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8" r:id="rId2"/>
    <p:sldId id="274" r:id="rId3"/>
    <p:sldId id="259" r:id="rId4"/>
    <p:sldId id="260" r:id="rId5"/>
    <p:sldId id="291" r:id="rId6"/>
    <p:sldId id="296" r:id="rId7"/>
    <p:sldId id="261" r:id="rId8"/>
    <p:sldId id="294" r:id="rId9"/>
    <p:sldId id="298" r:id="rId10"/>
    <p:sldId id="299" r:id="rId11"/>
    <p:sldId id="300" r:id="rId12"/>
    <p:sldId id="301" r:id="rId13"/>
    <p:sldId id="302" r:id="rId14"/>
    <p:sldId id="303" r:id="rId15"/>
    <p:sldId id="295" r:id="rId16"/>
    <p:sldId id="297" r:id="rId17"/>
    <p:sldId id="293" r:id="rId18"/>
    <p:sldId id="262" r:id="rId19"/>
    <p:sldId id="267" r:id="rId20"/>
    <p:sldId id="263" r:id="rId21"/>
    <p:sldId id="304" r:id="rId22"/>
    <p:sldId id="256" r:id="rId23"/>
    <p:sldId id="269" r:id="rId24"/>
    <p:sldId id="270" r:id="rId25"/>
    <p:sldId id="271" r:id="rId26"/>
    <p:sldId id="272" r:id="rId27"/>
    <p:sldId id="284" r:id="rId28"/>
    <p:sldId id="287"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28" autoAdjust="0"/>
    <p:restoredTop sz="96405"/>
  </p:normalViewPr>
  <p:slideViewPr>
    <p:cSldViewPr snapToGrid="0" snapToObjects="1">
      <p:cViewPr varScale="1">
        <p:scale>
          <a:sx n="82" d="100"/>
          <a:sy n="82" d="100"/>
        </p:scale>
        <p:origin x="1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282C3-6A4E-4635-AF49-517180310D59}"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ED269-3871-4CBB-A378-7BC1ABC0D1DF}" type="slidenum">
              <a:rPr lang="en-US" smtClean="0"/>
              <a:t>‹#›</a:t>
            </a:fld>
            <a:endParaRPr lang="en-US"/>
          </a:p>
        </p:txBody>
      </p:sp>
    </p:spTree>
    <p:extLst>
      <p:ext uri="{BB962C8B-B14F-4D97-AF65-F5344CB8AC3E}">
        <p14:creationId xmlns:p14="http://schemas.microsoft.com/office/powerpoint/2010/main" val="147573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Carrie</a:t>
            </a:r>
          </a:p>
        </p:txBody>
      </p:sp>
      <p:sp>
        <p:nvSpPr>
          <p:cNvPr id="4" name="Slide Number Placeholder 3"/>
          <p:cNvSpPr>
            <a:spLocks noGrp="1"/>
          </p:cNvSpPr>
          <p:nvPr>
            <p:ph type="sldNum" sz="quarter" idx="5"/>
          </p:nvPr>
        </p:nvSpPr>
        <p:spPr/>
        <p:txBody>
          <a:bodyPr/>
          <a:lstStyle/>
          <a:p>
            <a:fld id="{D0745840-7386-4B3D-A489-26006D1EA47F}" type="slidenum">
              <a:rPr lang="en-US" smtClean="0"/>
              <a:t>2</a:t>
            </a:fld>
            <a:endParaRPr lang="en-US"/>
          </a:p>
        </p:txBody>
      </p:sp>
    </p:spTree>
    <p:extLst>
      <p:ext uri="{BB962C8B-B14F-4D97-AF65-F5344CB8AC3E}">
        <p14:creationId xmlns:p14="http://schemas.microsoft.com/office/powerpoint/2010/main" val="337266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https://www.heritage.edu/ </a:t>
            </a:r>
          </a:p>
        </p:txBody>
      </p:sp>
      <p:sp>
        <p:nvSpPr>
          <p:cNvPr id="4" name="Slide Number Placeholder 3"/>
          <p:cNvSpPr>
            <a:spLocks noGrp="1"/>
          </p:cNvSpPr>
          <p:nvPr>
            <p:ph type="sldNum" sz="quarter" idx="10"/>
          </p:nvPr>
        </p:nvSpPr>
        <p:spPr/>
        <p:txBody>
          <a:bodyPr/>
          <a:lstStyle/>
          <a:p>
            <a:fld id="{1AE4B2DA-462A-4D07-BC72-DCEEDDACDAF2}" type="slidenum">
              <a:rPr lang="en-US" smtClean="0"/>
              <a:t>23</a:t>
            </a:fld>
            <a:endParaRPr lang="en-US"/>
          </a:p>
        </p:txBody>
      </p:sp>
    </p:spTree>
    <p:extLst>
      <p:ext uri="{BB962C8B-B14F-4D97-AF65-F5344CB8AC3E}">
        <p14:creationId xmlns:p14="http://schemas.microsoft.com/office/powerpoint/2010/main" val="405771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https://www.nwic.edu/</a:t>
            </a:r>
          </a:p>
        </p:txBody>
      </p:sp>
      <p:sp>
        <p:nvSpPr>
          <p:cNvPr id="4" name="Slide Number Placeholder 3"/>
          <p:cNvSpPr>
            <a:spLocks noGrp="1"/>
          </p:cNvSpPr>
          <p:nvPr>
            <p:ph type="sldNum" sz="quarter" idx="10"/>
          </p:nvPr>
        </p:nvSpPr>
        <p:spPr/>
        <p:txBody>
          <a:bodyPr/>
          <a:lstStyle/>
          <a:p>
            <a:fld id="{1AE4B2DA-462A-4D07-BC72-DCEEDDACDAF2}" type="slidenum">
              <a:rPr lang="en-US" smtClean="0"/>
              <a:t>24</a:t>
            </a:fld>
            <a:endParaRPr lang="en-US"/>
          </a:p>
        </p:txBody>
      </p:sp>
    </p:spTree>
    <p:extLst>
      <p:ext uri="{BB962C8B-B14F-4D97-AF65-F5344CB8AC3E}">
        <p14:creationId xmlns:p14="http://schemas.microsoft.com/office/powerpoint/2010/main" val="1691696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time: About 3 hours a week of training</a:t>
            </a:r>
            <a:r>
              <a:rPr lang="en-US" baseline="0" dirty="0"/>
              <a:t> activities.</a:t>
            </a:r>
          </a:p>
          <a:p>
            <a:r>
              <a:rPr lang="en-US" baseline="0" dirty="0"/>
              <a:t>Part time: 1.5 hours a week of training activities. </a:t>
            </a:r>
          </a:p>
          <a:p>
            <a:r>
              <a:rPr lang="en-US" baseline="0" dirty="0"/>
              <a:t>Alternative track: If you have prior education. Satisfies those who have a degree in Human Services, Addictions, Chemical Dependency, Behavioral Health, Psychology, Social Work, Counseling, Marriage/Family Therapy, Nursing with BH </a:t>
            </a:r>
            <a:r>
              <a:rPr lang="en-US" baseline="0" dirty="0" err="1"/>
              <a:t>speciality</a:t>
            </a:r>
            <a:r>
              <a:rPr lang="en-US" baseline="0" dirty="0"/>
              <a:t>, or related field.  + Work experience: Certificates, training, hours of work experience.</a:t>
            </a:r>
          </a:p>
          <a:p>
            <a:r>
              <a:rPr lang="en-US" baseline="0" dirty="0"/>
              <a:t>Specialized Matrix: Work related experience – providing village-based behavioral health services. 1000-2000 hours under supervision of a licensed behavioral health clinician or BH professional.</a:t>
            </a:r>
            <a:endParaRPr lang="en-US" dirty="0"/>
          </a:p>
        </p:txBody>
      </p:sp>
      <p:sp>
        <p:nvSpPr>
          <p:cNvPr id="4" name="Slide Number Placeholder 3"/>
          <p:cNvSpPr>
            <a:spLocks noGrp="1"/>
          </p:cNvSpPr>
          <p:nvPr>
            <p:ph type="sldNum" sz="quarter" idx="10"/>
          </p:nvPr>
        </p:nvSpPr>
        <p:spPr/>
        <p:txBody>
          <a:bodyPr/>
          <a:lstStyle/>
          <a:p>
            <a:fld id="{1AE4B2DA-462A-4D07-BC72-DCEEDDACDAF2}" type="slidenum">
              <a:rPr lang="en-US" smtClean="0"/>
              <a:t>25</a:t>
            </a:fld>
            <a:endParaRPr lang="en-US"/>
          </a:p>
        </p:txBody>
      </p:sp>
    </p:spTree>
    <p:extLst>
      <p:ext uri="{BB962C8B-B14F-4D97-AF65-F5344CB8AC3E}">
        <p14:creationId xmlns:p14="http://schemas.microsoft.com/office/powerpoint/2010/main" val="144100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Tanya</a:t>
            </a:r>
          </a:p>
        </p:txBody>
      </p:sp>
      <p:sp>
        <p:nvSpPr>
          <p:cNvPr id="4" name="Slide Number Placeholder 3"/>
          <p:cNvSpPr>
            <a:spLocks noGrp="1"/>
          </p:cNvSpPr>
          <p:nvPr>
            <p:ph type="sldNum" sz="quarter" idx="10"/>
          </p:nvPr>
        </p:nvSpPr>
        <p:spPr/>
        <p:txBody>
          <a:bodyPr/>
          <a:lstStyle/>
          <a:p>
            <a:fld id="{FCCED269-3871-4CBB-A378-7BC1ABC0D1DF}" type="slidenum">
              <a:rPr lang="en-US" smtClean="0"/>
              <a:t>28</a:t>
            </a:fld>
            <a:endParaRPr lang="en-US"/>
          </a:p>
        </p:txBody>
      </p:sp>
    </p:spTree>
    <p:extLst>
      <p:ext uri="{BB962C8B-B14F-4D97-AF65-F5344CB8AC3E}">
        <p14:creationId xmlns:p14="http://schemas.microsoft.com/office/powerpoint/2010/main" val="42324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6898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77217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1389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397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544101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1819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9744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8092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9664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793792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6/8/2021</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8314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6/8/2021</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4272518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baseline="0">
          <a:solidFill>
            <a:srgbClr val="00A4A2"/>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youth.gov/youth-topics/juvenile-justice/prevention-and-early-intervention#:~:text=Early%20intervention%20prevents%20the%20onset%20of%20delinquent%20behavior,prevention%20and%20early%20intervention%20are%20more%20effective.%20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reepngimg.com/png/10817-calendar-transparent" TargetMode="External"/><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hyperlink" Target="https://creativecommons.org/licenses/by-nc/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mailto:dbrown@npaihb.org" TargetMode="External"/><Relationship Id="rId2" Type="http://schemas.openxmlformats.org/officeDocument/2006/relationships/hyperlink" Target="mailto:csampsonsamuels@npaihb.org"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mailto:tfiremoon@npaihb.org" TargetMode="External"/><Relationship Id="rId4" Type="http://schemas.openxmlformats.org/officeDocument/2006/relationships/hyperlink" Target="mailto:khunsberger@npaihb.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anthc.org/behavioral-health-aide-progra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42DADF-BED7-46DB-B1CF-2F8F6624AC9C}"/>
              </a:ext>
            </a:extLst>
          </p:cNvPr>
          <p:cNvSpPr>
            <a:spLocks noGrp="1"/>
          </p:cNvSpPr>
          <p:nvPr>
            <p:ph type="ctrTitle"/>
          </p:nvPr>
        </p:nvSpPr>
        <p:spPr/>
        <p:txBody>
          <a:bodyPr/>
          <a:lstStyle/>
          <a:p>
            <a:r>
              <a:rPr lang="en-US" dirty="0"/>
              <a:t>What do Behavioral Health Aides actually do? </a:t>
            </a:r>
          </a:p>
        </p:txBody>
      </p:sp>
      <p:sp>
        <p:nvSpPr>
          <p:cNvPr id="6" name="Subtitle 5">
            <a:extLst>
              <a:ext uri="{FF2B5EF4-FFF2-40B4-BE49-F238E27FC236}">
                <a16:creationId xmlns:a16="http://schemas.microsoft.com/office/drawing/2014/main" id="{4AF0151A-7A39-4164-9C3C-5AC9EF64A5A7}"/>
              </a:ext>
            </a:extLst>
          </p:cNvPr>
          <p:cNvSpPr>
            <a:spLocks noGrp="1"/>
          </p:cNvSpPr>
          <p:nvPr>
            <p:ph type="subTitle" idx="1"/>
          </p:nvPr>
        </p:nvSpPr>
        <p:spPr/>
        <p:txBody>
          <a:bodyPr/>
          <a:lstStyle/>
          <a:p>
            <a:r>
              <a:rPr lang="en-US" dirty="0"/>
              <a:t>CHAP Learning Collaborative ECHO</a:t>
            </a:r>
          </a:p>
          <a:p>
            <a:r>
              <a:rPr lang="en-US" dirty="0"/>
              <a:t>June 8, 2021</a:t>
            </a:r>
          </a:p>
        </p:txBody>
      </p:sp>
      <p:pic>
        <p:nvPicPr>
          <p:cNvPr id="7" name="Picture 6">
            <a:extLst>
              <a:ext uri="{FF2B5EF4-FFF2-40B4-BE49-F238E27FC236}">
                <a16:creationId xmlns:a16="http://schemas.microsoft.com/office/drawing/2014/main" id="{357A1399-B64A-424E-8326-7384D1654055}"/>
              </a:ext>
            </a:extLst>
          </p:cNvPr>
          <p:cNvPicPr>
            <a:picLocks noChangeAspect="1"/>
          </p:cNvPicPr>
          <p:nvPr/>
        </p:nvPicPr>
        <p:blipFill>
          <a:blip r:embed="rId2"/>
          <a:stretch>
            <a:fillRect/>
          </a:stretch>
        </p:blipFill>
        <p:spPr>
          <a:xfrm>
            <a:off x="9945376" y="4034258"/>
            <a:ext cx="1793152" cy="2631233"/>
          </a:xfrm>
          <a:prstGeom prst="rect">
            <a:avLst/>
          </a:prstGeom>
        </p:spPr>
      </p:pic>
    </p:spTree>
    <p:extLst>
      <p:ext uri="{BB962C8B-B14F-4D97-AF65-F5344CB8AC3E}">
        <p14:creationId xmlns:p14="http://schemas.microsoft.com/office/powerpoint/2010/main" val="2224163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5AFD-C4B9-4968-9A58-56E8015424A3}"/>
              </a:ext>
            </a:extLst>
          </p:cNvPr>
          <p:cNvSpPr>
            <a:spLocks noGrp="1"/>
          </p:cNvSpPr>
          <p:nvPr>
            <p:ph type="title"/>
          </p:nvPr>
        </p:nvSpPr>
        <p:spPr/>
        <p:txBody>
          <a:bodyPr/>
          <a:lstStyle/>
          <a:p>
            <a:r>
              <a:rPr lang="en-US" dirty="0"/>
              <a:t>3. Screening and Assessment</a:t>
            </a:r>
          </a:p>
        </p:txBody>
      </p:sp>
      <p:sp>
        <p:nvSpPr>
          <p:cNvPr id="3" name="Content Placeholder 2">
            <a:extLst>
              <a:ext uri="{FF2B5EF4-FFF2-40B4-BE49-F238E27FC236}">
                <a16:creationId xmlns:a16="http://schemas.microsoft.com/office/drawing/2014/main" id="{9AB3084B-1C4F-4B34-B165-B33171D43416}"/>
              </a:ext>
            </a:extLst>
          </p:cNvPr>
          <p:cNvSpPr>
            <a:spLocks noGrp="1"/>
          </p:cNvSpPr>
          <p:nvPr>
            <p:ph idx="1"/>
          </p:nvPr>
        </p:nvSpPr>
        <p:spPr>
          <a:xfrm>
            <a:off x="838200" y="1489723"/>
            <a:ext cx="10515600" cy="4351338"/>
          </a:xfrm>
        </p:spPr>
        <p:txBody>
          <a:bodyPr/>
          <a:lstStyle/>
          <a:p>
            <a:r>
              <a:rPr lang="en-US" dirty="0"/>
              <a:t>Gathering information using appropriate screening tools and forms</a:t>
            </a:r>
          </a:p>
          <a:p>
            <a:pPr lvl="1"/>
            <a:r>
              <a:rPr lang="en-US" dirty="0"/>
              <a:t>Asking the right questions;</a:t>
            </a:r>
          </a:p>
          <a:p>
            <a:pPr lvl="1"/>
            <a:r>
              <a:rPr lang="en-US" dirty="0"/>
              <a:t>Being personable;</a:t>
            </a:r>
          </a:p>
          <a:p>
            <a:pPr lvl="1"/>
            <a:r>
              <a:rPr lang="en-US" dirty="0"/>
              <a:t>Nonjudgmental;</a:t>
            </a:r>
          </a:p>
          <a:p>
            <a:pPr lvl="1"/>
            <a:r>
              <a:rPr lang="en-US" dirty="0"/>
              <a:t>Provide a comfortable environment;</a:t>
            </a:r>
          </a:p>
          <a:p>
            <a:pPr lvl="1"/>
            <a:r>
              <a:rPr lang="en-US" dirty="0"/>
              <a:t>Make the client feel safe</a:t>
            </a:r>
          </a:p>
          <a:p>
            <a:r>
              <a:rPr lang="en-US" dirty="0"/>
              <a:t>Assess and identify client needs</a:t>
            </a:r>
          </a:p>
          <a:p>
            <a:pPr lvl="1"/>
            <a:r>
              <a:rPr lang="en-US" dirty="0"/>
              <a:t>Determining if their needs fall under the BHA scope</a:t>
            </a:r>
          </a:p>
          <a:p>
            <a:pPr lvl="1"/>
            <a:r>
              <a:rPr lang="en-US" dirty="0"/>
              <a:t>Make appropriate referral if needs are beyond BHA scope</a:t>
            </a:r>
          </a:p>
          <a:p>
            <a:pPr lvl="1"/>
            <a:r>
              <a:rPr lang="en-US" dirty="0"/>
              <a:t>Link to appropriate resources</a:t>
            </a:r>
          </a:p>
        </p:txBody>
      </p:sp>
    </p:spTree>
    <p:extLst>
      <p:ext uri="{BB962C8B-B14F-4D97-AF65-F5344CB8AC3E}">
        <p14:creationId xmlns:p14="http://schemas.microsoft.com/office/powerpoint/2010/main" val="412965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9E3C-9362-45BE-9A54-DDBA07DCAE5F}"/>
              </a:ext>
            </a:extLst>
          </p:cNvPr>
          <p:cNvSpPr>
            <a:spLocks noGrp="1"/>
          </p:cNvSpPr>
          <p:nvPr>
            <p:ph type="title"/>
          </p:nvPr>
        </p:nvSpPr>
        <p:spPr/>
        <p:txBody>
          <a:bodyPr/>
          <a:lstStyle/>
          <a:p>
            <a:r>
              <a:rPr lang="en-US" dirty="0"/>
              <a:t>4. Case Management and Referrals </a:t>
            </a:r>
          </a:p>
        </p:txBody>
      </p:sp>
      <p:sp>
        <p:nvSpPr>
          <p:cNvPr id="3" name="Content Placeholder 2">
            <a:extLst>
              <a:ext uri="{FF2B5EF4-FFF2-40B4-BE49-F238E27FC236}">
                <a16:creationId xmlns:a16="http://schemas.microsoft.com/office/drawing/2014/main" id="{2CB9F82B-8D8B-4D93-A668-859F4FDD7CC3}"/>
              </a:ext>
            </a:extLst>
          </p:cNvPr>
          <p:cNvSpPr>
            <a:spLocks noGrp="1"/>
          </p:cNvSpPr>
          <p:nvPr>
            <p:ph idx="1"/>
          </p:nvPr>
        </p:nvSpPr>
        <p:spPr/>
        <p:txBody>
          <a:bodyPr/>
          <a:lstStyle/>
          <a:p>
            <a:r>
              <a:rPr lang="en-US" dirty="0"/>
              <a:t>Address resource needs that need to be met</a:t>
            </a:r>
          </a:p>
          <a:p>
            <a:r>
              <a:rPr lang="en-US" dirty="0"/>
              <a:t>Work with integrated care team which may include a primary care provider, certified mental health or chemical dependency counselor, peer support specialist or mentor, community health representative, etc.</a:t>
            </a:r>
          </a:p>
          <a:p>
            <a:r>
              <a:rPr lang="en-US" dirty="0"/>
              <a:t>Service link and referral to meet unmet needs or expanded care</a:t>
            </a:r>
          </a:p>
        </p:txBody>
      </p:sp>
    </p:spTree>
    <p:extLst>
      <p:ext uri="{BB962C8B-B14F-4D97-AF65-F5344CB8AC3E}">
        <p14:creationId xmlns:p14="http://schemas.microsoft.com/office/powerpoint/2010/main" val="2878174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F95F-95DF-49FE-B7EF-AD369B8D2999}"/>
              </a:ext>
            </a:extLst>
          </p:cNvPr>
          <p:cNvSpPr>
            <a:spLocks noGrp="1"/>
          </p:cNvSpPr>
          <p:nvPr>
            <p:ph type="title"/>
          </p:nvPr>
        </p:nvSpPr>
        <p:spPr>
          <a:xfrm>
            <a:off x="838200" y="-4207"/>
            <a:ext cx="10515600" cy="1325563"/>
          </a:xfrm>
        </p:spPr>
        <p:txBody>
          <a:bodyPr/>
          <a:lstStyle/>
          <a:p>
            <a:r>
              <a:rPr lang="en-US" dirty="0"/>
              <a:t>5. Early Intervention &amp; Crisis Intervention</a:t>
            </a:r>
          </a:p>
        </p:txBody>
      </p:sp>
      <p:sp>
        <p:nvSpPr>
          <p:cNvPr id="3" name="Content Placeholder 2">
            <a:extLst>
              <a:ext uri="{FF2B5EF4-FFF2-40B4-BE49-F238E27FC236}">
                <a16:creationId xmlns:a16="http://schemas.microsoft.com/office/drawing/2014/main" id="{44820768-2B0B-4C9B-9B2C-4F4CEA94EE97}"/>
              </a:ext>
            </a:extLst>
          </p:cNvPr>
          <p:cNvSpPr>
            <a:spLocks noGrp="1"/>
          </p:cNvSpPr>
          <p:nvPr>
            <p:ph idx="1"/>
          </p:nvPr>
        </p:nvSpPr>
        <p:spPr>
          <a:xfrm>
            <a:off x="838200" y="1253331"/>
            <a:ext cx="8007220" cy="4351338"/>
          </a:xfrm>
        </p:spPr>
        <p:txBody>
          <a:bodyPr>
            <a:normAutofit lnSpcReduction="10000"/>
          </a:bodyPr>
          <a:lstStyle/>
          <a:p>
            <a:r>
              <a:rPr lang="en-US" dirty="0"/>
              <a:t>Early Intervention:</a:t>
            </a:r>
          </a:p>
          <a:p>
            <a:pPr lvl="1"/>
            <a:r>
              <a:rPr lang="en-US" dirty="0"/>
              <a:t>Early intervention prevents the onset of delinquent behavior and supports the development of a youth’s assets and resilience (I)</a:t>
            </a:r>
          </a:p>
          <a:p>
            <a:pPr lvl="2"/>
            <a:r>
              <a:rPr lang="en-US" dirty="0"/>
              <a:t>Bullying prevention programs</a:t>
            </a:r>
          </a:p>
          <a:p>
            <a:pPr lvl="2"/>
            <a:r>
              <a:rPr lang="en-US" dirty="0"/>
              <a:t>Mentoring programs</a:t>
            </a:r>
          </a:p>
          <a:p>
            <a:pPr lvl="2"/>
            <a:r>
              <a:rPr lang="en-US" dirty="0"/>
              <a:t>Afterschool recreation programs</a:t>
            </a:r>
          </a:p>
          <a:p>
            <a:r>
              <a:rPr lang="en-US" dirty="0"/>
              <a:t>Crisis Intervention</a:t>
            </a:r>
          </a:p>
          <a:p>
            <a:pPr lvl="1"/>
            <a:r>
              <a:rPr lang="en-US" dirty="0"/>
              <a:t>Time-limited using a specific psychotherapeutic approach to stabilize clients in crisis</a:t>
            </a:r>
          </a:p>
          <a:p>
            <a:pPr lvl="1"/>
            <a:r>
              <a:rPr lang="en-US" dirty="0"/>
              <a:t>This could be done within their role in a crisis response team</a:t>
            </a:r>
          </a:p>
          <a:p>
            <a:pPr lvl="2"/>
            <a:endParaRPr lang="en-US" dirty="0"/>
          </a:p>
          <a:p>
            <a:pPr lvl="1"/>
            <a:endParaRPr lang="en-US" dirty="0"/>
          </a:p>
        </p:txBody>
      </p:sp>
      <p:pic>
        <p:nvPicPr>
          <p:cNvPr id="4" name="Picture 3">
            <a:extLst>
              <a:ext uri="{FF2B5EF4-FFF2-40B4-BE49-F238E27FC236}">
                <a16:creationId xmlns:a16="http://schemas.microsoft.com/office/drawing/2014/main" id="{91D79814-8A74-4715-BBD5-DE041E0BE0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9118286" y="1690688"/>
            <a:ext cx="2450597" cy="4351338"/>
          </a:xfrm>
          <a:prstGeom prst="rect">
            <a:avLst/>
          </a:prstGeom>
        </p:spPr>
      </p:pic>
      <p:sp>
        <p:nvSpPr>
          <p:cNvPr id="5" name="TextBox 4">
            <a:extLst>
              <a:ext uri="{FF2B5EF4-FFF2-40B4-BE49-F238E27FC236}">
                <a16:creationId xmlns:a16="http://schemas.microsoft.com/office/drawing/2014/main" id="{46C4F0EA-C816-4A4D-99B6-BBB2A4174215}"/>
              </a:ext>
            </a:extLst>
          </p:cNvPr>
          <p:cNvSpPr txBox="1"/>
          <p:nvPr/>
        </p:nvSpPr>
        <p:spPr>
          <a:xfrm>
            <a:off x="4348066" y="6176963"/>
            <a:ext cx="6195526" cy="369332"/>
          </a:xfrm>
          <a:prstGeom prst="rect">
            <a:avLst/>
          </a:prstGeom>
          <a:noFill/>
        </p:spPr>
        <p:txBody>
          <a:bodyPr wrap="square" rtlCol="0">
            <a:spAutoFit/>
          </a:bodyPr>
          <a:lstStyle/>
          <a:p>
            <a:r>
              <a:rPr lang="en-US" dirty="0">
                <a:hlinkClick r:id="rId4"/>
              </a:rPr>
              <a:t>I. Prevention &amp; Early Intervention | Youth.gov</a:t>
            </a:r>
            <a:endParaRPr lang="en-US" dirty="0"/>
          </a:p>
        </p:txBody>
      </p:sp>
    </p:spTree>
    <p:extLst>
      <p:ext uri="{BB962C8B-B14F-4D97-AF65-F5344CB8AC3E}">
        <p14:creationId xmlns:p14="http://schemas.microsoft.com/office/powerpoint/2010/main" val="3200747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740D-8C0C-4FA7-A054-0BF96775BB76}"/>
              </a:ext>
            </a:extLst>
          </p:cNvPr>
          <p:cNvSpPr>
            <a:spLocks noGrp="1"/>
          </p:cNvSpPr>
          <p:nvPr>
            <p:ph type="title"/>
          </p:nvPr>
        </p:nvSpPr>
        <p:spPr/>
        <p:txBody>
          <a:bodyPr/>
          <a:lstStyle/>
          <a:p>
            <a:r>
              <a:rPr lang="en-US" dirty="0"/>
              <a:t>6. Substance Abuse Assessment and Treatment</a:t>
            </a:r>
          </a:p>
        </p:txBody>
      </p:sp>
      <p:sp>
        <p:nvSpPr>
          <p:cNvPr id="3" name="Content Placeholder 2">
            <a:extLst>
              <a:ext uri="{FF2B5EF4-FFF2-40B4-BE49-F238E27FC236}">
                <a16:creationId xmlns:a16="http://schemas.microsoft.com/office/drawing/2014/main" id="{0D625450-E9E5-422A-89F1-66C88D8E05D3}"/>
              </a:ext>
            </a:extLst>
          </p:cNvPr>
          <p:cNvSpPr>
            <a:spLocks noGrp="1"/>
          </p:cNvSpPr>
          <p:nvPr>
            <p:ph idx="1"/>
          </p:nvPr>
        </p:nvSpPr>
        <p:spPr/>
        <p:txBody>
          <a:bodyPr/>
          <a:lstStyle/>
          <a:p>
            <a:r>
              <a:rPr lang="en-US" dirty="0"/>
              <a:t>Screening clients routinely at clinic visits</a:t>
            </a:r>
          </a:p>
          <a:p>
            <a:r>
              <a:rPr lang="en-US" dirty="0"/>
              <a:t>Assess level of risk to determine appropriate type of intervention </a:t>
            </a:r>
          </a:p>
          <a:p>
            <a:r>
              <a:rPr lang="en-US" dirty="0"/>
              <a:t>Brief intervention and assess motivation </a:t>
            </a:r>
          </a:p>
          <a:p>
            <a:r>
              <a:rPr lang="en-US" dirty="0"/>
              <a:t>Consider a referral for treatment\</a:t>
            </a:r>
          </a:p>
          <a:p>
            <a:r>
              <a:rPr lang="en-US" dirty="0"/>
              <a:t>Access to jobs, housing and resources after treatment</a:t>
            </a:r>
          </a:p>
          <a:p>
            <a:r>
              <a:rPr lang="en-US" dirty="0"/>
              <a:t>Recovery support, may work closely with transitional living facility</a:t>
            </a:r>
          </a:p>
        </p:txBody>
      </p:sp>
    </p:spTree>
    <p:extLst>
      <p:ext uri="{BB962C8B-B14F-4D97-AF65-F5344CB8AC3E}">
        <p14:creationId xmlns:p14="http://schemas.microsoft.com/office/powerpoint/2010/main" val="245703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88B7-E82A-4949-851E-DFDE565A810E}"/>
              </a:ext>
            </a:extLst>
          </p:cNvPr>
          <p:cNvSpPr>
            <a:spLocks noGrp="1"/>
          </p:cNvSpPr>
          <p:nvPr>
            <p:ph type="title"/>
          </p:nvPr>
        </p:nvSpPr>
        <p:spPr/>
        <p:txBody>
          <a:bodyPr/>
          <a:lstStyle/>
          <a:p>
            <a:r>
              <a:rPr lang="en-US" dirty="0"/>
              <a:t>7. Postvention</a:t>
            </a:r>
          </a:p>
        </p:txBody>
      </p:sp>
      <p:sp>
        <p:nvSpPr>
          <p:cNvPr id="3" name="Content Placeholder 2">
            <a:extLst>
              <a:ext uri="{FF2B5EF4-FFF2-40B4-BE49-F238E27FC236}">
                <a16:creationId xmlns:a16="http://schemas.microsoft.com/office/drawing/2014/main" id="{C89D4ADF-3507-4F90-9372-5961411F5D7A}"/>
              </a:ext>
            </a:extLst>
          </p:cNvPr>
          <p:cNvSpPr>
            <a:spLocks noGrp="1"/>
          </p:cNvSpPr>
          <p:nvPr>
            <p:ph idx="1"/>
          </p:nvPr>
        </p:nvSpPr>
        <p:spPr/>
        <p:txBody>
          <a:bodyPr/>
          <a:lstStyle/>
          <a:p>
            <a:r>
              <a:rPr lang="en-US" dirty="0"/>
              <a:t>Intervention after a suicide loss or attempted suicide</a:t>
            </a:r>
          </a:p>
          <a:p>
            <a:r>
              <a:rPr lang="en-US" dirty="0"/>
              <a:t>Providing a team response to schools or other locations to support those closely impacted by a suicide loss</a:t>
            </a:r>
          </a:p>
          <a:p>
            <a:r>
              <a:rPr lang="en-US" dirty="0"/>
              <a:t>Providing access to support resources and aftercare</a:t>
            </a:r>
          </a:p>
        </p:txBody>
      </p:sp>
    </p:spTree>
    <p:extLst>
      <p:ext uri="{BB962C8B-B14F-4D97-AF65-F5344CB8AC3E}">
        <p14:creationId xmlns:p14="http://schemas.microsoft.com/office/powerpoint/2010/main" val="775593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BAB7-10F1-45DC-AA02-053835DAA5A8}"/>
              </a:ext>
            </a:extLst>
          </p:cNvPr>
          <p:cNvSpPr>
            <a:spLocks noGrp="1"/>
          </p:cNvSpPr>
          <p:nvPr>
            <p:ph type="title"/>
          </p:nvPr>
        </p:nvSpPr>
        <p:spPr>
          <a:xfrm>
            <a:off x="838200" y="113665"/>
            <a:ext cx="10515600" cy="1325563"/>
          </a:xfrm>
        </p:spPr>
        <p:txBody>
          <a:bodyPr/>
          <a:lstStyle/>
          <a:p>
            <a:r>
              <a:rPr lang="en-US" dirty="0"/>
              <a:t>What topics do BHAs need to understand?</a:t>
            </a:r>
          </a:p>
        </p:txBody>
      </p:sp>
      <p:sp>
        <p:nvSpPr>
          <p:cNvPr id="3" name="Content Placeholder 2">
            <a:extLst>
              <a:ext uri="{FF2B5EF4-FFF2-40B4-BE49-F238E27FC236}">
                <a16:creationId xmlns:a16="http://schemas.microsoft.com/office/drawing/2014/main" id="{254A29E3-84F4-49E9-AE72-62027785A51B}"/>
              </a:ext>
            </a:extLst>
          </p:cNvPr>
          <p:cNvSpPr>
            <a:spLocks noGrp="1"/>
          </p:cNvSpPr>
          <p:nvPr>
            <p:ph sz="half" idx="1"/>
          </p:nvPr>
        </p:nvSpPr>
        <p:spPr>
          <a:xfrm>
            <a:off x="914400" y="1438619"/>
            <a:ext cx="5181600" cy="4351338"/>
          </a:xfrm>
        </p:spPr>
        <p:txBody>
          <a:bodyPr>
            <a:normAutofit fontScale="77500" lnSpcReduction="20000"/>
          </a:bodyPr>
          <a:lstStyle/>
          <a:p>
            <a:r>
              <a:rPr lang="en-US" dirty="0"/>
              <a:t>Substance abuse</a:t>
            </a:r>
          </a:p>
          <a:p>
            <a:r>
              <a:rPr lang="en-US" dirty="0"/>
              <a:t>Healthy relationships</a:t>
            </a:r>
          </a:p>
          <a:p>
            <a:r>
              <a:rPr lang="en-US" dirty="0"/>
              <a:t>Grief</a:t>
            </a:r>
          </a:p>
          <a:p>
            <a:r>
              <a:rPr lang="en-US" dirty="0"/>
              <a:t>Development of healthy coping strategies</a:t>
            </a:r>
          </a:p>
          <a:p>
            <a:r>
              <a:rPr lang="en-US" dirty="0"/>
              <a:t>Suicidality</a:t>
            </a:r>
          </a:p>
          <a:p>
            <a:r>
              <a:rPr lang="en-US" dirty="0"/>
              <a:t>Parenting</a:t>
            </a:r>
          </a:p>
          <a:p>
            <a:r>
              <a:rPr lang="en-US" dirty="0"/>
              <a:t>Caring for Elders</a:t>
            </a:r>
          </a:p>
          <a:p>
            <a:r>
              <a:rPr lang="en-US" dirty="0"/>
              <a:t>Development across a lifespan</a:t>
            </a:r>
          </a:p>
          <a:p>
            <a:r>
              <a:rPr lang="en-US" dirty="0"/>
              <a:t>Developmental disorders</a:t>
            </a:r>
          </a:p>
          <a:p>
            <a:r>
              <a:rPr lang="en-US" dirty="0"/>
              <a:t>Hallucinations and delusions</a:t>
            </a:r>
          </a:p>
          <a:p>
            <a:r>
              <a:rPr lang="en-US" dirty="0"/>
              <a:t>Trauma and PTSD</a:t>
            </a:r>
          </a:p>
          <a:p>
            <a:r>
              <a:rPr lang="en-US" dirty="0"/>
              <a:t>Stages of change</a:t>
            </a:r>
          </a:p>
        </p:txBody>
      </p:sp>
      <p:sp>
        <p:nvSpPr>
          <p:cNvPr id="4" name="Content Placeholder 3">
            <a:extLst>
              <a:ext uri="{FF2B5EF4-FFF2-40B4-BE49-F238E27FC236}">
                <a16:creationId xmlns:a16="http://schemas.microsoft.com/office/drawing/2014/main" id="{65A300A8-C6FE-4493-929D-604EE6640BE5}"/>
              </a:ext>
            </a:extLst>
          </p:cNvPr>
          <p:cNvSpPr>
            <a:spLocks noGrp="1"/>
          </p:cNvSpPr>
          <p:nvPr>
            <p:ph sz="half" idx="2"/>
          </p:nvPr>
        </p:nvSpPr>
        <p:spPr>
          <a:xfrm>
            <a:off x="6554757" y="1439228"/>
            <a:ext cx="5181600" cy="4351338"/>
          </a:xfrm>
        </p:spPr>
        <p:txBody>
          <a:bodyPr>
            <a:normAutofit fontScale="77500" lnSpcReduction="20000"/>
          </a:bodyPr>
          <a:lstStyle/>
          <a:p>
            <a:r>
              <a:rPr lang="en-US" dirty="0"/>
              <a:t>Cooccurring disorders</a:t>
            </a:r>
          </a:p>
          <a:p>
            <a:r>
              <a:rPr lang="en-US" dirty="0"/>
              <a:t>Medication management</a:t>
            </a:r>
          </a:p>
          <a:p>
            <a:r>
              <a:rPr lang="en-US" dirty="0"/>
              <a:t>Behavioral health and medical conditions</a:t>
            </a:r>
          </a:p>
          <a:p>
            <a:r>
              <a:rPr lang="en-US" dirty="0"/>
              <a:t>Fetal Alcohol Spectrum Disorders</a:t>
            </a:r>
          </a:p>
          <a:p>
            <a:r>
              <a:rPr lang="en-US" dirty="0"/>
              <a:t>Foster care and CPS</a:t>
            </a:r>
          </a:p>
          <a:p>
            <a:r>
              <a:rPr lang="en-US" dirty="0"/>
              <a:t>Incarceration</a:t>
            </a:r>
          </a:p>
          <a:p>
            <a:r>
              <a:rPr lang="en-US" dirty="0"/>
              <a:t>Abuse and neglect</a:t>
            </a:r>
          </a:p>
          <a:p>
            <a:r>
              <a:rPr lang="en-US" dirty="0"/>
              <a:t>Mood disorders</a:t>
            </a:r>
          </a:p>
          <a:p>
            <a:r>
              <a:rPr lang="en-US" dirty="0"/>
              <a:t>Learning and cognitive disorders</a:t>
            </a:r>
          </a:p>
          <a:p>
            <a:r>
              <a:rPr lang="en-US" dirty="0"/>
              <a:t>Bullying</a:t>
            </a:r>
          </a:p>
          <a:p>
            <a:r>
              <a:rPr lang="en-US" dirty="0"/>
              <a:t>Anger</a:t>
            </a:r>
          </a:p>
          <a:p>
            <a:r>
              <a:rPr lang="en-US" dirty="0"/>
              <a:t>Motivation</a:t>
            </a:r>
          </a:p>
          <a:p>
            <a:endParaRPr lang="en-US" dirty="0"/>
          </a:p>
        </p:txBody>
      </p:sp>
    </p:spTree>
    <p:extLst>
      <p:ext uri="{BB962C8B-B14F-4D97-AF65-F5344CB8AC3E}">
        <p14:creationId xmlns:p14="http://schemas.microsoft.com/office/powerpoint/2010/main" val="279028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0E1E-3817-4BB7-819A-AF2C38557FF4}"/>
              </a:ext>
            </a:extLst>
          </p:cNvPr>
          <p:cNvSpPr>
            <a:spLocks noGrp="1"/>
          </p:cNvSpPr>
          <p:nvPr>
            <p:ph type="title"/>
          </p:nvPr>
        </p:nvSpPr>
        <p:spPr/>
        <p:txBody>
          <a:bodyPr/>
          <a:lstStyle/>
          <a:p>
            <a:r>
              <a:rPr lang="en-US" dirty="0"/>
              <a:t>What other knowledge do BHAs need to have?</a:t>
            </a:r>
          </a:p>
        </p:txBody>
      </p:sp>
      <p:sp>
        <p:nvSpPr>
          <p:cNvPr id="3" name="Content Placeholder 2">
            <a:extLst>
              <a:ext uri="{FF2B5EF4-FFF2-40B4-BE49-F238E27FC236}">
                <a16:creationId xmlns:a16="http://schemas.microsoft.com/office/drawing/2014/main" id="{00A47BD0-099C-4E95-BE97-37AE5471716B}"/>
              </a:ext>
            </a:extLst>
          </p:cNvPr>
          <p:cNvSpPr>
            <a:spLocks noGrp="1"/>
          </p:cNvSpPr>
          <p:nvPr>
            <p:ph idx="1"/>
          </p:nvPr>
        </p:nvSpPr>
        <p:spPr>
          <a:xfrm>
            <a:off x="838200" y="1825625"/>
            <a:ext cx="10515600" cy="3838057"/>
          </a:xfrm>
        </p:spPr>
        <p:txBody>
          <a:bodyPr>
            <a:normAutofit fontScale="92500" lnSpcReduction="10000"/>
          </a:bodyPr>
          <a:lstStyle/>
          <a:p>
            <a:r>
              <a:rPr lang="en-US" dirty="0"/>
              <a:t>Working with others – communicating effectively and building relationships, may include meetings internally or with partners</a:t>
            </a:r>
          </a:p>
          <a:p>
            <a:r>
              <a:rPr lang="en-US" dirty="0"/>
              <a:t>Integration with other providers within the Tribal health system</a:t>
            </a:r>
          </a:p>
          <a:p>
            <a:r>
              <a:rPr lang="en-US" dirty="0"/>
              <a:t>Documentation and Medicaid billing</a:t>
            </a:r>
          </a:p>
          <a:p>
            <a:r>
              <a:rPr lang="en-US" dirty="0"/>
              <a:t>Mandatory reporting</a:t>
            </a:r>
          </a:p>
          <a:p>
            <a:r>
              <a:rPr lang="en-US" dirty="0"/>
              <a:t>Understanding of risk management and malpractice</a:t>
            </a:r>
          </a:p>
          <a:p>
            <a:r>
              <a:rPr lang="en-US" dirty="0"/>
              <a:t>HIPAA and confidentiality</a:t>
            </a:r>
          </a:p>
          <a:p>
            <a:r>
              <a:rPr lang="en-US" dirty="0"/>
              <a:t>Electronic health records</a:t>
            </a:r>
          </a:p>
          <a:p>
            <a:r>
              <a:rPr lang="en-US" dirty="0"/>
              <a:t>Traditional practices</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807463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BHA Levels and Scope of Practice</a:t>
            </a:r>
          </a:p>
        </p:txBody>
      </p:sp>
      <p:sp>
        <p:nvSpPr>
          <p:cNvPr id="7" name="Content Placeholder 6"/>
          <p:cNvSpPr>
            <a:spLocks noGrp="1"/>
          </p:cNvSpPr>
          <p:nvPr>
            <p:ph sz="half" idx="1"/>
          </p:nvPr>
        </p:nvSpPr>
        <p:spPr>
          <a:xfrm>
            <a:off x="914400" y="1564368"/>
            <a:ext cx="5181600" cy="4351338"/>
          </a:xfrm>
        </p:spPr>
        <p:txBody>
          <a:bodyPr>
            <a:normAutofit/>
          </a:bodyPr>
          <a:lstStyle/>
          <a:p>
            <a:pPr marL="0" indent="0">
              <a:buNone/>
            </a:pPr>
            <a:r>
              <a:rPr lang="en-US" dirty="0"/>
              <a:t>Certification Requirements</a:t>
            </a:r>
          </a:p>
          <a:p>
            <a:pPr lvl="1"/>
            <a:r>
              <a:rPr lang="en-US" dirty="0"/>
              <a:t>Training</a:t>
            </a:r>
          </a:p>
          <a:p>
            <a:pPr lvl="1"/>
            <a:r>
              <a:rPr lang="en-US" dirty="0"/>
              <a:t>Practicum</a:t>
            </a:r>
          </a:p>
          <a:p>
            <a:pPr lvl="1"/>
            <a:r>
              <a:rPr lang="en-US" dirty="0"/>
              <a:t># of work hours</a:t>
            </a:r>
          </a:p>
          <a:p>
            <a:pPr lvl="1"/>
            <a:r>
              <a:rPr lang="en-US" dirty="0"/>
              <a:t>General Orientation at NPAIHB</a:t>
            </a:r>
          </a:p>
        </p:txBody>
      </p:sp>
      <p:sp>
        <p:nvSpPr>
          <p:cNvPr id="8" name="Content Placeholder 7"/>
          <p:cNvSpPr>
            <a:spLocks noGrp="1"/>
          </p:cNvSpPr>
          <p:nvPr>
            <p:ph sz="half" idx="2"/>
          </p:nvPr>
        </p:nvSpPr>
        <p:spPr>
          <a:xfrm>
            <a:off x="6248400" y="1564368"/>
            <a:ext cx="5181600" cy="4351338"/>
          </a:xfrm>
        </p:spPr>
        <p:txBody>
          <a:bodyPr>
            <a:normAutofit/>
          </a:bodyPr>
          <a:lstStyle/>
          <a:p>
            <a:pPr marL="0" indent="0">
              <a:buNone/>
            </a:pPr>
            <a:r>
              <a:rPr lang="en-US" dirty="0"/>
              <a:t>BHA-1</a:t>
            </a:r>
          </a:p>
          <a:p>
            <a:pPr lvl="1"/>
            <a:r>
              <a:rPr lang="en-US" dirty="0"/>
              <a:t>Screening</a:t>
            </a:r>
          </a:p>
          <a:p>
            <a:pPr lvl="1"/>
            <a:r>
              <a:rPr lang="en-US" dirty="0"/>
              <a:t>Initial intake process</a:t>
            </a:r>
          </a:p>
          <a:p>
            <a:pPr lvl="1"/>
            <a:r>
              <a:rPr lang="en-US" dirty="0"/>
              <a:t>Case management</a:t>
            </a:r>
          </a:p>
          <a:p>
            <a:pPr lvl="1"/>
            <a:r>
              <a:rPr lang="en-US" dirty="0"/>
              <a:t>Community education, prevention, early intervention</a:t>
            </a:r>
          </a:p>
          <a:p>
            <a:endParaRPr lang="en-US" dirty="0"/>
          </a:p>
          <a:p>
            <a:pPr marL="0" indent="0">
              <a:buNone/>
            </a:pPr>
            <a:r>
              <a:rPr lang="en-US" dirty="0"/>
              <a:t>BHA-2</a:t>
            </a:r>
          </a:p>
          <a:p>
            <a:pPr lvl="1"/>
            <a:r>
              <a:rPr lang="en-US" dirty="0"/>
              <a:t>Substance abuse assessment</a:t>
            </a:r>
          </a:p>
        </p:txBody>
      </p:sp>
    </p:spTree>
    <p:extLst>
      <p:ext uri="{BB962C8B-B14F-4D97-AF65-F5344CB8AC3E}">
        <p14:creationId xmlns:p14="http://schemas.microsoft.com/office/powerpoint/2010/main" val="2866697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D35C-024A-43E6-B842-A4031EB57F27}"/>
              </a:ext>
            </a:extLst>
          </p:cNvPr>
          <p:cNvSpPr>
            <a:spLocks noGrp="1"/>
          </p:cNvSpPr>
          <p:nvPr>
            <p:ph type="title"/>
          </p:nvPr>
        </p:nvSpPr>
        <p:spPr/>
        <p:txBody>
          <a:bodyPr/>
          <a:lstStyle/>
          <a:p>
            <a:r>
              <a:rPr lang="en-US" dirty="0"/>
              <a:t>Let’s break it down…the more you know!</a:t>
            </a:r>
          </a:p>
        </p:txBody>
      </p:sp>
      <p:sp>
        <p:nvSpPr>
          <p:cNvPr id="3" name="Content Placeholder 2">
            <a:extLst>
              <a:ext uri="{FF2B5EF4-FFF2-40B4-BE49-F238E27FC236}">
                <a16:creationId xmlns:a16="http://schemas.microsoft.com/office/drawing/2014/main" id="{70B56DD9-A210-4F76-BA1F-E199628CA2D0}"/>
              </a:ext>
            </a:extLst>
          </p:cNvPr>
          <p:cNvSpPr>
            <a:spLocks noGrp="1"/>
          </p:cNvSpPr>
          <p:nvPr>
            <p:ph idx="1"/>
          </p:nvPr>
        </p:nvSpPr>
        <p:spPr>
          <a:xfrm>
            <a:off x="838200" y="1542992"/>
            <a:ext cx="10515600" cy="4351338"/>
          </a:xfrm>
        </p:spPr>
        <p:txBody>
          <a:bodyPr>
            <a:normAutofit lnSpcReduction="10000"/>
          </a:bodyPr>
          <a:lstStyle/>
          <a:p>
            <a:r>
              <a:rPr lang="en-US" dirty="0"/>
              <a:t>BHAs must be employed by an Indian Health Service facility, a Tribe, or a Tribal Health organization that operates a community health aide program.  They can provide services outside the clinic, if and when it is clinically appropriate to do so. In Alaska, this is included in their license, which allows them to bill for these home- and community-based services.</a:t>
            </a:r>
            <a:endParaRPr lang="en-US" dirty="0">
              <a:highlight>
                <a:srgbClr val="FFFF00"/>
              </a:highlight>
            </a:endParaRPr>
          </a:p>
          <a:p>
            <a:r>
              <a:rPr lang="en-US" dirty="0"/>
              <a:t>Job Titles of a BHA may vary among the tribes as they also vary in Alaska</a:t>
            </a:r>
          </a:p>
          <a:p>
            <a:r>
              <a:rPr lang="en-US" dirty="0"/>
              <a:t>Location where they work may vary, some may be located within a clinic, some may work within a large behavioral health department, or a health and human services department</a:t>
            </a:r>
          </a:p>
        </p:txBody>
      </p:sp>
    </p:spTree>
    <p:extLst>
      <p:ext uri="{BB962C8B-B14F-4D97-AF65-F5344CB8AC3E}">
        <p14:creationId xmlns:p14="http://schemas.microsoft.com/office/powerpoint/2010/main" val="3407850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A2EF-5737-4CA6-B502-C301B16EC43E}"/>
              </a:ext>
            </a:extLst>
          </p:cNvPr>
          <p:cNvSpPr>
            <a:spLocks noGrp="1"/>
          </p:cNvSpPr>
          <p:nvPr>
            <p:ph type="title"/>
          </p:nvPr>
        </p:nvSpPr>
        <p:spPr/>
        <p:txBody>
          <a:bodyPr/>
          <a:lstStyle/>
          <a:p>
            <a:r>
              <a:rPr lang="en-US" dirty="0"/>
              <a:t>Continued..</a:t>
            </a:r>
          </a:p>
        </p:txBody>
      </p:sp>
      <p:sp>
        <p:nvSpPr>
          <p:cNvPr id="3" name="Content Placeholder 2">
            <a:extLst>
              <a:ext uri="{FF2B5EF4-FFF2-40B4-BE49-F238E27FC236}">
                <a16:creationId xmlns:a16="http://schemas.microsoft.com/office/drawing/2014/main" id="{73CA1045-EB13-4122-B3EC-83D404F1D538}"/>
              </a:ext>
            </a:extLst>
          </p:cNvPr>
          <p:cNvSpPr>
            <a:spLocks noGrp="1"/>
          </p:cNvSpPr>
          <p:nvPr>
            <p:ph idx="1"/>
          </p:nvPr>
        </p:nvSpPr>
        <p:spPr>
          <a:xfrm>
            <a:off x="931506" y="1499053"/>
            <a:ext cx="10515600" cy="4351338"/>
          </a:xfrm>
        </p:spPr>
        <p:txBody>
          <a:bodyPr>
            <a:normAutofit lnSpcReduction="10000"/>
          </a:bodyPr>
          <a:lstStyle/>
          <a:p>
            <a:r>
              <a:rPr lang="en-US" dirty="0"/>
              <a:t>Certification is extremely valuable</a:t>
            </a:r>
          </a:p>
          <a:p>
            <a:pPr lvl="1"/>
            <a:r>
              <a:rPr lang="en-US" dirty="0"/>
              <a:t>Process of certification will be outlined while in the BHA program, certification will be done by the Portland Area CHAP Certification Board with the guidance of the Behavioral Health Academic Review Committee (BHARC)</a:t>
            </a:r>
          </a:p>
          <a:p>
            <a:pPr lvl="1"/>
            <a:r>
              <a:rPr lang="en-US" dirty="0"/>
              <a:t>Certified BHAs may become billable within their respective states and therefore become a sustainable resource for their organization</a:t>
            </a:r>
          </a:p>
          <a:p>
            <a:r>
              <a:rPr lang="en-US" dirty="0"/>
              <a:t>BHAs must practice under a master’s level clinical supervisor</a:t>
            </a:r>
          </a:p>
          <a:p>
            <a:r>
              <a:rPr lang="en-US" dirty="0"/>
              <a:t>An Electronic Behavioral Health Aide Manual (</a:t>
            </a:r>
            <a:r>
              <a:rPr lang="en-US" dirty="0" err="1"/>
              <a:t>eBHAM</a:t>
            </a:r>
            <a:r>
              <a:rPr lang="en-US" dirty="0"/>
              <a:t>) will be available for BHAs to reference during and after completion of the program </a:t>
            </a:r>
          </a:p>
          <a:p>
            <a:r>
              <a:rPr lang="en-US" dirty="0"/>
              <a:t>THIS PROGRAM IS VERY NEW FOR THE NORTHWEST! We are still working through many details </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3646017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D24F51-DE96-48BA-8D69-8D68BF6652C1}"/>
              </a:ext>
            </a:extLst>
          </p:cNvPr>
          <p:cNvPicPr>
            <a:picLocks noChangeAspect="1"/>
          </p:cNvPicPr>
          <p:nvPr/>
        </p:nvPicPr>
        <p:blipFill>
          <a:blip r:embed="rId3"/>
          <a:stretch>
            <a:fillRect/>
          </a:stretch>
        </p:blipFill>
        <p:spPr>
          <a:xfrm>
            <a:off x="3448639" y="8039"/>
            <a:ext cx="5294721" cy="6841921"/>
          </a:xfrm>
          <a:prstGeom prst="rect">
            <a:avLst/>
          </a:prstGeom>
        </p:spPr>
      </p:pic>
    </p:spTree>
    <p:extLst>
      <p:ext uri="{BB962C8B-B14F-4D97-AF65-F5344CB8AC3E}">
        <p14:creationId xmlns:p14="http://schemas.microsoft.com/office/powerpoint/2010/main" val="31896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E2F4-0AA3-4FB3-8380-157AEBB3FE65}"/>
              </a:ext>
            </a:extLst>
          </p:cNvPr>
          <p:cNvSpPr>
            <a:spLocks noGrp="1"/>
          </p:cNvSpPr>
          <p:nvPr>
            <p:ph type="ctrTitle"/>
          </p:nvPr>
        </p:nvSpPr>
        <p:spPr>
          <a:xfrm>
            <a:off x="1626637" y="814452"/>
            <a:ext cx="9144000" cy="2387600"/>
          </a:xfrm>
        </p:spPr>
        <p:txBody>
          <a:bodyPr>
            <a:normAutofit fontScale="90000"/>
          </a:bodyPr>
          <a:lstStyle/>
          <a:p>
            <a:r>
              <a:rPr lang="en-US" dirty="0"/>
              <a:t>Now that you know what you know, </a:t>
            </a:r>
            <a:br>
              <a:rPr lang="en-US" dirty="0"/>
            </a:br>
            <a:r>
              <a:rPr lang="en-US" dirty="0"/>
              <a:t>What could the BHA role look like in your community?</a:t>
            </a:r>
          </a:p>
        </p:txBody>
      </p:sp>
      <p:pic>
        <p:nvPicPr>
          <p:cNvPr id="5" name="Picture 4">
            <a:extLst>
              <a:ext uri="{FF2B5EF4-FFF2-40B4-BE49-F238E27FC236}">
                <a16:creationId xmlns:a16="http://schemas.microsoft.com/office/drawing/2014/main" id="{C310EB56-815D-4CA1-8ED2-7D66D5867A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661488" y="3301481"/>
            <a:ext cx="5221256" cy="3480837"/>
          </a:xfrm>
          <a:prstGeom prst="ellipse">
            <a:avLst/>
          </a:prstGeom>
          <a:ln>
            <a:noFill/>
          </a:ln>
          <a:effectLst>
            <a:softEdge rad="112500"/>
          </a:effectLst>
        </p:spPr>
      </p:pic>
    </p:spTree>
    <p:extLst>
      <p:ext uri="{BB962C8B-B14F-4D97-AF65-F5344CB8AC3E}">
        <p14:creationId xmlns:p14="http://schemas.microsoft.com/office/powerpoint/2010/main" val="3500885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A27B8B-D19F-4DF1-9BD0-0A108B874270}"/>
              </a:ext>
            </a:extLst>
          </p:cNvPr>
          <p:cNvSpPr>
            <a:spLocks noGrp="1"/>
          </p:cNvSpPr>
          <p:nvPr>
            <p:ph idx="1"/>
          </p:nvPr>
        </p:nvSpPr>
        <p:spPr>
          <a:xfrm>
            <a:off x="838200" y="302260"/>
            <a:ext cx="11037570" cy="5572760"/>
          </a:xfrm>
        </p:spPr>
        <p:txBody>
          <a:bodyPr>
            <a:normAutofit/>
          </a:bodyPr>
          <a:lstStyle/>
          <a:p>
            <a:r>
              <a:rPr lang="en-US" dirty="0"/>
              <a:t>What gaps do you see in providing behavioral health services in your community?</a:t>
            </a:r>
          </a:p>
          <a:p>
            <a:pPr marL="0" indent="0">
              <a:buNone/>
            </a:pPr>
            <a:endParaRPr lang="en-US" dirty="0"/>
          </a:p>
          <a:p>
            <a:r>
              <a:rPr lang="en-US" dirty="0"/>
              <a:t>How would integrating BHAs into your workforce be a benefit?</a:t>
            </a:r>
          </a:p>
          <a:p>
            <a:pPr marL="0" indent="0">
              <a:buNone/>
            </a:pPr>
            <a:endParaRPr lang="en-US" dirty="0"/>
          </a:p>
          <a:p>
            <a:r>
              <a:rPr lang="en-US" dirty="0"/>
              <a:t>Where could you see BHAs working with different Tribal programs: Tribal courts? Family services? Education? Public health? Housing? Elder programs? Family Violence programs? Language or cultural programs?</a:t>
            </a:r>
          </a:p>
          <a:p>
            <a:endParaRPr lang="en-US" dirty="0"/>
          </a:p>
          <a:p>
            <a:r>
              <a:rPr lang="en-US" dirty="0"/>
              <a:t>What other skills or certifications would benefit a BHA within your Tribe or state?</a:t>
            </a:r>
          </a:p>
        </p:txBody>
      </p:sp>
    </p:spTree>
    <p:extLst>
      <p:ext uri="{BB962C8B-B14F-4D97-AF65-F5344CB8AC3E}">
        <p14:creationId xmlns:p14="http://schemas.microsoft.com/office/powerpoint/2010/main" val="3441003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64D8-2B6C-D04D-83F8-F72AFF1E6A17}"/>
              </a:ext>
            </a:extLst>
          </p:cNvPr>
          <p:cNvSpPr>
            <a:spLocks noGrp="1"/>
          </p:cNvSpPr>
          <p:nvPr>
            <p:ph type="ctrTitle"/>
          </p:nvPr>
        </p:nvSpPr>
        <p:spPr/>
        <p:txBody>
          <a:bodyPr/>
          <a:lstStyle/>
          <a:p>
            <a:r>
              <a:rPr lang="en-US" dirty="0"/>
              <a:t>BHA Education Program</a:t>
            </a:r>
          </a:p>
        </p:txBody>
      </p:sp>
      <p:sp>
        <p:nvSpPr>
          <p:cNvPr id="3" name="Subtitle 2">
            <a:extLst>
              <a:ext uri="{FF2B5EF4-FFF2-40B4-BE49-F238E27FC236}">
                <a16:creationId xmlns:a16="http://schemas.microsoft.com/office/drawing/2014/main" id="{FF00AEE1-4723-1A44-AC45-0713B15C7688}"/>
              </a:ext>
            </a:extLst>
          </p:cNvPr>
          <p:cNvSpPr>
            <a:spLocks noGrp="1"/>
          </p:cNvSpPr>
          <p:nvPr>
            <p:ph type="subTitle" idx="1"/>
          </p:nvPr>
        </p:nvSpPr>
        <p:spPr/>
        <p:txBody>
          <a:bodyPr/>
          <a:lstStyle/>
          <a:p>
            <a:r>
              <a:rPr lang="en-US" dirty="0"/>
              <a:t>Katie Hunsberger – BHA Student Support Coordinator</a:t>
            </a:r>
          </a:p>
        </p:txBody>
      </p:sp>
    </p:spTree>
    <p:extLst>
      <p:ext uri="{BB962C8B-B14F-4D97-AF65-F5344CB8AC3E}">
        <p14:creationId xmlns:p14="http://schemas.microsoft.com/office/powerpoint/2010/main" val="249975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11869"/>
            <a:ext cx="5181600" cy="4351338"/>
          </a:xfrm>
        </p:spPr>
        <p:txBody>
          <a:bodyPr>
            <a:normAutofit fontScale="85000" lnSpcReduction="10000"/>
          </a:bodyPr>
          <a:lstStyle/>
          <a:p>
            <a:r>
              <a:rPr lang="en-US" dirty="0"/>
              <a:t>Private University in Toppenish, Washington</a:t>
            </a:r>
          </a:p>
          <a:p>
            <a:r>
              <a:rPr lang="en-US" dirty="0"/>
              <a:t>$14,000 average financial aid package</a:t>
            </a:r>
          </a:p>
          <a:p>
            <a:r>
              <a:rPr lang="en-US" dirty="0"/>
              <a:t>95% of undergrads receive financial aid</a:t>
            </a:r>
          </a:p>
          <a:p>
            <a:r>
              <a:rPr lang="en-US" dirty="0"/>
              <a:t>Generous scholarships page with updates</a:t>
            </a:r>
          </a:p>
          <a:p>
            <a:r>
              <a:rPr lang="en-US" dirty="0"/>
              <a:t>Semester-based</a:t>
            </a:r>
          </a:p>
          <a:p>
            <a:r>
              <a:rPr lang="en-US" dirty="0"/>
              <a:t>Campus locations</a:t>
            </a:r>
          </a:p>
          <a:p>
            <a:pPr lvl="1"/>
            <a:r>
              <a:rPr lang="en-US" dirty="0"/>
              <a:t>Toppenish</a:t>
            </a:r>
          </a:p>
          <a:p>
            <a:pPr lvl="1"/>
            <a:r>
              <a:rPr lang="en-US" dirty="0"/>
              <a:t>Tri-Cities</a:t>
            </a:r>
          </a:p>
          <a:p>
            <a:pPr lvl="1"/>
            <a:r>
              <a:rPr lang="en-US" dirty="0"/>
              <a:t>Yakima (Yakima Valley Community College)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73063" y="161920"/>
            <a:ext cx="5181600" cy="134721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863" y="1611869"/>
            <a:ext cx="5995351" cy="2518048"/>
          </a:xfrm>
          <a:prstGeom prst="rect">
            <a:avLst/>
          </a:prstGeom>
        </p:spPr>
      </p:pic>
    </p:spTree>
    <p:extLst>
      <p:ext uri="{BB962C8B-B14F-4D97-AF65-F5344CB8AC3E}">
        <p14:creationId xmlns:p14="http://schemas.microsoft.com/office/powerpoint/2010/main" val="1079124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3573412"/>
            <a:ext cx="5181600" cy="855763"/>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08218" y="438326"/>
            <a:ext cx="6093032" cy="100629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01" y="1825624"/>
            <a:ext cx="5517599" cy="3661337"/>
          </a:xfrm>
          <a:prstGeom prst="rect">
            <a:avLst/>
          </a:prstGeom>
        </p:spPr>
      </p:pic>
      <p:sp>
        <p:nvSpPr>
          <p:cNvPr id="11" name="TextBox 10"/>
          <p:cNvSpPr txBox="1"/>
          <p:nvPr/>
        </p:nvSpPr>
        <p:spPr>
          <a:xfrm>
            <a:off x="6555179" y="2042556"/>
            <a:ext cx="5636821"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Nova Light"/>
              </a:rPr>
              <a:t>Tribal College in Bellingham, Washington</a:t>
            </a:r>
          </a:p>
          <a:p>
            <a:pPr marL="285750" indent="-285750">
              <a:buFont typeface="Arial" panose="020B0604020202020204" pitchFamily="34" charset="0"/>
              <a:buChar char="•"/>
            </a:pPr>
            <a:r>
              <a:rPr lang="en-US" sz="2800" dirty="0">
                <a:latin typeface="Gill Sans Nova Light"/>
              </a:rPr>
              <a:t>FAFSA + Scholarship opportunities </a:t>
            </a:r>
          </a:p>
          <a:p>
            <a:pPr marL="285750" indent="-285750">
              <a:buFont typeface="Arial" panose="020B0604020202020204" pitchFamily="34" charset="0"/>
              <a:buChar char="•"/>
            </a:pPr>
            <a:r>
              <a:rPr lang="en-US" sz="2800" dirty="0">
                <a:latin typeface="Gill Sans Nova Light"/>
              </a:rPr>
              <a:t>Term-based</a:t>
            </a:r>
          </a:p>
          <a:p>
            <a:pPr marL="285750" indent="-285750">
              <a:buFont typeface="Arial" panose="020B0604020202020204" pitchFamily="34" charset="0"/>
              <a:buChar char="•"/>
            </a:pPr>
            <a:r>
              <a:rPr lang="en-US" sz="2800" dirty="0">
                <a:latin typeface="Gill Sans Nova Light"/>
              </a:rPr>
              <a:t>Campus Locations</a:t>
            </a:r>
          </a:p>
          <a:p>
            <a:pPr marL="742950" lvl="1" indent="-285750">
              <a:buFont typeface="Arial" panose="020B0604020202020204" pitchFamily="34" charset="0"/>
              <a:buChar char="•"/>
            </a:pPr>
            <a:r>
              <a:rPr lang="en-US" sz="2800" dirty="0">
                <a:latin typeface="Gill Sans Nova Light"/>
              </a:rPr>
              <a:t>Muckleshoot Campus offers Associate of Technical Arts in Chemical Dependency Studies </a:t>
            </a:r>
          </a:p>
          <a:p>
            <a:endParaRPr lang="en-US" dirty="0"/>
          </a:p>
        </p:txBody>
      </p:sp>
    </p:spTree>
    <p:extLst>
      <p:ext uri="{BB962C8B-B14F-4D97-AF65-F5344CB8AC3E}">
        <p14:creationId xmlns:p14="http://schemas.microsoft.com/office/powerpoint/2010/main" val="2869764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Pathways </a:t>
            </a:r>
          </a:p>
        </p:txBody>
      </p:sp>
      <p:sp>
        <p:nvSpPr>
          <p:cNvPr id="3" name="Content Placeholder 2"/>
          <p:cNvSpPr>
            <a:spLocks noGrp="1"/>
          </p:cNvSpPr>
          <p:nvPr>
            <p:ph idx="1"/>
          </p:nvPr>
        </p:nvSpPr>
        <p:spPr>
          <a:xfrm>
            <a:off x="838200" y="1623828"/>
            <a:ext cx="10515600" cy="4351338"/>
          </a:xfrm>
        </p:spPr>
        <p:txBody>
          <a:bodyPr/>
          <a:lstStyle/>
          <a:p>
            <a:r>
              <a:rPr lang="en-US" dirty="0"/>
              <a:t>Full time student vs. Part time student</a:t>
            </a:r>
          </a:p>
          <a:p>
            <a:pPr lvl="1"/>
            <a:r>
              <a:rPr lang="en-US" dirty="0"/>
              <a:t>Level 1 = 12 months</a:t>
            </a:r>
          </a:p>
          <a:p>
            <a:pPr lvl="1"/>
            <a:r>
              <a:rPr lang="en-US" dirty="0"/>
              <a:t>Level 2 = 18 months</a:t>
            </a:r>
          </a:p>
          <a:p>
            <a:r>
              <a:rPr lang="en-US" dirty="0"/>
              <a:t>Alternative vs. Specialized Matrix</a:t>
            </a:r>
          </a:p>
          <a:p>
            <a:pPr lvl="1"/>
            <a:r>
              <a:rPr lang="en-US" dirty="0"/>
              <a:t>Student can work with Coordinator to determine which level they would be the best fit for </a:t>
            </a:r>
          </a:p>
          <a:p>
            <a:r>
              <a:rPr lang="en-US" dirty="0"/>
              <a:t>We are currently working on creating 3 pathways for students</a:t>
            </a:r>
          </a:p>
          <a:p>
            <a:pPr lvl="1"/>
            <a:r>
              <a:rPr lang="en-US" dirty="0"/>
              <a:t>Certificate/AA in Social Work at Heritage University</a:t>
            </a:r>
          </a:p>
          <a:p>
            <a:pPr lvl="1"/>
            <a:r>
              <a:rPr lang="en-US" dirty="0"/>
              <a:t>AA in Chemical Dependency from Northwest Indian College</a:t>
            </a:r>
          </a:p>
          <a:p>
            <a:pPr lvl="1"/>
            <a:r>
              <a:rPr lang="en-US" dirty="0"/>
              <a:t>Certificate/AA in Behavioral Health from either Institution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078956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Support &amp; Program Benefits</a:t>
            </a:r>
          </a:p>
        </p:txBody>
      </p:sp>
      <p:sp>
        <p:nvSpPr>
          <p:cNvPr id="3" name="Content Placeholder 2"/>
          <p:cNvSpPr>
            <a:spLocks noGrp="1"/>
          </p:cNvSpPr>
          <p:nvPr>
            <p:ph idx="1"/>
          </p:nvPr>
        </p:nvSpPr>
        <p:spPr>
          <a:xfrm>
            <a:off x="838200" y="1699388"/>
            <a:ext cx="10515600" cy="4351338"/>
          </a:xfrm>
        </p:spPr>
        <p:txBody>
          <a:bodyPr/>
          <a:lstStyle/>
          <a:p>
            <a:r>
              <a:rPr lang="en-US" dirty="0"/>
              <a:t>First cohort in the lower 48!</a:t>
            </a:r>
          </a:p>
          <a:p>
            <a:r>
              <a:rPr lang="en-US" dirty="0"/>
              <a:t>Student stipends </a:t>
            </a:r>
          </a:p>
          <a:p>
            <a:r>
              <a:rPr lang="en-US" dirty="0"/>
              <a:t>Mentor/Elder support</a:t>
            </a:r>
          </a:p>
          <a:p>
            <a:pPr lvl="1"/>
            <a:r>
              <a:rPr lang="en-US" dirty="0"/>
              <a:t>Gathering of NW Elders, Knowledge Holders, and Culture Keepers</a:t>
            </a:r>
          </a:p>
          <a:p>
            <a:r>
              <a:rPr lang="en-US" dirty="0"/>
              <a:t>Relationship with NPAIHB</a:t>
            </a:r>
          </a:p>
          <a:p>
            <a:pPr lvl="1"/>
            <a:r>
              <a:rPr lang="en-US" dirty="0"/>
              <a:t>BHA Student Support Coordinator </a:t>
            </a:r>
          </a:p>
          <a:p>
            <a:pPr lvl="1"/>
            <a:r>
              <a:rPr lang="en-US" dirty="0"/>
              <a:t>Student Agreement Form </a:t>
            </a:r>
          </a:p>
          <a:p>
            <a:pPr lvl="1"/>
            <a:r>
              <a:rPr lang="en-US" dirty="0"/>
              <a:t>Laptop eligibility </a:t>
            </a:r>
          </a:p>
          <a:p>
            <a:pPr lvl="1"/>
            <a:r>
              <a:rPr lang="en-US" dirty="0"/>
              <a:t>Course help </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976215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82134" y="1041400"/>
            <a:ext cx="9144000" cy="2387600"/>
          </a:xfrm>
        </p:spPr>
        <p:txBody>
          <a:bodyPr/>
          <a:lstStyle/>
          <a:p>
            <a:r>
              <a:rPr lang="en-US" dirty="0"/>
              <a:t>Upcoming Events</a:t>
            </a:r>
          </a:p>
        </p:txBody>
      </p:sp>
      <p:pic>
        <p:nvPicPr>
          <p:cNvPr id="3" name="Picture 2">
            <a:extLst>
              <a:ext uri="{FF2B5EF4-FFF2-40B4-BE49-F238E27FC236}">
                <a16:creationId xmlns:a16="http://schemas.microsoft.com/office/drawing/2014/main" id="{A378F604-BF7E-4791-B064-FBD3DFD89022}"/>
              </a:ext>
            </a:extLst>
          </p:cNvPr>
          <p:cNvPicPr>
            <a:picLocks noChangeAspect="1"/>
          </p:cNvPicPr>
          <p:nvPr/>
        </p:nvPicPr>
        <p:blipFill>
          <a:blip r:embed="rId2">
            <a:duotone>
              <a:schemeClr val="accent5">
                <a:shade val="45000"/>
                <a:satMod val="135000"/>
              </a:schemeClr>
              <a:prstClr val="white"/>
            </a:duotone>
            <a:extLst>
              <a:ext uri="{837473B0-CC2E-450A-ABE3-18F120FF3D39}">
                <a1611:picAttrSrcUrl xmlns:a1611="http://schemas.microsoft.com/office/drawing/2016/11/main" r:id="rId3"/>
              </a:ext>
            </a:extLst>
          </a:blip>
          <a:stretch>
            <a:fillRect/>
          </a:stretch>
        </p:blipFill>
        <p:spPr>
          <a:xfrm>
            <a:off x="8518875" y="1952978"/>
            <a:ext cx="2013656" cy="2013656"/>
          </a:xfrm>
          <a:prstGeom prst="rect">
            <a:avLst/>
          </a:prstGeom>
        </p:spPr>
      </p:pic>
      <p:sp>
        <p:nvSpPr>
          <p:cNvPr id="4" name="TextBox 3">
            <a:extLst>
              <a:ext uri="{FF2B5EF4-FFF2-40B4-BE49-F238E27FC236}">
                <a16:creationId xmlns:a16="http://schemas.microsoft.com/office/drawing/2014/main" id="{741E565F-6C7F-4E7F-B958-72008AD96E38}"/>
              </a:ext>
            </a:extLst>
          </p:cNvPr>
          <p:cNvSpPr txBox="1"/>
          <p:nvPr/>
        </p:nvSpPr>
        <p:spPr>
          <a:xfrm>
            <a:off x="2667000" y="6985290"/>
            <a:ext cx="3327400" cy="230832"/>
          </a:xfrm>
          <a:prstGeom prst="rect">
            <a:avLst/>
          </a:prstGeom>
          <a:noFill/>
        </p:spPr>
        <p:txBody>
          <a:bodyPr wrap="square" rtlCol="0">
            <a:spAutoFit/>
          </a:bodyPr>
          <a:lstStyle/>
          <a:p>
            <a:r>
              <a:rPr lang="en-US" sz="900">
                <a:hlinkClick r:id="rId3" tooltip="https://freepngimg.com/png/10817-calendar-transparent"/>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182112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70" y="-136930"/>
            <a:ext cx="3929150" cy="3430636"/>
          </a:xfrm>
        </p:spPr>
        <p:txBody>
          <a:bodyPr>
            <a:normAutofit/>
          </a:bodyPr>
          <a:lstStyle/>
          <a:p>
            <a:r>
              <a:rPr lang="en-US" dirty="0"/>
              <a:t>NW Elders, Knowledge Holders, &amp; Culture Keepers</a:t>
            </a:r>
          </a:p>
        </p:txBody>
      </p:sp>
      <p:pic>
        <p:nvPicPr>
          <p:cNvPr id="6" name="Content Placeholder 5">
            <a:extLst>
              <a:ext uri="{FF2B5EF4-FFF2-40B4-BE49-F238E27FC236}">
                <a16:creationId xmlns:a16="http://schemas.microsoft.com/office/drawing/2014/main" id="{B0BFF5DA-94CE-42B6-95DD-0A4692D09686}"/>
              </a:ext>
            </a:extLst>
          </p:cNvPr>
          <p:cNvPicPr>
            <a:picLocks noGrp="1" noChangeAspect="1"/>
          </p:cNvPicPr>
          <p:nvPr>
            <p:ph sz="half" idx="1"/>
          </p:nvPr>
        </p:nvPicPr>
        <p:blipFill>
          <a:blip r:embed="rId3"/>
          <a:stretch>
            <a:fillRect/>
          </a:stretch>
        </p:blipFill>
        <p:spPr>
          <a:xfrm>
            <a:off x="5687971" y="56301"/>
            <a:ext cx="5098217" cy="6797034"/>
          </a:xfrm>
        </p:spPr>
      </p:pic>
    </p:spTree>
    <p:extLst>
      <p:ext uri="{BB962C8B-B14F-4D97-AF65-F5344CB8AC3E}">
        <p14:creationId xmlns:p14="http://schemas.microsoft.com/office/powerpoint/2010/main" val="3254226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t>
            </a:r>
          </a:p>
        </p:txBody>
      </p:sp>
      <p:sp>
        <p:nvSpPr>
          <p:cNvPr id="5" name="Content Placeholder 4"/>
          <p:cNvSpPr>
            <a:spLocks noGrp="1"/>
          </p:cNvSpPr>
          <p:nvPr>
            <p:ph idx="1"/>
          </p:nvPr>
        </p:nvSpPr>
        <p:spPr/>
        <p:txBody>
          <a:bodyPr/>
          <a:lstStyle/>
          <a:p>
            <a:r>
              <a:rPr lang="en-US" dirty="0"/>
              <a:t>Carrie Sampson-Samuels: </a:t>
            </a:r>
          </a:p>
          <a:p>
            <a:pPr marL="0" indent="0">
              <a:buNone/>
            </a:pPr>
            <a:r>
              <a:rPr lang="en-US" dirty="0">
                <a:hlinkClick r:id="rId2"/>
              </a:rPr>
              <a:t>csampsonsamuels@npaihb.org</a:t>
            </a:r>
            <a:endParaRPr lang="en-US" dirty="0"/>
          </a:p>
          <a:p>
            <a:r>
              <a:rPr lang="en-US" dirty="0"/>
              <a:t>Danica Brown: </a:t>
            </a:r>
            <a:r>
              <a:rPr lang="en-US" dirty="0">
                <a:hlinkClick r:id="rId3"/>
              </a:rPr>
              <a:t>dbrown@npaihb.org</a:t>
            </a:r>
            <a:r>
              <a:rPr lang="en-US" dirty="0"/>
              <a:t> </a:t>
            </a:r>
          </a:p>
          <a:p>
            <a:r>
              <a:rPr lang="en-US" dirty="0"/>
              <a:t>Katie Hunsberger: </a:t>
            </a:r>
            <a:r>
              <a:rPr lang="en-US" dirty="0">
                <a:hlinkClick r:id="rId4"/>
              </a:rPr>
              <a:t>khunsberger@npaihb.org</a:t>
            </a:r>
            <a:r>
              <a:rPr lang="en-US" dirty="0"/>
              <a:t> </a:t>
            </a:r>
          </a:p>
          <a:p>
            <a:r>
              <a:rPr lang="en-US" dirty="0"/>
              <a:t>Tanya Firemoon: </a:t>
            </a:r>
            <a:r>
              <a:rPr lang="en-US" dirty="0">
                <a:hlinkClick r:id="rId5"/>
              </a:rPr>
              <a:t>tfiremoon@npaihb.org</a:t>
            </a:r>
            <a:r>
              <a:rPr lang="en-US" dirty="0"/>
              <a:t> </a:t>
            </a:r>
          </a:p>
          <a:p>
            <a:endParaRPr lang="en-US" b="1" dirty="0"/>
          </a:p>
          <a:p>
            <a:pPr marL="0" indent="0">
              <a:buNone/>
            </a:pPr>
            <a:r>
              <a:rPr lang="en-US" b="1" dirty="0"/>
              <a:t> Visit our website at www.TCHPP.org</a:t>
            </a:r>
          </a:p>
        </p:txBody>
      </p:sp>
      <p:pic>
        <p:nvPicPr>
          <p:cNvPr id="3" name="Picture 2">
            <a:extLst>
              <a:ext uri="{FF2B5EF4-FFF2-40B4-BE49-F238E27FC236}">
                <a16:creationId xmlns:a16="http://schemas.microsoft.com/office/drawing/2014/main" id="{CFCC54B4-4F2B-4241-A881-22951C2A69A4}"/>
              </a:ext>
            </a:extLst>
          </p:cNvPr>
          <p:cNvPicPr>
            <a:picLocks noChangeAspect="1"/>
          </p:cNvPicPr>
          <p:nvPr/>
        </p:nvPicPr>
        <p:blipFill>
          <a:blip r:embed="rId6"/>
          <a:stretch>
            <a:fillRect/>
          </a:stretch>
        </p:blipFill>
        <p:spPr>
          <a:xfrm>
            <a:off x="8333232" y="0"/>
            <a:ext cx="3858768" cy="6858000"/>
          </a:xfrm>
          <a:prstGeom prst="rect">
            <a:avLst/>
          </a:prstGeom>
        </p:spPr>
      </p:pic>
    </p:spTree>
    <p:extLst>
      <p:ext uri="{BB962C8B-B14F-4D97-AF65-F5344CB8AC3E}">
        <p14:creationId xmlns:p14="http://schemas.microsoft.com/office/powerpoint/2010/main" val="196003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5F2A-45C6-4CC3-897E-CC28D241AC2C}"/>
              </a:ext>
            </a:extLst>
          </p:cNvPr>
          <p:cNvSpPr>
            <a:spLocks noGrp="1"/>
          </p:cNvSpPr>
          <p:nvPr>
            <p:ph type="title"/>
          </p:nvPr>
        </p:nvSpPr>
        <p:spPr>
          <a:xfrm>
            <a:off x="838200" y="181878"/>
            <a:ext cx="10515600" cy="1325563"/>
          </a:xfrm>
        </p:spPr>
        <p:txBody>
          <a:bodyPr/>
          <a:lstStyle/>
          <a:p>
            <a:r>
              <a:rPr lang="en-US" dirty="0"/>
              <a:t>BHA Background </a:t>
            </a:r>
          </a:p>
        </p:txBody>
      </p:sp>
      <p:sp>
        <p:nvSpPr>
          <p:cNvPr id="3" name="Content Placeholder 2">
            <a:extLst>
              <a:ext uri="{FF2B5EF4-FFF2-40B4-BE49-F238E27FC236}">
                <a16:creationId xmlns:a16="http://schemas.microsoft.com/office/drawing/2014/main" id="{98EE2CFE-FF4C-45FC-B864-D3131CCFF09E}"/>
              </a:ext>
            </a:extLst>
          </p:cNvPr>
          <p:cNvSpPr>
            <a:spLocks noGrp="1"/>
          </p:cNvSpPr>
          <p:nvPr>
            <p:ph idx="1"/>
          </p:nvPr>
        </p:nvSpPr>
        <p:spPr>
          <a:xfrm>
            <a:off x="838200" y="1253331"/>
            <a:ext cx="11086322" cy="4351338"/>
          </a:xfrm>
        </p:spPr>
        <p:txBody>
          <a:bodyPr>
            <a:normAutofit lnSpcReduction="10000"/>
          </a:bodyPr>
          <a:lstStyle/>
          <a:p>
            <a:r>
              <a:rPr lang="en-US" dirty="0"/>
              <a:t>In the early 1990’s, Alaska began establishing a need for a Behavioral Health Aide model </a:t>
            </a:r>
          </a:p>
          <a:p>
            <a:pPr lvl="1"/>
            <a:r>
              <a:rPr lang="en-US" dirty="0"/>
              <a:t>Alaska legislature established the Rural Human Services Systems Project and funded village-based counselors in 40 villages</a:t>
            </a:r>
          </a:p>
          <a:p>
            <a:r>
              <a:rPr lang="en-US" dirty="0"/>
              <a:t>In early 2000’s, IHS funds were provided by Congress to develop a Behavioral Health Aide Program, this was done in Alaska</a:t>
            </a:r>
          </a:p>
          <a:p>
            <a:r>
              <a:rPr lang="en-US" dirty="0"/>
              <a:t>In 2009, the process for establishing and certifying BHA’s in Alaska was fulfilled and the first BHA was certified</a:t>
            </a:r>
          </a:p>
          <a:p>
            <a:r>
              <a:rPr lang="en-US" dirty="0"/>
              <a:t>In 2016, CHAP expansion to other IHS areas</a:t>
            </a:r>
          </a:p>
          <a:p>
            <a:r>
              <a:rPr lang="en-US" dirty="0"/>
              <a:t>In 2018, the NPAIHB established a BHA Advisory work group to begin the development of a BHA program in the Portland Area</a:t>
            </a:r>
          </a:p>
          <a:p>
            <a:endParaRPr lang="en-US" dirty="0"/>
          </a:p>
        </p:txBody>
      </p:sp>
    </p:spTree>
    <p:extLst>
      <p:ext uri="{BB962C8B-B14F-4D97-AF65-F5344CB8AC3E}">
        <p14:creationId xmlns:p14="http://schemas.microsoft.com/office/powerpoint/2010/main" val="162589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317D-576C-48E3-95A1-E29F5A51E4C6}"/>
              </a:ext>
            </a:extLst>
          </p:cNvPr>
          <p:cNvSpPr>
            <a:spLocks noGrp="1"/>
          </p:cNvSpPr>
          <p:nvPr>
            <p:ph type="title"/>
          </p:nvPr>
        </p:nvSpPr>
        <p:spPr/>
        <p:txBody>
          <a:bodyPr/>
          <a:lstStyle/>
          <a:p>
            <a:r>
              <a:rPr lang="en-US" dirty="0"/>
              <a:t>What is the definition of a BHA?</a:t>
            </a:r>
          </a:p>
        </p:txBody>
      </p:sp>
      <p:sp>
        <p:nvSpPr>
          <p:cNvPr id="3" name="Content Placeholder 2">
            <a:extLst>
              <a:ext uri="{FF2B5EF4-FFF2-40B4-BE49-F238E27FC236}">
                <a16:creationId xmlns:a16="http://schemas.microsoft.com/office/drawing/2014/main" id="{2DA72CEB-07FB-41C6-8E4D-12F7533A9A30}"/>
              </a:ext>
            </a:extLst>
          </p:cNvPr>
          <p:cNvSpPr>
            <a:spLocks noGrp="1"/>
          </p:cNvSpPr>
          <p:nvPr>
            <p:ph idx="1"/>
          </p:nvPr>
        </p:nvSpPr>
        <p:spPr/>
        <p:txBody>
          <a:bodyPr>
            <a:normAutofit/>
          </a:bodyPr>
          <a:lstStyle/>
          <a:p>
            <a:r>
              <a:rPr lang="en-US" dirty="0"/>
              <a:t>A Behavioral Health Aide (BHA) is a counselor, health educator, and advocate. BHAs help address individual and community-based behavioral health needs, including those related to alcohol, drug and tobacco abuse as well as mental health problems such as grief, depression, suicide, and related issues. BHAs seek to achieve balance in the community by integrating their sensitivity to cultural needs with specialized training in behavioral health concerns and approaches to treatment.</a:t>
            </a:r>
          </a:p>
          <a:p>
            <a:pPr marL="0" indent="0">
              <a:buNone/>
            </a:pPr>
            <a:endParaRPr lang="en-US" dirty="0"/>
          </a:p>
          <a:p>
            <a:pPr marL="0" indent="0">
              <a:buNone/>
            </a:pPr>
            <a:r>
              <a:rPr lang="en-US" sz="1400" dirty="0"/>
              <a:t>Alaska Native Tribal Health Consortium (ANTHC), </a:t>
            </a:r>
            <a:r>
              <a:rPr lang="en-US" sz="1400" dirty="0">
                <a:hlinkClick r:id="rId2"/>
              </a:rPr>
              <a:t>https://anthc.org/behavioral-health-aide-program/</a:t>
            </a:r>
            <a:r>
              <a:rPr lang="en-US" sz="1400" dirty="0"/>
              <a:t>, Accessed 6/7/21 </a:t>
            </a:r>
          </a:p>
        </p:txBody>
      </p:sp>
    </p:spTree>
    <p:extLst>
      <p:ext uri="{BB962C8B-B14F-4D97-AF65-F5344CB8AC3E}">
        <p14:creationId xmlns:p14="http://schemas.microsoft.com/office/powerpoint/2010/main" val="983055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can be Behavioral Health Aides?</a:t>
            </a:r>
          </a:p>
        </p:txBody>
      </p:sp>
      <p:sp>
        <p:nvSpPr>
          <p:cNvPr id="6" name="Content Placeholder 5"/>
          <p:cNvSpPr>
            <a:spLocks noGrp="1"/>
          </p:cNvSpPr>
          <p:nvPr>
            <p:ph sz="quarter" idx="4"/>
          </p:nvPr>
        </p:nvSpPr>
        <p:spPr>
          <a:xfrm>
            <a:off x="933994" y="1630362"/>
            <a:ext cx="9753056" cy="3684588"/>
          </a:xfrm>
        </p:spPr>
        <p:txBody>
          <a:bodyPr>
            <a:normAutofit lnSpcReduction="10000"/>
          </a:bodyPr>
          <a:lstStyle/>
          <a:p>
            <a:r>
              <a:rPr lang="en-US" dirty="0"/>
              <a:t>Natural helpers – tie in cultural activities</a:t>
            </a:r>
          </a:p>
          <a:p>
            <a:r>
              <a:rPr lang="en-US" dirty="0"/>
              <a:t>Community members- homegrown</a:t>
            </a:r>
          </a:p>
          <a:p>
            <a:r>
              <a:rPr lang="en-US" dirty="0"/>
              <a:t>Counselors - good listeners</a:t>
            </a:r>
          </a:p>
          <a:p>
            <a:r>
              <a:rPr lang="en-US" dirty="0"/>
              <a:t>Advocates </a:t>
            </a:r>
          </a:p>
          <a:p>
            <a:r>
              <a:rPr lang="en-US" dirty="0"/>
              <a:t>Holistic caregivers and healers – tie in traditional practices</a:t>
            </a:r>
          </a:p>
          <a:p>
            <a:r>
              <a:rPr lang="en-US" dirty="0"/>
              <a:t>Peer recovery mentors, peer support specialists, traditional health workers, community health workers or community health representatives that want to take the next step in their careers</a:t>
            </a:r>
          </a:p>
          <a:p>
            <a:endParaRPr lang="en-US" dirty="0"/>
          </a:p>
        </p:txBody>
      </p:sp>
    </p:spTree>
    <p:extLst>
      <p:ext uri="{BB962C8B-B14F-4D97-AF65-F5344CB8AC3E}">
        <p14:creationId xmlns:p14="http://schemas.microsoft.com/office/powerpoint/2010/main" val="131717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DFBB-63C1-4B4D-8AFC-39131DDD7918}"/>
              </a:ext>
            </a:extLst>
          </p:cNvPr>
          <p:cNvSpPr>
            <a:spLocks noGrp="1"/>
          </p:cNvSpPr>
          <p:nvPr>
            <p:ph type="title"/>
          </p:nvPr>
        </p:nvSpPr>
        <p:spPr>
          <a:xfrm>
            <a:off x="838200" y="191551"/>
            <a:ext cx="10515600" cy="1325563"/>
          </a:xfrm>
        </p:spPr>
        <p:txBody>
          <a:bodyPr/>
          <a:lstStyle/>
          <a:p>
            <a:r>
              <a:rPr lang="en-US" dirty="0"/>
              <a:t>Who do BHAs serve?</a:t>
            </a:r>
          </a:p>
        </p:txBody>
      </p:sp>
      <p:sp>
        <p:nvSpPr>
          <p:cNvPr id="3" name="Content Placeholder 2">
            <a:extLst>
              <a:ext uri="{FF2B5EF4-FFF2-40B4-BE49-F238E27FC236}">
                <a16:creationId xmlns:a16="http://schemas.microsoft.com/office/drawing/2014/main" id="{7C20CCB1-31F0-446D-86F8-3013C37E6106}"/>
              </a:ext>
            </a:extLst>
          </p:cNvPr>
          <p:cNvSpPr>
            <a:spLocks noGrp="1"/>
          </p:cNvSpPr>
          <p:nvPr>
            <p:ph idx="1"/>
          </p:nvPr>
        </p:nvSpPr>
        <p:spPr>
          <a:xfrm>
            <a:off x="838200" y="1652329"/>
            <a:ext cx="10515600" cy="4351338"/>
          </a:xfrm>
        </p:spPr>
        <p:txBody>
          <a:bodyPr/>
          <a:lstStyle/>
          <a:p>
            <a:r>
              <a:rPr lang="en-US" dirty="0"/>
              <a:t>ENTIRE COMMUNITIES!</a:t>
            </a:r>
          </a:p>
          <a:p>
            <a:pPr lvl="1"/>
            <a:r>
              <a:rPr lang="en-US" dirty="0"/>
              <a:t>Elders</a:t>
            </a:r>
          </a:p>
          <a:p>
            <a:pPr lvl="1"/>
            <a:r>
              <a:rPr lang="en-US" dirty="0"/>
              <a:t>Older Adults</a:t>
            </a:r>
          </a:p>
          <a:p>
            <a:pPr lvl="1"/>
            <a:r>
              <a:rPr lang="en-US" dirty="0"/>
              <a:t>Adolescents</a:t>
            </a:r>
          </a:p>
          <a:p>
            <a:pPr lvl="1"/>
            <a:r>
              <a:rPr lang="en-US" dirty="0"/>
              <a:t>Children</a:t>
            </a:r>
          </a:p>
          <a:p>
            <a:r>
              <a:rPr lang="en-US" dirty="0"/>
              <a:t>BHAs serve Tribal Health Organizations</a:t>
            </a:r>
          </a:p>
          <a:p>
            <a:r>
              <a:rPr lang="en-US" dirty="0"/>
              <a:t>BHAs may have cultural knowledge and expertise and be asked by their Tribal organizations to provide trainings to staff or local and state partners</a:t>
            </a:r>
          </a:p>
        </p:txBody>
      </p:sp>
      <p:pic>
        <p:nvPicPr>
          <p:cNvPr id="4" name="Picture 3">
            <a:extLst>
              <a:ext uri="{FF2B5EF4-FFF2-40B4-BE49-F238E27FC236}">
                <a16:creationId xmlns:a16="http://schemas.microsoft.com/office/drawing/2014/main" id="{6DFC7CEE-F36F-42B1-8ECC-A66DC9F1CFC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9691" r="14958"/>
          <a:stretch/>
        </p:blipFill>
        <p:spPr>
          <a:xfrm rot="5400000">
            <a:off x="8035759" y="442197"/>
            <a:ext cx="3493220" cy="3478763"/>
          </a:xfrm>
          <a:prstGeom prst="rect">
            <a:avLst/>
          </a:prstGeom>
        </p:spPr>
      </p:pic>
    </p:spTree>
    <p:extLst>
      <p:ext uri="{BB962C8B-B14F-4D97-AF65-F5344CB8AC3E}">
        <p14:creationId xmlns:p14="http://schemas.microsoft.com/office/powerpoint/2010/main" val="403896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2076-C7BA-4A21-8091-437AD4DD4C0B}"/>
              </a:ext>
            </a:extLst>
          </p:cNvPr>
          <p:cNvSpPr>
            <a:spLocks noGrp="1"/>
          </p:cNvSpPr>
          <p:nvPr>
            <p:ph type="title"/>
          </p:nvPr>
        </p:nvSpPr>
        <p:spPr/>
        <p:txBody>
          <a:bodyPr/>
          <a:lstStyle/>
          <a:p>
            <a:r>
              <a:rPr lang="en-US" dirty="0"/>
              <a:t>What services do BHAs provide?</a:t>
            </a:r>
          </a:p>
        </p:txBody>
      </p:sp>
      <p:sp>
        <p:nvSpPr>
          <p:cNvPr id="3" name="Content Placeholder 2">
            <a:extLst>
              <a:ext uri="{FF2B5EF4-FFF2-40B4-BE49-F238E27FC236}">
                <a16:creationId xmlns:a16="http://schemas.microsoft.com/office/drawing/2014/main" id="{F7E4AD8A-13BA-458C-98BF-BB644186B3D2}"/>
              </a:ext>
            </a:extLst>
          </p:cNvPr>
          <p:cNvSpPr>
            <a:spLocks noGrp="1"/>
          </p:cNvSpPr>
          <p:nvPr>
            <p:ph idx="1"/>
          </p:nvPr>
        </p:nvSpPr>
        <p:spPr>
          <a:xfrm>
            <a:off x="838200" y="1509741"/>
            <a:ext cx="10515600" cy="4351338"/>
          </a:xfrm>
        </p:spPr>
        <p:txBody>
          <a:bodyPr/>
          <a:lstStyle/>
          <a:p>
            <a:r>
              <a:rPr lang="en-US" dirty="0"/>
              <a:t>Community prevention activities</a:t>
            </a:r>
          </a:p>
          <a:p>
            <a:r>
              <a:rPr lang="en-US" dirty="0"/>
              <a:t>Health Education</a:t>
            </a:r>
          </a:p>
          <a:p>
            <a:r>
              <a:rPr lang="en-US" dirty="0"/>
              <a:t>Screening</a:t>
            </a:r>
          </a:p>
          <a:p>
            <a:r>
              <a:rPr lang="en-US" dirty="0"/>
              <a:t>Case management and referrals</a:t>
            </a:r>
          </a:p>
          <a:p>
            <a:r>
              <a:rPr lang="en-US" dirty="0"/>
              <a:t>Early intervention</a:t>
            </a:r>
          </a:p>
          <a:p>
            <a:r>
              <a:rPr lang="en-US" dirty="0"/>
              <a:t>Crisis intervention</a:t>
            </a:r>
          </a:p>
          <a:p>
            <a:r>
              <a:rPr lang="en-US" dirty="0"/>
              <a:t>Substance abuse assessment and treatment</a:t>
            </a:r>
          </a:p>
          <a:p>
            <a:r>
              <a:rPr lang="en-US" dirty="0"/>
              <a:t>Postvention</a:t>
            </a:r>
          </a:p>
        </p:txBody>
      </p:sp>
      <p:pic>
        <p:nvPicPr>
          <p:cNvPr id="5" name="Picture 4">
            <a:extLst>
              <a:ext uri="{FF2B5EF4-FFF2-40B4-BE49-F238E27FC236}">
                <a16:creationId xmlns:a16="http://schemas.microsoft.com/office/drawing/2014/main" id="{3352BD64-C09C-4762-8AAD-818893B5A8F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557796" y="1444426"/>
            <a:ext cx="4427091" cy="3322045"/>
          </a:xfrm>
          <a:prstGeom prst="rect">
            <a:avLst/>
          </a:prstGeom>
        </p:spPr>
      </p:pic>
    </p:spTree>
    <p:extLst>
      <p:ext uri="{BB962C8B-B14F-4D97-AF65-F5344CB8AC3E}">
        <p14:creationId xmlns:p14="http://schemas.microsoft.com/office/powerpoint/2010/main" val="349021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A26C-2B9B-4E32-A981-5EE43B3F31BE}"/>
              </a:ext>
            </a:extLst>
          </p:cNvPr>
          <p:cNvSpPr>
            <a:spLocks noGrp="1"/>
          </p:cNvSpPr>
          <p:nvPr>
            <p:ph type="title"/>
          </p:nvPr>
        </p:nvSpPr>
        <p:spPr>
          <a:xfrm>
            <a:off x="519404" y="199718"/>
            <a:ext cx="10515600" cy="1325563"/>
          </a:xfrm>
        </p:spPr>
        <p:txBody>
          <a:bodyPr/>
          <a:lstStyle/>
          <a:p>
            <a:r>
              <a:rPr lang="en-US" dirty="0"/>
              <a:t>1. Community Prevention Activities</a:t>
            </a:r>
          </a:p>
        </p:txBody>
      </p:sp>
      <p:sp>
        <p:nvSpPr>
          <p:cNvPr id="3" name="Content Placeholder 2">
            <a:extLst>
              <a:ext uri="{FF2B5EF4-FFF2-40B4-BE49-F238E27FC236}">
                <a16:creationId xmlns:a16="http://schemas.microsoft.com/office/drawing/2014/main" id="{03A92B09-2C0A-4EB9-8654-400CEC281697}"/>
              </a:ext>
            </a:extLst>
          </p:cNvPr>
          <p:cNvSpPr>
            <a:spLocks noGrp="1"/>
          </p:cNvSpPr>
          <p:nvPr>
            <p:ph sz="half" idx="1"/>
          </p:nvPr>
        </p:nvSpPr>
        <p:spPr>
          <a:xfrm>
            <a:off x="595604" y="1503056"/>
            <a:ext cx="5181600" cy="4351338"/>
          </a:xfrm>
        </p:spPr>
        <p:txBody>
          <a:bodyPr/>
          <a:lstStyle/>
          <a:p>
            <a:r>
              <a:rPr lang="en-US" dirty="0"/>
              <a:t>Sobriety Pow-wows</a:t>
            </a:r>
          </a:p>
          <a:p>
            <a:r>
              <a:rPr lang="en-US" dirty="0"/>
              <a:t>Community Potlucks</a:t>
            </a:r>
          </a:p>
          <a:p>
            <a:r>
              <a:rPr lang="en-US" dirty="0"/>
              <a:t>Community Smudge</a:t>
            </a:r>
          </a:p>
          <a:p>
            <a:r>
              <a:rPr lang="en-US" dirty="0"/>
              <a:t>Recognition Walks</a:t>
            </a:r>
          </a:p>
          <a:p>
            <a:pPr lvl="1"/>
            <a:r>
              <a:rPr lang="en-US" dirty="0"/>
              <a:t>MMIW</a:t>
            </a:r>
          </a:p>
          <a:p>
            <a:pPr lvl="1"/>
            <a:r>
              <a:rPr lang="en-US" dirty="0"/>
              <a:t>Suicide Awareness</a:t>
            </a:r>
          </a:p>
          <a:p>
            <a:pPr lvl="1"/>
            <a:r>
              <a:rPr lang="en-US" dirty="0"/>
              <a:t>Domestic Violence and/or Sexual Assault</a:t>
            </a:r>
          </a:p>
          <a:p>
            <a:r>
              <a:rPr lang="en-US" dirty="0"/>
              <a:t>Community Parades</a:t>
            </a:r>
          </a:p>
          <a:p>
            <a:endParaRPr lang="en-US" dirty="0"/>
          </a:p>
        </p:txBody>
      </p:sp>
      <p:sp>
        <p:nvSpPr>
          <p:cNvPr id="4" name="Content Placeholder 3">
            <a:extLst>
              <a:ext uri="{FF2B5EF4-FFF2-40B4-BE49-F238E27FC236}">
                <a16:creationId xmlns:a16="http://schemas.microsoft.com/office/drawing/2014/main" id="{7D7C84F8-C8AA-41A0-BE3A-1D76669B6F25}"/>
              </a:ext>
            </a:extLst>
          </p:cNvPr>
          <p:cNvSpPr>
            <a:spLocks noGrp="1"/>
          </p:cNvSpPr>
          <p:nvPr>
            <p:ph sz="half" idx="2"/>
          </p:nvPr>
        </p:nvSpPr>
        <p:spPr>
          <a:xfrm>
            <a:off x="5777204" y="1406916"/>
            <a:ext cx="5181600" cy="4565844"/>
          </a:xfrm>
        </p:spPr>
        <p:txBody>
          <a:bodyPr/>
          <a:lstStyle/>
          <a:p>
            <a:r>
              <a:rPr lang="en-US" dirty="0"/>
              <a:t>Culture classes such as:</a:t>
            </a:r>
          </a:p>
          <a:p>
            <a:pPr lvl="1"/>
            <a:r>
              <a:rPr lang="en-US" dirty="0"/>
              <a:t>Ribbon skirt making</a:t>
            </a:r>
          </a:p>
          <a:p>
            <a:pPr lvl="1"/>
            <a:r>
              <a:rPr lang="en-US" dirty="0"/>
              <a:t>Wing dress making</a:t>
            </a:r>
          </a:p>
          <a:p>
            <a:pPr lvl="1"/>
            <a:r>
              <a:rPr lang="en-US" dirty="0"/>
              <a:t>Ribbon shirt making</a:t>
            </a:r>
          </a:p>
          <a:p>
            <a:pPr lvl="1"/>
            <a:r>
              <a:rPr lang="en-US" dirty="0"/>
              <a:t>Moccasin making</a:t>
            </a:r>
          </a:p>
          <a:p>
            <a:pPr lvl="1"/>
            <a:r>
              <a:rPr lang="en-US" dirty="0"/>
              <a:t>Baby boards or cedar baskets</a:t>
            </a:r>
          </a:p>
          <a:p>
            <a:pPr lvl="1"/>
            <a:r>
              <a:rPr lang="en-US" dirty="0"/>
              <a:t>Basket weaving </a:t>
            </a:r>
          </a:p>
          <a:p>
            <a:pPr lvl="1"/>
            <a:r>
              <a:rPr lang="en-US" dirty="0"/>
              <a:t>Hand drum making</a:t>
            </a:r>
          </a:p>
          <a:p>
            <a:pPr lvl="1"/>
            <a:r>
              <a:rPr lang="en-US" dirty="0"/>
              <a:t>Fish net making</a:t>
            </a:r>
          </a:p>
          <a:p>
            <a:pPr lvl="1"/>
            <a:r>
              <a:rPr lang="en-US" dirty="0"/>
              <a:t>Salmon, deer, elk, berry canning </a:t>
            </a:r>
          </a:p>
          <a:p>
            <a:pPr lvl="1"/>
            <a:r>
              <a:rPr lang="en-US" dirty="0"/>
              <a:t>Totem carving</a:t>
            </a:r>
          </a:p>
          <a:p>
            <a:endParaRPr lang="en-US" dirty="0"/>
          </a:p>
        </p:txBody>
      </p:sp>
      <p:pic>
        <p:nvPicPr>
          <p:cNvPr id="5" name="Picture 4">
            <a:extLst>
              <a:ext uri="{FF2B5EF4-FFF2-40B4-BE49-F238E27FC236}">
                <a16:creationId xmlns:a16="http://schemas.microsoft.com/office/drawing/2014/main" id="{55650080-6BCF-4667-B1F6-208AA48779EE}"/>
              </a:ext>
            </a:extLst>
          </p:cNvPr>
          <p:cNvPicPr>
            <a:picLocks noChangeAspect="1"/>
          </p:cNvPicPr>
          <p:nvPr/>
        </p:nvPicPr>
        <p:blipFill>
          <a:blip r:embed="rId2"/>
          <a:stretch>
            <a:fillRect/>
          </a:stretch>
        </p:blipFill>
        <p:spPr>
          <a:xfrm rot="5400000">
            <a:off x="4052279" y="2180300"/>
            <a:ext cx="2123985" cy="1593817"/>
          </a:xfrm>
          <a:prstGeom prst="rect">
            <a:avLst/>
          </a:prstGeom>
        </p:spPr>
      </p:pic>
      <p:pic>
        <p:nvPicPr>
          <p:cNvPr id="6" name="Picture 5">
            <a:extLst>
              <a:ext uri="{FF2B5EF4-FFF2-40B4-BE49-F238E27FC236}">
                <a16:creationId xmlns:a16="http://schemas.microsoft.com/office/drawing/2014/main" id="{85508A56-3A68-4F71-95FA-8CEEF7AB4D0F}"/>
              </a:ext>
            </a:extLst>
          </p:cNvPr>
          <p:cNvPicPr>
            <a:picLocks noChangeAspect="1"/>
          </p:cNvPicPr>
          <p:nvPr/>
        </p:nvPicPr>
        <p:blipFill>
          <a:blip r:embed="rId3"/>
          <a:stretch>
            <a:fillRect/>
          </a:stretch>
        </p:blipFill>
        <p:spPr>
          <a:xfrm>
            <a:off x="9802333" y="277004"/>
            <a:ext cx="2134593" cy="2452104"/>
          </a:xfrm>
          <a:prstGeom prst="rect">
            <a:avLst/>
          </a:prstGeom>
        </p:spPr>
      </p:pic>
    </p:spTree>
    <p:extLst>
      <p:ext uri="{BB962C8B-B14F-4D97-AF65-F5344CB8AC3E}">
        <p14:creationId xmlns:p14="http://schemas.microsoft.com/office/powerpoint/2010/main" val="24052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78EBA-C23B-4170-A039-E28029977F9C}"/>
              </a:ext>
            </a:extLst>
          </p:cNvPr>
          <p:cNvSpPr>
            <a:spLocks noGrp="1"/>
          </p:cNvSpPr>
          <p:nvPr>
            <p:ph type="title"/>
          </p:nvPr>
        </p:nvSpPr>
        <p:spPr/>
        <p:txBody>
          <a:bodyPr/>
          <a:lstStyle/>
          <a:p>
            <a:r>
              <a:rPr lang="en-US" dirty="0"/>
              <a:t>2. Health Education</a:t>
            </a:r>
          </a:p>
        </p:txBody>
      </p:sp>
      <p:sp>
        <p:nvSpPr>
          <p:cNvPr id="6" name="Content Placeholder 5">
            <a:extLst>
              <a:ext uri="{FF2B5EF4-FFF2-40B4-BE49-F238E27FC236}">
                <a16:creationId xmlns:a16="http://schemas.microsoft.com/office/drawing/2014/main" id="{BF8938D2-E2DF-456E-9DD8-57324C02D2A1}"/>
              </a:ext>
            </a:extLst>
          </p:cNvPr>
          <p:cNvSpPr>
            <a:spLocks noGrp="1"/>
          </p:cNvSpPr>
          <p:nvPr>
            <p:ph idx="1"/>
          </p:nvPr>
        </p:nvSpPr>
        <p:spPr>
          <a:xfrm>
            <a:off x="838200" y="1677987"/>
            <a:ext cx="10515600" cy="4368250"/>
          </a:xfrm>
        </p:spPr>
        <p:txBody>
          <a:bodyPr>
            <a:normAutofit fontScale="92500" lnSpcReduction="10000"/>
          </a:bodyPr>
          <a:lstStyle/>
          <a:p>
            <a:r>
              <a:rPr lang="en-US" dirty="0"/>
              <a:t>Parenting classes</a:t>
            </a:r>
          </a:p>
          <a:p>
            <a:r>
              <a:rPr lang="en-US" dirty="0"/>
              <a:t>Anger management classes</a:t>
            </a:r>
          </a:p>
          <a:p>
            <a:r>
              <a:rPr lang="en-US" dirty="0"/>
              <a:t>Prevention topics - violence, alcohol and drug, bullying</a:t>
            </a:r>
          </a:p>
          <a:p>
            <a:r>
              <a:rPr lang="en-US" dirty="0"/>
              <a:t>Mental health promotion </a:t>
            </a:r>
          </a:p>
          <a:p>
            <a:r>
              <a:rPr lang="en-US" dirty="0"/>
              <a:t>Self care practices</a:t>
            </a:r>
          </a:p>
          <a:p>
            <a:r>
              <a:rPr lang="en-US" dirty="0"/>
              <a:t>Managing stress - Yoga, exercise, meditation, gardening </a:t>
            </a:r>
          </a:p>
          <a:p>
            <a:r>
              <a:rPr lang="en-US" dirty="0"/>
              <a:t>Conscious Discipline, Native STAND, </a:t>
            </a:r>
            <a:r>
              <a:rPr lang="en-US" dirty="0" err="1"/>
              <a:t>Wellbriety</a:t>
            </a:r>
            <a:r>
              <a:rPr lang="en-US" dirty="0"/>
              <a:t>, Sons and Daughters of Tradition, Healing of the Canoe, 49 Days of Ceremony, Gathering of Native Americans (GONA)</a:t>
            </a:r>
          </a:p>
          <a:p>
            <a:pPr marL="0" indent="0" algn="ctr">
              <a:buNone/>
            </a:pPr>
            <a:r>
              <a:rPr lang="en-US" i="1" dirty="0"/>
              <a:t>Incorporating traditional practices into ALL OF THIS! (as much as possible)</a:t>
            </a:r>
          </a:p>
          <a:p>
            <a:endParaRPr lang="en-US" dirty="0"/>
          </a:p>
        </p:txBody>
      </p:sp>
    </p:spTree>
    <p:extLst>
      <p:ext uri="{BB962C8B-B14F-4D97-AF65-F5344CB8AC3E}">
        <p14:creationId xmlns:p14="http://schemas.microsoft.com/office/powerpoint/2010/main" val="23635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1" id="{7CE78351-8E17-0F49-AB34-9701A85C1D11}" vid="{84DE44D2-5704-CD45-88DE-EBDD7FE46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Presentation_NPAIHBtemplate_1</Template>
  <TotalTime>2406</TotalTime>
  <Words>1665</Words>
  <Application>Microsoft Office PowerPoint</Application>
  <PresentationFormat>Widescreen</PresentationFormat>
  <Paragraphs>236</Paragraphs>
  <Slides>29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Gill Sans Nova Book</vt:lpstr>
      <vt:lpstr>Arial</vt:lpstr>
      <vt:lpstr>Calibri</vt:lpstr>
      <vt:lpstr>Gill Sans</vt:lpstr>
      <vt:lpstr>Gill Sans Nova Light</vt:lpstr>
      <vt:lpstr>Gill Sans Nova Medium</vt:lpstr>
      <vt:lpstr>Wingdings</vt:lpstr>
      <vt:lpstr>Office Theme</vt:lpstr>
      <vt:lpstr>What do Behavioral Health Aides actually do? </vt:lpstr>
      <vt:lpstr>PowerPoint Presentation</vt:lpstr>
      <vt:lpstr>BHA Background </vt:lpstr>
      <vt:lpstr>What is the definition of a BHA?</vt:lpstr>
      <vt:lpstr>Who can be Behavioral Health Aides?</vt:lpstr>
      <vt:lpstr>Who do BHAs serve?</vt:lpstr>
      <vt:lpstr>What services do BHAs provide?</vt:lpstr>
      <vt:lpstr>1. Community Prevention Activities</vt:lpstr>
      <vt:lpstr>2. Health Education</vt:lpstr>
      <vt:lpstr>3. Screening and Assessment</vt:lpstr>
      <vt:lpstr>4. Case Management and Referrals </vt:lpstr>
      <vt:lpstr>5. Early Intervention &amp; Crisis Intervention</vt:lpstr>
      <vt:lpstr>6. Substance Abuse Assessment and Treatment</vt:lpstr>
      <vt:lpstr>7. Postvention</vt:lpstr>
      <vt:lpstr>What topics do BHAs need to understand?</vt:lpstr>
      <vt:lpstr>What other knowledge do BHAs need to have?</vt:lpstr>
      <vt:lpstr>BHA Levels and Scope of Practice</vt:lpstr>
      <vt:lpstr>Let’s break it down…the more you know!</vt:lpstr>
      <vt:lpstr>Continued..</vt:lpstr>
      <vt:lpstr>Now that you know what you know,  What could the BHA role look like in your community?</vt:lpstr>
      <vt:lpstr>PowerPoint Presentation</vt:lpstr>
      <vt:lpstr>BHA Education Program</vt:lpstr>
      <vt:lpstr>PowerPoint Presentation</vt:lpstr>
      <vt:lpstr>PowerPoint Presentation</vt:lpstr>
      <vt:lpstr>Educational Pathways </vt:lpstr>
      <vt:lpstr>Student Support &amp; Program Benefits</vt:lpstr>
      <vt:lpstr>Upcoming Events</vt:lpstr>
      <vt:lpstr>NW Elders, Knowledge Holders, &amp; Culture Keepers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Joint CHAP + BHA Advisory Workgroup</dc:title>
  <dc:creator>Katie Hunsberger</dc:creator>
  <cp:lastModifiedBy>Carrie Sampson Samuels</cp:lastModifiedBy>
  <cp:revision>90</cp:revision>
  <dcterms:created xsi:type="dcterms:W3CDTF">2021-04-05T21:00:40Z</dcterms:created>
  <dcterms:modified xsi:type="dcterms:W3CDTF">2021-06-08T16:53:13Z</dcterms:modified>
</cp:coreProperties>
</file>