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charts/chart1.xml" ContentType="application/vnd.openxmlformats-officedocument.drawingml.chart+xml"/>
  <Override PartName="/ppt/theme/themeOverride1.xml" ContentType="application/vnd.openxmlformats-officedocument.themeOverr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703" r:id="rId1"/>
  </p:sldMasterIdLst>
  <p:notesMasterIdLst>
    <p:notesMasterId r:id="rId25"/>
  </p:notesMasterIdLst>
  <p:sldIdLst>
    <p:sldId id="274" r:id="rId2"/>
    <p:sldId id="881" r:id="rId3"/>
    <p:sldId id="388" r:id="rId4"/>
    <p:sldId id="402" r:id="rId5"/>
    <p:sldId id="405" r:id="rId6"/>
    <p:sldId id="403" r:id="rId7"/>
    <p:sldId id="882" r:id="rId8"/>
    <p:sldId id="883" r:id="rId9"/>
    <p:sldId id="278" r:id="rId10"/>
    <p:sldId id="283" r:id="rId11"/>
    <p:sldId id="885" r:id="rId12"/>
    <p:sldId id="426" r:id="rId13"/>
    <p:sldId id="369" r:id="rId14"/>
    <p:sldId id="879" r:id="rId15"/>
    <p:sldId id="886" r:id="rId16"/>
    <p:sldId id="880" r:id="rId17"/>
    <p:sldId id="282" r:id="rId18"/>
    <p:sldId id="261" r:id="rId19"/>
    <p:sldId id="265" r:id="rId20"/>
    <p:sldId id="887" r:id="rId21"/>
    <p:sldId id="258" r:id="rId22"/>
    <p:sldId id="259" r:id="rId23"/>
    <p:sldId id="271" r:id="rId24"/>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9AD89901-F5B4-C746-AAA9-0112A209B486}">
          <p14:sldIdLst>
            <p14:sldId id="274"/>
            <p14:sldId id="881"/>
            <p14:sldId id="388"/>
            <p14:sldId id="402"/>
            <p14:sldId id="405"/>
            <p14:sldId id="403"/>
            <p14:sldId id="882"/>
            <p14:sldId id="883"/>
            <p14:sldId id="278"/>
            <p14:sldId id="283"/>
            <p14:sldId id="885"/>
            <p14:sldId id="426"/>
            <p14:sldId id="369"/>
            <p14:sldId id="879"/>
            <p14:sldId id="886"/>
            <p14:sldId id="880"/>
            <p14:sldId id="282"/>
            <p14:sldId id="261"/>
            <p14:sldId id="265"/>
            <p14:sldId id="887"/>
            <p14:sldId id="258"/>
            <p14:sldId id="259"/>
            <p14:sldId id="271"/>
          </p14:sldIdLst>
        </p14:section>
      </p14:sectionLst>
    </p:ex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15462"/>
    <a:srgbClr val="009193"/>
    <a:srgbClr val="FFF1D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46F890A9-2807-4EBB-B81D-B2AA78EC7F39}" styleName="Dark Style 2 - Accent 5/Accent 6">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5">
              <a:tint val="20000"/>
            </a:schemeClr>
          </a:solidFill>
        </a:fill>
      </a:tcStyle>
    </a:lastRow>
    <a:firstRow>
      <a:tcTxStyle b="on">
        <a:fontRef idx="minor">
          <a:scrgbClr r="0" g="0" b="0"/>
        </a:fontRef>
        <a:schemeClr val="lt1"/>
      </a:tcTxStyle>
      <a:tcStyle>
        <a:tcBdr/>
        <a:fill>
          <a:solidFill>
            <a:schemeClr val="accent6"/>
          </a:solidFill>
        </a:fill>
      </a:tcStyle>
    </a:firstRow>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2723" autoAdjust="0"/>
    <p:restoredTop sz="76033" autoAdjust="0"/>
  </p:normalViewPr>
  <p:slideViewPr>
    <p:cSldViewPr snapToGrid="0">
      <p:cViewPr varScale="1">
        <p:scale>
          <a:sx n="95" d="100"/>
          <a:sy n="95" d="100"/>
        </p:scale>
        <p:origin x="1320" y="78"/>
      </p:cViewPr>
      <p:guideLst/>
    </p:cSldViewPr>
  </p:slideViewPr>
  <p:notesTextViewPr>
    <p:cViewPr>
      <p:scale>
        <a:sx n="1" d="1"/>
        <a:sy n="1" d="1"/>
      </p:scale>
      <p:origin x="0" y="0"/>
    </p:cViewPr>
  </p:notesTextViewPr>
  <p:sorterViewPr>
    <p:cViewPr>
      <p:scale>
        <a:sx n="100" d="100"/>
        <a:sy n="100" d="100"/>
      </p:scale>
      <p:origin x="0" y="-605"/>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charts/_rels/chart1.xml.rels><?xml version="1.0" encoding="UTF-8" standalone="yes"?>
<Relationships xmlns="http://schemas.openxmlformats.org/package/2006/relationships"><Relationship Id="rId2" Type="http://schemas.openxmlformats.org/officeDocument/2006/relationships/oleObject" Target="file:///C:\Users\dlenaker\Documents\ykhc%20access%20levels%20of%20service.xlsx" TargetMode="External"/><Relationship Id="rId1" Type="http://schemas.openxmlformats.org/officeDocument/2006/relationships/themeOverride" Target="../theme/themeOverrid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sz="1400" baseline="0" dirty="0"/>
              <a:t>YKHC Service Distribution: 2009 vs. 2014</a:t>
            </a:r>
            <a:endParaRPr lang="en-US" sz="1400" dirty="0"/>
          </a:p>
        </c:rich>
      </c:tx>
      <c:layout>
        <c:manualLayout>
          <c:xMode val="edge"/>
          <c:yMode val="edge"/>
          <c:x val="0.11217290622739234"/>
          <c:y val="1.3098477516858702E-2"/>
        </c:manualLayout>
      </c:layout>
      <c:overlay val="0"/>
      <c:spPr>
        <a:noFill/>
        <a:ln>
          <a:noFill/>
        </a:ln>
        <a:effectLst/>
      </c:spPr>
    </c:title>
    <c:autoTitleDeleted val="0"/>
    <c:plotArea>
      <c:layout/>
      <c:barChart>
        <c:barDir val="col"/>
        <c:grouping val="clustered"/>
        <c:varyColors val="0"/>
        <c:ser>
          <c:idx val="0"/>
          <c:order val="0"/>
          <c:tx>
            <c:strRef>
              <c:f>Sheet1!$K$3</c:f>
              <c:strCache>
                <c:ptCount val="1"/>
                <c:pt idx="0">
                  <c:v>2009</c:v>
                </c:pt>
              </c:strCache>
            </c:strRef>
          </c:tx>
          <c:spPr>
            <a:solidFill>
              <a:schemeClr val="accent1"/>
            </a:solidFill>
            <a:ln>
              <a:noFill/>
            </a:ln>
            <a:effectLst/>
          </c:spPr>
          <c:invertIfNegative val="0"/>
          <c:cat>
            <c:strRef>
              <c:f>Sheet1!$J$4:$J$6</c:f>
              <c:strCache>
                <c:ptCount val="3"/>
                <c:pt idx="0">
                  <c:v>Emergency Care</c:v>
                </c:pt>
                <c:pt idx="1">
                  <c:v>Preventative</c:v>
                </c:pt>
                <c:pt idx="2">
                  <c:v>Basic</c:v>
                </c:pt>
              </c:strCache>
            </c:strRef>
          </c:cat>
          <c:val>
            <c:numRef>
              <c:f>Sheet1!$K$4:$K$6</c:f>
              <c:numCache>
                <c:formatCode>0%</c:formatCode>
                <c:ptCount val="3"/>
                <c:pt idx="0">
                  <c:v>0.38395491876133253</c:v>
                </c:pt>
                <c:pt idx="1">
                  <c:v>0.28000000000000003</c:v>
                </c:pt>
                <c:pt idx="2">
                  <c:v>0.25</c:v>
                </c:pt>
              </c:numCache>
            </c:numRef>
          </c:val>
          <c:extLst>
            <c:ext xmlns:c16="http://schemas.microsoft.com/office/drawing/2014/chart" uri="{C3380CC4-5D6E-409C-BE32-E72D297353CC}">
              <c16:uniqueId val="{00000000-E39B-4576-8695-E44BF343BEE9}"/>
            </c:ext>
          </c:extLst>
        </c:ser>
        <c:ser>
          <c:idx val="1"/>
          <c:order val="1"/>
          <c:tx>
            <c:strRef>
              <c:f>Sheet1!$L$3</c:f>
              <c:strCache>
                <c:ptCount val="1"/>
                <c:pt idx="0">
                  <c:v>2014</c:v>
                </c:pt>
              </c:strCache>
            </c:strRef>
          </c:tx>
          <c:spPr>
            <a:solidFill>
              <a:srgbClr val="FFC000"/>
            </a:solidFill>
            <a:ln>
              <a:solidFill>
                <a:srgbClr val="FFC000"/>
              </a:solidFill>
            </a:ln>
            <a:effectLst/>
          </c:spPr>
          <c:invertIfNegative val="0"/>
          <c:cat>
            <c:strRef>
              <c:f>Sheet1!$J$4:$J$6</c:f>
              <c:strCache>
                <c:ptCount val="3"/>
                <c:pt idx="0">
                  <c:v>Emergency Care</c:v>
                </c:pt>
                <c:pt idx="1">
                  <c:v>Preventative</c:v>
                </c:pt>
                <c:pt idx="2">
                  <c:v>Basic</c:v>
                </c:pt>
              </c:strCache>
            </c:strRef>
          </c:cat>
          <c:val>
            <c:numRef>
              <c:f>Sheet1!$L$4:$L$6</c:f>
              <c:numCache>
                <c:formatCode>0%</c:formatCode>
                <c:ptCount val="3"/>
                <c:pt idx="0">
                  <c:v>0.24168408034457758</c:v>
                </c:pt>
                <c:pt idx="1">
                  <c:v>0.42</c:v>
                </c:pt>
                <c:pt idx="2">
                  <c:v>0.24</c:v>
                </c:pt>
              </c:numCache>
            </c:numRef>
          </c:val>
          <c:extLst>
            <c:ext xmlns:c16="http://schemas.microsoft.com/office/drawing/2014/chart" uri="{C3380CC4-5D6E-409C-BE32-E72D297353CC}">
              <c16:uniqueId val="{00000001-E39B-4576-8695-E44BF343BEE9}"/>
            </c:ext>
          </c:extLst>
        </c:ser>
        <c:dLbls>
          <c:showLegendKey val="0"/>
          <c:showVal val="0"/>
          <c:showCatName val="0"/>
          <c:showSerName val="0"/>
          <c:showPercent val="0"/>
          <c:showBubbleSize val="0"/>
        </c:dLbls>
        <c:gapWidth val="219"/>
        <c:overlap val="-27"/>
        <c:axId val="475345784"/>
        <c:axId val="475336768"/>
      </c:barChart>
      <c:catAx>
        <c:axId val="47534578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crossAx val="475336768"/>
        <c:crosses val="autoZero"/>
        <c:auto val="1"/>
        <c:lblAlgn val="ctr"/>
        <c:lblOffset val="100"/>
        <c:noMultiLvlLbl val="0"/>
      </c:catAx>
      <c:valAx>
        <c:axId val="475336768"/>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crossAx val="475345784"/>
        <c:crosses val="autoZero"/>
        <c:crossBetween val="between"/>
      </c:valAx>
      <c:spPr>
        <a:noFill/>
        <a:ln>
          <a:noFill/>
        </a:ln>
        <a:effectLst/>
      </c:spPr>
    </c:plotArea>
    <c:legend>
      <c:legendPos val="b"/>
      <c:layout/>
      <c:overlay val="0"/>
      <c:spPr>
        <a:noFill/>
        <a:ln>
          <a:noFill/>
        </a:ln>
        <a:effectLst/>
      </c:spPr>
      <c:txPr>
        <a:bodyPr rot="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2">
    <c:autoUpdate val="0"/>
  </c:externalData>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FA7613C-A049-4F99-BB76-C183875BA8EE}" type="datetimeFigureOut">
              <a:rPr lang="en-US" smtClean="0"/>
              <a:t>2/9/2021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C23A4D0-CB20-412C-A7D2-A246AEDC8D18}" type="slidenum">
              <a:rPr lang="en-US" smtClean="0"/>
              <a:t>‹#›</a:t>
            </a:fld>
            <a:endParaRPr lang="en-US"/>
          </a:p>
        </p:txBody>
      </p:sp>
    </p:spTree>
    <p:extLst>
      <p:ext uri="{BB962C8B-B14F-4D97-AF65-F5344CB8AC3E}">
        <p14:creationId xmlns:p14="http://schemas.microsoft.com/office/powerpoint/2010/main" val="79079452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C23A4D0-CB20-412C-A7D2-A246AEDC8D18}" type="slidenum">
              <a:rPr lang="en-US" smtClean="0"/>
              <a:t>1</a:t>
            </a:fld>
            <a:endParaRPr lang="en-US"/>
          </a:p>
        </p:txBody>
      </p:sp>
    </p:spTree>
    <p:extLst>
      <p:ext uri="{BB962C8B-B14F-4D97-AF65-F5344CB8AC3E}">
        <p14:creationId xmlns:p14="http://schemas.microsoft.com/office/powerpoint/2010/main" val="140176764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Gold star – no language about scope or education requirements because those are left up to the regulatory authority – tribes and CHAP program</a:t>
            </a:r>
          </a:p>
          <a:p>
            <a:endParaRPr lang="en-US" dirty="0"/>
          </a:p>
          <a:p>
            <a:r>
              <a:rPr lang="en-US" dirty="0"/>
              <a:t>Good job – delegated authority back to Tribes and CHAP</a:t>
            </a:r>
          </a:p>
          <a:p>
            <a:endParaRPr lang="en-US" dirty="0"/>
          </a:p>
          <a:p>
            <a:r>
              <a:rPr lang="en-US" dirty="0"/>
              <a:t>2020 hindsight – allowing the population restriction and urban programs were excluded. – </a:t>
            </a:r>
            <a:r>
              <a:rPr lang="en-US" dirty="0" err="1"/>
              <a:t>Didgwalic</a:t>
            </a:r>
            <a:r>
              <a:rPr lang="en-US" dirty="0"/>
              <a:t> – has dental program, just off the reservation boundary, can’t use DHATs like their main dental program down the road. Excludes tribes that don’t have land, SPA denial</a:t>
            </a:r>
          </a:p>
        </p:txBody>
      </p:sp>
      <p:sp>
        <p:nvSpPr>
          <p:cNvPr id="4" name="Slide Number Placeholder 3"/>
          <p:cNvSpPr>
            <a:spLocks noGrp="1"/>
          </p:cNvSpPr>
          <p:nvPr>
            <p:ph type="sldNum" sz="quarter" idx="5"/>
          </p:nvPr>
        </p:nvSpPr>
        <p:spPr/>
        <p:txBody>
          <a:bodyPr/>
          <a:lstStyle/>
          <a:p>
            <a:fld id="{9C23A4D0-CB20-412C-A7D2-A246AEDC8D18}" type="slidenum">
              <a:rPr lang="en-US" smtClean="0"/>
              <a:t>13</a:t>
            </a:fld>
            <a:endParaRPr lang="en-US"/>
          </a:p>
        </p:txBody>
      </p:sp>
    </p:spTree>
    <p:extLst>
      <p:ext uri="{BB962C8B-B14F-4D97-AF65-F5344CB8AC3E}">
        <p14:creationId xmlns:p14="http://schemas.microsoft.com/office/powerpoint/2010/main" val="241349556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Important because unified programs</a:t>
            </a:r>
          </a:p>
        </p:txBody>
      </p:sp>
      <p:sp>
        <p:nvSpPr>
          <p:cNvPr id="4" name="Slide Number Placeholder 3"/>
          <p:cNvSpPr>
            <a:spLocks noGrp="1"/>
          </p:cNvSpPr>
          <p:nvPr>
            <p:ph type="sldNum" sz="quarter" idx="5"/>
          </p:nvPr>
        </p:nvSpPr>
        <p:spPr/>
        <p:txBody>
          <a:bodyPr/>
          <a:lstStyle/>
          <a:p>
            <a:fld id="{9C23A4D0-CB20-412C-A7D2-A246AEDC8D18}" type="slidenum">
              <a:rPr lang="en-US" smtClean="0"/>
              <a:t>14</a:t>
            </a:fld>
            <a:endParaRPr lang="en-US"/>
          </a:p>
        </p:txBody>
      </p:sp>
    </p:spTree>
    <p:extLst>
      <p:ext uri="{BB962C8B-B14F-4D97-AF65-F5344CB8AC3E}">
        <p14:creationId xmlns:p14="http://schemas.microsoft.com/office/powerpoint/2010/main" val="190309742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 think a brief state policy discussion might be helpful here to 1) clear up any confusion about which providers need state authorization and to provide some language.</a:t>
            </a:r>
          </a:p>
        </p:txBody>
      </p:sp>
      <p:sp>
        <p:nvSpPr>
          <p:cNvPr id="4" name="Slide Number Placeholder 3"/>
          <p:cNvSpPr>
            <a:spLocks noGrp="1"/>
          </p:cNvSpPr>
          <p:nvPr>
            <p:ph type="sldNum" sz="quarter" idx="5"/>
          </p:nvPr>
        </p:nvSpPr>
        <p:spPr/>
        <p:txBody>
          <a:bodyPr/>
          <a:lstStyle/>
          <a:p>
            <a:fld id="{2BE3ACC7-77FB-4DF7-ACC3-197651ABA807}" type="slidenum">
              <a:rPr lang="en-US" smtClean="0"/>
              <a:t>17</a:t>
            </a:fld>
            <a:endParaRPr lang="en-US"/>
          </a:p>
        </p:txBody>
      </p:sp>
    </p:spTree>
    <p:extLst>
      <p:ext uri="{BB962C8B-B14F-4D97-AF65-F5344CB8AC3E}">
        <p14:creationId xmlns:p14="http://schemas.microsoft.com/office/powerpoint/2010/main" val="357265649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Important to note that per the circular – federal certification is the only acceptable certification for participation in a Community Health Aide Program (language below from the policy section 5C). </a:t>
            </a:r>
          </a:p>
          <a:p>
            <a:endParaRPr lang="en-US" dirty="0"/>
          </a:p>
          <a:p>
            <a:r>
              <a:rPr lang="en-US" dirty="0"/>
              <a:t>In this forum, it will be important to support tribal sovereignty by saying that a Tribe as a sovereign government has the right (and responsibility) to regulate health care providers as part of carrying out its duty to provide for the health and wellbeing of their community, however, for participation in a CHAP program (</a:t>
            </a:r>
            <a:r>
              <a:rPr lang="en-US" dirty="0" err="1"/>
              <a:t>i.e</a:t>
            </a:r>
            <a:r>
              <a:rPr lang="en-US" dirty="0"/>
              <a:t> ability to use federal CHAP funds (if they are available), ability to add CHAP to their funding agreements, ability for IHS facilities to use CHAP providers) the providers must also be certified by the federal or area certification board. </a:t>
            </a:r>
          </a:p>
          <a:p>
            <a:endParaRPr lang="en-US" dirty="0"/>
          </a:p>
          <a:p>
            <a:r>
              <a:rPr lang="en-US" dirty="0"/>
              <a:t>(I see there is another DHAT slide – so this could be moot, or we can add this here). Discussion of state licensure for CHAP providers might be confusing as it is not necessary – except perhaps in the case of DHAT. So this discussion should include the language from the ISDEAA that removes DHATs from the federal CHAP program except by state authorization. So that you can circle back to that and show why it is necessary (unlike with the other providers) and be sure that there is some language about “in accordance with state law” when explaining this – and be sure to include the provision from the CHAP circular that says that DHATs must:</a:t>
            </a:r>
          </a:p>
          <a:p>
            <a:endParaRPr lang="en-US" sz="1200" b="0" i="0" u="none" strike="noStrike" kern="1200" baseline="0" dirty="0">
              <a:solidFill>
                <a:schemeClr val="tx1"/>
              </a:solidFill>
              <a:latin typeface="+mn-lt"/>
              <a:ea typeface="+mn-ea"/>
              <a:cs typeface="+mn-cs"/>
            </a:endParaRPr>
          </a:p>
          <a:p>
            <a:r>
              <a:rPr lang="en-US" sz="1200" b="0" i="0" u="none" strike="noStrike" kern="1200" baseline="0" dirty="0">
                <a:solidFill>
                  <a:schemeClr val="tx1"/>
                </a:solidFill>
                <a:latin typeface="+mn-lt"/>
                <a:ea typeface="+mn-ea"/>
                <a:cs typeface="+mn-cs"/>
              </a:rPr>
              <a:t>4 F. DHATs also must meet the federal training requirements for certification. However, DHATs shall only practice in states that authorize the use of DHAT services. This requirement applies to Tribes and Tribal Organizations seeking to include a CHAP as a PSFA in an ISDEAA contract or compact. </a:t>
            </a:r>
          </a:p>
          <a:p>
            <a:endParaRPr lang="en-US" dirty="0"/>
          </a:p>
          <a:p>
            <a:endParaRPr lang="en-US" sz="1200" b="0" i="0" u="none" strike="noStrike" kern="1200" baseline="0" dirty="0">
              <a:solidFill>
                <a:schemeClr val="tx1"/>
              </a:solidFill>
              <a:latin typeface="+mn-lt"/>
              <a:ea typeface="+mn-ea"/>
              <a:cs typeface="+mn-cs"/>
            </a:endParaRPr>
          </a:p>
          <a:p>
            <a:r>
              <a:rPr lang="en-US" sz="1200" b="0" i="0" u="none" strike="noStrike" kern="1200" baseline="0" dirty="0">
                <a:solidFill>
                  <a:schemeClr val="tx1"/>
                </a:solidFill>
                <a:latin typeface="+mn-lt"/>
                <a:ea typeface="+mn-ea"/>
                <a:cs typeface="+mn-cs"/>
              </a:rPr>
              <a:t>5 C. Certification Boards. </a:t>
            </a:r>
            <a:r>
              <a:rPr lang="en-US" sz="1200" b="1" i="0" u="none" strike="noStrike" kern="1200" baseline="0" dirty="0">
                <a:solidFill>
                  <a:schemeClr val="tx1"/>
                </a:solidFill>
                <a:latin typeface="+mn-lt"/>
                <a:ea typeface="+mn-ea"/>
                <a:cs typeface="+mn-cs"/>
              </a:rPr>
              <a:t>All providers who wish to provide services under the CHAP must be certified by one of the following boards</a:t>
            </a:r>
            <a:r>
              <a:rPr lang="en-US" sz="1200" b="0" i="0" u="none" strike="noStrike" kern="1200" baseline="0" dirty="0">
                <a:solidFill>
                  <a:schemeClr val="tx1"/>
                </a:solidFill>
                <a:latin typeface="+mn-lt"/>
                <a:ea typeface="+mn-ea"/>
                <a:cs typeface="+mn-cs"/>
              </a:rPr>
              <a:t>: </a:t>
            </a:r>
          </a:p>
          <a:p>
            <a:r>
              <a:rPr lang="en-US" sz="1200" b="0" i="0" u="none" strike="noStrike" kern="1200" baseline="0" dirty="0">
                <a:solidFill>
                  <a:schemeClr val="tx1"/>
                </a:solidFill>
                <a:latin typeface="+mn-lt"/>
                <a:ea typeface="+mn-ea"/>
                <a:cs typeface="+mn-cs"/>
              </a:rPr>
              <a:t>1. CHAP National Certification Board (NCB). The NCB is a federal board chaired by the IHS Chief Medical Officer (CMO) or his or her delegate and may be comprised of Federal and Tribal representatives from each ACB. Functions of the NCB and board composition are addressed in the Standards and Procedures. </a:t>
            </a:r>
          </a:p>
          <a:p>
            <a:r>
              <a:rPr lang="en-US" sz="1200" b="0" i="0" u="none" strike="noStrike" kern="1200" baseline="0" dirty="0">
                <a:solidFill>
                  <a:schemeClr val="tx1"/>
                </a:solidFill>
                <a:latin typeface="+mn-lt"/>
                <a:ea typeface="+mn-ea"/>
                <a:cs typeface="+mn-cs"/>
              </a:rPr>
              <a:t>2. CHAP Area Certification Boards (ACBs). The ACBs are federal certification boards located in the contiguous 48 states and may be comprised of Federal and Tribal representatives. Their membership must include at least one federal representative appointed by the respective IHS Area Director. The ACB establishes board composition in its standards and develops the procedures of each respective board to certify individuals as their respective provider types. </a:t>
            </a:r>
          </a:p>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FD47AFF-0996-4DF8-8DC1-4B41CD28842C}"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18</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21693219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a:t>Provides federal baseline for federal community health aide program through national standards and procedures (in development). Also ensures continuity and portability through national certification board.</a:t>
            </a:r>
          </a:p>
          <a:p>
            <a:endParaRPr lang="en-US" baseline="0" dirty="0"/>
          </a:p>
          <a:p>
            <a:endParaRPr lang="en-US" sz="1200" b="0" i="0" u="none" strike="noStrike" kern="1200" baseline="0" dirty="0">
              <a:solidFill>
                <a:schemeClr val="tx1"/>
              </a:solidFill>
              <a:latin typeface="+mn-lt"/>
              <a:ea typeface="+mn-ea"/>
              <a:cs typeface="+mn-cs"/>
            </a:endParaRPr>
          </a:p>
          <a:p>
            <a:r>
              <a:rPr lang="en-US" sz="1200" b="0" i="0" u="none" strike="noStrike" kern="1200" baseline="0" dirty="0">
                <a:solidFill>
                  <a:schemeClr val="tx1"/>
                </a:solidFill>
                <a:latin typeface="+mn-lt"/>
                <a:ea typeface="+mn-ea"/>
                <a:cs typeface="+mn-cs"/>
              </a:rPr>
              <a:t>(5)(C) 1. CHAP National Certification Board (NCB). The NCB is a federal board chaired by the IHS Chief Medical Officer (CMO) or his or her delegate and may be comprised of Federal and Tribal representatives from each ACB. Functions of the NCB and board composition are addressed in the Standards and Procedures. </a:t>
            </a:r>
          </a:p>
          <a:p>
            <a:r>
              <a:rPr lang="en-US" sz="1200" b="0" i="0" u="none" strike="noStrike" kern="1200" baseline="0" dirty="0">
                <a:solidFill>
                  <a:schemeClr val="tx1"/>
                </a:solidFill>
                <a:latin typeface="+mn-lt"/>
                <a:ea typeface="+mn-ea"/>
                <a:cs typeface="+mn-cs"/>
              </a:rPr>
              <a:t>2. CHAP Area Certification Boards (ACBs). The ACBs are federal certification boards located in the contiguous 48 states and may be comprised of Federal and Tribal representatives. Their membership must include at least one federal representative appointed by the respective IHS Area Director. The ACB establishes board composition in its standards and develops the procedures of each respective board to certify individuals as their respective provider types. </a:t>
            </a: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A426E1C-57F7-4A85-BF8E-7A33950BE469}"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19</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5858033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 our area, eight clinics have added DTs to their teams, and one clinic (in pink) will be adding theirs later this year.</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BB86AD3-C377-4145-90EF-EA974E4DE5C7}"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60837651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406415266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FD47AFF-0996-4DF8-8DC1-4B41CD28842C}"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23</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91079723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Very briefly:</a:t>
            </a:r>
          </a:p>
          <a:p>
            <a:r>
              <a:rPr lang="en-US" dirty="0"/>
              <a:t>How a bill becomes  law – the legislative process can be confusing and intimidating if you’ve never worked on legislation. We will talk later about when you will need legislation to implement a chap program and when you do not. We will also discuss specifically dental therapy legislation and the challenges this specific kind of legislation presents. And because there are varying levels of experience on this call, I won’t spend too much time on how a bill becomes a law, but I did want to provide some vocabulary and a general overview of the state legislative process. </a:t>
            </a:r>
          </a:p>
          <a:p>
            <a:endParaRPr lang="en-US" dirty="0"/>
          </a:p>
          <a:p>
            <a:r>
              <a:rPr lang="en-US" dirty="0"/>
              <a:t>In order to get a bill introduced, which is the first official step in a bill becoming a law, you will need a legislative champion. For dental therapy legislation, you need a very strong legislative champion. Your legislative champion will shepherd your bill through the legislation process from the inside. She will work to generate support within her caucus and how hard she works the bill will make a difference in the success of your bill.</a:t>
            </a:r>
          </a:p>
          <a:p>
            <a:endParaRPr lang="en-US" dirty="0"/>
          </a:p>
          <a:p>
            <a:r>
              <a:rPr lang="en-US" dirty="0"/>
              <a:t>Leadership and advocacy from tribal leaders is key. They have important relationships and their leadership will also make  big difference in the success of your bill.</a:t>
            </a:r>
          </a:p>
          <a:p>
            <a:endParaRPr lang="en-US" dirty="0"/>
          </a:p>
          <a:p>
            <a:r>
              <a:rPr lang="en-US" dirty="0"/>
              <a:t>After a bill is introduced, it has a certain amount of time to get voted out of committee before it dies. Essentially a bill needs to keep moving long the process or it will die. A dead bill is just that – a dead bill. </a:t>
            </a:r>
          </a:p>
          <a:p>
            <a:endParaRPr lang="en-US" dirty="0"/>
          </a:p>
          <a:p>
            <a:r>
              <a:rPr lang="en-US" dirty="0"/>
              <a:t>Fiscal note is a report of how much it will cost to implement or the impact the passage of the bill will have on the state budget. </a:t>
            </a:r>
          </a:p>
          <a:p>
            <a:endParaRPr lang="en-US" dirty="0"/>
          </a:p>
          <a:p>
            <a:r>
              <a:rPr lang="en-US" dirty="0"/>
              <a:t>On all of our bills, we’ve worked closely in coalition with the Tribes in our area, with non-tribal partners, and with other key partners, including state agency partners. Particularly for dental therapy, working in coalition is necessary and strengthens your campaign for your bill. It also brings a diversity of voices to the issue that legislators like to see, especially in controversial bills</a:t>
            </a:r>
          </a:p>
        </p:txBody>
      </p:sp>
      <p:sp>
        <p:nvSpPr>
          <p:cNvPr id="4" name="Slide Number Placeholder 3"/>
          <p:cNvSpPr>
            <a:spLocks noGrp="1"/>
          </p:cNvSpPr>
          <p:nvPr>
            <p:ph type="sldNum" sz="quarter" idx="5"/>
          </p:nvPr>
        </p:nvSpPr>
        <p:spPr/>
        <p:txBody>
          <a:bodyPr/>
          <a:lstStyle/>
          <a:p>
            <a:fld id="{9C23A4D0-CB20-412C-A7D2-A246AEDC8D18}" type="slidenum">
              <a:rPr lang="en-US" smtClean="0"/>
              <a:t>2</a:t>
            </a:fld>
            <a:endParaRPr lang="en-US"/>
          </a:p>
        </p:txBody>
      </p:sp>
    </p:spTree>
    <p:extLst>
      <p:ext uri="{BB962C8B-B14F-4D97-AF65-F5344CB8AC3E}">
        <p14:creationId xmlns:p14="http://schemas.microsoft.com/office/powerpoint/2010/main" val="296012796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Because whole body health is important the CHAP program includes community health, behavioral health, and oral health because that is what our communities need. Including dental therapists in your CHAP program is artificially hard because of politics and systemic racism. But don’t let that deter you from doing the hard work of providing a full wraparound health system to your communities. </a:t>
            </a:r>
          </a:p>
          <a:p>
            <a:r>
              <a:rPr lang="en-US" dirty="0"/>
              <a:t>CHAP is not just about improving</a:t>
            </a:r>
            <a:r>
              <a:rPr lang="en-US" baseline="0" dirty="0"/>
              <a:t> access</a:t>
            </a:r>
          </a:p>
          <a:p>
            <a:r>
              <a:rPr lang="en-US" baseline="0" dirty="0"/>
              <a:t>It also addresses important Social determinants of health such s educational attainment and economic stability.</a:t>
            </a:r>
          </a:p>
          <a:p>
            <a:r>
              <a:rPr lang="en-US" baseline="0" dirty="0"/>
              <a:t>Providing for the health and well being of your citizens doesn’t mean just bringing more dentists or doctors to Indian country, it means creating educational pathways and employment opportunities that will also improve access to care as well as address other issues that will strengthen the community. That is what makes CHAP different from other programs that improve access to care.</a:t>
            </a:r>
          </a:p>
        </p:txBody>
      </p:sp>
      <p:sp>
        <p:nvSpPr>
          <p:cNvPr id="4" name="Slide Number Placeholder 3"/>
          <p:cNvSpPr>
            <a:spLocks noGrp="1"/>
          </p:cNvSpPr>
          <p:nvPr>
            <p:ph type="sldNum" sz="quarter" idx="10"/>
          </p:nvPr>
        </p:nvSpPr>
        <p:spPr/>
        <p:txBody>
          <a:bodyPr/>
          <a:lstStyle/>
          <a:p>
            <a:fld id="{BDE8325E-3D15-AF42-B8AD-DD32A3A53FE5}" type="slidenum">
              <a:rPr lang="en-US" smtClean="0"/>
              <a:t>3</a:t>
            </a:fld>
            <a:endParaRPr lang="en-US"/>
          </a:p>
        </p:txBody>
      </p:sp>
    </p:spTree>
    <p:extLst>
      <p:ext uri="{BB962C8B-B14F-4D97-AF65-F5344CB8AC3E}">
        <p14:creationId xmlns:p14="http://schemas.microsoft.com/office/powerpoint/2010/main" val="168397232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And the health results are there –</a:t>
            </a:r>
            <a:r>
              <a:rPr lang="en-US" baseline="0" dirty="0"/>
              <a:t> these are some results from a study in 2014 where you can see emergency visits going down, and preventive care going up</a:t>
            </a:r>
          </a:p>
          <a:p>
            <a:endParaRPr lang="en-US" baseline="0" dirty="0"/>
          </a:p>
          <a:p>
            <a:endParaRPr lang="en-US" dirty="0"/>
          </a:p>
          <a:p>
            <a:r>
              <a:rPr lang="en-US" dirty="0"/>
              <a:t>We</a:t>
            </a:r>
            <a:r>
              <a:rPr lang="en-US" baseline="0" dirty="0"/>
              <a:t> looked closely at the health corporations in Alaska that were using dental therapists and for example </a:t>
            </a:r>
            <a:r>
              <a:rPr lang="en-US" dirty="0"/>
              <a:t>Dental Therapists in the Yukon-</a:t>
            </a:r>
            <a:r>
              <a:rPr lang="en-US" dirty="0" err="1"/>
              <a:t>Kuskokwin</a:t>
            </a:r>
            <a:r>
              <a:rPr lang="en-US" baseline="0" dirty="0"/>
              <a:t> health corporation are increasing dental exams, particularly in the under 5 age group, reducing the need for emergency care and increasing access to preventive services.</a:t>
            </a:r>
          </a:p>
          <a:p>
            <a:endParaRPr lang="en-US" baseline="0" dirty="0"/>
          </a:p>
          <a:p>
            <a:r>
              <a:rPr lang="en-US" baseline="0" dirty="0"/>
              <a:t>These are the types of results we are hoping to replicate in Oregon and Washington.</a:t>
            </a:r>
          </a:p>
          <a:p>
            <a:endParaRPr lang="en-US" baseline="0" dirty="0"/>
          </a:p>
          <a:p>
            <a:r>
              <a:rPr lang="en-US" baseline="0" dirty="0"/>
              <a:t>(2009 Pre DHAT integration)</a:t>
            </a:r>
            <a:endParaRPr lang="en-US" dirty="0"/>
          </a:p>
        </p:txBody>
      </p:sp>
      <p:sp>
        <p:nvSpPr>
          <p:cNvPr id="4" name="Slide Number Placeholder 3"/>
          <p:cNvSpPr>
            <a:spLocks noGrp="1"/>
          </p:cNvSpPr>
          <p:nvPr>
            <p:ph type="sldNum" sz="quarter" idx="10"/>
          </p:nvPr>
        </p:nvSpPr>
        <p:spPr/>
        <p:txBody>
          <a:bodyPr/>
          <a:lstStyle/>
          <a:p>
            <a:fld id="{CA426E1C-57F7-4A85-BF8E-7A33950BE469}" type="slidenum">
              <a:rPr lang="en-US" smtClean="0"/>
              <a:pPr/>
              <a:t>4</a:t>
            </a:fld>
            <a:endParaRPr lang="en-US"/>
          </a:p>
        </p:txBody>
      </p:sp>
    </p:spTree>
    <p:extLst>
      <p:ext uri="{BB962C8B-B14F-4D97-AF65-F5344CB8AC3E}">
        <p14:creationId xmlns:p14="http://schemas.microsoft.com/office/powerpoint/2010/main" val="37267809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Slide Image Placeholder 1"/>
          <p:cNvSpPr>
            <a:spLocks noGrp="1" noRot="1" noChangeAspect="1" noTextEdit="1"/>
          </p:cNvSpPr>
          <p:nvPr>
            <p:ph type="sldImg"/>
          </p:nvPr>
        </p:nvSpPr>
        <p:spPr>
          <a:ln/>
        </p:spPr>
      </p:sp>
      <p:sp>
        <p:nvSpPr>
          <p:cNvPr id="36867" name="Notes Placeholder 2"/>
          <p:cNvSpPr>
            <a:spLocks noGrp="1"/>
          </p:cNvSpPr>
          <p:nvPr>
            <p:ph type="body" idx="1"/>
          </p:nvPr>
        </p:nvSpPr>
        <p:spPr>
          <a:noFill/>
        </p:spPr>
        <p:txBody>
          <a:bodyPr/>
          <a:lstStyle/>
          <a:p>
            <a:r>
              <a:rPr lang="en-US" altLang="en-US" dirty="0"/>
              <a:t>People always say</a:t>
            </a:r>
            <a:r>
              <a:rPr lang="en-US" altLang="en-US" baseline="0" dirty="0"/>
              <a:t> well, this isn’t Alaska, </a:t>
            </a:r>
            <a:r>
              <a:rPr lang="en-US" altLang="en-US" baseline="0" dirty="0" err="1"/>
              <a:t>buti</a:t>
            </a:r>
            <a:r>
              <a:rPr lang="en-US" altLang="en-US" dirty="0" err="1"/>
              <a:t>It</a:t>
            </a:r>
            <a:r>
              <a:rPr lang="en-US" altLang="en-US" dirty="0"/>
              <a:t> doesn’t matter if you life next door to a dental clinic or 500 miles away over polar</a:t>
            </a:r>
            <a:r>
              <a:rPr lang="en-US" altLang="en-US" baseline="0" dirty="0"/>
              <a:t> bear infested tundra. If you can get through the door of that clinic because of fear or embarrassment, or cost or language, the result is the same. </a:t>
            </a:r>
            <a:endParaRPr lang="en-US" altLang="en-US" dirty="0"/>
          </a:p>
          <a:p>
            <a:endParaRPr lang="en-US" altLang="en-US" dirty="0"/>
          </a:p>
          <a:p>
            <a:r>
              <a:rPr lang="en-US" altLang="en-US" dirty="0"/>
              <a:t>This is what it is all about.  Children keeping their teeth.  Children not having to go under general anesthesia for full mouth restoration surgeries.  Children getting preventive care right in their village.</a:t>
            </a:r>
          </a:p>
          <a:p>
            <a:endParaRPr lang="en-US" altLang="en-US" dirty="0"/>
          </a:p>
          <a:p>
            <a:r>
              <a:rPr lang="en-US" altLang="en-US" dirty="0"/>
              <a:t>This is just a teaser.  Don Chi, a researcher at the University of Washington-working with colleagues including those at Yukon Kuskokwim Health Consortium--will be publishing this data soon. </a:t>
            </a:r>
          </a:p>
          <a:p>
            <a:endParaRPr lang="en-US" altLang="en-US" dirty="0"/>
          </a:p>
        </p:txBody>
      </p:sp>
      <p:sp>
        <p:nvSpPr>
          <p:cNvPr id="36868" name="Slide Number Placeholder 3"/>
          <p:cNvSpPr>
            <a:spLocks noGrp="1"/>
          </p:cNvSpPr>
          <p:nvPr>
            <p:ph type="sldNum" sz="quarter" idx="5"/>
          </p:nvPr>
        </p:nvSpPr>
        <p:spPr>
          <a:noFill/>
        </p:spPr>
        <p:txBody>
          <a:bodyPr/>
          <a:lstStyle>
            <a:lvl1pPr>
              <a:defRPr>
                <a:solidFill>
                  <a:schemeClr val="tx1"/>
                </a:solidFill>
                <a:latin typeface="Arial" panose="020B0604020202020204" pitchFamily="34" charset="0"/>
                <a:ea typeface="MS PGothic" panose="020B0600070205080204" pitchFamily="34" charset="-128"/>
              </a:defRPr>
            </a:lvl1pPr>
            <a:lvl2pPr marL="742950" indent="-285750">
              <a:defRPr>
                <a:solidFill>
                  <a:schemeClr val="tx1"/>
                </a:solidFill>
                <a:latin typeface="Arial" panose="020B0604020202020204" pitchFamily="34" charset="0"/>
                <a:ea typeface="MS PGothic" panose="020B0600070205080204" pitchFamily="34" charset="-128"/>
              </a:defRPr>
            </a:lvl2pPr>
            <a:lvl3pPr marL="1143000" indent="-228600">
              <a:defRPr>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fld id="{8A859B3F-E5E5-4A87-BC29-9E1B7936A828}" type="slidenum">
              <a:rPr lang="en-US" altLang="en-US" smtClean="0"/>
              <a:pPr/>
              <a:t>5</a:t>
            </a:fld>
            <a:endParaRPr lang="en-US" altLang="en-US"/>
          </a:p>
        </p:txBody>
      </p:sp>
    </p:spTree>
    <p:extLst>
      <p:ext uri="{BB962C8B-B14F-4D97-AF65-F5344CB8AC3E}">
        <p14:creationId xmlns:p14="http://schemas.microsoft.com/office/powerpoint/2010/main" val="217943845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466618">
              <a:defRPr/>
            </a:pPr>
            <a:r>
              <a:rPr lang="en-US" dirty="0"/>
              <a:t>And it</a:t>
            </a:r>
            <a:r>
              <a:rPr lang="en-US" baseline="0" dirty="0"/>
              <a:t> isn’t just kids that are benefitting from DHAT. DHATs are caring for their whole community from babies to elders and everyone in between.</a:t>
            </a:r>
            <a:endParaRPr lang="en-US" dirty="0"/>
          </a:p>
          <a:p>
            <a:endParaRPr lang="en-US" dirty="0"/>
          </a:p>
        </p:txBody>
      </p:sp>
      <p:sp>
        <p:nvSpPr>
          <p:cNvPr id="4" name="Slide Number Placeholder 3"/>
          <p:cNvSpPr>
            <a:spLocks noGrp="1"/>
          </p:cNvSpPr>
          <p:nvPr>
            <p:ph type="sldNum" sz="quarter" idx="10"/>
          </p:nvPr>
        </p:nvSpPr>
        <p:spPr/>
        <p:txBody>
          <a:bodyPr/>
          <a:lstStyle/>
          <a:p>
            <a:fld id="{BDE8325E-3D15-AF42-B8AD-DD32A3A53FE5}" type="slidenum">
              <a:rPr lang="en-US" smtClean="0"/>
              <a:t>6</a:t>
            </a:fld>
            <a:endParaRPr lang="en-US"/>
          </a:p>
        </p:txBody>
      </p:sp>
    </p:spTree>
    <p:extLst>
      <p:ext uri="{BB962C8B-B14F-4D97-AF65-F5344CB8AC3E}">
        <p14:creationId xmlns:p14="http://schemas.microsoft.com/office/powerpoint/2010/main" val="284954477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Politics, structural racism, greed, protectionism</a:t>
            </a:r>
          </a:p>
        </p:txBody>
      </p:sp>
      <p:sp>
        <p:nvSpPr>
          <p:cNvPr id="4" name="Slide Number Placeholder 3"/>
          <p:cNvSpPr>
            <a:spLocks noGrp="1"/>
          </p:cNvSpPr>
          <p:nvPr>
            <p:ph type="sldNum" sz="quarter" idx="5"/>
          </p:nvPr>
        </p:nvSpPr>
        <p:spPr/>
        <p:txBody>
          <a:bodyPr/>
          <a:lstStyle/>
          <a:p>
            <a:fld id="{9C23A4D0-CB20-412C-A7D2-A246AEDC8D18}" type="slidenum">
              <a:rPr lang="en-US" smtClean="0"/>
              <a:t>7</a:t>
            </a:fld>
            <a:endParaRPr lang="en-US"/>
          </a:p>
        </p:txBody>
      </p:sp>
    </p:spTree>
    <p:extLst>
      <p:ext uri="{BB962C8B-B14F-4D97-AF65-F5344CB8AC3E}">
        <p14:creationId xmlns:p14="http://schemas.microsoft.com/office/powerpoint/2010/main" val="385267787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25 U.S.C §1616</a:t>
            </a:r>
            <a:r>
              <a:rPr lang="en-US" sz="1200" i="1" kern="1200" dirty="0">
                <a:solidFill>
                  <a:schemeClr val="tx1"/>
                </a:solidFill>
                <a:effectLst/>
                <a:latin typeface="+mn-lt"/>
                <a:ea typeface="+mn-ea"/>
                <a:cs typeface="+mn-cs"/>
              </a:rPr>
              <a:t>l</a:t>
            </a:r>
            <a:r>
              <a:rPr lang="en-US" sz="1200" kern="1200" dirty="0">
                <a:solidFill>
                  <a:schemeClr val="tx1"/>
                </a:solidFill>
                <a:effectLst/>
                <a:latin typeface="+mn-lt"/>
                <a:ea typeface="+mn-ea"/>
                <a:cs typeface="+mn-cs"/>
              </a:rPr>
              <a:t>(d)(2)(B) provides that the national CHAP “shall exclude dental health aide therapist services from services covered under the program.”  </a:t>
            </a:r>
          </a:p>
          <a:p>
            <a:r>
              <a:rPr lang="en-US" sz="1200" kern="1200" dirty="0">
                <a:solidFill>
                  <a:schemeClr val="tx1"/>
                </a:solidFill>
                <a:effectLst/>
                <a:latin typeface="+mn-lt"/>
                <a:ea typeface="+mn-ea"/>
                <a:cs typeface="+mn-cs"/>
              </a:rPr>
              <a:t>Section 1616</a:t>
            </a:r>
            <a:r>
              <a:rPr lang="en-US" sz="1200" i="1" kern="1200" dirty="0">
                <a:solidFill>
                  <a:schemeClr val="tx1"/>
                </a:solidFill>
                <a:effectLst/>
                <a:latin typeface="+mn-lt"/>
                <a:ea typeface="+mn-ea"/>
                <a:cs typeface="+mn-cs"/>
              </a:rPr>
              <a:t>l</a:t>
            </a:r>
            <a:r>
              <a:rPr lang="en-US" sz="1200" kern="1200" dirty="0">
                <a:solidFill>
                  <a:schemeClr val="tx1"/>
                </a:solidFill>
                <a:effectLst/>
                <a:latin typeface="+mn-lt"/>
                <a:ea typeface="+mn-ea"/>
                <a:cs typeface="+mn-cs"/>
              </a:rPr>
              <a:t>(d)(3) provides that this exclusion of DHAT services:</a:t>
            </a:r>
          </a:p>
          <a:p>
            <a:r>
              <a:rPr lang="en-US" sz="1200" kern="1200" dirty="0">
                <a:solidFill>
                  <a:schemeClr val="tx1"/>
                </a:solidFill>
                <a:effectLst/>
                <a:latin typeface="+mn-lt"/>
                <a:ea typeface="+mn-ea"/>
                <a:cs typeface="+mn-cs"/>
              </a:rPr>
              <a:t> </a:t>
            </a:r>
          </a:p>
          <a:p>
            <a:pPr marL="228600" lvl="0" indent="-228600">
              <a:buAutoNum type="alphaUcParenBoth"/>
            </a:pPr>
            <a:r>
              <a:rPr lang="en-US" sz="1200" kern="1200" dirty="0">
                <a:solidFill>
                  <a:schemeClr val="tx1"/>
                </a:solidFill>
                <a:effectLst/>
                <a:latin typeface="+mn-lt"/>
                <a:ea typeface="+mn-ea"/>
                <a:cs typeface="+mn-cs"/>
              </a:rPr>
              <a:t>In General Subparagraph (B) of paragraph (2) shall not apply in the case of an election made by an Indian tribe or tribal organization </a:t>
            </a:r>
            <a:r>
              <a:rPr lang="en-US" sz="1200" i="1" kern="1200" dirty="0">
                <a:solidFill>
                  <a:schemeClr val="tx1"/>
                </a:solidFill>
                <a:effectLst/>
                <a:latin typeface="+mn-lt"/>
                <a:ea typeface="+mn-ea"/>
                <a:cs typeface="+mn-cs"/>
              </a:rPr>
              <a:t>located in a State</a:t>
            </a:r>
            <a:r>
              <a:rPr lang="en-US" sz="1200" kern="1200" dirty="0">
                <a:solidFill>
                  <a:schemeClr val="tx1"/>
                </a:solidFill>
                <a:effectLst/>
                <a:latin typeface="+mn-lt"/>
                <a:ea typeface="+mn-ea"/>
                <a:cs typeface="+mn-cs"/>
              </a:rPr>
              <a:t> (other than Alaska) in which the use of dental health aide therapist services or midlevel dental health provider services </a:t>
            </a:r>
            <a:r>
              <a:rPr lang="en-US" sz="1200" i="1" kern="1200" dirty="0">
                <a:solidFill>
                  <a:schemeClr val="tx1"/>
                </a:solidFill>
                <a:effectLst/>
                <a:latin typeface="+mn-lt"/>
                <a:ea typeface="+mn-ea"/>
                <a:cs typeface="+mn-cs"/>
              </a:rPr>
              <a:t>is authorized under State law to supply such services in accordance with State law</a:t>
            </a:r>
            <a:r>
              <a:rPr lang="en-US" sz="1200" kern="1200" dirty="0">
                <a:solidFill>
                  <a:schemeClr val="tx1"/>
                </a:solidFill>
                <a:effectLst/>
                <a:latin typeface="+mn-lt"/>
                <a:ea typeface="+mn-ea"/>
                <a:cs typeface="+mn-cs"/>
              </a:rPr>
              <a:t>.</a:t>
            </a:r>
          </a:p>
          <a:p>
            <a:pPr marL="228600" lvl="0" indent="-228600">
              <a:buAutoNum type="alphaUcParenBoth"/>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u="none" strike="noStrike" kern="1200" baseline="0" dirty="0">
                <a:solidFill>
                  <a:schemeClr val="tx1"/>
                </a:solidFill>
                <a:latin typeface="+mn-lt"/>
                <a:ea typeface="+mn-ea"/>
                <a:cs typeface="+mn-cs"/>
              </a:rPr>
              <a:t>CHAP Circular 4 (F). DHATs also must meet the federal training requirements for certification. However, DHATs shall only practice in states that authorize the use of DHAT services. This requirement applies to Tribes and Tribal Organizations seeking to include a CHAP as a PSFA in an ISDEAA contract or compact. </a:t>
            </a:r>
          </a:p>
          <a:p>
            <a:pPr marL="228600" lvl="0" indent="-228600">
              <a:buAutoNum type="alphaUcParenBoth"/>
            </a:pPr>
            <a:endParaRPr lang="en-US" sz="1200" kern="1200" dirty="0">
              <a:solidFill>
                <a:schemeClr val="tx1"/>
              </a:solidFill>
              <a:effectLst/>
              <a:latin typeface="+mn-lt"/>
              <a:ea typeface="+mn-ea"/>
              <a:cs typeface="+mn-cs"/>
            </a:endParaRPr>
          </a:p>
          <a:p>
            <a:endParaRPr lang="en-US" baseline="0"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A426E1C-57F7-4A85-BF8E-7A33950BE469}"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02046525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Refer back to the language in the last slide – point out how important it is to have broad state language that delegates the authority of HOW DHATs work back to the tribal or federal authority.</a:t>
            </a:r>
          </a:p>
          <a:p>
            <a:endParaRPr lang="en-US" dirty="0"/>
          </a:p>
          <a:p>
            <a:r>
              <a:rPr lang="en-US" dirty="0"/>
              <a:t>AND FOR OTHER PROVIDERS – it is important to note that even if a state believes that it can limit the scope of other CHAP providers or make certain requirements on their training, certification, etc. . . That federal law will trump that state law (that is how Alaska DHATs won their case) and the state limits won’t have any standing on the CHAP program – which is a federal program.</a:t>
            </a:r>
          </a:p>
          <a:p>
            <a:endParaRPr lang="en-US" dirty="0"/>
          </a:p>
          <a:p>
            <a:r>
              <a:rPr lang="en-US" dirty="0"/>
              <a:t>But, Medicaid is a federal/state partnership and the tribal health programs work closely with the state Medicaid agencies, so including the state Medicaid agency in your planning will make life so much easier down the road.</a:t>
            </a:r>
          </a:p>
          <a:p>
            <a:endParaRPr lang="en-US" dirty="0"/>
          </a:p>
          <a:p>
            <a:endParaRPr lang="en-US" dirty="0"/>
          </a:p>
        </p:txBody>
      </p:sp>
      <p:sp>
        <p:nvSpPr>
          <p:cNvPr id="4" name="Slide Number Placeholder 3"/>
          <p:cNvSpPr>
            <a:spLocks noGrp="1"/>
          </p:cNvSpPr>
          <p:nvPr>
            <p:ph type="sldNum" sz="quarter" idx="5"/>
          </p:nvPr>
        </p:nvSpPr>
        <p:spPr/>
        <p:txBody>
          <a:bodyPr/>
          <a:lstStyle/>
          <a:p>
            <a:fld id="{2BE3ACC7-77FB-4DF7-ACC3-197651ABA807}" type="slidenum">
              <a:rPr lang="en-US" smtClean="0"/>
              <a:t>10</a:t>
            </a:fld>
            <a:endParaRPr lang="en-US"/>
          </a:p>
        </p:txBody>
      </p:sp>
    </p:spTree>
    <p:extLst>
      <p:ext uri="{BB962C8B-B14F-4D97-AF65-F5344CB8AC3E}">
        <p14:creationId xmlns:p14="http://schemas.microsoft.com/office/powerpoint/2010/main" val="328349195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8C3C14-0DC2-7247-B53B-AB8DA023327F}"/>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E4927CC7-5E41-2345-B782-F953A3E128FE}"/>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6B362095-ACD0-8D49-98A0-1AA230135440}"/>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1CBB3B4-E2EA-AE43-8E69-B3235240C870}"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2/9/2021</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a:extLst>
              <a:ext uri="{FF2B5EF4-FFF2-40B4-BE49-F238E27FC236}">
                <a16:creationId xmlns:a16="http://schemas.microsoft.com/office/drawing/2014/main" id="{A3AE4341-789E-784F-9452-B69027889622}"/>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a:extLst>
              <a:ext uri="{FF2B5EF4-FFF2-40B4-BE49-F238E27FC236}">
                <a16:creationId xmlns:a16="http://schemas.microsoft.com/office/drawing/2014/main" id="{EA188FEC-9DB2-4D48-855F-DE22FB35D5B2}"/>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0B02FC6-BBC3-6A4F-853D-79165857EB18}"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52250965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woTxTwoObj">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smtClean="0"/>
              <a:pPr/>
              <a:t>2/9/2021</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12280890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2A54C80-263E-416B-A8E0-580EDEADCBDC}" type="datetimeFigureOut">
              <a:rPr lang="en-US" smtClean="0"/>
              <a:t>2/9/2021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519954A3-9DFD-4C44-94BA-B95130A3BA1C}" type="slidenum">
              <a:rPr lang="en-US" smtClean="0"/>
              <a:t>‹#›</a:t>
            </a:fld>
            <a:endParaRPr lang="en-US" dirty="0"/>
          </a:p>
        </p:txBody>
      </p:sp>
    </p:spTree>
    <p:extLst>
      <p:ext uri="{BB962C8B-B14F-4D97-AF65-F5344CB8AC3E}">
        <p14:creationId xmlns:p14="http://schemas.microsoft.com/office/powerpoint/2010/main" val="58523127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1016000" y="609601"/>
            <a:ext cx="4876800" cy="376732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6197600" y="609601"/>
            <a:ext cx="4876800" cy="376732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laceholder 4"/>
          <p:cNvSpPr>
            <a:spLocks noGrp="1"/>
          </p:cNvSpPr>
          <p:nvPr>
            <p:ph type="dt" sz="half" idx="10"/>
          </p:nvPr>
        </p:nvSpPr>
        <p:spPr/>
        <p:txBody>
          <a:bodyPr/>
          <a:lstStyle/>
          <a:p>
            <a:fld id="{305FF66B-9476-4BB3-85E9-E01854F07F90}" type="datetime1">
              <a:rPr lang="en-US" smtClean="0"/>
              <a:pPr/>
              <a:t>2/9/2021</a:t>
            </a:fld>
            <a:endParaRPr lang="en-US"/>
          </a:p>
        </p:txBody>
      </p:sp>
      <p:sp>
        <p:nvSpPr>
          <p:cNvPr id="6" name="Footer Placeholder 5"/>
          <p:cNvSpPr>
            <a:spLocks noGrp="1"/>
          </p:cNvSpPr>
          <p:nvPr>
            <p:ph type="ftr" sz="quarter" idx="11"/>
          </p:nvPr>
        </p:nvSpPr>
        <p:spPr/>
        <p:txBody>
          <a:bodyPr/>
          <a:lstStyle/>
          <a:p>
            <a:r>
              <a:rPr lang="en-US" dirty="0"/>
              <a:t>	Native Dental Therapy Initiative</a:t>
            </a:r>
          </a:p>
        </p:txBody>
      </p:sp>
      <p:sp>
        <p:nvSpPr>
          <p:cNvPr id="7" name="Slide Number Placeholder 6"/>
          <p:cNvSpPr>
            <a:spLocks noGrp="1"/>
          </p:cNvSpPr>
          <p:nvPr>
            <p:ph type="sldNum" sz="quarter" idx="12"/>
          </p:nvPr>
        </p:nvSpPr>
        <p:spPr/>
        <p:txBody>
          <a:bodyPr/>
          <a:lstStyle/>
          <a:p>
            <a:fld id="{BFEBEB0A-9E3D-4B14-9782-E2AE3DA60D96}" type="slidenum">
              <a:rPr lang="en-US" smtClean="0"/>
              <a:pPr/>
              <a:t>‹#›</a:t>
            </a:fld>
            <a:endParaRPr lang="en-US"/>
          </a:p>
        </p:txBody>
      </p:sp>
    </p:spTree>
    <p:extLst>
      <p:ext uri="{BB962C8B-B14F-4D97-AF65-F5344CB8AC3E}">
        <p14:creationId xmlns:p14="http://schemas.microsoft.com/office/powerpoint/2010/main" val="221295141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F98A266-E364-4B5E-98DD-432668182E1E}" type="datetime1">
              <a:rPr lang="en-US" smtClean="0"/>
              <a:pPr/>
              <a:t>2/9/2021</a:t>
            </a:fld>
            <a:endParaRPr lang="en-US"/>
          </a:p>
        </p:txBody>
      </p:sp>
      <p:sp>
        <p:nvSpPr>
          <p:cNvPr id="3" name="Footer Placeholder 2"/>
          <p:cNvSpPr>
            <a:spLocks noGrp="1"/>
          </p:cNvSpPr>
          <p:nvPr>
            <p:ph type="ftr" sz="quarter" idx="11"/>
          </p:nvPr>
        </p:nvSpPr>
        <p:spPr/>
        <p:txBody>
          <a:bodyPr/>
          <a:lstStyle/>
          <a:p>
            <a:r>
              <a:rPr lang="en-US" dirty="0"/>
              <a:t>	Native Dental Therapy Initiative</a:t>
            </a:r>
          </a:p>
        </p:txBody>
      </p:sp>
      <p:sp>
        <p:nvSpPr>
          <p:cNvPr id="4" name="Slide Number Placeholder 3"/>
          <p:cNvSpPr>
            <a:spLocks noGrp="1"/>
          </p:cNvSpPr>
          <p:nvPr>
            <p:ph type="sldNum" sz="quarter" idx="12"/>
          </p:nvPr>
        </p:nvSpPr>
        <p:spPr/>
        <p:txBody>
          <a:bodyPr/>
          <a:lstStyle/>
          <a:p>
            <a:fld id="{BFEBEB0A-9E3D-4B14-9782-E2AE3DA60D96}" type="slidenum">
              <a:rPr lang="en-US" smtClean="0"/>
              <a:pPr/>
              <a:t>‹#›</a:t>
            </a:fld>
            <a:endParaRPr lang="en-US"/>
          </a:p>
        </p:txBody>
      </p:sp>
    </p:spTree>
    <p:extLst>
      <p:ext uri="{BB962C8B-B14F-4D97-AF65-F5344CB8AC3E}">
        <p14:creationId xmlns:p14="http://schemas.microsoft.com/office/powerpoint/2010/main" val="1071402617"/>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7">
            <a:lum/>
          </a:blip>
          <a:srcRect/>
          <a:stretch>
            <a:fillRect/>
          </a:stretch>
        </a:blip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607334D9-2F0D-5341-A351-8110BB94B248}"/>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baseline="0" dirty="0">
                <a:latin typeface="Gill Sans Nova Medium" panose="020B0502020204020203" pitchFamily="34" charset="0"/>
              </a:rPr>
              <a:t>Title (Gill Sans Nova Medium)</a:t>
            </a:r>
            <a:endParaRPr lang="en-US" dirty="0"/>
          </a:p>
        </p:txBody>
      </p:sp>
      <p:sp>
        <p:nvSpPr>
          <p:cNvPr id="3" name="Text Placeholder 2">
            <a:extLst>
              <a:ext uri="{FF2B5EF4-FFF2-40B4-BE49-F238E27FC236}">
                <a16:creationId xmlns:a16="http://schemas.microsoft.com/office/drawing/2014/main" id="{A4584A1A-4F2B-654E-895E-49C9B6D3B2FB}"/>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Click to edit Master text (Gill Sans Nova)</a:t>
            </a:r>
          </a:p>
          <a:p>
            <a:pPr lvl="1"/>
            <a:r>
              <a:rPr lang="en-US" dirty="0"/>
              <a:t>Second level (Gill Sans Nova Light)</a:t>
            </a:r>
          </a:p>
        </p:txBody>
      </p:sp>
      <p:sp>
        <p:nvSpPr>
          <p:cNvPr id="4" name="Date Placeholder 3">
            <a:extLst>
              <a:ext uri="{FF2B5EF4-FFF2-40B4-BE49-F238E27FC236}">
                <a16:creationId xmlns:a16="http://schemas.microsoft.com/office/drawing/2014/main" id="{7A9F5EF3-D03B-0F4D-9DDE-580A89BAB147}"/>
              </a:ext>
            </a:extLst>
          </p:cNvPr>
          <p:cNvSpPr>
            <a:spLocks noGrp="1"/>
          </p:cNvSpPr>
          <p:nvPr>
            <p:ph type="dt" sz="half" idx="2"/>
          </p:nvPr>
        </p:nvSpPr>
        <p:spPr>
          <a:xfrm>
            <a:off x="6485238" y="6356349"/>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1CBB3B4-E2EA-AE43-8E69-B3235240C870}" type="datetimeFigureOut">
              <a:rPr lang="en-US" smtClean="0"/>
              <a:t>2/9/2021</a:t>
            </a:fld>
            <a:endParaRPr lang="en-US"/>
          </a:p>
        </p:txBody>
      </p:sp>
      <p:sp>
        <p:nvSpPr>
          <p:cNvPr id="5" name="Footer Placeholder 4">
            <a:extLst>
              <a:ext uri="{FF2B5EF4-FFF2-40B4-BE49-F238E27FC236}">
                <a16:creationId xmlns:a16="http://schemas.microsoft.com/office/drawing/2014/main" id="{E5C529F5-03F1-7F49-A487-6C73F0E0AE89}"/>
              </a:ext>
            </a:extLst>
          </p:cNvPr>
          <p:cNvSpPr>
            <a:spLocks noGrp="1"/>
          </p:cNvSpPr>
          <p:nvPr>
            <p:ph type="ftr" sz="quarter" idx="3"/>
          </p:nvPr>
        </p:nvSpPr>
        <p:spPr>
          <a:xfrm>
            <a:off x="5799438"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DC0E2F8C-3D9E-774A-9147-5EA2726CA365}"/>
              </a:ext>
            </a:extLst>
          </p:cNvPr>
          <p:cNvSpPr>
            <a:spLocks noGrp="1"/>
          </p:cNvSpPr>
          <p:nvPr>
            <p:ph type="sldNum" sz="quarter" idx="4"/>
          </p:nvPr>
        </p:nvSpPr>
        <p:spPr>
          <a:xfrm>
            <a:off x="8375821"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0B02FC6-BBC3-6A4F-853D-79165857EB18}" type="slidenum">
              <a:rPr lang="en-US" smtClean="0"/>
              <a:t>‹#›</a:t>
            </a:fld>
            <a:endParaRPr lang="en-US"/>
          </a:p>
        </p:txBody>
      </p:sp>
    </p:spTree>
    <p:extLst>
      <p:ext uri="{BB962C8B-B14F-4D97-AF65-F5344CB8AC3E}">
        <p14:creationId xmlns:p14="http://schemas.microsoft.com/office/powerpoint/2010/main" val="1268981799"/>
      </p:ext>
    </p:extLst>
  </p:cSld>
  <p:clrMap bg1="lt1" tx1="dk1" bg2="lt2" tx2="dk2" accent1="accent1" accent2="accent2" accent3="accent3" accent4="accent4" accent5="accent5" accent6="accent6" hlink="hlink" folHlink="folHlink"/>
  <p:sldLayoutIdLst>
    <p:sldLayoutId id="2147483705" r:id="rId1"/>
    <p:sldLayoutId id="2147483706" r:id="rId2"/>
    <p:sldLayoutId id="2147483708" r:id="rId3"/>
    <p:sldLayoutId id="2147483709" r:id="rId4"/>
    <p:sldLayoutId id="2147483710" r:id="rId5"/>
  </p:sldLayoutIdLst>
  <p:txStyles>
    <p:titleStyle>
      <a:lvl1pPr algn="l" defTabSz="914400" rtl="0" eaLnBrk="1" latinLnBrk="0" hangingPunct="1">
        <a:lnSpc>
          <a:spcPct val="90000"/>
        </a:lnSpc>
        <a:spcBef>
          <a:spcPct val="0"/>
        </a:spcBef>
        <a:buNone/>
        <a:defRPr sz="4400" b="0" i="0" kern="1200" baseline="0">
          <a:solidFill>
            <a:srgbClr val="00A4A2"/>
          </a:solidFill>
          <a:latin typeface="Gill Sans Nova Medium" panose="020B0502020204020203" pitchFamily="34" charset="0"/>
          <a:ea typeface="+mj-ea"/>
          <a:cs typeface="Gill Sans" panose="020B0502020104020203" pitchFamily="34" charset="-79"/>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Gill Sans Nova Book" panose="020B0502020204020203"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baseline="0">
          <a:solidFill>
            <a:schemeClr val="tx1"/>
          </a:solidFill>
          <a:latin typeface="Gill Sans Nova Light" panose="020B0402020204020203"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Gill Sans Nova Book" panose="020B0502020204020203"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Gill Sans Nova Book" panose="020B0502020204020203"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Gill Sans Nova Book" panose="020B0502020204020203"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3" Type="http://schemas.openxmlformats.org/officeDocument/2006/relationships/hyperlink" Target="http://app.leg.wa.gov/RCW/default.aspx?cite=70.350.020" TargetMode="External"/><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4.xml"/><Relationship Id="rId1" Type="http://schemas.openxmlformats.org/officeDocument/2006/relationships/slideLayout" Target="../slideLayouts/slideLayout3.xml"/><Relationship Id="rId4" Type="http://schemas.openxmlformats.org/officeDocument/2006/relationships/image" Target="../media/image12.png"/></Relationships>
</file>

<file path=ppt/slides/_rels/slide2.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8" Type="http://schemas.openxmlformats.org/officeDocument/2006/relationships/image" Target="../media/image19.jpeg"/><Relationship Id="rId13" Type="http://schemas.openxmlformats.org/officeDocument/2006/relationships/image" Target="../media/image24.jpeg"/><Relationship Id="rId18" Type="http://schemas.openxmlformats.org/officeDocument/2006/relationships/image" Target="../media/image29.jpeg"/><Relationship Id="rId3" Type="http://schemas.openxmlformats.org/officeDocument/2006/relationships/image" Target="../media/image10.png"/><Relationship Id="rId7" Type="http://schemas.openxmlformats.org/officeDocument/2006/relationships/image" Target="../media/image18.PNG"/><Relationship Id="rId12" Type="http://schemas.openxmlformats.org/officeDocument/2006/relationships/image" Target="../media/image23.jpeg"/><Relationship Id="rId17" Type="http://schemas.openxmlformats.org/officeDocument/2006/relationships/image" Target="../media/image28.png"/><Relationship Id="rId2" Type="http://schemas.openxmlformats.org/officeDocument/2006/relationships/notesSlide" Target="../notesSlides/notesSlide16.xml"/><Relationship Id="rId16" Type="http://schemas.openxmlformats.org/officeDocument/2006/relationships/image" Target="../media/image27.png"/><Relationship Id="rId1" Type="http://schemas.openxmlformats.org/officeDocument/2006/relationships/slideLayout" Target="../slideLayouts/slideLayout3.xml"/><Relationship Id="rId6" Type="http://schemas.openxmlformats.org/officeDocument/2006/relationships/image" Target="../media/image17.PNG"/><Relationship Id="rId11" Type="http://schemas.openxmlformats.org/officeDocument/2006/relationships/image" Target="../media/image22.png"/><Relationship Id="rId5" Type="http://schemas.openxmlformats.org/officeDocument/2006/relationships/image" Target="../media/image16.png"/><Relationship Id="rId15" Type="http://schemas.openxmlformats.org/officeDocument/2006/relationships/image" Target="../media/image26.png"/><Relationship Id="rId10" Type="http://schemas.openxmlformats.org/officeDocument/2006/relationships/image" Target="../media/image21.jpeg"/><Relationship Id="rId4" Type="http://schemas.openxmlformats.org/officeDocument/2006/relationships/image" Target="../media/image15.png"/><Relationship Id="rId9" Type="http://schemas.openxmlformats.org/officeDocument/2006/relationships/image" Target="../media/image20.jpeg"/><Relationship Id="rId14" Type="http://schemas.openxmlformats.org/officeDocument/2006/relationships/image" Target="../media/image25.png"/></Relationships>
</file>

<file path=ppt/slides/_rels/slide23.xml.rels><?xml version="1.0" encoding="UTF-8" standalone="yes"?>
<Relationships xmlns="http://schemas.openxmlformats.org/package/2006/relationships"><Relationship Id="rId8" Type="http://schemas.openxmlformats.org/officeDocument/2006/relationships/hyperlink" Target="mailto:tfiremoon@npaihb.org" TargetMode="External"/><Relationship Id="rId13" Type="http://schemas.openxmlformats.org/officeDocument/2006/relationships/hyperlink" Target="https://twitter.com/NWDentalTherapy" TargetMode="External"/><Relationship Id="rId3" Type="http://schemas.openxmlformats.org/officeDocument/2006/relationships/hyperlink" Target="mailto:cpeters@npaihb.org" TargetMode="External"/><Relationship Id="rId7" Type="http://schemas.openxmlformats.org/officeDocument/2006/relationships/hyperlink" Target="mailto:pjohnson@npaihb.org" TargetMode="External"/><Relationship Id="rId12" Type="http://schemas.openxmlformats.org/officeDocument/2006/relationships/hyperlink" Target="mailto:swells@npaihb.org" TargetMode="External"/><Relationship Id="rId2" Type="http://schemas.openxmlformats.org/officeDocument/2006/relationships/notesSlide" Target="../notesSlides/notesSlide17.xml"/><Relationship Id="rId1" Type="http://schemas.openxmlformats.org/officeDocument/2006/relationships/slideLayout" Target="../slideLayouts/slideLayout3.xml"/><Relationship Id="rId6" Type="http://schemas.openxmlformats.org/officeDocument/2006/relationships/hyperlink" Target="mailto:dbrown@npaihb.org" TargetMode="External"/><Relationship Id="rId11" Type="http://schemas.openxmlformats.org/officeDocument/2006/relationships/hyperlink" Target="mailto:ambrown@npaihb.org" TargetMode="External"/><Relationship Id="rId5" Type="http://schemas.openxmlformats.org/officeDocument/2006/relationships/hyperlink" Target="mailto:csampsonsamuels@npaihb.org" TargetMode="External"/><Relationship Id="rId10" Type="http://schemas.openxmlformats.org/officeDocument/2006/relationships/hyperlink" Target="mailto:khunsberger@npaihb.org" TargetMode="External"/><Relationship Id="rId4" Type="http://schemas.openxmlformats.org/officeDocument/2006/relationships/hyperlink" Target="mailto:mdavis@npaihb.org" TargetMode="External"/><Relationship Id="rId9" Type="http://schemas.openxmlformats.org/officeDocument/2006/relationships/hyperlink" Target="mailto:dspector@npaihb.org" TargetMode="External"/><Relationship Id="rId14" Type="http://schemas.openxmlformats.org/officeDocument/2006/relationships/hyperlink" Target="http://www.npaihb.org/ndti/"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chart" Target="../charts/chart1.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5.xml"/><Relationship Id="rId6" Type="http://schemas.openxmlformats.org/officeDocument/2006/relationships/hyperlink" Target="mailto:dchi@uw.edu" TargetMode="External"/><Relationship Id="rId5" Type="http://schemas.openxmlformats.org/officeDocument/2006/relationships/image" Target="../media/image7.png"/><Relationship Id="rId4" Type="http://schemas.openxmlformats.org/officeDocument/2006/relationships/image" Target="../media/image6.png"/></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6.xml"/><Relationship Id="rId1" Type="http://schemas.openxmlformats.org/officeDocument/2006/relationships/slideLayout" Target="../slideLayouts/slideLayout5.xml"/><Relationship Id="rId5" Type="http://schemas.openxmlformats.org/officeDocument/2006/relationships/hyperlink" Target="mailto:dchi@uw.edu" TargetMode="External"/><Relationship Id="rId4" Type="http://schemas.openxmlformats.org/officeDocument/2006/relationships/image" Target="../media/image9.pn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7B867D-5C7B-4ECD-807C-BC262D911F8B}"/>
              </a:ext>
            </a:extLst>
          </p:cNvPr>
          <p:cNvSpPr>
            <a:spLocks noGrp="1"/>
          </p:cNvSpPr>
          <p:nvPr>
            <p:ph type="ctrTitle"/>
          </p:nvPr>
        </p:nvSpPr>
        <p:spPr/>
        <p:txBody>
          <a:bodyPr>
            <a:normAutofit fontScale="90000"/>
          </a:bodyPr>
          <a:lstStyle/>
          <a:p>
            <a:r>
              <a:rPr lang="en-US" dirty="0"/>
              <a:t>CHAP Learning Collaborative: CHAP and Legislation</a:t>
            </a:r>
          </a:p>
        </p:txBody>
      </p:sp>
      <p:sp>
        <p:nvSpPr>
          <p:cNvPr id="3" name="Subtitle 2">
            <a:extLst>
              <a:ext uri="{FF2B5EF4-FFF2-40B4-BE49-F238E27FC236}">
                <a16:creationId xmlns:a16="http://schemas.microsoft.com/office/drawing/2014/main" id="{4F186932-0269-42DA-BBD6-065BD344276D}"/>
              </a:ext>
            </a:extLst>
          </p:cNvPr>
          <p:cNvSpPr>
            <a:spLocks noGrp="1"/>
          </p:cNvSpPr>
          <p:nvPr>
            <p:ph type="subTitle" idx="1"/>
          </p:nvPr>
        </p:nvSpPr>
        <p:spPr>
          <a:xfrm>
            <a:off x="823965" y="3788228"/>
            <a:ext cx="10832123" cy="2110153"/>
          </a:xfrm>
        </p:spPr>
        <p:txBody>
          <a:bodyPr>
            <a:normAutofit lnSpcReduction="10000"/>
          </a:bodyPr>
          <a:lstStyle/>
          <a:p>
            <a:r>
              <a:rPr lang="en-US" dirty="0"/>
              <a:t>February </a:t>
            </a:r>
            <a:r>
              <a:rPr lang="en-US" sz="2400" dirty="0"/>
              <a:t>9, 2021, </a:t>
            </a:r>
            <a:r>
              <a:rPr lang="en-US" sz="2400" smtClean="0"/>
              <a:t>9-10:00am (PDT)</a:t>
            </a:r>
            <a:endParaRPr lang="en-US" sz="2400" dirty="0"/>
          </a:p>
          <a:p>
            <a:endParaRPr lang="en-US" b="1" dirty="0" smtClean="0"/>
          </a:p>
          <a:p>
            <a:r>
              <a:rPr lang="en-US" b="1" dirty="0" smtClean="0"/>
              <a:t>Christina </a:t>
            </a:r>
            <a:r>
              <a:rPr lang="en-US" b="1" dirty="0"/>
              <a:t>Friedt Peters</a:t>
            </a:r>
            <a:r>
              <a:rPr lang="en-US" dirty="0"/>
              <a:t>, </a:t>
            </a:r>
            <a:r>
              <a:rPr lang="en-US" i="1" dirty="0"/>
              <a:t>Tribal Community Health Provider Project Director</a:t>
            </a:r>
          </a:p>
          <a:p>
            <a:endParaRPr lang="en-US" sz="2400" i="1" dirty="0" smtClean="0"/>
          </a:p>
          <a:p>
            <a:r>
              <a:rPr lang="en-US" i="1" dirty="0" smtClean="0"/>
              <a:t>VIRTUAL </a:t>
            </a:r>
            <a:endParaRPr lang="en-US" sz="2400" i="1" dirty="0"/>
          </a:p>
        </p:txBody>
      </p:sp>
    </p:spTree>
    <p:extLst>
      <p:ext uri="{BB962C8B-B14F-4D97-AF65-F5344CB8AC3E}">
        <p14:creationId xmlns:p14="http://schemas.microsoft.com/office/powerpoint/2010/main" val="7974039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E1555420-FA6B-4B36-BFF0-64B0C97794ED}"/>
              </a:ext>
            </a:extLst>
          </p:cNvPr>
          <p:cNvSpPr>
            <a:spLocks noGrp="1"/>
          </p:cNvSpPr>
          <p:nvPr>
            <p:ph idx="1"/>
          </p:nvPr>
        </p:nvSpPr>
        <p:spPr>
          <a:xfrm>
            <a:off x="931718" y="1187555"/>
            <a:ext cx="10328564" cy="4482889"/>
          </a:xfrm>
        </p:spPr>
        <p:txBody>
          <a:bodyPr>
            <a:normAutofit fontScale="92500" lnSpcReduction="20000"/>
          </a:bodyPr>
          <a:lstStyle/>
          <a:p>
            <a:r>
              <a:rPr lang="en-US" b="1" dirty="0"/>
              <a:t>NO</a:t>
            </a:r>
          </a:p>
          <a:p>
            <a:pPr marL="0" indent="0">
              <a:buNone/>
            </a:pPr>
            <a:endParaRPr lang="en-US" dirty="0"/>
          </a:p>
          <a:p>
            <a:r>
              <a:rPr lang="en-US" dirty="0"/>
              <a:t>Legislation </a:t>
            </a:r>
            <a:r>
              <a:rPr lang="en-US" u="sng" dirty="0"/>
              <a:t>could be helpful</a:t>
            </a:r>
            <a:r>
              <a:rPr lang="en-US" dirty="0"/>
              <a:t> as your CHAP program becomes operational if your state Medicaid agency needs support in making some of the changes related to billing and/or state plan and is looking for something from the state legislature.</a:t>
            </a:r>
          </a:p>
          <a:p>
            <a:pPr lvl="1"/>
            <a:r>
              <a:rPr lang="en-US" b="1" dirty="0">
                <a:latin typeface="Gill Sans Nova Book" panose="020B0502020204020203"/>
              </a:rPr>
              <a:t>the legislation is for the state agency to be a better partner NOT to authorize providers.</a:t>
            </a:r>
          </a:p>
          <a:p>
            <a:r>
              <a:rPr lang="en-US" dirty="0"/>
              <a:t>STATES HAVE NO JURISDICTION OVER PROVIDERS IN THE CHAP PROGRAM</a:t>
            </a:r>
          </a:p>
          <a:p>
            <a:pPr lvl="1"/>
            <a:r>
              <a:rPr lang="en-US" dirty="0"/>
              <a:t>Except limited jurisdiction in the case of DHAT as per the IHCIA.</a:t>
            </a:r>
          </a:p>
          <a:p>
            <a:r>
              <a:rPr lang="en-US" dirty="0"/>
              <a:t>The CHAP program is intended to sit outside of state regulatory authority to allow Tribes the flexibility they need to tailor these providers to meet their needs.</a:t>
            </a:r>
          </a:p>
        </p:txBody>
      </p:sp>
      <p:sp>
        <p:nvSpPr>
          <p:cNvPr id="4" name="TextBox 3">
            <a:extLst>
              <a:ext uri="{FF2B5EF4-FFF2-40B4-BE49-F238E27FC236}">
                <a16:creationId xmlns:a16="http://schemas.microsoft.com/office/drawing/2014/main" id="{B2791187-9D36-44D8-9639-C58D5020611D}"/>
              </a:ext>
            </a:extLst>
          </p:cNvPr>
          <p:cNvSpPr txBox="1"/>
          <p:nvPr/>
        </p:nvSpPr>
        <p:spPr>
          <a:xfrm>
            <a:off x="1780309" y="708891"/>
            <a:ext cx="8631382" cy="523220"/>
          </a:xfrm>
          <a:prstGeom prst="rect">
            <a:avLst/>
          </a:prstGeom>
          <a:noFill/>
        </p:spPr>
        <p:txBody>
          <a:bodyPr wrap="square" rtlCol="0">
            <a:spAutoFit/>
          </a:bodyPr>
          <a:lstStyle/>
          <a:p>
            <a:pPr algn="ctr"/>
            <a:r>
              <a:rPr lang="en-US" sz="2800" b="1" dirty="0">
                <a:solidFill>
                  <a:srgbClr val="215462"/>
                </a:solidFill>
              </a:rPr>
              <a:t>Do other CHAP providers need state legislation?</a:t>
            </a:r>
          </a:p>
        </p:txBody>
      </p:sp>
    </p:spTree>
    <p:extLst>
      <p:ext uri="{BB962C8B-B14F-4D97-AF65-F5344CB8AC3E}">
        <p14:creationId xmlns:p14="http://schemas.microsoft.com/office/powerpoint/2010/main" val="238545670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B43431-6335-406E-872F-DC5779DE20FE}"/>
              </a:ext>
            </a:extLst>
          </p:cNvPr>
          <p:cNvSpPr>
            <a:spLocks noGrp="1"/>
          </p:cNvSpPr>
          <p:nvPr>
            <p:ph type="ctrTitle"/>
          </p:nvPr>
        </p:nvSpPr>
        <p:spPr>
          <a:xfrm>
            <a:off x="734291" y="339437"/>
            <a:ext cx="9144000" cy="1114208"/>
          </a:xfrm>
        </p:spPr>
        <p:txBody>
          <a:bodyPr>
            <a:normAutofit fontScale="90000"/>
          </a:bodyPr>
          <a:lstStyle/>
          <a:p>
            <a:r>
              <a:rPr lang="en-US" dirty="0"/>
              <a:t>Portland Area Legislation</a:t>
            </a:r>
          </a:p>
        </p:txBody>
      </p:sp>
      <p:pic>
        <p:nvPicPr>
          <p:cNvPr id="4" name="Picture 3">
            <a:extLst>
              <a:ext uri="{FF2B5EF4-FFF2-40B4-BE49-F238E27FC236}">
                <a16:creationId xmlns:a16="http://schemas.microsoft.com/office/drawing/2014/main" id="{264AAE8C-1B1A-41D2-A640-2B6C0423BC21}"/>
              </a:ext>
            </a:extLst>
          </p:cNvPr>
          <p:cNvPicPr>
            <a:picLocks noChangeAspect="1"/>
          </p:cNvPicPr>
          <p:nvPr/>
        </p:nvPicPr>
        <p:blipFill>
          <a:blip r:embed="rId2"/>
          <a:stretch>
            <a:fillRect/>
          </a:stretch>
        </p:blipFill>
        <p:spPr>
          <a:xfrm>
            <a:off x="5001490" y="1671203"/>
            <a:ext cx="6463146" cy="4847360"/>
          </a:xfrm>
          <a:prstGeom prst="rect">
            <a:avLst/>
          </a:prstGeom>
        </p:spPr>
      </p:pic>
      <p:sp>
        <p:nvSpPr>
          <p:cNvPr id="3" name="TextBox 2">
            <a:extLst>
              <a:ext uri="{FF2B5EF4-FFF2-40B4-BE49-F238E27FC236}">
                <a16:creationId xmlns:a16="http://schemas.microsoft.com/office/drawing/2014/main" id="{0C35D89B-30E6-443B-8E5A-9F7E4FBEE6BD}"/>
              </a:ext>
            </a:extLst>
          </p:cNvPr>
          <p:cNvSpPr txBox="1"/>
          <p:nvPr/>
        </p:nvSpPr>
        <p:spPr>
          <a:xfrm>
            <a:off x="858982" y="4336473"/>
            <a:ext cx="3990108" cy="1200329"/>
          </a:xfrm>
          <a:prstGeom prst="rect">
            <a:avLst/>
          </a:prstGeom>
          <a:noFill/>
        </p:spPr>
        <p:txBody>
          <a:bodyPr wrap="square" rtlCol="0">
            <a:spAutoFit/>
          </a:bodyPr>
          <a:lstStyle/>
          <a:p>
            <a:r>
              <a:rPr lang="en-US" dirty="0"/>
              <a:t>Swinomish DHAT Asia Gonzales being interviewed in Olympia at a 2019 rally for statewide dental therapy legislation in Washington</a:t>
            </a:r>
          </a:p>
        </p:txBody>
      </p:sp>
    </p:spTree>
    <p:extLst>
      <p:ext uri="{BB962C8B-B14F-4D97-AF65-F5344CB8AC3E}">
        <p14:creationId xmlns:p14="http://schemas.microsoft.com/office/powerpoint/2010/main" val="2178729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926104" y="128804"/>
            <a:ext cx="8564259" cy="982034"/>
          </a:xfrm>
        </p:spPr>
        <p:txBody>
          <a:bodyPr>
            <a:normAutofit fontScale="90000"/>
          </a:bodyPr>
          <a:lstStyle/>
          <a:p>
            <a:r>
              <a:rPr lang="en-US" dirty="0"/>
              <a:t>Legislation in the Portland Area</a:t>
            </a:r>
          </a:p>
        </p:txBody>
      </p:sp>
      <p:sp>
        <p:nvSpPr>
          <p:cNvPr id="5" name="Content Placeholder 4"/>
          <p:cNvSpPr>
            <a:spLocks noGrp="1"/>
          </p:cNvSpPr>
          <p:nvPr>
            <p:ph idx="1"/>
          </p:nvPr>
        </p:nvSpPr>
        <p:spPr>
          <a:xfrm>
            <a:off x="926104" y="1110838"/>
            <a:ext cx="10774060" cy="5073582"/>
          </a:xfrm>
        </p:spPr>
        <p:txBody>
          <a:bodyPr>
            <a:normAutofit fontScale="92500"/>
          </a:bodyPr>
          <a:lstStyle/>
          <a:p>
            <a:r>
              <a:rPr lang="en-US" sz="3200" dirty="0"/>
              <a:t>A coalition in Washington state will continue to pursue statewide dental therapy legislation after passing tribal only legislation in 2017.</a:t>
            </a:r>
          </a:p>
          <a:p>
            <a:r>
              <a:rPr lang="en-US" sz="3200" dirty="0"/>
              <a:t>A coalition in Oregon introduced statewide licensing bill in 2021 session.  The Dental Therapy pilot project expires in May 2022, and legislation is best pathway to allow current DHATs to continue practice and establish the profession in OR for all underserved populations.</a:t>
            </a:r>
          </a:p>
          <a:p>
            <a:r>
              <a:rPr lang="en-US" sz="3200" dirty="0"/>
              <a:t>Idaho passed legislation in 2019 that will grant state licenses to dental therapists that graduate from CODA accredited programs practicing on tribal lands. </a:t>
            </a:r>
          </a:p>
        </p:txBody>
      </p:sp>
    </p:spTree>
    <p:extLst>
      <p:ext uri="{BB962C8B-B14F-4D97-AF65-F5344CB8AC3E}">
        <p14:creationId xmlns:p14="http://schemas.microsoft.com/office/powerpoint/2010/main" val="255056028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913BEF-5814-49B8-82C8-5B53B1695DFF}"/>
              </a:ext>
            </a:extLst>
          </p:cNvPr>
          <p:cNvSpPr>
            <a:spLocks noGrp="1"/>
          </p:cNvSpPr>
          <p:nvPr>
            <p:ph type="title"/>
          </p:nvPr>
        </p:nvSpPr>
        <p:spPr>
          <a:xfrm>
            <a:off x="838200" y="113925"/>
            <a:ext cx="10515600" cy="1325563"/>
          </a:xfrm>
        </p:spPr>
        <p:txBody>
          <a:bodyPr/>
          <a:lstStyle/>
          <a:p>
            <a:pPr>
              <a:defRPr/>
            </a:pPr>
            <a:r>
              <a:rPr lang="en-US" sz="4000" dirty="0"/>
              <a:t>SB 5079 (2017) WA Tribal DHAT Bill Summary</a:t>
            </a:r>
          </a:p>
        </p:txBody>
      </p:sp>
      <p:sp>
        <p:nvSpPr>
          <p:cNvPr id="49155" name="Content Placeholder 2">
            <a:extLst>
              <a:ext uri="{FF2B5EF4-FFF2-40B4-BE49-F238E27FC236}">
                <a16:creationId xmlns:a16="http://schemas.microsoft.com/office/drawing/2014/main" id="{54464C06-A05C-4809-8822-7E532BC0794F}"/>
              </a:ext>
            </a:extLst>
          </p:cNvPr>
          <p:cNvSpPr>
            <a:spLocks noGrp="1"/>
          </p:cNvSpPr>
          <p:nvPr>
            <p:ph sz="quarter" idx="1"/>
          </p:nvPr>
        </p:nvSpPr>
        <p:spPr>
          <a:xfrm>
            <a:off x="1825625" y="1325545"/>
            <a:ext cx="8504238" cy="4803775"/>
          </a:xfrm>
        </p:spPr>
        <p:txBody>
          <a:bodyPr>
            <a:normAutofit lnSpcReduction="10000"/>
          </a:bodyPr>
          <a:lstStyle/>
          <a:p>
            <a:r>
              <a:rPr lang="en-US" altLang="en-US" dirty="0"/>
              <a:t>Authorizes DHATs in Washington that are </a:t>
            </a:r>
          </a:p>
          <a:p>
            <a:pPr lvl="1"/>
            <a:r>
              <a:rPr lang="en-US" altLang="en-US" dirty="0"/>
              <a:t>Certified by a CHAP Certification board</a:t>
            </a:r>
          </a:p>
          <a:p>
            <a:pPr lvl="1"/>
            <a:r>
              <a:rPr lang="en-US" altLang="en-US" dirty="0"/>
              <a:t>Licensed by a Federally Recognized Tribe</a:t>
            </a:r>
          </a:p>
          <a:p>
            <a:r>
              <a:rPr lang="en-US" altLang="en-US" dirty="0"/>
              <a:t>All DHAT services must be performed:</a:t>
            </a:r>
          </a:p>
          <a:p>
            <a:pPr lvl="1"/>
            <a:r>
              <a:rPr lang="en-US" altLang="en-US" dirty="0"/>
              <a:t>In a practice setting within the exterior boundaries of a tribal reservation and operated by an Indian health program</a:t>
            </a:r>
          </a:p>
          <a:p>
            <a:pPr lvl="1"/>
            <a:r>
              <a:rPr lang="en-US" altLang="en-US" dirty="0"/>
              <a:t>On persons who are members of a federally recognized tribe or otherwise eligible for services under Indian health service criteria, pursuant to the Indian health care improvement act, U.S.C. Sec. 1601 et seq.</a:t>
            </a:r>
          </a:p>
          <a:p>
            <a:r>
              <a:rPr lang="en-US" altLang="en-US" dirty="0"/>
              <a:t>Directs HCA to coordinate with CMS for Medicaid Reimbursement</a:t>
            </a:r>
          </a:p>
        </p:txBody>
      </p:sp>
      <p:sp>
        <p:nvSpPr>
          <p:cNvPr id="3" name="Arrow: Left 2">
            <a:extLst>
              <a:ext uri="{FF2B5EF4-FFF2-40B4-BE49-F238E27FC236}">
                <a16:creationId xmlns:a16="http://schemas.microsoft.com/office/drawing/2014/main" id="{9869B857-29FE-4F53-A605-5199981DBA13}"/>
              </a:ext>
            </a:extLst>
          </p:cNvPr>
          <p:cNvSpPr/>
          <p:nvPr/>
        </p:nvSpPr>
        <p:spPr>
          <a:xfrm>
            <a:off x="9989127" y="3955472"/>
            <a:ext cx="2133600" cy="1052946"/>
          </a:xfrm>
          <a:prstGeom prst="leftArrow">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t>This has caused problems</a:t>
            </a:r>
          </a:p>
        </p:txBody>
      </p:sp>
      <p:sp>
        <p:nvSpPr>
          <p:cNvPr id="5" name="Arrow: Left 4">
            <a:extLst>
              <a:ext uri="{FF2B5EF4-FFF2-40B4-BE49-F238E27FC236}">
                <a16:creationId xmlns:a16="http://schemas.microsoft.com/office/drawing/2014/main" id="{D724ADBE-E12F-40A8-9398-EE4BB7C0C370}"/>
              </a:ext>
            </a:extLst>
          </p:cNvPr>
          <p:cNvSpPr/>
          <p:nvPr/>
        </p:nvSpPr>
        <p:spPr>
          <a:xfrm>
            <a:off x="9774382" y="2864714"/>
            <a:ext cx="2348345" cy="1139248"/>
          </a:xfrm>
          <a:prstGeom prst="leftArrow">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t>Excluded urban health programs and limited tribes ability to serve its population</a:t>
            </a:r>
          </a:p>
        </p:txBody>
      </p:sp>
      <p:sp>
        <p:nvSpPr>
          <p:cNvPr id="6" name="Arrow: Left 5">
            <a:extLst>
              <a:ext uri="{FF2B5EF4-FFF2-40B4-BE49-F238E27FC236}">
                <a16:creationId xmlns:a16="http://schemas.microsoft.com/office/drawing/2014/main" id="{7694E786-6B1E-44FA-9F7E-F4E52459E4B0}"/>
              </a:ext>
            </a:extLst>
          </p:cNvPr>
          <p:cNvSpPr/>
          <p:nvPr/>
        </p:nvSpPr>
        <p:spPr>
          <a:xfrm>
            <a:off x="8541328" y="1295401"/>
            <a:ext cx="2604654" cy="1397579"/>
          </a:xfrm>
          <a:prstGeom prst="leftArrow">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t>Delegates authority back to Tribe or CHAP program</a:t>
            </a:r>
          </a:p>
        </p:txBody>
      </p:sp>
      <p:sp>
        <p:nvSpPr>
          <p:cNvPr id="4" name="Star: 5 Points 3">
            <a:extLst>
              <a:ext uri="{FF2B5EF4-FFF2-40B4-BE49-F238E27FC236}">
                <a16:creationId xmlns:a16="http://schemas.microsoft.com/office/drawing/2014/main" id="{F4A919AF-20B0-461B-A6DB-CE6DDFDA04A5}"/>
              </a:ext>
            </a:extLst>
          </p:cNvPr>
          <p:cNvSpPr/>
          <p:nvPr/>
        </p:nvSpPr>
        <p:spPr>
          <a:xfrm rot="-840000">
            <a:off x="-34637" y="1335430"/>
            <a:ext cx="2452255" cy="2086406"/>
          </a:xfrm>
          <a:prstGeom prst="star5">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b="1" dirty="0">
                <a:solidFill>
                  <a:srgbClr val="215462"/>
                </a:solidFill>
              </a:rPr>
              <a:t>No language about scope or education requirements</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83E633-7C8B-4011-A2E3-C9F953554622}"/>
              </a:ext>
            </a:extLst>
          </p:cNvPr>
          <p:cNvSpPr>
            <a:spLocks noGrp="1"/>
          </p:cNvSpPr>
          <p:nvPr>
            <p:ph type="title"/>
          </p:nvPr>
        </p:nvSpPr>
        <p:spPr>
          <a:xfrm>
            <a:off x="175009" y="-137285"/>
            <a:ext cx="10515600" cy="1325563"/>
          </a:xfrm>
        </p:spPr>
        <p:txBody>
          <a:bodyPr>
            <a:normAutofit/>
          </a:bodyPr>
          <a:lstStyle/>
          <a:p>
            <a:pPr algn="ctr"/>
            <a:r>
              <a:rPr lang="en-US" sz="4000" dirty="0"/>
              <a:t>Oregon Dental Therapy Legislation</a:t>
            </a:r>
          </a:p>
        </p:txBody>
      </p:sp>
      <p:sp>
        <p:nvSpPr>
          <p:cNvPr id="3" name="Content Placeholder 2">
            <a:extLst>
              <a:ext uri="{FF2B5EF4-FFF2-40B4-BE49-F238E27FC236}">
                <a16:creationId xmlns:a16="http://schemas.microsoft.com/office/drawing/2014/main" id="{818C7C8E-8B84-45CA-803A-5A60C0E60436}"/>
              </a:ext>
            </a:extLst>
          </p:cNvPr>
          <p:cNvSpPr>
            <a:spLocks noGrp="1"/>
          </p:cNvSpPr>
          <p:nvPr>
            <p:ph idx="1"/>
          </p:nvPr>
        </p:nvSpPr>
        <p:spPr>
          <a:xfrm>
            <a:off x="958780" y="1298801"/>
            <a:ext cx="10515600" cy="4619677"/>
          </a:xfrm>
        </p:spPr>
        <p:txBody>
          <a:bodyPr>
            <a:normAutofit lnSpcReduction="10000"/>
          </a:bodyPr>
          <a:lstStyle/>
          <a:p>
            <a:pPr>
              <a:spcAft>
                <a:spcPts val="600"/>
              </a:spcAft>
            </a:pPr>
            <a:r>
              <a:rPr lang="en-US" dirty="0"/>
              <a:t>HB 2528 allows Oregon Board of Dentistry to license dental therapists who have completed CODA accredited education program, or an education program approved by a state pilot project and passed an exam.  Dental therapists could work in all practice settings under general supervision (off-site) with a signed practice agreement with dentist. – includes language specific to CHAP</a:t>
            </a:r>
          </a:p>
          <a:p>
            <a:pPr>
              <a:spcAft>
                <a:spcPts val="600"/>
              </a:spcAft>
            </a:pPr>
            <a:r>
              <a:rPr lang="en-US" dirty="0"/>
              <a:t>NPAIHB convenes the Oregon Dental Access Campaign, a broad coalition of dental and health care organizations, educators, community organizations and Tribes.  More information and a link to the bill at: </a:t>
            </a:r>
            <a:r>
              <a:rPr lang="en-US" dirty="0" smtClean="0"/>
              <a:t>odac.nationbuilder.com </a:t>
            </a:r>
            <a:endParaRPr lang="en-US" dirty="0"/>
          </a:p>
        </p:txBody>
      </p:sp>
    </p:spTree>
    <p:extLst>
      <p:ext uri="{BB962C8B-B14F-4D97-AF65-F5344CB8AC3E}">
        <p14:creationId xmlns:p14="http://schemas.microsoft.com/office/powerpoint/2010/main" val="416554948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CC4A59-D9EB-4568-9109-CFE80AA256D6}"/>
              </a:ext>
            </a:extLst>
          </p:cNvPr>
          <p:cNvSpPr>
            <a:spLocks noGrp="1"/>
          </p:cNvSpPr>
          <p:nvPr>
            <p:ph type="title"/>
          </p:nvPr>
        </p:nvSpPr>
        <p:spPr>
          <a:xfrm>
            <a:off x="755072" y="42862"/>
            <a:ext cx="10515600" cy="1325563"/>
          </a:xfrm>
        </p:spPr>
        <p:txBody>
          <a:bodyPr/>
          <a:lstStyle/>
          <a:p>
            <a:r>
              <a:rPr lang="en-US" dirty="0"/>
              <a:t>Oregon DT Bill HB 2528 (2021)</a:t>
            </a:r>
          </a:p>
        </p:txBody>
      </p:sp>
      <p:sp>
        <p:nvSpPr>
          <p:cNvPr id="3" name="Content Placeholder 2">
            <a:extLst>
              <a:ext uri="{FF2B5EF4-FFF2-40B4-BE49-F238E27FC236}">
                <a16:creationId xmlns:a16="http://schemas.microsoft.com/office/drawing/2014/main" id="{F24C7C38-3C31-464C-894F-065783D87DAC}"/>
              </a:ext>
            </a:extLst>
          </p:cNvPr>
          <p:cNvSpPr>
            <a:spLocks noGrp="1"/>
          </p:cNvSpPr>
          <p:nvPr>
            <p:ph idx="1"/>
          </p:nvPr>
        </p:nvSpPr>
        <p:spPr>
          <a:xfrm>
            <a:off x="755072" y="1368424"/>
            <a:ext cx="10515600" cy="4509861"/>
          </a:xfrm>
        </p:spPr>
        <p:txBody>
          <a:bodyPr>
            <a:normAutofit fontScale="85000" lnSpcReduction="20000"/>
          </a:bodyPr>
          <a:lstStyle/>
          <a:p>
            <a:pPr marL="0" indent="0">
              <a:buNone/>
            </a:pPr>
            <a:r>
              <a:rPr lang="en-US" dirty="0"/>
              <a:t>SECTION 6. (1) A person may not practice dental therapy or assume or use any title, words or abbreviations, including the title or designation “dental therapist,” that indicate that the person is authorized to practice dental therapy unless the person is licensed under section 3 of this 2021 Act. </a:t>
            </a:r>
          </a:p>
          <a:p>
            <a:pPr marL="0" indent="0">
              <a:buNone/>
            </a:pPr>
            <a:r>
              <a:rPr lang="en-US" dirty="0"/>
              <a:t>(2) Subsection (1) of this section does not prohibit:</a:t>
            </a:r>
          </a:p>
          <a:p>
            <a:pPr marL="0" indent="0">
              <a:buNone/>
            </a:pPr>
            <a:r>
              <a:rPr lang="en-US" dirty="0"/>
              <a:t>. . . </a:t>
            </a:r>
          </a:p>
          <a:p>
            <a:pPr marL="0" indent="0">
              <a:buNone/>
            </a:pPr>
            <a:r>
              <a:rPr lang="en-US" dirty="0"/>
              <a:t>(g) </a:t>
            </a:r>
            <a:r>
              <a:rPr lang="en-US" b="1" dirty="0"/>
              <a:t>The performance of duties by a federally certified dental health aide therapist or tribally authorized dental therapist in a clinic operated by the Indian Health Service, including, as described in 25 U.S.C. 1603, an Indian Health Service Direct Service Tribe clinic, a clinic operated under an Indian Self-Determination and Education Assistance Act of 1975 (P.L. 93-638) contract or a clinic operated under an urban Indian organization.</a:t>
            </a:r>
          </a:p>
          <a:p>
            <a:endParaRPr lang="en-US" dirty="0"/>
          </a:p>
        </p:txBody>
      </p:sp>
    </p:spTree>
    <p:extLst>
      <p:ext uri="{BB962C8B-B14F-4D97-AF65-F5344CB8AC3E}">
        <p14:creationId xmlns:p14="http://schemas.microsoft.com/office/powerpoint/2010/main" val="409941712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83E633-7C8B-4011-A2E3-C9F953554622}"/>
              </a:ext>
            </a:extLst>
          </p:cNvPr>
          <p:cNvSpPr>
            <a:spLocks noGrp="1"/>
          </p:cNvSpPr>
          <p:nvPr>
            <p:ph type="title"/>
          </p:nvPr>
        </p:nvSpPr>
        <p:spPr>
          <a:xfrm>
            <a:off x="104671" y="-87051"/>
            <a:ext cx="10515600" cy="1325563"/>
          </a:xfrm>
        </p:spPr>
        <p:txBody>
          <a:bodyPr>
            <a:normAutofit/>
          </a:bodyPr>
          <a:lstStyle/>
          <a:p>
            <a:pPr algn="ctr"/>
            <a:r>
              <a:rPr lang="en-US" sz="3600" dirty="0"/>
              <a:t>Washington Dental Therapy Legislation</a:t>
            </a:r>
          </a:p>
        </p:txBody>
      </p:sp>
      <p:sp>
        <p:nvSpPr>
          <p:cNvPr id="3" name="Content Placeholder 2">
            <a:extLst>
              <a:ext uri="{FF2B5EF4-FFF2-40B4-BE49-F238E27FC236}">
                <a16:creationId xmlns:a16="http://schemas.microsoft.com/office/drawing/2014/main" id="{818C7C8E-8B84-45CA-803A-5A60C0E60436}"/>
              </a:ext>
            </a:extLst>
          </p:cNvPr>
          <p:cNvSpPr>
            <a:spLocks noGrp="1"/>
          </p:cNvSpPr>
          <p:nvPr>
            <p:ph idx="1"/>
          </p:nvPr>
        </p:nvSpPr>
        <p:spPr>
          <a:xfrm>
            <a:off x="838200" y="1085222"/>
            <a:ext cx="10515600" cy="4956804"/>
          </a:xfrm>
        </p:spPr>
        <p:txBody>
          <a:bodyPr>
            <a:normAutofit/>
          </a:bodyPr>
          <a:lstStyle/>
          <a:p>
            <a:r>
              <a:rPr lang="en-US" dirty="0"/>
              <a:t>SB 5142 licenses dental therapists statewide, in limited practice settings: FQHCs; hospitals, nursing homes, schools and tribal clinics.  Importantly, this allows Urban Indian Programs to hire dental therapists. Private practice settings were removed from this bill in response to lawmaker and opposition concerns. This year’s bill also adds additional hours to the preceptorship.</a:t>
            </a:r>
          </a:p>
          <a:p>
            <a:r>
              <a:rPr lang="en-US" dirty="0"/>
              <a:t>Tribal dental therapists will still work under the authority of a tribal license, but this bill would offer opportunity for dual licensure.  This could allow for patient and community care outside of tribal lands, or care for non IHS-eligible patients.</a:t>
            </a:r>
          </a:p>
        </p:txBody>
      </p:sp>
    </p:spTree>
    <p:extLst>
      <p:ext uri="{BB962C8B-B14F-4D97-AF65-F5344CB8AC3E}">
        <p14:creationId xmlns:p14="http://schemas.microsoft.com/office/powerpoint/2010/main" val="320051674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EA53E789-5DAC-483C-B699-3BFE75D4334B}"/>
              </a:ext>
            </a:extLst>
          </p:cNvPr>
          <p:cNvSpPr>
            <a:spLocks noGrp="1"/>
          </p:cNvSpPr>
          <p:nvPr>
            <p:ph idx="1"/>
          </p:nvPr>
        </p:nvSpPr>
        <p:spPr>
          <a:xfrm>
            <a:off x="1015999" y="581891"/>
            <a:ext cx="10058400" cy="4953000"/>
          </a:xfrm>
        </p:spPr>
        <p:txBody>
          <a:bodyPr>
            <a:normAutofit fontScale="62500" lnSpcReduction="20000"/>
          </a:bodyPr>
          <a:lstStyle/>
          <a:p>
            <a:pPr marL="0" indent="0" algn="ctr">
              <a:buNone/>
            </a:pPr>
            <a:r>
              <a:rPr lang="en-US" sz="3400" b="1" dirty="0">
                <a:solidFill>
                  <a:srgbClr val="215462"/>
                </a:solidFill>
              </a:rPr>
              <a:t>PER FEDERAL LAW </a:t>
            </a:r>
            <a:r>
              <a:rPr lang="en-US" sz="3400" b="1" u="sng" dirty="0">
                <a:solidFill>
                  <a:srgbClr val="215462"/>
                </a:solidFill>
              </a:rPr>
              <a:t>ONLY</a:t>
            </a:r>
            <a:r>
              <a:rPr lang="en-US" sz="3400" b="1" dirty="0">
                <a:solidFill>
                  <a:srgbClr val="215462"/>
                </a:solidFill>
              </a:rPr>
              <a:t> DHATS REQUIRE STATE AUTHORIZATION – other categories of CHAP providers including all levels of CHA/P, BHA/P, </a:t>
            </a:r>
          </a:p>
          <a:p>
            <a:pPr marL="0" indent="0" algn="ctr">
              <a:buNone/>
            </a:pPr>
            <a:r>
              <a:rPr lang="en-US" sz="3400" b="1" dirty="0">
                <a:solidFill>
                  <a:srgbClr val="215462"/>
                </a:solidFill>
              </a:rPr>
              <a:t>and DHA I &amp; II, and EFDHA I &amp; II</a:t>
            </a:r>
          </a:p>
          <a:p>
            <a:pPr marL="0" indent="0">
              <a:buNone/>
            </a:pPr>
            <a:endParaRPr lang="en-US" b="1" dirty="0"/>
          </a:p>
          <a:p>
            <a:pPr marL="0" indent="0">
              <a:buNone/>
            </a:pPr>
            <a:r>
              <a:rPr lang="en-US" b="1" dirty="0"/>
              <a:t>DHAT law in Washington:</a:t>
            </a:r>
          </a:p>
          <a:p>
            <a:pPr marL="0" indent="0">
              <a:buNone/>
            </a:pPr>
            <a:r>
              <a:rPr lang="en-US" dirty="0"/>
              <a:t> </a:t>
            </a:r>
          </a:p>
          <a:p>
            <a:pPr marL="0" indent="0">
              <a:buNone/>
            </a:pPr>
            <a:r>
              <a:rPr lang="en-US" b="1" dirty="0"/>
              <a:t>RCW </a:t>
            </a:r>
            <a:r>
              <a:rPr lang="en-US" b="1" u="sng" dirty="0">
                <a:hlinkClick r:id="rId3"/>
              </a:rPr>
              <a:t>70.350.020</a:t>
            </a:r>
            <a:endParaRPr lang="en-US" dirty="0"/>
          </a:p>
          <a:p>
            <a:pPr marL="0" indent="0">
              <a:buNone/>
            </a:pPr>
            <a:r>
              <a:rPr lang="en-US" b="1" dirty="0"/>
              <a:t>Authorization—Conditions.</a:t>
            </a:r>
            <a:endParaRPr lang="en-US" dirty="0"/>
          </a:p>
          <a:p>
            <a:pPr marL="0" indent="0">
              <a:buNone/>
            </a:pPr>
            <a:r>
              <a:rPr lang="en-US" dirty="0"/>
              <a:t>(1) Dental health aide therapist services are authorized by this chapter under the following conditions:</a:t>
            </a:r>
          </a:p>
          <a:p>
            <a:pPr marL="0" indent="0">
              <a:buNone/>
            </a:pPr>
            <a:r>
              <a:rPr lang="en-US" dirty="0"/>
              <a:t>           (a) The person providing services is certified as a dental health aide therapist by:</a:t>
            </a:r>
          </a:p>
          <a:p>
            <a:pPr marL="0" indent="0">
              <a:buNone/>
            </a:pPr>
            <a:r>
              <a:rPr lang="en-US" dirty="0"/>
              <a:t>	(</a:t>
            </a:r>
            <a:r>
              <a:rPr lang="en-US" dirty="0" err="1"/>
              <a:t>i</a:t>
            </a:r>
            <a:r>
              <a:rPr lang="en-US" dirty="0"/>
              <a:t>) A federal community health aide program certification board; or</a:t>
            </a:r>
          </a:p>
          <a:p>
            <a:pPr marL="0" indent="0">
              <a:buNone/>
            </a:pPr>
            <a:r>
              <a:rPr lang="en-US" dirty="0"/>
              <a:t>	(ii) A federally recognized Indian tribe that has adopted certification standards that meet or exceed the</a:t>
            </a:r>
          </a:p>
          <a:p>
            <a:pPr marL="0" indent="0">
              <a:buNone/>
            </a:pPr>
            <a:r>
              <a:rPr lang="en-US" dirty="0"/>
              <a:t>	 requirements of a federal community health aide program certification board;</a:t>
            </a:r>
          </a:p>
          <a:p>
            <a:endParaRPr lang="en-US" dirty="0"/>
          </a:p>
        </p:txBody>
      </p:sp>
    </p:spTree>
    <p:extLst>
      <p:ext uri="{BB962C8B-B14F-4D97-AF65-F5344CB8AC3E}">
        <p14:creationId xmlns:p14="http://schemas.microsoft.com/office/powerpoint/2010/main" val="171564235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a:xfrm>
            <a:off x="1017917" y="517240"/>
            <a:ext cx="10081404" cy="840995"/>
          </a:xfrm>
        </p:spPr>
        <p:txBody>
          <a:bodyPr>
            <a:normAutofit/>
          </a:bodyPr>
          <a:lstStyle/>
          <a:p>
            <a:pPr algn="ctr" eaLnBrk="1" hangingPunct="1"/>
            <a:r>
              <a:rPr lang="en-US" altLang="en-US" sz="4000" b="1" dirty="0">
                <a:solidFill>
                  <a:schemeClr val="accent5">
                    <a:lumMod val="50000"/>
                  </a:schemeClr>
                </a:solidFill>
                <a:latin typeface="Arial" panose="020B0604020202020204" pitchFamily="34" charset="0"/>
                <a:ea typeface="Microsoft Sans Serif" panose="020B0604020202020204" pitchFamily="34" charset="0"/>
                <a:cs typeface="Arial" panose="020B0604020202020204" pitchFamily="34" charset="0"/>
              </a:rPr>
              <a:t>License / Certification</a:t>
            </a:r>
            <a:endParaRPr lang="en-US" altLang="en-US" dirty="0">
              <a:solidFill>
                <a:schemeClr val="bg2"/>
              </a:solidFill>
              <a:latin typeface="Garamond" panose="02020404030301010803" pitchFamily="18" charset="0"/>
              <a:cs typeface="Arial Bold" panose="020B0704020202020204" pitchFamily="34" charset="0"/>
            </a:endParaRPr>
          </a:p>
        </p:txBody>
      </p:sp>
      <p:pic>
        <p:nvPicPr>
          <p:cNvPr id="6" name="Picture 5"/>
          <p:cNvPicPr>
            <a:picLocks noChangeAspect="1"/>
          </p:cNvPicPr>
          <p:nvPr/>
        </p:nvPicPr>
        <p:blipFill>
          <a:blip r:embed="rId3"/>
          <a:stretch>
            <a:fillRect/>
          </a:stretch>
        </p:blipFill>
        <p:spPr>
          <a:xfrm>
            <a:off x="7413967" y="5712700"/>
            <a:ext cx="3037465" cy="775363"/>
          </a:xfrm>
          <a:prstGeom prst="rect">
            <a:avLst/>
          </a:prstGeom>
        </p:spPr>
      </p:pic>
      <p:sp>
        <p:nvSpPr>
          <p:cNvPr id="2" name="Rounded Rectangle 1"/>
          <p:cNvSpPr/>
          <p:nvPr/>
        </p:nvSpPr>
        <p:spPr>
          <a:xfrm>
            <a:off x="6386840" y="1629939"/>
            <a:ext cx="4712481" cy="1707097"/>
          </a:xfrm>
          <a:prstGeom prst="roundRect">
            <a:avLst/>
          </a:prstGeom>
          <a:solidFill>
            <a:schemeClr val="bg2"/>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srgbClr val="4BACC6">
                    <a:lumMod val="50000"/>
                  </a:srgbClr>
                </a:solidFill>
                <a:effectLst/>
                <a:uLnTx/>
                <a:uFillTx/>
                <a:latin typeface="Arial" panose="020B0604020202020204" pitchFamily="34" charset="0"/>
                <a:ea typeface="+mn-ea"/>
                <a:cs typeface="Arial" panose="020B0604020202020204" pitchFamily="34" charset="0"/>
              </a:rPr>
              <a:t>State License</a:t>
            </a:r>
            <a:r>
              <a:rPr kumimoji="0" lang="en-US" sz="2400" b="1" i="0" u="none" strike="noStrike" kern="1200" cap="none" spc="0" normalizeH="0" baseline="0" noProof="0" dirty="0">
                <a:ln>
                  <a:noFill/>
                </a:ln>
                <a:solidFill>
                  <a:srgbClr val="4BACC6">
                    <a:lumMod val="50000"/>
                  </a:srgbClr>
                </a:solidFill>
                <a:effectLst/>
                <a:uLnTx/>
                <a:uFillTx/>
                <a:latin typeface="Arial" panose="020B0604020202020204" pitchFamily="34" charset="0"/>
                <a:ea typeface="+mn-ea"/>
                <a:cs typeface="Arial" panose="020B0604020202020204" pitchFamily="34" charset="0"/>
              </a:rPr>
              <a:t>:</a:t>
            </a:r>
            <a:endParaRPr kumimoji="0" lang="en-US" sz="2400" b="0" i="0" u="none" strike="noStrike" kern="1200" cap="none" spc="0" normalizeH="0" baseline="0" noProof="0" dirty="0">
              <a:ln>
                <a:noFill/>
              </a:ln>
              <a:solidFill>
                <a:srgbClr val="4BACC6">
                  <a:lumMod val="50000"/>
                </a:srgbClr>
              </a:solidFill>
              <a:effectLst/>
              <a:uLnTx/>
              <a:uFillTx/>
              <a:latin typeface="Arial" panose="020B0604020202020204" pitchFamily="34" charset="0"/>
              <a:ea typeface="+mn-ea"/>
              <a:cs typeface="Arial" panose="020B0604020202020204" pitchFamily="34" charset="0"/>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srgbClr val="4BACC6">
                    <a:lumMod val="50000"/>
                  </a:srgbClr>
                </a:solidFill>
                <a:effectLst/>
                <a:uLnTx/>
                <a:uFillTx/>
                <a:latin typeface="Arial" panose="020B0604020202020204" pitchFamily="34" charset="0"/>
                <a:ea typeface="+mn-ea"/>
                <a:cs typeface="Arial" panose="020B0604020202020204" pitchFamily="34" charset="0"/>
              </a:rPr>
              <a:t>Requires state legislation</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srgbClr val="4BACC6">
                    <a:lumMod val="50000"/>
                  </a:srgbClr>
                </a:solidFill>
                <a:effectLst/>
                <a:uLnTx/>
                <a:uFillTx/>
                <a:latin typeface="Arial" panose="020B0604020202020204" pitchFamily="34" charset="0"/>
                <a:ea typeface="+mn-ea"/>
                <a:cs typeface="Arial" panose="020B0604020202020204" pitchFamily="34" charset="0"/>
              </a:rPr>
              <a:t>Oversight by state board</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srgbClr val="4BACC6">
                    <a:lumMod val="50000"/>
                  </a:srgbClr>
                </a:solidFill>
                <a:effectLst/>
                <a:uLnTx/>
                <a:uFillTx/>
                <a:latin typeface="Arial" panose="020B0604020202020204" pitchFamily="34" charset="0"/>
                <a:ea typeface="+mn-ea"/>
                <a:cs typeface="Arial" panose="020B0604020202020204" pitchFamily="34" charset="0"/>
              </a:rPr>
              <a:t>Not limited to IHS/Tribal sites</a:t>
            </a:r>
          </a:p>
        </p:txBody>
      </p:sp>
      <p:sp>
        <p:nvSpPr>
          <p:cNvPr id="8" name="Rounded Rectangle 7"/>
          <p:cNvSpPr/>
          <p:nvPr/>
        </p:nvSpPr>
        <p:spPr>
          <a:xfrm>
            <a:off x="1402857" y="1627433"/>
            <a:ext cx="4655762" cy="1712107"/>
          </a:xfrm>
          <a:prstGeom prst="roundRect">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srgbClr val="4BACC6">
                    <a:lumMod val="50000"/>
                  </a:srgbClr>
                </a:solidFill>
                <a:effectLst/>
                <a:uLnTx/>
                <a:uFillTx/>
                <a:latin typeface="Arial" panose="020B0604020202020204" pitchFamily="34" charset="0"/>
                <a:ea typeface="Times New Roman" panose="02020603050405020304" pitchFamily="18" charset="0"/>
                <a:cs typeface="Arial" panose="020B0604020202020204" pitchFamily="34" charset="0"/>
              </a:rPr>
              <a:t>Tribal License</a:t>
            </a:r>
            <a:r>
              <a:rPr kumimoji="0" lang="en-US" sz="2400" b="1" i="0" u="none" strike="noStrike" kern="1200" cap="none" spc="0" normalizeH="0" baseline="0" noProof="0" dirty="0">
                <a:ln>
                  <a:noFill/>
                </a:ln>
                <a:solidFill>
                  <a:srgbClr val="4BACC6">
                    <a:lumMod val="50000"/>
                  </a:srgbClr>
                </a:solidFill>
                <a:effectLst/>
                <a:uLnTx/>
                <a:uFillTx/>
                <a:latin typeface="Arial" panose="020B0604020202020204" pitchFamily="34" charset="0"/>
                <a:ea typeface="Times New Roman" panose="02020603050405020304" pitchFamily="18" charset="0"/>
                <a:cs typeface="Arial" panose="020B0604020202020204" pitchFamily="34" charset="0"/>
              </a:rPr>
              <a:t>:</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srgbClr val="4BACC6">
                    <a:lumMod val="50000"/>
                  </a:srgbClr>
                </a:solidFill>
                <a:effectLst/>
                <a:uLnTx/>
                <a:uFillTx/>
                <a:latin typeface="Arial" panose="020B0604020202020204" pitchFamily="34" charset="0"/>
                <a:ea typeface="Times New Roman" panose="02020603050405020304" pitchFamily="18" charset="0"/>
                <a:cs typeface="Arial" panose="020B0604020202020204" pitchFamily="34" charset="0"/>
              </a:rPr>
              <a:t>Tribes may create own licensing board</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srgbClr val="4BACC6">
                    <a:lumMod val="50000"/>
                  </a:srgbClr>
                </a:solidFill>
                <a:effectLst/>
                <a:uLnTx/>
                <a:uFillTx/>
                <a:latin typeface="Arial" panose="020B0604020202020204" pitchFamily="34" charset="0"/>
                <a:ea typeface="Times New Roman" panose="02020603050405020304" pitchFamily="18" charset="0"/>
                <a:cs typeface="Arial" panose="020B0604020202020204" pitchFamily="34" charset="0"/>
              </a:rPr>
              <a:t>May license for own Tribe only or also for other Tribes (with legal agreement)</a:t>
            </a:r>
          </a:p>
        </p:txBody>
      </p:sp>
      <p:sp>
        <p:nvSpPr>
          <p:cNvPr id="9" name="Rounded Rectangle 8"/>
          <p:cNvSpPr/>
          <p:nvPr/>
        </p:nvSpPr>
        <p:spPr>
          <a:xfrm>
            <a:off x="1325045" y="3608739"/>
            <a:ext cx="9774276" cy="1968403"/>
          </a:xfrm>
          <a:prstGeom prst="roundRect">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srgbClr val="4BACC6">
                    <a:lumMod val="50000"/>
                  </a:srgbClr>
                </a:solidFill>
                <a:effectLst/>
                <a:uLnTx/>
                <a:uFillTx/>
                <a:latin typeface="Arial" panose="020B0604020202020204" pitchFamily="34" charset="0"/>
                <a:ea typeface="Times New Roman" panose="02020603050405020304" pitchFamily="18" charset="0"/>
                <a:cs typeface="Arial" panose="020B0604020202020204" pitchFamily="34" charset="0"/>
              </a:rPr>
              <a:t>Federal Certification: Community Health Aide Program (CHAP)</a:t>
            </a:r>
          </a:p>
          <a:p>
            <a:pPr marL="742950" marR="0" lvl="1"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srgbClr val="4BACC6">
                    <a:lumMod val="50000"/>
                  </a:srgbClr>
                </a:solidFill>
                <a:effectLst/>
                <a:uLnTx/>
                <a:uFillTx/>
                <a:latin typeface="Arial" panose="020B0604020202020204" pitchFamily="34" charset="0"/>
                <a:ea typeface="Times New Roman" panose="02020603050405020304" pitchFamily="18" charset="0"/>
                <a:cs typeface="Arial" panose="020B0604020202020204" pitchFamily="34" charset="0"/>
              </a:rPr>
              <a:t>Alaska CHAP has certified providers in </a:t>
            </a:r>
            <a:r>
              <a:rPr kumimoji="0" lang="en-US" sz="1800" b="1" i="0" u="none" strike="noStrike" kern="1200" cap="none" spc="0" normalizeH="0" baseline="0" noProof="0" dirty="0">
                <a:ln>
                  <a:noFill/>
                </a:ln>
                <a:solidFill>
                  <a:srgbClr val="4BACC6">
                    <a:lumMod val="50000"/>
                  </a:srgbClr>
                </a:solidFill>
                <a:effectLst/>
                <a:uLnTx/>
                <a:uFillTx/>
                <a:latin typeface="Arial" panose="020B0604020202020204" pitchFamily="34" charset="0"/>
                <a:ea typeface="Times New Roman" panose="02020603050405020304" pitchFamily="18" charset="0"/>
                <a:cs typeface="Arial" panose="020B0604020202020204" pitchFamily="34" charset="0"/>
              </a:rPr>
              <a:t>Alaska</a:t>
            </a:r>
            <a:r>
              <a:rPr kumimoji="0" lang="en-US" sz="1800" b="0" i="0" u="none" strike="noStrike" kern="1200" cap="none" spc="0" normalizeH="0" baseline="0" noProof="0" dirty="0">
                <a:ln>
                  <a:noFill/>
                </a:ln>
                <a:solidFill>
                  <a:srgbClr val="4BACC6">
                    <a:lumMod val="50000"/>
                  </a:srgbClr>
                </a:solidFill>
                <a:effectLst/>
                <a:uLnTx/>
                <a:uFillTx/>
                <a:latin typeface="Arial" panose="020B0604020202020204" pitchFamily="34" charset="0"/>
                <a:ea typeface="Times New Roman" panose="02020603050405020304" pitchFamily="18" charset="0"/>
                <a:cs typeface="Arial" panose="020B0604020202020204" pitchFamily="34" charset="0"/>
              </a:rPr>
              <a:t> since 1968</a:t>
            </a:r>
          </a:p>
          <a:p>
            <a:pPr marL="742950" marR="0" lvl="1"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srgbClr val="4BACC6">
                    <a:lumMod val="50000"/>
                  </a:srgbClr>
                </a:solidFill>
                <a:effectLst/>
                <a:uLnTx/>
                <a:uFillTx/>
                <a:latin typeface="Arial" panose="020B0604020202020204" pitchFamily="34" charset="0"/>
                <a:ea typeface="Times New Roman" panose="02020603050405020304" pitchFamily="18" charset="0"/>
                <a:cs typeface="Arial" panose="020B0604020202020204" pitchFamily="34" charset="0"/>
              </a:rPr>
              <a:t>IHS Circular approved CHAP </a:t>
            </a:r>
            <a:r>
              <a:rPr kumimoji="0" lang="en-US" sz="1800" b="1" i="0" u="none" strike="noStrike" kern="1200" cap="none" spc="0" normalizeH="0" baseline="0" noProof="0" dirty="0">
                <a:ln>
                  <a:noFill/>
                </a:ln>
                <a:solidFill>
                  <a:srgbClr val="4BACC6">
                    <a:lumMod val="50000"/>
                  </a:srgbClr>
                </a:solidFill>
                <a:effectLst/>
                <a:uLnTx/>
                <a:uFillTx/>
                <a:latin typeface="Arial" panose="020B0604020202020204" pitchFamily="34" charset="0"/>
                <a:ea typeface="Times New Roman" panose="02020603050405020304" pitchFamily="18" charset="0"/>
                <a:cs typeface="Arial" panose="020B0604020202020204" pitchFamily="34" charset="0"/>
              </a:rPr>
              <a:t>nationalization</a:t>
            </a:r>
            <a:r>
              <a:rPr kumimoji="0" lang="en-US" sz="1800" b="0" i="0" u="none" strike="noStrike" kern="1200" cap="none" spc="0" normalizeH="0" baseline="0" noProof="0" dirty="0">
                <a:ln>
                  <a:noFill/>
                </a:ln>
                <a:solidFill>
                  <a:srgbClr val="4BACC6">
                    <a:lumMod val="50000"/>
                  </a:srgbClr>
                </a:solidFill>
                <a:effectLst/>
                <a:uLnTx/>
                <a:uFillTx/>
                <a:latin typeface="Arial" panose="020B0604020202020204" pitchFamily="34" charset="0"/>
                <a:ea typeface="Times New Roman" panose="02020603050405020304" pitchFamily="18" charset="0"/>
                <a:cs typeface="Arial" panose="020B0604020202020204" pitchFamily="34" charset="0"/>
              </a:rPr>
              <a:t> in 2020</a:t>
            </a:r>
          </a:p>
          <a:p>
            <a:pPr marL="1200150" marR="0" lvl="2"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srgbClr val="4BACC6">
                    <a:lumMod val="50000"/>
                  </a:srgbClr>
                </a:solidFill>
                <a:effectLst/>
                <a:uLnTx/>
                <a:uFillTx/>
                <a:latin typeface="Arial" panose="020B0604020202020204" pitchFamily="34" charset="0"/>
                <a:ea typeface="Times New Roman" panose="02020603050405020304" pitchFamily="18" charset="0"/>
                <a:cs typeface="Arial" panose="020B0604020202020204" pitchFamily="34" charset="0"/>
              </a:rPr>
              <a:t>Creates national and Area CHAP Certification Boards</a:t>
            </a:r>
          </a:p>
          <a:p>
            <a:pPr marL="1200150" marR="0" lvl="2"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srgbClr val="4BACC6">
                    <a:lumMod val="50000"/>
                  </a:srgbClr>
                </a:solidFill>
                <a:effectLst/>
                <a:uLnTx/>
                <a:uFillTx/>
                <a:latin typeface="Arial" panose="020B0604020202020204" pitchFamily="34" charset="0"/>
                <a:ea typeface="Times New Roman" panose="02020603050405020304" pitchFamily="18" charset="0"/>
                <a:cs typeface="Arial" panose="020B0604020202020204" pitchFamily="34" charset="0"/>
              </a:rPr>
              <a:t>Certifies providers working in IHS/Tribal sites only</a:t>
            </a:r>
          </a:p>
          <a:p>
            <a:pPr marL="1200150" marR="0" lvl="2"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srgbClr val="4BACC6">
                    <a:lumMod val="50000"/>
                  </a:srgbClr>
                </a:solidFill>
                <a:effectLst/>
                <a:uLnTx/>
                <a:uFillTx/>
                <a:latin typeface="Arial" panose="020B0604020202020204" pitchFamily="34" charset="0"/>
                <a:ea typeface="Times New Roman" panose="02020603050405020304" pitchFamily="18" charset="0"/>
                <a:cs typeface="Arial" panose="020B0604020202020204" pitchFamily="34" charset="0"/>
              </a:rPr>
              <a:t>Requires include CE and clinical oversight</a:t>
            </a:r>
          </a:p>
        </p:txBody>
      </p:sp>
    </p:spTree>
    <p:extLst>
      <p:ext uri="{BB962C8B-B14F-4D97-AF65-F5344CB8AC3E}">
        <p14:creationId xmlns:p14="http://schemas.microsoft.com/office/powerpoint/2010/main" val="205914523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30969" y="371335"/>
            <a:ext cx="6312732" cy="1223622"/>
          </a:xfrm>
        </p:spPr>
        <p:txBody>
          <a:bodyPr>
            <a:normAutofit/>
          </a:bodyPr>
          <a:lstStyle/>
          <a:p>
            <a:pPr algn="ctr"/>
            <a:r>
              <a:rPr lang="en-US" sz="3600" dirty="0">
                <a:solidFill>
                  <a:schemeClr val="accent2">
                    <a:lumMod val="50000"/>
                  </a:schemeClr>
                </a:solidFill>
                <a:latin typeface="Arial" panose="020B0604020202020204" pitchFamily="34" charset="0"/>
                <a:cs typeface="Arial" panose="020B0604020202020204" pitchFamily="34" charset="0"/>
              </a:rPr>
              <a:t>IHS Circular 20-06:</a:t>
            </a:r>
            <a:br>
              <a:rPr lang="en-US" sz="3600" dirty="0">
                <a:solidFill>
                  <a:schemeClr val="accent2">
                    <a:lumMod val="50000"/>
                  </a:schemeClr>
                </a:solidFill>
                <a:latin typeface="Arial" panose="020B0604020202020204" pitchFamily="34" charset="0"/>
                <a:cs typeface="Arial" panose="020B0604020202020204" pitchFamily="34" charset="0"/>
              </a:rPr>
            </a:br>
            <a:r>
              <a:rPr lang="en-US" sz="3600" dirty="0">
                <a:solidFill>
                  <a:schemeClr val="accent2">
                    <a:lumMod val="50000"/>
                  </a:schemeClr>
                </a:solidFill>
                <a:latin typeface="Arial" panose="020B0604020202020204" pitchFamily="34" charset="0"/>
                <a:cs typeface="Arial" panose="020B0604020202020204" pitchFamily="34" charset="0"/>
              </a:rPr>
              <a:t>National CHAP Expansion</a:t>
            </a:r>
            <a:endParaRPr lang="en-US" sz="3100" dirty="0">
              <a:solidFill>
                <a:schemeClr val="accent2">
                  <a:lumMod val="50000"/>
                </a:schemeClr>
              </a:solidFill>
              <a:latin typeface="Arial" panose="020B0604020202020204" pitchFamily="34" charset="0"/>
              <a:cs typeface="Arial" panose="020B0604020202020204" pitchFamily="34" charset="0"/>
            </a:endParaRPr>
          </a:p>
        </p:txBody>
      </p:sp>
      <p:sp>
        <p:nvSpPr>
          <p:cNvPr id="4" name="Rectangle 2"/>
          <p:cNvSpPr txBox="1">
            <a:spLocks noChangeArrowheads="1"/>
          </p:cNvSpPr>
          <p:nvPr/>
        </p:nvSpPr>
        <p:spPr>
          <a:xfrm>
            <a:off x="1981200" y="274638"/>
            <a:ext cx="8229600" cy="1143000"/>
          </a:xfrm>
          <a:prstGeom prst="rect">
            <a:avLst/>
          </a:prstGeom>
        </p:spPr>
        <p:txBody>
          <a:bodyPr vert="horz" anchor="ctr">
            <a:noAutofit/>
          </a:bodyPr>
          <a:lstStyle>
            <a:lvl1pPr algn="ctr" rtl="0" eaLnBrk="1" latinLnBrk="0" hangingPunct="1">
              <a:spcBef>
                <a:spcPct val="0"/>
              </a:spcBef>
              <a:buNone/>
              <a:defRPr kumimoji="0" sz="4400" kern="1200">
                <a:solidFill>
                  <a:schemeClr val="accent3">
                    <a:shade val="75000"/>
                  </a:schemeClr>
                </a:solidFill>
                <a:latin typeface="+mj-lt"/>
                <a:ea typeface="+mj-ea"/>
                <a:cs typeface="+mj-cs"/>
              </a:defRPr>
            </a:lvl1pPr>
          </a:lstStyle>
          <a:p>
            <a:pPr marL="0" marR="0" lvl="0" indent="0" algn="ctr" defTabSz="914400" rtl="0" eaLnBrk="1" fontAlgn="auto" latinLnBrk="0" hangingPunct="1">
              <a:lnSpc>
                <a:spcPct val="100000"/>
              </a:lnSpc>
              <a:spcBef>
                <a:spcPct val="0"/>
              </a:spcBef>
              <a:spcAft>
                <a:spcPts val="0"/>
              </a:spcAft>
              <a:buClrTx/>
              <a:buSzTx/>
              <a:buFontTx/>
              <a:buNone/>
              <a:tabLst/>
              <a:defRPr/>
            </a:pPr>
            <a:endParaRPr kumimoji="0" lang="en-US" altLang="en-US" sz="4000" b="1" i="0" u="none" strike="noStrike" kern="1200" cap="none" spc="0" normalizeH="0" baseline="0" noProof="0" dirty="0">
              <a:ln>
                <a:noFill/>
              </a:ln>
              <a:solidFill>
                <a:srgbClr val="115870">
                  <a:shade val="75000"/>
                </a:srgbClr>
              </a:solidFill>
              <a:effectLst/>
              <a:uLnTx/>
              <a:uFillTx/>
              <a:latin typeface="Times New Roman" panose="02020603050405020304" pitchFamily="18" charset="0"/>
              <a:ea typeface="+mj-ea"/>
              <a:cs typeface="Times New Roman" panose="02020603050405020304" pitchFamily="18" charset="0"/>
            </a:endParaRPr>
          </a:p>
        </p:txBody>
      </p:sp>
      <p:pic>
        <p:nvPicPr>
          <p:cNvPr id="8" name="Picture 7"/>
          <p:cNvPicPr>
            <a:picLocks noChangeAspect="1"/>
          </p:cNvPicPr>
          <p:nvPr/>
        </p:nvPicPr>
        <p:blipFill>
          <a:blip r:embed="rId3"/>
          <a:stretch>
            <a:fillRect/>
          </a:stretch>
        </p:blipFill>
        <p:spPr>
          <a:xfrm>
            <a:off x="7413967" y="5712700"/>
            <a:ext cx="3037465" cy="775363"/>
          </a:xfrm>
          <a:prstGeom prst="rect">
            <a:avLst/>
          </a:prstGeom>
        </p:spPr>
      </p:pic>
      <p:sp>
        <p:nvSpPr>
          <p:cNvPr id="3" name="Content Placeholder 2"/>
          <p:cNvSpPr>
            <a:spLocks noGrp="1"/>
          </p:cNvSpPr>
          <p:nvPr>
            <p:ph sz="quarter" idx="1"/>
          </p:nvPr>
        </p:nvSpPr>
        <p:spPr>
          <a:xfrm>
            <a:off x="622959" y="1865944"/>
            <a:ext cx="6315554" cy="4117743"/>
          </a:xfrm>
        </p:spPr>
        <p:txBody>
          <a:bodyPr>
            <a:normAutofit fontScale="92500" lnSpcReduction="20000"/>
          </a:bodyPr>
          <a:lstStyle/>
          <a:p>
            <a:r>
              <a:rPr lang="en-US" dirty="0"/>
              <a:t>Tribal Organizations outside of Alaska may carry out a CHAP</a:t>
            </a:r>
          </a:p>
          <a:p>
            <a:pPr lvl="1"/>
            <a:r>
              <a:rPr lang="en-US" dirty="0"/>
              <a:t>Must amend their ISDEAA agreements</a:t>
            </a:r>
          </a:p>
          <a:p>
            <a:pPr lvl="1"/>
            <a:r>
              <a:rPr lang="en-US" dirty="0"/>
              <a:t>Excludes Urban Indian Organizations from Federal CHAP</a:t>
            </a:r>
          </a:p>
          <a:p>
            <a:r>
              <a:rPr lang="en-US" dirty="0"/>
              <a:t>Establishes National Certification Board</a:t>
            </a:r>
          </a:p>
          <a:p>
            <a:r>
              <a:rPr lang="en-US" dirty="0"/>
              <a:t>Authorizes Area Certification Boards</a:t>
            </a:r>
          </a:p>
          <a:p>
            <a:pPr lvl="1"/>
            <a:r>
              <a:rPr lang="en-US" dirty="0"/>
              <a:t>Areas may also enter into agreements with 	other ACBs</a:t>
            </a:r>
          </a:p>
          <a:p>
            <a:r>
              <a:rPr lang="en-US" dirty="0"/>
              <a:t>NCB determines baseline requirements and scope of practice for ALL CHAP provider types.</a:t>
            </a:r>
          </a:p>
          <a:p>
            <a:pPr marL="0" indent="0">
              <a:buNone/>
            </a:pPr>
            <a:endParaRPr lang="en-US" dirty="0"/>
          </a:p>
        </p:txBody>
      </p:sp>
      <p:pic>
        <p:nvPicPr>
          <p:cNvPr id="6" name="Picture 5">
            <a:extLst>
              <a:ext uri="{FF2B5EF4-FFF2-40B4-BE49-F238E27FC236}">
                <a16:creationId xmlns:a16="http://schemas.microsoft.com/office/drawing/2014/main" id="{285DB781-E54D-4C7D-B9F0-E033D3F74130}"/>
              </a:ext>
            </a:extLst>
          </p:cNvPr>
          <p:cNvPicPr>
            <a:picLocks noChangeAspect="1"/>
          </p:cNvPicPr>
          <p:nvPr/>
        </p:nvPicPr>
        <p:blipFill rotWithShape="1">
          <a:blip r:embed="rId4"/>
          <a:srcRect l="5027" r="1654" b="4865"/>
          <a:stretch/>
        </p:blipFill>
        <p:spPr>
          <a:xfrm>
            <a:off x="7148944" y="431644"/>
            <a:ext cx="3906983" cy="5103247"/>
          </a:xfrm>
          <a:prstGeom prst="rect">
            <a:avLst/>
          </a:prstGeom>
        </p:spPr>
      </p:pic>
    </p:spTree>
    <p:extLst>
      <p:ext uri="{BB962C8B-B14F-4D97-AF65-F5344CB8AC3E}">
        <p14:creationId xmlns:p14="http://schemas.microsoft.com/office/powerpoint/2010/main" val="144178309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CCEE4A-7CC3-4E1C-96D8-FE1AD8586165}"/>
              </a:ext>
            </a:extLst>
          </p:cNvPr>
          <p:cNvSpPr>
            <a:spLocks noGrp="1"/>
          </p:cNvSpPr>
          <p:nvPr>
            <p:ph type="title"/>
          </p:nvPr>
        </p:nvSpPr>
        <p:spPr/>
        <p:txBody>
          <a:bodyPr/>
          <a:lstStyle/>
          <a:p>
            <a:r>
              <a:rPr lang="en-US" dirty="0"/>
              <a:t>How a bill becomes a law</a:t>
            </a:r>
          </a:p>
        </p:txBody>
      </p:sp>
      <p:sp>
        <p:nvSpPr>
          <p:cNvPr id="3" name="Text Placeholder 2">
            <a:extLst>
              <a:ext uri="{FF2B5EF4-FFF2-40B4-BE49-F238E27FC236}">
                <a16:creationId xmlns:a16="http://schemas.microsoft.com/office/drawing/2014/main" id="{2DA9301E-3ED8-484E-8ABB-459A32179732}"/>
              </a:ext>
            </a:extLst>
          </p:cNvPr>
          <p:cNvSpPr>
            <a:spLocks noGrp="1"/>
          </p:cNvSpPr>
          <p:nvPr>
            <p:ph type="body" idx="1"/>
          </p:nvPr>
        </p:nvSpPr>
        <p:spPr>
          <a:xfrm>
            <a:off x="973619" y="1372393"/>
            <a:ext cx="4284182" cy="963863"/>
          </a:xfrm>
        </p:spPr>
        <p:txBody>
          <a:bodyPr/>
          <a:lstStyle/>
          <a:p>
            <a:r>
              <a:rPr lang="en-US" b="1" dirty="0"/>
              <a:t>Some state legislatures can have different legislative processes</a:t>
            </a:r>
          </a:p>
        </p:txBody>
      </p:sp>
      <p:sp>
        <p:nvSpPr>
          <p:cNvPr id="4" name="Content Placeholder 3">
            <a:extLst>
              <a:ext uri="{FF2B5EF4-FFF2-40B4-BE49-F238E27FC236}">
                <a16:creationId xmlns:a16="http://schemas.microsoft.com/office/drawing/2014/main" id="{BBE52EE4-E900-44AD-B3E2-4E20F8751D4F}"/>
              </a:ext>
            </a:extLst>
          </p:cNvPr>
          <p:cNvSpPr>
            <a:spLocks noGrp="1"/>
          </p:cNvSpPr>
          <p:nvPr>
            <p:ph sz="half" idx="2"/>
          </p:nvPr>
        </p:nvSpPr>
        <p:spPr>
          <a:xfrm>
            <a:off x="973619" y="2489386"/>
            <a:ext cx="4185623" cy="3304117"/>
          </a:xfrm>
        </p:spPr>
        <p:txBody>
          <a:bodyPr/>
          <a:lstStyle/>
          <a:p>
            <a:r>
              <a:rPr lang="en-US" dirty="0"/>
              <a:t>Legislative champion</a:t>
            </a:r>
          </a:p>
          <a:p>
            <a:r>
              <a:rPr lang="en-US" dirty="0"/>
              <a:t>Coalition</a:t>
            </a:r>
          </a:p>
          <a:p>
            <a:r>
              <a:rPr lang="en-US" dirty="0"/>
              <a:t>Tribal leadership champion</a:t>
            </a:r>
          </a:p>
          <a:p>
            <a:r>
              <a:rPr lang="en-US" dirty="0"/>
              <a:t>Cut offs</a:t>
            </a:r>
          </a:p>
          <a:p>
            <a:r>
              <a:rPr lang="en-US" dirty="0"/>
              <a:t>Fiscal note</a:t>
            </a:r>
          </a:p>
        </p:txBody>
      </p:sp>
      <p:pic>
        <p:nvPicPr>
          <p:cNvPr id="1026" name="Picture 2" descr="https://housedemocrats.wa.gov/tmp/2014/02/how-a-bill.gif">
            <a:extLst>
              <a:ext uri="{FF2B5EF4-FFF2-40B4-BE49-F238E27FC236}">
                <a16:creationId xmlns:a16="http://schemas.microsoft.com/office/drawing/2014/main" id="{C4BB9014-13E8-4119-9126-6F371407858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934200" y="201488"/>
            <a:ext cx="4934471" cy="638422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91682323"/>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057D9E-FB98-4C56-8B5F-6E3FA0EA6EC6}"/>
              </a:ext>
            </a:extLst>
          </p:cNvPr>
          <p:cNvSpPr>
            <a:spLocks noGrp="1"/>
          </p:cNvSpPr>
          <p:nvPr>
            <p:ph type="title"/>
          </p:nvPr>
        </p:nvSpPr>
        <p:spPr>
          <a:xfrm>
            <a:off x="838200" y="0"/>
            <a:ext cx="10515600" cy="1325563"/>
          </a:xfrm>
        </p:spPr>
        <p:txBody>
          <a:bodyPr/>
          <a:lstStyle/>
          <a:p>
            <a:r>
              <a:rPr lang="en-US" dirty="0"/>
              <a:t>BHAs in the Portland Area</a:t>
            </a:r>
          </a:p>
        </p:txBody>
      </p:sp>
      <p:pic>
        <p:nvPicPr>
          <p:cNvPr id="4" name="Content Placeholder 3" descr="A picture containing person, indoor, posing&#10;&#10;Description automatically generated">
            <a:extLst>
              <a:ext uri="{FF2B5EF4-FFF2-40B4-BE49-F238E27FC236}">
                <a16:creationId xmlns:a16="http://schemas.microsoft.com/office/drawing/2014/main" id="{FCC3894B-CC1E-47DE-ACAE-00520704D2A0}"/>
              </a:ext>
            </a:extLst>
          </p:cNvPr>
          <p:cNvPicPr>
            <a:picLocks noGrp="1"/>
          </p:cNvPicPr>
          <p:nvPr>
            <p:ph idx="1"/>
          </p:nvPr>
        </p:nvPicPr>
        <p:blipFill>
          <a:blip r:embed="rId2">
            <a:extLst>
              <a:ext uri="{28A0092B-C50C-407E-A947-70E740481C1C}">
                <a14:useLocalDpi xmlns:a14="http://schemas.microsoft.com/office/drawing/2010/main" val="0"/>
              </a:ext>
            </a:extLst>
          </a:blip>
          <a:stretch>
            <a:fillRect/>
          </a:stretch>
        </p:blipFill>
        <p:spPr>
          <a:xfrm>
            <a:off x="6561574" y="1597025"/>
            <a:ext cx="5260774" cy="3883522"/>
          </a:xfrm>
          <a:prstGeom prst="rect">
            <a:avLst/>
          </a:prstGeom>
        </p:spPr>
      </p:pic>
      <p:sp>
        <p:nvSpPr>
          <p:cNvPr id="5" name="TextBox 4">
            <a:extLst>
              <a:ext uri="{FF2B5EF4-FFF2-40B4-BE49-F238E27FC236}">
                <a16:creationId xmlns:a16="http://schemas.microsoft.com/office/drawing/2014/main" id="{97F886EA-E5D3-4716-8675-B87ACABC83AA}"/>
              </a:ext>
            </a:extLst>
          </p:cNvPr>
          <p:cNvSpPr txBox="1"/>
          <p:nvPr/>
        </p:nvSpPr>
        <p:spPr>
          <a:xfrm>
            <a:off x="763675" y="1325563"/>
            <a:ext cx="5124659" cy="4154984"/>
          </a:xfrm>
          <a:prstGeom prst="rect">
            <a:avLst/>
          </a:prstGeom>
          <a:noFill/>
        </p:spPr>
        <p:txBody>
          <a:bodyPr wrap="square" rtlCol="0">
            <a:spAutoFit/>
          </a:bodyPr>
          <a:lstStyle/>
          <a:p>
            <a:pPr marL="285750" lvl="0" indent="-285750">
              <a:buFont typeface="Arial" panose="020B0604020202020204" pitchFamily="34" charset="0"/>
              <a:buChar char="•"/>
            </a:pPr>
            <a:r>
              <a:rPr lang="en-US" sz="2400" dirty="0" err="1"/>
              <a:t>Philysia</a:t>
            </a:r>
            <a:r>
              <a:rPr lang="en-US" sz="2400" dirty="0"/>
              <a:t> Deleon, </a:t>
            </a:r>
            <a:r>
              <a:rPr lang="en-US" sz="2400" i="1" dirty="0"/>
              <a:t>Swinomish</a:t>
            </a:r>
            <a:endParaRPr lang="en-US" sz="2400" i="1" dirty="0">
              <a:cs typeface="Calibri"/>
            </a:endParaRPr>
          </a:p>
          <a:p>
            <a:pPr marL="285750" lvl="0" indent="-285750">
              <a:buFont typeface="Arial" panose="020B0604020202020204" pitchFamily="34" charset="0"/>
              <a:buChar char="•"/>
            </a:pPr>
            <a:r>
              <a:rPr lang="en-US" sz="2400" dirty="0"/>
              <a:t>Amy Redner, </a:t>
            </a:r>
            <a:r>
              <a:rPr lang="en-US" sz="2400" i="1" dirty="0"/>
              <a:t>Lower Elwha </a:t>
            </a:r>
            <a:r>
              <a:rPr lang="en-US" sz="2400" i="1" dirty="0" err="1"/>
              <a:t>K’lallam</a:t>
            </a:r>
            <a:endParaRPr lang="en-US" sz="2400" i="1" dirty="0">
              <a:cs typeface="Calibri"/>
            </a:endParaRPr>
          </a:p>
          <a:p>
            <a:pPr marL="285750" indent="-285750">
              <a:buFont typeface="Arial" panose="020B0604020202020204" pitchFamily="34" charset="0"/>
              <a:buChar char="•"/>
            </a:pPr>
            <a:r>
              <a:rPr lang="en-US" sz="2400" dirty="0"/>
              <a:t>Ken Hamilton, </a:t>
            </a:r>
            <a:r>
              <a:rPr lang="en-US" sz="2400" i="1" dirty="0"/>
              <a:t>Colville</a:t>
            </a:r>
            <a:endParaRPr lang="en-US" sz="2400" i="1" dirty="0">
              <a:cs typeface="Calibri"/>
            </a:endParaRPr>
          </a:p>
          <a:p>
            <a:pPr marL="285750" indent="-285750">
              <a:buFont typeface="Arial" panose="020B0604020202020204" pitchFamily="34" charset="0"/>
              <a:buChar char="•"/>
            </a:pPr>
            <a:r>
              <a:rPr lang="en-US" sz="2400" dirty="0"/>
              <a:t>Sasha </a:t>
            </a:r>
            <a:r>
              <a:rPr lang="en-US" sz="2400" dirty="0" err="1"/>
              <a:t>Corpuz</a:t>
            </a:r>
            <a:r>
              <a:rPr lang="en-US" sz="2400" dirty="0"/>
              <a:t>, </a:t>
            </a:r>
            <a:r>
              <a:rPr lang="en-US" sz="2400" i="1" dirty="0"/>
              <a:t>Yakama</a:t>
            </a:r>
            <a:r>
              <a:rPr lang="en-US" sz="2400" dirty="0"/>
              <a:t> </a:t>
            </a:r>
            <a:endParaRPr lang="en-US" sz="2400" dirty="0">
              <a:cs typeface="Calibri"/>
            </a:endParaRPr>
          </a:p>
          <a:p>
            <a:pPr marL="285750" indent="-285750">
              <a:buFont typeface="Arial" panose="020B0604020202020204" pitchFamily="34" charset="0"/>
              <a:buChar char="•"/>
            </a:pPr>
            <a:r>
              <a:rPr lang="en-US" sz="2400" dirty="0" err="1"/>
              <a:t>Jenece</a:t>
            </a:r>
            <a:r>
              <a:rPr lang="en-US" sz="2400" dirty="0"/>
              <a:t> Howe, </a:t>
            </a:r>
            <a:r>
              <a:rPr lang="en-US" sz="2400" i="1" dirty="0"/>
              <a:t>Yakama/Colville</a:t>
            </a:r>
            <a:r>
              <a:rPr lang="en-US" sz="2400" dirty="0"/>
              <a:t> </a:t>
            </a:r>
            <a:endParaRPr lang="en-US" sz="2400" dirty="0">
              <a:cs typeface="Calibri"/>
            </a:endParaRPr>
          </a:p>
          <a:p>
            <a:pPr marL="285750" lvl="0" indent="-285750">
              <a:buFont typeface="Arial" panose="020B0604020202020204" pitchFamily="34" charset="0"/>
              <a:buChar char="•"/>
            </a:pPr>
            <a:r>
              <a:rPr lang="en-US" sz="2400" dirty="0" err="1"/>
              <a:t>Kamien</a:t>
            </a:r>
            <a:r>
              <a:rPr lang="en-US" sz="2400" dirty="0"/>
              <a:t> Sanchez</a:t>
            </a:r>
            <a:endParaRPr lang="en-US" sz="2400" dirty="0">
              <a:cs typeface="Calibri"/>
            </a:endParaRPr>
          </a:p>
          <a:p>
            <a:pPr marL="285750" indent="-285750">
              <a:buFont typeface="Arial" panose="020B0604020202020204" pitchFamily="34" charset="0"/>
              <a:buChar char="•"/>
            </a:pPr>
            <a:r>
              <a:rPr lang="en-US" sz="2400" dirty="0"/>
              <a:t>Adrianne Hamilton, </a:t>
            </a:r>
            <a:r>
              <a:rPr lang="en-US" sz="2400" i="1" dirty="0"/>
              <a:t>Assiniboine/Sioux</a:t>
            </a:r>
            <a:endParaRPr lang="en-US" sz="2400" i="1" dirty="0">
              <a:cs typeface="Calibri"/>
            </a:endParaRPr>
          </a:p>
          <a:p>
            <a:pPr marL="285750" indent="-285750">
              <a:buFont typeface="Arial" panose="020B0604020202020204" pitchFamily="34" charset="0"/>
              <a:buChar char="•"/>
            </a:pPr>
            <a:r>
              <a:rPr lang="en-US" sz="2400" dirty="0"/>
              <a:t>Elizabeth Villa, </a:t>
            </a:r>
            <a:r>
              <a:rPr lang="en-US" sz="2400" i="1" dirty="0"/>
              <a:t>Nez Perce</a:t>
            </a:r>
            <a:r>
              <a:rPr lang="en-US" sz="2400" dirty="0"/>
              <a:t> </a:t>
            </a:r>
            <a:endParaRPr lang="en-US" sz="2400" dirty="0">
              <a:cs typeface="Calibri"/>
            </a:endParaRPr>
          </a:p>
          <a:p>
            <a:pPr marL="285750" indent="-285750">
              <a:buFont typeface="Arial" panose="020B0604020202020204" pitchFamily="34" charset="0"/>
              <a:buChar char="•"/>
            </a:pPr>
            <a:r>
              <a:rPr lang="en-US" sz="2400" dirty="0" err="1"/>
              <a:t>Venissa</a:t>
            </a:r>
            <a:r>
              <a:rPr lang="en-US" sz="2400" dirty="0"/>
              <a:t> Williams, </a:t>
            </a:r>
            <a:r>
              <a:rPr lang="en-US" sz="2400" i="1" dirty="0"/>
              <a:t>Upper Skagit</a:t>
            </a:r>
            <a:r>
              <a:rPr lang="en-US" sz="2400" dirty="0"/>
              <a:t> </a:t>
            </a:r>
            <a:endParaRPr lang="en-US" sz="2400" dirty="0">
              <a:cs typeface="Calibri"/>
            </a:endParaRPr>
          </a:p>
          <a:p>
            <a:pPr marL="285750" lvl="0" indent="-285750">
              <a:buFont typeface="Arial" panose="020B0604020202020204" pitchFamily="34" charset="0"/>
              <a:buChar char="•"/>
            </a:pPr>
            <a:r>
              <a:rPr lang="en-US" sz="2400" dirty="0"/>
              <a:t>Shaniya Shipman</a:t>
            </a:r>
            <a:endParaRPr lang="en-US" sz="2400" dirty="0">
              <a:cs typeface="Calibri"/>
            </a:endParaRPr>
          </a:p>
          <a:p>
            <a:pPr marL="285750" indent="-285750">
              <a:buFont typeface="Arial" panose="020B0604020202020204" pitchFamily="34" charset="0"/>
              <a:buChar char="•"/>
            </a:pPr>
            <a:r>
              <a:rPr lang="en-US" sz="2400" dirty="0"/>
              <a:t>Andrea </a:t>
            </a:r>
            <a:r>
              <a:rPr lang="en-US" sz="2400" dirty="0" err="1"/>
              <a:t>Batin</a:t>
            </a:r>
            <a:r>
              <a:rPr lang="en-US" sz="2400" dirty="0"/>
              <a:t>, </a:t>
            </a:r>
            <a:r>
              <a:rPr lang="en-US" sz="2400" i="1" dirty="0"/>
              <a:t>Yakama</a:t>
            </a:r>
            <a:r>
              <a:rPr lang="en-US" sz="2400" dirty="0"/>
              <a:t> </a:t>
            </a:r>
          </a:p>
        </p:txBody>
      </p:sp>
    </p:spTree>
    <p:extLst>
      <p:ext uri="{BB962C8B-B14F-4D97-AF65-F5344CB8AC3E}">
        <p14:creationId xmlns:p14="http://schemas.microsoft.com/office/powerpoint/2010/main" val="350956620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42CD41AE-3702-4F57-96C0-EBC3FBF90E89}"/>
              </a:ext>
            </a:extLst>
          </p:cNvPr>
          <p:cNvSpPr>
            <a:spLocks noGrp="1"/>
          </p:cNvSpPr>
          <p:nvPr>
            <p:ph type="body" idx="1"/>
          </p:nvPr>
        </p:nvSpPr>
        <p:spPr>
          <a:xfrm>
            <a:off x="621176" y="1604935"/>
            <a:ext cx="2372618" cy="2685640"/>
          </a:xfrm>
        </p:spPr>
        <p:txBody>
          <a:bodyPr/>
          <a:lstStyle/>
          <a:p>
            <a:r>
              <a:rPr lang="en-US" sz="3600" b="1" dirty="0"/>
              <a:t>Dental Therapists in the Portland Area</a:t>
            </a:r>
          </a:p>
        </p:txBody>
      </p:sp>
      <p:pic>
        <p:nvPicPr>
          <p:cNvPr id="7" name="Content Placeholder 6">
            <a:extLst>
              <a:ext uri="{FF2B5EF4-FFF2-40B4-BE49-F238E27FC236}">
                <a16:creationId xmlns:a16="http://schemas.microsoft.com/office/drawing/2014/main" id="{E9D3E1BF-B96A-4783-91BE-3E27FA9B2ECB}"/>
              </a:ext>
            </a:extLst>
          </p:cNvPr>
          <p:cNvPicPr>
            <a:picLocks noGrp="1" noChangeAspect="1"/>
          </p:cNvPicPr>
          <p:nvPr>
            <p:ph sz="half" idx="2"/>
          </p:nvPr>
        </p:nvPicPr>
        <p:blipFill>
          <a:blip r:embed="rId3"/>
          <a:stretch>
            <a:fillRect/>
          </a:stretch>
        </p:blipFill>
        <p:spPr>
          <a:xfrm>
            <a:off x="3179205" y="175551"/>
            <a:ext cx="8850936" cy="6200729"/>
          </a:xfrm>
          <a:prstGeom prst="rect">
            <a:avLst/>
          </a:prstGeom>
        </p:spPr>
      </p:pic>
      <p:sp>
        <p:nvSpPr>
          <p:cNvPr id="2" name="Sun 1">
            <a:extLst>
              <a:ext uri="{FF2B5EF4-FFF2-40B4-BE49-F238E27FC236}">
                <a16:creationId xmlns:a16="http://schemas.microsoft.com/office/drawing/2014/main" id="{9DBEAC9F-6A11-4D77-A5C7-C269B438DB14}"/>
              </a:ext>
            </a:extLst>
          </p:cNvPr>
          <p:cNvSpPr/>
          <p:nvPr/>
        </p:nvSpPr>
        <p:spPr>
          <a:xfrm>
            <a:off x="4490112" y="1098646"/>
            <a:ext cx="204717" cy="211540"/>
          </a:xfrm>
          <a:prstGeom prst="sun">
            <a:avLst/>
          </a:prstGeom>
          <a:solidFill>
            <a:srgbClr val="FFFF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Gothic"/>
              <a:ea typeface="+mn-ea"/>
              <a:cs typeface="+mn-cs"/>
            </a:endParaRPr>
          </a:p>
        </p:txBody>
      </p:sp>
      <p:sp>
        <p:nvSpPr>
          <p:cNvPr id="4" name="8-Point Star 3"/>
          <p:cNvSpPr/>
          <p:nvPr/>
        </p:nvSpPr>
        <p:spPr>
          <a:xfrm>
            <a:off x="3179205" y="5256286"/>
            <a:ext cx="175613" cy="193780"/>
          </a:xfrm>
          <a:prstGeom prst="star8">
            <a:avLst/>
          </a:prstGeom>
          <a:solidFill>
            <a:srgbClr val="FFFF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Gothic"/>
              <a:ea typeface="+mn-ea"/>
              <a:cs typeface="+mn-cs"/>
            </a:endParaRPr>
          </a:p>
        </p:txBody>
      </p:sp>
    </p:spTree>
    <p:extLst>
      <p:ext uri="{BB962C8B-B14F-4D97-AF65-F5344CB8AC3E}">
        <p14:creationId xmlns:p14="http://schemas.microsoft.com/office/powerpoint/2010/main" val="12493998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3"/>
          <a:stretch>
            <a:fillRect/>
          </a:stretch>
        </p:blipFill>
        <p:spPr>
          <a:xfrm>
            <a:off x="7413967" y="5712700"/>
            <a:ext cx="3037465" cy="775363"/>
          </a:xfrm>
          <a:prstGeom prst="rect">
            <a:avLst/>
          </a:prstGeom>
        </p:spPr>
      </p:pic>
      <p:pic>
        <p:nvPicPr>
          <p:cNvPr id="8" name="Picture 7">
            <a:extLst>
              <a:ext uri="{FF2B5EF4-FFF2-40B4-BE49-F238E27FC236}">
                <a16:creationId xmlns:a16="http://schemas.microsoft.com/office/drawing/2014/main" id="{8A358DAE-F476-4948-AAA1-FCE203DED887}"/>
              </a:ext>
            </a:extLst>
          </p:cNvPr>
          <p:cNvPicPr>
            <a:picLocks noChangeAspect="1"/>
          </p:cNvPicPr>
          <p:nvPr/>
        </p:nvPicPr>
        <p:blipFill rotWithShape="1">
          <a:blip r:embed="rId4"/>
          <a:srcRect l="4925" t="8822"/>
          <a:stretch/>
        </p:blipFill>
        <p:spPr>
          <a:xfrm>
            <a:off x="5318838" y="3451463"/>
            <a:ext cx="1717792" cy="2244083"/>
          </a:xfrm>
          <a:prstGeom prst="rect">
            <a:avLst/>
          </a:prstGeom>
        </p:spPr>
      </p:pic>
      <p:pic>
        <p:nvPicPr>
          <p:cNvPr id="9" name="Content Placeholder 3">
            <a:extLst>
              <a:ext uri="{FF2B5EF4-FFF2-40B4-BE49-F238E27FC236}">
                <a16:creationId xmlns:a16="http://schemas.microsoft.com/office/drawing/2014/main" id="{D895F08A-6D9A-4EDA-A1DD-F419D6BB492B}"/>
              </a:ext>
            </a:extLst>
          </p:cNvPr>
          <p:cNvPicPr>
            <a:picLocks noGrp="1" noChangeAspect="1"/>
          </p:cNvPicPr>
          <p:nvPr>
            <p:ph idx="1"/>
          </p:nvPr>
        </p:nvPicPr>
        <p:blipFill rotWithShape="1">
          <a:blip r:embed="rId5"/>
          <a:srcRect t="9078" r="2321"/>
          <a:stretch/>
        </p:blipFill>
        <p:spPr>
          <a:xfrm>
            <a:off x="149882" y="3451462"/>
            <a:ext cx="1744936" cy="2389255"/>
          </a:xfrm>
          <a:prstGeom prst="rect">
            <a:avLst/>
          </a:prstGeom>
        </p:spPr>
      </p:pic>
      <p:pic>
        <p:nvPicPr>
          <p:cNvPr id="10" name="Picture 9">
            <a:extLst>
              <a:ext uri="{FF2B5EF4-FFF2-40B4-BE49-F238E27FC236}">
                <a16:creationId xmlns:a16="http://schemas.microsoft.com/office/drawing/2014/main" id="{6AC1D815-FF66-419C-89FE-A61486C4D074}"/>
              </a:ext>
            </a:extLst>
          </p:cNvPr>
          <p:cNvPicPr>
            <a:picLocks noChangeAspect="1"/>
          </p:cNvPicPr>
          <p:nvPr/>
        </p:nvPicPr>
        <p:blipFill rotWithShape="1">
          <a:blip r:embed="rId6">
            <a:extLst>
              <a:ext uri="{28A0092B-C50C-407E-A947-70E740481C1C}">
                <a14:useLocalDpi xmlns:a14="http://schemas.microsoft.com/office/drawing/2010/main" val="0"/>
              </a:ext>
            </a:extLst>
          </a:blip>
          <a:srcRect l="5572" t="10360" r="7406" b="347"/>
          <a:stretch/>
        </p:blipFill>
        <p:spPr>
          <a:xfrm>
            <a:off x="10451432" y="3447618"/>
            <a:ext cx="1641865" cy="2256841"/>
          </a:xfrm>
          <a:prstGeom prst="rect">
            <a:avLst/>
          </a:prstGeom>
        </p:spPr>
      </p:pic>
      <p:pic>
        <p:nvPicPr>
          <p:cNvPr id="11" name="Picture 10">
            <a:extLst>
              <a:ext uri="{FF2B5EF4-FFF2-40B4-BE49-F238E27FC236}">
                <a16:creationId xmlns:a16="http://schemas.microsoft.com/office/drawing/2014/main" id="{74A3E6ED-5FF1-448E-AAA9-8DEC0ABAF719}"/>
              </a:ext>
            </a:extLst>
          </p:cNvPr>
          <p:cNvPicPr>
            <a:picLocks noChangeAspect="1"/>
          </p:cNvPicPr>
          <p:nvPr/>
        </p:nvPicPr>
        <p:blipFill rotWithShape="1">
          <a:blip r:embed="rId7">
            <a:extLst>
              <a:ext uri="{28A0092B-C50C-407E-A947-70E740481C1C}">
                <a14:useLocalDpi xmlns:a14="http://schemas.microsoft.com/office/drawing/2010/main" val="0"/>
              </a:ext>
            </a:extLst>
          </a:blip>
          <a:srcRect l="4696" t="11832" r="1673" b="-1601"/>
          <a:stretch/>
        </p:blipFill>
        <p:spPr>
          <a:xfrm>
            <a:off x="7051165" y="3447617"/>
            <a:ext cx="1746882" cy="2244083"/>
          </a:xfrm>
          <a:prstGeom prst="rect">
            <a:avLst/>
          </a:prstGeom>
        </p:spPr>
      </p:pic>
      <p:pic>
        <p:nvPicPr>
          <p:cNvPr id="12" name="Picture 20" descr="MARISSA GARDNER white coat.jpg">
            <a:extLst>
              <a:ext uri="{FF2B5EF4-FFF2-40B4-BE49-F238E27FC236}">
                <a16:creationId xmlns:a16="http://schemas.microsoft.com/office/drawing/2014/main" id="{1967CA26-806B-47F9-96BD-0588628A767C}"/>
              </a:ext>
            </a:extLst>
          </p:cNvPr>
          <p:cNvPicPr>
            <a:picLocks noChangeAspect="1"/>
          </p:cNvPicPr>
          <p:nvPr/>
        </p:nvPicPr>
        <p:blipFill rotWithShape="1">
          <a:blip r:embed="rId8" cstate="print">
            <a:extLst>
              <a:ext uri="{28A0092B-C50C-407E-A947-70E740481C1C}">
                <a14:useLocalDpi xmlns:a14="http://schemas.microsoft.com/office/drawing/2010/main" val="0"/>
              </a:ext>
            </a:extLst>
          </a:blip>
          <a:srcRect t="7476"/>
          <a:stretch/>
        </p:blipFill>
        <p:spPr bwMode="auto">
          <a:xfrm>
            <a:off x="7191569" y="589564"/>
            <a:ext cx="1530308" cy="21225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2" descr="Naomi in clinic.jpg">
            <a:extLst>
              <a:ext uri="{FF2B5EF4-FFF2-40B4-BE49-F238E27FC236}">
                <a16:creationId xmlns:a16="http://schemas.microsoft.com/office/drawing/2014/main" id="{E9BC8541-2F93-46C3-A968-B55BEE5C5C55}"/>
              </a:ext>
            </a:extLst>
          </p:cNvPr>
          <p:cNvPicPr>
            <a:picLocks noChangeAspect="1"/>
          </p:cNvPicPr>
          <p:nvPr/>
        </p:nvPicPr>
        <p:blipFill rotWithShape="1">
          <a:blip r:embed="rId9">
            <a:extLst>
              <a:ext uri="{28A0092B-C50C-407E-A947-70E740481C1C}">
                <a14:useLocalDpi xmlns:a14="http://schemas.microsoft.com/office/drawing/2010/main" val="0"/>
              </a:ext>
            </a:extLst>
          </a:blip>
          <a:srcRect l="6673" t="10889" r="62422" b="31046"/>
          <a:stretch/>
        </p:blipFill>
        <p:spPr bwMode="auto">
          <a:xfrm>
            <a:off x="5424722" y="589563"/>
            <a:ext cx="1693816" cy="21225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icture 18" descr="Jason Mecum white coat.jpg">
            <a:extLst>
              <a:ext uri="{FF2B5EF4-FFF2-40B4-BE49-F238E27FC236}">
                <a16:creationId xmlns:a16="http://schemas.microsoft.com/office/drawing/2014/main" id="{3B7581EB-A681-401C-BB8A-FAF066047F33}"/>
              </a:ext>
            </a:extLst>
          </p:cNvPr>
          <p:cNvPicPr>
            <a:picLocks noChangeAspect="1"/>
          </p:cNvPicPr>
          <p:nvPr/>
        </p:nvPicPr>
        <p:blipFill rotWithShape="1">
          <a:blip r:embed="rId10" cstate="print">
            <a:extLst>
              <a:ext uri="{28A0092B-C50C-407E-A947-70E740481C1C}">
                <a14:useLocalDpi xmlns:a14="http://schemas.microsoft.com/office/drawing/2010/main" val="0"/>
              </a:ext>
            </a:extLst>
          </a:blip>
          <a:srcRect t="9885"/>
          <a:stretch/>
        </p:blipFill>
        <p:spPr bwMode="auto">
          <a:xfrm>
            <a:off x="8775307" y="580014"/>
            <a:ext cx="1569943" cy="21225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 name="Picture 14">
            <a:extLst>
              <a:ext uri="{FF2B5EF4-FFF2-40B4-BE49-F238E27FC236}">
                <a16:creationId xmlns:a16="http://schemas.microsoft.com/office/drawing/2014/main" id="{FF5B1BF4-7367-410E-B9F8-27C0200216FF}"/>
              </a:ext>
            </a:extLst>
          </p:cNvPr>
          <p:cNvPicPr>
            <a:picLocks noChangeAspect="1"/>
          </p:cNvPicPr>
          <p:nvPr/>
        </p:nvPicPr>
        <p:blipFill rotWithShape="1">
          <a:blip r:embed="rId11"/>
          <a:srcRect l="40043" t="2379" r="11872" b="30007"/>
          <a:stretch/>
        </p:blipFill>
        <p:spPr>
          <a:xfrm>
            <a:off x="1920013" y="585730"/>
            <a:ext cx="1719550" cy="2116521"/>
          </a:xfrm>
          <a:prstGeom prst="rect">
            <a:avLst/>
          </a:prstGeom>
        </p:spPr>
      </p:pic>
      <p:pic>
        <p:nvPicPr>
          <p:cNvPr id="16" name="Picture 15">
            <a:extLst>
              <a:ext uri="{FF2B5EF4-FFF2-40B4-BE49-F238E27FC236}">
                <a16:creationId xmlns:a16="http://schemas.microsoft.com/office/drawing/2014/main" id="{99D801BD-FD78-45F3-8588-0EB696510398}"/>
              </a:ext>
            </a:extLst>
          </p:cNvPr>
          <p:cNvPicPr>
            <a:picLocks noChangeAspect="1"/>
          </p:cNvPicPr>
          <p:nvPr/>
        </p:nvPicPr>
        <p:blipFill rotWithShape="1">
          <a:blip r:embed="rId12" cstate="email">
            <a:extLst>
              <a:ext uri="{28A0092B-C50C-407E-A947-70E740481C1C}">
                <a14:useLocalDpi xmlns:a14="http://schemas.microsoft.com/office/drawing/2010/main" val="0"/>
              </a:ext>
            </a:extLst>
          </a:blip>
          <a:srcRect l="29283" t="7349" r="29655"/>
          <a:stretch/>
        </p:blipFill>
        <p:spPr>
          <a:xfrm>
            <a:off x="3708685" y="599412"/>
            <a:ext cx="1655384" cy="2102839"/>
          </a:xfrm>
          <a:prstGeom prst="rect">
            <a:avLst/>
          </a:prstGeom>
        </p:spPr>
      </p:pic>
      <p:pic>
        <p:nvPicPr>
          <p:cNvPr id="17" name="Picture 19" descr="ALEXANDRIA JONES white coat.jpg">
            <a:extLst>
              <a:ext uri="{FF2B5EF4-FFF2-40B4-BE49-F238E27FC236}">
                <a16:creationId xmlns:a16="http://schemas.microsoft.com/office/drawing/2014/main" id="{225402F9-D18F-42CD-BDE8-2EA13AE195F2}"/>
              </a:ext>
            </a:extLst>
          </p:cNvPr>
          <p:cNvPicPr>
            <a:picLocks noChangeAspect="1"/>
          </p:cNvPicPr>
          <p:nvPr/>
        </p:nvPicPr>
        <p:blipFill rotWithShape="1">
          <a:blip r:embed="rId13">
            <a:extLst>
              <a:ext uri="{28A0092B-C50C-407E-A947-70E740481C1C}">
                <a14:useLocalDpi xmlns:a14="http://schemas.microsoft.com/office/drawing/2010/main" val="0"/>
              </a:ext>
            </a:extLst>
          </a:blip>
          <a:srcRect l="-1100" t="3569" r="-815" b="4286"/>
          <a:stretch/>
        </p:blipFill>
        <p:spPr bwMode="auto">
          <a:xfrm>
            <a:off x="10378645" y="574579"/>
            <a:ext cx="1569943" cy="21309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6">
            <a:extLst>
              <a:ext uri="{FF2B5EF4-FFF2-40B4-BE49-F238E27FC236}">
                <a16:creationId xmlns:a16="http://schemas.microsoft.com/office/drawing/2014/main" id="{5168B6EC-B8A3-46B1-8848-3C5219942883}"/>
              </a:ext>
            </a:extLst>
          </p:cNvPr>
          <p:cNvPicPr>
            <a:picLocks noChangeAspect="1"/>
          </p:cNvPicPr>
          <p:nvPr/>
        </p:nvPicPr>
        <p:blipFill rotWithShape="1">
          <a:blip r:embed="rId14"/>
          <a:srcRect t="6935"/>
          <a:stretch/>
        </p:blipFill>
        <p:spPr>
          <a:xfrm>
            <a:off x="3544472" y="3407862"/>
            <a:ext cx="1841299" cy="2384922"/>
          </a:xfrm>
          <a:prstGeom prst="rect">
            <a:avLst/>
          </a:prstGeom>
        </p:spPr>
      </p:pic>
      <p:pic>
        <p:nvPicPr>
          <p:cNvPr id="18" name="Picture 17">
            <a:extLst>
              <a:ext uri="{FF2B5EF4-FFF2-40B4-BE49-F238E27FC236}">
                <a16:creationId xmlns:a16="http://schemas.microsoft.com/office/drawing/2014/main" id="{A3FE4A93-BF04-44DE-BB9C-FB86C1029393}"/>
              </a:ext>
            </a:extLst>
          </p:cNvPr>
          <p:cNvPicPr>
            <a:picLocks noChangeAspect="1"/>
          </p:cNvPicPr>
          <p:nvPr/>
        </p:nvPicPr>
        <p:blipFill rotWithShape="1">
          <a:blip r:embed="rId15"/>
          <a:srcRect t="7748"/>
          <a:stretch/>
        </p:blipFill>
        <p:spPr>
          <a:xfrm>
            <a:off x="1841802" y="3433815"/>
            <a:ext cx="1758125" cy="2389255"/>
          </a:xfrm>
          <a:prstGeom prst="rect">
            <a:avLst/>
          </a:prstGeom>
        </p:spPr>
      </p:pic>
      <p:pic>
        <p:nvPicPr>
          <p:cNvPr id="19" name="Picture 18">
            <a:extLst>
              <a:ext uri="{FF2B5EF4-FFF2-40B4-BE49-F238E27FC236}">
                <a16:creationId xmlns:a16="http://schemas.microsoft.com/office/drawing/2014/main" id="{3DA36493-5622-4844-B84C-1FF05FAD7A68}"/>
              </a:ext>
            </a:extLst>
          </p:cNvPr>
          <p:cNvPicPr>
            <a:picLocks noChangeAspect="1"/>
          </p:cNvPicPr>
          <p:nvPr/>
        </p:nvPicPr>
        <p:blipFill rotWithShape="1">
          <a:blip r:embed="rId16"/>
          <a:srcRect t="7588"/>
          <a:stretch/>
        </p:blipFill>
        <p:spPr>
          <a:xfrm>
            <a:off x="8798047" y="3447618"/>
            <a:ext cx="1668558" cy="2345166"/>
          </a:xfrm>
          <a:prstGeom prst="rect">
            <a:avLst/>
          </a:prstGeom>
        </p:spPr>
      </p:pic>
      <p:sp>
        <p:nvSpPr>
          <p:cNvPr id="20" name="TextBox 19">
            <a:extLst>
              <a:ext uri="{FF2B5EF4-FFF2-40B4-BE49-F238E27FC236}">
                <a16:creationId xmlns:a16="http://schemas.microsoft.com/office/drawing/2014/main" id="{CF243B78-B70E-4505-A955-07BBC1CAD0AA}"/>
              </a:ext>
            </a:extLst>
          </p:cNvPr>
          <p:cNvSpPr txBox="1"/>
          <p:nvPr/>
        </p:nvSpPr>
        <p:spPr>
          <a:xfrm>
            <a:off x="1920012" y="2699612"/>
            <a:ext cx="1679915" cy="33855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800" b="1" i="0" u="none" strike="noStrike" kern="1200" cap="none" spc="0" normalizeH="0" baseline="0" noProof="0" dirty="0">
                <a:ln>
                  <a:noFill/>
                </a:ln>
                <a:solidFill>
                  <a:prstClr val="black"/>
                </a:solidFill>
                <a:effectLst/>
                <a:uLnTx/>
                <a:uFillTx/>
                <a:latin typeface="Calibri" panose="020F0502020204030204"/>
                <a:ea typeface="+mn-ea"/>
                <a:cs typeface="+mn-cs"/>
              </a:rPr>
              <a:t>Inga Weddle – Tulalip, WA</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800" b="1" i="0" u="none" strike="noStrike" kern="1200" cap="none" spc="0" normalizeH="0" baseline="0" noProof="0" dirty="0">
                <a:ln>
                  <a:noFill/>
                </a:ln>
                <a:solidFill>
                  <a:prstClr val="black"/>
                </a:solidFill>
                <a:effectLst/>
                <a:uLnTx/>
                <a:uFillTx/>
                <a:latin typeface="Calibri" panose="020F0502020204030204"/>
                <a:ea typeface="+mn-ea"/>
                <a:cs typeface="+mn-cs"/>
              </a:rPr>
              <a:t>Tulalip Tribes</a:t>
            </a:r>
          </a:p>
        </p:txBody>
      </p:sp>
      <p:sp>
        <p:nvSpPr>
          <p:cNvPr id="22" name="TextBox 21">
            <a:extLst>
              <a:ext uri="{FF2B5EF4-FFF2-40B4-BE49-F238E27FC236}">
                <a16:creationId xmlns:a16="http://schemas.microsoft.com/office/drawing/2014/main" id="{24CDF0A3-BB0C-47BD-B15E-8BCEDEC40C3D}"/>
              </a:ext>
            </a:extLst>
          </p:cNvPr>
          <p:cNvSpPr txBox="1"/>
          <p:nvPr/>
        </p:nvSpPr>
        <p:spPr>
          <a:xfrm>
            <a:off x="3609440" y="2736983"/>
            <a:ext cx="1679915" cy="33855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800" b="1" i="0" u="none" strike="noStrike" kern="1200" cap="none" spc="0" normalizeH="0" baseline="0" noProof="0" dirty="0">
                <a:ln>
                  <a:noFill/>
                </a:ln>
                <a:solidFill>
                  <a:prstClr val="black"/>
                </a:solidFill>
                <a:effectLst/>
                <a:uLnTx/>
                <a:uFillTx/>
                <a:latin typeface="Calibri" panose="020F0502020204030204"/>
                <a:ea typeface="+mn-ea"/>
                <a:cs typeface="+mn-cs"/>
              </a:rPr>
              <a:t>Rochelle Ferry – Port Gamble, WA</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800" b="1" i="0" u="none" strike="noStrike" kern="1200" cap="none" spc="0" normalizeH="0" baseline="0" noProof="0" dirty="0">
                <a:ln>
                  <a:noFill/>
                </a:ln>
                <a:solidFill>
                  <a:prstClr val="black"/>
                </a:solidFill>
                <a:effectLst/>
                <a:uLnTx/>
                <a:uFillTx/>
                <a:latin typeface="Calibri" panose="020F0502020204030204"/>
                <a:ea typeface="+mn-ea"/>
                <a:cs typeface="+mn-cs"/>
              </a:rPr>
              <a:t>Port Gamble S’Klallam Tribe</a:t>
            </a:r>
          </a:p>
        </p:txBody>
      </p:sp>
      <p:sp>
        <p:nvSpPr>
          <p:cNvPr id="23" name="TextBox 22">
            <a:extLst>
              <a:ext uri="{FF2B5EF4-FFF2-40B4-BE49-F238E27FC236}">
                <a16:creationId xmlns:a16="http://schemas.microsoft.com/office/drawing/2014/main" id="{5DDB8C69-32A3-4AD4-94C0-279225A69255}"/>
              </a:ext>
            </a:extLst>
          </p:cNvPr>
          <p:cNvSpPr txBox="1"/>
          <p:nvPr/>
        </p:nvSpPr>
        <p:spPr>
          <a:xfrm>
            <a:off x="5424722" y="2699612"/>
            <a:ext cx="1741006" cy="46166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800" b="1" i="0" u="none" strike="noStrike" kern="1200" cap="none" spc="0" normalizeH="0" baseline="0" noProof="0" dirty="0">
                <a:ln>
                  <a:noFill/>
                </a:ln>
                <a:solidFill>
                  <a:prstClr val="black"/>
                </a:solidFill>
                <a:effectLst/>
                <a:uLnTx/>
                <a:uFillTx/>
                <a:latin typeface="Calibri" panose="020F0502020204030204"/>
                <a:ea typeface="+mn-ea"/>
                <a:cs typeface="+mn-cs"/>
              </a:rPr>
              <a:t>Naomi Petrie – Coos Bay, OR</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800" b="1" i="0" u="none" strike="noStrike" kern="1200" cap="none" spc="0" normalizeH="0" baseline="0" noProof="0" dirty="0">
                <a:ln>
                  <a:noFill/>
                </a:ln>
                <a:solidFill>
                  <a:prstClr val="black"/>
                </a:solidFill>
                <a:effectLst/>
                <a:uLnTx/>
                <a:uFillTx/>
                <a:latin typeface="Calibri" panose="020F0502020204030204"/>
                <a:ea typeface="+mn-ea"/>
                <a:cs typeface="+mn-cs"/>
              </a:rPr>
              <a:t>Confederated Tribes of Coos, Lower Umpqua, and Siuslaw Indians</a:t>
            </a:r>
          </a:p>
        </p:txBody>
      </p:sp>
      <p:sp>
        <p:nvSpPr>
          <p:cNvPr id="24" name="TextBox 23">
            <a:extLst>
              <a:ext uri="{FF2B5EF4-FFF2-40B4-BE49-F238E27FC236}">
                <a16:creationId xmlns:a16="http://schemas.microsoft.com/office/drawing/2014/main" id="{0F766E7F-4424-45AF-9F27-06E2E06EF7F2}"/>
              </a:ext>
            </a:extLst>
          </p:cNvPr>
          <p:cNvSpPr txBox="1"/>
          <p:nvPr/>
        </p:nvSpPr>
        <p:spPr>
          <a:xfrm>
            <a:off x="7114150" y="2694397"/>
            <a:ext cx="1744988" cy="46166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800" b="1" i="0" u="none" strike="noStrike" kern="1200" cap="none" spc="0" normalizeH="0" baseline="0" noProof="0" dirty="0">
                <a:ln>
                  <a:noFill/>
                </a:ln>
                <a:solidFill>
                  <a:prstClr val="black"/>
                </a:solidFill>
                <a:effectLst/>
                <a:uLnTx/>
                <a:uFillTx/>
                <a:latin typeface="Calibri" panose="020F0502020204030204"/>
                <a:ea typeface="+mn-ea"/>
                <a:cs typeface="+mn-cs"/>
              </a:rPr>
              <a:t>Marissa Gardner – Coos Bay, OR</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800" b="1" i="0" u="none" strike="noStrike" kern="1200" cap="none" spc="0" normalizeH="0" baseline="0" noProof="0" dirty="0">
                <a:ln>
                  <a:noFill/>
                </a:ln>
                <a:solidFill>
                  <a:prstClr val="black"/>
                </a:solidFill>
                <a:effectLst/>
                <a:uLnTx/>
                <a:uFillTx/>
                <a:latin typeface="Calibri" panose="020F0502020204030204"/>
                <a:ea typeface="+mn-ea"/>
                <a:cs typeface="+mn-cs"/>
              </a:rPr>
              <a:t>Confederated Tribes of Coos, Lower Umpqua, and Siuslaw Indians</a:t>
            </a:r>
          </a:p>
        </p:txBody>
      </p:sp>
      <p:sp>
        <p:nvSpPr>
          <p:cNvPr id="25" name="TextBox 24">
            <a:extLst>
              <a:ext uri="{FF2B5EF4-FFF2-40B4-BE49-F238E27FC236}">
                <a16:creationId xmlns:a16="http://schemas.microsoft.com/office/drawing/2014/main" id="{55A3F6EC-EC2B-4E3E-8626-93A37555019C}"/>
              </a:ext>
            </a:extLst>
          </p:cNvPr>
          <p:cNvSpPr txBox="1"/>
          <p:nvPr/>
        </p:nvSpPr>
        <p:spPr>
          <a:xfrm>
            <a:off x="8775307" y="2702847"/>
            <a:ext cx="1679915" cy="46166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800" b="1" i="0" u="none" strike="noStrike" kern="1200" cap="none" spc="0" normalizeH="0" baseline="0" noProof="0" dirty="0">
                <a:ln>
                  <a:noFill/>
                </a:ln>
                <a:solidFill>
                  <a:prstClr val="black"/>
                </a:solidFill>
                <a:effectLst/>
                <a:uLnTx/>
                <a:uFillTx/>
                <a:latin typeface="Calibri" panose="020F0502020204030204"/>
                <a:ea typeface="+mn-ea"/>
                <a:cs typeface="+mn-cs"/>
              </a:rPr>
              <a:t>Jason Mecum – Port Angeles, WA</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800" b="1" i="0" u="none" strike="noStrike" kern="1200" cap="none" spc="0" normalizeH="0" baseline="0" noProof="0" dirty="0">
                <a:ln>
                  <a:noFill/>
                </a:ln>
                <a:solidFill>
                  <a:prstClr val="black"/>
                </a:solidFill>
                <a:effectLst/>
                <a:uLnTx/>
                <a:uFillTx/>
                <a:latin typeface="Calibri" panose="020F0502020204030204"/>
                <a:ea typeface="+mn-ea"/>
                <a:cs typeface="+mn-cs"/>
              </a:rPr>
              <a:t>Lower Elwha Klallam Tribe</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800" b="1" i="0" u="none" strike="noStrike" kern="1200" cap="none" spc="0" normalizeH="0" baseline="0" noProof="0" dirty="0">
                <a:ln>
                  <a:noFill/>
                </a:ln>
                <a:solidFill>
                  <a:prstClr val="black"/>
                </a:solidFill>
                <a:effectLst/>
                <a:uLnTx/>
                <a:uFillTx/>
                <a:latin typeface="Calibri" panose="020F0502020204030204"/>
                <a:ea typeface="+mn-ea"/>
                <a:cs typeface="+mn-cs"/>
              </a:rPr>
              <a:t>Coquille Indian Tribe</a:t>
            </a:r>
          </a:p>
        </p:txBody>
      </p:sp>
      <p:sp>
        <p:nvSpPr>
          <p:cNvPr id="26" name="TextBox 25">
            <a:extLst>
              <a:ext uri="{FF2B5EF4-FFF2-40B4-BE49-F238E27FC236}">
                <a16:creationId xmlns:a16="http://schemas.microsoft.com/office/drawing/2014/main" id="{A54205CF-AD34-4C64-A964-D5F17A0846B6}"/>
              </a:ext>
            </a:extLst>
          </p:cNvPr>
          <p:cNvSpPr txBox="1"/>
          <p:nvPr/>
        </p:nvSpPr>
        <p:spPr>
          <a:xfrm>
            <a:off x="10384885" y="2702251"/>
            <a:ext cx="1679915" cy="33855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800" b="1" i="0" u="none" strike="noStrike" kern="1200" cap="none" spc="0" normalizeH="0" baseline="0" noProof="0" dirty="0">
                <a:ln>
                  <a:noFill/>
                </a:ln>
                <a:solidFill>
                  <a:prstClr val="black"/>
                </a:solidFill>
                <a:effectLst/>
                <a:uLnTx/>
                <a:uFillTx/>
                <a:latin typeface="Calibri" panose="020F0502020204030204"/>
                <a:ea typeface="+mn-ea"/>
                <a:cs typeface="+mn-cs"/>
              </a:rPr>
              <a:t>Alex Jones</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800" b="1" i="0" u="none" strike="noStrike" kern="1200" cap="none" spc="0" normalizeH="0" baseline="0" noProof="0" dirty="0">
                <a:ln>
                  <a:noFill/>
                </a:ln>
                <a:solidFill>
                  <a:prstClr val="black"/>
                </a:solidFill>
                <a:effectLst/>
                <a:uLnTx/>
                <a:uFillTx/>
                <a:latin typeface="Calibri" panose="020F0502020204030204"/>
                <a:ea typeface="+mn-ea"/>
                <a:cs typeface="+mn-cs"/>
              </a:rPr>
              <a:t>Coquille Indian Tribe</a:t>
            </a:r>
          </a:p>
        </p:txBody>
      </p:sp>
      <p:sp>
        <p:nvSpPr>
          <p:cNvPr id="28" name="TextBox 27">
            <a:extLst>
              <a:ext uri="{FF2B5EF4-FFF2-40B4-BE49-F238E27FC236}">
                <a16:creationId xmlns:a16="http://schemas.microsoft.com/office/drawing/2014/main" id="{4FEBB761-1CEF-4098-88CB-B396DE2F6247}"/>
              </a:ext>
            </a:extLst>
          </p:cNvPr>
          <p:cNvSpPr txBox="1"/>
          <p:nvPr/>
        </p:nvSpPr>
        <p:spPr>
          <a:xfrm>
            <a:off x="92763" y="699714"/>
            <a:ext cx="1758125" cy="224676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prstClr val="black"/>
                </a:solidFill>
                <a:effectLst/>
                <a:uLnTx/>
                <a:uFillTx/>
                <a:latin typeface="Calibri" panose="020F0502020204030204"/>
                <a:ea typeface="+mn-ea"/>
                <a:cs typeface="+mn-cs"/>
              </a:rPr>
              <a:t>Dental Therapists</a:t>
            </a:r>
            <a:endPar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in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err="1">
                <a:ln>
                  <a:noFill/>
                </a:ln>
                <a:solidFill>
                  <a:prstClr val="black"/>
                </a:solidFill>
                <a:effectLst/>
                <a:uLnTx/>
                <a:uFillTx/>
                <a:latin typeface="Calibri" panose="020F0502020204030204"/>
                <a:ea typeface="+mn-ea"/>
                <a:cs typeface="+mn-cs"/>
              </a:rPr>
              <a:t>Washingon</a:t>
            </a:r>
            <a:r>
              <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rPr>
              <a:t>, Oregon,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rPr>
              <a:t>and Idaho</a:t>
            </a:r>
          </a:p>
        </p:txBody>
      </p:sp>
      <p:pic>
        <p:nvPicPr>
          <p:cNvPr id="3" name="Picture 2">
            <a:extLst>
              <a:ext uri="{FF2B5EF4-FFF2-40B4-BE49-F238E27FC236}">
                <a16:creationId xmlns:a16="http://schemas.microsoft.com/office/drawing/2014/main" id="{4E8E7083-38F7-4E71-9BAE-4200736EC2A8}"/>
              </a:ext>
            </a:extLst>
          </p:cNvPr>
          <p:cNvPicPr>
            <a:picLocks noChangeAspect="1"/>
          </p:cNvPicPr>
          <p:nvPr/>
        </p:nvPicPr>
        <p:blipFill rotWithShape="1">
          <a:blip r:embed="rId17" cstate="print">
            <a:extLst>
              <a:ext uri="{28A0092B-C50C-407E-A947-70E740481C1C}">
                <a14:useLocalDpi xmlns:a14="http://schemas.microsoft.com/office/drawing/2010/main" val="0"/>
              </a:ext>
            </a:extLst>
          </a:blip>
          <a:srcRect l="6812" t="-217" r="12339" b="217"/>
          <a:stretch/>
        </p:blipFill>
        <p:spPr>
          <a:xfrm>
            <a:off x="3717771" y="585730"/>
            <a:ext cx="1637211" cy="2130986"/>
          </a:xfrm>
          <a:prstGeom prst="rect">
            <a:avLst/>
          </a:prstGeom>
        </p:spPr>
      </p:pic>
      <p:pic>
        <p:nvPicPr>
          <p:cNvPr id="2" name="Picture 1"/>
          <p:cNvPicPr>
            <a:picLocks noChangeAspect="1"/>
          </p:cNvPicPr>
          <p:nvPr/>
        </p:nvPicPr>
        <p:blipFill rotWithShape="1">
          <a:blip r:embed="rId18" cstate="print">
            <a:extLst>
              <a:ext uri="{28A0092B-C50C-407E-A947-70E740481C1C}">
                <a14:useLocalDpi xmlns:a14="http://schemas.microsoft.com/office/drawing/2010/main" val="0"/>
              </a:ext>
            </a:extLst>
          </a:blip>
          <a:srcRect t="7557" b="9805"/>
          <a:stretch/>
        </p:blipFill>
        <p:spPr>
          <a:xfrm>
            <a:off x="1920010" y="569004"/>
            <a:ext cx="1715016" cy="2125336"/>
          </a:xfrm>
          <a:prstGeom prst="rect">
            <a:avLst/>
          </a:prstGeom>
        </p:spPr>
      </p:pic>
    </p:spTree>
    <p:extLst>
      <p:ext uri="{BB962C8B-B14F-4D97-AF65-F5344CB8AC3E}">
        <p14:creationId xmlns:p14="http://schemas.microsoft.com/office/powerpoint/2010/main" val="366516804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a:xfrm>
            <a:off x="674068" y="279531"/>
            <a:ext cx="11194669" cy="1080794"/>
          </a:xfrm>
        </p:spPr>
        <p:txBody>
          <a:bodyPr>
            <a:normAutofit fontScale="90000"/>
          </a:bodyPr>
          <a:lstStyle/>
          <a:p>
            <a:pPr algn="ctr"/>
            <a:r>
              <a:rPr lang="en-US" altLang="en-US" sz="4000" b="1" dirty="0">
                <a:solidFill>
                  <a:schemeClr val="accent5">
                    <a:lumMod val="50000"/>
                  </a:schemeClr>
                </a:solidFill>
                <a:latin typeface="Arial" panose="020B0604020202020204" pitchFamily="34" charset="0"/>
                <a:ea typeface="Microsoft Sans Serif" panose="020B0604020202020204" pitchFamily="34" charset="0"/>
                <a:cs typeface="Arial" panose="020B0604020202020204" pitchFamily="34" charset="0"/>
              </a:rPr>
              <a:t>Tribal Community Health Provider Project</a:t>
            </a:r>
            <a:r>
              <a:rPr lang="en-US" altLang="en-US" sz="3600" b="1" dirty="0">
                <a:solidFill>
                  <a:schemeClr val="accent5">
                    <a:lumMod val="50000"/>
                  </a:schemeClr>
                </a:solidFill>
                <a:latin typeface="Arial" panose="020B0604020202020204" pitchFamily="34" charset="0"/>
                <a:ea typeface="Microsoft Sans Serif" panose="020B0604020202020204" pitchFamily="34" charset="0"/>
                <a:cs typeface="Arial" panose="020B0604020202020204" pitchFamily="34" charset="0"/>
              </a:rPr>
              <a:t/>
            </a:r>
            <a:br>
              <a:rPr lang="en-US" altLang="en-US" sz="3600" b="1" dirty="0">
                <a:solidFill>
                  <a:schemeClr val="accent5">
                    <a:lumMod val="50000"/>
                  </a:schemeClr>
                </a:solidFill>
                <a:latin typeface="Arial" panose="020B0604020202020204" pitchFamily="34" charset="0"/>
                <a:ea typeface="Microsoft Sans Serif" panose="020B0604020202020204" pitchFamily="34" charset="0"/>
                <a:cs typeface="Arial" panose="020B0604020202020204" pitchFamily="34" charset="0"/>
              </a:rPr>
            </a:br>
            <a:r>
              <a:rPr lang="en-US" altLang="en-US" sz="800" b="1" dirty="0">
                <a:solidFill>
                  <a:schemeClr val="accent5">
                    <a:lumMod val="50000"/>
                  </a:schemeClr>
                </a:solidFill>
                <a:latin typeface="Arial" panose="020B0604020202020204" pitchFamily="34" charset="0"/>
                <a:ea typeface="Microsoft Sans Serif" panose="020B0604020202020204" pitchFamily="34" charset="0"/>
                <a:cs typeface="Arial" panose="020B0604020202020204" pitchFamily="34" charset="0"/>
              </a:rPr>
              <a:t/>
            </a:r>
            <a:br>
              <a:rPr lang="en-US" altLang="en-US" sz="800" b="1" dirty="0">
                <a:solidFill>
                  <a:schemeClr val="accent5">
                    <a:lumMod val="50000"/>
                  </a:schemeClr>
                </a:solidFill>
                <a:latin typeface="Arial" panose="020B0604020202020204" pitchFamily="34" charset="0"/>
                <a:ea typeface="Microsoft Sans Serif" panose="020B0604020202020204" pitchFamily="34" charset="0"/>
                <a:cs typeface="Arial" panose="020B0604020202020204" pitchFamily="34" charset="0"/>
              </a:rPr>
            </a:br>
            <a:r>
              <a:rPr lang="en-US" altLang="en-US" sz="2200" b="1" dirty="0">
                <a:solidFill>
                  <a:schemeClr val="accent5">
                    <a:lumMod val="50000"/>
                  </a:schemeClr>
                </a:solidFill>
                <a:latin typeface="Arial" panose="020B0604020202020204" pitchFamily="34" charset="0"/>
                <a:ea typeface="Microsoft Sans Serif" panose="020B0604020202020204" pitchFamily="34" charset="0"/>
                <a:cs typeface="Arial" panose="020B0604020202020204" pitchFamily="34" charset="0"/>
              </a:rPr>
              <a:t>– The Community Health Aide Program Project &amp; The Native Dental Therapy Initiative –</a:t>
            </a:r>
            <a:endParaRPr lang="en-US" altLang="en-US" dirty="0">
              <a:solidFill>
                <a:schemeClr val="bg2"/>
              </a:solidFill>
              <a:latin typeface="Garamond" panose="02020404030301010803" pitchFamily="18" charset="0"/>
              <a:cs typeface="Arial Bold" panose="020B0704020202020204" pitchFamily="34" charset="0"/>
            </a:endParaRPr>
          </a:p>
        </p:txBody>
      </p:sp>
      <p:sp>
        <p:nvSpPr>
          <p:cNvPr id="5" name="TextBox 4">
            <a:extLst>
              <a:ext uri="{FF2B5EF4-FFF2-40B4-BE49-F238E27FC236}">
                <a16:creationId xmlns:a16="http://schemas.microsoft.com/office/drawing/2014/main" id="{FE0CF126-0CAF-46D2-9CB6-C08777E8FB37}"/>
              </a:ext>
            </a:extLst>
          </p:cNvPr>
          <p:cNvSpPr txBox="1"/>
          <p:nvPr/>
        </p:nvSpPr>
        <p:spPr>
          <a:xfrm>
            <a:off x="1017917" y="2956058"/>
            <a:ext cx="10850820" cy="353943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8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Christina Peters,</a:t>
            </a:r>
            <a:r>
              <a:rPr kumimoji="0" lang="en-US"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Tribal Community Health Provider (TCHP) Director </a:t>
            </a:r>
            <a:r>
              <a:rPr kumimoji="0" lang="en-US" sz="1800" b="0" i="0" u="none" strike="noStrike" kern="1200" cap="none" spc="0" normalizeH="0" baseline="0" noProof="0" dirty="0">
                <a:ln>
                  <a:noFill/>
                </a:ln>
                <a:solidFill>
                  <a:srgbClr val="4BACC6">
                    <a:lumMod val="75000"/>
                  </a:srgbClr>
                </a:solidFill>
                <a:effectLst/>
                <a:uLnTx/>
                <a:uFillTx/>
                <a:latin typeface="Arial" panose="020B0604020202020204" pitchFamily="34" charset="0"/>
                <a:ea typeface="+mn-ea"/>
                <a:cs typeface="Arial" panose="020B0604020202020204" pitchFamily="34" charset="0"/>
              </a:rPr>
              <a:t>	</a:t>
            </a:r>
            <a:r>
              <a:rPr kumimoji="0" lang="en-US" sz="1800" b="0" i="0" u="sng" strike="noStrike" kern="1200" cap="none" spc="0" normalizeH="0" baseline="0" noProof="0" dirty="0">
                <a:ln>
                  <a:noFill/>
                </a:ln>
                <a:solidFill>
                  <a:srgbClr val="115870"/>
                </a:solidFill>
                <a:effectLst/>
                <a:uLnTx/>
                <a:uFillTx/>
                <a:latin typeface="Arial" panose="020B0604020202020204" pitchFamily="34" charset="0"/>
                <a:ea typeface="+mn-ea"/>
                <a:cs typeface="Arial" panose="020B0604020202020204" pitchFamily="34" charset="0"/>
                <a:hlinkClick r:id="rId3">
                  <a:extLst>
                    <a:ext uri="{A12FA001-AC4F-418D-AE19-62706E023703}">
                      <ahyp:hlinkClr xmlns="" xmlns:ahyp="http://schemas.microsoft.com/office/drawing/2018/hyperlinkcolor" val="tx"/>
                    </a:ext>
                  </a:extLst>
                </a:hlinkClick>
              </a:rPr>
              <a:t>cpeters@npaihb.org</a:t>
            </a:r>
            <a:endParaRPr kumimoji="0" lang="en-US" sz="1800" b="0" i="0" u="none" strike="noStrike" kern="1200" cap="none" spc="0" normalizeH="0" baseline="0" noProof="0" dirty="0">
              <a:ln>
                <a:noFill/>
              </a:ln>
              <a:solidFill>
                <a:srgbClr val="115870"/>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Miranda Davis</a:t>
            </a:r>
            <a:r>
              <a:rPr kumimoji="0" lang="en-US"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Native Dental Therapy Initiative (NDTI) Director	</a:t>
            </a:r>
            <a:r>
              <a:rPr kumimoji="0" lang="en-US" sz="1800" b="0" i="0" u="sng" strike="noStrike" kern="1200" cap="none" spc="0" normalizeH="0" baseline="0" noProof="0" dirty="0">
                <a:ln>
                  <a:noFill/>
                </a:ln>
                <a:solidFill>
                  <a:srgbClr val="4BACC6">
                    <a:lumMod val="75000"/>
                  </a:srgbClr>
                </a:solidFill>
                <a:effectLst/>
                <a:uLnTx/>
                <a:uFillTx/>
                <a:latin typeface="Arial" panose="020B0604020202020204" pitchFamily="34" charset="0"/>
                <a:ea typeface="+mn-ea"/>
                <a:cs typeface="Arial" panose="020B0604020202020204" pitchFamily="34" charset="0"/>
                <a:hlinkClick r:id="rId4"/>
              </a:rPr>
              <a:t>mdavis@npaihb.org</a:t>
            </a:r>
            <a:endParaRPr kumimoji="0" lang="en-US" sz="1800" b="0" i="0" u="sng" strike="noStrike" kern="1200" cap="none" spc="0" normalizeH="0" baseline="0" noProof="0" dirty="0">
              <a:ln>
                <a:noFill/>
              </a:ln>
              <a:solidFill>
                <a:srgbClr val="4BACC6">
                  <a:lumMod val="75000"/>
                </a:srgbClr>
              </a:solidFill>
              <a:effectLst/>
              <a:uLnTx/>
              <a:uFillTx/>
              <a:latin typeface="Arial" panose="020B0604020202020204" pitchFamily="34" charset="0"/>
              <a:ea typeface="+mn-ea"/>
              <a:cs typeface="Arial" panose="020B0604020202020204" pitchFamily="34" charset="0"/>
            </a:endParaRPr>
          </a:p>
          <a:p>
            <a:pPr defTabSz="914400">
              <a:defRPr/>
            </a:pPr>
            <a:r>
              <a:rPr lang="en-US" b="1" dirty="0">
                <a:solidFill>
                  <a:prstClr val="black"/>
                </a:solidFill>
                <a:latin typeface="Arial" panose="020B0604020202020204" pitchFamily="34" charset="0"/>
                <a:cs typeface="Arial" panose="020B0604020202020204" pitchFamily="34" charset="0"/>
              </a:rPr>
              <a:t>Carrie Sampson-Samuels</a:t>
            </a:r>
            <a:r>
              <a:rPr lang="en-US" dirty="0">
                <a:solidFill>
                  <a:prstClr val="black"/>
                </a:solidFill>
                <a:latin typeface="Arial" panose="020B0604020202020204" pitchFamily="34" charset="0"/>
                <a:cs typeface="Arial" panose="020B0604020202020204" pitchFamily="34" charset="0"/>
              </a:rPr>
              <a:t>, Community Health Aide Program Director	</a:t>
            </a:r>
            <a:r>
              <a:rPr lang="en-US" u="sng" dirty="0">
                <a:solidFill>
                  <a:srgbClr val="4BACC6">
                    <a:lumMod val="75000"/>
                  </a:srgbClr>
                </a:solidFill>
                <a:latin typeface="Arial" panose="020B0604020202020204" pitchFamily="34" charset="0"/>
                <a:cs typeface="Arial" panose="020B0604020202020204" pitchFamily="34" charset="0"/>
                <a:hlinkClick r:id="rId5"/>
              </a:rPr>
              <a:t>csampsonsamuels@npaihb.org</a:t>
            </a:r>
            <a:endParaRPr lang="en-US" u="sng" dirty="0">
              <a:solidFill>
                <a:srgbClr val="4BACC6">
                  <a:lumMod val="75000"/>
                </a:srgbClr>
              </a:solidFill>
              <a:latin typeface="Arial" panose="020B0604020202020204" pitchFamily="34" charset="0"/>
              <a:cs typeface="Arial" panose="020B0604020202020204" pitchFamily="34" charset="0"/>
            </a:endParaRPr>
          </a:p>
          <a:p>
            <a:pPr defTabSz="914400">
              <a:defRPr/>
            </a:pPr>
            <a:r>
              <a:rPr lang="en-US" b="1" dirty="0">
                <a:solidFill>
                  <a:prstClr val="black"/>
                </a:solidFill>
                <a:latin typeface="Arial" panose="020B0604020202020204" pitchFamily="34" charset="0"/>
                <a:cs typeface="Arial" panose="020B0604020202020204" pitchFamily="34" charset="0"/>
              </a:rPr>
              <a:t>Danica Brown</a:t>
            </a:r>
            <a:r>
              <a:rPr lang="en-US" dirty="0">
                <a:solidFill>
                  <a:prstClr val="black"/>
                </a:solidFill>
                <a:latin typeface="Arial" panose="020B0604020202020204" pitchFamily="34" charset="0"/>
                <a:cs typeface="Arial" panose="020B0604020202020204" pitchFamily="34" charset="0"/>
              </a:rPr>
              <a:t>, Behavioral Health Director				</a:t>
            </a:r>
            <a:r>
              <a:rPr lang="en-US" u="sng" dirty="0">
                <a:solidFill>
                  <a:srgbClr val="4BACC6">
                    <a:lumMod val="75000"/>
                  </a:srgbClr>
                </a:solidFill>
                <a:latin typeface="Arial" panose="020B0604020202020204" pitchFamily="34" charset="0"/>
                <a:cs typeface="Arial" panose="020B0604020202020204" pitchFamily="34" charset="0"/>
                <a:hlinkClick r:id="rId6"/>
              </a:rPr>
              <a:t>dbrown@npaihb.org</a:t>
            </a:r>
            <a:endParaRPr lang="en-US" u="sng" dirty="0">
              <a:solidFill>
                <a:srgbClr val="4BACC6">
                  <a:lumMod val="75000"/>
                </a:srgbClr>
              </a:solidFill>
              <a:latin typeface="Arial" panose="020B0604020202020204" pitchFamily="34" charset="0"/>
              <a:cs typeface="Arial" panose="020B0604020202020204" pitchFamily="34" charset="0"/>
            </a:endParaRPr>
          </a:p>
          <a:p>
            <a:pPr defTabSz="914400">
              <a:defRPr/>
            </a:pPr>
            <a:r>
              <a:rPr lang="en-US" b="1" dirty="0">
                <a:solidFill>
                  <a:prstClr val="black"/>
                </a:solidFill>
                <a:latin typeface="Arial" panose="020B0604020202020204" pitchFamily="34" charset="0"/>
                <a:cs typeface="Arial" panose="020B0604020202020204" pitchFamily="34" charset="0"/>
              </a:rPr>
              <a:t>Pam Johnson</a:t>
            </a:r>
            <a:r>
              <a:rPr lang="en-US" dirty="0">
                <a:solidFill>
                  <a:prstClr val="black"/>
                </a:solidFill>
                <a:latin typeface="Arial" panose="020B0604020202020204" pitchFamily="34" charset="0"/>
                <a:cs typeface="Arial" panose="020B0604020202020204" pitchFamily="34" charset="0"/>
              </a:rPr>
              <a:t>, NDTI Manager					</a:t>
            </a:r>
            <a:r>
              <a:rPr lang="en-US" u="sng" dirty="0">
                <a:solidFill>
                  <a:srgbClr val="4BACC6">
                    <a:lumMod val="75000"/>
                  </a:srgbClr>
                </a:solidFill>
                <a:latin typeface="Arial" panose="020B0604020202020204" pitchFamily="34" charset="0"/>
                <a:cs typeface="Arial" panose="020B0604020202020204" pitchFamily="34" charset="0"/>
                <a:hlinkClick r:id="rId7">
                  <a:extLst>
                    <a:ext uri="{A12FA001-AC4F-418D-AE19-62706E023703}">
                      <ahyp:hlinkClr xmlns="" xmlns:ahyp="http://schemas.microsoft.com/office/drawing/2018/hyperlinkcolor" val="tx"/>
                    </a:ext>
                  </a:extLst>
                </a:hlinkClick>
              </a:rPr>
              <a:t>pjohnson@npaihb.org</a:t>
            </a:r>
            <a:endParaRPr lang="en-US" dirty="0">
              <a:solidFill>
                <a:srgbClr val="4BACC6">
                  <a:lumMod val="75000"/>
                </a:srgbClr>
              </a:solidFill>
              <a:latin typeface="Arial" panose="020B0604020202020204" pitchFamily="34" charset="0"/>
              <a:cs typeface="Arial" panose="020B0604020202020204" pitchFamily="34" charset="0"/>
            </a:endParaRPr>
          </a:p>
          <a:p>
            <a:pPr defTabSz="914400">
              <a:defRPr/>
            </a:pPr>
            <a:r>
              <a:rPr lang="en-US" b="1" dirty="0">
                <a:solidFill>
                  <a:prstClr val="black"/>
                </a:solidFill>
                <a:latin typeface="Arial" panose="020B0604020202020204" pitchFamily="34" charset="0"/>
                <a:cs typeface="Arial" panose="020B0604020202020204" pitchFamily="34" charset="0"/>
              </a:rPr>
              <a:t>Tanya Firemoon</a:t>
            </a:r>
            <a:r>
              <a:rPr lang="en-US" dirty="0">
                <a:solidFill>
                  <a:prstClr val="black"/>
                </a:solidFill>
                <a:latin typeface="Arial" panose="020B0604020202020204" pitchFamily="34" charset="0"/>
                <a:cs typeface="Arial" panose="020B0604020202020204" pitchFamily="34" charset="0"/>
              </a:rPr>
              <a:t>, TCHP Specialist					</a:t>
            </a:r>
            <a:r>
              <a:rPr lang="en-US" u="sng" dirty="0">
                <a:solidFill>
                  <a:srgbClr val="4BACC6">
                    <a:lumMod val="75000"/>
                  </a:srgbClr>
                </a:solidFill>
                <a:latin typeface="Arial" panose="020B0604020202020204" pitchFamily="34" charset="0"/>
                <a:cs typeface="Arial" panose="020B0604020202020204" pitchFamily="34" charset="0"/>
                <a:hlinkClick r:id="rId8"/>
              </a:rPr>
              <a:t>tfiremoon@npaihb.org</a:t>
            </a:r>
            <a:endParaRPr lang="en-US" u="sng" dirty="0">
              <a:solidFill>
                <a:srgbClr val="4BACC6">
                  <a:lumMod val="75000"/>
                </a:srgbClr>
              </a:solidFill>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Dove Spector,</a:t>
            </a:r>
            <a:r>
              <a:rPr kumimoji="0" lang="en-US"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NDTI Specialist					</a:t>
            </a:r>
            <a:r>
              <a:rPr kumimoji="0" lang="en-US" sz="1800" b="0" i="0" u="sng" strike="noStrike" kern="1200" cap="none" spc="0" normalizeH="0" baseline="0" noProof="0" dirty="0">
                <a:ln>
                  <a:noFill/>
                </a:ln>
                <a:solidFill>
                  <a:srgbClr val="0070C0"/>
                </a:solidFill>
                <a:effectLst/>
                <a:uLnTx/>
                <a:uFillTx/>
                <a:latin typeface="Arial" panose="020B0604020202020204" pitchFamily="34" charset="0"/>
                <a:ea typeface="+mn-ea"/>
                <a:cs typeface="Arial" panose="020B0604020202020204" pitchFamily="34" charset="0"/>
                <a:hlinkClick r:id="rId9"/>
              </a:rPr>
              <a:t>dspector@npaihb.org</a:t>
            </a:r>
            <a:endParaRPr kumimoji="0" lang="en-US" sz="1800" b="0" i="0" u="sng" strike="noStrike" kern="1200" cap="none" spc="0" normalizeH="0" baseline="0" noProof="0" dirty="0">
              <a:ln>
                <a:noFill/>
              </a:ln>
              <a:solidFill>
                <a:srgbClr val="0070C0"/>
              </a:solidFill>
              <a:effectLst/>
              <a:uLnTx/>
              <a:uFillTx/>
              <a:latin typeface="Arial" panose="020B0604020202020204" pitchFamily="34" charset="0"/>
              <a:ea typeface="+mn-ea"/>
              <a:cs typeface="Arial" panose="020B0604020202020204" pitchFamily="34" charset="0"/>
            </a:endParaRPr>
          </a:p>
          <a:p>
            <a:pPr defTabSz="914400">
              <a:defRPr/>
            </a:pPr>
            <a:r>
              <a:rPr lang="en-US" b="1" dirty="0">
                <a:solidFill>
                  <a:prstClr val="black"/>
                </a:solidFill>
                <a:latin typeface="Arial" panose="020B0604020202020204" pitchFamily="34" charset="0"/>
                <a:cs typeface="Arial" panose="020B0604020202020204" pitchFamily="34" charset="0"/>
              </a:rPr>
              <a:t>Katie Hunsberger,</a:t>
            </a:r>
            <a:r>
              <a:rPr lang="en-US" dirty="0">
                <a:solidFill>
                  <a:prstClr val="black"/>
                </a:solidFill>
                <a:latin typeface="Arial" panose="020B0604020202020204" pitchFamily="34" charset="0"/>
                <a:cs typeface="Arial" panose="020B0604020202020204" pitchFamily="34" charset="0"/>
              </a:rPr>
              <a:t> BHA Student Support Coordinator			</a:t>
            </a:r>
            <a:r>
              <a:rPr lang="en-US" u="sng" dirty="0">
                <a:solidFill>
                  <a:srgbClr val="0070C0"/>
                </a:solidFill>
                <a:latin typeface="Arial" panose="020B0604020202020204" pitchFamily="34" charset="0"/>
                <a:cs typeface="Arial" panose="020B0604020202020204" pitchFamily="34" charset="0"/>
                <a:hlinkClick r:id="rId10"/>
              </a:rPr>
              <a:t>khunsberger@npaihb.org</a:t>
            </a:r>
            <a:endParaRPr lang="en-US" u="sng" dirty="0">
              <a:solidFill>
                <a:srgbClr val="0070C0"/>
              </a:solidFill>
              <a:latin typeface="Arial" panose="020B0604020202020204" pitchFamily="34" charset="0"/>
              <a:cs typeface="Arial" panose="020B0604020202020204" pitchFamily="34" charset="0"/>
            </a:endParaRPr>
          </a:p>
          <a:p>
            <a:pPr defTabSz="914400">
              <a:defRPr/>
            </a:pPr>
            <a:r>
              <a:rPr lang="en-US" b="1" dirty="0">
                <a:solidFill>
                  <a:prstClr val="black"/>
                </a:solidFill>
                <a:latin typeface="Arial" panose="020B0604020202020204" pitchFamily="34" charset="0"/>
                <a:cs typeface="Arial" panose="020B0604020202020204" pitchFamily="34" charset="0"/>
              </a:rPr>
              <a:t>Asia Brown</a:t>
            </a:r>
            <a:r>
              <a:rPr lang="en-US" dirty="0">
                <a:solidFill>
                  <a:prstClr val="black"/>
                </a:solidFill>
                <a:latin typeface="Arial" panose="020B0604020202020204" pitchFamily="34" charset="0"/>
                <a:cs typeface="Arial" panose="020B0604020202020204" pitchFamily="34" charset="0"/>
              </a:rPr>
              <a:t>, NDTI Social Media Intern				</a:t>
            </a:r>
            <a:r>
              <a:rPr lang="en-US" u="sng" dirty="0">
                <a:solidFill>
                  <a:srgbClr val="4BACC6">
                    <a:lumMod val="75000"/>
                  </a:srgbClr>
                </a:solidFill>
                <a:latin typeface="Arial" panose="020B0604020202020204" pitchFamily="34" charset="0"/>
                <a:cs typeface="Arial" panose="020B0604020202020204" pitchFamily="34" charset="0"/>
                <a:hlinkClick r:id="rId11"/>
              </a:rPr>
              <a:t>ambrown@npaihb.org</a:t>
            </a:r>
            <a:endParaRPr lang="en-US" u="sng" dirty="0">
              <a:solidFill>
                <a:srgbClr val="4BACC6">
                  <a:lumMod val="75000"/>
                </a:srgbClr>
              </a:solidFill>
              <a:latin typeface="Arial" panose="020B0604020202020204" pitchFamily="34" charset="0"/>
              <a:cs typeface="Arial" panose="020B0604020202020204" pitchFamily="34" charset="0"/>
            </a:endParaRPr>
          </a:p>
          <a:p>
            <a:pPr defTabSz="914400">
              <a:defRPr/>
            </a:pPr>
            <a:r>
              <a:rPr lang="en-US" b="1" dirty="0">
                <a:solidFill>
                  <a:prstClr val="black"/>
                </a:solidFill>
                <a:latin typeface="Arial" panose="020B0604020202020204" pitchFamily="34" charset="0"/>
                <a:cs typeface="Arial" panose="020B0604020202020204" pitchFamily="34" charset="0"/>
              </a:rPr>
              <a:t>Samantha Wells</a:t>
            </a:r>
            <a:r>
              <a:rPr lang="en-US" dirty="0">
                <a:solidFill>
                  <a:prstClr val="black"/>
                </a:solidFill>
                <a:latin typeface="Arial" panose="020B0604020202020204" pitchFamily="34" charset="0"/>
                <a:cs typeface="Arial" panose="020B0604020202020204" pitchFamily="34" charset="0"/>
              </a:rPr>
              <a:t>, NDTI Legislative Field Organizer			</a:t>
            </a:r>
            <a:r>
              <a:rPr lang="en-US" u="sng" dirty="0" smtClean="0">
                <a:solidFill>
                  <a:srgbClr val="4BACC6">
                    <a:lumMod val="75000"/>
                  </a:srgbClr>
                </a:solidFill>
                <a:latin typeface="Arial" panose="020B0604020202020204" pitchFamily="34" charset="0"/>
                <a:cs typeface="Arial" panose="020B0604020202020204" pitchFamily="34" charset="0"/>
                <a:hlinkClick r:id="rId12"/>
              </a:rPr>
              <a:t>swells@npaihb.org</a:t>
            </a:r>
            <a:endParaRPr lang="en-US" u="sng" dirty="0" smtClean="0">
              <a:solidFill>
                <a:srgbClr val="4BACC6">
                  <a:lumMod val="75000"/>
                </a:srgbClr>
              </a:solidFill>
              <a:latin typeface="Arial" panose="020B0604020202020204" pitchFamily="34" charset="0"/>
              <a:cs typeface="Arial" panose="020B060402020202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smtClean="0">
              <a:ln>
                <a:noFill/>
              </a:ln>
              <a:solidFill>
                <a:srgbClr val="4BACC6">
                  <a:lumMod val="75000"/>
                </a:srgbClr>
              </a:solidFill>
              <a:effectLst/>
              <a:uLnTx/>
              <a:uFillTx/>
              <a:latin typeface="Arial" panose="020B0604020202020204" pitchFamily="34" charset="0"/>
              <a:ea typeface="+mn-ea"/>
              <a:cs typeface="Arial" panose="020B0604020202020204" pitchFamily="34" charset="0"/>
            </a:endParaRPr>
          </a:p>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smtClean="0">
                <a:ln>
                  <a:noFill/>
                </a:ln>
                <a:solidFill>
                  <a:prstClr val="black"/>
                </a:solidFill>
                <a:effectLst/>
                <a:uLnTx/>
                <a:uFillTx/>
                <a:latin typeface="Arial" panose="020B0604020202020204" pitchFamily="34" charset="0"/>
                <a:ea typeface="+mn-ea"/>
                <a:cs typeface="Arial" panose="020B0604020202020204" pitchFamily="34" charset="0"/>
                <a:hlinkClick r:id="rId13"/>
              </a:rPr>
              <a:t>https://twitter.com/NWDentalTherapy</a:t>
            </a:r>
            <a:r>
              <a:rPr kumimoji="0" lang="en-US" sz="1800" b="0" i="0" u="none" strike="noStrike" kern="1200" cap="none" spc="0" normalizeH="0" baseline="0" noProof="0" dirty="0" smtClean="0">
                <a:ln>
                  <a:noFill/>
                </a:ln>
                <a:solidFill>
                  <a:prstClr val="black"/>
                </a:solidFill>
                <a:effectLst/>
                <a:uLnTx/>
                <a:uFillTx/>
                <a:latin typeface="Arial" panose="020B0604020202020204" pitchFamily="34" charset="0"/>
                <a:ea typeface="+mn-ea"/>
                <a:cs typeface="Arial" panose="020B0604020202020204" pitchFamily="34" charset="0"/>
              </a:rPr>
              <a:t> </a:t>
            </a:r>
            <a:r>
              <a:rPr lang="en-US" dirty="0">
                <a:solidFill>
                  <a:prstClr val="black"/>
                </a:solidFill>
                <a:latin typeface="Arial" panose="020B0604020202020204" pitchFamily="34" charset="0"/>
                <a:cs typeface="Arial" panose="020B0604020202020204" pitchFamily="34" charset="0"/>
              </a:rPr>
              <a:t> </a:t>
            </a:r>
            <a:r>
              <a:rPr lang="en-US" dirty="0" smtClean="0">
                <a:solidFill>
                  <a:prstClr val="black"/>
                </a:solidFill>
                <a:latin typeface="Arial" panose="020B0604020202020204" pitchFamily="34" charset="0"/>
                <a:cs typeface="Arial" panose="020B0604020202020204" pitchFamily="34" charset="0"/>
              </a:rPr>
              <a:t>  </a:t>
            </a:r>
            <a:r>
              <a:rPr kumimoji="0" lang="en-US" sz="1800" b="0" i="0" u="sng" strike="noStrike" kern="1200" cap="none" spc="0" normalizeH="0" baseline="0" noProof="0" dirty="0" smtClean="0">
                <a:ln>
                  <a:noFill/>
                </a:ln>
                <a:solidFill>
                  <a:srgbClr val="4BACC6">
                    <a:lumMod val="75000"/>
                  </a:srgbClr>
                </a:solidFill>
                <a:effectLst/>
                <a:uLnTx/>
                <a:uFillTx/>
                <a:latin typeface="Arial" panose="020B0604020202020204" pitchFamily="34" charset="0"/>
                <a:ea typeface="+mn-ea"/>
                <a:cs typeface="Arial" panose="020B0604020202020204" pitchFamily="34" charset="0"/>
                <a:hlinkClick r:id="rId14"/>
              </a:rPr>
              <a:t>www.npaihb.org/ndti/</a:t>
            </a:r>
            <a:r>
              <a:rPr kumimoji="0" lang="en-US" sz="1800" b="0" i="0" u="none" strike="noStrike" kern="1200" cap="none" spc="0" normalizeH="0" baseline="0" noProof="0" dirty="0" smtClean="0">
                <a:ln>
                  <a:noFill/>
                </a:ln>
                <a:solidFill>
                  <a:prstClr val="black"/>
                </a:solidFill>
                <a:effectLst/>
                <a:uLnTx/>
                <a:uFillTx/>
                <a:latin typeface="Arial" panose="020B0604020202020204" pitchFamily="34" charset="0"/>
                <a:ea typeface="+mn-ea"/>
                <a:cs typeface="Arial" panose="020B0604020202020204" pitchFamily="34" charset="0"/>
              </a:rPr>
              <a:t>	</a:t>
            </a:r>
            <a:endParaRPr kumimoji="0" lang="en-US"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4" name="TextBox 3">
            <a:extLst>
              <a:ext uri="{FF2B5EF4-FFF2-40B4-BE49-F238E27FC236}">
                <a16:creationId xmlns:a16="http://schemas.microsoft.com/office/drawing/2014/main" id="{B5B7C94B-9A9F-4194-9152-4BEEB1BC0EB4}"/>
              </a:ext>
            </a:extLst>
          </p:cNvPr>
          <p:cNvSpPr txBox="1"/>
          <p:nvPr/>
        </p:nvSpPr>
        <p:spPr>
          <a:xfrm rot="10800000" flipH="1" flipV="1">
            <a:off x="1774395" y="1663396"/>
            <a:ext cx="8994013" cy="129266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srgbClr val="4BACC6">
                    <a:lumMod val="50000"/>
                  </a:srgbClr>
                </a:solidFill>
                <a:effectLst/>
                <a:uLnTx/>
                <a:uFillTx/>
                <a:latin typeface="Arial" panose="020B0604020202020204" pitchFamily="34" charset="0"/>
                <a:ea typeface="+mn-ea"/>
                <a:cs typeface="Arial" panose="020B0604020202020204" pitchFamily="34" charset="0"/>
              </a:rPr>
              <a:t>Northwest Portland Area Indian Health Board</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2121 SW Broadway, Suite 300, Portland, Oregon 97201</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503.228.4185 Main │ 503.228.8182 Fax │www.npaihb.org</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entury Gothic"/>
              <a:ea typeface="+mn-ea"/>
              <a:cs typeface="+mn-cs"/>
            </a:endParaRPr>
          </a:p>
        </p:txBody>
      </p:sp>
    </p:spTree>
    <p:extLst>
      <p:ext uri="{BB962C8B-B14F-4D97-AF65-F5344CB8AC3E}">
        <p14:creationId xmlns:p14="http://schemas.microsoft.com/office/powerpoint/2010/main" val="161525200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Why is it important to include DHATs in your CHAP program?</a:t>
            </a:r>
          </a:p>
        </p:txBody>
      </p:sp>
      <p:sp>
        <p:nvSpPr>
          <p:cNvPr id="3" name="Content Placeholder 2"/>
          <p:cNvSpPr>
            <a:spLocks noGrp="1"/>
          </p:cNvSpPr>
          <p:nvPr>
            <p:ph sz="half" idx="1"/>
          </p:nvPr>
        </p:nvSpPr>
        <p:spPr>
          <a:xfrm>
            <a:off x="1530927" y="1827256"/>
            <a:ext cx="4876800" cy="3767328"/>
          </a:xfrm>
        </p:spPr>
        <p:txBody>
          <a:bodyPr>
            <a:normAutofit/>
          </a:bodyPr>
          <a:lstStyle/>
          <a:p>
            <a:r>
              <a:rPr lang="en-US" dirty="0"/>
              <a:t>Our Board is interested in supporting long term sustainable solutions that build up our communities, create opportunities for our youth and tribal members, educate our healers and train the next generation of work force. </a:t>
            </a:r>
          </a:p>
        </p:txBody>
      </p:sp>
      <p:pic>
        <p:nvPicPr>
          <p:cNvPr id="5" name="Picture 2"/>
          <p:cNvPicPr>
            <a:picLocks noGrp="1" noChangeAspect="1"/>
          </p:cNvPicPr>
          <p:nvPr>
            <p:ph sz="half" idx="2"/>
          </p:nvPr>
        </p:nvPicPr>
        <p:blipFill>
          <a:blip r:embed="rId3" cstate="email">
            <a:extLst>
              <a:ext uri="{28A0092B-C50C-407E-A947-70E740481C1C}">
                <a14:useLocalDpi xmlns:a14="http://schemas.microsoft.com/office/drawing/2010/main" val="0"/>
              </a:ext>
            </a:extLst>
          </a:blip>
          <a:srcRect/>
          <a:stretch>
            <a:fillRect/>
          </a:stretch>
        </p:blipFill>
        <p:spPr bwMode="auto">
          <a:xfrm>
            <a:off x="7428700" y="1184242"/>
            <a:ext cx="3925100" cy="52334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31308118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
          </p:nvPr>
        </p:nvSpPr>
        <p:spPr>
          <a:xfrm>
            <a:off x="2102843" y="1534401"/>
            <a:ext cx="3657600" cy="1022312"/>
          </a:xfrm>
        </p:spPr>
        <p:txBody>
          <a:bodyPr/>
          <a:lstStyle/>
          <a:p>
            <a:r>
              <a:rPr lang="en-US" b="0" dirty="0"/>
              <a:t>DHATs </a:t>
            </a:r>
            <a:r>
              <a:rPr lang="en-US" b="1" dirty="0"/>
              <a:t>are</a:t>
            </a:r>
            <a:r>
              <a:rPr lang="en-US" b="0" dirty="0"/>
              <a:t> increasing access to dental exams	</a:t>
            </a:r>
          </a:p>
        </p:txBody>
      </p:sp>
      <p:sp>
        <p:nvSpPr>
          <p:cNvPr id="3" name="Text Placeholder 2"/>
          <p:cNvSpPr>
            <a:spLocks noGrp="1"/>
          </p:cNvSpPr>
          <p:nvPr>
            <p:ph type="body" sz="half" idx="3"/>
          </p:nvPr>
        </p:nvSpPr>
        <p:spPr>
          <a:xfrm>
            <a:off x="6218598" y="758119"/>
            <a:ext cx="3657600" cy="1495108"/>
          </a:xfrm>
        </p:spPr>
        <p:txBody>
          <a:bodyPr/>
          <a:lstStyle/>
          <a:p>
            <a:r>
              <a:rPr lang="en-US" b="0" dirty="0"/>
              <a:t>DHATs are reducing costly emergency care</a:t>
            </a:r>
          </a:p>
        </p:txBody>
      </p:sp>
      <p:sp>
        <p:nvSpPr>
          <p:cNvPr id="6" name="Title 5"/>
          <p:cNvSpPr>
            <a:spLocks noGrp="1"/>
          </p:cNvSpPr>
          <p:nvPr>
            <p:ph type="title"/>
          </p:nvPr>
        </p:nvSpPr>
        <p:spPr>
          <a:xfrm>
            <a:off x="2004907" y="2336800"/>
            <a:ext cx="4954693" cy="685800"/>
          </a:xfrm>
        </p:spPr>
        <p:txBody>
          <a:bodyPr>
            <a:normAutofit/>
          </a:bodyPr>
          <a:lstStyle/>
          <a:p>
            <a:pPr algn="l"/>
            <a:r>
              <a:rPr lang="en-US" sz="1400" dirty="0"/>
              <a:t>Yukon-Kuskokwim Health Corporation in Alaska</a:t>
            </a:r>
          </a:p>
        </p:txBody>
      </p:sp>
      <p:pic>
        <p:nvPicPr>
          <p:cNvPr id="7" name="Content Placeholder 8"/>
          <p:cNvPicPr>
            <a:picLocks noGrp="1" noChangeAspect="1"/>
          </p:cNvPicPr>
          <p:nvPr>
            <p:ph sz="quarter" idx="2"/>
          </p:nvPr>
        </p:nvPicPr>
        <p:blipFill>
          <a:blip r:embed="rId3" cstate="email">
            <a:extLst>
              <a:ext uri="{28A0092B-C50C-407E-A947-70E740481C1C}">
                <a14:useLocalDpi xmlns:a14="http://schemas.microsoft.com/office/drawing/2010/main" val="0"/>
              </a:ext>
            </a:extLst>
          </a:blip>
          <a:srcRect/>
          <a:stretch>
            <a:fillRect/>
          </a:stretch>
        </p:blipFill>
        <p:spPr>
          <a:xfrm>
            <a:off x="1825626" y="3166462"/>
            <a:ext cx="4041775" cy="2428491"/>
          </a:xfrm>
        </p:spPr>
      </p:pic>
      <p:graphicFrame>
        <p:nvGraphicFramePr>
          <p:cNvPr id="8" name="Content Placeholder 5"/>
          <p:cNvGraphicFramePr>
            <a:graphicFrameLocks noGrp="1"/>
          </p:cNvGraphicFramePr>
          <p:nvPr>
            <p:ph sz="quarter" idx="4"/>
            <p:extLst/>
          </p:nvPr>
        </p:nvGraphicFramePr>
        <p:xfrm>
          <a:off x="6324600" y="2471738"/>
          <a:ext cx="4038600" cy="3821112"/>
        </p:xfrm>
        <a:graphic>
          <a:graphicData uri="http://schemas.openxmlformats.org/drawingml/2006/chart">
            <c:chart xmlns:c="http://schemas.openxmlformats.org/drawingml/2006/chart" xmlns:r="http://schemas.openxmlformats.org/officeDocument/2006/relationships" r:id="rId4"/>
          </a:graphicData>
        </a:graphic>
      </p:graphicFrame>
      <p:sp>
        <p:nvSpPr>
          <p:cNvPr id="9" name="Title 1">
            <a:extLst>
              <a:ext uri="{FF2B5EF4-FFF2-40B4-BE49-F238E27FC236}">
                <a16:creationId xmlns:a16="http://schemas.microsoft.com/office/drawing/2014/main" id="{8985BB24-24EE-4FBD-AD76-1D46BE648E89}"/>
              </a:ext>
            </a:extLst>
          </p:cNvPr>
          <p:cNvSpPr txBox="1">
            <a:spLocks/>
          </p:cNvSpPr>
          <p:nvPr/>
        </p:nvSpPr>
        <p:spPr>
          <a:xfrm>
            <a:off x="838200" y="365125"/>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b="0" i="0" kern="1200" baseline="0">
                <a:solidFill>
                  <a:srgbClr val="00A4A2"/>
                </a:solidFill>
                <a:latin typeface="Gill Sans Nova Medium" panose="020B0502020204020203" pitchFamily="34" charset="0"/>
                <a:ea typeface="+mj-ea"/>
                <a:cs typeface="Gill Sans" panose="020B0502020104020203" pitchFamily="34" charset="-79"/>
              </a:defRPr>
            </a:lvl1pPr>
          </a:lstStyle>
          <a:p>
            <a:r>
              <a:rPr lang="en-US" dirty="0"/>
              <a:t>DHATs are an effective part of the CHAP team</a:t>
            </a:r>
          </a:p>
        </p:txBody>
      </p:sp>
    </p:spTree>
    <p:extLst>
      <p:ext uri="{BB962C8B-B14F-4D97-AF65-F5344CB8AC3E}">
        <p14:creationId xmlns:p14="http://schemas.microsoft.com/office/powerpoint/2010/main" val="241664045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 name="Rectangle 52"/>
          <p:cNvSpPr/>
          <p:nvPr/>
        </p:nvSpPr>
        <p:spPr>
          <a:xfrm>
            <a:off x="1524000" y="857251"/>
            <a:ext cx="9144000" cy="976313"/>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350"/>
          </a:p>
        </p:txBody>
      </p:sp>
      <p:cxnSp>
        <p:nvCxnSpPr>
          <p:cNvPr id="2" name="Straight Connector 1"/>
          <p:cNvCxnSpPr/>
          <p:nvPr/>
        </p:nvCxnSpPr>
        <p:spPr>
          <a:xfrm>
            <a:off x="4570413" y="1833563"/>
            <a:ext cx="0" cy="321310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 name="Straight Connector 3"/>
          <p:cNvCxnSpPr/>
          <p:nvPr/>
        </p:nvCxnSpPr>
        <p:spPr>
          <a:xfrm>
            <a:off x="7604125" y="1833563"/>
            <a:ext cx="0" cy="321310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46" name="Rectangle 45"/>
          <p:cNvSpPr>
            <a:spLocks noChangeArrowheads="1"/>
          </p:cNvSpPr>
          <p:nvPr/>
        </p:nvSpPr>
        <p:spPr bwMode="auto">
          <a:xfrm>
            <a:off x="1779589" y="1924051"/>
            <a:ext cx="2446337"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accent1"/>
              </a:buClr>
              <a:buSzPct val="85000"/>
              <a:buFont typeface="Wingdings 2" panose="05020102010507070707" pitchFamily="18" charset="2"/>
              <a:buChar char=""/>
              <a:defRPr sz="2700">
                <a:solidFill>
                  <a:schemeClr val="tx1"/>
                </a:solidFill>
                <a:latin typeface="Georgia" panose="02040502050405020303" pitchFamily="18" charset="0"/>
                <a:ea typeface="MS PGothic" panose="020B0600070205080204" pitchFamily="34" charset="-128"/>
              </a:defRPr>
            </a:lvl1pPr>
            <a:lvl2pPr marL="742950" indent="-285750">
              <a:spcBef>
                <a:spcPct val="20000"/>
              </a:spcBef>
              <a:buClr>
                <a:schemeClr val="accent2"/>
              </a:buClr>
              <a:buSzPct val="70000"/>
              <a:buFont typeface="Wingdings" panose="05000000000000000000" pitchFamily="2" charset="2"/>
              <a:buChar char=""/>
              <a:defRPr sz="2200">
                <a:solidFill>
                  <a:schemeClr val="tx2"/>
                </a:solidFill>
                <a:latin typeface="Georgia" panose="02040502050405020303" pitchFamily="18" charset="0"/>
                <a:ea typeface="MS PGothic" panose="020B0600070205080204" pitchFamily="34" charset="-128"/>
              </a:defRPr>
            </a:lvl2pPr>
            <a:lvl3pPr marL="1143000" indent="-228600">
              <a:spcBef>
                <a:spcPct val="20000"/>
              </a:spcBef>
              <a:buClr>
                <a:srgbClr val="8CADAE"/>
              </a:buClr>
              <a:buSzPct val="75000"/>
              <a:buFont typeface="Wingdings 2" panose="05020102010507070707" pitchFamily="18" charset="2"/>
              <a:buChar char=""/>
              <a:defRPr sz="2000">
                <a:solidFill>
                  <a:schemeClr val="tx1"/>
                </a:solidFill>
                <a:latin typeface="Georgia" panose="02040502050405020303" pitchFamily="18" charset="0"/>
                <a:ea typeface="MS PGothic" panose="020B0600070205080204" pitchFamily="34" charset="-128"/>
              </a:defRPr>
            </a:lvl3pPr>
            <a:lvl4pPr marL="1600200" indent="-228600">
              <a:spcBef>
                <a:spcPct val="20000"/>
              </a:spcBef>
              <a:buClr>
                <a:srgbClr val="8C7B70"/>
              </a:buClr>
              <a:buSzPct val="70000"/>
              <a:buFont typeface="Wingdings" panose="05000000000000000000" pitchFamily="2" charset="2"/>
              <a:buChar char=""/>
              <a:defRPr sz="2000">
                <a:solidFill>
                  <a:schemeClr val="tx2"/>
                </a:solidFill>
                <a:latin typeface="Georgia" panose="02040502050405020303" pitchFamily="18" charset="0"/>
                <a:ea typeface="MS PGothic" panose="020B0600070205080204" pitchFamily="34" charset="-128"/>
              </a:defRPr>
            </a:lvl4pPr>
            <a:lvl5pPr marL="2057400" indent="-228600">
              <a:spcBef>
                <a:spcPct val="20000"/>
              </a:spcBef>
              <a:buClr>
                <a:srgbClr val="8FB08C"/>
              </a:buClr>
              <a:buChar char="•"/>
              <a:defRPr>
                <a:solidFill>
                  <a:schemeClr val="tx1"/>
                </a:solidFill>
                <a:latin typeface="Georgia" panose="02040502050405020303" pitchFamily="18" charset="0"/>
                <a:ea typeface="MS PGothic" panose="020B0600070205080204" pitchFamily="34" charset="-128"/>
              </a:defRPr>
            </a:lvl5pPr>
            <a:lvl6pPr marL="2514600" indent="-228600" eaLnBrk="0" fontAlgn="base" hangingPunct="0">
              <a:spcBef>
                <a:spcPct val="20000"/>
              </a:spcBef>
              <a:spcAft>
                <a:spcPct val="0"/>
              </a:spcAft>
              <a:buClr>
                <a:srgbClr val="8FB08C"/>
              </a:buClr>
              <a:buChar char="•"/>
              <a:defRPr>
                <a:solidFill>
                  <a:schemeClr val="tx1"/>
                </a:solidFill>
                <a:latin typeface="Georgia" panose="02040502050405020303" pitchFamily="18" charset="0"/>
                <a:ea typeface="MS PGothic" panose="020B0600070205080204" pitchFamily="34" charset="-128"/>
              </a:defRPr>
            </a:lvl6pPr>
            <a:lvl7pPr marL="2971800" indent="-228600" eaLnBrk="0" fontAlgn="base" hangingPunct="0">
              <a:spcBef>
                <a:spcPct val="20000"/>
              </a:spcBef>
              <a:spcAft>
                <a:spcPct val="0"/>
              </a:spcAft>
              <a:buClr>
                <a:srgbClr val="8FB08C"/>
              </a:buClr>
              <a:buChar char="•"/>
              <a:defRPr>
                <a:solidFill>
                  <a:schemeClr val="tx1"/>
                </a:solidFill>
                <a:latin typeface="Georgia" panose="02040502050405020303" pitchFamily="18" charset="0"/>
                <a:ea typeface="MS PGothic" panose="020B0600070205080204" pitchFamily="34" charset="-128"/>
              </a:defRPr>
            </a:lvl7pPr>
            <a:lvl8pPr marL="3429000" indent="-228600" eaLnBrk="0" fontAlgn="base" hangingPunct="0">
              <a:spcBef>
                <a:spcPct val="20000"/>
              </a:spcBef>
              <a:spcAft>
                <a:spcPct val="0"/>
              </a:spcAft>
              <a:buClr>
                <a:srgbClr val="8FB08C"/>
              </a:buClr>
              <a:buChar char="•"/>
              <a:defRPr>
                <a:solidFill>
                  <a:schemeClr val="tx1"/>
                </a:solidFill>
                <a:latin typeface="Georgia" panose="02040502050405020303" pitchFamily="18" charset="0"/>
                <a:ea typeface="MS PGothic" panose="020B0600070205080204" pitchFamily="34" charset="-128"/>
              </a:defRPr>
            </a:lvl8pPr>
            <a:lvl9pPr marL="3886200" indent="-228600" eaLnBrk="0" fontAlgn="base" hangingPunct="0">
              <a:spcBef>
                <a:spcPct val="20000"/>
              </a:spcBef>
              <a:spcAft>
                <a:spcPct val="0"/>
              </a:spcAft>
              <a:buClr>
                <a:srgbClr val="8FB08C"/>
              </a:buClr>
              <a:buChar char="•"/>
              <a:defRPr>
                <a:solidFill>
                  <a:schemeClr val="tx1"/>
                </a:solidFill>
                <a:latin typeface="Georgia" panose="02040502050405020303" pitchFamily="18" charset="0"/>
                <a:ea typeface="MS PGothic" panose="020B0600070205080204" pitchFamily="34" charset="-128"/>
              </a:defRPr>
            </a:lvl9pPr>
          </a:lstStyle>
          <a:p>
            <a:pPr algn="ctr">
              <a:spcBef>
                <a:spcPct val="0"/>
              </a:spcBef>
              <a:buClrTx/>
              <a:buSzTx/>
              <a:buFontTx/>
              <a:buNone/>
            </a:pPr>
            <a:r>
              <a:rPr lang="en-US" altLang="en-US" sz="1800">
                <a:solidFill>
                  <a:srgbClr val="000000"/>
                </a:solidFill>
                <a:latin typeface="Franklin Gothic Demi" panose="020B0703020102020204" pitchFamily="34" charset="0"/>
              </a:rPr>
              <a:t>More kids get preventative care.</a:t>
            </a:r>
            <a:endParaRPr lang="en-US" altLang="en-US" sz="1800">
              <a:latin typeface="Franklin Gothic Demi" panose="020B0703020102020204" pitchFamily="34" charset="0"/>
            </a:endParaRPr>
          </a:p>
        </p:txBody>
      </p:sp>
      <p:sp>
        <p:nvSpPr>
          <p:cNvPr id="35846" name="Rectangle 46"/>
          <p:cNvSpPr>
            <a:spLocks noChangeArrowheads="1"/>
          </p:cNvSpPr>
          <p:nvPr/>
        </p:nvSpPr>
        <p:spPr bwMode="auto">
          <a:xfrm>
            <a:off x="1524000" y="1104900"/>
            <a:ext cx="9144000" cy="50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accent1"/>
              </a:buClr>
              <a:buSzPct val="85000"/>
              <a:buFont typeface="Wingdings 2" panose="05020102010507070707" pitchFamily="18" charset="2"/>
              <a:buChar char=""/>
              <a:defRPr sz="2700">
                <a:solidFill>
                  <a:schemeClr val="tx1"/>
                </a:solidFill>
                <a:latin typeface="Georgia" panose="02040502050405020303" pitchFamily="18" charset="0"/>
                <a:ea typeface="MS PGothic" panose="020B0600070205080204" pitchFamily="34" charset="-128"/>
              </a:defRPr>
            </a:lvl1pPr>
            <a:lvl2pPr marL="742950" indent="-285750">
              <a:spcBef>
                <a:spcPct val="20000"/>
              </a:spcBef>
              <a:buClr>
                <a:schemeClr val="accent2"/>
              </a:buClr>
              <a:buSzPct val="70000"/>
              <a:buFont typeface="Wingdings" panose="05000000000000000000" pitchFamily="2" charset="2"/>
              <a:buChar char=""/>
              <a:defRPr sz="2200">
                <a:solidFill>
                  <a:schemeClr val="tx2"/>
                </a:solidFill>
                <a:latin typeface="Georgia" panose="02040502050405020303" pitchFamily="18" charset="0"/>
                <a:ea typeface="MS PGothic" panose="020B0600070205080204" pitchFamily="34" charset="-128"/>
              </a:defRPr>
            </a:lvl2pPr>
            <a:lvl3pPr marL="1143000" indent="-228600">
              <a:spcBef>
                <a:spcPct val="20000"/>
              </a:spcBef>
              <a:buClr>
                <a:srgbClr val="8CADAE"/>
              </a:buClr>
              <a:buSzPct val="75000"/>
              <a:buFont typeface="Wingdings 2" panose="05020102010507070707" pitchFamily="18" charset="2"/>
              <a:buChar char=""/>
              <a:defRPr sz="2000">
                <a:solidFill>
                  <a:schemeClr val="tx1"/>
                </a:solidFill>
                <a:latin typeface="Georgia" panose="02040502050405020303" pitchFamily="18" charset="0"/>
                <a:ea typeface="MS PGothic" panose="020B0600070205080204" pitchFamily="34" charset="-128"/>
              </a:defRPr>
            </a:lvl3pPr>
            <a:lvl4pPr marL="1600200" indent="-228600">
              <a:spcBef>
                <a:spcPct val="20000"/>
              </a:spcBef>
              <a:buClr>
                <a:srgbClr val="8C7B70"/>
              </a:buClr>
              <a:buSzPct val="70000"/>
              <a:buFont typeface="Wingdings" panose="05000000000000000000" pitchFamily="2" charset="2"/>
              <a:buChar char=""/>
              <a:defRPr sz="2000">
                <a:solidFill>
                  <a:schemeClr val="tx2"/>
                </a:solidFill>
                <a:latin typeface="Georgia" panose="02040502050405020303" pitchFamily="18" charset="0"/>
                <a:ea typeface="MS PGothic" panose="020B0600070205080204" pitchFamily="34" charset="-128"/>
              </a:defRPr>
            </a:lvl4pPr>
            <a:lvl5pPr marL="2057400" indent="-228600">
              <a:spcBef>
                <a:spcPct val="20000"/>
              </a:spcBef>
              <a:buClr>
                <a:srgbClr val="8FB08C"/>
              </a:buClr>
              <a:buChar char="•"/>
              <a:defRPr>
                <a:solidFill>
                  <a:schemeClr val="tx1"/>
                </a:solidFill>
                <a:latin typeface="Georgia" panose="02040502050405020303" pitchFamily="18" charset="0"/>
                <a:ea typeface="MS PGothic" panose="020B0600070205080204" pitchFamily="34" charset="-128"/>
              </a:defRPr>
            </a:lvl5pPr>
            <a:lvl6pPr marL="2514600" indent="-228600" eaLnBrk="0" fontAlgn="base" hangingPunct="0">
              <a:spcBef>
                <a:spcPct val="20000"/>
              </a:spcBef>
              <a:spcAft>
                <a:spcPct val="0"/>
              </a:spcAft>
              <a:buClr>
                <a:srgbClr val="8FB08C"/>
              </a:buClr>
              <a:buChar char="•"/>
              <a:defRPr>
                <a:solidFill>
                  <a:schemeClr val="tx1"/>
                </a:solidFill>
                <a:latin typeface="Georgia" panose="02040502050405020303" pitchFamily="18" charset="0"/>
                <a:ea typeface="MS PGothic" panose="020B0600070205080204" pitchFamily="34" charset="-128"/>
              </a:defRPr>
            </a:lvl6pPr>
            <a:lvl7pPr marL="2971800" indent="-228600" eaLnBrk="0" fontAlgn="base" hangingPunct="0">
              <a:spcBef>
                <a:spcPct val="20000"/>
              </a:spcBef>
              <a:spcAft>
                <a:spcPct val="0"/>
              </a:spcAft>
              <a:buClr>
                <a:srgbClr val="8FB08C"/>
              </a:buClr>
              <a:buChar char="•"/>
              <a:defRPr>
                <a:solidFill>
                  <a:schemeClr val="tx1"/>
                </a:solidFill>
                <a:latin typeface="Georgia" panose="02040502050405020303" pitchFamily="18" charset="0"/>
                <a:ea typeface="MS PGothic" panose="020B0600070205080204" pitchFamily="34" charset="-128"/>
              </a:defRPr>
            </a:lvl7pPr>
            <a:lvl8pPr marL="3429000" indent="-228600" eaLnBrk="0" fontAlgn="base" hangingPunct="0">
              <a:spcBef>
                <a:spcPct val="20000"/>
              </a:spcBef>
              <a:spcAft>
                <a:spcPct val="0"/>
              </a:spcAft>
              <a:buClr>
                <a:srgbClr val="8FB08C"/>
              </a:buClr>
              <a:buChar char="•"/>
              <a:defRPr>
                <a:solidFill>
                  <a:schemeClr val="tx1"/>
                </a:solidFill>
                <a:latin typeface="Georgia" panose="02040502050405020303" pitchFamily="18" charset="0"/>
                <a:ea typeface="MS PGothic" panose="020B0600070205080204" pitchFamily="34" charset="-128"/>
              </a:defRPr>
            </a:lvl8pPr>
            <a:lvl9pPr marL="3886200" indent="-228600" eaLnBrk="0" fontAlgn="base" hangingPunct="0">
              <a:spcBef>
                <a:spcPct val="20000"/>
              </a:spcBef>
              <a:spcAft>
                <a:spcPct val="0"/>
              </a:spcAft>
              <a:buClr>
                <a:srgbClr val="8FB08C"/>
              </a:buClr>
              <a:buChar char="•"/>
              <a:defRPr>
                <a:solidFill>
                  <a:schemeClr val="tx1"/>
                </a:solidFill>
                <a:latin typeface="Georgia" panose="02040502050405020303" pitchFamily="18" charset="0"/>
                <a:ea typeface="MS PGothic" panose="020B0600070205080204" pitchFamily="34" charset="-128"/>
              </a:defRPr>
            </a:lvl9pPr>
          </a:lstStyle>
          <a:p>
            <a:pPr algn="ctr">
              <a:spcBef>
                <a:spcPct val="0"/>
              </a:spcBef>
              <a:buClrTx/>
              <a:buSzTx/>
              <a:buFontTx/>
              <a:buNone/>
            </a:pPr>
            <a:r>
              <a:rPr lang="en-US" altLang="en-US">
                <a:solidFill>
                  <a:srgbClr val="000000"/>
                </a:solidFill>
                <a:latin typeface="Franklin Gothic Demi" panose="020B0703020102020204" pitchFamily="34" charset="0"/>
              </a:rPr>
              <a:t>In High-DT Communities:</a:t>
            </a:r>
            <a:endParaRPr lang="en-US" altLang="en-US">
              <a:latin typeface="Franklin Gothic Demi" panose="020B0703020102020204" pitchFamily="34" charset="0"/>
            </a:endParaRPr>
          </a:p>
        </p:txBody>
      </p:sp>
      <p:cxnSp>
        <p:nvCxnSpPr>
          <p:cNvPr id="48" name="Straight Connector 47"/>
          <p:cNvCxnSpPr/>
          <p:nvPr/>
        </p:nvCxnSpPr>
        <p:spPr>
          <a:xfrm>
            <a:off x="1524000" y="1833563"/>
            <a:ext cx="914400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51" name="Rectangle 50"/>
          <p:cNvSpPr>
            <a:spLocks noChangeArrowheads="1"/>
          </p:cNvSpPr>
          <p:nvPr/>
        </p:nvSpPr>
        <p:spPr bwMode="auto">
          <a:xfrm>
            <a:off x="4883150" y="1928813"/>
            <a:ext cx="2446338"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accent1"/>
              </a:buClr>
              <a:buSzPct val="85000"/>
              <a:buFont typeface="Wingdings 2" panose="05020102010507070707" pitchFamily="18" charset="2"/>
              <a:buChar char=""/>
              <a:defRPr sz="2700">
                <a:solidFill>
                  <a:schemeClr val="tx1"/>
                </a:solidFill>
                <a:latin typeface="Georgia" panose="02040502050405020303" pitchFamily="18" charset="0"/>
                <a:ea typeface="MS PGothic" panose="020B0600070205080204" pitchFamily="34" charset="-128"/>
              </a:defRPr>
            </a:lvl1pPr>
            <a:lvl2pPr marL="742950" indent="-285750">
              <a:spcBef>
                <a:spcPct val="20000"/>
              </a:spcBef>
              <a:buClr>
                <a:schemeClr val="accent2"/>
              </a:buClr>
              <a:buSzPct val="70000"/>
              <a:buFont typeface="Wingdings" panose="05000000000000000000" pitchFamily="2" charset="2"/>
              <a:buChar char=""/>
              <a:defRPr sz="2200">
                <a:solidFill>
                  <a:schemeClr val="tx2"/>
                </a:solidFill>
                <a:latin typeface="Georgia" panose="02040502050405020303" pitchFamily="18" charset="0"/>
                <a:ea typeface="MS PGothic" panose="020B0600070205080204" pitchFamily="34" charset="-128"/>
              </a:defRPr>
            </a:lvl2pPr>
            <a:lvl3pPr marL="1143000" indent="-228600">
              <a:spcBef>
                <a:spcPct val="20000"/>
              </a:spcBef>
              <a:buClr>
                <a:srgbClr val="8CADAE"/>
              </a:buClr>
              <a:buSzPct val="75000"/>
              <a:buFont typeface="Wingdings 2" panose="05020102010507070707" pitchFamily="18" charset="2"/>
              <a:buChar char=""/>
              <a:defRPr sz="2000">
                <a:solidFill>
                  <a:schemeClr val="tx1"/>
                </a:solidFill>
                <a:latin typeface="Georgia" panose="02040502050405020303" pitchFamily="18" charset="0"/>
                <a:ea typeface="MS PGothic" panose="020B0600070205080204" pitchFamily="34" charset="-128"/>
              </a:defRPr>
            </a:lvl3pPr>
            <a:lvl4pPr marL="1600200" indent="-228600">
              <a:spcBef>
                <a:spcPct val="20000"/>
              </a:spcBef>
              <a:buClr>
                <a:srgbClr val="8C7B70"/>
              </a:buClr>
              <a:buSzPct val="70000"/>
              <a:buFont typeface="Wingdings" panose="05000000000000000000" pitchFamily="2" charset="2"/>
              <a:buChar char=""/>
              <a:defRPr sz="2000">
                <a:solidFill>
                  <a:schemeClr val="tx2"/>
                </a:solidFill>
                <a:latin typeface="Georgia" panose="02040502050405020303" pitchFamily="18" charset="0"/>
                <a:ea typeface="MS PGothic" panose="020B0600070205080204" pitchFamily="34" charset="-128"/>
              </a:defRPr>
            </a:lvl4pPr>
            <a:lvl5pPr marL="2057400" indent="-228600">
              <a:spcBef>
                <a:spcPct val="20000"/>
              </a:spcBef>
              <a:buClr>
                <a:srgbClr val="8FB08C"/>
              </a:buClr>
              <a:buChar char="•"/>
              <a:defRPr>
                <a:solidFill>
                  <a:schemeClr val="tx1"/>
                </a:solidFill>
                <a:latin typeface="Georgia" panose="02040502050405020303" pitchFamily="18" charset="0"/>
                <a:ea typeface="MS PGothic" panose="020B0600070205080204" pitchFamily="34" charset="-128"/>
              </a:defRPr>
            </a:lvl5pPr>
            <a:lvl6pPr marL="2514600" indent="-228600" eaLnBrk="0" fontAlgn="base" hangingPunct="0">
              <a:spcBef>
                <a:spcPct val="20000"/>
              </a:spcBef>
              <a:spcAft>
                <a:spcPct val="0"/>
              </a:spcAft>
              <a:buClr>
                <a:srgbClr val="8FB08C"/>
              </a:buClr>
              <a:buChar char="•"/>
              <a:defRPr>
                <a:solidFill>
                  <a:schemeClr val="tx1"/>
                </a:solidFill>
                <a:latin typeface="Georgia" panose="02040502050405020303" pitchFamily="18" charset="0"/>
                <a:ea typeface="MS PGothic" panose="020B0600070205080204" pitchFamily="34" charset="-128"/>
              </a:defRPr>
            </a:lvl6pPr>
            <a:lvl7pPr marL="2971800" indent="-228600" eaLnBrk="0" fontAlgn="base" hangingPunct="0">
              <a:spcBef>
                <a:spcPct val="20000"/>
              </a:spcBef>
              <a:spcAft>
                <a:spcPct val="0"/>
              </a:spcAft>
              <a:buClr>
                <a:srgbClr val="8FB08C"/>
              </a:buClr>
              <a:buChar char="•"/>
              <a:defRPr>
                <a:solidFill>
                  <a:schemeClr val="tx1"/>
                </a:solidFill>
                <a:latin typeface="Georgia" panose="02040502050405020303" pitchFamily="18" charset="0"/>
                <a:ea typeface="MS PGothic" panose="020B0600070205080204" pitchFamily="34" charset="-128"/>
              </a:defRPr>
            </a:lvl7pPr>
            <a:lvl8pPr marL="3429000" indent="-228600" eaLnBrk="0" fontAlgn="base" hangingPunct="0">
              <a:spcBef>
                <a:spcPct val="20000"/>
              </a:spcBef>
              <a:spcAft>
                <a:spcPct val="0"/>
              </a:spcAft>
              <a:buClr>
                <a:srgbClr val="8FB08C"/>
              </a:buClr>
              <a:buChar char="•"/>
              <a:defRPr>
                <a:solidFill>
                  <a:schemeClr val="tx1"/>
                </a:solidFill>
                <a:latin typeface="Georgia" panose="02040502050405020303" pitchFamily="18" charset="0"/>
                <a:ea typeface="MS PGothic" panose="020B0600070205080204" pitchFamily="34" charset="-128"/>
              </a:defRPr>
            </a:lvl8pPr>
            <a:lvl9pPr marL="3886200" indent="-228600" eaLnBrk="0" fontAlgn="base" hangingPunct="0">
              <a:spcBef>
                <a:spcPct val="20000"/>
              </a:spcBef>
              <a:spcAft>
                <a:spcPct val="0"/>
              </a:spcAft>
              <a:buClr>
                <a:srgbClr val="8FB08C"/>
              </a:buClr>
              <a:buChar char="•"/>
              <a:defRPr>
                <a:solidFill>
                  <a:schemeClr val="tx1"/>
                </a:solidFill>
                <a:latin typeface="Georgia" panose="02040502050405020303" pitchFamily="18" charset="0"/>
                <a:ea typeface="MS PGothic" panose="020B0600070205080204" pitchFamily="34" charset="-128"/>
              </a:defRPr>
            </a:lvl9pPr>
          </a:lstStyle>
          <a:p>
            <a:pPr algn="ctr">
              <a:spcBef>
                <a:spcPct val="0"/>
              </a:spcBef>
              <a:buClrTx/>
              <a:buSzTx/>
              <a:buFontTx/>
              <a:buNone/>
            </a:pPr>
            <a:r>
              <a:rPr lang="en-US" altLang="en-US" sz="1800">
                <a:solidFill>
                  <a:srgbClr val="000000"/>
                </a:solidFill>
                <a:latin typeface="Franklin Gothic Demi" panose="020B0703020102020204" pitchFamily="34" charset="0"/>
              </a:rPr>
              <a:t>Kids need fewer front teeth extractions.</a:t>
            </a:r>
            <a:endParaRPr lang="en-US" altLang="en-US" sz="1800">
              <a:latin typeface="Franklin Gothic Demi" panose="020B0703020102020204" pitchFamily="34" charset="0"/>
            </a:endParaRPr>
          </a:p>
        </p:txBody>
      </p:sp>
      <p:sp>
        <p:nvSpPr>
          <p:cNvPr id="52" name="Rectangle 51"/>
          <p:cNvSpPr>
            <a:spLocks noChangeArrowheads="1"/>
          </p:cNvSpPr>
          <p:nvPr/>
        </p:nvSpPr>
        <p:spPr bwMode="auto">
          <a:xfrm>
            <a:off x="7950201" y="1928813"/>
            <a:ext cx="2371725"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accent1"/>
              </a:buClr>
              <a:buSzPct val="85000"/>
              <a:buFont typeface="Wingdings 2" panose="05020102010507070707" pitchFamily="18" charset="2"/>
              <a:buChar char=""/>
              <a:defRPr sz="2700">
                <a:solidFill>
                  <a:schemeClr val="tx1"/>
                </a:solidFill>
                <a:latin typeface="Georgia" panose="02040502050405020303" pitchFamily="18" charset="0"/>
                <a:ea typeface="MS PGothic" panose="020B0600070205080204" pitchFamily="34" charset="-128"/>
              </a:defRPr>
            </a:lvl1pPr>
            <a:lvl2pPr marL="742950" indent="-285750">
              <a:spcBef>
                <a:spcPct val="20000"/>
              </a:spcBef>
              <a:buClr>
                <a:schemeClr val="accent2"/>
              </a:buClr>
              <a:buSzPct val="70000"/>
              <a:buFont typeface="Wingdings" panose="05000000000000000000" pitchFamily="2" charset="2"/>
              <a:buChar char=""/>
              <a:defRPr sz="2200">
                <a:solidFill>
                  <a:schemeClr val="tx2"/>
                </a:solidFill>
                <a:latin typeface="Georgia" panose="02040502050405020303" pitchFamily="18" charset="0"/>
                <a:ea typeface="MS PGothic" panose="020B0600070205080204" pitchFamily="34" charset="-128"/>
              </a:defRPr>
            </a:lvl2pPr>
            <a:lvl3pPr marL="1143000" indent="-228600">
              <a:spcBef>
                <a:spcPct val="20000"/>
              </a:spcBef>
              <a:buClr>
                <a:srgbClr val="8CADAE"/>
              </a:buClr>
              <a:buSzPct val="75000"/>
              <a:buFont typeface="Wingdings 2" panose="05020102010507070707" pitchFamily="18" charset="2"/>
              <a:buChar char=""/>
              <a:defRPr sz="2000">
                <a:solidFill>
                  <a:schemeClr val="tx1"/>
                </a:solidFill>
                <a:latin typeface="Georgia" panose="02040502050405020303" pitchFamily="18" charset="0"/>
                <a:ea typeface="MS PGothic" panose="020B0600070205080204" pitchFamily="34" charset="-128"/>
              </a:defRPr>
            </a:lvl3pPr>
            <a:lvl4pPr marL="1600200" indent="-228600">
              <a:spcBef>
                <a:spcPct val="20000"/>
              </a:spcBef>
              <a:buClr>
                <a:srgbClr val="8C7B70"/>
              </a:buClr>
              <a:buSzPct val="70000"/>
              <a:buFont typeface="Wingdings" panose="05000000000000000000" pitchFamily="2" charset="2"/>
              <a:buChar char=""/>
              <a:defRPr sz="2000">
                <a:solidFill>
                  <a:schemeClr val="tx2"/>
                </a:solidFill>
                <a:latin typeface="Georgia" panose="02040502050405020303" pitchFamily="18" charset="0"/>
                <a:ea typeface="MS PGothic" panose="020B0600070205080204" pitchFamily="34" charset="-128"/>
              </a:defRPr>
            </a:lvl4pPr>
            <a:lvl5pPr marL="2057400" indent="-228600">
              <a:spcBef>
                <a:spcPct val="20000"/>
              </a:spcBef>
              <a:buClr>
                <a:srgbClr val="8FB08C"/>
              </a:buClr>
              <a:buChar char="•"/>
              <a:defRPr>
                <a:solidFill>
                  <a:schemeClr val="tx1"/>
                </a:solidFill>
                <a:latin typeface="Georgia" panose="02040502050405020303" pitchFamily="18" charset="0"/>
                <a:ea typeface="MS PGothic" panose="020B0600070205080204" pitchFamily="34" charset="-128"/>
              </a:defRPr>
            </a:lvl5pPr>
            <a:lvl6pPr marL="2514600" indent="-228600" eaLnBrk="0" fontAlgn="base" hangingPunct="0">
              <a:spcBef>
                <a:spcPct val="20000"/>
              </a:spcBef>
              <a:spcAft>
                <a:spcPct val="0"/>
              </a:spcAft>
              <a:buClr>
                <a:srgbClr val="8FB08C"/>
              </a:buClr>
              <a:buChar char="•"/>
              <a:defRPr>
                <a:solidFill>
                  <a:schemeClr val="tx1"/>
                </a:solidFill>
                <a:latin typeface="Georgia" panose="02040502050405020303" pitchFamily="18" charset="0"/>
                <a:ea typeface="MS PGothic" panose="020B0600070205080204" pitchFamily="34" charset="-128"/>
              </a:defRPr>
            </a:lvl6pPr>
            <a:lvl7pPr marL="2971800" indent="-228600" eaLnBrk="0" fontAlgn="base" hangingPunct="0">
              <a:spcBef>
                <a:spcPct val="20000"/>
              </a:spcBef>
              <a:spcAft>
                <a:spcPct val="0"/>
              </a:spcAft>
              <a:buClr>
                <a:srgbClr val="8FB08C"/>
              </a:buClr>
              <a:buChar char="•"/>
              <a:defRPr>
                <a:solidFill>
                  <a:schemeClr val="tx1"/>
                </a:solidFill>
                <a:latin typeface="Georgia" panose="02040502050405020303" pitchFamily="18" charset="0"/>
                <a:ea typeface="MS PGothic" panose="020B0600070205080204" pitchFamily="34" charset="-128"/>
              </a:defRPr>
            </a:lvl7pPr>
            <a:lvl8pPr marL="3429000" indent="-228600" eaLnBrk="0" fontAlgn="base" hangingPunct="0">
              <a:spcBef>
                <a:spcPct val="20000"/>
              </a:spcBef>
              <a:spcAft>
                <a:spcPct val="0"/>
              </a:spcAft>
              <a:buClr>
                <a:srgbClr val="8FB08C"/>
              </a:buClr>
              <a:buChar char="•"/>
              <a:defRPr>
                <a:solidFill>
                  <a:schemeClr val="tx1"/>
                </a:solidFill>
                <a:latin typeface="Georgia" panose="02040502050405020303" pitchFamily="18" charset="0"/>
                <a:ea typeface="MS PGothic" panose="020B0600070205080204" pitchFamily="34" charset="-128"/>
              </a:defRPr>
            </a:lvl8pPr>
            <a:lvl9pPr marL="3886200" indent="-228600" eaLnBrk="0" fontAlgn="base" hangingPunct="0">
              <a:spcBef>
                <a:spcPct val="20000"/>
              </a:spcBef>
              <a:spcAft>
                <a:spcPct val="0"/>
              </a:spcAft>
              <a:buClr>
                <a:srgbClr val="8FB08C"/>
              </a:buClr>
              <a:buChar char="•"/>
              <a:defRPr>
                <a:solidFill>
                  <a:schemeClr val="tx1"/>
                </a:solidFill>
                <a:latin typeface="Georgia" panose="02040502050405020303" pitchFamily="18" charset="0"/>
                <a:ea typeface="MS PGothic" panose="020B0600070205080204" pitchFamily="34" charset="-128"/>
              </a:defRPr>
            </a:lvl9pPr>
          </a:lstStyle>
          <a:p>
            <a:pPr algn="ctr">
              <a:spcBef>
                <a:spcPct val="0"/>
              </a:spcBef>
              <a:buClrTx/>
              <a:buSzTx/>
              <a:buFontTx/>
              <a:buNone/>
            </a:pPr>
            <a:r>
              <a:rPr lang="en-US" altLang="en-US" sz="1800">
                <a:solidFill>
                  <a:srgbClr val="000000"/>
                </a:solidFill>
                <a:latin typeface="Franklin Gothic Demi" panose="020B0703020102020204" pitchFamily="34" charset="0"/>
              </a:rPr>
              <a:t>Fewer kids need general anesthesia. </a:t>
            </a:r>
            <a:endParaRPr lang="en-US" altLang="en-US" sz="1800">
              <a:latin typeface="Franklin Gothic Demi" panose="020B0703020102020204" pitchFamily="34" charset="0"/>
            </a:endParaRPr>
          </a:p>
        </p:txBody>
      </p:sp>
      <p:grpSp>
        <p:nvGrpSpPr>
          <p:cNvPr id="18" name="Group 17"/>
          <p:cNvGrpSpPr>
            <a:grpSpLocks/>
          </p:cNvGrpSpPr>
          <p:nvPr/>
        </p:nvGrpSpPr>
        <p:grpSpPr bwMode="auto">
          <a:xfrm>
            <a:off x="1820864" y="2546350"/>
            <a:ext cx="2446337" cy="2433638"/>
            <a:chOff x="396510" y="2719497"/>
            <a:chExt cx="3261090" cy="3243841"/>
          </a:xfrm>
        </p:grpSpPr>
        <p:sp>
          <p:nvSpPr>
            <p:cNvPr id="35867" name="Rectangle 7"/>
            <p:cNvSpPr>
              <a:spLocks noChangeArrowheads="1"/>
            </p:cNvSpPr>
            <p:nvPr/>
          </p:nvSpPr>
          <p:spPr bwMode="auto">
            <a:xfrm>
              <a:off x="396510" y="5594006"/>
              <a:ext cx="326109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accent1"/>
                </a:buClr>
                <a:buSzPct val="85000"/>
                <a:buFont typeface="Wingdings 2" panose="05020102010507070707" pitchFamily="18" charset="2"/>
                <a:buChar char=""/>
                <a:defRPr sz="2700">
                  <a:solidFill>
                    <a:schemeClr val="tx1"/>
                  </a:solidFill>
                  <a:latin typeface="Georgia" panose="02040502050405020303" pitchFamily="18" charset="0"/>
                  <a:ea typeface="MS PGothic" panose="020B0600070205080204" pitchFamily="34" charset="-128"/>
                </a:defRPr>
              </a:lvl1pPr>
              <a:lvl2pPr marL="742950" indent="-285750">
                <a:spcBef>
                  <a:spcPct val="20000"/>
                </a:spcBef>
                <a:buClr>
                  <a:schemeClr val="accent2"/>
                </a:buClr>
                <a:buSzPct val="70000"/>
                <a:buFont typeface="Wingdings" panose="05000000000000000000" pitchFamily="2" charset="2"/>
                <a:buChar char=""/>
                <a:defRPr sz="2200">
                  <a:solidFill>
                    <a:schemeClr val="tx2"/>
                  </a:solidFill>
                  <a:latin typeface="Georgia" panose="02040502050405020303" pitchFamily="18" charset="0"/>
                  <a:ea typeface="MS PGothic" panose="020B0600070205080204" pitchFamily="34" charset="-128"/>
                </a:defRPr>
              </a:lvl2pPr>
              <a:lvl3pPr marL="1143000" indent="-228600">
                <a:spcBef>
                  <a:spcPct val="20000"/>
                </a:spcBef>
                <a:buClr>
                  <a:srgbClr val="8CADAE"/>
                </a:buClr>
                <a:buSzPct val="75000"/>
                <a:buFont typeface="Wingdings 2" panose="05020102010507070707" pitchFamily="18" charset="2"/>
                <a:buChar char=""/>
                <a:defRPr sz="2000">
                  <a:solidFill>
                    <a:schemeClr val="tx1"/>
                  </a:solidFill>
                  <a:latin typeface="Georgia" panose="02040502050405020303" pitchFamily="18" charset="0"/>
                  <a:ea typeface="MS PGothic" panose="020B0600070205080204" pitchFamily="34" charset="-128"/>
                </a:defRPr>
              </a:lvl3pPr>
              <a:lvl4pPr marL="1600200" indent="-228600">
                <a:spcBef>
                  <a:spcPct val="20000"/>
                </a:spcBef>
                <a:buClr>
                  <a:srgbClr val="8C7B70"/>
                </a:buClr>
                <a:buSzPct val="70000"/>
                <a:buFont typeface="Wingdings" panose="05000000000000000000" pitchFamily="2" charset="2"/>
                <a:buChar char=""/>
                <a:defRPr sz="2000">
                  <a:solidFill>
                    <a:schemeClr val="tx2"/>
                  </a:solidFill>
                  <a:latin typeface="Georgia" panose="02040502050405020303" pitchFamily="18" charset="0"/>
                  <a:ea typeface="MS PGothic" panose="020B0600070205080204" pitchFamily="34" charset="-128"/>
                </a:defRPr>
              </a:lvl4pPr>
              <a:lvl5pPr marL="2057400" indent="-228600">
                <a:spcBef>
                  <a:spcPct val="20000"/>
                </a:spcBef>
                <a:buClr>
                  <a:srgbClr val="8FB08C"/>
                </a:buClr>
                <a:buChar char="•"/>
                <a:defRPr>
                  <a:solidFill>
                    <a:schemeClr val="tx1"/>
                  </a:solidFill>
                  <a:latin typeface="Georgia" panose="02040502050405020303" pitchFamily="18" charset="0"/>
                  <a:ea typeface="MS PGothic" panose="020B0600070205080204" pitchFamily="34" charset="-128"/>
                </a:defRPr>
              </a:lvl5pPr>
              <a:lvl6pPr marL="2514600" indent="-228600" eaLnBrk="0" fontAlgn="base" hangingPunct="0">
                <a:spcBef>
                  <a:spcPct val="20000"/>
                </a:spcBef>
                <a:spcAft>
                  <a:spcPct val="0"/>
                </a:spcAft>
                <a:buClr>
                  <a:srgbClr val="8FB08C"/>
                </a:buClr>
                <a:buChar char="•"/>
                <a:defRPr>
                  <a:solidFill>
                    <a:schemeClr val="tx1"/>
                  </a:solidFill>
                  <a:latin typeface="Georgia" panose="02040502050405020303" pitchFamily="18" charset="0"/>
                  <a:ea typeface="MS PGothic" panose="020B0600070205080204" pitchFamily="34" charset="-128"/>
                </a:defRPr>
              </a:lvl6pPr>
              <a:lvl7pPr marL="2971800" indent="-228600" eaLnBrk="0" fontAlgn="base" hangingPunct="0">
                <a:spcBef>
                  <a:spcPct val="20000"/>
                </a:spcBef>
                <a:spcAft>
                  <a:spcPct val="0"/>
                </a:spcAft>
                <a:buClr>
                  <a:srgbClr val="8FB08C"/>
                </a:buClr>
                <a:buChar char="•"/>
                <a:defRPr>
                  <a:solidFill>
                    <a:schemeClr val="tx1"/>
                  </a:solidFill>
                  <a:latin typeface="Georgia" panose="02040502050405020303" pitchFamily="18" charset="0"/>
                  <a:ea typeface="MS PGothic" panose="020B0600070205080204" pitchFamily="34" charset="-128"/>
                </a:defRPr>
              </a:lvl7pPr>
              <a:lvl8pPr marL="3429000" indent="-228600" eaLnBrk="0" fontAlgn="base" hangingPunct="0">
                <a:spcBef>
                  <a:spcPct val="20000"/>
                </a:spcBef>
                <a:spcAft>
                  <a:spcPct val="0"/>
                </a:spcAft>
                <a:buClr>
                  <a:srgbClr val="8FB08C"/>
                </a:buClr>
                <a:buChar char="•"/>
                <a:defRPr>
                  <a:solidFill>
                    <a:schemeClr val="tx1"/>
                  </a:solidFill>
                  <a:latin typeface="Georgia" panose="02040502050405020303" pitchFamily="18" charset="0"/>
                  <a:ea typeface="MS PGothic" panose="020B0600070205080204" pitchFamily="34" charset="-128"/>
                </a:defRPr>
              </a:lvl8pPr>
              <a:lvl9pPr marL="3886200" indent="-228600" eaLnBrk="0" fontAlgn="base" hangingPunct="0">
                <a:spcBef>
                  <a:spcPct val="20000"/>
                </a:spcBef>
                <a:spcAft>
                  <a:spcPct val="0"/>
                </a:spcAft>
                <a:buClr>
                  <a:srgbClr val="8FB08C"/>
                </a:buClr>
                <a:buChar char="•"/>
                <a:defRPr>
                  <a:solidFill>
                    <a:schemeClr val="tx1"/>
                  </a:solidFill>
                  <a:latin typeface="Georgia" panose="02040502050405020303" pitchFamily="18" charset="0"/>
                  <a:ea typeface="MS PGothic" panose="020B0600070205080204" pitchFamily="34" charset="-128"/>
                </a:defRPr>
              </a:lvl9pPr>
            </a:lstStyle>
            <a:p>
              <a:pPr algn="ctr">
                <a:spcBef>
                  <a:spcPct val="0"/>
                </a:spcBef>
                <a:buClrTx/>
                <a:buSzTx/>
                <a:buFontTx/>
                <a:buNone/>
              </a:pPr>
              <a:r>
                <a:rPr lang="en-US" altLang="en-US" sz="1200">
                  <a:solidFill>
                    <a:srgbClr val="000000"/>
                  </a:solidFill>
                  <a:latin typeface="Franklin Gothic Demi" panose="020B0703020102020204" pitchFamily="34" charset="0"/>
                </a:rPr>
                <a:t>Child Preventative Care</a:t>
              </a:r>
              <a:endParaRPr lang="en-US" altLang="en-US" sz="1200">
                <a:latin typeface="Franklin Gothic Demi" panose="020B0703020102020204" pitchFamily="34" charset="0"/>
              </a:endParaRPr>
            </a:p>
          </p:txBody>
        </p:sp>
        <p:pic>
          <p:nvPicPr>
            <p:cNvPr id="35868" name="Picture 5"/>
            <p:cNvPicPr>
              <a:picLocks noChangeAspect="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817198" y="2993419"/>
              <a:ext cx="2217420" cy="22656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5" name="Rectangle 24"/>
            <p:cNvSpPr/>
            <p:nvPr/>
          </p:nvSpPr>
          <p:spPr>
            <a:xfrm>
              <a:off x="1346691" y="3561668"/>
              <a:ext cx="681422" cy="554394"/>
            </a:xfrm>
            <a:prstGeom prst="rect">
              <a:avLst/>
            </a:prstGeom>
          </p:spPr>
          <p:txBody>
            <a:bodyPr>
              <a:spAutoFit/>
            </a:bodyPr>
            <a:lstStyle/>
            <a:p>
              <a:pPr algn="ctr">
                <a:defRPr/>
              </a:pPr>
              <a:r>
                <a:rPr lang="en-US" sz="1050" dirty="0">
                  <a:solidFill>
                    <a:srgbClr val="000000"/>
                  </a:solidFill>
                  <a:latin typeface="Franklin Gothic Demi" charset="0"/>
                  <a:ea typeface="Franklin Gothic Demi" charset="0"/>
                  <a:cs typeface="Franklin Gothic Demi" charset="0"/>
                </a:rPr>
                <a:t>15.5%</a:t>
              </a:r>
              <a:endParaRPr lang="en-US" sz="1050" dirty="0">
                <a:latin typeface="Franklin Gothic Demi" charset="0"/>
                <a:ea typeface="Franklin Gothic Demi" charset="0"/>
                <a:cs typeface="Franklin Gothic Demi" charset="0"/>
              </a:endParaRPr>
            </a:p>
          </p:txBody>
        </p:sp>
        <p:sp>
          <p:nvSpPr>
            <p:cNvPr id="26" name="Rectangle 25"/>
            <p:cNvSpPr/>
            <p:nvPr/>
          </p:nvSpPr>
          <p:spPr>
            <a:xfrm>
              <a:off x="1970976" y="2719497"/>
              <a:ext cx="679305" cy="554394"/>
            </a:xfrm>
            <a:prstGeom prst="rect">
              <a:avLst/>
            </a:prstGeom>
          </p:spPr>
          <p:txBody>
            <a:bodyPr>
              <a:spAutoFit/>
            </a:bodyPr>
            <a:lstStyle/>
            <a:p>
              <a:pPr algn="ctr">
                <a:defRPr/>
              </a:pPr>
              <a:r>
                <a:rPr lang="en-US" sz="1050" dirty="0">
                  <a:solidFill>
                    <a:srgbClr val="000000"/>
                  </a:solidFill>
                  <a:latin typeface="Franklin Gothic Demi" charset="0"/>
                  <a:ea typeface="Franklin Gothic Demi" charset="0"/>
                  <a:cs typeface="Franklin Gothic Demi" charset="0"/>
                </a:rPr>
                <a:t>24.8%</a:t>
              </a:r>
              <a:endParaRPr lang="en-US" sz="1050" dirty="0">
                <a:latin typeface="Franklin Gothic Demi" charset="0"/>
                <a:ea typeface="Franklin Gothic Demi" charset="0"/>
                <a:cs typeface="Franklin Gothic Demi" charset="0"/>
              </a:endParaRPr>
            </a:p>
          </p:txBody>
        </p:sp>
      </p:grpSp>
      <p:grpSp>
        <p:nvGrpSpPr>
          <p:cNvPr id="21" name="Group 20"/>
          <p:cNvGrpSpPr>
            <a:grpSpLocks/>
          </p:cNvGrpSpPr>
          <p:nvPr/>
        </p:nvGrpSpPr>
        <p:grpSpPr bwMode="auto">
          <a:xfrm>
            <a:off x="7907339" y="2778126"/>
            <a:ext cx="2446337" cy="2201863"/>
            <a:chOff x="8511475" y="3027274"/>
            <a:chExt cx="3261090" cy="2936064"/>
          </a:xfrm>
        </p:grpSpPr>
        <p:sp>
          <p:nvSpPr>
            <p:cNvPr id="35863" name="Rectangle 9"/>
            <p:cNvSpPr>
              <a:spLocks noChangeArrowheads="1"/>
            </p:cNvSpPr>
            <p:nvPr/>
          </p:nvSpPr>
          <p:spPr bwMode="auto">
            <a:xfrm>
              <a:off x="8511475" y="5594006"/>
              <a:ext cx="326109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accent1"/>
                </a:buClr>
                <a:buSzPct val="85000"/>
                <a:buFont typeface="Wingdings 2" panose="05020102010507070707" pitchFamily="18" charset="2"/>
                <a:buChar char=""/>
                <a:defRPr sz="2700">
                  <a:solidFill>
                    <a:schemeClr val="tx1"/>
                  </a:solidFill>
                  <a:latin typeface="Georgia" panose="02040502050405020303" pitchFamily="18" charset="0"/>
                  <a:ea typeface="MS PGothic" panose="020B0600070205080204" pitchFamily="34" charset="-128"/>
                </a:defRPr>
              </a:lvl1pPr>
              <a:lvl2pPr marL="742950" indent="-285750">
                <a:spcBef>
                  <a:spcPct val="20000"/>
                </a:spcBef>
                <a:buClr>
                  <a:schemeClr val="accent2"/>
                </a:buClr>
                <a:buSzPct val="70000"/>
                <a:buFont typeface="Wingdings" panose="05000000000000000000" pitchFamily="2" charset="2"/>
                <a:buChar char=""/>
                <a:defRPr sz="2200">
                  <a:solidFill>
                    <a:schemeClr val="tx2"/>
                  </a:solidFill>
                  <a:latin typeface="Georgia" panose="02040502050405020303" pitchFamily="18" charset="0"/>
                  <a:ea typeface="MS PGothic" panose="020B0600070205080204" pitchFamily="34" charset="-128"/>
                </a:defRPr>
              </a:lvl2pPr>
              <a:lvl3pPr marL="1143000" indent="-228600">
                <a:spcBef>
                  <a:spcPct val="20000"/>
                </a:spcBef>
                <a:buClr>
                  <a:srgbClr val="8CADAE"/>
                </a:buClr>
                <a:buSzPct val="75000"/>
                <a:buFont typeface="Wingdings 2" panose="05020102010507070707" pitchFamily="18" charset="2"/>
                <a:buChar char=""/>
                <a:defRPr sz="2000">
                  <a:solidFill>
                    <a:schemeClr val="tx1"/>
                  </a:solidFill>
                  <a:latin typeface="Georgia" panose="02040502050405020303" pitchFamily="18" charset="0"/>
                  <a:ea typeface="MS PGothic" panose="020B0600070205080204" pitchFamily="34" charset="-128"/>
                </a:defRPr>
              </a:lvl3pPr>
              <a:lvl4pPr marL="1600200" indent="-228600">
                <a:spcBef>
                  <a:spcPct val="20000"/>
                </a:spcBef>
                <a:buClr>
                  <a:srgbClr val="8C7B70"/>
                </a:buClr>
                <a:buSzPct val="70000"/>
                <a:buFont typeface="Wingdings" panose="05000000000000000000" pitchFamily="2" charset="2"/>
                <a:buChar char=""/>
                <a:defRPr sz="2000">
                  <a:solidFill>
                    <a:schemeClr val="tx2"/>
                  </a:solidFill>
                  <a:latin typeface="Georgia" panose="02040502050405020303" pitchFamily="18" charset="0"/>
                  <a:ea typeface="MS PGothic" panose="020B0600070205080204" pitchFamily="34" charset="-128"/>
                </a:defRPr>
              </a:lvl4pPr>
              <a:lvl5pPr marL="2057400" indent="-228600">
                <a:spcBef>
                  <a:spcPct val="20000"/>
                </a:spcBef>
                <a:buClr>
                  <a:srgbClr val="8FB08C"/>
                </a:buClr>
                <a:buChar char="•"/>
                <a:defRPr>
                  <a:solidFill>
                    <a:schemeClr val="tx1"/>
                  </a:solidFill>
                  <a:latin typeface="Georgia" panose="02040502050405020303" pitchFamily="18" charset="0"/>
                  <a:ea typeface="MS PGothic" panose="020B0600070205080204" pitchFamily="34" charset="-128"/>
                </a:defRPr>
              </a:lvl5pPr>
              <a:lvl6pPr marL="2514600" indent="-228600" eaLnBrk="0" fontAlgn="base" hangingPunct="0">
                <a:spcBef>
                  <a:spcPct val="20000"/>
                </a:spcBef>
                <a:spcAft>
                  <a:spcPct val="0"/>
                </a:spcAft>
                <a:buClr>
                  <a:srgbClr val="8FB08C"/>
                </a:buClr>
                <a:buChar char="•"/>
                <a:defRPr>
                  <a:solidFill>
                    <a:schemeClr val="tx1"/>
                  </a:solidFill>
                  <a:latin typeface="Georgia" panose="02040502050405020303" pitchFamily="18" charset="0"/>
                  <a:ea typeface="MS PGothic" panose="020B0600070205080204" pitchFamily="34" charset="-128"/>
                </a:defRPr>
              </a:lvl6pPr>
              <a:lvl7pPr marL="2971800" indent="-228600" eaLnBrk="0" fontAlgn="base" hangingPunct="0">
                <a:spcBef>
                  <a:spcPct val="20000"/>
                </a:spcBef>
                <a:spcAft>
                  <a:spcPct val="0"/>
                </a:spcAft>
                <a:buClr>
                  <a:srgbClr val="8FB08C"/>
                </a:buClr>
                <a:buChar char="•"/>
                <a:defRPr>
                  <a:solidFill>
                    <a:schemeClr val="tx1"/>
                  </a:solidFill>
                  <a:latin typeface="Georgia" panose="02040502050405020303" pitchFamily="18" charset="0"/>
                  <a:ea typeface="MS PGothic" panose="020B0600070205080204" pitchFamily="34" charset="-128"/>
                </a:defRPr>
              </a:lvl7pPr>
              <a:lvl8pPr marL="3429000" indent="-228600" eaLnBrk="0" fontAlgn="base" hangingPunct="0">
                <a:spcBef>
                  <a:spcPct val="20000"/>
                </a:spcBef>
                <a:spcAft>
                  <a:spcPct val="0"/>
                </a:spcAft>
                <a:buClr>
                  <a:srgbClr val="8FB08C"/>
                </a:buClr>
                <a:buChar char="•"/>
                <a:defRPr>
                  <a:solidFill>
                    <a:schemeClr val="tx1"/>
                  </a:solidFill>
                  <a:latin typeface="Georgia" panose="02040502050405020303" pitchFamily="18" charset="0"/>
                  <a:ea typeface="MS PGothic" panose="020B0600070205080204" pitchFamily="34" charset="-128"/>
                </a:defRPr>
              </a:lvl8pPr>
              <a:lvl9pPr marL="3886200" indent="-228600" eaLnBrk="0" fontAlgn="base" hangingPunct="0">
                <a:spcBef>
                  <a:spcPct val="20000"/>
                </a:spcBef>
                <a:spcAft>
                  <a:spcPct val="0"/>
                </a:spcAft>
                <a:buClr>
                  <a:srgbClr val="8FB08C"/>
                </a:buClr>
                <a:buChar char="•"/>
                <a:defRPr>
                  <a:solidFill>
                    <a:schemeClr val="tx1"/>
                  </a:solidFill>
                  <a:latin typeface="Georgia" panose="02040502050405020303" pitchFamily="18" charset="0"/>
                  <a:ea typeface="MS PGothic" panose="020B0600070205080204" pitchFamily="34" charset="-128"/>
                </a:defRPr>
              </a:lvl9pPr>
            </a:lstStyle>
            <a:p>
              <a:pPr algn="ctr">
                <a:spcBef>
                  <a:spcPct val="0"/>
                </a:spcBef>
                <a:buClrTx/>
                <a:buSzTx/>
                <a:buFontTx/>
                <a:buNone/>
              </a:pPr>
              <a:r>
                <a:rPr lang="en-US" altLang="en-US" sz="1200">
                  <a:solidFill>
                    <a:srgbClr val="000000"/>
                  </a:solidFill>
                  <a:latin typeface="Franklin Gothic Demi" panose="020B0703020102020204" pitchFamily="34" charset="0"/>
                </a:rPr>
                <a:t>Child General Anesthesia Rate</a:t>
              </a:r>
              <a:endParaRPr lang="en-US" altLang="en-US" sz="1200">
                <a:latin typeface="Franklin Gothic Demi" panose="020B0703020102020204" pitchFamily="34" charset="0"/>
              </a:endParaRPr>
            </a:p>
          </p:txBody>
        </p:sp>
        <p:pic>
          <p:nvPicPr>
            <p:cNvPr id="35864" name="Picture 10"/>
            <p:cNvPicPr>
              <a:picLocks noChangeAspect="1"/>
            </p:cNvPicPr>
            <p:nvPr/>
          </p:nvPicPr>
          <p:blipFill>
            <a:blip r:embed="rId4" cstate="email">
              <a:extLst>
                <a:ext uri="{28A0092B-C50C-407E-A947-70E740481C1C}">
                  <a14:useLocalDpi xmlns:a14="http://schemas.microsoft.com/office/drawing/2010/main" val="0"/>
                </a:ext>
              </a:extLst>
            </a:blip>
            <a:srcRect/>
            <a:stretch>
              <a:fillRect/>
            </a:stretch>
          </p:blipFill>
          <p:spPr bwMode="auto">
            <a:xfrm>
              <a:off x="8957508" y="3027274"/>
              <a:ext cx="2217420" cy="22656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7" name="Rectangle 26"/>
            <p:cNvSpPr/>
            <p:nvPr/>
          </p:nvSpPr>
          <p:spPr>
            <a:xfrm>
              <a:off x="9535724" y="4259278"/>
              <a:ext cx="679305" cy="338695"/>
            </a:xfrm>
            <a:prstGeom prst="rect">
              <a:avLst/>
            </a:prstGeom>
          </p:spPr>
          <p:txBody>
            <a:bodyPr>
              <a:spAutoFit/>
            </a:bodyPr>
            <a:lstStyle/>
            <a:p>
              <a:pPr algn="ctr">
                <a:defRPr/>
              </a:pPr>
              <a:r>
                <a:rPr lang="en-US" sz="1050" dirty="0">
                  <a:solidFill>
                    <a:srgbClr val="000000"/>
                  </a:solidFill>
                  <a:latin typeface="Franklin Gothic Demi" charset="0"/>
                  <a:ea typeface="Franklin Gothic Demi" charset="0"/>
                  <a:cs typeface="Franklin Gothic Demi" charset="0"/>
                </a:rPr>
                <a:t>7.9%</a:t>
              </a:r>
              <a:endParaRPr lang="en-US" sz="1050" dirty="0">
                <a:latin typeface="Franklin Gothic Demi" charset="0"/>
                <a:ea typeface="Franklin Gothic Demi" charset="0"/>
                <a:cs typeface="Franklin Gothic Demi" charset="0"/>
              </a:endParaRPr>
            </a:p>
          </p:txBody>
        </p:sp>
        <p:sp>
          <p:nvSpPr>
            <p:cNvPr id="28" name="Rectangle 27"/>
            <p:cNvSpPr/>
            <p:nvPr/>
          </p:nvSpPr>
          <p:spPr>
            <a:xfrm>
              <a:off x="10166357" y="4485781"/>
              <a:ext cx="681422" cy="336578"/>
            </a:xfrm>
            <a:prstGeom prst="rect">
              <a:avLst/>
            </a:prstGeom>
          </p:spPr>
          <p:txBody>
            <a:bodyPr>
              <a:spAutoFit/>
            </a:bodyPr>
            <a:lstStyle/>
            <a:p>
              <a:pPr algn="ctr">
                <a:defRPr/>
              </a:pPr>
              <a:r>
                <a:rPr lang="en-US" sz="1050" dirty="0">
                  <a:solidFill>
                    <a:srgbClr val="000000"/>
                  </a:solidFill>
                  <a:latin typeface="Franklin Gothic Demi" charset="0"/>
                  <a:ea typeface="Franklin Gothic Demi" charset="0"/>
                  <a:cs typeface="Franklin Gothic Demi" charset="0"/>
                </a:rPr>
                <a:t>5.5%</a:t>
              </a:r>
              <a:endParaRPr lang="en-US" sz="1050" dirty="0">
                <a:latin typeface="Franklin Gothic Demi" charset="0"/>
                <a:ea typeface="Franklin Gothic Demi" charset="0"/>
                <a:cs typeface="Franklin Gothic Demi" charset="0"/>
              </a:endParaRPr>
            </a:p>
          </p:txBody>
        </p:sp>
      </p:grpSp>
      <p:grpSp>
        <p:nvGrpSpPr>
          <p:cNvPr id="19" name="Group 18"/>
          <p:cNvGrpSpPr>
            <a:grpSpLocks/>
          </p:cNvGrpSpPr>
          <p:nvPr/>
        </p:nvGrpSpPr>
        <p:grpSpPr bwMode="auto">
          <a:xfrm>
            <a:off x="4883150" y="2778126"/>
            <a:ext cx="2446338" cy="2201863"/>
            <a:chOff x="4479613" y="3027274"/>
            <a:chExt cx="3261090" cy="2936064"/>
          </a:xfrm>
        </p:grpSpPr>
        <p:sp>
          <p:nvSpPr>
            <p:cNvPr id="35859" name="Rectangle 8"/>
            <p:cNvSpPr>
              <a:spLocks noChangeArrowheads="1"/>
            </p:cNvSpPr>
            <p:nvPr/>
          </p:nvSpPr>
          <p:spPr bwMode="auto">
            <a:xfrm>
              <a:off x="4479613" y="5594006"/>
              <a:ext cx="326109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accent1"/>
                </a:buClr>
                <a:buSzPct val="85000"/>
                <a:buFont typeface="Wingdings 2" panose="05020102010507070707" pitchFamily="18" charset="2"/>
                <a:buChar char=""/>
                <a:defRPr sz="2700">
                  <a:solidFill>
                    <a:schemeClr val="tx1"/>
                  </a:solidFill>
                  <a:latin typeface="Georgia" panose="02040502050405020303" pitchFamily="18" charset="0"/>
                  <a:ea typeface="MS PGothic" panose="020B0600070205080204" pitchFamily="34" charset="-128"/>
                </a:defRPr>
              </a:lvl1pPr>
              <a:lvl2pPr marL="742950" indent="-285750">
                <a:spcBef>
                  <a:spcPct val="20000"/>
                </a:spcBef>
                <a:buClr>
                  <a:schemeClr val="accent2"/>
                </a:buClr>
                <a:buSzPct val="70000"/>
                <a:buFont typeface="Wingdings" panose="05000000000000000000" pitchFamily="2" charset="2"/>
                <a:buChar char=""/>
                <a:defRPr sz="2200">
                  <a:solidFill>
                    <a:schemeClr val="tx2"/>
                  </a:solidFill>
                  <a:latin typeface="Georgia" panose="02040502050405020303" pitchFamily="18" charset="0"/>
                  <a:ea typeface="MS PGothic" panose="020B0600070205080204" pitchFamily="34" charset="-128"/>
                </a:defRPr>
              </a:lvl2pPr>
              <a:lvl3pPr marL="1143000" indent="-228600">
                <a:spcBef>
                  <a:spcPct val="20000"/>
                </a:spcBef>
                <a:buClr>
                  <a:srgbClr val="8CADAE"/>
                </a:buClr>
                <a:buSzPct val="75000"/>
                <a:buFont typeface="Wingdings 2" panose="05020102010507070707" pitchFamily="18" charset="2"/>
                <a:buChar char=""/>
                <a:defRPr sz="2000">
                  <a:solidFill>
                    <a:schemeClr val="tx1"/>
                  </a:solidFill>
                  <a:latin typeface="Georgia" panose="02040502050405020303" pitchFamily="18" charset="0"/>
                  <a:ea typeface="MS PGothic" panose="020B0600070205080204" pitchFamily="34" charset="-128"/>
                </a:defRPr>
              </a:lvl3pPr>
              <a:lvl4pPr marL="1600200" indent="-228600">
                <a:spcBef>
                  <a:spcPct val="20000"/>
                </a:spcBef>
                <a:buClr>
                  <a:srgbClr val="8C7B70"/>
                </a:buClr>
                <a:buSzPct val="70000"/>
                <a:buFont typeface="Wingdings" panose="05000000000000000000" pitchFamily="2" charset="2"/>
                <a:buChar char=""/>
                <a:defRPr sz="2000">
                  <a:solidFill>
                    <a:schemeClr val="tx2"/>
                  </a:solidFill>
                  <a:latin typeface="Georgia" panose="02040502050405020303" pitchFamily="18" charset="0"/>
                  <a:ea typeface="MS PGothic" panose="020B0600070205080204" pitchFamily="34" charset="-128"/>
                </a:defRPr>
              </a:lvl4pPr>
              <a:lvl5pPr marL="2057400" indent="-228600">
                <a:spcBef>
                  <a:spcPct val="20000"/>
                </a:spcBef>
                <a:buClr>
                  <a:srgbClr val="8FB08C"/>
                </a:buClr>
                <a:buChar char="•"/>
                <a:defRPr>
                  <a:solidFill>
                    <a:schemeClr val="tx1"/>
                  </a:solidFill>
                  <a:latin typeface="Georgia" panose="02040502050405020303" pitchFamily="18" charset="0"/>
                  <a:ea typeface="MS PGothic" panose="020B0600070205080204" pitchFamily="34" charset="-128"/>
                </a:defRPr>
              </a:lvl5pPr>
              <a:lvl6pPr marL="2514600" indent="-228600" eaLnBrk="0" fontAlgn="base" hangingPunct="0">
                <a:spcBef>
                  <a:spcPct val="20000"/>
                </a:spcBef>
                <a:spcAft>
                  <a:spcPct val="0"/>
                </a:spcAft>
                <a:buClr>
                  <a:srgbClr val="8FB08C"/>
                </a:buClr>
                <a:buChar char="•"/>
                <a:defRPr>
                  <a:solidFill>
                    <a:schemeClr val="tx1"/>
                  </a:solidFill>
                  <a:latin typeface="Georgia" panose="02040502050405020303" pitchFamily="18" charset="0"/>
                  <a:ea typeface="MS PGothic" panose="020B0600070205080204" pitchFamily="34" charset="-128"/>
                </a:defRPr>
              </a:lvl6pPr>
              <a:lvl7pPr marL="2971800" indent="-228600" eaLnBrk="0" fontAlgn="base" hangingPunct="0">
                <a:spcBef>
                  <a:spcPct val="20000"/>
                </a:spcBef>
                <a:spcAft>
                  <a:spcPct val="0"/>
                </a:spcAft>
                <a:buClr>
                  <a:srgbClr val="8FB08C"/>
                </a:buClr>
                <a:buChar char="•"/>
                <a:defRPr>
                  <a:solidFill>
                    <a:schemeClr val="tx1"/>
                  </a:solidFill>
                  <a:latin typeface="Georgia" panose="02040502050405020303" pitchFamily="18" charset="0"/>
                  <a:ea typeface="MS PGothic" panose="020B0600070205080204" pitchFamily="34" charset="-128"/>
                </a:defRPr>
              </a:lvl7pPr>
              <a:lvl8pPr marL="3429000" indent="-228600" eaLnBrk="0" fontAlgn="base" hangingPunct="0">
                <a:spcBef>
                  <a:spcPct val="20000"/>
                </a:spcBef>
                <a:spcAft>
                  <a:spcPct val="0"/>
                </a:spcAft>
                <a:buClr>
                  <a:srgbClr val="8FB08C"/>
                </a:buClr>
                <a:buChar char="•"/>
                <a:defRPr>
                  <a:solidFill>
                    <a:schemeClr val="tx1"/>
                  </a:solidFill>
                  <a:latin typeface="Georgia" panose="02040502050405020303" pitchFamily="18" charset="0"/>
                  <a:ea typeface="MS PGothic" panose="020B0600070205080204" pitchFamily="34" charset="-128"/>
                </a:defRPr>
              </a:lvl8pPr>
              <a:lvl9pPr marL="3886200" indent="-228600" eaLnBrk="0" fontAlgn="base" hangingPunct="0">
                <a:spcBef>
                  <a:spcPct val="20000"/>
                </a:spcBef>
                <a:spcAft>
                  <a:spcPct val="0"/>
                </a:spcAft>
                <a:buClr>
                  <a:srgbClr val="8FB08C"/>
                </a:buClr>
                <a:buChar char="•"/>
                <a:defRPr>
                  <a:solidFill>
                    <a:schemeClr val="tx1"/>
                  </a:solidFill>
                  <a:latin typeface="Georgia" panose="02040502050405020303" pitchFamily="18" charset="0"/>
                  <a:ea typeface="MS PGothic" panose="020B0600070205080204" pitchFamily="34" charset="-128"/>
                </a:defRPr>
              </a:lvl9pPr>
            </a:lstStyle>
            <a:p>
              <a:pPr algn="ctr">
                <a:spcBef>
                  <a:spcPct val="0"/>
                </a:spcBef>
                <a:buClrTx/>
                <a:buSzTx/>
                <a:buFontTx/>
                <a:buNone/>
              </a:pPr>
              <a:r>
                <a:rPr lang="en-US" altLang="en-US" sz="1200">
                  <a:solidFill>
                    <a:srgbClr val="000000"/>
                  </a:solidFill>
                  <a:latin typeface="Franklin Gothic Demi" panose="020B0703020102020204" pitchFamily="34" charset="0"/>
                </a:rPr>
                <a:t>Child Extraction Rate</a:t>
              </a:r>
              <a:endParaRPr lang="en-US" altLang="en-US" sz="1200">
                <a:latin typeface="Franklin Gothic Demi" panose="020B0703020102020204" pitchFamily="34" charset="0"/>
              </a:endParaRPr>
            </a:p>
          </p:txBody>
        </p:sp>
        <p:pic>
          <p:nvPicPr>
            <p:cNvPr id="35860" name="Picture 6"/>
            <p:cNvPicPr>
              <a:picLocks noChangeAspect="1"/>
            </p:cNvPicPr>
            <p:nvPr/>
          </p:nvPicPr>
          <p:blipFill>
            <a:blip r:embed="rId5" cstate="email">
              <a:extLst>
                <a:ext uri="{28A0092B-C50C-407E-A947-70E740481C1C}">
                  <a14:useLocalDpi xmlns:a14="http://schemas.microsoft.com/office/drawing/2010/main" val="0"/>
                </a:ext>
              </a:extLst>
            </a:blip>
            <a:srcRect/>
            <a:stretch>
              <a:fillRect/>
            </a:stretch>
          </p:blipFill>
          <p:spPr bwMode="auto">
            <a:xfrm>
              <a:off x="4879400" y="3027274"/>
              <a:ext cx="2217420" cy="22656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9" name="Rectangle 28"/>
            <p:cNvSpPr/>
            <p:nvPr/>
          </p:nvSpPr>
          <p:spPr>
            <a:xfrm>
              <a:off x="5442492" y="4318549"/>
              <a:ext cx="679305" cy="338695"/>
            </a:xfrm>
            <a:prstGeom prst="rect">
              <a:avLst/>
            </a:prstGeom>
          </p:spPr>
          <p:txBody>
            <a:bodyPr>
              <a:spAutoFit/>
            </a:bodyPr>
            <a:lstStyle/>
            <a:p>
              <a:pPr algn="ctr">
                <a:defRPr/>
              </a:pPr>
              <a:r>
                <a:rPr lang="en-US" sz="1050" dirty="0">
                  <a:solidFill>
                    <a:srgbClr val="000000"/>
                  </a:solidFill>
                  <a:latin typeface="Franklin Gothic Demi" charset="0"/>
                  <a:ea typeface="Franklin Gothic Demi" charset="0"/>
                  <a:cs typeface="Franklin Gothic Demi" charset="0"/>
                </a:rPr>
                <a:t>7.3%</a:t>
              </a:r>
              <a:endParaRPr lang="en-US" sz="1050" dirty="0">
                <a:latin typeface="Franklin Gothic Demi" charset="0"/>
                <a:ea typeface="Franklin Gothic Demi" charset="0"/>
                <a:cs typeface="Franklin Gothic Demi" charset="0"/>
              </a:endParaRPr>
            </a:p>
          </p:txBody>
        </p:sp>
        <p:sp>
          <p:nvSpPr>
            <p:cNvPr id="30" name="Rectangle 29"/>
            <p:cNvSpPr/>
            <p:nvPr/>
          </p:nvSpPr>
          <p:spPr>
            <a:xfrm>
              <a:off x="6075240" y="4792722"/>
              <a:ext cx="679306" cy="338695"/>
            </a:xfrm>
            <a:prstGeom prst="rect">
              <a:avLst/>
            </a:prstGeom>
          </p:spPr>
          <p:txBody>
            <a:bodyPr>
              <a:spAutoFit/>
            </a:bodyPr>
            <a:lstStyle/>
            <a:p>
              <a:pPr algn="ctr">
                <a:defRPr/>
              </a:pPr>
              <a:r>
                <a:rPr lang="en-US" sz="1050" dirty="0">
                  <a:solidFill>
                    <a:srgbClr val="000000"/>
                  </a:solidFill>
                  <a:latin typeface="Franklin Gothic Demi" charset="0"/>
                  <a:ea typeface="Franklin Gothic Demi" charset="0"/>
                  <a:cs typeface="Franklin Gothic Demi" charset="0"/>
                </a:rPr>
                <a:t>1.9%</a:t>
              </a:r>
              <a:endParaRPr lang="en-US" sz="1050" dirty="0">
                <a:latin typeface="Franklin Gothic Demi" charset="0"/>
                <a:ea typeface="Franklin Gothic Demi" charset="0"/>
                <a:cs typeface="Franklin Gothic Demi" charset="0"/>
              </a:endParaRPr>
            </a:p>
          </p:txBody>
        </p:sp>
      </p:grpSp>
      <p:sp>
        <p:nvSpPr>
          <p:cNvPr id="3" name="Rectangle 2"/>
          <p:cNvSpPr/>
          <p:nvPr/>
        </p:nvSpPr>
        <p:spPr>
          <a:xfrm>
            <a:off x="1563689" y="5632450"/>
            <a:ext cx="9210675" cy="438150"/>
          </a:xfrm>
          <a:prstGeom prst="rect">
            <a:avLst/>
          </a:prstGeom>
        </p:spPr>
        <p:txBody>
          <a:bodyPr>
            <a:spAutoFit/>
          </a:bodyPr>
          <a:lstStyle/>
          <a:p>
            <a:pPr>
              <a:defRPr/>
            </a:pPr>
            <a:r>
              <a:rPr lang="en-US" sz="750" i="1" dirty="0">
                <a:solidFill>
                  <a:srgbClr val="000000"/>
                </a:solidFill>
                <a:latin typeface="Calibri" charset="0"/>
              </a:rPr>
              <a:t>Dental Utilization for Communities Served by Dental Therapists in Alaska’s Yukon Kuskokwim Delta: Findings from an Observational Quantitative Study Final Report </a:t>
            </a:r>
            <a:r>
              <a:rPr lang="en-US" sz="750" dirty="0">
                <a:solidFill>
                  <a:srgbClr val="000000"/>
                </a:solidFill>
                <a:latin typeface="Calibri" charset="0"/>
              </a:rPr>
              <a:t>August 11, 2017 </a:t>
            </a:r>
          </a:p>
          <a:p>
            <a:pPr>
              <a:defRPr/>
            </a:pPr>
            <a:r>
              <a:rPr lang="en-US" sz="750" dirty="0">
                <a:solidFill>
                  <a:srgbClr val="000000"/>
                </a:solidFill>
                <a:latin typeface="Calibri" charset="0"/>
              </a:rPr>
              <a:t>Principal Investigator Donald L. Chi, DDS, PhD Associate Professor University of Washington, School of Dentistry </a:t>
            </a:r>
            <a:r>
              <a:rPr lang="en-US" sz="750" u="sng" dirty="0">
                <a:solidFill>
                  <a:srgbClr val="954F72"/>
                </a:solidFill>
                <a:latin typeface="Calibri" charset="0"/>
                <a:hlinkClick r:id="rId6"/>
              </a:rPr>
              <a:t>dchi@uw.edu</a:t>
            </a:r>
            <a:r>
              <a:rPr lang="en-US" sz="750" dirty="0">
                <a:solidFill>
                  <a:srgbClr val="000000"/>
                </a:solidFill>
                <a:latin typeface="Calibri" charset="0"/>
              </a:rPr>
              <a:t> Co-Investigators Dane </a:t>
            </a:r>
            <a:r>
              <a:rPr lang="en-US" sz="750" dirty="0" err="1">
                <a:solidFill>
                  <a:srgbClr val="000000"/>
                </a:solidFill>
                <a:latin typeface="Calibri" charset="0"/>
              </a:rPr>
              <a:t>Lenaker</a:t>
            </a:r>
            <a:r>
              <a:rPr lang="en-US" sz="750" dirty="0">
                <a:solidFill>
                  <a:srgbClr val="000000"/>
                </a:solidFill>
                <a:latin typeface="Calibri" charset="0"/>
              </a:rPr>
              <a:t>, DMD, MPH; Lloyd </a:t>
            </a:r>
            <a:r>
              <a:rPr lang="en-US" sz="750" dirty="0" err="1">
                <a:solidFill>
                  <a:srgbClr val="000000"/>
                </a:solidFill>
                <a:latin typeface="Calibri" charset="0"/>
              </a:rPr>
              <a:t>Mancl</a:t>
            </a:r>
            <a:r>
              <a:rPr lang="en-US" sz="750" dirty="0">
                <a:solidFill>
                  <a:srgbClr val="000000"/>
                </a:solidFill>
                <a:latin typeface="Calibri" charset="0"/>
              </a:rPr>
              <a:t>, PhD; Matthew Dunbar, PhD; Michael Babb, MA</a:t>
            </a:r>
          </a:p>
          <a:p>
            <a:pPr>
              <a:defRPr/>
            </a:pPr>
            <a:endParaRPr lang="en-US" sz="750" dirty="0">
              <a:solidFill>
                <a:srgbClr val="000000"/>
              </a:solidFill>
              <a:latin typeface="Calibri" charset="0"/>
            </a:endParaRPr>
          </a:p>
        </p:txBody>
      </p:sp>
      <p:grpSp>
        <p:nvGrpSpPr>
          <p:cNvPr id="32" name="Group 31"/>
          <p:cNvGrpSpPr>
            <a:grpSpLocks/>
          </p:cNvGrpSpPr>
          <p:nvPr/>
        </p:nvGrpSpPr>
        <p:grpSpPr bwMode="auto">
          <a:xfrm>
            <a:off x="4549775" y="5262563"/>
            <a:ext cx="4267200" cy="254000"/>
            <a:chOff x="3785722" y="6398036"/>
            <a:chExt cx="5690154" cy="338554"/>
          </a:xfrm>
        </p:grpSpPr>
        <p:sp>
          <p:nvSpPr>
            <p:cNvPr id="33" name="Rectangle 32"/>
            <p:cNvSpPr/>
            <p:nvPr/>
          </p:nvSpPr>
          <p:spPr>
            <a:xfrm>
              <a:off x="3785722" y="6438239"/>
              <a:ext cx="234974" cy="234873"/>
            </a:xfrm>
            <a:prstGeom prst="rect">
              <a:avLst/>
            </a:prstGeom>
            <a:solidFill>
              <a:srgbClr val="E92537"/>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350" dirty="0"/>
            </a:p>
          </p:txBody>
        </p:sp>
        <p:sp>
          <p:nvSpPr>
            <p:cNvPr id="34" name="Rectangle 33"/>
            <p:cNvSpPr/>
            <p:nvPr/>
          </p:nvSpPr>
          <p:spPr>
            <a:xfrm>
              <a:off x="4014344" y="6398036"/>
              <a:ext cx="3259984" cy="338554"/>
            </a:xfrm>
            <a:prstGeom prst="rect">
              <a:avLst/>
            </a:prstGeom>
          </p:spPr>
          <p:txBody>
            <a:bodyPr>
              <a:spAutoFit/>
            </a:bodyPr>
            <a:lstStyle/>
            <a:p>
              <a:pPr>
                <a:defRPr/>
              </a:pPr>
              <a:r>
                <a:rPr lang="en-US" sz="1050" dirty="0">
                  <a:solidFill>
                    <a:srgbClr val="000000"/>
                  </a:solidFill>
                  <a:latin typeface="Franklin Gothic Book" charset="0"/>
                  <a:ea typeface="Franklin Gothic Book" charset="0"/>
                  <a:cs typeface="Franklin Gothic Book" charset="0"/>
                </a:rPr>
                <a:t>No DT Communities</a:t>
              </a:r>
              <a:endParaRPr lang="en-US" sz="1050" dirty="0">
                <a:latin typeface="Franklin Gothic Book" charset="0"/>
                <a:ea typeface="Franklin Gothic Book" charset="0"/>
                <a:cs typeface="Franklin Gothic Book" charset="0"/>
              </a:endParaRPr>
            </a:p>
          </p:txBody>
        </p:sp>
        <p:sp>
          <p:nvSpPr>
            <p:cNvPr id="35" name="Rectangle 34"/>
            <p:cNvSpPr/>
            <p:nvPr/>
          </p:nvSpPr>
          <p:spPr>
            <a:xfrm>
              <a:off x="5987270" y="6438239"/>
              <a:ext cx="234974" cy="234873"/>
            </a:xfrm>
            <a:prstGeom prst="rect">
              <a:avLst/>
            </a:prstGeom>
            <a:solidFill>
              <a:srgbClr val="18C2B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350" dirty="0"/>
            </a:p>
          </p:txBody>
        </p:sp>
        <p:sp>
          <p:nvSpPr>
            <p:cNvPr id="36" name="Rectangle 35"/>
            <p:cNvSpPr/>
            <p:nvPr/>
          </p:nvSpPr>
          <p:spPr>
            <a:xfrm>
              <a:off x="6213776" y="6398036"/>
              <a:ext cx="3262100" cy="338554"/>
            </a:xfrm>
            <a:prstGeom prst="rect">
              <a:avLst/>
            </a:prstGeom>
          </p:spPr>
          <p:txBody>
            <a:bodyPr>
              <a:spAutoFit/>
            </a:bodyPr>
            <a:lstStyle/>
            <a:p>
              <a:pPr>
                <a:defRPr/>
              </a:pPr>
              <a:r>
                <a:rPr lang="en-US" sz="1050" dirty="0">
                  <a:solidFill>
                    <a:srgbClr val="000000"/>
                  </a:solidFill>
                  <a:latin typeface="Franklin Gothic Book" charset="0"/>
                  <a:ea typeface="Franklin Gothic Book" charset="0"/>
                  <a:cs typeface="Franklin Gothic Book" charset="0"/>
                </a:rPr>
                <a:t>High DT Communities</a:t>
              </a:r>
              <a:endParaRPr lang="en-US" sz="1050" dirty="0">
                <a:latin typeface="Franklin Gothic Book" charset="0"/>
                <a:ea typeface="Franklin Gothic Book" charset="0"/>
                <a:cs typeface="Franklin Gothic Book" charset="0"/>
              </a:endParaRPr>
            </a:p>
          </p:txBody>
        </p:sp>
      </p:grpSp>
    </p:spTree>
    <p:extLst>
      <p:ext uri="{BB962C8B-B14F-4D97-AF65-F5344CB8AC3E}">
        <p14:creationId xmlns:p14="http://schemas.microsoft.com/office/powerpoint/2010/main" val="420004321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6"/>
                                        </p:tgtEl>
                                        <p:attrNameLst>
                                          <p:attrName>style.visibility</p:attrName>
                                        </p:attrNameLst>
                                      </p:cBhvr>
                                      <p:to>
                                        <p:strVal val="visible"/>
                                      </p:to>
                                    </p:set>
                                  </p:childTnLst>
                                </p:cTn>
                              </p:par>
                            </p:childTnLst>
                          </p:cTn>
                        </p:par>
                        <p:par>
                          <p:cTn id="7" fill="hold" nodeType="afterGroup">
                            <p:stCondLst>
                              <p:cond delay="0"/>
                            </p:stCondLst>
                            <p:childTnLst>
                              <p:par>
                                <p:cTn id="8" presetID="10" presetClass="entr" presetSubtype="0" fill="hold" nodeType="afterEffect">
                                  <p:stCondLst>
                                    <p:cond delay="1000"/>
                                  </p:stCondLst>
                                  <p:childTnLst>
                                    <p:set>
                                      <p:cBhvr>
                                        <p:cTn id="9" dur="1" fill="hold">
                                          <p:stCondLst>
                                            <p:cond delay="0"/>
                                          </p:stCondLst>
                                        </p:cTn>
                                        <p:tgtEl>
                                          <p:spTgt spid="18"/>
                                        </p:tgtEl>
                                        <p:attrNameLst>
                                          <p:attrName>style.visibility</p:attrName>
                                        </p:attrNameLst>
                                      </p:cBhvr>
                                      <p:to>
                                        <p:strVal val="visible"/>
                                      </p:to>
                                    </p:set>
                                    <p:animEffect transition="in" filter="fade">
                                      <p:cBhvr>
                                        <p:cTn id="10" dur="500"/>
                                        <p:tgtEl>
                                          <p:spTgt spid="18"/>
                                        </p:tgtEl>
                                      </p:cBhvr>
                                    </p:animEffect>
                                  </p:childTnLst>
                                </p:cTn>
                              </p:par>
                            </p:childTnLst>
                          </p:cTn>
                        </p:par>
                        <p:par>
                          <p:cTn id="11" fill="hold" nodeType="afterGroup">
                            <p:stCondLst>
                              <p:cond delay="1500"/>
                            </p:stCondLst>
                            <p:childTnLst>
                              <p:par>
                                <p:cTn id="12" presetID="10" presetClass="entr" presetSubtype="0" fill="hold" nodeType="afterEffect">
                                  <p:stCondLst>
                                    <p:cond delay="0"/>
                                  </p:stCondLst>
                                  <p:childTnLst>
                                    <p:set>
                                      <p:cBhvr>
                                        <p:cTn id="13" dur="1" fill="hold">
                                          <p:stCondLst>
                                            <p:cond delay="0"/>
                                          </p:stCondLst>
                                        </p:cTn>
                                        <p:tgtEl>
                                          <p:spTgt spid="2"/>
                                        </p:tgtEl>
                                        <p:attrNameLst>
                                          <p:attrName>style.visibility</p:attrName>
                                        </p:attrNameLst>
                                      </p:cBhvr>
                                      <p:to>
                                        <p:strVal val="visible"/>
                                      </p:to>
                                    </p:set>
                                    <p:animEffect transition="in" filter="fade">
                                      <p:cBhvr>
                                        <p:cTn id="14" dur="500"/>
                                        <p:tgtEl>
                                          <p:spTgt spid="2"/>
                                        </p:tgtEl>
                                      </p:cBhvr>
                                    </p:animEffect>
                                  </p:childTnLst>
                                </p:cTn>
                              </p:par>
                              <p:par>
                                <p:cTn id="15" presetID="1" presetClass="entr" presetSubtype="0" fill="hold" nodeType="withEffect">
                                  <p:stCondLst>
                                    <p:cond delay="500"/>
                                  </p:stCondLst>
                                  <p:childTnLst>
                                    <p:set>
                                      <p:cBhvr>
                                        <p:cTn id="16" dur="1" fill="hold">
                                          <p:stCondLst>
                                            <p:cond delay="0"/>
                                          </p:stCondLst>
                                        </p:cTn>
                                        <p:tgtEl>
                                          <p:spTgt spid="32"/>
                                        </p:tgtEl>
                                        <p:attrNameLst>
                                          <p:attrName>style.visibility</p:attrName>
                                        </p:attrNameLst>
                                      </p:cBhvr>
                                      <p:to>
                                        <p:strVal val="visible"/>
                                      </p:to>
                                    </p:set>
                                  </p:childTnLst>
                                </p:cTn>
                              </p:par>
                            </p:childTnLst>
                          </p:cTn>
                        </p:par>
                      </p:childTnLst>
                    </p:cTn>
                  </p:par>
                  <p:par>
                    <p:cTn id="17" fill="hold" nodeType="clickPar">
                      <p:stCondLst>
                        <p:cond delay="indefinite"/>
                      </p:stCondLst>
                      <p:childTnLst>
                        <p:par>
                          <p:cTn id="18" fill="hold" nodeType="withGroup">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51"/>
                                        </p:tgtEl>
                                        <p:attrNameLst>
                                          <p:attrName>style.visibility</p:attrName>
                                        </p:attrNameLst>
                                      </p:cBhvr>
                                      <p:to>
                                        <p:strVal val="visible"/>
                                      </p:to>
                                    </p:set>
                                  </p:childTnLst>
                                </p:cTn>
                              </p:par>
                            </p:childTnLst>
                          </p:cTn>
                        </p:par>
                        <p:par>
                          <p:cTn id="21" fill="hold" nodeType="afterGroup">
                            <p:stCondLst>
                              <p:cond delay="0"/>
                            </p:stCondLst>
                            <p:childTnLst>
                              <p:par>
                                <p:cTn id="22" presetID="10" presetClass="entr" presetSubtype="0" fill="hold" nodeType="afterEffect">
                                  <p:stCondLst>
                                    <p:cond delay="1000"/>
                                  </p:stCondLst>
                                  <p:childTnLst>
                                    <p:set>
                                      <p:cBhvr>
                                        <p:cTn id="23" dur="1" fill="hold">
                                          <p:stCondLst>
                                            <p:cond delay="0"/>
                                          </p:stCondLst>
                                        </p:cTn>
                                        <p:tgtEl>
                                          <p:spTgt spid="19"/>
                                        </p:tgtEl>
                                        <p:attrNameLst>
                                          <p:attrName>style.visibility</p:attrName>
                                        </p:attrNameLst>
                                      </p:cBhvr>
                                      <p:to>
                                        <p:strVal val="visible"/>
                                      </p:to>
                                    </p:set>
                                    <p:animEffect transition="in" filter="fade">
                                      <p:cBhvr>
                                        <p:cTn id="24" dur="500"/>
                                        <p:tgtEl>
                                          <p:spTgt spid="19"/>
                                        </p:tgtEl>
                                      </p:cBhvr>
                                    </p:animEffect>
                                  </p:childTnLst>
                                </p:cTn>
                              </p:par>
                              <p:par>
                                <p:cTn id="25" presetID="10" presetClass="entr" presetSubtype="0" fill="hold" nodeType="withEffect">
                                  <p:stCondLst>
                                    <p:cond delay="1000"/>
                                  </p:stCondLst>
                                  <p:childTnLst>
                                    <p:set>
                                      <p:cBhvr>
                                        <p:cTn id="26" dur="1" fill="hold">
                                          <p:stCondLst>
                                            <p:cond delay="0"/>
                                          </p:stCondLst>
                                        </p:cTn>
                                        <p:tgtEl>
                                          <p:spTgt spid="4"/>
                                        </p:tgtEl>
                                        <p:attrNameLst>
                                          <p:attrName>style.visibility</p:attrName>
                                        </p:attrNameLst>
                                      </p:cBhvr>
                                      <p:to>
                                        <p:strVal val="visible"/>
                                      </p:to>
                                    </p:set>
                                    <p:animEffect transition="in" filter="fade">
                                      <p:cBhvr>
                                        <p:cTn id="27" dur="500"/>
                                        <p:tgtEl>
                                          <p:spTgt spid="4"/>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52"/>
                                        </p:tgtEl>
                                        <p:attrNameLst>
                                          <p:attrName>style.visibility</p:attrName>
                                        </p:attrNameLst>
                                      </p:cBhvr>
                                      <p:to>
                                        <p:strVal val="visible"/>
                                      </p:to>
                                    </p:set>
                                    <p:animEffect transition="in" filter="fade">
                                      <p:cBhvr>
                                        <p:cTn id="32" dur="500"/>
                                        <p:tgtEl>
                                          <p:spTgt spid="52"/>
                                        </p:tgtEl>
                                      </p:cBhvr>
                                    </p:animEffect>
                                  </p:childTnLst>
                                </p:cTn>
                              </p:par>
                            </p:childTnLst>
                          </p:cTn>
                        </p:par>
                        <p:par>
                          <p:cTn id="33" fill="hold" nodeType="afterGroup">
                            <p:stCondLst>
                              <p:cond delay="500"/>
                            </p:stCondLst>
                            <p:childTnLst>
                              <p:par>
                                <p:cTn id="34" presetID="10" presetClass="entr" presetSubtype="0" fill="hold" nodeType="afterEffect">
                                  <p:stCondLst>
                                    <p:cond delay="1000"/>
                                  </p:stCondLst>
                                  <p:childTnLst>
                                    <p:set>
                                      <p:cBhvr>
                                        <p:cTn id="35" dur="1" fill="hold">
                                          <p:stCondLst>
                                            <p:cond delay="0"/>
                                          </p:stCondLst>
                                        </p:cTn>
                                        <p:tgtEl>
                                          <p:spTgt spid="21"/>
                                        </p:tgtEl>
                                        <p:attrNameLst>
                                          <p:attrName>style.visibility</p:attrName>
                                        </p:attrNameLst>
                                      </p:cBhvr>
                                      <p:to>
                                        <p:strVal val="visible"/>
                                      </p:to>
                                    </p:set>
                                    <p:animEffect transition="in" filter="fade">
                                      <p:cBhvr>
                                        <p:cTn id="36"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p:bldP spid="51" grpId="0"/>
      <p:bldP spid="52"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2" name="Straight Connector 11"/>
          <p:cNvCxnSpPr/>
          <p:nvPr/>
        </p:nvCxnSpPr>
        <p:spPr>
          <a:xfrm>
            <a:off x="6100046" y="1833766"/>
            <a:ext cx="0" cy="3213551"/>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13" name="Rectangle 12"/>
          <p:cNvSpPr/>
          <p:nvPr/>
        </p:nvSpPr>
        <p:spPr>
          <a:xfrm>
            <a:off x="1689888" y="1964168"/>
            <a:ext cx="4406113" cy="369332"/>
          </a:xfrm>
          <a:prstGeom prst="rect">
            <a:avLst/>
          </a:prstGeom>
        </p:spPr>
        <p:txBody>
          <a:bodyPr wrap="square">
            <a:spAutoFit/>
          </a:bodyPr>
          <a:lstStyle/>
          <a:p>
            <a:pPr algn="ctr"/>
            <a:r>
              <a:rPr lang="en-US" dirty="0">
                <a:solidFill>
                  <a:srgbClr val="000000"/>
                </a:solidFill>
                <a:latin typeface="Franklin Gothic Demi" charset="0"/>
                <a:ea typeface="Franklin Gothic Demi" charset="0"/>
                <a:cs typeface="Franklin Gothic Demi" charset="0"/>
              </a:rPr>
              <a:t>More adults get preventative care.</a:t>
            </a:r>
            <a:endParaRPr lang="en-US" dirty="0">
              <a:latin typeface="Franklin Gothic Demi" charset="0"/>
              <a:ea typeface="Franklin Gothic Demi" charset="0"/>
              <a:cs typeface="Franklin Gothic Demi" charset="0"/>
            </a:endParaRPr>
          </a:p>
        </p:txBody>
      </p:sp>
      <p:sp>
        <p:nvSpPr>
          <p:cNvPr id="15" name="Rectangle 14"/>
          <p:cNvSpPr/>
          <p:nvPr/>
        </p:nvSpPr>
        <p:spPr>
          <a:xfrm>
            <a:off x="6096001" y="1965253"/>
            <a:ext cx="4572001" cy="369332"/>
          </a:xfrm>
          <a:prstGeom prst="rect">
            <a:avLst/>
          </a:prstGeom>
        </p:spPr>
        <p:txBody>
          <a:bodyPr wrap="square">
            <a:spAutoFit/>
          </a:bodyPr>
          <a:lstStyle/>
          <a:p>
            <a:pPr algn="ctr"/>
            <a:r>
              <a:rPr lang="en-US" dirty="0">
                <a:solidFill>
                  <a:srgbClr val="000000"/>
                </a:solidFill>
                <a:latin typeface="Franklin Gothic Demi" charset="0"/>
                <a:ea typeface="Franklin Gothic Demi" charset="0"/>
                <a:cs typeface="Franklin Gothic Demi" charset="0"/>
              </a:rPr>
              <a:t>Adults need fewer teeth extractions.</a:t>
            </a:r>
            <a:endParaRPr lang="en-US" dirty="0">
              <a:latin typeface="Franklin Gothic Demi" charset="0"/>
              <a:ea typeface="Franklin Gothic Demi" charset="0"/>
              <a:cs typeface="Franklin Gothic Demi" charset="0"/>
            </a:endParaRPr>
          </a:p>
        </p:txBody>
      </p:sp>
      <p:grpSp>
        <p:nvGrpSpPr>
          <p:cNvPr id="28" name="Group 27"/>
          <p:cNvGrpSpPr/>
          <p:nvPr/>
        </p:nvGrpSpPr>
        <p:grpSpPr>
          <a:xfrm>
            <a:off x="2312122" y="2643999"/>
            <a:ext cx="3161365" cy="2388668"/>
            <a:chOff x="1050827" y="2946278"/>
            <a:chExt cx="4215153" cy="3184890"/>
          </a:xfrm>
        </p:grpSpPr>
        <p:pic>
          <p:nvPicPr>
            <p:cNvPr id="5" name="Picture 4"/>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1050827" y="2946278"/>
              <a:ext cx="4215153" cy="2639303"/>
            </a:xfrm>
            <a:prstGeom prst="rect">
              <a:avLst/>
            </a:prstGeom>
          </p:spPr>
        </p:pic>
        <p:sp>
          <p:nvSpPr>
            <p:cNvPr id="16" name="Rectangle 15"/>
            <p:cNvSpPr/>
            <p:nvPr/>
          </p:nvSpPr>
          <p:spPr>
            <a:xfrm>
              <a:off x="1528046" y="5761836"/>
              <a:ext cx="3261090" cy="369332"/>
            </a:xfrm>
            <a:prstGeom prst="rect">
              <a:avLst/>
            </a:prstGeom>
          </p:spPr>
          <p:txBody>
            <a:bodyPr wrap="square">
              <a:spAutoFit/>
            </a:bodyPr>
            <a:lstStyle/>
            <a:p>
              <a:pPr algn="ctr"/>
              <a:r>
                <a:rPr lang="en-US" sz="1200" dirty="0">
                  <a:solidFill>
                    <a:srgbClr val="000000"/>
                  </a:solidFill>
                  <a:latin typeface="Franklin Gothic Demi" charset="0"/>
                  <a:ea typeface="Franklin Gothic Demi" charset="0"/>
                  <a:cs typeface="Franklin Gothic Demi" charset="0"/>
                </a:rPr>
                <a:t>Adult Preventative Care</a:t>
              </a:r>
              <a:endParaRPr lang="en-US" sz="1200" dirty="0">
                <a:latin typeface="Franklin Gothic Demi" charset="0"/>
                <a:ea typeface="Franklin Gothic Demi" charset="0"/>
                <a:cs typeface="Franklin Gothic Demi" charset="0"/>
              </a:endParaRPr>
            </a:p>
          </p:txBody>
        </p:sp>
        <p:sp>
          <p:nvSpPr>
            <p:cNvPr id="18" name="Rectangle 17"/>
            <p:cNvSpPr/>
            <p:nvPr/>
          </p:nvSpPr>
          <p:spPr>
            <a:xfrm>
              <a:off x="3445856" y="4243272"/>
              <a:ext cx="679732" cy="338555"/>
            </a:xfrm>
            <a:prstGeom prst="rect">
              <a:avLst/>
            </a:prstGeom>
          </p:spPr>
          <p:txBody>
            <a:bodyPr wrap="square">
              <a:spAutoFit/>
            </a:bodyPr>
            <a:lstStyle/>
            <a:p>
              <a:pPr algn="ctr"/>
              <a:r>
                <a:rPr lang="en-US" sz="1050" dirty="0">
                  <a:solidFill>
                    <a:srgbClr val="000000"/>
                  </a:solidFill>
                  <a:latin typeface="Franklin Gothic Demi" charset="0"/>
                  <a:ea typeface="Franklin Gothic Demi" charset="0"/>
                  <a:cs typeface="Franklin Gothic Demi" charset="0"/>
                </a:rPr>
                <a:t>5.6%</a:t>
              </a:r>
              <a:endParaRPr lang="en-US" sz="1050" dirty="0">
                <a:latin typeface="Franklin Gothic Demi" charset="0"/>
                <a:ea typeface="Franklin Gothic Demi" charset="0"/>
                <a:cs typeface="Franklin Gothic Demi" charset="0"/>
              </a:endParaRPr>
            </a:p>
          </p:txBody>
        </p:sp>
        <p:sp>
          <p:nvSpPr>
            <p:cNvPr id="19" name="Rectangle 18"/>
            <p:cNvSpPr/>
            <p:nvPr/>
          </p:nvSpPr>
          <p:spPr>
            <a:xfrm>
              <a:off x="2292910" y="4650695"/>
              <a:ext cx="679732" cy="338555"/>
            </a:xfrm>
            <a:prstGeom prst="rect">
              <a:avLst/>
            </a:prstGeom>
          </p:spPr>
          <p:txBody>
            <a:bodyPr wrap="square">
              <a:spAutoFit/>
            </a:bodyPr>
            <a:lstStyle/>
            <a:p>
              <a:pPr algn="ctr"/>
              <a:r>
                <a:rPr lang="en-US" sz="1050" dirty="0">
                  <a:solidFill>
                    <a:srgbClr val="000000"/>
                  </a:solidFill>
                  <a:latin typeface="Franklin Gothic Demi" charset="0"/>
                  <a:ea typeface="Franklin Gothic Demi" charset="0"/>
                  <a:cs typeface="Franklin Gothic Demi" charset="0"/>
                </a:rPr>
                <a:t>3.2%</a:t>
              </a:r>
              <a:endParaRPr lang="en-US" sz="1050" dirty="0">
                <a:latin typeface="Franklin Gothic Demi" charset="0"/>
                <a:ea typeface="Franklin Gothic Demi" charset="0"/>
                <a:cs typeface="Franklin Gothic Demi" charset="0"/>
              </a:endParaRPr>
            </a:p>
          </p:txBody>
        </p:sp>
      </p:grpSp>
      <p:grpSp>
        <p:nvGrpSpPr>
          <p:cNvPr id="29" name="Group 28"/>
          <p:cNvGrpSpPr/>
          <p:nvPr/>
        </p:nvGrpSpPr>
        <p:grpSpPr>
          <a:xfrm>
            <a:off x="6766626" y="2644007"/>
            <a:ext cx="3110626" cy="2388660"/>
            <a:chOff x="6990168" y="2946289"/>
            <a:chExt cx="4147501" cy="3184879"/>
          </a:xfrm>
        </p:grpSpPr>
        <p:pic>
          <p:nvPicPr>
            <p:cNvPr id="6" name="Picture 5"/>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a:off x="6990168" y="2946289"/>
              <a:ext cx="4147501" cy="2593968"/>
            </a:xfrm>
            <a:prstGeom prst="rect">
              <a:avLst/>
            </a:prstGeom>
          </p:spPr>
        </p:pic>
        <p:sp>
          <p:nvSpPr>
            <p:cNvPr id="17" name="Rectangle 16"/>
            <p:cNvSpPr/>
            <p:nvPr/>
          </p:nvSpPr>
          <p:spPr>
            <a:xfrm>
              <a:off x="7513455" y="5761836"/>
              <a:ext cx="3261090" cy="369332"/>
            </a:xfrm>
            <a:prstGeom prst="rect">
              <a:avLst/>
            </a:prstGeom>
          </p:spPr>
          <p:txBody>
            <a:bodyPr wrap="square">
              <a:spAutoFit/>
            </a:bodyPr>
            <a:lstStyle/>
            <a:p>
              <a:pPr algn="ctr"/>
              <a:r>
                <a:rPr lang="en-US" sz="1200" dirty="0">
                  <a:solidFill>
                    <a:srgbClr val="000000"/>
                  </a:solidFill>
                  <a:latin typeface="Franklin Gothic Demi" charset="0"/>
                  <a:ea typeface="Franklin Gothic Demi" charset="0"/>
                  <a:cs typeface="Franklin Gothic Demi" charset="0"/>
                </a:rPr>
                <a:t>Adult Extraction Rate</a:t>
              </a:r>
              <a:endParaRPr lang="en-US" sz="1200" dirty="0">
                <a:latin typeface="Franklin Gothic Demi" charset="0"/>
                <a:ea typeface="Franklin Gothic Demi" charset="0"/>
                <a:cs typeface="Franklin Gothic Demi" charset="0"/>
              </a:endParaRPr>
            </a:p>
          </p:txBody>
        </p:sp>
        <p:sp>
          <p:nvSpPr>
            <p:cNvPr id="20" name="Rectangle 19"/>
            <p:cNvSpPr/>
            <p:nvPr/>
          </p:nvSpPr>
          <p:spPr>
            <a:xfrm>
              <a:off x="8236831" y="3527019"/>
              <a:ext cx="684675" cy="338555"/>
            </a:xfrm>
            <a:prstGeom prst="rect">
              <a:avLst/>
            </a:prstGeom>
          </p:spPr>
          <p:txBody>
            <a:bodyPr wrap="square">
              <a:spAutoFit/>
            </a:bodyPr>
            <a:lstStyle/>
            <a:p>
              <a:pPr algn="ctr"/>
              <a:r>
                <a:rPr lang="en-US" sz="1050">
                  <a:solidFill>
                    <a:srgbClr val="000000"/>
                  </a:solidFill>
                  <a:latin typeface="Franklin Gothic Demi" charset="0"/>
                  <a:ea typeface="Franklin Gothic Demi" charset="0"/>
                  <a:cs typeface="Franklin Gothic Demi" charset="0"/>
                </a:rPr>
                <a:t>9.6%</a:t>
              </a:r>
              <a:endParaRPr lang="en-US" sz="1050" dirty="0">
                <a:latin typeface="Franklin Gothic Demi" charset="0"/>
                <a:ea typeface="Franklin Gothic Demi" charset="0"/>
                <a:cs typeface="Franklin Gothic Demi" charset="0"/>
              </a:endParaRPr>
            </a:p>
          </p:txBody>
        </p:sp>
        <p:sp>
          <p:nvSpPr>
            <p:cNvPr id="22" name="Rectangle 21"/>
            <p:cNvSpPr/>
            <p:nvPr/>
          </p:nvSpPr>
          <p:spPr>
            <a:xfrm>
              <a:off x="9388778" y="3958151"/>
              <a:ext cx="684675" cy="338555"/>
            </a:xfrm>
            <a:prstGeom prst="rect">
              <a:avLst/>
            </a:prstGeom>
          </p:spPr>
          <p:txBody>
            <a:bodyPr wrap="square">
              <a:spAutoFit/>
            </a:bodyPr>
            <a:lstStyle/>
            <a:p>
              <a:pPr algn="ctr"/>
              <a:r>
                <a:rPr lang="en-US" sz="1050" dirty="0">
                  <a:solidFill>
                    <a:srgbClr val="000000"/>
                  </a:solidFill>
                  <a:latin typeface="Franklin Gothic Demi" charset="0"/>
                  <a:ea typeface="Franklin Gothic Demi" charset="0"/>
                  <a:cs typeface="Franklin Gothic Demi" charset="0"/>
                </a:rPr>
                <a:t>7.1%</a:t>
              </a:r>
              <a:endParaRPr lang="en-US" sz="1050" dirty="0">
                <a:latin typeface="Franklin Gothic Demi" charset="0"/>
                <a:ea typeface="Franklin Gothic Demi" charset="0"/>
                <a:cs typeface="Franklin Gothic Demi" charset="0"/>
              </a:endParaRPr>
            </a:p>
          </p:txBody>
        </p:sp>
      </p:grpSp>
      <p:sp>
        <p:nvSpPr>
          <p:cNvPr id="31" name="Rectangle 30"/>
          <p:cNvSpPr/>
          <p:nvPr/>
        </p:nvSpPr>
        <p:spPr>
          <a:xfrm>
            <a:off x="1564178" y="5632781"/>
            <a:ext cx="9210743" cy="438582"/>
          </a:xfrm>
          <a:prstGeom prst="rect">
            <a:avLst/>
          </a:prstGeom>
        </p:spPr>
        <p:txBody>
          <a:bodyPr wrap="square">
            <a:spAutoFit/>
          </a:bodyPr>
          <a:lstStyle/>
          <a:p>
            <a:r>
              <a:rPr lang="en-US" sz="750" i="1" dirty="0">
                <a:solidFill>
                  <a:srgbClr val="000000"/>
                </a:solidFill>
                <a:latin typeface="Calibri" charset="0"/>
              </a:rPr>
              <a:t>Dental Utilization for Communities Served by Dental Therapists in Alaska’s Yukon Kuskokwim Delta: Findings from an Observational Quantitative Study Final Report </a:t>
            </a:r>
            <a:r>
              <a:rPr lang="en-US" sz="750" dirty="0">
                <a:solidFill>
                  <a:srgbClr val="000000"/>
                </a:solidFill>
                <a:latin typeface="Calibri" charset="0"/>
              </a:rPr>
              <a:t>August 11, 2017 </a:t>
            </a:r>
          </a:p>
          <a:p>
            <a:r>
              <a:rPr lang="en-US" sz="750" dirty="0">
                <a:solidFill>
                  <a:srgbClr val="000000"/>
                </a:solidFill>
                <a:latin typeface="Calibri" charset="0"/>
              </a:rPr>
              <a:t>Principal Investigator Donald L. Chi, DDS, PhD Associate Professor University of Washington, School of Dentistry </a:t>
            </a:r>
            <a:r>
              <a:rPr lang="en-US" sz="750" u="sng" dirty="0">
                <a:solidFill>
                  <a:srgbClr val="954F72"/>
                </a:solidFill>
                <a:latin typeface="Calibri" charset="0"/>
                <a:hlinkClick r:id="rId5"/>
              </a:rPr>
              <a:t>dchi@uw.edu</a:t>
            </a:r>
            <a:r>
              <a:rPr lang="en-US" sz="750" dirty="0">
                <a:solidFill>
                  <a:srgbClr val="000000"/>
                </a:solidFill>
                <a:latin typeface="Calibri" charset="0"/>
              </a:rPr>
              <a:t> Co-Investigators Dane </a:t>
            </a:r>
            <a:r>
              <a:rPr lang="en-US" sz="750" dirty="0" err="1">
                <a:solidFill>
                  <a:srgbClr val="000000"/>
                </a:solidFill>
                <a:latin typeface="Calibri" charset="0"/>
              </a:rPr>
              <a:t>Lenaker</a:t>
            </a:r>
            <a:r>
              <a:rPr lang="en-US" sz="750" dirty="0">
                <a:solidFill>
                  <a:srgbClr val="000000"/>
                </a:solidFill>
                <a:latin typeface="Calibri" charset="0"/>
              </a:rPr>
              <a:t>, DMD, MPH; Lloyd </a:t>
            </a:r>
            <a:r>
              <a:rPr lang="en-US" sz="750" dirty="0" err="1">
                <a:solidFill>
                  <a:srgbClr val="000000"/>
                </a:solidFill>
                <a:latin typeface="Calibri" charset="0"/>
              </a:rPr>
              <a:t>Mancl</a:t>
            </a:r>
            <a:r>
              <a:rPr lang="en-US" sz="750" dirty="0">
                <a:solidFill>
                  <a:srgbClr val="000000"/>
                </a:solidFill>
                <a:latin typeface="Calibri" charset="0"/>
              </a:rPr>
              <a:t>, PhD; Matthew Dunbar, PhD; Michael Babb, MA</a:t>
            </a:r>
          </a:p>
          <a:p>
            <a:endParaRPr lang="en-US" sz="750" dirty="0">
              <a:solidFill>
                <a:srgbClr val="000000"/>
              </a:solidFill>
              <a:latin typeface="Calibri" charset="0"/>
            </a:endParaRPr>
          </a:p>
        </p:txBody>
      </p:sp>
      <p:sp>
        <p:nvSpPr>
          <p:cNvPr id="32" name="Rectangle 31"/>
          <p:cNvSpPr/>
          <p:nvPr/>
        </p:nvSpPr>
        <p:spPr>
          <a:xfrm>
            <a:off x="1524002" y="857251"/>
            <a:ext cx="9143999" cy="976514"/>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33" name="Rectangle 32"/>
          <p:cNvSpPr/>
          <p:nvPr/>
        </p:nvSpPr>
        <p:spPr>
          <a:xfrm>
            <a:off x="1524002" y="1104848"/>
            <a:ext cx="9143999" cy="507831"/>
          </a:xfrm>
          <a:prstGeom prst="rect">
            <a:avLst/>
          </a:prstGeom>
        </p:spPr>
        <p:txBody>
          <a:bodyPr wrap="square">
            <a:spAutoFit/>
          </a:bodyPr>
          <a:lstStyle/>
          <a:p>
            <a:pPr algn="ctr"/>
            <a:r>
              <a:rPr lang="en-US" sz="2700" dirty="0">
                <a:solidFill>
                  <a:srgbClr val="000000"/>
                </a:solidFill>
                <a:latin typeface="Franklin Gothic Demi" charset="0"/>
                <a:ea typeface="Franklin Gothic Demi" charset="0"/>
                <a:cs typeface="Franklin Gothic Demi" charset="0"/>
              </a:rPr>
              <a:t>In High-DT Communities:</a:t>
            </a:r>
            <a:endParaRPr lang="en-US" sz="2700" dirty="0">
              <a:latin typeface="Franklin Gothic Demi" charset="0"/>
              <a:ea typeface="Franklin Gothic Demi" charset="0"/>
              <a:cs typeface="Franklin Gothic Demi" charset="0"/>
            </a:endParaRPr>
          </a:p>
        </p:txBody>
      </p:sp>
      <p:cxnSp>
        <p:nvCxnSpPr>
          <p:cNvPr id="34" name="Straight Connector 33"/>
          <p:cNvCxnSpPr/>
          <p:nvPr/>
        </p:nvCxnSpPr>
        <p:spPr>
          <a:xfrm>
            <a:off x="1524002" y="1833764"/>
            <a:ext cx="9143999"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grpSp>
        <p:nvGrpSpPr>
          <p:cNvPr id="35" name="Group 34"/>
          <p:cNvGrpSpPr/>
          <p:nvPr/>
        </p:nvGrpSpPr>
        <p:grpSpPr>
          <a:xfrm>
            <a:off x="4549869" y="5262898"/>
            <a:ext cx="4267616" cy="253916"/>
            <a:chOff x="3785722" y="6398036"/>
            <a:chExt cx="5690154" cy="338554"/>
          </a:xfrm>
        </p:grpSpPr>
        <p:sp>
          <p:nvSpPr>
            <p:cNvPr id="36" name="Rectangle 35"/>
            <p:cNvSpPr/>
            <p:nvPr/>
          </p:nvSpPr>
          <p:spPr>
            <a:xfrm>
              <a:off x="3785722" y="6437427"/>
              <a:ext cx="236018" cy="236018"/>
            </a:xfrm>
            <a:prstGeom prst="rect">
              <a:avLst/>
            </a:prstGeom>
            <a:solidFill>
              <a:srgbClr val="E9253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37" name="Rectangle 36"/>
            <p:cNvSpPr/>
            <p:nvPr/>
          </p:nvSpPr>
          <p:spPr>
            <a:xfrm>
              <a:off x="4013649" y="6398036"/>
              <a:ext cx="3261090" cy="338554"/>
            </a:xfrm>
            <a:prstGeom prst="rect">
              <a:avLst/>
            </a:prstGeom>
          </p:spPr>
          <p:txBody>
            <a:bodyPr wrap="square">
              <a:spAutoFit/>
            </a:bodyPr>
            <a:lstStyle/>
            <a:p>
              <a:r>
                <a:rPr lang="en-US" sz="1050" dirty="0">
                  <a:solidFill>
                    <a:srgbClr val="000000"/>
                  </a:solidFill>
                  <a:latin typeface="Franklin Gothic Book" charset="0"/>
                  <a:ea typeface="Franklin Gothic Book" charset="0"/>
                  <a:cs typeface="Franklin Gothic Book" charset="0"/>
                </a:rPr>
                <a:t>No DT Communities</a:t>
              </a:r>
              <a:endParaRPr lang="en-US" sz="1050" dirty="0">
                <a:latin typeface="Franklin Gothic Book" charset="0"/>
                <a:ea typeface="Franklin Gothic Book" charset="0"/>
                <a:cs typeface="Franklin Gothic Book" charset="0"/>
              </a:endParaRPr>
            </a:p>
          </p:txBody>
        </p:sp>
        <p:sp>
          <p:nvSpPr>
            <p:cNvPr id="38" name="Rectangle 37"/>
            <p:cNvSpPr/>
            <p:nvPr/>
          </p:nvSpPr>
          <p:spPr>
            <a:xfrm>
              <a:off x="5986860" y="6437427"/>
              <a:ext cx="236018" cy="236018"/>
            </a:xfrm>
            <a:prstGeom prst="rect">
              <a:avLst/>
            </a:prstGeom>
            <a:solidFill>
              <a:srgbClr val="18C2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39" name="Rectangle 38"/>
            <p:cNvSpPr/>
            <p:nvPr/>
          </p:nvSpPr>
          <p:spPr>
            <a:xfrm>
              <a:off x="6214786" y="6398036"/>
              <a:ext cx="3261090" cy="338554"/>
            </a:xfrm>
            <a:prstGeom prst="rect">
              <a:avLst/>
            </a:prstGeom>
          </p:spPr>
          <p:txBody>
            <a:bodyPr wrap="square">
              <a:spAutoFit/>
            </a:bodyPr>
            <a:lstStyle/>
            <a:p>
              <a:r>
                <a:rPr lang="en-US" sz="1050" dirty="0">
                  <a:solidFill>
                    <a:srgbClr val="000000"/>
                  </a:solidFill>
                  <a:latin typeface="Franklin Gothic Book" charset="0"/>
                  <a:ea typeface="Franklin Gothic Book" charset="0"/>
                  <a:cs typeface="Franklin Gothic Book" charset="0"/>
                </a:rPr>
                <a:t>High DT Communities</a:t>
              </a:r>
              <a:endParaRPr lang="en-US" sz="1050" dirty="0">
                <a:latin typeface="Franklin Gothic Book" charset="0"/>
                <a:ea typeface="Franklin Gothic Book" charset="0"/>
                <a:cs typeface="Franklin Gothic Book" charset="0"/>
              </a:endParaRPr>
            </a:p>
          </p:txBody>
        </p:sp>
      </p:grpSp>
    </p:spTree>
    <p:extLst>
      <p:ext uri="{BB962C8B-B14F-4D97-AF65-F5344CB8AC3E}">
        <p14:creationId xmlns:p14="http://schemas.microsoft.com/office/powerpoint/2010/main" val="13289626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childTnLst>
                          </p:cTn>
                        </p:par>
                        <p:par>
                          <p:cTn id="7" fill="hold">
                            <p:stCondLst>
                              <p:cond delay="0"/>
                            </p:stCondLst>
                            <p:childTnLst>
                              <p:par>
                                <p:cTn id="8" presetID="10" presetClass="entr" presetSubtype="0" fill="hold" nodeType="afterEffect">
                                  <p:stCondLst>
                                    <p:cond delay="1000"/>
                                  </p:stCondLst>
                                  <p:childTnLst>
                                    <p:set>
                                      <p:cBhvr>
                                        <p:cTn id="9" dur="1" fill="hold">
                                          <p:stCondLst>
                                            <p:cond delay="0"/>
                                          </p:stCondLst>
                                        </p:cTn>
                                        <p:tgtEl>
                                          <p:spTgt spid="28"/>
                                        </p:tgtEl>
                                        <p:attrNameLst>
                                          <p:attrName>style.visibility</p:attrName>
                                        </p:attrNameLst>
                                      </p:cBhvr>
                                      <p:to>
                                        <p:strVal val="visible"/>
                                      </p:to>
                                    </p:set>
                                    <p:animEffect transition="in" filter="fade">
                                      <p:cBhvr>
                                        <p:cTn id="10" dur="500"/>
                                        <p:tgtEl>
                                          <p:spTgt spid="28"/>
                                        </p:tgtEl>
                                      </p:cBhvr>
                                    </p:animEffect>
                                  </p:childTnLst>
                                </p:cTn>
                              </p:par>
                            </p:childTnLst>
                          </p:cTn>
                        </p:par>
                        <p:par>
                          <p:cTn id="11" fill="hold">
                            <p:stCondLst>
                              <p:cond delay="1500"/>
                            </p:stCondLst>
                            <p:childTnLst>
                              <p:par>
                                <p:cTn id="12" presetID="10" presetClass="entr" presetSubtype="0" fill="hold" nodeType="afterEffect">
                                  <p:stCondLst>
                                    <p:cond delay="500"/>
                                  </p:stCondLst>
                                  <p:childTnLst>
                                    <p:set>
                                      <p:cBhvr>
                                        <p:cTn id="13" dur="1" fill="hold">
                                          <p:stCondLst>
                                            <p:cond delay="0"/>
                                          </p:stCondLst>
                                        </p:cTn>
                                        <p:tgtEl>
                                          <p:spTgt spid="12"/>
                                        </p:tgtEl>
                                        <p:attrNameLst>
                                          <p:attrName>style.visibility</p:attrName>
                                        </p:attrNameLst>
                                      </p:cBhvr>
                                      <p:to>
                                        <p:strVal val="visible"/>
                                      </p:to>
                                    </p:set>
                                    <p:animEffect transition="in" filter="fade">
                                      <p:cBhvr>
                                        <p:cTn id="14" dur="500"/>
                                        <p:tgtEl>
                                          <p:spTgt spid="12"/>
                                        </p:tgtEl>
                                      </p:cBhvr>
                                    </p:animEffect>
                                  </p:childTnLst>
                                </p:cTn>
                              </p:par>
                              <p:par>
                                <p:cTn id="15" presetID="1" presetClass="entr" presetSubtype="0" fill="hold" nodeType="withEffect">
                                  <p:stCondLst>
                                    <p:cond delay="1500"/>
                                  </p:stCondLst>
                                  <p:childTnLst>
                                    <p:set>
                                      <p:cBhvr>
                                        <p:cTn id="16" dur="1" fill="hold">
                                          <p:stCondLst>
                                            <p:cond delay="0"/>
                                          </p:stCondLst>
                                        </p:cTn>
                                        <p:tgtEl>
                                          <p:spTgt spid="35"/>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15"/>
                                        </p:tgtEl>
                                        <p:attrNameLst>
                                          <p:attrName>style.visibility</p:attrName>
                                        </p:attrNameLst>
                                      </p:cBhvr>
                                      <p:to>
                                        <p:strVal val="visible"/>
                                      </p:to>
                                    </p:set>
                                  </p:childTnLst>
                                </p:cTn>
                              </p:par>
                            </p:childTnLst>
                          </p:cTn>
                        </p:par>
                        <p:par>
                          <p:cTn id="21" fill="hold">
                            <p:stCondLst>
                              <p:cond delay="0"/>
                            </p:stCondLst>
                            <p:childTnLst>
                              <p:par>
                                <p:cTn id="22" presetID="10" presetClass="entr" presetSubtype="0" fill="hold" nodeType="afterEffect">
                                  <p:stCondLst>
                                    <p:cond delay="0"/>
                                  </p:stCondLst>
                                  <p:childTnLst>
                                    <p:set>
                                      <p:cBhvr>
                                        <p:cTn id="23" dur="1" fill="hold">
                                          <p:stCondLst>
                                            <p:cond delay="0"/>
                                          </p:stCondLst>
                                        </p:cTn>
                                        <p:tgtEl>
                                          <p:spTgt spid="29"/>
                                        </p:tgtEl>
                                        <p:attrNameLst>
                                          <p:attrName>style.visibility</p:attrName>
                                        </p:attrNameLst>
                                      </p:cBhvr>
                                      <p:to>
                                        <p:strVal val="visible"/>
                                      </p:to>
                                    </p:set>
                                    <p:animEffect transition="in" filter="fade">
                                      <p:cBhvr>
                                        <p:cTn id="24"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5"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37908D-8EA4-43FC-AF2A-EB7F287F7544}"/>
              </a:ext>
            </a:extLst>
          </p:cNvPr>
          <p:cNvSpPr>
            <a:spLocks noGrp="1"/>
          </p:cNvSpPr>
          <p:nvPr>
            <p:ph type="title"/>
          </p:nvPr>
        </p:nvSpPr>
        <p:spPr>
          <a:xfrm>
            <a:off x="838199" y="365125"/>
            <a:ext cx="11215255" cy="1325563"/>
          </a:xfrm>
        </p:spPr>
        <p:txBody>
          <a:bodyPr>
            <a:normAutofit/>
          </a:bodyPr>
          <a:lstStyle/>
          <a:p>
            <a:r>
              <a:rPr lang="en-US" dirty="0"/>
              <a:t>Why is dental therapy legislation “controversial”</a:t>
            </a:r>
          </a:p>
        </p:txBody>
      </p:sp>
    </p:spTree>
    <p:extLst>
      <p:ext uri="{BB962C8B-B14F-4D97-AF65-F5344CB8AC3E}">
        <p14:creationId xmlns:p14="http://schemas.microsoft.com/office/powerpoint/2010/main" val="26410456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B443C4-7B45-4BF4-B41F-EB7540D12A41}"/>
              </a:ext>
            </a:extLst>
          </p:cNvPr>
          <p:cNvSpPr>
            <a:spLocks noGrp="1"/>
          </p:cNvSpPr>
          <p:nvPr>
            <p:ph type="ctrTitle"/>
          </p:nvPr>
        </p:nvSpPr>
        <p:spPr/>
        <p:txBody>
          <a:bodyPr>
            <a:normAutofit fontScale="90000"/>
          </a:bodyPr>
          <a:lstStyle/>
          <a:p>
            <a:r>
              <a:rPr lang="en-US" dirty="0"/>
              <a:t>CHAP is a federal program, why do we need legislation?</a:t>
            </a:r>
          </a:p>
        </p:txBody>
      </p:sp>
      <p:sp>
        <p:nvSpPr>
          <p:cNvPr id="3" name="Subtitle 2">
            <a:extLst>
              <a:ext uri="{FF2B5EF4-FFF2-40B4-BE49-F238E27FC236}">
                <a16:creationId xmlns:a16="http://schemas.microsoft.com/office/drawing/2014/main" id="{CD8B4526-3B82-43AA-A05C-F5FAEC52CADD}"/>
              </a:ext>
            </a:extLst>
          </p:cNvPr>
          <p:cNvSpPr>
            <a:spLocks noGrp="1"/>
          </p:cNvSpPr>
          <p:nvPr>
            <p:ph type="subTitle" idx="1"/>
          </p:nvPr>
        </p:nvSpPr>
        <p:spPr/>
        <p:txBody>
          <a:bodyPr/>
          <a:lstStyle/>
          <a:p>
            <a:endParaRPr lang="en-US"/>
          </a:p>
        </p:txBody>
      </p:sp>
    </p:spTree>
    <p:extLst>
      <p:ext uri="{BB962C8B-B14F-4D97-AF65-F5344CB8AC3E}">
        <p14:creationId xmlns:p14="http://schemas.microsoft.com/office/powerpoint/2010/main" val="149276699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5134" y="605179"/>
            <a:ext cx="10244866" cy="734022"/>
          </a:xfrm>
        </p:spPr>
        <p:txBody>
          <a:bodyPr>
            <a:normAutofit/>
          </a:bodyPr>
          <a:lstStyle/>
          <a:p>
            <a:pPr algn="ctr"/>
            <a:r>
              <a:rPr lang="en-US" sz="3600" dirty="0">
                <a:solidFill>
                  <a:srgbClr val="215462"/>
                </a:solidFill>
                <a:latin typeface="Arial" panose="020B0604020202020204" pitchFamily="34" charset="0"/>
                <a:cs typeface="Arial" panose="020B0604020202020204" pitchFamily="34" charset="0"/>
              </a:rPr>
              <a:t>Dental</a:t>
            </a:r>
            <a:r>
              <a:rPr lang="en-US" sz="3600" dirty="0">
                <a:solidFill>
                  <a:schemeClr val="accent2">
                    <a:lumMod val="50000"/>
                  </a:schemeClr>
                </a:solidFill>
                <a:latin typeface="Arial" panose="020B0604020202020204" pitchFamily="34" charset="0"/>
                <a:cs typeface="Arial" panose="020B0604020202020204" pitchFamily="34" charset="0"/>
              </a:rPr>
              <a:t> Health Aide Therapist restriction:</a:t>
            </a:r>
          </a:p>
        </p:txBody>
      </p:sp>
      <p:sp>
        <p:nvSpPr>
          <p:cNvPr id="3" name="Content Placeholder 2"/>
          <p:cNvSpPr>
            <a:spLocks noGrp="1"/>
          </p:cNvSpPr>
          <p:nvPr>
            <p:ph sz="quarter" idx="1"/>
          </p:nvPr>
        </p:nvSpPr>
        <p:spPr>
          <a:xfrm>
            <a:off x="1275134" y="1417639"/>
            <a:ext cx="10445811" cy="4124179"/>
          </a:xfrm>
        </p:spPr>
        <p:txBody>
          <a:bodyPr>
            <a:normAutofit fontScale="92500" lnSpcReduction="20000"/>
          </a:bodyPr>
          <a:lstStyle/>
          <a:p>
            <a:r>
              <a:rPr lang="en-US" dirty="0"/>
              <a:t>. . .the national CHAP. . . “shall exclude dental health aide therapist services from services covered under the program.”</a:t>
            </a:r>
            <a:r>
              <a:rPr lang="en-US" baseline="30000" dirty="0"/>
              <a:t>1</a:t>
            </a:r>
            <a:r>
              <a:rPr lang="en-US" dirty="0"/>
              <a:t> . . . except. . . where DHAT services are “authorized under State law to supply such services in accordance with State law.”</a:t>
            </a:r>
            <a:r>
              <a:rPr lang="en-US" baseline="30000" dirty="0"/>
              <a:t>2</a:t>
            </a:r>
          </a:p>
          <a:p>
            <a:r>
              <a:rPr lang="en-US" dirty="0"/>
              <a:t>DHATs also must meet the minimum federal training requirements for certification.</a:t>
            </a:r>
            <a:r>
              <a:rPr lang="en-US" baseline="30000" dirty="0"/>
              <a:t>3</a:t>
            </a:r>
          </a:p>
          <a:p>
            <a:r>
              <a:rPr lang="en-US" dirty="0"/>
              <a:t>Existing OPM-approved PD for DHAT (GS-0640-09)</a:t>
            </a:r>
          </a:p>
          <a:p>
            <a:r>
              <a:rPr lang="en-US" dirty="0"/>
              <a:t>Circular No. 20-06 did not give detail about Dental Health Aide roles other than DHAT </a:t>
            </a:r>
          </a:p>
          <a:p>
            <a:pPr lvl="1"/>
            <a:r>
              <a:rPr lang="en-US" dirty="0"/>
              <a:t>Their specific roles and responsibilities will be specified in National CHAP Standards and Procedures and other applicable ACB requirements</a:t>
            </a:r>
          </a:p>
          <a:p>
            <a:pPr lvl="2"/>
            <a:r>
              <a:rPr lang="en-US" dirty="0"/>
              <a:t>This process will start next month with CHAP TAG and could take two years</a:t>
            </a:r>
          </a:p>
        </p:txBody>
      </p:sp>
      <p:sp>
        <p:nvSpPr>
          <p:cNvPr id="4" name="Rectangle 2"/>
          <p:cNvSpPr txBox="1">
            <a:spLocks noChangeArrowheads="1"/>
          </p:cNvSpPr>
          <p:nvPr/>
        </p:nvSpPr>
        <p:spPr>
          <a:xfrm>
            <a:off x="1981200" y="274638"/>
            <a:ext cx="8229600" cy="1143000"/>
          </a:xfrm>
          <a:prstGeom prst="rect">
            <a:avLst/>
          </a:prstGeom>
        </p:spPr>
        <p:txBody>
          <a:bodyPr vert="horz" anchor="ctr">
            <a:noAutofit/>
          </a:bodyPr>
          <a:lstStyle>
            <a:lvl1pPr algn="ctr" rtl="0" eaLnBrk="1" latinLnBrk="0" hangingPunct="1">
              <a:spcBef>
                <a:spcPct val="0"/>
              </a:spcBef>
              <a:buNone/>
              <a:defRPr kumimoji="0" sz="4400" kern="1200">
                <a:solidFill>
                  <a:schemeClr val="accent3">
                    <a:shade val="75000"/>
                  </a:schemeClr>
                </a:solidFill>
                <a:latin typeface="+mj-lt"/>
                <a:ea typeface="+mj-ea"/>
                <a:cs typeface="+mj-cs"/>
              </a:defRPr>
            </a:lvl1pPr>
          </a:lstStyle>
          <a:p>
            <a:pPr marL="0" marR="0" lvl="0" indent="0" algn="ctr" defTabSz="914400" rtl="0" eaLnBrk="1" fontAlgn="auto" latinLnBrk="0" hangingPunct="1">
              <a:lnSpc>
                <a:spcPct val="100000"/>
              </a:lnSpc>
              <a:spcBef>
                <a:spcPct val="0"/>
              </a:spcBef>
              <a:spcAft>
                <a:spcPts val="0"/>
              </a:spcAft>
              <a:buClrTx/>
              <a:buSzTx/>
              <a:buFontTx/>
              <a:buNone/>
              <a:tabLst/>
              <a:defRPr/>
            </a:pPr>
            <a:endParaRPr kumimoji="0" lang="en-US" altLang="en-US" sz="4000" b="1" i="0" u="none" strike="noStrike" kern="1200" cap="none" spc="0" normalizeH="0" baseline="0" noProof="0" dirty="0">
              <a:ln>
                <a:noFill/>
              </a:ln>
              <a:solidFill>
                <a:srgbClr val="115870">
                  <a:shade val="75000"/>
                </a:srgbClr>
              </a:solidFill>
              <a:effectLst/>
              <a:uLnTx/>
              <a:uFillTx/>
              <a:latin typeface="Times New Roman" panose="02020603050405020304" pitchFamily="18" charset="0"/>
              <a:ea typeface="+mj-ea"/>
              <a:cs typeface="Times New Roman" panose="02020603050405020304" pitchFamily="18" charset="0"/>
            </a:endParaRPr>
          </a:p>
        </p:txBody>
      </p:sp>
      <p:pic>
        <p:nvPicPr>
          <p:cNvPr id="8" name="Picture 7"/>
          <p:cNvPicPr>
            <a:picLocks noChangeAspect="1"/>
          </p:cNvPicPr>
          <p:nvPr/>
        </p:nvPicPr>
        <p:blipFill>
          <a:blip r:embed="rId3"/>
          <a:stretch>
            <a:fillRect/>
          </a:stretch>
        </p:blipFill>
        <p:spPr>
          <a:xfrm>
            <a:off x="7413967" y="5712700"/>
            <a:ext cx="3037465" cy="775363"/>
          </a:xfrm>
          <a:prstGeom prst="rect">
            <a:avLst/>
          </a:prstGeom>
        </p:spPr>
      </p:pic>
      <p:sp>
        <p:nvSpPr>
          <p:cNvPr id="5" name="TextBox 4">
            <a:extLst>
              <a:ext uri="{FF2B5EF4-FFF2-40B4-BE49-F238E27FC236}">
                <a16:creationId xmlns:a16="http://schemas.microsoft.com/office/drawing/2014/main" id="{3EE2585C-79DA-4265-B407-A4E20816D9FC}"/>
              </a:ext>
            </a:extLst>
          </p:cNvPr>
          <p:cNvSpPr txBox="1"/>
          <p:nvPr/>
        </p:nvSpPr>
        <p:spPr>
          <a:xfrm>
            <a:off x="9549993" y="5168081"/>
            <a:ext cx="2344134" cy="553998"/>
          </a:xfrm>
          <a:prstGeom prst="rect">
            <a:avLst/>
          </a:prstGeom>
          <a:noFill/>
        </p:spPr>
        <p:txBody>
          <a:bodyPr wrap="square" rtlCol="0">
            <a:spAutoFit/>
          </a:bodyPr>
          <a:lstStyle/>
          <a:p>
            <a:pPr marL="228600" indent="-228600">
              <a:buAutoNum type="arabicPeriod"/>
            </a:pPr>
            <a:r>
              <a:rPr lang="en-US" sz="1000" dirty="0"/>
              <a:t>25 U.S.C § 1616l(d)(2)(B).</a:t>
            </a:r>
          </a:p>
          <a:p>
            <a:pPr marL="228600" indent="-228600">
              <a:buAutoNum type="arabicPeriod"/>
            </a:pPr>
            <a:r>
              <a:rPr lang="en-US" sz="1000" dirty="0"/>
              <a:t>25 U.S.C §1616</a:t>
            </a:r>
            <a:r>
              <a:rPr lang="en-US" sz="1000" i="1" dirty="0"/>
              <a:t>l</a:t>
            </a:r>
            <a:r>
              <a:rPr lang="en-US" sz="1000" dirty="0"/>
              <a:t>(d)(3).</a:t>
            </a:r>
          </a:p>
          <a:p>
            <a:pPr marL="228600" indent="-228600">
              <a:buAutoNum type="arabicPeriod"/>
            </a:pPr>
            <a:r>
              <a:rPr lang="en-US" sz="1000" dirty="0"/>
              <a:t>IHS Circular No. 20-06 (4)(F).</a:t>
            </a:r>
          </a:p>
        </p:txBody>
      </p:sp>
    </p:spTree>
    <p:extLst>
      <p:ext uri="{BB962C8B-B14F-4D97-AF65-F5344CB8AC3E}">
        <p14:creationId xmlns:p14="http://schemas.microsoft.com/office/powerpoint/2010/main" val="2795623084"/>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WAPHIP Presentation NPAIHB 172021" id="{FE523566-BF1E-48FA-B18A-10FBF4BB01BE}" vid="{E31BD187-0631-4EF4-A5D6-5FF735AF99EC}"/>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Title &amp; Bullets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Title &amp; Bullets">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emplate/>
  <TotalTime>5967</TotalTime>
  <Words>3209</Words>
  <Application>Microsoft Office PowerPoint</Application>
  <PresentationFormat>Widescreen</PresentationFormat>
  <Paragraphs>263</Paragraphs>
  <Slides>23</Slides>
  <Notes>17</Notes>
  <HiddenSlides>0</HiddenSlides>
  <MMClips>0</MMClips>
  <ScaleCrop>false</ScaleCrop>
  <HeadingPairs>
    <vt:vector size="6" baseType="variant">
      <vt:variant>
        <vt:lpstr>Fonts Used</vt:lpstr>
      </vt:variant>
      <vt:variant>
        <vt:i4>14</vt:i4>
      </vt:variant>
      <vt:variant>
        <vt:lpstr>Theme</vt:lpstr>
      </vt:variant>
      <vt:variant>
        <vt:i4>1</vt:i4>
      </vt:variant>
      <vt:variant>
        <vt:lpstr>Slide Titles</vt:lpstr>
      </vt:variant>
      <vt:variant>
        <vt:i4>23</vt:i4>
      </vt:variant>
    </vt:vector>
  </HeadingPairs>
  <TitlesOfParts>
    <vt:vector size="38" baseType="lpstr">
      <vt:lpstr>MS PGothic</vt:lpstr>
      <vt:lpstr>Arial</vt:lpstr>
      <vt:lpstr>Arial Bold</vt:lpstr>
      <vt:lpstr>Calibri</vt:lpstr>
      <vt:lpstr>Century Gothic</vt:lpstr>
      <vt:lpstr>Franklin Gothic Book</vt:lpstr>
      <vt:lpstr>Franklin Gothic Demi</vt:lpstr>
      <vt:lpstr>Garamond</vt:lpstr>
      <vt:lpstr>Gill Sans</vt:lpstr>
      <vt:lpstr>Gill Sans Nova Book</vt:lpstr>
      <vt:lpstr>Gill Sans Nova Light</vt:lpstr>
      <vt:lpstr>Gill Sans Nova Medium</vt:lpstr>
      <vt:lpstr>Microsoft Sans Serif</vt:lpstr>
      <vt:lpstr>Times New Roman</vt:lpstr>
      <vt:lpstr>Office Theme</vt:lpstr>
      <vt:lpstr>CHAP Learning Collaborative: CHAP and Legislation</vt:lpstr>
      <vt:lpstr>How a bill becomes a law</vt:lpstr>
      <vt:lpstr>Why is it important to include DHATs in your CHAP program?</vt:lpstr>
      <vt:lpstr>Yukon-Kuskokwim Health Corporation in Alaska</vt:lpstr>
      <vt:lpstr>PowerPoint Presentation</vt:lpstr>
      <vt:lpstr>PowerPoint Presentation</vt:lpstr>
      <vt:lpstr>Why is dental therapy legislation “controversial”</vt:lpstr>
      <vt:lpstr>CHAP is a federal program, why do we need legislation?</vt:lpstr>
      <vt:lpstr>Dental Health Aide Therapist restriction:</vt:lpstr>
      <vt:lpstr>PowerPoint Presentation</vt:lpstr>
      <vt:lpstr>Portland Area Legislation</vt:lpstr>
      <vt:lpstr>Legislation in the Portland Area</vt:lpstr>
      <vt:lpstr>SB 5079 (2017) WA Tribal DHAT Bill Summary</vt:lpstr>
      <vt:lpstr>Oregon Dental Therapy Legislation</vt:lpstr>
      <vt:lpstr>Oregon DT Bill HB 2528 (2021)</vt:lpstr>
      <vt:lpstr>Washington Dental Therapy Legislation</vt:lpstr>
      <vt:lpstr>PowerPoint Presentation</vt:lpstr>
      <vt:lpstr>License / Certification</vt:lpstr>
      <vt:lpstr>IHS Circular 20-06: National CHAP Expansion</vt:lpstr>
      <vt:lpstr>BHAs in the Portland Area</vt:lpstr>
      <vt:lpstr>PowerPoint Presentation</vt:lpstr>
      <vt:lpstr>PowerPoint Presentation</vt:lpstr>
      <vt:lpstr>Tribal Community Health Provider Project  – The Community Health Aide Program Project &amp; The Native Dental Therapy Initiative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NPAIHB COVID-19 Weekly Update</dc:title>
  <dc:creator>Victoria Warren-Mears</dc:creator>
  <cp:lastModifiedBy>Tanya Firemoon</cp:lastModifiedBy>
  <cp:revision>158</cp:revision>
  <dcterms:created xsi:type="dcterms:W3CDTF">2020-07-21T04:00:03Z</dcterms:created>
  <dcterms:modified xsi:type="dcterms:W3CDTF">2021-02-09T16:47:26Z</dcterms:modified>
</cp:coreProperties>
</file>