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86" r:id="rId3"/>
    <p:sldId id="294" r:id="rId4"/>
    <p:sldId id="260" r:id="rId5"/>
    <p:sldId id="295" r:id="rId6"/>
    <p:sldId id="296" r:id="rId7"/>
    <p:sldId id="316" r:id="rId8"/>
    <p:sldId id="322" r:id="rId9"/>
    <p:sldId id="323" r:id="rId10"/>
    <p:sldId id="329" r:id="rId11"/>
    <p:sldId id="325" r:id="rId12"/>
    <p:sldId id="324" r:id="rId13"/>
    <p:sldId id="264" r:id="rId14"/>
    <p:sldId id="290" r:id="rId15"/>
    <p:sldId id="328" r:id="rId16"/>
    <p:sldId id="327" r:id="rId17"/>
    <p:sldId id="315" r:id="rId18"/>
    <p:sldId id="303" r:id="rId19"/>
    <p:sldId id="332" r:id="rId20"/>
    <p:sldId id="304" r:id="rId21"/>
    <p:sldId id="306" r:id="rId22"/>
    <p:sldId id="308" r:id="rId23"/>
    <p:sldId id="314" r:id="rId24"/>
    <p:sldId id="313" r:id="rId25"/>
    <p:sldId id="321" r:id="rId26"/>
    <p:sldId id="330" r:id="rId27"/>
    <p:sldId id="320" r:id="rId28"/>
    <p:sldId id="319" r:id="rId29"/>
    <p:sldId id="293" r:id="rId30"/>
    <p:sldId id="268" r:id="rId31"/>
    <p:sldId id="318" r:id="rId32"/>
    <p:sldId id="317" r:id="rId33"/>
    <p:sldId id="292" r:id="rId34"/>
    <p:sldId id="331" r:id="rId35"/>
    <p:sldId id="258" r:id="rId36"/>
    <p:sldId id="284"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0097D-4BA5-45C9-9E8B-50922CCB096F}" v="4" dt="2020-10-31T15:54:37.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9189" autoAdjust="0"/>
  </p:normalViewPr>
  <p:slideViewPr>
    <p:cSldViewPr snapToGrid="0">
      <p:cViewPr varScale="1">
        <p:scale>
          <a:sx n="102" d="100"/>
          <a:sy n="102" d="100"/>
        </p:scale>
        <p:origin x="666" y="96"/>
      </p:cViewPr>
      <p:guideLst>
        <p:guide orient="horz" pos="2160"/>
        <p:guide pos="3840"/>
      </p:guideLst>
    </p:cSldViewPr>
  </p:slideViewPr>
  <p:outlineViewPr>
    <p:cViewPr>
      <p:scale>
        <a:sx n="33" d="100"/>
        <a:sy n="33" d="100"/>
      </p:scale>
      <p:origin x="0" y="-664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Kelly" userId="7fbc581a7b96b55a" providerId="LiveId" clId="{C750097D-4BA5-45C9-9E8B-50922CCB096F}"/>
    <pc:docChg chg="undo custSel modSld">
      <pc:chgData name="Sean Kelly" userId="7fbc581a7b96b55a" providerId="LiveId" clId="{C750097D-4BA5-45C9-9E8B-50922CCB096F}" dt="2020-10-31T16:40:04.780" v="659" actId="113"/>
      <pc:docMkLst>
        <pc:docMk/>
      </pc:docMkLst>
      <pc:sldChg chg="modNotesTx">
        <pc:chgData name="Sean Kelly" userId="7fbc581a7b96b55a" providerId="LiveId" clId="{C750097D-4BA5-45C9-9E8B-50922CCB096F}" dt="2020-10-31T16:25:15.619" v="458" actId="6549"/>
        <pc:sldMkLst>
          <pc:docMk/>
          <pc:sldMk cId="3447734694" sldId="260"/>
        </pc:sldMkLst>
      </pc:sldChg>
      <pc:sldChg chg="modSp mod modNotesTx">
        <pc:chgData name="Sean Kelly" userId="7fbc581a7b96b55a" providerId="LiveId" clId="{C750097D-4BA5-45C9-9E8B-50922CCB096F}" dt="2020-10-31T16:18:15.035" v="367" actId="313"/>
        <pc:sldMkLst>
          <pc:docMk/>
          <pc:sldMk cId="3232197582" sldId="264"/>
        </pc:sldMkLst>
        <pc:spChg chg="mod">
          <ac:chgData name="Sean Kelly" userId="7fbc581a7b96b55a" providerId="LiveId" clId="{C750097D-4BA5-45C9-9E8B-50922CCB096F}" dt="2020-10-31T16:18:15.035" v="367" actId="313"/>
          <ac:spMkLst>
            <pc:docMk/>
            <pc:sldMk cId="3232197582" sldId="264"/>
            <ac:spMk id="2" creationId="{00000000-0000-0000-0000-000000000000}"/>
          </ac:spMkLst>
        </pc:spChg>
        <pc:picChg chg="mod">
          <ac:chgData name="Sean Kelly" userId="7fbc581a7b96b55a" providerId="LiveId" clId="{C750097D-4BA5-45C9-9E8B-50922CCB096F}" dt="2020-10-31T16:17:11.599" v="310" actId="1076"/>
          <ac:picMkLst>
            <pc:docMk/>
            <pc:sldMk cId="3232197582" sldId="264"/>
            <ac:picMk id="3" creationId="{00000000-0000-0000-0000-000000000000}"/>
          </ac:picMkLst>
        </pc:picChg>
      </pc:sldChg>
      <pc:sldChg chg="modSp mod modNotesTx">
        <pc:chgData name="Sean Kelly" userId="7fbc581a7b96b55a" providerId="LiveId" clId="{C750097D-4BA5-45C9-9E8B-50922CCB096F}" dt="2020-10-31T16:36:22.123" v="653" actId="20577"/>
        <pc:sldMkLst>
          <pc:docMk/>
          <pc:sldMk cId="3178199152" sldId="268"/>
        </pc:sldMkLst>
        <pc:spChg chg="mod">
          <ac:chgData name="Sean Kelly" userId="7fbc581a7b96b55a" providerId="LiveId" clId="{C750097D-4BA5-45C9-9E8B-50922CCB096F}" dt="2020-10-31T16:36:22.123" v="653" actId="20577"/>
          <ac:spMkLst>
            <pc:docMk/>
            <pc:sldMk cId="3178199152" sldId="268"/>
            <ac:spMk id="16" creationId="{18A16217-5D86-4C36-A872-D7FF93694FF4}"/>
          </ac:spMkLst>
        </pc:spChg>
      </pc:sldChg>
      <pc:sldChg chg="modNotesTx">
        <pc:chgData name="Sean Kelly" userId="7fbc581a7b96b55a" providerId="LiveId" clId="{C750097D-4BA5-45C9-9E8B-50922CCB096F}" dt="2020-10-31T16:27:17.924" v="477" actId="20577"/>
        <pc:sldMkLst>
          <pc:docMk/>
          <pc:sldMk cId="2072477989" sldId="286"/>
        </pc:sldMkLst>
      </pc:sldChg>
      <pc:sldChg chg="modNotesTx">
        <pc:chgData name="Sean Kelly" userId="7fbc581a7b96b55a" providerId="LiveId" clId="{C750097D-4BA5-45C9-9E8B-50922CCB096F}" dt="2020-10-31T16:16:35.548" v="307" actId="20577"/>
        <pc:sldMkLst>
          <pc:docMk/>
          <pc:sldMk cId="441719955" sldId="290"/>
        </pc:sldMkLst>
      </pc:sldChg>
      <pc:sldChg chg="modNotesTx">
        <pc:chgData name="Sean Kelly" userId="7fbc581a7b96b55a" providerId="LiveId" clId="{C750097D-4BA5-45C9-9E8B-50922CCB096F}" dt="2020-10-31T16:34:42.965" v="595" actId="20577"/>
        <pc:sldMkLst>
          <pc:docMk/>
          <pc:sldMk cId="2134312010" sldId="293"/>
        </pc:sldMkLst>
      </pc:sldChg>
      <pc:sldChg chg="modNotesTx">
        <pc:chgData name="Sean Kelly" userId="7fbc581a7b96b55a" providerId="LiveId" clId="{C750097D-4BA5-45C9-9E8B-50922CCB096F}" dt="2020-10-31T16:25:46.137" v="462" actId="6549"/>
        <pc:sldMkLst>
          <pc:docMk/>
          <pc:sldMk cId="551648662" sldId="294"/>
        </pc:sldMkLst>
      </pc:sldChg>
      <pc:sldChg chg="modNotesTx">
        <pc:chgData name="Sean Kelly" userId="7fbc581a7b96b55a" providerId="LiveId" clId="{C750097D-4BA5-45C9-9E8B-50922CCB096F}" dt="2020-10-31T16:24:56.696" v="457" actId="6549"/>
        <pc:sldMkLst>
          <pc:docMk/>
          <pc:sldMk cId="2904977410" sldId="295"/>
        </pc:sldMkLst>
      </pc:sldChg>
      <pc:sldChg chg="modNotesTx">
        <pc:chgData name="Sean Kelly" userId="7fbc581a7b96b55a" providerId="LiveId" clId="{C750097D-4BA5-45C9-9E8B-50922CCB096F}" dt="2020-10-31T16:28:48.839" v="556" actId="20577"/>
        <pc:sldMkLst>
          <pc:docMk/>
          <pc:sldMk cId="1417391325" sldId="296"/>
        </pc:sldMkLst>
      </pc:sldChg>
      <pc:sldChg chg="modNotesTx">
        <pc:chgData name="Sean Kelly" userId="7fbc581a7b96b55a" providerId="LiveId" clId="{C750097D-4BA5-45C9-9E8B-50922CCB096F}" dt="2020-10-31T16:31:36.893" v="574" actId="20577"/>
        <pc:sldMkLst>
          <pc:docMk/>
          <pc:sldMk cId="3269183087" sldId="303"/>
        </pc:sldMkLst>
      </pc:sldChg>
      <pc:sldChg chg="modNotesTx">
        <pc:chgData name="Sean Kelly" userId="7fbc581a7b96b55a" providerId="LiveId" clId="{C750097D-4BA5-45C9-9E8B-50922CCB096F}" dt="2020-10-31T16:32:18.271" v="575" actId="113"/>
        <pc:sldMkLst>
          <pc:docMk/>
          <pc:sldMk cId="2124998186" sldId="306"/>
        </pc:sldMkLst>
      </pc:sldChg>
      <pc:sldChg chg="modNotesTx">
        <pc:chgData name="Sean Kelly" userId="7fbc581a7b96b55a" providerId="LiveId" clId="{C750097D-4BA5-45C9-9E8B-50922CCB096F}" dt="2020-10-31T16:09:36.573" v="173" actId="20577"/>
        <pc:sldMkLst>
          <pc:docMk/>
          <pc:sldMk cId="2392201502" sldId="313"/>
        </pc:sldMkLst>
      </pc:sldChg>
      <pc:sldChg chg="modNotesTx">
        <pc:chgData name="Sean Kelly" userId="7fbc581a7b96b55a" providerId="LiveId" clId="{C750097D-4BA5-45C9-9E8B-50922CCB096F}" dt="2020-10-31T16:09:50.400" v="174" actId="6549"/>
        <pc:sldMkLst>
          <pc:docMk/>
          <pc:sldMk cId="3368687625" sldId="314"/>
        </pc:sldMkLst>
      </pc:sldChg>
      <pc:sldChg chg="modNotesTx">
        <pc:chgData name="Sean Kelly" userId="7fbc581a7b96b55a" providerId="LiveId" clId="{C750097D-4BA5-45C9-9E8B-50922CCB096F}" dt="2020-10-31T16:15:23.476" v="292" actId="20577"/>
        <pc:sldMkLst>
          <pc:docMk/>
          <pc:sldMk cId="3619188983" sldId="315"/>
        </pc:sldMkLst>
      </pc:sldChg>
      <pc:sldChg chg="modNotesTx">
        <pc:chgData name="Sean Kelly" userId="7fbc581a7b96b55a" providerId="LiveId" clId="{C750097D-4BA5-45C9-9E8B-50922CCB096F}" dt="2020-10-31T16:29:08.584" v="557" actId="20577"/>
        <pc:sldMkLst>
          <pc:docMk/>
          <pc:sldMk cId="1365346324" sldId="316"/>
        </pc:sldMkLst>
      </pc:sldChg>
      <pc:sldChg chg="modNotesTx">
        <pc:chgData name="Sean Kelly" userId="7fbc581a7b96b55a" providerId="LiveId" clId="{C750097D-4BA5-45C9-9E8B-50922CCB096F}" dt="2020-10-31T16:39:57.302" v="658" actId="113"/>
        <pc:sldMkLst>
          <pc:docMk/>
          <pc:sldMk cId="1859674805" sldId="317"/>
        </pc:sldMkLst>
      </pc:sldChg>
      <pc:sldChg chg="modSp mod modNotesTx">
        <pc:chgData name="Sean Kelly" userId="7fbc581a7b96b55a" providerId="LiveId" clId="{C750097D-4BA5-45C9-9E8B-50922CCB096F}" dt="2020-10-31T16:38:24.235" v="657" actId="20577"/>
        <pc:sldMkLst>
          <pc:docMk/>
          <pc:sldMk cId="2829239565" sldId="318"/>
        </pc:sldMkLst>
        <pc:spChg chg="mod">
          <ac:chgData name="Sean Kelly" userId="7fbc581a7b96b55a" providerId="LiveId" clId="{C750097D-4BA5-45C9-9E8B-50922CCB096F}" dt="2020-10-31T16:38:24.235" v="657" actId="20577"/>
          <ac:spMkLst>
            <pc:docMk/>
            <pc:sldMk cId="2829239565" sldId="318"/>
            <ac:spMk id="6" creationId="{D82E7220-1667-4BEE-AC3A-F36FC166CDD1}"/>
          </ac:spMkLst>
        </pc:spChg>
      </pc:sldChg>
      <pc:sldChg chg="modSp mod modNotesTx">
        <pc:chgData name="Sean Kelly" userId="7fbc581a7b96b55a" providerId="LiveId" clId="{C750097D-4BA5-45C9-9E8B-50922CCB096F}" dt="2020-10-31T16:33:57.729" v="579" actId="113"/>
        <pc:sldMkLst>
          <pc:docMk/>
          <pc:sldMk cId="3641335555" sldId="319"/>
        </pc:sldMkLst>
        <pc:spChg chg="mod">
          <ac:chgData name="Sean Kelly" userId="7fbc581a7b96b55a" providerId="LiveId" clId="{C750097D-4BA5-45C9-9E8B-50922CCB096F}" dt="2020-10-31T16:02:22.491" v="49" actId="1076"/>
          <ac:spMkLst>
            <pc:docMk/>
            <pc:sldMk cId="3641335555" sldId="319"/>
            <ac:spMk id="2" creationId="{00000000-0000-0000-0000-000000000000}"/>
          </ac:spMkLst>
        </pc:spChg>
      </pc:sldChg>
      <pc:sldChg chg="modSp mod modNotesTx">
        <pc:chgData name="Sean Kelly" userId="7fbc581a7b96b55a" providerId="LiveId" clId="{C750097D-4BA5-45C9-9E8B-50922CCB096F}" dt="2020-10-31T16:33:41.574" v="578" actId="113"/>
        <pc:sldMkLst>
          <pc:docMk/>
          <pc:sldMk cId="4177879537" sldId="320"/>
        </pc:sldMkLst>
        <pc:spChg chg="mod">
          <ac:chgData name="Sean Kelly" userId="7fbc581a7b96b55a" providerId="LiveId" clId="{C750097D-4BA5-45C9-9E8B-50922CCB096F}" dt="2020-10-31T16:06:48.989" v="164" actId="1076"/>
          <ac:spMkLst>
            <pc:docMk/>
            <pc:sldMk cId="4177879537" sldId="320"/>
            <ac:spMk id="2" creationId="{00000000-0000-0000-0000-000000000000}"/>
          </ac:spMkLst>
        </pc:spChg>
        <pc:spChg chg="mod">
          <ac:chgData name="Sean Kelly" userId="7fbc581a7b96b55a" providerId="LiveId" clId="{C750097D-4BA5-45C9-9E8B-50922CCB096F}" dt="2020-10-31T16:06:39.641" v="163" actId="1076"/>
          <ac:spMkLst>
            <pc:docMk/>
            <pc:sldMk cId="4177879537" sldId="320"/>
            <ac:spMk id="5" creationId="{074F0E20-FC7D-49CB-A92F-0A2798ED978A}"/>
          </ac:spMkLst>
        </pc:spChg>
        <pc:picChg chg="mod">
          <ac:chgData name="Sean Kelly" userId="7fbc581a7b96b55a" providerId="LiveId" clId="{C750097D-4BA5-45C9-9E8B-50922CCB096F}" dt="2020-10-31T16:06:33.079" v="162" actId="1076"/>
          <ac:picMkLst>
            <pc:docMk/>
            <pc:sldMk cId="4177879537" sldId="320"/>
            <ac:picMk id="3" creationId="{7CBD603E-BE33-476D-93B4-51A4D414B8D0}"/>
          </ac:picMkLst>
        </pc:picChg>
      </pc:sldChg>
      <pc:sldChg chg="modNotesTx">
        <pc:chgData name="Sean Kelly" userId="7fbc581a7b96b55a" providerId="LiveId" clId="{C750097D-4BA5-45C9-9E8B-50922CCB096F}" dt="2020-10-31T16:33:10.507" v="576" actId="113"/>
        <pc:sldMkLst>
          <pc:docMk/>
          <pc:sldMk cId="1587857596" sldId="321"/>
        </pc:sldMkLst>
      </pc:sldChg>
      <pc:sldChg chg="modNotesTx">
        <pc:chgData name="Sean Kelly" userId="7fbc581a7b96b55a" providerId="LiveId" clId="{C750097D-4BA5-45C9-9E8B-50922CCB096F}" dt="2020-10-31T16:18:57.378" v="370" actId="20577"/>
        <pc:sldMkLst>
          <pc:docMk/>
          <pc:sldMk cId="3843788650" sldId="324"/>
        </pc:sldMkLst>
      </pc:sldChg>
      <pc:sldChg chg="modNotesTx">
        <pc:chgData name="Sean Kelly" userId="7fbc581a7b96b55a" providerId="LiveId" clId="{C750097D-4BA5-45C9-9E8B-50922CCB096F}" dt="2020-10-31T16:16:05.184" v="300" actId="20577"/>
        <pc:sldMkLst>
          <pc:docMk/>
          <pc:sldMk cId="1789517104" sldId="327"/>
        </pc:sldMkLst>
      </pc:sldChg>
      <pc:sldChg chg="modNotesTx">
        <pc:chgData name="Sean Kelly" userId="7fbc581a7b96b55a" providerId="LiveId" clId="{C750097D-4BA5-45C9-9E8B-50922CCB096F}" dt="2020-10-31T16:16:25.458" v="303" actId="20577"/>
        <pc:sldMkLst>
          <pc:docMk/>
          <pc:sldMk cId="4048464710" sldId="328"/>
        </pc:sldMkLst>
      </pc:sldChg>
      <pc:sldChg chg="modNotesTx">
        <pc:chgData name="Sean Kelly" userId="7fbc581a7b96b55a" providerId="LiveId" clId="{C750097D-4BA5-45C9-9E8B-50922CCB096F}" dt="2020-10-31T16:21:18.898" v="450" actId="20577"/>
        <pc:sldMkLst>
          <pc:docMk/>
          <pc:sldMk cId="4033688775" sldId="329"/>
        </pc:sldMkLst>
      </pc:sldChg>
      <pc:sldChg chg="modSp mod modNotesTx">
        <pc:chgData name="Sean Kelly" userId="7fbc581a7b96b55a" providerId="LiveId" clId="{C750097D-4BA5-45C9-9E8B-50922CCB096F}" dt="2020-10-31T16:33:29.072" v="577" actId="113"/>
        <pc:sldMkLst>
          <pc:docMk/>
          <pc:sldMk cId="2844221741" sldId="330"/>
        </pc:sldMkLst>
        <pc:spChg chg="mod">
          <ac:chgData name="Sean Kelly" userId="7fbc581a7b96b55a" providerId="LiveId" clId="{C750097D-4BA5-45C9-9E8B-50922CCB096F}" dt="2020-10-31T16:06:14.620" v="160" actId="1076"/>
          <ac:spMkLst>
            <pc:docMk/>
            <pc:sldMk cId="2844221741" sldId="330"/>
            <ac:spMk id="2" creationId="{00000000-0000-0000-0000-000000000000}"/>
          </ac:spMkLst>
        </pc:spChg>
        <pc:spChg chg="mod">
          <ac:chgData name="Sean Kelly" userId="7fbc581a7b96b55a" providerId="LiveId" clId="{C750097D-4BA5-45C9-9E8B-50922CCB096F}" dt="2020-10-31T16:05:42.046" v="157" actId="122"/>
          <ac:spMkLst>
            <pc:docMk/>
            <pc:sldMk cId="2844221741" sldId="330"/>
            <ac:spMk id="5" creationId="{074F0E20-FC7D-49CB-A92F-0A2798ED978A}"/>
          </ac:spMkLst>
        </pc:spChg>
        <pc:picChg chg="mod">
          <ac:chgData name="Sean Kelly" userId="7fbc581a7b96b55a" providerId="LiveId" clId="{C750097D-4BA5-45C9-9E8B-50922CCB096F}" dt="2020-10-31T16:06:05.876" v="159" actId="1076"/>
          <ac:picMkLst>
            <pc:docMk/>
            <pc:sldMk cId="2844221741" sldId="330"/>
            <ac:picMk id="4" creationId="{53C5D5E2-EE0D-462B-88BA-C720A34986A9}"/>
          </ac:picMkLst>
        </pc:picChg>
      </pc:sldChg>
      <pc:sldChg chg="addSp delSp modSp mod modNotesTx">
        <pc:chgData name="Sean Kelly" userId="7fbc581a7b96b55a" providerId="LiveId" clId="{C750097D-4BA5-45C9-9E8B-50922CCB096F}" dt="2020-10-31T16:40:04.780" v="659" actId="113"/>
        <pc:sldMkLst>
          <pc:docMk/>
          <pc:sldMk cId="351595990" sldId="331"/>
        </pc:sldMkLst>
        <pc:spChg chg="add del mod">
          <ac:chgData name="Sean Kelly" userId="7fbc581a7b96b55a" providerId="LiveId" clId="{C750097D-4BA5-45C9-9E8B-50922CCB096F}" dt="2020-10-31T15:44:34.532" v="7" actId="22"/>
          <ac:spMkLst>
            <pc:docMk/>
            <pc:sldMk cId="351595990" sldId="331"/>
            <ac:spMk id="6" creationId="{8E4D38D6-3515-40C4-BD31-F1648AF85620}"/>
          </ac:spMkLst>
        </pc:spChg>
        <pc:spChg chg="add mod">
          <ac:chgData name="Sean Kelly" userId="7fbc581a7b96b55a" providerId="LiveId" clId="{C750097D-4BA5-45C9-9E8B-50922CCB096F}" dt="2020-10-31T15:51:57.317" v="11" actId="20577"/>
          <ac:spMkLst>
            <pc:docMk/>
            <pc:sldMk cId="351595990" sldId="331"/>
            <ac:spMk id="7" creationId="{4BDD88BD-EE78-41EA-B011-3D52EA554B98}"/>
          </ac:spMkLst>
        </pc:spChg>
        <pc:spChg chg="add mod">
          <ac:chgData name="Sean Kelly" userId="7fbc581a7b96b55a" providerId="LiveId" clId="{C750097D-4BA5-45C9-9E8B-50922CCB096F}" dt="2020-10-31T15:54:37.289" v="16" actId="20577"/>
          <ac:spMkLst>
            <pc:docMk/>
            <pc:sldMk cId="351595990" sldId="331"/>
            <ac:spMk id="9" creationId="{74043387-1783-4B6F-82C1-8B976964586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09C521-746F-4BEA-970D-17D7EF1BE659}" type="datetimeFigureOut">
              <a:rPr lang="en-US" smtClean="0"/>
              <a:t>10/29/2020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A200BA-76C2-4987-8CFD-6855E13D0942}" type="slidenum">
              <a:rPr lang="en-US" smtClean="0"/>
              <a:t>‹#›</a:t>
            </a:fld>
            <a:endParaRPr lang="en-US"/>
          </a:p>
        </p:txBody>
      </p:sp>
    </p:spTree>
    <p:extLst>
      <p:ext uri="{BB962C8B-B14F-4D97-AF65-F5344CB8AC3E}">
        <p14:creationId xmlns:p14="http://schemas.microsoft.com/office/powerpoint/2010/main" val="126896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Good afternoon.</a:t>
            </a:r>
            <a:r>
              <a:rPr lang="en-US" sz="2400" b="1" baseline="0" dirty="0"/>
              <a:t>  </a:t>
            </a:r>
          </a:p>
          <a:p>
            <a:r>
              <a:rPr lang="en-US" sz="2400" b="1" baseline="0" dirty="0"/>
              <a:t>Thank you for having me for this presentation.  COVID-19:  Portland Area Update on Dental Operations</a:t>
            </a:r>
            <a:endParaRPr lang="en-US" sz="2400" b="1" dirty="0"/>
          </a:p>
        </p:txBody>
      </p:sp>
      <p:sp>
        <p:nvSpPr>
          <p:cNvPr id="4" name="Slide Number Placeholder 3"/>
          <p:cNvSpPr>
            <a:spLocks noGrp="1"/>
          </p:cNvSpPr>
          <p:nvPr>
            <p:ph type="sldNum" sz="quarter" idx="10"/>
          </p:nvPr>
        </p:nvSpPr>
        <p:spPr/>
        <p:txBody>
          <a:bodyPr/>
          <a:lstStyle/>
          <a:p>
            <a:fld id="{98A200BA-76C2-4987-8CFD-6855E13D0942}" type="slidenum">
              <a:rPr lang="en-US" smtClean="0"/>
              <a:t>1</a:t>
            </a:fld>
            <a:endParaRPr lang="en-US" dirty="0"/>
          </a:p>
        </p:txBody>
      </p:sp>
    </p:spTree>
    <p:extLst>
      <p:ext uri="{BB962C8B-B14F-4D97-AF65-F5344CB8AC3E}">
        <p14:creationId xmlns:p14="http://schemas.microsoft.com/office/powerpoint/2010/main" val="33932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“Unlikely” (potential to cause patient harm); it is this scenario I believe that many of us are probably transitioning in and out of regarding the levels of Community Transmission.  And it is a moving target in deciding when to provide routine and preventive dental care.</a:t>
            </a:r>
          </a:p>
        </p:txBody>
      </p:sp>
      <p:sp>
        <p:nvSpPr>
          <p:cNvPr id="4" name="Slide Number Placeholder 3"/>
          <p:cNvSpPr>
            <a:spLocks noGrp="1"/>
          </p:cNvSpPr>
          <p:nvPr>
            <p:ph type="sldNum" sz="quarter" idx="10"/>
          </p:nvPr>
        </p:nvSpPr>
        <p:spPr/>
        <p:txBody>
          <a:bodyPr/>
          <a:lstStyle/>
          <a:p>
            <a:fld id="{98A200BA-76C2-4987-8CFD-6855E13D0942}" type="slidenum">
              <a:rPr lang="en-US" smtClean="0"/>
              <a:t>10</a:t>
            </a:fld>
            <a:endParaRPr lang="en-US" dirty="0"/>
          </a:p>
        </p:txBody>
      </p:sp>
    </p:spTree>
    <p:extLst>
      <p:ext uri="{BB962C8B-B14F-4D97-AF65-F5344CB8AC3E}">
        <p14:creationId xmlns:p14="http://schemas.microsoft.com/office/powerpoint/2010/main" val="1193258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t>How to know your levels of Community Transmission? Rely on your local health department. Your CEO/Health Directors will be monitoring your community using such resources which will be key to making decisions for your clinic.  Here are a few examples:</a:t>
            </a:r>
          </a:p>
          <a:p>
            <a:r>
              <a:rPr lang="en-US" sz="1800" b="1" dirty="0"/>
              <a:t>-NE Washington, impacting some of our tribes in the Tri-County area (Ferry, Stevens and Pend Oreille counties).  </a:t>
            </a:r>
          </a:p>
          <a:p>
            <a:r>
              <a:rPr lang="en-US" sz="1800" b="1" dirty="0"/>
              <a:t>-Idaho North Central District includes the Nez Perce tribe.  </a:t>
            </a:r>
          </a:p>
          <a:p>
            <a:r>
              <a:rPr lang="en-US" sz="1800" b="1" dirty="0"/>
              <a:t>-The Multnomah County is combined with several other counties around Portland, this resource would benefit NARA.  Each uses various info-graphics to display data</a:t>
            </a:r>
          </a:p>
        </p:txBody>
      </p:sp>
      <p:sp>
        <p:nvSpPr>
          <p:cNvPr id="4" name="Slide Number Placeholder 3"/>
          <p:cNvSpPr>
            <a:spLocks noGrp="1"/>
          </p:cNvSpPr>
          <p:nvPr>
            <p:ph type="sldNum" sz="quarter" idx="10"/>
          </p:nvPr>
        </p:nvSpPr>
        <p:spPr/>
        <p:txBody>
          <a:bodyPr/>
          <a:lstStyle/>
          <a:p>
            <a:fld id="{98A200BA-76C2-4987-8CFD-6855E13D0942}" type="slidenum">
              <a:rPr lang="en-US" smtClean="0"/>
              <a:t>11</a:t>
            </a:fld>
            <a:endParaRPr lang="en-US" dirty="0"/>
          </a:p>
        </p:txBody>
      </p:sp>
    </p:spTree>
    <p:extLst>
      <p:ext uri="{BB962C8B-B14F-4D97-AF65-F5344CB8AC3E}">
        <p14:creationId xmlns:p14="http://schemas.microsoft.com/office/powerpoint/2010/main" val="2321316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This is Kitsap County where I live, I get daily emails.  At work, which is in Tacoma, I receive daily emails from the Tacoma – Pierce Co. Department of Health.   So you may subscribe to receive these updates</a:t>
            </a:r>
          </a:p>
        </p:txBody>
      </p:sp>
      <p:sp>
        <p:nvSpPr>
          <p:cNvPr id="4" name="Slide Number Placeholder 3"/>
          <p:cNvSpPr>
            <a:spLocks noGrp="1"/>
          </p:cNvSpPr>
          <p:nvPr>
            <p:ph type="sldNum" sz="quarter" idx="10"/>
          </p:nvPr>
        </p:nvSpPr>
        <p:spPr/>
        <p:txBody>
          <a:bodyPr/>
          <a:lstStyle/>
          <a:p>
            <a:fld id="{98A200BA-76C2-4987-8CFD-6855E13D0942}" type="slidenum">
              <a:rPr lang="en-US" smtClean="0"/>
              <a:t>12</a:t>
            </a:fld>
            <a:endParaRPr lang="en-US" dirty="0"/>
          </a:p>
        </p:txBody>
      </p:sp>
    </p:spTree>
    <p:extLst>
      <p:ext uri="{BB962C8B-B14F-4D97-AF65-F5344CB8AC3E}">
        <p14:creationId xmlns:p14="http://schemas.microsoft.com/office/powerpoint/2010/main" val="39383036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Also a reminder to prioritize patient treatment</a:t>
            </a:r>
            <a:r>
              <a:rPr lang="en-US" sz="2800" b="1" baseline="0" dirty="0"/>
              <a:t> based </a:t>
            </a:r>
            <a:r>
              <a:rPr lang="en-US" sz="2800" b="1" dirty="0"/>
              <a:t>on</a:t>
            </a:r>
            <a:r>
              <a:rPr lang="en-US" sz="2800" b="1" baseline="0" dirty="0"/>
              <a:t> risk assessments.  This I touched upon during my last presentation, and is still very important.</a:t>
            </a:r>
          </a:p>
        </p:txBody>
      </p:sp>
      <p:sp>
        <p:nvSpPr>
          <p:cNvPr id="4" name="Slide Number Placeholder 3"/>
          <p:cNvSpPr>
            <a:spLocks noGrp="1"/>
          </p:cNvSpPr>
          <p:nvPr>
            <p:ph type="sldNum" sz="quarter" idx="10"/>
          </p:nvPr>
        </p:nvSpPr>
        <p:spPr/>
        <p:txBody>
          <a:bodyPr/>
          <a:lstStyle/>
          <a:p>
            <a:fld id="{98A200BA-76C2-4987-8CFD-6855E13D0942}" type="slidenum">
              <a:rPr lang="en-US" smtClean="0"/>
              <a:t>13</a:t>
            </a:fld>
            <a:endParaRPr lang="en-US" dirty="0"/>
          </a:p>
        </p:txBody>
      </p:sp>
    </p:spTree>
    <p:extLst>
      <p:ext uri="{BB962C8B-B14F-4D97-AF65-F5344CB8AC3E}">
        <p14:creationId xmlns:p14="http://schemas.microsoft.com/office/powerpoint/2010/main" val="193248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Per OSHA,</a:t>
            </a:r>
            <a:r>
              <a:rPr lang="en-US" sz="2400" b="1" baseline="0" dirty="0"/>
              <a:t> PPE recommendations do not change between an AGP on a well patient a patient with suspected or confirmed COVID-19.  N95s are recommended for AGPs.</a:t>
            </a:r>
            <a:endParaRPr lang="en-US" sz="2400" b="1" dirty="0"/>
          </a:p>
        </p:txBody>
      </p:sp>
      <p:sp>
        <p:nvSpPr>
          <p:cNvPr id="4" name="Slide Number Placeholder 3"/>
          <p:cNvSpPr>
            <a:spLocks noGrp="1"/>
          </p:cNvSpPr>
          <p:nvPr>
            <p:ph type="sldNum" sz="quarter" idx="10"/>
          </p:nvPr>
        </p:nvSpPr>
        <p:spPr/>
        <p:txBody>
          <a:bodyPr/>
          <a:lstStyle/>
          <a:p>
            <a:fld id="{98A200BA-76C2-4987-8CFD-6855E13D0942}" type="slidenum">
              <a:rPr lang="en-US" smtClean="0"/>
              <a:t>14</a:t>
            </a:fld>
            <a:endParaRPr lang="en-US" dirty="0"/>
          </a:p>
        </p:txBody>
      </p:sp>
    </p:spTree>
    <p:extLst>
      <p:ext uri="{BB962C8B-B14F-4D97-AF65-F5344CB8AC3E}">
        <p14:creationId xmlns:p14="http://schemas.microsoft.com/office/powerpoint/2010/main" val="1735179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Supply is also a key issue for our determining levels of service.  N95s seem to be one of the most critical items discussed among our programs.  Here is the CDC link addressing N95 Respirator Supplies.</a:t>
            </a:r>
          </a:p>
        </p:txBody>
      </p:sp>
      <p:sp>
        <p:nvSpPr>
          <p:cNvPr id="4" name="Slide Number Placeholder 3"/>
          <p:cNvSpPr>
            <a:spLocks noGrp="1"/>
          </p:cNvSpPr>
          <p:nvPr>
            <p:ph type="sldNum" sz="quarter" idx="10"/>
          </p:nvPr>
        </p:nvSpPr>
        <p:spPr/>
        <p:txBody>
          <a:bodyPr/>
          <a:lstStyle/>
          <a:p>
            <a:fld id="{98A200BA-76C2-4987-8CFD-6855E13D0942}" type="slidenum">
              <a:rPr lang="en-US" smtClean="0"/>
              <a:t>15</a:t>
            </a:fld>
            <a:endParaRPr lang="en-US" dirty="0"/>
          </a:p>
        </p:txBody>
      </p:sp>
    </p:spTree>
    <p:extLst>
      <p:ext uri="{BB962C8B-B14F-4D97-AF65-F5344CB8AC3E}">
        <p14:creationId xmlns:p14="http://schemas.microsoft.com/office/powerpoint/2010/main" val="151128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Knowing your Capacity Strategy will allow you to take the next step in determining the services you may provide (read the definition for each).  The CDC website page (links) will provide more details regarding each strategy.</a:t>
            </a:r>
          </a:p>
        </p:txBody>
      </p:sp>
      <p:sp>
        <p:nvSpPr>
          <p:cNvPr id="4" name="Slide Number Placeholder 3"/>
          <p:cNvSpPr>
            <a:spLocks noGrp="1"/>
          </p:cNvSpPr>
          <p:nvPr>
            <p:ph type="sldNum" sz="quarter" idx="10"/>
          </p:nvPr>
        </p:nvSpPr>
        <p:spPr/>
        <p:txBody>
          <a:bodyPr/>
          <a:lstStyle/>
          <a:p>
            <a:fld id="{98A200BA-76C2-4987-8CFD-6855E13D0942}" type="slidenum">
              <a:rPr lang="en-US" smtClean="0"/>
              <a:t>16</a:t>
            </a:fld>
            <a:endParaRPr lang="en-US" dirty="0"/>
          </a:p>
        </p:txBody>
      </p:sp>
    </p:spTree>
    <p:extLst>
      <p:ext uri="{BB962C8B-B14F-4D97-AF65-F5344CB8AC3E}">
        <p14:creationId xmlns:p14="http://schemas.microsoft.com/office/powerpoint/2010/main" val="13643125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824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Regarding these </a:t>
            </a:r>
            <a:r>
              <a:rPr lang="en-US" altLang="en-US" sz="2400" b="1" dirty="0">
                <a:solidFill>
                  <a:srgbClr val="0061FE"/>
                </a:solidFill>
                <a:latin typeface="Open Sans"/>
                <a:cs typeface="Arial" panose="020B0604020202020204" pitchFamily="34" charset="0"/>
              </a:rPr>
              <a:t>CDC statements I would be cautious in allowing routine and preventive dental services while using </a:t>
            </a:r>
            <a:r>
              <a:rPr kumimoji="0" lang="en-US" altLang="en-US" sz="2400" b="1" i="0" u="none" strike="noStrike" cap="none" normalizeH="0" baseline="0" dirty="0">
                <a:ln>
                  <a:noFill/>
                </a:ln>
                <a:solidFill>
                  <a:srgbClr val="0061FE"/>
                </a:solidFill>
                <a:effectLst/>
                <a:latin typeface="Open Sans"/>
                <a:cs typeface="Arial" panose="020B0604020202020204" pitchFamily="34" charset="0"/>
              </a:rPr>
              <a:t>extended use N95 FFR.  If DHCP were to be exposed to SARS-Cov-2 and contract COVID-19 while doing so, then I would be concerned that the dental program may be subject to litigation due to not following appropriate guidelines.</a:t>
            </a:r>
            <a:endParaRPr kumimoji="0" lang="en-US" altLang="en-US" sz="24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8A200BA-76C2-4987-8CFD-6855E13D0942}" type="slidenum">
              <a:rPr lang="en-US" smtClean="0"/>
              <a:t>17</a:t>
            </a:fld>
            <a:endParaRPr lang="en-US" dirty="0"/>
          </a:p>
        </p:txBody>
      </p:sp>
    </p:spTree>
    <p:extLst>
      <p:ext uri="{BB962C8B-B14F-4D97-AF65-F5344CB8AC3E}">
        <p14:creationId xmlns:p14="http://schemas.microsoft.com/office/powerpoint/2010/main" val="367610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What if one used a UV light on the N95 before storing it?  The virus needs a living organism to survive.  Sitting in a breathable bag for days or weeks, and no chemicals to kill the virus.  Something to think about.  Other options are to cover with a level 1, 2 or 3 mask during use and change it between patients while leaving the N95 on.  At least for AGPs.</a:t>
            </a:r>
          </a:p>
        </p:txBody>
      </p:sp>
      <p:sp>
        <p:nvSpPr>
          <p:cNvPr id="4" name="Slide Number Placeholder 3"/>
          <p:cNvSpPr>
            <a:spLocks noGrp="1"/>
          </p:cNvSpPr>
          <p:nvPr>
            <p:ph type="sldNum" sz="quarter" idx="10"/>
          </p:nvPr>
        </p:nvSpPr>
        <p:spPr/>
        <p:txBody>
          <a:bodyPr/>
          <a:lstStyle/>
          <a:p>
            <a:r>
              <a:rPr lang="en-US" dirty="0"/>
              <a:t> </a:t>
            </a:r>
            <a:fld id="{98A200BA-76C2-4987-8CFD-6855E13D0942}" type="slidenum">
              <a:rPr lang="en-US" smtClean="0"/>
              <a:t>18</a:t>
            </a:fld>
            <a:endParaRPr lang="en-US" dirty="0"/>
          </a:p>
        </p:txBody>
      </p:sp>
    </p:spTree>
    <p:extLst>
      <p:ext uri="{BB962C8B-B14F-4D97-AF65-F5344CB8AC3E}">
        <p14:creationId xmlns:p14="http://schemas.microsoft.com/office/powerpoint/2010/main" val="3557642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10"/>
          </p:nvPr>
        </p:nvSpPr>
        <p:spPr/>
        <p:txBody>
          <a:bodyPr/>
          <a:lstStyle/>
          <a:p>
            <a:fld id="{98A200BA-76C2-4987-8CFD-6855E13D0942}" type="slidenum">
              <a:rPr lang="en-US" smtClean="0"/>
              <a:t>19</a:t>
            </a:fld>
            <a:endParaRPr lang="en-US" dirty="0"/>
          </a:p>
        </p:txBody>
      </p:sp>
    </p:spTree>
    <p:extLst>
      <p:ext uri="{BB962C8B-B14F-4D97-AF65-F5344CB8AC3E}">
        <p14:creationId xmlns:p14="http://schemas.microsoft.com/office/powerpoint/2010/main" val="68352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Here are the course objectives. Financial disclaimer: This presentation is not sponsored by any outside entities,  there are no corporate sponsors and that any products or companies presented here today are done so for general information purposes.</a:t>
            </a:r>
            <a:endParaRPr lang="en-US" sz="2400" b="1" baseline="0" dirty="0"/>
          </a:p>
        </p:txBody>
      </p:sp>
      <p:sp>
        <p:nvSpPr>
          <p:cNvPr id="4" name="Slide Number Placeholder 3"/>
          <p:cNvSpPr>
            <a:spLocks noGrp="1"/>
          </p:cNvSpPr>
          <p:nvPr>
            <p:ph type="sldNum" sz="quarter" idx="10"/>
          </p:nvPr>
        </p:nvSpPr>
        <p:spPr/>
        <p:txBody>
          <a:bodyPr/>
          <a:lstStyle/>
          <a:p>
            <a:fld id="{98A200BA-76C2-4987-8CFD-6855E13D0942}" type="slidenum">
              <a:rPr lang="en-US" smtClean="0"/>
              <a:t>2</a:t>
            </a:fld>
            <a:endParaRPr lang="en-US" dirty="0"/>
          </a:p>
        </p:txBody>
      </p:sp>
    </p:spTree>
    <p:extLst>
      <p:ext uri="{BB962C8B-B14F-4D97-AF65-F5344CB8AC3E}">
        <p14:creationId xmlns:p14="http://schemas.microsoft.com/office/powerpoint/2010/main" val="3073911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N95 Filtering Facepiece Respirator:  Defining limited reuse that also may incorporate Extended Use.</a:t>
            </a:r>
          </a:p>
        </p:txBody>
      </p:sp>
      <p:sp>
        <p:nvSpPr>
          <p:cNvPr id="4" name="Slide Number Placeholder 3"/>
          <p:cNvSpPr>
            <a:spLocks noGrp="1"/>
          </p:cNvSpPr>
          <p:nvPr>
            <p:ph type="sldNum" sz="quarter" idx="10"/>
          </p:nvPr>
        </p:nvSpPr>
        <p:spPr/>
        <p:txBody>
          <a:bodyPr/>
          <a:lstStyle/>
          <a:p>
            <a:fld id="{98A200BA-76C2-4987-8CFD-6855E13D0942}" type="slidenum">
              <a:rPr lang="en-US" smtClean="0"/>
              <a:t>20</a:t>
            </a:fld>
            <a:endParaRPr lang="en-US" dirty="0"/>
          </a:p>
        </p:txBody>
      </p:sp>
    </p:spTree>
    <p:extLst>
      <p:ext uri="{BB962C8B-B14F-4D97-AF65-F5344CB8AC3E}">
        <p14:creationId xmlns:p14="http://schemas.microsoft.com/office/powerpoint/2010/main" val="3955401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Note the PAPR was recently discussed in the most recent Dental Chief’s meeting.  There are Advantages and Disadvantages in using a PAPR however we do not have adequate time today to discuss this further.</a:t>
            </a:r>
          </a:p>
        </p:txBody>
      </p:sp>
      <p:sp>
        <p:nvSpPr>
          <p:cNvPr id="4" name="Slide Number Placeholder 3"/>
          <p:cNvSpPr>
            <a:spLocks noGrp="1"/>
          </p:cNvSpPr>
          <p:nvPr>
            <p:ph type="sldNum" sz="quarter" idx="10"/>
          </p:nvPr>
        </p:nvSpPr>
        <p:spPr/>
        <p:txBody>
          <a:bodyPr/>
          <a:lstStyle/>
          <a:p>
            <a:fld id="{98A200BA-76C2-4987-8CFD-6855E13D0942}" type="slidenum">
              <a:rPr lang="en-US" smtClean="0"/>
              <a:t>21</a:t>
            </a:fld>
            <a:endParaRPr lang="en-US" dirty="0"/>
          </a:p>
        </p:txBody>
      </p:sp>
    </p:spTree>
    <p:extLst>
      <p:ext uri="{BB962C8B-B14F-4D97-AF65-F5344CB8AC3E}">
        <p14:creationId xmlns:p14="http://schemas.microsoft.com/office/powerpoint/2010/main" val="2677223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400" b="1" dirty="0"/>
              <a:t>Limit </a:t>
            </a:r>
            <a:r>
              <a:rPr lang="en-US" sz="4400" b="1" dirty="0" err="1"/>
              <a:t>donnings</a:t>
            </a:r>
            <a:r>
              <a:rPr lang="en-US" sz="4400" b="1" dirty="0"/>
              <a:t> to no more than 5</a:t>
            </a:r>
          </a:p>
        </p:txBody>
      </p:sp>
      <p:sp>
        <p:nvSpPr>
          <p:cNvPr id="4" name="Slide Number Placeholder 3"/>
          <p:cNvSpPr>
            <a:spLocks noGrp="1"/>
          </p:cNvSpPr>
          <p:nvPr>
            <p:ph type="sldNum" sz="quarter" idx="10"/>
          </p:nvPr>
        </p:nvSpPr>
        <p:spPr/>
        <p:txBody>
          <a:bodyPr/>
          <a:lstStyle/>
          <a:p>
            <a:fld id="{98A200BA-76C2-4987-8CFD-6855E13D0942}" type="slidenum">
              <a:rPr lang="en-US" smtClean="0"/>
              <a:t>22</a:t>
            </a:fld>
            <a:endParaRPr lang="en-US"/>
          </a:p>
        </p:txBody>
      </p:sp>
    </p:spTree>
    <p:extLst>
      <p:ext uri="{BB962C8B-B14F-4D97-AF65-F5344CB8AC3E}">
        <p14:creationId xmlns:p14="http://schemas.microsoft.com/office/powerpoint/2010/main" val="514539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DECONTAMINATION OF FFR IS EXPLAINED</a:t>
            </a:r>
            <a:r>
              <a:rPr lang="en-US" dirty="0"/>
              <a:t>.</a:t>
            </a:r>
          </a:p>
        </p:txBody>
      </p:sp>
      <p:sp>
        <p:nvSpPr>
          <p:cNvPr id="4" name="Slide Number Placeholder 3"/>
          <p:cNvSpPr>
            <a:spLocks noGrp="1"/>
          </p:cNvSpPr>
          <p:nvPr>
            <p:ph type="sldNum" sz="quarter" idx="10"/>
          </p:nvPr>
        </p:nvSpPr>
        <p:spPr/>
        <p:txBody>
          <a:bodyPr/>
          <a:lstStyle/>
          <a:p>
            <a:fld id="{98A200BA-76C2-4987-8CFD-6855E13D0942}" type="slidenum">
              <a:rPr lang="en-US" smtClean="0"/>
              <a:t>23</a:t>
            </a:fld>
            <a:endParaRPr lang="en-US"/>
          </a:p>
        </p:txBody>
      </p:sp>
    </p:spTree>
    <p:extLst>
      <p:ext uri="{BB962C8B-B14F-4D97-AF65-F5344CB8AC3E}">
        <p14:creationId xmlns:p14="http://schemas.microsoft.com/office/powerpoint/2010/main" val="1172231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Very complicated steps in MONITORING decontamination methods.  “Employers should be able to demonstrate effectiveness of any decontamination methods used…”.  Do programs really have the means to accomplish this?</a:t>
            </a:r>
          </a:p>
        </p:txBody>
      </p:sp>
      <p:sp>
        <p:nvSpPr>
          <p:cNvPr id="4" name="Slide Number Placeholder 3"/>
          <p:cNvSpPr>
            <a:spLocks noGrp="1"/>
          </p:cNvSpPr>
          <p:nvPr>
            <p:ph type="sldNum" sz="quarter" idx="10"/>
          </p:nvPr>
        </p:nvSpPr>
        <p:spPr/>
        <p:txBody>
          <a:bodyPr/>
          <a:lstStyle/>
          <a:p>
            <a:fld id="{98A200BA-76C2-4987-8CFD-6855E13D0942}" type="slidenum">
              <a:rPr lang="en-US" smtClean="0"/>
              <a:t>24</a:t>
            </a:fld>
            <a:endParaRPr lang="en-US"/>
          </a:p>
        </p:txBody>
      </p:sp>
    </p:spTree>
    <p:extLst>
      <p:ext uri="{BB962C8B-B14F-4D97-AF65-F5344CB8AC3E}">
        <p14:creationId xmlns:p14="http://schemas.microsoft.com/office/powerpoint/2010/main" val="1669623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So again the link to the CDC website that addresses these topics.  Note also that tracking your burn-rate is important.  The monitoring of usage and determining your CAPACITY STRATEGY will help in deciding your levels of service.</a:t>
            </a:r>
          </a:p>
        </p:txBody>
      </p:sp>
      <p:sp>
        <p:nvSpPr>
          <p:cNvPr id="4" name="Slide Number Placeholder 3"/>
          <p:cNvSpPr>
            <a:spLocks noGrp="1"/>
          </p:cNvSpPr>
          <p:nvPr>
            <p:ph type="sldNum" sz="quarter" idx="10"/>
          </p:nvPr>
        </p:nvSpPr>
        <p:spPr/>
        <p:txBody>
          <a:bodyPr/>
          <a:lstStyle/>
          <a:p>
            <a:fld id="{98A200BA-76C2-4987-8CFD-6855E13D0942}" type="slidenum">
              <a:rPr lang="en-US" smtClean="0"/>
              <a:t>25</a:t>
            </a:fld>
            <a:endParaRPr lang="en-US"/>
          </a:p>
        </p:txBody>
      </p:sp>
    </p:spTree>
    <p:extLst>
      <p:ext uri="{BB962C8B-B14F-4D97-AF65-F5344CB8AC3E}">
        <p14:creationId xmlns:p14="http://schemas.microsoft.com/office/powerpoint/2010/main" val="14877276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Know your Vendors for masks and other PPE:  IHS, State and Local Emergency Management Programs, and private companies such as Henry Schein, McKesson, Patterson Dental, and Others.  Maintain records of usage (Burn Rates).</a:t>
            </a:r>
          </a:p>
        </p:txBody>
      </p:sp>
      <p:sp>
        <p:nvSpPr>
          <p:cNvPr id="4" name="Slide Number Placeholder 3"/>
          <p:cNvSpPr>
            <a:spLocks noGrp="1"/>
          </p:cNvSpPr>
          <p:nvPr>
            <p:ph type="sldNum" sz="quarter" idx="10"/>
          </p:nvPr>
        </p:nvSpPr>
        <p:spPr/>
        <p:txBody>
          <a:bodyPr/>
          <a:lstStyle/>
          <a:p>
            <a:fld id="{98A200BA-76C2-4987-8CFD-6855E13D0942}" type="slidenum">
              <a:rPr lang="en-US" smtClean="0"/>
              <a:t>26</a:t>
            </a:fld>
            <a:endParaRPr lang="en-US"/>
          </a:p>
        </p:txBody>
      </p:sp>
    </p:spTree>
    <p:extLst>
      <p:ext uri="{BB962C8B-B14F-4D97-AF65-F5344CB8AC3E}">
        <p14:creationId xmlns:p14="http://schemas.microsoft.com/office/powerpoint/2010/main" val="1128492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One of the resources available to us is the IHS National Supply Service Center.  Link here provided.</a:t>
            </a:r>
          </a:p>
        </p:txBody>
      </p:sp>
      <p:sp>
        <p:nvSpPr>
          <p:cNvPr id="4" name="Slide Number Placeholder 3"/>
          <p:cNvSpPr>
            <a:spLocks noGrp="1"/>
          </p:cNvSpPr>
          <p:nvPr>
            <p:ph type="sldNum" sz="quarter" idx="10"/>
          </p:nvPr>
        </p:nvSpPr>
        <p:spPr/>
        <p:txBody>
          <a:bodyPr/>
          <a:lstStyle/>
          <a:p>
            <a:fld id="{98A200BA-76C2-4987-8CFD-6855E13D0942}" type="slidenum">
              <a:rPr lang="en-US" smtClean="0"/>
              <a:t>27</a:t>
            </a:fld>
            <a:endParaRPr lang="en-US"/>
          </a:p>
        </p:txBody>
      </p:sp>
    </p:spTree>
    <p:extLst>
      <p:ext uri="{BB962C8B-B14F-4D97-AF65-F5344CB8AC3E}">
        <p14:creationId xmlns:p14="http://schemas.microsoft.com/office/powerpoint/2010/main" val="26616647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Also available are the Instructions for accessing PPE through the Strategic National Stockpile.  This is a one page document.</a:t>
            </a:r>
          </a:p>
        </p:txBody>
      </p:sp>
      <p:sp>
        <p:nvSpPr>
          <p:cNvPr id="4" name="Slide Number Placeholder 3"/>
          <p:cNvSpPr>
            <a:spLocks noGrp="1"/>
          </p:cNvSpPr>
          <p:nvPr>
            <p:ph type="sldNum" sz="quarter" idx="10"/>
          </p:nvPr>
        </p:nvSpPr>
        <p:spPr/>
        <p:txBody>
          <a:bodyPr/>
          <a:lstStyle/>
          <a:p>
            <a:fld id="{98A200BA-76C2-4987-8CFD-6855E13D0942}" type="slidenum">
              <a:rPr lang="en-US" smtClean="0"/>
              <a:t>28</a:t>
            </a:fld>
            <a:endParaRPr lang="en-US"/>
          </a:p>
        </p:txBody>
      </p:sp>
    </p:spTree>
    <p:extLst>
      <p:ext uri="{BB962C8B-B14F-4D97-AF65-F5344CB8AC3E}">
        <p14:creationId xmlns:p14="http://schemas.microsoft.com/office/powerpoint/2010/main" val="4381176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A recent survey was sent to dentists (and others) in Washington asking for feedback on prioritizing the vaccine once it becomes available.  I would expect similar action in Idaho and Oregon.</a:t>
            </a:r>
          </a:p>
        </p:txBody>
      </p:sp>
      <p:sp>
        <p:nvSpPr>
          <p:cNvPr id="4" name="Slide Number Placeholder 3"/>
          <p:cNvSpPr>
            <a:spLocks noGrp="1"/>
          </p:cNvSpPr>
          <p:nvPr>
            <p:ph type="sldNum" sz="quarter" idx="10"/>
          </p:nvPr>
        </p:nvSpPr>
        <p:spPr/>
        <p:txBody>
          <a:bodyPr/>
          <a:lstStyle/>
          <a:p>
            <a:fld id="{98A200BA-76C2-4987-8CFD-6855E13D0942}" type="slidenum">
              <a:rPr lang="en-US" smtClean="0"/>
              <a:t>29</a:t>
            </a:fld>
            <a:endParaRPr lang="en-US"/>
          </a:p>
        </p:txBody>
      </p:sp>
    </p:spTree>
    <p:extLst>
      <p:ext uri="{BB962C8B-B14F-4D97-AF65-F5344CB8AC3E}">
        <p14:creationId xmlns:p14="http://schemas.microsoft.com/office/powerpoint/2010/main" val="2340123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The results of the dental operations survey recently completed by our programs.</a:t>
            </a:r>
          </a:p>
        </p:txBody>
      </p:sp>
      <p:sp>
        <p:nvSpPr>
          <p:cNvPr id="4" name="Slide Number Placeholder 3"/>
          <p:cNvSpPr>
            <a:spLocks noGrp="1"/>
          </p:cNvSpPr>
          <p:nvPr>
            <p:ph type="sldNum" sz="quarter" idx="10"/>
          </p:nvPr>
        </p:nvSpPr>
        <p:spPr/>
        <p:txBody>
          <a:bodyPr/>
          <a:lstStyle/>
          <a:p>
            <a:fld id="{98A200BA-76C2-4987-8CFD-6855E13D0942}" type="slidenum">
              <a:rPr lang="en-US" smtClean="0"/>
              <a:t>3</a:t>
            </a:fld>
            <a:endParaRPr lang="en-US" dirty="0"/>
          </a:p>
        </p:txBody>
      </p:sp>
    </p:spTree>
    <p:extLst>
      <p:ext uri="{BB962C8B-B14F-4D97-AF65-F5344CB8AC3E}">
        <p14:creationId xmlns:p14="http://schemas.microsoft.com/office/powerpoint/2010/main" val="3857254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baseline="0" dirty="0"/>
              <a:t>A list of other armamentarium.  Good to participate in monthly Area Dental Consultant meetings to share experiences, what works and what doesn’t.  </a:t>
            </a:r>
          </a:p>
        </p:txBody>
      </p:sp>
      <p:sp>
        <p:nvSpPr>
          <p:cNvPr id="4" name="Slide Number Placeholder 3"/>
          <p:cNvSpPr>
            <a:spLocks noGrp="1"/>
          </p:cNvSpPr>
          <p:nvPr>
            <p:ph type="sldNum" sz="quarter" idx="10"/>
          </p:nvPr>
        </p:nvSpPr>
        <p:spPr/>
        <p:txBody>
          <a:bodyPr/>
          <a:lstStyle/>
          <a:p>
            <a:fld id="{98A200BA-76C2-4987-8CFD-6855E13D0942}" type="slidenum">
              <a:rPr lang="en-US" smtClean="0"/>
              <a:t>30</a:t>
            </a:fld>
            <a:endParaRPr lang="en-US"/>
          </a:p>
        </p:txBody>
      </p:sp>
    </p:spTree>
    <p:extLst>
      <p:ext uri="{BB962C8B-B14F-4D97-AF65-F5344CB8AC3E}">
        <p14:creationId xmlns:p14="http://schemas.microsoft.com/office/powerpoint/2010/main" val="26106861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An example: the decision whether to purchase an extra-oral evacuation system.  From our recent Area Dental Consultant meeting we briefly discussed these systems.  Noise levels were a concern which then lead to a discussion regarding hearing protection.  These types of decisions in the face of change and uncertainly, the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adding of one more thing to the list of things to do, </a:t>
            </a:r>
            <a:r>
              <a:rPr lang="en-US" sz="2000" b="1" dirty="0"/>
              <a:t>increases our exposure to stress.</a:t>
            </a:r>
            <a:endParaRPr lang="en-US" sz="2000" b="1" baseline="0" dirty="0"/>
          </a:p>
        </p:txBody>
      </p:sp>
      <p:sp>
        <p:nvSpPr>
          <p:cNvPr id="4" name="Slide Number Placeholder 3"/>
          <p:cNvSpPr>
            <a:spLocks noGrp="1"/>
          </p:cNvSpPr>
          <p:nvPr>
            <p:ph type="sldNum" sz="quarter" idx="10"/>
          </p:nvPr>
        </p:nvSpPr>
        <p:spPr>
          <a:xfrm>
            <a:off x="3886200" y="8685213"/>
            <a:ext cx="2971800" cy="458787"/>
          </a:xfrm>
        </p:spPr>
        <p:txBody>
          <a:bodyPr/>
          <a:lstStyle/>
          <a:p>
            <a:fld id="{98A200BA-76C2-4987-8CFD-6855E13D0942}" type="slidenum">
              <a:rPr lang="en-US" smtClean="0"/>
              <a:t>31</a:t>
            </a:fld>
            <a:endParaRPr lang="en-US"/>
          </a:p>
        </p:txBody>
      </p:sp>
    </p:spTree>
    <p:extLst>
      <p:ext uri="{BB962C8B-B14F-4D97-AF65-F5344CB8AC3E}">
        <p14:creationId xmlns:p14="http://schemas.microsoft.com/office/powerpoint/2010/main" val="42521293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Three Indian Country ECHO presentations are available that address the topic of mental health.  </a:t>
            </a:r>
            <a:endParaRPr lang="en-US" sz="1800" b="1" dirty="0">
              <a:highlight>
                <a:srgbClr val="FFFF00"/>
              </a:highlight>
            </a:endParaRPr>
          </a:p>
        </p:txBody>
      </p:sp>
      <p:sp>
        <p:nvSpPr>
          <p:cNvPr id="4" name="Slide Number Placeholder 3"/>
          <p:cNvSpPr>
            <a:spLocks noGrp="1"/>
          </p:cNvSpPr>
          <p:nvPr>
            <p:ph type="sldNum" sz="quarter" idx="10"/>
          </p:nvPr>
        </p:nvSpPr>
        <p:spPr/>
        <p:txBody>
          <a:bodyPr/>
          <a:lstStyle/>
          <a:p>
            <a:fld id="{98A200BA-76C2-4987-8CFD-6855E13D0942}" type="slidenum">
              <a:rPr lang="en-US" smtClean="0"/>
              <a:t>32</a:t>
            </a:fld>
            <a:endParaRPr lang="en-US"/>
          </a:p>
        </p:txBody>
      </p:sp>
    </p:spTree>
    <p:extLst>
      <p:ext uri="{BB962C8B-B14F-4D97-AF65-F5344CB8AC3E}">
        <p14:creationId xmlns:p14="http://schemas.microsoft.com/office/powerpoint/2010/main" val="4084088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51084"/>
          </a:xfrm>
        </p:spPr>
        <p:txBody>
          <a:bodyPr/>
          <a:lstStyle/>
          <a:p>
            <a:r>
              <a:rPr lang="en-US" sz="2000" b="1" dirty="0"/>
              <a:t>OSHA provides exposure risk levels for dentistry amid</a:t>
            </a:r>
            <a:r>
              <a:rPr lang="en-US" sz="2000" b="1" baseline="0" dirty="0"/>
              <a:t> this pandemic. </a:t>
            </a:r>
            <a:r>
              <a:rPr lang="en-US" sz="2000" baseline="0" dirty="0"/>
              <a:t> </a:t>
            </a:r>
            <a:r>
              <a:rPr lang="en-US" sz="2000" b="1" baseline="0" dirty="0"/>
              <a:t>We are on the front lines but we CAN make a difference for our patients keeping them, our staff and ourselves safe.  So let’s do so thoughtfully and with a great amount of care.</a:t>
            </a:r>
          </a:p>
          <a:p>
            <a:endParaRPr lang="en-US" b="1" baseline="0" dirty="0"/>
          </a:p>
          <a:p>
            <a:endParaRPr lang="en-US" b="1" baseline="0" dirty="0"/>
          </a:p>
        </p:txBody>
      </p:sp>
      <p:sp>
        <p:nvSpPr>
          <p:cNvPr id="4" name="Slide Number Placeholder 3"/>
          <p:cNvSpPr>
            <a:spLocks noGrp="1"/>
          </p:cNvSpPr>
          <p:nvPr>
            <p:ph type="sldNum" sz="quarter" idx="10"/>
          </p:nvPr>
        </p:nvSpPr>
        <p:spPr/>
        <p:txBody>
          <a:bodyPr/>
          <a:lstStyle/>
          <a:p>
            <a:fld id="{98A200BA-76C2-4987-8CFD-6855E13D0942}" type="slidenum">
              <a:rPr lang="en-US" smtClean="0"/>
              <a:t>33</a:t>
            </a:fld>
            <a:endParaRPr lang="en-US"/>
          </a:p>
        </p:txBody>
      </p:sp>
    </p:spTree>
    <p:extLst>
      <p:ext uri="{BB962C8B-B14F-4D97-AF65-F5344CB8AC3E}">
        <p14:creationId xmlns:p14="http://schemas.microsoft.com/office/powerpoint/2010/main" val="3675363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This study was published in JADA:  Conclusions. COVID-19 prevalence and testing positivity rates were low among practicing US dentists. This indicates that the current infection control recommendations may be sufficient to prevent infection in dental settings.</a:t>
            </a:r>
            <a:endParaRPr lang="en-US" sz="2800" b="1" baseline="0" dirty="0"/>
          </a:p>
        </p:txBody>
      </p:sp>
      <p:sp>
        <p:nvSpPr>
          <p:cNvPr id="4" name="Slide Number Placeholder 3"/>
          <p:cNvSpPr>
            <a:spLocks noGrp="1"/>
          </p:cNvSpPr>
          <p:nvPr>
            <p:ph type="sldNum" sz="quarter" idx="10"/>
          </p:nvPr>
        </p:nvSpPr>
        <p:spPr/>
        <p:txBody>
          <a:bodyPr/>
          <a:lstStyle/>
          <a:p>
            <a:fld id="{98A200BA-76C2-4987-8CFD-6855E13D0942}" type="slidenum">
              <a:rPr lang="en-US" smtClean="0"/>
              <a:t>34</a:t>
            </a:fld>
            <a:endParaRPr lang="en-US"/>
          </a:p>
        </p:txBody>
      </p:sp>
    </p:spTree>
    <p:extLst>
      <p:ext uri="{BB962C8B-B14F-4D97-AF65-F5344CB8AC3E}">
        <p14:creationId xmlns:p14="http://schemas.microsoft.com/office/powerpoint/2010/main" val="1372244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With Veteran’s (or Warrior’s Day for our Tribe) coming soon</a:t>
            </a:r>
            <a:r>
              <a:rPr lang="en-US" sz="2400" b="1" baseline="0" dirty="0"/>
              <a:t> I want to say thank you to all the men and women who have bravely served our nation.</a:t>
            </a:r>
            <a:endParaRPr lang="en-US" sz="2400" b="1" dirty="0"/>
          </a:p>
        </p:txBody>
      </p:sp>
      <p:sp>
        <p:nvSpPr>
          <p:cNvPr id="4" name="Slide Number Placeholder 3"/>
          <p:cNvSpPr>
            <a:spLocks noGrp="1"/>
          </p:cNvSpPr>
          <p:nvPr>
            <p:ph type="sldNum" sz="quarter" idx="10"/>
          </p:nvPr>
        </p:nvSpPr>
        <p:spPr/>
        <p:txBody>
          <a:bodyPr/>
          <a:lstStyle/>
          <a:p>
            <a:fld id="{98A200BA-76C2-4987-8CFD-6855E13D0942}" type="slidenum">
              <a:rPr lang="en-US" smtClean="0"/>
              <a:t>35</a:t>
            </a:fld>
            <a:endParaRPr lang="en-US"/>
          </a:p>
        </p:txBody>
      </p:sp>
    </p:spTree>
    <p:extLst>
      <p:ext uri="{BB962C8B-B14F-4D97-AF65-F5344CB8AC3E}">
        <p14:creationId xmlns:p14="http://schemas.microsoft.com/office/powerpoint/2010/main" val="3549589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dirty="0"/>
              <a:t>Thanks again.  Any questions?</a:t>
            </a:r>
          </a:p>
        </p:txBody>
      </p:sp>
      <p:sp>
        <p:nvSpPr>
          <p:cNvPr id="4" name="Slide Number Placeholder 3"/>
          <p:cNvSpPr>
            <a:spLocks noGrp="1"/>
          </p:cNvSpPr>
          <p:nvPr>
            <p:ph type="sldNum" sz="quarter" idx="10"/>
          </p:nvPr>
        </p:nvSpPr>
        <p:spPr/>
        <p:txBody>
          <a:bodyPr/>
          <a:lstStyle/>
          <a:p>
            <a:fld id="{98A200BA-76C2-4987-8CFD-6855E13D0942}" type="slidenum">
              <a:rPr lang="en-US" smtClean="0"/>
              <a:t>36</a:t>
            </a:fld>
            <a:endParaRPr lang="en-US"/>
          </a:p>
        </p:txBody>
      </p:sp>
    </p:spTree>
    <p:extLst>
      <p:ext uri="{BB962C8B-B14F-4D97-AF65-F5344CB8AC3E}">
        <p14:creationId xmlns:p14="http://schemas.microsoft.com/office/powerpoint/2010/main" val="540214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b="1" dirty="0"/>
          </a:p>
        </p:txBody>
      </p:sp>
      <p:sp>
        <p:nvSpPr>
          <p:cNvPr id="4" name="Slide Number Placeholder 3"/>
          <p:cNvSpPr>
            <a:spLocks noGrp="1"/>
          </p:cNvSpPr>
          <p:nvPr>
            <p:ph type="sldNum" sz="quarter" idx="10"/>
          </p:nvPr>
        </p:nvSpPr>
        <p:spPr/>
        <p:txBody>
          <a:bodyPr/>
          <a:lstStyle/>
          <a:p>
            <a:fld id="{98A200BA-76C2-4987-8CFD-6855E13D0942}" type="slidenum">
              <a:rPr lang="en-US" smtClean="0"/>
              <a:t>4</a:t>
            </a:fld>
            <a:endParaRPr lang="en-US" dirty="0"/>
          </a:p>
        </p:txBody>
      </p:sp>
    </p:spTree>
    <p:extLst>
      <p:ext uri="{BB962C8B-B14F-4D97-AF65-F5344CB8AC3E}">
        <p14:creationId xmlns:p14="http://schemas.microsoft.com/office/powerpoint/2010/main" val="60079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We are providing services to many in our communities.</a:t>
            </a:r>
            <a:endParaRPr lang="en-US" sz="2800" b="1" baseline="0" dirty="0"/>
          </a:p>
          <a:p>
            <a:r>
              <a:rPr lang="en-US" sz="1600" b="1" baseline="0" dirty="0"/>
              <a:t> </a:t>
            </a:r>
          </a:p>
        </p:txBody>
      </p:sp>
      <p:sp>
        <p:nvSpPr>
          <p:cNvPr id="4" name="Slide Number Placeholder 3"/>
          <p:cNvSpPr>
            <a:spLocks noGrp="1"/>
          </p:cNvSpPr>
          <p:nvPr>
            <p:ph type="sldNum" sz="quarter" idx="10"/>
          </p:nvPr>
        </p:nvSpPr>
        <p:spPr/>
        <p:txBody>
          <a:bodyPr/>
          <a:lstStyle/>
          <a:p>
            <a:fld id="{98A200BA-76C2-4987-8CFD-6855E13D0942}" type="slidenum">
              <a:rPr lang="en-US" smtClean="0"/>
              <a:t>5</a:t>
            </a:fld>
            <a:endParaRPr lang="en-US" dirty="0"/>
          </a:p>
        </p:txBody>
      </p:sp>
    </p:spTree>
    <p:extLst>
      <p:ext uri="{BB962C8B-B14F-4D97-AF65-F5344CB8AC3E}">
        <p14:creationId xmlns:p14="http://schemas.microsoft.com/office/powerpoint/2010/main" val="253051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dirty="0"/>
              <a:t>Additional comments provided from the survey, each bullet represents a different program.</a:t>
            </a:r>
          </a:p>
          <a:p>
            <a:r>
              <a:rPr lang="en-US" sz="2400" b="1" dirty="0"/>
              <a:t>Question had been asked of me regarding RDHs having their own DA’s to assist during AGPs.  This may be a topic worthy of discussion.</a:t>
            </a:r>
            <a:endParaRPr lang="en-US" sz="3200" b="1" baseline="0" dirty="0"/>
          </a:p>
        </p:txBody>
      </p:sp>
      <p:sp>
        <p:nvSpPr>
          <p:cNvPr id="4" name="Slide Number Placeholder 3"/>
          <p:cNvSpPr>
            <a:spLocks noGrp="1"/>
          </p:cNvSpPr>
          <p:nvPr>
            <p:ph type="sldNum" sz="quarter" idx="10"/>
          </p:nvPr>
        </p:nvSpPr>
        <p:spPr/>
        <p:txBody>
          <a:bodyPr/>
          <a:lstStyle/>
          <a:p>
            <a:fld id="{98A200BA-76C2-4987-8CFD-6855E13D0942}" type="slidenum">
              <a:rPr lang="en-US" smtClean="0"/>
              <a:t>6</a:t>
            </a:fld>
            <a:endParaRPr lang="en-US" dirty="0"/>
          </a:p>
        </p:txBody>
      </p:sp>
    </p:spTree>
    <p:extLst>
      <p:ext uri="{BB962C8B-B14F-4D97-AF65-F5344CB8AC3E}">
        <p14:creationId xmlns:p14="http://schemas.microsoft.com/office/powerpoint/2010/main" val="2463067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a:t>So how do you determine the level of services you should provide?</a:t>
            </a:r>
            <a:endParaRPr lang="en-US" b="1" dirty="0"/>
          </a:p>
          <a:p>
            <a:r>
              <a:rPr lang="en-US" sz="2400" b="1" dirty="0"/>
              <a:t>First I would direct our attention to the CDC guidelines, Note last update was August 28</a:t>
            </a:r>
            <a:r>
              <a:rPr lang="en-US" sz="2400" b="1" baseline="30000" dirty="0"/>
              <a:t>th</a:t>
            </a:r>
            <a:r>
              <a:rPr lang="en-US" sz="2400" b="1" dirty="0"/>
              <a:t>.</a:t>
            </a:r>
          </a:p>
        </p:txBody>
      </p:sp>
      <p:sp>
        <p:nvSpPr>
          <p:cNvPr id="4" name="Slide Number Placeholder 3"/>
          <p:cNvSpPr>
            <a:spLocks noGrp="1"/>
          </p:cNvSpPr>
          <p:nvPr>
            <p:ph type="sldNum" sz="quarter" idx="10"/>
          </p:nvPr>
        </p:nvSpPr>
        <p:spPr/>
        <p:txBody>
          <a:bodyPr/>
          <a:lstStyle/>
          <a:p>
            <a:fld id="{98A200BA-76C2-4987-8CFD-6855E13D0942}" type="slidenum">
              <a:rPr lang="en-US" smtClean="0"/>
              <a:t>7</a:t>
            </a:fld>
            <a:endParaRPr lang="en-US" dirty="0"/>
          </a:p>
        </p:txBody>
      </p:sp>
    </p:spTree>
    <p:extLst>
      <p:ext uri="{BB962C8B-B14F-4D97-AF65-F5344CB8AC3E}">
        <p14:creationId xmlns:p14="http://schemas.microsoft.com/office/powerpoint/2010/main" val="1418715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dirty="0"/>
              <a:t>Within the Guidance for the Dental Settings is the link to “Framework for Healthcare Systems Providing Non-Covid-19  Clinical Care During the COVID-19 Pandemic”.  It is the 2</a:t>
            </a:r>
            <a:r>
              <a:rPr lang="en-US" sz="2800" b="1" baseline="30000" dirty="0"/>
              <a:t>nd</a:t>
            </a:r>
            <a:r>
              <a:rPr lang="en-US" sz="2800" b="1" dirty="0"/>
              <a:t> bullet in the top section in this slide.</a:t>
            </a:r>
          </a:p>
        </p:txBody>
      </p:sp>
      <p:sp>
        <p:nvSpPr>
          <p:cNvPr id="4" name="Slide Number Placeholder 3"/>
          <p:cNvSpPr>
            <a:spLocks noGrp="1"/>
          </p:cNvSpPr>
          <p:nvPr>
            <p:ph type="sldNum" sz="quarter" idx="10"/>
          </p:nvPr>
        </p:nvSpPr>
        <p:spPr/>
        <p:txBody>
          <a:bodyPr/>
          <a:lstStyle/>
          <a:p>
            <a:fld id="{98A200BA-76C2-4987-8CFD-6855E13D0942}" type="slidenum">
              <a:rPr lang="en-US" smtClean="0"/>
              <a:t>8</a:t>
            </a:fld>
            <a:endParaRPr lang="en-US" dirty="0"/>
          </a:p>
        </p:txBody>
      </p:sp>
    </p:spTree>
    <p:extLst>
      <p:ext uri="{BB962C8B-B14F-4D97-AF65-F5344CB8AC3E}">
        <p14:creationId xmlns:p14="http://schemas.microsoft.com/office/powerpoint/2010/main" val="2622899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44617"/>
            <a:ext cx="5486400" cy="3600450"/>
          </a:xfrm>
        </p:spPr>
        <p:txBody>
          <a:bodyPr/>
          <a:lstStyle/>
          <a:p>
            <a:r>
              <a:rPr lang="en-US" sz="2000" b="1" dirty="0"/>
              <a:t>Within this portion of the CDC guideline is a framework represented here in this table.  One needs to consider potential harm of the patient if </a:t>
            </a:r>
            <a:r>
              <a:rPr lang="en-US" sz="2000" b="1" dirty="0" err="1"/>
              <a:t>tx</a:t>
            </a:r>
            <a:r>
              <a:rPr lang="en-US" sz="2000" b="1" dirty="0"/>
              <a:t> is not provided AND the degree of community transmission in determining what level of services to provide.  For Example in this table, which I’m only showing you the top ½ for now, The first column is the Potential for Patient Harm, Dental Emergencies fall in the Highly Likely category.  Moving to the right the columns have decreasing community transmission. (Read them)</a:t>
            </a:r>
          </a:p>
        </p:txBody>
      </p:sp>
      <p:sp>
        <p:nvSpPr>
          <p:cNvPr id="4" name="Slide Number Placeholder 3"/>
          <p:cNvSpPr>
            <a:spLocks noGrp="1"/>
          </p:cNvSpPr>
          <p:nvPr>
            <p:ph type="sldNum" sz="quarter" idx="10"/>
          </p:nvPr>
        </p:nvSpPr>
        <p:spPr/>
        <p:txBody>
          <a:bodyPr/>
          <a:lstStyle/>
          <a:p>
            <a:fld id="{98A200BA-76C2-4987-8CFD-6855E13D0942}" type="slidenum">
              <a:rPr lang="en-US" smtClean="0"/>
              <a:t>9</a:t>
            </a:fld>
            <a:endParaRPr lang="en-US" dirty="0"/>
          </a:p>
        </p:txBody>
      </p:sp>
    </p:spTree>
    <p:extLst>
      <p:ext uri="{BB962C8B-B14F-4D97-AF65-F5344CB8AC3E}">
        <p14:creationId xmlns:p14="http://schemas.microsoft.com/office/powerpoint/2010/main" val="2747294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coronavirus/2019-ncov/hcp/framework-non-COVID-care.html"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hyperlink" Target="https://www.idahopublichealth.com/district-2/novel-coronavirus" TargetMode="External"/><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hyperlink" Target="https://multco.us/novel-coronavirus-covid-19/regional-covid-19-data-dashboard" TargetMode="External"/><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hyperlink" Target="https://www.netchd.org/covid-19/covid-19-case-count-information/" TargetMode="Externa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hyperlink" Target="https://www.osha.gov/SLTC/covid-19/dentistry.htm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hcp/framework-non-COVID-care.html"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hyperlink" Target="https://www.cdc.gov/coronavirus/2019-ncov/hcp/checklist-n95-strategy.htm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www.cdc.gov/coronavirus/2019-ncov/hcp/respirators-strategy/inde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coronavirus/2019-ncov/hcp/dental-settings.html"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niosh/topics/hcwcontrols/recommendedguidanceextuse.html"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cdc.gov/coronavirus/2019-ncov/hcp/ppe-strategy/decontamination-reuse-respirators.html"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c.gov/coronavirus/2019-ncov/hcp/ppe-strategy/decontamination-reuse-respirators.html"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oronavirus/2019-ncov/hcp/ppe-strategy/powered-air-purifying-respirators-strategy.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cdc.gov/coronavirus/2019-ncov/hcp/ppe-strategy/index.html" TargetMode="External"/><Relationship Id="rId5" Type="http://schemas.openxmlformats.org/officeDocument/2006/relationships/hyperlink" Target="https://www.cdc.gov/niosh/topics/hcwcontrols/recommendedguidanceextuse.html" TargetMode="External"/><Relationship Id="rId4" Type="http://schemas.openxmlformats.org/officeDocument/2006/relationships/hyperlink" Target="https://www.cdc.gov/niosh/topics/hcwcontrols/recommendedguidanceextuse.html#:~:text=Extended%20use%20is%20favored%20over%20reuse%20because%20it,transmission%20and%20other%20risks%20involved%20in%20these%20practice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niosh/npptl/topics/respirators/disp_part/default.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fda.gov/emergency-preparedness-and-response/mcm-legal-regulatory-and-policy-framework/emergency-use-authorization#covidppe"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hyperlink" Target="https://www.cdc.gov/coronavirus/2019-ncov/hcp/ppe-strategy/decontamination-reuse-respirator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www.ihs.gov/nssc/"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www.ihs.gov/sites/coronavirus/themes/responsive2017/display_objects/documents/ITU_Resource_Request_Guidance_04022020.pdf"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hyperlink" Target="https://www.indiancountryecho.org/covid-19/topic-presentations/september-16-2020/" TargetMode="External"/><Relationship Id="rId3" Type="http://schemas.openxmlformats.org/officeDocument/2006/relationships/image" Target="../media/image30.png"/><Relationship Id="rId7" Type="http://schemas.openxmlformats.org/officeDocument/2006/relationships/hyperlink" Target="https://www.indiancountryecho.org/covid-19/topic-presentations/april-15-2020/"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hyperlink" Target="https://www.indiancountryecho.org/covid-19/topic-presentations/may-14-2020/" TargetMode="Externa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hyperlink" Target="https://www.osha.gov/SLTC/covid-19/dentistry.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jada.ada.org/article/S0002-8177(20)30658-9/fulltext" TargetMode="External"/><Relationship Id="rId4" Type="http://schemas.openxmlformats.org/officeDocument/2006/relationships/hyperlink" Target="https://jada.ada.org/article/S0002-8177(20)30658-9/abstrac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coronavirus/2019-ncov/hcp/dental-settings.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coronavirus/2019-ncov/hcp/dental-setting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hcp/framework-non-COVID-care.html"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442" y="363114"/>
            <a:ext cx="9447212" cy="2971800"/>
          </a:xfrm>
        </p:spPr>
        <p:txBody>
          <a:bodyPr anchor="ctr">
            <a:normAutofit fontScale="90000"/>
          </a:bodyPr>
          <a:lstStyle/>
          <a:p>
            <a:r>
              <a:rPr lang="en-US" b="1" u="sng" dirty="0">
                <a:solidFill>
                  <a:schemeClr val="accent1">
                    <a:lumMod val="50000"/>
                  </a:schemeClr>
                </a:solidFill>
                <a:latin typeface="Calibri" panose="020F0502020204030204" pitchFamily="34" charset="0"/>
                <a:cs typeface="Calibri" panose="020F0502020204030204" pitchFamily="34" charset="0"/>
              </a:rPr>
              <a:t>COVID-19: Portland Area Update for Dental Operations</a:t>
            </a:r>
            <a:br>
              <a:rPr lang="en-US" b="1" u="sng" dirty="0">
                <a:solidFill>
                  <a:schemeClr val="accent1">
                    <a:lumMod val="50000"/>
                  </a:schemeClr>
                </a:solidFill>
                <a:latin typeface="Calibri" panose="020F0502020204030204" pitchFamily="34" charset="0"/>
                <a:cs typeface="Calibri" panose="020F0502020204030204" pitchFamily="34" charset="0"/>
              </a:rPr>
            </a:br>
            <a:br>
              <a:rPr lang="en-US" sz="1800" b="1" u="sng" dirty="0">
                <a:solidFill>
                  <a:schemeClr val="accent1">
                    <a:lumMod val="50000"/>
                  </a:schemeClr>
                </a:solidFill>
                <a:latin typeface="Calibri" panose="020F0502020204030204" pitchFamily="34" charset="0"/>
                <a:cs typeface="Calibri" panose="020F0502020204030204" pitchFamily="34" charset="0"/>
              </a:rPr>
            </a:br>
            <a:r>
              <a:rPr lang="en-US" sz="2700" dirty="0">
                <a:solidFill>
                  <a:schemeClr val="accent1">
                    <a:lumMod val="50000"/>
                  </a:schemeClr>
                </a:solidFill>
                <a:latin typeface="Calibri" panose="020F0502020204030204" pitchFamily="34" charset="0"/>
                <a:cs typeface="Calibri" panose="020F0502020204030204" pitchFamily="34" charset="0"/>
              </a:rPr>
              <a:t>Presented by Sean Kelly D.D.S., MSHS.</a:t>
            </a:r>
            <a:br>
              <a:rPr lang="en-US" sz="2700" dirty="0">
                <a:solidFill>
                  <a:schemeClr val="accent1">
                    <a:lumMod val="50000"/>
                  </a:schemeClr>
                </a:solidFill>
                <a:latin typeface="Calibri" panose="020F0502020204030204" pitchFamily="34" charset="0"/>
                <a:cs typeface="Calibri" panose="020F0502020204030204" pitchFamily="34" charset="0"/>
              </a:rPr>
            </a:br>
            <a:r>
              <a:rPr lang="en-US" sz="2700" dirty="0">
                <a:solidFill>
                  <a:schemeClr val="accent1">
                    <a:lumMod val="50000"/>
                  </a:schemeClr>
                </a:solidFill>
                <a:latin typeface="Calibri" panose="020F0502020204030204" pitchFamily="34" charset="0"/>
                <a:cs typeface="Calibri" panose="020F0502020204030204" pitchFamily="34" charset="0"/>
              </a:rPr>
              <a:t>Clinical Consultant</a:t>
            </a:r>
            <a:br>
              <a:rPr lang="en-US" sz="2700" dirty="0">
                <a:solidFill>
                  <a:schemeClr val="accent1">
                    <a:lumMod val="50000"/>
                  </a:schemeClr>
                </a:solidFill>
                <a:latin typeface="Calibri" panose="020F0502020204030204" pitchFamily="34" charset="0"/>
                <a:cs typeface="Calibri" panose="020F0502020204030204" pitchFamily="34" charset="0"/>
              </a:rPr>
            </a:br>
            <a:r>
              <a:rPr lang="en-US" sz="2700" dirty="0">
                <a:solidFill>
                  <a:schemeClr val="accent1">
                    <a:lumMod val="50000"/>
                  </a:schemeClr>
                </a:solidFill>
                <a:latin typeface="Calibri" panose="020F0502020204030204" pitchFamily="34" charset="0"/>
                <a:cs typeface="Calibri" panose="020F0502020204030204" pitchFamily="34" charset="0"/>
              </a:rPr>
              <a:t>Northwest Tribal Dental Support Center</a:t>
            </a:r>
            <a:endParaRPr lang="en-US" sz="6000" dirty="0">
              <a:solidFill>
                <a:schemeClr val="accent1">
                  <a:lumMod val="50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6696635" y="3055562"/>
            <a:ext cx="5517434" cy="3802438"/>
          </a:xfrm>
          <a:prstGeom prst="rect">
            <a:avLst/>
          </a:prstGeom>
        </p:spPr>
      </p:pic>
    </p:spTree>
    <p:extLst>
      <p:ext uri="{BB962C8B-B14F-4D97-AF65-F5344CB8AC3E}">
        <p14:creationId xmlns:p14="http://schemas.microsoft.com/office/powerpoint/2010/main" val="318831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0218" y="498814"/>
            <a:ext cx="8731561"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1941136" y="5650346"/>
            <a:ext cx="9597499" cy="369332"/>
          </a:xfrm>
          <a:prstGeom prst="rect">
            <a:avLst/>
          </a:prstGeom>
          <a:noFill/>
        </p:spPr>
        <p:txBody>
          <a:bodyPr wrap="none" rtlCol="0">
            <a:spAutoFit/>
          </a:bodyPr>
          <a:lstStyle/>
          <a:p>
            <a:r>
              <a:rPr lang="en-US" dirty="0">
                <a:hlinkClick r:id="rId3"/>
              </a:rPr>
              <a:t>https://www.cdc.gov/coronavirus/2019-ncov/hcp/framework-non-COVID-care.html</a:t>
            </a:r>
            <a:r>
              <a:rPr lang="en-US" dirty="0"/>
              <a:t> </a:t>
            </a:r>
          </a:p>
        </p:txBody>
      </p:sp>
      <p:pic>
        <p:nvPicPr>
          <p:cNvPr id="4" name="Picture 3">
            <a:extLst>
              <a:ext uri="{FF2B5EF4-FFF2-40B4-BE49-F238E27FC236}">
                <a16:creationId xmlns:a16="http://schemas.microsoft.com/office/drawing/2014/main" id="{6D45FE63-8E9A-4707-B6B9-4D045C171444}"/>
              </a:ext>
            </a:extLst>
          </p:cNvPr>
          <p:cNvPicPr>
            <a:picLocks noChangeAspect="1"/>
          </p:cNvPicPr>
          <p:nvPr/>
        </p:nvPicPr>
        <p:blipFill>
          <a:blip r:embed="rId4"/>
          <a:stretch>
            <a:fillRect/>
          </a:stretch>
        </p:blipFill>
        <p:spPr>
          <a:xfrm>
            <a:off x="3354328" y="990936"/>
            <a:ext cx="5483339" cy="4659410"/>
          </a:xfrm>
          <a:prstGeom prst="rect">
            <a:avLst/>
          </a:prstGeom>
        </p:spPr>
      </p:pic>
    </p:spTree>
    <p:extLst>
      <p:ext uri="{BB962C8B-B14F-4D97-AF65-F5344CB8AC3E}">
        <p14:creationId xmlns:p14="http://schemas.microsoft.com/office/powerpoint/2010/main" val="4033688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881" y="145752"/>
            <a:ext cx="7398236" cy="425501"/>
          </a:xfrm>
          <a:prstGeom prst="rect">
            <a:avLst/>
          </a:prstGeom>
        </p:spPr>
        <p:txBody>
          <a:bodyPr wrap="square">
            <a:spAutoFit/>
          </a:bodyPr>
          <a:lstStyle/>
          <a:p>
            <a:pPr algn="ctr">
              <a:lnSpc>
                <a:spcPct val="115000"/>
              </a:lnSpc>
              <a:spcAft>
                <a:spcPts val="1000"/>
              </a:spcAft>
            </a:pPr>
            <a:r>
              <a:rPr lang="en-US" sz="20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Community Transmission?</a:t>
            </a:r>
          </a:p>
        </p:txBody>
      </p:sp>
      <p:pic>
        <p:nvPicPr>
          <p:cNvPr id="3" name="Picture 2">
            <a:extLst>
              <a:ext uri="{FF2B5EF4-FFF2-40B4-BE49-F238E27FC236}">
                <a16:creationId xmlns:a16="http://schemas.microsoft.com/office/drawing/2014/main" id="{4B5D51C6-D06C-4D66-ABE9-4942D581A61A}"/>
              </a:ext>
            </a:extLst>
          </p:cNvPr>
          <p:cNvPicPr>
            <a:picLocks noChangeAspect="1"/>
          </p:cNvPicPr>
          <p:nvPr/>
        </p:nvPicPr>
        <p:blipFill>
          <a:blip r:embed="rId3"/>
          <a:stretch>
            <a:fillRect/>
          </a:stretch>
        </p:blipFill>
        <p:spPr>
          <a:xfrm>
            <a:off x="695942" y="571253"/>
            <a:ext cx="3721367" cy="2266432"/>
          </a:xfrm>
          <a:prstGeom prst="rect">
            <a:avLst/>
          </a:prstGeom>
        </p:spPr>
      </p:pic>
      <p:sp>
        <p:nvSpPr>
          <p:cNvPr id="7" name="TextBox 6">
            <a:extLst>
              <a:ext uri="{FF2B5EF4-FFF2-40B4-BE49-F238E27FC236}">
                <a16:creationId xmlns:a16="http://schemas.microsoft.com/office/drawing/2014/main" id="{D926BF7B-41E4-41B8-B520-5ACB8121F8A2}"/>
              </a:ext>
            </a:extLst>
          </p:cNvPr>
          <p:cNvSpPr txBox="1"/>
          <p:nvPr/>
        </p:nvSpPr>
        <p:spPr>
          <a:xfrm>
            <a:off x="695942" y="2837718"/>
            <a:ext cx="8060179" cy="369332"/>
          </a:xfrm>
          <a:prstGeom prst="rect">
            <a:avLst/>
          </a:prstGeom>
          <a:solidFill>
            <a:schemeClr val="accent1">
              <a:lumMod val="60000"/>
              <a:lumOff val="40000"/>
            </a:schemeClr>
          </a:solidFill>
        </p:spPr>
        <p:txBody>
          <a:bodyPr wrap="square">
            <a:spAutoFit/>
          </a:bodyPr>
          <a:lstStyle/>
          <a:p>
            <a:r>
              <a:rPr lang="en-US" dirty="0">
                <a:solidFill>
                  <a:srgbClr val="0070C0"/>
                </a:solidFill>
                <a:hlinkClick r:id="rId4">
                  <a:extLst>
                    <a:ext uri="{A12FA001-AC4F-418D-AE19-62706E023703}">
                      <ahyp:hlinkClr xmlns:ahyp="http://schemas.microsoft.com/office/drawing/2018/hyperlinkcolor" val="tx"/>
                    </a:ext>
                  </a:extLst>
                </a:hlinkClick>
              </a:rPr>
              <a:t>https://www.netchd.org/covid-19/covid-19-case-count-information/</a:t>
            </a:r>
            <a:r>
              <a:rPr lang="en-US" dirty="0">
                <a:solidFill>
                  <a:srgbClr val="0070C0"/>
                </a:solidFill>
              </a:rPr>
              <a:t> </a:t>
            </a:r>
          </a:p>
        </p:txBody>
      </p:sp>
      <p:pic>
        <p:nvPicPr>
          <p:cNvPr id="8" name="Picture 7">
            <a:extLst>
              <a:ext uri="{FF2B5EF4-FFF2-40B4-BE49-F238E27FC236}">
                <a16:creationId xmlns:a16="http://schemas.microsoft.com/office/drawing/2014/main" id="{612CE092-EC1B-499A-9C66-8DC8A6DC4EDD}"/>
              </a:ext>
            </a:extLst>
          </p:cNvPr>
          <p:cNvPicPr>
            <a:picLocks noChangeAspect="1"/>
          </p:cNvPicPr>
          <p:nvPr/>
        </p:nvPicPr>
        <p:blipFill>
          <a:blip r:embed="rId5"/>
          <a:stretch>
            <a:fillRect/>
          </a:stretch>
        </p:blipFill>
        <p:spPr>
          <a:xfrm>
            <a:off x="4417309" y="585351"/>
            <a:ext cx="4338812" cy="2331302"/>
          </a:xfrm>
          <a:prstGeom prst="rect">
            <a:avLst/>
          </a:prstGeom>
        </p:spPr>
      </p:pic>
      <p:pic>
        <p:nvPicPr>
          <p:cNvPr id="9" name="Picture 8">
            <a:extLst>
              <a:ext uri="{FF2B5EF4-FFF2-40B4-BE49-F238E27FC236}">
                <a16:creationId xmlns:a16="http://schemas.microsoft.com/office/drawing/2014/main" id="{DD8EFE6C-8C60-4481-8938-E893C37D9117}"/>
              </a:ext>
            </a:extLst>
          </p:cNvPr>
          <p:cNvPicPr>
            <a:picLocks noChangeAspect="1"/>
          </p:cNvPicPr>
          <p:nvPr/>
        </p:nvPicPr>
        <p:blipFill>
          <a:blip r:embed="rId6"/>
          <a:stretch>
            <a:fillRect/>
          </a:stretch>
        </p:blipFill>
        <p:spPr>
          <a:xfrm>
            <a:off x="9151296" y="354375"/>
            <a:ext cx="2344760" cy="3326859"/>
          </a:xfrm>
          <a:prstGeom prst="rect">
            <a:avLst/>
          </a:prstGeom>
        </p:spPr>
      </p:pic>
      <p:pic>
        <p:nvPicPr>
          <p:cNvPr id="10" name="Picture 9">
            <a:extLst>
              <a:ext uri="{FF2B5EF4-FFF2-40B4-BE49-F238E27FC236}">
                <a16:creationId xmlns:a16="http://schemas.microsoft.com/office/drawing/2014/main" id="{39B5B3BB-FFC3-4869-B49F-92D6E13FB049}"/>
              </a:ext>
            </a:extLst>
          </p:cNvPr>
          <p:cNvPicPr>
            <a:picLocks noChangeAspect="1"/>
          </p:cNvPicPr>
          <p:nvPr/>
        </p:nvPicPr>
        <p:blipFill>
          <a:blip r:embed="rId7"/>
          <a:stretch>
            <a:fillRect/>
          </a:stretch>
        </p:blipFill>
        <p:spPr>
          <a:xfrm>
            <a:off x="7476063" y="4188182"/>
            <a:ext cx="4548510" cy="2502166"/>
          </a:xfrm>
          <a:prstGeom prst="rect">
            <a:avLst/>
          </a:prstGeom>
        </p:spPr>
      </p:pic>
      <p:sp>
        <p:nvSpPr>
          <p:cNvPr id="12" name="TextBox 11">
            <a:extLst>
              <a:ext uri="{FF2B5EF4-FFF2-40B4-BE49-F238E27FC236}">
                <a16:creationId xmlns:a16="http://schemas.microsoft.com/office/drawing/2014/main" id="{364BCB4E-EAB3-4143-8377-824DEFAFE267}"/>
              </a:ext>
            </a:extLst>
          </p:cNvPr>
          <p:cNvSpPr txBox="1"/>
          <p:nvPr/>
        </p:nvSpPr>
        <p:spPr>
          <a:xfrm>
            <a:off x="7476062" y="3606218"/>
            <a:ext cx="4548510" cy="646331"/>
          </a:xfrm>
          <a:prstGeom prst="rect">
            <a:avLst/>
          </a:prstGeom>
          <a:solidFill>
            <a:schemeClr val="accent1">
              <a:lumMod val="60000"/>
              <a:lumOff val="40000"/>
            </a:schemeClr>
          </a:solidFill>
        </p:spPr>
        <p:txBody>
          <a:bodyPr wrap="square">
            <a:spAutoFit/>
          </a:bodyPr>
          <a:lstStyle/>
          <a:p>
            <a:r>
              <a:rPr lang="en-US" dirty="0">
                <a:solidFill>
                  <a:srgbClr val="0070C0"/>
                </a:solidFill>
                <a:hlinkClick r:id="rId8">
                  <a:extLst>
                    <a:ext uri="{A12FA001-AC4F-418D-AE19-62706E023703}">
                      <ahyp:hlinkClr xmlns:ahyp="http://schemas.microsoft.com/office/drawing/2018/hyperlinkcolor" val="tx"/>
                    </a:ext>
                  </a:extLst>
                </a:hlinkClick>
              </a:rPr>
              <a:t>https://www.idahopublichealth.com/district-2/novel-coronavirus</a:t>
            </a:r>
            <a:r>
              <a:rPr lang="en-US" dirty="0">
                <a:solidFill>
                  <a:srgbClr val="0070C0"/>
                </a:solidFill>
              </a:rPr>
              <a:t> </a:t>
            </a:r>
          </a:p>
        </p:txBody>
      </p:sp>
      <p:pic>
        <p:nvPicPr>
          <p:cNvPr id="13" name="Picture 12">
            <a:extLst>
              <a:ext uri="{FF2B5EF4-FFF2-40B4-BE49-F238E27FC236}">
                <a16:creationId xmlns:a16="http://schemas.microsoft.com/office/drawing/2014/main" id="{89791487-1B54-4194-84D2-FF9E55FACCFC}"/>
              </a:ext>
            </a:extLst>
          </p:cNvPr>
          <p:cNvPicPr>
            <a:picLocks noChangeAspect="1"/>
          </p:cNvPicPr>
          <p:nvPr/>
        </p:nvPicPr>
        <p:blipFill>
          <a:blip r:embed="rId9"/>
          <a:stretch>
            <a:fillRect/>
          </a:stretch>
        </p:blipFill>
        <p:spPr>
          <a:xfrm>
            <a:off x="675609" y="3263186"/>
            <a:ext cx="2961668" cy="2106673"/>
          </a:xfrm>
          <a:prstGeom prst="rect">
            <a:avLst/>
          </a:prstGeom>
        </p:spPr>
      </p:pic>
      <p:pic>
        <p:nvPicPr>
          <p:cNvPr id="14" name="Picture 13">
            <a:extLst>
              <a:ext uri="{FF2B5EF4-FFF2-40B4-BE49-F238E27FC236}">
                <a16:creationId xmlns:a16="http://schemas.microsoft.com/office/drawing/2014/main" id="{F7B3B080-3CFE-4CC4-8A07-765F08BFC898}"/>
              </a:ext>
            </a:extLst>
          </p:cNvPr>
          <p:cNvPicPr>
            <a:picLocks noChangeAspect="1"/>
          </p:cNvPicPr>
          <p:nvPr/>
        </p:nvPicPr>
        <p:blipFill>
          <a:blip r:embed="rId10"/>
          <a:stretch>
            <a:fillRect/>
          </a:stretch>
        </p:blipFill>
        <p:spPr>
          <a:xfrm>
            <a:off x="3576918" y="3340679"/>
            <a:ext cx="3858955" cy="3441771"/>
          </a:xfrm>
          <a:prstGeom prst="rect">
            <a:avLst/>
          </a:prstGeom>
        </p:spPr>
      </p:pic>
      <p:sp>
        <p:nvSpPr>
          <p:cNvPr id="16" name="TextBox 15">
            <a:extLst>
              <a:ext uri="{FF2B5EF4-FFF2-40B4-BE49-F238E27FC236}">
                <a16:creationId xmlns:a16="http://schemas.microsoft.com/office/drawing/2014/main" id="{9293DEBB-78DB-4449-9226-BE9DDF0454BE}"/>
              </a:ext>
            </a:extLst>
          </p:cNvPr>
          <p:cNvSpPr txBox="1"/>
          <p:nvPr/>
        </p:nvSpPr>
        <p:spPr>
          <a:xfrm>
            <a:off x="695941" y="5466950"/>
            <a:ext cx="2840787" cy="1200329"/>
          </a:xfrm>
          <a:prstGeom prst="rect">
            <a:avLst/>
          </a:prstGeom>
          <a:solidFill>
            <a:schemeClr val="accent1">
              <a:lumMod val="60000"/>
              <a:lumOff val="40000"/>
            </a:schemeClr>
          </a:solidFill>
        </p:spPr>
        <p:txBody>
          <a:bodyPr wrap="square">
            <a:spAutoFit/>
          </a:bodyPr>
          <a:lstStyle/>
          <a:p>
            <a:r>
              <a:rPr lang="en-US" dirty="0">
                <a:solidFill>
                  <a:srgbClr val="0070C0"/>
                </a:solidFill>
                <a:hlinkClick r:id="rId11">
                  <a:extLst>
                    <a:ext uri="{A12FA001-AC4F-418D-AE19-62706E023703}">
                      <ahyp:hlinkClr xmlns:ahyp="http://schemas.microsoft.com/office/drawing/2018/hyperlinkcolor" val="tx"/>
                    </a:ext>
                  </a:extLst>
                </a:hlinkClick>
              </a:rPr>
              <a:t>https://multco.us/novel-coronavirus-covid-19/regional-covid-19-data-dashboard</a:t>
            </a:r>
            <a:r>
              <a:rPr lang="en-US" dirty="0">
                <a:solidFill>
                  <a:srgbClr val="0070C0"/>
                </a:solidFill>
              </a:rPr>
              <a:t> </a:t>
            </a:r>
          </a:p>
        </p:txBody>
      </p:sp>
    </p:spTree>
    <p:extLst>
      <p:ext uri="{BB962C8B-B14F-4D97-AF65-F5344CB8AC3E}">
        <p14:creationId xmlns:p14="http://schemas.microsoft.com/office/powerpoint/2010/main" val="3068163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5083" y="510799"/>
            <a:ext cx="8721834" cy="1045094"/>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p>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Community Transmission?</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2222189" y="3105834"/>
            <a:ext cx="5442635" cy="707886"/>
          </a:xfrm>
          <a:prstGeom prst="rect">
            <a:avLst/>
          </a:prstGeom>
          <a:noFill/>
        </p:spPr>
        <p:txBody>
          <a:bodyPr wrap="square" rtlCol="0">
            <a:spAutoFit/>
          </a:bodyPr>
          <a:lstStyle/>
          <a:p>
            <a:r>
              <a:rPr lang="en-US" sz="2000" b="1" dirty="0">
                <a:solidFill>
                  <a:schemeClr val="accent3"/>
                </a:solidFill>
              </a:rPr>
              <a:t>Subscribe to your own county’s Department of Health COVID-19 updates.</a:t>
            </a:r>
          </a:p>
        </p:txBody>
      </p:sp>
      <p:pic>
        <p:nvPicPr>
          <p:cNvPr id="6" name="Picture 5">
            <a:extLst>
              <a:ext uri="{FF2B5EF4-FFF2-40B4-BE49-F238E27FC236}">
                <a16:creationId xmlns:a16="http://schemas.microsoft.com/office/drawing/2014/main" id="{5BFC05E2-11DF-4F51-A02E-5B63544B3000}"/>
              </a:ext>
            </a:extLst>
          </p:cNvPr>
          <p:cNvPicPr>
            <a:picLocks noChangeAspect="1"/>
          </p:cNvPicPr>
          <p:nvPr/>
        </p:nvPicPr>
        <p:blipFill>
          <a:blip r:embed="rId3"/>
          <a:stretch>
            <a:fillRect/>
          </a:stretch>
        </p:blipFill>
        <p:spPr>
          <a:xfrm>
            <a:off x="8002087" y="1207833"/>
            <a:ext cx="3586059" cy="5559277"/>
          </a:xfrm>
          <a:prstGeom prst="rect">
            <a:avLst/>
          </a:prstGeom>
        </p:spPr>
      </p:pic>
    </p:spTree>
    <p:extLst>
      <p:ext uri="{BB962C8B-B14F-4D97-AF65-F5344CB8AC3E}">
        <p14:creationId xmlns:p14="http://schemas.microsoft.com/office/powerpoint/2010/main" val="3843788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199" y="365469"/>
            <a:ext cx="7112001" cy="1029256"/>
          </a:xfrm>
          <a:prstGeom prst="rect">
            <a:avLst/>
          </a:prstGeom>
        </p:spPr>
        <p:txBody>
          <a:bodyPr wrap="square">
            <a:spAutoFit/>
          </a:bodyPr>
          <a:lstStyle/>
          <a:p>
            <a:pPr marR="0" lvl="1">
              <a:lnSpc>
                <a:spcPct val="115000"/>
              </a:lnSpc>
              <a:spcBef>
                <a:spcPts val="0"/>
              </a:spcBef>
              <a:spcAft>
                <a:spcPts val="0"/>
              </a:spcAft>
            </a:pPr>
            <a:r>
              <a:rPr lang="en-US" b="1"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Patient Priority:  Based on urgent needs, and those who are emergent; those who will likely have a dental emergency within the next 3 months.  Use “Risk Assessments” to prioritize patient care.</a:t>
            </a:r>
          </a:p>
        </p:txBody>
      </p:sp>
      <p:pic>
        <p:nvPicPr>
          <p:cNvPr id="3" name="Picture 2"/>
          <p:cNvPicPr>
            <a:picLocks noChangeAspect="1"/>
          </p:cNvPicPr>
          <p:nvPr/>
        </p:nvPicPr>
        <p:blipFill>
          <a:blip r:embed="rId3"/>
          <a:stretch>
            <a:fillRect/>
          </a:stretch>
        </p:blipFill>
        <p:spPr>
          <a:xfrm>
            <a:off x="1623488" y="1741554"/>
            <a:ext cx="6275901" cy="4908744"/>
          </a:xfrm>
          <a:prstGeom prst="rect">
            <a:avLst/>
          </a:prstGeom>
        </p:spPr>
      </p:pic>
      <p:pic>
        <p:nvPicPr>
          <p:cNvPr id="5" name="Picture 4"/>
          <p:cNvPicPr>
            <a:picLocks noChangeAspect="1"/>
          </p:cNvPicPr>
          <p:nvPr/>
        </p:nvPicPr>
        <p:blipFill rotWithShape="1">
          <a:blip r:embed="rId4"/>
          <a:srcRect t="4084"/>
          <a:stretch/>
        </p:blipFill>
        <p:spPr>
          <a:xfrm>
            <a:off x="8204201" y="252251"/>
            <a:ext cx="2720976" cy="6369767"/>
          </a:xfrm>
          <a:prstGeom prst="rect">
            <a:avLst/>
          </a:prstGeom>
        </p:spPr>
      </p:pic>
    </p:spTree>
    <p:extLst>
      <p:ext uri="{BB962C8B-B14F-4D97-AF65-F5344CB8AC3E}">
        <p14:creationId xmlns:p14="http://schemas.microsoft.com/office/powerpoint/2010/main" val="3232197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02745" y="756770"/>
            <a:ext cx="7505613" cy="492122"/>
          </a:xfrm>
          <a:prstGeom prst="rect">
            <a:avLst/>
          </a:prstGeom>
        </p:spPr>
        <p:txBody>
          <a:bodyPr wrap="square">
            <a:spAutoFit/>
          </a:bodyPr>
          <a:lstStyle/>
          <a:p>
            <a:pPr marR="0" lvl="0">
              <a:lnSpc>
                <a:spcPct val="115000"/>
              </a:lnSpc>
              <a:spcBef>
                <a:spcPts val="0"/>
              </a:spcBef>
              <a:spcAft>
                <a:spcPts val="0"/>
              </a:spcAft>
            </a:pPr>
            <a:r>
              <a:rPr lang="en-US"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N95 vs Level III vs Level I/II masks; know when to use each.</a:t>
            </a:r>
          </a:p>
        </p:txBody>
      </p:sp>
      <p:pic>
        <p:nvPicPr>
          <p:cNvPr id="6" name="Picture 5"/>
          <p:cNvPicPr>
            <a:picLocks noChangeAspect="1"/>
          </p:cNvPicPr>
          <p:nvPr/>
        </p:nvPicPr>
        <p:blipFill>
          <a:blip r:embed="rId3"/>
          <a:stretch>
            <a:fillRect/>
          </a:stretch>
        </p:blipFill>
        <p:spPr>
          <a:xfrm>
            <a:off x="749175" y="1609859"/>
            <a:ext cx="11212755" cy="3875978"/>
          </a:xfrm>
          <a:prstGeom prst="rect">
            <a:avLst/>
          </a:prstGeom>
        </p:spPr>
      </p:pic>
      <p:sp>
        <p:nvSpPr>
          <p:cNvPr id="7" name="Rectangle 6"/>
          <p:cNvSpPr/>
          <p:nvPr/>
        </p:nvSpPr>
        <p:spPr>
          <a:xfrm>
            <a:off x="1618593" y="5485837"/>
            <a:ext cx="5410840" cy="369332"/>
          </a:xfrm>
          <a:prstGeom prst="rect">
            <a:avLst/>
          </a:prstGeom>
        </p:spPr>
        <p:txBody>
          <a:bodyPr wrap="none">
            <a:spAutoFit/>
          </a:bodyPr>
          <a:lstStyle/>
          <a:p>
            <a:r>
              <a:rPr lang="en-US" dirty="0">
                <a:hlinkClick r:id="rId4"/>
              </a:rPr>
              <a:t>https://www.osha.gov/SLTC/covid-19/dentistry.html</a:t>
            </a:r>
            <a:endParaRPr lang="en-US" dirty="0"/>
          </a:p>
        </p:txBody>
      </p:sp>
    </p:spTree>
    <p:extLst>
      <p:ext uri="{BB962C8B-B14F-4D97-AF65-F5344CB8AC3E}">
        <p14:creationId xmlns:p14="http://schemas.microsoft.com/office/powerpoint/2010/main" val="441719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9711" y="489918"/>
            <a:ext cx="9052573" cy="1045094"/>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p>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N95 Shortage?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1018971" y="5721751"/>
            <a:ext cx="10154055" cy="646331"/>
          </a:xfrm>
          <a:prstGeom prst="rect">
            <a:avLst/>
          </a:prstGeom>
          <a:noFill/>
        </p:spPr>
        <p:txBody>
          <a:bodyPr wrap="square" rtlCol="0">
            <a:spAutoFit/>
          </a:bodyPr>
          <a:lstStyle/>
          <a:p>
            <a:r>
              <a:rPr lang="en-US" dirty="0">
                <a:hlinkClick r:id="rId3"/>
              </a:rPr>
              <a:t>https://wwhttps://www.cdc.gov/coronavirus/2019-ncov/hcp/n95-other-respirators.htmlw.cdc.gov/coronavirus/2019-ncov/hcp/framework-non-COVID-care.html</a:t>
            </a:r>
            <a:r>
              <a:rPr lang="en-US" dirty="0"/>
              <a:t> </a:t>
            </a:r>
          </a:p>
        </p:txBody>
      </p:sp>
      <p:pic>
        <p:nvPicPr>
          <p:cNvPr id="4" name="Picture 3">
            <a:extLst>
              <a:ext uri="{FF2B5EF4-FFF2-40B4-BE49-F238E27FC236}">
                <a16:creationId xmlns:a16="http://schemas.microsoft.com/office/drawing/2014/main" id="{B48B2852-F9C1-4FEB-95B1-668514CBEE92}"/>
              </a:ext>
            </a:extLst>
          </p:cNvPr>
          <p:cNvPicPr>
            <a:picLocks noChangeAspect="1"/>
          </p:cNvPicPr>
          <p:nvPr/>
        </p:nvPicPr>
        <p:blipFill rotWithShape="1">
          <a:blip r:embed="rId4"/>
          <a:srcRect b="37398"/>
          <a:stretch/>
        </p:blipFill>
        <p:spPr>
          <a:xfrm>
            <a:off x="2308766" y="1457395"/>
            <a:ext cx="7574466" cy="4264356"/>
          </a:xfrm>
          <a:prstGeom prst="rect">
            <a:avLst/>
          </a:prstGeom>
        </p:spPr>
      </p:pic>
    </p:spTree>
    <p:extLst>
      <p:ext uri="{BB962C8B-B14F-4D97-AF65-F5344CB8AC3E}">
        <p14:creationId xmlns:p14="http://schemas.microsoft.com/office/powerpoint/2010/main" val="404846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6882" y="549711"/>
            <a:ext cx="7398236" cy="1469826"/>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p>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Know your “Capacity Strategy” for PPE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1634651" y="5437047"/>
            <a:ext cx="8922696" cy="369332"/>
          </a:xfrm>
          <a:prstGeom prst="rect">
            <a:avLst/>
          </a:prstGeom>
          <a:noFill/>
        </p:spPr>
        <p:txBody>
          <a:bodyPr wrap="square" rtlCol="0">
            <a:spAutoFit/>
          </a:bodyPr>
          <a:lstStyle/>
          <a:p>
            <a:r>
              <a:rPr lang="en-US" dirty="0">
                <a:hlinkClick r:id="rId3"/>
              </a:rPr>
              <a:t>https://www.cdc.gov/coronavirus/2019-ncov/hcp/checklist-n95-strategy.html</a:t>
            </a:r>
            <a:r>
              <a:rPr lang="en-US" dirty="0"/>
              <a:t> </a:t>
            </a:r>
          </a:p>
        </p:txBody>
      </p:sp>
      <p:sp>
        <p:nvSpPr>
          <p:cNvPr id="7" name="TextBox 6">
            <a:extLst>
              <a:ext uri="{FF2B5EF4-FFF2-40B4-BE49-F238E27FC236}">
                <a16:creationId xmlns:a16="http://schemas.microsoft.com/office/drawing/2014/main" id="{60E7452A-581C-43F5-84C8-9080560CF3CB}"/>
              </a:ext>
            </a:extLst>
          </p:cNvPr>
          <p:cNvSpPr txBox="1"/>
          <p:nvPr/>
        </p:nvSpPr>
        <p:spPr>
          <a:xfrm>
            <a:off x="2318742" y="2229235"/>
            <a:ext cx="7554514" cy="2308324"/>
          </a:xfrm>
          <a:prstGeom prst="rect">
            <a:avLst/>
          </a:prstGeom>
          <a:noFill/>
        </p:spPr>
        <p:txBody>
          <a:bodyPr wrap="square">
            <a:spAutoFit/>
          </a:bodyPr>
          <a:lstStyle/>
          <a:p>
            <a:pPr algn="l"/>
            <a:r>
              <a:rPr lang="en-US" b="1" i="0" u="sng" dirty="0">
                <a:solidFill>
                  <a:schemeClr val="accent3"/>
                </a:solidFill>
                <a:effectLst/>
                <a:latin typeface="Open Sans"/>
              </a:rPr>
              <a:t>Conventional Capacity Strategies</a:t>
            </a:r>
            <a:r>
              <a:rPr lang="en-US" b="0" i="0" dirty="0">
                <a:solidFill>
                  <a:schemeClr val="accent3"/>
                </a:solidFill>
                <a:effectLst/>
                <a:latin typeface="Open Sans"/>
              </a:rPr>
              <a:t> (should be incorporated into everyday practices)</a:t>
            </a:r>
          </a:p>
          <a:p>
            <a:pPr algn="l"/>
            <a:endParaRPr lang="en-US" dirty="0">
              <a:solidFill>
                <a:schemeClr val="accent3"/>
              </a:solidFill>
              <a:latin typeface="Open Sans"/>
            </a:endParaRPr>
          </a:p>
          <a:p>
            <a:r>
              <a:rPr lang="en-US" b="1" i="0" u="sng" dirty="0">
                <a:solidFill>
                  <a:schemeClr val="accent3"/>
                </a:solidFill>
                <a:effectLst/>
                <a:latin typeface="Open Sans"/>
              </a:rPr>
              <a:t>Contingency Capacity Strategies</a:t>
            </a:r>
            <a:r>
              <a:rPr lang="en-US" b="1" i="0" dirty="0">
                <a:solidFill>
                  <a:schemeClr val="accent3"/>
                </a:solidFill>
                <a:effectLst/>
                <a:latin typeface="Open Sans"/>
              </a:rPr>
              <a:t> </a:t>
            </a:r>
            <a:r>
              <a:rPr lang="en-US" b="0" i="0" dirty="0">
                <a:solidFill>
                  <a:schemeClr val="accent3"/>
                </a:solidFill>
                <a:effectLst/>
                <a:latin typeface="Open Sans"/>
              </a:rPr>
              <a:t>(during expected shortages)</a:t>
            </a:r>
          </a:p>
          <a:p>
            <a:pPr algn="l"/>
            <a:endParaRPr lang="en-US" b="0" i="0" dirty="0">
              <a:solidFill>
                <a:schemeClr val="accent3"/>
              </a:solidFill>
              <a:effectLst/>
              <a:latin typeface="Open Sans"/>
            </a:endParaRPr>
          </a:p>
          <a:p>
            <a:pPr algn="l"/>
            <a:r>
              <a:rPr lang="en-US" b="1" i="0" u="sng" dirty="0">
                <a:solidFill>
                  <a:schemeClr val="accent3"/>
                </a:solidFill>
                <a:effectLst/>
                <a:latin typeface="Open Sans"/>
              </a:rPr>
              <a:t>Crisis Strategies </a:t>
            </a:r>
            <a:r>
              <a:rPr lang="en-US" b="0" i="0" dirty="0">
                <a:solidFill>
                  <a:schemeClr val="accent3"/>
                </a:solidFill>
                <a:effectLst/>
                <a:latin typeface="Open Sans"/>
              </a:rPr>
              <a:t>(during known shortages)</a:t>
            </a:r>
          </a:p>
          <a:p>
            <a:pPr algn="l"/>
            <a:r>
              <a:rPr lang="en-US" b="0" i="1" dirty="0">
                <a:solidFill>
                  <a:schemeClr val="accent3"/>
                </a:solidFill>
                <a:effectLst/>
                <a:latin typeface="Open Sans"/>
              </a:rPr>
              <a:t>When N95 Supplies are Running Low</a:t>
            </a:r>
            <a:endParaRPr lang="en-US" b="0" i="0" dirty="0">
              <a:solidFill>
                <a:schemeClr val="accent3"/>
              </a:solidFill>
              <a:effectLst/>
              <a:latin typeface="Open Sans"/>
            </a:endParaRPr>
          </a:p>
          <a:p>
            <a:pPr algn="l"/>
            <a:endParaRPr lang="en-US" b="0" i="0" dirty="0">
              <a:solidFill>
                <a:srgbClr val="000000"/>
              </a:solidFill>
              <a:effectLst/>
              <a:latin typeface="Open Sans"/>
            </a:endParaRPr>
          </a:p>
        </p:txBody>
      </p:sp>
      <p:sp>
        <p:nvSpPr>
          <p:cNvPr id="9" name="TextBox 8">
            <a:extLst>
              <a:ext uri="{FF2B5EF4-FFF2-40B4-BE49-F238E27FC236}">
                <a16:creationId xmlns:a16="http://schemas.microsoft.com/office/drawing/2014/main" id="{3CF7BA5F-5F0C-493C-9416-764616243177}"/>
              </a:ext>
            </a:extLst>
          </p:cNvPr>
          <p:cNvSpPr txBox="1"/>
          <p:nvPr/>
        </p:nvSpPr>
        <p:spPr>
          <a:xfrm>
            <a:off x="1634651" y="4747258"/>
            <a:ext cx="9279783" cy="369332"/>
          </a:xfrm>
          <a:prstGeom prst="rect">
            <a:avLst/>
          </a:prstGeom>
          <a:noFill/>
        </p:spPr>
        <p:txBody>
          <a:bodyPr wrap="square">
            <a:spAutoFit/>
          </a:bodyPr>
          <a:lstStyle/>
          <a:p>
            <a:r>
              <a:rPr lang="en-US" dirty="0">
                <a:hlinkClick r:id="rId4"/>
              </a:rPr>
              <a:t>https://www.cdc.gov/coronavirus/2019-ncov/hcp/respirators-strategy/index.html</a:t>
            </a:r>
            <a:r>
              <a:rPr lang="en-US" dirty="0"/>
              <a:t> </a:t>
            </a:r>
          </a:p>
        </p:txBody>
      </p:sp>
    </p:spTree>
    <p:extLst>
      <p:ext uri="{BB962C8B-B14F-4D97-AF65-F5344CB8AC3E}">
        <p14:creationId xmlns:p14="http://schemas.microsoft.com/office/powerpoint/2010/main" val="1789517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9F66A8B2-81AF-42B3-AE7F-A995397D2E98}"/>
              </a:ext>
            </a:extLst>
          </p:cNvPr>
          <p:cNvSpPr>
            <a:spLocks noChangeArrowheads="1"/>
          </p:cNvSpPr>
          <p:nvPr/>
        </p:nvSpPr>
        <p:spPr bwMode="auto">
          <a:xfrm>
            <a:off x="1846729" y="1366768"/>
            <a:ext cx="9744636" cy="4478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Consider the decisions to provide certain levels of dental care in light of PPE availability.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Per the CDC: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Ensure that you have the appropriate amount of personal protective equipment (PPE) and supplies to support your patients. If PPE and supplies are limited, prioritize dental care for the highest need, most vulnerable patients first – those at most risk if care is delayed</a:t>
            </a:r>
            <a:r>
              <a:rPr kumimoji="0" lang="en-US" altLang="en-US" sz="1800" b="0" i="0" u="none" strike="noStrike" cap="none" normalizeH="0" baseline="0" dirty="0">
                <a:ln>
                  <a:noFill/>
                </a:ln>
                <a:solidFill>
                  <a:schemeClr val="tx1"/>
                </a:solidFill>
                <a:effectLst/>
                <a:latin typeface="Open Sans"/>
                <a:cs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And</a:t>
            </a:r>
            <a:r>
              <a:rPr lang="en-US" altLang="en-US" dirty="0">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For example, extended use of facemasks and respirators should only be undertaken when the facility is at </a:t>
            </a:r>
            <a:r>
              <a:rPr kumimoji="0" lang="en-US" altLang="en-US" sz="1800" b="0" i="0" u="none" strike="noStrike" cap="none" normalizeH="0" baseline="0" dirty="0">
                <a:ln>
                  <a:noFill/>
                </a:ln>
                <a:solidFill>
                  <a:srgbClr val="0061FE"/>
                </a:solidFill>
                <a:effectLst/>
                <a:highlight>
                  <a:srgbClr val="FFFF00"/>
                </a:highlight>
                <a:latin typeface="Open Sans"/>
                <a:cs typeface="Arial" panose="020B0604020202020204" pitchFamily="34" charset="0"/>
              </a:rPr>
              <a:t>contingency or crisis capacity </a:t>
            </a: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and has reasonably implemented all applicable administrative and engineering controls. Such controls include selectively canceling elective and non-urgent procedures and appointments for which PPE is typically used by DHCP. </a:t>
            </a:r>
            <a:r>
              <a:rPr kumimoji="0" lang="en-US" altLang="en-US" sz="1800" b="0" i="0" u="none" strike="noStrike" cap="none" normalizeH="0" baseline="0" dirty="0">
                <a:ln>
                  <a:noFill/>
                </a:ln>
                <a:solidFill>
                  <a:srgbClr val="0061FE"/>
                </a:solidFill>
                <a:effectLst/>
                <a:highlight>
                  <a:srgbClr val="FFFF00"/>
                </a:highlight>
                <a:latin typeface="Open Sans"/>
                <a:cs typeface="Arial" panose="020B0604020202020204" pitchFamily="34" charset="0"/>
              </a:rPr>
              <a:t>Extended use of PPE is not intended to encourage dental facilities to practice at a normal patient volume during a PPE shortage, but only to be implemented in the short term when other controls have been exhausted</a:t>
            </a: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 Once the supply of PPE has increased, facilities should return to conventional strategies</a:t>
            </a:r>
            <a:r>
              <a:rPr kumimoji="0" lang="en-US" altLang="en-US" sz="1800" b="0" i="0" u="none" strike="noStrike" cap="none" normalizeH="0" baseline="0" dirty="0">
                <a:ln>
                  <a:noFill/>
                </a:ln>
                <a:solidFill>
                  <a:schemeClr val="tx1"/>
                </a:solidFill>
                <a:effectLst/>
                <a:latin typeface="Open Sans"/>
                <a:cs typeface="Arial" panose="020B0604020202020204" pitchFamily="34" charset="0"/>
              </a:rPr>
              <a:t>.”</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660179C-5F94-450D-8697-AE75FDFB2A77}"/>
              </a:ext>
            </a:extLst>
          </p:cNvPr>
          <p:cNvSpPr txBox="1"/>
          <p:nvPr/>
        </p:nvSpPr>
        <p:spPr>
          <a:xfrm>
            <a:off x="1846729" y="5954801"/>
            <a:ext cx="9271860" cy="369332"/>
          </a:xfrm>
          <a:prstGeom prst="rect">
            <a:avLst/>
          </a:prstGeom>
          <a:noFill/>
        </p:spPr>
        <p:txBody>
          <a:bodyPr wrap="square">
            <a:spAutoFit/>
          </a:bodyPr>
          <a:lstStyle/>
          <a:p>
            <a:r>
              <a:rPr lang="en-US" dirty="0">
                <a:hlinkClick r:id="rId3"/>
              </a:rPr>
              <a:t>https://www.cdc.gov/coronavirus/2019-ncov/hcp/dental-settings.html</a:t>
            </a:r>
            <a:r>
              <a:rPr lang="en-US" dirty="0"/>
              <a:t> </a:t>
            </a:r>
          </a:p>
        </p:txBody>
      </p:sp>
      <p:sp>
        <p:nvSpPr>
          <p:cNvPr id="7" name="Rectangle 6">
            <a:extLst>
              <a:ext uri="{FF2B5EF4-FFF2-40B4-BE49-F238E27FC236}">
                <a16:creationId xmlns:a16="http://schemas.microsoft.com/office/drawing/2014/main" id="{133EBD0F-45EE-4899-93C9-117A6EDF6C0A}"/>
              </a:ext>
            </a:extLst>
          </p:cNvPr>
          <p:cNvSpPr/>
          <p:nvPr/>
        </p:nvSpPr>
        <p:spPr>
          <a:xfrm>
            <a:off x="1460070" y="321674"/>
            <a:ext cx="9271860" cy="1045094"/>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p>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Know your “Capacity Strategy” for PPE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9188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78BB8619-5C7E-424C-A335-5210ECD378EB}"/>
              </a:ext>
            </a:extLst>
          </p:cNvPr>
          <p:cNvSpPr>
            <a:spLocks noChangeArrowheads="1"/>
          </p:cNvSpPr>
          <p:nvPr/>
        </p:nvSpPr>
        <p:spPr bwMode="auto">
          <a:xfrm>
            <a:off x="1662953" y="1022704"/>
            <a:ext cx="1011218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cs typeface="Arial" panose="020B0604020202020204" pitchFamily="34" charset="0"/>
              </a:rPr>
              <a:t>Still need to re-use N95s (contingency or crisis mode) to provide urgent dental services?  </a:t>
            </a: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Some clinics use services for decontaminating N95s.  The CDC also supports using the “5 day paper bag” method.  Per the CDC:</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61FE"/>
                </a:solidFill>
                <a:effectLst/>
                <a:latin typeface="Merriweather"/>
                <a:cs typeface="Arial" panose="020B0604020202020204" pitchFamily="34" charset="0"/>
              </a:rPr>
              <a:t>A limited reuse strategy to reduce the risk of self-contamination</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One strategy to reduce the risk of contact transfer of pathogens from the FFR to the wearer during FFR reuse is to issue five N95 FFRs to each healthcare staff member who care for patients with suspected or confirmed COVID-19. The healthcare staff member can wear one N95 FFR each day and store it in a breathable paper bag at the end of each shift with a minimum of five days between each N95 FFR use, rotating the use each day between N95 FFRs. This will provide some time for pathogens on it to “die off” during storage [8]. This strategy requires a minimum of five N95 FFRs per staff member, provided that healthcare personnel don, doff, and store them properly each day.</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As a caution, healthcare personnel should treat reused FFRs as though they are contaminated, while preventing FFR contamination prior to donning by following the precautions outlined in the reuse recommendations found </a:t>
            </a: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3"/>
              </a:rPr>
              <a:t>here</a:t>
            </a:r>
            <a:r>
              <a:rPr kumimoji="0" lang="en-US" altLang="en-US" sz="1800" b="0" i="0" u="none" strike="noStrike" cap="none" normalizeH="0" baseline="0" dirty="0">
                <a:ln>
                  <a:noFill/>
                </a:ln>
                <a:solidFill>
                  <a:srgbClr val="0061FE"/>
                </a:solidFill>
                <a:effectLst/>
                <a:latin typeface="Open Sans"/>
                <a:cs typeface="Arial" panose="020B0604020202020204" pitchFamily="34" charset="0"/>
              </a:rPr>
              <a:t>. Hand hygiene with soap and water or an alcohol-based hand sanitizer with at least 60% alcohol should be performed before donning and after touching or adjusting the FFR while in use (if necessary for comfort or to maintain fit) or after doffing.</a:t>
            </a:r>
            <a:endPar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DA6BEFA6-1062-4573-BB8F-CA0205314D59}"/>
              </a:ext>
            </a:extLst>
          </p:cNvPr>
          <p:cNvSpPr txBox="1"/>
          <p:nvPr/>
        </p:nvSpPr>
        <p:spPr>
          <a:xfrm>
            <a:off x="1662953" y="6054851"/>
            <a:ext cx="10112188" cy="646331"/>
          </a:xfrm>
          <a:prstGeom prst="rect">
            <a:avLst/>
          </a:prstGeom>
          <a:noFill/>
        </p:spPr>
        <p:txBody>
          <a:bodyPr wrap="square">
            <a:spAutoFit/>
          </a:bodyPr>
          <a:lstStyle/>
          <a:p>
            <a:r>
              <a:rPr lang="en-US" dirty="0">
                <a:hlinkClick r:id="rId4"/>
              </a:rPr>
              <a:t>https://www.cdc.gov/coronavirus/2019-ncov/hcp/ppe-strategy/decontamination-reuse-respirators.html</a:t>
            </a:r>
            <a:r>
              <a:rPr lang="en-US" dirty="0"/>
              <a:t> </a:t>
            </a:r>
          </a:p>
        </p:txBody>
      </p:sp>
    </p:spTree>
    <p:extLst>
      <p:ext uri="{BB962C8B-B14F-4D97-AF65-F5344CB8AC3E}">
        <p14:creationId xmlns:p14="http://schemas.microsoft.com/office/powerpoint/2010/main" val="3269183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6BEFA6-1062-4573-BB8F-CA0205314D59}"/>
              </a:ext>
            </a:extLst>
          </p:cNvPr>
          <p:cNvSpPr txBox="1"/>
          <p:nvPr/>
        </p:nvSpPr>
        <p:spPr>
          <a:xfrm>
            <a:off x="1662953" y="6054851"/>
            <a:ext cx="10112188" cy="646331"/>
          </a:xfrm>
          <a:prstGeom prst="rect">
            <a:avLst/>
          </a:prstGeom>
          <a:noFill/>
        </p:spPr>
        <p:txBody>
          <a:bodyPr wrap="square">
            <a:spAutoFit/>
          </a:bodyPr>
          <a:lstStyle/>
          <a:p>
            <a:r>
              <a:rPr lang="en-US" dirty="0">
                <a:hlinkClick r:id="rId3"/>
              </a:rPr>
              <a:t>https://www.cdc.gov/coronavirus/2019-ncov/hcp/ppe-strategy/decontamination-reuse-respirators.html</a:t>
            </a:r>
            <a:r>
              <a:rPr lang="en-US" dirty="0"/>
              <a:t> </a:t>
            </a:r>
          </a:p>
        </p:txBody>
      </p:sp>
      <p:pic>
        <p:nvPicPr>
          <p:cNvPr id="4" name="Picture 3">
            <a:extLst>
              <a:ext uri="{FF2B5EF4-FFF2-40B4-BE49-F238E27FC236}">
                <a16:creationId xmlns:a16="http://schemas.microsoft.com/office/drawing/2014/main" id="{F5117E2A-ADEE-428F-9274-91329986D8D1}"/>
              </a:ext>
            </a:extLst>
          </p:cNvPr>
          <p:cNvPicPr>
            <a:picLocks noChangeAspect="1"/>
          </p:cNvPicPr>
          <p:nvPr/>
        </p:nvPicPr>
        <p:blipFill rotWithShape="1">
          <a:blip r:embed="rId4"/>
          <a:srcRect b="7075"/>
          <a:stretch/>
        </p:blipFill>
        <p:spPr>
          <a:xfrm>
            <a:off x="4572000" y="942680"/>
            <a:ext cx="3372108" cy="5112171"/>
          </a:xfrm>
          <a:prstGeom prst="rect">
            <a:avLst/>
          </a:prstGeom>
        </p:spPr>
      </p:pic>
    </p:spTree>
    <p:extLst>
      <p:ext uri="{BB962C8B-B14F-4D97-AF65-F5344CB8AC3E}">
        <p14:creationId xmlns:p14="http://schemas.microsoft.com/office/powerpoint/2010/main" val="396327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321" y="350234"/>
            <a:ext cx="10110572" cy="6076324"/>
          </a:xfrm>
        </p:spPr>
        <p:txBody>
          <a:bodyPr anchor="ctr">
            <a:normAutofit fontScale="90000"/>
          </a:bodyPr>
          <a:lstStyle/>
          <a:p>
            <a:r>
              <a:rPr lang="en-US" sz="4900" b="1" u="sng" dirty="0">
                <a:solidFill>
                  <a:schemeClr val="accent1">
                    <a:lumMod val="50000"/>
                  </a:schemeClr>
                </a:solidFill>
                <a:latin typeface="Calibri" panose="020F0502020204030204" pitchFamily="34" charset="0"/>
                <a:cs typeface="Calibri" panose="020F0502020204030204" pitchFamily="34" charset="0"/>
              </a:rPr>
              <a:t>COVID-19: </a:t>
            </a:r>
            <a:r>
              <a:rPr lang="en-US" sz="4800" b="1" u="sng" dirty="0">
                <a:solidFill>
                  <a:schemeClr val="accent1">
                    <a:lumMod val="50000"/>
                  </a:schemeClr>
                </a:solidFill>
                <a:latin typeface="Calibri" panose="020F0502020204030204" pitchFamily="34" charset="0"/>
                <a:cs typeface="Calibri" panose="020F0502020204030204" pitchFamily="34" charset="0"/>
              </a:rPr>
              <a:t>Portland Area Update for Dental Operations</a:t>
            </a:r>
            <a:r>
              <a:rPr lang="en-US" sz="4900" b="1" u="sng" dirty="0">
                <a:solidFill>
                  <a:schemeClr val="accent1">
                    <a:lumMod val="50000"/>
                  </a:schemeClr>
                </a:solidFill>
                <a:latin typeface="Calibri" panose="020F0502020204030204" pitchFamily="34" charset="0"/>
                <a:cs typeface="Calibri" panose="020F0502020204030204" pitchFamily="34" charset="0"/>
              </a:rPr>
              <a:t>.</a:t>
            </a:r>
            <a:br>
              <a:rPr lang="en-US" sz="4900" b="1" u="sng" dirty="0">
                <a:solidFill>
                  <a:schemeClr val="accent1">
                    <a:lumMod val="50000"/>
                  </a:schemeClr>
                </a:solidFill>
                <a:latin typeface="Calibri" panose="020F0502020204030204" pitchFamily="34" charset="0"/>
                <a:cs typeface="Calibri" panose="020F0502020204030204" pitchFamily="34" charset="0"/>
              </a:rPr>
            </a:br>
            <a:br>
              <a:rPr lang="en-US" sz="1800" b="1" u="sng"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Upon completion of this course, participants will be able to:</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1. Use current guidelines from the CDC, OSHA, IHS and the ADA (WA/OR/ID DOH as applicable) for necessary planning and strategies for dental clinics operations.</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2. Know how to prioritize patient appointments based on staffing, supply levels, engineering/administrative controls  and other factors amid the COVID-19 pandemic.</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3. Know the appropriate PPE for patient care; with a focus on aerosol generating vs. non-aerosol generating procedures. </a:t>
            </a:r>
            <a:br>
              <a:rPr lang="en-US" sz="2400" dirty="0">
                <a:solidFill>
                  <a:schemeClr val="accent1">
                    <a:lumMod val="50000"/>
                  </a:schemeClr>
                </a:solidFill>
                <a:latin typeface="Calibri" panose="020F0502020204030204" pitchFamily="34" charset="0"/>
                <a:cs typeface="Calibri" panose="020F0502020204030204" pitchFamily="34" charset="0"/>
              </a:rPr>
            </a:br>
            <a:endParaRPr lang="en-US" sz="2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72477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A9BCB450-AE25-48A9-8CCE-C1E84DEDA0BB}"/>
              </a:ext>
            </a:extLst>
          </p:cNvPr>
          <p:cNvSpPr>
            <a:spLocks noChangeArrowheads="1"/>
          </p:cNvSpPr>
          <p:nvPr/>
        </p:nvSpPr>
        <p:spPr bwMode="auto">
          <a:xfrm>
            <a:off x="1812932" y="1230436"/>
            <a:ext cx="9812229" cy="533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Merriweather"/>
                <a:cs typeface="Arial" panose="020B0604020202020204" pitchFamily="34" charset="0"/>
              </a:rPr>
              <a:t>What is limited FFR reuse?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Limited FFR reuse refers to the practice of using the same N95 FFR or other filtering facepiece respirator for multiple encounters with patients but removing it (doffing) after each encounter [1]. This is different than </a:t>
            </a:r>
            <a:r>
              <a:rPr kumimoji="0" lang="en-US" altLang="en-US" sz="1600" b="0" i="0" u="none" strike="noStrike" cap="none" normalizeH="0" baseline="0" dirty="0">
                <a:ln>
                  <a:noFill/>
                </a:ln>
                <a:solidFill>
                  <a:srgbClr val="075290"/>
                </a:solidFill>
                <a:effectLst/>
                <a:latin typeface="Arial" panose="020B0604020202020204" pitchFamily="34" charset="0"/>
                <a:cs typeface="Arial" panose="020B0604020202020204" pitchFamily="34" charset="0"/>
                <a:hlinkClick r:id="rId3"/>
              </a:rPr>
              <a:t>extended use</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of an FFR where the same FFR is worn continuously for encounters with multiple patients. During limited reuse, the FFR is stored in between encounters to be put on again (donned) prior to the next encounter with a patient. Decontamination of N95 FFRs may be considered as part of limited reuse strategies. </a:t>
            </a:r>
            <a:r>
              <a:rPr kumimoji="0" lang="en-US" altLang="en-US" sz="160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Extended use may also be considered as part of limited reuse strategies whereby an N95 FFR is worn for multiple patient contacts then stored or decontaminated before being reused</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More information on implementing reuse and extended use can be found </a:t>
            </a:r>
            <a:r>
              <a:rPr kumimoji="0" lang="en-US" altLang="en-US" sz="1600" b="0" i="0" u="none" strike="noStrike" cap="none" normalizeH="0" baseline="0" dirty="0">
                <a:ln>
                  <a:noFill/>
                </a:ln>
                <a:solidFill>
                  <a:srgbClr val="075290"/>
                </a:solidFill>
                <a:effectLst/>
                <a:latin typeface="Arial" panose="020B0604020202020204" pitchFamily="34" charset="0"/>
                <a:cs typeface="Arial" panose="020B0604020202020204" pitchFamily="34" charset="0"/>
                <a:hlinkClick r:id="rId4"/>
              </a:rPr>
              <a:t>here</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number of times that an FFR can be reused is limited by:</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Filtration performance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Contamination and soiling</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Damage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FFRs visibly contaminated with blood, respiratory or nasal secretions, or other bodily fluids should be discarded and not reused. FFRs that are damaged (e.g. broken straps, broken nose piece), malformed, or are unable to pass a fit check should also be discarded and not reused.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More information on limited FFR reuse can be found </a:t>
            </a:r>
            <a:r>
              <a:rPr kumimoji="0" lang="en-US" altLang="en-US" sz="1600" b="0" i="0" u="none" strike="noStrike" cap="none" normalizeH="0" baseline="0" dirty="0">
                <a:ln>
                  <a:noFill/>
                </a:ln>
                <a:solidFill>
                  <a:srgbClr val="075290"/>
                </a:solidFill>
                <a:effectLst/>
                <a:latin typeface="Arial" panose="020B0604020202020204" pitchFamily="34" charset="0"/>
                <a:cs typeface="Arial" panose="020B0604020202020204" pitchFamily="34" charset="0"/>
                <a:hlinkClick r:id="rId5"/>
              </a:rPr>
              <a:t>here</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latin typeface="Merriweather"/>
              <a:cs typeface="Arial" panose="020B0604020202020204" pitchFamily="34" charset="0"/>
            </a:endParaRPr>
          </a:p>
          <a:p>
            <a:pPr defTabSz="914400" eaLnBrk="0" fontAlgn="base" hangingPunct="0">
              <a:spcBef>
                <a:spcPct val="0"/>
              </a:spcBef>
              <a:spcAft>
                <a:spcPct val="0"/>
              </a:spcAft>
            </a:pPr>
            <a:r>
              <a:rPr kumimoji="0" lang="en-US" altLang="en-US"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https://www.cdc.gov/coronavirus/2019-ncov/hcp/ppe-strategy/index.html</a:t>
            </a:r>
            <a:endParaRPr kumimoji="0" lang="en-US" altLang="en-US" sz="16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484237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68922D8D-E2D9-448C-A57D-CE4B3D7F26BF}"/>
              </a:ext>
            </a:extLst>
          </p:cNvPr>
          <p:cNvSpPr>
            <a:spLocks noChangeArrowheads="1"/>
          </p:cNvSpPr>
          <p:nvPr/>
        </p:nvSpPr>
        <p:spPr bwMode="auto">
          <a:xfrm>
            <a:off x="1902487" y="1305595"/>
            <a:ext cx="921610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erriweather"/>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Merriweather"/>
                <a:cs typeface="Arial" panose="020B0604020202020204" pitchFamily="34" charset="0"/>
              </a:rPr>
              <a:t>When should limited reuse be implemented?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Limited FFR reuse is just one of several strategies available for addressing an N95 FFR crisis capacity situation when there is a known shortage of devices after conventional and contingency capacity strategies have been implemented. It should only be considered during a crisis capacity situation during a declared public health emergency. When an N95 FFR crisis situation no longer exists, limited FFR reuse should not be utilized.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Before deciding to implement FFR reuse, facilities should explore opportunities to switch to respirators that are designed to be decontaminated and reused (e.g., elastomeric respirators or powered air-purifying respirators) to reduce demand for FFRs and the need for crisis capacity strategies.</a:t>
            </a:r>
            <a:endParaRPr kumimoji="0" lang="en-US" altLang="en-US" b="0" i="0" u="none" strike="noStrike" cap="none" normalizeH="0" baseline="0" dirty="0">
              <a:ln>
                <a:noFill/>
              </a:ln>
              <a:solidFill>
                <a:schemeClr val="tx1"/>
              </a:solidFill>
              <a:effectLst/>
              <a:highlight>
                <a:srgbClr val="FFFF00"/>
              </a:highlight>
              <a:latin typeface="Merriweather"/>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a:ln>
                <a:noFill/>
              </a:ln>
              <a:solidFill>
                <a:schemeClr val="tx1"/>
              </a:solidFill>
              <a:effectLst/>
              <a:latin typeface="Merriweather"/>
              <a:cs typeface="Arial" panose="020B0604020202020204" pitchFamily="34" charset="0"/>
            </a:endParaRPr>
          </a:p>
        </p:txBody>
      </p:sp>
      <p:pic>
        <p:nvPicPr>
          <p:cNvPr id="7" name="Picture 6">
            <a:extLst>
              <a:ext uri="{FF2B5EF4-FFF2-40B4-BE49-F238E27FC236}">
                <a16:creationId xmlns:a16="http://schemas.microsoft.com/office/drawing/2014/main" id="{EB1D9E13-6FA6-4338-964A-87CB16F09E57}"/>
              </a:ext>
            </a:extLst>
          </p:cNvPr>
          <p:cNvPicPr>
            <a:picLocks noChangeAspect="1"/>
          </p:cNvPicPr>
          <p:nvPr/>
        </p:nvPicPr>
        <p:blipFill rotWithShape="1">
          <a:blip r:embed="rId3"/>
          <a:srcRect t="64899"/>
          <a:stretch/>
        </p:blipFill>
        <p:spPr>
          <a:xfrm>
            <a:off x="3002567" y="4444916"/>
            <a:ext cx="6186866" cy="1953020"/>
          </a:xfrm>
          <a:prstGeom prst="rect">
            <a:avLst/>
          </a:prstGeom>
        </p:spPr>
      </p:pic>
    </p:spTree>
    <p:extLst>
      <p:ext uri="{BB962C8B-B14F-4D97-AF65-F5344CB8AC3E}">
        <p14:creationId xmlns:p14="http://schemas.microsoft.com/office/powerpoint/2010/main" val="212499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E4E452F2-AE92-4EFA-8810-85B15487FB6A}"/>
              </a:ext>
            </a:extLst>
          </p:cNvPr>
          <p:cNvSpPr>
            <a:spLocks noChangeArrowheads="1"/>
          </p:cNvSpPr>
          <p:nvPr/>
        </p:nvSpPr>
        <p:spPr bwMode="auto">
          <a:xfrm>
            <a:off x="1972235" y="1324638"/>
            <a:ext cx="9296779" cy="4939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erriweather"/>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Merriweather"/>
                <a:cs typeface="Arial" panose="020B0604020202020204" pitchFamily="34" charset="0"/>
              </a:rPr>
              <a:t>Limitations for Limited FFR reuse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Decrease in N95 FFR fit and filtration performance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NIOSH-certified N95 FFRs are designed to filter 95% of particles when appropriately fitted to the wearer’s face. This means that an N95 that is not properly fitted to the face will likely give the wearer less protection. N95 FFRs are designed to be single-use devices but may be used multiple times under crisis capacity strategies. N95 FFR performance will decrease as the number of hours and number of </a:t>
            </a:r>
            <a:r>
              <a:rPr kumimoji="0" lang="en-US" altLang="en-US"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donnings</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and </a:t>
            </a:r>
            <a:r>
              <a:rPr kumimoji="0" lang="en-US" altLang="en-US"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doffings</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increase.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The number of times that an FFR can be reused will likely be limited by its fit because the tethering straps can become weaker or stretched after each donning. Each time an N95 FFR is donned or doffed, the integrity of the straps may be impacted. Repeated donning and doffing will result in the straps no longer being able to generate enough force to create a tight seal with the face. The resulting poor seal will allow unfiltered air to enter the N95 FFR and into the wearer’s breathing zone.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CDC recommends limiting the number of </a:t>
            </a:r>
            <a:r>
              <a:rPr kumimoji="0" lang="en-US" altLang="en-US" b="0" i="0" u="none" strike="noStrike" cap="none" normalizeH="0" baseline="0" dirty="0" err="1">
                <a:ln>
                  <a:noFill/>
                </a:ln>
                <a:solidFill>
                  <a:schemeClr val="tx1"/>
                </a:solidFill>
                <a:effectLst/>
                <a:highlight>
                  <a:srgbClr val="FFFF00"/>
                </a:highlight>
                <a:latin typeface="Arial" panose="020B0604020202020204" pitchFamily="34" charset="0"/>
                <a:cs typeface="Arial" panose="020B0604020202020204" pitchFamily="34" charset="0"/>
              </a:rPr>
              <a:t>donnings</a:t>
            </a:r>
            <a:r>
              <a:rPr kumimoji="0" lang="en-US" altLang="en-US"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 for an N95 FFR to no more than five per device.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827211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1">
            <a:extLst>
              <a:ext uri="{FF2B5EF4-FFF2-40B4-BE49-F238E27FC236}">
                <a16:creationId xmlns:a16="http://schemas.microsoft.com/office/drawing/2014/main" id="{94E11AA6-3039-443F-B7A7-C5BB4D55C2F6}"/>
              </a:ext>
            </a:extLst>
          </p:cNvPr>
          <p:cNvSpPr>
            <a:spLocks noChangeArrowheads="1"/>
          </p:cNvSpPr>
          <p:nvPr/>
        </p:nvSpPr>
        <p:spPr bwMode="auto">
          <a:xfrm>
            <a:off x="1770529" y="1077318"/>
            <a:ext cx="9897035"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If supplies are even more constrained, and five respirators are not available for each worker who needs them, N95 FFR limited reuse with FFR decontamination may be necessary.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chemeClr val="tx1"/>
              </a:solidFill>
              <a:effectLst/>
              <a:latin typeface="Merriweather"/>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solidFill>
                  <a:schemeClr val="tx1"/>
                </a:solidFill>
                <a:effectLst/>
                <a:latin typeface="Merriweather"/>
                <a:cs typeface="Arial" panose="020B0604020202020204" pitchFamily="34" charset="0"/>
              </a:rPr>
              <a:t>What is FFR decontamination?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Decontamination is a process to reduce the number of pathogens on used FFRs before reusing them. It is used to limit the risk of self-contamination. Decontamination and subsequent reuse of FFRs should only be practiced where FFR shortages exist. Decontamination should only be performed on </a:t>
            </a:r>
            <a:r>
              <a:rPr kumimoji="0" lang="en-US" altLang="en-US" b="0" i="0" u="none" strike="noStrike" cap="none" normalizeH="0" baseline="0" dirty="0">
                <a:ln>
                  <a:noFill/>
                </a:ln>
                <a:solidFill>
                  <a:srgbClr val="075290"/>
                </a:solidFill>
                <a:effectLst/>
                <a:latin typeface="Arial" panose="020B0604020202020204" pitchFamily="34" charset="0"/>
                <a:cs typeface="Arial" panose="020B0604020202020204" pitchFamily="34" charset="0"/>
                <a:hlinkClick r:id="rId3"/>
              </a:rPr>
              <a:t>NIOSH-approved FFRs</a:t>
            </a: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 without exhalation valves.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present, FFRs are considered one-time use products, and there are currently no manufacturer-authorized methods for FFR decontamination before reuse. Only respirator manufacturers can reliably provide guidance on how to decontaminate their specific models of FFRs. In the absence of manufacturer’s recommendations, third parties, such as decontamination companies, safety organizations, or research laboratories, may also provide guidance or procedures on how to decontaminate respirators without impacting their performance.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 effective FFR decontamination method should reduce the pathogen burden, not harm the fit or filtration performance of the FFR, and should present no residual chemical hazard. NIOSH reviewed the literature on decontaminating FFRs because of these considerations. NIOSH found that, as of April 2020, ultraviolet germicidal irradiation, vaporous hydrogen peroxide, and moist heat have shown the most promise as potential methods to decontaminate FFRs.</a:t>
            </a:r>
          </a:p>
        </p:txBody>
      </p:sp>
    </p:spTree>
    <p:extLst>
      <p:ext uri="{BB962C8B-B14F-4D97-AF65-F5344CB8AC3E}">
        <p14:creationId xmlns:p14="http://schemas.microsoft.com/office/powerpoint/2010/main" val="33686876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59369" y="519383"/>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1">
            <a:extLst>
              <a:ext uri="{FF2B5EF4-FFF2-40B4-BE49-F238E27FC236}">
                <a16:creationId xmlns:a16="http://schemas.microsoft.com/office/drawing/2014/main" id="{9F66A8B2-81AF-42B3-AE7F-A995397D2E98}"/>
              </a:ext>
            </a:extLst>
          </p:cNvPr>
          <p:cNvSpPr>
            <a:spLocks noChangeArrowheads="1"/>
          </p:cNvSpPr>
          <p:nvPr/>
        </p:nvSpPr>
        <p:spPr bwMode="auto">
          <a:xfrm>
            <a:off x="1757082" y="1368026"/>
            <a:ext cx="10003658" cy="497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On March 29, 2020, the U.S. Food and Drug Administration (FDA) issued the first Emergency Use Authorization (EUA) for a process to decontaminate, and subsequent EUAs have been issued. Healthcare facilities should check the </a:t>
            </a:r>
            <a:r>
              <a:rPr kumimoji="0" lang="en-US" altLang="en-US" sz="1600" b="0" i="0" u="none" strike="noStrike" cap="none" normalizeH="0" baseline="0" dirty="0">
                <a:ln>
                  <a:noFill/>
                </a:ln>
                <a:solidFill>
                  <a:srgbClr val="075290"/>
                </a:solidFill>
                <a:effectLst/>
                <a:latin typeface="Arial" panose="020B0604020202020204" pitchFamily="34" charset="0"/>
                <a:cs typeface="Arial" panose="020B0604020202020204" pitchFamily="34" charset="0"/>
                <a:hlinkClick r:id="rId3"/>
              </a:rPr>
              <a:t>FDA Emergency Use Authorizations </a:t>
            </a:r>
            <a:r>
              <a:rPr kumimoji="0" lang="en-US" altLang="en-US" sz="1600" b="0" i="0" u="none" strike="noStrike" cap="none" normalizeH="0" baseline="0" dirty="0" err="1">
                <a:ln>
                  <a:noFill/>
                </a:ln>
                <a:solidFill>
                  <a:srgbClr val="075290"/>
                </a:solidFill>
                <a:effectLst/>
                <a:latin typeface="Arial" panose="020B0604020202020204" pitchFamily="34" charset="0"/>
                <a:cs typeface="Arial" panose="020B0604020202020204" pitchFamily="34" charset="0"/>
                <a:hlinkClick r:id="rId3"/>
              </a:rPr>
              <a:t>websiteexternal</a:t>
            </a:r>
            <a:r>
              <a:rPr kumimoji="0" lang="en-US" altLang="en-US" sz="1600" b="0" i="0" u="none" strike="noStrike" cap="none" normalizeH="0" baseline="0" dirty="0">
                <a:ln>
                  <a:noFill/>
                </a:ln>
                <a:solidFill>
                  <a:srgbClr val="075290"/>
                </a:solidFill>
                <a:effectLst/>
                <a:latin typeface="Arial" panose="020B0604020202020204" pitchFamily="34" charset="0"/>
                <a:cs typeface="Arial" panose="020B0604020202020204" pitchFamily="34" charset="0"/>
                <a:hlinkClick r:id="rId3"/>
              </a:rPr>
              <a:t> icon</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for the most up-to-date information.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The effectiveness of using any of the methods mentioned in this guidance should be explored with specific FFR models and with the manufacturer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and, if needed, third party expert input and support to better understand the impact on respirator performance, including filtration and fit, and structural integrity, including integrity of head straps and other parts.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Employers should be able to demonstrate effectiveness of any decontamination methods used against the likely contaminants (i.e., pathogens) of concern including SARS-CoV-2. </a:t>
            </a: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Employers should also ensure that any decontamination methods used, including those for which an FDA EUA has been issued, do not produce additional safety hazards (e.g., electrical arcs resulting from placing FFRs with metal parts into microwaves), or that workers are adequately protected from those hazards through appropriate engineering and administrative controls, safe work practices, and personal protective equipment.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highlight>
                  <a:srgbClr val="FFFF00"/>
                </a:highlight>
                <a:latin typeface="Arial" panose="020B0604020202020204" pitchFamily="34" charset="0"/>
                <a:cs typeface="Arial" panose="020B0604020202020204" pitchFamily="34" charset="0"/>
              </a:rPr>
              <a:t>Decontamination might cause poorer fit, reduced filtration efficiency, and reduced breathability of disposable FFRs as a result of changes to the filtering material, straps, nose bridge material, or strap attachments of the FFR. Decontamination may produce chemical inhalation risks and should be evaluated for off-gassing.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While decontamination and subsequent reuse of FFRs void the NIOSH approval and are not permitted under OSHA’s respiratory protection standard during normal conditions of use, these options may need to be considered during a crisis capacity situation when FFR shortages exist.</a:t>
            </a: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2201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3C5D5E2-EE0D-462B-88BA-C720A34986A9}"/>
              </a:ext>
            </a:extLst>
          </p:cNvPr>
          <p:cNvPicPr>
            <a:picLocks noChangeAspect="1"/>
          </p:cNvPicPr>
          <p:nvPr/>
        </p:nvPicPr>
        <p:blipFill>
          <a:blip r:embed="rId3"/>
          <a:stretch>
            <a:fillRect/>
          </a:stretch>
        </p:blipFill>
        <p:spPr>
          <a:xfrm>
            <a:off x="2319505" y="1207654"/>
            <a:ext cx="8799084" cy="3961049"/>
          </a:xfrm>
          <a:prstGeom prst="rect">
            <a:avLst/>
          </a:prstGeom>
        </p:spPr>
      </p:pic>
      <p:sp>
        <p:nvSpPr>
          <p:cNvPr id="5" name="TextBox 4">
            <a:extLst>
              <a:ext uri="{FF2B5EF4-FFF2-40B4-BE49-F238E27FC236}">
                <a16:creationId xmlns:a16="http://schemas.microsoft.com/office/drawing/2014/main" id="{074F0E20-FC7D-49CB-A92F-0A2798ED978A}"/>
              </a:ext>
            </a:extLst>
          </p:cNvPr>
          <p:cNvSpPr txBox="1"/>
          <p:nvPr/>
        </p:nvSpPr>
        <p:spPr>
          <a:xfrm>
            <a:off x="2319505" y="5490792"/>
            <a:ext cx="8799084" cy="646331"/>
          </a:xfrm>
          <a:prstGeom prst="rect">
            <a:avLst/>
          </a:prstGeom>
          <a:noFill/>
        </p:spPr>
        <p:txBody>
          <a:bodyPr wrap="square" rtlCol="0">
            <a:spAutoFit/>
          </a:bodyPr>
          <a:lstStyle/>
          <a:p>
            <a:r>
              <a:rPr lang="en-US" dirty="0">
                <a:hlinkClick r:id="rId4"/>
              </a:rPr>
              <a:t>https://www.cdc.gov/coronavirus/2019-ncov/hcp/ppe-strategy/decontamination-reuse-respirators.html</a:t>
            </a:r>
            <a:r>
              <a:rPr lang="en-US" dirty="0"/>
              <a:t> </a:t>
            </a:r>
          </a:p>
        </p:txBody>
      </p:sp>
      <p:sp>
        <p:nvSpPr>
          <p:cNvPr id="10" name="Rectangle 9">
            <a:extLst>
              <a:ext uri="{FF2B5EF4-FFF2-40B4-BE49-F238E27FC236}">
                <a16:creationId xmlns:a16="http://schemas.microsoft.com/office/drawing/2014/main" id="{BD2F3F9D-5426-4BA0-8CB9-43CD3740276A}"/>
              </a:ext>
            </a:extLst>
          </p:cNvPr>
          <p:cNvSpPr/>
          <p:nvPr/>
        </p:nvSpPr>
        <p:spPr>
          <a:xfrm>
            <a:off x="2319505" y="460064"/>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CDC and the N95 Use/Re-use Guidelines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857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49966" y="479950"/>
            <a:ext cx="2738160"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N95/PPE Resources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3C5D5E2-EE0D-462B-88BA-C720A34986A9}"/>
              </a:ext>
            </a:extLst>
          </p:cNvPr>
          <p:cNvPicPr>
            <a:picLocks noChangeAspect="1"/>
          </p:cNvPicPr>
          <p:nvPr/>
        </p:nvPicPr>
        <p:blipFill>
          <a:blip r:embed="rId3"/>
          <a:stretch>
            <a:fillRect/>
          </a:stretch>
        </p:blipFill>
        <p:spPr>
          <a:xfrm>
            <a:off x="2319505" y="1207654"/>
            <a:ext cx="8799084" cy="3961049"/>
          </a:xfrm>
          <a:prstGeom prst="rect">
            <a:avLst/>
          </a:prstGeom>
        </p:spPr>
      </p:pic>
      <p:sp>
        <p:nvSpPr>
          <p:cNvPr id="5" name="TextBox 4">
            <a:extLst>
              <a:ext uri="{FF2B5EF4-FFF2-40B4-BE49-F238E27FC236}">
                <a16:creationId xmlns:a16="http://schemas.microsoft.com/office/drawing/2014/main" id="{074F0E20-FC7D-49CB-A92F-0A2798ED978A}"/>
              </a:ext>
            </a:extLst>
          </p:cNvPr>
          <p:cNvSpPr txBox="1"/>
          <p:nvPr/>
        </p:nvSpPr>
        <p:spPr>
          <a:xfrm>
            <a:off x="1877016" y="5404285"/>
            <a:ext cx="9684061" cy="646331"/>
          </a:xfrm>
          <a:prstGeom prst="rect">
            <a:avLst/>
          </a:prstGeom>
          <a:noFill/>
        </p:spPr>
        <p:txBody>
          <a:bodyPr wrap="none" rtlCol="0">
            <a:spAutoFit/>
          </a:bodyPr>
          <a:lstStyle/>
          <a:p>
            <a:r>
              <a:rPr lang="en-US" dirty="0"/>
              <a:t>IHS, Emergency Management, Henry Schein, Patterson Dental, McKesson and others.</a:t>
            </a:r>
          </a:p>
          <a:p>
            <a:pPr algn="ctr"/>
            <a:r>
              <a:rPr lang="en-US" dirty="0"/>
              <a:t>Maintain records of usage (Burn Rates).</a:t>
            </a:r>
          </a:p>
        </p:txBody>
      </p:sp>
    </p:spTree>
    <p:extLst>
      <p:ext uri="{BB962C8B-B14F-4D97-AF65-F5344CB8AC3E}">
        <p14:creationId xmlns:p14="http://schemas.microsoft.com/office/powerpoint/2010/main" val="2844221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3877" y="616293"/>
            <a:ext cx="2744245"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N95/PPE Resources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3C5D5E2-EE0D-462B-88BA-C720A34986A9}"/>
              </a:ext>
            </a:extLst>
          </p:cNvPr>
          <p:cNvPicPr>
            <a:picLocks noChangeAspect="1"/>
          </p:cNvPicPr>
          <p:nvPr/>
        </p:nvPicPr>
        <p:blipFill>
          <a:blip r:embed="rId3"/>
          <a:stretch>
            <a:fillRect/>
          </a:stretch>
        </p:blipFill>
        <p:spPr>
          <a:xfrm>
            <a:off x="9273313" y="426321"/>
            <a:ext cx="2351884" cy="1058738"/>
          </a:xfrm>
          <a:prstGeom prst="rect">
            <a:avLst/>
          </a:prstGeom>
        </p:spPr>
      </p:pic>
      <p:sp>
        <p:nvSpPr>
          <p:cNvPr id="5" name="TextBox 4">
            <a:extLst>
              <a:ext uri="{FF2B5EF4-FFF2-40B4-BE49-F238E27FC236}">
                <a16:creationId xmlns:a16="http://schemas.microsoft.com/office/drawing/2014/main" id="{074F0E20-FC7D-49CB-A92F-0A2798ED978A}"/>
              </a:ext>
            </a:extLst>
          </p:cNvPr>
          <p:cNvSpPr txBox="1"/>
          <p:nvPr/>
        </p:nvSpPr>
        <p:spPr>
          <a:xfrm>
            <a:off x="2108069" y="5722028"/>
            <a:ext cx="3084499" cy="369332"/>
          </a:xfrm>
          <a:prstGeom prst="rect">
            <a:avLst/>
          </a:prstGeom>
          <a:noFill/>
        </p:spPr>
        <p:txBody>
          <a:bodyPr wrap="square" rtlCol="0">
            <a:spAutoFit/>
          </a:bodyPr>
          <a:lstStyle/>
          <a:p>
            <a:r>
              <a:rPr lang="en-US" dirty="0">
                <a:hlinkClick r:id="rId4"/>
              </a:rPr>
              <a:t>https://www.ihs.gov/nssc/</a:t>
            </a:r>
            <a:r>
              <a:rPr lang="en-US" dirty="0"/>
              <a:t> </a:t>
            </a:r>
          </a:p>
        </p:txBody>
      </p:sp>
      <p:pic>
        <p:nvPicPr>
          <p:cNvPr id="3" name="Picture 2">
            <a:extLst>
              <a:ext uri="{FF2B5EF4-FFF2-40B4-BE49-F238E27FC236}">
                <a16:creationId xmlns:a16="http://schemas.microsoft.com/office/drawing/2014/main" id="{7CBD603E-BE33-476D-93B4-51A4D414B8D0}"/>
              </a:ext>
            </a:extLst>
          </p:cNvPr>
          <p:cNvPicPr>
            <a:picLocks noChangeAspect="1"/>
          </p:cNvPicPr>
          <p:nvPr/>
        </p:nvPicPr>
        <p:blipFill>
          <a:blip r:embed="rId5"/>
          <a:stretch>
            <a:fillRect/>
          </a:stretch>
        </p:blipFill>
        <p:spPr>
          <a:xfrm>
            <a:off x="2108069" y="1485059"/>
            <a:ext cx="7975862" cy="4236969"/>
          </a:xfrm>
          <a:prstGeom prst="rect">
            <a:avLst/>
          </a:prstGeom>
        </p:spPr>
      </p:pic>
    </p:spTree>
    <p:extLst>
      <p:ext uri="{BB962C8B-B14F-4D97-AF65-F5344CB8AC3E}">
        <p14:creationId xmlns:p14="http://schemas.microsoft.com/office/powerpoint/2010/main" val="417787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2788" y="463568"/>
            <a:ext cx="2860198"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N95/PPE Resources</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53C5D5E2-EE0D-462B-88BA-C720A34986A9}"/>
              </a:ext>
            </a:extLst>
          </p:cNvPr>
          <p:cNvPicPr>
            <a:picLocks noChangeAspect="1"/>
          </p:cNvPicPr>
          <p:nvPr/>
        </p:nvPicPr>
        <p:blipFill>
          <a:blip r:embed="rId3"/>
          <a:stretch>
            <a:fillRect/>
          </a:stretch>
        </p:blipFill>
        <p:spPr>
          <a:xfrm>
            <a:off x="9273313" y="426321"/>
            <a:ext cx="2351884" cy="1058738"/>
          </a:xfrm>
          <a:prstGeom prst="rect">
            <a:avLst/>
          </a:prstGeom>
        </p:spPr>
      </p:pic>
      <p:sp>
        <p:nvSpPr>
          <p:cNvPr id="5" name="TextBox 4">
            <a:extLst>
              <a:ext uri="{FF2B5EF4-FFF2-40B4-BE49-F238E27FC236}">
                <a16:creationId xmlns:a16="http://schemas.microsoft.com/office/drawing/2014/main" id="{074F0E20-FC7D-49CB-A92F-0A2798ED978A}"/>
              </a:ext>
            </a:extLst>
          </p:cNvPr>
          <p:cNvSpPr txBox="1"/>
          <p:nvPr/>
        </p:nvSpPr>
        <p:spPr>
          <a:xfrm>
            <a:off x="1941136" y="5650346"/>
            <a:ext cx="10044676" cy="923330"/>
          </a:xfrm>
          <a:prstGeom prst="rect">
            <a:avLst/>
          </a:prstGeom>
          <a:noFill/>
        </p:spPr>
        <p:txBody>
          <a:bodyPr wrap="square" rtlCol="0">
            <a:spAutoFit/>
          </a:bodyPr>
          <a:lstStyle/>
          <a:p>
            <a:r>
              <a:rPr lang="en-US" dirty="0">
                <a:hlinkClick r:id="rId4"/>
              </a:rPr>
              <a:t>https://www.ihs.gov/sites/coronavirus/themes/responsive2017/display_objects/documents/ITU_Resource_Request_Guidance_04022020.pdf</a:t>
            </a:r>
            <a:endParaRPr lang="en-US" dirty="0"/>
          </a:p>
          <a:p>
            <a:endParaRPr lang="en-US" dirty="0"/>
          </a:p>
        </p:txBody>
      </p:sp>
      <p:pic>
        <p:nvPicPr>
          <p:cNvPr id="8" name="Picture 7">
            <a:extLst>
              <a:ext uri="{FF2B5EF4-FFF2-40B4-BE49-F238E27FC236}">
                <a16:creationId xmlns:a16="http://schemas.microsoft.com/office/drawing/2014/main" id="{E95AEB36-4A14-4EFA-8880-43F28CCA1218}"/>
              </a:ext>
            </a:extLst>
          </p:cNvPr>
          <p:cNvPicPr>
            <a:picLocks noChangeAspect="1"/>
          </p:cNvPicPr>
          <p:nvPr/>
        </p:nvPicPr>
        <p:blipFill>
          <a:blip r:embed="rId5"/>
          <a:stretch>
            <a:fillRect/>
          </a:stretch>
        </p:blipFill>
        <p:spPr>
          <a:xfrm>
            <a:off x="2452461" y="1085523"/>
            <a:ext cx="6820852" cy="4564823"/>
          </a:xfrm>
          <a:prstGeom prst="rect">
            <a:avLst/>
          </a:prstGeom>
        </p:spPr>
      </p:pic>
    </p:spTree>
    <p:extLst>
      <p:ext uri="{BB962C8B-B14F-4D97-AF65-F5344CB8AC3E}">
        <p14:creationId xmlns:p14="http://schemas.microsoft.com/office/powerpoint/2010/main" val="36413355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9930" y="791757"/>
            <a:ext cx="8799084" cy="907684"/>
          </a:xfrm>
          <a:prstGeom prst="rect">
            <a:avLst/>
          </a:prstGeom>
        </p:spPr>
        <p:txBody>
          <a:bodyPr wrap="square">
            <a:spAutoFit/>
          </a:bodyPr>
          <a:lstStyle/>
          <a:p>
            <a:pPr algn="ctr">
              <a:lnSpc>
                <a:spcPct val="115000"/>
              </a:lnSpc>
              <a:spcAft>
                <a:spcPts val="1000"/>
              </a:spcAft>
            </a:pPr>
            <a:r>
              <a:rPr lang="en-US" sz="20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COVID-19 Vaccination</a:t>
            </a:r>
          </a:p>
          <a:p>
            <a:pPr algn="ctr">
              <a:lnSpc>
                <a:spcPct val="115000"/>
              </a:lnSpc>
              <a:spcAft>
                <a:spcPts val="1000"/>
              </a:spcAft>
            </a:pPr>
            <a:r>
              <a:rPr lang="en-US" sz="20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What to expect in the near future?</a:t>
            </a:r>
          </a:p>
        </p:txBody>
      </p:sp>
      <p:sp>
        <p:nvSpPr>
          <p:cNvPr id="4" name="TextBox 3">
            <a:extLst>
              <a:ext uri="{FF2B5EF4-FFF2-40B4-BE49-F238E27FC236}">
                <a16:creationId xmlns:a16="http://schemas.microsoft.com/office/drawing/2014/main" id="{9D25BB19-EEC9-4DDA-9BEE-765655105793}"/>
              </a:ext>
            </a:extLst>
          </p:cNvPr>
          <p:cNvSpPr txBox="1"/>
          <p:nvPr/>
        </p:nvSpPr>
        <p:spPr>
          <a:xfrm>
            <a:off x="2469930" y="1725916"/>
            <a:ext cx="8799084" cy="4062651"/>
          </a:xfrm>
          <a:prstGeom prst="rect">
            <a:avLst/>
          </a:prstGeom>
          <a:noFill/>
        </p:spPr>
        <p:txBody>
          <a:bodyPr wrap="square">
            <a:spAutoFit/>
          </a:bodyPr>
          <a:lstStyle/>
          <a:p>
            <a:endParaRPr lang="en-US" sz="2000" b="1" dirty="0"/>
          </a:p>
          <a:p>
            <a:r>
              <a:rPr lang="en-US" sz="1400" b="1" dirty="0"/>
              <a:t>The Washington State Department of Health is preparing for a future COVID-19 vaccine. At this point, all potential vaccines are still in clinical trials. We do not know when a vaccine will be approved and released and which communities the vaccine will be approved for. We are watching the current vaccine development efforts closely, and we are committed to ensuring any vaccine that is approved for use in Washington State is safe and effective.</a:t>
            </a:r>
          </a:p>
          <a:p>
            <a:endParaRPr lang="en-US" sz="1400" b="1" dirty="0"/>
          </a:p>
          <a:p>
            <a:r>
              <a:rPr lang="en-US" sz="1400" b="1" dirty="0"/>
              <a:t>Once there is a safe and effective vaccine available, there may not be enough for everyone. The Washington State Department of Health is creating a plan for how to prioritize COVID-19 vaccine and we want your feedback. Specifically, we are looking for:</a:t>
            </a:r>
          </a:p>
          <a:p>
            <a:endParaRPr lang="en-US" sz="1400" b="1" dirty="0"/>
          </a:p>
          <a:p>
            <a:r>
              <a:rPr lang="en-US" sz="1400" b="1" dirty="0"/>
              <a:t>Recommendations on how COVID-19 vaccine should be prioritized across Washington state.</a:t>
            </a:r>
          </a:p>
          <a:p>
            <a:r>
              <a:rPr lang="en-US" sz="1400" b="1" dirty="0"/>
              <a:t>Insight into how people are currently feeling about the vaccine in general.</a:t>
            </a:r>
          </a:p>
          <a:p>
            <a:r>
              <a:rPr lang="en-US" sz="1400" b="1" dirty="0"/>
              <a:t>Please take this survey to provide feedback by 11:59PM, Monday, October 26, 2020 and share with your relevant partners and networks. This is a general feedback opportunity, and we are especially interested in hearing from communities, partners, workers, businesses, and sectors who are disproportionately impacted by COVID-19.</a:t>
            </a:r>
          </a:p>
          <a:p>
            <a:endParaRPr lang="en-US" sz="1400" b="1" dirty="0"/>
          </a:p>
        </p:txBody>
      </p:sp>
    </p:spTree>
    <p:extLst>
      <p:ext uri="{BB962C8B-B14F-4D97-AF65-F5344CB8AC3E}">
        <p14:creationId xmlns:p14="http://schemas.microsoft.com/office/powerpoint/2010/main" val="2134312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321" y="350234"/>
            <a:ext cx="10110572" cy="6076324"/>
          </a:xfrm>
        </p:spPr>
        <p:txBody>
          <a:bodyPr anchor="ctr">
            <a:normAutofit fontScale="90000"/>
          </a:bodyPr>
          <a:lstStyle/>
          <a:p>
            <a:r>
              <a:rPr lang="en-US" sz="4900" b="1" u="sng" dirty="0">
                <a:solidFill>
                  <a:schemeClr val="accent1">
                    <a:lumMod val="50000"/>
                  </a:schemeClr>
                </a:solidFill>
                <a:latin typeface="Calibri" panose="020F0502020204030204" pitchFamily="34" charset="0"/>
                <a:cs typeface="Calibri" panose="020F0502020204030204" pitchFamily="34" charset="0"/>
              </a:rPr>
              <a:t>COVID-19: </a:t>
            </a:r>
            <a:r>
              <a:rPr lang="en-US" sz="4800" b="1" u="sng" dirty="0">
                <a:solidFill>
                  <a:schemeClr val="accent1">
                    <a:lumMod val="50000"/>
                  </a:schemeClr>
                </a:solidFill>
                <a:latin typeface="Calibri" panose="020F0502020204030204" pitchFamily="34" charset="0"/>
                <a:cs typeface="Calibri" panose="020F0502020204030204" pitchFamily="34" charset="0"/>
              </a:rPr>
              <a:t>Portland Area Update for Dental Operations Survey:</a:t>
            </a:r>
            <a:br>
              <a:rPr lang="en-US" sz="4900" b="1" u="sng" dirty="0">
                <a:solidFill>
                  <a:schemeClr val="accent1">
                    <a:lumMod val="50000"/>
                  </a:schemeClr>
                </a:solidFill>
                <a:latin typeface="Calibri" panose="020F0502020204030204" pitchFamily="34" charset="0"/>
                <a:cs typeface="Calibri" panose="020F0502020204030204" pitchFamily="34" charset="0"/>
              </a:rPr>
            </a:br>
            <a:br>
              <a:rPr lang="en-US" sz="1800" b="1" u="sng"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1. 28 of 36 (78%) Clinics Participated in the survey.</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2. All Clinics are open and are providing some level of service, from basic screenings and referrals to providing complex dental care.</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3. Levels of Service</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a.  Urgent/emergent care:  All clinics (100%) however for some it may be screening urgent patients and then referring for treatment.</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b.  Routine:  20 (71%)</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c.  Preventive (may include hygiene):  21 (75%)</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d.  Complex (Elective):  14 (50%)</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e.  Other:  (Outdoor children screenings), (Full services for children, Urgent only for adults), (Emergency treatment, high risk hygiene, partials and dentures and crown deliveries) </a:t>
            </a:r>
            <a:br>
              <a:rPr lang="en-US" sz="2400" dirty="0">
                <a:solidFill>
                  <a:schemeClr val="accent1">
                    <a:lumMod val="50000"/>
                  </a:schemeClr>
                </a:solidFill>
                <a:latin typeface="Calibri" panose="020F0502020204030204" pitchFamily="34" charset="0"/>
                <a:cs typeface="Calibri" panose="020F0502020204030204" pitchFamily="34" charset="0"/>
              </a:rPr>
            </a:br>
            <a:endParaRPr lang="en-US" sz="2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16486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3040" y="1234060"/>
            <a:ext cx="4792781" cy="358816"/>
          </a:xfrm>
          <a:prstGeom prst="rect">
            <a:avLst/>
          </a:prstGeom>
        </p:spPr>
        <p:txBody>
          <a:bodyPr wrap="square">
            <a:spAutoFit/>
          </a:bodyPr>
          <a:lstStyle/>
          <a:p>
            <a:pPr marR="0" lvl="3">
              <a:lnSpc>
                <a:spcPct val="115000"/>
              </a:lnSpc>
              <a:spcBef>
                <a:spcPts val="0"/>
              </a:spcBef>
              <a:spcAft>
                <a:spcPts val="0"/>
              </a:spcAft>
            </a:pPr>
            <a:r>
              <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a:t>
            </a:r>
          </a:p>
        </p:txBody>
      </p:sp>
      <p:pic>
        <p:nvPicPr>
          <p:cNvPr id="3" name="Picture 2"/>
          <p:cNvPicPr>
            <a:picLocks noChangeAspect="1"/>
          </p:cNvPicPr>
          <p:nvPr/>
        </p:nvPicPr>
        <p:blipFill rotWithShape="1">
          <a:blip r:embed="rId3"/>
          <a:srcRect r="40538" b="20151"/>
          <a:stretch/>
        </p:blipFill>
        <p:spPr>
          <a:xfrm>
            <a:off x="2143041" y="1778755"/>
            <a:ext cx="4034024" cy="2063671"/>
          </a:xfrm>
          <a:prstGeom prst="rect">
            <a:avLst/>
          </a:prstGeom>
        </p:spPr>
      </p:pic>
      <p:pic>
        <p:nvPicPr>
          <p:cNvPr id="4" name="Picture 3"/>
          <p:cNvPicPr>
            <a:picLocks noChangeAspect="1"/>
          </p:cNvPicPr>
          <p:nvPr/>
        </p:nvPicPr>
        <p:blipFill rotWithShape="1">
          <a:blip r:embed="rId4"/>
          <a:srcRect t="9625" r="5682"/>
          <a:stretch/>
        </p:blipFill>
        <p:spPr>
          <a:xfrm>
            <a:off x="6096000" y="2576495"/>
            <a:ext cx="1637489" cy="1265930"/>
          </a:xfrm>
          <a:prstGeom prst="rect">
            <a:avLst/>
          </a:prstGeom>
        </p:spPr>
      </p:pic>
      <p:sp>
        <p:nvSpPr>
          <p:cNvPr id="7" name="Rectangle 6">
            <a:extLst>
              <a:ext uri="{FF2B5EF4-FFF2-40B4-BE49-F238E27FC236}">
                <a16:creationId xmlns:a16="http://schemas.microsoft.com/office/drawing/2014/main" id="{07E538A1-197C-48D9-86CC-E3A507312FA2}"/>
              </a:ext>
            </a:extLst>
          </p:cNvPr>
          <p:cNvSpPr/>
          <p:nvPr/>
        </p:nvSpPr>
        <p:spPr>
          <a:xfrm>
            <a:off x="2515202" y="504423"/>
            <a:ext cx="8799084"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Other Armamentarium?</a:t>
            </a:r>
          </a:p>
        </p:txBody>
      </p:sp>
      <p:sp>
        <p:nvSpPr>
          <p:cNvPr id="8" name="TextBox 7">
            <a:extLst>
              <a:ext uri="{FF2B5EF4-FFF2-40B4-BE49-F238E27FC236}">
                <a16:creationId xmlns:a16="http://schemas.microsoft.com/office/drawing/2014/main" id="{11C5CA32-68CF-42EF-85AA-4E36FE4BB723}"/>
              </a:ext>
            </a:extLst>
          </p:cNvPr>
          <p:cNvSpPr txBox="1"/>
          <p:nvPr/>
        </p:nvSpPr>
        <p:spPr>
          <a:xfrm>
            <a:off x="2143040" y="1234060"/>
            <a:ext cx="3644524" cy="646331"/>
          </a:xfrm>
          <a:prstGeom prst="rect">
            <a:avLst/>
          </a:prstGeom>
          <a:noFill/>
        </p:spPr>
        <p:txBody>
          <a:bodyPr wrap="none" rtlCol="0">
            <a:spAutoFit/>
          </a:bodyPr>
          <a:lstStyle/>
          <a:p>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-Mirrored HVE tips (i.e. </a:t>
            </a:r>
            <a:r>
              <a:rPr lang="en-US" sz="1800"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Purevac</a:t>
            </a:r>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 HVE)</a:t>
            </a:r>
          </a:p>
          <a:p>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-DryShield/</a:t>
            </a:r>
            <a:r>
              <a:rPr lang="en-US" sz="1800"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Isolite</a:t>
            </a:r>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800" dirty="0" err="1">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Isodry</a:t>
            </a:r>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t>
            </a:r>
            <a:r>
              <a:rPr lang="en-US" sz="1800" dirty="0">
                <a:solidFill>
                  <a:schemeClr val="accent3"/>
                </a:solidFill>
                <a:latin typeface="Calibri" panose="020F0502020204030204" pitchFamily="34" charset="0"/>
                <a:ea typeface="Times New Roman" panose="02020603050405020304" pitchFamily="18" charset="0"/>
                <a:cs typeface="Calibri" panose="020F0502020204030204" pitchFamily="34" charset="0"/>
              </a:rPr>
              <a:t>Mr. Thirsty</a:t>
            </a:r>
          </a:p>
        </p:txBody>
      </p:sp>
      <p:pic>
        <p:nvPicPr>
          <p:cNvPr id="9" name="Picture 8">
            <a:extLst>
              <a:ext uri="{FF2B5EF4-FFF2-40B4-BE49-F238E27FC236}">
                <a16:creationId xmlns:a16="http://schemas.microsoft.com/office/drawing/2014/main" id="{88A713A2-8518-4BCC-A534-0563FD6C98BC}"/>
              </a:ext>
            </a:extLst>
          </p:cNvPr>
          <p:cNvPicPr>
            <a:picLocks noChangeAspect="1"/>
          </p:cNvPicPr>
          <p:nvPr/>
        </p:nvPicPr>
        <p:blipFill>
          <a:blip r:embed="rId5"/>
          <a:stretch>
            <a:fillRect/>
          </a:stretch>
        </p:blipFill>
        <p:spPr>
          <a:xfrm>
            <a:off x="6096000" y="3991934"/>
            <a:ext cx="1754198" cy="2221041"/>
          </a:xfrm>
          <a:prstGeom prst="rect">
            <a:avLst/>
          </a:prstGeom>
        </p:spPr>
      </p:pic>
      <p:pic>
        <p:nvPicPr>
          <p:cNvPr id="10" name="Picture 9">
            <a:extLst>
              <a:ext uri="{FF2B5EF4-FFF2-40B4-BE49-F238E27FC236}">
                <a16:creationId xmlns:a16="http://schemas.microsoft.com/office/drawing/2014/main" id="{DFFDE501-DD02-4162-B5AB-063FD6FF456A}"/>
              </a:ext>
            </a:extLst>
          </p:cNvPr>
          <p:cNvPicPr>
            <a:picLocks noChangeAspect="1"/>
          </p:cNvPicPr>
          <p:nvPr/>
        </p:nvPicPr>
        <p:blipFill rotWithShape="1">
          <a:blip r:embed="rId6"/>
          <a:srcRect l="72630" t="56553"/>
          <a:stretch/>
        </p:blipFill>
        <p:spPr>
          <a:xfrm>
            <a:off x="7252030" y="1187133"/>
            <a:ext cx="1898188" cy="1386515"/>
          </a:xfrm>
          <a:prstGeom prst="rect">
            <a:avLst/>
          </a:prstGeom>
        </p:spPr>
      </p:pic>
      <p:pic>
        <p:nvPicPr>
          <p:cNvPr id="11" name="Picture 10">
            <a:extLst>
              <a:ext uri="{FF2B5EF4-FFF2-40B4-BE49-F238E27FC236}">
                <a16:creationId xmlns:a16="http://schemas.microsoft.com/office/drawing/2014/main" id="{1CAA5863-7DCA-47C1-BCBC-B8DA83B66A76}"/>
              </a:ext>
            </a:extLst>
          </p:cNvPr>
          <p:cNvPicPr>
            <a:picLocks noChangeAspect="1"/>
          </p:cNvPicPr>
          <p:nvPr/>
        </p:nvPicPr>
        <p:blipFill rotWithShape="1">
          <a:blip r:embed="rId6"/>
          <a:srcRect r="67861"/>
          <a:stretch/>
        </p:blipFill>
        <p:spPr>
          <a:xfrm>
            <a:off x="9864708" y="3833696"/>
            <a:ext cx="1690834" cy="2420890"/>
          </a:xfrm>
          <a:prstGeom prst="rect">
            <a:avLst/>
          </a:prstGeom>
        </p:spPr>
      </p:pic>
      <p:pic>
        <p:nvPicPr>
          <p:cNvPr id="12" name="Picture 11">
            <a:extLst>
              <a:ext uri="{FF2B5EF4-FFF2-40B4-BE49-F238E27FC236}">
                <a16:creationId xmlns:a16="http://schemas.microsoft.com/office/drawing/2014/main" id="{B66941B2-59AB-431B-9ACD-97550A8EA306}"/>
              </a:ext>
            </a:extLst>
          </p:cNvPr>
          <p:cNvPicPr>
            <a:picLocks noChangeAspect="1"/>
          </p:cNvPicPr>
          <p:nvPr/>
        </p:nvPicPr>
        <p:blipFill>
          <a:blip r:embed="rId7"/>
          <a:stretch>
            <a:fillRect/>
          </a:stretch>
        </p:blipFill>
        <p:spPr>
          <a:xfrm>
            <a:off x="9118960" y="889264"/>
            <a:ext cx="2448267" cy="2953162"/>
          </a:xfrm>
          <a:prstGeom prst="rect">
            <a:avLst/>
          </a:prstGeom>
        </p:spPr>
      </p:pic>
      <p:pic>
        <p:nvPicPr>
          <p:cNvPr id="13" name="Picture 12">
            <a:extLst>
              <a:ext uri="{FF2B5EF4-FFF2-40B4-BE49-F238E27FC236}">
                <a16:creationId xmlns:a16="http://schemas.microsoft.com/office/drawing/2014/main" id="{D76E37C2-9639-4120-98FE-6A4573051569}"/>
              </a:ext>
            </a:extLst>
          </p:cNvPr>
          <p:cNvPicPr>
            <a:picLocks noChangeAspect="1"/>
          </p:cNvPicPr>
          <p:nvPr/>
        </p:nvPicPr>
        <p:blipFill rotWithShape="1">
          <a:blip r:embed="rId8"/>
          <a:srcRect l="67636" r="1453" b="58156"/>
          <a:stretch/>
        </p:blipFill>
        <p:spPr>
          <a:xfrm>
            <a:off x="4650835" y="3959554"/>
            <a:ext cx="1387496" cy="2295032"/>
          </a:xfrm>
          <a:prstGeom prst="rect">
            <a:avLst/>
          </a:prstGeom>
        </p:spPr>
      </p:pic>
      <p:pic>
        <p:nvPicPr>
          <p:cNvPr id="14" name="Picture 13">
            <a:extLst>
              <a:ext uri="{FF2B5EF4-FFF2-40B4-BE49-F238E27FC236}">
                <a16:creationId xmlns:a16="http://schemas.microsoft.com/office/drawing/2014/main" id="{0BD367C3-66BF-4EDB-85A3-2225699CF9BB}"/>
              </a:ext>
            </a:extLst>
          </p:cNvPr>
          <p:cNvPicPr>
            <a:picLocks noChangeAspect="1"/>
          </p:cNvPicPr>
          <p:nvPr/>
        </p:nvPicPr>
        <p:blipFill rotWithShape="1">
          <a:blip r:embed="rId8"/>
          <a:srcRect t="56516" r="59467" b="3215"/>
          <a:stretch/>
        </p:blipFill>
        <p:spPr>
          <a:xfrm>
            <a:off x="7907867" y="3837513"/>
            <a:ext cx="1956841" cy="2375462"/>
          </a:xfrm>
          <a:prstGeom prst="rect">
            <a:avLst/>
          </a:prstGeom>
        </p:spPr>
      </p:pic>
      <p:sp>
        <p:nvSpPr>
          <p:cNvPr id="16" name="TextBox 15">
            <a:extLst>
              <a:ext uri="{FF2B5EF4-FFF2-40B4-BE49-F238E27FC236}">
                <a16:creationId xmlns:a16="http://schemas.microsoft.com/office/drawing/2014/main" id="{18A16217-5D86-4C36-A872-D7FF93694FF4}"/>
              </a:ext>
            </a:extLst>
          </p:cNvPr>
          <p:cNvSpPr txBox="1"/>
          <p:nvPr/>
        </p:nvSpPr>
        <p:spPr>
          <a:xfrm>
            <a:off x="2143040" y="4028305"/>
            <a:ext cx="2581861" cy="1477328"/>
          </a:xfrm>
          <a:prstGeom prst="rect">
            <a:avLst/>
          </a:prstGeom>
          <a:noFill/>
        </p:spPr>
        <p:txBody>
          <a:bodyPr wrap="none" rtlCol="0">
            <a:spAutoFit/>
          </a:bodyPr>
          <a:lstStyle/>
          <a:p>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-Extra-oral Dental Suction</a:t>
            </a:r>
          </a:p>
          <a:p>
            <a:r>
              <a:rPr lang="en-US" sz="18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-Air Purifiers</a:t>
            </a:r>
          </a:p>
          <a:p>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-What else?</a:t>
            </a:r>
          </a:p>
          <a:p>
            <a:r>
              <a:rPr lang="en-US"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-What works and what </a:t>
            </a:r>
          </a:p>
          <a:p>
            <a:r>
              <a:rPr lang="en-US" sz="1800" dirty="0">
                <a:solidFill>
                  <a:schemeClr val="accent1">
                    <a:lumMod val="50000"/>
                  </a:schemeClr>
                </a:solidFill>
                <a:latin typeface="Calibri" panose="020F0502020204030204" pitchFamily="34" charset="0"/>
                <a:ea typeface="Times New Roman" panose="02020603050405020304" pitchFamily="18" charset="0"/>
                <a:cs typeface="Times New Roman" panose="02020603050405020304" pitchFamily="18" charset="0"/>
              </a:rPr>
              <a:t>doesn’t work? And Why?</a:t>
            </a:r>
            <a:endParaRPr lang="en-US" sz="1800" dirty="0">
              <a:solidFill>
                <a:schemeClr val="accent3"/>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178199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8175" y="314375"/>
            <a:ext cx="5415650" cy="1218589"/>
          </a:xfrm>
        </p:spPr>
        <p:txBody>
          <a:bodyPr anchor="ctr">
            <a:normAutofit/>
          </a:bodyPr>
          <a:lstStyle/>
          <a:p>
            <a:pPr algn="ctr"/>
            <a:r>
              <a:rPr lang="en-US" sz="4900" b="1" u="sng" dirty="0">
                <a:solidFill>
                  <a:schemeClr val="accent1">
                    <a:lumMod val="50000"/>
                  </a:schemeClr>
                </a:solidFill>
                <a:latin typeface="Calibri" panose="020F0502020204030204" pitchFamily="34" charset="0"/>
                <a:cs typeface="Calibri" panose="020F0502020204030204" pitchFamily="34" charset="0"/>
              </a:rPr>
              <a:t>CONSTANT CHANGE</a:t>
            </a:r>
            <a:endParaRPr lang="en-US" sz="2400" dirty="0">
              <a:solidFill>
                <a:schemeClr val="accent1">
                  <a:lumMod val="50000"/>
                </a:schemeClr>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82E7220-1667-4BEE-AC3A-F36FC166CDD1}"/>
              </a:ext>
            </a:extLst>
          </p:cNvPr>
          <p:cNvSpPr txBox="1"/>
          <p:nvPr/>
        </p:nvSpPr>
        <p:spPr>
          <a:xfrm>
            <a:off x="2550459" y="1631076"/>
            <a:ext cx="7091082" cy="4314707"/>
          </a:xfrm>
          <a:prstGeom prst="rect">
            <a:avLst/>
          </a:prstGeom>
          <a:noFill/>
        </p:spPr>
        <p:txBody>
          <a:bodyPr wrap="square">
            <a:spAutoFit/>
          </a:bodyPr>
          <a:lstStyle/>
          <a:p>
            <a:pPr marR="0" lvl="0">
              <a:lnSpc>
                <a:spcPct val="115000"/>
              </a:lnSpc>
              <a:spcBef>
                <a:spcPts val="0"/>
              </a:spcBef>
              <a:spcAft>
                <a:spcPts val="0"/>
              </a:spcAft>
            </a:pPr>
            <a:r>
              <a:rPr lang="en-US" sz="24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The decision to implement new or different technology to mitigate risks brings an additional level of concern.  With such efforts to solve a problem there seems to be more problems to solve.  Varied views of a particular product causes one to ask, “will this become the new standard, or will it soon be antiquated, and we just spent $2,000 on a paper weight?”  This problem solving amid constant change has highlighted mental health concerns.  Worry and mental fatigue has brought our own mental health to the forefront.  </a:t>
            </a:r>
          </a:p>
        </p:txBody>
      </p:sp>
    </p:spTree>
    <p:extLst>
      <p:ext uri="{BB962C8B-B14F-4D97-AF65-F5344CB8AC3E}">
        <p14:creationId xmlns:p14="http://schemas.microsoft.com/office/powerpoint/2010/main" val="28292395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37205" y="205176"/>
            <a:ext cx="3117589" cy="558743"/>
          </a:xfrm>
          <a:prstGeom prst="rect">
            <a:avLst/>
          </a:prstGeom>
        </p:spPr>
        <p:txBody>
          <a:bodyPr wrap="square">
            <a:spAutoFit/>
          </a:bodyPr>
          <a:lstStyle/>
          <a:p>
            <a:pPr algn="ctr">
              <a:lnSpc>
                <a:spcPct val="115000"/>
              </a:lnSpc>
              <a:spcAft>
                <a:spcPts val="1000"/>
              </a:spcAft>
            </a:pPr>
            <a:r>
              <a:rPr lang="en-US" sz="28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Our Mental Health</a:t>
            </a:r>
            <a:endParaRPr lang="en-US"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0E4D972-B51E-4145-A9E8-463980A01C97}"/>
              </a:ext>
            </a:extLst>
          </p:cNvPr>
          <p:cNvPicPr>
            <a:picLocks noChangeAspect="1"/>
          </p:cNvPicPr>
          <p:nvPr/>
        </p:nvPicPr>
        <p:blipFill>
          <a:blip r:embed="rId3"/>
          <a:stretch>
            <a:fillRect/>
          </a:stretch>
        </p:blipFill>
        <p:spPr>
          <a:xfrm>
            <a:off x="1696458" y="994242"/>
            <a:ext cx="4542667" cy="2150328"/>
          </a:xfrm>
          <a:prstGeom prst="rect">
            <a:avLst/>
          </a:prstGeom>
        </p:spPr>
      </p:pic>
      <p:pic>
        <p:nvPicPr>
          <p:cNvPr id="8" name="Picture 7">
            <a:extLst>
              <a:ext uri="{FF2B5EF4-FFF2-40B4-BE49-F238E27FC236}">
                <a16:creationId xmlns:a16="http://schemas.microsoft.com/office/drawing/2014/main" id="{0873EACE-CCB7-4A71-A423-866ABE3AA1A9}"/>
              </a:ext>
            </a:extLst>
          </p:cNvPr>
          <p:cNvPicPr>
            <a:picLocks noChangeAspect="1"/>
          </p:cNvPicPr>
          <p:nvPr/>
        </p:nvPicPr>
        <p:blipFill rotWithShape="1">
          <a:blip r:embed="rId4"/>
          <a:srcRect t="30567"/>
          <a:stretch/>
        </p:blipFill>
        <p:spPr>
          <a:xfrm>
            <a:off x="1696458" y="3144570"/>
            <a:ext cx="4542667" cy="1492891"/>
          </a:xfrm>
          <a:prstGeom prst="rect">
            <a:avLst/>
          </a:prstGeom>
        </p:spPr>
      </p:pic>
      <p:pic>
        <p:nvPicPr>
          <p:cNvPr id="9" name="Picture 8">
            <a:extLst>
              <a:ext uri="{FF2B5EF4-FFF2-40B4-BE49-F238E27FC236}">
                <a16:creationId xmlns:a16="http://schemas.microsoft.com/office/drawing/2014/main" id="{0752601A-EDF5-418E-91A6-B16F500E50A4}"/>
              </a:ext>
            </a:extLst>
          </p:cNvPr>
          <p:cNvPicPr>
            <a:picLocks noChangeAspect="1"/>
          </p:cNvPicPr>
          <p:nvPr/>
        </p:nvPicPr>
        <p:blipFill>
          <a:blip r:embed="rId5"/>
          <a:stretch>
            <a:fillRect/>
          </a:stretch>
        </p:blipFill>
        <p:spPr>
          <a:xfrm>
            <a:off x="1696458" y="4637461"/>
            <a:ext cx="4542667" cy="1660976"/>
          </a:xfrm>
          <a:prstGeom prst="rect">
            <a:avLst/>
          </a:prstGeom>
        </p:spPr>
      </p:pic>
      <p:sp>
        <p:nvSpPr>
          <p:cNvPr id="11" name="Rectangle 2">
            <a:extLst>
              <a:ext uri="{FF2B5EF4-FFF2-40B4-BE49-F238E27FC236}">
                <a16:creationId xmlns:a16="http://schemas.microsoft.com/office/drawing/2014/main" id="{40E2EE10-095F-41E7-B8BA-2358617E4773}"/>
              </a:ext>
            </a:extLst>
          </p:cNvPr>
          <p:cNvSpPr>
            <a:spLocks noChangeArrowheads="1"/>
          </p:cNvSpPr>
          <p:nvPr/>
        </p:nvSpPr>
        <p:spPr bwMode="auto">
          <a:xfrm>
            <a:off x="6239125" y="3699798"/>
            <a:ext cx="524573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6"/>
              </a:rPr>
              <a:t>https://www.indiancountryecho.org/covid-19/topic-presentations/may-14-2020/</a:t>
            </a:r>
            <a:endPar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657E92EE-47AC-443D-9488-0C839EF89E96}"/>
              </a:ext>
            </a:extLst>
          </p:cNvPr>
          <p:cNvSpPr>
            <a:spLocks noChangeArrowheads="1"/>
          </p:cNvSpPr>
          <p:nvPr/>
        </p:nvSpPr>
        <p:spPr bwMode="auto">
          <a:xfrm>
            <a:off x="6239125" y="5098107"/>
            <a:ext cx="524573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7"/>
              </a:rPr>
              <a:t>https://www.indiancountryecho.org/covid-19/topic-presentations/april-15-2020/</a:t>
            </a:r>
            <a:r>
              <a:rPr kumimoji="0" lang="en-US" altLang="en-US" sz="18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2">
            <a:extLst>
              <a:ext uri="{FF2B5EF4-FFF2-40B4-BE49-F238E27FC236}">
                <a16:creationId xmlns:a16="http://schemas.microsoft.com/office/drawing/2014/main" id="{17A6BA90-2F60-4A9D-AC84-05B2DB59109E}"/>
              </a:ext>
            </a:extLst>
          </p:cNvPr>
          <p:cNvSpPr>
            <a:spLocks noChangeArrowheads="1"/>
          </p:cNvSpPr>
          <p:nvPr/>
        </p:nvSpPr>
        <p:spPr bwMode="auto">
          <a:xfrm>
            <a:off x="6239124" y="2064363"/>
            <a:ext cx="5245739"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8"/>
              </a:rPr>
              <a:t>https://www.indiancountryecho.org/covid-19/topic-presentations/september-16-2020/</a:t>
            </a:r>
            <a:endParaRPr kumimoji="0" lang="en-US" altLang="en-US" sz="1800" b="0" i="0" u="none" strike="noStrike" cap="none" normalizeH="0" baseline="0" dirty="0">
              <a:ln>
                <a:noFill/>
              </a:ln>
              <a:solidFill>
                <a:srgbClr val="1155CC"/>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9674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7768" y="350234"/>
            <a:ext cx="11287125" cy="1935766"/>
          </a:xfrm>
        </p:spPr>
        <p:txBody>
          <a:bodyPr anchor="ctr">
            <a:normAutofit/>
          </a:bodyPr>
          <a:lstStyle/>
          <a:p>
            <a:pPr algn="ctr"/>
            <a:r>
              <a:rPr lang="en-US" sz="4900" b="1" u="sng" dirty="0">
                <a:solidFill>
                  <a:schemeClr val="accent1">
                    <a:lumMod val="50000"/>
                  </a:schemeClr>
                </a:solidFill>
                <a:latin typeface="Calibri" panose="020F0502020204030204" pitchFamily="34" charset="0"/>
                <a:cs typeface="Calibri" panose="020F0502020204030204" pitchFamily="34" charset="0"/>
              </a:rPr>
              <a:t>We are at risk so let us proceed thoughtfully and carefully.</a:t>
            </a:r>
            <a:endParaRPr lang="en-US" sz="2400" dirty="0">
              <a:solidFill>
                <a:schemeClr val="accent1">
                  <a:lumMod val="50000"/>
                </a:schemeClr>
              </a:solidFill>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3"/>
          <a:stretch>
            <a:fillRect/>
          </a:stretch>
        </p:blipFill>
        <p:spPr>
          <a:xfrm>
            <a:off x="537768" y="2505075"/>
            <a:ext cx="11287125" cy="2609850"/>
          </a:xfrm>
          <a:prstGeom prst="rect">
            <a:avLst/>
          </a:prstGeom>
        </p:spPr>
      </p:pic>
      <p:sp>
        <p:nvSpPr>
          <p:cNvPr id="4" name="Rectangle 3"/>
          <p:cNvSpPr/>
          <p:nvPr/>
        </p:nvSpPr>
        <p:spPr>
          <a:xfrm>
            <a:off x="1851475" y="5334000"/>
            <a:ext cx="5415650" cy="369332"/>
          </a:xfrm>
          <a:prstGeom prst="rect">
            <a:avLst/>
          </a:prstGeom>
        </p:spPr>
        <p:txBody>
          <a:bodyPr wrap="none">
            <a:spAutoFit/>
          </a:bodyPr>
          <a:lstStyle/>
          <a:p>
            <a:r>
              <a:rPr lang="en-US" dirty="0">
                <a:hlinkClick r:id="rId4"/>
              </a:rPr>
              <a:t>https://www.osha.gov/SLTC/covid-19/dentistry.html</a:t>
            </a:r>
            <a:endParaRPr lang="en-US" dirty="0"/>
          </a:p>
        </p:txBody>
      </p:sp>
    </p:spTree>
    <p:extLst>
      <p:ext uri="{BB962C8B-B14F-4D97-AF65-F5344CB8AC3E}">
        <p14:creationId xmlns:p14="http://schemas.microsoft.com/office/powerpoint/2010/main" val="32568263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1306" y="386329"/>
            <a:ext cx="10489388" cy="684482"/>
          </a:xfrm>
        </p:spPr>
        <p:txBody>
          <a:bodyPr anchor="ctr">
            <a:normAutofit fontScale="90000"/>
          </a:bodyPr>
          <a:lstStyle/>
          <a:p>
            <a:pPr algn="ctr"/>
            <a:r>
              <a:rPr lang="en-US" sz="4900" b="1" u="sng" dirty="0">
                <a:solidFill>
                  <a:schemeClr val="accent1">
                    <a:lumMod val="50000"/>
                  </a:schemeClr>
                </a:solidFill>
                <a:latin typeface="Calibri" panose="020F0502020204030204" pitchFamily="34" charset="0"/>
                <a:cs typeface="Calibri" panose="020F0502020204030204" pitchFamily="34" charset="0"/>
              </a:rPr>
              <a:t>With that said this study in JADA</a:t>
            </a:r>
            <a:endParaRPr lang="en-US" sz="2400" dirty="0">
              <a:solidFill>
                <a:schemeClr val="accent1">
                  <a:lumMod val="50000"/>
                </a:schemeClr>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85AB3A75-F551-48EA-A11D-6B2A4E13D22E}"/>
              </a:ext>
            </a:extLst>
          </p:cNvPr>
          <p:cNvPicPr>
            <a:picLocks noChangeAspect="1"/>
          </p:cNvPicPr>
          <p:nvPr/>
        </p:nvPicPr>
        <p:blipFill>
          <a:blip r:embed="rId3"/>
          <a:stretch>
            <a:fillRect/>
          </a:stretch>
        </p:blipFill>
        <p:spPr>
          <a:xfrm>
            <a:off x="3898553" y="1132908"/>
            <a:ext cx="4394893" cy="5338763"/>
          </a:xfrm>
          <a:prstGeom prst="rect">
            <a:avLst/>
          </a:prstGeom>
        </p:spPr>
      </p:pic>
      <p:sp>
        <p:nvSpPr>
          <p:cNvPr id="7" name="TextBox 6">
            <a:extLst>
              <a:ext uri="{FF2B5EF4-FFF2-40B4-BE49-F238E27FC236}">
                <a16:creationId xmlns:a16="http://schemas.microsoft.com/office/drawing/2014/main" id="{4BDD88BD-EE78-41EA-B011-3D52EA554B98}"/>
              </a:ext>
            </a:extLst>
          </p:cNvPr>
          <p:cNvSpPr txBox="1"/>
          <p:nvPr/>
        </p:nvSpPr>
        <p:spPr>
          <a:xfrm>
            <a:off x="8293446" y="3155958"/>
            <a:ext cx="3679257" cy="646331"/>
          </a:xfrm>
          <a:prstGeom prst="rect">
            <a:avLst/>
          </a:prstGeom>
          <a:noFill/>
        </p:spPr>
        <p:txBody>
          <a:bodyPr wrap="square">
            <a:spAutoFit/>
          </a:bodyPr>
          <a:lstStyle/>
          <a:p>
            <a:r>
              <a:rPr lang="en-US" dirty="0">
                <a:hlinkClick r:id="rId4"/>
              </a:rPr>
              <a:t>https://jada.ada.org/article/S0002-8177(20)30658-9/abstract</a:t>
            </a:r>
            <a:r>
              <a:rPr lang="en-US" dirty="0"/>
              <a:t> </a:t>
            </a:r>
          </a:p>
        </p:txBody>
      </p:sp>
      <p:sp>
        <p:nvSpPr>
          <p:cNvPr id="9" name="TextBox 8">
            <a:extLst>
              <a:ext uri="{FF2B5EF4-FFF2-40B4-BE49-F238E27FC236}">
                <a16:creationId xmlns:a16="http://schemas.microsoft.com/office/drawing/2014/main" id="{74043387-1783-4B6F-82C1-8B9769645864}"/>
              </a:ext>
            </a:extLst>
          </p:cNvPr>
          <p:cNvSpPr txBox="1"/>
          <p:nvPr/>
        </p:nvSpPr>
        <p:spPr>
          <a:xfrm>
            <a:off x="8293445" y="4003391"/>
            <a:ext cx="3478251" cy="646331"/>
          </a:xfrm>
          <a:prstGeom prst="rect">
            <a:avLst/>
          </a:prstGeom>
          <a:noFill/>
        </p:spPr>
        <p:txBody>
          <a:bodyPr wrap="square">
            <a:spAutoFit/>
          </a:bodyPr>
          <a:lstStyle/>
          <a:p>
            <a:r>
              <a:rPr lang="en-US" dirty="0">
                <a:hlinkClick r:id="rId5"/>
              </a:rPr>
              <a:t>https://jada.ada.org/article/S0002-8177(20)30658-9/fulltext</a:t>
            </a:r>
            <a:r>
              <a:rPr lang="en-US" dirty="0"/>
              <a:t> </a:t>
            </a:r>
          </a:p>
        </p:txBody>
      </p:sp>
    </p:spTree>
    <p:extLst>
      <p:ext uri="{BB962C8B-B14F-4D97-AF65-F5344CB8AC3E}">
        <p14:creationId xmlns:p14="http://schemas.microsoft.com/office/powerpoint/2010/main" val="3515959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43613" y="170355"/>
            <a:ext cx="4123545" cy="1030013"/>
          </a:xfrm>
        </p:spPr>
        <p:txBody>
          <a:bodyPr>
            <a:noAutofit/>
          </a:bodyPr>
          <a:lstStyle/>
          <a:p>
            <a:r>
              <a:rPr lang="en-US" sz="6000" b="1" dirty="0">
                <a:solidFill>
                  <a:schemeClr val="accent1">
                    <a:lumMod val="50000"/>
                  </a:schemeClr>
                </a:solidFill>
              </a:rPr>
              <a:t>Thank You</a:t>
            </a:r>
            <a:endParaRPr lang="en-US" sz="6000" b="1" dirty="0">
              <a:solidFill>
                <a:schemeClr val="tx1"/>
              </a:solidFill>
            </a:endParaRPr>
          </a:p>
          <a:p>
            <a:endParaRPr lang="en-US" sz="4800" b="1" dirty="0">
              <a:solidFill>
                <a:srgbClr val="0070C0"/>
              </a:solidFill>
            </a:endParaRPr>
          </a:p>
          <a:p>
            <a:endParaRPr lang="en-US" sz="4800" b="1" dirty="0">
              <a:solidFill>
                <a:schemeClr val="accent1">
                  <a:lumMod val="50000"/>
                </a:schemeClr>
              </a:solidFill>
            </a:endParaRPr>
          </a:p>
        </p:txBody>
      </p:sp>
      <p:pic>
        <p:nvPicPr>
          <p:cNvPr id="7" name="Picture 6"/>
          <p:cNvPicPr>
            <a:picLocks noChangeAspect="1"/>
          </p:cNvPicPr>
          <p:nvPr/>
        </p:nvPicPr>
        <p:blipFill>
          <a:blip r:embed="rId3"/>
          <a:stretch>
            <a:fillRect/>
          </a:stretch>
        </p:blipFill>
        <p:spPr>
          <a:xfrm>
            <a:off x="2764221" y="994490"/>
            <a:ext cx="7082330" cy="5863510"/>
          </a:xfrm>
          <a:prstGeom prst="rect">
            <a:avLst/>
          </a:prstGeom>
        </p:spPr>
      </p:pic>
    </p:spTree>
    <p:extLst>
      <p:ext uri="{BB962C8B-B14F-4D97-AF65-F5344CB8AC3E}">
        <p14:creationId xmlns:p14="http://schemas.microsoft.com/office/powerpoint/2010/main" val="4021200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6002" t="16988" r="11348" b="6412"/>
          <a:stretch/>
        </p:blipFill>
        <p:spPr>
          <a:xfrm>
            <a:off x="6485333" y="2355273"/>
            <a:ext cx="5706668" cy="4502727"/>
          </a:xfrm>
          <a:prstGeom prst="rect">
            <a:avLst/>
          </a:prstGeom>
        </p:spPr>
      </p:pic>
      <p:pic>
        <p:nvPicPr>
          <p:cNvPr id="5" name="Picture 4"/>
          <p:cNvPicPr>
            <a:picLocks noChangeAspect="1"/>
          </p:cNvPicPr>
          <p:nvPr/>
        </p:nvPicPr>
        <p:blipFill>
          <a:blip r:embed="rId4"/>
          <a:stretch>
            <a:fillRect/>
          </a:stretch>
        </p:blipFill>
        <p:spPr>
          <a:xfrm>
            <a:off x="76190" y="1"/>
            <a:ext cx="5492286" cy="3867807"/>
          </a:xfrm>
          <a:prstGeom prst="rect">
            <a:avLst/>
          </a:prstGeom>
        </p:spPr>
      </p:pic>
      <p:sp>
        <p:nvSpPr>
          <p:cNvPr id="2" name="Title 1"/>
          <p:cNvSpPr>
            <a:spLocks noGrp="1"/>
          </p:cNvSpPr>
          <p:nvPr>
            <p:ph type="ctrTitle"/>
          </p:nvPr>
        </p:nvSpPr>
        <p:spPr>
          <a:xfrm>
            <a:off x="5655365" y="625369"/>
            <a:ext cx="5773059" cy="1132489"/>
          </a:xfrm>
          <a:solidFill>
            <a:schemeClr val="accent1">
              <a:lumMod val="60000"/>
              <a:lumOff val="40000"/>
            </a:schemeClr>
          </a:solidFill>
        </p:spPr>
        <p:txBody>
          <a:bodyPr/>
          <a:lstStyle/>
          <a:p>
            <a:pPr algn="ctr"/>
            <a:r>
              <a:rPr lang="en-US" b="1" u="sng" dirty="0">
                <a:solidFill>
                  <a:schemeClr val="accent1">
                    <a:lumMod val="50000"/>
                  </a:schemeClr>
                </a:solidFill>
              </a:rPr>
              <a:t>QUESTIONS???</a:t>
            </a:r>
            <a:endParaRPr lang="en-US" dirty="0">
              <a:solidFill>
                <a:schemeClr val="accent1">
                  <a:lumMod val="50000"/>
                </a:schemeClr>
              </a:solidFill>
            </a:endParaRPr>
          </a:p>
        </p:txBody>
      </p:sp>
      <p:sp>
        <p:nvSpPr>
          <p:cNvPr id="3" name="Subtitle 2"/>
          <p:cNvSpPr>
            <a:spLocks noGrp="1"/>
          </p:cNvSpPr>
          <p:nvPr>
            <p:ph type="subTitle" idx="1"/>
          </p:nvPr>
        </p:nvSpPr>
        <p:spPr>
          <a:xfrm>
            <a:off x="1832468" y="3867808"/>
            <a:ext cx="8915399" cy="2193510"/>
          </a:xfrm>
        </p:spPr>
        <p:txBody>
          <a:bodyPr>
            <a:normAutofit/>
          </a:bodyPr>
          <a:lstStyle/>
          <a:p>
            <a:r>
              <a:rPr lang="en-US" sz="2400" dirty="0">
                <a:solidFill>
                  <a:schemeClr val="accent1">
                    <a:lumMod val="50000"/>
                  </a:schemeClr>
                </a:solidFill>
              </a:rPr>
              <a:t>Sean Kelly </a:t>
            </a:r>
            <a:endParaRPr lang="en-US" sz="2400" dirty="0">
              <a:solidFill>
                <a:schemeClr val="tx1"/>
              </a:solidFill>
            </a:endParaRPr>
          </a:p>
          <a:p>
            <a:r>
              <a:rPr lang="en-US" sz="2400" dirty="0">
                <a:solidFill>
                  <a:srgbClr val="0070C0"/>
                </a:solidFill>
              </a:rPr>
              <a:t>sean@eptha.com</a:t>
            </a:r>
          </a:p>
          <a:p>
            <a:r>
              <a:rPr lang="en-US" sz="2400" dirty="0">
                <a:solidFill>
                  <a:srgbClr val="0070C0"/>
                </a:solidFill>
              </a:rPr>
              <a:t>Or </a:t>
            </a:r>
          </a:p>
          <a:p>
            <a:r>
              <a:rPr lang="en-US" sz="2400" dirty="0">
                <a:solidFill>
                  <a:srgbClr val="0070C0"/>
                </a:solidFill>
              </a:rPr>
              <a:t>drkelly55@gmail.com</a:t>
            </a:r>
          </a:p>
          <a:p>
            <a:endParaRPr lang="en-US" dirty="0">
              <a:solidFill>
                <a:srgbClr val="0070C0"/>
              </a:solidFill>
            </a:endParaRPr>
          </a:p>
          <a:p>
            <a:endParaRPr lang="en-US" dirty="0">
              <a:solidFill>
                <a:schemeClr val="accent1">
                  <a:lumMod val="50000"/>
                </a:schemeClr>
              </a:solidFill>
            </a:endParaRPr>
          </a:p>
        </p:txBody>
      </p:sp>
      <p:pic>
        <p:nvPicPr>
          <p:cNvPr id="4" name="Picture 3"/>
          <p:cNvPicPr/>
          <p:nvPr/>
        </p:nvPicPr>
        <p:blipFill rotWithShape="1">
          <a:blip r:embed="rId5"/>
          <a:srcRect l="13128" r="14056" b="12222"/>
          <a:stretch/>
        </p:blipFill>
        <p:spPr bwMode="auto">
          <a:xfrm>
            <a:off x="4712808" y="2217683"/>
            <a:ext cx="3154718" cy="31643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5826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6093305" y="2335230"/>
            <a:ext cx="5178767" cy="3880017"/>
          </a:xfrm>
          <a:prstGeom prst="rect">
            <a:avLst/>
          </a:prstGeom>
        </p:spPr>
      </p:pic>
      <p:pic>
        <p:nvPicPr>
          <p:cNvPr id="4" name="Picture 3"/>
          <p:cNvPicPr>
            <a:picLocks noChangeAspect="1"/>
          </p:cNvPicPr>
          <p:nvPr/>
        </p:nvPicPr>
        <p:blipFill>
          <a:blip r:embed="rId4"/>
          <a:stretch>
            <a:fillRect/>
          </a:stretch>
        </p:blipFill>
        <p:spPr>
          <a:xfrm>
            <a:off x="917233" y="2335231"/>
            <a:ext cx="5176072" cy="3880017"/>
          </a:xfrm>
          <a:prstGeom prst="rect">
            <a:avLst/>
          </a:prstGeom>
        </p:spPr>
      </p:pic>
      <p:sp>
        <p:nvSpPr>
          <p:cNvPr id="6" name="Rectangle 5">
            <a:extLst>
              <a:ext uri="{FF2B5EF4-FFF2-40B4-BE49-F238E27FC236}">
                <a16:creationId xmlns:a16="http://schemas.microsoft.com/office/drawing/2014/main" id="{72BC203C-FB42-46B7-B0ED-C6D45FB0A2DC}"/>
              </a:ext>
            </a:extLst>
          </p:cNvPr>
          <p:cNvSpPr/>
          <p:nvPr/>
        </p:nvSpPr>
        <p:spPr>
          <a:xfrm>
            <a:off x="2396882" y="549711"/>
            <a:ext cx="7398236" cy="625428"/>
          </a:xfrm>
          <a:prstGeom prst="rect">
            <a:avLst/>
          </a:prstGeom>
        </p:spPr>
        <p:txBody>
          <a:bodyPr wrap="square">
            <a:spAutoFit/>
          </a:bodyPr>
          <a:lstStyle/>
          <a:p>
            <a:pPr algn="ctr">
              <a:lnSpc>
                <a:spcPct val="115000"/>
              </a:lnSpc>
              <a:spcAft>
                <a:spcPts val="1000"/>
              </a:spcAft>
            </a:pPr>
            <a:r>
              <a:rPr lang="en-US" sz="32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we are open for business, right?</a:t>
            </a:r>
            <a:endPar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77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321" y="350234"/>
            <a:ext cx="10110572" cy="6076324"/>
          </a:xfrm>
        </p:spPr>
        <p:txBody>
          <a:bodyPr anchor="ctr">
            <a:normAutofit/>
          </a:bodyPr>
          <a:lstStyle/>
          <a:p>
            <a:r>
              <a:rPr lang="en-US" sz="4900" b="1" u="sng" dirty="0">
                <a:solidFill>
                  <a:schemeClr val="accent1">
                    <a:lumMod val="50000"/>
                  </a:schemeClr>
                </a:solidFill>
                <a:latin typeface="Calibri" panose="020F0502020204030204" pitchFamily="34" charset="0"/>
                <a:cs typeface="Calibri" panose="020F0502020204030204" pitchFamily="34" charset="0"/>
              </a:rPr>
              <a:t>COVID-19: </a:t>
            </a:r>
            <a:r>
              <a:rPr lang="en-US" sz="4800" b="1" u="sng" dirty="0">
                <a:solidFill>
                  <a:schemeClr val="accent1">
                    <a:lumMod val="50000"/>
                  </a:schemeClr>
                </a:solidFill>
                <a:latin typeface="Calibri" panose="020F0502020204030204" pitchFamily="34" charset="0"/>
                <a:cs typeface="Calibri" panose="020F0502020204030204" pitchFamily="34" charset="0"/>
              </a:rPr>
              <a:t>Portland Area Dental Operations Survey:</a:t>
            </a:r>
            <a:br>
              <a:rPr lang="en-US" sz="4900" b="1" u="sng" dirty="0">
                <a:solidFill>
                  <a:schemeClr val="accent1">
                    <a:lumMod val="50000"/>
                  </a:schemeClr>
                </a:solidFill>
                <a:latin typeface="Calibri" panose="020F0502020204030204" pitchFamily="34" charset="0"/>
                <a:cs typeface="Calibri" panose="020F0502020204030204" pitchFamily="34" charset="0"/>
              </a:rPr>
            </a:br>
            <a:br>
              <a:rPr lang="en-US" sz="1800" b="1" u="sng"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4. Aerosol-Generating Procedures:  26 (93%)</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5. COVID-19 Testing:  20 (71%)</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6a.  Rapid Test:  14</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6b.  Standard:  6</a:t>
            </a:r>
            <a:br>
              <a:rPr lang="en-US" sz="2400" dirty="0">
                <a:solidFill>
                  <a:schemeClr val="accent1">
                    <a:lumMod val="50000"/>
                  </a:schemeClr>
                </a:solidFill>
                <a:latin typeface="Calibri" panose="020F0502020204030204" pitchFamily="34" charset="0"/>
                <a:cs typeface="Calibri" panose="020F0502020204030204" pitchFamily="34" charset="0"/>
              </a:rPr>
            </a:b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7. Who we serve:</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AC210898-CB5A-4079-A1E8-CCC363B69D68}"/>
              </a:ext>
            </a:extLst>
          </p:cNvPr>
          <p:cNvPicPr>
            <a:picLocks noChangeAspect="1"/>
          </p:cNvPicPr>
          <p:nvPr/>
        </p:nvPicPr>
        <p:blipFill rotWithShape="1">
          <a:blip r:embed="rId3"/>
          <a:srcRect l="9175" t="18598" r="12194"/>
          <a:stretch/>
        </p:blipFill>
        <p:spPr>
          <a:xfrm>
            <a:off x="5815587" y="3241774"/>
            <a:ext cx="5414388" cy="3265992"/>
          </a:xfrm>
          <a:prstGeom prst="rect">
            <a:avLst/>
          </a:prstGeom>
        </p:spPr>
      </p:pic>
    </p:spTree>
    <p:extLst>
      <p:ext uri="{BB962C8B-B14F-4D97-AF65-F5344CB8AC3E}">
        <p14:creationId xmlns:p14="http://schemas.microsoft.com/office/powerpoint/2010/main" val="2904977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14321" y="350234"/>
            <a:ext cx="10110572" cy="6076324"/>
          </a:xfrm>
        </p:spPr>
        <p:txBody>
          <a:bodyPr anchor="ctr">
            <a:normAutofit fontScale="90000"/>
          </a:bodyPr>
          <a:lstStyle/>
          <a:p>
            <a:r>
              <a:rPr lang="en-US" sz="4900" b="1" u="sng" dirty="0">
                <a:solidFill>
                  <a:schemeClr val="accent1">
                    <a:lumMod val="50000"/>
                  </a:schemeClr>
                </a:solidFill>
                <a:latin typeface="Calibri" panose="020F0502020204030204" pitchFamily="34" charset="0"/>
                <a:cs typeface="Calibri" panose="020F0502020204030204" pitchFamily="34" charset="0"/>
              </a:rPr>
              <a:t>COVID-19: </a:t>
            </a:r>
            <a:r>
              <a:rPr lang="en-US" sz="4800" b="1" u="sng" dirty="0">
                <a:solidFill>
                  <a:schemeClr val="accent1">
                    <a:lumMod val="50000"/>
                  </a:schemeClr>
                </a:solidFill>
                <a:latin typeface="Calibri" panose="020F0502020204030204" pitchFamily="34" charset="0"/>
                <a:cs typeface="Calibri" panose="020F0502020204030204" pitchFamily="34" charset="0"/>
              </a:rPr>
              <a:t>Portland Area Dental Operations Survey:</a:t>
            </a:r>
            <a:br>
              <a:rPr lang="en-US" sz="4900" b="1" u="sng" dirty="0">
                <a:solidFill>
                  <a:schemeClr val="accent1">
                    <a:lumMod val="50000"/>
                  </a:schemeClr>
                </a:solidFill>
                <a:latin typeface="Calibri" panose="020F0502020204030204" pitchFamily="34" charset="0"/>
                <a:cs typeface="Calibri" panose="020F0502020204030204" pitchFamily="34" charset="0"/>
              </a:rPr>
            </a:br>
            <a:br>
              <a:rPr lang="en-US" sz="1800" b="1" u="sng"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8. Please provide any comments to describe services you provide that</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may be unique, or that you feel would benefit other programs as you</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mitigate the many issues surrounding dental care during the pandemic.</a:t>
            </a:r>
            <a:br>
              <a:rPr lang="en-US" sz="2400" dirty="0">
                <a:solidFill>
                  <a:schemeClr val="accent1">
                    <a:lumMod val="50000"/>
                  </a:schemeClr>
                </a:solidFill>
                <a:latin typeface="Calibri" panose="020F0502020204030204" pitchFamily="34" charset="0"/>
                <a:cs typeface="Calibri" panose="020F0502020204030204" pitchFamily="34" charset="0"/>
              </a:rPr>
            </a:br>
            <a:r>
              <a:rPr lang="en-US" sz="2400" dirty="0">
                <a:solidFill>
                  <a:schemeClr val="accent1">
                    <a:lumMod val="50000"/>
                  </a:schemeClr>
                </a:solidFill>
                <a:latin typeface="Calibri" panose="020F0502020204030204" pitchFamily="34" charset="0"/>
                <a:cs typeface="Calibri" panose="020F0502020204030204" pitchFamily="34" charset="0"/>
              </a:rPr>
              <a:t>	</a:t>
            </a:r>
            <a:r>
              <a:rPr lang="en-US" sz="2400" dirty="0">
                <a:solidFill>
                  <a:schemeClr val="accent1">
                    <a:lumMod val="75000"/>
                  </a:schemeClr>
                </a:solidFill>
                <a:latin typeface="Calibri" panose="020F0502020204030204" pitchFamily="34" charset="0"/>
                <a:cs typeface="Calibri" panose="020F0502020204030204" pitchFamily="34" charset="0"/>
              </a:rPr>
              <a:t>- </a:t>
            </a:r>
            <a:r>
              <a:rPr lang="en-US" sz="2200" dirty="0">
                <a:solidFill>
                  <a:schemeClr val="accent1">
                    <a:lumMod val="75000"/>
                  </a:schemeClr>
                </a:solidFill>
                <a:latin typeface="Calibri" panose="020F0502020204030204" pitchFamily="34" charset="0"/>
                <a:cs typeface="Calibri" panose="020F0502020204030204" pitchFamily="34" charset="0"/>
              </a:rPr>
              <a:t>Extended appointments to allow operatory turn-over and air exchange. Using HEPA filters to decrease aerosols.</a:t>
            </a:r>
            <a:br>
              <a:rPr lang="en-US" sz="2200" dirty="0">
                <a:solidFill>
                  <a:schemeClr val="accent1">
                    <a:lumMod val="75000"/>
                  </a:schemeClr>
                </a:solidFill>
                <a:latin typeface="Calibri" panose="020F0502020204030204" pitchFamily="34" charset="0"/>
                <a:cs typeface="Calibri" panose="020F0502020204030204" pitchFamily="34" charset="0"/>
              </a:rPr>
            </a:br>
            <a:r>
              <a:rPr lang="en-US" sz="2200" dirty="0">
                <a:solidFill>
                  <a:schemeClr val="accent1">
                    <a:lumMod val="75000"/>
                  </a:schemeClr>
                </a:solidFill>
                <a:latin typeface="Calibri" panose="020F0502020204030204" pitchFamily="34" charset="0"/>
                <a:cs typeface="Calibri" panose="020F0502020204030204" pitchFamily="34" charset="0"/>
              </a:rPr>
              <a:t>	- Surgically clean air filters in every room do a great job of mitigating our risk. </a:t>
            </a:r>
            <a:br>
              <a:rPr lang="en-US" sz="2200" dirty="0">
                <a:solidFill>
                  <a:schemeClr val="accent1">
                    <a:lumMod val="75000"/>
                  </a:schemeClr>
                </a:solidFill>
                <a:latin typeface="Calibri" panose="020F0502020204030204" pitchFamily="34" charset="0"/>
                <a:cs typeface="Calibri" panose="020F0502020204030204" pitchFamily="34" charset="0"/>
              </a:rPr>
            </a:br>
            <a:r>
              <a:rPr lang="en-US" sz="2200" dirty="0">
                <a:solidFill>
                  <a:schemeClr val="accent1">
                    <a:lumMod val="75000"/>
                  </a:schemeClr>
                </a:solidFill>
                <a:latin typeface="Calibri" panose="020F0502020204030204" pitchFamily="34" charset="0"/>
                <a:cs typeface="Calibri" panose="020F0502020204030204" pitchFamily="34" charset="0"/>
              </a:rPr>
              <a:t>	- Tele-dental visits, mostly for indirect contact of COVID patients with urgent needs.</a:t>
            </a:r>
            <a:br>
              <a:rPr lang="en-US" sz="2200" dirty="0">
                <a:solidFill>
                  <a:schemeClr val="accent1">
                    <a:lumMod val="75000"/>
                  </a:schemeClr>
                </a:solidFill>
                <a:latin typeface="Calibri" panose="020F0502020204030204" pitchFamily="34" charset="0"/>
                <a:cs typeface="Calibri" panose="020F0502020204030204" pitchFamily="34" charset="0"/>
              </a:rPr>
            </a:br>
            <a:r>
              <a:rPr lang="en-US" sz="2200" dirty="0">
                <a:solidFill>
                  <a:schemeClr val="accent1">
                    <a:lumMod val="75000"/>
                  </a:schemeClr>
                </a:solidFill>
                <a:latin typeface="Calibri" panose="020F0502020204030204" pitchFamily="34" charset="0"/>
                <a:cs typeface="Calibri" panose="020F0502020204030204" pitchFamily="34" charset="0"/>
              </a:rPr>
              <a:t>	- Maximize social distancing with minimal waiting room use and having an open operatory between each patient in the chair.</a:t>
            </a:r>
            <a:br>
              <a:rPr lang="en-US" sz="2200" dirty="0">
                <a:solidFill>
                  <a:schemeClr val="accent1">
                    <a:lumMod val="75000"/>
                  </a:schemeClr>
                </a:solidFill>
                <a:latin typeface="Calibri" panose="020F0502020204030204" pitchFamily="34" charset="0"/>
                <a:cs typeface="Calibri" panose="020F0502020204030204" pitchFamily="34" charset="0"/>
              </a:rPr>
            </a:br>
            <a:r>
              <a:rPr lang="en-US" sz="2200" dirty="0">
                <a:solidFill>
                  <a:schemeClr val="accent1">
                    <a:lumMod val="75000"/>
                  </a:schemeClr>
                </a:solidFill>
                <a:latin typeface="Calibri" panose="020F0502020204030204" pitchFamily="34" charset="0"/>
                <a:cs typeface="Calibri" panose="020F0502020204030204" pitchFamily="34" charset="0"/>
              </a:rPr>
              <a:t>	- Utilize tele-dentistry.  Figuring out incorporating COVID-19 testing for dental patients, currently tests occur in the medical clinic.</a:t>
            </a:r>
            <a:br>
              <a:rPr lang="en-US" sz="2200" dirty="0">
                <a:solidFill>
                  <a:schemeClr val="accent1">
                    <a:lumMod val="75000"/>
                  </a:schemeClr>
                </a:solidFill>
                <a:latin typeface="Calibri" panose="020F0502020204030204" pitchFamily="34" charset="0"/>
                <a:cs typeface="Calibri" panose="020F0502020204030204" pitchFamily="34" charset="0"/>
              </a:rPr>
            </a:br>
            <a:r>
              <a:rPr lang="en-US" sz="2200" dirty="0">
                <a:solidFill>
                  <a:schemeClr val="accent1">
                    <a:lumMod val="75000"/>
                  </a:schemeClr>
                </a:solidFill>
                <a:latin typeface="Calibri" panose="020F0502020204030204" pitchFamily="34" charset="0"/>
                <a:cs typeface="Calibri" panose="020F0502020204030204" pitchFamily="34" charset="0"/>
              </a:rPr>
              <a:t>	- We purchased air filtration, and extraoral evacuation for our hygienist.</a:t>
            </a:r>
            <a:br>
              <a:rPr lang="en-US" sz="2200" dirty="0">
                <a:solidFill>
                  <a:schemeClr val="accent1">
                    <a:lumMod val="75000"/>
                  </a:schemeClr>
                </a:solidFill>
                <a:latin typeface="Calibri" panose="020F0502020204030204" pitchFamily="34" charset="0"/>
                <a:cs typeface="Calibri" panose="020F0502020204030204" pitchFamily="34" charset="0"/>
              </a:rPr>
            </a:br>
            <a:r>
              <a:rPr lang="en-US" sz="2200" dirty="0">
                <a:solidFill>
                  <a:schemeClr val="accent1">
                    <a:lumMod val="75000"/>
                  </a:schemeClr>
                </a:solidFill>
                <a:latin typeface="Calibri" panose="020F0502020204030204" pitchFamily="34" charset="0"/>
                <a:cs typeface="Calibri" panose="020F0502020204030204" pitchFamily="34" charset="0"/>
              </a:rPr>
              <a:t>	- Scheduling all emergency/urgent treatment needs to prevent congregating of walk-in patients in our waiting area. </a:t>
            </a:r>
            <a:endParaRPr lang="en-US" sz="2400" dirty="0">
              <a:solidFill>
                <a:schemeClr val="accent1">
                  <a:lumMod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7391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3500" y="537082"/>
            <a:ext cx="9084999"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1941136" y="5650346"/>
            <a:ext cx="8081058" cy="369332"/>
          </a:xfrm>
          <a:prstGeom prst="rect">
            <a:avLst/>
          </a:prstGeom>
          <a:noFill/>
        </p:spPr>
        <p:txBody>
          <a:bodyPr wrap="none" rtlCol="0">
            <a:spAutoFit/>
          </a:bodyPr>
          <a:lstStyle/>
          <a:p>
            <a:r>
              <a:rPr lang="en-US" dirty="0">
                <a:hlinkClick r:id="rId3"/>
              </a:rPr>
              <a:t>https://www.cdc.gov/coronavirus/2019-ncov/hcp/dental-settings.html</a:t>
            </a:r>
            <a:r>
              <a:rPr lang="en-US" dirty="0"/>
              <a:t> </a:t>
            </a:r>
          </a:p>
        </p:txBody>
      </p:sp>
      <p:pic>
        <p:nvPicPr>
          <p:cNvPr id="3" name="Picture 2">
            <a:extLst>
              <a:ext uri="{FF2B5EF4-FFF2-40B4-BE49-F238E27FC236}">
                <a16:creationId xmlns:a16="http://schemas.microsoft.com/office/drawing/2014/main" id="{E1F2B539-C1BE-43C6-B98C-66C405AB3F8C}"/>
              </a:ext>
            </a:extLst>
          </p:cNvPr>
          <p:cNvPicPr>
            <a:picLocks noChangeAspect="1"/>
          </p:cNvPicPr>
          <p:nvPr/>
        </p:nvPicPr>
        <p:blipFill>
          <a:blip r:embed="rId4"/>
          <a:stretch>
            <a:fillRect/>
          </a:stretch>
        </p:blipFill>
        <p:spPr>
          <a:xfrm>
            <a:off x="2508660" y="1083196"/>
            <a:ext cx="6946009" cy="4459166"/>
          </a:xfrm>
          <a:prstGeom prst="rect">
            <a:avLst/>
          </a:prstGeom>
        </p:spPr>
      </p:pic>
    </p:spTree>
    <p:extLst>
      <p:ext uri="{BB962C8B-B14F-4D97-AF65-F5344CB8AC3E}">
        <p14:creationId xmlns:p14="http://schemas.microsoft.com/office/powerpoint/2010/main" val="1365346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3462" y="516160"/>
            <a:ext cx="8725075"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1941136" y="5650346"/>
            <a:ext cx="8081058" cy="369332"/>
          </a:xfrm>
          <a:prstGeom prst="rect">
            <a:avLst/>
          </a:prstGeom>
          <a:noFill/>
        </p:spPr>
        <p:txBody>
          <a:bodyPr wrap="none" rtlCol="0">
            <a:spAutoFit/>
          </a:bodyPr>
          <a:lstStyle/>
          <a:p>
            <a:r>
              <a:rPr lang="en-US" dirty="0">
                <a:hlinkClick r:id="rId3"/>
              </a:rPr>
              <a:t>https://www.cdc.gov/coronavirus/2019-ncov/hcp/dental-settings.html</a:t>
            </a:r>
            <a:r>
              <a:rPr lang="en-US" dirty="0"/>
              <a:t> </a:t>
            </a:r>
          </a:p>
        </p:txBody>
      </p:sp>
      <p:pic>
        <p:nvPicPr>
          <p:cNvPr id="4" name="Picture 3">
            <a:extLst>
              <a:ext uri="{FF2B5EF4-FFF2-40B4-BE49-F238E27FC236}">
                <a16:creationId xmlns:a16="http://schemas.microsoft.com/office/drawing/2014/main" id="{98F0797B-1153-4F16-B635-0C915D620A8D}"/>
              </a:ext>
            </a:extLst>
          </p:cNvPr>
          <p:cNvPicPr>
            <a:picLocks noChangeAspect="1"/>
          </p:cNvPicPr>
          <p:nvPr/>
        </p:nvPicPr>
        <p:blipFill>
          <a:blip r:embed="rId4"/>
          <a:stretch>
            <a:fillRect/>
          </a:stretch>
        </p:blipFill>
        <p:spPr>
          <a:xfrm>
            <a:off x="2681224" y="970909"/>
            <a:ext cx="6600881" cy="4679437"/>
          </a:xfrm>
          <a:prstGeom prst="rect">
            <a:avLst/>
          </a:prstGeom>
        </p:spPr>
      </p:pic>
    </p:spTree>
    <p:extLst>
      <p:ext uri="{BB962C8B-B14F-4D97-AF65-F5344CB8AC3E}">
        <p14:creationId xmlns:p14="http://schemas.microsoft.com/office/powerpoint/2010/main" val="1603598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5354" y="483090"/>
            <a:ext cx="8741289" cy="492122"/>
          </a:xfrm>
          <a:prstGeom prst="rect">
            <a:avLst/>
          </a:prstGeom>
        </p:spPr>
        <p:txBody>
          <a:bodyPr wrap="square">
            <a:spAutoFit/>
          </a:bodyPr>
          <a:lstStyle/>
          <a:p>
            <a:pPr algn="ctr">
              <a:lnSpc>
                <a:spcPct val="115000"/>
              </a:lnSpc>
              <a:spcAft>
                <a:spcPts val="1000"/>
              </a:spcAft>
            </a:pPr>
            <a:r>
              <a:rPr lang="en-US" sz="2400" b="1" u="sng"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So how do you determine the level of services you should provide?</a:t>
            </a:r>
            <a:endParaRPr lang="en-US" sz="16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074F0E20-FC7D-49CB-A92F-0A2798ED978A}"/>
              </a:ext>
            </a:extLst>
          </p:cNvPr>
          <p:cNvSpPr txBox="1"/>
          <p:nvPr/>
        </p:nvSpPr>
        <p:spPr>
          <a:xfrm>
            <a:off x="1941136" y="5650346"/>
            <a:ext cx="9597499" cy="369332"/>
          </a:xfrm>
          <a:prstGeom prst="rect">
            <a:avLst/>
          </a:prstGeom>
          <a:noFill/>
        </p:spPr>
        <p:txBody>
          <a:bodyPr wrap="none" rtlCol="0">
            <a:spAutoFit/>
          </a:bodyPr>
          <a:lstStyle/>
          <a:p>
            <a:r>
              <a:rPr lang="en-US" dirty="0">
                <a:hlinkClick r:id="rId3"/>
              </a:rPr>
              <a:t>https://www.cdc.gov/coronavirus/2019-ncov/hcp/framework-non-COVID-care.html</a:t>
            </a:r>
            <a:r>
              <a:rPr lang="en-US" dirty="0"/>
              <a:t> </a:t>
            </a:r>
          </a:p>
        </p:txBody>
      </p:sp>
      <p:pic>
        <p:nvPicPr>
          <p:cNvPr id="3" name="Picture 2">
            <a:extLst>
              <a:ext uri="{FF2B5EF4-FFF2-40B4-BE49-F238E27FC236}">
                <a16:creationId xmlns:a16="http://schemas.microsoft.com/office/drawing/2014/main" id="{1FC441D6-6F27-4FA4-A5FB-8594BFB21304}"/>
              </a:ext>
            </a:extLst>
          </p:cNvPr>
          <p:cNvPicPr>
            <a:picLocks noChangeAspect="1"/>
          </p:cNvPicPr>
          <p:nvPr/>
        </p:nvPicPr>
        <p:blipFill>
          <a:blip r:embed="rId4"/>
          <a:stretch>
            <a:fillRect/>
          </a:stretch>
        </p:blipFill>
        <p:spPr>
          <a:xfrm>
            <a:off x="3600742" y="975212"/>
            <a:ext cx="4990515" cy="4648078"/>
          </a:xfrm>
          <a:prstGeom prst="rect">
            <a:avLst/>
          </a:prstGeom>
        </p:spPr>
      </p:pic>
    </p:spTree>
    <p:extLst>
      <p:ext uri="{BB962C8B-B14F-4D97-AF65-F5344CB8AC3E}">
        <p14:creationId xmlns:p14="http://schemas.microsoft.com/office/powerpoint/2010/main" val="112050441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8248</TotalTime>
  <Words>4550</Words>
  <Application>Microsoft Office PowerPoint</Application>
  <PresentationFormat>Widescreen</PresentationFormat>
  <Paragraphs>215</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Century Gothic</vt:lpstr>
      <vt:lpstr>Merriweather</vt:lpstr>
      <vt:lpstr>Open Sans</vt:lpstr>
      <vt:lpstr>Wingdings 3</vt:lpstr>
      <vt:lpstr>Wisp</vt:lpstr>
      <vt:lpstr>COVID-19: Portland Area Update for Dental Operations  Presented by Sean Kelly D.D.S., MSHS. Clinical Consultant Northwest Tribal Dental Support Center</vt:lpstr>
      <vt:lpstr>COVID-19: Portland Area Update for Dental Operations.  Upon completion of this course, participants will be able to:  1. Use current guidelines from the CDC, OSHA, IHS and the ADA (WA/OR/ID DOH as applicable) for necessary planning and strategies for dental clinics operations.  2. Know how to prioritize patient appointments based on staffing, supply levels, engineering/administrative controls  and other factors amid the COVID-19 pandemic.  3. Know the appropriate PPE for patient care; with a focus on aerosol generating vs. non-aerosol generating procedures.  </vt:lpstr>
      <vt:lpstr>COVID-19: Portland Area Update for Dental Operations Survey:  1. 28 of 36 (78%) Clinics Participated in the survey.  2. All Clinics are open and are providing some level of service, from basic screenings and referrals to providing complex dental care.  3. Levels of Service  a.  Urgent/emergent care:  All clinics (100%) however for some it may be screening urgent patients and then referring for treatment.  b.  Routine:  20 (71%)  c.  Preventive (may include hygiene):  21 (75%)  d.  Complex (Elective):  14 (50%)  e.  Other:  (Outdoor children screenings), (Full services for children, Urgent only for adults), (Emergency treatment, high risk hygiene, partials and dentures and crown deliveries)  </vt:lpstr>
      <vt:lpstr>PowerPoint Presentation</vt:lpstr>
      <vt:lpstr>COVID-19: Portland Area Dental Operations Survey:  4. Aerosol-Generating Procedures:  26 (93%)  5. COVID-19 Testing:  20 (71%)  6a.  Rapid Test:  14  6b.  Standard:  6  7. Who we serve:  </vt:lpstr>
      <vt:lpstr>COVID-19: Portland Area Dental Operations Survey:  8. Please provide any comments to describe services you provide that may be unique, or that you feel would benefit other programs as you mitigate the many issues surrounding dental care during the pandemic.  - Extended appointments to allow operatory turn-over and air exchange. Using HEPA filters to decrease aerosols.  - Surgically clean air filters in every room do a great job of mitigating our risk.   - Tele-dental visits, mostly for indirect contact of COVID patients with urgent needs.  - Maximize social distancing with minimal waiting room use and having an open operatory between each patient in the chair.  - Utilize tele-dentistry.  Figuring out incorporating COVID-19 testing for dental patients, currently tests occur in the medical clinic.  - We purchased air filtration, and extraoral evacuation for our hygienist.  - Scheduling all emergency/urgent treatment needs to prevent congregating of walk-in patients in our waiting area.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CONSTANT CHANGE</vt:lpstr>
      <vt:lpstr>PowerPoint Presentation</vt:lpstr>
      <vt:lpstr>We are at risk so let us proceed thoughtfully and carefully.</vt:lpstr>
      <vt:lpstr>With that said this study in JADA</vt:lpstr>
      <vt:lpstr>PowerPoint Presentation</vt:lpstr>
      <vt:lpstr>QUESTIONS???</vt:lpstr>
    </vt:vector>
  </TitlesOfParts>
  <Company>PTHA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Opening Our Clinic for Routine Care at PTHA Dental  presented by Dr. Sean Kelly</dc:title>
  <dc:creator>Sean Kelly</dc:creator>
  <cp:lastModifiedBy>Sean Kelly</cp:lastModifiedBy>
  <cp:revision>151</cp:revision>
  <dcterms:created xsi:type="dcterms:W3CDTF">2020-05-20T21:34:18Z</dcterms:created>
  <dcterms:modified xsi:type="dcterms:W3CDTF">2020-10-31T16:40:24Z</dcterms:modified>
</cp:coreProperties>
</file>