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61" r:id="rId3"/>
    <p:sldId id="267" r:id="rId4"/>
    <p:sldId id="451" r:id="rId5"/>
    <p:sldId id="288" r:id="rId6"/>
    <p:sldId id="278" r:id="rId7"/>
    <p:sldId id="287" r:id="rId8"/>
    <p:sldId id="282" r:id="rId9"/>
    <p:sldId id="526" r:id="rId10"/>
    <p:sldId id="527" r:id="rId11"/>
    <p:sldId id="528" r:id="rId12"/>
    <p:sldId id="529" r:id="rId13"/>
    <p:sldId id="525"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showGuides="1">
      <p:cViewPr>
        <p:scale>
          <a:sx n="56" d="100"/>
          <a:sy n="56" d="100"/>
        </p:scale>
        <p:origin x="45" y="1035"/>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A79409-F76D-416F-B765-4AAA7AD5210B}" type="datetimeFigureOut">
              <a:rPr lang="en-US" smtClean="0"/>
              <a:t>8/9/2021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ED10FD-F134-4C5C-BE25-1579A2CB4B14}" type="slidenum">
              <a:rPr lang="en-US" smtClean="0"/>
              <a:t>‹#›</a:t>
            </a:fld>
            <a:endParaRPr lang="en-US"/>
          </a:p>
        </p:txBody>
      </p:sp>
    </p:spTree>
    <p:extLst>
      <p:ext uri="{BB962C8B-B14F-4D97-AF65-F5344CB8AC3E}">
        <p14:creationId xmlns:p14="http://schemas.microsoft.com/office/powerpoint/2010/main" val="1748665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note that per the circular – federal certification is the only acceptable certification for participation in a Community Health Aide Program (language below from the policy section 5C). </a:t>
            </a:r>
          </a:p>
          <a:p>
            <a:endParaRPr lang="en-US" dirty="0"/>
          </a:p>
          <a:p>
            <a:r>
              <a:rPr lang="en-US" dirty="0"/>
              <a:t>In this forum, it will be important to support tribal sovereignty by saying that a Tribe as a sovereign government has the right (and responsibility) to regulate health care providers as part of carrying out its duty to provide for the health and wellbeing of their community, however, for participation in a CHAP program (</a:t>
            </a:r>
            <a:r>
              <a:rPr lang="en-US" dirty="0" err="1"/>
              <a:t>i.e</a:t>
            </a:r>
            <a:r>
              <a:rPr lang="en-US" dirty="0"/>
              <a:t> ability to use federal CHAP funds (if they are available), ability to add CHAP to their funding agreements, ability for IHS facilities to use CHAP providers) the providers must also be certified by the federal or area certification board. </a:t>
            </a:r>
          </a:p>
          <a:p>
            <a:endParaRPr lang="en-US" dirty="0"/>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5 C. Certification Boards. </a:t>
            </a:r>
            <a:r>
              <a:rPr lang="en-US" sz="1200" b="1" i="0" u="none" strike="noStrike" kern="1200" baseline="0" dirty="0">
                <a:solidFill>
                  <a:schemeClr val="tx1"/>
                </a:solidFill>
                <a:latin typeface="+mn-lt"/>
                <a:ea typeface="+mn-ea"/>
                <a:cs typeface="+mn-cs"/>
              </a:rPr>
              <a:t>All providers who wish to provide services under the CHAP must be certified by one of the following boards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1. CHAP National Certification Board (NCB). The NCB is a federal board chaired by the IHS Chief Medical Officer (CMO) or his or her delegate and may be comprised of Federal and Tribal representatives from each ACB. Functions of the NCB and board composition are addressed in the Standards and Procedures. </a:t>
            </a:r>
          </a:p>
          <a:p>
            <a:r>
              <a:rPr lang="en-US" sz="1200" b="0" i="0" u="none" strike="noStrike" kern="1200" baseline="0" dirty="0">
                <a:solidFill>
                  <a:schemeClr val="tx1"/>
                </a:solidFill>
                <a:latin typeface="+mn-lt"/>
                <a:ea typeface="+mn-ea"/>
                <a:cs typeface="+mn-cs"/>
              </a:rPr>
              <a:t>2. CHAP Area Certification Boards (ACBs). The ACBs are federal certification boards located in the contiguous 48 states and may be comprised of Federal and Tribal representatives. Their membership must include at least one federal representative appointed by the respective IHS Area Director. The ACB establishes board composition in its standards and develops the procedures of each respective board to certify individuals as their respective provider types.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D47AFF-0996-4DF8-8DC1-4B41CD2884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6932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(5)(C) 1. CHAP National Certification Board (NCB). The NCB is a federal board chaired by the IHS Chief Medical Officer (CMO) or his or her delegate and may be comprised of Federal and Tribal representatives from each ACB. Functions of the NCB and board composition are addressed in the Standards and Procedures. </a:t>
            </a:r>
          </a:p>
          <a:p>
            <a:r>
              <a:rPr lang="en-US" sz="1200" b="0" i="0" u="none" strike="noStrike" kern="1200" baseline="0" dirty="0">
                <a:solidFill>
                  <a:schemeClr val="tx1"/>
                </a:solidFill>
                <a:latin typeface="+mn-lt"/>
                <a:ea typeface="+mn-ea"/>
                <a:cs typeface="+mn-cs"/>
              </a:rPr>
              <a:t>2. CHAP Area Certification Boards (ACBs). The ACBs are federal certification boards located in the contiguous 48 states and may be comprised of Federal and Tribal representatives. Their membership must include at least one federal representative appointed by the respective IHS Area Director. The ACB establishes board composition in its standards and develops the procedures of each respective board to certify individuals as their respective provider types. </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26E1C-57F7-4A85-BF8E-7A33950BE46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290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26E1C-57F7-4A85-BF8E-7A33950BE46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0818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26E1C-57F7-4A85-BF8E-7A33950BE46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1207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228600" lvl="0" indent="-228600">
              <a:buAutoNum type="alphaUcParenBoth"/>
            </a:pPr>
            <a:endParaRPr lang="en-US" sz="1200" kern="120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26E1C-57F7-4A85-BF8E-7A33950BE46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0465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CHAP Circular 4 (F). DHATs also must meet the federal training requirements for certification. However, DHATs shall only practice in states that authorize the use of DHAT services. This requirement applies to Tribes and Tribal Organizations seeking to include a CHAP as a PSFA in an ISDEAA contract or compact. </a:t>
            </a:r>
            <a:endParaRPr lang="en-US" sz="1200" kern="120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26E1C-57F7-4A85-BF8E-7A33950BE46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9054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DHAT requires state authorization</a:t>
            </a:r>
            <a:r>
              <a:rPr lang="en-US" baseline="0" dirty="0"/>
              <a:t> – all other CHAP providers do not require state authorization</a:t>
            </a:r>
          </a:p>
          <a:p>
            <a:endParaRPr lang="en-US" dirty="0"/>
          </a:p>
        </p:txBody>
      </p:sp>
      <p:sp>
        <p:nvSpPr>
          <p:cNvPr id="4" name="Slide Number Placeholder 3"/>
          <p:cNvSpPr>
            <a:spLocks noGrp="1"/>
          </p:cNvSpPr>
          <p:nvPr>
            <p:ph type="sldNum" sz="quarter" idx="5"/>
          </p:nvPr>
        </p:nvSpPr>
        <p:spPr/>
        <p:txBody>
          <a:bodyPr/>
          <a:lstStyle/>
          <a:p>
            <a:fld id="{2BE3ACC7-77FB-4DF7-ACC3-197651ABA807}" type="slidenum">
              <a:rPr lang="en-US" smtClean="0"/>
              <a:t>8</a:t>
            </a:fld>
            <a:endParaRPr lang="en-US"/>
          </a:p>
        </p:txBody>
      </p:sp>
    </p:spTree>
    <p:extLst>
      <p:ext uri="{BB962C8B-B14F-4D97-AF65-F5344CB8AC3E}">
        <p14:creationId xmlns:p14="http://schemas.microsoft.com/office/powerpoint/2010/main" val="3572656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During a time when people are often isolated or quarantined and getting so much of their information over the internet, our dental therapists have decided to spread the oral health message online. On the left here is DT Sarah Chagnon who has created oral health instruction videos and put them on YouTube. On the right is an example of one of our #</a:t>
            </a:r>
            <a:r>
              <a:rPr lang="en-US" baseline="0" dirty="0" err="1"/>
              <a:t>DentalTherapyThursdays</a:t>
            </a:r>
            <a:r>
              <a:rPr lang="en-US" baseline="0" dirty="0"/>
              <a:t> videos that each feature a dental therapist sharing why oral health is so important for their communities. Please check them out online!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26E1C-57F7-4A85-BF8E-7A33950BE46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1748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education program later.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D47AFF-0996-4DF8-8DC1-4B41CD2884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2784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C3C14-0DC2-7247-B53B-AB8DA02332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927CC7-5E41-2345-B782-F953A3E128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362095-ACD0-8D49-98A0-1AA230135440}"/>
              </a:ext>
            </a:extLst>
          </p:cNvPr>
          <p:cNvSpPr>
            <a:spLocks noGrp="1"/>
          </p:cNvSpPr>
          <p:nvPr>
            <p:ph type="dt" sz="half" idx="10"/>
          </p:nvPr>
        </p:nvSpPr>
        <p:spPr/>
        <p:txBody>
          <a:bodyPr/>
          <a:lstStyle/>
          <a:p>
            <a:fld id="{31CBB3B4-E2EA-AE43-8E69-B3235240C870}" type="datetimeFigureOut">
              <a:rPr lang="en-US" smtClean="0"/>
              <a:t>8/9/2021</a:t>
            </a:fld>
            <a:endParaRPr lang="en-US"/>
          </a:p>
        </p:txBody>
      </p:sp>
      <p:sp>
        <p:nvSpPr>
          <p:cNvPr id="5" name="Footer Placeholder 4">
            <a:extLst>
              <a:ext uri="{FF2B5EF4-FFF2-40B4-BE49-F238E27FC236}">
                <a16:creationId xmlns:a16="http://schemas.microsoft.com/office/drawing/2014/main" id="{A3AE4341-789E-784F-9452-B690278896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188FEC-9DB2-4D48-855F-DE22FB35D5B2}"/>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3942208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E301D-62C3-8046-9ECB-84AA66F599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F27E94-4C5E-864A-A9A0-2CB40CBF53A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FFA11-0019-9F4F-8A2A-547168F86C5D}"/>
              </a:ext>
            </a:extLst>
          </p:cNvPr>
          <p:cNvSpPr>
            <a:spLocks noGrp="1"/>
          </p:cNvSpPr>
          <p:nvPr>
            <p:ph type="dt" sz="half" idx="10"/>
          </p:nvPr>
        </p:nvSpPr>
        <p:spPr/>
        <p:txBody>
          <a:bodyPr/>
          <a:lstStyle/>
          <a:p>
            <a:fld id="{31CBB3B4-E2EA-AE43-8E69-B3235240C870}" type="datetimeFigureOut">
              <a:rPr lang="en-US" smtClean="0"/>
              <a:t>8/9/2021</a:t>
            </a:fld>
            <a:endParaRPr lang="en-US"/>
          </a:p>
        </p:txBody>
      </p:sp>
      <p:sp>
        <p:nvSpPr>
          <p:cNvPr id="5" name="Footer Placeholder 4">
            <a:extLst>
              <a:ext uri="{FF2B5EF4-FFF2-40B4-BE49-F238E27FC236}">
                <a16:creationId xmlns:a16="http://schemas.microsoft.com/office/drawing/2014/main" id="{F7377764-4DE4-7749-B66B-4BCD3EDC62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8EE194-0280-BF4B-B1D2-E340B7932720}"/>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137152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C734D6-9A4A-9D46-9B10-7C18708042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CC9750-44E6-5F4C-AF2B-5820738D1A8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85E884-4EEF-E34D-8FC3-29F0DF7B6B2E}"/>
              </a:ext>
            </a:extLst>
          </p:cNvPr>
          <p:cNvSpPr>
            <a:spLocks noGrp="1"/>
          </p:cNvSpPr>
          <p:nvPr>
            <p:ph type="dt" sz="half" idx="10"/>
          </p:nvPr>
        </p:nvSpPr>
        <p:spPr/>
        <p:txBody>
          <a:bodyPr/>
          <a:lstStyle/>
          <a:p>
            <a:fld id="{31CBB3B4-E2EA-AE43-8E69-B3235240C870}" type="datetimeFigureOut">
              <a:rPr lang="en-US" smtClean="0"/>
              <a:t>8/9/2021</a:t>
            </a:fld>
            <a:endParaRPr lang="en-US"/>
          </a:p>
        </p:txBody>
      </p:sp>
      <p:sp>
        <p:nvSpPr>
          <p:cNvPr id="5" name="Footer Placeholder 4">
            <a:extLst>
              <a:ext uri="{FF2B5EF4-FFF2-40B4-BE49-F238E27FC236}">
                <a16:creationId xmlns:a16="http://schemas.microsoft.com/office/drawing/2014/main" id="{90DF8720-0C1C-5E4E-B74E-5FC8F54F41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4301F4-BA2F-C441-87DA-CCCA1534E0BF}"/>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38156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1C06A-89FC-7E49-9AF0-8DDC26DA1F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92C7AD-382F-2544-9996-3AFD21D173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02131A-27C8-9242-B0F4-2E10ED0FF895}"/>
              </a:ext>
            </a:extLst>
          </p:cNvPr>
          <p:cNvSpPr>
            <a:spLocks noGrp="1"/>
          </p:cNvSpPr>
          <p:nvPr>
            <p:ph type="dt" sz="half" idx="10"/>
          </p:nvPr>
        </p:nvSpPr>
        <p:spPr/>
        <p:txBody>
          <a:bodyPr/>
          <a:lstStyle/>
          <a:p>
            <a:fld id="{31CBB3B4-E2EA-AE43-8E69-B3235240C870}" type="datetimeFigureOut">
              <a:rPr lang="en-US" smtClean="0"/>
              <a:t>8/9/2021</a:t>
            </a:fld>
            <a:endParaRPr lang="en-US"/>
          </a:p>
        </p:txBody>
      </p:sp>
      <p:sp>
        <p:nvSpPr>
          <p:cNvPr id="5" name="Footer Placeholder 4">
            <a:extLst>
              <a:ext uri="{FF2B5EF4-FFF2-40B4-BE49-F238E27FC236}">
                <a16:creationId xmlns:a16="http://schemas.microsoft.com/office/drawing/2014/main" id="{A31BB297-B47D-9941-A862-44C17A715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AE2029-9674-4949-A0DB-98DB6D97AF63}"/>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1558745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23E50-5DCD-0645-92A7-790E7BC281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6239A2-6F95-6A4B-B8D3-D3E03EB717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1ED3755-76D9-934F-8D1A-8FC092D6EC94}"/>
              </a:ext>
            </a:extLst>
          </p:cNvPr>
          <p:cNvSpPr>
            <a:spLocks noGrp="1"/>
          </p:cNvSpPr>
          <p:nvPr>
            <p:ph type="dt" sz="half" idx="10"/>
          </p:nvPr>
        </p:nvSpPr>
        <p:spPr/>
        <p:txBody>
          <a:bodyPr/>
          <a:lstStyle/>
          <a:p>
            <a:fld id="{31CBB3B4-E2EA-AE43-8E69-B3235240C870}" type="datetimeFigureOut">
              <a:rPr lang="en-US" smtClean="0"/>
              <a:t>8/9/2021</a:t>
            </a:fld>
            <a:endParaRPr lang="en-US"/>
          </a:p>
        </p:txBody>
      </p:sp>
      <p:sp>
        <p:nvSpPr>
          <p:cNvPr id="5" name="Footer Placeholder 4">
            <a:extLst>
              <a:ext uri="{FF2B5EF4-FFF2-40B4-BE49-F238E27FC236}">
                <a16:creationId xmlns:a16="http://schemas.microsoft.com/office/drawing/2014/main" id="{015C1830-872C-144C-8DEF-AA715FAA2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0109D8-DF7F-9B44-9934-C1243B02F421}"/>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1693119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DB848-7D83-7449-99AF-564348B120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26D160-0498-D144-834A-9AAF0D5F8E9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153D0E-CE62-B745-B47B-29929287085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0C6983-0EF3-7C45-8548-0624487E06C4}"/>
              </a:ext>
            </a:extLst>
          </p:cNvPr>
          <p:cNvSpPr>
            <a:spLocks noGrp="1"/>
          </p:cNvSpPr>
          <p:nvPr>
            <p:ph type="dt" sz="half" idx="10"/>
          </p:nvPr>
        </p:nvSpPr>
        <p:spPr/>
        <p:txBody>
          <a:bodyPr/>
          <a:lstStyle/>
          <a:p>
            <a:fld id="{31CBB3B4-E2EA-AE43-8E69-B3235240C870}" type="datetimeFigureOut">
              <a:rPr lang="en-US" smtClean="0"/>
              <a:t>8/9/2021</a:t>
            </a:fld>
            <a:endParaRPr lang="en-US"/>
          </a:p>
        </p:txBody>
      </p:sp>
      <p:sp>
        <p:nvSpPr>
          <p:cNvPr id="6" name="Footer Placeholder 5">
            <a:extLst>
              <a:ext uri="{FF2B5EF4-FFF2-40B4-BE49-F238E27FC236}">
                <a16:creationId xmlns:a16="http://schemas.microsoft.com/office/drawing/2014/main" id="{33432289-BDDE-BF45-880F-4726A7DD84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5CCE20-0FF8-224B-9D96-1829E7BE4CCF}"/>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848568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BA34D-F5A0-6B45-9CA8-5D0C0D766E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5C1232-783A-4C47-BDB2-EADB1DA8CD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06B8C8-8B66-0249-AF3C-5A2EC0FB918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2ED923-F317-6941-9E02-7892B17BE1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43E2B3-51D6-544F-8D55-28A4FB50BE7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958492-9D7B-CC4A-9C50-78F037EED591}"/>
              </a:ext>
            </a:extLst>
          </p:cNvPr>
          <p:cNvSpPr>
            <a:spLocks noGrp="1"/>
          </p:cNvSpPr>
          <p:nvPr>
            <p:ph type="dt" sz="half" idx="10"/>
          </p:nvPr>
        </p:nvSpPr>
        <p:spPr/>
        <p:txBody>
          <a:bodyPr/>
          <a:lstStyle/>
          <a:p>
            <a:fld id="{31CBB3B4-E2EA-AE43-8E69-B3235240C870}" type="datetimeFigureOut">
              <a:rPr lang="en-US" smtClean="0"/>
              <a:t>8/9/2021</a:t>
            </a:fld>
            <a:endParaRPr lang="en-US"/>
          </a:p>
        </p:txBody>
      </p:sp>
      <p:sp>
        <p:nvSpPr>
          <p:cNvPr id="8" name="Footer Placeholder 7">
            <a:extLst>
              <a:ext uri="{FF2B5EF4-FFF2-40B4-BE49-F238E27FC236}">
                <a16:creationId xmlns:a16="http://schemas.microsoft.com/office/drawing/2014/main" id="{3E4AD33E-87E8-FE43-A2C9-1520FFD80B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9F6A39-A2F4-2D43-AFFD-D8F1D358ABEE}"/>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1858286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6F458-403D-1749-92F6-BC7E6C96AD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9115EA-E22B-4742-920E-B4F74F17F626}"/>
              </a:ext>
            </a:extLst>
          </p:cNvPr>
          <p:cNvSpPr>
            <a:spLocks noGrp="1"/>
          </p:cNvSpPr>
          <p:nvPr>
            <p:ph type="dt" sz="half" idx="10"/>
          </p:nvPr>
        </p:nvSpPr>
        <p:spPr/>
        <p:txBody>
          <a:bodyPr/>
          <a:lstStyle/>
          <a:p>
            <a:fld id="{31CBB3B4-E2EA-AE43-8E69-B3235240C870}" type="datetimeFigureOut">
              <a:rPr lang="en-US" smtClean="0"/>
              <a:t>8/9/2021</a:t>
            </a:fld>
            <a:endParaRPr lang="en-US"/>
          </a:p>
        </p:txBody>
      </p:sp>
      <p:sp>
        <p:nvSpPr>
          <p:cNvPr id="4" name="Footer Placeholder 3">
            <a:extLst>
              <a:ext uri="{FF2B5EF4-FFF2-40B4-BE49-F238E27FC236}">
                <a16:creationId xmlns:a16="http://schemas.microsoft.com/office/drawing/2014/main" id="{7D719CC9-3DE4-E946-BB4B-2683D10C0D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234238-E32E-5C4D-8CDF-0B7AFA23EB2D}"/>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329783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39FDDB-345E-4641-A0F5-BA813BF3284A}"/>
              </a:ext>
            </a:extLst>
          </p:cNvPr>
          <p:cNvSpPr>
            <a:spLocks noGrp="1"/>
          </p:cNvSpPr>
          <p:nvPr>
            <p:ph type="dt" sz="half" idx="10"/>
          </p:nvPr>
        </p:nvSpPr>
        <p:spPr/>
        <p:txBody>
          <a:bodyPr/>
          <a:lstStyle/>
          <a:p>
            <a:fld id="{31CBB3B4-E2EA-AE43-8E69-B3235240C870}" type="datetimeFigureOut">
              <a:rPr lang="en-US" smtClean="0"/>
              <a:t>8/9/2021</a:t>
            </a:fld>
            <a:endParaRPr lang="en-US"/>
          </a:p>
        </p:txBody>
      </p:sp>
      <p:sp>
        <p:nvSpPr>
          <p:cNvPr id="3" name="Footer Placeholder 2">
            <a:extLst>
              <a:ext uri="{FF2B5EF4-FFF2-40B4-BE49-F238E27FC236}">
                <a16:creationId xmlns:a16="http://schemas.microsoft.com/office/drawing/2014/main" id="{020B0DCE-DC0D-104B-A024-5BD4C11E5D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ED9F8B-3DA0-6847-BB63-4D5413D89463}"/>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3247701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F5A50-A4BF-444A-9065-6A03B7BFD6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6266D4-0B65-FF46-9F4C-0E97B95C3D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3CAF7F-D642-FA41-A423-EE249A5C1D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F59E2C-5B82-AC4D-96A9-574048E45450}"/>
              </a:ext>
            </a:extLst>
          </p:cNvPr>
          <p:cNvSpPr>
            <a:spLocks noGrp="1"/>
          </p:cNvSpPr>
          <p:nvPr>
            <p:ph type="dt" sz="half" idx="10"/>
          </p:nvPr>
        </p:nvSpPr>
        <p:spPr/>
        <p:txBody>
          <a:bodyPr/>
          <a:lstStyle/>
          <a:p>
            <a:fld id="{31CBB3B4-E2EA-AE43-8E69-B3235240C870}" type="datetimeFigureOut">
              <a:rPr lang="en-US" smtClean="0"/>
              <a:t>8/9/2021</a:t>
            </a:fld>
            <a:endParaRPr lang="en-US"/>
          </a:p>
        </p:txBody>
      </p:sp>
      <p:sp>
        <p:nvSpPr>
          <p:cNvPr id="6" name="Footer Placeholder 5">
            <a:extLst>
              <a:ext uri="{FF2B5EF4-FFF2-40B4-BE49-F238E27FC236}">
                <a16:creationId xmlns:a16="http://schemas.microsoft.com/office/drawing/2014/main" id="{0131A9D8-2E9E-4942-8ECF-C43B7631C3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BB12F-66FA-6E48-AF4A-F490F1E2513E}"/>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3634766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50A62-9BC0-1C4C-A1A3-18B6C72253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C06BA7-9DD7-1E4C-97B0-B190D5BD60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4E6DF-0658-284E-8DA1-7E94D0800E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42A791-3651-A347-AC87-CA651DDBD9E0}"/>
              </a:ext>
            </a:extLst>
          </p:cNvPr>
          <p:cNvSpPr>
            <a:spLocks noGrp="1"/>
          </p:cNvSpPr>
          <p:nvPr>
            <p:ph type="dt" sz="half" idx="10"/>
          </p:nvPr>
        </p:nvSpPr>
        <p:spPr/>
        <p:txBody>
          <a:bodyPr/>
          <a:lstStyle/>
          <a:p>
            <a:fld id="{31CBB3B4-E2EA-AE43-8E69-B3235240C870}" type="datetimeFigureOut">
              <a:rPr lang="en-US" smtClean="0"/>
              <a:t>8/9/2021</a:t>
            </a:fld>
            <a:endParaRPr lang="en-US"/>
          </a:p>
        </p:txBody>
      </p:sp>
      <p:sp>
        <p:nvSpPr>
          <p:cNvPr id="6" name="Footer Placeholder 5">
            <a:extLst>
              <a:ext uri="{FF2B5EF4-FFF2-40B4-BE49-F238E27FC236}">
                <a16:creationId xmlns:a16="http://schemas.microsoft.com/office/drawing/2014/main" id="{D05D2688-2C2C-BE45-9A04-5308CB5D75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10D97-7BA6-B341-B552-50DA3D05C0A7}"/>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3989588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7334D9-2F0D-5341-A351-8110BB94B2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baseline="0" dirty="0">
                <a:latin typeface="Gill Sans Nova Medium" panose="020B0502020204020203" pitchFamily="34" charset="0"/>
              </a:rPr>
              <a:t>Title (Gill Sans Nova Medium)</a:t>
            </a:r>
            <a:endParaRPr lang="en-US" dirty="0"/>
          </a:p>
        </p:txBody>
      </p:sp>
      <p:sp>
        <p:nvSpPr>
          <p:cNvPr id="3" name="Text Placeholder 2">
            <a:extLst>
              <a:ext uri="{FF2B5EF4-FFF2-40B4-BE49-F238E27FC236}">
                <a16:creationId xmlns:a16="http://schemas.microsoft.com/office/drawing/2014/main" id="{A4584A1A-4F2B-654E-895E-49C9B6D3B2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(Gill Sans Nova)</a:t>
            </a:r>
          </a:p>
          <a:p>
            <a:pPr lvl="1"/>
            <a:r>
              <a:rPr lang="en-US" dirty="0"/>
              <a:t>Second level (Gill Sans Nova Light)</a:t>
            </a:r>
          </a:p>
        </p:txBody>
      </p:sp>
      <p:sp>
        <p:nvSpPr>
          <p:cNvPr id="4" name="Date Placeholder 3">
            <a:extLst>
              <a:ext uri="{FF2B5EF4-FFF2-40B4-BE49-F238E27FC236}">
                <a16:creationId xmlns:a16="http://schemas.microsoft.com/office/drawing/2014/main" id="{7A9F5EF3-D03B-0F4D-9DDE-580A89BAB147}"/>
              </a:ext>
            </a:extLst>
          </p:cNvPr>
          <p:cNvSpPr>
            <a:spLocks noGrp="1"/>
          </p:cNvSpPr>
          <p:nvPr>
            <p:ph type="dt" sz="half" idx="2"/>
          </p:nvPr>
        </p:nvSpPr>
        <p:spPr>
          <a:xfrm>
            <a:off x="6485238" y="635634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CBB3B4-E2EA-AE43-8E69-B3235240C870}" type="datetimeFigureOut">
              <a:rPr lang="en-US" smtClean="0"/>
              <a:t>8/9/2021</a:t>
            </a:fld>
            <a:endParaRPr lang="en-US"/>
          </a:p>
        </p:txBody>
      </p:sp>
      <p:sp>
        <p:nvSpPr>
          <p:cNvPr id="5" name="Footer Placeholder 4">
            <a:extLst>
              <a:ext uri="{FF2B5EF4-FFF2-40B4-BE49-F238E27FC236}">
                <a16:creationId xmlns:a16="http://schemas.microsoft.com/office/drawing/2014/main" id="{E5C529F5-03F1-7F49-A487-6C73F0E0AE89}"/>
              </a:ext>
            </a:extLst>
          </p:cNvPr>
          <p:cNvSpPr>
            <a:spLocks noGrp="1"/>
          </p:cNvSpPr>
          <p:nvPr>
            <p:ph type="ftr" sz="quarter" idx="3"/>
          </p:nvPr>
        </p:nvSpPr>
        <p:spPr>
          <a:xfrm>
            <a:off x="5799438"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0E2F8C-3D9E-774A-9147-5EA2726CA365}"/>
              </a:ext>
            </a:extLst>
          </p:cNvPr>
          <p:cNvSpPr>
            <a:spLocks noGrp="1"/>
          </p:cNvSpPr>
          <p:nvPr>
            <p:ph type="sldNum" sz="quarter" idx="4"/>
          </p:nvPr>
        </p:nvSpPr>
        <p:spPr>
          <a:xfrm>
            <a:off x="8375821"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B02FC6-BBC3-6A4F-853D-79165857EB18}" type="slidenum">
              <a:rPr lang="en-US" smtClean="0"/>
              <a:t>‹#›</a:t>
            </a:fld>
            <a:endParaRPr lang="en-US"/>
          </a:p>
        </p:txBody>
      </p:sp>
    </p:spTree>
    <p:extLst>
      <p:ext uri="{BB962C8B-B14F-4D97-AF65-F5344CB8AC3E}">
        <p14:creationId xmlns:p14="http://schemas.microsoft.com/office/powerpoint/2010/main" val="4057375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baseline="0">
          <a:solidFill>
            <a:srgbClr val="00A4A2"/>
          </a:solidFill>
          <a:latin typeface="Gill Sans Nova Medium" panose="020B0502020204020203" pitchFamily="34" charset="0"/>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Nova Book" panose="020B050202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Gill Sans Nova Light" panose="020B040202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Nova Book" panose="020B050202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Nova Book" panose="020B050202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Nova Book" panose="020B050202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hyperlink" Target="mailto:cpeters@npaihb.org" TargetMode="External"/><Relationship Id="rId7" Type="http://schemas.openxmlformats.org/officeDocument/2006/relationships/hyperlink" Target="http://www.tchpp.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twitter.com/NWDentalTherapy" TargetMode="External"/><Relationship Id="rId5" Type="http://schemas.openxmlformats.org/officeDocument/2006/relationships/hyperlink" Target="mailto:pjohnson@npaihb.org" TargetMode="External"/><Relationship Id="rId4" Type="http://schemas.openxmlformats.org/officeDocument/2006/relationships/hyperlink" Target="mailto:mdavis@npaihb.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olis.oregonlegislature.gov/liz/2021R1/Downloads/MeasureDocument/HB2528/Enrolle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app.leg.wa.gov/RCW/default.aspx?cite=70.350.02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264D8-2B6C-D04D-83F8-F72AFF1E6A17}"/>
              </a:ext>
            </a:extLst>
          </p:cNvPr>
          <p:cNvSpPr>
            <a:spLocks noGrp="1"/>
          </p:cNvSpPr>
          <p:nvPr>
            <p:ph type="ctrTitle"/>
          </p:nvPr>
        </p:nvSpPr>
        <p:spPr>
          <a:xfrm>
            <a:off x="424543" y="1122363"/>
            <a:ext cx="11930743" cy="2948894"/>
          </a:xfrm>
        </p:spPr>
        <p:txBody>
          <a:bodyPr>
            <a:normAutofit fontScale="90000"/>
          </a:bodyPr>
          <a:lstStyle/>
          <a:p>
            <a:br>
              <a:rPr lang="en-US" b="1" dirty="0">
                <a:solidFill>
                  <a:schemeClr val="accent2">
                    <a:lumMod val="50000"/>
                  </a:schemeClr>
                </a:solidFill>
              </a:rPr>
            </a:br>
            <a:r>
              <a:rPr lang="en-US" b="1" dirty="0">
                <a:solidFill>
                  <a:schemeClr val="accent2">
                    <a:lumMod val="50000"/>
                  </a:schemeClr>
                </a:solidFill>
              </a:rPr>
              <a:t>Certifying Dental Therapists </a:t>
            </a:r>
            <a:br>
              <a:rPr lang="en-US" b="1" dirty="0">
                <a:solidFill>
                  <a:schemeClr val="accent2">
                    <a:lumMod val="50000"/>
                  </a:schemeClr>
                </a:solidFill>
              </a:rPr>
            </a:br>
            <a:r>
              <a:rPr lang="en-US" sz="4400" b="1" dirty="0">
                <a:solidFill>
                  <a:schemeClr val="accent2">
                    <a:lumMod val="50000"/>
                  </a:schemeClr>
                </a:solidFill>
              </a:rPr>
              <a:t>with the</a:t>
            </a:r>
            <a:r>
              <a:rPr lang="en-US" b="1" dirty="0">
                <a:solidFill>
                  <a:schemeClr val="accent2">
                    <a:lumMod val="50000"/>
                  </a:schemeClr>
                </a:solidFill>
              </a:rPr>
              <a:t> </a:t>
            </a:r>
            <a:br>
              <a:rPr lang="en-US" b="1" dirty="0">
                <a:solidFill>
                  <a:schemeClr val="accent2">
                    <a:lumMod val="50000"/>
                  </a:schemeClr>
                </a:solidFill>
              </a:rPr>
            </a:br>
            <a:r>
              <a:rPr lang="en-US" b="1" dirty="0">
                <a:solidFill>
                  <a:schemeClr val="accent2">
                    <a:lumMod val="50000"/>
                  </a:schemeClr>
                </a:solidFill>
              </a:rPr>
              <a:t>Portland Area CHAP Certification Board</a:t>
            </a:r>
            <a:br>
              <a:rPr lang="en-US" sz="3200" b="1" dirty="0">
                <a:solidFill>
                  <a:schemeClr val="accent2">
                    <a:lumMod val="50000"/>
                  </a:schemeClr>
                </a:solidFill>
              </a:rPr>
            </a:br>
            <a:br>
              <a:rPr lang="en-US" sz="3200" b="1" dirty="0">
                <a:solidFill>
                  <a:schemeClr val="accent2">
                    <a:lumMod val="50000"/>
                  </a:schemeClr>
                </a:solidFill>
              </a:rPr>
            </a:br>
            <a:r>
              <a:rPr lang="en-US" sz="2800" b="1" dirty="0">
                <a:solidFill>
                  <a:schemeClr val="accent2">
                    <a:lumMod val="50000"/>
                  </a:schemeClr>
                </a:solidFill>
              </a:rPr>
              <a:t>CHAP Learning Collaborative</a:t>
            </a:r>
            <a:br>
              <a:rPr lang="en-US" sz="2800" b="1" dirty="0">
                <a:solidFill>
                  <a:schemeClr val="accent2">
                    <a:lumMod val="50000"/>
                  </a:schemeClr>
                </a:solidFill>
              </a:rPr>
            </a:br>
            <a:r>
              <a:rPr lang="en-US" sz="2800" b="1" dirty="0">
                <a:solidFill>
                  <a:schemeClr val="accent2">
                    <a:lumMod val="50000"/>
                  </a:schemeClr>
                </a:solidFill>
              </a:rPr>
              <a:t>August 10, 2021</a:t>
            </a:r>
          </a:p>
        </p:txBody>
      </p:sp>
      <p:sp>
        <p:nvSpPr>
          <p:cNvPr id="3" name="Subtitle 2">
            <a:extLst>
              <a:ext uri="{FF2B5EF4-FFF2-40B4-BE49-F238E27FC236}">
                <a16:creationId xmlns:a16="http://schemas.microsoft.com/office/drawing/2014/main" id="{FF00AEE1-4723-1A44-AC45-0713B15C7688}"/>
              </a:ext>
            </a:extLst>
          </p:cNvPr>
          <p:cNvSpPr>
            <a:spLocks noGrp="1"/>
          </p:cNvSpPr>
          <p:nvPr>
            <p:ph type="subTitle" idx="1"/>
          </p:nvPr>
        </p:nvSpPr>
        <p:spPr>
          <a:xfrm>
            <a:off x="3110939" y="4277326"/>
            <a:ext cx="6232634" cy="1534511"/>
          </a:xfrm>
        </p:spPr>
        <p:txBody>
          <a:bodyPr>
            <a:normAutofit/>
          </a:bodyPr>
          <a:lstStyle/>
          <a:p>
            <a:r>
              <a:rPr lang="en-US" dirty="0"/>
              <a:t>Miranda Davis, DDS, MPH</a:t>
            </a:r>
          </a:p>
          <a:p>
            <a:r>
              <a:rPr lang="en-US" dirty="0"/>
              <a:t>Native Dental Therapy Initiative Project Director</a:t>
            </a:r>
          </a:p>
          <a:p>
            <a:r>
              <a:rPr lang="en-US" dirty="0"/>
              <a:t>Northwest Portland Area Indian Health Board</a:t>
            </a:r>
          </a:p>
          <a:p>
            <a:endParaRPr lang="en-US" dirty="0"/>
          </a:p>
          <a:p>
            <a:endParaRPr lang="en-US" dirty="0"/>
          </a:p>
        </p:txBody>
      </p:sp>
    </p:spTree>
    <p:extLst>
      <p:ext uri="{BB962C8B-B14F-4D97-AF65-F5344CB8AC3E}">
        <p14:creationId xmlns:p14="http://schemas.microsoft.com/office/powerpoint/2010/main" val="2499752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574BC-7F2E-454A-AB5B-7288F5252DC3}"/>
              </a:ext>
            </a:extLst>
          </p:cNvPr>
          <p:cNvSpPr>
            <a:spLocks noGrp="1"/>
          </p:cNvSpPr>
          <p:nvPr>
            <p:ph type="title"/>
          </p:nvPr>
        </p:nvSpPr>
        <p:spPr>
          <a:xfrm>
            <a:off x="838200" y="0"/>
            <a:ext cx="11049000" cy="1325563"/>
          </a:xfrm>
        </p:spPr>
        <p:txBody>
          <a:bodyPr/>
          <a:lstStyle/>
          <a:p>
            <a:r>
              <a:rPr lang="en-US" dirty="0"/>
              <a:t>PACCB S&amp;Ps**  - continued</a:t>
            </a:r>
          </a:p>
        </p:txBody>
      </p:sp>
      <p:sp>
        <p:nvSpPr>
          <p:cNvPr id="3" name="Content Placeholder 2">
            <a:extLst>
              <a:ext uri="{FF2B5EF4-FFF2-40B4-BE49-F238E27FC236}">
                <a16:creationId xmlns:a16="http://schemas.microsoft.com/office/drawing/2014/main" id="{96CF02AF-35F7-44E5-9850-7B8CEF7E7C51}"/>
              </a:ext>
            </a:extLst>
          </p:cNvPr>
          <p:cNvSpPr>
            <a:spLocks noGrp="1"/>
          </p:cNvSpPr>
          <p:nvPr>
            <p:ph idx="1"/>
          </p:nvPr>
        </p:nvSpPr>
        <p:spPr>
          <a:xfrm>
            <a:off x="838200" y="1025912"/>
            <a:ext cx="10515600" cy="5151051"/>
          </a:xfrm>
        </p:spPr>
        <p:txBody>
          <a:bodyPr/>
          <a:lstStyle/>
          <a:p>
            <a:r>
              <a:rPr lang="en-US" dirty="0"/>
              <a:t>Provisions for special conditions:</a:t>
            </a:r>
          </a:p>
          <a:p>
            <a:pPr lvl="1"/>
            <a:r>
              <a:rPr lang="en-US" b="1" dirty="0"/>
              <a:t>Delayed application:</a:t>
            </a:r>
          </a:p>
          <a:p>
            <a:pPr lvl="2"/>
            <a:r>
              <a:rPr lang="en-US" dirty="0"/>
              <a:t>Meets all requirements for initial certification</a:t>
            </a:r>
          </a:p>
          <a:p>
            <a:pPr lvl="2"/>
            <a:r>
              <a:rPr lang="en-US" dirty="0"/>
              <a:t>Has met applicable CE requirements during previous two years</a:t>
            </a:r>
          </a:p>
          <a:p>
            <a:pPr lvl="1"/>
            <a:r>
              <a:rPr lang="en-US" b="1" dirty="0"/>
              <a:t>Existing or prior license/certification</a:t>
            </a:r>
          </a:p>
          <a:p>
            <a:pPr lvl="2"/>
            <a:r>
              <a:rPr lang="en-US" dirty="0"/>
              <a:t>If license/cert is current or lapsed &lt; 6 months before application date, applicant may be eligible for certification with preceptorship equal to that of certification renewal for </a:t>
            </a:r>
            <a:r>
              <a:rPr lang="en-US" dirty="0" err="1"/>
              <a:t>unlapsed</a:t>
            </a:r>
            <a:r>
              <a:rPr lang="en-US" dirty="0"/>
              <a:t> certificate (demonstrate each procedure in scope with competence at least once)</a:t>
            </a:r>
          </a:p>
          <a:p>
            <a:pPr lvl="2"/>
            <a:r>
              <a:rPr lang="en-US" dirty="0"/>
              <a:t>If license/cert lapsed &gt; 6 months before application date, applicant must complete preceptorship equal to that of initial certification.</a:t>
            </a:r>
          </a:p>
        </p:txBody>
      </p:sp>
      <p:sp>
        <p:nvSpPr>
          <p:cNvPr id="4" name="Title 1">
            <a:extLst>
              <a:ext uri="{FF2B5EF4-FFF2-40B4-BE49-F238E27FC236}">
                <a16:creationId xmlns:a16="http://schemas.microsoft.com/office/drawing/2014/main" id="{018B0C68-BD5F-465F-AA4D-D60D7B831100}"/>
              </a:ext>
            </a:extLst>
          </p:cNvPr>
          <p:cNvSpPr txBox="1">
            <a:spLocks/>
          </p:cNvSpPr>
          <p:nvPr/>
        </p:nvSpPr>
        <p:spPr>
          <a:xfrm>
            <a:off x="914400" y="5094514"/>
            <a:ext cx="10091057" cy="841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baseline="0">
                <a:solidFill>
                  <a:srgbClr val="00A4A2"/>
                </a:solidFill>
                <a:latin typeface="Gill Sans Nova Medium" panose="020B0502020204020203" pitchFamily="34" charset="0"/>
                <a:ea typeface="+mj-ea"/>
                <a:cs typeface="Gill Sans" panose="020B0502020104020203" pitchFamily="34" charset="-79"/>
              </a:defRPr>
            </a:lvl1pPr>
          </a:lstStyle>
          <a:p>
            <a:r>
              <a:rPr lang="en-US" sz="2400" dirty="0">
                <a:solidFill>
                  <a:schemeClr val="tx1"/>
                </a:solidFill>
                <a:highlight>
                  <a:srgbClr val="FFFF00"/>
                </a:highlight>
              </a:rPr>
              <a:t>**S&amp;Ps have not yet been finalized by PACCB; this information may change</a:t>
            </a:r>
          </a:p>
        </p:txBody>
      </p:sp>
    </p:spTree>
    <p:extLst>
      <p:ext uri="{BB962C8B-B14F-4D97-AF65-F5344CB8AC3E}">
        <p14:creationId xmlns:p14="http://schemas.microsoft.com/office/powerpoint/2010/main" val="728486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B1C1F-DDAC-47CE-8EE5-3D98AD1586F9}"/>
              </a:ext>
            </a:extLst>
          </p:cNvPr>
          <p:cNvSpPr>
            <a:spLocks noGrp="1"/>
          </p:cNvSpPr>
          <p:nvPr>
            <p:ph type="title"/>
          </p:nvPr>
        </p:nvSpPr>
        <p:spPr/>
        <p:txBody>
          <a:bodyPr/>
          <a:lstStyle/>
          <a:p>
            <a:r>
              <a:rPr lang="en-US" dirty="0"/>
              <a:t>Application for DHAT Certification**</a:t>
            </a:r>
          </a:p>
        </p:txBody>
      </p:sp>
      <p:sp>
        <p:nvSpPr>
          <p:cNvPr id="3" name="Content Placeholder 2">
            <a:extLst>
              <a:ext uri="{FF2B5EF4-FFF2-40B4-BE49-F238E27FC236}">
                <a16:creationId xmlns:a16="http://schemas.microsoft.com/office/drawing/2014/main" id="{D76509A3-CF78-40C8-80A9-9E10BC723679}"/>
              </a:ext>
            </a:extLst>
          </p:cNvPr>
          <p:cNvSpPr>
            <a:spLocks noGrp="1"/>
          </p:cNvSpPr>
          <p:nvPr>
            <p:ph idx="1"/>
          </p:nvPr>
        </p:nvSpPr>
        <p:spPr>
          <a:xfrm>
            <a:off x="838200" y="1690688"/>
            <a:ext cx="10515600" cy="4486275"/>
          </a:xfrm>
        </p:spPr>
        <p:txBody>
          <a:bodyPr/>
          <a:lstStyle/>
          <a:p>
            <a:r>
              <a:rPr lang="en-US" dirty="0"/>
              <a:t>Must meet requirements for education/training and preceptorship</a:t>
            </a:r>
          </a:p>
          <a:p>
            <a:r>
              <a:rPr lang="en-US" dirty="0"/>
              <a:t>Be employed or sponsored by the Indian Health Service or a tribe or tribal program operating a community health aide program in the Portland Area under the ISDEAA. </a:t>
            </a:r>
          </a:p>
          <a:p>
            <a:r>
              <a:rPr lang="en-US" dirty="0"/>
              <a:t>Application form, submitted electronically</a:t>
            </a:r>
          </a:p>
          <a:p>
            <a:r>
              <a:rPr lang="en-US" dirty="0"/>
              <a:t>No fees at this time; fees will likely be added when needed to support administrative costs (currently covered by grant funding).</a:t>
            </a:r>
          </a:p>
          <a:p>
            <a:pPr lvl="1"/>
            <a:endParaRPr lang="en-US" dirty="0"/>
          </a:p>
          <a:p>
            <a:pPr lvl="1"/>
            <a:endParaRPr lang="en-US" dirty="0"/>
          </a:p>
          <a:p>
            <a:pPr lvl="1"/>
            <a:endParaRPr lang="en-US" dirty="0"/>
          </a:p>
          <a:p>
            <a:pPr lvl="1"/>
            <a:endParaRPr lang="en-US" dirty="0"/>
          </a:p>
        </p:txBody>
      </p:sp>
      <p:sp>
        <p:nvSpPr>
          <p:cNvPr id="4" name="Title 1">
            <a:extLst>
              <a:ext uri="{FF2B5EF4-FFF2-40B4-BE49-F238E27FC236}">
                <a16:creationId xmlns:a16="http://schemas.microsoft.com/office/drawing/2014/main" id="{34F627B9-80C8-4D55-9069-EE923676BDF3}"/>
              </a:ext>
            </a:extLst>
          </p:cNvPr>
          <p:cNvSpPr txBox="1">
            <a:spLocks/>
          </p:cNvSpPr>
          <p:nvPr/>
        </p:nvSpPr>
        <p:spPr>
          <a:xfrm>
            <a:off x="914400" y="5094514"/>
            <a:ext cx="10091057" cy="841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baseline="0">
                <a:solidFill>
                  <a:srgbClr val="00A4A2"/>
                </a:solidFill>
                <a:latin typeface="Gill Sans Nova Medium" panose="020B0502020204020203" pitchFamily="34" charset="0"/>
                <a:ea typeface="+mj-ea"/>
                <a:cs typeface="Gill Sans" panose="020B0502020104020203" pitchFamily="34" charset="-79"/>
              </a:defRPr>
            </a:lvl1pPr>
          </a:lstStyle>
          <a:p>
            <a:r>
              <a:rPr lang="en-US" sz="2400" dirty="0">
                <a:solidFill>
                  <a:schemeClr val="tx1"/>
                </a:solidFill>
                <a:highlight>
                  <a:srgbClr val="FFFF00"/>
                </a:highlight>
              </a:rPr>
              <a:t>**Application forms and processes have not yet been finalized by PACCB</a:t>
            </a:r>
          </a:p>
        </p:txBody>
      </p:sp>
    </p:spTree>
    <p:extLst>
      <p:ext uri="{BB962C8B-B14F-4D97-AF65-F5344CB8AC3E}">
        <p14:creationId xmlns:p14="http://schemas.microsoft.com/office/powerpoint/2010/main" val="1876128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B1C1F-DDAC-47CE-8EE5-3D98AD1586F9}"/>
              </a:ext>
            </a:extLst>
          </p:cNvPr>
          <p:cNvSpPr>
            <a:spLocks noGrp="1"/>
          </p:cNvSpPr>
          <p:nvPr>
            <p:ph type="title"/>
          </p:nvPr>
        </p:nvSpPr>
        <p:spPr>
          <a:xfrm>
            <a:off x="838200" y="18255"/>
            <a:ext cx="10515600" cy="1325563"/>
          </a:xfrm>
        </p:spPr>
        <p:txBody>
          <a:bodyPr/>
          <a:lstStyle/>
          <a:p>
            <a:r>
              <a:rPr lang="en-US" dirty="0"/>
              <a:t>Application for DHAT Certification (cont’d)**</a:t>
            </a:r>
          </a:p>
        </p:txBody>
      </p:sp>
      <p:sp>
        <p:nvSpPr>
          <p:cNvPr id="3" name="Content Placeholder 2">
            <a:extLst>
              <a:ext uri="{FF2B5EF4-FFF2-40B4-BE49-F238E27FC236}">
                <a16:creationId xmlns:a16="http://schemas.microsoft.com/office/drawing/2014/main" id="{D76509A3-CF78-40C8-80A9-9E10BC723679}"/>
              </a:ext>
            </a:extLst>
          </p:cNvPr>
          <p:cNvSpPr>
            <a:spLocks noGrp="1"/>
          </p:cNvSpPr>
          <p:nvPr>
            <p:ph idx="1"/>
          </p:nvPr>
        </p:nvSpPr>
        <p:spPr>
          <a:xfrm>
            <a:off x="838200" y="1343818"/>
            <a:ext cx="10515600" cy="4833145"/>
          </a:xfrm>
        </p:spPr>
        <p:txBody>
          <a:bodyPr/>
          <a:lstStyle/>
          <a:p>
            <a:r>
              <a:rPr lang="en-US" dirty="0"/>
              <a:t>Processes and details being planned:</a:t>
            </a:r>
          </a:p>
          <a:p>
            <a:r>
              <a:rPr lang="en-US" dirty="0"/>
              <a:t>Electronic submission</a:t>
            </a:r>
          </a:p>
          <a:p>
            <a:r>
              <a:rPr lang="en-US" dirty="0"/>
              <a:t>Interim/provisional certification option being considered for applications submitted between PACCB meetings</a:t>
            </a:r>
          </a:p>
          <a:p>
            <a:r>
              <a:rPr lang="en-US" dirty="0"/>
              <a:t>Database to store information</a:t>
            </a:r>
          </a:p>
          <a:p>
            <a:pPr marL="0" indent="0">
              <a:buNone/>
            </a:pPr>
            <a:endParaRPr lang="en-US" dirty="0"/>
          </a:p>
          <a:p>
            <a:pPr marL="0" indent="0">
              <a:buNone/>
            </a:pPr>
            <a:r>
              <a:rPr lang="en-US" dirty="0"/>
              <a:t>Questions??</a:t>
            </a:r>
          </a:p>
          <a:p>
            <a:endParaRPr lang="en-US" dirty="0"/>
          </a:p>
          <a:p>
            <a:pPr lvl="1"/>
            <a:endParaRPr lang="en-US" dirty="0"/>
          </a:p>
          <a:p>
            <a:pPr lvl="1"/>
            <a:endParaRPr lang="en-US" dirty="0"/>
          </a:p>
          <a:p>
            <a:pPr lvl="1"/>
            <a:endParaRPr lang="en-US" dirty="0"/>
          </a:p>
          <a:p>
            <a:pPr lvl="1"/>
            <a:endParaRPr lang="en-US" dirty="0"/>
          </a:p>
        </p:txBody>
      </p:sp>
      <p:sp>
        <p:nvSpPr>
          <p:cNvPr id="4" name="Title 1">
            <a:extLst>
              <a:ext uri="{FF2B5EF4-FFF2-40B4-BE49-F238E27FC236}">
                <a16:creationId xmlns:a16="http://schemas.microsoft.com/office/drawing/2014/main" id="{34F627B9-80C8-4D55-9069-EE923676BDF3}"/>
              </a:ext>
            </a:extLst>
          </p:cNvPr>
          <p:cNvSpPr txBox="1">
            <a:spLocks/>
          </p:cNvSpPr>
          <p:nvPr/>
        </p:nvSpPr>
        <p:spPr>
          <a:xfrm>
            <a:off x="914400" y="5094514"/>
            <a:ext cx="10091057" cy="841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baseline="0">
                <a:solidFill>
                  <a:srgbClr val="00A4A2"/>
                </a:solidFill>
                <a:latin typeface="Gill Sans Nova Medium" panose="020B0502020204020203" pitchFamily="34" charset="0"/>
                <a:ea typeface="+mj-ea"/>
                <a:cs typeface="Gill Sans" panose="020B0502020104020203" pitchFamily="34" charset="-79"/>
              </a:defRPr>
            </a:lvl1pPr>
          </a:lstStyle>
          <a:p>
            <a:r>
              <a:rPr lang="en-US" sz="2400" dirty="0">
                <a:solidFill>
                  <a:schemeClr val="tx1"/>
                </a:solidFill>
                <a:highlight>
                  <a:srgbClr val="FFFF00"/>
                </a:highlight>
              </a:rPr>
              <a:t>**Application forms and processes have not yet been finalized by PACCB</a:t>
            </a:r>
          </a:p>
        </p:txBody>
      </p:sp>
    </p:spTree>
    <p:extLst>
      <p:ext uri="{BB962C8B-B14F-4D97-AF65-F5344CB8AC3E}">
        <p14:creationId xmlns:p14="http://schemas.microsoft.com/office/powerpoint/2010/main" val="2422784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981200" y="274638"/>
            <a:ext cx="8229600" cy="1143000"/>
          </a:xfrm>
          <a:prstGeom prst="rect">
            <a:avLst/>
          </a:prstGeom>
        </p:spPr>
        <p:txBody>
          <a:bodyPr vert="horz" anchor="ctr">
            <a:noAutofit/>
          </a:bodyPr>
          <a:lstStyle>
            <a:lvl1pPr algn="ctr" rtl="0" eaLnBrk="1" latinLnBrk="0" hangingPunct="1">
              <a:spcBef>
                <a:spcPct val="0"/>
              </a:spcBef>
              <a:buNone/>
              <a:defRPr kumimoji="0" sz="44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4000" b="1" i="0" u="none" strike="noStrike" kern="1200" cap="none" spc="0" normalizeH="0" baseline="0" noProof="0" dirty="0">
              <a:ln>
                <a:noFill/>
              </a:ln>
              <a:solidFill>
                <a:srgbClr val="115870">
                  <a:shade val="75000"/>
                </a:srgbClr>
              </a:solidFill>
              <a:effectLst/>
              <a:uLnTx/>
              <a:uFillTx/>
              <a:latin typeface="Times New Roman" panose="02020603050405020304" pitchFamily="18" charset="0"/>
              <a:ea typeface="+mj-ea"/>
              <a:cs typeface="Times New Roman" panose="02020603050405020304" pitchFamily="18" charset="0"/>
            </a:endParaRPr>
          </a:p>
        </p:txBody>
      </p:sp>
      <p:sp>
        <p:nvSpPr>
          <p:cNvPr id="10" name="TextBox 9">
            <a:extLst>
              <a:ext uri="{FF2B5EF4-FFF2-40B4-BE49-F238E27FC236}">
                <a16:creationId xmlns:a16="http://schemas.microsoft.com/office/drawing/2014/main" id="{4B0E3F6A-63E8-4D6C-96B3-307A87F1BB0E}"/>
              </a:ext>
            </a:extLst>
          </p:cNvPr>
          <p:cNvSpPr txBox="1"/>
          <p:nvPr/>
        </p:nvSpPr>
        <p:spPr>
          <a:xfrm>
            <a:off x="9275884" y="651543"/>
            <a:ext cx="2400301" cy="19249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1"/>
                </a:solidFill>
                <a:effectLst/>
                <a:uLnTx/>
                <a:uFillTx/>
                <a:latin typeface="Gill Sans Nova Medium" panose="020B0502020204020203"/>
              </a:rPr>
              <a:t>#</a:t>
            </a:r>
            <a:r>
              <a:rPr kumimoji="0" lang="en-US" sz="4000" i="0" u="none" strike="noStrike" kern="1200" cap="none" spc="0" normalizeH="0" baseline="0" noProof="0" dirty="0">
                <a:ln>
                  <a:noFill/>
                </a:ln>
                <a:solidFill>
                  <a:schemeClr val="accent1"/>
                </a:solidFill>
                <a:effectLst/>
                <a:uLnTx/>
                <a:uFillTx/>
                <a:latin typeface="Gill Sans Nova Medium" panose="020B0502020204020203"/>
              </a:rPr>
              <a:t>Dental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i="0" u="none" strike="noStrike" kern="1200" cap="none" spc="0" normalizeH="0" baseline="0" noProof="0" dirty="0">
                <a:ln>
                  <a:noFill/>
                </a:ln>
                <a:solidFill>
                  <a:schemeClr val="accent1"/>
                </a:solidFill>
                <a:effectLst/>
                <a:uLnTx/>
                <a:uFillTx/>
                <a:latin typeface="Gill Sans Nova Medium" panose="020B0502020204020203"/>
              </a:rPr>
              <a:t>Therapy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i="0" u="none" strike="noStrike" kern="1200" cap="none" spc="0" normalizeH="0" baseline="0" noProof="0" dirty="0">
                <a:ln>
                  <a:noFill/>
                </a:ln>
                <a:solidFill>
                  <a:schemeClr val="accent1"/>
                </a:solidFill>
                <a:effectLst/>
                <a:uLnTx/>
                <a:uFillTx/>
                <a:latin typeface="Gill Sans Nova Medium" panose="020B0502020204020203"/>
              </a:rPr>
              <a:t>Thursday</a:t>
            </a:r>
            <a:endParaRPr kumimoji="0" lang="en-US" sz="4000" b="0" i="0" u="none" strike="noStrike" kern="1200" cap="none" spc="0" normalizeH="0" baseline="0" noProof="0" dirty="0">
              <a:ln>
                <a:noFill/>
              </a:ln>
              <a:solidFill>
                <a:prstClr val="black"/>
              </a:solidFill>
              <a:effectLst/>
              <a:uLnTx/>
              <a:uFillTx/>
              <a:latin typeface="Gill Sans Nova Medium" panose="020B0502020204020203"/>
            </a:endParaRPr>
          </a:p>
        </p:txBody>
      </p:sp>
      <p:pic>
        <p:nvPicPr>
          <p:cNvPr id="7" name="Content Placeholder 8">
            <a:extLst>
              <a:ext uri="{FF2B5EF4-FFF2-40B4-BE49-F238E27FC236}">
                <a16:creationId xmlns:a16="http://schemas.microsoft.com/office/drawing/2014/main" id="{3284E244-5896-45DA-9BFB-F2EB3879A8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965" y="167353"/>
            <a:ext cx="8061609" cy="4501361"/>
          </a:xfrm>
          <a:prstGeom prst="rect">
            <a:avLst/>
          </a:prstGeom>
        </p:spPr>
      </p:pic>
      <p:pic>
        <p:nvPicPr>
          <p:cNvPr id="6" name="Content Placeholder 5">
            <a:extLst>
              <a:ext uri="{FF2B5EF4-FFF2-40B4-BE49-F238E27FC236}">
                <a16:creationId xmlns:a16="http://schemas.microsoft.com/office/drawing/2014/main" id="{FD1EA574-CD74-44F8-806E-D2B236EBDDC2}"/>
              </a:ext>
            </a:extLst>
          </p:cNvPr>
          <p:cNvPicPr>
            <a:picLocks noGrp="1" noChangeAspect="1"/>
          </p:cNvPicPr>
          <p:nvPr>
            <p:ph idx="1"/>
          </p:nvPr>
        </p:nvPicPr>
        <p:blipFill>
          <a:blip r:embed="rId4"/>
          <a:stretch>
            <a:fillRect/>
          </a:stretch>
        </p:blipFill>
        <p:spPr>
          <a:xfrm>
            <a:off x="5081954" y="2712824"/>
            <a:ext cx="6905117" cy="3870538"/>
          </a:xfrm>
          <a:prstGeom prst="rect">
            <a:avLst/>
          </a:prstGeom>
        </p:spPr>
      </p:pic>
      <p:sp>
        <p:nvSpPr>
          <p:cNvPr id="8" name="TextBox 7">
            <a:extLst>
              <a:ext uri="{FF2B5EF4-FFF2-40B4-BE49-F238E27FC236}">
                <a16:creationId xmlns:a16="http://schemas.microsoft.com/office/drawing/2014/main" id="{EC3B3A58-CAB5-4F30-91C4-662626C87A35}"/>
              </a:ext>
            </a:extLst>
          </p:cNvPr>
          <p:cNvSpPr txBox="1"/>
          <p:nvPr/>
        </p:nvSpPr>
        <p:spPr>
          <a:xfrm>
            <a:off x="598965" y="4668714"/>
            <a:ext cx="3622415" cy="338554"/>
          </a:xfrm>
          <a:prstGeom prst="rect">
            <a:avLst/>
          </a:prstGeom>
          <a:noFill/>
        </p:spPr>
        <p:txBody>
          <a:bodyPr wrap="square" rtlCol="0">
            <a:spAutoFit/>
          </a:bodyPr>
          <a:lstStyle/>
          <a:p>
            <a:r>
              <a:rPr lang="en-US" sz="1600" dirty="0"/>
              <a:t>Arielle Cawston, LDT – Colville</a:t>
            </a:r>
          </a:p>
        </p:txBody>
      </p:sp>
      <p:sp>
        <p:nvSpPr>
          <p:cNvPr id="9" name="TextBox 8">
            <a:extLst>
              <a:ext uri="{FF2B5EF4-FFF2-40B4-BE49-F238E27FC236}">
                <a16:creationId xmlns:a16="http://schemas.microsoft.com/office/drawing/2014/main" id="{98849F9A-1016-4419-B83B-B49018AE97AB}"/>
              </a:ext>
            </a:extLst>
          </p:cNvPr>
          <p:cNvSpPr txBox="1"/>
          <p:nvPr/>
        </p:nvSpPr>
        <p:spPr>
          <a:xfrm>
            <a:off x="5002839" y="6550463"/>
            <a:ext cx="2751977" cy="338554"/>
          </a:xfrm>
          <a:prstGeom prst="rect">
            <a:avLst/>
          </a:prstGeom>
          <a:noFill/>
        </p:spPr>
        <p:txBody>
          <a:bodyPr wrap="square" rtlCol="0">
            <a:spAutoFit/>
          </a:bodyPr>
          <a:lstStyle/>
          <a:p>
            <a:r>
              <a:rPr lang="en-US" sz="1600" dirty="0"/>
              <a:t>Naomi Petrie, DHAT - CTCLUSI</a:t>
            </a:r>
          </a:p>
        </p:txBody>
      </p:sp>
    </p:spTree>
    <p:extLst>
      <p:ext uri="{BB962C8B-B14F-4D97-AF65-F5344CB8AC3E}">
        <p14:creationId xmlns:p14="http://schemas.microsoft.com/office/powerpoint/2010/main" val="3132446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23001" y="787289"/>
            <a:ext cx="9919714" cy="1080794"/>
          </a:xfrm>
        </p:spPr>
        <p:txBody>
          <a:bodyPr>
            <a:normAutofit/>
          </a:bodyPr>
          <a:lstStyle/>
          <a:p>
            <a:pPr algn="ctr"/>
            <a:r>
              <a:rPr lang="en-US" altLang="en-US" sz="4000" b="1" dirty="0">
                <a:solidFill>
                  <a:schemeClr val="accent5">
                    <a:lumMod val="50000"/>
                  </a:schemeClr>
                </a:solidFill>
                <a:latin typeface="Arial" panose="020B0604020202020204" pitchFamily="34" charset="0"/>
                <a:ea typeface="Microsoft Sans Serif" panose="020B0604020202020204" pitchFamily="34" charset="0"/>
                <a:cs typeface="Arial" panose="020B0604020202020204" pitchFamily="34" charset="0"/>
              </a:rPr>
              <a:t>Native Dental Therapy Initiative</a:t>
            </a:r>
            <a:br>
              <a:rPr lang="en-US" altLang="en-US" sz="3600" b="1" dirty="0">
                <a:solidFill>
                  <a:schemeClr val="accent5">
                    <a:lumMod val="50000"/>
                  </a:schemeClr>
                </a:solidFill>
                <a:latin typeface="Arial" panose="020B0604020202020204" pitchFamily="34" charset="0"/>
                <a:ea typeface="Microsoft Sans Serif" panose="020B0604020202020204" pitchFamily="34" charset="0"/>
                <a:cs typeface="Arial" panose="020B0604020202020204" pitchFamily="34" charset="0"/>
              </a:rPr>
            </a:br>
            <a:br>
              <a:rPr lang="en-US" altLang="en-US" sz="800" b="1" dirty="0">
                <a:solidFill>
                  <a:schemeClr val="accent5">
                    <a:lumMod val="50000"/>
                  </a:schemeClr>
                </a:solidFill>
                <a:latin typeface="Arial" panose="020B0604020202020204" pitchFamily="34" charset="0"/>
                <a:ea typeface="Microsoft Sans Serif" panose="020B0604020202020204" pitchFamily="34" charset="0"/>
                <a:cs typeface="Arial" panose="020B0604020202020204" pitchFamily="34" charset="0"/>
              </a:rPr>
            </a:br>
            <a:r>
              <a:rPr lang="en-US" altLang="en-US" sz="2200" b="1" dirty="0">
                <a:solidFill>
                  <a:schemeClr val="accent5">
                    <a:lumMod val="50000"/>
                  </a:schemeClr>
                </a:solidFill>
                <a:latin typeface="Arial" panose="020B0604020202020204" pitchFamily="34" charset="0"/>
                <a:ea typeface="Microsoft Sans Serif" panose="020B0604020202020204" pitchFamily="34" charset="0"/>
                <a:cs typeface="Arial" panose="020B0604020202020204" pitchFamily="34" charset="0"/>
              </a:rPr>
              <a:t>– a Tribal Community Health Provider Project at –</a:t>
            </a:r>
            <a:endParaRPr lang="en-US" altLang="en-US" dirty="0">
              <a:solidFill>
                <a:schemeClr val="bg2"/>
              </a:solidFill>
              <a:latin typeface="Garamond" panose="02020404030301010803" pitchFamily="18" charset="0"/>
              <a:cs typeface="Arial Bold" panose="020B0704020202020204" pitchFamily="34" charset="0"/>
            </a:endParaRPr>
          </a:p>
        </p:txBody>
      </p:sp>
      <p:sp>
        <p:nvSpPr>
          <p:cNvPr id="5" name="TextBox 4">
            <a:extLst>
              <a:ext uri="{FF2B5EF4-FFF2-40B4-BE49-F238E27FC236}">
                <a16:creationId xmlns:a16="http://schemas.microsoft.com/office/drawing/2014/main" id="{FE0CF126-0CAF-46D2-9CB6-C08777E8FB37}"/>
              </a:ext>
            </a:extLst>
          </p:cNvPr>
          <p:cNvSpPr txBox="1"/>
          <p:nvPr/>
        </p:nvSpPr>
        <p:spPr>
          <a:xfrm>
            <a:off x="1017917" y="2956058"/>
            <a:ext cx="10506973" cy="21544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a:ea typeface="+mn-ea"/>
                <a:cs typeface="+mn-cs"/>
              </a:rPr>
              <a:t>	</a:t>
            </a:r>
            <a:endParaRPr kumimoji="0" lang="en-US" sz="18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Christina Peters,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Tribal Community Health Provider (TCHP) Director </a:t>
            </a:r>
            <a:r>
              <a:rPr kumimoji="0" lang="en-US" sz="1800" b="0" i="0" u="none" strike="noStrike" kern="1200" cap="none" spc="0" normalizeH="0" baseline="0" noProof="0" dirty="0">
                <a:ln>
                  <a:noFill/>
                </a:ln>
                <a:solidFill>
                  <a:srgbClr val="4BACC6">
                    <a:lumMod val="75000"/>
                  </a:srgbClr>
                </a:solidFill>
                <a:effectLst/>
                <a:uLnTx/>
                <a:uFillTx/>
                <a:latin typeface="Arial" panose="020B0604020202020204" pitchFamily="34" charset="0"/>
                <a:ea typeface="+mn-ea"/>
                <a:cs typeface="Arial" panose="020B0604020202020204" pitchFamily="34" charset="0"/>
              </a:rPr>
              <a:t>	</a:t>
            </a:r>
            <a:r>
              <a:rPr kumimoji="0" lang="en-US" sz="1800" b="0" i="0" u="sng" strike="noStrike" kern="1200" cap="none" spc="0" normalizeH="0" baseline="0" noProof="0" dirty="0">
                <a:ln>
                  <a:noFill/>
                </a:ln>
                <a:solidFill>
                  <a:srgbClr val="A5A5A5"/>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cpeters@npaihb.org</a:t>
            </a:r>
            <a:endParaRPr kumimoji="0" lang="en-US" sz="1800" b="0" i="0" u="none" strike="noStrike" kern="1200" cap="none" spc="0" normalizeH="0" baseline="0" noProof="0" dirty="0">
              <a:ln>
                <a:noFill/>
              </a:ln>
              <a:solidFill>
                <a:srgbClr val="A5A5A5"/>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Miranda Davis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Native Dental Therapy Initiative (NDTI) Director	</a:t>
            </a:r>
            <a:r>
              <a:rPr kumimoji="0" lang="en-US" sz="1800" b="0" i="0" u="sng" strike="noStrike" kern="1200" cap="none" spc="0" normalizeH="0" baseline="0" noProof="0" dirty="0">
                <a:ln>
                  <a:noFill/>
                </a:ln>
                <a:solidFill>
                  <a:srgbClr val="4BACC6">
                    <a:lumMod val="75000"/>
                  </a:srgbClr>
                </a:solidFill>
                <a:effectLst/>
                <a:uLnTx/>
                <a:uFillTx/>
                <a:latin typeface="Arial" panose="020B0604020202020204" pitchFamily="34" charset="0"/>
                <a:ea typeface="+mn-ea"/>
                <a:cs typeface="Arial" panose="020B0604020202020204" pitchFamily="34" charset="0"/>
                <a:hlinkClick r:id="rId4"/>
              </a:rPr>
              <a:t>mdavis@npaihb.org</a:t>
            </a:r>
            <a:endParaRPr kumimoji="0" lang="en-US" sz="1800" b="0" i="0" u="none" strike="noStrike" kern="1200" cap="none" spc="0" normalizeH="0" baseline="0" noProof="0" dirty="0">
              <a:ln>
                <a:noFill/>
              </a:ln>
              <a:solidFill>
                <a:srgbClr val="4BACC6">
                  <a:lumMod val="7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Pam Johnson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NDTI Manager					</a:t>
            </a:r>
            <a:r>
              <a:rPr kumimoji="0" lang="en-US" sz="1800" b="0" i="0" u="sng" strike="noStrike" kern="1200" cap="none" spc="0" normalizeH="0" baseline="0" noProof="0" dirty="0">
                <a:ln>
                  <a:noFill/>
                </a:ln>
                <a:solidFill>
                  <a:srgbClr val="4BACC6">
                    <a:lumMod val="75000"/>
                  </a:srgbClr>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pjohnson@npaihb.org</a:t>
            </a:r>
            <a:endParaRPr kumimoji="0" lang="en-US" sz="1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BACC6">
                  <a:lumMod val="75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https://twitter.com/NWDentalTherapy</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u="sng" dirty="0">
                <a:solidFill>
                  <a:srgbClr val="4BACC6">
                    <a:lumMod val="75000"/>
                  </a:srgbClr>
                </a:solidFill>
                <a:latin typeface="Arial" panose="020B0604020202020204" pitchFamily="34" charset="0"/>
                <a:cs typeface="Arial" panose="020B0604020202020204" pitchFamily="34" charset="0"/>
                <a:hlinkClick r:id="rId7"/>
              </a:rPr>
              <a:t>www.tchpp.org</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B5B7C94B-9A9F-4194-9152-4BEEB1BC0EB4}"/>
              </a:ext>
            </a:extLst>
          </p:cNvPr>
          <p:cNvSpPr txBox="1"/>
          <p:nvPr/>
        </p:nvSpPr>
        <p:spPr>
          <a:xfrm rot="10800000" flipH="1" flipV="1">
            <a:off x="1457419" y="2015298"/>
            <a:ext cx="8994013"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BACC6">
                    <a:lumMod val="50000"/>
                  </a:srgbClr>
                </a:solidFill>
                <a:effectLst/>
                <a:uLnTx/>
                <a:uFillTx/>
                <a:latin typeface="Arial" panose="020B0604020202020204" pitchFamily="34" charset="0"/>
                <a:ea typeface="+mn-ea"/>
                <a:cs typeface="Arial" panose="020B0604020202020204" pitchFamily="34" charset="0"/>
              </a:rPr>
              <a:t>Northwest Portland Area Indian Health Board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2121 SW Broadway, Suite 300, Portland, Oregon 97201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503.228.4185 Main │ 503.228.8182 Fax │www.npaihb.org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701814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17917" y="386896"/>
            <a:ext cx="10081404" cy="840995"/>
          </a:xfrm>
        </p:spPr>
        <p:txBody>
          <a:bodyPr>
            <a:normAutofit fontScale="90000"/>
          </a:bodyPr>
          <a:lstStyle/>
          <a:p>
            <a:pPr algn="ctr" eaLnBrk="1" hangingPunct="1"/>
            <a:r>
              <a:rPr lang="en-US" altLang="en-US" sz="4000" b="1" dirty="0">
                <a:solidFill>
                  <a:schemeClr val="accent5">
                    <a:lumMod val="50000"/>
                  </a:schemeClr>
                </a:solidFill>
                <a:latin typeface="Arial" panose="020B0604020202020204" pitchFamily="34" charset="0"/>
                <a:ea typeface="Microsoft Sans Serif" panose="020B0604020202020204" pitchFamily="34" charset="0"/>
                <a:cs typeface="Arial" panose="020B0604020202020204" pitchFamily="34" charset="0"/>
              </a:rPr>
              <a:t>DHATS work under authorization of</a:t>
            </a:r>
            <a:br>
              <a:rPr lang="en-US" altLang="en-US" sz="4000" b="1" dirty="0">
                <a:solidFill>
                  <a:schemeClr val="accent5">
                    <a:lumMod val="50000"/>
                  </a:schemeClr>
                </a:solidFill>
                <a:latin typeface="Arial" panose="020B0604020202020204" pitchFamily="34" charset="0"/>
                <a:ea typeface="Microsoft Sans Serif" panose="020B0604020202020204" pitchFamily="34" charset="0"/>
                <a:cs typeface="Arial" panose="020B0604020202020204" pitchFamily="34" charset="0"/>
              </a:rPr>
            </a:br>
            <a:r>
              <a:rPr lang="en-US" altLang="en-US" sz="4000" b="1" dirty="0">
                <a:solidFill>
                  <a:schemeClr val="accent5">
                    <a:lumMod val="50000"/>
                  </a:schemeClr>
                </a:solidFill>
                <a:latin typeface="Arial" panose="020B0604020202020204" pitchFamily="34" charset="0"/>
                <a:ea typeface="Microsoft Sans Serif" panose="020B0604020202020204" pitchFamily="34" charset="0"/>
                <a:cs typeface="Arial" panose="020B0604020202020204" pitchFamily="34" charset="0"/>
              </a:rPr>
              <a:t>a License or Certification</a:t>
            </a:r>
            <a:endParaRPr lang="en-US" altLang="en-US" dirty="0">
              <a:solidFill>
                <a:schemeClr val="bg2"/>
              </a:solidFill>
              <a:latin typeface="Garamond" panose="02020404030301010803" pitchFamily="18" charset="0"/>
              <a:cs typeface="Arial Bold" panose="020B0704020202020204" pitchFamily="34" charset="0"/>
            </a:endParaRPr>
          </a:p>
        </p:txBody>
      </p:sp>
      <p:sp>
        <p:nvSpPr>
          <p:cNvPr id="2" name="Rounded Rectangle 1"/>
          <p:cNvSpPr/>
          <p:nvPr/>
        </p:nvSpPr>
        <p:spPr>
          <a:xfrm>
            <a:off x="6241420" y="1363245"/>
            <a:ext cx="4712481" cy="1707097"/>
          </a:xfrm>
          <a:prstGeom prst="round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BACC6">
                    <a:lumMod val="50000"/>
                  </a:srgbClr>
                </a:solidFill>
                <a:effectLst/>
                <a:uLnTx/>
                <a:uFillTx/>
                <a:latin typeface="Arial" panose="020B0604020202020204" pitchFamily="34" charset="0"/>
                <a:ea typeface="+mn-ea"/>
                <a:cs typeface="Arial" panose="020B0604020202020204" pitchFamily="34" charset="0"/>
              </a:rPr>
              <a:t>State License</a:t>
            </a:r>
            <a:r>
              <a:rPr kumimoji="0" lang="en-US" sz="2400" b="1" i="0" u="none" strike="noStrike" kern="1200" cap="none" spc="0" normalizeH="0" baseline="0" noProof="0" dirty="0">
                <a:ln>
                  <a:noFill/>
                </a:ln>
                <a:solidFill>
                  <a:srgbClr val="4BACC6">
                    <a:lumMod val="50000"/>
                  </a:srgbClr>
                </a:solidFill>
                <a:effectLst/>
                <a:uLnTx/>
                <a:uFillTx/>
                <a:latin typeface="Arial" panose="020B0604020202020204" pitchFamily="34" charset="0"/>
                <a:ea typeface="+mn-ea"/>
                <a:cs typeface="Arial" panose="020B0604020202020204" pitchFamily="34" charset="0"/>
              </a:rPr>
              <a:t>:</a:t>
            </a:r>
            <a:endParaRPr kumimoji="0" lang="en-US" sz="2400" b="0" i="0" u="none" strike="noStrike" kern="1200" cap="none" spc="0" normalizeH="0" baseline="0" noProof="0" dirty="0">
              <a:ln>
                <a:noFill/>
              </a:ln>
              <a:solidFill>
                <a:srgbClr val="4BACC6">
                  <a:lumMod val="50000"/>
                </a:srgb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BACC6">
                    <a:lumMod val="50000"/>
                  </a:srgbClr>
                </a:solidFill>
                <a:effectLst/>
                <a:uLnTx/>
                <a:uFillTx/>
                <a:latin typeface="Arial" panose="020B0604020202020204" pitchFamily="34" charset="0"/>
                <a:ea typeface="+mn-ea"/>
                <a:cs typeface="Arial" panose="020B0604020202020204" pitchFamily="34" charset="0"/>
              </a:rPr>
              <a:t>Requires state legislation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BACC6">
                    <a:lumMod val="50000"/>
                  </a:srgbClr>
                </a:solidFill>
                <a:effectLst/>
                <a:uLnTx/>
                <a:uFillTx/>
                <a:latin typeface="Arial" panose="020B0604020202020204" pitchFamily="34" charset="0"/>
                <a:ea typeface="+mn-ea"/>
                <a:cs typeface="Arial" panose="020B0604020202020204" pitchFamily="34" charset="0"/>
              </a:rPr>
              <a:t>Oversight by state board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BACC6">
                    <a:lumMod val="50000"/>
                  </a:srgbClr>
                </a:solidFill>
                <a:effectLst/>
                <a:uLnTx/>
                <a:uFillTx/>
                <a:latin typeface="Arial" panose="020B0604020202020204" pitchFamily="34" charset="0"/>
                <a:ea typeface="+mn-ea"/>
                <a:cs typeface="Arial" panose="020B0604020202020204" pitchFamily="34" charset="0"/>
              </a:rPr>
              <a:t>Not limited to IHS/Tribal sites</a:t>
            </a:r>
          </a:p>
        </p:txBody>
      </p:sp>
      <p:sp>
        <p:nvSpPr>
          <p:cNvPr id="8" name="Rounded Rectangle 7"/>
          <p:cNvSpPr/>
          <p:nvPr/>
        </p:nvSpPr>
        <p:spPr>
          <a:xfrm>
            <a:off x="1440238" y="1358235"/>
            <a:ext cx="4655762" cy="171210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BACC6">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Tribal License</a:t>
            </a:r>
            <a:r>
              <a:rPr kumimoji="0" lang="en-US" sz="2400" b="1" i="0" u="none" strike="noStrike" kern="1200" cap="none" spc="0" normalizeH="0" baseline="0" noProof="0" dirty="0">
                <a:ln>
                  <a:noFill/>
                </a:ln>
                <a:solidFill>
                  <a:srgbClr val="4BACC6">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BACC6">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Tribes may create own licensing board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BACC6">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May license for own Tribe only or also for other Tribes (with legal agreement)</a:t>
            </a:r>
          </a:p>
        </p:txBody>
      </p:sp>
      <p:sp>
        <p:nvSpPr>
          <p:cNvPr id="9" name="Rounded Rectangle 8"/>
          <p:cNvSpPr/>
          <p:nvPr/>
        </p:nvSpPr>
        <p:spPr>
          <a:xfrm>
            <a:off x="1325045" y="3331029"/>
            <a:ext cx="9774276" cy="2246113"/>
          </a:xfrm>
          <a:prstGeom prst="roundRect">
            <a:avLst/>
          </a:prstGeom>
          <a:solidFill>
            <a:schemeClr val="accent5">
              <a:lumMod val="20000"/>
              <a:lumOff val="80000"/>
            </a:schemeClr>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BACC6">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Federal Certification: Community Health Aide Program (CHAP)</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BACC6">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Alaska CHAP has certified providers in </a:t>
            </a:r>
            <a:r>
              <a:rPr kumimoji="0" lang="en-US" sz="1800" b="1" i="0" u="none" strike="noStrike" kern="1200" cap="none" spc="0" normalizeH="0" baseline="0" noProof="0" dirty="0">
                <a:ln>
                  <a:noFill/>
                </a:ln>
                <a:solidFill>
                  <a:srgbClr val="4BACC6">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Alaska</a:t>
            </a:r>
            <a:r>
              <a:rPr kumimoji="0" lang="en-US" sz="1800" b="0" i="0" u="none" strike="noStrike" kern="1200" cap="none" spc="0" normalizeH="0" baseline="0" noProof="0" dirty="0">
                <a:ln>
                  <a:noFill/>
                </a:ln>
                <a:solidFill>
                  <a:srgbClr val="4BACC6">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 since 1968</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BACC6">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IHS Circular 20-06 approved CHAP </a:t>
            </a:r>
            <a:r>
              <a:rPr kumimoji="0" lang="en-US" sz="1800" b="1" i="0" u="none" strike="noStrike" kern="1200" cap="none" spc="0" normalizeH="0" baseline="0" noProof="0" dirty="0">
                <a:ln>
                  <a:noFill/>
                </a:ln>
                <a:solidFill>
                  <a:srgbClr val="4BACC6">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nationalization</a:t>
            </a:r>
            <a:r>
              <a:rPr kumimoji="0" lang="en-US" sz="1800" b="0" i="0" u="none" strike="noStrike" kern="1200" cap="none" spc="0" normalizeH="0" baseline="0" noProof="0" dirty="0">
                <a:ln>
                  <a:noFill/>
                </a:ln>
                <a:solidFill>
                  <a:srgbClr val="4BACC6">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 in 2020</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BACC6">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Creates national and Area CHAP Certification Boards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BACC6">
                    <a:lumMod val="50000"/>
                  </a:srgbClr>
                </a:solidFill>
                <a:effectLst/>
                <a:highlight>
                  <a:srgbClr val="FFFF00"/>
                </a:highlight>
                <a:uLnTx/>
                <a:uFillTx/>
                <a:latin typeface="Arial" panose="020B0604020202020204" pitchFamily="34" charset="0"/>
                <a:ea typeface="Times New Roman" panose="02020603050405020304" pitchFamily="18" charset="0"/>
                <a:cs typeface="Arial" panose="020B0604020202020204" pitchFamily="34" charset="0"/>
              </a:rPr>
              <a:t>Certifies providers working in IHS/Tribal sites only (urban programs excluded)</a:t>
            </a:r>
          </a:p>
        </p:txBody>
      </p:sp>
    </p:spTree>
    <p:extLst>
      <p:ext uri="{BB962C8B-B14F-4D97-AF65-F5344CB8AC3E}">
        <p14:creationId xmlns:p14="http://schemas.microsoft.com/office/powerpoint/2010/main" val="2059145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679" y="659834"/>
            <a:ext cx="5570321" cy="1143000"/>
          </a:xfrm>
        </p:spPr>
        <p:txBody>
          <a:bodyPr>
            <a:noAutofit/>
          </a:bodyPr>
          <a:lstStyle/>
          <a:p>
            <a:pPr algn="ctr"/>
            <a:r>
              <a:rPr lang="en-US" sz="2800" dirty="0">
                <a:solidFill>
                  <a:schemeClr val="accent5">
                    <a:lumMod val="50000"/>
                  </a:schemeClr>
                </a:solidFill>
                <a:latin typeface="Arial" panose="020B0604020202020204" pitchFamily="34" charset="0"/>
                <a:cs typeface="Arial" panose="020B0604020202020204" pitchFamily="34" charset="0"/>
              </a:rPr>
              <a:t>National CHAP Certification Board (NCB)</a:t>
            </a:r>
          </a:p>
        </p:txBody>
      </p:sp>
      <p:sp>
        <p:nvSpPr>
          <p:cNvPr id="3" name="Content Placeholder 2"/>
          <p:cNvSpPr>
            <a:spLocks noGrp="1"/>
          </p:cNvSpPr>
          <p:nvPr>
            <p:ph sz="quarter" idx="1"/>
          </p:nvPr>
        </p:nvSpPr>
        <p:spPr>
          <a:xfrm>
            <a:off x="633047" y="2188029"/>
            <a:ext cx="5462953" cy="3708679"/>
          </a:xfrm>
        </p:spPr>
        <p:txBody>
          <a:bodyPr>
            <a:normAutofit/>
          </a:bodyPr>
          <a:lstStyle/>
          <a:p>
            <a:pPr lvl="0"/>
            <a:r>
              <a:rPr lang="en-US" dirty="0"/>
              <a:t>Outlines the </a:t>
            </a:r>
            <a:r>
              <a:rPr lang="en-US" i="1" dirty="0"/>
              <a:t>minimum </a:t>
            </a:r>
            <a:r>
              <a:rPr lang="en-US" dirty="0"/>
              <a:t>program standards for all CHAP provider types (outside of Alaska)</a:t>
            </a:r>
          </a:p>
          <a:p>
            <a:pPr lvl="0"/>
            <a:r>
              <a:rPr lang="en-US" dirty="0"/>
              <a:t>Chaired by the IHS CMO</a:t>
            </a:r>
          </a:p>
          <a:p>
            <a:pPr lvl="0"/>
            <a:r>
              <a:rPr lang="en-US" dirty="0"/>
              <a:t>Made up of representatives of the ACBs</a:t>
            </a:r>
          </a:p>
          <a:p>
            <a:pPr marL="0" indent="0">
              <a:buNone/>
            </a:pPr>
            <a:endParaRPr lang="en-US" dirty="0"/>
          </a:p>
        </p:txBody>
      </p:sp>
      <p:sp>
        <p:nvSpPr>
          <p:cNvPr id="4" name="Rectangle 2"/>
          <p:cNvSpPr txBox="1">
            <a:spLocks noChangeArrowheads="1"/>
          </p:cNvSpPr>
          <p:nvPr/>
        </p:nvSpPr>
        <p:spPr>
          <a:xfrm>
            <a:off x="1981200" y="274638"/>
            <a:ext cx="8229600" cy="1143000"/>
          </a:xfrm>
          <a:prstGeom prst="rect">
            <a:avLst/>
          </a:prstGeom>
        </p:spPr>
        <p:txBody>
          <a:bodyPr vert="horz" anchor="ctr">
            <a:noAutofit/>
          </a:bodyPr>
          <a:lstStyle>
            <a:lvl1pPr algn="ctr" rtl="0" eaLnBrk="1" latinLnBrk="0" hangingPunct="1">
              <a:spcBef>
                <a:spcPct val="0"/>
              </a:spcBef>
              <a:buNone/>
              <a:defRPr kumimoji="0" sz="44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4000" b="1" i="0" u="none" strike="noStrike" kern="1200" cap="none" spc="0" normalizeH="0" baseline="0" noProof="0" dirty="0">
              <a:ln>
                <a:noFill/>
              </a:ln>
              <a:solidFill>
                <a:srgbClr val="115870">
                  <a:shade val="75000"/>
                </a:srgbClr>
              </a:solidFill>
              <a:effectLst/>
              <a:uLnTx/>
              <a:uFillTx/>
              <a:latin typeface="Times New Roman" panose="02020603050405020304" pitchFamily="18" charset="0"/>
              <a:ea typeface="+mj-ea"/>
              <a:cs typeface="Times New Roman" panose="02020603050405020304" pitchFamily="18" charset="0"/>
            </a:endParaRPr>
          </a:p>
        </p:txBody>
      </p:sp>
      <p:sp>
        <p:nvSpPr>
          <p:cNvPr id="6" name="Title 1"/>
          <p:cNvSpPr txBox="1">
            <a:spLocks/>
          </p:cNvSpPr>
          <p:nvPr/>
        </p:nvSpPr>
        <p:spPr>
          <a:xfrm>
            <a:off x="6096000" y="694194"/>
            <a:ext cx="4994031" cy="97470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46A6C0">
                    <a:lumMod val="50000"/>
                  </a:srgbClr>
                </a:solidFill>
                <a:effectLst/>
                <a:uLnTx/>
                <a:uFillTx/>
                <a:latin typeface="Arial" panose="020B0604020202020204" pitchFamily="34" charset="0"/>
                <a:ea typeface="+mj-ea"/>
                <a:cs typeface="Arial" panose="020B0604020202020204" pitchFamily="34" charset="0"/>
              </a:rPr>
              <a:t>Area CHAP Certification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46A6C0">
                    <a:lumMod val="50000"/>
                  </a:srgbClr>
                </a:solidFill>
                <a:effectLst/>
                <a:uLnTx/>
                <a:uFillTx/>
                <a:latin typeface="Arial" panose="020B0604020202020204" pitchFamily="34" charset="0"/>
                <a:ea typeface="+mj-ea"/>
                <a:cs typeface="Arial" panose="020B0604020202020204" pitchFamily="34" charset="0"/>
              </a:rPr>
              <a:t>Boards (ACBs)</a:t>
            </a:r>
          </a:p>
        </p:txBody>
      </p:sp>
      <p:sp>
        <p:nvSpPr>
          <p:cNvPr id="7" name="Content Placeholder 2"/>
          <p:cNvSpPr txBox="1">
            <a:spLocks/>
          </p:cNvSpPr>
          <p:nvPr/>
        </p:nvSpPr>
        <p:spPr>
          <a:xfrm>
            <a:off x="6318738" y="1289538"/>
            <a:ext cx="5873262" cy="4794738"/>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accent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accent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accent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accent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accent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274320" marR="0" lvl="0" indent="-274320" algn="l" defTabSz="914400" rtl="0" eaLnBrk="1" fontAlgn="auto" latinLnBrk="0" hangingPunct="1">
              <a:lnSpc>
                <a:spcPct val="100000"/>
              </a:lnSpc>
              <a:spcBef>
                <a:spcPct val="20000"/>
              </a:spcBef>
              <a:spcAft>
                <a:spcPts val="0"/>
              </a:spcAft>
              <a:buClr>
                <a:srgbClr val="AF0009"/>
              </a:buClr>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Century Gothic"/>
                <a:ea typeface="+mn-ea"/>
                <a:cs typeface="+mn-cs"/>
              </a:rPr>
              <a:t>Include at least one federal representative appointed by the respective IHS Area Director</a:t>
            </a:r>
          </a:p>
          <a:p>
            <a:pPr marL="274320" marR="0" lvl="0" indent="-274320" algn="l" defTabSz="914400" rtl="0" eaLnBrk="1" fontAlgn="auto" latinLnBrk="0" hangingPunct="1">
              <a:lnSpc>
                <a:spcPct val="100000"/>
              </a:lnSpc>
              <a:spcBef>
                <a:spcPct val="20000"/>
              </a:spcBef>
              <a:spcAft>
                <a:spcPts val="0"/>
              </a:spcAft>
              <a:buClr>
                <a:srgbClr val="AF0009"/>
              </a:buClr>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Century Gothic"/>
                <a:ea typeface="+mn-ea"/>
                <a:cs typeface="+mn-cs"/>
              </a:rPr>
              <a:t>Establishes standards and procedures that detail board composition</a:t>
            </a:r>
          </a:p>
          <a:p>
            <a:pPr marL="274320" marR="0" lvl="0" indent="-274320" algn="l" defTabSz="914400" rtl="0" eaLnBrk="1" fontAlgn="auto" latinLnBrk="0" hangingPunct="1">
              <a:lnSpc>
                <a:spcPct val="100000"/>
              </a:lnSpc>
              <a:spcBef>
                <a:spcPct val="20000"/>
              </a:spcBef>
              <a:spcAft>
                <a:spcPts val="0"/>
              </a:spcAft>
              <a:buClr>
                <a:srgbClr val="AF0009"/>
              </a:buClr>
              <a:buSzTx/>
              <a:buFont typeface="Arial" pitchFamily="34" charset="0"/>
              <a:buChar char="•"/>
              <a:tabLst/>
              <a:defRPr/>
            </a:pPr>
            <a:r>
              <a:rPr lang="en-US" dirty="0">
                <a:solidFill>
                  <a:schemeClr val="tx1"/>
                </a:solidFill>
                <a:highlight>
                  <a:srgbClr val="FFFF00"/>
                </a:highlight>
                <a:latin typeface="Century Gothic"/>
              </a:rPr>
              <a:t>May enter agreements with other ACBs</a:t>
            </a:r>
            <a:endParaRPr kumimoji="0" lang="en-US" sz="2400" b="0" i="0" u="none" strike="noStrike" kern="1200" cap="none" spc="0" normalizeH="0" baseline="0" noProof="0" dirty="0">
              <a:ln>
                <a:noFill/>
              </a:ln>
              <a:solidFill>
                <a:schemeClr val="tx1"/>
              </a:solidFill>
              <a:effectLst/>
              <a:highlight>
                <a:srgbClr val="FFFF00"/>
              </a:highlight>
              <a:uLnTx/>
              <a:uFillTx/>
              <a:latin typeface="Century Gothic"/>
            </a:endParaRPr>
          </a:p>
        </p:txBody>
      </p:sp>
    </p:spTree>
    <p:extLst>
      <p:ext uri="{BB962C8B-B14F-4D97-AF65-F5344CB8AC3E}">
        <p14:creationId xmlns:p14="http://schemas.microsoft.com/office/powerpoint/2010/main" val="2468311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134" y="274637"/>
            <a:ext cx="10244866" cy="734022"/>
          </a:xfrm>
        </p:spPr>
        <p:txBody>
          <a:bodyPr>
            <a:normAutofit/>
          </a:bodyPr>
          <a:lstStyle/>
          <a:p>
            <a:pPr algn="ctr"/>
            <a:r>
              <a:rPr lang="en-US" sz="3600" dirty="0">
                <a:solidFill>
                  <a:schemeClr val="accent2">
                    <a:lumMod val="50000"/>
                  </a:schemeClr>
                </a:solidFill>
                <a:latin typeface="Arial" panose="020B0604020202020204" pitchFamily="34" charset="0"/>
                <a:cs typeface="Arial" panose="020B0604020202020204" pitchFamily="34" charset="0"/>
              </a:rPr>
              <a:t>Portland Area CHAP Certification Board (PACCB)</a:t>
            </a:r>
          </a:p>
        </p:txBody>
      </p:sp>
      <p:sp>
        <p:nvSpPr>
          <p:cNvPr id="3" name="Content Placeholder 2"/>
          <p:cNvSpPr>
            <a:spLocks noGrp="1"/>
          </p:cNvSpPr>
          <p:nvPr>
            <p:ph sz="quarter" idx="1"/>
          </p:nvPr>
        </p:nvSpPr>
        <p:spPr>
          <a:xfrm>
            <a:off x="915134" y="1210810"/>
            <a:ext cx="11146237" cy="4678362"/>
          </a:xfrm>
        </p:spPr>
        <p:txBody>
          <a:bodyPr>
            <a:normAutofit fontScale="92500" lnSpcReduction="10000"/>
          </a:bodyPr>
          <a:lstStyle/>
          <a:p>
            <a:pPr lvl="0"/>
            <a:r>
              <a:rPr lang="en-US" dirty="0"/>
              <a:t>Extensive planning process – workgroup since early 2018</a:t>
            </a:r>
          </a:p>
          <a:p>
            <a:pPr lvl="0"/>
            <a:r>
              <a:rPr lang="en-US" dirty="0"/>
              <a:t>Approved by resolution at NPAIHB QBM - July 2020</a:t>
            </a:r>
          </a:p>
          <a:p>
            <a:pPr lvl="1"/>
            <a:r>
              <a:rPr lang="en-US" dirty="0"/>
              <a:t>This was the first Board Meeting held after IHS released Circular 20-08</a:t>
            </a:r>
          </a:p>
          <a:p>
            <a:pPr lvl="0"/>
            <a:r>
              <a:rPr lang="en-US" dirty="0"/>
              <a:t>First PACCB Meeting held August 3 and 5, 2021:</a:t>
            </a:r>
          </a:p>
          <a:p>
            <a:pPr lvl="1"/>
            <a:r>
              <a:rPr lang="en-US" dirty="0"/>
              <a:t>Affirmed 13-member board</a:t>
            </a:r>
          </a:p>
          <a:p>
            <a:pPr lvl="1"/>
            <a:r>
              <a:rPr lang="en-US" dirty="0"/>
              <a:t>Affirmed acting bylaws, and part of standards and procedures</a:t>
            </a:r>
          </a:p>
          <a:p>
            <a:pPr lvl="0"/>
            <a:r>
              <a:rPr lang="en-US" dirty="0"/>
              <a:t>Still to do:</a:t>
            </a:r>
          </a:p>
          <a:p>
            <a:pPr lvl="1"/>
            <a:r>
              <a:rPr lang="en-US" dirty="0"/>
              <a:t>Affirm remaining standards and procedures, forms and application process</a:t>
            </a:r>
          </a:p>
          <a:p>
            <a:pPr lvl="1"/>
            <a:r>
              <a:rPr lang="en-US" dirty="0"/>
              <a:t>Develop Academic Review Committees (ARCs)</a:t>
            </a:r>
          </a:p>
          <a:p>
            <a:pPr lvl="2"/>
            <a:r>
              <a:rPr lang="en-US" dirty="0"/>
              <a:t>Behavioral Health and Dental Health (BHARC and DHARC)</a:t>
            </a:r>
          </a:p>
          <a:p>
            <a:pPr lvl="2"/>
            <a:r>
              <a:rPr lang="en-US" dirty="0"/>
              <a:t>Conduct independent reviews of curriculum to ensure alignment with current AI/AN health needs</a:t>
            </a:r>
            <a:endParaRPr lang="en-US" sz="900" dirty="0"/>
          </a:p>
          <a:p>
            <a:pPr lvl="0"/>
            <a:r>
              <a:rPr lang="en-US" dirty="0"/>
              <a:t>Timeline goal: have processes in place to issue certifications by Fall 2021</a:t>
            </a:r>
          </a:p>
          <a:p>
            <a:pPr marL="0" indent="0">
              <a:buNone/>
            </a:pPr>
            <a:endParaRPr lang="en-US" dirty="0"/>
          </a:p>
        </p:txBody>
      </p:sp>
      <p:sp>
        <p:nvSpPr>
          <p:cNvPr id="4" name="Rectangle 2"/>
          <p:cNvSpPr txBox="1">
            <a:spLocks noChangeArrowheads="1"/>
          </p:cNvSpPr>
          <p:nvPr/>
        </p:nvSpPr>
        <p:spPr>
          <a:xfrm>
            <a:off x="1981200" y="274638"/>
            <a:ext cx="8229600" cy="1143000"/>
          </a:xfrm>
          <a:prstGeom prst="rect">
            <a:avLst/>
          </a:prstGeom>
        </p:spPr>
        <p:txBody>
          <a:bodyPr vert="horz" anchor="ctr">
            <a:noAutofit/>
          </a:bodyPr>
          <a:lstStyle>
            <a:lvl1pPr algn="ctr" rtl="0" eaLnBrk="1" latinLnBrk="0" hangingPunct="1">
              <a:spcBef>
                <a:spcPct val="0"/>
              </a:spcBef>
              <a:buNone/>
              <a:defRPr kumimoji="0" sz="44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4000" b="1" i="0" u="none" strike="noStrike" kern="1200" cap="none" spc="0" normalizeH="0" baseline="0" noProof="0" dirty="0">
              <a:ln>
                <a:noFill/>
              </a:ln>
              <a:solidFill>
                <a:srgbClr val="115870">
                  <a:shade val="75000"/>
                </a:srgbClr>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047121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134" y="605179"/>
            <a:ext cx="10244866" cy="1223622"/>
          </a:xfrm>
        </p:spPr>
        <p:txBody>
          <a:bodyPr>
            <a:normAutofit/>
          </a:bodyPr>
          <a:lstStyle/>
          <a:p>
            <a:pPr algn="ctr"/>
            <a:r>
              <a:rPr lang="en-US" sz="3600" dirty="0">
                <a:solidFill>
                  <a:schemeClr val="accent2">
                    <a:lumMod val="50000"/>
                  </a:schemeClr>
                </a:solidFill>
                <a:latin typeface="Arial" panose="020B0604020202020204" pitchFamily="34" charset="0"/>
                <a:cs typeface="Arial" panose="020B0604020202020204" pitchFamily="34" charset="0"/>
              </a:rPr>
              <a:t>Portland Area CHAP Workgroup</a:t>
            </a:r>
            <a:br>
              <a:rPr lang="en-US" sz="3600" dirty="0">
                <a:solidFill>
                  <a:schemeClr val="accent2">
                    <a:lumMod val="50000"/>
                  </a:schemeClr>
                </a:solidFill>
                <a:latin typeface="Arial" panose="020B0604020202020204" pitchFamily="34" charset="0"/>
                <a:cs typeface="Arial" panose="020B0604020202020204" pitchFamily="34" charset="0"/>
              </a:rPr>
            </a:br>
            <a:r>
              <a:rPr lang="en-US" sz="3600" dirty="0">
                <a:solidFill>
                  <a:schemeClr val="accent2">
                    <a:lumMod val="50000"/>
                  </a:schemeClr>
                </a:solidFill>
                <a:latin typeface="Arial" panose="020B0604020202020204" pitchFamily="34" charset="0"/>
                <a:cs typeface="Arial" panose="020B0604020202020204" pitchFamily="34" charset="0"/>
              </a:rPr>
              <a:t>Creation</a:t>
            </a:r>
          </a:p>
        </p:txBody>
      </p:sp>
      <p:sp>
        <p:nvSpPr>
          <p:cNvPr id="3" name="Content Placeholder 2"/>
          <p:cNvSpPr>
            <a:spLocks noGrp="1"/>
          </p:cNvSpPr>
          <p:nvPr>
            <p:ph sz="quarter" idx="1"/>
          </p:nvPr>
        </p:nvSpPr>
        <p:spPr>
          <a:xfrm>
            <a:off x="915134" y="2046514"/>
            <a:ext cx="10830552" cy="3897086"/>
          </a:xfrm>
        </p:spPr>
        <p:txBody>
          <a:bodyPr>
            <a:normAutofit/>
          </a:bodyPr>
          <a:lstStyle/>
          <a:p>
            <a:r>
              <a:rPr lang="en-US" dirty="0"/>
              <a:t>First meeting in early 2018</a:t>
            </a:r>
          </a:p>
          <a:p>
            <a:r>
              <a:rPr lang="en-US" dirty="0"/>
              <a:t>Set up through NPAIHB Delegates to get input from Portland Area tribes</a:t>
            </a:r>
          </a:p>
          <a:p>
            <a:r>
              <a:rPr lang="en-US" dirty="0"/>
              <a:t>Open to </a:t>
            </a:r>
            <a:r>
              <a:rPr lang="en-US" b="1" dirty="0"/>
              <a:t>all</a:t>
            </a:r>
            <a:r>
              <a:rPr lang="en-US" dirty="0"/>
              <a:t> (43) Portland Area Tribes</a:t>
            </a:r>
          </a:p>
          <a:p>
            <a:r>
              <a:rPr lang="en-US" dirty="0"/>
              <a:t>Included important State partners from all 3 Medicaid agencies</a:t>
            </a:r>
          </a:p>
          <a:p>
            <a:r>
              <a:rPr lang="en-US" dirty="0"/>
              <a:t>Establish leadership in the workgroup from Area tribes (not NPAIHB staff) to ensure that Area tribes are driving agenda and discussion</a:t>
            </a:r>
          </a:p>
        </p:txBody>
      </p:sp>
      <p:sp>
        <p:nvSpPr>
          <p:cNvPr id="4" name="Rectangle 2"/>
          <p:cNvSpPr txBox="1">
            <a:spLocks noChangeArrowheads="1"/>
          </p:cNvSpPr>
          <p:nvPr/>
        </p:nvSpPr>
        <p:spPr>
          <a:xfrm>
            <a:off x="1981200" y="274638"/>
            <a:ext cx="8229600" cy="1143000"/>
          </a:xfrm>
          <a:prstGeom prst="rect">
            <a:avLst/>
          </a:prstGeom>
        </p:spPr>
        <p:txBody>
          <a:bodyPr vert="horz" anchor="ctr">
            <a:noAutofit/>
          </a:bodyPr>
          <a:lstStyle>
            <a:lvl1pPr algn="ctr" rtl="0" eaLnBrk="1" latinLnBrk="0" hangingPunct="1">
              <a:spcBef>
                <a:spcPct val="0"/>
              </a:spcBef>
              <a:buNone/>
              <a:defRPr kumimoji="0" sz="44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4000" b="1" i="0" u="none" strike="noStrike" kern="1200" cap="none" spc="0" normalizeH="0" baseline="0" noProof="0" dirty="0">
              <a:ln>
                <a:noFill/>
              </a:ln>
              <a:solidFill>
                <a:srgbClr val="115870">
                  <a:shade val="75000"/>
                </a:srgbClr>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427433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134" y="605179"/>
            <a:ext cx="10244866" cy="734022"/>
          </a:xfrm>
        </p:spPr>
        <p:txBody>
          <a:bodyPr>
            <a:normAutofit/>
          </a:bodyPr>
          <a:lstStyle/>
          <a:p>
            <a:pPr algn="ctr"/>
            <a:r>
              <a:rPr lang="en-US" sz="3600" dirty="0">
                <a:solidFill>
                  <a:schemeClr val="accent5"/>
                </a:solidFill>
                <a:latin typeface="Arial" panose="020B0604020202020204" pitchFamily="34" charset="0"/>
                <a:cs typeface="Arial" panose="020B0604020202020204" pitchFamily="34" charset="0"/>
              </a:rPr>
              <a:t>Dental components of Circular 20-06</a:t>
            </a:r>
          </a:p>
        </p:txBody>
      </p:sp>
      <p:sp>
        <p:nvSpPr>
          <p:cNvPr id="3" name="Content Placeholder 2"/>
          <p:cNvSpPr>
            <a:spLocks noGrp="1"/>
          </p:cNvSpPr>
          <p:nvPr>
            <p:ph sz="quarter" idx="1"/>
          </p:nvPr>
        </p:nvSpPr>
        <p:spPr>
          <a:xfrm>
            <a:off x="1275134" y="1748179"/>
            <a:ext cx="10445811" cy="3793639"/>
          </a:xfrm>
        </p:spPr>
        <p:txBody>
          <a:bodyPr>
            <a:normAutofit/>
          </a:bodyPr>
          <a:lstStyle/>
          <a:p>
            <a:r>
              <a:rPr lang="en-US" dirty="0"/>
              <a:t>Sec. 4. F: “DHATs shall only practice in states that authorize the use of DHAT services.” </a:t>
            </a:r>
          </a:p>
          <a:p>
            <a:r>
              <a:rPr lang="en-US" dirty="0"/>
              <a:t>Roles and responsibilities for other DHA roles will be specified in National CHAP Standards and Procedures and other applicable ACB requirements</a:t>
            </a:r>
          </a:p>
          <a:p>
            <a:pPr lvl="2"/>
            <a:r>
              <a:rPr lang="en-US" dirty="0"/>
              <a:t>This process could take up to two years</a:t>
            </a:r>
          </a:p>
          <a:p>
            <a:pPr marL="640080" lvl="2" indent="0">
              <a:buNone/>
            </a:pPr>
            <a:endParaRPr lang="en-US" dirty="0"/>
          </a:p>
          <a:p>
            <a:r>
              <a:rPr lang="en-US" dirty="0"/>
              <a:t>OPM approved Position Description for DHAT (GS-0640-09) in early 2020</a:t>
            </a:r>
          </a:p>
        </p:txBody>
      </p:sp>
      <p:sp>
        <p:nvSpPr>
          <p:cNvPr id="4" name="Rectangle 2"/>
          <p:cNvSpPr txBox="1">
            <a:spLocks noChangeArrowheads="1"/>
          </p:cNvSpPr>
          <p:nvPr/>
        </p:nvSpPr>
        <p:spPr>
          <a:xfrm>
            <a:off x="1981200" y="274638"/>
            <a:ext cx="8229600" cy="1143000"/>
          </a:xfrm>
          <a:prstGeom prst="rect">
            <a:avLst/>
          </a:prstGeom>
        </p:spPr>
        <p:txBody>
          <a:bodyPr vert="horz" anchor="ctr">
            <a:noAutofit/>
          </a:bodyPr>
          <a:lstStyle>
            <a:lvl1pPr algn="ctr" rtl="0" eaLnBrk="1" latinLnBrk="0" hangingPunct="1">
              <a:spcBef>
                <a:spcPct val="0"/>
              </a:spcBef>
              <a:buNone/>
              <a:defRPr kumimoji="0" sz="44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4000" b="1" i="0" u="none" strike="noStrike" kern="1200" cap="none" spc="0" normalizeH="0" baseline="0" noProof="0" dirty="0">
              <a:ln>
                <a:noFill/>
              </a:ln>
              <a:solidFill>
                <a:srgbClr val="115870">
                  <a:shade val="75000"/>
                </a:srgbClr>
              </a:solidFill>
              <a:effectLst/>
              <a:uLnTx/>
              <a:uFillTx/>
              <a:latin typeface="Times New Roman" panose="02020603050405020304" pitchFamily="18" charset="0"/>
              <a:ea typeface="+mj-ea"/>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7413967" y="5712700"/>
            <a:ext cx="3037465" cy="775363"/>
          </a:xfrm>
          <a:prstGeom prst="rect">
            <a:avLst/>
          </a:prstGeom>
        </p:spPr>
      </p:pic>
      <p:sp>
        <p:nvSpPr>
          <p:cNvPr id="5" name="TextBox 4">
            <a:extLst>
              <a:ext uri="{FF2B5EF4-FFF2-40B4-BE49-F238E27FC236}">
                <a16:creationId xmlns:a16="http://schemas.microsoft.com/office/drawing/2014/main" id="{3EE2585C-79DA-4265-B407-A4E20816D9FC}"/>
              </a:ext>
            </a:extLst>
          </p:cNvPr>
          <p:cNvSpPr txBox="1"/>
          <p:nvPr/>
        </p:nvSpPr>
        <p:spPr>
          <a:xfrm>
            <a:off x="9543066" y="5418707"/>
            <a:ext cx="2344134" cy="400110"/>
          </a:xfrm>
          <a:prstGeom prst="rect">
            <a:avLst/>
          </a:prstGeom>
          <a:noFill/>
        </p:spPr>
        <p:txBody>
          <a:bodyPr wrap="square" rtlCol="0">
            <a:spAutoFit/>
          </a:bodyPr>
          <a:lstStyle/>
          <a:p>
            <a:pPr marL="228600" indent="-228600">
              <a:buAutoNum type="arabicPeriod"/>
            </a:pPr>
            <a:r>
              <a:rPr lang="en-US" sz="1000" dirty="0"/>
              <a:t>25 U.S.C § 1616l(d)(2)(B).</a:t>
            </a:r>
          </a:p>
          <a:p>
            <a:pPr marL="228600" indent="-228600">
              <a:buAutoNum type="arabicPeriod"/>
            </a:pPr>
            <a:r>
              <a:rPr lang="en-US" sz="1000" dirty="0"/>
              <a:t>25 U.S.C §1616</a:t>
            </a:r>
            <a:r>
              <a:rPr lang="en-US" sz="1000" i="1" dirty="0"/>
              <a:t>l</a:t>
            </a:r>
            <a:r>
              <a:rPr lang="en-US" sz="1000" dirty="0"/>
              <a:t>(d)(3).</a:t>
            </a:r>
          </a:p>
        </p:txBody>
      </p:sp>
    </p:spTree>
    <p:extLst>
      <p:ext uri="{BB962C8B-B14F-4D97-AF65-F5344CB8AC3E}">
        <p14:creationId xmlns:p14="http://schemas.microsoft.com/office/powerpoint/2010/main" val="2795623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134" y="605178"/>
            <a:ext cx="10244866" cy="1064563"/>
          </a:xfrm>
        </p:spPr>
        <p:txBody>
          <a:bodyPr>
            <a:normAutofit fontScale="90000"/>
          </a:bodyPr>
          <a:lstStyle/>
          <a:p>
            <a:pPr algn="ctr"/>
            <a:r>
              <a:rPr lang="en-US" sz="3600" dirty="0">
                <a:solidFill>
                  <a:schemeClr val="accent5"/>
                </a:solidFill>
                <a:latin typeface="Arial" panose="020B0604020202020204" pitchFamily="34" charset="0"/>
                <a:cs typeface="Arial" panose="020B0604020202020204" pitchFamily="34" charset="0"/>
              </a:rPr>
              <a:t>Dental Health Aide Therapist restriction in</a:t>
            </a:r>
            <a:br>
              <a:rPr lang="en-US" sz="3600" dirty="0">
                <a:solidFill>
                  <a:schemeClr val="accent5"/>
                </a:solidFill>
                <a:latin typeface="Arial" panose="020B0604020202020204" pitchFamily="34" charset="0"/>
                <a:cs typeface="Arial" panose="020B0604020202020204" pitchFamily="34" charset="0"/>
              </a:rPr>
            </a:br>
            <a:r>
              <a:rPr lang="en-US" sz="3600" dirty="0">
                <a:solidFill>
                  <a:schemeClr val="accent5"/>
                </a:solidFill>
                <a:latin typeface="Arial" panose="020B0604020202020204" pitchFamily="34" charset="0"/>
                <a:cs typeface="Arial" panose="020B0604020202020204" pitchFamily="34" charset="0"/>
              </a:rPr>
              <a:t>Indian Health Care Improvement Act (IHCIA) 2010:</a:t>
            </a:r>
          </a:p>
        </p:txBody>
      </p:sp>
      <p:sp>
        <p:nvSpPr>
          <p:cNvPr id="3" name="Content Placeholder 2"/>
          <p:cNvSpPr>
            <a:spLocks noGrp="1"/>
          </p:cNvSpPr>
          <p:nvPr>
            <p:ph sz="quarter" idx="1"/>
          </p:nvPr>
        </p:nvSpPr>
        <p:spPr>
          <a:xfrm>
            <a:off x="1275134" y="1669742"/>
            <a:ext cx="10445811" cy="3872076"/>
          </a:xfrm>
        </p:spPr>
        <p:txBody>
          <a:bodyPr>
            <a:normAutofit lnSpcReduction="10000"/>
          </a:bodyPr>
          <a:lstStyle/>
          <a:p>
            <a:r>
              <a:rPr lang="en-US" dirty="0">
                <a:solidFill>
                  <a:schemeClr val="tx1"/>
                </a:solidFill>
              </a:rPr>
              <a:t>25 U.S.C Section 1616</a:t>
            </a:r>
            <a:r>
              <a:rPr lang="en-US" i="1" dirty="0">
                <a:solidFill>
                  <a:schemeClr val="tx1"/>
                </a:solidFill>
              </a:rPr>
              <a:t>l</a:t>
            </a:r>
            <a:r>
              <a:rPr lang="en-US" dirty="0">
                <a:solidFill>
                  <a:schemeClr val="tx1"/>
                </a:solidFill>
              </a:rPr>
              <a:t>(d)(2)(B) provides that “</a:t>
            </a:r>
            <a:r>
              <a:rPr lang="en-US" dirty="0"/>
              <a:t>. . .the national CHAP. . . “shall exclude dental health aide therapist services from services covered under the program.”</a:t>
            </a:r>
            <a:r>
              <a:rPr lang="en-US" baseline="30000" dirty="0"/>
              <a:t>1</a:t>
            </a:r>
            <a:r>
              <a:rPr lang="en-US" dirty="0"/>
              <a:t> . . . except. . . where DHAT services are “authorized under State law to supply such services in accordance with State law.”</a:t>
            </a:r>
            <a:r>
              <a:rPr lang="en-US" baseline="30000" dirty="0"/>
              <a:t>2</a:t>
            </a:r>
          </a:p>
          <a:p>
            <a:endParaRPr lang="en-US" baseline="30000" dirty="0"/>
          </a:p>
          <a:p>
            <a:r>
              <a:rPr lang="en-US" b="1" dirty="0">
                <a:solidFill>
                  <a:srgbClr val="215462"/>
                </a:solidFill>
              </a:rPr>
              <a:t>Per federal law, DHATs are the </a:t>
            </a:r>
            <a:r>
              <a:rPr lang="en-US" b="1" u="sng" dirty="0">
                <a:solidFill>
                  <a:srgbClr val="215462"/>
                </a:solidFill>
              </a:rPr>
              <a:t>ONLY</a:t>
            </a:r>
            <a:r>
              <a:rPr lang="en-US" b="1" dirty="0">
                <a:solidFill>
                  <a:srgbClr val="215462"/>
                </a:solidFill>
              </a:rPr>
              <a:t> level of CHAP provider that requires state authorization – other categories of CHAP providers do not, including all levels of CHA/P, BHA/P, and PDHA I &amp; II, and EFDHA I &amp; II</a:t>
            </a:r>
          </a:p>
        </p:txBody>
      </p:sp>
      <p:sp>
        <p:nvSpPr>
          <p:cNvPr id="4" name="Rectangle 2"/>
          <p:cNvSpPr txBox="1">
            <a:spLocks noChangeArrowheads="1"/>
          </p:cNvSpPr>
          <p:nvPr/>
        </p:nvSpPr>
        <p:spPr>
          <a:xfrm>
            <a:off x="1981200" y="274638"/>
            <a:ext cx="8229600" cy="1143000"/>
          </a:xfrm>
          <a:prstGeom prst="rect">
            <a:avLst/>
          </a:prstGeom>
        </p:spPr>
        <p:txBody>
          <a:bodyPr vert="horz" anchor="ctr">
            <a:noAutofit/>
          </a:bodyPr>
          <a:lstStyle>
            <a:lvl1pPr algn="ctr" rtl="0" eaLnBrk="1" latinLnBrk="0" hangingPunct="1">
              <a:spcBef>
                <a:spcPct val="0"/>
              </a:spcBef>
              <a:buNone/>
              <a:defRPr kumimoji="0" sz="44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4000" b="1" i="0" u="none" strike="noStrike" kern="1200" cap="none" spc="0" normalizeH="0" baseline="0" noProof="0" dirty="0">
              <a:ln>
                <a:noFill/>
              </a:ln>
              <a:solidFill>
                <a:srgbClr val="115870">
                  <a:shade val="75000"/>
                </a:srgbClr>
              </a:solidFill>
              <a:effectLst/>
              <a:uLnTx/>
              <a:uFillTx/>
              <a:latin typeface="Times New Roman" panose="02020603050405020304" pitchFamily="18" charset="0"/>
              <a:ea typeface="+mj-ea"/>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7413967" y="5712700"/>
            <a:ext cx="3037465" cy="775363"/>
          </a:xfrm>
          <a:prstGeom prst="rect">
            <a:avLst/>
          </a:prstGeom>
        </p:spPr>
      </p:pic>
      <p:sp>
        <p:nvSpPr>
          <p:cNvPr id="5" name="TextBox 4">
            <a:extLst>
              <a:ext uri="{FF2B5EF4-FFF2-40B4-BE49-F238E27FC236}">
                <a16:creationId xmlns:a16="http://schemas.microsoft.com/office/drawing/2014/main" id="{3EE2585C-79DA-4265-B407-A4E20816D9FC}"/>
              </a:ext>
            </a:extLst>
          </p:cNvPr>
          <p:cNvSpPr txBox="1"/>
          <p:nvPr/>
        </p:nvSpPr>
        <p:spPr>
          <a:xfrm>
            <a:off x="9543066" y="5418707"/>
            <a:ext cx="2344134" cy="400110"/>
          </a:xfrm>
          <a:prstGeom prst="rect">
            <a:avLst/>
          </a:prstGeom>
          <a:noFill/>
        </p:spPr>
        <p:txBody>
          <a:bodyPr wrap="square" rtlCol="0">
            <a:spAutoFit/>
          </a:bodyPr>
          <a:lstStyle/>
          <a:p>
            <a:pPr marL="228600" indent="-228600">
              <a:buAutoNum type="arabicPeriod"/>
            </a:pPr>
            <a:r>
              <a:rPr lang="en-US" sz="1000" dirty="0"/>
              <a:t>25 U.S.C § 1616l(d)(2)(B).</a:t>
            </a:r>
          </a:p>
          <a:p>
            <a:pPr marL="228600" indent="-228600">
              <a:buAutoNum type="arabicPeriod"/>
            </a:pPr>
            <a:r>
              <a:rPr lang="en-US" sz="1000" dirty="0"/>
              <a:t>25 U.S.C §1616</a:t>
            </a:r>
            <a:r>
              <a:rPr lang="en-US" sz="1000" i="1" dirty="0"/>
              <a:t>l</a:t>
            </a:r>
            <a:r>
              <a:rPr lang="en-US" sz="1000" dirty="0"/>
              <a:t>(d)(3).</a:t>
            </a:r>
          </a:p>
        </p:txBody>
      </p:sp>
    </p:spTree>
    <p:extLst>
      <p:ext uri="{BB962C8B-B14F-4D97-AF65-F5344CB8AC3E}">
        <p14:creationId xmlns:p14="http://schemas.microsoft.com/office/powerpoint/2010/main" val="4150484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53E789-5DAC-483C-B699-3BFE75D4334B}"/>
              </a:ext>
            </a:extLst>
          </p:cNvPr>
          <p:cNvSpPr>
            <a:spLocks noGrp="1"/>
          </p:cNvSpPr>
          <p:nvPr>
            <p:ph idx="1"/>
          </p:nvPr>
        </p:nvSpPr>
        <p:spPr>
          <a:xfrm>
            <a:off x="620486" y="108857"/>
            <a:ext cx="11429999" cy="5889172"/>
          </a:xfrm>
        </p:spPr>
        <p:txBody>
          <a:bodyPr>
            <a:normAutofit fontScale="77500" lnSpcReduction="20000"/>
          </a:bodyPr>
          <a:lstStyle/>
          <a:p>
            <a:pPr marL="0" indent="0" algn="ctr">
              <a:buNone/>
            </a:pPr>
            <a:r>
              <a:rPr lang="en-US" sz="3400" b="1" dirty="0">
                <a:solidFill>
                  <a:srgbClr val="215462"/>
                </a:solidFill>
              </a:rPr>
              <a:t>OR and WA legislation language authorizing </a:t>
            </a:r>
          </a:p>
          <a:p>
            <a:pPr marL="0" indent="0" algn="ctr">
              <a:buNone/>
            </a:pPr>
            <a:r>
              <a:rPr lang="en-US" sz="3400" b="1" dirty="0">
                <a:solidFill>
                  <a:srgbClr val="215462"/>
                </a:solidFill>
              </a:rPr>
              <a:t>Dental Therapists to work via CHAP certification</a:t>
            </a:r>
          </a:p>
          <a:p>
            <a:pPr marL="0" indent="0">
              <a:buNone/>
            </a:pPr>
            <a:endParaRPr lang="en-US" b="1" dirty="0"/>
          </a:p>
          <a:p>
            <a:pPr marL="0" indent="0">
              <a:buNone/>
            </a:pPr>
            <a:r>
              <a:rPr lang="en-US" b="1" dirty="0"/>
              <a:t>Oregon Dental Therapy Bill (</a:t>
            </a:r>
            <a:r>
              <a:rPr lang="en-US" b="1" dirty="0">
                <a:hlinkClick r:id="rId3"/>
              </a:rPr>
              <a:t>HB2528</a:t>
            </a:r>
            <a:r>
              <a:rPr lang="en-US" b="1" dirty="0"/>
              <a:t>) language:</a:t>
            </a:r>
          </a:p>
          <a:p>
            <a:pPr marL="0" indent="0">
              <a:buNone/>
            </a:pPr>
            <a:r>
              <a:rPr lang="en-US" dirty="0"/>
              <a:t>SECTION 6.(2) Subsection (1) of this section does not prohibit: (g) The performance of duties by a federally certified dental health aide therapist or tribally authorized dental therapist in a clinic operated by the Indian Health Service, including, as described in 25 U.S.C. 1603, an Indian Health Service Direct Service Tribe clinic, a clinic operated under an Indian Self-Determination and Education Assistance Act of 1975 (P.L. 93-638) contract or a clinic operated under an urban Indian organization</a:t>
            </a:r>
          </a:p>
          <a:p>
            <a:pPr marL="0" indent="0">
              <a:buNone/>
            </a:pPr>
            <a:endParaRPr lang="en-US" b="1" dirty="0"/>
          </a:p>
          <a:p>
            <a:pPr marL="0" indent="0">
              <a:buNone/>
            </a:pPr>
            <a:r>
              <a:rPr lang="en-US" b="1" dirty="0"/>
              <a:t>Washington RCW </a:t>
            </a:r>
            <a:r>
              <a:rPr lang="en-US" b="1" u="sng" dirty="0">
                <a:hlinkClick r:id="rId4"/>
              </a:rPr>
              <a:t>70.350.020</a:t>
            </a:r>
            <a:r>
              <a:rPr lang="en-US" dirty="0"/>
              <a:t>  </a:t>
            </a:r>
            <a:r>
              <a:rPr lang="en-US" b="1" dirty="0"/>
              <a:t>Authorization—Conditions</a:t>
            </a:r>
            <a:endParaRPr lang="en-US" dirty="0"/>
          </a:p>
          <a:p>
            <a:pPr marL="0" indent="0">
              <a:buNone/>
            </a:pPr>
            <a:r>
              <a:rPr lang="en-US" dirty="0"/>
              <a:t>(1) Dental health aide therapist services are authorized by this chapter under the following conditions:</a:t>
            </a:r>
          </a:p>
          <a:p>
            <a:pPr marL="0" indent="0">
              <a:buNone/>
            </a:pPr>
            <a:r>
              <a:rPr lang="en-US" dirty="0"/>
              <a:t>(a) The person providing services is certified as a dental health aide therapist by:</a:t>
            </a:r>
          </a:p>
          <a:p>
            <a:pPr marL="0" indent="0">
              <a:buNone/>
            </a:pPr>
            <a:r>
              <a:rPr lang="en-US" dirty="0"/>
              <a:t>(</a:t>
            </a:r>
            <a:r>
              <a:rPr lang="en-US" dirty="0" err="1"/>
              <a:t>i</a:t>
            </a:r>
            <a:r>
              <a:rPr lang="en-US" dirty="0"/>
              <a:t>) A federal community health aide program certification board; or</a:t>
            </a:r>
          </a:p>
          <a:p>
            <a:pPr marL="0" indent="0">
              <a:buNone/>
            </a:pPr>
            <a:r>
              <a:rPr lang="en-US" dirty="0"/>
              <a:t>(ii) A federally recognized Indian tribe that has adopted certification standards that meet or exceed the requirements of a federal community health aide program certification board;</a:t>
            </a:r>
          </a:p>
        </p:txBody>
      </p:sp>
    </p:spTree>
    <p:extLst>
      <p:ext uri="{BB962C8B-B14F-4D97-AF65-F5344CB8AC3E}">
        <p14:creationId xmlns:p14="http://schemas.microsoft.com/office/powerpoint/2010/main" val="1715642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083E2-2758-4CE7-8F8C-1A07ACFFA9A3}"/>
              </a:ext>
            </a:extLst>
          </p:cNvPr>
          <p:cNvSpPr>
            <a:spLocks noGrp="1"/>
          </p:cNvSpPr>
          <p:nvPr>
            <p:ph type="title"/>
          </p:nvPr>
        </p:nvSpPr>
        <p:spPr>
          <a:xfrm>
            <a:off x="914400" y="5094514"/>
            <a:ext cx="10091057" cy="841603"/>
          </a:xfrm>
        </p:spPr>
        <p:txBody>
          <a:bodyPr>
            <a:normAutofit/>
          </a:bodyPr>
          <a:lstStyle/>
          <a:p>
            <a:r>
              <a:rPr lang="en-US" sz="2400" dirty="0">
                <a:solidFill>
                  <a:schemeClr val="tx1"/>
                </a:solidFill>
                <a:highlight>
                  <a:srgbClr val="FFFF00"/>
                </a:highlight>
              </a:rPr>
              <a:t>**S&amp;Ps have not yet been finalized by PACCB; this information may change</a:t>
            </a:r>
          </a:p>
        </p:txBody>
      </p:sp>
      <p:sp>
        <p:nvSpPr>
          <p:cNvPr id="3" name="Content Placeholder 2">
            <a:extLst>
              <a:ext uri="{FF2B5EF4-FFF2-40B4-BE49-F238E27FC236}">
                <a16:creationId xmlns:a16="http://schemas.microsoft.com/office/drawing/2014/main" id="{4E7708D0-D2A9-461E-B383-69F2E897E715}"/>
              </a:ext>
            </a:extLst>
          </p:cNvPr>
          <p:cNvSpPr>
            <a:spLocks noGrp="1"/>
          </p:cNvSpPr>
          <p:nvPr>
            <p:ph idx="1"/>
          </p:nvPr>
        </p:nvSpPr>
        <p:spPr>
          <a:xfrm>
            <a:off x="1068658" y="1255126"/>
            <a:ext cx="10167257" cy="3839388"/>
          </a:xfrm>
        </p:spPr>
        <p:txBody>
          <a:bodyPr>
            <a:normAutofit/>
          </a:bodyPr>
          <a:lstStyle/>
          <a:p>
            <a:r>
              <a:rPr lang="en-US" dirty="0"/>
              <a:t>Certification of Dental Health Aides</a:t>
            </a:r>
          </a:p>
          <a:p>
            <a:pPr lvl="1"/>
            <a:r>
              <a:rPr lang="en-US" dirty="0"/>
              <a:t>Training, Education</a:t>
            </a:r>
            <a:r>
              <a:rPr lang="en-US"/>
              <a:t>, (program </a:t>
            </a:r>
            <a:r>
              <a:rPr lang="en-US" dirty="0"/>
              <a:t>certified by DARC)</a:t>
            </a:r>
          </a:p>
          <a:p>
            <a:pPr lvl="1"/>
            <a:r>
              <a:rPr lang="en-US" dirty="0"/>
              <a:t>Preceptorship:</a:t>
            </a:r>
          </a:p>
          <a:p>
            <a:pPr lvl="2"/>
            <a:r>
              <a:rPr lang="en-US" dirty="0"/>
              <a:t>Preceptorship requirements are different for each DHA level</a:t>
            </a:r>
          </a:p>
          <a:p>
            <a:pPr lvl="2"/>
            <a:r>
              <a:rPr lang="en-US" dirty="0"/>
              <a:t>DHAT: demonstrate each procedure in scope with competence at least 3 times</a:t>
            </a:r>
          </a:p>
          <a:p>
            <a:pPr lvl="1"/>
            <a:r>
              <a:rPr lang="en-US" dirty="0"/>
              <a:t>Scope of Practice, Supervision, and Competencies</a:t>
            </a:r>
          </a:p>
          <a:p>
            <a:pPr lvl="2"/>
            <a:r>
              <a:rPr lang="en-US" dirty="0"/>
              <a:t>SDF and Antimicrobials have been added</a:t>
            </a:r>
          </a:p>
          <a:p>
            <a:pPr marL="457200" lvl="1" indent="0">
              <a:buNone/>
            </a:pPr>
            <a:endParaRPr lang="en-US" dirty="0"/>
          </a:p>
          <a:p>
            <a:r>
              <a:rPr lang="en-US" sz="2400" dirty="0"/>
              <a:t>Continuing Education credits required: 24 hours per year</a:t>
            </a:r>
          </a:p>
          <a:p>
            <a:endParaRPr lang="en-US" dirty="0"/>
          </a:p>
        </p:txBody>
      </p:sp>
      <p:sp>
        <p:nvSpPr>
          <p:cNvPr id="4" name="Title 1">
            <a:extLst>
              <a:ext uri="{FF2B5EF4-FFF2-40B4-BE49-F238E27FC236}">
                <a16:creationId xmlns:a16="http://schemas.microsoft.com/office/drawing/2014/main" id="{69DC061D-9879-415B-BA46-ADAA8366C506}"/>
              </a:ext>
            </a:extLst>
          </p:cNvPr>
          <p:cNvSpPr txBox="1">
            <a:spLocks/>
          </p:cNvSpPr>
          <p:nvPr/>
        </p:nvSpPr>
        <p:spPr>
          <a:xfrm>
            <a:off x="1068658"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baseline="0">
                <a:solidFill>
                  <a:srgbClr val="00A4A2"/>
                </a:solidFill>
                <a:latin typeface="Gill Sans Nova Medium" panose="020B0502020204020203" pitchFamily="34" charset="0"/>
                <a:ea typeface="+mj-ea"/>
                <a:cs typeface="Gill Sans" panose="020B0502020104020203" pitchFamily="34" charset="-79"/>
              </a:defRPr>
            </a:lvl1pPr>
          </a:lstStyle>
          <a:p>
            <a:r>
              <a:rPr lang="en-US" dirty="0"/>
              <a:t>PACCB Standards and Procedures (S&amp;Ps)**</a:t>
            </a:r>
          </a:p>
        </p:txBody>
      </p:sp>
    </p:spTree>
    <p:extLst>
      <p:ext uri="{BB962C8B-B14F-4D97-AF65-F5344CB8AC3E}">
        <p14:creationId xmlns:p14="http://schemas.microsoft.com/office/powerpoint/2010/main" val="42293083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NPAIHBtemplate_1" id="{7CE78351-8E17-0F49-AB34-9701A85C1D11}" vid="{84DE44D2-5704-CD45-88DE-EBDD7FE463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1484</TotalTime>
  <Words>1923</Words>
  <Application>Microsoft Office PowerPoint</Application>
  <PresentationFormat>Widescreen</PresentationFormat>
  <Paragraphs>151</Paragraphs>
  <Slides>14</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Arial</vt:lpstr>
      <vt:lpstr>Arial Bold</vt:lpstr>
      <vt:lpstr>Calibri</vt:lpstr>
      <vt:lpstr>Century Gothic</vt:lpstr>
      <vt:lpstr>Garamond</vt:lpstr>
      <vt:lpstr>Gill Sans</vt:lpstr>
      <vt:lpstr>Gill Sans Nova Book</vt:lpstr>
      <vt:lpstr>Gill Sans Nova Light</vt:lpstr>
      <vt:lpstr>Gill Sans Nova Medium</vt:lpstr>
      <vt:lpstr>Microsoft Sans Serif</vt:lpstr>
      <vt:lpstr>Times New Roman</vt:lpstr>
      <vt:lpstr>1_Office Theme</vt:lpstr>
      <vt:lpstr> Certifying Dental Therapists  with the  Portland Area CHAP Certification Board  CHAP Learning Collaborative August 10, 2021</vt:lpstr>
      <vt:lpstr>DHATS work under authorization of a License or Certification</vt:lpstr>
      <vt:lpstr>National CHAP Certification Board (NCB)</vt:lpstr>
      <vt:lpstr>Portland Area CHAP Certification Board (PACCB)</vt:lpstr>
      <vt:lpstr>Portland Area CHAP Workgroup Creation</vt:lpstr>
      <vt:lpstr>Dental components of Circular 20-06</vt:lpstr>
      <vt:lpstr>Dental Health Aide Therapist restriction in Indian Health Care Improvement Act (IHCIA) 2010:</vt:lpstr>
      <vt:lpstr>PowerPoint Presentation</vt:lpstr>
      <vt:lpstr>**S&amp;Ps have not yet been finalized by PACCB; this information may change</vt:lpstr>
      <vt:lpstr>PACCB S&amp;Ps**  - continued</vt:lpstr>
      <vt:lpstr>Application for DHAT Certification**</vt:lpstr>
      <vt:lpstr>Application for DHAT Certification (cont’d)**</vt:lpstr>
      <vt:lpstr>PowerPoint Presentation</vt:lpstr>
      <vt:lpstr>Native Dental Therapy Initiative  – a Tribal Community Health Provider Project at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Miranda Davis</dc:creator>
  <cp:lastModifiedBy>Miranda Davis</cp:lastModifiedBy>
  <cp:revision>35</cp:revision>
  <dcterms:created xsi:type="dcterms:W3CDTF">2021-08-09T06:05:52Z</dcterms:created>
  <dcterms:modified xsi:type="dcterms:W3CDTF">2021-08-10T07:04:25Z</dcterms:modified>
</cp:coreProperties>
</file>