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1352" r:id="rId5"/>
    <p:sldId id="279" r:id="rId6"/>
    <p:sldId id="274" r:id="rId7"/>
    <p:sldId id="275" r:id="rId8"/>
    <p:sldId id="259" r:id="rId9"/>
    <p:sldId id="265" r:id="rId10"/>
    <p:sldId id="260" r:id="rId11"/>
    <p:sldId id="1313" r:id="rId12"/>
    <p:sldId id="1314" r:id="rId13"/>
    <p:sldId id="1274" r:id="rId14"/>
    <p:sldId id="1275" r:id="rId15"/>
    <p:sldId id="1351" r:id="rId16"/>
    <p:sldId id="278" r:id="rId17"/>
    <p:sldId id="258" r:id="rId18"/>
    <p:sldId id="271" r:id="rId19"/>
    <p:sldId id="261" r:id="rId20"/>
    <p:sldId id="267" r:id="rId21"/>
    <p:sldId id="262" r:id="rId22"/>
    <p:sldId id="268" r:id="rId23"/>
    <p:sldId id="266" r:id="rId24"/>
    <p:sldId id="269" r:id="rId25"/>
    <p:sldId id="270"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CCF0"/>
    <a:srgbClr val="C59E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80729" autoAdjust="0"/>
  </p:normalViewPr>
  <p:slideViewPr>
    <p:cSldViewPr snapToGrid="0">
      <p:cViewPr varScale="1">
        <p:scale>
          <a:sx n="59" d="100"/>
          <a:sy n="59" d="100"/>
        </p:scale>
        <p:origin x="450" y="66"/>
      </p:cViewPr>
      <p:guideLst/>
    </p:cSldViewPr>
  </p:slideViewPr>
  <p:notesTextViewPr>
    <p:cViewPr>
      <p:scale>
        <a:sx n="1" d="1"/>
        <a:sy n="1" d="1"/>
      </p:scale>
      <p:origin x="0" y="0"/>
    </p:cViewPr>
  </p:notesTextViewPr>
  <p:notesViewPr>
    <p:cSldViewPr snapToGrid="0">
      <p:cViewPr varScale="1">
        <p:scale>
          <a:sx n="60" d="100"/>
          <a:sy n="60" d="100"/>
        </p:scale>
        <p:origin x="250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6CE373-1D37-45E3-866C-AE82176E26EC}" type="doc">
      <dgm:prSet loTypeId="urn:microsoft.com/office/officeart/2008/layout/LinedList" loCatId="list" qsTypeId="urn:microsoft.com/office/officeart/2005/8/quickstyle/simple5" qsCatId="simple" csTypeId="urn:microsoft.com/office/officeart/2005/8/colors/colorful5" csCatId="colorful"/>
      <dgm:spPr/>
      <dgm:t>
        <a:bodyPr/>
        <a:lstStyle/>
        <a:p>
          <a:endParaRPr lang="en-US"/>
        </a:p>
      </dgm:t>
    </dgm:pt>
    <dgm:pt modelId="{4E51E302-ACDB-4825-B882-23B020B689B9}">
      <dgm:prSet/>
      <dgm:spPr/>
      <dgm:t>
        <a:bodyPr/>
        <a:lstStyle/>
        <a:p>
          <a:r>
            <a:rPr lang="en-US"/>
            <a:t>12 Step meetings (NA, AA, CMA, etc)</a:t>
          </a:r>
        </a:p>
      </dgm:t>
    </dgm:pt>
    <dgm:pt modelId="{0C7FA235-F7E7-4EB3-809F-F336746BBD4C}" type="parTrans" cxnId="{AA0AFA19-C092-4AE1-8A80-00203F39C684}">
      <dgm:prSet/>
      <dgm:spPr/>
      <dgm:t>
        <a:bodyPr/>
        <a:lstStyle/>
        <a:p>
          <a:endParaRPr lang="en-US"/>
        </a:p>
      </dgm:t>
    </dgm:pt>
    <dgm:pt modelId="{C7C30BBA-D83D-4744-A113-3100CA0A8264}" type="sibTrans" cxnId="{AA0AFA19-C092-4AE1-8A80-00203F39C684}">
      <dgm:prSet/>
      <dgm:spPr/>
      <dgm:t>
        <a:bodyPr/>
        <a:lstStyle/>
        <a:p>
          <a:endParaRPr lang="en-US"/>
        </a:p>
      </dgm:t>
    </dgm:pt>
    <dgm:pt modelId="{773687EC-913A-41B2-B1F5-93890E00A44B}">
      <dgm:prSet/>
      <dgm:spPr/>
      <dgm:t>
        <a:bodyPr/>
        <a:lstStyle/>
        <a:p>
          <a:r>
            <a:rPr lang="en-US"/>
            <a:t>SMART Recovery</a:t>
          </a:r>
        </a:p>
      </dgm:t>
    </dgm:pt>
    <dgm:pt modelId="{83A7B18B-C4C6-4F46-880F-BA9C70AA2624}" type="parTrans" cxnId="{D70F4ABA-DBB5-4EA6-AAC7-6AF0DFACA0BA}">
      <dgm:prSet/>
      <dgm:spPr/>
      <dgm:t>
        <a:bodyPr/>
        <a:lstStyle/>
        <a:p>
          <a:endParaRPr lang="en-US"/>
        </a:p>
      </dgm:t>
    </dgm:pt>
    <dgm:pt modelId="{175F4DBA-ACDB-4644-8CCE-22ABAE2D175E}" type="sibTrans" cxnId="{D70F4ABA-DBB5-4EA6-AAC7-6AF0DFACA0BA}">
      <dgm:prSet/>
      <dgm:spPr/>
      <dgm:t>
        <a:bodyPr/>
        <a:lstStyle/>
        <a:p>
          <a:endParaRPr lang="en-US"/>
        </a:p>
      </dgm:t>
    </dgm:pt>
    <dgm:pt modelId="{1C556FEE-EE5F-47C4-BA20-81A0453ADFBF}">
      <dgm:prSet/>
      <dgm:spPr/>
      <dgm:t>
        <a:bodyPr/>
        <a:lstStyle/>
        <a:p>
          <a:r>
            <a:rPr lang="en-US"/>
            <a:t>Wellbriety (sobriety, recovery and wellness)</a:t>
          </a:r>
        </a:p>
      </dgm:t>
    </dgm:pt>
    <dgm:pt modelId="{69D79365-5133-4E46-87E5-47C3DCB1856E}" type="parTrans" cxnId="{8E4DC263-9816-42BC-AD8B-7C5EBFA83139}">
      <dgm:prSet/>
      <dgm:spPr/>
      <dgm:t>
        <a:bodyPr/>
        <a:lstStyle/>
        <a:p>
          <a:endParaRPr lang="en-US"/>
        </a:p>
      </dgm:t>
    </dgm:pt>
    <dgm:pt modelId="{BE00E447-62F5-4F57-9BAC-26A71BF7CFC1}" type="sibTrans" cxnId="{8E4DC263-9816-42BC-AD8B-7C5EBFA83139}">
      <dgm:prSet/>
      <dgm:spPr/>
      <dgm:t>
        <a:bodyPr/>
        <a:lstStyle/>
        <a:p>
          <a:endParaRPr lang="en-US"/>
        </a:p>
      </dgm:t>
    </dgm:pt>
    <dgm:pt modelId="{219A41DF-9F6C-43FE-B12D-37C732421922}">
      <dgm:prSet/>
      <dgm:spPr/>
      <dgm:t>
        <a:bodyPr/>
        <a:lstStyle/>
        <a:p>
          <a:r>
            <a:rPr lang="en-US"/>
            <a:t>HAMS (Harm Reduction, Abstinence, and Moderation Support)</a:t>
          </a:r>
        </a:p>
      </dgm:t>
    </dgm:pt>
    <dgm:pt modelId="{74070DF3-8979-44CE-A9B5-95A6125EBCB9}" type="parTrans" cxnId="{5FD9EDED-34B7-4401-B98C-634DCD52CF0E}">
      <dgm:prSet/>
      <dgm:spPr/>
      <dgm:t>
        <a:bodyPr/>
        <a:lstStyle/>
        <a:p>
          <a:endParaRPr lang="en-US"/>
        </a:p>
      </dgm:t>
    </dgm:pt>
    <dgm:pt modelId="{C58154EF-A639-448C-BEE3-C4D09DF9A9B0}" type="sibTrans" cxnId="{5FD9EDED-34B7-4401-B98C-634DCD52CF0E}">
      <dgm:prSet/>
      <dgm:spPr/>
      <dgm:t>
        <a:bodyPr/>
        <a:lstStyle/>
        <a:p>
          <a:endParaRPr lang="en-US"/>
        </a:p>
      </dgm:t>
    </dgm:pt>
    <dgm:pt modelId="{2AE7E96A-8CD0-41F2-8565-FB77E74D7573}">
      <dgm:prSet/>
      <dgm:spPr/>
      <dgm:t>
        <a:bodyPr/>
        <a:lstStyle/>
        <a:p>
          <a:r>
            <a:rPr lang="en-US"/>
            <a:t>Moderation Management (secular, not abstinence-based)</a:t>
          </a:r>
        </a:p>
      </dgm:t>
    </dgm:pt>
    <dgm:pt modelId="{C63B229E-F75D-4A53-A760-724781471432}" type="parTrans" cxnId="{B8D27D8F-B99C-463E-A675-63D6627AF5EA}">
      <dgm:prSet/>
      <dgm:spPr/>
      <dgm:t>
        <a:bodyPr/>
        <a:lstStyle/>
        <a:p>
          <a:endParaRPr lang="en-US"/>
        </a:p>
      </dgm:t>
    </dgm:pt>
    <dgm:pt modelId="{028C2227-AC43-4162-8CEC-C30F689A44DD}" type="sibTrans" cxnId="{B8D27D8F-B99C-463E-A675-63D6627AF5EA}">
      <dgm:prSet/>
      <dgm:spPr/>
      <dgm:t>
        <a:bodyPr/>
        <a:lstStyle/>
        <a:p>
          <a:endParaRPr lang="en-US"/>
        </a:p>
      </dgm:t>
    </dgm:pt>
    <dgm:pt modelId="{82D94F9E-FAFD-4305-A929-53167600B344}">
      <dgm:prSet/>
      <dgm:spPr/>
      <dgm:t>
        <a:bodyPr/>
        <a:lstStyle/>
        <a:p>
          <a:r>
            <a:rPr lang="en-US"/>
            <a:t>Recovery Dharma, Refuge Recovery (Buddhist recovery)</a:t>
          </a:r>
        </a:p>
      </dgm:t>
    </dgm:pt>
    <dgm:pt modelId="{EA1DE741-94A6-4F5C-BD93-109A06E9BEFC}" type="parTrans" cxnId="{DE68E528-3149-4909-82F7-A617CD5DAC26}">
      <dgm:prSet/>
      <dgm:spPr/>
      <dgm:t>
        <a:bodyPr/>
        <a:lstStyle/>
        <a:p>
          <a:endParaRPr lang="en-US"/>
        </a:p>
      </dgm:t>
    </dgm:pt>
    <dgm:pt modelId="{EE9D2BA2-8B69-42B6-A8F5-97CDADF941A4}" type="sibTrans" cxnId="{DE68E528-3149-4909-82F7-A617CD5DAC26}">
      <dgm:prSet/>
      <dgm:spPr/>
      <dgm:t>
        <a:bodyPr/>
        <a:lstStyle/>
        <a:p>
          <a:endParaRPr lang="en-US"/>
        </a:p>
      </dgm:t>
    </dgm:pt>
    <dgm:pt modelId="{507420BB-6201-4048-8CE3-93ED0E7A84AD}">
      <dgm:prSet/>
      <dgm:spPr/>
      <dgm:t>
        <a:bodyPr/>
        <a:lstStyle/>
        <a:p>
          <a:r>
            <a:rPr lang="en-US"/>
            <a:t>Harm Reduction Works (welcomes anyone on the spectrum of use, including abstinent)</a:t>
          </a:r>
        </a:p>
      </dgm:t>
    </dgm:pt>
    <dgm:pt modelId="{9DA2707C-9FB0-49B7-BBAA-C69A92FCBDD1}" type="parTrans" cxnId="{B32A4274-971C-400B-AE43-47158DD86789}">
      <dgm:prSet/>
      <dgm:spPr/>
      <dgm:t>
        <a:bodyPr/>
        <a:lstStyle/>
        <a:p>
          <a:endParaRPr lang="en-US"/>
        </a:p>
      </dgm:t>
    </dgm:pt>
    <dgm:pt modelId="{04E0D400-814C-4324-986B-1FE387AC91DB}" type="sibTrans" cxnId="{B32A4274-971C-400B-AE43-47158DD86789}">
      <dgm:prSet/>
      <dgm:spPr/>
      <dgm:t>
        <a:bodyPr/>
        <a:lstStyle/>
        <a:p>
          <a:endParaRPr lang="en-US"/>
        </a:p>
      </dgm:t>
    </dgm:pt>
    <dgm:pt modelId="{32390FF2-58F8-4A07-B430-6047584C6AEF}" type="pres">
      <dgm:prSet presAssocID="{A36CE373-1D37-45E3-866C-AE82176E26EC}" presName="vert0" presStyleCnt="0">
        <dgm:presLayoutVars>
          <dgm:dir/>
          <dgm:animOne val="branch"/>
          <dgm:animLvl val="lvl"/>
        </dgm:presLayoutVars>
      </dgm:prSet>
      <dgm:spPr/>
      <dgm:t>
        <a:bodyPr/>
        <a:lstStyle/>
        <a:p>
          <a:endParaRPr lang="en-US"/>
        </a:p>
      </dgm:t>
    </dgm:pt>
    <dgm:pt modelId="{CDDD8881-A6D0-49DB-B274-398A3568220A}" type="pres">
      <dgm:prSet presAssocID="{4E51E302-ACDB-4825-B882-23B020B689B9}" presName="thickLine" presStyleLbl="alignNode1" presStyleIdx="0" presStyleCnt="7"/>
      <dgm:spPr/>
    </dgm:pt>
    <dgm:pt modelId="{DEA50DFD-6DAE-4DCE-A3F6-9D8DBB957BA2}" type="pres">
      <dgm:prSet presAssocID="{4E51E302-ACDB-4825-B882-23B020B689B9}" presName="horz1" presStyleCnt="0"/>
      <dgm:spPr/>
    </dgm:pt>
    <dgm:pt modelId="{15C049D8-3F5F-4B41-81A8-3C649BDAE6C6}" type="pres">
      <dgm:prSet presAssocID="{4E51E302-ACDB-4825-B882-23B020B689B9}" presName="tx1" presStyleLbl="revTx" presStyleIdx="0" presStyleCnt="7"/>
      <dgm:spPr/>
      <dgm:t>
        <a:bodyPr/>
        <a:lstStyle/>
        <a:p>
          <a:endParaRPr lang="en-US"/>
        </a:p>
      </dgm:t>
    </dgm:pt>
    <dgm:pt modelId="{D427EA7E-31DC-4AE2-AF78-BE470B3D8176}" type="pres">
      <dgm:prSet presAssocID="{4E51E302-ACDB-4825-B882-23B020B689B9}" presName="vert1" presStyleCnt="0"/>
      <dgm:spPr/>
    </dgm:pt>
    <dgm:pt modelId="{9C00493C-BC4A-4F8C-B41E-73E1C53FE302}" type="pres">
      <dgm:prSet presAssocID="{773687EC-913A-41B2-B1F5-93890E00A44B}" presName="thickLine" presStyleLbl="alignNode1" presStyleIdx="1" presStyleCnt="7"/>
      <dgm:spPr/>
    </dgm:pt>
    <dgm:pt modelId="{9403B50E-2018-4395-88DF-710634E5A7B6}" type="pres">
      <dgm:prSet presAssocID="{773687EC-913A-41B2-B1F5-93890E00A44B}" presName="horz1" presStyleCnt="0"/>
      <dgm:spPr/>
    </dgm:pt>
    <dgm:pt modelId="{140FE899-3774-4299-B232-AC5D74B9BF4D}" type="pres">
      <dgm:prSet presAssocID="{773687EC-913A-41B2-B1F5-93890E00A44B}" presName="tx1" presStyleLbl="revTx" presStyleIdx="1" presStyleCnt="7"/>
      <dgm:spPr/>
      <dgm:t>
        <a:bodyPr/>
        <a:lstStyle/>
        <a:p>
          <a:endParaRPr lang="en-US"/>
        </a:p>
      </dgm:t>
    </dgm:pt>
    <dgm:pt modelId="{B1A8528C-F5D7-435F-BEE3-070502775CB0}" type="pres">
      <dgm:prSet presAssocID="{773687EC-913A-41B2-B1F5-93890E00A44B}" presName="vert1" presStyleCnt="0"/>
      <dgm:spPr/>
    </dgm:pt>
    <dgm:pt modelId="{3A7A2F0C-4B83-4990-8237-E46BD9B0560C}" type="pres">
      <dgm:prSet presAssocID="{1C556FEE-EE5F-47C4-BA20-81A0453ADFBF}" presName="thickLine" presStyleLbl="alignNode1" presStyleIdx="2" presStyleCnt="7"/>
      <dgm:spPr/>
    </dgm:pt>
    <dgm:pt modelId="{83609A8C-436C-4660-BB73-964D3A2B0C0B}" type="pres">
      <dgm:prSet presAssocID="{1C556FEE-EE5F-47C4-BA20-81A0453ADFBF}" presName="horz1" presStyleCnt="0"/>
      <dgm:spPr/>
    </dgm:pt>
    <dgm:pt modelId="{C8A9DA9F-FFBA-4E7B-853A-91215B4973FB}" type="pres">
      <dgm:prSet presAssocID="{1C556FEE-EE5F-47C4-BA20-81A0453ADFBF}" presName="tx1" presStyleLbl="revTx" presStyleIdx="2" presStyleCnt="7"/>
      <dgm:spPr/>
      <dgm:t>
        <a:bodyPr/>
        <a:lstStyle/>
        <a:p>
          <a:endParaRPr lang="en-US"/>
        </a:p>
      </dgm:t>
    </dgm:pt>
    <dgm:pt modelId="{7B489615-6948-4F07-BD7B-33867DD163F0}" type="pres">
      <dgm:prSet presAssocID="{1C556FEE-EE5F-47C4-BA20-81A0453ADFBF}" presName="vert1" presStyleCnt="0"/>
      <dgm:spPr/>
    </dgm:pt>
    <dgm:pt modelId="{9345734A-D9BD-4A0A-964C-2489C32CC372}" type="pres">
      <dgm:prSet presAssocID="{219A41DF-9F6C-43FE-B12D-37C732421922}" presName="thickLine" presStyleLbl="alignNode1" presStyleIdx="3" presStyleCnt="7"/>
      <dgm:spPr/>
    </dgm:pt>
    <dgm:pt modelId="{3B186007-A46E-4FF5-9EB5-D3EC4D2AF6AE}" type="pres">
      <dgm:prSet presAssocID="{219A41DF-9F6C-43FE-B12D-37C732421922}" presName="horz1" presStyleCnt="0"/>
      <dgm:spPr/>
    </dgm:pt>
    <dgm:pt modelId="{EC708289-8033-4452-8365-6A667007CFB6}" type="pres">
      <dgm:prSet presAssocID="{219A41DF-9F6C-43FE-B12D-37C732421922}" presName="tx1" presStyleLbl="revTx" presStyleIdx="3" presStyleCnt="7"/>
      <dgm:spPr/>
      <dgm:t>
        <a:bodyPr/>
        <a:lstStyle/>
        <a:p>
          <a:endParaRPr lang="en-US"/>
        </a:p>
      </dgm:t>
    </dgm:pt>
    <dgm:pt modelId="{FFC153C1-E2E3-4428-94C0-5C41C8AE0A3C}" type="pres">
      <dgm:prSet presAssocID="{219A41DF-9F6C-43FE-B12D-37C732421922}" presName="vert1" presStyleCnt="0"/>
      <dgm:spPr/>
    </dgm:pt>
    <dgm:pt modelId="{D55DA648-B393-46CD-9230-1EF6A898E5AA}" type="pres">
      <dgm:prSet presAssocID="{2AE7E96A-8CD0-41F2-8565-FB77E74D7573}" presName="thickLine" presStyleLbl="alignNode1" presStyleIdx="4" presStyleCnt="7"/>
      <dgm:spPr/>
    </dgm:pt>
    <dgm:pt modelId="{7BFBE23B-773D-4E17-B391-78D699EA6B4D}" type="pres">
      <dgm:prSet presAssocID="{2AE7E96A-8CD0-41F2-8565-FB77E74D7573}" presName="horz1" presStyleCnt="0"/>
      <dgm:spPr/>
    </dgm:pt>
    <dgm:pt modelId="{8F1BE3A4-D9DF-429B-A4A8-B45F24C80571}" type="pres">
      <dgm:prSet presAssocID="{2AE7E96A-8CD0-41F2-8565-FB77E74D7573}" presName="tx1" presStyleLbl="revTx" presStyleIdx="4" presStyleCnt="7"/>
      <dgm:spPr/>
      <dgm:t>
        <a:bodyPr/>
        <a:lstStyle/>
        <a:p>
          <a:endParaRPr lang="en-US"/>
        </a:p>
      </dgm:t>
    </dgm:pt>
    <dgm:pt modelId="{DBEEF64D-D020-4598-A965-E7D90D155CE1}" type="pres">
      <dgm:prSet presAssocID="{2AE7E96A-8CD0-41F2-8565-FB77E74D7573}" presName="vert1" presStyleCnt="0"/>
      <dgm:spPr/>
    </dgm:pt>
    <dgm:pt modelId="{CDAE099F-4C42-4635-B22A-71E35E76A4A7}" type="pres">
      <dgm:prSet presAssocID="{82D94F9E-FAFD-4305-A929-53167600B344}" presName="thickLine" presStyleLbl="alignNode1" presStyleIdx="5" presStyleCnt="7"/>
      <dgm:spPr/>
    </dgm:pt>
    <dgm:pt modelId="{DFCF498C-24EA-4344-B2C2-289122101A80}" type="pres">
      <dgm:prSet presAssocID="{82D94F9E-FAFD-4305-A929-53167600B344}" presName="horz1" presStyleCnt="0"/>
      <dgm:spPr/>
    </dgm:pt>
    <dgm:pt modelId="{FCE381C3-2926-457F-AAE4-7A86C8DC5890}" type="pres">
      <dgm:prSet presAssocID="{82D94F9E-FAFD-4305-A929-53167600B344}" presName="tx1" presStyleLbl="revTx" presStyleIdx="5" presStyleCnt="7"/>
      <dgm:spPr/>
      <dgm:t>
        <a:bodyPr/>
        <a:lstStyle/>
        <a:p>
          <a:endParaRPr lang="en-US"/>
        </a:p>
      </dgm:t>
    </dgm:pt>
    <dgm:pt modelId="{C987C3F0-2D1A-4B19-AB1E-4EA956B4A0FD}" type="pres">
      <dgm:prSet presAssocID="{82D94F9E-FAFD-4305-A929-53167600B344}" presName="vert1" presStyleCnt="0"/>
      <dgm:spPr/>
    </dgm:pt>
    <dgm:pt modelId="{2794F456-F21B-46B6-A2A3-6F0963B8FC3D}" type="pres">
      <dgm:prSet presAssocID="{507420BB-6201-4048-8CE3-93ED0E7A84AD}" presName="thickLine" presStyleLbl="alignNode1" presStyleIdx="6" presStyleCnt="7"/>
      <dgm:spPr/>
    </dgm:pt>
    <dgm:pt modelId="{B692FD92-60FA-4C54-B86F-A7BC78EF56E8}" type="pres">
      <dgm:prSet presAssocID="{507420BB-6201-4048-8CE3-93ED0E7A84AD}" presName="horz1" presStyleCnt="0"/>
      <dgm:spPr/>
    </dgm:pt>
    <dgm:pt modelId="{96EC5348-1B1C-4688-AB0D-7D175ECD53AA}" type="pres">
      <dgm:prSet presAssocID="{507420BB-6201-4048-8CE3-93ED0E7A84AD}" presName="tx1" presStyleLbl="revTx" presStyleIdx="6" presStyleCnt="7"/>
      <dgm:spPr/>
      <dgm:t>
        <a:bodyPr/>
        <a:lstStyle/>
        <a:p>
          <a:endParaRPr lang="en-US"/>
        </a:p>
      </dgm:t>
    </dgm:pt>
    <dgm:pt modelId="{19CDDB37-17E1-4C6A-927C-2A9E80A25600}" type="pres">
      <dgm:prSet presAssocID="{507420BB-6201-4048-8CE3-93ED0E7A84AD}" presName="vert1" presStyleCnt="0"/>
      <dgm:spPr/>
    </dgm:pt>
  </dgm:ptLst>
  <dgm:cxnLst>
    <dgm:cxn modelId="{AA0AFA19-C092-4AE1-8A80-00203F39C684}" srcId="{A36CE373-1D37-45E3-866C-AE82176E26EC}" destId="{4E51E302-ACDB-4825-B882-23B020B689B9}" srcOrd="0" destOrd="0" parTransId="{0C7FA235-F7E7-4EB3-809F-F336746BBD4C}" sibTransId="{C7C30BBA-D83D-4744-A113-3100CA0A8264}"/>
    <dgm:cxn modelId="{9C0300AB-E925-4D92-9262-3A3C2B645682}" type="presOf" srcId="{2AE7E96A-8CD0-41F2-8565-FB77E74D7573}" destId="{8F1BE3A4-D9DF-429B-A4A8-B45F24C80571}" srcOrd="0" destOrd="0" presId="urn:microsoft.com/office/officeart/2008/layout/LinedList"/>
    <dgm:cxn modelId="{B32A4274-971C-400B-AE43-47158DD86789}" srcId="{A36CE373-1D37-45E3-866C-AE82176E26EC}" destId="{507420BB-6201-4048-8CE3-93ED0E7A84AD}" srcOrd="6" destOrd="0" parTransId="{9DA2707C-9FB0-49B7-BBAA-C69A92FCBDD1}" sibTransId="{04E0D400-814C-4324-986B-1FE387AC91DB}"/>
    <dgm:cxn modelId="{C4E9A3F4-C324-4990-A799-617313B36CD9}" type="presOf" srcId="{82D94F9E-FAFD-4305-A929-53167600B344}" destId="{FCE381C3-2926-457F-AAE4-7A86C8DC5890}" srcOrd="0" destOrd="0" presId="urn:microsoft.com/office/officeart/2008/layout/LinedList"/>
    <dgm:cxn modelId="{C5168BFD-41D2-4551-BD62-8D05BCEFA6B6}" type="presOf" srcId="{507420BB-6201-4048-8CE3-93ED0E7A84AD}" destId="{96EC5348-1B1C-4688-AB0D-7D175ECD53AA}" srcOrd="0" destOrd="0" presId="urn:microsoft.com/office/officeart/2008/layout/LinedList"/>
    <dgm:cxn modelId="{5FD9EDED-34B7-4401-B98C-634DCD52CF0E}" srcId="{A36CE373-1D37-45E3-866C-AE82176E26EC}" destId="{219A41DF-9F6C-43FE-B12D-37C732421922}" srcOrd="3" destOrd="0" parTransId="{74070DF3-8979-44CE-A9B5-95A6125EBCB9}" sibTransId="{C58154EF-A639-448C-BEE3-C4D09DF9A9B0}"/>
    <dgm:cxn modelId="{DE68E528-3149-4909-82F7-A617CD5DAC26}" srcId="{A36CE373-1D37-45E3-866C-AE82176E26EC}" destId="{82D94F9E-FAFD-4305-A929-53167600B344}" srcOrd="5" destOrd="0" parTransId="{EA1DE741-94A6-4F5C-BD93-109A06E9BEFC}" sibTransId="{EE9D2BA2-8B69-42B6-A8F5-97CDADF941A4}"/>
    <dgm:cxn modelId="{5C8DABE3-3A25-422D-BF7D-FFA6D6427007}" type="presOf" srcId="{4E51E302-ACDB-4825-B882-23B020B689B9}" destId="{15C049D8-3F5F-4B41-81A8-3C649BDAE6C6}" srcOrd="0" destOrd="0" presId="urn:microsoft.com/office/officeart/2008/layout/LinedList"/>
    <dgm:cxn modelId="{FDB5A55A-42AE-413B-ABAB-5421221BA323}" type="presOf" srcId="{219A41DF-9F6C-43FE-B12D-37C732421922}" destId="{EC708289-8033-4452-8365-6A667007CFB6}" srcOrd="0" destOrd="0" presId="urn:microsoft.com/office/officeart/2008/layout/LinedList"/>
    <dgm:cxn modelId="{ABD3DDEF-0B6C-43C2-B94A-64C0A6B29E7C}" type="presOf" srcId="{1C556FEE-EE5F-47C4-BA20-81A0453ADFBF}" destId="{C8A9DA9F-FFBA-4E7B-853A-91215B4973FB}" srcOrd="0" destOrd="0" presId="urn:microsoft.com/office/officeart/2008/layout/LinedList"/>
    <dgm:cxn modelId="{8E4DC263-9816-42BC-AD8B-7C5EBFA83139}" srcId="{A36CE373-1D37-45E3-866C-AE82176E26EC}" destId="{1C556FEE-EE5F-47C4-BA20-81A0453ADFBF}" srcOrd="2" destOrd="0" parTransId="{69D79365-5133-4E46-87E5-47C3DCB1856E}" sibTransId="{BE00E447-62F5-4F57-9BAC-26A71BF7CFC1}"/>
    <dgm:cxn modelId="{25B9D248-E7D3-49F2-B6E3-B7CB74E0EB20}" type="presOf" srcId="{A36CE373-1D37-45E3-866C-AE82176E26EC}" destId="{32390FF2-58F8-4A07-B430-6047584C6AEF}" srcOrd="0" destOrd="0" presId="urn:microsoft.com/office/officeart/2008/layout/LinedList"/>
    <dgm:cxn modelId="{B8D27D8F-B99C-463E-A675-63D6627AF5EA}" srcId="{A36CE373-1D37-45E3-866C-AE82176E26EC}" destId="{2AE7E96A-8CD0-41F2-8565-FB77E74D7573}" srcOrd="4" destOrd="0" parTransId="{C63B229E-F75D-4A53-A760-724781471432}" sibTransId="{028C2227-AC43-4162-8CEC-C30F689A44DD}"/>
    <dgm:cxn modelId="{D70F4ABA-DBB5-4EA6-AAC7-6AF0DFACA0BA}" srcId="{A36CE373-1D37-45E3-866C-AE82176E26EC}" destId="{773687EC-913A-41B2-B1F5-93890E00A44B}" srcOrd="1" destOrd="0" parTransId="{83A7B18B-C4C6-4F46-880F-BA9C70AA2624}" sibTransId="{175F4DBA-ACDB-4644-8CCE-22ABAE2D175E}"/>
    <dgm:cxn modelId="{07D4BD09-C8BA-4A37-9F6B-826DD25312E8}" type="presOf" srcId="{773687EC-913A-41B2-B1F5-93890E00A44B}" destId="{140FE899-3774-4299-B232-AC5D74B9BF4D}" srcOrd="0" destOrd="0" presId="urn:microsoft.com/office/officeart/2008/layout/LinedList"/>
    <dgm:cxn modelId="{4AE4A70C-0A72-4E86-A8D0-C948B7B149B6}" type="presParOf" srcId="{32390FF2-58F8-4A07-B430-6047584C6AEF}" destId="{CDDD8881-A6D0-49DB-B274-398A3568220A}" srcOrd="0" destOrd="0" presId="urn:microsoft.com/office/officeart/2008/layout/LinedList"/>
    <dgm:cxn modelId="{F121C8E9-435F-4AB1-ACC2-F15E7E650F7A}" type="presParOf" srcId="{32390FF2-58F8-4A07-B430-6047584C6AEF}" destId="{DEA50DFD-6DAE-4DCE-A3F6-9D8DBB957BA2}" srcOrd="1" destOrd="0" presId="urn:microsoft.com/office/officeart/2008/layout/LinedList"/>
    <dgm:cxn modelId="{8B2A29CC-CFC7-48E0-904D-2AB43712AAAA}" type="presParOf" srcId="{DEA50DFD-6DAE-4DCE-A3F6-9D8DBB957BA2}" destId="{15C049D8-3F5F-4B41-81A8-3C649BDAE6C6}" srcOrd="0" destOrd="0" presId="urn:microsoft.com/office/officeart/2008/layout/LinedList"/>
    <dgm:cxn modelId="{2A62D18E-BB88-4C6D-B5D7-C776D1743F85}" type="presParOf" srcId="{DEA50DFD-6DAE-4DCE-A3F6-9D8DBB957BA2}" destId="{D427EA7E-31DC-4AE2-AF78-BE470B3D8176}" srcOrd="1" destOrd="0" presId="urn:microsoft.com/office/officeart/2008/layout/LinedList"/>
    <dgm:cxn modelId="{2B6EB73D-812A-45EA-A08A-EB5BC3E75233}" type="presParOf" srcId="{32390FF2-58F8-4A07-B430-6047584C6AEF}" destId="{9C00493C-BC4A-4F8C-B41E-73E1C53FE302}" srcOrd="2" destOrd="0" presId="urn:microsoft.com/office/officeart/2008/layout/LinedList"/>
    <dgm:cxn modelId="{D2A84EED-2C56-4591-8C8F-22D126A6E4F9}" type="presParOf" srcId="{32390FF2-58F8-4A07-B430-6047584C6AEF}" destId="{9403B50E-2018-4395-88DF-710634E5A7B6}" srcOrd="3" destOrd="0" presId="urn:microsoft.com/office/officeart/2008/layout/LinedList"/>
    <dgm:cxn modelId="{F05ECAC9-73CE-4FA1-A73B-FCAEB436B81C}" type="presParOf" srcId="{9403B50E-2018-4395-88DF-710634E5A7B6}" destId="{140FE899-3774-4299-B232-AC5D74B9BF4D}" srcOrd="0" destOrd="0" presId="urn:microsoft.com/office/officeart/2008/layout/LinedList"/>
    <dgm:cxn modelId="{12295DAF-6DD3-400C-B1E4-36D1280B3286}" type="presParOf" srcId="{9403B50E-2018-4395-88DF-710634E5A7B6}" destId="{B1A8528C-F5D7-435F-BEE3-070502775CB0}" srcOrd="1" destOrd="0" presId="urn:microsoft.com/office/officeart/2008/layout/LinedList"/>
    <dgm:cxn modelId="{359A6A7F-C4C8-4C5B-A6C0-F7911C049E6E}" type="presParOf" srcId="{32390FF2-58F8-4A07-B430-6047584C6AEF}" destId="{3A7A2F0C-4B83-4990-8237-E46BD9B0560C}" srcOrd="4" destOrd="0" presId="urn:microsoft.com/office/officeart/2008/layout/LinedList"/>
    <dgm:cxn modelId="{55F8BBD1-F7C3-4340-8A88-518A60AE829F}" type="presParOf" srcId="{32390FF2-58F8-4A07-B430-6047584C6AEF}" destId="{83609A8C-436C-4660-BB73-964D3A2B0C0B}" srcOrd="5" destOrd="0" presId="urn:microsoft.com/office/officeart/2008/layout/LinedList"/>
    <dgm:cxn modelId="{A0C0F5F2-183D-4610-8BD7-B2339264627D}" type="presParOf" srcId="{83609A8C-436C-4660-BB73-964D3A2B0C0B}" destId="{C8A9DA9F-FFBA-4E7B-853A-91215B4973FB}" srcOrd="0" destOrd="0" presId="urn:microsoft.com/office/officeart/2008/layout/LinedList"/>
    <dgm:cxn modelId="{2E5AD7FD-906C-4339-B9C3-3D8FBEC51243}" type="presParOf" srcId="{83609A8C-436C-4660-BB73-964D3A2B0C0B}" destId="{7B489615-6948-4F07-BD7B-33867DD163F0}" srcOrd="1" destOrd="0" presId="urn:microsoft.com/office/officeart/2008/layout/LinedList"/>
    <dgm:cxn modelId="{8FE58188-1521-41D9-8036-05815A248184}" type="presParOf" srcId="{32390FF2-58F8-4A07-B430-6047584C6AEF}" destId="{9345734A-D9BD-4A0A-964C-2489C32CC372}" srcOrd="6" destOrd="0" presId="urn:microsoft.com/office/officeart/2008/layout/LinedList"/>
    <dgm:cxn modelId="{B7587952-DD82-4045-B922-306BC21A5631}" type="presParOf" srcId="{32390FF2-58F8-4A07-B430-6047584C6AEF}" destId="{3B186007-A46E-4FF5-9EB5-D3EC4D2AF6AE}" srcOrd="7" destOrd="0" presId="urn:microsoft.com/office/officeart/2008/layout/LinedList"/>
    <dgm:cxn modelId="{F714E722-F8DF-447F-AFDC-2C3D75011A0C}" type="presParOf" srcId="{3B186007-A46E-4FF5-9EB5-D3EC4D2AF6AE}" destId="{EC708289-8033-4452-8365-6A667007CFB6}" srcOrd="0" destOrd="0" presId="urn:microsoft.com/office/officeart/2008/layout/LinedList"/>
    <dgm:cxn modelId="{D89B73FF-E93B-4E93-9AF9-8ACF43DEABEA}" type="presParOf" srcId="{3B186007-A46E-4FF5-9EB5-D3EC4D2AF6AE}" destId="{FFC153C1-E2E3-4428-94C0-5C41C8AE0A3C}" srcOrd="1" destOrd="0" presId="urn:microsoft.com/office/officeart/2008/layout/LinedList"/>
    <dgm:cxn modelId="{F64C8797-EC4E-4E41-9B37-AF5B1BBB9291}" type="presParOf" srcId="{32390FF2-58F8-4A07-B430-6047584C6AEF}" destId="{D55DA648-B393-46CD-9230-1EF6A898E5AA}" srcOrd="8" destOrd="0" presId="urn:microsoft.com/office/officeart/2008/layout/LinedList"/>
    <dgm:cxn modelId="{FC7CE53A-F3AA-46F4-8AF2-B1907E254B19}" type="presParOf" srcId="{32390FF2-58F8-4A07-B430-6047584C6AEF}" destId="{7BFBE23B-773D-4E17-B391-78D699EA6B4D}" srcOrd="9" destOrd="0" presId="urn:microsoft.com/office/officeart/2008/layout/LinedList"/>
    <dgm:cxn modelId="{1310DA92-3E2A-4F26-8BDD-56D6B7E49B51}" type="presParOf" srcId="{7BFBE23B-773D-4E17-B391-78D699EA6B4D}" destId="{8F1BE3A4-D9DF-429B-A4A8-B45F24C80571}" srcOrd="0" destOrd="0" presId="urn:microsoft.com/office/officeart/2008/layout/LinedList"/>
    <dgm:cxn modelId="{5790CF05-1CEF-4CA2-8A00-F8A7653A450A}" type="presParOf" srcId="{7BFBE23B-773D-4E17-B391-78D699EA6B4D}" destId="{DBEEF64D-D020-4598-A965-E7D90D155CE1}" srcOrd="1" destOrd="0" presId="urn:microsoft.com/office/officeart/2008/layout/LinedList"/>
    <dgm:cxn modelId="{59A983EC-735C-4509-AA0B-4E454DCD75E5}" type="presParOf" srcId="{32390FF2-58F8-4A07-B430-6047584C6AEF}" destId="{CDAE099F-4C42-4635-B22A-71E35E76A4A7}" srcOrd="10" destOrd="0" presId="urn:microsoft.com/office/officeart/2008/layout/LinedList"/>
    <dgm:cxn modelId="{15B54273-0412-4ED1-986A-FF991DD55353}" type="presParOf" srcId="{32390FF2-58F8-4A07-B430-6047584C6AEF}" destId="{DFCF498C-24EA-4344-B2C2-289122101A80}" srcOrd="11" destOrd="0" presId="urn:microsoft.com/office/officeart/2008/layout/LinedList"/>
    <dgm:cxn modelId="{3F0FFB3D-1EFD-41BB-8567-01A2A8FCBEBB}" type="presParOf" srcId="{DFCF498C-24EA-4344-B2C2-289122101A80}" destId="{FCE381C3-2926-457F-AAE4-7A86C8DC5890}" srcOrd="0" destOrd="0" presId="urn:microsoft.com/office/officeart/2008/layout/LinedList"/>
    <dgm:cxn modelId="{76BA1011-EE5E-4418-A516-00FB7ADE82E9}" type="presParOf" srcId="{DFCF498C-24EA-4344-B2C2-289122101A80}" destId="{C987C3F0-2D1A-4B19-AB1E-4EA956B4A0FD}" srcOrd="1" destOrd="0" presId="urn:microsoft.com/office/officeart/2008/layout/LinedList"/>
    <dgm:cxn modelId="{CBB81B1F-CB63-4F81-A31F-D5670BA7A2D5}" type="presParOf" srcId="{32390FF2-58F8-4A07-B430-6047584C6AEF}" destId="{2794F456-F21B-46B6-A2A3-6F0963B8FC3D}" srcOrd="12" destOrd="0" presId="urn:microsoft.com/office/officeart/2008/layout/LinedList"/>
    <dgm:cxn modelId="{EC8E3670-931B-4883-BF3F-A3B75D82C264}" type="presParOf" srcId="{32390FF2-58F8-4A07-B430-6047584C6AEF}" destId="{B692FD92-60FA-4C54-B86F-A7BC78EF56E8}" srcOrd="13" destOrd="0" presId="urn:microsoft.com/office/officeart/2008/layout/LinedList"/>
    <dgm:cxn modelId="{93EC572C-C106-4C02-B755-E08FED7BD7B7}" type="presParOf" srcId="{B692FD92-60FA-4C54-B86F-A7BC78EF56E8}" destId="{96EC5348-1B1C-4688-AB0D-7D175ECD53AA}" srcOrd="0" destOrd="0" presId="urn:microsoft.com/office/officeart/2008/layout/LinedList"/>
    <dgm:cxn modelId="{A46DFC04-8456-41F7-80BF-E91CB529D562}" type="presParOf" srcId="{B692FD92-60FA-4C54-B86F-A7BC78EF56E8}" destId="{19CDDB37-17E1-4C6A-927C-2A9E80A256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D8881-A6D0-49DB-B274-398A3568220A}">
      <dsp:nvSpPr>
        <dsp:cNvPr id="0" name=""/>
        <dsp:cNvSpPr/>
      </dsp:nvSpPr>
      <dsp:spPr>
        <a:xfrm>
          <a:off x="0" y="613"/>
          <a:ext cx="4007581"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5C049D8-3F5F-4B41-81A8-3C649BDAE6C6}">
      <dsp:nvSpPr>
        <dsp:cNvPr id="0" name=""/>
        <dsp:cNvSpPr/>
      </dsp:nvSpPr>
      <dsp:spPr>
        <a:xfrm>
          <a:off x="0" y="613"/>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12 Step meetings (NA, AA, CMA, etc)</a:t>
          </a:r>
        </a:p>
      </dsp:txBody>
      <dsp:txXfrm>
        <a:off x="0" y="613"/>
        <a:ext cx="4007581" cy="718336"/>
      </dsp:txXfrm>
    </dsp:sp>
    <dsp:sp modelId="{9C00493C-BC4A-4F8C-B41E-73E1C53FE302}">
      <dsp:nvSpPr>
        <dsp:cNvPr id="0" name=""/>
        <dsp:cNvSpPr/>
      </dsp:nvSpPr>
      <dsp:spPr>
        <a:xfrm>
          <a:off x="0" y="718950"/>
          <a:ext cx="4007581" cy="0"/>
        </a:xfrm>
        <a:prstGeom prst="line">
          <a:avLst/>
        </a:prstGeom>
        <a:gradFill rotWithShape="0">
          <a:gsLst>
            <a:gs pos="0">
              <a:schemeClr val="accent5">
                <a:hueOff val="-60002"/>
                <a:satOff val="-2874"/>
                <a:lumOff val="-2353"/>
                <a:alphaOff val="0"/>
                <a:satMod val="103000"/>
                <a:lumMod val="102000"/>
                <a:tint val="94000"/>
              </a:schemeClr>
            </a:gs>
            <a:gs pos="50000">
              <a:schemeClr val="accent5">
                <a:hueOff val="-60002"/>
                <a:satOff val="-2874"/>
                <a:lumOff val="-2353"/>
                <a:alphaOff val="0"/>
                <a:satMod val="110000"/>
                <a:lumMod val="100000"/>
                <a:shade val="100000"/>
              </a:schemeClr>
            </a:gs>
            <a:gs pos="100000">
              <a:schemeClr val="accent5">
                <a:hueOff val="-60002"/>
                <a:satOff val="-2874"/>
                <a:lumOff val="-2353"/>
                <a:alphaOff val="0"/>
                <a:lumMod val="99000"/>
                <a:satMod val="120000"/>
                <a:shade val="78000"/>
              </a:schemeClr>
            </a:gs>
          </a:gsLst>
          <a:lin ang="5400000" scaled="0"/>
        </a:gradFill>
        <a:ln w="6350" cap="flat" cmpd="sng" algn="ctr">
          <a:solidFill>
            <a:schemeClr val="accent5">
              <a:hueOff val="-60002"/>
              <a:satOff val="-2874"/>
              <a:lumOff val="-235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40FE899-3774-4299-B232-AC5D74B9BF4D}">
      <dsp:nvSpPr>
        <dsp:cNvPr id="0" name=""/>
        <dsp:cNvSpPr/>
      </dsp:nvSpPr>
      <dsp:spPr>
        <a:xfrm>
          <a:off x="0" y="718950"/>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SMART Recovery</a:t>
          </a:r>
        </a:p>
      </dsp:txBody>
      <dsp:txXfrm>
        <a:off x="0" y="718950"/>
        <a:ext cx="4007581" cy="718336"/>
      </dsp:txXfrm>
    </dsp:sp>
    <dsp:sp modelId="{3A7A2F0C-4B83-4990-8237-E46BD9B0560C}">
      <dsp:nvSpPr>
        <dsp:cNvPr id="0" name=""/>
        <dsp:cNvSpPr/>
      </dsp:nvSpPr>
      <dsp:spPr>
        <a:xfrm>
          <a:off x="0" y="1437287"/>
          <a:ext cx="4007581" cy="0"/>
        </a:xfrm>
        <a:prstGeom prst="line">
          <a:avLst/>
        </a:prstGeom>
        <a:gradFill rotWithShape="0">
          <a:gsLst>
            <a:gs pos="0">
              <a:schemeClr val="accent5">
                <a:hueOff val="-120004"/>
                <a:satOff val="-5748"/>
                <a:lumOff val="-4706"/>
                <a:alphaOff val="0"/>
                <a:satMod val="103000"/>
                <a:lumMod val="102000"/>
                <a:tint val="94000"/>
              </a:schemeClr>
            </a:gs>
            <a:gs pos="50000">
              <a:schemeClr val="accent5">
                <a:hueOff val="-120004"/>
                <a:satOff val="-5748"/>
                <a:lumOff val="-4706"/>
                <a:alphaOff val="0"/>
                <a:satMod val="110000"/>
                <a:lumMod val="100000"/>
                <a:shade val="100000"/>
              </a:schemeClr>
            </a:gs>
            <a:gs pos="100000">
              <a:schemeClr val="accent5">
                <a:hueOff val="-120004"/>
                <a:satOff val="-5748"/>
                <a:lumOff val="-4706"/>
                <a:alphaOff val="0"/>
                <a:lumMod val="99000"/>
                <a:satMod val="120000"/>
                <a:shade val="78000"/>
              </a:schemeClr>
            </a:gs>
          </a:gsLst>
          <a:lin ang="5400000" scaled="0"/>
        </a:gradFill>
        <a:ln w="6350" cap="flat" cmpd="sng" algn="ctr">
          <a:solidFill>
            <a:schemeClr val="accent5">
              <a:hueOff val="-120004"/>
              <a:satOff val="-5748"/>
              <a:lumOff val="-470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8A9DA9F-FFBA-4E7B-853A-91215B4973FB}">
      <dsp:nvSpPr>
        <dsp:cNvPr id="0" name=""/>
        <dsp:cNvSpPr/>
      </dsp:nvSpPr>
      <dsp:spPr>
        <a:xfrm>
          <a:off x="0" y="1437287"/>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Wellbriety (sobriety, recovery and wellness)</a:t>
          </a:r>
        </a:p>
      </dsp:txBody>
      <dsp:txXfrm>
        <a:off x="0" y="1437287"/>
        <a:ext cx="4007581" cy="718336"/>
      </dsp:txXfrm>
    </dsp:sp>
    <dsp:sp modelId="{9345734A-D9BD-4A0A-964C-2489C32CC372}">
      <dsp:nvSpPr>
        <dsp:cNvPr id="0" name=""/>
        <dsp:cNvSpPr/>
      </dsp:nvSpPr>
      <dsp:spPr>
        <a:xfrm>
          <a:off x="0" y="2155624"/>
          <a:ext cx="4007581" cy="0"/>
        </a:xfrm>
        <a:prstGeom prst="line">
          <a:avLst/>
        </a:prstGeom>
        <a:gradFill rotWithShape="0">
          <a:gsLst>
            <a:gs pos="0">
              <a:schemeClr val="accent5">
                <a:hueOff val="-180005"/>
                <a:satOff val="-8623"/>
                <a:lumOff val="-7058"/>
                <a:alphaOff val="0"/>
                <a:satMod val="103000"/>
                <a:lumMod val="102000"/>
                <a:tint val="94000"/>
              </a:schemeClr>
            </a:gs>
            <a:gs pos="50000">
              <a:schemeClr val="accent5">
                <a:hueOff val="-180005"/>
                <a:satOff val="-8623"/>
                <a:lumOff val="-7058"/>
                <a:alphaOff val="0"/>
                <a:satMod val="110000"/>
                <a:lumMod val="100000"/>
                <a:shade val="100000"/>
              </a:schemeClr>
            </a:gs>
            <a:gs pos="100000">
              <a:schemeClr val="accent5">
                <a:hueOff val="-180005"/>
                <a:satOff val="-8623"/>
                <a:lumOff val="-7058"/>
                <a:alphaOff val="0"/>
                <a:lumMod val="99000"/>
                <a:satMod val="120000"/>
                <a:shade val="78000"/>
              </a:schemeClr>
            </a:gs>
          </a:gsLst>
          <a:lin ang="5400000" scaled="0"/>
        </a:gradFill>
        <a:ln w="6350" cap="flat" cmpd="sng" algn="ctr">
          <a:solidFill>
            <a:schemeClr val="accent5">
              <a:hueOff val="-180005"/>
              <a:satOff val="-8623"/>
              <a:lumOff val="-705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C708289-8033-4452-8365-6A667007CFB6}">
      <dsp:nvSpPr>
        <dsp:cNvPr id="0" name=""/>
        <dsp:cNvSpPr/>
      </dsp:nvSpPr>
      <dsp:spPr>
        <a:xfrm>
          <a:off x="0" y="2155624"/>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HAMS (Harm Reduction, Abstinence, and Moderation Support)</a:t>
          </a:r>
        </a:p>
      </dsp:txBody>
      <dsp:txXfrm>
        <a:off x="0" y="2155624"/>
        <a:ext cx="4007581" cy="718336"/>
      </dsp:txXfrm>
    </dsp:sp>
    <dsp:sp modelId="{D55DA648-B393-46CD-9230-1EF6A898E5AA}">
      <dsp:nvSpPr>
        <dsp:cNvPr id="0" name=""/>
        <dsp:cNvSpPr/>
      </dsp:nvSpPr>
      <dsp:spPr>
        <a:xfrm>
          <a:off x="0" y="2873961"/>
          <a:ext cx="4007581" cy="0"/>
        </a:xfrm>
        <a:prstGeom prst="line">
          <a:avLst/>
        </a:prstGeom>
        <a:gradFill rotWithShape="0">
          <a:gsLst>
            <a:gs pos="0">
              <a:schemeClr val="accent5">
                <a:hueOff val="-240007"/>
                <a:satOff val="-11497"/>
                <a:lumOff val="-9411"/>
                <a:alphaOff val="0"/>
                <a:satMod val="103000"/>
                <a:lumMod val="102000"/>
                <a:tint val="94000"/>
              </a:schemeClr>
            </a:gs>
            <a:gs pos="50000">
              <a:schemeClr val="accent5">
                <a:hueOff val="-240007"/>
                <a:satOff val="-11497"/>
                <a:lumOff val="-9411"/>
                <a:alphaOff val="0"/>
                <a:satMod val="110000"/>
                <a:lumMod val="100000"/>
                <a:shade val="100000"/>
              </a:schemeClr>
            </a:gs>
            <a:gs pos="100000">
              <a:schemeClr val="accent5">
                <a:hueOff val="-240007"/>
                <a:satOff val="-11497"/>
                <a:lumOff val="-9411"/>
                <a:alphaOff val="0"/>
                <a:lumMod val="99000"/>
                <a:satMod val="120000"/>
                <a:shade val="78000"/>
              </a:schemeClr>
            </a:gs>
          </a:gsLst>
          <a:lin ang="5400000" scaled="0"/>
        </a:gradFill>
        <a:ln w="6350" cap="flat" cmpd="sng" algn="ctr">
          <a:solidFill>
            <a:schemeClr val="accent5">
              <a:hueOff val="-240007"/>
              <a:satOff val="-11497"/>
              <a:lumOff val="-941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1BE3A4-D9DF-429B-A4A8-B45F24C80571}">
      <dsp:nvSpPr>
        <dsp:cNvPr id="0" name=""/>
        <dsp:cNvSpPr/>
      </dsp:nvSpPr>
      <dsp:spPr>
        <a:xfrm>
          <a:off x="0" y="2873961"/>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Moderation Management (secular, not abstinence-based)</a:t>
          </a:r>
        </a:p>
      </dsp:txBody>
      <dsp:txXfrm>
        <a:off x="0" y="2873961"/>
        <a:ext cx="4007581" cy="718336"/>
      </dsp:txXfrm>
    </dsp:sp>
    <dsp:sp modelId="{CDAE099F-4C42-4635-B22A-71E35E76A4A7}">
      <dsp:nvSpPr>
        <dsp:cNvPr id="0" name=""/>
        <dsp:cNvSpPr/>
      </dsp:nvSpPr>
      <dsp:spPr>
        <a:xfrm>
          <a:off x="0" y="3592298"/>
          <a:ext cx="4007581" cy="0"/>
        </a:xfrm>
        <a:prstGeom prst="line">
          <a:avLst/>
        </a:prstGeom>
        <a:gradFill rotWithShape="0">
          <a:gsLst>
            <a:gs pos="0">
              <a:schemeClr val="accent5">
                <a:hueOff val="-300009"/>
                <a:satOff val="-14371"/>
                <a:lumOff val="-11764"/>
                <a:alphaOff val="0"/>
                <a:satMod val="103000"/>
                <a:lumMod val="102000"/>
                <a:tint val="94000"/>
              </a:schemeClr>
            </a:gs>
            <a:gs pos="50000">
              <a:schemeClr val="accent5">
                <a:hueOff val="-300009"/>
                <a:satOff val="-14371"/>
                <a:lumOff val="-11764"/>
                <a:alphaOff val="0"/>
                <a:satMod val="110000"/>
                <a:lumMod val="100000"/>
                <a:shade val="100000"/>
              </a:schemeClr>
            </a:gs>
            <a:gs pos="100000">
              <a:schemeClr val="accent5">
                <a:hueOff val="-300009"/>
                <a:satOff val="-14371"/>
                <a:lumOff val="-11764"/>
                <a:alphaOff val="0"/>
                <a:lumMod val="99000"/>
                <a:satMod val="120000"/>
                <a:shade val="78000"/>
              </a:schemeClr>
            </a:gs>
          </a:gsLst>
          <a:lin ang="5400000" scaled="0"/>
        </a:gradFill>
        <a:ln w="6350" cap="flat" cmpd="sng" algn="ctr">
          <a:solidFill>
            <a:schemeClr val="accent5">
              <a:hueOff val="-300009"/>
              <a:satOff val="-14371"/>
              <a:lumOff val="-1176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CE381C3-2926-457F-AAE4-7A86C8DC5890}">
      <dsp:nvSpPr>
        <dsp:cNvPr id="0" name=""/>
        <dsp:cNvSpPr/>
      </dsp:nvSpPr>
      <dsp:spPr>
        <a:xfrm>
          <a:off x="0" y="3592298"/>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Recovery Dharma, Refuge Recovery (Buddhist recovery)</a:t>
          </a:r>
        </a:p>
      </dsp:txBody>
      <dsp:txXfrm>
        <a:off x="0" y="3592298"/>
        <a:ext cx="4007581" cy="718336"/>
      </dsp:txXfrm>
    </dsp:sp>
    <dsp:sp modelId="{2794F456-F21B-46B6-A2A3-6F0963B8FC3D}">
      <dsp:nvSpPr>
        <dsp:cNvPr id="0" name=""/>
        <dsp:cNvSpPr/>
      </dsp:nvSpPr>
      <dsp:spPr>
        <a:xfrm>
          <a:off x="0" y="4310635"/>
          <a:ext cx="4007581" cy="0"/>
        </a:xfrm>
        <a:prstGeom prst="line">
          <a:avLst/>
        </a:prstGeom>
        <a:gradFill rotWithShape="0">
          <a:gsLst>
            <a:gs pos="0">
              <a:schemeClr val="accent5">
                <a:hueOff val="-360011"/>
                <a:satOff val="-17245"/>
                <a:lumOff val="-14117"/>
                <a:alphaOff val="0"/>
                <a:satMod val="103000"/>
                <a:lumMod val="102000"/>
                <a:tint val="94000"/>
              </a:schemeClr>
            </a:gs>
            <a:gs pos="50000">
              <a:schemeClr val="accent5">
                <a:hueOff val="-360011"/>
                <a:satOff val="-17245"/>
                <a:lumOff val="-14117"/>
                <a:alphaOff val="0"/>
                <a:satMod val="110000"/>
                <a:lumMod val="100000"/>
                <a:shade val="100000"/>
              </a:schemeClr>
            </a:gs>
            <a:gs pos="100000">
              <a:schemeClr val="accent5">
                <a:hueOff val="-360011"/>
                <a:satOff val="-17245"/>
                <a:lumOff val="-14117"/>
                <a:alphaOff val="0"/>
                <a:lumMod val="99000"/>
                <a:satMod val="120000"/>
                <a:shade val="78000"/>
              </a:schemeClr>
            </a:gs>
          </a:gsLst>
          <a:lin ang="5400000" scaled="0"/>
        </a:gradFill>
        <a:ln w="6350" cap="flat" cmpd="sng" algn="ctr">
          <a:solidFill>
            <a:schemeClr val="accent5">
              <a:hueOff val="-360011"/>
              <a:satOff val="-17245"/>
              <a:lumOff val="-1411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6EC5348-1B1C-4688-AB0D-7D175ECD53AA}">
      <dsp:nvSpPr>
        <dsp:cNvPr id="0" name=""/>
        <dsp:cNvSpPr/>
      </dsp:nvSpPr>
      <dsp:spPr>
        <a:xfrm>
          <a:off x="0" y="4310635"/>
          <a:ext cx="4007581" cy="718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kern="1200"/>
            <a:t>Harm Reduction Works (welcomes anyone on the spectrum of use, including abstinent)</a:t>
          </a:r>
        </a:p>
      </dsp:txBody>
      <dsp:txXfrm>
        <a:off x="0" y="4310635"/>
        <a:ext cx="4007581" cy="71833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561C0-5936-493A-A21D-BE44BD0F04AF}" type="datetimeFigureOut">
              <a:rPr lang="en-US" smtClean="0"/>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C4F35C-84D2-4E0E-A710-0748AEAD9A65}" type="slidenum">
              <a:rPr lang="en-US" smtClean="0"/>
              <a:t>‹#›</a:t>
            </a:fld>
            <a:endParaRPr lang="en-US"/>
          </a:p>
        </p:txBody>
      </p:sp>
    </p:spTree>
    <p:extLst>
      <p:ext uri="{BB962C8B-B14F-4D97-AF65-F5344CB8AC3E}">
        <p14:creationId xmlns:p14="http://schemas.microsoft.com/office/powerpoint/2010/main" val="154896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sam.org/asam-criteria/tex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Guilt is a feeling you get when you did something wrong, or perceived you did something wrong. Shame is </a:t>
            </a:r>
            <a:r>
              <a:rPr lang="en-US" sz="1200" b="1" i="0" kern="1200" dirty="0">
                <a:solidFill>
                  <a:schemeClr val="tx1"/>
                </a:solidFill>
                <a:effectLst/>
                <a:latin typeface="+mn-lt"/>
                <a:ea typeface="+mn-ea"/>
                <a:cs typeface="+mn-cs"/>
              </a:rPr>
              <a:t>a feeling that your whole self is wrong</a:t>
            </a:r>
            <a:r>
              <a:rPr lang="en-US" sz="1200" b="0" i="0" kern="1200" dirty="0">
                <a:solidFill>
                  <a:schemeClr val="tx1"/>
                </a:solidFill>
                <a:effectLst/>
                <a:latin typeface="+mn-lt"/>
                <a:ea typeface="+mn-ea"/>
                <a:cs typeface="+mn-cs"/>
              </a:rPr>
              <a:t>, and it may not be related to a specific behavior or event. </a:t>
            </a:r>
          </a:p>
          <a:p>
            <a:endParaRPr lang="en-US" sz="1200" b="0" i="0" kern="1200" dirty="0">
              <a:solidFill>
                <a:schemeClr val="tx1"/>
              </a:solidFill>
              <a:effectLst/>
              <a:latin typeface="+mn-lt"/>
              <a:ea typeface="+mn-ea"/>
              <a:cs typeface="+mn-cs"/>
            </a:endParaRPr>
          </a:p>
          <a:p>
            <a:pPr marL="228600" indent="-228600">
              <a:buAutoNum type="arabicParenR"/>
            </a:pPr>
            <a:r>
              <a:rPr lang="en-US" sz="1200" b="0" i="0" kern="1200" dirty="0">
                <a:solidFill>
                  <a:schemeClr val="tx1"/>
                </a:solidFill>
                <a:effectLst/>
                <a:latin typeface="+mn-lt"/>
                <a:ea typeface="+mn-ea"/>
                <a:cs typeface="+mn-cs"/>
              </a:rPr>
              <a:t>Talk to yourself like to you talk to someone you love</a:t>
            </a:r>
          </a:p>
          <a:p>
            <a:pPr marL="228600" indent="-228600">
              <a:buAutoNum type="arabicParenR"/>
            </a:pPr>
            <a:r>
              <a:rPr lang="en-US" sz="1200" b="0" i="0" kern="1200" dirty="0">
                <a:solidFill>
                  <a:schemeClr val="tx1"/>
                </a:solidFill>
                <a:effectLst/>
                <a:latin typeface="+mn-lt"/>
                <a:ea typeface="+mn-ea"/>
                <a:cs typeface="+mn-cs"/>
              </a:rPr>
              <a:t>Reach out to someone you trust and tell your story, </a:t>
            </a:r>
          </a:p>
          <a:p>
            <a:pPr marL="228600" indent="-228600">
              <a:buAutoNum type="arabicParenR"/>
            </a:pPr>
            <a:r>
              <a:rPr lang="en-US" sz="1200" b="0" i="0" kern="1200" dirty="0">
                <a:solidFill>
                  <a:schemeClr val="tx1"/>
                </a:solidFill>
                <a:effectLst/>
                <a:latin typeface="+mn-lt"/>
                <a:ea typeface="+mn-ea"/>
                <a:cs typeface="+mn-cs"/>
              </a:rPr>
              <a:t>Tell your story</a:t>
            </a:r>
          </a:p>
          <a:p>
            <a:pPr marL="228600" indent="-228600">
              <a:buAutoNum type="arabicParenR"/>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Secrecy, silence and judgment are the things shame needs to grow. </a:t>
            </a:r>
          </a:p>
          <a:p>
            <a:pPr marL="0" indent="0">
              <a:buNone/>
            </a:pPr>
            <a:endParaRPr lang="en-US" sz="1200" b="0" i="0" kern="1200" dirty="0">
              <a:solidFill>
                <a:schemeClr val="tx1"/>
              </a:solidFill>
              <a:effectLst/>
              <a:latin typeface="+mn-lt"/>
              <a:ea typeface="+mn-ea"/>
              <a:cs typeface="+mn-cs"/>
            </a:endParaRPr>
          </a:p>
          <a:p>
            <a:pPr marL="0" indent="0">
              <a:buNone/>
            </a:pPr>
            <a:r>
              <a:rPr lang="en-US" sz="1200" b="0" i="0" kern="1200" dirty="0">
                <a:solidFill>
                  <a:schemeClr val="tx1"/>
                </a:solidFill>
                <a:effectLst/>
                <a:latin typeface="+mn-lt"/>
                <a:ea typeface="+mn-ea"/>
                <a:cs typeface="+mn-cs"/>
              </a:rPr>
              <a:t>Antidote is empathy https://www.youtube.com/watch?v=KZBTYViDPlQ</a:t>
            </a: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endParaRPr lang="en-US" sz="1200" b="0" i="0" kern="1200" dirty="0">
              <a:solidFill>
                <a:schemeClr val="tx1"/>
              </a:solidFill>
              <a:effectLst/>
              <a:latin typeface="+mn-lt"/>
              <a:ea typeface="+mn-ea"/>
              <a:cs typeface="+mn-cs"/>
            </a:endParaRP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2DC4F35C-84D2-4E0E-A710-0748AEAD9A65}" type="slidenum">
              <a:rPr lang="en-US" smtClean="0"/>
              <a:t>3</a:t>
            </a:fld>
            <a:endParaRPr lang="en-US"/>
          </a:p>
        </p:txBody>
      </p:sp>
    </p:spTree>
    <p:extLst>
      <p:ext uri="{BB962C8B-B14F-4D97-AF65-F5344CB8AC3E}">
        <p14:creationId xmlns:p14="http://schemas.microsoft.com/office/powerpoint/2010/main" val="85026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https://www.asamcontinuum.org/knowledgebase/what-are-the-asam-levels-of-care/</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The ASAM Criteria </a:t>
            </a:r>
            <a:r>
              <a:rPr lang="en-US" sz="1200" b="0" i="0" kern="1200" dirty="0">
                <a:solidFill>
                  <a:schemeClr val="tx1"/>
                </a:solidFill>
                <a:effectLst/>
                <a:latin typeface="+mn-lt"/>
                <a:ea typeface="+mn-ea"/>
                <a:cs typeface="+mn-cs"/>
              </a:rPr>
              <a:t>text describes treatment as a continuum marked by four broad levels of service and an early intervention level. Within the five broad levels of care, decimal numbers are used to further express gradations of intensity of </a:t>
            </a:r>
            <a:r>
              <a:rPr lang="en-US" sz="1200" b="0" i="0" kern="1200" dirty="0" err="1">
                <a:solidFill>
                  <a:schemeClr val="tx1"/>
                </a:solidFill>
                <a:effectLst/>
                <a:latin typeface="+mn-lt"/>
                <a:ea typeface="+mn-ea"/>
                <a:cs typeface="+mn-cs"/>
              </a:rPr>
              <a:t>services.These</a:t>
            </a:r>
            <a:r>
              <a:rPr lang="en-US" sz="1200" b="0" i="0" kern="1200" dirty="0">
                <a:solidFill>
                  <a:schemeClr val="tx1"/>
                </a:solidFill>
                <a:effectLst/>
                <a:latin typeface="+mn-lt"/>
                <a:ea typeface="+mn-ea"/>
                <a:cs typeface="+mn-cs"/>
              </a:rPr>
              <a:t> levels of care provide a standard nomenclature for describing the continuum of recovery-oriented addiction services. With the ASAM CONTINUUM™, clinicians are able to conduct a multidimensional assessment that explores individual risks and needs, as well as strengths, skills and resources. ASAM CONTINUUM then provides clinicians with a recommended ASAM Level of Care that matches intensity of treatment services to identified patient needs. To fully understand the different ASAM Levels of Care and appropriate matching of services to patient needs, refer to the Service Planning and Placement chapter in </a:t>
            </a:r>
            <a:r>
              <a:rPr lang="en-US" sz="1200" b="0" i="1" u="none" strike="noStrike" kern="1200" dirty="0">
                <a:solidFill>
                  <a:schemeClr val="tx1"/>
                </a:solidFill>
                <a:effectLst/>
                <a:latin typeface="+mn-lt"/>
                <a:ea typeface="+mn-ea"/>
                <a:cs typeface="+mn-cs"/>
                <a:hlinkClick r:id="rId3"/>
              </a:rPr>
              <a:t>The ASAM Criteria: Treatment Criteria for Addictive, Substance-Related, and Co-Occurring Conditions (2013).</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Early Intervention for Adults and Adolescents, this level of care constitutes a service for individuals who, for a known reason, are at risk of developing substance-related problems, or a service for those for whom there is not yet sufficient information to document a diagnosable substance use disorder. A detailed description of the services typically offered in this level of care, the care setting and how to identify what patients would benefit best from these services based on an ASAM dimensional needs assessment, begins on page 179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Outpatient Services for adolescents and adults, this level of care typically consists of less than 9 hours of service/week for adults, or less than 6 hours a week for adolescents for recovery or motivational enhancement therapies and strategies. Level 1 encompasses organized services that may be delivered in a wide variety of settings. A detailed description of the services typically offered in this level of care, the care setting and how to identify what patients would benefit best from these services based on an ASAM dimensional needs assessment, begins on page 184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Intensive Outpatient Services for adolescents and adults, this level of care typically consists of 9 or more hours of service a week or 6 or more hours for adults and adolescents respectively to treat multidimensional instability. Level 2 encompasses services that are capable of meeting the complex needs of people with addiction and co-occurring conditions. It is an organized outpatient service that delivers treatment services during the day, before or after work or school, in the evening, and/or on weekends. A detailed description of the services typically offered in this level of care, the care setting and how to identify what patients would benefit best from these services based on an ASAM dimensional needs assessment, begins on page 198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Partial Hospitalization Services for adolescents and adults, this level of care typically provides 20 or more hours of service a week for multidimensional instability that does not require 24-hour care. Level 2 encompasses services that are capable of meeting the complex needs of people with addiction and co-occurring conditions. It is an organized outpatient service that delivers treatment services usually during the day as day treatment or partial hospitalization services. A detailed description of the services typically offered in this level of care, the care setting and how to identify what patients would benefit best from these services based on an ASAM dimensional needs assessment, begins on page 208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Clinically Managed Low-Intensity Residential Services, this adolescent and adult level of care typically provides a 24 hour living support and structure with available trained personnel, and offers at least 5 hours of clinical service a week. Level 3 encompasses residential services that are described as co-occurring capable, co-occurring enhanced, and complexity capable services, which are staffed by designated addiction treatment, mental health, and general medical personnel who provide a range of services in a 24-hour living support[DM1]  setting. A detailed description of the services typically offered in this level of care, the care setting and how to identify what patients would benefit best from these services based on an ASAM dimensional needs assessment, begins on page 222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Clinically Managed Population-Specific High-Intensity Residential Services, this adult only level of care typically offers 24-hour care with trained counselors to stabilize multidimensional imminent danger along with less intense milieu and group treatment for those with cognitive or other impairments unable to use full active milieu or therapeutic community. Level 3 encompasses residential services that are described as co-occurring capable, co-occurring enhanced, and complexity capable services, which are staffed by designated addiction treatment, mental health, and general medical personnel who provide a range of services in a 24-hour treatment setting. A detailed description of the services typically offered in this level of care, the care setting and how to identify what patients would benefit best from these services based on an ASAM dimensional needs assessment, begins on page 234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Clinically Managed Medium-Intensity Residential Services for adolescents and Clinically Managed High-Intensity Residential Services for adults, this level of care provides 24-hour care with trained counselors to stabilize multidimensional imminent danger and prepare for outpatient treatment. Patients in this level are able to tolerate and use full active milieu or therapeutic communities. Level 3 encompasses residential services that are described as co-occurring capable, co-occurring enhanced, and complexity capable services, which are staffed by designated addiction treatment, mental health, and general medical personnel who provide a range of services in a 24-hour treatment setting. A detailed description of the services typically offered in this level of care, the care setting and how to identify what patients would benefit best from these services based on an ASAM dimensional needs assessment begins on page 244 of </a:t>
            </a:r>
            <a:r>
              <a:rPr lang="en-US" sz="1200" b="0" i="1" kern="1200" dirty="0">
                <a:solidFill>
                  <a:schemeClr val="tx1"/>
                </a:solidFill>
                <a:effectLst/>
                <a:latin typeface="+mn-lt"/>
                <a:ea typeface="+mn-ea"/>
                <a:cs typeface="+mn-cs"/>
              </a:rPr>
              <a:t>The ASAM Criteria: Treatment Criteria for Addictive, Substance-Related, and Co-Occurring Conditions (2013).</a:t>
            </a:r>
          </a:p>
          <a:p>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the Medically Monitored High-Intensity Inpatient Services for adolescents and Medically Monitored Intensive Inpatient Services Withdrawal Management for adults, this level of care provides 24-hour nursing care with a physician’s availability for significant problems in Dimensions 1, 2, or 3. Patients in this level of care require medication and have a recent history of withdrawal management at a less intensive level of care, marked by past and current inability to complete withdrawal management and enter into continuing addiction treatment. This is the appropriate setting for patients with subacute biomedical and emotional, behavioral, or cognitive problems that are so severe that they require inpatient treatment. Level 3 encompasses residential services that are described as co-occurring capable, co-occurring enhanced, and complexity capable services, which are staffed by designated addiction treatment, mental health, and general medical personnel who provide a range of services in a 24-hour treatment setting. A detailed description of the services typically offered in this level of care, the care setting, and how to identify what patients would benefit best from these services based on an ASAM dimensional needs assessment, begins on page 265 of The ASAM Criteria: Treatment Criteria for Addictive, Substance-Related, and Co-Occurring Conditions (2013).</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Called Medically Managed Intensive Inpatient Services for adolescents and adults, this level of care offers 24-hour nursing care and daily physician care for severe, unstable problems in ASAM Dimensions 1, 2 or 3. Counseling is available 16 hours a day to engage patients in treatment. A detailed description of the services typically offered in this level of care, the care setting and how to identify what patients would benefit best from these services based on an ASAM dimensional needs assessment begins on page 280 of </a:t>
            </a:r>
            <a:r>
              <a:rPr lang="en-US" sz="1200" b="0" i="1" kern="1200" dirty="0">
                <a:solidFill>
                  <a:schemeClr val="tx1"/>
                </a:solidFill>
                <a:effectLst/>
                <a:latin typeface="+mn-lt"/>
                <a:ea typeface="+mn-ea"/>
                <a:cs typeface="+mn-cs"/>
              </a:rPr>
              <a:t>The ASAM Criteria: Treatment Criteria for Addictive, Substance-Related, and Co-Occurring Conditions (2013).</a:t>
            </a:r>
            <a:endParaRPr lang="en-US" dirty="0"/>
          </a:p>
        </p:txBody>
      </p:sp>
      <p:sp>
        <p:nvSpPr>
          <p:cNvPr id="4" name="Slide Number Placeholder 3"/>
          <p:cNvSpPr>
            <a:spLocks noGrp="1"/>
          </p:cNvSpPr>
          <p:nvPr>
            <p:ph type="sldNum" sz="quarter" idx="5"/>
          </p:nvPr>
        </p:nvSpPr>
        <p:spPr/>
        <p:txBody>
          <a:bodyPr/>
          <a:lstStyle/>
          <a:p>
            <a:fld id="{2DC4F35C-84D2-4E0E-A710-0748AEAD9A65}" type="slidenum">
              <a:rPr lang="en-US" smtClean="0"/>
              <a:t>4</a:t>
            </a:fld>
            <a:endParaRPr lang="en-US"/>
          </a:p>
        </p:txBody>
      </p:sp>
    </p:spTree>
    <p:extLst>
      <p:ext uri="{BB962C8B-B14F-4D97-AF65-F5344CB8AC3E}">
        <p14:creationId xmlns:p14="http://schemas.microsoft.com/office/powerpoint/2010/main" val="3476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4F35C-84D2-4E0E-A710-0748AEAD9A65}" type="slidenum">
              <a:rPr lang="en-US" smtClean="0"/>
              <a:t>5</a:t>
            </a:fld>
            <a:endParaRPr lang="en-US"/>
          </a:p>
        </p:txBody>
      </p:sp>
    </p:spTree>
    <p:extLst>
      <p:ext uri="{BB962C8B-B14F-4D97-AF65-F5344CB8AC3E}">
        <p14:creationId xmlns:p14="http://schemas.microsoft.com/office/powerpoint/2010/main" val="2363279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68056-5A1E-4CC8-937F-57AB7A789B87}" type="slidenum">
              <a:rPr lang="en-US" smtClean="0"/>
              <a:t>8</a:t>
            </a:fld>
            <a:endParaRPr lang="en-US"/>
          </a:p>
        </p:txBody>
      </p:sp>
    </p:spTree>
    <p:extLst>
      <p:ext uri="{BB962C8B-B14F-4D97-AF65-F5344CB8AC3E}">
        <p14:creationId xmlns:p14="http://schemas.microsoft.com/office/powerpoint/2010/main" val="3780545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68056-5A1E-4CC8-937F-57AB7A789B87}" type="slidenum">
              <a:rPr lang="en-US" smtClean="0"/>
              <a:t>9</a:t>
            </a:fld>
            <a:endParaRPr lang="en-US"/>
          </a:p>
        </p:txBody>
      </p:sp>
    </p:spTree>
    <p:extLst>
      <p:ext uri="{BB962C8B-B14F-4D97-AF65-F5344CB8AC3E}">
        <p14:creationId xmlns:p14="http://schemas.microsoft.com/office/powerpoint/2010/main" val="376205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68056-5A1E-4CC8-937F-57AB7A789B87}" type="slidenum">
              <a:rPr lang="en-US" smtClean="0"/>
              <a:t>10</a:t>
            </a:fld>
            <a:endParaRPr lang="en-US"/>
          </a:p>
        </p:txBody>
      </p:sp>
    </p:spTree>
    <p:extLst>
      <p:ext uri="{BB962C8B-B14F-4D97-AF65-F5344CB8AC3E}">
        <p14:creationId xmlns:p14="http://schemas.microsoft.com/office/powerpoint/2010/main" val="349918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68056-5A1E-4CC8-937F-57AB7A789B87}" type="slidenum">
              <a:rPr lang="en-US" smtClean="0"/>
              <a:t>11</a:t>
            </a:fld>
            <a:endParaRPr lang="en-US"/>
          </a:p>
        </p:txBody>
      </p:sp>
    </p:spTree>
    <p:extLst>
      <p:ext uri="{BB962C8B-B14F-4D97-AF65-F5344CB8AC3E}">
        <p14:creationId xmlns:p14="http://schemas.microsoft.com/office/powerpoint/2010/main" val="782618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368056-5A1E-4CC8-937F-57AB7A789B87}" type="slidenum">
              <a:rPr lang="en-US" smtClean="0"/>
              <a:t>12</a:t>
            </a:fld>
            <a:endParaRPr lang="en-US"/>
          </a:p>
        </p:txBody>
      </p:sp>
    </p:spTree>
    <p:extLst>
      <p:ext uri="{BB962C8B-B14F-4D97-AF65-F5344CB8AC3E}">
        <p14:creationId xmlns:p14="http://schemas.microsoft.com/office/powerpoint/2010/main" val="293146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C4F35C-84D2-4E0E-A710-0748AEAD9A65}" type="slidenum">
              <a:rPr lang="en-US" smtClean="0"/>
              <a:t>21</a:t>
            </a:fld>
            <a:endParaRPr lang="en-US"/>
          </a:p>
        </p:txBody>
      </p:sp>
    </p:spTree>
    <p:extLst>
      <p:ext uri="{BB962C8B-B14F-4D97-AF65-F5344CB8AC3E}">
        <p14:creationId xmlns:p14="http://schemas.microsoft.com/office/powerpoint/2010/main" val="3865029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CDCAE3-23D4-4717-9819-6D2CD0BC269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151762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DCAE3-23D4-4717-9819-6D2CD0BC269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1075313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DCAE3-23D4-4717-9819-6D2CD0BC269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157948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CDCAE3-23D4-4717-9819-6D2CD0BC269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148984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CDCAE3-23D4-4717-9819-6D2CD0BC2694}" type="datetimeFigureOut">
              <a:rPr lang="en-US" smtClean="0"/>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293728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CDCAE3-23D4-4717-9819-6D2CD0BC269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278256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CDCAE3-23D4-4717-9819-6D2CD0BC2694}" type="datetimeFigureOut">
              <a:rPr lang="en-US" smtClean="0"/>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375593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CDCAE3-23D4-4717-9819-6D2CD0BC2694}" type="datetimeFigureOut">
              <a:rPr lang="en-US" smtClean="0"/>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417494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DCAE3-23D4-4717-9819-6D2CD0BC2694}" type="datetimeFigureOut">
              <a:rPr lang="en-US" smtClean="0"/>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104948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DCAE3-23D4-4717-9819-6D2CD0BC269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3891435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CDCAE3-23D4-4717-9819-6D2CD0BC2694}" type="datetimeFigureOut">
              <a:rPr lang="en-US" smtClean="0"/>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8D064C-A9AF-4F14-9545-FAA876F87AF0}" type="slidenum">
              <a:rPr lang="en-US" smtClean="0"/>
              <a:t>‹#›</a:t>
            </a:fld>
            <a:endParaRPr lang="en-US"/>
          </a:p>
        </p:txBody>
      </p:sp>
    </p:spTree>
    <p:extLst>
      <p:ext uri="{BB962C8B-B14F-4D97-AF65-F5344CB8AC3E}">
        <p14:creationId xmlns:p14="http://schemas.microsoft.com/office/powerpoint/2010/main" val="2120716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DCAE3-23D4-4717-9819-6D2CD0BC2694}" type="datetimeFigureOut">
              <a:rPr lang="en-US" smtClean="0"/>
              <a:t>9/7/2021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8D064C-A9AF-4F14-9545-FAA876F87AF0}" type="slidenum">
              <a:rPr lang="en-US" smtClean="0"/>
              <a:t>‹#›</a:t>
            </a:fld>
            <a:endParaRPr lang="en-US"/>
          </a:p>
        </p:txBody>
      </p:sp>
    </p:spTree>
    <p:extLst>
      <p:ext uri="{BB962C8B-B14F-4D97-AF65-F5344CB8AC3E}">
        <p14:creationId xmlns:p14="http://schemas.microsoft.com/office/powerpoint/2010/main" val="1196093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zerooverdose.org/" TargetMode="External"/><Relationship Id="rId2" Type="http://schemas.openxmlformats.org/officeDocument/2006/relationships/hyperlink" Target="https://www.indiancountryecho.org/wp-content/uploads/2019/07/The-OD-Safety-Plan.pdf"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linktr.ee/hrw" TargetMode="External"/><Relationship Id="rId3" Type="http://schemas.openxmlformats.org/officeDocument/2006/relationships/hyperlink" Target="https://wellbriety.com/" TargetMode="External"/><Relationship Id="rId7" Type="http://schemas.openxmlformats.org/officeDocument/2006/relationships/hyperlink" Target="https://www.refugerecovery.org/" TargetMode="External"/><Relationship Id="rId2" Type="http://schemas.openxmlformats.org/officeDocument/2006/relationships/hyperlink" Target="https://www.smartrecovery.org/" TargetMode="External"/><Relationship Id="rId1" Type="http://schemas.openxmlformats.org/officeDocument/2006/relationships/slideLayout" Target="../slideLayouts/slideLayout2.xml"/><Relationship Id="rId6" Type="http://schemas.openxmlformats.org/officeDocument/2006/relationships/hyperlink" Target="https://recoverydharma.org/" TargetMode="External"/><Relationship Id="rId5" Type="http://schemas.openxmlformats.org/officeDocument/2006/relationships/hyperlink" Target="https://moderation.org/" TargetMode="External"/><Relationship Id="rId4" Type="http://schemas.openxmlformats.org/officeDocument/2006/relationships/hyperlink" Target="https://hams.cc/" TargetMode="External"/><Relationship Id="rId9"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ky, outdoor, transport&#10;&#10;Description automatically generated">
            <a:extLst>
              <a:ext uri="{FF2B5EF4-FFF2-40B4-BE49-F238E27FC236}">
                <a16:creationId xmlns:a16="http://schemas.microsoft.com/office/drawing/2014/main" id="{B99CB243-E952-43AF-A82E-EB2459D9DFC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12924" b="44889"/>
          <a:stretch/>
        </p:blipFill>
        <p:spPr>
          <a:xfrm>
            <a:off x="-242533" y="0"/>
            <a:ext cx="12191999" cy="6857990"/>
          </a:xfrm>
          <a:prstGeom prst="rect">
            <a:avLst/>
          </a:prstGeom>
        </p:spPr>
      </p:pic>
      <p:sp>
        <p:nvSpPr>
          <p:cNvPr id="19"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2726A3-3A19-43D6-96DB-73516BE2CC07}"/>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
            </a:r>
            <a:br>
              <a:rPr lang="en-US" sz="5200" dirty="0">
                <a:solidFill>
                  <a:srgbClr val="FFFFFF"/>
                </a:solidFill>
              </a:rPr>
            </a:br>
            <a:r>
              <a:rPr lang="en-US" sz="5200" dirty="0">
                <a:solidFill>
                  <a:srgbClr val="FFFFFF"/>
                </a:solidFill>
              </a:rPr>
              <a:t/>
            </a:r>
            <a:br>
              <a:rPr lang="en-US" sz="5200" dirty="0">
                <a:solidFill>
                  <a:srgbClr val="FFFFFF"/>
                </a:solidFill>
              </a:rPr>
            </a:br>
            <a:r>
              <a:rPr lang="en-US" sz="5200" dirty="0">
                <a:solidFill>
                  <a:srgbClr val="FFFFFF"/>
                </a:solidFill>
              </a:rPr>
              <a:t> Harm reduction support and perspective on return to use </a:t>
            </a:r>
          </a:p>
        </p:txBody>
      </p:sp>
      <p:sp>
        <p:nvSpPr>
          <p:cNvPr id="3" name="Subtitle 2">
            <a:extLst>
              <a:ext uri="{FF2B5EF4-FFF2-40B4-BE49-F238E27FC236}">
                <a16:creationId xmlns:a16="http://schemas.microsoft.com/office/drawing/2014/main" id="{DD5E9ED7-F1D7-49DF-9ED1-F1F026C0188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pPr algn="r"/>
            <a:r>
              <a:rPr lang="en-US" dirty="0">
                <a:solidFill>
                  <a:srgbClr val="FFFFFF"/>
                </a:solidFill>
              </a:rPr>
              <a:t>Harm Reduction ECHO </a:t>
            </a:r>
          </a:p>
          <a:p>
            <a:pPr algn="r"/>
            <a:r>
              <a:rPr lang="en-US" dirty="0">
                <a:solidFill>
                  <a:srgbClr val="FFFFFF"/>
                </a:solidFill>
              </a:rPr>
              <a:t>September 7, 2021</a:t>
            </a:r>
          </a:p>
        </p:txBody>
      </p:sp>
    </p:spTree>
    <p:extLst>
      <p:ext uri="{BB962C8B-B14F-4D97-AF65-F5344CB8AC3E}">
        <p14:creationId xmlns:p14="http://schemas.microsoft.com/office/powerpoint/2010/main" val="264231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47D426-BDEA-420D-8FF0-5B992A2C2FA5}"/>
              </a:ext>
            </a:extLst>
          </p:cNvPr>
          <p:cNvGrpSpPr/>
          <p:nvPr/>
        </p:nvGrpSpPr>
        <p:grpSpPr>
          <a:xfrm>
            <a:off x="1" y="0"/>
            <a:ext cx="4134254" cy="6858000"/>
            <a:chOff x="80211" y="0"/>
            <a:chExt cx="4134254" cy="6858000"/>
          </a:xfrm>
        </p:grpSpPr>
        <p:sp>
          <p:nvSpPr>
            <p:cNvPr id="9" name="Rectangle 8">
              <a:extLst>
                <a:ext uri="{FF2B5EF4-FFF2-40B4-BE49-F238E27FC236}">
                  <a16:creationId xmlns:a16="http://schemas.microsoft.com/office/drawing/2014/main" id="{120AED8B-07BB-4C4B-BD53-F3EE011B91F6}"/>
                </a:ext>
              </a:extLst>
            </p:cNvPr>
            <p:cNvSpPr/>
            <p:nvPr/>
          </p:nvSpPr>
          <p:spPr>
            <a:xfrm>
              <a:off x="80211" y="0"/>
              <a:ext cx="41342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73DB4B3-7D45-482C-AF0A-E0D37DD8F856}"/>
                </a:ext>
              </a:extLst>
            </p:cNvPr>
            <p:cNvSpPr txBox="1">
              <a:spLocks/>
            </p:cNvSpPr>
            <p:nvPr/>
          </p:nvSpPr>
          <p:spPr>
            <a:xfrm>
              <a:off x="80898" y="1630038"/>
              <a:ext cx="4133566" cy="675683"/>
            </a:xfrm>
            <a:prstGeom prst="rect">
              <a:avLst/>
            </a:prstGeom>
          </p:spPr>
          <p:txBody>
            <a:bodyPr/>
            <a:lstStyle>
              <a:lvl1pPr algn="l" defTabSz="914400" rtl="0" eaLnBrk="1" latinLnBrk="0" hangingPunct="1">
                <a:spcBef>
                  <a:spcPct val="0"/>
                </a:spcBef>
                <a:buNone/>
                <a:defRPr sz="4400" kern="1200">
                  <a:solidFill>
                    <a:schemeClr val="tx1">
                      <a:lumMod val="50000"/>
                      <a:lumOff val="50000"/>
                    </a:schemeClr>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Examples of PRIME+  peer services</a:t>
              </a:r>
              <a:endParaRPr lang="en-US" sz="2800" b="1" i="1" dirty="0">
                <a:solidFill>
                  <a:schemeClr val="accent2"/>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F7BECE3-A951-4D1B-BDD7-9B9D668E1B5B}"/>
                </a:ext>
              </a:extLst>
            </p:cNvPr>
            <p:cNvSpPr/>
            <p:nvPr/>
          </p:nvSpPr>
          <p:spPr>
            <a:xfrm>
              <a:off x="80897" y="6182317"/>
              <a:ext cx="4133567" cy="6756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A25AFB8-F496-4FBB-9038-BF3C7EB39584}"/>
                </a:ext>
              </a:extLst>
            </p:cNvPr>
            <p:cNvSpPr/>
            <p:nvPr/>
          </p:nvSpPr>
          <p:spPr>
            <a:xfrm>
              <a:off x="1232593" y="3497198"/>
              <a:ext cx="1828800" cy="1828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 name="Slide Number Placeholder 5">
            <a:extLst>
              <a:ext uri="{FF2B5EF4-FFF2-40B4-BE49-F238E27FC236}">
                <a16:creationId xmlns:a16="http://schemas.microsoft.com/office/drawing/2014/main" id="{6E1EBE5C-3819-46CE-9ABB-EE798EB75272}"/>
              </a:ext>
            </a:extLst>
          </p:cNvPr>
          <p:cNvSpPr>
            <a:spLocks noGrp="1"/>
          </p:cNvSpPr>
          <p:nvPr>
            <p:ph type="sldNum" sz="quarter" idx="12"/>
          </p:nvPr>
        </p:nvSpPr>
        <p:spPr>
          <a:xfrm>
            <a:off x="10697182" y="6451791"/>
            <a:ext cx="762000" cy="244475"/>
          </a:xfrm>
        </p:spPr>
        <p:txBody>
          <a:bodyPr/>
          <a:lstStyle/>
          <a:p>
            <a:fld id="{A53E1659-BFC2-4C4D-A1B1-086FF24DCEAE}" type="slidenum">
              <a:rPr lang="en-US" smtClean="0">
                <a:solidFill>
                  <a:schemeClr val="bg1">
                    <a:lumMod val="50000"/>
                  </a:schemeClr>
                </a:solidFill>
              </a:rPr>
              <a:pPr/>
              <a:t>10</a:t>
            </a:fld>
            <a:endParaRPr lang="en-US" dirty="0">
              <a:solidFill>
                <a:schemeClr val="bg1">
                  <a:lumMod val="50000"/>
                </a:schemeClr>
              </a:solidFill>
            </a:endParaRPr>
          </a:p>
        </p:txBody>
      </p:sp>
      <p:pic>
        <p:nvPicPr>
          <p:cNvPr id="11" name="Graphic 10" descr="Network">
            <a:extLst>
              <a:ext uri="{FF2B5EF4-FFF2-40B4-BE49-F238E27FC236}">
                <a16:creationId xmlns:a16="http://schemas.microsoft.com/office/drawing/2014/main" id="{565AD778-A567-41DB-9310-B4BD7CE9B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43823" y="3588638"/>
            <a:ext cx="1645920" cy="1645920"/>
          </a:xfrm>
          <a:prstGeom prst="rect">
            <a:avLst/>
          </a:prstGeom>
        </p:spPr>
      </p:pic>
      <p:sp>
        <p:nvSpPr>
          <p:cNvPr id="12" name="Content Placeholder 2">
            <a:extLst>
              <a:ext uri="{FF2B5EF4-FFF2-40B4-BE49-F238E27FC236}">
                <a16:creationId xmlns:a16="http://schemas.microsoft.com/office/drawing/2014/main" id="{97A5F934-B8DD-4270-9DFE-DF96588C90A2}"/>
              </a:ext>
            </a:extLst>
          </p:cNvPr>
          <p:cNvSpPr txBox="1">
            <a:spLocks/>
          </p:cNvSpPr>
          <p:nvPr/>
        </p:nvSpPr>
        <p:spPr>
          <a:xfrm>
            <a:off x="4513122" y="406209"/>
            <a:ext cx="7286528" cy="61207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chemeClr val="accent3">
                  <a:lumMod val="60000"/>
                  <a:lumOff val="40000"/>
                </a:schemeClr>
              </a:buClr>
              <a:buFont typeface="Webdings" panose="05030102010509060703" pitchFamily="18" charset="2"/>
              <a:buChar char="4"/>
            </a:pPr>
            <a:endParaRPr lang="en-US"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24BBF20F-1BB2-4BB5-9A0B-E6E14067DB67}"/>
              </a:ext>
            </a:extLst>
          </p:cNvPr>
          <p:cNvSpPr txBox="1">
            <a:spLocks/>
          </p:cNvSpPr>
          <p:nvPr/>
        </p:nvSpPr>
        <p:spPr>
          <a:xfrm>
            <a:off x="4614006" y="368647"/>
            <a:ext cx="7286528" cy="61207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Linkage to substance use</a:t>
            </a:r>
            <a:r>
              <a:rPr lang="en-US" b="1" dirty="0"/>
              <a:t> treatment and recovery </a:t>
            </a:r>
            <a:r>
              <a:rPr lang="en-US" dirty="0"/>
              <a:t>supports</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Linkage to </a:t>
            </a:r>
            <a:r>
              <a:rPr lang="en-US" b="1" dirty="0"/>
              <a:t>physical healthcare</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Support for </a:t>
            </a:r>
            <a:r>
              <a:rPr lang="en-US" b="1" dirty="0"/>
              <a:t>infectious disease </a:t>
            </a:r>
            <a:r>
              <a:rPr lang="en-US" dirty="0"/>
              <a:t>testing and treatment (hepatitis C)</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Access to </a:t>
            </a:r>
            <a:r>
              <a:rPr lang="en-US" b="1" dirty="0"/>
              <a:t>community resources </a:t>
            </a:r>
            <a:r>
              <a:rPr lang="en-US" dirty="0"/>
              <a:t>for </a:t>
            </a:r>
            <a:br>
              <a:rPr lang="en-US" dirty="0"/>
            </a:br>
            <a:r>
              <a:rPr lang="en-US" dirty="0"/>
              <a:t>basic needs (food, housing, identification)</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Support signing up for </a:t>
            </a:r>
            <a:r>
              <a:rPr lang="en-US" b="1" dirty="0"/>
              <a:t>health insurance </a:t>
            </a:r>
            <a:r>
              <a:rPr lang="en-US" dirty="0"/>
              <a:t>(OHP)</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Access to </a:t>
            </a:r>
            <a:r>
              <a:rPr lang="en-US" b="1" dirty="0"/>
              <a:t>harm reduction supplies </a:t>
            </a:r>
            <a:r>
              <a:rPr lang="en-US" dirty="0"/>
              <a:t>like safer use kits and naloxone</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Emotional and </a:t>
            </a:r>
            <a:r>
              <a:rPr lang="en-US" b="1" dirty="0"/>
              <a:t>crisis support </a:t>
            </a:r>
          </a:p>
        </p:txBody>
      </p:sp>
    </p:spTree>
    <p:extLst>
      <p:ext uri="{BB962C8B-B14F-4D97-AF65-F5344CB8AC3E}">
        <p14:creationId xmlns:p14="http://schemas.microsoft.com/office/powerpoint/2010/main" val="87437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47D426-BDEA-420D-8FF0-5B992A2C2FA5}"/>
              </a:ext>
            </a:extLst>
          </p:cNvPr>
          <p:cNvGrpSpPr/>
          <p:nvPr/>
        </p:nvGrpSpPr>
        <p:grpSpPr>
          <a:xfrm>
            <a:off x="1" y="0"/>
            <a:ext cx="4134254" cy="6858000"/>
            <a:chOff x="80211" y="0"/>
            <a:chExt cx="4134254" cy="6858000"/>
          </a:xfrm>
        </p:grpSpPr>
        <p:sp>
          <p:nvSpPr>
            <p:cNvPr id="9" name="Rectangle 8">
              <a:extLst>
                <a:ext uri="{FF2B5EF4-FFF2-40B4-BE49-F238E27FC236}">
                  <a16:creationId xmlns:a16="http://schemas.microsoft.com/office/drawing/2014/main" id="{120AED8B-07BB-4C4B-BD53-F3EE011B91F6}"/>
                </a:ext>
              </a:extLst>
            </p:cNvPr>
            <p:cNvSpPr/>
            <p:nvPr/>
          </p:nvSpPr>
          <p:spPr>
            <a:xfrm>
              <a:off x="80211" y="0"/>
              <a:ext cx="41342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73DB4B3-7D45-482C-AF0A-E0D37DD8F856}"/>
                </a:ext>
              </a:extLst>
            </p:cNvPr>
            <p:cNvSpPr txBox="1">
              <a:spLocks/>
            </p:cNvSpPr>
            <p:nvPr/>
          </p:nvSpPr>
          <p:spPr>
            <a:xfrm>
              <a:off x="80898" y="1630038"/>
              <a:ext cx="4133566" cy="1730764"/>
            </a:xfrm>
            <a:prstGeom prst="rect">
              <a:avLst/>
            </a:prstGeom>
          </p:spPr>
          <p:txBody>
            <a:bodyPr/>
            <a:lstStyle>
              <a:lvl1pPr algn="l" defTabSz="914400" rtl="0" eaLnBrk="1" latinLnBrk="0" hangingPunct="1">
                <a:spcBef>
                  <a:spcPct val="0"/>
                </a:spcBef>
                <a:buNone/>
                <a:defRPr sz="4400" kern="1200">
                  <a:solidFill>
                    <a:schemeClr val="tx1">
                      <a:lumMod val="50000"/>
                      <a:lumOff val="50000"/>
                    </a:schemeClr>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How does someone connect to PRIME+ peer services?</a:t>
              </a:r>
              <a:endParaRPr lang="en-US" sz="2800" b="1" i="1" dirty="0">
                <a:solidFill>
                  <a:schemeClr val="accent2"/>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F7BECE3-A951-4D1B-BDD7-9B9D668E1B5B}"/>
                </a:ext>
              </a:extLst>
            </p:cNvPr>
            <p:cNvSpPr/>
            <p:nvPr/>
          </p:nvSpPr>
          <p:spPr>
            <a:xfrm>
              <a:off x="80897" y="6182317"/>
              <a:ext cx="4133567" cy="6756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A25AFB8-F496-4FBB-9038-BF3C7EB39584}"/>
                </a:ext>
              </a:extLst>
            </p:cNvPr>
            <p:cNvSpPr/>
            <p:nvPr/>
          </p:nvSpPr>
          <p:spPr>
            <a:xfrm>
              <a:off x="1232593" y="3497198"/>
              <a:ext cx="1828800" cy="1828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 name="Slide Number Placeholder 5">
            <a:extLst>
              <a:ext uri="{FF2B5EF4-FFF2-40B4-BE49-F238E27FC236}">
                <a16:creationId xmlns:a16="http://schemas.microsoft.com/office/drawing/2014/main" id="{6E1EBE5C-3819-46CE-9ABB-EE798EB75272}"/>
              </a:ext>
            </a:extLst>
          </p:cNvPr>
          <p:cNvSpPr>
            <a:spLocks noGrp="1"/>
          </p:cNvSpPr>
          <p:nvPr>
            <p:ph type="sldNum" sz="quarter" idx="12"/>
          </p:nvPr>
        </p:nvSpPr>
        <p:spPr>
          <a:xfrm>
            <a:off x="10697182" y="6451791"/>
            <a:ext cx="762000" cy="244475"/>
          </a:xfrm>
        </p:spPr>
        <p:txBody>
          <a:bodyPr/>
          <a:lstStyle/>
          <a:p>
            <a:fld id="{A53E1659-BFC2-4C4D-A1B1-086FF24DCEAE}" type="slidenum">
              <a:rPr lang="en-US" smtClean="0">
                <a:solidFill>
                  <a:schemeClr val="bg1">
                    <a:lumMod val="50000"/>
                  </a:schemeClr>
                </a:solidFill>
              </a:rPr>
              <a:pPr/>
              <a:t>11</a:t>
            </a:fld>
            <a:endParaRPr lang="en-US" dirty="0">
              <a:solidFill>
                <a:schemeClr val="bg1">
                  <a:lumMod val="50000"/>
                </a:schemeClr>
              </a:solidFill>
            </a:endParaRPr>
          </a:p>
        </p:txBody>
      </p:sp>
      <p:pic>
        <p:nvPicPr>
          <p:cNvPr id="11" name="Graphic 10" descr="Network">
            <a:extLst>
              <a:ext uri="{FF2B5EF4-FFF2-40B4-BE49-F238E27FC236}">
                <a16:creationId xmlns:a16="http://schemas.microsoft.com/office/drawing/2014/main" id="{565AD778-A567-41DB-9310-B4BD7CE9B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43823" y="3497198"/>
            <a:ext cx="1645920" cy="1645920"/>
          </a:xfrm>
          <a:prstGeom prst="rect">
            <a:avLst/>
          </a:prstGeom>
        </p:spPr>
      </p:pic>
      <p:sp>
        <p:nvSpPr>
          <p:cNvPr id="12" name="Content Placeholder 2">
            <a:extLst>
              <a:ext uri="{FF2B5EF4-FFF2-40B4-BE49-F238E27FC236}">
                <a16:creationId xmlns:a16="http://schemas.microsoft.com/office/drawing/2014/main" id="{97A5F934-B8DD-4270-9DFE-DF96588C90A2}"/>
              </a:ext>
            </a:extLst>
          </p:cNvPr>
          <p:cNvSpPr txBox="1">
            <a:spLocks/>
          </p:cNvSpPr>
          <p:nvPr/>
        </p:nvSpPr>
        <p:spPr>
          <a:xfrm>
            <a:off x="4513122" y="406209"/>
            <a:ext cx="7286528" cy="61207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chemeClr val="accent3">
                  <a:lumMod val="60000"/>
                  <a:lumOff val="40000"/>
                </a:schemeClr>
              </a:buClr>
              <a:buFont typeface="Webdings" panose="05030102010509060703" pitchFamily="18" charset="2"/>
              <a:buChar char="4"/>
            </a:pPr>
            <a:endParaRPr lang="en-US" dirty="0">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4C7A3090-B818-496E-A07F-BAD929797688}"/>
              </a:ext>
            </a:extLst>
          </p:cNvPr>
          <p:cNvSpPr txBox="1">
            <a:spLocks/>
          </p:cNvSpPr>
          <p:nvPr/>
        </p:nvSpPr>
        <p:spPr>
          <a:xfrm>
            <a:off x="4614006" y="368647"/>
            <a:ext cx="7286528" cy="612070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8000"/>
              </a:lnSpc>
              <a:spcBef>
                <a:spcPts val="0"/>
              </a:spcBef>
              <a:spcAft>
                <a:spcPts val="1200"/>
              </a:spcAft>
              <a:buClr>
                <a:srgbClr val="FBAE3D">
                  <a:lumMod val="60000"/>
                  <a:lumOff val="40000"/>
                </a:srgbClr>
              </a:buClr>
              <a:buFont typeface="+mj-lt"/>
              <a:buAutoNum type="arabicPeriod"/>
              <a:defRPr/>
            </a:pPr>
            <a:r>
              <a:rPr lang="en-US" b="1" i="1" dirty="0"/>
              <a:t>Community partners make referrals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Hospitals/Emergency Departments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Emergency Medical Services </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Coordinated Care Organizations (CCOs)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Health clinics, primary care providers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Public health departments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Substance use disorder (SUD) treatment program, sobering centers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Justice system</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sz="2500" dirty="0"/>
              <a:t>Syringe service programs</a:t>
            </a:r>
          </a:p>
          <a:p>
            <a:pPr marL="514350" indent="-514350">
              <a:lnSpc>
                <a:spcPct val="108000"/>
              </a:lnSpc>
              <a:spcBef>
                <a:spcPts val="0"/>
              </a:spcBef>
              <a:spcAft>
                <a:spcPts val="1200"/>
              </a:spcAft>
              <a:buClr>
                <a:srgbClr val="FBAE3D">
                  <a:lumMod val="60000"/>
                  <a:lumOff val="40000"/>
                </a:srgbClr>
              </a:buClr>
              <a:buFont typeface="+mj-lt"/>
              <a:buAutoNum type="arabicPeriod"/>
              <a:defRPr/>
            </a:pPr>
            <a:r>
              <a:rPr lang="en-US" b="1" i="1" dirty="0"/>
              <a:t>Peers do direct community outreach to engage individuals in the community</a:t>
            </a:r>
          </a:p>
          <a:p>
            <a:pPr marL="514350" indent="-514350">
              <a:lnSpc>
                <a:spcPct val="108000"/>
              </a:lnSpc>
              <a:spcBef>
                <a:spcPts val="0"/>
              </a:spcBef>
              <a:spcAft>
                <a:spcPts val="1200"/>
              </a:spcAft>
              <a:buClr>
                <a:srgbClr val="FBAE3D">
                  <a:lumMod val="60000"/>
                  <a:lumOff val="40000"/>
                </a:srgbClr>
              </a:buClr>
              <a:buFont typeface="+mj-lt"/>
              <a:buAutoNum type="arabicPeriod"/>
              <a:defRPr/>
            </a:pPr>
            <a:r>
              <a:rPr lang="en-US" b="1" i="1" dirty="0"/>
              <a:t>Individuals can “self refer”</a:t>
            </a:r>
          </a:p>
        </p:txBody>
      </p:sp>
    </p:spTree>
    <p:extLst>
      <p:ext uri="{BB962C8B-B14F-4D97-AF65-F5344CB8AC3E}">
        <p14:creationId xmlns:p14="http://schemas.microsoft.com/office/powerpoint/2010/main" val="2457223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6FCB086B-9A81-49C3-8566-02066514DCE7}"/>
              </a:ext>
            </a:extLst>
          </p:cNvPr>
          <p:cNvSpPr/>
          <p:nvPr/>
        </p:nvSpPr>
        <p:spPr>
          <a:xfrm>
            <a:off x="6746565" y="3809287"/>
            <a:ext cx="2784652" cy="27557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C41C936-11CF-44AD-9BB1-270F7BD483AA}"/>
              </a:ext>
            </a:extLst>
          </p:cNvPr>
          <p:cNvSpPr txBox="1"/>
          <p:nvPr/>
        </p:nvSpPr>
        <p:spPr>
          <a:xfrm>
            <a:off x="4507137" y="1051717"/>
            <a:ext cx="2981215" cy="3405291"/>
          </a:xfrm>
          <a:prstGeom prst="rect">
            <a:avLst/>
          </a:prstGeom>
          <a:noFill/>
        </p:spPr>
        <p:txBody>
          <a:bodyPr wrap="square" rtlCol="0">
            <a:spAutoFit/>
          </a:bodyPr>
          <a:lstStyle/>
          <a:p>
            <a:pPr marL="0" indent="0">
              <a:lnSpc>
                <a:spcPct val="200000"/>
              </a:lnSpc>
              <a:spcBef>
                <a:spcPts val="0"/>
              </a:spcBef>
              <a:buClr>
                <a:schemeClr val="accent3">
                  <a:lumMod val="60000"/>
                  <a:lumOff val="40000"/>
                </a:schemeClr>
              </a:buClr>
              <a:buNone/>
            </a:pPr>
            <a:r>
              <a:rPr lang="en-US" sz="2800" b="1" dirty="0">
                <a:solidFill>
                  <a:schemeClr val="tx2"/>
                </a:solidFill>
                <a:latin typeface="Selawik" panose="020B0502040204020203" pitchFamily="34" charset="0"/>
              </a:rPr>
              <a:t>50+ peers</a:t>
            </a:r>
          </a:p>
          <a:p>
            <a:pPr marL="0" indent="0">
              <a:lnSpc>
                <a:spcPct val="200000"/>
              </a:lnSpc>
              <a:spcBef>
                <a:spcPts val="0"/>
              </a:spcBef>
              <a:buClr>
                <a:schemeClr val="accent3">
                  <a:lumMod val="60000"/>
                  <a:lumOff val="40000"/>
                </a:schemeClr>
              </a:buClr>
              <a:buNone/>
            </a:pPr>
            <a:r>
              <a:rPr lang="en-US" sz="2800" b="1" dirty="0">
                <a:solidFill>
                  <a:schemeClr val="tx2"/>
                </a:solidFill>
                <a:latin typeface="Selawik" panose="020B0502040204020203" pitchFamily="34" charset="0"/>
              </a:rPr>
              <a:t>26 counties</a:t>
            </a:r>
          </a:p>
          <a:p>
            <a:pPr marL="0" indent="0">
              <a:lnSpc>
                <a:spcPct val="200000"/>
              </a:lnSpc>
              <a:spcBef>
                <a:spcPts val="0"/>
              </a:spcBef>
              <a:buClr>
                <a:schemeClr val="accent3">
                  <a:lumMod val="60000"/>
                  <a:lumOff val="40000"/>
                </a:schemeClr>
              </a:buClr>
              <a:buNone/>
            </a:pPr>
            <a:r>
              <a:rPr lang="en-US" sz="2800" b="1" dirty="0">
                <a:solidFill>
                  <a:schemeClr val="tx2"/>
                </a:solidFill>
                <a:latin typeface="Selawik" panose="020B0502040204020203" pitchFamily="34" charset="0"/>
              </a:rPr>
              <a:t>18 organizations</a:t>
            </a:r>
          </a:p>
          <a:p>
            <a:pPr marL="0" indent="0">
              <a:lnSpc>
                <a:spcPct val="200000"/>
              </a:lnSpc>
              <a:spcBef>
                <a:spcPts val="0"/>
              </a:spcBef>
              <a:buClr>
                <a:schemeClr val="accent3">
                  <a:lumMod val="60000"/>
                  <a:lumOff val="40000"/>
                </a:schemeClr>
              </a:buClr>
              <a:buNone/>
            </a:pPr>
            <a:r>
              <a:rPr lang="en-US" sz="2800" b="1" dirty="0">
                <a:solidFill>
                  <a:schemeClr val="tx2"/>
                </a:solidFill>
                <a:latin typeface="Selawik" panose="020B0502040204020203" pitchFamily="34" charset="0"/>
              </a:rPr>
              <a:t>3 regions</a:t>
            </a:r>
          </a:p>
        </p:txBody>
      </p:sp>
      <p:sp>
        <p:nvSpPr>
          <p:cNvPr id="22" name="Oval 21">
            <a:extLst>
              <a:ext uri="{FF2B5EF4-FFF2-40B4-BE49-F238E27FC236}">
                <a16:creationId xmlns:a16="http://schemas.microsoft.com/office/drawing/2014/main" id="{00B3B45B-17F4-41A7-8D16-F1FA54D6BEF7}"/>
              </a:ext>
            </a:extLst>
          </p:cNvPr>
          <p:cNvSpPr/>
          <p:nvPr/>
        </p:nvSpPr>
        <p:spPr>
          <a:xfrm>
            <a:off x="8936876" y="1998895"/>
            <a:ext cx="3133508" cy="30384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219D975-EE48-418E-B778-6BCCEE2AC666}"/>
              </a:ext>
            </a:extLst>
          </p:cNvPr>
          <p:cNvSpPr txBox="1"/>
          <p:nvPr/>
        </p:nvSpPr>
        <p:spPr>
          <a:xfrm>
            <a:off x="9036228" y="2790289"/>
            <a:ext cx="2953566"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Benton, Clackamas, Clatsop, Columbia, Lincoln, Linn, Marion, Multnomah, Tillamook, Washington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t> </a:t>
            </a:r>
          </a:p>
        </p:txBody>
      </p:sp>
      <p:sp>
        <p:nvSpPr>
          <p:cNvPr id="24" name="TextBox 23">
            <a:extLst>
              <a:ext uri="{FF2B5EF4-FFF2-40B4-BE49-F238E27FC236}">
                <a16:creationId xmlns:a16="http://schemas.microsoft.com/office/drawing/2014/main" id="{82F21680-109B-424F-B02C-664ADD42EE16}"/>
              </a:ext>
            </a:extLst>
          </p:cNvPr>
          <p:cNvSpPr txBox="1"/>
          <p:nvPr/>
        </p:nvSpPr>
        <p:spPr>
          <a:xfrm>
            <a:off x="9480984" y="2198941"/>
            <a:ext cx="2085629" cy="584775"/>
          </a:xfrm>
          <a:prstGeom prst="rect">
            <a:avLst/>
          </a:prstGeom>
          <a:noFill/>
        </p:spPr>
        <p:txBody>
          <a:bodyPr wrap="square" rtlCol="0">
            <a:spAutoFit/>
          </a:bodyPr>
          <a:lstStyle/>
          <a:p>
            <a:pPr algn="ctr"/>
            <a:r>
              <a:rPr lang="en-US" sz="3200" b="1" dirty="0">
                <a:solidFill>
                  <a:schemeClr val="bg1"/>
                </a:solidFill>
                <a:latin typeface="Selawik" panose="020B0502040204020203" pitchFamily="34" charset="0"/>
                <a:cs typeface="Helvetica" panose="020B0604020202020204" pitchFamily="34" charset="0"/>
              </a:rPr>
              <a:t>North</a:t>
            </a:r>
          </a:p>
        </p:txBody>
      </p:sp>
      <p:sp>
        <p:nvSpPr>
          <p:cNvPr id="25" name="Oval 24">
            <a:extLst>
              <a:ext uri="{FF2B5EF4-FFF2-40B4-BE49-F238E27FC236}">
                <a16:creationId xmlns:a16="http://schemas.microsoft.com/office/drawing/2014/main" id="{EBB8D2B8-3FC9-43B6-A1A1-959352DB6E2A}"/>
              </a:ext>
            </a:extLst>
          </p:cNvPr>
          <p:cNvSpPr/>
          <p:nvPr/>
        </p:nvSpPr>
        <p:spPr>
          <a:xfrm>
            <a:off x="7185724" y="34541"/>
            <a:ext cx="2784652" cy="27557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9EB7963-8D92-442B-85D7-04A43B32232A}"/>
              </a:ext>
            </a:extLst>
          </p:cNvPr>
          <p:cNvSpPr txBox="1"/>
          <p:nvPr/>
        </p:nvSpPr>
        <p:spPr>
          <a:xfrm>
            <a:off x="7266987" y="662839"/>
            <a:ext cx="2615737"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Baker, Deschutes, Grant, Klamath, Malheur, Morrow, Umatilla, Wallowa</a:t>
            </a:r>
          </a:p>
        </p:txBody>
      </p:sp>
      <p:sp>
        <p:nvSpPr>
          <p:cNvPr id="27" name="TextBox 26">
            <a:extLst>
              <a:ext uri="{FF2B5EF4-FFF2-40B4-BE49-F238E27FC236}">
                <a16:creationId xmlns:a16="http://schemas.microsoft.com/office/drawing/2014/main" id="{A2FC737D-5543-42E8-9EFE-A6541D49F8F7}"/>
              </a:ext>
            </a:extLst>
          </p:cNvPr>
          <p:cNvSpPr txBox="1"/>
          <p:nvPr/>
        </p:nvSpPr>
        <p:spPr>
          <a:xfrm>
            <a:off x="7655288" y="132173"/>
            <a:ext cx="1847075" cy="584775"/>
          </a:xfrm>
          <a:prstGeom prst="rect">
            <a:avLst/>
          </a:prstGeom>
          <a:noFill/>
        </p:spPr>
        <p:txBody>
          <a:bodyPr wrap="square" rtlCol="0">
            <a:spAutoFit/>
          </a:bodyPr>
          <a:lstStyle/>
          <a:p>
            <a:pPr algn="ctr"/>
            <a:r>
              <a:rPr lang="en-US" sz="3200" b="1" dirty="0">
                <a:solidFill>
                  <a:schemeClr val="bg1"/>
                </a:solidFill>
                <a:latin typeface="Selawik" panose="020B0502040204020203" pitchFamily="34" charset="0"/>
                <a:cs typeface="Helvetica" panose="020B0604020202020204" pitchFamily="34" charset="0"/>
              </a:rPr>
              <a:t>East</a:t>
            </a:r>
          </a:p>
        </p:txBody>
      </p:sp>
      <p:sp>
        <p:nvSpPr>
          <p:cNvPr id="28" name="TextBox 27">
            <a:extLst>
              <a:ext uri="{FF2B5EF4-FFF2-40B4-BE49-F238E27FC236}">
                <a16:creationId xmlns:a16="http://schemas.microsoft.com/office/drawing/2014/main" id="{12C9555C-D581-4574-8AAD-8867E8A985F1}"/>
              </a:ext>
            </a:extLst>
          </p:cNvPr>
          <p:cNvSpPr txBox="1"/>
          <p:nvPr/>
        </p:nvSpPr>
        <p:spPr>
          <a:xfrm>
            <a:off x="6761292" y="4753340"/>
            <a:ext cx="2755197"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Coos, Curry, Douglas, Jackson, Josephine, Lane</a:t>
            </a:r>
          </a:p>
        </p:txBody>
      </p:sp>
      <p:sp>
        <p:nvSpPr>
          <p:cNvPr id="29" name="TextBox 28">
            <a:extLst>
              <a:ext uri="{FF2B5EF4-FFF2-40B4-BE49-F238E27FC236}">
                <a16:creationId xmlns:a16="http://schemas.microsoft.com/office/drawing/2014/main" id="{0A255301-C264-43CB-843B-3B41AD3C3442}"/>
              </a:ext>
            </a:extLst>
          </p:cNvPr>
          <p:cNvSpPr txBox="1"/>
          <p:nvPr/>
        </p:nvSpPr>
        <p:spPr>
          <a:xfrm>
            <a:off x="7119448" y="4164621"/>
            <a:ext cx="2085629" cy="584775"/>
          </a:xfrm>
          <a:prstGeom prst="rect">
            <a:avLst/>
          </a:prstGeom>
          <a:noFill/>
        </p:spPr>
        <p:txBody>
          <a:bodyPr wrap="square" rtlCol="0">
            <a:spAutoFit/>
          </a:bodyPr>
          <a:lstStyle/>
          <a:p>
            <a:pPr algn="ctr"/>
            <a:r>
              <a:rPr lang="en-US" sz="3200" b="1" dirty="0">
                <a:solidFill>
                  <a:schemeClr val="bg1"/>
                </a:solidFill>
                <a:latin typeface="Selawik" panose="020B0502040204020203" pitchFamily="34" charset="0"/>
                <a:cs typeface="Helvetica" panose="020B0604020202020204" pitchFamily="34" charset="0"/>
              </a:rPr>
              <a:t>South</a:t>
            </a:r>
          </a:p>
        </p:txBody>
      </p:sp>
      <p:grpSp>
        <p:nvGrpSpPr>
          <p:cNvPr id="18" name="Group 17">
            <a:extLst>
              <a:ext uri="{FF2B5EF4-FFF2-40B4-BE49-F238E27FC236}">
                <a16:creationId xmlns:a16="http://schemas.microsoft.com/office/drawing/2014/main" id="{CBE5CDFD-4257-4785-9BCD-5CF9E209DA99}"/>
              </a:ext>
            </a:extLst>
          </p:cNvPr>
          <p:cNvGrpSpPr/>
          <p:nvPr/>
        </p:nvGrpSpPr>
        <p:grpSpPr>
          <a:xfrm>
            <a:off x="1" y="0"/>
            <a:ext cx="4134254" cy="6858000"/>
            <a:chOff x="80211" y="0"/>
            <a:chExt cx="4134254" cy="6858000"/>
          </a:xfrm>
        </p:grpSpPr>
        <p:sp>
          <p:nvSpPr>
            <p:cNvPr id="19" name="Rectangle 18">
              <a:extLst>
                <a:ext uri="{FF2B5EF4-FFF2-40B4-BE49-F238E27FC236}">
                  <a16:creationId xmlns:a16="http://schemas.microsoft.com/office/drawing/2014/main" id="{DA230DB6-298E-466C-863C-B14E6B67B5F7}"/>
                </a:ext>
              </a:extLst>
            </p:cNvPr>
            <p:cNvSpPr/>
            <p:nvPr/>
          </p:nvSpPr>
          <p:spPr>
            <a:xfrm>
              <a:off x="80211" y="0"/>
              <a:ext cx="41342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6F99D07E-13BA-4ACE-B441-4A6ECE87C082}"/>
                </a:ext>
              </a:extLst>
            </p:cNvPr>
            <p:cNvSpPr txBox="1">
              <a:spLocks/>
            </p:cNvSpPr>
            <p:nvPr/>
          </p:nvSpPr>
          <p:spPr>
            <a:xfrm>
              <a:off x="80898" y="1630038"/>
              <a:ext cx="4133566" cy="1598937"/>
            </a:xfrm>
            <a:prstGeom prst="rect">
              <a:avLst/>
            </a:prstGeom>
          </p:spPr>
          <p:txBody>
            <a:bodyPr/>
            <a:lstStyle>
              <a:lvl1pPr algn="l" defTabSz="914400" rtl="0" eaLnBrk="1" latinLnBrk="0" hangingPunct="1">
                <a:spcBef>
                  <a:spcPct val="0"/>
                </a:spcBef>
                <a:buNone/>
                <a:defRPr sz="4400" kern="1200">
                  <a:solidFill>
                    <a:schemeClr val="tx1">
                      <a:lumMod val="50000"/>
                      <a:lumOff val="50000"/>
                    </a:schemeClr>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PRIME+ Sites:</a:t>
              </a:r>
            </a:p>
            <a:p>
              <a:pPr algn="ctr"/>
              <a:r>
                <a:rPr lang="en-US" sz="3600" b="1" i="1" dirty="0">
                  <a:solidFill>
                    <a:schemeClr val="bg1"/>
                  </a:solidFill>
                  <a:latin typeface="Calibri" panose="020F0502020204030204" pitchFamily="34" charset="0"/>
                  <a:cs typeface="Calibri" panose="020F0502020204030204" pitchFamily="34" charset="0"/>
                </a:rPr>
                <a:t>Where are they?</a:t>
              </a:r>
              <a:endParaRPr lang="en-US" sz="2800" b="1" i="1" dirty="0">
                <a:solidFill>
                  <a:schemeClr val="accent2"/>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FE5951CF-6FC9-4046-8B1E-6C944753BACC}"/>
                </a:ext>
              </a:extLst>
            </p:cNvPr>
            <p:cNvSpPr/>
            <p:nvPr/>
          </p:nvSpPr>
          <p:spPr>
            <a:xfrm>
              <a:off x="80897" y="6182317"/>
              <a:ext cx="4133567" cy="6756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2BF0C0E9-8188-43CC-851E-2D4EADF1B249}"/>
                </a:ext>
              </a:extLst>
            </p:cNvPr>
            <p:cNvSpPr/>
            <p:nvPr/>
          </p:nvSpPr>
          <p:spPr>
            <a:xfrm>
              <a:off x="1232593" y="3497198"/>
              <a:ext cx="1828800" cy="1828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pic>
        <p:nvPicPr>
          <p:cNvPr id="32" name="Graphic 31" descr="Network">
            <a:extLst>
              <a:ext uri="{FF2B5EF4-FFF2-40B4-BE49-F238E27FC236}">
                <a16:creationId xmlns:a16="http://schemas.microsoft.com/office/drawing/2014/main" id="{10630FFC-F0BE-4CD2-97B8-944954625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43823" y="3588638"/>
            <a:ext cx="1645920" cy="1645920"/>
          </a:xfrm>
          <a:prstGeom prst="rect">
            <a:avLst/>
          </a:prstGeom>
        </p:spPr>
      </p:pic>
      <p:pic>
        <p:nvPicPr>
          <p:cNvPr id="4" name="Picture 3" descr="Diagram&#10;&#10;Description automatically generated">
            <a:extLst>
              <a:ext uri="{FF2B5EF4-FFF2-40B4-BE49-F238E27FC236}">
                <a16:creationId xmlns:a16="http://schemas.microsoft.com/office/drawing/2014/main" id="{E5166CE1-B308-4B31-AFE9-06753D638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718" y="3067088"/>
            <a:ext cx="3462093" cy="2886581"/>
          </a:xfrm>
          <a:prstGeom prst="rect">
            <a:avLst/>
          </a:prstGeom>
        </p:spPr>
      </p:pic>
    </p:spTree>
    <p:extLst>
      <p:ext uri="{BB962C8B-B14F-4D97-AF65-F5344CB8AC3E}">
        <p14:creationId xmlns:p14="http://schemas.microsoft.com/office/powerpoint/2010/main" val="256097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31520" y="731520"/>
            <a:ext cx="6089904" cy="1426464"/>
          </a:xfrm>
        </p:spPr>
        <p:txBody>
          <a:bodyPr>
            <a:normAutofit/>
          </a:bodyPr>
          <a:lstStyle/>
          <a:p>
            <a:r>
              <a:rPr lang="en-US">
                <a:solidFill>
                  <a:srgbClr val="FFFFFF"/>
                </a:solidFill>
              </a:rPr>
              <a:t>Prime Plus Program Services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89456" y="2798385"/>
            <a:ext cx="10597729" cy="3283260"/>
          </a:xfrm>
        </p:spPr>
        <p:txBody>
          <a:bodyPr anchor="ctr">
            <a:normAutofit/>
          </a:bodyPr>
          <a:lstStyle/>
          <a:p>
            <a:r>
              <a:rPr lang="en-US" sz="2500"/>
              <a:t>Moral support, role-modeling, problem-solving, and advocacy </a:t>
            </a:r>
          </a:p>
          <a:p>
            <a:r>
              <a:rPr lang="en-US" sz="2500"/>
              <a:t>Referrals to and assistance accessing community resources, care coordination, and healthcare services</a:t>
            </a:r>
          </a:p>
          <a:p>
            <a:r>
              <a:rPr lang="en-US" sz="2500"/>
              <a:t>STI prevention services, such as syringe exchange and education - overdose prevention supplies, such as naloxone and fentanyl testing strips</a:t>
            </a:r>
          </a:p>
          <a:p>
            <a:r>
              <a:rPr lang="en-US" sz="2500"/>
              <a:t>Rides and other practical assistance as resources allow</a:t>
            </a:r>
          </a:p>
          <a:p>
            <a:r>
              <a:rPr lang="en-US" sz="2500"/>
              <a:t>Referral and linkage to substance use treatment, if client is ready and willing</a:t>
            </a:r>
          </a:p>
        </p:txBody>
      </p:sp>
    </p:spTree>
    <p:extLst>
      <p:ext uri="{BB962C8B-B14F-4D97-AF65-F5344CB8AC3E}">
        <p14:creationId xmlns:p14="http://schemas.microsoft.com/office/powerpoint/2010/main" val="1928967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DA1A2E9-63FE-408D-A803-8E306ECAB4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34664" y="930530"/>
            <a:ext cx="3361677" cy="3275019"/>
          </a:xfrm>
        </p:spPr>
        <p:txBody>
          <a:bodyPr vert="horz" lIns="91440" tIns="45720" rIns="91440" bIns="45720" rtlCol="0" anchor="ctr">
            <a:normAutofit/>
          </a:bodyPr>
          <a:lstStyle/>
          <a:p>
            <a:r>
              <a:rPr lang="en-US" sz="4600">
                <a:solidFill>
                  <a:srgbClr val="FFFFFF"/>
                </a:solidFill>
              </a:rPr>
              <a:t>Why we approach returning to use with compassion</a:t>
            </a:r>
          </a:p>
        </p:txBody>
      </p:sp>
      <p:sp>
        <p:nvSpPr>
          <p:cNvPr id="19" name="Rectangle 18">
            <a:extLst>
              <a:ext uri="{FF2B5EF4-FFF2-40B4-BE49-F238E27FC236}">
                <a16:creationId xmlns:a16="http://schemas.microsoft.com/office/drawing/2014/main" id="{FBE9F90C-C163-435B-9A68-D15C92D1CF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ontent Placeholder 2"/>
          <p:cNvSpPr>
            <a:spLocks noGrp="1"/>
          </p:cNvSpPr>
          <p:nvPr>
            <p:ph idx="1"/>
          </p:nvPr>
        </p:nvSpPr>
        <p:spPr>
          <a:xfrm>
            <a:off x="734664" y="5119223"/>
            <a:ext cx="1830086" cy="1022860"/>
          </a:xfrm>
        </p:spPr>
        <p:txBody>
          <a:bodyPr vert="horz" lIns="91440" tIns="45720" rIns="91440" bIns="45720" rtlCol="0" anchor="ctr">
            <a:normAutofit/>
          </a:bodyPr>
          <a:lstStyle/>
          <a:p>
            <a:pPr marL="0" indent="0">
              <a:buNone/>
            </a:pPr>
            <a:r>
              <a:rPr lang="en-US" sz="1900" dirty="0">
                <a:solidFill>
                  <a:schemeClr val="bg2">
                    <a:lumMod val="25000"/>
                  </a:schemeClr>
                </a:solidFill>
              </a:rPr>
              <a:t>Short </a:t>
            </a:r>
            <a:r>
              <a:rPr lang="en-US" sz="1900" dirty="0" smtClean="0">
                <a:solidFill>
                  <a:schemeClr val="bg2">
                    <a:lumMod val="25000"/>
                  </a:schemeClr>
                </a:solidFill>
              </a:rPr>
              <a:t>stories</a:t>
            </a:r>
            <a:endParaRPr lang="en-US" sz="1900" dirty="0">
              <a:solidFill>
                <a:schemeClr val="bg2">
                  <a:lumMod val="25000"/>
                </a:schemeClr>
              </a:solidFill>
            </a:endParaRPr>
          </a:p>
        </p:txBody>
      </p:sp>
      <p:sp>
        <p:nvSpPr>
          <p:cNvPr id="21" name="Rectangle 20">
            <a:extLst>
              <a:ext uri="{FF2B5EF4-FFF2-40B4-BE49-F238E27FC236}">
                <a16:creationId xmlns:a16="http://schemas.microsoft.com/office/drawing/2014/main" id="{1A882A9F-F4E9-4E23-8F0B-20B5DF42E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13417" y="4843002"/>
            <a:ext cx="1351062" cy="1568472"/>
          </a:xfrm>
          <a:prstGeom prst="rect">
            <a:avLst/>
          </a:prstGeom>
          <a:solidFill>
            <a:srgbClr val="43478B"/>
          </a:solidFill>
          <a:ln w="25400">
            <a:solidFill>
              <a:srgbClr val="434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B1B1B"/>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795" b="6507"/>
          <a:stretch/>
        </p:blipFill>
        <p:spPr bwMode="auto">
          <a:xfrm>
            <a:off x="4517401" y="450221"/>
            <a:ext cx="7203993" cy="595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61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25FCE169-4276-4005-8C82-CCC9C80C4F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461736"/>
            <a:ext cx="667511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30155" y="730155"/>
            <a:ext cx="6090743" cy="1422871"/>
          </a:xfrm>
        </p:spPr>
        <p:txBody>
          <a:bodyPr>
            <a:normAutofit/>
          </a:bodyPr>
          <a:lstStyle/>
          <a:p>
            <a:r>
              <a:rPr lang="en-US">
                <a:solidFill>
                  <a:srgbClr val="FFFFFF"/>
                </a:solidFill>
              </a:rPr>
              <a:t>Peers &amp; Harm Reduction Workers</a:t>
            </a:r>
          </a:p>
        </p:txBody>
      </p:sp>
      <p:pic>
        <p:nvPicPr>
          <p:cNvPr id="1026" name="Picture 2" descr="A Two-Way Street - HRO Toda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3" r="3" b="3"/>
          <a:stretch/>
        </p:blipFill>
        <p:spPr bwMode="auto">
          <a:xfrm>
            <a:off x="458921" y="2908022"/>
            <a:ext cx="4412444" cy="305920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90" name="Rectangle 89">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7" y="2480956"/>
            <a:ext cx="2146028"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6" y="4516479"/>
            <a:ext cx="213807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761639" y="900442"/>
            <a:ext cx="3514088" cy="5048417"/>
          </a:xfrm>
        </p:spPr>
        <p:txBody>
          <a:bodyPr anchor="ctr">
            <a:normAutofit/>
          </a:bodyPr>
          <a:lstStyle/>
          <a:p>
            <a:r>
              <a:rPr lang="en-US" sz="2400"/>
              <a:t>Warm handoffs can be given in both directions, so that people have support no matter where they are on the continuum of drug use.</a:t>
            </a:r>
          </a:p>
          <a:p>
            <a:r>
              <a:rPr lang="en-US" sz="2400"/>
              <a:t>Cutting people off from services if they return to use can cause harm</a:t>
            </a:r>
          </a:p>
          <a:p>
            <a:r>
              <a:rPr lang="en-US" sz="2400"/>
              <a:t>Are there barriers to service at your organization? If so, what can be done to remove some of those barriers?</a:t>
            </a:r>
          </a:p>
        </p:txBody>
      </p:sp>
    </p:spTree>
    <p:extLst>
      <p:ext uri="{BB962C8B-B14F-4D97-AF65-F5344CB8AC3E}">
        <p14:creationId xmlns:p14="http://schemas.microsoft.com/office/powerpoint/2010/main" val="78970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7201941" cy="2241951"/>
          </a:xfrm>
          <a:prstGeom prst="rect">
            <a:avLst/>
          </a:prstGeom>
          <a:solidFill>
            <a:srgbClr val="61336E"/>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7240" y="731519"/>
            <a:ext cx="6586812" cy="1682496"/>
          </a:xfrm>
        </p:spPr>
        <p:txBody>
          <a:bodyPr>
            <a:normAutofit/>
          </a:bodyPr>
          <a:lstStyle/>
          <a:p>
            <a:r>
              <a:rPr lang="en-US" sz="4100">
                <a:solidFill>
                  <a:srgbClr val="FFFFFF"/>
                </a:solidFill>
              </a:rPr>
              <a:t>Setting clients up for success, no  matter the outcome</a:t>
            </a:r>
          </a:p>
        </p:txBody>
      </p:sp>
      <p:pic>
        <p:nvPicPr>
          <p:cNvPr id="5" name="Picture 4" descr="A picture containing accessory&#10;&#10;Description automatically generated">
            <a:extLst>
              <a:ext uri="{FF2B5EF4-FFF2-40B4-BE49-F238E27FC236}">
                <a16:creationId xmlns:a16="http://schemas.microsoft.com/office/drawing/2014/main" id="{C1123698-F23A-41A7-BA44-A7681EE880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4" r="2305" b="-2"/>
          <a:stretch/>
        </p:blipFill>
        <p:spPr>
          <a:xfrm>
            <a:off x="466343" y="2862599"/>
            <a:ext cx="5153415" cy="3536477"/>
          </a:xfrm>
          <a:prstGeom prst="rect">
            <a:avLst/>
          </a:prstGeom>
        </p:spPr>
      </p:pic>
      <p:sp>
        <p:nvSpPr>
          <p:cNvPr id="25" name="Rectangle 24">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8243" y="2862599"/>
            <a:ext cx="1880041" cy="1693147"/>
          </a:xfrm>
          <a:prstGeom prst="rect">
            <a:avLst/>
          </a:prstGeom>
          <a:solidFill>
            <a:srgbClr val="EEBD6E">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angle 26">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9098" y="4731653"/>
            <a:ext cx="1879186" cy="1667425"/>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Rectangle 28">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45755" y="450221"/>
            <a:ext cx="3887324"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100269" y="448056"/>
            <a:ext cx="3317031" cy="6181344"/>
          </a:xfrm>
        </p:spPr>
        <p:txBody>
          <a:bodyPr anchor="ctr">
            <a:normAutofit/>
          </a:bodyPr>
          <a:lstStyle/>
          <a:p>
            <a:r>
              <a:rPr lang="en-US" sz="2200" dirty="0"/>
              <a:t>This can help minimize shame</a:t>
            </a:r>
          </a:p>
          <a:p>
            <a:r>
              <a:rPr lang="en-US" sz="2200" dirty="0"/>
              <a:t>Let them know there are many paths  to recovery</a:t>
            </a:r>
          </a:p>
          <a:p>
            <a:r>
              <a:rPr lang="en-US" sz="2200" dirty="0"/>
              <a:t>Let them know you do not have any particular expectations and the most important thing is that they are as safe and healthy as possible.</a:t>
            </a:r>
          </a:p>
          <a:p>
            <a:r>
              <a:rPr lang="en-US" sz="2200" dirty="0"/>
              <a:t>Eliminating expectations is important, because we don’t want clients to feel that they are not living up to OUR expectations. Also, expectations can cause resentments!</a:t>
            </a:r>
          </a:p>
        </p:txBody>
      </p:sp>
    </p:spTree>
    <p:extLst>
      <p:ext uri="{BB962C8B-B14F-4D97-AF65-F5344CB8AC3E}">
        <p14:creationId xmlns:p14="http://schemas.microsoft.com/office/powerpoint/2010/main" val="3540953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97C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US" sz="4100">
                <a:solidFill>
                  <a:srgbClr val="FFFFFF"/>
                </a:solidFill>
              </a:rPr>
              <a:t>Setting clients up for success, no  matter the outcome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 b="10723"/>
          <a:stretch/>
        </p:blipFill>
        <p:spPr>
          <a:xfrm>
            <a:off x="327547" y="2454903"/>
            <a:ext cx="7058306" cy="4080254"/>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5450418"/>
          </a:xfrm>
        </p:spPr>
        <p:txBody>
          <a:bodyPr anchor="ctr">
            <a:normAutofit fontScale="92500" lnSpcReduction="10000"/>
          </a:bodyPr>
          <a:lstStyle/>
          <a:p>
            <a:r>
              <a:rPr lang="en-US" sz="2400" dirty="0">
                <a:solidFill>
                  <a:srgbClr val="FFFFFF"/>
                </a:solidFill>
              </a:rPr>
              <a:t>It is important for clients to know that you are keeping the door open, and that they can come back to you at any time, for any reason, without judgement</a:t>
            </a:r>
            <a:r>
              <a:rPr lang="en-US" sz="2400" dirty="0" smtClean="0">
                <a:solidFill>
                  <a:srgbClr val="FFFFFF"/>
                </a:solidFill>
              </a:rPr>
              <a:t>.</a:t>
            </a:r>
          </a:p>
          <a:p>
            <a:r>
              <a:rPr lang="en-US" sz="2400" dirty="0">
                <a:solidFill>
                  <a:srgbClr val="FFFFFF"/>
                </a:solidFill>
              </a:rPr>
              <a:t>If they don’t feel comfortable in a treatment program, it doesn’t mean there is anything wrong with them</a:t>
            </a:r>
            <a:r>
              <a:rPr lang="en-US" sz="2400" dirty="0" smtClean="0">
                <a:solidFill>
                  <a:srgbClr val="FFFFFF"/>
                </a:solidFill>
              </a:rPr>
              <a:t>.</a:t>
            </a:r>
            <a:endParaRPr lang="en-US" sz="2400" dirty="0">
              <a:solidFill>
                <a:srgbClr val="FFFFFF"/>
              </a:solidFill>
            </a:endParaRPr>
          </a:p>
          <a:p>
            <a:r>
              <a:rPr lang="en-US" sz="2400" dirty="0">
                <a:solidFill>
                  <a:srgbClr val="FFFFFF"/>
                </a:solidFill>
              </a:rPr>
              <a:t>Let them know they are Goldilocks, and they can try different approaches until they find the one that suits  them best!</a:t>
            </a:r>
          </a:p>
          <a:p>
            <a:endParaRPr lang="en-US" sz="2000" dirty="0">
              <a:solidFill>
                <a:srgbClr val="FFFFFF"/>
              </a:solidFill>
            </a:endParaRPr>
          </a:p>
        </p:txBody>
      </p:sp>
    </p:spTree>
    <p:extLst>
      <p:ext uri="{BB962C8B-B14F-4D97-AF65-F5344CB8AC3E}">
        <p14:creationId xmlns:p14="http://schemas.microsoft.com/office/powerpoint/2010/main" val="2079087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B134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US" sz="3700" dirty="0">
                <a:solidFill>
                  <a:srgbClr val="FFFFFF"/>
                </a:solidFill>
              </a:rPr>
              <a:t>Setting clients up for success, no  matter the outcome- when they leave for treatment</a:t>
            </a:r>
          </a:p>
        </p:txBody>
      </p:sp>
      <p:pic>
        <p:nvPicPr>
          <p:cNvPr id="5" name="Picture 4" descr="A picture containing text&#10;&#10;Description automatically generated">
            <a:extLst>
              <a:ext uri="{FF2B5EF4-FFF2-40B4-BE49-F238E27FC236}">
                <a16:creationId xmlns:a16="http://schemas.microsoft.com/office/drawing/2014/main" id="{BF33019D-EB48-470C-8160-8A2D283622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749" r="2" b="35664"/>
          <a:stretch/>
        </p:blipFill>
        <p:spPr>
          <a:xfrm>
            <a:off x="327547" y="2454903"/>
            <a:ext cx="7058306" cy="4080254"/>
          </a:xfrm>
          <a:prstGeom prst="rect">
            <a:avLst/>
          </a:prstGeom>
        </p:spPr>
      </p:pic>
      <p:sp>
        <p:nvSpPr>
          <p:cNvPr id="17"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82563" y="486421"/>
            <a:ext cx="4059708" cy="6013754"/>
          </a:xfrm>
        </p:spPr>
        <p:txBody>
          <a:bodyPr anchor="ctr">
            <a:noAutofit/>
          </a:bodyPr>
          <a:lstStyle/>
          <a:p>
            <a:r>
              <a:rPr lang="en-US" sz="2200" dirty="0" smtClean="0">
                <a:solidFill>
                  <a:srgbClr val="FFFFFF"/>
                </a:solidFill>
              </a:rPr>
              <a:t>Be </a:t>
            </a:r>
            <a:r>
              <a:rPr lang="en-US" sz="2200" dirty="0">
                <a:solidFill>
                  <a:srgbClr val="FFFFFF"/>
                </a:solidFill>
              </a:rPr>
              <a:t>clear and verbalize that they are welcome back if they ever need harm reduction services again.</a:t>
            </a:r>
          </a:p>
          <a:p>
            <a:r>
              <a:rPr lang="en-US" sz="2200" dirty="0">
                <a:solidFill>
                  <a:srgbClr val="FFFFFF"/>
                </a:solidFill>
              </a:rPr>
              <a:t>There is no shame in going to treatment just to detox, lower their tolerance, or give their body and veins a break. That is still a success!</a:t>
            </a:r>
          </a:p>
          <a:p>
            <a:r>
              <a:rPr lang="en-US" sz="2200" dirty="0">
                <a:solidFill>
                  <a:srgbClr val="FFFFFF"/>
                </a:solidFill>
              </a:rPr>
              <a:t>Remind them that if they decide to return to  use after a break, they are at a much higher risk for overdose.</a:t>
            </a:r>
          </a:p>
          <a:p>
            <a:r>
              <a:rPr lang="en-US" sz="2200" dirty="0">
                <a:solidFill>
                  <a:srgbClr val="FFFFFF"/>
                </a:solidFill>
              </a:rPr>
              <a:t>Let them know that they can also still call you for help with other things- referrals for services, recovery support (if applicable).</a:t>
            </a:r>
          </a:p>
        </p:txBody>
      </p:sp>
    </p:spTree>
    <p:extLst>
      <p:ext uri="{BB962C8B-B14F-4D97-AF65-F5344CB8AC3E}">
        <p14:creationId xmlns:p14="http://schemas.microsoft.com/office/powerpoint/2010/main" val="66899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20464" y="266700"/>
            <a:ext cx="4140014" cy="1330839"/>
          </a:xfrm>
        </p:spPr>
        <p:txBody>
          <a:bodyPr>
            <a:normAutofit/>
          </a:bodyPr>
          <a:lstStyle/>
          <a:p>
            <a:r>
              <a:rPr lang="en-US" dirty="0"/>
              <a:t>Facts about Relapse</a:t>
            </a:r>
          </a:p>
        </p:txBody>
      </p:sp>
      <p:pic>
        <p:nvPicPr>
          <p:cNvPr id="2054" name="Picture 6" descr="Company Trust Fall Illustration | Autumn illustration, Illustration,  Freelance illustrator"/>
          <p:cNvPicPr>
            <a:picLocks noChangeAspect="1" noChangeArrowheads="1"/>
          </p:cNvPicPr>
          <p:nvPr/>
        </p:nvPicPr>
        <p:blipFill rotWithShape="1">
          <a:blip r:embed="rId2">
            <a:extLst>
              <a:ext uri="{28A0092B-C50C-407E-A947-70E740481C1C}">
                <a14:useLocalDpi xmlns:a14="http://schemas.microsoft.com/office/drawing/2010/main" val="0"/>
              </a:ext>
            </a:extLst>
          </a:blip>
          <a:srcRect t="2869" r="-2" b="-2"/>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320465" y="1597539"/>
            <a:ext cx="4140013" cy="5260461"/>
          </a:xfrm>
        </p:spPr>
        <p:txBody>
          <a:bodyPr>
            <a:noAutofit/>
          </a:bodyPr>
          <a:lstStyle/>
          <a:p>
            <a:r>
              <a:rPr lang="en-US" sz="2200" dirty="0"/>
              <a:t>Talking about relapse does not encourage relapse.</a:t>
            </a:r>
          </a:p>
          <a:p>
            <a:r>
              <a:rPr lang="en-US" sz="2200" dirty="0"/>
              <a:t>Relapse does not mean you failed</a:t>
            </a:r>
          </a:p>
          <a:p>
            <a:r>
              <a:rPr lang="en-US" sz="2200" dirty="0"/>
              <a:t>Relapse does not mean treatment didn’t work</a:t>
            </a:r>
          </a:p>
          <a:p>
            <a:r>
              <a:rPr lang="en-US" sz="2200" dirty="0"/>
              <a:t>Relapse does not mean you threw away the time you were abstinent (you still learned and were abstinent for that time period)</a:t>
            </a:r>
          </a:p>
          <a:p>
            <a:r>
              <a:rPr lang="en-US" sz="2200" dirty="0"/>
              <a:t>Relapse does not mean a person didn’t want recovery badly enough, or that they didn’t work hard enough</a:t>
            </a:r>
          </a:p>
        </p:txBody>
      </p:sp>
    </p:spTree>
    <p:extLst>
      <p:ext uri="{BB962C8B-B14F-4D97-AF65-F5344CB8AC3E}">
        <p14:creationId xmlns:p14="http://schemas.microsoft.com/office/powerpoint/2010/main" val="2190167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49EFF8-649E-4FF6-9AAF-84267FEA82F8}"/>
              </a:ext>
            </a:extLst>
          </p:cNvPr>
          <p:cNvSpPr>
            <a:spLocks noGrp="1"/>
          </p:cNvSpPr>
          <p:nvPr>
            <p:ph type="title"/>
          </p:nvPr>
        </p:nvSpPr>
        <p:spPr>
          <a:xfrm>
            <a:off x="640080" y="325369"/>
            <a:ext cx="4368602" cy="1956841"/>
          </a:xfrm>
        </p:spPr>
        <p:txBody>
          <a:bodyPr anchor="b">
            <a:normAutofit/>
          </a:bodyPr>
          <a:lstStyle/>
          <a:p>
            <a:r>
              <a:rPr lang="en-US" sz="5400"/>
              <a:t>Agenda</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7F8AF5-4329-4DCA-BA43-346F18C82C14}"/>
              </a:ext>
            </a:extLst>
          </p:cNvPr>
          <p:cNvSpPr>
            <a:spLocks noGrp="1"/>
          </p:cNvSpPr>
          <p:nvPr>
            <p:ph idx="1"/>
          </p:nvPr>
        </p:nvSpPr>
        <p:spPr>
          <a:xfrm>
            <a:off x="640080" y="2872899"/>
            <a:ext cx="4243589" cy="3320668"/>
          </a:xfrm>
        </p:spPr>
        <p:txBody>
          <a:bodyPr>
            <a:normAutofit/>
          </a:bodyPr>
          <a:lstStyle/>
          <a:p>
            <a:r>
              <a:rPr lang="en-US" sz="2200"/>
              <a:t>Welcome and Introductions</a:t>
            </a:r>
          </a:p>
          <a:p>
            <a:r>
              <a:rPr lang="en-US" sz="2200"/>
              <a:t>Presentation</a:t>
            </a:r>
          </a:p>
          <a:p>
            <a:r>
              <a:rPr lang="en-US" sz="2200"/>
              <a:t>Questions and Discussion</a:t>
            </a:r>
          </a:p>
          <a:p>
            <a:pPr marL="0" indent="0">
              <a:buNone/>
            </a:pPr>
            <a:endParaRPr lang="en-US" sz="2200"/>
          </a:p>
        </p:txBody>
      </p:sp>
      <p:pic>
        <p:nvPicPr>
          <p:cNvPr id="5" name="Picture 4" descr="Shape, arrow&#10;&#10;Description automatically generated">
            <a:extLst>
              <a:ext uri="{FF2B5EF4-FFF2-40B4-BE49-F238E27FC236}">
                <a16:creationId xmlns:a16="http://schemas.microsoft.com/office/drawing/2014/main" id="{5685D4AF-8EC0-4B98-9436-4F9F4D375FF5}"/>
              </a:ext>
            </a:extLst>
          </p:cNvPr>
          <p:cNvPicPr>
            <a:picLocks noChangeAspect="1"/>
          </p:cNvPicPr>
          <p:nvPr/>
        </p:nvPicPr>
        <p:blipFill rotWithShape="1">
          <a:blip r:embed="rId2">
            <a:extLst>
              <a:ext uri="{28A0092B-C50C-407E-A947-70E740481C1C}">
                <a14:useLocalDpi xmlns:a14="http://schemas.microsoft.com/office/drawing/2010/main" val="0"/>
              </a:ext>
            </a:extLst>
          </a:blip>
          <a:srcRect t="515" r="-3" b="3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106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a:normAutofit/>
          </a:bodyPr>
          <a:lstStyle/>
          <a:p>
            <a:r>
              <a:rPr lang="en-US" sz="2400" b="1" dirty="0"/>
              <a:t>Overdose &amp; Infection Safety Plans can be valuable for everyone, even in recovery</a:t>
            </a:r>
          </a:p>
        </p:txBody>
      </p:sp>
      <p:sp>
        <p:nvSpPr>
          <p:cNvPr id="3" name="Content Placeholder 2"/>
          <p:cNvSpPr>
            <a:spLocks noGrp="1"/>
          </p:cNvSpPr>
          <p:nvPr>
            <p:ph idx="1"/>
          </p:nvPr>
        </p:nvSpPr>
        <p:spPr>
          <a:xfrm>
            <a:off x="648931" y="2251588"/>
            <a:ext cx="3505494" cy="3972232"/>
          </a:xfrm>
        </p:spPr>
        <p:txBody>
          <a:bodyPr>
            <a:normAutofit/>
          </a:bodyPr>
          <a:lstStyle/>
          <a:p>
            <a:r>
              <a:rPr lang="en-US" sz="2400" dirty="0"/>
              <a:t>These are similar to relapse prevention plans</a:t>
            </a:r>
          </a:p>
          <a:p>
            <a:r>
              <a:rPr lang="en-US" sz="2400" dirty="0">
                <a:hlinkClick r:id="rId2"/>
              </a:rPr>
              <a:t>https://www.indiancountryecho.org/wp-content/uploads/2019/07/The-OD-Safety-Plan.pdf</a:t>
            </a:r>
            <a:r>
              <a:rPr lang="en-US" sz="2400" dirty="0"/>
              <a:t> </a:t>
            </a:r>
          </a:p>
          <a:p>
            <a:r>
              <a:rPr lang="en-US" sz="2400" dirty="0">
                <a:hlinkClick r:id="rId3"/>
              </a:rPr>
              <a:t>https://www.zerooverdose.org/</a:t>
            </a:r>
            <a:r>
              <a:rPr lang="en-US" sz="2400" dirty="0"/>
              <a:t> </a:t>
            </a:r>
          </a:p>
          <a:p>
            <a:endParaRPr lang="en-US"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
                    </a14:imgEffect>
                  </a14:imgLayer>
                </a14:imgProps>
              </a:ext>
              <a:ext uri="{28A0092B-C50C-407E-A947-70E740481C1C}">
                <a14:useLocalDpi xmlns:a14="http://schemas.microsoft.com/office/drawing/2010/main" val="0"/>
              </a:ext>
            </a:extLst>
          </a:blip>
          <a:stretch>
            <a:fillRect/>
          </a:stretch>
        </p:blipFill>
        <p:spPr>
          <a:xfrm>
            <a:off x="5848139" y="807593"/>
            <a:ext cx="5134776" cy="5239568"/>
          </a:xfrm>
          <a:prstGeom prst="rect">
            <a:avLst/>
          </a:prstGeom>
          <a:solidFill>
            <a:srgbClr val="FFFFFF">
              <a:shade val="85000"/>
            </a:srgbClr>
          </a:solidFill>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6270171" y="5519057"/>
            <a:ext cx="4392386" cy="369332"/>
          </a:xfrm>
          <a:prstGeom prst="rect">
            <a:avLst/>
          </a:prstGeom>
          <a:solidFill>
            <a:schemeClr val="bg1">
              <a:lumMod val="95000"/>
            </a:schemeClr>
          </a:solidFill>
        </p:spPr>
        <p:txBody>
          <a:bodyPr wrap="square" rtlCol="0">
            <a:spAutoFit/>
          </a:bodyPr>
          <a:lstStyle/>
          <a:p>
            <a:r>
              <a:rPr lang="en-US" dirty="0" smtClean="0">
                <a:solidFill>
                  <a:schemeClr val="bg2">
                    <a:lumMod val="25000"/>
                  </a:schemeClr>
                </a:solidFill>
              </a:rPr>
              <a:t>How do I know you won’t use this for drugs?</a:t>
            </a:r>
            <a:endParaRPr lang="en-US" dirty="0">
              <a:solidFill>
                <a:schemeClr val="bg2">
                  <a:lumMod val="25000"/>
                </a:schemeClr>
              </a:solidFill>
            </a:endParaRPr>
          </a:p>
        </p:txBody>
      </p:sp>
    </p:spTree>
    <p:extLst>
      <p:ext uri="{BB962C8B-B14F-4D97-AF65-F5344CB8AC3E}">
        <p14:creationId xmlns:p14="http://schemas.microsoft.com/office/powerpoint/2010/main" val="3243600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25FCE169-4276-4005-8C82-CCC9C80C4F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461736"/>
            <a:ext cx="6675119" cy="186629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30155" y="730155"/>
            <a:ext cx="6090743" cy="1422871"/>
          </a:xfrm>
        </p:spPr>
        <p:txBody>
          <a:bodyPr>
            <a:normAutofit/>
          </a:bodyPr>
          <a:lstStyle/>
          <a:p>
            <a:r>
              <a:rPr lang="en-US" sz="3100">
                <a:solidFill>
                  <a:srgbClr val="FFFFFF"/>
                </a:solidFill>
              </a:rPr>
              <a:t>When a client says they are abstinent or in recovery- how do you respond?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6" r="4093" b="-3"/>
          <a:stretch/>
        </p:blipFill>
        <p:spPr>
          <a:xfrm>
            <a:off x="458921" y="2596448"/>
            <a:ext cx="4412444" cy="3797842"/>
          </a:xfrm>
          <a:prstGeom prst="rect">
            <a:avLst/>
          </a:prstGeom>
        </p:spPr>
      </p:pic>
      <p:sp>
        <p:nvSpPr>
          <p:cNvPr id="22" name="Rectangle 18">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7" y="2480956"/>
            <a:ext cx="2146028"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0">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8376" y="4516479"/>
            <a:ext cx="2138070"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2">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761639" y="900442"/>
            <a:ext cx="3514088" cy="5048417"/>
          </a:xfrm>
        </p:spPr>
        <p:txBody>
          <a:bodyPr anchor="ctr">
            <a:normAutofit/>
          </a:bodyPr>
          <a:lstStyle/>
          <a:p>
            <a:r>
              <a:rPr lang="en-US" sz="2400" dirty="0"/>
              <a:t>Harm reduction is neutral to the issue of whether or not a person is using drugs.</a:t>
            </a:r>
          </a:p>
          <a:p>
            <a:r>
              <a:rPr lang="en-US" sz="2400" dirty="0"/>
              <a:t>What can you say to support someone’s personal journey?</a:t>
            </a:r>
          </a:p>
          <a:p>
            <a:r>
              <a:rPr lang="en-US" sz="2400" dirty="0"/>
              <a:t>How can you hold space for someone?</a:t>
            </a:r>
          </a:p>
          <a:p>
            <a:pPr marL="0" indent="0" algn="ctr">
              <a:buNone/>
            </a:pPr>
            <a:r>
              <a:rPr lang="en-US" sz="2400" dirty="0"/>
              <a:t>Open up </a:t>
            </a:r>
            <a:r>
              <a:rPr lang="en-US" sz="2400" dirty="0" smtClean="0"/>
              <a:t>for </a:t>
            </a:r>
            <a:r>
              <a:rPr lang="en-US" sz="2400" dirty="0"/>
              <a:t>discussion</a:t>
            </a:r>
          </a:p>
        </p:txBody>
      </p:sp>
    </p:spTree>
    <p:extLst>
      <p:ext uri="{BB962C8B-B14F-4D97-AF65-F5344CB8AC3E}">
        <p14:creationId xmlns:p14="http://schemas.microsoft.com/office/powerpoint/2010/main" val="3899843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1"/>
            <a:ext cx="4111931" cy="5957175"/>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4700" y="761999"/>
            <a:ext cx="3511188" cy="5368413"/>
          </a:xfrm>
        </p:spPr>
        <p:txBody>
          <a:bodyPr>
            <a:normAutofit/>
          </a:bodyPr>
          <a:lstStyle/>
          <a:p>
            <a:r>
              <a:rPr lang="en-US" b="1">
                <a:solidFill>
                  <a:srgbClr val="FFFFFF"/>
                </a:solidFill>
              </a:rPr>
              <a:t>When a client says they are abstinent or in recovery- how do you respond?</a:t>
            </a:r>
          </a:p>
        </p:txBody>
      </p:sp>
      <p:sp>
        <p:nvSpPr>
          <p:cNvPr id="16" name="Rectangle 15">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7274" y="446007"/>
            <a:ext cx="4676305" cy="595717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57273" y="762000"/>
            <a:ext cx="4676306" cy="5368412"/>
          </a:xfrm>
        </p:spPr>
        <p:txBody>
          <a:bodyPr anchor="ctr">
            <a:noAutofit/>
          </a:bodyPr>
          <a:lstStyle/>
          <a:p>
            <a:r>
              <a:rPr lang="en-US" sz="2000" dirty="0"/>
              <a:t>If they are immediately praised, this can show expectations of them. Praising abstinence can make a person feel guilt and shame if they return to use.</a:t>
            </a:r>
          </a:p>
          <a:p>
            <a:r>
              <a:rPr lang="en-US" sz="2000" dirty="0"/>
              <a:t>Ask them to expand about what that is like for them, and how it is working out for them. </a:t>
            </a:r>
          </a:p>
          <a:p>
            <a:r>
              <a:rPr lang="en-US" sz="2000" dirty="0"/>
              <a:t>You can praise their efforts to try something new, and also their willingness to address things that are not working out for them.</a:t>
            </a:r>
          </a:p>
          <a:p>
            <a:r>
              <a:rPr lang="en-US" sz="2000" dirty="0"/>
              <a:t>Let them know that you support them if they continue to stay abstinent but also will support them (without judgement) if they return to use and need supplies or resources, so that they are welcome back no matter what happens in the future. </a:t>
            </a:r>
          </a:p>
        </p:txBody>
      </p:sp>
      <p:sp>
        <p:nvSpPr>
          <p:cNvPr id="18" name="Rectangle 17">
            <a:extLst>
              <a:ext uri="{FF2B5EF4-FFF2-40B4-BE49-F238E27FC236}">
                <a16:creationId xmlns:a16="http://schemas.microsoft.com/office/drawing/2014/main" id="{A35BD09B-BC3A-45C0-AF8E-950F364CDD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488" y="448056"/>
            <a:ext cx="2103120" cy="2907792"/>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9">
            <a:extLst>
              <a:ext uri="{FF2B5EF4-FFF2-40B4-BE49-F238E27FC236}">
                <a16:creationId xmlns:a16="http://schemas.microsoft.com/office/drawing/2014/main" id="{05CC4153-3F0D-4F4C-8F12-E8FC3FA40A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6862" y="3494844"/>
            <a:ext cx="2104001" cy="290779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373413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199" y="548464"/>
            <a:ext cx="3807187" cy="2228074"/>
          </a:xfrm>
        </p:spPr>
        <p:txBody>
          <a:bodyPr>
            <a:normAutofit/>
          </a:bodyPr>
          <a:lstStyle/>
          <a:p>
            <a:r>
              <a:rPr lang="en-US" sz="3700" dirty="0"/>
              <a:t>References- Alternative recovery programs</a:t>
            </a:r>
          </a:p>
        </p:txBody>
      </p:sp>
      <p:sp>
        <p:nvSpPr>
          <p:cNvPr id="3" name="Content Placeholder 2"/>
          <p:cNvSpPr>
            <a:spLocks noGrp="1"/>
          </p:cNvSpPr>
          <p:nvPr>
            <p:ph idx="1"/>
          </p:nvPr>
        </p:nvSpPr>
        <p:spPr>
          <a:xfrm>
            <a:off x="838201" y="2962279"/>
            <a:ext cx="4086224" cy="3143241"/>
          </a:xfrm>
        </p:spPr>
        <p:txBody>
          <a:bodyPr>
            <a:normAutofit/>
          </a:bodyPr>
          <a:lstStyle/>
          <a:p>
            <a:r>
              <a:rPr lang="en-US" sz="1900" dirty="0">
                <a:hlinkClick r:id="rId2"/>
              </a:rPr>
              <a:t>https://www.smartrecovery.org/</a:t>
            </a:r>
            <a:endParaRPr lang="en-US" sz="1900" dirty="0"/>
          </a:p>
          <a:p>
            <a:r>
              <a:rPr lang="en-US" sz="1900" dirty="0">
                <a:hlinkClick r:id="rId3"/>
              </a:rPr>
              <a:t>https://wellbriety.com/</a:t>
            </a:r>
            <a:r>
              <a:rPr lang="en-US" sz="1900" dirty="0"/>
              <a:t> </a:t>
            </a:r>
          </a:p>
          <a:p>
            <a:r>
              <a:rPr lang="en-US" sz="1900" dirty="0">
                <a:hlinkClick r:id="rId4"/>
              </a:rPr>
              <a:t>https://hams.cc/</a:t>
            </a:r>
            <a:endParaRPr lang="en-US" sz="1900" dirty="0"/>
          </a:p>
          <a:p>
            <a:r>
              <a:rPr lang="en-US" sz="1900" dirty="0">
                <a:hlinkClick r:id="rId5"/>
              </a:rPr>
              <a:t>https://moderation.org/</a:t>
            </a:r>
            <a:endParaRPr lang="en-US" sz="1900" dirty="0"/>
          </a:p>
          <a:p>
            <a:r>
              <a:rPr lang="en-US" sz="1900" dirty="0">
                <a:hlinkClick r:id="rId6"/>
              </a:rPr>
              <a:t>https://recoverydharma.org/</a:t>
            </a:r>
            <a:endParaRPr lang="en-US" sz="1900" dirty="0"/>
          </a:p>
          <a:p>
            <a:r>
              <a:rPr lang="en-US" sz="1900" dirty="0">
                <a:hlinkClick r:id="rId7"/>
              </a:rPr>
              <a:t>https://www.refugerecovery.org/</a:t>
            </a:r>
            <a:endParaRPr lang="en-US" sz="1900" dirty="0"/>
          </a:p>
          <a:p>
            <a:r>
              <a:rPr lang="en-US" sz="1900" dirty="0">
                <a:hlinkClick r:id="rId8"/>
              </a:rPr>
              <a:t>https://</a:t>
            </a:r>
            <a:r>
              <a:rPr lang="en-US" sz="1900" dirty="0" smtClean="0">
                <a:hlinkClick r:id="rId8"/>
              </a:rPr>
              <a:t>linktr.ee/hrw</a:t>
            </a:r>
            <a:r>
              <a:rPr lang="en-US" sz="1900" dirty="0" smtClean="0"/>
              <a:t> (Harm Reduction Works)</a:t>
            </a:r>
            <a:endParaRPr lang="en-US" sz="1900" dirty="0"/>
          </a:p>
          <a:p>
            <a:endParaRPr lang="en-US" sz="1900" dirty="0"/>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4483" r="1532"/>
          <a:stretch/>
        </p:blipFill>
        <p:spPr>
          <a:xfrm>
            <a:off x="5010386" y="10"/>
            <a:ext cx="7181613" cy="6857990"/>
          </a:xfrm>
          <a:prstGeom prst="rect">
            <a:avLst/>
          </a:prstGeom>
          <a:effectLst/>
        </p:spPr>
      </p:pic>
    </p:spTree>
    <p:extLst>
      <p:ext uri="{BB962C8B-B14F-4D97-AF65-F5344CB8AC3E}">
        <p14:creationId xmlns:p14="http://schemas.microsoft.com/office/powerpoint/2010/main" val="3169694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54ABB4-FDF6-43A0-9EC5-B4DBD51781C4}"/>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Deadly Duo</a:t>
            </a:r>
          </a:p>
        </p:txBody>
      </p:sp>
      <p:sp>
        <p:nvSpPr>
          <p:cNvPr id="12" name="Freeform: Shape 11">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3">
            <a:extLst>
              <a:ext uri="{FF2B5EF4-FFF2-40B4-BE49-F238E27FC236}">
                <a16:creationId xmlns:a16="http://schemas.microsoft.com/office/drawing/2014/main" id="{A8C1E8A2-AEBE-4665-B145-D9044F7400FB}"/>
              </a:ext>
            </a:extLst>
          </p:cNvPr>
          <p:cNvPicPr>
            <a:picLocks noChangeAspect="1"/>
          </p:cNvPicPr>
          <p:nvPr/>
        </p:nvPicPr>
        <p:blipFill rotWithShape="1">
          <a:blip r:embed="rId3"/>
          <a:srcRect t="13983" r="1" b="2259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85810767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CCF0"/>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02465EAD-753C-4516-9DC7-1B4061162F90}"/>
              </a:ext>
            </a:extLst>
          </p:cNvPr>
          <p:cNvPicPr>
            <a:picLocks noChangeAspect="1"/>
          </p:cNvPicPr>
          <p:nvPr/>
        </p:nvPicPr>
        <p:blipFill>
          <a:blip r:embed="rId3"/>
          <a:stretch>
            <a:fillRect/>
          </a:stretch>
        </p:blipFill>
        <p:spPr>
          <a:xfrm>
            <a:off x="591996" y="84079"/>
            <a:ext cx="11017301" cy="6716111"/>
          </a:xfrm>
          <a:prstGeom prst="rect">
            <a:avLst/>
          </a:prstGeom>
        </p:spPr>
      </p:pic>
    </p:spTree>
    <p:extLst>
      <p:ext uri="{BB962C8B-B14F-4D97-AF65-F5344CB8AC3E}">
        <p14:creationId xmlns:p14="http://schemas.microsoft.com/office/powerpoint/2010/main" val="60593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583616"/>
            <a:ext cx="3722141" cy="5520579"/>
          </a:xfrm>
        </p:spPr>
        <p:txBody>
          <a:bodyPr>
            <a:normAutofit/>
          </a:bodyPr>
          <a:lstStyle/>
          <a:p>
            <a:r>
              <a:rPr lang="en-US" b="1" dirty="0">
                <a:solidFill>
                  <a:srgbClr val="FFFFFF"/>
                </a:solidFill>
              </a:rPr>
              <a:t>Definition of Recovery</a:t>
            </a:r>
          </a:p>
        </p:txBody>
      </p:sp>
      <p:sp>
        <p:nvSpPr>
          <p:cNvPr id="25" name="Rectangle 2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p:cNvSpPr>
            <a:spLocks noGrp="1"/>
          </p:cNvSpPr>
          <p:nvPr>
            <p:ph idx="1"/>
          </p:nvPr>
        </p:nvSpPr>
        <p:spPr>
          <a:xfrm>
            <a:off x="4934269" y="583616"/>
            <a:ext cx="6594189" cy="5520579"/>
          </a:xfrm>
        </p:spPr>
        <p:txBody>
          <a:bodyPr anchor="ctr">
            <a:normAutofit/>
          </a:bodyPr>
          <a:lstStyle/>
          <a:p>
            <a:r>
              <a:rPr lang="en-US">
                <a:solidFill>
                  <a:srgbClr val="FFFFFF"/>
                </a:solidFill>
              </a:rPr>
              <a:t>A process of change through which individuals improve their health and wellness, live a self-directed life, and strive to reach their full potential. –Substance Abuse and Mental Health Services Administration (SAMHSA)</a:t>
            </a:r>
          </a:p>
          <a:p>
            <a:endParaRPr lang="en-US">
              <a:solidFill>
                <a:srgbClr val="FFFFFF"/>
              </a:solidFill>
            </a:endParaRPr>
          </a:p>
          <a:p>
            <a:r>
              <a:rPr lang="en-US">
                <a:solidFill>
                  <a:srgbClr val="FFFFFF"/>
                </a:solidFill>
              </a:rPr>
              <a:t>Recovery does not have to mean abstinence, there are many paths to recovery and we don’t get to define recovery for anyone other than ourselves</a:t>
            </a:r>
          </a:p>
        </p:txBody>
      </p:sp>
    </p:spTree>
    <p:extLst>
      <p:ext uri="{BB962C8B-B14F-4D97-AF65-F5344CB8AC3E}">
        <p14:creationId xmlns:p14="http://schemas.microsoft.com/office/powerpoint/2010/main" val="3757668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9" y="450222"/>
            <a:ext cx="4182520" cy="3603164"/>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74700" y="762000"/>
            <a:ext cx="3595973" cy="3018430"/>
          </a:xfrm>
        </p:spPr>
        <p:txBody>
          <a:bodyPr vert="horz" lIns="91440" tIns="45720" rIns="91440" bIns="45720" rtlCol="0">
            <a:normAutofit/>
          </a:bodyPr>
          <a:lstStyle/>
          <a:p>
            <a:r>
              <a:rPr lang="en-US" b="1" kern="1200">
                <a:solidFill>
                  <a:srgbClr val="FFFFFF"/>
                </a:solidFill>
                <a:latin typeface="+mj-lt"/>
                <a:ea typeface="+mj-ea"/>
                <a:cs typeface="+mj-cs"/>
              </a:rPr>
              <a:t>Recovery Program Examples</a:t>
            </a:r>
          </a:p>
        </p:txBody>
      </p:sp>
      <p:sp>
        <p:nvSpPr>
          <p:cNvPr id="60" name="Rectangle 59">
            <a:extLst>
              <a:ext uri="{FF2B5EF4-FFF2-40B4-BE49-F238E27FC236}">
                <a16:creationId xmlns:a16="http://schemas.microsoft.com/office/drawing/2014/main" id="{9F094233-2135-4AF1-986E-5751814CDD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770" y="4209599"/>
            <a:ext cx="4172809" cy="2173848"/>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1C091803-41C2-48E0-9228-5148460C74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836" y="450221"/>
            <a:ext cx="4899923"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5866" y="450221"/>
            <a:ext cx="1868033" cy="3603165"/>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E186B68C-84BC-4A6E-99D1-EE87483C13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3746" y="4214253"/>
            <a:ext cx="1868033" cy="217384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3844482-0CFB-4C0F-BCE1-C18C85A50E58}"/>
              </a:ext>
            </a:extLst>
          </p:cNvPr>
          <p:cNvGraphicFramePr>
            <a:graphicFrameLocks noGrp="1"/>
          </p:cNvGraphicFramePr>
          <p:nvPr>
            <p:ph idx="1"/>
            <p:extLst>
              <p:ext uri="{D42A27DB-BD31-4B8C-83A1-F6EECF244321}">
                <p14:modId xmlns:p14="http://schemas.microsoft.com/office/powerpoint/2010/main" val="3224885913"/>
              </p:ext>
            </p:extLst>
          </p:nvPr>
        </p:nvGraphicFramePr>
        <p:xfrm>
          <a:off x="5259592" y="909143"/>
          <a:ext cx="4007581" cy="5029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477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CC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6422849" cy="1676603"/>
          </a:xfrm>
        </p:spPr>
        <p:txBody>
          <a:bodyPr vert="horz" lIns="91440" tIns="45720" rIns="91440" bIns="45720" rtlCol="0" anchor="ctr">
            <a:normAutofit/>
          </a:bodyPr>
          <a:lstStyle/>
          <a:p>
            <a:r>
              <a:rPr lang="en-US" b="1" kern="1200" dirty="0" err="1">
                <a:solidFill>
                  <a:schemeClr val="tx1"/>
                </a:solidFill>
                <a:latin typeface="+mj-lt"/>
                <a:ea typeface="+mj-ea"/>
                <a:cs typeface="+mj-cs"/>
              </a:rPr>
              <a:t>Unalome</a:t>
            </a:r>
            <a:endParaRPr lang="en-US" b="1" kern="1200" dirty="0">
              <a:solidFill>
                <a:schemeClr val="tx1"/>
              </a:solidFill>
              <a:latin typeface="+mj-lt"/>
              <a:ea typeface="+mj-ea"/>
              <a:cs typeface="+mj-cs"/>
            </a:endParaRPr>
          </a:p>
        </p:txBody>
      </p:sp>
      <p:sp>
        <p:nvSpPr>
          <p:cNvPr id="4" name="Rectangle 3"/>
          <p:cNvSpPr/>
          <p:nvPr/>
        </p:nvSpPr>
        <p:spPr>
          <a:xfrm>
            <a:off x="648931" y="2438400"/>
            <a:ext cx="6422848" cy="3785419"/>
          </a:xfrm>
          <a:prstGeom prst="rect">
            <a:avLst/>
          </a:prstGeom>
        </p:spPr>
        <p:txBody>
          <a:bodyPr vert="horz" lIns="91440" tIns="45720" rIns="91440" bIns="45720" rtlCol="0">
            <a:normAutofit/>
          </a:bodyPr>
          <a:lstStyle/>
          <a:p>
            <a:pPr indent="-228600" fontAlgn="base">
              <a:lnSpc>
                <a:spcPct val="90000"/>
              </a:lnSpc>
              <a:spcAft>
                <a:spcPts val="600"/>
              </a:spcAft>
              <a:buFont typeface="Arial" panose="020B0604020202020204" pitchFamily="34" charset="0"/>
              <a:buChar char="•"/>
            </a:pPr>
            <a:r>
              <a:rPr lang="en-US" sz="2000" b="0" i="0">
                <a:effectLst/>
              </a:rPr>
              <a:t>The lines that make up the majority of the image indicate the path that your life takes as you reach Enlightenment. Life is never a straight line. It is full of twists and turns, lessons that we have to learn and the struggles that we face. Sometimes our life goes back upon itself because we have to retrace our steps so that we can become wiser.</a:t>
            </a:r>
          </a:p>
          <a:p>
            <a:pPr indent="-228600" fontAlgn="base">
              <a:lnSpc>
                <a:spcPct val="90000"/>
              </a:lnSpc>
              <a:spcAft>
                <a:spcPts val="600"/>
              </a:spcAft>
              <a:buFont typeface="Arial" panose="020B0604020202020204" pitchFamily="34" charset="0"/>
              <a:buChar char="•"/>
            </a:pPr>
            <a:r>
              <a:rPr lang="en-US" sz="2000" b="0" i="0">
                <a:effectLst/>
              </a:rPr>
              <a:t>As we gain greater awareness, our consciousness expands, and the loops that make up the Unalome lines become tighter toward the top of the image. This tightness in the loops is a symbol of one becoming more centered and aligned with the divine and one’s journey towards enlightenment.</a:t>
            </a:r>
          </a:p>
        </p:txBody>
      </p:sp>
      <p:sp>
        <p:nvSpPr>
          <p:cNvPr id="1028" name="Rectangle 191">
            <a:extLst>
              <a:ext uri="{FF2B5EF4-FFF2-40B4-BE49-F238E27FC236}">
                <a16:creationId xmlns:a16="http://schemas.microsoft.com/office/drawing/2014/main" id="{11C59EDF-5A1E-404D-B55D-8AEA5D8D6D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56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Unalome Meaning and Symbolism (with Images) - Symbol Sag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1960" b="1"/>
          <a:stretch/>
        </p:blipFill>
        <p:spPr bwMode="auto">
          <a:xfrm>
            <a:off x="8361082" y="1245651"/>
            <a:ext cx="3026664" cy="436345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47D426-BDEA-420D-8FF0-5B992A2C2FA5}"/>
              </a:ext>
            </a:extLst>
          </p:cNvPr>
          <p:cNvGrpSpPr/>
          <p:nvPr/>
        </p:nvGrpSpPr>
        <p:grpSpPr>
          <a:xfrm>
            <a:off x="1" y="0"/>
            <a:ext cx="4134254" cy="6858000"/>
            <a:chOff x="80211" y="0"/>
            <a:chExt cx="4134254" cy="6858000"/>
          </a:xfrm>
        </p:grpSpPr>
        <p:sp>
          <p:nvSpPr>
            <p:cNvPr id="9" name="Rectangle 8">
              <a:extLst>
                <a:ext uri="{FF2B5EF4-FFF2-40B4-BE49-F238E27FC236}">
                  <a16:creationId xmlns:a16="http://schemas.microsoft.com/office/drawing/2014/main" id="{120AED8B-07BB-4C4B-BD53-F3EE011B91F6}"/>
                </a:ext>
              </a:extLst>
            </p:cNvPr>
            <p:cNvSpPr/>
            <p:nvPr/>
          </p:nvSpPr>
          <p:spPr>
            <a:xfrm>
              <a:off x="80211" y="0"/>
              <a:ext cx="41342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73DB4B3-7D45-482C-AF0A-E0D37DD8F856}"/>
                </a:ext>
              </a:extLst>
            </p:cNvPr>
            <p:cNvSpPr txBox="1">
              <a:spLocks/>
            </p:cNvSpPr>
            <p:nvPr/>
          </p:nvSpPr>
          <p:spPr>
            <a:xfrm>
              <a:off x="80898" y="839972"/>
              <a:ext cx="4133566" cy="2520829"/>
            </a:xfrm>
            <a:prstGeom prst="rect">
              <a:avLst/>
            </a:prstGeom>
          </p:spPr>
          <p:txBody>
            <a:bodyPr/>
            <a:lstStyle>
              <a:lvl1pPr algn="l" defTabSz="914400" rtl="0" eaLnBrk="1" latinLnBrk="0" hangingPunct="1">
                <a:spcBef>
                  <a:spcPct val="0"/>
                </a:spcBef>
                <a:buNone/>
                <a:defRPr sz="4400" kern="1200">
                  <a:solidFill>
                    <a:schemeClr val="tx1">
                      <a:lumMod val="50000"/>
                      <a:lumOff val="50000"/>
                    </a:schemeClr>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What is PRIME+?</a:t>
              </a:r>
            </a:p>
            <a:p>
              <a:pPr algn="ctr"/>
              <a:endParaRPr lang="en-US" sz="2200" i="1" u="sng" dirty="0">
                <a:solidFill>
                  <a:schemeClr val="bg1"/>
                </a:solidFill>
                <a:latin typeface="+mn-lt"/>
              </a:endParaRPr>
            </a:p>
            <a:p>
              <a:pPr algn="ctr"/>
              <a:r>
                <a:rPr lang="en-US" sz="2200" i="1" u="sng" dirty="0">
                  <a:solidFill>
                    <a:schemeClr val="bg1"/>
                  </a:solidFill>
                  <a:latin typeface="+mn-lt"/>
                </a:rPr>
                <a:t>P</a:t>
              </a:r>
              <a:r>
                <a:rPr lang="en-US" sz="2200" i="1" dirty="0">
                  <a:solidFill>
                    <a:schemeClr val="bg1"/>
                  </a:solidFill>
                  <a:latin typeface="+mn-lt"/>
                </a:rPr>
                <a:t>eer </a:t>
              </a:r>
              <a:r>
                <a:rPr lang="en-US" sz="2200" i="1" u="sng" dirty="0">
                  <a:solidFill>
                    <a:schemeClr val="bg1"/>
                  </a:solidFill>
                  <a:latin typeface="+mn-lt"/>
                </a:rPr>
                <a:t>R</a:t>
              </a:r>
              <a:r>
                <a:rPr lang="en-US" sz="2200" i="1" dirty="0">
                  <a:solidFill>
                    <a:schemeClr val="bg1"/>
                  </a:solidFill>
                  <a:latin typeface="+mn-lt"/>
                </a:rPr>
                <a:t>ecovery </a:t>
              </a:r>
              <a:r>
                <a:rPr lang="en-US" sz="2200" i="1" u="sng" dirty="0">
                  <a:solidFill>
                    <a:schemeClr val="bg1"/>
                  </a:solidFill>
                  <a:latin typeface="+mn-lt"/>
                </a:rPr>
                <a:t>I</a:t>
              </a:r>
              <a:r>
                <a:rPr lang="en-US" sz="2200" i="1" dirty="0">
                  <a:solidFill>
                    <a:schemeClr val="bg1"/>
                  </a:solidFill>
                  <a:latin typeface="+mn-lt"/>
                </a:rPr>
                <a:t>nitiated in </a:t>
              </a:r>
              <a:r>
                <a:rPr lang="en-US" sz="2200" i="1" u="sng" dirty="0">
                  <a:solidFill>
                    <a:schemeClr val="bg1"/>
                  </a:solidFill>
                  <a:latin typeface="+mn-lt"/>
                </a:rPr>
                <a:t>M</a:t>
              </a:r>
              <a:r>
                <a:rPr lang="en-US" sz="2200" i="1" dirty="0">
                  <a:solidFill>
                    <a:schemeClr val="bg1"/>
                  </a:solidFill>
                  <a:latin typeface="+mn-lt"/>
                </a:rPr>
                <a:t>edical </a:t>
              </a:r>
              <a:r>
                <a:rPr lang="en-US" sz="2200" i="1" u="sng" dirty="0">
                  <a:solidFill>
                    <a:schemeClr val="bg1"/>
                  </a:solidFill>
                  <a:latin typeface="+mn-lt"/>
                </a:rPr>
                <a:t>E</a:t>
              </a:r>
              <a:r>
                <a:rPr lang="en-US" sz="2200" i="1" dirty="0">
                  <a:solidFill>
                    <a:schemeClr val="bg1"/>
                  </a:solidFill>
                  <a:latin typeface="+mn-lt"/>
                </a:rPr>
                <a:t>stablishments </a:t>
              </a:r>
              <a:r>
                <a:rPr lang="en-US" sz="2200" b="1" i="1" dirty="0">
                  <a:solidFill>
                    <a:schemeClr val="bg1"/>
                  </a:solidFill>
                  <a:latin typeface="+mn-lt"/>
                </a:rPr>
                <a:t>+</a:t>
              </a:r>
              <a:r>
                <a:rPr lang="en-US" sz="2200" i="1" dirty="0">
                  <a:solidFill>
                    <a:schemeClr val="bg1"/>
                  </a:solidFill>
                  <a:latin typeface="+mn-lt"/>
                </a:rPr>
                <a:t> </a:t>
              </a:r>
              <a:br>
                <a:rPr lang="en-US" sz="2200" i="1" dirty="0">
                  <a:solidFill>
                    <a:schemeClr val="bg1"/>
                  </a:solidFill>
                  <a:latin typeface="+mn-lt"/>
                </a:rPr>
              </a:br>
              <a:r>
                <a:rPr lang="en-US" sz="2200" i="1" dirty="0">
                  <a:solidFill>
                    <a:schemeClr val="bg1"/>
                  </a:solidFill>
                  <a:latin typeface="+mn-lt"/>
                </a:rPr>
                <a:t>HCV/HIV Testing and Linkage to Treatment</a:t>
              </a:r>
              <a:endParaRPr lang="en-US" sz="2200" b="1" dirty="0">
                <a:solidFill>
                  <a:schemeClr val="bg1"/>
                </a:solidFill>
                <a:latin typeface="+mn-lt"/>
              </a:endParaRPr>
            </a:p>
            <a:p>
              <a:pPr algn="ctr"/>
              <a:endParaRPr lang="en-US" sz="2800" b="1" i="1" dirty="0">
                <a:solidFill>
                  <a:schemeClr val="accent2"/>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F7BECE3-A951-4D1B-BDD7-9B9D668E1B5B}"/>
                </a:ext>
              </a:extLst>
            </p:cNvPr>
            <p:cNvSpPr/>
            <p:nvPr/>
          </p:nvSpPr>
          <p:spPr>
            <a:xfrm>
              <a:off x="80897" y="6182317"/>
              <a:ext cx="4133567" cy="6756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A25AFB8-F496-4FBB-9038-BF3C7EB39584}"/>
                </a:ext>
              </a:extLst>
            </p:cNvPr>
            <p:cNvSpPr/>
            <p:nvPr/>
          </p:nvSpPr>
          <p:spPr>
            <a:xfrm>
              <a:off x="1232593" y="3497198"/>
              <a:ext cx="1828800" cy="1828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 name="Slide Number Placeholder 5">
            <a:extLst>
              <a:ext uri="{FF2B5EF4-FFF2-40B4-BE49-F238E27FC236}">
                <a16:creationId xmlns:a16="http://schemas.microsoft.com/office/drawing/2014/main" id="{6E1EBE5C-3819-46CE-9ABB-EE798EB75272}"/>
              </a:ext>
            </a:extLst>
          </p:cNvPr>
          <p:cNvSpPr>
            <a:spLocks noGrp="1"/>
          </p:cNvSpPr>
          <p:nvPr>
            <p:ph type="sldNum" sz="quarter" idx="12"/>
          </p:nvPr>
        </p:nvSpPr>
        <p:spPr>
          <a:xfrm>
            <a:off x="10697182" y="6451791"/>
            <a:ext cx="762000" cy="244475"/>
          </a:xfrm>
        </p:spPr>
        <p:txBody>
          <a:bodyPr/>
          <a:lstStyle/>
          <a:p>
            <a:fld id="{A53E1659-BFC2-4C4D-A1B1-086FF24DCEAE}" type="slidenum">
              <a:rPr lang="en-US" smtClean="0">
                <a:solidFill>
                  <a:schemeClr val="bg1">
                    <a:lumMod val="50000"/>
                  </a:schemeClr>
                </a:solidFill>
              </a:rPr>
              <a:pPr/>
              <a:t>8</a:t>
            </a:fld>
            <a:endParaRPr lang="en-US" dirty="0">
              <a:solidFill>
                <a:schemeClr val="bg1">
                  <a:lumMod val="50000"/>
                </a:schemeClr>
              </a:solidFill>
            </a:endParaRPr>
          </a:p>
        </p:txBody>
      </p:sp>
      <p:pic>
        <p:nvPicPr>
          <p:cNvPr id="11" name="Graphic 10" descr="Network">
            <a:extLst>
              <a:ext uri="{FF2B5EF4-FFF2-40B4-BE49-F238E27FC236}">
                <a16:creationId xmlns:a16="http://schemas.microsoft.com/office/drawing/2014/main" id="{565AD778-A567-41DB-9310-B4BD7CE9B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43823" y="3588638"/>
            <a:ext cx="1645920" cy="1645920"/>
          </a:xfrm>
          <a:prstGeom prst="rect">
            <a:avLst/>
          </a:prstGeom>
        </p:spPr>
      </p:pic>
      <p:sp>
        <p:nvSpPr>
          <p:cNvPr id="12" name="Content Placeholder 2">
            <a:extLst>
              <a:ext uri="{FF2B5EF4-FFF2-40B4-BE49-F238E27FC236}">
                <a16:creationId xmlns:a16="http://schemas.microsoft.com/office/drawing/2014/main" id="{97A5F934-B8DD-4270-9DFE-DF96588C90A2}"/>
              </a:ext>
            </a:extLst>
          </p:cNvPr>
          <p:cNvSpPr txBox="1">
            <a:spLocks/>
          </p:cNvSpPr>
          <p:nvPr/>
        </p:nvSpPr>
        <p:spPr>
          <a:xfrm>
            <a:off x="4513122" y="406209"/>
            <a:ext cx="7286528" cy="61207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chemeClr val="accent3">
                  <a:lumMod val="60000"/>
                  <a:lumOff val="40000"/>
                </a:schemeClr>
              </a:buClr>
              <a:buFont typeface="Webdings" panose="05030102010509060703" pitchFamily="18" charset="2"/>
              <a:buChar char="4"/>
            </a:pPr>
            <a:endParaRPr lang="en-US" dirty="0">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17E36E68-078F-4870-B85E-00B7C537B792}"/>
              </a:ext>
            </a:extLst>
          </p:cNvPr>
          <p:cNvSpPr txBox="1">
            <a:spLocks/>
          </p:cNvSpPr>
          <p:nvPr/>
        </p:nvSpPr>
        <p:spPr>
          <a:xfrm>
            <a:off x="4225694" y="161734"/>
            <a:ext cx="7286528" cy="61207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000000"/>
              </a:solidFill>
              <a:latin typeface="Selawik" panose="020B0502040204020203" pitchFamily="34" charset="0"/>
            </a:endParaRPr>
          </a:p>
          <a:p>
            <a:pPr marL="233363" indent="0">
              <a:lnSpc>
                <a:spcPct val="108000"/>
              </a:lnSpc>
              <a:spcBef>
                <a:spcPts val="0"/>
              </a:spcBef>
              <a:spcAft>
                <a:spcPts val="1200"/>
              </a:spcAft>
              <a:buClr>
                <a:srgbClr val="FBAE3D">
                  <a:lumMod val="60000"/>
                  <a:lumOff val="40000"/>
                </a:srgbClr>
              </a:buClr>
              <a:buNone/>
              <a:defRPr/>
            </a:pPr>
            <a:r>
              <a:rPr lang="en-US" dirty="0"/>
              <a:t>Oregon peer-based intervention providing:</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Recovery support </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Overdose prevention and harm reduction services</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Testing and treatment for HCV (also HIV, HAV, HBV)</a:t>
            </a:r>
          </a:p>
          <a:p>
            <a:pPr marL="803275" lvl="1"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b="1" dirty="0"/>
              <a:t>… offered independently of engagement in treatment or another program/referral</a:t>
            </a:r>
          </a:p>
          <a:p>
            <a:r>
              <a:rPr lang="en-US" sz="1800" b="1" i="0" u="none" strike="noStrike" baseline="0" dirty="0" err="1">
                <a:solidFill>
                  <a:srgbClr val="FFFFFF"/>
                </a:solidFill>
                <a:latin typeface="Selawik" panose="020B0502040204020203" pitchFamily="34" charset="0"/>
              </a:rPr>
              <a:t>eerRecovery</a:t>
            </a:r>
            <a:r>
              <a:rPr lang="en-US" sz="1800" b="1" i="0" u="none" strike="noStrike" baseline="0" dirty="0">
                <a:solidFill>
                  <a:srgbClr val="FFFFFF"/>
                </a:solidFill>
                <a:latin typeface="Selawik" panose="020B0502040204020203" pitchFamily="34" charset="0"/>
              </a:rPr>
              <a:t> Initiated in Medical Establishments + HCV/HIV Testing </a:t>
            </a:r>
          </a:p>
          <a:p>
            <a:endParaRPr lang="en-US" sz="1800" b="1" dirty="0">
              <a:solidFill>
                <a:srgbClr val="FFFFFF"/>
              </a:solidFill>
              <a:latin typeface="Selawik" panose="020B0502040204020203" pitchFamily="34" charset="0"/>
            </a:endParaRPr>
          </a:p>
          <a:p>
            <a:endParaRPr lang="en-US" sz="1800" b="1" i="0" u="none" strike="noStrike" baseline="0" dirty="0">
              <a:solidFill>
                <a:srgbClr val="FFFFFF"/>
              </a:solidFill>
              <a:latin typeface="Selawik" panose="020B0502040204020203" pitchFamily="34" charset="0"/>
            </a:endParaRPr>
          </a:p>
          <a:p>
            <a:endParaRPr lang="en-US" sz="1800" b="1" dirty="0">
              <a:solidFill>
                <a:srgbClr val="FFFFFF"/>
              </a:solidFill>
              <a:latin typeface="Selawik" panose="020B0502040204020203" pitchFamily="34" charset="0"/>
            </a:endParaRPr>
          </a:p>
          <a:p>
            <a:r>
              <a:rPr lang="en-US" sz="1800" b="1" i="0" u="none" strike="noStrike" baseline="0" dirty="0">
                <a:solidFill>
                  <a:srgbClr val="FFFFFF"/>
                </a:solidFill>
                <a:latin typeface="Selawik" panose="020B0502040204020203" pitchFamily="34" charset="0"/>
              </a:rPr>
              <a:t>and Linkage</a:t>
            </a:r>
          </a:p>
          <a:p>
            <a:endParaRPr lang="en-US" sz="1800" b="1" dirty="0">
              <a:solidFill>
                <a:srgbClr val="FFFFFF"/>
              </a:solidFill>
              <a:latin typeface="Selawik" panose="020B0502040204020203" pitchFamily="34" charset="0"/>
            </a:endParaRPr>
          </a:p>
          <a:p>
            <a:r>
              <a:rPr lang="en-US" sz="1800" b="1" i="0" u="none" strike="noStrike" baseline="0" dirty="0">
                <a:solidFill>
                  <a:srgbClr val="FFFFFF"/>
                </a:solidFill>
                <a:latin typeface="Selawik" panose="020B0502040204020203" pitchFamily="34" charset="0"/>
              </a:rPr>
              <a:t> to Treatment</a:t>
            </a:r>
            <a:endParaRPr lang="en-US" sz="3500" b="1" dirty="0"/>
          </a:p>
        </p:txBody>
      </p:sp>
      <p:pic>
        <p:nvPicPr>
          <p:cNvPr id="18" name="Picture 17">
            <a:extLst>
              <a:ext uri="{FF2B5EF4-FFF2-40B4-BE49-F238E27FC236}">
                <a16:creationId xmlns:a16="http://schemas.microsoft.com/office/drawing/2014/main" id="{B1A47DB7-F01F-4799-9CF2-272E4850772E}"/>
              </a:ext>
            </a:extLst>
          </p:cNvPr>
          <p:cNvPicPr>
            <a:picLocks noChangeAspect="1"/>
          </p:cNvPicPr>
          <p:nvPr/>
        </p:nvPicPr>
        <p:blipFill rotWithShape="1">
          <a:blip r:embed="rId5"/>
          <a:srcRect r="15225"/>
          <a:stretch/>
        </p:blipFill>
        <p:spPr>
          <a:xfrm>
            <a:off x="8521662" y="3758211"/>
            <a:ext cx="2990560" cy="279111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30585F42-B88F-4163-A5F9-8986B99E54CA}"/>
              </a:ext>
            </a:extLst>
          </p:cNvPr>
          <p:cNvPicPr>
            <a:picLocks noChangeAspect="1"/>
          </p:cNvPicPr>
          <p:nvPr/>
        </p:nvPicPr>
        <p:blipFill>
          <a:blip r:embed="rId6"/>
          <a:stretch>
            <a:fillRect/>
          </a:stretch>
        </p:blipFill>
        <p:spPr>
          <a:xfrm>
            <a:off x="4978625" y="3594105"/>
            <a:ext cx="2662297" cy="3263895"/>
          </a:xfrm>
          <a:prstGeom prst="rect">
            <a:avLst/>
          </a:prstGeom>
        </p:spPr>
      </p:pic>
    </p:spTree>
    <p:extLst>
      <p:ext uri="{BB962C8B-B14F-4D97-AF65-F5344CB8AC3E}">
        <p14:creationId xmlns:p14="http://schemas.microsoft.com/office/powerpoint/2010/main" val="3622612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C47D426-BDEA-420D-8FF0-5B992A2C2FA5}"/>
              </a:ext>
            </a:extLst>
          </p:cNvPr>
          <p:cNvGrpSpPr/>
          <p:nvPr/>
        </p:nvGrpSpPr>
        <p:grpSpPr>
          <a:xfrm>
            <a:off x="1" y="0"/>
            <a:ext cx="4134254" cy="6858000"/>
            <a:chOff x="80211" y="0"/>
            <a:chExt cx="4134254" cy="6858000"/>
          </a:xfrm>
        </p:grpSpPr>
        <p:sp>
          <p:nvSpPr>
            <p:cNvPr id="9" name="Rectangle 8">
              <a:extLst>
                <a:ext uri="{FF2B5EF4-FFF2-40B4-BE49-F238E27FC236}">
                  <a16:creationId xmlns:a16="http://schemas.microsoft.com/office/drawing/2014/main" id="{120AED8B-07BB-4C4B-BD53-F3EE011B91F6}"/>
                </a:ext>
              </a:extLst>
            </p:cNvPr>
            <p:cNvSpPr/>
            <p:nvPr/>
          </p:nvSpPr>
          <p:spPr>
            <a:xfrm>
              <a:off x="80211" y="0"/>
              <a:ext cx="413425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673DB4B3-7D45-482C-AF0A-E0D37DD8F856}"/>
                </a:ext>
              </a:extLst>
            </p:cNvPr>
            <p:cNvSpPr txBox="1">
              <a:spLocks/>
            </p:cNvSpPr>
            <p:nvPr/>
          </p:nvSpPr>
          <p:spPr>
            <a:xfrm>
              <a:off x="80898" y="1630038"/>
              <a:ext cx="4133566" cy="675683"/>
            </a:xfrm>
            <a:prstGeom prst="rect">
              <a:avLst/>
            </a:prstGeom>
          </p:spPr>
          <p:txBody>
            <a:bodyPr/>
            <a:lstStyle>
              <a:lvl1pPr algn="l" defTabSz="914400" rtl="0" eaLnBrk="1" latinLnBrk="0" hangingPunct="1">
                <a:spcBef>
                  <a:spcPct val="0"/>
                </a:spcBef>
                <a:buNone/>
                <a:defRPr sz="4400" kern="1200">
                  <a:solidFill>
                    <a:schemeClr val="tx1">
                      <a:lumMod val="50000"/>
                      <a:lumOff val="50000"/>
                    </a:schemeClr>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Who are PRIME+ peers and what do they do?</a:t>
              </a:r>
              <a:endParaRPr lang="en-US" sz="2800" b="1" i="1" dirty="0">
                <a:solidFill>
                  <a:schemeClr val="accent2"/>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CF7BECE3-A951-4D1B-BDD7-9B9D668E1B5B}"/>
                </a:ext>
              </a:extLst>
            </p:cNvPr>
            <p:cNvSpPr/>
            <p:nvPr/>
          </p:nvSpPr>
          <p:spPr>
            <a:xfrm>
              <a:off x="80897" y="6182317"/>
              <a:ext cx="4133567" cy="675683"/>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A25AFB8-F496-4FBB-9038-BF3C7EB39584}"/>
                </a:ext>
              </a:extLst>
            </p:cNvPr>
            <p:cNvSpPr/>
            <p:nvPr/>
          </p:nvSpPr>
          <p:spPr>
            <a:xfrm>
              <a:off x="1232593" y="3497198"/>
              <a:ext cx="1828800" cy="1828800"/>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6" name="Slide Number Placeholder 5">
            <a:extLst>
              <a:ext uri="{FF2B5EF4-FFF2-40B4-BE49-F238E27FC236}">
                <a16:creationId xmlns:a16="http://schemas.microsoft.com/office/drawing/2014/main" id="{6E1EBE5C-3819-46CE-9ABB-EE798EB75272}"/>
              </a:ext>
            </a:extLst>
          </p:cNvPr>
          <p:cNvSpPr>
            <a:spLocks noGrp="1"/>
          </p:cNvSpPr>
          <p:nvPr>
            <p:ph type="sldNum" sz="quarter" idx="12"/>
          </p:nvPr>
        </p:nvSpPr>
        <p:spPr>
          <a:xfrm>
            <a:off x="10697182" y="6451791"/>
            <a:ext cx="762000" cy="244475"/>
          </a:xfrm>
        </p:spPr>
        <p:txBody>
          <a:bodyPr/>
          <a:lstStyle/>
          <a:p>
            <a:fld id="{A53E1659-BFC2-4C4D-A1B1-086FF24DCEAE}" type="slidenum">
              <a:rPr lang="en-US" smtClean="0">
                <a:solidFill>
                  <a:schemeClr val="bg1">
                    <a:lumMod val="50000"/>
                  </a:schemeClr>
                </a:solidFill>
              </a:rPr>
              <a:pPr/>
              <a:t>9</a:t>
            </a:fld>
            <a:endParaRPr lang="en-US" dirty="0">
              <a:solidFill>
                <a:schemeClr val="bg1">
                  <a:lumMod val="50000"/>
                </a:schemeClr>
              </a:solidFill>
            </a:endParaRPr>
          </a:p>
        </p:txBody>
      </p:sp>
      <p:pic>
        <p:nvPicPr>
          <p:cNvPr id="11" name="Graphic 10" descr="Network">
            <a:extLst>
              <a:ext uri="{FF2B5EF4-FFF2-40B4-BE49-F238E27FC236}">
                <a16:creationId xmlns:a16="http://schemas.microsoft.com/office/drawing/2014/main" id="{565AD778-A567-41DB-9310-B4BD7CE9BD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243823" y="3588638"/>
            <a:ext cx="1645920" cy="1645920"/>
          </a:xfrm>
          <a:prstGeom prst="rect">
            <a:avLst/>
          </a:prstGeom>
        </p:spPr>
      </p:pic>
      <p:sp>
        <p:nvSpPr>
          <p:cNvPr id="12" name="Content Placeholder 2">
            <a:extLst>
              <a:ext uri="{FF2B5EF4-FFF2-40B4-BE49-F238E27FC236}">
                <a16:creationId xmlns:a16="http://schemas.microsoft.com/office/drawing/2014/main" id="{97A5F934-B8DD-4270-9DFE-DF96588C90A2}"/>
              </a:ext>
            </a:extLst>
          </p:cNvPr>
          <p:cNvSpPr txBox="1">
            <a:spLocks/>
          </p:cNvSpPr>
          <p:nvPr/>
        </p:nvSpPr>
        <p:spPr>
          <a:xfrm>
            <a:off x="4513122" y="406209"/>
            <a:ext cx="7286528" cy="61207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chemeClr val="accent3">
                  <a:lumMod val="60000"/>
                  <a:lumOff val="40000"/>
                </a:schemeClr>
              </a:buClr>
              <a:buFont typeface="Webdings" panose="05030102010509060703" pitchFamily="18" charset="2"/>
              <a:buChar char="4"/>
            </a:pPr>
            <a:endParaRPr lang="en-US" dirty="0">
              <a:latin typeface="Calibri" panose="020F0502020204030204" pitchFamily="34" charset="0"/>
              <a:cs typeface="Calibri" panose="020F0502020204030204" pitchFamily="34" charset="0"/>
            </a:endParaRPr>
          </a:p>
        </p:txBody>
      </p:sp>
      <p:sp>
        <p:nvSpPr>
          <p:cNvPr id="15" name="Content Placeholder 2">
            <a:extLst>
              <a:ext uri="{FF2B5EF4-FFF2-40B4-BE49-F238E27FC236}">
                <a16:creationId xmlns:a16="http://schemas.microsoft.com/office/drawing/2014/main" id="{17E36E68-078F-4870-B85E-00B7C537B792}"/>
              </a:ext>
            </a:extLst>
          </p:cNvPr>
          <p:cNvSpPr txBox="1">
            <a:spLocks/>
          </p:cNvSpPr>
          <p:nvPr/>
        </p:nvSpPr>
        <p:spPr>
          <a:xfrm>
            <a:off x="4614006" y="368647"/>
            <a:ext cx="7286528" cy="612070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8000"/>
              </a:lnSpc>
              <a:spcBef>
                <a:spcPts val="0"/>
              </a:spcBef>
              <a:spcAft>
                <a:spcPts val="1200"/>
              </a:spcAft>
              <a:buClr>
                <a:srgbClr val="FBAE3D">
                  <a:lumMod val="60000"/>
                  <a:lumOff val="40000"/>
                </a:srgbClr>
              </a:buClr>
              <a:buNone/>
              <a:defRPr/>
            </a:pPr>
            <a:r>
              <a:rPr lang="en-US" sz="3500" b="1" dirty="0"/>
              <a:t>PRIME+ peers… </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are people in long-term recovery, credentialed as Peer Recovery Specialists, with harm reduction and infectious disease prevention training</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reach out to people who are at risk of or receiving treatment for overdose, infection or other health issues related to substance use</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engage people who are at varying stages of change, using a harm reduction approach</a:t>
            </a:r>
          </a:p>
          <a:p>
            <a:pPr marL="346075" indent="-346075">
              <a:lnSpc>
                <a:spcPct val="108000"/>
              </a:lnSpc>
              <a:spcBef>
                <a:spcPts val="0"/>
              </a:spcBef>
              <a:spcAft>
                <a:spcPts val="1200"/>
              </a:spcAft>
              <a:buClr>
                <a:srgbClr val="FBAE3D">
                  <a:lumMod val="60000"/>
                  <a:lumOff val="40000"/>
                </a:srgbClr>
              </a:buClr>
              <a:buFont typeface="Webdings" panose="05030102010509060703" pitchFamily="18" charset="2"/>
              <a:buChar char="4"/>
              <a:defRPr/>
            </a:pPr>
            <a:r>
              <a:rPr lang="en-US" dirty="0"/>
              <a:t>support people in their recovery journey to reach self-identified goals for health, well-being, and quality of life</a:t>
            </a:r>
          </a:p>
        </p:txBody>
      </p:sp>
    </p:spTree>
    <p:extLst>
      <p:ext uri="{BB962C8B-B14F-4D97-AF65-F5344CB8AC3E}">
        <p14:creationId xmlns:p14="http://schemas.microsoft.com/office/powerpoint/2010/main" val="3262415898"/>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0AF64629DDC64584E4796B386CA06E" ma:contentTypeVersion="12" ma:contentTypeDescription="Create a new document." ma:contentTypeScope="" ma:versionID="f3ab545d9992df62a30bfcb64d2becf7">
  <xsd:schema xmlns:xsd="http://www.w3.org/2001/XMLSchema" xmlns:xs="http://www.w3.org/2001/XMLSchema" xmlns:p="http://schemas.microsoft.com/office/2006/metadata/properties" xmlns:ns3="199ca11f-b724-41ce-a7e5-e46f34aa8d00" xmlns:ns4="a227f4e8-77f4-4d3a-b9fa-a94b95c18dca" targetNamespace="http://schemas.microsoft.com/office/2006/metadata/properties" ma:root="true" ma:fieldsID="18e6a20f6c743c367299cc607f844402" ns3:_="" ns4:_="">
    <xsd:import namespace="199ca11f-b724-41ce-a7e5-e46f34aa8d00"/>
    <xsd:import namespace="a227f4e8-77f4-4d3a-b9fa-a94b95c18dc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9ca11f-b724-41ce-a7e5-e46f34aa8d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27f4e8-77f4-4d3a-b9fa-a94b95c18dc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AA538-C572-4A5C-A186-9FC0DC208B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9ca11f-b724-41ce-a7e5-e46f34aa8d00"/>
    <ds:schemaRef ds:uri="a227f4e8-77f4-4d3a-b9fa-a94b95c18d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A6A7DF-8694-4BAF-A0DA-4DFDACE365C4}">
  <ds:schemaRefs>
    <ds:schemaRef ds:uri="http://schemas.microsoft.com/office/2006/documentManagement/types"/>
    <ds:schemaRef ds:uri="http://schemas.microsoft.com/office/infopath/2007/PartnerControls"/>
    <ds:schemaRef ds:uri="http://purl.org/dc/elements/1.1/"/>
    <ds:schemaRef ds:uri="a227f4e8-77f4-4d3a-b9fa-a94b95c18dca"/>
    <ds:schemaRef ds:uri="http://schemas.microsoft.com/office/2006/metadata/properties"/>
    <ds:schemaRef ds:uri="http://schemas.openxmlformats.org/package/2006/metadata/core-properties"/>
    <ds:schemaRef ds:uri="http://purl.org/dc/terms/"/>
    <ds:schemaRef ds:uri="199ca11f-b724-41ce-a7e5-e46f34aa8d00"/>
    <ds:schemaRef ds:uri="http://www.w3.org/XML/1998/namespace"/>
    <ds:schemaRef ds:uri="http://purl.org/dc/dcmitype/"/>
  </ds:schemaRefs>
</ds:datastoreItem>
</file>

<file path=customXml/itemProps3.xml><?xml version="1.0" encoding="utf-8"?>
<ds:datastoreItem xmlns:ds="http://schemas.openxmlformats.org/officeDocument/2006/customXml" ds:itemID="{6263AAE9-F771-42D2-9A7C-B626F00622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TotalTime>
  <Words>2985</Words>
  <Application>Microsoft Office PowerPoint</Application>
  <PresentationFormat>Widescreen</PresentationFormat>
  <Paragraphs>178</Paragraphs>
  <Slides>23</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Helvetica</vt:lpstr>
      <vt:lpstr>Selawik</vt:lpstr>
      <vt:lpstr>Webdings</vt:lpstr>
      <vt:lpstr>Office Theme</vt:lpstr>
      <vt:lpstr>   Harm reduction support and perspective on return to use </vt:lpstr>
      <vt:lpstr>Agenda</vt:lpstr>
      <vt:lpstr>Deadly Duo</vt:lpstr>
      <vt:lpstr>PowerPoint Presentation</vt:lpstr>
      <vt:lpstr>Definition of Recovery</vt:lpstr>
      <vt:lpstr>Recovery Program Examples</vt:lpstr>
      <vt:lpstr>Unalome</vt:lpstr>
      <vt:lpstr>PowerPoint Presentation</vt:lpstr>
      <vt:lpstr>PowerPoint Presentation</vt:lpstr>
      <vt:lpstr>PowerPoint Presentation</vt:lpstr>
      <vt:lpstr>PowerPoint Presentation</vt:lpstr>
      <vt:lpstr>PowerPoint Presentation</vt:lpstr>
      <vt:lpstr>Prime Plus Program Services</vt:lpstr>
      <vt:lpstr>Why we approach returning to use with compassion</vt:lpstr>
      <vt:lpstr>Peers &amp; Harm Reduction Workers</vt:lpstr>
      <vt:lpstr>Setting clients up for success, no  matter the outcome</vt:lpstr>
      <vt:lpstr>Setting clients up for success, no  matter the outcome</vt:lpstr>
      <vt:lpstr>Setting clients up for success, no  matter the outcome- when they leave for treatment</vt:lpstr>
      <vt:lpstr>Facts about Relapse</vt:lpstr>
      <vt:lpstr>Overdose &amp; Infection Safety Plans can be valuable for everyone, even in recovery</vt:lpstr>
      <vt:lpstr>When a client says they are abstinent or in recovery- how do you respond?</vt:lpstr>
      <vt:lpstr>When a client says they are abstinent or in recovery- how do you respond?</vt:lpstr>
      <vt:lpstr>References- Alternative recovery programs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Returning to Use:  Keeping People Safer</dc:title>
  <dc:creator>LEAHY Judith M</dc:creator>
  <cp:lastModifiedBy>Valentine, Blue</cp:lastModifiedBy>
  <cp:revision>8</cp:revision>
  <dcterms:created xsi:type="dcterms:W3CDTF">2021-09-07T16:30:28Z</dcterms:created>
  <dcterms:modified xsi:type="dcterms:W3CDTF">2021-09-07T17:28:45Z</dcterms:modified>
</cp:coreProperties>
</file>