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notesMasterIdLst>
    <p:notesMasterId r:id="rId30"/>
  </p:notesMasterIdLst>
  <p:sldIdLst>
    <p:sldId id="288" r:id="rId5"/>
    <p:sldId id="289" r:id="rId6"/>
    <p:sldId id="290" r:id="rId7"/>
    <p:sldId id="321" r:id="rId8"/>
    <p:sldId id="320" r:id="rId9"/>
    <p:sldId id="322" r:id="rId10"/>
    <p:sldId id="323" r:id="rId11"/>
    <p:sldId id="324" r:id="rId12"/>
    <p:sldId id="330" r:id="rId13"/>
    <p:sldId id="331" r:id="rId14"/>
    <p:sldId id="295" r:id="rId15"/>
    <p:sldId id="296" r:id="rId16"/>
    <p:sldId id="312" r:id="rId17"/>
    <p:sldId id="332" r:id="rId18"/>
    <p:sldId id="333" r:id="rId19"/>
    <p:sldId id="334" r:id="rId20"/>
    <p:sldId id="313" r:id="rId21"/>
    <p:sldId id="338" r:id="rId22"/>
    <p:sldId id="335" r:id="rId23"/>
    <p:sldId id="337" r:id="rId24"/>
    <p:sldId id="336" r:id="rId25"/>
    <p:sldId id="327" r:id="rId26"/>
    <p:sldId id="309" r:id="rId27"/>
    <p:sldId id="311" r:id="rId28"/>
    <p:sldId id="30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98" y="2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619E0-9010-47D5-948F-15C2CD2D286C}" type="datetimeFigureOut">
              <a:rPr lang="en-US" smtClean="0"/>
              <a:t>11/2/2021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F1FFF-B8FE-4AF9-A857-3A373137F3A2}" type="slidenum">
              <a:rPr lang="en-US" smtClean="0"/>
              <a:t>‹#›</a:t>
            </a:fld>
            <a:endParaRPr lang="en-US"/>
          </a:p>
        </p:txBody>
      </p:sp>
    </p:spTree>
    <p:extLst>
      <p:ext uri="{BB962C8B-B14F-4D97-AF65-F5344CB8AC3E}">
        <p14:creationId xmlns:p14="http://schemas.microsoft.com/office/powerpoint/2010/main" val="192605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F1FFF-B8FE-4AF9-A857-3A373137F3A2}" type="slidenum">
              <a:rPr lang="en-US" smtClean="0"/>
              <a:t>1</a:t>
            </a:fld>
            <a:endParaRPr lang="en-US"/>
          </a:p>
        </p:txBody>
      </p:sp>
    </p:spTree>
    <p:extLst>
      <p:ext uri="{BB962C8B-B14F-4D97-AF65-F5344CB8AC3E}">
        <p14:creationId xmlns:p14="http://schemas.microsoft.com/office/powerpoint/2010/main" val="90506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F1FFF-B8FE-4AF9-A857-3A373137F3A2}" type="slidenum">
              <a:rPr lang="en-US" smtClean="0"/>
              <a:t>2</a:t>
            </a:fld>
            <a:endParaRPr lang="en-US"/>
          </a:p>
        </p:txBody>
      </p:sp>
    </p:spTree>
    <p:extLst>
      <p:ext uri="{BB962C8B-B14F-4D97-AF65-F5344CB8AC3E}">
        <p14:creationId xmlns:p14="http://schemas.microsoft.com/office/powerpoint/2010/main" val="57428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F1FFF-B8FE-4AF9-A857-3A373137F3A2}" type="slidenum">
              <a:rPr lang="en-US" smtClean="0"/>
              <a:t>3</a:t>
            </a:fld>
            <a:endParaRPr lang="en-US"/>
          </a:p>
        </p:txBody>
      </p:sp>
    </p:spTree>
    <p:extLst>
      <p:ext uri="{BB962C8B-B14F-4D97-AF65-F5344CB8AC3E}">
        <p14:creationId xmlns:p14="http://schemas.microsoft.com/office/powerpoint/2010/main" val="217064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F426D4D-ED5D-4278-952F-1274A2C310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23DC186-613F-423B-AEF6-414AD1F98D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1999- 547; 2018- 12,676 and 2019- 16,167, increased by 3,491 deaths</a:t>
            </a:r>
          </a:p>
        </p:txBody>
      </p:sp>
      <p:sp>
        <p:nvSpPr>
          <p:cNvPr id="19460" name="Slide Number Placeholder 3">
            <a:extLst>
              <a:ext uri="{FF2B5EF4-FFF2-40B4-BE49-F238E27FC236}">
                <a16:creationId xmlns:a16="http://schemas.microsoft.com/office/drawing/2014/main" id="{F1C80C8A-FC19-41A6-B128-85A097CEBE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99C54F-7082-42D0-A9AE-3D37D683E3B2}" type="slidenum">
              <a:rPr lang="en-US" altLang="en-US" smtClean="0"/>
              <a:pPr/>
              <a:t>13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DE0A550-BCA6-4881-BBB0-4F7D01F64E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C025BFB-F842-4C5A-BFE9-8C795735F6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1999- 3,822  and 2018- 14,666 and 2019- </a:t>
            </a:r>
          </a:p>
        </p:txBody>
      </p:sp>
      <p:sp>
        <p:nvSpPr>
          <p:cNvPr id="21508" name="Slide Number Placeholder 3">
            <a:extLst>
              <a:ext uri="{FF2B5EF4-FFF2-40B4-BE49-F238E27FC236}">
                <a16:creationId xmlns:a16="http://schemas.microsoft.com/office/drawing/2014/main" id="{BB344C2A-04E8-4CB1-BB42-36230FFD6C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7DC12F-165A-4B9F-9268-255152FA2AF4}" type="slidenum">
              <a:rPr lang="en-US" altLang="en-US" smtClean="0"/>
              <a:pPr/>
              <a:t>14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111A1B2B-FBD0-4F16-96E3-119A98E5811C}"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01040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111A1B2B-FBD0-4F16-96E3-119A98E5811C}"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93532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BF74585-1E05-4191-9087-83AE6441C1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C3AF7AE-6943-4B39-883B-57912FD8E6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Guanfacine</a:t>
            </a:r>
            <a:r>
              <a:rPr lang="en-US" altLang="en-US"/>
              <a:t> stimulates postsynaptic alfa-2A adrenergic receptors so it inhibits the production of cAMP and closes HCN channels enhancing the effectiveness of the signal of the pyramidal neurons of the prefrontal cortex (PFC), thus improving working memory and attention.</a:t>
            </a:r>
          </a:p>
        </p:txBody>
      </p:sp>
      <p:sp>
        <p:nvSpPr>
          <p:cNvPr id="26628" name="Slide Number Placeholder 3">
            <a:extLst>
              <a:ext uri="{FF2B5EF4-FFF2-40B4-BE49-F238E27FC236}">
                <a16:creationId xmlns:a16="http://schemas.microsoft.com/office/drawing/2014/main" id="{BC310776-6F57-42FF-AD21-66B54165A3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318447-DC10-4712-A86F-96DF1CEDAC66}" type="slidenum">
              <a:rPr lang="en-US" altLang="en-US" smtClean="0"/>
              <a:pPr/>
              <a:t>21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11A1B2B-FBD0-4F16-96E3-119A98E5811C}" type="slidenum">
              <a:rPr lang="en-US" smtClean="0">
                <a:solidFill>
                  <a:prstClr val="black"/>
                </a:solidFill>
              </a:rPr>
              <a:pPr>
                <a:defRPr/>
              </a:pPr>
              <a:t>25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119B05-BF0C-42D1-9982-53AB556CAD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36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7CC9A3-67BA-46BE-A0C9-9AD0BB496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93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5710C-6E21-463B-943E-4230127CE7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322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able Placeholder 2"/>
          <p:cNvSpPr>
            <a:spLocks noGrp="1"/>
          </p:cNvSpPr>
          <p:nvPr>
            <p:ph type="tbl" idx="1"/>
          </p:nvPr>
        </p:nvSpPr>
        <p:spPr>
          <a:xfrm>
            <a:off x="457200" y="1219200"/>
            <a:ext cx="8229600" cy="4724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6D2612-3BB7-4822-85AF-8F161D24F8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04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576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E5003CE8-AB06-4B3B-8B1C-9BEA91827F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2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429233-99C6-45F9-9ECF-CF2BAF9A24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1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A3AD53-7CBD-4D55-B3F2-78EF8128E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42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5091A7-45DA-4A35-AC2B-71A8A2FEF0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044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D9E017-138B-4936-ACDD-771052EA4F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824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688EF9-53C9-4893-843C-C23512C226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75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1F1306-1E92-4375-BB29-DCFDEEEB15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1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9767A3-CD5E-4582-B169-905CF67FA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93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6CA4F4-C76D-44C4-B5CA-BBFC09577C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80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8" descr="nativeamericanhm_pg2"/>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25603" name="Rectangle 2"/>
          <p:cNvSpPr>
            <a:spLocks noGrp="1" noChangeArrowheads="1"/>
          </p:cNvSpPr>
          <p:nvPr>
            <p:ph type="title"/>
          </p:nvPr>
        </p:nvSpPr>
        <p:spPr bwMode="auto">
          <a:xfrm>
            <a:off x="457200" y="76200"/>
            <a:ext cx="67818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4" name="Rectangle 3"/>
          <p:cNvSpPr>
            <a:spLocks noGrp="1" noChangeArrowheads="1"/>
          </p:cNvSpPr>
          <p:nvPr>
            <p:ph type="body" idx="1"/>
          </p:nvPr>
        </p:nvSpPr>
        <p:spPr bwMode="auto">
          <a:xfrm>
            <a:off x="457200" y="1219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b="0">
                <a:latin typeface="Times New Roman" pitchFamily="18" charset="0"/>
                <a:ea typeface="ＭＳ Ｐゴシック" charset="-128"/>
                <a:cs typeface="+mn-cs"/>
              </a:defRPr>
            </a:lvl1pPr>
          </a:lstStyle>
          <a:p>
            <a:pPr defTabSz="457200" fontAlgn="base">
              <a:spcBef>
                <a:spcPct val="0"/>
              </a:spcBef>
              <a:spcAft>
                <a:spcPct val="0"/>
              </a:spcAft>
              <a:defRPr/>
            </a:pPr>
            <a:endParaRPr lang="en-US">
              <a:solidFill>
                <a:srgbClr val="000000"/>
              </a:solidFill>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b="0">
                <a:latin typeface="Times New Roman" pitchFamily="18" charset="0"/>
                <a:ea typeface="ＭＳ Ｐゴシック" charset="-128"/>
                <a:cs typeface="+mn-cs"/>
              </a:defRPr>
            </a:lvl1pPr>
          </a:lstStyle>
          <a:p>
            <a:pPr defTabSz="457200" fontAlgn="base">
              <a:spcBef>
                <a:spcPct val="0"/>
              </a:spcBef>
              <a:spcAft>
                <a:spcPct val="0"/>
              </a:spcAft>
              <a:defRPr/>
            </a:pPr>
            <a:endParaRPr lang="en-US">
              <a:solidFill>
                <a:srgbClr val="000000"/>
              </a:solidFill>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b="0">
                <a:latin typeface="Times New Roman" pitchFamily="18" charset="0"/>
                <a:ea typeface="ＭＳ Ｐゴシック" charset="-128"/>
                <a:cs typeface="+mn-cs"/>
              </a:defRPr>
            </a:lvl1pPr>
          </a:lstStyle>
          <a:p>
            <a:pPr defTabSz="457200" fontAlgn="base">
              <a:spcBef>
                <a:spcPct val="0"/>
              </a:spcBef>
              <a:spcAft>
                <a:spcPct val="0"/>
              </a:spcAft>
              <a:defRPr/>
            </a:pPr>
            <a:fld id="{45A0EA44-8407-484F-AC84-12AE663E2698}" type="slidenum">
              <a:rPr lang="en-US">
                <a:solidFill>
                  <a:srgbClr val="000000"/>
                </a:solidFill>
              </a:rPr>
              <a:pPr defTabSz="4572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2829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0" fontAlgn="base" hangingPunct="0">
        <a:spcBef>
          <a:spcPct val="0"/>
        </a:spcBef>
        <a:spcAft>
          <a:spcPct val="0"/>
        </a:spcAft>
        <a:defRPr sz="3600">
          <a:solidFill>
            <a:srgbClr val="000000"/>
          </a:solidFill>
          <a:latin typeface="+mj-lt"/>
          <a:ea typeface="+mj-ea"/>
          <a:cs typeface="ＭＳ Ｐゴシック"/>
        </a:defRPr>
      </a:lvl1pPr>
      <a:lvl2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2pPr>
      <a:lvl3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3pPr>
      <a:lvl4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4pPr>
      <a:lvl5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5pPr>
      <a:lvl6pPr marL="457200" algn="l" rtl="0" eaLnBrk="0" fontAlgn="base" hangingPunct="0">
        <a:spcBef>
          <a:spcPct val="0"/>
        </a:spcBef>
        <a:spcAft>
          <a:spcPct val="0"/>
        </a:spcAft>
        <a:defRPr sz="3600">
          <a:solidFill>
            <a:srgbClr val="000000"/>
          </a:solidFill>
          <a:latin typeface="Gill Sans MT" pitchFamily="34" charset="0"/>
          <a:ea typeface="ＭＳ Ｐゴシック" charset="-128"/>
        </a:defRPr>
      </a:lvl6pPr>
      <a:lvl7pPr marL="914400" algn="l" rtl="0" eaLnBrk="0" fontAlgn="base" hangingPunct="0">
        <a:spcBef>
          <a:spcPct val="0"/>
        </a:spcBef>
        <a:spcAft>
          <a:spcPct val="0"/>
        </a:spcAft>
        <a:defRPr sz="3600">
          <a:solidFill>
            <a:srgbClr val="000000"/>
          </a:solidFill>
          <a:latin typeface="Gill Sans MT" pitchFamily="34" charset="0"/>
          <a:ea typeface="ＭＳ Ｐゴシック" charset="-128"/>
        </a:defRPr>
      </a:lvl7pPr>
      <a:lvl8pPr marL="1371600" algn="l" rtl="0" eaLnBrk="0" fontAlgn="base" hangingPunct="0">
        <a:spcBef>
          <a:spcPct val="0"/>
        </a:spcBef>
        <a:spcAft>
          <a:spcPct val="0"/>
        </a:spcAft>
        <a:defRPr sz="3600">
          <a:solidFill>
            <a:srgbClr val="000000"/>
          </a:solidFill>
          <a:latin typeface="Gill Sans MT" pitchFamily="34" charset="0"/>
          <a:ea typeface="ＭＳ Ｐゴシック" charset="-128"/>
        </a:defRPr>
      </a:lvl8pPr>
      <a:lvl9pPr marL="1828800" algn="l" rtl="0" eaLnBrk="0" fontAlgn="base" hangingPunct="0">
        <a:spcBef>
          <a:spcPct val="0"/>
        </a:spcBef>
        <a:spcAft>
          <a:spcPct val="0"/>
        </a:spcAft>
        <a:defRPr sz="3600">
          <a:solidFill>
            <a:srgbClr val="000000"/>
          </a:solidFill>
          <a:latin typeface="Gill Sans MT" pitchFamily="34" charset="0"/>
          <a:ea typeface="ＭＳ Ｐゴシック" charset="-128"/>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ＭＳ Ｐゴシック"/>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ea typeface="+mn-ea"/>
          <a:cs typeface="ＭＳ Ｐゴシック"/>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ea typeface="+mn-ea"/>
          <a:cs typeface="ＭＳ Ｐゴシック"/>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ea typeface="+mn-ea"/>
          <a:cs typeface="ＭＳ Ｐゴシック"/>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ea typeface="+mn-ea"/>
          <a:cs typeface="ＭＳ Ｐゴシック"/>
        </a:defRPr>
      </a:lvl5pPr>
      <a:lvl6pPr marL="2514600" indent="-228600" algn="l" rtl="0" eaLnBrk="0" fontAlgn="base" hangingPunct="0">
        <a:spcBef>
          <a:spcPct val="20000"/>
        </a:spcBef>
        <a:spcAft>
          <a:spcPct val="0"/>
        </a:spcAft>
        <a:buClr>
          <a:schemeClr val="tx1"/>
        </a:buClr>
        <a:buChar char="•"/>
        <a:defRPr sz="2000">
          <a:solidFill>
            <a:srgbClr val="000000"/>
          </a:solidFill>
          <a:latin typeface="+mn-lt"/>
          <a:ea typeface="+mn-ea"/>
        </a:defRPr>
      </a:lvl6pPr>
      <a:lvl7pPr marL="2971800" indent="-228600" algn="l" rtl="0" eaLnBrk="0" fontAlgn="base" hangingPunct="0">
        <a:spcBef>
          <a:spcPct val="20000"/>
        </a:spcBef>
        <a:spcAft>
          <a:spcPct val="0"/>
        </a:spcAft>
        <a:buClr>
          <a:schemeClr val="tx1"/>
        </a:buClr>
        <a:buChar char="•"/>
        <a:defRPr sz="2000">
          <a:solidFill>
            <a:srgbClr val="000000"/>
          </a:solidFill>
          <a:latin typeface="+mn-lt"/>
          <a:ea typeface="+mn-ea"/>
        </a:defRPr>
      </a:lvl7pPr>
      <a:lvl8pPr marL="3429000" indent="-228600" algn="l" rtl="0" eaLnBrk="0" fontAlgn="base" hangingPunct="0">
        <a:spcBef>
          <a:spcPct val="20000"/>
        </a:spcBef>
        <a:spcAft>
          <a:spcPct val="0"/>
        </a:spcAft>
        <a:buClr>
          <a:schemeClr val="tx1"/>
        </a:buClr>
        <a:buChar char="•"/>
        <a:defRPr sz="2000">
          <a:solidFill>
            <a:srgbClr val="000000"/>
          </a:solidFill>
          <a:latin typeface="+mn-lt"/>
          <a:ea typeface="+mn-ea"/>
        </a:defRPr>
      </a:lvl8pPr>
      <a:lvl9pPr marL="3886200" indent="-228600" algn="l" rtl="0" eaLnBrk="0" fontAlgn="base" hangingPunct="0">
        <a:spcBef>
          <a:spcPct val="20000"/>
        </a:spcBef>
        <a:spcAft>
          <a:spcPct val="0"/>
        </a:spcAft>
        <a:buClr>
          <a:schemeClr val="tx1"/>
        </a:buClr>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drugabuse.gov/related-topics/trends-statistics/overdose-death-rat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drugabuse.gov/related-topics/trends-statistics/overdose-death-rat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drugabuse.gov/related-topics/trends-statistics/overdose-death-rat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lipart-library.com/clipart/gie5Gr85T.htm"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drugabuse.gov/related-topics/trends-statistics/overdose-death-ra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idx="4294967295"/>
          </p:nvPr>
        </p:nvSpPr>
        <p:spPr>
          <a:xfrm>
            <a:off x="377825" y="1306667"/>
            <a:ext cx="8308975" cy="5176683"/>
          </a:xfrm>
        </p:spPr>
        <p:txBody>
          <a:bodyPr anchor="t"/>
          <a:lstStyle/>
          <a:p>
            <a:pPr algn="ctr"/>
            <a:br>
              <a:rPr lang="en-US" sz="3200" b="1" u="sng" dirty="0"/>
            </a:br>
            <a:r>
              <a:rPr lang="en-US" sz="3200" b="1" u="sng" dirty="0"/>
              <a:t>Contingency Management and Stimulant/Methamphetamine Use Disorder </a:t>
            </a:r>
            <a:br>
              <a:rPr lang="en-US" sz="3200" b="1" u="sng" dirty="0"/>
            </a:br>
            <a:br>
              <a:rPr lang="en-US" sz="4000" b="1" dirty="0">
                <a:solidFill>
                  <a:schemeClr val="tx1"/>
                </a:solidFill>
              </a:rPr>
            </a:br>
            <a:r>
              <a:rPr lang="en-US" sz="1800" b="1" dirty="0">
                <a:solidFill>
                  <a:schemeClr val="tx1"/>
                </a:solidFill>
              </a:rPr>
              <a:t>CAPT </a:t>
            </a:r>
            <a:r>
              <a:rPr lang="en-US" sz="1800" b="1" dirty="0"/>
              <a:t>Ted Hall, PharmD</a:t>
            </a:r>
            <a:br>
              <a:rPr lang="en-US" sz="1800" b="1" dirty="0"/>
            </a:br>
            <a:r>
              <a:rPr lang="en-US" sz="1800" b="1" dirty="0"/>
              <a:t>DHHS/USPHS/IHS</a:t>
            </a:r>
            <a:br>
              <a:rPr lang="en-US" sz="1800" b="1" dirty="0"/>
            </a:br>
            <a:r>
              <a:rPr lang="en-US" sz="1800" b="1" dirty="0"/>
              <a:t>Advanced Practice Pharmacist II</a:t>
            </a:r>
            <a:br>
              <a:rPr lang="en-US" sz="1800" b="1" dirty="0"/>
            </a:br>
            <a:r>
              <a:rPr lang="en-US" sz="1800" b="1" dirty="0"/>
              <a:t>Clinical Psychiatric Pharmacist Prescriber</a:t>
            </a:r>
            <a:br>
              <a:rPr lang="en-US" sz="1800" b="1" dirty="0"/>
            </a:br>
            <a:r>
              <a:rPr lang="en-US" sz="1800" b="1" dirty="0"/>
              <a:t>Ho-Chunk Nation Health Department</a:t>
            </a:r>
            <a:br>
              <a:rPr lang="en-US" sz="1800" b="1" dirty="0"/>
            </a:br>
            <a:br>
              <a:rPr lang="en-US" sz="2400" b="1" dirty="0"/>
            </a:br>
            <a:endParaRPr lang="en-US" sz="2000" b="1" i="1" dirty="0">
              <a:latin typeface="Arial" charset="0"/>
            </a:endParaRPr>
          </a:p>
        </p:txBody>
      </p:sp>
      <p:pic>
        <p:nvPicPr>
          <p:cNvPr id="59396" name="Picture 4"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4" name="Slide Number Placeholder 3"/>
          <p:cNvSpPr>
            <a:spLocks noGrp="1"/>
          </p:cNvSpPr>
          <p:nvPr>
            <p:ph type="sldNum" sz="quarter" idx="12"/>
          </p:nvPr>
        </p:nvSpPr>
        <p:spPr/>
        <p:txBody>
          <a:bodyPr/>
          <a:lstStyle/>
          <a:p>
            <a:pPr>
              <a:defRPr/>
            </a:pPr>
            <a:fld id="{7F1F1306-1E92-4375-BB29-DCFDEEEB1514}"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156719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6F9AFF5-7335-4985-93EB-76A32FC8052B}"/>
              </a:ext>
            </a:extLst>
          </p:cNvPr>
          <p:cNvSpPr>
            <a:spLocks noGrp="1" noChangeArrowheads="1"/>
          </p:cNvSpPr>
          <p:nvPr>
            <p:ph type="title"/>
          </p:nvPr>
        </p:nvSpPr>
        <p:spPr>
          <a:xfrm>
            <a:off x="-76200" y="461964"/>
            <a:ext cx="8229600" cy="706437"/>
          </a:xfrm>
        </p:spPr>
        <p:txBody>
          <a:bodyPr/>
          <a:lstStyle/>
          <a:p>
            <a:r>
              <a:rPr lang="en-US" altLang="en-US" dirty="0">
                <a:solidFill>
                  <a:schemeClr val="tx2"/>
                </a:solidFill>
              </a:rPr>
              <a:t>Overdose Rate</a:t>
            </a:r>
          </a:p>
        </p:txBody>
      </p:sp>
      <p:sp>
        <p:nvSpPr>
          <p:cNvPr id="15363" name="TextBox 6">
            <a:extLst>
              <a:ext uri="{FF2B5EF4-FFF2-40B4-BE49-F238E27FC236}">
                <a16:creationId xmlns:a16="http://schemas.microsoft.com/office/drawing/2014/main" id="{C9A6A54F-83B4-468F-AC55-EE64135BF989}"/>
              </a:ext>
            </a:extLst>
          </p:cNvPr>
          <p:cNvSpPr txBox="1">
            <a:spLocks noChangeArrowheads="1"/>
          </p:cNvSpPr>
          <p:nvPr/>
        </p:nvSpPr>
        <p:spPr bwMode="auto">
          <a:xfrm>
            <a:off x="5638800" y="1319212"/>
            <a:ext cx="3851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chemeClr val="tx2"/>
                </a:solidFill>
              </a:rPr>
              <a:t>Fentanyl and psychostimulants (amphetamines) steady incline since 2015</a:t>
            </a:r>
          </a:p>
        </p:txBody>
      </p:sp>
      <p:sp>
        <p:nvSpPr>
          <p:cNvPr id="15364" name="TextBox 7">
            <a:extLst>
              <a:ext uri="{FF2B5EF4-FFF2-40B4-BE49-F238E27FC236}">
                <a16:creationId xmlns:a16="http://schemas.microsoft.com/office/drawing/2014/main" id="{23AD2CB3-F7A4-4C68-B4A4-14910AE3FCCF}"/>
              </a:ext>
            </a:extLst>
          </p:cNvPr>
          <p:cNvSpPr txBox="1">
            <a:spLocks noChangeArrowheads="1"/>
          </p:cNvSpPr>
          <p:nvPr/>
        </p:nvSpPr>
        <p:spPr bwMode="auto">
          <a:xfrm>
            <a:off x="179388" y="1477963"/>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dirty="0">
                <a:solidFill>
                  <a:srgbClr val="00B0F0"/>
                </a:solidFill>
                <a:hlinkClick r:id="rId2">
                  <a:extLst>
                    <a:ext uri="{A12FA001-AC4F-418D-AE19-62706E023703}">
                      <ahyp:hlinkClr xmlns:ahyp="http://schemas.microsoft.com/office/drawing/2018/hyperlinkcolor" val="tx"/>
                    </a:ext>
                  </a:extLst>
                </a:hlinkClick>
              </a:rPr>
              <a:t>https://www.drugabuse.gov/related-topics/trends-statistics/overdose-death-rates</a:t>
            </a:r>
            <a:r>
              <a:rPr lang="en-US" altLang="en-US" sz="1100" dirty="0">
                <a:solidFill>
                  <a:srgbClr val="00B0F0"/>
                </a:solidFill>
              </a:rPr>
              <a:t>; </a:t>
            </a:r>
            <a:r>
              <a:rPr lang="en-US" altLang="en-US" sz="1100" dirty="0">
                <a:solidFill>
                  <a:srgbClr val="FF0000"/>
                </a:solidFill>
              </a:rPr>
              <a:t>Revised May 2021</a:t>
            </a:r>
          </a:p>
        </p:txBody>
      </p:sp>
      <p:pic>
        <p:nvPicPr>
          <p:cNvPr id="15365" name="Picture 2" descr="https://www.drugabuse.gov/sites/default/files/images/ODR2020Slide2.jpeg">
            <a:extLst>
              <a:ext uri="{FF2B5EF4-FFF2-40B4-BE49-F238E27FC236}">
                <a16:creationId xmlns:a16="http://schemas.microsoft.com/office/drawing/2014/main" id="{237B244D-00BE-482A-938F-90BFC500A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7900"/>
            <a:ext cx="91440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BB7E0A6-1529-47B6-9501-EF806657FC0D}"/>
              </a:ext>
            </a:extLst>
          </p:cNvPr>
          <p:cNvSpPr>
            <a:spLocks noGrp="1" noChangeArrowheads="1"/>
          </p:cNvSpPr>
          <p:nvPr>
            <p:ph type="title"/>
          </p:nvPr>
        </p:nvSpPr>
        <p:spPr>
          <a:xfrm>
            <a:off x="0" y="457200"/>
            <a:ext cx="8229600" cy="706437"/>
          </a:xfrm>
        </p:spPr>
        <p:txBody>
          <a:bodyPr/>
          <a:lstStyle/>
          <a:p>
            <a:r>
              <a:rPr lang="en-US" altLang="en-US" dirty="0">
                <a:solidFill>
                  <a:schemeClr val="tx2"/>
                </a:solidFill>
              </a:rPr>
              <a:t>Overdose Rate</a:t>
            </a:r>
          </a:p>
        </p:txBody>
      </p:sp>
      <p:sp>
        <p:nvSpPr>
          <p:cNvPr id="16387" name="TextBox 5">
            <a:extLst>
              <a:ext uri="{FF2B5EF4-FFF2-40B4-BE49-F238E27FC236}">
                <a16:creationId xmlns:a16="http://schemas.microsoft.com/office/drawing/2014/main" id="{869599AB-806B-4996-857A-89E550C09459}"/>
              </a:ext>
            </a:extLst>
          </p:cNvPr>
          <p:cNvSpPr txBox="1">
            <a:spLocks noChangeArrowheads="1"/>
          </p:cNvSpPr>
          <p:nvPr/>
        </p:nvSpPr>
        <p:spPr bwMode="auto">
          <a:xfrm>
            <a:off x="107950" y="1628775"/>
            <a:ext cx="5297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dirty="0">
                <a:solidFill>
                  <a:srgbClr val="00B0F0"/>
                </a:solidFill>
                <a:hlinkClick r:id="rId2">
                  <a:extLst>
                    <a:ext uri="{A12FA001-AC4F-418D-AE19-62706E023703}">
                      <ahyp:hlinkClr xmlns:ahyp="http://schemas.microsoft.com/office/drawing/2018/hyperlinkcolor" val="tx"/>
                    </a:ext>
                  </a:extLst>
                </a:hlinkClick>
              </a:rPr>
              <a:t>https://www.drugabuse.gov/related-topics/trends-statistics/overdose-death-rates</a:t>
            </a:r>
            <a:r>
              <a:rPr lang="en-US" altLang="en-US" sz="1100" dirty="0">
                <a:solidFill>
                  <a:srgbClr val="00B0F0"/>
                </a:solidFill>
              </a:rPr>
              <a:t>; </a:t>
            </a:r>
            <a:r>
              <a:rPr lang="en-US" altLang="en-US" sz="1100" dirty="0">
                <a:solidFill>
                  <a:srgbClr val="FF0000"/>
                </a:solidFill>
              </a:rPr>
              <a:t>Revised May 2021</a:t>
            </a:r>
          </a:p>
        </p:txBody>
      </p:sp>
      <p:pic>
        <p:nvPicPr>
          <p:cNvPr id="16388" name="Picture 7" descr="https://www.drugabuse.gov/sites/default/files/images/ODR2020Slide3.jpeg">
            <a:extLst>
              <a:ext uri="{FF2B5EF4-FFF2-40B4-BE49-F238E27FC236}">
                <a16:creationId xmlns:a16="http://schemas.microsoft.com/office/drawing/2014/main" id="{89CD8ADE-A359-4F7C-9711-AF6F0E6C4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91440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7CF8BE1-ADDC-4BC4-858D-5AA2EACDDC06}"/>
              </a:ext>
            </a:extLst>
          </p:cNvPr>
          <p:cNvSpPr>
            <a:spLocks noGrp="1" noChangeArrowheads="1"/>
          </p:cNvSpPr>
          <p:nvPr>
            <p:ph type="title"/>
          </p:nvPr>
        </p:nvSpPr>
        <p:spPr>
          <a:xfrm>
            <a:off x="0" y="457200"/>
            <a:ext cx="8229600" cy="706437"/>
          </a:xfrm>
        </p:spPr>
        <p:txBody>
          <a:bodyPr/>
          <a:lstStyle/>
          <a:p>
            <a:r>
              <a:rPr lang="en-US" altLang="en-US" dirty="0">
                <a:solidFill>
                  <a:schemeClr val="tx1"/>
                </a:solidFill>
              </a:rPr>
              <a:t>Overdose Rate</a:t>
            </a:r>
          </a:p>
        </p:txBody>
      </p:sp>
      <p:sp>
        <p:nvSpPr>
          <p:cNvPr id="17411" name="TextBox 7">
            <a:extLst>
              <a:ext uri="{FF2B5EF4-FFF2-40B4-BE49-F238E27FC236}">
                <a16:creationId xmlns:a16="http://schemas.microsoft.com/office/drawing/2014/main" id="{06270A02-80E0-4007-BE97-19224C08A8E4}"/>
              </a:ext>
            </a:extLst>
          </p:cNvPr>
          <p:cNvSpPr txBox="1">
            <a:spLocks noChangeArrowheads="1"/>
          </p:cNvSpPr>
          <p:nvPr/>
        </p:nvSpPr>
        <p:spPr bwMode="auto">
          <a:xfrm>
            <a:off x="179388" y="1477963"/>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dirty="0">
                <a:solidFill>
                  <a:srgbClr val="00B0F0"/>
                </a:solidFill>
                <a:hlinkClick r:id="rId2">
                  <a:extLst>
                    <a:ext uri="{A12FA001-AC4F-418D-AE19-62706E023703}">
                      <ahyp:hlinkClr xmlns:ahyp="http://schemas.microsoft.com/office/drawing/2018/hyperlinkcolor" val="tx"/>
                    </a:ext>
                  </a:extLst>
                </a:hlinkClick>
              </a:rPr>
              <a:t>https://www.drugabuse.gov/related-topics/trends-statistics/overdose-death-rates</a:t>
            </a:r>
            <a:r>
              <a:rPr lang="en-US" altLang="en-US" sz="1100" dirty="0">
                <a:solidFill>
                  <a:srgbClr val="00B0F0"/>
                </a:solidFill>
              </a:rPr>
              <a:t>; </a:t>
            </a:r>
            <a:r>
              <a:rPr lang="en-US" altLang="en-US" sz="1100" dirty="0">
                <a:solidFill>
                  <a:srgbClr val="FF0000"/>
                </a:solidFill>
              </a:rPr>
              <a:t>Revised May 2021</a:t>
            </a:r>
          </a:p>
        </p:txBody>
      </p:sp>
      <p:pic>
        <p:nvPicPr>
          <p:cNvPr id="17412" name="Picture 9" descr="https://www.drugabuse.gov/sites/default/files/images/ODR2020Slide5.jpeg">
            <a:extLst>
              <a:ext uri="{FF2B5EF4-FFF2-40B4-BE49-F238E27FC236}">
                <a16:creationId xmlns:a16="http://schemas.microsoft.com/office/drawing/2014/main" id="{A1D08419-C0C9-4221-A6A0-3F71233BB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914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1DBD50A-6FE4-472B-9C82-1E4F114BD248}"/>
              </a:ext>
            </a:extLst>
          </p:cNvPr>
          <p:cNvSpPr>
            <a:spLocks noGrp="1" noChangeArrowheads="1"/>
          </p:cNvSpPr>
          <p:nvPr>
            <p:ph type="title"/>
          </p:nvPr>
        </p:nvSpPr>
        <p:spPr>
          <a:xfrm>
            <a:off x="0" y="420689"/>
            <a:ext cx="8229600" cy="706437"/>
          </a:xfrm>
        </p:spPr>
        <p:txBody>
          <a:bodyPr/>
          <a:lstStyle/>
          <a:p>
            <a:r>
              <a:rPr lang="en-US" altLang="en-US" dirty="0">
                <a:solidFill>
                  <a:schemeClr val="tx1"/>
                </a:solidFill>
              </a:rPr>
              <a:t>Overdose Rate</a:t>
            </a:r>
          </a:p>
        </p:txBody>
      </p:sp>
      <p:sp>
        <p:nvSpPr>
          <p:cNvPr id="18435" name="TextBox 7">
            <a:extLst>
              <a:ext uri="{FF2B5EF4-FFF2-40B4-BE49-F238E27FC236}">
                <a16:creationId xmlns:a16="http://schemas.microsoft.com/office/drawing/2014/main" id="{73015411-988B-463A-B4A1-CC3771A57CBC}"/>
              </a:ext>
            </a:extLst>
          </p:cNvPr>
          <p:cNvSpPr txBox="1">
            <a:spLocks noChangeArrowheads="1"/>
          </p:cNvSpPr>
          <p:nvPr/>
        </p:nvSpPr>
        <p:spPr bwMode="auto">
          <a:xfrm>
            <a:off x="188913" y="1554163"/>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dirty="0">
                <a:solidFill>
                  <a:srgbClr val="00B0F0"/>
                </a:solidFill>
                <a:hlinkClick r:id="rId3">
                  <a:extLst>
                    <a:ext uri="{A12FA001-AC4F-418D-AE19-62706E023703}">
                      <ahyp:hlinkClr xmlns:ahyp="http://schemas.microsoft.com/office/drawing/2018/hyperlinkcolor" val="tx"/>
                    </a:ext>
                  </a:extLst>
                </a:hlinkClick>
              </a:rPr>
              <a:t>https://www.drugabuse.gov/related-topics/trends-statistics/overdose-death-rates</a:t>
            </a:r>
            <a:r>
              <a:rPr lang="en-US" altLang="en-US" sz="1100" dirty="0">
                <a:solidFill>
                  <a:srgbClr val="00B0F0"/>
                </a:solidFill>
              </a:rPr>
              <a:t>; </a:t>
            </a:r>
            <a:r>
              <a:rPr lang="en-US" altLang="en-US" sz="1100" dirty="0">
                <a:solidFill>
                  <a:srgbClr val="FF0000"/>
                </a:solidFill>
              </a:rPr>
              <a:t>Revised May 2021</a:t>
            </a:r>
          </a:p>
        </p:txBody>
      </p:sp>
      <p:pic>
        <p:nvPicPr>
          <p:cNvPr id="18436" name="Picture 7" descr="Since 2012, the number of deaths involving psychostimulants (primarily methamphetamine, have risen significantly each year, with 16,167 deaths in 2019.">
            <a:extLst>
              <a:ext uri="{FF2B5EF4-FFF2-40B4-BE49-F238E27FC236}">
                <a16:creationId xmlns:a16="http://schemas.microsoft.com/office/drawing/2014/main" id="{A2FFA85F-30DF-4E1C-BE7D-805218D1A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53E447E-BEA0-4C73-BA58-740FD0965F94}"/>
              </a:ext>
            </a:extLst>
          </p:cNvPr>
          <p:cNvSpPr>
            <a:spLocks noGrp="1" noChangeArrowheads="1"/>
          </p:cNvSpPr>
          <p:nvPr>
            <p:ph type="title"/>
          </p:nvPr>
        </p:nvSpPr>
        <p:spPr>
          <a:xfrm>
            <a:off x="0" y="531813"/>
            <a:ext cx="8229600" cy="706437"/>
          </a:xfrm>
        </p:spPr>
        <p:txBody>
          <a:bodyPr/>
          <a:lstStyle/>
          <a:p>
            <a:r>
              <a:rPr lang="en-US" altLang="en-US" dirty="0">
                <a:solidFill>
                  <a:schemeClr val="tx1"/>
                </a:solidFill>
              </a:rPr>
              <a:t>Overdose Rate</a:t>
            </a:r>
          </a:p>
        </p:txBody>
      </p:sp>
      <p:sp>
        <p:nvSpPr>
          <p:cNvPr id="20483" name="TextBox 7">
            <a:extLst>
              <a:ext uri="{FF2B5EF4-FFF2-40B4-BE49-F238E27FC236}">
                <a16:creationId xmlns:a16="http://schemas.microsoft.com/office/drawing/2014/main" id="{36CCBBC2-D8BE-4DDE-B9A8-FC7FC24B77ED}"/>
              </a:ext>
            </a:extLst>
          </p:cNvPr>
          <p:cNvSpPr txBox="1">
            <a:spLocks noChangeArrowheads="1"/>
          </p:cNvSpPr>
          <p:nvPr/>
        </p:nvSpPr>
        <p:spPr bwMode="auto">
          <a:xfrm>
            <a:off x="449263" y="1454150"/>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dirty="0">
                <a:solidFill>
                  <a:srgbClr val="00B0F0"/>
                </a:solidFill>
                <a:hlinkClick r:id="rId3">
                  <a:extLst>
                    <a:ext uri="{A12FA001-AC4F-418D-AE19-62706E023703}">
                      <ahyp:hlinkClr xmlns:ahyp="http://schemas.microsoft.com/office/drawing/2018/hyperlinkcolor" val="tx"/>
                    </a:ext>
                  </a:extLst>
                </a:hlinkClick>
              </a:rPr>
              <a:t>https://www.drugabuse.gov/related-topics/trends-statistics/overdose-death-rates</a:t>
            </a:r>
            <a:r>
              <a:rPr lang="en-US" altLang="en-US" sz="1100" dirty="0">
                <a:solidFill>
                  <a:srgbClr val="00B0F0"/>
                </a:solidFill>
              </a:rPr>
              <a:t>; </a:t>
            </a:r>
            <a:r>
              <a:rPr lang="en-US" altLang="en-US" sz="1100" dirty="0">
                <a:solidFill>
                  <a:srgbClr val="FF0000"/>
                </a:solidFill>
              </a:rPr>
              <a:t>Revised May 2021</a:t>
            </a:r>
          </a:p>
        </p:txBody>
      </p:sp>
      <p:pic>
        <p:nvPicPr>
          <p:cNvPr id="20484" name="Picture 7" descr="https://www.drugabuse.gov/sites/default/files/images/ODR2020Slide7.jpeg">
            <a:extLst>
              <a:ext uri="{FF2B5EF4-FFF2-40B4-BE49-F238E27FC236}">
                <a16:creationId xmlns:a16="http://schemas.microsoft.com/office/drawing/2014/main" id="{B96B4830-E838-4EFF-8B20-5CC859A16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5950"/>
            <a:ext cx="914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2DCD7CC-AB92-48FD-B992-6F9003D7CF81}"/>
              </a:ext>
            </a:extLst>
          </p:cNvPr>
          <p:cNvSpPr>
            <a:spLocks noGrp="1" noChangeArrowheads="1"/>
          </p:cNvSpPr>
          <p:nvPr>
            <p:ph type="title"/>
          </p:nvPr>
        </p:nvSpPr>
        <p:spPr>
          <a:xfrm>
            <a:off x="0" y="15082"/>
            <a:ext cx="8229600" cy="1143000"/>
          </a:xfrm>
        </p:spPr>
        <p:txBody>
          <a:bodyPr/>
          <a:lstStyle/>
          <a:p>
            <a:r>
              <a:rPr lang="en-US" altLang="en-US" dirty="0">
                <a:solidFill>
                  <a:schemeClr val="tx1"/>
                </a:solidFill>
              </a:rPr>
              <a:t>Opioids vs. Stimulants</a:t>
            </a:r>
          </a:p>
        </p:txBody>
      </p:sp>
      <p:sp>
        <p:nvSpPr>
          <p:cNvPr id="22531" name="Text Placeholder 2">
            <a:extLst>
              <a:ext uri="{FF2B5EF4-FFF2-40B4-BE49-F238E27FC236}">
                <a16:creationId xmlns:a16="http://schemas.microsoft.com/office/drawing/2014/main" id="{654DAAE6-3CB7-4331-8CD6-3338C794347A}"/>
              </a:ext>
            </a:extLst>
          </p:cNvPr>
          <p:cNvSpPr>
            <a:spLocks noGrp="1" noChangeArrowheads="1"/>
          </p:cNvSpPr>
          <p:nvPr>
            <p:ph type="body" idx="1"/>
          </p:nvPr>
        </p:nvSpPr>
        <p:spPr>
          <a:xfrm>
            <a:off x="-243681" y="1329531"/>
            <a:ext cx="4040188" cy="639762"/>
          </a:xfrm>
        </p:spPr>
        <p:txBody>
          <a:bodyPr/>
          <a:lstStyle/>
          <a:p>
            <a:pPr algn="ctr"/>
            <a:r>
              <a:rPr lang="en-US" altLang="en-US" sz="2000" dirty="0">
                <a:solidFill>
                  <a:srgbClr val="7030A0"/>
                </a:solidFill>
              </a:rPr>
              <a:t>Opioids </a:t>
            </a:r>
          </a:p>
          <a:p>
            <a:pPr algn="ctr"/>
            <a:r>
              <a:rPr lang="en-US" altLang="en-US" sz="2000" dirty="0">
                <a:solidFill>
                  <a:srgbClr val="7030A0"/>
                </a:solidFill>
              </a:rPr>
              <a:t>(heroin/fentanyl)</a:t>
            </a:r>
          </a:p>
        </p:txBody>
      </p:sp>
      <p:sp>
        <p:nvSpPr>
          <p:cNvPr id="22532" name="Content Placeholder 3">
            <a:extLst>
              <a:ext uri="{FF2B5EF4-FFF2-40B4-BE49-F238E27FC236}">
                <a16:creationId xmlns:a16="http://schemas.microsoft.com/office/drawing/2014/main" id="{53906BA3-EE17-4FBD-B53A-B87EDBED03D4}"/>
              </a:ext>
            </a:extLst>
          </p:cNvPr>
          <p:cNvSpPr>
            <a:spLocks noGrp="1" noChangeArrowheads="1"/>
          </p:cNvSpPr>
          <p:nvPr>
            <p:ph sz="half" idx="2"/>
          </p:nvPr>
        </p:nvSpPr>
        <p:spPr>
          <a:xfrm>
            <a:off x="98425" y="1969293"/>
            <a:ext cx="4321175" cy="4302125"/>
          </a:xfrm>
        </p:spPr>
        <p:txBody>
          <a:bodyPr/>
          <a:lstStyle/>
          <a:p>
            <a:r>
              <a:rPr lang="en-US" altLang="en-US" dirty="0">
                <a:solidFill>
                  <a:schemeClr val="tx1"/>
                </a:solidFill>
              </a:rPr>
              <a:t>CNS depressants	</a:t>
            </a:r>
          </a:p>
          <a:p>
            <a:r>
              <a:rPr lang="en-US" altLang="en-US" dirty="0">
                <a:solidFill>
                  <a:schemeClr val="tx1"/>
                </a:solidFill>
              </a:rPr>
              <a:t>Respiratory depression/overdose death risk</a:t>
            </a:r>
          </a:p>
          <a:p>
            <a:r>
              <a:rPr lang="en-US" altLang="en-US" dirty="0">
                <a:solidFill>
                  <a:schemeClr val="tx1"/>
                </a:solidFill>
              </a:rPr>
              <a:t>Somnolence, drowsiness, euphoria, constipation </a:t>
            </a:r>
          </a:p>
          <a:p>
            <a:r>
              <a:rPr lang="en-US" altLang="en-US" dirty="0">
                <a:solidFill>
                  <a:schemeClr val="tx1"/>
                </a:solidFill>
              </a:rPr>
              <a:t>Natural mechanism for metabolism- enzymatic breakdown</a:t>
            </a:r>
          </a:p>
          <a:p>
            <a:pPr lvl="1"/>
            <a:r>
              <a:rPr lang="en-US" altLang="en-US" dirty="0">
                <a:solidFill>
                  <a:schemeClr val="tx1"/>
                </a:solidFill>
              </a:rPr>
              <a:t>Endorphins (endogenous morphine)</a:t>
            </a:r>
          </a:p>
          <a:p>
            <a:endParaRPr lang="en-US" altLang="en-US" dirty="0">
              <a:solidFill>
                <a:schemeClr val="bg1"/>
              </a:solidFill>
            </a:endParaRPr>
          </a:p>
        </p:txBody>
      </p:sp>
      <p:sp>
        <p:nvSpPr>
          <p:cNvPr id="22533" name="Text Placeholder 4">
            <a:extLst>
              <a:ext uri="{FF2B5EF4-FFF2-40B4-BE49-F238E27FC236}">
                <a16:creationId xmlns:a16="http://schemas.microsoft.com/office/drawing/2014/main" id="{F5E80B04-990C-43B6-A02B-DCF66D7F8D68}"/>
              </a:ext>
            </a:extLst>
          </p:cNvPr>
          <p:cNvSpPr>
            <a:spLocks noGrp="1" noChangeArrowheads="1"/>
          </p:cNvSpPr>
          <p:nvPr>
            <p:ph type="body" sz="quarter" idx="3"/>
          </p:nvPr>
        </p:nvSpPr>
        <p:spPr>
          <a:xfrm>
            <a:off x="4645025" y="1236265"/>
            <a:ext cx="4041775" cy="639762"/>
          </a:xfrm>
        </p:spPr>
        <p:txBody>
          <a:bodyPr/>
          <a:lstStyle/>
          <a:p>
            <a:pPr algn="ctr"/>
            <a:r>
              <a:rPr lang="en-US" altLang="en-US" sz="2000" dirty="0">
                <a:solidFill>
                  <a:srgbClr val="FF0000"/>
                </a:solidFill>
              </a:rPr>
              <a:t>Stimulants (methamphetamine/cocaine)</a:t>
            </a:r>
          </a:p>
        </p:txBody>
      </p:sp>
      <p:sp>
        <p:nvSpPr>
          <p:cNvPr id="22534" name="Content Placeholder 5">
            <a:extLst>
              <a:ext uri="{FF2B5EF4-FFF2-40B4-BE49-F238E27FC236}">
                <a16:creationId xmlns:a16="http://schemas.microsoft.com/office/drawing/2014/main" id="{F861FA44-FED5-4523-9010-E6343112B72C}"/>
              </a:ext>
            </a:extLst>
          </p:cNvPr>
          <p:cNvSpPr>
            <a:spLocks noGrp="1" noChangeArrowheads="1"/>
          </p:cNvSpPr>
          <p:nvPr>
            <p:ph sz="quarter" idx="4"/>
          </p:nvPr>
        </p:nvSpPr>
        <p:spPr>
          <a:xfrm>
            <a:off x="4419600" y="1876027"/>
            <a:ext cx="4625975" cy="4981973"/>
          </a:xfrm>
        </p:spPr>
        <p:txBody>
          <a:bodyPr/>
          <a:lstStyle/>
          <a:p>
            <a:r>
              <a:rPr lang="en-US" altLang="en-US" sz="2300" dirty="0">
                <a:solidFill>
                  <a:schemeClr val="tx1"/>
                </a:solidFill>
              </a:rPr>
              <a:t>CNS stimulants</a:t>
            </a:r>
          </a:p>
          <a:p>
            <a:r>
              <a:rPr lang="en-US" altLang="en-US" sz="2300" dirty="0">
                <a:solidFill>
                  <a:schemeClr val="tx1"/>
                </a:solidFill>
              </a:rPr>
              <a:t>Severe insomnia, tachycardia, rapid speech, involuntary motor movements, increased attention, euphoria/”rush”, decreased appetite</a:t>
            </a:r>
          </a:p>
          <a:p>
            <a:r>
              <a:rPr lang="en-US" altLang="en-US" sz="2300" dirty="0">
                <a:solidFill>
                  <a:schemeClr val="tx1"/>
                </a:solidFill>
              </a:rPr>
              <a:t>Psychosis, hallucinations, paranoia</a:t>
            </a:r>
          </a:p>
          <a:p>
            <a:r>
              <a:rPr lang="en-US" altLang="en-US" sz="2300" dirty="0">
                <a:solidFill>
                  <a:schemeClr val="tx1"/>
                </a:solidFill>
              </a:rPr>
              <a:t>Methamphetamine- all inorganic chemicals </a:t>
            </a:r>
          </a:p>
          <a:p>
            <a:r>
              <a:rPr lang="en-US" altLang="en-US" sz="2300" dirty="0">
                <a:solidFill>
                  <a:schemeClr val="tx1"/>
                </a:solidFill>
              </a:rPr>
              <a:t>Prolonged use can lead to potentially irreversible brain damage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8EDE9D8-A73D-45D7-BB2A-7138BDC6078D}"/>
              </a:ext>
            </a:extLst>
          </p:cNvPr>
          <p:cNvSpPr>
            <a:spLocks noGrp="1" noChangeArrowheads="1"/>
          </p:cNvSpPr>
          <p:nvPr>
            <p:ph type="title"/>
          </p:nvPr>
        </p:nvSpPr>
        <p:spPr>
          <a:xfrm>
            <a:off x="0" y="-6350"/>
            <a:ext cx="5715000" cy="1143000"/>
          </a:xfrm>
        </p:spPr>
        <p:txBody>
          <a:bodyPr/>
          <a:lstStyle/>
          <a:p>
            <a:r>
              <a:rPr lang="en-US" altLang="en-US" dirty="0">
                <a:solidFill>
                  <a:schemeClr val="tx1"/>
                </a:solidFill>
              </a:rPr>
              <a:t>Route of Administration Effects</a:t>
            </a:r>
          </a:p>
        </p:txBody>
      </p:sp>
      <p:sp>
        <p:nvSpPr>
          <p:cNvPr id="23555" name="Content Placeholder 2">
            <a:extLst>
              <a:ext uri="{FF2B5EF4-FFF2-40B4-BE49-F238E27FC236}">
                <a16:creationId xmlns:a16="http://schemas.microsoft.com/office/drawing/2014/main" id="{B377D46F-5590-47EC-9611-E47269D7A56D}"/>
              </a:ext>
            </a:extLst>
          </p:cNvPr>
          <p:cNvSpPr>
            <a:spLocks noGrp="1" noChangeArrowheads="1"/>
          </p:cNvSpPr>
          <p:nvPr>
            <p:ph idx="1"/>
          </p:nvPr>
        </p:nvSpPr>
        <p:spPr>
          <a:xfrm>
            <a:off x="304800" y="1371600"/>
            <a:ext cx="8763000" cy="5334000"/>
          </a:xfrm>
        </p:spPr>
        <p:txBody>
          <a:bodyPr/>
          <a:lstStyle/>
          <a:p>
            <a:r>
              <a:rPr lang="en-US" altLang="en-US" u="sng" dirty="0">
                <a:solidFill>
                  <a:schemeClr val="tx1"/>
                </a:solidFill>
              </a:rPr>
              <a:t>Swallowing</a:t>
            </a:r>
            <a:r>
              <a:rPr lang="en-US" altLang="en-US" dirty="0">
                <a:solidFill>
                  <a:schemeClr val="tx1"/>
                </a:solidFill>
              </a:rPr>
              <a:t>- absorbed in gut; extensive metabolism (liver)/dilution before enters brain; delayed desired effects.</a:t>
            </a:r>
          </a:p>
          <a:p>
            <a:r>
              <a:rPr lang="en-US" altLang="en-US" u="sng" dirty="0">
                <a:solidFill>
                  <a:schemeClr val="tx1"/>
                </a:solidFill>
              </a:rPr>
              <a:t>Snorting</a:t>
            </a:r>
            <a:r>
              <a:rPr lang="en-US" altLang="en-US" dirty="0">
                <a:solidFill>
                  <a:schemeClr val="tx1"/>
                </a:solidFill>
              </a:rPr>
              <a:t>- absorbed through nasal capillaries; extensive metabolism (liver); quicker desired effects.</a:t>
            </a:r>
          </a:p>
          <a:p>
            <a:r>
              <a:rPr lang="en-US" altLang="en-US" u="sng" dirty="0">
                <a:solidFill>
                  <a:schemeClr val="tx1"/>
                </a:solidFill>
              </a:rPr>
              <a:t>Smoking</a:t>
            </a:r>
            <a:r>
              <a:rPr lang="en-US" altLang="en-US" dirty="0">
                <a:solidFill>
                  <a:schemeClr val="tx1"/>
                </a:solidFill>
              </a:rPr>
              <a:t>- absorbed through lungs; less metabolism; quicker desired effects.</a:t>
            </a:r>
          </a:p>
          <a:p>
            <a:r>
              <a:rPr lang="en-US" altLang="en-US" u="sng" dirty="0">
                <a:solidFill>
                  <a:srgbClr val="FF0000"/>
                </a:solidFill>
              </a:rPr>
              <a:t>Intravenous</a:t>
            </a:r>
            <a:r>
              <a:rPr lang="en-US" altLang="en-US" dirty="0">
                <a:solidFill>
                  <a:srgbClr val="FF0000"/>
                </a:solidFill>
              </a:rPr>
              <a:t>-</a:t>
            </a:r>
            <a:r>
              <a:rPr lang="en-US" altLang="en-US" dirty="0">
                <a:solidFill>
                  <a:schemeClr val="bg1"/>
                </a:solidFill>
              </a:rPr>
              <a:t> </a:t>
            </a:r>
            <a:r>
              <a:rPr lang="en-US" altLang="en-US" dirty="0">
                <a:solidFill>
                  <a:schemeClr val="tx1"/>
                </a:solidFill>
              </a:rPr>
              <a:t>directly transported to the brain; virtually no metabolism; </a:t>
            </a:r>
            <a:r>
              <a:rPr lang="en-US" altLang="en-US" i="1" dirty="0">
                <a:solidFill>
                  <a:srgbClr val="FF0000"/>
                </a:solidFill>
              </a:rPr>
              <a:t>immediate</a:t>
            </a:r>
            <a:r>
              <a:rPr lang="en-US" altLang="en-US" dirty="0">
                <a:solidFill>
                  <a:schemeClr val="bg1"/>
                </a:solidFill>
              </a:rPr>
              <a:t> </a:t>
            </a:r>
            <a:r>
              <a:rPr lang="en-US" altLang="en-US" dirty="0">
                <a:solidFill>
                  <a:schemeClr val="tx1"/>
                </a:solidFill>
              </a:rPr>
              <a:t>and</a:t>
            </a:r>
            <a:r>
              <a:rPr lang="en-US" altLang="en-US" dirty="0">
                <a:solidFill>
                  <a:schemeClr val="bg1"/>
                </a:solidFill>
              </a:rPr>
              <a:t> </a:t>
            </a:r>
            <a:r>
              <a:rPr lang="en-US" altLang="en-US" i="1" dirty="0">
                <a:solidFill>
                  <a:srgbClr val="FF0000"/>
                </a:solidFill>
              </a:rPr>
              <a:t>intense</a:t>
            </a:r>
            <a:r>
              <a:rPr lang="en-US" altLang="en-US" dirty="0">
                <a:solidFill>
                  <a:schemeClr val="bg1"/>
                </a:solidFill>
              </a:rPr>
              <a:t> </a:t>
            </a:r>
            <a:r>
              <a:rPr lang="en-US" altLang="en-US" dirty="0">
                <a:solidFill>
                  <a:schemeClr val="tx1"/>
                </a:solidFill>
              </a:rPr>
              <a:t>desired effects; more severe treatment resistance and insidious prognosis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182"/>
            <a:ext cx="6781800" cy="1066800"/>
          </a:xfrm>
        </p:spPr>
        <p:txBody>
          <a:bodyPr/>
          <a:lstStyle/>
          <a:p>
            <a:r>
              <a:rPr lang="en-US" dirty="0"/>
              <a:t>Non-Pharmacological </a:t>
            </a:r>
            <a:br>
              <a:rPr lang="en-US" dirty="0"/>
            </a:br>
            <a:r>
              <a:rPr lang="en-US" dirty="0"/>
              <a:t>Evidence-Based Treatment</a:t>
            </a:r>
          </a:p>
        </p:txBody>
      </p:sp>
      <p:sp>
        <p:nvSpPr>
          <p:cNvPr id="4" name="Slide Number Placeholder 3"/>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17</a:t>
            </a:fld>
            <a:endParaRPr lang="en-US">
              <a:solidFill>
                <a:srgbClr val="000000"/>
              </a:solidFill>
            </a:endParaRPr>
          </a:p>
        </p:txBody>
      </p:sp>
      <p:pic>
        <p:nvPicPr>
          <p:cNvPr id="5" name="Picture 4"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6" name="TextBox 3"/>
          <p:cNvSpPr txBox="1">
            <a:spLocks noChangeArrowheads="1"/>
          </p:cNvSpPr>
          <p:nvPr/>
        </p:nvSpPr>
        <p:spPr bwMode="auto">
          <a:xfrm>
            <a:off x="5029200" y="5951220"/>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dirty="0">
                <a:solidFill>
                  <a:srgbClr val="00B0F0"/>
                </a:solidFill>
              </a:rPr>
              <a:t>https://store.samhsa.gov/product/Treatment-of-Stimulant-Use-Disorder/PEP20-06-01-001</a:t>
            </a:r>
          </a:p>
        </p:txBody>
      </p:sp>
      <p:pic>
        <p:nvPicPr>
          <p:cNvPr id="8" name="Picture 2" descr="Treatment of Stimulant Use Disorders">
            <a:extLst>
              <a:ext uri="{FF2B5EF4-FFF2-40B4-BE49-F238E27FC236}">
                <a16:creationId xmlns:a16="http://schemas.microsoft.com/office/drawing/2014/main" id="{D496151B-FD23-43A0-B615-E1F222BE1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226820"/>
            <a:ext cx="3915919"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E8DB6625-8BAA-4711-A0C0-6B7226689703}"/>
              </a:ext>
            </a:extLst>
          </p:cNvPr>
          <p:cNvSpPr>
            <a:spLocks noGrp="1"/>
          </p:cNvSpPr>
          <p:nvPr>
            <p:ph idx="1"/>
          </p:nvPr>
        </p:nvSpPr>
        <p:spPr>
          <a:xfrm>
            <a:off x="0" y="1202982"/>
            <a:ext cx="5105400" cy="3543300"/>
          </a:xfrm>
        </p:spPr>
        <p:txBody>
          <a:bodyPr/>
          <a:lstStyle/>
          <a:p>
            <a:pPr>
              <a:defRPr/>
            </a:pPr>
            <a:r>
              <a:rPr lang="en-US" altLang="en-US" sz="2000" dirty="0">
                <a:solidFill>
                  <a:schemeClr val="tx1"/>
                </a:solidFill>
              </a:rPr>
              <a:t>SAMHSA Treatment of Stimulant Use Disorders Evidence-Based Guidebook</a:t>
            </a:r>
            <a:r>
              <a:rPr lang="en-US" altLang="en-US" sz="2400" dirty="0">
                <a:solidFill>
                  <a:schemeClr val="tx1"/>
                </a:solidFill>
              </a:rPr>
              <a:t>. </a:t>
            </a:r>
          </a:p>
          <a:p>
            <a:pPr lvl="1">
              <a:defRPr/>
            </a:pPr>
            <a:r>
              <a:rPr lang="en-US" altLang="en-US" sz="1800" dirty="0">
                <a:solidFill>
                  <a:schemeClr val="tx1"/>
                </a:solidFill>
              </a:rPr>
              <a:t>Non-pharmacological interventions</a:t>
            </a:r>
          </a:p>
          <a:p>
            <a:pPr lvl="2">
              <a:defRPr/>
            </a:pPr>
            <a:r>
              <a:rPr lang="en-US" altLang="en-US" sz="1800" dirty="0">
                <a:solidFill>
                  <a:schemeClr val="tx1"/>
                </a:solidFill>
              </a:rPr>
              <a:t>Cognitive Behavioral Therapy (CBT)</a:t>
            </a:r>
          </a:p>
          <a:p>
            <a:pPr lvl="2">
              <a:defRPr/>
            </a:pPr>
            <a:r>
              <a:rPr lang="en-US" altLang="en-US" sz="1800" dirty="0">
                <a:solidFill>
                  <a:schemeClr val="tx1"/>
                </a:solidFill>
              </a:rPr>
              <a:t>Motivational Interviewing</a:t>
            </a:r>
          </a:p>
          <a:p>
            <a:pPr lvl="2">
              <a:defRPr/>
            </a:pPr>
            <a:r>
              <a:rPr lang="en-US" altLang="en-US" sz="1800" dirty="0">
                <a:solidFill>
                  <a:schemeClr val="tx1"/>
                </a:solidFill>
              </a:rPr>
              <a:t>Contingency Management (CM)</a:t>
            </a:r>
          </a:p>
          <a:p>
            <a:pPr lvl="2">
              <a:defRPr/>
            </a:pPr>
            <a:r>
              <a:rPr lang="en-US" altLang="en-US" sz="1800" dirty="0">
                <a:solidFill>
                  <a:schemeClr val="tx1"/>
                </a:solidFill>
              </a:rPr>
              <a:t>Community Reinforcement Approach</a:t>
            </a:r>
          </a:p>
          <a:p>
            <a:pPr>
              <a:defRPr/>
            </a:pPr>
            <a:r>
              <a:rPr lang="en-US" altLang="en-US" sz="2000" i="1" dirty="0">
                <a:solidFill>
                  <a:srgbClr val="7030A0"/>
                </a:solidFill>
              </a:rPr>
              <a:t>Not in Guidebook </a:t>
            </a:r>
          </a:p>
          <a:p>
            <a:pPr lvl="1">
              <a:defRPr/>
            </a:pPr>
            <a:r>
              <a:rPr lang="en-US" altLang="en-US" sz="1800" dirty="0">
                <a:solidFill>
                  <a:schemeClr val="tx1"/>
                </a:solidFill>
              </a:rPr>
              <a:t>Dialectical Behavioral Therapy- Borderline Personality Disorder Treatment </a:t>
            </a:r>
          </a:p>
          <a:p>
            <a:pPr lvl="2">
              <a:defRPr/>
            </a:pPr>
            <a:r>
              <a:rPr lang="en-US" altLang="en-US" sz="1800" dirty="0">
                <a:solidFill>
                  <a:schemeClr val="tx1"/>
                </a:solidFill>
              </a:rPr>
              <a:t>Effective interventions for Substance Use Disorders</a:t>
            </a:r>
          </a:p>
          <a:p>
            <a:pPr lvl="2">
              <a:defRPr/>
            </a:pPr>
            <a:r>
              <a:rPr lang="en-US" altLang="en-US" sz="1800" dirty="0">
                <a:solidFill>
                  <a:schemeClr val="tx1"/>
                </a:solidFill>
              </a:rPr>
              <a:t>Distress Tolerance, Radical Acceptance, and Mindfulness coping </a:t>
            </a:r>
            <a:r>
              <a:rPr lang="en-US" altLang="en-US" sz="1800" dirty="0" err="1">
                <a:solidFill>
                  <a:schemeClr val="tx1"/>
                </a:solidFill>
              </a:rPr>
              <a:t>strateties</a:t>
            </a:r>
            <a:r>
              <a:rPr lang="en-US" altLang="en-US" sz="1800" dirty="0">
                <a:solidFill>
                  <a:schemeClr val="tx1"/>
                </a:solidFill>
              </a:rPr>
              <a:t>	</a:t>
            </a:r>
          </a:p>
          <a:p>
            <a:endParaRPr lang="en-US" dirty="0"/>
          </a:p>
        </p:txBody>
      </p:sp>
    </p:spTree>
    <p:extLst>
      <p:ext uri="{BB962C8B-B14F-4D97-AF65-F5344CB8AC3E}">
        <p14:creationId xmlns:p14="http://schemas.microsoft.com/office/powerpoint/2010/main" val="72155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182"/>
            <a:ext cx="6781800" cy="1066800"/>
          </a:xfrm>
        </p:spPr>
        <p:txBody>
          <a:bodyPr/>
          <a:lstStyle/>
          <a:p>
            <a:r>
              <a:rPr lang="en-US" dirty="0"/>
              <a:t>Contingency Management (CM)</a:t>
            </a:r>
          </a:p>
        </p:txBody>
      </p:sp>
      <p:sp>
        <p:nvSpPr>
          <p:cNvPr id="4" name="Slide Number Placeholder 3"/>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18</a:t>
            </a:fld>
            <a:endParaRPr lang="en-US">
              <a:solidFill>
                <a:srgbClr val="000000"/>
              </a:solidFill>
            </a:endParaRPr>
          </a:p>
        </p:txBody>
      </p:sp>
      <p:pic>
        <p:nvPicPr>
          <p:cNvPr id="5" name="Picture 4"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6" name="TextBox 3"/>
          <p:cNvSpPr txBox="1">
            <a:spLocks noChangeArrowheads="1"/>
          </p:cNvSpPr>
          <p:nvPr/>
        </p:nvSpPr>
        <p:spPr bwMode="auto">
          <a:xfrm>
            <a:off x="4529282" y="6474114"/>
            <a:ext cx="411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dirty="0">
                <a:solidFill>
                  <a:srgbClr val="00B0F0"/>
                </a:solidFill>
              </a:rPr>
              <a:t>https://www.ncbi.nlm.nih.gov/pmc/articles/PMC3083448/</a:t>
            </a:r>
          </a:p>
        </p:txBody>
      </p:sp>
      <p:sp>
        <p:nvSpPr>
          <p:cNvPr id="7" name="Content Placeholder 6">
            <a:extLst>
              <a:ext uri="{FF2B5EF4-FFF2-40B4-BE49-F238E27FC236}">
                <a16:creationId xmlns:a16="http://schemas.microsoft.com/office/drawing/2014/main" id="{E8DB6625-8BAA-4711-A0C0-6B7226689703}"/>
              </a:ext>
            </a:extLst>
          </p:cNvPr>
          <p:cNvSpPr>
            <a:spLocks noGrp="1"/>
          </p:cNvSpPr>
          <p:nvPr>
            <p:ph idx="1"/>
          </p:nvPr>
        </p:nvSpPr>
        <p:spPr>
          <a:xfrm>
            <a:off x="0" y="1219199"/>
            <a:ext cx="9067800" cy="4996387"/>
          </a:xfrm>
        </p:spPr>
        <p:txBody>
          <a:bodyPr/>
          <a:lstStyle/>
          <a:p>
            <a:pPr>
              <a:defRPr/>
            </a:pPr>
            <a:r>
              <a:rPr lang="en-US" altLang="en-US" sz="2000" dirty="0">
                <a:solidFill>
                  <a:schemeClr val="tx1"/>
                </a:solidFill>
              </a:rPr>
              <a:t>A type of behavioral therapy in which individuals are “reinforced”, or rewarded, for evidence of positive behavior change.</a:t>
            </a:r>
          </a:p>
          <a:p>
            <a:pPr lvl="1">
              <a:defRPr/>
            </a:pPr>
            <a:r>
              <a:rPr lang="en-US" altLang="en-US" sz="1600" dirty="0">
                <a:solidFill>
                  <a:schemeClr val="tx1"/>
                </a:solidFill>
              </a:rPr>
              <a:t>Most often involve provision of monetary-based reinforcers for submission of drug-negative urine specimens.</a:t>
            </a:r>
          </a:p>
          <a:p>
            <a:pPr lvl="2">
              <a:defRPr/>
            </a:pPr>
            <a:r>
              <a:rPr lang="en-US" altLang="en-US" sz="1400" dirty="0">
                <a:solidFill>
                  <a:schemeClr val="tx1"/>
                </a:solidFill>
              </a:rPr>
              <a:t>Reinforcers: Vouchers exchangeable for retail goods or the opportunity to win prizes</a:t>
            </a:r>
          </a:p>
          <a:p>
            <a:pPr>
              <a:defRPr/>
            </a:pPr>
            <a:r>
              <a:rPr lang="en-US" altLang="en-US" sz="2000" dirty="0">
                <a:solidFill>
                  <a:schemeClr val="tx1"/>
                </a:solidFill>
              </a:rPr>
              <a:t>Principles:</a:t>
            </a:r>
          </a:p>
          <a:p>
            <a:pPr lvl="1">
              <a:defRPr/>
            </a:pPr>
            <a:r>
              <a:rPr lang="en-US" sz="1600" dirty="0"/>
              <a:t>Operant Condition: behavior that is reinforced in close proximity to an occurrence will increase in frequency</a:t>
            </a:r>
          </a:p>
          <a:p>
            <a:pPr lvl="2">
              <a:defRPr/>
            </a:pPr>
            <a:r>
              <a:rPr lang="en-US" sz="1400" dirty="0"/>
              <a:t>Positive reinforcement</a:t>
            </a:r>
          </a:p>
          <a:p>
            <a:r>
              <a:rPr lang="en-US" sz="2000" dirty="0"/>
              <a:t>Barriers to implementation:</a:t>
            </a:r>
          </a:p>
          <a:p>
            <a:pPr lvl="1"/>
            <a:r>
              <a:rPr lang="en-US" sz="1800" dirty="0"/>
              <a:t>Few are aware or trained in this intervention</a:t>
            </a:r>
          </a:p>
          <a:p>
            <a:pPr lvl="1"/>
            <a:r>
              <a:rPr lang="en-US" sz="1800" dirty="0"/>
              <a:t>Expensive- evidence suggests $400-$500 per patient; lesser amounts are ineffective</a:t>
            </a:r>
          </a:p>
          <a:p>
            <a:pPr lvl="2"/>
            <a:r>
              <a:rPr lang="en-US" sz="1600" dirty="0"/>
              <a:t>Federal limits are $75-$100 per patient</a:t>
            </a:r>
          </a:p>
          <a:p>
            <a:pPr lvl="1"/>
            <a:r>
              <a:rPr lang="en-US" sz="1800" dirty="0"/>
              <a:t>Ideological concerns- “bribing”</a:t>
            </a:r>
          </a:p>
          <a:p>
            <a:pPr lvl="1"/>
            <a:r>
              <a:rPr lang="en-US" sz="1800" dirty="0"/>
              <a:t>Federal and State laws make it illegal </a:t>
            </a:r>
          </a:p>
          <a:p>
            <a:pPr lvl="2"/>
            <a:r>
              <a:rPr lang="en-US" sz="1600" dirty="0"/>
              <a:t>Anti-Kick Back Statute and Civil Monetary Penalties</a:t>
            </a:r>
          </a:p>
        </p:txBody>
      </p:sp>
    </p:spTree>
    <p:extLst>
      <p:ext uri="{BB962C8B-B14F-4D97-AF65-F5344CB8AC3E}">
        <p14:creationId xmlns:p14="http://schemas.microsoft.com/office/powerpoint/2010/main" val="227162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145F2DD-5815-4B04-B415-1FD06158FBD7}"/>
              </a:ext>
            </a:extLst>
          </p:cNvPr>
          <p:cNvSpPr>
            <a:spLocks noGrp="1" noChangeArrowheads="1"/>
          </p:cNvSpPr>
          <p:nvPr>
            <p:ph type="title"/>
          </p:nvPr>
        </p:nvSpPr>
        <p:spPr>
          <a:xfrm>
            <a:off x="0" y="-6350"/>
            <a:ext cx="8229600" cy="1143000"/>
          </a:xfrm>
        </p:spPr>
        <p:txBody>
          <a:bodyPr/>
          <a:lstStyle/>
          <a:p>
            <a:r>
              <a:rPr lang="en-US" altLang="en-US" sz="3200" dirty="0">
                <a:solidFill>
                  <a:schemeClr val="tx1"/>
                </a:solidFill>
              </a:rPr>
              <a:t>Non-FDA Approved Pharmacological Interventions- “Ted Talk”</a:t>
            </a:r>
          </a:p>
        </p:txBody>
      </p:sp>
      <p:sp>
        <p:nvSpPr>
          <p:cNvPr id="24579" name="Content Placeholder 2">
            <a:extLst>
              <a:ext uri="{FF2B5EF4-FFF2-40B4-BE49-F238E27FC236}">
                <a16:creationId xmlns:a16="http://schemas.microsoft.com/office/drawing/2014/main" id="{E9D43D7D-9A7D-4AFD-9214-94CAB28722A3}"/>
              </a:ext>
            </a:extLst>
          </p:cNvPr>
          <p:cNvSpPr>
            <a:spLocks noGrp="1" noChangeArrowheads="1"/>
          </p:cNvSpPr>
          <p:nvPr>
            <p:ph idx="1"/>
          </p:nvPr>
        </p:nvSpPr>
        <p:spPr>
          <a:xfrm>
            <a:off x="152400" y="1136650"/>
            <a:ext cx="8706644" cy="5705475"/>
          </a:xfrm>
        </p:spPr>
        <p:txBody>
          <a:bodyPr/>
          <a:lstStyle/>
          <a:p>
            <a:r>
              <a:rPr lang="en-US" altLang="en-US" sz="2800" u="sng" dirty="0">
                <a:solidFill>
                  <a:srgbClr val="FF0000"/>
                </a:solidFill>
              </a:rPr>
              <a:t>Cravings:</a:t>
            </a:r>
            <a:r>
              <a:rPr lang="en-US" altLang="en-US" sz="2800" dirty="0">
                <a:solidFill>
                  <a:srgbClr val="FF0000"/>
                </a:solidFill>
              </a:rPr>
              <a:t> </a:t>
            </a:r>
          </a:p>
          <a:p>
            <a:pPr lvl="1"/>
            <a:r>
              <a:rPr lang="en-US" altLang="en-US" dirty="0">
                <a:solidFill>
                  <a:schemeClr val="tx1"/>
                </a:solidFill>
              </a:rPr>
              <a:t>Extended released injection or oral naltrexone (Vivitrol/</a:t>
            </a:r>
            <a:r>
              <a:rPr lang="en-US" altLang="en-US" dirty="0" err="1">
                <a:solidFill>
                  <a:schemeClr val="tx1"/>
                </a:solidFill>
              </a:rPr>
              <a:t>Revia</a:t>
            </a:r>
            <a:r>
              <a:rPr lang="en-US" altLang="en-US" dirty="0">
                <a:solidFill>
                  <a:schemeClr val="tx1"/>
                </a:solidFill>
              </a:rPr>
              <a:t>)</a:t>
            </a:r>
          </a:p>
          <a:p>
            <a:pPr lvl="2"/>
            <a:r>
              <a:rPr lang="en-US" altLang="en-US" sz="2200" dirty="0">
                <a:solidFill>
                  <a:schemeClr val="tx1"/>
                </a:solidFill>
              </a:rPr>
              <a:t>Opioid receptor antagonist/blocker</a:t>
            </a:r>
          </a:p>
          <a:p>
            <a:pPr lvl="2"/>
            <a:r>
              <a:rPr lang="en-US" altLang="en-US" sz="2200" dirty="0">
                <a:solidFill>
                  <a:schemeClr val="tx1"/>
                </a:solidFill>
              </a:rPr>
              <a:t>Clinical Trials: New England Journal of Medicine January 2021 (Vivitrol and bupropion combination) and many others </a:t>
            </a:r>
          </a:p>
          <a:p>
            <a:pPr lvl="1"/>
            <a:r>
              <a:rPr lang="en-US" altLang="en-US" dirty="0">
                <a:solidFill>
                  <a:schemeClr val="tx1"/>
                </a:solidFill>
              </a:rPr>
              <a:t>Selegiline</a:t>
            </a:r>
          </a:p>
          <a:p>
            <a:pPr lvl="2"/>
            <a:r>
              <a:rPr lang="en-US" altLang="en-US" sz="1800" dirty="0">
                <a:solidFill>
                  <a:schemeClr val="tx1"/>
                </a:solidFill>
              </a:rPr>
              <a:t>Active metabolites: </a:t>
            </a:r>
            <a:r>
              <a:rPr lang="en-US" sz="1800" dirty="0"/>
              <a:t>(R)-</a:t>
            </a:r>
            <a:r>
              <a:rPr lang="en-US" sz="1800" dirty="0" err="1"/>
              <a:t>desmethylselegiline</a:t>
            </a:r>
            <a:r>
              <a:rPr lang="en-US" sz="1800" dirty="0"/>
              <a:t>, (R)-</a:t>
            </a:r>
            <a:r>
              <a:rPr lang="en-US" sz="1800" dirty="0">
                <a:solidFill>
                  <a:srgbClr val="FF0000"/>
                </a:solidFill>
              </a:rPr>
              <a:t>methamphetamine</a:t>
            </a:r>
            <a:r>
              <a:rPr lang="en-US" sz="1800" dirty="0"/>
              <a:t>, (R)-</a:t>
            </a:r>
            <a:r>
              <a:rPr lang="en-US" sz="1800" dirty="0">
                <a:solidFill>
                  <a:srgbClr val="FF0000"/>
                </a:solidFill>
              </a:rPr>
              <a:t>amphetamine</a:t>
            </a:r>
            <a:r>
              <a:rPr lang="en-US" sz="1800" dirty="0"/>
              <a:t>, (1S,2R)-norephedrine, (1R,2R)-</a:t>
            </a:r>
            <a:r>
              <a:rPr lang="en-US" sz="1800" dirty="0" err="1"/>
              <a:t>norpseudoephedrine</a:t>
            </a:r>
            <a:r>
              <a:rPr lang="en-US" sz="1800" dirty="0"/>
              <a:t>, (1S,2R)-ephedrine, (1R,2R)-pseudoephedrine, (R)-p-</a:t>
            </a:r>
            <a:r>
              <a:rPr lang="en-US" sz="1800" dirty="0" err="1">
                <a:solidFill>
                  <a:srgbClr val="FF0000"/>
                </a:solidFill>
              </a:rPr>
              <a:t>hydroxyamphetamine</a:t>
            </a:r>
            <a:r>
              <a:rPr lang="en-US" sz="1800" dirty="0"/>
              <a:t>, and (R)-p-</a:t>
            </a:r>
            <a:r>
              <a:rPr lang="en-US" sz="1800" dirty="0" err="1">
                <a:solidFill>
                  <a:srgbClr val="FF0000"/>
                </a:solidFill>
              </a:rPr>
              <a:t>hydroxymethamphetamin</a:t>
            </a:r>
            <a:r>
              <a:rPr lang="en-US" sz="1800" dirty="0" err="1"/>
              <a:t>e</a:t>
            </a:r>
            <a:r>
              <a:rPr lang="en-US" sz="1800" dirty="0"/>
              <a:t>. </a:t>
            </a:r>
            <a:endParaRPr lang="en-US" altLang="en-US" sz="1800" dirty="0">
              <a:solidFill>
                <a:schemeClr val="tx1"/>
              </a:solidFill>
            </a:endParaRPr>
          </a:p>
          <a:p>
            <a:r>
              <a:rPr lang="en-US" altLang="en-US" sz="2800" u="sng" dirty="0">
                <a:solidFill>
                  <a:srgbClr val="FF0000"/>
                </a:solidFill>
              </a:rPr>
              <a:t>Abstinence:</a:t>
            </a:r>
            <a:r>
              <a:rPr lang="en-US" altLang="en-US" sz="2800" dirty="0">
                <a:solidFill>
                  <a:srgbClr val="FF0000"/>
                </a:solidFill>
              </a:rPr>
              <a:t> </a:t>
            </a:r>
          </a:p>
          <a:p>
            <a:pPr lvl="1"/>
            <a:r>
              <a:rPr lang="en-US" altLang="en-US" dirty="0">
                <a:solidFill>
                  <a:schemeClr val="tx1"/>
                </a:solidFill>
              </a:rPr>
              <a:t>Acamprosate (</a:t>
            </a:r>
            <a:r>
              <a:rPr lang="en-US" altLang="en-US" dirty="0" err="1">
                <a:solidFill>
                  <a:schemeClr val="tx1"/>
                </a:solidFill>
              </a:rPr>
              <a:t>Campral</a:t>
            </a:r>
            <a:r>
              <a:rPr lang="en-US" altLang="en-US" dirty="0">
                <a:solidFill>
                  <a:schemeClr val="tx1"/>
                </a:solidFill>
              </a:rPr>
              <a:t>)</a:t>
            </a:r>
          </a:p>
          <a:p>
            <a:pPr lvl="2"/>
            <a:r>
              <a:rPr lang="en-US" altLang="en-US" sz="2200" dirty="0">
                <a:solidFill>
                  <a:schemeClr val="tx1"/>
                </a:solidFill>
              </a:rPr>
              <a:t>Stabilizes GABA and Glutamate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918" y="228600"/>
            <a:ext cx="6781800" cy="914400"/>
          </a:xfrm>
        </p:spPr>
        <p:txBody>
          <a:bodyPr/>
          <a:lstStyle/>
          <a:p>
            <a:r>
              <a:rPr lang="en-US" dirty="0"/>
              <a:t>Presentation Overview</a:t>
            </a:r>
          </a:p>
        </p:txBody>
      </p:sp>
      <p:sp>
        <p:nvSpPr>
          <p:cNvPr id="41986" name="Rectangle 3"/>
          <p:cNvSpPr>
            <a:spLocks noGrp="1" noChangeArrowheads="1"/>
          </p:cNvSpPr>
          <p:nvPr>
            <p:ph type="body" idx="1"/>
          </p:nvPr>
        </p:nvSpPr>
        <p:spPr>
          <a:xfrm>
            <a:off x="-298882" y="1404937"/>
            <a:ext cx="9442882" cy="5078413"/>
          </a:xfrm>
        </p:spPr>
        <p:txBody>
          <a:bodyPr/>
          <a:lstStyle/>
          <a:p>
            <a:pPr lvl="1"/>
            <a:r>
              <a:rPr lang="en-US" sz="2800" dirty="0"/>
              <a:t>Discuss the unique pathophysiology and psycho-social nuances of Stimulant Use Disorder/Methamphetamine Use Disorder</a:t>
            </a:r>
          </a:p>
          <a:p>
            <a:pPr lvl="1"/>
            <a:endParaRPr lang="en-US" sz="2800" dirty="0"/>
          </a:p>
          <a:p>
            <a:pPr lvl="1"/>
            <a:r>
              <a:rPr lang="en-US" sz="2800" dirty="0"/>
              <a:t>Introduce Contingency Management treatment, benefits, and current barriers for implementation. </a:t>
            </a:r>
          </a:p>
          <a:p>
            <a:pPr lvl="1"/>
            <a:endParaRPr lang="en-US" sz="2800" dirty="0"/>
          </a:p>
          <a:p>
            <a:pPr lvl="1"/>
            <a:r>
              <a:rPr lang="en-US" sz="2800" dirty="0"/>
              <a:t>Discuss off-label non-FDA approved anecdotal medication assisted treatment for Methamphetamine Use Disorder.</a:t>
            </a:r>
          </a:p>
        </p:txBody>
      </p:sp>
      <p:pic>
        <p:nvPicPr>
          <p:cNvPr id="58370" name="Picture 2"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5" name="Slide Number Placeholder 4"/>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32753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145F2DD-5815-4B04-B415-1FD06158FBD7}"/>
              </a:ext>
            </a:extLst>
          </p:cNvPr>
          <p:cNvSpPr>
            <a:spLocks noGrp="1" noChangeArrowheads="1"/>
          </p:cNvSpPr>
          <p:nvPr>
            <p:ph type="title"/>
          </p:nvPr>
        </p:nvSpPr>
        <p:spPr>
          <a:xfrm>
            <a:off x="0" y="-6350"/>
            <a:ext cx="8229600" cy="1143000"/>
          </a:xfrm>
        </p:spPr>
        <p:txBody>
          <a:bodyPr/>
          <a:lstStyle/>
          <a:p>
            <a:r>
              <a:rPr lang="en-US" altLang="en-US" sz="3200" dirty="0">
                <a:solidFill>
                  <a:schemeClr val="tx1"/>
                </a:solidFill>
              </a:rPr>
              <a:t>Non-FDA Approved Pharmacological Interventions- “Ted Talk” </a:t>
            </a:r>
          </a:p>
        </p:txBody>
      </p:sp>
      <p:sp>
        <p:nvSpPr>
          <p:cNvPr id="24579" name="Content Placeholder 2">
            <a:extLst>
              <a:ext uri="{FF2B5EF4-FFF2-40B4-BE49-F238E27FC236}">
                <a16:creationId xmlns:a16="http://schemas.microsoft.com/office/drawing/2014/main" id="{E9D43D7D-9A7D-4AFD-9214-94CAB28722A3}"/>
              </a:ext>
            </a:extLst>
          </p:cNvPr>
          <p:cNvSpPr>
            <a:spLocks noGrp="1" noChangeArrowheads="1"/>
          </p:cNvSpPr>
          <p:nvPr>
            <p:ph idx="1"/>
          </p:nvPr>
        </p:nvSpPr>
        <p:spPr>
          <a:xfrm>
            <a:off x="0" y="1066800"/>
            <a:ext cx="9144000" cy="5712472"/>
          </a:xfrm>
        </p:spPr>
        <p:txBody>
          <a:bodyPr/>
          <a:lstStyle/>
          <a:p>
            <a:r>
              <a:rPr lang="en-US" altLang="en-US" sz="2400" u="sng" dirty="0">
                <a:solidFill>
                  <a:srgbClr val="FF0000"/>
                </a:solidFill>
              </a:rPr>
              <a:t>Anxiety/Insomnia</a:t>
            </a:r>
            <a:r>
              <a:rPr lang="en-US" altLang="en-US" sz="2400" dirty="0">
                <a:solidFill>
                  <a:srgbClr val="FF0000"/>
                </a:solidFill>
              </a:rPr>
              <a:t>:</a:t>
            </a:r>
          </a:p>
          <a:p>
            <a:pPr lvl="1"/>
            <a:r>
              <a:rPr lang="en-US" altLang="en-US" sz="2000" dirty="0">
                <a:solidFill>
                  <a:schemeClr val="tx2"/>
                </a:solidFill>
              </a:rPr>
              <a:t>Clonidine: alpha2-adrenergic receptor agonist; central activity on pons of cerebellum (regulates basic survival functions- fear, anxiety, emotions)</a:t>
            </a:r>
          </a:p>
          <a:p>
            <a:pPr lvl="1"/>
            <a:r>
              <a:rPr lang="en-US" altLang="en-US" sz="2000" dirty="0">
                <a:solidFill>
                  <a:schemeClr val="tx2"/>
                </a:solidFill>
              </a:rPr>
              <a:t>Hydroxyzine: antihistamine</a:t>
            </a:r>
          </a:p>
          <a:p>
            <a:pPr lvl="1"/>
            <a:r>
              <a:rPr lang="en-US" altLang="en-US" sz="2000" dirty="0">
                <a:solidFill>
                  <a:schemeClr val="tx2"/>
                </a:solidFill>
              </a:rPr>
              <a:t>Gabapentin: anti-epileptic and neuropathic pain analgesic</a:t>
            </a:r>
          </a:p>
          <a:p>
            <a:pPr lvl="1"/>
            <a:r>
              <a:rPr lang="en-US" altLang="en-US" sz="2000" dirty="0">
                <a:solidFill>
                  <a:schemeClr val="tx2"/>
                </a:solidFill>
              </a:rPr>
              <a:t>Trazodone: SSRI anti-depressant used for sedation</a:t>
            </a:r>
          </a:p>
          <a:p>
            <a:r>
              <a:rPr lang="en-US" altLang="en-US" sz="2400" u="sng" dirty="0">
                <a:solidFill>
                  <a:srgbClr val="FF0000"/>
                </a:solidFill>
              </a:rPr>
              <a:t>Depression:</a:t>
            </a:r>
            <a:r>
              <a:rPr lang="en-US" altLang="en-US" sz="2400" dirty="0">
                <a:solidFill>
                  <a:srgbClr val="FF0000"/>
                </a:solidFill>
              </a:rPr>
              <a:t> </a:t>
            </a:r>
          </a:p>
          <a:p>
            <a:pPr lvl="1"/>
            <a:r>
              <a:rPr lang="en-US" altLang="en-US" sz="2000" dirty="0">
                <a:solidFill>
                  <a:schemeClr val="tx1"/>
                </a:solidFill>
              </a:rPr>
              <a:t>Bupropion- effects dopamine; main circuitry involved in stimulant use disorder</a:t>
            </a:r>
          </a:p>
          <a:p>
            <a:pPr lvl="1"/>
            <a:r>
              <a:rPr lang="en-US" altLang="en-US" sz="2000" dirty="0">
                <a:solidFill>
                  <a:schemeClr val="tx1"/>
                </a:solidFill>
              </a:rPr>
              <a:t>SSRI’s- effects serotonin; preferred escitalopram for anxiety depression</a:t>
            </a:r>
            <a:endParaRPr lang="en-US" altLang="en-US" dirty="0">
              <a:solidFill>
                <a:schemeClr val="tx1"/>
              </a:solidFill>
            </a:endParaRPr>
          </a:p>
          <a:p>
            <a:r>
              <a:rPr lang="en-US" altLang="en-US" sz="2400" u="sng" dirty="0">
                <a:solidFill>
                  <a:srgbClr val="FF0000"/>
                </a:solidFill>
              </a:rPr>
              <a:t>Concentration/“Racing Thoughts”:</a:t>
            </a:r>
            <a:r>
              <a:rPr lang="en-US" altLang="en-US" sz="2400" dirty="0">
                <a:solidFill>
                  <a:srgbClr val="FF0000"/>
                </a:solidFill>
              </a:rPr>
              <a:t> </a:t>
            </a:r>
          </a:p>
          <a:p>
            <a:pPr lvl="1"/>
            <a:r>
              <a:rPr lang="en-US" altLang="en-US" sz="2000" dirty="0">
                <a:solidFill>
                  <a:schemeClr val="tx1"/>
                </a:solidFill>
              </a:rPr>
              <a:t>Guanfacine (</a:t>
            </a:r>
            <a:r>
              <a:rPr lang="en-US" altLang="en-US" sz="2000" dirty="0" err="1">
                <a:solidFill>
                  <a:schemeClr val="tx1"/>
                </a:solidFill>
              </a:rPr>
              <a:t>Intuniv</a:t>
            </a:r>
            <a:r>
              <a:rPr lang="en-US" altLang="en-US" sz="2000" dirty="0">
                <a:solidFill>
                  <a:schemeClr val="tx1"/>
                </a:solidFill>
              </a:rPr>
              <a:t> ER)</a:t>
            </a:r>
          </a:p>
          <a:p>
            <a:pPr lvl="1"/>
            <a:r>
              <a:rPr lang="en-US" altLang="en-US" sz="2000" dirty="0">
                <a:solidFill>
                  <a:schemeClr val="tx1"/>
                </a:solidFill>
              </a:rPr>
              <a:t>Non-stimulant ADHD medication; centrally acting alpha2-adrenergic receptor agonist. </a:t>
            </a:r>
          </a:p>
          <a:p>
            <a:r>
              <a:rPr lang="en-US" altLang="en-US" sz="2400" u="sng" dirty="0">
                <a:solidFill>
                  <a:srgbClr val="FF0000"/>
                </a:solidFill>
              </a:rPr>
              <a:t>Psychosis/Hallucinations:</a:t>
            </a:r>
            <a:endParaRPr lang="en-US" altLang="en-US" sz="2000" dirty="0">
              <a:solidFill>
                <a:schemeClr val="tx1"/>
              </a:solidFill>
            </a:endParaRPr>
          </a:p>
          <a:p>
            <a:pPr lvl="1"/>
            <a:r>
              <a:rPr lang="en-US" altLang="en-US" sz="2000" dirty="0">
                <a:solidFill>
                  <a:schemeClr val="tx1"/>
                </a:solidFill>
              </a:rPr>
              <a:t>Antipsychotics: Risperidone (Risperdal), Quetiapine (Seroquel)</a:t>
            </a:r>
          </a:p>
          <a:p>
            <a:pPr lvl="1"/>
            <a:endParaRPr lang="en-US" alt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6333F13-71D8-40DF-92DA-216275395381}"/>
              </a:ext>
            </a:extLst>
          </p:cNvPr>
          <p:cNvSpPr>
            <a:spLocks noGrp="1" noChangeArrowheads="1"/>
          </p:cNvSpPr>
          <p:nvPr>
            <p:ph type="title"/>
          </p:nvPr>
        </p:nvSpPr>
        <p:spPr>
          <a:xfrm>
            <a:off x="0" y="-6350"/>
            <a:ext cx="8229600" cy="1143000"/>
          </a:xfrm>
        </p:spPr>
        <p:txBody>
          <a:bodyPr/>
          <a:lstStyle/>
          <a:p>
            <a:r>
              <a:rPr lang="en-US" altLang="en-US" sz="3200" dirty="0">
                <a:solidFill>
                  <a:schemeClr val="tx1"/>
                </a:solidFill>
              </a:rPr>
              <a:t>Non-FDA Approved Pharmacological Interventions- “Ted Talk”</a:t>
            </a:r>
          </a:p>
        </p:txBody>
      </p:sp>
      <p:sp>
        <p:nvSpPr>
          <p:cNvPr id="25603" name="Content Placeholder 2">
            <a:extLst>
              <a:ext uri="{FF2B5EF4-FFF2-40B4-BE49-F238E27FC236}">
                <a16:creationId xmlns:a16="http://schemas.microsoft.com/office/drawing/2014/main" id="{4CD43C5E-4B99-4491-BAD8-5741E356665E}"/>
              </a:ext>
            </a:extLst>
          </p:cNvPr>
          <p:cNvSpPr>
            <a:spLocks noGrp="1" noChangeArrowheads="1"/>
          </p:cNvSpPr>
          <p:nvPr>
            <p:ph idx="1"/>
          </p:nvPr>
        </p:nvSpPr>
        <p:spPr>
          <a:xfrm>
            <a:off x="76201" y="1154113"/>
            <a:ext cx="9067800" cy="5627687"/>
          </a:xfrm>
        </p:spPr>
        <p:txBody>
          <a:bodyPr/>
          <a:lstStyle/>
          <a:p>
            <a:r>
              <a:rPr lang="en-US" altLang="en-US" u="sng" dirty="0">
                <a:solidFill>
                  <a:srgbClr val="FF0000"/>
                </a:solidFill>
              </a:rPr>
              <a:t>Depression:</a:t>
            </a:r>
            <a:r>
              <a:rPr lang="en-US" altLang="en-US" dirty="0">
                <a:solidFill>
                  <a:srgbClr val="FF0000"/>
                </a:solidFill>
              </a:rPr>
              <a:t> </a:t>
            </a:r>
          </a:p>
          <a:p>
            <a:pPr lvl="1"/>
            <a:r>
              <a:rPr lang="en-US" altLang="en-US" dirty="0">
                <a:solidFill>
                  <a:schemeClr val="tx1"/>
                </a:solidFill>
              </a:rPr>
              <a:t>Bupropion- effects dopamine</a:t>
            </a:r>
          </a:p>
          <a:p>
            <a:pPr lvl="1"/>
            <a:r>
              <a:rPr lang="en-US" altLang="en-US" dirty="0">
                <a:solidFill>
                  <a:schemeClr val="tx1"/>
                </a:solidFill>
              </a:rPr>
              <a:t>SSRI’s- effects serotonin</a:t>
            </a:r>
          </a:p>
          <a:p>
            <a:pPr lvl="2"/>
            <a:r>
              <a:rPr lang="en-US" altLang="en-US" dirty="0">
                <a:solidFill>
                  <a:schemeClr val="tx1"/>
                </a:solidFill>
              </a:rPr>
              <a:t>prefer escitalopram (Lexapro)</a:t>
            </a:r>
          </a:p>
          <a:p>
            <a:r>
              <a:rPr lang="en-US" altLang="en-US" u="sng" dirty="0">
                <a:solidFill>
                  <a:srgbClr val="FF0000"/>
                </a:solidFill>
              </a:rPr>
              <a:t>Concentration:</a:t>
            </a:r>
            <a:r>
              <a:rPr lang="en-US" altLang="en-US" dirty="0">
                <a:solidFill>
                  <a:srgbClr val="FF0000"/>
                </a:solidFill>
              </a:rPr>
              <a:t> </a:t>
            </a:r>
            <a:r>
              <a:rPr lang="en-US" altLang="en-US" dirty="0">
                <a:solidFill>
                  <a:schemeClr val="tx1"/>
                </a:solidFill>
              </a:rPr>
              <a:t>guanfacine (</a:t>
            </a:r>
            <a:r>
              <a:rPr lang="en-US" altLang="en-US" dirty="0" err="1">
                <a:solidFill>
                  <a:schemeClr val="tx1"/>
                </a:solidFill>
              </a:rPr>
              <a:t>Intuniv</a:t>
            </a:r>
            <a:r>
              <a:rPr lang="en-US" altLang="en-US" dirty="0">
                <a:solidFill>
                  <a:schemeClr val="tx1"/>
                </a:solidFill>
              </a:rPr>
              <a:t> (ER)</a:t>
            </a:r>
          </a:p>
          <a:p>
            <a:pPr lvl="1"/>
            <a:r>
              <a:rPr lang="en-US" altLang="en-US" dirty="0">
                <a:solidFill>
                  <a:schemeClr val="tx1"/>
                </a:solidFill>
              </a:rPr>
              <a:t>Non-stimulant ADHD medication; centrally acting alpha2-adrenergic receptor agonist. </a:t>
            </a:r>
          </a:p>
          <a:p>
            <a:r>
              <a:rPr lang="en-US" altLang="en-US" u="sng" dirty="0">
                <a:solidFill>
                  <a:srgbClr val="FF0000"/>
                </a:solidFill>
              </a:rPr>
              <a:t>Psychosis/Hallucinations:</a:t>
            </a:r>
            <a:r>
              <a:rPr lang="en-US" altLang="en-US" dirty="0">
                <a:solidFill>
                  <a:srgbClr val="FF0000"/>
                </a:solidFill>
              </a:rPr>
              <a:t> </a:t>
            </a:r>
            <a:r>
              <a:rPr lang="en-US" altLang="en-US" dirty="0">
                <a:solidFill>
                  <a:schemeClr val="tx1"/>
                </a:solidFill>
              </a:rPr>
              <a:t>antipsychotics</a:t>
            </a:r>
          </a:p>
          <a:p>
            <a:pPr lvl="1"/>
            <a:r>
              <a:rPr lang="en-US" altLang="en-US" dirty="0">
                <a:solidFill>
                  <a:schemeClr val="tx1"/>
                </a:solidFill>
              </a:rPr>
              <a:t>Risperidone (Risperdal)</a:t>
            </a:r>
          </a:p>
          <a:p>
            <a:pPr lvl="1"/>
            <a:r>
              <a:rPr lang="en-US" altLang="en-US" dirty="0">
                <a:solidFill>
                  <a:schemeClr val="tx1"/>
                </a:solidFill>
              </a:rPr>
              <a:t>Quetiapine (Seroquel)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E13EB89-7051-4F4F-8E40-460DCFED2C45}"/>
              </a:ext>
            </a:extLst>
          </p:cNvPr>
          <p:cNvSpPr>
            <a:spLocks noGrp="1" noChangeArrowheads="1"/>
          </p:cNvSpPr>
          <p:nvPr>
            <p:ph type="title"/>
          </p:nvPr>
        </p:nvSpPr>
        <p:spPr>
          <a:xfrm>
            <a:off x="0" y="-6350"/>
            <a:ext cx="8229600" cy="1143000"/>
          </a:xfrm>
        </p:spPr>
        <p:txBody>
          <a:bodyPr/>
          <a:lstStyle/>
          <a:p>
            <a:r>
              <a:rPr lang="en-US" altLang="en-US" dirty="0">
                <a:solidFill>
                  <a:schemeClr val="tx1"/>
                </a:solidFill>
              </a:rPr>
              <a:t>Stigma</a:t>
            </a:r>
          </a:p>
        </p:txBody>
      </p:sp>
      <p:sp>
        <p:nvSpPr>
          <p:cNvPr id="3" name="Content Placeholder 2">
            <a:extLst>
              <a:ext uri="{FF2B5EF4-FFF2-40B4-BE49-F238E27FC236}">
                <a16:creationId xmlns:a16="http://schemas.microsoft.com/office/drawing/2014/main" id="{ED9980B6-EC88-4BE7-AE44-383301E092E3}"/>
              </a:ext>
            </a:extLst>
          </p:cNvPr>
          <p:cNvSpPr>
            <a:spLocks noGrp="1"/>
          </p:cNvSpPr>
          <p:nvPr>
            <p:ph idx="1"/>
          </p:nvPr>
        </p:nvSpPr>
        <p:spPr>
          <a:xfrm>
            <a:off x="114300" y="1371600"/>
            <a:ext cx="8915400" cy="5177790"/>
          </a:xfrm>
        </p:spPr>
        <p:txBody>
          <a:bodyPr/>
          <a:lstStyle/>
          <a:p>
            <a:pPr>
              <a:defRPr/>
            </a:pPr>
            <a:r>
              <a:rPr lang="en-US" dirty="0">
                <a:solidFill>
                  <a:schemeClr val="tx1"/>
                </a:solidFill>
              </a:rPr>
              <a:t>Language Matters!</a:t>
            </a:r>
          </a:p>
          <a:p>
            <a:pPr>
              <a:defRPr/>
            </a:pPr>
            <a:r>
              <a:rPr lang="en-US" altLang="en-US" sz="1800" i="1" dirty="0">
                <a:solidFill>
                  <a:schemeClr val="tx1"/>
                </a:solidFill>
              </a:rPr>
              <a:t>Changing Federal Terminology Regarding Substance Use and Substance Use Disorders Memo </a:t>
            </a:r>
            <a:r>
              <a:rPr lang="en-US" altLang="en-US" sz="1800" dirty="0">
                <a:solidFill>
                  <a:schemeClr val="tx1"/>
                </a:solidFill>
              </a:rPr>
              <a:t>from Office of the White House/Office of National Drug Control Policy Director Michael Botticelli January 2017</a:t>
            </a:r>
            <a:r>
              <a:rPr lang="en-US" altLang="en-US" sz="1800" baseline="30000" dirty="0">
                <a:solidFill>
                  <a:schemeClr val="tx1"/>
                </a:solidFill>
              </a:rPr>
              <a:t>1</a:t>
            </a:r>
          </a:p>
          <a:p>
            <a:pPr marL="1028700" lvl="1">
              <a:buClr>
                <a:srgbClr val="C00000"/>
              </a:buClr>
              <a:buFont typeface="Arial" panose="020B0604020202020204" pitchFamily="34" charset="0"/>
              <a:buChar char="•"/>
              <a:defRPr/>
            </a:pPr>
            <a:r>
              <a:rPr lang="en-US" altLang="en-US" sz="1600" i="1" dirty="0">
                <a:solidFill>
                  <a:schemeClr val="tx1"/>
                </a:solidFill>
              </a:rPr>
              <a:t>“Changing the Language of Addiction Memo”</a:t>
            </a:r>
            <a:r>
              <a:rPr lang="en-US" altLang="en-US" sz="1600" dirty="0">
                <a:solidFill>
                  <a:schemeClr val="tx1"/>
                </a:solidFill>
              </a:rPr>
              <a:t>- mandate to use non-stigmatizing language for substance use; using Substance Use Disorder (SUD) in place of ‘addiction’.</a:t>
            </a:r>
          </a:p>
          <a:p>
            <a:pPr marL="1028700" lvl="1">
              <a:buFont typeface="Arial" panose="020B0604020202020204" pitchFamily="34" charset="0"/>
              <a:buChar char="•"/>
              <a:defRPr/>
            </a:pPr>
            <a:r>
              <a:rPr lang="en-US" sz="1600" dirty="0">
                <a:solidFill>
                  <a:schemeClr val="tx1"/>
                </a:solidFill>
              </a:rPr>
              <a:t>Research has shown:</a:t>
            </a:r>
          </a:p>
          <a:p>
            <a:pPr marL="1428750" lvl="2">
              <a:buFont typeface="Arial" panose="020B0604020202020204" pitchFamily="34" charset="0"/>
              <a:buChar char="•"/>
              <a:defRPr/>
            </a:pPr>
            <a:r>
              <a:rPr lang="en-US" sz="1600" dirty="0">
                <a:solidFill>
                  <a:schemeClr val="tx1"/>
                </a:solidFill>
              </a:rPr>
              <a:t>People with SUD are viewed </a:t>
            </a:r>
            <a:r>
              <a:rPr lang="en-US" sz="1600" dirty="0">
                <a:solidFill>
                  <a:srgbClr val="FF0000"/>
                </a:solidFill>
              </a:rPr>
              <a:t>more negatively </a:t>
            </a:r>
            <a:r>
              <a:rPr lang="en-US" sz="1600" dirty="0">
                <a:solidFill>
                  <a:schemeClr val="tx1"/>
                </a:solidFill>
              </a:rPr>
              <a:t>than people with physical or psychiatric disabilities</a:t>
            </a:r>
          </a:p>
          <a:p>
            <a:pPr marL="1428750" lvl="2">
              <a:buFont typeface="Arial" panose="020B0604020202020204" pitchFamily="34" charset="0"/>
              <a:buChar char="•"/>
              <a:defRPr/>
            </a:pPr>
            <a:r>
              <a:rPr lang="en-US" sz="1600" dirty="0">
                <a:solidFill>
                  <a:schemeClr val="tx1"/>
                </a:solidFill>
              </a:rPr>
              <a:t>Even highly trained substance use disorder and mental health clinicians significantly more likely to assign blame and believe individuals should be subjected to punitive rather than therapeutic measures when case vignette was referred to </a:t>
            </a:r>
            <a:r>
              <a:rPr lang="en-US" sz="1600" dirty="0">
                <a:solidFill>
                  <a:srgbClr val="FF0000"/>
                </a:solidFill>
              </a:rPr>
              <a:t>“substance abuser” </a:t>
            </a:r>
            <a:r>
              <a:rPr lang="en-US" sz="1600" dirty="0">
                <a:solidFill>
                  <a:schemeClr val="tx1"/>
                </a:solidFill>
              </a:rPr>
              <a:t>rather than </a:t>
            </a:r>
            <a:r>
              <a:rPr lang="en-US" sz="1600" dirty="0">
                <a:solidFill>
                  <a:srgbClr val="00B050"/>
                </a:solidFill>
              </a:rPr>
              <a:t>“person with a substance use disorder”.</a:t>
            </a:r>
          </a:p>
          <a:p>
            <a:pPr marL="1428750" lvl="2">
              <a:buFont typeface="Arial" panose="020B0604020202020204" pitchFamily="34" charset="0"/>
              <a:buChar char="•"/>
              <a:defRPr/>
            </a:pPr>
            <a:endParaRPr lang="en-US" sz="1600" dirty="0">
              <a:solidFill>
                <a:srgbClr val="00B050"/>
              </a:solidFill>
            </a:endParaRPr>
          </a:p>
          <a:p>
            <a:pPr marL="628650">
              <a:buFont typeface="Arial" panose="020B0604020202020204" pitchFamily="34" charset="0"/>
              <a:buChar char="•"/>
              <a:defRPr/>
            </a:pPr>
            <a:r>
              <a:rPr lang="en-US" sz="2400" dirty="0">
                <a:solidFill>
                  <a:srgbClr val="FF0000"/>
                </a:solidFill>
              </a:rPr>
              <a:t>Avoid terms such as:</a:t>
            </a:r>
          </a:p>
          <a:p>
            <a:pPr marL="1028700" lvl="1">
              <a:buFont typeface="Arial" panose="020B0604020202020204" pitchFamily="34" charset="0"/>
              <a:buChar char="•"/>
              <a:defRPr/>
            </a:pPr>
            <a:r>
              <a:rPr lang="en-US" sz="2000" dirty="0">
                <a:solidFill>
                  <a:srgbClr val="FF0000"/>
                </a:solidFill>
              </a:rPr>
              <a:t>Junkie, Tweaker, Addict, Druggie, Clean/Dirty (urine), etc.</a:t>
            </a:r>
            <a:r>
              <a:rPr lang="en-US" sz="2000" dirty="0">
                <a:solidFill>
                  <a:srgbClr val="FFFF00"/>
                </a:solidFill>
              </a:rPr>
              <a:t>.</a:t>
            </a:r>
          </a:p>
          <a:p>
            <a:pPr marL="1428750" lvl="2">
              <a:buFont typeface="Arial" panose="020B0604020202020204" pitchFamily="34" charset="0"/>
              <a:buChar char="•"/>
              <a:defRPr/>
            </a:pPr>
            <a:endParaRPr lang="en-US" sz="1600" dirty="0">
              <a:solidFill>
                <a:srgbClr val="00B050"/>
              </a:solidFill>
            </a:endParaRPr>
          </a:p>
          <a:p>
            <a:pPr marL="1200150" lvl="2" indent="0">
              <a:buFontTx/>
              <a:buNone/>
              <a:defRPr/>
            </a:pPr>
            <a:endParaRPr lang="en-US" sz="1600" dirty="0">
              <a:solidFill>
                <a:srgbClr val="00B050"/>
              </a:solidFill>
            </a:endParaRPr>
          </a:p>
          <a:p>
            <a:pPr>
              <a:defRPr/>
            </a:pP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05693F8-DCA6-4088-9F9E-127CDEE909C9}"/>
              </a:ext>
            </a:extLst>
          </p:cNvPr>
          <p:cNvSpPr>
            <a:spLocks noGrp="1" noChangeArrowheads="1"/>
          </p:cNvSpPr>
          <p:nvPr>
            <p:ph type="title"/>
          </p:nvPr>
        </p:nvSpPr>
        <p:spPr>
          <a:xfrm>
            <a:off x="76200" y="304800"/>
            <a:ext cx="8229600" cy="755650"/>
          </a:xfrm>
        </p:spPr>
        <p:txBody>
          <a:bodyPr/>
          <a:lstStyle/>
          <a:p>
            <a:r>
              <a:rPr lang="en-US" altLang="en-US" sz="4000" dirty="0">
                <a:solidFill>
                  <a:srgbClr val="FF0000"/>
                </a:solidFill>
              </a:rPr>
              <a:t>ALWAYS….</a:t>
            </a:r>
          </a:p>
        </p:txBody>
      </p:sp>
      <p:pic>
        <p:nvPicPr>
          <p:cNvPr id="31747" name="Content Placeholder 3">
            <a:extLst>
              <a:ext uri="{FF2B5EF4-FFF2-40B4-BE49-F238E27FC236}">
                <a16:creationId xmlns:a16="http://schemas.microsoft.com/office/drawing/2014/main" id="{935D78C7-1BA8-497E-89DE-1E3D02DD21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03325"/>
            <a:ext cx="9144000" cy="56546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12118609_10201020643873749_6159066145323439737_n">
            <a:extLst>
              <a:ext uri="{FF2B5EF4-FFF2-40B4-BE49-F238E27FC236}">
                <a16:creationId xmlns:a16="http://schemas.microsoft.com/office/drawing/2014/main" id="{AA7DD2EA-D09C-4FAC-BA94-5DA2413DEF7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79388" y="1219200"/>
            <a:ext cx="885666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8B1EEEC-C95B-4403-916B-CE1ADCF2B34E}"/>
              </a:ext>
            </a:extLst>
          </p:cNvPr>
          <p:cNvSpPr txBox="1">
            <a:spLocks noChangeArrowheads="1"/>
          </p:cNvSpPr>
          <p:nvPr/>
        </p:nvSpPr>
        <p:spPr>
          <a:xfrm>
            <a:off x="76200" y="304800"/>
            <a:ext cx="8229600" cy="755650"/>
          </a:xfrm>
          <a:prstGeom prst="rect">
            <a:avLst/>
          </a:prstGeom>
        </p:spPr>
        <p:txBody>
          <a:bodyPr/>
          <a:lstStyle>
            <a:lvl1pPr algn="l" rtl="0" eaLnBrk="0" fontAlgn="base" hangingPunct="0">
              <a:spcBef>
                <a:spcPct val="0"/>
              </a:spcBef>
              <a:spcAft>
                <a:spcPct val="0"/>
              </a:spcAft>
              <a:defRPr sz="3600">
                <a:solidFill>
                  <a:srgbClr val="000000"/>
                </a:solidFill>
                <a:latin typeface="+mj-lt"/>
                <a:ea typeface="+mj-ea"/>
                <a:cs typeface="ＭＳ Ｐゴシック"/>
              </a:defRPr>
            </a:lvl1pPr>
            <a:lvl2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2pPr>
            <a:lvl3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3pPr>
            <a:lvl4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4pPr>
            <a:lvl5pPr algn="l" rtl="0" eaLnBrk="0" fontAlgn="base" hangingPunct="0">
              <a:spcBef>
                <a:spcPct val="0"/>
              </a:spcBef>
              <a:spcAft>
                <a:spcPct val="0"/>
              </a:spcAft>
              <a:defRPr sz="3600">
                <a:solidFill>
                  <a:srgbClr val="000000"/>
                </a:solidFill>
                <a:latin typeface="Gill Sans MT" pitchFamily="34" charset="0"/>
                <a:ea typeface="ＭＳ Ｐゴシック" charset="-128"/>
                <a:cs typeface="ＭＳ Ｐゴシック"/>
              </a:defRPr>
            </a:lvl5pPr>
            <a:lvl6pPr marL="457200" algn="l" rtl="0" eaLnBrk="0" fontAlgn="base" hangingPunct="0">
              <a:spcBef>
                <a:spcPct val="0"/>
              </a:spcBef>
              <a:spcAft>
                <a:spcPct val="0"/>
              </a:spcAft>
              <a:defRPr sz="3600">
                <a:solidFill>
                  <a:srgbClr val="000000"/>
                </a:solidFill>
                <a:latin typeface="Gill Sans MT" pitchFamily="34" charset="0"/>
                <a:ea typeface="ＭＳ Ｐゴシック" charset="-128"/>
              </a:defRPr>
            </a:lvl6pPr>
            <a:lvl7pPr marL="914400" algn="l" rtl="0" eaLnBrk="0" fontAlgn="base" hangingPunct="0">
              <a:spcBef>
                <a:spcPct val="0"/>
              </a:spcBef>
              <a:spcAft>
                <a:spcPct val="0"/>
              </a:spcAft>
              <a:defRPr sz="3600">
                <a:solidFill>
                  <a:srgbClr val="000000"/>
                </a:solidFill>
                <a:latin typeface="Gill Sans MT" pitchFamily="34" charset="0"/>
                <a:ea typeface="ＭＳ Ｐゴシック" charset="-128"/>
              </a:defRPr>
            </a:lvl7pPr>
            <a:lvl8pPr marL="1371600" algn="l" rtl="0" eaLnBrk="0" fontAlgn="base" hangingPunct="0">
              <a:spcBef>
                <a:spcPct val="0"/>
              </a:spcBef>
              <a:spcAft>
                <a:spcPct val="0"/>
              </a:spcAft>
              <a:defRPr sz="3600">
                <a:solidFill>
                  <a:srgbClr val="000000"/>
                </a:solidFill>
                <a:latin typeface="Gill Sans MT" pitchFamily="34" charset="0"/>
                <a:ea typeface="ＭＳ Ｐゴシック" charset="-128"/>
              </a:defRPr>
            </a:lvl8pPr>
            <a:lvl9pPr marL="1828800" algn="l" rtl="0" eaLnBrk="0" fontAlgn="base" hangingPunct="0">
              <a:spcBef>
                <a:spcPct val="0"/>
              </a:spcBef>
              <a:spcAft>
                <a:spcPct val="0"/>
              </a:spcAft>
              <a:defRPr sz="3600">
                <a:solidFill>
                  <a:srgbClr val="000000"/>
                </a:solidFill>
                <a:latin typeface="Gill Sans MT" pitchFamily="34" charset="0"/>
                <a:ea typeface="ＭＳ Ｐゴシック" charset="-128"/>
              </a:defRPr>
            </a:lvl9pPr>
          </a:lstStyle>
          <a:p>
            <a:r>
              <a:rPr lang="en-US" altLang="en-US" sz="4000" kern="0" dirty="0">
                <a:solidFill>
                  <a:srgbClr val="FF0000"/>
                </a:solidFill>
              </a:rPr>
              <a:t>Remember…</a:t>
            </a:r>
          </a:p>
        </p:txBody>
      </p:sp>
    </p:spTree>
  </p:cSld>
  <p:clrMapOvr>
    <a:masterClrMapping/>
  </p:clrMapOvr>
  <p:transition spd="slow" advClick="0" advTm="4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idx="4294967295"/>
          </p:nvPr>
        </p:nvSpPr>
        <p:spPr/>
        <p:txBody>
          <a:bodyPr/>
          <a:lstStyle/>
          <a:p>
            <a:r>
              <a:rPr lang="en-US" dirty="0"/>
              <a:t>Contact Information</a:t>
            </a:r>
          </a:p>
        </p:txBody>
      </p:sp>
      <p:sp>
        <p:nvSpPr>
          <p:cNvPr id="499715" name="Rectangle 3"/>
          <p:cNvSpPr>
            <a:spLocks noGrp="1" noChangeArrowheads="1"/>
          </p:cNvSpPr>
          <p:nvPr>
            <p:ph type="body" idx="4294967295"/>
          </p:nvPr>
        </p:nvSpPr>
        <p:spPr>
          <a:xfrm>
            <a:off x="175532" y="1304924"/>
            <a:ext cx="8739868" cy="5095876"/>
          </a:xfrm>
        </p:spPr>
        <p:txBody>
          <a:bodyPr/>
          <a:lstStyle/>
          <a:p>
            <a:pPr marL="457200" lvl="1" indent="0" algn="ctr">
              <a:buNone/>
            </a:pPr>
            <a:endParaRPr lang="en-US" sz="2400" dirty="0"/>
          </a:p>
          <a:p>
            <a:pPr marL="457200" lvl="1" indent="0" algn="ctr">
              <a:buNone/>
            </a:pPr>
            <a:endParaRPr lang="en-US" sz="2400" dirty="0"/>
          </a:p>
          <a:p>
            <a:pPr marL="457200" lvl="1" indent="0" algn="ctr">
              <a:buNone/>
            </a:pPr>
            <a:r>
              <a:rPr lang="en-US" sz="2400" dirty="0"/>
              <a:t>CAPT Ted L. Hall, PharmD</a:t>
            </a:r>
          </a:p>
          <a:p>
            <a:pPr marL="457200" lvl="1" indent="0" algn="ctr">
              <a:buNone/>
            </a:pPr>
            <a:endParaRPr lang="en-US" sz="2400" dirty="0"/>
          </a:p>
          <a:p>
            <a:pPr marL="457200" lvl="1" indent="0" algn="ctr">
              <a:buNone/>
            </a:pPr>
            <a:r>
              <a:rPr lang="en-US" sz="2400" dirty="0"/>
              <a:t>Ho-Chunk Nation </a:t>
            </a:r>
            <a:r>
              <a:rPr lang="en-US" sz="2400"/>
              <a:t>Health Department</a:t>
            </a:r>
          </a:p>
          <a:p>
            <a:pPr marL="457200" lvl="1" indent="0" algn="ctr">
              <a:buNone/>
            </a:pPr>
            <a:r>
              <a:rPr lang="en-US" sz="2400" dirty="0"/>
              <a:t>S2845 White Eagle Road</a:t>
            </a:r>
          </a:p>
          <a:p>
            <a:pPr marL="457200" lvl="1" indent="0" algn="ctr">
              <a:buNone/>
            </a:pPr>
            <a:r>
              <a:rPr lang="en-US" sz="2400" dirty="0"/>
              <a:t>Baraboo, WI 53913</a:t>
            </a:r>
          </a:p>
          <a:p>
            <a:pPr marL="457200" lvl="1" indent="0" algn="ctr">
              <a:buNone/>
            </a:pPr>
            <a:r>
              <a:rPr lang="en-US" sz="2400" dirty="0"/>
              <a:t>(O) 608-355-1240 ext. 35582</a:t>
            </a:r>
          </a:p>
          <a:p>
            <a:pPr marL="457200" lvl="1" indent="0" algn="ctr">
              <a:buNone/>
            </a:pPr>
            <a:r>
              <a:rPr lang="en-US" sz="2400" dirty="0"/>
              <a:t>(C) 608-301-5390</a:t>
            </a:r>
          </a:p>
          <a:p>
            <a:pPr marL="457200" lvl="1" indent="0" algn="ctr">
              <a:buNone/>
            </a:pPr>
            <a:r>
              <a:rPr lang="en-US" sz="2400" dirty="0">
                <a:hlinkClick r:id="rId3"/>
              </a:rPr>
              <a:t>Ted.Hall@ho-chunk.com</a:t>
            </a:r>
            <a:endParaRPr lang="en-US" sz="2400" dirty="0"/>
          </a:p>
          <a:p>
            <a:pPr lvl="1"/>
            <a:endParaRPr lang="en-US" sz="2400" dirty="0"/>
          </a:p>
        </p:txBody>
      </p:sp>
      <p:pic>
        <p:nvPicPr>
          <p:cNvPr id="57346" name="Picture 2"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
        <p:nvSpPr>
          <p:cNvPr id="5" name="Slide Number Placeholder 4"/>
          <p:cNvSpPr>
            <a:spLocks noGrp="1"/>
          </p:cNvSpPr>
          <p:nvPr>
            <p:ph type="sldNum" sz="quarter" idx="12"/>
          </p:nvPr>
        </p:nvSpPr>
        <p:spPr/>
        <p:txBody>
          <a:bodyPr/>
          <a:lstStyle/>
          <a:p>
            <a:pPr>
              <a:defRPr/>
            </a:pPr>
            <a:fld id="{7F1F1306-1E92-4375-BB29-DCFDEEEB1514}" type="slidenum">
              <a:rPr lang="en-US" smtClean="0">
                <a:solidFill>
                  <a:srgbClr val="000000"/>
                </a:solidFill>
              </a:rPr>
              <a:pPr>
                <a:defRPr/>
              </a:pPr>
              <a:t>25</a:t>
            </a:fld>
            <a:endParaRPr lang="en-US">
              <a:solidFill>
                <a:srgbClr val="00000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2055" y="1351190"/>
            <a:ext cx="1723345" cy="266743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32" y="1304924"/>
            <a:ext cx="2152650" cy="2124075"/>
          </a:xfrm>
          <a:prstGeom prst="rect">
            <a:avLst/>
          </a:prstGeom>
        </p:spPr>
      </p:pic>
    </p:spTree>
    <p:extLst>
      <p:ext uri="{BB962C8B-B14F-4D97-AF65-F5344CB8AC3E}">
        <p14:creationId xmlns:p14="http://schemas.microsoft.com/office/powerpoint/2010/main" val="224429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781800" cy="838200"/>
          </a:xfrm>
        </p:spPr>
        <p:txBody>
          <a:bodyPr/>
          <a:lstStyle/>
          <a:p>
            <a:r>
              <a:rPr lang="en-US" dirty="0"/>
              <a:t>Disclaimer:	</a:t>
            </a:r>
          </a:p>
        </p:txBody>
      </p:sp>
      <p:sp>
        <p:nvSpPr>
          <p:cNvPr id="3" name="Content Placeholder 2"/>
          <p:cNvSpPr>
            <a:spLocks noGrp="1"/>
          </p:cNvSpPr>
          <p:nvPr>
            <p:ph idx="1"/>
          </p:nvPr>
        </p:nvSpPr>
        <p:spPr/>
        <p:txBody>
          <a:bodyPr/>
          <a:lstStyle/>
          <a:p>
            <a:r>
              <a:rPr lang="en-US" dirty="0">
                <a:ea typeface="ＭＳ Ｐゴシック" pitchFamily="34" charset="-128"/>
              </a:rPr>
              <a:t>The opinions and conclusions expressed today are </a:t>
            </a:r>
            <a:r>
              <a:rPr lang="en-US" dirty="0">
                <a:solidFill>
                  <a:schemeClr val="tx1"/>
                </a:solidFill>
                <a:latin typeface="Gill Sans MT" pitchFamily="34" charset="0"/>
                <a:cs typeface="Arial" pitchFamily="34" charset="0"/>
              </a:rPr>
              <a:t>those of the author </a:t>
            </a:r>
            <a:r>
              <a:rPr lang="en-US" dirty="0">
                <a:ea typeface="ＭＳ Ｐゴシック" pitchFamily="34" charset="-128"/>
              </a:rPr>
              <a:t>and do not necessarily represent the  views of the Department of Health and Human Services, US Public Health Service, the Indian Health Service or the Ho-Chunk Nation.</a:t>
            </a:r>
          </a:p>
          <a:p>
            <a:endParaRPr lang="en-US" dirty="0">
              <a:ea typeface="ＭＳ Ｐゴシック" pitchFamily="34" charset="-128"/>
            </a:endParaRPr>
          </a:p>
          <a:p>
            <a:r>
              <a:rPr lang="en-US" dirty="0">
                <a:ea typeface="ＭＳ Ｐゴシック" pitchFamily="34" charset="-128"/>
              </a:rPr>
              <a:t>No financial disclosures to report.</a:t>
            </a:r>
          </a:p>
          <a:p>
            <a:endParaRPr lang="en-US" dirty="0">
              <a:ea typeface="ＭＳ Ｐゴシック" pitchFamily="34" charset="-128"/>
            </a:endParaRPr>
          </a:p>
          <a:p>
            <a:r>
              <a:rPr lang="en-US" dirty="0">
                <a:ea typeface="ＭＳ Ｐゴシック" pitchFamily="34" charset="-128"/>
              </a:rPr>
              <a:t>Off-label non-FDA approved medication utilization will be identified clearly when discussed.</a:t>
            </a:r>
          </a:p>
        </p:txBody>
      </p:sp>
      <p:sp>
        <p:nvSpPr>
          <p:cNvPr id="4" name="Slide Number Placeholder 3"/>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3</a:t>
            </a:fld>
            <a:endParaRPr lang="en-US">
              <a:solidFill>
                <a:srgbClr val="000000"/>
              </a:solidFill>
            </a:endParaRPr>
          </a:p>
        </p:txBody>
      </p:sp>
      <p:pic>
        <p:nvPicPr>
          <p:cNvPr id="5" name="Picture 4" descr="Indian Health Service: The Federal Health Program for American Indians and Alaska Natives">
            <a:hlinkClick r:id="rId3"/>
          </p:cNvPr>
          <p:cNvPicPr>
            <a:picLocks noChangeAspect="1" noChangeArrowheads="1"/>
          </p:cNvPicPr>
          <p:nvPr/>
        </p:nvPicPr>
        <p:blipFill>
          <a:blip r:embed="rId4"/>
          <a:srcRect/>
          <a:stretch>
            <a:fillRect/>
          </a:stretch>
        </p:blipFill>
        <p:spPr bwMode="auto">
          <a:xfrm>
            <a:off x="0" y="6276974"/>
            <a:ext cx="4419600" cy="581026"/>
          </a:xfrm>
          <a:prstGeom prst="rect">
            <a:avLst/>
          </a:prstGeom>
          <a:noFill/>
        </p:spPr>
      </p:pic>
    </p:spTree>
    <p:extLst>
      <p:ext uri="{BB962C8B-B14F-4D97-AF65-F5344CB8AC3E}">
        <p14:creationId xmlns:p14="http://schemas.microsoft.com/office/powerpoint/2010/main" val="75249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E2245-7F77-4B06-9849-B4CFDCC802AC}"/>
              </a:ext>
            </a:extLst>
          </p:cNvPr>
          <p:cNvSpPr>
            <a:spLocks noGrp="1"/>
          </p:cNvSpPr>
          <p:nvPr>
            <p:ph idx="1"/>
          </p:nvPr>
        </p:nvSpPr>
        <p:spPr>
          <a:xfrm>
            <a:off x="152400" y="1676400"/>
            <a:ext cx="8229600" cy="4724400"/>
          </a:xfrm>
        </p:spPr>
        <p:txBody>
          <a:bodyPr/>
          <a:lstStyle/>
          <a:p>
            <a:pPr eaLnBrk="1" hangingPunct="1"/>
            <a:r>
              <a:rPr lang="en-US" altLang="en-US" dirty="0">
                <a:solidFill>
                  <a:schemeClr val="accent4"/>
                </a:solidFill>
              </a:rPr>
              <a:t>Diagnostic and Statistical Manual of Mental Disorders 5</a:t>
            </a:r>
            <a:r>
              <a:rPr lang="en-US" altLang="en-US" baseline="30000" dirty="0">
                <a:solidFill>
                  <a:schemeClr val="accent4"/>
                </a:solidFill>
              </a:rPr>
              <a:t>th</a:t>
            </a:r>
            <a:r>
              <a:rPr lang="en-US" altLang="en-US" dirty="0">
                <a:solidFill>
                  <a:schemeClr val="accent4"/>
                </a:solidFill>
              </a:rPr>
              <a:t> Edition (DSM 5)</a:t>
            </a:r>
          </a:p>
          <a:p>
            <a:pPr lvl="1" eaLnBrk="1" hangingPunct="1"/>
            <a:r>
              <a:rPr lang="en-US" altLang="en-US" dirty="0">
                <a:solidFill>
                  <a:schemeClr val="tx1"/>
                </a:solidFill>
              </a:rPr>
              <a:t>Substance Use Disorder:</a:t>
            </a:r>
          </a:p>
          <a:p>
            <a:pPr lvl="2" eaLnBrk="1" hangingPunct="1"/>
            <a:r>
              <a:rPr lang="en-US" altLang="en-US" dirty="0">
                <a:solidFill>
                  <a:schemeClr val="tx1"/>
                </a:solidFill>
              </a:rPr>
              <a:t>“The essential feature of a substance use disorder is a cluster of cognitive, behavioral, and physiological symptoms indicating that the </a:t>
            </a:r>
            <a:r>
              <a:rPr lang="en-US" altLang="en-US" dirty="0">
                <a:solidFill>
                  <a:srgbClr val="FF0000"/>
                </a:solidFill>
              </a:rPr>
              <a:t>individual continues using the substance despite significant substance-related problems</a:t>
            </a:r>
            <a:r>
              <a:rPr lang="en-US" altLang="en-US" dirty="0">
                <a:solidFill>
                  <a:schemeClr val="bg1"/>
                </a:solidFill>
              </a:rPr>
              <a:t>” </a:t>
            </a:r>
            <a:r>
              <a:rPr lang="en-US" altLang="en-US" dirty="0">
                <a:solidFill>
                  <a:schemeClr val="tx1"/>
                </a:solidFill>
              </a:rPr>
              <a:t> (pg. 483 DSM5)</a:t>
            </a:r>
          </a:p>
          <a:p>
            <a:endParaRPr lang="en-US" dirty="0"/>
          </a:p>
        </p:txBody>
      </p:sp>
      <p:sp>
        <p:nvSpPr>
          <p:cNvPr id="4" name="Slide Number Placeholder 3">
            <a:extLst>
              <a:ext uri="{FF2B5EF4-FFF2-40B4-BE49-F238E27FC236}">
                <a16:creationId xmlns:a16="http://schemas.microsoft.com/office/drawing/2014/main" id="{E536CE37-A050-4A01-A772-4645BC85C496}"/>
              </a:ext>
            </a:extLst>
          </p:cNvPr>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4</a:t>
            </a:fld>
            <a:endParaRPr lang="en-US">
              <a:solidFill>
                <a:srgbClr val="000000"/>
              </a:solidFill>
            </a:endParaRPr>
          </a:p>
        </p:txBody>
      </p:sp>
      <p:sp>
        <p:nvSpPr>
          <p:cNvPr id="8" name="Rectangle 2">
            <a:extLst>
              <a:ext uri="{FF2B5EF4-FFF2-40B4-BE49-F238E27FC236}">
                <a16:creationId xmlns:a16="http://schemas.microsoft.com/office/drawing/2014/main" id="{691FB7C4-E2BE-4E76-AB89-FD8AB4712E95}"/>
              </a:ext>
            </a:extLst>
          </p:cNvPr>
          <p:cNvSpPr>
            <a:spLocks noGrp="1" noChangeArrowheads="1"/>
          </p:cNvSpPr>
          <p:nvPr>
            <p:ph type="title"/>
          </p:nvPr>
        </p:nvSpPr>
        <p:spPr>
          <a:xfrm>
            <a:off x="0" y="136525"/>
            <a:ext cx="6781800" cy="1066800"/>
          </a:xfrm>
        </p:spPr>
        <p:txBody>
          <a:bodyPr/>
          <a:lstStyle/>
          <a:p>
            <a:pPr eaLnBrk="1" hangingPunct="1"/>
            <a:r>
              <a:rPr lang="en-US" altLang="en-US" sz="4000" dirty="0">
                <a:solidFill>
                  <a:schemeClr val="tx1"/>
                </a:solidFill>
              </a:rPr>
              <a:t>Addiction Definition: DSM 5</a:t>
            </a:r>
          </a:p>
        </p:txBody>
      </p:sp>
    </p:spTree>
    <p:extLst>
      <p:ext uri="{BB962C8B-B14F-4D97-AF65-F5344CB8AC3E}">
        <p14:creationId xmlns:p14="http://schemas.microsoft.com/office/powerpoint/2010/main" val="256309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E2245-7F77-4B06-9849-B4CFDCC802AC}"/>
              </a:ext>
            </a:extLst>
          </p:cNvPr>
          <p:cNvSpPr>
            <a:spLocks noGrp="1"/>
          </p:cNvSpPr>
          <p:nvPr>
            <p:ph idx="1"/>
          </p:nvPr>
        </p:nvSpPr>
        <p:spPr>
          <a:xfrm>
            <a:off x="228600" y="1600200"/>
            <a:ext cx="8229600" cy="4724400"/>
          </a:xfrm>
        </p:spPr>
        <p:txBody>
          <a:bodyPr/>
          <a:lstStyle/>
          <a:p>
            <a:pPr eaLnBrk="1" hangingPunct="1"/>
            <a:r>
              <a:rPr lang="en-US" altLang="en-US" dirty="0">
                <a:solidFill>
                  <a:schemeClr val="accent4"/>
                </a:solidFill>
              </a:rPr>
              <a:t>American Society of Addiction Medicine</a:t>
            </a:r>
          </a:p>
          <a:p>
            <a:pPr lvl="1" eaLnBrk="1" hangingPunct="1"/>
            <a:r>
              <a:rPr lang="en-US" altLang="en-US" i="1" u="sng" dirty="0">
                <a:solidFill>
                  <a:schemeClr val="accent4"/>
                </a:solidFill>
              </a:rPr>
              <a:t>Short Definition</a:t>
            </a:r>
            <a:r>
              <a:rPr lang="en-US" altLang="en-US" dirty="0">
                <a:solidFill>
                  <a:schemeClr val="accent4"/>
                </a:solidFill>
              </a:rPr>
              <a:t>: Addiction is a primary, chronic disease of brain reward, motivation, memory and related circuitry. Dysfunction in these circuits leads to characteristic </a:t>
            </a:r>
            <a:r>
              <a:rPr lang="en-US" altLang="en-US" dirty="0">
                <a:solidFill>
                  <a:srgbClr val="FF0000"/>
                </a:solidFill>
              </a:rPr>
              <a:t>biological, psychological, social and spiritual </a:t>
            </a:r>
            <a:r>
              <a:rPr lang="en-US" altLang="en-US" dirty="0">
                <a:solidFill>
                  <a:schemeClr val="tx1"/>
                </a:solidFill>
              </a:rPr>
              <a:t>manifestations. This is reflected in an individual </a:t>
            </a:r>
            <a:r>
              <a:rPr lang="en-US" altLang="en-US" dirty="0">
                <a:solidFill>
                  <a:srgbClr val="FF0000"/>
                </a:solidFill>
              </a:rPr>
              <a:t>pathologically pursuing reward and/or relief</a:t>
            </a:r>
            <a:r>
              <a:rPr lang="en-US" altLang="en-US" dirty="0">
                <a:solidFill>
                  <a:schemeClr val="bg1"/>
                </a:solidFill>
              </a:rPr>
              <a:t> </a:t>
            </a:r>
            <a:r>
              <a:rPr lang="en-US" altLang="en-US" dirty="0">
                <a:solidFill>
                  <a:schemeClr val="accent4"/>
                </a:solidFill>
              </a:rPr>
              <a:t>by substance use and other behaviors. </a:t>
            </a:r>
            <a:r>
              <a:rPr lang="en-US" altLang="en-US" sz="1400" dirty="0">
                <a:solidFill>
                  <a:schemeClr val="accent4"/>
                </a:solidFill>
              </a:rPr>
              <a:t>(Adopted by the ASAM Board of Directors 04/19/11)</a:t>
            </a:r>
          </a:p>
          <a:p>
            <a:endParaRPr lang="en-US" dirty="0"/>
          </a:p>
        </p:txBody>
      </p:sp>
      <p:sp>
        <p:nvSpPr>
          <p:cNvPr id="4" name="Slide Number Placeholder 3">
            <a:extLst>
              <a:ext uri="{FF2B5EF4-FFF2-40B4-BE49-F238E27FC236}">
                <a16:creationId xmlns:a16="http://schemas.microsoft.com/office/drawing/2014/main" id="{E536CE37-A050-4A01-A772-4645BC85C496}"/>
              </a:ext>
            </a:extLst>
          </p:cNvPr>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5</a:t>
            </a:fld>
            <a:endParaRPr lang="en-US">
              <a:solidFill>
                <a:srgbClr val="000000"/>
              </a:solidFill>
            </a:endParaRPr>
          </a:p>
        </p:txBody>
      </p:sp>
      <p:sp>
        <p:nvSpPr>
          <p:cNvPr id="5" name="Rectangle 2">
            <a:extLst>
              <a:ext uri="{FF2B5EF4-FFF2-40B4-BE49-F238E27FC236}">
                <a16:creationId xmlns:a16="http://schemas.microsoft.com/office/drawing/2014/main" id="{3770AF83-C5DA-46BC-B08E-D25579389A7A}"/>
              </a:ext>
            </a:extLst>
          </p:cNvPr>
          <p:cNvSpPr>
            <a:spLocks noGrp="1" noChangeArrowheads="1"/>
          </p:cNvSpPr>
          <p:nvPr>
            <p:ph type="title"/>
          </p:nvPr>
        </p:nvSpPr>
        <p:spPr>
          <a:xfrm>
            <a:off x="0" y="136525"/>
            <a:ext cx="6781800" cy="1066800"/>
          </a:xfrm>
        </p:spPr>
        <p:txBody>
          <a:bodyPr/>
          <a:lstStyle/>
          <a:p>
            <a:pPr eaLnBrk="1" hangingPunct="1"/>
            <a:r>
              <a:rPr lang="en-US" altLang="en-US" sz="4000" dirty="0">
                <a:solidFill>
                  <a:schemeClr val="tx1"/>
                </a:solidFill>
              </a:rPr>
              <a:t>Addiction Definition: ASAM</a:t>
            </a:r>
          </a:p>
        </p:txBody>
      </p:sp>
      <p:sp>
        <p:nvSpPr>
          <p:cNvPr id="7" name="TextBox 6">
            <a:extLst>
              <a:ext uri="{FF2B5EF4-FFF2-40B4-BE49-F238E27FC236}">
                <a16:creationId xmlns:a16="http://schemas.microsoft.com/office/drawing/2014/main" id="{7BB61FC0-48E7-4D8E-BD61-B277D0EBD81D}"/>
              </a:ext>
            </a:extLst>
          </p:cNvPr>
          <p:cNvSpPr txBox="1"/>
          <p:nvPr/>
        </p:nvSpPr>
        <p:spPr>
          <a:xfrm>
            <a:off x="304800" y="6245225"/>
            <a:ext cx="7567613" cy="369887"/>
          </a:xfrm>
          <a:prstGeom prst="rect">
            <a:avLst/>
          </a:prstGeom>
          <a:noFill/>
        </p:spPr>
        <p:txBody>
          <a:bodyPr wrap="square">
            <a:spAutoFit/>
          </a:bodyPr>
          <a:lstStyle/>
          <a:p>
            <a:pPr eaLnBrk="1" hangingPunct="1">
              <a:defRPr/>
            </a:pPr>
            <a:r>
              <a:rPr lang="en-US" dirty="0">
                <a:solidFill>
                  <a:srgbClr val="00B0F0"/>
                </a:solidFill>
                <a:latin typeface="Arial" charset="0"/>
              </a:rPr>
              <a:t>http://www.asam.org/for-the-public/definition-of-addiction</a:t>
            </a:r>
          </a:p>
        </p:txBody>
      </p:sp>
    </p:spTree>
    <p:extLst>
      <p:ext uri="{BB962C8B-B14F-4D97-AF65-F5344CB8AC3E}">
        <p14:creationId xmlns:p14="http://schemas.microsoft.com/office/powerpoint/2010/main" val="313443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E2245-7F77-4B06-9849-B4CFDCC802AC}"/>
              </a:ext>
            </a:extLst>
          </p:cNvPr>
          <p:cNvSpPr>
            <a:spLocks noGrp="1"/>
          </p:cNvSpPr>
          <p:nvPr>
            <p:ph idx="1"/>
          </p:nvPr>
        </p:nvSpPr>
        <p:spPr>
          <a:xfrm>
            <a:off x="228600" y="1600200"/>
            <a:ext cx="8229600" cy="4724400"/>
          </a:xfrm>
        </p:spPr>
        <p:txBody>
          <a:bodyPr/>
          <a:lstStyle/>
          <a:p>
            <a:pPr eaLnBrk="1" hangingPunct="1">
              <a:defRPr/>
            </a:pPr>
            <a:r>
              <a:rPr lang="en-US" altLang="en-US" dirty="0">
                <a:solidFill>
                  <a:schemeClr val="tx1"/>
                </a:solidFill>
              </a:rPr>
              <a:t>American Society of Addiction Medicine</a:t>
            </a:r>
          </a:p>
          <a:p>
            <a:pPr lvl="1" eaLnBrk="1" hangingPunct="1">
              <a:defRPr/>
            </a:pPr>
            <a:r>
              <a:rPr lang="en-US" altLang="en-US" i="1" u="sng" dirty="0">
                <a:solidFill>
                  <a:schemeClr val="tx1"/>
                </a:solidFill>
              </a:rPr>
              <a:t>Short Definition</a:t>
            </a:r>
            <a:r>
              <a:rPr lang="en-US" altLang="en-US" sz="2400" dirty="0">
                <a:solidFill>
                  <a:schemeClr val="tx1"/>
                </a:solidFill>
              </a:rPr>
              <a:t>: </a:t>
            </a:r>
            <a:r>
              <a:rPr lang="en-US" sz="2400" dirty="0">
                <a:solidFill>
                  <a:schemeClr val="tx1"/>
                </a:solidFill>
              </a:rPr>
              <a:t>Addiction is characterized by </a:t>
            </a:r>
            <a:r>
              <a:rPr lang="en-US" sz="2400" dirty="0">
                <a:solidFill>
                  <a:srgbClr val="FF0000"/>
                </a:solidFill>
              </a:rPr>
              <a:t>inability to consistently abstain</a:t>
            </a:r>
            <a:r>
              <a:rPr lang="en-US" sz="2400" dirty="0">
                <a:solidFill>
                  <a:schemeClr val="bg1"/>
                </a:solidFill>
              </a:rPr>
              <a:t>, </a:t>
            </a:r>
            <a:r>
              <a:rPr lang="en-US" sz="2400" dirty="0">
                <a:solidFill>
                  <a:schemeClr val="tx1"/>
                </a:solidFill>
              </a:rPr>
              <a:t>impairment in behavioral control, craving, </a:t>
            </a:r>
            <a:r>
              <a:rPr lang="en-US" sz="2400" dirty="0">
                <a:solidFill>
                  <a:srgbClr val="FF0000"/>
                </a:solidFill>
              </a:rPr>
              <a:t>diminished recognition of significant problems with one’s behaviors</a:t>
            </a:r>
            <a:r>
              <a:rPr lang="en-US" sz="2400" dirty="0">
                <a:solidFill>
                  <a:schemeClr val="bg1"/>
                </a:solidFill>
              </a:rPr>
              <a:t> </a:t>
            </a:r>
            <a:r>
              <a:rPr lang="en-US" sz="2400" dirty="0">
                <a:solidFill>
                  <a:schemeClr val="tx1"/>
                </a:solidFill>
              </a:rPr>
              <a:t>and interpersonal relationships, and a dysfunctional emotional response. Like other chronic diseases, </a:t>
            </a:r>
            <a:r>
              <a:rPr lang="en-US" sz="2400" dirty="0">
                <a:solidFill>
                  <a:srgbClr val="FF0000"/>
                </a:solidFill>
              </a:rPr>
              <a:t>addiction often involves cycles of relapse and remission</a:t>
            </a:r>
            <a:r>
              <a:rPr lang="en-US" sz="2400" dirty="0">
                <a:solidFill>
                  <a:schemeClr val="bg1"/>
                </a:solidFill>
              </a:rPr>
              <a:t>. </a:t>
            </a:r>
            <a:r>
              <a:rPr lang="en-US" sz="2400" dirty="0">
                <a:solidFill>
                  <a:schemeClr val="tx1"/>
                </a:solidFill>
              </a:rPr>
              <a:t>Without treatment or engagement in recovery activities, addiction is </a:t>
            </a:r>
            <a:r>
              <a:rPr lang="en-US" sz="2400" dirty="0">
                <a:solidFill>
                  <a:srgbClr val="FF0000"/>
                </a:solidFill>
              </a:rPr>
              <a:t>progressive and can result in disability or premature death</a:t>
            </a:r>
            <a:r>
              <a:rPr lang="en-US" sz="1600" dirty="0">
                <a:solidFill>
                  <a:schemeClr val="bg1"/>
                </a:solidFill>
              </a:rPr>
              <a:t>. </a:t>
            </a:r>
          </a:p>
          <a:p>
            <a:pPr marL="457200" lvl="1" indent="0" eaLnBrk="1" hangingPunct="1">
              <a:buFontTx/>
              <a:buNone/>
              <a:defRPr/>
            </a:pPr>
            <a:r>
              <a:rPr lang="en-US" sz="1400" dirty="0">
                <a:solidFill>
                  <a:schemeClr val="bg1"/>
                </a:solidFill>
              </a:rPr>
              <a:t>	</a:t>
            </a:r>
            <a:r>
              <a:rPr lang="en-US" sz="1400" dirty="0">
                <a:solidFill>
                  <a:schemeClr val="tx1"/>
                </a:solidFill>
              </a:rPr>
              <a:t>(Adopted by the ASAM Board of Directors 04/19/11)</a:t>
            </a:r>
            <a:endParaRPr lang="en-US" altLang="en-US" sz="14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E536CE37-A050-4A01-A772-4645BC85C496}"/>
              </a:ext>
            </a:extLst>
          </p:cNvPr>
          <p:cNvSpPr>
            <a:spLocks noGrp="1"/>
          </p:cNvSpPr>
          <p:nvPr>
            <p:ph type="sldNum" sz="quarter" idx="12"/>
          </p:nvPr>
        </p:nvSpPr>
        <p:spPr/>
        <p:txBody>
          <a:bodyPr/>
          <a:lstStyle/>
          <a:p>
            <a:pPr>
              <a:defRPr/>
            </a:pPr>
            <a:fld id="{EF429233-99C6-45F9-9ECF-CF2BAF9A24BA}" type="slidenum">
              <a:rPr lang="en-US" smtClean="0">
                <a:solidFill>
                  <a:srgbClr val="000000"/>
                </a:solidFill>
              </a:rPr>
              <a:pPr>
                <a:defRPr/>
              </a:pPr>
              <a:t>6</a:t>
            </a:fld>
            <a:endParaRPr lang="en-US">
              <a:solidFill>
                <a:srgbClr val="000000"/>
              </a:solidFill>
            </a:endParaRPr>
          </a:p>
        </p:txBody>
      </p:sp>
      <p:sp>
        <p:nvSpPr>
          <p:cNvPr id="5" name="Rectangle 2">
            <a:extLst>
              <a:ext uri="{FF2B5EF4-FFF2-40B4-BE49-F238E27FC236}">
                <a16:creationId xmlns:a16="http://schemas.microsoft.com/office/drawing/2014/main" id="{3770AF83-C5DA-46BC-B08E-D25579389A7A}"/>
              </a:ext>
            </a:extLst>
          </p:cNvPr>
          <p:cNvSpPr>
            <a:spLocks noGrp="1" noChangeArrowheads="1"/>
          </p:cNvSpPr>
          <p:nvPr>
            <p:ph type="title"/>
          </p:nvPr>
        </p:nvSpPr>
        <p:spPr>
          <a:xfrm>
            <a:off x="38100" y="185738"/>
            <a:ext cx="6781800" cy="1066800"/>
          </a:xfrm>
        </p:spPr>
        <p:txBody>
          <a:bodyPr/>
          <a:lstStyle/>
          <a:p>
            <a:pPr eaLnBrk="1" hangingPunct="1"/>
            <a:r>
              <a:rPr lang="en-US" altLang="en-US" sz="4000" dirty="0">
                <a:solidFill>
                  <a:schemeClr val="tx1"/>
                </a:solidFill>
              </a:rPr>
              <a:t>Addiction Definition: ASAM</a:t>
            </a:r>
          </a:p>
        </p:txBody>
      </p:sp>
      <p:sp>
        <p:nvSpPr>
          <p:cNvPr id="7" name="TextBox 6">
            <a:extLst>
              <a:ext uri="{FF2B5EF4-FFF2-40B4-BE49-F238E27FC236}">
                <a16:creationId xmlns:a16="http://schemas.microsoft.com/office/drawing/2014/main" id="{7BB61FC0-48E7-4D8E-BD61-B277D0EBD81D}"/>
              </a:ext>
            </a:extLst>
          </p:cNvPr>
          <p:cNvSpPr txBox="1"/>
          <p:nvPr/>
        </p:nvSpPr>
        <p:spPr>
          <a:xfrm>
            <a:off x="304800" y="6245225"/>
            <a:ext cx="7567613" cy="369887"/>
          </a:xfrm>
          <a:prstGeom prst="rect">
            <a:avLst/>
          </a:prstGeom>
          <a:noFill/>
        </p:spPr>
        <p:txBody>
          <a:bodyPr wrap="square">
            <a:spAutoFit/>
          </a:bodyPr>
          <a:lstStyle/>
          <a:p>
            <a:pPr eaLnBrk="1" hangingPunct="1">
              <a:defRPr/>
            </a:pPr>
            <a:r>
              <a:rPr lang="en-US" dirty="0">
                <a:solidFill>
                  <a:srgbClr val="00B0F0"/>
                </a:solidFill>
                <a:latin typeface="Arial" charset="0"/>
              </a:rPr>
              <a:t>http://www.asam.org/for-the-public/definition-of-addiction</a:t>
            </a:r>
          </a:p>
        </p:txBody>
      </p:sp>
    </p:spTree>
    <p:extLst>
      <p:ext uri="{BB962C8B-B14F-4D97-AF65-F5344CB8AC3E}">
        <p14:creationId xmlns:p14="http://schemas.microsoft.com/office/powerpoint/2010/main" val="314158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631DA0-AC7C-41E2-98E5-D488ECFB6F94}"/>
              </a:ext>
            </a:extLst>
          </p:cNvPr>
          <p:cNvSpPr>
            <a:spLocks noGrp="1"/>
          </p:cNvSpPr>
          <p:nvPr>
            <p:ph type="sldNum" sz="quarter" idx="12"/>
          </p:nvPr>
        </p:nvSpPr>
        <p:spPr/>
        <p:txBody>
          <a:bodyPr/>
          <a:lstStyle/>
          <a:p>
            <a:pPr>
              <a:defRPr/>
            </a:pPr>
            <a:fld id="{D15091A7-45DA-4A35-AC2B-71A8A2FEF039}" type="slidenum">
              <a:rPr lang="en-US" smtClean="0">
                <a:solidFill>
                  <a:srgbClr val="000000"/>
                </a:solidFill>
              </a:rPr>
              <a:pPr>
                <a:defRPr/>
              </a:pPr>
              <a:t>7</a:t>
            </a:fld>
            <a:endParaRPr lang="en-US">
              <a:solidFill>
                <a:srgbClr val="000000"/>
              </a:solidFill>
            </a:endParaRPr>
          </a:p>
        </p:txBody>
      </p:sp>
      <p:sp>
        <p:nvSpPr>
          <p:cNvPr id="6" name="Title 1">
            <a:extLst>
              <a:ext uri="{FF2B5EF4-FFF2-40B4-BE49-F238E27FC236}">
                <a16:creationId xmlns:a16="http://schemas.microsoft.com/office/drawing/2014/main" id="{FB7746A8-46AE-4492-822D-7A07AC678ACC}"/>
              </a:ext>
            </a:extLst>
          </p:cNvPr>
          <p:cNvSpPr>
            <a:spLocks noGrp="1" noChangeArrowheads="1"/>
          </p:cNvSpPr>
          <p:nvPr>
            <p:ph type="title"/>
          </p:nvPr>
        </p:nvSpPr>
        <p:spPr>
          <a:xfrm>
            <a:off x="0" y="609600"/>
            <a:ext cx="6781800" cy="533400"/>
          </a:xfrm>
        </p:spPr>
        <p:txBody>
          <a:bodyPr/>
          <a:lstStyle/>
          <a:p>
            <a:r>
              <a:rPr lang="en-US" altLang="en-US" sz="3200" dirty="0">
                <a:solidFill>
                  <a:schemeClr val="tx1"/>
                </a:solidFill>
              </a:rPr>
              <a:t>Chronic Brain Disorder: Organic Brain</a:t>
            </a:r>
          </a:p>
        </p:txBody>
      </p:sp>
      <p:sp>
        <p:nvSpPr>
          <p:cNvPr id="7" name="Text Placeholder 3">
            <a:extLst>
              <a:ext uri="{FF2B5EF4-FFF2-40B4-BE49-F238E27FC236}">
                <a16:creationId xmlns:a16="http://schemas.microsoft.com/office/drawing/2014/main" id="{B1F7BF50-8DF1-4645-ABBA-F22B240AEDC5}"/>
              </a:ext>
            </a:extLst>
          </p:cNvPr>
          <p:cNvSpPr>
            <a:spLocks noGrp="1" noChangeArrowheads="1"/>
          </p:cNvSpPr>
          <p:nvPr>
            <p:ph sz="half" idx="1"/>
          </p:nvPr>
        </p:nvSpPr>
        <p:spPr>
          <a:xfrm>
            <a:off x="0" y="1142999"/>
            <a:ext cx="4038600" cy="5578475"/>
          </a:xfrm>
        </p:spPr>
        <p:txBody>
          <a:bodyPr/>
          <a:lstStyle/>
          <a:p>
            <a:r>
              <a:rPr lang="en-US" altLang="en-US" sz="2200" dirty="0">
                <a:solidFill>
                  <a:srgbClr val="7030A0"/>
                </a:solidFill>
              </a:rPr>
              <a:t>Cerebrum (Cortex): </a:t>
            </a:r>
            <a:r>
              <a:rPr lang="en-US" altLang="en-US" sz="2200" dirty="0">
                <a:solidFill>
                  <a:schemeClr val="tx1"/>
                </a:solidFill>
              </a:rPr>
              <a:t>responsible for higher functioning, reasoning, rational action</a:t>
            </a:r>
          </a:p>
          <a:p>
            <a:endParaRPr lang="en-US" altLang="en-US" sz="2200" dirty="0">
              <a:solidFill>
                <a:schemeClr val="bg1"/>
              </a:solidFill>
            </a:endParaRPr>
          </a:p>
          <a:p>
            <a:r>
              <a:rPr lang="en-US" altLang="en-US" sz="2200" dirty="0">
                <a:solidFill>
                  <a:srgbClr val="FF0000"/>
                </a:solidFill>
              </a:rPr>
              <a:t>Limbic System:</a:t>
            </a:r>
            <a:r>
              <a:rPr lang="en-US" altLang="en-US" sz="2200" dirty="0">
                <a:solidFill>
                  <a:schemeClr val="tx2"/>
                </a:solidFill>
              </a:rPr>
              <a:t> “emotional brain”; responsible for basic survival such as fight, flight, freeze and instant gratification (reward center). </a:t>
            </a:r>
          </a:p>
          <a:p>
            <a:endParaRPr lang="en-US" altLang="en-US" sz="2200" dirty="0">
              <a:solidFill>
                <a:schemeClr val="bg1"/>
              </a:solidFill>
            </a:endParaRPr>
          </a:p>
          <a:p>
            <a:r>
              <a:rPr lang="en-US" altLang="en-US" sz="2200" dirty="0">
                <a:solidFill>
                  <a:srgbClr val="FF0000"/>
                </a:solidFill>
              </a:rPr>
              <a:t>Cerebellum:</a:t>
            </a:r>
            <a:r>
              <a:rPr lang="en-US" altLang="en-US" sz="2200" dirty="0">
                <a:solidFill>
                  <a:schemeClr val="bg1"/>
                </a:solidFill>
              </a:rPr>
              <a:t> </a:t>
            </a:r>
            <a:r>
              <a:rPr lang="en-US" altLang="en-US" sz="2200" dirty="0">
                <a:solidFill>
                  <a:srgbClr val="FF0000"/>
                </a:solidFill>
              </a:rPr>
              <a:t>(Brain Stem): </a:t>
            </a:r>
            <a:r>
              <a:rPr lang="en-US" altLang="en-US" sz="2200" dirty="0">
                <a:solidFill>
                  <a:schemeClr val="tx1"/>
                </a:solidFill>
              </a:rPr>
              <a:t>involuntary functions such as breathing, heart beating, etc.</a:t>
            </a:r>
          </a:p>
          <a:p>
            <a:endParaRPr lang="en-US" altLang="en-US" sz="1000" dirty="0">
              <a:solidFill>
                <a:srgbClr val="FF0000"/>
              </a:solidFill>
            </a:endParaRPr>
          </a:p>
        </p:txBody>
      </p:sp>
      <p:pic>
        <p:nvPicPr>
          <p:cNvPr id="8" name="Picture 6" descr="C:\Users\halltl\Desktop\brain.jpg">
            <a:extLst>
              <a:ext uri="{FF2B5EF4-FFF2-40B4-BE49-F238E27FC236}">
                <a16:creationId xmlns:a16="http://schemas.microsoft.com/office/drawing/2014/main" id="{184A6B38-3230-4DF0-B8F6-46C45D8A2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67174" y="1504949"/>
            <a:ext cx="5000625" cy="37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a:extLst>
              <a:ext uri="{FF2B5EF4-FFF2-40B4-BE49-F238E27FC236}">
                <a16:creationId xmlns:a16="http://schemas.microsoft.com/office/drawing/2014/main" id="{D470B586-C678-4F27-9BEF-5A9D6D580463}"/>
              </a:ext>
            </a:extLst>
          </p:cNvPr>
          <p:cNvSpPr txBox="1">
            <a:spLocks noChangeArrowheads="1"/>
          </p:cNvSpPr>
          <p:nvPr/>
        </p:nvSpPr>
        <p:spPr bwMode="auto">
          <a:xfrm>
            <a:off x="5449887" y="5353051"/>
            <a:ext cx="2663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defRPr/>
            </a:pPr>
            <a:r>
              <a:rPr lang="en-US" altLang="en-US" sz="800" dirty="0">
                <a:solidFill>
                  <a:srgbClr val="00B0F0"/>
                </a:solidFill>
                <a:hlinkClick r:id="rId3">
                  <a:extLst>
                    <a:ext uri="{A12FA001-AC4F-418D-AE19-62706E023703}">
                      <ahyp:hlinkClr xmlns:ahyp="http://schemas.microsoft.com/office/drawing/2018/hyperlinkcolor" val="tx"/>
                    </a:ext>
                  </a:extLst>
                </a:hlinkClick>
              </a:rPr>
              <a:t>http://clipart-library.com/clipart/gie5Gr85T.htm</a:t>
            </a:r>
            <a:r>
              <a:rPr lang="en-US" altLang="en-US" sz="800" dirty="0">
                <a:solidFill>
                  <a:srgbClr val="00B0F0"/>
                </a:solidFill>
              </a:rPr>
              <a:t> </a:t>
            </a:r>
          </a:p>
        </p:txBody>
      </p:sp>
    </p:spTree>
    <p:extLst>
      <p:ext uri="{BB962C8B-B14F-4D97-AF65-F5344CB8AC3E}">
        <p14:creationId xmlns:p14="http://schemas.microsoft.com/office/powerpoint/2010/main" val="284313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631DA0-AC7C-41E2-98E5-D488ECFB6F94}"/>
              </a:ext>
            </a:extLst>
          </p:cNvPr>
          <p:cNvSpPr>
            <a:spLocks noGrp="1"/>
          </p:cNvSpPr>
          <p:nvPr>
            <p:ph type="sldNum" sz="quarter" idx="12"/>
          </p:nvPr>
        </p:nvSpPr>
        <p:spPr/>
        <p:txBody>
          <a:bodyPr/>
          <a:lstStyle/>
          <a:p>
            <a:pPr>
              <a:defRPr/>
            </a:pPr>
            <a:fld id="{D15091A7-45DA-4A35-AC2B-71A8A2FEF039}" type="slidenum">
              <a:rPr lang="en-US" smtClean="0">
                <a:solidFill>
                  <a:srgbClr val="000000"/>
                </a:solidFill>
              </a:rPr>
              <a:pPr>
                <a:defRPr/>
              </a:pPr>
              <a:t>8</a:t>
            </a:fld>
            <a:endParaRPr lang="en-US">
              <a:solidFill>
                <a:srgbClr val="000000"/>
              </a:solidFill>
            </a:endParaRPr>
          </a:p>
        </p:txBody>
      </p:sp>
      <p:sp>
        <p:nvSpPr>
          <p:cNvPr id="6" name="Title 1">
            <a:extLst>
              <a:ext uri="{FF2B5EF4-FFF2-40B4-BE49-F238E27FC236}">
                <a16:creationId xmlns:a16="http://schemas.microsoft.com/office/drawing/2014/main" id="{FB7746A8-46AE-4492-822D-7A07AC678ACC}"/>
              </a:ext>
            </a:extLst>
          </p:cNvPr>
          <p:cNvSpPr>
            <a:spLocks noGrp="1" noChangeArrowheads="1"/>
          </p:cNvSpPr>
          <p:nvPr>
            <p:ph type="title"/>
          </p:nvPr>
        </p:nvSpPr>
        <p:spPr>
          <a:xfrm>
            <a:off x="-9525" y="658813"/>
            <a:ext cx="8172450" cy="533400"/>
          </a:xfrm>
        </p:spPr>
        <p:txBody>
          <a:bodyPr/>
          <a:lstStyle/>
          <a:p>
            <a:r>
              <a:rPr lang="en-US" altLang="en-US" sz="3200" dirty="0">
                <a:solidFill>
                  <a:schemeClr val="tx1"/>
                </a:solidFill>
              </a:rPr>
              <a:t>Chronic Brain Disorder: Neurochemical Brain</a:t>
            </a:r>
          </a:p>
        </p:txBody>
      </p:sp>
      <p:sp>
        <p:nvSpPr>
          <p:cNvPr id="9" name="Text Placeholder 3">
            <a:extLst>
              <a:ext uri="{FF2B5EF4-FFF2-40B4-BE49-F238E27FC236}">
                <a16:creationId xmlns:a16="http://schemas.microsoft.com/office/drawing/2014/main" id="{AB1CCE50-5152-4C33-B1CE-3335292B427F}"/>
              </a:ext>
            </a:extLst>
          </p:cNvPr>
          <p:cNvSpPr>
            <a:spLocks noGrp="1" noChangeArrowheads="1"/>
          </p:cNvSpPr>
          <p:nvPr>
            <p:ph sz="half" idx="1"/>
          </p:nvPr>
        </p:nvSpPr>
        <p:spPr>
          <a:xfrm>
            <a:off x="38100" y="1192212"/>
            <a:ext cx="4076700" cy="5665787"/>
          </a:xfrm>
        </p:spPr>
        <p:txBody>
          <a:bodyPr/>
          <a:lstStyle/>
          <a:p>
            <a:r>
              <a:rPr lang="en-US" altLang="en-US" sz="2000" u="sng" dirty="0">
                <a:solidFill>
                  <a:schemeClr val="tx2"/>
                </a:solidFill>
              </a:rPr>
              <a:t>Serotonin</a:t>
            </a:r>
            <a:r>
              <a:rPr lang="en-US" altLang="en-US" sz="2000" dirty="0">
                <a:solidFill>
                  <a:schemeClr val="tx2"/>
                </a:solidFill>
              </a:rPr>
              <a:t>: mood, sleep, emotion</a:t>
            </a:r>
          </a:p>
          <a:p>
            <a:endParaRPr lang="en-US" altLang="en-US" sz="2000" dirty="0">
              <a:solidFill>
                <a:schemeClr val="bg1"/>
              </a:solidFill>
            </a:endParaRPr>
          </a:p>
          <a:p>
            <a:r>
              <a:rPr lang="en-US" altLang="en-US" sz="2000" u="sng" dirty="0">
                <a:solidFill>
                  <a:schemeClr val="tx2"/>
                </a:solidFill>
              </a:rPr>
              <a:t>Norepinephrin</a:t>
            </a:r>
            <a:r>
              <a:rPr lang="en-US" altLang="en-US" sz="2000" dirty="0">
                <a:solidFill>
                  <a:schemeClr val="tx2"/>
                </a:solidFill>
              </a:rPr>
              <a:t>e: mental arousal, elevated mood</a:t>
            </a:r>
          </a:p>
          <a:p>
            <a:endParaRPr lang="en-US" altLang="en-US" sz="2000" dirty="0">
              <a:solidFill>
                <a:schemeClr val="bg1"/>
              </a:solidFill>
            </a:endParaRPr>
          </a:p>
          <a:p>
            <a:r>
              <a:rPr lang="en-US" altLang="en-US" sz="2000" u="sng" dirty="0">
                <a:solidFill>
                  <a:srgbClr val="FF0000"/>
                </a:solidFill>
              </a:rPr>
              <a:t>Endorphins/Enkaphalin</a:t>
            </a:r>
            <a:r>
              <a:rPr lang="en-US" altLang="en-US" sz="2000" dirty="0">
                <a:solidFill>
                  <a:srgbClr val="FF0000"/>
                </a:solidFill>
              </a:rPr>
              <a:t>s: </a:t>
            </a:r>
            <a:r>
              <a:rPr lang="en-US" altLang="en-US" sz="2000" dirty="0">
                <a:solidFill>
                  <a:schemeClr val="tx2"/>
                </a:solidFill>
              </a:rPr>
              <a:t>natural opiates/pain modulators and anti-anxiety chemicals. Produce physical dependence</a:t>
            </a:r>
          </a:p>
          <a:p>
            <a:endParaRPr lang="en-US" altLang="en-US" sz="2000" dirty="0">
              <a:solidFill>
                <a:schemeClr val="bg1"/>
              </a:solidFill>
            </a:endParaRPr>
          </a:p>
          <a:p>
            <a:r>
              <a:rPr lang="en-US" altLang="en-US" sz="2000" b="1" u="sng" dirty="0">
                <a:solidFill>
                  <a:srgbClr val="FF0000"/>
                </a:solidFill>
              </a:rPr>
              <a:t>Dopamine</a:t>
            </a:r>
            <a:r>
              <a:rPr lang="en-US" altLang="en-US" sz="2000" dirty="0">
                <a:solidFill>
                  <a:srgbClr val="FF0000"/>
                </a:solidFill>
              </a:rPr>
              <a:t>: </a:t>
            </a:r>
            <a:r>
              <a:rPr lang="en-US" altLang="en-US" sz="2000" dirty="0">
                <a:solidFill>
                  <a:schemeClr val="tx2"/>
                </a:solidFill>
              </a:rPr>
              <a:t>reward chemical, controls arousal levels of the brain, vital for giving physical motivation.                 Critical chemical in addiction</a:t>
            </a:r>
          </a:p>
        </p:txBody>
      </p:sp>
      <p:pic>
        <p:nvPicPr>
          <p:cNvPr id="13" name="Content Placeholder 7">
            <a:extLst>
              <a:ext uri="{FF2B5EF4-FFF2-40B4-BE49-F238E27FC236}">
                <a16:creationId xmlns:a16="http://schemas.microsoft.com/office/drawing/2014/main" id="{437513A1-2FC8-481F-8D07-5C29EB1E04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409700"/>
            <a:ext cx="4774111" cy="4038600"/>
          </a:xfrm>
        </p:spPr>
      </p:pic>
      <p:sp>
        <p:nvSpPr>
          <p:cNvPr id="15" name="TextBox 6">
            <a:extLst>
              <a:ext uri="{FF2B5EF4-FFF2-40B4-BE49-F238E27FC236}">
                <a16:creationId xmlns:a16="http://schemas.microsoft.com/office/drawing/2014/main" id="{AE66FF9E-FA09-437F-B27B-DF5DDCCE1EF1}"/>
              </a:ext>
            </a:extLst>
          </p:cNvPr>
          <p:cNvSpPr txBox="1">
            <a:spLocks noChangeArrowheads="1"/>
          </p:cNvSpPr>
          <p:nvPr/>
        </p:nvSpPr>
        <p:spPr bwMode="auto">
          <a:xfrm>
            <a:off x="4476750" y="5448300"/>
            <a:ext cx="4465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B0F0"/>
                </a:solidFill>
              </a:rPr>
              <a:t>http://www.thinwomanbrain.com/the-food-addicts-brain.php</a:t>
            </a:r>
          </a:p>
        </p:txBody>
      </p:sp>
    </p:spTree>
    <p:extLst>
      <p:ext uri="{BB962C8B-B14F-4D97-AF65-F5344CB8AC3E}">
        <p14:creationId xmlns:p14="http://schemas.microsoft.com/office/powerpoint/2010/main" val="62235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22A0E0A-ACE2-4B77-A9C3-954695FFC445}"/>
              </a:ext>
            </a:extLst>
          </p:cNvPr>
          <p:cNvSpPr>
            <a:spLocks noGrp="1" noChangeArrowheads="1"/>
          </p:cNvSpPr>
          <p:nvPr>
            <p:ph type="title"/>
          </p:nvPr>
        </p:nvSpPr>
        <p:spPr>
          <a:xfrm>
            <a:off x="-9525" y="490538"/>
            <a:ext cx="8229600" cy="706437"/>
          </a:xfrm>
        </p:spPr>
        <p:txBody>
          <a:bodyPr/>
          <a:lstStyle/>
          <a:p>
            <a:r>
              <a:rPr lang="en-US" altLang="en-US" dirty="0">
                <a:solidFill>
                  <a:schemeClr val="tx2"/>
                </a:solidFill>
              </a:rPr>
              <a:t>Overdose Rate</a:t>
            </a:r>
          </a:p>
        </p:txBody>
      </p:sp>
      <p:sp>
        <p:nvSpPr>
          <p:cNvPr id="14339" name="TextBox 4">
            <a:extLst>
              <a:ext uri="{FF2B5EF4-FFF2-40B4-BE49-F238E27FC236}">
                <a16:creationId xmlns:a16="http://schemas.microsoft.com/office/drawing/2014/main" id="{26517B03-A651-4D33-B6AA-DE9B10D2FBC3}"/>
              </a:ext>
            </a:extLst>
          </p:cNvPr>
          <p:cNvSpPr txBox="1">
            <a:spLocks noChangeArrowheads="1"/>
          </p:cNvSpPr>
          <p:nvPr/>
        </p:nvSpPr>
        <p:spPr bwMode="auto">
          <a:xfrm>
            <a:off x="5687790" y="1305719"/>
            <a:ext cx="3173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chemeClr val="tx2"/>
                </a:solidFill>
              </a:rPr>
              <a:t>Overall overdose death rate nearly doubled since 2010</a:t>
            </a:r>
          </a:p>
        </p:txBody>
      </p:sp>
      <p:sp>
        <p:nvSpPr>
          <p:cNvPr id="14340" name="TextBox 5">
            <a:extLst>
              <a:ext uri="{FF2B5EF4-FFF2-40B4-BE49-F238E27FC236}">
                <a16:creationId xmlns:a16="http://schemas.microsoft.com/office/drawing/2014/main" id="{BBCA175B-7FE0-484F-A16F-50AF2C7CAB59}"/>
              </a:ext>
            </a:extLst>
          </p:cNvPr>
          <p:cNvSpPr txBox="1">
            <a:spLocks noChangeArrowheads="1"/>
          </p:cNvSpPr>
          <p:nvPr/>
        </p:nvSpPr>
        <p:spPr bwMode="auto">
          <a:xfrm>
            <a:off x="107504" y="1628775"/>
            <a:ext cx="5297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dirty="0">
                <a:solidFill>
                  <a:srgbClr val="00B0F0"/>
                </a:solidFill>
                <a:hlinkClick r:id="rId2">
                  <a:extLst>
                    <a:ext uri="{A12FA001-AC4F-418D-AE19-62706E023703}">
                      <ahyp:hlinkClr xmlns:ahyp="http://schemas.microsoft.com/office/drawing/2018/hyperlinkcolor" val="tx"/>
                    </a:ext>
                  </a:extLst>
                </a:hlinkClick>
              </a:rPr>
              <a:t>https://www.drugabuse.gov/related-topics/trends-statistics/overdose-death-rates</a:t>
            </a:r>
            <a:r>
              <a:rPr lang="en-US" altLang="en-US" sz="1100" dirty="0">
                <a:solidFill>
                  <a:srgbClr val="00B0F0"/>
                </a:solidFill>
              </a:rPr>
              <a:t>; </a:t>
            </a:r>
            <a:r>
              <a:rPr lang="en-US" altLang="en-US" sz="1100" dirty="0">
                <a:solidFill>
                  <a:srgbClr val="FF0000"/>
                </a:solidFill>
              </a:rPr>
              <a:t>Revised May 2021</a:t>
            </a:r>
          </a:p>
        </p:txBody>
      </p:sp>
      <p:pic>
        <p:nvPicPr>
          <p:cNvPr id="14341" name="Picture 2" descr="The figures above are bar charts showing the number of U.S. overdose deaths involving select prescription and illicit drugs from 1999 through 2019. The bars are overlaid by lines representing gender or concurrent opioid involvement. There were 70,630 drug-involved  overdose deaths reported in the U.S. in 2019 (Figure 1); 68% of cases occurred among males (line). ">
            <a:extLst>
              <a:ext uri="{FF2B5EF4-FFF2-40B4-BE49-F238E27FC236}">
                <a16:creationId xmlns:a16="http://schemas.microsoft.com/office/drawing/2014/main" id="{397CE3C8-9D45-41A6-85D0-490CD60F1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91440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Native American Heritage Month presentation">
  <a:themeElements>
    <a:clrScheme name="2_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fontScheme name="2_Native American Heritage Month presentation">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ill Sans MT"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Gill Sans MT" pitchFamily="34" charset="0"/>
            <a:ea typeface="ＭＳ Ｐゴシック" charset="-128"/>
          </a:defRPr>
        </a:defPPr>
      </a:lstStyle>
    </a:lnDef>
  </a:objectDefaults>
  <a:extraClrSchemeLst>
    <a:extraClrScheme>
      <a:clrScheme name="2_Native American Heritage Month presentati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2_Native American Heritage Month presentati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2_Native American Heritage Month presentati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2_Native American Heritage Month presentati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2_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2_Native American Heritage Month presentation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ink xmlns="fd9d5598-dbcb-47ef-9256-9b96a0df090f">
      <Url xsi:nil="true"/>
      <Description xsi:nil="true"/>
    </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61008B60FAD429AA0610E6B42CC3C" ma:contentTypeVersion="1" ma:contentTypeDescription="Create a new document." ma:contentTypeScope="" ma:versionID="6678841946108d928ac803c194d98921">
  <xsd:schema xmlns:xsd="http://www.w3.org/2001/XMLSchema" xmlns:p="http://schemas.microsoft.com/office/2006/metadata/properties" xmlns:ns2="fd9d5598-dbcb-47ef-9256-9b96a0df090f" targetNamespace="http://schemas.microsoft.com/office/2006/metadata/properties" ma:root="true" ma:fieldsID="5c0f790cf48603ecdc789875c81eaa01" ns2:_="">
    <xsd:import namespace="fd9d5598-dbcb-47ef-9256-9b96a0df090f"/>
    <xsd:element name="properties">
      <xsd:complexType>
        <xsd:sequence>
          <xsd:element name="documentManagement">
            <xsd:complexType>
              <xsd:all>
                <xsd:element ref="ns2:Link" minOccurs="0"/>
              </xsd:all>
            </xsd:complexType>
          </xsd:element>
        </xsd:sequence>
      </xsd:complexType>
    </xsd:element>
  </xsd:schema>
  <xsd:schema xmlns:xsd="http://www.w3.org/2001/XMLSchema" xmlns:dms="http://schemas.microsoft.com/office/2006/documentManagement/types" targetNamespace="fd9d5598-dbcb-47ef-9256-9b96a0df090f" elementFormDefault="qualified">
    <xsd:import namespace="http://schemas.microsoft.com/office/2006/documentManagement/types"/>
    <xsd:element name="Link" ma:index="1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D8A31F-041C-41C1-B05A-5C9826449964}">
  <ds:schemaRefs>
    <ds:schemaRef ds:uri="http://schemas.microsoft.com/office/2006/metadata/properties"/>
    <ds:schemaRef ds:uri="fd9d5598-dbcb-47ef-9256-9b96a0df090f"/>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purl.org/dc/terms/"/>
  </ds:schemaRefs>
</ds:datastoreItem>
</file>

<file path=customXml/itemProps2.xml><?xml version="1.0" encoding="utf-8"?>
<ds:datastoreItem xmlns:ds="http://schemas.openxmlformats.org/officeDocument/2006/customXml" ds:itemID="{B4329C2E-14C6-4426-913E-4A932B4FA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9d5598-dbcb-47ef-9256-9b96a0df090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1480F12-715F-4586-8A64-FB8EA54F47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1576</TotalTime>
  <Words>1594</Words>
  <Application>Microsoft Office PowerPoint</Application>
  <PresentationFormat>On-screen Show (4:3)</PresentationFormat>
  <Paragraphs>183</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Gill Sans MT</vt:lpstr>
      <vt:lpstr>Times New Roman</vt:lpstr>
      <vt:lpstr>2_Native American Heritage Month presentation</vt:lpstr>
      <vt:lpstr> Contingency Management and Stimulant/Methamphetamine Use Disorder   CAPT Ted Hall, PharmD DHHS/USPHS/IHS Advanced Practice Pharmacist II Clinical Psychiatric Pharmacist Prescriber Ho-Chunk Nation Health Department  </vt:lpstr>
      <vt:lpstr>Presentation Overview</vt:lpstr>
      <vt:lpstr>Disclaimer: </vt:lpstr>
      <vt:lpstr>Addiction Definition: DSM 5</vt:lpstr>
      <vt:lpstr>Addiction Definition: ASAM</vt:lpstr>
      <vt:lpstr>Addiction Definition: ASAM</vt:lpstr>
      <vt:lpstr>Chronic Brain Disorder: Organic Brain</vt:lpstr>
      <vt:lpstr>Chronic Brain Disorder: Neurochemical Brain</vt:lpstr>
      <vt:lpstr>Overdose Rate</vt:lpstr>
      <vt:lpstr>Overdose Rate</vt:lpstr>
      <vt:lpstr>Overdose Rate</vt:lpstr>
      <vt:lpstr>Overdose Rate</vt:lpstr>
      <vt:lpstr>Overdose Rate</vt:lpstr>
      <vt:lpstr>Overdose Rate</vt:lpstr>
      <vt:lpstr>Opioids vs. Stimulants</vt:lpstr>
      <vt:lpstr>Route of Administration Effects</vt:lpstr>
      <vt:lpstr>Non-Pharmacological  Evidence-Based Treatment</vt:lpstr>
      <vt:lpstr>Contingency Management (CM)</vt:lpstr>
      <vt:lpstr>Non-FDA Approved Pharmacological Interventions- “Ted Talk”</vt:lpstr>
      <vt:lpstr>Non-FDA Approved Pharmacological Interventions- “Ted Talk” </vt:lpstr>
      <vt:lpstr>Non-FDA Approved Pharmacological Interventions- “Ted Talk”</vt:lpstr>
      <vt:lpstr>Stigma</vt:lpstr>
      <vt:lpstr>ALWAYS….</vt:lpstr>
      <vt:lpstr>PowerPoint Presentation</vt:lpstr>
      <vt:lpstr>Contact Information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Layden, Maureen Q.</dc:creator>
  <cp:lastModifiedBy>Nicholas Cushman</cp:lastModifiedBy>
  <cp:revision>148</cp:revision>
  <cp:lastPrinted>2014-03-26T14:27:07Z</cp:lastPrinted>
  <dcterms:created xsi:type="dcterms:W3CDTF">2013-07-24T12:52:43Z</dcterms:created>
  <dcterms:modified xsi:type="dcterms:W3CDTF">2021-11-02T13:46:48Z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0x010100B3861008B60FAD429AA0610E6B42CC3C</vt:lpwstr>
  </property>
</Properties>
</file>