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0" r:id="rId5"/>
    <p:sldMasterId id="2147483685" r:id="rId6"/>
  </p:sldMasterIdLst>
  <p:notesMasterIdLst>
    <p:notesMasterId r:id="rId42"/>
  </p:notesMasterIdLst>
  <p:sldIdLst>
    <p:sldId id="256" r:id="rId7"/>
    <p:sldId id="260" r:id="rId8"/>
    <p:sldId id="263" r:id="rId9"/>
    <p:sldId id="285" r:id="rId10"/>
    <p:sldId id="283" r:id="rId11"/>
    <p:sldId id="301" r:id="rId12"/>
    <p:sldId id="307" r:id="rId13"/>
    <p:sldId id="287" r:id="rId14"/>
    <p:sldId id="286" r:id="rId15"/>
    <p:sldId id="297" r:id="rId16"/>
    <p:sldId id="296" r:id="rId17"/>
    <p:sldId id="259" r:id="rId18"/>
    <p:sldId id="298" r:id="rId19"/>
    <p:sldId id="265" r:id="rId20"/>
    <p:sldId id="268" r:id="rId21"/>
    <p:sldId id="269" r:id="rId22"/>
    <p:sldId id="272" r:id="rId23"/>
    <p:sldId id="293" r:id="rId24"/>
    <p:sldId id="273" r:id="rId25"/>
    <p:sldId id="266" r:id="rId26"/>
    <p:sldId id="274" r:id="rId27"/>
    <p:sldId id="275" r:id="rId28"/>
    <p:sldId id="276" r:id="rId29"/>
    <p:sldId id="277" r:id="rId30"/>
    <p:sldId id="279" r:id="rId31"/>
    <p:sldId id="295" r:id="rId32"/>
    <p:sldId id="300" r:id="rId33"/>
    <p:sldId id="302" r:id="rId34"/>
    <p:sldId id="303" r:id="rId35"/>
    <p:sldId id="304" r:id="rId36"/>
    <p:sldId id="305" r:id="rId37"/>
    <p:sldId id="306" r:id="rId38"/>
    <p:sldId id="270" r:id="rId39"/>
    <p:sldId id="282" r:id="rId40"/>
    <p:sldId id="308" r:id="rId41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88E"/>
    <a:srgbClr val="3F86B7"/>
    <a:srgbClr val="216EA1"/>
    <a:srgbClr val="5194C4"/>
    <a:srgbClr val="3C83B5"/>
    <a:srgbClr val="3B82B4"/>
    <a:srgbClr val="4086B8"/>
    <a:srgbClr val="5798C8"/>
    <a:srgbClr val="6EA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E3A24-F46F-4089-B3B0-F6468C21F6B5}" v="1" dt="2021-08-05T14:57:56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4" y="57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ell, Ashley" userId="15743f7a-3efb-4daf-8647-a01578e717bd" providerId="ADAL" clId="{635E3A24-F46F-4089-B3B0-F6468C21F6B5}"/>
    <pc:docChg chg="undo custSel modSld modMainMaster">
      <pc:chgData name="Cavell, Ashley" userId="15743f7a-3efb-4daf-8647-a01578e717bd" providerId="ADAL" clId="{635E3A24-F46F-4089-B3B0-F6468C21F6B5}" dt="2021-08-05T14:59:48.644" v="8" actId="20577"/>
      <pc:docMkLst>
        <pc:docMk/>
      </pc:docMkLst>
      <pc:sldChg chg="modSp mod">
        <pc:chgData name="Cavell, Ashley" userId="15743f7a-3efb-4daf-8647-a01578e717bd" providerId="ADAL" clId="{635E3A24-F46F-4089-B3B0-F6468C21F6B5}" dt="2021-08-05T14:58:29.285" v="4" actId="12"/>
        <pc:sldMkLst>
          <pc:docMk/>
          <pc:sldMk cId="1921808231" sldId="258"/>
        </pc:sldMkLst>
        <pc:spChg chg="mod">
          <ac:chgData name="Cavell, Ashley" userId="15743f7a-3efb-4daf-8647-a01578e717bd" providerId="ADAL" clId="{635E3A24-F46F-4089-B3B0-F6468C21F6B5}" dt="2021-08-05T14:58:29.285" v="4" actId="12"/>
          <ac:spMkLst>
            <pc:docMk/>
            <pc:sldMk cId="1921808231" sldId="258"/>
            <ac:spMk id="3" creationId="{00000000-0000-0000-0000-000000000000}"/>
          </ac:spMkLst>
        </pc:spChg>
      </pc:sldChg>
      <pc:sldChg chg="modSp mod">
        <pc:chgData name="Cavell, Ashley" userId="15743f7a-3efb-4daf-8647-a01578e717bd" providerId="ADAL" clId="{635E3A24-F46F-4089-B3B0-F6468C21F6B5}" dt="2021-08-05T14:59:48.644" v="8" actId="20577"/>
        <pc:sldMkLst>
          <pc:docMk/>
          <pc:sldMk cId="28332430" sldId="260"/>
        </pc:sldMkLst>
        <pc:spChg chg="mod">
          <ac:chgData name="Cavell, Ashley" userId="15743f7a-3efb-4daf-8647-a01578e717bd" providerId="ADAL" clId="{635E3A24-F46F-4089-B3B0-F6468C21F6B5}" dt="2021-08-05T14:59:48.644" v="8" actId="20577"/>
          <ac:spMkLst>
            <pc:docMk/>
            <pc:sldMk cId="28332430" sldId="260"/>
            <ac:spMk id="3" creationId="{00000000-0000-0000-0000-000000000000}"/>
          </ac:spMkLst>
        </pc:spChg>
      </pc:sldChg>
      <pc:sldMasterChg chg="modSp">
        <pc:chgData name="Cavell, Ashley" userId="15743f7a-3efb-4daf-8647-a01578e717bd" providerId="ADAL" clId="{635E3A24-F46F-4089-B3B0-F6468C21F6B5}" dt="2021-08-05T14:57:56.797" v="0" actId="14826"/>
        <pc:sldMasterMkLst>
          <pc:docMk/>
          <pc:sldMasterMk cId="3220708562" sldId="2147483670"/>
        </pc:sldMasterMkLst>
        <pc:picChg chg="mod">
          <ac:chgData name="Cavell, Ashley" userId="15743f7a-3efb-4daf-8647-a01578e717bd" providerId="ADAL" clId="{635E3A24-F46F-4089-B3B0-F6468C21F6B5}" dt="2021-08-05T14:57:56.797" v="0" actId="14826"/>
          <ac:picMkLst>
            <pc:docMk/>
            <pc:sldMasterMk cId="3220708562" sldId="2147483670"/>
            <ac:picMk id="8" creationId="{DA7435A1-3600-4553-8C87-6F9761530AB9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74303-B6CE-469B-9108-20AE3F96938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0CF2-66FA-44B7-B3F8-D555BF6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461"/>
          <p:cNvSpPr txBox="1">
            <a:spLocks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68" rIns="93162" bIns="4656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Georgia" panose="02040502050405020303" pitchFamily="18" charset="0"/>
              <a:buNone/>
            </a:pPr>
            <a:fld id="{A6A99974-402A-4B28-A500-A2917D6FEED7}" type="slidenum">
              <a:rPr lang="en-US" altLang="en-US" sz="1200">
                <a:solidFill>
                  <a:srgbClr val="00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pPr algn="r">
                <a:buClr>
                  <a:srgbClr val="000000"/>
                </a:buClr>
                <a:buSzPct val="25000"/>
                <a:buFont typeface="Georgia" panose="02040502050405020303" pitchFamily="18" charset="0"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1507" name="Shape 462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1508" name="Shape 463"/>
          <p:cNvSpPr>
            <a:spLocks noGrp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</p:spPr>
        <p:txBody>
          <a:bodyPr lIns="93162" tIns="46568" rIns="93162" bIns="46568"/>
          <a:lstStyle/>
          <a:p>
            <a:pPr>
              <a:spcBef>
                <a:spcPct val="0"/>
              </a:spcBef>
              <a:buSzPct val="25000"/>
            </a:pPr>
            <a:endParaRPr lang="en-US" altLang="en-US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4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8" y="402021"/>
            <a:ext cx="8087917" cy="2376652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1"/>
            <a:ext cx="8087916" cy="124372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068" y="657225"/>
            <a:ext cx="4959446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708342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7068" y="1668955"/>
            <a:ext cx="4960754" cy="24694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30461"/>
            <a:ext cx="8115300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85775" y="1514475"/>
            <a:ext cx="8114109" cy="254120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89691"/>
            <a:ext cx="8086931" cy="206313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2459421"/>
            <a:ext cx="8098550" cy="1596258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62" y="485775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38" y="2743557"/>
            <a:ext cx="7199915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41425"/>
            <a:ext cx="8116951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1655380"/>
            <a:ext cx="8087918" cy="2506718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8" y="402021"/>
            <a:ext cx="8087917" cy="237665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6588E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1"/>
            <a:ext cx="8087916" cy="124372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6588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3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333" y="267576"/>
            <a:ext cx="8082991" cy="1130300"/>
          </a:xfrm>
        </p:spPr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r>
              <a:rPr lang="en-US" dirty="0"/>
              <a:t> Disclosures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3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3" y="267576"/>
            <a:ext cx="8099742" cy="1130300"/>
          </a:xfrm>
        </p:spPr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1514475"/>
            <a:ext cx="8087917" cy="2635798"/>
          </a:xfrm>
        </p:spPr>
        <p:txBody>
          <a:bodyPr anchor="ctr"/>
          <a:lstStyle>
            <a:lvl1pPr>
              <a:defRPr>
                <a:solidFill>
                  <a:srgbClr val="06588E"/>
                </a:solidFill>
              </a:defRPr>
            </a:lvl1pPr>
            <a:lvl2pPr>
              <a:defRPr>
                <a:solidFill>
                  <a:srgbClr val="06588E"/>
                </a:solidFill>
              </a:defRPr>
            </a:lvl2pPr>
            <a:lvl3pPr>
              <a:defRPr>
                <a:solidFill>
                  <a:srgbClr val="06588E"/>
                </a:solidFill>
              </a:defRPr>
            </a:lvl3pPr>
            <a:lvl4pPr>
              <a:defRPr>
                <a:solidFill>
                  <a:srgbClr val="06588E"/>
                </a:solidFill>
              </a:defRPr>
            </a:lvl4pPr>
            <a:lvl5pPr>
              <a:defRPr>
                <a:solidFill>
                  <a:srgbClr val="06588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6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87064"/>
            <a:ext cx="8059342" cy="171120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2130316"/>
            <a:ext cx="8094813" cy="19608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06588E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84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4" y="267576"/>
            <a:ext cx="8106639" cy="1130300"/>
          </a:xfrm>
        </p:spPr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1514476"/>
            <a:ext cx="4050959" cy="2711450"/>
          </a:xfrm>
        </p:spPr>
        <p:txBody>
          <a:bodyPr>
            <a:normAutofit/>
          </a:bodyPr>
          <a:lstStyle>
            <a:lvl1pPr>
              <a:defRPr>
                <a:solidFill>
                  <a:srgbClr val="06588E"/>
                </a:solidFill>
              </a:defRPr>
            </a:lvl1pPr>
            <a:lvl2pPr>
              <a:defRPr>
                <a:solidFill>
                  <a:srgbClr val="06588E"/>
                </a:solidFill>
              </a:defRPr>
            </a:lvl2pPr>
            <a:lvl3pPr>
              <a:defRPr>
                <a:solidFill>
                  <a:srgbClr val="06588E"/>
                </a:solidFill>
              </a:defRPr>
            </a:lvl3pPr>
            <a:lvl4pPr>
              <a:defRPr>
                <a:solidFill>
                  <a:srgbClr val="06588E"/>
                </a:solidFill>
              </a:defRPr>
            </a:lvl4pPr>
            <a:lvl5pPr>
              <a:defRPr>
                <a:solidFill>
                  <a:srgbClr val="06588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49" y="1514475"/>
            <a:ext cx="3894863" cy="2711450"/>
          </a:xfrm>
        </p:spPr>
        <p:txBody>
          <a:bodyPr>
            <a:normAutofit/>
          </a:bodyPr>
          <a:lstStyle>
            <a:lvl1pPr>
              <a:defRPr>
                <a:solidFill>
                  <a:srgbClr val="06588E"/>
                </a:solidFill>
              </a:defRPr>
            </a:lvl1pPr>
            <a:lvl2pPr>
              <a:defRPr>
                <a:solidFill>
                  <a:srgbClr val="06588E"/>
                </a:solidFill>
              </a:defRPr>
            </a:lvl2pPr>
            <a:lvl3pPr>
              <a:defRPr>
                <a:solidFill>
                  <a:srgbClr val="06588E"/>
                </a:solidFill>
              </a:defRPr>
            </a:lvl3pPr>
            <a:lvl4pPr>
              <a:defRPr>
                <a:solidFill>
                  <a:srgbClr val="06588E"/>
                </a:solidFill>
              </a:defRPr>
            </a:lvl4pPr>
            <a:lvl5pPr>
              <a:defRPr>
                <a:solidFill>
                  <a:srgbClr val="06588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333" y="267576"/>
            <a:ext cx="8082991" cy="1130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Disclosures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7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220279"/>
            <a:ext cx="8063077" cy="1130300"/>
          </a:xfrm>
        </p:spPr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753" y="1519408"/>
            <a:ext cx="39358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6588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8" y="2117512"/>
            <a:ext cx="3909069" cy="2080058"/>
          </a:xfrm>
        </p:spPr>
        <p:txBody>
          <a:bodyPr anchor="t">
            <a:normAutofit/>
          </a:bodyPr>
          <a:lstStyle>
            <a:lvl1pPr>
              <a:defRPr>
                <a:solidFill>
                  <a:srgbClr val="06588E"/>
                </a:solidFill>
              </a:defRPr>
            </a:lvl1pPr>
            <a:lvl2pPr>
              <a:defRPr>
                <a:solidFill>
                  <a:srgbClr val="06588E"/>
                </a:solidFill>
              </a:defRPr>
            </a:lvl2pPr>
            <a:lvl3pPr>
              <a:defRPr>
                <a:solidFill>
                  <a:srgbClr val="06588E"/>
                </a:solidFill>
              </a:defRPr>
            </a:lvl3pPr>
            <a:lvl4pPr>
              <a:defRPr>
                <a:solidFill>
                  <a:srgbClr val="06588E"/>
                </a:solidFill>
              </a:defRPr>
            </a:lvl4pPr>
            <a:lvl5pPr>
              <a:defRPr>
                <a:solidFill>
                  <a:srgbClr val="06588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767" y="1519408"/>
            <a:ext cx="396110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6588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4997" y="2117512"/>
            <a:ext cx="3951608" cy="2080058"/>
          </a:xfrm>
        </p:spPr>
        <p:txBody>
          <a:bodyPr anchor="t">
            <a:normAutofit/>
          </a:bodyPr>
          <a:lstStyle>
            <a:lvl1pPr>
              <a:defRPr>
                <a:solidFill>
                  <a:srgbClr val="06588E"/>
                </a:solidFill>
              </a:defRPr>
            </a:lvl1pPr>
            <a:lvl2pPr>
              <a:defRPr>
                <a:solidFill>
                  <a:srgbClr val="06588E"/>
                </a:solidFill>
              </a:defRPr>
            </a:lvl2pPr>
            <a:lvl3pPr>
              <a:defRPr>
                <a:solidFill>
                  <a:srgbClr val="06588E"/>
                </a:solidFill>
              </a:defRPr>
            </a:lvl3pPr>
            <a:lvl4pPr>
              <a:defRPr>
                <a:solidFill>
                  <a:srgbClr val="06588E"/>
                </a:solidFill>
              </a:defRPr>
            </a:lvl4pPr>
            <a:lvl5pPr>
              <a:defRPr>
                <a:solidFill>
                  <a:srgbClr val="06588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4" y="267576"/>
            <a:ext cx="8099742" cy="1130300"/>
          </a:xfrm>
        </p:spPr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81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3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3282389" cy="1022381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06588E"/>
                </a:solidFill>
              </a:defRPr>
            </a:lvl1pPr>
            <a:lvl2pPr>
              <a:defRPr>
                <a:solidFill>
                  <a:srgbClr val="06588E"/>
                </a:solidFill>
              </a:defRPr>
            </a:lvl2pPr>
            <a:lvl3pPr>
              <a:defRPr>
                <a:solidFill>
                  <a:srgbClr val="06588E"/>
                </a:solidFill>
              </a:defRPr>
            </a:lvl3pPr>
            <a:lvl4pPr>
              <a:defRPr>
                <a:solidFill>
                  <a:srgbClr val="06588E"/>
                </a:solidFill>
              </a:defRPr>
            </a:lvl4pPr>
            <a:lvl5pPr>
              <a:defRPr>
                <a:solidFill>
                  <a:srgbClr val="06588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3282389" cy="244562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06588E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28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068" y="657225"/>
            <a:ext cx="4959446" cy="857250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708342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rgbClr val="06588E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7068" y="1668955"/>
            <a:ext cx="4960754" cy="246949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06588E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30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30461"/>
            <a:ext cx="8115300" cy="1130300"/>
          </a:xfrm>
        </p:spPr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85775" y="1514475"/>
            <a:ext cx="8114109" cy="254120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rgbClr val="06588E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10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89691"/>
            <a:ext cx="8086931" cy="206313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2459421"/>
            <a:ext cx="8098550" cy="1596258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rgbClr val="06588E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27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62" y="485775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38" y="2743557"/>
            <a:ext cx="7199915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rgbClr val="06588E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rgbClr val="06588E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rgbClr val="06588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561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41425"/>
            <a:ext cx="8116951" cy="1273050"/>
          </a:xfrm>
        </p:spPr>
        <p:txBody>
          <a:bodyPr anchor="b">
            <a:normAutofit/>
          </a:bodyPr>
          <a:lstStyle>
            <a:lvl1pPr algn="l">
              <a:defRPr sz="2400" b="0" cap="all">
                <a:solidFill>
                  <a:srgbClr val="065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1655380"/>
            <a:ext cx="8087918" cy="2506718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rgbClr val="06588E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588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29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ativeamericanhm_p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14550"/>
            <a:ext cx="7772400" cy="15430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575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584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3" y="267576"/>
            <a:ext cx="8099742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1514475"/>
            <a:ext cx="8087917" cy="26357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EA805-98F5-447E-97DC-6EEC6156A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27966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A5C5-5545-4134-AFF8-92E1B3443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20100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77F9-B329-46B7-A304-97C645EB2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16709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6FB4-6CCF-472B-BACF-CFE1D8C6D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04713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74B-9966-414D-A8ED-5216AAA69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944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F6786-E286-48E5-8BF7-17F48BFDE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7568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FE30-BD5B-4E32-896E-FEED80C73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09750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5B5E-3DDD-4EBE-9B76-5A11A7800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9603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ABD-A391-44CA-815C-5386623C3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83626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602F-25AB-4C98-B371-D17E0E0F5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745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87064"/>
            <a:ext cx="8059342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2130316"/>
            <a:ext cx="8094813" cy="19608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7818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82296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FCD6-62FE-4383-A505-2A2816B97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0554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7818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4038600" cy="35433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4E6A-B41F-49F4-86DD-300FDCB83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8363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AB1D-222E-4259-BB41-5C3E49BFF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97941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7818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35433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44123-A5A4-4AA5-A704-979EE74E5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147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4" y="267576"/>
            <a:ext cx="8106639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1514476"/>
            <a:ext cx="40509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49" y="1514475"/>
            <a:ext cx="3894863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220279"/>
            <a:ext cx="8063077" cy="1130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753" y="1519408"/>
            <a:ext cx="39358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8" y="2117512"/>
            <a:ext cx="3909069" cy="208005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767" y="1519408"/>
            <a:ext cx="396110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4997" y="2117512"/>
            <a:ext cx="3951608" cy="208005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4" y="267576"/>
            <a:ext cx="8099742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3282389" cy="102238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3282389" cy="244562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EABD9"/>
            </a:gs>
            <a:gs pos="56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H="1">
            <a:off x="6551563" y="161925"/>
            <a:ext cx="2581274" cy="2581275"/>
          </a:xfrm>
          <a:prstGeom prst="line">
            <a:avLst/>
          </a:prstGeom>
          <a:ln w="31750">
            <a:solidFill>
              <a:srgbClr val="519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630812" y="180975"/>
            <a:ext cx="3527424" cy="3527425"/>
          </a:xfrm>
          <a:prstGeom prst="line">
            <a:avLst/>
          </a:prstGeom>
          <a:ln w="12700">
            <a:solidFill>
              <a:srgbClr val="519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76552" y="285750"/>
            <a:ext cx="2679700" cy="2679700"/>
          </a:xfrm>
          <a:prstGeom prst="line">
            <a:avLst/>
          </a:prstGeom>
          <a:ln w="12700">
            <a:solidFill>
              <a:srgbClr val="519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20693" y="0"/>
            <a:ext cx="1943100" cy="1943100"/>
          </a:xfrm>
          <a:prstGeom prst="line">
            <a:avLst/>
          </a:prstGeom>
          <a:ln w="12700">
            <a:solidFill>
              <a:srgbClr val="519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211024" y="0"/>
            <a:ext cx="1402178" cy="1402178"/>
          </a:xfrm>
          <a:prstGeom prst="line">
            <a:avLst/>
          </a:prstGeom>
          <a:ln w="12700">
            <a:solidFill>
              <a:srgbClr val="519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286034" y="0"/>
            <a:ext cx="1179927" cy="1179928"/>
          </a:xfrm>
          <a:prstGeom prst="line">
            <a:avLst/>
          </a:prstGeom>
          <a:ln w="31750">
            <a:solidFill>
              <a:srgbClr val="519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668226" y="0"/>
            <a:ext cx="1230727" cy="1230728"/>
          </a:xfrm>
          <a:prstGeom prst="line">
            <a:avLst/>
          </a:prstGeom>
          <a:ln w="31750">
            <a:solidFill>
              <a:srgbClr val="519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5227" y="0"/>
            <a:ext cx="2432050" cy="2432051"/>
          </a:xfrm>
          <a:prstGeom prst="line">
            <a:avLst/>
          </a:prstGeom>
          <a:ln w="12700">
            <a:solidFill>
              <a:srgbClr val="216E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90968" y="0"/>
            <a:ext cx="1689101" cy="1689101"/>
          </a:xfrm>
          <a:prstGeom prst="line">
            <a:avLst/>
          </a:prstGeom>
          <a:ln w="12700">
            <a:solidFill>
              <a:srgbClr val="216E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8170" y="3519"/>
            <a:ext cx="1514131" cy="1514132"/>
          </a:xfrm>
          <a:prstGeom prst="line">
            <a:avLst/>
          </a:prstGeom>
          <a:ln w="31750">
            <a:solidFill>
              <a:srgbClr val="216E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310549" y="50800"/>
            <a:ext cx="1466850" cy="1466851"/>
          </a:xfrm>
          <a:prstGeom prst="line">
            <a:avLst/>
          </a:prstGeom>
          <a:ln w="31750">
            <a:solidFill>
              <a:srgbClr val="216E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933754" y="590550"/>
            <a:ext cx="2203449" cy="2203450"/>
          </a:xfrm>
          <a:prstGeom prst="line">
            <a:avLst/>
          </a:prstGeom>
          <a:ln w="31750">
            <a:solidFill>
              <a:srgbClr val="519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935108" y="0"/>
            <a:ext cx="666751" cy="666751"/>
          </a:xfrm>
          <a:prstGeom prst="line">
            <a:avLst/>
          </a:prstGeom>
          <a:ln w="12700">
            <a:solidFill>
              <a:srgbClr val="216E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334" y="267576"/>
            <a:ext cx="8099741" cy="11303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THIS IS MY TITLE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444" y="1514476"/>
            <a:ext cx="8089631" cy="26121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294164"/>
            <a:ext cx="5880608" cy="608831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6668226" y="4369419"/>
            <a:ext cx="2388704" cy="64878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68" r:id="rId11"/>
    <p:sldLayoutId id="2147483663" r:id="rId12"/>
    <p:sldLayoutId id="2147483664" r:id="rId13"/>
    <p:sldLayoutId id="2147483665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  <p15:guide id="2" pos="7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6EABD9"/>
            </a:gs>
            <a:gs pos="56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334" y="267576"/>
            <a:ext cx="8099741" cy="11303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THIS IS MY TITLE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444" y="1514476"/>
            <a:ext cx="8089631" cy="26121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294164"/>
            <a:ext cx="5880608" cy="608831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435A1-3600-4553-8C87-6F9761530AB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6641417" y="4348013"/>
            <a:ext cx="2286683" cy="6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08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7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tiveamericanhm_pg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6781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05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05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05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7102E6-F605-41CE-A940-40679BF19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Gill Sans MT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Gill Sans MT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Gill Sans MT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Gill Sans MT" pitchFamily="34" charset="0"/>
          <a:ea typeface="MS PGothic" panose="020B0600070205080204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Gill Sans MT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Gill Sans MT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Gill Sans MT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Gill Sans MT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95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rgbClr val="00000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rgbClr val="00000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rgbClr val="00000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6" y="-717631"/>
            <a:ext cx="8087917" cy="2376652"/>
          </a:xfrm>
        </p:spPr>
        <p:txBody>
          <a:bodyPr/>
          <a:lstStyle/>
          <a:p>
            <a:r>
              <a:rPr lang="en-US" dirty="0"/>
              <a:t>Skin and Soft Tissue </a:t>
            </a:r>
            <a:r>
              <a:rPr lang="en-US" dirty="0" smtClean="0"/>
              <a:t>Infections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7" y="1806456"/>
            <a:ext cx="8087916" cy="1243724"/>
          </a:xfrm>
        </p:spPr>
        <p:txBody>
          <a:bodyPr>
            <a:noAutofit/>
          </a:bodyPr>
          <a:lstStyle/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/>
              <a:t>James B. McAuley, MD MPH FIDS</a:t>
            </a:r>
          </a:p>
          <a:p>
            <a:r>
              <a:rPr lang="en-US" sz="2800" dirty="0" smtClean="0"/>
              <a:t>Clinical Director</a:t>
            </a:r>
          </a:p>
          <a:p>
            <a:r>
              <a:rPr lang="en-US" sz="2800" dirty="0" err="1" smtClean="0"/>
              <a:t>Whiteriver</a:t>
            </a:r>
            <a:r>
              <a:rPr lang="en-US" sz="2800" dirty="0" smtClean="0"/>
              <a:t> Service Unit, Indian Health Service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00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ase198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8"/>
          <a:stretch/>
        </p:blipFill>
        <p:spPr bwMode="auto">
          <a:xfrm>
            <a:off x="3100507" y="617124"/>
            <a:ext cx="2876550" cy="39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5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mg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 bwMode="auto">
          <a:xfrm>
            <a:off x="1885950" y="504825"/>
            <a:ext cx="5543550" cy="370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2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3087"/>
                </a:solidFill>
                <a:latin typeface="+mn-lt"/>
              </a:rPr>
              <a:t>Diabetic Foot Infections</a:t>
            </a:r>
            <a:endParaRPr lang="en-US" sz="3600" dirty="0">
              <a:solidFill>
                <a:srgbClr val="003087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6588E"/>
                </a:solidFill>
              </a:rPr>
              <a:t>- Diabetic foot ulcers secondary to peripheral artery disease and neuropathy develop in 25% of adults with diabetes</a:t>
            </a:r>
          </a:p>
          <a:p>
            <a:r>
              <a:rPr lang="en-US" sz="2400" dirty="0" smtClean="0"/>
              <a:t>- Persons with diabetes account for half of all lower extremity (LE) amputations (~37,000/year)</a:t>
            </a:r>
          </a:p>
          <a:p>
            <a:r>
              <a:rPr lang="en-US" sz="2400" dirty="0" smtClean="0">
                <a:solidFill>
                  <a:srgbClr val="06588E"/>
                </a:solidFill>
              </a:rPr>
              <a:t>- One year mortality following LE amputation is ~50%</a:t>
            </a:r>
          </a:p>
          <a:p>
            <a:r>
              <a:rPr lang="en-US" sz="2400" dirty="0" smtClean="0"/>
              <a:t>- AI/AN Medicare patients had the highest rate of DFU and amputation of any racial/ethnic group in the US</a:t>
            </a:r>
            <a:endParaRPr lang="en-US" sz="2400" dirty="0">
              <a:solidFill>
                <a:srgbClr val="06588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657" y="4517571"/>
            <a:ext cx="5472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Margolis DJ, et al. </a:t>
            </a:r>
            <a:r>
              <a:rPr lang="en-US" dirty="0" smtClean="0">
                <a:solidFill>
                  <a:schemeClr val="bg1"/>
                </a:solidFill>
              </a:rPr>
              <a:t>2011 https</a:t>
            </a:r>
            <a:r>
              <a:rPr lang="en-US" dirty="0">
                <a:solidFill>
                  <a:schemeClr val="bg1"/>
                </a:solidFill>
              </a:rPr>
              <a:t>://pubmed.ncbi.nlm.nih.gov/22049561/</a:t>
            </a:r>
          </a:p>
        </p:txBody>
      </p:sp>
    </p:spTree>
    <p:extLst>
      <p:ext uri="{BB962C8B-B14F-4D97-AF65-F5344CB8AC3E}">
        <p14:creationId xmlns:p14="http://schemas.microsoft.com/office/powerpoint/2010/main" val="31509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ase198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6"/>
          <a:stretch/>
        </p:blipFill>
        <p:spPr bwMode="auto">
          <a:xfrm>
            <a:off x="2693253" y="757359"/>
            <a:ext cx="3569235" cy="35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6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Skin and Soft Tissue Infections – </a:t>
            </a:r>
            <a:r>
              <a:rPr lang="en-US" alt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Whiteriver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Indian hospital - 2016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501" y="1788204"/>
            <a:ext cx="7674427" cy="30861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Noted 16 cases of necrotizing fasciitis or invasive GAS from June-October 2016 - Calls to nearby IHS facilities indicated this was somewhat common across the region.</a:t>
            </a:r>
          </a:p>
          <a:p>
            <a:pPr eaLnBrk="1" hangingPunct="1"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Unexpectedly high number of acute rheumatic fever cases</a:t>
            </a:r>
          </a:p>
          <a:p>
            <a:pPr eaLnBrk="1" hangingPunct="1"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WRSU staff began studying the problem.</a:t>
            </a:r>
          </a:p>
          <a:p>
            <a:pPr lvl="1"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GAS pharyngitis – application of standard diagnostic criteria</a:t>
            </a:r>
          </a:p>
          <a:p>
            <a:pPr lvl="1"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Evaluated POC PCR for detection of GAS for ED/OPD skin infections</a:t>
            </a:r>
          </a:p>
          <a:p>
            <a:pPr lvl="1"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Evaluated SSTI hospitalizations</a:t>
            </a:r>
          </a:p>
          <a:p>
            <a:pPr lvl="1"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surveillance for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iGAS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invasive </a:t>
            </a:r>
            <a:r>
              <a:rPr lang="en-US" alt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 aureus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JHU CAIH</a:t>
            </a:r>
          </a:p>
          <a:p>
            <a:pPr lvl="1">
              <a:defRPr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9" y="320972"/>
            <a:ext cx="5372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0487" y="1627002"/>
            <a:ext cx="338906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52% of skin lesions grew a pathogen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POC PCR had excellent correlation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with culture for </a:t>
            </a:r>
            <a:r>
              <a:rPr lang="en-US" dirty="0" smtClean="0">
                <a:solidFill>
                  <a:schemeClr val="bg1"/>
                </a:solidFill>
              </a:rPr>
              <a:t>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POC MSSA/MRSA testing is also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c</a:t>
            </a:r>
            <a:r>
              <a:rPr lang="en-US" dirty="0" smtClean="0">
                <a:solidFill>
                  <a:schemeClr val="bg1"/>
                </a:solidFill>
              </a:rPr>
              <a:t>ommercially available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82836" y="4029666"/>
            <a:ext cx="378372" cy="16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13609" y="4193628"/>
            <a:ext cx="378372" cy="16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2" y="537604"/>
            <a:ext cx="4170417" cy="16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77" y="537604"/>
            <a:ext cx="3585566" cy="225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403" y="861980"/>
            <a:ext cx="817836" cy="443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" name="TextBox 5"/>
          <p:cNvSpPr txBox="1"/>
          <p:nvPr/>
        </p:nvSpPr>
        <p:spPr>
          <a:xfrm>
            <a:off x="505487" y="2574271"/>
            <a:ext cx="39755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81% of specimens detected GAS, MSSA,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MRSA or some combination of the three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54% of GAS (+) also grew MRSA (22%)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or MSSA (32%)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68% of GAS (–) grew MRSA (56%) or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MSSA (12%)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Clinical differentiation (purulence) lacked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specificity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POC PCR with GAS/MSSA/MRSA would be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ideal for antibiotic stewardship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1788" y="2923219"/>
            <a:ext cx="23535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https://doi.org/10.1093/ofid/ofz360.517</a:t>
            </a:r>
          </a:p>
        </p:txBody>
      </p:sp>
    </p:spTree>
    <p:extLst>
      <p:ext uri="{BB962C8B-B14F-4D97-AF65-F5344CB8AC3E}">
        <p14:creationId xmlns:p14="http://schemas.microsoft.com/office/powerpoint/2010/main" val="33712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Hospitalization for SSTI in AN American Indian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762233"/>
            <a:ext cx="8087917" cy="2635798"/>
          </a:xfrm>
        </p:spPr>
        <p:txBody>
          <a:bodyPr/>
          <a:lstStyle/>
          <a:p>
            <a:r>
              <a:rPr lang="en-US" dirty="0" smtClean="0"/>
              <a:t>- From June 2017 – May 2018 there were 1,883 hospitalizations with 289 unique individuals representing 343 (18.2%) SSTI hospitalizations: 52% male, mean age 43. </a:t>
            </a:r>
          </a:p>
          <a:p>
            <a:pPr lvl="1"/>
            <a:r>
              <a:rPr lang="en-US" dirty="0" smtClean="0"/>
              <a:t>20.2 SSTI hospitalizations per 1,000</a:t>
            </a:r>
          </a:p>
          <a:p>
            <a:pPr lvl="1"/>
            <a:r>
              <a:rPr lang="en-US" dirty="0" smtClean="0"/>
              <a:t>50% cellulitis, 13 cases of necrotizing fasciitis (76/100,000 population – US 0.3-5/100,000)</a:t>
            </a:r>
          </a:p>
          <a:p>
            <a:pPr lvl="1"/>
            <a:r>
              <a:rPr lang="en-US" dirty="0" smtClean="0"/>
              <a:t>53% had a wound culture taken – 91% identified a pathogen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17" y="2944338"/>
            <a:ext cx="4098883" cy="19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549569_f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85762"/>
            <a:ext cx="565785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9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3" y="655996"/>
            <a:ext cx="8715197" cy="32330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51213" y="1835106"/>
            <a:ext cx="725214" cy="23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51213" y="3001754"/>
            <a:ext cx="725214" cy="252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087"/>
                </a:solidFill>
                <a:latin typeface="+mn-lt"/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06" y="1015299"/>
            <a:ext cx="7918169" cy="3375046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Presenter has nothing to disclose</a:t>
            </a:r>
          </a:p>
          <a:p>
            <a:pPr lvl="0"/>
            <a:r>
              <a:rPr lang="en-US" dirty="0">
                <a:solidFill>
                  <a:schemeClr val="bg2"/>
                </a:solidFill>
              </a:rPr>
              <a:t>This material is the result of work supported with resources and the use of facilities at the </a:t>
            </a:r>
            <a:r>
              <a:rPr lang="en-US" dirty="0" err="1">
                <a:solidFill>
                  <a:schemeClr val="bg2"/>
                </a:solidFill>
              </a:rPr>
              <a:t>Whiteriver</a:t>
            </a:r>
            <a:r>
              <a:rPr lang="en-US" dirty="0">
                <a:solidFill>
                  <a:schemeClr val="bg2"/>
                </a:solidFill>
              </a:rPr>
              <a:t> Indian Hospital located in the Phoenix Area of the Indian Health Services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content does </a:t>
            </a:r>
            <a:r>
              <a:rPr lang="en-US" dirty="0">
                <a:solidFill>
                  <a:schemeClr val="bg2"/>
                </a:solidFill>
              </a:rPr>
              <a:t>not represent the views of the Indian Health Services or the United States </a:t>
            </a:r>
            <a:r>
              <a:rPr lang="en-US" dirty="0" smtClean="0">
                <a:solidFill>
                  <a:schemeClr val="bg2"/>
                </a:solidFill>
              </a:rPr>
              <a:t>Government</a:t>
            </a:r>
          </a:p>
          <a:p>
            <a:pPr lvl="0"/>
            <a:r>
              <a:rPr lang="en-US" dirty="0" smtClean="0">
                <a:solidFill>
                  <a:schemeClr val="bg2"/>
                </a:solidFill>
              </a:rPr>
              <a:t>All patient pictures are public domain, not patients cared for by WRSU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01333" y="352100"/>
            <a:ext cx="8099742" cy="11303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Based upon these initial studies – </a:t>
            </a:r>
            <a:r>
              <a:rPr lang="en-US" altLang="en-US" dirty="0" err="1" smtClean="0"/>
              <a:t>iGAS</a:t>
            </a:r>
            <a:r>
              <a:rPr lang="en-US" altLang="en-US" dirty="0" smtClean="0"/>
              <a:t> was incorporated into the </a:t>
            </a:r>
            <a:r>
              <a:rPr lang="en-US" altLang="en-US" dirty="0" smtClean="0"/>
              <a:t>ABS (Active Bacterial Surveillance) </a:t>
            </a:r>
            <a:r>
              <a:rPr lang="en-US" altLang="en-US" dirty="0" smtClean="0"/>
              <a:t>conducted by Johns Hopkins Center for American Indian Health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1333" y="2021622"/>
            <a:ext cx="8271613" cy="2635798"/>
          </a:xfrm>
        </p:spPr>
        <p:txBody>
          <a:bodyPr>
            <a:normAutofit/>
          </a:bodyPr>
          <a:lstStyle/>
          <a:p>
            <a:r>
              <a:rPr lang="en-US" altLang="en-US" sz="1800" dirty="0" smtClean="0"/>
              <a:t>March 2017-February 2020</a:t>
            </a:r>
          </a:p>
          <a:p>
            <a:r>
              <a:rPr lang="en-US" altLang="en-US" sz="1800" dirty="0" smtClean="0"/>
              <a:t>- Active laboratory surveillance for severe and invasive GAS</a:t>
            </a:r>
          </a:p>
          <a:p>
            <a:r>
              <a:rPr lang="en-US" altLang="en-US" sz="1800" dirty="0" smtClean="0"/>
              <a:t>- Invasive GAS from sterile site, Severe GAS from non-sterile site but patient     required hospitalization</a:t>
            </a:r>
          </a:p>
          <a:p>
            <a:r>
              <a:rPr lang="en-US" altLang="en-US" sz="1800" dirty="0" smtClean="0"/>
              <a:t>- </a:t>
            </a:r>
            <a:r>
              <a:rPr lang="en-US" altLang="en-US" sz="1800" i="1" dirty="0" err="1" smtClean="0"/>
              <a:t>emm</a:t>
            </a:r>
            <a:r>
              <a:rPr lang="en-US" altLang="en-US" sz="1800" dirty="0" smtClean="0"/>
              <a:t>-types evaluated for </a:t>
            </a:r>
            <a:r>
              <a:rPr lang="en-US" altLang="en-US" sz="1800" dirty="0" err="1" smtClean="0"/>
              <a:t>iGAS</a:t>
            </a:r>
            <a:r>
              <a:rPr lang="en-US" altLang="en-US" sz="1800" dirty="0" smtClean="0"/>
              <a:t> and GAS pharyngitis </a:t>
            </a:r>
          </a:p>
          <a:p>
            <a:endParaRPr lang="en-US" altLang="en-US" sz="1800" dirty="0"/>
          </a:p>
          <a:p>
            <a:r>
              <a:rPr lang="en-US" altLang="en-US" sz="1200" dirty="0" smtClean="0"/>
              <a:t>Presented at </a:t>
            </a:r>
            <a:r>
              <a:rPr lang="en-US" altLang="en-US" sz="1200" dirty="0" err="1" smtClean="0"/>
              <a:t>IDWeek</a:t>
            </a:r>
            <a:r>
              <a:rPr lang="en-US" altLang="en-US" sz="1200" dirty="0" smtClean="0"/>
              <a:t> 2019 https</a:t>
            </a:r>
            <a:r>
              <a:rPr lang="en-US" altLang="en-US" sz="1200" dirty="0"/>
              <a:t>://doi.org/10.1093/ofid/ofz360.526</a:t>
            </a:r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5248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Invasive &amp; severe cases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90" y="1170852"/>
            <a:ext cx="5952263" cy="2910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1059" y="4181015"/>
            <a:ext cx="512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35% of invasive or severe GAS in persons over 18 year of age</a:t>
            </a: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ccurred in persons with diabetes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10989" y="1734207"/>
            <a:ext cx="551963" cy="25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10989" y="3166767"/>
            <a:ext cx="551963" cy="25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1284" y="3752899"/>
            <a:ext cx="551963" cy="25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rates by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1" y="1342158"/>
            <a:ext cx="5624146" cy="32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iGAS</a:t>
            </a:r>
            <a:r>
              <a:rPr lang="en-US" dirty="0" smtClean="0"/>
              <a:t> on the WMA Tribal lands to the US General Population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26" y="1642407"/>
            <a:ext cx="6097387" cy="2510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2772" y="2314378"/>
            <a:ext cx="208105" cy="826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9460" y="2073006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26x greater rate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i="1" dirty="0" err="1" smtClean="0"/>
              <a:t>Emm</a:t>
            </a:r>
            <a:r>
              <a:rPr lang="en-US" altLang="en-US" dirty="0" smtClean="0"/>
              <a:t>-type and potential prevention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1333" y="1397876"/>
            <a:ext cx="8271613" cy="2635798"/>
          </a:xfrm>
        </p:spPr>
        <p:txBody>
          <a:bodyPr>
            <a:normAutofit/>
          </a:bodyPr>
          <a:lstStyle/>
          <a:p>
            <a:r>
              <a:rPr lang="en-US" altLang="en-US" sz="1800" dirty="0" smtClean="0"/>
              <a:t>Variable results year to year and slight differences between pharyngeal and sterile site isolates.</a:t>
            </a:r>
          </a:p>
          <a:p>
            <a:r>
              <a:rPr lang="en-US" altLang="en-US" sz="1800" dirty="0" smtClean="0"/>
              <a:t>A 30 </a:t>
            </a:r>
            <a:r>
              <a:rPr lang="en-US" altLang="en-US" sz="1800" dirty="0" err="1" smtClean="0"/>
              <a:t>valent</a:t>
            </a:r>
            <a:r>
              <a:rPr lang="en-US" altLang="en-US" sz="1800" dirty="0" smtClean="0"/>
              <a:t> </a:t>
            </a:r>
            <a:r>
              <a:rPr lang="en-US" altLang="en-US" sz="1800" i="1" dirty="0" err="1" smtClean="0"/>
              <a:t>emm</a:t>
            </a:r>
            <a:r>
              <a:rPr lang="en-US" altLang="en-US" sz="1800" dirty="0" smtClean="0"/>
              <a:t>-type GAS vaccine would provide protection against 100% of the pharyngeal isolates and a </a:t>
            </a:r>
            <a:r>
              <a:rPr lang="en-US" altLang="en-US" sz="1800" dirty="0"/>
              <a:t>30 </a:t>
            </a:r>
            <a:r>
              <a:rPr lang="en-US" altLang="en-US" sz="1800" dirty="0" err="1"/>
              <a:t>valent</a:t>
            </a:r>
            <a:r>
              <a:rPr lang="en-US" altLang="en-US" sz="1800" dirty="0"/>
              <a:t> </a:t>
            </a:r>
            <a:r>
              <a:rPr lang="en-US" altLang="en-US" sz="1800" i="1" dirty="0" err="1"/>
              <a:t>emm</a:t>
            </a:r>
            <a:r>
              <a:rPr lang="en-US" altLang="en-US" sz="1800" dirty="0"/>
              <a:t>-type </a:t>
            </a:r>
            <a:r>
              <a:rPr lang="en-US" altLang="en-US" sz="1800" dirty="0" smtClean="0"/>
              <a:t>+ </a:t>
            </a:r>
            <a:r>
              <a:rPr lang="en-US" altLang="en-US" sz="1800" i="1" dirty="0" err="1" smtClean="0"/>
              <a:t>mrp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would provide protection against 98% of invasive isolates in our population.</a:t>
            </a:r>
          </a:p>
          <a:p>
            <a:r>
              <a:rPr lang="en-US" altLang="en-US" sz="1800" dirty="0"/>
              <a:t>9% clindamycin resistant and 19% tetracycline resistant</a:t>
            </a:r>
            <a:endParaRPr lang="en-US" altLang="en-US" sz="1800" i="1" dirty="0"/>
          </a:p>
          <a:p>
            <a:endParaRPr lang="en-US" alt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265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</a:t>
            </a:r>
            <a:r>
              <a:rPr lang="en-US" i="1" dirty="0" smtClean="0"/>
              <a:t>Staphylococcus Aureus – </a:t>
            </a:r>
            <a:r>
              <a:rPr lang="en-US" dirty="0" smtClean="0"/>
              <a:t>May 2016-April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74" y="1397876"/>
            <a:ext cx="6230531" cy="155973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05044" y="3134186"/>
            <a:ext cx="6820960" cy="1681391"/>
          </a:xfrm>
          <a:prstGeom prst="rect">
            <a:avLst/>
          </a:prstGeom>
        </p:spPr>
        <p:txBody>
          <a:bodyPr/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- 53 cases identified</a:t>
            </a:r>
          </a:p>
          <a:p>
            <a:pPr lvl="1"/>
            <a:r>
              <a:rPr lang="en-US" sz="1200" dirty="0" smtClean="0">
                <a:solidFill>
                  <a:schemeClr val="bg1"/>
                </a:solidFill>
              </a:rPr>
              <a:t>49% were diabetic and 42% were obese</a:t>
            </a:r>
          </a:p>
          <a:p>
            <a:pPr lvl="1"/>
            <a:r>
              <a:rPr lang="en-US" sz="1200" dirty="0" smtClean="0">
                <a:solidFill>
                  <a:schemeClr val="bg1"/>
                </a:solidFill>
              </a:rPr>
              <a:t>76% were MRSA</a:t>
            </a:r>
          </a:p>
          <a:p>
            <a:pPr lvl="1"/>
            <a:r>
              <a:rPr lang="en-US" sz="1200" dirty="0" smtClean="0">
                <a:solidFill>
                  <a:schemeClr val="bg1"/>
                </a:solidFill>
              </a:rPr>
              <a:t>7.5% required amputation and 7.7% died</a:t>
            </a:r>
          </a:p>
          <a:p>
            <a:pPr lvl="1"/>
            <a:r>
              <a:rPr lang="en-US" sz="1200" dirty="0" smtClean="0">
                <a:solidFill>
                  <a:schemeClr val="bg1"/>
                </a:solidFill>
              </a:rPr>
              <a:t>Age-adjusted Invasive </a:t>
            </a:r>
            <a:r>
              <a:rPr lang="en-US" sz="1200" i="1" dirty="0" smtClean="0">
                <a:solidFill>
                  <a:schemeClr val="bg1"/>
                </a:solidFill>
              </a:rPr>
              <a:t>S aureus</a:t>
            </a:r>
            <a:r>
              <a:rPr lang="en-US" sz="1200" dirty="0" smtClean="0">
                <a:solidFill>
                  <a:schemeClr val="bg1"/>
                </a:solidFill>
              </a:rPr>
              <a:t> incidence was 156.3/100,000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138.2 for MRSA – US rate is 18.8 for invasive MRSA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What-Accurately-Is-MRSA-Cellulitis-1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800100"/>
            <a:ext cx="4643438" cy="35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9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mrsa_abscess_moran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 bwMode="auto">
          <a:xfrm>
            <a:off x="1691448" y="551571"/>
            <a:ext cx="5772150" cy="39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54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96" y="13121"/>
            <a:ext cx="7276779" cy="49901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08698" y="2282158"/>
            <a:ext cx="1413862" cy="676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87807" y="1243533"/>
            <a:ext cx="2506277" cy="1115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0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02" y="46986"/>
            <a:ext cx="7067710" cy="509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78" y="206827"/>
            <a:ext cx="3448910" cy="3900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65" y="2156853"/>
            <a:ext cx="3164098" cy="2542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170" y="206827"/>
            <a:ext cx="40094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White Mountain Apache </a:t>
            </a:r>
            <a:r>
              <a:rPr lang="en-US" dirty="0" smtClean="0">
                <a:solidFill>
                  <a:schemeClr val="bg1"/>
                </a:solidFill>
              </a:rPr>
              <a:t>Reservation ~ </a:t>
            </a:r>
            <a:r>
              <a:rPr lang="en-US" dirty="0">
                <a:solidFill>
                  <a:schemeClr val="bg1"/>
                </a:solidFill>
              </a:rPr>
              <a:t>3-4 hour drive from Phoenix, Tucson, </a:t>
            </a:r>
            <a:r>
              <a:rPr lang="en-US" dirty="0" smtClean="0">
                <a:solidFill>
                  <a:schemeClr val="bg1"/>
                </a:solidFill>
              </a:rPr>
              <a:t>Grand </a:t>
            </a:r>
            <a:r>
              <a:rPr lang="en-US" dirty="0">
                <a:solidFill>
                  <a:schemeClr val="bg1"/>
                </a:solidFill>
              </a:rPr>
              <a:t>Canyon, Albuquerque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A bit smaller than Delaware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One of the few reservations that </a:t>
            </a:r>
            <a:r>
              <a:rPr lang="en-US" dirty="0" smtClean="0">
                <a:solidFill>
                  <a:schemeClr val="bg1"/>
                </a:solidFill>
              </a:rPr>
              <a:t>includes </a:t>
            </a:r>
            <a:r>
              <a:rPr lang="en-US" dirty="0">
                <a:solidFill>
                  <a:schemeClr val="bg1"/>
                </a:solidFill>
              </a:rPr>
              <a:t>the community’s traditional </a:t>
            </a:r>
            <a:r>
              <a:rPr lang="en-US" dirty="0" smtClean="0">
                <a:solidFill>
                  <a:schemeClr val="bg1"/>
                </a:solidFill>
              </a:rPr>
              <a:t>lands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67600" y="1894114"/>
            <a:ext cx="979714" cy="6858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H="1">
            <a:off x="4517247" y="2479481"/>
            <a:ext cx="3093829" cy="720919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7" y="1025339"/>
            <a:ext cx="8654943" cy="21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98" y="44864"/>
            <a:ext cx="7038574" cy="50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4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425063"/>
            <a:ext cx="5919267" cy="2295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7132" y="3462165"/>
            <a:ext cx="5059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-apple-system"/>
              </a:rPr>
              <a:t>Failure of Beta-lactam Antibiotics (Eagle Effect) and Superiority of Clindamycin in the Treatment of Invasive </a:t>
            </a:r>
            <a:r>
              <a:rPr lang="en-US" b="1" i="1" dirty="0">
                <a:solidFill>
                  <a:srgbClr val="222222"/>
                </a:solidFill>
                <a:latin typeface="-apple-system"/>
              </a:rPr>
              <a:t>Streptococcus </a:t>
            </a:r>
            <a:r>
              <a:rPr lang="en-US" b="1" i="1" dirty="0" err="1">
                <a:solidFill>
                  <a:srgbClr val="222222"/>
                </a:solidFill>
                <a:latin typeface="-apple-system"/>
              </a:rPr>
              <a:t>pyogenes</a:t>
            </a:r>
            <a:r>
              <a:rPr lang="en-US" b="1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b="1" dirty="0" smtClean="0">
                <a:solidFill>
                  <a:srgbClr val="222222"/>
                </a:solidFill>
                <a:latin typeface="-apple-system"/>
              </a:rPr>
              <a:t>Infections</a:t>
            </a:r>
          </a:p>
          <a:p>
            <a:r>
              <a:rPr lang="en-US" sz="1000" i="0" dirty="0" err="1" smtClean="0">
                <a:solidFill>
                  <a:srgbClr val="222222"/>
                </a:solidFill>
                <a:effectLst/>
              </a:rPr>
              <a:t>Zimbelman</a:t>
            </a:r>
            <a:r>
              <a:rPr lang="en-US" sz="1000" i="0" dirty="0" smtClean="0">
                <a:solidFill>
                  <a:srgbClr val="222222"/>
                </a:solidFill>
                <a:effectLst/>
              </a:rPr>
              <a:t> JD, Palmer AL, Todd JK. </a:t>
            </a:r>
            <a:r>
              <a:rPr lang="en-US" sz="1000" i="1" dirty="0" smtClean="0">
                <a:solidFill>
                  <a:srgbClr val="222222"/>
                </a:solidFill>
                <a:effectLst/>
              </a:rPr>
              <a:t>Pediatric Research </a:t>
            </a:r>
            <a:r>
              <a:rPr lang="en-US" sz="1000" i="0" dirty="0" smtClean="0">
                <a:solidFill>
                  <a:srgbClr val="222222"/>
                </a:solidFill>
                <a:effectLst/>
              </a:rPr>
              <a:t>43:161 (1998)</a:t>
            </a:r>
            <a:endParaRPr lang="en-US" sz="100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8360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513157" y="154077"/>
            <a:ext cx="8229600" cy="80010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+mn-lt"/>
              </a:rPr>
              <a:t>GAS as a Health Disparities Disease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273671" y="2624817"/>
            <a:ext cx="8708571" cy="2635798"/>
          </a:xfrm>
        </p:spPr>
        <p:txBody>
          <a:bodyPr>
            <a:normAutofit/>
          </a:bodyPr>
          <a:lstStyle/>
          <a:p>
            <a:r>
              <a:rPr lang="en-US" altLang="en-US" sz="1600" dirty="0" smtClean="0"/>
              <a:t>- Significant disparities in </a:t>
            </a:r>
            <a:r>
              <a:rPr lang="en-US" altLang="en-US" sz="1600" dirty="0" err="1" smtClean="0"/>
              <a:t>iGAS</a:t>
            </a:r>
            <a:r>
              <a:rPr lang="en-US" altLang="en-US" sz="1600" dirty="0" smtClean="0"/>
              <a:t> rates between indigenous and non-indigenous populations of Australia, New Zealand, and Canada, but much less is understood regarding </a:t>
            </a:r>
            <a:r>
              <a:rPr lang="en-US" altLang="en-US" sz="1600" dirty="0" err="1" smtClean="0"/>
              <a:t>iGAS</a:t>
            </a:r>
            <a:r>
              <a:rPr lang="en-US" altLang="en-US" sz="1600" dirty="0" smtClean="0"/>
              <a:t> among AI/AN in the United States.</a:t>
            </a:r>
          </a:p>
          <a:p>
            <a:r>
              <a:rPr lang="en-US" altLang="en-US" sz="1600" dirty="0" smtClean="0"/>
              <a:t>- 46% of </a:t>
            </a:r>
            <a:r>
              <a:rPr lang="en-US" altLang="en-US" sz="1600" dirty="0" err="1" smtClean="0"/>
              <a:t>iGAS</a:t>
            </a:r>
            <a:r>
              <a:rPr lang="en-US" altLang="en-US" sz="1600" dirty="0" smtClean="0"/>
              <a:t> in Alaska is among AI/AN (20% of population)</a:t>
            </a:r>
          </a:p>
          <a:p>
            <a:r>
              <a:rPr lang="en-US" altLang="en-US" sz="1600" dirty="0" smtClean="0"/>
              <a:t>- Post-strep sequelae (RF, PSGN) without recent data</a:t>
            </a:r>
          </a:p>
          <a:p>
            <a:r>
              <a:rPr lang="en-US" altLang="en-US" sz="1600" dirty="0" smtClean="0"/>
              <a:t>- Role of SES needs to be defined, role of historical trauma not yet understood (ACEs and chronic disease)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00" y="954177"/>
            <a:ext cx="5681044" cy="1589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5" y="2489195"/>
            <a:ext cx="6479721" cy="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1752681"/>
            <a:ext cx="8087917" cy="2635798"/>
          </a:xfrm>
        </p:spPr>
        <p:txBody>
          <a:bodyPr/>
          <a:lstStyle/>
          <a:p>
            <a:r>
              <a:rPr lang="en-US" dirty="0" smtClean="0"/>
              <a:t>Skin and soft tissue infections, particularly those caused by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pyogenes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Staphylococcus aureus </a:t>
            </a:r>
            <a:r>
              <a:rPr lang="en-US" dirty="0" smtClean="0"/>
              <a:t>disproportionately affect American Indians and Alaskan Natives (AI/AN)</a:t>
            </a:r>
          </a:p>
          <a:p>
            <a:r>
              <a:rPr lang="en-US" dirty="0" smtClean="0"/>
              <a:t>Rates </a:t>
            </a:r>
            <a:r>
              <a:rPr lang="en-US" dirty="0" smtClean="0"/>
              <a:t>of diabetic foot ulcer are higher for AI/AN than in other racial/ethnic groups</a:t>
            </a:r>
          </a:p>
          <a:p>
            <a:r>
              <a:rPr lang="en-US" dirty="0" smtClean="0"/>
              <a:t>Providing care requires a comprehensive approach – beginning with an understanding of the epidemiology of the disease, the historical and cultural context, the available assets to address the issues, and advocating for new tools as appropriate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Routine guidelines (IDSA) may not be appropriate for AI/AN communities where mixed GAS/MSSA/MRSA infections are common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2" y="250500"/>
            <a:ext cx="8901677" cy="1015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19" y="1266324"/>
            <a:ext cx="3939409" cy="188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0974" y="1780390"/>
            <a:ext cx="72098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Youngest person (12 months) with Rheumatic Fever reported in well over 50 </a:t>
            </a:r>
            <a:r>
              <a:rPr lang="en-US" dirty="0" smtClean="0">
                <a:solidFill>
                  <a:schemeClr val="bg1"/>
                </a:solidFill>
              </a:rPr>
              <a:t>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Too young to be tested for GAS per current GAS pharyngitis guidelines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Led us to evaluate GAS pharyngitis – finding 30% of adults presenting with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a sore throat have GAS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 our community the ‘standard’ guidelines for diagnosing and treating Group A Strep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pharyngitis do not work as well as in the broader US population.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13" y="3491235"/>
            <a:ext cx="8222131" cy="9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466"/>
          <p:cNvSpPr txBox="1">
            <a:spLocks noChangeArrowheads="1"/>
          </p:cNvSpPr>
          <p:nvPr/>
        </p:nvSpPr>
        <p:spPr bwMode="auto">
          <a:xfrm>
            <a:off x="545487" y="780455"/>
            <a:ext cx="4114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Georgia" panose="02040502050405020303" pitchFamily="18" charset="0"/>
              <a:buNone/>
            </a:pPr>
            <a:endParaRPr lang="en-US" altLang="en-US" sz="2100" dirty="0">
              <a:solidFill>
                <a:schemeClr val="bg1"/>
              </a:solidFill>
              <a:latin typeface="Times New Roman" panose="02020603050405020304" pitchFamily="18" charset="0"/>
              <a:ea typeface="Georgia" panose="02040502050405020303" pitchFamily="18" charset="0"/>
              <a:cs typeface="Times New Roman" panose="02020603050405020304" pitchFamily="18" charset="0"/>
              <a:sym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479"/>
              </a:spcBef>
              <a:buClr>
                <a:srgbClr val="FFFFFF"/>
              </a:buClr>
              <a:buSzPct val="25000"/>
              <a:buNone/>
            </a:pPr>
            <a:r>
              <a:rPr lang="en-US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In 2019:</a:t>
            </a:r>
          </a:p>
          <a:p>
            <a:pPr>
              <a:lnSpc>
                <a:spcPct val="90000"/>
              </a:lnSpc>
              <a:spcBef>
                <a:spcPts val="479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24 bed rural hospital</a:t>
            </a:r>
          </a:p>
          <a:p>
            <a:pPr>
              <a:lnSpc>
                <a:spcPct val="90000"/>
              </a:lnSpc>
              <a:spcBef>
                <a:spcPts val="479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39,798 </a:t>
            </a:r>
            <a:r>
              <a:rPr lang="en-US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ED visits</a:t>
            </a:r>
          </a:p>
          <a:p>
            <a:pPr>
              <a:lnSpc>
                <a:spcPct val="90000"/>
              </a:lnSpc>
              <a:spcBef>
                <a:spcPts val="479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98,304 outpatient visits to Family Practice, Internal Medicine, and Pediatrics, Pharmacy</a:t>
            </a:r>
          </a:p>
          <a:p>
            <a:pPr>
              <a:lnSpc>
                <a:spcPct val="90000"/>
              </a:lnSpc>
              <a:spcBef>
                <a:spcPts val="479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50 deliveries</a:t>
            </a:r>
          </a:p>
          <a:p>
            <a:pPr>
              <a:lnSpc>
                <a:spcPct val="90000"/>
              </a:lnSpc>
              <a:spcBef>
                <a:spcPts val="479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900 transports (1/2 by air)</a:t>
            </a:r>
          </a:p>
          <a:p>
            <a:pPr>
              <a:lnSpc>
                <a:spcPct val="90000"/>
              </a:lnSpc>
              <a:spcBef>
                <a:spcPts val="479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Patients: Apache (86%), Navajo (9%), Hopi (1%) and other Tribe (4%)</a:t>
            </a:r>
          </a:p>
        </p:txBody>
      </p:sp>
      <p:pic>
        <p:nvPicPr>
          <p:cNvPr id="20483" name="Shape 46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63" y="484080"/>
            <a:ext cx="1829991" cy="12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Shape 468" descr="DSC0388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14" y="1703785"/>
            <a:ext cx="1600200" cy="16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hape 456"/>
          <p:cNvSpPr txBox="1">
            <a:spLocks/>
          </p:cNvSpPr>
          <p:nvPr/>
        </p:nvSpPr>
        <p:spPr bwMode="auto">
          <a:xfrm>
            <a:off x="857250" y="40482"/>
            <a:ext cx="561975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 anchorCtr="1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996633"/>
              </a:buClr>
              <a:buSzPct val="25000"/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Whiteriver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Indian Hospital</a:t>
            </a:r>
          </a:p>
        </p:txBody>
      </p:sp>
      <p:pic>
        <p:nvPicPr>
          <p:cNvPr id="6" name="Shape 217" descr="DSCN003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41" y="2523530"/>
            <a:ext cx="2111003" cy="15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51343" y="914400"/>
            <a:ext cx="2434196" cy="2125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83015" y="2201917"/>
            <a:ext cx="2434196" cy="2125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59728" y="914400"/>
            <a:ext cx="2434196" cy="2125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2777" y="1500877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Diabetes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6826" y="1469346"/>
            <a:ext cx="704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MSSA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MRSA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816" y="322168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5838" y="914400"/>
            <a:ext cx="36856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issue of diabetic foot infections,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more broadly – skin and soft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issue infections, in American Indians</a:t>
            </a: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nd Alaskan Natives – is a complex</a:t>
            </a:r>
          </a:p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nterplay between the host, the organism(s),</a:t>
            </a: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nd the environment. All set in the historical</a:t>
            </a:r>
          </a:p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ontext of genocide and chronic oppression.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presentation will </a:t>
            </a:r>
            <a:r>
              <a:rPr lang="en-US" dirty="0" smtClean="0">
                <a:solidFill>
                  <a:schemeClr val="bg1"/>
                </a:solidFill>
              </a:rPr>
              <a:t>touch on IDSA SSTI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reatment guidelines, </a:t>
            </a:r>
            <a:r>
              <a:rPr lang="en-US" dirty="0" smtClean="0">
                <a:solidFill>
                  <a:schemeClr val="bg1"/>
                </a:solidFill>
              </a:rPr>
              <a:t>highlight </a:t>
            </a:r>
            <a:r>
              <a:rPr lang="en-US" dirty="0" smtClean="0">
                <a:solidFill>
                  <a:schemeClr val="bg1"/>
                </a:solidFill>
              </a:rPr>
              <a:t>some early</a:t>
            </a: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bservations at </a:t>
            </a:r>
            <a:r>
              <a:rPr lang="en-US" dirty="0" err="1" smtClean="0">
                <a:solidFill>
                  <a:schemeClr val="bg1"/>
                </a:solidFill>
              </a:rPr>
              <a:t>Whiteriver</a:t>
            </a:r>
            <a:r>
              <a:rPr lang="en-US" dirty="0" smtClean="0">
                <a:solidFill>
                  <a:schemeClr val="bg1"/>
                </a:solidFill>
              </a:rPr>
              <a:t> and raise more </a:t>
            </a:r>
          </a:p>
          <a:p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uestions than answers.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09" y="229161"/>
            <a:ext cx="5334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8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146"/>
          <a:stretch/>
        </p:blipFill>
        <p:spPr>
          <a:xfrm>
            <a:off x="1505391" y="12810"/>
            <a:ext cx="5932754" cy="51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3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M1500105-View_of_reddening_due_to_erysipelas_on_man_s_face-S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41735"/>
            <a:ext cx="6172200" cy="41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8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ellulitis2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450"/>
            <a:ext cx="6229350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85816"/>
      </p:ext>
    </p:extLst>
  </p:cSld>
  <p:clrMapOvr>
    <a:masterClrMapping/>
  </p:clrMapOvr>
</p:sld>
</file>

<file path=ppt/theme/theme1.xml><?xml version="1.0" encoding="utf-8"?>
<a:theme xmlns:a="http://schemas.openxmlformats.org/drawingml/2006/main" name="IDweek templat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week template" id="{AF47E7E0-46E8-408D-8C0D-6EA769FC4AB0}" vid="{971D2481-BF45-471C-AA2D-513FC344E095}"/>
    </a:ext>
  </a:extLst>
</a:theme>
</file>

<file path=ppt/theme/theme2.xml><?xml version="1.0" encoding="utf-8"?>
<a:theme xmlns:a="http://schemas.openxmlformats.org/drawingml/2006/main" name="1_IDweek templat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week template" id="{AF47E7E0-46E8-408D-8C0D-6EA769FC4AB0}" vid="{971D2481-BF45-471C-AA2D-513FC344E095}"/>
    </a:ext>
  </a:extLst>
</a:theme>
</file>

<file path=ppt/theme/theme3.xml><?xml version="1.0" encoding="utf-8"?>
<a:theme xmlns:a="http://schemas.openxmlformats.org/drawingml/2006/main" name="IHS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F8DE4CCD811469EAC6D59A38B1E2D" ma:contentTypeVersion="14" ma:contentTypeDescription="Create a new document." ma:contentTypeScope="" ma:versionID="e1b65a549ba914aaecd2bbbd4e88203d">
  <xsd:schema xmlns:xsd="http://www.w3.org/2001/XMLSchema" xmlns:xs="http://www.w3.org/2001/XMLSchema" xmlns:p="http://schemas.microsoft.com/office/2006/metadata/properties" xmlns:ns2="a3859ead-5c2f-480c-9049-163dd51ca110" xmlns:ns3="890c5b43-4972-491a-994d-806606e77754" targetNamespace="http://schemas.microsoft.com/office/2006/metadata/properties" ma:root="true" ma:fieldsID="c8cc69488d4986e84d6b4a4afb0b649b" ns2:_="" ns3:_="">
    <xsd:import namespace="a3859ead-5c2f-480c-9049-163dd51ca110"/>
    <xsd:import namespace="890c5b43-4972-491a-994d-806606e777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59ead-5c2f-480c-9049-163dd51ca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c5b43-4972-491a-994d-806606e777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3859ead-5c2f-480c-9049-163dd51ca110" xsi:nil="true"/>
  </documentManagement>
</p:properties>
</file>

<file path=customXml/itemProps1.xml><?xml version="1.0" encoding="utf-8"?>
<ds:datastoreItem xmlns:ds="http://schemas.openxmlformats.org/officeDocument/2006/customXml" ds:itemID="{BE6E4B02-8BAF-4E53-83E2-FF6F18F81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59ead-5c2f-480c-9049-163dd51ca110"/>
    <ds:schemaRef ds:uri="890c5b43-4972-491a-994d-806606e777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4BAD48-82DE-4E0E-8179-E70C4617F1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0AB5EF-016E-466B-893F-05F9EF308882}">
  <ds:schemaRefs>
    <ds:schemaRef ds:uri="http://schemas.microsoft.com/office/infopath/2007/PartnerControls"/>
    <ds:schemaRef ds:uri="http://purl.org/dc/terms/"/>
    <ds:schemaRef ds:uri="890c5b43-4972-491a-994d-806606e77754"/>
    <ds:schemaRef ds:uri="http://schemas.microsoft.com/office/2006/documentManagement/types"/>
    <ds:schemaRef ds:uri="a3859ead-5c2f-480c-9049-163dd51ca11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IDweek template</Template>
  <TotalTime>1024</TotalTime>
  <Words>1128</Words>
  <Application>Microsoft Office PowerPoint</Application>
  <PresentationFormat>On-screen Show (16:9)</PresentationFormat>
  <Paragraphs>118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-apple-system</vt:lpstr>
      <vt:lpstr>Arial</vt:lpstr>
      <vt:lpstr>Calibri</vt:lpstr>
      <vt:lpstr>Franklin Gothic Book</vt:lpstr>
      <vt:lpstr>Georgia</vt:lpstr>
      <vt:lpstr>Gill Sans MT</vt:lpstr>
      <vt:lpstr>Times New Roman</vt:lpstr>
      <vt:lpstr>Wingdings 3</vt:lpstr>
      <vt:lpstr>IDweek template</vt:lpstr>
      <vt:lpstr>1_IDweek template</vt:lpstr>
      <vt:lpstr>IHS</vt:lpstr>
      <vt:lpstr>Skin and Soft Tissue Infections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Diabetic Foot Infections</vt:lpstr>
      <vt:lpstr>PowerPoint Presentation</vt:lpstr>
      <vt:lpstr>Skin and Soft Tissue Infections – Whiteriver Indian hospital - 2016</vt:lpstr>
      <vt:lpstr>PowerPoint Presentation</vt:lpstr>
      <vt:lpstr>PowerPoint Presentation</vt:lpstr>
      <vt:lpstr>Hospitalization for SSTI in AN American Indian Population</vt:lpstr>
      <vt:lpstr>PowerPoint Presentation</vt:lpstr>
      <vt:lpstr>PowerPoint Presentation</vt:lpstr>
      <vt:lpstr>Based upon these initial studies – iGAS was incorporated into the ABS (Active Bacterial Surveillance) conducted by Johns Hopkins Center for American Indian Health</vt:lpstr>
      <vt:lpstr>Characteristics of Invasive &amp; severe cases</vt:lpstr>
      <vt:lpstr>Incidence rates by age</vt:lpstr>
      <vt:lpstr>Comparison of iGAS on the WMA Tribal lands to the US General Population</vt:lpstr>
      <vt:lpstr>Emm-type and potential prevention</vt:lpstr>
      <vt:lpstr>Invasive Staphylococcus Aureus – May 2016-April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as a Health Disparities Disease</vt:lpstr>
      <vt:lpstr>conclusions</vt:lpstr>
      <vt:lpstr>PowerPoint Presentation</vt:lpstr>
    </vt:vector>
  </TitlesOfParts>
  <Company>IDSA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Michele Wagner</dc:title>
  <dc:creator>Wagner, Michele</dc:creator>
  <cp:lastModifiedBy>McAuley, James (IHS/PHX)</cp:lastModifiedBy>
  <cp:revision>71</cp:revision>
  <dcterms:created xsi:type="dcterms:W3CDTF">2015-05-21T15:32:10Z</dcterms:created>
  <dcterms:modified xsi:type="dcterms:W3CDTF">2021-11-12T20:42:50Z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0x010100165F8DE4CCD811469EAC6D59A38B1E2D</vt:lpwstr>
  </property>
</Properties>
</file>