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9" r:id="rId3"/>
    <p:sldId id="1398" r:id="rId4"/>
    <p:sldId id="1399" r:id="rId5"/>
    <p:sldId id="257" r:id="rId6"/>
    <p:sldId id="262" r:id="rId7"/>
    <p:sldId id="258" r:id="rId8"/>
    <p:sldId id="260" r:id="rId9"/>
    <p:sldId id="264" r:id="rId10"/>
    <p:sldId id="263" r:id="rId11"/>
    <p:sldId id="270" r:id="rId12"/>
    <p:sldId id="271" r:id="rId13"/>
    <p:sldId id="1403" r:id="rId14"/>
    <p:sldId id="1396" r:id="rId15"/>
    <p:sldId id="1400" r:id="rId16"/>
    <p:sldId id="1407" r:id="rId17"/>
    <p:sldId id="1409" r:id="rId18"/>
    <p:sldId id="1385" r:id="rId19"/>
    <p:sldId id="1395" r:id="rId20"/>
    <p:sldId id="1397" r:id="rId21"/>
    <p:sldId id="1387" r:id="rId22"/>
    <p:sldId id="1414" r:id="rId23"/>
    <p:sldId id="1391" r:id="rId24"/>
    <p:sldId id="1393" r:id="rId25"/>
    <p:sldId id="1386" r:id="rId26"/>
    <p:sldId id="1416" r:id="rId27"/>
    <p:sldId id="275" r:id="rId28"/>
    <p:sldId id="277" r:id="rId29"/>
    <p:sldId id="1404" r:id="rId30"/>
    <p:sldId id="1411" r:id="rId31"/>
    <p:sldId id="1402" r:id="rId32"/>
    <p:sldId id="1401" r:id="rId33"/>
    <p:sldId id="1417" r:id="rId34"/>
    <p:sldId id="1384" r:id="rId35"/>
    <p:sldId id="1412" r:id="rId36"/>
    <p:sldId id="1418" r:id="rId37"/>
    <p:sldId id="1389" r:id="rId38"/>
    <p:sldId id="1392" r:id="rId39"/>
    <p:sldId id="1410" r:id="rId40"/>
    <p:sldId id="274" r:id="rId41"/>
    <p:sldId id="276" r:id="rId42"/>
    <p:sldId id="1405" r:id="rId43"/>
    <p:sldId id="1406" r:id="rId44"/>
    <p:sldId id="1408" r:id="rId45"/>
    <p:sldId id="272" r:id="rId46"/>
    <p:sldId id="1413" r:id="rId47"/>
    <p:sldId id="1380"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Gill Sans" panose="020B0502020104020203" pitchFamily="34" charset="-79"/>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DLsWrP1yZFfUCFhOtyCypXtuy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17"/>
  </p:normalViewPr>
  <p:slideViewPr>
    <p:cSldViewPr snapToGrid="0" snapToObjects="1">
      <p:cViewPr varScale="1">
        <p:scale>
          <a:sx n="51" d="100"/>
          <a:sy n="51" d="100"/>
        </p:scale>
        <p:origin x="1176" y="184"/>
      </p:cViewPr>
      <p:guideLst/>
    </p:cSldViewPr>
  </p:slideViewPr>
  <p:notesTextViewPr>
    <p:cViewPr>
      <p:scale>
        <a:sx n="1" d="1"/>
        <a:sy n="1" d="1"/>
      </p:scale>
      <p:origin x="0" y="-80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6D5F7-3F68-F84C-9933-B76CDF0B5C2F}"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76AE7801-ECB6-C346-950D-33CE9A50170C}">
      <dgm:prSet phldrT="[Text]" custT="1"/>
      <dgm:spPr/>
      <dgm:t>
        <a:bodyPr/>
        <a:lstStyle/>
        <a:p>
          <a:r>
            <a:rPr lang="en-US" sz="2400" dirty="0">
              <a:solidFill>
                <a:schemeClr val="accent2"/>
              </a:solidFill>
            </a:rPr>
            <a:t>Off-site Clinical Team</a:t>
          </a:r>
        </a:p>
      </dgm:t>
    </dgm:pt>
    <dgm:pt modelId="{ADCC1D90-4ECB-264F-AFAF-AE3A9A2C2114}" type="parTrans" cxnId="{B2A18457-13E2-3B46-96AE-750A570FBB46}">
      <dgm:prSet/>
      <dgm:spPr/>
      <dgm:t>
        <a:bodyPr/>
        <a:lstStyle/>
        <a:p>
          <a:endParaRPr lang="en-US"/>
        </a:p>
      </dgm:t>
    </dgm:pt>
    <dgm:pt modelId="{5D10AD3D-AEF8-DF49-A351-E29B844E2817}" type="sibTrans" cxnId="{B2A18457-13E2-3B46-96AE-750A570FBB46}">
      <dgm:prSet/>
      <dgm:spPr/>
      <dgm:t>
        <a:bodyPr/>
        <a:lstStyle/>
        <a:p>
          <a:endParaRPr lang="en-US"/>
        </a:p>
      </dgm:t>
    </dgm:pt>
    <dgm:pt modelId="{2D396CD0-ECA5-E743-AC3E-C30B1085F3C6}">
      <dgm:prSet phldrT="[Text]"/>
      <dgm:spPr/>
      <dgm:t>
        <a:bodyPr/>
        <a:lstStyle/>
        <a:p>
          <a:r>
            <a:rPr lang="en-US" dirty="0"/>
            <a:t>Separate locations</a:t>
          </a:r>
        </a:p>
      </dgm:t>
    </dgm:pt>
    <dgm:pt modelId="{B3D5480E-DA3E-9A4A-B115-707CF03C1353}" type="parTrans" cxnId="{FE3C87B4-AF7B-C04D-BCB7-9487BB2089AA}">
      <dgm:prSet/>
      <dgm:spPr/>
      <dgm:t>
        <a:bodyPr/>
        <a:lstStyle/>
        <a:p>
          <a:endParaRPr lang="en-US"/>
        </a:p>
      </dgm:t>
    </dgm:pt>
    <dgm:pt modelId="{2090427C-8EB7-8A4B-9E5F-99D5BD9B075B}" type="sibTrans" cxnId="{FE3C87B4-AF7B-C04D-BCB7-9487BB2089AA}">
      <dgm:prSet/>
      <dgm:spPr/>
      <dgm:t>
        <a:bodyPr/>
        <a:lstStyle/>
        <a:p>
          <a:endParaRPr lang="en-US"/>
        </a:p>
      </dgm:t>
    </dgm:pt>
    <dgm:pt modelId="{E747CD77-87BE-D04C-BAB4-61EA08F36D9A}">
      <dgm:prSet phldrT="[Text]"/>
      <dgm:spPr/>
      <dgm:t>
        <a:bodyPr/>
        <a:lstStyle/>
        <a:p>
          <a:r>
            <a:rPr lang="en-US" dirty="0"/>
            <a:t>Team members</a:t>
          </a:r>
        </a:p>
      </dgm:t>
    </dgm:pt>
    <dgm:pt modelId="{D29F432B-0B4A-A44A-A7FC-1FBCA669E00F}" type="parTrans" cxnId="{E0684D2F-8030-E645-8DC6-05DA13450E12}">
      <dgm:prSet/>
      <dgm:spPr/>
      <dgm:t>
        <a:bodyPr/>
        <a:lstStyle/>
        <a:p>
          <a:endParaRPr lang="en-US"/>
        </a:p>
      </dgm:t>
    </dgm:pt>
    <dgm:pt modelId="{8E96FC04-D4E8-E44F-82D3-D57D332231F3}" type="sibTrans" cxnId="{E0684D2F-8030-E645-8DC6-05DA13450E12}">
      <dgm:prSet/>
      <dgm:spPr/>
      <dgm:t>
        <a:bodyPr/>
        <a:lstStyle/>
        <a:p>
          <a:endParaRPr lang="en-US"/>
        </a:p>
      </dgm:t>
    </dgm:pt>
    <dgm:pt modelId="{9FBFCC57-BB35-0B41-BB3F-882DCB8DB2FA}">
      <dgm:prSet phldrT="[Text]"/>
      <dgm:spPr/>
      <dgm:t>
        <a:bodyPr/>
        <a:lstStyle/>
        <a:p>
          <a:r>
            <a:rPr lang="en-US" dirty="0"/>
            <a:t>Clinical team work</a:t>
          </a:r>
        </a:p>
      </dgm:t>
    </dgm:pt>
    <dgm:pt modelId="{D738D156-3674-1349-81C1-8B8697577E82}" type="parTrans" cxnId="{2D7C20FE-9C86-FA45-B518-29EA729B5A92}">
      <dgm:prSet/>
      <dgm:spPr/>
      <dgm:t>
        <a:bodyPr/>
        <a:lstStyle/>
        <a:p>
          <a:endParaRPr lang="en-US"/>
        </a:p>
      </dgm:t>
    </dgm:pt>
    <dgm:pt modelId="{B3B01DCA-8F50-9D49-94A2-BC91976425A0}" type="sibTrans" cxnId="{2D7C20FE-9C86-FA45-B518-29EA729B5A92}">
      <dgm:prSet/>
      <dgm:spPr/>
      <dgm:t>
        <a:bodyPr/>
        <a:lstStyle/>
        <a:p>
          <a:endParaRPr lang="en-US"/>
        </a:p>
      </dgm:t>
    </dgm:pt>
    <dgm:pt modelId="{664F44D3-612E-5944-8997-266E1217E76F}">
      <dgm:prSet phldrT="[Text]"/>
      <dgm:spPr/>
      <dgm:t>
        <a:bodyPr/>
        <a:lstStyle/>
        <a:p>
          <a:r>
            <a:rPr lang="en-US" dirty="0"/>
            <a:t>Communication across virtual space</a:t>
          </a:r>
        </a:p>
      </dgm:t>
    </dgm:pt>
    <dgm:pt modelId="{1A1D9A84-0AD9-DE47-B287-CB797DA7BBD0}" type="parTrans" cxnId="{2A42DD35-E3CD-AC4D-8D2A-3FD5E9A7FDC8}">
      <dgm:prSet/>
      <dgm:spPr/>
      <dgm:t>
        <a:bodyPr/>
        <a:lstStyle/>
        <a:p>
          <a:endParaRPr lang="en-US"/>
        </a:p>
      </dgm:t>
    </dgm:pt>
    <dgm:pt modelId="{A8AD5734-0A2E-4142-B699-6E78984CBAAF}" type="sibTrans" cxnId="{2A42DD35-E3CD-AC4D-8D2A-3FD5E9A7FDC8}">
      <dgm:prSet/>
      <dgm:spPr/>
      <dgm:t>
        <a:bodyPr/>
        <a:lstStyle/>
        <a:p>
          <a:endParaRPr lang="en-US"/>
        </a:p>
      </dgm:t>
    </dgm:pt>
    <dgm:pt modelId="{2BA01FB9-95E2-8D42-B5E7-9A816F9C98E6}" type="pres">
      <dgm:prSet presAssocID="{A576D5F7-3F68-F84C-9933-B76CDF0B5C2F}" presName="Name0" presStyleCnt="0">
        <dgm:presLayoutVars>
          <dgm:chMax val="1"/>
          <dgm:dir/>
          <dgm:animLvl val="ctr"/>
          <dgm:resizeHandles val="exact"/>
        </dgm:presLayoutVars>
      </dgm:prSet>
      <dgm:spPr/>
    </dgm:pt>
    <dgm:pt modelId="{F55613AF-7903-DD49-A626-C349A86EFDA3}" type="pres">
      <dgm:prSet presAssocID="{76AE7801-ECB6-C346-950D-33CE9A50170C}" presName="centerShape" presStyleLbl="node0" presStyleIdx="0" presStyleCnt="1"/>
      <dgm:spPr/>
    </dgm:pt>
    <dgm:pt modelId="{4AC3744F-E16C-434C-82FD-3A6BC2C5153C}" type="pres">
      <dgm:prSet presAssocID="{2D396CD0-ECA5-E743-AC3E-C30B1085F3C6}" presName="node" presStyleLbl="node1" presStyleIdx="0" presStyleCnt="4" custScaleX="185722" custScaleY="193627">
        <dgm:presLayoutVars>
          <dgm:bulletEnabled val="1"/>
        </dgm:presLayoutVars>
      </dgm:prSet>
      <dgm:spPr/>
    </dgm:pt>
    <dgm:pt modelId="{C505A3CE-6D8C-F141-9B98-18FCE0F9ECB6}" type="pres">
      <dgm:prSet presAssocID="{2D396CD0-ECA5-E743-AC3E-C30B1085F3C6}" presName="dummy" presStyleCnt="0"/>
      <dgm:spPr/>
    </dgm:pt>
    <dgm:pt modelId="{5A11ECC9-1E3C-D244-BC3C-F9757ED17F8C}" type="pres">
      <dgm:prSet presAssocID="{2090427C-8EB7-8A4B-9E5F-99D5BD9B075B}" presName="sibTrans" presStyleLbl="sibTrans2D1" presStyleIdx="0" presStyleCnt="4"/>
      <dgm:spPr/>
    </dgm:pt>
    <dgm:pt modelId="{38D1C0DD-F12F-F246-97C0-898B00774CF2}" type="pres">
      <dgm:prSet presAssocID="{E747CD77-87BE-D04C-BAB4-61EA08F36D9A}" presName="node" presStyleLbl="node1" presStyleIdx="1" presStyleCnt="4" custScaleX="199144" custScaleY="177752">
        <dgm:presLayoutVars>
          <dgm:bulletEnabled val="1"/>
        </dgm:presLayoutVars>
      </dgm:prSet>
      <dgm:spPr/>
    </dgm:pt>
    <dgm:pt modelId="{01598C50-AC93-9948-AE81-8FFA558C6378}" type="pres">
      <dgm:prSet presAssocID="{E747CD77-87BE-D04C-BAB4-61EA08F36D9A}" presName="dummy" presStyleCnt="0"/>
      <dgm:spPr/>
    </dgm:pt>
    <dgm:pt modelId="{7902C992-2210-6F4C-A8BB-5421BCB67EBB}" type="pres">
      <dgm:prSet presAssocID="{8E96FC04-D4E8-E44F-82D3-D57D332231F3}" presName="sibTrans" presStyleLbl="sibTrans2D1" presStyleIdx="1" presStyleCnt="4"/>
      <dgm:spPr/>
    </dgm:pt>
    <dgm:pt modelId="{A09E385E-35E6-A546-8323-DE44411BBF2D}" type="pres">
      <dgm:prSet presAssocID="{9FBFCC57-BB35-0B41-BB3F-882DCB8DB2FA}" presName="node" presStyleLbl="node1" presStyleIdx="2" presStyleCnt="4" custScaleX="170594" custScaleY="180944">
        <dgm:presLayoutVars>
          <dgm:bulletEnabled val="1"/>
        </dgm:presLayoutVars>
      </dgm:prSet>
      <dgm:spPr/>
    </dgm:pt>
    <dgm:pt modelId="{E3A8140D-F428-304A-96C2-60503202EB31}" type="pres">
      <dgm:prSet presAssocID="{9FBFCC57-BB35-0B41-BB3F-882DCB8DB2FA}" presName="dummy" presStyleCnt="0"/>
      <dgm:spPr/>
    </dgm:pt>
    <dgm:pt modelId="{52E744B1-D119-BD45-823C-F1F06447F018}" type="pres">
      <dgm:prSet presAssocID="{B3B01DCA-8F50-9D49-94A2-BC91976425A0}" presName="sibTrans" presStyleLbl="sibTrans2D1" presStyleIdx="2" presStyleCnt="4"/>
      <dgm:spPr/>
    </dgm:pt>
    <dgm:pt modelId="{BCB2A0FF-DEAE-194A-ABFA-6F848479D5B1}" type="pres">
      <dgm:prSet presAssocID="{664F44D3-612E-5944-8997-266E1217E76F}" presName="node" presStyleLbl="node1" presStyleIdx="3" presStyleCnt="4" custScaleX="199957" custScaleY="177752">
        <dgm:presLayoutVars>
          <dgm:bulletEnabled val="1"/>
        </dgm:presLayoutVars>
      </dgm:prSet>
      <dgm:spPr/>
    </dgm:pt>
    <dgm:pt modelId="{5C33960F-B14A-7749-B530-072A22586C06}" type="pres">
      <dgm:prSet presAssocID="{664F44D3-612E-5944-8997-266E1217E76F}" presName="dummy" presStyleCnt="0"/>
      <dgm:spPr/>
    </dgm:pt>
    <dgm:pt modelId="{2818EB42-4745-5849-9291-2EC578E28D56}" type="pres">
      <dgm:prSet presAssocID="{A8AD5734-0A2E-4142-B699-6E78984CBAAF}" presName="sibTrans" presStyleLbl="sibTrans2D1" presStyleIdx="3" presStyleCnt="4"/>
      <dgm:spPr/>
    </dgm:pt>
  </dgm:ptLst>
  <dgm:cxnLst>
    <dgm:cxn modelId="{507C1301-EB70-6849-969A-6DA46485133B}" type="presOf" srcId="{2D396CD0-ECA5-E743-AC3E-C30B1085F3C6}" destId="{4AC3744F-E16C-434C-82FD-3A6BC2C5153C}" srcOrd="0" destOrd="0" presId="urn:microsoft.com/office/officeart/2005/8/layout/radial6"/>
    <dgm:cxn modelId="{D8F8FC0F-1CC4-1D49-9B6B-0AB799BB8A23}" type="presOf" srcId="{2090427C-8EB7-8A4B-9E5F-99D5BD9B075B}" destId="{5A11ECC9-1E3C-D244-BC3C-F9757ED17F8C}" srcOrd="0" destOrd="0" presId="urn:microsoft.com/office/officeart/2005/8/layout/radial6"/>
    <dgm:cxn modelId="{0959BA12-97DF-A043-A8EE-C865044F8A08}" type="presOf" srcId="{A8AD5734-0A2E-4142-B699-6E78984CBAAF}" destId="{2818EB42-4745-5849-9291-2EC578E28D56}" srcOrd="0" destOrd="0" presId="urn:microsoft.com/office/officeart/2005/8/layout/radial6"/>
    <dgm:cxn modelId="{0B826D19-23D2-314B-91E6-1D26CB92B4D8}" type="presOf" srcId="{8E96FC04-D4E8-E44F-82D3-D57D332231F3}" destId="{7902C992-2210-6F4C-A8BB-5421BCB67EBB}" srcOrd="0" destOrd="0" presId="urn:microsoft.com/office/officeart/2005/8/layout/radial6"/>
    <dgm:cxn modelId="{E0684D2F-8030-E645-8DC6-05DA13450E12}" srcId="{76AE7801-ECB6-C346-950D-33CE9A50170C}" destId="{E747CD77-87BE-D04C-BAB4-61EA08F36D9A}" srcOrd="1" destOrd="0" parTransId="{D29F432B-0B4A-A44A-A7FC-1FBCA669E00F}" sibTransId="{8E96FC04-D4E8-E44F-82D3-D57D332231F3}"/>
    <dgm:cxn modelId="{2A42DD35-E3CD-AC4D-8D2A-3FD5E9A7FDC8}" srcId="{76AE7801-ECB6-C346-950D-33CE9A50170C}" destId="{664F44D3-612E-5944-8997-266E1217E76F}" srcOrd="3" destOrd="0" parTransId="{1A1D9A84-0AD9-DE47-B287-CB797DA7BBD0}" sibTransId="{A8AD5734-0A2E-4142-B699-6E78984CBAAF}"/>
    <dgm:cxn modelId="{B2A18457-13E2-3B46-96AE-750A570FBB46}" srcId="{A576D5F7-3F68-F84C-9933-B76CDF0B5C2F}" destId="{76AE7801-ECB6-C346-950D-33CE9A50170C}" srcOrd="0" destOrd="0" parTransId="{ADCC1D90-4ECB-264F-AFAF-AE3A9A2C2114}" sibTransId="{5D10AD3D-AEF8-DF49-A351-E29B844E2817}"/>
    <dgm:cxn modelId="{0E8DF080-F2CF-7D4F-A479-8EC659D208AB}" type="presOf" srcId="{664F44D3-612E-5944-8997-266E1217E76F}" destId="{BCB2A0FF-DEAE-194A-ABFA-6F848479D5B1}" srcOrd="0" destOrd="0" presId="urn:microsoft.com/office/officeart/2005/8/layout/radial6"/>
    <dgm:cxn modelId="{86910481-26C0-E54F-A50C-7C5353F3D7AC}" type="presOf" srcId="{A576D5F7-3F68-F84C-9933-B76CDF0B5C2F}" destId="{2BA01FB9-95E2-8D42-B5E7-9A816F9C98E6}" srcOrd="0" destOrd="0" presId="urn:microsoft.com/office/officeart/2005/8/layout/radial6"/>
    <dgm:cxn modelId="{1B558482-05B2-3E43-8FE8-8DB624242E16}" type="presOf" srcId="{9FBFCC57-BB35-0B41-BB3F-882DCB8DB2FA}" destId="{A09E385E-35E6-A546-8323-DE44411BBF2D}" srcOrd="0" destOrd="0" presId="urn:microsoft.com/office/officeart/2005/8/layout/radial6"/>
    <dgm:cxn modelId="{DC0E0FA3-4A4D-E34E-98C6-84735BA00220}" type="presOf" srcId="{B3B01DCA-8F50-9D49-94A2-BC91976425A0}" destId="{52E744B1-D119-BD45-823C-F1F06447F018}" srcOrd="0" destOrd="0" presId="urn:microsoft.com/office/officeart/2005/8/layout/radial6"/>
    <dgm:cxn modelId="{FE3C87B4-AF7B-C04D-BCB7-9487BB2089AA}" srcId="{76AE7801-ECB6-C346-950D-33CE9A50170C}" destId="{2D396CD0-ECA5-E743-AC3E-C30B1085F3C6}" srcOrd="0" destOrd="0" parTransId="{B3D5480E-DA3E-9A4A-B115-707CF03C1353}" sibTransId="{2090427C-8EB7-8A4B-9E5F-99D5BD9B075B}"/>
    <dgm:cxn modelId="{6FEDC3E4-182D-CE4D-A839-4C98E3206B46}" type="presOf" srcId="{76AE7801-ECB6-C346-950D-33CE9A50170C}" destId="{F55613AF-7903-DD49-A626-C349A86EFDA3}" srcOrd="0" destOrd="0" presId="urn:microsoft.com/office/officeart/2005/8/layout/radial6"/>
    <dgm:cxn modelId="{093F73EE-A356-B748-92D2-FCEA5CAA0DF8}" type="presOf" srcId="{E747CD77-87BE-D04C-BAB4-61EA08F36D9A}" destId="{38D1C0DD-F12F-F246-97C0-898B00774CF2}" srcOrd="0" destOrd="0" presId="urn:microsoft.com/office/officeart/2005/8/layout/radial6"/>
    <dgm:cxn modelId="{2D7C20FE-9C86-FA45-B518-29EA729B5A92}" srcId="{76AE7801-ECB6-C346-950D-33CE9A50170C}" destId="{9FBFCC57-BB35-0B41-BB3F-882DCB8DB2FA}" srcOrd="2" destOrd="0" parTransId="{D738D156-3674-1349-81C1-8B8697577E82}" sibTransId="{B3B01DCA-8F50-9D49-94A2-BC91976425A0}"/>
    <dgm:cxn modelId="{C3593576-7220-EE49-8702-552304F04A1A}" type="presParOf" srcId="{2BA01FB9-95E2-8D42-B5E7-9A816F9C98E6}" destId="{F55613AF-7903-DD49-A626-C349A86EFDA3}" srcOrd="0" destOrd="0" presId="urn:microsoft.com/office/officeart/2005/8/layout/radial6"/>
    <dgm:cxn modelId="{199692FE-7FD0-7C41-A6C7-3C2C15B6AC24}" type="presParOf" srcId="{2BA01FB9-95E2-8D42-B5E7-9A816F9C98E6}" destId="{4AC3744F-E16C-434C-82FD-3A6BC2C5153C}" srcOrd="1" destOrd="0" presId="urn:microsoft.com/office/officeart/2005/8/layout/radial6"/>
    <dgm:cxn modelId="{992C4D14-0C1A-9B45-84D9-04AC2F101D91}" type="presParOf" srcId="{2BA01FB9-95E2-8D42-B5E7-9A816F9C98E6}" destId="{C505A3CE-6D8C-F141-9B98-18FCE0F9ECB6}" srcOrd="2" destOrd="0" presId="urn:microsoft.com/office/officeart/2005/8/layout/radial6"/>
    <dgm:cxn modelId="{ACE023CF-6357-1645-B9C7-3095FD9F65E6}" type="presParOf" srcId="{2BA01FB9-95E2-8D42-B5E7-9A816F9C98E6}" destId="{5A11ECC9-1E3C-D244-BC3C-F9757ED17F8C}" srcOrd="3" destOrd="0" presId="urn:microsoft.com/office/officeart/2005/8/layout/radial6"/>
    <dgm:cxn modelId="{C56AE313-E7C3-1E4C-9E71-60FCA789323E}" type="presParOf" srcId="{2BA01FB9-95E2-8D42-B5E7-9A816F9C98E6}" destId="{38D1C0DD-F12F-F246-97C0-898B00774CF2}" srcOrd="4" destOrd="0" presId="urn:microsoft.com/office/officeart/2005/8/layout/radial6"/>
    <dgm:cxn modelId="{74F400DC-A6A9-E344-8239-CD498DF787D4}" type="presParOf" srcId="{2BA01FB9-95E2-8D42-B5E7-9A816F9C98E6}" destId="{01598C50-AC93-9948-AE81-8FFA558C6378}" srcOrd="5" destOrd="0" presId="urn:microsoft.com/office/officeart/2005/8/layout/radial6"/>
    <dgm:cxn modelId="{01DE4796-A5CE-554C-9CE7-B8DAF58AB4AC}" type="presParOf" srcId="{2BA01FB9-95E2-8D42-B5E7-9A816F9C98E6}" destId="{7902C992-2210-6F4C-A8BB-5421BCB67EBB}" srcOrd="6" destOrd="0" presId="urn:microsoft.com/office/officeart/2005/8/layout/radial6"/>
    <dgm:cxn modelId="{1483A002-BDDB-B446-9263-14FB2B29F9D0}" type="presParOf" srcId="{2BA01FB9-95E2-8D42-B5E7-9A816F9C98E6}" destId="{A09E385E-35E6-A546-8323-DE44411BBF2D}" srcOrd="7" destOrd="0" presId="urn:microsoft.com/office/officeart/2005/8/layout/radial6"/>
    <dgm:cxn modelId="{964457D1-62C6-F942-A59D-373670668D2B}" type="presParOf" srcId="{2BA01FB9-95E2-8D42-B5E7-9A816F9C98E6}" destId="{E3A8140D-F428-304A-96C2-60503202EB31}" srcOrd="8" destOrd="0" presId="urn:microsoft.com/office/officeart/2005/8/layout/radial6"/>
    <dgm:cxn modelId="{5D804AE7-2795-C343-93AD-487F18BD8F47}" type="presParOf" srcId="{2BA01FB9-95E2-8D42-B5E7-9A816F9C98E6}" destId="{52E744B1-D119-BD45-823C-F1F06447F018}" srcOrd="9" destOrd="0" presId="urn:microsoft.com/office/officeart/2005/8/layout/radial6"/>
    <dgm:cxn modelId="{1F837CD3-A2D2-9348-93D9-E074D630C645}" type="presParOf" srcId="{2BA01FB9-95E2-8D42-B5E7-9A816F9C98E6}" destId="{BCB2A0FF-DEAE-194A-ABFA-6F848479D5B1}" srcOrd="10" destOrd="0" presId="urn:microsoft.com/office/officeart/2005/8/layout/radial6"/>
    <dgm:cxn modelId="{AB6CB275-42E5-8540-8765-039281140C43}" type="presParOf" srcId="{2BA01FB9-95E2-8D42-B5E7-9A816F9C98E6}" destId="{5C33960F-B14A-7749-B530-072A22586C06}" srcOrd="11" destOrd="0" presId="urn:microsoft.com/office/officeart/2005/8/layout/radial6"/>
    <dgm:cxn modelId="{1B856D43-5CD8-F145-A52E-B014E1786B67}" type="presParOf" srcId="{2BA01FB9-95E2-8D42-B5E7-9A816F9C98E6}" destId="{2818EB42-4745-5849-9291-2EC578E28D5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5A593-059A-425D-8B7A-36DBAE7DCD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D53CF1-B3E2-4A16-8AEF-04C9921DDF62}">
      <dgm:prSet/>
      <dgm:spPr/>
      <dgm:t>
        <a:bodyPr/>
        <a:lstStyle/>
        <a:p>
          <a:r>
            <a:rPr lang="en-US" b="0" i="0" dirty="0"/>
            <a:t>Team cohesion challenges (“Out of sight, out of mind”, isolation)</a:t>
          </a:r>
          <a:endParaRPr lang="en-US" dirty="0"/>
        </a:p>
      </dgm:t>
    </dgm:pt>
    <dgm:pt modelId="{897BDDAA-0D61-4850-A09A-FE2E48CC4C1E}" type="parTrans" cxnId="{E6047F55-3D73-4022-BAA9-BE0F6452AEA3}">
      <dgm:prSet/>
      <dgm:spPr/>
      <dgm:t>
        <a:bodyPr/>
        <a:lstStyle/>
        <a:p>
          <a:endParaRPr lang="en-US"/>
        </a:p>
      </dgm:t>
    </dgm:pt>
    <dgm:pt modelId="{C6491FB6-1BED-486D-95B5-7071DFFB986E}" type="sibTrans" cxnId="{E6047F55-3D73-4022-BAA9-BE0F6452AEA3}">
      <dgm:prSet/>
      <dgm:spPr/>
      <dgm:t>
        <a:bodyPr/>
        <a:lstStyle/>
        <a:p>
          <a:endParaRPr lang="en-US"/>
        </a:p>
      </dgm:t>
    </dgm:pt>
    <dgm:pt modelId="{02A548C2-EEFA-406F-8D2C-63B04EBFFCE9}">
      <dgm:prSet/>
      <dgm:spPr/>
      <dgm:t>
        <a:bodyPr/>
        <a:lstStyle/>
        <a:p>
          <a:r>
            <a:rPr lang="en-US" b="0" i="0" dirty="0"/>
            <a:t>Team miscommunication, difficulty closing communication loops</a:t>
          </a:r>
          <a:endParaRPr lang="en-US" dirty="0"/>
        </a:p>
      </dgm:t>
    </dgm:pt>
    <dgm:pt modelId="{0D2B3D5E-06D7-49B7-94F1-A22425783AA9}" type="parTrans" cxnId="{1A08FC5B-8455-4117-9A5E-262ADF981542}">
      <dgm:prSet/>
      <dgm:spPr/>
      <dgm:t>
        <a:bodyPr/>
        <a:lstStyle/>
        <a:p>
          <a:endParaRPr lang="en-US"/>
        </a:p>
      </dgm:t>
    </dgm:pt>
    <dgm:pt modelId="{F2347551-4EB3-474D-985A-B8C48F0573CB}" type="sibTrans" cxnId="{1A08FC5B-8455-4117-9A5E-262ADF981542}">
      <dgm:prSet/>
      <dgm:spPr/>
      <dgm:t>
        <a:bodyPr/>
        <a:lstStyle/>
        <a:p>
          <a:endParaRPr lang="en-US"/>
        </a:p>
      </dgm:t>
    </dgm:pt>
    <dgm:pt modelId="{E72D3956-F10D-4569-85B2-A2BF74B6C49C}">
      <dgm:prSet/>
      <dgm:spPr/>
      <dgm:t>
        <a:bodyPr/>
        <a:lstStyle/>
        <a:p>
          <a:r>
            <a:rPr lang="en-US" b="0" i="0"/>
            <a:t>Privacy and security</a:t>
          </a:r>
          <a:endParaRPr lang="en-US"/>
        </a:p>
      </dgm:t>
    </dgm:pt>
    <dgm:pt modelId="{F383DDB2-5F22-4515-93A7-5B8E04EF3255}" type="parTrans" cxnId="{617DBCEC-7D51-4073-8AA4-3754830E56F0}">
      <dgm:prSet/>
      <dgm:spPr/>
      <dgm:t>
        <a:bodyPr/>
        <a:lstStyle/>
        <a:p>
          <a:endParaRPr lang="en-US"/>
        </a:p>
      </dgm:t>
    </dgm:pt>
    <dgm:pt modelId="{29BB94BF-0F07-4FD6-A8F5-5E2739B51487}" type="sibTrans" cxnId="{617DBCEC-7D51-4073-8AA4-3754830E56F0}">
      <dgm:prSet/>
      <dgm:spPr/>
      <dgm:t>
        <a:bodyPr/>
        <a:lstStyle/>
        <a:p>
          <a:endParaRPr lang="en-US"/>
        </a:p>
      </dgm:t>
    </dgm:pt>
    <dgm:pt modelId="{52AC598D-7464-45B9-BF7B-6E0D1AD33661}">
      <dgm:prSet/>
      <dgm:spPr/>
      <dgm:t>
        <a:bodyPr/>
        <a:lstStyle/>
        <a:p>
          <a:r>
            <a:rPr lang="en-US" b="0" i="0"/>
            <a:t>Technology snafus</a:t>
          </a:r>
          <a:endParaRPr lang="en-US"/>
        </a:p>
      </dgm:t>
    </dgm:pt>
    <dgm:pt modelId="{FA661DC3-2255-457D-AF03-4C956930F216}" type="parTrans" cxnId="{9FDFFD87-215D-4E5C-83B7-8A7D1E7070FB}">
      <dgm:prSet/>
      <dgm:spPr/>
      <dgm:t>
        <a:bodyPr/>
        <a:lstStyle/>
        <a:p>
          <a:endParaRPr lang="en-US"/>
        </a:p>
      </dgm:t>
    </dgm:pt>
    <dgm:pt modelId="{D2427D1B-9C0F-4156-8D2F-2D875177F75E}" type="sibTrans" cxnId="{9FDFFD87-215D-4E5C-83B7-8A7D1E7070FB}">
      <dgm:prSet/>
      <dgm:spPr/>
      <dgm:t>
        <a:bodyPr/>
        <a:lstStyle/>
        <a:p>
          <a:endParaRPr lang="en-US"/>
        </a:p>
      </dgm:t>
    </dgm:pt>
    <dgm:pt modelId="{CCB908ED-DEF4-6243-B26C-C3A525BF8D01}" type="pres">
      <dgm:prSet presAssocID="{69D5A593-059A-425D-8B7A-36DBAE7DCDE8}" presName="linear" presStyleCnt="0">
        <dgm:presLayoutVars>
          <dgm:dir/>
          <dgm:animLvl val="lvl"/>
          <dgm:resizeHandles val="exact"/>
        </dgm:presLayoutVars>
      </dgm:prSet>
      <dgm:spPr/>
    </dgm:pt>
    <dgm:pt modelId="{4C8CA9D7-6022-E841-AB32-95E6E4D5F202}" type="pres">
      <dgm:prSet presAssocID="{60D53CF1-B3E2-4A16-8AEF-04C9921DDF62}" presName="parentLin" presStyleCnt="0"/>
      <dgm:spPr/>
    </dgm:pt>
    <dgm:pt modelId="{86BA76AF-DD45-194A-898B-C94C62A2D13B}" type="pres">
      <dgm:prSet presAssocID="{60D53CF1-B3E2-4A16-8AEF-04C9921DDF62}" presName="parentLeftMargin" presStyleLbl="node1" presStyleIdx="0" presStyleCnt="4"/>
      <dgm:spPr/>
    </dgm:pt>
    <dgm:pt modelId="{94097686-C936-2B4B-A784-FB1B67E7C16A}" type="pres">
      <dgm:prSet presAssocID="{60D53CF1-B3E2-4A16-8AEF-04C9921DDF62}" presName="parentText" presStyleLbl="node1" presStyleIdx="0" presStyleCnt="4">
        <dgm:presLayoutVars>
          <dgm:chMax val="0"/>
          <dgm:bulletEnabled val="1"/>
        </dgm:presLayoutVars>
      </dgm:prSet>
      <dgm:spPr/>
    </dgm:pt>
    <dgm:pt modelId="{B294AA1F-D24B-5B49-B5E8-8DDCAC29BA8B}" type="pres">
      <dgm:prSet presAssocID="{60D53CF1-B3E2-4A16-8AEF-04C9921DDF62}" presName="negativeSpace" presStyleCnt="0"/>
      <dgm:spPr/>
    </dgm:pt>
    <dgm:pt modelId="{6B6A0554-D1AC-1249-886D-1A00AAFB5B41}" type="pres">
      <dgm:prSet presAssocID="{60D53CF1-B3E2-4A16-8AEF-04C9921DDF62}" presName="childText" presStyleLbl="conFgAcc1" presStyleIdx="0" presStyleCnt="4">
        <dgm:presLayoutVars>
          <dgm:bulletEnabled val="1"/>
        </dgm:presLayoutVars>
      </dgm:prSet>
      <dgm:spPr/>
    </dgm:pt>
    <dgm:pt modelId="{804E6320-5ECB-1948-A1B8-3FA43CF3C238}" type="pres">
      <dgm:prSet presAssocID="{C6491FB6-1BED-486D-95B5-7071DFFB986E}" presName="spaceBetweenRectangles" presStyleCnt="0"/>
      <dgm:spPr/>
    </dgm:pt>
    <dgm:pt modelId="{D8D04504-1B4F-C540-8BB3-6BAA4FEDB0D6}" type="pres">
      <dgm:prSet presAssocID="{02A548C2-EEFA-406F-8D2C-63B04EBFFCE9}" presName="parentLin" presStyleCnt="0"/>
      <dgm:spPr/>
    </dgm:pt>
    <dgm:pt modelId="{7B34A63A-9CB7-2A48-B9DB-5FEEB6CCBF12}" type="pres">
      <dgm:prSet presAssocID="{02A548C2-EEFA-406F-8D2C-63B04EBFFCE9}" presName="parentLeftMargin" presStyleLbl="node1" presStyleIdx="0" presStyleCnt="4"/>
      <dgm:spPr/>
    </dgm:pt>
    <dgm:pt modelId="{4B6ED0FC-EB3D-2A41-8A6A-4131B4AE2774}" type="pres">
      <dgm:prSet presAssocID="{02A548C2-EEFA-406F-8D2C-63B04EBFFCE9}" presName="parentText" presStyleLbl="node1" presStyleIdx="1" presStyleCnt="4">
        <dgm:presLayoutVars>
          <dgm:chMax val="0"/>
          <dgm:bulletEnabled val="1"/>
        </dgm:presLayoutVars>
      </dgm:prSet>
      <dgm:spPr/>
    </dgm:pt>
    <dgm:pt modelId="{36393F89-6A9C-E34C-8A54-D59A5E759E88}" type="pres">
      <dgm:prSet presAssocID="{02A548C2-EEFA-406F-8D2C-63B04EBFFCE9}" presName="negativeSpace" presStyleCnt="0"/>
      <dgm:spPr/>
    </dgm:pt>
    <dgm:pt modelId="{A773AA15-C4B3-B44E-B6EA-DEFAFD27E3E9}" type="pres">
      <dgm:prSet presAssocID="{02A548C2-EEFA-406F-8D2C-63B04EBFFCE9}" presName="childText" presStyleLbl="conFgAcc1" presStyleIdx="1" presStyleCnt="4">
        <dgm:presLayoutVars>
          <dgm:bulletEnabled val="1"/>
        </dgm:presLayoutVars>
      </dgm:prSet>
      <dgm:spPr/>
    </dgm:pt>
    <dgm:pt modelId="{B9002193-9875-AD44-9BFA-D02DBCF33B46}" type="pres">
      <dgm:prSet presAssocID="{F2347551-4EB3-474D-985A-B8C48F0573CB}" presName="spaceBetweenRectangles" presStyleCnt="0"/>
      <dgm:spPr/>
    </dgm:pt>
    <dgm:pt modelId="{B88ACCD9-42D3-9D48-8071-FBB69B4AB804}" type="pres">
      <dgm:prSet presAssocID="{E72D3956-F10D-4569-85B2-A2BF74B6C49C}" presName="parentLin" presStyleCnt="0"/>
      <dgm:spPr/>
    </dgm:pt>
    <dgm:pt modelId="{2D8087ED-4F57-1641-AE18-345E2B6DECC4}" type="pres">
      <dgm:prSet presAssocID="{E72D3956-F10D-4569-85B2-A2BF74B6C49C}" presName="parentLeftMargin" presStyleLbl="node1" presStyleIdx="1" presStyleCnt="4"/>
      <dgm:spPr/>
    </dgm:pt>
    <dgm:pt modelId="{B951ED48-35AD-3A40-BE31-FAA308598AA2}" type="pres">
      <dgm:prSet presAssocID="{E72D3956-F10D-4569-85B2-A2BF74B6C49C}" presName="parentText" presStyleLbl="node1" presStyleIdx="2" presStyleCnt="4">
        <dgm:presLayoutVars>
          <dgm:chMax val="0"/>
          <dgm:bulletEnabled val="1"/>
        </dgm:presLayoutVars>
      </dgm:prSet>
      <dgm:spPr/>
    </dgm:pt>
    <dgm:pt modelId="{E34A60D3-0D3C-2E44-8A42-902FB79BDD14}" type="pres">
      <dgm:prSet presAssocID="{E72D3956-F10D-4569-85B2-A2BF74B6C49C}" presName="negativeSpace" presStyleCnt="0"/>
      <dgm:spPr/>
    </dgm:pt>
    <dgm:pt modelId="{7151366B-E1BB-1C4D-B054-DC4987B38302}" type="pres">
      <dgm:prSet presAssocID="{E72D3956-F10D-4569-85B2-A2BF74B6C49C}" presName="childText" presStyleLbl="conFgAcc1" presStyleIdx="2" presStyleCnt="4">
        <dgm:presLayoutVars>
          <dgm:bulletEnabled val="1"/>
        </dgm:presLayoutVars>
      </dgm:prSet>
      <dgm:spPr/>
    </dgm:pt>
    <dgm:pt modelId="{8B281D21-B6BA-CB4A-874B-C5DD365DAD1F}" type="pres">
      <dgm:prSet presAssocID="{29BB94BF-0F07-4FD6-A8F5-5E2739B51487}" presName="spaceBetweenRectangles" presStyleCnt="0"/>
      <dgm:spPr/>
    </dgm:pt>
    <dgm:pt modelId="{1490C54B-50C7-9148-B9EB-66B6DC4B23FB}" type="pres">
      <dgm:prSet presAssocID="{52AC598D-7464-45B9-BF7B-6E0D1AD33661}" presName="parentLin" presStyleCnt="0"/>
      <dgm:spPr/>
    </dgm:pt>
    <dgm:pt modelId="{F7A62488-2322-054D-BD0F-BAF00688DFD1}" type="pres">
      <dgm:prSet presAssocID="{52AC598D-7464-45B9-BF7B-6E0D1AD33661}" presName="parentLeftMargin" presStyleLbl="node1" presStyleIdx="2" presStyleCnt="4"/>
      <dgm:spPr/>
    </dgm:pt>
    <dgm:pt modelId="{DF032A9A-3ED2-314F-9629-F6DEBF13F1C5}" type="pres">
      <dgm:prSet presAssocID="{52AC598D-7464-45B9-BF7B-6E0D1AD33661}" presName="parentText" presStyleLbl="node1" presStyleIdx="3" presStyleCnt="4">
        <dgm:presLayoutVars>
          <dgm:chMax val="0"/>
          <dgm:bulletEnabled val="1"/>
        </dgm:presLayoutVars>
      </dgm:prSet>
      <dgm:spPr/>
    </dgm:pt>
    <dgm:pt modelId="{934576BB-A9C7-134E-945C-5B2D22D5459A}" type="pres">
      <dgm:prSet presAssocID="{52AC598D-7464-45B9-BF7B-6E0D1AD33661}" presName="negativeSpace" presStyleCnt="0"/>
      <dgm:spPr/>
    </dgm:pt>
    <dgm:pt modelId="{B6BC7724-29C1-FA49-B658-37525E3FBF38}" type="pres">
      <dgm:prSet presAssocID="{52AC598D-7464-45B9-BF7B-6E0D1AD33661}" presName="childText" presStyleLbl="conFgAcc1" presStyleIdx="3" presStyleCnt="4">
        <dgm:presLayoutVars>
          <dgm:bulletEnabled val="1"/>
        </dgm:presLayoutVars>
      </dgm:prSet>
      <dgm:spPr/>
    </dgm:pt>
  </dgm:ptLst>
  <dgm:cxnLst>
    <dgm:cxn modelId="{BB852024-FAA5-4A41-B864-D0A888C67193}" type="presOf" srcId="{02A548C2-EEFA-406F-8D2C-63B04EBFFCE9}" destId="{4B6ED0FC-EB3D-2A41-8A6A-4131B4AE2774}" srcOrd="1" destOrd="0" presId="urn:microsoft.com/office/officeart/2005/8/layout/list1"/>
    <dgm:cxn modelId="{6341D243-AC4A-5548-A209-C645606FD57A}" type="presOf" srcId="{60D53CF1-B3E2-4A16-8AEF-04C9921DDF62}" destId="{86BA76AF-DD45-194A-898B-C94C62A2D13B}" srcOrd="0" destOrd="0" presId="urn:microsoft.com/office/officeart/2005/8/layout/list1"/>
    <dgm:cxn modelId="{B801E945-7A03-4D4B-ACD6-9CA61861E3F2}" type="presOf" srcId="{60D53CF1-B3E2-4A16-8AEF-04C9921DDF62}" destId="{94097686-C936-2B4B-A784-FB1B67E7C16A}" srcOrd="1" destOrd="0" presId="urn:microsoft.com/office/officeart/2005/8/layout/list1"/>
    <dgm:cxn modelId="{E6047F55-3D73-4022-BAA9-BE0F6452AEA3}" srcId="{69D5A593-059A-425D-8B7A-36DBAE7DCDE8}" destId="{60D53CF1-B3E2-4A16-8AEF-04C9921DDF62}" srcOrd="0" destOrd="0" parTransId="{897BDDAA-0D61-4850-A09A-FE2E48CC4C1E}" sibTransId="{C6491FB6-1BED-486D-95B5-7071DFFB986E}"/>
    <dgm:cxn modelId="{1A08FC5B-8455-4117-9A5E-262ADF981542}" srcId="{69D5A593-059A-425D-8B7A-36DBAE7DCDE8}" destId="{02A548C2-EEFA-406F-8D2C-63B04EBFFCE9}" srcOrd="1" destOrd="0" parTransId="{0D2B3D5E-06D7-49B7-94F1-A22425783AA9}" sibTransId="{F2347551-4EB3-474D-985A-B8C48F0573CB}"/>
    <dgm:cxn modelId="{0CA8A55F-8F89-A748-9448-EF75A3514425}" type="presOf" srcId="{02A548C2-EEFA-406F-8D2C-63B04EBFFCE9}" destId="{7B34A63A-9CB7-2A48-B9DB-5FEEB6CCBF12}" srcOrd="0" destOrd="0" presId="urn:microsoft.com/office/officeart/2005/8/layout/list1"/>
    <dgm:cxn modelId="{9FDFFD87-215D-4E5C-83B7-8A7D1E7070FB}" srcId="{69D5A593-059A-425D-8B7A-36DBAE7DCDE8}" destId="{52AC598D-7464-45B9-BF7B-6E0D1AD33661}" srcOrd="3" destOrd="0" parTransId="{FA661DC3-2255-457D-AF03-4C956930F216}" sibTransId="{D2427D1B-9C0F-4156-8D2F-2D875177F75E}"/>
    <dgm:cxn modelId="{03B1358D-1A4A-064B-ACC4-F7303C3D573A}" type="presOf" srcId="{69D5A593-059A-425D-8B7A-36DBAE7DCDE8}" destId="{CCB908ED-DEF4-6243-B26C-C3A525BF8D01}" srcOrd="0" destOrd="0" presId="urn:microsoft.com/office/officeart/2005/8/layout/list1"/>
    <dgm:cxn modelId="{D262F59B-F448-614E-B866-00A1AAE79539}" type="presOf" srcId="{E72D3956-F10D-4569-85B2-A2BF74B6C49C}" destId="{2D8087ED-4F57-1641-AE18-345E2B6DECC4}" srcOrd="0" destOrd="0" presId="urn:microsoft.com/office/officeart/2005/8/layout/list1"/>
    <dgm:cxn modelId="{0A6B1EA9-00AE-E148-B00A-FB3FE608EFD6}" type="presOf" srcId="{52AC598D-7464-45B9-BF7B-6E0D1AD33661}" destId="{DF032A9A-3ED2-314F-9629-F6DEBF13F1C5}" srcOrd="1" destOrd="0" presId="urn:microsoft.com/office/officeart/2005/8/layout/list1"/>
    <dgm:cxn modelId="{879CBCBE-B6C5-8044-A327-02C0CDDDB72B}" type="presOf" srcId="{E72D3956-F10D-4569-85B2-A2BF74B6C49C}" destId="{B951ED48-35AD-3A40-BE31-FAA308598AA2}" srcOrd="1" destOrd="0" presId="urn:microsoft.com/office/officeart/2005/8/layout/list1"/>
    <dgm:cxn modelId="{EC40A9CF-DE64-454E-B40E-6BDAA955A9F2}" type="presOf" srcId="{52AC598D-7464-45B9-BF7B-6E0D1AD33661}" destId="{F7A62488-2322-054D-BD0F-BAF00688DFD1}" srcOrd="0" destOrd="0" presId="urn:microsoft.com/office/officeart/2005/8/layout/list1"/>
    <dgm:cxn modelId="{617DBCEC-7D51-4073-8AA4-3754830E56F0}" srcId="{69D5A593-059A-425D-8B7A-36DBAE7DCDE8}" destId="{E72D3956-F10D-4569-85B2-A2BF74B6C49C}" srcOrd="2" destOrd="0" parTransId="{F383DDB2-5F22-4515-93A7-5B8E04EF3255}" sibTransId="{29BB94BF-0F07-4FD6-A8F5-5E2739B51487}"/>
    <dgm:cxn modelId="{847C00C9-31BC-F44F-B40D-E093A93C3E3C}" type="presParOf" srcId="{CCB908ED-DEF4-6243-B26C-C3A525BF8D01}" destId="{4C8CA9D7-6022-E841-AB32-95E6E4D5F202}" srcOrd="0" destOrd="0" presId="urn:microsoft.com/office/officeart/2005/8/layout/list1"/>
    <dgm:cxn modelId="{6BCF1DE8-2488-C942-B08E-8ED0F9CDB84C}" type="presParOf" srcId="{4C8CA9D7-6022-E841-AB32-95E6E4D5F202}" destId="{86BA76AF-DD45-194A-898B-C94C62A2D13B}" srcOrd="0" destOrd="0" presId="urn:microsoft.com/office/officeart/2005/8/layout/list1"/>
    <dgm:cxn modelId="{1D8B9BF9-0E04-934D-AEE6-5B8EFD227C5C}" type="presParOf" srcId="{4C8CA9D7-6022-E841-AB32-95E6E4D5F202}" destId="{94097686-C936-2B4B-A784-FB1B67E7C16A}" srcOrd="1" destOrd="0" presId="urn:microsoft.com/office/officeart/2005/8/layout/list1"/>
    <dgm:cxn modelId="{9CDEB901-4163-3B46-9473-C63B0C5E8E40}" type="presParOf" srcId="{CCB908ED-DEF4-6243-B26C-C3A525BF8D01}" destId="{B294AA1F-D24B-5B49-B5E8-8DDCAC29BA8B}" srcOrd="1" destOrd="0" presId="urn:microsoft.com/office/officeart/2005/8/layout/list1"/>
    <dgm:cxn modelId="{C80F798C-8726-7747-BB6A-B2DC38AAF6D8}" type="presParOf" srcId="{CCB908ED-DEF4-6243-B26C-C3A525BF8D01}" destId="{6B6A0554-D1AC-1249-886D-1A00AAFB5B41}" srcOrd="2" destOrd="0" presId="urn:microsoft.com/office/officeart/2005/8/layout/list1"/>
    <dgm:cxn modelId="{4AA027A2-F2C7-6547-B7E3-E5801580BF11}" type="presParOf" srcId="{CCB908ED-DEF4-6243-B26C-C3A525BF8D01}" destId="{804E6320-5ECB-1948-A1B8-3FA43CF3C238}" srcOrd="3" destOrd="0" presId="urn:microsoft.com/office/officeart/2005/8/layout/list1"/>
    <dgm:cxn modelId="{5798CA2D-E9A5-F441-B3A1-80873DF6119E}" type="presParOf" srcId="{CCB908ED-DEF4-6243-B26C-C3A525BF8D01}" destId="{D8D04504-1B4F-C540-8BB3-6BAA4FEDB0D6}" srcOrd="4" destOrd="0" presId="urn:microsoft.com/office/officeart/2005/8/layout/list1"/>
    <dgm:cxn modelId="{51E7F897-BFDE-EA49-9A77-D1ECB656A846}" type="presParOf" srcId="{D8D04504-1B4F-C540-8BB3-6BAA4FEDB0D6}" destId="{7B34A63A-9CB7-2A48-B9DB-5FEEB6CCBF12}" srcOrd="0" destOrd="0" presId="urn:microsoft.com/office/officeart/2005/8/layout/list1"/>
    <dgm:cxn modelId="{6A216010-AA65-7E4E-A779-6CC44D9BA212}" type="presParOf" srcId="{D8D04504-1B4F-C540-8BB3-6BAA4FEDB0D6}" destId="{4B6ED0FC-EB3D-2A41-8A6A-4131B4AE2774}" srcOrd="1" destOrd="0" presId="urn:microsoft.com/office/officeart/2005/8/layout/list1"/>
    <dgm:cxn modelId="{C56571FC-12AA-2342-807D-67D71FC317DC}" type="presParOf" srcId="{CCB908ED-DEF4-6243-B26C-C3A525BF8D01}" destId="{36393F89-6A9C-E34C-8A54-D59A5E759E88}" srcOrd="5" destOrd="0" presId="urn:microsoft.com/office/officeart/2005/8/layout/list1"/>
    <dgm:cxn modelId="{03B28A59-5FA5-0745-9091-3F6E0EAFC54E}" type="presParOf" srcId="{CCB908ED-DEF4-6243-B26C-C3A525BF8D01}" destId="{A773AA15-C4B3-B44E-B6EA-DEFAFD27E3E9}" srcOrd="6" destOrd="0" presId="urn:microsoft.com/office/officeart/2005/8/layout/list1"/>
    <dgm:cxn modelId="{82BAA2DA-3A5B-FD44-A2CC-4643DE0363F3}" type="presParOf" srcId="{CCB908ED-DEF4-6243-B26C-C3A525BF8D01}" destId="{B9002193-9875-AD44-9BFA-D02DBCF33B46}" srcOrd="7" destOrd="0" presId="urn:microsoft.com/office/officeart/2005/8/layout/list1"/>
    <dgm:cxn modelId="{B8143976-5DDB-894C-8563-576E55376D37}" type="presParOf" srcId="{CCB908ED-DEF4-6243-B26C-C3A525BF8D01}" destId="{B88ACCD9-42D3-9D48-8071-FBB69B4AB804}" srcOrd="8" destOrd="0" presId="urn:microsoft.com/office/officeart/2005/8/layout/list1"/>
    <dgm:cxn modelId="{63DAE048-EBED-AE47-B75F-066C6C7303B3}" type="presParOf" srcId="{B88ACCD9-42D3-9D48-8071-FBB69B4AB804}" destId="{2D8087ED-4F57-1641-AE18-345E2B6DECC4}" srcOrd="0" destOrd="0" presId="urn:microsoft.com/office/officeart/2005/8/layout/list1"/>
    <dgm:cxn modelId="{F369EA78-1BA7-AF4B-994C-F992308CE1C6}" type="presParOf" srcId="{B88ACCD9-42D3-9D48-8071-FBB69B4AB804}" destId="{B951ED48-35AD-3A40-BE31-FAA308598AA2}" srcOrd="1" destOrd="0" presId="urn:microsoft.com/office/officeart/2005/8/layout/list1"/>
    <dgm:cxn modelId="{3909F2D0-CBD5-954B-8B3A-14596EE345D9}" type="presParOf" srcId="{CCB908ED-DEF4-6243-B26C-C3A525BF8D01}" destId="{E34A60D3-0D3C-2E44-8A42-902FB79BDD14}" srcOrd="9" destOrd="0" presId="urn:microsoft.com/office/officeart/2005/8/layout/list1"/>
    <dgm:cxn modelId="{4270558B-3363-6F41-99BC-9F162E49C4B7}" type="presParOf" srcId="{CCB908ED-DEF4-6243-B26C-C3A525BF8D01}" destId="{7151366B-E1BB-1C4D-B054-DC4987B38302}" srcOrd="10" destOrd="0" presId="urn:microsoft.com/office/officeart/2005/8/layout/list1"/>
    <dgm:cxn modelId="{3304A4CE-0D5B-5B40-A9E4-10A0E0CCD217}" type="presParOf" srcId="{CCB908ED-DEF4-6243-B26C-C3A525BF8D01}" destId="{8B281D21-B6BA-CB4A-874B-C5DD365DAD1F}" srcOrd="11" destOrd="0" presId="urn:microsoft.com/office/officeart/2005/8/layout/list1"/>
    <dgm:cxn modelId="{D6209167-FA63-F047-B97B-D2A7F78EF772}" type="presParOf" srcId="{CCB908ED-DEF4-6243-B26C-C3A525BF8D01}" destId="{1490C54B-50C7-9148-B9EB-66B6DC4B23FB}" srcOrd="12" destOrd="0" presId="urn:microsoft.com/office/officeart/2005/8/layout/list1"/>
    <dgm:cxn modelId="{39FC7672-1F83-8148-BDD8-3E203301D5E6}" type="presParOf" srcId="{1490C54B-50C7-9148-B9EB-66B6DC4B23FB}" destId="{F7A62488-2322-054D-BD0F-BAF00688DFD1}" srcOrd="0" destOrd="0" presId="urn:microsoft.com/office/officeart/2005/8/layout/list1"/>
    <dgm:cxn modelId="{E6F7586A-91AE-A441-8948-733F1F0DD724}" type="presParOf" srcId="{1490C54B-50C7-9148-B9EB-66B6DC4B23FB}" destId="{DF032A9A-3ED2-314F-9629-F6DEBF13F1C5}" srcOrd="1" destOrd="0" presId="urn:microsoft.com/office/officeart/2005/8/layout/list1"/>
    <dgm:cxn modelId="{15F6C43D-FC34-5F48-86B2-76180F0B55BC}" type="presParOf" srcId="{CCB908ED-DEF4-6243-B26C-C3A525BF8D01}" destId="{934576BB-A9C7-134E-945C-5B2D22D5459A}" srcOrd="13" destOrd="0" presId="urn:microsoft.com/office/officeart/2005/8/layout/list1"/>
    <dgm:cxn modelId="{E8EEEC39-5AB0-5F42-A26F-11440617A4BA}" type="presParOf" srcId="{CCB908ED-DEF4-6243-B26C-C3A525BF8D01}" destId="{B6BC7724-29C1-FA49-B658-37525E3FBF3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C06A8-0D42-4F57-BF24-2916629A7BD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7B1637C-A9F5-47F3-ABC0-1CC6562A7239}">
      <dgm:prSet/>
      <dgm:spPr/>
      <dgm:t>
        <a:bodyPr/>
        <a:lstStyle/>
        <a:p>
          <a:r>
            <a:rPr lang="en-US" b="0" i="0"/>
            <a:t>Team Composition and Culture</a:t>
          </a:r>
          <a:endParaRPr lang="en-US"/>
        </a:p>
      </dgm:t>
    </dgm:pt>
    <dgm:pt modelId="{F4CEBC45-CEAB-4212-B991-AF77B52C9985}" type="parTrans" cxnId="{C05C1F7B-5764-42C0-9D16-AC7EFA94D1A4}">
      <dgm:prSet/>
      <dgm:spPr/>
      <dgm:t>
        <a:bodyPr/>
        <a:lstStyle/>
        <a:p>
          <a:endParaRPr lang="en-US"/>
        </a:p>
      </dgm:t>
    </dgm:pt>
    <dgm:pt modelId="{AD513C7F-219C-4199-8132-D4C9E44A4468}" type="sibTrans" cxnId="{C05C1F7B-5764-42C0-9D16-AC7EFA94D1A4}">
      <dgm:prSet/>
      <dgm:spPr/>
      <dgm:t>
        <a:bodyPr/>
        <a:lstStyle/>
        <a:p>
          <a:endParaRPr lang="en-US"/>
        </a:p>
      </dgm:t>
    </dgm:pt>
    <dgm:pt modelId="{2FC7715F-5212-4104-B1E8-E8F60152CA1A}">
      <dgm:prSet/>
      <dgm:spPr/>
      <dgm:t>
        <a:bodyPr/>
        <a:lstStyle/>
        <a:p>
          <a:r>
            <a:rPr lang="en-US" b="0" i="0"/>
            <a:t>Team Communication</a:t>
          </a:r>
          <a:endParaRPr lang="en-US"/>
        </a:p>
      </dgm:t>
    </dgm:pt>
    <dgm:pt modelId="{F9F915B4-CF81-4336-A3AC-43F64C798CF9}" type="parTrans" cxnId="{AC66B467-F1C4-4D50-A5F4-20882DC14297}">
      <dgm:prSet/>
      <dgm:spPr/>
      <dgm:t>
        <a:bodyPr/>
        <a:lstStyle/>
        <a:p>
          <a:endParaRPr lang="en-US"/>
        </a:p>
      </dgm:t>
    </dgm:pt>
    <dgm:pt modelId="{ACBBF5B9-BEFD-47BC-A7F0-252FC59F512C}" type="sibTrans" cxnId="{AC66B467-F1C4-4D50-A5F4-20882DC14297}">
      <dgm:prSet/>
      <dgm:spPr/>
      <dgm:t>
        <a:bodyPr/>
        <a:lstStyle/>
        <a:p>
          <a:endParaRPr lang="en-US"/>
        </a:p>
      </dgm:t>
    </dgm:pt>
    <dgm:pt modelId="{C9C47449-3D60-4A90-BA46-5D4E89FEBE49}">
      <dgm:prSet/>
      <dgm:spPr/>
      <dgm:t>
        <a:bodyPr/>
        <a:lstStyle/>
        <a:p>
          <a:r>
            <a:rPr lang="en-US" b="0" i="0"/>
            <a:t>Leadership</a:t>
          </a:r>
          <a:endParaRPr lang="en-US"/>
        </a:p>
      </dgm:t>
    </dgm:pt>
    <dgm:pt modelId="{7385A942-6325-46C1-9965-53B3AF485D7E}" type="parTrans" cxnId="{C9C004A9-8D59-4B9D-ADD8-F24402316A47}">
      <dgm:prSet/>
      <dgm:spPr/>
      <dgm:t>
        <a:bodyPr/>
        <a:lstStyle/>
        <a:p>
          <a:endParaRPr lang="en-US"/>
        </a:p>
      </dgm:t>
    </dgm:pt>
    <dgm:pt modelId="{A7ECB3AA-0B95-4C32-B9F9-A610075B92A5}" type="sibTrans" cxnId="{C9C004A9-8D59-4B9D-ADD8-F24402316A47}">
      <dgm:prSet/>
      <dgm:spPr/>
      <dgm:t>
        <a:bodyPr/>
        <a:lstStyle/>
        <a:p>
          <a:endParaRPr lang="en-US"/>
        </a:p>
      </dgm:t>
    </dgm:pt>
    <dgm:pt modelId="{BAC78760-4E4A-654C-8948-DE30ABB73582}" type="pres">
      <dgm:prSet presAssocID="{ABCC06A8-0D42-4F57-BF24-2916629A7BDC}" presName="hierChild1" presStyleCnt="0">
        <dgm:presLayoutVars>
          <dgm:chPref val="1"/>
          <dgm:dir/>
          <dgm:animOne val="branch"/>
          <dgm:animLvl val="lvl"/>
          <dgm:resizeHandles/>
        </dgm:presLayoutVars>
      </dgm:prSet>
      <dgm:spPr/>
    </dgm:pt>
    <dgm:pt modelId="{051454E7-4A9E-D74C-8C43-77B0F939F183}" type="pres">
      <dgm:prSet presAssocID="{27B1637C-A9F5-47F3-ABC0-1CC6562A7239}" presName="hierRoot1" presStyleCnt="0"/>
      <dgm:spPr/>
    </dgm:pt>
    <dgm:pt modelId="{FBFB4701-AB50-AD48-B2A9-5E5EEDA28CF1}" type="pres">
      <dgm:prSet presAssocID="{27B1637C-A9F5-47F3-ABC0-1CC6562A7239}" presName="composite" presStyleCnt="0"/>
      <dgm:spPr/>
    </dgm:pt>
    <dgm:pt modelId="{D0991903-0388-8A4F-B6FD-EAF9EEC50A7B}" type="pres">
      <dgm:prSet presAssocID="{27B1637C-A9F5-47F3-ABC0-1CC6562A7239}" presName="background" presStyleLbl="node0" presStyleIdx="0" presStyleCnt="3"/>
      <dgm:spPr/>
    </dgm:pt>
    <dgm:pt modelId="{722460A7-E3F5-9341-87EC-7CEA7C9E5832}" type="pres">
      <dgm:prSet presAssocID="{27B1637C-A9F5-47F3-ABC0-1CC6562A7239}" presName="text" presStyleLbl="fgAcc0" presStyleIdx="0" presStyleCnt="3">
        <dgm:presLayoutVars>
          <dgm:chPref val="3"/>
        </dgm:presLayoutVars>
      </dgm:prSet>
      <dgm:spPr/>
    </dgm:pt>
    <dgm:pt modelId="{5F494F9B-9E10-0540-B556-2CEB35E2665F}" type="pres">
      <dgm:prSet presAssocID="{27B1637C-A9F5-47F3-ABC0-1CC6562A7239}" presName="hierChild2" presStyleCnt="0"/>
      <dgm:spPr/>
    </dgm:pt>
    <dgm:pt modelId="{E90CD861-C12D-F845-B133-FC9460967435}" type="pres">
      <dgm:prSet presAssocID="{2FC7715F-5212-4104-B1E8-E8F60152CA1A}" presName="hierRoot1" presStyleCnt="0"/>
      <dgm:spPr/>
    </dgm:pt>
    <dgm:pt modelId="{C4AECA61-8ECB-4A44-A868-0392BCE61509}" type="pres">
      <dgm:prSet presAssocID="{2FC7715F-5212-4104-B1E8-E8F60152CA1A}" presName="composite" presStyleCnt="0"/>
      <dgm:spPr/>
    </dgm:pt>
    <dgm:pt modelId="{EEB89F74-28AF-1341-8B91-332D2D5AC3E4}" type="pres">
      <dgm:prSet presAssocID="{2FC7715F-5212-4104-B1E8-E8F60152CA1A}" presName="background" presStyleLbl="node0" presStyleIdx="1" presStyleCnt="3"/>
      <dgm:spPr/>
    </dgm:pt>
    <dgm:pt modelId="{79FEBE88-3917-7345-81DE-F4FF8986F2D3}" type="pres">
      <dgm:prSet presAssocID="{2FC7715F-5212-4104-B1E8-E8F60152CA1A}" presName="text" presStyleLbl="fgAcc0" presStyleIdx="1" presStyleCnt="3">
        <dgm:presLayoutVars>
          <dgm:chPref val="3"/>
        </dgm:presLayoutVars>
      </dgm:prSet>
      <dgm:spPr/>
    </dgm:pt>
    <dgm:pt modelId="{A38AFB37-5AE0-2D40-9B6F-8FC2006CECC7}" type="pres">
      <dgm:prSet presAssocID="{2FC7715F-5212-4104-B1E8-E8F60152CA1A}" presName="hierChild2" presStyleCnt="0"/>
      <dgm:spPr/>
    </dgm:pt>
    <dgm:pt modelId="{6BC286D1-8492-B54F-AA16-830F0EB4FDE5}" type="pres">
      <dgm:prSet presAssocID="{C9C47449-3D60-4A90-BA46-5D4E89FEBE49}" presName="hierRoot1" presStyleCnt="0"/>
      <dgm:spPr/>
    </dgm:pt>
    <dgm:pt modelId="{9998E607-AEBB-E54A-BFF9-46868C019E30}" type="pres">
      <dgm:prSet presAssocID="{C9C47449-3D60-4A90-BA46-5D4E89FEBE49}" presName="composite" presStyleCnt="0"/>
      <dgm:spPr/>
    </dgm:pt>
    <dgm:pt modelId="{98EFE3FE-A37D-6E4F-9B2F-2463434C660D}" type="pres">
      <dgm:prSet presAssocID="{C9C47449-3D60-4A90-BA46-5D4E89FEBE49}" presName="background" presStyleLbl="node0" presStyleIdx="2" presStyleCnt="3"/>
      <dgm:spPr/>
    </dgm:pt>
    <dgm:pt modelId="{98EB9EA7-0DA5-7B45-AC3C-14A98F50632C}" type="pres">
      <dgm:prSet presAssocID="{C9C47449-3D60-4A90-BA46-5D4E89FEBE49}" presName="text" presStyleLbl="fgAcc0" presStyleIdx="2" presStyleCnt="3">
        <dgm:presLayoutVars>
          <dgm:chPref val="3"/>
        </dgm:presLayoutVars>
      </dgm:prSet>
      <dgm:spPr/>
    </dgm:pt>
    <dgm:pt modelId="{AF33A473-BDAD-DB42-8F2D-3579E711AF1E}" type="pres">
      <dgm:prSet presAssocID="{C9C47449-3D60-4A90-BA46-5D4E89FEBE49}" presName="hierChild2" presStyleCnt="0"/>
      <dgm:spPr/>
    </dgm:pt>
  </dgm:ptLst>
  <dgm:cxnLst>
    <dgm:cxn modelId="{B337171E-4297-1447-84DC-192958E73CA3}" type="presOf" srcId="{ABCC06A8-0D42-4F57-BF24-2916629A7BDC}" destId="{BAC78760-4E4A-654C-8948-DE30ABB73582}" srcOrd="0" destOrd="0" presId="urn:microsoft.com/office/officeart/2005/8/layout/hierarchy1"/>
    <dgm:cxn modelId="{60A39166-9077-B046-9955-BE5EACE895C6}" type="presOf" srcId="{2FC7715F-5212-4104-B1E8-E8F60152CA1A}" destId="{79FEBE88-3917-7345-81DE-F4FF8986F2D3}" srcOrd="0" destOrd="0" presId="urn:microsoft.com/office/officeart/2005/8/layout/hierarchy1"/>
    <dgm:cxn modelId="{AC66B467-F1C4-4D50-A5F4-20882DC14297}" srcId="{ABCC06A8-0D42-4F57-BF24-2916629A7BDC}" destId="{2FC7715F-5212-4104-B1E8-E8F60152CA1A}" srcOrd="1" destOrd="0" parTransId="{F9F915B4-CF81-4336-A3AC-43F64C798CF9}" sibTransId="{ACBBF5B9-BEFD-47BC-A7F0-252FC59F512C}"/>
    <dgm:cxn modelId="{C05C1F7B-5764-42C0-9D16-AC7EFA94D1A4}" srcId="{ABCC06A8-0D42-4F57-BF24-2916629A7BDC}" destId="{27B1637C-A9F5-47F3-ABC0-1CC6562A7239}" srcOrd="0" destOrd="0" parTransId="{F4CEBC45-CEAB-4212-B991-AF77B52C9985}" sibTransId="{AD513C7F-219C-4199-8132-D4C9E44A4468}"/>
    <dgm:cxn modelId="{0F757E8D-1C79-6B48-AB96-29ECA80B8E12}" type="presOf" srcId="{27B1637C-A9F5-47F3-ABC0-1CC6562A7239}" destId="{722460A7-E3F5-9341-87EC-7CEA7C9E5832}" srcOrd="0" destOrd="0" presId="urn:microsoft.com/office/officeart/2005/8/layout/hierarchy1"/>
    <dgm:cxn modelId="{C9C004A9-8D59-4B9D-ADD8-F24402316A47}" srcId="{ABCC06A8-0D42-4F57-BF24-2916629A7BDC}" destId="{C9C47449-3D60-4A90-BA46-5D4E89FEBE49}" srcOrd="2" destOrd="0" parTransId="{7385A942-6325-46C1-9965-53B3AF485D7E}" sibTransId="{A7ECB3AA-0B95-4C32-B9F9-A610075B92A5}"/>
    <dgm:cxn modelId="{9074FDE4-0684-AE4C-ABB4-0814A9231DC0}" type="presOf" srcId="{C9C47449-3D60-4A90-BA46-5D4E89FEBE49}" destId="{98EB9EA7-0DA5-7B45-AC3C-14A98F50632C}" srcOrd="0" destOrd="0" presId="urn:microsoft.com/office/officeart/2005/8/layout/hierarchy1"/>
    <dgm:cxn modelId="{05C8F96B-3F10-4840-9A6C-6FC0A3123EBA}" type="presParOf" srcId="{BAC78760-4E4A-654C-8948-DE30ABB73582}" destId="{051454E7-4A9E-D74C-8C43-77B0F939F183}" srcOrd="0" destOrd="0" presId="urn:microsoft.com/office/officeart/2005/8/layout/hierarchy1"/>
    <dgm:cxn modelId="{F5B37311-26F4-BF4E-AEED-F757FCD81D2A}" type="presParOf" srcId="{051454E7-4A9E-D74C-8C43-77B0F939F183}" destId="{FBFB4701-AB50-AD48-B2A9-5E5EEDA28CF1}" srcOrd="0" destOrd="0" presId="urn:microsoft.com/office/officeart/2005/8/layout/hierarchy1"/>
    <dgm:cxn modelId="{B1A42661-ECBA-5246-9DD4-03FE118BB984}" type="presParOf" srcId="{FBFB4701-AB50-AD48-B2A9-5E5EEDA28CF1}" destId="{D0991903-0388-8A4F-B6FD-EAF9EEC50A7B}" srcOrd="0" destOrd="0" presId="urn:microsoft.com/office/officeart/2005/8/layout/hierarchy1"/>
    <dgm:cxn modelId="{892555DC-482A-3E4E-913B-65E90539A6B9}" type="presParOf" srcId="{FBFB4701-AB50-AD48-B2A9-5E5EEDA28CF1}" destId="{722460A7-E3F5-9341-87EC-7CEA7C9E5832}" srcOrd="1" destOrd="0" presId="urn:microsoft.com/office/officeart/2005/8/layout/hierarchy1"/>
    <dgm:cxn modelId="{43ACE629-14D4-2F44-B646-97E40A20506C}" type="presParOf" srcId="{051454E7-4A9E-D74C-8C43-77B0F939F183}" destId="{5F494F9B-9E10-0540-B556-2CEB35E2665F}" srcOrd="1" destOrd="0" presId="urn:microsoft.com/office/officeart/2005/8/layout/hierarchy1"/>
    <dgm:cxn modelId="{01A60E9B-0D10-D048-A571-E2E60D4AD5FE}" type="presParOf" srcId="{BAC78760-4E4A-654C-8948-DE30ABB73582}" destId="{E90CD861-C12D-F845-B133-FC9460967435}" srcOrd="1" destOrd="0" presId="urn:microsoft.com/office/officeart/2005/8/layout/hierarchy1"/>
    <dgm:cxn modelId="{5229BA57-B888-1F4C-8CC4-7EBC82797EE9}" type="presParOf" srcId="{E90CD861-C12D-F845-B133-FC9460967435}" destId="{C4AECA61-8ECB-4A44-A868-0392BCE61509}" srcOrd="0" destOrd="0" presId="urn:microsoft.com/office/officeart/2005/8/layout/hierarchy1"/>
    <dgm:cxn modelId="{87AAC16A-8933-F145-851E-B471A8128A4E}" type="presParOf" srcId="{C4AECA61-8ECB-4A44-A868-0392BCE61509}" destId="{EEB89F74-28AF-1341-8B91-332D2D5AC3E4}" srcOrd="0" destOrd="0" presId="urn:microsoft.com/office/officeart/2005/8/layout/hierarchy1"/>
    <dgm:cxn modelId="{C0DB0991-1FD6-EA4C-BF28-AF045ACF8A4C}" type="presParOf" srcId="{C4AECA61-8ECB-4A44-A868-0392BCE61509}" destId="{79FEBE88-3917-7345-81DE-F4FF8986F2D3}" srcOrd="1" destOrd="0" presId="urn:microsoft.com/office/officeart/2005/8/layout/hierarchy1"/>
    <dgm:cxn modelId="{62E2BC67-A9FA-1F41-9A13-E52B6B25C266}" type="presParOf" srcId="{E90CD861-C12D-F845-B133-FC9460967435}" destId="{A38AFB37-5AE0-2D40-9B6F-8FC2006CECC7}" srcOrd="1" destOrd="0" presId="urn:microsoft.com/office/officeart/2005/8/layout/hierarchy1"/>
    <dgm:cxn modelId="{F6DF5A69-3D76-5041-9B81-BDA7D862265B}" type="presParOf" srcId="{BAC78760-4E4A-654C-8948-DE30ABB73582}" destId="{6BC286D1-8492-B54F-AA16-830F0EB4FDE5}" srcOrd="2" destOrd="0" presId="urn:microsoft.com/office/officeart/2005/8/layout/hierarchy1"/>
    <dgm:cxn modelId="{801282C0-28DE-8B43-AB0E-4218F292238A}" type="presParOf" srcId="{6BC286D1-8492-B54F-AA16-830F0EB4FDE5}" destId="{9998E607-AEBB-E54A-BFF9-46868C019E30}" srcOrd="0" destOrd="0" presId="urn:microsoft.com/office/officeart/2005/8/layout/hierarchy1"/>
    <dgm:cxn modelId="{FFE3CFC1-CA99-7A49-9F6A-81D9C7898F54}" type="presParOf" srcId="{9998E607-AEBB-E54A-BFF9-46868C019E30}" destId="{98EFE3FE-A37D-6E4F-9B2F-2463434C660D}" srcOrd="0" destOrd="0" presId="urn:microsoft.com/office/officeart/2005/8/layout/hierarchy1"/>
    <dgm:cxn modelId="{5BB2C781-EEAD-9844-A018-565751DB7CC0}" type="presParOf" srcId="{9998E607-AEBB-E54A-BFF9-46868C019E30}" destId="{98EB9EA7-0DA5-7B45-AC3C-14A98F50632C}" srcOrd="1" destOrd="0" presId="urn:microsoft.com/office/officeart/2005/8/layout/hierarchy1"/>
    <dgm:cxn modelId="{1AF2FB49-819B-3749-BB7A-EFDD38399CDC}" type="presParOf" srcId="{6BC286D1-8492-B54F-AA16-830F0EB4FDE5}" destId="{AF33A473-BDAD-DB42-8F2D-3579E711AF1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7D799-36AE-4C85-B128-C0BC9443FA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16577A-9D27-4A70-8768-E68384C92964}">
      <dgm:prSet/>
      <dgm:spPr/>
      <dgm:t>
        <a:bodyPr/>
        <a:lstStyle/>
        <a:p>
          <a:pPr rtl="0"/>
          <a:r>
            <a:rPr lang="en-US" b="1" i="0" u="none" dirty="0"/>
            <a:t>Clear Roles</a:t>
          </a:r>
          <a:endParaRPr lang="en-US" b="0" i="0" u="none" dirty="0"/>
        </a:p>
      </dgm:t>
    </dgm:pt>
    <dgm:pt modelId="{BC9D59C8-22D0-481F-A659-5D356A77DED9}" type="parTrans" cxnId="{0C1E1F93-6D81-4988-A031-ACFE24AF223E}">
      <dgm:prSet/>
      <dgm:spPr/>
      <dgm:t>
        <a:bodyPr/>
        <a:lstStyle/>
        <a:p>
          <a:endParaRPr lang="en-US"/>
        </a:p>
      </dgm:t>
    </dgm:pt>
    <dgm:pt modelId="{FB353D6E-A99D-4D02-AC8E-63E1C75B4A5B}" type="sibTrans" cxnId="{0C1E1F93-6D81-4988-A031-ACFE24AF223E}">
      <dgm:prSet/>
      <dgm:spPr/>
      <dgm:t>
        <a:bodyPr/>
        <a:lstStyle/>
        <a:p>
          <a:endParaRPr lang="en-US"/>
        </a:p>
      </dgm:t>
    </dgm:pt>
    <dgm:pt modelId="{A46D7D99-6356-48BC-9B95-E12BD54850AA}">
      <dgm:prSet/>
      <dgm:spPr/>
      <dgm:t>
        <a:bodyPr/>
        <a:lstStyle/>
        <a:p>
          <a:pPr rtl="0"/>
          <a:r>
            <a:rPr lang="en-US" b="1" i="0" u="none" dirty="0"/>
            <a:t>Measurable Processes and Outcomes</a:t>
          </a:r>
          <a:endParaRPr lang="en-US" b="0" i="0" u="none" dirty="0"/>
        </a:p>
      </dgm:t>
    </dgm:pt>
    <dgm:pt modelId="{629AC8C3-208C-4F71-ABF8-3539B0C843E2}" type="parTrans" cxnId="{0F48BA12-EB74-4408-94BF-E473660452CB}">
      <dgm:prSet/>
      <dgm:spPr/>
      <dgm:t>
        <a:bodyPr/>
        <a:lstStyle/>
        <a:p>
          <a:endParaRPr lang="en-US"/>
        </a:p>
      </dgm:t>
    </dgm:pt>
    <dgm:pt modelId="{5D2BB317-CE26-4597-B3C7-B95B7C5D216B}" type="sibTrans" cxnId="{0F48BA12-EB74-4408-94BF-E473660452CB}">
      <dgm:prSet/>
      <dgm:spPr/>
      <dgm:t>
        <a:bodyPr/>
        <a:lstStyle/>
        <a:p>
          <a:endParaRPr lang="en-US"/>
        </a:p>
      </dgm:t>
    </dgm:pt>
    <dgm:pt modelId="{3029FE87-1CD7-49F9-A1D6-CD46BA527671}">
      <dgm:prSet/>
      <dgm:spPr/>
      <dgm:t>
        <a:bodyPr/>
        <a:lstStyle/>
        <a:p>
          <a:pPr rtl="0"/>
          <a:r>
            <a:rPr lang="en-US" b="1" i="0" u="none" dirty="0"/>
            <a:t>Effective Communication</a:t>
          </a:r>
          <a:endParaRPr lang="en-US" b="0" i="0" u="none" dirty="0"/>
        </a:p>
      </dgm:t>
    </dgm:pt>
    <dgm:pt modelId="{FFC352EB-ED10-4678-B617-41F6A5723A27}" type="parTrans" cxnId="{BCA1A63B-671A-4727-BE40-0D1FBE408952}">
      <dgm:prSet/>
      <dgm:spPr/>
      <dgm:t>
        <a:bodyPr/>
        <a:lstStyle/>
        <a:p>
          <a:endParaRPr lang="en-US"/>
        </a:p>
      </dgm:t>
    </dgm:pt>
    <dgm:pt modelId="{273299AD-4743-4EBF-BAD4-606214BE939A}" type="sibTrans" cxnId="{BCA1A63B-671A-4727-BE40-0D1FBE408952}">
      <dgm:prSet/>
      <dgm:spPr/>
      <dgm:t>
        <a:bodyPr/>
        <a:lstStyle/>
        <a:p>
          <a:endParaRPr lang="en-US"/>
        </a:p>
      </dgm:t>
    </dgm:pt>
    <dgm:pt modelId="{045C5307-5984-41BC-9DF7-6767374EBF2A}">
      <dgm:prSet phldrT="[Text]"/>
      <dgm:spPr/>
      <dgm:t>
        <a:bodyPr/>
        <a:lstStyle/>
        <a:p>
          <a:pPr rtl="0"/>
          <a:r>
            <a:rPr lang="en-US" b="1" i="0" u="none" dirty="0"/>
            <a:t>Shared Goals</a:t>
          </a:r>
          <a:endParaRPr lang="en-US" dirty="0"/>
        </a:p>
      </dgm:t>
    </dgm:pt>
    <dgm:pt modelId="{9E63D11E-5256-459A-B795-D01FABC6C4DA}" type="parTrans" cxnId="{2B304225-C2F5-4DF4-A6CF-9F6B5188935F}">
      <dgm:prSet/>
      <dgm:spPr/>
      <dgm:t>
        <a:bodyPr/>
        <a:lstStyle/>
        <a:p>
          <a:endParaRPr lang="en-US"/>
        </a:p>
      </dgm:t>
    </dgm:pt>
    <dgm:pt modelId="{511585F0-6919-45D4-B9EB-08253ACD320F}" type="sibTrans" cxnId="{2B304225-C2F5-4DF4-A6CF-9F6B5188935F}">
      <dgm:prSet/>
      <dgm:spPr/>
      <dgm:t>
        <a:bodyPr/>
        <a:lstStyle/>
        <a:p>
          <a:endParaRPr lang="en-US"/>
        </a:p>
      </dgm:t>
    </dgm:pt>
    <dgm:pt modelId="{88DEBD9C-FC75-4688-B021-2FED40932AD9}">
      <dgm:prSet/>
      <dgm:spPr/>
      <dgm:t>
        <a:bodyPr/>
        <a:lstStyle/>
        <a:p>
          <a:pPr rtl="0"/>
          <a:r>
            <a:rPr lang="en-US" b="1" i="0" u="none"/>
            <a:t>Mutual </a:t>
          </a:r>
          <a:r>
            <a:rPr lang="en-US" b="1" i="0" u="none" dirty="0"/>
            <a:t>Trust</a:t>
          </a:r>
          <a:endParaRPr lang="en-US" b="0" i="0" u="none" dirty="0"/>
        </a:p>
      </dgm:t>
    </dgm:pt>
    <dgm:pt modelId="{18C477C3-6007-4416-B803-67D30DB948EC}" type="parTrans" cxnId="{CEC1FBFF-809A-43B8-9706-4AF9AEA0A1D5}">
      <dgm:prSet/>
      <dgm:spPr/>
      <dgm:t>
        <a:bodyPr/>
        <a:lstStyle/>
        <a:p>
          <a:endParaRPr lang="en-US"/>
        </a:p>
      </dgm:t>
    </dgm:pt>
    <dgm:pt modelId="{428F009E-A22A-45D0-8CDE-04F5167E404E}" type="sibTrans" cxnId="{CEC1FBFF-809A-43B8-9706-4AF9AEA0A1D5}">
      <dgm:prSet/>
      <dgm:spPr/>
      <dgm:t>
        <a:bodyPr/>
        <a:lstStyle/>
        <a:p>
          <a:endParaRPr lang="en-US"/>
        </a:p>
      </dgm:t>
    </dgm:pt>
    <dgm:pt modelId="{BF1DF64F-7552-448F-9909-6EE08F881EC7}" type="pres">
      <dgm:prSet presAssocID="{24D7D799-36AE-4C85-B128-C0BC9443FAB5}" presName="linear" presStyleCnt="0">
        <dgm:presLayoutVars>
          <dgm:animLvl val="lvl"/>
          <dgm:resizeHandles val="exact"/>
        </dgm:presLayoutVars>
      </dgm:prSet>
      <dgm:spPr/>
    </dgm:pt>
    <dgm:pt modelId="{C6C969BA-9A81-473B-980F-24425CD9B4CD}" type="pres">
      <dgm:prSet presAssocID="{045C5307-5984-41BC-9DF7-6767374EBF2A}" presName="parentText" presStyleLbl="node1" presStyleIdx="0" presStyleCnt="5">
        <dgm:presLayoutVars>
          <dgm:chMax val="0"/>
          <dgm:bulletEnabled val="1"/>
        </dgm:presLayoutVars>
      </dgm:prSet>
      <dgm:spPr/>
    </dgm:pt>
    <dgm:pt modelId="{C4324A07-1C4B-4673-A8C6-2213284D106F}" type="pres">
      <dgm:prSet presAssocID="{511585F0-6919-45D4-B9EB-08253ACD320F}" presName="spacer" presStyleCnt="0"/>
      <dgm:spPr/>
    </dgm:pt>
    <dgm:pt modelId="{E091A8B3-3F60-4685-A043-65185150AC5C}" type="pres">
      <dgm:prSet presAssocID="{6716577A-9D27-4A70-8768-E68384C92964}" presName="parentText" presStyleLbl="node1" presStyleIdx="1" presStyleCnt="5">
        <dgm:presLayoutVars>
          <dgm:chMax val="0"/>
          <dgm:bulletEnabled val="1"/>
        </dgm:presLayoutVars>
      </dgm:prSet>
      <dgm:spPr/>
    </dgm:pt>
    <dgm:pt modelId="{5E2807A4-67EE-46F7-A6AB-7A9A368889BF}" type="pres">
      <dgm:prSet presAssocID="{FB353D6E-A99D-4D02-AC8E-63E1C75B4A5B}" presName="spacer" presStyleCnt="0"/>
      <dgm:spPr/>
    </dgm:pt>
    <dgm:pt modelId="{86308123-88BD-4C7A-A496-A19734B04729}" type="pres">
      <dgm:prSet presAssocID="{A46D7D99-6356-48BC-9B95-E12BD54850AA}" presName="parentText" presStyleLbl="node1" presStyleIdx="2" presStyleCnt="5">
        <dgm:presLayoutVars>
          <dgm:chMax val="0"/>
          <dgm:bulletEnabled val="1"/>
        </dgm:presLayoutVars>
      </dgm:prSet>
      <dgm:spPr/>
    </dgm:pt>
    <dgm:pt modelId="{65E01A57-524D-4F3E-AF2E-5495E242BB5A}" type="pres">
      <dgm:prSet presAssocID="{5D2BB317-CE26-4597-B3C7-B95B7C5D216B}" presName="spacer" presStyleCnt="0"/>
      <dgm:spPr/>
    </dgm:pt>
    <dgm:pt modelId="{AAA7E46D-1973-4A45-8A9C-E3BB0435C0B7}" type="pres">
      <dgm:prSet presAssocID="{88DEBD9C-FC75-4688-B021-2FED40932AD9}" presName="parentText" presStyleLbl="node1" presStyleIdx="3" presStyleCnt="5">
        <dgm:presLayoutVars>
          <dgm:chMax val="0"/>
          <dgm:bulletEnabled val="1"/>
        </dgm:presLayoutVars>
      </dgm:prSet>
      <dgm:spPr/>
    </dgm:pt>
    <dgm:pt modelId="{71D2A46E-77C4-48FE-A9F9-75E081469430}" type="pres">
      <dgm:prSet presAssocID="{428F009E-A22A-45D0-8CDE-04F5167E404E}" presName="spacer" presStyleCnt="0"/>
      <dgm:spPr/>
    </dgm:pt>
    <dgm:pt modelId="{313218A3-B664-4EF3-A656-E2D4AF16AED6}" type="pres">
      <dgm:prSet presAssocID="{3029FE87-1CD7-49F9-A1D6-CD46BA527671}" presName="parentText" presStyleLbl="node1" presStyleIdx="4" presStyleCnt="5">
        <dgm:presLayoutVars>
          <dgm:chMax val="0"/>
          <dgm:bulletEnabled val="1"/>
        </dgm:presLayoutVars>
      </dgm:prSet>
      <dgm:spPr/>
    </dgm:pt>
  </dgm:ptLst>
  <dgm:cxnLst>
    <dgm:cxn modelId="{0F48BA12-EB74-4408-94BF-E473660452CB}" srcId="{24D7D799-36AE-4C85-B128-C0BC9443FAB5}" destId="{A46D7D99-6356-48BC-9B95-E12BD54850AA}" srcOrd="2" destOrd="0" parTransId="{629AC8C3-208C-4F71-ABF8-3539B0C843E2}" sibTransId="{5D2BB317-CE26-4597-B3C7-B95B7C5D216B}"/>
    <dgm:cxn modelId="{2B304225-C2F5-4DF4-A6CF-9F6B5188935F}" srcId="{24D7D799-36AE-4C85-B128-C0BC9443FAB5}" destId="{045C5307-5984-41BC-9DF7-6767374EBF2A}" srcOrd="0" destOrd="0" parTransId="{9E63D11E-5256-459A-B795-D01FABC6C4DA}" sibTransId="{511585F0-6919-45D4-B9EB-08253ACD320F}"/>
    <dgm:cxn modelId="{0C30F32E-F087-4067-BD3A-DB6B60C85F33}" type="presOf" srcId="{88DEBD9C-FC75-4688-B021-2FED40932AD9}" destId="{AAA7E46D-1973-4A45-8A9C-E3BB0435C0B7}" srcOrd="0" destOrd="0" presId="urn:microsoft.com/office/officeart/2005/8/layout/vList2"/>
    <dgm:cxn modelId="{BCA1A63B-671A-4727-BE40-0D1FBE408952}" srcId="{24D7D799-36AE-4C85-B128-C0BC9443FAB5}" destId="{3029FE87-1CD7-49F9-A1D6-CD46BA527671}" srcOrd="4" destOrd="0" parTransId="{FFC352EB-ED10-4678-B617-41F6A5723A27}" sibTransId="{273299AD-4743-4EBF-BAD4-606214BE939A}"/>
    <dgm:cxn modelId="{FE95A768-2558-4A4A-B84D-4C789FA74D84}" type="presOf" srcId="{24D7D799-36AE-4C85-B128-C0BC9443FAB5}" destId="{BF1DF64F-7552-448F-9909-6EE08F881EC7}" srcOrd="0" destOrd="0" presId="urn:microsoft.com/office/officeart/2005/8/layout/vList2"/>
    <dgm:cxn modelId="{941B8877-8238-45C3-ABEC-9971CD695A98}" type="presOf" srcId="{045C5307-5984-41BC-9DF7-6767374EBF2A}" destId="{C6C969BA-9A81-473B-980F-24425CD9B4CD}" srcOrd="0" destOrd="0" presId="urn:microsoft.com/office/officeart/2005/8/layout/vList2"/>
    <dgm:cxn modelId="{8CDC5E83-2608-40C0-B999-60852564E2CE}" type="presOf" srcId="{A46D7D99-6356-48BC-9B95-E12BD54850AA}" destId="{86308123-88BD-4C7A-A496-A19734B04729}" srcOrd="0" destOrd="0" presId="urn:microsoft.com/office/officeart/2005/8/layout/vList2"/>
    <dgm:cxn modelId="{39980E8E-E669-4202-9FBD-9E58A74E027A}" type="presOf" srcId="{3029FE87-1CD7-49F9-A1D6-CD46BA527671}" destId="{313218A3-B664-4EF3-A656-E2D4AF16AED6}" srcOrd="0" destOrd="0" presId="urn:microsoft.com/office/officeart/2005/8/layout/vList2"/>
    <dgm:cxn modelId="{0C1E1F93-6D81-4988-A031-ACFE24AF223E}" srcId="{24D7D799-36AE-4C85-B128-C0BC9443FAB5}" destId="{6716577A-9D27-4A70-8768-E68384C92964}" srcOrd="1" destOrd="0" parTransId="{BC9D59C8-22D0-481F-A659-5D356A77DED9}" sibTransId="{FB353D6E-A99D-4D02-AC8E-63E1C75B4A5B}"/>
    <dgm:cxn modelId="{99D412DB-3342-4632-B198-89DE34DB63CE}" type="presOf" srcId="{6716577A-9D27-4A70-8768-E68384C92964}" destId="{E091A8B3-3F60-4685-A043-65185150AC5C}" srcOrd="0" destOrd="0" presId="urn:microsoft.com/office/officeart/2005/8/layout/vList2"/>
    <dgm:cxn modelId="{CEC1FBFF-809A-43B8-9706-4AF9AEA0A1D5}" srcId="{24D7D799-36AE-4C85-B128-C0BC9443FAB5}" destId="{88DEBD9C-FC75-4688-B021-2FED40932AD9}" srcOrd="3" destOrd="0" parTransId="{18C477C3-6007-4416-B803-67D30DB948EC}" sibTransId="{428F009E-A22A-45D0-8CDE-04F5167E404E}"/>
    <dgm:cxn modelId="{09F8C0BB-8838-4EE8-9C22-F648365CF374}" type="presParOf" srcId="{BF1DF64F-7552-448F-9909-6EE08F881EC7}" destId="{C6C969BA-9A81-473B-980F-24425CD9B4CD}" srcOrd="0" destOrd="0" presId="urn:microsoft.com/office/officeart/2005/8/layout/vList2"/>
    <dgm:cxn modelId="{C4C505F4-2E93-4513-A49F-CF84CDE7C316}" type="presParOf" srcId="{BF1DF64F-7552-448F-9909-6EE08F881EC7}" destId="{C4324A07-1C4B-4673-A8C6-2213284D106F}" srcOrd="1" destOrd="0" presId="urn:microsoft.com/office/officeart/2005/8/layout/vList2"/>
    <dgm:cxn modelId="{3950F479-7270-4E6E-BCD1-B72EBB067CAF}" type="presParOf" srcId="{BF1DF64F-7552-448F-9909-6EE08F881EC7}" destId="{E091A8B3-3F60-4685-A043-65185150AC5C}" srcOrd="2" destOrd="0" presId="urn:microsoft.com/office/officeart/2005/8/layout/vList2"/>
    <dgm:cxn modelId="{0E78AD5E-9EE5-446B-AB74-DA482FA0CEBD}" type="presParOf" srcId="{BF1DF64F-7552-448F-9909-6EE08F881EC7}" destId="{5E2807A4-67EE-46F7-A6AB-7A9A368889BF}" srcOrd="3" destOrd="0" presId="urn:microsoft.com/office/officeart/2005/8/layout/vList2"/>
    <dgm:cxn modelId="{46080ADA-7C84-499C-9437-A8993D6F9A12}" type="presParOf" srcId="{BF1DF64F-7552-448F-9909-6EE08F881EC7}" destId="{86308123-88BD-4C7A-A496-A19734B04729}" srcOrd="4" destOrd="0" presId="urn:microsoft.com/office/officeart/2005/8/layout/vList2"/>
    <dgm:cxn modelId="{FB5DCEBD-46F8-4592-ADE8-1B8B62E39B24}" type="presParOf" srcId="{BF1DF64F-7552-448F-9909-6EE08F881EC7}" destId="{65E01A57-524D-4F3E-AF2E-5495E242BB5A}" srcOrd="5" destOrd="0" presId="urn:microsoft.com/office/officeart/2005/8/layout/vList2"/>
    <dgm:cxn modelId="{59A391B3-E580-4F7C-8EB4-96361C1FF89E}" type="presParOf" srcId="{BF1DF64F-7552-448F-9909-6EE08F881EC7}" destId="{AAA7E46D-1973-4A45-8A9C-E3BB0435C0B7}" srcOrd="6" destOrd="0" presId="urn:microsoft.com/office/officeart/2005/8/layout/vList2"/>
    <dgm:cxn modelId="{6BB8BC0B-01F1-4EF2-8DD7-4041F772F6B5}" type="presParOf" srcId="{BF1DF64F-7552-448F-9909-6EE08F881EC7}" destId="{71D2A46E-77C4-48FE-A9F9-75E081469430}" srcOrd="7" destOrd="0" presId="urn:microsoft.com/office/officeart/2005/8/layout/vList2"/>
    <dgm:cxn modelId="{B127B3B8-CB3D-4287-9DEF-DEEAF0EA0A09}" type="presParOf" srcId="{BF1DF64F-7552-448F-9909-6EE08F881EC7}" destId="{313218A3-B664-4EF3-A656-E2D4AF16AED6}" srcOrd="8"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EB42-4745-5849-9291-2EC578E28D56}">
      <dsp:nvSpPr>
        <dsp:cNvPr id="0" name=""/>
        <dsp:cNvSpPr/>
      </dsp:nvSpPr>
      <dsp:spPr>
        <a:xfrm>
          <a:off x="1960563" y="581329"/>
          <a:ext cx="3627425" cy="3627425"/>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744B1-D119-BD45-823C-F1F06447F018}">
      <dsp:nvSpPr>
        <dsp:cNvPr id="0" name=""/>
        <dsp:cNvSpPr/>
      </dsp:nvSpPr>
      <dsp:spPr>
        <a:xfrm>
          <a:off x="1960563" y="581329"/>
          <a:ext cx="3627425" cy="3627425"/>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2C992-2210-6F4C-A8BB-5421BCB67EBB}">
      <dsp:nvSpPr>
        <dsp:cNvPr id="0" name=""/>
        <dsp:cNvSpPr/>
      </dsp:nvSpPr>
      <dsp:spPr>
        <a:xfrm>
          <a:off x="1960563" y="581329"/>
          <a:ext cx="3627425" cy="3627425"/>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1ECC9-1E3C-D244-BC3C-F9757ED17F8C}">
      <dsp:nvSpPr>
        <dsp:cNvPr id="0" name=""/>
        <dsp:cNvSpPr/>
      </dsp:nvSpPr>
      <dsp:spPr>
        <a:xfrm>
          <a:off x="1960563" y="581329"/>
          <a:ext cx="3627425" cy="3627425"/>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5613AF-7903-DD49-A626-C349A86EFDA3}">
      <dsp:nvSpPr>
        <dsp:cNvPr id="0" name=""/>
        <dsp:cNvSpPr/>
      </dsp:nvSpPr>
      <dsp:spPr>
        <a:xfrm>
          <a:off x="2939043" y="1559810"/>
          <a:ext cx="1670465" cy="1670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Off-site Clinical Team</a:t>
          </a:r>
        </a:p>
      </dsp:txBody>
      <dsp:txXfrm>
        <a:off x="3183677" y="1804444"/>
        <a:ext cx="1181197" cy="1181197"/>
      </dsp:txXfrm>
    </dsp:sp>
    <dsp:sp modelId="{4AC3744F-E16C-434C-82FD-3A6BC2C5153C}">
      <dsp:nvSpPr>
        <dsp:cNvPr id="0" name=""/>
        <dsp:cNvSpPr/>
      </dsp:nvSpPr>
      <dsp:spPr>
        <a:xfrm>
          <a:off x="2688428" y="-508639"/>
          <a:ext cx="2171695" cy="22641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Separate locations</a:t>
          </a:r>
        </a:p>
      </dsp:txBody>
      <dsp:txXfrm>
        <a:off x="3006465" y="-177065"/>
        <a:ext cx="1535621" cy="1600982"/>
      </dsp:txXfrm>
    </dsp:sp>
    <dsp:sp modelId="{38D1C0DD-F12F-F246-97C0-898B00774CF2}">
      <dsp:nvSpPr>
        <dsp:cNvPr id="0" name=""/>
        <dsp:cNvSpPr/>
      </dsp:nvSpPr>
      <dsp:spPr>
        <a:xfrm>
          <a:off x="4381572" y="1355792"/>
          <a:ext cx="2328642" cy="20785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Team members</a:t>
          </a:r>
        </a:p>
      </dsp:txBody>
      <dsp:txXfrm>
        <a:off x="4722594" y="1660181"/>
        <a:ext cx="1646598" cy="1469722"/>
      </dsp:txXfrm>
    </dsp:sp>
    <dsp:sp modelId="{A09E385E-35E6-A546-8323-DE44411BBF2D}">
      <dsp:nvSpPr>
        <dsp:cNvPr id="0" name=""/>
        <dsp:cNvSpPr/>
      </dsp:nvSpPr>
      <dsp:spPr>
        <a:xfrm>
          <a:off x="2776876" y="3108747"/>
          <a:ext cx="1994799" cy="2115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Clinical team work</a:t>
          </a:r>
        </a:p>
      </dsp:txBody>
      <dsp:txXfrm>
        <a:off x="3069008" y="3418602"/>
        <a:ext cx="1410535" cy="1496114"/>
      </dsp:txXfrm>
    </dsp:sp>
    <dsp:sp modelId="{BCB2A0FF-DEAE-194A-ABFA-6F848479D5B1}">
      <dsp:nvSpPr>
        <dsp:cNvPr id="0" name=""/>
        <dsp:cNvSpPr/>
      </dsp:nvSpPr>
      <dsp:spPr>
        <a:xfrm>
          <a:off x="833585" y="1355792"/>
          <a:ext cx="2338148" cy="20785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Communication across virtual space</a:t>
          </a:r>
        </a:p>
      </dsp:txBody>
      <dsp:txXfrm>
        <a:off x="1175999" y="1660181"/>
        <a:ext cx="1653320" cy="1469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0554-D1AC-1249-886D-1A00AAFB5B41}">
      <dsp:nvSpPr>
        <dsp:cNvPr id="0" name=""/>
        <dsp:cNvSpPr/>
      </dsp:nvSpPr>
      <dsp:spPr>
        <a:xfrm>
          <a:off x="0" y="417429"/>
          <a:ext cx="10515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97686-C936-2B4B-A784-FB1B67E7C16A}">
      <dsp:nvSpPr>
        <dsp:cNvPr id="0" name=""/>
        <dsp:cNvSpPr/>
      </dsp:nvSpPr>
      <dsp:spPr>
        <a:xfrm>
          <a:off x="525780" y="6318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cohesion challenges (“Out of sight, out of mind”, isolation)</a:t>
          </a:r>
          <a:endParaRPr lang="en-US" sz="2400" kern="1200" dirty="0"/>
        </a:p>
      </dsp:txBody>
      <dsp:txXfrm>
        <a:off x="560365" y="97774"/>
        <a:ext cx="7291750" cy="639310"/>
      </dsp:txXfrm>
    </dsp:sp>
    <dsp:sp modelId="{A773AA15-C4B3-B44E-B6EA-DEFAFD27E3E9}">
      <dsp:nvSpPr>
        <dsp:cNvPr id="0" name=""/>
        <dsp:cNvSpPr/>
      </dsp:nvSpPr>
      <dsp:spPr>
        <a:xfrm>
          <a:off x="0" y="1506069"/>
          <a:ext cx="10515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ED0FC-EB3D-2A41-8A6A-4131B4AE2774}">
      <dsp:nvSpPr>
        <dsp:cNvPr id="0" name=""/>
        <dsp:cNvSpPr/>
      </dsp:nvSpPr>
      <dsp:spPr>
        <a:xfrm>
          <a:off x="525780" y="115182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miscommunication, difficulty closing communication loops</a:t>
          </a:r>
          <a:endParaRPr lang="en-US" sz="2400" kern="1200" dirty="0"/>
        </a:p>
      </dsp:txBody>
      <dsp:txXfrm>
        <a:off x="560365" y="1186414"/>
        <a:ext cx="7291750" cy="639310"/>
      </dsp:txXfrm>
    </dsp:sp>
    <dsp:sp modelId="{7151366B-E1BB-1C4D-B054-DC4987B38302}">
      <dsp:nvSpPr>
        <dsp:cNvPr id="0" name=""/>
        <dsp:cNvSpPr/>
      </dsp:nvSpPr>
      <dsp:spPr>
        <a:xfrm>
          <a:off x="0" y="2594709"/>
          <a:ext cx="10515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1ED48-35AD-3A40-BE31-FAA308598AA2}">
      <dsp:nvSpPr>
        <dsp:cNvPr id="0" name=""/>
        <dsp:cNvSpPr/>
      </dsp:nvSpPr>
      <dsp:spPr>
        <a:xfrm>
          <a:off x="525780" y="224046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0" i="0" kern="1200"/>
            <a:t>Privacy and security</a:t>
          </a:r>
          <a:endParaRPr lang="en-US" sz="2400" kern="1200"/>
        </a:p>
      </dsp:txBody>
      <dsp:txXfrm>
        <a:off x="560365" y="2275054"/>
        <a:ext cx="7291750" cy="639310"/>
      </dsp:txXfrm>
    </dsp:sp>
    <dsp:sp modelId="{B6BC7724-29C1-FA49-B658-37525E3FBF38}">
      <dsp:nvSpPr>
        <dsp:cNvPr id="0" name=""/>
        <dsp:cNvSpPr/>
      </dsp:nvSpPr>
      <dsp:spPr>
        <a:xfrm>
          <a:off x="0" y="3683349"/>
          <a:ext cx="10515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32A9A-3ED2-314F-9629-F6DEBF13F1C5}">
      <dsp:nvSpPr>
        <dsp:cNvPr id="0" name=""/>
        <dsp:cNvSpPr/>
      </dsp:nvSpPr>
      <dsp:spPr>
        <a:xfrm>
          <a:off x="525780" y="332910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0" i="0" kern="1200"/>
            <a:t>Technology snafus</a:t>
          </a:r>
          <a:endParaRPr lang="en-US" sz="2400" kern="1200"/>
        </a:p>
      </dsp:txBody>
      <dsp:txXfrm>
        <a:off x="560365" y="3363694"/>
        <a:ext cx="72917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91903-0388-8A4F-B6FD-EAF9EEC50A7B}">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460A7-E3F5-9341-87EC-7CEA7C9E583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Team Composition and Culture</a:t>
          </a:r>
          <a:endParaRPr lang="en-US" sz="2900" kern="1200"/>
        </a:p>
      </dsp:txBody>
      <dsp:txXfrm>
        <a:off x="383617" y="1447754"/>
        <a:ext cx="2847502" cy="1768010"/>
      </dsp:txXfrm>
    </dsp:sp>
    <dsp:sp modelId="{EEB89F74-28AF-1341-8B91-332D2D5AC3E4}">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EBE88-3917-7345-81DE-F4FF8986F2D3}">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Team Communication</a:t>
          </a:r>
          <a:endParaRPr lang="en-US" sz="2900" kern="1200"/>
        </a:p>
      </dsp:txBody>
      <dsp:txXfrm>
        <a:off x="3998355" y="1447754"/>
        <a:ext cx="2847502" cy="1768010"/>
      </dsp:txXfrm>
    </dsp:sp>
    <dsp:sp modelId="{98EFE3FE-A37D-6E4F-9B2F-2463434C660D}">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B9EA7-0DA5-7B45-AC3C-14A98F50632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Leadership</a:t>
          </a:r>
          <a:endParaRPr lang="en-US" sz="2900" kern="1200"/>
        </a:p>
      </dsp:txBody>
      <dsp:txXfrm>
        <a:off x="7613092" y="1447754"/>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969BA-9A81-473B-980F-24425CD9B4CD}">
      <dsp:nvSpPr>
        <dsp:cNvPr id="0" name=""/>
        <dsp:cNvSpPr/>
      </dsp:nvSpPr>
      <dsp:spPr>
        <a:xfrm>
          <a:off x="0" y="280695"/>
          <a:ext cx="27051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Shared Goals</a:t>
          </a:r>
          <a:endParaRPr lang="en-US" sz="1800" kern="1200" dirty="0"/>
        </a:p>
      </dsp:txBody>
      <dsp:txXfrm>
        <a:off x="33412" y="314107"/>
        <a:ext cx="2638276" cy="617626"/>
      </dsp:txXfrm>
    </dsp:sp>
    <dsp:sp modelId="{E091A8B3-3F60-4685-A043-65185150AC5C}">
      <dsp:nvSpPr>
        <dsp:cNvPr id="0" name=""/>
        <dsp:cNvSpPr/>
      </dsp:nvSpPr>
      <dsp:spPr>
        <a:xfrm>
          <a:off x="0" y="1016985"/>
          <a:ext cx="27051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Clear Roles</a:t>
          </a:r>
          <a:endParaRPr lang="en-US" sz="1800" b="0" i="0" u="none" kern="1200" dirty="0"/>
        </a:p>
      </dsp:txBody>
      <dsp:txXfrm>
        <a:off x="33412" y="1050397"/>
        <a:ext cx="2638276" cy="617626"/>
      </dsp:txXfrm>
    </dsp:sp>
    <dsp:sp modelId="{86308123-88BD-4C7A-A496-A19734B04729}">
      <dsp:nvSpPr>
        <dsp:cNvPr id="0" name=""/>
        <dsp:cNvSpPr/>
      </dsp:nvSpPr>
      <dsp:spPr>
        <a:xfrm>
          <a:off x="0" y="1753275"/>
          <a:ext cx="27051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Measurable Processes and Outcomes</a:t>
          </a:r>
          <a:endParaRPr lang="en-US" sz="1800" b="0" i="0" u="none" kern="1200" dirty="0"/>
        </a:p>
      </dsp:txBody>
      <dsp:txXfrm>
        <a:off x="33412" y="1786687"/>
        <a:ext cx="2638276" cy="617626"/>
      </dsp:txXfrm>
    </dsp:sp>
    <dsp:sp modelId="{AAA7E46D-1973-4A45-8A9C-E3BB0435C0B7}">
      <dsp:nvSpPr>
        <dsp:cNvPr id="0" name=""/>
        <dsp:cNvSpPr/>
      </dsp:nvSpPr>
      <dsp:spPr>
        <a:xfrm>
          <a:off x="0" y="2489565"/>
          <a:ext cx="27051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a:t>Mutual </a:t>
          </a:r>
          <a:r>
            <a:rPr lang="en-US" sz="1800" b="1" i="0" u="none" kern="1200" dirty="0"/>
            <a:t>Trust</a:t>
          </a:r>
          <a:endParaRPr lang="en-US" sz="1800" b="0" i="0" u="none" kern="1200" dirty="0"/>
        </a:p>
      </dsp:txBody>
      <dsp:txXfrm>
        <a:off x="33412" y="2522977"/>
        <a:ext cx="2638276" cy="617626"/>
      </dsp:txXfrm>
    </dsp:sp>
    <dsp:sp modelId="{313218A3-B664-4EF3-A656-E2D4AF16AED6}">
      <dsp:nvSpPr>
        <dsp:cNvPr id="0" name=""/>
        <dsp:cNvSpPr/>
      </dsp:nvSpPr>
      <dsp:spPr>
        <a:xfrm>
          <a:off x="0" y="3225855"/>
          <a:ext cx="2705100" cy="684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i="0" u="none" kern="1200" dirty="0"/>
            <a:t>Effective Communication</a:t>
          </a:r>
          <a:endParaRPr lang="en-US" sz="1800" b="0" i="0" u="none" kern="1200" dirty="0"/>
        </a:p>
      </dsp:txBody>
      <dsp:txXfrm>
        <a:off x="33412" y="3259267"/>
        <a:ext cx="263827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6T05:46:08.75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6T05:46:18.18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link-springer-com.offcampus.lib.washington.edu/article/10.1007/s11920-019-1052-x#ref-CR32" TargetMode="External"/><Relationship Id="rId3" Type="http://schemas.openxmlformats.org/officeDocument/2006/relationships/hyperlink" Target="https://link-springer-com.offcampus.lib.washington.edu/article/10.1007/s11920-019-1052-x#ref-CR27" TargetMode="External"/><Relationship Id="rId7" Type="http://schemas.openxmlformats.org/officeDocument/2006/relationships/hyperlink" Target="https://link-springer-com.offcampus.lib.washington.edu/article/10.1007/s11920-019-1052-x#ref-CR3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link-springer-com.offcampus.lib.washington.edu/article/10.1007/s11920-019-1052-x#ref-CR30" TargetMode="External"/><Relationship Id="rId5" Type="http://schemas.openxmlformats.org/officeDocument/2006/relationships/hyperlink" Target="https://link-springer-com.offcampus.lib.washington.edu/article/10.1007/s11920-019-1052-x#ref-CR29" TargetMode="External"/><Relationship Id="rId10" Type="http://schemas.openxmlformats.org/officeDocument/2006/relationships/hyperlink" Target="https://link-springer-com.offcampus.lib.washington.edu/article/10.1007/s11920-019-1052-x#ref-CR34" TargetMode="External"/><Relationship Id="rId4" Type="http://schemas.openxmlformats.org/officeDocument/2006/relationships/hyperlink" Target="https://link-springer-com.offcampus.lib.washington.edu/article/10.1007/s11920-019-1052-x#ref-CR28" TargetMode="External"/><Relationship Id="rId9" Type="http://schemas.openxmlformats.org/officeDocument/2006/relationships/hyperlink" Target="https://link-springer-com.offcampus.lib.washington.edu/article/10.1007/s11920-019-1052-x#ref-CR33"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ink-springer-com.offcampus.lib.washington.edu/article/10.1007/s11920-019-1052-x#ref-CR35"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link-springer-com.offcampus.lib.washington.edu/article/10.1007/s11920-019-1052-x#ref-CR37" TargetMode="External"/><Relationship Id="rId4" Type="http://schemas.openxmlformats.org/officeDocument/2006/relationships/hyperlink" Target="https://link-springer-com.offcampus.lib.washington.edu/article/10.1007/s11920-019-1052-x#ref-CR3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nk-springer-com.offcampus.lib.washington.edu/article/10.1007/s11920-019-1052-x#ref-CR35"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link-springer-com.offcampus.lib.washington.edu/article/10.1007/s11920-019-1052-x#ref-CR37" TargetMode="External"/><Relationship Id="rId4" Type="http://schemas.openxmlformats.org/officeDocument/2006/relationships/hyperlink" Target="https://link-springer-com.offcampus.lib.washington.edu/article/10.1007/s11920-019-1052-x#ref-CR36"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ihc-wa.com/wp-content/uploads/2019/01/AIHC-The-Indian-Health-Care-System-In-Washington-State-1-14-19-1.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DJxhMfP0qNQ&amp;t=3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nk-springer-com.offcampus.lib.washington.edu/article/10.1007/s11920-019-1052-x#ref-CR36"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link-springer-com.offcampus.lib.washington.edu/article/10.1007/s11920-019-1052-x#ref-CR3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ink-springer-com.offcampus.lib.washington.edu/article/10.1007/s11920-019-1052-x#ref-CR37"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SUD residential: </a:t>
            </a:r>
            <a:r>
              <a:rPr lang="en-US" sz="1100" b="1" i="1" u="none" strike="noStrike" cap="none" dirty="0" err="1">
                <a:solidFill>
                  <a:srgbClr val="000000"/>
                </a:solidFill>
                <a:effectLst/>
                <a:latin typeface="Arial"/>
                <a:ea typeface="Arial"/>
                <a:cs typeface="Arial"/>
                <a:sym typeface="Arial"/>
              </a:rPr>
              <a:t>Introduction:</a:t>
            </a:r>
            <a:r>
              <a:rPr lang="en-US" sz="1100" b="0" i="1" u="none" strike="noStrike" cap="none" dirty="0" err="1">
                <a:solidFill>
                  <a:srgbClr val="000000"/>
                </a:solidFill>
                <a:effectLst/>
                <a:latin typeface="Arial"/>
                <a:ea typeface="Arial"/>
                <a:cs typeface="Arial"/>
                <a:sym typeface="Arial"/>
              </a:rPr>
              <a:t>Alaska</a:t>
            </a:r>
            <a:r>
              <a:rPr lang="en-US" sz="1100" b="0" i="1" u="none" strike="noStrike" cap="none" dirty="0">
                <a:solidFill>
                  <a:srgbClr val="000000"/>
                </a:solidFill>
                <a:effectLst/>
                <a:latin typeface="Arial"/>
                <a:ea typeface="Arial"/>
                <a:cs typeface="Arial"/>
                <a:sym typeface="Arial"/>
              </a:rPr>
              <a:t> Native communities experience high rates of alcohol and substance abuse and face challenges accessing quality, culturally appropriate treatment. Telepsychiatry could help bridge this gap, but no publications have examined its impacts for alcohol and substance abuse treatment directed at Alaska Native communities. This study explores one telepsychiatry clinic's impact on a residential substance abuse treatment serving the Alaska Native community in Anchorage, Alaska.</a:t>
            </a:r>
            <a:endParaRPr lang="en-US" sz="1100" b="0" i="0" u="none" strike="noStrike" cap="none" dirty="0">
              <a:solidFill>
                <a:srgbClr val="000000"/>
              </a:solidFill>
              <a:effectLst/>
              <a:latin typeface="Arial"/>
              <a:ea typeface="Arial"/>
              <a:cs typeface="Arial"/>
              <a:sym typeface="Arial"/>
            </a:endParaRPr>
          </a:p>
          <a:p>
            <a:r>
              <a:rPr lang="en-US" sz="1100" b="1" i="1" u="none" strike="noStrike" cap="none" dirty="0" err="1">
                <a:solidFill>
                  <a:srgbClr val="000000"/>
                </a:solidFill>
                <a:effectLst/>
                <a:latin typeface="Arial"/>
                <a:ea typeface="Arial"/>
                <a:cs typeface="Arial"/>
                <a:sym typeface="Arial"/>
              </a:rPr>
              <a:t>Methods:</a:t>
            </a:r>
            <a:r>
              <a:rPr lang="en-US" sz="1100" b="0" i="1" u="none" strike="noStrike" cap="none" dirty="0" err="1">
                <a:solidFill>
                  <a:srgbClr val="000000"/>
                </a:solidFill>
                <a:effectLst/>
                <a:latin typeface="Arial"/>
                <a:ea typeface="Arial"/>
                <a:cs typeface="Arial"/>
                <a:sym typeface="Arial"/>
              </a:rPr>
              <a:t>Using</a:t>
            </a:r>
            <a:r>
              <a:rPr lang="en-US" sz="1100" b="0" i="1" u="none" strike="noStrike" cap="none" dirty="0">
                <a:solidFill>
                  <a:srgbClr val="000000"/>
                </a:solidFill>
                <a:effectLst/>
                <a:latin typeface="Arial"/>
                <a:ea typeface="Arial"/>
                <a:cs typeface="Arial"/>
                <a:sym typeface="Arial"/>
              </a:rPr>
              <a:t> a matched case</a:t>
            </a:r>
            <a:r>
              <a:rPr lang="en-US" sz="1100" b="1"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control design, 103 cases receiving telepsychiatry services between 2007 and 2012 were matched with 103 controls who did not. Outcome measures included length of stay, discharge plans, emergency room visits, and hospital admissions; clinical history, including previous suicide attempts, history of violence, and trauma history; social stressors such as current legal issues, unemployment, and homelessness; mental health, medical, and substance abuse diagnoses; and number of telepsychiatry appointments and nature of telepsychiatry services rendered.</a:t>
            </a:r>
            <a:endParaRPr lang="en-US" sz="1100" b="0" i="0" u="none" strike="noStrike" cap="none" dirty="0">
              <a:solidFill>
                <a:srgbClr val="000000"/>
              </a:solidFill>
              <a:effectLst/>
              <a:latin typeface="Arial"/>
              <a:ea typeface="Arial"/>
              <a:cs typeface="Arial"/>
              <a:sym typeface="Arial"/>
            </a:endParaRPr>
          </a:p>
          <a:p>
            <a:r>
              <a:rPr lang="en-US" sz="1100" b="1" i="1" u="none" strike="noStrike" cap="none" dirty="0" err="1">
                <a:solidFill>
                  <a:srgbClr val="000000"/>
                </a:solidFill>
                <a:effectLst/>
                <a:latin typeface="Arial"/>
                <a:ea typeface="Arial"/>
                <a:cs typeface="Arial"/>
                <a:sym typeface="Arial"/>
              </a:rPr>
              <a:t>Results:</a:t>
            </a:r>
            <a:r>
              <a:rPr lang="en-US" sz="1100" b="0" i="1" u="none" strike="noStrike" cap="none" dirty="0" err="1">
                <a:solidFill>
                  <a:srgbClr val="000000"/>
                </a:solidFill>
                <a:effectLst/>
                <a:latin typeface="Arial"/>
                <a:ea typeface="Arial"/>
                <a:cs typeface="Arial"/>
                <a:sym typeface="Arial"/>
              </a:rPr>
              <a:t>Both</a:t>
            </a:r>
            <a:r>
              <a:rPr lang="en-US" sz="1100" b="0" i="1" u="none" strike="noStrike" cap="none" dirty="0">
                <a:solidFill>
                  <a:srgbClr val="000000"/>
                </a:solidFill>
                <a:effectLst/>
                <a:latin typeface="Arial"/>
                <a:ea typeface="Arial"/>
                <a:cs typeface="Arial"/>
                <a:sym typeface="Arial"/>
              </a:rPr>
              <a:t> groups exhibited high rates of mental and medical illness, socioeconomic challenges, and substance abuse. However, the telepsychiatry group demonstrated a significantly higher rate of post-traumatic stress disorder, history of violence, ongoing legal issues, and children in outside custody. It also remained engaged in treatment longer, had fewer discharges against medical advice, and was more likely to complete treatment.</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41411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SUD residential: </a:t>
            </a:r>
            <a:r>
              <a:rPr lang="en-US" sz="1100" b="1" i="1" u="none" strike="noStrike" cap="none" dirty="0" err="1">
                <a:solidFill>
                  <a:srgbClr val="000000"/>
                </a:solidFill>
                <a:effectLst/>
                <a:latin typeface="Arial"/>
                <a:ea typeface="Arial"/>
                <a:cs typeface="Arial"/>
                <a:sym typeface="Arial"/>
              </a:rPr>
              <a:t>Introduction:</a:t>
            </a:r>
            <a:r>
              <a:rPr lang="en-US" sz="1100" b="0" i="1" u="none" strike="noStrike" cap="none" dirty="0" err="1">
                <a:solidFill>
                  <a:srgbClr val="000000"/>
                </a:solidFill>
                <a:effectLst/>
                <a:latin typeface="Arial"/>
                <a:ea typeface="Arial"/>
                <a:cs typeface="Arial"/>
                <a:sym typeface="Arial"/>
              </a:rPr>
              <a:t>Alaska</a:t>
            </a:r>
            <a:r>
              <a:rPr lang="en-US" sz="1100" b="0" i="1" u="none" strike="noStrike" cap="none" dirty="0">
                <a:solidFill>
                  <a:srgbClr val="000000"/>
                </a:solidFill>
                <a:effectLst/>
                <a:latin typeface="Arial"/>
                <a:ea typeface="Arial"/>
                <a:cs typeface="Arial"/>
                <a:sym typeface="Arial"/>
              </a:rPr>
              <a:t> Native communities experience high rates of alcohol and substance abuse and face challenges accessing quality, culturally appropriate treatment. Telepsychiatry could help bridge this gap, but no publications have examined its impacts for alcohol and substance abuse treatment directed at Alaska Native communities. This study explores one telepsychiatry clinic's impact on a residential substance abuse treatment serving the Alaska Native community in Anchorage, Alaska.</a:t>
            </a:r>
            <a:endParaRPr lang="en-US" sz="1100" b="0" i="0" u="none" strike="noStrike" cap="none" dirty="0">
              <a:solidFill>
                <a:srgbClr val="000000"/>
              </a:solidFill>
              <a:effectLst/>
              <a:latin typeface="Arial"/>
              <a:ea typeface="Arial"/>
              <a:cs typeface="Arial"/>
              <a:sym typeface="Arial"/>
            </a:endParaRPr>
          </a:p>
          <a:p>
            <a:r>
              <a:rPr lang="en-US" sz="1100" b="1" i="1" u="none" strike="noStrike" cap="none" dirty="0" err="1">
                <a:solidFill>
                  <a:srgbClr val="000000"/>
                </a:solidFill>
                <a:effectLst/>
                <a:latin typeface="Arial"/>
                <a:ea typeface="Arial"/>
                <a:cs typeface="Arial"/>
                <a:sym typeface="Arial"/>
              </a:rPr>
              <a:t>Methods:</a:t>
            </a:r>
            <a:r>
              <a:rPr lang="en-US" sz="1100" b="0" i="1" u="none" strike="noStrike" cap="none" dirty="0" err="1">
                <a:solidFill>
                  <a:srgbClr val="000000"/>
                </a:solidFill>
                <a:effectLst/>
                <a:latin typeface="Arial"/>
                <a:ea typeface="Arial"/>
                <a:cs typeface="Arial"/>
                <a:sym typeface="Arial"/>
              </a:rPr>
              <a:t>Using</a:t>
            </a:r>
            <a:r>
              <a:rPr lang="en-US" sz="1100" b="0" i="1" u="none" strike="noStrike" cap="none" dirty="0">
                <a:solidFill>
                  <a:srgbClr val="000000"/>
                </a:solidFill>
                <a:effectLst/>
                <a:latin typeface="Arial"/>
                <a:ea typeface="Arial"/>
                <a:cs typeface="Arial"/>
                <a:sym typeface="Arial"/>
              </a:rPr>
              <a:t> a matched case</a:t>
            </a:r>
            <a:r>
              <a:rPr lang="en-US" sz="1100" b="1"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control design, 103 cases receiving telepsychiatry services between 2007 and 2012 were matched with 103 controls who did not. Outcome measures included length of stay, discharge plans, emergency room visits, and hospital admissions; clinical history, including previous suicide attempts, history of violence, and trauma history; social stressors such as current legal issues, unemployment, and homelessness; mental health, medical, and substance abuse diagnoses; and number of telepsychiatry appointments and nature of telepsychiatry services rendered.</a:t>
            </a:r>
            <a:endParaRPr lang="en-US" sz="1100" b="0" i="0" u="none" strike="noStrike" cap="none" dirty="0">
              <a:solidFill>
                <a:srgbClr val="000000"/>
              </a:solidFill>
              <a:effectLst/>
              <a:latin typeface="Arial"/>
              <a:ea typeface="Arial"/>
              <a:cs typeface="Arial"/>
              <a:sym typeface="Arial"/>
            </a:endParaRPr>
          </a:p>
          <a:p>
            <a:r>
              <a:rPr lang="en-US" sz="1100" b="1" i="1" u="none" strike="noStrike" cap="none" dirty="0" err="1">
                <a:solidFill>
                  <a:srgbClr val="000000"/>
                </a:solidFill>
                <a:effectLst/>
                <a:latin typeface="Arial"/>
                <a:ea typeface="Arial"/>
                <a:cs typeface="Arial"/>
                <a:sym typeface="Arial"/>
              </a:rPr>
              <a:t>Results:</a:t>
            </a:r>
            <a:r>
              <a:rPr lang="en-US" sz="1100" b="0" i="1" u="none" strike="noStrike" cap="none" dirty="0" err="1">
                <a:solidFill>
                  <a:srgbClr val="000000"/>
                </a:solidFill>
                <a:effectLst/>
                <a:latin typeface="Arial"/>
                <a:ea typeface="Arial"/>
                <a:cs typeface="Arial"/>
                <a:sym typeface="Arial"/>
              </a:rPr>
              <a:t>Both</a:t>
            </a:r>
            <a:r>
              <a:rPr lang="en-US" sz="1100" b="0" i="1" u="none" strike="noStrike" cap="none" dirty="0">
                <a:solidFill>
                  <a:srgbClr val="000000"/>
                </a:solidFill>
                <a:effectLst/>
                <a:latin typeface="Arial"/>
                <a:ea typeface="Arial"/>
                <a:cs typeface="Arial"/>
                <a:sym typeface="Arial"/>
              </a:rPr>
              <a:t> groups exhibited high rates of mental and medical illness, socioeconomic challenges, and substance abuse. However, the telepsychiatry group demonstrated a significantly higher rate of post-traumatic stress disorder, history of violence, ongoing legal issues, and children in outside custody. It also remained engaged in treatment longer, had fewer discharges against medical advice, and was more likely to complete treatment.</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23157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Aside from barriers to access, the acceptability and effectiveness of telemedicine among tribal communities must be considered</a:t>
            </a:r>
          </a:p>
          <a:p>
            <a:r>
              <a:rPr lang="en-US" dirty="0"/>
              <a:t>To illustrate this concern, we summarized broadband Internet service data from the 2018 American Community Survey estimates11 for census tracts within the Navajo Nation, the largest American Indian tribe in the US. We found that 58.1%-87.7% of households in Navajo Nation census tracts reported not having broadband Internet service, compared to 19.6% nationally (Figure 1). Access to broadband Internet service is not only a concern for the Navajo Nation; it is a challenge facing most tribal communities in the US. 12,13 Even if tribal members can access the Internet at public spaces (</a:t>
            </a:r>
            <a:r>
              <a:rPr lang="en-US" dirty="0" err="1"/>
              <a:t>eg</a:t>
            </a:r>
            <a:r>
              <a:rPr lang="en-US" dirty="0"/>
              <a:t>, local library or school), these locations are far from ideal for telemedicine visits, especially </a:t>
            </a:r>
            <a:r>
              <a:rPr lang="en-US" dirty="0" err="1"/>
              <a:t>telemental</a:t>
            </a:r>
            <a:r>
              <a:rPr lang="en-US" dirty="0"/>
              <a:t> health</a:t>
            </a:r>
          </a:p>
        </p:txBody>
      </p:sp>
    </p:spTree>
    <p:extLst>
      <p:ext uri="{BB962C8B-B14F-4D97-AF65-F5344CB8AC3E}">
        <p14:creationId xmlns:p14="http://schemas.microsoft.com/office/powerpoint/2010/main" val="18737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Clinical teams composed of:</a:t>
            </a:r>
          </a:p>
          <a:p>
            <a:pPr lvl="1"/>
            <a:r>
              <a:rPr lang="en-US" dirty="0"/>
              <a:t>members (frequently interdisciplinary; providers and staff) </a:t>
            </a:r>
          </a:p>
          <a:p>
            <a:pPr lvl="1"/>
            <a:r>
              <a:rPr lang="en-US" dirty="0"/>
              <a:t>in separate locations </a:t>
            </a:r>
          </a:p>
          <a:p>
            <a:pPr lvl="1"/>
            <a:r>
              <a:rPr lang="en-US" dirty="0"/>
              <a:t>Engaging in teamwork around patient care </a:t>
            </a:r>
          </a:p>
          <a:p>
            <a:pPr lvl="1"/>
            <a:r>
              <a:rPr lang="en-US" dirty="0"/>
              <a:t>occurring across virtual space through a range of communication (e.g., videoconferencing, email, phone/mobile, EHRs).</a:t>
            </a:r>
          </a:p>
          <a:p>
            <a:endParaRPr lang="en-US" dirty="0"/>
          </a:p>
        </p:txBody>
      </p:sp>
    </p:spTree>
    <p:extLst>
      <p:ext uri="{BB962C8B-B14F-4D97-AF65-F5344CB8AC3E}">
        <p14:creationId xmlns:p14="http://schemas.microsoft.com/office/powerpoint/2010/main" val="64103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Dr Jennifer Purses</a:t>
            </a:r>
          </a:p>
        </p:txBody>
      </p:sp>
    </p:spTree>
    <p:extLst>
      <p:ext uri="{BB962C8B-B14F-4D97-AF65-F5344CB8AC3E}">
        <p14:creationId xmlns:p14="http://schemas.microsoft.com/office/powerpoint/2010/main" val="34069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While there is scant literature in psychiatry or medicine to illuminate the impact of tele-teaming on the patient-provider relationship, patient experience, or clinical outcomes, there is a growing literature on virtual teaming in the fields of applied psychology and the business [</a:t>
            </a:r>
            <a:r>
              <a:rPr lang="en-US" sz="1100" b="0" i="0" u="none" strike="noStrike" cap="none" dirty="0">
                <a:solidFill>
                  <a:srgbClr val="000000"/>
                </a:solidFill>
                <a:effectLst/>
                <a:latin typeface="Arial"/>
                <a:ea typeface="Arial"/>
                <a:cs typeface="Arial"/>
                <a:sym typeface="Arial"/>
                <a:hlinkClick r:id="rId3"/>
              </a:rPr>
              <a:t>27</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4"/>
              </a:rPr>
              <a:t>28</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5"/>
              </a:rPr>
              <a:t>29</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6"/>
              </a:rPr>
              <a:t>30</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7"/>
              </a:rPr>
              <a:t>31</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8"/>
              </a:rPr>
              <a:t>32</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9"/>
              </a:rPr>
              <a:t>33</a:t>
            </a:r>
            <a:r>
              <a:rPr lang="en-US" sz="1100" b="0" i="0" u="none" strike="noStrike" cap="none" dirty="0">
                <a:solidFill>
                  <a:srgbClr val="000000"/>
                </a:solidFill>
                <a:effectLst/>
                <a:latin typeface="Arial"/>
                <a:ea typeface="Arial"/>
                <a:cs typeface="Arial"/>
                <a:sym typeface="Arial"/>
              </a:rPr>
              <a:t>]. Caution is warranted when drawing inferences for telepsychiatry given the differing content and significant limitations within these literatures [</a:t>
            </a:r>
            <a:r>
              <a:rPr lang="en-US" sz="1100" b="0" i="0" u="none" strike="noStrike" cap="none" dirty="0">
                <a:solidFill>
                  <a:srgbClr val="000000"/>
                </a:solidFill>
                <a:effectLst/>
                <a:latin typeface="Arial"/>
                <a:ea typeface="Arial"/>
                <a:cs typeface="Arial"/>
                <a:sym typeface="Arial"/>
                <a:hlinkClick r:id="rId4"/>
              </a:rPr>
              <a:t>28</a:t>
            </a:r>
            <a:r>
              <a:rPr lang="en-US" sz="1100" b="0" i="0" u="none" strike="noStrike" cap="none" dirty="0">
                <a:solidFill>
                  <a:srgbClr val="000000"/>
                </a:solidFill>
                <a:effectLst/>
                <a:latin typeface="Arial"/>
                <a:ea typeface="Arial"/>
                <a:cs typeface="Arial"/>
                <a:sym typeface="Arial"/>
              </a:rPr>
              <a:t>]. Overarching themes of this literature comprise (1) continued rapid growth and deployment of virtual teams across fields, (2) evolution of studies from initialing examining in-person vs. virtual teams to strengths and challenges in virtual teaming, (3) delineation of best practices for virtual teams, (4) impact of organization and process on virtual teams, and (5) shortcomings of research including controversies around generalization of findings from in vitro vs. in vivo research [</a:t>
            </a:r>
            <a:r>
              <a:rPr lang="en-US" sz="1100" b="0" i="0" u="none" strike="noStrike" cap="none" dirty="0">
                <a:solidFill>
                  <a:srgbClr val="000000"/>
                </a:solidFill>
                <a:effectLst/>
                <a:latin typeface="Arial"/>
                <a:ea typeface="Arial"/>
                <a:cs typeface="Arial"/>
                <a:sym typeface="Arial"/>
                <a:hlinkClick r:id="rId3"/>
              </a:rPr>
              <a:t>27</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4"/>
              </a:rPr>
              <a:t>28</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5"/>
              </a:rPr>
              <a:t>29</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6"/>
              </a:rPr>
              <a:t>30</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7"/>
              </a:rPr>
              <a:t>31</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8"/>
              </a:rPr>
              <a:t>32</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9"/>
              </a:rPr>
              <a:t>33</a:t>
            </a:r>
            <a:r>
              <a:rPr lang="en-US" sz="1100" b="0" i="0" u="none" strike="noStrike" cap="none" dirty="0">
                <a:solidFill>
                  <a:srgbClr val="000000"/>
                </a:solidFill>
                <a:effectLst/>
                <a:latin typeface="Arial"/>
                <a:ea typeface="Arial"/>
                <a:cs typeface="Arial"/>
                <a:sym typeface="Arial"/>
              </a:rPr>
              <a:t>].</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cs typeface="Arial"/>
                <a:sym typeface="Arial"/>
              </a:rPr>
              <a:t>Jay shore 2019</a:t>
            </a:r>
          </a:p>
          <a:p>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ea typeface="Arial"/>
                <a:cs typeface="Arial"/>
                <a:sym typeface="Arial"/>
              </a:rPr>
              <a:t>More pragmatic perspectives in this area involve a host of recommended best practices for virtual teaming that can be found on the web and in the mass market business literature including “Virtual Teams for Dummies” [</a:t>
            </a:r>
            <a:r>
              <a:rPr lang="en-US" sz="1100" b="0" i="0" u="none" strike="noStrike" cap="none" dirty="0">
                <a:solidFill>
                  <a:srgbClr val="000000"/>
                </a:solidFill>
                <a:effectLst/>
                <a:latin typeface="Arial"/>
                <a:ea typeface="Arial"/>
                <a:cs typeface="Arial"/>
                <a:sym typeface="Arial"/>
                <a:hlinkClick r:id="rId6"/>
              </a:rPr>
              <a:t>30</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hlinkClick r:id="rId8"/>
              </a:rPr>
              <a:t>32</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9"/>
              </a:rPr>
              <a:t>33</a:t>
            </a:r>
            <a:r>
              <a:rPr lang="en-US"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hlinkClick r:id="rId10"/>
              </a:rPr>
              <a:t>34</a:t>
            </a:r>
            <a:r>
              <a:rPr lang="en-US" sz="1100" b="0" i="0" u="none" strike="noStrike" cap="none" dirty="0">
                <a:solidFill>
                  <a:srgbClr val="000000"/>
                </a:solidFill>
                <a:effectLst/>
                <a:latin typeface="Arial"/>
                <a:ea typeface="Arial"/>
                <a:cs typeface="Arial"/>
                <a:sym typeface="Arial"/>
              </a:rPr>
              <a:t>]. A re-occurring theme across these sources is that best practices for in-person team management apply to virtual teams but often require further adaption to a virtual environment.</a:t>
            </a:r>
            <a:endParaRPr lang="en-US" dirty="0"/>
          </a:p>
        </p:txBody>
      </p:sp>
    </p:spTree>
    <p:extLst>
      <p:ext uri="{BB962C8B-B14F-4D97-AF65-F5344CB8AC3E}">
        <p14:creationId xmlns:p14="http://schemas.microsoft.com/office/powerpoint/2010/main" val="363849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Team Composition and Culture</a:t>
            </a:r>
          </a:p>
          <a:p>
            <a:r>
              <a:rPr lang="en-US" sz="1100" b="0" i="0" u="none" strike="noStrike" cap="none" dirty="0">
                <a:solidFill>
                  <a:srgbClr val="000000"/>
                </a:solidFill>
                <a:effectLst/>
                <a:latin typeface="Arial"/>
                <a:ea typeface="Arial"/>
                <a:cs typeface="Arial"/>
                <a:sym typeface="Arial"/>
              </a:rPr>
              <a:t>1.Think broadly and strategically about team member selection and composition. The type of clinical service will have significant influence on the clinical providers on the team (e.g., psychiatry, social work, psychology, nurse practitioners) and mix of expertise/specialization (e.g., general psychiatry, addiction, medicine, case management). In addition to providers selecting what administrative staff (e.g., schedulers, IT support, remote presenters, program managers) will be a part of, the core team is important. At times, administrative staff may not be part of a core telepsychiatry team but rather part of the larger services in which telepsychiatry is embedded. For example, a scheduler for an outpatient mental health clinic that has a telepsychiatry component may work with both telepsychiatry and in-person teams. Being clear about teams members roles, responsibilities, and expectations is critical, more so for those team members working across teams and services.</a:t>
            </a:r>
          </a:p>
          <a:p>
            <a:r>
              <a:rPr lang="en-US" sz="1100" b="0" i="0" u="none" strike="noStrike" cap="none" dirty="0">
                <a:solidFill>
                  <a:srgbClr val="000000"/>
                </a:solidFill>
                <a:effectLst/>
                <a:latin typeface="Arial"/>
                <a:ea typeface="Arial"/>
                <a:cs typeface="Arial"/>
                <a:sym typeface="Arial"/>
              </a:rPr>
              <a:t>2.Diversify telepsychiatry team membership. Diversity of backgrounds of team members, including professional background, gender, age, and culture, enhances overall team knowledge and ability to service a broader range of patients, settings, and conditions. Having representation from team members located at the patient site and members of the patient site’s organization, local cultural groups, and communities, instills important local knowledge and competence to the team. Illustrating this are telehealth services targeting rural American Indian veterans with posttraumatic stress disorder, which employ telehealth facilitators at the patient site who are rural American Indian veterans [</a:t>
            </a:r>
            <a:r>
              <a:rPr lang="en-US" sz="1100" b="0" i="0" u="none" strike="noStrike" cap="none" dirty="0">
                <a:solidFill>
                  <a:srgbClr val="000000"/>
                </a:solidFill>
                <a:effectLst/>
                <a:latin typeface="Arial"/>
                <a:ea typeface="Arial"/>
                <a:cs typeface="Arial"/>
                <a:sym typeface="Arial"/>
                <a:hlinkClick r:id="rId3"/>
              </a:rPr>
              <a:t>35</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3.Balance the team composition between virtual and in-person/patient site team membership. Telepsychiatry tele-teams by their nature have both virtual/remote team members and team members located at the patient site. Often teams are heavily weighted with remote providers and patient site administrative staff. As clinical models, resources, and staffing allows attempting to achieve a degree of balance between virtual and in-person team members and member roles is desirable.</a:t>
            </a:r>
          </a:p>
          <a:p>
            <a:r>
              <a:rPr lang="en-US" sz="1100" b="0" i="0" u="none" strike="noStrike" cap="none" dirty="0">
                <a:solidFill>
                  <a:srgbClr val="000000"/>
                </a:solidFill>
                <a:effectLst/>
                <a:latin typeface="Arial"/>
                <a:ea typeface="Arial"/>
                <a:cs typeface="Arial"/>
                <a:sym typeface="Arial"/>
              </a:rPr>
              <a:t>4.Foster shared team culture. Team culture is a result of team composition, setting, team communication, and team leadership (discussed below). Core team principles should be clearly articulated. In addition to inculcating the program mission and values, general principles valuable across all telepsychiatry services include the following:</a:t>
            </a:r>
          </a:p>
          <a:p>
            <a:pPr lvl="1"/>
            <a:r>
              <a:rPr lang="en-US" sz="1100" b="0" i="0" u="none" strike="noStrike" cap="none" dirty="0">
                <a:solidFill>
                  <a:srgbClr val="000000"/>
                </a:solidFill>
                <a:effectLst/>
                <a:latin typeface="Arial"/>
                <a:ea typeface="Arial"/>
                <a:cs typeface="Arial"/>
                <a:sym typeface="Arial"/>
              </a:rPr>
              <a:t>Positive team dynamics, cultural, and communication are the responsibility of all team members</a:t>
            </a:r>
          </a:p>
          <a:p>
            <a:pPr lvl="1"/>
            <a:r>
              <a:rPr lang="en-US" sz="1100" b="0" i="0" u="none" strike="noStrike" cap="none" dirty="0">
                <a:solidFill>
                  <a:srgbClr val="000000"/>
                </a:solidFill>
                <a:effectLst/>
                <a:latin typeface="Arial"/>
                <a:ea typeface="Arial"/>
                <a:cs typeface="Arial"/>
                <a:sym typeface="Arial"/>
              </a:rPr>
              <a:t>Value diversity (e.g., background, profession, remote/in-person) within the team</a:t>
            </a:r>
          </a:p>
          <a:p>
            <a:pPr lvl="1"/>
            <a:r>
              <a:rPr lang="en-US" sz="1100" b="0" i="0" u="none" strike="noStrike" cap="none" dirty="0">
                <a:solidFill>
                  <a:srgbClr val="000000"/>
                </a:solidFill>
                <a:effectLst/>
                <a:latin typeface="Arial"/>
                <a:ea typeface="Arial"/>
                <a:cs typeface="Arial"/>
                <a:sym typeface="Arial"/>
              </a:rPr>
              <a:t>Adherence to core mission and values while fostering tactical flexibility to achieve team goals</a:t>
            </a:r>
          </a:p>
          <a:p>
            <a:r>
              <a:rPr lang="en-US" sz="1100" b="0" i="0" u="none" strike="noStrike" cap="none" dirty="0">
                <a:solidFill>
                  <a:srgbClr val="000000"/>
                </a:solidFill>
                <a:effectLst/>
                <a:latin typeface="Arial"/>
                <a:ea typeface="Arial"/>
                <a:cs typeface="Arial"/>
                <a:sym typeface="Arial"/>
              </a:rPr>
              <a:t>Ongoing team building activities including regular team meetings, team socializing, and ongoing re-occurring in-person site visits (recommended at least quarterly for the initial stages of a services) to develop a team culture.</a:t>
            </a:r>
          </a:p>
          <a:p>
            <a:r>
              <a:rPr lang="en-US" sz="1100" b="0" i="0" u="none" strike="noStrike" cap="none" dirty="0">
                <a:solidFill>
                  <a:srgbClr val="000000"/>
                </a:solidFill>
                <a:effectLst/>
                <a:latin typeface="Arial"/>
                <a:ea typeface="Arial"/>
                <a:cs typeface="Arial"/>
                <a:sym typeface="Arial"/>
              </a:rPr>
              <a:t>Team Communication</a:t>
            </a:r>
          </a:p>
          <a:p>
            <a:r>
              <a:rPr lang="en-US" sz="1100" b="0" i="0" u="none" strike="noStrike" cap="none" dirty="0">
                <a:solidFill>
                  <a:srgbClr val="000000"/>
                </a:solidFill>
                <a:effectLst/>
                <a:latin typeface="Arial"/>
                <a:ea typeface="Arial"/>
                <a:cs typeface="Arial"/>
                <a:sym typeface="Arial"/>
              </a:rPr>
              <a:t>1.Clearly define processes and methods for team communications and interactions. Guidelines in telepsychiatry [</a:t>
            </a:r>
            <a:r>
              <a:rPr lang="en-US" sz="1100" b="0" i="0" u="none" strike="noStrike" cap="none" dirty="0">
                <a:solidFill>
                  <a:srgbClr val="000000"/>
                </a:solidFill>
                <a:effectLst/>
                <a:latin typeface="Arial"/>
                <a:ea typeface="Arial"/>
                <a:cs typeface="Arial"/>
                <a:sym typeface="Arial"/>
                <a:hlinkClick r:id="rId4"/>
              </a:rPr>
              <a:t>36</a:t>
            </a:r>
            <a:r>
              <a:rPr lang="en-US" sz="1100" b="0" i="0" u="none" strike="noStrike" cap="none" dirty="0">
                <a:solidFill>
                  <a:srgbClr val="000000"/>
                </a:solidFill>
                <a:effectLst/>
                <a:latin typeface="Arial"/>
                <a:ea typeface="Arial"/>
                <a:cs typeface="Arial"/>
                <a:sym typeface="Arial"/>
              </a:rPr>
              <a:t>] address the importance of having written protocols and procedures for telepsychiatry services. When developing protocols focusing on the both process (e.g., team meetings, treatment planning, 1:1,) and methods of communication including timing (synchronous/asynchronous) and median (Video, EHR, telephone, email, communications, scheduling procedures) provides guidance to team members, the “when, who and how,” on team communications.</a:t>
            </a:r>
          </a:p>
          <a:p>
            <a:r>
              <a:rPr lang="en-US" sz="1100" b="0" i="0" u="none" strike="noStrike" cap="none" dirty="0">
                <a:solidFill>
                  <a:srgbClr val="000000"/>
                </a:solidFill>
                <a:effectLst/>
                <a:latin typeface="Arial"/>
                <a:ea typeface="Arial"/>
                <a:cs typeface="Arial"/>
                <a:sym typeface="Arial"/>
              </a:rPr>
              <a:t>2.Attend to roles and responsibilities of interfacing with patients. It is also important to define roles and responsibilities of different team members for interfacing with patients. These include, who is doing the communication, the timing and the median of communication. Without a consistent team process the risk of miscommunication increases especially if the patient is receiving multiple communications from different team members.</a:t>
            </a:r>
          </a:p>
          <a:p>
            <a:r>
              <a:rPr lang="en-US" sz="1100" b="0" i="0" u="none" strike="noStrike" cap="none" dirty="0">
                <a:solidFill>
                  <a:srgbClr val="000000"/>
                </a:solidFill>
                <a:effectLst/>
                <a:latin typeface="Arial"/>
                <a:ea typeface="Arial"/>
                <a:cs typeface="Arial"/>
                <a:sym typeface="Arial"/>
              </a:rPr>
              <a:t>3.Nurture an iterative approach to refining team communication. Teams should periodically discuss team communication processes and effectiveness and refine processes and methods to continue to enhance communication among the team.</a:t>
            </a:r>
          </a:p>
          <a:p>
            <a:r>
              <a:rPr lang="en-US" sz="1100" b="0" i="0" u="none" strike="noStrike" cap="none" dirty="0">
                <a:solidFill>
                  <a:srgbClr val="000000"/>
                </a:solidFill>
                <a:effectLst/>
                <a:latin typeface="Arial"/>
                <a:ea typeface="Arial"/>
                <a:cs typeface="Arial"/>
                <a:sym typeface="Arial"/>
              </a:rPr>
              <a:t>Psychiatric Leadership in Tele-Teaming</a:t>
            </a:r>
          </a:p>
          <a:p>
            <a:r>
              <a:rPr lang="en-US" sz="1100" b="0" i="0" u="none" strike="noStrike" cap="none" dirty="0">
                <a:solidFill>
                  <a:srgbClr val="000000"/>
                </a:solidFill>
                <a:effectLst/>
                <a:latin typeface="Arial"/>
                <a:ea typeface="Arial"/>
                <a:cs typeface="Arial"/>
                <a:sym typeface="Arial"/>
              </a:rPr>
              <a:t>1.Utilize a robust but egalitarian and supportive leadership style. Psychiatrist through the nature of their training, prominent role in </a:t>
            </a:r>
            <a:r>
              <a:rPr lang="en-US" sz="1100" b="0" i="0" u="none" strike="noStrike" cap="none" dirty="0" err="1">
                <a:solidFill>
                  <a:srgbClr val="000000"/>
                </a:solidFill>
                <a:effectLst/>
                <a:latin typeface="Arial"/>
                <a:ea typeface="Arial"/>
                <a:cs typeface="Arial"/>
                <a:sym typeface="Arial"/>
              </a:rPr>
              <a:t>telebehavioral</a:t>
            </a:r>
            <a:r>
              <a:rPr lang="en-US" sz="1100" b="0" i="0" u="none" strike="noStrike" cap="none" dirty="0">
                <a:solidFill>
                  <a:srgbClr val="000000"/>
                </a:solidFill>
                <a:effectLst/>
                <a:latin typeface="Arial"/>
                <a:ea typeface="Arial"/>
                <a:cs typeface="Arial"/>
                <a:sym typeface="Arial"/>
              </a:rPr>
              <a:t> health services, physician leadership and clinical experience are in a unique position to serve important leadership functions in tele-teaming. A leadership style that allows a psychiatrist to direct the </a:t>
            </a:r>
            <a:r>
              <a:rPr lang="en-US" sz="1100" b="0" i="0" u="none" strike="noStrike" cap="none" dirty="0" err="1">
                <a:solidFill>
                  <a:srgbClr val="000000"/>
                </a:solidFill>
                <a:effectLst/>
                <a:latin typeface="Arial"/>
                <a:ea typeface="Arial"/>
                <a:cs typeface="Arial"/>
                <a:sym typeface="Arial"/>
              </a:rPr>
              <a:t>telepsychiatric</a:t>
            </a:r>
            <a:r>
              <a:rPr lang="en-US" sz="1100" b="0" i="0" u="none" strike="noStrike" cap="none" dirty="0">
                <a:solidFill>
                  <a:srgbClr val="000000"/>
                </a:solidFill>
                <a:effectLst/>
                <a:latin typeface="Arial"/>
                <a:ea typeface="Arial"/>
                <a:cs typeface="Arial"/>
                <a:sym typeface="Arial"/>
              </a:rPr>
              <a:t> team while building a collaborative interdisciplinary approach can be a challenging balance to achieve. Familiarity with complex adaptive leadership [</a:t>
            </a:r>
            <a:r>
              <a:rPr lang="en-US" sz="1100" b="0" i="0" u="none" strike="noStrike" cap="none" dirty="0">
                <a:solidFill>
                  <a:srgbClr val="000000"/>
                </a:solidFill>
                <a:effectLst/>
                <a:latin typeface="Arial"/>
                <a:ea typeface="Arial"/>
                <a:cs typeface="Arial"/>
                <a:sym typeface="Arial"/>
                <a:hlinkClick r:id="rId5"/>
              </a:rPr>
              <a:t>37</a:t>
            </a:r>
            <a:r>
              <a:rPr lang="en-US" sz="1100" b="0" i="0" u="none" strike="noStrike" cap="none" dirty="0">
                <a:solidFill>
                  <a:srgbClr val="000000"/>
                </a:solidFill>
                <a:effectLst/>
                <a:latin typeface="Arial"/>
                <a:ea typeface="Arial"/>
                <a:cs typeface="Arial"/>
                <a:sym typeface="Arial"/>
              </a:rPr>
              <a:t>••] can aid a psychiatrist in developing an appreciation of the value of role shifting within a team, changing one’s role to fit with current team function. To be a successful tele-team leader, a psychiatrist must be able to be both non-hierarchal and consensus building without ceding central leadership roles and responsibilities.</a:t>
            </a:r>
          </a:p>
          <a:p>
            <a:r>
              <a:rPr lang="en-US" sz="1100" b="0" i="0" u="none" strike="noStrike" cap="none" dirty="0">
                <a:solidFill>
                  <a:srgbClr val="000000"/>
                </a:solidFill>
                <a:effectLst/>
                <a:latin typeface="Arial"/>
                <a:ea typeface="Arial"/>
                <a:cs typeface="Arial"/>
                <a:sym typeface="Arial"/>
              </a:rPr>
              <a:t>2.Understand and disseminate best practices to the team. Psychiatrists should be familiar with both the best practice in telepsychiatry as well as the specific clinical setting and models in which they are working. They should work to help other team members become aware of and implement these.</a:t>
            </a:r>
          </a:p>
          <a:p>
            <a:r>
              <a:rPr lang="en-US" sz="1100" b="0" i="0" u="none" strike="noStrike" cap="none" dirty="0">
                <a:solidFill>
                  <a:srgbClr val="000000"/>
                </a:solidFill>
                <a:effectLst/>
                <a:latin typeface="Arial"/>
                <a:ea typeface="Arial"/>
                <a:cs typeface="Arial"/>
                <a:sym typeface="Arial"/>
              </a:rPr>
              <a:t>3.Challenges in team dynamics may not be your responsibility but they are your problem. Psychiatric leadership needs to be monitoring team dynamics and communication. When significant issues arise, regardless of fault or direct involvement, psychiatrists should be prepared to lead the team into proactively problem-solving of these issues.</a:t>
            </a:r>
          </a:p>
          <a:p>
            <a:r>
              <a:rPr lang="en-US" sz="1100" b="0" i="0" u="none" strike="noStrike" cap="none" dirty="0">
                <a:solidFill>
                  <a:srgbClr val="000000"/>
                </a:solidFill>
                <a:effectLst/>
                <a:latin typeface="Arial"/>
                <a:ea typeface="Arial"/>
                <a:cs typeface="Arial"/>
                <a:sym typeface="Arial"/>
              </a:rPr>
              <a:t>4.Model the cultivating of relationships within hybrid settings. Psychiatrists can play a vital role in demonstrating by example how to successfully cultivate hybrid relationships among the team and with patients. Best practices include proactive communication and relationships building, working to build relationships with virtual teammates through official as well as unofficial communication. Examples of this include acknowledging important events (e.g., team anniversaries), making sure some communication occurs synchronously and in real time with team members, expressing interest in events/activities occurring at the patient site, and seeking clarification when communication appears unclear.</a:t>
            </a:r>
          </a:p>
        </p:txBody>
      </p:sp>
    </p:spTree>
    <p:extLst>
      <p:ext uri="{BB962C8B-B14F-4D97-AF65-F5344CB8AC3E}">
        <p14:creationId xmlns:p14="http://schemas.microsoft.com/office/powerpoint/2010/main" val="147936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Team Composition and Culture</a:t>
            </a:r>
          </a:p>
          <a:p>
            <a:r>
              <a:rPr lang="en-US" sz="1100" b="0" i="0" u="none" strike="noStrike" cap="none" dirty="0">
                <a:solidFill>
                  <a:srgbClr val="000000"/>
                </a:solidFill>
                <a:effectLst/>
                <a:latin typeface="Arial"/>
                <a:ea typeface="Arial"/>
                <a:cs typeface="Arial"/>
                <a:sym typeface="Arial"/>
              </a:rPr>
              <a:t>1.Think broadly and strategically about team member selection and composition. The type of clinical service will have significant influence on the clinical providers on the team (e.g., psychiatry, social work, psychology, nurse practitioners) and mix of expertise/specialization (e.g., general psychiatry, addiction, medicine, case management). In addition to providers selecting what administrative staff (e.g., schedulers, IT support, remote presenters, program managers) will be a part of, the core team is important. At times, administrative staff may not be part of a core telepsychiatry team but rather part of the larger services in which telepsychiatry is embedded. For example, a scheduler for an outpatient mental health clinic that has a telepsychiatry component may work with both telepsychiatry and in-person teams. Being clear about teams members roles, responsibilities, and expectations is critical, more so for those team members working across teams and services.</a:t>
            </a:r>
          </a:p>
          <a:p>
            <a:r>
              <a:rPr lang="en-US" sz="1100" b="0" i="0" u="none" strike="noStrike" cap="none" dirty="0">
                <a:solidFill>
                  <a:srgbClr val="000000"/>
                </a:solidFill>
                <a:effectLst/>
                <a:latin typeface="Arial"/>
                <a:ea typeface="Arial"/>
                <a:cs typeface="Arial"/>
                <a:sym typeface="Arial"/>
              </a:rPr>
              <a:t>2.Diversify telepsychiatry team membership. Diversity of backgrounds of team members, including professional background, gender, age, and culture, enhances overall team knowledge and ability to service a broader range of patients, settings, and conditions. Having representation from team members located at the patient site and members of the patient site’s organization, local cultural groups, and communities, instills important local knowledge and competence to the team. Illustrating this are telehealth services targeting rural American Indian veterans with posttraumatic stress disorder, which employ telehealth facilitators at the patient site who are rural American Indian veterans [</a:t>
            </a:r>
            <a:r>
              <a:rPr lang="en-US" sz="1100" b="0" i="0" u="none" strike="noStrike" cap="none" dirty="0">
                <a:solidFill>
                  <a:srgbClr val="000000"/>
                </a:solidFill>
                <a:effectLst/>
                <a:latin typeface="Arial"/>
                <a:ea typeface="Arial"/>
                <a:cs typeface="Arial"/>
                <a:sym typeface="Arial"/>
                <a:hlinkClick r:id="rId3"/>
              </a:rPr>
              <a:t>35</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3.Balance the team composition between virtual and in-person/patient site team membership. Telepsychiatry tele-teams by their nature have both virtual/remote team members and team members located at the patient site. Often teams are heavily weighted with remote providers and patient site administrative staff. As clinical models, resources, and staffing allows attempting to achieve a degree of balance between virtual and in-person team members and member roles is desirable.</a:t>
            </a:r>
          </a:p>
          <a:p>
            <a:r>
              <a:rPr lang="en-US" sz="1100" b="0" i="0" u="none" strike="noStrike" cap="none" dirty="0">
                <a:solidFill>
                  <a:srgbClr val="000000"/>
                </a:solidFill>
                <a:effectLst/>
                <a:latin typeface="Arial"/>
                <a:ea typeface="Arial"/>
                <a:cs typeface="Arial"/>
                <a:sym typeface="Arial"/>
              </a:rPr>
              <a:t>4.Foster shared team culture. Team culture is a result of team composition, setting, team communication, and team leadership (discussed below). Core team principles should be clearly articulated. In addition to inculcating the program mission and values, general principles valuable across all telepsychiatry services include the following:</a:t>
            </a:r>
          </a:p>
          <a:p>
            <a:pPr lvl="1"/>
            <a:r>
              <a:rPr lang="en-US" sz="1100" b="0" i="0" u="none" strike="noStrike" cap="none" dirty="0">
                <a:solidFill>
                  <a:srgbClr val="000000"/>
                </a:solidFill>
                <a:effectLst/>
                <a:latin typeface="Arial"/>
                <a:ea typeface="Arial"/>
                <a:cs typeface="Arial"/>
                <a:sym typeface="Arial"/>
              </a:rPr>
              <a:t>Positive team dynamics, cultural, and communication are the responsibility of all team members</a:t>
            </a:r>
          </a:p>
          <a:p>
            <a:pPr lvl="1"/>
            <a:r>
              <a:rPr lang="en-US" sz="1100" b="0" i="0" u="none" strike="noStrike" cap="none" dirty="0">
                <a:solidFill>
                  <a:srgbClr val="000000"/>
                </a:solidFill>
                <a:effectLst/>
                <a:latin typeface="Arial"/>
                <a:ea typeface="Arial"/>
                <a:cs typeface="Arial"/>
                <a:sym typeface="Arial"/>
              </a:rPr>
              <a:t>Value diversity (e.g., background, profession, remote/in-person) within the team</a:t>
            </a:r>
          </a:p>
          <a:p>
            <a:pPr lvl="1"/>
            <a:r>
              <a:rPr lang="en-US" sz="1100" b="0" i="0" u="none" strike="noStrike" cap="none" dirty="0">
                <a:solidFill>
                  <a:srgbClr val="000000"/>
                </a:solidFill>
                <a:effectLst/>
                <a:latin typeface="Arial"/>
                <a:ea typeface="Arial"/>
                <a:cs typeface="Arial"/>
                <a:sym typeface="Arial"/>
              </a:rPr>
              <a:t>Adherence to core mission and values while fostering tactical flexibility to achieve team goals</a:t>
            </a:r>
          </a:p>
          <a:p>
            <a:r>
              <a:rPr lang="en-US" sz="1100" b="0" i="0" u="none" strike="noStrike" cap="none" dirty="0">
                <a:solidFill>
                  <a:srgbClr val="000000"/>
                </a:solidFill>
                <a:effectLst/>
                <a:latin typeface="Arial"/>
                <a:ea typeface="Arial"/>
                <a:cs typeface="Arial"/>
                <a:sym typeface="Arial"/>
              </a:rPr>
              <a:t>Ongoing team building activities including regular team meetings, team socializing, and ongoing re-occurring in-person site visits (recommended at least quarterly for the initial stages of a services) to develop a team culture.</a:t>
            </a:r>
          </a:p>
          <a:p>
            <a:r>
              <a:rPr lang="en-US" sz="1100" b="0" i="0" u="none" strike="noStrike" cap="none" dirty="0">
                <a:solidFill>
                  <a:srgbClr val="000000"/>
                </a:solidFill>
                <a:effectLst/>
                <a:latin typeface="Arial"/>
                <a:ea typeface="Arial"/>
                <a:cs typeface="Arial"/>
                <a:sym typeface="Arial"/>
              </a:rPr>
              <a:t>Team Communication</a:t>
            </a:r>
          </a:p>
          <a:p>
            <a:r>
              <a:rPr lang="en-US" sz="1100" b="0" i="0" u="none" strike="noStrike" cap="none" dirty="0">
                <a:solidFill>
                  <a:srgbClr val="000000"/>
                </a:solidFill>
                <a:effectLst/>
                <a:latin typeface="Arial"/>
                <a:ea typeface="Arial"/>
                <a:cs typeface="Arial"/>
                <a:sym typeface="Arial"/>
              </a:rPr>
              <a:t>1.Clearly define processes and methods for team communications and interactions. Guidelines in telepsychiatry [</a:t>
            </a:r>
            <a:r>
              <a:rPr lang="en-US" sz="1100" b="0" i="0" u="none" strike="noStrike" cap="none" dirty="0">
                <a:solidFill>
                  <a:srgbClr val="000000"/>
                </a:solidFill>
                <a:effectLst/>
                <a:latin typeface="Arial"/>
                <a:ea typeface="Arial"/>
                <a:cs typeface="Arial"/>
                <a:sym typeface="Arial"/>
                <a:hlinkClick r:id="rId4"/>
              </a:rPr>
              <a:t>36</a:t>
            </a:r>
            <a:r>
              <a:rPr lang="en-US" sz="1100" b="0" i="0" u="none" strike="noStrike" cap="none" dirty="0">
                <a:solidFill>
                  <a:srgbClr val="000000"/>
                </a:solidFill>
                <a:effectLst/>
                <a:latin typeface="Arial"/>
                <a:ea typeface="Arial"/>
                <a:cs typeface="Arial"/>
                <a:sym typeface="Arial"/>
              </a:rPr>
              <a:t>] address the importance of having written protocols and procedures for telepsychiatry services. When developing protocols focusing on the both process (e.g., team meetings, treatment planning, 1:1,) and methods of communication including timing (synchronous/asynchronous) and median (Video, EHR, telephone, email, communications, scheduling procedures) provides guidance to team members, the “when, who and how,” on team communications.</a:t>
            </a:r>
          </a:p>
          <a:p>
            <a:r>
              <a:rPr lang="en-US" sz="1100" b="0" i="0" u="none" strike="noStrike" cap="none" dirty="0">
                <a:solidFill>
                  <a:srgbClr val="000000"/>
                </a:solidFill>
                <a:effectLst/>
                <a:latin typeface="Arial"/>
                <a:ea typeface="Arial"/>
                <a:cs typeface="Arial"/>
                <a:sym typeface="Arial"/>
              </a:rPr>
              <a:t>2.Attend to roles and responsibilities of interfacing with patients. It is also important to define roles and responsibilities of different team members for interfacing with patients. These include, who is doing the communication, the timing and the median of communication. Without a consistent team process the risk of miscommunication increases especially if the patient is receiving multiple communications from different team members.</a:t>
            </a:r>
          </a:p>
          <a:p>
            <a:r>
              <a:rPr lang="en-US" sz="1100" b="0" i="0" u="none" strike="noStrike" cap="none" dirty="0">
                <a:solidFill>
                  <a:srgbClr val="000000"/>
                </a:solidFill>
                <a:effectLst/>
                <a:latin typeface="Arial"/>
                <a:ea typeface="Arial"/>
                <a:cs typeface="Arial"/>
                <a:sym typeface="Arial"/>
              </a:rPr>
              <a:t>3.Nurture an iterative approach to refining team communication. Teams should periodically discuss team communication processes and effectiveness and refine processes and methods to continue to enhance communication among the team.</a:t>
            </a:r>
          </a:p>
          <a:p>
            <a:r>
              <a:rPr lang="en-US" sz="1100" b="0" i="0" u="none" strike="noStrike" cap="none" dirty="0">
                <a:solidFill>
                  <a:srgbClr val="000000"/>
                </a:solidFill>
                <a:effectLst/>
                <a:latin typeface="Arial"/>
                <a:ea typeface="Arial"/>
                <a:cs typeface="Arial"/>
                <a:sym typeface="Arial"/>
              </a:rPr>
              <a:t>Psychiatric Leadership in Tele-Teaming</a:t>
            </a:r>
          </a:p>
          <a:p>
            <a:r>
              <a:rPr lang="en-US" sz="1100" b="0" i="0" u="none" strike="noStrike" cap="none" dirty="0">
                <a:solidFill>
                  <a:srgbClr val="000000"/>
                </a:solidFill>
                <a:effectLst/>
                <a:latin typeface="Arial"/>
                <a:ea typeface="Arial"/>
                <a:cs typeface="Arial"/>
                <a:sym typeface="Arial"/>
              </a:rPr>
              <a:t>1.Utilize a robust but egalitarian and supportive leadership style. Psychiatrist through the nature of their training, prominent role in </a:t>
            </a:r>
            <a:r>
              <a:rPr lang="en-US" sz="1100" b="0" i="0" u="none" strike="noStrike" cap="none" dirty="0" err="1">
                <a:solidFill>
                  <a:srgbClr val="000000"/>
                </a:solidFill>
                <a:effectLst/>
                <a:latin typeface="Arial"/>
                <a:ea typeface="Arial"/>
                <a:cs typeface="Arial"/>
                <a:sym typeface="Arial"/>
              </a:rPr>
              <a:t>telebehavioral</a:t>
            </a:r>
            <a:r>
              <a:rPr lang="en-US" sz="1100" b="0" i="0" u="none" strike="noStrike" cap="none" dirty="0">
                <a:solidFill>
                  <a:srgbClr val="000000"/>
                </a:solidFill>
                <a:effectLst/>
                <a:latin typeface="Arial"/>
                <a:ea typeface="Arial"/>
                <a:cs typeface="Arial"/>
                <a:sym typeface="Arial"/>
              </a:rPr>
              <a:t> health services, physician leadership and clinical experience are in a unique position to serve important leadership functions in tele-teaming. A leadership style that allows a psychiatrist to direct the </a:t>
            </a:r>
            <a:r>
              <a:rPr lang="en-US" sz="1100" b="0" i="0" u="none" strike="noStrike" cap="none" dirty="0" err="1">
                <a:solidFill>
                  <a:srgbClr val="000000"/>
                </a:solidFill>
                <a:effectLst/>
                <a:latin typeface="Arial"/>
                <a:ea typeface="Arial"/>
                <a:cs typeface="Arial"/>
                <a:sym typeface="Arial"/>
              </a:rPr>
              <a:t>telepsychiatric</a:t>
            </a:r>
            <a:r>
              <a:rPr lang="en-US" sz="1100" b="0" i="0" u="none" strike="noStrike" cap="none" dirty="0">
                <a:solidFill>
                  <a:srgbClr val="000000"/>
                </a:solidFill>
                <a:effectLst/>
                <a:latin typeface="Arial"/>
                <a:ea typeface="Arial"/>
                <a:cs typeface="Arial"/>
                <a:sym typeface="Arial"/>
              </a:rPr>
              <a:t> team while building a collaborative interdisciplinary approach can be a challenging balance to achieve. Familiarity with complex adaptive leadership [</a:t>
            </a:r>
            <a:r>
              <a:rPr lang="en-US" sz="1100" b="0" i="0" u="none" strike="noStrike" cap="none" dirty="0">
                <a:solidFill>
                  <a:srgbClr val="000000"/>
                </a:solidFill>
                <a:effectLst/>
                <a:latin typeface="Arial"/>
                <a:ea typeface="Arial"/>
                <a:cs typeface="Arial"/>
                <a:sym typeface="Arial"/>
                <a:hlinkClick r:id="rId5"/>
              </a:rPr>
              <a:t>37</a:t>
            </a:r>
            <a:r>
              <a:rPr lang="en-US" sz="1100" b="0" i="0" u="none" strike="noStrike" cap="none" dirty="0">
                <a:solidFill>
                  <a:srgbClr val="000000"/>
                </a:solidFill>
                <a:effectLst/>
                <a:latin typeface="Arial"/>
                <a:ea typeface="Arial"/>
                <a:cs typeface="Arial"/>
                <a:sym typeface="Arial"/>
              </a:rPr>
              <a:t>••] can aid a psychiatrist in developing an appreciation of the value of role shifting within a team, changing one’s role to fit with current team function. To be a successful tele-team leader, a psychiatrist must be able to be both non-hierarchal and consensus building without ceding central leadership roles and responsibilities.</a:t>
            </a:r>
          </a:p>
          <a:p>
            <a:r>
              <a:rPr lang="en-US" sz="1100" b="0" i="0" u="none" strike="noStrike" cap="none" dirty="0">
                <a:solidFill>
                  <a:srgbClr val="000000"/>
                </a:solidFill>
                <a:effectLst/>
                <a:latin typeface="Arial"/>
                <a:ea typeface="Arial"/>
                <a:cs typeface="Arial"/>
                <a:sym typeface="Arial"/>
              </a:rPr>
              <a:t>2.Understand and disseminate best practices to the team. Psychiatrists should be familiar with both the best practice in telepsychiatry as well as the specific clinical setting and models in which they are working. They should work to help other team members become aware of and implement these.</a:t>
            </a:r>
          </a:p>
          <a:p>
            <a:r>
              <a:rPr lang="en-US" sz="1100" b="0" i="0" u="none" strike="noStrike" cap="none" dirty="0">
                <a:solidFill>
                  <a:srgbClr val="000000"/>
                </a:solidFill>
                <a:effectLst/>
                <a:latin typeface="Arial"/>
                <a:ea typeface="Arial"/>
                <a:cs typeface="Arial"/>
                <a:sym typeface="Arial"/>
              </a:rPr>
              <a:t>3.Challenges in team dynamics may not be your responsibility but they are your problem. Psychiatric leadership needs to be monitoring team dynamics and communication. When significant issues arise, regardless of fault or direct involvement, psychiatrists should be prepared to lead the team into proactively problem-solving of these issues.</a:t>
            </a:r>
          </a:p>
          <a:p>
            <a:r>
              <a:rPr lang="en-US" sz="1100" b="0" i="0" u="none" strike="noStrike" cap="none" dirty="0">
                <a:solidFill>
                  <a:srgbClr val="000000"/>
                </a:solidFill>
                <a:effectLst/>
                <a:latin typeface="Arial"/>
                <a:ea typeface="Arial"/>
                <a:cs typeface="Arial"/>
                <a:sym typeface="Arial"/>
              </a:rPr>
              <a:t>4.Model the cultivating of relationships within hybrid settings. Psychiatrists can play a vital role in demonstrating by example how to successfully cultivate hybrid relationships among the team and with patients. Best practices include proactive communication and relationships building, working to build relationships with virtual teammates through official as well as unofficial communication. Examples of this include acknowledging important events (e.g., team anniversaries), making sure some communication occurs synchronously and in real time with team members, expressing interest in events/activities occurring at the patient site, and seeking clarification when communication appears unclear.</a:t>
            </a:r>
          </a:p>
        </p:txBody>
      </p:sp>
    </p:spTree>
    <p:extLst>
      <p:ext uri="{BB962C8B-B14F-4D97-AF65-F5344CB8AC3E}">
        <p14:creationId xmlns:p14="http://schemas.microsoft.com/office/powerpoint/2010/main" val="147605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Examples: </a:t>
            </a:r>
          </a:p>
          <a:p>
            <a:pPr lvl="2"/>
            <a:r>
              <a:rPr lang="en-US" dirty="0"/>
              <a:t>American Indian Health Commission of Washington State: </a:t>
            </a:r>
            <a:r>
              <a:rPr lang="en-US" dirty="0">
                <a:hlinkClick r:id="rId3"/>
              </a:rPr>
              <a:t>Tribal Sovereignty and the Indian, Tribal and Urban Health System in Washington State  </a:t>
            </a:r>
            <a:endParaRPr lang="en-US" dirty="0"/>
          </a:p>
          <a:p>
            <a:pPr lvl="2"/>
            <a:r>
              <a:rPr lang="en-US" dirty="0">
                <a:hlinkClick r:id="rId4"/>
              </a:rPr>
              <a:t>Tribal Learning Series: What Non-Tribal Providers Need to Know</a:t>
            </a:r>
            <a:endParaRPr lang="en-US" dirty="0"/>
          </a:p>
          <a:p>
            <a:pPr lvl="2"/>
            <a:endParaRPr lang="en-US" dirty="0"/>
          </a:p>
          <a:p>
            <a:pPr lvl="2"/>
            <a:endParaRPr lang="en-US" dirty="0"/>
          </a:p>
          <a:p>
            <a:pPr lvl="2"/>
            <a:r>
              <a:rPr lang="en-US" sz="1100" b="0" i="1" u="none" strike="noStrike" cap="none" dirty="0">
                <a:solidFill>
                  <a:srgbClr val="000000"/>
                </a:solidFill>
                <a:effectLst/>
                <a:latin typeface="Arial"/>
                <a:ea typeface="Arial"/>
                <a:cs typeface="Arial"/>
                <a:sym typeface="Arial"/>
              </a:rPr>
              <a:t>Rural American Indian veterans have unique healthcare needs and face numerous barriers to accessing healthcare services. Over the past decade, the Department of Veterans Affairs in conjunction with the University of Colorado Denver has turned to the promising field of </a:t>
            </a:r>
            <a:r>
              <a:rPr lang="en-US" sz="1100" b="0" i="1" u="none" strike="noStrike" cap="none" dirty="0" err="1">
                <a:solidFill>
                  <a:srgbClr val="000000"/>
                </a:solidFill>
                <a:effectLst/>
                <a:latin typeface="Arial"/>
                <a:ea typeface="Arial"/>
                <a:cs typeface="Arial"/>
                <a:sym typeface="Arial"/>
              </a:rPr>
              <a:t>telemental</a:t>
            </a:r>
            <a:r>
              <a:rPr lang="en-US" sz="1100" b="0" i="1" u="none" strike="noStrike" cap="none" dirty="0">
                <a:solidFill>
                  <a:srgbClr val="000000"/>
                </a:solidFill>
                <a:effectLst/>
                <a:latin typeface="Arial"/>
                <a:ea typeface="Arial"/>
                <a:cs typeface="Arial"/>
                <a:sym typeface="Arial"/>
              </a:rPr>
              <a:t> health to develop a series of videoconferencing-based clinics to reach this vulnerable population and improve mental healthcare services. The ongoing development, implementation, and expansion of these clinics have been assessed as part of a program improvement. The outcomes of these assessments have been documented in a series of published articles, controlled studies, program and case reports, and model descriptions. This article summarizes a decade of experience with the American Indian </a:t>
            </a:r>
            <a:r>
              <a:rPr lang="en-US" sz="1100" b="0" i="1" u="none" strike="noStrike" cap="none" dirty="0" err="1">
                <a:solidFill>
                  <a:srgbClr val="000000"/>
                </a:solidFill>
                <a:effectLst/>
                <a:latin typeface="Arial"/>
                <a:ea typeface="Arial"/>
                <a:cs typeface="Arial"/>
                <a:sym typeface="Arial"/>
              </a:rPr>
              <a:t>Telemental</a:t>
            </a:r>
            <a:r>
              <a:rPr lang="en-US" sz="1100" b="0" i="1" u="none" strike="noStrike" cap="none" dirty="0">
                <a:solidFill>
                  <a:srgbClr val="000000"/>
                </a:solidFill>
                <a:effectLst/>
                <a:latin typeface="Arial"/>
                <a:ea typeface="Arial"/>
                <a:cs typeface="Arial"/>
                <a:sym typeface="Arial"/>
              </a:rPr>
              <a:t> Health Clinics, the clinic model, and the literature arising from these clinics and presents lessons learned while establishing, maintaining, and evaluating these clinics. The ability to tailor the clinics to individual sites and cultures and to provide various services has been critical to the operation of the clinics. Culturally specific care through culturally knowledgeable providers, onsite tribal outreach workers, and collaboration with community services has proven essential in operating the clinics, as well as building rapport, trust, and engagement with the target patient population. It is hoped that the lessons learned and practices presented here can not only assist others working to improve the care for rural Native veterans but also serve as a model in the use of </a:t>
            </a:r>
            <a:r>
              <a:rPr lang="en-US" sz="1100" b="0" i="1" u="none" strike="noStrike" cap="none" dirty="0" err="1">
                <a:solidFill>
                  <a:srgbClr val="000000"/>
                </a:solidFill>
                <a:effectLst/>
                <a:latin typeface="Arial"/>
                <a:ea typeface="Arial"/>
                <a:cs typeface="Arial"/>
                <a:sym typeface="Arial"/>
              </a:rPr>
              <a:t>telemental</a:t>
            </a:r>
            <a:r>
              <a:rPr lang="en-US" sz="1100" b="0" i="1" u="none" strike="noStrike" cap="none">
                <a:solidFill>
                  <a:srgbClr val="000000"/>
                </a:solidFill>
                <a:effectLst/>
                <a:latin typeface="Arial"/>
                <a:ea typeface="Arial"/>
                <a:cs typeface="Arial"/>
                <a:sym typeface="Arial"/>
              </a:rPr>
              <a:t> health services for improving care and access to rural veteran and non-veteran populations.</a:t>
            </a:r>
            <a:endParaRPr lang="en-US" dirty="0"/>
          </a:p>
          <a:p>
            <a:endParaRPr lang="en-US" dirty="0"/>
          </a:p>
        </p:txBody>
      </p:sp>
    </p:spTree>
    <p:extLst>
      <p:ext uri="{BB962C8B-B14F-4D97-AF65-F5344CB8AC3E}">
        <p14:creationId xmlns:p14="http://schemas.microsoft.com/office/powerpoint/2010/main" val="255700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defTabSz="931774">
              <a:buSzPct val="25000"/>
              <a:defRPr/>
            </a:pPr>
            <a:fld id="{00000000-1234-1234-1234-123412341234}" type="slidenum">
              <a:rPr lang="en-US">
                <a:latin typeface="Calibri"/>
                <a:ea typeface="Calibri"/>
                <a:cs typeface="Calibri"/>
                <a:sym typeface="Calibri"/>
              </a:rPr>
              <a:pPr algn="r" defTabSz="931774">
                <a:buSzPct val="25000"/>
                <a:defRPr/>
              </a:pPr>
              <a:t>34</a:t>
            </a:fld>
            <a:endParaRPr lang="en-US">
              <a:latin typeface="Calibri"/>
              <a:ea typeface="Calibri"/>
              <a:cs typeface="Calibri"/>
              <a:sym typeface="Calibri"/>
            </a:endParaRPr>
          </a:p>
        </p:txBody>
      </p:sp>
    </p:spTree>
    <p:extLst>
      <p:ext uri="{BB962C8B-B14F-4D97-AF65-F5344CB8AC3E}">
        <p14:creationId xmlns:p14="http://schemas.microsoft.com/office/powerpoint/2010/main" val="201192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Team Communication</a:t>
            </a:r>
          </a:p>
          <a:p>
            <a:r>
              <a:rPr lang="en-US" sz="1100" b="0" i="0" u="none" strike="noStrike" cap="none" dirty="0">
                <a:solidFill>
                  <a:srgbClr val="000000"/>
                </a:solidFill>
                <a:effectLst/>
                <a:latin typeface="Arial"/>
                <a:ea typeface="Arial"/>
                <a:cs typeface="Arial"/>
                <a:sym typeface="Arial"/>
              </a:rPr>
              <a:t>1.Clearly define processes and methods for team communications and interactions. Guidelines in telepsychiatry [</a:t>
            </a:r>
            <a:r>
              <a:rPr lang="en-US" sz="1100" b="0" i="0" u="none" strike="noStrike" cap="none" dirty="0">
                <a:solidFill>
                  <a:srgbClr val="000000"/>
                </a:solidFill>
                <a:effectLst/>
                <a:latin typeface="Arial"/>
                <a:ea typeface="Arial"/>
                <a:cs typeface="Arial"/>
                <a:sym typeface="Arial"/>
                <a:hlinkClick r:id="rId3"/>
              </a:rPr>
              <a:t>36</a:t>
            </a:r>
            <a:r>
              <a:rPr lang="en-US" sz="1100" b="0" i="0" u="none" strike="noStrike" cap="none" dirty="0">
                <a:solidFill>
                  <a:srgbClr val="000000"/>
                </a:solidFill>
                <a:effectLst/>
                <a:latin typeface="Arial"/>
                <a:ea typeface="Arial"/>
                <a:cs typeface="Arial"/>
                <a:sym typeface="Arial"/>
              </a:rPr>
              <a:t>] address the importance of having written protocols and procedures for telepsychiatry services. When developing protocols focusing on the both process (e.g., team meetings, treatment planning, 1:1,) and methods of communication including timing (synchronous/asynchronous) and median (Video, EHR, telephone, email, communications, scheduling procedures) provides guidance to team members, the “when, who and how,” on team communications.</a:t>
            </a:r>
          </a:p>
          <a:p>
            <a:r>
              <a:rPr lang="en-US" sz="1100" b="0" i="0" u="none" strike="noStrike" cap="none" dirty="0">
                <a:solidFill>
                  <a:srgbClr val="000000"/>
                </a:solidFill>
                <a:effectLst/>
                <a:latin typeface="Arial"/>
                <a:ea typeface="Arial"/>
                <a:cs typeface="Arial"/>
                <a:sym typeface="Arial"/>
              </a:rPr>
              <a:t>2.Attend to roles and responsibilities of interfacing with patients. It is also important to define roles and responsibilities of different team members for interfacing with patients. These include, who is doing the communication, the timing and the median of communication. Without a consistent team process the risk of miscommunication increases especially if the patient is receiving multiple communications from different team members.</a:t>
            </a:r>
          </a:p>
          <a:p>
            <a:r>
              <a:rPr lang="en-US" sz="1100" b="0" i="0" u="none" strike="noStrike" cap="none" dirty="0">
                <a:solidFill>
                  <a:srgbClr val="000000"/>
                </a:solidFill>
                <a:effectLst/>
                <a:latin typeface="Arial"/>
                <a:ea typeface="Arial"/>
                <a:cs typeface="Arial"/>
                <a:sym typeface="Arial"/>
              </a:rPr>
              <a:t>3.Nurture an iterative approach to refining team communication. Teams should periodically discuss team communication processes and effectiveness and refine processes and methods to continue to enhance communication among the team.</a:t>
            </a:r>
          </a:p>
          <a:p>
            <a:r>
              <a:rPr lang="en-US" sz="1100" b="0" i="0" u="none" strike="noStrike" cap="none" dirty="0">
                <a:solidFill>
                  <a:srgbClr val="000000"/>
                </a:solidFill>
                <a:effectLst/>
                <a:latin typeface="Arial"/>
                <a:ea typeface="Arial"/>
                <a:cs typeface="Arial"/>
                <a:sym typeface="Arial"/>
              </a:rPr>
              <a:t>Psychiatric Leadership in Tele-Teaming</a:t>
            </a:r>
          </a:p>
          <a:p>
            <a:r>
              <a:rPr lang="en-US" sz="1100" b="0" i="0" u="none" strike="noStrike" cap="none" dirty="0">
                <a:solidFill>
                  <a:srgbClr val="000000"/>
                </a:solidFill>
                <a:effectLst/>
                <a:latin typeface="Arial"/>
                <a:ea typeface="Arial"/>
                <a:cs typeface="Arial"/>
                <a:sym typeface="Arial"/>
              </a:rPr>
              <a:t>1.Utilize a robust but egalitarian and supportive leadership style. Psychiatrist through the nature of their training, prominent role in </a:t>
            </a:r>
            <a:r>
              <a:rPr lang="en-US" sz="1100" b="0" i="0" u="none" strike="noStrike" cap="none" dirty="0" err="1">
                <a:solidFill>
                  <a:srgbClr val="000000"/>
                </a:solidFill>
                <a:effectLst/>
                <a:latin typeface="Arial"/>
                <a:ea typeface="Arial"/>
                <a:cs typeface="Arial"/>
                <a:sym typeface="Arial"/>
              </a:rPr>
              <a:t>telebehavioral</a:t>
            </a:r>
            <a:r>
              <a:rPr lang="en-US" sz="1100" b="0" i="0" u="none" strike="noStrike" cap="none" dirty="0">
                <a:solidFill>
                  <a:srgbClr val="000000"/>
                </a:solidFill>
                <a:effectLst/>
                <a:latin typeface="Arial"/>
                <a:ea typeface="Arial"/>
                <a:cs typeface="Arial"/>
                <a:sym typeface="Arial"/>
              </a:rPr>
              <a:t> health services, physician leadership and clinical experience are in a unique position to serve important leadership functions in tele-teaming. A leadership style that allows a psychiatrist to direct the </a:t>
            </a:r>
            <a:r>
              <a:rPr lang="en-US" sz="1100" b="0" i="0" u="none" strike="noStrike" cap="none" dirty="0" err="1">
                <a:solidFill>
                  <a:srgbClr val="000000"/>
                </a:solidFill>
                <a:effectLst/>
                <a:latin typeface="Arial"/>
                <a:ea typeface="Arial"/>
                <a:cs typeface="Arial"/>
                <a:sym typeface="Arial"/>
              </a:rPr>
              <a:t>telepsychiatric</a:t>
            </a:r>
            <a:r>
              <a:rPr lang="en-US" sz="1100" b="0" i="0" u="none" strike="noStrike" cap="none" dirty="0">
                <a:solidFill>
                  <a:srgbClr val="000000"/>
                </a:solidFill>
                <a:effectLst/>
                <a:latin typeface="Arial"/>
                <a:ea typeface="Arial"/>
                <a:cs typeface="Arial"/>
                <a:sym typeface="Arial"/>
              </a:rPr>
              <a:t> team while building a collaborative interdisciplinary approach can be a challenging balance to achieve. Familiarity with complex adaptive leadership [</a:t>
            </a:r>
            <a:r>
              <a:rPr lang="en-US" sz="1100" b="0" i="0" u="none" strike="noStrike" cap="none" dirty="0">
                <a:solidFill>
                  <a:srgbClr val="000000"/>
                </a:solidFill>
                <a:effectLst/>
                <a:latin typeface="Arial"/>
                <a:ea typeface="Arial"/>
                <a:cs typeface="Arial"/>
                <a:sym typeface="Arial"/>
                <a:hlinkClick r:id="rId4"/>
              </a:rPr>
              <a:t>37</a:t>
            </a:r>
            <a:r>
              <a:rPr lang="en-US" sz="1100" b="0" i="0" u="none" strike="noStrike" cap="none" dirty="0">
                <a:solidFill>
                  <a:srgbClr val="000000"/>
                </a:solidFill>
                <a:effectLst/>
                <a:latin typeface="Arial"/>
                <a:ea typeface="Arial"/>
                <a:cs typeface="Arial"/>
                <a:sym typeface="Arial"/>
              </a:rPr>
              <a:t>••] can aid a psychiatrist in developing an appreciation of the value of role shifting within a team, changing one’s role to fit with current team function. To be a successful tele-team leader, a psychiatrist must be able to be both non-hierarchal and consensus building without ceding central leadership roles and responsibilities.</a:t>
            </a:r>
          </a:p>
          <a:p>
            <a:r>
              <a:rPr lang="en-US" sz="1100" b="0" i="0" u="none" strike="noStrike" cap="none" dirty="0">
                <a:solidFill>
                  <a:srgbClr val="000000"/>
                </a:solidFill>
                <a:effectLst/>
                <a:latin typeface="Arial"/>
                <a:ea typeface="Arial"/>
                <a:cs typeface="Arial"/>
                <a:sym typeface="Arial"/>
              </a:rPr>
              <a:t>2.Understand and disseminate best practices to the team. Psychiatrists should be familiar with both the best practice in telepsychiatry as well as the specific clinical setting and models in which they are working. They should work to help other team members become aware of and implement these.</a:t>
            </a:r>
          </a:p>
          <a:p>
            <a:r>
              <a:rPr lang="en-US" sz="1100" b="0" i="0" u="none" strike="noStrike" cap="none" dirty="0">
                <a:solidFill>
                  <a:srgbClr val="000000"/>
                </a:solidFill>
                <a:effectLst/>
                <a:latin typeface="Arial"/>
                <a:ea typeface="Arial"/>
                <a:cs typeface="Arial"/>
                <a:sym typeface="Arial"/>
              </a:rPr>
              <a:t>3.Challenges in team dynamics may not be your responsibility but they are your problem. Psychiatric leadership needs to be monitoring team dynamics and communication. When significant issues arise, regardless of fault or direct involvement, psychiatrists should be prepared to lead the team into proactively problem-solving of these issues.</a:t>
            </a:r>
          </a:p>
          <a:p>
            <a:r>
              <a:rPr lang="en-US" sz="1100" b="0" i="0" u="none" strike="noStrike" cap="none" dirty="0">
                <a:solidFill>
                  <a:srgbClr val="000000"/>
                </a:solidFill>
                <a:effectLst/>
                <a:latin typeface="Arial"/>
                <a:ea typeface="Arial"/>
                <a:cs typeface="Arial"/>
                <a:sym typeface="Arial"/>
              </a:rPr>
              <a:t>4.Model the cultivating of relationships within hybrid settings. Psychiatrists can play a vital role in demonstrating by example how to successfully cultivate hybrid relationships among the team and with patients. Best practices include proactive communication and relationships building, working to build relationships with virtual teammates through official as well as unofficial communication. Examples of this include acknowledging important events (e.g., team anniversaries), making sure some communication occurs synchronously and in real time with team members, expressing interest in events/activities occurring at the patient site, and seeking clarification when communication appears unclear.</a:t>
            </a:r>
          </a:p>
        </p:txBody>
      </p:sp>
    </p:spTree>
    <p:extLst>
      <p:ext uri="{BB962C8B-B14F-4D97-AF65-F5344CB8AC3E}">
        <p14:creationId xmlns:p14="http://schemas.microsoft.com/office/powerpoint/2010/main" val="196174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7649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Psychiatric Leadership in Tele-Teaming</a:t>
            </a:r>
          </a:p>
          <a:p>
            <a:r>
              <a:rPr lang="en-US" sz="1100" b="0" i="0" u="none" strike="noStrike" cap="none" dirty="0">
                <a:solidFill>
                  <a:srgbClr val="000000"/>
                </a:solidFill>
                <a:effectLst/>
                <a:latin typeface="Arial"/>
                <a:ea typeface="Arial"/>
                <a:cs typeface="Arial"/>
                <a:sym typeface="Arial"/>
              </a:rPr>
              <a:t>1.Utilize a robust but egalitarian and supportive leadership style. Psychiatrist through the nature of their training, prominent role in </a:t>
            </a:r>
            <a:r>
              <a:rPr lang="en-US" sz="1100" b="0" i="0" u="none" strike="noStrike" cap="none" dirty="0" err="1">
                <a:solidFill>
                  <a:srgbClr val="000000"/>
                </a:solidFill>
                <a:effectLst/>
                <a:latin typeface="Arial"/>
                <a:ea typeface="Arial"/>
                <a:cs typeface="Arial"/>
                <a:sym typeface="Arial"/>
              </a:rPr>
              <a:t>telebehavioral</a:t>
            </a:r>
            <a:r>
              <a:rPr lang="en-US" sz="1100" b="0" i="0" u="none" strike="noStrike" cap="none" dirty="0">
                <a:solidFill>
                  <a:srgbClr val="000000"/>
                </a:solidFill>
                <a:effectLst/>
                <a:latin typeface="Arial"/>
                <a:ea typeface="Arial"/>
                <a:cs typeface="Arial"/>
                <a:sym typeface="Arial"/>
              </a:rPr>
              <a:t> health services, physician leadership and clinical experience are in a unique position to serve important leadership functions in tele-teaming. A leadership style that allows a psychiatrist to direct the </a:t>
            </a:r>
            <a:r>
              <a:rPr lang="en-US" sz="1100" b="0" i="0" u="none" strike="noStrike" cap="none" dirty="0" err="1">
                <a:solidFill>
                  <a:srgbClr val="000000"/>
                </a:solidFill>
                <a:effectLst/>
                <a:latin typeface="Arial"/>
                <a:ea typeface="Arial"/>
                <a:cs typeface="Arial"/>
                <a:sym typeface="Arial"/>
              </a:rPr>
              <a:t>telepsychiatric</a:t>
            </a:r>
            <a:r>
              <a:rPr lang="en-US" sz="1100" b="0" i="0" u="none" strike="noStrike" cap="none" dirty="0">
                <a:solidFill>
                  <a:srgbClr val="000000"/>
                </a:solidFill>
                <a:effectLst/>
                <a:latin typeface="Arial"/>
                <a:ea typeface="Arial"/>
                <a:cs typeface="Arial"/>
                <a:sym typeface="Arial"/>
              </a:rPr>
              <a:t> team while building a collaborative interdisciplinary approach can be a challenging balance to achieve. Familiarity with complex adaptive leadership [</a:t>
            </a:r>
            <a:r>
              <a:rPr lang="en-US" sz="1100" b="0" i="0" u="none" strike="noStrike" cap="none" dirty="0">
                <a:solidFill>
                  <a:srgbClr val="000000"/>
                </a:solidFill>
                <a:effectLst/>
                <a:latin typeface="Arial"/>
                <a:ea typeface="Arial"/>
                <a:cs typeface="Arial"/>
                <a:sym typeface="Arial"/>
                <a:hlinkClick r:id="rId3"/>
              </a:rPr>
              <a:t>37</a:t>
            </a:r>
            <a:r>
              <a:rPr lang="en-US" sz="1100" b="0" i="0" u="none" strike="noStrike" cap="none" dirty="0">
                <a:solidFill>
                  <a:srgbClr val="000000"/>
                </a:solidFill>
                <a:effectLst/>
                <a:latin typeface="Arial"/>
                <a:ea typeface="Arial"/>
                <a:cs typeface="Arial"/>
                <a:sym typeface="Arial"/>
              </a:rPr>
              <a:t>••] can aid a psychiatrist in developing an appreciation of the value of role shifting within a team, changing one’s role to fit with current team function. To be a successful tele-team leader, a psychiatrist must be able to be both non-hierarchal and consensus building without ceding central leadership roles and responsibilities.</a:t>
            </a:r>
          </a:p>
          <a:p>
            <a:r>
              <a:rPr lang="en-US" sz="1100" b="0" i="0" u="none" strike="noStrike" cap="none" dirty="0">
                <a:solidFill>
                  <a:srgbClr val="000000"/>
                </a:solidFill>
                <a:effectLst/>
                <a:latin typeface="Arial"/>
                <a:ea typeface="Arial"/>
                <a:cs typeface="Arial"/>
                <a:sym typeface="Arial"/>
              </a:rPr>
              <a:t>2.Understand and disseminate best practices to the team. Psychiatrists should be familiar with both the best practice in telepsychiatry as well as the specific clinical setting and models in which they are working. They should work to help other team members become aware of and implement these.</a:t>
            </a:r>
          </a:p>
          <a:p>
            <a:r>
              <a:rPr lang="en-US" sz="1100" b="0" i="0" u="none" strike="noStrike" cap="none" dirty="0">
                <a:solidFill>
                  <a:srgbClr val="000000"/>
                </a:solidFill>
                <a:effectLst/>
                <a:latin typeface="Arial"/>
                <a:ea typeface="Arial"/>
                <a:cs typeface="Arial"/>
                <a:sym typeface="Arial"/>
              </a:rPr>
              <a:t>3.Challenges in team dynamics may not be your responsibility but they are your problem. Psychiatric leadership needs to be monitoring team dynamics and communication. When significant issues arise, regardless of fault or direct involvement, psychiatrists should be prepared to lead the team into proactively problem-solving of these issues.</a:t>
            </a:r>
          </a:p>
          <a:p>
            <a:r>
              <a:rPr lang="en-US" sz="1100" b="0" i="0" u="none" strike="noStrike" cap="none" dirty="0">
                <a:solidFill>
                  <a:srgbClr val="000000"/>
                </a:solidFill>
                <a:effectLst/>
                <a:latin typeface="Arial"/>
                <a:ea typeface="Arial"/>
                <a:cs typeface="Arial"/>
                <a:sym typeface="Arial"/>
              </a:rPr>
              <a:t>4.Model the cultivating of relationships within hybrid settings. Psychiatrists can play a vital role in demonstrating by example how to successfully cultivate hybrid relationships among the team and with patients. Best practices include proactive communication and relationships building, working to build relationships with virtual teammates through official as well as unofficial communication. Examples of this include acknowledging important events (e.g., team anniversaries), making sure some communication occurs synchronously and in real time with team members, expressing interest in events/activities occurring at the patient site, and seeking clarification when communication appears unclear.</a:t>
            </a:r>
          </a:p>
        </p:txBody>
      </p:sp>
    </p:spTree>
    <p:extLst>
      <p:ext uri="{BB962C8B-B14F-4D97-AF65-F5344CB8AC3E}">
        <p14:creationId xmlns:p14="http://schemas.microsoft.com/office/powerpoint/2010/main" val="364227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9613"/>
            <a:ext cx="6302375" cy="3546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defTabSz="931774">
              <a:buSzPct val="25000"/>
              <a:defRPr/>
            </a:pPr>
            <a:fld id="{00000000-1234-1234-1234-123412341234}" type="slidenum">
              <a:rPr lang="en-US">
                <a:latin typeface="Calibri"/>
                <a:ea typeface="Calibri"/>
                <a:cs typeface="Calibri"/>
                <a:sym typeface="Calibri"/>
              </a:rPr>
              <a:pPr algn="r" defTabSz="931774">
                <a:buSzPct val="25000"/>
                <a:defRPr/>
              </a:pPr>
              <a:t>47</a:t>
            </a:fld>
            <a:endParaRPr lang="en-US">
              <a:latin typeface="Calibri"/>
              <a:ea typeface="Calibri"/>
              <a:cs typeface="Calibri"/>
              <a:sym typeface="Calibri"/>
            </a:endParaRPr>
          </a:p>
        </p:txBody>
      </p:sp>
    </p:spTree>
    <p:extLst>
      <p:ext uri="{BB962C8B-B14F-4D97-AF65-F5344CB8AC3E}">
        <p14:creationId xmlns:p14="http://schemas.microsoft.com/office/powerpoint/2010/main" val="83401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4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67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2155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3323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8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86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This article will define telepsychiatry as live interactive video conferencing and when discussing other technologies (e.g., email, telephone, electronic health records (EHRs), patient-portals, mobile devices) will specifically indicate these</a:t>
            </a:r>
            <a:endParaRPr lang="en-US" dirty="0"/>
          </a:p>
        </p:txBody>
      </p:sp>
    </p:spTree>
    <p:extLst>
      <p:ext uri="{BB962C8B-B14F-4D97-AF65-F5344CB8AC3E}">
        <p14:creationId xmlns:p14="http://schemas.microsoft.com/office/powerpoint/2010/main" val="296752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888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9.xml"/><Relationship Id="rId18" Type="http://schemas.microsoft.com/office/2007/relationships/diagramDrawing" Target="../diagrams/drawing4.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17" Type="http://schemas.openxmlformats.org/officeDocument/2006/relationships/diagramColors" Target="../diagrams/colors4.xml"/><Relationship Id="rId2" Type="http://schemas.openxmlformats.org/officeDocument/2006/relationships/tags" Target="../tags/tag2.xml"/><Relationship Id="rId16" Type="http://schemas.openxmlformats.org/officeDocument/2006/relationships/diagramQuickStyle" Target="../diagrams/quickStyle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diagramLayout" Target="../diagrams/layout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DJxhMfP0qNQ&amp;t=3s" TargetMode="External"/><Relationship Id="rId2" Type="http://schemas.openxmlformats.org/officeDocument/2006/relationships/hyperlink" Target="https://aihc-wa.com/wp-content/uploads/2019/01/AIHC-The-Indian-Health-Care-System-In-Washington-State-1-14-19-1.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3.xml"/><Relationship Id="rId7" Type="http://schemas.openxmlformats.org/officeDocument/2006/relationships/image" Target="../media/image17.emf"/><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posullivan@cardeaservice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823338" y="24618"/>
            <a:ext cx="8967037" cy="6569567"/>
            <a:chOff x="5975381" y="2049630"/>
            <a:chExt cx="4830077" cy="3504517"/>
          </a:xfrm>
        </p:grpSpPr>
        <p:pic>
          <p:nvPicPr>
            <p:cNvPr id="85" name="Google Shape;85;p1"/>
            <p:cNvPicPr preferRelativeResize="0"/>
            <p:nvPr/>
          </p:nvPicPr>
          <p:blipFill rotWithShape="1">
            <a:blip r:embed="rId3">
              <a:alphaModFix/>
            </a:blip>
            <a:srcRect/>
            <a:stretch/>
          </p:blipFill>
          <p:spPr>
            <a:xfrm>
              <a:off x="5975381" y="2049630"/>
              <a:ext cx="4498159" cy="3475851"/>
            </a:xfrm>
            <a:prstGeom prst="rect">
              <a:avLst/>
            </a:prstGeom>
            <a:noFill/>
            <a:ln>
              <a:noFill/>
            </a:ln>
          </p:spPr>
        </p:pic>
        <p:sp>
          <p:nvSpPr>
            <p:cNvPr id="86" name="Google Shape;86;p1"/>
            <p:cNvSpPr/>
            <p:nvPr/>
          </p:nvSpPr>
          <p:spPr>
            <a:xfrm>
              <a:off x="6282958" y="4915747"/>
              <a:ext cx="4522500" cy="638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7" name="Google Shape;87;p1"/>
          <p:cNvSpPr txBox="1"/>
          <p:nvPr/>
        </p:nvSpPr>
        <p:spPr>
          <a:xfrm>
            <a:off x="6096000" y="2360333"/>
            <a:ext cx="5849749" cy="320413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4800"/>
              <a:buFont typeface="Gill Sans"/>
              <a:buNone/>
            </a:pPr>
            <a:r>
              <a:rPr lang="en-US" sz="4800" b="0" i="0" u="none" strike="noStrike" cap="none" dirty="0">
                <a:solidFill>
                  <a:schemeClr val="dk1"/>
                </a:solidFill>
                <a:latin typeface="Gill Sans"/>
                <a:ea typeface="Gill Sans"/>
                <a:cs typeface="Gill Sans"/>
                <a:sym typeface="Gill Sans"/>
              </a:rPr>
              <a:t>VIRTUAL CARE IMPLEMENTATION ECHO </a:t>
            </a:r>
          </a:p>
          <a:p>
            <a:pPr marL="0" marR="0" lvl="0" indent="0" algn="l" rtl="0">
              <a:lnSpc>
                <a:spcPct val="90000"/>
              </a:lnSpc>
              <a:spcBef>
                <a:spcPts val="0"/>
              </a:spcBef>
              <a:spcAft>
                <a:spcPts val="0"/>
              </a:spcAft>
              <a:buClr>
                <a:schemeClr val="dk1"/>
              </a:buClr>
              <a:buSzPts val="4800"/>
              <a:buFont typeface="Gill Sans"/>
              <a:buNone/>
            </a:pPr>
            <a:endParaRPr lang="en-US" sz="4800" dirty="0">
              <a:solidFill>
                <a:schemeClr val="dk1"/>
              </a:solidFill>
              <a:latin typeface="Gill Sans"/>
              <a:cs typeface="Gill Sans"/>
              <a:sym typeface="Gill Sans"/>
            </a:endParaRPr>
          </a:p>
          <a:p>
            <a:pPr marL="0" marR="0" lvl="0" indent="0" algn="l" rtl="0">
              <a:lnSpc>
                <a:spcPct val="90000"/>
              </a:lnSpc>
              <a:spcBef>
                <a:spcPts val="0"/>
              </a:spcBef>
              <a:spcAft>
                <a:spcPts val="0"/>
              </a:spcAft>
              <a:buClr>
                <a:schemeClr val="dk1"/>
              </a:buClr>
              <a:buSzPts val="4800"/>
              <a:buFont typeface="Gill Sans"/>
              <a:buNone/>
            </a:pPr>
            <a:r>
              <a:rPr lang="en-US" sz="4800" dirty="0">
                <a:solidFill>
                  <a:schemeClr val="dk1"/>
                </a:solidFill>
                <a:latin typeface="Gill Sans"/>
                <a:cs typeface="Gill Sans"/>
                <a:sym typeface="Gill Sans"/>
              </a:rPr>
              <a:t>Nov 16,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111" name="Google Shape;111;p4"/>
          <p:cNvSpPr txBox="1"/>
          <p:nvPr/>
        </p:nvSpPr>
        <p:spPr>
          <a:xfrm>
            <a:off x="1024726" y="483713"/>
            <a:ext cx="9338473" cy="81741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Gill Sans"/>
              <a:buNone/>
            </a:pPr>
            <a:r>
              <a:rPr lang="en-US" sz="4800" dirty="0">
                <a:solidFill>
                  <a:schemeClr val="dk1"/>
                </a:solidFill>
                <a:latin typeface="Gill Sans"/>
                <a:cs typeface="Gill Sans"/>
                <a:sym typeface="Gill Sans"/>
              </a:rPr>
              <a:t>Disclosures</a:t>
            </a:r>
            <a:endParaRPr dirty="0"/>
          </a:p>
        </p:txBody>
      </p:sp>
      <p:sp>
        <p:nvSpPr>
          <p:cNvPr id="112" name="Google Shape;112;p4"/>
          <p:cNvSpPr txBox="1"/>
          <p:nvPr/>
        </p:nvSpPr>
        <p:spPr>
          <a:xfrm>
            <a:off x="1024727" y="1932853"/>
            <a:ext cx="57699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Gill Sans"/>
                <a:cs typeface="Gill Sans"/>
                <a:sym typeface="Gill Sans"/>
              </a:rPr>
              <a:t>None</a:t>
            </a:r>
            <a:endParaRPr dirty="0"/>
          </a:p>
        </p:txBody>
      </p:sp>
    </p:spTree>
    <p:extLst>
      <p:ext uri="{BB962C8B-B14F-4D97-AF65-F5344CB8AC3E}">
        <p14:creationId xmlns:p14="http://schemas.microsoft.com/office/powerpoint/2010/main" val="83271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Define virtual care/telehealth</a:t>
            </a:r>
          </a:p>
          <a:p>
            <a:r>
              <a:rPr lang="en-US" dirty="0"/>
              <a:t>Describe benefits of telehealth generally and in I/T/U communities</a:t>
            </a:r>
          </a:p>
          <a:p>
            <a:r>
              <a:rPr lang="en-US" dirty="0"/>
              <a:t>Name benefits and challenges associated with building and sustaining effective remote teams in medical care</a:t>
            </a:r>
          </a:p>
          <a:p>
            <a:r>
              <a:rPr lang="en-US" dirty="0"/>
              <a:t>Identify approaches to mitigating challenges in remote teams </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27624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What is virtual care?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825625"/>
            <a:ext cx="10022058" cy="4351338"/>
          </a:xfrm>
        </p:spPr>
        <p:txBody>
          <a:bodyPr>
            <a:normAutofit fontScale="92500" lnSpcReduction="10000"/>
          </a:bodyPr>
          <a:lstStyle/>
          <a:p>
            <a:r>
              <a:rPr lang="en-US" dirty="0"/>
              <a:t>Multiple names: telemedicine, telehealth, virtual care</a:t>
            </a:r>
          </a:p>
          <a:p>
            <a:pPr lvl="1"/>
            <a:r>
              <a:rPr lang="en-US" dirty="0"/>
              <a:t>2007 review found 104 terms</a:t>
            </a:r>
          </a:p>
          <a:p>
            <a:r>
              <a:rPr lang="en-US" dirty="0"/>
              <a:t>“Telemedicine uses telecommunication systems to deliver health care at a distance … Examples include the provision of specialist consultations via video‐conferencing, remote monitoring of patients with chronic conditions and the provision of clinical information for self‐management. Telemedicine applications may also be linked to electronic patient records.”</a:t>
            </a:r>
          </a:p>
          <a:p>
            <a:r>
              <a:rPr lang="en-US" dirty="0"/>
              <a:t>Variety of mediums: from in-person, videoconferencing, telephone, email, patient-portals, text-based applications, digital apps, remote monitoring</a:t>
            </a:r>
          </a:p>
          <a:p>
            <a:pPr marL="114300" indent="0">
              <a:buNone/>
            </a:pPr>
            <a:endParaRPr lang="en-US" dirty="0"/>
          </a:p>
          <a:p>
            <a:pPr lvl="1"/>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7" name="TextBox 6">
            <a:extLst>
              <a:ext uri="{FF2B5EF4-FFF2-40B4-BE49-F238E27FC236}">
                <a16:creationId xmlns:a16="http://schemas.microsoft.com/office/drawing/2014/main" id="{8F90026E-44C8-204C-8BF1-B99AEE1C709C}"/>
              </a:ext>
            </a:extLst>
          </p:cNvPr>
          <p:cNvSpPr txBox="1"/>
          <p:nvPr/>
        </p:nvSpPr>
        <p:spPr>
          <a:xfrm>
            <a:off x="838200" y="6194402"/>
            <a:ext cx="4849404" cy="307777"/>
          </a:xfrm>
          <a:prstGeom prst="rect">
            <a:avLst/>
          </a:prstGeom>
          <a:noFill/>
        </p:spPr>
        <p:txBody>
          <a:bodyPr wrap="none" rtlCol="0">
            <a:spAutoFit/>
          </a:bodyPr>
          <a:lstStyle/>
          <a:p>
            <a:r>
              <a:rPr lang="en-US" dirty="0" err="1"/>
              <a:t>Flodgren</a:t>
            </a:r>
            <a:r>
              <a:rPr lang="en-US" dirty="0"/>
              <a:t> et al 2015; Shore J et al 2019; </a:t>
            </a:r>
            <a:r>
              <a:rPr lang="en-US" dirty="0" err="1"/>
              <a:t>Sood</a:t>
            </a:r>
            <a:r>
              <a:rPr lang="en-US" dirty="0"/>
              <a:t> S et al 2007 </a:t>
            </a:r>
          </a:p>
        </p:txBody>
      </p:sp>
    </p:spTree>
    <p:extLst>
      <p:ext uri="{BB962C8B-B14F-4D97-AF65-F5344CB8AC3E}">
        <p14:creationId xmlns:p14="http://schemas.microsoft.com/office/powerpoint/2010/main" val="199812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ig. 1">
            <a:extLst>
              <a:ext uri="{FF2B5EF4-FFF2-40B4-BE49-F238E27FC236}">
                <a16:creationId xmlns:a16="http://schemas.microsoft.com/office/drawing/2014/main" id="{2C2101DD-DA31-2541-AD13-3035ACF74F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8F4612F1-A94E-5747-BFD1-9B82107D0C2E}"/>
              </a:ext>
            </a:extLst>
          </p:cNvPr>
          <p:cNvPicPr>
            <a:picLocks noChangeAspect="1"/>
          </p:cNvPicPr>
          <p:nvPr/>
        </p:nvPicPr>
        <p:blipFill>
          <a:blip r:embed="rId2"/>
          <a:stretch>
            <a:fillRect/>
          </a:stretch>
        </p:blipFill>
        <p:spPr>
          <a:xfrm>
            <a:off x="1295400" y="695163"/>
            <a:ext cx="9906000" cy="5162873"/>
          </a:xfrm>
          <a:prstGeom prst="rect">
            <a:avLst/>
          </a:prstGeom>
        </p:spPr>
      </p:pic>
      <p:sp>
        <p:nvSpPr>
          <p:cNvPr id="4" name="TextBox 3">
            <a:extLst>
              <a:ext uri="{FF2B5EF4-FFF2-40B4-BE49-F238E27FC236}">
                <a16:creationId xmlns:a16="http://schemas.microsoft.com/office/drawing/2014/main" id="{09E1B12D-7277-C547-8B48-2BA858DA547C}"/>
              </a:ext>
            </a:extLst>
          </p:cNvPr>
          <p:cNvSpPr txBox="1"/>
          <p:nvPr/>
        </p:nvSpPr>
        <p:spPr>
          <a:xfrm>
            <a:off x="4114800" y="6375400"/>
            <a:ext cx="1636987" cy="307777"/>
          </a:xfrm>
          <a:prstGeom prst="rect">
            <a:avLst/>
          </a:prstGeom>
          <a:noFill/>
        </p:spPr>
        <p:txBody>
          <a:bodyPr wrap="none" rtlCol="0">
            <a:spAutoFit/>
          </a:bodyPr>
          <a:lstStyle/>
          <a:p>
            <a:r>
              <a:rPr lang="en-US" dirty="0"/>
              <a:t>Shore J et al 2019</a:t>
            </a:r>
          </a:p>
        </p:txBody>
      </p:sp>
      <p:pic>
        <p:nvPicPr>
          <p:cNvPr id="5" name="Google Shape;110;p4">
            <a:extLst>
              <a:ext uri="{FF2B5EF4-FFF2-40B4-BE49-F238E27FC236}">
                <a16:creationId xmlns:a16="http://schemas.microsoft.com/office/drawing/2014/main" id="{4198947B-5277-5E4A-90E9-4ABE9C926C7C}"/>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165362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D49-A727-894D-B4E9-5C978FC22806}"/>
              </a:ext>
            </a:extLst>
          </p:cNvPr>
          <p:cNvSpPr>
            <a:spLocks noGrp="1"/>
          </p:cNvSpPr>
          <p:nvPr>
            <p:ph type="title"/>
          </p:nvPr>
        </p:nvSpPr>
        <p:spPr/>
        <p:txBody>
          <a:bodyPr/>
          <a:lstStyle/>
          <a:p>
            <a:r>
              <a:rPr lang="en-US" dirty="0"/>
              <a:t>Benefits to telehealth in general</a:t>
            </a:r>
          </a:p>
        </p:txBody>
      </p:sp>
      <p:sp>
        <p:nvSpPr>
          <p:cNvPr id="3" name="Text Placeholder 2">
            <a:extLst>
              <a:ext uri="{FF2B5EF4-FFF2-40B4-BE49-F238E27FC236}">
                <a16:creationId xmlns:a16="http://schemas.microsoft.com/office/drawing/2014/main" id="{DC80AB3D-2A2F-BC4D-BAF3-1F9DCD5E6D1F}"/>
              </a:ext>
            </a:extLst>
          </p:cNvPr>
          <p:cNvSpPr>
            <a:spLocks noGrp="1"/>
          </p:cNvSpPr>
          <p:nvPr>
            <p:ph type="body" idx="1"/>
          </p:nvPr>
        </p:nvSpPr>
        <p:spPr>
          <a:xfrm>
            <a:off x="838200" y="1825625"/>
            <a:ext cx="5257800" cy="4351338"/>
          </a:xfrm>
        </p:spPr>
        <p:txBody>
          <a:bodyPr>
            <a:normAutofit/>
          </a:bodyPr>
          <a:lstStyle/>
          <a:p>
            <a:r>
              <a:rPr lang="en-US" dirty="0"/>
              <a:t>Improve outcomes</a:t>
            </a:r>
          </a:p>
          <a:p>
            <a:r>
              <a:rPr lang="en-US" dirty="0"/>
              <a:t>Decrease travel time and increase communication with providers</a:t>
            </a:r>
          </a:p>
          <a:p>
            <a:r>
              <a:rPr lang="en-US" dirty="0"/>
              <a:t>Increase access to care</a:t>
            </a:r>
          </a:p>
          <a:p>
            <a:r>
              <a:rPr lang="en-US" dirty="0"/>
              <a:t>Decrease missed appointments</a:t>
            </a:r>
          </a:p>
          <a:p>
            <a:r>
              <a:rPr lang="en-US" dirty="0"/>
              <a:t>Decrease wait times</a:t>
            </a:r>
          </a:p>
        </p:txBody>
      </p:sp>
      <p:sp>
        <p:nvSpPr>
          <p:cNvPr id="4" name="TextBox 3">
            <a:extLst>
              <a:ext uri="{FF2B5EF4-FFF2-40B4-BE49-F238E27FC236}">
                <a16:creationId xmlns:a16="http://schemas.microsoft.com/office/drawing/2014/main" id="{AC6E2821-7B20-2C4A-BC4A-1B5AACD9BEB0}"/>
              </a:ext>
            </a:extLst>
          </p:cNvPr>
          <p:cNvSpPr txBox="1"/>
          <p:nvPr/>
        </p:nvSpPr>
        <p:spPr>
          <a:xfrm>
            <a:off x="838200" y="6389907"/>
            <a:ext cx="3348994" cy="307777"/>
          </a:xfrm>
          <a:prstGeom prst="rect">
            <a:avLst/>
          </a:prstGeom>
          <a:noFill/>
        </p:spPr>
        <p:txBody>
          <a:bodyPr wrap="none" rtlCol="0">
            <a:spAutoFit/>
          </a:bodyPr>
          <a:lstStyle/>
          <a:p>
            <a:r>
              <a:rPr lang="en-US" dirty="0"/>
              <a:t>Cruse CS et al 2017; Shore J et al 2019</a:t>
            </a:r>
          </a:p>
        </p:txBody>
      </p:sp>
      <p:pic>
        <p:nvPicPr>
          <p:cNvPr id="5" name="Picture 4">
            <a:extLst>
              <a:ext uri="{FF2B5EF4-FFF2-40B4-BE49-F238E27FC236}">
                <a16:creationId xmlns:a16="http://schemas.microsoft.com/office/drawing/2014/main" id="{4A81FB84-801C-4240-9862-D210CC07324B}"/>
              </a:ext>
            </a:extLst>
          </p:cNvPr>
          <p:cNvPicPr>
            <a:picLocks noChangeAspect="1"/>
          </p:cNvPicPr>
          <p:nvPr/>
        </p:nvPicPr>
        <p:blipFill>
          <a:blip r:embed="rId2"/>
          <a:stretch>
            <a:fillRect/>
          </a:stretch>
        </p:blipFill>
        <p:spPr>
          <a:xfrm>
            <a:off x="6497660" y="2112169"/>
            <a:ext cx="5199040" cy="3778250"/>
          </a:xfrm>
          <a:prstGeom prst="rect">
            <a:avLst/>
          </a:prstGeom>
        </p:spPr>
      </p:pic>
    </p:spTree>
    <p:extLst>
      <p:ext uri="{BB962C8B-B14F-4D97-AF65-F5344CB8AC3E}">
        <p14:creationId xmlns:p14="http://schemas.microsoft.com/office/powerpoint/2010/main" val="365536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E7D49-A727-894D-B4E9-5C978FC22806}"/>
              </a:ext>
            </a:extLst>
          </p:cNvPr>
          <p:cNvSpPr>
            <a:spLocks noGrp="1"/>
          </p:cNvSpPr>
          <p:nvPr>
            <p:ph type="title"/>
          </p:nvPr>
        </p:nvSpPr>
        <p:spPr>
          <a:xfrm>
            <a:off x="630936" y="639520"/>
            <a:ext cx="3429000" cy="1719072"/>
          </a:xfrm>
        </p:spPr>
        <p:txBody>
          <a:bodyPr anchor="b">
            <a:normAutofit/>
          </a:bodyPr>
          <a:lstStyle/>
          <a:p>
            <a:r>
              <a:rPr lang="en-US" sz="3800"/>
              <a:t>Telehealth in tribal communities</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C80AB3D-2A2F-BC4D-BAF3-1F9DCD5E6D1F}"/>
              </a:ext>
            </a:extLst>
          </p:cNvPr>
          <p:cNvSpPr>
            <a:spLocks noGrp="1"/>
          </p:cNvSpPr>
          <p:nvPr>
            <p:ph type="body" idx="1"/>
          </p:nvPr>
        </p:nvSpPr>
        <p:spPr>
          <a:xfrm>
            <a:off x="630936" y="2807208"/>
            <a:ext cx="3429000" cy="3410712"/>
          </a:xfrm>
        </p:spPr>
        <p:txBody>
          <a:bodyPr anchor="t">
            <a:normAutofit/>
          </a:bodyPr>
          <a:lstStyle/>
          <a:p>
            <a:r>
              <a:rPr lang="en-US" sz="1700"/>
              <a:t>I/T/U clinics long at the forefront of telehealth delivery</a:t>
            </a:r>
          </a:p>
          <a:p>
            <a:pPr lvl="1"/>
            <a:r>
              <a:rPr lang="en-US" sz="1700"/>
              <a:t>The Alaska Tribal Health System (ATHS) has utilized telehealth programs to deliver care since mid 1990s. (Hays et al 2014)</a:t>
            </a:r>
          </a:p>
          <a:p>
            <a:pPr lvl="1"/>
            <a:r>
              <a:rPr lang="en-US" sz="1700"/>
              <a:t>Teleopthomology in Arizona in 2000 (Hays et al 2014)</a:t>
            </a:r>
          </a:p>
          <a:p>
            <a:pPr marL="114300" indent="0">
              <a:buNone/>
            </a:pPr>
            <a:endParaRPr lang="en-US" sz="1700"/>
          </a:p>
        </p:txBody>
      </p:sp>
      <p:pic>
        <p:nvPicPr>
          <p:cNvPr id="5" name="Picture 4">
            <a:extLst>
              <a:ext uri="{FF2B5EF4-FFF2-40B4-BE49-F238E27FC236}">
                <a16:creationId xmlns:a16="http://schemas.microsoft.com/office/drawing/2014/main" id="{137E99FB-7755-B94A-97A3-27302EC1BBE3}"/>
              </a:ext>
            </a:extLst>
          </p:cNvPr>
          <p:cNvPicPr>
            <a:picLocks noChangeAspect="1"/>
          </p:cNvPicPr>
          <p:nvPr/>
        </p:nvPicPr>
        <p:blipFill>
          <a:blip r:embed="rId3"/>
          <a:stretch>
            <a:fillRect/>
          </a:stretch>
        </p:blipFill>
        <p:spPr>
          <a:xfrm>
            <a:off x="4654296" y="805587"/>
            <a:ext cx="6903720" cy="5246825"/>
          </a:xfrm>
          <a:prstGeom prst="rect">
            <a:avLst/>
          </a:prstGeom>
        </p:spPr>
      </p:pic>
      <p:sp>
        <p:nvSpPr>
          <p:cNvPr id="6" name="TextBox 5">
            <a:extLst>
              <a:ext uri="{FF2B5EF4-FFF2-40B4-BE49-F238E27FC236}">
                <a16:creationId xmlns:a16="http://schemas.microsoft.com/office/drawing/2014/main" id="{C1E1F5D9-058E-A343-9754-5D8741AC12EA}"/>
              </a:ext>
            </a:extLst>
          </p:cNvPr>
          <p:cNvSpPr txBox="1"/>
          <p:nvPr/>
        </p:nvSpPr>
        <p:spPr>
          <a:xfrm>
            <a:off x="6347675" y="6067637"/>
            <a:ext cx="5112297" cy="307777"/>
          </a:xfrm>
          <a:prstGeom prst="rect">
            <a:avLst/>
          </a:prstGeom>
          <a:noFill/>
        </p:spPr>
        <p:txBody>
          <a:bodyPr wrap="none" rtlCol="0">
            <a:spAutoFit/>
          </a:bodyPr>
          <a:lstStyle/>
          <a:p>
            <a:r>
              <a:rPr lang="en-US" dirty="0"/>
              <a:t>Xiomara Owens, MS; Alaska Native Tribal Health Consortium</a:t>
            </a:r>
          </a:p>
        </p:txBody>
      </p:sp>
    </p:spTree>
    <p:extLst>
      <p:ext uri="{BB962C8B-B14F-4D97-AF65-F5344CB8AC3E}">
        <p14:creationId xmlns:p14="http://schemas.microsoft.com/office/powerpoint/2010/main" val="386895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D49-A727-894D-B4E9-5C978FC22806}"/>
              </a:ext>
            </a:extLst>
          </p:cNvPr>
          <p:cNvSpPr>
            <a:spLocks noGrp="1"/>
          </p:cNvSpPr>
          <p:nvPr>
            <p:ph type="title"/>
          </p:nvPr>
        </p:nvSpPr>
        <p:spPr/>
        <p:txBody>
          <a:bodyPr/>
          <a:lstStyle/>
          <a:p>
            <a:r>
              <a:rPr lang="en-US" dirty="0"/>
              <a:t>Telehealth in tribal communities</a:t>
            </a:r>
          </a:p>
        </p:txBody>
      </p:sp>
      <p:sp>
        <p:nvSpPr>
          <p:cNvPr id="3" name="Text Placeholder 2">
            <a:extLst>
              <a:ext uri="{FF2B5EF4-FFF2-40B4-BE49-F238E27FC236}">
                <a16:creationId xmlns:a16="http://schemas.microsoft.com/office/drawing/2014/main" id="{DC80AB3D-2A2F-BC4D-BAF3-1F9DCD5E6D1F}"/>
              </a:ext>
            </a:extLst>
          </p:cNvPr>
          <p:cNvSpPr>
            <a:spLocks noGrp="1"/>
          </p:cNvSpPr>
          <p:nvPr>
            <p:ph type="body" idx="1"/>
          </p:nvPr>
        </p:nvSpPr>
        <p:spPr/>
        <p:txBody>
          <a:bodyPr>
            <a:normAutofit lnSpcReduction="10000"/>
          </a:bodyPr>
          <a:lstStyle/>
          <a:p>
            <a:r>
              <a:rPr lang="en-US" dirty="0"/>
              <a:t>In I/T/U settings, studies have shown good outcomes and/or feasibility for:</a:t>
            </a:r>
          </a:p>
          <a:p>
            <a:pPr lvl="1"/>
            <a:r>
              <a:rPr lang="en-US" dirty="0"/>
              <a:t>Residential SUD treatment (</a:t>
            </a:r>
            <a:r>
              <a:rPr lang="en-US" dirty="0" err="1"/>
              <a:t>Legha</a:t>
            </a:r>
            <a:r>
              <a:rPr lang="en-US" dirty="0"/>
              <a:t> R et al 2020)</a:t>
            </a:r>
          </a:p>
          <a:p>
            <a:pPr lvl="1"/>
            <a:r>
              <a:rPr lang="en-US" dirty="0"/>
              <a:t>Tele-behavioral health (Hays et al 2014) and suicide prevention (Pruitt Z et al 2021)</a:t>
            </a:r>
          </a:p>
          <a:p>
            <a:pPr lvl="1"/>
            <a:r>
              <a:rPr lang="en-US" dirty="0"/>
              <a:t>Tele-dermatology (</a:t>
            </a:r>
            <a:r>
              <a:rPr lang="en-US" dirty="0" err="1"/>
              <a:t>Morenz</a:t>
            </a:r>
            <a:r>
              <a:rPr lang="en-US" dirty="0"/>
              <a:t> et al 2019)</a:t>
            </a:r>
          </a:p>
          <a:p>
            <a:pPr lvl="1"/>
            <a:r>
              <a:rPr lang="en-US" dirty="0"/>
              <a:t>Tele-ENT (Ear, Nose, Throat) (Hays et al 2014)</a:t>
            </a:r>
          </a:p>
          <a:p>
            <a:pPr lvl="1"/>
            <a:r>
              <a:rPr lang="en-US" dirty="0"/>
              <a:t>Tele-Cardiology (Hay et al 2014)</a:t>
            </a:r>
          </a:p>
          <a:p>
            <a:pPr lvl="1"/>
            <a:r>
              <a:rPr lang="en-US" dirty="0"/>
              <a:t>Tele-</a:t>
            </a:r>
            <a:r>
              <a:rPr lang="en-US" dirty="0" err="1"/>
              <a:t>opthomology</a:t>
            </a:r>
            <a:r>
              <a:rPr lang="en-US" dirty="0"/>
              <a:t>  (Hays et al 2014)</a:t>
            </a:r>
          </a:p>
          <a:p>
            <a:pPr lvl="1"/>
            <a:r>
              <a:rPr lang="en-US" dirty="0"/>
              <a:t>Rheumatoid Arthritis (</a:t>
            </a:r>
            <a:r>
              <a:rPr lang="en-US" dirty="0" err="1"/>
              <a:t>Ferrucci</a:t>
            </a:r>
            <a:r>
              <a:rPr lang="en-US" dirty="0"/>
              <a:t> ED et al 2020)</a:t>
            </a:r>
          </a:p>
          <a:p>
            <a:pPr lvl="1"/>
            <a:r>
              <a:rPr lang="en-US" dirty="0"/>
              <a:t>Cancer pain management (</a:t>
            </a:r>
            <a:r>
              <a:rPr lang="en-US" dirty="0" err="1"/>
              <a:t>Hazousos</a:t>
            </a:r>
            <a:r>
              <a:rPr lang="en-US" dirty="0"/>
              <a:t> E 2012)</a:t>
            </a:r>
          </a:p>
          <a:p>
            <a:pPr lvl="1"/>
            <a:endParaRPr lang="en-US" dirty="0"/>
          </a:p>
          <a:p>
            <a:endParaRPr lang="en-US" dirty="0"/>
          </a:p>
        </p:txBody>
      </p:sp>
    </p:spTree>
    <p:extLst>
      <p:ext uri="{BB962C8B-B14F-4D97-AF65-F5344CB8AC3E}">
        <p14:creationId xmlns:p14="http://schemas.microsoft.com/office/powerpoint/2010/main" val="38097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D49-A727-894D-B4E9-5C978FC22806}"/>
              </a:ext>
            </a:extLst>
          </p:cNvPr>
          <p:cNvSpPr>
            <a:spLocks noGrp="1"/>
          </p:cNvSpPr>
          <p:nvPr>
            <p:ph type="title"/>
          </p:nvPr>
        </p:nvSpPr>
        <p:spPr/>
        <p:txBody>
          <a:bodyPr/>
          <a:lstStyle/>
          <a:p>
            <a:r>
              <a:rPr lang="en-US" dirty="0"/>
              <a:t>Telehealth caveats</a:t>
            </a:r>
          </a:p>
        </p:txBody>
      </p:sp>
      <p:sp>
        <p:nvSpPr>
          <p:cNvPr id="3" name="Text Placeholder 2">
            <a:extLst>
              <a:ext uri="{FF2B5EF4-FFF2-40B4-BE49-F238E27FC236}">
                <a16:creationId xmlns:a16="http://schemas.microsoft.com/office/drawing/2014/main" id="{DC80AB3D-2A2F-BC4D-BAF3-1F9DCD5E6D1F}"/>
              </a:ext>
            </a:extLst>
          </p:cNvPr>
          <p:cNvSpPr>
            <a:spLocks noGrp="1"/>
          </p:cNvSpPr>
          <p:nvPr>
            <p:ph type="body" idx="1"/>
          </p:nvPr>
        </p:nvSpPr>
        <p:spPr/>
        <p:txBody>
          <a:bodyPr>
            <a:normAutofit/>
          </a:bodyPr>
          <a:lstStyle/>
          <a:p>
            <a:r>
              <a:rPr lang="en-US" dirty="0"/>
              <a:t>Barriers:</a:t>
            </a:r>
          </a:p>
          <a:p>
            <a:pPr lvl="1"/>
            <a:r>
              <a:rPr lang="en-US" dirty="0"/>
              <a:t>Internet access (Graves JM et al 2021)</a:t>
            </a:r>
          </a:p>
          <a:p>
            <a:pPr lvl="1"/>
            <a:r>
              <a:rPr lang="en-US" dirty="0"/>
              <a:t>Patient acceptability</a:t>
            </a:r>
          </a:p>
          <a:p>
            <a:pPr lvl="2"/>
            <a:r>
              <a:rPr lang="en-US" dirty="0"/>
              <a:t>“Studies reported Indigenous people tend to be satisfied with telehealth, but are </a:t>
            </a:r>
            <a:r>
              <a:rPr lang="en-US" dirty="0" err="1"/>
              <a:t>sceptical</a:t>
            </a:r>
            <a:r>
              <a:rPr lang="en-US" dirty="0"/>
              <a:t> about its cultural safety” (Fraser S et al 2017)</a:t>
            </a:r>
          </a:p>
          <a:p>
            <a:pPr lvl="1"/>
            <a:r>
              <a:rPr lang="en-US" dirty="0"/>
              <a:t>Provider acceptability</a:t>
            </a:r>
          </a:p>
          <a:p>
            <a:pPr lvl="1"/>
            <a:r>
              <a:rPr lang="en-US" dirty="0"/>
              <a:t>Adjusting to new technology (</a:t>
            </a:r>
            <a:r>
              <a:rPr lang="en-US" dirty="0" err="1"/>
              <a:t>Flodgren</a:t>
            </a:r>
            <a:r>
              <a:rPr lang="en-US" dirty="0"/>
              <a:t> G et al 2015)</a:t>
            </a:r>
          </a:p>
          <a:p>
            <a:pPr lvl="1"/>
            <a:r>
              <a:rPr lang="en-US" dirty="0"/>
              <a:t>Creating new workflows</a:t>
            </a:r>
          </a:p>
          <a:p>
            <a:endParaRPr lang="en-US" dirty="0"/>
          </a:p>
        </p:txBody>
      </p:sp>
    </p:spTree>
    <p:extLst>
      <p:ext uri="{BB962C8B-B14F-4D97-AF65-F5344CB8AC3E}">
        <p14:creationId xmlns:p14="http://schemas.microsoft.com/office/powerpoint/2010/main" val="229438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Telehealth can be highly effective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a:bodyPr>
          <a:lstStyle/>
          <a:p>
            <a:r>
              <a:rPr lang="en-US" dirty="0"/>
              <a:t>Cochrane analysis in 2015</a:t>
            </a:r>
          </a:p>
          <a:p>
            <a:pPr lvl="1"/>
            <a:r>
              <a:rPr lang="en-US" dirty="0"/>
              <a:t>93 eligible trials (N = 22,047 participants)</a:t>
            </a:r>
          </a:p>
          <a:p>
            <a:pPr lvl="1"/>
            <a:r>
              <a:rPr lang="en-US" dirty="0"/>
              <a:t>The effectiveness of telehealth delivered in addition to (32% of studies), as an alternative to (57% of studies), or partly substituted for usual care (11%)</a:t>
            </a:r>
          </a:p>
          <a:p>
            <a:pPr lvl="1"/>
            <a:endParaRPr lang="en-US" dirty="0"/>
          </a:p>
        </p:txBody>
      </p:sp>
      <p:sp>
        <p:nvSpPr>
          <p:cNvPr id="6" name="Text Placeholder 5">
            <a:extLst>
              <a:ext uri="{FF2B5EF4-FFF2-40B4-BE49-F238E27FC236}">
                <a16:creationId xmlns:a16="http://schemas.microsoft.com/office/drawing/2014/main" id="{BC09ED8A-B997-4E4F-A1A1-FF61494FD7B8}"/>
              </a:ext>
            </a:extLst>
          </p:cNvPr>
          <p:cNvSpPr>
            <a:spLocks noGrp="1"/>
          </p:cNvSpPr>
          <p:nvPr>
            <p:ph type="body" idx="2"/>
          </p:nvPr>
        </p:nvSpPr>
        <p:spPr/>
        <p:txBody>
          <a:bodyPr>
            <a:normAutofit fontScale="92500" lnSpcReduction="20000"/>
          </a:bodyPr>
          <a:lstStyle/>
          <a:p>
            <a:pPr lvl="1"/>
            <a:r>
              <a:rPr lang="en-US" dirty="0"/>
              <a:t>A wide rage of clinical conditions: </a:t>
            </a:r>
          </a:p>
          <a:p>
            <a:pPr lvl="2"/>
            <a:r>
              <a:rPr lang="en-US" dirty="0"/>
              <a:t>cardiovascular disease (36)</a:t>
            </a:r>
          </a:p>
          <a:p>
            <a:pPr lvl="2"/>
            <a:r>
              <a:rPr lang="en-US" dirty="0"/>
              <a:t>diabetes (21)</a:t>
            </a:r>
          </a:p>
          <a:p>
            <a:pPr lvl="2"/>
            <a:r>
              <a:rPr lang="en-US" dirty="0"/>
              <a:t>respiratory conditions (9)</a:t>
            </a:r>
          </a:p>
          <a:p>
            <a:pPr lvl="2"/>
            <a:r>
              <a:rPr lang="en-US" dirty="0"/>
              <a:t>mental health or substance abuse conditions (7)</a:t>
            </a:r>
          </a:p>
          <a:p>
            <a:pPr lvl="2"/>
            <a:r>
              <a:rPr lang="en-US" dirty="0"/>
              <a:t>conditions requiring a specialist consultation (6), co morbidities (3)</a:t>
            </a:r>
          </a:p>
          <a:p>
            <a:pPr lvl="2"/>
            <a:r>
              <a:rPr lang="en-US" dirty="0"/>
              <a:t>urogenital conditions (3)</a:t>
            </a:r>
          </a:p>
          <a:p>
            <a:pPr lvl="2"/>
            <a:r>
              <a:rPr lang="en-US" dirty="0"/>
              <a:t>neurological injuries and conditions (2)</a:t>
            </a:r>
          </a:p>
          <a:p>
            <a:pPr lvl="2"/>
            <a:r>
              <a:rPr lang="en-US" dirty="0"/>
              <a:t>gastrointestinal conditions (2)</a:t>
            </a:r>
          </a:p>
          <a:p>
            <a:pPr lvl="2"/>
            <a:r>
              <a:rPr lang="en-US" dirty="0"/>
              <a:t>neonatal conditions requiring specialist care (2)</a:t>
            </a:r>
          </a:p>
          <a:p>
            <a:pPr lvl="2"/>
            <a:r>
              <a:rPr lang="en-US" dirty="0"/>
              <a:t>solid organ transplantation (1)</a:t>
            </a:r>
          </a:p>
          <a:p>
            <a:pPr lvl="2"/>
            <a:r>
              <a:rPr lang="en-US" dirty="0"/>
              <a:t>and cancer (1).</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4398BB5E-9125-B84F-A23E-BD3C8A41CCB1}"/>
              </a:ext>
            </a:extLst>
          </p:cNvPr>
          <p:cNvSpPr txBox="1"/>
          <p:nvPr/>
        </p:nvSpPr>
        <p:spPr>
          <a:xfrm>
            <a:off x="506437" y="6344529"/>
            <a:ext cx="1914307" cy="307777"/>
          </a:xfrm>
          <a:prstGeom prst="rect">
            <a:avLst/>
          </a:prstGeom>
          <a:noFill/>
        </p:spPr>
        <p:txBody>
          <a:bodyPr wrap="none" rtlCol="0">
            <a:spAutoFit/>
          </a:bodyPr>
          <a:lstStyle/>
          <a:p>
            <a:r>
              <a:rPr lang="en-US" dirty="0" err="1"/>
              <a:t>Flodgren</a:t>
            </a:r>
            <a:r>
              <a:rPr lang="en-US" dirty="0"/>
              <a:t> G et al 2015</a:t>
            </a:r>
          </a:p>
        </p:txBody>
      </p:sp>
    </p:spTree>
    <p:extLst>
      <p:ext uri="{BB962C8B-B14F-4D97-AF65-F5344CB8AC3E}">
        <p14:creationId xmlns:p14="http://schemas.microsoft.com/office/powerpoint/2010/main" val="99731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Telehealth can be highly effective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825625"/>
            <a:ext cx="10515600" cy="4518904"/>
          </a:xfrm>
        </p:spPr>
        <p:txBody>
          <a:bodyPr>
            <a:normAutofit/>
          </a:bodyPr>
          <a:lstStyle/>
          <a:p>
            <a:r>
              <a:rPr lang="en-US" dirty="0"/>
              <a:t>Main findings and conclusions: </a:t>
            </a:r>
          </a:p>
          <a:p>
            <a:pPr lvl="1"/>
            <a:r>
              <a:rPr lang="en-US" dirty="0"/>
              <a:t>Heart failure: telehealth had similar health outcomes as face‐to‐face or telephone </a:t>
            </a:r>
          </a:p>
          <a:p>
            <a:pPr lvl="1"/>
            <a:r>
              <a:rPr lang="en-US" dirty="0"/>
              <a:t>Evidence for telehealth in improved diabetes management.</a:t>
            </a:r>
          </a:p>
          <a:p>
            <a:pPr lvl="1"/>
            <a:r>
              <a:rPr lang="en-US" dirty="0"/>
              <a:t>Limited data on cost and </a:t>
            </a:r>
            <a:r>
              <a:rPr lang="en-US" dirty="0" err="1"/>
              <a:t>acceptabiilty</a:t>
            </a:r>
            <a:r>
              <a:rPr lang="en-US" dirty="0"/>
              <a:t>.</a:t>
            </a:r>
          </a:p>
          <a:p>
            <a:pPr lvl="1"/>
            <a:r>
              <a:rPr lang="en-US" dirty="0"/>
              <a:t>Telehealth effectiveness may depend on:</a:t>
            </a:r>
          </a:p>
          <a:p>
            <a:pPr lvl="2"/>
            <a:r>
              <a:rPr lang="en-US" dirty="0"/>
              <a:t>Severity/trajectory of disease</a:t>
            </a:r>
          </a:p>
          <a:p>
            <a:pPr lvl="2"/>
            <a:r>
              <a:rPr lang="en-US" dirty="0"/>
              <a:t>The function of the intervention (monitoring a chronic condition, or access to diagnostic services)</a:t>
            </a:r>
          </a:p>
          <a:p>
            <a:pPr lvl="2"/>
            <a:r>
              <a:rPr lang="en-US" b="1" dirty="0"/>
              <a:t>the healthcare provider and healthcare system involved in delivering the </a:t>
            </a:r>
          </a:p>
          <a:p>
            <a:pPr marL="1028700" lvl="2" indent="0">
              <a:buNone/>
            </a:pPr>
            <a:r>
              <a:rPr lang="en-US" b="1" dirty="0"/>
              <a:t>intervention.</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4398BB5E-9125-B84F-A23E-BD3C8A41CCB1}"/>
              </a:ext>
            </a:extLst>
          </p:cNvPr>
          <p:cNvSpPr txBox="1"/>
          <p:nvPr/>
        </p:nvSpPr>
        <p:spPr>
          <a:xfrm>
            <a:off x="506437" y="6344529"/>
            <a:ext cx="1914307" cy="307777"/>
          </a:xfrm>
          <a:prstGeom prst="rect">
            <a:avLst/>
          </a:prstGeom>
          <a:noFill/>
        </p:spPr>
        <p:txBody>
          <a:bodyPr wrap="none" rtlCol="0">
            <a:spAutoFit/>
          </a:bodyPr>
          <a:lstStyle/>
          <a:p>
            <a:r>
              <a:rPr lang="en-US" dirty="0" err="1"/>
              <a:t>Flodgren</a:t>
            </a:r>
            <a:r>
              <a:rPr lang="en-US" dirty="0"/>
              <a:t> G et al 2015</a:t>
            </a:r>
          </a:p>
        </p:txBody>
      </p:sp>
    </p:spTree>
    <p:extLst>
      <p:ext uri="{BB962C8B-B14F-4D97-AF65-F5344CB8AC3E}">
        <p14:creationId xmlns:p14="http://schemas.microsoft.com/office/powerpoint/2010/main" val="199941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111" name="Google Shape;111;p4"/>
          <p:cNvSpPr txBox="1"/>
          <p:nvPr/>
        </p:nvSpPr>
        <p:spPr>
          <a:xfrm>
            <a:off x="1024726" y="483713"/>
            <a:ext cx="9338473" cy="81741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Gill Sans"/>
              <a:buNone/>
            </a:pPr>
            <a:r>
              <a:rPr lang="en-US" sz="4800" dirty="0">
                <a:solidFill>
                  <a:schemeClr val="dk1"/>
                </a:solidFill>
                <a:latin typeface="Gill Sans"/>
                <a:ea typeface="Gill Sans"/>
                <a:cs typeface="Gill Sans"/>
                <a:sym typeface="Gill Sans"/>
              </a:rPr>
              <a:t>Welcome!</a:t>
            </a:r>
            <a:endParaRPr dirty="0"/>
          </a:p>
        </p:txBody>
      </p:sp>
      <p:sp>
        <p:nvSpPr>
          <p:cNvPr id="112" name="Google Shape;112;p4"/>
          <p:cNvSpPr txBox="1"/>
          <p:nvPr/>
        </p:nvSpPr>
        <p:spPr>
          <a:xfrm>
            <a:off x="1024727" y="1932853"/>
            <a:ext cx="57699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Gill Sans"/>
                <a:cs typeface="Gill Sans"/>
                <a:sym typeface="Gill Sans"/>
              </a:rPr>
              <a:t>Please sign in using the link in the chat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Telehealth: Why now?</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825625"/>
            <a:ext cx="10022058" cy="4351338"/>
          </a:xfrm>
        </p:spPr>
        <p:txBody>
          <a:bodyPr>
            <a:normAutofit/>
          </a:bodyPr>
          <a:lstStyle/>
          <a:p>
            <a:r>
              <a:rPr lang="en-US" dirty="0"/>
              <a:t>Long history of telehealth, but rapid implementation and acceptance of telehealth with the COVID-19 pandemic</a:t>
            </a:r>
          </a:p>
          <a:p>
            <a:r>
              <a:rPr lang="en-US" dirty="0"/>
              <a:t>Telehealth best practices are evolving</a:t>
            </a:r>
          </a:p>
          <a:p>
            <a:pPr lvl="1"/>
            <a:r>
              <a:rPr lang="en-US" dirty="0"/>
              <a:t>A main tenet is team organization and communication</a:t>
            </a:r>
          </a:p>
          <a:p>
            <a:r>
              <a:rPr lang="en-US" dirty="0"/>
              <a:t>Re-envisioning approaches to health care delivery</a:t>
            </a:r>
          </a:p>
          <a:p>
            <a:pPr marL="114300" indent="0">
              <a:buNone/>
            </a:pPr>
            <a:endParaRPr lang="en-US" dirty="0"/>
          </a:p>
          <a:p>
            <a:pPr lvl="1"/>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7" name="TextBox 6">
            <a:extLst>
              <a:ext uri="{FF2B5EF4-FFF2-40B4-BE49-F238E27FC236}">
                <a16:creationId xmlns:a16="http://schemas.microsoft.com/office/drawing/2014/main" id="{8F90026E-44C8-204C-8BF1-B99AEE1C709C}"/>
              </a:ext>
            </a:extLst>
          </p:cNvPr>
          <p:cNvSpPr txBox="1"/>
          <p:nvPr/>
        </p:nvSpPr>
        <p:spPr>
          <a:xfrm>
            <a:off x="838200" y="6194402"/>
            <a:ext cx="1736373" cy="307777"/>
          </a:xfrm>
          <a:prstGeom prst="rect">
            <a:avLst/>
          </a:prstGeom>
          <a:noFill/>
        </p:spPr>
        <p:txBody>
          <a:bodyPr wrap="none" rtlCol="0">
            <a:spAutoFit/>
          </a:bodyPr>
          <a:lstStyle/>
          <a:p>
            <a:r>
              <a:rPr lang="en-US" dirty="0"/>
              <a:t> Shore J et al 2020 </a:t>
            </a:r>
          </a:p>
        </p:txBody>
      </p:sp>
      <p:pic>
        <p:nvPicPr>
          <p:cNvPr id="5" name="Picture 4">
            <a:extLst>
              <a:ext uri="{FF2B5EF4-FFF2-40B4-BE49-F238E27FC236}">
                <a16:creationId xmlns:a16="http://schemas.microsoft.com/office/drawing/2014/main" id="{5359E5BB-931B-C047-B111-5FF0EEB7211E}"/>
              </a:ext>
            </a:extLst>
          </p:cNvPr>
          <p:cNvPicPr>
            <a:picLocks noChangeAspect="1"/>
          </p:cNvPicPr>
          <p:nvPr/>
        </p:nvPicPr>
        <p:blipFill>
          <a:blip r:embed="rId3"/>
          <a:stretch>
            <a:fillRect/>
          </a:stretch>
        </p:blipFill>
        <p:spPr>
          <a:xfrm>
            <a:off x="838200" y="4269171"/>
            <a:ext cx="10022058" cy="2001171"/>
          </a:xfrm>
          <a:prstGeom prst="rect">
            <a:avLst/>
          </a:prstGeom>
        </p:spPr>
      </p:pic>
    </p:spTree>
    <p:extLst>
      <p:ext uri="{BB962C8B-B14F-4D97-AF65-F5344CB8AC3E}">
        <p14:creationId xmlns:p14="http://schemas.microsoft.com/office/powerpoint/2010/main" val="40771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What is an off-site, remote or tele-team?</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DE627B0E-A073-9045-A79D-65312255E191}"/>
              </a:ext>
            </a:extLst>
          </p:cNvPr>
          <p:cNvSpPr txBox="1"/>
          <p:nvPr/>
        </p:nvSpPr>
        <p:spPr>
          <a:xfrm>
            <a:off x="838200" y="6389907"/>
            <a:ext cx="8608447" cy="307777"/>
          </a:xfrm>
          <a:prstGeom prst="rect">
            <a:avLst/>
          </a:prstGeom>
          <a:noFill/>
        </p:spPr>
        <p:txBody>
          <a:bodyPr wrap="none" rtlCol="0">
            <a:spAutoFit/>
          </a:bodyPr>
          <a:lstStyle/>
          <a:p>
            <a:r>
              <a:rPr lang="en-US" dirty="0"/>
              <a:t>https://</a:t>
            </a:r>
            <a:r>
              <a:rPr lang="en-US" dirty="0" err="1"/>
              <a:t>healthtechmagazine.net</a:t>
            </a:r>
            <a:r>
              <a:rPr lang="en-US" dirty="0"/>
              <a:t>/article/2020/08/why-providers-should-address-disparities-telehealth-access</a:t>
            </a:r>
          </a:p>
        </p:txBody>
      </p:sp>
      <p:pic>
        <p:nvPicPr>
          <p:cNvPr id="6" name="Picture 5">
            <a:extLst>
              <a:ext uri="{FF2B5EF4-FFF2-40B4-BE49-F238E27FC236}">
                <a16:creationId xmlns:a16="http://schemas.microsoft.com/office/drawing/2014/main" id="{4A1C9636-C0A9-784E-AA04-055814E1351A}"/>
              </a:ext>
            </a:extLst>
          </p:cNvPr>
          <p:cNvPicPr>
            <a:picLocks noChangeAspect="1"/>
          </p:cNvPicPr>
          <p:nvPr/>
        </p:nvPicPr>
        <p:blipFill>
          <a:blip r:embed="rId3"/>
          <a:stretch>
            <a:fillRect/>
          </a:stretch>
        </p:blipFill>
        <p:spPr>
          <a:xfrm>
            <a:off x="744730" y="2171625"/>
            <a:ext cx="5210056" cy="2998471"/>
          </a:xfrm>
          <a:prstGeom prst="rect">
            <a:avLst/>
          </a:prstGeom>
        </p:spPr>
      </p:pic>
      <p:pic>
        <p:nvPicPr>
          <p:cNvPr id="9" name="Picture 8">
            <a:extLst>
              <a:ext uri="{FF2B5EF4-FFF2-40B4-BE49-F238E27FC236}">
                <a16:creationId xmlns:a16="http://schemas.microsoft.com/office/drawing/2014/main" id="{2E73168A-1499-C442-A373-6F479D27565E}"/>
              </a:ext>
            </a:extLst>
          </p:cNvPr>
          <p:cNvPicPr>
            <a:picLocks noChangeAspect="1"/>
          </p:cNvPicPr>
          <p:nvPr/>
        </p:nvPicPr>
        <p:blipFill>
          <a:blip r:embed="rId4"/>
          <a:stretch>
            <a:fillRect/>
          </a:stretch>
        </p:blipFill>
        <p:spPr>
          <a:xfrm>
            <a:off x="6584611" y="2171626"/>
            <a:ext cx="5093285" cy="3004218"/>
          </a:xfrm>
          <a:prstGeom prst="rect">
            <a:avLst/>
          </a:prstGeom>
        </p:spPr>
      </p:pic>
      <p:sp>
        <p:nvSpPr>
          <p:cNvPr id="10" name="TextBox 9">
            <a:extLst>
              <a:ext uri="{FF2B5EF4-FFF2-40B4-BE49-F238E27FC236}">
                <a16:creationId xmlns:a16="http://schemas.microsoft.com/office/drawing/2014/main" id="{50DCFD83-521C-EA46-ADE0-F6458B2819B4}"/>
              </a:ext>
            </a:extLst>
          </p:cNvPr>
          <p:cNvSpPr txBox="1"/>
          <p:nvPr/>
        </p:nvSpPr>
        <p:spPr>
          <a:xfrm>
            <a:off x="1243926" y="5353629"/>
            <a:ext cx="4353407" cy="646331"/>
          </a:xfrm>
          <a:prstGeom prst="rect">
            <a:avLst/>
          </a:prstGeom>
          <a:noFill/>
        </p:spPr>
        <p:txBody>
          <a:bodyPr wrap="square" rtlCol="0">
            <a:spAutoFit/>
          </a:bodyPr>
          <a:lstStyle/>
          <a:p>
            <a:pPr algn="ctr"/>
            <a:r>
              <a:rPr lang="en-US" sz="1800" b="1" i="1" dirty="0"/>
              <a:t>From Providers located in Clinic/Hospital to Patient Home</a:t>
            </a:r>
          </a:p>
        </p:txBody>
      </p:sp>
      <p:sp>
        <p:nvSpPr>
          <p:cNvPr id="12" name="TextBox 11">
            <a:extLst>
              <a:ext uri="{FF2B5EF4-FFF2-40B4-BE49-F238E27FC236}">
                <a16:creationId xmlns:a16="http://schemas.microsoft.com/office/drawing/2014/main" id="{A8F92D97-BECD-9941-BBB8-CA459573D854}"/>
              </a:ext>
            </a:extLst>
          </p:cNvPr>
          <p:cNvSpPr txBox="1"/>
          <p:nvPr/>
        </p:nvSpPr>
        <p:spPr>
          <a:xfrm>
            <a:off x="6717963" y="5262639"/>
            <a:ext cx="4353407" cy="646331"/>
          </a:xfrm>
          <a:prstGeom prst="rect">
            <a:avLst/>
          </a:prstGeom>
          <a:noFill/>
        </p:spPr>
        <p:txBody>
          <a:bodyPr wrap="square" rtlCol="0">
            <a:spAutoFit/>
          </a:bodyPr>
          <a:lstStyle/>
          <a:p>
            <a:pPr algn="ctr"/>
            <a:r>
              <a:rPr lang="en-US" sz="1800" b="1" i="1" dirty="0"/>
              <a:t>From Off-site Provider(s) to Clinic/Hospital/Patient Home</a:t>
            </a:r>
          </a:p>
        </p:txBody>
      </p:sp>
    </p:spTree>
    <p:extLst>
      <p:ext uri="{BB962C8B-B14F-4D97-AF65-F5344CB8AC3E}">
        <p14:creationId xmlns:p14="http://schemas.microsoft.com/office/powerpoint/2010/main" val="273709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What is an off-site, remote or tele-team?</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DE627B0E-A073-9045-A79D-65312255E191}"/>
              </a:ext>
            </a:extLst>
          </p:cNvPr>
          <p:cNvSpPr txBox="1"/>
          <p:nvPr/>
        </p:nvSpPr>
        <p:spPr>
          <a:xfrm>
            <a:off x="838200" y="6389907"/>
            <a:ext cx="8608447" cy="307777"/>
          </a:xfrm>
          <a:prstGeom prst="rect">
            <a:avLst/>
          </a:prstGeom>
          <a:noFill/>
        </p:spPr>
        <p:txBody>
          <a:bodyPr wrap="none" rtlCol="0">
            <a:spAutoFit/>
          </a:bodyPr>
          <a:lstStyle/>
          <a:p>
            <a:r>
              <a:rPr lang="en-US" dirty="0"/>
              <a:t>https://</a:t>
            </a:r>
            <a:r>
              <a:rPr lang="en-US" dirty="0" err="1"/>
              <a:t>healthtechmagazine.net</a:t>
            </a:r>
            <a:r>
              <a:rPr lang="en-US" dirty="0"/>
              <a:t>/article/2020/08/why-providers-should-address-disparities-telehealth-access</a:t>
            </a:r>
          </a:p>
        </p:txBody>
      </p:sp>
      <p:pic>
        <p:nvPicPr>
          <p:cNvPr id="6" name="Picture 5">
            <a:extLst>
              <a:ext uri="{FF2B5EF4-FFF2-40B4-BE49-F238E27FC236}">
                <a16:creationId xmlns:a16="http://schemas.microsoft.com/office/drawing/2014/main" id="{4A1C9636-C0A9-784E-AA04-055814E1351A}"/>
              </a:ext>
            </a:extLst>
          </p:cNvPr>
          <p:cNvPicPr>
            <a:picLocks noChangeAspect="1"/>
          </p:cNvPicPr>
          <p:nvPr/>
        </p:nvPicPr>
        <p:blipFill>
          <a:blip r:embed="rId3"/>
          <a:stretch>
            <a:fillRect/>
          </a:stretch>
        </p:blipFill>
        <p:spPr>
          <a:xfrm>
            <a:off x="744730" y="2171625"/>
            <a:ext cx="5210056" cy="2998471"/>
          </a:xfrm>
          <a:prstGeom prst="rect">
            <a:avLst/>
          </a:prstGeom>
        </p:spPr>
      </p:pic>
      <p:pic>
        <p:nvPicPr>
          <p:cNvPr id="9" name="Picture 8">
            <a:extLst>
              <a:ext uri="{FF2B5EF4-FFF2-40B4-BE49-F238E27FC236}">
                <a16:creationId xmlns:a16="http://schemas.microsoft.com/office/drawing/2014/main" id="{2E73168A-1499-C442-A373-6F479D27565E}"/>
              </a:ext>
            </a:extLst>
          </p:cNvPr>
          <p:cNvPicPr>
            <a:picLocks noChangeAspect="1"/>
          </p:cNvPicPr>
          <p:nvPr/>
        </p:nvPicPr>
        <p:blipFill>
          <a:blip r:embed="rId4"/>
          <a:stretch>
            <a:fillRect/>
          </a:stretch>
        </p:blipFill>
        <p:spPr>
          <a:xfrm>
            <a:off x="6584611" y="2171626"/>
            <a:ext cx="5093285" cy="3004218"/>
          </a:xfrm>
          <a:prstGeom prst="rect">
            <a:avLst/>
          </a:prstGeom>
        </p:spPr>
      </p:pic>
      <p:sp>
        <p:nvSpPr>
          <p:cNvPr id="12" name="TextBox 11">
            <a:extLst>
              <a:ext uri="{FF2B5EF4-FFF2-40B4-BE49-F238E27FC236}">
                <a16:creationId xmlns:a16="http://schemas.microsoft.com/office/drawing/2014/main" id="{A8F92D97-BECD-9941-BBB8-CA459573D854}"/>
              </a:ext>
            </a:extLst>
          </p:cNvPr>
          <p:cNvSpPr txBox="1"/>
          <p:nvPr/>
        </p:nvSpPr>
        <p:spPr>
          <a:xfrm>
            <a:off x="6717963" y="5262639"/>
            <a:ext cx="4353407" cy="646331"/>
          </a:xfrm>
          <a:prstGeom prst="rect">
            <a:avLst/>
          </a:prstGeom>
          <a:noFill/>
        </p:spPr>
        <p:txBody>
          <a:bodyPr wrap="square" rtlCol="0">
            <a:spAutoFit/>
          </a:bodyPr>
          <a:lstStyle/>
          <a:p>
            <a:pPr algn="ctr"/>
            <a:r>
              <a:rPr lang="en-US" sz="1800" b="1" i="1" dirty="0"/>
              <a:t>From Off-site Provider(s) to Clinic/Hospital/Patient Home</a:t>
            </a:r>
          </a:p>
        </p:txBody>
      </p:sp>
      <p:sp>
        <p:nvSpPr>
          <p:cNvPr id="20" name="Oval 19">
            <a:extLst>
              <a:ext uri="{FF2B5EF4-FFF2-40B4-BE49-F238E27FC236}">
                <a16:creationId xmlns:a16="http://schemas.microsoft.com/office/drawing/2014/main" id="{9BEC5414-1896-44F9-8DE3-69CA6A23D790}"/>
              </a:ext>
            </a:extLst>
          </p:cNvPr>
          <p:cNvSpPr/>
          <p:nvPr/>
        </p:nvSpPr>
        <p:spPr>
          <a:xfrm>
            <a:off x="6237216" y="968595"/>
            <a:ext cx="5486400" cy="548640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0000"/>
              </a:solidFill>
            </a:endParaRPr>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7A1C2032-7815-544C-85BA-C0FABD79F6A9}"/>
                  </a:ext>
                </a:extLst>
              </p14:cNvPr>
              <p14:cNvContentPartPr/>
              <p14:nvPr/>
            </p14:nvContentPartPr>
            <p14:xfrm>
              <a:off x="7220320" y="2029400"/>
              <a:ext cx="360" cy="360"/>
            </p14:xfrm>
          </p:contentPart>
        </mc:Choice>
        <mc:Fallback>
          <p:pic>
            <p:nvPicPr>
              <p:cNvPr id="7" name="Ink 6">
                <a:extLst>
                  <a:ext uri="{FF2B5EF4-FFF2-40B4-BE49-F238E27FC236}">
                    <a16:creationId xmlns:a16="http://schemas.microsoft.com/office/drawing/2014/main" id="{7A1C2032-7815-544C-85BA-C0FABD79F6A9}"/>
                  </a:ext>
                </a:extLst>
              </p:cNvPr>
              <p:cNvPicPr/>
              <p:nvPr/>
            </p:nvPicPr>
            <p:blipFill>
              <a:blip r:embed="rId6"/>
              <a:stretch>
                <a:fillRect/>
              </a:stretch>
            </p:blipFill>
            <p:spPr>
              <a:xfrm>
                <a:off x="7211680" y="2020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6B4FF30C-51A8-4C4C-A76F-9D6A3270AAFF}"/>
                  </a:ext>
                </a:extLst>
              </p14:cNvPr>
              <p14:cNvContentPartPr/>
              <p14:nvPr/>
            </p14:nvContentPartPr>
            <p14:xfrm>
              <a:off x="9667960" y="1989080"/>
              <a:ext cx="360" cy="360"/>
            </p14:xfrm>
          </p:contentPart>
        </mc:Choice>
        <mc:Fallback>
          <p:pic>
            <p:nvPicPr>
              <p:cNvPr id="8" name="Ink 7">
                <a:extLst>
                  <a:ext uri="{FF2B5EF4-FFF2-40B4-BE49-F238E27FC236}">
                    <a16:creationId xmlns:a16="http://schemas.microsoft.com/office/drawing/2014/main" id="{6B4FF30C-51A8-4C4C-A76F-9D6A3270AAFF}"/>
                  </a:ext>
                </a:extLst>
              </p:cNvPr>
              <p:cNvPicPr/>
              <p:nvPr/>
            </p:nvPicPr>
            <p:blipFill>
              <a:blip r:embed="rId6"/>
              <a:stretch>
                <a:fillRect/>
              </a:stretch>
            </p:blipFill>
            <p:spPr>
              <a:xfrm>
                <a:off x="9659320" y="1980080"/>
                <a:ext cx="18000" cy="18000"/>
              </a:xfrm>
              <a:prstGeom prst="rect">
                <a:avLst/>
              </a:prstGeom>
            </p:spPr>
          </p:pic>
        </mc:Fallback>
      </mc:AlternateContent>
      <p:sp>
        <p:nvSpPr>
          <p:cNvPr id="15" name="TextBox 14">
            <a:extLst>
              <a:ext uri="{FF2B5EF4-FFF2-40B4-BE49-F238E27FC236}">
                <a16:creationId xmlns:a16="http://schemas.microsoft.com/office/drawing/2014/main" id="{89C96029-C8AD-EA4C-BC0F-71CED10A1EEF}"/>
              </a:ext>
            </a:extLst>
          </p:cNvPr>
          <p:cNvSpPr txBox="1"/>
          <p:nvPr/>
        </p:nvSpPr>
        <p:spPr>
          <a:xfrm>
            <a:off x="1243926" y="5353629"/>
            <a:ext cx="4353407" cy="646331"/>
          </a:xfrm>
          <a:prstGeom prst="rect">
            <a:avLst/>
          </a:prstGeom>
          <a:noFill/>
        </p:spPr>
        <p:txBody>
          <a:bodyPr wrap="square" rtlCol="0">
            <a:spAutoFit/>
          </a:bodyPr>
          <a:lstStyle/>
          <a:p>
            <a:pPr algn="ctr"/>
            <a:r>
              <a:rPr lang="en-US" sz="1800" b="1" i="1" dirty="0"/>
              <a:t>From Providers located in Clinic/Hospital to Patient Home</a:t>
            </a:r>
          </a:p>
        </p:txBody>
      </p:sp>
    </p:spTree>
    <p:extLst>
      <p:ext uri="{BB962C8B-B14F-4D97-AF65-F5344CB8AC3E}">
        <p14:creationId xmlns:p14="http://schemas.microsoft.com/office/powerpoint/2010/main" val="349619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a:xfrm>
            <a:off x="838200" y="365125"/>
            <a:ext cx="3835400" cy="5065932"/>
          </a:xfrm>
        </p:spPr>
        <p:txBody>
          <a:bodyPr/>
          <a:lstStyle/>
          <a:p>
            <a:r>
              <a:rPr lang="en-US" dirty="0"/>
              <a:t>What is an off-site team, remote or tele-team?</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DE627B0E-A073-9045-A79D-65312255E191}"/>
              </a:ext>
            </a:extLst>
          </p:cNvPr>
          <p:cNvSpPr txBox="1"/>
          <p:nvPr/>
        </p:nvSpPr>
        <p:spPr>
          <a:xfrm>
            <a:off x="838200" y="6389907"/>
            <a:ext cx="10160154" cy="307777"/>
          </a:xfrm>
          <a:prstGeom prst="rect">
            <a:avLst/>
          </a:prstGeom>
          <a:noFill/>
        </p:spPr>
        <p:txBody>
          <a:bodyPr wrap="none" rtlCol="0">
            <a:spAutoFit/>
          </a:bodyPr>
          <a:lstStyle/>
          <a:p>
            <a:r>
              <a:rPr lang="en-US" dirty="0"/>
              <a:t>Shore J et al 2019; https://</a:t>
            </a:r>
            <a:r>
              <a:rPr lang="en-US" dirty="0" err="1"/>
              <a:t>healthtechmagazine.net</a:t>
            </a:r>
            <a:r>
              <a:rPr lang="en-US" dirty="0"/>
              <a:t>/article/2020/08/why-providers-should-address-disparities-telehealth-access</a:t>
            </a:r>
          </a:p>
        </p:txBody>
      </p:sp>
      <p:graphicFrame>
        <p:nvGraphicFramePr>
          <p:cNvPr id="6" name="Diagram 5">
            <a:extLst>
              <a:ext uri="{FF2B5EF4-FFF2-40B4-BE49-F238E27FC236}">
                <a16:creationId xmlns:a16="http://schemas.microsoft.com/office/drawing/2014/main" id="{7C457099-E307-3D40-8FA7-B5246A89E928}"/>
              </a:ext>
            </a:extLst>
          </p:cNvPr>
          <p:cNvGraphicFramePr/>
          <p:nvPr>
            <p:extLst>
              <p:ext uri="{D42A27DB-BD31-4B8C-83A1-F6EECF244321}">
                <p14:modId xmlns:p14="http://schemas.microsoft.com/office/powerpoint/2010/main" val="2523604296"/>
              </p:ext>
            </p:extLst>
          </p:nvPr>
        </p:nvGraphicFramePr>
        <p:xfrm>
          <a:off x="4673600" y="914400"/>
          <a:ext cx="7543800" cy="4715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973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Benefits to off-site teams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Can be just as effective as clinic-based teams</a:t>
            </a:r>
          </a:p>
          <a:p>
            <a:pPr lvl="1"/>
            <a:r>
              <a:rPr lang="en-US" dirty="0"/>
              <a:t>Early comparisons show remote integrated behavioral health care is effective, and as effective as clinic-based models (Fortney J et al 2013; Fortney J et al 2018)</a:t>
            </a:r>
          </a:p>
          <a:p>
            <a:r>
              <a:rPr lang="en-US" dirty="0"/>
              <a:t>Can expand hiring pool</a:t>
            </a:r>
          </a:p>
          <a:p>
            <a:pPr lvl="1"/>
            <a:r>
              <a:rPr lang="en-US" dirty="0"/>
              <a:t>Wider range of skills/training possible</a:t>
            </a:r>
          </a:p>
          <a:p>
            <a:r>
              <a:rPr lang="en-US" dirty="0"/>
              <a:t>Can increase access and integrate more specialties</a:t>
            </a:r>
          </a:p>
          <a:p>
            <a:r>
              <a:rPr lang="en-US" dirty="0"/>
              <a:t>Shown to increase team productivity and reduce stress/burnout (less commute)</a:t>
            </a:r>
          </a:p>
          <a:p>
            <a:endParaRPr lang="en-US" dirty="0"/>
          </a:p>
          <a:p>
            <a:pPr lvl="1"/>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6" name="TextBox 5">
            <a:extLst>
              <a:ext uri="{FF2B5EF4-FFF2-40B4-BE49-F238E27FC236}">
                <a16:creationId xmlns:a16="http://schemas.microsoft.com/office/drawing/2014/main" id="{09713728-C852-3E4B-A6A4-D1F66EA69923}"/>
              </a:ext>
            </a:extLst>
          </p:cNvPr>
          <p:cNvSpPr txBox="1"/>
          <p:nvPr/>
        </p:nvSpPr>
        <p:spPr>
          <a:xfrm>
            <a:off x="838200" y="6389907"/>
            <a:ext cx="8608447" cy="307777"/>
          </a:xfrm>
          <a:prstGeom prst="rect">
            <a:avLst/>
          </a:prstGeom>
          <a:noFill/>
        </p:spPr>
        <p:txBody>
          <a:bodyPr wrap="none" rtlCol="0">
            <a:spAutoFit/>
          </a:bodyPr>
          <a:lstStyle/>
          <a:p>
            <a:r>
              <a:rPr lang="en-US" dirty="0"/>
              <a:t>https://</a:t>
            </a:r>
            <a:r>
              <a:rPr lang="en-US" dirty="0" err="1"/>
              <a:t>healthtechmagazine.net</a:t>
            </a:r>
            <a:r>
              <a:rPr lang="en-US" dirty="0"/>
              <a:t>/article/2020/08/why-providers-should-address-disparities-telehealth-access</a:t>
            </a:r>
          </a:p>
        </p:txBody>
      </p:sp>
      <p:sp>
        <p:nvSpPr>
          <p:cNvPr id="7" name="TextBox 6">
            <a:extLst>
              <a:ext uri="{FF2B5EF4-FFF2-40B4-BE49-F238E27FC236}">
                <a16:creationId xmlns:a16="http://schemas.microsoft.com/office/drawing/2014/main" id="{0146E379-D08D-7B48-A138-251996EE2630}"/>
              </a:ext>
            </a:extLst>
          </p:cNvPr>
          <p:cNvSpPr txBox="1"/>
          <p:nvPr/>
        </p:nvSpPr>
        <p:spPr>
          <a:xfrm>
            <a:off x="838200" y="6099373"/>
            <a:ext cx="3326552" cy="307777"/>
          </a:xfrm>
          <a:prstGeom prst="rect">
            <a:avLst/>
          </a:prstGeom>
          <a:noFill/>
        </p:spPr>
        <p:txBody>
          <a:bodyPr wrap="none" rtlCol="0">
            <a:spAutoFit/>
          </a:bodyPr>
          <a:lstStyle/>
          <a:p>
            <a:r>
              <a:rPr lang="en-US" dirty="0"/>
              <a:t>Shore J et al 2019; Gardner et al 2020; </a:t>
            </a:r>
          </a:p>
        </p:txBody>
      </p:sp>
      <p:sp>
        <p:nvSpPr>
          <p:cNvPr id="8" name="TextBox 7">
            <a:extLst>
              <a:ext uri="{FF2B5EF4-FFF2-40B4-BE49-F238E27FC236}">
                <a16:creationId xmlns:a16="http://schemas.microsoft.com/office/drawing/2014/main" id="{C408E312-2BF7-E043-8BAD-07833CBE6456}"/>
              </a:ext>
            </a:extLst>
          </p:cNvPr>
          <p:cNvSpPr txBox="1"/>
          <p:nvPr/>
        </p:nvSpPr>
        <p:spPr>
          <a:xfrm>
            <a:off x="3937073" y="6090653"/>
            <a:ext cx="1765227" cy="307777"/>
          </a:xfrm>
          <a:prstGeom prst="rect">
            <a:avLst/>
          </a:prstGeom>
          <a:noFill/>
        </p:spPr>
        <p:txBody>
          <a:bodyPr wrap="none" rtlCol="0">
            <a:spAutoFit/>
          </a:bodyPr>
          <a:lstStyle/>
          <a:p>
            <a:r>
              <a:rPr lang="en-US" dirty="0"/>
              <a:t>Fortney J et al 2018</a:t>
            </a:r>
          </a:p>
        </p:txBody>
      </p:sp>
    </p:spTree>
    <p:extLst>
      <p:ext uri="{BB962C8B-B14F-4D97-AF65-F5344CB8AC3E}">
        <p14:creationId xmlns:p14="http://schemas.microsoft.com/office/powerpoint/2010/main" val="236580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279401"/>
            <a:ext cx="5181600" cy="3987800"/>
          </a:xfrm>
        </p:spPr>
        <p:txBody>
          <a:bodyPr>
            <a:normAutofit fontScale="92500" lnSpcReduction="20000"/>
          </a:bodyPr>
          <a:lstStyle/>
          <a:p>
            <a:pPr marL="114300" indent="0" algn="ctr">
              <a:buNone/>
            </a:pPr>
            <a:endParaRPr lang="en-US" sz="4800" i="1" dirty="0"/>
          </a:p>
          <a:p>
            <a:pPr marL="114300" indent="0" algn="ctr">
              <a:buNone/>
            </a:pPr>
            <a:r>
              <a:rPr lang="en-US" sz="4800" i="1" dirty="0"/>
              <a:t>“The model is only as </a:t>
            </a:r>
          </a:p>
          <a:p>
            <a:pPr marL="114300" indent="0" algn="ctr">
              <a:buNone/>
            </a:pPr>
            <a:r>
              <a:rPr lang="en-US" sz="4800" i="1" dirty="0"/>
              <a:t>successful as the team.” </a:t>
            </a:r>
          </a:p>
          <a:p>
            <a:pPr marL="114300" indent="0" algn="ctr">
              <a:buNone/>
            </a:pPr>
            <a:endParaRPr lang="en-US" sz="4800" i="1" dirty="0"/>
          </a:p>
          <a:p>
            <a:pPr marL="114300" indent="0" algn="ctr">
              <a:buNone/>
            </a:pPr>
            <a:endParaRPr lang="en-US" sz="2000" i="1" dirty="0"/>
          </a:p>
          <a:p>
            <a:pPr marL="114300" indent="0" algn="ctr">
              <a:buNone/>
            </a:pPr>
            <a:r>
              <a:rPr lang="en-US" sz="2000" i="1" dirty="0"/>
              <a:t>- Child/adolescent psychiatric consultant </a:t>
            </a:r>
          </a:p>
          <a:p>
            <a:pPr marL="114300" indent="0" algn="ctr">
              <a:buNone/>
            </a:pPr>
            <a:r>
              <a:rPr lang="en-US" sz="2000" i="1" dirty="0"/>
              <a:t>who works off-site</a:t>
            </a:r>
          </a:p>
        </p:txBody>
      </p:sp>
      <p:sp>
        <p:nvSpPr>
          <p:cNvPr id="5" name="Text Placeholder 4">
            <a:extLst>
              <a:ext uri="{FF2B5EF4-FFF2-40B4-BE49-F238E27FC236}">
                <a16:creationId xmlns:a16="http://schemas.microsoft.com/office/drawing/2014/main" id="{91699826-93C2-B948-9830-114AC7BF21F0}"/>
              </a:ext>
            </a:extLst>
          </p:cNvPr>
          <p:cNvSpPr>
            <a:spLocks noGrp="1"/>
          </p:cNvSpPr>
          <p:nvPr>
            <p:ph type="body" idx="2"/>
          </p:nvPr>
        </p:nvSpPr>
        <p:spPr/>
        <p:txBody>
          <a:bodyPr/>
          <a:lstStyle/>
          <a:p>
            <a:pPr marL="114300" indent="0" algn="ctr">
              <a:buNone/>
            </a:pPr>
            <a:r>
              <a:rPr lang="en-US" sz="3600" i="1" dirty="0"/>
              <a:t>“The ability of a telepsychiatry team to work effectively in virtual/hybrid environments has significant implications for treatment outcomes.” </a:t>
            </a:r>
          </a:p>
          <a:p>
            <a:pPr marL="114300" indent="0" algn="ctr">
              <a:buNone/>
            </a:pPr>
            <a:r>
              <a:rPr lang="en-US" sz="2000" i="1" dirty="0"/>
              <a:t>– Shore J et al 2019</a:t>
            </a:r>
          </a:p>
          <a:p>
            <a:pPr marL="114300" indent="0">
              <a:buNone/>
            </a:pPr>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5433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Remote Clinical Team Challenges</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647C8AEE-DB21-1B43-BD24-5954A91EA4F8}"/>
              </a:ext>
            </a:extLst>
          </p:cNvPr>
          <p:cNvSpPr txBox="1"/>
          <p:nvPr/>
        </p:nvSpPr>
        <p:spPr>
          <a:xfrm>
            <a:off x="365760" y="6338986"/>
            <a:ext cx="3547766" cy="307777"/>
          </a:xfrm>
          <a:prstGeom prst="rect">
            <a:avLst/>
          </a:prstGeom>
          <a:noFill/>
        </p:spPr>
        <p:txBody>
          <a:bodyPr wrap="none" rtlCol="0">
            <a:spAutoFit/>
          </a:bodyPr>
          <a:lstStyle/>
          <a:p>
            <a:r>
              <a:rPr lang="en-US" dirty="0"/>
              <a:t>Shore J et al 2019; Ackerman B et al 2009</a:t>
            </a:r>
          </a:p>
        </p:txBody>
      </p:sp>
      <p:graphicFrame>
        <p:nvGraphicFramePr>
          <p:cNvPr id="7" name="Text Placeholder 2">
            <a:extLst>
              <a:ext uri="{FF2B5EF4-FFF2-40B4-BE49-F238E27FC236}">
                <a16:creationId xmlns:a16="http://schemas.microsoft.com/office/drawing/2014/main" id="{A754A107-2374-49CC-BF5E-9CB767E04387}"/>
              </a:ext>
            </a:extLst>
          </p:cNvPr>
          <p:cNvGraphicFramePr/>
          <p:nvPr>
            <p:extLst>
              <p:ext uri="{D42A27DB-BD31-4B8C-83A1-F6EECF244321}">
                <p14:modId xmlns:p14="http://schemas.microsoft.com/office/powerpoint/2010/main" val="621631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11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Telepsychiatry and Collaborative Care as an Example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825625"/>
            <a:ext cx="5257800" cy="4351338"/>
          </a:xfrm>
        </p:spPr>
        <p:txBody>
          <a:bodyPr>
            <a:normAutofit fontScale="92500" lnSpcReduction="10000"/>
          </a:bodyPr>
          <a:lstStyle/>
          <a:p>
            <a:r>
              <a:rPr lang="en-US" dirty="0"/>
              <a:t>A form of integrated behavioral health care that incorporates a psychiatric consultant (PC) and behavioral care manager (BHCM) into team with PCP</a:t>
            </a:r>
          </a:p>
          <a:p>
            <a:r>
              <a:rPr lang="en-US" dirty="0"/>
              <a:t>Psychiatric consultant is often/traditionally off-site</a:t>
            </a:r>
          </a:p>
          <a:p>
            <a:r>
              <a:rPr lang="en-US" dirty="0"/>
              <a:t>With advent of changes in telehealth/policy, more remote </a:t>
            </a:r>
            <a:r>
              <a:rPr lang="en-US" dirty="0" err="1"/>
              <a:t>CoCM</a:t>
            </a:r>
            <a:r>
              <a:rPr lang="en-US" dirty="0"/>
              <a:t> teams with several members off-site</a:t>
            </a:r>
          </a:p>
          <a:p>
            <a:pPr marL="571500" lvl="1" indent="0">
              <a:buNone/>
            </a:pPr>
            <a:r>
              <a:rPr lang="en-US" dirty="0"/>
              <a:t> </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pic>
        <p:nvPicPr>
          <p:cNvPr id="5" name="Picture 4">
            <a:extLst>
              <a:ext uri="{FF2B5EF4-FFF2-40B4-BE49-F238E27FC236}">
                <a16:creationId xmlns:a16="http://schemas.microsoft.com/office/drawing/2014/main" id="{4B5E8F95-F401-CF4E-B29B-222534F8D1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7" t="1289" r="3516" b="1893"/>
          <a:stretch/>
        </p:blipFill>
        <p:spPr bwMode="auto">
          <a:xfrm>
            <a:off x="6671732" y="1810724"/>
            <a:ext cx="4861629" cy="36203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2B03D3-7E99-2441-8751-1F827B1BBF3D}"/>
              </a:ext>
            </a:extLst>
          </p:cNvPr>
          <p:cNvSpPr txBox="1"/>
          <p:nvPr/>
        </p:nvSpPr>
        <p:spPr>
          <a:xfrm>
            <a:off x="440267" y="6311900"/>
            <a:ext cx="1628972" cy="307777"/>
          </a:xfrm>
          <a:prstGeom prst="rect">
            <a:avLst/>
          </a:prstGeom>
          <a:noFill/>
        </p:spPr>
        <p:txBody>
          <a:bodyPr wrap="none" rtlCol="0">
            <a:spAutoFit/>
          </a:bodyPr>
          <a:lstStyle/>
          <a:p>
            <a:r>
              <a:rPr lang="en-US" dirty="0" err="1"/>
              <a:t>www.aims.uw.edu</a:t>
            </a:r>
            <a:endParaRPr lang="en-US" dirty="0"/>
          </a:p>
        </p:txBody>
      </p:sp>
    </p:spTree>
    <p:extLst>
      <p:ext uri="{BB962C8B-B14F-4D97-AF65-F5344CB8AC3E}">
        <p14:creationId xmlns:p14="http://schemas.microsoft.com/office/powerpoint/2010/main" val="427857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Best Practices in Tele-teaming Literature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a:bodyPr>
          <a:lstStyle/>
          <a:p>
            <a:pPr lvl="1"/>
            <a:r>
              <a:rPr lang="en-US" dirty="0"/>
              <a:t>Medical literature suggests tele-teaming impacts patient-provider relationship, patient experience, clinical outcomes</a:t>
            </a:r>
          </a:p>
          <a:p>
            <a:pPr lvl="1"/>
            <a:r>
              <a:rPr lang="en-US" dirty="0"/>
              <a:t>Not much about tele-teaming in medicine</a:t>
            </a:r>
          </a:p>
          <a:p>
            <a:pPr lvl="1"/>
            <a:r>
              <a:rPr lang="en-US" dirty="0"/>
              <a:t>Current understanding drawn from fields of applied psychology and business </a:t>
            </a:r>
          </a:p>
          <a:p>
            <a:pPr lvl="1"/>
            <a:r>
              <a:rPr lang="en-US" dirty="0"/>
              <a:t>Overarching themes: </a:t>
            </a:r>
          </a:p>
          <a:p>
            <a:pPr lvl="2"/>
            <a:r>
              <a:rPr lang="en-US" dirty="0"/>
              <a:t>(1) rapid growth/deployment of virtual teams across medical fields</a:t>
            </a:r>
          </a:p>
          <a:p>
            <a:pPr lvl="2"/>
            <a:r>
              <a:rPr lang="en-US" dirty="0"/>
              <a:t>(2) evolution of studies from initialing examining in-person vs. virtual teams to strengths/challenges in virtual teaming</a:t>
            </a:r>
          </a:p>
          <a:p>
            <a:pPr lvl="2"/>
            <a:r>
              <a:rPr lang="en-US" dirty="0"/>
              <a:t>(3) delineation of best practices for virtual teams</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5E8AD6E2-6F63-B84D-996B-2C445C2F25BD}"/>
              </a:ext>
            </a:extLst>
          </p:cNvPr>
          <p:cNvSpPr txBox="1"/>
          <p:nvPr/>
        </p:nvSpPr>
        <p:spPr>
          <a:xfrm>
            <a:off x="838200" y="6099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2855463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Best Practices: Tele-teaming in Psychiatry</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graphicFrame>
        <p:nvGraphicFramePr>
          <p:cNvPr id="6" name="Text Placeholder 2">
            <a:extLst>
              <a:ext uri="{FF2B5EF4-FFF2-40B4-BE49-F238E27FC236}">
                <a16:creationId xmlns:a16="http://schemas.microsoft.com/office/drawing/2014/main" id="{ADE93981-B42A-4597-96C3-B2D83A4C706C}"/>
              </a:ext>
            </a:extLst>
          </p:cNvPr>
          <p:cNvGraphicFramePr/>
          <p:nvPr>
            <p:extLst>
              <p:ext uri="{D42A27DB-BD31-4B8C-83A1-F6EECF244321}">
                <p14:modId xmlns:p14="http://schemas.microsoft.com/office/powerpoint/2010/main" val="7578726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7C122CE7-2FD5-D649-81EE-DE4C605B9B35}"/>
              </a:ext>
            </a:extLst>
          </p:cNvPr>
          <p:cNvSpPr txBox="1"/>
          <p:nvPr/>
        </p:nvSpPr>
        <p:spPr>
          <a:xfrm>
            <a:off x="838200" y="6099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175291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ext Placeholder 2">
            <a:extLst>
              <a:ext uri="{FF2B5EF4-FFF2-40B4-BE49-F238E27FC236}">
                <a16:creationId xmlns:a16="http://schemas.microsoft.com/office/drawing/2014/main" id="{723AC267-F95C-9045-8CBE-3854033FF425}"/>
              </a:ext>
            </a:extLst>
          </p:cNvPr>
          <p:cNvSpPr>
            <a:spLocks noGrp="1"/>
          </p:cNvSpPr>
          <p:nvPr>
            <p:ph type="body" idx="1"/>
          </p:nvPr>
        </p:nvSpPr>
        <p:spPr/>
        <p:txBody>
          <a:bodyPr/>
          <a:lstStyle/>
          <a:p>
            <a:r>
              <a:rPr lang="en-US" dirty="0"/>
              <a:t>We are offering Continuing Education for our sessions</a:t>
            </a:r>
          </a:p>
          <a:p>
            <a:r>
              <a:rPr lang="en-US" dirty="0"/>
              <a:t>We will post evaluation link near end of our discussion today</a:t>
            </a:r>
          </a:p>
          <a:p>
            <a:endParaRPr lang="en-US" dirty="0"/>
          </a:p>
          <a:p>
            <a:r>
              <a:rPr lang="en-US" dirty="0"/>
              <a:t>Please submit a case or reach out to use if you would like our expert panel to review your case</a:t>
            </a:r>
          </a:p>
        </p:txBody>
      </p:sp>
      <p:sp>
        <p:nvSpPr>
          <p:cNvPr id="2" name="Title 1">
            <a:extLst>
              <a:ext uri="{FF2B5EF4-FFF2-40B4-BE49-F238E27FC236}">
                <a16:creationId xmlns:a16="http://schemas.microsoft.com/office/drawing/2014/main" id="{84955ADC-1995-344B-ADA7-71F902721B5E}"/>
              </a:ext>
            </a:extLst>
          </p:cNvPr>
          <p:cNvSpPr>
            <a:spLocks noGrp="1"/>
          </p:cNvSpPr>
          <p:nvPr>
            <p:ph type="title"/>
          </p:nvPr>
        </p:nvSpPr>
        <p:spPr/>
        <p:txBody>
          <a:bodyPr/>
          <a:lstStyle/>
          <a:p>
            <a:r>
              <a:rPr lang="en-US" dirty="0"/>
              <a:t>Announcements</a:t>
            </a:r>
          </a:p>
        </p:txBody>
      </p:sp>
      <p:pic>
        <p:nvPicPr>
          <p:cNvPr id="110" name="Google Shape;110;p4"/>
          <p:cNvPicPr preferRelativeResize="0"/>
          <p:nvPr/>
        </p:nvPicPr>
        <p:blipFill rotWithShape="1">
          <a:blip r:embed="rId3">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2935982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normAutofit fontScale="90000"/>
          </a:bodyPr>
          <a:lstStyle/>
          <a:p>
            <a:r>
              <a:rPr lang="en-US" dirty="0"/>
              <a:t>Tele-teaming Best Practices: Team Composition and Culture</a:t>
            </a:r>
          </a:p>
        </p:txBody>
      </p:sp>
      <p:sp>
        <p:nvSpPr>
          <p:cNvPr id="3" name="Text Placeholder 2">
            <a:extLst>
              <a:ext uri="{FF2B5EF4-FFF2-40B4-BE49-F238E27FC236}">
                <a16:creationId xmlns:a16="http://schemas.microsoft.com/office/drawing/2014/main" id="{94FCFEF4-B3E0-AF44-85BE-58E834A598D5}"/>
              </a:ext>
            </a:extLst>
          </p:cNvPr>
          <p:cNvSpPr>
            <a:spLocks noGrp="1"/>
          </p:cNvSpPr>
          <p:nvPr>
            <p:ph type="body" idx="1"/>
          </p:nvPr>
        </p:nvSpPr>
        <p:spPr/>
        <p:txBody>
          <a:bodyPr>
            <a:normAutofit/>
          </a:bodyPr>
          <a:lstStyle/>
          <a:p>
            <a:r>
              <a:rPr lang="en-US" dirty="0"/>
              <a:t>Challenge: harder to team build when off-site</a:t>
            </a:r>
          </a:p>
          <a:p>
            <a:pPr lvl="1"/>
            <a:r>
              <a:rPr lang="en-US" dirty="0"/>
              <a:t>“out of sight, out of mind”</a:t>
            </a:r>
          </a:p>
          <a:p>
            <a:pPr lvl="2"/>
            <a:r>
              <a:rPr lang="en-US" dirty="0"/>
              <a:t>Fewer referrals</a:t>
            </a:r>
          </a:p>
          <a:p>
            <a:pPr lvl="1"/>
            <a:r>
              <a:rPr lang="en-US" dirty="0"/>
              <a:t>Detachment</a:t>
            </a:r>
          </a:p>
          <a:p>
            <a:pPr lvl="1"/>
            <a:r>
              <a:rPr lang="en-US" dirty="0"/>
              <a:t>Isolation</a:t>
            </a:r>
          </a:p>
          <a:p>
            <a:pPr lvl="1"/>
            <a:r>
              <a:rPr lang="en-US" dirty="0"/>
              <a:t>Less opportunity for support, education, spontaneous team building</a:t>
            </a:r>
          </a:p>
          <a:p>
            <a:endParaRPr lang="en-US" dirty="0"/>
          </a:p>
          <a:p>
            <a:endParaRPr lang="en-US" dirty="0"/>
          </a:p>
        </p:txBody>
      </p:sp>
      <p:pic>
        <p:nvPicPr>
          <p:cNvPr id="7" name="Picture 6">
            <a:extLst>
              <a:ext uri="{FF2B5EF4-FFF2-40B4-BE49-F238E27FC236}">
                <a16:creationId xmlns:a16="http://schemas.microsoft.com/office/drawing/2014/main" id="{65B06E81-65E1-C945-8AFC-1EF922C7812D}"/>
              </a:ext>
            </a:extLst>
          </p:cNvPr>
          <p:cNvPicPr>
            <a:picLocks noChangeAspect="1"/>
          </p:cNvPicPr>
          <p:nvPr/>
        </p:nvPicPr>
        <p:blipFill>
          <a:blip r:embed="rId3"/>
          <a:stretch>
            <a:fillRect/>
          </a:stretch>
        </p:blipFill>
        <p:spPr>
          <a:xfrm>
            <a:off x="735807" y="2209800"/>
            <a:ext cx="4241800" cy="4038600"/>
          </a:xfrm>
          <a:prstGeom prst="rect">
            <a:avLst/>
          </a:prstGeom>
        </p:spPr>
      </p:pic>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4">
            <a:alphaModFix/>
          </a:blip>
          <a:srcRect/>
          <a:stretch/>
        </p:blipFill>
        <p:spPr>
          <a:xfrm>
            <a:off x="10363200" y="5431057"/>
            <a:ext cx="1828800" cy="1426943"/>
          </a:xfrm>
          <a:prstGeom prst="rect">
            <a:avLst/>
          </a:prstGeom>
          <a:noFill/>
          <a:ln>
            <a:noFill/>
          </a:ln>
        </p:spPr>
      </p:pic>
      <p:sp>
        <p:nvSpPr>
          <p:cNvPr id="8" name="TextBox 7">
            <a:extLst>
              <a:ext uri="{FF2B5EF4-FFF2-40B4-BE49-F238E27FC236}">
                <a16:creationId xmlns:a16="http://schemas.microsoft.com/office/drawing/2014/main" id="{3F33D00A-44C9-8141-A949-A3AB9FEE10F5}"/>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315769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Challenge 1: Team Building and Culture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fontScale="25000" lnSpcReduction="20000"/>
          </a:bodyPr>
          <a:lstStyle/>
          <a:p>
            <a:pPr lvl="1"/>
            <a:endParaRPr lang="en-US" dirty="0"/>
          </a:p>
          <a:p>
            <a:endParaRPr lang="en-US" dirty="0"/>
          </a:p>
          <a:p>
            <a:pPr lvl="2"/>
            <a:endParaRPr lang="en-US" dirty="0"/>
          </a:p>
          <a:p>
            <a:pPr lvl="2"/>
            <a:r>
              <a:rPr lang="en-US" sz="14400" dirty="0"/>
              <a:t>Strategies</a:t>
            </a:r>
          </a:p>
          <a:p>
            <a:pPr lvl="2"/>
            <a:endParaRPr lang="en-US" dirty="0"/>
          </a:p>
        </p:txBody>
      </p:sp>
      <p:sp>
        <p:nvSpPr>
          <p:cNvPr id="9" name="Text Placeholder 8">
            <a:extLst>
              <a:ext uri="{FF2B5EF4-FFF2-40B4-BE49-F238E27FC236}">
                <a16:creationId xmlns:a16="http://schemas.microsoft.com/office/drawing/2014/main" id="{E9992FBA-5786-2F49-9925-FCEC71746FA8}"/>
              </a:ext>
            </a:extLst>
          </p:cNvPr>
          <p:cNvSpPr>
            <a:spLocks noGrp="1"/>
          </p:cNvSpPr>
          <p:nvPr>
            <p:ph type="body" idx="2"/>
          </p:nvPr>
        </p:nvSpPr>
        <p:spPr/>
        <p:txBody>
          <a:bodyPr/>
          <a:lstStyle/>
          <a:p>
            <a:r>
              <a:rPr lang="en-US" dirty="0"/>
              <a:t>1) Bake team building into implementation from Step 1</a:t>
            </a:r>
          </a:p>
          <a:p>
            <a:pPr lvl="1"/>
            <a:r>
              <a:rPr lang="en-US" dirty="0"/>
              <a:t>Remote providers visit clinic initially and at regular intervals</a:t>
            </a:r>
          </a:p>
          <a:p>
            <a:pPr lvl="1"/>
            <a:r>
              <a:rPr lang="en-US" dirty="0"/>
              <a:t>Be strategic about team member/composition</a:t>
            </a:r>
          </a:p>
          <a:p>
            <a:pPr lvl="1"/>
            <a:r>
              <a:rPr lang="en-US" dirty="0"/>
              <a:t>Consider support staff needed for type of clinical service</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3E730F7C-F328-AB4A-AA74-2A1D712821C4}"/>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pic>
        <p:nvPicPr>
          <p:cNvPr id="14" name="Picture 13">
            <a:extLst>
              <a:ext uri="{FF2B5EF4-FFF2-40B4-BE49-F238E27FC236}">
                <a16:creationId xmlns:a16="http://schemas.microsoft.com/office/drawing/2014/main" id="{DEC5050F-AD94-5E4B-848E-7BDF096C5DED}"/>
              </a:ext>
            </a:extLst>
          </p:cNvPr>
          <p:cNvPicPr>
            <a:picLocks noChangeAspect="1"/>
          </p:cNvPicPr>
          <p:nvPr/>
        </p:nvPicPr>
        <p:blipFill>
          <a:blip r:embed="rId3"/>
          <a:stretch>
            <a:fillRect/>
          </a:stretch>
        </p:blipFill>
        <p:spPr>
          <a:xfrm>
            <a:off x="6388100" y="1963957"/>
            <a:ext cx="4889500" cy="3314700"/>
          </a:xfrm>
          <a:prstGeom prst="rect">
            <a:avLst/>
          </a:prstGeom>
        </p:spPr>
      </p:pic>
    </p:spTree>
    <p:extLst>
      <p:ext uri="{BB962C8B-B14F-4D97-AF65-F5344CB8AC3E}">
        <p14:creationId xmlns:p14="http://schemas.microsoft.com/office/powerpoint/2010/main" val="105848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Building local knowledge with onboarding</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a:bodyPr>
          <a:lstStyle/>
          <a:p>
            <a:r>
              <a:rPr lang="en-US" dirty="0"/>
              <a:t>With increased telehealth capacity and uptake, wider range of partnerships might be available</a:t>
            </a:r>
          </a:p>
          <a:p>
            <a:r>
              <a:rPr lang="en-US" dirty="0"/>
              <a:t>Orient staff/providers with no prior experience working in geographic location or with tribal health centers/communities</a:t>
            </a:r>
          </a:p>
          <a:p>
            <a:r>
              <a:rPr lang="en-US" i="1" dirty="0"/>
              <a:t>“Culturally specific care through culturally knowledgeable providers, onsite tribal outreach workers, and collaboration with community services has proven essential in operating the clinics, as well as building rapport, trust, and engagement with the target patient population. ”</a:t>
            </a:r>
            <a:endParaRPr lang="en-US" dirty="0"/>
          </a:p>
          <a:p>
            <a:endParaRPr lang="en-US" dirty="0"/>
          </a:p>
          <a:p>
            <a:pPr lvl="2"/>
            <a:endParaRPr lang="en-US" dirty="0"/>
          </a:p>
          <a:p>
            <a:pPr lvl="2"/>
            <a:endParaRPr lang="en-US" dirty="0"/>
          </a:p>
          <a:p>
            <a:pPr lvl="2"/>
            <a:endParaRPr lang="en-US" dirty="0"/>
          </a:p>
        </p:txBody>
      </p:sp>
      <p:sp>
        <p:nvSpPr>
          <p:cNvPr id="5" name="TextBox 4">
            <a:extLst>
              <a:ext uri="{FF2B5EF4-FFF2-40B4-BE49-F238E27FC236}">
                <a16:creationId xmlns:a16="http://schemas.microsoft.com/office/drawing/2014/main" id="{9E09E4DE-9FE5-574D-A9A6-97C677987B35}"/>
              </a:ext>
            </a:extLst>
          </p:cNvPr>
          <p:cNvSpPr txBox="1"/>
          <p:nvPr/>
        </p:nvSpPr>
        <p:spPr>
          <a:xfrm>
            <a:off x="838200" y="6353373"/>
            <a:ext cx="1636987" cy="307777"/>
          </a:xfrm>
          <a:prstGeom prst="rect">
            <a:avLst/>
          </a:prstGeom>
          <a:noFill/>
        </p:spPr>
        <p:txBody>
          <a:bodyPr wrap="none" rtlCol="0">
            <a:spAutoFit/>
          </a:bodyPr>
          <a:lstStyle/>
          <a:p>
            <a:r>
              <a:rPr lang="en-US" dirty="0"/>
              <a:t>Shore J et al 2012</a:t>
            </a:r>
          </a:p>
        </p:txBody>
      </p:sp>
    </p:spTree>
    <p:extLst>
      <p:ext uri="{BB962C8B-B14F-4D97-AF65-F5344CB8AC3E}">
        <p14:creationId xmlns:p14="http://schemas.microsoft.com/office/powerpoint/2010/main" val="4037651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Challenge 1: Team Building and Culture</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681163"/>
            <a:ext cx="9321800" cy="823912"/>
          </a:xfrm>
        </p:spPr>
        <p:txBody>
          <a:bodyPr>
            <a:normAutofit fontScale="25000" lnSpcReduction="20000"/>
          </a:bodyPr>
          <a:lstStyle/>
          <a:p>
            <a:pPr lvl="1"/>
            <a:endParaRPr lang="en-US" dirty="0"/>
          </a:p>
          <a:p>
            <a:endParaRPr lang="en-US" dirty="0"/>
          </a:p>
          <a:p>
            <a:pPr lvl="2" algn="ctr"/>
            <a:r>
              <a:rPr lang="en-US" sz="14400" dirty="0"/>
              <a:t>Strategies</a:t>
            </a:r>
          </a:p>
          <a:p>
            <a:pPr lvl="2"/>
            <a:endParaRPr lang="en-US" dirty="0"/>
          </a:p>
        </p:txBody>
      </p:sp>
      <p:sp>
        <p:nvSpPr>
          <p:cNvPr id="9" name="Text Placeholder 8">
            <a:extLst>
              <a:ext uri="{FF2B5EF4-FFF2-40B4-BE49-F238E27FC236}">
                <a16:creationId xmlns:a16="http://schemas.microsoft.com/office/drawing/2014/main" id="{E9992FBA-5786-2F49-9925-FCEC71746FA8}"/>
              </a:ext>
            </a:extLst>
          </p:cNvPr>
          <p:cNvSpPr>
            <a:spLocks noGrp="1"/>
          </p:cNvSpPr>
          <p:nvPr>
            <p:ph type="body" idx="2"/>
          </p:nvPr>
        </p:nvSpPr>
        <p:spPr/>
        <p:txBody>
          <a:bodyPr>
            <a:normAutofit/>
          </a:bodyPr>
          <a:lstStyle/>
          <a:p>
            <a:pPr marL="114300" indent="0">
              <a:buNone/>
            </a:pPr>
            <a:r>
              <a:rPr lang="en-US" dirty="0"/>
              <a:t>2) Creative ways for off-site providers to remain involved and address isolation</a:t>
            </a:r>
          </a:p>
          <a:p>
            <a:pPr lvl="1"/>
            <a:r>
              <a:rPr lang="en-US" dirty="0"/>
              <a:t>“Office hours”</a:t>
            </a:r>
          </a:p>
          <a:p>
            <a:pPr lvl="1"/>
            <a:r>
              <a:rPr lang="en-US" dirty="0"/>
              <a:t>Going to provider meetings </a:t>
            </a:r>
          </a:p>
          <a:p>
            <a:endParaRPr lang="en-US" dirty="0"/>
          </a:p>
        </p:txBody>
      </p:sp>
      <p:sp>
        <p:nvSpPr>
          <p:cNvPr id="7" name="Text Placeholder 6">
            <a:extLst>
              <a:ext uri="{FF2B5EF4-FFF2-40B4-BE49-F238E27FC236}">
                <a16:creationId xmlns:a16="http://schemas.microsoft.com/office/drawing/2014/main" id="{3A5B1F77-8B46-804A-AB5B-49C904204E33}"/>
              </a:ext>
            </a:extLst>
          </p:cNvPr>
          <p:cNvSpPr>
            <a:spLocks noGrp="1"/>
          </p:cNvSpPr>
          <p:nvPr>
            <p:ph type="body" idx="4"/>
          </p:nvPr>
        </p:nvSpPr>
        <p:spPr/>
        <p:txBody>
          <a:bodyPr/>
          <a:lstStyle/>
          <a:p>
            <a:pPr marL="114300" indent="0">
              <a:buNone/>
            </a:pPr>
            <a:r>
              <a:rPr lang="en-US" dirty="0"/>
              <a:t>3) Returning to building team basics</a:t>
            </a:r>
          </a:p>
          <a:p>
            <a:pPr lvl="1"/>
            <a:r>
              <a:rPr lang="en-US" dirty="0"/>
              <a:t>Be especially clear about team member roles</a:t>
            </a:r>
          </a:p>
          <a:p>
            <a:pPr lvl="1"/>
            <a:r>
              <a:rPr lang="en-US" dirty="0"/>
              <a:t>Have plan to regularly review team building</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3E730F7C-F328-AB4A-AA74-2A1D712821C4}"/>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849996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023A-E64A-48E9-8B49-B45F1AF3E0FE}"/>
              </a:ext>
            </a:extLst>
          </p:cNvPr>
          <p:cNvSpPr>
            <a:spLocks noGrp="1"/>
          </p:cNvSpPr>
          <p:nvPr>
            <p:ph type="title"/>
          </p:nvPr>
        </p:nvSpPr>
        <p:spPr>
          <a:xfrm>
            <a:off x="893949" y="305574"/>
            <a:ext cx="8287842" cy="1335024"/>
          </a:xfrm>
        </p:spPr>
        <p:txBody>
          <a:bodyPr>
            <a:normAutofit/>
          </a:bodyPr>
          <a:lstStyle/>
          <a:p>
            <a:r>
              <a:rPr lang="en-US" dirty="0"/>
              <a:t>Learning to Be a Clinical Team </a:t>
            </a:r>
            <a:br>
              <a:rPr lang="en-US" dirty="0"/>
            </a:br>
            <a:endParaRPr lang="en-US" dirty="0"/>
          </a:p>
        </p:txBody>
      </p:sp>
      <p:grpSp>
        <p:nvGrpSpPr>
          <p:cNvPr id="4" name="Group 3"/>
          <p:cNvGrpSpPr/>
          <p:nvPr>
            <p:custDataLst>
              <p:tags r:id="rId1"/>
            </p:custDataLst>
          </p:nvPr>
        </p:nvGrpSpPr>
        <p:grpSpPr>
          <a:xfrm>
            <a:off x="2819400" y="1991464"/>
            <a:ext cx="3505200" cy="3843986"/>
            <a:chOff x="152400" y="812512"/>
            <a:chExt cx="8066567" cy="5822390"/>
          </a:xfrm>
        </p:grpSpPr>
        <p:sp>
          <p:nvSpPr>
            <p:cNvPr id="5" name="Freeform 4"/>
            <p:cNvSpPr/>
            <p:nvPr>
              <p:custDataLst>
                <p:tags r:id="rId3"/>
              </p:custDataLst>
            </p:nvPr>
          </p:nvSpPr>
          <p:spPr>
            <a:xfrm>
              <a:off x="925032" y="1219200"/>
              <a:ext cx="7293935" cy="5034702"/>
            </a:xfrm>
            <a:custGeom>
              <a:avLst/>
              <a:gdLst>
                <a:gd name="connsiteX0" fmla="*/ 0 w 7293935"/>
                <a:gd name="connsiteY0" fmla="*/ 3019647 h 4958502"/>
                <a:gd name="connsiteX1" fmla="*/ 3189767 w 7293935"/>
                <a:gd name="connsiteY1" fmla="*/ 4837814 h 4958502"/>
                <a:gd name="connsiteX2" fmla="*/ 7293935 w 7293935"/>
                <a:gd name="connsiteY2" fmla="*/ 0 h 4958502"/>
              </a:gdLst>
              <a:ahLst/>
              <a:cxnLst>
                <a:cxn ang="0">
                  <a:pos x="connsiteX0" y="connsiteY0"/>
                </a:cxn>
                <a:cxn ang="0">
                  <a:pos x="connsiteX1" y="connsiteY1"/>
                </a:cxn>
                <a:cxn ang="0">
                  <a:pos x="connsiteX2" y="connsiteY2"/>
                </a:cxn>
              </a:cxnLst>
              <a:rect l="l" t="t" r="r" b="b"/>
              <a:pathLst>
                <a:path w="7293935" h="4958502">
                  <a:moveTo>
                    <a:pt x="0" y="3019647"/>
                  </a:moveTo>
                  <a:cubicBezTo>
                    <a:pt x="987055" y="4180367"/>
                    <a:pt x="1974111" y="5341088"/>
                    <a:pt x="3189767" y="4837814"/>
                  </a:cubicBezTo>
                  <a:cubicBezTo>
                    <a:pt x="4405423" y="4334540"/>
                    <a:pt x="6159796" y="113414"/>
                    <a:pt x="7293935"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4077"/>
              <a:endParaRPr lang="en-US" sz="933">
                <a:solidFill>
                  <a:prstClr val="white"/>
                </a:solidFill>
                <a:latin typeface="Calibri"/>
              </a:endParaRPr>
            </a:p>
          </p:txBody>
        </p:sp>
        <p:sp>
          <p:nvSpPr>
            <p:cNvPr id="6" name="Round Diagonal Corner Rectangle 5"/>
            <p:cNvSpPr/>
            <p:nvPr>
              <p:custDataLst>
                <p:tags r:id="rId4"/>
              </p:custDataLst>
            </p:nvPr>
          </p:nvSpPr>
          <p:spPr>
            <a:xfrm>
              <a:off x="152400" y="3962400"/>
              <a:ext cx="1676400" cy="381000"/>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4077"/>
              <a:endParaRPr lang="en-US" sz="933">
                <a:solidFill>
                  <a:prstClr val="white"/>
                </a:solidFill>
                <a:latin typeface="Calibri"/>
              </a:endParaRPr>
            </a:p>
          </p:txBody>
        </p:sp>
        <p:sp>
          <p:nvSpPr>
            <p:cNvPr id="7" name="Round Diagonal Corner Rectangle 6"/>
            <p:cNvSpPr/>
            <p:nvPr>
              <p:custDataLst>
                <p:tags r:id="rId5"/>
              </p:custDataLst>
            </p:nvPr>
          </p:nvSpPr>
          <p:spPr>
            <a:xfrm>
              <a:off x="2884966" y="6253902"/>
              <a:ext cx="1676400" cy="381000"/>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4077"/>
              <a:endParaRPr lang="en-US" sz="933">
                <a:solidFill>
                  <a:prstClr val="white"/>
                </a:solidFill>
                <a:latin typeface="Calibri"/>
              </a:endParaRPr>
            </a:p>
          </p:txBody>
        </p:sp>
        <p:sp>
          <p:nvSpPr>
            <p:cNvPr id="8" name="Round Diagonal Corner Rectangle 7"/>
            <p:cNvSpPr/>
            <p:nvPr>
              <p:custDataLst>
                <p:tags r:id="rId6"/>
              </p:custDataLst>
            </p:nvPr>
          </p:nvSpPr>
          <p:spPr>
            <a:xfrm>
              <a:off x="4419600" y="3335172"/>
              <a:ext cx="1676400" cy="381000"/>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4077"/>
              <a:endParaRPr lang="en-US" sz="933">
                <a:solidFill>
                  <a:prstClr val="white"/>
                </a:solidFill>
                <a:latin typeface="Calibri"/>
              </a:endParaRPr>
            </a:p>
          </p:txBody>
        </p:sp>
        <p:sp>
          <p:nvSpPr>
            <p:cNvPr id="9" name="Round Diagonal Corner Rectangle 8"/>
            <p:cNvSpPr/>
            <p:nvPr>
              <p:custDataLst>
                <p:tags r:id="rId7"/>
              </p:custDataLst>
            </p:nvPr>
          </p:nvSpPr>
          <p:spPr>
            <a:xfrm>
              <a:off x="6324600" y="914400"/>
              <a:ext cx="1676400" cy="381000"/>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4077"/>
              <a:endParaRPr lang="en-US" sz="933" dirty="0">
                <a:solidFill>
                  <a:prstClr val="white"/>
                </a:solidFill>
                <a:latin typeface="Calibri"/>
              </a:endParaRPr>
            </a:p>
          </p:txBody>
        </p:sp>
        <p:sp>
          <p:nvSpPr>
            <p:cNvPr id="10" name="TextBox 9"/>
            <p:cNvSpPr txBox="1"/>
            <p:nvPr>
              <p:custDataLst>
                <p:tags r:id="rId8"/>
              </p:custDataLst>
            </p:nvPr>
          </p:nvSpPr>
          <p:spPr>
            <a:xfrm>
              <a:off x="152400" y="3834825"/>
              <a:ext cx="1676397" cy="512799"/>
            </a:xfrm>
            <a:prstGeom prst="rect">
              <a:avLst/>
            </a:prstGeom>
            <a:noFill/>
          </p:spPr>
          <p:txBody>
            <a:bodyPr wrap="square" rtlCol="0">
              <a:spAutoFit/>
            </a:bodyPr>
            <a:lstStyle/>
            <a:p>
              <a:pPr algn="ctr" defTabSz="1024077"/>
              <a:r>
                <a:rPr lang="en-US" sz="1600" dirty="0">
                  <a:solidFill>
                    <a:prstClr val="white"/>
                  </a:solidFill>
                </a:rPr>
                <a:t>Form</a:t>
              </a:r>
            </a:p>
          </p:txBody>
        </p:sp>
        <p:sp>
          <p:nvSpPr>
            <p:cNvPr id="11" name="TextBox 10"/>
            <p:cNvSpPr txBox="1"/>
            <p:nvPr>
              <p:custDataLst>
                <p:tags r:id="rId9"/>
              </p:custDataLst>
            </p:nvPr>
          </p:nvSpPr>
          <p:spPr>
            <a:xfrm>
              <a:off x="2884965" y="6120825"/>
              <a:ext cx="1687036" cy="512799"/>
            </a:xfrm>
            <a:prstGeom prst="rect">
              <a:avLst/>
            </a:prstGeom>
            <a:noFill/>
          </p:spPr>
          <p:txBody>
            <a:bodyPr wrap="square" rtlCol="0">
              <a:spAutoFit/>
            </a:bodyPr>
            <a:lstStyle/>
            <a:p>
              <a:pPr algn="ctr" defTabSz="1024077"/>
              <a:r>
                <a:rPr lang="en-US" sz="1600" dirty="0">
                  <a:solidFill>
                    <a:prstClr val="white"/>
                  </a:solidFill>
                </a:rPr>
                <a:t>Storm</a:t>
              </a:r>
            </a:p>
          </p:txBody>
        </p:sp>
        <p:sp>
          <p:nvSpPr>
            <p:cNvPr id="12" name="TextBox 11"/>
            <p:cNvSpPr txBox="1"/>
            <p:nvPr>
              <p:custDataLst>
                <p:tags r:id="rId10"/>
              </p:custDataLst>
            </p:nvPr>
          </p:nvSpPr>
          <p:spPr>
            <a:xfrm>
              <a:off x="4419598" y="3225221"/>
              <a:ext cx="1676397" cy="512799"/>
            </a:xfrm>
            <a:prstGeom prst="rect">
              <a:avLst/>
            </a:prstGeom>
            <a:noFill/>
          </p:spPr>
          <p:txBody>
            <a:bodyPr wrap="square" rtlCol="0">
              <a:spAutoFit/>
            </a:bodyPr>
            <a:lstStyle/>
            <a:p>
              <a:pPr algn="ctr" defTabSz="1024077"/>
              <a:r>
                <a:rPr lang="en-US" sz="1600" dirty="0">
                  <a:solidFill>
                    <a:prstClr val="white"/>
                  </a:solidFill>
                </a:rPr>
                <a:t>Norm</a:t>
              </a:r>
            </a:p>
          </p:txBody>
        </p:sp>
        <p:sp>
          <p:nvSpPr>
            <p:cNvPr id="13" name="TextBox 12"/>
            <p:cNvSpPr txBox="1"/>
            <p:nvPr>
              <p:custDataLst>
                <p:tags r:id="rId11"/>
              </p:custDataLst>
            </p:nvPr>
          </p:nvSpPr>
          <p:spPr>
            <a:xfrm>
              <a:off x="6095993" y="812512"/>
              <a:ext cx="1905012" cy="466182"/>
            </a:xfrm>
            <a:prstGeom prst="rect">
              <a:avLst/>
            </a:prstGeom>
            <a:noFill/>
          </p:spPr>
          <p:txBody>
            <a:bodyPr wrap="square" rtlCol="0">
              <a:spAutoFit/>
            </a:bodyPr>
            <a:lstStyle/>
            <a:p>
              <a:pPr algn="ctr" defTabSz="1024077"/>
              <a:r>
                <a:rPr lang="en-US" dirty="0">
                  <a:solidFill>
                    <a:prstClr val="white"/>
                  </a:solidFill>
                </a:rPr>
                <a:t>Perform</a:t>
              </a:r>
            </a:p>
          </p:txBody>
        </p:sp>
      </p:grpSp>
      <p:graphicFrame>
        <p:nvGraphicFramePr>
          <p:cNvPr id="14" name="Content Placeholder 5">
            <a:extLst>
              <a:ext uri="{FF2B5EF4-FFF2-40B4-BE49-F238E27FC236}">
                <a16:creationId xmlns:a16="http://schemas.microsoft.com/office/drawing/2014/main" id="{45E9EF61-6D35-446A-B69D-E14EFFE1D262}"/>
              </a:ext>
            </a:extLst>
          </p:cNvPr>
          <p:cNvGraphicFramePr>
            <a:graphicFrameLocks noGrp="1"/>
          </p:cNvGraphicFramePr>
          <p:nvPr>
            <p:ph idx="1"/>
            <p:custDataLst>
              <p:tags r:id="rId2"/>
            </p:custDataLst>
          </p:nvPr>
        </p:nvGraphicFramePr>
        <p:xfrm>
          <a:off x="6705601" y="1981200"/>
          <a:ext cx="2705100" cy="4191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Rectangle 2">
            <a:extLst>
              <a:ext uri="{FF2B5EF4-FFF2-40B4-BE49-F238E27FC236}">
                <a16:creationId xmlns:a16="http://schemas.microsoft.com/office/drawing/2014/main" id="{98D362F1-BC6F-4F20-850E-52C28ED0F132}"/>
              </a:ext>
            </a:extLst>
          </p:cNvPr>
          <p:cNvSpPr/>
          <p:nvPr/>
        </p:nvSpPr>
        <p:spPr>
          <a:xfrm>
            <a:off x="3011923" y="1168400"/>
            <a:ext cx="2931679" cy="736109"/>
          </a:xfrm>
          <a:prstGeom prst="rect">
            <a:avLst/>
          </a:prstGeom>
        </p:spPr>
        <p:style>
          <a:lnRef idx="2">
            <a:schemeClr val="accent2"/>
          </a:lnRef>
          <a:fillRef idx="1">
            <a:schemeClr val="lt1"/>
          </a:fillRef>
          <a:effectRef idx="0">
            <a:schemeClr val="accent2"/>
          </a:effectRef>
          <a:fontRef idx="minor">
            <a:schemeClr val="dk1"/>
          </a:fontRef>
        </p:style>
        <p:txBody>
          <a:bodyPr lIns="102411" tIns="51205" rIns="102411" bIns="51205" rtlCol="0" anchor="ctr"/>
          <a:lstStyle/>
          <a:p>
            <a:pPr algn="ctr" defTabSz="1024077"/>
            <a:r>
              <a:rPr lang="en-US" sz="1600" b="1" dirty="0">
                <a:solidFill>
                  <a:prstClr val="black"/>
                </a:solidFill>
                <a:latin typeface="Calibri"/>
              </a:rPr>
              <a:t>Tuckman’s Model of Team Building</a:t>
            </a:r>
          </a:p>
        </p:txBody>
      </p:sp>
      <p:sp>
        <p:nvSpPr>
          <p:cNvPr id="15" name="Rectangle 14">
            <a:extLst>
              <a:ext uri="{FF2B5EF4-FFF2-40B4-BE49-F238E27FC236}">
                <a16:creationId xmlns:a16="http://schemas.microsoft.com/office/drawing/2014/main" id="{28AE3485-666F-4E37-AA44-C2EA0763BC55}"/>
              </a:ext>
            </a:extLst>
          </p:cNvPr>
          <p:cNvSpPr/>
          <p:nvPr/>
        </p:nvSpPr>
        <p:spPr>
          <a:xfrm>
            <a:off x="6705600" y="1168400"/>
            <a:ext cx="2667000" cy="736109"/>
          </a:xfrm>
          <a:prstGeom prst="rect">
            <a:avLst/>
          </a:prstGeom>
        </p:spPr>
        <p:style>
          <a:lnRef idx="2">
            <a:schemeClr val="accent2"/>
          </a:lnRef>
          <a:fillRef idx="1">
            <a:schemeClr val="lt1"/>
          </a:fillRef>
          <a:effectRef idx="0">
            <a:schemeClr val="accent2"/>
          </a:effectRef>
          <a:fontRef idx="minor">
            <a:schemeClr val="dk1"/>
          </a:fontRef>
        </p:style>
        <p:txBody>
          <a:bodyPr lIns="102411" tIns="51205" rIns="102411" bIns="51205" rtlCol="0" anchor="ctr"/>
          <a:lstStyle/>
          <a:p>
            <a:pPr algn="ctr" defTabSz="1024077"/>
            <a:r>
              <a:rPr lang="en-US" sz="1600" b="1" dirty="0">
                <a:solidFill>
                  <a:prstClr val="black"/>
                </a:solidFill>
                <a:latin typeface="Calibri"/>
              </a:rPr>
              <a:t>Principles of Effective Teams</a:t>
            </a:r>
          </a:p>
        </p:txBody>
      </p:sp>
      <p:sp>
        <p:nvSpPr>
          <p:cNvPr id="16" name="TextBox 15">
            <a:extLst>
              <a:ext uri="{FF2B5EF4-FFF2-40B4-BE49-F238E27FC236}">
                <a16:creationId xmlns:a16="http://schemas.microsoft.com/office/drawing/2014/main" id="{3AFA5FA3-B81F-F844-8F51-219240962CE9}"/>
              </a:ext>
            </a:extLst>
          </p:cNvPr>
          <p:cNvSpPr txBox="1"/>
          <p:nvPr/>
        </p:nvSpPr>
        <p:spPr>
          <a:xfrm>
            <a:off x="323558" y="6244649"/>
            <a:ext cx="2194832" cy="307777"/>
          </a:xfrm>
          <a:prstGeom prst="rect">
            <a:avLst/>
          </a:prstGeom>
          <a:noFill/>
        </p:spPr>
        <p:txBody>
          <a:bodyPr wrap="none" rtlCol="0">
            <a:spAutoFit/>
          </a:bodyPr>
          <a:lstStyle/>
          <a:p>
            <a:r>
              <a:rPr lang="en-US" dirty="0"/>
              <a:t>Slides by Dr Raman Toor</a:t>
            </a:r>
          </a:p>
        </p:txBody>
      </p:sp>
    </p:spTree>
    <p:extLst>
      <p:ext uri="{BB962C8B-B14F-4D97-AF65-F5344CB8AC3E}">
        <p14:creationId xmlns:p14="http://schemas.microsoft.com/office/powerpoint/2010/main" val="3950997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Tele-teaming Best Practices: Team Communication</a:t>
            </a:r>
          </a:p>
        </p:txBody>
      </p:sp>
      <p:sp>
        <p:nvSpPr>
          <p:cNvPr id="3" name="Text Placeholder 2">
            <a:extLst>
              <a:ext uri="{FF2B5EF4-FFF2-40B4-BE49-F238E27FC236}">
                <a16:creationId xmlns:a16="http://schemas.microsoft.com/office/drawing/2014/main" id="{94FCFEF4-B3E0-AF44-85BE-58E834A598D5}"/>
              </a:ext>
            </a:extLst>
          </p:cNvPr>
          <p:cNvSpPr>
            <a:spLocks noGrp="1"/>
          </p:cNvSpPr>
          <p:nvPr>
            <p:ph type="body" idx="1"/>
          </p:nvPr>
        </p:nvSpPr>
        <p:spPr/>
        <p:txBody>
          <a:bodyPr/>
          <a:lstStyle/>
          <a:p>
            <a:r>
              <a:rPr lang="en-US" dirty="0"/>
              <a:t>Challenge: Fewer face-to-face interactions and ”hallway curbsides”, more opportunities for miscommunication</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pic>
        <p:nvPicPr>
          <p:cNvPr id="6" name="Picture 5">
            <a:extLst>
              <a:ext uri="{FF2B5EF4-FFF2-40B4-BE49-F238E27FC236}">
                <a16:creationId xmlns:a16="http://schemas.microsoft.com/office/drawing/2014/main" id="{32CD2F96-C35C-494A-910B-FEDE6CFDE6BB}"/>
              </a:ext>
            </a:extLst>
          </p:cNvPr>
          <p:cNvPicPr>
            <a:picLocks noChangeAspect="1"/>
          </p:cNvPicPr>
          <p:nvPr/>
        </p:nvPicPr>
        <p:blipFill>
          <a:blip r:embed="rId4"/>
          <a:stretch>
            <a:fillRect/>
          </a:stretch>
        </p:blipFill>
        <p:spPr>
          <a:xfrm>
            <a:off x="442840" y="2500532"/>
            <a:ext cx="4329185" cy="2930525"/>
          </a:xfrm>
          <a:prstGeom prst="rect">
            <a:avLst/>
          </a:prstGeom>
        </p:spPr>
      </p:pic>
      <p:sp>
        <p:nvSpPr>
          <p:cNvPr id="8" name="TextBox 7">
            <a:extLst>
              <a:ext uri="{FF2B5EF4-FFF2-40B4-BE49-F238E27FC236}">
                <a16:creationId xmlns:a16="http://schemas.microsoft.com/office/drawing/2014/main" id="{FFFD32F8-3A92-1941-BE88-B9FEC70A084F}"/>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7276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Challenge 2: Minimizing Miscommunication</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a:xfrm>
            <a:off x="838200" y="1681163"/>
            <a:ext cx="9321800" cy="823912"/>
          </a:xfrm>
        </p:spPr>
        <p:txBody>
          <a:bodyPr>
            <a:normAutofit fontScale="25000" lnSpcReduction="20000"/>
          </a:bodyPr>
          <a:lstStyle/>
          <a:p>
            <a:pPr lvl="1"/>
            <a:endParaRPr lang="en-US" dirty="0"/>
          </a:p>
          <a:p>
            <a:endParaRPr lang="en-US" dirty="0"/>
          </a:p>
          <a:p>
            <a:pPr lvl="2" algn="ctr"/>
            <a:r>
              <a:rPr lang="en-US" sz="14400" dirty="0"/>
              <a:t>Strategies</a:t>
            </a:r>
          </a:p>
          <a:p>
            <a:pPr lvl="2"/>
            <a:endParaRPr lang="en-US" dirty="0"/>
          </a:p>
        </p:txBody>
      </p:sp>
      <p:sp>
        <p:nvSpPr>
          <p:cNvPr id="9" name="Text Placeholder 8">
            <a:extLst>
              <a:ext uri="{FF2B5EF4-FFF2-40B4-BE49-F238E27FC236}">
                <a16:creationId xmlns:a16="http://schemas.microsoft.com/office/drawing/2014/main" id="{E9992FBA-5786-2F49-9925-FCEC71746FA8}"/>
              </a:ext>
            </a:extLst>
          </p:cNvPr>
          <p:cNvSpPr>
            <a:spLocks noGrp="1"/>
          </p:cNvSpPr>
          <p:nvPr>
            <p:ph type="body" idx="2"/>
          </p:nvPr>
        </p:nvSpPr>
        <p:spPr/>
        <p:txBody>
          <a:bodyPr>
            <a:normAutofit fontScale="92500" lnSpcReduction="20000"/>
          </a:bodyPr>
          <a:lstStyle/>
          <a:p>
            <a:r>
              <a:rPr lang="en-US" dirty="0"/>
              <a:t>1) Highly intentional communication workflows for team communication and patient-facing communication</a:t>
            </a:r>
          </a:p>
          <a:p>
            <a:pPr lvl="1"/>
            <a:r>
              <a:rPr lang="en-US" dirty="0"/>
              <a:t>Focus on ”when, who and how”:</a:t>
            </a:r>
          </a:p>
          <a:p>
            <a:pPr lvl="2"/>
            <a:r>
              <a:rPr lang="en-US" dirty="0"/>
              <a:t>1) process (e.g., team meetings, treatment planning, 1:1,)</a:t>
            </a:r>
          </a:p>
          <a:p>
            <a:pPr lvl="2"/>
            <a:r>
              <a:rPr lang="en-US" dirty="0"/>
              <a:t>2) methods of communication including timing (synchronous/asynchronous)</a:t>
            </a:r>
          </a:p>
          <a:p>
            <a:pPr lvl="2"/>
            <a:r>
              <a:rPr lang="en-US" dirty="0"/>
              <a:t>3) medium (Video, EHR, telephone, email, communications, scheduling procedures)</a:t>
            </a:r>
          </a:p>
          <a:p>
            <a:endParaRPr lang="en-US" dirty="0"/>
          </a:p>
        </p:txBody>
      </p:sp>
      <p:sp>
        <p:nvSpPr>
          <p:cNvPr id="7" name="Text Placeholder 6">
            <a:extLst>
              <a:ext uri="{FF2B5EF4-FFF2-40B4-BE49-F238E27FC236}">
                <a16:creationId xmlns:a16="http://schemas.microsoft.com/office/drawing/2014/main" id="{3A5B1F77-8B46-804A-AB5B-49C904204E33}"/>
              </a:ext>
            </a:extLst>
          </p:cNvPr>
          <p:cNvSpPr>
            <a:spLocks noGrp="1"/>
          </p:cNvSpPr>
          <p:nvPr>
            <p:ph type="body" idx="4"/>
          </p:nvPr>
        </p:nvSpPr>
        <p:spPr/>
        <p:txBody>
          <a:bodyPr/>
          <a:lstStyle/>
          <a:p>
            <a:pPr marL="571500" lvl="1" indent="0">
              <a:buNone/>
            </a:pPr>
            <a:r>
              <a:rPr lang="en-US" dirty="0"/>
              <a:t>2) Iterate and review communication successes/pitfalls</a:t>
            </a:r>
          </a:p>
          <a:p>
            <a:pPr lvl="2"/>
            <a:r>
              <a:rPr lang="en-US" dirty="0"/>
              <a:t>When review will happen, who is responsible</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3E730F7C-F328-AB4A-AA74-2A1D712821C4}"/>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124614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Challenge 3: Privacy and Security</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Challenge: Vulnerability to security issues when not on-site</a:t>
            </a:r>
          </a:p>
          <a:p>
            <a:r>
              <a:rPr lang="en-US" dirty="0"/>
              <a:t>Communication workflows: Check HIPAA compliance with legal and IT</a:t>
            </a:r>
          </a:p>
          <a:p>
            <a:pPr lvl="1"/>
            <a:r>
              <a:rPr lang="en-US" dirty="0"/>
              <a:t>Using regular work email for PHI may not be HIPAA compliant</a:t>
            </a:r>
          </a:p>
          <a:p>
            <a:pPr lvl="1"/>
            <a:r>
              <a:rPr lang="en-US" dirty="0"/>
              <a:t>Risks accidentally sending information to unintended recipients</a:t>
            </a:r>
          </a:p>
          <a:p>
            <a:r>
              <a:rPr lang="en-US" dirty="0"/>
              <a:t>Hardware: Consider work computer vs personal computer</a:t>
            </a:r>
          </a:p>
          <a:p>
            <a:pPr lvl="1"/>
            <a:r>
              <a:rPr lang="en-US" dirty="0"/>
              <a:t>More control over programming security parameters</a:t>
            </a:r>
          </a:p>
          <a:p>
            <a:pPr lvl="2"/>
            <a:endParaRPr lang="en-US" dirty="0"/>
          </a:p>
          <a:p>
            <a:pPr lvl="2"/>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5" name="TextBox 4">
            <a:extLst>
              <a:ext uri="{FF2B5EF4-FFF2-40B4-BE49-F238E27FC236}">
                <a16:creationId xmlns:a16="http://schemas.microsoft.com/office/drawing/2014/main" id="{466B404B-EE2D-564B-81F5-E95886C91336}"/>
              </a:ext>
            </a:extLst>
          </p:cNvPr>
          <p:cNvSpPr txBox="1"/>
          <p:nvPr/>
        </p:nvSpPr>
        <p:spPr>
          <a:xfrm>
            <a:off x="838200" y="6389907"/>
            <a:ext cx="8608447" cy="307777"/>
          </a:xfrm>
          <a:prstGeom prst="rect">
            <a:avLst/>
          </a:prstGeom>
          <a:noFill/>
        </p:spPr>
        <p:txBody>
          <a:bodyPr wrap="none" rtlCol="0">
            <a:spAutoFit/>
          </a:bodyPr>
          <a:lstStyle/>
          <a:p>
            <a:r>
              <a:rPr lang="en-US" dirty="0"/>
              <a:t>https://</a:t>
            </a:r>
            <a:r>
              <a:rPr lang="en-US" dirty="0" err="1"/>
              <a:t>healthtechmagazine.net</a:t>
            </a:r>
            <a:r>
              <a:rPr lang="en-US" dirty="0"/>
              <a:t>/article/2020/08/why-providers-should-address-disparities-telehealth-access</a:t>
            </a:r>
          </a:p>
        </p:txBody>
      </p:sp>
    </p:spTree>
    <p:extLst>
      <p:ext uri="{BB962C8B-B14F-4D97-AF65-F5344CB8AC3E}">
        <p14:creationId xmlns:p14="http://schemas.microsoft.com/office/powerpoint/2010/main" val="1740869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Challenge 4: Technology Snafus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Challenge: Bandwidth issues or internet outages</a:t>
            </a:r>
          </a:p>
          <a:p>
            <a:r>
              <a:rPr lang="en-US" dirty="0"/>
              <a:t>Always have a plan B!</a:t>
            </a:r>
          </a:p>
          <a:p>
            <a:pPr lvl="1"/>
            <a:r>
              <a:rPr lang="en-US" dirty="0"/>
              <a:t>If patients are struggling with access: consider screening for tech savviness and providing troubleshooting ahead of time</a:t>
            </a:r>
          </a:p>
          <a:p>
            <a:pPr lvl="1"/>
            <a:r>
              <a:rPr lang="en-US" dirty="0"/>
              <a:t>In clinic: Have someone available to assist in troubleshooting for telehealth clinic appts</a:t>
            </a:r>
          </a:p>
          <a:p>
            <a:pPr lvl="2"/>
            <a:r>
              <a:rPr lang="en-US" dirty="0"/>
              <a:t>Ex: Medical Assistant assigned to psychiatric consultant</a:t>
            </a:r>
          </a:p>
          <a:p>
            <a:pPr lvl="2"/>
            <a:endParaRPr lang="en-US" dirty="0"/>
          </a:p>
          <a:p>
            <a:pPr lvl="2"/>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268612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Take Homes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Off-site teams can provide opportunities for bringing new specialties, training and highly effective care to your clinic</a:t>
            </a:r>
          </a:p>
          <a:p>
            <a:r>
              <a:rPr lang="en-US" dirty="0"/>
              <a:t>Full benefit requires intentionality around building teams and troubleshooting from day one!</a:t>
            </a:r>
          </a:p>
          <a:p>
            <a:pPr lvl="2"/>
            <a:endParaRPr lang="en-US" dirty="0"/>
          </a:p>
          <a:p>
            <a:pPr lvl="2"/>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08691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ext Placeholder 2">
            <a:extLst>
              <a:ext uri="{FF2B5EF4-FFF2-40B4-BE49-F238E27FC236}">
                <a16:creationId xmlns:a16="http://schemas.microsoft.com/office/drawing/2014/main" id="{723AC267-F95C-9045-8CBE-3854033FF425}"/>
              </a:ext>
            </a:extLst>
          </p:cNvPr>
          <p:cNvSpPr>
            <a:spLocks noGrp="1"/>
          </p:cNvSpPr>
          <p:nvPr>
            <p:ph type="body" idx="1"/>
          </p:nvPr>
        </p:nvSpPr>
        <p:spPr/>
        <p:txBody>
          <a:bodyPr/>
          <a:lstStyle/>
          <a:p>
            <a:r>
              <a:rPr lang="en-US" dirty="0"/>
              <a:t>Dr Megan Ballew</a:t>
            </a:r>
          </a:p>
          <a:p>
            <a:r>
              <a:rPr lang="en-US" dirty="0"/>
              <a:t>Dr Paula Cook</a:t>
            </a:r>
          </a:p>
          <a:p>
            <a:r>
              <a:rPr lang="en-US" dirty="0"/>
              <a:t>Dr Angad Singh</a:t>
            </a:r>
          </a:p>
          <a:p>
            <a:r>
              <a:rPr lang="en-US" dirty="0"/>
              <a:t>Dr Bud Vana</a:t>
            </a:r>
          </a:p>
          <a:p>
            <a:r>
              <a:rPr lang="en-US" dirty="0"/>
              <a:t>Dr Justin Iwasaki</a:t>
            </a:r>
          </a:p>
          <a:p>
            <a:r>
              <a:rPr lang="en-US" dirty="0"/>
              <a:t>Dr Jessica Whitfield</a:t>
            </a:r>
          </a:p>
        </p:txBody>
      </p:sp>
      <p:sp>
        <p:nvSpPr>
          <p:cNvPr id="2" name="Title 1">
            <a:extLst>
              <a:ext uri="{FF2B5EF4-FFF2-40B4-BE49-F238E27FC236}">
                <a16:creationId xmlns:a16="http://schemas.microsoft.com/office/drawing/2014/main" id="{84955ADC-1995-344B-ADA7-71F902721B5E}"/>
              </a:ext>
            </a:extLst>
          </p:cNvPr>
          <p:cNvSpPr>
            <a:spLocks noGrp="1"/>
          </p:cNvSpPr>
          <p:nvPr>
            <p:ph type="title"/>
          </p:nvPr>
        </p:nvSpPr>
        <p:spPr/>
        <p:txBody>
          <a:bodyPr/>
          <a:lstStyle/>
          <a:p>
            <a:r>
              <a:rPr lang="en-US" dirty="0"/>
              <a:t>Our Team</a:t>
            </a:r>
          </a:p>
        </p:txBody>
      </p:sp>
      <p:pic>
        <p:nvPicPr>
          <p:cNvPr id="110" name="Google Shape;110;p4"/>
          <p:cNvPicPr preferRelativeResize="0"/>
          <p:nvPr/>
        </p:nvPicPr>
        <p:blipFill rotWithShape="1">
          <a:blip r:embed="rId3">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227437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Take Homes: Adapting to Challenges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endParaRPr lang="en-US" dirty="0"/>
          </a:p>
          <a:p>
            <a:r>
              <a:rPr lang="en-US" dirty="0"/>
              <a:t>More intentional workflows around communication</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graphicFrame>
        <p:nvGraphicFramePr>
          <p:cNvPr id="5" name="Table 5">
            <a:extLst>
              <a:ext uri="{FF2B5EF4-FFF2-40B4-BE49-F238E27FC236}">
                <a16:creationId xmlns:a16="http://schemas.microsoft.com/office/drawing/2014/main" id="{F29B5349-6AF7-A14F-A271-5891DB1968E0}"/>
              </a:ext>
            </a:extLst>
          </p:cNvPr>
          <p:cNvGraphicFramePr>
            <a:graphicFrameLocks noGrp="1"/>
          </p:cNvGraphicFramePr>
          <p:nvPr>
            <p:extLst>
              <p:ext uri="{D42A27DB-BD31-4B8C-83A1-F6EECF244321}">
                <p14:modId xmlns:p14="http://schemas.microsoft.com/office/powerpoint/2010/main" val="3972479472"/>
              </p:ext>
            </p:extLst>
          </p:nvPr>
        </p:nvGraphicFramePr>
        <p:xfrm>
          <a:off x="838200" y="1825625"/>
          <a:ext cx="10515600" cy="42516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51858685"/>
                    </a:ext>
                  </a:extLst>
                </a:gridCol>
                <a:gridCol w="5257800">
                  <a:extLst>
                    <a:ext uri="{9D8B030D-6E8A-4147-A177-3AD203B41FA5}">
                      <a16:colId xmlns:a16="http://schemas.microsoft.com/office/drawing/2014/main" val="1257185088"/>
                    </a:ext>
                  </a:extLst>
                </a:gridCol>
              </a:tblGrid>
              <a:tr h="850324">
                <a:tc>
                  <a:txBody>
                    <a:bodyPr/>
                    <a:lstStyle/>
                    <a:p>
                      <a:pPr algn="ctr"/>
                      <a:r>
                        <a:rPr lang="en-US" sz="2400" dirty="0"/>
                        <a:t>Challenge</a:t>
                      </a:r>
                    </a:p>
                  </a:txBody>
                  <a:tcPr anchor="ctr"/>
                </a:tc>
                <a:tc>
                  <a:txBody>
                    <a:bodyPr/>
                    <a:lstStyle/>
                    <a:p>
                      <a:pPr algn="ctr"/>
                      <a:r>
                        <a:rPr lang="en-US" sz="2400" dirty="0"/>
                        <a:t>Adaptation</a:t>
                      </a:r>
                    </a:p>
                  </a:txBody>
                  <a:tcPr anchor="ctr"/>
                </a:tc>
                <a:extLst>
                  <a:ext uri="{0D108BD9-81ED-4DB2-BD59-A6C34878D82A}">
                    <a16:rowId xmlns:a16="http://schemas.microsoft.com/office/drawing/2014/main" val="3255332031"/>
                  </a:ext>
                </a:extLst>
              </a:tr>
              <a:tr h="850324">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Loss of cohesion, harder to team build</a:t>
                      </a:r>
                    </a:p>
                  </a:txBody>
                  <a:tcPr/>
                </a:tc>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Intentional team formation and relationship building</a:t>
                      </a:r>
                    </a:p>
                  </a:txBody>
                  <a:tcPr/>
                </a:tc>
                <a:extLst>
                  <a:ext uri="{0D108BD9-81ED-4DB2-BD59-A6C34878D82A}">
                    <a16:rowId xmlns:a16="http://schemas.microsoft.com/office/drawing/2014/main" val="3848712059"/>
                  </a:ext>
                </a:extLst>
              </a:tr>
              <a:tr h="850324">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Difficulty closing team communication loops</a:t>
                      </a:r>
                    </a:p>
                  </a:txBody>
                  <a:tcPr/>
                </a:tc>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Structured communication workflows</a:t>
                      </a:r>
                    </a:p>
                  </a:txBody>
                  <a:tcPr/>
                </a:tc>
                <a:extLst>
                  <a:ext uri="{0D108BD9-81ED-4DB2-BD59-A6C34878D82A}">
                    <a16:rowId xmlns:a16="http://schemas.microsoft.com/office/drawing/2014/main" val="3022527498"/>
                  </a:ext>
                </a:extLst>
              </a:tr>
              <a:tr h="850324">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Privacy and security</a:t>
                      </a:r>
                    </a:p>
                  </a:txBody>
                  <a:tcPr/>
                </a:tc>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HIPAA compliant platforms</a:t>
                      </a:r>
                    </a:p>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Clear expectations when onboarding</a:t>
                      </a:r>
                    </a:p>
                  </a:txBody>
                  <a:tcPr/>
                </a:tc>
                <a:extLst>
                  <a:ext uri="{0D108BD9-81ED-4DB2-BD59-A6C34878D82A}">
                    <a16:rowId xmlns:a16="http://schemas.microsoft.com/office/drawing/2014/main" val="3580725863"/>
                  </a:ext>
                </a:extLst>
              </a:tr>
              <a:tr h="850324">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Technology snafus</a:t>
                      </a:r>
                    </a:p>
                  </a:txBody>
                  <a:tcPr/>
                </a:tc>
                <a:tc>
                  <a:txBody>
                    <a:bodyPr/>
                    <a:lstStyle/>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Plan B (phone,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etc</a:t>
                      </a:r>
                      <a:r>
                        <a:rPr kumimoji="0" lang="en-US" sz="2000" b="0" i="0" u="none" strike="noStrike" kern="0" cap="none" spc="0" normalizeH="0" baseline="0" noProof="0" dirty="0">
                          <a:ln>
                            <a:noFill/>
                          </a:ln>
                          <a:solidFill>
                            <a:srgbClr val="000000"/>
                          </a:solidFill>
                          <a:effectLst/>
                          <a:uLnTx/>
                          <a:uFillTx/>
                          <a:latin typeface="Calibri"/>
                          <a:cs typeface="Calibri"/>
                          <a:sym typeface="Calibri"/>
                        </a:rPr>
                        <a:t>)</a:t>
                      </a:r>
                    </a:p>
                  </a:txBody>
                  <a:tcPr/>
                </a:tc>
                <a:extLst>
                  <a:ext uri="{0D108BD9-81ED-4DB2-BD59-A6C34878D82A}">
                    <a16:rowId xmlns:a16="http://schemas.microsoft.com/office/drawing/2014/main" val="1877960910"/>
                  </a:ext>
                </a:extLst>
              </a:tr>
            </a:tbl>
          </a:graphicData>
        </a:graphic>
      </p:graphicFrame>
    </p:spTree>
    <p:extLst>
      <p:ext uri="{BB962C8B-B14F-4D97-AF65-F5344CB8AC3E}">
        <p14:creationId xmlns:p14="http://schemas.microsoft.com/office/powerpoint/2010/main" val="1113413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fontScale="47500" lnSpcReduction="20000"/>
          </a:bodyPr>
          <a:lstStyle/>
          <a:p>
            <a:r>
              <a:rPr lang="en-US" dirty="0"/>
              <a:t>Ackerman B, </a:t>
            </a:r>
            <a:r>
              <a:rPr lang="en-US" dirty="0" err="1"/>
              <a:t>Pyne</a:t>
            </a:r>
            <a:r>
              <a:rPr lang="en-US" dirty="0"/>
              <a:t> JM, Fortney JC. Challenges associated with being an off-site depression care manager. J </a:t>
            </a:r>
            <a:r>
              <a:rPr lang="en-US" dirty="0" err="1"/>
              <a:t>Psychosoc</a:t>
            </a:r>
            <a:r>
              <a:rPr lang="en-US" dirty="0"/>
              <a:t> </a:t>
            </a:r>
            <a:r>
              <a:rPr lang="en-US" dirty="0" err="1"/>
              <a:t>Nurs</a:t>
            </a:r>
            <a:r>
              <a:rPr lang="en-US" dirty="0"/>
              <a:t> </a:t>
            </a:r>
            <a:r>
              <a:rPr lang="en-US" dirty="0" err="1"/>
              <a:t>Ment</a:t>
            </a:r>
            <a:r>
              <a:rPr lang="en-US" dirty="0"/>
              <a:t> Health Serv. 2009 Apr;47(4):43-9. </a:t>
            </a:r>
            <a:r>
              <a:rPr lang="en-US" dirty="0" err="1"/>
              <a:t>doi</a:t>
            </a:r>
            <a:r>
              <a:rPr lang="en-US" dirty="0"/>
              <a:t>: 10.3928/02793695-20090401-01. PMID: 19437931.</a:t>
            </a:r>
          </a:p>
          <a:p>
            <a:r>
              <a:rPr lang="en-US" dirty="0"/>
              <a:t>Webb M, Hurley SL, Gentry J, Brown M, Ayoub C. Best Practices for Using Telehealth in Hospice and Palliative Care. J Hosp </a:t>
            </a:r>
            <a:r>
              <a:rPr lang="en-US" dirty="0" err="1"/>
              <a:t>Palliat</a:t>
            </a:r>
            <a:r>
              <a:rPr lang="en-US" dirty="0"/>
              <a:t> </a:t>
            </a:r>
            <a:r>
              <a:rPr lang="en-US" dirty="0" err="1"/>
              <a:t>Nurs</a:t>
            </a:r>
            <a:r>
              <a:rPr lang="en-US" dirty="0"/>
              <a:t>. 2021 Jun 1;23(3):277-285. </a:t>
            </a:r>
            <a:r>
              <a:rPr lang="en-US" dirty="0" err="1"/>
              <a:t>doi</a:t>
            </a:r>
            <a:r>
              <a:rPr lang="en-US" dirty="0"/>
              <a:t>: 10.1097/NJH.0000000000000753. PMID: 33911060.</a:t>
            </a:r>
          </a:p>
          <a:p>
            <a:r>
              <a:rPr lang="en-US" dirty="0" err="1"/>
              <a:t>Flodgren</a:t>
            </a:r>
            <a:r>
              <a:rPr lang="en-US" dirty="0"/>
              <a:t> G, </a:t>
            </a:r>
            <a:r>
              <a:rPr lang="en-US" dirty="0" err="1"/>
              <a:t>Rachas</a:t>
            </a:r>
            <a:r>
              <a:rPr lang="en-US" dirty="0"/>
              <a:t> A, Farmer AJ, </a:t>
            </a:r>
            <a:r>
              <a:rPr lang="en-US" dirty="0" err="1"/>
              <a:t>Inzitari</a:t>
            </a:r>
            <a:r>
              <a:rPr lang="en-US" dirty="0"/>
              <a:t> M, Shepperd S. Interactive telemedicine: effects on professional practice and health care outcomes. Cochrane Database Syst Rev. 2015 Sep 7;2015(9):CD002098. </a:t>
            </a:r>
            <a:r>
              <a:rPr lang="en-US" dirty="0" err="1"/>
              <a:t>doi</a:t>
            </a:r>
            <a:r>
              <a:rPr lang="en-US" dirty="0"/>
              <a:t>: 10.1002/14651858.CD002098.pub2. PMID: 26343551; PMCID: PMC6473731.</a:t>
            </a:r>
          </a:p>
          <a:p>
            <a:r>
              <a:rPr lang="en-US" dirty="0"/>
              <a:t>Kruse CS, </a:t>
            </a:r>
            <a:r>
              <a:rPr lang="en-US" dirty="0" err="1"/>
              <a:t>Krowski</a:t>
            </a:r>
            <a:r>
              <a:rPr lang="en-US" dirty="0"/>
              <a:t> N, Rodriguez B, Tran L, Vela J, Brooks M. Telehealth and patient satisfaction: a systematic review and narrative analysis. BMJ Open. 2017 Aug 3;7(8):e016242. </a:t>
            </a:r>
            <a:r>
              <a:rPr lang="en-US" dirty="0" err="1"/>
              <a:t>doi</a:t>
            </a:r>
            <a:r>
              <a:rPr lang="en-US" dirty="0"/>
              <a:t>: 10.1136/bmjopen-2017-016242. PMID: 28775188; PMCID: PMC5629741.</a:t>
            </a:r>
          </a:p>
          <a:p>
            <a:r>
              <a:rPr lang="en-US" dirty="0"/>
              <a:t>American Indian Health Commission of Washington State: </a:t>
            </a:r>
            <a:r>
              <a:rPr lang="en-US" dirty="0">
                <a:hlinkClick r:id="rId2"/>
              </a:rPr>
              <a:t>Tribal Sovereignty and the Indian, Tribal and Urban Health System in Washington State  </a:t>
            </a:r>
            <a:endParaRPr lang="en-US" dirty="0"/>
          </a:p>
          <a:p>
            <a:r>
              <a:rPr lang="en-US" dirty="0">
                <a:hlinkClick r:id="rId3"/>
              </a:rPr>
              <a:t>Tribal Learning Series: What Non-Tribal Providers Need to Know</a:t>
            </a:r>
            <a:endParaRPr lang="en-US" dirty="0"/>
          </a:p>
          <a:p>
            <a:endParaRPr lang="en-US" dirty="0"/>
          </a:p>
          <a:p>
            <a:r>
              <a:rPr lang="en-US" dirty="0"/>
              <a:t>Horton MB, Brady CJ, </a:t>
            </a:r>
            <a:r>
              <a:rPr lang="en-US" dirty="0" err="1"/>
              <a:t>Cavallerano</a:t>
            </a:r>
            <a:r>
              <a:rPr lang="en-US" dirty="0"/>
              <a:t> J, Abramoff M, Barker G, Chiang MF, Crockett CH, Garg S, </a:t>
            </a:r>
            <a:r>
              <a:rPr lang="en-US" dirty="0" err="1"/>
              <a:t>Karth</a:t>
            </a:r>
            <a:r>
              <a:rPr lang="en-US" dirty="0"/>
              <a:t> P, Liu Y, Newman CD, Rathi S, </a:t>
            </a:r>
            <a:r>
              <a:rPr lang="en-US" dirty="0" err="1"/>
              <a:t>Sheth</a:t>
            </a:r>
            <a:r>
              <a:rPr lang="en-US" dirty="0"/>
              <a:t> V, Silva P, Stebbins K, Zimmer-</a:t>
            </a:r>
            <a:r>
              <a:rPr lang="en-US" dirty="0" err="1"/>
              <a:t>Galler</a:t>
            </a:r>
            <a:r>
              <a:rPr lang="en-US" dirty="0"/>
              <a:t> I. Practice Guidelines for Ocular Telehealth-Diabetic Retinopathy, Third Edition. </a:t>
            </a:r>
            <a:r>
              <a:rPr lang="en-US" dirty="0" err="1"/>
              <a:t>Telemed</a:t>
            </a:r>
            <a:r>
              <a:rPr lang="en-US" dirty="0"/>
              <a:t> J E Health. 2020 Apr;26(4):495-543. </a:t>
            </a:r>
            <a:r>
              <a:rPr lang="en-US" dirty="0" err="1"/>
              <a:t>doi</a:t>
            </a:r>
            <a:r>
              <a:rPr lang="en-US" dirty="0"/>
              <a:t>: 10.1089/tmj.2020.0006. </a:t>
            </a:r>
            <a:r>
              <a:rPr lang="en-US" dirty="0" err="1"/>
              <a:t>Epub</a:t>
            </a:r>
            <a:r>
              <a:rPr lang="en-US" dirty="0"/>
              <a:t> 2020 Mar 25. PMID: 32209018; PMCID: PMC7187969.</a:t>
            </a:r>
          </a:p>
          <a:p>
            <a:r>
              <a:rPr lang="en-US" dirty="0"/>
              <a:t>Shore JH, </a:t>
            </a:r>
            <a:r>
              <a:rPr lang="en-US" dirty="0" err="1"/>
              <a:t>Schneck</a:t>
            </a:r>
            <a:r>
              <a:rPr lang="en-US" dirty="0"/>
              <a:t> CD, </a:t>
            </a:r>
            <a:r>
              <a:rPr lang="en-US" dirty="0" err="1"/>
              <a:t>Mishkind</a:t>
            </a:r>
            <a:r>
              <a:rPr lang="en-US" dirty="0"/>
              <a:t> MC. Telepsychiatry and the Coronavirus Disease 2019 Pandemic-Current and Future Outcomes of the Rapid Virtualization of Psychiatric Care. JAMA Psychiatry. 2020 Dec 1;77(12):1211-1212. </a:t>
            </a:r>
            <a:r>
              <a:rPr lang="en-US" dirty="0" err="1"/>
              <a:t>doi</a:t>
            </a:r>
            <a:r>
              <a:rPr lang="en-US" dirty="0"/>
              <a:t>: 10.1001/jamapsychiatry.2020.1643. PMID: 32391861.</a:t>
            </a:r>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4">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2248332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fontScale="55000" lnSpcReduction="20000"/>
          </a:bodyPr>
          <a:lstStyle/>
          <a:p>
            <a:r>
              <a:rPr lang="en-US" dirty="0"/>
              <a:t>Fortney JC, </a:t>
            </a:r>
            <a:r>
              <a:rPr lang="en-US" dirty="0" err="1"/>
              <a:t>Pyne</a:t>
            </a:r>
            <a:r>
              <a:rPr lang="en-US" dirty="0"/>
              <a:t> JM, Kimbrell TA, Hudson TJ, Robinson DE, Schneider R, et al. Telemedicine-based collaborative care for posttraumatic stress disorder: a randomized clinical trial. JAMA Psychiatry. 2015;72(1):58–67.</a:t>
            </a:r>
          </a:p>
          <a:p>
            <a:r>
              <a:rPr lang="en-US" dirty="0"/>
              <a:t>Fortney JC, </a:t>
            </a:r>
            <a:r>
              <a:rPr lang="en-US" dirty="0" err="1"/>
              <a:t>Pyne</a:t>
            </a:r>
            <a:r>
              <a:rPr lang="en-US" dirty="0"/>
              <a:t> JM, </a:t>
            </a:r>
            <a:r>
              <a:rPr lang="en-US" dirty="0" err="1"/>
              <a:t>Mouden</a:t>
            </a:r>
            <a:r>
              <a:rPr lang="en-US" dirty="0"/>
              <a:t> SB, Mittal D, Hudson TJ, Schroeder GW, Williams DK, Bynum CA, Mattox R, </a:t>
            </a:r>
            <a:r>
              <a:rPr lang="en-US" dirty="0" err="1"/>
              <a:t>Rost</a:t>
            </a:r>
            <a:r>
              <a:rPr lang="en-US" dirty="0"/>
              <a:t> KM. Practice-based versus telemedicine-based collaborative care for depression in rural federally qualified health centers: a pragmatic randomized comparative effectiveness trial. Am J Psychiatry. 2013 Apr;170(4):414-25. </a:t>
            </a:r>
            <a:r>
              <a:rPr lang="en-US" dirty="0" err="1"/>
              <a:t>doi</a:t>
            </a:r>
            <a:r>
              <a:rPr lang="en-US" dirty="0"/>
              <a:t>: 10.1176/appi.ajp.2012.12050696. PMID: 23429924; PMCID: PMC3816374.</a:t>
            </a:r>
          </a:p>
          <a:p>
            <a:r>
              <a:rPr lang="en-US" dirty="0"/>
              <a:t>Howland M, Tennant M, Bowen DJ, Bauer AM, Fortney JC, </a:t>
            </a:r>
            <a:r>
              <a:rPr lang="en-US" dirty="0" err="1"/>
              <a:t>Pyne</a:t>
            </a:r>
            <a:r>
              <a:rPr lang="en-US" dirty="0"/>
              <a:t> JM, Shore J, </a:t>
            </a:r>
            <a:r>
              <a:rPr lang="en-US" dirty="0" err="1"/>
              <a:t>Cerimele</a:t>
            </a:r>
            <a:r>
              <a:rPr lang="en-US" dirty="0"/>
              <a:t> JM. Psychiatrist and Psychologist Experiences with Telehealth and Remote Collaborative Care in Primary Care: A Qualitative Study. J Rural Health. 2021 Sep;37(4):780-787. </a:t>
            </a:r>
            <a:r>
              <a:rPr lang="en-US" dirty="0" err="1"/>
              <a:t>doi</a:t>
            </a:r>
            <a:r>
              <a:rPr lang="en-US" dirty="0"/>
              <a:t>: 10.1111/jrh.12523. </a:t>
            </a:r>
            <a:r>
              <a:rPr lang="en-US" dirty="0" err="1"/>
              <a:t>Epub</a:t>
            </a:r>
            <a:r>
              <a:rPr lang="en-US" dirty="0"/>
              <a:t> 2020 Oct 6. PMID: 33022079; PMCID: PMC8518862.Cruse CS Et al 2016 Systematic Review of </a:t>
            </a:r>
            <a:r>
              <a:rPr lang="en-US" dirty="0" err="1"/>
              <a:t>telemed</a:t>
            </a:r>
            <a:r>
              <a:rPr lang="en-US" dirty="0"/>
              <a:t> in Alaska Natives</a:t>
            </a:r>
          </a:p>
          <a:p>
            <a:r>
              <a:rPr lang="en-US" dirty="0"/>
              <a:t>Gardner JS, </a:t>
            </a:r>
            <a:r>
              <a:rPr lang="en-US" dirty="0" err="1"/>
              <a:t>Plaven</a:t>
            </a:r>
            <a:r>
              <a:rPr lang="en-US" dirty="0"/>
              <a:t> BE, </a:t>
            </a:r>
            <a:r>
              <a:rPr lang="en-US" dirty="0" err="1"/>
              <a:t>Yellowlees</a:t>
            </a:r>
            <a:r>
              <a:rPr lang="en-US" dirty="0"/>
              <a:t> P, Shore JH. Remote Telepsychiatry Workforce: a Solution to Psychiatry's Workforce Issues. </a:t>
            </a:r>
            <a:r>
              <a:rPr lang="en-US" dirty="0" err="1"/>
              <a:t>Curr</a:t>
            </a:r>
            <a:r>
              <a:rPr lang="en-US" dirty="0"/>
              <a:t> Psychiatry Rep. 2020 Jan 27;22(2):8. </a:t>
            </a:r>
            <a:r>
              <a:rPr lang="en-US" dirty="0" err="1"/>
              <a:t>doi</a:t>
            </a:r>
            <a:r>
              <a:rPr lang="en-US" dirty="0"/>
              <a:t>: 10.1007/s11920-020-1128-7. PMID: 31989417.</a:t>
            </a:r>
          </a:p>
          <a:p>
            <a:r>
              <a:rPr lang="en-US" dirty="0" err="1"/>
              <a:t>Sood</a:t>
            </a:r>
            <a:r>
              <a:rPr lang="en-US" dirty="0"/>
              <a:t> S, et al. What is telemedicine? A collection of 104 peer-reviewed perspectives and theoretical underpinnings. </a:t>
            </a:r>
            <a:r>
              <a:rPr lang="en-US" dirty="0" err="1"/>
              <a:t>Telemed</a:t>
            </a:r>
            <a:r>
              <a:rPr lang="en-US" dirty="0"/>
              <a:t> e-Health. 2007;13(5):573–90</a:t>
            </a:r>
          </a:p>
          <a:p>
            <a:r>
              <a:rPr lang="en-US" dirty="0"/>
              <a:t>Shore JH. Best Practices in Tele-Teaming: Managing Virtual Teams in the Delivery of Care in Telepsychiatry. </a:t>
            </a:r>
            <a:r>
              <a:rPr lang="en-US" dirty="0" err="1"/>
              <a:t>Curr</a:t>
            </a:r>
            <a:r>
              <a:rPr lang="en-US" dirty="0"/>
              <a:t> Psychiatry Rep. 2019 Jul 8;21(8):77. </a:t>
            </a:r>
            <a:r>
              <a:rPr lang="en-US" dirty="0" err="1"/>
              <a:t>doi</a:t>
            </a:r>
            <a:r>
              <a:rPr lang="en-US" dirty="0"/>
              <a:t>: 10.1007/s11920-019-1052-x. PMID: 31286277.</a:t>
            </a:r>
          </a:p>
          <a:p>
            <a:r>
              <a:rPr lang="en-US" dirty="0" err="1"/>
              <a:t>Stockdill</a:t>
            </a:r>
            <a:r>
              <a:rPr lang="en-US" dirty="0"/>
              <a:t> ML, Barnett MD, Taylor R, Dionne-Odom JN, </a:t>
            </a:r>
            <a:r>
              <a:rPr lang="en-US" dirty="0" err="1"/>
              <a:t>Bakitas</a:t>
            </a:r>
            <a:r>
              <a:rPr lang="en-US" dirty="0"/>
              <a:t> M. Telehealth in Palliative Care: Communication Strategies From the COVID-19 Pandemic. Clin J Oncol </a:t>
            </a:r>
            <a:r>
              <a:rPr lang="en-US" dirty="0" err="1"/>
              <a:t>Nurs</a:t>
            </a:r>
            <a:r>
              <a:rPr lang="en-US" dirty="0"/>
              <a:t>. 2021 Feb 1;25(1):17-22. </a:t>
            </a:r>
            <a:r>
              <a:rPr lang="en-US" dirty="0" err="1"/>
              <a:t>doi</a:t>
            </a:r>
            <a:r>
              <a:rPr lang="en-US" dirty="0"/>
              <a:t>: 10.1188/21.CJON.17-22. PMID: 33480883.</a:t>
            </a:r>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335040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fontScale="62500" lnSpcReduction="20000"/>
          </a:bodyPr>
          <a:lstStyle/>
          <a:p>
            <a:r>
              <a:rPr lang="en-US" i="1" dirty="0"/>
              <a:t>I/T/U Telehealth</a:t>
            </a:r>
          </a:p>
          <a:p>
            <a:r>
              <a:rPr lang="en-US" dirty="0" err="1"/>
              <a:t>Legha</a:t>
            </a:r>
            <a:r>
              <a:rPr lang="en-US" dirty="0"/>
              <a:t> RK, Moore L, Ling R, </a:t>
            </a:r>
            <a:r>
              <a:rPr lang="en-US" dirty="0" err="1"/>
              <a:t>Novins</a:t>
            </a:r>
            <a:r>
              <a:rPr lang="en-US" dirty="0"/>
              <a:t> D, Shore J. Telepsychiatry in an Alaska Native Residential Substance Abuse Treatment Program. </a:t>
            </a:r>
            <a:r>
              <a:rPr lang="en-US" dirty="0" err="1"/>
              <a:t>Telemed</a:t>
            </a:r>
            <a:r>
              <a:rPr lang="en-US" dirty="0"/>
              <a:t> J E Health. 2020 Jul;26(7):905-911. </a:t>
            </a:r>
            <a:r>
              <a:rPr lang="en-US" dirty="0" err="1"/>
              <a:t>doi</a:t>
            </a:r>
            <a:r>
              <a:rPr lang="en-US" dirty="0"/>
              <a:t>: 10.1089/tmj.2019.0131. </a:t>
            </a:r>
            <a:r>
              <a:rPr lang="en-US" dirty="0" err="1"/>
              <a:t>Epub</a:t>
            </a:r>
            <a:r>
              <a:rPr lang="en-US" dirty="0"/>
              <a:t> 2019 Dec 4. PMID: 31804905.</a:t>
            </a:r>
          </a:p>
          <a:p>
            <a:r>
              <a:rPr lang="en-US" dirty="0" err="1"/>
              <a:t>Haozous</a:t>
            </a:r>
            <a:r>
              <a:rPr lang="en-US" dirty="0"/>
              <a:t> E, </a:t>
            </a:r>
            <a:r>
              <a:rPr lang="en-US" dirty="0" err="1"/>
              <a:t>Doorenbos</a:t>
            </a:r>
            <a:r>
              <a:rPr lang="en-US" dirty="0"/>
              <a:t> AZ, </a:t>
            </a:r>
            <a:r>
              <a:rPr lang="en-US" dirty="0" err="1"/>
              <a:t>Demiris</a:t>
            </a:r>
            <a:r>
              <a:rPr lang="en-US" dirty="0"/>
              <a:t> G, Eaton LH, Towle C, Kundu A, Buchwald D. Role of telehealth/videoconferencing in managing cancer pain in rural American Indian communities. </a:t>
            </a:r>
            <a:r>
              <a:rPr lang="en-US" dirty="0" err="1"/>
              <a:t>Psychooncology</a:t>
            </a:r>
            <a:r>
              <a:rPr lang="en-US" dirty="0"/>
              <a:t>. 2012 Feb;21(2):219-23. </a:t>
            </a:r>
            <a:r>
              <a:rPr lang="en-US" dirty="0" err="1"/>
              <a:t>doi</a:t>
            </a:r>
            <a:r>
              <a:rPr lang="en-US" dirty="0"/>
              <a:t>: 10.1002/pon.1887. </a:t>
            </a:r>
            <a:r>
              <a:rPr lang="en-US" dirty="0" err="1"/>
              <a:t>Epub</a:t>
            </a:r>
            <a:r>
              <a:rPr lang="en-US" dirty="0"/>
              <a:t> 2010 Dec 22. PMID: 22271543; PMCID: PMC3193883.</a:t>
            </a:r>
          </a:p>
          <a:p>
            <a:r>
              <a:rPr lang="en-US" dirty="0"/>
              <a:t>Hays H, Carroll M, Ferguson S, Fore C, Horton M. The Success of Telehealth Care in the Indian Health Service. Virtual Mentor. 2014 Dec 1;16(12):986-96. </a:t>
            </a:r>
            <a:r>
              <a:rPr lang="en-US" dirty="0" err="1"/>
              <a:t>doi</a:t>
            </a:r>
            <a:r>
              <a:rPr lang="en-US" dirty="0"/>
              <a:t>: 10.1001/virtualmentor.2014.16.12.stas1-1412. PMID: 25493368.</a:t>
            </a:r>
          </a:p>
          <a:p>
            <a:r>
              <a:rPr lang="en-US" dirty="0"/>
              <a:t>Pruitt Z, Chapin KP, Eakin H, Glover AL. Telehealth During COVID-19: Suicide Prevention and American Indian Communities in Montana. </a:t>
            </a:r>
            <a:r>
              <a:rPr lang="en-US" dirty="0" err="1"/>
              <a:t>Telemed</a:t>
            </a:r>
            <a:r>
              <a:rPr lang="en-US" dirty="0"/>
              <a:t> J E Health. 2021 Jun 3. </a:t>
            </a:r>
            <a:r>
              <a:rPr lang="en-US" dirty="0" err="1"/>
              <a:t>doi</a:t>
            </a:r>
            <a:r>
              <a:rPr lang="en-US" dirty="0"/>
              <a:t>: 10.1089/tmj.2021.0104. </a:t>
            </a:r>
            <a:r>
              <a:rPr lang="en-US" dirty="0" err="1"/>
              <a:t>Epub</a:t>
            </a:r>
            <a:r>
              <a:rPr lang="en-US" dirty="0"/>
              <a:t> ahead of print. PMID: 34085870.</a:t>
            </a:r>
          </a:p>
          <a:p>
            <a:r>
              <a:rPr lang="en-US" dirty="0" err="1"/>
              <a:t>Morenz</a:t>
            </a:r>
            <a:r>
              <a:rPr lang="en-US" dirty="0"/>
              <a:t> AM, Wescott S, </a:t>
            </a:r>
            <a:r>
              <a:rPr lang="en-US" dirty="0" err="1"/>
              <a:t>Mostaghimi</a:t>
            </a:r>
            <a:r>
              <a:rPr lang="en-US" dirty="0"/>
              <a:t> A, </a:t>
            </a:r>
            <a:r>
              <a:rPr lang="en-US" dirty="0" err="1"/>
              <a:t>Sequist</a:t>
            </a:r>
            <a:r>
              <a:rPr lang="en-US" dirty="0"/>
              <a:t> TD, Tobey M. Evaluation of Barriers to Telehealth Programs and Dermatological Care for American Indian Individuals in Rural Communities. JAMA Dermatol. 2019 Aug 1;155(8):899-905. </a:t>
            </a:r>
            <a:r>
              <a:rPr lang="en-US" dirty="0" err="1"/>
              <a:t>doi</a:t>
            </a:r>
            <a:r>
              <a:rPr lang="en-US" dirty="0"/>
              <a:t>: 10.1001/jamadermatol.2019.0872. PMID: 31215975; PMCID: PMC6584892.</a:t>
            </a:r>
          </a:p>
          <a:p>
            <a:pPr marL="114300" indent="0">
              <a:buNone/>
            </a:pPr>
            <a:endParaRPr lang="en-US" dirty="0"/>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2911997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normAutofit fontScale="62500" lnSpcReduction="20000"/>
          </a:bodyPr>
          <a:lstStyle/>
          <a:p>
            <a:r>
              <a:rPr lang="en-US" i="1" dirty="0"/>
              <a:t>I/T/U Telehealth </a:t>
            </a:r>
            <a:r>
              <a:rPr lang="en-US" i="1" dirty="0" err="1"/>
              <a:t>con’t</a:t>
            </a:r>
            <a:endParaRPr lang="en-US" i="1" dirty="0"/>
          </a:p>
          <a:p>
            <a:r>
              <a:rPr lang="en-US" dirty="0"/>
              <a:t>Graves JM, </a:t>
            </a:r>
            <a:r>
              <a:rPr lang="en-US" dirty="0" err="1"/>
              <a:t>Mackelprang</a:t>
            </a:r>
            <a:r>
              <a:rPr lang="en-US" dirty="0"/>
              <a:t> JL, Amiri S, Abshire DA. Barriers to Telemedicine Implementation in Southwest Tribal Communities During COVID-19. J Rural Health. 2021 Jan;37(1):239-241. </a:t>
            </a:r>
            <a:r>
              <a:rPr lang="en-US" dirty="0" err="1"/>
              <a:t>doi</a:t>
            </a:r>
            <a:r>
              <a:rPr lang="en-US" dirty="0"/>
              <a:t>: 10.1111/jrh.12479. </a:t>
            </a:r>
            <a:r>
              <a:rPr lang="en-US" dirty="0" err="1"/>
              <a:t>Epub</a:t>
            </a:r>
            <a:r>
              <a:rPr lang="en-US" dirty="0"/>
              <a:t> 2020 Jun 30. PMID: 32506685; PMCID: PMC7300815.</a:t>
            </a:r>
          </a:p>
          <a:p>
            <a:r>
              <a:rPr lang="en-US" dirty="0"/>
              <a:t>Fraser S, </a:t>
            </a:r>
            <a:r>
              <a:rPr lang="en-US" dirty="0" err="1"/>
              <a:t>Mackean</a:t>
            </a:r>
            <a:r>
              <a:rPr lang="en-US" dirty="0"/>
              <a:t> T, Grant J, Hunter K, Towers K, </a:t>
            </a:r>
            <a:r>
              <a:rPr lang="en-US" dirty="0" err="1"/>
              <a:t>Ivers</a:t>
            </a:r>
            <a:r>
              <a:rPr lang="en-US" dirty="0"/>
              <a:t> R. Use of telehealth for health care of Indigenous peoples with chronic conditions: A systematic review. Rural Remote Health. 2017;17(3):4205. doi:10.22605/RRH4205.</a:t>
            </a:r>
          </a:p>
          <a:p>
            <a:r>
              <a:rPr lang="en-US" dirty="0"/>
              <a:t>Stephens D, </a:t>
            </a:r>
            <a:r>
              <a:rPr lang="en-US" dirty="0" err="1"/>
              <a:t>Leston</a:t>
            </a:r>
            <a:r>
              <a:rPr lang="en-US" dirty="0"/>
              <a:t> J, </a:t>
            </a:r>
            <a:r>
              <a:rPr lang="en-US" dirty="0" err="1"/>
              <a:t>Terrault</a:t>
            </a:r>
            <a:r>
              <a:rPr lang="en-US" dirty="0"/>
              <a:t> NA, </a:t>
            </a:r>
            <a:r>
              <a:rPr lang="en-US" dirty="0" err="1"/>
              <a:t>Gailloux</a:t>
            </a:r>
            <a:r>
              <a:rPr lang="en-US" dirty="0"/>
              <a:t> K, </a:t>
            </a:r>
            <a:r>
              <a:rPr lang="en-US" dirty="0" err="1"/>
              <a:t>Mera</a:t>
            </a:r>
            <a:r>
              <a:rPr lang="en-US" dirty="0"/>
              <a:t> J, Essex W, Reilley B. An Evaluation of Hepatitis C Virus Telehealth Services Serving Tribal Communities: Patterns of Usage, Evolving Needs, and Barriers. J Public Health </a:t>
            </a:r>
            <a:r>
              <a:rPr lang="en-US" dirty="0" err="1"/>
              <a:t>Manag</a:t>
            </a:r>
            <a:r>
              <a:rPr lang="en-US" dirty="0"/>
              <a:t> </a:t>
            </a:r>
            <a:r>
              <a:rPr lang="en-US" dirty="0" err="1"/>
              <a:t>Pract</a:t>
            </a:r>
            <a:r>
              <a:rPr lang="en-US" dirty="0"/>
              <a:t>. 2019 Sep/Oct;25 Suppl 5, Tribal Epidemiology Centers: Advancing Public Health in Indian Country for Over 20 Years:S97-S100. </a:t>
            </a:r>
            <a:r>
              <a:rPr lang="en-US" dirty="0" err="1"/>
              <a:t>doi</a:t>
            </a:r>
            <a:r>
              <a:rPr lang="en-US" dirty="0"/>
              <a:t>: 10.1097/PHH.0000000000001061. PMID: 31348196.</a:t>
            </a:r>
          </a:p>
          <a:p>
            <a:r>
              <a:rPr lang="en-US" dirty="0" err="1"/>
              <a:t>Ferucci</a:t>
            </a:r>
            <a:r>
              <a:rPr lang="en-US" dirty="0"/>
              <a:t> ED, Day GM, </a:t>
            </a:r>
            <a:r>
              <a:rPr lang="en-US" dirty="0" err="1"/>
              <a:t>Choromanski</a:t>
            </a:r>
            <a:r>
              <a:rPr lang="en-US" dirty="0"/>
              <a:t> TL, Freeman SL. Outcomes and quality of care in rheumatoid arthritis with or without video telemedicine follow-up visits. Arthritis Care Res (Hoboken). 2020 Oct 14. </a:t>
            </a:r>
            <a:r>
              <a:rPr lang="en-US" dirty="0" err="1"/>
              <a:t>doi</a:t>
            </a:r>
            <a:r>
              <a:rPr lang="en-US" dirty="0"/>
              <a:t>: 10.1002/acr.24485. </a:t>
            </a:r>
            <a:r>
              <a:rPr lang="en-US" dirty="0" err="1"/>
              <a:t>Epub</a:t>
            </a:r>
            <a:r>
              <a:rPr lang="en-US" dirty="0"/>
              <a:t> ahead of print. PMID: 33053261.</a:t>
            </a:r>
          </a:p>
          <a:p>
            <a:r>
              <a:rPr lang="en-US" dirty="0"/>
              <a:t>Shore J, Kaufmann LJ, Brooks E, Bair B, Dailey N, Richardson WB Jr, et al. Review of American Indian veteran </a:t>
            </a:r>
            <a:r>
              <a:rPr lang="en-US" dirty="0" err="1"/>
              <a:t>telemental</a:t>
            </a:r>
            <a:r>
              <a:rPr lang="en-US" dirty="0"/>
              <a:t> health. </a:t>
            </a:r>
            <a:r>
              <a:rPr lang="en-US" dirty="0" err="1"/>
              <a:t>Telemed</a:t>
            </a:r>
            <a:r>
              <a:rPr lang="en-US" dirty="0"/>
              <a:t> e-Health. 2012;18(2):87–94.</a:t>
            </a:r>
          </a:p>
          <a:p>
            <a:pPr marL="114300" indent="0">
              <a:buNone/>
            </a:pPr>
            <a:endParaRPr lang="en-US" i="1" dirty="0"/>
          </a:p>
          <a:p>
            <a:pPr marL="114300" indent="0">
              <a:buNone/>
            </a:pPr>
            <a:endParaRPr lang="en-US" dirty="0"/>
          </a:p>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Tree>
    <p:extLst>
      <p:ext uri="{BB962C8B-B14F-4D97-AF65-F5344CB8AC3E}">
        <p14:creationId xmlns:p14="http://schemas.microsoft.com/office/powerpoint/2010/main" val="105690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Best practices in telehealth</a:t>
            </a:r>
          </a:p>
        </p:txBody>
      </p:sp>
      <p:sp>
        <p:nvSpPr>
          <p:cNvPr id="3" name="Text Placeholder 2">
            <a:extLst>
              <a:ext uri="{FF2B5EF4-FFF2-40B4-BE49-F238E27FC236}">
                <a16:creationId xmlns:a16="http://schemas.microsoft.com/office/drawing/2014/main" id="{97E63CEF-2722-7946-843B-3672B719A52E}"/>
              </a:ext>
            </a:extLst>
          </p:cNvPr>
          <p:cNvSpPr>
            <a:spLocks noGrp="1"/>
          </p:cNvSpPr>
          <p:nvPr>
            <p:ph type="body" idx="1"/>
          </p:nvPr>
        </p:nvSpPr>
        <p:spPr/>
        <p:txBody>
          <a:bodyPr/>
          <a:lstStyle/>
          <a:p>
            <a:r>
              <a:rPr lang="en-US" dirty="0"/>
              <a:t>Guidelines across multiple specialties</a:t>
            </a:r>
          </a:p>
          <a:p>
            <a:pPr lvl="1"/>
            <a:r>
              <a:rPr lang="en-US" dirty="0"/>
              <a:t>Palliative Care (Webb M et al 2021)</a:t>
            </a:r>
          </a:p>
          <a:p>
            <a:pPr lvl="1"/>
            <a:r>
              <a:rPr lang="en-US" dirty="0"/>
              <a:t>Diabetes management (</a:t>
            </a:r>
            <a:r>
              <a:rPr lang="en-US" dirty="0" err="1"/>
              <a:t>Fitzner</a:t>
            </a:r>
            <a:r>
              <a:rPr lang="en-US" dirty="0"/>
              <a:t> K and Moss 2013)</a:t>
            </a:r>
          </a:p>
          <a:p>
            <a:pPr lvl="1"/>
            <a:r>
              <a:rPr lang="en-US" dirty="0"/>
              <a:t>Ocular Telehealth-Diabetic Retinopathy (Horton M et al 2020)</a:t>
            </a:r>
          </a:p>
          <a:p>
            <a:pPr lvl="1"/>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2">
            <a:alphaModFix/>
          </a:blip>
          <a:srcRect/>
          <a:stretch/>
        </p:blipFill>
        <p:spPr>
          <a:xfrm>
            <a:off x="10363200" y="5431057"/>
            <a:ext cx="1828800" cy="1426943"/>
          </a:xfrm>
          <a:prstGeom prst="rect">
            <a:avLst/>
          </a:prstGeom>
          <a:noFill/>
          <a:ln>
            <a:noFill/>
          </a:ln>
        </p:spPr>
      </p:pic>
      <p:sp>
        <p:nvSpPr>
          <p:cNvPr id="6" name="TextBox 5">
            <a:extLst>
              <a:ext uri="{FF2B5EF4-FFF2-40B4-BE49-F238E27FC236}">
                <a16:creationId xmlns:a16="http://schemas.microsoft.com/office/drawing/2014/main" id="{09713728-C852-3E4B-A6A4-D1F66EA69923}"/>
              </a:ext>
            </a:extLst>
          </p:cNvPr>
          <p:cNvSpPr txBox="1"/>
          <p:nvPr/>
        </p:nvSpPr>
        <p:spPr>
          <a:xfrm>
            <a:off x="838200" y="6389907"/>
            <a:ext cx="8608447" cy="307777"/>
          </a:xfrm>
          <a:prstGeom prst="rect">
            <a:avLst/>
          </a:prstGeom>
          <a:noFill/>
        </p:spPr>
        <p:txBody>
          <a:bodyPr wrap="none" rtlCol="0">
            <a:spAutoFit/>
          </a:bodyPr>
          <a:lstStyle/>
          <a:p>
            <a:r>
              <a:rPr lang="en-US" dirty="0"/>
              <a:t>https://</a:t>
            </a:r>
            <a:r>
              <a:rPr lang="en-US" dirty="0" err="1"/>
              <a:t>healthtechmagazine.net</a:t>
            </a:r>
            <a:r>
              <a:rPr lang="en-US" dirty="0"/>
              <a:t>/article/2020/08/why-providers-should-address-disparities-telehealth-access</a:t>
            </a:r>
          </a:p>
        </p:txBody>
      </p:sp>
    </p:spTree>
    <p:extLst>
      <p:ext uri="{BB962C8B-B14F-4D97-AF65-F5344CB8AC3E}">
        <p14:creationId xmlns:p14="http://schemas.microsoft.com/office/powerpoint/2010/main" val="2476317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B9C3-0790-2A44-B8D2-C56E8B86D8F1}"/>
              </a:ext>
            </a:extLst>
          </p:cNvPr>
          <p:cNvSpPr>
            <a:spLocks noGrp="1"/>
          </p:cNvSpPr>
          <p:nvPr>
            <p:ph type="title"/>
          </p:nvPr>
        </p:nvSpPr>
        <p:spPr/>
        <p:txBody>
          <a:bodyPr/>
          <a:lstStyle/>
          <a:p>
            <a:r>
              <a:rPr lang="en-US" dirty="0"/>
              <a:t>Tele-teaming Best Practices: Leadership</a:t>
            </a:r>
          </a:p>
        </p:txBody>
      </p:sp>
      <p:sp>
        <p:nvSpPr>
          <p:cNvPr id="3" name="Text Placeholder 2">
            <a:extLst>
              <a:ext uri="{FF2B5EF4-FFF2-40B4-BE49-F238E27FC236}">
                <a16:creationId xmlns:a16="http://schemas.microsoft.com/office/drawing/2014/main" id="{94FCFEF4-B3E0-AF44-85BE-58E834A598D5}"/>
              </a:ext>
            </a:extLst>
          </p:cNvPr>
          <p:cNvSpPr>
            <a:spLocks noGrp="1"/>
          </p:cNvSpPr>
          <p:nvPr>
            <p:ph type="body" idx="1"/>
          </p:nvPr>
        </p:nvSpPr>
        <p:spPr/>
        <p:txBody>
          <a:bodyPr/>
          <a:lstStyle/>
          <a:p>
            <a:endParaRPr lang="en-US" dirty="0"/>
          </a:p>
        </p:txBody>
      </p:sp>
      <p:pic>
        <p:nvPicPr>
          <p:cNvPr id="4" name="Google Shape;110;p4">
            <a:extLst>
              <a:ext uri="{FF2B5EF4-FFF2-40B4-BE49-F238E27FC236}">
                <a16:creationId xmlns:a16="http://schemas.microsoft.com/office/drawing/2014/main" id="{493A2834-6F70-5146-88DF-4408E6A3E1D4}"/>
              </a:ext>
            </a:extLst>
          </p:cNvPr>
          <p:cNvPicPr preferRelativeResize="0"/>
          <p:nvPr/>
        </p:nvPicPr>
        <p:blipFill rotWithShape="1">
          <a:blip r:embed="rId3">
            <a:alphaModFix/>
          </a:blip>
          <a:srcRect/>
          <a:stretch/>
        </p:blipFill>
        <p:spPr>
          <a:xfrm>
            <a:off x="10363200" y="5431057"/>
            <a:ext cx="1828800" cy="1426943"/>
          </a:xfrm>
          <a:prstGeom prst="rect">
            <a:avLst/>
          </a:prstGeom>
          <a:noFill/>
          <a:ln>
            <a:noFill/>
          </a:ln>
        </p:spPr>
      </p:pic>
      <p:pic>
        <p:nvPicPr>
          <p:cNvPr id="5" name="Picture 4">
            <a:extLst>
              <a:ext uri="{FF2B5EF4-FFF2-40B4-BE49-F238E27FC236}">
                <a16:creationId xmlns:a16="http://schemas.microsoft.com/office/drawing/2014/main" id="{CCBA4AE3-3BA1-8947-B310-091C728A60F3}"/>
              </a:ext>
            </a:extLst>
          </p:cNvPr>
          <p:cNvPicPr>
            <a:picLocks noChangeAspect="1"/>
          </p:cNvPicPr>
          <p:nvPr/>
        </p:nvPicPr>
        <p:blipFill>
          <a:blip r:embed="rId4"/>
          <a:stretch>
            <a:fillRect/>
          </a:stretch>
        </p:blipFill>
        <p:spPr>
          <a:xfrm>
            <a:off x="608807" y="2724150"/>
            <a:ext cx="4368800" cy="3136900"/>
          </a:xfrm>
          <a:prstGeom prst="rect">
            <a:avLst/>
          </a:prstGeom>
        </p:spPr>
      </p:pic>
      <p:sp>
        <p:nvSpPr>
          <p:cNvPr id="8" name="TextBox 7">
            <a:extLst>
              <a:ext uri="{FF2B5EF4-FFF2-40B4-BE49-F238E27FC236}">
                <a16:creationId xmlns:a16="http://schemas.microsoft.com/office/drawing/2014/main" id="{9653B23E-3839-F64C-8105-5D929473624A}"/>
              </a:ext>
            </a:extLst>
          </p:cNvPr>
          <p:cNvSpPr txBox="1"/>
          <p:nvPr/>
        </p:nvSpPr>
        <p:spPr>
          <a:xfrm>
            <a:off x="838200" y="6353373"/>
            <a:ext cx="1636987" cy="307777"/>
          </a:xfrm>
          <a:prstGeom prst="rect">
            <a:avLst/>
          </a:prstGeom>
          <a:noFill/>
        </p:spPr>
        <p:txBody>
          <a:bodyPr wrap="none" rtlCol="0">
            <a:spAutoFit/>
          </a:bodyPr>
          <a:lstStyle/>
          <a:p>
            <a:r>
              <a:rPr lang="en-US" dirty="0"/>
              <a:t>Shore J et al 2019</a:t>
            </a:r>
          </a:p>
        </p:txBody>
      </p:sp>
    </p:spTree>
    <p:extLst>
      <p:ext uri="{BB962C8B-B14F-4D97-AF65-F5344CB8AC3E}">
        <p14:creationId xmlns:p14="http://schemas.microsoft.com/office/powerpoint/2010/main" val="546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3946-0679-45E1-83A4-4F681F974A3D}"/>
              </a:ext>
            </a:extLst>
          </p:cNvPr>
          <p:cNvSpPr>
            <a:spLocks noGrp="1"/>
          </p:cNvSpPr>
          <p:nvPr>
            <p:ph type="title"/>
          </p:nvPr>
        </p:nvSpPr>
        <p:spPr>
          <a:xfrm>
            <a:off x="2952751" y="381003"/>
            <a:ext cx="6286500" cy="1001268"/>
          </a:xfrm>
        </p:spPr>
        <p:txBody>
          <a:bodyPr>
            <a:normAutofit/>
          </a:bodyPr>
          <a:lstStyle/>
          <a:p>
            <a:r>
              <a:rPr lang="en-US" dirty="0"/>
              <a:t>Clear Clinical Team Roles</a:t>
            </a:r>
          </a:p>
        </p:txBody>
      </p:sp>
      <p:graphicFrame>
        <p:nvGraphicFramePr>
          <p:cNvPr id="5" name="Object 4">
            <a:extLst>
              <a:ext uri="{FF2B5EF4-FFF2-40B4-BE49-F238E27FC236}">
                <a16:creationId xmlns:a16="http://schemas.microsoft.com/office/drawing/2014/main" id="{B19F102D-8554-4D59-9211-A0E9BFAC4B97}"/>
              </a:ext>
            </a:extLst>
          </p:cNvPr>
          <p:cNvGraphicFramePr>
            <a:graphicFrameLocks noChangeAspect="1"/>
          </p:cNvGraphicFramePr>
          <p:nvPr>
            <p:custDataLst>
              <p:tags r:id="rId2"/>
            </p:custDataLst>
          </p:nvPr>
        </p:nvGraphicFramePr>
        <p:xfrm>
          <a:off x="2438401" y="1193803"/>
          <a:ext cx="5086351" cy="3982884"/>
        </p:xfrm>
        <a:graphic>
          <a:graphicData uri="http://schemas.openxmlformats.org/presentationml/2006/ole">
            <mc:AlternateContent xmlns:mc="http://schemas.openxmlformats.org/markup-compatibility/2006">
              <mc:Choice xmlns:v="urn:schemas-microsoft-com:vml" Requires="v">
                <p:oleObj spid="_x0000_s4104" name="Worksheet" r:id="rId6" imgW="4886452" imgH="2762066" progId="Excel.Sheet.8">
                  <p:embed/>
                </p:oleObj>
              </mc:Choice>
              <mc:Fallback>
                <p:oleObj name="Worksheet" r:id="rId6" imgW="4886452" imgH="2762066" progId="Excel.Sheet.8">
                  <p:embed/>
                  <p:pic>
                    <p:nvPicPr>
                      <p:cNvPr id="5" name="Object 4">
                        <a:extLst>
                          <a:ext uri="{FF2B5EF4-FFF2-40B4-BE49-F238E27FC236}">
                            <a16:creationId xmlns:a16="http://schemas.microsoft.com/office/drawing/2014/main" id="{B19F102D-8554-4D59-9211-A0E9BFAC4B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1193803"/>
                        <a:ext cx="5086351" cy="3982884"/>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8C3AE597-A6D5-48BB-B79E-983B9EE84469}"/>
              </a:ext>
            </a:extLst>
          </p:cNvPr>
          <p:cNvSpPr/>
          <p:nvPr>
            <p:custDataLst>
              <p:tags r:id="rId3"/>
            </p:custDataLst>
          </p:nvPr>
        </p:nvSpPr>
        <p:spPr>
          <a:xfrm>
            <a:off x="2638075" y="6178203"/>
            <a:ext cx="5257800" cy="510125"/>
          </a:xfrm>
          <a:prstGeom prst="rect">
            <a:avLst/>
          </a:prstGeom>
        </p:spPr>
        <p:txBody>
          <a:bodyPr wrap="square" lIns="102411" tIns="51205" rIns="102411" bIns="51205">
            <a:spAutoFit/>
          </a:bodyPr>
          <a:lstStyle/>
          <a:p>
            <a:pPr defTabSz="1024077">
              <a:lnSpc>
                <a:spcPct val="115000"/>
              </a:lnSpc>
            </a:pPr>
            <a:r>
              <a:rPr lang="en-US" sz="1200" dirty="0">
                <a:latin typeface="Arial" panose="020B0604020202020204" pitchFamily="34" charset="0"/>
                <a:ea typeface="Calibri"/>
                <a:cs typeface="Arial" panose="020B0604020202020204" pitchFamily="34" charset="0"/>
              </a:rPr>
              <a:t>Ratzliff A et al. Perceived Educational Needs of the Integrated Care Psychiatric Consultant. </a:t>
            </a:r>
            <a:r>
              <a:rPr lang="en-US" sz="1200" dirty="0" err="1">
                <a:latin typeface="Arial" panose="020B0604020202020204" pitchFamily="34" charset="0"/>
                <a:ea typeface="Calibri"/>
                <a:cs typeface="Arial" panose="020B0604020202020204" pitchFamily="34" charset="0"/>
              </a:rPr>
              <a:t>Acad</a:t>
            </a:r>
            <a:r>
              <a:rPr lang="en-US" sz="1200" dirty="0">
                <a:latin typeface="Arial" panose="020B0604020202020204" pitchFamily="34" charset="0"/>
                <a:ea typeface="Calibri"/>
                <a:cs typeface="Arial" panose="020B0604020202020204" pitchFamily="34" charset="0"/>
              </a:rPr>
              <a:t> Psychiatry. 2015.</a:t>
            </a:r>
            <a:endParaRPr lang="en-US" sz="1333" b="1" dirty="0">
              <a:latin typeface="Arial" panose="020B0604020202020204" pitchFamily="34" charset="0"/>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BBACA85E-1BC3-4A22-B96B-9B631D11B959}"/>
              </a:ext>
            </a:extLst>
          </p:cNvPr>
          <p:cNvGraphicFramePr>
            <a:graphicFrameLocks noGrp="1"/>
          </p:cNvGraphicFramePr>
          <p:nvPr/>
        </p:nvGraphicFramePr>
        <p:xfrm>
          <a:off x="7239002" y="1490677"/>
          <a:ext cx="1798087" cy="3886772"/>
        </p:xfrm>
        <a:graphic>
          <a:graphicData uri="http://schemas.openxmlformats.org/drawingml/2006/table">
            <a:tbl>
              <a:tblPr firstRow="1" bandRow="1">
                <a:tableStyleId>{5C22544A-7EE6-4342-B048-85BDC9FD1C3A}</a:tableStyleId>
              </a:tblPr>
              <a:tblGrid>
                <a:gridCol w="1798087">
                  <a:extLst>
                    <a:ext uri="{9D8B030D-6E8A-4147-A177-3AD203B41FA5}">
                      <a16:colId xmlns:a16="http://schemas.microsoft.com/office/drawing/2014/main" val="1795322079"/>
                    </a:ext>
                  </a:extLst>
                </a:gridCol>
              </a:tblGrid>
              <a:tr h="660805">
                <a:tc>
                  <a:txBody>
                    <a:bodyPr/>
                    <a:lstStyle/>
                    <a:p>
                      <a:pPr algn="ctr" fontAlgn="ctr"/>
                      <a:r>
                        <a:rPr lang="en-US" sz="1900" b="1" i="0" u="none" strike="noStrike" dirty="0">
                          <a:solidFill>
                            <a:schemeClr val="tx1"/>
                          </a:solidFill>
                          <a:effectLst/>
                          <a:latin typeface="Arial" panose="020B0604020202020204" pitchFamily="34" charset="0"/>
                        </a:rPr>
                        <a:t>All members</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99895500"/>
                  </a:ext>
                </a:extLst>
              </a:tr>
              <a:tr h="494824">
                <a:tc>
                  <a:txBody>
                    <a:bodyPr/>
                    <a:lstStyle/>
                    <a:p>
                      <a:pPr algn="l" fontAlgn="ctr"/>
                      <a:r>
                        <a:rPr lang="en-US" sz="1600" b="0" i="0" u="none" strike="noStrike" dirty="0">
                          <a:effectLst/>
                          <a:latin typeface="Arial" panose="020B0604020202020204" pitchFamily="34" charset="0"/>
                        </a:rPr>
                        <a:t>Major Depressive Disorder</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7832026"/>
                  </a:ext>
                </a:extLst>
              </a:tr>
              <a:tr h="381756">
                <a:tc>
                  <a:txBody>
                    <a:bodyPr/>
                    <a:lstStyle/>
                    <a:p>
                      <a:pPr algn="l" fontAlgn="ctr"/>
                      <a:r>
                        <a:rPr lang="en-US" sz="1600" b="0" i="0" u="none" strike="noStrike" dirty="0">
                          <a:effectLst/>
                          <a:latin typeface="Arial" panose="020B0604020202020204" pitchFamily="34" charset="0"/>
                        </a:rPr>
                        <a:t>Anxiety</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14244049"/>
                  </a:ext>
                </a:extLst>
              </a:tr>
              <a:tr h="738664">
                <a:tc>
                  <a:txBody>
                    <a:bodyPr/>
                    <a:lstStyle/>
                    <a:p>
                      <a:pPr algn="l" fontAlgn="ctr"/>
                      <a:r>
                        <a:rPr lang="en-US" sz="1600" b="0" i="0" u="none" strike="noStrike" dirty="0">
                          <a:effectLst/>
                          <a:latin typeface="Arial" panose="020B0604020202020204" pitchFamily="34" charset="0"/>
                        </a:rPr>
                        <a:t>Somatic Symptoms or Fatigue</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19229310"/>
                  </a:ext>
                </a:extLst>
              </a:tr>
              <a:tr h="494824">
                <a:tc>
                  <a:txBody>
                    <a:bodyPr/>
                    <a:lstStyle/>
                    <a:p>
                      <a:pPr algn="l" fontAlgn="ctr"/>
                      <a:r>
                        <a:rPr lang="en-US" sz="1600" b="0" i="0" u="none" strike="noStrike" dirty="0">
                          <a:effectLst/>
                          <a:latin typeface="Arial" panose="020B0604020202020204" pitchFamily="34" charset="0"/>
                        </a:rPr>
                        <a:t>Suicide or Violence</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3267736"/>
                  </a:ext>
                </a:extLst>
              </a:tr>
              <a:tr h="377235">
                <a:tc>
                  <a:txBody>
                    <a:bodyPr/>
                    <a:lstStyle/>
                    <a:p>
                      <a:pPr algn="l" fontAlgn="ctr"/>
                      <a:r>
                        <a:rPr lang="en-US" sz="1600" b="0" i="0" u="none" strike="noStrike" dirty="0">
                          <a:effectLst/>
                          <a:latin typeface="Arial" panose="020B0604020202020204" pitchFamily="34" charset="0"/>
                        </a:rPr>
                        <a:t>Child Psychiatry</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51698263"/>
                  </a:ext>
                </a:extLst>
              </a:tr>
              <a:tr h="738664">
                <a:tc>
                  <a:txBody>
                    <a:bodyPr/>
                    <a:lstStyle/>
                    <a:p>
                      <a:pPr algn="l" fontAlgn="ctr"/>
                      <a:r>
                        <a:rPr lang="en-US" sz="1600" b="0" i="0" u="none" strike="noStrike" dirty="0">
                          <a:effectLst/>
                          <a:latin typeface="Arial" panose="020B0604020202020204" pitchFamily="34" charset="0"/>
                        </a:rPr>
                        <a:t>Evidence-based medication approaches</a:t>
                      </a:r>
                    </a:p>
                  </a:txBody>
                  <a:tcPr marL="68580" marR="5199"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14058781"/>
                  </a:ext>
                </a:extLst>
              </a:tr>
            </a:tbl>
          </a:graphicData>
        </a:graphic>
      </p:graphicFrame>
      <p:pic>
        <p:nvPicPr>
          <p:cNvPr id="7" name="Google Shape;110;p4">
            <a:extLst>
              <a:ext uri="{FF2B5EF4-FFF2-40B4-BE49-F238E27FC236}">
                <a16:creationId xmlns:a16="http://schemas.microsoft.com/office/drawing/2014/main" id="{99A27084-1F51-F343-90C6-F56F32E03D2E}"/>
              </a:ext>
            </a:extLst>
          </p:cNvPr>
          <p:cNvPicPr preferRelativeResize="0"/>
          <p:nvPr/>
        </p:nvPicPr>
        <p:blipFill rotWithShape="1">
          <a:blip r:embed="rId8">
            <a:alphaModFix/>
          </a:blip>
          <a:srcRect/>
          <a:stretch/>
        </p:blipFill>
        <p:spPr>
          <a:xfrm>
            <a:off x="10363200" y="5431057"/>
            <a:ext cx="1828800" cy="1426943"/>
          </a:xfrm>
          <a:prstGeom prst="rect">
            <a:avLst/>
          </a:prstGeom>
          <a:noFill/>
          <a:ln>
            <a:noFill/>
          </a:ln>
        </p:spPr>
      </p:pic>
      <p:sp>
        <p:nvSpPr>
          <p:cNvPr id="4" name="TextBox 3">
            <a:extLst>
              <a:ext uri="{FF2B5EF4-FFF2-40B4-BE49-F238E27FC236}">
                <a16:creationId xmlns:a16="http://schemas.microsoft.com/office/drawing/2014/main" id="{CBC48154-EF19-7F44-9C59-811322C8C1C6}"/>
              </a:ext>
            </a:extLst>
          </p:cNvPr>
          <p:cNvSpPr txBox="1"/>
          <p:nvPr/>
        </p:nvSpPr>
        <p:spPr>
          <a:xfrm>
            <a:off x="170750" y="6380551"/>
            <a:ext cx="2194832" cy="307777"/>
          </a:xfrm>
          <a:prstGeom prst="rect">
            <a:avLst/>
          </a:prstGeom>
          <a:noFill/>
        </p:spPr>
        <p:txBody>
          <a:bodyPr wrap="none" rtlCol="0">
            <a:spAutoFit/>
          </a:bodyPr>
          <a:lstStyle/>
          <a:p>
            <a:r>
              <a:rPr lang="en-US" dirty="0"/>
              <a:t>Slides by Dr Raman Toor</a:t>
            </a:r>
          </a:p>
        </p:txBody>
      </p:sp>
    </p:spTree>
    <p:extLst>
      <p:ext uri="{BB962C8B-B14F-4D97-AF65-F5344CB8AC3E}">
        <p14:creationId xmlns:p14="http://schemas.microsoft.com/office/powerpoint/2010/main" val="96664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85800"/>
            <a:ext cx="7772400" cy="685800"/>
          </a:xfrm>
        </p:spPr>
        <p:txBody>
          <a:bodyPr>
            <a:noAutofit/>
          </a:bodyPr>
          <a:lstStyle/>
          <a:p>
            <a:r>
              <a:rPr lang="en-US" sz="4000"/>
              <a:t>DISCLOSURES</a:t>
            </a:r>
          </a:p>
        </p:txBody>
      </p:sp>
      <p:sp>
        <p:nvSpPr>
          <p:cNvPr id="3" name="Subtitle 2"/>
          <p:cNvSpPr>
            <a:spLocks noGrp="1"/>
          </p:cNvSpPr>
          <p:nvPr>
            <p:ph type="subTitle" idx="1"/>
          </p:nvPr>
        </p:nvSpPr>
        <p:spPr>
          <a:xfrm>
            <a:off x="558800" y="1409700"/>
            <a:ext cx="10490200" cy="4267200"/>
          </a:xfrm>
        </p:spPr>
        <p:txBody>
          <a:bodyPr vert="horz" lIns="91440" tIns="45720" rIns="91440" bIns="45720" rtlCol="0" anchor="t">
            <a:normAutofit/>
          </a:bodyPr>
          <a:lstStyle/>
          <a:p>
            <a:r>
              <a:rPr lang="en-US" b="1" dirty="0">
                <a:solidFill>
                  <a:schemeClr val="tx1"/>
                </a:solidFill>
              </a:rPr>
              <a:t>This activity is jointly provided by Northwest Portland Area Indian Health Board and Cardea Services</a:t>
            </a:r>
          </a:p>
          <a:p>
            <a:pPr lvl="0" algn="l"/>
            <a:endParaRPr lang="en-US" sz="1600">
              <a:solidFill>
                <a:prstClr val="black"/>
              </a:solidFill>
            </a:endParaRPr>
          </a:p>
          <a:p>
            <a:pPr lvl="0" algn="l"/>
            <a:r>
              <a:rPr lang="en-US" sz="1600" dirty="0"/>
              <a:t>Cardea Services is approved as a provider of continuing nursing professional development by Montana Nurses Association, an accredited approver with distinction by the American Nurses Credentialing Center’s Commission on Accreditation.</a:t>
            </a:r>
            <a:endParaRPr lang="en-US" sz="1600" dirty="0">
              <a:cs typeface="Calibri"/>
            </a:endParaRPr>
          </a:p>
          <a:p>
            <a:pPr lvl="0" algn="l"/>
            <a:endParaRPr lang="en-US" sz="1600">
              <a:solidFill>
                <a:prstClr val="black"/>
              </a:solidFill>
            </a:endParaRPr>
          </a:p>
          <a:p>
            <a:pPr lvl="0" algn="l"/>
            <a:r>
              <a:rPr lang="en-US" sz="1600" dirty="0"/>
              <a:t>This activity has been planned and implemented in accordance with the accreditation requirements and policies of the California Medical Association (CMA) through the joint </a:t>
            </a:r>
            <a:r>
              <a:rPr lang="en-US" sz="1600" dirty="0" err="1"/>
              <a:t>providership</a:t>
            </a:r>
            <a:r>
              <a:rPr lang="en-US" sz="1600" dirty="0"/>
              <a:t> of Cardea and Northwest Portland Area Indian Health Board. Cardea is accredited by the CMA to provide continuing medical education for physicians.</a:t>
            </a:r>
            <a:endParaRPr lang="en-US" sz="1600" dirty="0">
              <a:cs typeface="Calibri"/>
            </a:endParaRPr>
          </a:p>
          <a:p>
            <a:pPr lvl="0" algn="l"/>
            <a:endParaRPr lang="en-US" sz="1600">
              <a:solidFill>
                <a:prstClr val="black"/>
              </a:solidFill>
            </a:endParaRPr>
          </a:p>
          <a:p>
            <a:pPr algn="l"/>
            <a:r>
              <a:rPr lang="en-US" sz="1600" dirty="0">
                <a:solidFill>
                  <a:schemeClr val="tx1">
                    <a:lumMod val="50000"/>
                    <a:lumOff val="50000"/>
                  </a:schemeClr>
                </a:solidFill>
              </a:rPr>
              <a:t>Cardea designates this live web-based training for a maximum of 1 </a:t>
            </a:r>
            <a:r>
              <a:rPr lang="en-US" sz="1600" i="1" dirty="0">
                <a:solidFill>
                  <a:schemeClr val="tx1">
                    <a:lumMod val="50000"/>
                    <a:lumOff val="50000"/>
                  </a:schemeClr>
                </a:solidFill>
              </a:rPr>
              <a:t>AMA PRA Category 1 Credit(s)</a:t>
            </a:r>
            <a:r>
              <a:rPr lang="en-US" sz="1600" i="1" baseline="30000" dirty="0">
                <a:solidFill>
                  <a:schemeClr val="tx1">
                    <a:lumMod val="50000"/>
                    <a:lumOff val="50000"/>
                  </a:schemeClr>
                </a:solidFill>
              </a:rPr>
              <a:t>TM </a:t>
            </a:r>
            <a:r>
              <a:rPr lang="en-US" sz="1600" dirty="0">
                <a:solidFill>
                  <a:schemeClr val="tx1">
                    <a:lumMod val="50000"/>
                    <a:lumOff val="50000"/>
                  </a:schemeClr>
                </a:solidFill>
              </a:rPr>
              <a:t> on November 16 and December 21, 2021, Physicians should claim credit commensurate with the extent of their participation in the activity.  </a:t>
            </a:r>
            <a:endParaRPr lang="en-US" sz="1600" dirty="0">
              <a:solidFill>
                <a:schemeClr val="tx1">
                  <a:lumMod val="50000"/>
                  <a:lumOff val="50000"/>
                </a:schemeClr>
              </a:solidFill>
              <a:cs typeface="Calibri"/>
            </a:endParaRPr>
          </a:p>
          <a:p>
            <a:pPr algn="l"/>
            <a:endParaRPr lang="en-US" sz="2000" b="1" u="sng">
              <a:solidFill>
                <a:schemeClr val="tx1"/>
              </a:solidFill>
            </a:endParaRPr>
          </a:p>
          <a:p>
            <a:pPr algn="l">
              <a:spcBef>
                <a:spcPts val="0"/>
              </a:spcBef>
            </a:pPr>
            <a:endParaRPr lang="en-US"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a:latin typeface="Times New Roman" panose="02020603050405020304" pitchFamily="18" charset="0"/>
              <a:ea typeface="Times New Roman" panose="02020603050405020304" pitchFamily="18" charset="0"/>
            </a:endParaRPr>
          </a:p>
          <a:p>
            <a:pPr>
              <a:spcBef>
                <a:spcPts val="0"/>
              </a:spcBef>
            </a:pPr>
            <a:endParaRPr lang="en-US" sz="2600" b="1" u="sng">
              <a:solidFill>
                <a:schemeClr val="tx1"/>
              </a:solidFill>
            </a:endParaRPr>
          </a:p>
          <a:p>
            <a:pPr algn="l"/>
            <a:endParaRPr lang="en-US" sz="2400" b="1" u="sng">
              <a:solidFill>
                <a:schemeClr val="tx1"/>
              </a:solidFill>
            </a:endParaRPr>
          </a:p>
          <a:p>
            <a:pPr algn="l"/>
            <a:endParaRPr lang="en-US" sz="2400"/>
          </a:p>
          <a:p>
            <a:endParaRPr lang="en-US" sz="2400" b="1"/>
          </a:p>
          <a:p>
            <a:pPr algn="l" defTabSz="912813"/>
            <a:endParaRPr lang="en-US" sz="2400" b="1" i="1"/>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06" y="5607441"/>
            <a:ext cx="5160221" cy="100536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740" y="5512190"/>
            <a:ext cx="3953427" cy="895475"/>
          </a:xfrm>
          <a:prstGeom prst="rect">
            <a:avLst/>
          </a:prstGeom>
        </p:spPr>
      </p:pic>
    </p:spTree>
    <p:extLst>
      <p:ext uri="{BB962C8B-B14F-4D97-AF65-F5344CB8AC3E}">
        <p14:creationId xmlns:p14="http://schemas.microsoft.com/office/powerpoint/2010/main" val="422340723"/>
      </p:ext>
    </p:extLst>
  </p:cSld>
  <p:clrMapOvr>
    <a:masterClrMapping/>
  </p:clrMapOvr>
  <p:transition advTm="1516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09CC-BD09-4BBA-8CCF-CD62A1496AB8}"/>
              </a:ext>
            </a:extLst>
          </p:cNvPr>
          <p:cNvSpPr>
            <a:spLocks noGrp="1"/>
          </p:cNvSpPr>
          <p:nvPr>
            <p:ph type="title"/>
          </p:nvPr>
        </p:nvSpPr>
        <p:spPr/>
        <p:txBody>
          <a:bodyPr/>
          <a:lstStyle/>
          <a:p>
            <a:r>
              <a:rPr lang="en-US" dirty="0">
                <a:cs typeface="Calibri"/>
              </a:rPr>
              <a:t>Disclosures </a:t>
            </a:r>
            <a:endParaRPr lang="en-US" dirty="0"/>
          </a:p>
        </p:txBody>
      </p:sp>
      <p:sp>
        <p:nvSpPr>
          <p:cNvPr id="3" name="Content Placeholder 2">
            <a:extLst>
              <a:ext uri="{FF2B5EF4-FFF2-40B4-BE49-F238E27FC236}">
                <a16:creationId xmlns:a16="http://schemas.microsoft.com/office/drawing/2014/main" id="{F4F8BD57-B7C6-4991-B816-C7C6EE3DC4B7}"/>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The Washington State Pharmacy Association is accredited by the Accreditation Council for Pharmacy Education as a Provider of continuing pharmacy education.</a:t>
            </a:r>
            <a:endParaRPr lang="en-US"/>
          </a:p>
          <a:p>
            <a:r>
              <a:rPr lang="en-US" dirty="0">
                <a:ea typeface="+mn-lt"/>
                <a:cs typeface="+mn-lt"/>
              </a:rPr>
              <a:t>November 16, 2021 ACPE UAN# | 0130-9999-21-327-L01-P</a:t>
            </a:r>
          </a:p>
          <a:p>
            <a:r>
              <a:rPr lang="en-US" dirty="0">
                <a:ea typeface="+mn-lt"/>
                <a:cs typeface="+mn-lt"/>
              </a:rPr>
              <a:t>December 21, 2021 ACPE UAN# | 0130-9999-21-328-L01-P</a:t>
            </a:r>
          </a:p>
          <a:p>
            <a:r>
              <a:rPr lang="en-US" dirty="0">
                <a:ea typeface="+mn-lt"/>
                <a:cs typeface="+mn-lt"/>
              </a:rPr>
              <a:t>1 ACPE CPE hrs. | Activity Type: Knowledge</a:t>
            </a:r>
            <a:endParaRPr lang="en-US" dirty="0"/>
          </a:p>
        </p:txBody>
      </p:sp>
      <p:pic>
        <p:nvPicPr>
          <p:cNvPr id="4" name="Picture 4">
            <a:extLst>
              <a:ext uri="{FF2B5EF4-FFF2-40B4-BE49-F238E27FC236}">
                <a16:creationId xmlns:a16="http://schemas.microsoft.com/office/drawing/2014/main" id="{29C40469-1692-4920-A8CE-BFC563D1642F}"/>
              </a:ext>
            </a:extLst>
          </p:cNvPr>
          <p:cNvPicPr>
            <a:picLocks noChangeAspect="1"/>
          </p:cNvPicPr>
          <p:nvPr/>
        </p:nvPicPr>
        <p:blipFill>
          <a:blip r:embed="rId2"/>
          <a:stretch>
            <a:fillRect/>
          </a:stretch>
        </p:blipFill>
        <p:spPr>
          <a:xfrm>
            <a:off x="260121" y="1711161"/>
            <a:ext cx="438150" cy="419100"/>
          </a:xfrm>
          <a:prstGeom prst="rect">
            <a:avLst/>
          </a:prstGeom>
        </p:spPr>
      </p:pic>
    </p:spTree>
    <p:extLst>
      <p:ext uri="{BB962C8B-B14F-4D97-AF65-F5344CB8AC3E}">
        <p14:creationId xmlns:p14="http://schemas.microsoft.com/office/powerpoint/2010/main" val="133722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DISCLOSURES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1800" b="1" u="sng" dirty="0"/>
              <a:t>COMPLETING THIS ACTIVITY</a:t>
            </a:r>
            <a:endParaRPr lang="en-US" sz="1800"/>
          </a:p>
          <a:p>
            <a:pPr marL="0" indent="0">
              <a:buNone/>
            </a:pPr>
            <a:r>
              <a:rPr lang="en-US" sz="1800" dirty="0"/>
              <a:t>Upon successful completion of this activity 1 contact hour will be awarded</a:t>
            </a:r>
            <a:endParaRPr lang="en-US" sz="1800" dirty="0">
              <a:cs typeface="Calibri"/>
            </a:endParaRPr>
          </a:p>
          <a:p>
            <a:pPr marL="0" indent="0">
              <a:buNone/>
            </a:pPr>
            <a:r>
              <a:rPr lang="en-US" sz="1800" dirty="0"/>
              <a:t>Successful completion of this continuing education activity includes the following: </a:t>
            </a:r>
          </a:p>
          <a:p>
            <a:r>
              <a:rPr lang="en-US" sz="1800" dirty="0"/>
              <a:t>Attending the entire CE activity; </a:t>
            </a:r>
            <a:endParaRPr lang="en-US" sz="1800" dirty="0">
              <a:cs typeface="Calibri"/>
            </a:endParaRPr>
          </a:p>
          <a:p>
            <a:r>
              <a:rPr lang="en-US" sz="1800" dirty="0"/>
              <a:t>Completing the online evaluation; </a:t>
            </a:r>
            <a:endParaRPr lang="en-US" sz="1800" dirty="0">
              <a:cs typeface="Calibri"/>
            </a:endParaRPr>
          </a:p>
          <a:p>
            <a:pPr lvl="0"/>
            <a:r>
              <a:rPr lang="en-US" sz="1800" dirty="0"/>
              <a:t>Submitting an online CE request.</a:t>
            </a:r>
            <a:endParaRPr lang="en-US" sz="1800" dirty="0">
              <a:cs typeface="Calibri"/>
            </a:endParaRPr>
          </a:p>
          <a:p>
            <a:pPr marL="0" lvl="0" indent="0">
              <a:buNone/>
            </a:pPr>
            <a:endParaRPr lang="en-US" sz="1800">
              <a:solidFill>
                <a:prstClr val="black"/>
              </a:solidFill>
              <a:cs typeface="Calibri"/>
            </a:endParaRPr>
          </a:p>
          <a:p>
            <a:pPr marL="0" indent="0">
              <a:buNone/>
            </a:pPr>
            <a:r>
              <a:rPr lang="en-US" sz="1800" dirty="0"/>
              <a:t>Your certificate will be sent via email</a:t>
            </a:r>
            <a:br>
              <a:rPr lang="en-US" sz="1800" dirty="0"/>
            </a:br>
            <a:r>
              <a:rPr lang="en-US" sz="1800" dirty="0"/>
              <a:t>If you have any questions about this CE activity, contact Paige O'Sullivan at </a:t>
            </a:r>
            <a:r>
              <a:rPr lang="en-US" sz="1800" dirty="0">
                <a:solidFill>
                  <a:srgbClr val="000000"/>
                </a:solidFill>
                <a:hlinkClick r:id="rId2"/>
              </a:rPr>
              <a:t>posullivan</a:t>
            </a:r>
            <a:r>
              <a:rPr lang="en-US" sz="1800" dirty="0">
                <a:solidFill>
                  <a:srgbClr val="0070C0"/>
                </a:solidFill>
                <a:hlinkClick r:id="rId2"/>
              </a:rPr>
              <a:t>@cardeaservices.org</a:t>
            </a:r>
            <a:r>
              <a:rPr lang="en-US" sz="1800" dirty="0">
                <a:solidFill>
                  <a:srgbClr val="0070C0"/>
                </a:solidFill>
              </a:rPr>
              <a:t> </a:t>
            </a:r>
            <a:r>
              <a:rPr lang="en-US" sz="1800" dirty="0"/>
              <a:t>or </a:t>
            </a:r>
            <a:r>
              <a:rPr lang="en-US" sz="1800" dirty="0">
                <a:ea typeface="+mn-lt"/>
                <a:cs typeface="+mn-lt"/>
              </a:rPr>
              <a:t>206-729-4773</a:t>
            </a:r>
            <a:br>
              <a:rPr lang="en-US" sz="2200" dirty="0"/>
            </a:br>
            <a:endParaRPr lang="en-US" sz="1500">
              <a:solidFill>
                <a:prstClr val="black"/>
              </a:solidFill>
            </a:endParaRPr>
          </a:p>
          <a:p>
            <a:pPr marL="0" indent="0">
              <a:buNone/>
            </a:pPr>
            <a:endParaRPr lang="en-US"/>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341897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3705" y="1578965"/>
            <a:ext cx="8710534" cy="4678363"/>
          </a:xfrm>
        </p:spPr>
        <p:txBody>
          <a:bodyPr vert="horz" lIns="91440" tIns="45720" rIns="91440" bIns="45720" rtlCol="0" anchor="t">
            <a:normAutofit/>
          </a:bodyPr>
          <a:lstStyle/>
          <a:p>
            <a:pPr>
              <a:buNone/>
            </a:pPr>
            <a:r>
              <a:rPr lang="en-US" sz="2800">
                <a:ea typeface="+mn-lt"/>
                <a:cs typeface="+mn-lt"/>
              </a:rPr>
              <a:t>    The planners and presenters of this CE activity have no relevant financial relationships with any commercial entities pertaining to this activity.</a:t>
            </a:r>
            <a:endParaRPr lang="en-US">
              <a:cs typeface="Calibri"/>
            </a:endParaRPr>
          </a:p>
        </p:txBody>
      </p:sp>
      <p:sp>
        <p:nvSpPr>
          <p:cNvPr id="4" name="TextBox 3"/>
          <p:cNvSpPr txBox="1"/>
          <p:nvPr/>
        </p:nvSpPr>
        <p:spPr>
          <a:xfrm>
            <a:off x="3321174" y="709785"/>
            <a:ext cx="5791200" cy="707886"/>
          </a:xfrm>
          <a:prstGeom prst="rect">
            <a:avLst/>
          </a:prstGeom>
          <a:noFill/>
        </p:spPr>
        <p:txBody>
          <a:bodyPr wrap="square" rtlCol="0">
            <a:spAutoFit/>
          </a:bodyPr>
          <a:lstStyle/>
          <a:p>
            <a:pPr algn="ctr"/>
            <a:r>
              <a:rPr lang="en-US" sz="4000">
                <a:solidFill>
                  <a:prstClr val="black"/>
                </a:solidFill>
              </a:rPr>
              <a:t>Disclosures</a:t>
            </a:r>
          </a:p>
        </p:txBody>
      </p:sp>
      <p:pic>
        <p:nvPicPr>
          <p:cNvPr id="5" name="Picture 4"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393318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823338" y="1142218"/>
            <a:ext cx="8967037" cy="6569567"/>
            <a:chOff x="5975381" y="2049630"/>
            <a:chExt cx="4830077" cy="3504517"/>
          </a:xfrm>
        </p:grpSpPr>
        <p:pic>
          <p:nvPicPr>
            <p:cNvPr id="85" name="Google Shape;85;p1"/>
            <p:cNvPicPr preferRelativeResize="0"/>
            <p:nvPr/>
          </p:nvPicPr>
          <p:blipFill rotWithShape="1">
            <a:blip r:embed="rId3">
              <a:alphaModFix/>
            </a:blip>
            <a:srcRect/>
            <a:stretch/>
          </p:blipFill>
          <p:spPr>
            <a:xfrm>
              <a:off x="5975381" y="2049630"/>
              <a:ext cx="4498159" cy="3475851"/>
            </a:xfrm>
            <a:prstGeom prst="rect">
              <a:avLst/>
            </a:prstGeom>
            <a:noFill/>
            <a:ln>
              <a:noFill/>
            </a:ln>
          </p:spPr>
        </p:pic>
        <p:sp>
          <p:nvSpPr>
            <p:cNvPr id="86" name="Google Shape;86;p1"/>
            <p:cNvSpPr/>
            <p:nvPr/>
          </p:nvSpPr>
          <p:spPr>
            <a:xfrm>
              <a:off x="6282958" y="4915747"/>
              <a:ext cx="4522500" cy="638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7" name="Google Shape;87;p1"/>
          <p:cNvSpPr txBox="1"/>
          <p:nvPr/>
        </p:nvSpPr>
        <p:spPr>
          <a:xfrm>
            <a:off x="6680200" y="2030133"/>
            <a:ext cx="5265549" cy="320413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Gill Sans"/>
              <a:buNone/>
            </a:pPr>
            <a:r>
              <a:rPr lang="en-US" sz="4800" b="0" i="0" u="none" strike="noStrike" cap="none" dirty="0">
                <a:solidFill>
                  <a:schemeClr val="dk1"/>
                </a:solidFill>
                <a:latin typeface="Gill Sans"/>
                <a:ea typeface="Gill Sans"/>
                <a:cs typeface="Gill Sans"/>
                <a:sym typeface="Gill Sans"/>
              </a:rPr>
              <a:t>Remote Teams for Patient Care: Moving towards Best Practices</a:t>
            </a:r>
            <a:endParaRPr dirty="0"/>
          </a:p>
        </p:txBody>
      </p:sp>
      <p:sp>
        <p:nvSpPr>
          <p:cNvPr id="6" name="Google Shape;87;p1">
            <a:extLst>
              <a:ext uri="{FF2B5EF4-FFF2-40B4-BE49-F238E27FC236}">
                <a16:creationId xmlns:a16="http://schemas.microsoft.com/office/drawing/2014/main" id="{F07FC841-5EE1-414C-8D68-D6EB013E3592}"/>
              </a:ext>
            </a:extLst>
          </p:cNvPr>
          <p:cNvSpPr txBox="1"/>
          <p:nvPr/>
        </p:nvSpPr>
        <p:spPr>
          <a:xfrm>
            <a:off x="6095999" y="5098033"/>
            <a:ext cx="5849749" cy="8342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Gill Sans"/>
              <a:buNone/>
            </a:pPr>
            <a:r>
              <a:rPr lang="en-US" sz="2400" b="0" i="1" u="none" strike="noStrike" cap="none" dirty="0">
                <a:solidFill>
                  <a:schemeClr val="dk1"/>
                </a:solidFill>
                <a:latin typeface="Gill Sans"/>
                <a:ea typeface="Gill Sans"/>
                <a:cs typeface="Gill Sans"/>
                <a:sym typeface="Gill Sans"/>
              </a:rPr>
              <a:t>Dr Jessica Whitfield, MD MPH</a:t>
            </a:r>
          </a:p>
          <a:p>
            <a:pPr marL="0" marR="0" lvl="0" indent="0" algn="l" rtl="0">
              <a:lnSpc>
                <a:spcPct val="90000"/>
              </a:lnSpc>
              <a:spcBef>
                <a:spcPts val="0"/>
              </a:spcBef>
              <a:spcAft>
                <a:spcPts val="0"/>
              </a:spcAft>
              <a:buClr>
                <a:schemeClr val="dk1"/>
              </a:buClr>
              <a:buSzPts val="4800"/>
              <a:buFont typeface="Gill Sans"/>
              <a:buNone/>
            </a:pPr>
            <a:r>
              <a:rPr lang="en-US" sz="2400" i="1" dirty="0">
                <a:solidFill>
                  <a:schemeClr val="dk1"/>
                </a:solidFill>
                <a:latin typeface="Gill Sans"/>
                <a:cs typeface="Gill Sans"/>
                <a:sym typeface="Gill Sans"/>
              </a:rPr>
              <a:t>Nov 16, 2021</a:t>
            </a:r>
            <a:endParaRPr sz="2400" i="1" dirty="0"/>
          </a:p>
        </p:txBody>
      </p:sp>
    </p:spTree>
    <p:extLst>
      <p:ext uri="{BB962C8B-B14F-4D97-AF65-F5344CB8AC3E}">
        <p14:creationId xmlns:p14="http://schemas.microsoft.com/office/powerpoint/2010/main" val="2218542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5F1A02-7F77-4A1B-9DD0-E4150D65D308}&quot;/&gt;&lt;isInvalidForFieldText val=&quot;0&quot;/&gt;&lt;Image&gt;&lt;filename val=&quot;C:\Users\agojdics\Desktop\APA for 080915\module 5\pubilshed\data\asimages\{495F1A02-7F77-4A1B-9DD0-E4150D65D308}_5.png&quot;/&gt;&lt;left val=&quot;100&quot;/&gt;&lt;top val=&quot;93&quot;/&gt;&lt;width val=&quot;529&quot;/&gt;&lt;height val=&quot;398&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BA55A0-3E8C-467C-8F0B-83FB55DDC902}&quot;/&gt;&lt;isInvalidForFieldText val=&quot;0&quot;/&gt;&lt;Image&gt;&lt;filename val=&quot;C:\Users\agojdics\Desktop\APA for 080915\module 5\pubilshed\data\asimages\{6FBA55A0-3E8C-467C-8F0B-83FB55DDC902}_35.png&quot;/&gt;&lt;left val=&quot;66&quot;/&gt;&lt;top val=&quot;90&quot;/&gt;&lt;width val=&quot;595&quot;/&gt;&lt;height val=&quot;34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gojdics\Desktop\APA for 080915\module 5\pubilshed\data\asimages\{1A29E27F-3FB9-47ED-AAB5-F0DCE2B7B3E3}_35.png&quot;/&gt;&lt;left val=&quot;24&quot;/&gt;&lt;top val=&quot;444&quot;/&gt;&lt;width val=&quot;553&quot;/&gt;&lt;height val=&quot;43&quot;/&gt;&lt;hasText val=&quot;1&quot;/&gt;&lt;/Image&gt;&lt;/ThreeDShapeInfo&gt;"/>
  <p:tag name="PRESENTER_SHAPETEXTINFO" val="&lt;ShapeTextInfo&gt;&lt;TableIndex row=&quot;-1&quot; col=&quot;-1&quot;&gt;&lt;linesCount val=&quot;2&quot;/&gt;&lt;lineCharCount val=&quot;110&quot;/&gt;&lt;lineCharCount val=&quot;3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EB5A10-8E16-491C-925A-B9556050F067}&quot;/&gt;&lt;isInvalidForFieldText val=&quot;0&quot;/&gt;&lt;Image&gt;&lt;filename val=&quot;C:\Users\agojdics\Desktop\APA for 080915\module 5\pubilshed\data\asimages\{55EB5A10-8E16-491C-925A-B9556050F067}_7.png&quot;/&gt;&lt;left val=&quot;28&quot;/&gt;&lt;top val=&quot;129&quot;/&gt;&lt;width val=&quot;658&quot;/&gt;&lt;height val=&quot;29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7887</Words>
  <Application>Microsoft Macintosh PowerPoint</Application>
  <PresentationFormat>Widescreen</PresentationFormat>
  <Paragraphs>416</Paragraphs>
  <Slides>47</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Gill Sans</vt:lpstr>
      <vt:lpstr>Times New Roman</vt:lpstr>
      <vt:lpstr>Calibri</vt:lpstr>
      <vt:lpstr>Office Theme</vt:lpstr>
      <vt:lpstr>Worksheet</vt:lpstr>
      <vt:lpstr>PowerPoint Presentation</vt:lpstr>
      <vt:lpstr>PowerPoint Presentation</vt:lpstr>
      <vt:lpstr>Announcements</vt:lpstr>
      <vt:lpstr>Our Team</vt:lpstr>
      <vt:lpstr>DISCLOSURES</vt:lpstr>
      <vt:lpstr>Disclosures </vt:lpstr>
      <vt:lpstr>DISCLOSURES</vt:lpstr>
      <vt:lpstr>PowerPoint Presentation</vt:lpstr>
      <vt:lpstr>PowerPoint Presentation</vt:lpstr>
      <vt:lpstr>PowerPoint Presentation</vt:lpstr>
      <vt:lpstr>Objectives</vt:lpstr>
      <vt:lpstr>What is virtual care?</vt:lpstr>
      <vt:lpstr>PowerPoint Presentation</vt:lpstr>
      <vt:lpstr>Benefits to telehealth in general</vt:lpstr>
      <vt:lpstr>Telehealth in tribal communities</vt:lpstr>
      <vt:lpstr>Telehealth in tribal communities</vt:lpstr>
      <vt:lpstr>Telehealth caveats</vt:lpstr>
      <vt:lpstr>Telehealth can be highly effective</vt:lpstr>
      <vt:lpstr>Telehealth can be highly effective</vt:lpstr>
      <vt:lpstr>Telehealth: Why now?</vt:lpstr>
      <vt:lpstr>What is an off-site, remote or tele-team?</vt:lpstr>
      <vt:lpstr>What is an off-site, remote or tele-team?</vt:lpstr>
      <vt:lpstr>What is an off-site team, remote or tele-team?</vt:lpstr>
      <vt:lpstr>Benefits to off-site teams</vt:lpstr>
      <vt:lpstr>PowerPoint Presentation</vt:lpstr>
      <vt:lpstr>Remote Clinical Team Challenges</vt:lpstr>
      <vt:lpstr>Telepsychiatry and Collaborative Care as an Example</vt:lpstr>
      <vt:lpstr>Best Practices in Tele-teaming Literature</vt:lpstr>
      <vt:lpstr>Best Practices: Tele-teaming in Psychiatry</vt:lpstr>
      <vt:lpstr>Tele-teaming Best Practices: Team Composition and Culture</vt:lpstr>
      <vt:lpstr>Challenge 1: Team Building and Culture</vt:lpstr>
      <vt:lpstr>Building local knowledge with onboarding</vt:lpstr>
      <vt:lpstr>Challenge 1: Team Building and Culture</vt:lpstr>
      <vt:lpstr>Learning to Be a Clinical Team  </vt:lpstr>
      <vt:lpstr>Tele-teaming Best Practices: Team Communication</vt:lpstr>
      <vt:lpstr>Challenge 2: Minimizing Miscommunication</vt:lpstr>
      <vt:lpstr>Challenge 3: Privacy and Security</vt:lpstr>
      <vt:lpstr>Challenge 4: Technology Snafus</vt:lpstr>
      <vt:lpstr>Take Homes</vt:lpstr>
      <vt:lpstr>Take Homes: Adapting to Challenges</vt:lpstr>
      <vt:lpstr>References</vt:lpstr>
      <vt:lpstr>References</vt:lpstr>
      <vt:lpstr>References</vt:lpstr>
      <vt:lpstr>References</vt:lpstr>
      <vt:lpstr>Best practices in telehealth</vt:lpstr>
      <vt:lpstr>Tele-teaming Best Practices: Leadership</vt:lpstr>
      <vt:lpstr>Clear Clinical Team Roles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iwasaki</dc:creator>
  <cp:lastModifiedBy>Jessica L Whitfield</cp:lastModifiedBy>
  <cp:revision>17</cp:revision>
  <dcterms:created xsi:type="dcterms:W3CDTF">2021-09-21T12:53:35Z</dcterms:created>
  <dcterms:modified xsi:type="dcterms:W3CDTF">2021-11-16T07:38:54Z</dcterms:modified>
</cp:coreProperties>
</file>