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7E4165A6-5955-0B45-B4E5-EE8125FFA116}"/>
              </a:ext>
            </a:extLst>
          </p:cNvPr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DC18EB84-4B57-F34F-80F8-397CCAA9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3732" name="Freeform 4">
            <a:extLst>
              <a:ext uri="{FF2B5EF4-FFF2-40B4-BE49-F238E27FC236}">
                <a16:creationId xmlns:a16="http://schemas.microsoft.com/office/drawing/2014/main" id="{45777E45-C7C5-134C-8CFB-88F30D47E6E2}"/>
              </a:ext>
            </a:extLst>
          </p:cNvPr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1B6611CE-A7C7-F049-84E5-F19BB19C63C9}"/>
              </a:ext>
            </a:extLst>
          </p:cNvPr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A223A612-0548-794C-A503-E3EADFFF0F88}"/>
              </a:ext>
            </a:extLst>
          </p:cNvPr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87AB5169-21A7-E643-8EBD-C93EB4714B11}"/>
              </a:ext>
            </a:extLst>
          </p:cNvPr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D4EE918F-1BA8-014E-80BC-275BD175C72B}"/>
              </a:ext>
            </a:extLst>
          </p:cNvPr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CBB193D8-D14F-084A-89C8-7AF60B9DF0E0}"/>
              </a:ext>
            </a:extLst>
          </p:cNvPr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118B7D34-DD86-5D44-BE82-F34F0EEE0422}"/>
              </a:ext>
            </a:extLst>
          </p:cNvPr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id="{A8686166-DE80-9846-9E72-F4F308F9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08EE813A-B8B9-A74B-85AD-A92B9366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F5556B03-C8C0-674B-A5B1-9190A78D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80FC327F-0F03-6947-BCEE-225DC3B0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D077515A-D195-8E4C-AA00-AEC9A71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9CB527EF-C2E1-0741-8E48-145BAD2E193B}"/>
              </a:ext>
            </a:extLst>
          </p:cNvPr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E77576DA-E669-D646-9712-11224E6F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A697DBB1-474A-B740-A128-DFF5656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7" name="Freeform 19">
              <a:extLst>
                <a:ext uri="{FF2B5EF4-FFF2-40B4-BE49-F238E27FC236}">
                  <a16:creationId xmlns:a16="http://schemas.microsoft.com/office/drawing/2014/main" id="{23A32DEA-FBB1-9746-8928-32D93E97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CACEDBB0-31E9-A145-8B33-5FA0B143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54598416-296B-704E-BB87-E29B59F75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58AD8B6E-FD52-FE4C-8BB7-245DEFFB298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6320906F-6C92-2248-AEA3-BA946CE906E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  <p:sp>
        <p:nvSpPr>
          <p:cNvPr id="73752" name="Rectangle 24">
            <a:extLst>
              <a:ext uri="{FF2B5EF4-FFF2-40B4-BE49-F238E27FC236}">
                <a16:creationId xmlns:a16="http://schemas.microsoft.com/office/drawing/2014/main" id="{B0720609-DB26-B343-84A5-BE7DC0E2929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F5D78CD8-C995-E540-B570-E38832649A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13ED75D3-50E1-1344-ABBA-2635D57CE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0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0914-137C-A741-B1D4-39B5D996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E62B0-3EA4-C44B-8A31-6EE3BDF4B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07C9-82A5-D349-949D-C01F665C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BF89-F517-2847-884E-BC7F7A9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7372-A7CE-D34F-AF12-4CA6F3A2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C152D-EE2A-924E-85B6-99877853D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1033-61F3-7540-95BE-83DF815A1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260C-0E64-1D4B-BBA9-95A796EC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B7C7-F530-9F42-A17C-6DE6364D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33D5-0C1F-6548-BCAA-A1BFAB7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1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EF26-FC00-9546-AF01-8421D5A5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F23181E-708D-B947-960A-6C0A739440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F2C5-46C3-8142-A698-42F08DB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DA1F-94A8-DD45-AE41-73098700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BC1E-803E-7849-8A8B-EE561AE0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4EAE-0BC6-0F4E-8DC5-2A5C991A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20DB881-6054-4E4A-96AB-8A57DD884F2F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AF803-1441-C54B-9B08-70956884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D3DA5-2989-D34E-B1ED-AA16643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BF31-AB97-CB4C-A0A5-337F1059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ED5-6C8D-D447-AA8D-5FCE3027BE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386C-30D3-BF4C-8932-1F4B2A3DD8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18" y="2116139"/>
            <a:ext cx="5829300" cy="199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49F2E-B392-B547-9CE2-03E1EC3BCA8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12418" y="2116139"/>
            <a:ext cx="5829300" cy="199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12D92-763A-104E-8E73-FEEE5A99D96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918" y="4259263"/>
            <a:ext cx="5829300" cy="199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58C54-2A33-DE4E-A5AD-C205F40A7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418" y="4259263"/>
            <a:ext cx="5829300" cy="199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669B3-76DD-2741-A092-CD653E79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FFB61-F4A7-764A-84CA-B96B264F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8A828-56C5-5847-B9D5-F8FE0D0B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0C304-DD9F-0742-A381-38164142DF0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917" y="889000"/>
            <a:ext cx="11861800" cy="5362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48716-5ADE-7847-B48B-41BEFB60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BDB97-D01F-A545-B280-C6D5D467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EC320-F1E5-AA44-87A5-5D983E3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6C50-6F10-A44D-A126-3ADCB53D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F803-2AAA-CB4D-A512-2CF3183CB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4FBCD-30E8-3744-BA78-FF345916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CE5D4-4336-1146-813C-1105CBB0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8FF-8575-D041-A844-F2F31F8E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BAFB1-34D6-F842-888C-EE0C3F0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E798-B12F-D341-9224-688AD388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97ED-40D7-C14B-8B56-A8181103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3666-0B24-1640-9D58-42B25CF0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A51-E4F7-F14D-9B05-8B75270C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C4A0-21B3-3C41-BAC3-533E0FCB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36AF-A3AF-BB47-86E8-E5F10800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9679-2E8D-1D46-A8D2-ACC27638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179-0E85-7049-BCB8-4709FB31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F190-6B33-CF40-A165-9317602A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7F4B-06E8-1444-BFCC-F828833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868-6199-BC49-A0A5-89F33CAD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32D5-C23B-564E-97B8-5ABDC0D12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9F4E7-8BB4-A242-89A2-C1BCBE9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4220-2B5D-D94F-A10C-91771034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7C87-595F-2641-88F1-07460EE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7B52A-95D9-F64F-8F37-A88C4CC1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74F5-E50D-8F42-9F23-34CCBD1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F9C9B-32EA-CF42-9DFB-25FB97C8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9036-47F2-A048-9CD1-7BA40EA7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C971-FFA3-0C4F-87E9-9ED49FC65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97999-B049-7E47-8D17-2D4A8E5A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99BED-311D-504F-A918-F1E9B71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1944D-169B-E449-913E-42CF7B4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54F4-294F-854F-AA96-199944FF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8B5E-6431-7C4A-945C-B2D43AA8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A9D5-BDE6-534D-A1A5-936FF268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55759-6EDB-0948-B064-BEA2769A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0D6B-D699-0A45-98F2-9275EDA5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0BE96-6FA5-5447-83EF-427B1F06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361FE-4605-BE46-8024-4DB03B8A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58176-EADB-BB4E-B71D-DC5E8E4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0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88C5-4413-5545-900D-654A414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BEA9-B282-D644-911D-3CDAE6440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0CDF-0A95-A041-8ED5-D1CB7B3C0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4AA4-6D4D-D64A-90A3-D17B3D7A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FC9A8-45E8-BC48-8112-DD8948D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8B2B0-EC69-2C4E-9608-F4C24CDE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8B14-ADBD-0B40-8839-A26A57B1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F395-4158-8E49-A5D9-6BFBF5999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8BFDF-2BCE-2943-8E5A-22C2C1A2E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DF1B-93AC-4842-BB51-A9E7E390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4968-185A-DE45-A6B9-9400186F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3A74-4521-5E4B-9D95-009BC2BF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F089A6-B23D-8641-967E-AF6648758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981DA2A-8FE3-0744-8D0C-37195F99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72708" name="Freeform 4">
            <a:extLst>
              <a:ext uri="{FF2B5EF4-FFF2-40B4-BE49-F238E27FC236}">
                <a16:creationId xmlns:a16="http://schemas.microsoft.com/office/drawing/2014/main" id="{BB541A27-346A-9543-848D-2200D9223188}"/>
              </a:ext>
            </a:extLst>
          </p:cNvPr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09" name="Oval 5">
            <a:extLst>
              <a:ext uri="{FF2B5EF4-FFF2-40B4-BE49-F238E27FC236}">
                <a16:creationId xmlns:a16="http://schemas.microsoft.com/office/drawing/2014/main" id="{BF0DF6B4-0EB9-CF44-8B06-FFF2B8E8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2A5FDE94-229B-B64C-8A1C-7136C575C27A}"/>
              </a:ext>
            </a:extLst>
          </p:cNvPr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6412394B-7DAA-9D49-8D2E-38A213DC8B07}"/>
              </a:ext>
            </a:extLst>
          </p:cNvPr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A9C85E69-088B-4647-8035-A48B6C5BDA7E}"/>
              </a:ext>
            </a:extLst>
          </p:cNvPr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795B45EF-6512-DD41-A356-5FD958107C78}"/>
              </a:ext>
            </a:extLst>
          </p:cNvPr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4" name="Freeform 10">
            <a:extLst>
              <a:ext uri="{FF2B5EF4-FFF2-40B4-BE49-F238E27FC236}">
                <a16:creationId xmlns:a16="http://schemas.microsoft.com/office/drawing/2014/main" id="{72BD343D-CF5E-D84C-8559-E70DC14294D6}"/>
              </a:ext>
            </a:extLst>
          </p:cNvPr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5" name="Freeform 11">
            <a:extLst>
              <a:ext uri="{FF2B5EF4-FFF2-40B4-BE49-F238E27FC236}">
                <a16:creationId xmlns:a16="http://schemas.microsoft.com/office/drawing/2014/main" id="{4BE5C034-B7E9-C945-9BBA-C0BD29A66E72}"/>
              </a:ext>
            </a:extLst>
          </p:cNvPr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DD370CBE-7E26-134F-95D5-399846EA629C}"/>
              </a:ext>
            </a:extLst>
          </p:cNvPr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72717" name="Freeform 13">
              <a:extLst>
                <a:ext uri="{FF2B5EF4-FFF2-40B4-BE49-F238E27FC236}">
                  <a16:creationId xmlns:a16="http://schemas.microsoft.com/office/drawing/2014/main" id="{775D06C6-218C-2648-A450-A05E495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E254E1E7-7248-5244-8216-50409088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AF590758-6B7C-E042-8252-0C617C0F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CDA5327F-51C4-BF42-B3D1-288723682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095B6905-F376-8248-A76B-EBAFAADA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2722" name="Group 18">
            <a:extLst>
              <a:ext uri="{FF2B5EF4-FFF2-40B4-BE49-F238E27FC236}">
                <a16:creationId xmlns:a16="http://schemas.microsoft.com/office/drawing/2014/main" id="{4C47A6D1-B010-F448-B4D1-C33E42839176}"/>
              </a:ext>
            </a:extLst>
          </p:cNvPr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557D54F-44A7-7B4F-9E78-F229004B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0F316F64-EDE9-C947-9D1F-68FB9200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5" name="Freeform 21">
              <a:extLst>
                <a:ext uri="{FF2B5EF4-FFF2-40B4-BE49-F238E27FC236}">
                  <a16:creationId xmlns:a16="http://schemas.microsoft.com/office/drawing/2014/main" id="{4CA39640-E12A-D145-9325-C6ED852A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6" name="Freeform 22">
              <a:extLst>
                <a:ext uri="{FF2B5EF4-FFF2-40B4-BE49-F238E27FC236}">
                  <a16:creationId xmlns:a16="http://schemas.microsoft.com/office/drawing/2014/main" id="{B1C2E7C1-AA97-314A-8745-4D167A4B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7" name="Freeform 23">
              <a:extLst>
                <a:ext uri="{FF2B5EF4-FFF2-40B4-BE49-F238E27FC236}">
                  <a16:creationId xmlns:a16="http://schemas.microsoft.com/office/drawing/2014/main" id="{B4411092-49C9-B743-8041-DA1A89A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F436241F-A65F-BA4B-ACDC-16D47B820B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8BDFA408-C1A7-4ABF-A670-6450403F146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A57024C8-2F48-B041-8984-91FD299C4D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8DB046C1-6232-9444-B63C-F08E8DC74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7962D96-F393-4330-B398-D900266A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IHS COVID-19 Update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Jonathan Vilasier Iralu, MD,FACP, FIDSA</a:t>
            </a:r>
          </a:p>
          <a:p>
            <a:r>
              <a:rPr lang="en-US" dirty="0" smtClean="0"/>
              <a:t>Indian Health Service Chief Clinical Consultant </a:t>
            </a:r>
          </a:p>
          <a:p>
            <a:r>
              <a:rPr lang="en-US" dirty="0" smtClean="0"/>
              <a:t>for Infectious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0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IHS COVID Epidemiology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IHS Stats </a:t>
            </a:r>
            <a:r>
              <a:rPr lang="en-US" sz="4000" b="1" dirty="0">
                <a:solidFill>
                  <a:srgbClr val="FFFF00"/>
                </a:solidFill>
              </a:rPr>
              <a:t>as of </a:t>
            </a:r>
            <a:r>
              <a:rPr lang="en-US" sz="4000" b="1" dirty="0" smtClean="0">
                <a:solidFill>
                  <a:srgbClr val="FFFF00"/>
                </a:solidFill>
              </a:rPr>
              <a:t>12/1/2021</a:t>
            </a:r>
            <a:endParaRPr lang="en-US" sz="4000" b="1" dirty="0" smtClean="0"/>
          </a:p>
          <a:p>
            <a:pPr lvl="1"/>
            <a:r>
              <a:rPr lang="en-US" sz="3600" b="1" dirty="0" smtClean="0"/>
              <a:t>3,435,833 cumulative tests performed</a:t>
            </a:r>
          </a:p>
          <a:p>
            <a:pPr lvl="1"/>
            <a:r>
              <a:rPr lang="en-US" sz="3600" b="1" dirty="0" smtClean="0"/>
              <a:t>290,307 were positive tests</a:t>
            </a:r>
          </a:p>
          <a:p>
            <a:pPr lvl="1"/>
            <a:r>
              <a:rPr lang="en-US" sz="3600" b="1" dirty="0" smtClean="0"/>
              <a:t>9% cumulatively positive</a:t>
            </a:r>
          </a:p>
          <a:p>
            <a:pPr lvl="1"/>
            <a:r>
              <a:rPr lang="en-US" sz="3600" b="1" dirty="0" smtClean="0"/>
              <a:t>10.3% 7 day rolling average cumulative positivity</a:t>
            </a: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FF00"/>
                </a:solidFill>
              </a:rPr>
              <a:t>https://www.ihs.gov/coronavirus/</a:t>
            </a:r>
          </a:p>
        </p:txBody>
      </p:sp>
    </p:spTree>
    <p:extLst>
      <p:ext uri="{BB962C8B-B14F-4D97-AF65-F5344CB8AC3E}">
        <p14:creationId xmlns:p14="http://schemas.microsoft.com/office/powerpoint/2010/main" val="117919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5026" t="34852" r="20465" b="20320"/>
          <a:stretch/>
        </p:blipFill>
        <p:spPr>
          <a:xfrm>
            <a:off x="0" y="0"/>
            <a:ext cx="12192000" cy="69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5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IHS COVID </a:t>
            </a:r>
            <a:r>
              <a:rPr lang="en-US" dirty="0" smtClean="0">
                <a:solidFill>
                  <a:srgbClr val="FFC000"/>
                </a:solidFill>
              </a:rPr>
              <a:t>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2,424,265 doses distributed as of November 29, 2021</a:t>
            </a:r>
          </a:p>
          <a:p>
            <a:r>
              <a:rPr lang="en-US" dirty="0" smtClean="0"/>
              <a:t>1,862,069 doses administered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2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IHS Monoclonal Ab Treatments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CAS/IMD and BAM/ETE are available from DHHS</a:t>
            </a:r>
          </a:p>
          <a:p>
            <a:r>
              <a:rPr lang="en-US" dirty="0" smtClean="0"/>
              <a:t>The IHS has given</a:t>
            </a:r>
          </a:p>
          <a:p>
            <a:pPr lvl="1"/>
            <a:r>
              <a:rPr lang="en-US" dirty="0" smtClean="0"/>
              <a:t>11,347 doses CAS/IMD </a:t>
            </a:r>
          </a:p>
          <a:p>
            <a:pPr lvl="1"/>
            <a:r>
              <a:rPr lang="en-US" dirty="0" smtClean="0"/>
              <a:t>297   doses  BAM/ETE</a:t>
            </a:r>
          </a:p>
          <a:p>
            <a:pPr lvl="1"/>
            <a:r>
              <a:rPr lang="en-US" dirty="0" smtClean="0"/>
              <a:t>64 doses      </a:t>
            </a:r>
            <a:r>
              <a:rPr lang="en-US" dirty="0" err="1" smtClean="0"/>
              <a:t>Sotrovimab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99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50" y="1092337"/>
            <a:ext cx="9674269" cy="54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1603"/>
      </p:ext>
    </p:extLst>
  </p:cSld>
  <p:clrMapOvr>
    <a:masterClrMapping/>
  </p:clrMapOvr>
</p:sld>
</file>

<file path=ppt/theme/theme1.xml><?xml version="1.0" encoding="utf-8"?>
<a:theme xmlns:a="http://schemas.openxmlformats.org/drawingml/2006/main" name="2004 NCCD Lecture- Slides">
  <a:themeElements>
    <a:clrScheme name="2004 NCCD Lecture- Slides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 NCCD Lecture-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4 NCCD Lecture- Slides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91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</vt:lpstr>
      <vt:lpstr>2004 NCCD Lecture- Slides</vt:lpstr>
      <vt:lpstr>IHS COVID-19 Update</vt:lpstr>
      <vt:lpstr>IHS COVID Epidemiology </vt:lpstr>
      <vt:lpstr>PowerPoint Presentation</vt:lpstr>
      <vt:lpstr>IHS COVID Vaccines</vt:lpstr>
      <vt:lpstr>IHS Monoclonal Ab Treatments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IHS COVID-19 Update</dc:title>
  <dc:creator>Iralu, Jonathan (IHS/NAV)</dc:creator>
  <cp:lastModifiedBy>Iralu, Jonathan (IHS/NAV)</cp:lastModifiedBy>
  <cp:revision>7</cp:revision>
  <dcterms:created xsi:type="dcterms:W3CDTF">2021-12-02T22:22:36Z</dcterms:created>
  <dcterms:modified xsi:type="dcterms:W3CDTF">2021-12-15T16:29:13Z</dcterms:modified>
</cp:coreProperties>
</file>