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5" r:id="rId2"/>
    <p:sldMasterId id="2147484671" r:id="rId3"/>
    <p:sldMasterId id="2147484678" r:id="rId4"/>
    <p:sldMasterId id="2147486512" r:id="rId5"/>
    <p:sldMasterId id="2147486520" r:id="rId6"/>
    <p:sldMasterId id="2147486532" r:id="rId7"/>
    <p:sldMasterId id="2147486539" r:id="rId8"/>
  </p:sldMasterIdLst>
  <p:notesMasterIdLst>
    <p:notesMasterId r:id="rId42"/>
  </p:notesMasterIdLst>
  <p:handoutMasterIdLst>
    <p:handoutMasterId r:id="rId43"/>
  </p:handoutMasterIdLst>
  <p:sldIdLst>
    <p:sldId id="904" r:id="rId9"/>
    <p:sldId id="1046" r:id="rId10"/>
    <p:sldId id="1052" r:id="rId11"/>
    <p:sldId id="1053" r:id="rId12"/>
    <p:sldId id="1061" r:id="rId13"/>
    <p:sldId id="1062" r:id="rId14"/>
    <p:sldId id="1094" r:id="rId15"/>
    <p:sldId id="1115" r:id="rId16"/>
    <p:sldId id="1116" r:id="rId17"/>
    <p:sldId id="1092" r:id="rId18"/>
    <p:sldId id="1063" r:id="rId19"/>
    <p:sldId id="1066" r:id="rId20"/>
    <p:sldId id="1068" r:id="rId21"/>
    <p:sldId id="1070" r:id="rId22"/>
    <p:sldId id="1072" r:id="rId23"/>
    <p:sldId id="1060" r:id="rId24"/>
    <p:sldId id="1074" r:id="rId25"/>
    <p:sldId id="1064" r:id="rId26"/>
    <p:sldId id="1087" r:id="rId27"/>
    <p:sldId id="1084" r:id="rId28"/>
    <p:sldId id="1095" r:id="rId29"/>
    <p:sldId id="1096" r:id="rId30"/>
    <p:sldId id="1078" r:id="rId31"/>
    <p:sldId id="1086" r:id="rId32"/>
    <p:sldId id="1085" r:id="rId33"/>
    <p:sldId id="1112" r:id="rId34"/>
    <p:sldId id="1122" r:id="rId35"/>
    <p:sldId id="1117" r:id="rId36"/>
    <p:sldId id="1118" r:id="rId37"/>
    <p:sldId id="1119" r:id="rId38"/>
    <p:sldId id="1120" r:id="rId39"/>
    <p:sldId id="1121" r:id="rId40"/>
    <p:sldId id="1110" r:id="rId4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tes, Erin" initials="LE" lastIdx="2" clrIdx="0"/>
  <p:cmAuthor id="2" name="Gasper, James@DHCS" initials="GJ" lastIdx="0" clrIdx="1">
    <p:extLst>
      <p:ext uri="{19B8F6BF-5375-455C-9EA6-DF929625EA0E}">
        <p15:presenceInfo xmlns:p15="http://schemas.microsoft.com/office/powerpoint/2012/main" userId="S-1-5-21-746137067-1767777339-682003330-179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D0B8E4"/>
    <a:srgbClr val="008080"/>
    <a:srgbClr val="006666"/>
    <a:srgbClr val="FF9933"/>
    <a:srgbClr val="FF0000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2500" autoAdjust="0"/>
  </p:normalViewPr>
  <p:slideViewPr>
    <p:cSldViewPr>
      <p:cViewPr varScale="1">
        <p:scale>
          <a:sx n="131" d="100"/>
          <a:sy n="131" d="100"/>
        </p:scale>
        <p:origin x="1344" y="184"/>
      </p:cViewPr>
      <p:guideLst>
        <p:guide orient="horz" pos="2208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t" anchorCtr="0" compatLnSpc="1">
            <a:prstTxWarp prst="textNoShape">
              <a:avLst/>
            </a:prstTxWarp>
          </a:bodyPr>
          <a:lstStyle>
            <a:lvl1pPr defTabSz="935879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093" y="0"/>
            <a:ext cx="3078383" cy="469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t" anchorCtr="0" compatLnSpc="1">
            <a:prstTxWarp prst="textNoShape">
              <a:avLst/>
            </a:prstTxWarp>
          </a:bodyPr>
          <a:lstStyle>
            <a:lvl1pPr algn="r" defTabSz="935879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732"/>
            <a:ext cx="3078383" cy="469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b" anchorCtr="0" compatLnSpc="1">
            <a:prstTxWarp prst="textNoShape">
              <a:avLst/>
            </a:prstTxWarp>
          </a:bodyPr>
          <a:lstStyle>
            <a:lvl1pPr defTabSz="935879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093" y="8918732"/>
            <a:ext cx="3078383" cy="469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b" anchorCtr="0" compatLnSpc="1">
            <a:prstTxWarp prst="textNoShape">
              <a:avLst/>
            </a:prstTxWarp>
          </a:bodyPr>
          <a:lstStyle>
            <a:lvl1pPr algn="r" defTabSz="935879" eaLnBrk="1" hangingPunct="1">
              <a:defRPr sz="1200" smtClean="0"/>
            </a:lvl1pPr>
          </a:lstStyle>
          <a:p>
            <a:pPr>
              <a:defRPr/>
            </a:pPr>
            <a:fld id="{2A721AD5-A781-439A-B5C0-10F29DE8E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1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t" anchorCtr="0" compatLnSpc="1">
            <a:prstTxWarp prst="textNoShape">
              <a:avLst/>
            </a:prstTxWarp>
          </a:bodyPr>
          <a:lstStyle>
            <a:lvl1pPr defTabSz="935879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93" y="0"/>
            <a:ext cx="3078383" cy="469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t" anchorCtr="0" compatLnSpc="1">
            <a:prstTxWarp prst="textNoShape">
              <a:avLst/>
            </a:prstTxWarp>
          </a:bodyPr>
          <a:lstStyle>
            <a:lvl1pPr algn="r" defTabSz="935879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20" y="4460167"/>
            <a:ext cx="5207838" cy="42228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2"/>
            <a:ext cx="3078383" cy="469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b" anchorCtr="0" compatLnSpc="1">
            <a:prstTxWarp prst="textNoShape">
              <a:avLst/>
            </a:prstTxWarp>
          </a:bodyPr>
          <a:lstStyle>
            <a:lvl1pPr defTabSz="935879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093" y="8918732"/>
            <a:ext cx="3078383" cy="469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46" tIns="46773" rIns="93546" bIns="46773" numCol="1" anchor="b" anchorCtr="0" compatLnSpc="1">
            <a:prstTxWarp prst="textNoShape">
              <a:avLst/>
            </a:prstTxWarp>
          </a:bodyPr>
          <a:lstStyle>
            <a:lvl1pPr algn="r" defTabSz="935879" eaLnBrk="1" hangingPunct="1">
              <a:defRPr sz="1200" smtClean="0"/>
            </a:lvl1pPr>
          </a:lstStyle>
          <a:p>
            <a:pPr>
              <a:defRPr/>
            </a:pPr>
            <a:fld id="{21CBBC5D-3035-4138-BD45-F68C5B8C3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17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8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271" indent="-288950" defTabSz="9358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802" indent="-231160" defTabSz="9358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8122" indent="-231160" defTabSz="9358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0443" indent="-231160" defTabSz="9358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764" indent="-231160" defTabSz="9358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5084" indent="-231160" defTabSz="9358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7405" indent="-231160" defTabSz="9358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9725" indent="-231160" defTabSz="9358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C43B3D-EB0A-440B-BB49-52784EEC99D1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9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r>
              <a:rPr lang="en-US" baseline="0" dirty="0"/>
              <a:t>Hess et al. Am J Addict 2011;20:480-481 (</a:t>
            </a:r>
            <a:r>
              <a:rPr lang="en-US" baseline="0" dirty="0" err="1"/>
              <a:t>ip</a:t>
            </a:r>
            <a:r>
              <a:rPr lang="en-US" baseline="0" dirty="0"/>
              <a:t>, 2mg BID at 48 h, 8mg BID at 72 h)</a:t>
            </a:r>
          </a:p>
          <a:p>
            <a:pPr defTabSz="924641">
              <a:defRPr/>
            </a:pPr>
            <a:r>
              <a:rPr lang="en-US" baseline="0" dirty="0"/>
              <a:t>Cortina et al. Can J Addiction 2017;8:25-28</a:t>
            </a:r>
          </a:p>
          <a:p>
            <a:pPr defTabSz="924641">
              <a:defRPr/>
            </a:pPr>
            <a:r>
              <a:rPr lang="en-US" baseline="0" dirty="0"/>
              <a:t>De Aquino et al. J Addict Med 2020;14:e271-e273 (outpatient VA)</a:t>
            </a:r>
          </a:p>
          <a:p>
            <a:r>
              <a:rPr lang="en-US" dirty="0"/>
              <a:t>Weimer et al. J Addiction Med </a:t>
            </a:r>
            <a:r>
              <a:rPr lang="en-US" dirty="0" err="1"/>
              <a:t>epub</a:t>
            </a:r>
            <a:r>
              <a:rPr lang="en-US" dirty="0"/>
              <a:t> ahead of print 3/24/21</a:t>
            </a:r>
            <a:r>
              <a:rPr lang="en-US" baseline="0" dirty="0"/>
              <a:t> (inpatient, </a:t>
            </a:r>
            <a:r>
              <a:rPr lang="en-US" dirty="0"/>
              <a:t>225</a:t>
            </a:r>
            <a:r>
              <a:rPr lang="en-US" baseline="0" dirty="0"/>
              <a:t>=75 and 150)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1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Randhawa medical student Department of Medicine University of BC Vancouver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1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* not always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98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Buccal equivalents Weimer et al J Addict Med </a:t>
            </a:r>
            <a:r>
              <a:rPr lang="en-US" dirty="0" err="1"/>
              <a:t>epub</a:t>
            </a:r>
            <a:r>
              <a:rPr lang="en-US" baseline="0" dirty="0"/>
              <a:t> ahead of print</a:t>
            </a:r>
            <a:endParaRPr lang="en-US" dirty="0"/>
          </a:p>
          <a:p>
            <a:r>
              <a:rPr lang="en-US" dirty="0"/>
              <a:t>IV equivalents</a:t>
            </a:r>
            <a:r>
              <a:rPr lang="en-US" baseline="0" dirty="0"/>
              <a:t> </a:t>
            </a:r>
            <a:r>
              <a:rPr lang="en-US" baseline="0" dirty="0" err="1"/>
              <a:t>Thakrar</a:t>
            </a:r>
            <a:r>
              <a:rPr lang="en-US" baseline="0" dirty="0"/>
              <a:t> et al. J Addict Med </a:t>
            </a:r>
            <a:r>
              <a:rPr lang="en-US" baseline="0" dirty="0" err="1"/>
              <a:t>epub</a:t>
            </a:r>
            <a:r>
              <a:rPr lang="en-US" baseline="0" dirty="0"/>
              <a:t> ahead of print</a:t>
            </a:r>
          </a:p>
          <a:p>
            <a:r>
              <a:rPr lang="en-US" baseline="0" dirty="0"/>
              <a:t>Cortina 2017/ product monograph Patch peaks over 3 days</a:t>
            </a:r>
          </a:p>
          <a:p>
            <a:r>
              <a:rPr lang="en-US" baseline="0" dirty="0"/>
              <a:t>Coe et al. J Addict Med 2019;13:93-103 (review of PK for formulations)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70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8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1271" indent="-288950" defTabSz="9358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5802" indent="-231160" defTabSz="9358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18122" indent="-231160" defTabSz="9358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80443" indent="-231160" defTabSz="9358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42764" indent="-231160" defTabSz="935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5084" indent="-231160" defTabSz="935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405" indent="-231160" defTabSz="935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9725" indent="-231160" defTabSz="935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6127991-1FE9-4A77-A2C2-997421B58513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997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30mg of methadone is considered to be equivalent to the maximal opioid agonist effects of</a:t>
            </a:r>
            <a:r>
              <a:rPr lang="en-US" baseline="0" dirty="0"/>
              <a:t> buprenorphine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61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B4E06-2CFF-44C3-8E1F-A231CBDF21B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Arbitrarily 100% opioid effect but really maximal effect for what ever pharmacological effect</a:t>
            </a:r>
          </a:p>
        </p:txBody>
      </p:sp>
    </p:spTree>
    <p:extLst>
      <p:ext uri="{BB962C8B-B14F-4D97-AF65-F5344CB8AC3E}">
        <p14:creationId xmlns:p14="http://schemas.microsoft.com/office/powerpoint/2010/main" val="118001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90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05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79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all cases full agonist</a:t>
            </a:r>
            <a:r>
              <a:rPr lang="en-US" baseline="0" dirty="0"/>
              <a:t> was continued, inpatient administration was often initiated for short acting opioids, adjunctive meds, doses are </a:t>
            </a:r>
            <a:r>
              <a:rPr lang="en-US" baseline="0" dirty="0" err="1"/>
              <a:t>bup</a:t>
            </a:r>
            <a:r>
              <a:rPr lang="en-US" baseline="0" dirty="0"/>
              <a:t> only but </a:t>
            </a:r>
            <a:r>
              <a:rPr lang="en-US" baseline="0" dirty="0" err="1"/>
              <a:t>bup</a:t>
            </a:r>
            <a:r>
              <a:rPr lang="en-US" baseline="0" dirty="0"/>
              <a:t>/naloxone used in almost all cases for SL</a:t>
            </a:r>
            <a:endParaRPr lang="en-US" dirty="0"/>
          </a:p>
          <a:p>
            <a:r>
              <a:rPr lang="en-US" dirty="0" err="1"/>
              <a:t>Hammig</a:t>
            </a:r>
            <a:r>
              <a:rPr lang="en-US" baseline="0" dirty="0"/>
              <a:t> et al. Substance Abuse Rehabilitation 2016;7:99-105 (outpatient)</a:t>
            </a:r>
          </a:p>
          <a:p>
            <a:r>
              <a:rPr lang="en-US" baseline="0" dirty="0" err="1"/>
              <a:t>Klaire</a:t>
            </a:r>
            <a:r>
              <a:rPr lang="en-US" baseline="0" dirty="0"/>
              <a:t> et al. Am J Addictions 2019;28:262-265 (inpatient)</a:t>
            </a:r>
          </a:p>
          <a:p>
            <a:r>
              <a:rPr lang="en-US" baseline="0" dirty="0"/>
              <a:t>Vogel et al. J </a:t>
            </a:r>
            <a:r>
              <a:rPr lang="en-US" baseline="0" dirty="0" err="1"/>
              <a:t>Psychoative</a:t>
            </a:r>
            <a:r>
              <a:rPr lang="en-US" baseline="0" dirty="0"/>
              <a:t> Drugs 2019:51:377-382</a:t>
            </a:r>
            <a:endParaRPr lang="en-US" dirty="0"/>
          </a:p>
          <a:p>
            <a:r>
              <a:rPr lang="en-US" dirty="0" err="1"/>
              <a:t>Terasaki</a:t>
            </a:r>
            <a:r>
              <a:rPr lang="en-US" dirty="0"/>
              <a:t> et</a:t>
            </a:r>
            <a:r>
              <a:rPr lang="en-US" baseline="0" dirty="0"/>
              <a:t> al. Pharmacotherapy 2019;39:1023-1029 (inpatient)</a:t>
            </a:r>
          </a:p>
          <a:p>
            <a:r>
              <a:rPr lang="en-US" baseline="0" dirty="0" err="1"/>
              <a:t>Rozylo</a:t>
            </a:r>
            <a:r>
              <a:rPr lang="en-US" baseline="0" dirty="0"/>
              <a:t> et al. Addict </a:t>
            </a:r>
            <a:r>
              <a:rPr lang="en-US" baseline="0" dirty="0" err="1"/>
              <a:t>Sci</a:t>
            </a:r>
            <a:r>
              <a:rPr lang="en-US" baseline="0" dirty="0"/>
              <a:t> </a:t>
            </a:r>
            <a:r>
              <a:rPr lang="en-US" baseline="0" dirty="0" err="1"/>
              <a:t>Clin</a:t>
            </a:r>
            <a:r>
              <a:rPr lang="en-US" baseline="0" dirty="0"/>
              <a:t> </a:t>
            </a:r>
            <a:r>
              <a:rPr lang="en-US" baseline="0" dirty="0" err="1"/>
              <a:t>Pract</a:t>
            </a:r>
            <a:r>
              <a:rPr lang="en-US" baseline="0" dirty="0"/>
              <a:t> 2020;15:2 (outpatient)</a:t>
            </a:r>
          </a:p>
          <a:p>
            <a:r>
              <a:rPr lang="en-US" baseline="0" dirty="0"/>
              <a:t>Becker et al. An In Medicine 2020;173:70-71 (outpatient chronic pain)</a:t>
            </a:r>
          </a:p>
          <a:p>
            <a:r>
              <a:rPr lang="en-US" baseline="0" dirty="0" err="1"/>
              <a:t>Brar</a:t>
            </a:r>
            <a:r>
              <a:rPr lang="en-US" baseline="0" dirty="0"/>
              <a:t> et al. Drug Alcohol Review 2020;39:588-594</a:t>
            </a:r>
          </a:p>
          <a:p>
            <a:r>
              <a:rPr lang="en-US" baseline="0" dirty="0"/>
              <a:t>Caulfield et al. BMJ 2020:13:e233715 (outpatient </a:t>
            </a:r>
            <a:r>
              <a:rPr lang="en-US" baseline="0" dirty="0" err="1"/>
              <a:t>iOAT</a:t>
            </a:r>
            <a:r>
              <a:rPr lang="en-US" baseline="0" dirty="0"/>
              <a:t>- 200mg hydromorphone BID IV/IM, SROM 700mg/day)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9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Hamata</a:t>
            </a:r>
            <a:r>
              <a:rPr lang="en-US" baseline="0" dirty="0"/>
              <a:t> et al. J Addict Med 2020;14:514-517 (ICU intubated)</a:t>
            </a:r>
          </a:p>
          <a:p>
            <a:r>
              <a:rPr lang="en-US" baseline="0" dirty="0"/>
              <a:t>Azar et al. Am J Addictions 2020;29:531-535 (inpatient)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BBC5D-3035-4138-BD45-F68C5B8C3F9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6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Cadvice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52070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CC_logo_vert_2c.eps" descr="/Users/tuffgurl/Documents/Digital Jumpstart/CCC/logos/CCC_logo_vert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74650"/>
            <a:ext cx="35655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800" y="2226734"/>
            <a:ext cx="7772400" cy="13737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371600" y="3733799"/>
            <a:ext cx="6400800" cy="1396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3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BB9D-1242-44B0-9A67-B9A806694BB4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39AC-1FB0-4BEF-A69D-E81154952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95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E9C7-179D-4D02-BF2D-D6D3004045F6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5B5F-2C98-4CD8-8C56-B12DEFF67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88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AC82-4DF8-4FBA-BDA7-AB4360EA0A46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3A68-5371-44C4-982B-1BBAC6EB1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3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7B38-AE8A-4AB4-AD11-FBE2BB3FA3AE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B3BC-41F4-4171-BE29-D19728379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92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0E6D-9322-4811-AA40-9C792029DDBC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F013-D745-41C1-B7C6-0935E60D4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537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0F82-77AC-4A06-A80B-1FBC9D089EF6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E005-0698-44B7-A84A-0A77A7237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09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568A-E5E5-456B-8AB8-162FD13BDE53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0FB8-88D4-49A4-9F7A-E380454A4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62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076A-F20D-4F5A-9D05-FAED000D8740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A80D-3D57-43DB-AEB0-4742A0B33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28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Cadvice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52070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7" name="Picture 9" descr="CCC_logo_horz_2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51133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800" y="2226734"/>
            <a:ext cx="7772400" cy="13737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371600" y="3733799"/>
            <a:ext cx="6400800" cy="1396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5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 descr="CCC_logo_horz_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51133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84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1687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6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5" name="CCC_logo_horz_2c.eps" descr="/Users/tuffgurl/Documents/Digital Jumpstart/CCC/logos/CCC_logo_horz_2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04813"/>
            <a:ext cx="42513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733"/>
            <a:ext cx="8229600" cy="43721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7172"/>
            <a:ext cx="8229600" cy="101687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93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8600" y="685800"/>
            <a:ext cx="8686800" cy="5896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47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 descr="CCC_logo_horz_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51133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CC_logo_horz_2c.eps" descr="/Users/tuffgurl/Documents/Digital Jumpstart/CCC/logos/CCC_logo_horz_2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84175"/>
            <a:ext cx="4252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080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3" name="Picture 7" descr="CtCadvice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450"/>
            <a:ext cx="9144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240338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Thank you!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To learn more, please visit www.nccc.ucsf.edu</a:t>
            </a:r>
          </a:p>
        </p:txBody>
      </p:sp>
      <p:pic>
        <p:nvPicPr>
          <p:cNvPr id="5" name="Picture 9" descr="CCC_logo_horz_2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51133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31640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ECB8-B202-40EB-BDFD-2BBF994079FB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25161-4288-4714-AF27-8957EC811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93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54E0-458C-460A-B644-E317A4E941D5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6E73-2CC9-44E5-84E7-B69DDACB9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39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D3DC-D3CE-46FB-A1E0-FE724E692972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518A-1DC1-4FE1-B19A-DF0DA1BE6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70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6547-677E-4984-9A4B-A5F91C392104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9A16-C32F-4E8A-BAB5-F473E89A9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017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D59D-3167-4F39-B0C8-0C3F3CA15769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2C18-5EED-471E-B732-AB868D5B9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19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84B5-0519-415E-A059-4CB136A88208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66EF-B268-4B5D-9CC9-A55E706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03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5005-6E37-48B4-8320-52CDA8EB25E5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4ABF-60CD-47A0-959A-D212D5917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48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8600" y="685800"/>
            <a:ext cx="8686800" cy="58961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529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16D5-32F4-467E-A309-FA9DC694A7CB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7B9E-44D8-45C0-83E2-5D4448F11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814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5146-D9EB-45FC-A135-07BED7691680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7CE3-934D-4131-B4E2-28E49A07D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075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3D17-4C14-4113-8DB8-190F55D97284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BC8F-2A7C-40CA-BD24-B65D7E44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87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6429-E5E1-4AD7-996E-C2ADA337895D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5530-E618-4434-AFEA-A9A879DC8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877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1F4B-4DD8-4E5D-8833-9DF774222947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B709-C786-47E0-8A6F-6A3CE92E5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588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Cadvicecrop.jpg">
            <a:extLst>
              <a:ext uri="{FF2B5EF4-FFF2-40B4-BE49-F238E27FC236}">
                <a16:creationId xmlns:a16="http://schemas.microsoft.com/office/drawing/2014/main" id="{B79153AC-2CBF-4C00-B479-9C9B8B74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52070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5A3F76-41CA-4C4B-8693-55A31614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26023-F927-4422-A6F2-F4AD3EC28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C0A852F-58D6-4FD5-8A09-AFB6BAE3F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7850"/>
            <a:ext cx="3779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226734"/>
            <a:ext cx="6400800" cy="1373716"/>
          </a:xfr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Management of Stimulant Use Disorder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733799"/>
            <a:ext cx="6705600" cy="139613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April 27, 2021 </a:t>
            </a:r>
          </a:p>
          <a:p>
            <a:r>
              <a:rPr lang="en-US" dirty="0"/>
              <a:t>Nicky Mehtani, MD MPH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EE801-E902-4313-B686-DDE215094C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702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BCC675-70F6-4ED4-B3C1-E9BDBE84D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72DB9-50D9-4601-983C-81D471E7F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D53625D-C558-45A4-B67E-187DD0EEA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313"/>
            <a:ext cx="3779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08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5260"/>
            <a:ext cx="8229600" cy="10168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C2E21-A7FC-46FD-938B-BC0144E4F1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9851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BCC675-70F6-4ED4-B3C1-E9BDBE84D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72DB9-50D9-4601-983C-81D471E7F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D53625D-C558-45A4-B67E-187DD0EEA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313"/>
            <a:ext cx="3779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08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5260"/>
            <a:ext cx="8229600" cy="10168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374028734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04C04C-7E7B-49BE-BDE7-482FF6FC1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3C228-0315-4166-971D-F7E624EFC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8600" y="685800"/>
            <a:ext cx="8686800" cy="5896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2D3BC-10D1-44D1-AE5A-116D53BF5E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1390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E66848-A04C-4DB4-AE02-7C1E638C8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45AD7-2696-41A5-AFD5-6C131D2DD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04045E3-B8EE-4DA7-9DA5-7591B7CE5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4663"/>
            <a:ext cx="3779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CCC_logo_horz_2c.eps" descr="/Users/tuffgurl/Documents/Digital Jumpstart/CCC/logos/CCC_logo_horz_2c.eps">
            <a:extLst>
              <a:ext uri="{FF2B5EF4-FFF2-40B4-BE49-F238E27FC236}">
                <a16:creationId xmlns:a16="http://schemas.microsoft.com/office/drawing/2014/main" id="{14845320-09D8-4D8D-9467-826FC6F321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84175"/>
            <a:ext cx="4252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893AAA-ED70-49C8-8E56-61D361B5B6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275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5" name="CCC_logo_horz_2c.eps" descr="/Users/tuffgurl/Documents/Digital Jumpstart/CCC/logos/CCC_logo_horz_2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84175"/>
            <a:ext cx="42529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94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B3ED8B-7E33-40A9-BE5C-A2F4E54D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3" name="Picture 7" descr="CtCadvicecrop.jpg">
            <a:extLst>
              <a:ext uri="{FF2B5EF4-FFF2-40B4-BE49-F238E27FC236}">
                <a16:creationId xmlns:a16="http://schemas.microsoft.com/office/drawing/2014/main" id="{DD5C0D36-2E07-4C2D-B912-C8A0E299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144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30DD2-D423-41A3-8212-E57A2524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25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Thank you!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To learn more, please visit www.nccc.ucsf.edu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7DCE8-C871-43D5-8315-D481AFF1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i="1" dirty="0"/>
              <a:t>This project is supported by the Health Resources and Services Administration (HRSA) of the U.S. Department of Health and Human Services (HHS) under grant number U1OHA30039-03 (AIDS Education and Training Centers National Clinician Consultation Center) in partnership with the HRSA Bureau of Primary Health Care (BPHC) awarded to the University of California, San Francisco.</a:t>
            </a:r>
            <a:endParaRPr lang="en-US" altLang="en-US" sz="1200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12DD06E-17B2-43F1-8E59-2E65A62AF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788"/>
            <a:ext cx="377983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9324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F53ADC-341C-44F0-9A22-7415ADC2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ECB8-B202-40EB-BDFD-2BBF994079FB}" type="datetime1">
              <a:rPr lang="en-US" altLang="en-US" smtClean="0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D4FB75-4441-4FA2-91D9-D0A1CF0D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14741-8754-44DC-ABA8-3E4FF20D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5161-4288-4714-AF27-8957EC8114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43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AB15-4F5C-4914-AE39-29E6E195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927-19DD-4EF4-878B-5F4AB52D0AB6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2EA15-2786-4DA1-A11C-92EADDAF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271FE-0807-4D4A-8437-2309DAA0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A8CF6-BA84-422A-BF20-99CD34335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82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CA0B-C3D0-4C51-AC24-2E34ABBE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7CB0-D54F-4F5F-B5BC-F18316C89204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A2AD5-7737-4F36-9AAB-A9DABD3D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DC35B-F444-48CA-898A-5496C2E7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1F18-1BE2-4AED-A60B-CCCC8640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400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F8032-1D99-47DC-ADCF-39CD3C33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13D1-64E2-48B9-87B1-67C56F133569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1A139-7EC4-4EDA-8F0F-2537772D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165A9-6925-4BD7-9CF7-47C1A753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6D6-4E1E-4A37-845C-427A81973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71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2ED71A-3FF9-45D3-AF97-3EABAFF1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446E-9851-4474-AD5E-379BADC61831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95312B-CA5D-4988-B22B-F4FE7087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6FCA3-8A21-4D89-85DE-7587AB9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2D47-B060-45B2-BB3B-2D3DB277E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180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7F8021-C80D-4EC4-BB58-6DD37727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BE0C-605A-467C-B785-81CABE8F4CEA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0FE4D0-0025-4FA3-9086-9B6DEE7D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579E3E-B114-4B03-B01C-101D9B86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FD46-0EB4-4D75-83F4-3ACBE66C0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86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C043F0-D066-4926-A4DA-9D3F1211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555B-0840-4CB3-88C4-AB24C72A995D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625620-610C-4D27-89CE-67DD4EC3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6901-1A7A-4171-9D5E-6F03CD2E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B947-95B0-4AB2-9634-86D4FBF92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113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EFE616-51E9-4924-BC2A-880C93A2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FED9-7C08-4E18-8A5E-AE52E0A6F51E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9BBD04-5C55-4CFC-BC53-65A183A3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01B802-4C44-4796-9D69-46D3676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C2C9-4FEE-42CF-BB51-C0E74A047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261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FB8D89-80F2-43A4-96EC-1431F876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0AA0-8057-4E6A-B80C-43ACEB788472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C94B50-782A-4111-94FD-40B7FD31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A0B05-F2DD-452D-A70E-87A9A245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AC833-3923-47CA-8393-7FE43DD00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90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DBA1A"/>
              </a:solidFill>
              <a:latin typeface="+mn-lt"/>
              <a:ea typeface="+mn-ea"/>
            </a:endParaRPr>
          </a:p>
        </p:txBody>
      </p:sp>
      <p:pic>
        <p:nvPicPr>
          <p:cNvPr id="5" name="Picture 7" descr="CtCadvice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450"/>
            <a:ext cx="9144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240338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Thank you!</a:t>
            </a:r>
          </a:p>
        </p:txBody>
      </p:sp>
      <p:pic>
        <p:nvPicPr>
          <p:cNvPr id="7" name="CCC_logo_horz_2c.eps" descr="/Users/tuffgurl/Documents/Digital Jumpstart/CCC/logos/CCC_logo_horz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04813"/>
            <a:ext cx="42513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326724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B7301F-4070-4C6E-9601-CB5EE1E3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6D2D-713D-4736-AF29-928CCDB1687E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0EE6EF-C670-4A05-A752-3A55B7AD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A47BB1-7B90-4019-AC51-12F86DF8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4DCC-8D5A-444F-AF64-34F228717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50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BAB75-C17E-4AE6-AFB9-CAD5D2F8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3497-11C8-4560-A73A-00187029CC2F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F9EB-A53B-4EFA-B850-CFAE91E8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D4CA6-A1DE-4456-B3A2-7C1241AA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C1452-B0B0-490A-AA9E-42B81BB83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93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D3FA5-FF96-4A88-ACD0-26233744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4C49-7C7C-4D79-9939-9A7CE09A804B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EEB4-4D91-4E29-9450-7054F3E4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3D53-59B1-4C42-A843-B45C8345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16131-C819-45FC-B266-7DD8A56C3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08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Cadvicecrop.jpg">
            <a:extLst>
              <a:ext uri="{FF2B5EF4-FFF2-40B4-BE49-F238E27FC236}">
                <a16:creationId xmlns:a16="http://schemas.microsoft.com/office/drawing/2014/main" id="{60D9B003-188E-458F-BAFA-5AE39A3B0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52070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CEA56B-6376-473E-83D1-B227124D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11D5F-50B8-409F-B847-37D67E6FD0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4EBBBFD-BC97-4661-8B05-BE795581E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7851"/>
            <a:ext cx="378036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800" y="2226734"/>
            <a:ext cx="7772400" cy="13737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1"/>
            <a:ext cx="6400800" cy="1396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92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557901-E93B-49F2-B280-760632F4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8F5BF3-7809-4C97-A259-BC0747B1FA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F441075-0B47-4C31-AD7D-01B011EA5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314"/>
            <a:ext cx="378036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08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45262"/>
            <a:ext cx="8229600" cy="101687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02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1015B2-9FC6-48A3-A27C-A3ADDB9D0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AE1EF-F8A0-4FF9-A742-63625ABA47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8600" y="685800"/>
            <a:ext cx="8686800" cy="5896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FEBBAD-986F-4982-8FF0-D9FACE717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C103D8-E87A-41BE-8F3B-354B15BDB3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CF34AE0-B699-4D9D-AA68-EF28EC1D7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74664"/>
            <a:ext cx="378036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2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9FEBD-3404-4EAF-8ACC-7FC5941F2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pic>
        <p:nvPicPr>
          <p:cNvPr id="3" name="Picture 7" descr="CtCadvicecrop.jpg">
            <a:extLst>
              <a:ext uri="{FF2B5EF4-FFF2-40B4-BE49-F238E27FC236}">
                <a16:creationId xmlns:a16="http://schemas.microsoft.com/office/drawing/2014/main" id="{22076B0B-6AED-4DC7-99FB-509DA4A86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1"/>
            <a:ext cx="9144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C35C85-8735-4250-A2EF-D7AA4B2FC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25"/>
            <a:ext cx="9144000" cy="98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533"/>
              </a:spcBef>
              <a:spcAft>
                <a:spcPts val="533"/>
              </a:spcAft>
              <a:defRPr/>
            </a:pPr>
            <a:r>
              <a:rPr lang="en-US" sz="2489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Thank you!</a:t>
            </a:r>
          </a:p>
          <a:p>
            <a:pPr algn="ctr" eaLnBrk="1" hangingPunct="1">
              <a:spcBef>
                <a:spcPts val="533"/>
              </a:spcBef>
              <a:spcAft>
                <a:spcPts val="533"/>
              </a:spcAft>
              <a:defRPr/>
            </a:pPr>
            <a:r>
              <a:rPr lang="en-US" sz="2489" dirty="0">
                <a:solidFill>
                  <a:srgbClr val="595959"/>
                </a:solidFill>
                <a:latin typeface="Helvetica Light" charset="0"/>
                <a:cs typeface="Helvetica Light" charset="0"/>
              </a:rPr>
              <a:t>To learn more, please visit www.nccc.ucsf.edu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C14DC-72B2-41CE-8DAC-4100E570DA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5943600"/>
            <a:ext cx="8382000" cy="5849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67" i="1" dirty="0"/>
              <a:t>This project is supported by the Health Resources and Services Administration (HRSA) of the U.S. Department of Health and Human Services (HHS) under grant number U1OHA30039-03-01 (AIDS Education and Training Centers National Clinician Consultation Center) in partnership with the HRSA Bureau of Primary Health Care (BPHC) awarded to the University of California, San Francisco.</a:t>
            </a:r>
            <a:endParaRPr lang="en-US" altLang="en-US" sz="1067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FA45DE4-5D12-4DD8-A4E1-C215E1C08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788"/>
            <a:ext cx="378036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27152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C66850-36FD-4A8C-B3E7-3A2A519E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C4EF-62BA-4A34-AA25-C15986880E3E}" type="datetime1">
              <a:rPr lang="en-US" altLang="en-US"/>
              <a:pPr>
                <a:defRPr/>
              </a:pPr>
              <a:t>1/18/22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94BAFA-13C1-4FCA-8E7A-FBD4E1A4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4C203B-E851-4993-8899-B2CEC0D8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CB06-59AA-431B-9D79-5F44DA1E97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763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" descr="&quot; &quot;">
            <a:extLst>
              <a:ext uri="{FF2B5EF4-FFF2-40B4-BE49-F238E27FC236}">
                <a16:creationId xmlns:a16="http://schemas.microsoft.com/office/drawing/2014/main" id="{2C960D17-959D-4832-B7DA-9C0FB85CD4DE}"/>
              </a:ext>
            </a:extLst>
          </p:cNvPr>
          <p:cNvGrpSpPr/>
          <p:nvPr userDrawn="1"/>
        </p:nvGrpSpPr>
        <p:grpSpPr>
          <a:xfrm>
            <a:off x="0" y="0"/>
            <a:ext cx="9144000" cy="1463832"/>
            <a:chOff x="-6349" y="0"/>
            <a:chExt cx="12192000" cy="1463832"/>
          </a:xfrm>
        </p:grpSpPr>
        <p:pic>
          <p:nvPicPr>
            <p:cNvPr id="13" name="Picture 1" descr="&quot; &quo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0"/>
            </a:xfrm>
            <a:prstGeom prst="rect">
              <a:avLst/>
            </a:prstGeom>
          </p:spPr>
        </p:pic>
        <p:pic>
          <p:nvPicPr>
            <p:cNvPr id="14" name="Picture 2" descr="&quot; 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0"/>
              <a:ext cx="2043187" cy="1371600"/>
            </a:xfrm>
            <a:prstGeom prst="rect">
              <a:avLst/>
            </a:prstGeom>
          </p:spPr>
        </p:pic>
        <p:pic>
          <p:nvPicPr>
            <p:cNvPr id="15" name="Picture 3" descr="&quot; &quo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0"/>
              <a:ext cx="2362200" cy="1371600"/>
            </a:xfrm>
            <a:prstGeom prst="rect">
              <a:avLst/>
            </a:prstGeom>
          </p:spPr>
        </p:pic>
        <p:pic>
          <p:nvPicPr>
            <p:cNvPr id="16" name="Picture 4" descr="&quot; &quot;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0"/>
              <a:ext cx="2226633" cy="1371600"/>
            </a:xfrm>
            <a:prstGeom prst="rect">
              <a:avLst/>
            </a:prstGeom>
          </p:spPr>
        </p:pic>
        <p:pic>
          <p:nvPicPr>
            <p:cNvPr id="17" name="Picture 5" descr="&quot; &quot;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1768" y="0"/>
              <a:ext cx="1944832" cy="1371600"/>
            </a:xfrm>
            <a:prstGeom prst="rect">
              <a:avLst/>
            </a:prstGeom>
          </p:spPr>
        </p:pic>
        <p:pic>
          <p:nvPicPr>
            <p:cNvPr id="18" name="Picture 6" descr="&quot; &quo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600" y="0"/>
              <a:ext cx="1289051" cy="1371600"/>
            </a:xfrm>
            <a:prstGeom prst="rect">
              <a:avLst/>
            </a:prstGeom>
          </p:spPr>
        </p:pic>
        <p:sp>
          <p:nvSpPr>
            <p:cNvPr id="19" name="Rectangle 1" descr="&quot; &quot;"/>
            <p:cNvSpPr/>
            <p:nvPr/>
          </p:nvSpPr>
          <p:spPr>
            <a:xfrm>
              <a:off x="-6349" y="1341911"/>
              <a:ext cx="12192000" cy="12192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630936" y="1600200"/>
            <a:ext cx="7886700" cy="270662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630936" y="4544568"/>
            <a:ext cx="7886700" cy="1399032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800000"/>
                </a:solidFill>
              </a:defRPr>
            </a:lvl1pPr>
            <a:lvl2pPr marL="304804" indent="0" algn="ctr">
              <a:buNone/>
              <a:defRPr sz="1333"/>
            </a:lvl2pPr>
            <a:lvl3pPr marL="609608" indent="0" algn="ctr">
              <a:buNone/>
              <a:defRPr sz="1200"/>
            </a:lvl3pPr>
            <a:lvl4pPr marL="914411" indent="0" algn="ctr">
              <a:buNone/>
              <a:defRPr sz="1067"/>
            </a:lvl4pPr>
            <a:lvl5pPr marL="1219215" indent="0" algn="ctr">
              <a:buNone/>
              <a:defRPr sz="1067"/>
            </a:lvl5pPr>
            <a:lvl6pPr marL="1524019" indent="0" algn="ctr">
              <a:buNone/>
              <a:defRPr sz="1067"/>
            </a:lvl6pPr>
            <a:lvl7pPr marL="1828823" indent="0" algn="ctr">
              <a:buNone/>
              <a:defRPr sz="1067"/>
            </a:lvl7pPr>
            <a:lvl8pPr marL="2133627" indent="0" algn="ctr">
              <a:buNone/>
              <a:defRPr sz="1067"/>
            </a:lvl8pPr>
            <a:lvl9pPr marL="2438430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3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B878-E798-44D3-9325-9E9934E22D64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B7BDD-3630-4A95-8E90-AF4039743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82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ract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692217"/>
            <a:ext cx="7886700" cy="270662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" y="3636585"/>
            <a:ext cx="7886700" cy="2816352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800000"/>
                </a:solidFill>
              </a:defRPr>
            </a:lvl1pPr>
            <a:lvl2pPr marL="304804" indent="0" algn="ctr">
              <a:buNone/>
              <a:defRPr sz="1333"/>
            </a:lvl2pPr>
            <a:lvl3pPr marL="609608" indent="0" algn="ctr">
              <a:buNone/>
              <a:defRPr sz="1200"/>
            </a:lvl3pPr>
            <a:lvl4pPr marL="914411" indent="0" algn="ctr">
              <a:buNone/>
              <a:defRPr sz="1067"/>
            </a:lvl4pPr>
            <a:lvl5pPr marL="1219215" indent="0" algn="ctr">
              <a:buNone/>
              <a:defRPr sz="1067"/>
            </a:lvl5pPr>
            <a:lvl6pPr marL="1524019" indent="0" algn="ctr">
              <a:buNone/>
              <a:defRPr sz="1067"/>
            </a:lvl6pPr>
            <a:lvl7pPr marL="1828823" indent="0" algn="ctr">
              <a:buNone/>
              <a:defRPr sz="1067"/>
            </a:lvl7pPr>
            <a:lvl8pPr marL="2133627" indent="0" algn="ctr">
              <a:buNone/>
              <a:defRPr sz="1067"/>
            </a:lvl8pPr>
            <a:lvl9pPr marL="2438430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8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Ba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Logo: HRSA. Health Resources &amp; Services Administration.&#10;&#10;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630936" y="1899138"/>
            <a:ext cx="7886700" cy="256032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685800" y="4498848"/>
            <a:ext cx="78867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800000"/>
                </a:solidFill>
              </a:defRPr>
            </a:lvl1pPr>
            <a:lvl2pPr marL="304804" indent="0" algn="ctr">
              <a:buNone/>
              <a:defRPr sz="1333"/>
            </a:lvl2pPr>
            <a:lvl3pPr marL="609608" indent="0" algn="ctr">
              <a:buNone/>
              <a:defRPr sz="1200"/>
            </a:lvl3pPr>
            <a:lvl4pPr marL="914411" indent="0" algn="ctr">
              <a:buNone/>
              <a:defRPr sz="1067"/>
            </a:lvl4pPr>
            <a:lvl5pPr marL="1219215" indent="0" algn="ctr">
              <a:buNone/>
              <a:defRPr sz="1067"/>
            </a:lvl5pPr>
            <a:lvl6pPr marL="1524019" indent="0" algn="ctr">
              <a:buNone/>
              <a:defRPr sz="1067"/>
            </a:lvl6pPr>
            <a:lvl7pPr marL="1828823" indent="0" algn="ctr">
              <a:buNone/>
              <a:defRPr sz="1067"/>
            </a:lvl7pPr>
            <a:lvl8pPr marL="2133627" indent="0" algn="ctr">
              <a:buNone/>
              <a:defRPr sz="1067"/>
            </a:lvl8pPr>
            <a:lvl9pPr marL="2438430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2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124712"/>
            <a:ext cx="7886700" cy="238658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3602736"/>
            <a:ext cx="7886700" cy="1655064"/>
          </a:xfrm>
        </p:spPr>
        <p:txBody>
          <a:bodyPr>
            <a:normAutofit/>
          </a:bodyPr>
          <a:lstStyle>
            <a:lvl1pPr marL="0" indent="0">
              <a:buNone/>
              <a:defRPr sz="1467">
                <a:solidFill>
                  <a:srgbClr val="0F4D7B"/>
                </a:solidFill>
              </a:defRPr>
            </a:lvl1pPr>
            <a:lvl2pPr marL="30480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1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1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23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62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4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204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-5400000">
            <a:off x="-960120" y="3047999"/>
            <a:ext cx="4206240" cy="1371600"/>
          </a:xfrm>
        </p:spPr>
        <p:txBody>
          <a:bodyPr>
            <a:normAutofit/>
          </a:bodyPr>
          <a:lstStyle>
            <a:lvl1pPr marL="0" indent="0">
              <a:buNone/>
              <a:defRPr sz="5867" b="1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sz="5867" b="1" dirty="0"/>
              <a:t>AGENDA</a:t>
            </a:r>
            <a:endParaRPr lang="en-US" dirty="0"/>
          </a:p>
        </p:txBody>
      </p:sp>
      <p:cxnSp>
        <p:nvCxnSpPr>
          <p:cNvPr id="9" name="Straight Connector 3" descr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60635" y="1409699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1876806" y="1447800"/>
            <a:ext cx="65151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4013" y="6492240"/>
            <a:ext cx="20574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87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4013" y="6492240"/>
            <a:ext cx="20574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1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RSA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 descr="&quot; &quot;">
            <a:extLst>
              <a:ext uri="{FF2B5EF4-FFF2-40B4-BE49-F238E27FC236}">
                <a16:creationId xmlns:a16="http://schemas.microsoft.com/office/drawing/2014/main" id="{C6402E67-A38A-48B6-9551-9DFB20412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18837" y="1685302"/>
            <a:ext cx="7091172" cy="256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rtlCol="0" anchor="ctr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" descr="&quot; &quot;">
            <a:extLst>
              <a:ext uri="{FF2B5EF4-FFF2-40B4-BE49-F238E27FC236}">
                <a16:creationId xmlns:a16="http://schemas.microsoft.com/office/drawing/2014/main" id="{D867B8F6-DAA1-714D-9DDF-440B2E7C4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b="14540"/>
          <a:stretch/>
        </p:blipFill>
        <p:spPr>
          <a:xfrm>
            <a:off x="1128329" y="1535601"/>
            <a:ext cx="499307" cy="598621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710915" y="1600200"/>
            <a:ext cx="969169" cy="6858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1" descr="&quot; &quot;"/>
          <p:cNvGrpSpPr/>
          <p:nvPr userDrawn="1"/>
        </p:nvGrpSpPr>
        <p:grpSpPr>
          <a:xfrm>
            <a:off x="2837242" y="1672426"/>
            <a:ext cx="504155" cy="309317"/>
            <a:chOff x="3782988" y="1672425"/>
            <a:chExt cx="672206" cy="309317"/>
          </a:xfrm>
        </p:grpSpPr>
        <p:sp>
          <p:nvSpPr>
            <p:cNvPr id="12" name="Right Arrow 1" descr="&quot; &quot;">
              <a:extLst>
                <a:ext uri="{FF2B5EF4-FFF2-40B4-BE49-F238E27FC236}">
                  <a16:creationId xmlns:a16="http://schemas.microsoft.com/office/drawing/2014/main" id="{78375FE7-DB1C-E944-85D7-C0D27FB65F51}"/>
                </a:ext>
              </a:extLst>
            </p:cNvPr>
            <p:cNvSpPr/>
            <p:nvPr userDrawn="1"/>
          </p:nvSpPr>
          <p:spPr>
            <a:xfrm>
              <a:off x="3782988" y="1672425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1" name="Straight Arrow Connector 1" descr="&quot; &quot;">
              <a:extLst>
                <a:ext uri="{FF2B5EF4-FFF2-40B4-BE49-F238E27FC236}">
                  <a16:creationId xmlns:a16="http://schemas.microsoft.com/office/drawing/2014/main" id="{E374D2A4-8AF2-4EF3-9230-FEA6CAF5C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6826" y="1801632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3430727" y="1472184"/>
            <a:ext cx="44577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2" descr="&quot; &quot;">
            <a:extLst>
              <a:ext uri="{FF2B5EF4-FFF2-40B4-BE49-F238E27FC236}">
                <a16:creationId xmlns:a16="http://schemas.microsoft.com/office/drawing/2014/main" id="{4B4CD2B3-0C35-4CA5-9C22-D20E1D184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18835" y="2590985"/>
            <a:ext cx="7091172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rtlCol="0" anchor="ctr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&quot; &quot;">
            <a:extLst>
              <a:ext uri="{FF2B5EF4-FFF2-40B4-BE49-F238E27FC236}">
                <a16:creationId xmlns:a16="http://schemas.microsoft.com/office/drawing/2014/main" id="{251983AE-FDD8-D54B-895D-78E3810E9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6215"/>
          <a:stretch/>
        </p:blipFill>
        <p:spPr>
          <a:xfrm>
            <a:off x="1057727" y="2421393"/>
            <a:ext cx="636526" cy="66842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14"/>
          </p:nvPr>
        </p:nvSpPr>
        <p:spPr>
          <a:xfrm>
            <a:off x="1714501" y="2514600"/>
            <a:ext cx="969169" cy="6858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2" descr="&quot; &quot;"/>
          <p:cNvGrpSpPr/>
          <p:nvPr userDrawn="1"/>
        </p:nvGrpSpPr>
        <p:grpSpPr>
          <a:xfrm>
            <a:off x="2836363" y="2580901"/>
            <a:ext cx="501553" cy="309317"/>
            <a:chOff x="3781816" y="2580898"/>
            <a:chExt cx="668737" cy="309317"/>
          </a:xfrm>
        </p:grpSpPr>
        <p:sp>
          <p:nvSpPr>
            <p:cNvPr id="18" name="Right Arrow 2" descr="&quot; &quot;">
              <a:extLst>
                <a:ext uri="{FF2B5EF4-FFF2-40B4-BE49-F238E27FC236}">
                  <a16:creationId xmlns:a16="http://schemas.microsoft.com/office/drawing/2014/main" id="{FB22A8FF-B6D6-EF48-957E-1C6C265C0E6A}"/>
                </a:ext>
              </a:extLst>
            </p:cNvPr>
            <p:cNvSpPr/>
            <p:nvPr userDrawn="1"/>
          </p:nvSpPr>
          <p:spPr>
            <a:xfrm>
              <a:off x="3781816" y="2580898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7" name="Straight Arrow Connector 2" descr="&quot; &quot;">
              <a:extLst>
                <a:ext uri="{FF2B5EF4-FFF2-40B4-BE49-F238E27FC236}">
                  <a16:creationId xmlns:a16="http://schemas.microsoft.com/office/drawing/2014/main" id="{06DDA596-35B1-4B19-8917-80773EB6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4760" y="2730619"/>
              <a:ext cx="65579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30727" y="2386584"/>
            <a:ext cx="44577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3" descr="&quot; &quot;">
            <a:extLst>
              <a:ext uri="{FF2B5EF4-FFF2-40B4-BE49-F238E27FC236}">
                <a16:creationId xmlns:a16="http://schemas.microsoft.com/office/drawing/2014/main" id="{60B3EAF8-E8EC-4858-8A8B-E56502F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18838" y="3505385"/>
            <a:ext cx="7088570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rtlCol="0" anchor="ctr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3" descr="&quot; &quot;">
            <a:extLst>
              <a:ext uri="{FF2B5EF4-FFF2-40B4-BE49-F238E27FC236}">
                <a16:creationId xmlns:a16="http://schemas.microsoft.com/office/drawing/2014/main" id="{0C1C26A6-6D39-AA4C-91F2-A6B15313B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7"/>
          <a:stretch/>
        </p:blipFill>
        <p:spPr>
          <a:xfrm>
            <a:off x="1030390" y="3224268"/>
            <a:ext cx="711545" cy="717739"/>
          </a:xfrm>
          <a:prstGeom prst="rect">
            <a:avLst/>
          </a:prstGeom>
        </p:spPr>
      </p:pic>
      <p:sp>
        <p:nvSpPr>
          <p:cNvPr id="22" name="Content Placeholder 3"/>
          <p:cNvSpPr>
            <a:spLocks noGrp="1"/>
          </p:cNvSpPr>
          <p:nvPr>
            <p:ph sz="quarter" idx="15"/>
          </p:nvPr>
        </p:nvSpPr>
        <p:spPr>
          <a:xfrm>
            <a:off x="1714501" y="3429000"/>
            <a:ext cx="969169" cy="6858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" descr="&quot; &quot;"/>
          <p:cNvGrpSpPr/>
          <p:nvPr userDrawn="1"/>
        </p:nvGrpSpPr>
        <p:grpSpPr>
          <a:xfrm>
            <a:off x="2837242" y="3481002"/>
            <a:ext cx="504155" cy="309317"/>
            <a:chOff x="3782988" y="3481001"/>
            <a:chExt cx="672206" cy="309317"/>
          </a:xfrm>
        </p:grpSpPr>
        <p:sp>
          <p:nvSpPr>
            <p:cNvPr id="24" name="Right Arrow 3" descr="&quot; &quot;">
              <a:extLst>
                <a:ext uri="{FF2B5EF4-FFF2-40B4-BE49-F238E27FC236}">
                  <a16:creationId xmlns:a16="http://schemas.microsoft.com/office/drawing/2014/main" id="{1913B0D4-773F-E345-9779-302C302A9DB4}"/>
                </a:ext>
              </a:extLst>
            </p:cNvPr>
            <p:cNvSpPr/>
            <p:nvPr userDrawn="1"/>
          </p:nvSpPr>
          <p:spPr>
            <a:xfrm>
              <a:off x="3782988" y="3481001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23" name="Straight Arrow Connector 3" descr="&quot; &quot;">
              <a:extLst>
                <a:ext uri="{FF2B5EF4-FFF2-40B4-BE49-F238E27FC236}">
                  <a16:creationId xmlns:a16="http://schemas.microsoft.com/office/drawing/2014/main" id="{E0C063F0-B581-43F0-B7A2-53C3ECA97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6826" y="3619035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430727" y="3298824"/>
            <a:ext cx="44577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Box 4" descr="&quot; &quot;">
            <a:extLst>
              <a:ext uri="{FF2B5EF4-FFF2-40B4-BE49-F238E27FC236}">
                <a16:creationId xmlns:a16="http://schemas.microsoft.com/office/drawing/2014/main" id="{85EF0527-BE10-49F7-A277-F3642E27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18835" y="4419785"/>
            <a:ext cx="7091172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rtlCol="0" anchor="ctr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4" descr="&quot; &quot;">
            <a:extLst>
              <a:ext uri="{FF2B5EF4-FFF2-40B4-BE49-F238E27FC236}">
                <a16:creationId xmlns:a16="http://schemas.microsoft.com/office/drawing/2014/main" id="{C09885F3-74CC-4C4E-9968-3750ABA84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1094867" y="4218554"/>
            <a:ext cx="584627" cy="658246"/>
          </a:xfrm>
          <a:prstGeom prst="rect">
            <a:avLst/>
          </a:prstGeom>
        </p:spPr>
      </p:pic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1714501" y="4343400"/>
            <a:ext cx="969169" cy="6858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" descr="&quot; &quot;"/>
          <p:cNvGrpSpPr/>
          <p:nvPr userDrawn="1"/>
        </p:nvGrpSpPr>
        <p:grpSpPr>
          <a:xfrm>
            <a:off x="2835519" y="4398463"/>
            <a:ext cx="505877" cy="309317"/>
            <a:chOff x="3780692" y="4398460"/>
            <a:chExt cx="674502" cy="309317"/>
          </a:xfrm>
        </p:grpSpPr>
        <p:sp>
          <p:nvSpPr>
            <p:cNvPr id="30" name="Right Arrow 4" descr="&quot; &quot;">
              <a:extLst>
                <a:ext uri="{FF2B5EF4-FFF2-40B4-BE49-F238E27FC236}">
                  <a16:creationId xmlns:a16="http://schemas.microsoft.com/office/drawing/2014/main" id="{CB4042CC-3526-E345-A0B0-EC60879BC64D}"/>
                </a:ext>
              </a:extLst>
            </p:cNvPr>
            <p:cNvSpPr/>
            <p:nvPr userDrawn="1"/>
          </p:nvSpPr>
          <p:spPr>
            <a:xfrm>
              <a:off x="3780692" y="4398460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29" name="Straight Arrow Connector 4" descr="&quot; &quot;">
              <a:extLst>
                <a:ext uri="{FF2B5EF4-FFF2-40B4-BE49-F238E27FC236}">
                  <a16:creationId xmlns:a16="http://schemas.microsoft.com/office/drawing/2014/main" id="{8CF7B626-BFAE-4657-80B6-D8FBC78B5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6826" y="4541806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30727" y="4215384"/>
            <a:ext cx="44577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Box 5" descr="&quot; &quot;">
            <a:extLst>
              <a:ext uri="{FF2B5EF4-FFF2-40B4-BE49-F238E27FC236}">
                <a16:creationId xmlns:a16="http://schemas.microsoft.com/office/drawing/2014/main" id="{43532CC2-D793-46EC-B5F4-56F124E6A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18838" y="5334840"/>
            <a:ext cx="7088569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rtlCol="0" anchor="ctr">
            <a:spAutoFit/>
          </a:bodyPr>
          <a:lstStyle/>
          <a:p>
            <a:pPr marL="0" marR="0" lvl="0" indent="0" algn="l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5" descr="&quot; &quot;">
            <a:extLst>
              <a:ext uri="{FF2B5EF4-FFF2-40B4-BE49-F238E27FC236}">
                <a16:creationId xmlns:a16="http://schemas.microsoft.com/office/drawing/2014/main" id="{42EEB4FA-EC18-374F-8CE6-BB5F8A87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1102223" y="5149334"/>
            <a:ext cx="545894" cy="618420"/>
          </a:xfrm>
          <a:prstGeom prst="rect">
            <a:avLst/>
          </a:prstGeom>
        </p:spPr>
      </p:pic>
      <p:sp>
        <p:nvSpPr>
          <p:cNvPr id="34" name="Content Placeholder 5"/>
          <p:cNvSpPr>
            <a:spLocks noGrp="1"/>
          </p:cNvSpPr>
          <p:nvPr>
            <p:ph sz="quarter" idx="17"/>
          </p:nvPr>
        </p:nvSpPr>
        <p:spPr>
          <a:xfrm>
            <a:off x="1714501" y="5257800"/>
            <a:ext cx="969169" cy="6858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2" name="Group 5"/>
          <p:cNvGrpSpPr/>
          <p:nvPr userDrawn="1"/>
        </p:nvGrpSpPr>
        <p:grpSpPr>
          <a:xfrm>
            <a:off x="2836396" y="5329486"/>
            <a:ext cx="505877" cy="309317"/>
            <a:chOff x="3781860" y="5329483"/>
            <a:chExt cx="674502" cy="309317"/>
          </a:xfrm>
        </p:grpSpPr>
        <p:sp>
          <p:nvSpPr>
            <p:cNvPr id="36" name="Right Arrow 5" descr="&quot; &quot;">
              <a:extLst>
                <a:ext uri="{FF2B5EF4-FFF2-40B4-BE49-F238E27FC236}">
                  <a16:creationId xmlns:a16="http://schemas.microsoft.com/office/drawing/2014/main" id="{8345FEEA-C542-9B4E-AEF3-3D5CEF9197FC}"/>
                </a:ext>
              </a:extLst>
            </p:cNvPr>
            <p:cNvSpPr/>
            <p:nvPr userDrawn="1"/>
          </p:nvSpPr>
          <p:spPr>
            <a:xfrm>
              <a:off x="3781860" y="5329483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5" name="Straight Arrow Connector 5" descr="&quot; &quot;">
              <a:extLst>
                <a:ext uri="{FF2B5EF4-FFF2-40B4-BE49-F238E27FC236}">
                  <a16:creationId xmlns:a16="http://schemas.microsoft.com/office/drawing/2014/main" id="{F06050F9-7E34-4E90-85F1-ADA3F727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797994" y="5463258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30727" y="5129784"/>
            <a:ext cx="44577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4013" y="6492240"/>
            <a:ext cx="20574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8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0937" y="6016752"/>
            <a:ext cx="7146036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4013" y="6492240"/>
            <a:ext cx="20574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0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Wid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1115568"/>
            <a:ext cx="7886700" cy="68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97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0937" y="6016752"/>
            <a:ext cx="7146036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4013" y="6492240"/>
            <a:ext cx="20574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444752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4629151" y="1444752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8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444752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4629151" y="1444752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0937" y="6016752"/>
            <a:ext cx="7146036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  <a:lvl2pPr marL="304804" indent="0">
              <a:spcBef>
                <a:spcPts val="0"/>
              </a:spcBef>
              <a:buNone/>
              <a:defRPr sz="933"/>
            </a:lvl2pPr>
            <a:lvl3pPr marL="609608" indent="0">
              <a:spcBef>
                <a:spcPts val="0"/>
              </a:spcBef>
              <a:buNone/>
              <a:defRPr sz="933"/>
            </a:lvl3pPr>
            <a:lvl4pPr marL="914411" indent="0">
              <a:spcBef>
                <a:spcPts val="0"/>
              </a:spcBef>
              <a:buNone/>
              <a:defRPr sz="933"/>
            </a:lvl4pPr>
            <a:lvl5pPr marL="1219215" indent="0">
              <a:spcBef>
                <a:spcPts val="0"/>
              </a:spcBef>
              <a:buNone/>
              <a:defRPr sz="9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2362-5C8C-4BD9-B308-EB05E3C59C5E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8960-A37E-4F5D-B816-FFF1B67A2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02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444752"/>
            <a:ext cx="7886700" cy="3255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28650" y="4700016"/>
            <a:ext cx="7886700" cy="1225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72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444752"/>
            <a:ext cx="3886200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4629151" y="1444752"/>
            <a:ext cx="3888486" cy="548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629151" y="2133600"/>
            <a:ext cx="3886200" cy="3662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2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444752"/>
            <a:ext cx="3886200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4629151" y="1444752"/>
            <a:ext cx="3888486" cy="548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629151" y="2133600"/>
            <a:ext cx="3886200" cy="3662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6016752"/>
            <a:ext cx="7146036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29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d Content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45211" y="1252537"/>
            <a:ext cx="34290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a"/>
          <p:cNvSpPr>
            <a:spLocks noGrp="1"/>
          </p:cNvSpPr>
          <p:nvPr>
            <p:ph sz="quarter" idx="17"/>
          </p:nvPr>
        </p:nvSpPr>
        <p:spPr>
          <a:xfrm>
            <a:off x="630936" y="1895477"/>
            <a:ext cx="325755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5029200" y="1262428"/>
            <a:ext cx="34290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a"/>
          <p:cNvSpPr>
            <a:spLocks noGrp="1"/>
          </p:cNvSpPr>
          <p:nvPr>
            <p:ph sz="half" idx="2"/>
          </p:nvPr>
        </p:nvSpPr>
        <p:spPr>
          <a:xfrm>
            <a:off x="5712714" y="1895857"/>
            <a:ext cx="2745486" cy="3951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b.1" descr="&quot; &quot;"/>
          <p:cNvSpPr>
            <a:spLocks noGrp="1"/>
          </p:cNvSpPr>
          <p:nvPr>
            <p:ph type="pic" sz="quarter" idx="14"/>
          </p:nvPr>
        </p:nvSpPr>
        <p:spPr>
          <a:xfrm>
            <a:off x="5029200" y="2157984"/>
            <a:ext cx="514350" cy="685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b.2" descr="&quot; &quot;"/>
          <p:cNvSpPr>
            <a:spLocks noGrp="1"/>
          </p:cNvSpPr>
          <p:nvPr>
            <p:ph type="pic" sz="quarter" idx="15"/>
          </p:nvPr>
        </p:nvSpPr>
        <p:spPr>
          <a:xfrm>
            <a:off x="5029200" y="3364992"/>
            <a:ext cx="514350" cy="685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b.3" descr="&quot; &quot;"/>
          <p:cNvSpPr>
            <a:spLocks noGrp="1"/>
          </p:cNvSpPr>
          <p:nvPr>
            <p:ph type="pic" sz="quarter" idx="16"/>
          </p:nvPr>
        </p:nvSpPr>
        <p:spPr>
          <a:xfrm>
            <a:off x="5040191" y="4572000"/>
            <a:ext cx="514350" cy="685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12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444752"/>
            <a:ext cx="3886200" cy="2746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4629151" y="1444752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30937" y="4350748"/>
            <a:ext cx="3888486" cy="2139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1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179576"/>
            <a:ext cx="78867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171450" y="3118106"/>
            <a:ext cx="8778240" cy="2596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69514" y="5212080"/>
            <a:ext cx="3483864" cy="1014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68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324612" y="1444752"/>
            <a:ext cx="2647188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3248407" y="1444752"/>
            <a:ext cx="2647188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72201" y="1444752"/>
            <a:ext cx="2647188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6016752"/>
            <a:ext cx="7146036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54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3716" y="1444752"/>
            <a:ext cx="147447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15"/>
          </p:nvPr>
        </p:nvSpPr>
        <p:spPr>
          <a:xfrm>
            <a:off x="1543050" y="1444752"/>
            <a:ext cx="147447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072385" y="1444752"/>
            <a:ext cx="147447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half" idx="16"/>
          </p:nvPr>
        </p:nvSpPr>
        <p:spPr>
          <a:xfrm>
            <a:off x="4601719" y="1444752"/>
            <a:ext cx="147447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6131052" y="1444752"/>
            <a:ext cx="147447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7660386" y="1444752"/>
            <a:ext cx="147447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6016752"/>
            <a:ext cx="7146036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531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Three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630936" y="1066800"/>
            <a:ext cx="78867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324612" y="1524000"/>
            <a:ext cx="2647188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3248407" y="1524000"/>
            <a:ext cx="2647188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172201" y="1524000"/>
            <a:ext cx="2647188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50" y="6016752"/>
            <a:ext cx="7146036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80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ue Source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630936" y="1371600"/>
            <a:ext cx="5705856" cy="4443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597396" y="1371600"/>
            <a:ext cx="2269998" cy="444398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0937" y="6016752"/>
            <a:ext cx="7146036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  <a:lvl2pPr marL="304804" indent="0">
              <a:buNone/>
              <a:defRPr sz="933"/>
            </a:lvl2pPr>
            <a:lvl3pPr marL="609608" indent="0">
              <a:buNone/>
              <a:defRPr sz="933"/>
            </a:lvl3pPr>
            <a:lvl4pPr marL="914411" indent="0">
              <a:buNone/>
              <a:defRPr sz="933"/>
            </a:lvl4pPr>
            <a:lvl5pPr marL="1219215" indent="0">
              <a:buNone/>
              <a:defRPr sz="9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6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3E1E-4FC5-4603-AA3A-1E4709D43652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054A-5411-40CA-8C4B-35F23C117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175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nner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28650" y="1133856"/>
            <a:ext cx="774954" cy="10332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1485901" y="1115568"/>
            <a:ext cx="7031736" cy="1069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628650" y="2334768"/>
            <a:ext cx="3294126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032504" y="2334769"/>
            <a:ext cx="5109210" cy="3037060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4032649" y="5521182"/>
            <a:ext cx="3739753" cy="727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97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239012" y="1307592"/>
            <a:ext cx="3675888" cy="3127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5575554" y="1344168"/>
            <a:ext cx="3257550" cy="430682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30937" y="4486656"/>
            <a:ext cx="4876038" cy="923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630937" y="5715000"/>
            <a:ext cx="7146036" cy="64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8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lue Three Cap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630936" y="1298448"/>
            <a:ext cx="4279392" cy="1069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630936" y="2438400"/>
            <a:ext cx="4279392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8650" y="5105403"/>
            <a:ext cx="4281488" cy="4540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  <a:lvl2pPr marL="304804" indent="0">
              <a:buNone/>
              <a:defRPr sz="933"/>
            </a:lvl2pPr>
            <a:lvl3pPr marL="609608" indent="0">
              <a:buNone/>
              <a:defRPr sz="933"/>
            </a:lvl3pPr>
            <a:lvl4pPr marL="914411" indent="0">
              <a:buNone/>
              <a:defRPr sz="933"/>
            </a:lvl4pPr>
            <a:lvl5pPr marL="1219215" indent="0">
              <a:buNone/>
              <a:defRPr sz="9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930902" y="1115568"/>
            <a:ext cx="4135374" cy="4464068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630937" y="5715000"/>
            <a:ext cx="7146036" cy="64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758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hree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9144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457200" y="1133856"/>
            <a:ext cx="637474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138602" y="1115568"/>
            <a:ext cx="2057400" cy="886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3220622" y="1133856"/>
            <a:ext cx="63747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3908182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5986156" y="1133856"/>
            <a:ext cx="63747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6668967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28650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51131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0937" y="5562600"/>
            <a:ext cx="714603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50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wo Pictur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9144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1204548" y="1133856"/>
            <a:ext cx="637474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885951" y="1115568"/>
            <a:ext cx="2057400" cy="886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5256041" y="1133856"/>
            <a:ext cx="63747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5943600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28650" y="2194560"/>
            <a:ext cx="78867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30937" y="5102352"/>
            <a:ext cx="7146036" cy="1097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51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wo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9144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457200" y="1133856"/>
            <a:ext cx="637474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314450" y="1115568"/>
            <a:ext cx="2057400" cy="886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3565281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5811717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8058151" y="1133856"/>
            <a:ext cx="63747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28650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51131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0937" y="5562600"/>
            <a:ext cx="714603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38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Two Picture Sev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9144000" cy="1225296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285750" y="1133856"/>
            <a:ext cx="637474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098679" y="1115568"/>
            <a:ext cx="1611630" cy="1225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2871496" y="1115568"/>
            <a:ext cx="1611630" cy="1225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6389370" y="1114424"/>
            <a:ext cx="1611630" cy="1225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8186447" y="1133856"/>
            <a:ext cx="63747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28650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51131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0937" y="5562600"/>
            <a:ext cx="714603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4629150" y="1115568"/>
            <a:ext cx="1611630" cy="1225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500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9144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813288" y="1115568"/>
            <a:ext cx="2057400" cy="886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3582866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6343650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28650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51131" y="2194560"/>
            <a:ext cx="3867912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30937" y="5562600"/>
            <a:ext cx="714603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658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 userDrawn="1"/>
        </p:nvSpPr>
        <p:spPr>
          <a:xfrm>
            <a:off x="1" y="1114249"/>
            <a:ext cx="9144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813288" y="1115568"/>
            <a:ext cx="2057400" cy="886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3582866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6343650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28650" y="2194560"/>
            <a:ext cx="3867912" cy="42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51131" y="2194560"/>
            <a:ext cx="3867912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055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813288" y="1115568"/>
            <a:ext cx="2057400" cy="886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3582866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6343650" y="1114428"/>
            <a:ext cx="2057400" cy="88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28650" y="2194560"/>
            <a:ext cx="3867912" cy="42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51131" y="2194560"/>
            <a:ext cx="3867912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7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121-B28C-4539-B676-989F3D442B51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202D-D05B-45C3-92CF-063B7FE98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636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"/>
            <a:ext cx="78867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2" descr="&quot; &quot;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629842" y="1371600"/>
            <a:ext cx="386834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67" b="0"/>
            </a:lvl1pPr>
            <a:lvl2pPr marL="304804" indent="0">
              <a:buNone/>
              <a:defRPr sz="1333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5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0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5512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1600"/>
            <a:ext cx="3887391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67" b="0"/>
            </a:lvl1pPr>
            <a:lvl2pPr marL="304804" indent="0">
              <a:buNone/>
              <a:defRPr sz="1333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5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0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29151" y="2195512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9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98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520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139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67">
                <a:solidFill>
                  <a:srgbClr val="0F4D7B"/>
                </a:solidFill>
              </a:defRPr>
            </a:lvl1pPr>
            <a:lvl2pPr marL="304804" indent="0">
              <a:buNone/>
              <a:defRPr sz="933"/>
            </a:lvl2pPr>
            <a:lvl3pPr marL="609608" indent="0">
              <a:buNone/>
              <a:defRPr sz="800"/>
            </a:lvl3pPr>
            <a:lvl4pPr marL="914411" indent="0">
              <a:buNone/>
              <a:defRPr sz="667"/>
            </a:lvl4pPr>
            <a:lvl5pPr marL="1219215" indent="0">
              <a:buNone/>
              <a:defRPr sz="667"/>
            </a:lvl5pPr>
            <a:lvl6pPr marL="1524019" indent="0">
              <a:buNone/>
              <a:defRPr sz="667"/>
            </a:lvl6pPr>
            <a:lvl7pPr marL="1828823" indent="0">
              <a:buNone/>
              <a:defRPr sz="667"/>
            </a:lvl7pPr>
            <a:lvl8pPr marL="2133627" indent="0">
              <a:buNone/>
              <a:defRPr sz="667"/>
            </a:lvl8pPr>
            <a:lvl9pPr marL="2438430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467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lnSpc>
                <a:spcPct val="100000"/>
              </a:lnSpc>
              <a:spcBef>
                <a:spcPts val="253"/>
              </a:spcBef>
              <a:defRPr sz="9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19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67"/>
            </a:lvl1pPr>
            <a:lvl2pPr marL="304804" indent="0">
              <a:buNone/>
              <a:defRPr sz="933"/>
            </a:lvl2pPr>
            <a:lvl3pPr marL="609608" indent="0">
              <a:buNone/>
              <a:defRPr sz="800"/>
            </a:lvl3pPr>
            <a:lvl4pPr marL="914411" indent="0">
              <a:buNone/>
              <a:defRPr sz="667"/>
            </a:lvl4pPr>
            <a:lvl5pPr marL="1219215" indent="0">
              <a:buNone/>
              <a:defRPr sz="667"/>
            </a:lvl5pPr>
            <a:lvl6pPr marL="1524019" indent="0">
              <a:buNone/>
              <a:defRPr sz="667"/>
            </a:lvl6pPr>
            <a:lvl7pPr marL="1828823" indent="0">
              <a:buNone/>
              <a:defRPr sz="667"/>
            </a:lvl7pPr>
            <a:lvl8pPr marL="2133627" indent="0">
              <a:buNone/>
              <a:defRPr sz="667"/>
            </a:lvl8pPr>
            <a:lvl9pPr marL="2438430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04" indent="0">
              <a:buNone/>
              <a:defRPr sz="1867"/>
            </a:lvl2pPr>
            <a:lvl3pPr marL="609608" indent="0">
              <a:buNone/>
              <a:defRPr sz="1600"/>
            </a:lvl3pPr>
            <a:lvl4pPr marL="914411" indent="0">
              <a:buNone/>
              <a:defRPr sz="1333"/>
            </a:lvl4pPr>
            <a:lvl5pPr marL="1219215" indent="0">
              <a:buNone/>
              <a:defRPr sz="1333"/>
            </a:lvl5pPr>
            <a:lvl6pPr marL="1524019" indent="0">
              <a:buNone/>
              <a:defRPr sz="1333"/>
            </a:lvl6pPr>
            <a:lvl7pPr marL="1828823" indent="0">
              <a:buNone/>
              <a:defRPr sz="1333"/>
            </a:lvl7pPr>
            <a:lvl8pPr marL="2133627" indent="0">
              <a:buNone/>
              <a:defRPr sz="1333"/>
            </a:lvl8pPr>
            <a:lvl9pPr marL="243843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580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9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44752"/>
            <a:ext cx="7886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63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746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Cadvicecrop.jpg">
            <a:extLst>
              <a:ext uri="{FF2B5EF4-FFF2-40B4-BE49-F238E27FC236}">
                <a16:creationId xmlns:a16="http://schemas.microsoft.com/office/drawing/2014/main" id="{DD18A357-EF9A-498F-8AD3-C382AD46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52070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CD893D-E637-42A4-8C6F-B862FBEC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1A1B5-2497-401B-8D28-6A98E2537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133" dirty="0">
              <a:solidFill>
                <a:srgbClr val="FDBA1A"/>
              </a:solidFill>
              <a:latin typeface="+mn-lt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BB5B8F8-8979-4D42-A653-0C634C8C55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7851"/>
            <a:ext cx="378036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800" y="2226734"/>
            <a:ext cx="7772400" cy="13737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1"/>
            <a:ext cx="6400800" cy="1396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7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image" Target="../media/image7.tif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theme" Target="../theme/theme8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550F46-4877-480F-BAA4-CD547CB41C65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518B57-6CD5-4316-9149-5CA2C031B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189272-8127-4E99-A16F-827FCD0BB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0" r:id="rId1"/>
    <p:sldLayoutId id="2147486501" r:id="rId2"/>
    <p:sldLayoutId id="2147486502" r:id="rId3"/>
    <p:sldLayoutId id="2147486503" r:id="rId4"/>
    <p:sldLayoutId id="2147486504" r:id="rId5"/>
    <p:sldLayoutId id="2147486505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02CBE82-3F6D-44CD-940C-0FD5D46BAEA5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79548F-55C2-452C-AAB4-2DBB7FEB3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8" r:id="rId1"/>
    <p:sldLayoutId id="2147486479" r:id="rId2"/>
    <p:sldLayoutId id="2147486480" r:id="rId3"/>
    <p:sldLayoutId id="2147486481" r:id="rId4"/>
    <p:sldLayoutId id="2147486482" r:id="rId5"/>
    <p:sldLayoutId id="2147486483" r:id="rId6"/>
    <p:sldLayoutId id="2147486484" r:id="rId7"/>
    <p:sldLayoutId id="2147486485" r:id="rId8"/>
    <p:sldLayoutId id="2147486486" r:id="rId9"/>
    <p:sldLayoutId id="2147486487" r:id="rId10"/>
    <p:sldLayoutId id="21474864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F68AFA-0A62-416E-9B1F-E57431AA1C72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AD73B4-0FD5-4605-9442-77CD7F008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F6DA17-0608-4F26-8C83-2A4D916FA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6" r:id="rId1"/>
    <p:sldLayoutId id="2147486507" r:id="rId2"/>
    <p:sldLayoutId id="2147486508" r:id="rId3"/>
    <p:sldLayoutId id="2147486509" r:id="rId4"/>
    <p:sldLayoutId id="2147486510" r:id="rId5"/>
    <p:sldLayoutId id="2147486511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EA2717-1474-4C20-8ECA-6595C1DC7DBB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8EAAD1-BED5-4784-9AFF-00A444C61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9" r:id="rId1"/>
    <p:sldLayoutId id="2147486490" r:id="rId2"/>
    <p:sldLayoutId id="2147486491" r:id="rId3"/>
    <p:sldLayoutId id="2147486492" r:id="rId4"/>
    <p:sldLayoutId id="2147486493" r:id="rId5"/>
    <p:sldLayoutId id="2147486494" r:id="rId6"/>
    <p:sldLayoutId id="2147486495" r:id="rId7"/>
    <p:sldLayoutId id="2147486496" r:id="rId8"/>
    <p:sldLayoutId id="2147486497" r:id="rId9"/>
    <p:sldLayoutId id="2147486498" r:id="rId10"/>
    <p:sldLayoutId id="21474864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D5844B-6794-45DC-A710-285C161C76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DB7F23-3298-49FB-9A23-FFD4687154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98A45-E92F-4569-B8FB-27D1BB295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550F46-4877-480F-BAA4-CD547CB41C65}" type="datetime1">
              <a:rPr lang="en-US" altLang="en-US" smtClean="0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B4FB-91E4-42FA-BA83-9F6F13DFA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518B57-6CD5-4316-9149-5CA2C031BD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12016-36EB-46B5-88DC-6052EE601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189272-8127-4E99-A16F-827FCD0BBE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52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A354C0D-58FE-43E9-9C39-A62622A5CA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A3A03FB-1423-4F13-8D85-036691FC3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8FD23-DB1A-4446-954A-0DADFD21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44DA20-5A80-40D0-B881-52BF89787E7A}" type="datetime1">
              <a:rPr lang="en-US" altLang="en-US"/>
              <a:pPr>
                <a:defRPr/>
              </a:pPr>
              <a:t>1/18/22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3F97-02DC-4627-9796-DB4DE6247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2D5CB-81FE-4F6C-AE68-D8B53EF5D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B891873-94EF-4405-875F-4A057DD2E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1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22" r:id="rId2"/>
    <p:sldLayoutId id="2147486523" r:id="rId3"/>
    <p:sldLayoutId id="2147486524" r:id="rId4"/>
    <p:sldLayoutId id="2147486525" r:id="rId5"/>
    <p:sldLayoutId id="2147486526" r:id="rId6"/>
    <p:sldLayoutId id="2147486527" r:id="rId7"/>
    <p:sldLayoutId id="2147486528" r:id="rId8"/>
    <p:sldLayoutId id="2147486529" r:id="rId9"/>
    <p:sldLayoutId id="2147486530" r:id="rId10"/>
    <p:sldLayoutId id="21474865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D89FCC8-E1E5-46C5-8B53-4F0C694F26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124FDA6-5618-4FD8-81FE-A3515B889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5BEC-7147-4579-A996-848AE6CE2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67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195D9F-1429-4EE2-B67B-232E45483CA4}" type="datetime1">
              <a:rPr lang="en-US" altLang="en-US"/>
              <a:pPr>
                <a:defRPr/>
              </a:pPr>
              <a:t>1/18/22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ABF95-E174-4A11-A1AE-FB10B264A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67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EB88F0-89B1-4DB4-AF0C-7932014374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4634-182B-4E19-A893-3A863B3DA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67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AEFB6B-391F-4F50-904B-A9CEA2A4D5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38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3" r:id="rId1"/>
    <p:sldLayoutId id="2147486534" r:id="rId2"/>
    <p:sldLayoutId id="2147486535" r:id="rId3"/>
    <p:sldLayoutId id="2147486536" r:id="rId4"/>
    <p:sldLayoutId id="2147486537" r:id="rId5"/>
    <p:sldLayoutId id="2147486538" r:id="rId6"/>
  </p:sldLayoutIdLst>
  <p:hf sldNum="0" hdr="0" dt="0"/>
  <p:txStyles>
    <p:titleStyle>
      <a:lvl1pPr algn="ctr" defTabSz="406405" rtl="0" eaLnBrk="1" fontAlgn="base" hangingPunct="1">
        <a:spcBef>
          <a:spcPct val="0"/>
        </a:spcBef>
        <a:spcAft>
          <a:spcPct val="0"/>
        </a:spcAft>
        <a:defRPr sz="391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06405"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ＭＳ Ｐゴシック" charset="0"/>
        </a:defRPr>
      </a:lvl6pPr>
      <a:lvl7pPr marL="812810"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ＭＳ Ｐゴシック" charset="0"/>
        </a:defRPr>
      </a:lvl7pPr>
      <a:lvl8pPr marL="1219215"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ＭＳ Ｐゴシック" charset="0"/>
        </a:defRPr>
      </a:lvl8pPr>
      <a:lvl9pPr marL="1625620" algn="ctr" defTabSz="406405" rtl="0" eaLnBrk="1" fontAlgn="base" hangingPunct="1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04804" indent="-304804" algn="l" defTabSz="4064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60408" indent="-254003" algn="l" defTabSz="4064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8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16013" indent="-203203" algn="l" defTabSz="4064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2418" indent="-203203" algn="l" defTabSz="4064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78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23" indent="-203203" algn="l" defTabSz="4064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78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35228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475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3" descr="Logo: Department of Health &amp; Human Services. USA.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769866"/>
            <a:ext cx="530352" cy="70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4" descr="&quot; &quot;"/>
          <p:cNvCxnSpPr/>
          <p:nvPr/>
        </p:nvCxnSpPr>
        <p:spPr>
          <a:xfrm flipV="1">
            <a:off x="628650" y="6355808"/>
            <a:ext cx="714375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title="Health Center Program Logo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70" y="5980808"/>
            <a:ext cx="1070892" cy="415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 descr="&quot; &quot;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54013" y="6490444"/>
            <a:ext cx="205740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1">
                <a:solidFill>
                  <a:schemeClr val="bg1"/>
                </a:solidFill>
              </a:defRPr>
            </a:lvl1pPr>
          </a:lstStyle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0" r:id="rId1"/>
    <p:sldLayoutId id="2147486541" r:id="rId2"/>
    <p:sldLayoutId id="2147486542" r:id="rId3"/>
    <p:sldLayoutId id="2147486543" r:id="rId4"/>
    <p:sldLayoutId id="2147486544" r:id="rId5"/>
    <p:sldLayoutId id="2147486545" r:id="rId6"/>
    <p:sldLayoutId id="2147486546" r:id="rId7"/>
    <p:sldLayoutId id="2147486547" r:id="rId8"/>
    <p:sldLayoutId id="2147486548" r:id="rId9"/>
    <p:sldLayoutId id="2147486549" r:id="rId10"/>
    <p:sldLayoutId id="2147486550" r:id="rId11"/>
    <p:sldLayoutId id="2147486551" r:id="rId12"/>
    <p:sldLayoutId id="2147486552" r:id="rId13"/>
    <p:sldLayoutId id="2147486553" r:id="rId14"/>
    <p:sldLayoutId id="2147486554" r:id="rId15"/>
    <p:sldLayoutId id="2147486555" r:id="rId16"/>
    <p:sldLayoutId id="2147486556" r:id="rId17"/>
    <p:sldLayoutId id="2147486557" r:id="rId18"/>
    <p:sldLayoutId id="2147486558" r:id="rId19"/>
    <p:sldLayoutId id="2147486559" r:id="rId20"/>
    <p:sldLayoutId id="2147486560" r:id="rId21"/>
    <p:sldLayoutId id="2147486561" r:id="rId22"/>
    <p:sldLayoutId id="2147486562" r:id="rId23"/>
    <p:sldLayoutId id="2147486563" r:id="rId24"/>
    <p:sldLayoutId id="2147486564" r:id="rId25"/>
    <p:sldLayoutId id="2147486565" r:id="rId26"/>
    <p:sldLayoutId id="2147486566" r:id="rId27"/>
    <p:sldLayoutId id="2147486567" r:id="rId28"/>
    <p:sldLayoutId id="2147486568" r:id="rId29"/>
    <p:sldLayoutId id="2147486569" r:id="rId30"/>
    <p:sldLayoutId id="2147486570" r:id="rId31"/>
    <p:sldLayoutId id="2147486571" r:id="rId32"/>
    <p:sldLayoutId id="2147486572" r:id="rId33"/>
    <p:sldLayoutId id="2147486573" r:id="rId34"/>
    <p:sldLayoutId id="2147486574" r:id="rId35"/>
    <p:sldLayoutId id="2147486575" r:id="rId36"/>
    <p:sldLayoutId id="2147486576" r:id="rId37"/>
    <p:sldLayoutId id="2147486577" r:id="rId38"/>
    <p:sldLayoutId id="2147486578" r:id="rId39"/>
  </p:sldLayoutIdLst>
  <p:hf hdr="0" ftr="0" dt="0"/>
  <p:txStyles>
    <p:titleStyle>
      <a:lvl1pPr algn="l" defTabSz="609608" rtl="0" eaLnBrk="1" latinLnBrk="0" hangingPunct="1">
        <a:lnSpc>
          <a:spcPct val="100000"/>
        </a:lnSpc>
        <a:spcBef>
          <a:spcPct val="0"/>
        </a:spcBef>
        <a:buNone/>
        <a:defRPr sz="2667" b="1" kern="120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231651" indent="-231651" algn="l" defTabSz="609608" rtl="0" eaLnBrk="1" latinLnBrk="0" hangingPunct="1">
        <a:lnSpc>
          <a:spcPct val="100000"/>
        </a:lnSpc>
        <a:spcBef>
          <a:spcPts val="352"/>
        </a:spcBef>
        <a:buClr>
          <a:srgbClr val="0F4D7B"/>
        </a:buClr>
        <a:buSzPct val="125000"/>
        <a:buFont typeface="Arial" panose="020B0604020202020204" pitchFamily="34" charset="0"/>
        <a:buChar char="•"/>
        <a:defRPr sz="1467" kern="1200">
          <a:solidFill>
            <a:srgbClr val="0F4D7B"/>
          </a:solidFill>
          <a:latin typeface="+mn-lt"/>
          <a:ea typeface="+mn-ea"/>
          <a:cs typeface="+mn-cs"/>
        </a:defRPr>
      </a:lvl1pPr>
      <a:lvl2pPr marL="493782" indent="-188978" algn="l" defTabSz="609608" rtl="0" eaLnBrk="1" latinLnBrk="0" hangingPunct="1">
        <a:lnSpc>
          <a:spcPct val="100000"/>
        </a:lnSpc>
        <a:spcBef>
          <a:spcPts val="320"/>
        </a:spcBef>
        <a:buClr>
          <a:srgbClr val="0F4D7B"/>
        </a:buClr>
        <a:buFont typeface="Wingdings" panose="05000000000000000000" pitchFamily="2" charset="2"/>
        <a:buChar char="§"/>
        <a:defRPr sz="1333" kern="1200">
          <a:solidFill>
            <a:srgbClr val="0F4D7B"/>
          </a:solidFill>
          <a:latin typeface="+mn-lt"/>
          <a:ea typeface="+mn-ea"/>
          <a:cs typeface="+mn-cs"/>
        </a:defRPr>
      </a:lvl2pPr>
      <a:lvl3pPr marL="762010" indent="-152402" algn="l" defTabSz="609608" rtl="0" eaLnBrk="1" latinLnBrk="0" hangingPunct="1">
        <a:lnSpc>
          <a:spcPct val="100000"/>
        </a:lnSpc>
        <a:spcBef>
          <a:spcPts val="288"/>
        </a:spcBef>
        <a:buClr>
          <a:srgbClr val="0F4D7B"/>
        </a:buClr>
        <a:buFont typeface="Wingdings" panose="05000000000000000000" pitchFamily="2" charset="2"/>
        <a:buChar char="ü"/>
        <a:defRPr sz="1200" kern="1200">
          <a:solidFill>
            <a:srgbClr val="0F4D7B"/>
          </a:solidFill>
          <a:latin typeface="+mn-lt"/>
          <a:ea typeface="+mn-ea"/>
          <a:cs typeface="+mn-cs"/>
        </a:defRPr>
      </a:lvl3pPr>
      <a:lvl4pPr marL="1066813" indent="-152402" algn="l" defTabSz="609608" rtl="0" eaLnBrk="1" latinLnBrk="0" hangingPunct="1">
        <a:lnSpc>
          <a:spcPct val="100000"/>
        </a:lnSpc>
        <a:spcBef>
          <a:spcPts val="267"/>
        </a:spcBef>
        <a:buClr>
          <a:srgbClr val="0F4D7B"/>
        </a:buClr>
        <a:buSzPct val="100000"/>
        <a:buFont typeface="Courier New" panose="02070309020205020404" pitchFamily="49" charset="0"/>
        <a:buChar char="o"/>
        <a:defRPr sz="1067" kern="1200">
          <a:solidFill>
            <a:srgbClr val="0F4D7B"/>
          </a:solidFill>
          <a:latin typeface="+mn-lt"/>
          <a:ea typeface="+mn-ea"/>
          <a:cs typeface="+mn-cs"/>
        </a:defRPr>
      </a:lvl4pPr>
      <a:lvl5pPr marL="1371617" indent="-152402" algn="l" defTabSz="609608" rtl="0" eaLnBrk="1" latinLnBrk="0" hangingPunct="1">
        <a:lnSpc>
          <a:spcPct val="100000"/>
        </a:lnSpc>
        <a:spcBef>
          <a:spcPts val="253"/>
        </a:spcBef>
        <a:buClr>
          <a:srgbClr val="0F4D7B"/>
        </a:buClr>
        <a:buFont typeface="Wingdings" panose="05000000000000000000" pitchFamily="2" charset="2"/>
        <a:buChar char="Ø"/>
        <a:defRPr sz="933" kern="1200">
          <a:solidFill>
            <a:srgbClr val="0F4D7B"/>
          </a:solidFill>
          <a:latin typeface="+mn-lt"/>
          <a:ea typeface="+mn-ea"/>
          <a:cs typeface="+mn-cs"/>
        </a:defRPr>
      </a:lvl5pPr>
      <a:lvl6pPr marL="1676421" indent="-152402" algn="l" defTabSz="60960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25" indent="-152402" algn="l" defTabSz="60960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29" indent="-152402" algn="l" defTabSz="60960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32" indent="-152402" algn="l" defTabSz="60960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4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8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11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15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19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23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27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30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nccc.ucsf.edu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Header bar (N/A)" title="Header bar (N/A)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DBA1A"/>
              </a:solidFill>
              <a:latin typeface="+mn-lt"/>
              <a:ea typeface="+mn-ea"/>
            </a:endParaRPr>
          </a:p>
        </p:txBody>
      </p:sp>
      <p:sp>
        <p:nvSpPr>
          <p:cNvPr id="26628" name="TextBox 5" descr="HRSA financisl support text for NCCC award" title="HRSA financial support text"/>
          <p:cNvSpPr txBox="1">
            <a:spLocks noChangeArrowheads="1"/>
          </p:cNvSpPr>
          <p:nvPr/>
        </p:nvSpPr>
        <p:spPr bwMode="auto">
          <a:xfrm>
            <a:off x="5257800" y="58674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i="1" dirty="0">
                <a:latin typeface="+mn-lt"/>
              </a:rPr>
              <a:t>This project is supported by the Health Resources and Services Administration (HRSA) of the U.S. Department of Health and Human Services (HHS) under grant number U1OHA30039-04-00 (AIDS Education and Training Centers National Clinician Consultation Center) in partnership with the HRSA Bureau of Primary Health Care (BPHC) awarded to the University of California, San Francisco.</a:t>
            </a:r>
            <a:endParaRPr lang="en-US" altLang="en-US" sz="1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7086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>
              <a:latin typeface="+mn-lt"/>
            </a:endParaRPr>
          </a:p>
          <a:p>
            <a:pPr algn="ctr">
              <a:defRPr/>
            </a:pPr>
            <a:r>
              <a:rPr lang="en-US" sz="3000" b="1" dirty="0">
                <a:latin typeface="+mn-lt"/>
              </a:rPr>
              <a:t>Buprenorphine Transitions</a:t>
            </a:r>
          </a:p>
          <a:p>
            <a:pPr algn="ctr">
              <a:defRPr/>
            </a:pPr>
            <a:r>
              <a:rPr lang="en-US" sz="1600" b="1" dirty="0">
                <a:latin typeface="+mn-lt"/>
              </a:rPr>
              <a:t>January 18, 2022</a:t>
            </a:r>
          </a:p>
          <a:p>
            <a:pPr algn="ctr">
              <a:defRPr/>
            </a:pPr>
            <a:endParaRPr lang="en-US" sz="3000" b="1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James J. Gasper, PharmD, BCPP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National Clinician Consultation Center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University of California San Francisco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08052"/>
          </a:xfrm>
        </p:spPr>
        <p:txBody>
          <a:bodyPr/>
          <a:lstStyle/>
          <a:p>
            <a:r>
              <a:rPr lang="en-US" dirty="0"/>
              <a:t>Give doses of buprenorphine below the threshold for precipitated withdrawal</a:t>
            </a:r>
          </a:p>
          <a:p>
            <a:r>
              <a:rPr lang="en-US" dirty="0"/>
              <a:t>Slowly replace unbound MOR with buprenorphine</a:t>
            </a:r>
          </a:p>
          <a:p>
            <a:r>
              <a:rPr lang="en-US" dirty="0"/>
              <a:t>Slowly displace full agonist from bound MOR</a:t>
            </a:r>
          </a:p>
          <a:p>
            <a:r>
              <a:rPr lang="en-US" dirty="0"/>
              <a:t>Restore opioid tone with buprenorphine titration</a:t>
            </a:r>
          </a:p>
          <a:p>
            <a:pPr marL="0" indent="0">
              <a:buNone/>
            </a:pPr>
            <a:r>
              <a:rPr lang="en-US" dirty="0"/>
              <a:t>Net outcome: no perceptible withdrawal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Approach</a:t>
            </a:r>
          </a:p>
        </p:txBody>
      </p:sp>
    </p:spTree>
    <p:extLst>
      <p:ext uri="{BB962C8B-B14F-4D97-AF65-F5344CB8AC3E}">
        <p14:creationId xmlns:p14="http://schemas.microsoft.com/office/powerpoint/2010/main" val="290363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16879"/>
          </a:xfrm>
        </p:spPr>
        <p:txBody>
          <a:bodyPr/>
          <a:lstStyle/>
          <a:p>
            <a:r>
              <a:rPr lang="en-US" dirty="0"/>
              <a:t>Establishing the Dose Threshold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1396" y="647949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Mendelson J et al. </a:t>
            </a:r>
            <a:r>
              <a:rPr lang="en-US" sz="1600" dirty="0" err="1">
                <a:latin typeface="+mn-lt"/>
              </a:rPr>
              <a:t>Biol</a:t>
            </a:r>
            <a:r>
              <a:rPr lang="en-US" sz="1600" dirty="0">
                <a:latin typeface="+mn-lt"/>
              </a:rPr>
              <a:t> Psych 1997;41:1095-1101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905000" y="2209800"/>
            <a:ext cx="438727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Methadone Maintenance</a:t>
            </a:r>
          </a:p>
          <a:p>
            <a:pPr algn="ctr"/>
            <a:r>
              <a:rPr lang="en-US" dirty="0">
                <a:latin typeface="+mn-lt"/>
              </a:rPr>
              <a:t> (45-60mg)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57200" y="6017831"/>
            <a:ext cx="210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 = 5</a:t>
            </a:r>
          </a:p>
        </p:txBody>
      </p:sp>
      <p:sp>
        <p:nvSpPr>
          <p:cNvPr id="9" name="Down Arrow 8"/>
          <p:cNvSpPr/>
          <p:nvPr/>
        </p:nvSpPr>
        <p:spPr>
          <a:xfrm rot="1726719">
            <a:off x="1713420" y="303249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621367" y="326141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791579">
            <a:off x="5536605" y="303320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1761" y="4008989"/>
            <a:ext cx="2142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Buprenorphine </a:t>
            </a:r>
          </a:p>
          <a:p>
            <a:r>
              <a:rPr lang="en-US" dirty="0">
                <a:latin typeface="+mn-lt"/>
              </a:rPr>
              <a:t>0.2mg IV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2180" y="4239822"/>
            <a:ext cx="1380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Naloxone</a:t>
            </a:r>
          </a:p>
          <a:p>
            <a:r>
              <a:rPr lang="en-US" dirty="0">
                <a:latin typeface="+mn-lt"/>
              </a:rPr>
              <a:t>0.1mg IV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3976847"/>
            <a:ext cx="2526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Buprenorphine </a:t>
            </a:r>
          </a:p>
          <a:p>
            <a:r>
              <a:rPr lang="en-US" dirty="0">
                <a:latin typeface="+mn-lt"/>
              </a:rPr>
              <a:t>0.2mg IV</a:t>
            </a:r>
          </a:p>
          <a:p>
            <a:r>
              <a:rPr lang="en-US" dirty="0">
                <a:latin typeface="+mn-lt"/>
              </a:rPr>
              <a:t>Naloxone 0.1mg IV</a:t>
            </a:r>
          </a:p>
        </p:txBody>
      </p:sp>
    </p:spTree>
    <p:extLst>
      <p:ext uri="{BB962C8B-B14F-4D97-AF65-F5344CB8AC3E}">
        <p14:creationId xmlns:p14="http://schemas.microsoft.com/office/powerpoint/2010/main" val="158146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871924"/>
              </p:ext>
            </p:extLst>
          </p:nvPr>
        </p:nvGraphicFramePr>
        <p:xfrm>
          <a:off x="76200" y="2197242"/>
          <a:ext cx="8229600" cy="375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158">
                <a:tc>
                  <a:txBody>
                    <a:bodyPr/>
                    <a:lstStyle/>
                    <a:p>
                      <a:r>
                        <a:rPr lang="en-US" sz="20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</a:t>
                      </a:r>
                      <a:r>
                        <a:rPr lang="en-US" sz="2000" baseline="0" dirty="0"/>
                        <a:t> Drug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000" dirty="0"/>
                        <a:t>Buprenorphine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439">
                <a:tc>
                  <a:txBody>
                    <a:bodyPr/>
                    <a:lstStyle/>
                    <a:p>
                      <a:r>
                        <a:rPr lang="en-US" sz="2000" dirty="0"/>
                        <a:t>Buprenorphine/naloxone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961">
                <a:tc>
                  <a:txBody>
                    <a:bodyPr/>
                    <a:lstStyle/>
                    <a:p>
                      <a:r>
                        <a:rPr lang="en-US" sz="2000" dirty="0"/>
                        <a:t>Naloxone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961">
                <a:tc>
                  <a:txBody>
                    <a:bodyPr/>
                    <a:lstStyle/>
                    <a:p>
                      <a:r>
                        <a:rPr lang="en-US" sz="2000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16879"/>
          </a:xfrm>
        </p:spPr>
        <p:txBody>
          <a:bodyPr/>
          <a:lstStyle/>
          <a:p>
            <a:r>
              <a:rPr lang="en-US" dirty="0"/>
              <a:t>Establishing the Dose Threshold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465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Mean VAS at peak, comparisons vs buprenorphine, * = </a:t>
            </a:r>
            <a:r>
              <a:rPr lang="en-US" i="1" dirty="0">
                <a:latin typeface="+mn-lt"/>
              </a:rPr>
              <a:t>p &lt; 0.05</a:t>
            </a:r>
            <a:endParaRPr lang="en-US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0DD99-FDA7-43AB-B59E-BB15DFCA0C58}"/>
              </a:ext>
            </a:extLst>
          </p:cNvPr>
          <p:cNvGrpSpPr/>
          <p:nvPr/>
        </p:nvGrpSpPr>
        <p:grpSpPr>
          <a:xfrm>
            <a:off x="4495800" y="2695198"/>
            <a:ext cx="3200400" cy="3287639"/>
            <a:chOff x="4495800" y="2695198"/>
            <a:chExt cx="3200400" cy="3287639"/>
          </a:xfrm>
        </p:grpSpPr>
        <p:sp>
          <p:nvSpPr>
            <p:cNvPr id="7" name="Oval 6"/>
            <p:cNvSpPr/>
            <p:nvPr/>
          </p:nvSpPr>
          <p:spPr>
            <a:xfrm>
              <a:off x="4572000" y="5225620"/>
              <a:ext cx="914400" cy="7233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781800" y="5202067"/>
              <a:ext cx="914400" cy="780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67273EE-8885-40DA-9034-F4F66CA23FB1}"/>
                </a:ext>
              </a:extLst>
            </p:cNvPr>
            <p:cNvSpPr/>
            <p:nvPr/>
          </p:nvSpPr>
          <p:spPr>
            <a:xfrm>
              <a:off x="4495800" y="2705659"/>
              <a:ext cx="914400" cy="7233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A42E75-6F6D-41C7-AAED-E2E5449EC602}"/>
                </a:ext>
              </a:extLst>
            </p:cNvPr>
            <p:cNvSpPr/>
            <p:nvPr/>
          </p:nvSpPr>
          <p:spPr>
            <a:xfrm>
              <a:off x="6781800" y="2695198"/>
              <a:ext cx="914400" cy="7233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40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2514600" cy="40842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Dose (SL)</a:t>
            </a:r>
          </a:p>
          <a:p>
            <a:pPr marL="0" indent="0">
              <a:buNone/>
            </a:pPr>
            <a:r>
              <a:rPr lang="en-US" dirty="0"/>
              <a:t>2 mg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16 mg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32 mg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this Work?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114800" y="2514600"/>
            <a:ext cx="4267200" cy="408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µ Receptor Occupancy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27-47%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80-92%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89-98%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64008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Greenwald et al. </a:t>
            </a:r>
            <a:r>
              <a:rPr lang="en-US" sz="1600" dirty="0" err="1">
                <a:latin typeface="+mn-lt"/>
              </a:rPr>
              <a:t>Neuropsychopharmacology</a:t>
            </a:r>
            <a:r>
              <a:rPr lang="en-US" sz="1600" dirty="0">
                <a:latin typeface="+mn-lt"/>
              </a:rPr>
              <a:t> 2003;28:2000-2009</a:t>
            </a:r>
          </a:p>
        </p:txBody>
      </p:sp>
    </p:spTree>
    <p:extLst>
      <p:ext uri="{BB962C8B-B14F-4D97-AF65-F5344CB8AC3E}">
        <p14:creationId xmlns:p14="http://schemas.microsoft.com/office/powerpoint/2010/main" val="289449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84252"/>
          </a:xfrm>
        </p:spPr>
        <p:txBody>
          <a:bodyPr/>
          <a:lstStyle/>
          <a:p>
            <a:r>
              <a:rPr lang="en-US" dirty="0"/>
              <a:t>16 pts on MMT 100mg per day </a:t>
            </a:r>
          </a:p>
          <a:p>
            <a:r>
              <a:rPr lang="en-US" dirty="0"/>
              <a:t>Phase 1</a:t>
            </a:r>
          </a:p>
          <a:p>
            <a:pPr lvl="1"/>
            <a:r>
              <a:rPr lang="en-US" dirty="0"/>
              <a:t>Dose finding for precipitated withdrawal</a:t>
            </a:r>
          </a:p>
          <a:p>
            <a:pPr lvl="2"/>
            <a:r>
              <a:rPr lang="en-US" dirty="0"/>
              <a:t> Established by Four at 4mg, Two at 8mg, One at 16mg, Three had none up to 32mg</a:t>
            </a:r>
          </a:p>
          <a:p>
            <a:r>
              <a:rPr lang="en-US" dirty="0"/>
              <a:t>Phase 2</a:t>
            </a:r>
          </a:p>
          <a:p>
            <a:pPr lvl="1"/>
            <a:r>
              <a:rPr lang="en-US" dirty="0"/>
              <a:t>Dose in Phase 1 split and given 2 hours apart</a:t>
            </a:r>
          </a:p>
          <a:p>
            <a:pPr lvl="2"/>
            <a:r>
              <a:rPr lang="en-US" dirty="0"/>
              <a:t>Minimal precipitated withdrawal reported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16879"/>
          </a:xfrm>
        </p:spPr>
        <p:txBody>
          <a:bodyPr/>
          <a:lstStyle/>
          <a:p>
            <a:r>
              <a:rPr lang="en-US" dirty="0"/>
              <a:t>What about Repeated Doses: MMT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352799" y="6400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Rosado et al. Drug Alcohol Depend 2007;90:261-269</a:t>
            </a:r>
          </a:p>
        </p:txBody>
      </p:sp>
    </p:spTree>
    <p:extLst>
      <p:ext uri="{BB962C8B-B14F-4D97-AF65-F5344CB8AC3E}">
        <p14:creationId xmlns:p14="http://schemas.microsoft.com/office/powerpoint/2010/main" val="356037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substantial variability in how patients tolerate and experience buprenorphine precipitated withdrawal</a:t>
            </a:r>
          </a:p>
          <a:p>
            <a:r>
              <a:rPr lang="en-US" dirty="0"/>
              <a:t>Doses ≤ 0.5mg SL are unlikely to produce noticeable symptoms in MMT patients</a:t>
            </a:r>
          </a:p>
          <a:p>
            <a:r>
              <a:rPr lang="en-US" dirty="0"/>
              <a:t>Repeated lower doses decreases reports of withdrawal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</a:t>
            </a:r>
          </a:p>
        </p:txBody>
      </p:sp>
    </p:spTree>
    <p:extLst>
      <p:ext uri="{BB962C8B-B14F-4D97-AF65-F5344CB8AC3E}">
        <p14:creationId xmlns:p14="http://schemas.microsoft.com/office/powerpoint/2010/main" val="101256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21721"/>
            <a:ext cx="8229600" cy="1016879"/>
          </a:xfrm>
        </p:spPr>
        <p:txBody>
          <a:bodyPr>
            <a:normAutofit fontScale="90000"/>
          </a:bodyPr>
          <a:lstStyle/>
          <a:p>
            <a:r>
              <a:rPr lang="en-US" dirty="0"/>
              <a:t>Low Dose Transitions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Microdosing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Microinductions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52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16879"/>
          </a:xfrm>
        </p:spPr>
        <p:txBody>
          <a:bodyPr/>
          <a:lstStyle/>
          <a:p>
            <a:r>
              <a:rPr lang="en-US" dirty="0"/>
              <a:t>Bernese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" y="1821205"/>
            <a:ext cx="5638800" cy="2393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52400" y="4501329"/>
            <a:ext cx="461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Robert </a:t>
            </a:r>
            <a:r>
              <a:rPr lang="en-US" sz="1600" dirty="0" err="1">
                <a:latin typeface="+mn-lt"/>
              </a:rPr>
              <a:t>Hammig</a:t>
            </a:r>
            <a:r>
              <a:rPr lang="en-US" sz="1600" dirty="0">
                <a:latin typeface="+mn-lt"/>
              </a:rPr>
              <a:t>, MD</a:t>
            </a:r>
          </a:p>
          <a:p>
            <a:r>
              <a:rPr lang="en-US" sz="1600" dirty="0">
                <a:latin typeface="+mn-lt"/>
              </a:rPr>
              <a:t>University Psychiatric Services Bern</a:t>
            </a:r>
          </a:p>
          <a:p>
            <a:r>
              <a:rPr lang="en-US" sz="1600" dirty="0">
                <a:latin typeface="+mn-lt"/>
              </a:rPr>
              <a:t>Bern, Switzerland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64292"/>
            <a:ext cx="1447800" cy="1181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429000"/>
            <a:ext cx="5257799" cy="2875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4580" y="6207480"/>
            <a:ext cx="390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Suchttherapie</a:t>
            </a:r>
            <a:r>
              <a:rPr lang="en-US" sz="1600" dirty="0">
                <a:latin typeface="+mn-lt"/>
              </a:rPr>
              <a:t> 2010;11:129-132</a:t>
            </a:r>
          </a:p>
          <a:p>
            <a:r>
              <a:rPr lang="en-US" sz="1600" dirty="0">
                <a:latin typeface="+mn-lt"/>
              </a:rPr>
              <a:t>Substance Abuse and Rehab 2016:7:99-105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42512"/>
            <a:ext cx="4539915" cy="9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94963"/>
              </p:ext>
            </p:extLst>
          </p:nvPr>
        </p:nvGraphicFramePr>
        <p:xfrm>
          <a:off x="228600" y="1905000"/>
          <a:ext cx="8870974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Starting/target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Hammig</a:t>
                      </a:r>
                      <a:r>
                        <a:rPr lang="en-US" baseline="0" dirty="0"/>
                        <a:t>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Heroin</a:t>
                      </a:r>
                    </a:p>
                    <a:p>
                      <a:r>
                        <a:rPr lang="en-US" dirty="0"/>
                        <a:t>DAM/Methadone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0.2mg to 12mg </a:t>
                      </a:r>
                    </a:p>
                    <a:p>
                      <a:r>
                        <a:rPr lang="en-US" dirty="0"/>
                        <a:t>0.2mg to 24mg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days</a:t>
                      </a:r>
                    </a:p>
                    <a:p>
                      <a:r>
                        <a:rPr lang="en-US" dirty="0"/>
                        <a:t>28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Klaire</a:t>
                      </a:r>
                      <a:r>
                        <a:rPr lang="en-US" dirty="0"/>
                        <a:t>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Heroin/Hydromorphone</a:t>
                      </a:r>
                    </a:p>
                    <a:p>
                      <a:r>
                        <a:rPr lang="en-US" dirty="0"/>
                        <a:t>OD/Hydromorphone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0.25mg q4h to 16mg </a:t>
                      </a:r>
                    </a:p>
                    <a:p>
                      <a:r>
                        <a:rPr lang="en-US" dirty="0"/>
                        <a:t>0.5mg q3h to 12mg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days</a:t>
                      </a:r>
                    </a:p>
                    <a:p>
                      <a:r>
                        <a:rPr lang="en-US" dirty="0"/>
                        <a:t>3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Vogel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0.2mg to 48mg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Terasaki</a:t>
                      </a:r>
                      <a:r>
                        <a:rPr lang="en-US" dirty="0"/>
                        <a:t>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0.5mg to</a:t>
                      </a:r>
                      <a:r>
                        <a:rPr lang="en-US" baseline="0" dirty="0"/>
                        <a:t> 12mg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Rozylo</a:t>
                      </a:r>
                      <a:r>
                        <a:rPr lang="en-US" baseline="0" dirty="0"/>
                        <a:t>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0.25mg to 12mg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Becker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Analgesic morphine, oxycodone, 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0.5mg BID to 4mg TID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Brar</a:t>
                      </a:r>
                      <a:r>
                        <a:rPr lang="en-US" dirty="0"/>
                        <a:t>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Fentanyl/heroin, morphine, 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0.5mg to 16-32mg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Caulfield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iOAT</a:t>
                      </a:r>
                      <a:r>
                        <a:rPr lang="en-US" dirty="0"/>
                        <a:t> (hydromorphone/</a:t>
                      </a:r>
                    </a:p>
                    <a:p>
                      <a:r>
                        <a:rPr lang="en-US" dirty="0"/>
                        <a:t>morphine)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0.5mg to 16mg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16879"/>
          </a:xfrm>
        </p:spPr>
        <p:txBody>
          <a:bodyPr/>
          <a:lstStyle/>
          <a:p>
            <a:r>
              <a:rPr lang="en-US" dirty="0"/>
              <a:t>Sublingual Transitions</a:t>
            </a:r>
          </a:p>
        </p:txBody>
      </p:sp>
    </p:spTree>
    <p:extLst>
      <p:ext uri="{BB962C8B-B14F-4D97-AF65-F5344CB8AC3E}">
        <p14:creationId xmlns:p14="http://schemas.microsoft.com/office/powerpoint/2010/main" val="240199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11522"/>
              </p:ext>
            </p:extLst>
          </p:nvPr>
        </p:nvGraphicFramePr>
        <p:xfrm>
          <a:off x="228600" y="2514600"/>
          <a:ext cx="887097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Starting/target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Hamata</a:t>
                      </a:r>
                      <a:r>
                        <a:rPr lang="en-US" baseline="0" dirty="0"/>
                        <a:t>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Fentanyl infusion 200mcg/min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0.25mg</a:t>
                      </a:r>
                      <a:r>
                        <a:rPr lang="en-US" baseline="0" dirty="0"/>
                        <a:t> q3h to 12mg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0" dirty="0"/>
                        <a:t>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Azar</a:t>
                      </a:r>
                      <a:r>
                        <a:rPr lang="en-US" baseline="0" dirty="0"/>
                        <a:t> 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Illicit fentanyl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0.5mg q3h to 8mg day 3 then </a:t>
                      </a:r>
                      <a:r>
                        <a:rPr lang="en-US" dirty="0" err="1"/>
                        <a:t>Bup</a:t>
                      </a:r>
                      <a:r>
                        <a:rPr lang="en-US" dirty="0"/>
                        <a:t>-XR</a:t>
                      </a:r>
                      <a:r>
                        <a:rPr lang="en-US" baseline="0" dirty="0"/>
                        <a:t> 300mg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Sublingual Transitions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17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382000" cy="1017588"/>
          </a:xfrm>
        </p:spPr>
        <p:txBody>
          <a:bodyPr>
            <a:normAutofit/>
          </a:bodyPr>
          <a:lstStyle/>
          <a:p>
            <a:r>
              <a:rPr lang="en-US" altLang="en-US" b="1" dirty="0"/>
              <a:t>Brief History of Buprenorphine Inductions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963214"/>
              </p:ext>
            </p:extLst>
          </p:nvPr>
        </p:nvGraphicFramePr>
        <p:xfrm>
          <a:off x="76200" y="2438400"/>
          <a:ext cx="8938643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2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5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Agonist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Starting</a:t>
                      </a:r>
                      <a:r>
                        <a:rPr lang="en-US" baseline="0" dirty="0"/>
                        <a:t>/Target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Hess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 mcg/h TDS to</a:t>
                      </a:r>
                      <a:r>
                        <a:rPr lang="en-US" baseline="0" dirty="0"/>
                        <a:t> 24mg 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Cortina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mcg/h TDS to 24mg 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 Aquino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mcg/h</a:t>
                      </a:r>
                      <a:r>
                        <a:rPr lang="en-US" baseline="0" dirty="0"/>
                        <a:t> TDS x 3 day</a:t>
                      </a:r>
                    </a:p>
                    <a:p>
                      <a:r>
                        <a:rPr lang="en-US" baseline="0" dirty="0"/>
                        <a:t>0.5mg BID to 12mg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Weimer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Morphine 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 mcg buccal QD</a:t>
                      </a:r>
                    </a:p>
                    <a:p>
                      <a:r>
                        <a:rPr lang="en-US" dirty="0"/>
                        <a:t>225 mcg buccal BID</a:t>
                      </a:r>
                    </a:p>
                    <a:p>
                      <a:r>
                        <a:rPr lang="en-US" dirty="0"/>
                        <a:t>450 mcg BID</a:t>
                      </a:r>
                    </a:p>
                    <a:p>
                      <a:r>
                        <a:rPr lang="en-US" dirty="0"/>
                        <a:t>2mg</a:t>
                      </a:r>
                      <a:r>
                        <a:rPr lang="en-US" baseline="0" dirty="0"/>
                        <a:t> SL BID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Thakrar</a:t>
                      </a:r>
                      <a:r>
                        <a:rPr lang="en-US" baseline="0" dirty="0"/>
                        <a:t>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Methadone</a:t>
                      </a:r>
                    </a:p>
                    <a:p>
                      <a:r>
                        <a:rPr lang="en-US" dirty="0"/>
                        <a:t>Multiple</a:t>
                      </a:r>
                      <a:r>
                        <a:rPr lang="en-US" baseline="0" dirty="0"/>
                        <a:t> 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  <a:r>
                        <a:rPr lang="en-US" baseline="0" dirty="0"/>
                        <a:t> mg IV q6h to 12mg SL BID</a:t>
                      </a:r>
                    </a:p>
                    <a:p>
                      <a:r>
                        <a:rPr lang="en-US" dirty="0"/>
                        <a:t>0.15mg IV q6h to 8mg SL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days</a:t>
                      </a:r>
                    </a:p>
                    <a:p>
                      <a:r>
                        <a:rPr lang="en-US" dirty="0"/>
                        <a:t>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Route Transitions</a:t>
            </a:r>
          </a:p>
        </p:txBody>
      </p:sp>
    </p:spTree>
    <p:extLst>
      <p:ext uri="{BB962C8B-B14F-4D97-AF65-F5344CB8AC3E}">
        <p14:creationId xmlns:p14="http://schemas.microsoft.com/office/powerpoint/2010/main" val="213814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352800"/>
          </a:xfrm>
        </p:spPr>
        <p:txBody>
          <a:bodyPr/>
          <a:lstStyle/>
          <a:p>
            <a:r>
              <a:rPr lang="en-US" dirty="0"/>
              <a:t>20 studies and 57 patients</a:t>
            </a:r>
          </a:p>
          <a:p>
            <a:r>
              <a:rPr lang="en-US" dirty="0"/>
              <a:t>16 North America, 4 Europe</a:t>
            </a:r>
          </a:p>
          <a:p>
            <a:r>
              <a:rPr lang="en-US" dirty="0"/>
              <a:t>15 studies published in 2019-2020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Systematic Review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876800" y="62484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Moe et al. Addictive Behaviors 2021;114:106740</a:t>
            </a:r>
          </a:p>
        </p:txBody>
      </p:sp>
    </p:spTree>
    <p:extLst>
      <p:ext uri="{BB962C8B-B14F-4D97-AF65-F5344CB8AC3E}">
        <p14:creationId xmlns:p14="http://schemas.microsoft.com/office/powerpoint/2010/main" val="330648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352800"/>
          </a:xfrm>
        </p:spPr>
        <p:txBody>
          <a:bodyPr/>
          <a:lstStyle/>
          <a:p>
            <a:r>
              <a:rPr lang="en-US" dirty="0"/>
              <a:t>No precipitated withdrawal reported in 54/57 patients</a:t>
            </a:r>
          </a:p>
          <a:p>
            <a:r>
              <a:rPr lang="en-US" dirty="0"/>
              <a:t>Studies without precipitated withdrawal</a:t>
            </a:r>
          </a:p>
          <a:p>
            <a:pPr lvl="1"/>
            <a:r>
              <a:rPr lang="en-US" dirty="0"/>
              <a:t>Median starting dose 0.5mg, duration 6 days, maintenance dose 16mg, rate of dose change to 8mg was 1.36mg/day</a:t>
            </a:r>
          </a:p>
          <a:p>
            <a:r>
              <a:rPr lang="en-US" dirty="0"/>
              <a:t>All 3 with precipitated withdrawal were methadone transitions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Systematic Review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876800" y="62484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Moe et al. Addictive Behaviors 2021;114:106740</a:t>
            </a:r>
          </a:p>
        </p:txBody>
      </p:sp>
    </p:spTree>
    <p:extLst>
      <p:ext uri="{BB962C8B-B14F-4D97-AF65-F5344CB8AC3E}">
        <p14:creationId xmlns:p14="http://schemas.microsoft.com/office/powerpoint/2010/main" val="13009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Outpatient Microdosing Induction Schedule</a:t>
            </a:r>
          </a:p>
          <a:p>
            <a:r>
              <a:rPr lang="en-US" sz="2400" dirty="0"/>
              <a:t>Day 1 		0.5mg once a day</a:t>
            </a:r>
          </a:p>
          <a:p>
            <a:r>
              <a:rPr lang="en-US" sz="2400" dirty="0"/>
              <a:t>Day 2		0.5mg twice a day</a:t>
            </a:r>
          </a:p>
          <a:p>
            <a:r>
              <a:rPr lang="en-US" sz="2400" dirty="0"/>
              <a:t>Day 3		1mg twice a day</a:t>
            </a:r>
          </a:p>
          <a:p>
            <a:r>
              <a:rPr lang="en-US" sz="2400" dirty="0"/>
              <a:t>Day 4		2mg twice a day</a:t>
            </a:r>
          </a:p>
          <a:p>
            <a:r>
              <a:rPr lang="en-US" sz="2400" dirty="0"/>
              <a:t>Day 5		3mg twice a day</a:t>
            </a:r>
          </a:p>
          <a:p>
            <a:r>
              <a:rPr lang="en-US" sz="2400" dirty="0"/>
              <a:t>Day 6		4mg twice a day</a:t>
            </a:r>
          </a:p>
          <a:p>
            <a:r>
              <a:rPr lang="en-US" sz="2400" dirty="0"/>
              <a:t>Day 7		12mg (stop other opioids)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458200" cy="1016879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of BC Vancouver Outpatient Protocol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410200" y="6400800"/>
            <a:ext cx="347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Randhawa et al. CMAJ 2020;192:E73</a:t>
            </a:r>
          </a:p>
        </p:txBody>
      </p:sp>
    </p:spTree>
    <p:extLst>
      <p:ext uri="{BB962C8B-B14F-4D97-AF65-F5344CB8AC3E}">
        <p14:creationId xmlns:p14="http://schemas.microsoft.com/office/powerpoint/2010/main" val="1405030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Fear of withdrawal</a:t>
            </a:r>
          </a:p>
          <a:p>
            <a:r>
              <a:rPr lang="en-US" dirty="0"/>
              <a:t>Past failed induction</a:t>
            </a:r>
          </a:p>
          <a:p>
            <a:r>
              <a:rPr lang="en-US" dirty="0"/>
              <a:t>Unable to stop using</a:t>
            </a:r>
          </a:p>
          <a:p>
            <a:r>
              <a:rPr lang="en-US" dirty="0"/>
              <a:t>High level of physical dependence</a:t>
            </a:r>
          </a:p>
          <a:p>
            <a:r>
              <a:rPr lang="en-US" dirty="0"/>
              <a:t>Transition from long-acting or lipophilic drugs (methadone, fentanyl)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Selection</a:t>
            </a:r>
          </a:p>
        </p:txBody>
      </p:sp>
    </p:spTree>
    <p:extLst>
      <p:ext uri="{BB962C8B-B14F-4D97-AF65-F5344CB8AC3E}">
        <p14:creationId xmlns:p14="http://schemas.microsoft.com/office/powerpoint/2010/main" val="190163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doses should be ≤ 0.5 mg SL or equivalent</a:t>
            </a:r>
          </a:p>
          <a:p>
            <a:r>
              <a:rPr lang="en-US" dirty="0"/>
              <a:t>Continue full agonist until patient achieves at least 8mg of SL*</a:t>
            </a:r>
          </a:p>
          <a:p>
            <a:r>
              <a:rPr lang="en-US" dirty="0"/>
              <a:t>Choose a convenient available formulation and dosing schedule</a:t>
            </a:r>
          </a:p>
          <a:p>
            <a:r>
              <a:rPr lang="en-US" dirty="0"/>
              <a:t>Target 8mg by day 7 (KEEP GOING TO 16mg!)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</p:spTree>
    <p:extLst>
      <p:ext uri="{BB962C8B-B14F-4D97-AF65-F5344CB8AC3E}">
        <p14:creationId xmlns:p14="http://schemas.microsoft.com/office/powerpoint/2010/main" val="545071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16879"/>
          </a:xfrm>
        </p:spPr>
        <p:txBody>
          <a:bodyPr/>
          <a:lstStyle/>
          <a:p>
            <a:r>
              <a:rPr lang="en-US" dirty="0"/>
              <a:t>Getting to a low dose*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9273" y="1905000"/>
          <a:ext cx="7084127" cy="27426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7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Sublingual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Analgesic**</a:t>
                      </a:r>
                      <a:r>
                        <a:rPr lang="en-US" baseline="0" dirty="0"/>
                        <a:t> Buccal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IV/IM**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Transdermal**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83">
                <a:tc>
                  <a:txBody>
                    <a:bodyPr/>
                    <a:lstStyle/>
                    <a:p>
                      <a:r>
                        <a:rPr lang="en-US" dirty="0"/>
                        <a:t>0.5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15 mcg/hr-20 mcg/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128">
                <a:tc>
                  <a:txBody>
                    <a:bodyPr/>
                    <a:lstStyle/>
                    <a:p>
                      <a:r>
                        <a:rPr lang="en-US" dirty="0"/>
                        <a:t>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0.3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(&gt;&gt;</a:t>
                      </a:r>
                      <a:r>
                        <a:rPr lang="en-US" baseline="0" dirty="0"/>
                        <a:t> 20mcg/</a:t>
                      </a:r>
                      <a:r>
                        <a:rPr lang="en-US" baseline="0" dirty="0" err="1"/>
                        <a:t>hr</a:t>
                      </a:r>
                      <a:r>
                        <a:rPr lang="en-US" baseline="0" dirty="0"/>
                        <a:t> switch to SL)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128">
                <a:tc>
                  <a:txBody>
                    <a:bodyPr/>
                    <a:lstStyle/>
                    <a:p>
                      <a:r>
                        <a:rPr lang="en-US" dirty="0"/>
                        <a:t>2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(&gt;&gt;20mcg/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switch to SL)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61970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Weimer et al. J Addict Med. </a:t>
            </a:r>
            <a:r>
              <a:rPr lang="en-US" sz="1600" dirty="0" err="1"/>
              <a:t>Epub</a:t>
            </a:r>
            <a:r>
              <a:rPr lang="en-US" sz="1600" dirty="0"/>
              <a:t> ahead of print</a:t>
            </a:r>
          </a:p>
          <a:p>
            <a:r>
              <a:rPr lang="en-US" sz="1600" dirty="0" err="1"/>
              <a:t>Thakrar</a:t>
            </a:r>
            <a:r>
              <a:rPr lang="en-US" sz="1600" dirty="0"/>
              <a:t> et al. J Addict Med. </a:t>
            </a:r>
            <a:r>
              <a:rPr lang="en-US" sz="1600" dirty="0" err="1"/>
              <a:t>Epub</a:t>
            </a:r>
            <a:r>
              <a:rPr lang="en-US" sz="1600" dirty="0"/>
              <a:t> ahead of print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57200" y="5029200"/>
            <a:ext cx="7511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*All doses are approximations based on available formulation, only to be used for low dose transitions until SL doses are achieved  (SL </a:t>
            </a:r>
            <a:r>
              <a:rPr lang="en-US" sz="1800" i="1" dirty="0"/>
              <a:t>F~29%</a:t>
            </a:r>
            <a:r>
              <a:rPr lang="en-US" sz="1800" dirty="0"/>
              <a:t>, Buccal </a:t>
            </a:r>
            <a:r>
              <a:rPr lang="en-US" sz="1800" i="1" dirty="0"/>
              <a:t>F= 46-65%, TD F~40%, IV/IM F ~ 100%)</a:t>
            </a:r>
          </a:p>
          <a:p>
            <a:r>
              <a:rPr lang="en-US" sz="1800" i="1" dirty="0"/>
              <a:t>** </a:t>
            </a:r>
            <a:r>
              <a:rPr lang="en-US" sz="1800" dirty="0"/>
              <a:t>Not indicated for addiction. Only for use inpatient or for chronic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50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016879"/>
          </a:xfrm>
        </p:spPr>
        <p:txBody>
          <a:bodyPr/>
          <a:lstStyle/>
          <a:p>
            <a:r>
              <a:rPr lang="en-US" dirty="0"/>
              <a:t>Special Topics in Buprenorphine Transitions</a:t>
            </a:r>
          </a:p>
        </p:txBody>
      </p:sp>
    </p:spTree>
    <p:extLst>
      <p:ext uri="{BB962C8B-B14F-4D97-AF65-F5344CB8AC3E}">
        <p14:creationId xmlns:p14="http://schemas.microsoft.com/office/powerpoint/2010/main" val="245088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D77392-484A-401F-8769-E3E8C424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Allie 25 </a:t>
            </a:r>
            <a:r>
              <a:rPr lang="en-US" sz="2800" dirty="0" err="1"/>
              <a:t>yo</a:t>
            </a:r>
            <a:r>
              <a:rPr lang="en-US" sz="2800" dirty="0"/>
              <a:t> who had been using heroin/fentanyl for 10 </a:t>
            </a:r>
            <a:r>
              <a:rPr lang="en-US" sz="2800" dirty="0" err="1"/>
              <a:t>yrs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i="1" dirty="0"/>
              <a:t>It sends me into precipitated withdrawals every time I try to get off fentanyl. They these Sub doctors tell me that it’s not real…It is real! I waited 80 hours. I was in a detox and after 80 hours they gave me a Suboxone and it still put me into precipitated.”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FEE9D6-85A5-4400-A116-8F7AF06E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16879"/>
          </a:xfrm>
        </p:spPr>
        <p:txBody>
          <a:bodyPr/>
          <a:lstStyle/>
          <a:p>
            <a:r>
              <a:rPr lang="en-US" dirty="0"/>
              <a:t>Nonpharmaceutical Fentanyl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424BC-6768-4136-8519-69A9C4958D8C}"/>
              </a:ext>
            </a:extLst>
          </p:cNvPr>
          <p:cNvSpPr txBox="1"/>
          <p:nvPr/>
        </p:nvSpPr>
        <p:spPr>
          <a:xfrm flipH="1">
            <a:off x="4832931" y="6290846"/>
            <a:ext cx="423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Silverstein et al. In J Drug Policy 2019:74:76-83</a:t>
            </a:r>
          </a:p>
        </p:txBody>
      </p:sp>
    </p:spTree>
    <p:extLst>
      <p:ext uri="{BB962C8B-B14F-4D97-AF65-F5344CB8AC3E}">
        <p14:creationId xmlns:p14="http://schemas.microsoft.com/office/powerpoint/2010/main" val="337120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F4F767-0501-4B6D-A725-3F4750391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/>
              <a:t>Case 1</a:t>
            </a:r>
          </a:p>
          <a:p>
            <a:pPr lvl="1"/>
            <a:r>
              <a:rPr lang="en-US" dirty="0"/>
              <a:t>Last use 24 h COWS 9</a:t>
            </a:r>
          </a:p>
          <a:p>
            <a:pPr lvl="1"/>
            <a:r>
              <a:rPr lang="en-US" dirty="0"/>
              <a:t>Buprenorphine started at 4mg COWS 19</a:t>
            </a:r>
          </a:p>
          <a:p>
            <a:pPr lvl="1"/>
            <a:r>
              <a:rPr lang="en-US" dirty="0"/>
              <a:t>Repeat 4mg COWS continued to increase</a:t>
            </a:r>
          </a:p>
          <a:p>
            <a:r>
              <a:rPr lang="en-US" dirty="0"/>
              <a:t>Case 2</a:t>
            </a:r>
          </a:p>
          <a:p>
            <a:pPr lvl="1"/>
            <a:r>
              <a:rPr lang="en-US" dirty="0"/>
              <a:t>Last use 20h COWS &gt;9</a:t>
            </a:r>
          </a:p>
          <a:p>
            <a:pPr lvl="1"/>
            <a:r>
              <a:rPr lang="en-US" dirty="0"/>
              <a:t>Buprenorphine started at 4mg COWS 35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FE65F-F4EB-440F-AE33-4C385028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Nonpharmaceutical Fentanyl Inductions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FE7D3-4124-479D-86BF-87F9100F5145}"/>
              </a:ext>
            </a:extLst>
          </p:cNvPr>
          <p:cNvSpPr txBox="1"/>
          <p:nvPr/>
        </p:nvSpPr>
        <p:spPr>
          <a:xfrm>
            <a:off x="5562600" y="6367046"/>
            <a:ext cx="3638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Antoine et al. Am J Addict 2021:30:83-87</a:t>
            </a:r>
          </a:p>
        </p:txBody>
      </p:sp>
    </p:spTree>
    <p:extLst>
      <p:ext uri="{BB962C8B-B14F-4D97-AF65-F5344CB8AC3E}">
        <p14:creationId xmlns:p14="http://schemas.microsoft.com/office/powerpoint/2010/main" val="87313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905000" y="533400"/>
            <a:ext cx="7239000" cy="5581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9" y="1885546"/>
            <a:ext cx="2194560" cy="909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10029"/>
            <a:ext cx="1782476" cy="15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F4F767-0501-4B6D-A725-3F4750391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05200"/>
          </a:xfrm>
        </p:spPr>
        <p:txBody>
          <a:bodyPr/>
          <a:lstStyle/>
          <a:p>
            <a:r>
              <a:rPr lang="en-US" dirty="0"/>
              <a:t>Case 3</a:t>
            </a:r>
          </a:p>
          <a:p>
            <a:pPr lvl="1"/>
            <a:r>
              <a:rPr lang="en-US" dirty="0"/>
              <a:t>Last use 48 h COWS 13</a:t>
            </a:r>
          </a:p>
          <a:p>
            <a:pPr lvl="1"/>
            <a:r>
              <a:rPr lang="en-US" dirty="0"/>
              <a:t>Buprenorphine started at 2mg and repeated at 100 min, 220 min, 368 min;  COWS 3-14</a:t>
            </a:r>
          </a:p>
          <a:p>
            <a:r>
              <a:rPr lang="en-US" dirty="0"/>
              <a:t>Case 4</a:t>
            </a:r>
          </a:p>
          <a:p>
            <a:pPr lvl="1"/>
            <a:r>
              <a:rPr lang="en-US" dirty="0"/>
              <a:t>Last use 48 h COWS 13</a:t>
            </a:r>
          </a:p>
          <a:p>
            <a:pPr lvl="1"/>
            <a:r>
              <a:rPr lang="en-US" dirty="0"/>
              <a:t>Buprenorphine started at 2mg and repeated at 85 min, 160 min, 190 min; COWS 6-10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FE65F-F4EB-440F-AE33-4C385028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Nonpharmaceutical Fentanyl Inductions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FE7D3-4124-479D-86BF-87F9100F5145}"/>
              </a:ext>
            </a:extLst>
          </p:cNvPr>
          <p:cNvSpPr txBox="1"/>
          <p:nvPr/>
        </p:nvSpPr>
        <p:spPr>
          <a:xfrm>
            <a:off x="5562600" y="6443246"/>
            <a:ext cx="3638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Antoine et al. Am J Addict 2021:30:83-87</a:t>
            </a:r>
          </a:p>
        </p:txBody>
      </p:sp>
    </p:spTree>
    <p:extLst>
      <p:ext uri="{BB962C8B-B14F-4D97-AF65-F5344CB8AC3E}">
        <p14:creationId xmlns:p14="http://schemas.microsoft.com/office/powerpoint/2010/main" val="272532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5955"/>
            <a:ext cx="5808058" cy="41277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016879"/>
          </a:xfrm>
        </p:spPr>
        <p:txBody>
          <a:bodyPr>
            <a:normAutofit/>
          </a:bodyPr>
          <a:lstStyle/>
          <a:p>
            <a:r>
              <a:rPr lang="en-US" dirty="0" err="1"/>
              <a:t>Nonpharmaceutical</a:t>
            </a:r>
            <a:r>
              <a:rPr lang="en-US" dirty="0"/>
              <a:t> Fentanyl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63670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Huhn</a:t>
            </a:r>
            <a:r>
              <a:rPr lang="en-US" sz="1600" dirty="0">
                <a:latin typeface="+mn-lt"/>
              </a:rPr>
              <a:t> et al. Drug Alcohol Dependence 2020;214:108147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5975930" y="2161401"/>
            <a:ext cx="2634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12 pts admitted to residential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Urine LC-MS every 2-3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4267200"/>
            <a:ext cx="43434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Mean time to negative urine</a:t>
            </a:r>
          </a:p>
          <a:p>
            <a:r>
              <a:rPr lang="en-US" dirty="0">
                <a:latin typeface="+mn-lt"/>
              </a:rPr>
              <a:t>Fentanyl = 7.3 ±4.9 days</a:t>
            </a:r>
          </a:p>
          <a:p>
            <a:r>
              <a:rPr lang="en-US" dirty="0" err="1">
                <a:latin typeface="+mn-lt"/>
              </a:rPr>
              <a:t>Norfentanyl</a:t>
            </a:r>
            <a:r>
              <a:rPr lang="en-US" dirty="0">
                <a:latin typeface="+mn-lt"/>
              </a:rPr>
              <a:t> = 13.3 ±6.9 days</a:t>
            </a:r>
          </a:p>
        </p:txBody>
      </p:sp>
    </p:spTree>
    <p:extLst>
      <p:ext uri="{BB962C8B-B14F-4D97-AF65-F5344CB8AC3E}">
        <p14:creationId xmlns:p14="http://schemas.microsoft.com/office/powerpoint/2010/main" val="769765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D17E2B-409F-49E8-A524-AA9F6FB8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08052"/>
          </a:xfrm>
        </p:spPr>
        <p:txBody>
          <a:bodyPr/>
          <a:lstStyle/>
          <a:p>
            <a:r>
              <a:rPr lang="en-US" dirty="0"/>
              <a:t>Risk of precipitated withdrawal depends on dose and frequency of fentanyl use</a:t>
            </a:r>
          </a:p>
          <a:p>
            <a:r>
              <a:rPr lang="en-US" dirty="0"/>
              <a:t>Target moderate to severe withdrawal, longer duration after last use, lower starting dose of buprenorphine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AF194E-0844-4971-8B73-0AAC924C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16879"/>
          </a:xfrm>
        </p:spPr>
        <p:txBody>
          <a:bodyPr/>
          <a:lstStyle/>
          <a:p>
            <a:r>
              <a:rPr lang="en-US" dirty="0"/>
              <a:t>Clinical Management of Fentanyl</a:t>
            </a:r>
          </a:p>
        </p:txBody>
      </p:sp>
    </p:spTree>
    <p:extLst>
      <p:ext uri="{BB962C8B-B14F-4D97-AF65-F5344CB8AC3E}">
        <p14:creationId xmlns:p14="http://schemas.microsoft.com/office/powerpoint/2010/main" val="4049210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Header bar (N/A)" title="Header bar (N/A)"/>
          <p:cNvSpPr/>
          <p:nvPr/>
        </p:nvSpPr>
        <p:spPr>
          <a:xfrm>
            <a:off x="0" y="0"/>
            <a:ext cx="9144000" cy="254000"/>
          </a:xfrm>
          <a:prstGeom prst="rect">
            <a:avLst/>
          </a:prstGeom>
          <a:solidFill>
            <a:srgbClr val="FDBA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DBA1A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7472" y="4038600"/>
            <a:ext cx="4394710" cy="10568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HIV/AIDS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Warmline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      </a:t>
            </a:r>
            <a:r>
              <a:rPr lang="en-US" sz="16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800-933-3413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testing, ARV decisions, complications,  and co-morbidities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23" y="5410200"/>
            <a:ext cx="4394710" cy="10668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Hepatitis C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Warmline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</a:t>
            </a:r>
            <a:r>
              <a:rPr lang="en-US" sz="16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844-HEP-INFO 			 844-437-4636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HCV testing, staging, monitoring, treatment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0223" y="2743200"/>
            <a:ext cx="4377977" cy="10390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Substance Use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Warmline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6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855-300-3595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use evaluation and management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7750" y="2743200"/>
            <a:ext cx="3900443" cy="10568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Perinatal HIV Hotline </a:t>
            </a:r>
            <a:r>
              <a:rPr lang="en-US" sz="16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888-448-8765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 women with HIV or at-risk for HIV &amp; their infants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57750" y="4038600"/>
            <a:ext cx="3900443" cy="10668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PrEPline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en-US" sz="16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855-HIV-PrEP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Pre-exposure prophylaxis for persons at risk for HIV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57750" y="5410200"/>
            <a:ext cx="3900443" cy="10390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PEPline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sz="16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888-448-4911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&amp; non-occupational exposure management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1326695"/>
            <a:ext cx="8229600" cy="1017588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Thank you!  For more information, please visit </a:t>
            </a:r>
            <a:r>
              <a:rPr lang="en-US" altLang="en-US" b="1" dirty="0">
                <a:hlinkClick r:id="rId2" action="ppaction://hlinkfile"/>
              </a:rPr>
              <a:t>nccc.ucsf.edu</a:t>
            </a:r>
            <a:r>
              <a:rPr lang="en-US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25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987780" cy="1917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06" y="2438400"/>
            <a:ext cx="307394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81798"/>
            <a:ext cx="3307404" cy="4931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17" y="6198243"/>
            <a:ext cx="6459166" cy="525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7C1335-7D59-49AA-BBE4-D673EEE6420D}"/>
              </a:ext>
            </a:extLst>
          </p:cNvPr>
          <p:cNvSpPr/>
          <p:nvPr/>
        </p:nvSpPr>
        <p:spPr>
          <a:xfrm>
            <a:off x="2057400" y="3048000"/>
            <a:ext cx="2971800" cy="990600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E1206-FB79-41EA-BD41-927C15611C0B}"/>
              </a:ext>
            </a:extLst>
          </p:cNvPr>
          <p:cNvSpPr/>
          <p:nvPr/>
        </p:nvSpPr>
        <p:spPr>
          <a:xfrm>
            <a:off x="5562600" y="748979"/>
            <a:ext cx="2971800" cy="990600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7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84252"/>
          </a:xfrm>
        </p:spPr>
        <p:txBody>
          <a:bodyPr/>
          <a:lstStyle/>
          <a:p>
            <a:r>
              <a:rPr lang="en-US" sz="2800" dirty="0"/>
              <a:t>Require a period of abstinence for an illness that is defined by loss of control</a:t>
            </a:r>
          </a:p>
          <a:p>
            <a:pPr lvl="1"/>
            <a:r>
              <a:rPr lang="en-US" sz="2400" dirty="0"/>
              <a:t>“Come back when you are in withdrawal”</a:t>
            </a:r>
          </a:p>
          <a:p>
            <a:r>
              <a:rPr lang="en-US" sz="2800" dirty="0"/>
              <a:t>Long painful tapering protocols with high risk of relapse</a:t>
            </a:r>
          </a:p>
          <a:p>
            <a:r>
              <a:rPr lang="en-US" sz="2800" dirty="0"/>
              <a:t>Fear of pain and withdrawal defeat even the best attempts</a:t>
            </a:r>
          </a:p>
          <a:p>
            <a:r>
              <a:rPr lang="en-US" sz="2800" dirty="0"/>
              <a:t>Low motivation/external forces for treatment or transition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These Always Work?</a:t>
            </a:r>
          </a:p>
        </p:txBody>
      </p:sp>
    </p:spTree>
    <p:extLst>
      <p:ext uri="{BB962C8B-B14F-4D97-AF65-F5344CB8AC3E}">
        <p14:creationId xmlns:p14="http://schemas.microsoft.com/office/powerpoint/2010/main" val="31838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ongoing opioid use/minimize opioid free period</a:t>
            </a:r>
          </a:p>
          <a:p>
            <a:r>
              <a:rPr lang="en-US" dirty="0"/>
              <a:t>Reduced withdrawal severity</a:t>
            </a:r>
          </a:p>
          <a:p>
            <a:r>
              <a:rPr lang="en-US" dirty="0"/>
              <a:t>Prevent precipitated withdrawal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Patient Centered Approach</a:t>
            </a:r>
          </a:p>
        </p:txBody>
      </p:sp>
    </p:spTree>
    <p:extLst>
      <p:ext uri="{BB962C8B-B14F-4D97-AF65-F5344CB8AC3E}">
        <p14:creationId xmlns:p14="http://schemas.microsoft.com/office/powerpoint/2010/main" val="14140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Line 3"/>
          <p:cNvSpPr>
            <a:spLocks noChangeShapeType="1"/>
          </p:cNvSpPr>
          <p:nvPr/>
        </p:nvSpPr>
        <p:spPr bwMode="auto">
          <a:xfrm>
            <a:off x="1449388" y="2114550"/>
            <a:ext cx="0" cy="359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 flipV="1">
            <a:off x="1449388" y="5676900"/>
            <a:ext cx="578326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656013" y="573087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Log Dose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 rot="16200000">
            <a:off x="119063" y="3516313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Opioid Effect</a:t>
            </a:r>
          </a:p>
        </p:txBody>
      </p:sp>
      <p:sp>
        <p:nvSpPr>
          <p:cNvPr id="421895" name="Line 7"/>
          <p:cNvSpPr>
            <a:spLocks noChangeShapeType="1"/>
          </p:cNvSpPr>
          <p:nvPr/>
        </p:nvSpPr>
        <p:spPr bwMode="auto">
          <a:xfrm flipV="1">
            <a:off x="1460500" y="5546725"/>
            <a:ext cx="5592763" cy="11113"/>
          </a:xfrm>
          <a:prstGeom prst="line">
            <a:avLst/>
          </a:prstGeom>
          <a:noFill/>
          <a:ln w="38100">
            <a:solidFill>
              <a:srgbClr val="808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7285038" y="1911350"/>
            <a:ext cx="1477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Full agonist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7226300" y="3280847"/>
            <a:ext cx="1865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Partial agonist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7350125" y="5314890"/>
            <a:ext cx="1568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Antagonist</a:t>
            </a:r>
          </a:p>
        </p:txBody>
      </p:sp>
      <p:sp>
        <p:nvSpPr>
          <p:cNvPr id="421903" name="Freeform 15"/>
          <p:cNvSpPr>
            <a:spLocks/>
          </p:cNvSpPr>
          <p:nvPr/>
        </p:nvSpPr>
        <p:spPr bwMode="auto">
          <a:xfrm>
            <a:off x="1487488" y="3465513"/>
            <a:ext cx="5719762" cy="2119312"/>
          </a:xfrm>
          <a:custGeom>
            <a:avLst/>
            <a:gdLst>
              <a:gd name="T0" fmla="*/ 0 w 3603"/>
              <a:gd name="T1" fmla="*/ 1307 h 1335"/>
              <a:gd name="T2" fmla="*/ 870 w 3603"/>
              <a:gd name="T3" fmla="*/ 1171 h 1335"/>
              <a:gd name="T4" fmla="*/ 1378 w 3603"/>
              <a:gd name="T5" fmla="*/ 324 h 1335"/>
              <a:gd name="T6" fmla="*/ 2124 w 3603"/>
              <a:gd name="T7" fmla="*/ 53 h 1335"/>
              <a:gd name="T8" fmla="*/ 3603 w 3603"/>
              <a:gd name="T9" fmla="*/ 8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3" h="1335">
                <a:moveTo>
                  <a:pt x="0" y="1307"/>
                </a:moveTo>
                <a:cubicBezTo>
                  <a:pt x="320" y="1321"/>
                  <a:pt x="640" y="1335"/>
                  <a:pt x="870" y="1171"/>
                </a:cubicBezTo>
                <a:cubicBezTo>
                  <a:pt x="1100" y="1007"/>
                  <a:pt x="1169" y="510"/>
                  <a:pt x="1378" y="324"/>
                </a:cubicBezTo>
                <a:cubicBezTo>
                  <a:pt x="1587" y="138"/>
                  <a:pt x="1753" y="106"/>
                  <a:pt x="2124" y="53"/>
                </a:cubicBezTo>
                <a:cubicBezTo>
                  <a:pt x="2495" y="0"/>
                  <a:pt x="3357" y="15"/>
                  <a:pt x="3603" y="8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1904" name="Freeform 16"/>
          <p:cNvSpPr>
            <a:spLocks/>
          </p:cNvSpPr>
          <p:nvPr/>
        </p:nvSpPr>
        <p:spPr bwMode="auto">
          <a:xfrm>
            <a:off x="1506538" y="2127250"/>
            <a:ext cx="5772150" cy="3395663"/>
          </a:xfrm>
          <a:custGeom>
            <a:avLst/>
            <a:gdLst>
              <a:gd name="T0" fmla="*/ 0 w 3636"/>
              <a:gd name="T1" fmla="*/ 2139 h 2139"/>
              <a:gd name="T2" fmla="*/ 802 w 3636"/>
              <a:gd name="T3" fmla="*/ 1856 h 2139"/>
              <a:gd name="T4" fmla="*/ 1027 w 3636"/>
              <a:gd name="T5" fmla="*/ 569 h 2139"/>
              <a:gd name="T6" fmla="*/ 2247 w 3636"/>
              <a:gd name="T7" fmla="*/ 94 h 2139"/>
              <a:gd name="T8" fmla="*/ 3636 w 3636"/>
              <a:gd name="T9" fmla="*/ 4 h 2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6" h="2139">
                <a:moveTo>
                  <a:pt x="0" y="2139"/>
                </a:moveTo>
                <a:cubicBezTo>
                  <a:pt x="315" y="2128"/>
                  <a:pt x="631" y="2118"/>
                  <a:pt x="802" y="1856"/>
                </a:cubicBezTo>
                <a:cubicBezTo>
                  <a:pt x="973" y="1594"/>
                  <a:pt x="786" y="863"/>
                  <a:pt x="1027" y="569"/>
                </a:cubicBezTo>
                <a:cubicBezTo>
                  <a:pt x="1268" y="275"/>
                  <a:pt x="1812" y="188"/>
                  <a:pt x="2247" y="94"/>
                </a:cubicBezTo>
                <a:cubicBezTo>
                  <a:pt x="2682" y="0"/>
                  <a:pt x="3159" y="2"/>
                  <a:pt x="3636" y="4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1429640" y="2042624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100% Effect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V="1">
            <a:off x="1430338" y="2108200"/>
            <a:ext cx="587216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5154728" y="3439326"/>
            <a:ext cx="3184414" cy="757333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92613" y="2444877"/>
            <a:ext cx="170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Withdrawal symptoms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5519791" y="2461317"/>
            <a:ext cx="1203216" cy="757333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7FAD7-197D-486E-889B-E0BC754A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16879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262599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decrease in </a:t>
            </a:r>
            <a:r>
              <a:rPr lang="en-US" u="sng" dirty="0"/>
              <a:t>relative</a:t>
            </a:r>
            <a:r>
              <a:rPr lang="en-US" dirty="0"/>
              <a:t> opioid effects caused by the introduction of a drug that reverses the effects of full agonist </a:t>
            </a:r>
          </a:p>
          <a:p>
            <a:r>
              <a:rPr lang="en-US" dirty="0"/>
              <a:t>More severe than the spontaneous process of withdrawal</a:t>
            </a:r>
          </a:p>
          <a:p>
            <a:r>
              <a:rPr lang="en-US" dirty="0"/>
              <a:t>Under extreme circumstances can result in hospitalization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Precipitated Withdrawal</a:t>
            </a:r>
          </a:p>
        </p:txBody>
      </p:sp>
    </p:spTree>
    <p:extLst>
      <p:ext uri="{BB962C8B-B14F-4D97-AF65-F5344CB8AC3E}">
        <p14:creationId xmlns:p14="http://schemas.microsoft.com/office/powerpoint/2010/main" val="351329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842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Degree of physical dependence</a:t>
            </a:r>
          </a:p>
          <a:p>
            <a:r>
              <a:rPr lang="en-US" dirty="0"/>
              <a:t>Time since last dose of full agonist</a:t>
            </a:r>
          </a:p>
          <a:p>
            <a:r>
              <a:rPr lang="en-US" dirty="0"/>
              <a:t>Half-life of full agonist/lipophilicity</a:t>
            </a:r>
          </a:p>
          <a:p>
            <a:r>
              <a:rPr lang="en-US" dirty="0"/>
              <a:t>Initial dose of buprenorphine</a:t>
            </a:r>
          </a:p>
          <a:p>
            <a:r>
              <a:rPr lang="en-US" dirty="0"/>
              <a:t>Patient’s expectation of withdrawal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5 Factors of Precipitated Withdrawal</a:t>
            </a:r>
          </a:p>
        </p:txBody>
      </p:sp>
    </p:spTree>
    <p:extLst>
      <p:ext uri="{BB962C8B-B14F-4D97-AF65-F5344CB8AC3E}">
        <p14:creationId xmlns:p14="http://schemas.microsoft.com/office/powerpoint/2010/main" val="1726060626"/>
      </p:ext>
    </p:extLst>
  </p:cSld>
  <p:clrMapOvr>
    <a:masterClrMapping/>
  </p:clrMapOvr>
</p:sld>
</file>

<file path=ppt/theme/theme1.xml><?xml version="1.0" encoding="utf-8"?>
<a:theme xmlns:a="http://schemas.openxmlformats.org/drawingml/2006/main" name="Advisory Committee Presentation 1 October 2015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visory Committee Presentation 1 October 2015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dvisory Committee Presentation 1 October 2015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dvisory Committee Presentation 1 October 2015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Advisory Committee Presentation 1 October 2015 v2</Template>
  <TotalTime>36399</TotalTime>
  <Words>1846</Words>
  <Application>Microsoft Macintosh PowerPoint</Application>
  <PresentationFormat>On-screen Show (4:3)</PresentationFormat>
  <Paragraphs>353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Courier New</vt:lpstr>
      <vt:lpstr>Helvetica Light</vt:lpstr>
      <vt:lpstr>Times New Roman</vt:lpstr>
      <vt:lpstr>Wingdings</vt:lpstr>
      <vt:lpstr>Advisory Committee Presentation 1 October 2015 v2</vt:lpstr>
      <vt:lpstr>Custom Design</vt:lpstr>
      <vt:lpstr>1_Advisory Committee Presentation 1 October 2015 v2</vt:lpstr>
      <vt:lpstr>1_Custom Design</vt:lpstr>
      <vt:lpstr>2_Advisory Committee Presentation 1 October 2015 v2</vt:lpstr>
      <vt:lpstr>2_Custom Design</vt:lpstr>
      <vt:lpstr>3_Advisory Committee Presentation 1 October 2015 v2</vt:lpstr>
      <vt:lpstr>1_Office Theme</vt:lpstr>
      <vt:lpstr>PowerPoint Presentation</vt:lpstr>
      <vt:lpstr>Brief History of Buprenorphine Inductions</vt:lpstr>
      <vt:lpstr>PowerPoint Presentation</vt:lpstr>
      <vt:lpstr>PowerPoint Presentation</vt:lpstr>
      <vt:lpstr>Why Don’t These Always Work?</vt:lpstr>
      <vt:lpstr>The Patient Centered Approach</vt:lpstr>
      <vt:lpstr>The Problem</vt:lpstr>
      <vt:lpstr>Precipitated Withdrawal</vt:lpstr>
      <vt:lpstr>The 5 Factors of Precipitated Withdrawal</vt:lpstr>
      <vt:lpstr>The Approach</vt:lpstr>
      <vt:lpstr>Establishing the Dose Threshold</vt:lpstr>
      <vt:lpstr>Establishing the Dose Threshold</vt:lpstr>
      <vt:lpstr>Why Does this Work? </vt:lpstr>
      <vt:lpstr>What about Repeated Doses: MMT</vt:lpstr>
      <vt:lpstr>What Have We Learned</vt:lpstr>
      <vt:lpstr>Low Dose Transitions “Microdosing” “Microinductions”</vt:lpstr>
      <vt:lpstr>Bernese Method</vt:lpstr>
      <vt:lpstr>Sublingual Transitions</vt:lpstr>
      <vt:lpstr>Sublingual Transitions (cont)</vt:lpstr>
      <vt:lpstr>Other Route Transitions</vt:lpstr>
      <vt:lpstr>Systematic Review</vt:lpstr>
      <vt:lpstr>Systematic Review</vt:lpstr>
      <vt:lpstr>University of BC Vancouver Outpatient Protocol</vt:lpstr>
      <vt:lpstr>Patient Selection</vt:lpstr>
      <vt:lpstr>Take Home Points</vt:lpstr>
      <vt:lpstr>Getting to a low dose*</vt:lpstr>
      <vt:lpstr>Special Topics in Buprenorphine Transitions</vt:lpstr>
      <vt:lpstr>Nonpharmaceutical Fentanyl</vt:lpstr>
      <vt:lpstr>Nonpharmaceutical Fentanyl Inductions</vt:lpstr>
      <vt:lpstr>Nonpharmaceutical Fentanyl Inductions</vt:lpstr>
      <vt:lpstr>Nonpharmaceutical Fentanyl</vt:lpstr>
      <vt:lpstr>Clinical Management of Fentanyl</vt:lpstr>
      <vt:lpstr>Thank you!  For more information, please visit nccc.ucsf.edu 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tahn</dc:creator>
  <cp:lastModifiedBy>Nicholas Cushman</cp:lastModifiedBy>
  <cp:revision>951</cp:revision>
  <cp:lastPrinted>2022-01-18T02:31:34Z</cp:lastPrinted>
  <dcterms:created xsi:type="dcterms:W3CDTF">2014-05-14T18:21:29Z</dcterms:created>
  <dcterms:modified xsi:type="dcterms:W3CDTF">2022-01-18T17:37:18Z</dcterms:modified>
</cp:coreProperties>
</file>