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351" r:id="rId5"/>
    <p:sldId id="348" r:id="rId6"/>
    <p:sldId id="352" r:id="rId7"/>
    <p:sldId id="353" r:id="rId8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553"/>
    <a:srgbClr val="C53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9250E-9BBA-2DD9-3B1B-9EA97D87D093}" v="19" dt="2022-02-16T23:15:49.3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62"/>
    <p:restoredTop sz="96327" autoAdjust="0"/>
  </p:normalViewPr>
  <p:slideViewPr>
    <p:cSldViewPr>
      <p:cViewPr varScale="1">
        <p:scale>
          <a:sx n="58" d="100"/>
          <a:sy n="58" d="100"/>
        </p:scale>
        <p:origin x="128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D7D5-D9CE-4D94-8A06-FBAF0856740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711A-9B17-4516-9935-0BECF40B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7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2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82B1A6-57EB-A045-B96A-480EEC0C8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772E76-16A3-CC40-82CC-85FCDE9671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E47A86-C069-9A4C-A062-E3D01DBA4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003EE0-FB44-944C-821E-4AD4C93F4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042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F8151-F32A-0B46-8154-6DE2FE884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4882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C3AF0-4EDC-0746-915B-A7D71C329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268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58D3B0-4F51-244C-854C-7AFFFC7A4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376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911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E55554-50CC-5547-B542-0B41BF039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9973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25D70-6D8B-4F43-98AD-B9A372CB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1181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4E255-7135-A64F-B7CC-552D98DC6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6670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C4958-18AC-8446-A21F-7F2825D92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4618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1507808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10554653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1507808" y="1139594"/>
            <a:ext cx="17088485" cy="745296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3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7951931" y="10866073"/>
            <a:ext cx="644362" cy="20300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319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319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07808" y="10825455"/>
            <a:ext cx="11057255" cy="243623"/>
          </a:xfrm>
        </p:spPr>
        <p:txBody>
          <a:bodyPr wrap="square" anchor="b">
            <a:spAutoFit/>
          </a:bodyPr>
          <a:lstStyle>
            <a:lvl1pPr>
              <a:defRPr sz="1319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4650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91FC51-CB2D-B84A-9C8A-C10D65236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A16D1A-5749-1247-B34C-F7A708D34E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2806A8-B30A-FF45-995E-BBA2D453BC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213B8-5943-9041-9A75-F508BC566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3BA9BF-412A-A447-8B66-03FFC9929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8561D-6300-A94A-BE5F-3E6DE450D1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5930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BB2BE-8894-864E-81D3-40BB95BCC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68C2BD-4CC8-EC4D-87D8-D999B980B0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65D355-A2EE-0841-9B69-454A7321FF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54EA5-D944-1B49-AD45-C7C5391E1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50FFCC-6632-DD4C-A435-557681A2C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126BF5-BF0F-384E-A691-9EBA930D2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3CA64-85B7-4F4B-A80D-EBC276CDC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20104100" cy="113085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8F616B-D73E-AF44-89FB-A59F93CB4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50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329E30-F71D-C748-8B5C-8FFA74049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04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149CE-D861-FE40-91AF-6452C2831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53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B0FB6D-9F8A-D747-B783-9C98DFF4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162FAD-C7CE-5D4B-B835-EA19C1F2C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20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0AE26F-8052-7B4F-8F3D-62BB24472CA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6" r:id="rId3"/>
    <p:sldLayoutId id="2147483662" r:id="rId4"/>
    <p:sldLayoutId id="2147483665" r:id="rId5"/>
    <p:sldLayoutId id="2147483688" r:id="rId6"/>
    <p:sldLayoutId id="2147483667" r:id="rId7"/>
    <p:sldLayoutId id="2147483689" r:id="rId8"/>
    <p:sldLayoutId id="2147483687" r:id="rId9"/>
    <p:sldLayoutId id="2147483671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BDD93-EF23-41BB-88F6-EB05D50263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5150" y="2530475"/>
            <a:ext cx="18973800" cy="6248400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b="1" dirty="0"/>
              <a:t>This activity is jointly provided by Northwest Portland Area Indian Health Board and Cardea Services</a:t>
            </a:r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Cardea Services is approved as a provider of nursing continuing professional development by Montana Nurses Association, an accredited approver with distinction by the American Nurses Credentialing Center’s Commission on Accreditation.​​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This activity has been planned and implemented in accordance with the accreditation requirements and policies of the California Medical Association (CMA) through the joint </a:t>
            </a:r>
            <a:r>
              <a:rPr lang="en-US" sz="3200" dirty="0" err="1"/>
              <a:t>providership</a:t>
            </a:r>
            <a:r>
              <a:rPr lang="en-US" sz="3200" dirty="0"/>
              <a:t> of Cardea and </a:t>
            </a:r>
            <a:r>
              <a:rPr lang="en-US" sz="3200" b="1" dirty="0"/>
              <a:t>Northwest Portland Area Indian Health Board </a:t>
            </a:r>
            <a:r>
              <a:rPr lang="en-US" sz="3200" dirty="0"/>
              <a:t>. Cardea is accredited by the CMA to provide continuing medical education for physicians.​​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>
                <a:latin typeface="Arial"/>
                <a:cs typeface="Arial"/>
              </a:rPr>
              <a:t>Cardea designates this live web-based training for a maximum of  2.75 </a:t>
            </a:r>
            <a:r>
              <a:rPr lang="en-US" sz="3200" i="1" dirty="0">
                <a:latin typeface="Arial"/>
                <a:cs typeface="Arial"/>
              </a:rPr>
              <a:t>AMA PRA Category 2.75 Credit(s)TM </a:t>
            </a:r>
            <a:r>
              <a:rPr lang="en-US" sz="3200" dirty="0">
                <a:latin typeface="Arial"/>
                <a:cs typeface="Arial"/>
              </a:rPr>
              <a:t> on February 24, 2022, Physicians should claim credit commensurate with the extent of their participation in the activity. </a:t>
            </a:r>
            <a:r>
              <a:rPr lang="en-US" sz="3600" dirty="0">
                <a:latin typeface="Arial"/>
                <a:cs typeface="Arial"/>
              </a:rPr>
              <a:t> </a:t>
            </a:r>
          </a:p>
          <a:p>
            <a:endParaRPr lang="en-US" sz="3800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55B6-8E7A-4CA6-9062-8E8391545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082675"/>
            <a:ext cx="12707937" cy="1219200"/>
          </a:xfrm>
        </p:spPr>
        <p:txBody>
          <a:bodyPr/>
          <a:lstStyle/>
          <a:p>
            <a:r>
              <a:rPr lang="en-US" dirty="0"/>
              <a:t>Disclosures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E2D5F-89CD-4F4B-B1D5-900C49E516C8}"/>
              </a:ext>
            </a:extLst>
          </p:cNvPr>
          <p:cNvSpPr/>
          <p:nvPr/>
        </p:nvSpPr>
        <p:spPr>
          <a:xfrm>
            <a:off x="16071850" y="9617075"/>
            <a:ext cx="4032250" cy="169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89F8F29-4A53-1E43-AF73-CE436875C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298767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F01266B-6BC6-A841-877E-C298EC77B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91" y="9254116"/>
            <a:ext cx="6464210" cy="2115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950168C-B7C6-4148-AFE0-6E41DBA0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0" y="9898060"/>
            <a:ext cx="48895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5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1C4BF-27CE-3144-9169-12E076253E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rtl="0" fontAlgn="base"/>
            <a:r>
              <a:rPr lang="en-US" sz="3600" dirty="0"/>
              <a:t>  </a:t>
            </a:r>
          </a:p>
          <a:p>
            <a:pPr rtl="0" fontAlgn="base"/>
            <a:r>
              <a:rPr lang="en-US" sz="3600" dirty="0">
                <a:latin typeface="Arial"/>
                <a:cs typeface="Arial"/>
              </a:rPr>
              <a:t>          The Washington State Pharmacy Association is accredited by the Accreditation Council for Pharmacy Education as a Provider of continuing pharmacy education.​​</a:t>
            </a:r>
          </a:p>
          <a:p>
            <a:pPr rtl="0" fontAlgn="base"/>
            <a:r>
              <a:rPr lang="en-US" sz="3600" dirty="0"/>
              <a:t>​</a:t>
            </a:r>
          </a:p>
          <a:p>
            <a:pPr rtl="0" fontAlgn="base"/>
            <a:r>
              <a:rPr lang="en-US" sz="3600" b="1" dirty="0">
                <a:latin typeface="Arial"/>
                <a:cs typeface="Arial"/>
              </a:rPr>
              <a:t>February 24, 2022</a:t>
            </a:r>
            <a:r>
              <a:rPr lang="en-US" sz="3600" dirty="0">
                <a:latin typeface="Arial"/>
                <a:cs typeface="Arial"/>
              </a:rPr>
              <a:t>, ACPE UAN# | 0130-9999-22-069-L01-P, 2.75 ACPE CPE hrs. | Activity Type: Knowledge</a:t>
            </a:r>
          </a:p>
          <a:p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AD560-D56F-46B4-A2F2-8CC9EC02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61" y="3251918"/>
            <a:ext cx="1363142" cy="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223D0C0-A5CC-6A4B-B9CE-F2C77879EE5B}"/>
              </a:ext>
            </a:extLst>
          </p:cNvPr>
          <p:cNvSpPr txBox="1">
            <a:spLocks/>
          </p:cNvSpPr>
          <p:nvPr/>
        </p:nvSpPr>
        <p:spPr>
          <a:xfrm>
            <a:off x="1382712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There are no relevant financial relationships with ineligible​ companies for those involved with the ability to control​ the content of this activity.​ 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  <a:r>
              <a:rPr lang="en-US" kern="0" dirty="0">
                <a:solidFill>
                  <a:sysClr val="windowText" lastClr="000000"/>
                </a:solidFill>
              </a:rPr>
              <a:t>​</a:t>
            </a:r>
          </a:p>
          <a:p>
            <a:endParaRPr lang="en-US" sz="3800" u="sng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5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7925BC9-14AA-1F48-B25C-61398275E704}"/>
              </a:ext>
            </a:extLst>
          </p:cNvPr>
          <p:cNvSpPr txBox="1">
            <a:spLocks/>
          </p:cNvSpPr>
          <p:nvPr/>
        </p:nvSpPr>
        <p:spPr>
          <a:xfrm>
            <a:off x="1464508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b="1" u="sng" kern="0" dirty="0">
                <a:solidFill>
                  <a:sysClr val="windowText" lastClr="000000"/>
                </a:solidFill>
              </a:rPr>
              <a:t>COMPLETING THIS ACTIVITY</a:t>
            </a:r>
            <a:r>
              <a:rPr lang="en-US" sz="3600" kern="0" dirty="0">
                <a:solidFill>
                  <a:sysClr val="windowText" lastClr="000000"/>
                </a:solidFill>
              </a:rPr>
              <a:t>​​</a:t>
            </a:r>
          </a:p>
          <a:p>
            <a:pPr fontAlgn="base"/>
            <a:r>
              <a:rPr lang="en-US" sz="3600" kern="0" dirty="0">
                <a:latin typeface="Arial"/>
                <a:cs typeface="Arial"/>
              </a:rPr>
              <a:t>Upon successful completion of this activity 2.75 contact hours will be awarded​​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Successful completion of this continuing education activity includes the following: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Attending the entire CE activity;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Completing the online evaluation;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Submitting an online CE request.​​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rtl="0" fontAlgn="base"/>
            <a:r>
              <a:rPr lang="en-US" sz="3600" kern="0" dirty="0">
                <a:latin typeface="Arial"/>
                <a:cs typeface="Arial"/>
              </a:rPr>
              <a:t>Your certificate will be sent via email. If you have any questions about this CE activity, contact Paige O’Sullivan at posullivan@cardeaservices.org</a:t>
            </a:r>
            <a:endParaRPr lang="en-US" sz="3800" u="sng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80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theme/theme1.xml><?xml version="1.0" encoding="utf-8"?>
<a:theme xmlns:a="http://schemas.openxmlformats.org/drawingml/2006/main" name="Office Theme">
  <a:themeElements>
    <a:clrScheme name="Cardea">
      <a:dk1>
        <a:sysClr val="windowText" lastClr="000000"/>
      </a:dk1>
      <a:lt1>
        <a:sysClr val="window" lastClr="FFFFFF"/>
      </a:lt1>
      <a:dk2>
        <a:srgbClr val="515151"/>
      </a:dk2>
      <a:lt2>
        <a:srgbClr val="F2AE54"/>
      </a:lt2>
      <a:accent1>
        <a:srgbClr val="21524F"/>
      </a:accent1>
      <a:accent2>
        <a:srgbClr val="C43D29"/>
      </a:accent2>
      <a:accent3>
        <a:srgbClr val="309E99"/>
      </a:accent3>
      <a:accent4>
        <a:srgbClr val="F09929"/>
      </a:accent4>
      <a:accent5>
        <a:srgbClr val="4A3B2E"/>
      </a:accent5>
      <a:accent6>
        <a:srgbClr val="4D7573"/>
      </a:accent6>
      <a:hlink>
        <a:srgbClr val="3D7AB7"/>
      </a:hlink>
      <a:folHlink>
        <a:srgbClr val="C33D0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41A13FD4ED14391A13A920C359674" ma:contentTypeVersion="13" ma:contentTypeDescription="Create a new document." ma:contentTypeScope="" ma:versionID="69de2c5f98826b8ada3d828dd4ef5bb2">
  <xsd:schema xmlns:xsd="http://www.w3.org/2001/XMLSchema" xmlns:xs="http://www.w3.org/2001/XMLSchema" xmlns:p="http://schemas.microsoft.com/office/2006/metadata/properties" xmlns:ns2="0e038788-414a-4a1a-89df-8b94fd1268d8" xmlns:ns3="8957598b-99e0-4075-93e6-351f01cf2787" targetNamespace="http://schemas.microsoft.com/office/2006/metadata/properties" ma:root="true" ma:fieldsID="882d5b23a5725dfc3fbcbb52123f06f3" ns2:_="" ns3:_="">
    <xsd:import namespace="0e038788-414a-4a1a-89df-8b94fd1268d8"/>
    <xsd:import namespace="8957598b-99e0-4075-93e6-351f01cf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38788-414a-4a1a-89df-8b94fd126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7598b-99e0-4075-93e6-351f01cf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7EBF67-29E6-43CE-A3BC-7D294ADCC6AB}">
  <ds:schemaRefs>
    <ds:schemaRef ds:uri="http://www.w3.org/XML/1998/namespace"/>
    <ds:schemaRef ds:uri="http://purl.org/dc/elements/1.1/"/>
    <ds:schemaRef ds:uri="0e038788-414a-4a1a-89df-8b94fd1268d8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8957598b-99e0-4075-93e6-351f01cf2787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3DC959-0762-4842-9B60-13480F68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38788-414a-4a1a-89df-8b94fd1268d8"/>
    <ds:schemaRef ds:uri="8957598b-99e0-4075-93e6-351f01cf2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8DFE37-1F98-48BB-8628-CD6C90D5CE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305</Words>
  <Application>Microsoft Office PowerPoint</Application>
  <PresentationFormat>Custom</PresentationFormat>
  <Paragraphs>29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Franklin Gothic Demi Cond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CARDEA-ppt slides</dc:title>
  <dc:creator>MJ Coppock</dc:creator>
  <cp:lastModifiedBy>Eric Vinson</cp:lastModifiedBy>
  <cp:revision>53</cp:revision>
  <dcterms:created xsi:type="dcterms:W3CDTF">2021-09-08T19:51:15Z</dcterms:created>
  <dcterms:modified xsi:type="dcterms:W3CDTF">2022-02-24T21:46:52Z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2021-09-08T00:00:00Z</vt:filetime>
  </property>
  <property fmtid="{D5CDD505-2E9C-101B-9397-08002B2CF9AE}" pid="5" name="ContentTypeId">
    <vt:lpwstr>0x010100EA741A13FD4ED14391A13A920C359674</vt:lpwstr>
  </property>
</Properties>
</file>