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0"/>
  </p:notesMasterIdLst>
  <p:sldIdLst>
    <p:sldId id="351" r:id="rId5"/>
    <p:sldId id="348" r:id="rId6"/>
    <p:sldId id="354" r:id="rId7"/>
    <p:sldId id="352" r:id="rId8"/>
    <p:sldId id="353" r:id="rId9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553"/>
    <a:srgbClr val="C53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1F871E-4926-48F4-9420-468F81312532}" v="1" dt="2022-01-04T14:21:59.337"/>
    <p1510:client id="{650723E1-08DC-2145-421A-A5AB1CFCCBB8}" v="8" dt="2022-01-04T14:24:17.492"/>
    <p1510:client id="{874CC441-33B1-F134-2BFC-5368E27EBE1C}" v="194" dt="2022-01-03T23:32:33.713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810"/>
    <p:restoredTop sz="96327" autoAdjust="0"/>
  </p:normalViewPr>
  <p:slideViewPr>
    <p:cSldViewPr>
      <p:cViewPr varScale="1">
        <p:scale>
          <a:sx n="27" d="100"/>
          <a:sy n="27" d="100"/>
        </p:scale>
        <p:origin x="126" y="14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DD7D5-D9CE-4D94-8A06-FBAF08567402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6711A-9B17-4516-9935-0BECF40B61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9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47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1837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628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6A24B-926E-40EB-9E1B-5321DC3775E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10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F82B1A6-57EB-A045-B96A-480EEC0C8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772E76-16A3-CC40-82CC-85FCDE9671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00E47A86-C069-9A4C-A062-E3D01DBA4C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A003EE0-FB44-944C-821E-4AD4C93F4F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604280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4F8151-F32A-0B46-8154-6DE2FE8845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424882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7C3AF0-4EDC-0746-915B-A7D71C329B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0268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58D3B0-4F51-244C-854C-7AFFFC7A42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13761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91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E55554-50CC-5547-B542-0B41BF0396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399733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C25D70-6D8B-4F43-98AD-B9A372CBE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11812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524E255-7135-A64F-B7CC-552D98DC69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66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FC4958-18AC-8446-A21F-7F2825D92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9"/>
            <a:ext cx="20104100" cy="11308556"/>
          </a:xfrm>
          <a:prstGeom prst="rect">
            <a:avLst/>
          </a:prstGeom>
        </p:spPr>
      </p:pic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DDEE35F5-FD24-5D45-8093-92D852F7476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335166" y="3140075"/>
            <a:ext cx="17175084" cy="6248400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7200" dirty="0">
                <a:latin typeface="Arial" panose="020B0604020202020204" pitchFamily="34" charset="0"/>
                <a:cs typeface="Arial" panose="020B0604020202020204" pitchFamily="34" charset="0"/>
              </a:rPr>
              <a:t>First level</a:t>
            </a:r>
          </a:p>
          <a:p>
            <a:pPr>
              <a:lnSpc>
                <a:spcPct val="150000"/>
              </a:lnSpc>
            </a:pP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Second level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Third level </a:t>
            </a:r>
          </a:p>
          <a:p>
            <a:pPr>
              <a:lnSpc>
                <a:spcPct val="150000"/>
              </a:lnSpc>
            </a:pPr>
            <a:r>
              <a:rPr lang="en-US" sz="4000" b="1" i="0" dirty="0">
                <a:latin typeface="Arial" panose="020B0604020202020204" pitchFamily="34" charset="0"/>
                <a:cs typeface="Arial" panose="020B0604020202020204" pitchFamily="34" charset="0"/>
              </a:rPr>
              <a:t>Fourth level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Fifth level 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9E7236A8-25B7-964A-B1EB-9D3874540A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82712" y="1337687"/>
            <a:ext cx="12707937" cy="1219200"/>
          </a:xfrm>
          <a:prstGeom prst="rect">
            <a:avLst/>
          </a:prstGeom>
        </p:spPr>
        <p:txBody>
          <a:bodyPr/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46183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5"/>
          </p:nvPr>
        </p:nvSpPr>
        <p:spPr>
          <a:xfrm>
            <a:off x="1507808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" name="Content Placeholder 13"/>
          <p:cNvSpPr>
            <a:spLocks noGrp="1"/>
          </p:cNvSpPr>
          <p:nvPr>
            <p:ph sz="quarter" idx="16"/>
          </p:nvPr>
        </p:nvSpPr>
        <p:spPr>
          <a:xfrm>
            <a:off x="10554653" y="4900718"/>
            <a:ext cx="8041640" cy="45237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507808" y="1139594"/>
            <a:ext cx="17088485" cy="745296"/>
          </a:xfrm>
        </p:spPr>
        <p:txBody>
          <a:bodyPr anchor="t"/>
          <a:lstStyle>
            <a:lvl1pPr marL="0" inden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803" b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753969" indent="0">
              <a:buNone/>
              <a:defRPr sz="3298" b="1"/>
            </a:lvl2pPr>
            <a:lvl3pPr marL="1507937" indent="0">
              <a:buNone/>
              <a:defRPr sz="2968" b="1"/>
            </a:lvl3pPr>
            <a:lvl4pPr marL="2261906" indent="0">
              <a:buNone/>
              <a:defRPr sz="2639" b="1"/>
            </a:lvl4pPr>
            <a:lvl5pPr marL="3015874" indent="0">
              <a:buNone/>
              <a:defRPr sz="2639" b="1"/>
            </a:lvl5pPr>
            <a:lvl6pPr marL="3769843" indent="0">
              <a:buNone/>
              <a:defRPr sz="2639" b="1"/>
            </a:lvl6pPr>
            <a:lvl7pPr marL="4523811" indent="0">
              <a:buNone/>
              <a:defRPr sz="2639" b="1"/>
            </a:lvl7pPr>
            <a:lvl8pPr marL="5277780" indent="0">
              <a:buNone/>
              <a:defRPr sz="2639" b="1"/>
            </a:lvl8pPr>
            <a:lvl9pPr marL="6031748" indent="0">
              <a:buNone/>
              <a:defRPr sz="263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17951931" y="10866073"/>
            <a:ext cx="644362" cy="20300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/>
            <a:fld id="{12EB7FDA-3CFA-48E9-9A35-E50E94D3505F}" type="slidenum">
              <a:rPr lang="en-US" sz="1319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pPr algn="r"/>
              <a:t>‹#›</a:t>
            </a:fld>
            <a:endParaRPr lang="en-US" sz="1319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4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07808" y="10825455"/>
            <a:ext cx="11057255" cy="243623"/>
          </a:xfrm>
        </p:spPr>
        <p:txBody>
          <a:bodyPr wrap="square" anchor="b">
            <a:spAutoFit/>
          </a:bodyPr>
          <a:lstStyle>
            <a:lvl1pPr>
              <a:defRPr sz="1319" baseline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5038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r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291FC51-CB2D-B84A-9C8A-C10D652369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9A16D1A-5749-1247-B34C-F7A708D34E4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F2806A8-B30A-FF45-995E-BBA2D453BC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213B8-5943-9041-9A75-F508BC566E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3BA9BF-412A-A447-8B66-03FFC992986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A8561D-6300-A94A-BE5F-3E6DE450D11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85930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te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94BB2BE-8894-864E-81D3-40BB95BCC3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68C2BD-4CC8-EC4D-87D8-D999B980B07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FA65D355-A2EE-0841-9B69-454A7321FF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2/10/2022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454EA5-D944-1B49-AD45-C7C5391E1E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F50FFCC-6632-DD4C-A435-557681A2C4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4250" y="790135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2126BF5-BF0F-384E-A691-9EBA930D29A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1548" y="5045075"/>
            <a:ext cx="9982200" cy="273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Speaker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(yell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A3CA64-85B7-4F4B-A80D-EBC276CDC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80"/>
            <a:ext cx="20104100" cy="1130855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A8F616B-D73E-AF44-89FB-A59F93CB42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050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3329E30-F71D-C748-8B5C-8FFA74049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2042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A149CE-D861-FE40-91AF-6452C28319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C5D8B51B-649F-2444-AF36-7D82E611BDC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885352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B0FB6D-9F8A-D747-B783-9C98DFF48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104100" cy="113085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6162FAD-C7CE-5D4B-B835-EA19C1F2C4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8115" y="1356403"/>
            <a:ext cx="9982200" cy="3937000"/>
          </a:xfrm>
          <a:prstGeom prst="rect">
            <a:avLst/>
          </a:prstGeom>
        </p:spPr>
        <p:txBody>
          <a:bodyPr anchor="b"/>
          <a:lstStyle>
            <a:lvl1pPr algn="ctr">
              <a:defRPr sz="7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642020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10AE26F-8052-7B4F-8F3D-62BB24472CAA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"/>
            <a:ext cx="20104100" cy="113085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6" r:id="rId3"/>
    <p:sldLayoutId id="2147483662" r:id="rId4"/>
    <p:sldLayoutId id="2147483665" r:id="rId5"/>
    <p:sldLayoutId id="2147483688" r:id="rId6"/>
    <p:sldLayoutId id="2147483667" r:id="rId7"/>
    <p:sldLayoutId id="2147483689" r:id="rId8"/>
    <p:sldLayoutId id="2147483687" r:id="rId9"/>
    <p:sldLayoutId id="2147483671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B4BDD93-EF23-41BB-88F6-EB05D50263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65150" y="2530475"/>
            <a:ext cx="18973800" cy="76962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b="1" dirty="0"/>
              <a:t>This activity is jointly provided by Northwest Portland Area Indian Health Board and Cardea Services</a:t>
            </a:r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 Services is approved as a provider of nursing continuing professional development by Montana Nurses Association, an accredited approver with distinction by the American Nurses Credentialing Center’s Commission on Accreditation.​​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>
                <a:latin typeface="Arial"/>
                <a:cs typeface="Arial"/>
              </a:rPr>
              <a:t>This activity has been planned and implemented in accordance with the accreditation requirements and policies of the California Medical Association (CMA) through the joint </a:t>
            </a:r>
            <a:r>
              <a:rPr lang="en-US" sz="3200" dirty="0" err="1">
                <a:latin typeface="Arial"/>
                <a:cs typeface="Arial"/>
              </a:rPr>
              <a:t>providership</a:t>
            </a:r>
            <a:r>
              <a:rPr lang="en-US" sz="3200" dirty="0">
                <a:latin typeface="Arial"/>
                <a:cs typeface="Arial"/>
              </a:rPr>
              <a:t> of Cardea and  Northwest Portland Area Indian Health Board. Cardea is accredited by the CMA to provide continuing medical education for physicians.​​</a:t>
            </a:r>
          </a:p>
          <a:p>
            <a:pPr rtl="0" fontAlgn="base"/>
            <a:r>
              <a:rPr lang="en-US" sz="3200" dirty="0"/>
              <a:t>​​</a:t>
            </a:r>
          </a:p>
          <a:p>
            <a:pPr rtl="0" fontAlgn="base"/>
            <a:r>
              <a:rPr lang="en-US" sz="3200" dirty="0"/>
              <a:t>Cardea designates this live web-based training for a maximum of  </a:t>
            </a:r>
            <a:r>
              <a:rPr lang="en-US" sz="3200" b="1" dirty="0"/>
              <a:t>1</a:t>
            </a:r>
            <a:r>
              <a:rPr lang="en-US" sz="3200" dirty="0"/>
              <a:t> </a:t>
            </a:r>
            <a:r>
              <a:rPr lang="en-US" sz="3200" i="1" dirty="0"/>
              <a:t>AMA PRA Category 1 Credit(s)TM, </a:t>
            </a:r>
            <a:r>
              <a:rPr lang="en-US" sz="3200" dirty="0"/>
              <a:t>Physicians should claim credit commensurate with the extent of their participation in the activity.  </a:t>
            </a:r>
          </a:p>
          <a:p>
            <a:endParaRPr lang="en-US" sz="3800" u="sng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155B6-8E7A-4CA6-9062-8E83915452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1082675"/>
            <a:ext cx="12707937" cy="1219200"/>
          </a:xfrm>
        </p:spPr>
        <p:txBody>
          <a:bodyPr/>
          <a:lstStyle/>
          <a:p>
            <a:r>
              <a:rPr lang="en-US" dirty="0"/>
              <a:t>Disclosures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5E2D5F-89CD-4F4B-B1D5-900C49E516C8}"/>
              </a:ext>
            </a:extLst>
          </p:cNvPr>
          <p:cNvSpPr/>
          <p:nvPr/>
        </p:nvSpPr>
        <p:spPr>
          <a:xfrm>
            <a:off x="16071850" y="9617075"/>
            <a:ext cx="4032250" cy="1692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E89F8F29-4A53-1E43-AF73-CE436875C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85050" y="2987675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F01266B-6BC6-A841-877E-C298EC77BE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6594" y="9803389"/>
            <a:ext cx="4032250" cy="131964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76D004F-1A91-C346-8FB6-856DC4E6F1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344" y="9834056"/>
            <a:ext cx="5468606" cy="124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951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3250" y="2165350"/>
            <a:ext cx="18516600" cy="9144000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dirty="0"/>
              <a:t>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200" dirty="0"/>
              <a:t>​</a:t>
            </a:r>
          </a:p>
          <a:p>
            <a:pPr rtl="0" fontAlgn="base"/>
            <a:r>
              <a:rPr lang="en-US" sz="3000" dirty="0">
                <a:latin typeface="Arial"/>
                <a:cs typeface="Arial"/>
              </a:rPr>
              <a:t>January 13, 2022, ACPE UAN# |  0130-9999-21-472-L01-P,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January 27, 2022, ACPE UAN# |  0130-9999-21-473-L01-P,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February 10, 2022, ACPE UAN# |  0130-9999-21-474-L01-P,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February 24, 2022, ACPE UAN# | 0130-9999-21-475-L01-P,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March 10, 2022, ACPE UAN# |  0130-9999-21-476-L01-P,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March 24, 2022, ACPE UAN# |  0130-9999-21-477-L01-P,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April 14, 2022, ACPE UAN# |  0130-9999-21-478-L01-P,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April 28, 2022, ACPE UAN# |  0130-9999-21-479-L01-P,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May 12, 2022, ACPE UAN# | 0130-9999-21-480-L01-P,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May 26, 2022, ACPE UAN# |  0130-9999-21-481-L01-P,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June 9, 2022, ACPE UAN# | 0130-9999-21-482-L01-P,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June 23, 2022, ACPE UAN# |  0130-9999-21-483-L01-P, 1 ACPE CPE hrs. | Activity Type: Knowledge</a:t>
            </a:r>
          </a:p>
          <a:p>
            <a:endParaRPr lang="en-US" sz="3000" dirty="0">
              <a:latin typeface="Arial"/>
              <a:cs typeface="Arial"/>
            </a:endParaRPr>
          </a:p>
          <a:p>
            <a:endParaRPr lang="en-US" sz="3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808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21C4BF-27CE-3144-9169-12E076253E80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3589" y="2165350"/>
            <a:ext cx="18706261" cy="9096582"/>
          </a:xfrm>
        </p:spPr>
        <p:txBody>
          <a:bodyPr lIns="91440" tIns="45720" rIns="91440" bIns="45720" anchor="t"/>
          <a:lstStyle/>
          <a:p>
            <a:pPr rtl="0" fontAlgn="base"/>
            <a:r>
              <a:rPr lang="en-US" sz="3200" dirty="0"/>
              <a:t>The Washington State Pharmacy Association is accredited by the Accreditation Council for Pharmacy Education as a Provider of continuing pharmacy education.​​</a:t>
            </a:r>
          </a:p>
          <a:p>
            <a:pPr rtl="0" fontAlgn="base"/>
            <a:r>
              <a:rPr lang="en-US" sz="3200" dirty="0"/>
              <a:t>​</a:t>
            </a:r>
          </a:p>
          <a:p>
            <a:r>
              <a:rPr lang="en-US" sz="3000" dirty="0">
                <a:latin typeface="Arial"/>
                <a:cs typeface="Arial"/>
              </a:rPr>
              <a:t>July 14, 2022, ACPE UAN# | 0130-9999-21-484-L01-P, 1 ACPE CPE hrs. | Activity Type: Knowledge </a:t>
            </a:r>
            <a:endParaRPr lang="en-US" dirty="0"/>
          </a:p>
          <a:p>
            <a:r>
              <a:rPr lang="en-US" sz="3000" dirty="0">
                <a:latin typeface="Arial"/>
                <a:cs typeface="Arial"/>
              </a:rPr>
              <a:t>July 28, 2022, ACPE UAN# |  0130-9999-21-485-L01-P,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August 11, 2022, ACPE UAN# | 0130-9999-21-486-L01-P,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August 25, 2022, ACPE UAN# |  0130-9999-21-487-L01-P,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September 8, 2022, ACPE UAN# |  0130-9999-21-488-L01-P,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September 22, 2022, ACPE UAN# |  0130-9999-21-489-L01-P,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October 13, 2022, ACPE UAN# | 0130-9999-21-490-L01-P,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October 27, 2022, ACPE UAN# | 0130-9999-21-491-L01-P,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November 10, 2022, ACPE UAN# |  0130-9999-21-492-L01-P,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November 24, 2022, ACPE UAN# | 0130-9999-21-493-L01-P,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December 8, 2022, ACPE UAN# | 0130-9999-21-494-L01-P, 1 ACPE CPE hrs. | Activity Type: Knowledge</a:t>
            </a:r>
          </a:p>
          <a:p>
            <a:r>
              <a:rPr lang="en-US" sz="3000" dirty="0">
                <a:latin typeface="Arial"/>
                <a:cs typeface="Arial"/>
              </a:rPr>
              <a:t>December 22, 2022, ACPE UAN# | 0130-9999-21-495-L01-P, 1 ACPE CPE hrs. | Activity Type: Knowledge</a:t>
            </a:r>
          </a:p>
        </p:txBody>
      </p:sp>
    </p:spTree>
    <p:extLst>
      <p:ext uri="{BB962C8B-B14F-4D97-AF65-F5344CB8AC3E}">
        <p14:creationId xmlns:p14="http://schemas.microsoft.com/office/powerpoint/2010/main" val="811545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223D0C0-A5CC-6A4B-B9CE-F2C77879EE5B}"/>
              </a:ext>
            </a:extLst>
          </p:cNvPr>
          <p:cNvSpPr txBox="1">
            <a:spLocks/>
          </p:cNvSpPr>
          <p:nvPr/>
        </p:nvSpPr>
        <p:spPr>
          <a:xfrm>
            <a:off x="1382712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There are no relevant financial relationships with ineligible​ companies for those involved with the ability to control​ the content of this activity.​ 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  <a:r>
              <a:rPr lang="en-US" kern="0" dirty="0">
                <a:solidFill>
                  <a:sysClr val="windowText" lastClr="000000"/>
                </a:solidFill>
              </a:rPr>
              <a:t>​</a:t>
            </a:r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35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BEFFE6-5709-49C7-97FD-F20846EB5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 Black" panose="020B0A04020102020204" pitchFamily="34" charset="0"/>
              </a:rPr>
              <a:t>Disclosures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27925BC9-14AA-1F48-B25C-61398275E704}"/>
              </a:ext>
            </a:extLst>
          </p:cNvPr>
          <p:cNvSpPr txBox="1">
            <a:spLocks/>
          </p:cNvSpPr>
          <p:nvPr/>
        </p:nvSpPr>
        <p:spPr>
          <a:xfrm>
            <a:off x="1464508" y="3444875"/>
            <a:ext cx="17175084" cy="62484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 sz="6000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rtl="0" fontAlgn="base"/>
            <a:r>
              <a:rPr lang="en-US" sz="3600" b="1" u="sng" kern="0" dirty="0">
                <a:solidFill>
                  <a:sysClr val="windowText" lastClr="000000"/>
                </a:solidFill>
              </a:rPr>
              <a:t>COMPLETING THIS ACTIVITY</a:t>
            </a:r>
            <a:r>
              <a:rPr lang="en-US" sz="3600" kern="0" dirty="0">
                <a:solidFill>
                  <a:sysClr val="windowText" lastClr="000000"/>
                </a:solidFill>
              </a:rPr>
              <a:t>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Upon successful completion of this activity 1 contact hour will be awarded​​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Successful completion of this continuing education activity includes the following: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Attending the entire CE activity;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Completing the online evaluation; ​​</a:t>
            </a:r>
          </a:p>
          <a:p>
            <a:pPr marL="571500" indent="-571500" rtl="0" fontAlgn="base">
              <a:buFont typeface="Arial"/>
              <a:buChar char="•"/>
            </a:pPr>
            <a:r>
              <a:rPr lang="en-US" sz="3600" kern="0" dirty="0">
                <a:solidFill>
                  <a:sysClr val="windowText" lastClr="000000"/>
                </a:solidFill>
              </a:rPr>
              <a:t>Submitting an online CE request.​​</a:t>
            </a:r>
          </a:p>
          <a:p>
            <a:pPr rtl="0" fontAlgn="base"/>
            <a:r>
              <a:rPr lang="en-US" sz="3600" kern="0" dirty="0">
                <a:solidFill>
                  <a:sysClr val="windowText" lastClr="000000"/>
                </a:solidFill>
              </a:rPr>
              <a:t>​</a:t>
            </a:r>
          </a:p>
          <a:p>
            <a:pPr fontAlgn="base"/>
            <a:r>
              <a:rPr lang="en-US" sz="3600" kern="0" dirty="0">
                <a:latin typeface="Arial"/>
                <a:cs typeface="Arial"/>
              </a:rPr>
              <a:t>Your certificate will be sent via email. If you have any questions about this CE </a:t>
            </a:r>
            <a:r>
              <a:rPr lang="en-US" sz="3600" kern="0">
                <a:latin typeface="Arial"/>
                <a:cs typeface="Arial"/>
              </a:rPr>
              <a:t>activity, please contact Paige O’Sullivan at posullivan@cardeaservices.org </a:t>
            </a:r>
            <a:endParaRPr lang="en-US" sz="3600" kern="0"/>
          </a:p>
          <a:p>
            <a:endParaRPr lang="en-US" sz="3800" u="sng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807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ardea">
      <a:dk1>
        <a:sysClr val="windowText" lastClr="000000"/>
      </a:dk1>
      <a:lt1>
        <a:sysClr val="window" lastClr="FFFFFF"/>
      </a:lt1>
      <a:dk2>
        <a:srgbClr val="515151"/>
      </a:dk2>
      <a:lt2>
        <a:srgbClr val="F2AE54"/>
      </a:lt2>
      <a:accent1>
        <a:srgbClr val="21524F"/>
      </a:accent1>
      <a:accent2>
        <a:srgbClr val="C43D29"/>
      </a:accent2>
      <a:accent3>
        <a:srgbClr val="309E99"/>
      </a:accent3>
      <a:accent4>
        <a:srgbClr val="F09929"/>
      </a:accent4>
      <a:accent5>
        <a:srgbClr val="4A3B2E"/>
      </a:accent5>
      <a:accent6>
        <a:srgbClr val="4D7573"/>
      </a:accent6>
      <a:hlink>
        <a:srgbClr val="3D7AB7"/>
      </a:hlink>
      <a:folHlink>
        <a:srgbClr val="C33D0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741A13FD4ED14391A13A920C359674" ma:contentTypeVersion="13" ma:contentTypeDescription="Create a new document." ma:contentTypeScope="" ma:versionID="69de2c5f98826b8ada3d828dd4ef5bb2">
  <xsd:schema xmlns:xsd="http://www.w3.org/2001/XMLSchema" xmlns:xs="http://www.w3.org/2001/XMLSchema" xmlns:p="http://schemas.microsoft.com/office/2006/metadata/properties" xmlns:ns2="0e038788-414a-4a1a-89df-8b94fd1268d8" xmlns:ns3="8957598b-99e0-4075-93e6-351f01cf2787" targetNamespace="http://schemas.microsoft.com/office/2006/metadata/properties" ma:root="true" ma:fieldsID="882d5b23a5725dfc3fbcbb52123f06f3" ns2:_="" ns3:_="">
    <xsd:import namespace="0e038788-414a-4a1a-89df-8b94fd1268d8"/>
    <xsd:import namespace="8957598b-99e0-4075-93e6-351f01cf278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038788-414a-4a1a-89df-8b94fd1268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57598b-99e0-4075-93e6-351f01cf278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8DFE37-1F98-48BB-8628-CD6C90D5CE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EBF67-29E6-43CE-A3BC-7D294ADCC6AB}">
  <ds:schemaRefs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115cf2bc-7e07-47a4-a629-ed4bd2c92fb0"/>
    <ds:schemaRef ds:uri="http://schemas.microsoft.com/office/2006/documentManagement/types"/>
    <ds:schemaRef ds:uri="http://schemas.openxmlformats.org/package/2006/metadata/core-properties"/>
    <ds:schemaRef ds:uri="8957598b-99e0-4075-93e6-351f01cf2787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73DC959-0762-4842-9B60-13480F68C98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038788-414a-4a1a-89df-8b94fd1268d8"/>
    <ds:schemaRef ds:uri="8957598b-99e0-4075-93e6-351f01cf278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55</Words>
  <Application>Microsoft Office PowerPoint</Application>
  <PresentationFormat>Custom</PresentationFormat>
  <Paragraphs>55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Franklin Gothic Demi Cond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CARDEA-ppt slides</dc:title>
  <dc:creator>MJ Coppock</dc:creator>
  <cp:lastModifiedBy>Jessica Rienstra</cp:lastModifiedBy>
  <cp:revision>106</cp:revision>
  <dcterms:created xsi:type="dcterms:W3CDTF">2021-09-08T19:51:15Z</dcterms:created>
  <dcterms:modified xsi:type="dcterms:W3CDTF">2022-02-10T18:55:12Z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2021-09-08T00:00:00Z</vt:filetime>
  </property>
  <property fmtid="{D5CDD505-2E9C-101B-9397-08002B2CF9AE}" pid="3" name="Creator">
    <vt:lpwstr>Adobe Illustrator 25.4 (Macintosh)</vt:lpwstr>
  </property>
  <property fmtid="{D5CDD505-2E9C-101B-9397-08002B2CF9AE}" pid="4" name="LastSaved">
    <vt:filetime>2021-09-08T00:00:00Z</vt:filetime>
  </property>
  <property fmtid="{D5CDD505-2E9C-101B-9397-08002B2CF9AE}" pid="5" name="ContentTypeId">
    <vt:lpwstr>0x010100EA741A13FD4ED14391A13A920C359674</vt:lpwstr>
  </property>
</Properties>
</file>