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147376647" r:id="rId5"/>
    <p:sldId id="2147376670" r:id="rId6"/>
    <p:sldId id="262" r:id="rId7"/>
    <p:sldId id="270" r:id="rId8"/>
    <p:sldId id="271" r:id="rId9"/>
    <p:sldId id="273" r:id="rId10"/>
    <p:sldId id="272" r:id="rId11"/>
    <p:sldId id="274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BDD4-F57D-AB47-958C-18951318519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90B8-BB4A-4349-887E-E6F4E74E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comprised of sequences uploaded from around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3B4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3B4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3B4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3B4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7E4165A6-5955-0B45-B4E5-EE8125FFA116}"/>
              </a:ext>
            </a:extLst>
          </p:cNvPr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DC18EB84-4B57-F34F-80F8-397CCAA9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3732" name="Freeform 4">
            <a:extLst>
              <a:ext uri="{FF2B5EF4-FFF2-40B4-BE49-F238E27FC236}">
                <a16:creationId xmlns:a16="http://schemas.microsoft.com/office/drawing/2014/main" id="{45777E45-C7C5-134C-8CFB-88F30D47E6E2}"/>
              </a:ext>
            </a:extLst>
          </p:cNvPr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1B6611CE-A7C7-F049-84E5-F19BB19C63C9}"/>
              </a:ext>
            </a:extLst>
          </p:cNvPr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A223A612-0548-794C-A503-E3EADFFF0F88}"/>
              </a:ext>
            </a:extLst>
          </p:cNvPr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87AB5169-21A7-E643-8EBD-C93EB4714B11}"/>
              </a:ext>
            </a:extLst>
          </p:cNvPr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D4EE918F-1BA8-014E-80BC-275BD175C72B}"/>
              </a:ext>
            </a:extLst>
          </p:cNvPr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CBB193D8-D14F-084A-89C8-7AF60B9DF0E0}"/>
              </a:ext>
            </a:extLst>
          </p:cNvPr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118B7D34-DD86-5D44-BE82-F34F0EEE0422}"/>
              </a:ext>
            </a:extLst>
          </p:cNvPr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id="{A8686166-DE80-9846-9E72-F4F308F9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08EE813A-B8B9-A74B-85AD-A92B9366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F5556B03-C8C0-674B-A5B1-9190A78D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80FC327F-0F03-6947-BCEE-225DC3B0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D077515A-D195-8E4C-AA00-AEC9A71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9CB527EF-C2E1-0741-8E48-145BAD2E193B}"/>
              </a:ext>
            </a:extLst>
          </p:cNvPr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E77576DA-E669-D646-9712-11224E6F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A697DBB1-474A-B740-A128-DFF5656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7" name="Freeform 19">
              <a:extLst>
                <a:ext uri="{FF2B5EF4-FFF2-40B4-BE49-F238E27FC236}">
                  <a16:creationId xmlns:a16="http://schemas.microsoft.com/office/drawing/2014/main" id="{23A32DEA-FBB1-9746-8928-32D93E97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CACEDBB0-31E9-A145-8B33-5FA0B143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54598416-296B-704E-BB87-E29B59F75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58AD8B6E-FD52-FE4C-8BB7-245DEFFB298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6320906F-6C92-2248-AEA3-BA946CE906E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52" name="Rectangle 24">
            <a:extLst>
              <a:ext uri="{FF2B5EF4-FFF2-40B4-BE49-F238E27FC236}">
                <a16:creationId xmlns:a16="http://schemas.microsoft.com/office/drawing/2014/main" id="{B0720609-DB26-B343-84A5-BE7DC0E2929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F5D78CD8-C995-E540-B570-E38832649A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13ED75D3-50E1-1344-ABBA-2635D57CE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0914-137C-A741-B1D4-39B5D996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E62B0-3EA4-C44B-8A31-6EE3BDF4B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07C9-82A5-D349-949D-C01F665C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BF89-F517-2847-884E-BC7F7A9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7372-A7CE-D34F-AF12-4CA6F3A2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C152D-EE2A-924E-85B6-99877853D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1033-61F3-7540-95BE-83DF815A1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260C-0E64-1D4B-BBA9-95A796EC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B7C7-F530-9F42-A17C-6DE6364D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33D5-0C1F-6548-BCAA-A1BFAB7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EF26-FC00-9546-AF01-8421D5A5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F23181E-708D-B947-960A-6C0A739440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F2C5-46C3-8142-A698-42F08DB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DA1F-94A8-DD45-AE41-73098700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BC1E-803E-7849-8A8B-EE561AE0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4EAE-0BC6-0F4E-8DC5-2A5C991A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20DB881-6054-4E4A-96AB-8A57DD884F2F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AF803-1441-C54B-9B08-70956884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D3DA5-2989-D34E-B1ED-AA16643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BF31-AB97-CB4C-A0A5-337F1059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ED5-6C8D-D447-AA8D-5FCE3027BE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386C-30D3-BF4C-8932-1F4B2A3DD8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49F2E-B392-B547-9CE2-03E1EC3BCA8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124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12D92-763A-104E-8E73-FEEE5A99D96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9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58C54-2A33-DE4E-A5AD-C205F40A7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4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669B3-76DD-2741-A092-CD653E79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FFB61-F4A7-764A-84CA-B96B264F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8A828-56C5-5847-B9D5-F8FE0D0B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0C304-DD9F-0742-A381-38164142DF0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917" y="889000"/>
            <a:ext cx="11861800" cy="536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48716-5ADE-7847-B48B-41BEFB60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BDB97-D01F-A545-B280-C6D5D467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EC320-F1E5-AA44-87A5-5D983E3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6C50-6F10-A44D-A126-3ADCB53D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F803-2AAA-CB4D-A512-2CF3183CB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4FBCD-30E8-3744-BA78-FF345916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CE5D4-4336-1146-813C-1105CBB0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8FF-8575-D041-A844-F2F31F8E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BAFB1-34D6-F842-888C-EE0C3F0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6175377"/>
            <a:ext cx="9714614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19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*Citations and 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1D484-1660-414C-9DF1-9C115FC6CF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8FF7BB-1AD6-4D66-8782-7108FF62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67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E798-B12F-D341-9224-688AD388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97ED-40D7-C14B-8B56-A8181103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3666-0B24-1640-9D58-42B25CF0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A51-E4F7-F14D-9B05-8B75270C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C4A0-21B3-3C41-BAC3-533E0FCB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36AF-A3AF-BB47-86E8-E5F10800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9679-2E8D-1D46-A8D2-ACC27638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179-0E85-7049-BCB8-4709FB31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F190-6B33-CF40-A165-9317602A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7F4B-06E8-1444-BFCC-F828833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868-6199-BC49-A0A5-89F33CAD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32D5-C23B-564E-97B8-5ABDC0D12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9F4E7-8BB4-A242-89A2-C1BCBE9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4220-2B5D-D94F-A10C-91771034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7C87-595F-2641-88F1-07460EE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7B52A-95D9-F64F-8F37-A88C4CC1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7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74F5-E50D-8F42-9F23-34CCBD1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F9C9B-32EA-CF42-9DFB-25FB97C8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9036-47F2-A048-9CD1-7BA40EA7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C971-FFA3-0C4F-87E9-9ED49FC65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97999-B049-7E47-8D17-2D4A8E5A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99BED-311D-504F-A918-F1E9B71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1944D-169B-E449-913E-42CF7B4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54F4-294F-854F-AA96-199944FF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8B5E-6431-7C4A-945C-B2D43AA8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A9D5-BDE6-534D-A1A5-936FF268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55759-6EDB-0948-B064-BEA2769A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0D6B-D699-0A45-98F2-9275EDA5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0BE96-6FA5-5447-83EF-427B1F06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361FE-4605-BE46-8024-4DB03B8A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58176-EADB-BB4E-B71D-DC5E8E4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88C5-4413-5545-900D-654A414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BEA9-B282-D644-911D-3CDAE6440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0CDF-0A95-A041-8ED5-D1CB7B3C0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4AA4-6D4D-D64A-90A3-D17B3D7A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FC9A8-45E8-BC48-8112-DD8948D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8B2B0-EC69-2C4E-9608-F4C24CDE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8B14-ADBD-0B40-8839-A26A57B1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F395-4158-8E49-A5D9-6BFBF5999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8BFDF-2BCE-2943-8E5A-22C2C1A2E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DF1B-93AC-4842-BB51-A9E7E390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4968-185A-DE45-A6B9-9400186F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3A74-4521-5E4B-9D95-009BC2BF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F089A6-B23D-8641-967E-AF6648758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981DA2A-8FE3-0744-8D0C-37195F99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Freeform 4">
            <a:extLst>
              <a:ext uri="{FF2B5EF4-FFF2-40B4-BE49-F238E27FC236}">
                <a16:creationId xmlns:a16="http://schemas.microsoft.com/office/drawing/2014/main" id="{BB541A27-346A-9543-848D-2200D9223188}"/>
              </a:ext>
            </a:extLst>
          </p:cNvPr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09" name="Oval 5">
            <a:extLst>
              <a:ext uri="{FF2B5EF4-FFF2-40B4-BE49-F238E27FC236}">
                <a16:creationId xmlns:a16="http://schemas.microsoft.com/office/drawing/2014/main" id="{BF0DF6B4-0EB9-CF44-8B06-FFF2B8E8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2A5FDE94-229B-B64C-8A1C-7136C575C27A}"/>
              </a:ext>
            </a:extLst>
          </p:cNvPr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6412394B-7DAA-9D49-8D2E-38A213DC8B07}"/>
              </a:ext>
            </a:extLst>
          </p:cNvPr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A9C85E69-088B-4647-8035-A48B6C5BDA7E}"/>
              </a:ext>
            </a:extLst>
          </p:cNvPr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795B45EF-6512-DD41-A356-5FD958107C78}"/>
              </a:ext>
            </a:extLst>
          </p:cNvPr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4" name="Freeform 10">
            <a:extLst>
              <a:ext uri="{FF2B5EF4-FFF2-40B4-BE49-F238E27FC236}">
                <a16:creationId xmlns:a16="http://schemas.microsoft.com/office/drawing/2014/main" id="{72BD343D-CF5E-D84C-8559-E70DC14294D6}"/>
              </a:ext>
            </a:extLst>
          </p:cNvPr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5" name="Freeform 11">
            <a:extLst>
              <a:ext uri="{FF2B5EF4-FFF2-40B4-BE49-F238E27FC236}">
                <a16:creationId xmlns:a16="http://schemas.microsoft.com/office/drawing/2014/main" id="{4BE5C034-B7E9-C945-9BBA-C0BD29A66E72}"/>
              </a:ext>
            </a:extLst>
          </p:cNvPr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DD370CBE-7E26-134F-95D5-399846EA629C}"/>
              </a:ext>
            </a:extLst>
          </p:cNvPr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72717" name="Freeform 13">
              <a:extLst>
                <a:ext uri="{FF2B5EF4-FFF2-40B4-BE49-F238E27FC236}">
                  <a16:creationId xmlns:a16="http://schemas.microsoft.com/office/drawing/2014/main" id="{775D06C6-218C-2648-A450-A05E495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E254E1E7-7248-5244-8216-50409088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AF590758-6B7C-E042-8252-0C617C0F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CDA5327F-51C4-BF42-B3D1-288723682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095B6905-F376-8248-A76B-EBAFAADA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2722" name="Group 18">
            <a:extLst>
              <a:ext uri="{FF2B5EF4-FFF2-40B4-BE49-F238E27FC236}">
                <a16:creationId xmlns:a16="http://schemas.microsoft.com/office/drawing/2014/main" id="{4C47A6D1-B010-F448-B4D1-C33E42839176}"/>
              </a:ext>
            </a:extLst>
          </p:cNvPr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557D54F-44A7-7B4F-9E78-F229004B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0F316F64-EDE9-C947-9D1F-68FB9200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5" name="Freeform 21">
              <a:extLst>
                <a:ext uri="{FF2B5EF4-FFF2-40B4-BE49-F238E27FC236}">
                  <a16:creationId xmlns:a16="http://schemas.microsoft.com/office/drawing/2014/main" id="{4CA39640-E12A-D145-9325-C6ED852A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6" name="Freeform 22">
              <a:extLst>
                <a:ext uri="{FF2B5EF4-FFF2-40B4-BE49-F238E27FC236}">
                  <a16:creationId xmlns:a16="http://schemas.microsoft.com/office/drawing/2014/main" id="{B1C2E7C1-AA97-314A-8745-4D167A4B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7" name="Freeform 23">
              <a:extLst>
                <a:ext uri="{FF2B5EF4-FFF2-40B4-BE49-F238E27FC236}">
                  <a16:creationId xmlns:a16="http://schemas.microsoft.com/office/drawing/2014/main" id="{B4411092-49C9-B743-8041-DA1A89A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F436241F-A65F-BA4B-ACDC-16D47B820B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E12109D-3EAD-9541-8DF3-F9A00836F59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A57024C8-2F48-B041-8984-91FD299C4D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8DB046C1-6232-9444-B63C-F08E8DC74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nextstrain.org/ncov/gisaid/global?l=unrooted&amp;m=di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drxiv.org/content/10.1101/2022.01.28.22270044v1.full-tex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471B-B978-3A46-B71B-69962D06BD9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Indian Country Infectious Disease ECHO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COVID-19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C198B-9363-F348-B3AC-2B4C22B313A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Jonathan </a:t>
            </a:r>
            <a:r>
              <a:rPr lang="en-US" sz="2800" dirty="0" err="1"/>
              <a:t>Vilasier</a:t>
            </a:r>
            <a:r>
              <a:rPr lang="en-US" sz="2800" dirty="0"/>
              <a:t> Iralu, MD, FACP, FIDSA</a:t>
            </a:r>
          </a:p>
          <a:p>
            <a:r>
              <a:rPr lang="en-US" sz="2800" dirty="0"/>
              <a:t>Indian Health Service Chief Clinical Consultant </a:t>
            </a:r>
          </a:p>
          <a:p>
            <a:r>
              <a:rPr lang="en-US" sz="2800" dirty="0"/>
              <a:t>for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1467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2F9E-A58D-2C4F-9651-75E66817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Who is severely immunocompromised?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92B6-652A-FC4C-91DF-A5458DC3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Patients who are within 1 year of receiving </a:t>
            </a:r>
            <a:r>
              <a:rPr lang="en-US" sz="1800" dirty="0">
                <a:solidFill>
                  <a:srgbClr val="FFFF00"/>
                </a:solidFill>
              </a:rPr>
              <a:t>B cell-depleting therapies </a:t>
            </a:r>
            <a:r>
              <a:rPr lang="en-US" sz="1800" dirty="0"/>
              <a:t>(e.g., rituximab, ocrelizumab, ofatumumab, alemtuzumab) </a:t>
            </a:r>
          </a:p>
          <a:p>
            <a:r>
              <a:rPr lang="en-US" sz="1800" dirty="0"/>
              <a:t>Patients who are receiving </a:t>
            </a:r>
            <a:r>
              <a:rPr lang="en-US" sz="1800" dirty="0">
                <a:solidFill>
                  <a:srgbClr val="FFFF00"/>
                </a:solidFill>
              </a:rPr>
              <a:t>Bruton tyrosine kinase inhibitors </a:t>
            </a:r>
          </a:p>
          <a:p>
            <a:r>
              <a:rPr lang="en-US" sz="1800" dirty="0"/>
              <a:t>Chimeric antigen receptor T cell recipients </a:t>
            </a:r>
            <a:r>
              <a:rPr lang="en-US" sz="1800" dirty="0">
                <a:solidFill>
                  <a:srgbClr val="FFFF00"/>
                </a:solidFill>
              </a:rPr>
              <a:t>CART</a:t>
            </a:r>
          </a:p>
          <a:p>
            <a:r>
              <a:rPr lang="en-US" sz="1800" dirty="0">
                <a:solidFill>
                  <a:srgbClr val="FFFF00"/>
                </a:solidFill>
              </a:rPr>
              <a:t>Post-hematopoietic cell transplant recipients </a:t>
            </a:r>
            <a:r>
              <a:rPr lang="en-US" sz="1800" dirty="0"/>
              <a:t>who have chronic graft versus host disease or who are taking immunosuppressive medications for another indication </a:t>
            </a:r>
          </a:p>
          <a:p>
            <a:r>
              <a:rPr lang="en-US" sz="1800" dirty="0"/>
              <a:t>Patients with </a:t>
            </a:r>
            <a:r>
              <a:rPr lang="en-US" sz="1800" dirty="0">
                <a:solidFill>
                  <a:srgbClr val="FFFF00"/>
                </a:solidFill>
              </a:rPr>
              <a:t>hematologic malignancie</a:t>
            </a:r>
            <a:r>
              <a:rPr lang="en-US" sz="1800" dirty="0"/>
              <a:t>s who are on active therapy </a:t>
            </a:r>
          </a:p>
          <a:p>
            <a:r>
              <a:rPr lang="en-US" sz="1800" dirty="0">
                <a:solidFill>
                  <a:srgbClr val="FFFF00"/>
                </a:solidFill>
              </a:rPr>
              <a:t>Lung transplant recipients </a:t>
            </a:r>
          </a:p>
          <a:p>
            <a:r>
              <a:rPr lang="en-US" sz="1800" dirty="0"/>
              <a:t>Patients who are </a:t>
            </a:r>
            <a:r>
              <a:rPr lang="en-US" sz="1800" dirty="0">
                <a:solidFill>
                  <a:srgbClr val="FFFF00"/>
                </a:solidFill>
              </a:rPr>
              <a:t>within 1 year of receiving a solid organ transplant </a:t>
            </a:r>
            <a:r>
              <a:rPr lang="en-US" sz="1800" dirty="0"/>
              <a:t>(other than a lung transplant) </a:t>
            </a:r>
          </a:p>
          <a:p>
            <a:r>
              <a:rPr lang="en-US" sz="1800" dirty="0">
                <a:solidFill>
                  <a:srgbClr val="FFFF00"/>
                </a:solidFill>
              </a:rPr>
              <a:t>Solid organ transplant </a:t>
            </a:r>
            <a:r>
              <a:rPr lang="en-US" sz="1800" dirty="0"/>
              <a:t>recipients with </a:t>
            </a:r>
            <a:r>
              <a:rPr lang="en-US" sz="1800" dirty="0">
                <a:solidFill>
                  <a:srgbClr val="FFFF00"/>
                </a:solidFill>
              </a:rPr>
              <a:t>recent treatment for acute rejection </a:t>
            </a:r>
            <a:r>
              <a:rPr lang="en-US" sz="1800" dirty="0"/>
              <a:t>with T cell- or B cell-depleting agents </a:t>
            </a:r>
          </a:p>
          <a:p>
            <a:r>
              <a:rPr lang="en-US" sz="1800" dirty="0"/>
              <a:t>Patients with </a:t>
            </a:r>
            <a:r>
              <a:rPr lang="en-US" sz="1800" dirty="0">
                <a:solidFill>
                  <a:srgbClr val="FFFF00"/>
                </a:solidFill>
              </a:rPr>
              <a:t>severe combined immunodeficiencies </a:t>
            </a:r>
          </a:p>
          <a:p>
            <a:r>
              <a:rPr lang="en-US" sz="1800" dirty="0"/>
              <a:t>Patients with </a:t>
            </a:r>
            <a:r>
              <a:rPr lang="en-US" sz="1800" dirty="0">
                <a:solidFill>
                  <a:srgbClr val="FFFF00"/>
                </a:solidFill>
              </a:rPr>
              <a:t>untreated HIV who have a CD4 T lymphocyte cell count &lt;50 cells/mm</a:t>
            </a:r>
            <a:r>
              <a:rPr lang="en-US" sz="1800" baseline="30000" dirty="0">
                <a:solidFill>
                  <a:srgbClr val="FFFF00"/>
                </a:solidFill>
              </a:rPr>
              <a:t>3</a:t>
            </a:r>
            <a:endParaRPr lang="en-US" sz="18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1400" dirty="0">
                <a:solidFill>
                  <a:srgbClr val="FFFF00"/>
                </a:solidFill>
              </a:rPr>
              <a:t>https://www.covid19treatmentguidelines.nih.gov/management/clinical-management/</a:t>
            </a:r>
            <a:r>
              <a:rPr lang="en-US" sz="1400" dirty="0" err="1">
                <a:solidFill>
                  <a:srgbClr val="FFFF00"/>
                </a:solidFill>
              </a:rPr>
              <a:t>nonhospitalized</a:t>
            </a:r>
            <a:r>
              <a:rPr lang="en-US" sz="1400" dirty="0">
                <a:solidFill>
                  <a:srgbClr val="FFFF00"/>
                </a:solidFill>
              </a:rPr>
              <a:t>-adults--therapeutic-management/</a:t>
            </a:r>
          </a:p>
        </p:txBody>
      </p:sp>
    </p:spTree>
    <p:extLst>
      <p:ext uri="{BB962C8B-B14F-4D97-AF65-F5344CB8AC3E}">
        <p14:creationId xmlns:p14="http://schemas.microsoft.com/office/powerpoint/2010/main" val="35300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8C63-2852-4846-90D9-93BD7F5D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Interim CDC COVID vaccine guidance 2/11/2022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B4B5-9FDF-6C49-84E9-CC3910FB7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vaccine series is recommended for everyone </a:t>
            </a:r>
            <a:r>
              <a:rPr lang="en-US" u="sng" dirty="0"/>
              <a:t>&gt;</a:t>
            </a:r>
            <a:r>
              <a:rPr lang="en-US" dirty="0"/>
              <a:t> 5 years</a:t>
            </a:r>
          </a:p>
          <a:p>
            <a:r>
              <a:rPr lang="en-US" dirty="0"/>
              <a:t>A third dose recommended for </a:t>
            </a:r>
            <a:r>
              <a:rPr lang="en-US" u="sng" dirty="0"/>
              <a:t>&gt;</a:t>
            </a:r>
            <a:r>
              <a:rPr lang="en-US" dirty="0"/>
              <a:t>5 years moderately-severely immuno-compromised followed by a booster for </a:t>
            </a:r>
            <a:r>
              <a:rPr lang="en-US" u="sng" dirty="0"/>
              <a:t>&gt;</a:t>
            </a:r>
            <a:r>
              <a:rPr lang="en-US" dirty="0"/>
              <a:t> 12 years</a:t>
            </a:r>
          </a:p>
          <a:p>
            <a:r>
              <a:rPr lang="en-US" dirty="0"/>
              <a:t>Boosters for 12 and up:</a:t>
            </a:r>
          </a:p>
          <a:p>
            <a:pPr lvl="1"/>
            <a:r>
              <a:rPr lang="en-US" u="sng" dirty="0"/>
              <a:t>&gt;</a:t>
            </a:r>
            <a:r>
              <a:rPr lang="en-US" dirty="0"/>
              <a:t> 5 months for mRNA  </a:t>
            </a:r>
            <a:r>
              <a:rPr lang="en-US" dirty="0">
                <a:solidFill>
                  <a:srgbClr val="FFFF00"/>
                </a:solidFill>
              </a:rPr>
              <a:t>general population  </a:t>
            </a:r>
            <a:r>
              <a:rPr lang="en-US" dirty="0"/>
              <a:t>and 2 months  for J and J</a:t>
            </a:r>
          </a:p>
          <a:p>
            <a:pPr lvl="1"/>
            <a:r>
              <a:rPr lang="en-US" u="sng" dirty="0"/>
              <a:t>&gt;</a:t>
            </a:r>
            <a:r>
              <a:rPr lang="en-US" dirty="0"/>
              <a:t> 3 months for mRNA </a:t>
            </a:r>
            <a:r>
              <a:rPr lang="en-US" dirty="0">
                <a:solidFill>
                  <a:srgbClr val="FFFF00"/>
                </a:solidFill>
              </a:rPr>
              <a:t>immunocompromised</a:t>
            </a:r>
            <a:r>
              <a:rPr lang="en-US" dirty="0"/>
              <a:t> and 2 months for J and J</a:t>
            </a:r>
          </a:p>
          <a:p>
            <a:r>
              <a:rPr lang="en-US" dirty="0">
                <a:solidFill>
                  <a:srgbClr val="FFFF00"/>
                </a:solidFill>
              </a:rPr>
              <a:t>No delay required after monoclonal Ab Rx for COVID-19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68A254-8C83-A748-8678-12E3DAF2E650}"/>
              </a:ext>
            </a:extLst>
          </p:cNvPr>
          <p:cNvSpPr/>
          <p:nvPr/>
        </p:nvSpPr>
        <p:spPr>
          <a:xfrm>
            <a:off x="5749158" y="618451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https://</a:t>
            </a:r>
            <a:r>
              <a:rPr lang="en-US" sz="1200" dirty="0" err="1">
                <a:solidFill>
                  <a:srgbClr val="FFFF00"/>
                </a:solidFill>
              </a:rPr>
              <a:t>www.cdc.gov</a:t>
            </a:r>
            <a:r>
              <a:rPr lang="en-US" sz="1200" dirty="0">
                <a:solidFill>
                  <a:srgbClr val="FFFF00"/>
                </a:solidFill>
              </a:rPr>
              <a:t>/vaccines/covid-19/clinical-considerations/covid-19-vaccines-us.html</a:t>
            </a:r>
          </a:p>
        </p:txBody>
      </p:sp>
    </p:spTree>
    <p:extLst>
      <p:ext uri="{BB962C8B-B14F-4D97-AF65-F5344CB8AC3E}">
        <p14:creationId xmlns:p14="http://schemas.microsoft.com/office/powerpoint/2010/main" val="238180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4A36-AC6F-6A4E-A3B5-13EA921B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COVID-19 Vaccine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B866-29A3-B448-A94A-4B8A6E2955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 algn="r">
              <a:buNone/>
            </a:pPr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pPr lvl="2"/>
            <a:endParaRPr lang="en-US" sz="1200" dirty="0"/>
          </a:p>
        </p:txBody>
      </p:sp>
      <p:pic>
        <p:nvPicPr>
          <p:cNvPr id="10" name="Content Placeholder 9" descr="Chart&#10;&#10;Description automatically generated with low confidence">
            <a:extLst>
              <a:ext uri="{FF2B5EF4-FFF2-40B4-BE49-F238E27FC236}">
                <a16:creationId xmlns:a16="http://schemas.microsoft.com/office/drawing/2014/main" id="{414CAF87-77D8-F347-9F0F-A7F1C23F5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5318" y="2116138"/>
            <a:ext cx="5442439" cy="4135437"/>
          </a:xfrm>
        </p:spPr>
      </p:pic>
      <p:pic>
        <p:nvPicPr>
          <p:cNvPr id="8" name="Content Placeholder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B23A8E7-B563-F547-87B1-C8CBBA37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7321" y="2044700"/>
            <a:ext cx="5394493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9C7E53-9890-CB46-8FA2-E2235D0EF89C}"/>
              </a:ext>
            </a:extLst>
          </p:cNvPr>
          <p:cNvSpPr/>
          <p:nvPr/>
        </p:nvSpPr>
        <p:spPr>
          <a:xfrm>
            <a:off x="5930901" y="64123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https://</a:t>
            </a:r>
            <a:r>
              <a:rPr lang="en-US" sz="1200" dirty="0" err="1">
                <a:solidFill>
                  <a:srgbClr val="FFFF00"/>
                </a:solidFill>
              </a:rPr>
              <a:t>www.cdc.gov</a:t>
            </a:r>
            <a:r>
              <a:rPr lang="en-US" sz="1200" dirty="0">
                <a:solidFill>
                  <a:srgbClr val="FFFF00"/>
                </a:solidFill>
              </a:rPr>
              <a:t>/vaccines/covid-19/downloads/covid19-vaccine-errors-deviations.pdf</a:t>
            </a:r>
          </a:p>
        </p:txBody>
      </p:sp>
    </p:spTree>
    <p:extLst>
      <p:ext uri="{BB962C8B-B14F-4D97-AF65-F5344CB8AC3E}">
        <p14:creationId xmlns:p14="http://schemas.microsoft.com/office/powerpoint/2010/main" val="405127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mountain, outdoor, nature&#10;&#10;Description automatically generated">
            <a:extLst>
              <a:ext uri="{FF2B5EF4-FFF2-40B4-BE49-F238E27FC236}">
                <a16:creationId xmlns:a16="http://schemas.microsoft.com/office/drawing/2014/main" id="{2A10BB49-7DA6-A946-89D6-45F1B5DD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4" r="1" b="3556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BBC4-DD6A-5040-AECD-104283F5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Virology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511CC-25E9-C943-BCB9-2EDCA94BB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7" y="2116139"/>
            <a:ext cx="6735889" cy="413543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Omicron Variant</a:t>
            </a:r>
          </a:p>
          <a:p>
            <a:pPr lvl="1"/>
            <a:r>
              <a:rPr lang="en-US" dirty="0"/>
              <a:t>Makes up all of US cases now</a:t>
            </a:r>
          </a:p>
          <a:p>
            <a:pPr lvl="1"/>
            <a:r>
              <a:rPr lang="en-US" dirty="0"/>
              <a:t>Includes BA.1, BA.2, BA.3 sub-lineages</a:t>
            </a:r>
          </a:p>
          <a:p>
            <a:pPr lvl="2"/>
            <a:r>
              <a:rPr lang="en-US" dirty="0"/>
              <a:t>96.4% B.A1</a:t>
            </a:r>
          </a:p>
          <a:p>
            <a:pPr lvl="2"/>
            <a:r>
              <a:rPr lang="en-US" dirty="0"/>
              <a:t>3.6%  B.A2</a:t>
            </a:r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ED5D7-E243-1E41-9B4D-A12E7EE91205}"/>
              </a:ext>
            </a:extLst>
          </p:cNvPr>
          <p:cNvSpPr/>
          <p:nvPr/>
        </p:nvSpPr>
        <p:spPr>
          <a:xfrm>
            <a:off x="4039892" y="6342918"/>
            <a:ext cx="8343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https://</a:t>
            </a:r>
            <a:r>
              <a:rPr lang="en-US" sz="1800" dirty="0" err="1">
                <a:solidFill>
                  <a:srgbClr val="FFFF00"/>
                </a:solidFill>
              </a:rPr>
              <a:t>www.cdc.gov</a:t>
            </a:r>
            <a:r>
              <a:rPr lang="en-US" sz="1800" dirty="0">
                <a:solidFill>
                  <a:srgbClr val="FFFF00"/>
                </a:solidFill>
              </a:rPr>
              <a:t>/</a:t>
            </a:r>
            <a:r>
              <a:rPr lang="en-US" sz="1800" dirty="0" err="1">
                <a:solidFill>
                  <a:srgbClr val="FFFF00"/>
                </a:solidFill>
              </a:rPr>
              <a:t>mmwr</a:t>
            </a:r>
            <a:r>
              <a:rPr lang="en-US" sz="1800" dirty="0">
                <a:solidFill>
                  <a:srgbClr val="FFFF00"/>
                </a:solidFill>
              </a:rPr>
              <a:t>/volumes/71/</a:t>
            </a:r>
            <a:r>
              <a:rPr lang="en-US" sz="1800" dirty="0" err="1">
                <a:solidFill>
                  <a:srgbClr val="FFFF00"/>
                </a:solidFill>
              </a:rPr>
              <a:t>wr</a:t>
            </a:r>
            <a:r>
              <a:rPr lang="en-US" sz="1800" dirty="0">
                <a:solidFill>
                  <a:srgbClr val="FFFF00"/>
                </a:solidFill>
              </a:rPr>
              <a:t>/mm7106e2.htm?s_cid=mm7106e2_x</a:t>
            </a: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451E8BDE-2E09-FA49-9DFC-D443EE998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0398" y="2116138"/>
            <a:ext cx="3612279" cy="4135437"/>
          </a:xfrm>
        </p:spPr>
      </p:pic>
    </p:spTree>
    <p:extLst>
      <p:ext uri="{BB962C8B-B14F-4D97-AF65-F5344CB8AC3E}">
        <p14:creationId xmlns:p14="http://schemas.microsoft.com/office/powerpoint/2010/main" val="166780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C4589-5EDA-3044-B671-87A2B43A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Omicron Variant: 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Modes et al.</a:t>
            </a:r>
            <a:endParaRPr lang="en-US" sz="5400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83237-1D80-1444-918D-30D6EC9C4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Single LA Hospital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During the delta period, 25% of admissions were vaccinated vs 40% during the omicron period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Vaccination resulted in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Lower chance ICU admission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Lower chance of death if </a:t>
            </a:r>
            <a:r>
              <a:rPr lang="en-US" sz="1800" u="sng" dirty="0"/>
              <a:t>&gt; </a:t>
            </a:r>
            <a:r>
              <a:rPr lang="en-US" sz="1800" dirty="0"/>
              <a:t>65 years old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BD13010F-4F35-6342-91C8-C6A8AB6845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4296" y="1219809"/>
            <a:ext cx="6903720" cy="4418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12507D-B013-C443-ABCB-1B21D76C82E7}"/>
              </a:ext>
            </a:extLst>
          </p:cNvPr>
          <p:cNvSpPr/>
          <p:nvPr/>
        </p:nvSpPr>
        <p:spPr>
          <a:xfrm>
            <a:off x="5077968" y="60640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https://</a:t>
            </a:r>
            <a:r>
              <a:rPr lang="en-US" sz="1400" dirty="0" err="1">
                <a:solidFill>
                  <a:srgbClr val="FFFF00"/>
                </a:solidFill>
              </a:rPr>
              <a:t>www.cdc.gov</a:t>
            </a:r>
            <a:r>
              <a:rPr lang="en-US" sz="1400" dirty="0">
                <a:solidFill>
                  <a:srgbClr val="FFFF00"/>
                </a:solidFill>
              </a:rPr>
              <a:t>/</a:t>
            </a:r>
            <a:r>
              <a:rPr lang="en-US" sz="1400" dirty="0" err="1">
                <a:solidFill>
                  <a:srgbClr val="FFFF00"/>
                </a:solidFill>
              </a:rPr>
              <a:t>mmwr</a:t>
            </a:r>
            <a:r>
              <a:rPr lang="en-US" sz="1400" dirty="0">
                <a:solidFill>
                  <a:srgbClr val="FFFF00"/>
                </a:solidFill>
              </a:rPr>
              <a:t>/volumes/71/</a:t>
            </a:r>
            <a:r>
              <a:rPr lang="en-US" sz="1400" dirty="0" err="1">
                <a:solidFill>
                  <a:srgbClr val="FFFF00"/>
                </a:solidFill>
              </a:rPr>
              <a:t>wr</a:t>
            </a:r>
            <a:r>
              <a:rPr lang="en-US" sz="1400" dirty="0">
                <a:solidFill>
                  <a:srgbClr val="FFFF00"/>
                </a:solidFill>
              </a:rPr>
              <a:t>/mm7106e2.htm?s_cid=mm7106e2_x</a:t>
            </a:r>
          </a:p>
        </p:txBody>
      </p:sp>
    </p:spTree>
    <p:extLst>
      <p:ext uri="{BB962C8B-B14F-4D97-AF65-F5344CB8AC3E}">
        <p14:creationId xmlns:p14="http://schemas.microsoft.com/office/powerpoint/2010/main" val="276373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">
            <a:extLst>
              <a:ext uri="{FF2B5EF4-FFF2-40B4-BE49-F238E27FC236}">
                <a16:creationId xmlns:a16="http://schemas.microsoft.com/office/drawing/2014/main" id="{D3A368CB-9550-4709-AFDE-9D9329D2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34" y="879140"/>
            <a:ext cx="8206731" cy="55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DAC570-A220-4FAE-BF02-58A9653BE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81" y="6168581"/>
            <a:ext cx="10298672" cy="549500"/>
          </a:xfrm>
        </p:spPr>
        <p:txBody>
          <a:bodyPr/>
          <a:lstStyle/>
          <a:p>
            <a:r>
              <a:rPr lang="en-US">
                <a:hlinkClick r:id="rId4"/>
              </a:rPr>
              <a:t>https://nextstrain.org/ncov/gisaid/global?l=unrooted&amp;m=div</a:t>
            </a:r>
            <a:r>
              <a:rPr lang="en-US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1AD38A-B916-4FCC-A183-13749469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65" y="286251"/>
            <a:ext cx="10457436" cy="118577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25094-4F75-4922-833D-15C91B5A093C}"/>
              </a:ext>
            </a:extLst>
          </p:cNvPr>
          <p:cNvSpPr/>
          <p:nvPr/>
        </p:nvSpPr>
        <p:spPr>
          <a:xfrm>
            <a:off x="11121205" y="8484"/>
            <a:ext cx="1055715" cy="1119585"/>
          </a:xfrm>
          <a:prstGeom prst="rect">
            <a:avLst/>
          </a:prstGeom>
          <a:solidFill>
            <a:srgbClr val="497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5387" b="1">
                <a:solidFill>
                  <a:srgbClr val="FFFFFF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7CBEC-3233-4238-8681-14923A302D53}"/>
              </a:ext>
            </a:extLst>
          </p:cNvPr>
          <p:cNvSpPr/>
          <p:nvPr/>
        </p:nvSpPr>
        <p:spPr>
          <a:xfrm>
            <a:off x="7578224" y="4474159"/>
            <a:ext cx="2735530" cy="16944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en-US" sz="1795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6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9354FE-EFF9-4D57-846F-DE8C86610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86"/>
          <a:stretch/>
        </p:blipFill>
        <p:spPr>
          <a:xfrm>
            <a:off x="2337409" y="1374806"/>
            <a:ext cx="6867673" cy="5196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EC4978-1641-4345-AF3E-8AD6865A08E2}"/>
              </a:ext>
            </a:extLst>
          </p:cNvPr>
          <p:cNvSpPr txBox="1"/>
          <p:nvPr/>
        </p:nvSpPr>
        <p:spPr>
          <a:xfrm>
            <a:off x="8929625" y="2293180"/>
            <a:ext cx="893135" cy="36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en-US" sz="1795" b="1">
                <a:solidFill>
                  <a:srgbClr val="EF342E"/>
                </a:solidFill>
                <a:latin typeface="Calibri" panose="020F0502020204030204" pitchFamily="34" charset="0"/>
              </a:rPr>
              <a:t>BA.2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12DDC-D9AC-4441-BB23-92A40229EC6E}"/>
              </a:ext>
            </a:extLst>
          </p:cNvPr>
          <p:cNvSpPr txBox="1"/>
          <p:nvPr/>
        </p:nvSpPr>
        <p:spPr>
          <a:xfrm>
            <a:off x="8929625" y="3080190"/>
            <a:ext cx="893135" cy="36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en-US" sz="1795" b="1">
                <a:solidFill>
                  <a:srgbClr val="3453A5"/>
                </a:solidFill>
                <a:latin typeface="Calibri" panose="020F0502020204030204" pitchFamily="34" charset="0"/>
              </a:rPr>
              <a:t>BA.1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AADB1-44EA-4D9D-BBD6-4B28B23E1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0935" y="6291476"/>
            <a:ext cx="10298672" cy="549500"/>
          </a:xfrm>
        </p:spPr>
        <p:txBody>
          <a:bodyPr/>
          <a:lstStyle/>
          <a:p>
            <a:r>
              <a:rPr lang="en-US">
                <a:hlinkClick r:id="rId4"/>
              </a:rPr>
              <a:t>Transmission of SARS-CoV-2 Omicron VOC subvariants BA.1 and BA.2: Evidence from Danish Households:</a:t>
            </a:r>
            <a:r>
              <a:rPr lang="en-US"/>
              <a:t> </a:t>
            </a:r>
            <a:r>
              <a:rPr lang="en-US" err="1"/>
              <a:t>Lyngse</a:t>
            </a:r>
            <a:r>
              <a:rPr lang="en-US"/>
              <a:t> et al, </a:t>
            </a:r>
            <a:r>
              <a:rPr lang="en-US" err="1"/>
              <a:t>medRxiv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41037-A148-4FF1-83BC-D3C514F6D5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31066" y="6251884"/>
            <a:ext cx="2736413" cy="364222"/>
          </a:xfrm>
        </p:spPr>
        <p:txBody>
          <a:bodyPr/>
          <a:lstStyle/>
          <a:p>
            <a:pPr defTabSz="912114" eaLnBrk="0" hangingPunct="0">
              <a:defRPr/>
            </a:pPr>
            <a:fld id="{708FF7BB-1AD6-4D66-8782-7108FF621C6E}" type="slidenum">
              <a:rPr lang="en-US">
                <a:solidFill>
                  <a:srgbClr val="0B40A5">
                    <a:tint val="75000"/>
                  </a:srgbClr>
                </a:solidFill>
                <a:latin typeface="Myriad Web Pro" panose="020B0503030403020204" pitchFamily="34" charset="0"/>
              </a:rPr>
              <a:pPr defTabSz="912114" eaLnBrk="0" hangingPunct="0">
                <a:defRPr/>
              </a:pPr>
              <a:t>5</a:t>
            </a:fld>
            <a:endParaRPr lang="en-US">
              <a:solidFill>
                <a:srgbClr val="0B40A5">
                  <a:tint val="75000"/>
                </a:srgbClr>
              </a:solidFill>
              <a:latin typeface="Myriad Web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A5899-BEEC-4EFD-BCD3-9A2512396197}"/>
              </a:ext>
            </a:extLst>
          </p:cNvPr>
          <p:cNvSpPr/>
          <p:nvPr/>
        </p:nvSpPr>
        <p:spPr>
          <a:xfrm>
            <a:off x="11121205" y="8484"/>
            <a:ext cx="1055715" cy="1119585"/>
          </a:xfrm>
          <a:prstGeom prst="rect">
            <a:avLst/>
          </a:prstGeom>
          <a:solidFill>
            <a:srgbClr val="497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5387" b="1">
                <a:solidFill>
                  <a:srgbClr val="FFFFFF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90EBDD-4181-409E-BA5C-45E6C8A5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65" y="286251"/>
            <a:ext cx="10457436" cy="118577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Early evidence suggests BA.2 is more transmissible than BA.1. </a:t>
            </a:r>
          </a:p>
        </p:txBody>
      </p:sp>
    </p:spTree>
    <p:extLst>
      <p:ext uri="{BB962C8B-B14F-4D97-AF65-F5344CB8AC3E}">
        <p14:creationId xmlns:p14="http://schemas.microsoft.com/office/powerpoint/2010/main" val="35322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09EA-50B3-F440-ADD4-150FE829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10534078" cy="133647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NIH Treatment Guidelines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3100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NIH Treatment Guidelines Update</a:t>
            </a:r>
            <a:br>
              <a:rPr lang="en-US" sz="1800" dirty="0"/>
            </a:br>
            <a:br>
              <a:rPr lang="en-US" sz="18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24AC2FE-8DC8-4E92-BD6E-A4102042E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BAAD7657-A945-40A7-AB2B-267C2440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3" y="1772652"/>
            <a:ext cx="10534078" cy="42648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Pre-Exposure Prophylaxis:</a:t>
            </a:r>
          </a:p>
          <a:p>
            <a:pPr lvl="1"/>
            <a:r>
              <a:rPr lang="en-US" sz="2400" dirty="0"/>
              <a:t>Use </a:t>
            </a:r>
            <a:r>
              <a:rPr lang="en-US" sz="2400" dirty="0" err="1"/>
              <a:t>Tixagevimab</a:t>
            </a:r>
            <a:r>
              <a:rPr lang="en-US" sz="2400" dirty="0"/>
              <a:t>/</a:t>
            </a:r>
            <a:r>
              <a:rPr lang="en-US" sz="2400" dirty="0" err="1"/>
              <a:t>Cilgavimab</a:t>
            </a:r>
            <a:r>
              <a:rPr lang="en-US" sz="2400" dirty="0"/>
              <a:t> (</a:t>
            </a:r>
            <a:r>
              <a:rPr lang="en-US" sz="2400" dirty="0" err="1"/>
              <a:t>Evusheld</a:t>
            </a:r>
            <a:r>
              <a:rPr lang="en-US" sz="2400" dirty="0"/>
              <a:t>) for age 12 and up, 40 kg an up and</a:t>
            </a:r>
          </a:p>
          <a:p>
            <a:pPr lvl="2"/>
            <a:r>
              <a:rPr lang="en-US" sz="1800" dirty="0"/>
              <a:t>Moderately to severely immunocompromised and may have inadequate response to vaccine</a:t>
            </a:r>
          </a:p>
          <a:p>
            <a:pPr lvl="2"/>
            <a:r>
              <a:rPr lang="en-US" sz="1800" dirty="0"/>
              <a:t>Not able to receive vaccine due to history of severe adverse reaction to a vaccine</a:t>
            </a:r>
          </a:p>
          <a:p>
            <a:pPr lvl="2"/>
            <a:endParaRPr lang="en-US" sz="1800" dirty="0"/>
          </a:p>
          <a:p>
            <a:r>
              <a:rPr lang="en-US" dirty="0">
                <a:solidFill>
                  <a:srgbClr val="FFFF00"/>
                </a:solidFill>
              </a:rPr>
              <a:t>Post Exposure Prophylaxis</a:t>
            </a:r>
          </a:p>
          <a:p>
            <a:pPr lvl="1"/>
            <a:r>
              <a:rPr lang="en-US" sz="2400" dirty="0"/>
              <a:t>DON’T USE BAM/ETE or CAS/EMD due to circulation of Omicron</a:t>
            </a:r>
          </a:p>
          <a:p>
            <a:pPr lvl="1"/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B10DBD-E15A-5E4A-869C-57CCEFEE0676}"/>
              </a:ext>
            </a:extLst>
          </p:cNvPr>
          <p:cNvSpPr/>
          <p:nvPr/>
        </p:nvSpPr>
        <p:spPr>
          <a:xfrm>
            <a:off x="5917324" y="6217918"/>
            <a:ext cx="59550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https://www.covid19treatmentguidelines.nih.gov/about-the-guidelines/</a:t>
            </a:r>
            <a:r>
              <a:rPr lang="en-US" sz="1100" dirty="0" err="1">
                <a:solidFill>
                  <a:srgbClr val="FFFF00"/>
                </a:solidFill>
              </a:rPr>
              <a:t>whats</a:t>
            </a:r>
            <a:r>
              <a:rPr lang="en-US" sz="1100" dirty="0">
                <a:solidFill>
                  <a:srgbClr val="FFFF00"/>
                </a:solidFill>
              </a:rPr>
              <a:t>-new/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648A0-99D7-7B4F-8BDB-B67E88A4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3600" dirty="0">
                <a:solidFill>
                  <a:srgbClr val="FFC000"/>
                </a:solidFill>
              </a:rPr>
            </a:br>
            <a:r>
              <a:rPr lang="en-US" sz="3600" dirty="0">
                <a:solidFill>
                  <a:srgbClr val="FFC000"/>
                </a:solidFill>
              </a:rPr>
              <a:t>NIH Treatment Guidelines Update</a:t>
            </a:r>
            <a:br>
              <a:rPr lang="en-US" sz="3600" dirty="0">
                <a:solidFill>
                  <a:srgbClr val="FFC000"/>
                </a:solidFill>
              </a:rPr>
            </a:br>
            <a:r>
              <a:rPr lang="en-US" sz="3600" dirty="0">
                <a:solidFill>
                  <a:srgbClr val="FFC000"/>
                </a:solidFill>
              </a:rPr>
              <a:t>Non-hospitalized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87EDDC-6CDA-4348-9AF6-D5E66E46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2862072"/>
            <a:ext cx="4471792" cy="368904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Not hospitalized, no O2</a:t>
            </a:r>
          </a:p>
          <a:p>
            <a:pPr lvl="1"/>
            <a:r>
              <a:rPr lang="en-US" sz="2000" dirty="0" err="1"/>
              <a:t>Nirmatrelvir</a:t>
            </a:r>
            <a:r>
              <a:rPr lang="en-US" sz="2000" dirty="0"/>
              <a:t>/r  (</a:t>
            </a:r>
            <a:r>
              <a:rPr lang="en-US" sz="2000" dirty="0" err="1"/>
              <a:t>Paxlovid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Sotrovimab</a:t>
            </a:r>
            <a:endParaRPr lang="en-US" sz="2000" dirty="0"/>
          </a:p>
          <a:p>
            <a:pPr lvl="1"/>
            <a:r>
              <a:rPr lang="en-US" sz="2000" dirty="0" err="1"/>
              <a:t>Remdesivir</a:t>
            </a:r>
            <a:endParaRPr lang="en-US" sz="2000" dirty="0"/>
          </a:p>
          <a:p>
            <a:pPr lvl="1"/>
            <a:r>
              <a:rPr lang="en-US" sz="2000" dirty="0" err="1"/>
              <a:t>Molnupiravir</a:t>
            </a:r>
            <a:endParaRPr lang="en-US" sz="2000" dirty="0"/>
          </a:p>
          <a:p>
            <a:pPr lvl="1"/>
            <a:r>
              <a:rPr lang="en-US" sz="2000" dirty="0"/>
              <a:t>No steroids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No Beds &amp; D/C from ED</a:t>
            </a:r>
          </a:p>
          <a:p>
            <a:pPr lvl="1"/>
            <a:r>
              <a:rPr lang="en-US" sz="2000" dirty="0"/>
              <a:t>Dexamethasone while on O2</a:t>
            </a:r>
          </a:p>
          <a:p>
            <a:pPr lvl="1"/>
            <a:r>
              <a:rPr lang="en-US" sz="2000" dirty="0"/>
              <a:t>Consider </a:t>
            </a:r>
            <a:r>
              <a:rPr lang="en-US" sz="2000" dirty="0" err="1"/>
              <a:t>Remdesivir</a:t>
            </a:r>
            <a:r>
              <a:rPr lang="en-US" sz="2000" dirty="0"/>
              <a:t> x 5d</a:t>
            </a:r>
          </a:p>
          <a:p>
            <a:pPr lvl="1"/>
            <a:endParaRPr lang="en-US" sz="1800" dirty="0"/>
          </a:p>
        </p:txBody>
      </p:sp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4C5D41F4-2801-AB4F-9F2B-DB07E7F03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95" y="640080"/>
            <a:ext cx="6581522" cy="5577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D27945-87E8-9244-8EF7-0D2BBD137E3F}"/>
              </a:ext>
            </a:extLst>
          </p:cNvPr>
          <p:cNvSpPr/>
          <p:nvPr/>
        </p:nvSpPr>
        <p:spPr>
          <a:xfrm>
            <a:off x="3494764" y="6360990"/>
            <a:ext cx="80500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050" dirty="0">
                <a:solidFill>
                  <a:srgbClr val="FFFF00"/>
                </a:solidFill>
              </a:rPr>
              <a:t>https://www.covid19treatmentguidelines.nih.gov/management/clinical-management/</a:t>
            </a:r>
            <a:r>
              <a:rPr lang="en-US" sz="1050" dirty="0" err="1">
                <a:solidFill>
                  <a:srgbClr val="FFFF00"/>
                </a:solidFill>
              </a:rPr>
              <a:t>nonhospitalized</a:t>
            </a:r>
            <a:r>
              <a:rPr lang="en-US" sz="1050" dirty="0">
                <a:solidFill>
                  <a:srgbClr val="FFFF00"/>
                </a:solidFill>
              </a:rPr>
              <a:t>-adults--therapeutic-management/</a:t>
            </a:r>
          </a:p>
        </p:txBody>
      </p:sp>
    </p:spTree>
    <p:extLst>
      <p:ext uri="{BB962C8B-B14F-4D97-AF65-F5344CB8AC3E}">
        <p14:creationId xmlns:p14="http://schemas.microsoft.com/office/powerpoint/2010/main" val="384920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EB07-249E-6F45-9DE2-74934978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How to prioritize drugs in limited supply…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AFBAE-18C1-8248-82ED-AF511291F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NIH Tier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Immunocompromised  or Unvaccinated (Age </a:t>
            </a:r>
            <a:r>
              <a:rPr lang="en-US" u="sng" dirty="0"/>
              <a:t>&gt;</a:t>
            </a:r>
            <a:r>
              <a:rPr lang="en-US" dirty="0"/>
              <a:t> 75 or </a:t>
            </a:r>
            <a:r>
              <a:rPr lang="en-US" u="sng" dirty="0"/>
              <a:t>&gt;</a:t>
            </a:r>
            <a:r>
              <a:rPr lang="en-US" dirty="0"/>
              <a:t>65 with risk factors)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Unvaccinated and age </a:t>
            </a:r>
            <a:r>
              <a:rPr lang="en-US" u="sng" dirty="0"/>
              <a:t>&gt; </a:t>
            </a:r>
            <a:r>
              <a:rPr lang="en-US" dirty="0"/>
              <a:t>65 or &lt;65 with risk factors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Vaccinated, but  at high risk (age</a:t>
            </a:r>
            <a:r>
              <a:rPr lang="en-US" u="sng" dirty="0"/>
              <a:t>&gt;</a:t>
            </a:r>
            <a:r>
              <a:rPr lang="en-US" dirty="0"/>
              <a:t>75 or </a:t>
            </a:r>
            <a:r>
              <a:rPr lang="en-US" u="sng" dirty="0"/>
              <a:t>&gt;</a:t>
            </a:r>
            <a:r>
              <a:rPr lang="en-US" dirty="0"/>
              <a:t>65 with risk factors) especially if </a:t>
            </a:r>
            <a:r>
              <a:rPr lang="en-US" dirty="0" err="1"/>
              <a:t>unboosted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Vaccinated at risk for severe disease (Age </a:t>
            </a:r>
            <a:r>
              <a:rPr lang="en-US" u="sng" dirty="0"/>
              <a:t>&gt;</a:t>
            </a:r>
            <a:r>
              <a:rPr lang="en-US" dirty="0"/>
              <a:t>65 of&lt; 65 with risk factors)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457200" lvl="1" indent="0" algn="r">
              <a:buNone/>
            </a:pPr>
            <a:r>
              <a:rPr lang="en-US" sz="1400" dirty="0">
                <a:solidFill>
                  <a:srgbClr val="FFFF00"/>
                </a:solidFill>
              </a:rPr>
              <a:t>https://www.covid19treatmentguidelines.nih.gov/management/clinical-management/</a:t>
            </a:r>
            <a:r>
              <a:rPr lang="en-US" sz="1400" dirty="0" err="1">
                <a:solidFill>
                  <a:srgbClr val="FFFF00"/>
                </a:solidFill>
              </a:rPr>
              <a:t>nonhospitalized</a:t>
            </a:r>
            <a:r>
              <a:rPr lang="en-US" sz="1400" dirty="0">
                <a:solidFill>
                  <a:srgbClr val="FFFF00"/>
                </a:solidFill>
              </a:rPr>
              <a:t>-adults--therapeutic-management/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5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88E9-3131-D745-84A5-A6CEE771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Who is immunocompromised?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F202-119D-F846-B3E8-3838BF83A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Been receiving </a:t>
            </a:r>
            <a:r>
              <a:rPr lang="en-US" sz="2400" dirty="0">
                <a:solidFill>
                  <a:srgbClr val="FFFF00"/>
                </a:solidFill>
              </a:rPr>
              <a:t>active cancer treatment </a:t>
            </a:r>
            <a:r>
              <a:rPr lang="en-US" sz="2400" dirty="0"/>
              <a:t>for tumors or cancers of the blood</a:t>
            </a:r>
          </a:p>
          <a:p>
            <a:r>
              <a:rPr lang="en-US" sz="2400" dirty="0"/>
              <a:t>Received an </a:t>
            </a:r>
            <a:r>
              <a:rPr lang="en-US" sz="2400" dirty="0">
                <a:solidFill>
                  <a:srgbClr val="FFFF00"/>
                </a:solidFill>
              </a:rPr>
              <a:t>organ transplant </a:t>
            </a:r>
            <a:r>
              <a:rPr lang="en-US" sz="2400" dirty="0"/>
              <a:t>and are taking medicine to suppress the immune system</a:t>
            </a:r>
          </a:p>
          <a:p>
            <a:r>
              <a:rPr lang="en-US" sz="2400" dirty="0"/>
              <a:t>Received a </a:t>
            </a:r>
            <a:r>
              <a:rPr lang="en-US" sz="2400" dirty="0">
                <a:solidFill>
                  <a:srgbClr val="FFFF00"/>
                </a:solidFill>
              </a:rPr>
              <a:t>stem cell transplant </a:t>
            </a:r>
            <a:r>
              <a:rPr lang="en-US" sz="2400" dirty="0"/>
              <a:t>within the last 2 years or are taking medicine to suppress the immune system</a:t>
            </a:r>
          </a:p>
          <a:p>
            <a:r>
              <a:rPr lang="en-US" sz="2400" dirty="0"/>
              <a:t>Moderate or </a:t>
            </a:r>
            <a:r>
              <a:rPr lang="en-US" sz="2400" dirty="0">
                <a:solidFill>
                  <a:srgbClr val="FFFF00"/>
                </a:solidFill>
              </a:rPr>
              <a:t>severe primary immunodeficiency </a:t>
            </a:r>
            <a:r>
              <a:rPr lang="en-US" sz="2400" dirty="0"/>
              <a:t>(such as DiGeorge syndrome, </a:t>
            </a:r>
            <a:r>
              <a:rPr lang="en-US" sz="2400" dirty="0" err="1"/>
              <a:t>Wiskott</a:t>
            </a:r>
            <a:r>
              <a:rPr lang="en-US" sz="2400" dirty="0"/>
              <a:t>-Aldrich syndrome)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Advanced or untreated HIV infection</a:t>
            </a:r>
          </a:p>
          <a:p>
            <a:r>
              <a:rPr lang="en-US" sz="2400" dirty="0"/>
              <a:t>Active treatment with </a:t>
            </a:r>
            <a:r>
              <a:rPr lang="en-US" sz="2400" dirty="0">
                <a:solidFill>
                  <a:srgbClr val="FFFF00"/>
                </a:solidFill>
              </a:rPr>
              <a:t>high-dose corticosteroids or other drugs </a:t>
            </a:r>
            <a:r>
              <a:rPr lang="en-US" sz="2400" dirty="0"/>
              <a:t>that may suppress your immune response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rgbClr val="FFFF00"/>
                </a:solidFill>
              </a:rPr>
              <a:t>https://</a:t>
            </a:r>
            <a:r>
              <a:rPr lang="en-US" sz="1600" dirty="0" err="1">
                <a:solidFill>
                  <a:srgbClr val="FFFF00"/>
                </a:solidFill>
              </a:rPr>
              <a:t>www.cdc.gov</a:t>
            </a:r>
            <a:r>
              <a:rPr lang="en-US" sz="1600" dirty="0">
                <a:solidFill>
                  <a:srgbClr val="FFFF00"/>
                </a:solidFill>
              </a:rPr>
              <a:t>/coronavirus/2019-ncov/vaccines/recommendations/</a:t>
            </a:r>
            <a:r>
              <a:rPr lang="en-US" sz="1600" dirty="0" err="1">
                <a:solidFill>
                  <a:srgbClr val="FFFF00"/>
                </a:solidFill>
              </a:rPr>
              <a:t>immuno.html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7183"/>
      </p:ext>
    </p:extLst>
  </p:cSld>
  <p:clrMapOvr>
    <a:masterClrMapping/>
  </p:clrMapOvr>
</p:sld>
</file>

<file path=ppt/theme/theme1.xml><?xml version="1.0" encoding="utf-8"?>
<a:theme xmlns:a="http://schemas.openxmlformats.org/drawingml/2006/main" name="2004 NCCD Lecture- Slides">
  <a:themeElements>
    <a:clrScheme name="2004 NCCD Lecture- Slides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 NCCD Lecture-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4 NCCD Lecture- Slides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Treating Tuberculosis in Indian Country- IUATLD 2021</Template>
  <TotalTime>498</TotalTime>
  <Words>852</Words>
  <Application>Microsoft Macintosh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Myriad Web Pro</vt:lpstr>
      <vt:lpstr>Times New Roman</vt:lpstr>
      <vt:lpstr>Wingdings</vt:lpstr>
      <vt:lpstr>2004 NCCD Lecture- Slides</vt:lpstr>
      <vt:lpstr>Indian Country Infectious Disease ECHO  COVID-19 Update</vt:lpstr>
      <vt:lpstr>Virology</vt:lpstr>
      <vt:lpstr>Omicron Variant:  Modes et al.</vt:lpstr>
      <vt:lpstr>PowerPoint Presentation</vt:lpstr>
      <vt:lpstr>Early evidence suggests BA.2 is more transmissible than BA.1. </vt:lpstr>
      <vt:lpstr>NIH Treatment Guidelines     NIH Treatment Guidelines Update        </vt:lpstr>
      <vt:lpstr>     NIH Treatment Guidelines Update Non-hospitalized </vt:lpstr>
      <vt:lpstr>How to prioritize drugs in limited supply…</vt:lpstr>
      <vt:lpstr>Who is immunocompromised?</vt:lpstr>
      <vt:lpstr>Who is severely immunocompromised?</vt:lpstr>
      <vt:lpstr>Interim CDC COVID vaccine guidance 2/11/2022</vt:lpstr>
      <vt:lpstr>COVID-19 Vaccine Errors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Country ID ECHO COVID-19 Update</dc:title>
  <dc:creator>Jonathan Iralu</dc:creator>
  <cp:lastModifiedBy>Jonathan Iralu</cp:lastModifiedBy>
  <cp:revision>10</cp:revision>
  <dcterms:created xsi:type="dcterms:W3CDTF">2021-09-18T19:52:23Z</dcterms:created>
  <dcterms:modified xsi:type="dcterms:W3CDTF">2022-02-12T20:57:28Z</dcterms:modified>
</cp:coreProperties>
</file>