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15"/>
  </p:notesMasterIdLst>
  <p:sldIdLst>
    <p:sldId id="297" r:id="rId2"/>
    <p:sldId id="364" r:id="rId3"/>
    <p:sldId id="362" r:id="rId4"/>
    <p:sldId id="380" r:id="rId5"/>
    <p:sldId id="291" r:id="rId6"/>
    <p:sldId id="330" r:id="rId7"/>
    <p:sldId id="352" r:id="rId8"/>
    <p:sldId id="280" r:id="rId9"/>
    <p:sldId id="348" r:id="rId10"/>
    <p:sldId id="385" r:id="rId11"/>
    <p:sldId id="383" r:id="rId12"/>
    <p:sldId id="357" r:id="rId13"/>
    <p:sldId id="360" r:id="rId14"/>
  </p:sldIdLst>
  <p:sldSz cx="9144000" cy="6858000" type="screen4x3"/>
  <p:notesSz cx="6858000" cy="16097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ED"/>
    <a:srgbClr val="480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63232" autoAdjust="0"/>
  </p:normalViewPr>
  <p:slideViewPr>
    <p:cSldViewPr>
      <p:cViewPr varScale="1">
        <p:scale>
          <a:sx n="50" d="100"/>
          <a:sy n="50" d="100"/>
        </p:scale>
        <p:origin x="173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F07D61-BC6D-4020-9391-B827B95CE315}" type="datetimeFigureOut">
              <a:rPr lang="en-US" smtClean="0"/>
              <a:pPr/>
              <a:t>7/29/2021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92B58C-3262-4289-ADE7-7396BD56AF99}" type="slidenum">
              <a:rPr lang="en-US" smtClean="0"/>
              <a:pPr/>
              <a:t>‹#›</a:t>
            </a:fld>
            <a:endParaRPr lang="en-US"/>
          </a:p>
        </p:txBody>
      </p:sp>
    </p:spTree>
    <p:extLst>
      <p:ext uri="{BB962C8B-B14F-4D97-AF65-F5344CB8AC3E}">
        <p14:creationId xmlns:p14="http://schemas.microsoft.com/office/powerpoint/2010/main" val="4106248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This presentation is an attempt to help us to understand WHY Natives respond and react to service providers the way they do. If you are triggered by what is being shared in this workshop, I suggest that you take the time to assess this to look at your biases and where and why this is affecting you they way it is. Unfortunately, we will not have time in this workshop to process all the feelings that tend to come up for people. I ask that you please be respectful of this process. If you need to talk after the workshop, please let me know. </a:t>
            </a:r>
          </a:p>
          <a:p>
            <a:endParaRPr lang="en-US" dirty="0"/>
          </a:p>
          <a:p>
            <a:r>
              <a:rPr lang="en-US" dirty="0"/>
              <a:t>For tribal people on Turtle Island, current and past political and social events help shape the context of their lives in ways that many other Americans do not experience. The study of trauma, historical and present, has connected historical genocide, assimilation, oppression and disparate treatment to such symptoms as depression, suicidal thoughts, anger, anxiety, low self-esteem and difficulty in both recognizing and expressing emotions and impact substance misuse</a:t>
            </a:r>
            <a:endParaRPr lang="en-US" dirty="0">
              <a:cs typeface="Calibri"/>
            </a:endParaRPr>
          </a:p>
          <a:p>
            <a:endParaRPr lang="en-US" dirty="0"/>
          </a:p>
          <a:p>
            <a:r>
              <a:rPr lang="en-US" dirty="0"/>
              <a:t>A culturally responsive mental health system must recognize the broader social and political factors that underlie mental health issues for communities of color. For example, data57 show that therapy cannot be successful unless it recognizes the range of social and political issues that contribute to client distress, instead of only identifying the individual issues that result from attempts to adjust to the social and political conditions. </a:t>
            </a:r>
          </a:p>
          <a:p>
            <a:endParaRPr lang="en-US" dirty="0"/>
          </a:p>
          <a:p>
            <a:r>
              <a:rPr lang="en-US" dirty="0"/>
              <a:t>Even the American Psychological Association (APA) guidelines recognize the importance of sociopolitical factors in a client’s treatment, such as the generational history, the history of migration, the citizenship status, English fluency, the extent of support from the family and community, and the level of stress resulting from acculturation.58</a:t>
            </a:r>
          </a:p>
          <a:p>
            <a:endParaRPr lang="en-US" dirty="0"/>
          </a:p>
          <a:p>
            <a:r>
              <a:rPr lang="en-US" dirty="0"/>
              <a:t>A successful mental health system must find ways to integrate mainstream services with culturally-traditional services to address the mental health needs of communities of color within the broader context of their lives</a:t>
            </a:r>
          </a:p>
          <a:p>
            <a:endParaRPr lang="en-US" dirty="0"/>
          </a:p>
        </p:txBody>
      </p:sp>
      <p:sp>
        <p:nvSpPr>
          <p:cNvPr id="4" name="Slide Number Placeholder 3"/>
          <p:cNvSpPr>
            <a:spLocks noGrp="1"/>
          </p:cNvSpPr>
          <p:nvPr>
            <p:ph type="sldNum" sz="quarter" idx="5"/>
          </p:nvPr>
        </p:nvSpPr>
        <p:spPr/>
        <p:txBody>
          <a:bodyPr/>
          <a:lstStyle/>
          <a:p>
            <a:fld id="{3292B58C-3262-4289-ADE7-7396BD56AF99}" type="slidenum">
              <a:rPr lang="en-US" smtClean="0"/>
              <a:pPr/>
              <a:t>2</a:t>
            </a:fld>
            <a:endParaRPr lang="en-US"/>
          </a:p>
        </p:txBody>
      </p:sp>
    </p:spTree>
    <p:extLst>
      <p:ext uri="{BB962C8B-B14F-4D97-AF65-F5344CB8AC3E}">
        <p14:creationId xmlns:p14="http://schemas.microsoft.com/office/powerpoint/2010/main" val="11997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SUD can impact anyone, because it is a chronic health condition and not a moral failing. As a community, we can look towards the story of the Trickster or “The Tricky One” to learn how SUD can impact Native communities in similarly sneaky and cunning ways. In oral tradition, Trickster is a scared being that assumes many forms.  He can be old-man coyote among some tribes, raven in Northwestern tribes, or, more generically, "The Tricky One" (such as </a:t>
            </a:r>
            <a:r>
              <a:rPr lang="en-US" dirty="0" err="1"/>
              <a:t>Wakdjunkaga</a:t>
            </a:r>
            <a:r>
              <a:rPr lang="en-US" dirty="0"/>
              <a:t> among the Winnebago or </a:t>
            </a:r>
            <a:r>
              <a:rPr lang="en-US" dirty="0" err="1"/>
              <a:t>Manabozho</a:t>
            </a:r>
            <a:r>
              <a:rPr lang="en-US" dirty="0"/>
              <a:t> among the </a:t>
            </a:r>
            <a:r>
              <a:rPr lang="en-US" dirty="0" err="1"/>
              <a:t>Menomini</a:t>
            </a:r>
            <a:r>
              <a:rPr lang="en-US" dirty="0"/>
              <a:t>), to mention just a few of his manifestations.  </a:t>
            </a:r>
          </a:p>
          <a:p>
            <a:endParaRPr lang="en-US" dirty="0"/>
          </a:p>
          <a:p>
            <a:r>
              <a:rPr lang="en-US" dirty="0"/>
              <a:t>Trickster scandalizes, disgusts, amuses, disrupts, chastises, and humiliates (or is humiliated by) the animal-like proto-people of pre-history, yet he is also a creative force transforming their world, sometimes in bizarre and outrageous ways, with his instinctive energies and cunning. Eternally scavenging for food, he represents the most basic instincts, but in other narratives, he is also the father of the Native people and a strong conductor of spiritual forces in the form of sacred dreams. In respect to substance use disorders, the substances we use are first medicines meant to cure and heal. At some point this transforms into misuse of the medicine, then moves into dependency. </a:t>
            </a:r>
          </a:p>
          <a:p>
            <a:endParaRPr lang="en-US" dirty="0"/>
          </a:p>
          <a:p>
            <a:r>
              <a:rPr lang="en-US" dirty="0"/>
              <a:t>We can imagine that there is a Trickster spirit that is the culprit in this. A spirit that is attempting to teach us important lessons; lesson of humility, compassion, of living in balance with the natural world, respect for the spirit in the medicines we use. The use of the word medicine is not in the Western context of prescription, but rather the energy that traditional medicines carry.  </a:t>
            </a:r>
          </a:p>
          <a:p>
            <a:endParaRPr lang="en-US" dirty="0"/>
          </a:p>
          <a:p>
            <a:r>
              <a:rPr lang="en-US" dirty="0"/>
              <a:t>So, there are multiple aspects to consider when looking at opioid misuse and SUD. </a:t>
            </a:r>
          </a:p>
          <a:p>
            <a:endParaRPr lang="en-US" dirty="0"/>
          </a:p>
          <a:p>
            <a:pPr marL="171450" indent="-171450">
              <a:buFont typeface="Arial" panose="020B0604020202020204" pitchFamily="34" charset="0"/>
              <a:buChar char="•"/>
            </a:pPr>
            <a:r>
              <a:rPr lang="en-US" dirty="0"/>
              <a:t>First, the essence of opioids and other medicines is a powerful spirit or a prescription to be used. </a:t>
            </a:r>
          </a:p>
          <a:p>
            <a:pPr marL="171450" indent="-171450">
              <a:buFont typeface="Arial" panose="020B0604020202020204" pitchFamily="34" charset="0"/>
              <a:buChar char="•"/>
            </a:pPr>
            <a:r>
              <a:rPr lang="en-US" dirty="0"/>
              <a:t>Second, the current perception of SUD stigmatizes and produces shame or guilt.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order to help heal and learn the lessons that Trickster has to offer, we need to address our relationships to medicines rather than SUD processes by shifting our understanding and relationship with medicine. </a:t>
            </a:r>
          </a:p>
        </p:txBody>
      </p:sp>
      <p:sp>
        <p:nvSpPr>
          <p:cNvPr id="4" name="Slide Number Placeholder 3"/>
          <p:cNvSpPr>
            <a:spLocks noGrp="1"/>
          </p:cNvSpPr>
          <p:nvPr>
            <p:ph type="sldNum" sz="quarter" idx="5"/>
          </p:nvPr>
        </p:nvSpPr>
        <p:spPr/>
        <p:txBody>
          <a:bodyPr/>
          <a:lstStyle/>
          <a:p>
            <a:fld id="{3292B58C-3262-4289-ADE7-7396BD56AF99}" type="slidenum">
              <a:rPr lang="en-US" smtClean="0"/>
              <a:pPr/>
              <a:t>3</a:t>
            </a:fld>
            <a:endParaRPr lang="en-US"/>
          </a:p>
        </p:txBody>
      </p:sp>
    </p:spTree>
    <p:extLst>
      <p:ext uri="{BB962C8B-B14F-4D97-AF65-F5344CB8AC3E}">
        <p14:creationId xmlns:p14="http://schemas.microsoft.com/office/powerpoint/2010/main" val="1565117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Is an extraordinary psychological experience caused by treats to life and body or personal encounters with violence or death</a:t>
            </a:r>
          </a:p>
          <a:p>
            <a:r>
              <a:rPr lang="en-US" dirty="0">
                <a:solidFill>
                  <a:schemeClr val="tx1"/>
                </a:solidFill>
              </a:rPr>
              <a:t>Disasters: natural</a:t>
            </a:r>
          </a:p>
          <a:p>
            <a:r>
              <a:rPr lang="en-US">
                <a:solidFill>
                  <a:schemeClr val="tx1"/>
                </a:solidFill>
              </a:rPr>
              <a:t>Atrocities: human</a:t>
            </a:r>
          </a:p>
          <a:p>
            <a:endParaRPr lang="en-US" dirty="0"/>
          </a:p>
          <a:p>
            <a:endParaRPr lang="en-US" dirty="0"/>
          </a:p>
          <a:p>
            <a:r>
              <a:rPr lang="en-US" dirty="0"/>
              <a:t>It is important to acknowledge that the term “trauma” comes from a western medical context. </a:t>
            </a:r>
          </a:p>
          <a:p>
            <a:endParaRPr lang="en-US" dirty="0"/>
          </a:p>
          <a:p>
            <a:r>
              <a:rPr lang="en-US" sz="1200" kern="1200" dirty="0">
                <a:solidFill>
                  <a:schemeClr val="tx1"/>
                </a:solidFill>
                <a:effectLst/>
                <a:latin typeface="+mn-lt"/>
                <a:ea typeface="+mn-ea"/>
                <a:cs typeface="+mn-cs"/>
              </a:rPr>
              <a:t>Alternative terms, centered in an Indigenous world view, to consider would be “parallel realities” or “multiple realities”, which “recognize the value and legitimacy of these experiences, which often revel important content that is vital to one’s healing process (Linklater, 2014, </a:t>
            </a:r>
            <a:r>
              <a:rPr lang="en-US" sz="1200" kern="1200" dirty="0" err="1">
                <a:solidFill>
                  <a:schemeClr val="tx1"/>
                </a:solidFill>
                <a:effectLst/>
                <a:latin typeface="+mn-lt"/>
                <a:ea typeface="+mn-ea"/>
                <a:cs typeface="+mn-cs"/>
              </a:rPr>
              <a:t>pg</a:t>
            </a:r>
            <a:r>
              <a:rPr lang="en-US" sz="1200" kern="1200" dirty="0">
                <a:solidFill>
                  <a:schemeClr val="tx1"/>
                </a:solidFill>
                <a:effectLst/>
                <a:latin typeface="+mn-lt"/>
                <a:ea typeface="+mn-ea"/>
                <a:cs typeface="+mn-cs"/>
              </a:rPr>
              <a:t> 24).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Developing an Indigenous or decolonial understanding of trauma helps eliminate the stigma that is tied to western understanding and helps us to create space of growth and healing. </a:t>
            </a:r>
          </a:p>
          <a:p>
            <a:endParaRPr lang="en-US" dirty="0"/>
          </a:p>
        </p:txBody>
      </p:sp>
      <p:sp>
        <p:nvSpPr>
          <p:cNvPr id="4" name="Slide Number Placeholder 3"/>
          <p:cNvSpPr>
            <a:spLocks noGrp="1"/>
          </p:cNvSpPr>
          <p:nvPr>
            <p:ph type="sldNum" sz="quarter" idx="5"/>
          </p:nvPr>
        </p:nvSpPr>
        <p:spPr/>
        <p:txBody>
          <a:bodyPr/>
          <a:lstStyle/>
          <a:p>
            <a:fld id="{BA4DFB7A-6C07-4B6C-8C03-1F637478BFBA}" type="slidenum">
              <a:rPr lang="en-US" smtClean="0"/>
              <a:t>5</a:t>
            </a:fld>
            <a:endParaRPr lang="en-US"/>
          </a:p>
        </p:txBody>
      </p:sp>
    </p:spTree>
    <p:extLst>
      <p:ext uri="{BB962C8B-B14F-4D97-AF65-F5344CB8AC3E}">
        <p14:creationId xmlns:p14="http://schemas.microsoft.com/office/powerpoint/2010/main" val="3524488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Historical trauma results from the long-term effects of the oppressive traumatizing policies, attitudes, and beliefs of the colonizer towards AI; the lack of resources and opportunities for AI; and current treatment of AI in this country. Brave Heart Yellow Horse (2004) defines historical trauma as “…cumulative emotional and psychological wounding over the lifespan and across generations, emanating from massive group trauma” (pg. 4), and Duran (2006) refers to this a “soul wounding.” These “soul wounding” symptoms of historical loss are interconnected; each one affecting the other to varying degrees. Historical trauma “can often produce complex and profound individual and collective bio-psycho-social-cultural-spiritual responses” related to significant health disparities (</a:t>
            </a:r>
            <a:r>
              <a:rPr lang="en-US" dirty="0" err="1"/>
              <a:t>Beltrán</a:t>
            </a:r>
            <a:r>
              <a:rPr lang="en-US" dirty="0"/>
              <a:t> &amp; Begun, 2014, pg. 160). There is a direct connection between colonization to the effects of historical trauma -  depression, substance abuse, and suicidal ideation and other health risk factors. The negative impact of broad social factors that have been influenced by colonization, such as racism, acculturation, poverty, are translated into everyday physical and emotional distress experienced by American Indian’s. This trauma is epigenetically transferred from generation to generation and is expressed in many ways that are connected to the disproportionate rates of poverty, chronic physical and mental health issues, mortality rates, and substance abuse/dependency rates.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Historical trauma response (HTR) is a constellation of features in reaction to massive group trauma, includes historical unresolved grief (similar to Child of Survivors Complex re: Jewish Holocaust survivors and descendants, Japanese American internment camp survivors and descendants)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is an epigenetic transfer</a:t>
            </a:r>
            <a:r>
              <a:rPr lang="en-US" baseline="0" dirty="0"/>
              <a:t> of the trauma. </a:t>
            </a:r>
            <a:endParaRPr lang="en-US" dirty="0"/>
          </a:p>
          <a:p>
            <a:endParaRPr lang="en-US" dirty="0"/>
          </a:p>
          <a:p>
            <a:r>
              <a:rPr lang="en-US" dirty="0"/>
              <a:t>Trauma can be passed down to offspring due to epigenetic changes in DNA. But positive experiences seem able to correct that. ... In recent years researchers have learned that trauma can be inherited—passed down due to changes in DNA, what's known as epigenetics.</a:t>
            </a:r>
          </a:p>
        </p:txBody>
      </p:sp>
      <p:sp>
        <p:nvSpPr>
          <p:cNvPr id="4" name="Slide Number Placeholder 3"/>
          <p:cNvSpPr>
            <a:spLocks noGrp="1"/>
          </p:cNvSpPr>
          <p:nvPr>
            <p:ph type="sldNum" sz="quarter" idx="10"/>
          </p:nvPr>
        </p:nvSpPr>
        <p:spPr/>
        <p:txBody>
          <a:bodyPr/>
          <a:lstStyle/>
          <a:p>
            <a:fld id="{3292B58C-3262-4289-ADE7-7396BD56AF99}" type="slidenum">
              <a:rPr lang="en-US" smtClean="0"/>
              <a:pPr/>
              <a:t>7</a:t>
            </a:fld>
            <a:endParaRPr lang="en-US"/>
          </a:p>
        </p:txBody>
      </p:sp>
    </p:spTree>
    <p:extLst>
      <p:ext uri="{BB962C8B-B14F-4D97-AF65-F5344CB8AC3E}">
        <p14:creationId xmlns:p14="http://schemas.microsoft.com/office/powerpoint/2010/main" val="137598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Particularly powerful is the process by which colonization has become internalized among AI peoples and serves to shape health outcomes. Genocide against the indigenous people in the Americas is one of the most massive and longest lasting campaigns in human history. </a:t>
            </a:r>
          </a:p>
          <a:p>
            <a:endParaRPr lang="en-US" dirty="0"/>
          </a:p>
          <a:p>
            <a:r>
              <a:rPr lang="en-US" dirty="0"/>
              <a:t>Historical traumatic events have contributed to these disparities related to social and behavioral factors, such as, resulting in increased younger female headed households, significantly higher poverty rates, larger families, lower median income, lower education, etc., including substance misuse (CDC, 2013).</a:t>
            </a:r>
          </a:p>
          <a:p>
            <a:endParaRPr lang="en-US" dirty="0"/>
          </a:p>
          <a:p>
            <a:r>
              <a:rPr lang="en-US" dirty="0"/>
              <a:t>A significant body of robust research (Brave Heart Yellow Horse, 1998 and 2004; Brown, 2007; Duran, E., 2006; Duran and  Duran, 1995; Evan-Campbell, 2008; Stites, 2001, Walters, 1999; Walters et al, 2002a) demonstrates the harmful impact of colonialism on indigenous cultures in the America’s and its continued impact on indigenous peoples across the planet, manifesting through cultural and historical trauma which has been shown to have a direct relationship to the internalized and lateral oppression seen in AI communities that impacts the quality of life for indigenous peoples and health outcomes in this generation. </a:t>
            </a:r>
          </a:p>
          <a:p>
            <a:endParaRPr lang="en-US" dirty="0"/>
          </a:p>
          <a:p>
            <a:r>
              <a:rPr lang="en-US" dirty="0"/>
              <a:t>These scholars have theorized that there is a connection between historically anchored traumatic events and current health inequities among American Indians”. This connection is relational as highlighted by the indigenous people’s relationship with the land, each other and spirit. Including substance misuse</a:t>
            </a:r>
          </a:p>
          <a:p>
            <a:endParaRPr lang="en-US" dirty="0"/>
          </a:p>
        </p:txBody>
      </p:sp>
      <p:sp>
        <p:nvSpPr>
          <p:cNvPr id="4" name="Slide Number Placeholder 3"/>
          <p:cNvSpPr>
            <a:spLocks noGrp="1"/>
          </p:cNvSpPr>
          <p:nvPr>
            <p:ph type="sldNum" sz="quarter" idx="10"/>
          </p:nvPr>
        </p:nvSpPr>
        <p:spPr/>
        <p:txBody>
          <a:bodyPr/>
          <a:lstStyle/>
          <a:p>
            <a:fld id="{BA4DFB7A-6C07-4B6C-8C03-1F637478BFBA}" type="slidenum">
              <a:rPr lang="en-US" smtClean="0"/>
              <a:t>8</a:t>
            </a:fld>
            <a:endParaRPr lang="en-US"/>
          </a:p>
        </p:txBody>
      </p:sp>
    </p:spTree>
    <p:extLst>
      <p:ext uri="{BB962C8B-B14F-4D97-AF65-F5344CB8AC3E}">
        <p14:creationId xmlns:p14="http://schemas.microsoft.com/office/powerpoint/2010/main" val="4251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Substance dependence always </a:t>
            </a:r>
            <a:r>
              <a:rPr lang="en-US" baseline="0" dirty="0"/>
              <a:t>originate in pain, The </a:t>
            </a:r>
            <a:r>
              <a:rPr lang="en-US" dirty="0"/>
              <a:t>very</a:t>
            </a:r>
            <a:r>
              <a:rPr lang="en-US" baseline="0" dirty="0"/>
              <a:t> same brain centers that interpret and feel physical pain and become activated during the experience of emotional rejection: on brain scans they “light up” in response to social ostracism just as they would when triggered by physical stimuli.</a:t>
            </a:r>
            <a:r>
              <a:rPr lang="en-US" dirty="0"/>
              <a:t> </a:t>
            </a:r>
            <a:r>
              <a:rPr lang="en-US" baseline="0" dirty="0"/>
              <a:t> The hurt is at the center of all addictive behaviors.</a:t>
            </a:r>
            <a:r>
              <a:rPr lang="en-US" dirty="0"/>
              <a:t>  </a:t>
            </a:r>
          </a:p>
        </p:txBody>
      </p:sp>
      <p:sp>
        <p:nvSpPr>
          <p:cNvPr id="4" name="Slide Number Placeholder 3"/>
          <p:cNvSpPr>
            <a:spLocks noGrp="1"/>
          </p:cNvSpPr>
          <p:nvPr>
            <p:ph type="sldNum" sz="quarter" idx="10"/>
          </p:nvPr>
        </p:nvSpPr>
        <p:spPr/>
        <p:txBody>
          <a:bodyPr/>
          <a:lstStyle/>
          <a:p>
            <a:fld id="{3292B58C-3262-4289-ADE7-7396BD56AF99}" type="slidenum">
              <a:rPr lang="en-US" smtClean="0"/>
              <a:pPr/>
              <a:t>9</a:t>
            </a:fld>
            <a:endParaRPr lang="en-US"/>
          </a:p>
        </p:txBody>
      </p:sp>
    </p:spTree>
    <p:extLst>
      <p:ext uri="{BB962C8B-B14F-4D97-AF65-F5344CB8AC3E}">
        <p14:creationId xmlns:p14="http://schemas.microsoft.com/office/powerpoint/2010/main" val="2251855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heal our communities through culture, connection, and developing interventions and policies that are grounded in traditional indigenous knowledge, tribal best practices, and evidence-based practice. This is not just true in the case of SUD, but in other conditions as well.</a:t>
            </a:r>
          </a:p>
        </p:txBody>
      </p:sp>
      <p:sp>
        <p:nvSpPr>
          <p:cNvPr id="4" name="Slide Number Placeholder 3"/>
          <p:cNvSpPr>
            <a:spLocks noGrp="1"/>
          </p:cNvSpPr>
          <p:nvPr>
            <p:ph type="sldNum" sz="quarter" idx="5"/>
          </p:nvPr>
        </p:nvSpPr>
        <p:spPr/>
        <p:txBody>
          <a:bodyPr/>
          <a:lstStyle/>
          <a:p>
            <a:fld id="{3292B58C-3262-4289-ADE7-7396BD56AF99}" type="slidenum">
              <a:rPr lang="en-US" smtClean="0"/>
              <a:pPr/>
              <a:t>11</a:t>
            </a:fld>
            <a:endParaRPr lang="en-US"/>
          </a:p>
        </p:txBody>
      </p:sp>
    </p:spTree>
    <p:extLst>
      <p:ext uri="{BB962C8B-B14F-4D97-AF65-F5344CB8AC3E}">
        <p14:creationId xmlns:p14="http://schemas.microsoft.com/office/powerpoint/2010/main" val="37692576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400F6395-160E-4D84-88A3-DCEFFE9F9D07}" type="datetimeFigureOut">
              <a:rPr lang="en-US" smtClean="0"/>
              <a:pPr/>
              <a:t>7/29/2021</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22945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white">
                  <a:tint val="75000"/>
                </a:prstClr>
              </a:solidFill>
            </a:endParaRPr>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258799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805593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70945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57280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white">
                  <a:tint val="75000"/>
                </a:prstClr>
              </a:solidFill>
            </a:endParaRP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246985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white">
                  <a:tint val="75000"/>
                </a:prstClr>
              </a:solidFill>
            </a:endParaRPr>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98256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400F6395-160E-4D84-88A3-DCEFFE9F9D07}" type="datetimeFigureOut">
              <a:rPr lang="en-US" smtClean="0"/>
              <a:pPr/>
              <a:t>7/29/2021</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519922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0F6395-160E-4D84-88A3-DCEFFE9F9D07}" type="datetimeFigureOut">
              <a:rPr lang="en-US" smtClean="0"/>
              <a:pPr/>
              <a:t>7/29/2021</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047133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484288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4208AE9-F28E-4F3D-A59B-B364E72BA3DD}"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6C1E4-6173-465A-BE07-E34859FE8D6C}"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22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0F6395-160E-4D84-88A3-DCEFFE9F9D07}" type="datetimeFigureOut">
              <a:rPr lang="en-US" smtClean="0"/>
              <a:pPr/>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77017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00F6395-160E-4D84-88A3-DCEFFE9F9D07}" type="datetimeFigureOut">
              <a:rPr lang="en-US" smtClean="0"/>
              <a:pPr/>
              <a:t>7/29/2021</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416559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0F6395-160E-4D84-88A3-DCEFFE9F9D07}" type="datetimeFigureOut">
              <a:rPr lang="en-US" smtClean="0"/>
              <a:pPr/>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418499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0F6395-160E-4D84-88A3-DCEFFE9F9D07}" type="datetimeFigureOut">
              <a:rPr lang="en-US" smtClean="0"/>
              <a:pPr/>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167288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0F6395-160E-4D84-88A3-DCEFFE9F9D07}" type="datetimeFigureOut">
              <a:rPr lang="en-US" smtClean="0"/>
              <a:pPr/>
              <a:t>7/29/2021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4075314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400F6395-160E-4D84-88A3-DCEFFE9F9D07}" type="datetimeFigureOut">
              <a:rPr lang="en-US" smtClean="0"/>
              <a:pPr/>
              <a:t>7/29/2021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52098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00F6395-160E-4D84-88A3-DCEFFE9F9D07}" type="datetimeFigureOut">
              <a:rPr lang="en-US" smtClean="0"/>
              <a:pPr/>
              <a:t>7/29/2021</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275046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00F6395-160E-4D84-88A3-DCEFFE9F9D07}" type="datetimeFigureOut">
              <a:rPr lang="en-US" smtClean="0"/>
              <a:pPr/>
              <a:t>7/29/2021</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DEBA50FF-0278-4C48-B4BF-7536F071BFE6}" type="slidenum">
              <a:rPr lang="en-US" smtClean="0"/>
              <a:pPr/>
              <a:t>‹#›</a:t>
            </a:fld>
            <a:endParaRPr lang="en-US"/>
          </a:p>
        </p:txBody>
      </p:sp>
    </p:spTree>
    <p:extLst>
      <p:ext uri="{BB962C8B-B14F-4D97-AF65-F5344CB8AC3E}">
        <p14:creationId xmlns:p14="http://schemas.microsoft.com/office/powerpoint/2010/main" val="304519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pPr defTabSz="457200"/>
            <a:fld id="{5A774B3A-D429-8B49-ADDF-39EBD91B9214}" type="datetimeFigureOut">
              <a:rPr lang="en-US" smtClean="0">
                <a:solidFill>
                  <a:prstClr val="white">
                    <a:tint val="75000"/>
                  </a:prstClr>
                </a:solidFill>
              </a:rPr>
              <a:pPr defTabSz="457200"/>
              <a:t>7/29/2021</a:t>
            </a:fld>
            <a:endParaRPr lang="en-US">
              <a:solidFill>
                <a:prstClr val="white">
                  <a:tint val="75000"/>
                </a:prstClr>
              </a:solidFill>
            </a:endParaRPr>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pPr defTabSz="457200"/>
            <a:endParaRPr lang="en-US">
              <a:solidFill>
                <a:prstClr val="white">
                  <a:tint val="75000"/>
                </a:prstClr>
              </a:solidFill>
            </a:endParaRPr>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pPr defTabSz="457200"/>
            <a:fld id="{DBEFA9BE-C825-384E-89EB-D5CBDB83B08A}"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6072716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dbrown@npaihb.org" TargetMode="External"/><Relationship Id="rId2" Type="http://schemas.openxmlformats.org/officeDocument/2006/relationships/hyperlink" Target="https://www.cdc.gov/violenceprevention/childabuseandneglect/acestudy/index.html" TargetMode="External"/><Relationship Id="rId1" Type="http://schemas.openxmlformats.org/officeDocument/2006/relationships/slideLayout" Target="../slideLayouts/slideLayout7.xml"/><Relationship Id="rId4" Type="http://schemas.openxmlformats.org/officeDocument/2006/relationships/hyperlink" Target="http://www.npaihb.org/opioid/#SUDTrai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742950"/>
            <a:ext cx="7470816" cy="1054608"/>
          </a:xfrm>
        </p:spPr>
        <p:txBody>
          <a:bodyPr/>
          <a:lstStyle/>
          <a:p>
            <a:r>
              <a:rPr lang="en-US" sz="2800" b="0" dirty="0"/>
              <a:t>Tricksters Stories: Indigenous Trauma Care</a:t>
            </a:r>
            <a:endParaRPr lang="en-US" sz="2800" dirty="0"/>
          </a:p>
        </p:txBody>
      </p:sp>
      <p:sp>
        <p:nvSpPr>
          <p:cNvPr id="3" name="Content Placeholder 2"/>
          <p:cNvSpPr>
            <a:spLocks noGrp="1"/>
          </p:cNvSpPr>
          <p:nvPr>
            <p:ph type="subTitle" idx="1"/>
          </p:nvPr>
        </p:nvSpPr>
        <p:spPr>
          <a:xfrm>
            <a:off x="2670216" y="4705447"/>
            <a:ext cx="5410200" cy="1260736"/>
          </a:xfrm>
        </p:spPr>
        <p:txBody>
          <a:bodyPr>
            <a:noAutofit/>
          </a:bodyPr>
          <a:lstStyle/>
          <a:p>
            <a:pPr lvl="1"/>
            <a:r>
              <a:rPr lang="en-US" dirty="0">
                <a:solidFill>
                  <a:schemeClr val="tx1">
                    <a:lumMod val="50000"/>
                    <a:lumOff val="50000"/>
                  </a:schemeClr>
                </a:solidFill>
              </a:rPr>
              <a:t>Danica Love Brown, PhD, MSW, CACIII</a:t>
            </a:r>
          </a:p>
          <a:p>
            <a:pPr lvl="1">
              <a:buNone/>
            </a:pPr>
            <a:r>
              <a:rPr lang="en-US" dirty="0">
                <a:solidFill>
                  <a:schemeClr val="tx1">
                    <a:lumMod val="50000"/>
                    <a:lumOff val="50000"/>
                  </a:schemeClr>
                </a:solidFill>
              </a:rPr>
              <a:t>Choctaw Nation of Oklahoma </a:t>
            </a:r>
          </a:p>
          <a:p>
            <a:pPr lvl="1">
              <a:buNone/>
            </a:pPr>
            <a:r>
              <a:rPr lang="en-US" dirty="0">
                <a:solidFill>
                  <a:schemeClr val="tx1">
                    <a:lumMod val="50000"/>
                    <a:lumOff val="50000"/>
                  </a:schemeClr>
                </a:solidFill>
              </a:rPr>
              <a:t>Northwest Portland Area Indian Health Board</a:t>
            </a:r>
          </a:p>
          <a:p>
            <a:pPr lvl="1">
              <a:buNone/>
            </a:pPr>
            <a:r>
              <a:rPr lang="en-US" dirty="0">
                <a:solidFill>
                  <a:schemeClr val="tx1">
                    <a:lumMod val="50000"/>
                    <a:lumOff val="50000"/>
                  </a:schemeClr>
                </a:solidFill>
              </a:rPr>
              <a:t>Behavioral Health Manager </a:t>
            </a:r>
          </a:p>
        </p:txBody>
      </p:sp>
      <p:pic>
        <p:nvPicPr>
          <p:cNvPr id="4" name="Picture 3">
            <a:extLst>
              <a:ext uri="{FF2B5EF4-FFF2-40B4-BE49-F238E27FC236}">
                <a16:creationId xmlns:a16="http://schemas.microsoft.com/office/drawing/2014/main" id="{0ACB4614-66DC-426B-8636-D305F1F9E958}"/>
              </a:ext>
            </a:extLst>
          </p:cNvPr>
          <p:cNvPicPr>
            <a:picLocks noChangeAspect="1"/>
          </p:cNvPicPr>
          <p:nvPr/>
        </p:nvPicPr>
        <p:blipFill>
          <a:blip r:embed="rId2"/>
          <a:stretch>
            <a:fillRect/>
          </a:stretch>
        </p:blipFill>
        <p:spPr>
          <a:xfrm>
            <a:off x="2743200" y="1828800"/>
            <a:ext cx="5264232" cy="28644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09" y="982132"/>
            <a:ext cx="3601638" cy="1303867"/>
          </a:xfrm>
        </p:spPr>
        <p:txBody>
          <a:bodyPr>
            <a:normAutofit/>
          </a:bodyPr>
          <a:lstStyle/>
          <a:p>
            <a:r>
              <a:rPr lang="en-US" b="1" dirty="0"/>
              <a:t>What works</a:t>
            </a:r>
          </a:p>
        </p:txBody>
      </p:sp>
      <p:pic>
        <p:nvPicPr>
          <p:cNvPr id="4" name="Picture 3">
            <a:extLst>
              <a:ext uri="{FF2B5EF4-FFF2-40B4-BE49-F238E27FC236}">
                <a16:creationId xmlns:a16="http://schemas.microsoft.com/office/drawing/2014/main" id="{5439CF2A-2B1E-43F0-84BF-7DF1457605BF}"/>
              </a:ext>
            </a:extLst>
          </p:cNvPr>
          <p:cNvPicPr>
            <a:picLocks noChangeAspect="1"/>
          </p:cNvPicPr>
          <p:nvPr/>
        </p:nvPicPr>
        <p:blipFill rotWithShape="1">
          <a:blip r:embed="rId2"/>
          <a:srcRect r="3" b="13075"/>
          <a:stretch/>
        </p:blipFill>
        <p:spPr>
          <a:xfrm>
            <a:off x="457200" y="2556932"/>
            <a:ext cx="2907601" cy="3858780"/>
          </a:xfrm>
          <a:prstGeom prst="rect">
            <a:avLst/>
          </a:prstGeom>
        </p:spPr>
      </p:pic>
      <p:sp>
        <p:nvSpPr>
          <p:cNvPr id="3" name="Content Placeholder 2"/>
          <p:cNvSpPr>
            <a:spLocks noGrp="1"/>
          </p:cNvSpPr>
          <p:nvPr>
            <p:ph idx="1"/>
          </p:nvPr>
        </p:nvSpPr>
        <p:spPr>
          <a:xfrm>
            <a:off x="4570809" y="2556932"/>
            <a:ext cx="3601638" cy="3318936"/>
          </a:xfrm>
        </p:spPr>
        <p:txBody>
          <a:bodyPr vert="horz" lIns="91440" tIns="45720" rIns="91440" bIns="45720" rtlCol="0">
            <a:normAutofit fontScale="92500" lnSpcReduction="10000"/>
          </a:bodyPr>
          <a:lstStyle/>
          <a:p>
            <a:pPr>
              <a:lnSpc>
                <a:spcPct val="90000"/>
              </a:lnSpc>
            </a:pPr>
            <a:r>
              <a:rPr lang="en-US" sz="1700" dirty="0"/>
              <a:t>Those who are fluent in many theories and models of treatment.</a:t>
            </a:r>
          </a:p>
          <a:p>
            <a:pPr>
              <a:lnSpc>
                <a:spcPct val="90000"/>
              </a:lnSpc>
            </a:pPr>
            <a:r>
              <a:rPr lang="en-US" sz="1700" dirty="0"/>
              <a:t>Who are client centered/counselor driven.</a:t>
            </a:r>
          </a:p>
          <a:p>
            <a:pPr>
              <a:lnSpc>
                <a:spcPct val="90000"/>
              </a:lnSpc>
            </a:pPr>
            <a:r>
              <a:rPr lang="en-US" sz="1700" dirty="0"/>
              <a:t>Focus on strengths and protective factors</a:t>
            </a:r>
          </a:p>
          <a:p>
            <a:pPr>
              <a:lnSpc>
                <a:spcPct val="90000"/>
              </a:lnSpc>
            </a:pPr>
            <a:r>
              <a:rPr lang="en-US" sz="1700" dirty="0"/>
              <a:t>Who are able to develop trusting therapeutic relationships.</a:t>
            </a:r>
          </a:p>
          <a:p>
            <a:pPr>
              <a:lnSpc>
                <a:spcPct val="90000"/>
              </a:lnSpc>
            </a:pPr>
            <a:r>
              <a:rPr lang="en-US" sz="1700" dirty="0"/>
              <a:t>Who are work within their area of expertise. </a:t>
            </a:r>
          </a:p>
          <a:p>
            <a:pPr>
              <a:lnSpc>
                <a:spcPct val="90000"/>
              </a:lnSpc>
            </a:pPr>
            <a:r>
              <a:rPr lang="en-US" sz="1700" dirty="0"/>
              <a:t>Culture as prevention</a:t>
            </a:r>
          </a:p>
        </p:txBody>
      </p:sp>
    </p:spTree>
    <p:extLst>
      <p:ext uri="{BB962C8B-B14F-4D97-AF65-F5344CB8AC3E}">
        <p14:creationId xmlns:p14="http://schemas.microsoft.com/office/powerpoint/2010/main" val="675972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5CDB8C-D091-4FD6-A33C-F953CEF6503A}"/>
              </a:ext>
            </a:extLst>
          </p:cNvPr>
          <p:cNvSpPr>
            <a:spLocks noGrp="1"/>
          </p:cNvSpPr>
          <p:nvPr>
            <p:ph type="body" idx="1"/>
          </p:nvPr>
        </p:nvSpPr>
        <p:spPr>
          <a:xfrm>
            <a:off x="748145" y="862829"/>
            <a:ext cx="3512703" cy="5013037"/>
          </a:xfrm>
        </p:spPr>
        <p:txBody>
          <a:bodyPr vert="horz" lIns="91440" tIns="45720" rIns="91440" bIns="45720" rtlCol="0" anchor="t">
            <a:noAutofit/>
          </a:bodyPr>
          <a:lstStyle/>
          <a:p>
            <a:pPr>
              <a:lnSpc>
                <a:spcPct val="90000"/>
              </a:lnSpc>
            </a:pPr>
            <a:r>
              <a:rPr lang="en-US" sz="2400" b="1" kern="1200" cap="none" dirty="0">
                <a:solidFill>
                  <a:srgbClr val="FCD0ED"/>
                </a:solidFill>
                <a:effectLst/>
                <a:latin typeface="+mn-lt"/>
                <a:ea typeface="+mn-ea"/>
                <a:cs typeface="+mn-cs"/>
              </a:rPr>
              <a:t>If trauma impacts the epigenetic transfer of trauma, culture and connection can mitigate these affects. If we want to prevent substance misuse we need to focus more on stress, trauma, and poverty while providing intervention options that are grounded on Traditional Indigenous </a:t>
            </a:r>
            <a:r>
              <a:rPr lang="en-US" sz="2400" b="1" dirty="0">
                <a:solidFill>
                  <a:srgbClr val="FCD0ED"/>
                </a:solidFill>
              </a:rPr>
              <a:t>K</a:t>
            </a:r>
            <a:r>
              <a:rPr lang="en-US" sz="2400" b="1" kern="1200" cap="none" dirty="0">
                <a:solidFill>
                  <a:srgbClr val="FCD0ED"/>
                </a:solidFill>
                <a:effectLst/>
                <a:latin typeface="+mn-lt"/>
                <a:ea typeface="+mn-ea"/>
                <a:cs typeface="+mn-cs"/>
              </a:rPr>
              <a:t>nowledge. (Brown, 2020)</a:t>
            </a:r>
          </a:p>
        </p:txBody>
      </p:sp>
      <p:pic>
        <p:nvPicPr>
          <p:cNvPr id="6146" name="Picture 2">
            <a:extLst>
              <a:ext uri="{FF2B5EF4-FFF2-40B4-BE49-F238E27FC236}">
                <a16:creationId xmlns:a16="http://schemas.microsoft.com/office/drawing/2014/main" id="{00DC79BA-8D50-49E8-80EE-B2E7A5635A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05400" y="1371600"/>
            <a:ext cx="3670301" cy="4893735"/>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61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261395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6FF1-C03A-49BD-95AA-36158B9D7B58}"/>
              </a:ext>
            </a:extLst>
          </p:cNvPr>
          <p:cNvSpPr>
            <a:spLocks noGrp="1"/>
          </p:cNvSpPr>
          <p:nvPr>
            <p:ph type="title" idx="4294967295"/>
          </p:nvPr>
        </p:nvSpPr>
        <p:spPr>
          <a:xfrm>
            <a:off x="457200" y="2133600"/>
            <a:ext cx="8345040" cy="3265192"/>
          </a:xfrm>
        </p:spPr>
        <p:txBody>
          <a:bodyPr>
            <a:normAutofit/>
          </a:bodyPr>
          <a:lstStyle/>
          <a:p>
            <a:pPr algn="l"/>
            <a:r>
              <a:rPr lang="en-US" sz="1100" dirty="0">
                <a:solidFill>
                  <a:schemeClr val="accent1">
                    <a:lumMod val="75000"/>
                  </a:schemeClr>
                </a:solidFill>
              </a:rPr>
              <a:t>Adverse Childhood Experiences Study: </a:t>
            </a:r>
            <a:r>
              <a:rPr lang="en-US" sz="1100" dirty="0">
                <a:solidFill>
                  <a:schemeClr val="accent1">
                    <a:lumMod val="75000"/>
                  </a:schemeClr>
                </a:solidFill>
                <a:hlinkClick r:id="rId2">
                  <a:extLst>
                    <a:ext uri="{A12FA001-AC4F-418D-AE19-62706E023703}">
                      <ahyp:hlinkClr xmlns:ahyp="http://schemas.microsoft.com/office/drawing/2018/hyperlinkcolor" val="tx"/>
                    </a:ext>
                  </a:extLst>
                </a:hlinkClick>
              </a:rPr>
              <a:t>https://www.cdc.gov/violenceprevention/childabuseandneglect/acestudy/index.html</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Mate, G. (2009</a:t>
            </a:r>
            <a:r>
              <a:rPr lang="en-US" sz="1100" i="1" dirty="0">
                <a:solidFill>
                  <a:schemeClr val="accent1">
                    <a:lumMod val="75000"/>
                  </a:schemeClr>
                </a:solidFill>
              </a:rPr>
              <a:t>).   In the realm of the hungry ghosts:  Close encounters with addiction</a:t>
            </a:r>
            <a:r>
              <a:rPr lang="en-US" sz="1100" dirty="0">
                <a:solidFill>
                  <a:schemeClr val="accent1">
                    <a:lumMod val="75000"/>
                  </a:schemeClr>
                </a:solidFill>
              </a:rPr>
              <a:t>.   Berkeley, CA:  North Atlantic Books.</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Prochaska, J. O., &amp; DiClemente, C. C. (1983). </a:t>
            </a:r>
            <a:r>
              <a:rPr lang="en-US" sz="1100" i="1" dirty="0">
                <a:solidFill>
                  <a:schemeClr val="accent1">
                    <a:lumMod val="75000"/>
                  </a:schemeClr>
                </a:solidFill>
              </a:rPr>
              <a:t>Stages and processes of self-change of smoking: Toward an integrative model of change</a:t>
            </a:r>
            <a:r>
              <a:rPr lang="en-US" sz="1100" dirty="0">
                <a:solidFill>
                  <a:schemeClr val="accent1">
                    <a:lumMod val="75000"/>
                  </a:schemeClr>
                </a:solidFill>
              </a:rPr>
              <a:t>. Journal of Consulting and Clinical Psychology, 51(3), 390-395.</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Rollnick, S., Miller, W. R., &amp; Butler, C. (2008). </a:t>
            </a:r>
            <a:r>
              <a:rPr lang="en-US" sz="1100" i="1" dirty="0">
                <a:solidFill>
                  <a:schemeClr val="accent1">
                    <a:lumMod val="75000"/>
                  </a:schemeClr>
                </a:solidFill>
              </a:rPr>
              <a:t>Motivational interviewing in health care: helping patients change behavior</a:t>
            </a:r>
            <a:r>
              <a:rPr lang="en-US" sz="1100" dirty="0">
                <a:solidFill>
                  <a:schemeClr val="accent1">
                    <a:lumMod val="75000"/>
                  </a:schemeClr>
                </a:solidFill>
              </a:rPr>
              <a:t>. Guilford Press.</a:t>
            </a:r>
            <a:br>
              <a:rPr lang="en-US" sz="1100" dirty="0">
                <a:solidFill>
                  <a:schemeClr val="accent1">
                    <a:lumMod val="75000"/>
                  </a:schemeClr>
                </a:solidFill>
              </a:rPr>
            </a:br>
            <a:br>
              <a:rPr lang="en-US" sz="1100" dirty="0">
                <a:solidFill>
                  <a:schemeClr val="accent1">
                    <a:lumMod val="75000"/>
                  </a:schemeClr>
                </a:solidFill>
              </a:rPr>
            </a:br>
            <a:r>
              <a:rPr lang="en-US" sz="1100" dirty="0">
                <a:solidFill>
                  <a:schemeClr val="accent1">
                    <a:lumMod val="75000"/>
                  </a:schemeClr>
                </a:solidFill>
              </a:rPr>
              <a:t>Brave Heart Yellow Horse, M. (2004). </a:t>
            </a:r>
            <a:r>
              <a:rPr lang="en-US" sz="1100" i="1" dirty="0">
                <a:solidFill>
                  <a:schemeClr val="accent1">
                    <a:lumMod val="75000"/>
                  </a:schemeClr>
                </a:solidFill>
              </a:rPr>
              <a:t>The historical trauma response among Natives and its relationship to substance abuse: A Lakota illustration</a:t>
            </a:r>
            <a:r>
              <a:rPr lang="en-US" sz="1100" dirty="0">
                <a:solidFill>
                  <a:schemeClr val="accent1">
                    <a:lumMod val="75000"/>
                  </a:schemeClr>
                </a:solidFill>
              </a:rPr>
              <a:t>. In E. </a:t>
            </a:r>
            <a:r>
              <a:rPr lang="en-US" sz="1100" dirty="0" err="1">
                <a:solidFill>
                  <a:schemeClr val="accent1">
                    <a:lumMod val="75000"/>
                  </a:schemeClr>
                </a:solidFill>
              </a:rPr>
              <a:t>Nebelkopf</a:t>
            </a:r>
            <a:r>
              <a:rPr lang="en-US" sz="1100" dirty="0">
                <a:solidFill>
                  <a:schemeClr val="accent1">
                    <a:lumMod val="75000"/>
                  </a:schemeClr>
                </a:solidFill>
              </a:rPr>
              <a:t> &amp; M. Phillips (Eds.), Healing and mental health for Native Americans: Speaking in red. (pp. 7-18). Walnut Creek: Alta Mira Press. Also in Journal of Psychoactive Drugs, 35(1), 7-13.</a:t>
            </a:r>
          </a:p>
        </p:txBody>
      </p:sp>
      <p:sp>
        <p:nvSpPr>
          <p:cNvPr id="3" name="Text Placeholder 2">
            <a:extLst>
              <a:ext uri="{FF2B5EF4-FFF2-40B4-BE49-F238E27FC236}">
                <a16:creationId xmlns:a16="http://schemas.microsoft.com/office/drawing/2014/main" id="{BFE67F47-EB4E-45F7-8387-E4397F5D297F}"/>
              </a:ext>
            </a:extLst>
          </p:cNvPr>
          <p:cNvSpPr>
            <a:spLocks noGrp="1"/>
          </p:cNvSpPr>
          <p:nvPr>
            <p:ph type="body" idx="4294967295"/>
          </p:nvPr>
        </p:nvSpPr>
        <p:spPr>
          <a:xfrm>
            <a:off x="457200" y="5510126"/>
            <a:ext cx="4735808" cy="1076412"/>
          </a:xfrm>
        </p:spPr>
        <p:txBody>
          <a:bodyPr>
            <a:normAutofit fontScale="77500" lnSpcReduction="20000"/>
          </a:bodyPr>
          <a:lstStyle/>
          <a:p>
            <a:pPr marL="0" indent="0">
              <a:buNone/>
            </a:pPr>
            <a:r>
              <a:rPr lang="en-US" dirty="0">
                <a:solidFill>
                  <a:schemeClr val="accent1">
                    <a:lumMod val="75000"/>
                  </a:schemeClr>
                </a:solidFill>
              </a:rPr>
              <a:t>Danica Love Brown, MSW, CACIII, PhD</a:t>
            </a:r>
          </a:p>
          <a:p>
            <a:pPr marL="0" indent="0">
              <a:buNone/>
            </a:pPr>
            <a:r>
              <a:rPr lang="en-US" dirty="0">
                <a:hlinkClick r:id="rId3"/>
              </a:rPr>
              <a:t>dbrown@npaihb.org</a:t>
            </a:r>
            <a:endParaRPr lang="en-US" dirty="0"/>
          </a:p>
          <a:p>
            <a:pPr marL="0" indent="0">
              <a:buNone/>
            </a:pPr>
            <a:r>
              <a:rPr lang="en-US" dirty="0">
                <a:solidFill>
                  <a:schemeClr val="accent1">
                    <a:lumMod val="75000"/>
                  </a:schemeClr>
                </a:solidFill>
              </a:rPr>
              <a:t>NPAIHB Resources:</a:t>
            </a:r>
            <a:r>
              <a:rPr lang="en-US" dirty="0"/>
              <a:t> </a:t>
            </a:r>
            <a:r>
              <a:rPr lang="en-US" dirty="0">
                <a:hlinkClick r:id="rId4"/>
              </a:rPr>
              <a:t>http://www.npaihb.org/opioid/#SUDTraining</a:t>
            </a:r>
            <a:endParaRPr lang="en-US" dirty="0"/>
          </a:p>
        </p:txBody>
      </p:sp>
      <p:sp>
        <p:nvSpPr>
          <p:cNvPr id="5" name="TextBox 4">
            <a:extLst>
              <a:ext uri="{FF2B5EF4-FFF2-40B4-BE49-F238E27FC236}">
                <a16:creationId xmlns:a16="http://schemas.microsoft.com/office/drawing/2014/main" id="{73923FF1-A250-49FA-980C-816F17C548C1}"/>
              </a:ext>
            </a:extLst>
          </p:cNvPr>
          <p:cNvSpPr txBox="1"/>
          <p:nvPr/>
        </p:nvSpPr>
        <p:spPr>
          <a:xfrm>
            <a:off x="838200" y="838200"/>
            <a:ext cx="3932487" cy="523220"/>
          </a:xfrm>
          <a:prstGeom prst="rect">
            <a:avLst/>
          </a:prstGeom>
          <a:noFill/>
        </p:spPr>
        <p:txBody>
          <a:bodyPr wrap="none" rtlCol="0">
            <a:spAutoFit/>
          </a:bodyPr>
          <a:lstStyle/>
          <a:p>
            <a:r>
              <a:rPr lang="en-US" sz="2800" b="1" dirty="0">
                <a:solidFill>
                  <a:schemeClr val="accent1">
                    <a:lumMod val="60000"/>
                    <a:lumOff val="40000"/>
                  </a:schemeClr>
                </a:solidFill>
              </a:rPr>
              <a:t>Suggested Resources</a:t>
            </a:r>
            <a:r>
              <a:rPr lang="en-US" sz="1050" dirty="0">
                <a:solidFill>
                  <a:schemeClr val="accent1">
                    <a:lumMod val="75000"/>
                  </a:schemeClr>
                </a:solidFill>
              </a:rPr>
              <a:t>:</a:t>
            </a:r>
            <a:endParaRPr lang="en-US" dirty="0"/>
          </a:p>
        </p:txBody>
      </p:sp>
    </p:spTree>
    <p:extLst>
      <p:ext uri="{BB962C8B-B14F-4D97-AF65-F5344CB8AC3E}">
        <p14:creationId xmlns:p14="http://schemas.microsoft.com/office/powerpoint/2010/main" val="278775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ook, text&#10;&#10;Description generated with high confidence">
            <a:extLst>
              <a:ext uri="{FF2B5EF4-FFF2-40B4-BE49-F238E27FC236}">
                <a16:creationId xmlns:a16="http://schemas.microsoft.com/office/drawing/2014/main" id="{9C50C604-23E7-475A-9897-F1D0E474AB78}"/>
              </a:ext>
            </a:extLst>
          </p:cNvPr>
          <p:cNvPicPr>
            <a:picLocks noChangeAspect="1"/>
          </p:cNvPicPr>
          <p:nvPr/>
        </p:nvPicPr>
        <p:blipFill>
          <a:blip r:embed="rId3"/>
          <a:stretch>
            <a:fillRect/>
          </a:stretch>
        </p:blipFill>
        <p:spPr>
          <a:xfrm>
            <a:off x="-64" y="0"/>
            <a:ext cx="9144064" cy="6858000"/>
          </a:xfrm>
          <a:prstGeom prst="rect">
            <a:avLst/>
          </a:prstGeom>
        </p:spPr>
      </p:pic>
      <p:sp>
        <p:nvSpPr>
          <p:cNvPr id="3" name="Content Placeholder 2">
            <a:extLst>
              <a:ext uri="{FF2B5EF4-FFF2-40B4-BE49-F238E27FC236}">
                <a16:creationId xmlns:a16="http://schemas.microsoft.com/office/drawing/2014/main" id="{45CF1ACB-BA25-48AE-96D2-771755477DDC}"/>
              </a:ext>
            </a:extLst>
          </p:cNvPr>
          <p:cNvSpPr>
            <a:spLocks noGrp="1"/>
          </p:cNvSpPr>
          <p:nvPr>
            <p:ph type="body" idx="4294967295"/>
          </p:nvPr>
        </p:nvSpPr>
        <p:spPr>
          <a:xfrm>
            <a:off x="609600" y="2286000"/>
            <a:ext cx="8153400" cy="1722437"/>
          </a:xfrm>
        </p:spPr>
        <p:txBody>
          <a:bodyPr>
            <a:normAutofit/>
          </a:bodyPr>
          <a:lstStyle/>
          <a:p>
            <a:pPr marL="0" indent="0">
              <a:buNone/>
            </a:pPr>
            <a:r>
              <a:rPr lang="en-US" sz="2000" dirty="0">
                <a:solidFill>
                  <a:schemeClr val="bg1">
                    <a:lumMod val="65000"/>
                  </a:schemeClr>
                </a:solidFill>
                <a:ea typeface="+mn-lt"/>
                <a:cs typeface="+mn-lt"/>
              </a:rPr>
              <a:t>“Meet the Trickster, a crafty creature or being who disrupts the order of things, often humiliating others and sometimes himself in the process. Whether a coyote or a rabbit, raccoon or raven, tricksters use cunning to get food, steal precious possessions, or simply cause mischief.”</a:t>
            </a:r>
            <a:endParaRPr lang="en-US" sz="2000" dirty="0">
              <a:solidFill>
                <a:schemeClr val="bg1">
                  <a:lumMod val="65000"/>
                </a:schemeClr>
              </a:solidFill>
            </a:endParaRPr>
          </a:p>
        </p:txBody>
      </p:sp>
    </p:spTree>
    <p:extLst>
      <p:ext uri="{BB962C8B-B14F-4D97-AF65-F5344CB8AC3E}">
        <p14:creationId xmlns:p14="http://schemas.microsoft.com/office/powerpoint/2010/main" val="2025202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5F088-348D-40A3-9F12-3E39DBB63B81}"/>
              </a:ext>
            </a:extLst>
          </p:cNvPr>
          <p:cNvSpPr>
            <a:spLocks noGrp="1"/>
          </p:cNvSpPr>
          <p:nvPr>
            <p:ph type="title"/>
          </p:nvPr>
        </p:nvSpPr>
        <p:spPr>
          <a:xfrm>
            <a:off x="1399370" y="1066800"/>
            <a:ext cx="6345260" cy="709865"/>
          </a:xfrm>
        </p:spPr>
        <p:txBody>
          <a:bodyPr vert="horz" lIns="91440" tIns="45720" rIns="91440" bIns="45720" rtlCol="0" anchor="b">
            <a:normAutofit fontScale="90000"/>
          </a:bodyPr>
          <a:lstStyle/>
          <a:p>
            <a:pPr>
              <a:lnSpc>
                <a:spcPct val="90000"/>
              </a:lnSpc>
            </a:pPr>
            <a:r>
              <a:rPr lang="en-US" sz="4600" dirty="0"/>
              <a:t>Trickster Spirits and the Opioid Response</a:t>
            </a:r>
          </a:p>
        </p:txBody>
      </p:sp>
      <p:sp>
        <p:nvSpPr>
          <p:cNvPr id="7" name="Content Placeholder 6">
            <a:extLst>
              <a:ext uri="{FF2B5EF4-FFF2-40B4-BE49-F238E27FC236}">
                <a16:creationId xmlns:a16="http://schemas.microsoft.com/office/drawing/2014/main" id="{F9631FCD-0C19-4526-B3C2-4B7C4026D791}"/>
              </a:ext>
            </a:extLst>
          </p:cNvPr>
          <p:cNvSpPr>
            <a:spLocks noGrp="1"/>
          </p:cNvSpPr>
          <p:nvPr>
            <p:ph sz="half" idx="2"/>
          </p:nvPr>
        </p:nvSpPr>
        <p:spPr>
          <a:xfrm>
            <a:off x="304800" y="4514375"/>
            <a:ext cx="8686799" cy="2191225"/>
          </a:xfrm>
        </p:spPr>
        <p:txBody>
          <a:bodyPr>
            <a:noAutofit/>
          </a:bodyPr>
          <a:lstStyle/>
          <a:p>
            <a:pPr marL="0" indent="0">
              <a:buNone/>
            </a:pPr>
            <a:r>
              <a:rPr lang="en-US" sz="2100" dirty="0">
                <a:ea typeface="+mn-lt"/>
                <a:cs typeface="+mn-lt"/>
              </a:rPr>
              <a:t>Coyote wanders into your life...he'll lend you a pair of eyes ...he'll burn a hole in the darkness.... He is the smoking mirror, night and sorcery, ancestral memory, the enemy on both sides, the crossroads, the compass, the silent wind and thunderous war inside you. ... He holds up the mirror relentlessly until you staring back at yourself....that seems alright to him - Diary of a Dog</a:t>
            </a:r>
            <a:endParaRPr lang="en-US" sz="2100" dirty="0"/>
          </a:p>
        </p:txBody>
      </p:sp>
      <p:pic>
        <p:nvPicPr>
          <p:cNvPr id="4" name="Content Placeholder 3">
            <a:extLst>
              <a:ext uri="{FF2B5EF4-FFF2-40B4-BE49-F238E27FC236}">
                <a16:creationId xmlns:a16="http://schemas.microsoft.com/office/drawing/2014/main" id="{513F5077-1917-4ED4-9718-D86E299FB889}"/>
              </a:ext>
            </a:extLst>
          </p:cNvPr>
          <p:cNvPicPr>
            <a:picLocks noChangeAspect="1"/>
          </p:cNvPicPr>
          <p:nvPr/>
        </p:nvPicPr>
        <p:blipFill rotWithShape="1">
          <a:blip r:embed="rId3"/>
          <a:srcRect t="15759" r="-1" b="18032"/>
          <a:stretch/>
        </p:blipFill>
        <p:spPr>
          <a:xfrm>
            <a:off x="1652185" y="2375428"/>
            <a:ext cx="5839630" cy="2107143"/>
          </a:xfrm>
          <a:prstGeom prst="rect">
            <a:avLst/>
          </a:prstGeom>
        </p:spPr>
      </p:pic>
    </p:spTree>
    <p:extLst>
      <p:ext uri="{BB962C8B-B14F-4D97-AF65-F5344CB8AC3E}">
        <p14:creationId xmlns:p14="http://schemas.microsoft.com/office/powerpoint/2010/main" val="24790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353D1-37D7-4818-9056-3BD5585B0516}"/>
              </a:ext>
            </a:extLst>
          </p:cNvPr>
          <p:cNvSpPr>
            <a:spLocks noGrp="1"/>
          </p:cNvSpPr>
          <p:nvPr>
            <p:ph type="title"/>
          </p:nvPr>
        </p:nvSpPr>
        <p:spPr/>
        <p:txBody>
          <a:bodyPr/>
          <a:lstStyle/>
          <a:p>
            <a:r>
              <a:rPr lang="en-US" dirty="0"/>
              <a:t>Relationship with Medicine</a:t>
            </a:r>
          </a:p>
        </p:txBody>
      </p:sp>
      <p:pic>
        <p:nvPicPr>
          <p:cNvPr id="7" name="Content Placeholder 6">
            <a:extLst>
              <a:ext uri="{FF2B5EF4-FFF2-40B4-BE49-F238E27FC236}">
                <a16:creationId xmlns:a16="http://schemas.microsoft.com/office/drawing/2014/main" id="{DA2D93BF-8957-4955-B46C-65B4A69302ED}"/>
              </a:ext>
            </a:extLst>
          </p:cNvPr>
          <p:cNvPicPr>
            <a:picLocks noGrp="1" noChangeAspect="1"/>
          </p:cNvPicPr>
          <p:nvPr>
            <p:ph sz="half" idx="1"/>
          </p:nvPr>
        </p:nvPicPr>
        <p:blipFill>
          <a:blip r:embed="rId2"/>
          <a:stretch>
            <a:fillRect/>
          </a:stretch>
        </p:blipFill>
        <p:spPr>
          <a:xfrm>
            <a:off x="1361734" y="2489200"/>
            <a:ext cx="2647044" cy="3530600"/>
          </a:xfrm>
          <a:prstGeom prst="rect">
            <a:avLst/>
          </a:prstGeom>
        </p:spPr>
      </p:pic>
      <p:sp>
        <p:nvSpPr>
          <p:cNvPr id="4" name="Content Placeholder 3">
            <a:extLst>
              <a:ext uri="{FF2B5EF4-FFF2-40B4-BE49-F238E27FC236}">
                <a16:creationId xmlns:a16="http://schemas.microsoft.com/office/drawing/2014/main" id="{9AC56529-9D55-4D69-BF1C-4FE1B7A3BEE1}"/>
              </a:ext>
            </a:extLst>
          </p:cNvPr>
          <p:cNvSpPr>
            <a:spLocks noGrp="1"/>
          </p:cNvSpPr>
          <p:nvPr>
            <p:ph sz="half" idx="2"/>
          </p:nvPr>
        </p:nvSpPr>
        <p:spPr>
          <a:xfrm>
            <a:off x="4572000" y="2489202"/>
            <a:ext cx="3705561" cy="3911597"/>
          </a:xfrm>
        </p:spPr>
        <p:txBody>
          <a:bodyPr/>
          <a:lstStyle/>
          <a:p>
            <a:r>
              <a:rPr lang="en-US" sz="2000" dirty="0"/>
              <a:t>Reestablish our relationship with medicine </a:t>
            </a:r>
          </a:p>
          <a:p>
            <a:r>
              <a:rPr lang="en-US" sz="2000" dirty="0"/>
              <a:t>Change our relationship with medicine people</a:t>
            </a:r>
          </a:p>
          <a:p>
            <a:r>
              <a:rPr lang="en-US" sz="2000" dirty="0"/>
              <a:t>Develop a relationship with the spirit of substances and substance misuse</a:t>
            </a:r>
          </a:p>
        </p:txBody>
      </p:sp>
    </p:spTree>
    <p:extLst>
      <p:ext uri="{BB962C8B-B14F-4D97-AF65-F5344CB8AC3E}">
        <p14:creationId xmlns:p14="http://schemas.microsoft.com/office/powerpoint/2010/main" val="4185329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549659-7C2C-4A72-9C4A-7457E6599B46}"/>
              </a:ext>
            </a:extLst>
          </p:cNvPr>
          <p:cNvPicPr>
            <a:picLocks noGrp="1" noChangeAspect="1"/>
          </p:cNvPicPr>
          <p:nvPr>
            <p:ph sz="quarter" idx="14"/>
          </p:nvPr>
        </p:nvPicPr>
        <p:blipFill>
          <a:blip r:embed="rId3"/>
          <a:stretch>
            <a:fillRect/>
          </a:stretch>
        </p:blipFill>
        <p:spPr>
          <a:xfrm>
            <a:off x="25399" y="0"/>
            <a:ext cx="9144001" cy="6858000"/>
          </a:xfrm>
          <a:prstGeom prst="rect">
            <a:avLst/>
          </a:prstGeom>
        </p:spPr>
      </p:pic>
      <p:sp>
        <p:nvSpPr>
          <p:cNvPr id="2" name="Title 1">
            <a:extLst>
              <a:ext uri="{FF2B5EF4-FFF2-40B4-BE49-F238E27FC236}">
                <a16:creationId xmlns:a16="http://schemas.microsoft.com/office/drawing/2014/main" id="{83FE3C0D-5583-46DF-A7AB-98E6BD6CB59D}"/>
              </a:ext>
            </a:extLst>
          </p:cNvPr>
          <p:cNvSpPr>
            <a:spLocks noGrp="1"/>
          </p:cNvSpPr>
          <p:nvPr>
            <p:ph type="title"/>
          </p:nvPr>
        </p:nvSpPr>
        <p:spPr>
          <a:xfrm>
            <a:off x="688489" y="381000"/>
            <a:ext cx="7756263" cy="1054250"/>
          </a:xfrm>
        </p:spPr>
        <p:txBody>
          <a:bodyPr/>
          <a:lstStyle/>
          <a:p>
            <a:r>
              <a:rPr lang="en-US" dirty="0">
                <a:solidFill>
                  <a:schemeClr val="bg1">
                    <a:lumMod val="95000"/>
                  </a:schemeClr>
                </a:solidFill>
              </a:rPr>
              <a:t>Trauma</a:t>
            </a:r>
          </a:p>
        </p:txBody>
      </p:sp>
      <p:sp>
        <p:nvSpPr>
          <p:cNvPr id="3" name="Content Placeholder 2">
            <a:extLst>
              <a:ext uri="{FF2B5EF4-FFF2-40B4-BE49-F238E27FC236}">
                <a16:creationId xmlns:a16="http://schemas.microsoft.com/office/drawing/2014/main" id="{B495B925-FF83-4C8C-B5A4-8E9D5D68B271}"/>
              </a:ext>
            </a:extLst>
          </p:cNvPr>
          <p:cNvSpPr>
            <a:spLocks noGrp="1"/>
          </p:cNvSpPr>
          <p:nvPr>
            <p:ph sz="quarter" idx="13"/>
          </p:nvPr>
        </p:nvSpPr>
        <p:spPr>
          <a:xfrm>
            <a:off x="381000" y="1435250"/>
            <a:ext cx="3733801" cy="5041750"/>
          </a:xfrm>
        </p:spPr>
        <p:txBody>
          <a:bodyPr>
            <a:noAutofit/>
          </a:bodyPr>
          <a:lstStyle/>
          <a:p>
            <a:pPr marL="0" indent="0">
              <a:buNone/>
            </a:pPr>
            <a:r>
              <a:rPr lang="en-US" sz="2800" dirty="0">
                <a:solidFill>
                  <a:schemeClr val="bg1">
                    <a:lumMod val="95000"/>
                  </a:schemeClr>
                </a:solidFill>
              </a:rPr>
              <a:t>“Using trauma terminology implies that the individual is responsible for the response, rather than the broader systemic force caused by the state’s abuse of power” </a:t>
            </a:r>
          </a:p>
          <a:p>
            <a:pPr marL="0" indent="0">
              <a:buNone/>
            </a:pPr>
            <a:r>
              <a:rPr lang="en-US" sz="2800" dirty="0">
                <a:solidFill>
                  <a:schemeClr val="bg1">
                    <a:lumMod val="95000"/>
                  </a:schemeClr>
                </a:solidFill>
              </a:rPr>
              <a:t>	Linklater, 2014</a:t>
            </a:r>
          </a:p>
        </p:txBody>
      </p:sp>
    </p:spTree>
    <p:extLst>
      <p:ext uri="{BB962C8B-B14F-4D97-AF65-F5344CB8AC3E}">
        <p14:creationId xmlns:p14="http://schemas.microsoft.com/office/powerpoint/2010/main" val="4292060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Our bodies are designed to remember danger</a:t>
            </a:r>
          </a:p>
        </p:txBody>
      </p:sp>
      <p:sp>
        <p:nvSpPr>
          <p:cNvPr id="3" name="Content Placeholder 2"/>
          <p:cNvSpPr>
            <a:spLocks noGrp="1"/>
          </p:cNvSpPr>
          <p:nvPr>
            <p:ph sz="half" idx="1"/>
          </p:nvPr>
        </p:nvSpPr>
        <p:spPr>
          <a:xfrm>
            <a:off x="477982" y="5943600"/>
            <a:ext cx="8285018" cy="748780"/>
          </a:xfrm>
        </p:spPr>
        <p:txBody>
          <a:bodyPr/>
          <a:lstStyle/>
          <a:p>
            <a:pPr marL="0" indent="0" algn="ctr">
              <a:buNone/>
            </a:pPr>
            <a:r>
              <a:rPr lang="en-US" sz="2000" dirty="0">
                <a:solidFill>
                  <a:schemeClr val="tx2">
                    <a:lumMod val="60000"/>
                    <a:lumOff val="40000"/>
                  </a:schemeClr>
                </a:solidFill>
              </a:rPr>
              <a:t>Each of us begins to maintain a database of threats in the environment.</a:t>
            </a:r>
          </a:p>
          <a:p>
            <a:endParaRPr lang="en-US" dirty="0"/>
          </a:p>
        </p:txBody>
      </p:sp>
      <p:pic>
        <p:nvPicPr>
          <p:cNvPr id="5" name="Content Placeholder 4"/>
          <p:cNvPicPr>
            <a:picLocks noGrp="1" noChangeAspect="1"/>
          </p:cNvPicPr>
          <p:nvPr>
            <p:ph sz="half" idx="2"/>
          </p:nvPr>
        </p:nvPicPr>
        <p:blipFill>
          <a:blip r:embed="rId2"/>
          <a:stretch>
            <a:fillRect/>
          </a:stretch>
        </p:blipFill>
        <p:spPr>
          <a:xfrm>
            <a:off x="2971800" y="2514600"/>
            <a:ext cx="3292475" cy="3292475"/>
          </a:xfrm>
          <a:prstGeom prst="rect">
            <a:avLst/>
          </a:prstGeom>
        </p:spPr>
      </p:pic>
    </p:spTree>
    <p:extLst>
      <p:ext uri="{BB962C8B-B14F-4D97-AF65-F5344CB8AC3E}">
        <p14:creationId xmlns:p14="http://schemas.microsoft.com/office/powerpoint/2010/main" val="181149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152" y="510540"/>
            <a:ext cx="7242048" cy="670560"/>
          </a:xfrm>
        </p:spPr>
        <p:txBody>
          <a:bodyPr>
            <a:normAutofit/>
          </a:bodyPr>
          <a:lstStyle/>
          <a:p>
            <a:pPr algn="ctr"/>
            <a:r>
              <a:rPr lang="en-US" dirty="0"/>
              <a:t>Historical Trauma</a:t>
            </a:r>
          </a:p>
        </p:txBody>
      </p:sp>
      <p:sp>
        <p:nvSpPr>
          <p:cNvPr id="3" name="Content Placeholder 2"/>
          <p:cNvSpPr>
            <a:spLocks noGrp="1"/>
          </p:cNvSpPr>
          <p:nvPr>
            <p:ph sz="half" idx="1"/>
          </p:nvPr>
        </p:nvSpPr>
        <p:spPr>
          <a:xfrm>
            <a:off x="849496" y="1163171"/>
            <a:ext cx="7620000" cy="1219200"/>
          </a:xfrm>
        </p:spPr>
        <p:txBody>
          <a:bodyPr>
            <a:normAutofit/>
          </a:bodyPr>
          <a:lstStyle/>
          <a:p>
            <a:r>
              <a:rPr lang="en-US" sz="1600" dirty="0">
                <a:solidFill>
                  <a:schemeClr val="bg1"/>
                </a:solidFill>
              </a:rPr>
              <a:t>Historical trauma - Cumulative emotional and psychological wounding from massive group trauma across generations, including lifespan.</a:t>
            </a:r>
          </a:p>
          <a:p>
            <a:pPr marL="0" indent="0">
              <a:buNone/>
            </a:pPr>
            <a:r>
              <a:rPr lang="en-US" sz="1600" dirty="0">
                <a:solidFill>
                  <a:schemeClr val="bg1"/>
                </a:solidFill>
              </a:rPr>
              <a:t>									(Brave Heart, 2004) </a:t>
            </a:r>
          </a:p>
        </p:txBody>
      </p:sp>
      <p:pic>
        <p:nvPicPr>
          <p:cNvPr id="8" name="Content Placeholder 7">
            <a:extLst>
              <a:ext uri="{FF2B5EF4-FFF2-40B4-BE49-F238E27FC236}">
                <a16:creationId xmlns:a16="http://schemas.microsoft.com/office/drawing/2014/main" id="{2754D0FD-44B4-489A-B24D-26E281789C08}"/>
              </a:ext>
            </a:extLst>
          </p:cNvPr>
          <p:cNvPicPr>
            <a:picLocks noGrp="1" noChangeAspect="1"/>
          </p:cNvPicPr>
          <p:nvPr>
            <p:ph sz="half" idx="2"/>
          </p:nvPr>
        </p:nvPicPr>
        <p:blipFill>
          <a:blip r:embed="rId3"/>
          <a:stretch>
            <a:fillRect/>
          </a:stretch>
        </p:blipFill>
        <p:spPr>
          <a:xfrm>
            <a:off x="942207" y="2335693"/>
            <a:ext cx="7134993" cy="4279873"/>
          </a:xfrm>
          <a:prstGeom prst="rect">
            <a:avLst/>
          </a:prstGeom>
        </p:spPr>
      </p:pic>
    </p:spTree>
    <p:extLst>
      <p:ext uri="{BB962C8B-B14F-4D97-AF65-F5344CB8AC3E}">
        <p14:creationId xmlns:p14="http://schemas.microsoft.com/office/powerpoint/2010/main" val="79044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8" y="0"/>
            <a:ext cx="9144000" cy="5510319"/>
          </a:xfrm>
          <a:prstGeom prst="rect">
            <a:avLst/>
          </a:prstGeom>
        </p:spPr>
      </p:pic>
      <p:sp>
        <p:nvSpPr>
          <p:cNvPr id="10" name="Title 9"/>
          <p:cNvSpPr>
            <a:spLocks noGrp="1"/>
          </p:cNvSpPr>
          <p:nvPr>
            <p:ph type="title"/>
          </p:nvPr>
        </p:nvSpPr>
        <p:spPr>
          <a:xfrm>
            <a:off x="1143325" y="297437"/>
            <a:ext cx="6798734" cy="976964"/>
          </a:xfrm>
        </p:spPr>
        <p:txBody>
          <a:bodyPr>
            <a:normAutofit fontScale="90000"/>
          </a:bodyPr>
          <a:lstStyle/>
          <a:p>
            <a:r>
              <a:rPr lang="en-US" sz="4000" dirty="0"/>
              <a:t>Indigenist Stress Coping Model</a:t>
            </a:r>
          </a:p>
        </p:txBody>
      </p:sp>
      <p:sp>
        <p:nvSpPr>
          <p:cNvPr id="3" name="Text Placeholder 2">
            <a:extLst>
              <a:ext uri="{FF2B5EF4-FFF2-40B4-BE49-F238E27FC236}">
                <a16:creationId xmlns:a16="http://schemas.microsoft.com/office/drawing/2014/main" id="{7A99AC31-F045-4E10-9742-AAE2E036238E}"/>
              </a:ext>
            </a:extLst>
          </p:cNvPr>
          <p:cNvSpPr>
            <a:spLocks noGrp="1"/>
          </p:cNvSpPr>
          <p:nvPr>
            <p:ph type="body" sz="half" idx="2"/>
          </p:nvPr>
        </p:nvSpPr>
        <p:spPr>
          <a:xfrm>
            <a:off x="609600" y="5566013"/>
            <a:ext cx="7924800" cy="741001"/>
          </a:xfrm>
        </p:spPr>
        <p:txBody>
          <a:bodyPr>
            <a:normAutofit/>
          </a:bodyPr>
          <a:lstStyle/>
          <a:p>
            <a:r>
              <a:rPr lang="en-US" dirty="0"/>
              <a:t>Walters, Karina L, Simoni, Jane M, &amp; Evans-Campbell, Teresa. (2002). Substance Use Among American Indians and Alaska Natives: Incorporating Culture in an "Indigenist" Stress-Coping Paradigm. Public Health Reports (1974), 117(Suppl 1), S104–S117.</a:t>
            </a:r>
          </a:p>
        </p:txBody>
      </p:sp>
    </p:spTree>
    <p:extLst>
      <p:ext uri="{BB962C8B-B14F-4D97-AF65-F5344CB8AC3E}">
        <p14:creationId xmlns:p14="http://schemas.microsoft.com/office/powerpoint/2010/main" val="146939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08031" y="5715000"/>
            <a:ext cx="3429000" cy="533400"/>
          </a:xfrm>
        </p:spPr>
        <p:txBody>
          <a:bodyPr/>
          <a:lstStyle/>
          <a:p>
            <a:r>
              <a:rPr lang="en-US" dirty="0"/>
              <a:t>Gabor Mate’, MD</a:t>
            </a:r>
          </a:p>
        </p:txBody>
      </p:sp>
      <p:pic>
        <p:nvPicPr>
          <p:cNvPr id="7" name="Picture Placeholder 6"/>
          <p:cNvPicPr>
            <a:picLocks noGrp="1" noChangeAspect="1"/>
          </p:cNvPicPr>
          <p:nvPr>
            <p:ph type="pic" idx="1"/>
          </p:nvPr>
        </p:nvPicPr>
        <p:blipFill>
          <a:blip r:embed="rId3"/>
          <a:srcRect l="4150" r="4150"/>
          <a:stretch>
            <a:fillRect/>
          </a:stretch>
        </p:blipFill>
        <p:spPr>
          <a:xfrm>
            <a:off x="5257800" y="838200"/>
            <a:ext cx="2929463" cy="4792136"/>
          </a:xfrm>
          <a:prstGeom prst="rect">
            <a:avLst/>
          </a:prstGeom>
        </p:spPr>
      </p:pic>
      <p:sp>
        <p:nvSpPr>
          <p:cNvPr id="6" name="Text Placeholder 5"/>
          <p:cNvSpPr>
            <a:spLocks noGrp="1"/>
          </p:cNvSpPr>
          <p:nvPr>
            <p:ph type="body" sz="half" idx="2"/>
          </p:nvPr>
        </p:nvSpPr>
        <p:spPr>
          <a:xfrm>
            <a:off x="706970" y="971355"/>
            <a:ext cx="3429000" cy="4781745"/>
          </a:xfrm>
        </p:spPr>
        <p:txBody>
          <a:bodyPr>
            <a:normAutofit fontScale="92500" lnSpcReduction="20000"/>
          </a:bodyPr>
          <a:lstStyle/>
          <a:p>
            <a:pPr algn="ctr"/>
            <a:r>
              <a:rPr lang="en-US" sz="4000" dirty="0"/>
              <a:t>The question is never </a:t>
            </a:r>
          </a:p>
          <a:p>
            <a:pPr algn="ctr"/>
            <a:r>
              <a:rPr lang="en-US" sz="4000" dirty="0"/>
              <a:t>‘why the addiction’ </a:t>
            </a:r>
          </a:p>
          <a:p>
            <a:pPr algn="ctr"/>
            <a:r>
              <a:rPr lang="en-US" sz="4000" dirty="0"/>
              <a:t>but</a:t>
            </a:r>
          </a:p>
          <a:p>
            <a:pPr algn="ctr"/>
            <a:r>
              <a:rPr lang="en-US" sz="4000" dirty="0"/>
              <a:t>‘why the pain’</a:t>
            </a:r>
          </a:p>
          <a:p>
            <a:endParaRPr lang="en-US" sz="1600" dirty="0"/>
          </a:p>
          <a:p>
            <a:r>
              <a:rPr lang="en-US" sz="1600" dirty="0"/>
              <a:t>In the Realm of the Hungry Ghosts: Close Encounters with Addiction</a:t>
            </a:r>
          </a:p>
        </p:txBody>
      </p:sp>
    </p:spTree>
    <p:extLst>
      <p:ext uri="{BB962C8B-B14F-4D97-AF65-F5344CB8AC3E}">
        <p14:creationId xmlns:p14="http://schemas.microsoft.com/office/powerpoint/2010/main" val="27609103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1050</TotalTime>
  <Words>2311</Words>
  <Application>Microsoft Office PowerPoint</Application>
  <PresentationFormat>On-screen Show (4:3)</PresentationFormat>
  <Paragraphs>97</Paragraphs>
  <Slides>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Wingdings</vt:lpstr>
      <vt:lpstr>Wingdings 3</vt:lpstr>
      <vt:lpstr>Ion Boardroom</vt:lpstr>
      <vt:lpstr>Tricksters Stories: Indigenous Trauma Care</vt:lpstr>
      <vt:lpstr>PowerPoint Presentation</vt:lpstr>
      <vt:lpstr>Trickster Spirits and the Opioid Response</vt:lpstr>
      <vt:lpstr>Relationship with Medicine</vt:lpstr>
      <vt:lpstr>Trauma</vt:lpstr>
      <vt:lpstr>Our bodies are designed to remember danger</vt:lpstr>
      <vt:lpstr>Historical Trauma</vt:lpstr>
      <vt:lpstr>Indigenist Stress Coping Model</vt:lpstr>
      <vt:lpstr>Gabor Mate’, MD</vt:lpstr>
      <vt:lpstr>What works</vt:lpstr>
      <vt:lpstr>PowerPoint Presentation</vt:lpstr>
      <vt:lpstr>PowerPoint Presentation</vt:lpstr>
      <vt:lpstr>Adverse Childhood Experiences Study: https://www.cdc.gov/violenceprevention/childabuseandneglect/acestudy/index.html  Mate, G. (2009).   In the realm of the hungry ghosts:  Close encounters with addiction.   Berkeley, CA:  North Atlantic Books.  Prochaska, J. O., &amp; DiClemente, C. C. (1983). Stages and processes of self-change of smoking: Toward an integrative model of change. Journal of Consulting and Clinical Psychology, 51(3), 390-395.  Rollnick, S., Miller, W. R., &amp; Butler, C. (2008). Motivational interviewing in health care: helping patients change behavior. Guilford Press.  Brave Heart Yellow Horse, M. (2004). The historical trauma response among Natives and its relationship to substance abuse: A Lakota illustration. In E. Nebelkopf &amp; M. Phillips (Eds.), Healing and mental health for Native Americans: Speaking in red. (pp. 7-18). Walnut Creek: Alta Mira Press. Also in Journal of Psychoactive Drugs, 35(1), 7-13.</vt:lpstr>
    </vt:vector>
  </TitlesOfParts>
  <Company>CDPS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Conflict Resolution</dc:title>
  <dc:creator>dbrown3</dc:creator>
  <cp:lastModifiedBy>Danica Brown</cp:lastModifiedBy>
  <cp:revision>381</cp:revision>
  <dcterms:created xsi:type="dcterms:W3CDTF">2010-07-08T20:02:19Z</dcterms:created>
  <dcterms:modified xsi:type="dcterms:W3CDTF">2021-07-29T15:30:47Z</dcterms:modified>
</cp:coreProperties>
</file>