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2" r:id="rId2"/>
    <p:sldId id="285" r:id="rId3"/>
    <p:sldId id="303" r:id="rId4"/>
    <p:sldId id="290" r:id="rId5"/>
    <p:sldId id="292" r:id="rId6"/>
    <p:sldId id="293" r:id="rId7"/>
    <p:sldId id="294" r:id="rId8"/>
    <p:sldId id="295" r:id="rId9"/>
    <p:sldId id="296" r:id="rId10"/>
    <p:sldId id="297" r:id="rId11"/>
    <p:sldId id="298" r:id="rId12"/>
    <p:sldId id="301" r:id="rId13"/>
    <p:sldId id="260" r:id="rId14"/>
    <p:sldId id="300" r:id="rId15"/>
    <p:sldId id="299" r:id="rId16"/>
    <p:sldId id="305" r:id="rId17"/>
    <p:sldId id="286" r:id="rId18"/>
    <p:sldId id="272" r:id="rId19"/>
    <p:sldId id="302" r:id="rId20"/>
    <p:sldId id="277" r:id="rId21"/>
    <p:sldId id="258" r:id="rId22"/>
    <p:sldId id="280" r:id="rId23"/>
    <p:sldId id="279" r:id="rId24"/>
    <p:sldId id="283" r:id="rId25"/>
    <p:sldId id="259" r:id="rId26"/>
    <p:sldId id="2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ylor, Melanie (CDC/DDID/NCHHSTP/DHP)" initials="TM(" lastIdx="1" clrIdx="0">
    <p:extLst>
      <p:ext uri="{19B8F6BF-5375-455C-9EA6-DF929625EA0E}">
        <p15:presenceInfo xmlns:p15="http://schemas.microsoft.com/office/powerpoint/2012/main" userId="S::mdt7@cdc.gov::2a7b5a03-b6c4-4484-9974-f461b0510e4c" providerId="AD"/>
      </p:ext>
    </p:extLst>
  </p:cmAuthor>
  <p:cmAuthor id="2" name="Ridpath, Alison D. (CDC/OID/NCHHSTP)" initials="RAD(" lastIdx="4" clrIdx="1"/>
  <p:cmAuthor id="3" name="Melanie Taylor (PHS)" initials="MT(" lastIdx="1" clrIdx="2">
    <p:extLst>
      <p:ext uri="{19B8F6BF-5375-455C-9EA6-DF929625EA0E}">
        <p15:presenceInfo xmlns:p15="http://schemas.microsoft.com/office/powerpoint/2012/main" userId="S::Melanie.Taylor@maricopa.gov::d3c0072c-b2e7-4157-bfc0-f95a4270c6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311B"/>
    <a:srgbClr val="016773"/>
    <a:srgbClr val="007889"/>
    <a:srgbClr val="86B2D7"/>
    <a:srgbClr val="F8A01B"/>
    <a:srgbClr val="9B4E9E"/>
    <a:srgbClr val="C1541B"/>
    <a:srgbClr val="692145"/>
    <a:srgbClr val="ECAB00"/>
    <a:srgbClr val="76B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1024D1-8DE5-4CA2-8BC7-FA25AE36728D}" v="207" dt="2022-02-10T23:29:10.6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69800" autoAdjust="0"/>
  </p:normalViewPr>
  <p:slideViewPr>
    <p:cSldViewPr snapToGrid="0">
      <p:cViewPr varScale="1">
        <p:scale>
          <a:sx n="79" d="100"/>
          <a:sy n="79" d="100"/>
        </p:scale>
        <p:origin x="113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9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Taylor (PHS)" userId="d3c0072c-b2e7-4157-bfc0-f95a4270c6da" providerId="ADAL" clId="{601024D1-8DE5-4CA2-8BC7-FA25AE36728D}"/>
    <pc:docChg chg="undo custSel addSld delSld modSld sldOrd">
      <pc:chgData name="Melanie Taylor (PHS)" userId="d3c0072c-b2e7-4157-bfc0-f95a4270c6da" providerId="ADAL" clId="{601024D1-8DE5-4CA2-8BC7-FA25AE36728D}" dt="2022-02-10T23:55:04.664" v="6721" actId="20577"/>
      <pc:docMkLst>
        <pc:docMk/>
      </pc:docMkLst>
      <pc:sldChg chg="add del setBg">
        <pc:chgData name="Melanie Taylor (PHS)" userId="d3c0072c-b2e7-4157-bfc0-f95a4270c6da" providerId="ADAL" clId="{601024D1-8DE5-4CA2-8BC7-FA25AE36728D}" dt="2022-02-09T18:51:05.586" v="1144" actId="47"/>
        <pc:sldMkLst>
          <pc:docMk/>
          <pc:sldMk cId="0" sldId="257"/>
        </pc:sldMkLst>
      </pc:sldChg>
      <pc:sldChg chg="addSp delSp modSp mod">
        <pc:chgData name="Melanie Taylor (PHS)" userId="d3c0072c-b2e7-4157-bfc0-f95a4270c6da" providerId="ADAL" clId="{601024D1-8DE5-4CA2-8BC7-FA25AE36728D}" dt="2022-02-10T22:14:30.944" v="5012" actId="403"/>
        <pc:sldMkLst>
          <pc:docMk/>
          <pc:sldMk cId="2848723980" sldId="258"/>
        </pc:sldMkLst>
        <pc:spChg chg="mod">
          <ac:chgData name="Melanie Taylor (PHS)" userId="d3c0072c-b2e7-4157-bfc0-f95a4270c6da" providerId="ADAL" clId="{601024D1-8DE5-4CA2-8BC7-FA25AE36728D}" dt="2022-02-09T17:30:12.588" v="453" actId="1076"/>
          <ac:spMkLst>
            <pc:docMk/>
            <pc:sldMk cId="2848723980" sldId="258"/>
            <ac:spMk id="2" creationId="{556879B1-D5DB-4C74-8F6C-F14F2BBE11AC}"/>
          </ac:spMkLst>
        </pc:spChg>
        <pc:spChg chg="mod">
          <ac:chgData name="Melanie Taylor (PHS)" userId="d3c0072c-b2e7-4157-bfc0-f95a4270c6da" providerId="ADAL" clId="{601024D1-8DE5-4CA2-8BC7-FA25AE36728D}" dt="2022-02-10T22:14:30.944" v="5012" actId="403"/>
          <ac:spMkLst>
            <pc:docMk/>
            <pc:sldMk cId="2848723980" sldId="258"/>
            <ac:spMk id="5" creationId="{016248AB-92C4-421F-8747-17C94E0A4F92}"/>
          </ac:spMkLst>
        </pc:spChg>
        <pc:picChg chg="del">
          <ac:chgData name="Melanie Taylor (PHS)" userId="d3c0072c-b2e7-4157-bfc0-f95a4270c6da" providerId="ADAL" clId="{601024D1-8DE5-4CA2-8BC7-FA25AE36728D}" dt="2022-02-09T17:16:22.671" v="13" actId="478"/>
          <ac:picMkLst>
            <pc:docMk/>
            <pc:sldMk cId="2848723980" sldId="258"/>
            <ac:picMk id="4" creationId="{8FB34044-0D3B-4B53-9BD6-5471DD68040F}"/>
          </ac:picMkLst>
        </pc:picChg>
        <pc:picChg chg="add mod">
          <ac:chgData name="Melanie Taylor (PHS)" userId="d3c0072c-b2e7-4157-bfc0-f95a4270c6da" providerId="ADAL" clId="{601024D1-8DE5-4CA2-8BC7-FA25AE36728D}" dt="2022-02-09T17:16:40.592" v="19" actId="1076"/>
          <ac:picMkLst>
            <pc:docMk/>
            <pc:sldMk cId="2848723980" sldId="258"/>
            <ac:picMk id="1026" creationId="{B39B3809-29A3-4231-96A7-604E0B1F8F86}"/>
          </ac:picMkLst>
        </pc:picChg>
      </pc:sldChg>
      <pc:sldChg chg="ord">
        <pc:chgData name="Melanie Taylor (PHS)" userId="d3c0072c-b2e7-4157-bfc0-f95a4270c6da" providerId="ADAL" clId="{601024D1-8DE5-4CA2-8BC7-FA25AE36728D}" dt="2022-02-09T20:48:26.346" v="2727"/>
        <pc:sldMkLst>
          <pc:docMk/>
          <pc:sldMk cId="3596032568" sldId="259"/>
        </pc:sldMkLst>
      </pc:sldChg>
      <pc:sldChg chg="addSp modSp add del mod setBg">
        <pc:chgData name="Melanie Taylor (PHS)" userId="d3c0072c-b2e7-4157-bfc0-f95a4270c6da" providerId="ADAL" clId="{601024D1-8DE5-4CA2-8BC7-FA25AE36728D}" dt="2022-02-10T22:27:03.499" v="5031" actId="27636"/>
        <pc:sldMkLst>
          <pc:docMk/>
          <pc:sldMk cId="0" sldId="260"/>
        </pc:sldMkLst>
        <pc:spChg chg="mod">
          <ac:chgData name="Melanie Taylor (PHS)" userId="d3c0072c-b2e7-4157-bfc0-f95a4270c6da" providerId="ADAL" clId="{601024D1-8DE5-4CA2-8BC7-FA25AE36728D}" dt="2022-02-10T22:27:03.499" v="5031" actId="27636"/>
          <ac:spMkLst>
            <pc:docMk/>
            <pc:sldMk cId="0" sldId="260"/>
            <ac:spMk id="4" creationId="{00000000-0000-0000-0000-000000000000}"/>
          </ac:spMkLst>
        </pc:spChg>
        <pc:spChg chg="add mod">
          <ac:chgData name="Melanie Taylor (PHS)" userId="d3c0072c-b2e7-4157-bfc0-f95a4270c6da" providerId="ADAL" clId="{601024D1-8DE5-4CA2-8BC7-FA25AE36728D}" dt="2022-02-10T22:26:29.161" v="5023" actId="1076"/>
          <ac:spMkLst>
            <pc:docMk/>
            <pc:sldMk cId="0" sldId="260"/>
            <ac:spMk id="5" creationId="{A8F86986-D11A-4CC9-A9A9-12487D9DC766}"/>
          </ac:spMkLst>
        </pc:spChg>
        <pc:picChg chg="mod">
          <ac:chgData name="Melanie Taylor (PHS)" userId="d3c0072c-b2e7-4157-bfc0-f95a4270c6da" providerId="ADAL" clId="{601024D1-8DE5-4CA2-8BC7-FA25AE36728D}" dt="2022-02-10T22:26:35.424" v="5024" actId="1076"/>
          <ac:picMkLst>
            <pc:docMk/>
            <pc:sldMk cId="0" sldId="260"/>
            <ac:picMk id="3" creationId="{00000000-0000-0000-0000-000000000000}"/>
          </ac:picMkLst>
        </pc:picChg>
      </pc:sldChg>
      <pc:sldChg chg="del">
        <pc:chgData name="Melanie Taylor (PHS)" userId="d3c0072c-b2e7-4157-bfc0-f95a4270c6da" providerId="ADAL" clId="{601024D1-8DE5-4CA2-8BC7-FA25AE36728D}" dt="2022-02-09T17:26:53.051" v="410" actId="47"/>
        <pc:sldMkLst>
          <pc:docMk/>
          <pc:sldMk cId="929045719" sldId="260"/>
        </pc:sldMkLst>
      </pc:sldChg>
      <pc:sldChg chg="add del setBg">
        <pc:chgData name="Melanie Taylor (PHS)" userId="d3c0072c-b2e7-4157-bfc0-f95a4270c6da" providerId="ADAL" clId="{601024D1-8DE5-4CA2-8BC7-FA25AE36728D}" dt="2022-02-09T19:13:10.898" v="1533" actId="47"/>
        <pc:sldMkLst>
          <pc:docMk/>
          <pc:sldMk cId="0" sldId="261"/>
        </pc:sldMkLst>
      </pc:sldChg>
      <pc:sldChg chg="del">
        <pc:chgData name="Melanie Taylor (PHS)" userId="d3c0072c-b2e7-4157-bfc0-f95a4270c6da" providerId="ADAL" clId="{601024D1-8DE5-4CA2-8BC7-FA25AE36728D}" dt="2022-02-09T17:09:42.610" v="11" actId="47"/>
        <pc:sldMkLst>
          <pc:docMk/>
          <pc:sldMk cId="1647749256" sldId="261"/>
        </pc:sldMkLst>
      </pc:sldChg>
      <pc:sldChg chg="addSp modSp mod">
        <pc:chgData name="Melanie Taylor (PHS)" userId="d3c0072c-b2e7-4157-bfc0-f95a4270c6da" providerId="ADAL" clId="{601024D1-8DE5-4CA2-8BC7-FA25AE36728D}" dt="2022-02-09T17:28:45.156" v="443" actId="1076"/>
        <pc:sldMkLst>
          <pc:docMk/>
          <pc:sldMk cId="3373789559" sldId="262"/>
        </pc:sldMkLst>
        <pc:spChg chg="mod">
          <ac:chgData name="Melanie Taylor (PHS)" userId="d3c0072c-b2e7-4157-bfc0-f95a4270c6da" providerId="ADAL" clId="{601024D1-8DE5-4CA2-8BC7-FA25AE36728D}" dt="2022-02-09T17:28:44.117" v="442" actId="114"/>
          <ac:spMkLst>
            <pc:docMk/>
            <pc:sldMk cId="3373789559" sldId="262"/>
            <ac:spMk id="3" creationId="{9AAACFC7-77E4-4CEB-8F56-2D107B79A495}"/>
          </ac:spMkLst>
        </pc:spChg>
        <pc:spChg chg="mod">
          <ac:chgData name="Melanie Taylor (PHS)" userId="d3c0072c-b2e7-4157-bfc0-f95a4270c6da" providerId="ADAL" clId="{601024D1-8DE5-4CA2-8BC7-FA25AE36728D}" dt="2022-02-09T17:28:45.156" v="443" actId="1076"/>
          <ac:spMkLst>
            <pc:docMk/>
            <pc:sldMk cId="3373789559" sldId="262"/>
            <ac:spMk id="4" creationId="{C4A410BF-1CE4-4F05-B5C3-EE391DC17875}"/>
          </ac:spMkLst>
        </pc:spChg>
        <pc:picChg chg="add mod">
          <ac:chgData name="Melanie Taylor (PHS)" userId="d3c0072c-b2e7-4157-bfc0-f95a4270c6da" providerId="ADAL" clId="{601024D1-8DE5-4CA2-8BC7-FA25AE36728D}" dt="2022-02-09T17:27:12.444" v="413" actId="1076"/>
          <ac:picMkLst>
            <pc:docMk/>
            <pc:sldMk cId="3373789559" sldId="262"/>
            <ac:picMk id="5" creationId="{B18E93F9-6C1A-4F0D-9376-E053F42D432E}"/>
          </ac:picMkLst>
        </pc:picChg>
      </pc:sldChg>
      <pc:sldChg chg="add del setBg">
        <pc:chgData name="Melanie Taylor (PHS)" userId="d3c0072c-b2e7-4157-bfc0-f95a4270c6da" providerId="ADAL" clId="{601024D1-8DE5-4CA2-8BC7-FA25AE36728D}" dt="2022-02-09T19:26:14.910" v="1747" actId="47"/>
        <pc:sldMkLst>
          <pc:docMk/>
          <pc:sldMk cId="0" sldId="263"/>
        </pc:sldMkLst>
      </pc:sldChg>
      <pc:sldChg chg="add del setBg">
        <pc:chgData name="Melanie Taylor (PHS)" userId="d3c0072c-b2e7-4157-bfc0-f95a4270c6da" providerId="ADAL" clId="{601024D1-8DE5-4CA2-8BC7-FA25AE36728D}" dt="2022-02-09T19:26:15.968" v="1748" actId="47"/>
        <pc:sldMkLst>
          <pc:docMk/>
          <pc:sldMk cId="0" sldId="264"/>
        </pc:sldMkLst>
      </pc:sldChg>
      <pc:sldChg chg="del">
        <pc:chgData name="Melanie Taylor (PHS)" userId="d3c0072c-b2e7-4157-bfc0-f95a4270c6da" providerId="ADAL" clId="{601024D1-8DE5-4CA2-8BC7-FA25AE36728D}" dt="2022-02-09T17:23:05.086" v="386" actId="47"/>
        <pc:sldMkLst>
          <pc:docMk/>
          <pc:sldMk cId="107322825" sldId="264"/>
        </pc:sldMkLst>
      </pc:sldChg>
      <pc:sldChg chg="add del setBg">
        <pc:chgData name="Melanie Taylor (PHS)" userId="d3c0072c-b2e7-4157-bfc0-f95a4270c6da" providerId="ADAL" clId="{601024D1-8DE5-4CA2-8BC7-FA25AE36728D}" dt="2022-02-09T19:31:56.836" v="1902" actId="47"/>
        <pc:sldMkLst>
          <pc:docMk/>
          <pc:sldMk cId="0" sldId="265"/>
        </pc:sldMkLst>
      </pc:sldChg>
      <pc:sldChg chg="del">
        <pc:chgData name="Melanie Taylor (PHS)" userId="d3c0072c-b2e7-4157-bfc0-f95a4270c6da" providerId="ADAL" clId="{601024D1-8DE5-4CA2-8BC7-FA25AE36728D}" dt="2022-02-09T17:23:13.893" v="390" actId="47"/>
        <pc:sldMkLst>
          <pc:docMk/>
          <pc:sldMk cId="1260602529" sldId="265"/>
        </pc:sldMkLst>
      </pc:sldChg>
      <pc:sldChg chg="add del ord setBg">
        <pc:chgData name="Melanie Taylor (PHS)" userId="d3c0072c-b2e7-4157-bfc0-f95a4270c6da" providerId="ADAL" clId="{601024D1-8DE5-4CA2-8BC7-FA25AE36728D}" dt="2022-02-09T19:15:33.642" v="1537" actId="47"/>
        <pc:sldMkLst>
          <pc:docMk/>
          <pc:sldMk cId="0" sldId="266"/>
        </pc:sldMkLst>
      </pc:sldChg>
      <pc:sldChg chg="add del setBg">
        <pc:chgData name="Melanie Taylor (PHS)" userId="d3c0072c-b2e7-4157-bfc0-f95a4270c6da" providerId="ADAL" clId="{601024D1-8DE5-4CA2-8BC7-FA25AE36728D}" dt="2022-02-09T19:32:49.452" v="1933" actId="47"/>
        <pc:sldMkLst>
          <pc:docMk/>
          <pc:sldMk cId="0" sldId="267"/>
        </pc:sldMkLst>
      </pc:sldChg>
      <pc:sldChg chg="del">
        <pc:chgData name="Melanie Taylor (PHS)" userId="d3c0072c-b2e7-4157-bfc0-f95a4270c6da" providerId="ADAL" clId="{601024D1-8DE5-4CA2-8BC7-FA25AE36728D}" dt="2022-02-09T17:26:50.595" v="409" actId="47"/>
        <pc:sldMkLst>
          <pc:docMk/>
          <pc:sldMk cId="403985757" sldId="267"/>
        </pc:sldMkLst>
      </pc:sldChg>
      <pc:sldChg chg="add del setBg">
        <pc:chgData name="Melanie Taylor (PHS)" userId="d3c0072c-b2e7-4157-bfc0-f95a4270c6da" providerId="ADAL" clId="{601024D1-8DE5-4CA2-8BC7-FA25AE36728D}" dt="2022-02-09T19:33:00.079" v="1934" actId="47"/>
        <pc:sldMkLst>
          <pc:docMk/>
          <pc:sldMk cId="0" sldId="268"/>
        </pc:sldMkLst>
      </pc:sldChg>
      <pc:sldChg chg="del">
        <pc:chgData name="Melanie Taylor (PHS)" userId="d3c0072c-b2e7-4157-bfc0-f95a4270c6da" providerId="ADAL" clId="{601024D1-8DE5-4CA2-8BC7-FA25AE36728D}" dt="2022-02-09T17:26:54.638" v="411" actId="47"/>
        <pc:sldMkLst>
          <pc:docMk/>
          <pc:sldMk cId="1727240449" sldId="268"/>
        </pc:sldMkLst>
      </pc:sldChg>
      <pc:sldChg chg="modSp add del mod setBg">
        <pc:chgData name="Melanie Taylor (PHS)" userId="d3c0072c-b2e7-4157-bfc0-f95a4270c6da" providerId="ADAL" clId="{601024D1-8DE5-4CA2-8BC7-FA25AE36728D}" dt="2022-02-10T23:18:38.998" v="6024" actId="20577"/>
        <pc:sldMkLst>
          <pc:docMk/>
          <pc:sldMk cId="0" sldId="269"/>
        </pc:sldMkLst>
        <pc:spChg chg="mod">
          <ac:chgData name="Melanie Taylor (PHS)" userId="d3c0072c-b2e7-4157-bfc0-f95a4270c6da" providerId="ADAL" clId="{601024D1-8DE5-4CA2-8BC7-FA25AE36728D}" dt="2022-02-10T23:18:38.998" v="6024" actId="20577"/>
          <ac:spMkLst>
            <pc:docMk/>
            <pc:sldMk cId="0" sldId="269"/>
            <ac:spMk id="3" creationId="{6D7A586D-7204-40B7-A360-B80424692D15}"/>
          </ac:spMkLst>
        </pc:spChg>
        <pc:picChg chg="mod">
          <ac:chgData name="Melanie Taylor (PHS)" userId="d3c0072c-b2e7-4157-bfc0-f95a4270c6da" providerId="ADAL" clId="{601024D1-8DE5-4CA2-8BC7-FA25AE36728D}" dt="2022-02-10T23:18:31.614" v="6017" actId="14100"/>
          <ac:picMkLst>
            <pc:docMk/>
            <pc:sldMk cId="0" sldId="269"/>
            <ac:picMk id="237" creationId="{00000000-0000-0000-0000-000000000000}"/>
          </ac:picMkLst>
        </pc:picChg>
      </pc:sldChg>
      <pc:sldChg chg="del">
        <pc:chgData name="Melanie Taylor (PHS)" userId="d3c0072c-b2e7-4157-bfc0-f95a4270c6da" providerId="ADAL" clId="{601024D1-8DE5-4CA2-8BC7-FA25AE36728D}" dt="2022-02-09T17:27:26.026" v="415" actId="47"/>
        <pc:sldMkLst>
          <pc:docMk/>
          <pc:sldMk cId="2972790654" sldId="269"/>
        </pc:sldMkLst>
      </pc:sldChg>
      <pc:sldChg chg="del">
        <pc:chgData name="Melanie Taylor (PHS)" userId="d3c0072c-b2e7-4157-bfc0-f95a4270c6da" providerId="ADAL" clId="{601024D1-8DE5-4CA2-8BC7-FA25AE36728D}" dt="2022-02-09T17:23:08.921" v="388" actId="47"/>
        <pc:sldMkLst>
          <pc:docMk/>
          <pc:sldMk cId="1395241511" sldId="270"/>
        </pc:sldMkLst>
      </pc:sldChg>
      <pc:sldChg chg="del">
        <pc:chgData name="Melanie Taylor (PHS)" userId="d3c0072c-b2e7-4157-bfc0-f95a4270c6da" providerId="ADAL" clId="{601024D1-8DE5-4CA2-8BC7-FA25AE36728D}" dt="2022-02-09T17:23:07.560" v="387" actId="47"/>
        <pc:sldMkLst>
          <pc:docMk/>
          <pc:sldMk cId="760396580" sldId="271"/>
        </pc:sldMkLst>
      </pc:sldChg>
      <pc:sldChg chg="addSp delSp modSp add mod delCm">
        <pc:chgData name="Melanie Taylor (PHS)" userId="d3c0072c-b2e7-4157-bfc0-f95a4270c6da" providerId="ADAL" clId="{601024D1-8DE5-4CA2-8BC7-FA25AE36728D}" dt="2022-02-10T23:04:09.124" v="5550" actId="1076"/>
        <pc:sldMkLst>
          <pc:docMk/>
          <pc:sldMk cId="971316793" sldId="272"/>
        </pc:sldMkLst>
        <pc:spChg chg="add mod">
          <ac:chgData name="Melanie Taylor (PHS)" userId="d3c0072c-b2e7-4157-bfc0-f95a4270c6da" providerId="ADAL" clId="{601024D1-8DE5-4CA2-8BC7-FA25AE36728D}" dt="2022-02-10T22:58:27.787" v="5439" actId="20577"/>
          <ac:spMkLst>
            <pc:docMk/>
            <pc:sldMk cId="971316793" sldId="272"/>
            <ac:spMk id="3" creationId="{4EE32679-EC56-4F73-9D60-D5E6FA9FADDE}"/>
          </ac:spMkLst>
        </pc:spChg>
        <pc:spChg chg="add mod">
          <ac:chgData name="Melanie Taylor (PHS)" userId="d3c0072c-b2e7-4157-bfc0-f95a4270c6da" providerId="ADAL" clId="{601024D1-8DE5-4CA2-8BC7-FA25AE36728D}" dt="2022-02-10T22:12:53.944" v="4992" actId="113"/>
          <ac:spMkLst>
            <pc:docMk/>
            <pc:sldMk cId="971316793" sldId="272"/>
            <ac:spMk id="4" creationId="{B5CCF251-77EB-4459-9FF8-143BEC0DB8E9}"/>
          </ac:spMkLst>
        </pc:spChg>
        <pc:spChg chg="mod">
          <ac:chgData name="Melanie Taylor (PHS)" userId="d3c0072c-b2e7-4157-bfc0-f95a4270c6da" providerId="ADAL" clId="{601024D1-8DE5-4CA2-8BC7-FA25AE36728D}" dt="2022-02-10T21:47:48.284" v="4550" actId="1076"/>
          <ac:spMkLst>
            <pc:docMk/>
            <pc:sldMk cId="971316793" sldId="272"/>
            <ac:spMk id="6" creationId="{00000000-0000-0000-0000-000000000000}"/>
          </ac:spMkLst>
        </pc:spChg>
        <pc:spChg chg="add mod">
          <ac:chgData name="Melanie Taylor (PHS)" userId="d3c0072c-b2e7-4157-bfc0-f95a4270c6da" providerId="ADAL" clId="{601024D1-8DE5-4CA2-8BC7-FA25AE36728D}" dt="2022-02-10T23:04:09.124" v="5550" actId="1076"/>
          <ac:spMkLst>
            <pc:docMk/>
            <pc:sldMk cId="971316793" sldId="272"/>
            <ac:spMk id="9" creationId="{7402F1E5-A71A-4B74-92D8-6219836E605D}"/>
          </ac:spMkLst>
        </pc:spChg>
        <pc:spChg chg="mod">
          <ac:chgData name="Melanie Taylor (PHS)" userId="d3c0072c-b2e7-4157-bfc0-f95a4270c6da" providerId="ADAL" clId="{601024D1-8DE5-4CA2-8BC7-FA25AE36728D}" dt="2022-02-10T21:49:42.999" v="4559" actId="20577"/>
          <ac:spMkLst>
            <pc:docMk/>
            <pc:sldMk cId="971316793" sldId="272"/>
            <ac:spMk id="18" creationId="{00000000-0000-0000-0000-000000000000}"/>
          </ac:spMkLst>
        </pc:spChg>
        <pc:spChg chg="mod">
          <ac:chgData name="Melanie Taylor (PHS)" userId="d3c0072c-b2e7-4157-bfc0-f95a4270c6da" providerId="ADAL" clId="{601024D1-8DE5-4CA2-8BC7-FA25AE36728D}" dt="2022-02-10T21:44:26.566" v="4472" actId="20577"/>
          <ac:spMkLst>
            <pc:docMk/>
            <pc:sldMk cId="971316793" sldId="272"/>
            <ac:spMk id="24" creationId="{00000000-0000-0000-0000-000000000000}"/>
          </ac:spMkLst>
        </pc:spChg>
        <pc:spChg chg="del">
          <ac:chgData name="Melanie Taylor (PHS)" userId="d3c0072c-b2e7-4157-bfc0-f95a4270c6da" providerId="ADAL" clId="{601024D1-8DE5-4CA2-8BC7-FA25AE36728D}" dt="2022-02-10T21:43:30.215" v="4443" actId="478"/>
          <ac:spMkLst>
            <pc:docMk/>
            <pc:sldMk cId="971316793" sldId="272"/>
            <ac:spMk id="25" creationId="{00000000-0000-0000-0000-000000000000}"/>
          </ac:spMkLst>
        </pc:spChg>
        <pc:grpChg chg="mod">
          <ac:chgData name="Melanie Taylor (PHS)" userId="d3c0072c-b2e7-4157-bfc0-f95a4270c6da" providerId="ADAL" clId="{601024D1-8DE5-4CA2-8BC7-FA25AE36728D}" dt="2022-02-10T21:49:53.493" v="4560" actId="1076"/>
          <ac:grpSpMkLst>
            <pc:docMk/>
            <pc:sldMk cId="971316793" sldId="272"/>
            <ac:grpSpMk id="23" creationId="{00000000-0000-0000-0000-000000000000}"/>
          </ac:grpSpMkLst>
        </pc:grpChg>
        <pc:graphicFrameChg chg="mod">
          <ac:chgData name="Melanie Taylor (PHS)" userId="d3c0072c-b2e7-4157-bfc0-f95a4270c6da" providerId="ADAL" clId="{601024D1-8DE5-4CA2-8BC7-FA25AE36728D}" dt="2022-02-10T22:12:55.179" v="4993"/>
          <ac:graphicFrameMkLst>
            <pc:docMk/>
            <pc:sldMk cId="971316793" sldId="272"/>
            <ac:graphicFrameMk id="7" creationId="{00000000-0000-0000-0000-000000000000}"/>
          </ac:graphicFrameMkLst>
        </pc:graphicFrameChg>
        <pc:graphicFrameChg chg="mod modGraphic">
          <ac:chgData name="Melanie Taylor (PHS)" userId="d3c0072c-b2e7-4157-bfc0-f95a4270c6da" providerId="ADAL" clId="{601024D1-8DE5-4CA2-8BC7-FA25AE36728D}" dt="2022-02-10T21:45:07.356" v="4501" actId="1076"/>
          <ac:graphicFrameMkLst>
            <pc:docMk/>
            <pc:sldMk cId="971316793" sldId="272"/>
            <ac:graphicFrameMk id="8" creationId="{00000000-0000-0000-0000-000000000000}"/>
          </ac:graphicFrameMkLst>
        </pc:graphicFrameChg>
      </pc:sldChg>
      <pc:sldChg chg="del">
        <pc:chgData name="Melanie Taylor (PHS)" userId="d3c0072c-b2e7-4157-bfc0-f95a4270c6da" providerId="ADAL" clId="{601024D1-8DE5-4CA2-8BC7-FA25AE36728D}" dt="2022-02-09T17:23:15.231" v="391" actId="47"/>
        <pc:sldMkLst>
          <pc:docMk/>
          <pc:sldMk cId="3791823566" sldId="272"/>
        </pc:sldMkLst>
      </pc:sldChg>
      <pc:sldChg chg="modSp del mod">
        <pc:chgData name="Melanie Taylor (PHS)" userId="d3c0072c-b2e7-4157-bfc0-f95a4270c6da" providerId="ADAL" clId="{601024D1-8DE5-4CA2-8BC7-FA25AE36728D}" dt="2022-02-09T17:26:46.520" v="407" actId="47"/>
        <pc:sldMkLst>
          <pc:docMk/>
          <pc:sldMk cId="2184296897" sldId="273"/>
        </pc:sldMkLst>
        <pc:spChg chg="mod">
          <ac:chgData name="Melanie Taylor (PHS)" userId="d3c0072c-b2e7-4157-bfc0-f95a4270c6da" providerId="ADAL" clId="{601024D1-8DE5-4CA2-8BC7-FA25AE36728D}" dt="2022-02-09T17:23:28.066" v="394" actId="27636"/>
          <ac:spMkLst>
            <pc:docMk/>
            <pc:sldMk cId="2184296897" sldId="273"/>
            <ac:spMk id="5" creationId="{016248AB-92C4-421F-8747-17C94E0A4F92}"/>
          </ac:spMkLst>
        </pc:spChg>
        <pc:spChg chg="mod">
          <ac:chgData name="Melanie Taylor (PHS)" userId="d3c0072c-b2e7-4157-bfc0-f95a4270c6da" providerId="ADAL" clId="{601024D1-8DE5-4CA2-8BC7-FA25AE36728D}" dt="2022-02-09T17:23:33.107" v="395" actId="1076"/>
          <ac:spMkLst>
            <pc:docMk/>
            <pc:sldMk cId="2184296897" sldId="273"/>
            <ac:spMk id="7" creationId="{12A8AA82-3B88-4B02-A11B-98FF3B7C21E6}"/>
          </ac:spMkLst>
        </pc:spChg>
      </pc:sldChg>
      <pc:sldChg chg="del">
        <pc:chgData name="Melanie Taylor (PHS)" userId="d3c0072c-b2e7-4157-bfc0-f95a4270c6da" providerId="ADAL" clId="{601024D1-8DE5-4CA2-8BC7-FA25AE36728D}" dt="2022-02-09T17:09:37.769" v="10" actId="47"/>
        <pc:sldMkLst>
          <pc:docMk/>
          <pc:sldMk cId="3303344097" sldId="274"/>
        </pc:sldMkLst>
      </pc:sldChg>
      <pc:sldChg chg="modSp mod ord">
        <pc:chgData name="Melanie Taylor (PHS)" userId="d3c0072c-b2e7-4157-bfc0-f95a4270c6da" providerId="ADAL" clId="{601024D1-8DE5-4CA2-8BC7-FA25AE36728D}" dt="2022-02-10T22:59:38.028" v="5464"/>
        <pc:sldMkLst>
          <pc:docMk/>
          <pc:sldMk cId="4003168874" sldId="277"/>
        </pc:sldMkLst>
        <pc:spChg chg="mod">
          <ac:chgData name="Melanie Taylor (PHS)" userId="d3c0072c-b2e7-4157-bfc0-f95a4270c6da" providerId="ADAL" clId="{601024D1-8DE5-4CA2-8BC7-FA25AE36728D}" dt="2022-02-09T17:29:35.916" v="449" actId="1076"/>
          <ac:spMkLst>
            <pc:docMk/>
            <pc:sldMk cId="4003168874" sldId="277"/>
            <ac:spMk id="2" creationId="{556879B1-D5DB-4C74-8F6C-F14F2BBE11AC}"/>
          </ac:spMkLst>
        </pc:spChg>
      </pc:sldChg>
      <pc:sldChg chg="del">
        <pc:chgData name="Melanie Taylor (PHS)" userId="d3c0072c-b2e7-4157-bfc0-f95a4270c6da" providerId="ADAL" clId="{601024D1-8DE5-4CA2-8BC7-FA25AE36728D}" dt="2022-02-09T17:18:14.904" v="111" actId="47"/>
        <pc:sldMkLst>
          <pc:docMk/>
          <pc:sldMk cId="1905954660" sldId="278"/>
        </pc:sldMkLst>
      </pc:sldChg>
      <pc:sldChg chg="modSp mod">
        <pc:chgData name="Melanie Taylor (PHS)" userId="d3c0072c-b2e7-4157-bfc0-f95a4270c6da" providerId="ADAL" clId="{601024D1-8DE5-4CA2-8BC7-FA25AE36728D}" dt="2022-02-10T23:00:05.232" v="5482" actId="20577"/>
        <pc:sldMkLst>
          <pc:docMk/>
          <pc:sldMk cId="2877769272" sldId="279"/>
        </pc:sldMkLst>
        <pc:spChg chg="mod">
          <ac:chgData name="Melanie Taylor (PHS)" userId="d3c0072c-b2e7-4157-bfc0-f95a4270c6da" providerId="ADAL" clId="{601024D1-8DE5-4CA2-8BC7-FA25AE36728D}" dt="2022-02-09T17:30:25.693" v="456" actId="1076"/>
          <ac:spMkLst>
            <pc:docMk/>
            <pc:sldMk cId="2877769272" sldId="279"/>
            <ac:spMk id="4" creationId="{A771D725-384C-485D-8FE6-F0E8572818C8}"/>
          </ac:spMkLst>
        </pc:spChg>
        <pc:spChg chg="mod">
          <ac:chgData name="Melanie Taylor (PHS)" userId="d3c0072c-b2e7-4157-bfc0-f95a4270c6da" providerId="ADAL" clId="{601024D1-8DE5-4CA2-8BC7-FA25AE36728D}" dt="2022-02-10T23:00:05.232" v="5482" actId="20577"/>
          <ac:spMkLst>
            <pc:docMk/>
            <pc:sldMk cId="2877769272" sldId="279"/>
            <ac:spMk id="5" creationId="{016248AB-92C4-421F-8747-17C94E0A4F92}"/>
          </ac:spMkLst>
        </pc:spChg>
      </pc:sldChg>
      <pc:sldChg chg="modSp mod ord">
        <pc:chgData name="Melanie Taylor (PHS)" userId="d3c0072c-b2e7-4157-bfc0-f95a4270c6da" providerId="ADAL" clId="{601024D1-8DE5-4CA2-8BC7-FA25AE36728D}" dt="2022-02-10T22:59:54.921" v="5474" actId="20577"/>
        <pc:sldMkLst>
          <pc:docMk/>
          <pc:sldMk cId="813879206" sldId="280"/>
        </pc:sldMkLst>
        <pc:spChg chg="mod">
          <ac:chgData name="Melanie Taylor (PHS)" userId="d3c0072c-b2e7-4157-bfc0-f95a4270c6da" providerId="ADAL" clId="{601024D1-8DE5-4CA2-8BC7-FA25AE36728D}" dt="2022-02-09T17:31:04.328" v="461" actId="114"/>
          <ac:spMkLst>
            <pc:docMk/>
            <pc:sldMk cId="813879206" sldId="280"/>
            <ac:spMk id="4" creationId="{A771D725-384C-485D-8FE6-F0E8572818C8}"/>
          </ac:spMkLst>
        </pc:spChg>
        <pc:spChg chg="mod">
          <ac:chgData name="Melanie Taylor (PHS)" userId="d3c0072c-b2e7-4157-bfc0-f95a4270c6da" providerId="ADAL" clId="{601024D1-8DE5-4CA2-8BC7-FA25AE36728D}" dt="2022-02-10T22:59:54.921" v="5474" actId="20577"/>
          <ac:spMkLst>
            <pc:docMk/>
            <pc:sldMk cId="813879206" sldId="280"/>
            <ac:spMk id="5" creationId="{016248AB-92C4-421F-8747-17C94E0A4F92}"/>
          </ac:spMkLst>
        </pc:spChg>
      </pc:sldChg>
      <pc:sldChg chg="del">
        <pc:chgData name="Melanie Taylor (PHS)" userId="d3c0072c-b2e7-4157-bfc0-f95a4270c6da" providerId="ADAL" clId="{601024D1-8DE5-4CA2-8BC7-FA25AE36728D}" dt="2022-02-09T17:23:12.639" v="389" actId="47"/>
        <pc:sldMkLst>
          <pc:docMk/>
          <pc:sldMk cId="1034897815" sldId="281"/>
        </pc:sldMkLst>
      </pc:sldChg>
      <pc:sldChg chg="modSp del mod">
        <pc:chgData name="Melanie Taylor (PHS)" userId="d3c0072c-b2e7-4157-bfc0-f95a4270c6da" providerId="ADAL" clId="{601024D1-8DE5-4CA2-8BC7-FA25AE36728D}" dt="2022-02-09T17:26:48.617" v="408" actId="47"/>
        <pc:sldMkLst>
          <pc:docMk/>
          <pc:sldMk cId="3852871178" sldId="282"/>
        </pc:sldMkLst>
        <pc:spChg chg="mod">
          <ac:chgData name="Melanie Taylor (PHS)" userId="d3c0072c-b2e7-4157-bfc0-f95a4270c6da" providerId="ADAL" clId="{601024D1-8DE5-4CA2-8BC7-FA25AE36728D}" dt="2022-02-09T17:26:10.494" v="406" actId="27636"/>
          <ac:spMkLst>
            <pc:docMk/>
            <pc:sldMk cId="3852871178" sldId="282"/>
            <ac:spMk id="5" creationId="{016248AB-92C4-421F-8747-17C94E0A4F92}"/>
          </ac:spMkLst>
        </pc:spChg>
      </pc:sldChg>
      <pc:sldChg chg="modSp mod">
        <pc:chgData name="Melanie Taylor (PHS)" userId="d3c0072c-b2e7-4157-bfc0-f95a4270c6da" providerId="ADAL" clId="{601024D1-8DE5-4CA2-8BC7-FA25AE36728D}" dt="2022-02-10T23:51:43.799" v="6712" actId="20577"/>
        <pc:sldMkLst>
          <pc:docMk/>
          <pc:sldMk cId="4248601732" sldId="283"/>
        </pc:sldMkLst>
        <pc:spChg chg="mod">
          <ac:chgData name="Melanie Taylor (PHS)" userId="d3c0072c-b2e7-4157-bfc0-f95a4270c6da" providerId="ADAL" clId="{601024D1-8DE5-4CA2-8BC7-FA25AE36728D}" dt="2022-02-10T23:51:43.799" v="6712" actId="20577"/>
          <ac:spMkLst>
            <pc:docMk/>
            <pc:sldMk cId="4248601732" sldId="283"/>
            <ac:spMk id="2" creationId="{F2FBA5BF-04B9-4B0C-9B00-98F086AF1219}"/>
          </ac:spMkLst>
        </pc:spChg>
      </pc:sldChg>
      <pc:sldChg chg="new del">
        <pc:chgData name="Melanie Taylor (PHS)" userId="d3c0072c-b2e7-4157-bfc0-f95a4270c6da" providerId="ADAL" clId="{601024D1-8DE5-4CA2-8BC7-FA25AE36728D}" dt="2022-02-09T17:08:30.102" v="1" actId="680"/>
        <pc:sldMkLst>
          <pc:docMk/>
          <pc:sldMk cId="335100690" sldId="284"/>
        </pc:sldMkLst>
      </pc:sldChg>
      <pc:sldChg chg="addSp delSp modSp new del mod">
        <pc:chgData name="Melanie Taylor (PHS)" userId="d3c0072c-b2e7-4157-bfc0-f95a4270c6da" providerId="ADAL" clId="{601024D1-8DE5-4CA2-8BC7-FA25AE36728D}" dt="2022-02-10T23:17:39.467" v="5938" actId="47"/>
        <pc:sldMkLst>
          <pc:docMk/>
          <pc:sldMk cId="3391739058" sldId="284"/>
        </pc:sldMkLst>
        <pc:spChg chg="del">
          <ac:chgData name="Melanie Taylor (PHS)" userId="d3c0072c-b2e7-4157-bfc0-f95a4270c6da" providerId="ADAL" clId="{601024D1-8DE5-4CA2-8BC7-FA25AE36728D}" dt="2022-02-09T17:08:46.215" v="3"/>
          <ac:spMkLst>
            <pc:docMk/>
            <pc:sldMk cId="3391739058" sldId="284"/>
            <ac:spMk id="2" creationId="{C39AD554-6E15-475B-BB4A-0AC9316A2BFF}"/>
          </ac:spMkLst>
        </pc:spChg>
        <pc:picChg chg="add mod">
          <ac:chgData name="Melanie Taylor (PHS)" userId="d3c0072c-b2e7-4157-bfc0-f95a4270c6da" providerId="ADAL" clId="{601024D1-8DE5-4CA2-8BC7-FA25AE36728D}" dt="2022-02-09T17:28:08.156" v="418" actId="1076"/>
          <ac:picMkLst>
            <pc:docMk/>
            <pc:sldMk cId="3391739058" sldId="284"/>
            <ac:picMk id="3" creationId="{F9171E2F-5851-4E58-A748-801AEF913F97}"/>
          </ac:picMkLst>
        </pc:picChg>
      </pc:sldChg>
      <pc:sldChg chg="addSp delSp modSp new mod setBg modNotesTx">
        <pc:chgData name="Melanie Taylor (PHS)" userId="d3c0072c-b2e7-4157-bfc0-f95a4270c6da" providerId="ADAL" clId="{601024D1-8DE5-4CA2-8BC7-FA25AE36728D}" dt="2022-02-10T23:16:31.271" v="5922" actId="113"/>
        <pc:sldMkLst>
          <pc:docMk/>
          <pc:sldMk cId="363936879" sldId="285"/>
        </pc:sldMkLst>
        <pc:spChg chg="del">
          <ac:chgData name="Melanie Taylor (PHS)" userId="d3c0072c-b2e7-4157-bfc0-f95a4270c6da" providerId="ADAL" clId="{601024D1-8DE5-4CA2-8BC7-FA25AE36728D}" dt="2022-02-09T18:13:47.012" v="620"/>
          <ac:spMkLst>
            <pc:docMk/>
            <pc:sldMk cId="363936879" sldId="285"/>
            <ac:spMk id="2" creationId="{4E1950BA-CB3E-41F6-A385-BAECAC54AB29}"/>
          </ac:spMkLst>
        </pc:spChg>
        <pc:spChg chg="add del mod">
          <ac:chgData name="Melanie Taylor (PHS)" userId="d3c0072c-b2e7-4157-bfc0-f95a4270c6da" providerId="ADAL" clId="{601024D1-8DE5-4CA2-8BC7-FA25AE36728D}" dt="2022-02-09T18:14:24.499" v="626"/>
          <ac:spMkLst>
            <pc:docMk/>
            <pc:sldMk cId="363936879" sldId="285"/>
            <ac:spMk id="4" creationId="{FBE0A5F2-A856-4A7C-886D-4CF2EDE1AFE1}"/>
          </ac:spMkLst>
        </pc:spChg>
        <pc:spChg chg="add mod">
          <ac:chgData name="Melanie Taylor (PHS)" userId="d3c0072c-b2e7-4157-bfc0-f95a4270c6da" providerId="ADAL" clId="{601024D1-8DE5-4CA2-8BC7-FA25AE36728D}" dt="2022-02-09T20:25:24.473" v="2112" actId="2711"/>
          <ac:spMkLst>
            <pc:docMk/>
            <pc:sldMk cId="363936879" sldId="285"/>
            <ac:spMk id="5" creationId="{4E902E46-8326-432B-A309-472C90BA40F6}"/>
          </ac:spMkLst>
        </pc:spChg>
        <pc:spChg chg="add mod">
          <ac:chgData name="Melanie Taylor (PHS)" userId="d3c0072c-b2e7-4157-bfc0-f95a4270c6da" providerId="ADAL" clId="{601024D1-8DE5-4CA2-8BC7-FA25AE36728D}" dt="2022-02-10T23:16:22.467" v="5921" actId="27636"/>
          <ac:spMkLst>
            <pc:docMk/>
            <pc:sldMk cId="363936879" sldId="285"/>
            <ac:spMk id="9" creationId="{F7824506-276D-4A94-8469-E3AB95BCA473}"/>
          </ac:spMkLst>
        </pc:spChg>
        <pc:spChg chg="add">
          <ac:chgData name="Melanie Taylor (PHS)" userId="d3c0072c-b2e7-4157-bfc0-f95a4270c6da" providerId="ADAL" clId="{601024D1-8DE5-4CA2-8BC7-FA25AE36728D}" dt="2022-02-09T18:15:44.402" v="653" actId="26606"/>
          <ac:spMkLst>
            <pc:docMk/>
            <pc:sldMk cId="363936879" sldId="285"/>
            <ac:spMk id="12" creationId="{04812C46-200A-4DEB-A05E-3ED6C68C2387}"/>
          </ac:spMkLst>
        </pc:spChg>
        <pc:spChg chg="add">
          <ac:chgData name="Melanie Taylor (PHS)" userId="d3c0072c-b2e7-4157-bfc0-f95a4270c6da" providerId="ADAL" clId="{601024D1-8DE5-4CA2-8BC7-FA25AE36728D}" dt="2022-02-09T18:15:44.402" v="653" actId="26606"/>
          <ac:spMkLst>
            <pc:docMk/>
            <pc:sldMk cId="363936879" sldId="285"/>
            <ac:spMk id="14" creationId="{D1EA859B-E555-4109-94F3-6700E046E008}"/>
          </ac:spMkLst>
        </pc:spChg>
        <pc:picChg chg="add mod">
          <ac:chgData name="Melanie Taylor (PHS)" userId="d3c0072c-b2e7-4157-bfc0-f95a4270c6da" providerId="ADAL" clId="{601024D1-8DE5-4CA2-8BC7-FA25AE36728D}" dt="2022-02-09T18:15:44.402" v="653" actId="26606"/>
          <ac:picMkLst>
            <pc:docMk/>
            <pc:sldMk cId="363936879" sldId="285"/>
            <ac:picMk id="3" creationId="{21955FF6-2A7F-401E-B4E0-C657D1606466}"/>
          </ac:picMkLst>
        </pc:picChg>
      </pc:sldChg>
      <pc:sldChg chg="modSp new mod">
        <pc:chgData name="Melanie Taylor (PHS)" userId="d3c0072c-b2e7-4157-bfc0-f95a4270c6da" providerId="ADAL" clId="{601024D1-8DE5-4CA2-8BC7-FA25AE36728D}" dt="2022-02-09T18:33:30.421" v="939" actId="27636"/>
        <pc:sldMkLst>
          <pc:docMk/>
          <pc:sldMk cId="1295552699" sldId="286"/>
        </pc:sldMkLst>
        <pc:spChg chg="mod">
          <ac:chgData name="Melanie Taylor (PHS)" userId="d3c0072c-b2e7-4157-bfc0-f95a4270c6da" providerId="ADAL" clId="{601024D1-8DE5-4CA2-8BC7-FA25AE36728D}" dt="2022-02-09T18:33:30.421" v="939" actId="27636"/>
          <ac:spMkLst>
            <pc:docMk/>
            <pc:sldMk cId="1295552699" sldId="286"/>
            <ac:spMk id="2" creationId="{C1BD1FDE-286D-4A79-8C4F-04E7E8D11919}"/>
          </ac:spMkLst>
        </pc:spChg>
      </pc:sldChg>
      <pc:sldChg chg="add del setBg">
        <pc:chgData name="Melanie Taylor (PHS)" userId="d3c0072c-b2e7-4157-bfc0-f95a4270c6da" providerId="ADAL" clId="{601024D1-8DE5-4CA2-8BC7-FA25AE36728D}" dt="2022-02-09T18:51:09.012" v="1145" actId="47"/>
        <pc:sldMkLst>
          <pc:docMk/>
          <pc:sldMk cId="0" sldId="287"/>
        </pc:sldMkLst>
      </pc:sldChg>
      <pc:sldChg chg="add del setBg">
        <pc:chgData name="Melanie Taylor (PHS)" userId="d3c0072c-b2e7-4157-bfc0-f95a4270c6da" providerId="ADAL" clId="{601024D1-8DE5-4CA2-8BC7-FA25AE36728D}" dt="2022-02-09T19:09:05.533" v="1367" actId="47"/>
        <pc:sldMkLst>
          <pc:docMk/>
          <pc:sldMk cId="0" sldId="288"/>
        </pc:sldMkLst>
      </pc:sldChg>
      <pc:sldChg chg="add del setBg">
        <pc:chgData name="Melanie Taylor (PHS)" userId="d3c0072c-b2e7-4157-bfc0-f95a4270c6da" providerId="ADAL" clId="{601024D1-8DE5-4CA2-8BC7-FA25AE36728D}" dt="2022-02-09T19:26:13.635" v="1746" actId="47"/>
        <pc:sldMkLst>
          <pc:docMk/>
          <pc:sldMk cId="0" sldId="289"/>
        </pc:sldMkLst>
      </pc:sldChg>
      <pc:sldChg chg="new del">
        <pc:chgData name="Melanie Taylor (PHS)" userId="d3c0072c-b2e7-4157-bfc0-f95a4270c6da" providerId="ADAL" clId="{601024D1-8DE5-4CA2-8BC7-FA25AE36728D}" dt="2022-02-09T18:39:34.644" v="944" actId="680"/>
        <pc:sldMkLst>
          <pc:docMk/>
          <pc:sldMk cId="1622667687" sldId="290"/>
        </pc:sldMkLst>
      </pc:sldChg>
      <pc:sldChg chg="addSp delSp modSp new mod modNotesTx">
        <pc:chgData name="Melanie Taylor (PHS)" userId="d3c0072c-b2e7-4157-bfc0-f95a4270c6da" providerId="ADAL" clId="{601024D1-8DE5-4CA2-8BC7-FA25AE36728D}" dt="2022-02-10T23:45:17.725" v="6459"/>
        <pc:sldMkLst>
          <pc:docMk/>
          <pc:sldMk cId="1827894912" sldId="290"/>
        </pc:sldMkLst>
        <pc:spChg chg="mod">
          <ac:chgData name="Melanie Taylor (PHS)" userId="d3c0072c-b2e7-4157-bfc0-f95a4270c6da" providerId="ADAL" clId="{601024D1-8DE5-4CA2-8BC7-FA25AE36728D}" dt="2022-02-10T22:33:51.990" v="5115" actId="255"/>
          <ac:spMkLst>
            <pc:docMk/>
            <pc:sldMk cId="1827894912" sldId="290"/>
            <ac:spMk id="2" creationId="{350AF69D-1EE7-4D70-A9BF-AC7877518128}"/>
          </ac:spMkLst>
        </pc:spChg>
        <pc:spChg chg="add mod">
          <ac:chgData name="Melanie Taylor (PHS)" userId="d3c0072c-b2e7-4157-bfc0-f95a4270c6da" providerId="ADAL" clId="{601024D1-8DE5-4CA2-8BC7-FA25AE36728D}" dt="2022-02-09T20:25:30.516" v="2113" actId="20577"/>
          <ac:spMkLst>
            <pc:docMk/>
            <pc:sldMk cId="1827894912" sldId="290"/>
            <ac:spMk id="3" creationId="{D4FDF482-030C-469E-A7B3-3E6DBD202165}"/>
          </ac:spMkLst>
        </pc:spChg>
        <pc:spChg chg="add mod">
          <ac:chgData name="Melanie Taylor (PHS)" userId="d3c0072c-b2e7-4157-bfc0-f95a4270c6da" providerId="ADAL" clId="{601024D1-8DE5-4CA2-8BC7-FA25AE36728D}" dt="2022-02-10T17:01:41.963" v="4328" actId="1076"/>
          <ac:spMkLst>
            <pc:docMk/>
            <pc:sldMk cId="1827894912" sldId="290"/>
            <ac:spMk id="7" creationId="{A710DA06-30E6-4DD2-8441-7A85160EA03E}"/>
          </ac:spMkLst>
        </pc:spChg>
        <pc:spChg chg="add mod">
          <ac:chgData name="Melanie Taylor (PHS)" userId="d3c0072c-b2e7-4157-bfc0-f95a4270c6da" providerId="ADAL" clId="{601024D1-8DE5-4CA2-8BC7-FA25AE36728D}" dt="2022-02-10T17:01:27.138" v="4325" actId="1076"/>
          <ac:spMkLst>
            <pc:docMk/>
            <pc:sldMk cId="1827894912" sldId="290"/>
            <ac:spMk id="8" creationId="{7565834B-F4DB-4443-ADCA-A3BCC36A21CA}"/>
          </ac:spMkLst>
        </pc:spChg>
        <pc:spChg chg="add mod">
          <ac:chgData name="Melanie Taylor (PHS)" userId="d3c0072c-b2e7-4157-bfc0-f95a4270c6da" providerId="ADAL" clId="{601024D1-8DE5-4CA2-8BC7-FA25AE36728D}" dt="2022-02-10T17:01:35.835" v="4327" actId="1076"/>
          <ac:spMkLst>
            <pc:docMk/>
            <pc:sldMk cId="1827894912" sldId="290"/>
            <ac:spMk id="9" creationId="{741B1DC6-9638-411A-884B-6E743C3C6F2B}"/>
          </ac:spMkLst>
        </pc:spChg>
        <pc:spChg chg="add mod">
          <ac:chgData name="Melanie Taylor (PHS)" userId="d3c0072c-b2e7-4157-bfc0-f95a4270c6da" providerId="ADAL" clId="{601024D1-8DE5-4CA2-8BC7-FA25AE36728D}" dt="2022-02-10T18:19:30.766" v="4381" actId="1076"/>
          <ac:spMkLst>
            <pc:docMk/>
            <pc:sldMk cId="1827894912" sldId="290"/>
            <ac:spMk id="11" creationId="{E5D28ACF-1EF4-4EA8-A85F-0831DF2D1A6A}"/>
          </ac:spMkLst>
        </pc:spChg>
        <pc:picChg chg="add mod">
          <ac:chgData name="Melanie Taylor (PHS)" userId="d3c0072c-b2e7-4157-bfc0-f95a4270c6da" providerId="ADAL" clId="{601024D1-8DE5-4CA2-8BC7-FA25AE36728D}" dt="2022-02-10T17:01:24.450" v="4324" actId="1076"/>
          <ac:picMkLst>
            <pc:docMk/>
            <pc:sldMk cId="1827894912" sldId="290"/>
            <ac:picMk id="4" creationId="{128C98C9-9D63-44C5-ADAB-C55D21CCF41C}"/>
          </ac:picMkLst>
        </pc:picChg>
        <pc:picChg chg="add mod">
          <ac:chgData name="Melanie Taylor (PHS)" userId="d3c0072c-b2e7-4157-bfc0-f95a4270c6da" providerId="ADAL" clId="{601024D1-8DE5-4CA2-8BC7-FA25AE36728D}" dt="2022-02-10T17:01:11.781" v="4321" actId="1076"/>
          <ac:picMkLst>
            <pc:docMk/>
            <pc:sldMk cId="1827894912" sldId="290"/>
            <ac:picMk id="5" creationId="{27D68FC9-915F-47B7-BAFE-94BAA10910D2}"/>
          </ac:picMkLst>
        </pc:picChg>
        <pc:picChg chg="add mod">
          <ac:chgData name="Melanie Taylor (PHS)" userId="d3c0072c-b2e7-4157-bfc0-f95a4270c6da" providerId="ADAL" clId="{601024D1-8DE5-4CA2-8BC7-FA25AE36728D}" dt="2022-02-10T17:01:32.195" v="4326" actId="1076"/>
          <ac:picMkLst>
            <pc:docMk/>
            <pc:sldMk cId="1827894912" sldId="290"/>
            <ac:picMk id="6" creationId="{04637086-8E39-4567-89BA-620D50B4E556}"/>
          </ac:picMkLst>
        </pc:picChg>
        <pc:picChg chg="add del mod">
          <ac:chgData name="Melanie Taylor (PHS)" userId="d3c0072c-b2e7-4157-bfc0-f95a4270c6da" providerId="ADAL" clId="{601024D1-8DE5-4CA2-8BC7-FA25AE36728D}" dt="2022-02-10T18:18:38.707" v="4349" actId="478"/>
          <ac:picMkLst>
            <pc:docMk/>
            <pc:sldMk cId="1827894912" sldId="290"/>
            <ac:picMk id="10" creationId="{7385035D-A749-406D-8B59-EA1BF2CEBBCD}"/>
          </ac:picMkLst>
        </pc:picChg>
      </pc:sldChg>
      <pc:sldChg chg="new del">
        <pc:chgData name="Melanie Taylor (PHS)" userId="d3c0072c-b2e7-4157-bfc0-f95a4270c6da" providerId="ADAL" clId="{601024D1-8DE5-4CA2-8BC7-FA25AE36728D}" dt="2022-02-09T18:39:26.416" v="942" actId="680"/>
        <pc:sldMkLst>
          <pc:docMk/>
          <pc:sldMk cId="4184228287" sldId="290"/>
        </pc:sldMkLst>
      </pc:sldChg>
      <pc:sldChg chg="addSp delSp modSp new del">
        <pc:chgData name="Melanie Taylor (PHS)" userId="d3c0072c-b2e7-4157-bfc0-f95a4270c6da" providerId="ADAL" clId="{601024D1-8DE5-4CA2-8BC7-FA25AE36728D}" dt="2022-02-09T18:51:38.892" v="1147" actId="47"/>
        <pc:sldMkLst>
          <pc:docMk/>
          <pc:sldMk cId="2309723558" sldId="291"/>
        </pc:sldMkLst>
        <pc:spChg chg="del">
          <ac:chgData name="Melanie Taylor (PHS)" userId="d3c0072c-b2e7-4157-bfc0-f95a4270c6da" providerId="ADAL" clId="{601024D1-8DE5-4CA2-8BC7-FA25AE36728D}" dt="2022-02-09T18:50:57.850" v="1143"/>
          <ac:spMkLst>
            <pc:docMk/>
            <pc:sldMk cId="2309723558" sldId="291"/>
            <ac:spMk id="2" creationId="{0704F220-0415-4F40-814F-620CBC7B5278}"/>
          </ac:spMkLst>
        </pc:spChg>
        <pc:spChg chg="add mod">
          <ac:chgData name="Melanie Taylor (PHS)" userId="d3c0072c-b2e7-4157-bfc0-f95a4270c6da" providerId="ADAL" clId="{601024D1-8DE5-4CA2-8BC7-FA25AE36728D}" dt="2022-02-09T18:50:57.850" v="1143"/>
          <ac:spMkLst>
            <pc:docMk/>
            <pc:sldMk cId="2309723558" sldId="291"/>
            <ac:spMk id="4" creationId="{DC842DEC-4767-494E-A90F-2A977D0AAA38}"/>
          </ac:spMkLst>
        </pc:spChg>
      </pc:sldChg>
      <pc:sldChg chg="addSp delSp modSp add mod modNotesTx">
        <pc:chgData name="Melanie Taylor (PHS)" userId="d3c0072c-b2e7-4157-bfc0-f95a4270c6da" providerId="ADAL" clId="{601024D1-8DE5-4CA2-8BC7-FA25AE36728D}" dt="2022-02-10T23:45:25.360" v="6461"/>
        <pc:sldMkLst>
          <pc:docMk/>
          <pc:sldMk cId="3809582000" sldId="292"/>
        </pc:sldMkLst>
        <pc:spChg chg="mod">
          <ac:chgData name="Melanie Taylor (PHS)" userId="d3c0072c-b2e7-4157-bfc0-f95a4270c6da" providerId="ADAL" clId="{601024D1-8DE5-4CA2-8BC7-FA25AE36728D}" dt="2022-02-09T19:17:12.972" v="1540" actId="20577"/>
          <ac:spMkLst>
            <pc:docMk/>
            <pc:sldMk cId="3809582000" sldId="292"/>
            <ac:spMk id="2" creationId="{350AF69D-1EE7-4D70-A9BF-AC7877518128}"/>
          </ac:spMkLst>
        </pc:spChg>
        <pc:spChg chg="mod">
          <ac:chgData name="Melanie Taylor (PHS)" userId="d3c0072c-b2e7-4157-bfc0-f95a4270c6da" providerId="ADAL" clId="{601024D1-8DE5-4CA2-8BC7-FA25AE36728D}" dt="2022-02-09T20:25:33.756" v="2114" actId="20577"/>
          <ac:spMkLst>
            <pc:docMk/>
            <pc:sldMk cId="3809582000" sldId="292"/>
            <ac:spMk id="3" creationId="{D4FDF482-030C-469E-A7B3-3E6DBD202165}"/>
          </ac:spMkLst>
        </pc:spChg>
        <pc:spChg chg="del">
          <ac:chgData name="Melanie Taylor (PHS)" userId="d3c0072c-b2e7-4157-bfc0-f95a4270c6da" providerId="ADAL" clId="{601024D1-8DE5-4CA2-8BC7-FA25AE36728D}" dt="2022-02-09T18:53:11.021" v="1179" actId="478"/>
          <ac:spMkLst>
            <pc:docMk/>
            <pc:sldMk cId="3809582000" sldId="292"/>
            <ac:spMk id="7" creationId="{A710DA06-30E6-4DD2-8441-7A85160EA03E}"/>
          </ac:spMkLst>
        </pc:spChg>
        <pc:spChg chg="del mod">
          <ac:chgData name="Melanie Taylor (PHS)" userId="d3c0072c-b2e7-4157-bfc0-f95a4270c6da" providerId="ADAL" clId="{601024D1-8DE5-4CA2-8BC7-FA25AE36728D}" dt="2022-02-09T18:53:59.677" v="1186" actId="478"/>
          <ac:spMkLst>
            <pc:docMk/>
            <pc:sldMk cId="3809582000" sldId="292"/>
            <ac:spMk id="8" creationId="{7565834B-F4DB-4443-ADCA-A3BCC36A21CA}"/>
          </ac:spMkLst>
        </pc:spChg>
        <pc:spChg chg="del">
          <ac:chgData name="Melanie Taylor (PHS)" userId="d3c0072c-b2e7-4157-bfc0-f95a4270c6da" providerId="ADAL" clId="{601024D1-8DE5-4CA2-8BC7-FA25AE36728D}" dt="2022-02-09T18:54:50.589" v="1194" actId="478"/>
          <ac:spMkLst>
            <pc:docMk/>
            <pc:sldMk cId="3809582000" sldId="292"/>
            <ac:spMk id="9" creationId="{741B1DC6-9638-411A-884B-6E743C3C6F2B}"/>
          </ac:spMkLst>
        </pc:spChg>
        <pc:spChg chg="add mod">
          <ac:chgData name="Melanie Taylor (PHS)" userId="d3c0072c-b2e7-4157-bfc0-f95a4270c6da" providerId="ADAL" clId="{601024D1-8DE5-4CA2-8BC7-FA25AE36728D}" dt="2022-02-09T19:00:56.094" v="1236" actId="1076"/>
          <ac:spMkLst>
            <pc:docMk/>
            <pc:sldMk cId="3809582000" sldId="292"/>
            <ac:spMk id="20" creationId="{8CA50DD8-F5EF-4CCD-A463-CFADEB84276B}"/>
          </ac:spMkLst>
        </pc:spChg>
        <pc:spChg chg="add mod">
          <ac:chgData name="Melanie Taylor (PHS)" userId="d3c0072c-b2e7-4157-bfc0-f95a4270c6da" providerId="ADAL" clId="{601024D1-8DE5-4CA2-8BC7-FA25AE36728D}" dt="2022-02-09T19:02:04.783" v="1294" actId="1076"/>
          <ac:spMkLst>
            <pc:docMk/>
            <pc:sldMk cId="3809582000" sldId="292"/>
            <ac:spMk id="23" creationId="{3F6D2E45-527A-41C8-8C6F-DC226826BEA8}"/>
          </ac:spMkLst>
        </pc:spChg>
        <pc:spChg chg="add mod">
          <ac:chgData name="Melanie Taylor (PHS)" userId="d3c0072c-b2e7-4157-bfc0-f95a4270c6da" providerId="ADAL" clId="{601024D1-8DE5-4CA2-8BC7-FA25AE36728D}" dt="2022-02-09T19:01:57.863" v="1293" actId="14100"/>
          <ac:spMkLst>
            <pc:docMk/>
            <pc:sldMk cId="3809582000" sldId="292"/>
            <ac:spMk id="24" creationId="{765AC91A-A629-4AF7-9AF9-29D3E4845603}"/>
          </ac:spMkLst>
        </pc:spChg>
        <pc:spChg chg="add mod">
          <ac:chgData name="Melanie Taylor (PHS)" userId="d3c0072c-b2e7-4157-bfc0-f95a4270c6da" providerId="ADAL" clId="{601024D1-8DE5-4CA2-8BC7-FA25AE36728D}" dt="2022-02-09T19:05:58.528" v="1337" actId="20577"/>
          <ac:spMkLst>
            <pc:docMk/>
            <pc:sldMk cId="3809582000" sldId="292"/>
            <ac:spMk id="33" creationId="{EE650088-DD67-4461-B13C-2CDE7D5A89C9}"/>
          </ac:spMkLst>
        </pc:spChg>
        <pc:spChg chg="add mod">
          <ac:chgData name="Melanie Taylor (PHS)" userId="d3c0072c-b2e7-4157-bfc0-f95a4270c6da" providerId="ADAL" clId="{601024D1-8DE5-4CA2-8BC7-FA25AE36728D}" dt="2022-02-09T19:08:07.328" v="1359" actId="20577"/>
          <ac:spMkLst>
            <pc:docMk/>
            <pc:sldMk cId="3809582000" sldId="292"/>
            <ac:spMk id="38" creationId="{6ABB45EB-78FE-4441-A08D-39986CC57C2C}"/>
          </ac:spMkLst>
        </pc:spChg>
        <pc:spChg chg="add del mod">
          <ac:chgData name="Melanie Taylor (PHS)" userId="d3c0072c-b2e7-4157-bfc0-f95a4270c6da" providerId="ADAL" clId="{601024D1-8DE5-4CA2-8BC7-FA25AE36728D}" dt="2022-02-10T16:59:45.402" v="4311"/>
          <ac:spMkLst>
            <pc:docMk/>
            <pc:sldMk cId="3809582000" sldId="292"/>
            <ac:spMk id="40" creationId="{07386ACD-9B52-49AF-9B2E-BECE59FE054F}"/>
          </ac:spMkLst>
        </pc:spChg>
        <pc:spChg chg="add mod">
          <ac:chgData name="Melanie Taylor (PHS)" userId="d3c0072c-b2e7-4157-bfc0-f95a4270c6da" providerId="ADAL" clId="{601024D1-8DE5-4CA2-8BC7-FA25AE36728D}" dt="2022-02-10T17:00:43.626" v="4318" actId="1076"/>
          <ac:spMkLst>
            <pc:docMk/>
            <pc:sldMk cId="3809582000" sldId="292"/>
            <ac:spMk id="2053" creationId="{F1196370-5652-45A3-B3F2-D7365824A77F}"/>
          </ac:spMkLst>
        </pc:spChg>
        <pc:picChg chg="del">
          <ac:chgData name="Melanie Taylor (PHS)" userId="d3c0072c-b2e7-4157-bfc0-f95a4270c6da" providerId="ADAL" clId="{601024D1-8DE5-4CA2-8BC7-FA25AE36728D}" dt="2022-02-09T18:53:48.132" v="1181" actId="478"/>
          <ac:picMkLst>
            <pc:docMk/>
            <pc:sldMk cId="3809582000" sldId="292"/>
            <ac:picMk id="4" creationId="{128C98C9-9D63-44C5-ADAB-C55D21CCF41C}"/>
          </ac:picMkLst>
        </pc:picChg>
        <pc:picChg chg="del">
          <ac:chgData name="Melanie Taylor (PHS)" userId="d3c0072c-b2e7-4157-bfc0-f95a4270c6da" providerId="ADAL" clId="{601024D1-8DE5-4CA2-8BC7-FA25AE36728D}" dt="2022-02-09T18:53:05.478" v="1177" actId="478"/>
          <ac:picMkLst>
            <pc:docMk/>
            <pc:sldMk cId="3809582000" sldId="292"/>
            <ac:picMk id="5" creationId="{27D68FC9-915F-47B7-BAFE-94BAA10910D2}"/>
          </ac:picMkLst>
        </pc:picChg>
        <pc:picChg chg="del">
          <ac:chgData name="Melanie Taylor (PHS)" userId="d3c0072c-b2e7-4157-bfc0-f95a4270c6da" providerId="ADAL" clId="{601024D1-8DE5-4CA2-8BC7-FA25AE36728D}" dt="2022-02-09T18:54:19.478" v="1189" actId="478"/>
          <ac:picMkLst>
            <pc:docMk/>
            <pc:sldMk cId="3809582000" sldId="292"/>
            <ac:picMk id="6" creationId="{04637086-8E39-4567-89BA-620D50B4E556}"/>
          </ac:picMkLst>
        </pc:picChg>
        <pc:picChg chg="add mod">
          <ac:chgData name="Melanie Taylor (PHS)" userId="d3c0072c-b2e7-4157-bfc0-f95a4270c6da" providerId="ADAL" clId="{601024D1-8DE5-4CA2-8BC7-FA25AE36728D}" dt="2022-02-09T19:00:25.925" v="1217" actId="1076"/>
          <ac:picMkLst>
            <pc:docMk/>
            <pc:sldMk cId="3809582000" sldId="292"/>
            <ac:picMk id="11" creationId="{A63057A9-A1FF-42E5-A771-E986AB748F39}"/>
          </ac:picMkLst>
        </pc:picChg>
        <pc:picChg chg="add mod">
          <ac:chgData name="Melanie Taylor (PHS)" userId="d3c0072c-b2e7-4157-bfc0-f95a4270c6da" providerId="ADAL" clId="{601024D1-8DE5-4CA2-8BC7-FA25AE36728D}" dt="2022-02-09T19:01:26.198" v="1260" actId="14100"/>
          <ac:picMkLst>
            <pc:docMk/>
            <pc:sldMk cId="3809582000" sldId="292"/>
            <ac:picMk id="13" creationId="{1D43EE73-01BD-4B36-B112-09598143C9DF}"/>
          </ac:picMkLst>
        </pc:picChg>
        <pc:picChg chg="add mod">
          <ac:chgData name="Melanie Taylor (PHS)" userId="d3c0072c-b2e7-4157-bfc0-f95a4270c6da" providerId="ADAL" clId="{601024D1-8DE5-4CA2-8BC7-FA25AE36728D}" dt="2022-02-09T19:01:31.174" v="1261" actId="14100"/>
          <ac:picMkLst>
            <pc:docMk/>
            <pc:sldMk cId="3809582000" sldId="292"/>
            <ac:picMk id="15" creationId="{66958E97-4B7C-4EFB-A415-4E1903F82C25}"/>
          </ac:picMkLst>
        </pc:picChg>
        <pc:picChg chg="add del mod">
          <ac:chgData name="Melanie Taylor (PHS)" userId="d3c0072c-b2e7-4157-bfc0-f95a4270c6da" providerId="ADAL" clId="{601024D1-8DE5-4CA2-8BC7-FA25AE36728D}" dt="2022-02-09T19:02:33.511" v="1295" actId="478"/>
          <ac:picMkLst>
            <pc:docMk/>
            <pc:sldMk cId="3809582000" sldId="292"/>
            <ac:picMk id="17" creationId="{7757C863-09A9-4299-A85A-A5CC998772C3}"/>
          </ac:picMkLst>
        </pc:picChg>
        <pc:picChg chg="add del mod">
          <ac:chgData name="Melanie Taylor (PHS)" userId="d3c0072c-b2e7-4157-bfc0-f95a4270c6da" providerId="ADAL" clId="{601024D1-8DE5-4CA2-8BC7-FA25AE36728D}" dt="2022-02-09T18:59:29.093" v="1209" actId="478"/>
          <ac:picMkLst>
            <pc:docMk/>
            <pc:sldMk cId="3809582000" sldId="292"/>
            <ac:picMk id="19" creationId="{CF7B9AA6-65BD-4168-A03B-0AC82D08650E}"/>
          </ac:picMkLst>
        </pc:picChg>
        <pc:picChg chg="add del mod">
          <ac:chgData name="Melanie Taylor (PHS)" userId="d3c0072c-b2e7-4157-bfc0-f95a4270c6da" providerId="ADAL" clId="{601024D1-8DE5-4CA2-8BC7-FA25AE36728D}" dt="2022-02-09T19:03:34.127" v="1304" actId="478"/>
          <ac:picMkLst>
            <pc:docMk/>
            <pc:sldMk cId="3809582000" sldId="292"/>
            <ac:picMk id="22" creationId="{C06CC18B-038F-4FFA-BD54-3DE3309FE65F}"/>
          </ac:picMkLst>
        </pc:picChg>
        <pc:picChg chg="add mod">
          <ac:chgData name="Melanie Taylor (PHS)" userId="d3c0072c-b2e7-4157-bfc0-f95a4270c6da" providerId="ADAL" clId="{601024D1-8DE5-4CA2-8BC7-FA25AE36728D}" dt="2022-02-09T19:05:31.238" v="1310" actId="1076"/>
          <ac:picMkLst>
            <pc:docMk/>
            <pc:sldMk cId="3809582000" sldId="292"/>
            <ac:picMk id="26" creationId="{E6AD927B-5EFB-4AE9-A8B5-8DC81C5BDF96}"/>
          </ac:picMkLst>
        </pc:picChg>
        <pc:picChg chg="add mod">
          <ac:chgData name="Melanie Taylor (PHS)" userId="d3c0072c-b2e7-4157-bfc0-f95a4270c6da" providerId="ADAL" clId="{601024D1-8DE5-4CA2-8BC7-FA25AE36728D}" dt="2022-02-09T19:05:32.966" v="1311" actId="1076"/>
          <ac:picMkLst>
            <pc:docMk/>
            <pc:sldMk cId="3809582000" sldId="292"/>
            <ac:picMk id="28" creationId="{0D3E20E6-DF87-4317-A305-4DD686630993}"/>
          </ac:picMkLst>
        </pc:picChg>
        <pc:picChg chg="add del mod">
          <ac:chgData name="Melanie Taylor (PHS)" userId="d3c0072c-b2e7-4157-bfc0-f95a4270c6da" providerId="ADAL" clId="{601024D1-8DE5-4CA2-8BC7-FA25AE36728D}" dt="2022-02-09T19:05:39.449" v="1316"/>
          <ac:picMkLst>
            <pc:docMk/>
            <pc:sldMk cId="3809582000" sldId="292"/>
            <ac:picMk id="30" creationId="{929F66A0-D184-4F8D-88A7-7CE6038D1DCE}"/>
          </ac:picMkLst>
        </pc:picChg>
        <pc:picChg chg="add del mod">
          <ac:chgData name="Melanie Taylor (PHS)" userId="d3c0072c-b2e7-4157-bfc0-f95a4270c6da" providerId="ADAL" clId="{601024D1-8DE5-4CA2-8BC7-FA25AE36728D}" dt="2022-02-09T19:07:08.482" v="1342"/>
          <ac:picMkLst>
            <pc:docMk/>
            <pc:sldMk cId="3809582000" sldId="292"/>
            <ac:picMk id="2048" creationId="{D99D30CA-F22A-4A78-B187-1F104E5D02EE}"/>
          </ac:picMkLst>
        </pc:picChg>
        <pc:picChg chg="add del mod">
          <ac:chgData name="Melanie Taylor (PHS)" userId="d3c0072c-b2e7-4157-bfc0-f95a4270c6da" providerId="ADAL" clId="{601024D1-8DE5-4CA2-8BC7-FA25AE36728D}" dt="2022-02-09T19:00:10.958" v="1213"/>
          <ac:picMkLst>
            <pc:docMk/>
            <pc:sldMk cId="3809582000" sldId="292"/>
            <ac:picMk id="2050" creationId="{0DDFF1E4-A503-4F75-8C9E-9837854B47A5}"/>
          </ac:picMkLst>
        </pc:picChg>
        <pc:picChg chg="add mod">
          <ac:chgData name="Melanie Taylor (PHS)" userId="d3c0072c-b2e7-4157-bfc0-f95a4270c6da" providerId="ADAL" clId="{601024D1-8DE5-4CA2-8BC7-FA25AE36728D}" dt="2022-02-09T19:07:46" v="1349" actId="1076"/>
          <ac:picMkLst>
            <pc:docMk/>
            <pc:sldMk cId="3809582000" sldId="292"/>
            <ac:picMk id="2051" creationId="{B11F693E-F378-4990-B07C-77B476E796BE}"/>
          </ac:picMkLst>
        </pc:picChg>
        <pc:picChg chg="add mod">
          <ac:chgData name="Melanie Taylor (PHS)" userId="d3c0072c-b2e7-4157-bfc0-f95a4270c6da" providerId="ADAL" clId="{601024D1-8DE5-4CA2-8BC7-FA25AE36728D}" dt="2022-02-09T19:00:47.756" v="1235" actId="1076"/>
          <ac:picMkLst>
            <pc:docMk/>
            <pc:sldMk cId="3809582000" sldId="292"/>
            <ac:picMk id="2052" creationId="{1F73E463-50F4-43E0-A6A9-FDBDB9E245DC}"/>
          </ac:picMkLst>
        </pc:picChg>
      </pc:sldChg>
      <pc:sldChg chg="new del">
        <pc:chgData name="Melanie Taylor (PHS)" userId="d3c0072c-b2e7-4157-bfc0-f95a4270c6da" providerId="ADAL" clId="{601024D1-8DE5-4CA2-8BC7-FA25AE36728D}" dt="2022-02-09T19:10:00.833" v="1423" actId="680"/>
        <pc:sldMkLst>
          <pc:docMk/>
          <pc:sldMk cId="843101185" sldId="293"/>
        </pc:sldMkLst>
      </pc:sldChg>
      <pc:sldChg chg="addSp delSp modSp new mod setBg modNotesTx">
        <pc:chgData name="Melanie Taylor (PHS)" userId="d3c0072c-b2e7-4157-bfc0-f95a4270c6da" providerId="ADAL" clId="{601024D1-8DE5-4CA2-8BC7-FA25AE36728D}" dt="2022-02-10T23:52:43.702" v="6714" actId="14100"/>
        <pc:sldMkLst>
          <pc:docMk/>
          <pc:sldMk cId="2769118790" sldId="293"/>
        </pc:sldMkLst>
        <pc:spChg chg="mod ord">
          <ac:chgData name="Melanie Taylor (PHS)" userId="d3c0072c-b2e7-4157-bfc0-f95a4270c6da" providerId="ADAL" clId="{601024D1-8DE5-4CA2-8BC7-FA25AE36728D}" dt="2022-02-10T23:40:05.638" v="6429" actId="20577"/>
          <ac:spMkLst>
            <pc:docMk/>
            <pc:sldMk cId="2769118790" sldId="293"/>
            <ac:spMk id="2" creationId="{C1FF9A55-3FCD-45A2-8678-526B16646553}"/>
          </ac:spMkLst>
        </pc:spChg>
        <pc:spChg chg="add mod">
          <ac:chgData name="Melanie Taylor (PHS)" userId="d3c0072c-b2e7-4157-bfc0-f95a4270c6da" providerId="ADAL" clId="{601024D1-8DE5-4CA2-8BC7-FA25AE36728D}" dt="2022-02-09T21:06:27.604" v="2752" actId="26606"/>
          <ac:spMkLst>
            <pc:docMk/>
            <pc:sldMk cId="2769118790" sldId="293"/>
            <ac:spMk id="3" creationId="{CF6BE84D-FCA2-4C02-A40E-59525519EDCA}"/>
          </ac:spMkLst>
        </pc:spChg>
        <pc:spChg chg="add mod">
          <ac:chgData name="Melanie Taylor (PHS)" userId="d3c0072c-b2e7-4157-bfc0-f95a4270c6da" providerId="ADAL" clId="{601024D1-8DE5-4CA2-8BC7-FA25AE36728D}" dt="2022-02-10T23:42:14.994" v="6445" actId="1076"/>
          <ac:spMkLst>
            <pc:docMk/>
            <pc:sldMk cId="2769118790" sldId="293"/>
            <ac:spMk id="5" creationId="{9435BB78-B08B-4B4F-8B2F-0931868BBF7B}"/>
          </ac:spMkLst>
        </pc:spChg>
        <pc:spChg chg="add del mod">
          <ac:chgData name="Melanie Taylor (PHS)" userId="d3c0072c-b2e7-4157-bfc0-f95a4270c6da" providerId="ADAL" clId="{601024D1-8DE5-4CA2-8BC7-FA25AE36728D}" dt="2022-02-10T22:34:46.499" v="5118" actId="21"/>
          <ac:spMkLst>
            <pc:docMk/>
            <pc:sldMk cId="2769118790" sldId="293"/>
            <ac:spMk id="6" creationId="{3A3F31D1-2A49-4AD7-BA37-7309EEEA3A6F}"/>
          </ac:spMkLst>
        </pc:spChg>
        <pc:spChg chg="add mod">
          <ac:chgData name="Melanie Taylor (PHS)" userId="d3c0072c-b2e7-4157-bfc0-f95a4270c6da" providerId="ADAL" clId="{601024D1-8DE5-4CA2-8BC7-FA25AE36728D}" dt="2022-02-10T23:52:38.241" v="6713" actId="14100"/>
          <ac:spMkLst>
            <pc:docMk/>
            <pc:sldMk cId="2769118790" sldId="293"/>
            <ac:spMk id="7" creationId="{199CEB9F-AB94-4FA0-9893-8E9802E60045}"/>
          </ac:spMkLst>
        </pc:spChg>
        <pc:spChg chg="add mod">
          <ac:chgData name="Melanie Taylor (PHS)" userId="d3c0072c-b2e7-4157-bfc0-f95a4270c6da" providerId="ADAL" clId="{601024D1-8DE5-4CA2-8BC7-FA25AE36728D}" dt="2022-02-10T23:52:43.702" v="6714" actId="14100"/>
          <ac:spMkLst>
            <pc:docMk/>
            <pc:sldMk cId="2769118790" sldId="293"/>
            <ac:spMk id="8" creationId="{D5C87EE7-1C82-426D-9D4C-D62431AF98C1}"/>
          </ac:spMkLst>
        </pc:spChg>
        <pc:spChg chg="add del">
          <ac:chgData name="Melanie Taylor (PHS)" userId="d3c0072c-b2e7-4157-bfc0-f95a4270c6da" providerId="ADAL" clId="{601024D1-8DE5-4CA2-8BC7-FA25AE36728D}" dt="2022-02-09T21:06:27.604" v="2752" actId="26606"/>
          <ac:spMkLst>
            <pc:docMk/>
            <pc:sldMk cId="2769118790" sldId="293"/>
            <ac:spMk id="9" creationId="{F4C0B10B-D2C4-4A54-AFAD-3D27DF88BB37}"/>
          </ac:spMkLst>
        </pc:spChg>
        <pc:grpChg chg="add del">
          <ac:chgData name="Melanie Taylor (PHS)" userId="d3c0072c-b2e7-4157-bfc0-f95a4270c6da" providerId="ADAL" clId="{601024D1-8DE5-4CA2-8BC7-FA25AE36728D}" dt="2022-02-09T21:06:27.604" v="2752" actId="26606"/>
          <ac:grpSpMkLst>
            <pc:docMk/>
            <pc:sldMk cId="2769118790" sldId="293"/>
            <ac:grpSpMk id="11" creationId="{B6BADB90-C74B-40D6-86DC-503F65FCE8DC}"/>
          </ac:grpSpMkLst>
        </pc:grpChg>
        <pc:picChg chg="add mod">
          <ac:chgData name="Melanie Taylor (PHS)" userId="d3c0072c-b2e7-4157-bfc0-f95a4270c6da" providerId="ADAL" clId="{601024D1-8DE5-4CA2-8BC7-FA25AE36728D}" dt="2022-02-09T21:06:27.604" v="2752" actId="26606"/>
          <ac:picMkLst>
            <pc:docMk/>
            <pc:sldMk cId="2769118790" sldId="293"/>
            <ac:picMk id="4" creationId="{3FC5F203-1EC4-40FD-B77D-87B49B05C1B0}"/>
          </ac:picMkLst>
        </pc:picChg>
      </pc:sldChg>
      <pc:sldChg chg="addSp delSp modSp add mod modNotesTx">
        <pc:chgData name="Melanie Taylor (PHS)" userId="d3c0072c-b2e7-4157-bfc0-f95a4270c6da" providerId="ADAL" clId="{601024D1-8DE5-4CA2-8BC7-FA25AE36728D}" dt="2022-02-10T23:45:35.693" v="6463"/>
        <pc:sldMkLst>
          <pc:docMk/>
          <pc:sldMk cId="2107139992" sldId="294"/>
        </pc:sldMkLst>
        <pc:spChg chg="mod">
          <ac:chgData name="Melanie Taylor (PHS)" userId="d3c0072c-b2e7-4157-bfc0-f95a4270c6da" providerId="ADAL" clId="{601024D1-8DE5-4CA2-8BC7-FA25AE36728D}" dt="2022-02-10T23:39:09.107" v="6423" actId="20577"/>
          <ac:spMkLst>
            <pc:docMk/>
            <pc:sldMk cId="2107139992" sldId="294"/>
            <ac:spMk id="2" creationId="{C1FF9A55-3FCD-45A2-8678-526B16646553}"/>
          </ac:spMkLst>
        </pc:spChg>
        <pc:spChg chg="mod">
          <ac:chgData name="Melanie Taylor (PHS)" userId="d3c0072c-b2e7-4157-bfc0-f95a4270c6da" providerId="ADAL" clId="{601024D1-8DE5-4CA2-8BC7-FA25AE36728D}" dt="2022-02-09T20:25:41.434" v="2115" actId="20577"/>
          <ac:spMkLst>
            <pc:docMk/>
            <pc:sldMk cId="2107139992" sldId="294"/>
            <ac:spMk id="3" creationId="{CF6BE84D-FCA2-4C02-A40E-59525519EDCA}"/>
          </ac:spMkLst>
        </pc:spChg>
        <pc:spChg chg="add mod">
          <ac:chgData name="Melanie Taylor (PHS)" userId="d3c0072c-b2e7-4157-bfc0-f95a4270c6da" providerId="ADAL" clId="{601024D1-8DE5-4CA2-8BC7-FA25AE36728D}" dt="2022-02-10T23:41:10.283" v="6440" actId="1076"/>
          <ac:spMkLst>
            <pc:docMk/>
            <pc:sldMk cId="2107139992" sldId="294"/>
            <ac:spMk id="7" creationId="{491BA3D8-F55D-4A7B-88B4-36E41B3FCFFC}"/>
          </ac:spMkLst>
        </pc:spChg>
        <pc:spChg chg="add del mod">
          <ac:chgData name="Melanie Taylor (PHS)" userId="d3c0072c-b2e7-4157-bfc0-f95a4270c6da" providerId="ADAL" clId="{601024D1-8DE5-4CA2-8BC7-FA25AE36728D}" dt="2022-02-10T22:39:04.508" v="5284" actId="478"/>
          <ac:spMkLst>
            <pc:docMk/>
            <pc:sldMk cId="2107139992" sldId="294"/>
            <ac:spMk id="8" creationId="{C3EC9CA6-DD64-4E60-87EB-E7F817440C00}"/>
          </ac:spMkLst>
        </pc:spChg>
        <pc:spChg chg="add del mod">
          <ac:chgData name="Melanie Taylor (PHS)" userId="d3c0072c-b2e7-4157-bfc0-f95a4270c6da" providerId="ADAL" clId="{601024D1-8DE5-4CA2-8BC7-FA25AE36728D}" dt="2022-02-10T23:29:17.785" v="6207" actId="478"/>
          <ac:spMkLst>
            <pc:docMk/>
            <pc:sldMk cId="2107139992" sldId="294"/>
            <ac:spMk id="9" creationId="{26EE6A01-BAD1-4C4D-BDC5-E3A318D33E62}"/>
          </ac:spMkLst>
        </pc:spChg>
        <pc:spChg chg="add mod">
          <ac:chgData name="Melanie Taylor (PHS)" userId="d3c0072c-b2e7-4157-bfc0-f95a4270c6da" providerId="ADAL" clId="{601024D1-8DE5-4CA2-8BC7-FA25AE36728D}" dt="2022-02-10T23:41:00.135" v="6439" actId="20577"/>
          <ac:spMkLst>
            <pc:docMk/>
            <pc:sldMk cId="2107139992" sldId="294"/>
            <ac:spMk id="10" creationId="{8EB3421D-3CC9-4E71-BB0A-6357E17AD451}"/>
          </ac:spMkLst>
        </pc:spChg>
        <pc:picChg chg="add mod">
          <ac:chgData name="Melanie Taylor (PHS)" userId="d3c0072c-b2e7-4157-bfc0-f95a4270c6da" providerId="ADAL" clId="{601024D1-8DE5-4CA2-8BC7-FA25AE36728D}" dt="2022-02-09T21:05:11.463" v="2748" actId="1076"/>
          <ac:picMkLst>
            <pc:docMk/>
            <pc:sldMk cId="2107139992" sldId="294"/>
            <ac:picMk id="4" creationId="{373EB935-E5EC-44BE-B194-F705A61066D3}"/>
          </ac:picMkLst>
        </pc:picChg>
        <pc:picChg chg="add mod">
          <ac:chgData name="Melanie Taylor (PHS)" userId="d3c0072c-b2e7-4157-bfc0-f95a4270c6da" providerId="ADAL" clId="{601024D1-8DE5-4CA2-8BC7-FA25AE36728D}" dt="2022-02-10T17:02:07.493" v="4330" actId="1076"/>
          <ac:picMkLst>
            <pc:docMk/>
            <pc:sldMk cId="2107139992" sldId="294"/>
            <ac:picMk id="5" creationId="{16C464B8-7FA3-4FE9-8E1C-79C3C7F16308}"/>
          </ac:picMkLst>
        </pc:picChg>
        <pc:picChg chg="add del mod">
          <ac:chgData name="Melanie Taylor (PHS)" userId="d3c0072c-b2e7-4157-bfc0-f95a4270c6da" providerId="ADAL" clId="{601024D1-8DE5-4CA2-8BC7-FA25AE36728D}" dt="2022-02-10T22:34:58.203" v="5121" actId="478"/>
          <ac:picMkLst>
            <pc:docMk/>
            <pc:sldMk cId="2107139992" sldId="294"/>
            <ac:picMk id="6" creationId="{2562AABA-1C2E-4764-B2A0-B3BF2D270782}"/>
          </ac:picMkLst>
        </pc:picChg>
      </pc:sldChg>
      <pc:sldChg chg="addSp delSp modSp add mod">
        <pc:chgData name="Melanie Taylor (PHS)" userId="d3c0072c-b2e7-4157-bfc0-f95a4270c6da" providerId="ADAL" clId="{601024D1-8DE5-4CA2-8BC7-FA25AE36728D}" dt="2022-02-10T18:25:48.359" v="4438" actId="11529"/>
        <pc:sldMkLst>
          <pc:docMk/>
          <pc:sldMk cId="4100129437" sldId="295"/>
        </pc:sldMkLst>
        <pc:spChg chg="add del mod">
          <ac:chgData name="Melanie Taylor (PHS)" userId="d3c0072c-b2e7-4157-bfc0-f95a4270c6da" providerId="ADAL" clId="{601024D1-8DE5-4CA2-8BC7-FA25AE36728D}" dt="2022-02-09T19:20:05.014" v="1630" actId="3680"/>
          <ac:spMkLst>
            <pc:docMk/>
            <pc:sldMk cId="4100129437" sldId="295"/>
            <ac:spMk id="2" creationId="{C1FF9A55-3FCD-45A2-8678-526B16646553}"/>
          </ac:spMkLst>
        </pc:spChg>
        <pc:spChg chg="mod">
          <ac:chgData name="Melanie Taylor (PHS)" userId="d3c0072c-b2e7-4157-bfc0-f95a4270c6da" providerId="ADAL" clId="{601024D1-8DE5-4CA2-8BC7-FA25AE36728D}" dt="2022-02-10T18:22:54.528" v="4421" actId="20577"/>
          <ac:spMkLst>
            <pc:docMk/>
            <pc:sldMk cId="4100129437" sldId="295"/>
            <ac:spMk id="3" creationId="{CF6BE84D-FCA2-4C02-A40E-59525519EDCA}"/>
          </ac:spMkLst>
        </pc:spChg>
        <pc:spChg chg="add mod">
          <ac:chgData name="Melanie Taylor (PHS)" userId="d3c0072c-b2e7-4157-bfc0-f95a4270c6da" providerId="ADAL" clId="{601024D1-8DE5-4CA2-8BC7-FA25AE36728D}" dt="2022-02-10T18:25:26.091" v="4437" actId="404"/>
          <ac:spMkLst>
            <pc:docMk/>
            <pc:sldMk cId="4100129437" sldId="295"/>
            <ac:spMk id="11" creationId="{379E1F2D-46C9-4577-BD3F-F5BF6344D80B}"/>
          </ac:spMkLst>
        </pc:spChg>
        <pc:spChg chg="add">
          <ac:chgData name="Melanie Taylor (PHS)" userId="d3c0072c-b2e7-4157-bfc0-f95a4270c6da" providerId="ADAL" clId="{601024D1-8DE5-4CA2-8BC7-FA25AE36728D}" dt="2022-02-10T18:25:48.359" v="4438" actId="11529"/>
          <ac:spMkLst>
            <pc:docMk/>
            <pc:sldMk cId="4100129437" sldId="295"/>
            <ac:spMk id="12" creationId="{B8AF633B-5DBB-4E16-9CA1-295F4FAD7C70}"/>
          </ac:spMkLst>
        </pc:spChg>
        <pc:graphicFrameChg chg="add del mod ord modGraphic">
          <ac:chgData name="Melanie Taylor (PHS)" userId="d3c0072c-b2e7-4157-bfc0-f95a4270c6da" providerId="ADAL" clId="{601024D1-8DE5-4CA2-8BC7-FA25AE36728D}" dt="2022-02-09T19:19:59.400" v="1629" actId="3680"/>
          <ac:graphicFrameMkLst>
            <pc:docMk/>
            <pc:sldMk cId="4100129437" sldId="295"/>
            <ac:graphicFrameMk id="4" creationId="{18929160-4DD8-4CB7-8D55-FF34A201116D}"/>
          </ac:graphicFrameMkLst>
        </pc:graphicFrameChg>
        <pc:graphicFrameChg chg="add mod ord modGraphic">
          <ac:chgData name="Melanie Taylor (PHS)" userId="d3c0072c-b2e7-4157-bfc0-f95a4270c6da" providerId="ADAL" clId="{601024D1-8DE5-4CA2-8BC7-FA25AE36728D}" dt="2022-02-10T18:22:07.611" v="4395" actId="20577"/>
          <ac:graphicFrameMkLst>
            <pc:docMk/>
            <pc:sldMk cId="4100129437" sldId="295"/>
            <ac:graphicFrameMk id="5" creationId="{F19D9194-C8C2-44B6-92E5-248D4E1D51E4}"/>
          </ac:graphicFrameMkLst>
        </pc:graphicFrameChg>
        <pc:picChg chg="add del mod">
          <ac:chgData name="Melanie Taylor (PHS)" userId="d3c0072c-b2e7-4157-bfc0-f95a4270c6da" providerId="ADAL" clId="{601024D1-8DE5-4CA2-8BC7-FA25AE36728D}" dt="2022-02-09T20:58:45.843" v="2744" actId="478"/>
          <ac:picMkLst>
            <pc:docMk/>
            <pc:sldMk cId="4100129437" sldId="295"/>
            <ac:picMk id="7" creationId="{300D8DD1-E7CA-43F7-8B42-010B32756EBA}"/>
          </ac:picMkLst>
        </pc:picChg>
        <pc:picChg chg="add mod">
          <ac:chgData name="Melanie Taylor (PHS)" userId="d3c0072c-b2e7-4157-bfc0-f95a4270c6da" providerId="ADAL" clId="{601024D1-8DE5-4CA2-8BC7-FA25AE36728D}" dt="2022-02-10T17:02:55.653" v="4332" actId="1076"/>
          <ac:picMkLst>
            <pc:docMk/>
            <pc:sldMk cId="4100129437" sldId="295"/>
            <ac:picMk id="8" creationId="{FB290B9D-441C-47E2-8825-C6F6D96198EC}"/>
          </ac:picMkLst>
        </pc:picChg>
        <pc:picChg chg="add mod">
          <ac:chgData name="Melanie Taylor (PHS)" userId="d3c0072c-b2e7-4157-bfc0-f95a4270c6da" providerId="ADAL" clId="{601024D1-8DE5-4CA2-8BC7-FA25AE36728D}" dt="2022-02-10T18:23:08.030" v="4422" actId="1076"/>
          <ac:picMkLst>
            <pc:docMk/>
            <pc:sldMk cId="4100129437" sldId="295"/>
            <ac:picMk id="10" creationId="{4C810417-E39A-4095-8B2A-215A8F880D92}"/>
          </ac:picMkLst>
        </pc:picChg>
      </pc:sldChg>
      <pc:sldChg chg="addSp modSp add mod modNotesTx">
        <pc:chgData name="Melanie Taylor (PHS)" userId="d3c0072c-b2e7-4157-bfc0-f95a4270c6da" providerId="ADAL" clId="{601024D1-8DE5-4CA2-8BC7-FA25AE36728D}" dt="2022-02-10T23:55:04.664" v="6721" actId="20577"/>
        <pc:sldMkLst>
          <pc:docMk/>
          <pc:sldMk cId="173625181" sldId="296"/>
        </pc:sldMkLst>
        <pc:spChg chg="mod">
          <ac:chgData name="Melanie Taylor (PHS)" userId="d3c0072c-b2e7-4157-bfc0-f95a4270c6da" providerId="ADAL" clId="{601024D1-8DE5-4CA2-8BC7-FA25AE36728D}" dt="2022-02-10T22:43:17.878" v="5312" actId="20577"/>
          <ac:spMkLst>
            <pc:docMk/>
            <pc:sldMk cId="173625181" sldId="296"/>
            <ac:spMk id="2" creationId="{C1FF9A55-3FCD-45A2-8678-526B16646553}"/>
          </ac:spMkLst>
        </pc:spChg>
        <pc:spChg chg="mod">
          <ac:chgData name="Melanie Taylor (PHS)" userId="d3c0072c-b2e7-4157-bfc0-f95a4270c6da" providerId="ADAL" clId="{601024D1-8DE5-4CA2-8BC7-FA25AE36728D}" dt="2022-02-09T19:28:02.846" v="1825" actId="20577"/>
          <ac:spMkLst>
            <pc:docMk/>
            <pc:sldMk cId="173625181" sldId="296"/>
            <ac:spMk id="3" creationId="{CF6BE84D-FCA2-4C02-A40E-59525519EDCA}"/>
          </ac:spMkLst>
        </pc:spChg>
        <pc:picChg chg="add mod">
          <ac:chgData name="Melanie Taylor (PHS)" userId="d3c0072c-b2e7-4157-bfc0-f95a4270c6da" providerId="ADAL" clId="{601024D1-8DE5-4CA2-8BC7-FA25AE36728D}" dt="2022-02-09T19:37:17.939" v="2018" actId="962"/>
          <ac:picMkLst>
            <pc:docMk/>
            <pc:sldMk cId="173625181" sldId="296"/>
            <ac:picMk id="5" creationId="{CD5F6AE9-4C3B-4BD0-8279-5D27F88B712B}"/>
          </ac:picMkLst>
        </pc:picChg>
        <pc:picChg chg="add mod">
          <ac:chgData name="Melanie Taylor (PHS)" userId="d3c0072c-b2e7-4157-bfc0-f95a4270c6da" providerId="ADAL" clId="{601024D1-8DE5-4CA2-8BC7-FA25AE36728D}" dt="2022-02-10T17:02:59.167" v="4333"/>
          <ac:picMkLst>
            <pc:docMk/>
            <pc:sldMk cId="173625181" sldId="296"/>
            <ac:picMk id="6" creationId="{B9CA9438-A4B4-41CF-B1DE-5012835948E7}"/>
          </ac:picMkLst>
        </pc:picChg>
      </pc:sldChg>
      <pc:sldChg chg="addSp modSp new mod">
        <pc:chgData name="Melanie Taylor (PHS)" userId="d3c0072c-b2e7-4157-bfc0-f95a4270c6da" providerId="ADAL" clId="{601024D1-8DE5-4CA2-8BC7-FA25AE36728D}" dt="2022-02-10T21:09:28.665" v="4441" actId="1076"/>
        <pc:sldMkLst>
          <pc:docMk/>
          <pc:sldMk cId="840835634" sldId="297"/>
        </pc:sldMkLst>
        <pc:spChg chg="mod">
          <ac:chgData name="Melanie Taylor (PHS)" userId="d3c0072c-b2e7-4157-bfc0-f95a4270c6da" providerId="ADAL" clId="{601024D1-8DE5-4CA2-8BC7-FA25AE36728D}" dt="2022-02-09T19:32:25.621" v="1927" actId="14100"/>
          <ac:spMkLst>
            <pc:docMk/>
            <pc:sldMk cId="840835634" sldId="297"/>
            <ac:spMk id="2" creationId="{74BD97C8-A8D3-478F-AC21-FCEBD9A1497F}"/>
          </ac:spMkLst>
        </pc:spChg>
        <pc:picChg chg="add mod">
          <ac:chgData name="Melanie Taylor (PHS)" userId="d3c0072c-b2e7-4157-bfc0-f95a4270c6da" providerId="ADAL" clId="{601024D1-8DE5-4CA2-8BC7-FA25AE36728D}" dt="2022-02-10T21:09:28.665" v="4441" actId="1076"/>
          <ac:picMkLst>
            <pc:docMk/>
            <pc:sldMk cId="840835634" sldId="297"/>
            <ac:picMk id="3" creationId="{36A4609E-1C6F-43B5-AE7B-BEF6A89D1D52}"/>
          </ac:picMkLst>
        </pc:picChg>
      </pc:sldChg>
      <pc:sldChg chg="addSp delSp modSp add mod">
        <pc:chgData name="Melanie Taylor (PHS)" userId="d3c0072c-b2e7-4157-bfc0-f95a4270c6da" providerId="ADAL" clId="{601024D1-8DE5-4CA2-8BC7-FA25AE36728D}" dt="2022-02-09T21:10:53.615" v="2774" actId="20577"/>
        <pc:sldMkLst>
          <pc:docMk/>
          <pc:sldMk cId="4213615346" sldId="298"/>
        </pc:sldMkLst>
        <pc:spChg chg="del mod">
          <ac:chgData name="Melanie Taylor (PHS)" userId="d3c0072c-b2e7-4157-bfc0-f95a4270c6da" providerId="ADAL" clId="{601024D1-8DE5-4CA2-8BC7-FA25AE36728D}" dt="2022-02-09T20:24:02.032" v="2056" actId="3680"/>
          <ac:spMkLst>
            <pc:docMk/>
            <pc:sldMk cId="4213615346" sldId="298"/>
            <ac:spMk id="2" creationId="{C1FF9A55-3FCD-45A2-8678-526B16646553}"/>
          </ac:spMkLst>
        </pc:spChg>
        <pc:spChg chg="mod">
          <ac:chgData name="Melanie Taylor (PHS)" userId="d3c0072c-b2e7-4157-bfc0-f95a4270c6da" providerId="ADAL" clId="{601024D1-8DE5-4CA2-8BC7-FA25AE36728D}" dt="2022-02-09T20:20:39.426" v="2055" actId="20577"/>
          <ac:spMkLst>
            <pc:docMk/>
            <pc:sldMk cId="4213615346" sldId="298"/>
            <ac:spMk id="3" creationId="{CF6BE84D-FCA2-4C02-A40E-59525519EDCA}"/>
          </ac:spMkLst>
        </pc:spChg>
        <pc:spChg chg="add mod">
          <ac:chgData name="Melanie Taylor (PHS)" userId="d3c0072c-b2e7-4157-bfc0-f95a4270c6da" providerId="ADAL" clId="{601024D1-8DE5-4CA2-8BC7-FA25AE36728D}" dt="2022-02-09T21:10:25.757" v="2766" actId="1076"/>
          <ac:spMkLst>
            <pc:docMk/>
            <pc:sldMk cId="4213615346" sldId="298"/>
            <ac:spMk id="7" creationId="{4D543ECE-40F6-45D9-B2D4-86C304B691FB}"/>
          </ac:spMkLst>
        </pc:spChg>
        <pc:graphicFrameChg chg="add mod ord modGraphic">
          <ac:chgData name="Melanie Taylor (PHS)" userId="d3c0072c-b2e7-4157-bfc0-f95a4270c6da" providerId="ADAL" clId="{601024D1-8DE5-4CA2-8BC7-FA25AE36728D}" dt="2022-02-09T21:10:53.615" v="2774" actId="20577"/>
          <ac:graphicFrameMkLst>
            <pc:docMk/>
            <pc:sldMk cId="4213615346" sldId="298"/>
            <ac:graphicFrameMk id="4" creationId="{F80811ED-7539-4BBC-8C8D-F5598C61EB6D}"/>
          </ac:graphicFrameMkLst>
        </pc:graphicFrameChg>
        <pc:picChg chg="add mod">
          <ac:chgData name="Melanie Taylor (PHS)" userId="d3c0072c-b2e7-4157-bfc0-f95a4270c6da" providerId="ADAL" clId="{601024D1-8DE5-4CA2-8BC7-FA25AE36728D}" dt="2022-02-09T20:52:58.329" v="2736" actId="1076"/>
          <ac:picMkLst>
            <pc:docMk/>
            <pc:sldMk cId="4213615346" sldId="298"/>
            <ac:picMk id="6" creationId="{5B2851E1-4667-48A6-92A7-93D5AD547F8C}"/>
          </ac:picMkLst>
        </pc:picChg>
      </pc:sldChg>
      <pc:sldChg chg="addSp delSp modSp new del mod">
        <pc:chgData name="Melanie Taylor (PHS)" userId="d3c0072c-b2e7-4157-bfc0-f95a4270c6da" providerId="ADAL" clId="{601024D1-8DE5-4CA2-8BC7-FA25AE36728D}" dt="2022-02-09T23:14:51.148" v="3894" actId="2696"/>
        <pc:sldMkLst>
          <pc:docMk/>
          <pc:sldMk cId="1541378330" sldId="299"/>
        </pc:sldMkLst>
        <pc:spChg chg="del mod">
          <ac:chgData name="Melanie Taylor (PHS)" userId="d3c0072c-b2e7-4157-bfc0-f95a4270c6da" providerId="ADAL" clId="{601024D1-8DE5-4CA2-8BC7-FA25AE36728D}" dt="2022-02-09T21:18:07.509" v="2811" actId="3680"/>
          <ac:spMkLst>
            <pc:docMk/>
            <pc:sldMk cId="1541378330" sldId="299"/>
            <ac:spMk id="2" creationId="{24B9C2A2-8559-4AC1-A958-DE16007C3583}"/>
          </ac:spMkLst>
        </pc:spChg>
        <pc:spChg chg="add mod">
          <ac:chgData name="Melanie Taylor (PHS)" userId="d3c0072c-b2e7-4157-bfc0-f95a4270c6da" providerId="ADAL" clId="{601024D1-8DE5-4CA2-8BC7-FA25AE36728D}" dt="2022-02-09T23:06:36.717" v="3511" actId="1076"/>
          <ac:spMkLst>
            <pc:docMk/>
            <pc:sldMk cId="1541378330" sldId="299"/>
            <ac:spMk id="3" creationId="{A36B2C51-2313-4908-B734-4F5EBBDE8091}"/>
          </ac:spMkLst>
        </pc:spChg>
        <pc:graphicFrameChg chg="add mod ord modGraphic">
          <ac:chgData name="Melanie Taylor (PHS)" userId="d3c0072c-b2e7-4157-bfc0-f95a4270c6da" providerId="ADAL" clId="{601024D1-8DE5-4CA2-8BC7-FA25AE36728D}" dt="2022-02-09T23:14:14.575" v="3893" actId="20577"/>
          <ac:graphicFrameMkLst>
            <pc:docMk/>
            <pc:sldMk cId="1541378330" sldId="299"/>
            <ac:graphicFrameMk id="4" creationId="{A04D3D02-58FA-4E11-93B8-0C53066BBC48}"/>
          </ac:graphicFrameMkLst>
        </pc:graphicFrameChg>
      </pc:sldChg>
      <pc:sldChg chg="addSp delSp modSp add mod">
        <pc:chgData name="Melanie Taylor (PHS)" userId="d3c0072c-b2e7-4157-bfc0-f95a4270c6da" providerId="ADAL" clId="{601024D1-8DE5-4CA2-8BC7-FA25AE36728D}" dt="2022-02-10T22:54:01.042" v="5404" actId="113"/>
        <pc:sldMkLst>
          <pc:docMk/>
          <pc:sldMk cId="2371985385" sldId="299"/>
        </pc:sldMkLst>
        <pc:spChg chg="del mod">
          <ac:chgData name="Melanie Taylor (PHS)" userId="d3c0072c-b2e7-4157-bfc0-f95a4270c6da" providerId="ADAL" clId="{601024D1-8DE5-4CA2-8BC7-FA25AE36728D}" dt="2022-02-09T23:44:02.718" v="4257" actId="478"/>
          <ac:spMkLst>
            <pc:docMk/>
            <pc:sldMk cId="2371985385" sldId="299"/>
            <ac:spMk id="3" creationId="{A36B2C51-2313-4908-B734-4F5EBBDE8091}"/>
          </ac:spMkLst>
        </pc:spChg>
        <pc:spChg chg="add mod">
          <ac:chgData name="Melanie Taylor (PHS)" userId="d3c0072c-b2e7-4157-bfc0-f95a4270c6da" providerId="ADAL" clId="{601024D1-8DE5-4CA2-8BC7-FA25AE36728D}" dt="2022-02-10T18:20:41.535" v="4393" actId="14100"/>
          <ac:spMkLst>
            <pc:docMk/>
            <pc:sldMk cId="2371985385" sldId="299"/>
            <ac:spMk id="5" creationId="{A508D93A-1109-4CE6-A3A7-4D457E2E383A}"/>
          </ac:spMkLst>
        </pc:spChg>
        <pc:graphicFrameChg chg="mod modGraphic">
          <ac:chgData name="Melanie Taylor (PHS)" userId="d3c0072c-b2e7-4157-bfc0-f95a4270c6da" providerId="ADAL" clId="{601024D1-8DE5-4CA2-8BC7-FA25AE36728D}" dt="2022-02-10T22:54:01.042" v="5404" actId="113"/>
          <ac:graphicFrameMkLst>
            <pc:docMk/>
            <pc:sldMk cId="2371985385" sldId="299"/>
            <ac:graphicFrameMk id="4" creationId="{A04D3D02-58FA-4E11-93B8-0C53066BBC48}"/>
          </ac:graphicFrameMkLst>
        </pc:graphicFrameChg>
      </pc:sldChg>
      <pc:sldChg chg="addSp delSp modSp new mod">
        <pc:chgData name="Melanie Taylor (PHS)" userId="d3c0072c-b2e7-4157-bfc0-f95a4270c6da" providerId="ADAL" clId="{601024D1-8DE5-4CA2-8BC7-FA25AE36728D}" dt="2022-02-10T22:29:07.864" v="5091" actId="1037"/>
        <pc:sldMkLst>
          <pc:docMk/>
          <pc:sldMk cId="479923289" sldId="300"/>
        </pc:sldMkLst>
        <pc:spChg chg="del">
          <ac:chgData name="Melanie Taylor (PHS)" userId="d3c0072c-b2e7-4157-bfc0-f95a4270c6da" providerId="ADAL" clId="{601024D1-8DE5-4CA2-8BC7-FA25AE36728D}" dt="2022-02-09T23:34:43.050" v="4119"/>
          <ac:spMkLst>
            <pc:docMk/>
            <pc:sldMk cId="479923289" sldId="300"/>
            <ac:spMk id="2" creationId="{697F4067-16F1-431F-BAA2-F4072C9A321D}"/>
          </ac:spMkLst>
        </pc:spChg>
        <pc:spChg chg="add mod">
          <ac:chgData name="Melanie Taylor (PHS)" userId="d3c0072c-b2e7-4157-bfc0-f95a4270c6da" providerId="ADAL" clId="{601024D1-8DE5-4CA2-8BC7-FA25AE36728D}" dt="2022-02-09T23:19:11.165" v="3898" actId="1076"/>
          <ac:spMkLst>
            <pc:docMk/>
            <pc:sldMk cId="479923289" sldId="300"/>
            <ac:spMk id="3" creationId="{612505FF-B8C6-46E5-92A8-A7748B068F00}"/>
          </ac:spMkLst>
        </pc:spChg>
        <pc:spChg chg="add mod">
          <ac:chgData name="Melanie Taylor (PHS)" userId="d3c0072c-b2e7-4157-bfc0-f95a4270c6da" providerId="ADAL" clId="{601024D1-8DE5-4CA2-8BC7-FA25AE36728D}" dt="2022-02-10T17:06:27.719" v="4340" actId="1076"/>
          <ac:spMkLst>
            <pc:docMk/>
            <pc:sldMk cId="479923289" sldId="300"/>
            <ac:spMk id="8" creationId="{45C67EFB-7AAD-49C4-B595-6F0AB2FC1AF4}"/>
          </ac:spMkLst>
        </pc:spChg>
        <pc:picChg chg="add mod">
          <ac:chgData name="Melanie Taylor (PHS)" userId="d3c0072c-b2e7-4157-bfc0-f95a4270c6da" providerId="ADAL" clId="{601024D1-8DE5-4CA2-8BC7-FA25AE36728D}" dt="2022-02-10T22:28:58.759" v="5087" actId="14100"/>
          <ac:picMkLst>
            <pc:docMk/>
            <pc:sldMk cId="479923289" sldId="300"/>
            <ac:picMk id="4" creationId="{B7EBD1C1-AB83-4F73-A2AA-B5E720C4531E}"/>
          </ac:picMkLst>
        </pc:picChg>
        <pc:picChg chg="add mod">
          <ac:chgData name="Melanie Taylor (PHS)" userId="d3c0072c-b2e7-4157-bfc0-f95a4270c6da" providerId="ADAL" clId="{601024D1-8DE5-4CA2-8BC7-FA25AE36728D}" dt="2022-02-10T22:28:51.863" v="5079" actId="1038"/>
          <ac:picMkLst>
            <pc:docMk/>
            <pc:sldMk cId="479923289" sldId="300"/>
            <ac:picMk id="5" creationId="{6C0AD199-7CB1-48D2-9785-5D3487977997}"/>
          </ac:picMkLst>
        </pc:picChg>
        <pc:picChg chg="add mod">
          <ac:chgData name="Melanie Taylor (PHS)" userId="d3c0072c-b2e7-4157-bfc0-f95a4270c6da" providerId="ADAL" clId="{601024D1-8DE5-4CA2-8BC7-FA25AE36728D}" dt="2022-02-10T22:29:07.864" v="5091" actId="1037"/>
          <ac:picMkLst>
            <pc:docMk/>
            <pc:sldMk cId="479923289" sldId="300"/>
            <ac:picMk id="6" creationId="{EFD57533-9F5C-42F3-8D39-C7FA63DD44E6}"/>
          </ac:picMkLst>
        </pc:picChg>
        <pc:picChg chg="add mod">
          <ac:chgData name="Melanie Taylor (PHS)" userId="d3c0072c-b2e7-4157-bfc0-f95a4270c6da" providerId="ADAL" clId="{601024D1-8DE5-4CA2-8BC7-FA25AE36728D}" dt="2022-02-10T22:28:46.697" v="5058" actId="1038"/>
          <ac:picMkLst>
            <pc:docMk/>
            <pc:sldMk cId="479923289" sldId="300"/>
            <ac:picMk id="7" creationId="{A47C0F83-7E68-4AEF-AB49-90F43503A755}"/>
          </ac:picMkLst>
        </pc:picChg>
      </pc:sldChg>
      <pc:sldChg chg="addSp modSp add mod addCm delCm">
        <pc:chgData name="Melanie Taylor (PHS)" userId="d3c0072c-b2e7-4157-bfc0-f95a4270c6da" providerId="ADAL" clId="{601024D1-8DE5-4CA2-8BC7-FA25AE36728D}" dt="2022-02-10T22:26:14.190" v="5021" actId="1076"/>
        <pc:sldMkLst>
          <pc:docMk/>
          <pc:sldMk cId="0" sldId="301"/>
        </pc:sldMkLst>
        <pc:spChg chg="add mod">
          <ac:chgData name="Melanie Taylor (PHS)" userId="d3c0072c-b2e7-4157-bfc0-f95a4270c6da" providerId="ADAL" clId="{601024D1-8DE5-4CA2-8BC7-FA25AE36728D}" dt="2022-02-10T22:26:14.190" v="5021" actId="1076"/>
          <ac:spMkLst>
            <pc:docMk/>
            <pc:sldMk cId="0" sldId="301"/>
            <ac:spMk id="5" creationId="{A78F2F78-ECF2-4AEB-B951-9AC5700B2C4B}"/>
          </ac:spMkLst>
        </pc:spChg>
      </pc:sldChg>
      <pc:sldChg chg="addSp delSp modSp new mod">
        <pc:chgData name="Melanie Taylor (PHS)" userId="d3c0072c-b2e7-4157-bfc0-f95a4270c6da" providerId="ADAL" clId="{601024D1-8DE5-4CA2-8BC7-FA25AE36728D}" dt="2022-02-10T23:04:20.962" v="5551" actId="1076"/>
        <pc:sldMkLst>
          <pc:docMk/>
          <pc:sldMk cId="2203758688" sldId="302"/>
        </pc:sldMkLst>
        <pc:spChg chg="del mod">
          <ac:chgData name="Melanie Taylor (PHS)" userId="d3c0072c-b2e7-4157-bfc0-f95a4270c6da" providerId="ADAL" clId="{601024D1-8DE5-4CA2-8BC7-FA25AE36728D}" dt="2022-02-10T22:03:35.604" v="4790" actId="3680"/>
          <ac:spMkLst>
            <pc:docMk/>
            <pc:sldMk cId="2203758688" sldId="302"/>
            <ac:spMk id="2" creationId="{45E71007-2DBE-49B2-AD9F-59A3824F6A7E}"/>
          </ac:spMkLst>
        </pc:spChg>
        <pc:spChg chg="add mod">
          <ac:chgData name="Melanie Taylor (PHS)" userId="d3c0072c-b2e7-4157-bfc0-f95a4270c6da" providerId="ADAL" clId="{601024D1-8DE5-4CA2-8BC7-FA25AE36728D}" dt="2022-02-10T23:04:20.962" v="5551" actId="1076"/>
          <ac:spMkLst>
            <pc:docMk/>
            <pc:sldMk cId="2203758688" sldId="302"/>
            <ac:spMk id="3" creationId="{7B111102-EB4B-4B96-9540-7540D180CBF0}"/>
          </ac:spMkLst>
        </pc:spChg>
        <pc:spChg chg="add mod">
          <ac:chgData name="Melanie Taylor (PHS)" userId="d3c0072c-b2e7-4157-bfc0-f95a4270c6da" providerId="ADAL" clId="{601024D1-8DE5-4CA2-8BC7-FA25AE36728D}" dt="2022-02-10T22:02:14.249" v="4778" actId="1076"/>
          <ac:spMkLst>
            <pc:docMk/>
            <pc:sldMk cId="2203758688" sldId="302"/>
            <ac:spMk id="4" creationId="{DAA906E1-02B7-4523-838C-56062D359985}"/>
          </ac:spMkLst>
        </pc:spChg>
        <pc:graphicFrameChg chg="add mod ord modGraphic">
          <ac:chgData name="Melanie Taylor (PHS)" userId="d3c0072c-b2e7-4157-bfc0-f95a4270c6da" providerId="ADAL" clId="{601024D1-8DE5-4CA2-8BC7-FA25AE36728D}" dt="2022-02-10T22:14:07.565" v="5010" actId="403"/>
          <ac:graphicFrameMkLst>
            <pc:docMk/>
            <pc:sldMk cId="2203758688" sldId="302"/>
            <ac:graphicFrameMk id="5" creationId="{9AF5E939-C939-49AB-8E7E-5785DC23E914}"/>
          </ac:graphicFrameMkLst>
        </pc:graphicFrameChg>
        <pc:picChg chg="add mod">
          <ac:chgData name="Melanie Taylor (PHS)" userId="d3c0072c-b2e7-4157-bfc0-f95a4270c6da" providerId="ADAL" clId="{601024D1-8DE5-4CA2-8BC7-FA25AE36728D}" dt="2022-02-10T22:12:43.331" v="4990" actId="1076"/>
          <ac:picMkLst>
            <pc:docMk/>
            <pc:sldMk cId="2203758688" sldId="302"/>
            <ac:picMk id="6" creationId="{B8FBFAD8-CBD1-4C0C-A660-8B5C0C82F905}"/>
          </ac:picMkLst>
        </pc:picChg>
      </pc:sldChg>
      <pc:sldChg chg="addSp delSp modSp new del mod">
        <pc:chgData name="Melanie Taylor (PHS)" userId="d3c0072c-b2e7-4157-bfc0-f95a4270c6da" providerId="ADAL" clId="{601024D1-8DE5-4CA2-8BC7-FA25AE36728D}" dt="2022-02-10T21:50:11.217" v="4561" actId="47"/>
        <pc:sldMkLst>
          <pc:docMk/>
          <pc:sldMk cId="2984255730" sldId="302"/>
        </pc:sldMkLst>
        <pc:spChg chg="add del">
          <ac:chgData name="Melanie Taylor (PHS)" userId="d3c0072c-b2e7-4157-bfc0-f95a4270c6da" providerId="ADAL" clId="{601024D1-8DE5-4CA2-8BC7-FA25AE36728D}" dt="2022-02-10T21:47:14.899" v="4540"/>
          <ac:spMkLst>
            <pc:docMk/>
            <pc:sldMk cId="2984255730" sldId="302"/>
            <ac:spMk id="2" creationId="{A28089ED-A59C-42E2-87E8-3F53E7E49680}"/>
          </ac:spMkLst>
        </pc:spChg>
        <pc:graphicFrameChg chg="add del mod">
          <ac:chgData name="Melanie Taylor (PHS)" userId="d3c0072c-b2e7-4157-bfc0-f95a4270c6da" providerId="ADAL" clId="{601024D1-8DE5-4CA2-8BC7-FA25AE36728D}" dt="2022-02-10T21:47:12.786" v="4539"/>
          <ac:graphicFrameMkLst>
            <pc:docMk/>
            <pc:sldMk cId="2984255730" sldId="302"/>
            <ac:graphicFrameMk id="3" creationId="{BB3F44B7-F01F-4243-986A-34C01006888C}"/>
          </ac:graphicFrameMkLst>
        </pc:graphicFrameChg>
        <pc:picChg chg="add mod">
          <ac:chgData name="Melanie Taylor (PHS)" userId="d3c0072c-b2e7-4157-bfc0-f95a4270c6da" providerId="ADAL" clId="{601024D1-8DE5-4CA2-8BC7-FA25AE36728D}" dt="2022-02-10T21:47:32.734" v="4544" actId="1076"/>
          <ac:picMkLst>
            <pc:docMk/>
            <pc:sldMk cId="2984255730" sldId="302"/>
            <ac:picMk id="4" creationId="{9C3B48F5-F05A-47DB-AFD7-54C797E3B45A}"/>
          </ac:picMkLst>
        </pc:picChg>
      </pc:sldChg>
      <pc:sldChg chg="addSp delSp modSp new mod">
        <pc:chgData name="Melanie Taylor (PHS)" userId="d3c0072c-b2e7-4157-bfc0-f95a4270c6da" providerId="ADAL" clId="{601024D1-8DE5-4CA2-8BC7-FA25AE36728D}" dt="2022-02-10T22:32:11.466" v="5111" actId="20577"/>
        <pc:sldMkLst>
          <pc:docMk/>
          <pc:sldMk cId="1739722839" sldId="303"/>
        </pc:sldMkLst>
        <pc:spChg chg="del">
          <ac:chgData name="Melanie Taylor (PHS)" userId="d3c0072c-b2e7-4157-bfc0-f95a4270c6da" providerId="ADAL" clId="{601024D1-8DE5-4CA2-8BC7-FA25AE36728D}" dt="2022-02-10T22:29:47.482" v="5093"/>
          <ac:spMkLst>
            <pc:docMk/>
            <pc:sldMk cId="1739722839" sldId="303"/>
            <ac:spMk id="2" creationId="{2C8EA4A7-CC4A-4AA9-AA88-7D64A26035C4}"/>
          </ac:spMkLst>
        </pc:spChg>
        <pc:spChg chg="add mod">
          <ac:chgData name="Melanie Taylor (PHS)" userId="d3c0072c-b2e7-4157-bfc0-f95a4270c6da" providerId="ADAL" clId="{601024D1-8DE5-4CA2-8BC7-FA25AE36728D}" dt="2022-02-10T22:31:32.905" v="5107" actId="1076"/>
          <ac:spMkLst>
            <pc:docMk/>
            <pc:sldMk cId="1739722839" sldId="303"/>
            <ac:spMk id="4" creationId="{1F264E0A-47ED-4B9B-B3A7-9974EFB0BF52}"/>
          </ac:spMkLst>
        </pc:spChg>
        <pc:spChg chg="add mod">
          <ac:chgData name="Melanie Taylor (PHS)" userId="d3c0072c-b2e7-4157-bfc0-f95a4270c6da" providerId="ADAL" clId="{601024D1-8DE5-4CA2-8BC7-FA25AE36728D}" dt="2022-02-10T22:32:11.466" v="5111" actId="20577"/>
          <ac:spMkLst>
            <pc:docMk/>
            <pc:sldMk cId="1739722839" sldId="303"/>
            <ac:spMk id="5" creationId="{C59967D3-D43B-48F5-8ADE-443B887224AE}"/>
          </ac:spMkLst>
        </pc:spChg>
        <pc:picChg chg="add mod">
          <ac:chgData name="Melanie Taylor (PHS)" userId="d3c0072c-b2e7-4157-bfc0-f95a4270c6da" providerId="ADAL" clId="{601024D1-8DE5-4CA2-8BC7-FA25AE36728D}" dt="2022-02-10T22:29:59.903" v="5096" actId="14100"/>
          <ac:picMkLst>
            <pc:docMk/>
            <pc:sldMk cId="1739722839" sldId="303"/>
            <ac:picMk id="3" creationId="{C4ED9658-5610-4E9F-B03C-B2D829930BB0}"/>
          </ac:picMkLst>
        </pc:picChg>
      </pc:sldChg>
      <pc:sldChg chg="new del">
        <pc:chgData name="Melanie Taylor (PHS)" userId="d3c0072c-b2e7-4157-bfc0-f95a4270c6da" providerId="ADAL" clId="{601024D1-8DE5-4CA2-8BC7-FA25AE36728D}" dt="2022-02-10T22:45:39.401" v="5320" actId="47"/>
        <pc:sldMkLst>
          <pc:docMk/>
          <pc:sldMk cId="415884017" sldId="304"/>
        </pc:sldMkLst>
      </pc:sldChg>
      <pc:sldChg chg="new del">
        <pc:chgData name="Melanie Taylor (PHS)" userId="d3c0072c-b2e7-4157-bfc0-f95a4270c6da" providerId="ADAL" clId="{601024D1-8DE5-4CA2-8BC7-FA25AE36728D}" dt="2022-02-10T22:45:26.455" v="5317" actId="680"/>
        <pc:sldMkLst>
          <pc:docMk/>
          <pc:sldMk cId="3331926633" sldId="304"/>
        </pc:sldMkLst>
      </pc:sldChg>
      <pc:sldChg chg="addSp delSp modSp new mod">
        <pc:chgData name="Melanie Taylor (PHS)" userId="d3c0072c-b2e7-4157-bfc0-f95a4270c6da" providerId="ADAL" clId="{601024D1-8DE5-4CA2-8BC7-FA25AE36728D}" dt="2022-02-10T22:52:51.298" v="5403" actId="20577"/>
        <pc:sldMkLst>
          <pc:docMk/>
          <pc:sldMk cId="3984673815" sldId="305"/>
        </pc:sldMkLst>
        <pc:spChg chg="mod">
          <ac:chgData name="Melanie Taylor (PHS)" userId="d3c0072c-b2e7-4157-bfc0-f95a4270c6da" providerId="ADAL" clId="{601024D1-8DE5-4CA2-8BC7-FA25AE36728D}" dt="2022-02-10T22:52:51.298" v="5403" actId="20577"/>
          <ac:spMkLst>
            <pc:docMk/>
            <pc:sldMk cId="3984673815" sldId="305"/>
            <ac:spMk id="2" creationId="{C3730F0F-6987-415C-8703-C62025B971CC}"/>
          </ac:spMkLst>
        </pc:spChg>
        <pc:spChg chg="add del mod">
          <ac:chgData name="Melanie Taylor (PHS)" userId="d3c0072c-b2e7-4157-bfc0-f95a4270c6da" providerId="ADAL" clId="{601024D1-8DE5-4CA2-8BC7-FA25AE36728D}" dt="2022-02-10T22:50:45.113" v="5390" actId="478"/>
          <ac:spMkLst>
            <pc:docMk/>
            <pc:sldMk cId="3984673815" sldId="305"/>
            <ac:spMk id="3" creationId="{F2C7339B-8B02-42B0-B439-0A14E97AAB15}"/>
          </ac:spMkLst>
        </pc:spChg>
        <pc:spChg chg="add mod">
          <ac:chgData name="Melanie Taylor (PHS)" userId="d3c0072c-b2e7-4157-bfc0-f95a4270c6da" providerId="ADAL" clId="{601024D1-8DE5-4CA2-8BC7-FA25AE36728D}" dt="2022-02-10T22:50:49.270" v="5391" actId="1076"/>
          <ac:spMkLst>
            <pc:docMk/>
            <pc:sldMk cId="3984673815" sldId="305"/>
            <ac:spMk id="4" creationId="{4DD1242F-B5C5-4404-8A61-E75454ABE1FF}"/>
          </ac:spMkLst>
        </pc:spChg>
      </pc:sldChg>
      <pc:sldMasterChg chg="delSldLayout">
        <pc:chgData name="Melanie Taylor (PHS)" userId="d3c0072c-b2e7-4157-bfc0-f95a4270c6da" providerId="ADAL" clId="{601024D1-8DE5-4CA2-8BC7-FA25AE36728D}" dt="2022-02-09T19:33:00.079" v="1934" actId="47"/>
        <pc:sldMasterMkLst>
          <pc:docMk/>
          <pc:sldMasterMk cId="4127444834" sldId="2147483648"/>
        </pc:sldMasterMkLst>
        <pc:sldLayoutChg chg="del">
          <pc:chgData name="Melanie Taylor (PHS)" userId="d3c0072c-b2e7-4157-bfc0-f95a4270c6da" providerId="ADAL" clId="{601024D1-8DE5-4CA2-8BC7-FA25AE36728D}" dt="2022-02-09T19:15:20.535" v="1534" actId="47"/>
          <pc:sldLayoutMkLst>
            <pc:docMk/>
            <pc:sldMasterMk cId="4127444834" sldId="2147483648"/>
            <pc:sldLayoutMk cId="3802730257" sldId="2147483658"/>
          </pc:sldLayoutMkLst>
        </pc:sldLayoutChg>
        <pc:sldLayoutChg chg="del">
          <pc:chgData name="Melanie Taylor (PHS)" userId="d3c0072c-b2e7-4157-bfc0-f95a4270c6da" providerId="ADAL" clId="{601024D1-8DE5-4CA2-8BC7-FA25AE36728D}" dt="2022-02-09T19:33:00.079" v="1934" actId="47"/>
          <pc:sldLayoutMkLst>
            <pc:docMk/>
            <pc:sldMasterMk cId="4127444834" sldId="2147483648"/>
            <pc:sldLayoutMk cId="1137685870" sldId="2147483659"/>
          </pc:sldLayoutMkLst>
        </pc:sldLayoutChg>
        <pc:sldLayoutChg chg="del">
          <pc:chgData name="Melanie Taylor (PHS)" userId="d3c0072c-b2e7-4157-bfc0-f95a4270c6da" providerId="ADAL" clId="{601024D1-8DE5-4CA2-8BC7-FA25AE36728D}" dt="2022-02-09T19:31:56.836" v="1902" actId="47"/>
          <pc:sldLayoutMkLst>
            <pc:docMk/>
            <pc:sldMasterMk cId="4127444834" sldId="2147483648"/>
            <pc:sldLayoutMk cId="4135662201" sldId="2147483660"/>
          </pc:sldLayoutMkLst>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634495754756633E-2"/>
          <c:y val="0.10231185877714774"/>
          <c:w val="0.89745603674540686"/>
          <c:h val="0.60287926372116984"/>
        </c:manualLayout>
      </c:layout>
      <c:barChart>
        <c:barDir val="col"/>
        <c:grouping val="stacked"/>
        <c:varyColors val="0"/>
        <c:ser>
          <c:idx val="1"/>
          <c:order val="0"/>
          <c:tx>
            <c:strRef>
              <c:f>'Cuurent situation'!$A$3</c:f>
              <c:strCache>
                <c:ptCount val="1"/>
                <c:pt idx="0">
                  <c:v>710</c:v>
                </c:pt>
              </c:strCache>
            </c:strRef>
          </c:tx>
          <c:spPr>
            <a:solidFill>
              <a:srgbClr val="0070C0"/>
            </a:solidFill>
          </c:spPr>
          <c:invertIfNegative val="0"/>
          <c:cat>
            <c:multiLvlStrRef>
              <c:f>'Cuurent situation'!$B$1:$Y$2</c:f>
              <c:multiLvlStrCache>
                <c:ptCount val="24"/>
                <c:lvl>
                  <c:pt idx="0">
                    <c:v>Jan</c:v>
                  </c:pt>
                  <c:pt idx="1">
                    <c:v>Feb</c:v>
                  </c:pt>
                  <c:pt idx="2">
                    <c:v>Mar</c:v>
                  </c:pt>
                  <c:pt idx="3">
                    <c:v>Apr</c:v>
                  </c:pt>
                  <c:pt idx="4">
                    <c:v>May </c:v>
                  </c:pt>
                  <c:pt idx="5">
                    <c:v>Jun</c:v>
                  </c:pt>
                  <c:pt idx="6">
                    <c:v>Jul</c:v>
                  </c:pt>
                  <c:pt idx="7">
                    <c:v>Aug</c:v>
                  </c:pt>
                  <c:pt idx="8">
                    <c:v>Sept</c:v>
                  </c:pt>
                  <c:pt idx="9">
                    <c:v>Oct</c:v>
                  </c:pt>
                  <c:pt idx="10">
                    <c:v>Nov</c:v>
                  </c:pt>
                  <c:pt idx="11">
                    <c:v>Dec</c:v>
                  </c:pt>
                  <c:pt idx="12">
                    <c:v>Jan</c:v>
                  </c:pt>
                  <c:pt idx="13">
                    <c:v>Feb</c:v>
                  </c:pt>
                  <c:pt idx="14">
                    <c:v>Mar</c:v>
                  </c:pt>
                  <c:pt idx="15">
                    <c:v>Apr</c:v>
                  </c:pt>
                  <c:pt idx="16">
                    <c:v>May</c:v>
                  </c:pt>
                  <c:pt idx="17">
                    <c:v>Jun</c:v>
                  </c:pt>
                  <c:pt idx="18">
                    <c:v>Jul</c:v>
                  </c:pt>
                  <c:pt idx="19">
                    <c:v>Aug</c:v>
                  </c:pt>
                  <c:pt idx="20">
                    <c:v>Sept</c:v>
                  </c:pt>
                  <c:pt idx="21">
                    <c:v>Oct</c:v>
                  </c:pt>
                  <c:pt idx="22">
                    <c:v>Nov</c:v>
                  </c:pt>
                  <c:pt idx="23">
                    <c:v>Dec</c:v>
                  </c:pt>
                </c:lvl>
                <c:lvl>
                  <c:pt idx="0">
                    <c:v>2016</c:v>
                  </c:pt>
                  <c:pt idx="12">
                    <c:v>2017</c:v>
                  </c:pt>
                </c:lvl>
              </c:multiLvlStrCache>
            </c:multiLvlStrRef>
          </c:cat>
          <c:val>
            <c:numRef>
              <c:f>'Cuurent situation'!$B$3:$Y$3</c:f>
              <c:numCache>
                <c:formatCode>General</c:formatCode>
                <c:ptCount val="24"/>
                <c:pt idx="0">
                  <c:v>0</c:v>
                </c:pt>
                <c:pt idx="1">
                  <c:v>0</c:v>
                </c:pt>
                <c:pt idx="2">
                  <c:v>0</c:v>
                </c:pt>
                <c:pt idx="3">
                  <c:v>1</c:v>
                </c:pt>
                <c:pt idx="4">
                  <c:v>0</c:v>
                </c:pt>
                <c:pt idx="5">
                  <c:v>0</c:v>
                </c:pt>
                <c:pt idx="6">
                  <c:v>0</c:v>
                </c:pt>
                <c:pt idx="7">
                  <c:v>0</c:v>
                </c:pt>
                <c:pt idx="8">
                  <c:v>1</c:v>
                </c:pt>
                <c:pt idx="9">
                  <c:v>1</c:v>
                </c:pt>
                <c:pt idx="10">
                  <c:v>1</c:v>
                </c:pt>
                <c:pt idx="11">
                  <c:v>2</c:v>
                </c:pt>
                <c:pt idx="12">
                  <c:v>1</c:v>
                </c:pt>
                <c:pt idx="13">
                  <c:v>2</c:v>
                </c:pt>
                <c:pt idx="14">
                  <c:v>4</c:v>
                </c:pt>
                <c:pt idx="15">
                  <c:v>1</c:v>
                </c:pt>
                <c:pt idx="16">
                  <c:v>0</c:v>
                </c:pt>
                <c:pt idx="17">
                  <c:v>2</c:v>
                </c:pt>
                <c:pt idx="18">
                  <c:v>0</c:v>
                </c:pt>
                <c:pt idx="19">
                  <c:v>0</c:v>
                </c:pt>
                <c:pt idx="20">
                  <c:v>1</c:v>
                </c:pt>
                <c:pt idx="21">
                  <c:v>0</c:v>
                </c:pt>
                <c:pt idx="22">
                  <c:v>0</c:v>
                </c:pt>
                <c:pt idx="23">
                  <c:v>1</c:v>
                </c:pt>
              </c:numCache>
            </c:numRef>
          </c:val>
          <c:extLst>
            <c:ext xmlns:c16="http://schemas.microsoft.com/office/drawing/2014/chart" uri="{C3380CC4-5D6E-409C-BE32-E72D297353CC}">
              <c16:uniqueId val="{00000000-DD84-49C0-80F2-C16785D326B7}"/>
            </c:ext>
          </c:extLst>
        </c:ser>
        <c:ser>
          <c:idx val="2"/>
          <c:order val="1"/>
          <c:tx>
            <c:strRef>
              <c:f>'Cuurent situation'!$A$4</c:f>
              <c:strCache>
                <c:ptCount val="1"/>
                <c:pt idx="0">
                  <c:v>720</c:v>
                </c:pt>
              </c:strCache>
            </c:strRef>
          </c:tx>
          <c:invertIfNegative val="0"/>
          <c:cat>
            <c:multiLvlStrRef>
              <c:f>'Cuurent situation'!$B$1:$Y$2</c:f>
              <c:multiLvlStrCache>
                <c:ptCount val="24"/>
                <c:lvl>
                  <c:pt idx="0">
                    <c:v>Jan</c:v>
                  </c:pt>
                  <c:pt idx="1">
                    <c:v>Feb</c:v>
                  </c:pt>
                  <c:pt idx="2">
                    <c:v>Mar</c:v>
                  </c:pt>
                  <c:pt idx="3">
                    <c:v>Apr</c:v>
                  </c:pt>
                  <c:pt idx="4">
                    <c:v>May </c:v>
                  </c:pt>
                  <c:pt idx="5">
                    <c:v>Jun</c:v>
                  </c:pt>
                  <c:pt idx="6">
                    <c:v>Jul</c:v>
                  </c:pt>
                  <c:pt idx="7">
                    <c:v>Aug</c:v>
                  </c:pt>
                  <c:pt idx="8">
                    <c:v>Sept</c:v>
                  </c:pt>
                  <c:pt idx="9">
                    <c:v>Oct</c:v>
                  </c:pt>
                  <c:pt idx="10">
                    <c:v>Nov</c:v>
                  </c:pt>
                  <c:pt idx="11">
                    <c:v>Dec</c:v>
                  </c:pt>
                  <c:pt idx="12">
                    <c:v>Jan</c:v>
                  </c:pt>
                  <c:pt idx="13">
                    <c:v>Feb</c:v>
                  </c:pt>
                  <c:pt idx="14">
                    <c:v>Mar</c:v>
                  </c:pt>
                  <c:pt idx="15">
                    <c:v>Apr</c:v>
                  </c:pt>
                  <c:pt idx="16">
                    <c:v>May</c:v>
                  </c:pt>
                  <c:pt idx="17">
                    <c:v>Jun</c:v>
                  </c:pt>
                  <c:pt idx="18">
                    <c:v>Jul</c:v>
                  </c:pt>
                  <c:pt idx="19">
                    <c:v>Aug</c:v>
                  </c:pt>
                  <c:pt idx="20">
                    <c:v>Sept</c:v>
                  </c:pt>
                  <c:pt idx="21">
                    <c:v>Oct</c:v>
                  </c:pt>
                  <c:pt idx="22">
                    <c:v>Nov</c:v>
                  </c:pt>
                  <c:pt idx="23">
                    <c:v>Dec</c:v>
                  </c:pt>
                </c:lvl>
                <c:lvl>
                  <c:pt idx="0">
                    <c:v>2016</c:v>
                  </c:pt>
                  <c:pt idx="12">
                    <c:v>2017</c:v>
                  </c:pt>
                </c:lvl>
              </c:multiLvlStrCache>
            </c:multiLvlStrRef>
          </c:cat>
          <c:val>
            <c:numRef>
              <c:f>'Cuurent situation'!$B$4:$Y$4</c:f>
              <c:numCache>
                <c:formatCode>General</c:formatCode>
                <c:ptCount val="24"/>
                <c:pt idx="0">
                  <c:v>0</c:v>
                </c:pt>
                <c:pt idx="1">
                  <c:v>0</c:v>
                </c:pt>
                <c:pt idx="2">
                  <c:v>0</c:v>
                </c:pt>
                <c:pt idx="3">
                  <c:v>0</c:v>
                </c:pt>
                <c:pt idx="4">
                  <c:v>0</c:v>
                </c:pt>
                <c:pt idx="5">
                  <c:v>0</c:v>
                </c:pt>
                <c:pt idx="6">
                  <c:v>0</c:v>
                </c:pt>
                <c:pt idx="7">
                  <c:v>0</c:v>
                </c:pt>
                <c:pt idx="8">
                  <c:v>0</c:v>
                </c:pt>
                <c:pt idx="9">
                  <c:v>1</c:v>
                </c:pt>
                <c:pt idx="10">
                  <c:v>0</c:v>
                </c:pt>
                <c:pt idx="11">
                  <c:v>0</c:v>
                </c:pt>
                <c:pt idx="12">
                  <c:v>0</c:v>
                </c:pt>
                <c:pt idx="13">
                  <c:v>2</c:v>
                </c:pt>
                <c:pt idx="14">
                  <c:v>1</c:v>
                </c:pt>
                <c:pt idx="15">
                  <c:v>1</c:v>
                </c:pt>
                <c:pt idx="16">
                  <c:v>1</c:v>
                </c:pt>
                <c:pt idx="17">
                  <c:v>1</c:v>
                </c:pt>
                <c:pt idx="18">
                  <c:v>0</c:v>
                </c:pt>
                <c:pt idx="19">
                  <c:v>0</c:v>
                </c:pt>
                <c:pt idx="20">
                  <c:v>1</c:v>
                </c:pt>
                <c:pt idx="21">
                  <c:v>2</c:v>
                </c:pt>
                <c:pt idx="22">
                  <c:v>0</c:v>
                </c:pt>
                <c:pt idx="23">
                  <c:v>0</c:v>
                </c:pt>
              </c:numCache>
            </c:numRef>
          </c:val>
          <c:extLst>
            <c:ext xmlns:c16="http://schemas.microsoft.com/office/drawing/2014/chart" uri="{C3380CC4-5D6E-409C-BE32-E72D297353CC}">
              <c16:uniqueId val="{00000001-DD84-49C0-80F2-C16785D326B7}"/>
            </c:ext>
          </c:extLst>
        </c:ser>
        <c:ser>
          <c:idx val="3"/>
          <c:order val="2"/>
          <c:tx>
            <c:strRef>
              <c:f>'Cuurent situation'!$A$5</c:f>
              <c:strCache>
                <c:ptCount val="1"/>
                <c:pt idx="0">
                  <c:v>730</c:v>
                </c:pt>
              </c:strCache>
            </c:strRef>
          </c:tx>
          <c:spPr>
            <a:solidFill>
              <a:schemeClr val="accent1">
                <a:lumMod val="20000"/>
                <a:lumOff val="80000"/>
              </a:schemeClr>
            </a:solidFill>
          </c:spPr>
          <c:invertIfNegative val="0"/>
          <c:cat>
            <c:multiLvlStrRef>
              <c:f>'Cuurent situation'!$B$1:$Y$2</c:f>
              <c:multiLvlStrCache>
                <c:ptCount val="24"/>
                <c:lvl>
                  <c:pt idx="0">
                    <c:v>Jan</c:v>
                  </c:pt>
                  <c:pt idx="1">
                    <c:v>Feb</c:v>
                  </c:pt>
                  <c:pt idx="2">
                    <c:v>Mar</c:v>
                  </c:pt>
                  <c:pt idx="3">
                    <c:v>Apr</c:v>
                  </c:pt>
                  <c:pt idx="4">
                    <c:v>May </c:v>
                  </c:pt>
                  <c:pt idx="5">
                    <c:v>Jun</c:v>
                  </c:pt>
                  <c:pt idx="6">
                    <c:v>Jul</c:v>
                  </c:pt>
                  <c:pt idx="7">
                    <c:v>Aug</c:v>
                  </c:pt>
                  <c:pt idx="8">
                    <c:v>Sept</c:v>
                  </c:pt>
                  <c:pt idx="9">
                    <c:v>Oct</c:v>
                  </c:pt>
                  <c:pt idx="10">
                    <c:v>Nov</c:v>
                  </c:pt>
                  <c:pt idx="11">
                    <c:v>Dec</c:v>
                  </c:pt>
                  <c:pt idx="12">
                    <c:v>Jan</c:v>
                  </c:pt>
                  <c:pt idx="13">
                    <c:v>Feb</c:v>
                  </c:pt>
                  <c:pt idx="14">
                    <c:v>Mar</c:v>
                  </c:pt>
                  <c:pt idx="15">
                    <c:v>Apr</c:v>
                  </c:pt>
                  <c:pt idx="16">
                    <c:v>May</c:v>
                  </c:pt>
                  <c:pt idx="17">
                    <c:v>Jun</c:v>
                  </c:pt>
                  <c:pt idx="18">
                    <c:v>Jul</c:v>
                  </c:pt>
                  <c:pt idx="19">
                    <c:v>Aug</c:v>
                  </c:pt>
                  <c:pt idx="20">
                    <c:v>Sept</c:v>
                  </c:pt>
                  <c:pt idx="21">
                    <c:v>Oct</c:v>
                  </c:pt>
                  <c:pt idx="22">
                    <c:v>Nov</c:v>
                  </c:pt>
                  <c:pt idx="23">
                    <c:v>Dec</c:v>
                  </c:pt>
                </c:lvl>
                <c:lvl>
                  <c:pt idx="0">
                    <c:v>2016</c:v>
                  </c:pt>
                  <c:pt idx="12">
                    <c:v>2017</c:v>
                  </c:pt>
                </c:lvl>
              </c:multiLvlStrCache>
            </c:multiLvlStrRef>
          </c:cat>
          <c:val>
            <c:numRef>
              <c:f>'Cuurent situation'!$B$5:$Y$5</c:f>
              <c:numCache>
                <c:formatCode>General</c:formatCode>
                <c:ptCount val="24"/>
                <c:pt idx="0">
                  <c:v>0</c:v>
                </c:pt>
                <c:pt idx="1">
                  <c:v>0</c:v>
                </c:pt>
                <c:pt idx="2">
                  <c:v>0</c:v>
                </c:pt>
                <c:pt idx="3">
                  <c:v>0</c:v>
                </c:pt>
                <c:pt idx="4">
                  <c:v>0</c:v>
                </c:pt>
                <c:pt idx="5">
                  <c:v>0</c:v>
                </c:pt>
                <c:pt idx="6">
                  <c:v>0</c:v>
                </c:pt>
                <c:pt idx="7">
                  <c:v>1</c:v>
                </c:pt>
                <c:pt idx="8">
                  <c:v>0</c:v>
                </c:pt>
                <c:pt idx="9">
                  <c:v>1</c:v>
                </c:pt>
                <c:pt idx="10">
                  <c:v>0</c:v>
                </c:pt>
                <c:pt idx="11">
                  <c:v>3</c:v>
                </c:pt>
                <c:pt idx="12">
                  <c:v>6</c:v>
                </c:pt>
                <c:pt idx="13">
                  <c:v>6</c:v>
                </c:pt>
                <c:pt idx="14">
                  <c:v>7</c:v>
                </c:pt>
                <c:pt idx="15">
                  <c:v>1</c:v>
                </c:pt>
                <c:pt idx="16">
                  <c:v>4</c:v>
                </c:pt>
                <c:pt idx="17">
                  <c:v>1</c:v>
                </c:pt>
                <c:pt idx="18">
                  <c:v>3</c:v>
                </c:pt>
                <c:pt idx="19">
                  <c:v>3</c:v>
                </c:pt>
                <c:pt idx="20">
                  <c:v>1</c:v>
                </c:pt>
                <c:pt idx="21">
                  <c:v>8</c:v>
                </c:pt>
                <c:pt idx="22">
                  <c:v>4</c:v>
                </c:pt>
                <c:pt idx="23">
                  <c:v>4</c:v>
                </c:pt>
              </c:numCache>
            </c:numRef>
          </c:val>
          <c:extLst>
            <c:ext xmlns:c16="http://schemas.microsoft.com/office/drawing/2014/chart" uri="{C3380CC4-5D6E-409C-BE32-E72D297353CC}">
              <c16:uniqueId val="{00000002-DD84-49C0-80F2-C16785D326B7}"/>
            </c:ext>
          </c:extLst>
        </c:ser>
        <c:ser>
          <c:idx val="4"/>
          <c:order val="3"/>
          <c:tx>
            <c:strRef>
              <c:f>'Cuurent situation'!$A$6</c:f>
              <c:strCache>
                <c:ptCount val="1"/>
                <c:pt idx="0">
                  <c:v>745</c:v>
                </c:pt>
              </c:strCache>
            </c:strRef>
          </c:tx>
          <c:spPr>
            <a:solidFill>
              <a:schemeClr val="accent6">
                <a:lumMod val="60000"/>
                <a:lumOff val="40000"/>
              </a:schemeClr>
            </a:solidFill>
          </c:spPr>
          <c:invertIfNegative val="0"/>
          <c:cat>
            <c:multiLvlStrRef>
              <c:f>'Cuurent situation'!$B$1:$Y$2</c:f>
              <c:multiLvlStrCache>
                <c:ptCount val="24"/>
                <c:lvl>
                  <c:pt idx="0">
                    <c:v>Jan</c:v>
                  </c:pt>
                  <c:pt idx="1">
                    <c:v>Feb</c:v>
                  </c:pt>
                  <c:pt idx="2">
                    <c:v>Mar</c:v>
                  </c:pt>
                  <c:pt idx="3">
                    <c:v>Apr</c:v>
                  </c:pt>
                  <c:pt idx="4">
                    <c:v>May </c:v>
                  </c:pt>
                  <c:pt idx="5">
                    <c:v>Jun</c:v>
                  </c:pt>
                  <c:pt idx="6">
                    <c:v>Jul</c:v>
                  </c:pt>
                  <c:pt idx="7">
                    <c:v>Aug</c:v>
                  </c:pt>
                  <c:pt idx="8">
                    <c:v>Sept</c:v>
                  </c:pt>
                  <c:pt idx="9">
                    <c:v>Oct</c:v>
                  </c:pt>
                  <c:pt idx="10">
                    <c:v>Nov</c:v>
                  </c:pt>
                  <c:pt idx="11">
                    <c:v>Dec</c:v>
                  </c:pt>
                  <c:pt idx="12">
                    <c:v>Jan</c:v>
                  </c:pt>
                  <c:pt idx="13">
                    <c:v>Feb</c:v>
                  </c:pt>
                  <c:pt idx="14">
                    <c:v>Mar</c:v>
                  </c:pt>
                  <c:pt idx="15">
                    <c:v>Apr</c:v>
                  </c:pt>
                  <c:pt idx="16">
                    <c:v>May</c:v>
                  </c:pt>
                  <c:pt idx="17">
                    <c:v>Jun</c:v>
                  </c:pt>
                  <c:pt idx="18">
                    <c:v>Jul</c:v>
                  </c:pt>
                  <c:pt idx="19">
                    <c:v>Aug</c:v>
                  </c:pt>
                  <c:pt idx="20">
                    <c:v>Sept</c:v>
                  </c:pt>
                  <c:pt idx="21">
                    <c:v>Oct</c:v>
                  </c:pt>
                  <c:pt idx="22">
                    <c:v>Nov</c:v>
                  </c:pt>
                  <c:pt idx="23">
                    <c:v>Dec</c:v>
                  </c:pt>
                </c:lvl>
                <c:lvl>
                  <c:pt idx="0">
                    <c:v>2016</c:v>
                  </c:pt>
                  <c:pt idx="12">
                    <c:v>2017</c:v>
                  </c:pt>
                </c:lvl>
              </c:multiLvlStrCache>
            </c:multiLvlStrRef>
          </c:cat>
          <c:val>
            <c:numRef>
              <c:f>'Cuurent situation'!$B$6:$Y$6</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c:v>
                </c:pt>
                <c:pt idx="16">
                  <c:v>0</c:v>
                </c:pt>
                <c:pt idx="17">
                  <c:v>0</c:v>
                </c:pt>
                <c:pt idx="18">
                  <c:v>0</c:v>
                </c:pt>
                <c:pt idx="19">
                  <c:v>0</c:v>
                </c:pt>
                <c:pt idx="20">
                  <c:v>0</c:v>
                </c:pt>
                <c:pt idx="21">
                  <c:v>0</c:v>
                </c:pt>
                <c:pt idx="22">
                  <c:v>0</c:v>
                </c:pt>
                <c:pt idx="23">
                  <c:v>1</c:v>
                </c:pt>
              </c:numCache>
            </c:numRef>
          </c:val>
          <c:extLst>
            <c:ext xmlns:c16="http://schemas.microsoft.com/office/drawing/2014/chart" uri="{C3380CC4-5D6E-409C-BE32-E72D297353CC}">
              <c16:uniqueId val="{00000003-DD84-49C0-80F2-C16785D326B7}"/>
            </c:ext>
          </c:extLst>
        </c:ser>
        <c:ser>
          <c:idx val="5"/>
          <c:order val="4"/>
          <c:tx>
            <c:strRef>
              <c:f>'Cuurent situation'!$A$7</c:f>
              <c:strCache>
                <c:ptCount val="1"/>
                <c:pt idx="0">
                  <c:v>790</c:v>
                </c:pt>
              </c:strCache>
            </c:strRef>
          </c:tx>
          <c:spPr>
            <a:solidFill>
              <a:srgbClr val="000000"/>
            </a:solidFill>
          </c:spPr>
          <c:invertIfNegative val="0"/>
          <c:cat>
            <c:multiLvlStrRef>
              <c:f>'Cuurent situation'!$B$1:$Y$2</c:f>
              <c:multiLvlStrCache>
                <c:ptCount val="24"/>
                <c:lvl>
                  <c:pt idx="0">
                    <c:v>Jan</c:v>
                  </c:pt>
                  <c:pt idx="1">
                    <c:v>Feb</c:v>
                  </c:pt>
                  <c:pt idx="2">
                    <c:v>Mar</c:v>
                  </c:pt>
                  <c:pt idx="3">
                    <c:v>Apr</c:v>
                  </c:pt>
                  <c:pt idx="4">
                    <c:v>May </c:v>
                  </c:pt>
                  <c:pt idx="5">
                    <c:v>Jun</c:v>
                  </c:pt>
                  <c:pt idx="6">
                    <c:v>Jul</c:v>
                  </c:pt>
                  <c:pt idx="7">
                    <c:v>Aug</c:v>
                  </c:pt>
                  <c:pt idx="8">
                    <c:v>Sept</c:v>
                  </c:pt>
                  <c:pt idx="9">
                    <c:v>Oct</c:v>
                  </c:pt>
                  <c:pt idx="10">
                    <c:v>Nov</c:v>
                  </c:pt>
                  <c:pt idx="11">
                    <c:v>Dec</c:v>
                  </c:pt>
                  <c:pt idx="12">
                    <c:v>Jan</c:v>
                  </c:pt>
                  <c:pt idx="13">
                    <c:v>Feb</c:v>
                  </c:pt>
                  <c:pt idx="14">
                    <c:v>Mar</c:v>
                  </c:pt>
                  <c:pt idx="15">
                    <c:v>Apr</c:v>
                  </c:pt>
                  <c:pt idx="16">
                    <c:v>May</c:v>
                  </c:pt>
                  <c:pt idx="17">
                    <c:v>Jun</c:v>
                  </c:pt>
                  <c:pt idx="18">
                    <c:v>Jul</c:v>
                  </c:pt>
                  <c:pt idx="19">
                    <c:v>Aug</c:v>
                  </c:pt>
                  <c:pt idx="20">
                    <c:v>Sept</c:v>
                  </c:pt>
                  <c:pt idx="21">
                    <c:v>Oct</c:v>
                  </c:pt>
                  <c:pt idx="22">
                    <c:v>Nov</c:v>
                  </c:pt>
                  <c:pt idx="23">
                    <c:v>Dec</c:v>
                  </c:pt>
                </c:lvl>
                <c:lvl>
                  <c:pt idx="0">
                    <c:v>2016</c:v>
                  </c:pt>
                  <c:pt idx="12">
                    <c:v>2017</c:v>
                  </c:pt>
                </c:lvl>
              </c:multiLvlStrCache>
            </c:multiLvlStrRef>
          </c:cat>
          <c:val>
            <c:numRef>
              <c:f>'Cuurent situation'!$B$7:$Y$7</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0</c:v>
                </c:pt>
                <c:pt idx="15">
                  <c:v>0</c:v>
                </c:pt>
                <c:pt idx="16">
                  <c:v>0</c:v>
                </c:pt>
                <c:pt idx="17">
                  <c:v>0</c:v>
                </c:pt>
                <c:pt idx="18">
                  <c:v>0</c:v>
                </c:pt>
                <c:pt idx="19">
                  <c:v>0</c:v>
                </c:pt>
                <c:pt idx="20">
                  <c:v>0</c:v>
                </c:pt>
                <c:pt idx="21">
                  <c:v>0</c:v>
                </c:pt>
                <c:pt idx="22">
                  <c:v>0</c:v>
                </c:pt>
                <c:pt idx="23">
                  <c:v>1</c:v>
                </c:pt>
              </c:numCache>
            </c:numRef>
          </c:val>
          <c:extLst>
            <c:ext xmlns:c16="http://schemas.microsoft.com/office/drawing/2014/chart" uri="{C3380CC4-5D6E-409C-BE32-E72D297353CC}">
              <c16:uniqueId val="{00000004-DD84-49C0-80F2-C16785D326B7}"/>
            </c:ext>
          </c:extLst>
        </c:ser>
        <c:dLbls>
          <c:showLegendKey val="0"/>
          <c:showVal val="0"/>
          <c:showCatName val="0"/>
          <c:showSerName val="0"/>
          <c:showPercent val="0"/>
          <c:showBubbleSize val="0"/>
        </c:dLbls>
        <c:gapWidth val="25"/>
        <c:overlap val="100"/>
        <c:axId val="120244864"/>
        <c:axId val="120296192"/>
      </c:barChart>
      <c:catAx>
        <c:axId val="120244864"/>
        <c:scaling>
          <c:orientation val="minMax"/>
        </c:scaling>
        <c:delete val="0"/>
        <c:axPos val="b"/>
        <c:numFmt formatCode="General" sourceLinked="0"/>
        <c:majorTickMark val="out"/>
        <c:minorTickMark val="none"/>
        <c:tickLblPos val="nextTo"/>
        <c:crossAx val="120296192"/>
        <c:crosses val="autoZero"/>
        <c:auto val="1"/>
        <c:lblAlgn val="ctr"/>
        <c:lblOffset val="100"/>
        <c:noMultiLvlLbl val="0"/>
      </c:catAx>
      <c:valAx>
        <c:axId val="120296192"/>
        <c:scaling>
          <c:orientation val="minMax"/>
          <c:max val="12"/>
        </c:scaling>
        <c:delete val="0"/>
        <c:axPos val="l"/>
        <c:numFmt formatCode="General" sourceLinked="1"/>
        <c:majorTickMark val="none"/>
        <c:minorTickMark val="none"/>
        <c:tickLblPos val="nextTo"/>
        <c:crossAx val="120244864"/>
        <c:crosses val="autoZero"/>
        <c:crossBetween val="between"/>
        <c:majorUnit val="12"/>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0.65158</cdr:x>
      <cdr:y>0.40396</cdr:y>
    </cdr:from>
    <cdr:to>
      <cdr:x>0.67315</cdr:x>
      <cdr:y>0.51405</cdr:y>
    </cdr:to>
    <cdr:sp macro="" textlink="">
      <cdr:nvSpPr>
        <cdr:cNvPr id="6" name="TextBox 4"/>
        <cdr:cNvSpPr txBox="1"/>
      </cdr:nvSpPr>
      <cdr:spPr>
        <a:xfrm xmlns:a="http://schemas.openxmlformats.org/drawingml/2006/main">
          <a:off x="5580684" y="1355195"/>
          <a:ext cx="18473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endParaRPr lang="en-US" b="1" dirty="0">
            <a:solidFill>
              <a:schemeClr val="accent5"/>
            </a:solidFill>
          </a:endParaRPr>
        </a:p>
      </cdr:txBody>
    </cdr:sp>
  </cdr:relSizeAnchor>
  <cdr:relSizeAnchor xmlns:cdr="http://schemas.openxmlformats.org/drawingml/2006/chartDrawing">
    <cdr:from>
      <cdr:x>0.68987</cdr:x>
      <cdr:y>0.46182</cdr:y>
    </cdr:from>
    <cdr:to>
      <cdr:x>0.71144</cdr:x>
      <cdr:y>0.57191</cdr:y>
    </cdr:to>
    <cdr:sp macro="" textlink="">
      <cdr:nvSpPr>
        <cdr:cNvPr id="7" name="TextBox 4"/>
        <cdr:cNvSpPr txBox="1"/>
      </cdr:nvSpPr>
      <cdr:spPr>
        <a:xfrm xmlns:a="http://schemas.openxmlformats.org/drawingml/2006/main">
          <a:off x="5908642" y="1549307"/>
          <a:ext cx="18473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endParaRPr lang="en-US" b="1" dirty="0">
            <a:solidFill>
              <a:schemeClr val="accent5"/>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9F12B-3616-4C41-A190-FE738B6ECC2F}" type="datetimeFigureOut">
              <a:rPr lang="en-US" smtClean="0"/>
              <a:t>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76DC9-BC7F-4BF2-A299-553B42872DAB}" type="slidenum">
              <a:rPr lang="en-US" smtClean="0"/>
              <a:t>‹#›</a:t>
            </a:fld>
            <a:endParaRPr lang="en-US"/>
          </a:p>
        </p:txBody>
      </p:sp>
    </p:spTree>
    <p:extLst>
      <p:ext uri="{BB962C8B-B14F-4D97-AF65-F5344CB8AC3E}">
        <p14:creationId xmlns:p14="http://schemas.microsoft.com/office/powerpoint/2010/main" val="218628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cbi.nlm.nih.gov/pmc/articles/PMC5973824/#R12"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ncbi.nlm.nih.gov/pmc/articles/PMC5973824/#R15" TargetMode="External"/><Relationship Id="rId5" Type="http://schemas.openxmlformats.org/officeDocument/2006/relationships/hyperlink" Target="https://www.ncbi.nlm.nih.gov/pmc/articles/PMC5973824/#R13" TargetMode="External"/><Relationship Id="rId4" Type="http://schemas.openxmlformats.org/officeDocument/2006/relationships/hyperlink" Target="https://www.ncbi.nlm.nih.gov/pmc/articles/PMC5973824/#R3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std/statistics/2019/case-definitions.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std/statistics/2019/case-definitions.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std/statistics/2019/case-definitions.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std/statistics/2019/case-definitions.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std/statistics/2019/case-definitions.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Horizontal transmission is rare </a:t>
            </a:r>
            <a:r>
              <a:rPr lang="en-US" dirty="0"/>
              <a:t>but can occur from blood transfusion or organ transplantation “</a:t>
            </a:r>
            <a:r>
              <a:rPr lang="en-US" b="0" i="0" dirty="0">
                <a:solidFill>
                  <a:srgbClr val="000000"/>
                </a:solidFill>
                <a:effectLst/>
                <a:latin typeface="Times New Roman" panose="02020603050405020304" pitchFamily="18" charset="0"/>
              </a:rPr>
              <a:t>Prior to the standard practice of using gloves by healthcare providers, there were reports of extragenital syphilitic lesions on the fingers and in the nose of physicians.</a:t>
            </a:r>
            <a:r>
              <a:rPr lang="en-US" b="0" i="0" baseline="30000" dirty="0">
                <a:solidFill>
                  <a:srgbClr val="2F4A8B"/>
                </a:solidFill>
                <a:effectLst/>
                <a:latin typeface="Times New Roman" panose="02020603050405020304" pitchFamily="18" charset="0"/>
                <a:hlinkClick r:id="rId3"/>
              </a:rPr>
              <a:t>12</a:t>
            </a:r>
            <a:r>
              <a:rPr lang="en-US" b="0" i="0" baseline="30000" dirty="0">
                <a:solidFill>
                  <a:srgbClr val="000000"/>
                </a:solidFill>
                <a:effectLst/>
                <a:latin typeface="Times New Roman" panose="02020603050405020304" pitchFamily="18" charset="0"/>
              </a:rPr>
              <a:t>,</a:t>
            </a:r>
            <a:r>
              <a:rPr lang="en-US" b="0" i="0" baseline="30000" dirty="0">
                <a:solidFill>
                  <a:srgbClr val="2F4A8B"/>
                </a:solidFill>
                <a:effectLst/>
                <a:latin typeface="Times New Roman" panose="02020603050405020304" pitchFamily="18" charset="0"/>
                <a:hlinkClick r:id="rId4"/>
              </a:rPr>
              <a:t>39</a:t>
            </a:r>
            <a:r>
              <a:rPr lang="en-US" b="0" i="0" dirty="0">
                <a:solidFill>
                  <a:srgbClr val="000000"/>
                </a:solidFill>
                <a:effectLst/>
                <a:latin typeface="Times New Roman" panose="02020603050405020304" pitchFamily="18" charset="0"/>
              </a:rPr>
              <a:t> In addition, the transmission of syphilis via human bite in both sexual and non-sexual circumstances has been reported,</a:t>
            </a:r>
            <a:r>
              <a:rPr lang="en-US" b="0" i="0" baseline="30000" dirty="0">
                <a:solidFill>
                  <a:srgbClr val="2F4A8B"/>
                </a:solidFill>
                <a:effectLst/>
                <a:latin typeface="Times New Roman" panose="02020603050405020304" pitchFamily="18" charset="0"/>
                <a:hlinkClick r:id="rId5"/>
              </a:rPr>
              <a:t>13</a:t>
            </a:r>
            <a:r>
              <a:rPr lang="en-US" b="0" i="0" baseline="30000" dirty="0">
                <a:solidFill>
                  <a:srgbClr val="000000"/>
                </a:solidFill>
                <a:effectLst/>
                <a:latin typeface="Times New Roman" panose="02020603050405020304" pitchFamily="18" charset="0"/>
              </a:rPr>
              <a:t>–</a:t>
            </a:r>
            <a:r>
              <a:rPr lang="en-US" b="0" i="0" baseline="30000" dirty="0">
                <a:solidFill>
                  <a:srgbClr val="2F4A8B"/>
                </a:solidFill>
                <a:effectLst/>
                <a:latin typeface="Times New Roman" panose="02020603050405020304" pitchFamily="18" charset="0"/>
                <a:hlinkClick r:id="rId6"/>
              </a:rPr>
              <a:t>15</a:t>
            </a:r>
            <a:r>
              <a:rPr lang="en-US" b="0" i="0" dirty="0">
                <a:solidFill>
                  <a:srgbClr val="000000"/>
                </a:solidFill>
                <a:effectLst/>
                <a:latin typeface="Times New Roman" panose="02020603050405020304" pitchFamily="18" charset="0"/>
              </a:rPr>
              <a:t> as well as transmission via mouth-to-mouth feeding of infants with pre-chewed food from infected relatives” </a:t>
            </a:r>
          </a:p>
          <a:p>
            <a:endParaRPr lang="en-US" b="0" i="0" dirty="0">
              <a:solidFill>
                <a:srgbClr val="000000"/>
              </a:solidFill>
              <a:effectLst/>
              <a:latin typeface="Times New Roman" panose="02020603050405020304" pitchFamily="18" charset="0"/>
            </a:endParaRPr>
          </a:p>
          <a:p>
            <a:r>
              <a:rPr lang="en-US" b="0" i="0" dirty="0" err="1">
                <a:solidFill>
                  <a:srgbClr val="303030"/>
                </a:solidFill>
                <a:effectLst/>
                <a:latin typeface="arial" panose="020B0604020202020204" pitchFamily="34" charset="0"/>
              </a:rPr>
              <a:t>Stoltey</a:t>
            </a:r>
            <a:r>
              <a:rPr lang="en-US" b="0" i="0" dirty="0">
                <a:solidFill>
                  <a:srgbClr val="303030"/>
                </a:solidFill>
                <a:effectLst/>
                <a:latin typeface="arial" panose="020B0604020202020204" pitchFamily="34" charset="0"/>
              </a:rPr>
              <a:t> JE, Cohen SE. Syphilis transmission: a review of the current evidence. </a:t>
            </a:r>
            <a:r>
              <a:rPr lang="en-US" b="0" i="1" dirty="0">
                <a:solidFill>
                  <a:srgbClr val="303030"/>
                </a:solidFill>
                <a:effectLst/>
                <a:latin typeface="arial" panose="020B0604020202020204" pitchFamily="34" charset="0"/>
              </a:rPr>
              <a:t>Sex Health</a:t>
            </a:r>
            <a:r>
              <a:rPr lang="en-US" b="0" i="0" dirty="0">
                <a:solidFill>
                  <a:srgbClr val="303030"/>
                </a:solidFill>
                <a:effectLst/>
                <a:latin typeface="arial" panose="020B0604020202020204" pitchFamily="34" charset="0"/>
              </a:rPr>
              <a:t>. 2015;12(2):103-109. doi:10.1071/SH14174</a:t>
            </a:r>
          </a:p>
          <a:p>
            <a:endParaRPr lang="en-US" b="0" i="0" dirty="0">
              <a:solidFill>
                <a:srgbClr val="303030"/>
              </a:solidFill>
              <a:effectLst/>
              <a:latin typeface="arial" panose="020B0604020202020204" pitchFamily="34" charset="0"/>
            </a:endParaRPr>
          </a:p>
          <a:p>
            <a:r>
              <a:rPr lang="en-US" b="1" i="0" dirty="0">
                <a:solidFill>
                  <a:srgbClr val="303030"/>
                </a:solidFill>
                <a:effectLst/>
                <a:latin typeface="arial" panose="020B0604020202020204" pitchFamily="34" charset="0"/>
              </a:rPr>
              <a:t>Tertiary syphilis is no longer consider a stage of syphilis rather the clinical signs are called “late” </a:t>
            </a:r>
            <a:endParaRPr lang="en-US" b="1" dirty="0"/>
          </a:p>
        </p:txBody>
      </p:sp>
      <p:sp>
        <p:nvSpPr>
          <p:cNvPr id="4" name="Slide Number Placeholder 3"/>
          <p:cNvSpPr>
            <a:spLocks noGrp="1"/>
          </p:cNvSpPr>
          <p:nvPr>
            <p:ph type="sldNum" sz="quarter" idx="5"/>
          </p:nvPr>
        </p:nvSpPr>
        <p:spPr/>
        <p:txBody>
          <a:bodyPr/>
          <a:lstStyle/>
          <a:p>
            <a:fld id="{4BE76DC9-BC7F-4BF2-A299-553B42872DAB}" type="slidenum">
              <a:rPr lang="en-US" smtClean="0"/>
              <a:t>2</a:t>
            </a:fld>
            <a:endParaRPr lang="en-US"/>
          </a:p>
        </p:txBody>
      </p:sp>
    </p:spTree>
    <p:extLst>
      <p:ext uri="{BB962C8B-B14F-4D97-AF65-F5344CB8AC3E}">
        <p14:creationId xmlns:p14="http://schemas.microsoft.com/office/powerpoint/2010/main" val="3405901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hlinkClick r:id="rId3"/>
              </a:rPr>
              <a:t>Case Definitions in Effect During 2019 (cdc.gov)</a:t>
            </a:r>
            <a:endParaRPr lang="en-US" b="0" i="1" dirty="0">
              <a:solidFill>
                <a:srgbClr val="000000"/>
              </a:solidFill>
              <a:effectLst/>
              <a:latin typeface="Merriweather" panose="00000500000000000000" pitchFamily="2" charset="0"/>
            </a:endParaRPr>
          </a:p>
          <a:p>
            <a:pPr algn="l"/>
            <a:r>
              <a:rPr lang="en-US" b="0" i="1" dirty="0">
                <a:solidFill>
                  <a:srgbClr val="000000"/>
                </a:solidFill>
                <a:effectLst/>
                <a:latin typeface="Merriweather" panose="00000500000000000000" pitchFamily="2" charset="0"/>
              </a:rPr>
              <a:t>“Syphilis, primary</a:t>
            </a:r>
            <a:endParaRPr lang="en-US" b="0" i="0" dirty="0">
              <a:solidFill>
                <a:srgbClr val="000000"/>
              </a:solidFill>
              <a:effectLst/>
              <a:latin typeface="Merriweather" panose="00000500000000000000" pitchFamily="2" charset="0"/>
            </a:endParaRPr>
          </a:p>
          <a:p>
            <a:pPr algn="l"/>
            <a:r>
              <a:rPr lang="en-US" b="0" i="0" dirty="0">
                <a:solidFill>
                  <a:srgbClr val="000000"/>
                </a:solidFill>
                <a:effectLst/>
                <a:latin typeface="Merriweather" panose="00000500000000000000" pitchFamily="2" charset="0"/>
              </a:rPr>
              <a:t>Clinical description</a:t>
            </a:r>
          </a:p>
          <a:p>
            <a:pPr algn="l"/>
            <a:r>
              <a:rPr lang="en-US" b="0" i="0" dirty="0">
                <a:solidFill>
                  <a:srgbClr val="000000"/>
                </a:solidFill>
                <a:effectLst/>
                <a:latin typeface="Open Sans" panose="020B0606030504020204" pitchFamily="34" charset="0"/>
              </a:rPr>
              <a:t>A stage of infection with Treponema pallidum characterized by one or more ulcerative lesions (e.g., chancre), which might differ considerably in clinical appearance.</a:t>
            </a:r>
          </a:p>
          <a:p>
            <a:pPr algn="l"/>
            <a:r>
              <a:rPr lang="en-US" b="0" i="0" dirty="0">
                <a:solidFill>
                  <a:srgbClr val="000000"/>
                </a:solidFill>
                <a:effectLst/>
                <a:latin typeface="Merriweather" panose="00000500000000000000" pitchFamily="2" charset="0"/>
              </a:rPr>
              <a:t>Laboratory criteria for diagnosis</a:t>
            </a:r>
          </a:p>
          <a:p>
            <a:pPr algn="l"/>
            <a:r>
              <a:rPr lang="en-US" b="0" i="1" dirty="0">
                <a:solidFill>
                  <a:srgbClr val="000000"/>
                </a:solidFill>
                <a:effectLst/>
                <a:latin typeface="Open Sans" panose="020B0606030504020204" pitchFamily="34" charset="0"/>
              </a:rPr>
              <a:t>Confirmatory:</a:t>
            </a: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Demonstration of </a:t>
            </a:r>
            <a:r>
              <a:rPr lang="en-US" b="0" i="1" dirty="0">
                <a:solidFill>
                  <a:srgbClr val="000000"/>
                </a:solidFill>
                <a:effectLst/>
                <a:latin typeface="Open Sans" panose="020B0606030504020204" pitchFamily="34" charset="0"/>
              </a:rPr>
              <a:t>T. pallidum</a:t>
            </a:r>
            <a:r>
              <a:rPr lang="en-US" b="0" i="0" dirty="0">
                <a:solidFill>
                  <a:srgbClr val="000000"/>
                </a:solidFill>
                <a:effectLst/>
                <a:latin typeface="Open Sans" panose="020B0606030504020204" pitchFamily="34" charset="0"/>
              </a:rPr>
              <a:t> by darkfield microscopy in a clinical specimen that was not obtained from the oropharynx and is not potentially contaminated by stool, OR</a:t>
            </a:r>
          </a:p>
          <a:p>
            <a:pPr algn="l"/>
            <a:r>
              <a:rPr lang="en-US" b="0" i="0" dirty="0">
                <a:solidFill>
                  <a:srgbClr val="000000"/>
                </a:solidFill>
                <a:effectLst/>
                <a:latin typeface="Open Sans" panose="020B0606030504020204" pitchFamily="34" charset="0"/>
              </a:rPr>
              <a:t>Demonstration of </a:t>
            </a:r>
            <a:r>
              <a:rPr lang="en-US" b="0" i="1" dirty="0">
                <a:solidFill>
                  <a:srgbClr val="000000"/>
                </a:solidFill>
                <a:effectLst/>
                <a:latin typeface="Open Sans" panose="020B0606030504020204" pitchFamily="34" charset="0"/>
              </a:rPr>
              <a:t>T. pallidum</a:t>
            </a:r>
            <a:r>
              <a:rPr lang="en-US" b="0" i="0" dirty="0">
                <a:solidFill>
                  <a:srgbClr val="000000"/>
                </a:solidFill>
                <a:effectLst/>
                <a:latin typeface="Open Sans" panose="020B0606030504020204" pitchFamily="34" charset="0"/>
              </a:rPr>
              <a:t> by polymerase chain reaction (PCR) or equivalent direct molecular methods in any clinical specimen.</a:t>
            </a:r>
          </a:p>
          <a:p>
            <a:pPr algn="l"/>
            <a:r>
              <a:rPr lang="en-US" b="0" i="1" dirty="0">
                <a:solidFill>
                  <a:srgbClr val="000000"/>
                </a:solidFill>
                <a:effectLst/>
                <a:latin typeface="Open Sans" panose="020B0606030504020204" pitchFamily="34" charset="0"/>
              </a:rPr>
              <a:t>Supportive:</a:t>
            </a: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A reactive nontreponemal serologic test (Venereal Disease Research Laboratory [VDRL], rapid plasma </a:t>
            </a:r>
            <a:r>
              <a:rPr lang="en-US" b="0" i="0" dirty="0" err="1">
                <a:solidFill>
                  <a:srgbClr val="000000"/>
                </a:solidFill>
                <a:effectLst/>
                <a:latin typeface="Open Sans" panose="020B0606030504020204" pitchFamily="34" charset="0"/>
              </a:rPr>
              <a:t>reagin</a:t>
            </a:r>
            <a:r>
              <a:rPr lang="en-US" b="0" i="0" dirty="0">
                <a:solidFill>
                  <a:srgbClr val="000000"/>
                </a:solidFill>
                <a:effectLst/>
                <a:latin typeface="Open Sans" panose="020B0606030504020204" pitchFamily="34" charset="0"/>
              </a:rPr>
              <a:t> [RPR], or equivalent serologic methods), OR</a:t>
            </a:r>
          </a:p>
          <a:p>
            <a:pPr algn="l"/>
            <a:r>
              <a:rPr lang="en-US" b="0" i="0" dirty="0">
                <a:solidFill>
                  <a:srgbClr val="000000"/>
                </a:solidFill>
                <a:effectLst/>
                <a:latin typeface="Open Sans" panose="020B0606030504020204" pitchFamily="34" charset="0"/>
              </a:rPr>
              <a:t>A reactive treponemal serologic test (</a:t>
            </a:r>
            <a:r>
              <a:rPr lang="en-US" b="0" i="1" dirty="0">
                <a:solidFill>
                  <a:srgbClr val="000000"/>
                </a:solidFill>
                <a:effectLst/>
                <a:latin typeface="Open Sans" panose="020B0606030504020204" pitchFamily="34" charset="0"/>
              </a:rPr>
              <a:t>T. pallidum</a:t>
            </a:r>
            <a:r>
              <a:rPr lang="en-US" b="0" i="0" dirty="0">
                <a:solidFill>
                  <a:srgbClr val="000000"/>
                </a:solidFill>
                <a:effectLst/>
                <a:latin typeface="Open Sans" panose="020B0606030504020204" pitchFamily="34" charset="0"/>
              </a:rPr>
              <a:t> particle agglutination [TP-PA], enzyme immunoassay [EIA], chemiluminescence immunoassay [CIA], or equivalent serologic methods).*</a:t>
            </a:r>
          </a:p>
          <a:p>
            <a:pPr algn="l"/>
            <a:r>
              <a:rPr lang="en-US" b="0" i="0" dirty="0">
                <a:solidFill>
                  <a:srgbClr val="000000"/>
                </a:solidFill>
                <a:effectLst/>
                <a:latin typeface="Open Sans" panose="020B0606030504020204" pitchFamily="34" charset="0"/>
              </a:rPr>
              <a:t>* These treponemal tests supersede older testing technologies, including </a:t>
            </a:r>
            <a:r>
              <a:rPr lang="en-US" b="0" i="0" dirty="0" err="1">
                <a:solidFill>
                  <a:srgbClr val="000000"/>
                </a:solidFill>
                <a:effectLst/>
                <a:latin typeface="Open Sans" panose="020B0606030504020204" pitchFamily="34" charset="0"/>
              </a:rPr>
              <a:t>microhemagglutination</a:t>
            </a:r>
            <a:r>
              <a:rPr lang="en-US" b="0" i="0" dirty="0">
                <a:solidFill>
                  <a:srgbClr val="000000"/>
                </a:solidFill>
                <a:effectLst/>
                <a:latin typeface="Open Sans" panose="020B0606030504020204" pitchFamily="34" charset="0"/>
              </a:rPr>
              <a:t> assay for antibody to T. pallidum [MHA-TP].</a:t>
            </a:r>
          </a:p>
          <a:p>
            <a:pPr algn="l"/>
            <a:r>
              <a:rPr lang="en-US" b="0" i="0" dirty="0">
                <a:solidFill>
                  <a:srgbClr val="000000"/>
                </a:solidFill>
                <a:effectLst/>
                <a:latin typeface="Merriweather" panose="00000500000000000000" pitchFamily="2" charset="0"/>
              </a:rPr>
              <a:t>Case classification</a:t>
            </a:r>
          </a:p>
          <a:p>
            <a:pPr algn="l"/>
            <a:r>
              <a:rPr lang="en-US" b="0" i="1" dirty="0">
                <a:solidFill>
                  <a:srgbClr val="000000"/>
                </a:solidFill>
                <a:effectLst/>
                <a:latin typeface="Open Sans" panose="020B0606030504020204" pitchFamily="34" charset="0"/>
              </a:rPr>
              <a:t>Probable:</a:t>
            </a:r>
            <a:r>
              <a:rPr lang="en-US" b="0" i="0" dirty="0">
                <a:solidFill>
                  <a:srgbClr val="000000"/>
                </a:solidFill>
                <a:effectLst/>
                <a:latin typeface="Open Sans" panose="020B0606030504020204" pitchFamily="34" charset="0"/>
              </a:rPr>
              <a:t> a case that meets the clinical description of primary syphilis and the supportive laboratory criteria.</a:t>
            </a:r>
          </a:p>
          <a:p>
            <a:pPr algn="l"/>
            <a:r>
              <a:rPr lang="en-US" b="0" i="1" dirty="0">
                <a:solidFill>
                  <a:srgbClr val="000000"/>
                </a:solidFill>
                <a:effectLst/>
                <a:latin typeface="Open Sans" panose="020B0606030504020204" pitchFamily="34" charset="0"/>
              </a:rPr>
              <a:t>Confirmed:</a:t>
            </a:r>
            <a:r>
              <a:rPr lang="en-US" b="0" i="0" dirty="0">
                <a:solidFill>
                  <a:srgbClr val="000000"/>
                </a:solidFill>
                <a:effectLst/>
                <a:latin typeface="Open Sans" panose="020B0606030504020204" pitchFamily="34" charset="0"/>
              </a:rPr>
              <a:t> a case that meets the clinical description of primary syphilis and the supportive confirmatory criteria.”</a:t>
            </a:r>
          </a:p>
          <a:p>
            <a:endParaRPr lang="en-US" dirty="0"/>
          </a:p>
        </p:txBody>
      </p:sp>
      <p:sp>
        <p:nvSpPr>
          <p:cNvPr id="4" name="Slide Number Placeholder 3"/>
          <p:cNvSpPr>
            <a:spLocks noGrp="1"/>
          </p:cNvSpPr>
          <p:nvPr>
            <p:ph type="sldNum" sz="quarter" idx="5"/>
          </p:nvPr>
        </p:nvSpPr>
        <p:spPr/>
        <p:txBody>
          <a:bodyPr/>
          <a:lstStyle/>
          <a:p>
            <a:fld id="{4BE76DC9-BC7F-4BF2-A299-553B42872DAB}" type="slidenum">
              <a:rPr lang="en-US" smtClean="0"/>
              <a:t>4</a:t>
            </a:fld>
            <a:endParaRPr lang="en-US"/>
          </a:p>
        </p:txBody>
      </p:sp>
    </p:spTree>
    <p:extLst>
      <p:ext uri="{BB962C8B-B14F-4D97-AF65-F5344CB8AC3E}">
        <p14:creationId xmlns:p14="http://schemas.microsoft.com/office/powerpoint/2010/main" val="2131948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hlinkClick r:id="rId3"/>
              </a:rPr>
              <a:t>Case Definitions in Effect During 2019 (cdc.gov)</a:t>
            </a: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“A stage of infection caused by </a:t>
            </a:r>
            <a:r>
              <a:rPr lang="en-US" b="0" i="1" dirty="0">
                <a:solidFill>
                  <a:srgbClr val="000000"/>
                </a:solidFill>
                <a:effectLst/>
                <a:latin typeface="Open Sans" panose="020B0606030504020204" pitchFamily="34" charset="0"/>
              </a:rPr>
              <a:t>T. pallidum</a:t>
            </a:r>
            <a:r>
              <a:rPr lang="en-US" b="0" i="0" dirty="0">
                <a:solidFill>
                  <a:srgbClr val="000000"/>
                </a:solidFill>
                <a:effectLst/>
                <a:latin typeface="Open Sans" panose="020B0606030504020204" pitchFamily="34" charset="0"/>
              </a:rPr>
              <a:t> characterized by localized or diffuse mucocutaneous lesions (e.g., rash – such as non-pruritic macular, maculopapular, </a:t>
            </a:r>
            <a:r>
              <a:rPr lang="en-US" b="0" i="0" dirty="0" err="1">
                <a:solidFill>
                  <a:srgbClr val="000000"/>
                </a:solidFill>
                <a:effectLst/>
                <a:latin typeface="Open Sans" panose="020B0606030504020204" pitchFamily="34" charset="0"/>
              </a:rPr>
              <a:t>papular</a:t>
            </a:r>
            <a:r>
              <a:rPr lang="en-US" b="0" i="0" dirty="0">
                <a:solidFill>
                  <a:srgbClr val="000000"/>
                </a:solidFill>
                <a:effectLst/>
                <a:latin typeface="Open Sans" panose="020B0606030504020204" pitchFamily="34" charset="0"/>
              </a:rPr>
              <a:t>, or pustular lesions), often with generalized lymphadenopathy. Other symptoms can include mucous patches, condyloma </a:t>
            </a:r>
            <a:r>
              <a:rPr lang="en-US" b="0" i="0" dirty="0" err="1">
                <a:solidFill>
                  <a:srgbClr val="000000"/>
                </a:solidFill>
                <a:effectLst/>
                <a:latin typeface="Open Sans" panose="020B0606030504020204" pitchFamily="34" charset="0"/>
              </a:rPr>
              <a:t>lata</a:t>
            </a:r>
            <a:r>
              <a:rPr lang="en-US" b="0" i="0" dirty="0">
                <a:solidFill>
                  <a:srgbClr val="000000"/>
                </a:solidFill>
                <a:effectLst/>
                <a:latin typeface="Open Sans" panose="020B0606030504020204" pitchFamily="34" charset="0"/>
              </a:rPr>
              <a:t>, and alopecia. The primary ulcerative lesion may still be present. Because of the wide array of symptoms and signs possibly indicating secondary syphilis, serologic tests for syphilis and a physical examination are crucial to determining if a case should be classified as secondary syphilis.</a:t>
            </a:r>
          </a:p>
          <a:p>
            <a:pPr algn="l"/>
            <a:r>
              <a:rPr lang="en-US" b="0" i="0" dirty="0">
                <a:solidFill>
                  <a:srgbClr val="000000"/>
                </a:solidFill>
                <a:effectLst/>
                <a:latin typeface="Merriweather" panose="00000500000000000000" pitchFamily="2" charset="0"/>
              </a:rPr>
              <a:t>Laboratory criteria for diagnosis</a:t>
            </a:r>
          </a:p>
          <a:p>
            <a:pPr algn="l"/>
            <a:r>
              <a:rPr lang="en-US" b="0" i="1" dirty="0">
                <a:solidFill>
                  <a:srgbClr val="000000"/>
                </a:solidFill>
                <a:effectLst/>
                <a:latin typeface="Open Sans" panose="020B0606030504020204" pitchFamily="34" charset="0"/>
              </a:rPr>
              <a:t>Confirmatory:</a:t>
            </a: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Demonstration of </a:t>
            </a:r>
            <a:r>
              <a:rPr lang="en-US" b="0" i="1" dirty="0">
                <a:solidFill>
                  <a:srgbClr val="000000"/>
                </a:solidFill>
                <a:effectLst/>
                <a:latin typeface="Open Sans" panose="020B0606030504020204" pitchFamily="34" charset="0"/>
              </a:rPr>
              <a:t>T. pallidum</a:t>
            </a:r>
            <a:r>
              <a:rPr lang="en-US" b="0" i="0" dirty="0">
                <a:solidFill>
                  <a:srgbClr val="000000"/>
                </a:solidFill>
                <a:effectLst/>
                <a:latin typeface="Open Sans" panose="020B0606030504020204" pitchFamily="34" charset="0"/>
              </a:rPr>
              <a:t> by darkfield microscopy in a clinical specimen that was not obtained from the oropharynx and is not potentially contaminated by stool, OR</a:t>
            </a:r>
          </a:p>
          <a:p>
            <a:pPr algn="l"/>
            <a:r>
              <a:rPr lang="en-US" b="0" i="0" dirty="0">
                <a:solidFill>
                  <a:srgbClr val="000000"/>
                </a:solidFill>
                <a:effectLst/>
                <a:latin typeface="Open Sans" panose="020B0606030504020204" pitchFamily="34" charset="0"/>
              </a:rPr>
              <a:t>Demonstration of </a:t>
            </a:r>
            <a:r>
              <a:rPr lang="en-US" b="0" i="1" dirty="0">
                <a:solidFill>
                  <a:srgbClr val="000000"/>
                </a:solidFill>
                <a:effectLst/>
                <a:latin typeface="Open Sans" panose="020B0606030504020204" pitchFamily="34" charset="0"/>
              </a:rPr>
              <a:t>T. pallidum</a:t>
            </a:r>
            <a:r>
              <a:rPr lang="en-US" b="0" i="0" dirty="0">
                <a:solidFill>
                  <a:srgbClr val="000000"/>
                </a:solidFill>
                <a:effectLst/>
                <a:latin typeface="Open Sans" panose="020B0606030504020204" pitchFamily="34" charset="0"/>
              </a:rPr>
              <a:t> by polymerase chain reaction (PCR) or equivalent direct molecular methods in any clinical specimen.</a:t>
            </a:r>
          </a:p>
          <a:p>
            <a:pPr algn="l"/>
            <a:r>
              <a:rPr lang="en-US" b="0" i="1" dirty="0">
                <a:solidFill>
                  <a:srgbClr val="000000"/>
                </a:solidFill>
                <a:effectLst/>
                <a:latin typeface="Open Sans" panose="020B0606030504020204" pitchFamily="34" charset="0"/>
              </a:rPr>
              <a:t>Supportive:</a:t>
            </a: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A reactive nontreponemal serologic test (VDRL, RPR, or equivalent serologic methods), AND</a:t>
            </a:r>
          </a:p>
          <a:p>
            <a:pPr algn="l"/>
            <a:r>
              <a:rPr lang="en-US" b="0" i="0" dirty="0">
                <a:solidFill>
                  <a:srgbClr val="000000"/>
                </a:solidFill>
                <a:effectLst/>
                <a:latin typeface="Open Sans" panose="020B0606030504020204" pitchFamily="34" charset="0"/>
              </a:rPr>
              <a:t>A reactive treponemal serologic test (TP-PA, EIA, CIA, or equivalent serologic methods).”</a:t>
            </a:r>
          </a:p>
          <a:p>
            <a:endParaRPr lang="en-US" dirty="0"/>
          </a:p>
        </p:txBody>
      </p:sp>
      <p:sp>
        <p:nvSpPr>
          <p:cNvPr id="4" name="Slide Number Placeholder 3"/>
          <p:cNvSpPr>
            <a:spLocks noGrp="1"/>
          </p:cNvSpPr>
          <p:nvPr>
            <p:ph type="sldNum" sz="quarter" idx="5"/>
          </p:nvPr>
        </p:nvSpPr>
        <p:spPr/>
        <p:txBody>
          <a:bodyPr/>
          <a:lstStyle/>
          <a:p>
            <a:fld id="{4BE76DC9-BC7F-4BF2-A299-553B42872DAB}" type="slidenum">
              <a:rPr lang="en-US" smtClean="0"/>
              <a:t>5</a:t>
            </a:fld>
            <a:endParaRPr lang="en-US"/>
          </a:p>
        </p:txBody>
      </p:sp>
    </p:spTree>
    <p:extLst>
      <p:ext uri="{BB962C8B-B14F-4D97-AF65-F5344CB8AC3E}">
        <p14:creationId xmlns:p14="http://schemas.microsoft.com/office/powerpoint/2010/main" val="1569543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hlinkClick r:id="rId3"/>
              </a:rPr>
              <a:t>Case Definitions in Effect During 2019 (cdc.gov)</a:t>
            </a:r>
            <a:endParaRPr lang="en-US" b="0" i="0" dirty="0">
              <a:solidFill>
                <a:srgbClr val="000000"/>
              </a:solidFill>
              <a:effectLst/>
              <a:latin typeface="Merriweather" panose="00000500000000000000" pitchFamily="2" charset="0"/>
            </a:endParaRPr>
          </a:p>
          <a:p>
            <a:pPr algn="l"/>
            <a:r>
              <a:rPr lang="en-US" b="0" i="0" dirty="0">
                <a:solidFill>
                  <a:srgbClr val="000000"/>
                </a:solidFill>
                <a:effectLst/>
                <a:latin typeface="Merriweather" panose="00000500000000000000" pitchFamily="2" charset="0"/>
              </a:rPr>
              <a:t>“Case classification</a:t>
            </a:r>
          </a:p>
          <a:p>
            <a:pPr algn="l"/>
            <a:r>
              <a:rPr lang="en-US" b="0" i="1" dirty="0">
                <a:solidFill>
                  <a:srgbClr val="000000"/>
                </a:solidFill>
                <a:effectLst/>
                <a:latin typeface="Open Sans" panose="020B0606030504020204" pitchFamily="34" charset="0"/>
              </a:rPr>
              <a:t>Probable:</a:t>
            </a:r>
            <a:r>
              <a:rPr lang="en-US" b="0" i="0" dirty="0">
                <a:solidFill>
                  <a:srgbClr val="000000"/>
                </a:solidFill>
                <a:effectLst/>
                <a:latin typeface="Open Sans" panose="020B0606030504020204" pitchFamily="34" charset="0"/>
              </a:rPr>
              <a:t> a person with no clinical signs or symptoms of primary or secondary syphilis who has one of the following:</a:t>
            </a:r>
          </a:p>
          <a:p>
            <a:pPr algn="l"/>
            <a:r>
              <a:rPr lang="en-US" b="0" i="0" dirty="0">
                <a:solidFill>
                  <a:srgbClr val="000000"/>
                </a:solidFill>
                <a:effectLst/>
                <a:latin typeface="Open Sans" panose="020B0606030504020204" pitchFamily="34" charset="0"/>
              </a:rPr>
              <a:t>No prior history of syphilis, AND a current reactive nontreponemal test (e.g., VDRL, RPR, or equivalent serologic methods), AND a current reactive treponemal test (e.g., TP-PA, EIA, CIA, or equivalent serologic methods), OR</a:t>
            </a:r>
          </a:p>
          <a:p>
            <a:pPr algn="l"/>
            <a:r>
              <a:rPr lang="en-US" b="0" i="0" dirty="0">
                <a:solidFill>
                  <a:srgbClr val="000000"/>
                </a:solidFill>
                <a:effectLst/>
                <a:latin typeface="Open Sans" panose="020B0606030504020204" pitchFamily="34" charset="0"/>
              </a:rPr>
              <a:t>A prior history of syphilis and meets the supportive laboratory criteria.</a:t>
            </a:r>
          </a:p>
          <a:p>
            <a:pPr algn="l"/>
            <a:r>
              <a:rPr lang="en-US" b="0" i="0" dirty="0">
                <a:solidFill>
                  <a:srgbClr val="000000"/>
                </a:solidFill>
                <a:effectLst/>
                <a:latin typeface="Open Sans" panose="020B0606030504020204" pitchFamily="34" charset="0"/>
              </a:rPr>
              <a:t>AND evidence of having acquired the infection within the previous 12 months based on one or more of the following criteria:</a:t>
            </a:r>
          </a:p>
          <a:p>
            <a:pPr algn="l"/>
            <a:r>
              <a:rPr lang="en-US" b="0" i="0" dirty="0">
                <a:solidFill>
                  <a:srgbClr val="000000"/>
                </a:solidFill>
                <a:effectLst/>
                <a:latin typeface="Open Sans" panose="020B0606030504020204" pitchFamily="34" charset="0"/>
              </a:rPr>
              <a:t>Documented seroconversion or fourfold or greater increase in titer of a nontreponemal test during the previous 12 months, unless there is evidence that this increase was not sustained for &gt;2 weeks</a:t>
            </a:r>
          </a:p>
          <a:p>
            <a:pPr algn="l"/>
            <a:r>
              <a:rPr lang="en-US" b="0" i="0" dirty="0">
                <a:solidFill>
                  <a:srgbClr val="000000"/>
                </a:solidFill>
                <a:effectLst/>
                <a:latin typeface="Open Sans" panose="020B0606030504020204" pitchFamily="34" charset="0"/>
              </a:rPr>
              <a:t>Documented seroconversion of a treponemal test during the previous 12 months</a:t>
            </a:r>
          </a:p>
          <a:p>
            <a:pPr algn="l"/>
            <a:r>
              <a:rPr lang="en-US" b="0" i="0" dirty="0">
                <a:solidFill>
                  <a:srgbClr val="000000"/>
                </a:solidFill>
                <a:effectLst/>
                <a:latin typeface="Open Sans" panose="020B0606030504020204" pitchFamily="34" charset="0"/>
              </a:rPr>
              <a:t>A history of symptoms consistent with primary or secondary syphilis during the previous 12 months</a:t>
            </a:r>
          </a:p>
          <a:p>
            <a:pPr algn="l"/>
            <a:r>
              <a:rPr lang="en-US" b="0" i="0" dirty="0">
                <a:solidFill>
                  <a:srgbClr val="000000"/>
                </a:solidFill>
                <a:effectLst/>
                <a:latin typeface="Open Sans" panose="020B0606030504020204" pitchFamily="34" charset="0"/>
              </a:rPr>
              <a:t>Meets epidemiologic criteria.</a:t>
            </a:r>
          </a:p>
          <a:p>
            <a:pPr algn="l"/>
            <a:r>
              <a:rPr lang="en-US" b="0" i="1" dirty="0">
                <a:solidFill>
                  <a:srgbClr val="000000"/>
                </a:solidFill>
                <a:effectLst/>
                <a:latin typeface="Open Sans" panose="020B0606030504020204" pitchFamily="34" charset="0"/>
              </a:rPr>
              <a:t>Epidemiological criteria:</a:t>
            </a: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A history of sexual exposure to a partner within the previous 12 months who had primary, secondary, or early non-primary non-secondary syphilis (documented independently as duration &lt;12 months).</a:t>
            </a:r>
          </a:p>
          <a:p>
            <a:pPr algn="l"/>
            <a:r>
              <a:rPr lang="en-US" b="0" i="0" dirty="0">
                <a:solidFill>
                  <a:srgbClr val="000000"/>
                </a:solidFill>
                <a:effectLst/>
                <a:latin typeface="Open Sans" panose="020B0606030504020204" pitchFamily="34" charset="0"/>
              </a:rPr>
              <a:t>Only sexual contact (sexual debut) was within the previous 12 months.”</a:t>
            </a:r>
          </a:p>
          <a:p>
            <a:endParaRPr lang="en-US" dirty="0"/>
          </a:p>
        </p:txBody>
      </p:sp>
      <p:sp>
        <p:nvSpPr>
          <p:cNvPr id="4" name="Slide Number Placeholder 3"/>
          <p:cNvSpPr>
            <a:spLocks noGrp="1"/>
          </p:cNvSpPr>
          <p:nvPr>
            <p:ph type="sldNum" sz="quarter" idx="5"/>
          </p:nvPr>
        </p:nvSpPr>
        <p:spPr/>
        <p:txBody>
          <a:bodyPr/>
          <a:lstStyle/>
          <a:p>
            <a:fld id="{4BE76DC9-BC7F-4BF2-A299-553B42872DAB}" type="slidenum">
              <a:rPr lang="en-US" smtClean="0"/>
              <a:t>6</a:t>
            </a:fld>
            <a:endParaRPr lang="en-US"/>
          </a:p>
        </p:txBody>
      </p:sp>
    </p:spTree>
    <p:extLst>
      <p:ext uri="{BB962C8B-B14F-4D97-AF65-F5344CB8AC3E}">
        <p14:creationId xmlns:p14="http://schemas.microsoft.com/office/powerpoint/2010/main" val="2941951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hlinkClick r:id="rId3"/>
              </a:rPr>
              <a:t>Case Definitions in Effect During 2019 (cdc.gov)</a:t>
            </a:r>
            <a:endParaRPr lang="en-US" b="0" i="1" dirty="0">
              <a:solidFill>
                <a:srgbClr val="000000"/>
              </a:solidFill>
              <a:effectLst/>
              <a:latin typeface="Merriweather" panose="00000500000000000000" pitchFamily="2" charset="0"/>
            </a:endParaRPr>
          </a:p>
          <a:p>
            <a:pPr algn="l"/>
            <a:r>
              <a:rPr lang="en-US" b="0" i="1" dirty="0">
                <a:solidFill>
                  <a:srgbClr val="000000"/>
                </a:solidFill>
                <a:effectLst/>
                <a:latin typeface="Merriweather" panose="00000500000000000000" pitchFamily="2" charset="0"/>
              </a:rPr>
              <a:t>“Syphilis, unknown duration or late</a:t>
            </a:r>
            <a:endParaRPr lang="en-US" b="0" i="0" dirty="0">
              <a:solidFill>
                <a:srgbClr val="000000"/>
              </a:solidFill>
              <a:effectLst/>
              <a:latin typeface="Merriweather" panose="00000500000000000000" pitchFamily="2" charset="0"/>
            </a:endParaRPr>
          </a:p>
          <a:p>
            <a:pPr algn="l"/>
            <a:r>
              <a:rPr lang="en-US" b="0" i="0" dirty="0">
                <a:solidFill>
                  <a:srgbClr val="000000"/>
                </a:solidFill>
                <a:effectLst/>
                <a:latin typeface="Merriweather" panose="00000500000000000000" pitchFamily="2" charset="0"/>
              </a:rPr>
              <a:t>Clinical description</a:t>
            </a:r>
          </a:p>
          <a:p>
            <a:pPr algn="l"/>
            <a:r>
              <a:rPr lang="en-US" b="0" i="0" dirty="0">
                <a:solidFill>
                  <a:srgbClr val="000000"/>
                </a:solidFill>
                <a:effectLst/>
                <a:latin typeface="Open Sans" panose="020B0606030504020204" pitchFamily="34" charset="0"/>
              </a:rPr>
              <a:t>A stage of infection caused by </a:t>
            </a:r>
            <a:r>
              <a:rPr lang="en-US" b="0" i="1" dirty="0">
                <a:solidFill>
                  <a:srgbClr val="000000"/>
                </a:solidFill>
                <a:effectLst/>
                <a:latin typeface="Open Sans" panose="020B0606030504020204" pitchFamily="34" charset="0"/>
              </a:rPr>
              <a:t>T. pallidum</a:t>
            </a:r>
            <a:r>
              <a:rPr lang="en-US" b="0" i="0" dirty="0">
                <a:solidFill>
                  <a:srgbClr val="000000"/>
                </a:solidFill>
                <a:effectLst/>
                <a:latin typeface="Open Sans" panose="020B0606030504020204" pitchFamily="34" charset="0"/>
              </a:rPr>
              <a:t> in which initial infection has occurred &gt;12 months previously or in which there is insufficient evidence to conclude that infection was acquired during the previous 12 months.</a:t>
            </a:r>
          </a:p>
          <a:p>
            <a:pPr algn="l"/>
            <a:r>
              <a:rPr lang="en-US" b="0" i="0" dirty="0">
                <a:solidFill>
                  <a:srgbClr val="000000"/>
                </a:solidFill>
                <a:effectLst/>
                <a:latin typeface="Merriweather" panose="00000500000000000000" pitchFamily="2" charset="0"/>
              </a:rPr>
              <a:t>Case classification</a:t>
            </a:r>
          </a:p>
          <a:p>
            <a:pPr algn="l"/>
            <a:r>
              <a:rPr lang="en-US" b="0" i="1" dirty="0">
                <a:solidFill>
                  <a:srgbClr val="000000"/>
                </a:solidFill>
                <a:effectLst/>
                <a:latin typeface="Open Sans" panose="020B0606030504020204" pitchFamily="34" charset="0"/>
              </a:rPr>
              <a:t>Probable:</a:t>
            </a:r>
            <a:r>
              <a:rPr lang="en-US" b="0" i="0" dirty="0">
                <a:solidFill>
                  <a:srgbClr val="000000"/>
                </a:solidFill>
                <a:effectLst/>
                <a:latin typeface="Open Sans" panose="020B0606030504020204" pitchFamily="34" charset="0"/>
              </a:rPr>
              <a:t> a person with no clinical signs or symptoms of primary or secondary syphilis who meets one of the following sets of criteria:</a:t>
            </a:r>
          </a:p>
          <a:p>
            <a:pPr algn="l"/>
            <a:r>
              <a:rPr lang="en-US" b="0" i="0" dirty="0">
                <a:solidFill>
                  <a:srgbClr val="000000"/>
                </a:solidFill>
                <a:effectLst/>
                <a:latin typeface="Open Sans" panose="020B0606030504020204" pitchFamily="34" charset="0"/>
              </a:rPr>
              <a:t>No prior history of syphilis, and a current reactive nontreponemal test (e.g., VDRL, RPR, or equivalent serologic methods), and a current reactive treponemal test (e.g., TP-PA, EIA, CIA, or equivalent serologic methods), OR</a:t>
            </a:r>
          </a:p>
          <a:p>
            <a:pPr algn="l"/>
            <a:r>
              <a:rPr lang="en-US" b="0" i="0" dirty="0">
                <a:solidFill>
                  <a:srgbClr val="000000"/>
                </a:solidFill>
                <a:effectLst/>
                <a:latin typeface="Open Sans" panose="020B0606030504020204" pitchFamily="34" charset="0"/>
              </a:rPr>
              <a:t>A prior history of syphilis, and a current nontreponemal test titer demonstrating fourfold or greater increase from the last nontreponemal test titer, unless there is evidence that this increase was not sustained for &gt;2 weeks, OR</a:t>
            </a:r>
          </a:p>
          <a:p>
            <a:pPr algn="l"/>
            <a:r>
              <a:rPr lang="en-US" b="0" i="0" dirty="0">
                <a:solidFill>
                  <a:srgbClr val="000000"/>
                </a:solidFill>
                <a:effectLst/>
                <a:latin typeface="Open Sans" panose="020B0606030504020204" pitchFamily="34" charset="0"/>
              </a:rPr>
              <a:t>Clinical signs or symptoms and laboratory results that meet the likely or verified criteria for neurologic, ocular, </a:t>
            </a:r>
            <a:r>
              <a:rPr lang="en-US" b="0" i="0" dirty="0" err="1">
                <a:solidFill>
                  <a:srgbClr val="000000"/>
                </a:solidFill>
                <a:effectLst/>
                <a:latin typeface="Open Sans" panose="020B0606030504020204" pitchFamily="34" charset="0"/>
              </a:rPr>
              <a:t>otic</a:t>
            </a:r>
            <a:r>
              <a:rPr lang="en-US" b="0" i="0" dirty="0">
                <a:solidFill>
                  <a:srgbClr val="000000"/>
                </a:solidFill>
                <a:effectLst/>
                <a:latin typeface="Open Sans" panose="020B0606030504020204" pitchFamily="34" charset="0"/>
              </a:rPr>
              <a:t>, or late clinical manifestations syphilis (see below)</a:t>
            </a:r>
          </a:p>
          <a:p>
            <a:pPr algn="l"/>
            <a:r>
              <a:rPr lang="en-US" b="0" i="0" dirty="0">
                <a:solidFill>
                  <a:srgbClr val="000000"/>
                </a:solidFill>
                <a:effectLst/>
                <a:latin typeface="Open Sans" panose="020B0606030504020204" pitchFamily="34" charset="0"/>
              </a:rPr>
              <a:t>AND who has no evidence of having acquired the disease within the preceding 12 months (see Syphilis, early non-primary non-secondary).</a:t>
            </a:r>
          </a:p>
          <a:p>
            <a:pPr algn="l"/>
            <a:r>
              <a:rPr lang="en-US" b="0" i="1" dirty="0">
                <a:solidFill>
                  <a:srgbClr val="000000"/>
                </a:solidFill>
                <a:effectLst/>
                <a:latin typeface="Open Sans" panose="020B0606030504020204" pitchFamily="34" charset="0"/>
              </a:rPr>
              <a:t>Comments:</a:t>
            </a:r>
            <a:r>
              <a:rPr lang="en-US" b="0" i="0" dirty="0">
                <a:solidFill>
                  <a:srgbClr val="000000"/>
                </a:solidFill>
                <a:effectLst/>
                <a:latin typeface="Open Sans" panose="020B0606030504020204" pitchFamily="34" charset="0"/>
              </a:rPr>
              <a:t> Although cases of syphilis of unknown duration are grouped together with late syphilis for the purposes of surveillance, the conservative clinical and public health responses to these cases will differ when there is uncertainty about the duration of infection. When faced with uncertainty, clinicians should act conservatively and treat unknown duration syphilis as if it were late infection, with three doses of benzathine penicillin. In contrast, the most conservative approach for STD control programs would be to manage cases of syphilis of unknown duration as early non-primary non-secondary infections and search for partners who may have been recently infected. Because this would not be feasible for most STD control programs, programs should consider prioritizing cases of syphilis of unknown duration with higher nontreponemal titers (e.g., 1:32 or higher) for investigation and partner services. Although nontreponemal titers cannot reliably distinguish between early infection (&lt;12 months duration) and late infection (&gt;12 months duration), nontreponemal titers usually are higher early in the course of syphilis infection.</a:t>
            </a:r>
          </a:p>
          <a:p>
            <a:endParaRPr lang="en-US" dirty="0"/>
          </a:p>
        </p:txBody>
      </p:sp>
      <p:sp>
        <p:nvSpPr>
          <p:cNvPr id="4" name="Slide Number Placeholder 3"/>
          <p:cNvSpPr>
            <a:spLocks noGrp="1"/>
          </p:cNvSpPr>
          <p:nvPr>
            <p:ph type="sldNum" sz="quarter" idx="5"/>
          </p:nvPr>
        </p:nvSpPr>
        <p:spPr/>
        <p:txBody>
          <a:bodyPr/>
          <a:lstStyle/>
          <a:p>
            <a:fld id="{4BE76DC9-BC7F-4BF2-A299-553B42872DAB}" type="slidenum">
              <a:rPr lang="en-US" smtClean="0"/>
              <a:t>7</a:t>
            </a:fld>
            <a:endParaRPr lang="en-US"/>
          </a:p>
        </p:txBody>
      </p:sp>
    </p:spTree>
    <p:extLst>
      <p:ext uri="{BB962C8B-B14F-4D97-AF65-F5344CB8AC3E}">
        <p14:creationId xmlns:p14="http://schemas.microsoft.com/office/powerpoint/2010/main" val="1629550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hlinkClick r:id="rId3"/>
              </a:rPr>
              <a:t>Case Definitions in Effect During 2019 (cdc.gov)</a:t>
            </a:r>
            <a:endParaRPr lang="en-US"/>
          </a:p>
          <a:p>
            <a:pPr algn="l"/>
            <a:r>
              <a:rPr lang="en-US" b="0" i="0" dirty="0">
                <a:solidFill>
                  <a:srgbClr val="000000"/>
                </a:solidFill>
                <a:effectLst/>
                <a:latin typeface="Merriweather" panose="00000500000000000000" pitchFamily="2" charset="0"/>
              </a:rPr>
              <a:t>“Late Clinical Manifestations:</a:t>
            </a:r>
          </a:p>
          <a:p>
            <a:pPr algn="l"/>
            <a:r>
              <a:rPr lang="en-US" b="0" i="0" dirty="0">
                <a:solidFill>
                  <a:srgbClr val="000000"/>
                </a:solidFill>
                <a:effectLst/>
                <a:latin typeface="Open Sans" panose="020B0606030504020204" pitchFamily="34" charset="0"/>
              </a:rPr>
              <a:t>Late clinical manifestations of syphilis usually develop only after a period of 15–30 years of untreated infection. Therefore, if the patient has late clinical manifestations of syphilis, the case should be reported with the appropriate stage of infection (for the vast majority of cases, unknown duration or late syphilis) and late clinical manifestations should be noted in the case report data.</a:t>
            </a:r>
          </a:p>
          <a:p>
            <a:pPr algn="l"/>
            <a:r>
              <a:rPr lang="en-US" b="0" i="0" dirty="0">
                <a:solidFill>
                  <a:srgbClr val="000000"/>
                </a:solidFill>
                <a:effectLst/>
                <a:latin typeface="Merriweather" panose="00000500000000000000" pitchFamily="2" charset="0"/>
              </a:rPr>
              <a:t>Clinical description</a:t>
            </a:r>
          </a:p>
          <a:p>
            <a:pPr algn="l"/>
            <a:r>
              <a:rPr lang="en-US" b="0" i="0" dirty="0">
                <a:solidFill>
                  <a:srgbClr val="000000"/>
                </a:solidFill>
                <a:effectLst/>
                <a:latin typeface="Open Sans" panose="020B0606030504020204" pitchFamily="34" charset="0"/>
              </a:rPr>
              <a:t>Late clinical manifestations of syphilis (tertiary syphilis) may include inflammatory lesions of the cardiovascular system (e.g., aortitis, coronary vessel disease), skin (e.g., </a:t>
            </a:r>
            <a:r>
              <a:rPr lang="en-US" b="0" i="0" dirty="0" err="1">
                <a:solidFill>
                  <a:srgbClr val="000000"/>
                </a:solidFill>
                <a:effectLst/>
                <a:latin typeface="Open Sans" panose="020B0606030504020204" pitchFamily="34" charset="0"/>
              </a:rPr>
              <a:t>gummatous</a:t>
            </a:r>
            <a:r>
              <a:rPr lang="en-US" b="0" i="0" dirty="0">
                <a:solidFill>
                  <a:srgbClr val="000000"/>
                </a:solidFill>
                <a:effectLst/>
                <a:latin typeface="Open Sans" panose="020B0606030504020204" pitchFamily="34" charset="0"/>
              </a:rPr>
              <a:t> lesions), bone (e.g., osteitis), or other tissue. Rarely, other structures (e.g., the upper and lower respiratory tracts, mouth, eye, abdominal organs, reproductive organs, lymph nodes, and skeletal muscle) may be involved. In addition, certain neurologic manifestations (e.g., general paresis and </a:t>
            </a:r>
            <a:r>
              <a:rPr lang="en-US" b="0" i="0" dirty="0" err="1">
                <a:solidFill>
                  <a:srgbClr val="000000"/>
                </a:solidFill>
                <a:effectLst/>
                <a:latin typeface="Open Sans" panose="020B0606030504020204" pitchFamily="34" charset="0"/>
              </a:rPr>
              <a:t>tabes</a:t>
            </a:r>
            <a:r>
              <a:rPr lang="en-US" b="0" i="0" dirty="0">
                <a:solidFill>
                  <a:srgbClr val="000000"/>
                </a:solidFill>
                <a:effectLst/>
                <a:latin typeface="Open Sans" panose="020B0606030504020204" pitchFamily="34" charset="0"/>
              </a:rPr>
              <a:t> dorsalis) are also late clinical manifestations of syphilis.</a:t>
            </a:r>
          </a:p>
          <a:p>
            <a:pPr algn="l"/>
            <a:r>
              <a:rPr lang="en-US" b="0" i="0" dirty="0">
                <a:solidFill>
                  <a:srgbClr val="000000"/>
                </a:solidFill>
                <a:effectLst/>
                <a:latin typeface="Merriweather" panose="00000500000000000000" pitchFamily="2" charset="0"/>
              </a:rPr>
              <a:t>Classification of late clinical manifestations of syphilis (tertiary syphilis)</a:t>
            </a:r>
          </a:p>
          <a:p>
            <a:pPr algn="l"/>
            <a:r>
              <a:rPr lang="en-US" b="0" i="1" dirty="0">
                <a:solidFill>
                  <a:srgbClr val="000000"/>
                </a:solidFill>
                <a:effectLst/>
                <a:latin typeface="Open Sans" panose="020B0606030504020204" pitchFamily="34" charset="0"/>
              </a:rPr>
              <a:t>Likely:</a:t>
            </a:r>
            <a:r>
              <a:rPr lang="en-US" b="0" i="0" dirty="0">
                <a:solidFill>
                  <a:srgbClr val="000000"/>
                </a:solidFill>
                <a:effectLst/>
                <a:latin typeface="Open Sans" panose="020B0606030504020204" pitchFamily="34" charset="0"/>
              </a:rPr>
              <a:t> a person with a reactive nontreponemal test (e.g., VDRL, RPR, or equivalent serologic methods) and a reactive treponemal test (e.g., TP-PA, EIA, CIA or equivalent serologic methods) with either of the following:</a:t>
            </a:r>
          </a:p>
          <a:p>
            <a:pPr algn="l"/>
            <a:r>
              <a:rPr lang="en-US" b="0" i="0" dirty="0">
                <a:solidFill>
                  <a:srgbClr val="000000"/>
                </a:solidFill>
                <a:effectLst/>
                <a:latin typeface="Open Sans" panose="020B0606030504020204" pitchFamily="34" charset="0"/>
              </a:rPr>
              <a:t>Characteristic abnormalities or lesions of the cardiovascular system (e.g., aortitis, coronary vessel disease), skin (e.g., </a:t>
            </a:r>
            <a:r>
              <a:rPr lang="en-US" b="0" i="0" dirty="0" err="1">
                <a:solidFill>
                  <a:srgbClr val="000000"/>
                </a:solidFill>
                <a:effectLst/>
                <a:latin typeface="Open Sans" panose="020B0606030504020204" pitchFamily="34" charset="0"/>
              </a:rPr>
              <a:t>gummatous</a:t>
            </a:r>
            <a:r>
              <a:rPr lang="en-US" b="0" i="0" dirty="0">
                <a:solidFill>
                  <a:srgbClr val="000000"/>
                </a:solidFill>
                <a:effectLst/>
                <a:latin typeface="Open Sans" panose="020B0606030504020204" pitchFamily="34" charset="0"/>
              </a:rPr>
              <a:t> lesions), bone (e.g., osteitis), or other tissue, in the absence of other known causes of these abnormalities, OR</a:t>
            </a:r>
          </a:p>
          <a:p>
            <a:pPr algn="l"/>
            <a:r>
              <a:rPr lang="en-US" b="0" i="0" dirty="0">
                <a:solidFill>
                  <a:srgbClr val="000000"/>
                </a:solidFill>
                <a:effectLst/>
                <a:latin typeface="Open Sans" panose="020B0606030504020204" pitchFamily="34" charset="0"/>
              </a:rPr>
              <a:t>Clinical signs and symptoms consistent with late neurologic manifestations of syphilis (e.g., general paresis, including dementia, or </a:t>
            </a:r>
            <a:r>
              <a:rPr lang="en-US" b="0" i="0" dirty="0" err="1">
                <a:solidFill>
                  <a:srgbClr val="000000"/>
                </a:solidFill>
                <a:effectLst/>
                <a:latin typeface="Open Sans" panose="020B0606030504020204" pitchFamily="34" charset="0"/>
              </a:rPr>
              <a:t>tabes</a:t>
            </a:r>
            <a:r>
              <a:rPr lang="en-US" b="0" i="0" dirty="0">
                <a:solidFill>
                  <a:srgbClr val="000000"/>
                </a:solidFill>
                <a:effectLst/>
                <a:latin typeface="Open Sans" panose="020B0606030504020204" pitchFamily="34" charset="0"/>
              </a:rPr>
              <a:t> dorsalis) in a case that meets the criteria for likely neurologic manifestations of syphilis (see above).</a:t>
            </a:r>
          </a:p>
          <a:p>
            <a:pPr algn="l"/>
            <a:r>
              <a:rPr lang="en-US" b="0" i="1" dirty="0">
                <a:solidFill>
                  <a:srgbClr val="000000"/>
                </a:solidFill>
                <a:effectLst/>
                <a:latin typeface="Open Sans" panose="020B0606030504020204" pitchFamily="34" charset="0"/>
              </a:rPr>
              <a:t>Verified:</a:t>
            </a:r>
            <a:r>
              <a:rPr lang="en-US" b="0" i="0" dirty="0">
                <a:solidFill>
                  <a:srgbClr val="000000"/>
                </a:solidFill>
                <a:effectLst/>
                <a:latin typeface="Open Sans" panose="020B0606030504020204" pitchFamily="34" charset="0"/>
              </a:rPr>
              <a:t> a person with a reactive nontreponemal test (e.g., VDRL, RPR, or equivalent serologic methods) and a reactive treponemal test (e.g., TP-PA, EIA, CIA or equivalent serologic methods) and either of the following:</a:t>
            </a:r>
          </a:p>
          <a:p>
            <a:pPr algn="l"/>
            <a:r>
              <a:rPr lang="en-US" b="0" i="0" dirty="0">
                <a:solidFill>
                  <a:srgbClr val="000000"/>
                </a:solidFill>
                <a:effectLst/>
                <a:latin typeface="Open Sans" panose="020B0606030504020204" pitchFamily="34" charset="0"/>
              </a:rPr>
              <a:t>Characteristic abnormalities or lesions of the cardiovascular system (e.g., aortitis, coronary vessel disease), skin (e.g., </a:t>
            </a:r>
            <a:r>
              <a:rPr lang="en-US" b="0" i="0" dirty="0" err="1">
                <a:solidFill>
                  <a:srgbClr val="000000"/>
                </a:solidFill>
                <a:effectLst/>
                <a:latin typeface="Open Sans" panose="020B0606030504020204" pitchFamily="34" charset="0"/>
              </a:rPr>
              <a:t>gummatous</a:t>
            </a:r>
            <a:r>
              <a:rPr lang="en-US" b="0" i="0" dirty="0">
                <a:solidFill>
                  <a:srgbClr val="000000"/>
                </a:solidFill>
                <a:effectLst/>
                <a:latin typeface="Open Sans" panose="020B0606030504020204" pitchFamily="34" charset="0"/>
              </a:rPr>
              <a:t> lesions), bone (e.g., osteitis), or other tissue in the absence of other known causes of these abnormalities, in combination with either demonstration of T. pallidum in late lesions by special stains or equivalent methods, or by PCR or equivalent direct molecular methods, or demonstration of pathologic changes that are consistent with T. pallidum infection on histologic examination of late lesions, OR</a:t>
            </a:r>
          </a:p>
          <a:p>
            <a:pPr algn="l"/>
            <a:r>
              <a:rPr lang="en-US" b="0" i="0" dirty="0">
                <a:solidFill>
                  <a:srgbClr val="000000"/>
                </a:solidFill>
                <a:effectLst/>
                <a:latin typeface="Open Sans" panose="020B0606030504020204" pitchFamily="34" charset="0"/>
              </a:rPr>
              <a:t>Clinical signs and symptoms consistent with late neurologic manifestations of syphilis (e.g., general paresis, including dementia, or </a:t>
            </a:r>
            <a:r>
              <a:rPr lang="en-US" b="0" i="0" dirty="0" err="1">
                <a:solidFill>
                  <a:srgbClr val="000000"/>
                </a:solidFill>
                <a:effectLst/>
                <a:latin typeface="Open Sans" panose="020B0606030504020204" pitchFamily="34" charset="0"/>
              </a:rPr>
              <a:t>tabes</a:t>
            </a:r>
            <a:r>
              <a:rPr lang="en-US" b="0" i="0" dirty="0">
                <a:solidFill>
                  <a:srgbClr val="000000"/>
                </a:solidFill>
                <a:effectLst/>
                <a:latin typeface="Open Sans" panose="020B0606030504020204" pitchFamily="34" charset="0"/>
              </a:rPr>
              <a:t> dorsalis) in a case that meets the criteria for verified neurologic manifestations of syphilis (see above).”</a:t>
            </a:r>
          </a:p>
          <a:p>
            <a:endParaRPr lang="en-US" dirty="0"/>
          </a:p>
        </p:txBody>
      </p:sp>
      <p:sp>
        <p:nvSpPr>
          <p:cNvPr id="4" name="Slide Number Placeholder 3"/>
          <p:cNvSpPr>
            <a:spLocks noGrp="1"/>
          </p:cNvSpPr>
          <p:nvPr>
            <p:ph type="sldNum" sz="quarter" idx="5"/>
          </p:nvPr>
        </p:nvSpPr>
        <p:spPr/>
        <p:txBody>
          <a:bodyPr/>
          <a:lstStyle/>
          <a:p>
            <a:fld id="{4BE76DC9-BC7F-4BF2-A299-553B42872DAB}" type="slidenum">
              <a:rPr lang="en-US" smtClean="0"/>
              <a:t>9</a:t>
            </a:fld>
            <a:endParaRPr lang="en-US"/>
          </a:p>
        </p:txBody>
      </p:sp>
    </p:spTree>
    <p:extLst>
      <p:ext uri="{BB962C8B-B14F-4D97-AF65-F5344CB8AC3E}">
        <p14:creationId xmlns:p14="http://schemas.microsoft.com/office/powerpoint/2010/main" val="421660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Rates of reported congenital syphilis cases increased for all race/Hispanic ethnicity groups during 2015–2019, including a 1,347.7% increase among American Indians/Alaska Natives (from 10.7 to 154.9 cases per 100,000 live births), a 391.1% increase among Whites (from 4.5 to 22.1 cases per 100,000 live births), a 318.7% among Hispanics (from 15.5 to 64.9 cases per 100,000 live births), a 204.0% increase among Blacks (from 35.0 to 106.4 cases per 100,000 live births), and a 123.6% increase among Asian/Pacific Islanders (from 5.5 to 12.3 cases per 100,000 live births).</a:t>
            </a:r>
          </a:p>
          <a:p>
            <a:pPr marL="0" lvl="0" indent="0">
              <a:buNone/>
            </a:pPr>
            <a:endParaRPr/>
          </a:p>
          <a:p>
            <a:pPr marL="0" lvl="0" indent="0">
              <a:buNone/>
            </a:pPr>
            <a:r>
              <a:t>National Center for Health Statistics bridged race categories are presented to allow the display of data across several years.</a:t>
            </a:r>
          </a:p>
          <a:p>
            <a:pPr marL="0" lvl="0" indent="0">
              <a:buNone/>
            </a:pPr>
            <a:endParaRPr/>
          </a:p>
          <a:p>
            <a:pPr marL="0" lvl="0" indent="0">
              <a:buNone/>
            </a:pPr>
            <a:r>
              <a:t>See Technical Notes (www.cdc.gov/std/statistics/2019/Technicalnotes) for information on syphilis case reporting and reporting STD case data for race/Hispanic ethnicity.</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2019, there were 128 congenital syphilis-related deaths (94 stillbirths and 34 infant deaths), and an increase of 36.2% from 2018 (94 to 128 deaths) and of 255.6% from 2015 (36 to 128 deaths).</a:t>
            </a:r>
          </a:p>
          <a:p>
            <a:pPr marL="0" lvl="0" indent="0">
              <a:buNone/>
            </a:pPr>
            <a:endParaRPr/>
          </a:p>
          <a:p>
            <a:pPr marL="0" lvl="0" indent="0">
              <a:buNone/>
            </a:pPr>
            <a:r>
              <a:t>See Technical Notes (www.cdc.gov/std/statistics/2019/Technicalnotes) for information on syphilis case reporting.</a:t>
            </a:r>
          </a:p>
          <a:p>
            <a:pPr marL="0" lvl="0" indent="0">
              <a:buNone/>
            </a:pPr>
            <a:endParaRPr/>
          </a:p>
          <a:p>
            <a:pPr marL="0" lvl="0" indent="0">
              <a:buNone/>
            </a:pPr>
            <a:r>
              <a:t>Data points are available at www.cdc.gov/std/statistics/2019/data.zip</a:t>
            </a:r>
          </a:p>
        </p:txBody>
      </p:sp>
      <p:sp>
        <p:nvSpPr>
          <p:cNvPr id="4" name="Slide Number Placeholder 3"/>
          <p:cNvSpPr>
            <a:spLocks noGrp="1"/>
          </p:cNvSpPr>
          <p:nvPr>
            <p:ph type="sldNum" sz="quarter" idx="10"/>
          </p:nvPr>
        </p:nvSpPr>
        <p:spPr/>
        <p:txBody>
          <a:bodyPr/>
          <a:lstStyle/>
          <a:p>
            <a:fld id="{A29AFBC5-7751-4D71-8004-00EA0C069DAB}" type="slidenum">
              <a:rPr lang="en-US"/>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ea typeface="Calibri"/>
                <a:cs typeface="Times New Roman"/>
              </a:rPr>
              <a:t>This slide shows the epi curve</a:t>
            </a:r>
            <a:r>
              <a:rPr lang="en-US" baseline="0" dirty="0">
                <a:ea typeface="Calibri"/>
                <a:cs typeface="Times New Roman"/>
              </a:rPr>
              <a:t> for cases that occurred between 2016 and 2017 on the reservation. In just two years, the tribe reported 85 cases, the majority of which were newly infected. The colored bars represent the stage of disease with the majority of cases staged as early, as represented by the pink bars [62% of cases were staged as early (pink), 21% primary (dark red), 12% secondary (red), 2% late (blue), and 2% were congenital cases (black).]</a:t>
            </a:r>
          </a:p>
          <a:p>
            <a:pPr defTabSz="931774">
              <a:defRPr/>
            </a:pPr>
            <a:endParaRPr lang="en-US" baseline="0" dirty="0">
              <a:ea typeface="Calibri"/>
              <a:cs typeface="Times New Roman"/>
            </a:endParaRPr>
          </a:p>
          <a:p>
            <a:pPr defTabSz="931774">
              <a:defRPr/>
            </a:pPr>
            <a:r>
              <a:rPr lang="en-US" dirty="0">
                <a:ea typeface="Calibri"/>
                <a:cs typeface="Times New Roman"/>
              </a:rPr>
              <a:t>The outbreak started with a case of primary syphilis that occurred in April 2016. Although the case was treated within 2 weeks of symptom onset, this first case was unusual</a:t>
            </a:r>
            <a:r>
              <a:rPr lang="en-US" baseline="0" dirty="0">
                <a:ea typeface="Calibri"/>
                <a:cs typeface="Times New Roman"/>
              </a:rPr>
              <a:t> for the area. Partners tested negative but were not epi-treated and no index was identified. </a:t>
            </a:r>
            <a:r>
              <a:rPr lang="en-US" dirty="0">
                <a:ea typeface="Calibri"/>
                <a:cs typeface="Times New Roman"/>
              </a:rPr>
              <a:t>A few months later, cases started popping up every month,</a:t>
            </a:r>
            <a:r>
              <a:rPr lang="en-US" baseline="0" dirty="0">
                <a:ea typeface="Calibri"/>
                <a:cs typeface="Times New Roman"/>
              </a:rPr>
              <a:t> leading to a peak in March. The tribe began reaching out for technical assistance from ADHS and CDC and, starting in February, we conducting several site visits to provide training and assist with partner services activities. Between February and March of 2017 the </a:t>
            </a:r>
            <a:r>
              <a:rPr lang="en-US" baseline="0" dirty="0" err="1">
                <a:ea typeface="Calibri"/>
                <a:cs typeface="Times New Roman"/>
              </a:rPr>
              <a:t>PHNs</a:t>
            </a:r>
            <a:r>
              <a:rPr lang="en-US" baseline="0" dirty="0">
                <a:ea typeface="Calibri"/>
                <a:cs typeface="Times New Roman"/>
              </a:rPr>
              <a:t> coordinated mass screenings in the community and in the jails. At this time they were also beginning to run low on Bicillin which was ultimately depleted in April. </a:t>
            </a:r>
          </a:p>
        </p:txBody>
      </p:sp>
      <p:sp>
        <p:nvSpPr>
          <p:cNvPr id="4" name="Slide Number Placeholder 3"/>
          <p:cNvSpPr>
            <a:spLocks noGrp="1"/>
          </p:cNvSpPr>
          <p:nvPr>
            <p:ph type="sldNum" sz="quarter" idx="10"/>
          </p:nvPr>
        </p:nvSpPr>
        <p:spPr/>
        <p:txBody>
          <a:bodyPr/>
          <a:lstStyle/>
          <a:p>
            <a:fld id="{734B86C3-2ECC-41B4-B375-6755722D90C9}" type="slidenum">
              <a:rPr lang="en-US" smtClean="0"/>
              <a:t>18</a:t>
            </a:fld>
            <a:endParaRPr lang="en-US"/>
          </a:p>
        </p:txBody>
      </p:sp>
    </p:spTree>
    <p:extLst>
      <p:ext uri="{BB962C8B-B14F-4D97-AF65-F5344CB8AC3E}">
        <p14:creationId xmlns:p14="http://schemas.microsoft.com/office/powerpoint/2010/main" val="2789252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1130429"/>
            <a:ext cx="10839490" cy="1141737"/>
          </a:xfrm>
          <a:prstGeom prst="rect">
            <a:avLst/>
          </a:prstGeom>
        </p:spPr>
        <p:txBody>
          <a:bodyPr/>
          <a:lstStyle>
            <a:lvl1pPr algn="l">
              <a:lnSpc>
                <a:spcPts val="3000"/>
              </a:lnSpc>
              <a:defRPr sz="2800" b="1" baseline="0">
                <a:solidFill>
                  <a:srgbClr val="007889"/>
                </a:solidFill>
                <a:effectLst/>
                <a:latin typeface="Calibri" pitchFamily="34" charset="0"/>
              </a:defRPr>
            </a:lvl1pPr>
          </a:lstStyle>
          <a:p>
            <a:r>
              <a:rPr lang="en-US" dirty="0"/>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BF311B"/>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a:t>
            </a:r>
          </a:p>
          <a:p>
            <a:r>
              <a:rPr lang="en-US" dirty="0"/>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Event Title</a:t>
            </a:r>
          </a:p>
          <a:p>
            <a:pPr lvl="0"/>
            <a:r>
              <a:rPr lang="en-US" dirty="0"/>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1200329"/>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Calibri" panose="020F0502020204030204" pitchFamily="34" charset="0"/>
              </a:rPr>
              <a:t>National Center for HIV, Viral Hepatitis, STD, and TB Prevention</a:t>
            </a:r>
          </a:p>
          <a:p>
            <a:endParaRPr lang="en-US" sz="2400" b="1" dirty="0">
              <a:solidFill>
                <a:schemeClr val="bg1"/>
              </a:solidFill>
              <a:latin typeface="Calibri" panose="020F0502020204030204" pitchFamily="34" charset="0"/>
            </a:endParaRPr>
          </a:p>
        </p:txBody>
      </p:sp>
      <p:sp>
        <p:nvSpPr>
          <p:cNvPr id="9" name="Rectangle 8">
            <a:extLst>
              <a:ext uri="{FF2B5EF4-FFF2-40B4-BE49-F238E27FC236}">
                <a16:creationId xmlns:a16="http://schemas.microsoft.com/office/drawing/2014/main" id="{965D8857-CD6B-4CB3-BF49-AA0FF99031FE}"/>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10" name="Group 9">
            <a:extLst>
              <a:ext uri="{FF2B5EF4-FFF2-40B4-BE49-F238E27FC236}">
                <a16:creationId xmlns:a16="http://schemas.microsoft.com/office/drawing/2014/main" id="{C47696B8-6B25-4D01-8E3A-59E245FF2765}"/>
              </a:ext>
            </a:extLst>
          </p:cNvPr>
          <p:cNvGrpSpPr/>
          <p:nvPr userDrawn="1"/>
        </p:nvGrpSpPr>
        <p:grpSpPr>
          <a:xfrm>
            <a:off x="0" y="-11828"/>
            <a:ext cx="12213136" cy="190343"/>
            <a:chOff x="0" y="-11828"/>
            <a:chExt cx="12213136" cy="369332"/>
          </a:xfrm>
        </p:grpSpPr>
        <p:sp>
          <p:nvSpPr>
            <p:cNvPr id="11" name="bk object 25">
              <a:extLst>
                <a:ext uri="{FF2B5EF4-FFF2-40B4-BE49-F238E27FC236}">
                  <a16:creationId xmlns:a16="http://schemas.microsoft.com/office/drawing/2014/main" id="{F1A77279-32C5-440A-8501-B204E187585D}"/>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12" name="bk object 26">
              <a:extLst>
                <a:ext uri="{FF2B5EF4-FFF2-40B4-BE49-F238E27FC236}">
                  <a16:creationId xmlns:a16="http://schemas.microsoft.com/office/drawing/2014/main" id="{FE0A82D8-53B9-4D64-A8AB-A2B9A876FC9A}"/>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13" name="bk object 27">
              <a:extLst>
                <a:ext uri="{FF2B5EF4-FFF2-40B4-BE49-F238E27FC236}">
                  <a16:creationId xmlns:a16="http://schemas.microsoft.com/office/drawing/2014/main" id="{1E43C0BE-9176-4850-BEEF-335DE12E090E}"/>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4" name="bk object 28">
              <a:extLst>
                <a:ext uri="{FF2B5EF4-FFF2-40B4-BE49-F238E27FC236}">
                  <a16:creationId xmlns:a16="http://schemas.microsoft.com/office/drawing/2014/main" id="{4ECF86F3-C140-4764-AF8F-33BF23A2F130}"/>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5" name="bk object 29">
              <a:extLst>
                <a:ext uri="{FF2B5EF4-FFF2-40B4-BE49-F238E27FC236}">
                  <a16:creationId xmlns:a16="http://schemas.microsoft.com/office/drawing/2014/main" id="{7753DBFB-7F09-434C-BC0C-203BEDFE32C0}"/>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6" name="bk object 30">
              <a:extLst>
                <a:ext uri="{FF2B5EF4-FFF2-40B4-BE49-F238E27FC236}">
                  <a16:creationId xmlns:a16="http://schemas.microsoft.com/office/drawing/2014/main" id="{D6B1803E-2B3F-4B88-952D-EC8E91C331A8}"/>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7" name="bk object 31">
              <a:extLst>
                <a:ext uri="{FF2B5EF4-FFF2-40B4-BE49-F238E27FC236}">
                  <a16:creationId xmlns:a16="http://schemas.microsoft.com/office/drawing/2014/main" id="{BFFC3FB5-2D41-4E9D-989F-F41258D642B2}"/>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8" name="bk object 32">
              <a:extLst>
                <a:ext uri="{FF2B5EF4-FFF2-40B4-BE49-F238E27FC236}">
                  <a16:creationId xmlns:a16="http://schemas.microsoft.com/office/drawing/2014/main" id="{20F1EAEA-33E1-41F8-B33B-94CCFDEC9B98}"/>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19" name="Straight Connector 18">
              <a:extLst>
                <a:ext uri="{FF2B5EF4-FFF2-40B4-BE49-F238E27FC236}">
                  <a16:creationId xmlns:a16="http://schemas.microsoft.com/office/drawing/2014/main" id="{8FF3ED52-C65C-49A8-AA41-583CF04C901B}"/>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1ECAB112-A698-4EDA-89D7-EE2A776FBC52}"/>
              </a:ext>
            </a:extLst>
          </p:cNvPr>
          <p:cNvSpPr txBox="1"/>
          <p:nvPr userDrawn="1"/>
        </p:nvSpPr>
        <p:spPr>
          <a:xfrm>
            <a:off x="457199" y="225429"/>
            <a:ext cx="9092281" cy="830997"/>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Calibri" panose="020F0502020204030204" pitchFamily="34" charset="0"/>
              </a:rPr>
              <a:t>National Center for HIV, Viral Hepatitis, STD, and TB Prevention</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9800972F-BBBB-4F35-B71C-0AB106D566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Tree>
    <p:extLst>
      <p:ext uri="{BB962C8B-B14F-4D97-AF65-F5344CB8AC3E}">
        <p14:creationId xmlns:p14="http://schemas.microsoft.com/office/powerpoint/2010/main" val="269937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1130429"/>
            <a:ext cx="10839490" cy="1141737"/>
          </a:xfrm>
          <a:prstGeom prst="rect">
            <a:avLst/>
          </a:prstGeom>
        </p:spPr>
        <p:txBody>
          <a:bodyPr/>
          <a:lstStyle>
            <a:lvl1pPr algn="l">
              <a:lnSpc>
                <a:spcPts val="3000"/>
              </a:lnSpc>
              <a:defRPr sz="2800" b="1" baseline="0">
                <a:solidFill>
                  <a:srgbClr val="007889"/>
                </a:solidFill>
                <a:effectLst/>
                <a:latin typeface="Calibri" pitchFamily="34" charset="0"/>
              </a:defRPr>
            </a:lvl1pPr>
          </a:lstStyle>
          <a:p>
            <a:r>
              <a:rPr lang="en-US" dirty="0"/>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BF311B"/>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a:t>
            </a:r>
          </a:p>
          <a:p>
            <a:r>
              <a:rPr lang="en-US" dirty="0"/>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Event Title</a:t>
            </a:r>
          </a:p>
          <a:p>
            <a:pPr lvl="0"/>
            <a:r>
              <a:rPr lang="en-US" dirty="0"/>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1200329"/>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Calibri" panose="020F0502020204030204" pitchFamily="34" charset="0"/>
              </a:rPr>
              <a:t>National Center for HIV, Viral Hepatitis, STD, and TB Prevention</a:t>
            </a:r>
          </a:p>
          <a:p>
            <a:endParaRPr lang="en-US" sz="2400" b="1" dirty="0">
              <a:solidFill>
                <a:schemeClr val="bg1"/>
              </a:solidFill>
              <a:latin typeface="Calibri" panose="020F0502020204030204" pitchFamily="34" charset="0"/>
            </a:endParaRPr>
          </a:p>
        </p:txBody>
      </p:sp>
      <p:pic>
        <p:nvPicPr>
          <p:cNvPr id="3" name="Picture 2">
            <a:extLst>
              <a:ext uri="{FF2B5EF4-FFF2-40B4-BE49-F238E27FC236}">
                <a16:creationId xmlns:a16="http://schemas.microsoft.com/office/drawing/2014/main" id="{9091C0E2-DDB6-4FD8-853E-4A869C2CBC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113795"/>
          </a:xfrm>
          <a:prstGeom prst="rect">
            <a:avLst/>
          </a:prstGeom>
        </p:spPr>
      </p:pic>
      <p:sp>
        <p:nvSpPr>
          <p:cNvPr id="11" name="TextBox 10">
            <a:extLst>
              <a:ext uri="{FF2B5EF4-FFF2-40B4-BE49-F238E27FC236}">
                <a16:creationId xmlns:a16="http://schemas.microsoft.com/office/drawing/2014/main" id="{CE523D9B-8A51-4470-9791-95F8FE12CC54}"/>
              </a:ext>
            </a:extLst>
          </p:cNvPr>
          <p:cNvSpPr txBox="1"/>
          <p:nvPr userDrawn="1"/>
        </p:nvSpPr>
        <p:spPr>
          <a:xfrm>
            <a:off x="609599" y="299448"/>
            <a:ext cx="9092281" cy="1200329"/>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bg1"/>
                </a:solidFill>
                <a:latin typeface="Calibri" panose="020F0502020204030204" pitchFamily="34" charset="0"/>
              </a:rPr>
              <a:t>National Center for HIV, Viral Hepatitis, STD, and TB Prevention</a:t>
            </a:r>
          </a:p>
          <a:p>
            <a:endParaRPr lang="en-US" sz="2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13078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7889"/>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dirty="0"/>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grpSp>
        <p:nvGrpSpPr>
          <p:cNvPr id="12" name="Group 11">
            <a:extLst>
              <a:ext uri="{FF2B5EF4-FFF2-40B4-BE49-F238E27FC236}">
                <a16:creationId xmlns:a16="http://schemas.microsoft.com/office/drawing/2014/main" id="{62829F08-BAA7-4DDB-BAD4-A931968377B0}"/>
              </a:ext>
            </a:extLst>
          </p:cNvPr>
          <p:cNvGrpSpPr/>
          <p:nvPr userDrawn="1"/>
        </p:nvGrpSpPr>
        <p:grpSpPr>
          <a:xfrm>
            <a:off x="0" y="6739363"/>
            <a:ext cx="12192000" cy="147710"/>
            <a:chOff x="0" y="6739363"/>
            <a:chExt cx="12192000" cy="147710"/>
          </a:xfrm>
        </p:grpSpPr>
        <p:sp>
          <p:nvSpPr>
            <p:cNvPr id="13" name="Rectangle 12">
              <a:extLst>
                <a:ext uri="{FF2B5EF4-FFF2-40B4-BE49-F238E27FC236}">
                  <a16:creationId xmlns:a16="http://schemas.microsoft.com/office/drawing/2014/main" id="{7F336610-DA3F-4FFF-B1A7-24AD87D6BF23}"/>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5" name="Rectangle 20">
              <a:extLst>
                <a:ext uri="{FF2B5EF4-FFF2-40B4-BE49-F238E27FC236}">
                  <a16:creationId xmlns:a16="http://schemas.microsoft.com/office/drawing/2014/main" id="{630E8D75-C38D-4DB3-8158-7CA5449C9921}"/>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DA2A70FA-6E70-4883-B628-BE44A13C61AB}"/>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880980D-54D2-4807-B7A9-7EC624481F1A}"/>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639E785-E98E-4052-B895-3EC7B1D99779}"/>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19">
              <a:extLst>
                <a:ext uri="{FF2B5EF4-FFF2-40B4-BE49-F238E27FC236}">
                  <a16:creationId xmlns:a16="http://schemas.microsoft.com/office/drawing/2014/main" id="{2B30364E-E1C3-4F47-858F-1162C6A76089}"/>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137904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007889"/>
                </a:solidFill>
              </a:defRPr>
            </a:lvl1pPr>
            <a:lvl2pPr marL="290513" indent="-290513">
              <a:spcBef>
                <a:spcPts val="600"/>
              </a:spcBef>
              <a:spcAft>
                <a:spcPts val="600"/>
              </a:spcAft>
              <a:buClr>
                <a:srgbClr val="9B4E9E"/>
              </a:buClr>
              <a:buFont typeface="Wingdings" panose="05000000000000000000" pitchFamily="2" charset="2"/>
              <a:buChar char="§"/>
              <a:defRPr sz="2800"/>
            </a:lvl2pPr>
            <a:lvl3pPr marL="623888" indent="-333375">
              <a:spcBef>
                <a:spcPts val="600"/>
              </a:spcBef>
              <a:spcAft>
                <a:spcPts val="600"/>
              </a:spcAft>
              <a:buClr>
                <a:srgbClr val="692145"/>
              </a:buClr>
              <a:defRPr sz="2400"/>
            </a:lvl3pPr>
            <a:lvl4pPr marL="914400" indent="-231775">
              <a:spcBef>
                <a:spcPts val="60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2" name="Group 1">
            <a:extLst>
              <a:ext uri="{FF2B5EF4-FFF2-40B4-BE49-F238E27FC236}">
                <a16:creationId xmlns:a16="http://schemas.microsoft.com/office/drawing/2014/main" id="{888D033A-7363-46FB-9234-EC0DEFB58945}"/>
              </a:ext>
            </a:extLst>
          </p:cNvPr>
          <p:cNvGrpSpPr/>
          <p:nvPr userDrawn="1"/>
        </p:nvGrpSpPr>
        <p:grpSpPr>
          <a:xfrm>
            <a:off x="0" y="6739363"/>
            <a:ext cx="12192000" cy="147710"/>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3844261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BF311B"/>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BF311B"/>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87618C9B-E52C-4DD9-93EE-329688C503F6}"/>
              </a:ext>
            </a:extLst>
          </p:cNvPr>
          <p:cNvGrpSpPr/>
          <p:nvPr userDrawn="1"/>
        </p:nvGrpSpPr>
        <p:grpSpPr>
          <a:xfrm>
            <a:off x="0" y="6739363"/>
            <a:ext cx="12192000" cy="147710"/>
            <a:chOff x="0" y="6739363"/>
            <a:chExt cx="12192000" cy="147710"/>
          </a:xfrm>
        </p:grpSpPr>
        <p:sp>
          <p:nvSpPr>
            <p:cNvPr id="14" name="Rectangle 13">
              <a:extLst>
                <a:ext uri="{FF2B5EF4-FFF2-40B4-BE49-F238E27FC236}">
                  <a16:creationId xmlns:a16="http://schemas.microsoft.com/office/drawing/2014/main" id="{485F8120-D148-4442-BF7E-FA7BC8978B9B}"/>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5" name="Rectangle 20">
              <a:extLst>
                <a:ext uri="{FF2B5EF4-FFF2-40B4-BE49-F238E27FC236}">
                  <a16:creationId xmlns:a16="http://schemas.microsoft.com/office/drawing/2014/main" id="{D1726395-AE0B-493A-9DC7-D3D47CB89344}"/>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BEB17F73-6147-4F0C-8D43-381532CE3D82}"/>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9B2033E9-A752-4186-9E3C-BB49F7D947EB}"/>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FF1F4C00-0912-4875-A1C3-6512DC81DDA2}"/>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9" name="Rectangle 18">
              <a:extLst>
                <a:ext uri="{FF2B5EF4-FFF2-40B4-BE49-F238E27FC236}">
                  <a16:creationId xmlns:a16="http://schemas.microsoft.com/office/drawing/2014/main" id="{62D0C3E0-613E-4B06-BE66-2CFC2D78CA43}"/>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946090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87629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2_Title and Conten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 name="Google Shape;2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5538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9833"/>
            <a:ext cx="10972800" cy="1005635"/>
          </a:xfrm>
        </p:spPr>
        <p:txBody>
          <a:bodyPr anchor="b">
            <a:normAutofit/>
          </a:bodyPr>
          <a:lstStyle>
            <a:lvl1pPr>
              <a:defRPr sz="3200" b="1">
                <a:solidFill>
                  <a:srgbClr val="00788A"/>
                </a:solidFill>
                <a:latin typeface="+mn-lt"/>
              </a:defRPr>
            </a:lvl1pPr>
          </a:lstStyle>
          <a:p>
            <a:r>
              <a:rPr lang="en-US" dirty="0"/>
              <a:t>Click to edit Master title style</a:t>
            </a:r>
          </a:p>
        </p:txBody>
      </p:sp>
      <p:sp>
        <p:nvSpPr>
          <p:cNvPr id="3" name="Content Placeholder 2"/>
          <p:cNvSpPr>
            <a:spLocks noGrp="1"/>
          </p:cNvSpPr>
          <p:nvPr>
            <p:ph sz="half" idx="1"/>
          </p:nvPr>
        </p:nvSpPr>
        <p:spPr>
          <a:xfrm>
            <a:off x="609600" y="1357795"/>
            <a:ext cx="10972800" cy="4291197"/>
          </a:xfrm>
        </p:spPr>
        <p:txBody>
          <a:bodyPr/>
          <a:lstStyle>
            <a:lvl1pPr marL="0" indent="0">
              <a:buFont typeface="Wingdings" panose="05000000000000000000" pitchFamily="2" charset="2"/>
              <a:buNone/>
              <a:defRPr b="0">
                <a:solidFill>
                  <a:schemeClr val="tx1"/>
                </a:solidFill>
              </a:defRPr>
            </a:lvl1pPr>
            <a:lvl2pPr marL="685783" indent="-228594">
              <a:buClr>
                <a:srgbClr val="00788A"/>
              </a:buClr>
              <a:buFont typeface="Calibri" panose="020F0502020204030204" pitchFamily="34" charset="0"/>
              <a:buChar char="‒"/>
              <a:defRPr/>
            </a:lvl2pPr>
            <a:lvl3pPr>
              <a:buClr>
                <a:srgbClr val="C00000"/>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828800" y="5803961"/>
            <a:ext cx="8534400" cy="858099"/>
          </a:xfrm>
        </p:spPr>
        <p:txBody>
          <a:bodyPr anchor="t">
            <a:normAutofit/>
          </a:bodyPr>
          <a:lstStyle>
            <a:lvl1pPr marL="0" indent="0" algn="l">
              <a:buFont typeface="Wingdings" panose="05000000000000000000" pitchFamily="2" charset="2"/>
              <a:buNone/>
              <a:defRPr sz="1333" b="0">
                <a:solidFill>
                  <a:schemeClr val="tx1"/>
                </a:solidFill>
              </a:defRPr>
            </a:lvl1pPr>
            <a:lvl2pPr marL="685783" indent="-228594" algn="l">
              <a:buClr>
                <a:srgbClr val="00788A"/>
              </a:buClr>
              <a:buFont typeface="Calibri" panose="020F0502020204030204" pitchFamily="34" charset="0"/>
              <a:buChar char="‒"/>
              <a:defRPr sz="1333"/>
            </a:lvl2pPr>
            <a:lvl3pPr algn="l">
              <a:buClr>
                <a:srgbClr val="C00000"/>
              </a:buClr>
              <a:defRPr sz="1333"/>
            </a:lvl3pPr>
            <a:lvl4pPr algn="l">
              <a:defRPr sz="1333"/>
            </a:lvl4pPr>
            <a:lvl5pPr algn="l">
              <a:defRPr sz="13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EE5BB86E-2212-41BC-BC8C-E88C6E75E1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pic>
        <p:nvPicPr>
          <p:cNvPr id="9" name="Picture 8">
            <a:extLst>
              <a:ext uri="{FF2B5EF4-FFF2-40B4-BE49-F238E27FC236}">
                <a16:creationId xmlns:a16="http://schemas.microsoft.com/office/drawing/2014/main" id="{B2467688-3098-4339-A70C-83D8B9BB629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87" y="6023492"/>
            <a:ext cx="1187116" cy="689872"/>
          </a:xfrm>
          <a:prstGeom prst="rect">
            <a:avLst/>
          </a:prstGeom>
        </p:spPr>
      </p:pic>
      <p:sp>
        <p:nvSpPr>
          <p:cNvPr id="10" name="TextBox 9">
            <a:extLst>
              <a:ext uri="{FF2B5EF4-FFF2-40B4-BE49-F238E27FC236}">
                <a16:creationId xmlns:a16="http://schemas.microsoft.com/office/drawing/2014/main" id="{5DC17D18-9EF4-4A1C-A1A2-6FFF59F99215}"/>
              </a:ext>
            </a:extLst>
          </p:cNvPr>
          <p:cNvSpPr txBox="1"/>
          <p:nvPr userDrawn="1"/>
        </p:nvSpPr>
        <p:spPr>
          <a:xfrm>
            <a:off x="11660936" y="6336268"/>
            <a:ext cx="425116" cy="338554"/>
          </a:xfrm>
          <a:prstGeom prst="rect">
            <a:avLst/>
          </a:prstGeom>
          <a:noFill/>
        </p:spPr>
        <p:txBody>
          <a:bodyPr wrap="none" rtlCol="0">
            <a:spAutoFit/>
          </a:bodyPr>
          <a:lstStyle/>
          <a:p>
            <a:fld id="{69FE1C53-EC00-467A-90D0-1E634E0048C1}" type="slidenum">
              <a:rPr lang="en-US" sz="1600" smtClean="0"/>
              <a:t>‹#›</a:t>
            </a:fld>
            <a:endParaRPr lang="en-US" sz="1600" dirty="0"/>
          </a:p>
        </p:txBody>
      </p:sp>
    </p:spTree>
    <p:extLst>
      <p:ext uri="{BB962C8B-B14F-4D97-AF65-F5344CB8AC3E}">
        <p14:creationId xmlns:p14="http://schemas.microsoft.com/office/powerpoint/2010/main" val="428774653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2D435-8EB2-4B14-83D0-85CE5CE5CD37}" type="datetimeFigureOut">
              <a:rPr lang="en-US" smtClean="0"/>
              <a:t>2/9/2022</a:t>
            </a:fld>
            <a:endParaRPr lang="en-US"/>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a:p>
        </p:txBody>
      </p:sp>
    </p:spTree>
    <p:extLst>
      <p:ext uri="{BB962C8B-B14F-4D97-AF65-F5344CB8AC3E}">
        <p14:creationId xmlns:p14="http://schemas.microsoft.com/office/powerpoint/2010/main" val="4127444834"/>
      </p:ext>
    </p:extLst>
  </p:cSld>
  <p:clrMap bg1="lt1" tx1="dk1" bg2="lt2" tx2="dk2" accent1="accent1" accent2="accent2" accent3="accent3" accent4="accent4" accent5="accent5" accent6="accent6" hlink="hlink" folHlink="folHlink"/>
  <p:sldLayoutIdLst>
    <p:sldLayoutId id="2147483650" r:id="rId1"/>
    <p:sldLayoutId id="2147483657" r:id="rId2"/>
    <p:sldLayoutId id="2147483656" r:id="rId3"/>
    <p:sldLayoutId id="2147483651" r:id="rId4"/>
    <p:sldLayoutId id="2147483653" r:id="rId5"/>
    <p:sldLayoutId id="2147483655" r:id="rId6"/>
    <p:sldLayoutId id="2147483658" r:id="rId7"/>
    <p:sldLayoutId id="214748365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MDT&amp;@cdc.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std/treatment-guidelines/default.htm" TargetMode="External"/><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www.cdc.gov/std/statistics/2019/overview.htm#Syphili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s://www.cdc.gov/std/statistics/2019/overview.htm#Syphili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hyperlink" Target="https://www.cdc.gov/ncbddd/birthdefects/surveillancemanual/quick-reference-handbook/congenital-syphilis.html"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hyperlink" Target="https://www.cdc.gov/std/treatment-guidelines/default.htm"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cdc.gov/std/statistics/2019/case-definitions.htm"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cdc.confex.com/cdc/std2018/webprogram/Paper39462.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cdc.confex.com/cdc/std2018/webprogram/Paper39462.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std/statistics/2019/figures/SYPH-1.htm"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7" Type="http://schemas.openxmlformats.org/officeDocument/2006/relationships/hyperlink" Target="https://www.cdc.gov/std/statistics/2019/case-definitions.ht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www.cdc.gov/std/syphilis/images.htm" TargetMode="External"/><Relationship Id="rId5" Type="http://schemas.openxmlformats.org/officeDocument/2006/relationships/image" Target="../media/image10.tiff"/><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jpeg"/><Relationship Id="rId11" Type="http://schemas.openxmlformats.org/officeDocument/2006/relationships/hyperlink" Target="https://www.cdc.gov/std/statistics/2019/case-definitions.htm" TargetMode="External"/><Relationship Id="rId5" Type="http://schemas.openxmlformats.org/officeDocument/2006/relationships/image" Target="../media/image13.jpg"/><Relationship Id="rId10" Type="http://schemas.openxmlformats.org/officeDocument/2006/relationships/hyperlink" Target="https://www.cdc.gov/std/syphilis/images.htm" TargetMode="External"/><Relationship Id="rId4" Type="http://schemas.openxmlformats.org/officeDocument/2006/relationships/image" Target="../media/image12.jpg"/><Relationship Id="rId9"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cdc.gov/std/statistics/2019/case-definitions.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hyperlink" Target="https://www.thelancet.com/journals/laninf/article/PIIS1473-3099(13)70198-1/fulltex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0439C-FB57-4B68-883D-F4C168EEAA12}"/>
              </a:ext>
            </a:extLst>
          </p:cNvPr>
          <p:cNvSpPr>
            <a:spLocks noGrp="1"/>
          </p:cNvSpPr>
          <p:nvPr>
            <p:ph type="title"/>
          </p:nvPr>
        </p:nvSpPr>
        <p:spPr>
          <a:xfrm>
            <a:off x="457200" y="1370077"/>
            <a:ext cx="10839490" cy="1141737"/>
          </a:xfrm>
        </p:spPr>
        <p:txBody>
          <a:bodyPr>
            <a:noAutofit/>
          </a:bodyPr>
          <a:lstStyle/>
          <a:p>
            <a:br>
              <a:rPr lang="en-US" sz="3200" dirty="0"/>
            </a:br>
            <a:r>
              <a:rPr lang="en-US" sz="3600" dirty="0"/>
              <a:t>Recognizing syphilis and responding to outbreaks</a:t>
            </a:r>
            <a:br>
              <a:rPr lang="en-US" sz="3600" dirty="0"/>
            </a:br>
            <a:endParaRPr lang="en-US" sz="3200" dirty="0"/>
          </a:p>
        </p:txBody>
      </p:sp>
      <p:sp>
        <p:nvSpPr>
          <p:cNvPr id="3" name="Subtitle 2">
            <a:extLst>
              <a:ext uri="{FF2B5EF4-FFF2-40B4-BE49-F238E27FC236}">
                <a16:creationId xmlns:a16="http://schemas.microsoft.com/office/drawing/2014/main" id="{9AAACFC7-77E4-4CEB-8F56-2D107B79A495}"/>
              </a:ext>
            </a:extLst>
          </p:cNvPr>
          <p:cNvSpPr>
            <a:spLocks noGrp="1"/>
          </p:cNvSpPr>
          <p:nvPr>
            <p:ph type="subTitle" idx="1"/>
          </p:nvPr>
        </p:nvSpPr>
        <p:spPr>
          <a:xfrm>
            <a:off x="457200" y="2882760"/>
            <a:ext cx="8430707" cy="1368061"/>
          </a:xfrm>
        </p:spPr>
        <p:txBody>
          <a:bodyPr>
            <a:normAutofit fontScale="55000" lnSpcReduction="20000"/>
          </a:bodyPr>
          <a:lstStyle/>
          <a:p>
            <a:r>
              <a:rPr lang="en-US" sz="3400" dirty="0">
                <a:solidFill>
                  <a:srgbClr val="016773"/>
                </a:solidFill>
              </a:rPr>
              <a:t>Melanie Taylor MD, MPH </a:t>
            </a:r>
          </a:p>
          <a:p>
            <a:r>
              <a:rPr lang="en-US" sz="3400" dirty="0">
                <a:solidFill>
                  <a:srgbClr val="016773"/>
                </a:solidFill>
              </a:rPr>
              <a:t>Medical Epidemiologist</a:t>
            </a:r>
          </a:p>
          <a:p>
            <a:r>
              <a:rPr lang="en-US" sz="3400" dirty="0">
                <a:solidFill>
                  <a:srgbClr val="016773"/>
                </a:solidFill>
              </a:rPr>
              <a:t>CDC Division of HIV Prevention</a:t>
            </a:r>
          </a:p>
          <a:p>
            <a:r>
              <a:rPr lang="en-US" sz="3400" i="1" dirty="0">
                <a:solidFill>
                  <a:srgbClr val="016773"/>
                </a:solidFill>
                <a:hlinkClick r:id="rId2"/>
              </a:rPr>
              <a:t>MDT7@cdc.gov</a:t>
            </a:r>
            <a:r>
              <a:rPr lang="en-US" sz="3400" i="1" dirty="0">
                <a:solidFill>
                  <a:srgbClr val="016773"/>
                </a:solidFill>
              </a:rPr>
              <a:t> </a:t>
            </a:r>
          </a:p>
          <a:p>
            <a:endParaRPr lang="en-US" dirty="0"/>
          </a:p>
        </p:txBody>
      </p:sp>
      <p:sp>
        <p:nvSpPr>
          <p:cNvPr id="4" name="Text Placeholder 3">
            <a:extLst>
              <a:ext uri="{FF2B5EF4-FFF2-40B4-BE49-F238E27FC236}">
                <a16:creationId xmlns:a16="http://schemas.microsoft.com/office/drawing/2014/main" id="{C4A410BF-1CE4-4F05-B5C3-EE391DC17875}"/>
              </a:ext>
            </a:extLst>
          </p:cNvPr>
          <p:cNvSpPr>
            <a:spLocks noGrp="1"/>
          </p:cNvSpPr>
          <p:nvPr>
            <p:ph type="body" sz="quarter" idx="10"/>
          </p:nvPr>
        </p:nvSpPr>
        <p:spPr>
          <a:xfrm>
            <a:off x="457200" y="4776373"/>
            <a:ext cx="8430714" cy="1279662"/>
          </a:xfrm>
        </p:spPr>
        <p:txBody>
          <a:bodyPr>
            <a:normAutofit/>
          </a:bodyPr>
          <a:lstStyle/>
          <a:p>
            <a:r>
              <a:rPr lang="en-US" sz="2400" b="1" dirty="0"/>
              <a:t>February 17, 2022</a:t>
            </a:r>
          </a:p>
        </p:txBody>
      </p:sp>
      <p:pic>
        <p:nvPicPr>
          <p:cNvPr id="5" name="Picture 2" descr="Symbols and Their Meanings - Southwest Silver Gallery">
            <a:extLst>
              <a:ext uri="{FF2B5EF4-FFF2-40B4-BE49-F238E27FC236}">
                <a16:creationId xmlns:a16="http://schemas.microsoft.com/office/drawing/2014/main" id="{B18E93F9-6C1A-4F0D-9376-E053F42D43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422" y="4477145"/>
            <a:ext cx="3351751" cy="2232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789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BD97C8-A8D3-478F-AC21-FCEBD9A1497F}"/>
              </a:ext>
            </a:extLst>
          </p:cNvPr>
          <p:cNvSpPr>
            <a:spLocks noGrp="1"/>
          </p:cNvSpPr>
          <p:nvPr>
            <p:ph sz="quarter" idx="10"/>
          </p:nvPr>
        </p:nvSpPr>
        <p:spPr>
          <a:xfrm>
            <a:off x="576262" y="206188"/>
            <a:ext cx="11006137" cy="5145741"/>
          </a:xfrm>
        </p:spPr>
        <p:txBody>
          <a:bodyPr/>
          <a:lstStyle/>
          <a:p>
            <a:r>
              <a:rPr lang="en-US" dirty="0"/>
              <a:t>Serologic diagnosis </a:t>
            </a:r>
          </a:p>
          <a:p>
            <a:endParaRPr lang="en-US" dirty="0"/>
          </a:p>
        </p:txBody>
      </p:sp>
      <p:pic>
        <p:nvPicPr>
          <p:cNvPr id="3" name="Google Shape;221;g16f8e31318ecadf9_19">
            <a:extLst>
              <a:ext uri="{FF2B5EF4-FFF2-40B4-BE49-F238E27FC236}">
                <a16:creationId xmlns:a16="http://schemas.microsoft.com/office/drawing/2014/main" id="{36A4609E-1C6F-43B5-AE7B-BEF6A89D1D52}"/>
              </a:ext>
            </a:extLst>
          </p:cNvPr>
          <p:cNvPicPr preferRelativeResize="0"/>
          <p:nvPr/>
        </p:nvPicPr>
        <p:blipFill>
          <a:blip r:embed="rId2">
            <a:alphaModFix/>
          </a:blip>
          <a:stretch>
            <a:fillRect/>
          </a:stretch>
        </p:blipFill>
        <p:spPr>
          <a:xfrm>
            <a:off x="1228165" y="918883"/>
            <a:ext cx="9547412" cy="5145742"/>
          </a:xfrm>
          <a:prstGeom prst="rect">
            <a:avLst/>
          </a:prstGeom>
          <a:noFill/>
          <a:ln>
            <a:noFill/>
          </a:ln>
        </p:spPr>
      </p:pic>
    </p:spTree>
    <p:extLst>
      <p:ext uri="{BB962C8B-B14F-4D97-AF65-F5344CB8AC3E}">
        <p14:creationId xmlns:p14="http://schemas.microsoft.com/office/powerpoint/2010/main" val="840835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80811ED-7539-4BBC-8C8D-F5598C61EB6D}"/>
              </a:ext>
            </a:extLst>
          </p:cNvPr>
          <p:cNvGraphicFramePr>
            <a:graphicFrameLocks noGrp="1"/>
          </p:cNvGraphicFramePr>
          <p:nvPr>
            <p:ph sz="quarter" idx="10"/>
            <p:extLst>
              <p:ext uri="{D42A27DB-BD31-4B8C-83A1-F6EECF244321}">
                <p14:modId xmlns:p14="http://schemas.microsoft.com/office/powerpoint/2010/main" val="1344859068"/>
              </p:ext>
            </p:extLst>
          </p:nvPr>
        </p:nvGraphicFramePr>
        <p:xfrm>
          <a:off x="486616" y="1156687"/>
          <a:ext cx="11006135" cy="4119880"/>
        </p:xfrm>
        <a:graphic>
          <a:graphicData uri="http://schemas.openxmlformats.org/drawingml/2006/table">
            <a:tbl>
              <a:tblPr firstRow="1" bandRow="1">
                <a:tableStyleId>{5C22544A-7EE6-4342-B048-85BDC9FD1C3A}</a:tableStyleId>
              </a:tblPr>
              <a:tblGrid>
                <a:gridCol w="1853173">
                  <a:extLst>
                    <a:ext uri="{9D8B030D-6E8A-4147-A177-3AD203B41FA5}">
                      <a16:colId xmlns:a16="http://schemas.microsoft.com/office/drawing/2014/main" val="1471328002"/>
                    </a:ext>
                  </a:extLst>
                </a:gridCol>
                <a:gridCol w="1909482">
                  <a:extLst>
                    <a:ext uri="{9D8B030D-6E8A-4147-A177-3AD203B41FA5}">
                      <a16:colId xmlns:a16="http://schemas.microsoft.com/office/drawing/2014/main" val="1994124307"/>
                    </a:ext>
                  </a:extLst>
                </a:gridCol>
                <a:gridCol w="1909482">
                  <a:extLst>
                    <a:ext uri="{9D8B030D-6E8A-4147-A177-3AD203B41FA5}">
                      <a16:colId xmlns:a16="http://schemas.microsoft.com/office/drawing/2014/main" val="2754302343"/>
                    </a:ext>
                  </a:extLst>
                </a:gridCol>
                <a:gridCol w="2097742">
                  <a:extLst>
                    <a:ext uri="{9D8B030D-6E8A-4147-A177-3AD203B41FA5}">
                      <a16:colId xmlns:a16="http://schemas.microsoft.com/office/drawing/2014/main" val="1375345527"/>
                    </a:ext>
                  </a:extLst>
                </a:gridCol>
                <a:gridCol w="3236256">
                  <a:extLst>
                    <a:ext uri="{9D8B030D-6E8A-4147-A177-3AD203B41FA5}">
                      <a16:colId xmlns:a16="http://schemas.microsoft.com/office/drawing/2014/main" val="1332468252"/>
                    </a:ext>
                  </a:extLst>
                </a:gridCol>
              </a:tblGrid>
              <a:tr h="370840">
                <a:tc>
                  <a:txBody>
                    <a:bodyPr/>
                    <a:lstStyle/>
                    <a:p>
                      <a:r>
                        <a:rPr lang="en-US" dirty="0"/>
                        <a:t>Stage</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664929653"/>
                  </a:ext>
                </a:extLst>
              </a:tr>
              <a:tr h="370840">
                <a:tc>
                  <a:txBody>
                    <a:bodyPr/>
                    <a:lstStyle/>
                    <a:p>
                      <a:r>
                        <a:rPr lang="en-US" b="1" dirty="0"/>
                        <a:t>Primary</a:t>
                      </a:r>
                    </a:p>
                  </a:txBody>
                  <a:tcPr/>
                </a:tc>
                <a:tc>
                  <a:txBody>
                    <a:bodyPr/>
                    <a:lstStyle/>
                    <a:p>
                      <a:r>
                        <a:rPr lang="en-US" b="1" dirty="0"/>
                        <a:t>Secondary</a:t>
                      </a:r>
                    </a:p>
                  </a:txBody>
                  <a:tcPr/>
                </a:tc>
                <a:tc>
                  <a:txBody>
                    <a:bodyPr/>
                    <a:lstStyle/>
                    <a:p>
                      <a:r>
                        <a:rPr lang="en-US" b="1" dirty="0"/>
                        <a:t>Early non-primary </a:t>
                      </a:r>
                    </a:p>
                  </a:txBody>
                  <a:tcPr/>
                </a:tc>
                <a:tc>
                  <a:txBody>
                    <a:bodyPr/>
                    <a:lstStyle/>
                    <a:p>
                      <a:r>
                        <a:rPr lang="en-US" b="1" dirty="0"/>
                        <a:t>Late Latent/ or Unknown Duration</a:t>
                      </a:r>
                    </a:p>
                  </a:txBody>
                  <a:tcPr/>
                </a:tc>
                <a:tc>
                  <a:txBody>
                    <a:bodyPr/>
                    <a:lstStyle/>
                    <a:p>
                      <a:r>
                        <a:rPr lang="en-US" b="1" dirty="0"/>
                        <a:t>Neurosyphilis, ocular syphilis and </a:t>
                      </a:r>
                      <a:r>
                        <a:rPr lang="en-US" b="1" dirty="0" err="1"/>
                        <a:t>otosyphilis</a:t>
                      </a:r>
                      <a:r>
                        <a:rPr lang="en-US" b="1" dirty="0"/>
                        <a:t> </a:t>
                      </a:r>
                    </a:p>
                  </a:txBody>
                  <a:tcPr/>
                </a:tc>
                <a:extLst>
                  <a:ext uri="{0D108BD9-81ED-4DB2-BD59-A6C34878D82A}">
                    <a16:rowId xmlns:a16="http://schemas.microsoft.com/office/drawing/2014/main" val="3678341487"/>
                  </a:ext>
                </a:extLst>
              </a:tr>
              <a:tr h="370840">
                <a:tc>
                  <a:txBody>
                    <a:bodyPr/>
                    <a:lstStyle/>
                    <a:p>
                      <a:r>
                        <a:rPr lang="en-US" sz="1800" dirty="0"/>
                        <a:t>Benzathine penicillin 2.4 million units IM in a single dose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Benzathine penicillin 2.4 million units IM in a single dose</a:t>
                      </a:r>
                    </a:p>
                    <a:p>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Benzathine penicillin 2.4 million units IM in a single dose</a:t>
                      </a:r>
                    </a:p>
                    <a:p>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Benzathine penicillin 2.4 million units total administered as 3 doses of 2.4 million units IM each at 1-week intervals</a:t>
                      </a:r>
                    </a:p>
                    <a:p>
                      <a:endParaRPr lang="en-US" sz="1800" dirty="0"/>
                    </a:p>
                  </a:txBody>
                  <a:tcPr/>
                </a:tc>
                <a:tc>
                  <a:txBody>
                    <a:bodyPr/>
                    <a:lstStyle/>
                    <a:p>
                      <a:r>
                        <a:rPr lang="en-US" sz="1800" dirty="0"/>
                        <a:t>Aqueous crystalline penicillin G 18-24 million units per day, administered as 3-4 million units by IV every 4 hours or continuous infusion for 10-14 days</a:t>
                      </a:r>
                    </a:p>
                    <a:p>
                      <a:endParaRPr lang="en-US" sz="1800" dirty="0"/>
                    </a:p>
                    <a:p>
                      <a:r>
                        <a:rPr lang="en-US" sz="1800" dirty="0"/>
                        <a:t>Alternative:  procaine penicillin G 2.4 million units IM 1x/day PLUS probenecid 500 mg orally 4x/day, both for 10-14 days</a:t>
                      </a:r>
                    </a:p>
                  </a:txBody>
                  <a:tcPr/>
                </a:tc>
                <a:extLst>
                  <a:ext uri="{0D108BD9-81ED-4DB2-BD59-A6C34878D82A}">
                    <a16:rowId xmlns:a16="http://schemas.microsoft.com/office/drawing/2014/main" val="4082157793"/>
                  </a:ext>
                </a:extLst>
              </a:tr>
            </a:tbl>
          </a:graphicData>
        </a:graphic>
      </p:graphicFrame>
      <p:sp>
        <p:nvSpPr>
          <p:cNvPr id="3" name="TextBox 2">
            <a:extLst>
              <a:ext uri="{FF2B5EF4-FFF2-40B4-BE49-F238E27FC236}">
                <a16:creationId xmlns:a16="http://schemas.microsoft.com/office/drawing/2014/main" id="{CF6BE84D-FCA2-4C02-A40E-59525519EDCA}"/>
              </a:ext>
            </a:extLst>
          </p:cNvPr>
          <p:cNvSpPr txBox="1"/>
          <p:nvPr/>
        </p:nvSpPr>
        <p:spPr>
          <a:xfrm>
            <a:off x="152127" y="187626"/>
            <a:ext cx="11842649" cy="646331"/>
          </a:xfrm>
          <a:prstGeom prst="rect">
            <a:avLst/>
          </a:prstGeom>
          <a:noFill/>
        </p:spPr>
        <p:txBody>
          <a:bodyPr wrap="square" rtlCol="0">
            <a:spAutoFit/>
          </a:bodyPr>
          <a:lstStyle/>
          <a:p>
            <a:r>
              <a:rPr lang="en-US" sz="3600" b="1" dirty="0">
                <a:solidFill>
                  <a:srgbClr val="016773"/>
                </a:solidFill>
              </a:rPr>
              <a:t>Treatment of syphilis:  Overview </a:t>
            </a:r>
          </a:p>
        </p:txBody>
      </p:sp>
      <p:pic>
        <p:nvPicPr>
          <p:cNvPr id="6" name="Picture 5">
            <a:extLst>
              <a:ext uri="{FF2B5EF4-FFF2-40B4-BE49-F238E27FC236}">
                <a16:creationId xmlns:a16="http://schemas.microsoft.com/office/drawing/2014/main" id="{5B2851E1-4667-48A6-92A7-93D5AD547F8C}"/>
              </a:ext>
            </a:extLst>
          </p:cNvPr>
          <p:cNvPicPr>
            <a:picLocks noChangeAspect="1"/>
          </p:cNvPicPr>
          <p:nvPr/>
        </p:nvPicPr>
        <p:blipFill>
          <a:blip r:embed="rId2"/>
          <a:stretch>
            <a:fillRect/>
          </a:stretch>
        </p:blipFill>
        <p:spPr>
          <a:xfrm>
            <a:off x="486616" y="4161865"/>
            <a:ext cx="1876425" cy="2209800"/>
          </a:xfrm>
          <a:prstGeom prst="rect">
            <a:avLst/>
          </a:prstGeom>
        </p:spPr>
      </p:pic>
      <p:sp>
        <p:nvSpPr>
          <p:cNvPr id="7" name="TextBox 6">
            <a:extLst>
              <a:ext uri="{FF2B5EF4-FFF2-40B4-BE49-F238E27FC236}">
                <a16:creationId xmlns:a16="http://schemas.microsoft.com/office/drawing/2014/main" id="{4D543ECE-40F6-45D9-B2D4-86C304B691FB}"/>
              </a:ext>
            </a:extLst>
          </p:cNvPr>
          <p:cNvSpPr txBox="1"/>
          <p:nvPr/>
        </p:nvSpPr>
        <p:spPr>
          <a:xfrm>
            <a:off x="2283012" y="6002333"/>
            <a:ext cx="8820727" cy="369332"/>
          </a:xfrm>
          <a:prstGeom prst="rect">
            <a:avLst/>
          </a:prstGeom>
          <a:noFill/>
        </p:spPr>
        <p:txBody>
          <a:bodyPr wrap="square" rtlCol="0">
            <a:spAutoFit/>
          </a:bodyPr>
          <a:lstStyle/>
          <a:p>
            <a:r>
              <a:rPr lang="en-US" dirty="0">
                <a:hlinkClick r:id="rId3"/>
              </a:rPr>
              <a:t>https://www.cdc.gov/std/treatment-guidelines/default.htm</a:t>
            </a:r>
            <a:r>
              <a:rPr lang="en-US" dirty="0"/>
              <a:t> </a:t>
            </a:r>
          </a:p>
        </p:txBody>
      </p:sp>
    </p:spTree>
    <p:extLst>
      <p:ext uri="{BB962C8B-B14F-4D97-AF65-F5344CB8AC3E}">
        <p14:creationId xmlns:p14="http://schemas.microsoft.com/office/powerpoint/2010/main" val="4213615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9833"/>
            <a:ext cx="10972800" cy="1005635"/>
          </a:xfrm>
        </p:spPr>
        <p:txBody>
          <a:bodyPr>
            <a:normAutofit fontScale="90000"/>
          </a:bodyPr>
          <a:lstStyle/>
          <a:p>
            <a:r>
              <a:rPr dirty="0"/>
              <a:t>Congenital Syphilis — Rates of Reported Cases by Year of Birth, Race, and Hispanic Ethnicity of Mother, United States, 2010–2019</a:t>
            </a:r>
          </a:p>
        </p:txBody>
      </p:sp>
      <p:pic>
        <p:nvPicPr>
          <p:cNvPr id="3" name="Picture 1" descr="Line graph showing rates of reported congenital syphilis cases by year of birth and race and Hispanic ethnicity in the United States during 2010 to 2019."/>
          <p:cNvPicPr>
            <a:picLocks noGrp="1" noChangeAspect="1"/>
          </p:cNvPicPr>
          <p:nvPr/>
        </p:nvPicPr>
        <p:blipFill>
          <a:blip r:embed="rId3"/>
          <a:stretch>
            <a:fillRect/>
          </a:stretch>
        </p:blipFill>
        <p:spPr bwMode="auto">
          <a:xfrm>
            <a:off x="2099734" y="1354667"/>
            <a:ext cx="7992533" cy="4284133"/>
          </a:xfrm>
          <a:prstGeom prst="rect">
            <a:avLst/>
          </a:prstGeom>
          <a:noFill/>
          <a:ln w="9525">
            <a:noFill/>
            <a:headEnd/>
            <a:tailEnd/>
          </a:ln>
        </p:spPr>
      </p:pic>
      <p:sp>
        <p:nvSpPr>
          <p:cNvPr id="4" name="Content Placeholder 3"/>
          <p:cNvSpPr>
            <a:spLocks noGrp="1"/>
          </p:cNvSpPr>
          <p:nvPr>
            <p:ph sz="half" idx="2"/>
          </p:nvPr>
        </p:nvSpPr>
        <p:spPr/>
        <p:txBody>
          <a:bodyPr/>
          <a:lstStyle/>
          <a:p>
            <a:r>
              <a:t>* Per 100,000 live births</a:t>
            </a:r>
          </a:p>
          <a:p>
            <a:r>
              <a:rPr b="1"/>
              <a:t>ACRONYMS:</a:t>
            </a:r>
            <a:r>
              <a:t> AI/AN = American Indians/Alaska Natives</a:t>
            </a:r>
          </a:p>
        </p:txBody>
      </p:sp>
      <p:sp>
        <p:nvSpPr>
          <p:cNvPr id="5" name="TextBox 4">
            <a:extLst>
              <a:ext uri="{FF2B5EF4-FFF2-40B4-BE49-F238E27FC236}">
                <a16:creationId xmlns:a16="http://schemas.microsoft.com/office/drawing/2014/main" id="{A78F2F78-ECF2-4AEB-B951-9AC5700B2C4B}"/>
              </a:ext>
            </a:extLst>
          </p:cNvPr>
          <p:cNvSpPr txBox="1"/>
          <p:nvPr/>
        </p:nvSpPr>
        <p:spPr>
          <a:xfrm>
            <a:off x="6656832" y="5969122"/>
            <a:ext cx="5312664" cy="307777"/>
          </a:xfrm>
          <a:prstGeom prst="rect">
            <a:avLst/>
          </a:prstGeom>
          <a:noFill/>
        </p:spPr>
        <p:txBody>
          <a:bodyPr wrap="square" rtlCol="0">
            <a:spAutoFit/>
          </a:bodyPr>
          <a:lstStyle/>
          <a:p>
            <a:r>
              <a:rPr lang="en-US" sz="1400" dirty="0">
                <a:hlinkClick r:id="rId4"/>
              </a:rPr>
              <a:t>https://www.cdc.gov/std/statistics/2019/overview.htm#Syphilis</a:t>
            </a:r>
            <a:r>
              <a:rPr lang="en-US" sz="1400"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9833"/>
            <a:ext cx="10972800" cy="1005635"/>
          </a:xfrm>
        </p:spPr>
        <p:txBody>
          <a:bodyPr>
            <a:normAutofit fontScale="90000"/>
          </a:bodyPr>
          <a:lstStyle/>
          <a:p>
            <a:r>
              <a:rPr dirty="0"/>
              <a:t>Congenital Syphilis — Number of Reported Cases by Vital Status and Clinical Signs and Symptoms* of Infections, United States, 2015–2019</a:t>
            </a:r>
          </a:p>
        </p:txBody>
      </p:sp>
      <p:pic>
        <p:nvPicPr>
          <p:cNvPr id="3" name="Picture 1" descr="Area plot showing number of cases of congenital syphilis by vital status and clinical signs and symptoms of infection in the United States from 2015 to 2019."/>
          <p:cNvPicPr>
            <a:picLocks noGrp="1" noChangeAspect="1"/>
          </p:cNvPicPr>
          <p:nvPr/>
        </p:nvPicPr>
        <p:blipFill>
          <a:blip r:embed="rId3"/>
          <a:stretch>
            <a:fillRect/>
          </a:stretch>
        </p:blipFill>
        <p:spPr bwMode="auto">
          <a:xfrm>
            <a:off x="2099733" y="1286933"/>
            <a:ext cx="7992533" cy="4284133"/>
          </a:xfrm>
          <a:prstGeom prst="rect">
            <a:avLst/>
          </a:prstGeom>
          <a:noFill/>
          <a:ln w="9525">
            <a:noFill/>
            <a:headEnd/>
            <a:tailEnd/>
          </a:ln>
        </p:spPr>
      </p:pic>
      <p:sp>
        <p:nvSpPr>
          <p:cNvPr id="4" name="Content Placeholder 3"/>
          <p:cNvSpPr>
            <a:spLocks noGrp="1"/>
          </p:cNvSpPr>
          <p:nvPr>
            <p:ph sz="half" idx="2"/>
          </p:nvPr>
        </p:nvSpPr>
        <p:spPr>
          <a:xfrm>
            <a:off x="1828798" y="5532291"/>
            <a:ext cx="9665209" cy="858099"/>
          </a:xfrm>
        </p:spPr>
        <p:txBody>
          <a:bodyPr>
            <a:normAutofit/>
          </a:bodyPr>
          <a:lstStyle/>
          <a:p>
            <a:r>
              <a:rPr sz="1200" dirty="0"/>
              <a:t>* Signs/symptoms include long bone changes, snuffles, condyloma </a:t>
            </a:r>
            <a:r>
              <a:rPr sz="1200" dirty="0" err="1"/>
              <a:t>lata</a:t>
            </a:r>
            <a:r>
              <a:rPr sz="1200" dirty="0"/>
              <a:t>, syphilitic skin rash, </a:t>
            </a:r>
            <a:r>
              <a:rPr sz="1200" dirty="0" err="1"/>
              <a:t>pseudoparalysis</a:t>
            </a:r>
            <a:r>
              <a:rPr sz="1200" dirty="0"/>
              <a:t>, hepatosplenomegaly, edema, jaundice, hepatitis, reactive CSF-VDRL, elevated CSF WBC or protein, or evidence of direct detection of </a:t>
            </a:r>
            <a:r>
              <a:rPr sz="1200" i="1" dirty="0"/>
              <a:t>T. Pallidum</a:t>
            </a:r>
            <a:r>
              <a:rPr sz="1200" dirty="0"/>
              <a:t>.</a:t>
            </a:r>
          </a:p>
          <a:p>
            <a:r>
              <a:rPr sz="1200" b="1" dirty="0"/>
              <a:t>NOTE</a:t>
            </a:r>
            <a:r>
              <a:rPr sz="1200" dirty="0"/>
              <a:t>: Of the 5,269 congenital syphilis cases reported during 2015–2019, 22 (0.4%) did not have sufficient information to be categorized</a:t>
            </a:r>
            <a:endParaRPr sz="1200" dirty="0">
              <a:cs typeface="Calibri"/>
            </a:endParaRPr>
          </a:p>
        </p:txBody>
      </p:sp>
      <p:sp>
        <p:nvSpPr>
          <p:cNvPr id="5" name="TextBox 4">
            <a:extLst>
              <a:ext uri="{FF2B5EF4-FFF2-40B4-BE49-F238E27FC236}">
                <a16:creationId xmlns:a16="http://schemas.microsoft.com/office/drawing/2014/main" id="{A8F86986-D11A-4CC9-A9A9-12487D9DC766}"/>
              </a:ext>
            </a:extLst>
          </p:cNvPr>
          <p:cNvSpPr txBox="1"/>
          <p:nvPr/>
        </p:nvSpPr>
        <p:spPr>
          <a:xfrm>
            <a:off x="6455664" y="6390390"/>
            <a:ext cx="5312664" cy="307777"/>
          </a:xfrm>
          <a:prstGeom prst="rect">
            <a:avLst/>
          </a:prstGeom>
          <a:noFill/>
        </p:spPr>
        <p:txBody>
          <a:bodyPr wrap="square" rtlCol="0">
            <a:spAutoFit/>
          </a:bodyPr>
          <a:lstStyle/>
          <a:p>
            <a:r>
              <a:rPr lang="en-US" sz="1400" dirty="0">
                <a:hlinkClick r:id="rId4"/>
              </a:rPr>
              <a:t>https://www.cdc.gov/std/statistics/2019/overview.htm#Syphilis</a:t>
            </a:r>
            <a:r>
              <a:rPr lang="en-US" sz="1400"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7EBD1C1-AB83-4F73-A2AA-B5E720C4531E}"/>
              </a:ext>
            </a:extLst>
          </p:cNvPr>
          <p:cNvPicPr>
            <a:picLocks noGrp="1" noChangeAspect="1"/>
          </p:cNvPicPr>
          <p:nvPr>
            <p:ph sz="quarter" idx="10"/>
          </p:nvPr>
        </p:nvPicPr>
        <p:blipFill>
          <a:blip r:embed="rId2"/>
          <a:stretch>
            <a:fillRect/>
          </a:stretch>
        </p:blipFill>
        <p:spPr>
          <a:xfrm>
            <a:off x="160838" y="1746504"/>
            <a:ext cx="3323708" cy="2811180"/>
          </a:xfrm>
          <a:prstGeom prst="rect">
            <a:avLst/>
          </a:prstGeom>
        </p:spPr>
      </p:pic>
      <p:sp>
        <p:nvSpPr>
          <p:cNvPr id="3" name="TextBox 2">
            <a:extLst>
              <a:ext uri="{FF2B5EF4-FFF2-40B4-BE49-F238E27FC236}">
                <a16:creationId xmlns:a16="http://schemas.microsoft.com/office/drawing/2014/main" id="{612505FF-B8C6-46E5-92A8-A7748B068F00}"/>
              </a:ext>
            </a:extLst>
          </p:cNvPr>
          <p:cNvSpPr txBox="1"/>
          <p:nvPr/>
        </p:nvSpPr>
        <p:spPr>
          <a:xfrm>
            <a:off x="158005" y="71717"/>
            <a:ext cx="11842649" cy="646331"/>
          </a:xfrm>
          <a:prstGeom prst="rect">
            <a:avLst/>
          </a:prstGeom>
          <a:noFill/>
        </p:spPr>
        <p:txBody>
          <a:bodyPr wrap="square" rtlCol="0">
            <a:spAutoFit/>
          </a:bodyPr>
          <a:lstStyle/>
          <a:p>
            <a:r>
              <a:rPr lang="en-US" sz="3600" b="1" dirty="0">
                <a:solidFill>
                  <a:srgbClr val="016773"/>
                </a:solidFill>
              </a:rPr>
              <a:t>Congenital Syphilis (CS)</a:t>
            </a:r>
          </a:p>
        </p:txBody>
      </p:sp>
      <p:pic>
        <p:nvPicPr>
          <p:cNvPr id="5" name="Picture 4">
            <a:extLst>
              <a:ext uri="{FF2B5EF4-FFF2-40B4-BE49-F238E27FC236}">
                <a16:creationId xmlns:a16="http://schemas.microsoft.com/office/drawing/2014/main" id="{6C0AD199-7CB1-48D2-9785-5D3487977997}"/>
              </a:ext>
            </a:extLst>
          </p:cNvPr>
          <p:cNvPicPr>
            <a:picLocks noChangeAspect="1"/>
          </p:cNvPicPr>
          <p:nvPr/>
        </p:nvPicPr>
        <p:blipFill>
          <a:blip r:embed="rId3"/>
          <a:stretch>
            <a:fillRect/>
          </a:stretch>
        </p:blipFill>
        <p:spPr>
          <a:xfrm>
            <a:off x="3699775" y="1746504"/>
            <a:ext cx="2247613" cy="2811180"/>
          </a:xfrm>
          <a:prstGeom prst="rect">
            <a:avLst/>
          </a:prstGeom>
        </p:spPr>
      </p:pic>
      <p:pic>
        <p:nvPicPr>
          <p:cNvPr id="6" name="Picture 5">
            <a:extLst>
              <a:ext uri="{FF2B5EF4-FFF2-40B4-BE49-F238E27FC236}">
                <a16:creationId xmlns:a16="http://schemas.microsoft.com/office/drawing/2014/main" id="{EFD57533-9F5C-42F3-8D39-C7FA63DD44E6}"/>
              </a:ext>
            </a:extLst>
          </p:cNvPr>
          <p:cNvPicPr>
            <a:picLocks noChangeAspect="1"/>
          </p:cNvPicPr>
          <p:nvPr/>
        </p:nvPicPr>
        <p:blipFill>
          <a:blip r:embed="rId4"/>
          <a:stretch>
            <a:fillRect/>
          </a:stretch>
        </p:blipFill>
        <p:spPr>
          <a:xfrm>
            <a:off x="6217182" y="1746505"/>
            <a:ext cx="2469753" cy="2811180"/>
          </a:xfrm>
          <a:prstGeom prst="rect">
            <a:avLst/>
          </a:prstGeom>
        </p:spPr>
      </p:pic>
      <p:pic>
        <p:nvPicPr>
          <p:cNvPr id="7" name="Picture 6">
            <a:extLst>
              <a:ext uri="{FF2B5EF4-FFF2-40B4-BE49-F238E27FC236}">
                <a16:creationId xmlns:a16="http://schemas.microsoft.com/office/drawing/2014/main" id="{A47C0F83-7E68-4AEF-AB49-90F43503A755}"/>
              </a:ext>
            </a:extLst>
          </p:cNvPr>
          <p:cNvPicPr>
            <a:picLocks noChangeAspect="1"/>
          </p:cNvPicPr>
          <p:nvPr/>
        </p:nvPicPr>
        <p:blipFill>
          <a:blip r:embed="rId5"/>
          <a:stretch>
            <a:fillRect/>
          </a:stretch>
        </p:blipFill>
        <p:spPr>
          <a:xfrm>
            <a:off x="8921403" y="1746505"/>
            <a:ext cx="2882566" cy="2811180"/>
          </a:xfrm>
          <a:prstGeom prst="rect">
            <a:avLst/>
          </a:prstGeom>
        </p:spPr>
      </p:pic>
      <p:sp>
        <p:nvSpPr>
          <p:cNvPr id="8" name="TextBox 7">
            <a:extLst>
              <a:ext uri="{FF2B5EF4-FFF2-40B4-BE49-F238E27FC236}">
                <a16:creationId xmlns:a16="http://schemas.microsoft.com/office/drawing/2014/main" id="{45C67EFB-7AAD-49C4-B595-6F0AB2FC1AF4}"/>
              </a:ext>
            </a:extLst>
          </p:cNvPr>
          <p:cNvSpPr txBox="1"/>
          <p:nvPr/>
        </p:nvSpPr>
        <p:spPr>
          <a:xfrm>
            <a:off x="452874" y="5811211"/>
            <a:ext cx="10110558" cy="307777"/>
          </a:xfrm>
          <a:prstGeom prst="rect">
            <a:avLst/>
          </a:prstGeom>
          <a:noFill/>
        </p:spPr>
        <p:txBody>
          <a:bodyPr wrap="square" rtlCol="0">
            <a:spAutoFit/>
          </a:bodyPr>
          <a:lstStyle/>
          <a:p>
            <a:r>
              <a:rPr lang="en-US" sz="1400" dirty="0">
                <a:hlinkClick r:id="rId6"/>
              </a:rPr>
              <a:t>https://www.cdc.gov/ncbddd/birthdefects/surveillancemanual/quick-reference-handbook/congenital-syphilis.html</a:t>
            </a:r>
            <a:r>
              <a:rPr lang="en-US" sz="1400" dirty="0"/>
              <a:t> </a:t>
            </a:r>
          </a:p>
        </p:txBody>
      </p:sp>
    </p:spTree>
    <p:extLst>
      <p:ext uri="{BB962C8B-B14F-4D97-AF65-F5344CB8AC3E}">
        <p14:creationId xmlns:p14="http://schemas.microsoft.com/office/powerpoint/2010/main" val="479923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04D3D02-58FA-4E11-93B8-0C53066BBC48}"/>
              </a:ext>
            </a:extLst>
          </p:cNvPr>
          <p:cNvGraphicFramePr>
            <a:graphicFrameLocks noGrp="1"/>
          </p:cNvGraphicFramePr>
          <p:nvPr>
            <p:ph sz="quarter" idx="10"/>
            <p:extLst>
              <p:ext uri="{D42A27DB-BD31-4B8C-83A1-F6EECF244321}">
                <p14:modId xmlns:p14="http://schemas.microsoft.com/office/powerpoint/2010/main" val="2315217897"/>
              </p:ext>
            </p:extLst>
          </p:nvPr>
        </p:nvGraphicFramePr>
        <p:xfrm>
          <a:off x="0" y="0"/>
          <a:ext cx="12191999" cy="7330440"/>
        </p:xfrm>
        <a:graphic>
          <a:graphicData uri="http://schemas.openxmlformats.org/drawingml/2006/table">
            <a:tbl>
              <a:tblPr firstRow="1" bandRow="1">
                <a:tableStyleId>{5C22544A-7EE6-4342-B048-85BDC9FD1C3A}</a:tableStyleId>
              </a:tblPr>
              <a:tblGrid>
                <a:gridCol w="3189990">
                  <a:extLst>
                    <a:ext uri="{9D8B030D-6E8A-4147-A177-3AD203B41FA5}">
                      <a16:colId xmlns:a16="http://schemas.microsoft.com/office/drawing/2014/main" val="4123992"/>
                    </a:ext>
                  </a:extLst>
                </a:gridCol>
                <a:gridCol w="3023940">
                  <a:extLst>
                    <a:ext uri="{9D8B030D-6E8A-4147-A177-3AD203B41FA5}">
                      <a16:colId xmlns:a16="http://schemas.microsoft.com/office/drawing/2014/main" val="3929081502"/>
                    </a:ext>
                  </a:extLst>
                </a:gridCol>
                <a:gridCol w="2984500">
                  <a:extLst>
                    <a:ext uri="{9D8B030D-6E8A-4147-A177-3AD203B41FA5}">
                      <a16:colId xmlns:a16="http://schemas.microsoft.com/office/drawing/2014/main" val="2422966270"/>
                    </a:ext>
                  </a:extLst>
                </a:gridCol>
                <a:gridCol w="2993569">
                  <a:extLst>
                    <a:ext uri="{9D8B030D-6E8A-4147-A177-3AD203B41FA5}">
                      <a16:colId xmlns:a16="http://schemas.microsoft.com/office/drawing/2014/main" val="2702566610"/>
                    </a:ext>
                  </a:extLst>
                </a:gridCol>
              </a:tblGrid>
              <a:tr h="370840">
                <a:tc>
                  <a:txBody>
                    <a:bodyPr/>
                    <a:lstStyle/>
                    <a:p>
                      <a:r>
                        <a:rPr lang="en-US" dirty="0">
                          <a:solidFill>
                            <a:srgbClr val="FFFF00"/>
                          </a:solidFill>
                        </a:rPr>
                        <a:t>Scenario 1:  </a:t>
                      </a:r>
                    </a:p>
                    <a:p>
                      <a:r>
                        <a:rPr lang="en-US" dirty="0"/>
                        <a:t>Confirmed, proven or highly probable congenital syphilis</a:t>
                      </a:r>
                    </a:p>
                  </a:txBody>
                  <a:tcPr/>
                </a:tc>
                <a:tc>
                  <a:txBody>
                    <a:bodyPr/>
                    <a:lstStyle/>
                    <a:p>
                      <a:r>
                        <a:rPr lang="en-US" dirty="0">
                          <a:solidFill>
                            <a:srgbClr val="FFFF00"/>
                          </a:solidFill>
                        </a:rPr>
                        <a:t>Scenario 2:  </a:t>
                      </a:r>
                    </a:p>
                    <a:p>
                      <a:r>
                        <a:rPr lang="en-US" dirty="0"/>
                        <a:t>Possible congenital syphilis</a:t>
                      </a:r>
                    </a:p>
                  </a:txBody>
                  <a:tcPr/>
                </a:tc>
                <a:tc>
                  <a:txBody>
                    <a:bodyPr/>
                    <a:lstStyle/>
                    <a:p>
                      <a:r>
                        <a:rPr lang="en-US" dirty="0">
                          <a:solidFill>
                            <a:srgbClr val="FFFF00"/>
                          </a:solidFill>
                        </a:rPr>
                        <a:t>Scenario 3:  </a:t>
                      </a:r>
                    </a:p>
                    <a:p>
                      <a:r>
                        <a:rPr lang="en-US" dirty="0"/>
                        <a:t>Congenital syphilis less likely </a:t>
                      </a:r>
                    </a:p>
                  </a:txBody>
                  <a:tcPr/>
                </a:tc>
                <a:tc>
                  <a:txBody>
                    <a:bodyPr/>
                    <a:lstStyle/>
                    <a:p>
                      <a:r>
                        <a:rPr lang="en-US" dirty="0">
                          <a:solidFill>
                            <a:srgbClr val="FFFF00"/>
                          </a:solidFill>
                        </a:rPr>
                        <a:t>Scenario 4: </a:t>
                      </a:r>
                    </a:p>
                    <a:p>
                      <a:r>
                        <a:rPr lang="en-US" dirty="0"/>
                        <a:t>Congenital syphilis unlikely</a:t>
                      </a:r>
                    </a:p>
                  </a:txBody>
                  <a:tcPr/>
                </a:tc>
                <a:extLst>
                  <a:ext uri="{0D108BD9-81ED-4DB2-BD59-A6C34878D82A}">
                    <a16:rowId xmlns:a16="http://schemas.microsoft.com/office/drawing/2014/main" val="4072607341"/>
                  </a:ext>
                </a:extLst>
              </a:tr>
              <a:tr h="370840">
                <a:tc>
                  <a:txBody>
                    <a:bodyPr/>
                    <a:lstStyle/>
                    <a:p>
                      <a:r>
                        <a:rPr lang="en-US" sz="1300" b="1" dirty="0"/>
                        <a:t>Neonate with: </a:t>
                      </a:r>
                    </a:p>
                    <a:p>
                      <a:pPr marL="285750" indent="-285750">
                        <a:buFont typeface="Arial" panose="020B0604020202020204" pitchFamily="34" charset="0"/>
                        <a:buChar char="•"/>
                      </a:pPr>
                      <a:r>
                        <a:rPr lang="en-US" sz="1300" dirty="0"/>
                        <a:t>a physical exam consistent with CS</a:t>
                      </a:r>
                    </a:p>
                    <a:p>
                      <a:pPr marL="285750" indent="-285750">
                        <a:buFont typeface="Arial" panose="020B0604020202020204" pitchFamily="34" charset="0"/>
                        <a:buChar char="•"/>
                      </a:pPr>
                      <a:r>
                        <a:rPr lang="en-US" sz="1300" dirty="0"/>
                        <a:t>serum quantitative nontreponemal serology 4-fold greater than mother’s or</a:t>
                      </a:r>
                    </a:p>
                    <a:p>
                      <a:pPr marL="285750" indent="-285750">
                        <a:buFont typeface="Arial" panose="020B0604020202020204" pitchFamily="34" charset="0"/>
                        <a:buChar char="•"/>
                      </a:pPr>
                      <a:r>
                        <a:rPr lang="en-US" sz="1300" dirty="0"/>
                        <a:t>a positive darkfield or PCR test of placenta, body fluids or positive silver stain of placenta or cord</a:t>
                      </a:r>
                    </a:p>
                  </a:txBody>
                  <a:tcPr/>
                </a:tc>
                <a:tc>
                  <a:txBody>
                    <a:bodyPr/>
                    <a:lstStyle/>
                    <a:p>
                      <a:r>
                        <a:rPr lang="en-US" sz="1300" b="1" dirty="0"/>
                        <a:t>Neonate with </a:t>
                      </a:r>
                      <a:r>
                        <a:rPr lang="en-US" sz="1300" dirty="0"/>
                        <a:t>a normal physical exam and a serum quantitative nontreponemal serologic titer equal to or &lt; 4-fold of the maternal titer at delivery and </a:t>
                      </a:r>
                      <a:r>
                        <a:rPr lang="en-US" sz="1300" b="1" dirty="0"/>
                        <a:t>one </a:t>
                      </a:r>
                      <a:r>
                        <a:rPr lang="en-US" sz="1300" dirty="0"/>
                        <a:t>of the following:</a:t>
                      </a:r>
                    </a:p>
                    <a:p>
                      <a:r>
                        <a:rPr lang="en-US" sz="1300" dirty="0"/>
                        <a:t>• The mother was not treated, was inadequately treated, or has</a:t>
                      </a:r>
                    </a:p>
                    <a:p>
                      <a:r>
                        <a:rPr lang="en-US" sz="1300" dirty="0"/>
                        <a:t>no documentation  of treatment.</a:t>
                      </a:r>
                    </a:p>
                    <a:p>
                      <a:r>
                        <a:rPr lang="en-US" sz="1300" dirty="0"/>
                        <a:t>• The mother was treated with erythromycin or a regimen not recommended in these guidelines </a:t>
                      </a:r>
                    </a:p>
                    <a:p>
                      <a:r>
                        <a:rPr lang="en-US" sz="1300" dirty="0"/>
                        <a:t>• The mother received recommended regimen but treatment was initiated &lt;30 days before delivery.</a:t>
                      </a:r>
                    </a:p>
                  </a:txBody>
                  <a:tcPr/>
                </a:tc>
                <a:tc>
                  <a:txBody>
                    <a:bodyPr/>
                    <a:lstStyle/>
                    <a:p>
                      <a:r>
                        <a:rPr lang="en-US" sz="1300" b="1" dirty="0"/>
                        <a:t>Neonate with </a:t>
                      </a:r>
                      <a:r>
                        <a:rPr lang="en-US" sz="1300" dirty="0"/>
                        <a:t>a normal physical examination and a serum quantitative nontreponemal serologic titer equal or &lt;4-fold of the maternal titer at delivery and </a:t>
                      </a:r>
                      <a:r>
                        <a:rPr lang="en-US" sz="1300" b="1" dirty="0"/>
                        <a:t>both</a:t>
                      </a:r>
                      <a:r>
                        <a:rPr lang="en-US" sz="1300" dirty="0"/>
                        <a:t> of the following are true:</a:t>
                      </a:r>
                    </a:p>
                    <a:p>
                      <a:r>
                        <a:rPr lang="en-US" sz="1300" dirty="0"/>
                        <a:t>• The mother was treated during pregnancy, treatment was</a:t>
                      </a:r>
                    </a:p>
                    <a:p>
                      <a:r>
                        <a:rPr lang="en-US" sz="1300" dirty="0"/>
                        <a:t>appropriate for the infection stage, and the treatment</a:t>
                      </a:r>
                    </a:p>
                    <a:p>
                      <a:r>
                        <a:rPr lang="en-US" sz="1300" dirty="0"/>
                        <a:t>regimen was initiated ≥30 days before delivery.</a:t>
                      </a:r>
                    </a:p>
                    <a:p>
                      <a:r>
                        <a:rPr lang="en-US" sz="1300" dirty="0"/>
                        <a:t>• The mother has no evidence of reinfection or relapse</a:t>
                      </a:r>
                    </a:p>
                  </a:txBody>
                  <a:tcPr/>
                </a:tc>
                <a:tc>
                  <a:txBody>
                    <a:bodyPr/>
                    <a:lstStyle/>
                    <a:p>
                      <a:r>
                        <a:rPr lang="en-US" sz="1300" b="1" dirty="0"/>
                        <a:t>Neonate with:</a:t>
                      </a:r>
                    </a:p>
                    <a:p>
                      <a:pPr marL="285750" indent="-285750">
                        <a:buFont typeface="Arial" panose="020B0604020202020204" pitchFamily="34" charset="0"/>
                        <a:buChar char="•"/>
                      </a:pPr>
                      <a:r>
                        <a:rPr lang="en-US" sz="1300" dirty="0"/>
                        <a:t>a normal physical exam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serum quantitative nontreponemal serology equal to or less than 4-fold mother’s at delivery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Mother’s treatment was adequate before pregnancy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Mother’s nontreponemal titer remained low and stable before and during pregnancy and at delivery</a:t>
                      </a:r>
                    </a:p>
                  </a:txBody>
                  <a:tcPr/>
                </a:tc>
                <a:extLst>
                  <a:ext uri="{0D108BD9-81ED-4DB2-BD59-A6C34878D82A}">
                    <a16:rowId xmlns:a16="http://schemas.microsoft.com/office/drawing/2014/main" val="3449972005"/>
                  </a:ext>
                </a:extLst>
              </a:tr>
              <a:tr h="370840">
                <a:tc>
                  <a:txBody>
                    <a:bodyPr/>
                    <a:lstStyle/>
                    <a:p>
                      <a:r>
                        <a:rPr lang="en-US" sz="1300" b="1" i="0" u="none" strike="noStrike" kern="1200" baseline="0" dirty="0">
                          <a:solidFill>
                            <a:schemeClr val="dk1"/>
                          </a:solidFill>
                          <a:latin typeface="+mn-lt"/>
                          <a:ea typeface="+mn-ea"/>
                          <a:cs typeface="+mn-cs"/>
                        </a:rPr>
                        <a:t>Evaluation:  </a:t>
                      </a:r>
                      <a:r>
                        <a:rPr lang="en-US" sz="1300" b="0" i="0" u="none" strike="noStrike" kern="1200" baseline="0" dirty="0">
                          <a:solidFill>
                            <a:schemeClr val="dk1"/>
                          </a:solidFill>
                          <a:latin typeface="+mn-lt"/>
                          <a:ea typeface="+mn-ea"/>
                          <a:cs typeface="+mn-cs"/>
                        </a:rPr>
                        <a:t>	</a:t>
                      </a:r>
                    </a:p>
                    <a:p>
                      <a:r>
                        <a:rPr lang="en-US" sz="1300" dirty="0"/>
                        <a:t>CSF with VDRL, cell </a:t>
                      </a:r>
                      <a:r>
                        <a:rPr lang="en-US" sz="1300" dirty="0" err="1"/>
                        <a:t>ct</a:t>
                      </a:r>
                      <a:r>
                        <a:rPr lang="en-US" sz="1300" dirty="0"/>
                        <a:t>, protein, CBC/diff, long bone radiographs, neurologic eval (eye, auditory, imaging)</a:t>
                      </a:r>
                    </a:p>
                  </a:txBody>
                  <a:tcPr/>
                </a:tc>
                <a:tc>
                  <a:txBody>
                    <a:bodyPr/>
                    <a:lstStyle/>
                    <a:p>
                      <a:pPr marL="0" indent="0">
                        <a:buFont typeface="Arial" panose="020B0604020202020204" pitchFamily="34" charset="0"/>
                        <a:buNone/>
                      </a:pPr>
                      <a:r>
                        <a:rPr lang="en-US" sz="1300" dirty="0"/>
                        <a:t>CSF analysis for VDRL, cell count, and protein**</a:t>
                      </a:r>
                    </a:p>
                    <a:p>
                      <a:pPr marL="0" indent="0">
                        <a:buFont typeface="Arial" panose="020B0604020202020204" pitchFamily="34" charset="0"/>
                        <a:buNone/>
                      </a:pPr>
                      <a:r>
                        <a:rPr lang="en-US" sz="1300" dirty="0"/>
                        <a:t>CBC, differential, long-bone radiographs</a:t>
                      </a:r>
                    </a:p>
                  </a:txBody>
                  <a:tcPr/>
                </a:tc>
                <a:tc>
                  <a:txBody>
                    <a:bodyPr/>
                    <a:lstStyle/>
                    <a:p>
                      <a:r>
                        <a:rPr lang="en-US" sz="1300" dirty="0"/>
                        <a:t>No evaluation is recommended</a:t>
                      </a:r>
                    </a:p>
                  </a:txBody>
                  <a:tcPr/>
                </a:tc>
                <a:tc>
                  <a:txBody>
                    <a:bodyPr/>
                    <a:lstStyle/>
                    <a:p>
                      <a:r>
                        <a:rPr lang="en-US" sz="1300" dirty="0"/>
                        <a:t>No evaluation is recommended</a:t>
                      </a:r>
                    </a:p>
                  </a:txBody>
                  <a:tcPr/>
                </a:tc>
                <a:extLst>
                  <a:ext uri="{0D108BD9-81ED-4DB2-BD59-A6C34878D82A}">
                    <a16:rowId xmlns:a16="http://schemas.microsoft.com/office/drawing/2014/main" val="1423061551"/>
                  </a:ext>
                </a:extLst>
              </a:tr>
              <a:tr h="370840">
                <a:tc>
                  <a:txBody>
                    <a:bodyPr/>
                    <a:lstStyle/>
                    <a:p>
                      <a:r>
                        <a:rPr lang="en-US" sz="1300" b="1" dirty="0"/>
                        <a:t>Treatment:  </a:t>
                      </a:r>
                      <a:endParaRPr lang="en-US" sz="1300" b="1" i="0" u="none" strike="noStrike" kern="1200" baseline="0" dirty="0">
                        <a:solidFill>
                          <a:schemeClr val="dk1"/>
                        </a:solidFill>
                        <a:latin typeface="+mn-lt"/>
                        <a:ea typeface="+mn-ea"/>
                        <a:cs typeface="+mn-cs"/>
                      </a:endParaRPr>
                    </a:p>
                    <a:p>
                      <a:r>
                        <a:rPr lang="en-US" sz="1300" b="1" i="0" u="none" strike="noStrike" kern="1200" baseline="0" dirty="0">
                          <a:solidFill>
                            <a:schemeClr val="dk1"/>
                          </a:solidFill>
                          <a:latin typeface="+mn-lt"/>
                          <a:ea typeface="+mn-ea"/>
                          <a:cs typeface="+mn-cs"/>
                        </a:rPr>
                        <a:t>Aqueous crystalline penicillin G </a:t>
                      </a:r>
                      <a:r>
                        <a:rPr lang="en-US" sz="1300" b="0" i="0" u="none" strike="noStrike" kern="1200" baseline="0" dirty="0">
                          <a:solidFill>
                            <a:schemeClr val="dk1"/>
                          </a:solidFill>
                          <a:latin typeface="+mn-lt"/>
                          <a:ea typeface="+mn-ea"/>
                          <a:cs typeface="+mn-cs"/>
                        </a:rPr>
                        <a:t>100,000–150,000 units/kg/body wt./day, administered as 50,000 units/kg body wt./dose IV q 12 hours during the first 7 days of life and q 8 hours thereafter for a total of 10 days OR</a:t>
                      </a:r>
                      <a:r>
                        <a:rPr lang="en-US" sz="1300" b="0" i="1" u="none" strike="noStrike" kern="1200" baseline="0" dirty="0">
                          <a:solidFill>
                            <a:schemeClr val="dk1"/>
                          </a:solidFill>
                          <a:latin typeface="+mn-lt"/>
                          <a:ea typeface="+mn-ea"/>
                          <a:cs typeface="+mn-cs"/>
                        </a:rPr>
                        <a:t> </a:t>
                      </a:r>
                      <a:r>
                        <a:rPr lang="en-US" sz="1300" b="0" i="0" u="none" strike="noStrike" kern="1200" baseline="0" dirty="0">
                          <a:solidFill>
                            <a:schemeClr val="dk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i="0" u="none" strike="noStrike" kern="1200" baseline="0" dirty="0">
                          <a:solidFill>
                            <a:schemeClr val="dk1"/>
                          </a:solidFill>
                          <a:latin typeface="+mn-lt"/>
                          <a:ea typeface="+mn-ea"/>
                          <a:cs typeface="+mn-cs"/>
                        </a:rPr>
                        <a:t>Procaine penicillin G </a:t>
                      </a:r>
                      <a:r>
                        <a:rPr lang="en-US" sz="1300" b="0" i="0" u="none" strike="noStrike" kern="1200" baseline="0" dirty="0">
                          <a:solidFill>
                            <a:schemeClr val="dk1"/>
                          </a:solidFill>
                          <a:latin typeface="+mn-lt"/>
                          <a:ea typeface="+mn-ea"/>
                          <a:cs typeface="+mn-cs"/>
                        </a:rPr>
                        <a:t>50,000 units/kg body weight/dose IM in a single daily dose for 10 days</a:t>
                      </a:r>
                      <a:endParaRPr lang="en-US" sz="1300" dirty="0"/>
                    </a:p>
                  </a:txBody>
                  <a:tcPr/>
                </a:tc>
                <a:tc>
                  <a:txBody>
                    <a:bodyPr/>
                    <a:lstStyle/>
                    <a:p>
                      <a:r>
                        <a:rPr lang="en-US" sz="1300" b="1" dirty="0"/>
                        <a:t>Treatment:  </a:t>
                      </a:r>
                      <a:endParaRPr lang="en-US" sz="1300" b="1" i="0" u="none" strike="noStrike" kern="1200" baseline="0" dirty="0">
                        <a:solidFill>
                          <a:schemeClr val="dk1"/>
                        </a:solidFill>
                        <a:latin typeface="+mn-lt"/>
                        <a:ea typeface="+mn-ea"/>
                        <a:cs typeface="+mn-cs"/>
                      </a:endParaRPr>
                    </a:p>
                    <a:p>
                      <a:r>
                        <a:rPr lang="en-US" sz="1300" b="1" i="0" u="none" strike="noStrike" kern="1200" baseline="0" dirty="0">
                          <a:solidFill>
                            <a:schemeClr val="dk1"/>
                          </a:solidFill>
                          <a:latin typeface="+mn-lt"/>
                          <a:ea typeface="+mn-ea"/>
                          <a:cs typeface="+mn-cs"/>
                        </a:rPr>
                        <a:t>Aqueous crystalline penicillin G </a:t>
                      </a:r>
                      <a:r>
                        <a:rPr lang="en-US" sz="1300" b="0" i="0" u="none" strike="noStrike" kern="1200" baseline="0" dirty="0">
                          <a:solidFill>
                            <a:schemeClr val="dk1"/>
                          </a:solidFill>
                          <a:latin typeface="+mn-lt"/>
                          <a:ea typeface="+mn-ea"/>
                          <a:cs typeface="+mn-cs"/>
                        </a:rPr>
                        <a:t>100,000–150,000 units/kg/body wt./day, administered as 50,000 units/kg body wt./dose IV q 12 hours during the first 7 days of life and q 8 hours thereafter for a total of 10 days OR</a:t>
                      </a:r>
                      <a:r>
                        <a:rPr lang="en-US" sz="1300" b="0" i="1" u="none" strike="noStrike" kern="1200" baseline="0" dirty="0">
                          <a:solidFill>
                            <a:schemeClr val="dk1"/>
                          </a:solidFill>
                          <a:latin typeface="+mn-lt"/>
                          <a:ea typeface="+mn-ea"/>
                          <a:cs typeface="+mn-cs"/>
                        </a:rPr>
                        <a:t> </a:t>
                      </a:r>
                      <a:r>
                        <a:rPr lang="en-US" sz="1300" b="0" i="0" u="none" strike="noStrike" kern="1200" baseline="0" dirty="0">
                          <a:solidFill>
                            <a:schemeClr val="dk1"/>
                          </a:solidFill>
                          <a:latin typeface="+mn-lt"/>
                          <a:ea typeface="+mn-ea"/>
                          <a:cs typeface="+mn-cs"/>
                        </a:rPr>
                        <a:t>	</a:t>
                      </a:r>
                    </a:p>
                    <a:p>
                      <a:r>
                        <a:rPr lang="en-US" sz="1300" b="1" i="0" u="none" strike="noStrike" kern="1200" baseline="0" dirty="0">
                          <a:solidFill>
                            <a:schemeClr val="dk1"/>
                          </a:solidFill>
                          <a:latin typeface="+mn-lt"/>
                          <a:ea typeface="+mn-ea"/>
                          <a:cs typeface="+mn-cs"/>
                        </a:rPr>
                        <a:t>Procaine penicillin G </a:t>
                      </a:r>
                      <a:r>
                        <a:rPr lang="en-US" sz="1300" b="0" i="0" u="none" strike="noStrike" kern="1200" baseline="0" dirty="0">
                          <a:solidFill>
                            <a:schemeClr val="dk1"/>
                          </a:solidFill>
                          <a:latin typeface="+mn-lt"/>
                          <a:ea typeface="+mn-ea"/>
                          <a:cs typeface="+mn-cs"/>
                        </a:rPr>
                        <a:t>50,000 units/kg body weight/dose IM in a single daily dose for 10 days OR</a:t>
                      </a:r>
                    </a:p>
                    <a:p>
                      <a:r>
                        <a:rPr lang="en-US" sz="1300" b="1" i="0" u="none" strike="noStrike" kern="1200" baseline="0" dirty="0">
                          <a:solidFill>
                            <a:schemeClr val="dk1"/>
                          </a:solidFill>
                          <a:latin typeface="+mn-lt"/>
                          <a:ea typeface="+mn-ea"/>
                          <a:cs typeface="+mn-cs"/>
                        </a:rPr>
                        <a:t>Benzathine penicillin </a:t>
                      </a:r>
                      <a:r>
                        <a:rPr lang="en-US" sz="1300" b="0" i="0" u="none" strike="noStrike" kern="1200" baseline="0" dirty="0">
                          <a:solidFill>
                            <a:schemeClr val="dk1"/>
                          </a:solidFill>
                          <a:latin typeface="+mn-lt"/>
                          <a:ea typeface="+mn-ea"/>
                          <a:cs typeface="+mn-cs"/>
                        </a:rPr>
                        <a:t>50,000 units/kg body wt. single IM injection </a:t>
                      </a:r>
                    </a:p>
                  </a:txBody>
                  <a:tcPr/>
                </a:tc>
                <a:tc>
                  <a:txBody>
                    <a:bodyPr/>
                    <a:lstStyle/>
                    <a:p>
                      <a:r>
                        <a:rPr lang="en-US" sz="1300" b="1" dirty="0"/>
                        <a:t>Treatment:</a:t>
                      </a:r>
                    </a:p>
                    <a:p>
                      <a:r>
                        <a:rPr lang="en-US" sz="1300" b="1" dirty="0"/>
                        <a:t>Benzathine penicillin G 50,000 </a:t>
                      </a:r>
                      <a:r>
                        <a:rPr lang="en-US" sz="1300" dirty="0"/>
                        <a:t>units/kg body weight/dose IM in a</a:t>
                      </a:r>
                    </a:p>
                    <a:p>
                      <a:r>
                        <a:rPr lang="en-US" sz="1300" dirty="0"/>
                        <a:t>single dose</a:t>
                      </a:r>
                    </a:p>
                    <a:p>
                      <a:r>
                        <a:rPr lang="en-US" sz="1300" dirty="0"/>
                        <a:t>* Another approach involves not treating the newborn if follow-up is</a:t>
                      </a:r>
                    </a:p>
                    <a:p>
                      <a:r>
                        <a:rPr lang="en-US" sz="1300" dirty="0"/>
                        <a:t>certain but providing close serologic follow-up every 2–3 months for 6</a:t>
                      </a:r>
                    </a:p>
                    <a:p>
                      <a:r>
                        <a:rPr lang="en-US" sz="1300" dirty="0"/>
                        <a:t>months for infants whose mothers’ nontreponemal titers decreased at</a:t>
                      </a:r>
                    </a:p>
                    <a:p>
                      <a:r>
                        <a:rPr lang="en-US" sz="1300" dirty="0"/>
                        <a:t>least fourfold after therapy for early syphilis or remained stable for low titer,</a:t>
                      </a:r>
                    </a:p>
                    <a:p>
                      <a:r>
                        <a:rPr lang="en-US" sz="1300" dirty="0"/>
                        <a:t>latent syphilis (VDRL &lt;1:2 or RPR &lt;1:4).</a:t>
                      </a:r>
                    </a:p>
                  </a:txBody>
                  <a:tcPr/>
                </a:tc>
                <a:tc>
                  <a:txBody>
                    <a:bodyPr/>
                    <a:lstStyle/>
                    <a:p>
                      <a:r>
                        <a:rPr lang="en-US" sz="1300" b="1" dirty="0"/>
                        <a:t>No</a:t>
                      </a:r>
                      <a:r>
                        <a:rPr lang="en-US" sz="1300" dirty="0"/>
                        <a:t> </a:t>
                      </a:r>
                      <a:r>
                        <a:rPr lang="en-US" sz="1300" b="1" dirty="0"/>
                        <a:t>treatment recommended</a:t>
                      </a:r>
                    </a:p>
                    <a:p>
                      <a:pPr marL="285750" indent="-285750">
                        <a:buFont typeface="Arial" panose="020B0604020202020204" pitchFamily="34" charset="0"/>
                        <a:buChar char="•"/>
                      </a:pPr>
                      <a:r>
                        <a:rPr lang="en-US" sz="1300" b="0" i="0" u="none" strike="noStrike" kern="1200" baseline="0" dirty="0">
                          <a:solidFill>
                            <a:schemeClr val="dk1"/>
                          </a:solidFill>
                          <a:latin typeface="+mn-lt"/>
                          <a:ea typeface="+mn-ea"/>
                          <a:cs typeface="+mn-cs"/>
                        </a:rPr>
                        <a:t>Benzathine penicillin 50,000 units/kg body weight as a single IM injection might be considered, if follow-up is uncertain and the neonate has a reactive nontreponemal test. </a:t>
                      </a:r>
                    </a:p>
                    <a:p>
                      <a:pPr marL="285750" indent="-285750">
                        <a:buFont typeface="Arial" panose="020B0604020202020204" pitchFamily="34" charset="0"/>
                        <a:buChar char="•"/>
                      </a:pPr>
                      <a:r>
                        <a:rPr lang="en-US" sz="1300" b="0" i="0" u="none" strike="noStrike" kern="1200" baseline="0" dirty="0">
                          <a:solidFill>
                            <a:schemeClr val="dk1"/>
                          </a:solidFill>
                          <a:latin typeface="+mn-lt"/>
                          <a:ea typeface="+mn-ea"/>
                          <a:cs typeface="+mn-cs"/>
                        </a:rPr>
                        <a:t>Neonates should be followed serologically to ensure the nontreponemal test returns to negative 	</a:t>
                      </a:r>
                    </a:p>
                    <a:p>
                      <a:endParaRPr lang="en-US" sz="1300" dirty="0"/>
                    </a:p>
                  </a:txBody>
                  <a:tcPr/>
                </a:tc>
                <a:extLst>
                  <a:ext uri="{0D108BD9-81ED-4DB2-BD59-A6C34878D82A}">
                    <a16:rowId xmlns:a16="http://schemas.microsoft.com/office/drawing/2014/main" val="4212206620"/>
                  </a:ext>
                </a:extLst>
              </a:tr>
            </a:tbl>
          </a:graphicData>
        </a:graphic>
      </p:graphicFrame>
      <p:sp>
        <p:nvSpPr>
          <p:cNvPr id="5" name="TextBox 4">
            <a:extLst>
              <a:ext uri="{FF2B5EF4-FFF2-40B4-BE49-F238E27FC236}">
                <a16:creationId xmlns:a16="http://schemas.microsoft.com/office/drawing/2014/main" id="{A508D93A-1109-4CE6-A3A7-4D457E2E383A}"/>
              </a:ext>
            </a:extLst>
          </p:cNvPr>
          <p:cNvSpPr txBox="1"/>
          <p:nvPr/>
        </p:nvSpPr>
        <p:spPr>
          <a:xfrm>
            <a:off x="9248590" y="6858000"/>
            <a:ext cx="3024092" cy="230832"/>
          </a:xfrm>
          <a:prstGeom prst="rect">
            <a:avLst/>
          </a:prstGeom>
          <a:noFill/>
        </p:spPr>
        <p:txBody>
          <a:bodyPr wrap="square" rtlCol="0">
            <a:spAutoFit/>
          </a:bodyPr>
          <a:lstStyle/>
          <a:p>
            <a:r>
              <a:rPr lang="en-US" sz="900" dirty="0">
                <a:hlinkClick r:id="rId2"/>
              </a:rPr>
              <a:t>https://www.cdc.gov/std/treatment-guidelines/default.htm</a:t>
            </a:r>
            <a:r>
              <a:rPr lang="en-US" sz="900" dirty="0"/>
              <a:t> </a:t>
            </a:r>
          </a:p>
        </p:txBody>
      </p:sp>
    </p:spTree>
    <p:extLst>
      <p:ext uri="{BB962C8B-B14F-4D97-AF65-F5344CB8AC3E}">
        <p14:creationId xmlns:p14="http://schemas.microsoft.com/office/powerpoint/2010/main" val="2371985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30F0F-6987-415C-8703-C62025B971CC}"/>
              </a:ext>
            </a:extLst>
          </p:cNvPr>
          <p:cNvSpPr>
            <a:spLocks noGrp="1"/>
          </p:cNvSpPr>
          <p:nvPr>
            <p:ph sz="quarter" idx="10"/>
          </p:nvPr>
        </p:nvSpPr>
        <p:spPr>
          <a:xfrm>
            <a:off x="576262" y="473704"/>
            <a:ext cx="11006137" cy="5725928"/>
          </a:xfrm>
        </p:spPr>
        <p:txBody>
          <a:bodyPr>
            <a:normAutofit fontScale="70000" lnSpcReduction="20000"/>
          </a:bodyPr>
          <a:lstStyle/>
          <a:p>
            <a:r>
              <a:rPr lang="en-US" sz="5100" dirty="0"/>
              <a:t>Syphilitic Stillbirth</a:t>
            </a:r>
          </a:p>
          <a:p>
            <a:pPr algn="l"/>
            <a:r>
              <a:rPr lang="en-US" i="1" dirty="0">
                <a:solidFill>
                  <a:srgbClr val="000000"/>
                </a:solidFill>
                <a:effectLst/>
              </a:rPr>
              <a:t>Clinical case definition</a:t>
            </a:r>
          </a:p>
          <a:p>
            <a:pPr algn="l">
              <a:lnSpc>
                <a:spcPct val="120000"/>
              </a:lnSpc>
            </a:pPr>
            <a:r>
              <a:rPr lang="en-US" b="0" i="0" dirty="0">
                <a:solidFill>
                  <a:srgbClr val="000000"/>
                </a:solidFill>
                <a:effectLst/>
              </a:rPr>
              <a:t>A fetal death that occurs </a:t>
            </a:r>
            <a:r>
              <a:rPr lang="en-US" i="0" dirty="0">
                <a:solidFill>
                  <a:srgbClr val="000000"/>
                </a:solidFill>
                <a:effectLst/>
              </a:rPr>
              <a:t>after a 20-week gestation </a:t>
            </a:r>
            <a:r>
              <a:rPr lang="en-US" b="0" dirty="0">
                <a:solidFill>
                  <a:srgbClr val="000000"/>
                </a:solidFill>
              </a:rPr>
              <a:t>OR</a:t>
            </a:r>
            <a:r>
              <a:rPr lang="en-US" b="0" i="0" dirty="0">
                <a:solidFill>
                  <a:srgbClr val="000000"/>
                </a:solidFill>
                <a:effectLst/>
              </a:rPr>
              <a:t> in which the fetus weighs </a:t>
            </a:r>
            <a:r>
              <a:rPr lang="en-US" i="0" dirty="0">
                <a:solidFill>
                  <a:srgbClr val="000000"/>
                </a:solidFill>
                <a:effectLst/>
              </a:rPr>
              <a:t>&gt;500g </a:t>
            </a:r>
            <a:r>
              <a:rPr lang="en-US" b="0" i="0" dirty="0">
                <a:solidFill>
                  <a:srgbClr val="000000"/>
                </a:solidFill>
                <a:effectLst/>
              </a:rPr>
              <a:t>AND the </a:t>
            </a:r>
            <a:r>
              <a:rPr lang="en-US" i="0" dirty="0">
                <a:solidFill>
                  <a:srgbClr val="000000"/>
                </a:solidFill>
                <a:effectLst/>
              </a:rPr>
              <a:t>mother had </a:t>
            </a:r>
            <a:r>
              <a:rPr lang="en-US" i="1" dirty="0">
                <a:solidFill>
                  <a:srgbClr val="000000"/>
                </a:solidFill>
                <a:effectLst/>
              </a:rPr>
              <a:t>untreated or inadequately </a:t>
            </a:r>
            <a:r>
              <a:rPr lang="en-US" i="0" dirty="0">
                <a:solidFill>
                  <a:srgbClr val="000000"/>
                </a:solidFill>
                <a:effectLst/>
              </a:rPr>
              <a:t>treated* syphilis at delivery</a:t>
            </a:r>
            <a:r>
              <a:rPr lang="en-US" b="0" i="0" dirty="0">
                <a:solidFill>
                  <a:srgbClr val="000000"/>
                </a:solidFill>
                <a:effectLst/>
              </a:rPr>
              <a:t>.</a:t>
            </a:r>
          </a:p>
          <a:p>
            <a:pPr algn="l">
              <a:lnSpc>
                <a:spcPct val="120000"/>
              </a:lnSpc>
            </a:pPr>
            <a:r>
              <a:rPr lang="en-US" b="0" i="0" dirty="0">
                <a:solidFill>
                  <a:srgbClr val="000000"/>
                </a:solidFill>
                <a:effectLst/>
              </a:rPr>
              <a:t>* Adequate treatment is defined as completion of a penicillin-based regimen, in accordance with CDC treatment guidelines, appropriate for stage of infection, initiated 30 or more days before delivery.</a:t>
            </a:r>
          </a:p>
          <a:p>
            <a:pPr algn="l"/>
            <a:r>
              <a:rPr lang="en-US" i="1" dirty="0">
                <a:solidFill>
                  <a:srgbClr val="000000"/>
                </a:solidFill>
                <a:effectLst/>
              </a:rPr>
              <a:t>Comments:</a:t>
            </a:r>
            <a:r>
              <a:rPr lang="en-US" i="0" dirty="0">
                <a:solidFill>
                  <a:srgbClr val="000000"/>
                </a:solidFill>
                <a:effectLst/>
              </a:rPr>
              <a:t> </a:t>
            </a:r>
            <a:r>
              <a:rPr lang="en-US" b="0" i="0" dirty="0">
                <a:solidFill>
                  <a:srgbClr val="000000"/>
                </a:solidFill>
                <a:effectLst/>
              </a:rPr>
              <a:t>For </a:t>
            </a:r>
            <a:r>
              <a:rPr lang="en-US" i="0" dirty="0">
                <a:solidFill>
                  <a:srgbClr val="000000"/>
                </a:solidFill>
                <a:effectLst/>
              </a:rPr>
              <a:t>reporting</a:t>
            </a:r>
            <a:r>
              <a:rPr lang="en-US" b="0" i="0" dirty="0">
                <a:solidFill>
                  <a:srgbClr val="000000"/>
                </a:solidFill>
                <a:effectLst/>
              </a:rPr>
              <a:t> purposes, congenital syphilis includes:</a:t>
            </a:r>
          </a:p>
          <a:p>
            <a:pPr marL="742950" indent="-742950" algn="l">
              <a:lnSpc>
                <a:spcPct val="120000"/>
              </a:lnSpc>
              <a:spcBef>
                <a:spcPts val="0"/>
              </a:spcBef>
              <a:spcAft>
                <a:spcPts val="0"/>
              </a:spcAft>
              <a:buAutoNum type="arabicPeriod"/>
            </a:pPr>
            <a:r>
              <a:rPr lang="en-US" b="0" i="0" dirty="0">
                <a:solidFill>
                  <a:srgbClr val="000000"/>
                </a:solidFill>
                <a:effectLst/>
              </a:rPr>
              <a:t>cases of congenitally acquired syphilis among infants and children </a:t>
            </a:r>
          </a:p>
          <a:p>
            <a:pPr marL="742950" indent="-742950" algn="l">
              <a:lnSpc>
                <a:spcPct val="120000"/>
              </a:lnSpc>
              <a:spcBef>
                <a:spcPts val="0"/>
              </a:spcBef>
              <a:spcAft>
                <a:spcPts val="0"/>
              </a:spcAft>
              <a:buAutoNum type="arabicPeriod"/>
            </a:pPr>
            <a:r>
              <a:rPr lang="en-US" b="0" i="0" dirty="0">
                <a:solidFill>
                  <a:srgbClr val="000000"/>
                </a:solidFill>
                <a:effectLst/>
              </a:rPr>
              <a:t>syphilitic stillbirths</a:t>
            </a:r>
          </a:p>
          <a:p>
            <a:endParaRPr lang="en-US" dirty="0"/>
          </a:p>
        </p:txBody>
      </p:sp>
      <p:sp>
        <p:nvSpPr>
          <p:cNvPr id="4" name="TextBox 3">
            <a:extLst>
              <a:ext uri="{FF2B5EF4-FFF2-40B4-BE49-F238E27FC236}">
                <a16:creationId xmlns:a16="http://schemas.microsoft.com/office/drawing/2014/main" id="{4DD1242F-B5C5-4404-8A61-E75454ABE1FF}"/>
              </a:ext>
            </a:extLst>
          </p:cNvPr>
          <p:cNvSpPr txBox="1"/>
          <p:nvPr/>
        </p:nvSpPr>
        <p:spPr>
          <a:xfrm>
            <a:off x="609601" y="6014965"/>
            <a:ext cx="8630491" cy="369332"/>
          </a:xfrm>
          <a:prstGeom prst="rect">
            <a:avLst/>
          </a:prstGeom>
          <a:noFill/>
        </p:spPr>
        <p:txBody>
          <a:bodyPr wrap="square" rtlCol="0">
            <a:spAutoFit/>
          </a:bodyPr>
          <a:lstStyle/>
          <a:p>
            <a:r>
              <a:rPr lang="en-US" dirty="0">
                <a:hlinkClick r:id="rId2"/>
              </a:rPr>
              <a:t>https://www.cdc.gov/std/statistics/2019/case-definitions.htm)</a:t>
            </a:r>
            <a:endParaRPr lang="en-US" dirty="0"/>
          </a:p>
        </p:txBody>
      </p:sp>
    </p:spTree>
    <p:extLst>
      <p:ext uri="{BB962C8B-B14F-4D97-AF65-F5344CB8AC3E}">
        <p14:creationId xmlns:p14="http://schemas.microsoft.com/office/powerpoint/2010/main" val="3984673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BD1FDE-286D-4A79-8C4F-04E7E8D11919}"/>
              </a:ext>
            </a:extLst>
          </p:cNvPr>
          <p:cNvSpPr>
            <a:spLocks noGrp="1"/>
          </p:cNvSpPr>
          <p:nvPr>
            <p:ph sz="quarter" idx="10"/>
          </p:nvPr>
        </p:nvSpPr>
        <p:spPr/>
        <p:txBody>
          <a:bodyPr>
            <a:normAutofit/>
          </a:bodyPr>
          <a:lstStyle/>
          <a:p>
            <a:r>
              <a:rPr lang="en-US" sz="3200" dirty="0"/>
              <a:t>Syphilis Outbreak Response in American Indian Communities</a:t>
            </a:r>
          </a:p>
        </p:txBody>
      </p:sp>
      <p:sp>
        <p:nvSpPr>
          <p:cNvPr id="3" name="Text Placeholder 2">
            <a:extLst>
              <a:ext uri="{FF2B5EF4-FFF2-40B4-BE49-F238E27FC236}">
                <a16:creationId xmlns:a16="http://schemas.microsoft.com/office/drawing/2014/main" id="{70CCCB30-B78A-4F85-A6CA-9E354FE89C6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5552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Rectangle 5"/>
          <p:cNvSpPr/>
          <p:nvPr/>
        </p:nvSpPr>
        <p:spPr>
          <a:xfrm>
            <a:off x="173736" y="118873"/>
            <a:ext cx="12192000" cy="70046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aphicFrame>
        <p:nvGraphicFramePr>
          <p:cNvPr id="7" name="Chart 6"/>
          <p:cNvGraphicFramePr>
            <a:graphicFrameLocks/>
          </p:cNvGraphicFramePr>
          <p:nvPr>
            <p:extLst>
              <p:ext uri="{D42A27DB-BD31-4B8C-83A1-F6EECF244321}">
                <p14:modId xmlns:p14="http://schemas.microsoft.com/office/powerpoint/2010/main" val="1387483609"/>
              </p:ext>
            </p:extLst>
          </p:nvPr>
        </p:nvGraphicFramePr>
        <p:xfrm>
          <a:off x="386079" y="1705608"/>
          <a:ext cx="11419840" cy="4947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79362940"/>
              </p:ext>
            </p:extLst>
          </p:nvPr>
        </p:nvGraphicFramePr>
        <p:xfrm>
          <a:off x="948267" y="1192139"/>
          <a:ext cx="10295465" cy="494453"/>
        </p:xfrm>
        <a:graphic>
          <a:graphicData uri="http://schemas.openxmlformats.org/drawingml/2006/table">
            <a:tbl>
              <a:tblPr firstRow="1" bandRow="1">
                <a:tableStyleId>{5C22544A-7EE6-4342-B048-85BDC9FD1C3A}</a:tableStyleId>
              </a:tblPr>
              <a:tblGrid>
                <a:gridCol w="2059093">
                  <a:extLst>
                    <a:ext uri="{9D8B030D-6E8A-4147-A177-3AD203B41FA5}">
                      <a16:colId xmlns:a16="http://schemas.microsoft.com/office/drawing/2014/main" val="20000"/>
                    </a:ext>
                  </a:extLst>
                </a:gridCol>
                <a:gridCol w="2059093">
                  <a:extLst>
                    <a:ext uri="{9D8B030D-6E8A-4147-A177-3AD203B41FA5}">
                      <a16:colId xmlns:a16="http://schemas.microsoft.com/office/drawing/2014/main" val="20001"/>
                    </a:ext>
                  </a:extLst>
                </a:gridCol>
                <a:gridCol w="2059093">
                  <a:extLst>
                    <a:ext uri="{9D8B030D-6E8A-4147-A177-3AD203B41FA5}">
                      <a16:colId xmlns:a16="http://schemas.microsoft.com/office/drawing/2014/main" val="20002"/>
                    </a:ext>
                  </a:extLst>
                </a:gridCol>
                <a:gridCol w="2059093">
                  <a:extLst>
                    <a:ext uri="{9D8B030D-6E8A-4147-A177-3AD203B41FA5}">
                      <a16:colId xmlns:a16="http://schemas.microsoft.com/office/drawing/2014/main" val="20003"/>
                    </a:ext>
                  </a:extLst>
                </a:gridCol>
                <a:gridCol w="2059093">
                  <a:extLst>
                    <a:ext uri="{9D8B030D-6E8A-4147-A177-3AD203B41FA5}">
                      <a16:colId xmlns:a16="http://schemas.microsoft.com/office/drawing/2014/main" val="20004"/>
                    </a:ext>
                  </a:extLst>
                </a:gridCol>
              </a:tblGrid>
              <a:tr h="494453">
                <a:tc>
                  <a:txBody>
                    <a:bodyPr/>
                    <a:lstStyle/>
                    <a:p>
                      <a:r>
                        <a:rPr lang="en-US" sz="2400" dirty="0"/>
                        <a:t>Primary</a:t>
                      </a:r>
                    </a:p>
                  </a:txBody>
                  <a:tcPr marL="121920" marR="121920" marT="60960" marB="60960"/>
                </a:tc>
                <a:tc>
                  <a:txBody>
                    <a:bodyPr/>
                    <a:lstStyle/>
                    <a:p>
                      <a:r>
                        <a:rPr lang="en-US" sz="2400" dirty="0"/>
                        <a:t>Secondary</a:t>
                      </a:r>
                    </a:p>
                  </a:txBody>
                  <a:tcPr marL="121920" marR="121920" marT="60960" marB="60960">
                    <a:solidFill>
                      <a:schemeClr val="accent3">
                        <a:lumMod val="75000"/>
                      </a:schemeClr>
                    </a:solidFill>
                  </a:tcPr>
                </a:tc>
                <a:tc>
                  <a:txBody>
                    <a:bodyPr/>
                    <a:lstStyle/>
                    <a:p>
                      <a:r>
                        <a:rPr lang="en-US" sz="2400" dirty="0">
                          <a:solidFill>
                            <a:schemeClr val="accent1"/>
                          </a:solidFill>
                        </a:rPr>
                        <a:t>Early</a:t>
                      </a:r>
                    </a:p>
                  </a:txBody>
                  <a:tcPr marL="121920" marR="121920" marT="60960" marB="60960">
                    <a:solidFill>
                      <a:schemeClr val="accent1">
                        <a:lumMod val="20000"/>
                        <a:lumOff val="80000"/>
                      </a:schemeClr>
                    </a:solidFill>
                  </a:tcPr>
                </a:tc>
                <a:tc>
                  <a:txBody>
                    <a:bodyPr/>
                    <a:lstStyle/>
                    <a:p>
                      <a:r>
                        <a:rPr lang="en-US" sz="2400" dirty="0"/>
                        <a:t>Late</a:t>
                      </a:r>
                    </a:p>
                  </a:txBody>
                  <a:tcPr marL="121920" marR="121920" marT="60960" marB="60960">
                    <a:solidFill>
                      <a:schemeClr val="accent6">
                        <a:lumMod val="60000"/>
                        <a:lumOff val="40000"/>
                      </a:schemeClr>
                    </a:solidFill>
                  </a:tcPr>
                </a:tc>
                <a:tc>
                  <a:txBody>
                    <a:bodyPr/>
                    <a:lstStyle/>
                    <a:p>
                      <a:r>
                        <a:rPr lang="en-US" sz="2400" dirty="0"/>
                        <a:t>Congenital</a:t>
                      </a:r>
                    </a:p>
                  </a:txBody>
                  <a:tcPr marL="121920" marR="121920" marT="60960" marB="60960">
                    <a:solidFill>
                      <a:srgbClr val="000000"/>
                    </a:solidFill>
                  </a:tcPr>
                </a:tc>
                <a:extLst>
                  <a:ext uri="{0D108BD9-81ED-4DB2-BD59-A6C34878D82A}">
                    <a16:rowId xmlns:a16="http://schemas.microsoft.com/office/drawing/2014/main" val="10000"/>
                  </a:ext>
                </a:extLst>
              </a:tr>
            </a:tbl>
          </a:graphicData>
        </a:graphic>
      </p:graphicFrame>
      <p:grpSp>
        <p:nvGrpSpPr>
          <p:cNvPr id="23" name="Group 22"/>
          <p:cNvGrpSpPr/>
          <p:nvPr/>
        </p:nvGrpSpPr>
        <p:grpSpPr>
          <a:xfrm>
            <a:off x="6535301" y="5087317"/>
            <a:ext cx="2989200" cy="376659"/>
            <a:chOff x="4917404" y="4027905"/>
            <a:chExt cx="2241900" cy="282494"/>
          </a:xfrm>
        </p:grpSpPr>
        <p:sp>
          <p:nvSpPr>
            <p:cNvPr id="11" name="5-Point Star 10"/>
            <p:cNvSpPr/>
            <p:nvPr/>
          </p:nvSpPr>
          <p:spPr>
            <a:xfrm>
              <a:off x="4917404" y="4043381"/>
              <a:ext cx="307036" cy="267018"/>
            </a:xfrm>
            <a:prstGeom prst="star5">
              <a:avLst/>
            </a:prstGeom>
            <a:solidFill>
              <a:srgbClr val="FFCB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5-Point Star 11"/>
            <p:cNvSpPr/>
            <p:nvPr/>
          </p:nvSpPr>
          <p:spPr>
            <a:xfrm>
              <a:off x="5239212" y="4039492"/>
              <a:ext cx="307036" cy="267018"/>
            </a:xfrm>
            <a:prstGeom prst="star5">
              <a:avLst/>
            </a:prstGeom>
            <a:solidFill>
              <a:srgbClr val="FFCB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5-Point Star 12"/>
            <p:cNvSpPr/>
            <p:nvPr/>
          </p:nvSpPr>
          <p:spPr>
            <a:xfrm>
              <a:off x="6217108" y="4029332"/>
              <a:ext cx="307036" cy="267018"/>
            </a:xfrm>
            <a:prstGeom prst="star5">
              <a:avLst/>
            </a:prstGeom>
            <a:solidFill>
              <a:srgbClr val="FFCB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5-Point Star 13"/>
            <p:cNvSpPr/>
            <p:nvPr/>
          </p:nvSpPr>
          <p:spPr>
            <a:xfrm>
              <a:off x="5885895" y="4027905"/>
              <a:ext cx="307036" cy="267018"/>
            </a:xfrm>
            <a:prstGeom prst="star5">
              <a:avLst/>
            </a:prstGeom>
            <a:solidFill>
              <a:srgbClr val="FFCB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5-Point Star 14"/>
            <p:cNvSpPr/>
            <p:nvPr/>
          </p:nvSpPr>
          <p:spPr>
            <a:xfrm>
              <a:off x="6534304" y="4030342"/>
              <a:ext cx="307036" cy="267018"/>
            </a:xfrm>
            <a:prstGeom prst="star5">
              <a:avLst/>
            </a:prstGeom>
            <a:solidFill>
              <a:srgbClr val="FFCB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5-Point Star 15"/>
            <p:cNvSpPr/>
            <p:nvPr/>
          </p:nvSpPr>
          <p:spPr>
            <a:xfrm>
              <a:off x="6852268" y="4029332"/>
              <a:ext cx="307036" cy="267018"/>
            </a:xfrm>
            <a:prstGeom prst="star5">
              <a:avLst/>
            </a:prstGeom>
            <a:solidFill>
              <a:srgbClr val="FFCB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5" name="TextBox 4"/>
          <p:cNvSpPr txBox="1"/>
          <p:nvPr/>
        </p:nvSpPr>
        <p:spPr>
          <a:xfrm>
            <a:off x="6535301" y="5696424"/>
            <a:ext cx="1692299" cy="379656"/>
          </a:xfrm>
          <a:prstGeom prst="rect">
            <a:avLst/>
          </a:prstGeom>
          <a:solidFill>
            <a:schemeClr val="accent6">
              <a:lumMod val="40000"/>
              <a:lumOff val="60000"/>
            </a:schemeClr>
          </a:solidFill>
        </p:spPr>
        <p:txBody>
          <a:bodyPr wrap="square" rtlCol="0">
            <a:spAutoFit/>
          </a:bodyPr>
          <a:lstStyle/>
          <a:p>
            <a:r>
              <a:rPr lang="en-US" sz="1867" b="1" dirty="0">
                <a:solidFill>
                  <a:schemeClr val="accent5"/>
                </a:solidFill>
              </a:rPr>
              <a:t>Screening</a:t>
            </a:r>
          </a:p>
        </p:txBody>
      </p:sp>
      <p:grpSp>
        <p:nvGrpSpPr>
          <p:cNvPr id="21" name="Group 20"/>
          <p:cNvGrpSpPr/>
          <p:nvPr/>
        </p:nvGrpSpPr>
        <p:grpSpPr>
          <a:xfrm>
            <a:off x="634392" y="6148961"/>
            <a:ext cx="3099627" cy="765053"/>
            <a:chOff x="6390855" y="313308"/>
            <a:chExt cx="2475537" cy="573790"/>
          </a:xfrm>
        </p:grpSpPr>
        <p:sp>
          <p:nvSpPr>
            <p:cNvPr id="18" name="TextBox 17"/>
            <p:cNvSpPr txBox="1"/>
            <p:nvPr/>
          </p:nvSpPr>
          <p:spPr>
            <a:xfrm>
              <a:off x="6677662" y="325501"/>
              <a:ext cx="2188730" cy="561597"/>
            </a:xfrm>
            <a:prstGeom prst="rect">
              <a:avLst/>
            </a:prstGeom>
            <a:noFill/>
          </p:spPr>
          <p:txBody>
            <a:bodyPr wrap="square" rtlCol="0">
              <a:spAutoFit/>
            </a:bodyPr>
            <a:lstStyle/>
            <a:p>
              <a:r>
                <a:rPr lang="en-US" sz="2133" b="1" dirty="0">
                  <a:solidFill>
                    <a:schemeClr val="accent1"/>
                  </a:solidFill>
                </a:rPr>
                <a:t> Site Visit</a:t>
              </a:r>
            </a:p>
            <a:p>
              <a:r>
                <a:rPr lang="en-US" sz="2133" b="1" dirty="0">
                  <a:solidFill>
                    <a:schemeClr val="accent1"/>
                  </a:solidFill>
                </a:rPr>
                <a:t>*Benzathine penicillin</a:t>
              </a:r>
            </a:p>
          </p:txBody>
        </p:sp>
        <p:sp>
          <p:nvSpPr>
            <p:cNvPr id="17" name="5-Point Star 16"/>
            <p:cNvSpPr/>
            <p:nvPr/>
          </p:nvSpPr>
          <p:spPr>
            <a:xfrm>
              <a:off x="6390855" y="313308"/>
              <a:ext cx="306608" cy="307777"/>
            </a:xfrm>
            <a:prstGeom prst="star5">
              <a:avLst/>
            </a:prstGeom>
            <a:solidFill>
              <a:srgbClr val="FFCB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a:p>
          </p:txBody>
        </p:sp>
      </p:grpSp>
      <p:sp>
        <p:nvSpPr>
          <p:cNvPr id="24" name="TextBox 27"/>
          <p:cNvSpPr txBox="1"/>
          <p:nvPr/>
        </p:nvSpPr>
        <p:spPr>
          <a:xfrm>
            <a:off x="6550769" y="6164317"/>
            <a:ext cx="1219200" cy="379656"/>
          </a:xfrm>
          <a:prstGeom prst="rect">
            <a:avLst/>
          </a:prstGeom>
          <a:gradFill>
            <a:gsLst>
              <a:gs pos="52000">
                <a:srgbClr val="8498A3"/>
              </a:gs>
              <a:gs pos="0">
                <a:schemeClr val="bg2"/>
              </a:gs>
              <a:gs pos="74000">
                <a:schemeClr val="accent4"/>
              </a:gs>
              <a:gs pos="100000">
                <a:schemeClr val="accent4"/>
              </a:gs>
              <a:gs pos="100000">
                <a:srgbClr val="0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1867" b="1" dirty="0"/>
              <a:t>No BPG*</a:t>
            </a:r>
          </a:p>
        </p:txBody>
      </p:sp>
      <p:sp>
        <p:nvSpPr>
          <p:cNvPr id="3" name="TextBox 2">
            <a:extLst>
              <a:ext uri="{FF2B5EF4-FFF2-40B4-BE49-F238E27FC236}">
                <a16:creationId xmlns:a16="http://schemas.microsoft.com/office/drawing/2014/main" id="{4EE32679-EC56-4F73-9D60-D5E6FA9FADDE}"/>
              </a:ext>
            </a:extLst>
          </p:cNvPr>
          <p:cNvSpPr txBox="1"/>
          <p:nvPr/>
        </p:nvSpPr>
        <p:spPr>
          <a:xfrm>
            <a:off x="634392" y="365125"/>
            <a:ext cx="10609340" cy="923330"/>
          </a:xfrm>
          <a:prstGeom prst="rect">
            <a:avLst/>
          </a:prstGeom>
          <a:noFill/>
        </p:spPr>
        <p:txBody>
          <a:bodyPr wrap="square" rtlCol="0">
            <a:spAutoFit/>
          </a:bodyPr>
          <a:lstStyle/>
          <a:p>
            <a:r>
              <a:rPr lang="en-US" sz="3600" b="1" dirty="0">
                <a:solidFill>
                  <a:srgbClr val="016773"/>
                </a:solidFill>
              </a:rPr>
              <a:t>(1)  Central Arizona, 2016-2017</a:t>
            </a:r>
          </a:p>
          <a:p>
            <a:endParaRPr lang="en-US" dirty="0"/>
          </a:p>
        </p:txBody>
      </p:sp>
      <p:sp>
        <p:nvSpPr>
          <p:cNvPr id="4" name="TextBox 3">
            <a:extLst>
              <a:ext uri="{FF2B5EF4-FFF2-40B4-BE49-F238E27FC236}">
                <a16:creationId xmlns:a16="http://schemas.microsoft.com/office/drawing/2014/main" id="{B5CCF251-77EB-4459-9FF8-143BEC0DB8E9}"/>
              </a:ext>
            </a:extLst>
          </p:cNvPr>
          <p:cNvSpPr txBox="1"/>
          <p:nvPr/>
        </p:nvSpPr>
        <p:spPr>
          <a:xfrm>
            <a:off x="1115568" y="2432304"/>
            <a:ext cx="2075688" cy="1200329"/>
          </a:xfrm>
          <a:prstGeom prst="rect">
            <a:avLst/>
          </a:prstGeom>
          <a:noFill/>
          <a:ln>
            <a:solidFill>
              <a:srgbClr val="BF311B"/>
            </a:solidFill>
          </a:ln>
        </p:spPr>
        <p:txBody>
          <a:bodyPr wrap="square" rtlCol="0">
            <a:spAutoFit/>
          </a:bodyPr>
          <a:lstStyle/>
          <a:p>
            <a:r>
              <a:rPr lang="en-US" b="1" dirty="0"/>
              <a:t>N = 85 cases</a:t>
            </a:r>
          </a:p>
          <a:p>
            <a:r>
              <a:rPr lang="en-US" dirty="0"/>
              <a:t>  54% women</a:t>
            </a:r>
          </a:p>
          <a:p>
            <a:r>
              <a:rPr lang="en-US" dirty="0"/>
              <a:t>  14% incarcerated</a:t>
            </a:r>
          </a:p>
          <a:p>
            <a:r>
              <a:rPr lang="en-US" dirty="0"/>
              <a:t>  25% drug use</a:t>
            </a:r>
          </a:p>
        </p:txBody>
      </p:sp>
      <p:sp>
        <p:nvSpPr>
          <p:cNvPr id="9" name="TextBox 8">
            <a:extLst>
              <a:ext uri="{FF2B5EF4-FFF2-40B4-BE49-F238E27FC236}">
                <a16:creationId xmlns:a16="http://schemas.microsoft.com/office/drawing/2014/main" id="{7402F1E5-A71A-4B74-92D8-6219836E605D}"/>
              </a:ext>
            </a:extLst>
          </p:cNvPr>
          <p:cNvSpPr txBox="1"/>
          <p:nvPr/>
        </p:nvSpPr>
        <p:spPr>
          <a:xfrm>
            <a:off x="4192116" y="6632210"/>
            <a:ext cx="7893712" cy="461665"/>
          </a:xfrm>
          <a:prstGeom prst="rect">
            <a:avLst/>
          </a:prstGeom>
          <a:noFill/>
        </p:spPr>
        <p:txBody>
          <a:bodyPr wrap="square" rtlCol="0">
            <a:spAutoFit/>
          </a:bodyPr>
          <a:lstStyle/>
          <a:p>
            <a:r>
              <a:rPr lang="en-US" sz="1200" dirty="0"/>
              <a:t>Browne K, Ridpath A, Scranton R et al.  Abstract # 39462. 2018 National STD Prevention Conference  Washington, D.C., Aug. 27-30, 2018. </a:t>
            </a:r>
            <a:r>
              <a:rPr lang="en-US" sz="1200" dirty="0">
                <a:hlinkClick r:id="rId4"/>
              </a:rPr>
              <a:t>https://cdc.confex.com/cdc/std2018/webprogram/Paper39462.html</a:t>
            </a:r>
            <a:r>
              <a:rPr lang="en-US" sz="1200" dirty="0"/>
              <a:t> </a:t>
            </a:r>
          </a:p>
        </p:txBody>
      </p:sp>
    </p:spTree>
    <p:extLst>
      <p:ext uri="{BB962C8B-B14F-4D97-AF65-F5344CB8AC3E}">
        <p14:creationId xmlns:p14="http://schemas.microsoft.com/office/powerpoint/2010/main" val="971316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9AF5E939-C939-49AB-8E7E-5785DC23E914}"/>
              </a:ext>
            </a:extLst>
          </p:cNvPr>
          <p:cNvGraphicFramePr>
            <a:graphicFrameLocks noGrp="1"/>
          </p:cNvGraphicFramePr>
          <p:nvPr>
            <p:ph sz="quarter" idx="10"/>
            <p:extLst>
              <p:ext uri="{D42A27DB-BD31-4B8C-83A1-F6EECF244321}">
                <p14:modId xmlns:p14="http://schemas.microsoft.com/office/powerpoint/2010/main" val="2610602980"/>
              </p:ext>
            </p:extLst>
          </p:nvPr>
        </p:nvGraphicFramePr>
        <p:xfrm>
          <a:off x="539496" y="1068226"/>
          <a:ext cx="5971032" cy="3960974"/>
        </p:xfrm>
        <a:graphic>
          <a:graphicData uri="http://schemas.openxmlformats.org/drawingml/2006/table">
            <a:tbl>
              <a:tblPr firstRow="1" bandRow="1">
                <a:tableStyleId>{5C22544A-7EE6-4342-B048-85BDC9FD1C3A}</a:tableStyleId>
              </a:tblPr>
              <a:tblGrid>
                <a:gridCol w="4545632">
                  <a:extLst>
                    <a:ext uri="{9D8B030D-6E8A-4147-A177-3AD203B41FA5}">
                      <a16:colId xmlns:a16="http://schemas.microsoft.com/office/drawing/2014/main" val="2201514323"/>
                    </a:ext>
                  </a:extLst>
                </a:gridCol>
                <a:gridCol w="1425400">
                  <a:extLst>
                    <a:ext uri="{9D8B030D-6E8A-4147-A177-3AD203B41FA5}">
                      <a16:colId xmlns:a16="http://schemas.microsoft.com/office/drawing/2014/main" val="3125010029"/>
                    </a:ext>
                  </a:extLst>
                </a:gridCol>
              </a:tblGrid>
              <a:tr h="665578">
                <a:tc>
                  <a:txBody>
                    <a:bodyPr/>
                    <a:lstStyle/>
                    <a:p>
                      <a:r>
                        <a:rPr lang="en-US" dirty="0"/>
                        <a:t> </a:t>
                      </a:r>
                      <a:r>
                        <a:rPr lang="en-US" sz="2400" dirty="0"/>
                        <a:t>Methods of Case Finding</a:t>
                      </a:r>
                      <a:endParaRPr lang="en-US" dirty="0"/>
                    </a:p>
                  </a:txBody>
                  <a:tcPr/>
                </a:tc>
                <a:tc>
                  <a:txBody>
                    <a:bodyPr/>
                    <a:lstStyle/>
                    <a:p>
                      <a:endParaRPr lang="en-US"/>
                    </a:p>
                  </a:txBody>
                  <a:tcPr/>
                </a:tc>
                <a:extLst>
                  <a:ext uri="{0D108BD9-81ED-4DB2-BD59-A6C34878D82A}">
                    <a16:rowId xmlns:a16="http://schemas.microsoft.com/office/drawing/2014/main" val="851954277"/>
                  </a:ext>
                </a:extLst>
              </a:tr>
              <a:tr h="474485">
                <a:tc>
                  <a:txBody>
                    <a:bodyPr/>
                    <a:lstStyle/>
                    <a:p>
                      <a:r>
                        <a:rPr lang="en-US" b="1" dirty="0"/>
                        <a:t>Partner Services</a:t>
                      </a:r>
                    </a:p>
                  </a:txBody>
                  <a:tcPr/>
                </a:tc>
                <a:tc>
                  <a:txBody>
                    <a:bodyPr/>
                    <a:lstStyle/>
                    <a:p>
                      <a:r>
                        <a:rPr lang="en-US" b="1" dirty="0"/>
                        <a:t>51%</a:t>
                      </a:r>
                    </a:p>
                  </a:txBody>
                  <a:tcPr/>
                </a:tc>
                <a:extLst>
                  <a:ext uri="{0D108BD9-81ED-4DB2-BD59-A6C34878D82A}">
                    <a16:rowId xmlns:a16="http://schemas.microsoft.com/office/drawing/2014/main" val="2526951375"/>
                  </a:ext>
                </a:extLst>
              </a:tr>
              <a:tr h="1871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Screening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     </a:t>
                      </a:r>
                      <a:r>
                        <a:rPr lang="en-US" sz="1800" b="0" i="1" dirty="0">
                          <a:solidFill>
                            <a:schemeClr val="tx1"/>
                          </a:solidFill>
                        </a:rPr>
                        <a:t>Provider screen (74%)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dirty="0">
                          <a:solidFill>
                            <a:schemeClr val="tx1"/>
                          </a:solidFill>
                        </a:rPr>
                        <a:t>     Prenatal screen (11%)</a:t>
                      </a:r>
                      <a:br>
                        <a:rPr lang="en-US" sz="1800" b="0" i="1" dirty="0">
                          <a:solidFill>
                            <a:schemeClr val="tx1"/>
                          </a:solidFill>
                        </a:rPr>
                      </a:br>
                      <a:r>
                        <a:rPr lang="en-US" sz="1800" b="0" i="1" dirty="0">
                          <a:solidFill>
                            <a:schemeClr val="tx1"/>
                          </a:solidFill>
                        </a:rPr>
                        <a:t>     Jail screen  (7%)</a:t>
                      </a:r>
                      <a:br>
                        <a:rPr lang="en-US" sz="1800" b="0" i="1" dirty="0">
                          <a:solidFill>
                            <a:schemeClr val="tx1"/>
                          </a:solidFill>
                        </a:rPr>
                      </a:br>
                      <a:r>
                        <a:rPr lang="en-US" sz="1800" b="0" i="1" dirty="0">
                          <a:solidFill>
                            <a:schemeClr val="tx1"/>
                          </a:solidFill>
                        </a:rPr>
                        <a:t>     Community screen (7%)</a:t>
                      </a:r>
                    </a:p>
                  </a:txBody>
                  <a:tcPr/>
                </a:tc>
                <a:tc>
                  <a:txBody>
                    <a:bodyPr/>
                    <a:lstStyle/>
                    <a:p>
                      <a:r>
                        <a:rPr lang="en-US" dirty="0"/>
                        <a:t>32%</a:t>
                      </a:r>
                    </a:p>
                  </a:txBody>
                  <a:tcPr/>
                </a:tc>
                <a:extLst>
                  <a:ext uri="{0D108BD9-81ED-4DB2-BD59-A6C34878D82A}">
                    <a16:rowId xmlns:a16="http://schemas.microsoft.com/office/drawing/2014/main" val="2160491723"/>
                  </a:ext>
                </a:extLst>
              </a:tr>
              <a:tr h="474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Self-Referral </a:t>
                      </a:r>
                      <a:endParaRPr lang="en-US" b="0" dirty="0">
                        <a:solidFill>
                          <a:schemeClr val="tx1"/>
                        </a:solidFill>
                      </a:endParaRPr>
                    </a:p>
                  </a:txBody>
                  <a:tcPr/>
                </a:tc>
                <a:tc>
                  <a:txBody>
                    <a:bodyPr/>
                    <a:lstStyle/>
                    <a:p>
                      <a:r>
                        <a:rPr lang="en-US" dirty="0"/>
                        <a:t>14%</a:t>
                      </a:r>
                    </a:p>
                  </a:txBody>
                  <a:tcPr/>
                </a:tc>
                <a:extLst>
                  <a:ext uri="{0D108BD9-81ED-4DB2-BD59-A6C34878D82A}">
                    <a16:rowId xmlns:a16="http://schemas.microsoft.com/office/drawing/2014/main" val="394989181"/>
                  </a:ext>
                </a:extLst>
              </a:tr>
              <a:tr h="474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Referred by partner</a:t>
                      </a:r>
                      <a:endParaRPr lang="en-US" b="0" dirty="0">
                        <a:solidFill>
                          <a:schemeClr val="tx1"/>
                        </a:solidFill>
                      </a:endParaRPr>
                    </a:p>
                  </a:txBody>
                  <a:tcPr/>
                </a:tc>
                <a:tc>
                  <a:txBody>
                    <a:bodyPr/>
                    <a:lstStyle/>
                    <a:p>
                      <a:r>
                        <a:rPr lang="en-US" dirty="0"/>
                        <a:t>  2%</a:t>
                      </a:r>
                    </a:p>
                  </a:txBody>
                  <a:tcPr/>
                </a:tc>
                <a:extLst>
                  <a:ext uri="{0D108BD9-81ED-4DB2-BD59-A6C34878D82A}">
                    <a16:rowId xmlns:a16="http://schemas.microsoft.com/office/drawing/2014/main" val="113636657"/>
                  </a:ext>
                </a:extLst>
              </a:tr>
            </a:tbl>
          </a:graphicData>
        </a:graphic>
      </p:graphicFrame>
      <p:sp>
        <p:nvSpPr>
          <p:cNvPr id="3" name="TextBox 2">
            <a:extLst>
              <a:ext uri="{FF2B5EF4-FFF2-40B4-BE49-F238E27FC236}">
                <a16:creationId xmlns:a16="http://schemas.microsoft.com/office/drawing/2014/main" id="{7B111102-EB4B-4B96-9540-7540D180CBF0}"/>
              </a:ext>
            </a:extLst>
          </p:cNvPr>
          <p:cNvSpPr txBox="1"/>
          <p:nvPr/>
        </p:nvSpPr>
        <p:spPr>
          <a:xfrm>
            <a:off x="4164370" y="6088497"/>
            <a:ext cx="7893712" cy="461665"/>
          </a:xfrm>
          <a:prstGeom prst="rect">
            <a:avLst/>
          </a:prstGeom>
          <a:noFill/>
        </p:spPr>
        <p:txBody>
          <a:bodyPr wrap="square" rtlCol="0">
            <a:spAutoFit/>
          </a:bodyPr>
          <a:lstStyle/>
          <a:p>
            <a:r>
              <a:rPr lang="en-US" sz="1200" dirty="0"/>
              <a:t>Browne K, Ridpath A, Scranton R et al. Abstract # 39462. 2018 National STD Prevention Conference  Washington, D.C., Aug. 27-30, 2018. </a:t>
            </a:r>
            <a:r>
              <a:rPr lang="en-US" sz="1200" dirty="0">
                <a:hlinkClick r:id="rId2"/>
              </a:rPr>
              <a:t>https://cdc.confex.com/cdc/std2018/webprogram/Paper39462.html</a:t>
            </a:r>
            <a:r>
              <a:rPr lang="en-US" sz="1200" dirty="0"/>
              <a:t> </a:t>
            </a:r>
          </a:p>
        </p:txBody>
      </p:sp>
      <p:sp>
        <p:nvSpPr>
          <p:cNvPr id="4" name="TextBox 3">
            <a:extLst>
              <a:ext uri="{FF2B5EF4-FFF2-40B4-BE49-F238E27FC236}">
                <a16:creationId xmlns:a16="http://schemas.microsoft.com/office/drawing/2014/main" id="{DAA906E1-02B7-4523-838C-56062D359985}"/>
              </a:ext>
            </a:extLst>
          </p:cNvPr>
          <p:cNvSpPr txBox="1"/>
          <p:nvPr/>
        </p:nvSpPr>
        <p:spPr>
          <a:xfrm>
            <a:off x="277776" y="35169"/>
            <a:ext cx="10609340" cy="923330"/>
          </a:xfrm>
          <a:prstGeom prst="rect">
            <a:avLst/>
          </a:prstGeom>
          <a:noFill/>
        </p:spPr>
        <p:txBody>
          <a:bodyPr wrap="square" rtlCol="0">
            <a:spAutoFit/>
          </a:bodyPr>
          <a:lstStyle/>
          <a:p>
            <a:r>
              <a:rPr lang="en-US" sz="3600" b="1" dirty="0">
                <a:solidFill>
                  <a:srgbClr val="016773"/>
                </a:solidFill>
              </a:rPr>
              <a:t>Central Arizona, 2016-2017</a:t>
            </a:r>
          </a:p>
          <a:p>
            <a:endParaRPr lang="en-US" dirty="0"/>
          </a:p>
        </p:txBody>
      </p:sp>
      <p:pic>
        <p:nvPicPr>
          <p:cNvPr id="6" name="Picture 4">
            <a:extLst>
              <a:ext uri="{FF2B5EF4-FFF2-40B4-BE49-F238E27FC236}">
                <a16:creationId xmlns:a16="http://schemas.microsoft.com/office/drawing/2014/main" id="{B8FBFAD8-CBD1-4C0C-A660-8B5C0C82F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752" y="144981"/>
            <a:ext cx="4385939" cy="5751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375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127;p1" descr="A picture containing fabric, thread&#10;&#10;Description automatically generated">
            <a:extLst>
              <a:ext uri="{FF2B5EF4-FFF2-40B4-BE49-F238E27FC236}">
                <a16:creationId xmlns:a16="http://schemas.microsoft.com/office/drawing/2014/main" id="{21955FF6-2A7F-401E-B4E0-C657D1606466}"/>
              </a:ext>
            </a:extLst>
          </p:cNvPr>
          <p:cNvPicPr preferRelativeResize="0">
            <a:picLocks/>
          </p:cNvPicPr>
          <p:nvPr/>
        </p:nvPicPr>
        <p:blipFill rotWithShape="1">
          <a:blip r:embed="rId3"/>
          <a:srcRect t="5436"/>
          <a:stretch/>
        </p:blipFill>
        <p:spPr>
          <a:xfrm>
            <a:off x="2522356" y="10"/>
            <a:ext cx="9669642" cy="6857990"/>
          </a:xfrm>
          <a:prstGeom prst="rect">
            <a:avLst/>
          </a:prstGeom>
          <a:noFill/>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4E902E46-8326-432B-A309-472C90BA40F6}"/>
              </a:ext>
            </a:extLst>
          </p:cNvPr>
          <p:cNvSpPr txBox="1">
            <a:spLocks/>
          </p:cNvSpPr>
          <p:nvPr/>
        </p:nvSpPr>
        <p:spPr>
          <a:xfrm>
            <a:off x="178571" y="0"/>
            <a:ext cx="3822189" cy="18999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007889"/>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9B4E9E"/>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sz="4000" dirty="0">
                <a:solidFill>
                  <a:srgbClr val="016773"/>
                </a:solidFill>
                <a:latin typeface="Calibri   "/>
                <a:ea typeface="+mj-ea"/>
                <a:cs typeface="+mj-cs"/>
              </a:rPr>
              <a:t>Syphilis</a:t>
            </a:r>
          </a:p>
        </p:txBody>
      </p:sp>
      <p:sp>
        <p:nvSpPr>
          <p:cNvPr id="9" name="Content Placeholder 8">
            <a:extLst>
              <a:ext uri="{FF2B5EF4-FFF2-40B4-BE49-F238E27FC236}">
                <a16:creationId xmlns:a16="http://schemas.microsoft.com/office/drawing/2014/main" id="{F7824506-276D-4A94-8469-E3AB95BCA473}"/>
              </a:ext>
            </a:extLst>
          </p:cNvPr>
          <p:cNvSpPr>
            <a:spLocks noGrp="1"/>
          </p:cNvSpPr>
          <p:nvPr>
            <p:ph sz="quarter" idx="10"/>
          </p:nvPr>
        </p:nvSpPr>
        <p:spPr>
          <a:xfrm>
            <a:off x="286872" y="1434353"/>
            <a:ext cx="4509246" cy="4930588"/>
          </a:xfrm>
        </p:spPr>
        <p:txBody>
          <a:bodyPr vert="horz" lIns="91440" tIns="45720" rIns="91440" bIns="45720" rtlCol="0">
            <a:normAutofit/>
          </a:bodyPr>
          <a:lstStyle/>
          <a:p>
            <a:pPr>
              <a:buFont typeface="Arial" panose="020B0604020202020204" pitchFamily="34" charset="0"/>
              <a:buChar char="•"/>
            </a:pPr>
            <a:r>
              <a:rPr lang="en-US" sz="3000" i="1" dirty="0">
                <a:solidFill>
                  <a:schemeClr val="tx1"/>
                </a:solidFill>
              </a:rPr>
              <a:t>Treponema pallidum</a:t>
            </a:r>
          </a:p>
          <a:p>
            <a:pPr>
              <a:buFont typeface="Arial" panose="020B0604020202020204" pitchFamily="34" charset="0"/>
              <a:buChar char="•"/>
            </a:pPr>
            <a:r>
              <a:rPr lang="en-US" sz="2600" b="0" dirty="0">
                <a:solidFill>
                  <a:schemeClr val="tx1"/>
                </a:solidFill>
              </a:rPr>
              <a:t>Sexual, vertical, and horizontal   transmission</a:t>
            </a:r>
          </a:p>
          <a:p>
            <a:pPr>
              <a:buFont typeface="Arial" panose="020B0604020202020204" pitchFamily="34" charset="0"/>
              <a:buChar char="•"/>
            </a:pPr>
            <a:r>
              <a:rPr lang="en-US" sz="2600" b="0" dirty="0">
                <a:solidFill>
                  <a:schemeClr val="tx1"/>
                </a:solidFill>
              </a:rPr>
              <a:t>Curable with penicillin</a:t>
            </a:r>
          </a:p>
          <a:p>
            <a:pPr>
              <a:buFont typeface="Arial" panose="020B0604020202020204" pitchFamily="34" charset="0"/>
              <a:buChar char="•"/>
            </a:pPr>
            <a:r>
              <a:rPr lang="en-US" sz="2600" b="0" dirty="0">
                <a:solidFill>
                  <a:schemeClr val="tx1"/>
                </a:solidFill>
              </a:rPr>
              <a:t>4 stages</a:t>
            </a:r>
          </a:p>
          <a:p>
            <a:pPr lvl="1">
              <a:buFont typeface="+mj-lt"/>
              <a:buAutoNum type="arabicPeriod"/>
            </a:pPr>
            <a:r>
              <a:rPr lang="en-US" sz="2200" dirty="0"/>
              <a:t>Primary</a:t>
            </a:r>
          </a:p>
          <a:p>
            <a:pPr lvl="1">
              <a:buFont typeface="+mj-lt"/>
              <a:buAutoNum type="arabicPeriod"/>
            </a:pPr>
            <a:r>
              <a:rPr lang="en-US" sz="2200" b="0" dirty="0"/>
              <a:t>Secondary</a:t>
            </a:r>
          </a:p>
          <a:p>
            <a:pPr lvl="1">
              <a:buFont typeface="+mj-lt"/>
              <a:buAutoNum type="arabicPeriod"/>
            </a:pPr>
            <a:r>
              <a:rPr lang="en-US" sz="2200" dirty="0"/>
              <a:t>Early (non-primary, non-secondary)</a:t>
            </a:r>
          </a:p>
          <a:p>
            <a:pPr lvl="1">
              <a:buFont typeface="+mj-lt"/>
              <a:buAutoNum type="arabicPeriod"/>
            </a:pPr>
            <a:r>
              <a:rPr lang="en-US" sz="2200" b="0" dirty="0"/>
              <a:t>Unknown duration or late</a:t>
            </a:r>
          </a:p>
          <a:p>
            <a:pPr>
              <a:buFont typeface="Arial" panose="020B0604020202020204" pitchFamily="34" charset="0"/>
              <a:buChar char="•"/>
            </a:pPr>
            <a:endParaRPr lang="en-US" sz="2000" dirty="0">
              <a:solidFill>
                <a:schemeClr val="tx1"/>
              </a:solidFill>
            </a:endParaRPr>
          </a:p>
        </p:txBody>
      </p:sp>
    </p:spTree>
    <p:extLst>
      <p:ext uri="{BB962C8B-B14F-4D97-AF65-F5344CB8AC3E}">
        <p14:creationId xmlns:p14="http://schemas.microsoft.com/office/powerpoint/2010/main" val="363936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267791" y="360536"/>
            <a:ext cx="11465173" cy="569414"/>
          </a:xfrm>
        </p:spPr>
        <p:txBody>
          <a:bodyPr>
            <a:normAutofit lnSpcReduction="10000"/>
          </a:bodyPr>
          <a:lstStyle/>
          <a:p>
            <a:r>
              <a:rPr lang="en-US" dirty="0"/>
              <a:t>South Dakota/North Dakota: Syphilis Outbreak 2013-2015</a:t>
            </a:r>
          </a:p>
        </p:txBody>
      </p:sp>
      <p:sp>
        <p:nvSpPr>
          <p:cNvPr id="2" name="TextBox 1">
            <a:extLst>
              <a:ext uri="{FF2B5EF4-FFF2-40B4-BE49-F238E27FC236}">
                <a16:creationId xmlns:a16="http://schemas.microsoft.com/office/drawing/2014/main" id="{556879B1-D5DB-4C74-8F6C-F14F2BBE11AC}"/>
              </a:ext>
            </a:extLst>
          </p:cNvPr>
          <p:cNvSpPr txBox="1"/>
          <p:nvPr/>
        </p:nvSpPr>
        <p:spPr>
          <a:xfrm>
            <a:off x="694063" y="6066663"/>
            <a:ext cx="11215171" cy="307777"/>
          </a:xfrm>
          <a:prstGeom prst="rect">
            <a:avLst/>
          </a:prstGeom>
          <a:noFill/>
        </p:spPr>
        <p:txBody>
          <a:bodyPr wrap="square" rtlCol="0">
            <a:spAutoFit/>
          </a:bodyPr>
          <a:lstStyle/>
          <a:p>
            <a:r>
              <a:rPr lang="en-US" sz="1400" dirty="0">
                <a:effectLst/>
                <a:latin typeface="Calibri   "/>
                <a:ea typeface="Times New Roman" panose="02020603050405020304" pitchFamily="18" charset="0"/>
              </a:rPr>
              <a:t>Bowen VB, et al.  Multi-state syphilis outbreak among American Indians, 2013-2015.  </a:t>
            </a:r>
            <a:r>
              <a:rPr lang="en-US" sz="1400" i="1" dirty="0">
                <a:effectLst/>
                <a:latin typeface="Calibri   "/>
                <a:ea typeface="Times New Roman" panose="02020603050405020304" pitchFamily="18" charset="0"/>
              </a:rPr>
              <a:t>Sexually Transmitted Diseases</a:t>
            </a:r>
            <a:r>
              <a:rPr lang="en-US" sz="1400" dirty="0">
                <a:effectLst/>
                <a:latin typeface="Calibri   "/>
                <a:ea typeface="Times New Roman" panose="02020603050405020304" pitchFamily="18" charset="0"/>
              </a:rPr>
              <a:t>.  2018;45(10):690-95</a:t>
            </a:r>
            <a:endParaRPr lang="en-US" sz="1400" dirty="0">
              <a:latin typeface="Calibri   "/>
            </a:endParaRPr>
          </a:p>
        </p:txBody>
      </p:sp>
      <p:pic>
        <p:nvPicPr>
          <p:cNvPr id="6" name="Picture 5">
            <a:extLst>
              <a:ext uri="{FF2B5EF4-FFF2-40B4-BE49-F238E27FC236}">
                <a16:creationId xmlns:a16="http://schemas.microsoft.com/office/drawing/2014/main" id="{B32E8433-BCEE-4105-9922-C968960710A8}"/>
              </a:ext>
            </a:extLst>
          </p:cNvPr>
          <p:cNvPicPr>
            <a:picLocks noChangeAspect="1"/>
          </p:cNvPicPr>
          <p:nvPr/>
        </p:nvPicPr>
        <p:blipFill>
          <a:blip r:embed="rId2"/>
          <a:stretch>
            <a:fillRect/>
          </a:stretch>
        </p:blipFill>
        <p:spPr>
          <a:xfrm>
            <a:off x="694063" y="929950"/>
            <a:ext cx="10576192" cy="4917520"/>
          </a:xfrm>
          <a:prstGeom prst="rect">
            <a:avLst/>
          </a:prstGeom>
        </p:spPr>
      </p:pic>
    </p:spTree>
    <p:extLst>
      <p:ext uri="{BB962C8B-B14F-4D97-AF65-F5344CB8AC3E}">
        <p14:creationId xmlns:p14="http://schemas.microsoft.com/office/powerpoint/2010/main" val="4003168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267792" y="360535"/>
            <a:ext cx="5828208" cy="5302135"/>
          </a:xfrm>
        </p:spPr>
        <p:txBody>
          <a:bodyPr>
            <a:normAutofit fontScale="70000" lnSpcReduction="20000"/>
          </a:bodyPr>
          <a:lstStyle/>
          <a:p>
            <a:r>
              <a:rPr lang="en-US" sz="4600" dirty="0"/>
              <a:t>(2) South Dakota/North Dakota</a:t>
            </a:r>
          </a:p>
          <a:p>
            <a:pPr marL="290513" lvl="2" indent="0">
              <a:buNone/>
            </a:pPr>
            <a:r>
              <a:rPr lang="en-US" sz="2900" b="1" dirty="0"/>
              <a:t>2013-2015 high-yield syphilis case-finding and treatment activities</a:t>
            </a:r>
          </a:p>
          <a:p>
            <a:pPr marL="747713" lvl="2" indent="-457200">
              <a:buFont typeface="+mj-lt"/>
              <a:buAutoNum type="arabicPeriod"/>
            </a:pPr>
            <a:r>
              <a:rPr lang="en-US" sz="3100" dirty="0"/>
              <a:t>Increase prenatal screening, (1</a:t>
            </a:r>
            <a:r>
              <a:rPr lang="en-US" sz="3100" baseline="30000" dirty="0"/>
              <a:t>st</a:t>
            </a:r>
            <a:r>
              <a:rPr lang="en-US" sz="3100" dirty="0"/>
              <a:t>,3</a:t>
            </a:r>
            <a:r>
              <a:rPr lang="en-US" sz="3100" baseline="30000" dirty="0"/>
              <a:t>rd</a:t>
            </a:r>
            <a:r>
              <a:rPr lang="en-US" sz="3100" dirty="0"/>
              <a:t> trimesters and at delivery)</a:t>
            </a:r>
          </a:p>
          <a:p>
            <a:pPr marL="747713" lvl="2" indent="-457200">
              <a:buFont typeface="+mj-lt"/>
              <a:buAutoNum type="arabicPeriod"/>
            </a:pPr>
            <a:r>
              <a:rPr lang="en-US" sz="3100" dirty="0"/>
              <a:t>Improve community awareness and symptomatic test seeking, </a:t>
            </a:r>
          </a:p>
          <a:p>
            <a:pPr marL="747713" lvl="2" indent="-457200">
              <a:buFont typeface="+mj-lt"/>
              <a:buAutoNum type="arabicPeriod"/>
            </a:pPr>
            <a:r>
              <a:rPr lang="en-US" sz="3100" dirty="0"/>
              <a:t>Educate providers and increase general population screening for syphilis, </a:t>
            </a:r>
          </a:p>
          <a:p>
            <a:pPr marL="747713" lvl="2" indent="-457200">
              <a:buFont typeface="+mj-lt"/>
              <a:buAutoNum type="arabicPeriod"/>
            </a:pPr>
            <a:r>
              <a:rPr lang="en-US" sz="3100" dirty="0"/>
              <a:t>Implement electronic medical record reminders for providers, </a:t>
            </a:r>
          </a:p>
          <a:p>
            <a:pPr marL="747713" lvl="2" indent="-457200">
              <a:buFont typeface="+mj-lt"/>
              <a:buAutoNum type="arabicPeriod"/>
            </a:pPr>
            <a:r>
              <a:rPr lang="en-US" sz="3100" dirty="0"/>
              <a:t>Screen high-morbidity communities and at high-risk venues (corrections), </a:t>
            </a:r>
          </a:p>
          <a:p>
            <a:pPr marL="747713" lvl="2" indent="-457200">
              <a:buFont typeface="+mj-lt"/>
              <a:buAutoNum type="arabicPeriod"/>
            </a:pPr>
            <a:r>
              <a:rPr lang="en-US" sz="3100" dirty="0"/>
              <a:t>Prioritize training and delivery of sexual partner notification and management  </a:t>
            </a:r>
          </a:p>
          <a:p>
            <a:pPr marL="747713" lvl="2" indent="-457200">
              <a:buFont typeface="+mj-lt"/>
              <a:buAutoNum type="arabicPeriod"/>
            </a:pPr>
            <a:r>
              <a:rPr lang="en-US" sz="3100" dirty="0"/>
              <a:t>Field treatment of cases and partners</a:t>
            </a:r>
          </a:p>
        </p:txBody>
      </p:sp>
      <p:sp>
        <p:nvSpPr>
          <p:cNvPr id="2" name="TextBox 1">
            <a:extLst>
              <a:ext uri="{FF2B5EF4-FFF2-40B4-BE49-F238E27FC236}">
                <a16:creationId xmlns:a16="http://schemas.microsoft.com/office/drawing/2014/main" id="{556879B1-D5DB-4C74-8F6C-F14F2BBE11AC}"/>
              </a:ext>
            </a:extLst>
          </p:cNvPr>
          <p:cNvSpPr txBox="1"/>
          <p:nvPr/>
        </p:nvSpPr>
        <p:spPr>
          <a:xfrm>
            <a:off x="604416" y="6090004"/>
            <a:ext cx="11215171" cy="307777"/>
          </a:xfrm>
          <a:prstGeom prst="rect">
            <a:avLst/>
          </a:prstGeom>
          <a:noFill/>
        </p:spPr>
        <p:txBody>
          <a:bodyPr wrap="square" rtlCol="0">
            <a:spAutoFit/>
          </a:bodyPr>
          <a:lstStyle/>
          <a:p>
            <a:r>
              <a:rPr lang="en-US" sz="1400" dirty="0">
                <a:effectLst/>
                <a:latin typeface="Calibri   "/>
                <a:ea typeface="Times New Roman" panose="02020603050405020304" pitchFamily="18" charset="0"/>
              </a:rPr>
              <a:t>Bowen VB, et al.  Multi-state syphilis outbreak among American Indians, 2013-2015.  </a:t>
            </a:r>
            <a:r>
              <a:rPr lang="en-US" sz="1400" i="1" dirty="0">
                <a:effectLst/>
                <a:latin typeface="Calibri   "/>
                <a:ea typeface="Times New Roman" panose="02020603050405020304" pitchFamily="18" charset="0"/>
              </a:rPr>
              <a:t>Sexually Transmitted Diseases</a:t>
            </a:r>
            <a:r>
              <a:rPr lang="en-US" sz="1400" dirty="0">
                <a:effectLst/>
                <a:latin typeface="Calibri   "/>
                <a:ea typeface="Times New Roman" panose="02020603050405020304" pitchFamily="18" charset="0"/>
              </a:rPr>
              <a:t>.  2018;45(10):690-95</a:t>
            </a:r>
            <a:endParaRPr lang="en-US" sz="1400" dirty="0">
              <a:latin typeface="Calibri   "/>
            </a:endParaRPr>
          </a:p>
        </p:txBody>
      </p:sp>
      <p:pic>
        <p:nvPicPr>
          <p:cNvPr id="1026" name="Picture 2" descr="Standing Rock Reservation straddles the border between North and South Dakota">
            <a:extLst>
              <a:ext uri="{FF2B5EF4-FFF2-40B4-BE49-F238E27FC236}">
                <a16:creationId xmlns:a16="http://schemas.microsoft.com/office/drawing/2014/main" id="{B39B3809-29A3-4231-96A7-604E0B1F8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0829" y="460219"/>
            <a:ext cx="4202605" cy="5110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723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377960" y="622147"/>
            <a:ext cx="9041462" cy="567675"/>
          </a:xfrm>
        </p:spPr>
        <p:txBody>
          <a:bodyPr>
            <a:normAutofit fontScale="77500" lnSpcReduction="20000"/>
          </a:bodyPr>
          <a:lstStyle/>
          <a:p>
            <a:r>
              <a:rPr lang="en-US" dirty="0"/>
              <a:t>Southern Arizona Syphilis Outbreak, 2007-2009</a:t>
            </a:r>
          </a:p>
          <a:p>
            <a:pPr marL="747713" lvl="2" indent="-457200">
              <a:buFont typeface="+mj-lt"/>
              <a:buAutoNum type="arabicPeriod"/>
            </a:pPr>
            <a:endParaRPr lang="en-US" dirty="0"/>
          </a:p>
        </p:txBody>
      </p:sp>
      <p:pic>
        <p:nvPicPr>
          <p:cNvPr id="3" name="Picture 2">
            <a:extLst>
              <a:ext uri="{FF2B5EF4-FFF2-40B4-BE49-F238E27FC236}">
                <a16:creationId xmlns:a16="http://schemas.microsoft.com/office/drawing/2014/main" id="{11DB5C81-C077-46C6-AEF9-3ADC5272A72F}"/>
              </a:ext>
            </a:extLst>
          </p:cNvPr>
          <p:cNvPicPr>
            <a:picLocks noChangeAspect="1"/>
          </p:cNvPicPr>
          <p:nvPr/>
        </p:nvPicPr>
        <p:blipFill>
          <a:blip r:embed="rId2"/>
          <a:stretch>
            <a:fillRect/>
          </a:stretch>
        </p:blipFill>
        <p:spPr>
          <a:xfrm>
            <a:off x="377960" y="1046602"/>
            <a:ext cx="11027884" cy="4759287"/>
          </a:xfrm>
          <a:prstGeom prst="rect">
            <a:avLst/>
          </a:prstGeom>
        </p:spPr>
      </p:pic>
      <p:sp>
        <p:nvSpPr>
          <p:cNvPr id="4" name="TextBox 3">
            <a:extLst>
              <a:ext uri="{FF2B5EF4-FFF2-40B4-BE49-F238E27FC236}">
                <a16:creationId xmlns:a16="http://schemas.microsoft.com/office/drawing/2014/main" id="{A771D725-384C-485D-8FE6-F0E8572818C8}"/>
              </a:ext>
            </a:extLst>
          </p:cNvPr>
          <p:cNvSpPr txBox="1"/>
          <p:nvPr/>
        </p:nvSpPr>
        <p:spPr>
          <a:xfrm>
            <a:off x="377960" y="6076455"/>
            <a:ext cx="11457543" cy="307777"/>
          </a:xfrm>
          <a:prstGeom prst="rect">
            <a:avLst/>
          </a:prstGeom>
          <a:noFill/>
        </p:spPr>
        <p:txBody>
          <a:bodyPr wrap="square" rtlCol="0">
            <a:spAutoFit/>
          </a:bodyPr>
          <a:lstStyle/>
          <a:p>
            <a:r>
              <a:rPr lang="en-US" sz="1400" dirty="0"/>
              <a:t>Johnson M, et al. Syphilis Outbreak Among American Indians --- Arizona, 2007–2009. </a:t>
            </a:r>
            <a:r>
              <a:rPr lang="en-US" sz="1400" i="1" dirty="0"/>
              <a:t>MMWR </a:t>
            </a:r>
            <a:r>
              <a:rPr lang="en-US" sz="1400" i="1" dirty="0" err="1"/>
              <a:t>Morb</a:t>
            </a:r>
            <a:r>
              <a:rPr lang="en-US" sz="1400" i="1" dirty="0"/>
              <a:t> Mortal </a:t>
            </a:r>
            <a:r>
              <a:rPr lang="en-US" sz="1400" i="1" dirty="0" err="1"/>
              <a:t>Wkly</a:t>
            </a:r>
            <a:r>
              <a:rPr lang="en-US" sz="1400" i="1" dirty="0"/>
              <a:t> Rep. </a:t>
            </a:r>
            <a:r>
              <a:rPr lang="en-US" sz="1400" dirty="0"/>
              <a:t>2010 February 19; 59(6): 158–161</a:t>
            </a:r>
          </a:p>
        </p:txBody>
      </p:sp>
    </p:spTree>
    <p:extLst>
      <p:ext uri="{BB962C8B-B14F-4D97-AF65-F5344CB8AC3E}">
        <p14:creationId xmlns:p14="http://schemas.microsoft.com/office/powerpoint/2010/main" val="813879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377959" y="633163"/>
            <a:ext cx="5582165" cy="5172725"/>
          </a:xfrm>
        </p:spPr>
        <p:txBody>
          <a:bodyPr>
            <a:normAutofit fontScale="77500" lnSpcReduction="20000"/>
          </a:bodyPr>
          <a:lstStyle/>
          <a:p>
            <a:r>
              <a:rPr lang="en-US" dirty="0"/>
              <a:t>Southern Arizona Syphilis Response </a:t>
            </a:r>
          </a:p>
          <a:p>
            <a:pPr lvl="1"/>
            <a:r>
              <a:rPr lang="en-US" dirty="0"/>
              <a:t>Identification of syphilis, HIV, chlamydia, and gonorrhea screening program on the reservation to include: </a:t>
            </a:r>
          </a:p>
          <a:p>
            <a:pPr marL="747713" lvl="2" indent="-457200">
              <a:buFont typeface="+mj-lt"/>
              <a:buAutoNum type="arabicPeriod"/>
            </a:pPr>
            <a:r>
              <a:rPr lang="en-US" dirty="0"/>
              <a:t>Clinic- and hospital-based screening of all persons aged 12–55 years receiving health care (including pregnant women),</a:t>
            </a:r>
          </a:p>
          <a:p>
            <a:pPr marL="747713" lvl="2" indent="-457200">
              <a:buFont typeface="+mj-lt"/>
              <a:buAutoNum type="arabicPeriod"/>
            </a:pPr>
            <a:r>
              <a:rPr lang="en-US" dirty="0"/>
              <a:t>Screening of all incarcerated adults and juvenile detainees, </a:t>
            </a:r>
          </a:p>
          <a:p>
            <a:pPr marL="747713" lvl="2" indent="-457200">
              <a:buFont typeface="+mj-lt"/>
              <a:buAutoNum type="arabicPeriod"/>
            </a:pPr>
            <a:r>
              <a:rPr lang="en-US" dirty="0"/>
              <a:t>Screening of students at seven high schools and of youths at six social events,</a:t>
            </a:r>
          </a:p>
          <a:p>
            <a:pPr marL="747713" lvl="2" indent="-457200">
              <a:buFont typeface="+mj-lt"/>
              <a:buAutoNum type="arabicPeriod"/>
            </a:pPr>
            <a:r>
              <a:rPr lang="en-US" dirty="0"/>
              <a:t>Screening of workers at two worksites,  and door-to-door screening in seven of the reservation’s 11 districts.</a:t>
            </a:r>
          </a:p>
          <a:p>
            <a:pPr marL="747713" lvl="2" indent="-457200">
              <a:buFont typeface="+mj-lt"/>
              <a:buAutoNum type="arabicPeriod"/>
            </a:pPr>
            <a:r>
              <a:rPr lang="en-US" dirty="0"/>
              <a:t>Case investigation and clinical management of sexual partners</a:t>
            </a:r>
          </a:p>
          <a:p>
            <a:pPr marL="747713" lvl="2" indent="-457200">
              <a:buFont typeface="+mj-lt"/>
              <a:buAutoNum type="arabicPeriod"/>
            </a:pPr>
            <a:r>
              <a:rPr lang="en-US" dirty="0"/>
              <a:t>Community awareness campaign</a:t>
            </a:r>
          </a:p>
          <a:p>
            <a:pPr marL="747713" lvl="2" indent="-457200">
              <a:buFont typeface="+mj-lt"/>
              <a:buAutoNum type="arabicPeriod"/>
            </a:pPr>
            <a:endParaRPr lang="en-US" dirty="0"/>
          </a:p>
        </p:txBody>
      </p:sp>
      <p:sp>
        <p:nvSpPr>
          <p:cNvPr id="4" name="TextBox 3">
            <a:extLst>
              <a:ext uri="{FF2B5EF4-FFF2-40B4-BE49-F238E27FC236}">
                <a16:creationId xmlns:a16="http://schemas.microsoft.com/office/drawing/2014/main" id="{A771D725-384C-485D-8FE6-F0E8572818C8}"/>
              </a:ext>
            </a:extLst>
          </p:cNvPr>
          <p:cNvSpPr txBox="1"/>
          <p:nvPr/>
        </p:nvSpPr>
        <p:spPr>
          <a:xfrm>
            <a:off x="377959" y="6002349"/>
            <a:ext cx="11457543" cy="307777"/>
          </a:xfrm>
          <a:prstGeom prst="rect">
            <a:avLst/>
          </a:prstGeom>
          <a:noFill/>
        </p:spPr>
        <p:txBody>
          <a:bodyPr wrap="square" rtlCol="0">
            <a:spAutoFit/>
          </a:bodyPr>
          <a:lstStyle/>
          <a:p>
            <a:r>
              <a:rPr lang="en-US" sz="1400" dirty="0"/>
              <a:t>Johnson M, et al. Syphilis Outbreak Among American Indians --- Arizona, 2007–2009. </a:t>
            </a:r>
            <a:r>
              <a:rPr lang="en-US" sz="1400" i="1" dirty="0"/>
              <a:t>MMWR </a:t>
            </a:r>
            <a:r>
              <a:rPr lang="en-US" sz="1400" i="1" dirty="0" err="1"/>
              <a:t>Morb</a:t>
            </a:r>
            <a:r>
              <a:rPr lang="en-US" sz="1400" i="1" dirty="0"/>
              <a:t> Mortal </a:t>
            </a:r>
            <a:r>
              <a:rPr lang="en-US" sz="1400" i="1" dirty="0" err="1"/>
              <a:t>Wkly</a:t>
            </a:r>
            <a:r>
              <a:rPr lang="en-US" sz="1400" i="1" dirty="0"/>
              <a:t> Rep</a:t>
            </a:r>
            <a:r>
              <a:rPr lang="en-US" sz="1400" dirty="0"/>
              <a:t>. 2010 February 19; 59(6): 158–161</a:t>
            </a:r>
          </a:p>
        </p:txBody>
      </p:sp>
      <p:pic>
        <p:nvPicPr>
          <p:cNvPr id="2050" name="Picture 2" descr="Location - Tohono O'odham Nation">
            <a:extLst>
              <a:ext uri="{FF2B5EF4-FFF2-40B4-BE49-F238E27FC236}">
                <a16:creationId xmlns:a16="http://schemas.microsoft.com/office/drawing/2014/main" id="{CAC9630B-439B-412C-B4D3-0E98A3223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747" y="855651"/>
            <a:ext cx="5142468" cy="418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769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FBA5BF-04B9-4B0C-9B00-98F086AF1219}"/>
              </a:ext>
            </a:extLst>
          </p:cNvPr>
          <p:cNvSpPr>
            <a:spLocks noGrp="1"/>
          </p:cNvSpPr>
          <p:nvPr>
            <p:ph sz="quarter" idx="10"/>
          </p:nvPr>
        </p:nvSpPr>
        <p:spPr>
          <a:xfrm>
            <a:off x="576262" y="787790"/>
            <a:ext cx="11006137" cy="5110089"/>
          </a:xfrm>
        </p:spPr>
        <p:txBody>
          <a:bodyPr>
            <a:normAutofit fontScale="85000" lnSpcReduction="20000"/>
          </a:bodyPr>
          <a:lstStyle/>
          <a:p>
            <a:r>
              <a:rPr lang="en-US" dirty="0">
                <a:solidFill>
                  <a:srgbClr val="016773"/>
                </a:solidFill>
              </a:rPr>
              <a:t>Considerations for s</a:t>
            </a:r>
            <a:r>
              <a:rPr lang="en-US" sz="3600" dirty="0">
                <a:solidFill>
                  <a:srgbClr val="016773"/>
                </a:solidFill>
              </a:rPr>
              <a:t>yphilis outbreak response </a:t>
            </a:r>
            <a:endParaRPr lang="en-US" dirty="0">
              <a:solidFill>
                <a:srgbClr val="016773"/>
              </a:solidFill>
            </a:endParaRPr>
          </a:p>
          <a:p>
            <a:pPr>
              <a:lnSpc>
                <a:spcPct val="120000"/>
              </a:lnSpc>
            </a:pPr>
            <a:r>
              <a:rPr lang="en-US" sz="2800" dirty="0">
                <a:solidFill>
                  <a:schemeClr val="tx1"/>
                </a:solidFill>
              </a:rPr>
              <a:t>Expand case finding and prompt treatment </a:t>
            </a:r>
          </a:p>
          <a:p>
            <a:pPr marL="576263" lvl="1" indent="-514350">
              <a:buFont typeface="+mj-lt"/>
              <a:buAutoNum type="alphaLcParenR"/>
            </a:pPr>
            <a:r>
              <a:rPr lang="en-US" sz="2400" dirty="0"/>
              <a:t>Effective disease intervention (case investigation with identification and management of sexual partners)</a:t>
            </a:r>
            <a:endParaRPr lang="en-US" sz="2400" dirty="0">
              <a:solidFill>
                <a:schemeClr val="tx1"/>
              </a:solidFill>
            </a:endParaRPr>
          </a:p>
          <a:p>
            <a:pPr marL="576263" lvl="1" indent="-514350">
              <a:buFont typeface="+mj-lt"/>
              <a:buAutoNum type="alphaLcParenR"/>
            </a:pPr>
            <a:r>
              <a:rPr lang="en-US" sz="2400" dirty="0">
                <a:solidFill>
                  <a:schemeClr val="tx1"/>
                </a:solidFill>
              </a:rPr>
              <a:t>Expand screening to populations at risk (health facility- and community-based)</a:t>
            </a:r>
          </a:p>
          <a:p>
            <a:pPr marL="576263" lvl="1" indent="-514350">
              <a:buFont typeface="+mj-lt"/>
              <a:buAutoNum type="alphaLcParenR"/>
            </a:pPr>
            <a:r>
              <a:rPr lang="en-US" sz="2400" dirty="0">
                <a:solidFill>
                  <a:schemeClr val="tx1"/>
                </a:solidFill>
              </a:rPr>
              <a:t>Ensure access to prompt treatment (health facility or field-based)</a:t>
            </a:r>
          </a:p>
          <a:p>
            <a:pPr marL="576263" lvl="1" indent="-514350">
              <a:buFont typeface="+mj-lt"/>
              <a:buAutoNum type="alphaLcParenR"/>
            </a:pPr>
            <a:r>
              <a:rPr lang="en-US" sz="2400" dirty="0"/>
              <a:t>Case surveillance to guide response</a:t>
            </a:r>
            <a:endParaRPr lang="en-US" sz="2400" dirty="0">
              <a:solidFill>
                <a:schemeClr val="tx1"/>
              </a:solidFill>
            </a:endParaRPr>
          </a:p>
          <a:p>
            <a:pPr marL="0" indent="0"/>
            <a:r>
              <a:rPr lang="en-US" sz="2800" dirty="0">
                <a:solidFill>
                  <a:schemeClr val="tx1"/>
                </a:solidFill>
              </a:rPr>
              <a:t>Increase community awareness and engagement</a:t>
            </a:r>
          </a:p>
          <a:p>
            <a:pPr marL="519113" lvl="1" indent="-457200">
              <a:lnSpc>
                <a:spcPct val="120000"/>
              </a:lnSpc>
              <a:buFont typeface="+mj-lt"/>
              <a:buAutoNum type="alphaLcParenR"/>
            </a:pPr>
            <a:r>
              <a:rPr lang="en-US" sz="2400" dirty="0"/>
              <a:t>Public health announcements with information on testing locations</a:t>
            </a:r>
          </a:p>
          <a:p>
            <a:pPr marL="519113" lvl="1" indent="-457200">
              <a:lnSpc>
                <a:spcPct val="120000"/>
              </a:lnSpc>
              <a:buFont typeface="+mj-lt"/>
              <a:buAutoNum type="alphaLcParenR"/>
            </a:pPr>
            <a:r>
              <a:rPr lang="en-US" sz="2400" dirty="0">
                <a:solidFill>
                  <a:schemeClr val="tx1"/>
                </a:solidFill>
              </a:rPr>
              <a:t>Engagement with community and venue leadership (health facilities, CBOs, corrections, schools, community events) to expand awareness and screening </a:t>
            </a:r>
          </a:p>
          <a:p>
            <a:pPr marL="519113" lvl="1" indent="-457200">
              <a:lnSpc>
                <a:spcPct val="120000"/>
              </a:lnSpc>
              <a:buFont typeface="+mj-lt"/>
              <a:buAutoNum type="alphaLcParenR"/>
            </a:pPr>
            <a:r>
              <a:rPr lang="en-US" sz="2400" dirty="0"/>
              <a:t>Educational outreach using prevention interventions</a:t>
            </a:r>
            <a:endParaRPr lang="en-US" sz="2400" dirty="0">
              <a:solidFill>
                <a:schemeClr val="tx1"/>
              </a:solidFill>
            </a:endParaRPr>
          </a:p>
          <a:p>
            <a:pPr marL="852488" lvl="2" indent="-457200">
              <a:buAutoNum type="arabicPeriod" startAt="2"/>
            </a:pPr>
            <a:endParaRPr lang="en-US" sz="1600" dirty="0">
              <a:solidFill>
                <a:schemeClr val="tx1"/>
              </a:solidFill>
            </a:endParaRPr>
          </a:p>
        </p:txBody>
      </p:sp>
      <p:pic>
        <p:nvPicPr>
          <p:cNvPr id="3" name="Picture 2">
            <a:extLst>
              <a:ext uri="{FF2B5EF4-FFF2-40B4-BE49-F238E27FC236}">
                <a16:creationId xmlns:a16="http://schemas.microsoft.com/office/drawing/2014/main" id="{558A96D5-6403-4BE8-966A-2208D22B8C14}"/>
              </a:ext>
            </a:extLst>
          </p:cNvPr>
          <p:cNvPicPr>
            <a:picLocks noChangeAspect="1"/>
          </p:cNvPicPr>
          <p:nvPr/>
        </p:nvPicPr>
        <p:blipFill>
          <a:blip r:embed="rId2"/>
          <a:stretch>
            <a:fillRect/>
          </a:stretch>
        </p:blipFill>
        <p:spPr>
          <a:xfrm>
            <a:off x="10641330" y="5180636"/>
            <a:ext cx="1550670" cy="1550670"/>
          </a:xfrm>
          <a:prstGeom prst="rect">
            <a:avLst/>
          </a:prstGeom>
        </p:spPr>
      </p:pic>
    </p:spTree>
    <p:extLst>
      <p:ext uri="{BB962C8B-B14F-4D97-AF65-F5344CB8AC3E}">
        <p14:creationId xmlns:p14="http://schemas.microsoft.com/office/powerpoint/2010/main" val="4248601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s of the U.S. Department of Health and Human Services and Centers for Disease Control and Prevention" title="LOGOS">
            <a:extLst>
              <a:ext uri="{FF2B5EF4-FFF2-40B4-BE49-F238E27FC236}">
                <a16:creationId xmlns:a16="http://schemas.microsoft.com/office/drawing/2014/main" id="{19451552-0A23-429F-9BAF-00370D6B60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134" y="5816060"/>
            <a:ext cx="1529849" cy="877060"/>
          </a:xfrm>
          <a:prstGeom prst="rect">
            <a:avLst/>
          </a:prstGeom>
        </p:spPr>
      </p:pic>
    </p:spTree>
    <p:extLst>
      <p:ext uri="{BB962C8B-B14F-4D97-AF65-F5344CB8AC3E}">
        <p14:creationId xmlns:p14="http://schemas.microsoft.com/office/powerpoint/2010/main" val="3596032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9"/>
          <p:cNvPicPr preferRelativeResize="0"/>
          <p:nvPr/>
        </p:nvPicPr>
        <p:blipFill rotWithShape="1">
          <a:blip r:embed="rId3">
            <a:alphaModFix/>
          </a:blip>
          <a:srcRect r="1" b="1999"/>
          <a:stretch/>
        </p:blipFill>
        <p:spPr>
          <a:xfrm>
            <a:off x="365760" y="800174"/>
            <a:ext cx="11823192" cy="6057825"/>
          </a:xfrm>
          <a:prstGeom prst="rect">
            <a:avLst/>
          </a:prstGeom>
          <a:noFill/>
          <a:ln>
            <a:noFill/>
          </a:ln>
        </p:spPr>
      </p:pic>
      <p:sp>
        <p:nvSpPr>
          <p:cNvPr id="240" name="Google Shape;240;p9"/>
          <p:cNvSpPr txBox="1">
            <a:spLocks noGrp="1"/>
          </p:cNvSpPr>
          <p:nvPr>
            <p:ph type="body" idx="1"/>
          </p:nvPr>
        </p:nvSpPr>
        <p:spPr>
          <a:xfrm>
            <a:off x="618062" y="4808585"/>
            <a:ext cx="9565028" cy="12492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None/>
            </a:pPr>
            <a:r>
              <a:rPr lang="en-US" sz="2400" dirty="0"/>
              <a:t>. </a:t>
            </a:r>
            <a:endParaRPr sz="2400" dirty="0"/>
          </a:p>
        </p:txBody>
      </p:sp>
      <p:sp>
        <p:nvSpPr>
          <p:cNvPr id="3" name="Title 2">
            <a:extLst>
              <a:ext uri="{FF2B5EF4-FFF2-40B4-BE49-F238E27FC236}">
                <a16:creationId xmlns:a16="http://schemas.microsoft.com/office/drawing/2014/main" id="{6D7A586D-7204-40B7-A360-B80424692D15}"/>
              </a:ext>
            </a:extLst>
          </p:cNvPr>
          <p:cNvSpPr>
            <a:spLocks noGrp="1"/>
          </p:cNvSpPr>
          <p:nvPr>
            <p:ph type="title"/>
          </p:nvPr>
        </p:nvSpPr>
        <p:spPr>
          <a:xfrm>
            <a:off x="216408" y="-274320"/>
            <a:ext cx="10515600" cy="1325563"/>
          </a:xfrm>
        </p:spPr>
        <p:txBody>
          <a:bodyPr/>
          <a:lstStyle/>
          <a:p>
            <a:r>
              <a:rPr lang="en-US" b="1" dirty="0"/>
              <a:t>Look….to find syphilis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C4ED9658-5610-4E9F-B03C-B2D829930BB0}"/>
              </a:ext>
            </a:extLst>
          </p:cNvPr>
          <p:cNvPicPr>
            <a:picLocks noGrp="1" noChangeAspect="1"/>
          </p:cNvPicPr>
          <p:nvPr>
            <p:ph sz="quarter" idx="10"/>
          </p:nvPr>
        </p:nvPicPr>
        <p:blipFill>
          <a:blip r:embed="rId2"/>
          <a:stretch>
            <a:fillRect/>
          </a:stretch>
        </p:blipFill>
        <p:spPr>
          <a:xfrm>
            <a:off x="905256" y="819229"/>
            <a:ext cx="10140695" cy="5432515"/>
          </a:xfrm>
          <a:prstGeom prst="rect">
            <a:avLst/>
          </a:prstGeom>
        </p:spPr>
      </p:pic>
      <p:sp>
        <p:nvSpPr>
          <p:cNvPr id="4" name="TextBox 3">
            <a:extLst>
              <a:ext uri="{FF2B5EF4-FFF2-40B4-BE49-F238E27FC236}">
                <a16:creationId xmlns:a16="http://schemas.microsoft.com/office/drawing/2014/main" id="{1F264E0A-47ED-4B9B-B3A7-9974EFB0BF52}"/>
              </a:ext>
            </a:extLst>
          </p:cNvPr>
          <p:cNvSpPr txBox="1"/>
          <p:nvPr/>
        </p:nvSpPr>
        <p:spPr>
          <a:xfrm>
            <a:off x="160421" y="223615"/>
            <a:ext cx="11871157" cy="492443"/>
          </a:xfrm>
          <a:prstGeom prst="rect">
            <a:avLst/>
          </a:prstGeom>
          <a:noFill/>
        </p:spPr>
        <p:txBody>
          <a:bodyPr wrap="square" rtlCol="0">
            <a:spAutoFit/>
          </a:bodyPr>
          <a:lstStyle/>
          <a:p>
            <a:r>
              <a:rPr lang="en-US" sz="2600" b="1" dirty="0">
                <a:solidFill>
                  <a:srgbClr val="016773"/>
                </a:solidFill>
              </a:rPr>
              <a:t>Syphilis — Rates of Reported Cases by Stage of Infection, United States, 2010–2019</a:t>
            </a:r>
          </a:p>
        </p:txBody>
      </p:sp>
      <p:sp>
        <p:nvSpPr>
          <p:cNvPr id="5" name="TextBox 4">
            <a:extLst>
              <a:ext uri="{FF2B5EF4-FFF2-40B4-BE49-F238E27FC236}">
                <a16:creationId xmlns:a16="http://schemas.microsoft.com/office/drawing/2014/main" id="{C59967D3-D43B-48F5-8ADE-443B887224AE}"/>
              </a:ext>
            </a:extLst>
          </p:cNvPr>
          <p:cNvSpPr txBox="1"/>
          <p:nvPr/>
        </p:nvSpPr>
        <p:spPr>
          <a:xfrm>
            <a:off x="6007608" y="6251744"/>
            <a:ext cx="6023970" cy="369332"/>
          </a:xfrm>
          <a:prstGeom prst="rect">
            <a:avLst/>
          </a:prstGeom>
          <a:noFill/>
        </p:spPr>
        <p:txBody>
          <a:bodyPr wrap="square" rtlCol="0">
            <a:spAutoFit/>
          </a:bodyPr>
          <a:lstStyle/>
          <a:p>
            <a:r>
              <a:rPr lang="en-US" dirty="0">
                <a:hlinkClick r:id="rId3"/>
              </a:rPr>
              <a:t>https://www.cdc.gov/std/statistics/2019/figures/SYPH-1.htm</a:t>
            </a:r>
            <a:r>
              <a:rPr lang="en-US" dirty="0"/>
              <a:t> </a:t>
            </a:r>
          </a:p>
        </p:txBody>
      </p:sp>
    </p:spTree>
    <p:extLst>
      <p:ext uri="{BB962C8B-B14F-4D97-AF65-F5344CB8AC3E}">
        <p14:creationId xmlns:p14="http://schemas.microsoft.com/office/powerpoint/2010/main" val="173972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0AF69D-1EE7-4D70-A9BF-AC7877518128}"/>
              </a:ext>
            </a:extLst>
          </p:cNvPr>
          <p:cNvSpPr>
            <a:spLocks noGrp="1"/>
          </p:cNvSpPr>
          <p:nvPr>
            <p:ph sz="quarter" idx="10"/>
          </p:nvPr>
        </p:nvSpPr>
        <p:spPr>
          <a:xfrm>
            <a:off x="421340" y="1164102"/>
            <a:ext cx="11006137" cy="4529796"/>
          </a:xfrm>
        </p:spPr>
        <p:txBody>
          <a:bodyPr/>
          <a:lstStyle/>
          <a:p>
            <a:r>
              <a:rPr lang="en-US" sz="2400" dirty="0">
                <a:solidFill>
                  <a:schemeClr val="tx1"/>
                </a:solidFill>
              </a:rPr>
              <a:t>Clinical Description </a:t>
            </a:r>
          </a:p>
          <a:p>
            <a:r>
              <a:rPr lang="en-US" sz="2000" b="0" dirty="0">
                <a:solidFill>
                  <a:schemeClr val="tx1"/>
                </a:solidFill>
                <a:latin typeface="Calibri   "/>
              </a:rPr>
              <a:t>Characterized by one or more ulcerative lesions (e.g. chancre), which might differ in clinical appearance.</a:t>
            </a:r>
          </a:p>
          <a:p>
            <a:pPr>
              <a:lnSpc>
                <a:spcPct val="100000"/>
              </a:lnSpc>
              <a:spcBef>
                <a:spcPts val="0"/>
              </a:spcBef>
              <a:spcAft>
                <a:spcPts val="0"/>
              </a:spcAft>
            </a:pPr>
            <a:r>
              <a:rPr lang="en-US" sz="2000" b="0" i="0" u="sng" strike="noStrike" cap="none" dirty="0">
                <a:solidFill>
                  <a:schemeClr val="dk1"/>
                </a:solidFill>
                <a:latin typeface="Calibri   "/>
                <a:ea typeface="Arial"/>
                <a:cs typeface="Arial"/>
                <a:sym typeface="Arial"/>
              </a:rPr>
              <a:t>Classic Presentation</a:t>
            </a:r>
            <a:endParaRPr lang="en-US" sz="2000" b="0" dirty="0">
              <a:solidFill>
                <a:schemeClr val="dk1"/>
              </a:solidFill>
              <a:latin typeface="Calibri   "/>
              <a:ea typeface="Arial"/>
              <a:cs typeface="Arial"/>
              <a:sym typeface="Arial"/>
            </a:endParaRPr>
          </a:p>
          <a:p>
            <a:pPr>
              <a:lnSpc>
                <a:spcPct val="100000"/>
              </a:lnSpc>
              <a:spcBef>
                <a:spcPts val="0"/>
              </a:spcBef>
              <a:spcAft>
                <a:spcPts val="0"/>
              </a:spcAft>
            </a:pPr>
            <a:r>
              <a:rPr lang="en-US" sz="2000" b="0" i="0" u="none" strike="noStrike" cap="none" dirty="0">
                <a:solidFill>
                  <a:schemeClr val="dk1"/>
                </a:solidFill>
                <a:latin typeface="Calibri   "/>
                <a:ea typeface="Arial"/>
                <a:cs typeface="Arial"/>
                <a:sym typeface="Arial"/>
              </a:rPr>
              <a:t>Single painless ulcer or chancre at the site of infection</a:t>
            </a:r>
          </a:p>
          <a:p>
            <a:pPr marL="0" marR="0" lvl="0" indent="0" rtl="0">
              <a:lnSpc>
                <a:spcPct val="100000"/>
              </a:lnSpc>
              <a:spcBef>
                <a:spcPts val="0"/>
              </a:spcBef>
              <a:spcAft>
                <a:spcPts val="0"/>
              </a:spcAft>
              <a:buClr>
                <a:srgbClr val="000000"/>
              </a:buClr>
              <a:buSzPts val="2400"/>
            </a:pPr>
            <a:r>
              <a:rPr lang="en-US" sz="2000" b="0" i="0" u="sng" strike="noStrike" cap="none" dirty="0">
                <a:solidFill>
                  <a:schemeClr val="dk1"/>
                </a:solidFill>
                <a:latin typeface="Calibri   "/>
                <a:ea typeface="Arial"/>
                <a:cs typeface="Arial"/>
                <a:sym typeface="Arial"/>
              </a:rPr>
              <a:t>Atypical Presentation</a:t>
            </a:r>
          </a:p>
          <a:p>
            <a:pPr marL="0" marR="0" lvl="0" indent="0" rtl="0">
              <a:lnSpc>
                <a:spcPct val="100000"/>
              </a:lnSpc>
              <a:spcBef>
                <a:spcPts val="0"/>
              </a:spcBef>
              <a:spcAft>
                <a:spcPts val="0"/>
              </a:spcAft>
              <a:buClr>
                <a:srgbClr val="000000"/>
              </a:buClr>
              <a:buSzPts val="2400"/>
            </a:pPr>
            <a:r>
              <a:rPr lang="en-US" sz="2000" b="0" i="0" u="none" strike="noStrike" cap="none" dirty="0">
                <a:solidFill>
                  <a:schemeClr val="dk1"/>
                </a:solidFill>
                <a:latin typeface="Calibri   "/>
                <a:ea typeface="Arial"/>
                <a:cs typeface="Arial"/>
                <a:sym typeface="Arial"/>
              </a:rPr>
              <a:t>Multiple, atypical, or painful lesions at the site of infection</a:t>
            </a:r>
          </a:p>
          <a:p>
            <a:pPr marL="0" marR="0" lvl="0" indent="0" rtl="0">
              <a:lnSpc>
                <a:spcPct val="100000"/>
              </a:lnSpc>
              <a:spcBef>
                <a:spcPts val="0"/>
              </a:spcBef>
              <a:spcAft>
                <a:spcPts val="0"/>
              </a:spcAft>
              <a:buClr>
                <a:srgbClr val="000000"/>
              </a:buClr>
              <a:buSzPts val="2400"/>
              <a:buFont typeface="Arial"/>
              <a:buNone/>
            </a:pPr>
            <a:endParaRPr lang="en-US" sz="2000" b="0" i="0" u="none" strike="noStrike" cap="none" dirty="0">
              <a:solidFill>
                <a:schemeClr val="dk1"/>
              </a:solidFill>
              <a:latin typeface="Calibri   "/>
              <a:ea typeface="Arial"/>
              <a:cs typeface="Arial"/>
              <a:sym typeface="Arial"/>
            </a:endParaRPr>
          </a:p>
          <a:p>
            <a:pPr marL="0" marR="0" lvl="0" indent="0" rtl="0">
              <a:lnSpc>
                <a:spcPct val="100000"/>
              </a:lnSpc>
              <a:spcBef>
                <a:spcPts val="0"/>
              </a:spcBef>
              <a:spcAft>
                <a:spcPts val="0"/>
              </a:spcAft>
              <a:buClr>
                <a:srgbClr val="000000"/>
              </a:buClr>
              <a:buSzPts val="2400"/>
              <a:buFont typeface="Arial"/>
              <a:buNone/>
            </a:pPr>
            <a:endParaRPr lang="en-US" sz="2000" b="0" i="0" u="none" strike="noStrike" cap="none" dirty="0">
              <a:solidFill>
                <a:schemeClr val="dk1"/>
              </a:solidFill>
              <a:latin typeface="Calibri   "/>
              <a:ea typeface="Arial"/>
              <a:cs typeface="Arial"/>
              <a:sym typeface="Arial"/>
            </a:endParaRPr>
          </a:p>
          <a:p>
            <a:endParaRPr lang="en-US" sz="2400" b="0" dirty="0">
              <a:solidFill>
                <a:schemeClr val="tx1"/>
              </a:solidFill>
            </a:endParaRPr>
          </a:p>
          <a:p>
            <a:endParaRPr lang="en-US" dirty="0"/>
          </a:p>
        </p:txBody>
      </p:sp>
      <p:sp>
        <p:nvSpPr>
          <p:cNvPr id="3" name="TextBox 2">
            <a:extLst>
              <a:ext uri="{FF2B5EF4-FFF2-40B4-BE49-F238E27FC236}">
                <a16:creationId xmlns:a16="http://schemas.microsoft.com/office/drawing/2014/main" id="{D4FDF482-030C-469E-A7B3-3E6DBD202165}"/>
              </a:ext>
            </a:extLst>
          </p:cNvPr>
          <p:cNvSpPr txBox="1"/>
          <p:nvPr/>
        </p:nvSpPr>
        <p:spPr>
          <a:xfrm>
            <a:off x="98339" y="260191"/>
            <a:ext cx="10022541" cy="646331"/>
          </a:xfrm>
          <a:prstGeom prst="rect">
            <a:avLst/>
          </a:prstGeom>
          <a:noFill/>
        </p:spPr>
        <p:txBody>
          <a:bodyPr wrap="square" rtlCol="0">
            <a:spAutoFit/>
          </a:bodyPr>
          <a:lstStyle/>
          <a:p>
            <a:r>
              <a:rPr lang="en-US" sz="3600" b="1" dirty="0">
                <a:solidFill>
                  <a:srgbClr val="016773"/>
                </a:solidFill>
              </a:rPr>
              <a:t>Case Definitions:  Primary Syphilis </a:t>
            </a:r>
          </a:p>
        </p:txBody>
      </p:sp>
      <p:pic>
        <p:nvPicPr>
          <p:cNvPr id="4" name="Picture 3">
            <a:extLst>
              <a:ext uri="{FF2B5EF4-FFF2-40B4-BE49-F238E27FC236}">
                <a16:creationId xmlns:a16="http://schemas.microsoft.com/office/drawing/2014/main" id="{128C98C9-9D63-44C5-ADAB-C55D21CCF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1845" b="16328"/>
          <a:stretch>
            <a:fillRect/>
          </a:stretch>
        </p:blipFill>
        <p:spPr bwMode="auto">
          <a:xfrm>
            <a:off x="4698263" y="3943691"/>
            <a:ext cx="3010509" cy="191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27D68FC9-915F-47B7-BAFE-94BAA10910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6910" t="38904" r="13194" b="16310"/>
          <a:stretch>
            <a:fillRect/>
          </a:stretch>
        </p:blipFill>
        <p:spPr bwMode="auto">
          <a:xfrm>
            <a:off x="951345" y="3943691"/>
            <a:ext cx="2536746" cy="189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04637086-8E39-4567-89BA-620D50B4E5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4736" t="27028" r="26497" b="27863"/>
          <a:stretch>
            <a:fillRect/>
          </a:stretch>
        </p:blipFill>
        <p:spPr bwMode="auto">
          <a:xfrm>
            <a:off x="8567814" y="3943691"/>
            <a:ext cx="2586183" cy="191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710DA06-30E6-4DD2-8441-7A85160EA03E}"/>
              </a:ext>
            </a:extLst>
          </p:cNvPr>
          <p:cNvSpPr txBox="1"/>
          <p:nvPr/>
        </p:nvSpPr>
        <p:spPr>
          <a:xfrm>
            <a:off x="951345" y="5841395"/>
            <a:ext cx="2462855" cy="369332"/>
          </a:xfrm>
          <a:prstGeom prst="rect">
            <a:avLst/>
          </a:prstGeom>
          <a:noFill/>
        </p:spPr>
        <p:txBody>
          <a:bodyPr wrap="square" rtlCol="0">
            <a:spAutoFit/>
          </a:bodyPr>
          <a:lstStyle/>
          <a:p>
            <a:r>
              <a:rPr lang="en-US" dirty="0"/>
              <a:t>Vaginal </a:t>
            </a:r>
          </a:p>
        </p:txBody>
      </p:sp>
      <p:sp>
        <p:nvSpPr>
          <p:cNvPr id="8" name="TextBox 7">
            <a:extLst>
              <a:ext uri="{FF2B5EF4-FFF2-40B4-BE49-F238E27FC236}">
                <a16:creationId xmlns:a16="http://schemas.microsoft.com/office/drawing/2014/main" id="{7565834B-F4DB-4443-ADCA-A3BCC36A21CA}"/>
              </a:ext>
            </a:extLst>
          </p:cNvPr>
          <p:cNvSpPr txBox="1"/>
          <p:nvPr/>
        </p:nvSpPr>
        <p:spPr>
          <a:xfrm>
            <a:off x="4698263" y="5852248"/>
            <a:ext cx="2462855" cy="369332"/>
          </a:xfrm>
          <a:prstGeom prst="rect">
            <a:avLst/>
          </a:prstGeom>
          <a:noFill/>
        </p:spPr>
        <p:txBody>
          <a:bodyPr wrap="square" rtlCol="0">
            <a:spAutoFit/>
          </a:bodyPr>
          <a:lstStyle/>
          <a:p>
            <a:r>
              <a:rPr lang="en-US" dirty="0"/>
              <a:t>Tongue</a:t>
            </a:r>
          </a:p>
        </p:txBody>
      </p:sp>
      <p:sp>
        <p:nvSpPr>
          <p:cNvPr id="9" name="TextBox 8">
            <a:extLst>
              <a:ext uri="{FF2B5EF4-FFF2-40B4-BE49-F238E27FC236}">
                <a16:creationId xmlns:a16="http://schemas.microsoft.com/office/drawing/2014/main" id="{741B1DC6-9638-411A-884B-6E743C3C6F2B}"/>
              </a:ext>
            </a:extLst>
          </p:cNvPr>
          <p:cNvSpPr txBox="1"/>
          <p:nvPr/>
        </p:nvSpPr>
        <p:spPr>
          <a:xfrm>
            <a:off x="8567814" y="5907347"/>
            <a:ext cx="2462855" cy="369332"/>
          </a:xfrm>
          <a:prstGeom prst="rect">
            <a:avLst/>
          </a:prstGeom>
          <a:noFill/>
        </p:spPr>
        <p:txBody>
          <a:bodyPr wrap="square" rtlCol="0">
            <a:spAutoFit/>
          </a:bodyPr>
          <a:lstStyle/>
          <a:p>
            <a:r>
              <a:rPr lang="en-US" dirty="0"/>
              <a:t>Penile </a:t>
            </a:r>
          </a:p>
        </p:txBody>
      </p:sp>
      <p:sp>
        <p:nvSpPr>
          <p:cNvPr id="11" name="TextBox 10">
            <a:extLst>
              <a:ext uri="{FF2B5EF4-FFF2-40B4-BE49-F238E27FC236}">
                <a16:creationId xmlns:a16="http://schemas.microsoft.com/office/drawing/2014/main" id="{E5D28ACF-1EF4-4EA8-A85F-0831DF2D1A6A}"/>
              </a:ext>
            </a:extLst>
          </p:cNvPr>
          <p:cNvSpPr txBox="1"/>
          <p:nvPr/>
        </p:nvSpPr>
        <p:spPr>
          <a:xfrm>
            <a:off x="234219" y="6379930"/>
            <a:ext cx="11723562" cy="523220"/>
          </a:xfrm>
          <a:prstGeom prst="rect">
            <a:avLst/>
          </a:prstGeom>
          <a:noFill/>
        </p:spPr>
        <p:txBody>
          <a:bodyPr wrap="square" rtlCol="0">
            <a:spAutoFit/>
          </a:bodyPr>
          <a:lstStyle/>
          <a:p>
            <a:r>
              <a:rPr lang="en-US" sz="1400" dirty="0">
                <a:hlinkClick r:id="rId6"/>
              </a:rPr>
              <a:t>  https://www.cdc.gov/std/syphilis/images.htm</a:t>
            </a:r>
            <a:r>
              <a:rPr lang="en-US" sz="1400" dirty="0"/>
              <a:t> and  </a:t>
            </a:r>
            <a:r>
              <a:rPr lang="en-US" sz="1400" dirty="0">
                <a:hlinkClick r:id="rId7"/>
              </a:rPr>
              <a:t>https://www.cdc.gov/std/statistics/2019/case-definitions.htm</a:t>
            </a:r>
            <a:r>
              <a:rPr lang="en-US" sz="1400" dirty="0"/>
              <a:t> </a:t>
            </a:r>
          </a:p>
          <a:p>
            <a:r>
              <a:rPr lang="en-US" sz="1400" dirty="0"/>
              <a:t> </a:t>
            </a:r>
          </a:p>
        </p:txBody>
      </p:sp>
    </p:spTree>
    <p:extLst>
      <p:ext uri="{BB962C8B-B14F-4D97-AF65-F5344CB8AC3E}">
        <p14:creationId xmlns:p14="http://schemas.microsoft.com/office/powerpoint/2010/main" val="1827894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0AF69D-1EE7-4D70-A9BF-AC7877518128}"/>
              </a:ext>
            </a:extLst>
          </p:cNvPr>
          <p:cNvSpPr>
            <a:spLocks noGrp="1"/>
          </p:cNvSpPr>
          <p:nvPr>
            <p:ph sz="quarter" idx="10"/>
          </p:nvPr>
        </p:nvSpPr>
        <p:spPr>
          <a:xfrm>
            <a:off x="273350" y="953785"/>
            <a:ext cx="11006137" cy="4529796"/>
          </a:xfrm>
        </p:spPr>
        <p:txBody>
          <a:bodyPr/>
          <a:lstStyle/>
          <a:p>
            <a:r>
              <a:rPr lang="en-US" sz="2400" dirty="0">
                <a:solidFill>
                  <a:schemeClr val="tx1"/>
                </a:solidFill>
              </a:rPr>
              <a:t>Clinical Description </a:t>
            </a:r>
          </a:p>
          <a:p>
            <a:pPr marL="0" lvl="0" indent="0" algn="l" rtl="0">
              <a:lnSpc>
                <a:spcPct val="100000"/>
              </a:lnSpc>
              <a:spcBef>
                <a:spcPts val="0"/>
              </a:spcBef>
              <a:spcAft>
                <a:spcPts val="0"/>
              </a:spcAft>
              <a:buClr>
                <a:schemeClr val="lt1"/>
              </a:buClr>
              <a:buSzPts val="2600"/>
              <a:buNone/>
            </a:pPr>
            <a:r>
              <a:rPr lang="en-US" sz="2000" b="0" dirty="0">
                <a:solidFill>
                  <a:schemeClr val="tx1"/>
                </a:solidFill>
              </a:rPr>
              <a:t>Characterized by localized or diffuse mucocutaneous lesions (e.g., rash – such as non-pruritic macular, maculopapular, </a:t>
            </a:r>
            <a:r>
              <a:rPr lang="en-US" sz="2000" b="0" dirty="0" err="1">
                <a:solidFill>
                  <a:schemeClr val="tx1"/>
                </a:solidFill>
              </a:rPr>
              <a:t>papular</a:t>
            </a:r>
            <a:r>
              <a:rPr lang="en-US" sz="2000" b="0" dirty="0">
                <a:solidFill>
                  <a:schemeClr val="tx1"/>
                </a:solidFill>
              </a:rPr>
              <a:t>, or pustular lesions), often with generalized lymphadenopathy. Other signs can include mucous patches, condyloma </a:t>
            </a:r>
            <a:r>
              <a:rPr lang="en-US" sz="2000" b="0" dirty="0" err="1">
                <a:solidFill>
                  <a:schemeClr val="tx1"/>
                </a:solidFill>
              </a:rPr>
              <a:t>lata</a:t>
            </a:r>
            <a:r>
              <a:rPr lang="en-US" sz="2000" b="0" dirty="0">
                <a:solidFill>
                  <a:schemeClr val="tx1"/>
                </a:solidFill>
              </a:rPr>
              <a:t>, and alopecia. The primary ulcerative lesion may still be present. </a:t>
            </a:r>
          </a:p>
          <a:p>
            <a:pPr marL="0" marR="0" lvl="0" indent="0" rtl="0">
              <a:lnSpc>
                <a:spcPct val="100000"/>
              </a:lnSpc>
              <a:spcBef>
                <a:spcPts val="0"/>
              </a:spcBef>
              <a:spcAft>
                <a:spcPts val="0"/>
              </a:spcAft>
              <a:buClr>
                <a:srgbClr val="000000"/>
              </a:buClr>
              <a:buSzPts val="2400"/>
              <a:buFont typeface="Arial"/>
              <a:buNone/>
            </a:pPr>
            <a:endParaRPr lang="en-US" sz="2000" b="0" i="0" u="none" strike="noStrike" cap="none" dirty="0">
              <a:solidFill>
                <a:schemeClr val="dk1"/>
              </a:solidFill>
              <a:latin typeface="Calibri   "/>
              <a:ea typeface="Arial"/>
              <a:cs typeface="Arial"/>
              <a:sym typeface="Arial"/>
            </a:endParaRPr>
          </a:p>
          <a:p>
            <a:pPr marL="0" marR="0" lvl="0" indent="0" rtl="0">
              <a:lnSpc>
                <a:spcPct val="100000"/>
              </a:lnSpc>
              <a:spcBef>
                <a:spcPts val="0"/>
              </a:spcBef>
              <a:spcAft>
                <a:spcPts val="0"/>
              </a:spcAft>
              <a:buClr>
                <a:srgbClr val="000000"/>
              </a:buClr>
              <a:buSzPts val="2400"/>
              <a:buFont typeface="Arial"/>
              <a:buNone/>
            </a:pPr>
            <a:endParaRPr lang="en-US" sz="2000" b="0" i="0" u="none" strike="noStrike" cap="none" dirty="0">
              <a:solidFill>
                <a:schemeClr val="dk1"/>
              </a:solidFill>
              <a:latin typeface="Calibri   "/>
              <a:ea typeface="Arial"/>
              <a:cs typeface="Arial"/>
              <a:sym typeface="Arial"/>
            </a:endParaRPr>
          </a:p>
          <a:p>
            <a:endParaRPr lang="en-US" sz="2400" b="0" dirty="0">
              <a:solidFill>
                <a:schemeClr val="tx1"/>
              </a:solidFill>
            </a:endParaRPr>
          </a:p>
          <a:p>
            <a:endParaRPr lang="en-US" dirty="0"/>
          </a:p>
        </p:txBody>
      </p:sp>
      <p:sp>
        <p:nvSpPr>
          <p:cNvPr id="3" name="TextBox 2">
            <a:extLst>
              <a:ext uri="{FF2B5EF4-FFF2-40B4-BE49-F238E27FC236}">
                <a16:creationId xmlns:a16="http://schemas.microsoft.com/office/drawing/2014/main" id="{D4FDF482-030C-469E-A7B3-3E6DBD202165}"/>
              </a:ext>
            </a:extLst>
          </p:cNvPr>
          <p:cNvSpPr txBox="1"/>
          <p:nvPr/>
        </p:nvSpPr>
        <p:spPr>
          <a:xfrm>
            <a:off x="98339" y="260191"/>
            <a:ext cx="10022541" cy="646331"/>
          </a:xfrm>
          <a:prstGeom prst="rect">
            <a:avLst/>
          </a:prstGeom>
          <a:noFill/>
        </p:spPr>
        <p:txBody>
          <a:bodyPr wrap="square" rtlCol="0">
            <a:spAutoFit/>
          </a:bodyPr>
          <a:lstStyle/>
          <a:p>
            <a:r>
              <a:rPr lang="en-US" sz="3600" b="1" dirty="0">
                <a:solidFill>
                  <a:srgbClr val="016773"/>
                </a:solidFill>
              </a:rPr>
              <a:t>Case Definitions:  Secondary Syphilis </a:t>
            </a:r>
          </a:p>
        </p:txBody>
      </p:sp>
      <p:pic>
        <p:nvPicPr>
          <p:cNvPr id="11" name="Picture 10" descr="A close up of a person's mouth&#10;&#10;Description automatically generated with low confidence">
            <a:extLst>
              <a:ext uri="{FF2B5EF4-FFF2-40B4-BE49-F238E27FC236}">
                <a16:creationId xmlns:a16="http://schemas.microsoft.com/office/drawing/2014/main" id="{A63057A9-A1FF-42E5-A771-E986AB748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50" y="3118696"/>
            <a:ext cx="1765369" cy="2585021"/>
          </a:xfrm>
          <a:prstGeom prst="rect">
            <a:avLst/>
          </a:prstGeom>
        </p:spPr>
      </p:pic>
      <p:pic>
        <p:nvPicPr>
          <p:cNvPr id="13" name="Picture 12" descr="A picture containing vegetable&#10;&#10;Description automatically generated">
            <a:extLst>
              <a:ext uri="{FF2B5EF4-FFF2-40B4-BE49-F238E27FC236}">
                <a16:creationId xmlns:a16="http://schemas.microsoft.com/office/drawing/2014/main" id="{1D43EE73-01BD-4B36-B112-09598143C9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0420" y="2985346"/>
            <a:ext cx="2371090" cy="1656813"/>
          </a:xfrm>
          <a:prstGeom prst="rect">
            <a:avLst/>
          </a:prstGeom>
        </p:spPr>
      </p:pic>
      <p:pic>
        <p:nvPicPr>
          <p:cNvPr id="15" name="Picture 14">
            <a:extLst>
              <a:ext uri="{FF2B5EF4-FFF2-40B4-BE49-F238E27FC236}">
                <a16:creationId xmlns:a16="http://schemas.microsoft.com/office/drawing/2014/main" id="{66958E97-4B7C-4EFB-A415-4E1903F82C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0419" y="4920514"/>
            <a:ext cx="2371090" cy="1671678"/>
          </a:xfrm>
          <a:prstGeom prst="rect">
            <a:avLst/>
          </a:prstGeom>
        </p:spPr>
      </p:pic>
      <p:pic>
        <p:nvPicPr>
          <p:cNvPr id="2052" name="Picture 4" descr="Image result for image condyloma lata syphilis">
            <a:extLst>
              <a:ext uri="{FF2B5EF4-FFF2-40B4-BE49-F238E27FC236}">
                <a16:creationId xmlns:a16="http://schemas.microsoft.com/office/drawing/2014/main" id="{1F73E463-50F4-43E0-A6A9-FDBDB9E245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1005" y="2985346"/>
            <a:ext cx="1765369" cy="228791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8CA50DD8-F5EF-4CCD-A463-CFADEB84276B}"/>
              </a:ext>
            </a:extLst>
          </p:cNvPr>
          <p:cNvSpPr txBox="1"/>
          <p:nvPr/>
        </p:nvSpPr>
        <p:spPr>
          <a:xfrm>
            <a:off x="250618" y="5790457"/>
            <a:ext cx="1810831" cy="369332"/>
          </a:xfrm>
          <a:prstGeom prst="rect">
            <a:avLst/>
          </a:prstGeom>
          <a:noFill/>
        </p:spPr>
        <p:txBody>
          <a:bodyPr wrap="square" rtlCol="0">
            <a:spAutoFit/>
          </a:bodyPr>
          <a:lstStyle/>
          <a:p>
            <a:r>
              <a:rPr lang="en-US" dirty="0"/>
              <a:t>Mucous patches</a:t>
            </a:r>
          </a:p>
        </p:txBody>
      </p:sp>
      <p:sp>
        <p:nvSpPr>
          <p:cNvPr id="23" name="TextBox 22">
            <a:extLst>
              <a:ext uri="{FF2B5EF4-FFF2-40B4-BE49-F238E27FC236}">
                <a16:creationId xmlns:a16="http://schemas.microsoft.com/office/drawing/2014/main" id="{3F6D2E45-527A-41C8-8C6F-DC226826BEA8}"/>
              </a:ext>
            </a:extLst>
          </p:cNvPr>
          <p:cNvSpPr txBox="1"/>
          <p:nvPr/>
        </p:nvSpPr>
        <p:spPr>
          <a:xfrm>
            <a:off x="7941005" y="5298915"/>
            <a:ext cx="1810831" cy="369332"/>
          </a:xfrm>
          <a:prstGeom prst="rect">
            <a:avLst/>
          </a:prstGeom>
          <a:noFill/>
        </p:spPr>
        <p:txBody>
          <a:bodyPr wrap="square" rtlCol="0">
            <a:spAutoFit/>
          </a:bodyPr>
          <a:lstStyle/>
          <a:p>
            <a:r>
              <a:rPr lang="en-US" dirty="0"/>
              <a:t>Condyloma </a:t>
            </a:r>
            <a:r>
              <a:rPr lang="en-US" dirty="0" err="1"/>
              <a:t>lata</a:t>
            </a:r>
            <a:endParaRPr lang="en-US" dirty="0"/>
          </a:p>
        </p:txBody>
      </p:sp>
      <p:sp>
        <p:nvSpPr>
          <p:cNvPr id="24" name="TextBox 23">
            <a:extLst>
              <a:ext uri="{FF2B5EF4-FFF2-40B4-BE49-F238E27FC236}">
                <a16:creationId xmlns:a16="http://schemas.microsoft.com/office/drawing/2014/main" id="{765AC91A-A629-4AF7-9AF9-29D3E4845603}"/>
              </a:ext>
            </a:extLst>
          </p:cNvPr>
          <p:cNvSpPr txBox="1"/>
          <p:nvPr/>
        </p:nvSpPr>
        <p:spPr>
          <a:xfrm>
            <a:off x="2273615" y="4582766"/>
            <a:ext cx="2437894" cy="369332"/>
          </a:xfrm>
          <a:prstGeom prst="rect">
            <a:avLst/>
          </a:prstGeom>
          <a:noFill/>
        </p:spPr>
        <p:txBody>
          <a:bodyPr wrap="square" rtlCol="0">
            <a:spAutoFit/>
          </a:bodyPr>
          <a:lstStyle/>
          <a:p>
            <a:r>
              <a:rPr lang="en-US" dirty="0"/>
              <a:t>Palmar/plantar rash</a:t>
            </a:r>
          </a:p>
        </p:txBody>
      </p:sp>
      <p:pic>
        <p:nvPicPr>
          <p:cNvPr id="26" name="Picture 25" descr="A close up of a person's chest&#10;&#10;Description automatically generated with medium confidence">
            <a:extLst>
              <a:ext uri="{FF2B5EF4-FFF2-40B4-BE49-F238E27FC236}">
                <a16:creationId xmlns:a16="http://schemas.microsoft.com/office/drawing/2014/main" id="{E6AD927B-5EFB-4AE9-A8B5-8DC81C5BDF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6710" y="2910172"/>
            <a:ext cx="1914525" cy="1485900"/>
          </a:xfrm>
          <a:prstGeom prst="rect">
            <a:avLst/>
          </a:prstGeom>
        </p:spPr>
      </p:pic>
      <p:pic>
        <p:nvPicPr>
          <p:cNvPr id="28" name="Picture 27" descr="A close up of a person's skin&#10;&#10;Description automatically generated with medium confidence">
            <a:extLst>
              <a:ext uri="{FF2B5EF4-FFF2-40B4-BE49-F238E27FC236}">
                <a16:creationId xmlns:a16="http://schemas.microsoft.com/office/drawing/2014/main" id="{0D3E20E6-DF87-4317-A305-4DD6866309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46405" y="4763372"/>
            <a:ext cx="2714625" cy="1809750"/>
          </a:xfrm>
          <a:prstGeom prst="rect">
            <a:avLst/>
          </a:prstGeom>
        </p:spPr>
      </p:pic>
      <p:sp>
        <p:nvSpPr>
          <p:cNvPr id="33" name="TextBox 32">
            <a:extLst>
              <a:ext uri="{FF2B5EF4-FFF2-40B4-BE49-F238E27FC236}">
                <a16:creationId xmlns:a16="http://schemas.microsoft.com/office/drawing/2014/main" id="{EE650088-DD67-4461-B13C-2CDE7D5A89C9}"/>
              </a:ext>
            </a:extLst>
          </p:cNvPr>
          <p:cNvSpPr txBox="1"/>
          <p:nvPr/>
        </p:nvSpPr>
        <p:spPr>
          <a:xfrm>
            <a:off x="5026394" y="4394040"/>
            <a:ext cx="2437894" cy="369332"/>
          </a:xfrm>
          <a:prstGeom prst="rect">
            <a:avLst/>
          </a:prstGeom>
          <a:noFill/>
        </p:spPr>
        <p:txBody>
          <a:bodyPr wrap="square" rtlCol="0">
            <a:spAutoFit/>
          </a:bodyPr>
          <a:lstStyle/>
          <a:p>
            <a:r>
              <a:rPr lang="en-US" dirty="0"/>
              <a:t>Torso/back rash</a:t>
            </a:r>
          </a:p>
        </p:txBody>
      </p:sp>
      <p:pic>
        <p:nvPicPr>
          <p:cNvPr id="2051" name="Picture 2050" descr="The back of a person's head&#10;&#10;Description automatically generated">
            <a:extLst>
              <a:ext uri="{FF2B5EF4-FFF2-40B4-BE49-F238E27FC236}">
                <a16:creationId xmlns:a16="http://schemas.microsoft.com/office/drawing/2014/main" id="{B11F693E-F378-4990-B07C-77B476E796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5083" y="3092670"/>
            <a:ext cx="2157594" cy="2157594"/>
          </a:xfrm>
          <a:prstGeom prst="rect">
            <a:avLst/>
          </a:prstGeom>
        </p:spPr>
      </p:pic>
      <p:sp>
        <p:nvSpPr>
          <p:cNvPr id="38" name="TextBox 37">
            <a:extLst>
              <a:ext uri="{FF2B5EF4-FFF2-40B4-BE49-F238E27FC236}">
                <a16:creationId xmlns:a16="http://schemas.microsoft.com/office/drawing/2014/main" id="{6ABB45EB-78FE-4441-A08D-39986CC57C2C}"/>
              </a:ext>
            </a:extLst>
          </p:cNvPr>
          <p:cNvSpPr txBox="1"/>
          <p:nvPr/>
        </p:nvSpPr>
        <p:spPr>
          <a:xfrm>
            <a:off x="9959829" y="5273264"/>
            <a:ext cx="1810831" cy="369332"/>
          </a:xfrm>
          <a:prstGeom prst="rect">
            <a:avLst/>
          </a:prstGeom>
          <a:noFill/>
        </p:spPr>
        <p:txBody>
          <a:bodyPr wrap="square" rtlCol="0">
            <a:spAutoFit/>
          </a:bodyPr>
          <a:lstStyle/>
          <a:p>
            <a:r>
              <a:rPr lang="en-US" dirty="0"/>
              <a:t>Alopecia</a:t>
            </a:r>
          </a:p>
        </p:txBody>
      </p:sp>
      <p:sp>
        <p:nvSpPr>
          <p:cNvPr id="2053" name="TextBox 2052">
            <a:extLst>
              <a:ext uri="{FF2B5EF4-FFF2-40B4-BE49-F238E27FC236}">
                <a16:creationId xmlns:a16="http://schemas.microsoft.com/office/drawing/2014/main" id="{F1196370-5652-45A3-B3F2-D7365824A77F}"/>
              </a:ext>
            </a:extLst>
          </p:cNvPr>
          <p:cNvSpPr txBox="1"/>
          <p:nvPr/>
        </p:nvSpPr>
        <p:spPr>
          <a:xfrm>
            <a:off x="8158771" y="5903893"/>
            <a:ext cx="3924218" cy="954107"/>
          </a:xfrm>
          <a:prstGeom prst="rect">
            <a:avLst/>
          </a:prstGeom>
          <a:noFill/>
        </p:spPr>
        <p:txBody>
          <a:bodyPr wrap="square" rtlCol="0">
            <a:spAutoFit/>
          </a:bodyPr>
          <a:lstStyle/>
          <a:p>
            <a:pPr marL="342900" indent="-342900">
              <a:buFont typeface="+mj-lt"/>
              <a:buAutoNum type="arabicPeriod"/>
            </a:pPr>
            <a:r>
              <a:rPr lang="en-US" sz="1400" dirty="0">
                <a:hlinkClick r:id="rId10"/>
              </a:rPr>
              <a:t>https://www.cdc.gov/std/syphilis/images.htm</a:t>
            </a:r>
            <a:endParaRPr lang="en-US" sz="1400" dirty="0"/>
          </a:p>
          <a:p>
            <a:pPr marL="342900" indent="-342900">
              <a:buFont typeface="+mj-lt"/>
              <a:buAutoNum type="arabicPeriod"/>
            </a:pPr>
            <a:r>
              <a:rPr lang="en-US" sz="1400" dirty="0">
                <a:hlinkClick r:id="rId11"/>
              </a:rPr>
              <a:t>https://www.cdc.gov/std/statistics/2019/case-definitions.htm</a:t>
            </a:r>
            <a:r>
              <a:rPr lang="en-US" sz="1400" dirty="0"/>
              <a:t> </a:t>
            </a:r>
          </a:p>
          <a:p>
            <a:r>
              <a:rPr lang="en-US" sz="1400" dirty="0"/>
              <a:t> </a:t>
            </a:r>
          </a:p>
        </p:txBody>
      </p:sp>
    </p:spTree>
    <p:extLst>
      <p:ext uri="{BB962C8B-B14F-4D97-AF65-F5344CB8AC3E}">
        <p14:creationId xmlns:p14="http://schemas.microsoft.com/office/powerpoint/2010/main" val="3809582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FF9A55-3FCD-45A2-8678-526B16646553}"/>
              </a:ext>
            </a:extLst>
          </p:cNvPr>
          <p:cNvSpPr>
            <a:spLocks noGrp="1"/>
          </p:cNvSpPr>
          <p:nvPr>
            <p:ph sz="quarter" idx="10"/>
          </p:nvPr>
        </p:nvSpPr>
        <p:spPr>
          <a:xfrm>
            <a:off x="370074" y="1164102"/>
            <a:ext cx="11006137" cy="4529796"/>
          </a:xfrm>
        </p:spPr>
        <p:txBody>
          <a:bodyPr/>
          <a:lstStyle/>
          <a:p>
            <a:pPr marL="228600" lvl="0" indent="-228600" algn="l" rtl="0">
              <a:lnSpc>
                <a:spcPct val="110000"/>
              </a:lnSpc>
              <a:spcBef>
                <a:spcPts val="0"/>
              </a:spcBef>
              <a:spcAft>
                <a:spcPts val="0"/>
              </a:spcAft>
              <a:buClr>
                <a:schemeClr val="lt1"/>
              </a:buClr>
              <a:buSzPts val="2600"/>
              <a:buNone/>
            </a:pPr>
            <a:r>
              <a:rPr lang="en-US" sz="3600" b="1" dirty="0">
                <a:solidFill>
                  <a:schemeClr val="tx1"/>
                </a:solidFill>
              </a:rPr>
              <a:t>Clinical Description</a:t>
            </a:r>
            <a:r>
              <a:rPr lang="en-US" sz="3600" dirty="0">
                <a:solidFill>
                  <a:schemeClr val="tx1"/>
                </a:solidFill>
              </a:rPr>
              <a:t> </a:t>
            </a:r>
          </a:p>
          <a:p>
            <a:pPr marL="0" lvl="0" indent="0" algn="l" rtl="0">
              <a:lnSpc>
                <a:spcPct val="100000"/>
              </a:lnSpc>
              <a:spcBef>
                <a:spcPts val="0"/>
              </a:spcBef>
              <a:spcAft>
                <a:spcPts val="0"/>
              </a:spcAft>
              <a:buClr>
                <a:schemeClr val="lt1"/>
              </a:buClr>
              <a:buSzPts val="2600"/>
              <a:buNone/>
            </a:pPr>
            <a:r>
              <a:rPr lang="en-US" sz="2800" b="0" dirty="0">
                <a:solidFill>
                  <a:schemeClr val="tx1"/>
                </a:solidFill>
              </a:rPr>
              <a:t>S</a:t>
            </a:r>
            <a:r>
              <a:rPr lang="en-US" sz="2800" b="0" i="0" dirty="0">
                <a:solidFill>
                  <a:schemeClr val="tx1"/>
                </a:solidFill>
              </a:rPr>
              <a:t>tage of infection caused by </a:t>
            </a:r>
            <a:r>
              <a:rPr lang="en-US" sz="2800" b="0" i="1" dirty="0">
                <a:solidFill>
                  <a:schemeClr val="tx1"/>
                </a:solidFill>
              </a:rPr>
              <a:t>T. pallidum</a:t>
            </a:r>
            <a:r>
              <a:rPr lang="en-US" sz="2800" b="0" i="0" dirty="0">
                <a:solidFill>
                  <a:schemeClr val="tx1"/>
                </a:solidFill>
              </a:rPr>
              <a:t> in which initial infection has </a:t>
            </a:r>
            <a:r>
              <a:rPr lang="en-US" sz="2800" i="0" dirty="0">
                <a:solidFill>
                  <a:schemeClr val="tx1"/>
                </a:solidFill>
              </a:rPr>
              <a:t>occurred within the previous 12 months</a:t>
            </a:r>
            <a:r>
              <a:rPr lang="en-US" sz="2800" b="0" i="0" dirty="0">
                <a:solidFill>
                  <a:schemeClr val="tx1"/>
                </a:solidFill>
              </a:rPr>
              <a:t>, but there are no current signs or symptoms of primary or secondary syphilis</a:t>
            </a:r>
            <a:r>
              <a:rPr lang="en-US" sz="1600" b="0" i="0" dirty="0">
                <a:solidFill>
                  <a:schemeClr val="tx1"/>
                </a:solidFill>
                <a:latin typeface="Lato"/>
                <a:ea typeface="Lato"/>
                <a:cs typeface="Lato"/>
                <a:sym typeface="Lato"/>
              </a:rPr>
              <a:t>.</a:t>
            </a:r>
            <a:endParaRPr lang="en-US" sz="2000" dirty="0">
              <a:solidFill>
                <a:schemeClr val="tx1"/>
              </a:solidFill>
            </a:endParaRPr>
          </a:p>
          <a:p>
            <a:endParaRPr lang="en-US" dirty="0"/>
          </a:p>
        </p:txBody>
      </p:sp>
      <p:sp>
        <p:nvSpPr>
          <p:cNvPr id="3" name="TextBox 2">
            <a:extLst>
              <a:ext uri="{FF2B5EF4-FFF2-40B4-BE49-F238E27FC236}">
                <a16:creationId xmlns:a16="http://schemas.microsoft.com/office/drawing/2014/main" id="{CF6BE84D-FCA2-4C02-A40E-59525519EDCA}"/>
              </a:ext>
            </a:extLst>
          </p:cNvPr>
          <p:cNvSpPr txBox="1"/>
          <p:nvPr/>
        </p:nvSpPr>
        <p:spPr>
          <a:xfrm>
            <a:off x="152127" y="187626"/>
            <a:ext cx="11842649" cy="646331"/>
          </a:xfrm>
          <a:prstGeom prst="rect">
            <a:avLst/>
          </a:prstGeom>
          <a:noFill/>
        </p:spPr>
        <p:txBody>
          <a:bodyPr wrap="square" rtlCol="0">
            <a:spAutoFit/>
          </a:bodyPr>
          <a:lstStyle/>
          <a:p>
            <a:r>
              <a:rPr lang="en-US" sz="3600" b="1">
                <a:solidFill>
                  <a:srgbClr val="016773"/>
                </a:solidFill>
              </a:rPr>
              <a:t>Case Definitions:  Early Late (non-primary non-secondary)</a:t>
            </a:r>
            <a:endParaRPr lang="en-US" sz="3600" b="1" dirty="0">
              <a:solidFill>
                <a:srgbClr val="016773"/>
              </a:solidFill>
            </a:endParaRPr>
          </a:p>
        </p:txBody>
      </p:sp>
      <p:pic>
        <p:nvPicPr>
          <p:cNvPr id="4" name="Picture 3">
            <a:extLst>
              <a:ext uri="{FF2B5EF4-FFF2-40B4-BE49-F238E27FC236}">
                <a16:creationId xmlns:a16="http://schemas.microsoft.com/office/drawing/2014/main" id="{3FC5F203-1EC4-40FD-B77D-87B49B05C1B0}"/>
              </a:ext>
            </a:extLst>
          </p:cNvPr>
          <p:cNvPicPr>
            <a:picLocks noChangeAspect="1"/>
          </p:cNvPicPr>
          <p:nvPr/>
        </p:nvPicPr>
        <p:blipFill>
          <a:blip r:embed="rId3"/>
          <a:stretch>
            <a:fillRect/>
          </a:stretch>
        </p:blipFill>
        <p:spPr>
          <a:xfrm>
            <a:off x="9746876" y="4612987"/>
            <a:ext cx="2247900" cy="1714500"/>
          </a:xfrm>
          <a:prstGeom prst="rect">
            <a:avLst/>
          </a:prstGeom>
        </p:spPr>
      </p:pic>
      <p:sp>
        <p:nvSpPr>
          <p:cNvPr id="5" name="TextBox 4">
            <a:extLst>
              <a:ext uri="{FF2B5EF4-FFF2-40B4-BE49-F238E27FC236}">
                <a16:creationId xmlns:a16="http://schemas.microsoft.com/office/drawing/2014/main" id="{9435BB78-B08B-4B4F-8B2F-0931868BBF7B}"/>
              </a:ext>
            </a:extLst>
          </p:cNvPr>
          <p:cNvSpPr txBox="1"/>
          <p:nvPr/>
        </p:nvSpPr>
        <p:spPr>
          <a:xfrm>
            <a:off x="370074" y="6360330"/>
            <a:ext cx="8630491" cy="369332"/>
          </a:xfrm>
          <a:prstGeom prst="rect">
            <a:avLst/>
          </a:prstGeom>
          <a:noFill/>
        </p:spPr>
        <p:txBody>
          <a:bodyPr wrap="square" rtlCol="0">
            <a:spAutoFit/>
          </a:bodyPr>
          <a:lstStyle/>
          <a:p>
            <a:r>
              <a:rPr lang="en-US" dirty="0">
                <a:hlinkClick r:id="rId4"/>
              </a:rPr>
              <a:t>https://www.cdc.gov/std/statistics/2019/case-definitions.htm)</a:t>
            </a:r>
            <a:endParaRPr lang="en-US" dirty="0"/>
          </a:p>
        </p:txBody>
      </p:sp>
      <p:sp>
        <p:nvSpPr>
          <p:cNvPr id="7" name="Arrow: Left 6">
            <a:extLst>
              <a:ext uri="{FF2B5EF4-FFF2-40B4-BE49-F238E27FC236}">
                <a16:creationId xmlns:a16="http://schemas.microsoft.com/office/drawing/2014/main" id="{199CEB9F-AB94-4FA0-9893-8E9802E60045}"/>
              </a:ext>
            </a:extLst>
          </p:cNvPr>
          <p:cNvSpPr/>
          <p:nvPr/>
        </p:nvSpPr>
        <p:spPr>
          <a:xfrm>
            <a:off x="620282" y="3072384"/>
            <a:ext cx="7987270" cy="32551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5C87EE7-1C82-426D-9D4C-D62431AF98C1}"/>
              </a:ext>
            </a:extLst>
          </p:cNvPr>
          <p:cNvSpPr txBox="1"/>
          <p:nvPr/>
        </p:nvSpPr>
        <p:spPr>
          <a:xfrm>
            <a:off x="1411766" y="3951267"/>
            <a:ext cx="7195785" cy="1323439"/>
          </a:xfrm>
          <a:prstGeom prst="rect">
            <a:avLst/>
          </a:prstGeom>
          <a:noFill/>
        </p:spPr>
        <p:txBody>
          <a:bodyPr wrap="square" rtlCol="0">
            <a:spAutoFit/>
          </a:bodyPr>
          <a:lstStyle/>
          <a:p>
            <a:r>
              <a:rPr lang="en-US" sz="2000" b="1" dirty="0">
                <a:solidFill>
                  <a:schemeClr val="bg1"/>
                </a:solidFill>
              </a:rPr>
              <a:t>Less than 12 months duration </a:t>
            </a:r>
            <a:r>
              <a:rPr lang="en-US" sz="2000" dirty="0">
                <a:solidFill>
                  <a:schemeClr val="bg1"/>
                </a:solidFill>
              </a:rPr>
              <a:t>by (1) interval from prior negative syphilis test (or 4-fold titer increase) OR (2) report of symptoms consistent with syphilis within  prior 12 months OR (3) sexual contact with a known case (or sexual debut) within prior 12 months</a:t>
            </a:r>
          </a:p>
        </p:txBody>
      </p:sp>
    </p:spTree>
    <p:extLst>
      <p:ext uri="{BB962C8B-B14F-4D97-AF65-F5344CB8AC3E}">
        <p14:creationId xmlns:p14="http://schemas.microsoft.com/office/powerpoint/2010/main" val="2769118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FF9A55-3FCD-45A2-8678-526B16646553}"/>
              </a:ext>
            </a:extLst>
          </p:cNvPr>
          <p:cNvSpPr>
            <a:spLocks noGrp="1"/>
          </p:cNvSpPr>
          <p:nvPr>
            <p:ph sz="quarter" idx="10"/>
          </p:nvPr>
        </p:nvSpPr>
        <p:spPr>
          <a:xfrm>
            <a:off x="370074" y="1164102"/>
            <a:ext cx="11006137" cy="4529796"/>
          </a:xfrm>
        </p:spPr>
        <p:txBody>
          <a:bodyPr/>
          <a:lstStyle/>
          <a:p>
            <a:pPr marL="228600" lvl="0" indent="-228600" algn="l" rtl="0">
              <a:lnSpc>
                <a:spcPct val="90000"/>
              </a:lnSpc>
              <a:spcBef>
                <a:spcPts val="0"/>
              </a:spcBef>
              <a:spcAft>
                <a:spcPts val="0"/>
              </a:spcAft>
              <a:buClr>
                <a:schemeClr val="lt1"/>
              </a:buClr>
              <a:buSzPts val="2600"/>
              <a:buNone/>
            </a:pPr>
            <a:r>
              <a:rPr lang="en-US" sz="3600" b="1" dirty="0">
                <a:solidFill>
                  <a:schemeClr val="tx1"/>
                </a:solidFill>
              </a:rPr>
              <a:t>Clinical Description</a:t>
            </a:r>
            <a:r>
              <a:rPr lang="en-US" sz="3600" dirty="0">
                <a:solidFill>
                  <a:schemeClr val="tx1"/>
                </a:solidFill>
              </a:rPr>
              <a:t> </a:t>
            </a:r>
          </a:p>
          <a:p>
            <a:pPr marL="0" lvl="0" indent="0" algn="l" rtl="0">
              <a:lnSpc>
                <a:spcPct val="100000"/>
              </a:lnSpc>
              <a:spcBef>
                <a:spcPts val="0"/>
              </a:spcBef>
              <a:spcAft>
                <a:spcPts val="0"/>
              </a:spcAft>
              <a:buClr>
                <a:schemeClr val="lt1"/>
              </a:buClr>
              <a:buSzPts val="2600"/>
              <a:buNone/>
            </a:pPr>
            <a:r>
              <a:rPr lang="en-US" sz="2800" b="0" dirty="0">
                <a:solidFill>
                  <a:schemeClr val="tx1"/>
                </a:solidFill>
              </a:rPr>
              <a:t>Stage of infection caused by </a:t>
            </a:r>
            <a:r>
              <a:rPr lang="en-US" sz="2800" b="0" i="1" dirty="0">
                <a:solidFill>
                  <a:schemeClr val="tx1"/>
                </a:solidFill>
              </a:rPr>
              <a:t>T. pallidum</a:t>
            </a:r>
            <a:r>
              <a:rPr lang="en-US" sz="2800" b="0" dirty="0">
                <a:solidFill>
                  <a:schemeClr val="tx1"/>
                </a:solidFill>
              </a:rPr>
              <a:t> in which initial infection has </a:t>
            </a:r>
            <a:r>
              <a:rPr lang="en-US" sz="2800" dirty="0">
                <a:solidFill>
                  <a:schemeClr val="tx1"/>
                </a:solidFill>
              </a:rPr>
              <a:t>occurred &gt;12 months </a:t>
            </a:r>
            <a:r>
              <a:rPr lang="en-US" sz="2800" b="0" dirty="0">
                <a:solidFill>
                  <a:schemeClr val="tx1"/>
                </a:solidFill>
              </a:rPr>
              <a:t>previously or in which there is </a:t>
            </a:r>
            <a:r>
              <a:rPr lang="en-US" sz="2800" dirty="0">
                <a:solidFill>
                  <a:schemeClr val="tx1"/>
                </a:solidFill>
              </a:rPr>
              <a:t>insufficient evidence </a:t>
            </a:r>
            <a:r>
              <a:rPr lang="en-US" sz="2800" b="0" dirty="0">
                <a:solidFill>
                  <a:schemeClr val="tx1"/>
                </a:solidFill>
              </a:rPr>
              <a:t>to conclude that infection was acquired during the previous 12 months. </a:t>
            </a:r>
          </a:p>
          <a:p>
            <a:endParaRPr lang="en-US" dirty="0">
              <a:solidFill>
                <a:schemeClr val="tx1"/>
              </a:solidFill>
            </a:endParaRPr>
          </a:p>
        </p:txBody>
      </p:sp>
      <p:sp>
        <p:nvSpPr>
          <p:cNvPr id="3" name="TextBox 2">
            <a:extLst>
              <a:ext uri="{FF2B5EF4-FFF2-40B4-BE49-F238E27FC236}">
                <a16:creationId xmlns:a16="http://schemas.microsoft.com/office/drawing/2014/main" id="{CF6BE84D-FCA2-4C02-A40E-59525519EDCA}"/>
              </a:ext>
            </a:extLst>
          </p:cNvPr>
          <p:cNvSpPr txBox="1"/>
          <p:nvPr/>
        </p:nvSpPr>
        <p:spPr>
          <a:xfrm>
            <a:off x="152127" y="187626"/>
            <a:ext cx="11842649" cy="646331"/>
          </a:xfrm>
          <a:prstGeom prst="rect">
            <a:avLst/>
          </a:prstGeom>
          <a:noFill/>
        </p:spPr>
        <p:txBody>
          <a:bodyPr wrap="square" rtlCol="0">
            <a:spAutoFit/>
          </a:bodyPr>
          <a:lstStyle/>
          <a:p>
            <a:r>
              <a:rPr lang="en-US" sz="3600" b="1" dirty="0">
                <a:solidFill>
                  <a:srgbClr val="016773"/>
                </a:solidFill>
              </a:rPr>
              <a:t>Case Definitions:  Unknown duration or late</a:t>
            </a:r>
          </a:p>
        </p:txBody>
      </p:sp>
      <p:pic>
        <p:nvPicPr>
          <p:cNvPr id="4" name="Picture 3">
            <a:extLst>
              <a:ext uri="{FF2B5EF4-FFF2-40B4-BE49-F238E27FC236}">
                <a16:creationId xmlns:a16="http://schemas.microsoft.com/office/drawing/2014/main" id="{373EB935-E5EC-44BE-B194-F705A61066D3}"/>
              </a:ext>
            </a:extLst>
          </p:cNvPr>
          <p:cNvPicPr>
            <a:picLocks noChangeAspect="1"/>
          </p:cNvPicPr>
          <p:nvPr/>
        </p:nvPicPr>
        <p:blipFill>
          <a:blip r:embed="rId3"/>
          <a:stretch>
            <a:fillRect/>
          </a:stretch>
        </p:blipFill>
        <p:spPr>
          <a:xfrm>
            <a:off x="9880226" y="4742296"/>
            <a:ext cx="2114550" cy="1714500"/>
          </a:xfrm>
          <a:prstGeom prst="rect">
            <a:avLst/>
          </a:prstGeom>
        </p:spPr>
      </p:pic>
      <p:pic>
        <p:nvPicPr>
          <p:cNvPr id="5" name="Picture 4">
            <a:extLst>
              <a:ext uri="{FF2B5EF4-FFF2-40B4-BE49-F238E27FC236}">
                <a16:creationId xmlns:a16="http://schemas.microsoft.com/office/drawing/2014/main" id="{16C464B8-7FA3-4FE9-8E1C-79C3C7F16308}"/>
              </a:ext>
            </a:extLst>
          </p:cNvPr>
          <p:cNvPicPr>
            <a:picLocks noChangeAspect="1"/>
          </p:cNvPicPr>
          <p:nvPr/>
        </p:nvPicPr>
        <p:blipFill>
          <a:blip r:embed="rId4"/>
          <a:stretch>
            <a:fillRect/>
          </a:stretch>
        </p:blipFill>
        <p:spPr>
          <a:xfrm>
            <a:off x="274405" y="5962977"/>
            <a:ext cx="8687553" cy="493819"/>
          </a:xfrm>
          <a:prstGeom prst="rect">
            <a:avLst/>
          </a:prstGeom>
        </p:spPr>
      </p:pic>
      <p:sp>
        <p:nvSpPr>
          <p:cNvPr id="7" name="Arrow: Right 6">
            <a:extLst>
              <a:ext uri="{FF2B5EF4-FFF2-40B4-BE49-F238E27FC236}">
                <a16:creationId xmlns:a16="http://schemas.microsoft.com/office/drawing/2014/main" id="{491BA3D8-F55D-4A7B-88B4-36E41B3FCFFC}"/>
              </a:ext>
            </a:extLst>
          </p:cNvPr>
          <p:cNvSpPr/>
          <p:nvPr/>
        </p:nvSpPr>
        <p:spPr>
          <a:xfrm>
            <a:off x="815789" y="2903906"/>
            <a:ext cx="8146169" cy="3584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EB3421D-3CC9-4E71-BB0A-6357E17AD451}"/>
              </a:ext>
            </a:extLst>
          </p:cNvPr>
          <p:cNvSpPr txBox="1"/>
          <p:nvPr/>
        </p:nvSpPr>
        <p:spPr>
          <a:xfrm>
            <a:off x="815789" y="3957466"/>
            <a:ext cx="7035859" cy="1477328"/>
          </a:xfrm>
          <a:prstGeom prst="rect">
            <a:avLst/>
          </a:prstGeom>
          <a:noFill/>
        </p:spPr>
        <p:txBody>
          <a:bodyPr wrap="square" rtlCol="0">
            <a:spAutoFit/>
          </a:bodyPr>
          <a:lstStyle/>
          <a:p>
            <a:r>
              <a:rPr lang="en-US" b="1" dirty="0">
                <a:solidFill>
                  <a:schemeClr val="bg1"/>
                </a:solidFill>
              </a:rPr>
              <a:t>Unknown or greater than 12 months </a:t>
            </a:r>
            <a:r>
              <a:rPr lang="en-US" dirty="0">
                <a:solidFill>
                  <a:schemeClr val="bg1"/>
                </a:solidFill>
              </a:rPr>
              <a:t>duration by: (1) interval from prior negative syphilis test (or 4-fold titer increase) OR (2) report of symptoms consistent with syphilis occurring &gt; 12 months ago OR (3) sexual contact with a known case &gt; 12 months ago (4) Neurologic, ocular, </a:t>
            </a:r>
            <a:r>
              <a:rPr lang="en-US" dirty="0" err="1">
                <a:solidFill>
                  <a:schemeClr val="bg1"/>
                </a:solidFill>
              </a:rPr>
              <a:t>otic</a:t>
            </a:r>
            <a:r>
              <a:rPr lang="en-US" dirty="0">
                <a:solidFill>
                  <a:schemeClr val="bg1"/>
                </a:solidFill>
              </a:rPr>
              <a:t> signs without evidence of acquiring infection in prior 12 months. </a:t>
            </a:r>
          </a:p>
        </p:txBody>
      </p:sp>
    </p:spTree>
    <p:extLst>
      <p:ext uri="{BB962C8B-B14F-4D97-AF65-F5344CB8AC3E}">
        <p14:creationId xmlns:p14="http://schemas.microsoft.com/office/powerpoint/2010/main" val="2107139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F19D9194-C8C2-44B6-92E5-248D4E1D51E4}"/>
              </a:ext>
            </a:extLst>
          </p:cNvPr>
          <p:cNvGraphicFramePr>
            <a:graphicFrameLocks noGrp="1"/>
          </p:cNvGraphicFramePr>
          <p:nvPr>
            <p:ph sz="quarter" idx="10"/>
            <p:extLst>
              <p:ext uri="{D42A27DB-BD31-4B8C-83A1-F6EECF244321}">
                <p14:modId xmlns:p14="http://schemas.microsoft.com/office/powerpoint/2010/main" val="2043849176"/>
              </p:ext>
            </p:extLst>
          </p:nvPr>
        </p:nvGraphicFramePr>
        <p:xfrm>
          <a:off x="459723" y="695828"/>
          <a:ext cx="11006136" cy="5425440"/>
        </p:xfrm>
        <a:graphic>
          <a:graphicData uri="http://schemas.openxmlformats.org/drawingml/2006/table">
            <a:tbl>
              <a:tblPr firstRow="1" bandRow="1">
                <a:tableStyleId>{5C22544A-7EE6-4342-B048-85BDC9FD1C3A}</a:tableStyleId>
              </a:tblPr>
              <a:tblGrid>
                <a:gridCol w="3668712">
                  <a:extLst>
                    <a:ext uri="{9D8B030D-6E8A-4147-A177-3AD203B41FA5}">
                      <a16:colId xmlns:a16="http://schemas.microsoft.com/office/drawing/2014/main" val="2796811440"/>
                    </a:ext>
                  </a:extLst>
                </a:gridCol>
                <a:gridCol w="3668712">
                  <a:extLst>
                    <a:ext uri="{9D8B030D-6E8A-4147-A177-3AD203B41FA5}">
                      <a16:colId xmlns:a16="http://schemas.microsoft.com/office/drawing/2014/main" val="1847736551"/>
                    </a:ext>
                  </a:extLst>
                </a:gridCol>
                <a:gridCol w="3668712">
                  <a:extLst>
                    <a:ext uri="{9D8B030D-6E8A-4147-A177-3AD203B41FA5}">
                      <a16:colId xmlns:a16="http://schemas.microsoft.com/office/drawing/2014/main" val="1505686279"/>
                    </a:ext>
                  </a:extLst>
                </a:gridCol>
              </a:tblGrid>
              <a:tr h="365131">
                <a:tc>
                  <a:txBody>
                    <a:bodyPr/>
                    <a:lstStyle/>
                    <a:p>
                      <a:r>
                        <a:rPr lang="en-US" sz="2000" dirty="0"/>
                        <a:t>Neurosyphilis </a:t>
                      </a:r>
                    </a:p>
                  </a:txBody>
                  <a:tcPr/>
                </a:tc>
                <a:tc>
                  <a:txBody>
                    <a:bodyPr/>
                    <a:lstStyle/>
                    <a:p>
                      <a:r>
                        <a:rPr lang="en-US" sz="2000" dirty="0"/>
                        <a:t>Ocular syphilis </a:t>
                      </a:r>
                    </a:p>
                  </a:txBody>
                  <a:tcPr/>
                </a:tc>
                <a:tc>
                  <a:txBody>
                    <a:bodyPr/>
                    <a:lstStyle/>
                    <a:p>
                      <a:r>
                        <a:rPr lang="en-US" sz="2000" dirty="0" err="1"/>
                        <a:t>Otosyphilis</a:t>
                      </a:r>
                      <a:r>
                        <a:rPr lang="en-US" sz="2000" dirty="0"/>
                        <a:t> </a:t>
                      </a:r>
                    </a:p>
                  </a:txBody>
                  <a:tcPr/>
                </a:tc>
                <a:extLst>
                  <a:ext uri="{0D108BD9-81ED-4DB2-BD59-A6C34878D82A}">
                    <a16:rowId xmlns:a16="http://schemas.microsoft.com/office/drawing/2014/main" val="635362462"/>
                  </a:ext>
                </a:extLst>
              </a:tr>
              <a:tr h="5008147">
                <a:tc>
                  <a:txBody>
                    <a:bodyPr/>
                    <a:lstStyle/>
                    <a:p>
                      <a:r>
                        <a:rPr lang="en-US" sz="1800" dirty="0"/>
                        <a:t>Infection of the central nervous system with </a:t>
                      </a:r>
                      <a:r>
                        <a:rPr lang="en-US" sz="1800" i="1" dirty="0"/>
                        <a:t>T. pallidum, </a:t>
                      </a:r>
                      <a:r>
                        <a:rPr lang="en-US" sz="1800" dirty="0"/>
                        <a:t>as evidenced by manifestations including:</a:t>
                      </a:r>
                    </a:p>
                    <a:p>
                      <a:endParaRPr lang="en-US" sz="1800" dirty="0"/>
                    </a:p>
                    <a:p>
                      <a:pPr marL="342900" indent="-342900">
                        <a:buFont typeface="+mj-lt"/>
                        <a:buAutoNum type="arabicPeriod"/>
                      </a:pPr>
                      <a:r>
                        <a:rPr lang="en-US" sz="1800" dirty="0"/>
                        <a:t>Syphilitic meningitis, meningovascular syphilis, </a:t>
                      </a:r>
                    </a:p>
                    <a:p>
                      <a:pPr marL="342900" indent="-342900">
                        <a:buFont typeface="+mj-lt"/>
                        <a:buAutoNum type="arabicPeriod"/>
                      </a:pPr>
                      <a:r>
                        <a:rPr lang="en-US" sz="1800" dirty="0"/>
                        <a:t>General paresis, </a:t>
                      </a:r>
                    </a:p>
                    <a:p>
                      <a:pPr marL="342900" indent="-342900">
                        <a:buFont typeface="+mj-lt"/>
                        <a:buAutoNum type="arabicPeriod"/>
                      </a:pPr>
                      <a:r>
                        <a:rPr lang="en-US" sz="1800" dirty="0"/>
                        <a:t>Dementia, </a:t>
                      </a:r>
                    </a:p>
                    <a:p>
                      <a:pPr marL="342900" indent="-342900">
                        <a:buFont typeface="+mj-lt"/>
                        <a:buAutoNum type="arabicPeriod"/>
                      </a:pPr>
                      <a:r>
                        <a:rPr lang="en-US" sz="1800" dirty="0" err="1"/>
                        <a:t>Tabes</a:t>
                      </a:r>
                      <a:r>
                        <a:rPr lang="en-US" sz="1800" dirty="0"/>
                        <a:t> dorsalis</a:t>
                      </a:r>
                    </a:p>
                  </a:txBody>
                  <a:tcPr/>
                </a:tc>
                <a:tc>
                  <a:txBody>
                    <a:bodyPr/>
                    <a:lstStyle/>
                    <a:p>
                      <a:r>
                        <a:rPr lang="en-US" sz="1800" dirty="0"/>
                        <a:t>Infection of any eye structure with</a:t>
                      </a:r>
                      <a:r>
                        <a:rPr lang="en-US" sz="1800" i="1" dirty="0"/>
                        <a:t> T. pallidum.  </a:t>
                      </a:r>
                    </a:p>
                    <a:p>
                      <a:r>
                        <a:rPr lang="en-US" sz="1800" i="0" dirty="0"/>
                        <a:t>Manifestations can involve any structure in the anterior and posterior segment of the eye including:</a:t>
                      </a:r>
                    </a:p>
                    <a:p>
                      <a:pPr marL="342900" indent="-342900">
                        <a:buFont typeface="+mj-lt"/>
                        <a:buAutoNum type="arabicPeriod"/>
                      </a:pPr>
                      <a:r>
                        <a:rPr lang="en-US" sz="1800" dirty="0"/>
                        <a:t>Conjunctivitis</a:t>
                      </a:r>
                    </a:p>
                    <a:p>
                      <a:pPr marL="342900" indent="-342900">
                        <a:buFont typeface="+mj-lt"/>
                        <a:buAutoNum type="arabicPeriod"/>
                      </a:pPr>
                      <a:r>
                        <a:rPr lang="en-US" sz="1800" dirty="0"/>
                        <a:t>Anterior uveitis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t>Posterior uveitis</a:t>
                      </a:r>
                    </a:p>
                    <a:p>
                      <a:pPr marL="342900" indent="-342900">
                        <a:buFont typeface="+mj-lt"/>
                        <a:buAutoNum type="arabicPeriod"/>
                      </a:pPr>
                      <a:r>
                        <a:rPr lang="en-US" sz="1800" dirty="0" err="1"/>
                        <a:t>Panuveitis</a:t>
                      </a:r>
                      <a:endParaRPr lang="en-US" sz="1800" dirty="0"/>
                    </a:p>
                    <a:p>
                      <a:pPr marL="342900" indent="-342900">
                        <a:buFont typeface="+mj-lt"/>
                        <a:buAutoNum type="arabicPeriod"/>
                      </a:pPr>
                      <a:r>
                        <a:rPr lang="en-US" sz="1800" dirty="0"/>
                        <a:t>Posterior interstitial keratitis</a:t>
                      </a:r>
                    </a:p>
                    <a:p>
                      <a:pPr marL="342900" indent="-342900">
                        <a:buFont typeface="+mj-lt"/>
                        <a:buAutoNum type="arabicPeriod"/>
                      </a:pPr>
                      <a:r>
                        <a:rPr lang="en-US" sz="1800" dirty="0"/>
                        <a:t>Optic neuropathy</a:t>
                      </a:r>
                    </a:p>
                    <a:p>
                      <a:pPr marL="342900" indent="-342900">
                        <a:buFont typeface="+mj-lt"/>
                        <a:buAutoNum type="arabicPeriod"/>
                      </a:pPr>
                      <a:r>
                        <a:rPr lang="en-US" sz="1800" dirty="0"/>
                        <a:t>Retinal vasculitis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Ocular syphilis may lead to decreased visual acuity including permanent blindness. </a:t>
                      </a:r>
                    </a:p>
                  </a:txBody>
                  <a:tcPr/>
                </a:tc>
                <a:tc>
                  <a:txBody>
                    <a:bodyPr/>
                    <a:lstStyle/>
                    <a:p>
                      <a:r>
                        <a:rPr lang="en-US" sz="1800" dirty="0"/>
                        <a:t>Infection of the cochleovestibular system with </a:t>
                      </a:r>
                      <a:r>
                        <a:rPr lang="en-US" sz="1800" i="1" dirty="0"/>
                        <a:t>T. pallidum, </a:t>
                      </a:r>
                      <a:r>
                        <a:rPr lang="en-US" sz="1800" dirty="0"/>
                        <a:t>as evidenced by manifestations including sensorineural hearing loss, tinnitus, and vertigo. </a:t>
                      </a:r>
                    </a:p>
                    <a:p>
                      <a:endParaRPr lang="en-US" sz="1800" dirty="0"/>
                    </a:p>
                    <a:p>
                      <a:r>
                        <a:rPr lang="en-US" sz="1800" dirty="0"/>
                        <a:t>Typically presents with cochleo-vestibular symptoms including</a:t>
                      </a:r>
                    </a:p>
                    <a:p>
                      <a:pPr marL="342900" indent="-342900">
                        <a:buFont typeface="+mj-lt"/>
                        <a:buAutoNum type="arabicPeriod"/>
                      </a:pPr>
                      <a:r>
                        <a:rPr lang="en-US" sz="1800" dirty="0"/>
                        <a:t>Tinnitus</a:t>
                      </a:r>
                    </a:p>
                    <a:p>
                      <a:pPr marL="342900" indent="-342900">
                        <a:buFont typeface="+mj-lt"/>
                        <a:buAutoNum type="arabicPeriod"/>
                      </a:pPr>
                      <a:r>
                        <a:rPr lang="en-US" sz="1800" dirty="0"/>
                        <a:t>Vertigo</a:t>
                      </a:r>
                    </a:p>
                    <a:p>
                      <a:pPr marL="342900" indent="-342900">
                        <a:buFont typeface="+mj-lt"/>
                        <a:buAutoNum type="arabicPeriod"/>
                      </a:pPr>
                      <a:r>
                        <a:rPr lang="en-US" sz="1800" dirty="0"/>
                        <a:t>Sensorineural hearing loss</a:t>
                      </a:r>
                    </a:p>
                    <a:p>
                      <a:pPr marL="342900" indent="-342900">
                        <a:buFont typeface="+mj-lt"/>
                        <a:buAutoNum type="arabicPeriod"/>
                      </a:pPr>
                      <a:r>
                        <a:rPr lang="en-US" sz="1800" dirty="0"/>
                        <a:t>Unilateral/Bilateral</a:t>
                      </a:r>
                    </a:p>
                    <a:p>
                      <a:pPr marL="342900" indent="-342900">
                        <a:buFont typeface="+mj-lt"/>
                        <a:buAutoNum type="arabicPeriod"/>
                      </a:pPr>
                      <a:r>
                        <a:rPr lang="en-US" sz="1800" dirty="0"/>
                        <a:t>Have a sudden onset</a:t>
                      </a:r>
                    </a:p>
                    <a:p>
                      <a:pPr marL="342900" indent="-342900">
                        <a:buFont typeface="+mj-lt"/>
                        <a:buAutoNum type="arabicPeriod"/>
                      </a:pPr>
                      <a:r>
                        <a:rPr lang="en-US" sz="1800" dirty="0"/>
                        <a:t>Progress Rapidly</a:t>
                      </a:r>
                    </a:p>
                    <a:p>
                      <a:endParaRPr lang="en-US" sz="1800" dirty="0"/>
                    </a:p>
                    <a:p>
                      <a:r>
                        <a:rPr lang="en-US" sz="1800" dirty="0" err="1"/>
                        <a:t>Otic</a:t>
                      </a:r>
                      <a:r>
                        <a:rPr lang="en-US" sz="1800" dirty="0"/>
                        <a:t> syphilis can result in permanent hearing loss</a:t>
                      </a:r>
                    </a:p>
                    <a:p>
                      <a:endParaRPr lang="en-US" sz="1800" dirty="0"/>
                    </a:p>
                  </a:txBody>
                  <a:tcPr/>
                </a:tc>
                <a:extLst>
                  <a:ext uri="{0D108BD9-81ED-4DB2-BD59-A6C34878D82A}">
                    <a16:rowId xmlns:a16="http://schemas.microsoft.com/office/drawing/2014/main" val="3401096703"/>
                  </a:ext>
                </a:extLst>
              </a:tr>
            </a:tbl>
          </a:graphicData>
        </a:graphic>
      </p:graphicFrame>
      <p:sp>
        <p:nvSpPr>
          <p:cNvPr id="3" name="TextBox 2">
            <a:extLst>
              <a:ext uri="{FF2B5EF4-FFF2-40B4-BE49-F238E27FC236}">
                <a16:creationId xmlns:a16="http://schemas.microsoft.com/office/drawing/2014/main" id="{CF6BE84D-FCA2-4C02-A40E-59525519EDCA}"/>
              </a:ext>
            </a:extLst>
          </p:cNvPr>
          <p:cNvSpPr txBox="1"/>
          <p:nvPr/>
        </p:nvSpPr>
        <p:spPr>
          <a:xfrm>
            <a:off x="174675" y="49497"/>
            <a:ext cx="11842649" cy="646331"/>
          </a:xfrm>
          <a:prstGeom prst="rect">
            <a:avLst/>
          </a:prstGeom>
          <a:noFill/>
        </p:spPr>
        <p:txBody>
          <a:bodyPr wrap="square" rtlCol="0">
            <a:spAutoFit/>
          </a:bodyPr>
          <a:lstStyle/>
          <a:p>
            <a:r>
              <a:rPr lang="en-US" sz="3600" b="1" dirty="0">
                <a:solidFill>
                  <a:srgbClr val="016773"/>
                </a:solidFill>
              </a:rPr>
              <a:t>Neurologic manifestations can occur at any stage</a:t>
            </a:r>
          </a:p>
        </p:txBody>
      </p:sp>
      <p:pic>
        <p:nvPicPr>
          <p:cNvPr id="8" name="Picture 7">
            <a:extLst>
              <a:ext uri="{FF2B5EF4-FFF2-40B4-BE49-F238E27FC236}">
                <a16:creationId xmlns:a16="http://schemas.microsoft.com/office/drawing/2014/main" id="{FB290B9D-441C-47E2-8825-C6F6D96198EC}"/>
              </a:ext>
            </a:extLst>
          </p:cNvPr>
          <p:cNvPicPr>
            <a:picLocks noChangeAspect="1"/>
          </p:cNvPicPr>
          <p:nvPr/>
        </p:nvPicPr>
        <p:blipFill>
          <a:blip r:embed="rId2"/>
          <a:stretch>
            <a:fillRect/>
          </a:stretch>
        </p:blipFill>
        <p:spPr>
          <a:xfrm>
            <a:off x="320587" y="6162172"/>
            <a:ext cx="8687553" cy="493819"/>
          </a:xfrm>
          <a:prstGeom prst="rect">
            <a:avLst/>
          </a:prstGeom>
        </p:spPr>
      </p:pic>
      <p:pic>
        <p:nvPicPr>
          <p:cNvPr id="10" name="Picture 9">
            <a:extLst>
              <a:ext uri="{FF2B5EF4-FFF2-40B4-BE49-F238E27FC236}">
                <a16:creationId xmlns:a16="http://schemas.microsoft.com/office/drawing/2014/main" id="{4C810417-E39A-4095-8B2A-215A8F880D92}"/>
              </a:ext>
            </a:extLst>
          </p:cNvPr>
          <p:cNvPicPr>
            <a:picLocks noChangeAspect="1"/>
          </p:cNvPicPr>
          <p:nvPr/>
        </p:nvPicPr>
        <p:blipFill>
          <a:blip r:embed="rId3"/>
          <a:stretch>
            <a:fillRect/>
          </a:stretch>
        </p:blipFill>
        <p:spPr>
          <a:xfrm>
            <a:off x="645458" y="4173350"/>
            <a:ext cx="3192248" cy="1635779"/>
          </a:xfrm>
          <a:prstGeom prst="rect">
            <a:avLst/>
          </a:prstGeom>
        </p:spPr>
      </p:pic>
      <p:sp>
        <p:nvSpPr>
          <p:cNvPr id="11" name="TextBox 10">
            <a:extLst>
              <a:ext uri="{FF2B5EF4-FFF2-40B4-BE49-F238E27FC236}">
                <a16:creationId xmlns:a16="http://schemas.microsoft.com/office/drawing/2014/main" id="{379E1F2D-46C9-4577-BD3F-F5BF6344D80B}"/>
              </a:ext>
            </a:extLst>
          </p:cNvPr>
          <p:cNvSpPr txBox="1"/>
          <p:nvPr/>
        </p:nvSpPr>
        <p:spPr>
          <a:xfrm>
            <a:off x="506911" y="5809129"/>
            <a:ext cx="3469342" cy="338554"/>
          </a:xfrm>
          <a:prstGeom prst="rect">
            <a:avLst/>
          </a:prstGeom>
          <a:noFill/>
        </p:spPr>
        <p:txBody>
          <a:bodyPr wrap="square" rtlCol="0">
            <a:spAutoFit/>
          </a:bodyPr>
          <a:lstStyle/>
          <a:p>
            <a:r>
              <a:rPr lang="en-US" sz="800" dirty="0">
                <a:hlinkClick r:id="rId4"/>
              </a:rPr>
              <a:t>https://www.thelancet.com/journals/laninf/article/PIIS1473-3099(13)70198-1/fulltext</a:t>
            </a:r>
            <a:r>
              <a:rPr lang="en-US" sz="800" dirty="0"/>
              <a:t> </a:t>
            </a:r>
          </a:p>
        </p:txBody>
      </p:sp>
      <p:sp>
        <p:nvSpPr>
          <p:cNvPr id="12" name="Arrow: Right 11">
            <a:extLst>
              <a:ext uri="{FF2B5EF4-FFF2-40B4-BE49-F238E27FC236}">
                <a16:creationId xmlns:a16="http://schemas.microsoft.com/office/drawing/2014/main" id="{B8AF633B-5DBB-4E16-9CA1-295F4FAD7C70}"/>
              </a:ext>
            </a:extLst>
          </p:cNvPr>
          <p:cNvSpPr/>
          <p:nvPr/>
        </p:nvSpPr>
        <p:spPr>
          <a:xfrm>
            <a:off x="3837706" y="4823012"/>
            <a:ext cx="285048" cy="1682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0129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FF9A55-3FCD-45A2-8678-526B16646553}"/>
              </a:ext>
            </a:extLst>
          </p:cNvPr>
          <p:cNvSpPr>
            <a:spLocks noGrp="1"/>
          </p:cNvSpPr>
          <p:nvPr>
            <p:ph sz="quarter" idx="10"/>
          </p:nvPr>
        </p:nvSpPr>
        <p:spPr>
          <a:xfrm>
            <a:off x="370075" y="1164102"/>
            <a:ext cx="8496020" cy="4976722"/>
          </a:xfrm>
        </p:spPr>
        <p:txBody>
          <a:bodyPr>
            <a:normAutofit/>
          </a:bodyPr>
          <a:lstStyle/>
          <a:p>
            <a:pPr marL="228600" lvl="0" indent="-228600" algn="l" rtl="0">
              <a:lnSpc>
                <a:spcPct val="90000"/>
              </a:lnSpc>
              <a:spcBef>
                <a:spcPts val="0"/>
              </a:spcBef>
              <a:spcAft>
                <a:spcPts val="0"/>
              </a:spcAft>
              <a:buClr>
                <a:schemeClr val="lt1"/>
              </a:buClr>
              <a:buSzPts val="2600"/>
              <a:buNone/>
            </a:pPr>
            <a:r>
              <a:rPr lang="en-US" sz="3600" dirty="0">
                <a:solidFill>
                  <a:schemeClr val="tx1"/>
                </a:solidFill>
              </a:rPr>
              <a:t>Clinical description </a:t>
            </a:r>
          </a:p>
          <a:p>
            <a:pPr marL="228600" lvl="0" indent="-228600" algn="l" rtl="0">
              <a:lnSpc>
                <a:spcPct val="90000"/>
              </a:lnSpc>
              <a:spcBef>
                <a:spcPts val="0"/>
              </a:spcBef>
              <a:spcAft>
                <a:spcPts val="0"/>
              </a:spcAft>
              <a:buClr>
                <a:schemeClr val="lt1"/>
              </a:buClr>
              <a:buSzPts val="2600"/>
              <a:buNone/>
            </a:pPr>
            <a:endParaRPr lang="en-US" sz="3600" dirty="0">
              <a:solidFill>
                <a:schemeClr val="tx1"/>
              </a:solidFill>
            </a:endParaRPr>
          </a:p>
          <a:p>
            <a:pPr marL="228600" lvl="0" indent="-228600" algn="l" rtl="0">
              <a:lnSpc>
                <a:spcPct val="90000"/>
              </a:lnSpc>
              <a:spcBef>
                <a:spcPts val="0"/>
              </a:spcBef>
              <a:spcAft>
                <a:spcPts val="0"/>
              </a:spcAft>
              <a:buClr>
                <a:schemeClr val="lt1"/>
              </a:buClr>
              <a:buSzPts val="2600"/>
              <a:buNone/>
            </a:pPr>
            <a:r>
              <a:rPr lang="en-US" sz="2400" b="0" dirty="0">
                <a:solidFill>
                  <a:schemeClr val="tx1"/>
                </a:solidFill>
              </a:rPr>
              <a:t>Late clinical manifestations of syphilis (tertiary syphilis) may include inflammatory lesions of: </a:t>
            </a:r>
          </a:p>
          <a:p>
            <a:pPr marL="228600" lvl="0" indent="-228600" algn="l" rtl="0">
              <a:lnSpc>
                <a:spcPct val="90000"/>
              </a:lnSpc>
              <a:spcBef>
                <a:spcPts val="0"/>
              </a:spcBef>
              <a:spcAft>
                <a:spcPts val="0"/>
              </a:spcAft>
              <a:buClr>
                <a:schemeClr val="lt1"/>
              </a:buClr>
              <a:buSzPts val="2600"/>
              <a:buNone/>
            </a:pPr>
            <a:r>
              <a:rPr lang="en-US" sz="2400" b="0" dirty="0">
                <a:solidFill>
                  <a:schemeClr val="tx1"/>
                </a:solidFill>
              </a:rPr>
              <a:t> </a:t>
            </a:r>
          </a:p>
          <a:p>
            <a:pPr marL="457200" lvl="0" indent="-457200" algn="l" rtl="0">
              <a:lnSpc>
                <a:spcPct val="100000"/>
              </a:lnSpc>
              <a:spcBef>
                <a:spcPts val="0"/>
              </a:spcBef>
              <a:spcAft>
                <a:spcPts val="0"/>
              </a:spcAft>
              <a:buClr>
                <a:schemeClr val="lt1"/>
              </a:buClr>
              <a:buSzPts val="2600"/>
              <a:buFont typeface="Arial" panose="020B0604020202020204" pitchFamily="34" charset="0"/>
              <a:buChar char="•"/>
            </a:pPr>
            <a:r>
              <a:rPr lang="en-US" sz="2000" b="0" dirty="0">
                <a:solidFill>
                  <a:schemeClr val="tx1"/>
                </a:solidFill>
              </a:rPr>
              <a:t>1.  Cardiovascular system (e.g., aortitis, coronary vessel disease), </a:t>
            </a:r>
          </a:p>
          <a:p>
            <a:pPr marL="457200" lvl="0" indent="-457200" algn="l" rtl="0">
              <a:lnSpc>
                <a:spcPct val="100000"/>
              </a:lnSpc>
              <a:spcBef>
                <a:spcPts val="0"/>
              </a:spcBef>
              <a:spcAft>
                <a:spcPts val="0"/>
              </a:spcAft>
              <a:buClr>
                <a:schemeClr val="lt1"/>
              </a:buClr>
              <a:buSzPts val="2600"/>
              <a:buFont typeface="Arial" panose="020B0604020202020204" pitchFamily="34" charset="0"/>
              <a:buChar char="•"/>
            </a:pPr>
            <a:r>
              <a:rPr lang="en-US" sz="2000" b="0" dirty="0">
                <a:solidFill>
                  <a:schemeClr val="tx1"/>
                </a:solidFill>
              </a:rPr>
              <a:t>2.  Skin (e.g., </a:t>
            </a:r>
            <a:r>
              <a:rPr lang="en-US" sz="2000" b="0" dirty="0" err="1">
                <a:solidFill>
                  <a:schemeClr val="tx1"/>
                </a:solidFill>
              </a:rPr>
              <a:t>gummatous</a:t>
            </a:r>
            <a:r>
              <a:rPr lang="en-US" sz="2000" b="0" dirty="0">
                <a:solidFill>
                  <a:schemeClr val="tx1"/>
                </a:solidFill>
              </a:rPr>
              <a:t> lesions), </a:t>
            </a:r>
          </a:p>
          <a:p>
            <a:pPr marL="457200" lvl="0" indent="-457200" algn="l" rtl="0">
              <a:lnSpc>
                <a:spcPct val="100000"/>
              </a:lnSpc>
              <a:spcBef>
                <a:spcPts val="0"/>
              </a:spcBef>
              <a:spcAft>
                <a:spcPts val="0"/>
              </a:spcAft>
              <a:buClr>
                <a:schemeClr val="lt1"/>
              </a:buClr>
              <a:buSzPts val="2600"/>
              <a:buFont typeface="Arial" panose="020B0604020202020204" pitchFamily="34" charset="0"/>
              <a:buChar char="•"/>
            </a:pPr>
            <a:r>
              <a:rPr lang="en-US" sz="2000" b="0" dirty="0">
                <a:solidFill>
                  <a:schemeClr val="tx1"/>
                </a:solidFill>
              </a:rPr>
              <a:t>3.  Bone (e.g., osteitis), </a:t>
            </a:r>
          </a:p>
          <a:p>
            <a:pPr marL="457200" lvl="0" indent="-457200" algn="l" rtl="0">
              <a:lnSpc>
                <a:spcPct val="100000"/>
              </a:lnSpc>
              <a:spcBef>
                <a:spcPts val="0"/>
              </a:spcBef>
              <a:spcAft>
                <a:spcPts val="0"/>
              </a:spcAft>
              <a:buClr>
                <a:schemeClr val="lt1"/>
              </a:buClr>
              <a:buSzPts val="2600"/>
              <a:buFont typeface="Arial" panose="020B0604020202020204" pitchFamily="34" charset="0"/>
              <a:buChar char="•"/>
            </a:pPr>
            <a:r>
              <a:rPr lang="en-US" sz="2000" b="0" dirty="0">
                <a:solidFill>
                  <a:schemeClr val="tx1"/>
                </a:solidFill>
              </a:rPr>
              <a:t>4.  Other structures including the upper and lower respiratory tracts, 	mouth, eye, abdominal organs, reproductive organs, 	lymph nodes, and 	skeletal muscle) </a:t>
            </a:r>
          </a:p>
          <a:p>
            <a:pPr marL="457200" lvl="0" indent="-457200" algn="l" rtl="0">
              <a:lnSpc>
                <a:spcPct val="100000"/>
              </a:lnSpc>
              <a:spcBef>
                <a:spcPts val="0"/>
              </a:spcBef>
              <a:spcAft>
                <a:spcPts val="0"/>
              </a:spcAft>
              <a:buClr>
                <a:schemeClr val="lt1"/>
              </a:buClr>
              <a:buSzPts val="2600"/>
              <a:buFont typeface="Arial" panose="020B0604020202020204" pitchFamily="34" charset="0"/>
              <a:buChar char="•"/>
            </a:pPr>
            <a:r>
              <a:rPr lang="en-US" sz="2000" b="0" dirty="0">
                <a:solidFill>
                  <a:schemeClr val="tx1"/>
                </a:solidFill>
              </a:rPr>
              <a:t>5.  Neurologic manifestations (e.g., general paresis and </a:t>
            </a:r>
            <a:r>
              <a:rPr lang="en-US" sz="2000" b="0" dirty="0" err="1">
                <a:solidFill>
                  <a:schemeClr val="tx1"/>
                </a:solidFill>
              </a:rPr>
              <a:t>tabes</a:t>
            </a:r>
            <a:r>
              <a:rPr lang="en-US" sz="2000" b="0" dirty="0">
                <a:solidFill>
                  <a:schemeClr val="tx1"/>
                </a:solidFill>
              </a:rPr>
              <a:t> dorsalis)</a:t>
            </a:r>
            <a:endParaRPr lang="en-US" sz="3200" dirty="0">
              <a:solidFill>
                <a:schemeClr val="tx1"/>
              </a:solidFill>
            </a:endParaRPr>
          </a:p>
        </p:txBody>
      </p:sp>
      <p:sp>
        <p:nvSpPr>
          <p:cNvPr id="3" name="TextBox 2">
            <a:extLst>
              <a:ext uri="{FF2B5EF4-FFF2-40B4-BE49-F238E27FC236}">
                <a16:creationId xmlns:a16="http://schemas.microsoft.com/office/drawing/2014/main" id="{CF6BE84D-FCA2-4C02-A40E-59525519EDCA}"/>
              </a:ext>
            </a:extLst>
          </p:cNvPr>
          <p:cNvSpPr txBox="1"/>
          <p:nvPr/>
        </p:nvSpPr>
        <p:spPr>
          <a:xfrm>
            <a:off x="152127" y="187626"/>
            <a:ext cx="11842649" cy="646331"/>
          </a:xfrm>
          <a:prstGeom prst="rect">
            <a:avLst/>
          </a:prstGeom>
          <a:noFill/>
        </p:spPr>
        <p:txBody>
          <a:bodyPr wrap="square" rtlCol="0">
            <a:spAutoFit/>
          </a:bodyPr>
          <a:lstStyle/>
          <a:p>
            <a:r>
              <a:rPr lang="en-US" sz="3600" b="1" dirty="0">
                <a:solidFill>
                  <a:srgbClr val="016773"/>
                </a:solidFill>
              </a:rPr>
              <a:t>Late Clinical Manifestations/Tertiary Syphilis </a:t>
            </a:r>
          </a:p>
        </p:txBody>
      </p:sp>
      <p:pic>
        <p:nvPicPr>
          <p:cNvPr id="5" name="Picture 4" descr="A close-up of some food&#10;&#10;Description automatically generated with low confidence">
            <a:extLst>
              <a:ext uri="{FF2B5EF4-FFF2-40B4-BE49-F238E27FC236}">
                <a16:creationId xmlns:a16="http://schemas.microsoft.com/office/drawing/2014/main" id="{CD5F6AE9-4C3B-4BD0-8279-5D27F88B7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9200" y="1164102"/>
            <a:ext cx="2752725" cy="4752975"/>
          </a:xfrm>
          <a:prstGeom prst="rect">
            <a:avLst/>
          </a:prstGeom>
        </p:spPr>
      </p:pic>
      <p:pic>
        <p:nvPicPr>
          <p:cNvPr id="6" name="Picture 5">
            <a:extLst>
              <a:ext uri="{FF2B5EF4-FFF2-40B4-BE49-F238E27FC236}">
                <a16:creationId xmlns:a16="http://schemas.microsoft.com/office/drawing/2014/main" id="{B9CA9438-A4B4-41CF-B1DE-5012835948E7}"/>
              </a:ext>
            </a:extLst>
          </p:cNvPr>
          <p:cNvPicPr>
            <a:picLocks noChangeAspect="1"/>
          </p:cNvPicPr>
          <p:nvPr/>
        </p:nvPicPr>
        <p:blipFill>
          <a:blip r:embed="rId4"/>
          <a:stretch>
            <a:fillRect/>
          </a:stretch>
        </p:blipFill>
        <p:spPr>
          <a:xfrm>
            <a:off x="274405" y="5962977"/>
            <a:ext cx="8687553" cy="493819"/>
          </a:xfrm>
          <a:prstGeom prst="rect">
            <a:avLst/>
          </a:prstGeom>
        </p:spPr>
      </p:pic>
    </p:spTree>
    <p:extLst>
      <p:ext uri="{BB962C8B-B14F-4D97-AF65-F5344CB8AC3E}">
        <p14:creationId xmlns:p14="http://schemas.microsoft.com/office/powerpoint/2010/main" val="173625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6412</TotalTime>
  <Words>4674</Words>
  <Application>Microsoft Office PowerPoint</Application>
  <PresentationFormat>Widescreen</PresentationFormat>
  <Paragraphs>335</Paragraphs>
  <Slides>26</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Arial</vt:lpstr>
      <vt:lpstr>Calibri</vt:lpstr>
      <vt:lpstr>Calibri   </vt:lpstr>
      <vt:lpstr>Calibri Light</vt:lpstr>
      <vt:lpstr>Lato</vt:lpstr>
      <vt:lpstr>Merriweather</vt:lpstr>
      <vt:lpstr>Open Sans</vt:lpstr>
      <vt:lpstr>Times New Roman</vt:lpstr>
      <vt:lpstr>Wingdings</vt:lpstr>
      <vt:lpstr>Office Theme</vt:lpstr>
      <vt:lpstr> Recognizing syphilis and responding to outbreaks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Congenital Syphilis — Rates of Reported Cases by Year of Birth, Race, and Hispanic Ethnicity of Mother, United States, 2010–2019</vt:lpstr>
      <vt:lpstr>Congenital Syphilis — Number of Reported Cases by Vital Status and Clinical Signs and Symptoms* of Infections, United States, 2015–2019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Look….to find syphilis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barringer</dc:creator>
  <cp:lastModifiedBy>Melanie Taylor (PHS)</cp:lastModifiedBy>
  <cp:revision>52</cp:revision>
  <dcterms:created xsi:type="dcterms:W3CDTF">2021-04-27T17:41:47Z</dcterms:created>
  <dcterms:modified xsi:type="dcterms:W3CDTF">2022-02-10T23:55:07Z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2021-09-15T14:39:32Z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f8599a20-6e6f-44da-8abd-6ce12b2cfee9</vt:lpwstr>
  </property>
  <property fmtid="{D5CDD505-2E9C-101B-9397-08002B2CF9AE}" pid="8" name="MSIP_Label_8af03ff0-41c5-4c41-b55e-fabb8fae94be_ContentBits">
    <vt:lpwstr>0</vt:lpwstr>
  </property>
</Properties>
</file>