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0" r:id="rId6"/>
    <p:sldMasterId id="2147483675" r:id="rId7"/>
    <p:sldMasterId id="2147483711" r:id="rId8"/>
    <p:sldMasterId id="2147483716" r:id="rId9"/>
    <p:sldMasterId id="2147483741" r:id="rId10"/>
    <p:sldMasterId id="2147483753" r:id="rId11"/>
    <p:sldMasterId id="2147483773" r:id="rId12"/>
    <p:sldMasterId id="2147483806" r:id="rId13"/>
    <p:sldMasterId id="2147483811" r:id="rId14"/>
    <p:sldMasterId id="2147483819" r:id="rId15"/>
  </p:sldMasterIdLst>
  <p:notesMasterIdLst>
    <p:notesMasterId r:id="rId35"/>
  </p:notesMasterIdLst>
  <p:sldIdLst>
    <p:sldId id="349" r:id="rId16"/>
    <p:sldId id="453" r:id="rId17"/>
    <p:sldId id="477" r:id="rId18"/>
    <p:sldId id="365" r:id="rId19"/>
    <p:sldId id="478" r:id="rId20"/>
    <p:sldId id="479" r:id="rId21"/>
    <p:sldId id="480" r:id="rId22"/>
    <p:sldId id="450" r:id="rId23"/>
    <p:sldId id="473" r:id="rId24"/>
    <p:sldId id="472" r:id="rId25"/>
    <p:sldId id="397" r:id="rId26"/>
    <p:sldId id="380" r:id="rId27"/>
    <p:sldId id="474" r:id="rId28"/>
    <p:sldId id="475" r:id="rId29"/>
    <p:sldId id="476" r:id="rId30"/>
    <p:sldId id="316" r:id="rId31"/>
    <p:sldId id="481" r:id="rId32"/>
    <p:sldId id="482" r:id="rId33"/>
    <p:sldId id="4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5" d="100"/>
          <a:sy n="125" d="100"/>
        </p:scale>
        <p:origin x="126" y="90"/>
      </p:cViewPr>
      <p:guideLst>
        <p:guide orient="horz" pos="2160"/>
        <p:guide pos="2880"/>
      </p:guideLst>
    </p:cSldViewPr>
  </p:slideViewPr>
  <p:notesTextViewPr>
    <p:cViewPr>
      <p:scale>
        <a:sx n="3" d="2"/>
        <a:sy n="3" d="2"/>
      </p:scale>
      <p:origin x="0" y="0"/>
    </p:cViewPr>
  </p:notesTextViewPr>
  <p:sorterViewPr>
    <p:cViewPr>
      <p:scale>
        <a:sx n="160" d="100"/>
        <a:sy n="160" d="100"/>
      </p:scale>
      <p:origin x="0" y="-1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9FB1A-3BDB-4AF5-BF40-F674A2B7FA33}" type="datetimeFigureOut">
              <a:rPr lang="en-US" smtClean="0"/>
              <a:t>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16C9D-053B-4636-99CC-88176C2FFAFB}" type="slidenum">
              <a:rPr lang="en-US" smtClean="0"/>
              <a:t>‹#›</a:t>
            </a:fld>
            <a:endParaRPr lang="en-US"/>
          </a:p>
        </p:txBody>
      </p:sp>
    </p:spTree>
    <p:extLst>
      <p:ext uri="{BB962C8B-B14F-4D97-AF65-F5344CB8AC3E}">
        <p14:creationId xmlns:p14="http://schemas.microsoft.com/office/powerpoint/2010/main" val="199813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ubmed/1916439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F3A33-3ACE-4C94-930D-0CEC4BCEF767}" type="slidenum">
              <a:rPr lang="en-US"/>
              <a:pPr/>
              <a:t>2</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0AD6E3-BF0A-4963-85B2-E21A16A0EA28}" type="slidenum">
              <a:rPr lang="en-US" smtClean="0"/>
              <a:pPr>
                <a:defRPr/>
              </a:pPr>
              <a:t>15</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77B04-358F-4FC3-98EA-539E30879DEA}" type="slidenum">
              <a:rPr lang="en-US" altLang="en-US"/>
              <a:pPr/>
              <a:t>16</a:t>
            </a:fld>
            <a:endParaRPr lang="en-US" alt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54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2005  60% psychologically abused, C. </a:t>
            </a:r>
            <a:r>
              <a:rPr lang="en-US" sz="1200" kern="1200" dirty="0" err="1" smtClean="0">
                <a:solidFill>
                  <a:schemeClr val="tx1"/>
                </a:solidFill>
                <a:effectLst/>
                <a:latin typeface="+mn-lt"/>
                <a:ea typeface="+mn-ea"/>
                <a:cs typeface="+mn-cs"/>
              </a:rPr>
              <a:t>Vandeweerd</a:t>
            </a:r>
            <a:r>
              <a:rPr lang="en-US" sz="1200" kern="1200" dirty="0" smtClean="0">
                <a:solidFill>
                  <a:schemeClr val="tx1"/>
                </a:solidFill>
                <a:effectLst/>
                <a:latin typeface="+mn-lt"/>
                <a:ea typeface="+mn-ea"/>
                <a:cs typeface="+mn-cs"/>
              </a:rPr>
              <a:t>, Journal of Elder Abuse and Neglect</a:t>
            </a:r>
          </a:p>
          <a:p>
            <a:pPr lvl="0"/>
            <a:r>
              <a:rPr lang="en-US" sz="1200" kern="1200" dirty="0" smtClean="0">
                <a:solidFill>
                  <a:schemeClr val="tx1"/>
                </a:solidFill>
                <a:effectLst/>
                <a:latin typeface="+mn-lt"/>
                <a:ea typeface="+mn-ea"/>
                <a:cs typeface="+mn-cs"/>
              </a:rPr>
              <a:t>2006       52% abused or neglected, C. Cooney, International Journal of Geriatric Psychiatry</a:t>
            </a:r>
          </a:p>
          <a:p>
            <a:pPr lvl="0"/>
            <a:r>
              <a:rPr lang="en-US" sz="1200" kern="1200" dirty="0" smtClean="0">
                <a:solidFill>
                  <a:schemeClr val="tx1"/>
                </a:solidFill>
                <a:effectLst/>
                <a:latin typeface="+mn-lt"/>
                <a:ea typeface="+mn-ea"/>
                <a:cs typeface="+mn-cs"/>
              </a:rPr>
              <a:t>2009  34% abused, C. Cooper, BMJ</a:t>
            </a:r>
          </a:p>
          <a:p>
            <a:pPr lvl="0"/>
            <a:r>
              <a:rPr lang="en-US" sz="1200" kern="1200" dirty="0" smtClean="0">
                <a:solidFill>
                  <a:schemeClr val="tx1"/>
                </a:solidFill>
                <a:effectLst/>
                <a:latin typeface="+mn-lt"/>
                <a:ea typeface="+mn-ea"/>
                <a:cs typeface="+mn-cs"/>
              </a:rPr>
              <a:t>2010  47% </a:t>
            </a:r>
            <a:r>
              <a:rPr lang="en-US" sz="1200" kern="1200" dirty="0" err="1" smtClean="0">
                <a:solidFill>
                  <a:schemeClr val="tx1"/>
                </a:solidFill>
                <a:effectLst/>
                <a:latin typeface="+mn-lt"/>
                <a:ea typeface="+mn-ea"/>
                <a:cs typeface="+mn-cs"/>
              </a:rPr>
              <a:t>Wiglesworth</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2011   62% abused, E. Yan, International Journal of Geriatric Psychiatry</a:t>
            </a:r>
          </a:p>
          <a:p>
            <a:pPr lvl="0"/>
            <a:r>
              <a:rPr lang="en-US" sz="1200" kern="1200" dirty="0" smtClean="0">
                <a:solidFill>
                  <a:schemeClr val="tx1"/>
                </a:solidFill>
                <a:effectLst/>
                <a:latin typeface="+mn-lt"/>
                <a:ea typeface="+mn-ea"/>
                <a:cs typeface="+mn-cs"/>
              </a:rPr>
              <a:t>2014       27.9 – 62.3% psychologically abused,  X. Dong, Health Affairs</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dirty="0" smtClean="0">
                <a:hlinkClick r:id="rId3"/>
              </a:rPr>
              <a:t>https://www.ncbi.nlm.nih.gov/pubmed/19164392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D47A7-DAFE-49C1-B816-F56F863D6C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26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6FFA78-62EF-5049-88F4-78753643968D}"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8419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6FFA78-62EF-5049-88F4-78753643968D}"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2188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D012BA-133A-4F0D-BA63-27EF6E8967C9}" type="slidenum">
              <a:rPr lang="en-US" smtClean="0"/>
              <a:pPr fontAlgn="base">
                <a:spcBef>
                  <a:spcPct val="0"/>
                </a:spcBef>
                <a:spcAft>
                  <a:spcPct val="0"/>
                </a:spcAft>
                <a:defRPr/>
              </a:pPr>
              <a:t>9</a:t>
            </a:fld>
            <a:endParaRPr lang="en-US" smtClean="0"/>
          </a:p>
        </p:txBody>
      </p:sp>
      <p:sp>
        <p:nvSpPr>
          <p:cNvPr id="121859" name="Rectangle 2"/>
          <p:cNvSpPr>
            <a:spLocks noGrp="1" noRot="1" noChangeAspect="1" noChangeArrowheads="1" noTextEdit="1"/>
          </p:cNvSpPr>
          <p:nvPr>
            <p:ph type="sldImg"/>
          </p:nvPr>
        </p:nvSpPr>
        <p:spPr bwMode="auto">
          <a:xfrm>
            <a:off x="1146175" y="687388"/>
            <a:ext cx="4567238"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r>
              <a:rPr lang="en-US" altLang="en-US" smtClean="0"/>
              <a:t>The observations of the relationship and conversation between the vicitm and the caregiver can be very important clues to what’s happening in the home. </a:t>
            </a:r>
          </a:p>
          <a:p>
            <a:pPr eaLnBrk="1" hangingPunct="1">
              <a:spcBef>
                <a:spcPct val="0"/>
              </a:spcBef>
            </a:pPr>
            <a:r>
              <a:rPr lang="en-US" altLang="en-US" smtClean="0"/>
              <a:t>Interaction: Watch to see if the caregiver always answers for the patient. Is the cargiverer rough with the patient. Does the caregiver yell at the patinet?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D786F6-F0D4-4E2A-ADE9-E21F7F5FF2C7}" type="slidenum">
              <a:rPr lang="en-US" smtClean="0"/>
              <a:pPr fontAlgn="base">
                <a:spcBef>
                  <a:spcPct val="0"/>
                </a:spcBef>
                <a:spcAft>
                  <a:spcPct val="0"/>
                </a:spcAft>
                <a:defRPr/>
              </a:pPr>
              <a:t>10</a:t>
            </a:fld>
            <a:endParaRPr lang="en-US" smtClean="0"/>
          </a:p>
        </p:txBody>
      </p:sp>
      <p:sp>
        <p:nvSpPr>
          <p:cNvPr id="120835"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Remember the history of the injury so when doing the physical exam you can decide if the injury is consistent with the history</a:t>
            </a:r>
          </a:p>
          <a:p>
            <a:pPr eaLnBrk="1" hangingPunct="1">
              <a:spcBef>
                <a:spcPct val="0"/>
              </a:spcBef>
            </a:pPr>
            <a:r>
              <a:rPr lang="en-US" altLang="en-US" smtClean="0"/>
              <a:t>2. Remember that if people have an inflicted injury they’ll often let it go further at home than normal and hope it gets better by itself, or the perp of the injury won’t let the victim seek care.</a:t>
            </a:r>
          </a:p>
          <a:p>
            <a:pPr eaLnBrk="1" hangingPunct="1">
              <a:spcBef>
                <a:spcPct val="0"/>
              </a:spcBef>
            </a:pPr>
            <a:r>
              <a:rPr lang="en-US" altLang="en-US" smtClean="0"/>
              <a:t>3. Remember it’s not usually a one time thing</a:t>
            </a:r>
          </a:p>
          <a:p>
            <a:pPr eaLnBrk="1" hangingPunct="1">
              <a:spcBef>
                <a:spcPct val="0"/>
              </a:spcBef>
            </a:pPr>
            <a:r>
              <a:rPr lang="en-US" altLang="en-US" smtClean="0"/>
              <a:t>4. Remember since it’s not an accident no one can keep they’re stories straight!</a:t>
            </a:r>
          </a:p>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8926F2-B8E9-4262-BF90-8B865CC1B122}" type="slidenum">
              <a:rPr lang="en-US" altLang="en-US"/>
              <a:pPr eaLnBrk="1" hangingPunct="1"/>
              <a:t>11</a:t>
            </a:fld>
            <a:endParaRPr lang="en-US" alt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1193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B0EE34-1836-4AE4-9EB5-0EFCEB5E804B}" type="slidenum">
              <a:rPr lang="en-US" altLang="en-US">
                <a:ea typeface="ＭＳ Ｐゴシック" pitchFamily="34" charset="-128"/>
              </a:rPr>
              <a:pPr eaLnBrk="1" hangingPunct="1"/>
              <a:t>12</a:t>
            </a:fld>
            <a:endParaRPr lang="en-US" altLang="en-US">
              <a:ea typeface="ＭＳ Ｐゴシック" pitchFamily="34" charset="-128"/>
            </a:endParaRPr>
          </a:p>
        </p:txBody>
      </p:sp>
    </p:spTree>
    <p:extLst>
      <p:ext uri="{BB962C8B-B14F-4D97-AF65-F5344CB8AC3E}">
        <p14:creationId xmlns:p14="http://schemas.microsoft.com/office/powerpoint/2010/main" val="392010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3F5E560F-9456-4908-836E-29748AF48A74}" type="slidenum">
              <a:rPr lang="en-US" smtClean="0"/>
              <a:pPr>
                <a:defRPr/>
              </a:pPr>
              <a:t>14</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1645C-4045-4409-8A04-E68C090419A6}"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326019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1645C-4045-4409-8A04-E68C090419A6}"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392487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1645C-4045-4409-8A04-E68C090419A6}"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366230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nterior Slide">
    <p:spTree>
      <p:nvGrpSpPr>
        <p:cNvPr id="1" name=""/>
        <p:cNvGrpSpPr/>
        <p:nvPr/>
      </p:nvGrpSpPr>
      <p:grpSpPr>
        <a:xfrm>
          <a:off x="0" y="0"/>
          <a:ext cx="0" cy="0"/>
          <a:chOff x="0" y="0"/>
          <a:chExt cx="0" cy="0"/>
        </a:xfrm>
      </p:grpSpPr>
      <p:sp>
        <p:nvSpPr>
          <p:cNvPr id="7" name="Rectangle 6"/>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fld id="{0ECBC49E-E821-44DB-8360-1642EF6CD2E0}" type="datetimeFigureOut">
              <a:rPr lang="en-US" smtClean="0"/>
              <a:t>2/9/2022</a:t>
            </a:fld>
            <a:endParaRPr lang="en-US"/>
          </a:p>
        </p:txBody>
      </p:sp>
      <p:pic>
        <p:nvPicPr>
          <p:cNvPr id="9" name="Picture 8" descr="Keck School of Medicine Lockups white gold CMYK_2lines.eps"/>
          <p:cNvPicPr>
            <a:picLocks noChangeAspect="1"/>
          </p:cNvPicPr>
          <p:nvPr/>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42530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fld id="{0ECBC49E-E821-44DB-8360-1642EF6CD2E0}" type="datetimeFigureOut">
              <a:rPr lang="en-US" smtClean="0">
                <a:solidFill>
                  <a:prstClr val="white"/>
                </a:solidFill>
              </a:rPr>
              <a:pPr/>
              <a:t>2/9/2022</a:t>
            </a:fld>
            <a:endParaRPr lang="en-US">
              <a:solidFill>
                <a:prstClr val="white"/>
              </a:solidFill>
            </a:endParaRPr>
          </a:p>
        </p:txBody>
      </p:sp>
    </p:spTree>
    <p:extLst>
      <p:ext uri="{BB962C8B-B14F-4D97-AF65-F5344CB8AC3E}">
        <p14:creationId xmlns:p14="http://schemas.microsoft.com/office/powerpoint/2010/main" val="268948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terior Slide">
    <p:spTree>
      <p:nvGrpSpPr>
        <p:cNvPr id="1" name=""/>
        <p:cNvGrpSpPr/>
        <p:nvPr/>
      </p:nvGrpSpPr>
      <p:grpSpPr>
        <a:xfrm>
          <a:off x="0" y="0"/>
          <a:ext cx="0" cy="0"/>
          <a:chOff x="0" y="0"/>
          <a:chExt cx="0" cy="0"/>
        </a:xfrm>
      </p:grpSpPr>
      <p:sp>
        <p:nvSpPr>
          <p:cNvPr id="7" name="Rectangle 6"/>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fld id="{0ECBC49E-E821-44DB-8360-1642EF6CD2E0}" type="datetimeFigureOut">
              <a:rPr lang="en-US" smtClean="0">
                <a:solidFill>
                  <a:prstClr val="white"/>
                </a:solidFill>
              </a:rPr>
              <a:pPr/>
              <a:t>2/9/2022</a:t>
            </a:fld>
            <a:endParaRPr lang="en-US">
              <a:solidFill>
                <a:prstClr val="white"/>
              </a:solidFill>
            </a:endParaRPr>
          </a:p>
        </p:txBody>
      </p:sp>
      <p:pic>
        <p:nvPicPr>
          <p:cNvPr id="9" name="Picture 8" descr="Keck School of Medicine Lockups white gold CMYK_2lines.eps"/>
          <p:cNvPicPr>
            <a:picLocks noChangeAspect="1"/>
          </p:cNvPicPr>
          <p:nvPr/>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004873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a:prstGeom prst="rect">
            <a:avLst/>
          </a:prstGeo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0ECBC49E-E821-44DB-8360-1642EF6CD2E0}" type="datetimeFigureOut">
              <a:rPr lang="en-US" smtClean="0">
                <a:solidFill>
                  <a:prstClr val="white"/>
                </a:solidFill>
              </a:rPr>
              <a:pPr/>
              <a:t>2/9/2022</a:t>
            </a:fld>
            <a:endParaRPr lang="en-US">
              <a:solidFill>
                <a:prstClr val="white"/>
              </a:solidFill>
            </a:endParaRPr>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C11845E7-8DE3-4140-A4D9-28B1CF994716}"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endParaRPr lang="en-US">
              <a:solidFill>
                <a:prstClr val="white"/>
              </a:solidFill>
            </a:endParaRPr>
          </a:p>
        </p:txBody>
      </p:sp>
    </p:spTree>
    <p:extLst>
      <p:ext uri="{BB962C8B-B14F-4D97-AF65-F5344CB8AC3E}">
        <p14:creationId xmlns:p14="http://schemas.microsoft.com/office/powerpoint/2010/main" val="277573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0ECBC49E-E821-44DB-8360-1642EF6CD2E0}" type="datetimeFigureOut">
              <a:rPr lang="en-US" smtClean="0">
                <a:solidFill>
                  <a:prstClr val="white"/>
                </a:solidFill>
              </a:rPr>
              <a:pPr/>
              <a:t>2/9/2022</a:t>
            </a:fld>
            <a:endParaRPr lang="en-US">
              <a:solidFill>
                <a:prstClr val="white"/>
              </a:solidFill>
            </a:endParaRPr>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C11845E7-8DE3-4140-A4D9-28B1CF99471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25768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0ECBC49E-E821-44DB-8360-1642EF6CD2E0}" type="datetimeFigureOut">
              <a:rPr lang="en-US" smtClean="0">
                <a:solidFill>
                  <a:prstClr val="white"/>
                </a:solidFill>
              </a:rPr>
              <a:pPr/>
              <a:t>2/9/2022</a:t>
            </a:fld>
            <a:endParaRPr lang="en-US">
              <a:solidFill>
                <a:prstClr val="white"/>
              </a:solidFill>
            </a:endParaRPr>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C11845E7-8DE3-4140-A4D9-28B1CF994716}" type="slidenum">
              <a:rPr lang="en-US" smtClean="0">
                <a:solidFill>
                  <a:prstClr val="white"/>
                </a:solidFill>
              </a:rPr>
              <a:pPr/>
              <a:t>‹#›</a:t>
            </a:fld>
            <a:endParaRPr lang="en-US">
              <a:solidFill>
                <a:prstClr val="white"/>
              </a:solidFill>
            </a:endParaRPr>
          </a:p>
        </p:txBody>
      </p:sp>
      <p:sp>
        <p:nvSpPr>
          <p:cNvPr id="11" name="Content Placeholder 10"/>
          <p:cNvSpPr>
            <a:spLocks noGrp="1"/>
          </p:cNvSpPr>
          <p:nvPr>
            <p:ph sz="quarter" idx="13"/>
          </p:nvPr>
        </p:nvSpPr>
        <p:spPr>
          <a:xfrm>
            <a:off x="457200" y="2212848"/>
            <a:ext cx="4041648" cy="39136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78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0ECBC49E-E821-44DB-8360-1642EF6CD2E0}" type="datetimeFigureOut">
              <a:rPr lang="en-US" smtClean="0">
                <a:solidFill>
                  <a:prstClr val="white"/>
                </a:solidFill>
              </a:rPr>
              <a:pPr/>
              <a:t>2/9/2022</a:t>
            </a:fld>
            <a:endParaRPr lang="en-US">
              <a:solidFill>
                <a:prstClr val="white"/>
              </a:solidFill>
            </a:endParaRPr>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C11845E7-8DE3-4140-A4D9-28B1CF99471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62401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Palatino Linotype"/>
                <a:ea typeface="+mn-ea"/>
                <a:cs typeface="+mn-cs"/>
              </a:rPr>
              <a:t>December 2, 2011</a:t>
            </a:r>
            <a:endParaRPr kumimoji="0" lang="en-US" sz="20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1257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1645C-4045-4409-8A04-E68C090419A6}"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2276346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3913492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501ACF-F379-4013-BFDC-5662A09BC3F4}"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4B077-F633-4D64-A223-822F2D065B96}"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869357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itle and Content (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825" y="6284913"/>
            <a:ext cx="19081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p:nvPr/>
        </p:nvSpPr>
        <p:spPr>
          <a:xfrm>
            <a:off x="457200" y="6381750"/>
            <a:ext cx="142875" cy="158750"/>
          </a:xfrm>
          <a:prstGeom prst="rect">
            <a:avLst/>
          </a:prstGeom>
          <a:no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fld id="{813F8336-4E3C-41EC-8D34-083F99969567}" type="slidenum">
              <a:rPr kumimoji="0" lang="en-CA" sz="800" b="0" i="0" u="none" strike="noStrike" kern="1200" cap="none" spc="0" normalizeH="0" baseline="0" noProof="0">
                <a:ln>
                  <a:noFill/>
                </a:ln>
                <a:solidFill>
                  <a:prstClr val="white"/>
                </a:solidFill>
                <a:effectLst/>
                <a:uLnTx/>
                <a:uFillTx/>
                <a:latin typeface="Calibri" pitchFamily="34" charset="0"/>
                <a:ea typeface="+mn-ea"/>
                <a:cs typeface="Calibr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800" b="0" i="0" u="none" strike="noStrike" kern="1200" cap="none" spc="0" normalizeH="0" baseline="0" noProof="0" dirty="0">
              <a:ln>
                <a:noFill/>
              </a:ln>
              <a:solidFill>
                <a:prstClr val="white"/>
              </a:solidFill>
              <a:effectLst/>
              <a:uLnTx/>
              <a:uFillTx/>
              <a:latin typeface="Calibri" pitchFamily="34" charset="0"/>
              <a:ea typeface="+mn-ea"/>
              <a:cs typeface="Calibri"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dirty="0"/>
          </a:p>
        </p:txBody>
      </p:sp>
      <p:sp>
        <p:nvSpPr>
          <p:cNvPr id="14" name="Content Placeholder 9"/>
          <p:cNvSpPr>
            <a:spLocks noGrp="1"/>
          </p:cNvSpPr>
          <p:nvPr>
            <p:ph sz="quarter" idx="12"/>
          </p:nvPr>
        </p:nvSpPr>
        <p:spPr>
          <a:xfrm>
            <a:off x="457201" y="1151068"/>
            <a:ext cx="8218487" cy="4949695"/>
          </a:xfrm>
          <a:prstGeom prst="rect">
            <a:avLst/>
          </a:prstGeom>
        </p:spPr>
        <p:txBody>
          <a:bodyPr/>
          <a:lstStyle>
            <a:lvl2pPr>
              <a:defRPr/>
            </a:lvl2pPr>
            <a:lvl3pPr>
              <a:defRPr/>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p:cNvSpPr>
            <a:spLocks noGrp="1"/>
          </p:cNvSpPr>
          <p:nvPr>
            <p:ph type="ftr" sz="quarter" idx="13"/>
          </p:nvPr>
        </p:nvSpPr>
        <p:spPr>
          <a:xfrm>
            <a:off x="611188" y="6381750"/>
            <a:ext cx="2232025" cy="122238"/>
          </a:xfrm>
          <a:prstGeom prst="rect">
            <a:avLst/>
          </a:prstGeom>
        </p:spPr>
        <p:txBody>
          <a:bodyPr wrap="square">
            <a:spAutoFit/>
          </a:bodyPr>
          <a:lstStyle>
            <a:lvl1pPr marL="0" algn="l" defTabSz="914400" rtl="0" eaLnBrk="1" latinLnBrk="0" hangingPunct="1">
              <a:defRPr lang="en-CA" sz="800" kern="1200" spc="-20" baseline="0" smtClean="0">
                <a:solidFill>
                  <a:srgbClr val="0073CF"/>
                </a:solidFill>
                <a:latin typeface="Calibri" pitchFamily="34" charset="0"/>
                <a:ea typeface="+mn-ea"/>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0" normalizeH="0" baseline="0" noProof="0">
              <a:ln>
                <a:noFill/>
              </a:ln>
              <a:solidFill>
                <a:srgbClr val="0073CF"/>
              </a:solidFill>
              <a:effectLst/>
              <a:uLnTx/>
              <a:uFillTx/>
              <a:latin typeface="Calibri" pitchFamily="34" charset="0"/>
              <a:ea typeface="+mn-ea"/>
            </a:endParaRPr>
          </a:p>
        </p:txBody>
      </p:sp>
    </p:spTree>
    <p:extLst>
      <p:ext uri="{BB962C8B-B14F-4D97-AF65-F5344CB8AC3E}">
        <p14:creationId xmlns:p14="http://schemas.microsoft.com/office/powerpoint/2010/main" val="3328096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Palatino Linotype"/>
                <a:ea typeface="+mn-ea"/>
                <a:cs typeface="+mn-cs"/>
              </a:rPr>
              <a:t>December 2, 2011</a:t>
            </a:r>
            <a:endParaRPr kumimoji="0" lang="en-US" sz="20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319180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15081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252498-57CF-4BAA-AF37-A702E53A14E7}"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AD9496-D423-464C-95D4-B169DBFF4F85}"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585834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252498-57CF-4BAA-AF37-A702E53A14E7}"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AD9496-D423-464C-95D4-B169DBFF4F85}"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526572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AAC0B0-CD62-46A5-BE14-B7587FF88D52}" type="slidenum">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27819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C00873-5C72-4F7E-ADA4-97CDCA192E7E}" type="slidenum">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28830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38208B-5367-4844-ACE5-96121FCD00E0}"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0CD687-692D-4892-9044-448B42C861C0}"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04180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1645C-4045-4409-8A04-E68C090419A6}"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2679004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Palatino Linotype"/>
                <a:ea typeface="+mn-ea"/>
                <a:cs typeface="+mn-cs"/>
              </a:rPr>
              <a:t>December 2, 2011</a:t>
            </a:r>
            <a:endParaRPr kumimoji="0" lang="en-US" sz="20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577504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955759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501ACF-F379-4013-BFDC-5662A09BC3F4}"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4B077-F633-4D64-A223-822F2D065B96}"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294686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Title and Content (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825" y="6284913"/>
            <a:ext cx="19081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p:nvPr/>
        </p:nvSpPr>
        <p:spPr>
          <a:xfrm>
            <a:off x="457200" y="6381750"/>
            <a:ext cx="142875" cy="158750"/>
          </a:xfrm>
          <a:prstGeom prst="rect">
            <a:avLst/>
          </a:prstGeom>
          <a:no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fld id="{813F8336-4E3C-41EC-8D34-083F99969567}" type="slidenum">
              <a:rPr kumimoji="0" lang="en-CA" sz="800" b="0" i="0" u="none" strike="noStrike" kern="1200" cap="none" spc="0" normalizeH="0" baseline="0" noProof="0">
                <a:ln>
                  <a:noFill/>
                </a:ln>
                <a:solidFill>
                  <a:prstClr val="white"/>
                </a:solidFill>
                <a:effectLst/>
                <a:uLnTx/>
                <a:uFillTx/>
                <a:latin typeface="Calibri" pitchFamily="34" charset="0"/>
                <a:ea typeface="+mn-ea"/>
                <a:cs typeface="Calibr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800" b="0" i="0" u="none" strike="noStrike" kern="1200" cap="none" spc="0" normalizeH="0" baseline="0" noProof="0" dirty="0">
              <a:ln>
                <a:noFill/>
              </a:ln>
              <a:solidFill>
                <a:prstClr val="white"/>
              </a:solidFill>
              <a:effectLst/>
              <a:uLnTx/>
              <a:uFillTx/>
              <a:latin typeface="Calibri" pitchFamily="34" charset="0"/>
              <a:ea typeface="+mn-ea"/>
              <a:cs typeface="Calibri"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dirty="0"/>
          </a:p>
        </p:txBody>
      </p:sp>
      <p:sp>
        <p:nvSpPr>
          <p:cNvPr id="14" name="Content Placeholder 9"/>
          <p:cNvSpPr>
            <a:spLocks noGrp="1"/>
          </p:cNvSpPr>
          <p:nvPr>
            <p:ph sz="quarter" idx="12"/>
          </p:nvPr>
        </p:nvSpPr>
        <p:spPr>
          <a:xfrm>
            <a:off x="457201" y="1151068"/>
            <a:ext cx="8218487" cy="4949695"/>
          </a:xfrm>
          <a:prstGeom prst="rect">
            <a:avLst/>
          </a:prstGeom>
        </p:spPr>
        <p:txBody>
          <a:bodyPr/>
          <a:lstStyle>
            <a:lvl2pPr>
              <a:defRPr/>
            </a:lvl2pPr>
            <a:lvl3pPr>
              <a:defRPr/>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p:cNvSpPr>
            <a:spLocks noGrp="1"/>
          </p:cNvSpPr>
          <p:nvPr>
            <p:ph type="ftr" sz="quarter" idx="13"/>
          </p:nvPr>
        </p:nvSpPr>
        <p:spPr>
          <a:xfrm>
            <a:off x="611188" y="6381750"/>
            <a:ext cx="2232025" cy="122238"/>
          </a:xfrm>
          <a:prstGeom prst="rect">
            <a:avLst/>
          </a:prstGeom>
        </p:spPr>
        <p:txBody>
          <a:bodyPr wrap="square">
            <a:spAutoFit/>
          </a:bodyPr>
          <a:lstStyle>
            <a:lvl1pPr marL="0" algn="l" defTabSz="914400" rtl="0" eaLnBrk="1" latinLnBrk="0" hangingPunct="1">
              <a:defRPr lang="en-CA" sz="800" kern="1200" spc="-20" baseline="0" smtClean="0">
                <a:solidFill>
                  <a:srgbClr val="0073CF"/>
                </a:solidFill>
                <a:latin typeface="Calibri" pitchFamily="34" charset="0"/>
                <a:ea typeface="+mn-ea"/>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0" normalizeH="0" baseline="0" noProof="0">
              <a:ln>
                <a:noFill/>
              </a:ln>
              <a:solidFill>
                <a:srgbClr val="0073CF"/>
              </a:solidFill>
              <a:effectLst/>
              <a:uLnTx/>
              <a:uFillTx/>
              <a:latin typeface="Calibri" pitchFamily="34" charset="0"/>
              <a:ea typeface="+mn-ea"/>
            </a:endParaRPr>
          </a:p>
        </p:txBody>
      </p:sp>
    </p:spTree>
    <p:extLst>
      <p:ext uri="{BB962C8B-B14F-4D97-AF65-F5344CB8AC3E}">
        <p14:creationId xmlns:p14="http://schemas.microsoft.com/office/powerpoint/2010/main" val="3857525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 name="Line 4"/>
          <p:cNvSpPr>
            <a:spLocks noChangeShapeType="1"/>
          </p:cNvSpPr>
          <p:nvPr userDrawn="1"/>
        </p:nvSpPr>
        <p:spPr bwMode="auto">
          <a:xfrm>
            <a:off x="1658938" y="1752600"/>
            <a:ext cx="641826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lvl1pPr>
              <a:defRPr/>
            </a:lvl1pPr>
          </a:lstStyle>
          <a:p>
            <a:pPr>
              <a:defRPr/>
            </a:pPr>
            <a:fld id="{D2B244D8-9D83-4EEE-BCEE-6F1D2C314C7E}" type="datetimeFigureOut">
              <a:rPr lang="en-US"/>
              <a:pPr>
                <a:defRPr/>
              </a:pPr>
              <a:t>2/9/2022</a:t>
            </a:fld>
            <a:endParaRPr lang="en-US"/>
          </a:p>
        </p:txBody>
      </p:sp>
      <p:sp>
        <p:nvSpPr>
          <p:cNvPr id="8" name="Footer Placeholder 19"/>
          <p:cNvSpPr>
            <a:spLocks noGrp="1"/>
          </p:cNvSpPr>
          <p:nvPr>
            <p:ph type="ftr" sz="quarter" idx="11"/>
          </p:nvPr>
        </p:nvSpPr>
        <p:spPr/>
        <p:txBody>
          <a:bodyPr/>
          <a:lstStyle>
            <a:lvl1pPr>
              <a:defRPr/>
            </a:lvl1pPr>
          </a:lstStyle>
          <a:p>
            <a:pPr>
              <a:defRPr/>
            </a:pPr>
            <a:endParaRPr lang="en-US"/>
          </a:p>
        </p:txBody>
      </p:sp>
      <p:sp>
        <p:nvSpPr>
          <p:cNvPr id="9" name="Slide Number Placeholder 9"/>
          <p:cNvSpPr>
            <a:spLocks noGrp="1"/>
          </p:cNvSpPr>
          <p:nvPr>
            <p:ph type="sldNum" sz="quarter" idx="12"/>
          </p:nvPr>
        </p:nvSpPr>
        <p:spPr/>
        <p:txBody>
          <a:bodyPr/>
          <a:lstStyle>
            <a:lvl1pPr>
              <a:defRPr/>
            </a:lvl1pPr>
          </a:lstStyle>
          <a:p>
            <a:fld id="{7AA5C34C-3050-4761-A757-61F3E6EC4F7B}" type="slidenum">
              <a:rPr lang="en-US" altLang="en-US"/>
              <a:pPr/>
              <a:t>‹#›</a:t>
            </a:fld>
            <a:endParaRPr lang="en-US" altLang="en-US"/>
          </a:p>
        </p:txBody>
      </p:sp>
    </p:spTree>
    <p:extLst>
      <p:ext uri="{BB962C8B-B14F-4D97-AF65-F5344CB8AC3E}">
        <p14:creationId xmlns:p14="http://schemas.microsoft.com/office/powerpoint/2010/main" val="1528593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889693-7B3E-4600-BA1F-B34782A454E0}" type="datetimeFigureOut">
              <a:rPr lang="en-US" smtClean="0"/>
              <a:t>2/9/2022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BB9B66-7522-4F22-9CD2-E9253B58F1D2}" type="slidenum">
              <a:rPr lang="en-US" smtClean="0"/>
              <a:t>‹#›</a:t>
            </a:fld>
            <a:endParaRPr lang="en-US"/>
          </a:p>
        </p:txBody>
      </p:sp>
    </p:spTree>
    <p:extLst>
      <p:ext uri="{BB962C8B-B14F-4D97-AF65-F5344CB8AC3E}">
        <p14:creationId xmlns:p14="http://schemas.microsoft.com/office/powerpoint/2010/main" val="2785521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Palatino Linotype"/>
                <a:ea typeface="+mn-ea"/>
                <a:cs typeface="+mn-cs"/>
              </a:rPr>
              <a:t>December 2, 2011</a:t>
            </a:r>
            <a:endParaRPr kumimoji="0" lang="en-US" sz="20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579209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1914729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252498-57CF-4BAA-AF37-A702E53A14E7}"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AD9496-D423-464C-95D4-B169DBFF4F85}"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732961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AAC0B0-CD62-46A5-BE14-B7587FF88D52}" type="slidenum">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0253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1645C-4045-4409-8A04-E68C090419A6}"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2903393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C00873-5C72-4F7E-ADA4-97CDCA192E7E}" type="slidenum">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626570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38208B-5367-4844-ACE5-96121FCD00E0}"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0CD687-692D-4892-9044-448B42C861C0}"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909842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Line 4"/>
          <p:cNvSpPr>
            <a:spLocks noChangeShapeType="1"/>
          </p:cNvSpPr>
          <p:nvPr userDrawn="1"/>
        </p:nvSpPr>
        <p:spPr bwMode="auto">
          <a:xfrm>
            <a:off x="1658938" y="1752600"/>
            <a:ext cx="641826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B244D8-9D83-4EEE-BCEE-6F1D2C314C7E}"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8" name="Footer Placeholder 1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9" name="Slide Number Placeholder 9"/>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A5C34C-3050-4761-A757-61F3E6EC4F7B}"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715879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1693863" y="1524000"/>
            <a:ext cx="6416675"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35608" y="1600200"/>
            <a:ext cx="749808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8C79BD-8175-43B9-BA47-492534624889}"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EEA4013-765E-48A2-87FE-4074ED7BB211}"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157718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29880C-FE3F-4E3D-B14D-9990CEC1E971}"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9"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10" name="Slide Number Placeholder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40FCCE2-B86E-45C6-8280-DD0F2DD1757D}"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054309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1693863" y="1447800"/>
            <a:ext cx="6416675"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99BC67-A8CD-4542-B57A-699C76205A19}"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07D76D3-BFB4-4156-8022-41244A4F2255}"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946162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F8C63B-2D2F-4DFA-B95D-E6A79CB61548}"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8"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9" name="Slide Number Placeholder 21"/>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8828CFE-06FE-4FEB-B624-E4FCA2C59DAD}"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697774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4"/>
          <p:cNvSpPr>
            <a:spLocks noChangeShapeType="1"/>
          </p:cNvSpPr>
          <p:nvPr userDrawn="1"/>
        </p:nvSpPr>
        <p:spPr bwMode="auto">
          <a:xfrm>
            <a:off x="1693863" y="1676400"/>
            <a:ext cx="6416675"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4C7752-B99D-4AE8-ABE3-577004B53824}"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E1DACF-CAF6-4EE9-BBA3-7EB907787650}"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078255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 name="Date Placeholder 1"/>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3ECE79-8834-48BF-B1B6-6CDB82CCB817}"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5"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6" name="Slide Number Placeholder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B3B4632-5CA5-4183-9675-80A00F7D4A4D}"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715686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CE034B-9995-4263-9D9E-7E11A20992D4}"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6"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7" name="Slide Number Placeholder 21"/>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2586682-EEBA-4A5E-8405-07253479F72D}"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4174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1645C-4045-4409-8A04-E68C090419A6}"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982173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marL="0" marR="0" lvl="0" indent="-283464" algn="l" defTabSz="914400" rtl="0" eaLnBrk="1" fontAlgn="auto" latinLnBrk="0" hangingPunct="1">
              <a:lnSpc>
                <a:spcPts val="3000"/>
              </a:lnSpc>
              <a:spcBef>
                <a:spcPts val="600"/>
              </a:spcBef>
              <a:spcAft>
                <a:spcPts val="0"/>
              </a:spcAft>
              <a:buClr>
                <a:srgbClr val="94B6D2"/>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panose="020B0604020202020204" pitchFamily="34" charset="0"/>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FF1B90-4933-49F0-A306-E645C5CBCC7D}"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8826B74-5481-4520-BD90-7D4BD9DB8020}"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715958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1F24E7-B600-4EE9-BCFF-3296246C257B}"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5"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6" name="Slide Number Placeholder 21"/>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A66183D-EE80-4D8F-843E-4232FAB82FEE}"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976283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456876-2999-41D3-BF00-76B7F6A8113A}"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5"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6" name="Slide Number Placeholder 21"/>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899EDC0-DA60-4B04-AB1D-EDADE8447596}"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522784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Palatino Linotype"/>
                <a:ea typeface="+mn-ea"/>
                <a:cs typeface="+mn-cs"/>
              </a:rPr>
              <a:t>December 2, 2011</a:t>
            </a:r>
            <a:endParaRPr kumimoji="0" lang="en-US" sz="20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4264097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6570349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252498-57CF-4BAA-AF37-A702E53A14E7}"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AD9496-D423-464C-95D4-B169DBFF4F85}"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88929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252498-57CF-4BAA-AF37-A702E53A14E7}"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AD9496-D423-464C-95D4-B169DBFF4F85}"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283748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Palatino Linotype"/>
                <a:ea typeface="+mn-ea"/>
                <a:cs typeface="+mn-cs"/>
              </a:rPr>
              <a:t>December 2, 2011</a:t>
            </a:r>
            <a:endParaRPr kumimoji="0" lang="en-US" sz="20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20234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581938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336153-43AE-4CC3-94A6-79D903612E16}" type="datetimeFigureOut">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18DE73-36AE-4A93-9BE2-7C7FA0C08EC6}" type="slidenum">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87848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1645C-4045-4409-8A04-E68C090419A6}"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3321963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336153-43AE-4CC3-94A6-79D903612E16}" type="datetimeFigureOut">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18DE73-36AE-4A93-9BE2-7C7FA0C08EC6}" type="slidenum">
              <a:rPr kumimoji="0" lang="en-US" sz="1800" b="0" i="0" u="none" strike="noStrike" kern="1200" cap="none" spc="0" normalizeH="0" baseline="0" noProof="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825892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501ACF-F379-4013-BFDC-5662A09BC3F4}"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4B077-F633-4D64-A223-822F2D065B96}"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495565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Title and Content (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825" y="6284913"/>
            <a:ext cx="19081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p:nvPr/>
        </p:nvSpPr>
        <p:spPr>
          <a:xfrm>
            <a:off x="457200" y="6381750"/>
            <a:ext cx="142875" cy="158750"/>
          </a:xfrm>
          <a:prstGeom prst="rect">
            <a:avLst/>
          </a:prstGeom>
          <a:noFill/>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fld id="{813F8336-4E3C-41EC-8D34-083F99969567}" type="slidenum">
              <a:rPr kumimoji="0" lang="en-CA" sz="800" b="0" i="0" u="none" strike="noStrike" kern="1200" cap="none" spc="0" normalizeH="0" baseline="0" noProof="0">
                <a:ln>
                  <a:noFill/>
                </a:ln>
                <a:solidFill>
                  <a:prstClr val="white"/>
                </a:solidFill>
                <a:effectLst/>
                <a:uLnTx/>
                <a:uFillTx/>
                <a:latin typeface="Calibri" pitchFamily="34" charset="0"/>
                <a:ea typeface="+mn-ea"/>
                <a:cs typeface="Calibr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800" b="0" i="0" u="none" strike="noStrike" kern="1200" cap="none" spc="0" normalizeH="0" baseline="0" noProof="0" dirty="0">
              <a:ln>
                <a:noFill/>
              </a:ln>
              <a:solidFill>
                <a:prstClr val="white"/>
              </a:solidFill>
              <a:effectLst/>
              <a:uLnTx/>
              <a:uFillTx/>
              <a:latin typeface="Calibri" pitchFamily="34" charset="0"/>
              <a:ea typeface="+mn-ea"/>
              <a:cs typeface="Calibri"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dirty="0"/>
          </a:p>
        </p:txBody>
      </p:sp>
      <p:sp>
        <p:nvSpPr>
          <p:cNvPr id="14" name="Content Placeholder 9"/>
          <p:cNvSpPr>
            <a:spLocks noGrp="1"/>
          </p:cNvSpPr>
          <p:nvPr>
            <p:ph sz="quarter" idx="12"/>
          </p:nvPr>
        </p:nvSpPr>
        <p:spPr>
          <a:xfrm>
            <a:off x="457201" y="1151068"/>
            <a:ext cx="8218487" cy="4949695"/>
          </a:xfrm>
          <a:prstGeom prst="rect">
            <a:avLst/>
          </a:prstGeom>
        </p:spPr>
        <p:txBody>
          <a:bodyPr/>
          <a:lstStyle>
            <a:lvl2pPr>
              <a:defRPr/>
            </a:lvl2pPr>
            <a:lvl3pPr>
              <a:defRPr/>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p:cNvSpPr>
            <a:spLocks noGrp="1"/>
          </p:cNvSpPr>
          <p:nvPr>
            <p:ph type="ftr" sz="quarter" idx="13"/>
          </p:nvPr>
        </p:nvSpPr>
        <p:spPr>
          <a:xfrm>
            <a:off x="611188" y="6381750"/>
            <a:ext cx="2232025" cy="122238"/>
          </a:xfrm>
          <a:prstGeom prst="rect">
            <a:avLst/>
          </a:prstGeom>
        </p:spPr>
        <p:txBody>
          <a:bodyPr wrap="square">
            <a:spAutoFit/>
          </a:bodyPr>
          <a:lstStyle>
            <a:lvl1pPr marL="0" algn="l" defTabSz="914400" rtl="0" eaLnBrk="1" latinLnBrk="0" hangingPunct="1">
              <a:defRPr lang="en-CA" sz="800" kern="1200" spc="-20" baseline="0" smtClean="0">
                <a:solidFill>
                  <a:srgbClr val="0073CF"/>
                </a:solidFill>
                <a:latin typeface="Calibri" pitchFamily="34" charset="0"/>
                <a:ea typeface="+mn-ea"/>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0" normalizeH="0" baseline="0" noProof="0">
              <a:ln>
                <a:noFill/>
              </a:ln>
              <a:solidFill>
                <a:srgbClr val="0073CF"/>
              </a:solidFill>
              <a:effectLst/>
              <a:uLnTx/>
              <a:uFillTx/>
              <a:latin typeface="Calibri" pitchFamily="34" charset="0"/>
              <a:ea typeface="+mn-ea"/>
            </a:endParaRPr>
          </a:p>
        </p:txBody>
      </p:sp>
    </p:spTree>
    <p:extLst>
      <p:ext uri="{BB962C8B-B14F-4D97-AF65-F5344CB8AC3E}">
        <p14:creationId xmlns:p14="http://schemas.microsoft.com/office/powerpoint/2010/main" val="15521048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Palatino Linotype"/>
                <a:ea typeface="+mn-ea"/>
                <a:cs typeface="+mn-cs"/>
              </a:rPr>
              <a:t>December 2, 2011</a:t>
            </a:r>
            <a:endParaRPr kumimoji="0" lang="en-US" sz="20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782721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1384956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336153-43AE-4CC3-94A6-79D903612E16}" type="datetimeFigureOut">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18DE73-36AE-4A93-9BE2-7C7FA0C08EC6}"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25397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9E2A62-1983-43A1-A163-D8AA46534C80}" type="datetimeFigureOut">
              <a:rPr kumimoji="0" lang="en-US" sz="1800" b="0" i="0" u="none" strike="noStrike" kern="1200" cap="none" spc="0" normalizeH="0" baseline="0" noProof="0" dirty="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2/9/2022</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dirty="0">
                <a:ln>
                  <a:noFill/>
                </a:ln>
                <a:solidFill>
                  <a:prstClr val="white"/>
                </a:solidFill>
                <a:effectLst/>
                <a:uLnTx/>
                <a:uFillTx/>
                <a:latin typeface="Palatino Linotyp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523248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defTabSz="457200"/>
            <a:r>
              <a:rPr lang="en-US" dirty="0" smtClean="0">
                <a:solidFill>
                  <a:prstClr val="white"/>
                </a:solidFill>
              </a:rPr>
              <a:t>December 2, 2011</a:t>
            </a:r>
            <a:endParaRPr lang="en-US" dirty="0">
              <a:solidFill>
                <a:prstClr val="white"/>
              </a:solidFill>
            </a:endParaRPr>
          </a:p>
        </p:txBody>
      </p:sp>
    </p:spTree>
    <p:extLst>
      <p:ext uri="{BB962C8B-B14F-4D97-AF65-F5344CB8AC3E}">
        <p14:creationId xmlns:p14="http://schemas.microsoft.com/office/powerpoint/2010/main" val="39927438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smtClean="0"/>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defTabSz="457200"/>
            <a:fld id="{3FE98728-8B25-A142-A87B-AACB3930A169}" type="slidenum">
              <a:rPr lang="en-US" smtClean="0">
                <a:solidFill>
                  <a:prstClr val="white"/>
                </a:solidFill>
              </a:rPr>
              <a:pPr defTabSz="457200"/>
              <a:t>‹#›</a:t>
            </a:fld>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6018081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6132" y="902026"/>
            <a:ext cx="68580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56132" y="3289626"/>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380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1645C-4045-4409-8A04-E68C090419A6}"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10516902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122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defTabSz="457200"/>
            <a:endParaRPr lang="en-US" altLang="en-US">
              <a:solidFill>
                <a:prstClr val="white"/>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defTabSz="457200"/>
            <a:endParaRPr lang="en-US" altLang="en-US">
              <a:solidFill>
                <a:prstClr val="white"/>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defTabSz="457200"/>
            <a:fld id="{38250DA9-F196-4F42-920D-56A7DE9602E2}" type="slidenum">
              <a:rPr lang="en-US" altLang="en-US">
                <a:solidFill>
                  <a:prstClr val="white"/>
                </a:solidFill>
              </a:rPr>
              <a:pPr defTabSz="457200"/>
              <a:t>‹#›</a:t>
            </a:fld>
            <a:endParaRPr lang="en-US" altLang="en-US">
              <a:solidFill>
                <a:prstClr val="white"/>
              </a:solidFill>
            </a:endParaRPr>
          </a:p>
        </p:txBody>
      </p:sp>
    </p:spTree>
    <p:extLst>
      <p:ext uri="{BB962C8B-B14F-4D97-AF65-F5344CB8AC3E}">
        <p14:creationId xmlns:p14="http://schemas.microsoft.com/office/powerpoint/2010/main" val="4197780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581400" y="6305550"/>
            <a:ext cx="2133600" cy="476250"/>
          </a:xfrm>
          <a:prstGeom prst="rect">
            <a:avLst/>
          </a:prstGeom>
        </p:spPr>
        <p:txBody>
          <a:bodyPr/>
          <a:lstStyle>
            <a:lvl1pPr>
              <a:defRPr/>
            </a:lvl1pPr>
          </a:lstStyle>
          <a:p>
            <a:pPr defTabSz="457200">
              <a:defRPr/>
            </a:pPr>
            <a:endParaRPr lang="en-US">
              <a:solidFill>
                <a:prstClr val="white"/>
              </a:solidFill>
            </a:endParaRPr>
          </a:p>
        </p:txBody>
      </p:sp>
      <p:sp>
        <p:nvSpPr>
          <p:cNvPr id="6" name="Footer Placeholder 5"/>
          <p:cNvSpPr>
            <a:spLocks noGrp="1" noChangeArrowheads="1"/>
          </p:cNvSpPr>
          <p:nvPr>
            <p:ph type="ftr" sz="quarter" idx="11"/>
          </p:nvPr>
        </p:nvSpPr>
        <p:spPr>
          <a:xfrm>
            <a:off x="5715000" y="6305550"/>
            <a:ext cx="2895600" cy="476250"/>
          </a:xfrm>
          <a:prstGeom prst="rect">
            <a:avLst/>
          </a:prstGeom>
        </p:spPr>
        <p:txBody>
          <a:bodyPr/>
          <a:lstStyle>
            <a:lvl1pPr>
              <a:defRPr/>
            </a:lvl1pPr>
          </a:lstStyle>
          <a:p>
            <a:pPr defTabSz="457200">
              <a:defRPr/>
            </a:pPr>
            <a:endParaRPr lang="en-US">
              <a:solidFill>
                <a:prstClr val="white"/>
              </a:solidFill>
            </a:endParaRPr>
          </a:p>
        </p:txBody>
      </p:sp>
      <p:sp>
        <p:nvSpPr>
          <p:cNvPr id="7" name="Slide Number Placeholder 6"/>
          <p:cNvSpPr>
            <a:spLocks noGrp="1" noChangeArrowheads="1"/>
          </p:cNvSpPr>
          <p:nvPr>
            <p:ph type="sldNum" sz="quarter" idx="12"/>
          </p:nvPr>
        </p:nvSpPr>
        <p:spPr>
          <a:xfrm>
            <a:off x="8613775" y="6305550"/>
            <a:ext cx="457200" cy="476250"/>
          </a:xfrm>
          <a:prstGeom prst="rect">
            <a:avLst/>
          </a:prstGeom>
        </p:spPr>
        <p:txBody>
          <a:bodyPr/>
          <a:lstStyle>
            <a:lvl1pPr>
              <a:defRPr/>
            </a:lvl1pPr>
          </a:lstStyle>
          <a:p>
            <a:pPr defTabSz="457200">
              <a:defRPr/>
            </a:pPr>
            <a:fld id="{5434EDBB-E7C3-4ED6-A6C4-540A6240C534}" type="slidenum">
              <a:rPr lang="en-US">
                <a:solidFill>
                  <a:prstClr val="white"/>
                </a:solidFill>
              </a:rPr>
              <a:pPr defTabSz="457200">
                <a:defRPr/>
              </a:pPr>
              <a:t>‹#›</a:t>
            </a:fld>
            <a:endParaRPr lang="en-US">
              <a:solidFill>
                <a:prstClr val="white"/>
              </a:solidFill>
            </a:endParaRPr>
          </a:p>
        </p:txBody>
      </p:sp>
    </p:spTree>
    <p:extLst>
      <p:ext uri="{BB962C8B-B14F-4D97-AF65-F5344CB8AC3E}">
        <p14:creationId xmlns:p14="http://schemas.microsoft.com/office/powerpoint/2010/main" val="87156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615B-8442-134A-9E1B-E678E7AEC4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B5BC11-7278-C347-8518-C5DC1B43A7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D1ED22-A475-A84D-BB0D-B03CDD7BB507}"/>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5" name="Footer Placeholder 4">
            <a:extLst>
              <a:ext uri="{FF2B5EF4-FFF2-40B4-BE49-F238E27FC236}">
                <a16:creationId xmlns:a16="http://schemas.microsoft.com/office/drawing/2014/main" id="{FE1BCF32-C683-8542-AF1C-92FD133E9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A7A34-4A88-9D4F-AB7A-282C30CA7739}"/>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919834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BA95-70E4-104A-8A2C-ADC78656E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414C3-05A9-C54E-8A57-474C6A4F26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C9079-AF4F-5E4B-9338-18C6869BB7B3}"/>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5" name="Footer Placeholder 4">
            <a:extLst>
              <a:ext uri="{FF2B5EF4-FFF2-40B4-BE49-F238E27FC236}">
                <a16:creationId xmlns:a16="http://schemas.microsoft.com/office/drawing/2014/main" id="{C3AD33F3-7F5B-5347-A7C6-D0EC7E3D0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AD1AA-31FC-1245-824B-43CA317DDC27}"/>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5489118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07C3-75E8-2146-939E-4948B0AD893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ECD65B-8314-BA45-9E30-2628E4D792A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03441-599A-F841-826B-E3FE371BD403}"/>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5" name="Footer Placeholder 4">
            <a:extLst>
              <a:ext uri="{FF2B5EF4-FFF2-40B4-BE49-F238E27FC236}">
                <a16:creationId xmlns:a16="http://schemas.microsoft.com/office/drawing/2014/main" id="{604AB0E2-E522-8643-BC5D-81556A8E2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5F968-1292-6C4B-B876-1AFB0CC861A0}"/>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492111730"/>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BE99-F296-764C-A8F4-7484679BDE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2A72E-617F-9547-AD57-BCD4C1FC5A3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FEA4E3-450C-A647-B05C-0FC6120CBD9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8E07F0-F61B-8A48-A3EC-7C0F762762F0}"/>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6" name="Footer Placeholder 5">
            <a:extLst>
              <a:ext uri="{FF2B5EF4-FFF2-40B4-BE49-F238E27FC236}">
                <a16:creationId xmlns:a16="http://schemas.microsoft.com/office/drawing/2014/main" id="{0B600043-544B-814E-BFF2-14BE86909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4DC39-82C3-284D-BAE5-BE19ABE44516}"/>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509823475"/>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1E78-6D65-124B-A25B-B6E1A0C052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A15A9C-AA0B-2044-9569-482D160CC82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6DA21-75A1-9746-9951-3AF39C1EC1F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0B3A7-04C6-B747-B2C1-4EAE37963DE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67B61-ABB0-5E4A-BF7F-95671946CF6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5277A5-01D2-EC40-9517-2E33A8F6FE64}"/>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8" name="Footer Placeholder 7">
            <a:extLst>
              <a:ext uri="{FF2B5EF4-FFF2-40B4-BE49-F238E27FC236}">
                <a16:creationId xmlns:a16="http://schemas.microsoft.com/office/drawing/2014/main" id="{376F7131-FE34-CD44-8AD1-F20AE227B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D5650-1DBE-F946-BA6A-693F31EC1A5A}"/>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114445408"/>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B26B-1C14-D648-8406-5CF0287C80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192F6-669E-C943-9CE1-AA1CF5A687EC}"/>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4" name="Footer Placeholder 3">
            <a:extLst>
              <a:ext uri="{FF2B5EF4-FFF2-40B4-BE49-F238E27FC236}">
                <a16:creationId xmlns:a16="http://schemas.microsoft.com/office/drawing/2014/main" id="{D21DCCDB-D708-6B4C-867C-7DF7F4FAE3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03BCD-22E3-1F4C-8C39-EC3F2F3C3184}"/>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757818518"/>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67203B-66C0-2C4A-9C63-63749AB76DF1}"/>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3" name="Footer Placeholder 2">
            <a:extLst>
              <a:ext uri="{FF2B5EF4-FFF2-40B4-BE49-F238E27FC236}">
                <a16:creationId xmlns:a16="http://schemas.microsoft.com/office/drawing/2014/main" id="{CFA8B4B0-A10A-344D-89AB-DA53B5704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C6DE59-AA23-F34D-94CC-CF92B08C4156}"/>
              </a:ext>
            </a:extLst>
          </p:cNvPr>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113410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1645C-4045-4409-8A04-E68C090419A6}"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2163480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48F7-9E04-DC4B-8A03-CD22D87754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938780-393F-1349-B21F-F8624ED1AA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7C154-4387-7E45-8870-17880E85C5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CA5CBA3-1BC9-2840-AA46-48C294612F66}"/>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6" name="Footer Placeholder 5">
            <a:extLst>
              <a:ext uri="{FF2B5EF4-FFF2-40B4-BE49-F238E27FC236}">
                <a16:creationId xmlns:a16="http://schemas.microsoft.com/office/drawing/2014/main" id="{AF36FA79-B67B-E34B-B8F5-73C3A6AE3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34B7A-1867-E243-A1E5-BC5ADA23113F}"/>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264991916"/>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7B34-4709-204D-A72E-377C70D00FC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72ACCB-5154-2047-92C1-7750A07E6C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AF57292-6B9C-604B-9F44-CAE6764437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4D81DB6-D79B-DE43-B59F-8DDF0C45A5B2}"/>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6" name="Footer Placeholder 5">
            <a:extLst>
              <a:ext uri="{FF2B5EF4-FFF2-40B4-BE49-F238E27FC236}">
                <a16:creationId xmlns:a16="http://schemas.microsoft.com/office/drawing/2014/main" id="{261D72DD-6020-DA44-A217-A9E46F995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883C1-4C22-0C4E-A567-68FD1CCABCEC}"/>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113314629"/>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2A9C-3D7E-3A4F-820C-1B7AB2209E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CDAF5C-0E0E-A94F-A781-BE137AF27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81532-61A4-CE4C-9A52-C097FA910D1C}"/>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5" name="Footer Placeholder 4">
            <a:extLst>
              <a:ext uri="{FF2B5EF4-FFF2-40B4-BE49-F238E27FC236}">
                <a16:creationId xmlns:a16="http://schemas.microsoft.com/office/drawing/2014/main" id="{9EFE0E75-4827-3741-9509-EDEFBFA3E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F5B82-A862-F649-AE27-DBA109D46373}"/>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819178881"/>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C6878-E550-9C4C-9A97-E3D7AE4D3EB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E795-D75C-B949-B716-0149C1A1EDB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D3CAC-A2D0-5048-B20C-0E5E5D2DD9B1}"/>
              </a:ext>
            </a:extLst>
          </p:cNvPr>
          <p:cNvSpPr>
            <a:spLocks noGrp="1"/>
          </p:cNvSpPr>
          <p:nvPr>
            <p:ph type="dt" sz="half" idx="10"/>
          </p:nvPr>
        </p:nvSpPr>
        <p:spPr/>
        <p:txBody>
          <a:bodyPr/>
          <a:lstStyle/>
          <a:p>
            <a:fld id="{4182C88C-C48A-734E-A782-1F8E15DD799E}" type="datetimeFigureOut">
              <a:rPr lang="en-US" smtClean="0"/>
              <a:t>2/9/2022</a:t>
            </a:fld>
            <a:endParaRPr lang="en-US"/>
          </a:p>
        </p:txBody>
      </p:sp>
      <p:sp>
        <p:nvSpPr>
          <p:cNvPr id="5" name="Footer Placeholder 4">
            <a:extLst>
              <a:ext uri="{FF2B5EF4-FFF2-40B4-BE49-F238E27FC236}">
                <a16:creationId xmlns:a16="http://schemas.microsoft.com/office/drawing/2014/main" id="{1D2EEB0E-6B83-664E-AEC0-CDC23A4CC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07ADE-9402-DC4D-890D-F19C34DD4645}"/>
              </a:ext>
            </a:extLst>
          </p:cNvPr>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658598211"/>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tx">
  <p:cSld name="1_Title and Content">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177981" y="1548270"/>
            <a:ext cx="7886702" cy="671788"/>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E75925"/>
              </a:buClr>
              <a:buSzPts val="1800"/>
              <a:buNone/>
              <a:defRPr/>
            </a:lvl1pPr>
            <a:lvl2pPr lvl="1" algn="l">
              <a:lnSpc>
                <a:spcPct val="90000"/>
              </a:lnSpc>
              <a:spcBef>
                <a:spcPts val="0"/>
              </a:spcBef>
              <a:spcAft>
                <a:spcPts val="0"/>
              </a:spcAft>
              <a:buClr>
                <a:srgbClr val="E75925"/>
              </a:buClr>
              <a:buSzPts val="1800"/>
              <a:buNone/>
              <a:defRPr/>
            </a:lvl2pPr>
            <a:lvl3pPr lvl="2" algn="l">
              <a:lnSpc>
                <a:spcPct val="90000"/>
              </a:lnSpc>
              <a:spcBef>
                <a:spcPts val="0"/>
              </a:spcBef>
              <a:spcAft>
                <a:spcPts val="0"/>
              </a:spcAft>
              <a:buClr>
                <a:srgbClr val="E75925"/>
              </a:buClr>
              <a:buSzPts val="1800"/>
              <a:buNone/>
              <a:defRPr/>
            </a:lvl3pPr>
            <a:lvl4pPr lvl="3" algn="l">
              <a:lnSpc>
                <a:spcPct val="90000"/>
              </a:lnSpc>
              <a:spcBef>
                <a:spcPts val="0"/>
              </a:spcBef>
              <a:spcAft>
                <a:spcPts val="0"/>
              </a:spcAft>
              <a:buClr>
                <a:srgbClr val="E75925"/>
              </a:buClr>
              <a:buSzPts val="1800"/>
              <a:buNone/>
              <a:defRPr/>
            </a:lvl4pPr>
            <a:lvl5pPr lvl="4" algn="l">
              <a:lnSpc>
                <a:spcPct val="90000"/>
              </a:lnSpc>
              <a:spcBef>
                <a:spcPts val="0"/>
              </a:spcBef>
              <a:spcAft>
                <a:spcPts val="0"/>
              </a:spcAft>
              <a:buClr>
                <a:srgbClr val="E75925"/>
              </a:buClr>
              <a:buSzPts val="1800"/>
              <a:buNone/>
              <a:defRPr/>
            </a:lvl5pPr>
            <a:lvl6pPr lvl="5" algn="l">
              <a:lnSpc>
                <a:spcPct val="90000"/>
              </a:lnSpc>
              <a:spcBef>
                <a:spcPts val="0"/>
              </a:spcBef>
              <a:spcAft>
                <a:spcPts val="0"/>
              </a:spcAft>
              <a:buClr>
                <a:srgbClr val="E75925"/>
              </a:buClr>
              <a:buSzPts val="1800"/>
              <a:buNone/>
              <a:defRPr/>
            </a:lvl6pPr>
            <a:lvl7pPr lvl="6" algn="l">
              <a:lnSpc>
                <a:spcPct val="90000"/>
              </a:lnSpc>
              <a:spcBef>
                <a:spcPts val="0"/>
              </a:spcBef>
              <a:spcAft>
                <a:spcPts val="0"/>
              </a:spcAft>
              <a:buClr>
                <a:srgbClr val="E75925"/>
              </a:buClr>
              <a:buSzPts val="1800"/>
              <a:buNone/>
              <a:defRPr/>
            </a:lvl7pPr>
            <a:lvl8pPr lvl="7" algn="l">
              <a:lnSpc>
                <a:spcPct val="90000"/>
              </a:lnSpc>
              <a:spcBef>
                <a:spcPts val="0"/>
              </a:spcBef>
              <a:spcAft>
                <a:spcPts val="0"/>
              </a:spcAft>
              <a:buClr>
                <a:srgbClr val="E75925"/>
              </a:buClr>
              <a:buSzPts val="1800"/>
              <a:buNone/>
              <a:defRPr/>
            </a:lvl8pPr>
            <a:lvl9pPr lvl="8" algn="l">
              <a:lnSpc>
                <a:spcPct val="90000"/>
              </a:lnSpc>
              <a:spcBef>
                <a:spcPts val="0"/>
              </a:spcBef>
              <a:spcAft>
                <a:spcPts val="0"/>
              </a:spcAft>
              <a:buClr>
                <a:srgbClr val="E75925"/>
              </a:buClr>
              <a:buSzPts val="1800"/>
              <a:buNone/>
              <a:defRPr/>
            </a:lvl9pPr>
          </a:lstStyle>
          <a:p>
            <a:r>
              <a:rPr lang="en-US"/>
              <a:t>Click to edit Master title style</a:t>
            </a:r>
            <a:endParaRPr/>
          </a:p>
        </p:txBody>
      </p:sp>
      <p:sp>
        <p:nvSpPr>
          <p:cNvPr id="21" name="Google Shape;21;p26"/>
          <p:cNvSpPr txBox="1">
            <a:spLocks noGrp="1"/>
          </p:cNvSpPr>
          <p:nvPr>
            <p:ph type="body" idx="1"/>
          </p:nvPr>
        </p:nvSpPr>
        <p:spPr>
          <a:xfrm>
            <a:off x="256995" y="2246179"/>
            <a:ext cx="8627629" cy="2756897"/>
          </a:xfrm>
          <a:prstGeom prst="rect">
            <a:avLst/>
          </a:prstGeom>
          <a:noFill/>
          <a:ln>
            <a:noFill/>
          </a:ln>
        </p:spPr>
        <p:txBody>
          <a:bodyPr spcFirstLastPara="1" wrap="square" lIns="45700" tIns="45700" rIns="45700"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750"/>
              </a:spcBef>
              <a:spcAft>
                <a:spcPts val="0"/>
              </a:spcAft>
              <a:buSzPts val="1800"/>
              <a:buChar char="•"/>
              <a:defRPr/>
            </a:lvl2pPr>
            <a:lvl3pPr marL="1028700" lvl="2" indent="-257175" algn="l">
              <a:lnSpc>
                <a:spcPct val="90000"/>
              </a:lnSpc>
              <a:spcBef>
                <a:spcPts val="750"/>
              </a:spcBef>
              <a:spcAft>
                <a:spcPts val="0"/>
              </a:spcAft>
              <a:buSzPts val="1800"/>
              <a:buChar char="•"/>
              <a:defRPr/>
            </a:lvl3pPr>
            <a:lvl4pPr marL="1371600" lvl="3" indent="-257175" algn="l">
              <a:lnSpc>
                <a:spcPct val="90000"/>
              </a:lnSpc>
              <a:spcBef>
                <a:spcPts val="750"/>
              </a:spcBef>
              <a:spcAft>
                <a:spcPts val="0"/>
              </a:spcAft>
              <a:buSzPts val="1800"/>
              <a:buChar char="•"/>
              <a:defRPr/>
            </a:lvl4pPr>
            <a:lvl5pPr marL="1714500" lvl="4" indent="-257175" algn="l">
              <a:lnSpc>
                <a:spcPct val="90000"/>
              </a:lnSpc>
              <a:spcBef>
                <a:spcPts val="750"/>
              </a:spcBef>
              <a:spcAft>
                <a:spcPts val="0"/>
              </a:spcAft>
              <a:buSzPts val="1800"/>
              <a:buChar char="•"/>
              <a:defRPr/>
            </a:lvl5pPr>
            <a:lvl6pPr marL="2057400" lvl="5" indent="-257175" algn="l">
              <a:lnSpc>
                <a:spcPct val="90000"/>
              </a:lnSpc>
              <a:spcBef>
                <a:spcPts val="750"/>
              </a:spcBef>
              <a:spcAft>
                <a:spcPts val="0"/>
              </a:spcAft>
              <a:buSzPts val="1800"/>
              <a:buChar char="•"/>
              <a:defRPr/>
            </a:lvl6pPr>
            <a:lvl7pPr marL="2400300" lvl="6" indent="-257175" algn="l">
              <a:lnSpc>
                <a:spcPct val="90000"/>
              </a:lnSpc>
              <a:spcBef>
                <a:spcPts val="750"/>
              </a:spcBef>
              <a:spcAft>
                <a:spcPts val="0"/>
              </a:spcAft>
              <a:buSzPts val="1800"/>
              <a:buChar char="•"/>
              <a:defRPr/>
            </a:lvl7pPr>
            <a:lvl8pPr marL="2743200" lvl="7" indent="-257175" algn="l">
              <a:lnSpc>
                <a:spcPct val="90000"/>
              </a:lnSpc>
              <a:spcBef>
                <a:spcPts val="750"/>
              </a:spcBef>
              <a:spcAft>
                <a:spcPts val="0"/>
              </a:spcAft>
              <a:buSzPts val="1800"/>
              <a:buChar char="•"/>
              <a:defRPr/>
            </a:lvl8pPr>
            <a:lvl9pPr marL="3086100" lvl="8" indent="-257175" algn="l">
              <a:lnSpc>
                <a:spcPct val="90000"/>
              </a:lnSpc>
              <a:spcBef>
                <a:spcPts val="750"/>
              </a:spcBef>
              <a:spcAft>
                <a:spcPts val="0"/>
              </a:spcAft>
              <a:buSzPts val="1800"/>
              <a:buChar char="•"/>
              <a:defRPr/>
            </a:lvl9pPr>
          </a:lstStyle>
          <a:p>
            <a:pPr lvl="0"/>
            <a:r>
              <a:rPr lang="en-US"/>
              <a:t>Click to edit Master text styles</a:t>
            </a:r>
          </a:p>
        </p:txBody>
      </p:sp>
      <p:sp>
        <p:nvSpPr>
          <p:cNvPr id="22" name="Google Shape;22;p26"/>
          <p:cNvSpPr txBox="1">
            <a:spLocks noGrp="1"/>
          </p:cNvSpPr>
          <p:nvPr>
            <p:ph type="sldNum" idx="12"/>
          </p:nvPr>
        </p:nvSpPr>
        <p:spPr>
          <a:xfrm>
            <a:off x="6359236" y="6171705"/>
            <a:ext cx="193965" cy="36929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900"/>
            </a:lvl1pPr>
            <a:lvl2pPr marL="0" lvl="1" indent="0" algn="r">
              <a:lnSpc>
                <a:spcPct val="100000"/>
              </a:lnSpc>
              <a:spcBef>
                <a:spcPts val="0"/>
              </a:spcBef>
              <a:spcAft>
                <a:spcPts val="0"/>
              </a:spcAft>
              <a:buClr>
                <a:srgbClr val="000000"/>
              </a:buClr>
              <a:buSzPts val="1200"/>
              <a:buFont typeface="Calibri"/>
              <a:buNone/>
              <a:defRPr sz="900"/>
            </a:lvl2pPr>
            <a:lvl3pPr marL="0" lvl="2" indent="0" algn="r">
              <a:lnSpc>
                <a:spcPct val="100000"/>
              </a:lnSpc>
              <a:spcBef>
                <a:spcPts val="0"/>
              </a:spcBef>
              <a:spcAft>
                <a:spcPts val="0"/>
              </a:spcAft>
              <a:buClr>
                <a:srgbClr val="000000"/>
              </a:buClr>
              <a:buSzPts val="1200"/>
              <a:buFont typeface="Calibri"/>
              <a:buNone/>
              <a:defRPr sz="900"/>
            </a:lvl3pPr>
            <a:lvl4pPr marL="0" lvl="3" indent="0" algn="r">
              <a:lnSpc>
                <a:spcPct val="100000"/>
              </a:lnSpc>
              <a:spcBef>
                <a:spcPts val="0"/>
              </a:spcBef>
              <a:spcAft>
                <a:spcPts val="0"/>
              </a:spcAft>
              <a:buClr>
                <a:srgbClr val="000000"/>
              </a:buClr>
              <a:buSzPts val="1200"/>
              <a:buFont typeface="Calibri"/>
              <a:buNone/>
              <a:defRPr sz="900"/>
            </a:lvl4pPr>
            <a:lvl5pPr marL="0" lvl="4" indent="0" algn="r">
              <a:lnSpc>
                <a:spcPct val="100000"/>
              </a:lnSpc>
              <a:spcBef>
                <a:spcPts val="0"/>
              </a:spcBef>
              <a:spcAft>
                <a:spcPts val="0"/>
              </a:spcAft>
              <a:buClr>
                <a:srgbClr val="000000"/>
              </a:buClr>
              <a:buSzPts val="1200"/>
              <a:buFont typeface="Calibri"/>
              <a:buNone/>
              <a:defRPr sz="900"/>
            </a:lvl5pPr>
            <a:lvl6pPr marL="0" lvl="5" indent="0" algn="r">
              <a:lnSpc>
                <a:spcPct val="100000"/>
              </a:lnSpc>
              <a:spcBef>
                <a:spcPts val="0"/>
              </a:spcBef>
              <a:spcAft>
                <a:spcPts val="0"/>
              </a:spcAft>
              <a:buClr>
                <a:srgbClr val="000000"/>
              </a:buClr>
              <a:buSzPts val="1200"/>
              <a:buFont typeface="Calibri"/>
              <a:buNone/>
              <a:defRPr sz="900"/>
            </a:lvl6pPr>
            <a:lvl7pPr marL="0" lvl="6" indent="0" algn="r">
              <a:lnSpc>
                <a:spcPct val="100000"/>
              </a:lnSpc>
              <a:spcBef>
                <a:spcPts val="0"/>
              </a:spcBef>
              <a:spcAft>
                <a:spcPts val="0"/>
              </a:spcAft>
              <a:buClr>
                <a:srgbClr val="000000"/>
              </a:buClr>
              <a:buSzPts val="1200"/>
              <a:buFont typeface="Calibri"/>
              <a:buNone/>
              <a:defRPr sz="900"/>
            </a:lvl7pPr>
            <a:lvl8pPr marL="0" lvl="7" indent="0" algn="r">
              <a:lnSpc>
                <a:spcPct val="100000"/>
              </a:lnSpc>
              <a:spcBef>
                <a:spcPts val="0"/>
              </a:spcBef>
              <a:spcAft>
                <a:spcPts val="0"/>
              </a:spcAft>
              <a:buClr>
                <a:srgbClr val="000000"/>
              </a:buClr>
              <a:buSzPts val="1200"/>
              <a:buFont typeface="Calibri"/>
              <a:buNone/>
              <a:defRPr sz="900"/>
            </a:lvl8pPr>
            <a:lvl9pPr marL="0" lvl="8" indent="0" algn="r">
              <a:lnSpc>
                <a:spcPct val="100000"/>
              </a:lnSpc>
              <a:spcBef>
                <a:spcPts val="0"/>
              </a:spcBef>
              <a:spcAft>
                <a:spcPts val="0"/>
              </a:spcAft>
              <a:buClr>
                <a:srgbClr val="000000"/>
              </a:buClr>
              <a:buSzPts val="1200"/>
              <a:buFont typeface="Calibri"/>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14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1645C-4045-4409-8A04-E68C090419A6}"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077BB-F752-4B5B-AD52-A072F8A0A4D3}" type="slidenum">
              <a:rPr lang="en-US" smtClean="0"/>
              <a:t>‹#›</a:t>
            </a:fld>
            <a:endParaRPr lang="en-US"/>
          </a:p>
        </p:txBody>
      </p:sp>
    </p:spTree>
    <p:extLst>
      <p:ext uri="{BB962C8B-B14F-4D97-AF65-F5344CB8AC3E}">
        <p14:creationId xmlns:p14="http://schemas.microsoft.com/office/powerpoint/2010/main" val="303454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1.emf"/><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2.emf"/><Relationship Id="rId5" Type="http://schemas.openxmlformats.org/officeDocument/2006/relationships/theme" Target="../theme/theme10.xml"/><Relationship Id="rId4"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69.xml"/><Relationship Id="rId7"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12.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5.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1.emf"/><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2.emf"/><Relationship Id="rId5" Type="http://schemas.openxmlformats.org/officeDocument/2006/relationships/theme" Target="../theme/theme8.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1645C-4045-4409-8A04-E68C090419A6}" type="datetimeFigureOut">
              <a:rPr lang="en-US" smtClean="0"/>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077BB-F752-4B5B-AD52-A072F8A0A4D3}" type="slidenum">
              <a:rPr lang="en-US" smtClean="0"/>
              <a:t>‹#›</a:t>
            </a:fld>
            <a:endParaRPr lang="en-US"/>
          </a:p>
        </p:txBody>
      </p:sp>
    </p:spTree>
    <p:extLst>
      <p:ext uri="{BB962C8B-B14F-4D97-AF65-F5344CB8AC3E}">
        <p14:creationId xmlns:p14="http://schemas.microsoft.com/office/powerpoint/2010/main" val="217671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6"/>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7"/>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1818072473"/>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8"/>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9"/>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528855848"/>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EC35A-6E11-3446-9373-9C421703E33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FBEE5E-0F9E-854D-8597-DE4DE715C4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4C0F6-A4E1-1A47-89F1-B80004C65A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82C88C-C48A-734E-A782-1F8E15DD799E}" type="datetimeFigureOut">
              <a:rPr lang="en-US" smtClean="0"/>
              <a:t>2/9/2022</a:t>
            </a:fld>
            <a:endParaRPr lang="en-US"/>
          </a:p>
        </p:txBody>
      </p:sp>
      <p:sp>
        <p:nvSpPr>
          <p:cNvPr id="5" name="Footer Placeholder 4">
            <a:extLst>
              <a:ext uri="{FF2B5EF4-FFF2-40B4-BE49-F238E27FC236}">
                <a16:creationId xmlns:a16="http://schemas.microsoft.com/office/drawing/2014/main" id="{E8C564D5-A3A6-244C-8414-A21974D9691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A9DCB1-3BCC-8049-9DE0-05384BE2CC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243129849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8"/>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9"/>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4162725363"/>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6"/>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7"/>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372734652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9"/>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10"/>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1161681869"/>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8"/>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9"/>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709925004"/>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39" r:id="rId5"/>
    <p:sldLayoutId id="2147483818" r:id="rId6"/>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8"/>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9"/>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1136688547"/>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20" r:id="rId3"/>
    <p:sldLayoutId id="2147483721" r:id="rId4"/>
    <p:sldLayoutId id="2147483722" r:id="rId5"/>
    <p:sldLayoutId id="2147483723" r:id="rId6"/>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9900"/>
        </a:solidFill>
        <a:effectLst/>
      </p:bgPr>
    </p:bg>
    <p:spTree>
      <p:nvGrpSpPr>
        <p:cNvPr id="1" name=""/>
        <p:cNvGrpSpPr/>
        <p:nvPr/>
      </p:nvGrpSpPr>
      <p:grpSpPr>
        <a:xfrm>
          <a:off x="0" y="0"/>
          <a:ext cx="0" cy="0"/>
          <a:chOff x="0" y="0"/>
          <a:chExt cx="0" cy="0"/>
        </a:xfrm>
      </p:grpSpPr>
      <p:sp>
        <p:nvSpPr>
          <p:cNvPr id="7" name="Pie 6"/>
          <p:cNvSpPr/>
          <p:nvPr/>
        </p:nvSpPr>
        <p:spPr>
          <a:xfrm>
            <a:off x="-815975" y="457200"/>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275" y="1422400"/>
            <a:ext cx="1703388" cy="1701800"/>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25528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1158AA-FEA8-4251-A8A7-97294E5C9B87}" type="datetimeFigureOut">
              <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2/9/2022</a:t>
            </a:fld>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BDDC3">
                  <a:shade val="50000"/>
                  <a:satMod val="200000"/>
                </a:srgbClr>
              </a:solidFill>
              <a:effectLst/>
              <a:uLnTx/>
              <a:uFillTx/>
              <a:latin typeface="Gill Sans MT"/>
              <a:ea typeface="+mn-ea"/>
              <a:cs typeface="+mn-cs"/>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A780"/>
                </a:solidFill>
                <a:latin typeface="Gill Sans MT" panose="020B0502020104020203"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6849483-F80A-4039-A7D7-95953EF3BE83}" type="slidenum">
              <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BCA780"/>
              </a:solidFill>
              <a:effectLst/>
              <a:uLnTx/>
              <a:uFillTx/>
              <a:latin typeface="Gill Sans MT" panose="020B0502020104020203" pitchFamily="34" charset="0"/>
              <a:ea typeface="+mn-ea"/>
              <a:cs typeface="Arial" panose="020B0604020202020204" pitchFamily="34" charset="0"/>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038" name="Picture 15"/>
          <p:cNvPicPr>
            <a:picLocks noChangeAspect="1" noChangeArrowheads="1"/>
          </p:cNvPicPr>
          <p:nvPr userDrawn="1"/>
        </p:nvPicPr>
        <p:blipFill>
          <a:blip r:embed="rId13">
            <a:extLst>
              <a:ext uri="{28A0092B-C50C-407E-A947-70E740481C1C}">
                <a14:useLocalDpi xmlns:a14="http://schemas.microsoft.com/office/drawing/2010/main" val="0"/>
              </a:ext>
            </a:extLst>
          </a:blip>
          <a:srcRect l="2264" t="21931" r="75945" b="56956"/>
          <a:stretch>
            <a:fillRect/>
          </a:stretch>
        </p:blipFill>
        <p:spPr bwMode="auto">
          <a:xfrm>
            <a:off x="0" y="304800"/>
            <a:ext cx="1411288" cy="1004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1980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0" fontAlgn="base" hangingPunct="0">
        <a:spcBef>
          <a:spcPct val="0"/>
        </a:spcBef>
        <a:spcAft>
          <a:spcPct val="0"/>
        </a:spcAft>
        <a:defRPr sz="4300" kern="1200">
          <a:solidFill>
            <a:srgbClr val="7C5D50"/>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7C5D50"/>
          </a:solidFill>
          <a:latin typeface="Gill Sans MT" pitchFamily="34" charset="0"/>
        </a:defRPr>
      </a:lvl2pPr>
      <a:lvl3pPr algn="l" rtl="0" eaLnBrk="0" fontAlgn="base" hangingPunct="0">
        <a:spcBef>
          <a:spcPct val="0"/>
        </a:spcBef>
        <a:spcAft>
          <a:spcPct val="0"/>
        </a:spcAft>
        <a:defRPr sz="4300">
          <a:solidFill>
            <a:srgbClr val="7C5D50"/>
          </a:solidFill>
          <a:latin typeface="Gill Sans MT" pitchFamily="34" charset="0"/>
        </a:defRPr>
      </a:lvl3pPr>
      <a:lvl4pPr algn="l" rtl="0" eaLnBrk="0" fontAlgn="base" hangingPunct="0">
        <a:spcBef>
          <a:spcPct val="0"/>
        </a:spcBef>
        <a:spcAft>
          <a:spcPct val="0"/>
        </a:spcAft>
        <a:defRPr sz="4300">
          <a:solidFill>
            <a:srgbClr val="7C5D50"/>
          </a:solidFill>
          <a:latin typeface="Gill Sans MT" pitchFamily="34" charset="0"/>
        </a:defRPr>
      </a:lvl4pPr>
      <a:lvl5pPr algn="l" rtl="0" eaLnBrk="0" fontAlgn="base" hangingPunct="0">
        <a:spcBef>
          <a:spcPct val="0"/>
        </a:spcBef>
        <a:spcAft>
          <a:spcPct val="0"/>
        </a:spcAft>
        <a:defRPr sz="4300">
          <a:solidFill>
            <a:srgbClr val="7C5D50"/>
          </a:solidFill>
          <a:latin typeface="Gill Sans MT" pitchFamily="34" charset="0"/>
        </a:defRPr>
      </a:lvl5pPr>
      <a:lvl6pPr marL="457200" algn="l" rtl="0" fontAlgn="base">
        <a:spcBef>
          <a:spcPct val="0"/>
        </a:spcBef>
        <a:spcAft>
          <a:spcPct val="0"/>
        </a:spcAft>
        <a:defRPr sz="4300">
          <a:solidFill>
            <a:srgbClr val="7C5D50"/>
          </a:solidFill>
          <a:latin typeface="Gill Sans MT" pitchFamily="34" charset="0"/>
        </a:defRPr>
      </a:lvl6pPr>
      <a:lvl7pPr marL="914400" algn="l" rtl="0" fontAlgn="base">
        <a:spcBef>
          <a:spcPct val="0"/>
        </a:spcBef>
        <a:spcAft>
          <a:spcPct val="0"/>
        </a:spcAft>
        <a:defRPr sz="4300">
          <a:solidFill>
            <a:srgbClr val="7C5D50"/>
          </a:solidFill>
          <a:latin typeface="Gill Sans MT" pitchFamily="34" charset="0"/>
        </a:defRPr>
      </a:lvl7pPr>
      <a:lvl8pPr marL="1371600" algn="l" rtl="0" fontAlgn="base">
        <a:spcBef>
          <a:spcPct val="0"/>
        </a:spcBef>
        <a:spcAft>
          <a:spcPct val="0"/>
        </a:spcAft>
        <a:defRPr sz="4300">
          <a:solidFill>
            <a:srgbClr val="7C5D50"/>
          </a:solidFill>
          <a:latin typeface="Gill Sans MT" pitchFamily="34" charset="0"/>
        </a:defRPr>
      </a:lvl8pPr>
      <a:lvl9pPr marL="1828800" algn="l" rtl="0" fontAlgn="base">
        <a:spcBef>
          <a:spcPct val="0"/>
        </a:spcBef>
        <a:spcAft>
          <a:spcPct val="0"/>
        </a:spcAft>
        <a:defRPr sz="4300">
          <a:solidFill>
            <a:srgbClr val="7C5D50"/>
          </a:solidFill>
          <a:latin typeface="Gill Sans MT" pitchFamily="34" charset="0"/>
        </a:defRPr>
      </a:lvl9pPr>
    </p:titleStyle>
    <p:bodyStyle>
      <a:lvl1pPr marL="365125" indent="-282575" algn="l" rtl="0" eaLnBrk="0" fontAlgn="base" hangingPunct="0">
        <a:spcBef>
          <a:spcPts val="600"/>
        </a:spcBef>
        <a:spcAft>
          <a:spcPct val="0"/>
        </a:spcAft>
        <a:buClr>
          <a:srgbClr val="513E1B"/>
        </a:buClr>
        <a:buSzPct val="80000"/>
        <a:buFont typeface="Wingdings 2" panose="05020102010507070707" pitchFamily="18" charset="2"/>
        <a:buChar char=""/>
        <a:defRPr sz="3000" kern="1200">
          <a:solidFill>
            <a:schemeClr val="tx1"/>
          </a:solidFill>
          <a:latin typeface="+mn-lt"/>
          <a:ea typeface="+mn-ea"/>
          <a:cs typeface="+mn-cs"/>
        </a:defRPr>
      </a:lvl1pPr>
      <a:lvl2pPr marL="639763" indent="-236538" algn="l" rtl="0" eaLnBrk="0" fontAlgn="base" hangingPunct="0">
        <a:spcBef>
          <a:spcPts val="550"/>
        </a:spcBef>
        <a:spcAft>
          <a:spcPct val="0"/>
        </a:spcAft>
        <a:buClr>
          <a:srgbClr val="B95B22"/>
        </a:buClr>
        <a:buFont typeface="Wingdings" panose="05000000000000000000" pitchFamily="2" charset="2"/>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A5AB81"/>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D8B25C"/>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6"/>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7"/>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3036353054"/>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8"/>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9"/>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349298137"/>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381000"/>
            <a:ext cx="7772400" cy="4267200"/>
          </a:xfrm>
        </p:spPr>
        <p:txBody>
          <a:bodyPr/>
          <a:lstStyle/>
          <a:p>
            <a:r>
              <a:rPr lang="en-US" sz="5400" b="1" dirty="0" smtClean="0"/>
              <a:t>Abuse of People with Dementia</a:t>
            </a:r>
            <a:endParaRPr lang="en-US" sz="4400" dirty="0"/>
          </a:p>
        </p:txBody>
      </p:sp>
      <p:sp>
        <p:nvSpPr>
          <p:cNvPr id="4" name="Subtitle 2"/>
          <p:cNvSpPr>
            <a:spLocks noGrp="1"/>
          </p:cNvSpPr>
          <p:nvPr>
            <p:ph type="subTitle" idx="1"/>
          </p:nvPr>
        </p:nvSpPr>
        <p:spPr>
          <a:xfrm>
            <a:off x="152400" y="4724400"/>
            <a:ext cx="8610600" cy="1219200"/>
          </a:xfrm>
        </p:spPr>
        <p:txBody>
          <a:bodyPr>
            <a:normAutofit fontScale="92500" lnSpcReduction="10000"/>
          </a:bodyPr>
          <a:lstStyle/>
          <a:p>
            <a:r>
              <a:rPr lang="en-US" dirty="0" smtClean="0"/>
              <a:t>Laura Mosqueda, M.D.</a:t>
            </a:r>
          </a:p>
          <a:p>
            <a:r>
              <a:rPr lang="en-US" dirty="0" smtClean="0"/>
              <a:t>Professor of Family </a:t>
            </a:r>
            <a:r>
              <a:rPr lang="en-US" dirty="0" smtClean="0"/>
              <a:t>Medicine and Geriatrics</a:t>
            </a:r>
          </a:p>
          <a:p>
            <a:r>
              <a:rPr lang="en-US" dirty="0" smtClean="0"/>
              <a:t>Director, National Center on Elder Abuse</a:t>
            </a:r>
            <a:endParaRPr lang="en-US" dirty="0" smtClean="0"/>
          </a:p>
        </p:txBody>
      </p:sp>
    </p:spTree>
    <p:extLst>
      <p:ext uri="{BB962C8B-B14F-4D97-AF65-F5344CB8AC3E}">
        <p14:creationId xmlns:p14="http://schemas.microsoft.com/office/powerpoint/2010/main" val="1808200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sz="quarter" idx="13"/>
          </p:nvPr>
        </p:nvSpPr>
        <p:spPr/>
        <p:txBody>
          <a:bodyPr rtlCol="0">
            <a:normAutofit/>
          </a:bodyPr>
          <a:lstStyle/>
          <a:p>
            <a:pPr eaLnBrk="1" fontAlgn="auto" hangingPunct="1">
              <a:lnSpc>
                <a:spcPct val="140000"/>
              </a:lnSpc>
              <a:spcAft>
                <a:spcPts val="0"/>
              </a:spcAft>
              <a:buFont typeface="Arial" pitchFamily="34" charset="0"/>
              <a:buChar char="•"/>
              <a:defRPr/>
            </a:pPr>
            <a:r>
              <a:rPr lang="en-US" sz="3600" dirty="0" smtClean="0"/>
              <a:t>Implausible/vague explanations</a:t>
            </a:r>
          </a:p>
          <a:p>
            <a:pPr eaLnBrk="1" fontAlgn="auto" hangingPunct="1">
              <a:lnSpc>
                <a:spcPct val="140000"/>
              </a:lnSpc>
              <a:spcAft>
                <a:spcPts val="0"/>
              </a:spcAft>
              <a:buFont typeface="Arial" pitchFamily="34" charset="0"/>
              <a:buChar char="•"/>
              <a:defRPr/>
            </a:pPr>
            <a:r>
              <a:rPr lang="en-US" sz="3600" dirty="0" smtClean="0"/>
              <a:t>Delay in seeking care</a:t>
            </a:r>
          </a:p>
          <a:p>
            <a:pPr eaLnBrk="1" fontAlgn="auto" hangingPunct="1">
              <a:lnSpc>
                <a:spcPct val="140000"/>
              </a:lnSpc>
              <a:spcAft>
                <a:spcPts val="0"/>
              </a:spcAft>
              <a:buFont typeface="Arial" pitchFamily="34" charset="0"/>
              <a:buChar char="•"/>
              <a:defRPr/>
            </a:pPr>
            <a:r>
              <a:rPr lang="en-US" sz="3600" dirty="0" smtClean="0"/>
              <a:t>Unexplained injuries </a:t>
            </a:r>
          </a:p>
          <a:p>
            <a:pPr eaLnBrk="1" fontAlgn="auto" hangingPunct="1">
              <a:lnSpc>
                <a:spcPct val="140000"/>
              </a:lnSpc>
              <a:spcAft>
                <a:spcPts val="0"/>
              </a:spcAft>
              <a:buFont typeface="Arial" pitchFamily="34" charset="0"/>
              <a:buChar char="•"/>
              <a:defRPr/>
            </a:pPr>
            <a:r>
              <a:rPr lang="en-US" sz="3600" dirty="0" smtClean="0"/>
              <a:t>Inconsistent stories</a:t>
            </a:r>
          </a:p>
          <a:p>
            <a:pPr eaLnBrk="1" fontAlgn="auto" hangingPunct="1">
              <a:lnSpc>
                <a:spcPct val="140000"/>
              </a:lnSpc>
              <a:spcAft>
                <a:spcPts val="0"/>
              </a:spcAft>
              <a:buFont typeface="Arial" pitchFamily="34" charset="0"/>
              <a:buChar char="•"/>
              <a:defRPr/>
            </a:pPr>
            <a:r>
              <a:rPr lang="en-US" sz="3600" dirty="0" smtClean="0"/>
              <a:t>Sudden change in behavior</a:t>
            </a:r>
          </a:p>
        </p:txBody>
      </p:sp>
      <p:sp>
        <p:nvSpPr>
          <p:cNvPr id="64514" name="Rectangle 2"/>
          <p:cNvSpPr>
            <a:spLocks noGrp="1" noChangeArrowheads="1"/>
          </p:cNvSpPr>
          <p:nvPr>
            <p:ph type="title"/>
          </p:nvPr>
        </p:nvSpPr>
        <p:spPr>
          <a:xfrm>
            <a:off x="1600200" y="236220"/>
            <a:ext cx="6324600" cy="990600"/>
          </a:xfrm>
        </p:spPr>
        <p:txBody>
          <a:bodyPr>
            <a:normAutofit/>
          </a:bodyPr>
          <a:lstStyle/>
          <a:p>
            <a:pPr eaLnBrk="1" hangingPunct="1"/>
            <a:r>
              <a:rPr lang="en-US" altLang="en-US" dirty="0" smtClean="0"/>
              <a:t>Pink Flags</a:t>
            </a:r>
            <a:endParaRPr lang="en-US" altLang="en-US" dirty="0" smtClean="0"/>
          </a:p>
        </p:txBody>
      </p:sp>
    </p:spTree>
    <p:extLst>
      <p:ext uri="{BB962C8B-B14F-4D97-AF65-F5344CB8AC3E}">
        <p14:creationId xmlns:p14="http://schemas.microsoft.com/office/powerpoint/2010/main" val="329089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sz="quarter" idx="13"/>
          </p:nvPr>
        </p:nvSpPr>
        <p:spPr/>
        <p:txBody>
          <a:bodyPr/>
          <a:lstStyle/>
          <a:p>
            <a:pPr eaLnBrk="1" hangingPunct="1"/>
            <a:r>
              <a:rPr lang="en-US" altLang="en-US" smtClean="0"/>
              <a:t>All of us have the potential to “take out” our stress on the folks we are caring for</a:t>
            </a:r>
          </a:p>
          <a:p>
            <a:pPr lvl="1" eaLnBrk="1" hangingPunct="1"/>
            <a:r>
              <a:rPr lang="en-US" altLang="en-US" smtClean="0"/>
              <a:t>Yelling/Belittling</a:t>
            </a:r>
          </a:p>
          <a:p>
            <a:pPr lvl="1" eaLnBrk="1" hangingPunct="1"/>
            <a:r>
              <a:rPr lang="en-US" altLang="en-US" smtClean="0"/>
              <a:t>Getting physical</a:t>
            </a:r>
          </a:p>
          <a:p>
            <a:pPr eaLnBrk="1" hangingPunct="1"/>
            <a:r>
              <a:rPr lang="en-US" altLang="en-US" smtClean="0"/>
              <a:t>It doesn’t mean you’re a bad person… it usually means that you’re overwhelmed</a:t>
            </a:r>
          </a:p>
          <a:p>
            <a:pPr eaLnBrk="1" hangingPunct="1"/>
            <a:r>
              <a:rPr lang="en-US" altLang="en-US" smtClean="0"/>
              <a:t>It’s ok to acknowledge when you are overwhelmed and </a:t>
            </a:r>
            <a:r>
              <a:rPr lang="en-US" altLang="en-US" b="1" smtClean="0"/>
              <a:t>ask for help</a:t>
            </a:r>
          </a:p>
          <a:p>
            <a:pPr eaLnBrk="1" hangingPunct="1"/>
            <a:endParaRPr lang="en-US" altLang="en-US" smtClean="0"/>
          </a:p>
        </p:txBody>
      </p:sp>
      <p:sp>
        <p:nvSpPr>
          <p:cNvPr id="308226" name="Rectangle 2"/>
          <p:cNvSpPr>
            <a:spLocks noGrp="1" noChangeArrowheads="1"/>
          </p:cNvSpPr>
          <p:nvPr>
            <p:ph type="title"/>
          </p:nvPr>
        </p:nvSpPr>
        <p:spPr/>
        <p:txBody>
          <a:bodyPr>
            <a:normAutofit/>
          </a:bodyPr>
          <a:lstStyle/>
          <a:p>
            <a:pPr eaLnBrk="1" hangingPunct="1">
              <a:defRPr/>
            </a:pPr>
            <a:r>
              <a:rPr lang="en-US" dirty="0" smtClean="0"/>
              <a:t>Preventing abusive actions</a:t>
            </a:r>
          </a:p>
        </p:txBody>
      </p:sp>
    </p:spTree>
    <p:extLst>
      <p:ext uri="{BB962C8B-B14F-4D97-AF65-F5344CB8AC3E}">
        <p14:creationId xmlns:p14="http://schemas.microsoft.com/office/powerpoint/2010/main" val="180063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3"/>
          </p:nvPr>
        </p:nvSpPr>
        <p:spPr/>
        <p:txBody>
          <a:bodyPr/>
          <a:lstStyle/>
          <a:p>
            <a:r>
              <a:rPr lang="en-US" altLang="en-US" smtClean="0">
                <a:ea typeface="ＭＳ Ｐゴシック" pitchFamily="34" charset="-128"/>
              </a:rPr>
              <a:t>Promoting skills</a:t>
            </a:r>
          </a:p>
          <a:p>
            <a:r>
              <a:rPr lang="en-US" altLang="en-US" smtClean="0">
                <a:ea typeface="ＭＳ Ｐゴシック" pitchFamily="34" charset="-128"/>
              </a:rPr>
              <a:t>Fostering physical and mental activities</a:t>
            </a:r>
          </a:p>
          <a:p>
            <a:r>
              <a:rPr lang="en-US" altLang="en-US" smtClean="0">
                <a:ea typeface="ＭＳ Ｐゴシック" pitchFamily="34" charset="-128"/>
              </a:rPr>
              <a:t>Avoiding unnecessary challenges to the person – never argue “facts”</a:t>
            </a:r>
          </a:p>
          <a:p>
            <a:r>
              <a:rPr lang="en-US" altLang="en-US" smtClean="0">
                <a:ea typeface="ＭＳ Ｐゴシック" pitchFamily="34" charset="-128"/>
              </a:rPr>
              <a:t>Recognizing role of stress</a:t>
            </a:r>
          </a:p>
          <a:p>
            <a:r>
              <a:rPr lang="en-US" altLang="en-US" smtClean="0">
                <a:ea typeface="ＭＳ Ｐゴシック" pitchFamily="34" charset="-128"/>
              </a:rPr>
              <a:t>Focusing on the person, not the disease</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23554"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a:defRPr/>
            </a:pPr>
            <a:r>
              <a:rPr lang="en-US" altLang="en-US" sz="4800" b="0" dirty="0" smtClean="0">
                <a:ea typeface="ＭＳ Ｐゴシック" pitchFamily="34" charset="-128"/>
              </a:rPr>
              <a:t>Patient &amp; Family Education</a:t>
            </a:r>
          </a:p>
        </p:txBody>
      </p:sp>
      <p:sp>
        <p:nvSpPr>
          <p:cNvPr id="10244" name="TextBox 1"/>
          <p:cNvSpPr txBox="1">
            <a:spLocks noChangeArrowheads="1"/>
          </p:cNvSpPr>
          <p:nvPr/>
        </p:nvSpPr>
        <p:spPr bwMode="auto">
          <a:xfrm>
            <a:off x="3581400" y="5334000"/>
            <a:ext cx="5259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ea typeface="ＭＳ Ｐゴシック" pitchFamily="34" charset="-128"/>
              </a:rPr>
              <a:t>“Dementia Reconsidered,” Tom </a:t>
            </a:r>
            <a:r>
              <a:rPr lang="en-US" altLang="en-US" b="1" dirty="0" err="1">
                <a:solidFill>
                  <a:srgbClr val="FF0000"/>
                </a:solidFill>
                <a:ea typeface="ＭＳ Ｐゴシック" pitchFamily="34" charset="-128"/>
              </a:rPr>
              <a:t>Kitwood</a:t>
            </a:r>
            <a:r>
              <a:rPr lang="en-US" altLang="en-US" b="1" dirty="0">
                <a:solidFill>
                  <a:srgbClr val="FF0000"/>
                </a:solidFill>
                <a:ea typeface="ＭＳ Ｐゴシック" pitchFamily="34" charset="-128"/>
              </a:rPr>
              <a:t>, 1997</a:t>
            </a:r>
          </a:p>
        </p:txBody>
      </p:sp>
    </p:spTree>
    <p:extLst>
      <p:ext uri="{BB962C8B-B14F-4D97-AF65-F5344CB8AC3E}">
        <p14:creationId xmlns:p14="http://schemas.microsoft.com/office/powerpoint/2010/main" val="2810102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buFont typeface="Arial" charset="0"/>
              <a:buChar char="•"/>
              <a:defRPr/>
            </a:pPr>
            <a:r>
              <a:rPr lang="en-US" dirty="0" smtClean="0"/>
              <a:t>Establish rapport</a:t>
            </a:r>
          </a:p>
          <a:p>
            <a:pPr>
              <a:buFont typeface="Arial" charset="0"/>
              <a:buChar char="•"/>
              <a:defRPr/>
            </a:pPr>
            <a:r>
              <a:rPr lang="en-US" dirty="0" smtClean="0"/>
              <a:t>Establish privacy </a:t>
            </a:r>
          </a:p>
          <a:p>
            <a:pPr>
              <a:buFont typeface="Arial" charset="0"/>
              <a:buChar char="•"/>
              <a:defRPr/>
            </a:pPr>
            <a:r>
              <a:rPr lang="en-US" dirty="0" smtClean="0"/>
              <a:t>Establish safe environment </a:t>
            </a:r>
          </a:p>
          <a:p>
            <a:pPr>
              <a:buFont typeface="Arial" charset="0"/>
              <a:buChar char="•"/>
              <a:defRPr/>
            </a:pPr>
            <a:r>
              <a:rPr lang="en-US" dirty="0" smtClean="0"/>
              <a:t>Normalize the questions </a:t>
            </a:r>
          </a:p>
          <a:p>
            <a:pPr>
              <a:buFont typeface="Arial" charset="0"/>
              <a:buChar char="•"/>
              <a:defRPr/>
            </a:pPr>
            <a:r>
              <a:rPr lang="en-US" dirty="0" smtClean="0"/>
              <a:t>Be empathetic</a:t>
            </a:r>
          </a:p>
          <a:p>
            <a:pPr>
              <a:buFont typeface="Arial" charset="0"/>
              <a:buChar char="•"/>
              <a:defRPr/>
            </a:pPr>
            <a:r>
              <a:rPr lang="en-US" dirty="0" smtClean="0"/>
              <a:t>Don’t assume</a:t>
            </a:r>
            <a:endParaRPr lang="en-US" dirty="0"/>
          </a:p>
        </p:txBody>
      </p:sp>
      <p:sp>
        <p:nvSpPr>
          <p:cNvPr id="50178" name="Title 1"/>
          <p:cNvSpPr>
            <a:spLocks noGrp="1"/>
          </p:cNvSpPr>
          <p:nvPr>
            <p:ph type="title"/>
          </p:nvPr>
        </p:nvSpPr>
        <p:spPr/>
        <p:txBody>
          <a:bodyPr/>
          <a:lstStyle/>
          <a:p>
            <a:r>
              <a:rPr lang="en-US" dirty="0" smtClean="0"/>
              <a:t>Setting the Stage</a:t>
            </a:r>
          </a:p>
        </p:txBody>
      </p:sp>
    </p:spTree>
    <p:extLst>
      <p:ext uri="{BB962C8B-B14F-4D97-AF65-F5344CB8AC3E}">
        <p14:creationId xmlns:p14="http://schemas.microsoft.com/office/powerpoint/2010/main" val="135151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sz="quarter" idx="13"/>
          </p:nvPr>
        </p:nvSpPr>
        <p:spPr/>
        <p:txBody>
          <a:bodyPr>
            <a:normAutofit fontScale="85000" lnSpcReduction="20000"/>
          </a:bodyPr>
          <a:lstStyle/>
          <a:p>
            <a:pPr eaLnBrk="1" hangingPunct="1"/>
            <a:r>
              <a:rPr lang="en-US" sz="3600" dirty="0" smtClean="0"/>
              <a:t>Patients</a:t>
            </a:r>
            <a:r>
              <a:rPr lang="en-US" dirty="0" smtClean="0"/>
              <a:t> </a:t>
            </a:r>
          </a:p>
          <a:p>
            <a:pPr lvl="1" eaLnBrk="1" hangingPunct="1"/>
            <a:r>
              <a:rPr lang="en-US" sz="3200" dirty="0" smtClean="0"/>
              <a:t>Are you afraid of anybody?</a:t>
            </a:r>
          </a:p>
          <a:p>
            <a:pPr lvl="1" eaLnBrk="1" hangingPunct="1"/>
            <a:r>
              <a:rPr lang="en-US" sz="3200" dirty="0" smtClean="0"/>
              <a:t>Has anyone hurt you?</a:t>
            </a:r>
          </a:p>
          <a:p>
            <a:pPr lvl="1"/>
            <a:r>
              <a:rPr lang="en-US" sz="3200" dirty="0"/>
              <a:t>Has anybody touched you in a way that made you scared or nervous?</a:t>
            </a:r>
          </a:p>
          <a:p>
            <a:pPr lvl="1" eaLnBrk="1" hangingPunct="1"/>
            <a:endParaRPr lang="en-US" sz="3200" dirty="0" smtClean="0"/>
          </a:p>
          <a:p>
            <a:pPr lvl="1" eaLnBrk="1" hangingPunct="1"/>
            <a:endParaRPr lang="en-US" sz="3200" dirty="0" smtClean="0"/>
          </a:p>
          <a:p>
            <a:pPr eaLnBrk="1" hangingPunct="1"/>
            <a:r>
              <a:rPr lang="en-US" sz="3600" dirty="0" smtClean="0"/>
              <a:t>Caregivers</a:t>
            </a:r>
          </a:p>
          <a:p>
            <a:pPr lvl="1" eaLnBrk="1" hangingPunct="1"/>
            <a:r>
              <a:rPr lang="en-US" sz="3200" dirty="0" smtClean="0"/>
              <a:t>How are you doing with all this stress?</a:t>
            </a:r>
          </a:p>
          <a:p>
            <a:pPr lvl="1" eaLnBrk="1" hangingPunct="1"/>
            <a:r>
              <a:rPr lang="en-US" sz="3200" dirty="0" smtClean="0"/>
              <a:t>Have you ever hit your mom, or are you worried that you might?</a:t>
            </a:r>
          </a:p>
        </p:txBody>
      </p:sp>
      <p:sp>
        <p:nvSpPr>
          <p:cNvPr id="61442" name="Rectangle 2"/>
          <p:cNvSpPr>
            <a:spLocks noGrp="1" noChangeArrowheads="1"/>
          </p:cNvSpPr>
          <p:nvPr>
            <p:ph type="title"/>
          </p:nvPr>
        </p:nvSpPr>
        <p:spPr/>
        <p:txBody>
          <a:bodyPr/>
          <a:lstStyle/>
          <a:p>
            <a:pPr eaLnBrk="1" hangingPunct="1"/>
            <a:r>
              <a:rPr lang="en-US" smtClean="0"/>
              <a:t>ASK</a:t>
            </a:r>
          </a:p>
        </p:txBody>
      </p:sp>
    </p:spTree>
    <p:extLst>
      <p:ext uri="{BB962C8B-B14F-4D97-AF65-F5344CB8AC3E}">
        <p14:creationId xmlns:p14="http://schemas.microsoft.com/office/powerpoint/2010/main" val="315137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sz="quarter" idx="13"/>
          </p:nvPr>
        </p:nvSpPr>
        <p:spPr/>
        <p:txBody>
          <a:bodyPr>
            <a:normAutofit fontScale="92500" lnSpcReduction="10000"/>
          </a:bodyPr>
          <a:lstStyle/>
          <a:p>
            <a:pPr eaLnBrk="1" hangingPunct="1"/>
            <a:r>
              <a:rPr lang="en-US" sz="3600" dirty="0" smtClean="0"/>
              <a:t>Identify high-risk situations</a:t>
            </a:r>
          </a:p>
          <a:p>
            <a:pPr lvl="1"/>
            <a:r>
              <a:rPr lang="en-US" dirty="0" smtClean="0"/>
              <a:t>Elder</a:t>
            </a:r>
            <a:r>
              <a:rPr lang="en-US" dirty="0"/>
              <a:t> </a:t>
            </a:r>
            <a:r>
              <a:rPr lang="en-US" dirty="0" smtClean="0"/>
              <a:t>with dementia:</a:t>
            </a:r>
            <a:r>
              <a:rPr lang="en-US" dirty="0" smtClean="0"/>
              <a:t> </a:t>
            </a:r>
            <a:r>
              <a:rPr lang="en-US" dirty="0" smtClean="0"/>
              <a:t>aggressive, dependent</a:t>
            </a:r>
          </a:p>
          <a:p>
            <a:pPr lvl="1"/>
            <a:r>
              <a:rPr lang="en-US" dirty="0" smtClean="0"/>
              <a:t>Caregiver: untreated mental health problem, drug/alcohol dependency, overwhelmed, burdened/stressed</a:t>
            </a:r>
          </a:p>
          <a:p>
            <a:pPr eaLnBrk="1" hangingPunct="1"/>
            <a:r>
              <a:rPr lang="en-US" sz="3600" dirty="0" smtClean="0"/>
              <a:t>Ask and listen</a:t>
            </a:r>
          </a:p>
          <a:p>
            <a:pPr eaLnBrk="1" hangingPunct="1"/>
            <a:r>
              <a:rPr lang="en-US" sz="3600" dirty="0" smtClean="0"/>
              <a:t>Intervene and help</a:t>
            </a:r>
          </a:p>
          <a:p>
            <a:pPr eaLnBrk="1" hangingPunct="1"/>
            <a:r>
              <a:rPr lang="en-US" sz="3600" dirty="0" smtClean="0"/>
              <a:t>Follow up</a:t>
            </a:r>
          </a:p>
          <a:p>
            <a:pPr eaLnBrk="1" hangingPunct="1"/>
            <a:r>
              <a:rPr lang="en-US" sz="3600" dirty="0" smtClean="0"/>
              <a:t>Reassure</a:t>
            </a:r>
          </a:p>
          <a:p>
            <a:pPr eaLnBrk="1" hangingPunct="1"/>
            <a:endParaRPr lang="en-US" sz="3600" dirty="0" smtClean="0"/>
          </a:p>
        </p:txBody>
      </p:sp>
      <p:sp>
        <p:nvSpPr>
          <p:cNvPr id="48130" name="Rectangle 2"/>
          <p:cNvSpPr>
            <a:spLocks noGrp="1" noChangeArrowheads="1"/>
          </p:cNvSpPr>
          <p:nvPr>
            <p:ph type="title"/>
          </p:nvPr>
        </p:nvSpPr>
        <p:spPr/>
        <p:txBody>
          <a:bodyPr>
            <a:normAutofit/>
          </a:bodyPr>
          <a:lstStyle/>
          <a:p>
            <a:pPr eaLnBrk="1" hangingPunct="1"/>
            <a:r>
              <a:rPr lang="en-US" dirty="0" smtClean="0"/>
              <a:t>Prevention </a:t>
            </a:r>
            <a:r>
              <a:rPr lang="en-US" dirty="0" smtClean="0"/>
              <a:t>and Early Detection</a:t>
            </a:r>
          </a:p>
        </p:txBody>
      </p:sp>
    </p:spTree>
    <p:extLst>
      <p:ext uri="{BB962C8B-B14F-4D97-AF65-F5344CB8AC3E}">
        <p14:creationId xmlns:p14="http://schemas.microsoft.com/office/powerpoint/2010/main" val="182421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28600" y="304800"/>
            <a:ext cx="8915400" cy="1143000"/>
          </a:xfrm>
        </p:spPr>
        <p:txBody>
          <a:bodyPr/>
          <a:lstStyle/>
          <a:p>
            <a:r>
              <a:rPr lang="en-US" altLang="en-US" dirty="0" smtClean="0">
                <a:solidFill>
                  <a:srgbClr val="FF6600"/>
                </a:solidFill>
              </a:rPr>
              <a:t>Compassion for </a:t>
            </a:r>
            <a:r>
              <a:rPr lang="en-US" altLang="en-US" b="1" dirty="0" smtClean="0">
                <a:solidFill>
                  <a:srgbClr val="FF6600"/>
                </a:solidFill>
              </a:rPr>
              <a:t>everyone</a:t>
            </a:r>
            <a:endParaRPr lang="en-US" altLang="en-US" b="1" dirty="0"/>
          </a:p>
        </p:txBody>
      </p:sp>
      <p:sp>
        <p:nvSpPr>
          <p:cNvPr id="207875" name="Oval 3"/>
          <p:cNvSpPr>
            <a:spLocks noChangeArrowheads="1"/>
          </p:cNvSpPr>
          <p:nvPr/>
        </p:nvSpPr>
        <p:spPr bwMode="auto">
          <a:xfrm>
            <a:off x="3886200" y="3200400"/>
            <a:ext cx="1676400" cy="16002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a:solidFill>
                  <a:srgbClr val="000000"/>
                </a:solidFill>
                <a:latin typeface="Times New Roman" pitchFamily="18" charset="0"/>
              </a:rPr>
              <a:t>Love</a:t>
            </a:r>
          </a:p>
        </p:txBody>
      </p:sp>
      <p:sp>
        <p:nvSpPr>
          <p:cNvPr id="207876" name="Freeform 4"/>
          <p:cNvSpPr>
            <a:spLocks/>
          </p:cNvSpPr>
          <p:nvPr/>
        </p:nvSpPr>
        <p:spPr bwMode="auto">
          <a:xfrm>
            <a:off x="5334000" y="2959100"/>
            <a:ext cx="2222500" cy="2184400"/>
          </a:xfrm>
          <a:custGeom>
            <a:avLst/>
            <a:gdLst>
              <a:gd name="T0" fmla="*/ 48 w 1400"/>
              <a:gd name="T1" fmla="*/ 392 h 1376"/>
              <a:gd name="T2" fmla="*/ 576 w 1400"/>
              <a:gd name="T3" fmla="*/ 56 h 1376"/>
              <a:gd name="T4" fmla="*/ 816 w 1400"/>
              <a:gd name="T5" fmla="*/ 56 h 1376"/>
              <a:gd name="T6" fmla="*/ 1296 w 1400"/>
              <a:gd name="T7" fmla="*/ 200 h 1376"/>
              <a:gd name="T8" fmla="*/ 1200 w 1400"/>
              <a:gd name="T9" fmla="*/ 488 h 1376"/>
              <a:gd name="T10" fmla="*/ 1392 w 1400"/>
              <a:gd name="T11" fmla="*/ 920 h 1376"/>
              <a:gd name="T12" fmla="*/ 1248 w 1400"/>
              <a:gd name="T13" fmla="*/ 1208 h 1376"/>
              <a:gd name="T14" fmla="*/ 864 w 1400"/>
              <a:gd name="T15" fmla="*/ 1352 h 1376"/>
              <a:gd name="T16" fmla="*/ 576 w 1400"/>
              <a:gd name="T17" fmla="*/ 1352 h 1376"/>
              <a:gd name="T18" fmla="*/ 384 w 1400"/>
              <a:gd name="T19" fmla="*/ 1256 h 1376"/>
              <a:gd name="T20" fmla="*/ 144 w 1400"/>
              <a:gd name="T21" fmla="*/ 1112 h 1376"/>
              <a:gd name="T22" fmla="*/ 0 w 1400"/>
              <a:gd name="T23" fmla="*/ 968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0" h="1376">
                <a:moveTo>
                  <a:pt x="48" y="392"/>
                </a:moveTo>
                <a:cubicBezTo>
                  <a:pt x="248" y="252"/>
                  <a:pt x="448" y="112"/>
                  <a:pt x="576" y="56"/>
                </a:cubicBezTo>
                <a:cubicBezTo>
                  <a:pt x="704" y="0"/>
                  <a:pt x="696" y="32"/>
                  <a:pt x="816" y="56"/>
                </a:cubicBezTo>
                <a:cubicBezTo>
                  <a:pt x="936" y="80"/>
                  <a:pt x="1232" y="128"/>
                  <a:pt x="1296" y="200"/>
                </a:cubicBezTo>
                <a:cubicBezTo>
                  <a:pt x="1360" y="272"/>
                  <a:pt x="1184" y="368"/>
                  <a:pt x="1200" y="488"/>
                </a:cubicBezTo>
                <a:cubicBezTo>
                  <a:pt x="1216" y="608"/>
                  <a:pt x="1384" y="800"/>
                  <a:pt x="1392" y="920"/>
                </a:cubicBezTo>
                <a:cubicBezTo>
                  <a:pt x="1400" y="1040"/>
                  <a:pt x="1336" y="1136"/>
                  <a:pt x="1248" y="1208"/>
                </a:cubicBezTo>
                <a:cubicBezTo>
                  <a:pt x="1160" y="1280"/>
                  <a:pt x="976" y="1328"/>
                  <a:pt x="864" y="1352"/>
                </a:cubicBezTo>
                <a:cubicBezTo>
                  <a:pt x="752" y="1376"/>
                  <a:pt x="656" y="1368"/>
                  <a:pt x="576" y="1352"/>
                </a:cubicBezTo>
                <a:cubicBezTo>
                  <a:pt x="496" y="1336"/>
                  <a:pt x="456" y="1296"/>
                  <a:pt x="384" y="1256"/>
                </a:cubicBezTo>
                <a:cubicBezTo>
                  <a:pt x="312" y="1216"/>
                  <a:pt x="208" y="1160"/>
                  <a:pt x="144" y="1112"/>
                </a:cubicBezTo>
                <a:cubicBezTo>
                  <a:pt x="80" y="1064"/>
                  <a:pt x="24" y="992"/>
                  <a:pt x="0" y="968"/>
                </a:cubicBezTo>
              </a:path>
            </a:pathLst>
          </a:custGeom>
          <a:noFill/>
          <a:ln w="38100">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7" name="Freeform 5"/>
          <p:cNvSpPr>
            <a:spLocks/>
          </p:cNvSpPr>
          <p:nvPr/>
        </p:nvSpPr>
        <p:spPr bwMode="auto">
          <a:xfrm>
            <a:off x="4122738" y="4822825"/>
            <a:ext cx="2455862" cy="1882775"/>
          </a:xfrm>
          <a:custGeom>
            <a:avLst/>
            <a:gdLst>
              <a:gd name="T0" fmla="*/ 1387 w 1547"/>
              <a:gd name="T1" fmla="*/ 178 h 1186"/>
              <a:gd name="T2" fmla="*/ 1531 w 1547"/>
              <a:gd name="T3" fmla="*/ 562 h 1186"/>
              <a:gd name="T4" fmla="*/ 1291 w 1547"/>
              <a:gd name="T5" fmla="*/ 898 h 1186"/>
              <a:gd name="T6" fmla="*/ 1051 w 1547"/>
              <a:gd name="T7" fmla="*/ 946 h 1186"/>
              <a:gd name="T8" fmla="*/ 811 w 1547"/>
              <a:gd name="T9" fmla="*/ 1042 h 1186"/>
              <a:gd name="T10" fmla="*/ 667 w 1547"/>
              <a:gd name="T11" fmla="*/ 994 h 1186"/>
              <a:gd name="T12" fmla="*/ 379 w 1547"/>
              <a:gd name="T13" fmla="*/ 1186 h 1186"/>
              <a:gd name="T14" fmla="*/ 91 w 1547"/>
              <a:gd name="T15" fmla="*/ 994 h 1186"/>
              <a:gd name="T16" fmla="*/ 43 w 1547"/>
              <a:gd name="T17" fmla="*/ 754 h 1186"/>
              <a:gd name="T18" fmla="*/ 43 w 1547"/>
              <a:gd name="T19" fmla="*/ 274 h 1186"/>
              <a:gd name="T20" fmla="*/ 303 w 1547"/>
              <a:gd name="T21"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7" h="1186">
                <a:moveTo>
                  <a:pt x="1387" y="178"/>
                </a:moveTo>
                <a:cubicBezTo>
                  <a:pt x="1467" y="310"/>
                  <a:pt x="1547" y="442"/>
                  <a:pt x="1531" y="562"/>
                </a:cubicBezTo>
                <a:cubicBezTo>
                  <a:pt x="1515" y="682"/>
                  <a:pt x="1371" y="834"/>
                  <a:pt x="1291" y="898"/>
                </a:cubicBezTo>
                <a:cubicBezTo>
                  <a:pt x="1211" y="962"/>
                  <a:pt x="1131" y="922"/>
                  <a:pt x="1051" y="946"/>
                </a:cubicBezTo>
                <a:cubicBezTo>
                  <a:pt x="971" y="970"/>
                  <a:pt x="875" y="1034"/>
                  <a:pt x="811" y="1042"/>
                </a:cubicBezTo>
                <a:cubicBezTo>
                  <a:pt x="747" y="1050"/>
                  <a:pt x="739" y="970"/>
                  <a:pt x="667" y="994"/>
                </a:cubicBezTo>
                <a:cubicBezTo>
                  <a:pt x="595" y="1018"/>
                  <a:pt x="475" y="1186"/>
                  <a:pt x="379" y="1186"/>
                </a:cubicBezTo>
                <a:cubicBezTo>
                  <a:pt x="283" y="1186"/>
                  <a:pt x="147" y="1066"/>
                  <a:pt x="91" y="994"/>
                </a:cubicBezTo>
                <a:cubicBezTo>
                  <a:pt x="35" y="922"/>
                  <a:pt x="51" y="874"/>
                  <a:pt x="43" y="754"/>
                </a:cubicBezTo>
                <a:cubicBezTo>
                  <a:pt x="35" y="634"/>
                  <a:pt x="0" y="400"/>
                  <a:pt x="43" y="274"/>
                </a:cubicBezTo>
                <a:cubicBezTo>
                  <a:pt x="86" y="148"/>
                  <a:pt x="249" y="57"/>
                  <a:pt x="303"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8" name="Freeform 6"/>
          <p:cNvSpPr>
            <a:spLocks/>
          </p:cNvSpPr>
          <p:nvPr/>
        </p:nvSpPr>
        <p:spPr bwMode="auto">
          <a:xfrm>
            <a:off x="2044700" y="3886200"/>
            <a:ext cx="2070100" cy="2514600"/>
          </a:xfrm>
          <a:custGeom>
            <a:avLst/>
            <a:gdLst>
              <a:gd name="T0" fmla="*/ 1304 w 1304"/>
              <a:gd name="T1" fmla="*/ 1344 h 1584"/>
              <a:gd name="T2" fmla="*/ 1160 w 1304"/>
              <a:gd name="T3" fmla="*/ 1488 h 1584"/>
              <a:gd name="T4" fmla="*/ 680 w 1304"/>
              <a:gd name="T5" fmla="*/ 1584 h 1584"/>
              <a:gd name="T6" fmla="*/ 536 w 1304"/>
              <a:gd name="T7" fmla="*/ 1488 h 1584"/>
              <a:gd name="T8" fmla="*/ 440 w 1304"/>
              <a:gd name="T9" fmla="*/ 1152 h 1584"/>
              <a:gd name="T10" fmla="*/ 488 w 1304"/>
              <a:gd name="T11" fmla="*/ 1056 h 1584"/>
              <a:gd name="T12" fmla="*/ 104 w 1304"/>
              <a:gd name="T13" fmla="*/ 912 h 1584"/>
              <a:gd name="T14" fmla="*/ 8 w 1304"/>
              <a:gd name="T15" fmla="*/ 432 h 1584"/>
              <a:gd name="T16" fmla="*/ 152 w 1304"/>
              <a:gd name="T17" fmla="*/ 192 h 1584"/>
              <a:gd name="T18" fmla="*/ 536 w 1304"/>
              <a:gd name="T19"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1584">
                <a:moveTo>
                  <a:pt x="1304" y="1344"/>
                </a:moveTo>
                <a:cubicBezTo>
                  <a:pt x="1284" y="1396"/>
                  <a:pt x="1264" y="1448"/>
                  <a:pt x="1160" y="1488"/>
                </a:cubicBezTo>
                <a:cubicBezTo>
                  <a:pt x="1056" y="1528"/>
                  <a:pt x="784" y="1584"/>
                  <a:pt x="680" y="1584"/>
                </a:cubicBezTo>
                <a:cubicBezTo>
                  <a:pt x="576" y="1584"/>
                  <a:pt x="576" y="1560"/>
                  <a:pt x="536" y="1488"/>
                </a:cubicBezTo>
                <a:cubicBezTo>
                  <a:pt x="496" y="1416"/>
                  <a:pt x="448" y="1224"/>
                  <a:pt x="440" y="1152"/>
                </a:cubicBezTo>
                <a:cubicBezTo>
                  <a:pt x="432" y="1080"/>
                  <a:pt x="544" y="1096"/>
                  <a:pt x="488" y="1056"/>
                </a:cubicBezTo>
                <a:cubicBezTo>
                  <a:pt x="432" y="1016"/>
                  <a:pt x="184" y="1016"/>
                  <a:pt x="104" y="912"/>
                </a:cubicBezTo>
                <a:cubicBezTo>
                  <a:pt x="24" y="808"/>
                  <a:pt x="0" y="552"/>
                  <a:pt x="8" y="432"/>
                </a:cubicBezTo>
                <a:cubicBezTo>
                  <a:pt x="16" y="312"/>
                  <a:pt x="64" y="264"/>
                  <a:pt x="152" y="192"/>
                </a:cubicBezTo>
                <a:cubicBezTo>
                  <a:pt x="240" y="120"/>
                  <a:pt x="480" y="32"/>
                  <a:pt x="536" y="0"/>
                </a:cubicBezTo>
              </a:path>
            </a:pathLst>
          </a:cu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9" name="Text Box 7"/>
          <p:cNvSpPr txBox="1">
            <a:spLocks noChangeArrowheads="1"/>
          </p:cNvSpPr>
          <p:nvPr/>
        </p:nvSpPr>
        <p:spPr bwMode="auto">
          <a:xfrm>
            <a:off x="2422525" y="2428875"/>
            <a:ext cx="1527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0000"/>
                </a:solidFill>
                <a:latin typeface="Times New Roman" pitchFamily="18" charset="0"/>
              </a:rPr>
              <a:t>Meaning</a:t>
            </a:r>
            <a:endParaRPr lang="en-US" altLang="en-US" sz="2400" dirty="0">
              <a:latin typeface="Times New Roman" pitchFamily="18" charset="0"/>
            </a:endParaRPr>
          </a:p>
        </p:txBody>
      </p:sp>
      <p:sp>
        <p:nvSpPr>
          <p:cNvPr id="207880" name="Text Box 8"/>
          <p:cNvSpPr txBox="1">
            <a:spLocks noChangeArrowheads="1"/>
          </p:cNvSpPr>
          <p:nvPr/>
        </p:nvSpPr>
        <p:spPr bwMode="auto">
          <a:xfrm>
            <a:off x="4860925" y="2200275"/>
            <a:ext cx="148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9933"/>
                </a:solidFill>
                <a:latin typeface="Times New Roman" pitchFamily="18" charset="0"/>
              </a:rPr>
              <a:t>Comfort</a:t>
            </a:r>
            <a:endParaRPr lang="en-US" altLang="en-US" sz="2400">
              <a:solidFill>
                <a:srgbClr val="FF9933"/>
              </a:solidFill>
              <a:latin typeface="Times New Roman" pitchFamily="18" charset="0"/>
            </a:endParaRPr>
          </a:p>
        </p:txBody>
      </p:sp>
      <p:sp>
        <p:nvSpPr>
          <p:cNvPr id="207881" name="Text Box 9"/>
          <p:cNvSpPr txBox="1">
            <a:spLocks noChangeArrowheads="1"/>
          </p:cNvSpPr>
          <p:nvPr/>
        </p:nvSpPr>
        <p:spPr bwMode="auto">
          <a:xfrm>
            <a:off x="5775325" y="3800475"/>
            <a:ext cx="1390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9999"/>
                </a:solidFill>
                <a:latin typeface="Times New Roman" pitchFamily="18" charset="0"/>
              </a:rPr>
              <a:t>Identity</a:t>
            </a:r>
            <a:endParaRPr lang="en-US" altLang="en-US" sz="2400">
              <a:latin typeface="Times New Roman" pitchFamily="18" charset="0"/>
            </a:endParaRPr>
          </a:p>
        </p:txBody>
      </p:sp>
      <p:sp>
        <p:nvSpPr>
          <p:cNvPr id="207882" name="Text Box 10"/>
          <p:cNvSpPr txBox="1">
            <a:spLocks noChangeArrowheads="1"/>
          </p:cNvSpPr>
          <p:nvPr/>
        </p:nvSpPr>
        <p:spPr bwMode="auto">
          <a:xfrm>
            <a:off x="4876800" y="5334000"/>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66CC"/>
                </a:solidFill>
                <a:latin typeface="Times New Roman" pitchFamily="18" charset="0"/>
              </a:rPr>
              <a:t>Joy</a:t>
            </a:r>
            <a:endParaRPr lang="en-US" altLang="en-US" sz="2400">
              <a:latin typeface="Times New Roman" pitchFamily="18" charset="0"/>
            </a:endParaRPr>
          </a:p>
        </p:txBody>
      </p:sp>
      <p:sp>
        <p:nvSpPr>
          <p:cNvPr id="207883" name="Text Box 11"/>
          <p:cNvSpPr txBox="1">
            <a:spLocks noChangeArrowheads="1"/>
          </p:cNvSpPr>
          <p:nvPr/>
        </p:nvSpPr>
        <p:spPr bwMode="auto">
          <a:xfrm>
            <a:off x="2346325" y="4486275"/>
            <a:ext cx="1587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8000"/>
                </a:solidFill>
                <a:latin typeface="Times New Roman" pitchFamily="18" charset="0"/>
              </a:rPr>
              <a:t>Inclusion</a:t>
            </a:r>
            <a:endParaRPr lang="en-US" altLang="en-US" sz="2400">
              <a:latin typeface="Times New Roman" pitchFamily="18" charset="0"/>
            </a:endParaRPr>
          </a:p>
        </p:txBody>
      </p:sp>
      <p:sp>
        <p:nvSpPr>
          <p:cNvPr id="207884" name="Freeform 12"/>
          <p:cNvSpPr>
            <a:spLocks/>
          </p:cNvSpPr>
          <p:nvPr/>
        </p:nvSpPr>
        <p:spPr bwMode="auto">
          <a:xfrm>
            <a:off x="2044700" y="1663700"/>
            <a:ext cx="2527300" cy="2378075"/>
          </a:xfrm>
          <a:custGeom>
            <a:avLst/>
            <a:gdLst>
              <a:gd name="T0" fmla="*/ 1158 w 1592"/>
              <a:gd name="T1" fmla="*/ 1498 h 1498"/>
              <a:gd name="T2" fmla="*/ 392 w 1592"/>
              <a:gd name="T3" fmla="*/ 1400 h 1498"/>
              <a:gd name="T4" fmla="*/ 248 w 1592"/>
              <a:gd name="T5" fmla="*/ 1352 h 1498"/>
              <a:gd name="T6" fmla="*/ 152 w 1592"/>
              <a:gd name="T7" fmla="*/ 1208 h 1498"/>
              <a:gd name="T8" fmla="*/ 8 w 1592"/>
              <a:gd name="T9" fmla="*/ 968 h 1498"/>
              <a:gd name="T10" fmla="*/ 104 w 1592"/>
              <a:gd name="T11" fmla="*/ 344 h 1498"/>
              <a:gd name="T12" fmla="*/ 584 w 1592"/>
              <a:gd name="T13" fmla="*/ 200 h 1498"/>
              <a:gd name="T14" fmla="*/ 1016 w 1592"/>
              <a:gd name="T15" fmla="*/ 8 h 1498"/>
              <a:gd name="T16" fmla="*/ 1304 w 1592"/>
              <a:gd name="T17" fmla="*/ 152 h 1498"/>
              <a:gd name="T18" fmla="*/ 1592 w 1592"/>
              <a:gd name="T19" fmla="*/ 488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2" h="1498">
                <a:moveTo>
                  <a:pt x="1158" y="1498"/>
                </a:moveTo>
                <a:cubicBezTo>
                  <a:pt x="1029" y="1482"/>
                  <a:pt x="544" y="1424"/>
                  <a:pt x="392" y="1400"/>
                </a:cubicBezTo>
                <a:cubicBezTo>
                  <a:pt x="240" y="1376"/>
                  <a:pt x="288" y="1384"/>
                  <a:pt x="248" y="1352"/>
                </a:cubicBezTo>
                <a:cubicBezTo>
                  <a:pt x="208" y="1320"/>
                  <a:pt x="192" y="1272"/>
                  <a:pt x="152" y="1208"/>
                </a:cubicBezTo>
                <a:cubicBezTo>
                  <a:pt x="112" y="1144"/>
                  <a:pt x="16" y="1112"/>
                  <a:pt x="8" y="968"/>
                </a:cubicBezTo>
                <a:cubicBezTo>
                  <a:pt x="0" y="824"/>
                  <a:pt x="8" y="472"/>
                  <a:pt x="104" y="344"/>
                </a:cubicBezTo>
                <a:cubicBezTo>
                  <a:pt x="200" y="216"/>
                  <a:pt x="432" y="256"/>
                  <a:pt x="584" y="200"/>
                </a:cubicBezTo>
                <a:cubicBezTo>
                  <a:pt x="736" y="144"/>
                  <a:pt x="896" y="16"/>
                  <a:pt x="1016" y="8"/>
                </a:cubicBezTo>
                <a:cubicBezTo>
                  <a:pt x="1136" y="0"/>
                  <a:pt x="1208" y="72"/>
                  <a:pt x="1304" y="152"/>
                </a:cubicBezTo>
                <a:cubicBezTo>
                  <a:pt x="1400" y="232"/>
                  <a:pt x="1552" y="440"/>
                  <a:pt x="1592" y="48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5" name="Freeform 13"/>
          <p:cNvSpPr>
            <a:spLocks/>
          </p:cNvSpPr>
          <p:nvPr/>
        </p:nvSpPr>
        <p:spPr bwMode="auto">
          <a:xfrm>
            <a:off x="4521200" y="1765300"/>
            <a:ext cx="2425700" cy="1358900"/>
          </a:xfrm>
          <a:custGeom>
            <a:avLst/>
            <a:gdLst>
              <a:gd name="T0" fmla="*/ 32 w 1528"/>
              <a:gd name="T1" fmla="*/ 856 h 856"/>
              <a:gd name="T2" fmla="*/ 32 w 1528"/>
              <a:gd name="T3" fmla="*/ 280 h 856"/>
              <a:gd name="T4" fmla="*/ 224 w 1528"/>
              <a:gd name="T5" fmla="*/ 40 h 856"/>
              <a:gd name="T6" fmla="*/ 560 w 1528"/>
              <a:gd name="T7" fmla="*/ 40 h 856"/>
              <a:gd name="T8" fmla="*/ 656 w 1528"/>
              <a:gd name="T9" fmla="*/ 88 h 856"/>
              <a:gd name="T10" fmla="*/ 992 w 1528"/>
              <a:gd name="T11" fmla="*/ 40 h 856"/>
              <a:gd name="T12" fmla="*/ 1376 w 1528"/>
              <a:gd name="T13" fmla="*/ 40 h 856"/>
              <a:gd name="T14" fmla="*/ 1472 w 1528"/>
              <a:gd name="T15" fmla="*/ 88 h 856"/>
              <a:gd name="T16" fmla="*/ 1520 w 1528"/>
              <a:gd name="T17" fmla="*/ 328 h 856"/>
              <a:gd name="T18" fmla="*/ 1520 w 1528"/>
              <a:gd name="T19" fmla="*/ 424 h 856"/>
              <a:gd name="T20" fmla="*/ 1472 w 1528"/>
              <a:gd name="T21" fmla="*/ 664 h 856"/>
              <a:gd name="T22" fmla="*/ 1424 w 1528"/>
              <a:gd name="T23" fmla="*/ 76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8" h="856">
                <a:moveTo>
                  <a:pt x="32" y="856"/>
                </a:moveTo>
                <a:cubicBezTo>
                  <a:pt x="16" y="636"/>
                  <a:pt x="0" y="416"/>
                  <a:pt x="32" y="280"/>
                </a:cubicBezTo>
                <a:cubicBezTo>
                  <a:pt x="64" y="144"/>
                  <a:pt x="136" y="80"/>
                  <a:pt x="224" y="40"/>
                </a:cubicBezTo>
                <a:cubicBezTo>
                  <a:pt x="312" y="0"/>
                  <a:pt x="488" y="32"/>
                  <a:pt x="560" y="40"/>
                </a:cubicBezTo>
                <a:cubicBezTo>
                  <a:pt x="632" y="48"/>
                  <a:pt x="584" y="88"/>
                  <a:pt x="656" y="88"/>
                </a:cubicBezTo>
                <a:cubicBezTo>
                  <a:pt x="728" y="88"/>
                  <a:pt x="872" y="48"/>
                  <a:pt x="992" y="40"/>
                </a:cubicBezTo>
                <a:cubicBezTo>
                  <a:pt x="1112" y="32"/>
                  <a:pt x="1296" y="32"/>
                  <a:pt x="1376" y="40"/>
                </a:cubicBezTo>
                <a:cubicBezTo>
                  <a:pt x="1456" y="48"/>
                  <a:pt x="1448" y="40"/>
                  <a:pt x="1472" y="88"/>
                </a:cubicBezTo>
                <a:cubicBezTo>
                  <a:pt x="1496" y="136"/>
                  <a:pt x="1512" y="272"/>
                  <a:pt x="1520" y="328"/>
                </a:cubicBezTo>
                <a:cubicBezTo>
                  <a:pt x="1528" y="384"/>
                  <a:pt x="1528" y="368"/>
                  <a:pt x="1520" y="424"/>
                </a:cubicBezTo>
                <a:cubicBezTo>
                  <a:pt x="1512" y="480"/>
                  <a:pt x="1488" y="608"/>
                  <a:pt x="1472" y="664"/>
                </a:cubicBezTo>
                <a:cubicBezTo>
                  <a:pt x="1456" y="720"/>
                  <a:pt x="1440" y="736"/>
                  <a:pt x="1424" y="760"/>
                </a:cubicBezTo>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06014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9B2DA0-3EC2-7C49-B1B4-F9E924BB0E32}"/>
              </a:ext>
            </a:extLst>
          </p:cNvPr>
          <p:cNvSpPr>
            <a:spLocks noGrp="1"/>
          </p:cNvSpPr>
          <p:nvPr>
            <p:ph type="body" idx="1"/>
          </p:nvPr>
        </p:nvSpPr>
        <p:spPr>
          <a:xfrm>
            <a:off x="256995" y="2541884"/>
            <a:ext cx="8627629" cy="3104142"/>
          </a:xfrm>
        </p:spPr>
        <p:txBody>
          <a:bodyPr/>
          <a:lstStyle/>
          <a:p>
            <a:endParaRPr lang="en-US" dirty="0"/>
          </a:p>
          <a:p>
            <a:endParaRPr lang="en-US" dirty="0"/>
          </a:p>
        </p:txBody>
      </p:sp>
      <p:pic>
        <p:nvPicPr>
          <p:cNvPr id="7" name="Google Shape;71;p2" descr="Picture 7">
            <a:extLst>
              <a:ext uri="{FF2B5EF4-FFF2-40B4-BE49-F238E27FC236}">
                <a16:creationId xmlns:a16="http://schemas.microsoft.com/office/drawing/2014/main" id="{77A91D2E-753A-2347-855C-2EC04636250C}"/>
              </a:ext>
            </a:extLst>
          </p:cNvPr>
          <p:cNvPicPr preferRelativeResize="0"/>
          <p:nvPr/>
        </p:nvPicPr>
        <p:blipFill rotWithShape="1">
          <a:blip r:embed="rId2">
            <a:alphaModFix/>
          </a:blip>
          <a:srcRect/>
          <a:stretch/>
        </p:blipFill>
        <p:spPr>
          <a:xfrm>
            <a:off x="177980" y="1060011"/>
            <a:ext cx="2169042" cy="692322"/>
          </a:xfrm>
          <a:prstGeom prst="rect">
            <a:avLst/>
          </a:prstGeom>
          <a:noFill/>
          <a:ln>
            <a:noFill/>
          </a:ln>
        </p:spPr>
      </p:pic>
      <p:sp>
        <p:nvSpPr>
          <p:cNvPr id="5" name="Text Placeholder 2">
            <a:extLst>
              <a:ext uri="{FF2B5EF4-FFF2-40B4-BE49-F238E27FC236}">
                <a16:creationId xmlns:a16="http://schemas.microsoft.com/office/drawing/2014/main" id="{4D2C4893-4FCC-9448-A57A-86F1905C2AD9}"/>
              </a:ext>
            </a:extLst>
          </p:cNvPr>
          <p:cNvSpPr txBox="1">
            <a:spLocks/>
          </p:cNvSpPr>
          <p:nvPr/>
        </p:nvSpPr>
        <p:spPr>
          <a:xfrm>
            <a:off x="398727" y="2693847"/>
            <a:ext cx="8627629" cy="3104142"/>
          </a:xfrm>
          <a:prstGeom prst="rect">
            <a:avLst/>
          </a:prstGeom>
          <a:noFill/>
          <a:ln>
            <a:noFill/>
          </a:ln>
        </p:spPr>
        <p:txBody>
          <a:bodyPr spcFirstLastPara="1" vert="horz" wrap="square" lIns="34275" tIns="34275" rIns="34275" bIns="34275" rtlCol="0" anchor="t" anchorCtr="0">
            <a:normAutofit/>
          </a:bodyPr>
          <a:lstStyle>
            <a:lvl1pPr marL="457200" lvl="0" indent="-342900" algn="l" defTabSz="914400" rtl="0" eaLnBrk="1" latinLnBrk="0" hangingPunct="1">
              <a:lnSpc>
                <a:spcPct val="90000"/>
              </a:lnSpc>
              <a:spcBef>
                <a:spcPts val="100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100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1000"/>
              </a:spcBef>
              <a:spcAft>
                <a:spcPts val="0"/>
              </a:spcAft>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1000"/>
              </a:spcBef>
              <a:spcAft>
                <a:spcPts val="0"/>
              </a:spcAft>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1000"/>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100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100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100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100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342900" indent="-257175" defTabSz="685800">
              <a:spcBef>
                <a:spcPts val="750"/>
              </a:spcBef>
            </a:pPr>
            <a:endParaRPr lang="en-US" sz="2100" dirty="0">
              <a:solidFill>
                <a:srgbClr val="000000"/>
              </a:solidFill>
              <a:latin typeface="Calibri" panose="020F0502020204030204"/>
            </a:endParaRPr>
          </a:p>
        </p:txBody>
      </p:sp>
      <p:pic>
        <p:nvPicPr>
          <p:cNvPr id="6" name="Picture 5">
            <a:extLst>
              <a:ext uri="{FF2B5EF4-FFF2-40B4-BE49-F238E27FC236}">
                <a16:creationId xmlns:a16="http://schemas.microsoft.com/office/drawing/2014/main" id="{A9F9B8AB-9113-6D48-B60D-D688943F0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516" y="1162165"/>
            <a:ext cx="2701220" cy="1482587"/>
          </a:xfrm>
          <a:prstGeom prst="rect">
            <a:avLst/>
          </a:prstGeom>
          <a:ln>
            <a:noFill/>
          </a:ln>
          <a:effectLst>
            <a:outerShdw blurRad="292100" dist="139700" dir="2700000" algn="tl" rotWithShape="0">
              <a:srgbClr val="333333">
                <a:alpha val="30000"/>
              </a:srgbClr>
            </a:outerShdw>
          </a:effectLst>
        </p:spPr>
      </p:pic>
      <p:sp>
        <p:nvSpPr>
          <p:cNvPr id="8" name="Content Placeholder 2">
            <a:extLst>
              <a:ext uri="{FF2B5EF4-FFF2-40B4-BE49-F238E27FC236}">
                <a16:creationId xmlns:a16="http://schemas.microsoft.com/office/drawing/2014/main" id="{8FF86BB7-2A81-FE4D-AFE7-03717F999C16}"/>
              </a:ext>
            </a:extLst>
          </p:cNvPr>
          <p:cNvSpPr txBox="1">
            <a:spLocks/>
          </p:cNvSpPr>
          <p:nvPr/>
        </p:nvSpPr>
        <p:spPr>
          <a:xfrm>
            <a:off x="520880" y="2922711"/>
            <a:ext cx="6571736" cy="1668527"/>
          </a:xfrm>
          <a:prstGeom prst="rect">
            <a:avLst/>
          </a:prstGeom>
        </p:spPr>
        <p:txBody>
          <a:bodyPr vert="horz"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436" indent="0" defTabSz="685800">
              <a:spcBef>
                <a:spcPts val="750"/>
              </a:spcBef>
              <a:spcAft>
                <a:spcPts val="675"/>
              </a:spcAft>
              <a:buNone/>
            </a:pPr>
            <a:r>
              <a:rPr lang="en-US" sz="2100" dirty="0">
                <a:solidFill>
                  <a:srgbClr val="000000"/>
                </a:solidFill>
                <a:latin typeface="Calibri" panose="020F0502020204030204"/>
              </a:rPr>
              <a:t>The National Center on Elder Abuse strives to improve the national response to elder abuse, neglect, and exploitation. </a:t>
            </a:r>
          </a:p>
          <a:p>
            <a:pPr marL="61436" indent="0" defTabSz="685800">
              <a:spcBef>
                <a:spcPts val="750"/>
              </a:spcBef>
              <a:spcAft>
                <a:spcPts val="675"/>
              </a:spcAft>
              <a:buNone/>
            </a:pPr>
            <a:r>
              <a:rPr lang="en-US" sz="2100" dirty="0">
                <a:solidFill>
                  <a:srgbClr val="000000"/>
                </a:solidFill>
                <a:latin typeface="Calibri" panose="020F0502020204030204"/>
              </a:rPr>
              <a:t>We provide education, share the latest in research and national policy, and promote best practices in the field and in our communities.</a:t>
            </a:r>
          </a:p>
          <a:p>
            <a:pPr marL="61436" indent="0" defTabSz="685800">
              <a:spcBef>
                <a:spcPts val="750"/>
              </a:spcBef>
              <a:buNone/>
            </a:pPr>
            <a:endParaRPr lang="en-US" sz="1575" b="1" dirty="0">
              <a:solidFill>
                <a:srgbClr val="000000"/>
              </a:solidFill>
              <a:latin typeface="Calibri" panose="020F0502020204030204"/>
            </a:endParaRPr>
          </a:p>
        </p:txBody>
      </p:sp>
      <p:pic>
        <p:nvPicPr>
          <p:cNvPr id="9" name="Picture 8">
            <a:extLst>
              <a:ext uri="{FF2B5EF4-FFF2-40B4-BE49-F238E27FC236}">
                <a16:creationId xmlns:a16="http://schemas.microsoft.com/office/drawing/2014/main" id="{1BF2BC25-EE1E-3242-81E5-DD7D32A80B80}"/>
              </a:ext>
            </a:extLst>
          </p:cNvPr>
          <p:cNvPicPr>
            <a:picLocks noChangeAspect="1"/>
          </p:cNvPicPr>
          <p:nvPr/>
        </p:nvPicPr>
        <p:blipFill>
          <a:blip r:embed="rId4"/>
          <a:stretch>
            <a:fillRect/>
          </a:stretch>
        </p:blipFill>
        <p:spPr>
          <a:xfrm>
            <a:off x="1938832" y="4661056"/>
            <a:ext cx="1773498" cy="1253815"/>
          </a:xfrm>
          <a:prstGeom prst="rect">
            <a:avLst/>
          </a:prstGeom>
        </p:spPr>
      </p:pic>
      <p:pic>
        <p:nvPicPr>
          <p:cNvPr id="10" name="Picture 9" descr="A picture containing text, silhouette&#10;&#10;Description automatically generated">
            <a:extLst>
              <a:ext uri="{FF2B5EF4-FFF2-40B4-BE49-F238E27FC236}">
                <a16:creationId xmlns:a16="http://schemas.microsoft.com/office/drawing/2014/main" id="{9B26A20C-B165-6A43-BDBB-AE92EB86CF49}"/>
              </a:ext>
            </a:extLst>
          </p:cNvPr>
          <p:cNvPicPr>
            <a:picLocks noChangeAspect="1"/>
          </p:cNvPicPr>
          <p:nvPr/>
        </p:nvPicPr>
        <p:blipFill>
          <a:blip r:embed="rId5"/>
          <a:stretch>
            <a:fillRect/>
          </a:stretch>
        </p:blipFill>
        <p:spPr>
          <a:xfrm>
            <a:off x="3659037" y="4730874"/>
            <a:ext cx="1772635" cy="125381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C350CBF-740D-2649-BCD8-929F39B99294}"/>
              </a:ext>
            </a:extLst>
          </p:cNvPr>
          <p:cNvPicPr>
            <a:picLocks noChangeAspect="1"/>
          </p:cNvPicPr>
          <p:nvPr/>
        </p:nvPicPr>
        <p:blipFill>
          <a:blip r:embed="rId6"/>
          <a:stretch>
            <a:fillRect/>
          </a:stretch>
        </p:blipFill>
        <p:spPr>
          <a:xfrm>
            <a:off x="5573404" y="4637921"/>
            <a:ext cx="1772431" cy="1253418"/>
          </a:xfrm>
          <a:prstGeom prst="rect">
            <a:avLst/>
          </a:prstGeom>
        </p:spPr>
      </p:pic>
    </p:spTree>
    <p:extLst>
      <p:ext uri="{BB962C8B-B14F-4D97-AF65-F5344CB8AC3E}">
        <p14:creationId xmlns:p14="http://schemas.microsoft.com/office/powerpoint/2010/main" val="165160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71;p2" descr="Picture 7">
            <a:extLst>
              <a:ext uri="{FF2B5EF4-FFF2-40B4-BE49-F238E27FC236}">
                <a16:creationId xmlns:a16="http://schemas.microsoft.com/office/drawing/2014/main" id="{77A91D2E-753A-2347-855C-2EC04636250C}"/>
              </a:ext>
            </a:extLst>
          </p:cNvPr>
          <p:cNvPicPr preferRelativeResize="0"/>
          <p:nvPr/>
        </p:nvPicPr>
        <p:blipFill rotWithShape="1">
          <a:blip r:embed="rId2">
            <a:alphaModFix/>
          </a:blip>
          <a:srcRect/>
          <a:stretch/>
        </p:blipFill>
        <p:spPr>
          <a:xfrm>
            <a:off x="177980" y="1060011"/>
            <a:ext cx="2169042" cy="692322"/>
          </a:xfrm>
          <a:prstGeom prst="rect">
            <a:avLst/>
          </a:prstGeom>
          <a:noFill/>
          <a:ln>
            <a:noFill/>
          </a:ln>
        </p:spPr>
      </p:pic>
      <p:pic>
        <p:nvPicPr>
          <p:cNvPr id="6" name="Shape 203">
            <a:extLst>
              <a:ext uri="{FF2B5EF4-FFF2-40B4-BE49-F238E27FC236}">
                <a16:creationId xmlns:a16="http://schemas.microsoft.com/office/drawing/2014/main" id="{C414A2AD-63DB-9E4B-9D5E-6D4EF71D9E57}"/>
              </a:ext>
            </a:extLst>
          </p:cNvPr>
          <p:cNvPicPr preferRelativeResize="0"/>
          <p:nvPr/>
        </p:nvPicPr>
        <p:blipFill>
          <a:blip r:embed="rId3">
            <a:alphaModFix/>
          </a:blip>
          <a:stretch>
            <a:fillRect/>
          </a:stretch>
        </p:blipFill>
        <p:spPr>
          <a:xfrm>
            <a:off x="2108535" y="2166321"/>
            <a:ext cx="5483392" cy="3539656"/>
          </a:xfrm>
          <a:prstGeom prst="rect">
            <a:avLst/>
          </a:prstGeom>
          <a:noFill/>
          <a:ln>
            <a:noFill/>
          </a:ln>
        </p:spPr>
      </p:pic>
      <p:sp>
        <p:nvSpPr>
          <p:cNvPr id="8" name="Shape 204">
            <a:extLst>
              <a:ext uri="{FF2B5EF4-FFF2-40B4-BE49-F238E27FC236}">
                <a16:creationId xmlns:a16="http://schemas.microsoft.com/office/drawing/2014/main" id="{8C2C3DD2-A797-BA44-AA0F-76B7F0873F46}"/>
              </a:ext>
            </a:extLst>
          </p:cNvPr>
          <p:cNvSpPr txBox="1">
            <a:spLocks/>
          </p:cNvSpPr>
          <p:nvPr/>
        </p:nvSpPr>
        <p:spPr>
          <a:xfrm>
            <a:off x="2016404" y="1608836"/>
            <a:ext cx="6172200" cy="557213"/>
          </a:xfrm>
          <a:prstGeom prst="rect">
            <a:avLst/>
          </a:prstGeom>
          <a:noFill/>
          <a:ln>
            <a:noFill/>
          </a:ln>
        </p:spPr>
        <p:txBody>
          <a:bodyPr spcFirstLastPara="1" vert="horz" wrap="square" lIns="51427" tIns="25706" rIns="51427" bIns="25706" rtlCol="0" anchor="ctr" anchorCtr="0">
            <a:noAutofit/>
          </a:bodyPr>
          <a:lstStyle>
            <a:lvl1pPr lvl="0" algn="l" defTabSz="914400" rtl="0" eaLnBrk="1" latinLnBrk="0" hangingPunct="1">
              <a:lnSpc>
                <a:spcPct val="90000"/>
              </a:lnSpc>
              <a:spcBef>
                <a:spcPts val="0"/>
              </a:spcBef>
              <a:spcAft>
                <a:spcPts val="0"/>
              </a:spcAft>
              <a:buClr>
                <a:srgbClr val="E75925"/>
              </a:buClr>
              <a:buSzPts val="1800"/>
              <a:buNone/>
              <a:defRPr sz="4400" kern="1200">
                <a:solidFill>
                  <a:schemeClr val="tx1"/>
                </a:solidFill>
                <a:latin typeface="+mj-lt"/>
                <a:ea typeface="+mj-ea"/>
                <a:cs typeface="+mj-cs"/>
              </a:defRPr>
            </a:lvl1pPr>
            <a:lvl2pPr lvl="1" algn="l">
              <a:lnSpc>
                <a:spcPct val="90000"/>
              </a:lnSpc>
              <a:spcBef>
                <a:spcPts val="0"/>
              </a:spcBef>
              <a:spcAft>
                <a:spcPts val="0"/>
              </a:spcAft>
              <a:buClr>
                <a:srgbClr val="E75925"/>
              </a:buClr>
              <a:buSzPts val="1800"/>
              <a:buNone/>
              <a:defRPr/>
            </a:lvl2pPr>
            <a:lvl3pPr lvl="2" algn="l">
              <a:lnSpc>
                <a:spcPct val="90000"/>
              </a:lnSpc>
              <a:spcBef>
                <a:spcPts val="0"/>
              </a:spcBef>
              <a:spcAft>
                <a:spcPts val="0"/>
              </a:spcAft>
              <a:buClr>
                <a:srgbClr val="E75925"/>
              </a:buClr>
              <a:buSzPts val="1800"/>
              <a:buNone/>
              <a:defRPr/>
            </a:lvl3pPr>
            <a:lvl4pPr lvl="3" algn="l">
              <a:lnSpc>
                <a:spcPct val="90000"/>
              </a:lnSpc>
              <a:spcBef>
                <a:spcPts val="0"/>
              </a:spcBef>
              <a:spcAft>
                <a:spcPts val="0"/>
              </a:spcAft>
              <a:buClr>
                <a:srgbClr val="E75925"/>
              </a:buClr>
              <a:buSzPts val="1800"/>
              <a:buNone/>
              <a:defRPr/>
            </a:lvl4pPr>
            <a:lvl5pPr lvl="4" algn="l">
              <a:lnSpc>
                <a:spcPct val="90000"/>
              </a:lnSpc>
              <a:spcBef>
                <a:spcPts val="0"/>
              </a:spcBef>
              <a:spcAft>
                <a:spcPts val="0"/>
              </a:spcAft>
              <a:buClr>
                <a:srgbClr val="E75925"/>
              </a:buClr>
              <a:buSzPts val="1800"/>
              <a:buNone/>
              <a:defRPr/>
            </a:lvl5pPr>
            <a:lvl6pPr lvl="5" algn="l">
              <a:lnSpc>
                <a:spcPct val="90000"/>
              </a:lnSpc>
              <a:spcBef>
                <a:spcPts val="0"/>
              </a:spcBef>
              <a:spcAft>
                <a:spcPts val="0"/>
              </a:spcAft>
              <a:buClr>
                <a:srgbClr val="E75925"/>
              </a:buClr>
              <a:buSzPts val="1800"/>
              <a:buNone/>
              <a:defRPr/>
            </a:lvl6pPr>
            <a:lvl7pPr lvl="6" algn="l">
              <a:lnSpc>
                <a:spcPct val="90000"/>
              </a:lnSpc>
              <a:spcBef>
                <a:spcPts val="0"/>
              </a:spcBef>
              <a:spcAft>
                <a:spcPts val="0"/>
              </a:spcAft>
              <a:buClr>
                <a:srgbClr val="E75925"/>
              </a:buClr>
              <a:buSzPts val="1800"/>
              <a:buNone/>
              <a:defRPr/>
            </a:lvl7pPr>
            <a:lvl8pPr lvl="7" algn="l">
              <a:lnSpc>
                <a:spcPct val="90000"/>
              </a:lnSpc>
              <a:spcBef>
                <a:spcPts val="0"/>
              </a:spcBef>
              <a:spcAft>
                <a:spcPts val="0"/>
              </a:spcAft>
              <a:buClr>
                <a:srgbClr val="E75925"/>
              </a:buClr>
              <a:buSzPts val="1800"/>
              <a:buNone/>
              <a:defRPr/>
            </a:lvl8pPr>
            <a:lvl9pPr lvl="8" algn="l">
              <a:lnSpc>
                <a:spcPct val="90000"/>
              </a:lnSpc>
              <a:spcBef>
                <a:spcPts val="0"/>
              </a:spcBef>
              <a:spcAft>
                <a:spcPts val="0"/>
              </a:spcAft>
              <a:buClr>
                <a:srgbClr val="E75925"/>
              </a:buClr>
              <a:buSzPts val="1800"/>
              <a:buNone/>
              <a:defRPr/>
            </a:lvl9pPr>
          </a:lstStyle>
          <a:p>
            <a:pPr defTabSz="685800">
              <a:buClr>
                <a:srgbClr val="FFFFFF"/>
              </a:buClr>
              <a:buSzPct val="25000"/>
            </a:pPr>
            <a:r>
              <a:rPr lang="en-US" sz="1856" b="1" dirty="0">
                <a:solidFill>
                  <a:srgbClr val="E75925"/>
                </a:solidFill>
                <a:latin typeface="Century Gothic" panose="020B0502020202020204" pitchFamily="34" charset="0"/>
                <a:ea typeface="Lato"/>
                <a:cs typeface="Lato"/>
                <a:sym typeface="Lato"/>
              </a:rPr>
              <a:t>TRAINING RESOURCES ON ELDER ABUSE (TREA)</a:t>
            </a:r>
          </a:p>
        </p:txBody>
      </p:sp>
    </p:spTree>
    <p:extLst>
      <p:ext uri="{BB962C8B-B14F-4D97-AF65-F5344CB8AC3E}">
        <p14:creationId xmlns:p14="http://schemas.microsoft.com/office/powerpoint/2010/main" val="349527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350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sz="quarter" idx="13"/>
          </p:nvPr>
        </p:nvSpPr>
        <p:spPr/>
        <p:txBody>
          <a:bodyPr/>
          <a:lstStyle/>
          <a:p>
            <a:pPr>
              <a:lnSpc>
                <a:spcPct val="130000"/>
              </a:lnSpc>
            </a:pPr>
            <a:r>
              <a:rPr lang="en-US" sz="3600" dirty="0">
                <a:solidFill>
                  <a:schemeClr val="tx1"/>
                </a:solidFill>
              </a:rPr>
              <a:t>May be unable to recognize abuse</a:t>
            </a:r>
          </a:p>
          <a:p>
            <a:pPr>
              <a:lnSpc>
                <a:spcPct val="120000"/>
              </a:lnSpc>
            </a:pPr>
            <a:r>
              <a:rPr lang="en-US" sz="3600" dirty="0">
                <a:solidFill>
                  <a:schemeClr val="tx1"/>
                </a:solidFill>
              </a:rPr>
              <a:t>May be unable to report abuse</a:t>
            </a:r>
          </a:p>
          <a:p>
            <a:pPr>
              <a:lnSpc>
                <a:spcPct val="120000"/>
              </a:lnSpc>
            </a:pPr>
            <a:r>
              <a:rPr lang="en-US" sz="3600" dirty="0">
                <a:solidFill>
                  <a:schemeClr val="tx1"/>
                </a:solidFill>
              </a:rPr>
              <a:t>May not be </a:t>
            </a:r>
            <a:r>
              <a:rPr lang="en-US" sz="3600" dirty="0" smtClean="0">
                <a:solidFill>
                  <a:schemeClr val="tx1"/>
                </a:solidFill>
              </a:rPr>
              <a:t>believed</a:t>
            </a:r>
            <a:endParaRPr lang="en-US" sz="3600" dirty="0">
              <a:solidFill>
                <a:schemeClr val="tx1"/>
              </a:solidFill>
            </a:endParaRPr>
          </a:p>
        </p:txBody>
      </p:sp>
      <p:sp>
        <p:nvSpPr>
          <p:cNvPr id="262146" name="Rectangle 2"/>
          <p:cNvSpPr>
            <a:spLocks noGrp="1" noChangeArrowheads="1"/>
          </p:cNvSpPr>
          <p:nvPr>
            <p:ph type="title"/>
          </p:nvPr>
        </p:nvSpPr>
        <p:spPr/>
        <p:txBody>
          <a:bodyPr>
            <a:normAutofit/>
          </a:bodyPr>
          <a:lstStyle/>
          <a:p>
            <a:r>
              <a:rPr lang="en-US" dirty="0"/>
              <a:t>The Person with dementia:</a:t>
            </a:r>
          </a:p>
        </p:txBody>
      </p:sp>
    </p:spTree>
    <p:extLst>
      <p:ext uri="{BB962C8B-B14F-4D97-AF65-F5344CB8AC3E}">
        <p14:creationId xmlns:p14="http://schemas.microsoft.com/office/powerpoint/2010/main" val="4683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a:off x="4040957" y="2587671"/>
            <a:ext cx="0" cy="2014158"/>
          </a:xfrm>
          <a:prstGeom prst="line">
            <a:avLst/>
          </a:prstGeom>
          <a:noFill/>
          <a:ln w="28575"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8" name="Straight Connector 67"/>
          <p:cNvCxnSpPr/>
          <p:nvPr/>
        </p:nvCxnSpPr>
        <p:spPr>
          <a:xfrm>
            <a:off x="995314" y="2590800"/>
            <a:ext cx="0" cy="2014158"/>
          </a:xfrm>
          <a:prstGeom prst="line">
            <a:avLst/>
          </a:prstGeom>
          <a:noFill/>
          <a:ln w="28575"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5" name="Straight Connector 54"/>
          <p:cNvCxnSpPr/>
          <p:nvPr/>
        </p:nvCxnSpPr>
        <p:spPr>
          <a:xfrm>
            <a:off x="6710314" y="2583684"/>
            <a:ext cx="0" cy="2014158"/>
          </a:xfrm>
          <a:prstGeom prst="line">
            <a:avLst/>
          </a:prstGeom>
          <a:noFill/>
          <a:ln w="28575"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sp>
        <p:nvSpPr>
          <p:cNvPr id="37" name="Oval 36"/>
          <p:cNvSpPr/>
          <p:nvPr/>
        </p:nvSpPr>
        <p:spPr>
          <a:xfrm>
            <a:off x="381000" y="1447800"/>
            <a:ext cx="1342468" cy="134246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481847" y="1558516"/>
            <a:ext cx="1136502" cy="1136502"/>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Connector 2"/>
          <p:cNvCxnSpPr/>
          <p:nvPr/>
        </p:nvCxnSpPr>
        <p:spPr>
          <a:xfrm>
            <a:off x="5490902" y="4022430"/>
            <a:ext cx="0" cy="622746"/>
          </a:xfrm>
          <a:prstGeom prst="line">
            <a:avLst/>
          </a:prstGeom>
          <a:noFill/>
          <a:ln w="28575"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 name="Straight Connector 3"/>
          <p:cNvCxnSpPr/>
          <p:nvPr/>
        </p:nvCxnSpPr>
        <p:spPr>
          <a:xfrm>
            <a:off x="241300" y="4648200"/>
            <a:ext cx="8712200" cy="0"/>
          </a:xfrm>
          <a:prstGeom prst="line">
            <a:avLst/>
          </a:prstGeom>
          <a:noFill/>
          <a:ln w="3810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sp>
        <p:nvSpPr>
          <p:cNvPr id="5" name="Oval 4"/>
          <p:cNvSpPr/>
          <p:nvPr/>
        </p:nvSpPr>
        <p:spPr>
          <a:xfrm>
            <a:off x="5405486" y="4574586"/>
            <a:ext cx="157114" cy="157114"/>
          </a:xfrm>
          <a:prstGeom prst="ellipse">
            <a:avLst/>
          </a:prstGeom>
          <a:solidFill>
            <a:schemeClr val="bg1"/>
          </a:solidFill>
          <a:ln w="3175" cap="flat">
            <a:solidFill>
              <a:schemeClr val="tx1">
                <a:lumMod val="50000"/>
                <a:lumOff val="50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sym typeface="Helvetica Light"/>
            </a:endParaRPr>
          </a:p>
        </p:txBody>
      </p:sp>
      <p:cxnSp>
        <p:nvCxnSpPr>
          <p:cNvPr id="6" name="Straight Connector 5"/>
          <p:cNvCxnSpPr/>
          <p:nvPr/>
        </p:nvCxnSpPr>
        <p:spPr>
          <a:xfrm>
            <a:off x="2441932" y="2684393"/>
            <a:ext cx="0" cy="2014158"/>
          </a:xfrm>
          <a:prstGeom prst="line">
            <a:avLst/>
          </a:prstGeom>
          <a:noFill/>
          <a:ln w="28575"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a:off x="7992995" y="4073577"/>
            <a:ext cx="0" cy="622746"/>
          </a:xfrm>
          <a:prstGeom prst="line">
            <a:avLst/>
          </a:prstGeom>
          <a:noFill/>
          <a:ln w="28575"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sp>
        <p:nvSpPr>
          <p:cNvPr id="10" name="Oval 9"/>
          <p:cNvSpPr/>
          <p:nvPr/>
        </p:nvSpPr>
        <p:spPr>
          <a:xfrm>
            <a:off x="2357486" y="4562902"/>
            <a:ext cx="157114" cy="157114"/>
          </a:xfrm>
          <a:prstGeom prst="ellipse">
            <a:avLst/>
          </a:prstGeom>
          <a:solidFill>
            <a:schemeClr val="bg1"/>
          </a:solidFill>
          <a:ln w="3175" cap="flat">
            <a:solidFill>
              <a:schemeClr val="tx1">
                <a:lumMod val="50000"/>
                <a:lumOff val="50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sym typeface="Helvetica Light"/>
            </a:endParaRPr>
          </a:p>
        </p:txBody>
      </p:sp>
      <p:sp>
        <p:nvSpPr>
          <p:cNvPr id="11" name="Oval 10"/>
          <p:cNvSpPr/>
          <p:nvPr/>
        </p:nvSpPr>
        <p:spPr>
          <a:xfrm>
            <a:off x="3962400" y="4565486"/>
            <a:ext cx="157114" cy="157114"/>
          </a:xfrm>
          <a:prstGeom prst="ellipse">
            <a:avLst/>
          </a:prstGeom>
          <a:solidFill>
            <a:schemeClr val="bg1"/>
          </a:solidFill>
          <a:ln w="3175" cap="flat">
            <a:solidFill>
              <a:schemeClr val="tx1">
                <a:lumMod val="50000"/>
                <a:lumOff val="50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sym typeface="Helvetica Light"/>
            </a:endParaRPr>
          </a:p>
        </p:txBody>
      </p:sp>
      <p:sp>
        <p:nvSpPr>
          <p:cNvPr id="12" name="Oval 11"/>
          <p:cNvSpPr/>
          <p:nvPr/>
        </p:nvSpPr>
        <p:spPr>
          <a:xfrm>
            <a:off x="6629400" y="4562902"/>
            <a:ext cx="157114" cy="157114"/>
          </a:xfrm>
          <a:prstGeom prst="ellipse">
            <a:avLst/>
          </a:prstGeom>
          <a:solidFill>
            <a:schemeClr val="bg1"/>
          </a:solidFill>
          <a:ln w="3175" cap="flat">
            <a:solidFill>
              <a:schemeClr val="tx1">
                <a:lumMod val="50000"/>
                <a:lumOff val="50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sym typeface="Helvetica Light"/>
            </a:endParaRPr>
          </a:p>
        </p:txBody>
      </p:sp>
      <p:sp>
        <p:nvSpPr>
          <p:cNvPr id="13" name="Oval 12"/>
          <p:cNvSpPr/>
          <p:nvPr/>
        </p:nvSpPr>
        <p:spPr>
          <a:xfrm>
            <a:off x="7920086" y="4558792"/>
            <a:ext cx="157114" cy="157114"/>
          </a:xfrm>
          <a:prstGeom prst="ellipse">
            <a:avLst/>
          </a:prstGeom>
          <a:solidFill>
            <a:schemeClr val="bg1"/>
          </a:solidFill>
          <a:ln w="3175" cap="flat">
            <a:solidFill>
              <a:schemeClr val="tx1">
                <a:lumMod val="50000"/>
                <a:lumOff val="50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sym typeface="Helvetica Light"/>
            </a:endParaRPr>
          </a:p>
        </p:txBody>
      </p:sp>
      <p:sp>
        <p:nvSpPr>
          <p:cNvPr id="35" name="TextBox 34"/>
          <p:cNvSpPr txBox="1"/>
          <p:nvPr/>
        </p:nvSpPr>
        <p:spPr>
          <a:xfrm>
            <a:off x="642567" y="1819202"/>
            <a:ext cx="120297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prstClr val="white"/>
                </a:solidFill>
                <a:effectLst/>
                <a:uLnTx/>
                <a:uFillTx/>
                <a:latin typeface="Calibri"/>
                <a:ea typeface="+mn-ea"/>
                <a:cs typeface="+mn-cs"/>
              </a:rPr>
              <a:t>60%</a:t>
            </a:r>
            <a:endParaRPr kumimoji="0" lang="en-US" sz="3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TextBox 37"/>
          <p:cNvSpPr txBox="1"/>
          <p:nvPr/>
        </p:nvSpPr>
        <p:spPr>
          <a:xfrm>
            <a:off x="76200" y="5242794"/>
            <a:ext cx="9067800" cy="161582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Vandeweerd</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C,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Paveja</a:t>
            </a: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GJ. Verbal mistreatment in older </a:t>
            </a:r>
            <a:r>
              <a:rPr kumimoji="0" lang="en-US" sz="11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adults:a</a:t>
            </a: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look at persons with Alzheimer's disease and their caregivers in the state of </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Florida. J </a:t>
            </a: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Elder Abuse </a:t>
            </a:r>
            <a:r>
              <a:rPr kumimoji="0" lang="en-US" sz="11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Negl</a:t>
            </a: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2005.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Cooper C,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Manela</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M,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Katona</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C, Livingston G. Screening for elder abuse in dementia in the LASER-AD study: Prevalence, correlates and validation of instruments. J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Ger</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Psych. 2008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Selwood</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A, Cooper C, Owens C, Blanchard M, Livingston G. What would help me stop abusing? The family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carer’s</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perspective.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Int</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Psychoger</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2009</a:t>
            </a:r>
            <a:endPar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Cooper C, Selwood A, Blanchard M, Walker Z,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Blizard</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R, Livingston G</a:t>
            </a: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Abuse of people with dementia by family </a:t>
            </a:r>
            <a:r>
              <a:rPr kumimoji="0" lang="en-US" sz="11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carers</a:t>
            </a: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representative cross sectional survey</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BMJ. 2010.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Yan E, Kwok T</a:t>
            </a: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Abuse of older Chinese with dementia by family caregivers: an inquiry into the role of caregiver burden</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a:t>
            </a:r>
            <a:r>
              <a:rPr kumimoji="0" lang="pl-PL"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Int J Geriatr Psychiatry. 2011 </a:t>
            </a:r>
            <a:endPar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Yan E. Abuse of older persons with dementia by family caregivers: Results of a 6-month prospective study in Hong Kong.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Int</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J </a:t>
            </a:r>
            <a:r>
              <a:rPr kumimoji="0" lang="en-US" sz="1100" b="0" i="0" u="none" strike="noStrike" kern="1200" cap="none" spc="0" normalizeH="0" baseline="0" noProof="0" dirty="0" err="1" smtClean="0">
                <a:ln>
                  <a:noFill/>
                </a:ln>
                <a:solidFill>
                  <a:prstClr val="black">
                    <a:lumMod val="65000"/>
                    <a:lumOff val="35000"/>
                  </a:prstClr>
                </a:solidFill>
                <a:effectLst/>
                <a:uLnTx/>
                <a:uFillTx/>
                <a:latin typeface="Calibri"/>
                <a:ea typeface="+mn-ea"/>
                <a:cs typeface="+mn-cs"/>
              </a:rPr>
              <a:t>Ger</a:t>
            </a:r>
            <a:r>
              <a:rPr kumimoji="0" lang="en-US" sz="11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 Psych. 2014.</a:t>
            </a:r>
          </a:p>
        </p:txBody>
      </p:sp>
      <p:sp>
        <p:nvSpPr>
          <p:cNvPr id="39" name="TextBox 38"/>
          <p:cNvSpPr txBox="1"/>
          <p:nvPr/>
        </p:nvSpPr>
        <p:spPr>
          <a:xfrm>
            <a:off x="445733" y="4757099"/>
            <a:ext cx="12065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2006</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TextBox 40"/>
          <p:cNvSpPr txBox="1"/>
          <p:nvPr/>
        </p:nvSpPr>
        <p:spPr>
          <a:xfrm>
            <a:off x="3390900" y="4757099"/>
            <a:ext cx="12065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2009</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41"/>
          <p:cNvSpPr txBox="1"/>
          <p:nvPr/>
        </p:nvSpPr>
        <p:spPr>
          <a:xfrm>
            <a:off x="4814708" y="4782058"/>
            <a:ext cx="1206500" cy="4401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2010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TextBox 42"/>
          <p:cNvSpPr txBox="1"/>
          <p:nvPr/>
        </p:nvSpPr>
        <p:spPr>
          <a:xfrm>
            <a:off x="6091959" y="4784097"/>
            <a:ext cx="12065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2011</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Title 1"/>
          <p:cNvSpPr txBox="1">
            <a:spLocks/>
          </p:cNvSpPr>
          <p:nvPr/>
        </p:nvSpPr>
        <p:spPr>
          <a:xfrm>
            <a:off x="-50800" y="239389"/>
            <a:ext cx="9296399" cy="74048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a:ea typeface="+mj-ea"/>
                <a:cs typeface="+mj-cs"/>
              </a:rPr>
              <a:t>Prevalence: Abuse of People with Dementia</a:t>
            </a:r>
            <a:endParaRPr kumimoji="0" lang="en-US" sz="3600" b="1" i="0" u="none" strike="noStrike" kern="1200" cap="none" spc="0" normalizeH="0" baseline="0" noProof="0" dirty="0">
              <a:ln>
                <a:noFill/>
              </a:ln>
              <a:solidFill>
                <a:prstClr val="black"/>
              </a:solidFill>
              <a:effectLst/>
              <a:uLnTx/>
              <a:uFillTx/>
              <a:latin typeface="Calibri"/>
              <a:ea typeface="+mj-ea"/>
              <a:cs typeface="+mj-cs"/>
            </a:endParaRPr>
          </a:p>
        </p:txBody>
      </p:sp>
      <p:sp>
        <p:nvSpPr>
          <p:cNvPr id="48" name="Oval 47"/>
          <p:cNvSpPr/>
          <p:nvPr/>
        </p:nvSpPr>
        <p:spPr>
          <a:xfrm>
            <a:off x="1752600" y="2209800"/>
            <a:ext cx="1342468" cy="134246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1853447" y="2320516"/>
            <a:ext cx="1136502" cy="1136502"/>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Box 49"/>
          <p:cNvSpPr txBox="1"/>
          <p:nvPr/>
        </p:nvSpPr>
        <p:spPr>
          <a:xfrm>
            <a:off x="2014167" y="2581202"/>
            <a:ext cx="120297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prstClr val="white"/>
                </a:solidFill>
                <a:effectLst/>
                <a:uLnTx/>
                <a:uFillTx/>
                <a:latin typeface="Calibri"/>
                <a:ea typeface="+mn-ea"/>
                <a:cs typeface="+mn-cs"/>
              </a:rPr>
              <a:t>52%</a:t>
            </a:r>
            <a:endParaRPr kumimoji="0" lang="en-US" sz="3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Oval 45"/>
          <p:cNvSpPr/>
          <p:nvPr/>
        </p:nvSpPr>
        <p:spPr>
          <a:xfrm>
            <a:off x="3336059" y="2209800"/>
            <a:ext cx="1342468" cy="134246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p:cNvSpPr/>
          <p:nvPr/>
        </p:nvSpPr>
        <p:spPr>
          <a:xfrm>
            <a:off x="3436906" y="2320516"/>
            <a:ext cx="1136502" cy="1136502"/>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597626" y="2581202"/>
            <a:ext cx="120297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prstClr val="white"/>
                </a:solidFill>
                <a:effectLst/>
                <a:uLnTx/>
                <a:uFillTx/>
                <a:latin typeface="Calibri"/>
                <a:ea typeface="+mn-ea"/>
                <a:cs typeface="+mn-cs"/>
              </a:rPr>
              <a:t>52%</a:t>
            </a:r>
            <a:endParaRPr kumimoji="0" lang="en-US" sz="3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Oval 55"/>
          <p:cNvSpPr/>
          <p:nvPr/>
        </p:nvSpPr>
        <p:spPr>
          <a:xfrm>
            <a:off x="4783859" y="2743200"/>
            <a:ext cx="1342468" cy="134246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4884706" y="2853916"/>
            <a:ext cx="1136502" cy="1136502"/>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TextBox 57"/>
          <p:cNvSpPr txBox="1"/>
          <p:nvPr/>
        </p:nvSpPr>
        <p:spPr>
          <a:xfrm>
            <a:off x="5045426" y="3114602"/>
            <a:ext cx="120297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prstClr val="white"/>
                </a:solidFill>
                <a:effectLst/>
                <a:uLnTx/>
                <a:uFillTx/>
                <a:latin typeface="Calibri"/>
                <a:ea typeface="+mn-ea"/>
                <a:cs typeface="+mn-cs"/>
              </a:rPr>
              <a:t>48%</a:t>
            </a:r>
            <a:endParaRPr kumimoji="0" lang="en-US" sz="3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Oval 59"/>
          <p:cNvSpPr/>
          <p:nvPr/>
        </p:nvSpPr>
        <p:spPr>
          <a:xfrm>
            <a:off x="6096000" y="1524000"/>
            <a:ext cx="1342468" cy="134246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Oval 60"/>
          <p:cNvSpPr/>
          <p:nvPr/>
        </p:nvSpPr>
        <p:spPr>
          <a:xfrm>
            <a:off x="6196847" y="1634716"/>
            <a:ext cx="1136502" cy="1136502"/>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p:cNvSpPr txBox="1"/>
          <p:nvPr/>
        </p:nvSpPr>
        <p:spPr>
          <a:xfrm>
            <a:off x="6357567" y="1895402"/>
            <a:ext cx="120297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a:ea typeface="+mn-ea"/>
                <a:cs typeface="+mn-cs"/>
              </a:rPr>
              <a:t>6</a:t>
            </a:r>
            <a:r>
              <a:rPr kumimoji="0" lang="en-US" sz="3400" b="1" i="0" u="none" strike="noStrike" kern="1200" cap="none" spc="0" normalizeH="0" baseline="0" noProof="0" dirty="0" smtClean="0">
                <a:ln>
                  <a:noFill/>
                </a:ln>
                <a:solidFill>
                  <a:prstClr val="white"/>
                </a:solidFill>
                <a:effectLst/>
                <a:uLnTx/>
                <a:uFillTx/>
                <a:latin typeface="Calibri"/>
                <a:ea typeface="+mn-ea"/>
                <a:cs typeface="+mn-cs"/>
              </a:rPr>
              <a:t>2%</a:t>
            </a:r>
            <a:endParaRPr kumimoji="0" lang="en-US" sz="3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TextBox 43"/>
          <p:cNvSpPr txBox="1"/>
          <p:nvPr/>
        </p:nvSpPr>
        <p:spPr>
          <a:xfrm>
            <a:off x="1815211" y="4760466"/>
            <a:ext cx="12065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2008</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TextBox 62"/>
          <p:cNvSpPr txBox="1"/>
          <p:nvPr/>
        </p:nvSpPr>
        <p:spPr>
          <a:xfrm>
            <a:off x="7399306" y="4789520"/>
            <a:ext cx="12065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2014</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Oval 64"/>
          <p:cNvSpPr/>
          <p:nvPr/>
        </p:nvSpPr>
        <p:spPr>
          <a:xfrm>
            <a:off x="7298459" y="2924732"/>
            <a:ext cx="1342468" cy="134246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399306" y="3035448"/>
            <a:ext cx="1136502" cy="1136502"/>
          </a:xfrm>
          <a:prstGeom prst="ellipse">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TextBox 66"/>
          <p:cNvSpPr txBox="1"/>
          <p:nvPr/>
        </p:nvSpPr>
        <p:spPr>
          <a:xfrm>
            <a:off x="7560026" y="3296134"/>
            <a:ext cx="120297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a:ea typeface="+mn-ea"/>
                <a:cs typeface="+mn-cs"/>
              </a:rPr>
              <a:t>4</a:t>
            </a:r>
            <a:r>
              <a:rPr kumimoji="0" lang="en-US" sz="3400" b="1" i="0" u="none" strike="noStrike" kern="1200" cap="none" spc="0" normalizeH="0" baseline="0" noProof="0" dirty="0" smtClean="0">
                <a:ln>
                  <a:noFill/>
                </a:ln>
                <a:solidFill>
                  <a:prstClr val="white"/>
                </a:solidFill>
                <a:effectLst/>
                <a:uLnTx/>
                <a:uFillTx/>
                <a:latin typeface="Calibri"/>
                <a:ea typeface="+mn-ea"/>
                <a:cs typeface="+mn-cs"/>
              </a:rPr>
              <a:t>2%</a:t>
            </a:r>
            <a:endParaRPr kumimoji="0" lang="en-US" sz="3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Oval 68"/>
          <p:cNvSpPr/>
          <p:nvPr/>
        </p:nvSpPr>
        <p:spPr>
          <a:xfrm>
            <a:off x="914400" y="4570018"/>
            <a:ext cx="157114" cy="157114"/>
          </a:xfrm>
          <a:prstGeom prst="ellipse">
            <a:avLst/>
          </a:prstGeom>
          <a:solidFill>
            <a:schemeClr val="bg1"/>
          </a:solidFill>
          <a:ln w="3175" cap="flat">
            <a:solidFill>
              <a:schemeClr val="tx1">
                <a:lumMod val="50000"/>
                <a:lumOff val="50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sym typeface="Helvetica Light"/>
            </a:endParaRPr>
          </a:p>
        </p:txBody>
      </p:sp>
    </p:spTree>
    <p:extLst>
      <p:ext uri="{BB962C8B-B14F-4D97-AF65-F5344CB8AC3E}">
        <p14:creationId xmlns:p14="http://schemas.microsoft.com/office/powerpoint/2010/main" val="291118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524000"/>
            <a:ext cx="8229600" cy="4648200"/>
          </a:xfrm>
        </p:spPr>
        <p:txBody>
          <a:bodyPr/>
          <a:lstStyle/>
          <a:p>
            <a:pPr eaLnBrk="1" hangingPunct="1"/>
            <a:r>
              <a:rPr lang="en-US" sz="2800" u="sng" dirty="0" smtClean="0"/>
              <a:t>Cognitive</a:t>
            </a:r>
            <a:r>
              <a:rPr lang="en-US" sz="2800" dirty="0" smtClean="0"/>
              <a:t> (e.g. memory, language, visual spatial, mathematics)</a:t>
            </a:r>
          </a:p>
          <a:p>
            <a:pPr eaLnBrk="1" hangingPunct="1"/>
            <a:r>
              <a:rPr lang="en-US" sz="2800" u="sng" dirty="0" smtClean="0"/>
              <a:t>Psychiatric</a:t>
            </a:r>
            <a:r>
              <a:rPr lang="en-US" sz="2800" dirty="0" smtClean="0"/>
              <a:t> (e.g. depression, psychosis, agitation, personality change)</a:t>
            </a:r>
          </a:p>
          <a:p>
            <a:pPr eaLnBrk="1" hangingPunct="1"/>
            <a:r>
              <a:rPr lang="en-US" sz="2800" u="sng" dirty="0" smtClean="0"/>
              <a:t>Motor</a:t>
            </a:r>
            <a:r>
              <a:rPr lang="en-US" sz="2800" dirty="0" smtClean="0"/>
              <a:t> (e.g. gait, balance, swallowing)</a:t>
            </a:r>
          </a:p>
          <a:p>
            <a:pPr eaLnBrk="1" hangingPunct="1"/>
            <a:r>
              <a:rPr lang="en-US" sz="2800" u="sng" dirty="0" smtClean="0"/>
              <a:t>Function</a:t>
            </a:r>
            <a:r>
              <a:rPr lang="en-US" sz="2800" dirty="0" smtClean="0"/>
              <a:t> (e.g. financial management, meal preparation, transportation, medication management)</a:t>
            </a:r>
          </a:p>
        </p:txBody>
      </p:sp>
      <p:sp>
        <p:nvSpPr>
          <p:cNvPr id="24578" name="Title 1"/>
          <p:cNvSpPr>
            <a:spLocks noGrp="1"/>
          </p:cNvSpPr>
          <p:nvPr>
            <p:ph type="title"/>
          </p:nvPr>
        </p:nvSpPr>
        <p:spPr/>
        <p:txBody>
          <a:bodyPr>
            <a:normAutofit/>
          </a:bodyPr>
          <a:lstStyle/>
          <a:p>
            <a:pPr eaLnBrk="1" hangingPunct="1"/>
            <a:r>
              <a:rPr lang="en-US" sz="3200" dirty="0" smtClean="0"/>
              <a:t>Symptom </a:t>
            </a:r>
            <a:r>
              <a:rPr lang="en-US" sz="3200" dirty="0" smtClean="0"/>
              <a:t>Categories and Susceptibilities </a:t>
            </a:r>
            <a:endParaRPr lang="en-US" sz="3200" dirty="0" smtClean="0"/>
          </a:p>
        </p:txBody>
      </p:sp>
    </p:spTree>
    <p:extLst>
      <p:ext uri="{BB962C8B-B14F-4D97-AF65-F5344CB8AC3E}">
        <p14:creationId xmlns:p14="http://schemas.microsoft.com/office/powerpoint/2010/main" val="4289217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4C4D1428-CBCD-A44E-A623-978B6C41F3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696"/>
          <a:stretch/>
        </p:blipFill>
        <p:spPr>
          <a:xfrm>
            <a:off x="914400" y="616846"/>
            <a:ext cx="5943600" cy="6003928"/>
          </a:xfrm>
          <a:prstGeom prst="rect">
            <a:avLst/>
          </a:prstGeom>
        </p:spPr>
      </p:pic>
      <p:sp>
        <p:nvSpPr>
          <p:cNvPr id="6" name="TextBox 5">
            <a:extLst>
              <a:ext uri="{FF2B5EF4-FFF2-40B4-BE49-F238E27FC236}">
                <a16:creationId xmlns:a16="http://schemas.microsoft.com/office/drawing/2014/main" id="{741CADD9-0DB8-8A4A-9662-9E9BB7525C88}"/>
              </a:ext>
            </a:extLst>
          </p:cNvPr>
          <p:cNvSpPr txBox="1"/>
          <p:nvPr/>
        </p:nvSpPr>
        <p:spPr>
          <a:xfrm>
            <a:off x="6605942" y="6172200"/>
            <a:ext cx="2538058" cy="403957"/>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lumMod val="65000"/>
                    <a:lumOff val="35000"/>
                  </a:prstClr>
                </a:solidFill>
                <a:effectLst/>
                <a:uLnTx/>
                <a:uFillTx/>
                <a:latin typeface="Calibri"/>
                <a:ea typeface="+mn-ea"/>
                <a:cs typeface="+mn-cs"/>
              </a:rPr>
              <a:t>Mosqueda L, Burnight K, Gironda MW, Moore AA, Robinson J, Olsen B. The Abuse Intervention Model (AIM): A pragmatic approach to intervention for elder mistreatment. </a:t>
            </a:r>
            <a:r>
              <a:rPr kumimoji="0" lang="en-US" sz="675" b="0" i="1" u="none" strike="noStrike" kern="1200" cap="none" spc="0" normalizeH="0" baseline="0" noProof="0" dirty="0">
                <a:ln>
                  <a:noFill/>
                </a:ln>
                <a:solidFill>
                  <a:prstClr val="black">
                    <a:lumMod val="65000"/>
                    <a:lumOff val="35000"/>
                  </a:prstClr>
                </a:solidFill>
                <a:effectLst/>
                <a:uLnTx/>
                <a:uFillTx/>
                <a:latin typeface="Calibri"/>
                <a:ea typeface="+mn-ea"/>
                <a:cs typeface="+mn-cs"/>
              </a:rPr>
              <a:t> J Am </a:t>
            </a:r>
            <a:r>
              <a:rPr kumimoji="0" lang="en-US" sz="675" b="0" i="1" u="none" strike="noStrike" kern="1200" cap="none" spc="0" normalizeH="0" baseline="0" noProof="0" dirty="0" err="1">
                <a:ln>
                  <a:noFill/>
                </a:ln>
                <a:solidFill>
                  <a:prstClr val="black">
                    <a:lumMod val="65000"/>
                    <a:lumOff val="35000"/>
                  </a:prstClr>
                </a:solidFill>
                <a:effectLst/>
                <a:uLnTx/>
                <a:uFillTx/>
                <a:latin typeface="Calibri"/>
                <a:ea typeface="+mn-ea"/>
                <a:cs typeface="+mn-cs"/>
              </a:rPr>
              <a:t>Geriatr</a:t>
            </a:r>
            <a:r>
              <a:rPr kumimoji="0" lang="en-US" sz="675" b="0" i="1" u="none" strike="noStrike" kern="1200" cap="none" spc="0" normalizeH="0" baseline="0" noProof="0" dirty="0">
                <a:ln>
                  <a:noFill/>
                </a:ln>
                <a:solidFill>
                  <a:prstClr val="black">
                    <a:lumMod val="65000"/>
                    <a:lumOff val="35000"/>
                  </a:prstClr>
                </a:solidFill>
                <a:effectLst/>
                <a:uLnTx/>
                <a:uFillTx/>
                <a:latin typeface="Calibri"/>
                <a:ea typeface="+mn-ea"/>
                <a:cs typeface="+mn-cs"/>
              </a:rPr>
              <a:t> Soc</a:t>
            </a:r>
            <a:r>
              <a:rPr kumimoji="0" lang="en-US" sz="675" b="0" i="0" u="none" strike="noStrike" kern="1200" cap="none" spc="0" normalizeH="0" baseline="0" noProof="0" dirty="0">
                <a:ln>
                  <a:noFill/>
                </a:ln>
                <a:solidFill>
                  <a:prstClr val="black">
                    <a:lumMod val="65000"/>
                    <a:lumOff val="35000"/>
                  </a:prstClr>
                </a:solidFill>
                <a:effectLst/>
                <a:uLnTx/>
                <a:uFillTx/>
                <a:latin typeface="Calibri"/>
                <a:ea typeface="+mn-ea"/>
                <a:cs typeface="+mn-cs"/>
              </a:rPr>
              <a:t>. 2016.</a:t>
            </a:r>
          </a:p>
        </p:txBody>
      </p:sp>
      <p:sp>
        <p:nvSpPr>
          <p:cNvPr id="8" name="Title 2">
            <a:extLst>
              <a:ext uri="{FF2B5EF4-FFF2-40B4-BE49-F238E27FC236}">
                <a16:creationId xmlns:a16="http://schemas.microsoft.com/office/drawing/2014/main" id="{7DD87FDF-B969-40C7-B12B-FCBDD9BCDC96}"/>
              </a:ext>
            </a:extLst>
          </p:cNvPr>
          <p:cNvSpPr txBox="1">
            <a:spLocks/>
          </p:cNvSpPr>
          <p:nvPr/>
        </p:nvSpPr>
        <p:spPr>
          <a:xfrm>
            <a:off x="1295400" y="129025"/>
            <a:ext cx="7063315" cy="55721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75" b="1" i="0" u="none" strike="noStrike" kern="1200" cap="none" spc="0" normalizeH="0" baseline="0" noProof="0" dirty="0">
                <a:ln>
                  <a:noFill/>
                </a:ln>
                <a:solidFill>
                  <a:srgbClr val="E75925"/>
                </a:solidFill>
                <a:effectLst/>
                <a:uLnTx/>
                <a:uFillTx/>
                <a:latin typeface="Century Gothic" panose="020B0502020202020204" pitchFamily="34" charset="0"/>
                <a:ea typeface="+mj-ea"/>
                <a:cs typeface="+mj-cs"/>
              </a:rPr>
              <a:t>Abuse Intervention-Prevention Model (AIM)</a:t>
            </a:r>
          </a:p>
        </p:txBody>
      </p:sp>
    </p:spTree>
    <p:extLst>
      <p:ext uri="{BB962C8B-B14F-4D97-AF65-F5344CB8AC3E}">
        <p14:creationId xmlns:p14="http://schemas.microsoft.com/office/powerpoint/2010/main" val="206944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8FDDEE9-1615-4F41-8F06-18DE865BD0F0}"/>
              </a:ext>
            </a:extLst>
          </p:cNvPr>
          <p:cNvGraphicFramePr>
            <a:graphicFrameLocks/>
          </p:cNvGraphicFramePr>
          <p:nvPr>
            <p:extLst/>
          </p:nvPr>
        </p:nvGraphicFramePr>
        <p:xfrm>
          <a:off x="1290483" y="1658723"/>
          <a:ext cx="2930902" cy="1765319"/>
        </p:xfrm>
        <a:graphic>
          <a:graphicData uri="http://schemas.openxmlformats.org/drawingml/2006/table">
            <a:tbl>
              <a:tblPr bandRow="1">
                <a:tableStyleId>{5C22544A-7EE6-4342-B048-85BDC9FD1C3A}</a:tableStyleId>
              </a:tblPr>
              <a:tblGrid>
                <a:gridCol w="2930902">
                  <a:extLst>
                    <a:ext uri="{9D8B030D-6E8A-4147-A177-3AD203B41FA5}">
                      <a16:colId xmlns:a16="http://schemas.microsoft.com/office/drawing/2014/main" val="20000"/>
                    </a:ext>
                  </a:extLst>
                </a:gridCol>
              </a:tblGrid>
              <a:tr h="332596">
                <a:tc>
                  <a:txBody>
                    <a:bodyPr/>
                    <a:lstStyle/>
                    <a:p>
                      <a:pPr algn="ctr"/>
                      <a:r>
                        <a:rPr lang="en-US" sz="1400" b="1" dirty="0">
                          <a:solidFill>
                            <a:schemeClr val="bg1"/>
                          </a:solidFill>
                          <a:latin typeface="+mn-lt"/>
                          <a:cs typeface="Arial" panose="020B0604020202020204" pitchFamily="34" charset="0"/>
                        </a:rPr>
                        <a:t>Vulnerable</a:t>
                      </a:r>
                      <a:r>
                        <a:rPr lang="en-US" sz="1400" b="1" baseline="0" dirty="0">
                          <a:solidFill>
                            <a:schemeClr val="bg1"/>
                          </a:solidFill>
                          <a:latin typeface="+mn-lt"/>
                          <a:cs typeface="Arial" panose="020B0604020202020204" pitchFamily="34" charset="0"/>
                        </a:rPr>
                        <a:t> Older </a:t>
                      </a:r>
                      <a:r>
                        <a:rPr lang="en-US" sz="1400" b="1" baseline="0" dirty="0" smtClean="0">
                          <a:solidFill>
                            <a:schemeClr val="bg1"/>
                          </a:solidFill>
                          <a:latin typeface="+mn-lt"/>
                          <a:cs typeface="Arial" panose="020B0604020202020204" pitchFamily="34" charset="0"/>
                        </a:rPr>
                        <a:t>Adult</a:t>
                      </a:r>
                      <a:endParaRPr lang="en-US" sz="1400" b="1" baseline="0" dirty="0">
                        <a:solidFill>
                          <a:schemeClr val="bg1"/>
                        </a:solidFill>
                        <a:latin typeface="+mn-lt"/>
                        <a:cs typeface="Arial" panose="020B0604020202020204" pitchFamily="34" charset="0"/>
                      </a:endParaRPr>
                    </a:p>
                  </a:txBody>
                  <a:tcPr marL="51435" marR="51435" marT="25718" marB="25718">
                    <a:solidFill>
                      <a:srgbClr val="0066FF"/>
                    </a:solidFill>
                  </a:tcPr>
                </a:tc>
                <a:extLst>
                  <a:ext uri="{0D108BD9-81ED-4DB2-BD59-A6C34878D82A}">
                    <a16:rowId xmlns:a16="http://schemas.microsoft.com/office/drawing/2014/main" val="10000"/>
                  </a:ext>
                </a:extLst>
              </a:tr>
              <a:tr h="588440">
                <a:tc>
                  <a:txBody>
                    <a:bodyPr/>
                    <a:lstStyle/>
                    <a:p>
                      <a:endParaRPr lang="en-US" sz="1400" dirty="0">
                        <a:solidFill>
                          <a:schemeClr val="bg1"/>
                        </a:solidFill>
                        <a:latin typeface="+mn-lt"/>
                        <a:cs typeface="Arial" panose="020B0604020202020204" pitchFamily="34" charset="0"/>
                      </a:endParaRPr>
                    </a:p>
                  </a:txBody>
                  <a:tcPr marL="51435" marR="51435" marT="25718" marB="25718">
                    <a:solidFill>
                      <a:srgbClr val="0066FF"/>
                    </a:solidFill>
                  </a:tcPr>
                </a:tc>
                <a:extLst>
                  <a:ext uri="{0D108BD9-81ED-4DB2-BD59-A6C34878D82A}">
                    <a16:rowId xmlns:a16="http://schemas.microsoft.com/office/drawing/2014/main" val="10001"/>
                  </a:ext>
                </a:extLst>
              </a:tr>
              <a:tr h="844283">
                <a:tc>
                  <a:txBody>
                    <a:bodyPr/>
                    <a:lstStyle/>
                    <a:p>
                      <a:endParaRPr lang="en-US" sz="1400" dirty="0">
                        <a:solidFill>
                          <a:schemeClr val="bg1"/>
                        </a:solidFill>
                        <a:latin typeface="+mn-lt"/>
                        <a:cs typeface="Arial" panose="020B0604020202020204" pitchFamily="34" charset="0"/>
                      </a:endParaRPr>
                    </a:p>
                  </a:txBody>
                  <a:tcPr marL="51435" marR="51435" marT="25718" marB="25718">
                    <a:solidFill>
                      <a:srgbClr val="0066FF"/>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76104406-29E8-AA42-AE4E-47D75CE60F89}"/>
              </a:ext>
            </a:extLst>
          </p:cNvPr>
          <p:cNvGraphicFramePr>
            <a:graphicFrameLocks noGrp="1"/>
          </p:cNvGraphicFramePr>
          <p:nvPr>
            <p:extLst/>
          </p:nvPr>
        </p:nvGraphicFramePr>
        <p:xfrm>
          <a:off x="2755933" y="3503148"/>
          <a:ext cx="3729038" cy="1681724"/>
        </p:xfrm>
        <a:graphic>
          <a:graphicData uri="http://schemas.openxmlformats.org/drawingml/2006/table">
            <a:tbl>
              <a:tblPr bandRow="1">
                <a:tableStyleId>{5C22544A-7EE6-4342-B048-85BDC9FD1C3A}</a:tableStyleId>
              </a:tblPr>
              <a:tblGrid>
                <a:gridCol w="3729038">
                  <a:extLst>
                    <a:ext uri="{9D8B030D-6E8A-4147-A177-3AD203B41FA5}">
                      <a16:colId xmlns:a16="http://schemas.microsoft.com/office/drawing/2014/main" val="20000"/>
                    </a:ext>
                  </a:extLst>
                </a:gridCol>
              </a:tblGrid>
              <a:tr h="332434">
                <a:tc>
                  <a:txBody>
                    <a:bodyPr/>
                    <a:lstStyle/>
                    <a:p>
                      <a:pPr algn="ctr"/>
                      <a:r>
                        <a:rPr lang="en-US" sz="1600" b="1" dirty="0">
                          <a:solidFill>
                            <a:schemeClr val="bg1"/>
                          </a:solidFill>
                          <a:latin typeface="+mn-lt"/>
                          <a:cs typeface="Arial" panose="020B0604020202020204" pitchFamily="34" charset="0"/>
                        </a:rPr>
                        <a:t>Context</a:t>
                      </a:r>
                    </a:p>
                  </a:txBody>
                  <a:tcPr marL="51435" marR="51435" marT="25718" marB="25718">
                    <a:solidFill>
                      <a:srgbClr val="00B050"/>
                    </a:solidFill>
                  </a:tcPr>
                </a:tc>
                <a:extLst>
                  <a:ext uri="{0D108BD9-81ED-4DB2-BD59-A6C34878D82A}">
                    <a16:rowId xmlns:a16="http://schemas.microsoft.com/office/drawing/2014/main" val="10000"/>
                  </a:ext>
                </a:extLst>
              </a:tr>
              <a:tr h="527983">
                <a:tc>
                  <a:txBody>
                    <a:bodyPr/>
                    <a:lstStyle/>
                    <a:p>
                      <a:endParaRPr lang="en-US" sz="1400" dirty="0">
                        <a:solidFill>
                          <a:schemeClr val="bg1"/>
                        </a:solidFill>
                        <a:latin typeface="+mn-lt"/>
                        <a:cs typeface="Arial" panose="020B0604020202020204" pitchFamily="34" charset="0"/>
                      </a:endParaRPr>
                    </a:p>
                  </a:txBody>
                  <a:tcPr marL="51435" marR="51435" marT="25718" marB="25718">
                    <a:solidFill>
                      <a:srgbClr val="00B050"/>
                    </a:solidFill>
                  </a:tcPr>
                </a:tc>
                <a:extLst>
                  <a:ext uri="{0D108BD9-81ED-4DB2-BD59-A6C34878D82A}">
                    <a16:rowId xmlns:a16="http://schemas.microsoft.com/office/drawing/2014/main" val="10001"/>
                  </a:ext>
                </a:extLst>
              </a:tr>
              <a:tr h="293324">
                <a:tc>
                  <a:txBody>
                    <a:bodyPr/>
                    <a:lstStyle/>
                    <a:p>
                      <a:endParaRPr lang="en-US" sz="1400" dirty="0">
                        <a:solidFill>
                          <a:schemeClr val="bg1"/>
                        </a:solidFill>
                        <a:latin typeface="+mn-lt"/>
                        <a:cs typeface="Arial" panose="020B0604020202020204" pitchFamily="34" charset="0"/>
                      </a:endParaRPr>
                    </a:p>
                  </a:txBody>
                  <a:tcPr marL="51435" marR="51435" marT="25718" marB="25718">
                    <a:solidFill>
                      <a:srgbClr val="00B050"/>
                    </a:solidFill>
                  </a:tcPr>
                </a:tc>
                <a:extLst>
                  <a:ext uri="{0D108BD9-81ED-4DB2-BD59-A6C34878D82A}">
                    <a16:rowId xmlns:a16="http://schemas.microsoft.com/office/drawing/2014/main" val="10002"/>
                  </a:ext>
                </a:extLst>
              </a:tr>
              <a:tr h="527983">
                <a:tc>
                  <a:txBody>
                    <a:bodyPr/>
                    <a:lstStyle/>
                    <a:p>
                      <a:endParaRPr lang="en-US" sz="1400" dirty="0">
                        <a:solidFill>
                          <a:schemeClr val="bg1"/>
                        </a:solidFill>
                        <a:latin typeface="+mn-lt"/>
                        <a:cs typeface="Arial" panose="020B0604020202020204" pitchFamily="34" charset="0"/>
                      </a:endParaRPr>
                    </a:p>
                  </a:txBody>
                  <a:tcPr marL="51435" marR="51435" marT="25718" marB="25718">
                    <a:solidFill>
                      <a:srgbClr val="00B050"/>
                    </a:solidFill>
                  </a:tcP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583108F0-0985-AD4A-9B0A-357B0E32F9E2}"/>
              </a:ext>
            </a:extLst>
          </p:cNvPr>
          <p:cNvGraphicFramePr>
            <a:graphicFrameLocks noGrp="1"/>
          </p:cNvGraphicFramePr>
          <p:nvPr>
            <p:extLst/>
          </p:nvPr>
        </p:nvGraphicFramePr>
        <p:xfrm>
          <a:off x="4977581" y="1652633"/>
          <a:ext cx="3163529" cy="1781669"/>
        </p:xfrm>
        <a:graphic>
          <a:graphicData uri="http://schemas.openxmlformats.org/drawingml/2006/table">
            <a:tbl>
              <a:tblPr bandRow="1">
                <a:tableStyleId>{5C22544A-7EE6-4342-B048-85BDC9FD1C3A}</a:tableStyleId>
              </a:tblPr>
              <a:tblGrid>
                <a:gridCol w="3163529">
                  <a:extLst>
                    <a:ext uri="{9D8B030D-6E8A-4147-A177-3AD203B41FA5}">
                      <a16:colId xmlns:a16="http://schemas.microsoft.com/office/drawing/2014/main" val="20000"/>
                    </a:ext>
                  </a:extLst>
                </a:gridCol>
              </a:tblGrid>
              <a:tr h="348947">
                <a:tc>
                  <a:txBody>
                    <a:bodyPr/>
                    <a:lstStyle/>
                    <a:p>
                      <a:pPr algn="ctr"/>
                      <a:r>
                        <a:rPr lang="en-US" sz="1400" b="1" dirty="0">
                          <a:solidFill>
                            <a:schemeClr val="bg1"/>
                          </a:solidFill>
                          <a:latin typeface="+mn-lt"/>
                          <a:cs typeface="Arial" panose="020B0604020202020204" pitchFamily="34" charset="0"/>
                        </a:rPr>
                        <a:t>Trusted </a:t>
                      </a:r>
                      <a:r>
                        <a:rPr lang="en-US" sz="1400" b="1" dirty="0" smtClean="0">
                          <a:solidFill>
                            <a:schemeClr val="bg1"/>
                          </a:solidFill>
                          <a:latin typeface="+mn-lt"/>
                          <a:cs typeface="Arial" panose="020B0604020202020204" pitchFamily="34" charset="0"/>
                        </a:rPr>
                        <a:t>Other</a:t>
                      </a:r>
                      <a:endParaRPr lang="en-US" sz="1400" b="1" dirty="0">
                        <a:solidFill>
                          <a:schemeClr val="bg1"/>
                        </a:solidFill>
                        <a:latin typeface="+mn-lt"/>
                        <a:cs typeface="Arial" panose="020B0604020202020204" pitchFamily="34" charset="0"/>
                      </a:endParaRPr>
                    </a:p>
                  </a:txBody>
                  <a:tcPr marL="51435" marR="51435" marT="25718" marB="25718">
                    <a:solidFill>
                      <a:schemeClr val="accent2"/>
                    </a:solidFill>
                  </a:tcPr>
                </a:tc>
                <a:extLst>
                  <a:ext uri="{0D108BD9-81ED-4DB2-BD59-A6C34878D82A}">
                    <a16:rowId xmlns:a16="http://schemas.microsoft.com/office/drawing/2014/main" val="10000"/>
                  </a:ext>
                </a:extLst>
              </a:tr>
              <a:tr h="588440">
                <a:tc>
                  <a:txBody>
                    <a:bodyPr/>
                    <a:lstStyle/>
                    <a:p>
                      <a:endParaRPr lang="en-US" sz="1400" dirty="0">
                        <a:solidFill>
                          <a:schemeClr val="bg1"/>
                        </a:solidFill>
                        <a:latin typeface="+mn-lt"/>
                        <a:cs typeface="Arial" panose="020B0604020202020204" pitchFamily="34" charset="0"/>
                      </a:endParaRPr>
                    </a:p>
                  </a:txBody>
                  <a:tcPr marL="51435" marR="51435" marT="25718" marB="25718">
                    <a:solidFill>
                      <a:schemeClr val="accent2"/>
                    </a:solidFill>
                  </a:tcPr>
                </a:tc>
                <a:extLst>
                  <a:ext uri="{0D108BD9-81ED-4DB2-BD59-A6C34878D82A}">
                    <a16:rowId xmlns:a16="http://schemas.microsoft.com/office/drawing/2014/main" val="10001"/>
                  </a:ext>
                </a:extLst>
              </a:tr>
              <a:tr h="844282">
                <a:tc>
                  <a:txBody>
                    <a:bodyPr/>
                    <a:lstStyle/>
                    <a:p>
                      <a:endParaRPr lang="en-US" sz="1400" dirty="0">
                        <a:solidFill>
                          <a:schemeClr val="bg1"/>
                        </a:solidFill>
                        <a:latin typeface="+mn-lt"/>
                        <a:cs typeface="Arial" panose="020B0604020202020204" pitchFamily="34" charset="0"/>
                      </a:endParaRPr>
                    </a:p>
                  </a:txBody>
                  <a:tcPr marL="51435" marR="51435" marT="25718" marB="25718">
                    <a:solidFill>
                      <a:schemeClr val="accent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223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8FDDEE9-1615-4F41-8F06-18DE865BD0F0}"/>
              </a:ext>
            </a:extLst>
          </p:cNvPr>
          <p:cNvGraphicFramePr>
            <a:graphicFrameLocks/>
          </p:cNvGraphicFramePr>
          <p:nvPr/>
        </p:nvGraphicFramePr>
        <p:xfrm>
          <a:off x="1290483" y="1658723"/>
          <a:ext cx="2930902" cy="1765319"/>
        </p:xfrm>
        <a:graphic>
          <a:graphicData uri="http://schemas.openxmlformats.org/drawingml/2006/table">
            <a:tbl>
              <a:tblPr bandRow="1">
                <a:tableStyleId>{5C22544A-7EE6-4342-B048-85BDC9FD1C3A}</a:tableStyleId>
              </a:tblPr>
              <a:tblGrid>
                <a:gridCol w="2930902">
                  <a:extLst>
                    <a:ext uri="{9D8B030D-6E8A-4147-A177-3AD203B41FA5}">
                      <a16:colId xmlns:a16="http://schemas.microsoft.com/office/drawing/2014/main" val="20000"/>
                    </a:ext>
                  </a:extLst>
                </a:gridCol>
              </a:tblGrid>
              <a:tr h="332596">
                <a:tc>
                  <a:txBody>
                    <a:bodyPr/>
                    <a:lstStyle/>
                    <a:p>
                      <a:pPr algn="ctr"/>
                      <a:r>
                        <a:rPr lang="en-US" sz="1400" b="1" dirty="0">
                          <a:solidFill>
                            <a:schemeClr val="bg1"/>
                          </a:solidFill>
                          <a:latin typeface="+mn-lt"/>
                          <a:cs typeface="Arial" panose="020B0604020202020204" pitchFamily="34" charset="0"/>
                        </a:rPr>
                        <a:t>Vulnerable</a:t>
                      </a:r>
                      <a:r>
                        <a:rPr lang="en-US" sz="1400" b="1" baseline="0" dirty="0">
                          <a:solidFill>
                            <a:schemeClr val="bg1"/>
                          </a:solidFill>
                          <a:latin typeface="+mn-lt"/>
                          <a:cs typeface="Arial" panose="020B0604020202020204" pitchFamily="34" charset="0"/>
                        </a:rPr>
                        <a:t> Older </a:t>
                      </a:r>
                      <a:r>
                        <a:rPr lang="en-US" sz="1400" b="1" baseline="0" dirty="0" smtClean="0">
                          <a:solidFill>
                            <a:schemeClr val="bg1"/>
                          </a:solidFill>
                          <a:latin typeface="+mn-lt"/>
                          <a:cs typeface="Arial" panose="020B0604020202020204" pitchFamily="34" charset="0"/>
                        </a:rPr>
                        <a:t>Adult</a:t>
                      </a:r>
                      <a:endParaRPr lang="en-US" sz="1400" b="1" baseline="0" dirty="0">
                        <a:solidFill>
                          <a:schemeClr val="bg1"/>
                        </a:solidFill>
                        <a:latin typeface="+mn-lt"/>
                        <a:cs typeface="Arial" panose="020B0604020202020204" pitchFamily="34" charset="0"/>
                      </a:endParaRPr>
                    </a:p>
                  </a:txBody>
                  <a:tcPr marL="51435" marR="51435" marT="25718" marB="25718">
                    <a:solidFill>
                      <a:srgbClr val="0066FF"/>
                    </a:solidFill>
                  </a:tcPr>
                </a:tc>
                <a:extLst>
                  <a:ext uri="{0D108BD9-81ED-4DB2-BD59-A6C34878D82A}">
                    <a16:rowId xmlns:a16="http://schemas.microsoft.com/office/drawing/2014/main" val="10000"/>
                  </a:ext>
                </a:extLst>
              </a:tr>
              <a:tr h="588440">
                <a:tc>
                  <a:txBody>
                    <a:bodyPr/>
                    <a:lstStyle/>
                    <a:p>
                      <a:r>
                        <a:rPr lang="en-US" sz="1400" dirty="0">
                          <a:solidFill>
                            <a:schemeClr val="bg1"/>
                          </a:solidFill>
                          <a:latin typeface="+mn-lt"/>
                          <a:cs typeface="Arial" panose="020B0604020202020204" pitchFamily="34" charset="0"/>
                        </a:rPr>
                        <a:t>- Impaired</a:t>
                      </a:r>
                      <a:r>
                        <a:rPr lang="en-US" sz="1400" baseline="0" dirty="0">
                          <a:solidFill>
                            <a:schemeClr val="bg1"/>
                          </a:solidFill>
                          <a:latin typeface="+mn-lt"/>
                          <a:cs typeface="Arial" panose="020B0604020202020204" pitchFamily="34" charset="0"/>
                        </a:rPr>
                        <a:t> Physical Function: Dementia limiting ADLS</a:t>
                      </a:r>
                      <a:endParaRPr lang="en-US" sz="1400" dirty="0">
                        <a:solidFill>
                          <a:schemeClr val="bg1"/>
                        </a:solidFill>
                        <a:latin typeface="+mn-lt"/>
                        <a:cs typeface="Arial" panose="020B0604020202020204" pitchFamily="34" charset="0"/>
                      </a:endParaRPr>
                    </a:p>
                  </a:txBody>
                  <a:tcPr marL="51435" marR="51435" marT="25718" marB="25718">
                    <a:solidFill>
                      <a:srgbClr val="0066FF"/>
                    </a:solidFill>
                  </a:tcPr>
                </a:tc>
                <a:extLst>
                  <a:ext uri="{0D108BD9-81ED-4DB2-BD59-A6C34878D82A}">
                    <a16:rowId xmlns:a16="http://schemas.microsoft.com/office/drawing/2014/main" val="10001"/>
                  </a:ext>
                </a:extLst>
              </a:tr>
              <a:tr h="844283">
                <a:tc>
                  <a:txBody>
                    <a:bodyPr/>
                    <a:lstStyle/>
                    <a:p>
                      <a:r>
                        <a:rPr lang="en-US" sz="1400" dirty="0">
                          <a:solidFill>
                            <a:schemeClr val="bg1"/>
                          </a:solidFill>
                          <a:latin typeface="+mn-lt"/>
                          <a:cs typeface="Arial" panose="020B0604020202020204" pitchFamily="34" charset="0"/>
                        </a:rPr>
                        <a:t>- Impaired</a:t>
                      </a:r>
                      <a:r>
                        <a:rPr lang="en-US" sz="1400" baseline="0" dirty="0">
                          <a:solidFill>
                            <a:schemeClr val="bg1"/>
                          </a:solidFill>
                          <a:latin typeface="+mn-lt"/>
                          <a:cs typeface="Arial" panose="020B0604020202020204" pitchFamily="34" charset="0"/>
                        </a:rPr>
                        <a:t> Cognition: Dementia causing resistance to care</a:t>
                      </a:r>
                      <a:endParaRPr lang="en-US" sz="1400" dirty="0">
                        <a:solidFill>
                          <a:schemeClr val="bg1"/>
                        </a:solidFill>
                        <a:latin typeface="+mn-lt"/>
                        <a:cs typeface="Arial" panose="020B0604020202020204" pitchFamily="34" charset="0"/>
                      </a:endParaRPr>
                    </a:p>
                  </a:txBody>
                  <a:tcPr marL="51435" marR="51435" marT="25718" marB="25718">
                    <a:solidFill>
                      <a:srgbClr val="0066FF"/>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76104406-29E8-AA42-AE4E-47D75CE60F89}"/>
              </a:ext>
            </a:extLst>
          </p:cNvPr>
          <p:cNvGraphicFramePr>
            <a:graphicFrameLocks noGrp="1"/>
          </p:cNvGraphicFramePr>
          <p:nvPr/>
        </p:nvGraphicFramePr>
        <p:xfrm>
          <a:off x="2755933" y="3503148"/>
          <a:ext cx="3729038" cy="1681724"/>
        </p:xfrm>
        <a:graphic>
          <a:graphicData uri="http://schemas.openxmlformats.org/drawingml/2006/table">
            <a:tbl>
              <a:tblPr bandRow="1">
                <a:tableStyleId>{5C22544A-7EE6-4342-B048-85BDC9FD1C3A}</a:tableStyleId>
              </a:tblPr>
              <a:tblGrid>
                <a:gridCol w="3729038">
                  <a:extLst>
                    <a:ext uri="{9D8B030D-6E8A-4147-A177-3AD203B41FA5}">
                      <a16:colId xmlns:a16="http://schemas.microsoft.com/office/drawing/2014/main" val="20000"/>
                    </a:ext>
                  </a:extLst>
                </a:gridCol>
              </a:tblGrid>
              <a:tr h="332434">
                <a:tc>
                  <a:txBody>
                    <a:bodyPr/>
                    <a:lstStyle/>
                    <a:p>
                      <a:pPr algn="ctr"/>
                      <a:r>
                        <a:rPr lang="en-US" sz="1600" b="1" dirty="0">
                          <a:solidFill>
                            <a:schemeClr val="bg1"/>
                          </a:solidFill>
                          <a:latin typeface="+mn-lt"/>
                          <a:cs typeface="Arial" panose="020B0604020202020204" pitchFamily="34" charset="0"/>
                        </a:rPr>
                        <a:t>Context</a:t>
                      </a:r>
                    </a:p>
                  </a:txBody>
                  <a:tcPr marL="51435" marR="51435" marT="25718" marB="25718">
                    <a:solidFill>
                      <a:srgbClr val="00B050"/>
                    </a:solidFill>
                  </a:tcPr>
                </a:tc>
                <a:extLst>
                  <a:ext uri="{0D108BD9-81ED-4DB2-BD59-A6C34878D82A}">
                    <a16:rowId xmlns:a16="http://schemas.microsoft.com/office/drawing/2014/main" val="10000"/>
                  </a:ext>
                </a:extLst>
              </a:tr>
              <a:tr h="527983">
                <a:tc>
                  <a:txBody>
                    <a:bodyPr/>
                    <a:lstStyle/>
                    <a:p>
                      <a:r>
                        <a:rPr lang="en-US" sz="1400" dirty="0">
                          <a:solidFill>
                            <a:schemeClr val="bg1"/>
                          </a:solidFill>
                          <a:latin typeface="+mn-lt"/>
                          <a:cs typeface="Arial" panose="020B0604020202020204" pitchFamily="34" charset="0"/>
                        </a:rPr>
                        <a:t>- Low-Quality Relationship: Strained family</a:t>
                      </a:r>
                      <a:r>
                        <a:rPr lang="en-US" sz="1400" baseline="0" dirty="0">
                          <a:solidFill>
                            <a:schemeClr val="bg1"/>
                          </a:solidFill>
                          <a:latin typeface="+mn-lt"/>
                          <a:cs typeface="Arial" panose="020B0604020202020204" pitchFamily="34" charset="0"/>
                        </a:rPr>
                        <a:t> relationship</a:t>
                      </a:r>
                      <a:endParaRPr lang="en-US" sz="1400" dirty="0">
                        <a:solidFill>
                          <a:schemeClr val="bg1"/>
                        </a:solidFill>
                        <a:latin typeface="+mn-lt"/>
                        <a:cs typeface="Arial" panose="020B0604020202020204" pitchFamily="34" charset="0"/>
                      </a:endParaRPr>
                    </a:p>
                  </a:txBody>
                  <a:tcPr marL="51435" marR="51435" marT="25718" marB="25718">
                    <a:solidFill>
                      <a:srgbClr val="00B050"/>
                    </a:solidFill>
                  </a:tcPr>
                </a:tc>
                <a:extLst>
                  <a:ext uri="{0D108BD9-81ED-4DB2-BD59-A6C34878D82A}">
                    <a16:rowId xmlns:a16="http://schemas.microsoft.com/office/drawing/2014/main" val="10001"/>
                  </a:ext>
                </a:extLst>
              </a:tr>
              <a:tr h="293324">
                <a:tc>
                  <a:txBody>
                    <a:bodyPr/>
                    <a:lstStyle/>
                    <a:p>
                      <a:r>
                        <a:rPr lang="en-US" sz="1400" dirty="0">
                          <a:solidFill>
                            <a:schemeClr val="bg1"/>
                          </a:solidFill>
                          <a:latin typeface="+mn-lt"/>
                          <a:cs typeface="Arial" panose="020B0604020202020204" pitchFamily="34" charset="0"/>
                        </a:rPr>
                        <a:t>- Social Isolation: Limited social contact</a:t>
                      </a:r>
                    </a:p>
                  </a:txBody>
                  <a:tcPr marL="51435" marR="51435" marT="25718" marB="25718">
                    <a:solidFill>
                      <a:srgbClr val="00B050"/>
                    </a:solidFill>
                  </a:tcPr>
                </a:tc>
                <a:extLst>
                  <a:ext uri="{0D108BD9-81ED-4DB2-BD59-A6C34878D82A}">
                    <a16:rowId xmlns:a16="http://schemas.microsoft.com/office/drawing/2014/main" val="10002"/>
                  </a:ext>
                </a:extLst>
              </a:tr>
              <a:tr h="527983">
                <a:tc>
                  <a:txBody>
                    <a:bodyPr/>
                    <a:lstStyle/>
                    <a:p>
                      <a:r>
                        <a:rPr lang="en-US" sz="1400" dirty="0">
                          <a:solidFill>
                            <a:schemeClr val="bg1"/>
                          </a:solidFill>
                          <a:latin typeface="+mn-lt"/>
                          <a:cs typeface="Arial" panose="020B0604020202020204" pitchFamily="34" charset="0"/>
                        </a:rPr>
                        <a:t>- Cultural</a:t>
                      </a:r>
                      <a:r>
                        <a:rPr lang="en-US" sz="1400" baseline="0" dirty="0">
                          <a:solidFill>
                            <a:schemeClr val="bg1"/>
                          </a:solidFill>
                          <a:latin typeface="+mn-lt"/>
                          <a:cs typeface="Arial" panose="020B0604020202020204" pitchFamily="34" charset="0"/>
                        </a:rPr>
                        <a:t> Norms: Wife does not manage finances</a:t>
                      </a:r>
                      <a:endParaRPr lang="en-US" sz="1400" dirty="0">
                        <a:solidFill>
                          <a:schemeClr val="bg1"/>
                        </a:solidFill>
                        <a:latin typeface="+mn-lt"/>
                        <a:cs typeface="Arial" panose="020B0604020202020204" pitchFamily="34" charset="0"/>
                      </a:endParaRPr>
                    </a:p>
                  </a:txBody>
                  <a:tcPr marL="51435" marR="51435" marT="25718" marB="25718">
                    <a:solidFill>
                      <a:srgbClr val="00B050"/>
                    </a:solidFill>
                  </a:tcP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583108F0-0985-AD4A-9B0A-357B0E32F9E2}"/>
              </a:ext>
            </a:extLst>
          </p:cNvPr>
          <p:cNvGraphicFramePr>
            <a:graphicFrameLocks noGrp="1"/>
          </p:cNvGraphicFramePr>
          <p:nvPr/>
        </p:nvGraphicFramePr>
        <p:xfrm>
          <a:off x="4977581" y="1652633"/>
          <a:ext cx="3163529" cy="1781669"/>
        </p:xfrm>
        <a:graphic>
          <a:graphicData uri="http://schemas.openxmlformats.org/drawingml/2006/table">
            <a:tbl>
              <a:tblPr bandRow="1">
                <a:tableStyleId>{5C22544A-7EE6-4342-B048-85BDC9FD1C3A}</a:tableStyleId>
              </a:tblPr>
              <a:tblGrid>
                <a:gridCol w="3163529">
                  <a:extLst>
                    <a:ext uri="{9D8B030D-6E8A-4147-A177-3AD203B41FA5}">
                      <a16:colId xmlns:a16="http://schemas.microsoft.com/office/drawing/2014/main" val="20000"/>
                    </a:ext>
                  </a:extLst>
                </a:gridCol>
              </a:tblGrid>
              <a:tr h="348947">
                <a:tc>
                  <a:txBody>
                    <a:bodyPr/>
                    <a:lstStyle/>
                    <a:p>
                      <a:pPr algn="ctr"/>
                      <a:r>
                        <a:rPr lang="en-US" sz="1400" b="1" dirty="0">
                          <a:solidFill>
                            <a:schemeClr val="bg1"/>
                          </a:solidFill>
                          <a:latin typeface="+mn-lt"/>
                          <a:cs typeface="Arial" panose="020B0604020202020204" pitchFamily="34" charset="0"/>
                        </a:rPr>
                        <a:t>Trusted </a:t>
                      </a:r>
                      <a:r>
                        <a:rPr lang="en-US" sz="1400" b="1" dirty="0" smtClean="0">
                          <a:solidFill>
                            <a:schemeClr val="bg1"/>
                          </a:solidFill>
                          <a:latin typeface="+mn-lt"/>
                          <a:cs typeface="Arial" panose="020B0604020202020204" pitchFamily="34" charset="0"/>
                        </a:rPr>
                        <a:t>Other</a:t>
                      </a:r>
                      <a:endParaRPr lang="en-US" sz="1400" b="1" dirty="0">
                        <a:solidFill>
                          <a:schemeClr val="bg1"/>
                        </a:solidFill>
                        <a:latin typeface="+mn-lt"/>
                        <a:cs typeface="Arial" panose="020B0604020202020204" pitchFamily="34" charset="0"/>
                      </a:endParaRPr>
                    </a:p>
                  </a:txBody>
                  <a:tcPr marL="51435" marR="51435" marT="25718" marB="25718">
                    <a:solidFill>
                      <a:schemeClr val="accent2"/>
                    </a:solidFill>
                  </a:tcPr>
                </a:tc>
                <a:extLst>
                  <a:ext uri="{0D108BD9-81ED-4DB2-BD59-A6C34878D82A}">
                    <a16:rowId xmlns:a16="http://schemas.microsoft.com/office/drawing/2014/main" val="10000"/>
                  </a:ext>
                </a:extLst>
              </a:tr>
              <a:tr h="588440">
                <a:tc>
                  <a:txBody>
                    <a:bodyPr/>
                    <a:lstStyle/>
                    <a:p>
                      <a:r>
                        <a:rPr lang="en-US" sz="1400" dirty="0">
                          <a:solidFill>
                            <a:schemeClr val="bg1"/>
                          </a:solidFill>
                          <a:latin typeface="+mn-lt"/>
                          <a:cs typeface="Arial" panose="020B0604020202020204" pitchFamily="34" charset="0"/>
                        </a:rPr>
                        <a:t>- Mental Illness: depression</a:t>
                      </a:r>
                      <a:r>
                        <a:rPr lang="en-US" sz="1400" baseline="0" dirty="0">
                          <a:solidFill>
                            <a:schemeClr val="bg1"/>
                          </a:solidFill>
                          <a:latin typeface="+mn-lt"/>
                          <a:cs typeface="Arial" panose="020B0604020202020204" pitchFamily="34" charset="0"/>
                        </a:rPr>
                        <a:t> and anxiety</a:t>
                      </a:r>
                      <a:endParaRPr lang="en-US" sz="1400" dirty="0">
                        <a:solidFill>
                          <a:schemeClr val="bg1"/>
                        </a:solidFill>
                        <a:latin typeface="+mn-lt"/>
                        <a:cs typeface="Arial" panose="020B0604020202020204" pitchFamily="34" charset="0"/>
                      </a:endParaRPr>
                    </a:p>
                  </a:txBody>
                  <a:tcPr marL="51435" marR="51435" marT="25718" marB="25718">
                    <a:solidFill>
                      <a:schemeClr val="accent2"/>
                    </a:solidFill>
                  </a:tcPr>
                </a:tc>
                <a:extLst>
                  <a:ext uri="{0D108BD9-81ED-4DB2-BD59-A6C34878D82A}">
                    <a16:rowId xmlns:a16="http://schemas.microsoft.com/office/drawing/2014/main" val="10001"/>
                  </a:ext>
                </a:extLst>
              </a:tr>
              <a:tr h="844282">
                <a:tc>
                  <a:txBody>
                    <a:bodyPr/>
                    <a:lstStyle/>
                    <a:p>
                      <a:r>
                        <a:rPr lang="en-US" sz="1400" dirty="0">
                          <a:solidFill>
                            <a:schemeClr val="bg1"/>
                          </a:solidFill>
                          <a:latin typeface="+mn-lt"/>
                          <a:cs typeface="Arial" panose="020B0604020202020204" pitchFamily="34" charset="0"/>
                        </a:rPr>
                        <a:t>-</a:t>
                      </a:r>
                      <a:r>
                        <a:rPr lang="en-US" sz="1400" baseline="0" dirty="0">
                          <a:solidFill>
                            <a:schemeClr val="bg1"/>
                          </a:solidFill>
                          <a:latin typeface="+mn-lt"/>
                          <a:cs typeface="Arial" panose="020B0604020202020204" pitchFamily="34" charset="0"/>
                        </a:rPr>
                        <a:t> </a:t>
                      </a:r>
                      <a:r>
                        <a:rPr lang="en-US" sz="1400" dirty="0">
                          <a:solidFill>
                            <a:schemeClr val="bg1"/>
                          </a:solidFill>
                          <a:latin typeface="+mn-lt"/>
                          <a:cs typeface="Arial" panose="020B0604020202020204" pitchFamily="34" charset="0"/>
                        </a:rPr>
                        <a:t>Impaired Physical Function: Osteoarthritis limiting caregiving</a:t>
                      </a:r>
                      <a:r>
                        <a:rPr lang="en-US" sz="1400" baseline="0" dirty="0">
                          <a:solidFill>
                            <a:schemeClr val="bg1"/>
                          </a:solidFill>
                          <a:latin typeface="+mn-lt"/>
                          <a:cs typeface="Arial" panose="020B0604020202020204" pitchFamily="34" charset="0"/>
                        </a:rPr>
                        <a:t> </a:t>
                      </a:r>
                      <a:endParaRPr lang="en-US" sz="1400" dirty="0">
                        <a:solidFill>
                          <a:schemeClr val="bg1"/>
                        </a:solidFill>
                        <a:latin typeface="+mn-lt"/>
                        <a:cs typeface="Arial" panose="020B0604020202020204" pitchFamily="34" charset="0"/>
                      </a:endParaRPr>
                    </a:p>
                  </a:txBody>
                  <a:tcPr marL="51435" marR="51435" marT="25718" marB="25718">
                    <a:solidFill>
                      <a:schemeClr val="accent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344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High Risk Caregiving Situations</a:t>
            </a:r>
            <a:endParaRPr lang="en-US" dirty="0"/>
          </a:p>
        </p:txBody>
      </p:sp>
      <p:sp>
        <p:nvSpPr>
          <p:cNvPr id="4" name="Date Placeholder 3"/>
          <p:cNvSpPr>
            <a:spLocks noGrp="1"/>
          </p:cNvSpPr>
          <p:nvPr>
            <p:ph type="dt" sz="half"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E98728-8B25-A142-A87B-AACB3930A169}" type="slidenum">
              <a:rPr kumimoji="0" lang="en-US" sz="1800" b="0" i="0" u="none" strike="noStrike" kern="1200" cap="none" spc="0" normalizeH="0" baseline="0" noProof="0" smtClean="0">
                <a:ln>
                  <a:noFill/>
                </a:ln>
                <a:solidFill>
                  <a:prstClr val="white"/>
                </a:solidFill>
                <a:effectLst/>
                <a:uLnTx/>
                <a:uFillTx/>
                <a:latin typeface="Palatino Linotyp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5" name="Rectangle 3"/>
          <p:cNvSpPr>
            <a:spLocks noGrp="1" noChangeArrowheads="1"/>
          </p:cNvSpPr>
          <p:nvPr>
            <p:ph sz="quarter" idx="13"/>
          </p:nvPr>
        </p:nvSpPr>
        <p:spPr/>
        <p:txBody>
          <a:bodyPr/>
          <a:lstStyle/>
          <a:p>
            <a:pPr eaLnBrk="1" hangingPunct="1"/>
            <a:r>
              <a:rPr lang="en-US" altLang="en-US" dirty="0" smtClean="0"/>
              <a:t>Caregivers with inadequately treated mental health and/or substance abuse problems </a:t>
            </a:r>
          </a:p>
          <a:p>
            <a:pPr eaLnBrk="1" hangingPunct="1"/>
            <a:r>
              <a:rPr lang="en-US" altLang="en-US" dirty="0" smtClean="0"/>
              <a:t>Caregivers who feel stressed/burdened</a:t>
            </a:r>
          </a:p>
          <a:p>
            <a:pPr eaLnBrk="1" hangingPunct="1"/>
            <a:r>
              <a:rPr lang="en-US" altLang="en-US" dirty="0" smtClean="0"/>
              <a:t>Care recipient who is physically combative and/or verbally abusive</a:t>
            </a:r>
          </a:p>
        </p:txBody>
      </p:sp>
    </p:spTree>
    <p:extLst>
      <p:ext uri="{BB962C8B-B14F-4D97-AF65-F5344CB8AC3E}">
        <p14:creationId xmlns:p14="http://schemas.microsoft.com/office/powerpoint/2010/main" val="3315504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sz="quarter" idx="13"/>
          </p:nvPr>
        </p:nvSpPr>
        <p:spPr/>
        <p:txBody>
          <a:bodyPr lIns="92075" tIns="46038" rIns="92075" bIns="46038" rtlCol="0">
            <a:normAutofit/>
          </a:bodyPr>
          <a:lstStyle/>
          <a:p>
            <a:pPr eaLnBrk="1" fontAlgn="auto" hangingPunct="1">
              <a:lnSpc>
                <a:spcPct val="125000"/>
              </a:lnSpc>
              <a:spcAft>
                <a:spcPts val="0"/>
              </a:spcAft>
              <a:buFont typeface="Arial" pitchFamily="34" charset="0"/>
              <a:buChar char="•"/>
              <a:defRPr/>
            </a:pPr>
            <a:r>
              <a:rPr lang="en-US" sz="3600" smtClean="0"/>
              <a:t>Interaction of the alleged victim and perpetrator</a:t>
            </a:r>
          </a:p>
          <a:p>
            <a:pPr eaLnBrk="1" fontAlgn="auto" hangingPunct="1">
              <a:lnSpc>
                <a:spcPct val="125000"/>
              </a:lnSpc>
              <a:spcAft>
                <a:spcPts val="0"/>
              </a:spcAft>
              <a:buFont typeface="Arial" pitchFamily="34" charset="0"/>
              <a:buChar char="•"/>
              <a:defRPr/>
            </a:pPr>
            <a:r>
              <a:rPr lang="en-US" sz="3600" smtClean="0"/>
              <a:t>Behavioral indicators of state of mind </a:t>
            </a:r>
          </a:p>
          <a:p>
            <a:pPr lvl="2" eaLnBrk="1" fontAlgn="auto" hangingPunct="1">
              <a:lnSpc>
                <a:spcPct val="125000"/>
              </a:lnSpc>
              <a:spcAft>
                <a:spcPts val="0"/>
              </a:spcAft>
              <a:buFont typeface="Arial" pitchFamily="34" charset="0"/>
              <a:buChar char="•"/>
              <a:defRPr/>
            </a:pPr>
            <a:r>
              <a:rPr lang="en-US" sz="2800" smtClean="0"/>
              <a:t>Withdrawal</a:t>
            </a:r>
          </a:p>
          <a:p>
            <a:pPr lvl="2" eaLnBrk="1" fontAlgn="auto" hangingPunct="1">
              <a:lnSpc>
                <a:spcPct val="125000"/>
              </a:lnSpc>
              <a:spcAft>
                <a:spcPts val="0"/>
              </a:spcAft>
              <a:buFont typeface="Arial" pitchFamily="34" charset="0"/>
              <a:buChar char="•"/>
              <a:defRPr/>
            </a:pPr>
            <a:r>
              <a:rPr lang="en-US" sz="2800" smtClean="0"/>
              <a:t>Fear</a:t>
            </a:r>
          </a:p>
          <a:p>
            <a:pPr lvl="2" eaLnBrk="1" fontAlgn="auto" hangingPunct="1">
              <a:lnSpc>
                <a:spcPct val="125000"/>
              </a:lnSpc>
              <a:spcAft>
                <a:spcPts val="0"/>
              </a:spcAft>
              <a:buFont typeface="Arial" pitchFamily="34" charset="0"/>
              <a:buChar char="•"/>
              <a:defRPr/>
            </a:pPr>
            <a:r>
              <a:rPr lang="en-US" sz="2800" smtClean="0"/>
              <a:t>Confusion</a:t>
            </a:r>
          </a:p>
        </p:txBody>
      </p:sp>
      <p:sp>
        <p:nvSpPr>
          <p:cNvPr id="65538" name="Rectangle 2"/>
          <p:cNvSpPr>
            <a:spLocks noGrp="1" noChangeArrowheads="1"/>
          </p:cNvSpPr>
          <p:nvPr>
            <p:ph type="title"/>
          </p:nvPr>
        </p:nvSpPr>
        <p:spPr/>
        <p:txBody>
          <a:bodyPr lIns="92075" tIns="46038" rIns="92075" bIns="46038"/>
          <a:lstStyle/>
          <a:p>
            <a:pPr eaLnBrk="1" hangingPunct="1"/>
            <a:r>
              <a:rPr lang="en-US" altLang="en-US" smtClean="0"/>
              <a:t>Observations</a:t>
            </a:r>
          </a:p>
        </p:txBody>
      </p:sp>
    </p:spTree>
    <p:extLst>
      <p:ext uri="{BB962C8B-B14F-4D97-AF65-F5344CB8AC3E}">
        <p14:creationId xmlns:p14="http://schemas.microsoft.com/office/powerpoint/2010/main" val="4200544033"/>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Financial Exploitation of Individuals with Disabilities and Senior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KeckSchoolofMedicin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ch and Learn (edited)" id="{E74ECADD-E2DE-844D-B99C-38353DE1DEEF}" vid="{510AB06E-7155-E54D-8CBF-37EEFA9DB644}"/>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eckMedicalCente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inancial Exploitation of Individuals with Disabilities and Senior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eckSchoolofMedicin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Financial Exploitation of Individuals with Disabilities and Senior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KeckSchoolofMedicin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olst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2_KeckSchoolofMedicin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Financial Exploitation of Individuals with Disabilities and Senior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418D381428D1429A2649D57F1E2C2D" ma:contentTypeVersion="13" ma:contentTypeDescription="Create a new document." ma:contentTypeScope="" ma:versionID="fa4a8d1399909a4125d4994ae4610439">
  <xsd:schema xmlns:xsd="http://www.w3.org/2001/XMLSchema" xmlns:xs="http://www.w3.org/2001/XMLSchema" xmlns:p="http://schemas.microsoft.com/office/2006/metadata/properties" xmlns:ns3="d07c9239-e0be-4f09-938e-34dd81116f03" xmlns:ns4="46494c1d-019a-4042-a3f6-8c06af5866eb" targetNamespace="http://schemas.microsoft.com/office/2006/metadata/properties" ma:root="true" ma:fieldsID="fcb7c0bdda574e6728ff7ca5d94b363b" ns3:_="" ns4:_="">
    <xsd:import namespace="d07c9239-e0be-4f09-938e-34dd81116f03"/>
    <xsd:import namespace="46494c1d-019a-4042-a3f6-8c06af5866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c9239-e0be-4f09-938e-34dd81116f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494c1d-019a-4042-a3f6-8c06af5866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BE2ECB-174C-406A-BBC8-2467BD6AC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c9239-e0be-4f09-938e-34dd81116f03"/>
    <ds:schemaRef ds:uri="46494c1d-019a-4042-a3f6-8c06af5866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B81BE-E85C-4765-9978-1D7111BE306A}">
  <ds:schemaRefs>
    <ds:schemaRef ds:uri="http://schemas.microsoft.com/sharepoint/v3/contenttype/forms"/>
  </ds:schemaRefs>
</ds:datastoreItem>
</file>

<file path=customXml/itemProps3.xml><?xml version="1.0" encoding="utf-8"?>
<ds:datastoreItem xmlns:ds="http://schemas.openxmlformats.org/officeDocument/2006/customXml" ds:itemID="{2552C933-A3BF-4660-B80B-952FB5D4004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6494c1d-019a-4042-a3f6-8c06af5866eb"/>
    <ds:schemaRef ds:uri="d07c9239-e0be-4f09-938e-34dd81116f0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542</TotalTime>
  <Words>1021</Words>
  <Application>Microsoft Office PowerPoint</Application>
  <PresentationFormat>On-screen Show (4:3)</PresentationFormat>
  <Paragraphs>139</Paragraphs>
  <Slides>19</Slides>
  <Notes>11</Notes>
  <HiddenSlides>0</HiddenSlides>
  <MMClips>0</MMClips>
  <ScaleCrop>false</ScaleCrop>
  <HeadingPairs>
    <vt:vector size="6" baseType="variant">
      <vt:variant>
        <vt:lpstr>Fonts Used</vt:lpstr>
      </vt:variant>
      <vt:variant>
        <vt:i4>14</vt:i4>
      </vt:variant>
      <vt:variant>
        <vt:lpstr>Theme</vt:lpstr>
      </vt:variant>
      <vt:variant>
        <vt:i4>12</vt:i4>
      </vt:variant>
      <vt:variant>
        <vt:lpstr>Slide Titles</vt:lpstr>
      </vt:variant>
      <vt:variant>
        <vt:i4>19</vt:i4>
      </vt:variant>
    </vt:vector>
  </HeadingPairs>
  <TitlesOfParts>
    <vt:vector size="45" baseType="lpstr">
      <vt:lpstr>ＭＳ Ｐゴシック</vt:lpstr>
      <vt:lpstr>Adobe Caslon Pro</vt:lpstr>
      <vt:lpstr>Arial</vt:lpstr>
      <vt:lpstr>Calibri</vt:lpstr>
      <vt:lpstr>Calibri Light</vt:lpstr>
      <vt:lpstr>Century Gothic</vt:lpstr>
      <vt:lpstr>Frutiger 55 Roman</vt:lpstr>
      <vt:lpstr>Gill Sans MT</vt:lpstr>
      <vt:lpstr>Helvetica Light</vt:lpstr>
      <vt:lpstr>Lato</vt:lpstr>
      <vt:lpstr>Palatino Linotype</vt:lpstr>
      <vt:lpstr>Times New Roman</vt:lpstr>
      <vt:lpstr>Wingdings</vt:lpstr>
      <vt:lpstr>Wingdings 2</vt:lpstr>
      <vt:lpstr>Office Theme</vt:lpstr>
      <vt:lpstr>KeckMedicalCenterTemplate</vt:lpstr>
      <vt:lpstr>Financial Exploitation of Individuals with Disabilities and Seniors.2</vt:lpstr>
      <vt:lpstr>KeckSchoolofMedicine-1</vt:lpstr>
      <vt:lpstr>1_Financial Exploitation of Individuals with Disabilities and Seniors.2</vt:lpstr>
      <vt:lpstr>1_KeckSchoolofMedicine-1</vt:lpstr>
      <vt:lpstr>Solstice</vt:lpstr>
      <vt:lpstr>2_KeckSchoolofMedicine-1</vt:lpstr>
      <vt:lpstr>2_Financial Exploitation of Individuals with Disabilities and Seniors.2</vt:lpstr>
      <vt:lpstr>3_Financial Exploitation of Individuals with Disabilities and Seniors.2</vt:lpstr>
      <vt:lpstr>3_KeckSchoolofMedicine-1</vt:lpstr>
      <vt:lpstr>1_Office Theme</vt:lpstr>
      <vt:lpstr>Abuse of People with Dementia</vt:lpstr>
      <vt:lpstr>The Person with dementia:</vt:lpstr>
      <vt:lpstr>PowerPoint Presentation</vt:lpstr>
      <vt:lpstr>Symptom Categories and Susceptibilities </vt:lpstr>
      <vt:lpstr>PowerPoint Presentation</vt:lpstr>
      <vt:lpstr>PowerPoint Presentation</vt:lpstr>
      <vt:lpstr>PowerPoint Presentation</vt:lpstr>
      <vt:lpstr>High Risk Caregiving Situations</vt:lpstr>
      <vt:lpstr>Observations</vt:lpstr>
      <vt:lpstr>Pink Flags</vt:lpstr>
      <vt:lpstr>Preventing abusive actions</vt:lpstr>
      <vt:lpstr>Patient &amp; Family Education</vt:lpstr>
      <vt:lpstr>Setting the Stage</vt:lpstr>
      <vt:lpstr>ASK</vt:lpstr>
      <vt:lpstr>Prevention and Early Detection</vt:lpstr>
      <vt:lpstr>Compassion for everyone</vt:lpstr>
      <vt:lpstr>PowerPoint Presentation</vt:lpstr>
      <vt:lpstr>PowerPoint Presentation</vt:lpstr>
      <vt:lpstr>PowerPoint Presentation</vt:lpstr>
    </vt:vector>
  </TitlesOfParts>
  <Company>USC Health Science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Mosqueda, Laura</dc:creator>
  <cp:lastModifiedBy>Mosqueda, Laura</cp:lastModifiedBy>
  <cp:revision>67</cp:revision>
  <dcterms:created xsi:type="dcterms:W3CDTF">2015-03-01T22:16:14Z</dcterms:created>
  <dcterms:modified xsi:type="dcterms:W3CDTF">2022-02-09T16:56:31Z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0x010100F2418D381428D1429A2649D57F1E2C2D</vt:lpwstr>
  </property>
</Properties>
</file>