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62547-FF4F-4FA4-BEF8-2630B990AC54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66F1-0925-4623-B56F-6E7954052D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0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Steven C. Richards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Texas,</a:t>
            </a:r>
            <a:r>
              <a:rPr lang="en-US" baseline="0" dirty="0" smtClean="0"/>
              <a:t> Arkansas, Louisiana state lead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Regional point of contact for behavioral health, HIV and AIDS, COVID-19 HUD/HRSA partnership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Rachel Piotrowski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New Mexico and Oklahoma state lead and lead for the 68 federally recognized tribes in the region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Regional point of contact for rural health, telehealth, MCH, opioids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11B83-7453-4C63-9F24-B8D95A5E70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11B83-7453-4C63-9F24-B8D95A5E70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5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11B83-7453-4C63-9F24-B8D95A5E70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1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D936-BA2C-4677-9970-4BCF82BEB87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8A84-1CEB-40C1-B52F-F9C905F26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9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D936-BA2C-4677-9970-4BCF82BEB87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8A84-1CEB-40C1-B52F-F9C905F26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2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D936-BA2C-4677-9970-4BCF82BEB87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8A84-1CEB-40C1-B52F-F9C905F26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0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D936-BA2C-4677-9970-4BCF82BEB87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8A84-1CEB-40C1-B52F-F9C905F26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9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D936-BA2C-4677-9970-4BCF82BEB87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8A84-1CEB-40C1-B52F-F9C905F26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8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D936-BA2C-4677-9970-4BCF82BEB87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8A84-1CEB-40C1-B52F-F9C905F26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9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D936-BA2C-4677-9970-4BCF82BEB87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8A84-1CEB-40C1-B52F-F9C905F26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1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D936-BA2C-4677-9970-4BCF82BEB87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8A84-1CEB-40C1-B52F-F9C905F26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0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D936-BA2C-4677-9970-4BCF82BEB87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8A84-1CEB-40C1-B52F-F9C905F26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6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D936-BA2C-4677-9970-4BCF82BEB87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8A84-1CEB-40C1-B52F-F9C905F26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3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D936-BA2C-4677-9970-4BCF82BEB87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8A84-1CEB-40C1-B52F-F9C905F26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1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4D936-BA2C-4677-9970-4BCF82BEB87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68A84-1CEB-40C1-B52F-F9C905F26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1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trail@hrs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s.gov/dbh/programs/" TargetMode="External"/><Relationship Id="rId2" Type="http://schemas.openxmlformats.org/officeDocument/2006/relationships/hyperlink" Target="https://www.ihs.gov/mspi/bppinuse/treatmentb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hs.gov/asap/provider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harvard.edu/blog/chronic-pain-and-childhood-trauma-2018033012768" TargetMode="External"/><Relationship Id="rId2" Type="http://schemas.openxmlformats.org/officeDocument/2006/relationships/hyperlink" Target="https://www.ihs.gov/painmanage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amhsa.gov/resource/ebp/tip-54-managing-chronic-pain-adults-or-recovery-substance-use-disorder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venture.org/" TargetMode="External"/><Relationship Id="rId2" Type="http://schemas.openxmlformats.org/officeDocument/2006/relationships/hyperlink" Target="https://www.samhsa.gov/sites/default/files/tttac_gona_fact_sheet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cwa.org/about-pip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trail@hrs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ida.nih.gov/publications/research-reports/common-comorbidities-substance-use-disorders/part-1-connection-between-substance-use-disorders-mental-illness" TargetMode="External"/><Relationship Id="rId2" Type="http://schemas.openxmlformats.org/officeDocument/2006/relationships/hyperlink" Target="https://www.nami.org/NAMI/media/NAMI-Media/Images/FactSheets/Dual-Diagnosis-F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Pharm SUD ECHO Didactic Presentation: </a:t>
            </a:r>
            <a:r>
              <a:rPr lang="en-US" sz="4800" dirty="0"/>
              <a:t>Caring for Dual Diagnosis Patients in Indian Country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CDR Sharyl Trail, PsyD</a:t>
            </a:r>
          </a:p>
          <a:p>
            <a:r>
              <a:rPr lang="en-US" dirty="0" smtClean="0"/>
              <a:t>Deputy Regional Administrator</a:t>
            </a:r>
          </a:p>
          <a:p>
            <a:r>
              <a:rPr lang="en-US" dirty="0" smtClean="0"/>
              <a:t>HRSA Region6 – Dallas</a:t>
            </a:r>
          </a:p>
          <a:p>
            <a:r>
              <a:rPr lang="en-US" dirty="0" smtClean="0">
                <a:hlinkClick r:id="rId2"/>
              </a:rPr>
              <a:t>strail@hrsa.gov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1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Diagnosis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bout half </a:t>
            </a:r>
            <a:r>
              <a:rPr lang="en-US" dirty="0" smtClean="0"/>
              <a:t>of those who experience a mental illness during their lives will also experience a substance use disorder and vice versa (including youth)</a:t>
            </a:r>
          </a:p>
          <a:p>
            <a:r>
              <a:rPr lang="en-US" dirty="0" smtClean="0"/>
              <a:t>Drug Use and Mental Health Disorders in Childhood or Adolescence Increases Later Risk</a:t>
            </a:r>
          </a:p>
          <a:p>
            <a:pPr lvl="1"/>
            <a:r>
              <a:rPr lang="en-US" dirty="0" smtClean="0"/>
              <a:t>Some research has found that mental illness may precede a substance use disorder, suggesting that better diagnosis of youth mental illness may help reduce comorbidity.</a:t>
            </a:r>
          </a:p>
          <a:p>
            <a:pPr lvl="1"/>
            <a:r>
              <a:rPr lang="en-US" dirty="0" smtClean="0"/>
              <a:t>Untreated Childhood ADHD Can Increase Later Risk of Drug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1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Co-occurring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Vulnerabilities (Family History)</a:t>
            </a:r>
          </a:p>
          <a:p>
            <a:r>
              <a:rPr lang="en-US" dirty="0" smtClean="0"/>
              <a:t>Epigenetic Influences (powerful ways that genetic and environmental factors interact at the molecular level.)</a:t>
            </a:r>
          </a:p>
          <a:p>
            <a:pPr lvl="1"/>
            <a:r>
              <a:rPr lang="en-US" dirty="0" smtClean="0"/>
              <a:t>Intergenerational Transmission</a:t>
            </a:r>
          </a:p>
          <a:p>
            <a:r>
              <a:rPr lang="en-US" dirty="0" smtClean="0"/>
              <a:t>Environmental Influences </a:t>
            </a:r>
          </a:p>
          <a:p>
            <a:pPr lvl="1"/>
            <a:r>
              <a:rPr lang="en-US" dirty="0" smtClean="0"/>
              <a:t>chronic stress, trauma, and adverse childhood experiences</a:t>
            </a:r>
          </a:p>
          <a:p>
            <a:r>
              <a:rPr lang="en-US" dirty="0" smtClean="0"/>
              <a:t>Stress</a:t>
            </a:r>
          </a:p>
          <a:p>
            <a:r>
              <a:rPr lang="en-US" dirty="0" smtClean="0"/>
              <a:t>Trauma and Adverse Childhood Experiences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93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reatments for comorbid substance use disorder and mental health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ollaboration between clinical providers (integrated care/screening) and organizations that provide supportive services, education, community safety (interdisciplinary &amp; Interagency).</a:t>
            </a:r>
            <a:endParaRPr lang="en-US" dirty="0"/>
          </a:p>
          <a:p>
            <a:r>
              <a:rPr lang="en-US" dirty="0" smtClean="0"/>
              <a:t>Levels of Care: Detox; Inpatient; Intensive Outpatient; Outpatient; Education</a:t>
            </a:r>
            <a:endParaRPr lang="en-US" dirty="0"/>
          </a:p>
          <a:p>
            <a:r>
              <a:rPr lang="en-US" dirty="0" smtClean="0">
                <a:hlinkClick r:id="rId2"/>
              </a:rPr>
              <a:t>Treatment and Recovery Best Practices | Best Practices in Use (ihs.gov)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DBH Programs | Division of Behavioral Health (ihs.gov)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Information and Tools for Providers | Alcohol and Substance Abuse Program (ihs.gov)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7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Co-occurring Disorders and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pain is a physical problem that has a complex relationship with substance use disorders.</a:t>
            </a:r>
          </a:p>
          <a:p>
            <a:r>
              <a:rPr lang="en-US" dirty="0" smtClean="0"/>
              <a:t>Chronic pain and associated emotional distress are thought to dysregulate the brain’s stress and reward circuitry, increasing the risk for opioid use disorder.</a:t>
            </a:r>
          </a:p>
          <a:p>
            <a:r>
              <a:rPr lang="en-US" dirty="0" smtClean="0">
                <a:hlinkClick r:id="rId2"/>
              </a:rPr>
              <a:t>Pain Management | Indian Health Service (IHS)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Chronic pain and childhood trauma - Harvard Health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TIP 54: Managing Chronic Pain in Adults With or in Recovery From Substance Use Disorders | SAMHSA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4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and Community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GONA – Gathering of Native Americans</a:t>
            </a:r>
          </a:p>
          <a:p>
            <a:pPr lvl="1"/>
            <a:r>
              <a:rPr lang="en-US" dirty="0" smtClean="0"/>
              <a:t>Belonging, mastery, interdependence, generosity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Gathering of Native Americans Fact Sheet (samhsa.gov)</a:t>
            </a:r>
            <a:endParaRPr lang="en-US" dirty="0" smtClean="0"/>
          </a:p>
          <a:p>
            <a:r>
              <a:rPr lang="en-US" dirty="0" smtClean="0"/>
              <a:t>Project Venture – Youth primary prevention</a:t>
            </a:r>
          </a:p>
          <a:p>
            <a:pPr lvl="1"/>
            <a:r>
              <a:rPr lang="en-US" dirty="0" smtClean="0"/>
              <a:t>Be here, be safe, speak your truth, let go and move on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Project Venture – Adventure with an Indigenous Mind</a:t>
            </a:r>
            <a:endParaRPr lang="en-US" dirty="0"/>
          </a:p>
          <a:p>
            <a:r>
              <a:rPr lang="en-US" dirty="0" smtClean="0"/>
              <a:t>Positive Indian Parenting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About PIP » NICWA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4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Reach out any time.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strail@hrsa.gov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CDR Sharyl Trail</a:t>
            </a:r>
            <a:r>
              <a:rPr lang="en-US" smtClean="0"/>
              <a:t>, PsyD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0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bit about your presenter…..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838200" y="1600200"/>
            <a:ext cx="5181600" cy="435133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528"/>
              </a:spcBef>
              <a:buClr>
                <a:srgbClr val="0F4D7B"/>
              </a:buClr>
              <a:buSzPct val="125000"/>
              <a:buFont typeface="Arial" panose="020B0604020202020204" pitchFamily="34" charset="0"/>
              <a:buChar char="•"/>
              <a:defRPr sz="2200" kern="1200">
                <a:solidFill>
                  <a:srgbClr val="0F4D7B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rgbClr val="0F4D7B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0F4D7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rgbClr val="0F4D7B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0F4D7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F4D7B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rgbClr val="0F4D7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80"/>
              </a:spcBef>
              <a:buClr>
                <a:srgbClr val="0F4D7B"/>
              </a:buClr>
              <a:buFont typeface="Wingdings" panose="05000000000000000000" pitchFamily="2" charset="2"/>
              <a:buChar char="Ø"/>
              <a:defRPr sz="1400" kern="1200">
                <a:solidFill>
                  <a:srgbClr val="0F4D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Licensed Clinical Psychologist </a:t>
            </a:r>
            <a:endParaRPr lang="en-US" dirty="0"/>
          </a:p>
          <a:p>
            <a:r>
              <a:rPr lang="en-US" dirty="0" smtClean="0"/>
              <a:t>HRSA Region 6 Deputy Regional Administrator - May 2021</a:t>
            </a:r>
          </a:p>
          <a:p>
            <a:r>
              <a:rPr lang="en-US" dirty="0" smtClean="0"/>
              <a:t>12 years as a psychologist Officer in the US Public Health Service Commissioned Corps.</a:t>
            </a:r>
            <a:endParaRPr lang="en-US" dirty="0"/>
          </a:p>
          <a:p>
            <a:r>
              <a:rPr lang="en-US" dirty="0" smtClean="0"/>
              <a:t>Clinician, clinical supervisor, and healthcare administrator at four FQHC look-a-like Indian Health Service PC clinics. NHSC Loan Award Recipient</a:t>
            </a:r>
          </a:p>
          <a:p>
            <a:r>
              <a:rPr lang="en-US" dirty="0" smtClean="0"/>
              <a:t>Deployed multiple times to natural disasters and COVID response providing Force Health Protection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219200"/>
            <a:ext cx="3276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Define dual diagnosis including primary symptoms and treatment options.</a:t>
            </a:r>
          </a:p>
          <a:p>
            <a:pPr lvl="0"/>
            <a:r>
              <a:rPr lang="en-US" dirty="0"/>
              <a:t>Identify treatment models including Medication Assisted Treatment (MAT) &amp; Integrated Care</a:t>
            </a:r>
          </a:p>
          <a:p>
            <a:pPr lvl="0"/>
            <a:r>
              <a:rPr lang="en-US" dirty="0" smtClean="0"/>
              <a:t>Learn how </a:t>
            </a:r>
            <a:r>
              <a:rPr lang="en-US" dirty="0"/>
              <a:t>to support communities and prevent overdose. </a:t>
            </a:r>
          </a:p>
        </p:txBody>
      </p:sp>
    </p:spTree>
    <p:extLst>
      <p:ext uri="{BB962C8B-B14F-4D97-AF65-F5344CB8AC3E}">
        <p14:creationId xmlns:p14="http://schemas.microsoft.com/office/powerpoint/2010/main" val="321205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Zuni, NM – Staff Psychologist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Image result for zuni ihs hospit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717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7F09122F-9A32-4F80-A84A-BDB4EA20F82C" descr="827FD900-8C19-4C52-814B-DB895C8BB10D@attlo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DBD40A34-3700-4475-8769-6037405980CA" descr="A755DD55-051C-4DB6-AF55-0D152FD85790@attloc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399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1295400"/>
            <a:ext cx="3886200" cy="2305050"/>
          </a:xfrm>
          <a:prstGeom prst="rect">
            <a:avLst/>
          </a:prstGeom>
        </p:spPr>
      </p:pic>
      <p:pic>
        <p:nvPicPr>
          <p:cNvPr id="1029" name="9D108C28-02E4-4C4A-8780-4F4D2DEF7867" descr="66E70B0C-DAF2-4F90-92F2-B598495972CA@attloc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68" y="3162300"/>
            <a:ext cx="20288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FD1DF75A-DF74-463B-9481-0899013CFE87" descr="19A3E47B-0D9F-4DC4-96B9-D1A0D4D50179@attloc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09986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Alamo Navajo, NM – BH Director/Clinician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219200"/>
            <a:ext cx="3371850" cy="33337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3FB190CF-5C82-4DCE-AD8A-4668048F8DB9" descr="53C2DD30-2533-40BD-B039-38505B6BB9AD@attloc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3444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18A644DB-2AAC-43B0-A41C-7EA450CE7C58" descr="72703232-7373-4BE5-8411-9CAE13CAAFDC@attloc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7B409F17-6817-4962-9F18-06E0B0357EC3" descr="61453813-6982-4545-9698-03E4616AEDEB@attloc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276600"/>
            <a:ext cx="2286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9F43A804-FE48-406A-8F39-139F01E8AA47" descr="CFFE125F-09A0-434D-8907-478438F15719@attloc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2" y="1264920"/>
            <a:ext cx="2276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1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Klamath Tribal Health, KF OR – BH Director/Clinician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30" y="1391652"/>
            <a:ext cx="5948770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5" name="E6D9267B-363C-4939-AA80-4408C79235BD" descr="D0E1D707-ABE7-4E5B-AF50-4068A62FBBD5@attloc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0687"/>
            <a:ext cx="2286000" cy="2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D4F8D60E-2E8D-40D8-9A12-32BC3538947F" descr="713B4FB3-5FCF-46CF-92E3-20D8F811503E@attloc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3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813"/>
            <a:ext cx="10515600" cy="143332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Oneida Nation Green Bay, WI – </a:t>
            </a:r>
            <a:br>
              <a:rPr lang="en-US" sz="3600" dirty="0" smtClean="0"/>
            </a:br>
            <a:r>
              <a:rPr lang="en-US" sz="3600" dirty="0" smtClean="0"/>
              <a:t>Dir. Of Training/Clinician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4437" y="4719637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8CA2C555-AA85-4B65-8345-13682A33ECFE" descr="9B283854-4633-4AF4-942E-48FA774BD86D@attlo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63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22728CEB-77E8-4113-8FAD-4268DAB02FC8" descr="9A59D973-9F88-4F94-BB19-102A4E7549A1@attlo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69219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31E26029-0E6B-4A7B-8893-1B39D2A5B695" descr="9C744A05-91DB-4002-97C5-178E1D38B9A8@attloc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86200" y="1369219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1369219"/>
            <a:ext cx="4928616" cy="43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Dual Diagnosis/Co-occurring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NAMI Definition: Substance </a:t>
            </a:r>
            <a:r>
              <a:rPr lang="en-US" dirty="0"/>
              <a:t>use disorders — the repeated misuse of alcohol and/or drugs — often occur simultaneously in individuals with mental illness, usually to cope with overwhelming symptoms.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Dual-Diagnosis-FS.pdf (nami.org)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NIH: When two disorders or illnesses occur in the same person, </a:t>
            </a:r>
            <a:r>
              <a:rPr lang="en-US" b="1" dirty="0" smtClean="0"/>
              <a:t>simultaneously or sequentially</a:t>
            </a:r>
            <a:r>
              <a:rPr lang="en-US" dirty="0" smtClean="0"/>
              <a:t>, they are described as comorbid. Comorbidity also implies that the </a:t>
            </a:r>
            <a:r>
              <a:rPr lang="en-US" b="1" dirty="0" smtClean="0"/>
              <a:t>illnesses interact, affecting the course and prognosis </a:t>
            </a:r>
            <a:r>
              <a:rPr lang="en-US" dirty="0" smtClean="0"/>
              <a:t>of both.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Part 1: The Connection Between Substance Use Disorders and Mental Illness | National Institute on Drug Abuse (NIDA) (nih.gov)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6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 &amp; Directionality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main pathways can contribute to the comorbidity between substance use disorders and mental illnesses:</a:t>
            </a:r>
          </a:p>
          <a:p>
            <a:pPr marL="514350" indent="-514350">
              <a:buAutoNum type="arabicPeriod"/>
            </a:pPr>
            <a:r>
              <a:rPr lang="en-US" dirty="0" smtClean="0"/>
              <a:t>Common risk factors can contribute to both mental illness and substance use and addiction. </a:t>
            </a:r>
          </a:p>
          <a:p>
            <a:pPr marL="514350" indent="-514350">
              <a:buAutoNum type="arabicPeriod"/>
            </a:pPr>
            <a:r>
              <a:rPr lang="en-US" dirty="0" smtClean="0"/>
              <a:t>Mental illness may contribute to substance use and addiction. </a:t>
            </a:r>
          </a:p>
          <a:p>
            <a:pPr marL="514350" indent="-514350">
              <a:buAutoNum type="arabicPeriod"/>
            </a:pPr>
            <a:r>
              <a:rPr lang="en-US" dirty="0" smtClean="0"/>
              <a:t>Substance use and addiction can contribute to the development of mental illness.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21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1002</TotalTime>
  <Words>754</Words>
  <Application>Microsoft Office PowerPoint</Application>
  <PresentationFormat>Widescreen</PresentationFormat>
  <Paragraphs>84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Pharm SUD ECHO Didactic Presentation: Caring for Dual Diagnosis Patients in Indian Country</vt:lpstr>
      <vt:lpstr>A little bit about your presenter…..</vt:lpstr>
      <vt:lpstr>Learning Objectives</vt:lpstr>
      <vt:lpstr>Zuni, NM – Staff Psychologist</vt:lpstr>
      <vt:lpstr>Alamo Navajo, NM – BH Director/Clinician </vt:lpstr>
      <vt:lpstr>Klamath Tribal Health, KF OR – BH Director/Clinician</vt:lpstr>
      <vt:lpstr>Oneida Nation Green Bay, WI –  Dir. Of Training/Clinician</vt:lpstr>
      <vt:lpstr>Dual Diagnosis/Co-occurring Disorders</vt:lpstr>
      <vt:lpstr>Causality &amp; Directionality </vt:lpstr>
      <vt:lpstr>Dual Diagnosis Facts</vt:lpstr>
      <vt:lpstr>Risk Factors for Co-occurring Disorders</vt:lpstr>
      <vt:lpstr>Treatments for comorbid substance use disorder and mental health conditions</vt:lpstr>
      <vt:lpstr>Co-occurring Disorders and Pain</vt:lpstr>
      <vt:lpstr>Prevention and Community Support</vt:lpstr>
      <vt:lpstr>THANK YOU!</vt:lpstr>
    </vt:vector>
  </TitlesOfParts>
  <Company>HRSA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 SUD ECHO Didactic Presentation: Caring for Dual Diagnosis Patients in Indian Country</dc:title>
  <dc:creator>Trail, Sharyl (HRSA)</dc:creator>
  <cp:lastModifiedBy>Trail, Sharyl (HRSA)</cp:lastModifiedBy>
  <cp:revision>22</cp:revision>
  <dcterms:created xsi:type="dcterms:W3CDTF">2022-03-14T20:13:39Z</dcterms:created>
  <dcterms:modified xsi:type="dcterms:W3CDTF">2022-03-15T12:56:30Z</dcterms:modified>
</cp:coreProperties>
</file>