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6" r:id="rId4"/>
    <p:sldId id="284" r:id="rId5"/>
    <p:sldId id="275" r:id="rId6"/>
    <p:sldId id="285" r:id="rId7"/>
    <p:sldId id="286" r:id="rId8"/>
    <p:sldId id="277" r:id="rId9"/>
    <p:sldId id="279" r:id="rId10"/>
    <p:sldId id="283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9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BDD4-F57D-AB47-958C-1895131851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90B8-BB4A-4349-887E-E6F4E74E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7E4165A6-5955-0B45-B4E5-EE8125FFA116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DC18EB84-4B57-F34F-80F8-397CCAA9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45777E45-C7C5-134C-8CFB-88F30D47E6E2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1B6611CE-A7C7-F049-84E5-F19BB19C63C9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A223A612-0548-794C-A503-E3EADFFF0F88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87AB5169-21A7-E643-8EBD-C93EB4714B11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D4EE918F-1BA8-014E-80BC-275BD175C72B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CBB193D8-D14F-084A-89C8-7AF60B9DF0E0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118B7D34-DD86-5D44-BE82-F34F0EEE0422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A8686166-DE80-9846-9E72-F4F308F9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08EE813A-B8B9-A74B-85AD-A92B9366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5556B03-C8C0-674B-A5B1-9190A78D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80FC327F-0F03-6947-BCEE-225DC3B0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D077515A-D195-8E4C-AA00-AEC9A71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9CB527EF-C2E1-0741-8E48-145BAD2E193B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E77576DA-E669-D646-9712-11224E6F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A697DBB1-474A-B740-A128-DFF5656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23A32DEA-FBB1-9746-8928-32D93E97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CACEDBB0-31E9-A145-8B33-5FA0B143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54598416-296B-704E-BB87-E29B59F7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8AD8B6E-FD52-FE4C-8BB7-245DEFFB298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6320906F-6C92-2248-AEA3-BA946CE906E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B0720609-DB26-B343-84A5-BE7DC0E292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F5D78CD8-C995-E540-B570-E38832649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13ED75D3-50E1-1344-ABBA-2635D57CE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0914-137C-A741-B1D4-39B5D996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E62B0-3EA4-C44B-8A31-6EE3BDF4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07C9-82A5-D349-949D-C01F665C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BF89-F517-2847-884E-BC7F7A9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7372-A7CE-D34F-AF12-4CA6F3A2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C152D-EE2A-924E-85B6-99877853D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1033-61F3-7540-95BE-83DF815A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260C-0E64-1D4B-BBA9-95A796EC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B7C7-F530-9F42-A17C-6DE6364D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33D5-0C1F-6548-BCAA-A1BFAB7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F26-FC00-9546-AF01-8421D5A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F23181E-708D-B947-960A-6C0A739440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F2C5-46C3-8142-A698-42F08DB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DA1F-94A8-DD45-AE41-73098700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BC1E-803E-7849-8A8B-EE561AE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4EAE-0BC6-0F4E-8DC5-2A5C991A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20DB881-6054-4E4A-96AB-8A57DD884F2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F803-1441-C54B-9B08-70956884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3DA5-2989-D34E-B1ED-AA16643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BF31-AB97-CB4C-A0A5-337F1059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ED5-6C8D-D447-AA8D-5FCE3027BE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386C-30D3-BF4C-8932-1F4B2A3DD8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9F2E-B392-B547-9CE2-03E1EC3BCA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12D92-763A-104E-8E73-FEEE5A99D96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58C54-2A33-DE4E-A5AD-C205F40A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669B3-76DD-2741-A092-CD653E79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FFB61-F4A7-764A-84CA-B96B264F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8A828-56C5-5847-B9D5-F8FE0D0B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0C304-DD9F-0742-A381-38164142DF0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48716-5ADE-7847-B48B-41BEFB60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DB97-D01F-A545-B280-C6D5D467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C320-F1E5-AA44-87A5-5D983E3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6C50-6F10-A44D-A126-3ADCB53D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F803-2AAA-CB4D-A512-2CF3183CB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4FBCD-30E8-3744-BA78-FF345916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E5D4-4336-1146-813C-1105CBB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8FF-8575-D041-A844-F2F31F8E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BAFB1-34D6-F842-888C-EE0C3F0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798-B12F-D341-9224-688AD388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97ED-40D7-C14B-8B56-A8181103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3666-0B24-1640-9D58-42B25CF0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A51-E4F7-F14D-9B05-8B75270C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C4A0-21B3-3C41-BAC3-533E0FCB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6AF-A3AF-BB47-86E8-E5F10800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9679-2E8D-1D46-A8D2-ACC27638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179-0E85-7049-BCB8-4709FB31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F190-6B33-CF40-A165-9317602A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7F4B-06E8-1444-BFCC-F828833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868-6199-BC49-A0A5-89F33CA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32D5-C23B-564E-97B8-5ABDC0D12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F4E7-8BB4-A242-89A2-C1BCBE9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4220-2B5D-D94F-A10C-91771034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7C87-595F-2641-88F1-07460EE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B52A-95D9-F64F-8F37-A88C4CC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7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74F5-E50D-8F42-9F23-34CCBD1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9C9B-32EA-CF42-9DFB-25FB97C8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9036-47F2-A048-9CD1-7BA40EA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C971-FFA3-0C4F-87E9-9ED49FC65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97999-B049-7E47-8D17-2D4A8E5A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99BED-311D-504F-A918-F1E9B71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1944D-169B-E449-913E-42CF7B4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54F4-294F-854F-AA96-199944FF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8B5E-6431-7C4A-945C-B2D43AA8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A9D5-BDE6-534D-A1A5-936FF26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5759-6EDB-0948-B064-BEA2769A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0D6B-D699-0A45-98F2-9275EDA5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0BE96-6FA5-5447-83EF-427B1F06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361FE-4605-BE46-8024-4DB03B8A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58176-EADB-BB4E-B71D-DC5E8E4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88C5-4413-5545-900D-654A414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BEA9-B282-D644-911D-3CDAE644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0CDF-0A95-A041-8ED5-D1CB7B3C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4AA4-6D4D-D64A-90A3-D17B3D7A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FC9A8-45E8-BC48-8112-DD8948D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B2B0-EC69-2C4E-9608-F4C24CDE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8B14-ADBD-0B40-8839-A26A57B1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F395-4158-8E49-A5D9-6BFBF5999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BFDF-2BCE-2943-8E5A-22C2C1A2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DF1B-93AC-4842-BB51-A9E7E390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4968-185A-DE45-A6B9-9400186F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3A74-4521-5E4B-9D95-009BC2BF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F089A6-B23D-8641-967E-AF664875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981DA2A-8FE3-0744-8D0C-37195F99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BB541A27-346A-9543-848D-2200D9223188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F0DF6B4-0EB9-CF44-8B06-FFF2B8E8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2A5FDE94-229B-B64C-8A1C-7136C575C2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6412394B-7DAA-9D49-8D2E-38A213DC8B07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A9C85E69-088B-4647-8035-A48B6C5BDA7E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795B45EF-6512-DD41-A356-5FD958107C7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72BD343D-CF5E-D84C-8559-E70DC14294D6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4BE5C034-B7E9-C945-9BBA-C0BD29A66E72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DD370CBE-7E26-134F-95D5-399846EA629C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775D06C6-218C-2648-A450-A05E495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E254E1E7-7248-5244-8216-50409088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F590758-6B7C-E042-8252-0C617C0F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CDA5327F-51C4-BF42-B3D1-28872368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095B6905-F376-8248-A76B-EBAFAADA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4C47A6D1-B010-F448-B4D1-C33E42839176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557D54F-44A7-7B4F-9E78-F229004B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0F316F64-EDE9-C947-9D1F-68FB9200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4CA39640-E12A-D145-9325-C6ED852A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B1C2E7C1-AA97-314A-8745-4D167A4B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B4411092-49C9-B743-8041-DA1A89A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F436241F-A65F-BA4B-ACDC-16D47B820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E12109D-3EAD-9541-8DF3-F9A00836F59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A57024C8-2F48-B041-8984-91FD299C4D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8DB046C1-6232-9444-B63C-F08E8DC74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471B-B978-3A46-B71B-69962D06BD9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Indian Country Infectious Disease ECHO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COVID-19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C198B-9363-F348-B3AC-2B4C22B313A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Jonathan </a:t>
            </a:r>
            <a:r>
              <a:rPr lang="en-US" sz="2800" dirty="0" err="1"/>
              <a:t>Vilasier</a:t>
            </a:r>
            <a:r>
              <a:rPr lang="en-US" sz="2800" dirty="0"/>
              <a:t> Iralu, MD, FACP, FIDSA</a:t>
            </a:r>
          </a:p>
          <a:p>
            <a:r>
              <a:rPr lang="en-US" sz="2800" dirty="0"/>
              <a:t>Indian Health Service Chief Clinical Consultant </a:t>
            </a:r>
          </a:p>
          <a:p>
            <a:r>
              <a:rPr lang="en-US" sz="2800" dirty="0"/>
              <a:t>for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1467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9372-0B41-240D-04D2-CB6BD902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Vaccine Update: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To boost or not to boost…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D8EB-D3CA-2E95-74AF-0BEEA77C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Fourth Dose of BNT162b2 mRNA Covid-19 Vaccine in a Nationwide Setting. (Magen et al, NEJM. 4/13/2022)</a:t>
            </a:r>
          </a:p>
          <a:p>
            <a:pPr lvl="1"/>
            <a:r>
              <a:rPr lang="en-US" dirty="0"/>
              <a:t>Analyzed 182,122 individuals in Israel, age &gt; 60, re-boosted after 4 months</a:t>
            </a:r>
          </a:p>
          <a:p>
            <a:pPr lvl="1"/>
            <a:r>
              <a:rPr lang="en-US" dirty="0"/>
              <a:t>Only had </a:t>
            </a:r>
            <a:r>
              <a:rPr lang="en-US" dirty="0">
                <a:solidFill>
                  <a:srgbClr val="FFFF00"/>
                </a:solidFill>
              </a:rPr>
              <a:t>30 days of follow up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Vaccine effectiveness during Omicron wave:</a:t>
            </a:r>
          </a:p>
          <a:p>
            <a:pPr lvl="2"/>
            <a:r>
              <a:rPr lang="en-US" dirty="0"/>
              <a:t>45% against PCR positive infection</a:t>
            </a:r>
          </a:p>
          <a:p>
            <a:pPr lvl="2"/>
            <a:r>
              <a:rPr lang="en-US" dirty="0"/>
              <a:t>55% against symptomatic COVID-19</a:t>
            </a:r>
          </a:p>
          <a:p>
            <a:pPr lvl="2"/>
            <a:r>
              <a:rPr lang="en-US" dirty="0"/>
              <a:t> 74%  against death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23B3C-39AE-98DB-5BC0-508F0D1A3213}"/>
              </a:ext>
            </a:extLst>
          </p:cNvPr>
          <p:cNvSpPr/>
          <p:nvPr/>
        </p:nvSpPr>
        <p:spPr>
          <a:xfrm>
            <a:off x="6110817" y="59536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www.nejm.org</a:t>
            </a:r>
            <a:r>
              <a:rPr lang="en-US" sz="1800" dirty="0">
                <a:solidFill>
                  <a:srgbClr val="FFFF00"/>
                </a:solidFill>
              </a:rPr>
              <a:t>/</a:t>
            </a:r>
            <a:r>
              <a:rPr lang="en-US" sz="1800" dirty="0" err="1">
                <a:solidFill>
                  <a:srgbClr val="FFFF00"/>
                </a:solidFill>
              </a:rPr>
              <a:t>doi</a:t>
            </a:r>
            <a:r>
              <a:rPr lang="en-US" sz="1800" dirty="0">
                <a:solidFill>
                  <a:srgbClr val="FFFF00"/>
                </a:solidFill>
              </a:rPr>
              <a:t>/full/10.1056/NEJMoa2201688</a:t>
            </a:r>
          </a:p>
        </p:txBody>
      </p:sp>
    </p:spTree>
    <p:extLst>
      <p:ext uri="{BB962C8B-B14F-4D97-AF65-F5344CB8AC3E}">
        <p14:creationId xmlns:p14="http://schemas.microsoft.com/office/powerpoint/2010/main" val="357788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CCF1F58A-8EA0-F448-8A53-F369BB4B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66" y="994154"/>
            <a:ext cx="7055170" cy="52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BBC4-DD6A-5040-AECD-104283F5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Virology: BA.2 is, unfortunately, in the pink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4711-DADE-D44F-8B23-A7D35E108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515889"/>
          </a:xfrm>
        </p:spPr>
        <p:txBody>
          <a:bodyPr/>
          <a:lstStyle/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1400" dirty="0">
                <a:solidFill>
                  <a:srgbClr val="FFFF00"/>
                </a:solidFill>
              </a:rPr>
              <a:t>https://</a:t>
            </a:r>
            <a:r>
              <a:rPr lang="en-US" sz="1400" dirty="0" err="1">
                <a:solidFill>
                  <a:srgbClr val="FFFF00"/>
                </a:solidFill>
              </a:rPr>
              <a:t>covid.cdc.gov</a:t>
            </a:r>
            <a:r>
              <a:rPr lang="en-US" sz="1400" dirty="0">
                <a:solidFill>
                  <a:srgbClr val="FFFF00"/>
                </a:solidFill>
              </a:rPr>
              <a:t>/covid-data-tracker/#variant-proportions</a:t>
            </a: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11762" y="2116139"/>
            <a:ext cx="3032653" cy="4135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2" y="2024237"/>
            <a:ext cx="6726373" cy="42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005038-A32C-674F-9C79-F51FF027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Variant shift therapeutic implications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B32C2-CD4E-F148-9A76-62119AECB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FF5F00"/>
                </a:solidFill>
                <a:highlight>
                  <a:srgbClr val="FFFF00"/>
                </a:highlight>
              </a:rPr>
              <a:t>Sotrovimab</a:t>
            </a:r>
            <a:r>
              <a:rPr lang="en-US" u="sng" dirty="0">
                <a:solidFill>
                  <a:srgbClr val="FF5F00"/>
                </a:solidFill>
                <a:highlight>
                  <a:srgbClr val="FFFF00"/>
                </a:highlight>
              </a:rPr>
              <a:t> no longer authorized for use anywhere in the US</a:t>
            </a:r>
          </a:p>
          <a:p>
            <a:r>
              <a:rPr lang="en-US" dirty="0">
                <a:solidFill>
                  <a:srgbClr val="FFFF00"/>
                </a:solidFill>
              </a:rPr>
              <a:t>Preferred drugs of choice</a:t>
            </a:r>
            <a:r>
              <a:rPr lang="en-US" dirty="0"/>
              <a:t> recommended by NIH 4/1/2022</a:t>
            </a:r>
          </a:p>
          <a:p>
            <a:pPr lvl="1"/>
            <a:r>
              <a:rPr lang="en-US" dirty="0" err="1"/>
              <a:t>Nirmatrelvir</a:t>
            </a:r>
            <a:r>
              <a:rPr lang="en-US" dirty="0"/>
              <a:t>/r   for 5 days           (</a:t>
            </a:r>
            <a:r>
              <a:rPr lang="en-US" u="sng" dirty="0"/>
              <a:t>&lt;</a:t>
            </a:r>
            <a:r>
              <a:rPr lang="en-US" dirty="0"/>
              <a:t> 5 days of symptom onset)</a:t>
            </a:r>
          </a:p>
          <a:p>
            <a:pPr lvl="1"/>
            <a:r>
              <a:rPr lang="en-US" dirty="0"/>
              <a:t>Remdesivir daily for 3 days        (</a:t>
            </a:r>
            <a:r>
              <a:rPr lang="en-US" u="sng" dirty="0"/>
              <a:t>&lt;</a:t>
            </a:r>
            <a:r>
              <a:rPr lang="en-US" dirty="0"/>
              <a:t> 7 days of symptom onset)</a:t>
            </a:r>
          </a:p>
          <a:p>
            <a:r>
              <a:rPr lang="en-US" dirty="0">
                <a:solidFill>
                  <a:srgbClr val="FFFF00"/>
                </a:solidFill>
              </a:rPr>
              <a:t>Alternate Rx</a:t>
            </a:r>
            <a:r>
              <a:rPr lang="en-US" dirty="0"/>
              <a:t>: (only recommended if preferred options not available </a:t>
            </a:r>
          </a:p>
          <a:p>
            <a:pPr lvl="1"/>
            <a:r>
              <a:rPr lang="en-US" dirty="0" err="1"/>
              <a:t>Bebtelovimab</a:t>
            </a:r>
            <a:r>
              <a:rPr lang="en-US" dirty="0"/>
              <a:t> IV x 1                   (</a:t>
            </a:r>
            <a:r>
              <a:rPr lang="en-US" u="sng" dirty="0"/>
              <a:t>&lt;</a:t>
            </a:r>
            <a:r>
              <a:rPr lang="en-US" dirty="0"/>
              <a:t> 7 days of symptom onset)</a:t>
            </a:r>
          </a:p>
          <a:p>
            <a:pPr lvl="1"/>
            <a:r>
              <a:rPr lang="en-US" dirty="0" err="1"/>
              <a:t>Molnupiravir</a:t>
            </a:r>
            <a:r>
              <a:rPr lang="en-US" dirty="0"/>
              <a:t>                               (</a:t>
            </a:r>
            <a:r>
              <a:rPr lang="en-US" u="sng" dirty="0"/>
              <a:t>&lt;</a:t>
            </a:r>
            <a:r>
              <a:rPr lang="en-US" dirty="0"/>
              <a:t> 5 days of symptom onset)                                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FFFF00"/>
                </a:solidFill>
              </a:rPr>
              <a:t>https://www.covid19treatmentguidelines.nih.gov/management/clinical-management/</a:t>
            </a:r>
            <a:r>
              <a:rPr lang="en-US" sz="1200" dirty="0" err="1">
                <a:solidFill>
                  <a:srgbClr val="FFFF00"/>
                </a:solidFill>
              </a:rPr>
              <a:t>nonhospitalized</a:t>
            </a:r>
            <a:r>
              <a:rPr lang="en-US" sz="1200" dirty="0">
                <a:solidFill>
                  <a:srgbClr val="FFFF00"/>
                </a:solidFill>
              </a:rPr>
              <a:t>-adults--therapeutic-management/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3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362F-4886-06C2-9B8B-1C862E7C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Oral </a:t>
            </a:r>
            <a:r>
              <a:rPr lang="en-US" dirty="0" err="1">
                <a:solidFill>
                  <a:srgbClr val="FFC000"/>
                </a:solidFill>
              </a:rPr>
              <a:t>Nirmatrelvir</a:t>
            </a:r>
            <a:r>
              <a:rPr lang="en-US" dirty="0">
                <a:solidFill>
                  <a:srgbClr val="FFC000"/>
                </a:solidFill>
              </a:rPr>
              <a:t> for High Risk,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 Non-hospitalized adults with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7666-FB77-BE60-B9A2-97E1611B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EPIC-HR investigators </a:t>
            </a:r>
            <a:r>
              <a:rPr lang="en-US" dirty="0"/>
              <a:t>(Hammond et al, NEJM, 4/14/2022)</a:t>
            </a:r>
          </a:p>
          <a:p>
            <a:pPr lvl="1"/>
            <a:r>
              <a:rPr lang="en-US" dirty="0"/>
              <a:t>Randomized 2246 to Main Protease </a:t>
            </a:r>
            <a:r>
              <a:rPr lang="en-US" dirty="0" err="1"/>
              <a:t>M</a:t>
            </a:r>
            <a:r>
              <a:rPr lang="en-US" baseline="30000" dirty="0" err="1"/>
              <a:t>pro</a:t>
            </a:r>
            <a:r>
              <a:rPr lang="en-US" dirty="0"/>
              <a:t> inhibitor </a:t>
            </a:r>
            <a:r>
              <a:rPr lang="en-US" dirty="0" err="1"/>
              <a:t>Nirmatrelvir</a:t>
            </a:r>
            <a:r>
              <a:rPr lang="en-US" dirty="0"/>
              <a:t> vs placebo</a:t>
            </a:r>
          </a:p>
          <a:p>
            <a:pPr lvl="2"/>
            <a:r>
              <a:rPr lang="en-US" dirty="0"/>
              <a:t>If within 3 days of symptom onset,  RR reduction for hospitalization/death was 89%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Observed 0 deaths with the drug vs 7 with placebo</a:t>
            </a:r>
          </a:p>
          <a:p>
            <a:pPr lvl="2"/>
            <a:r>
              <a:rPr lang="en-US" dirty="0"/>
              <a:t>Side effects 22.6% with drug vs 23.9% with placebo</a:t>
            </a:r>
          </a:p>
          <a:p>
            <a:pPr lvl="2"/>
            <a:r>
              <a:rPr lang="en-US" dirty="0"/>
              <a:t>Dysgeusia and diarrhea were more common with the drug than with placebo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B3C2D-AF06-BF17-09F4-DEE37850503F}"/>
              </a:ext>
            </a:extLst>
          </p:cNvPr>
          <p:cNvSpPr/>
          <p:nvPr/>
        </p:nvSpPr>
        <p:spPr>
          <a:xfrm>
            <a:off x="6264166" y="6251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www.nejm.org</a:t>
            </a:r>
            <a:r>
              <a:rPr lang="en-US" sz="1800" dirty="0">
                <a:solidFill>
                  <a:srgbClr val="FFFF00"/>
                </a:solidFill>
              </a:rPr>
              <a:t>/</a:t>
            </a:r>
            <a:r>
              <a:rPr lang="en-US" sz="1800" dirty="0" err="1">
                <a:solidFill>
                  <a:srgbClr val="FFFF00"/>
                </a:solidFill>
              </a:rPr>
              <a:t>doi</a:t>
            </a:r>
            <a:r>
              <a:rPr lang="en-US" sz="1800" dirty="0">
                <a:solidFill>
                  <a:srgbClr val="FFFF00"/>
                </a:solidFill>
              </a:rPr>
              <a:t>/full/10.1056/NEJMoa2118542</a:t>
            </a:r>
          </a:p>
        </p:txBody>
      </p:sp>
    </p:spTree>
    <p:extLst>
      <p:ext uri="{BB962C8B-B14F-4D97-AF65-F5344CB8AC3E}">
        <p14:creationId xmlns:p14="http://schemas.microsoft.com/office/powerpoint/2010/main" val="389554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A22E1-7CC2-2D47-A92F-05DAB34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AI/AN Mortality Disparities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E38DD-4097-BC4D-9DE4-DEBA3893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In-Hospital Mortality Disparities among AI/AN, Black and White patients with COVID-19.</a:t>
            </a:r>
          </a:p>
          <a:p>
            <a:pPr lvl="1"/>
            <a:r>
              <a:rPr lang="en-US" sz="2400" dirty="0" err="1"/>
              <a:t>Musshafen</a:t>
            </a:r>
            <a:r>
              <a:rPr lang="en-US" sz="2400" dirty="0"/>
              <a:t> et al, Jama Network Open, 3/30/2022, University of Mississippi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Retrospective analysis of the Mississippi Inpatient Outpatient Data System:</a:t>
            </a:r>
          </a:p>
          <a:p>
            <a:pPr lvl="2"/>
            <a:r>
              <a:rPr lang="en-US" sz="1800" dirty="0"/>
              <a:t> all adults </a:t>
            </a:r>
            <a:r>
              <a:rPr lang="en-US" sz="1800" u="sng" dirty="0"/>
              <a:t>&gt; </a:t>
            </a:r>
            <a:r>
              <a:rPr lang="en-US" sz="1800" dirty="0"/>
              <a:t>18 years old, hospitalized with COVID 3/1/2020-12/31/2020</a:t>
            </a:r>
          </a:p>
          <a:p>
            <a:pPr lvl="2"/>
            <a:r>
              <a:rPr lang="en-US" sz="1800" dirty="0"/>
              <a:t>18,731. hospitalized:   1.2% AI/AN,  49.1% Black, 48.7% White</a:t>
            </a:r>
          </a:p>
          <a:p>
            <a:pPr lvl="2"/>
            <a:r>
              <a:rPr lang="en-US" sz="1800" dirty="0"/>
              <a:t>Black patients had a 75% lower odds of in-hospital mortality compared with AI/AN (OR 0.25)</a:t>
            </a:r>
          </a:p>
          <a:p>
            <a:pPr lvl="2"/>
            <a:r>
              <a:rPr lang="en-US" sz="1800" dirty="0"/>
              <a:t>White patients had a 77% lower odds of in-hospital mortality compared with AI/AN (OR 0.23)</a:t>
            </a:r>
          </a:p>
          <a:p>
            <a:pPr lvl="2"/>
            <a:r>
              <a:rPr lang="en-US" sz="1800" dirty="0"/>
              <a:t>AI/AN with COVID-19 had lower co-morbidity risk scores that Black or white patients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“Despite empirical associations between reduced comorbidity risk scores and reduced odds of inpatient mortality, AI/AN patients were significantly more likely to die in the hospital of COVID-19 than Black or White patients at every level of comorbidity risk”</a:t>
            </a:r>
            <a:endParaRPr lang="en-US" sz="16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1400" dirty="0">
                <a:solidFill>
                  <a:srgbClr val="FFFF00"/>
                </a:solidFill>
              </a:rPr>
              <a:t>https://</a:t>
            </a:r>
            <a:r>
              <a:rPr lang="en-US" sz="1400" dirty="0" err="1">
                <a:solidFill>
                  <a:srgbClr val="FFFF00"/>
                </a:solidFill>
              </a:rPr>
              <a:t>jamanetwork.com</a:t>
            </a:r>
            <a:r>
              <a:rPr lang="en-US" sz="1400" dirty="0">
                <a:solidFill>
                  <a:srgbClr val="FFFF00"/>
                </a:solidFill>
              </a:rPr>
              <a:t>/journals/</a:t>
            </a:r>
            <a:r>
              <a:rPr lang="en-US" sz="1400" dirty="0" err="1">
                <a:solidFill>
                  <a:srgbClr val="FFFF00"/>
                </a:solidFill>
              </a:rPr>
              <a:t>jamanetworkopen</a:t>
            </a:r>
            <a:r>
              <a:rPr lang="en-US" sz="1400" dirty="0">
                <a:solidFill>
                  <a:srgbClr val="FFFF00"/>
                </a:solidFill>
              </a:rPr>
              <a:t>/</a:t>
            </a:r>
            <a:r>
              <a:rPr lang="en-US" sz="1400" dirty="0" err="1">
                <a:solidFill>
                  <a:srgbClr val="FFFF00"/>
                </a:solidFill>
              </a:rPr>
              <a:t>fullarticle</a:t>
            </a:r>
            <a:r>
              <a:rPr lang="en-US" sz="1400" dirty="0">
                <a:solidFill>
                  <a:srgbClr val="FFFF00"/>
                </a:solidFill>
              </a:rPr>
              <a:t>/2790506?widget=</a:t>
            </a:r>
            <a:r>
              <a:rPr lang="en-US" sz="1400" dirty="0" err="1">
                <a:solidFill>
                  <a:srgbClr val="FFFF00"/>
                </a:solidFill>
              </a:rPr>
              <a:t>personalizedcontent&amp;previousarticle</a:t>
            </a:r>
            <a:r>
              <a:rPr lang="en-US" sz="1400" dirty="0">
                <a:solidFill>
                  <a:srgbClr val="FFFF00"/>
                </a:solidFill>
              </a:rPr>
              <a:t>=347063</a:t>
            </a:r>
          </a:p>
        </p:txBody>
      </p:sp>
    </p:spTree>
    <p:extLst>
      <p:ext uri="{BB962C8B-B14F-4D97-AF65-F5344CB8AC3E}">
        <p14:creationId xmlns:p14="http://schemas.microsoft.com/office/powerpoint/2010/main" val="58832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230A-B34B-6949-BD8E-62DA1E20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 Does COVID-19 cause DM in 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5CDD-00B8-DF4B-B7BB-E357A2D3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Risk for Newly Diagnosed Diabetes &gt; 30 Days After SARS-CoV-2 Infection among Persons Aged &lt; 18 year. </a:t>
            </a:r>
            <a:r>
              <a:rPr lang="en-US" sz="1800" dirty="0">
                <a:solidFill>
                  <a:srgbClr val="FFFF00"/>
                </a:solidFill>
              </a:rPr>
              <a:t>Barrett et al, MMWR Jan 14, 2022/Vol 71/No.2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Analyzed claims for patients with COVID-19 in </a:t>
            </a:r>
          </a:p>
          <a:p>
            <a:pPr lvl="2"/>
            <a:r>
              <a:rPr lang="en-US" sz="1500" dirty="0">
                <a:solidFill>
                  <a:srgbClr val="FFFF00"/>
                </a:solidFill>
              </a:rPr>
              <a:t>IQVIA  database:  patients  with COVID-19 diagnosis 3/1/2020-2/26/2021</a:t>
            </a:r>
          </a:p>
          <a:p>
            <a:pPr lvl="2"/>
            <a:r>
              <a:rPr lang="en-US" sz="1500" dirty="0">
                <a:solidFill>
                  <a:srgbClr val="FFFF00"/>
                </a:solidFill>
              </a:rPr>
              <a:t>Health Verity database: patients with any encounter possibly related to COVID 2/2020-6/2021</a:t>
            </a:r>
          </a:p>
          <a:p>
            <a:pPr lvl="1"/>
            <a:r>
              <a:rPr lang="en-US" sz="1800" dirty="0"/>
              <a:t>Hazard ratio for new DM diagnosis was </a:t>
            </a:r>
          </a:p>
          <a:p>
            <a:pPr lvl="2"/>
            <a:r>
              <a:rPr lang="en-US" sz="1500" dirty="0"/>
              <a:t>2.66  (IQVA) compared with nondiabetics</a:t>
            </a:r>
          </a:p>
          <a:p>
            <a:pPr lvl="2"/>
            <a:r>
              <a:rPr lang="en-US" sz="1500" dirty="0"/>
              <a:t>1.31 (</a:t>
            </a:r>
            <a:r>
              <a:rPr lang="en-US" sz="1500" dirty="0" err="1"/>
              <a:t>HealthVerity</a:t>
            </a:r>
            <a:r>
              <a:rPr lang="en-US" sz="1500" dirty="0"/>
              <a:t>) compared with nondiabetics</a:t>
            </a:r>
          </a:p>
          <a:p>
            <a:pPr lvl="1"/>
            <a:r>
              <a:rPr lang="en-US" sz="1800" dirty="0"/>
              <a:t>Hazard ratio for new DM diagnosis was 2.16 in IQVIA cohort c/w pre pandemic non-COVID acute respiratory illness patients</a:t>
            </a:r>
          </a:p>
          <a:p>
            <a:pPr marL="685800" lvl="2" indent="0" algn="r">
              <a:buNone/>
            </a:pPr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www.cdc.gov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mmwr</a:t>
            </a:r>
            <a:r>
              <a:rPr lang="en-US" dirty="0">
                <a:solidFill>
                  <a:srgbClr val="FFFF00"/>
                </a:solidFill>
              </a:rPr>
              <a:t>/volumes/71/</a:t>
            </a:r>
            <a:r>
              <a:rPr lang="en-US" dirty="0" err="1">
                <a:solidFill>
                  <a:srgbClr val="FFFF00"/>
                </a:solidFill>
              </a:rPr>
              <a:t>wr</a:t>
            </a:r>
            <a:r>
              <a:rPr lang="en-US" dirty="0">
                <a:solidFill>
                  <a:srgbClr val="FFFF00"/>
                </a:solidFill>
              </a:rPr>
              <a:t>/mm7102e2.htm</a:t>
            </a:r>
          </a:p>
        </p:txBody>
      </p:sp>
    </p:spTree>
    <p:extLst>
      <p:ext uri="{BB962C8B-B14F-4D97-AF65-F5344CB8AC3E}">
        <p14:creationId xmlns:p14="http://schemas.microsoft.com/office/powerpoint/2010/main" val="29547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7C89-0DAE-6348-A98D-C514BB28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How about in Adults?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sz="2100" dirty="0">
                <a:solidFill>
                  <a:srgbClr val="FFC000"/>
                </a:solidFill>
              </a:rPr>
              <a:t>Newly diagnosed diabetes vs pre-existing diabetes upon admission for COVID-1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15C9-59DD-D443-992E-F00A23A8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FFFF00"/>
                </a:solidFill>
              </a:rPr>
              <a:t>Cromer et al,  J of DM and Its Complications, 2022</a:t>
            </a:r>
          </a:p>
          <a:p>
            <a:pPr lvl="1"/>
            <a:r>
              <a:rPr lang="en-US" sz="1800" dirty="0"/>
              <a:t>Reviewed 1902 adult admissions for COVID at Mass General 3/1/20-9/27/20</a:t>
            </a:r>
          </a:p>
          <a:p>
            <a:pPr lvl="1"/>
            <a:r>
              <a:rPr lang="en-US" sz="1800" dirty="0"/>
              <a:t>Used </a:t>
            </a:r>
            <a:r>
              <a:rPr lang="en-US" sz="1800" dirty="0">
                <a:solidFill>
                  <a:srgbClr val="FFFF00"/>
                </a:solidFill>
              </a:rPr>
              <a:t>A1c &gt; 6.5% or ICD coding to define pre-admission DM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FFFF00"/>
                </a:solidFill>
              </a:rPr>
              <a:t>glucose &gt; 300 to define new DM</a:t>
            </a:r>
            <a:r>
              <a:rPr lang="en-US" sz="1800" dirty="0"/>
              <a:t> in previously undiagnosed patients</a:t>
            </a:r>
          </a:p>
          <a:p>
            <a:pPr lvl="1"/>
            <a:r>
              <a:rPr lang="en-US" sz="1800" dirty="0"/>
              <a:t>594 </a:t>
            </a:r>
            <a:r>
              <a:rPr lang="en-US" sz="1800" dirty="0" smtClean="0"/>
              <a:t>(31.2%) </a:t>
            </a:r>
            <a:r>
              <a:rPr lang="en-US" sz="1800" dirty="0"/>
              <a:t>had </a:t>
            </a:r>
            <a:r>
              <a:rPr lang="en-US" sz="1800" dirty="0" smtClean="0"/>
              <a:t>preexisting DM </a:t>
            </a:r>
            <a:r>
              <a:rPr lang="en-US" sz="1800" dirty="0"/>
              <a:t>and 77 had new DM </a:t>
            </a:r>
            <a:r>
              <a:rPr lang="en-US" sz="1800" dirty="0" smtClean="0"/>
              <a:t>(</a:t>
            </a:r>
            <a:r>
              <a:rPr lang="en-US" sz="1800" dirty="0" smtClean="0"/>
              <a:t>13</a:t>
            </a:r>
            <a:r>
              <a:rPr lang="en-US" sz="1800" dirty="0" smtClean="0"/>
              <a:t>% of </a:t>
            </a:r>
            <a:r>
              <a:rPr lang="en-US" sz="1800" dirty="0"/>
              <a:t>total)</a:t>
            </a:r>
          </a:p>
          <a:p>
            <a:pPr lvl="1"/>
            <a:r>
              <a:rPr lang="en-US" sz="1800" dirty="0"/>
              <a:t>42.9% of those with new DM had a history of prediabetes before admission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New DM were younger,  less likely to be non-Hispanic White, and to have HTN, CAD, CHF, and CKD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New DM patients had lower random glucose and A1c but higher CRP, ferritin, LDH, AST &amp;ALT</a:t>
            </a:r>
          </a:p>
          <a:p>
            <a:pPr lvl="1"/>
            <a:r>
              <a:rPr lang="en-US" sz="1800" dirty="0"/>
              <a:t>Stress hyperglycemia is suggested as the likely mechanism</a:t>
            </a:r>
          </a:p>
          <a:p>
            <a:pPr lvl="1"/>
            <a:r>
              <a:rPr lang="en-US" sz="1800" dirty="0"/>
              <a:t>Half had regression of DM at follow-up</a:t>
            </a:r>
          </a:p>
          <a:p>
            <a:pPr marL="342900" lvl="1" indent="0" algn="r">
              <a:buNone/>
            </a:pPr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pubmed.ncbi.nlm.nih.gov</a:t>
            </a:r>
            <a:r>
              <a:rPr lang="en-US" sz="1800" dirty="0">
                <a:solidFill>
                  <a:srgbClr val="FFFF00"/>
                </a:solidFill>
              </a:rPr>
              <a:t>/35148936/</a:t>
            </a:r>
          </a:p>
          <a:p>
            <a:pPr marL="342900" lvl="1" indent="0" algn="r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2442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977202-43D3-C245-A6C1-E2CD3BBE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New CDC quarantine/isolation calculator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FB055-7F00-0649-8791-D73F555218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Designed to help people with COVID-19  quarantine and isolation</a:t>
            </a:r>
          </a:p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/coronavirus/2019-ncov/your-health/quarantine-</a:t>
            </a:r>
            <a:r>
              <a:rPr lang="en-US" dirty="0" err="1"/>
              <a:t>isolation.html</a:t>
            </a:r>
            <a:r>
              <a:rPr lang="en-US" dirty="0"/>
              <a:t>#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87AF99-BF7E-6649-8C0F-8A1D34606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5807" y="2116138"/>
            <a:ext cx="3381462" cy="4135437"/>
          </a:xfrm>
        </p:spPr>
      </p:pic>
    </p:spTree>
    <p:extLst>
      <p:ext uri="{BB962C8B-B14F-4D97-AF65-F5344CB8AC3E}">
        <p14:creationId xmlns:p14="http://schemas.microsoft.com/office/powerpoint/2010/main" val="67991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1107-3739-9B4D-BCEE-177C1E37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Vaccine Update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err="1"/>
              <a:t>Update</a:t>
            </a:r>
            <a:r>
              <a:rPr lang="en-US" dirty="0"/>
              <a:t> March 29, 2022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8AC12-D980-8144-B416-5DBF5DF2F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Second mRNA booster allowed </a:t>
            </a:r>
            <a:r>
              <a:rPr lang="en-US" dirty="0"/>
              <a:t>for persons over age 50 or who are immunocompromised at least 4 months since the initial booster</a:t>
            </a:r>
          </a:p>
          <a:p>
            <a:endParaRPr lang="en-US" dirty="0"/>
          </a:p>
          <a:p>
            <a:r>
              <a:rPr lang="en-US" dirty="0"/>
              <a:t>Persons who received </a:t>
            </a:r>
            <a:r>
              <a:rPr lang="en-US" dirty="0">
                <a:solidFill>
                  <a:srgbClr val="FFFF00"/>
                </a:solidFill>
              </a:rPr>
              <a:t>J and J vaccine and a booster dose </a:t>
            </a:r>
            <a:r>
              <a:rPr lang="en-US" dirty="0"/>
              <a:t>at least 4 months ago may receive a </a:t>
            </a:r>
            <a:r>
              <a:rPr lang="en-US" dirty="0">
                <a:solidFill>
                  <a:srgbClr val="FFFF00"/>
                </a:solidFill>
              </a:rPr>
              <a:t>second booster with an mRNA vaccine</a:t>
            </a:r>
          </a:p>
        </p:txBody>
      </p:sp>
    </p:spTree>
    <p:extLst>
      <p:ext uri="{BB962C8B-B14F-4D97-AF65-F5344CB8AC3E}">
        <p14:creationId xmlns:p14="http://schemas.microsoft.com/office/powerpoint/2010/main" val="2499946657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Treating Tuberculosis in Indian Country- IUATLD 2021</Template>
  <TotalTime>757</TotalTime>
  <Words>777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2004 NCCD Lecture- Slides</vt:lpstr>
      <vt:lpstr>Indian Country Infectious Disease ECHO  COVID-19 Update</vt:lpstr>
      <vt:lpstr>Virology: BA.2 is, unfortunately, in the pink</vt:lpstr>
      <vt:lpstr>Variant shift therapeutic implications</vt:lpstr>
      <vt:lpstr>Oral Nirmatrelvir for High Risk,  Non-hospitalized adults with Covid-19</vt:lpstr>
      <vt:lpstr>AI/AN Mortality Disparities</vt:lpstr>
      <vt:lpstr> Does COVID-19 cause DM in children?</vt:lpstr>
      <vt:lpstr>How about in Adults? Newly diagnosed diabetes vs pre-existing diabetes upon admission for COVID-1</vt:lpstr>
      <vt:lpstr>New CDC quarantine/isolation calculator</vt:lpstr>
      <vt:lpstr>Vaccine Update Update March 29, 2022</vt:lpstr>
      <vt:lpstr>Vaccine Update: To boost or not to boost…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Country ID ECHO COVID-19 Update</dc:title>
  <dc:creator>Jonathan Iralu</dc:creator>
  <cp:lastModifiedBy>Iralu, Jonathan (IHS/NAV)</cp:lastModifiedBy>
  <cp:revision>19</cp:revision>
  <dcterms:created xsi:type="dcterms:W3CDTF">2021-09-18T19:52:23Z</dcterms:created>
  <dcterms:modified xsi:type="dcterms:W3CDTF">2022-04-20T18:57:11Z</dcterms:modified>
</cp:coreProperties>
</file>