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545" r:id="rId2"/>
    <p:sldId id="583" r:id="rId3"/>
    <p:sldId id="542" r:id="rId4"/>
    <p:sldId id="532" r:id="rId5"/>
    <p:sldId id="611" r:id="rId6"/>
    <p:sldId id="586" r:id="rId7"/>
    <p:sldId id="584" r:id="rId8"/>
    <p:sldId id="585" r:id="rId9"/>
    <p:sldId id="560" r:id="rId10"/>
    <p:sldId id="563" r:id="rId11"/>
    <p:sldId id="614" r:id="rId12"/>
    <p:sldId id="615" r:id="rId13"/>
    <p:sldId id="616" r:id="rId14"/>
    <p:sldId id="617" r:id="rId15"/>
    <p:sldId id="618" r:id="rId16"/>
    <p:sldId id="619" r:id="rId17"/>
    <p:sldId id="627" r:id="rId18"/>
    <p:sldId id="620" r:id="rId19"/>
    <p:sldId id="621" r:id="rId20"/>
    <p:sldId id="622" r:id="rId21"/>
    <p:sldId id="623" r:id="rId22"/>
    <p:sldId id="624" r:id="rId23"/>
    <p:sldId id="625" r:id="rId24"/>
    <p:sldId id="626" r:id="rId25"/>
    <p:sldId id="587" r:id="rId26"/>
    <p:sldId id="565" r:id="rId27"/>
    <p:sldId id="628" r:id="rId28"/>
    <p:sldId id="629" r:id="rId29"/>
    <p:sldId id="630" r:id="rId30"/>
    <p:sldId id="631" r:id="rId31"/>
    <p:sldId id="632" r:id="rId32"/>
    <p:sldId id="633" r:id="rId33"/>
    <p:sldId id="634" r:id="rId34"/>
    <p:sldId id="635" r:id="rId35"/>
    <p:sldId id="639" r:id="rId36"/>
    <p:sldId id="636" r:id="rId37"/>
    <p:sldId id="637" r:id="rId38"/>
    <p:sldId id="638" r:id="rId39"/>
    <p:sldId id="640" r:id="rId40"/>
    <p:sldId id="641" r:id="rId41"/>
    <p:sldId id="642" r:id="rId42"/>
    <p:sldId id="643" r:id="rId43"/>
    <p:sldId id="644" r:id="rId44"/>
    <p:sldId id="647" r:id="rId45"/>
    <p:sldId id="645" r:id="rId46"/>
    <p:sldId id="64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EF5"/>
    <a:srgbClr val="E5ABF5"/>
    <a:srgbClr val="D98EED"/>
    <a:srgbClr val="79CEE8"/>
    <a:srgbClr val="E8E679"/>
    <a:srgbClr val="189C9C"/>
    <a:srgbClr val="17A4A3"/>
    <a:srgbClr val="17A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80027" autoAdjust="0"/>
  </p:normalViewPr>
  <p:slideViewPr>
    <p:cSldViewPr snapToGrid="0" snapToObjects="1">
      <p:cViewPr varScale="1">
        <p:scale>
          <a:sx n="103" d="100"/>
          <a:sy n="103" d="100"/>
        </p:scale>
        <p:origin x="17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5"/>
      <c:rotY val="170"/>
      <c:rAngAx val="0"/>
      <c:perspective val="0"/>
    </c:view3D>
    <c:floor>
      <c:thickness val="0"/>
    </c:floor>
    <c:sideWall>
      <c:thickness val="0"/>
    </c:sideWall>
    <c:backWall>
      <c:thickness val="0"/>
    </c:backWall>
    <c:plotArea>
      <c:layout>
        <c:manualLayout>
          <c:layoutTarget val="inner"/>
          <c:xMode val="edge"/>
          <c:yMode val="edge"/>
          <c:x val="0.10645032334210031"/>
          <c:y val="4.4493277699578726E-2"/>
          <c:w val="0.69918100586995946"/>
          <c:h val="0.83982204094996526"/>
        </c:manualLayout>
      </c:layout>
      <c:pie3DChart>
        <c:varyColors val="1"/>
        <c:ser>
          <c:idx val="0"/>
          <c:order val="0"/>
          <c:tx>
            <c:strRef>
              <c:f>Sheet1!$A$2</c:f>
              <c:strCache>
                <c:ptCount val="1"/>
              </c:strCache>
            </c:strRef>
          </c:tx>
          <c:spPr>
            <a:solidFill>
              <a:schemeClr val="accent1"/>
            </a:solidFill>
            <a:ln w="4935">
              <a:noFill/>
            </a:ln>
          </c:spPr>
          <c:explosion val="39"/>
          <c:dPt>
            <c:idx val="0"/>
            <c:bubble3D val="0"/>
            <c:spPr>
              <a:solidFill>
                <a:srgbClr val="00FFFF"/>
              </a:solidFill>
              <a:ln w="4935">
                <a:noFill/>
              </a:ln>
            </c:spPr>
            <c:extLst>
              <c:ext xmlns:c16="http://schemas.microsoft.com/office/drawing/2014/chart" uri="{C3380CC4-5D6E-409C-BE32-E72D297353CC}">
                <c16:uniqueId val="{00000001-E7AA-A241-960B-BAC204F0DB06}"/>
              </c:ext>
            </c:extLst>
          </c:dPt>
          <c:dPt>
            <c:idx val="1"/>
            <c:bubble3D val="0"/>
            <c:spPr>
              <a:solidFill>
                <a:srgbClr val="FF0000"/>
              </a:solidFill>
              <a:ln w="4935">
                <a:noFill/>
              </a:ln>
            </c:spPr>
            <c:extLst>
              <c:ext xmlns:c16="http://schemas.microsoft.com/office/drawing/2014/chart" uri="{C3380CC4-5D6E-409C-BE32-E72D297353CC}">
                <c16:uniqueId val="{00000003-E7AA-A241-960B-BAC204F0DB06}"/>
              </c:ext>
            </c:extLst>
          </c:dPt>
          <c:dPt>
            <c:idx val="2"/>
            <c:bubble3D val="0"/>
            <c:spPr>
              <a:solidFill>
                <a:srgbClr val="FF9900"/>
              </a:solidFill>
              <a:ln w="4935">
                <a:noFill/>
              </a:ln>
            </c:spPr>
            <c:extLst>
              <c:ext xmlns:c16="http://schemas.microsoft.com/office/drawing/2014/chart" uri="{C3380CC4-5D6E-409C-BE32-E72D297353CC}">
                <c16:uniqueId val="{00000005-E7AA-A241-960B-BAC204F0DB06}"/>
              </c:ext>
            </c:extLst>
          </c:dPt>
          <c:dPt>
            <c:idx val="3"/>
            <c:bubble3D val="0"/>
            <c:spPr>
              <a:solidFill>
                <a:srgbClr val="FFFF00"/>
              </a:solidFill>
              <a:ln w="4935">
                <a:noFill/>
              </a:ln>
            </c:spPr>
            <c:extLst>
              <c:ext xmlns:c16="http://schemas.microsoft.com/office/drawing/2014/chart" uri="{C3380CC4-5D6E-409C-BE32-E72D297353CC}">
                <c16:uniqueId val="{00000007-E7AA-A241-960B-BAC204F0DB06}"/>
              </c:ext>
            </c:extLst>
          </c:dPt>
          <c:dPt>
            <c:idx val="4"/>
            <c:bubble3D val="0"/>
            <c:spPr>
              <a:solidFill>
                <a:srgbClr val="00FF00"/>
              </a:solidFill>
              <a:ln w="4935">
                <a:noFill/>
              </a:ln>
            </c:spPr>
            <c:extLst>
              <c:ext xmlns:c16="http://schemas.microsoft.com/office/drawing/2014/chart" uri="{C3380CC4-5D6E-409C-BE32-E72D297353CC}">
                <c16:uniqueId val="{00000009-E7AA-A241-960B-BAC204F0DB06}"/>
              </c:ext>
            </c:extLst>
          </c:dPt>
          <c:dLbls>
            <c:dLbl>
              <c:idx val="0"/>
              <c:layout>
                <c:manualLayout>
                  <c:x val="0.20610112531004038"/>
                  <c:y val="1.942266616567519E-3"/>
                </c:manualLayout>
              </c:layout>
              <c:tx>
                <c:rich>
                  <a:bodyPr/>
                  <a:lstStyle/>
                  <a:p>
                    <a:pPr>
                      <a:defRPr sz="1200"/>
                    </a:pPr>
                    <a:r>
                      <a:rPr lang="en-US" sz="2000" dirty="0"/>
                      <a:t>60%</a:t>
                    </a:r>
                  </a:p>
                </c:rich>
              </c:tx>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7AA-A241-960B-BAC204F0DB06}"/>
                </c:ext>
              </c:extLst>
            </c:dLbl>
            <c:dLbl>
              <c:idx val="1"/>
              <c:tx>
                <c:rich>
                  <a:bodyPr/>
                  <a:lstStyle/>
                  <a:p>
                    <a:r>
                      <a:rPr lang="en-US" sz="1600">
                        <a:solidFill>
                          <a:srgbClr val="FFFF00"/>
                        </a:solidFill>
                      </a:rPr>
                      <a:t>15%</a:t>
                    </a:r>
                    <a:endParaRPr lang="en-US" sz="1600" dirty="0">
                      <a:solidFill>
                        <a:srgbClr val="FFFF00"/>
                      </a:solidFill>
                    </a:endParaRP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7AA-A241-960B-BAC204F0DB06}"/>
                </c:ext>
              </c:extLst>
            </c:dLbl>
            <c:dLbl>
              <c:idx val="2"/>
              <c:tx>
                <c:rich>
                  <a:bodyPr/>
                  <a:lstStyle/>
                  <a:p>
                    <a:r>
                      <a:rPr lang="en-US" sz="1400"/>
                      <a:t>10%</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7AA-A241-960B-BAC204F0DB06}"/>
                </c:ext>
              </c:extLst>
            </c:dLbl>
            <c:dLbl>
              <c:idx val="3"/>
              <c:tx>
                <c:rich>
                  <a:bodyPr/>
                  <a:lstStyle/>
                  <a:p>
                    <a:r>
                      <a:rPr lang="en-US" sz="1400"/>
                      <a:t>5%</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7AA-A241-960B-BAC204F0DB06}"/>
                </c:ext>
              </c:extLst>
            </c:dLbl>
            <c:dLbl>
              <c:idx val="4"/>
              <c:tx>
                <c:rich>
                  <a:bodyPr/>
                  <a:lstStyle/>
                  <a:p>
                    <a:r>
                      <a:rPr lang="en-US" sz="1600"/>
                      <a:t>10%</a:t>
                    </a:r>
                    <a:endParaRPr lang="en-US" sz="1600"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7AA-A241-960B-BAC204F0DB06}"/>
                </c:ext>
              </c:extLst>
            </c:dLbl>
            <c:spPr>
              <a:noFill/>
              <a:ln>
                <a:noFill/>
              </a:ln>
              <a:effectLst/>
            </c:spPr>
            <c:txPr>
              <a:bodyPr/>
              <a:lstStyle/>
              <a:p>
                <a:pPr>
                  <a:defRPr sz="1000"/>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Sheet1!$B$1:$F$1</c:f>
              <c:strCache>
                <c:ptCount val="5"/>
                <c:pt idx="0">
                  <c:v>IDU</c:v>
                </c:pt>
                <c:pt idx="1">
                  <c:v>sexual</c:v>
                </c:pt>
                <c:pt idx="2">
                  <c:v>transfusion</c:v>
                </c:pt>
                <c:pt idx="3">
                  <c:v>Other</c:v>
                </c:pt>
                <c:pt idx="4">
                  <c:v>Unknown</c:v>
                </c:pt>
              </c:strCache>
            </c:strRef>
          </c:cat>
          <c:val>
            <c:numRef>
              <c:f>Sheet1!$B$2:$F$2</c:f>
              <c:numCache>
                <c:formatCode>General</c:formatCode>
                <c:ptCount val="5"/>
                <c:pt idx="0">
                  <c:v>60</c:v>
                </c:pt>
                <c:pt idx="1">
                  <c:v>15</c:v>
                </c:pt>
                <c:pt idx="2">
                  <c:v>10</c:v>
                </c:pt>
                <c:pt idx="3">
                  <c:v>5</c:v>
                </c:pt>
                <c:pt idx="4">
                  <c:v>10</c:v>
                </c:pt>
              </c:numCache>
            </c:numRef>
          </c:val>
          <c:extLst>
            <c:ext xmlns:c16="http://schemas.microsoft.com/office/drawing/2014/chart" uri="{C3380CC4-5D6E-409C-BE32-E72D297353CC}">
              <c16:uniqueId val="{0000000A-E7AA-A241-960B-BAC204F0DB06}"/>
            </c:ext>
          </c:extLst>
        </c:ser>
        <c:ser>
          <c:idx val="1"/>
          <c:order val="1"/>
          <c:tx>
            <c:strRef>
              <c:f>Sheet1!$A$3</c:f>
              <c:strCache>
                <c:ptCount val="1"/>
              </c:strCache>
            </c:strRef>
          </c:tx>
          <c:spPr>
            <a:solidFill>
              <a:schemeClr val="accent2"/>
            </a:solidFill>
            <a:ln w="2468">
              <a:solidFill>
                <a:schemeClr val="tx1"/>
              </a:solidFill>
              <a:prstDash val="solid"/>
            </a:ln>
          </c:spPr>
          <c:dPt>
            <c:idx val="0"/>
            <c:bubble3D val="0"/>
            <c:spPr>
              <a:solidFill>
                <a:schemeClr val="accent1"/>
              </a:solidFill>
              <a:ln w="2468">
                <a:solidFill>
                  <a:schemeClr val="tx1"/>
                </a:solidFill>
                <a:prstDash val="solid"/>
              </a:ln>
            </c:spPr>
            <c:extLst>
              <c:ext xmlns:c16="http://schemas.microsoft.com/office/drawing/2014/chart" uri="{C3380CC4-5D6E-409C-BE32-E72D297353CC}">
                <c16:uniqueId val="{0000000C-E7AA-A241-960B-BAC204F0DB06}"/>
              </c:ext>
            </c:extLst>
          </c:dPt>
          <c:dPt>
            <c:idx val="1"/>
            <c:bubble3D val="0"/>
            <c:extLst>
              <c:ext xmlns:c16="http://schemas.microsoft.com/office/drawing/2014/chart" uri="{C3380CC4-5D6E-409C-BE32-E72D297353CC}">
                <c16:uniqueId val="{0000000D-E7AA-A241-960B-BAC204F0DB06}"/>
              </c:ext>
            </c:extLst>
          </c:dPt>
          <c:dPt>
            <c:idx val="2"/>
            <c:bubble3D val="0"/>
            <c:spPr>
              <a:solidFill>
                <a:schemeClr val="hlink"/>
              </a:solidFill>
              <a:ln w="2468">
                <a:solidFill>
                  <a:schemeClr val="tx1"/>
                </a:solidFill>
                <a:prstDash val="solid"/>
              </a:ln>
            </c:spPr>
            <c:extLst>
              <c:ext xmlns:c16="http://schemas.microsoft.com/office/drawing/2014/chart" uri="{C3380CC4-5D6E-409C-BE32-E72D297353CC}">
                <c16:uniqueId val="{0000000F-E7AA-A241-960B-BAC204F0DB06}"/>
              </c:ext>
            </c:extLst>
          </c:dPt>
          <c:dPt>
            <c:idx val="3"/>
            <c:bubble3D val="0"/>
            <c:spPr>
              <a:solidFill>
                <a:schemeClr val="folHlink"/>
              </a:solidFill>
              <a:ln w="2468">
                <a:solidFill>
                  <a:schemeClr val="tx1"/>
                </a:solidFill>
                <a:prstDash val="solid"/>
              </a:ln>
            </c:spPr>
            <c:extLst>
              <c:ext xmlns:c16="http://schemas.microsoft.com/office/drawing/2014/chart" uri="{C3380CC4-5D6E-409C-BE32-E72D297353CC}">
                <c16:uniqueId val="{00000011-E7AA-A241-960B-BAC204F0DB06}"/>
              </c:ext>
            </c:extLst>
          </c:dPt>
          <c:dPt>
            <c:idx val="4"/>
            <c:bubble3D val="0"/>
            <c:spPr>
              <a:solidFill>
                <a:schemeClr val="bg2"/>
              </a:solidFill>
              <a:ln w="2468">
                <a:solidFill>
                  <a:schemeClr val="tx1"/>
                </a:solidFill>
                <a:prstDash val="solid"/>
              </a:ln>
            </c:spPr>
            <c:extLst>
              <c:ext xmlns:c16="http://schemas.microsoft.com/office/drawing/2014/chart" uri="{C3380CC4-5D6E-409C-BE32-E72D297353CC}">
                <c16:uniqueId val="{00000013-E7AA-A241-960B-BAC204F0DB06}"/>
              </c:ext>
            </c:extLst>
          </c:dPt>
          <c:cat>
            <c:strRef>
              <c:f>Sheet1!$B$1:$F$1</c:f>
              <c:strCache>
                <c:ptCount val="5"/>
                <c:pt idx="0">
                  <c:v>IDU</c:v>
                </c:pt>
                <c:pt idx="1">
                  <c:v>sexual</c:v>
                </c:pt>
                <c:pt idx="2">
                  <c:v>transfusion</c:v>
                </c:pt>
                <c:pt idx="3">
                  <c:v>Other</c:v>
                </c:pt>
                <c:pt idx="4">
                  <c:v>Unknown</c:v>
                </c:pt>
              </c:strCache>
            </c:strRef>
          </c:cat>
          <c:val>
            <c:numRef>
              <c:f>Sheet1!$B$3:$F$3</c:f>
              <c:numCache>
                <c:formatCode>General</c:formatCode>
                <c:ptCount val="5"/>
              </c:numCache>
            </c:numRef>
          </c:val>
          <c:extLst>
            <c:ext xmlns:c16="http://schemas.microsoft.com/office/drawing/2014/chart" uri="{C3380CC4-5D6E-409C-BE32-E72D297353CC}">
              <c16:uniqueId val="{00000014-E7AA-A241-960B-BAC204F0DB06}"/>
            </c:ext>
          </c:extLst>
        </c:ser>
        <c:ser>
          <c:idx val="2"/>
          <c:order val="2"/>
          <c:tx>
            <c:strRef>
              <c:f>Sheet1!$A$4</c:f>
              <c:strCache>
                <c:ptCount val="1"/>
              </c:strCache>
            </c:strRef>
          </c:tx>
          <c:spPr>
            <a:solidFill>
              <a:schemeClr val="hlink"/>
            </a:solidFill>
            <a:ln w="2468">
              <a:solidFill>
                <a:schemeClr val="tx1"/>
              </a:solidFill>
              <a:prstDash val="solid"/>
            </a:ln>
          </c:spPr>
          <c:dPt>
            <c:idx val="0"/>
            <c:bubble3D val="0"/>
            <c:spPr>
              <a:solidFill>
                <a:schemeClr val="accent1"/>
              </a:solidFill>
              <a:ln w="2468">
                <a:solidFill>
                  <a:schemeClr val="tx1"/>
                </a:solidFill>
                <a:prstDash val="solid"/>
              </a:ln>
            </c:spPr>
            <c:extLst>
              <c:ext xmlns:c16="http://schemas.microsoft.com/office/drawing/2014/chart" uri="{C3380CC4-5D6E-409C-BE32-E72D297353CC}">
                <c16:uniqueId val="{00000016-E7AA-A241-960B-BAC204F0DB06}"/>
              </c:ext>
            </c:extLst>
          </c:dPt>
          <c:dPt>
            <c:idx val="1"/>
            <c:bubble3D val="0"/>
            <c:spPr>
              <a:solidFill>
                <a:schemeClr val="accent2"/>
              </a:solidFill>
              <a:ln w="2468">
                <a:solidFill>
                  <a:schemeClr val="tx1"/>
                </a:solidFill>
                <a:prstDash val="solid"/>
              </a:ln>
            </c:spPr>
            <c:extLst>
              <c:ext xmlns:c16="http://schemas.microsoft.com/office/drawing/2014/chart" uri="{C3380CC4-5D6E-409C-BE32-E72D297353CC}">
                <c16:uniqueId val="{00000018-E7AA-A241-960B-BAC204F0DB06}"/>
              </c:ext>
            </c:extLst>
          </c:dPt>
          <c:dPt>
            <c:idx val="2"/>
            <c:bubble3D val="0"/>
            <c:extLst>
              <c:ext xmlns:c16="http://schemas.microsoft.com/office/drawing/2014/chart" uri="{C3380CC4-5D6E-409C-BE32-E72D297353CC}">
                <c16:uniqueId val="{00000019-E7AA-A241-960B-BAC204F0DB06}"/>
              </c:ext>
            </c:extLst>
          </c:dPt>
          <c:dPt>
            <c:idx val="3"/>
            <c:bubble3D val="0"/>
            <c:spPr>
              <a:solidFill>
                <a:schemeClr val="folHlink"/>
              </a:solidFill>
              <a:ln w="2468">
                <a:solidFill>
                  <a:schemeClr val="tx1"/>
                </a:solidFill>
                <a:prstDash val="solid"/>
              </a:ln>
            </c:spPr>
            <c:extLst>
              <c:ext xmlns:c16="http://schemas.microsoft.com/office/drawing/2014/chart" uri="{C3380CC4-5D6E-409C-BE32-E72D297353CC}">
                <c16:uniqueId val="{0000001B-E7AA-A241-960B-BAC204F0DB06}"/>
              </c:ext>
            </c:extLst>
          </c:dPt>
          <c:dPt>
            <c:idx val="4"/>
            <c:bubble3D val="0"/>
            <c:spPr>
              <a:solidFill>
                <a:schemeClr val="bg2"/>
              </a:solidFill>
              <a:ln w="2468">
                <a:solidFill>
                  <a:schemeClr val="tx1"/>
                </a:solidFill>
                <a:prstDash val="solid"/>
              </a:ln>
            </c:spPr>
            <c:extLst>
              <c:ext xmlns:c16="http://schemas.microsoft.com/office/drawing/2014/chart" uri="{C3380CC4-5D6E-409C-BE32-E72D297353CC}">
                <c16:uniqueId val="{0000001D-E7AA-A241-960B-BAC204F0DB06}"/>
              </c:ext>
            </c:extLst>
          </c:dPt>
          <c:cat>
            <c:strRef>
              <c:f>Sheet1!$B$1:$F$1</c:f>
              <c:strCache>
                <c:ptCount val="5"/>
                <c:pt idx="0">
                  <c:v>IDU</c:v>
                </c:pt>
                <c:pt idx="1">
                  <c:v>sexual</c:v>
                </c:pt>
                <c:pt idx="2">
                  <c:v>transfusion</c:v>
                </c:pt>
                <c:pt idx="3">
                  <c:v>Other</c:v>
                </c:pt>
                <c:pt idx="4">
                  <c:v>Unknown</c:v>
                </c:pt>
              </c:strCache>
            </c:strRef>
          </c:cat>
          <c:val>
            <c:numRef>
              <c:f>Sheet1!$B$4:$F$4</c:f>
              <c:numCache>
                <c:formatCode>General</c:formatCode>
                <c:ptCount val="5"/>
              </c:numCache>
            </c:numRef>
          </c:val>
          <c:extLst>
            <c:ext xmlns:c16="http://schemas.microsoft.com/office/drawing/2014/chart" uri="{C3380CC4-5D6E-409C-BE32-E72D297353CC}">
              <c16:uniqueId val="{0000001E-E7AA-A241-960B-BAC204F0DB06}"/>
            </c:ext>
          </c:extLst>
        </c:ser>
        <c:ser>
          <c:idx val="3"/>
          <c:order val="3"/>
          <c:tx>
            <c:strRef>
              <c:f>Sheet1!$A$5</c:f>
              <c:strCache>
                <c:ptCount val="1"/>
              </c:strCache>
            </c:strRef>
          </c:tx>
          <c:spPr>
            <a:solidFill>
              <a:schemeClr val="folHlink"/>
            </a:solidFill>
            <a:ln w="2468">
              <a:solidFill>
                <a:schemeClr val="tx1"/>
              </a:solidFill>
              <a:prstDash val="solid"/>
            </a:ln>
          </c:spPr>
          <c:dPt>
            <c:idx val="0"/>
            <c:bubble3D val="0"/>
            <c:spPr>
              <a:solidFill>
                <a:schemeClr val="accent1"/>
              </a:solidFill>
              <a:ln w="2468">
                <a:solidFill>
                  <a:schemeClr val="tx1"/>
                </a:solidFill>
                <a:prstDash val="solid"/>
              </a:ln>
            </c:spPr>
            <c:extLst>
              <c:ext xmlns:c16="http://schemas.microsoft.com/office/drawing/2014/chart" uri="{C3380CC4-5D6E-409C-BE32-E72D297353CC}">
                <c16:uniqueId val="{00000020-E7AA-A241-960B-BAC204F0DB06}"/>
              </c:ext>
            </c:extLst>
          </c:dPt>
          <c:dPt>
            <c:idx val="1"/>
            <c:bubble3D val="0"/>
            <c:spPr>
              <a:solidFill>
                <a:schemeClr val="accent2"/>
              </a:solidFill>
              <a:ln w="2468">
                <a:solidFill>
                  <a:schemeClr val="tx1"/>
                </a:solidFill>
                <a:prstDash val="solid"/>
              </a:ln>
            </c:spPr>
            <c:extLst>
              <c:ext xmlns:c16="http://schemas.microsoft.com/office/drawing/2014/chart" uri="{C3380CC4-5D6E-409C-BE32-E72D297353CC}">
                <c16:uniqueId val="{00000022-E7AA-A241-960B-BAC204F0DB06}"/>
              </c:ext>
            </c:extLst>
          </c:dPt>
          <c:dPt>
            <c:idx val="2"/>
            <c:bubble3D val="0"/>
            <c:spPr>
              <a:solidFill>
                <a:schemeClr val="hlink"/>
              </a:solidFill>
              <a:ln w="2468">
                <a:solidFill>
                  <a:schemeClr val="tx1"/>
                </a:solidFill>
                <a:prstDash val="solid"/>
              </a:ln>
            </c:spPr>
            <c:extLst>
              <c:ext xmlns:c16="http://schemas.microsoft.com/office/drawing/2014/chart" uri="{C3380CC4-5D6E-409C-BE32-E72D297353CC}">
                <c16:uniqueId val="{00000024-E7AA-A241-960B-BAC204F0DB06}"/>
              </c:ext>
            </c:extLst>
          </c:dPt>
          <c:dPt>
            <c:idx val="3"/>
            <c:bubble3D val="0"/>
            <c:extLst>
              <c:ext xmlns:c16="http://schemas.microsoft.com/office/drawing/2014/chart" uri="{C3380CC4-5D6E-409C-BE32-E72D297353CC}">
                <c16:uniqueId val="{00000025-E7AA-A241-960B-BAC204F0DB06}"/>
              </c:ext>
            </c:extLst>
          </c:dPt>
          <c:dPt>
            <c:idx val="4"/>
            <c:bubble3D val="0"/>
            <c:spPr>
              <a:solidFill>
                <a:schemeClr val="bg2"/>
              </a:solidFill>
              <a:ln w="2468">
                <a:solidFill>
                  <a:schemeClr val="tx1"/>
                </a:solidFill>
                <a:prstDash val="solid"/>
              </a:ln>
            </c:spPr>
            <c:extLst>
              <c:ext xmlns:c16="http://schemas.microsoft.com/office/drawing/2014/chart" uri="{C3380CC4-5D6E-409C-BE32-E72D297353CC}">
                <c16:uniqueId val="{00000027-E7AA-A241-960B-BAC204F0DB06}"/>
              </c:ext>
            </c:extLst>
          </c:dPt>
          <c:cat>
            <c:strRef>
              <c:f>Sheet1!$B$1:$F$1</c:f>
              <c:strCache>
                <c:ptCount val="5"/>
                <c:pt idx="0">
                  <c:v>IDU</c:v>
                </c:pt>
                <c:pt idx="1">
                  <c:v>sexual</c:v>
                </c:pt>
                <c:pt idx="2">
                  <c:v>transfusion</c:v>
                </c:pt>
                <c:pt idx="3">
                  <c:v>Other</c:v>
                </c:pt>
                <c:pt idx="4">
                  <c:v>Unknown</c:v>
                </c:pt>
              </c:strCache>
            </c:strRef>
          </c:cat>
          <c:val>
            <c:numRef>
              <c:f>Sheet1!$B$5:$F$5</c:f>
              <c:numCache>
                <c:formatCode>General</c:formatCode>
                <c:ptCount val="5"/>
              </c:numCache>
            </c:numRef>
          </c:val>
          <c:extLst>
            <c:ext xmlns:c16="http://schemas.microsoft.com/office/drawing/2014/chart" uri="{C3380CC4-5D6E-409C-BE32-E72D297353CC}">
              <c16:uniqueId val="{00000028-E7AA-A241-960B-BAC204F0DB06}"/>
            </c:ext>
          </c:extLst>
        </c:ser>
        <c:dLbls>
          <c:showLegendKey val="0"/>
          <c:showVal val="0"/>
          <c:showCatName val="0"/>
          <c:showSerName val="0"/>
          <c:showPercent val="0"/>
          <c:showBubbleSize val="0"/>
          <c:showLeaderLines val="1"/>
        </c:dLbls>
      </c:pie3DChart>
      <c:spPr>
        <a:noFill/>
        <a:ln w="4935">
          <a:noFill/>
        </a:ln>
      </c:spPr>
    </c:plotArea>
    <c:plotVisOnly val="1"/>
    <c:dispBlanksAs val="zero"/>
    <c:showDLblsOverMax val="0"/>
  </c:chart>
  <c:spPr>
    <a:noFill/>
    <a:ln>
      <a:noFill/>
    </a:ln>
  </c:spPr>
  <c:txPr>
    <a:bodyPr/>
    <a:lstStyle/>
    <a:p>
      <a:pPr>
        <a:defRPr sz="34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Any Opioid Injection (18-29)</c:v>
                </c:pt>
              </c:strCache>
            </c:strRef>
          </c:tx>
          <c:spPr>
            <a:ln w="44450">
              <a:solidFill>
                <a:schemeClr val="accent5">
                  <a:lumMod val="75000"/>
                </a:schemeClr>
              </a:solidFill>
            </a:ln>
          </c:spPr>
          <c:marker>
            <c:symbol val="none"/>
          </c:marker>
          <c:cat>
            <c:strRef>
              <c:f>Sheet1!$B$1:$L$1</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Sheet1!$B$2:$L$2</c:f>
              <c:numCache>
                <c:formatCode>General</c:formatCode>
                <c:ptCount val="11"/>
                <c:pt idx="0">
                  <c:v>3.76</c:v>
                </c:pt>
                <c:pt idx="1">
                  <c:v>11.73</c:v>
                </c:pt>
                <c:pt idx="2">
                  <c:v>12.33</c:v>
                </c:pt>
                <c:pt idx="3">
                  <c:v>12.62</c:v>
                </c:pt>
                <c:pt idx="4">
                  <c:v>13.82</c:v>
                </c:pt>
                <c:pt idx="5">
                  <c:v>15.65</c:v>
                </c:pt>
                <c:pt idx="6">
                  <c:v>17.239999999999998</c:v>
                </c:pt>
                <c:pt idx="7">
                  <c:v>19.329999999999998</c:v>
                </c:pt>
                <c:pt idx="8">
                  <c:v>21.46</c:v>
                </c:pt>
                <c:pt idx="9">
                  <c:v>24.4</c:v>
                </c:pt>
                <c:pt idx="10">
                  <c:v>27.13</c:v>
                </c:pt>
              </c:numCache>
            </c:numRef>
          </c:val>
          <c:smooth val="0"/>
          <c:extLst>
            <c:ext xmlns:c16="http://schemas.microsoft.com/office/drawing/2014/chart" uri="{C3380CC4-5D6E-409C-BE32-E72D297353CC}">
              <c16:uniqueId val="{00000000-62C1-1949-940C-93AFF63B422A}"/>
            </c:ext>
          </c:extLst>
        </c:ser>
        <c:ser>
          <c:idx val="1"/>
          <c:order val="1"/>
          <c:tx>
            <c:strRef>
              <c:f>Sheet1!$A$3</c:f>
              <c:strCache>
                <c:ptCount val="1"/>
                <c:pt idx="0">
                  <c:v>Any Opioid Injection (30-39)</c:v>
                </c:pt>
              </c:strCache>
            </c:strRef>
          </c:tx>
          <c:spPr>
            <a:ln w="44450">
              <a:solidFill>
                <a:schemeClr val="accent5">
                  <a:lumMod val="75000"/>
                </a:schemeClr>
              </a:solidFill>
              <a:prstDash val="sysDash"/>
            </a:ln>
          </c:spPr>
          <c:marker>
            <c:symbol val="none"/>
          </c:marker>
          <c:cat>
            <c:strRef>
              <c:f>Sheet1!$B$1:$L$1</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Sheet1!$B$3:$L$3</c:f>
              <c:numCache>
                <c:formatCode>General</c:formatCode>
                <c:ptCount val="11"/>
                <c:pt idx="0">
                  <c:v>12.29</c:v>
                </c:pt>
                <c:pt idx="1">
                  <c:v>10.89</c:v>
                </c:pt>
                <c:pt idx="2">
                  <c:v>11.23</c:v>
                </c:pt>
                <c:pt idx="3">
                  <c:v>11.34</c:v>
                </c:pt>
                <c:pt idx="4">
                  <c:v>11.95</c:v>
                </c:pt>
                <c:pt idx="5">
                  <c:v>13.07</c:v>
                </c:pt>
                <c:pt idx="6">
                  <c:v>13.98</c:v>
                </c:pt>
                <c:pt idx="7">
                  <c:v>15.71</c:v>
                </c:pt>
                <c:pt idx="8">
                  <c:v>17.32</c:v>
                </c:pt>
                <c:pt idx="9">
                  <c:v>19.760000000000002</c:v>
                </c:pt>
                <c:pt idx="10">
                  <c:v>22.46</c:v>
                </c:pt>
              </c:numCache>
            </c:numRef>
          </c:val>
          <c:smooth val="0"/>
          <c:extLst>
            <c:ext xmlns:c16="http://schemas.microsoft.com/office/drawing/2014/chart" uri="{C3380CC4-5D6E-409C-BE32-E72D297353CC}">
              <c16:uniqueId val="{00000001-62C1-1949-940C-93AFF63B422A}"/>
            </c:ext>
          </c:extLst>
        </c:ser>
        <c:dLbls>
          <c:showLegendKey val="0"/>
          <c:showVal val="0"/>
          <c:showCatName val="0"/>
          <c:showSerName val="0"/>
          <c:showPercent val="0"/>
          <c:showBubbleSize val="0"/>
        </c:dLbls>
        <c:marker val="1"/>
        <c:smooth val="0"/>
        <c:axId val="214536440"/>
        <c:axId val="214536832"/>
      </c:lineChart>
      <c:lineChart>
        <c:grouping val="standard"/>
        <c:varyColors val="0"/>
        <c:ser>
          <c:idx val="2"/>
          <c:order val="2"/>
          <c:tx>
            <c:strRef>
              <c:f>Sheet1!$A$4</c:f>
              <c:strCache>
                <c:ptCount val="1"/>
                <c:pt idx="0">
                  <c:v>HCV Rate (18-29)</c:v>
                </c:pt>
              </c:strCache>
            </c:strRef>
          </c:tx>
          <c:spPr>
            <a:ln w="44450">
              <a:solidFill>
                <a:schemeClr val="accent2"/>
              </a:solidFill>
              <a:prstDash val="solid"/>
            </a:ln>
          </c:spPr>
          <c:marker>
            <c:symbol val="none"/>
          </c:marker>
          <c:cat>
            <c:strRef>
              <c:f>Sheet1!$B$1:$L$1</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Sheet1!$B$4:$L$4</c:f>
              <c:numCache>
                <c:formatCode>General</c:formatCode>
                <c:ptCount val="11"/>
                <c:pt idx="0">
                  <c:v>0.4</c:v>
                </c:pt>
                <c:pt idx="1">
                  <c:v>0.4</c:v>
                </c:pt>
                <c:pt idx="2">
                  <c:v>0.5</c:v>
                </c:pt>
                <c:pt idx="3">
                  <c:v>0.5</c:v>
                </c:pt>
                <c:pt idx="4">
                  <c:v>0.6</c:v>
                </c:pt>
                <c:pt idx="5">
                  <c:v>0.6</c:v>
                </c:pt>
                <c:pt idx="6">
                  <c:v>0.7</c:v>
                </c:pt>
                <c:pt idx="7">
                  <c:v>1.1000000000000001</c:v>
                </c:pt>
                <c:pt idx="8">
                  <c:v>1.6</c:v>
                </c:pt>
                <c:pt idx="9">
                  <c:v>1.8</c:v>
                </c:pt>
                <c:pt idx="10">
                  <c:v>2</c:v>
                </c:pt>
              </c:numCache>
            </c:numRef>
          </c:val>
          <c:smooth val="0"/>
          <c:extLst>
            <c:ext xmlns:c16="http://schemas.microsoft.com/office/drawing/2014/chart" uri="{C3380CC4-5D6E-409C-BE32-E72D297353CC}">
              <c16:uniqueId val="{00000002-62C1-1949-940C-93AFF63B422A}"/>
            </c:ext>
          </c:extLst>
        </c:ser>
        <c:ser>
          <c:idx val="3"/>
          <c:order val="3"/>
          <c:tx>
            <c:strRef>
              <c:f>Sheet1!$A$5</c:f>
              <c:strCache>
                <c:ptCount val="1"/>
                <c:pt idx="0">
                  <c:v>HCV Rate (30-39)</c:v>
                </c:pt>
              </c:strCache>
            </c:strRef>
          </c:tx>
          <c:spPr>
            <a:ln w="44450">
              <a:solidFill>
                <a:schemeClr val="accent2"/>
              </a:solidFill>
              <a:prstDash val="sysDash"/>
            </a:ln>
          </c:spPr>
          <c:marker>
            <c:symbol val="none"/>
          </c:marker>
          <c:cat>
            <c:strRef>
              <c:f>Sheet1!$B$1:$L$1</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Sheet1!$B$5:$L$5</c:f>
              <c:numCache>
                <c:formatCode>General</c:formatCode>
                <c:ptCount val="11"/>
                <c:pt idx="0">
                  <c:v>0.4</c:v>
                </c:pt>
                <c:pt idx="1">
                  <c:v>0.4</c:v>
                </c:pt>
                <c:pt idx="2">
                  <c:v>0.4</c:v>
                </c:pt>
                <c:pt idx="3">
                  <c:v>0.5</c:v>
                </c:pt>
                <c:pt idx="4">
                  <c:v>0.5</c:v>
                </c:pt>
                <c:pt idx="5">
                  <c:v>0.5</c:v>
                </c:pt>
                <c:pt idx="6">
                  <c:v>0.6</c:v>
                </c:pt>
                <c:pt idx="7">
                  <c:v>0.8</c:v>
                </c:pt>
                <c:pt idx="8">
                  <c:v>1.1000000000000001</c:v>
                </c:pt>
                <c:pt idx="9">
                  <c:v>1.4</c:v>
                </c:pt>
                <c:pt idx="10">
                  <c:v>1.7</c:v>
                </c:pt>
              </c:numCache>
            </c:numRef>
          </c:val>
          <c:smooth val="0"/>
          <c:extLst>
            <c:ext xmlns:c16="http://schemas.microsoft.com/office/drawing/2014/chart" uri="{C3380CC4-5D6E-409C-BE32-E72D297353CC}">
              <c16:uniqueId val="{00000003-62C1-1949-940C-93AFF63B422A}"/>
            </c:ext>
          </c:extLst>
        </c:ser>
        <c:dLbls>
          <c:showLegendKey val="0"/>
          <c:showVal val="0"/>
          <c:showCatName val="0"/>
          <c:showSerName val="0"/>
          <c:showPercent val="0"/>
          <c:showBubbleSize val="0"/>
        </c:dLbls>
        <c:marker val="1"/>
        <c:smooth val="0"/>
        <c:axId val="214537616"/>
        <c:axId val="214537224"/>
      </c:lineChart>
      <c:catAx>
        <c:axId val="214536440"/>
        <c:scaling>
          <c:orientation val="minMax"/>
        </c:scaling>
        <c:delete val="0"/>
        <c:axPos val="b"/>
        <c:numFmt formatCode="General" sourceLinked="0"/>
        <c:majorTickMark val="out"/>
        <c:minorTickMark val="none"/>
        <c:tickLblPos val="nextTo"/>
        <c:crossAx val="214536832"/>
        <c:crosses val="autoZero"/>
        <c:auto val="1"/>
        <c:lblAlgn val="ctr"/>
        <c:lblOffset val="100"/>
        <c:noMultiLvlLbl val="0"/>
      </c:catAx>
      <c:valAx>
        <c:axId val="214536832"/>
        <c:scaling>
          <c:orientation val="minMax"/>
          <c:max val="30"/>
        </c:scaling>
        <c:delete val="0"/>
        <c:axPos val="l"/>
        <c:majorGridlines>
          <c:spPr>
            <a:ln>
              <a:noFill/>
            </a:ln>
          </c:spPr>
        </c:majorGridlines>
        <c:title>
          <c:tx>
            <c:rich>
              <a:bodyPr rot="-5400000" vert="horz"/>
              <a:lstStyle/>
              <a:p>
                <a:pPr>
                  <a:defRPr sz="1600">
                    <a:solidFill>
                      <a:schemeClr val="accent5">
                        <a:lumMod val="75000"/>
                      </a:schemeClr>
                    </a:solidFill>
                  </a:defRPr>
                </a:pPr>
                <a:r>
                  <a:rPr lang="en-US" sz="1600" dirty="0">
                    <a:solidFill>
                      <a:schemeClr val="accent5">
                        <a:lumMod val="75000"/>
                      </a:schemeClr>
                    </a:solidFill>
                  </a:rPr>
                  <a:t>% drug treatment admissions</a:t>
                </a:r>
                <a:br>
                  <a:rPr lang="en-US" sz="1600" dirty="0">
                    <a:solidFill>
                      <a:schemeClr val="accent5">
                        <a:lumMod val="75000"/>
                      </a:schemeClr>
                    </a:solidFill>
                  </a:rPr>
                </a:br>
                <a:r>
                  <a:rPr lang="en-US" sz="1600" dirty="0">
                    <a:solidFill>
                      <a:schemeClr val="accent5">
                        <a:lumMod val="75000"/>
                      </a:schemeClr>
                    </a:solidFill>
                  </a:rPr>
                  <a:t>reporting injection of any opioid</a:t>
                </a:r>
              </a:p>
            </c:rich>
          </c:tx>
          <c:overlay val="0"/>
        </c:title>
        <c:numFmt formatCode="General" sourceLinked="1"/>
        <c:majorTickMark val="out"/>
        <c:minorTickMark val="none"/>
        <c:tickLblPos val="nextTo"/>
        <c:crossAx val="214536440"/>
        <c:crosses val="autoZero"/>
        <c:crossBetween val="between"/>
      </c:valAx>
      <c:valAx>
        <c:axId val="214537224"/>
        <c:scaling>
          <c:orientation val="minMax"/>
        </c:scaling>
        <c:delete val="0"/>
        <c:axPos val="r"/>
        <c:title>
          <c:tx>
            <c:rich>
              <a:bodyPr rot="-5400000" vert="horz"/>
              <a:lstStyle/>
              <a:p>
                <a:pPr>
                  <a:defRPr sz="1600" b="0">
                    <a:solidFill>
                      <a:schemeClr val="accent2"/>
                    </a:solidFill>
                  </a:defRPr>
                </a:pPr>
                <a:r>
                  <a:rPr lang="en-US" sz="1600" b="0" dirty="0">
                    <a:solidFill>
                      <a:schemeClr val="accent2"/>
                    </a:solidFill>
                  </a:rPr>
                  <a:t>Rate of acute HCV</a:t>
                </a:r>
                <a:r>
                  <a:rPr lang="en-US" sz="1600" b="0" baseline="0" dirty="0">
                    <a:solidFill>
                      <a:schemeClr val="accent2"/>
                    </a:solidFill>
                  </a:rPr>
                  <a:t> infection</a:t>
                </a:r>
                <a:br>
                  <a:rPr lang="en-US" sz="1600" b="0" baseline="0" dirty="0">
                    <a:solidFill>
                      <a:schemeClr val="accent2"/>
                    </a:solidFill>
                  </a:rPr>
                </a:br>
                <a:r>
                  <a:rPr lang="en-US" sz="1600" b="0" baseline="0" dirty="0">
                    <a:solidFill>
                      <a:schemeClr val="accent2"/>
                    </a:solidFill>
                  </a:rPr>
                  <a:t>per 100,000</a:t>
                </a:r>
                <a:endParaRPr lang="en-US" sz="1600" b="0" dirty="0">
                  <a:solidFill>
                    <a:schemeClr val="accent2"/>
                  </a:solidFill>
                </a:endParaRPr>
              </a:p>
            </c:rich>
          </c:tx>
          <c:overlay val="0"/>
        </c:title>
        <c:numFmt formatCode="General" sourceLinked="1"/>
        <c:majorTickMark val="out"/>
        <c:minorTickMark val="none"/>
        <c:tickLblPos val="nextTo"/>
        <c:crossAx val="214537616"/>
        <c:crosses val="max"/>
        <c:crossBetween val="between"/>
      </c:valAx>
      <c:catAx>
        <c:axId val="214537616"/>
        <c:scaling>
          <c:orientation val="minMax"/>
        </c:scaling>
        <c:delete val="1"/>
        <c:axPos val="b"/>
        <c:numFmt formatCode="General" sourceLinked="1"/>
        <c:majorTickMark val="out"/>
        <c:minorTickMark val="none"/>
        <c:tickLblPos val="nextTo"/>
        <c:crossAx val="214537224"/>
        <c:crosses val="autoZero"/>
        <c:auto val="1"/>
        <c:lblAlgn val="ctr"/>
        <c:lblOffset val="100"/>
        <c:noMultiLvlLbl val="0"/>
      </c:catAx>
    </c:plotArea>
    <c:legend>
      <c:legendPos val="r"/>
      <c:layout>
        <c:manualLayout>
          <c:xMode val="edge"/>
          <c:yMode val="edge"/>
          <c:x val="0.70858882778460797"/>
          <c:y val="9.446917989730752E-2"/>
          <c:w val="0.28809377862449193"/>
          <c:h val="0.3793527880717939"/>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98755706031494E-2"/>
          <c:y val="5.64338235294118E-2"/>
          <c:w val="0.90021396336389803"/>
          <c:h val="0.78001215840666405"/>
        </c:manualLayout>
      </c:layout>
      <c:lineChart>
        <c:grouping val="standard"/>
        <c:varyColors val="0"/>
        <c:ser>
          <c:idx val="0"/>
          <c:order val="0"/>
          <c:tx>
            <c:strRef>
              <c:f>Sheet1!$B$1</c:f>
              <c:strCache>
                <c:ptCount val="1"/>
                <c:pt idx="0">
                  <c:v>HCV (n = 33,121)</c:v>
                </c:pt>
              </c:strCache>
            </c:strRef>
          </c:tx>
          <c:spPr>
            <a:ln w="31750">
              <a:solidFill>
                <a:srgbClr val="1F2650"/>
              </a:solidFill>
            </a:ln>
          </c:spPr>
          <c:marker>
            <c:symbol val="diamond"/>
            <c:size val="9"/>
            <c:spPr>
              <a:solidFill>
                <a:srgbClr val="1F2650"/>
              </a:solidFill>
              <a:ln w="12700">
                <a:solidFill>
                  <a:srgbClr val="1F2650"/>
                </a:solidFill>
              </a:ln>
            </c:spPr>
          </c:marker>
          <c:cat>
            <c:multiLvlStrRef>
              <c:f>Sheet1!#REF!</c:f>
            </c:multiLvlStrRef>
          </c:cat>
          <c:val>
            <c:numRef>
              <c:f>Sheet1!$B$2:$B$8</c:f>
              <c:numCache>
                <c:formatCode>General</c:formatCode>
                <c:ptCount val="7"/>
                <c:pt idx="0">
                  <c:v>0</c:v>
                </c:pt>
                <c:pt idx="1">
                  <c:v>0</c:v>
                </c:pt>
                <c:pt idx="2">
                  <c:v>2.5</c:v>
                </c:pt>
                <c:pt idx="3">
                  <c:v>8</c:v>
                </c:pt>
                <c:pt idx="4">
                  <c:v>14</c:v>
                </c:pt>
                <c:pt idx="5">
                  <c:v>25</c:v>
                </c:pt>
                <c:pt idx="6">
                  <c:v>37</c:v>
                </c:pt>
              </c:numCache>
            </c:numRef>
          </c:val>
          <c:smooth val="0"/>
          <c:extLst>
            <c:ext xmlns:c16="http://schemas.microsoft.com/office/drawing/2014/chart" uri="{C3380CC4-5D6E-409C-BE32-E72D297353CC}">
              <c16:uniqueId val="{00000000-60A6-4C4F-BE5D-D85EE5422152}"/>
            </c:ext>
          </c:extLst>
        </c:ser>
        <c:ser>
          <c:idx val="1"/>
          <c:order val="1"/>
          <c:tx>
            <c:strRef>
              <c:f>Sheet1!$C$1</c:f>
              <c:strCache>
                <c:ptCount val="1"/>
                <c:pt idx="0">
                  <c:v>HIV/HCV (n = 3567)</c:v>
                </c:pt>
              </c:strCache>
            </c:strRef>
          </c:tx>
          <c:spPr>
            <a:ln w="31750">
              <a:solidFill>
                <a:srgbClr val="6A92AE"/>
              </a:solidFill>
            </a:ln>
          </c:spPr>
          <c:marker>
            <c:spPr>
              <a:solidFill>
                <a:srgbClr val="6A92AE"/>
              </a:solidFill>
              <a:ln>
                <a:solidFill>
                  <a:srgbClr val="6A92AE"/>
                </a:solidFill>
              </a:ln>
            </c:spPr>
          </c:marker>
          <c:cat>
            <c:multiLvlStrRef>
              <c:f>Sheet1!#REF!</c:f>
            </c:multiLvlStrRef>
          </c:cat>
          <c:val>
            <c:numRef>
              <c:f>Sheet1!$C$2:$C$8</c:f>
              <c:numCache>
                <c:formatCode>General</c:formatCode>
                <c:ptCount val="7"/>
                <c:pt idx="0">
                  <c:v>0</c:v>
                </c:pt>
                <c:pt idx="1">
                  <c:v>0.1</c:v>
                </c:pt>
                <c:pt idx="2">
                  <c:v>2.5</c:v>
                </c:pt>
                <c:pt idx="3">
                  <c:v>9.9</c:v>
                </c:pt>
                <c:pt idx="4">
                  <c:v>21.8</c:v>
                </c:pt>
                <c:pt idx="5">
                  <c:v>35.9</c:v>
                </c:pt>
                <c:pt idx="6">
                  <c:v>50</c:v>
                </c:pt>
              </c:numCache>
            </c:numRef>
          </c:val>
          <c:smooth val="0"/>
          <c:extLst>
            <c:ext xmlns:c16="http://schemas.microsoft.com/office/drawing/2014/chart" uri="{C3380CC4-5D6E-409C-BE32-E72D297353CC}">
              <c16:uniqueId val="{00000001-60A6-4C4F-BE5D-D85EE5422152}"/>
            </c:ext>
          </c:extLst>
        </c:ser>
        <c:ser>
          <c:idx val="2"/>
          <c:order val="2"/>
          <c:tx>
            <c:strRef>
              <c:f>Sheet1!#REF!</c:f>
              <c:strCache>
                <c:ptCount val="1"/>
                <c:pt idx="0">
                  <c:v>#REF!</c:v>
                </c:pt>
              </c:strCache>
            </c:strRef>
          </c:tx>
          <c:spPr>
            <a:ln>
              <a:solidFill>
                <a:srgbClr val="6A92AE"/>
              </a:solidFill>
            </a:ln>
          </c:spPr>
          <c:marker>
            <c:spPr>
              <a:solidFill>
                <a:srgbClr val="6A92AE"/>
              </a:solidFill>
              <a:ln>
                <a:solidFill>
                  <a:srgbClr val="6A92AE"/>
                </a:solidFill>
              </a:ln>
            </c:spPr>
          </c:marker>
          <c:cat>
            <c:multiLvlStrRef>
              <c:f>Sheet1!#REF!</c:f>
            </c:multiLvlStrRef>
          </c:cat>
          <c:val>
            <c:numRef>
              <c:f>Sheet1!#REF!</c:f>
              <c:numCache>
                <c:formatCode>General</c:formatCode>
                <c:ptCount val="1"/>
                <c:pt idx="0">
                  <c:v>1</c:v>
                </c:pt>
              </c:numCache>
            </c:numRef>
          </c:val>
          <c:smooth val="0"/>
          <c:extLst>
            <c:ext xmlns:c16="http://schemas.microsoft.com/office/drawing/2014/chart" uri="{C3380CC4-5D6E-409C-BE32-E72D297353CC}">
              <c16:uniqueId val="{00000002-60A6-4C4F-BE5D-D85EE5422152}"/>
            </c:ext>
          </c:extLst>
        </c:ser>
        <c:dLbls>
          <c:showLegendKey val="0"/>
          <c:showVal val="0"/>
          <c:showCatName val="0"/>
          <c:showSerName val="0"/>
          <c:showPercent val="0"/>
          <c:showBubbleSize val="0"/>
        </c:dLbls>
        <c:marker val="1"/>
        <c:smooth val="0"/>
        <c:axId val="2135012184"/>
        <c:axId val="2135781896"/>
      </c:lineChart>
      <c:catAx>
        <c:axId val="2135012184"/>
        <c:scaling>
          <c:orientation val="minMax"/>
        </c:scaling>
        <c:delete val="0"/>
        <c:axPos val="b"/>
        <c:numFmt formatCode="General" sourceLinked="0"/>
        <c:majorTickMark val="out"/>
        <c:minorTickMark val="none"/>
        <c:tickLblPos val="nextTo"/>
        <c:spPr>
          <a:ln w="19050"/>
        </c:spPr>
        <c:crossAx val="2135781896"/>
        <c:crosses val="autoZero"/>
        <c:auto val="1"/>
        <c:lblAlgn val="ctr"/>
        <c:lblOffset val="0"/>
        <c:noMultiLvlLbl val="0"/>
      </c:catAx>
      <c:valAx>
        <c:axId val="2135781896"/>
        <c:scaling>
          <c:orientation val="minMax"/>
        </c:scaling>
        <c:delete val="0"/>
        <c:axPos val="l"/>
        <c:numFmt formatCode="General" sourceLinked="1"/>
        <c:majorTickMark val="out"/>
        <c:minorTickMark val="none"/>
        <c:tickLblPos val="nextTo"/>
        <c:spPr>
          <a:ln w="19050"/>
        </c:spPr>
        <c:crossAx val="2135012184"/>
        <c:crosses val="autoZero"/>
        <c:crossBetween val="between"/>
      </c:valAx>
    </c:plotArea>
    <c:legend>
      <c:legendPos val="r"/>
      <c:legendEntry>
        <c:idx val="2"/>
        <c:delete val="1"/>
      </c:legendEntry>
      <c:layout>
        <c:manualLayout>
          <c:xMode val="edge"/>
          <c:yMode val="edge"/>
          <c:x val="0.15745271559951399"/>
          <c:y val="8.8737552107458401E-2"/>
          <c:w val="0.59242243993819887"/>
          <c:h val="0.221693299366991"/>
        </c:manualLayout>
      </c:layout>
      <c:overlay val="1"/>
    </c:legend>
    <c:plotVisOnly val="1"/>
    <c:dispBlanksAs val="gap"/>
    <c:showDLblsOverMax val="0"/>
  </c:chart>
  <c:txPr>
    <a:bodyPr/>
    <a:lstStyle/>
    <a:p>
      <a:pPr>
        <a:defRPr sz="1800">
          <a:solidFill>
            <a:srgbClr val="1F2650"/>
          </a:solidFill>
          <a:latin typeface="Arial"/>
          <a:cs typeface="Arial"/>
        </a:defRPr>
      </a:pPr>
      <a:endParaRPr lang="en-US"/>
    </a:p>
  </c:txPr>
  <c:externalData r:id="rId1">
    <c:autoUpdate val="0"/>
  </c:externalData>
</c:chartSpace>
</file>

<file path=ppt/diagrams/_rels/data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hyperlink" Target="https://www.indiancountryecho.org/program/hepatitis-c/" TargetMode="Externa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indiancountryecho.org/program/hepatitis-c/" TargetMode="External"/><Relationship Id="rId7" Type="http://schemas.openxmlformats.org/officeDocument/2006/relationships/image" Target="../media/image59.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A9284-C303-4A68-83B3-2466F18BCCC3}"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6D985DD6-682F-4E26-AC14-6E138304624A}">
      <dgm:prSet/>
      <dgm:spPr/>
      <dgm:t>
        <a:bodyPr/>
        <a:lstStyle/>
        <a:p>
          <a:r>
            <a:rPr lang="en-US" dirty="0"/>
            <a:t>A 42-year-old American Indian/Alaska Native male is referred to the primary care clinic for evaluation of possible rheumatoid arthritis. </a:t>
          </a:r>
        </a:p>
      </dgm:t>
    </dgm:pt>
    <dgm:pt modelId="{C04A613A-E841-4BD0-A240-7BED8885068D}" type="parTrans" cxnId="{2BE5A2F7-592E-4AC2-9A96-0A3D87EC5A00}">
      <dgm:prSet/>
      <dgm:spPr/>
      <dgm:t>
        <a:bodyPr/>
        <a:lstStyle/>
        <a:p>
          <a:endParaRPr lang="en-US"/>
        </a:p>
      </dgm:t>
    </dgm:pt>
    <dgm:pt modelId="{5CD85DFB-3E4E-4BED-9847-247F1B15632E}" type="sibTrans" cxnId="{2BE5A2F7-592E-4AC2-9A96-0A3D87EC5A00}">
      <dgm:prSet/>
      <dgm:spPr/>
      <dgm:t>
        <a:bodyPr/>
        <a:lstStyle/>
        <a:p>
          <a:endParaRPr lang="en-US"/>
        </a:p>
      </dgm:t>
    </dgm:pt>
    <dgm:pt modelId="{9E9BB756-C8F3-4869-B0A6-651B2D9A113B}">
      <dgm:prSet/>
      <dgm:spPr/>
      <dgm:t>
        <a:bodyPr/>
        <a:lstStyle/>
        <a:p>
          <a:r>
            <a:rPr lang="en-US" dirty="0"/>
            <a:t>He was originally seen in the urgent care for evaluation bilateral hand and wrist pain of 2 months duration.</a:t>
          </a:r>
        </a:p>
      </dgm:t>
    </dgm:pt>
    <dgm:pt modelId="{BAC824DA-360E-46BE-8478-92E23F136284}" type="parTrans" cxnId="{E3701AEC-259C-4AE2-9F39-64EDA56B1518}">
      <dgm:prSet/>
      <dgm:spPr/>
      <dgm:t>
        <a:bodyPr/>
        <a:lstStyle/>
        <a:p>
          <a:endParaRPr lang="en-US"/>
        </a:p>
      </dgm:t>
    </dgm:pt>
    <dgm:pt modelId="{EFA6C329-9FB5-4637-9123-E9DCDCA69276}" type="sibTrans" cxnId="{E3701AEC-259C-4AE2-9F39-64EDA56B1518}">
      <dgm:prSet/>
      <dgm:spPr/>
      <dgm:t>
        <a:bodyPr/>
        <a:lstStyle/>
        <a:p>
          <a:endParaRPr lang="en-US"/>
        </a:p>
      </dgm:t>
    </dgm:pt>
    <dgm:pt modelId="{2931E9C3-4664-4054-BB88-6343EC3E33A6}">
      <dgm:prSet/>
      <dgm:spPr/>
      <dgm:t>
        <a:bodyPr/>
        <a:lstStyle/>
        <a:p>
          <a:r>
            <a:rPr lang="en-US" dirty="0"/>
            <a:t>He does not have a relevant past medical history</a:t>
          </a:r>
        </a:p>
      </dgm:t>
    </dgm:pt>
    <dgm:pt modelId="{3D5DFA9D-57BC-4838-A15B-44B565AAD1F3}" type="parTrans" cxnId="{43BE0FA4-C82A-4261-A049-456BFA3B5650}">
      <dgm:prSet/>
      <dgm:spPr/>
      <dgm:t>
        <a:bodyPr/>
        <a:lstStyle/>
        <a:p>
          <a:endParaRPr lang="en-US"/>
        </a:p>
      </dgm:t>
    </dgm:pt>
    <dgm:pt modelId="{6C64B3F7-3527-43C5-8877-DED6FF06CE36}" type="sibTrans" cxnId="{43BE0FA4-C82A-4261-A049-456BFA3B5650}">
      <dgm:prSet/>
      <dgm:spPr/>
      <dgm:t>
        <a:bodyPr/>
        <a:lstStyle/>
        <a:p>
          <a:endParaRPr lang="en-US"/>
        </a:p>
      </dgm:t>
    </dgm:pt>
    <dgm:pt modelId="{89AA6F81-FA80-4432-A274-3148A16B99DB}">
      <dgm:prSet/>
      <dgm:spPr/>
      <dgm:t>
        <a:bodyPr/>
        <a:lstStyle/>
        <a:p>
          <a:r>
            <a:rPr lang="en-US" dirty="0"/>
            <a:t>Today except for bilateral pain in both wrists and MCPs he feels well. Physical exam is unremarkable.  Labs that include CBC, CMP, ESR and add uric acid level, HgbA1c, Hepatitis C serology and fourth generation HIV test are ordered.  </a:t>
          </a:r>
        </a:p>
      </dgm:t>
    </dgm:pt>
    <dgm:pt modelId="{63E829A3-2DF2-425A-951F-B4AD20CCBC46}" type="parTrans" cxnId="{0E7B4E85-EA4E-4F04-A054-0FD350D7BA54}">
      <dgm:prSet/>
      <dgm:spPr/>
      <dgm:t>
        <a:bodyPr/>
        <a:lstStyle/>
        <a:p>
          <a:endParaRPr lang="en-US"/>
        </a:p>
      </dgm:t>
    </dgm:pt>
    <dgm:pt modelId="{F9B863F8-700E-41C7-8C91-2DB9FB87A3C2}" type="sibTrans" cxnId="{0E7B4E85-EA4E-4F04-A054-0FD350D7BA54}">
      <dgm:prSet/>
      <dgm:spPr/>
      <dgm:t>
        <a:bodyPr/>
        <a:lstStyle/>
        <a:p>
          <a:endParaRPr lang="en-US"/>
        </a:p>
      </dgm:t>
    </dgm:pt>
    <dgm:pt modelId="{0B7BE923-B7CF-4A47-8C25-FD88BF7BE9D3}">
      <dgm:prSet/>
      <dgm:spPr/>
      <dgm:t>
        <a:bodyPr/>
        <a:lstStyle/>
        <a:p>
          <a:r>
            <a:rPr lang="en-US" dirty="0"/>
            <a:t>The HCV antibody test is positive</a:t>
          </a:r>
        </a:p>
      </dgm:t>
    </dgm:pt>
    <dgm:pt modelId="{647879A8-E60D-AF42-8A7E-AF0B3A47E3AD}" type="parTrans" cxnId="{B136BC66-A634-3F42-A164-58A3157BD660}">
      <dgm:prSet/>
      <dgm:spPr/>
      <dgm:t>
        <a:bodyPr/>
        <a:lstStyle/>
        <a:p>
          <a:endParaRPr lang="en-US"/>
        </a:p>
      </dgm:t>
    </dgm:pt>
    <dgm:pt modelId="{55DF3CF5-183E-4A48-A65D-748454521076}" type="sibTrans" cxnId="{B136BC66-A634-3F42-A164-58A3157BD660}">
      <dgm:prSet/>
      <dgm:spPr/>
      <dgm:t>
        <a:bodyPr/>
        <a:lstStyle/>
        <a:p>
          <a:endParaRPr lang="en-US"/>
        </a:p>
      </dgm:t>
    </dgm:pt>
    <dgm:pt modelId="{950E1623-59C2-4E44-9980-06479D1A915E}">
      <dgm:prSet/>
      <dgm:spPr/>
      <dgm:t>
        <a:bodyPr/>
        <a:lstStyle/>
        <a:p>
          <a:r>
            <a:rPr lang="en-US" dirty="0"/>
            <a:t>HgA1C is 7.8</a:t>
          </a:r>
        </a:p>
      </dgm:t>
    </dgm:pt>
    <dgm:pt modelId="{34C05080-E6C9-1640-AC05-E963D82530B1}" type="parTrans" cxnId="{8761CAF3-4CA9-B647-88B4-8C0C64A6442F}">
      <dgm:prSet/>
      <dgm:spPr/>
      <dgm:t>
        <a:bodyPr/>
        <a:lstStyle/>
        <a:p>
          <a:endParaRPr lang="en-US"/>
        </a:p>
      </dgm:t>
    </dgm:pt>
    <dgm:pt modelId="{49BC8A34-19E5-5246-B957-4723BBA6D8B0}" type="sibTrans" cxnId="{8761CAF3-4CA9-B647-88B4-8C0C64A6442F}">
      <dgm:prSet/>
      <dgm:spPr/>
      <dgm:t>
        <a:bodyPr/>
        <a:lstStyle/>
        <a:p>
          <a:endParaRPr lang="en-US"/>
        </a:p>
      </dgm:t>
    </dgm:pt>
    <dgm:pt modelId="{A0300570-1C45-C04D-A67A-C1FB5148F4AF}">
      <dgm:prSet/>
      <dgm:spPr/>
      <dgm:t>
        <a:bodyPr/>
        <a:lstStyle/>
        <a:p>
          <a:r>
            <a:rPr lang="en-US" dirty="0"/>
            <a:t>Other tests are normal</a:t>
          </a:r>
        </a:p>
      </dgm:t>
    </dgm:pt>
    <dgm:pt modelId="{7D8779D7-37EA-7043-8798-EF55A04B74E3}" type="parTrans" cxnId="{07200616-69BB-7341-A0CC-2AEC78268AAF}">
      <dgm:prSet/>
      <dgm:spPr/>
      <dgm:t>
        <a:bodyPr/>
        <a:lstStyle/>
        <a:p>
          <a:endParaRPr lang="en-US"/>
        </a:p>
      </dgm:t>
    </dgm:pt>
    <dgm:pt modelId="{907C2F7F-30B7-AB40-A8B3-931B35B7125F}" type="sibTrans" cxnId="{07200616-69BB-7341-A0CC-2AEC78268AAF}">
      <dgm:prSet/>
      <dgm:spPr/>
      <dgm:t>
        <a:bodyPr/>
        <a:lstStyle/>
        <a:p>
          <a:endParaRPr lang="en-US"/>
        </a:p>
      </dgm:t>
    </dgm:pt>
    <dgm:pt modelId="{386CF166-A3DA-B449-9083-9CEDC927BA1E}">
      <dgm:prSet/>
      <dgm:spPr/>
      <dgm:t>
        <a:bodyPr/>
        <a:lstStyle/>
        <a:p>
          <a:r>
            <a:rPr lang="en-US" dirty="0"/>
            <a:t>He uses recreational marijuana and denies any use of other drugs. </a:t>
          </a:r>
          <a:br>
            <a:rPr lang="en-US" dirty="0"/>
          </a:br>
          <a:endParaRPr lang="en-US" dirty="0"/>
        </a:p>
      </dgm:t>
    </dgm:pt>
    <dgm:pt modelId="{9523638E-2A81-1B4C-B79F-6D42226CA3FC}" type="parTrans" cxnId="{96B613E9-7CDC-F049-9EC0-61996EE68E0F}">
      <dgm:prSet/>
      <dgm:spPr/>
      <dgm:t>
        <a:bodyPr/>
        <a:lstStyle/>
        <a:p>
          <a:endParaRPr lang="en-US"/>
        </a:p>
      </dgm:t>
    </dgm:pt>
    <dgm:pt modelId="{6395586B-E247-9C46-BC84-B95A30916C8B}" type="sibTrans" cxnId="{96B613E9-7CDC-F049-9EC0-61996EE68E0F}">
      <dgm:prSet/>
      <dgm:spPr/>
      <dgm:t>
        <a:bodyPr/>
        <a:lstStyle/>
        <a:p>
          <a:endParaRPr lang="en-US"/>
        </a:p>
      </dgm:t>
    </dgm:pt>
    <dgm:pt modelId="{2A3CC55E-BB8B-FC4A-9600-1D8C9CB42538}">
      <dgm:prSet/>
      <dgm:spPr/>
      <dgm:t>
        <a:bodyPr/>
        <a:lstStyle/>
        <a:p>
          <a:r>
            <a:rPr lang="en-US" dirty="0"/>
            <a:t> Hand and wrist  X rays, CBC, ESR and CRP were unremarkable, a rheumatoid factor was also ordered, the result is positive.  </a:t>
          </a:r>
        </a:p>
      </dgm:t>
    </dgm:pt>
    <dgm:pt modelId="{4AFFE0AE-B4C4-1446-B1E3-C15912F456BB}" type="parTrans" cxnId="{8A6FA9F9-0B22-7A4A-967D-69E34724B13C}">
      <dgm:prSet/>
      <dgm:spPr/>
      <dgm:t>
        <a:bodyPr/>
        <a:lstStyle/>
        <a:p>
          <a:endParaRPr lang="en-US"/>
        </a:p>
      </dgm:t>
    </dgm:pt>
    <dgm:pt modelId="{CE328370-F805-9541-AA42-6641F7C1C69F}" type="sibTrans" cxnId="{8A6FA9F9-0B22-7A4A-967D-69E34724B13C}">
      <dgm:prSet/>
      <dgm:spPr/>
      <dgm:t>
        <a:bodyPr/>
        <a:lstStyle/>
        <a:p>
          <a:endParaRPr lang="en-US"/>
        </a:p>
      </dgm:t>
    </dgm:pt>
    <dgm:pt modelId="{A18F6A4B-D3C7-8A4E-A5C9-BDB3ABD76EC0}" type="pres">
      <dgm:prSet presAssocID="{88EA9284-C303-4A68-83B3-2466F18BCCC3}" presName="linear" presStyleCnt="0">
        <dgm:presLayoutVars>
          <dgm:animLvl val="lvl"/>
          <dgm:resizeHandles val="exact"/>
        </dgm:presLayoutVars>
      </dgm:prSet>
      <dgm:spPr/>
    </dgm:pt>
    <dgm:pt modelId="{F74AF8AA-7424-CF4B-880F-5281F1E87593}" type="pres">
      <dgm:prSet presAssocID="{6D985DD6-682F-4E26-AC14-6E138304624A}" presName="parentText" presStyleLbl="node1" presStyleIdx="0" presStyleCnt="4">
        <dgm:presLayoutVars>
          <dgm:chMax val="0"/>
          <dgm:bulletEnabled val="1"/>
        </dgm:presLayoutVars>
      </dgm:prSet>
      <dgm:spPr/>
    </dgm:pt>
    <dgm:pt modelId="{3360B341-C5D0-DC41-B96D-D560995968D9}" type="pres">
      <dgm:prSet presAssocID="{5CD85DFB-3E4E-4BED-9847-247F1B15632E}" presName="spacer" presStyleCnt="0"/>
      <dgm:spPr/>
    </dgm:pt>
    <dgm:pt modelId="{BCCC7C7A-5C8D-E249-9720-AE0AB3602DBF}" type="pres">
      <dgm:prSet presAssocID="{9E9BB756-C8F3-4869-B0A6-651B2D9A113B}" presName="parentText" presStyleLbl="node1" presStyleIdx="1" presStyleCnt="4">
        <dgm:presLayoutVars>
          <dgm:chMax val="0"/>
          <dgm:bulletEnabled val="1"/>
        </dgm:presLayoutVars>
      </dgm:prSet>
      <dgm:spPr/>
    </dgm:pt>
    <dgm:pt modelId="{0B58F97C-EC86-464E-A9AF-541179AA0D66}" type="pres">
      <dgm:prSet presAssocID="{9E9BB756-C8F3-4869-B0A6-651B2D9A113B}" presName="childText" presStyleLbl="revTx" presStyleIdx="0" presStyleCnt="3">
        <dgm:presLayoutVars>
          <dgm:bulletEnabled val="1"/>
        </dgm:presLayoutVars>
      </dgm:prSet>
      <dgm:spPr/>
    </dgm:pt>
    <dgm:pt modelId="{A8AF503B-8E5B-1B45-88D1-D5C740045790}" type="pres">
      <dgm:prSet presAssocID="{2931E9C3-4664-4054-BB88-6343EC3E33A6}" presName="parentText" presStyleLbl="node1" presStyleIdx="2" presStyleCnt="4">
        <dgm:presLayoutVars>
          <dgm:chMax val="0"/>
          <dgm:bulletEnabled val="1"/>
        </dgm:presLayoutVars>
      </dgm:prSet>
      <dgm:spPr/>
    </dgm:pt>
    <dgm:pt modelId="{730B5EA6-1F3C-7F48-86B6-CF700A1A4186}" type="pres">
      <dgm:prSet presAssocID="{2931E9C3-4664-4054-BB88-6343EC3E33A6}" presName="childText" presStyleLbl="revTx" presStyleIdx="1" presStyleCnt="3">
        <dgm:presLayoutVars>
          <dgm:bulletEnabled val="1"/>
        </dgm:presLayoutVars>
      </dgm:prSet>
      <dgm:spPr/>
    </dgm:pt>
    <dgm:pt modelId="{E595282D-64C4-0F4E-AAE8-EF16D4E5B6B9}" type="pres">
      <dgm:prSet presAssocID="{89AA6F81-FA80-4432-A274-3148A16B99DB}" presName="parentText" presStyleLbl="node1" presStyleIdx="3" presStyleCnt="4">
        <dgm:presLayoutVars>
          <dgm:chMax val="0"/>
          <dgm:bulletEnabled val="1"/>
        </dgm:presLayoutVars>
      </dgm:prSet>
      <dgm:spPr/>
    </dgm:pt>
    <dgm:pt modelId="{B2D04E58-14AA-0D4E-9CC3-50E66D5AB13B}" type="pres">
      <dgm:prSet presAssocID="{89AA6F81-FA80-4432-A274-3148A16B99DB}" presName="childText" presStyleLbl="revTx" presStyleIdx="2" presStyleCnt="3">
        <dgm:presLayoutVars>
          <dgm:bulletEnabled val="1"/>
        </dgm:presLayoutVars>
      </dgm:prSet>
      <dgm:spPr/>
    </dgm:pt>
  </dgm:ptLst>
  <dgm:cxnLst>
    <dgm:cxn modelId="{75DB4613-E1AA-8F4C-B0E3-57432BF62909}" type="presOf" srcId="{9E9BB756-C8F3-4869-B0A6-651B2D9A113B}" destId="{BCCC7C7A-5C8D-E249-9720-AE0AB3602DBF}" srcOrd="0" destOrd="0" presId="urn:microsoft.com/office/officeart/2005/8/layout/vList2"/>
    <dgm:cxn modelId="{07200616-69BB-7341-A0CC-2AEC78268AAF}" srcId="{89AA6F81-FA80-4432-A274-3148A16B99DB}" destId="{A0300570-1C45-C04D-A67A-C1FB5148F4AF}" srcOrd="2" destOrd="0" parTransId="{7D8779D7-37EA-7043-8798-EF55A04B74E3}" sibTransId="{907C2F7F-30B7-AB40-A8B3-931B35B7125F}"/>
    <dgm:cxn modelId="{1475EE22-B06E-1142-9B85-AB49DAB937D2}" type="presOf" srcId="{0B7BE923-B7CF-4A47-8C25-FD88BF7BE9D3}" destId="{B2D04E58-14AA-0D4E-9CC3-50E66D5AB13B}" srcOrd="0" destOrd="0" presId="urn:microsoft.com/office/officeart/2005/8/layout/vList2"/>
    <dgm:cxn modelId="{1E56FC48-B8BF-B14A-BEFE-EE40F40F9040}" type="presOf" srcId="{2931E9C3-4664-4054-BB88-6343EC3E33A6}" destId="{A8AF503B-8E5B-1B45-88D1-D5C740045790}" srcOrd="0" destOrd="0" presId="urn:microsoft.com/office/officeart/2005/8/layout/vList2"/>
    <dgm:cxn modelId="{7A6DF84D-26FC-E245-9610-D05252E69E56}" type="presOf" srcId="{386CF166-A3DA-B449-9083-9CEDC927BA1E}" destId="{730B5EA6-1F3C-7F48-86B6-CF700A1A4186}" srcOrd="0" destOrd="0" presId="urn:microsoft.com/office/officeart/2005/8/layout/vList2"/>
    <dgm:cxn modelId="{6EDE1B4E-5FCE-6C43-97EB-A1CBE594A22E}" type="presOf" srcId="{950E1623-59C2-4E44-9980-06479D1A915E}" destId="{B2D04E58-14AA-0D4E-9CC3-50E66D5AB13B}" srcOrd="0" destOrd="1" presId="urn:microsoft.com/office/officeart/2005/8/layout/vList2"/>
    <dgm:cxn modelId="{B136BC66-A634-3F42-A164-58A3157BD660}" srcId="{89AA6F81-FA80-4432-A274-3148A16B99DB}" destId="{0B7BE923-B7CF-4A47-8C25-FD88BF7BE9D3}" srcOrd="0" destOrd="0" parTransId="{647879A8-E60D-AF42-8A7E-AF0B3A47E3AD}" sibTransId="{55DF3CF5-183E-4A48-A65D-748454521076}"/>
    <dgm:cxn modelId="{4CDDA481-D17E-704B-803E-D1AD94947ED0}" type="presOf" srcId="{89AA6F81-FA80-4432-A274-3148A16B99DB}" destId="{E595282D-64C4-0F4E-AAE8-EF16D4E5B6B9}" srcOrd="0" destOrd="0" presId="urn:microsoft.com/office/officeart/2005/8/layout/vList2"/>
    <dgm:cxn modelId="{0E7B4E85-EA4E-4F04-A054-0FD350D7BA54}" srcId="{88EA9284-C303-4A68-83B3-2466F18BCCC3}" destId="{89AA6F81-FA80-4432-A274-3148A16B99DB}" srcOrd="3" destOrd="0" parTransId="{63E829A3-2DF2-425A-951F-B4AD20CCBC46}" sibTransId="{F9B863F8-700E-41C7-8C91-2DB9FB87A3C2}"/>
    <dgm:cxn modelId="{43BE0FA4-C82A-4261-A049-456BFA3B5650}" srcId="{88EA9284-C303-4A68-83B3-2466F18BCCC3}" destId="{2931E9C3-4664-4054-BB88-6343EC3E33A6}" srcOrd="2" destOrd="0" parTransId="{3D5DFA9D-57BC-4838-A15B-44B565AAD1F3}" sibTransId="{6C64B3F7-3527-43C5-8877-DED6FF06CE36}"/>
    <dgm:cxn modelId="{3C3E40CF-F043-A448-B4E7-68750BC6A543}" type="presOf" srcId="{88EA9284-C303-4A68-83B3-2466F18BCCC3}" destId="{A18F6A4B-D3C7-8A4E-A5C9-BDB3ABD76EC0}" srcOrd="0" destOrd="0" presId="urn:microsoft.com/office/officeart/2005/8/layout/vList2"/>
    <dgm:cxn modelId="{F2A038D9-A4B2-0B49-8DD0-A550A2B67E39}" type="presOf" srcId="{2A3CC55E-BB8B-FC4A-9600-1D8C9CB42538}" destId="{0B58F97C-EC86-464E-A9AF-541179AA0D66}" srcOrd="0" destOrd="0" presId="urn:microsoft.com/office/officeart/2005/8/layout/vList2"/>
    <dgm:cxn modelId="{96B613E9-7CDC-F049-9EC0-61996EE68E0F}" srcId="{2931E9C3-4664-4054-BB88-6343EC3E33A6}" destId="{386CF166-A3DA-B449-9083-9CEDC927BA1E}" srcOrd="0" destOrd="0" parTransId="{9523638E-2A81-1B4C-B79F-6D42226CA3FC}" sibTransId="{6395586B-E247-9C46-BC84-B95A30916C8B}"/>
    <dgm:cxn modelId="{E3701AEC-259C-4AE2-9F39-64EDA56B1518}" srcId="{88EA9284-C303-4A68-83B3-2466F18BCCC3}" destId="{9E9BB756-C8F3-4869-B0A6-651B2D9A113B}" srcOrd="1" destOrd="0" parTransId="{BAC824DA-360E-46BE-8478-92E23F136284}" sibTransId="{EFA6C329-9FB5-4637-9123-E9DCDCA69276}"/>
    <dgm:cxn modelId="{046115F1-809C-F64A-A5DE-8D8F22BDC6BA}" type="presOf" srcId="{A0300570-1C45-C04D-A67A-C1FB5148F4AF}" destId="{B2D04E58-14AA-0D4E-9CC3-50E66D5AB13B}" srcOrd="0" destOrd="2" presId="urn:microsoft.com/office/officeart/2005/8/layout/vList2"/>
    <dgm:cxn modelId="{8761CAF3-4CA9-B647-88B4-8C0C64A6442F}" srcId="{89AA6F81-FA80-4432-A274-3148A16B99DB}" destId="{950E1623-59C2-4E44-9980-06479D1A915E}" srcOrd="1" destOrd="0" parTransId="{34C05080-E6C9-1640-AC05-E963D82530B1}" sibTransId="{49BC8A34-19E5-5246-B957-4723BBA6D8B0}"/>
    <dgm:cxn modelId="{2BE5A2F7-592E-4AC2-9A96-0A3D87EC5A00}" srcId="{88EA9284-C303-4A68-83B3-2466F18BCCC3}" destId="{6D985DD6-682F-4E26-AC14-6E138304624A}" srcOrd="0" destOrd="0" parTransId="{C04A613A-E841-4BD0-A240-7BED8885068D}" sibTransId="{5CD85DFB-3E4E-4BED-9847-247F1B15632E}"/>
    <dgm:cxn modelId="{8A6FA9F9-0B22-7A4A-967D-69E34724B13C}" srcId="{9E9BB756-C8F3-4869-B0A6-651B2D9A113B}" destId="{2A3CC55E-BB8B-FC4A-9600-1D8C9CB42538}" srcOrd="0" destOrd="0" parTransId="{4AFFE0AE-B4C4-1446-B1E3-C15912F456BB}" sibTransId="{CE328370-F805-9541-AA42-6641F7C1C69F}"/>
    <dgm:cxn modelId="{EFCEE0FE-297C-D747-97F8-C3F99E88B7F4}" type="presOf" srcId="{6D985DD6-682F-4E26-AC14-6E138304624A}" destId="{F74AF8AA-7424-CF4B-880F-5281F1E87593}" srcOrd="0" destOrd="0" presId="urn:microsoft.com/office/officeart/2005/8/layout/vList2"/>
    <dgm:cxn modelId="{35C99248-2F4E-2547-AB20-13DD67D9770F}" type="presParOf" srcId="{A18F6A4B-D3C7-8A4E-A5C9-BDB3ABD76EC0}" destId="{F74AF8AA-7424-CF4B-880F-5281F1E87593}" srcOrd="0" destOrd="0" presId="urn:microsoft.com/office/officeart/2005/8/layout/vList2"/>
    <dgm:cxn modelId="{A29FAB7E-8835-6347-B51B-831982F13EC1}" type="presParOf" srcId="{A18F6A4B-D3C7-8A4E-A5C9-BDB3ABD76EC0}" destId="{3360B341-C5D0-DC41-B96D-D560995968D9}" srcOrd="1" destOrd="0" presId="urn:microsoft.com/office/officeart/2005/8/layout/vList2"/>
    <dgm:cxn modelId="{55B4E89A-3DC8-1845-968B-02165CCB1695}" type="presParOf" srcId="{A18F6A4B-D3C7-8A4E-A5C9-BDB3ABD76EC0}" destId="{BCCC7C7A-5C8D-E249-9720-AE0AB3602DBF}" srcOrd="2" destOrd="0" presId="urn:microsoft.com/office/officeart/2005/8/layout/vList2"/>
    <dgm:cxn modelId="{0916149B-EEE8-7844-97F7-BF18E2ED3DFD}" type="presParOf" srcId="{A18F6A4B-D3C7-8A4E-A5C9-BDB3ABD76EC0}" destId="{0B58F97C-EC86-464E-A9AF-541179AA0D66}" srcOrd="3" destOrd="0" presId="urn:microsoft.com/office/officeart/2005/8/layout/vList2"/>
    <dgm:cxn modelId="{11BE4217-A40E-AC40-98F4-B257851E424E}" type="presParOf" srcId="{A18F6A4B-D3C7-8A4E-A5C9-BDB3ABD76EC0}" destId="{A8AF503B-8E5B-1B45-88D1-D5C740045790}" srcOrd="4" destOrd="0" presId="urn:microsoft.com/office/officeart/2005/8/layout/vList2"/>
    <dgm:cxn modelId="{13D062B3-A635-3646-B097-CC0BF415DA40}" type="presParOf" srcId="{A18F6A4B-D3C7-8A4E-A5C9-BDB3ABD76EC0}" destId="{730B5EA6-1F3C-7F48-86B6-CF700A1A4186}" srcOrd="5" destOrd="0" presId="urn:microsoft.com/office/officeart/2005/8/layout/vList2"/>
    <dgm:cxn modelId="{9D94DCCD-E7A8-A542-A386-8C8E8C2B580C}" type="presParOf" srcId="{A18F6A4B-D3C7-8A4E-A5C9-BDB3ABD76EC0}" destId="{E595282D-64C4-0F4E-AAE8-EF16D4E5B6B9}" srcOrd="6" destOrd="0" presId="urn:microsoft.com/office/officeart/2005/8/layout/vList2"/>
    <dgm:cxn modelId="{0958AD1B-8B56-F843-884F-CAD79ED05F43}" type="presParOf" srcId="{A18F6A4B-D3C7-8A4E-A5C9-BDB3ABD76EC0}" destId="{B2D04E58-14AA-0D4E-9CC3-50E66D5AB13B}"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BB749A-EEF2-4281-ABC9-9D1662D8DA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2311AC6-E013-4362-A6E0-57D9B5506A25}">
      <dgm:prSet/>
      <dgm:spPr/>
      <dgm:t>
        <a:bodyPr/>
        <a:lstStyle/>
        <a:p>
          <a:r>
            <a:rPr lang="en-US" b="1" i="1"/>
            <a:t>Ultrasound</a:t>
          </a:r>
          <a:endParaRPr lang="en-US"/>
        </a:p>
      </dgm:t>
    </dgm:pt>
    <dgm:pt modelId="{23513000-BE1B-461B-96A0-4D2F903D1AE2}" type="parTrans" cxnId="{0334E6D8-591D-48F9-99CC-B607BD48EDD9}">
      <dgm:prSet/>
      <dgm:spPr/>
      <dgm:t>
        <a:bodyPr/>
        <a:lstStyle/>
        <a:p>
          <a:endParaRPr lang="en-US"/>
        </a:p>
      </dgm:t>
    </dgm:pt>
    <dgm:pt modelId="{6C198B42-902F-43DF-AD8C-8C86ED3A8496}" type="sibTrans" cxnId="{0334E6D8-591D-48F9-99CC-B607BD48EDD9}">
      <dgm:prSet/>
      <dgm:spPr/>
      <dgm:t>
        <a:bodyPr/>
        <a:lstStyle/>
        <a:p>
          <a:endParaRPr lang="en-US"/>
        </a:p>
      </dgm:t>
    </dgm:pt>
    <dgm:pt modelId="{C4757199-55B6-40F4-8A07-F3D68CD1F6F5}">
      <dgm:prSet/>
      <dgm:spPr/>
      <dgm:t>
        <a:bodyPr/>
        <a:lstStyle/>
        <a:p>
          <a:r>
            <a:rPr lang="en-US"/>
            <a:t>Specific for advanced liver disease but </a:t>
          </a:r>
          <a:r>
            <a:rPr lang="en-US" b="1" i="1"/>
            <a:t>not sensitive</a:t>
          </a:r>
          <a:endParaRPr lang="en-US"/>
        </a:p>
      </dgm:t>
    </dgm:pt>
    <dgm:pt modelId="{CCC57DA6-810A-413E-8FAD-F3193DCB55A5}" type="parTrans" cxnId="{3D0677B9-D00D-4454-97A4-FDE0C5419FC2}">
      <dgm:prSet/>
      <dgm:spPr/>
      <dgm:t>
        <a:bodyPr/>
        <a:lstStyle/>
        <a:p>
          <a:endParaRPr lang="en-US"/>
        </a:p>
      </dgm:t>
    </dgm:pt>
    <dgm:pt modelId="{010DC347-84AA-47C5-9193-DDEAFBFDC0A5}" type="sibTrans" cxnId="{3D0677B9-D00D-4454-97A4-FDE0C5419FC2}">
      <dgm:prSet/>
      <dgm:spPr/>
      <dgm:t>
        <a:bodyPr/>
        <a:lstStyle/>
        <a:p>
          <a:endParaRPr lang="en-US"/>
        </a:p>
      </dgm:t>
    </dgm:pt>
    <dgm:pt modelId="{3F2CAE9D-06B6-4AD4-9C82-1FD6B222B7AF}">
      <dgm:prSet/>
      <dgm:spPr/>
      <dgm:t>
        <a:bodyPr/>
        <a:lstStyle/>
        <a:p>
          <a:r>
            <a:rPr lang="en-US"/>
            <a:t>Nodular liver</a:t>
          </a:r>
        </a:p>
      </dgm:t>
    </dgm:pt>
    <dgm:pt modelId="{E73826D8-A1AB-4B2C-8272-6BE4765C8ED8}" type="parTrans" cxnId="{30A26791-A08B-4AF1-AD55-70BC865962BB}">
      <dgm:prSet/>
      <dgm:spPr/>
      <dgm:t>
        <a:bodyPr/>
        <a:lstStyle/>
        <a:p>
          <a:endParaRPr lang="en-US"/>
        </a:p>
      </dgm:t>
    </dgm:pt>
    <dgm:pt modelId="{56529A2A-6907-41D2-AD52-1EA825F3BA9B}" type="sibTrans" cxnId="{30A26791-A08B-4AF1-AD55-70BC865962BB}">
      <dgm:prSet/>
      <dgm:spPr/>
      <dgm:t>
        <a:bodyPr/>
        <a:lstStyle/>
        <a:p>
          <a:endParaRPr lang="en-US"/>
        </a:p>
      </dgm:t>
    </dgm:pt>
    <dgm:pt modelId="{D7A421F9-FCEF-4014-9D4D-970B1073AD22}">
      <dgm:prSet/>
      <dgm:spPr/>
      <dgm:t>
        <a:bodyPr/>
        <a:lstStyle/>
        <a:p>
          <a:r>
            <a:rPr lang="en-US"/>
            <a:t>Ascites</a:t>
          </a:r>
        </a:p>
      </dgm:t>
    </dgm:pt>
    <dgm:pt modelId="{9DCC5BEF-B476-4E20-AB76-7A92C63EBAFA}" type="parTrans" cxnId="{AE8B4BCF-1A53-440B-9556-C2E60FBD063C}">
      <dgm:prSet/>
      <dgm:spPr/>
      <dgm:t>
        <a:bodyPr/>
        <a:lstStyle/>
        <a:p>
          <a:endParaRPr lang="en-US"/>
        </a:p>
      </dgm:t>
    </dgm:pt>
    <dgm:pt modelId="{0DC4E4EA-1B83-4A06-A8C8-C79A26D9669E}" type="sibTrans" cxnId="{AE8B4BCF-1A53-440B-9556-C2E60FBD063C}">
      <dgm:prSet/>
      <dgm:spPr/>
      <dgm:t>
        <a:bodyPr/>
        <a:lstStyle/>
        <a:p>
          <a:endParaRPr lang="en-US"/>
        </a:p>
      </dgm:t>
    </dgm:pt>
    <dgm:pt modelId="{3C59E23C-CC25-43FF-9186-6E3546788FCF}">
      <dgm:prSet/>
      <dgm:spPr/>
      <dgm:t>
        <a:bodyPr/>
        <a:lstStyle/>
        <a:p>
          <a:r>
            <a:rPr lang="en-US"/>
            <a:t>Splenomegaly</a:t>
          </a:r>
        </a:p>
      </dgm:t>
    </dgm:pt>
    <dgm:pt modelId="{7A189776-2CEB-4A69-A093-A95F7BE22CC4}" type="parTrans" cxnId="{48EDE000-C11F-43C2-8EFD-2EA646BA1AF1}">
      <dgm:prSet/>
      <dgm:spPr/>
      <dgm:t>
        <a:bodyPr/>
        <a:lstStyle/>
        <a:p>
          <a:endParaRPr lang="en-US"/>
        </a:p>
      </dgm:t>
    </dgm:pt>
    <dgm:pt modelId="{289659A4-A76E-4ED5-A5A9-DFBD7F6148AF}" type="sibTrans" cxnId="{48EDE000-C11F-43C2-8EFD-2EA646BA1AF1}">
      <dgm:prSet/>
      <dgm:spPr/>
      <dgm:t>
        <a:bodyPr/>
        <a:lstStyle/>
        <a:p>
          <a:endParaRPr lang="en-US"/>
        </a:p>
      </dgm:t>
    </dgm:pt>
    <dgm:pt modelId="{FB739D96-DCA6-46E0-9B9C-39697BCBF471}">
      <dgm:prSet/>
      <dgm:spPr/>
      <dgm:t>
        <a:bodyPr/>
        <a:lstStyle/>
        <a:p>
          <a:r>
            <a:rPr lang="en-US" dirty="0"/>
            <a:t>Portal vein diameter and flow</a:t>
          </a:r>
        </a:p>
      </dgm:t>
    </dgm:pt>
    <dgm:pt modelId="{579E1520-2550-4E40-A159-48027236FF27}" type="parTrans" cxnId="{4F68CE0E-6FDD-4593-B5C9-9B5C5C589F98}">
      <dgm:prSet/>
      <dgm:spPr/>
      <dgm:t>
        <a:bodyPr/>
        <a:lstStyle/>
        <a:p>
          <a:endParaRPr lang="en-US"/>
        </a:p>
      </dgm:t>
    </dgm:pt>
    <dgm:pt modelId="{3CF6EF47-9FEB-4E4E-9F3F-B95A38AB1805}" type="sibTrans" cxnId="{4F68CE0E-6FDD-4593-B5C9-9B5C5C589F98}">
      <dgm:prSet/>
      <dgm:spPr/>
      <dgm:t>
        <a:bodyPr/>
        <a:lstStyle/>
        <a:p>
          <a:endParaRPr lang="en-US"/>
        </a:p>
      </dgm:t>
    </dgm:pt>
    <dgm:pt modelId="{FD06C8A3-B2B7-4129-A5A2-EB145DDCF155}">
      <dgm:prSet/>
      <dgm:spPr/>
      <dgm:t>
        <a:bodyPr/>
        <a:lstStyle/>
        <a:p>
          <a:r>
            <a:rPr lang="en-US" dirty="0"/>
            <a:t>Liver cancer surveillance</a:t>
          </a:r>
        </a:p>
      </dgm:t>
    </dgm:pt>
    <dgm:pt modelId="{2F0285C4-B126-4924-B2BA-DBE3963171A0}" type="parTrans" cxnId="{17CFFA53-A5A3-409A-8AE4-CCF11C82AAB1}">
      <dgm:prSet/>
      <dgm:spPr/>
      <dgm:t>
        <a:bodyPr/>
        <a:lstStyle/>
        <a:p>
          <a:endParaRPr lang="en-US"/>
        </a:p>
      </dgm:t>
    </dgm:pt>
    <dgm:pt modelId="{08690031-0D22-43B8-9E1F-A5EDE5E6FAB0}" type="sibTrans" cxnId="{17CFFA53-A5A3-409A-8AE4-CCF11C82AAB1}">
      <dgm:prSet/>
      <dgm:spPr/>
      <dgm:t>
        <a:bodyPr/>
        <a:lstStyle/>
        <a:p>
          <a:endParaRPr lang="en-US"/>
        </a:p>
      </dgm:t>
    </dgm:pt>
    <dgm:pt modelId="{8E82129A-5BD1-424F-B02D-8ACE2221AB4B}">
      <dgm:prSet/>
      <dgm:spPr/>
      <dgm:t>
        <a:bodyPr/>
        <a:lstStyle/>
        <a:p>
          <a:r>
            <a:rPr lang="en-US"/>
            <a:t>May find other comorbidities such as fatty liver</a:t>
          </a:r>
          <a:br>
            <a:rPr lang="en-US"/>
          </a:br>
          <a:endParaRPr lang="en-US"/>
        </a:p>
      </dgm:t>
    </dgm:pt>
    <dgm:pt modelId="{93AB92E3-9AA0-438B-A62B-FC0243D9C109}" type="parTrans" cxnId="{CBA3C95E-FBE2-4F96-8EFF-C93D906E9C2B}">
      <dgm:prSet/>
      <dgm:spPr/>
      <dgm:t>
        <a:bodyPr/>
        <a:lstStyle/>
        <a:p>
          <a:endParaRPr lang="en-US"/>
        </a:p>
      </dgm:t>
    </dgm:pt>
    <dgm:pt modelId="{C45696D6-8ADA-4A43-8CA4-CAD4BB0B30F6}" type="sibTrans" cxnId="{CBA3C95E-FBE2-4F96-8EFF-C93D906E9C2B}">
      <dgm:prSet/>
      <dgm:spPr/>
      <dgm:t>
        <a:bodyPr/>
        <a:lstStyle/>
        <a:p>
          <a:endParaRPr lang="en-US"/>
        </a:p>
      </dgm:t>
    </dgm:pt>
    <dgm:pt modelId="{72CFAE3E-6D76-4E2A-8F8E-A2C1B6E63FF1}">
      <dgm:prSet/>
      <dgm:spPr/>
      <dgm:t>
        <a:bodyPr/>
        <a:lstStyle/>
        <a:p>
          <a:r>
            <a:rPr lang="en-US" b="1" i="1"/>
            <a:t>Fibroscan</a:t>
          </a:r>
          <a:endParaRPr lang="en-US"/>
        </a:p>
      </dgm:t>
    </dgm:pt>
    <dgm:pt modelId="{6E637C65-8EE6-44FD-BF9C-00AD854A438C}" type="parTrans" cxnId="{5C5B6B68-4A04-436F-8661-0831D4652B5D}">
      <dgm:prSet/>
      <dgm:spPr/>
      <dgm:t>
        <a:bodyPr/>
        <a:lstStyle/>
        <a:p>
          <a:endParaRPr lang="en-US"/>
        </a:p>
      </dgm:t>
    </dgm:pt>
    <dgm:pt modelId="{F4FF8FF4-8A75-47FA-830A-F779D6A7A376}" type="sibTrans" cxnId="{5C5B6B68-4A04-436F-8661-0831D4652B5D}">
      <dgm:prSet/>
      <dgm:spPr/>
      <dgm:t>
        <a:bodyPr/>
        <a:lstStyle/>
        <a:p>
          <a:endParaRPr lang="en-US"/>
        </a:p>
      </dgm:t>
    </dgm:pt>
    <dgm:pt modelId="{283F961E-4D37-4658-B17F-2291C05DFF5B}">
      <dgm:prSet/>
      <dgm:spPr/>
      <dgm:t>
        <a:bodyPr/>
        <a:lstStyle/>
        <a:p>
          <a:r>
            <a:rPr lang="en-US"/>
            <a:t>Used for liver fibrosis staging</a:t>
          </a:r>
        </a:p>
      </dgm:t>
    </dgm:pt>
    <dgm:pt modelId="{8343321F-9810-4AD0-8420-9F2CB2112D2D}" type="parTrans" cxnId="{A9CA9600-7BF6-4366-A0D0-CF67B79E54FB}">
      <dgm:prSet/>
      <dgm:spPr/>
      <dgm:t>
        <a:bodyPr/>
        <a:lstStyle/>
        <a:p>
          <a:endParaRPr lang="en-US"/>
        </a:p>
      </dgm:t>
    </dgm:pt>
    <dgm:pt modelId="{284666C6-3E60-4EB8-B3CE-EDBEC015F7A0}" type="sibTrans" cxnId="{A9CA9600-7BF6-4366-A0D0-CF67B79E54FB}">
      <dgm:prSet/>
      <dgm:spPr/>
      <dgm:t>
        <a:bodyPr/>
        <a:lstStyle/>
        <a:p>
          <a:endParaRPr lang="en-US"/>
        </a:p>
      </dgm:t>
    </dgm:pt>
    <dgm:pt modelId="{735AA974-7957-C341-8022-4C22D4352821}" type="pres">
      <dgm:prSet presAssocID="{2CBB749A-EEF2-4281-ABC9-9D1662D8DA9D}" presName="linear" presStyleCnt="0">
        <dgm:presLayoutVars>
          <dgm:animLvl val="lvl"/>
          <dgm:resizeHandles val="exact"/>
        </dgm:presLayoutVars>
      </dgm:prSet>
      <dgm:spPr/>
    </dgm:pt>
    <dgm:pt modelId="{D5220F31-E33A-7D4C-ACB3-FE6F15926CA5}" type="pres">
      <dgm:prSet presAssocID="{52311AC6-E013-4362-A6E0-57D9B5506A25}" presName="parentText" presStyleLbl="node1" presStyleIdx="0" presStyleCnt="2">
        <dgm:presLayoutVars>
          <dgm:chMax val="0"/>
          <dgm:bulletEnabled val="1"/>
        </dgm:presLayoutVars>
      </dgm:prSet>
      <dgm:spPr/>
    </dgm:pt>
    <dgm:pt modelId="{A22BCA8F-76AD-804D-AEBF-AAAE87AC5324}" type="pres">
      <dgm:prSet presAssocID="{52311AC6-E013-4362-A6E0-57D9B5506A25}" presName="childText" presStyleLbl="revTx" presStyleIdx="0" presStyleCnt="2">
        <dgm:presLayoutVars>
          <dgm:bulletEnabled val="1"/>
        </dgm:presLayoutVars>
      </dgm:prSet>
      <dgm:spPr/>
    </dgm:pt>
    <dgm:pt modelId="{88E4DE70-35E2-8B4D-A77C-5A57A8563820}" type="pres">
      <dgm:prSet presAssocID="{72CFAE3E-6D76-4E2A-8F8E-A2C1B6E63FF1}" presName="parentText" presStyleLbl="node1" presStyleIdx="1" presStyleCnt="2">
        <dgm:presLayoutVars>
          <dgm:chMax val="0"/>
          <dgm:bulletEnabled val="1"/>
        </dgm:presLayoutVars>
      </dgm:prSet>
      <dgm:spPr/>
    </dgm:pt>
    <dgm:pt modelId="{712808EA-63B8-8D4A-8433-E911468A1D6C}" type="pres">
      <dgm:prSet presAssocID="{72CFAE3E-6D76-4E2A-8F8E-A2C1B6E63FF1}" presName="childText" presStyleLbl="revTx" presStyleIdx="1" presStyleCnt="2">
        <dgm:presLayoutVars>
          <dgm:bulletEnabled val="1"/>
        </dgm:presLayoutVars>
      </dgm:prSet>
      <dgm:spPr/>
    </dgm:pt>
  </dgm:ptLst>
  <dgm:cxnLst>
    <dgm:cxn modelId="{A9CA9600-7BF6-4366-A0D0-CF67B79E54FB}" srcId="{72CFAE3E-6D76-4E2A-8F8E-A2C1B6E63FF1}" destId="{283F961E-4D37-4658-B17F-2291C05DFF5B}" srcOrd="0" destOrd="0" parTransId="{8343321F-9810-4AD0-8420-9F2CB2112D2D}" sibTransId="{284666C6-3E60-4EB8-B3CE-EDBEC015F7A0}"/>
    <dgm:cxn modelId="{48EDE000-C11F-43C2-8EFD-2EA646BA1AF1}" srcId="{C4757199-55B6-40F4-8A07-F3D68CD1F6F5}" destId="{3C59E23C-CC25-43FF-9186-6E3546788FCF}" srcOrd="2" destOrd="0" parTransId="{7A189776-2CEB-4A69-A093-A95F7BE22CC4}" sibTransId="{289659A4-A76E-4ED5-A5A9-DFBD7F6148AF}"/>
    <dgm:cxn modelId="{4F68CE0E-6FDD-4593-B5C9-9B5C5C589F98}" srcId="{C4757199-55B6-40F4-8A07-F3D68CD1F6F5}" destId="{FB739D96-DCA6-46E0-9B9C-39697BCBF471}" srcOrd="3" destOrd="0" parTransId="{579E1520-2550-4E40-A159-48027236FF27}" sibTransId="{3CF6EF47-9FEB-4E4E-9F3F-B95A38AB1805}"/>
    <dgm:cxn modelId="{63C2CA26-C04E-8844-BD98-6D7D74517E00}" type="presOf" srcId="{FD06C8A3-B2B7-4129-A5A2-EB145DDCF155}" destId="{A22BCA8F-76AD-804D-AEBF-AAAE87AC5324}" srcOrd="0" destOrd="5" presId="urn:microsoft.com/office/officeart/2005/8/layout/vList2"/>
    <dgm:cxn modelId="{26C12D2B-C914-CE40-B374-573CA46A0990}" type="presOf" srcId="{52311AC6-E013-4362-A6E0-57D9B5506A25}" destId="{D5220F31-E33A-7D4C-ACB3-FE6F15926CA5}" srcOrd="0" destOrd="0" presId="urn:microsoft.com/office/officeart/2005/8/layout/vList2"/>
    <dgm:cxn modelId="{ADD0562B-5C53-EF45-A8FD-4D69C58EE285}" type="presOf" srcId="{72CFAE3E-6D76-4E2A-8F8E-A2C1B6E63FF1}" destId="{88E4DE70-35E2-8B4D-A77C-5A57A8563820}" srcOrd="0" destOrd="0" presId="urn:microsoft.com/office/officeart/2005/8/layout/vList2"/>
    <dgm:cxn modelId="{BA7A293B-6727-A046-B599-0C963C88254E}" type="presOf" srcId="{283F961E-4D37-4658-B17F-2291C05DFF5B}" destId="{712808EA-63B8-8D4A-8433-E911468A1D6C}" srcOrd="0" destOrd="0" presId="urn:microsoft.com/office/officeart/2005/8/layout/vList2"/>
    <dgm:cxn modelId="{17CFFA53-A5A3-409A-8AE4-CCF11C82AAB1}" srcId="{52311AC6-E013-4362-A6E0-57D9B5506A25}" destId="{FD06C8A3-B2B7-4129-A5A2-EB145DDCF155}" srcOrd="1" destOrd="0" parTransId="{2F0285C4-B126-4924-B2BA-DBE3963171A0}" sibTransId="{08690031-0D22-43B8-9E1F-A5EDE5E6FAB0}"/>
    <dgm:cxn modelId="{CBA3C95E-FBE2-4F96-8EFF-C93D906E9C2B}" srcId="{52311AC6-E013-4362-A6E0-57D9B5506A25}" destId="{8E82129A-5BD1-424F-B02D-8ACE2221AB4B}" srcOrd="2" destOrd="0" parTransId="{93AB92E3-9AA0-438B-A62B-FC0243D9C109}" sibTransId="{C45696D6-8ADA-4A43-8CA4-CAD4BB0B30F6}"/>
    <dgm:cxn modelId="{B32EB362-BE48-7F43-9AD8-4047491AC1A3}" type="presOf" srcId="{D7A421F9-FCEF-4014-9D4D-970B1073AD22}" destId="{A22BCA8F-76AD-804D-AEBF-AAAE87AC5324}" srcOrd="0" destOrd="2" presId="urn:microsoft.com/office/officeart/2005/8/layout/vList2"/>
    <dgm:cxn modelId="{5C5B6B68-4A04-436F-8661-0831D4652B5D}" srcId="{2CBB749A-EEF2-4281-ABC9-9D1662D8DA9D}" destId="{72CFAE3E-6D76-4E2A-8F8E-A2C1B6E63FF1}" srcOrd="1" destOrd="0" parTransId="{6E637C65-8EE6-44FD-BF9C-00AD854A438C}" sibTransId="{F4FF8FF4-8A75-47FA-830A-F779D6A7A376}"/>
    <dgm:cxn modelId="{A3D9B486-AFB8-7947-80AA-67ADD5C8ED4F}" type="presOf" srcId="{3C59E23C-CC25-43FF-9186-6E3546788FCF}" destId="{A22BCA8F-76AD-804D-AEBF-AAAE87AC5324}" srcOrd="0" destOrd="3" presId="urn:microsoft.com/office/officeart/2005/8/layout/vList2"/>
    <dgm:cxn modelId="{D463EF8C-2701-8846-BB1E-ED69EC003E59}" type="presOf" srcId="{FB739D96-DCA6-46E0-9B9C-39697BCBF471}" destId="{A22BCA8F-76AD-804D-AEBF-AAAE87AC5324}" srcOrd="0" destOrd="4" presId="urn:microsoft.com/office/officeart/2005/8/layout/vList2"/>
    <dgm:cxn modelId="{30A26791-A08B-4AF1-AD55-70BC865962BB}" srcId="{C4757199-55B6-40F4-8A07-F3D68CD1F6F5}" destId="{3F2CAE9D-06B6-4AD4-9C82-1FD6B222B7AF}" srcOrd="0" destOrd="0" parTransId="{E73826D8-A1AB-4B2C-8272-6BE4765C8ED8}" sibTransId="{56529A2A-6907-41D2-AD52-1EA825F3BA9B}"/>
    <dgm:cxn modelId="{B3E41298-85F5-084E-824F-FB1FED63962F}" type="presOf" srcId="{8E82129A-5BD1-424F-B02D-8ACE2221AB4B}" destId="{A22BCA8F-76AD-804D-AEBF-AAAE87AC5324}" srcOrd="0" destOrd="6" presId="urn:microsoft.com/office/officeart/2005/8/layout/vList2"/>
    <dgm:cxn modelId="{3D0677B9-D00D-4454-97A4-FDE0C5419FC2}" srcId="{52311AC6-E013-4362-A6E0-57D9B5506A25}" destId="{C4757199-55B6-40F4-8A07-F3D68CD1F6F5}" srcOrd="0" destOrd="0" parTransId="{CCC57DA6-810A-413E-8FAD-F3193DCB55A5}" sibTransId="{010DC347-84AA-47C5-9193-DDEAFBFDC0A5}"/>
    <dgm:cxn modelId="{AE8B4BCF-1A53-440B-9556-C2E60FBD063C}" srcId="{C4757199-55B6-40F4-8A07-F3D68CD1F6F5}" destId="{D7A421F9-FCEF-4014-9D4D-970B1073AD22}" srcOrd="1" destOrd="0" parTransId="{9DCC5BEF-B476-4E20-AB76-7A92C63EBAFA}" sibTransId="{0DC4E4EA-1B83-4A06-A8C8-C79A26D9669E}"/>
    <dgm:cxn modelId="{F97A0BD0-9880-0A4A-9EAA-D63921FCEA15}" type="presOf" srcId="{3F2CAE9D-06B6-4AD4-9C82-1FD6B222B7AF}" destId="{A22BCA8F-76AD-804D-AEBF-AAAE87AC5324}" srcOrd="0" destOrd="1" presId="urn:microsoft.com/office/officeart/2005/8/layout/vList2"/>
    <dgm:cxn modelId="{0334E6D8-591D-48F9-99CC-B607BD48EDD9}" srcId="{2CBB749A-EEF2-4281-ABC9-9D1662D8DA9D}" destId="{52311AC6-E013-4362-A6E0-57D9B5506A25}" srcOrd="0" destOrd="0" parTransId="{23513000-BE1B-461B-96A0-4D2F903D1AE2}" sibTransId="{6C198B42-902F-43DF-AD8C-8C86ED3A8496}"/>
    <dgm:cxn modelId="{2AC029DA-5092-BF40-A442-AE2F4BCB7D57}" type="presOf" srcId="{C4757199-55B6-40F4-8A07-F3D68CD1F6F5}" destId="{A22BCA8F-76AD-804D-AEBF-AAAE87AC5324}" srcOrd="0" destOrd="0" presId="urn:microsoft.com/office/officeart/2005/8/layout/vList2"/>
    <dgm:cxn modelId="{E4121EE1-73E7-164D-ADC5-43B6BB29C890}" type="presOf" srcId="{2CBB749A-EEF2-4281-ABC9-9D1662D8DA9D}" destId="{735AA974-7957-C341-8022-4C22D4352821}" srcOrd="0" destOrd="0" presId="urn:microsoft.com/office/officeart/2005/8/layout/vList2"/>
    <dgm:cxn modelId="{7AB10E22-033C-3A49-9096-A79486EDDDC7}" type="presParOf" srcId="{735AA974-7957-C341-8022-4C22D4352821}" destId="{D5220F31-E33A-7D4C-ACB3-FE6F15926CA5}" srcOrd="0" destOrd="0" presId="urn:microsoft.com/office/officeart/2005/8/layout/vList2"/>
    <dgm:cxn modelId="{02D958EE-109E-8940-966F-B35A34B948B4}" type="presParOf" srcId="{735AA974-7957-C341-8022-4C22D4352821}" destId="{A22BCA8F-76AD-804D-AEBF-AAAE87AC5324}" srcOrd="1" destOrd="0" presId="urn:microsoft.com/office/officeart/2005/8/layout/vList2"/>
    <dgm:cxn modelId="{3878D31E-FCDF-0D49-9E79-6541CB23ED70}" type="presParOf" srcId="{735AA974-7957-C341-8022-4C22D4352821}" destId="{88E4DE70-35E2-8B4D-A77C-5A57A8563820}" srcOrd="2" destOrd="0" presId="urn:microsoft.com/office/officeart/2005/8/layout/vList2"/>
    <dgm:cxn modelId="{B0BFAF4C-A3CA-5043-8F84-11C6E8B7828A}" type="presParOf" srcId="{735AA974-7957-C341-8022-4C22D4352821}" destId="{712808EA-63B8-8D4A-8433-E911468A1D6C}"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18C5CA-5763-44F7-B5DA-B2280B98CEB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013FB881-6C46-4AB7-9EE0-14EDE9FA70B6}">
      <dgm:prSet/>
      <dgm:spPr/>
      <dgm:t>
        <a:bodyPr/>
        <a:lstStyle/>
        <a:p>
          <a:r>
            <a:rPr lang="en-US" dirty="0"/>
            <a:t>With </a:t>
          </a:r>
          <a:r>
            <a:rPr lang="en-US" dirty="0" err="1"/>
            <a:t>pangenotypic</a:t>
          </a:r>
          <a:r>
            <a:rPr lang="en-US" dirty="0"/>
            <a:t> agents genotype is not needed</a:t>
          </a:r>
        </a:p>
      </dgm:t>
    </dgm:pt>
    <dgm:pt modelId="{5790A306-ED5A-4655-A861-0679A002D6C6}" type="parTrans" cxnId="{7F34637C-4B76-46ED-9A14-E41CEB1BAD57}">
      <dgm:prSet/>
      <dgm:spPr/>
      <dgm:t>
        <a:bodyPr/>
        <a:lstStyle/>
        <a:p>
          <a:endParaRPr lang="en-US"/>
        </a:p>
      </dgm:t>
    </dgm:pt>
    <dgm:pt modelId="{B6F69865-2684-4947-A31E-DFE8C3AC06C7}" type="sibTrans" cxnId="{7F34637C-4B76-46ED-9A14-E41CEB1BAD57}">
      <dgm:prSet/>
      <dgm:spPr/>
      <dgm:t>
        <a:bodyPr/>
        <a:lstStyle/>
        <a:p>
          <a:endParaRPr lang="en-US"/>
        </a:p>
      </dgm:t>
    </dgm:pt>
    <dgm:pt modelId="{27812EF8-06E5-4B8A-9BD1-4E70F6ED6A7D}">
      <dgm:prSet/>
      <dgm:spPr/>
      <dgm:t>
        <a:bodyPr/>
        <a:lstStyle/>
        <a:p>
          <a:r>
            <a:rPr lang="en-US"/>
            <a:t>Liver Fibrosis Staging</a:t>
          </a:r>
        </a:p>
      </dgm:t>
    </dgm:pt>
    <dgm:pt modelId="{CADF1EF8-7A27-4176-939A-0EFA78D76DAD}" type="parTrans" cxnId="{E54202B4-4132-461A-BED8-2A5CBD5336AD}">
      <dgm:prSet/>
      <dgm:spPr/>
      <dgm:t>
        <a:bodyPr/>
        <a:lstStyle/>
        <a:p>
          <a:endParaRPr lang="en-US"/>
        </a:p>
      </dgm:t>
    </dgm:pt>
    <dgm:pt modelId="{D794FE84-CCFC-43C2-89D4-9B9CBE626A05}" type="sibTrans" cxnId="{E54202B4-4132-461A-BED8-2A5CBD5336AD}">
      <dgm:prSet/>
      <dgm:spPr/>
      <dgm:t>
        <a:bodyPr/>
        <a:lstStyle/>
        <a:p>
          <a:endParaRPr lang="en-US"/>
        </a:p>
      </dgm:t>
    </dgm:pt>
    <dgm:pt modelId="{0793D1FD-951A-47F7-BB20-787DDF6EF2B4}">
      <dgm:prSet/>
      <dgm:spPr/>
      <dgm:t>
        <a:bodyPr/>
        <a:lstStyle/>
        <a:p>
          <a:r>
            <a:rPr lang="en-US"/>
            <a:t>Cirrhosis vs no Cirrhosis</a:t>
          </a:r>
        </a:p>
      </dgm:t>
    </dgm:pt>
    <dgm:pt modelId="{E2ACB5DC-40FD-4982-924B-DF86E93AFA6F}" type="parTrans" cxnId="{BC3D6377-5A5C-4919-B9B7-54851FD1DC61}">
      <dgm:prSet/>
      <dgm:spPr/>
      <dgm:t>
        <a:bodyPr/>
        <a:lstStyle/>
        <a:p>
          <a:endParaRPr lang="en-US"/>
        </a:p>
      </dgm:t>
    </dgm:pt>
    <dgm:pt modelId="{34D351C7-490D-4615-B462-A9D9A68AA28A}" type="sibTrans" cxnId="{BC3D6377-5A5C-4919-B9B7-54851FD1DC61}">
      <dgm:prSet/>
      <dgm:spPr/>
      <dgm:t>
        <a:bodyPr/>
        <a:lstStyle/>
        <a:p>
          <a:endParaRPr lang="en-US"/>
        </a:p>
      </dgm:t>
    </dgm:pt>
    <dgm:pt modelId="{B6B94F23-44C9-4B8A-B9B7-4E7126143A16}">
      <dgm:prSet/>
      <dgm:spPr/>
      <dgm:t>
        <a:bodyPr/>
        <a:lstStyle/>
        <a:p>
          <a:r>
            <a:rPr lang="en-US" dirty="0"/>
            <a:t>If Cirrhotic: Compensated vs Decompensated</a:t>
          </a:r>
        </a:p>
      </dgm:t>
    </dgm:pt>
    <dgm:pt modelId="{3F236232-0940-4961-9D6D-A21017BFD19B}" type="parTrans" cxnId="{A5D04F31-D919-4715-AE44-BC511E8387AB}">
      <dgm:prSet/>
      <dgm:spPr/>
      <dgm:t>
        <a:bodyPr/>
        <a:lstStyle/>
        <a:p>
          <a:endParaRPr lang="en-US"/>
        </a:p>
      </dgm:t>
    </dgm:pt>
    <dgm:pt modelId="{F37E60F6-145B-427C-A38C-B5AC65A27168}" type="sibTrans" cxnId="{A5D04F31-D919-4715-AE44-BC511E8387AB}">
      <dgm:prSet/>
      <dgm:spPr/>
      <dgm:t>
        <a:bodyPr/>
        <a:lstStyle/>
        <a:p>
          <a:endParaRPr lang="en-US"/>
        </a:p>
      </dgm:t>
    </dgm:pt>
    <dgm:pt modelId="{757D74ED-4B22-4AFB-AC10-C1B9B9CC0A37}">
      <dgm:prSet/>
      <dgm:spPr/>
      <dgm:t>
        <a:bodyPr/>
        <a:lstStyle/>
        <a:p>
          <a:r>
            <a:rPr lang="en-US" dirty="0"/>
            <a:t>Previous treatment status</a:t>
          </a:r>
        </a:p>
      </dgm:t>
    </dgm:pt>
    <dgm:pt modelId="{3F6EEFE9-4DC2-4BEB-BCEC-34BDC7ADB642}" type="parTrans" cxnId="{DCE3DF4A-ECD2-4CAD-98ED-2DA656B98A1E}">
      <dgm:prSet/>
      <dgm:spPr/>
      <dgm:t>
        <a:bodyPr/>
        <a:lstStyle/>
        <a:p>
          <a:endParaRPr lang="en-US"/>
        </a:p>
      </dgm:t>
    </dgm:pt>
    <dgm:pt modelId="{5952B8B7-1BAF-44AE-9B09-26DAB6AA6BBF}" type="sibTrans" cxnId="{DCE3DF4A-ECD2-4CAD-98ED-2DA656B98A1E}">
      <dgm:prSet/>
      <dgm:spPr/>
      <dgm:t>
        <a:bodyPr/>
        <a:lstStyle/>
        <a:p>
          <a:endParaRPr lang="en-US"/>
        </a:p>
      </dgm:t>
    </dgm:pt>
    <dgm:pt modelId="{EDE8A266-6A40-4B57-A9F1-A1CD47929286}">
      <dgm:prSet/>
      <dgm:spPr/>
      <dgm:t>
        <a:bodyPr/>
        <a:lstStyle/>
        <a:p>
          <a:r>
            <a:rPr lang="en-US"/>
            <a:t>Drug interaction check</a:t>
          </a:r>
        </a:p>
      </dgm:t>
    </dgm:pt>
    <dgm:pt modelId="{9DFE0075-9FFD-405B-AD6D-3BE5328F4FDF}" type="parTrans" cxnId="{73CE3D1F-3139-4B47-A0C6-12D339505113}">
      <dgm:prSet/>
      <dgm:spPr/>
      <dgm:t>
        <a:bodyPr/>
        <a:lstStyle/>
        <a:p>
          <a:endParaRPr lang="en-US"/>
        </a:p>
      </dgm:t>
    </dgm:pt>
    <dgm:pt modelId="{DB4312FA-B66F-4F87-80FB-CE9D54A31703}" type="sibTrans" cxnId="{73CE3D1F-3139-4B47-A0C6-12D339505113}">
      <dgm:prSet/>
      <dgm:spPr/>
      <dgm:t>
        <a:bodyPr/>
        <a:lstStyle/>
        <a:p>
          <a:endParaRPr lang="en-US"/>
        </a:p>
      </dgm:t>
    </dgm:pt>
    <dgm:pt modelId="{D6A12C13-F3AD-4EA0-BF83-D7D7C0EA9629}">
      <dgm:prSet/>
      <dgm:spPr/>
      <dgm:t>
        <a:bodyPr/>
        <a:lstStyle/>
        <a:p>
          <a:r>
            <a:rPr lang="en-US" dirty="0"/>
            <a:t>Anti seizure meds, PPI, statins, etc. </a:t>
          </a:r>
        </a:p>
      </dgm:t>
    </dgm:pt>
    <dgm:pt modelId="{1834B2A5-2507-4AC8-9A61-EAC7D6E71DD7}" type="parTrans" cxnId="{F77C0FF6-EC06-4C18-8D75-4E3ADAF91320}">
      <dgm:prSet/>
      <dgm:spPr/>
      <dgm:t>
        <a:bodyPr/>
        <a:lstStyle/>
        <a:p>
          <a:endParaRPr lang="en-US"/>
        </a:p>
      </dgm:t>
    </dgm:pt>
    <dgm:pt modelId="{894F07B3-9184-4752-8E25-E26B447128D5}" type="sibTrans" cxnId="{F77C0FF6-EC06-4C18-8D75-4E3ADAF91320}">
      <dgm:prSet/>
      <dgm:spPr/>
      <dgm:t>
        <a:bodyPr/>
        <a:lstStyle/>
        <a:p>
          <a:endParaRPr lang="en-US"/>
        </a:p>
      </dgm:t>
    </dgm:pt>
    <dgm:pt modelId="{8F3590F1-4736-488F-9D65-632EB944B158}">
      <dgm:prSet/>
      <dgm:spPr/>
      <dgm:t>
        <a:bodyPr/>
        <a:lstStyle/>
        <a:p>
          <a:r>
            <a:rPr lang="en-US"/>
            <a:t>Check Hepatitis B status to monitor reactivation</a:t>
          </a:r>
        </a:p>
      </dgm:t>
    </dgm:pt>
    <dgm:pt modelId="{E7AC2097-EF72-4EED-9790-7721F8C5411A}" type="parTrans" cxnId="{A2577A9D-DDD3-4038-B930-4EAD23EA20A7}">
      <dgm:prSet/>
      <dgm:spPr/>
      <dgm:t>
        <a:bodyPr/>
        <a:lstStyle/>
        <a:p>
          <a:endParaRPr lang="en-US"/>
        </a:p>
      </dgm:t>
    </dgm:pt>
    <dgm:pt modelId="{46B739EE-E31A-4B62-A197-9C446697D104}" type="sibTrans" cxnId="{A2577A9D-DDD3-4038-B930-4EAD23EA20A7}">
      <dgm:prSet/>
      <dgm:spPr/>
      <dgm:t>
        <a:bodyPr/>
        <a:lstStyle/>
        <a:p>
          <a:endParaRPr lang="en-US"/>
        </a:p>
      </dgm:t>
    </dgm:pt>
    <dgm:pt modelId="{94AB889E-8DE3-D54D-A449-FC3A179CC783}">
      <dgm:prSet/>
      <dgm:spPr/>
      <dgm:t>
        <a:bodyPr/>
        <a:lstStyle/>
        <a:p>
          <a:r>
            <a:rPr lang="en-US" dirty="0"/>
            <a:t>but…</a:t>
          </a:r>
        </a:p>
      </dgm:t>
    </dgm:pt>
    <dgm:pt modelId="{6C20C3DE-3A23-0648-BDC8-20C4EADCAED2}" type="parTrans" cxnId="{20C3B721-57E7-D542-842D-BA4D315390EC}">
      <dgm:prSet/>
      <dgm:spPr/>
      <dgm:t>
        <a:bodyPr/>
        <a:lstStyle/>
        <a:p>
          <a:endParaRPr lang="en-US"/>
        </a:p>
      </dgm:t>
    </dgm:pt>
    <dgm:pt modelId="{06B7FAF7-427A-2C45-934F-B69595346F03}" type="sibTrans" cxnId="{20C3B721-57E7-D542-842D-BA4D315390EC}">
      <dgm:prSet/>
      <dgm:spPr/>
      <dgm:t>
        <a:bodyPr/>
        <a:lstStyle/>
        <a:p>
          <a:endParaRPr lang="en-US"/>
        </a:p>
      </dgm:t>
    </dgm:pt>
    <dgm:pt modelId="{85F611C7-C5CD-EB4B-9F52-D78574504F25}">
      <dgm:prSet/>
      <dgm:spPr/>
      <dgm:t>
        <a:bodyPr/>
        <a:lstStyle/>
        <a:p>
          <a:r>
            <a:rPr lang="en-US" dirty="0"/>
            <a:t>Exposure to Sofosbuvir? NS5A? Proteases inhibitors? </a:t>
          </a:r>
        </a:p>
      </dgm:t>
    </dgm:pt>
    <dgm:pt modelId="{7AE99102-301B-F047-B86B-3657BFAEC6FB}" type="parTrans" cxnId="{590E5A85-5427-A946-AC33-0F45E0B986E9}">
      <dgm:prSet/>
      <dgm:spPr/>
      <dgm:t>
        <a:bodyPr/>
        <a:lstStyle/>
        <a:p>
          <a:endParaRPr lang="en-US"/>
        </a:p>
      </dgm:t>
    </dgm:pt>
    <dgm:pt modelId="{3A8C2F53-C59E-A54D-A64A-38C81152524D}" type="sibTrans" cxnId="{590E5A85-5427-A946-AC33-0F45E0B986E9}">
      <dgm:prSet/>
      <dgm:spPr/>
      <dgm:t>
        <a:bodyPr/>
        <a:lstStyle/>
        <a:p>
          <a:endParaRPr lang="en-US"/>
        </a:p>
      </dgm:t>
    </dgm:pt>
    <dgm:pt modelId="{245E64FF-5E62-7744-9D42-C773C132927B}" type="pres">
      <dgm:prSet presAssocID="{B418C5CA-5763-44F7-B5DA-B2280B98CEB9}" presName="linear" presStyleCnt="0">
        <dgm:presLayoutVars>
          <dgm:dir/>
          <dgm:animLvl val="lvl"/>
          <dgm:resizeHandles val="exact"/>
        </dgm:presLayoutVars>
      </dgm:prSet>
      <dgm:spPr/>
    </dgm:pt>
    <dgm:pt modelId="{E5C740C5-E9D9-2945-A49D-B00A42DBBFD4}" type="pres">
      <dgm:prSet presAssocID="{013FB881-6C46-4AB7-9EE0-14EDE9FA70B6}" presName="parentLin" presStyleCnt="0"/>
      <dgm:spPr/>
    </dgm:pt>
    <dgm:pt modelId="{9C2C1C3D-FA01-0E47-A71D-EDC566A6D86E}" type="pres">
      <dgm:prSet presAssocID="{013FB881-6C46-4AB7-9EE0-14EDE9FA70B6}" presName="parentLeftMargin" presStyleLbl="node1" presStyleIdx="0" presStyleCnt="5"/>
      <dgm:spPr/>
    </dgm:pt>
    <dgm:pt modelId="{BCD23CD1-281C-5C44-8374-A0CAD7FC1BFD}" type="pres">
      <dgm:prSet presAssocID="{013FB881-6C46-4AB7-9EE0-14EDE9FA70B6}" presName="parentText" presStyleLbl="node1" presStyleIdx="0" presStyleCnt="5">
        <dgm:presLayoutVars>
          <dgm:chMax val="0"/>
          <dgm:bulletEnabled val="1"/>
        </dgm:presLayoutVars>
      </dgm:prSet>
      <dgm:spPr/>
    </dgm:pt>
    <dgm:pt modelId="{EE6FB143-E4A4-D444-9B58-122B90C82D81}" type="pres">
      <dgm:prSet presAssocID="{013FB881-6C46-4AB7-9EE0-14EDE9FA70B6}" presName="negativeSpace" presStyleCnt="0"/>
      <dgm:spPr/>
    </dgm:pt>
    <dgm:pt modelId="{6CD8A03C-5A62-944D-B7BB-20F1E60E1317}" type="pres">
      <dgm:prSet presAssocID="{013FB881-6C46-4AB7-9EE0-14EDE9FA70B6}" presName="childText" presStyleLbl="conFgAcc1" presStyleIdx="0" presStyleCnt="5">
        <dgm:presLayoutVars>
          <dgm:bulletEnabled val="1"/>
        </dgm:presLayoutVars>
      </dgm:prSet>
      <dgm:spPr/>
    </dgm:pt>
    <dgm:pt modelId="{FFACA0AD-25DC-334E-88A9-C88684E9AB3F}" type="pres">
      <dgm:prSet presAssocID="{B6F69865-2684-4947-A31E-DFE8C3AC06C7}" presName="spaceBetweenRectangles" presStyleCnt="0"/>
      <dgm:spPr/>
    </dgm:pt>
    <dgm:pt modelId="{62390B66-B960-5040-A316-49E6766EE58B}" type="pres">
      <dgm:prSet presAssocID="{27812EF8-06E5-4B8A-9BD1-4E70F6ED6A7D}" presName="parentLin" presStyleCnt="0"/>
      <dgm:spPr/>
    </dgm:pt>
    <dgm:pt modelId="{9B05C3CD-A5A0-C74D-A534-6A0E74A7DCD7}" type="pres">
      <dgm:prSet presAssocID="{27812EF8-06E5-4B8A-9BD1-4E70F6ED6A7D}" presName="parentLeftMargin" presStyleLbl="node1" presStyleIdx="0" presStyleCnt="5"/>
      <dgm:spPr/>
    </dgm:pt>
    <dgm:pt modelId="{AC7F33EA-4FB4-CD43-B03F-95C48249E11B}" type="pres">
      <dgm:prSet presAssocID="{27812EF8-06E5-4B8A-9BD1-4E70F6ED6A7D}" presName="parentText" presStyleLbl="node1" presStyleIdx="1" presStyleCnt="5">
        <dgm:presLayoutVars>
          <dgm:chMax val="0"/>
          <dgm:bulletEnabled val="1"/>
        </dgm:presLayoutVars>
      </dgm:prSet>
      <dgm:spPr/>
    </dgm:pt>
    <dgm:pt modelId="{E5935557-AB90-464E-87FA-345446A907C2}" type="pres">
      <dgm:prSet presAssocID="{27812EF8-06E5-4B8A-9BD1-4E70F6ED6A7D}" presName="negativeSpace" presStyleCnt="0"/>
      <dgm:spPr/>
    </dgm:pt>
    <dgm:pt modelId="{39238D26-C41A-F445-9A77-C2953AC1D3F2}" type="pres">
      <dgm:prSet presAssocID="{27812EF8-06E5-4B8A-9BD1-4E70F6ED6A7D}" presName="childText" presStyleLbl="conFgAcc1" presStyleIdx="1" presStyleCnt="5">
        <dgm:presLayoutVars>
          <dgm:bulletEnabled val="1"/>
        </dgm:presLayoutVars>
      </dgm:prSet>
      <dgm:spPr/>
    </dgm:pt>
    <dgm:pt modelId="{F36B2B7C-3420-A741-8941-1742FE5DEC02}" type="pres">
      <dgm:prSet presAssocID="{D794FE84-CCFC-43C2-89D4-9B9CBE626A05}" presName="spaceBetweenRectangles" presStyleCnt="0"/>
      <dgm:spPr/>
    </dgm:pt>
    <dgm:pt modelId="{C369BF95-4D66-1C43-BA44-10C579339FD1}" type="pres">
      <dgm:prSet presAssocID="{757D74ED-4B22-4AFB-AC10-C1B9B9CC0A37}" presName="parentLin" presStyleCnt="0"/>
      <dgm:spPr/>
    </dgm:pt>
    <dgm:pt modelId="{02F3C962-D4CC-D64B-8ADE-58F50B57B97A}" type="pres">
      <dgm:prSet presAssocID="{757D74ED-4B22-4AFB-AC10-C1B9B9CC0A37}" presName="parentLeftMargin" presStyleLbl="node1" presStyleIdx="1" presStyleCnt="5"/>
      <dgm:spPr/>
    </dgm:pt>
    <dgm:pt modelId="{8F38FF7E-5316-0E41-89CE-BAD3E103ACAF}" type="pres">
      <dgm:prSet presAssocID="{757D74ED-4B22-4AFB-AC10-C1B9B9CC0A37}" presName="parentText" presStyleLbl="node1" presStyleIdx="2" presStyleCnt="5">
        <dgm:presLayoutVars>
          <dgm:chMax val="0"/>
          <dgm:bulletEnabled val="1"/>
        </dgm:presLayoutVars>
      </dgm:prSet>
      <dgm:spPr/>
    </dgm:pt>
    <dgm:pt modelId="{43B17484-14F8-8B4C-A3CD-93B414B1DABE}" type="pres">
      <dgm:prSet presAssocID="{757D74ED-4B22-4AFB-AC10-C1B9B9CC0A37}" presName="negativeSpace" presStyleCnt="0"/>
      <dgm:spPr/>
    </dgm:pt>
    <dgm:pt modelId="{007671A7-21B3-0640-B7E4-41A6173D43A1}" type="pres">
      <dgm:prSet presAssocID="{757D74ED-4B22-4AFB-AC10-C1B9B9CC0A37}" presName="childText" presStyleLbl="conFgAcc1" presStyleIdx="2" presStyleCnt="5">
        <dgm:presLayoutVars>
          <dgm:bulletEnabled val="1"/>
        </dgm:presLayoutVars>
      </dgm:prSet>
      <dgm:spPr/>
    </dgm:pt>
    <dgm:pt modelId="{86BA78A9-1C85-DE47-B638-ECA9F0887856}" type="pres">
      <dgm:prSet presAssocID="{5952B8B7-1BAF-44AE-9B09-26DAB6AA6BBF}" presName="spaceBetweenRectangles" presStyleCnt="0"/>
      <dgm:spPr/>
    </dgm:pt>
    <dgm:pt modelId="{66755E27-815C-554A-A19F-2D676613B3B0}" type="pres">
      <dgm:prSet presAssocID="{EDE8A266-6A40-4B57-A9F1-A1CD47929286}" presName="parentLin" presStyleCnt="0"/>
      <dgm:spPr/>
    </dgm:pt>
    <dgm:pt modelId="{A3919F79-2335-F448-B729-5E59D2E3BF5A}" type="pres">
      <dgm:prSet presAssocID="{EDE8A266-6A40-4B57-A9F1-A1CD47929286}" presName="parentLeftMargin" presStyleLbl="node1" presStyleIdx="2" presStyleCnt="5"/>
      <dgm:spPr/>
    </dgm:pt>
    <dgm:pt modelId="{60E66341-E6E5-2544-9241-D86C1AEF7C2C}" type="pres">
      <dgm:prSet presAssocID="{EDE8A266-6A40-4B57-A9F1-A1CD47929286}" presName="parentText" presStyleLbl="node1" presStyleIdx="3" presStyleCnt="5">
        <dgm:presLayoutVars>
          <dgm:chMax val="0"/>
          <dgm:bulletEnabled val="1"/>
        </dgm:presLayoutVars>
      </dgm:prSet>
      <dgm:spPr/>
    </dgm:pt>
    <dgm:pt modelId="{5DC0AC03-882B-884C-AD50-74D45E047099}" type="pres">
      <dgm:prSet presAssocID="{EDE8A266-6A40-4B57-A9F1-A1CD47929286}" presName="negativeSpace" presStyleCnt="0"/>
      <dgm:spPr/>
    </dgm:pt>
    <dgm:pt modelId="{D8C9DBAB-D2B4-9741-AB39-4D48486CBA13}" type="pres">
      <dgm:prSet presAssocID="{EDE8A266-6A40-4B57-A9F1-A1CD47929286}" presName="childText" presStyleLbl="conFgAcc1" presStyleIdx="3" presStyleCnt="5">
        <dgm:presLayoutVars>
          <dgm:bulletEnabled val="1"/>
        </dgm:presLayoutVars>
      </dgm:prSet>
      <dgm:spPr/>
    </dgm:pt>
    <dgm:pt modelId="{779DEC43-CD38-D349-B8F1-6502AF38B67D}" type="pres">
      <dgm:prSet presAssocID="{DB4312FA-B66F-4F87-80FB-CE9D54A31703}" presName="spaceBetweenRectangles" presStyleCnt="0"/>
      <dgm:spPr/>
    </dgm:pt>
    <dgm:pt modelId="{14924296-4708-AA4D-891B-84392EC3B250}" type="pres">
      <dgm:prSet presAssocID="{8F3590F1-4736-488F-9D65-632EB944B158}" presName="parentLin" presStyleCnt="0"/>
      <dgm:spPr/>
    </dgm:pt>
    <dgm:pt modelId="{AA0CEAA9-91A9-5D4B-A9AD-8B6F6C7DCE18}" type="pres">
      <dgm:prSet presAssocID="{8F3590F1-4736-488F-9D65-632EB944B158}" presName="parentLeftMargin" presStyleLbl="node1" presStyleIdx="3" presStyleCnt="5"/>
      <dgm:spPr/>
    </dgm:pt>
    <dgm:pt modelId="{93485F30-6E2B-1D47-9BD2-5BB9BEC73455}" type="pres">
      <dgm:prSet presAssocID="{8F3590F1-4736-488F-9D65-632EB944B158}" presName="parentText" presStyleLbl="node1" presStyleIdx="4" presStyleCnt="5">
        <dgm:presLayoutVars>
          <dgm:chMax val="0"/>
          <dgm:bulletEnabled val="1"/>
        </dgm:presLayoutVars>
      </dgm:prSet>
      <dgm:spPr/>
    </dgm:pt>
    <dgm:pt modelId="{8507C162-D3B8-8A48-8A8C-E0F4EB3D87EE}" type="pres">
      <dgm:prSet presAssocID="{8F3590F1-4736-488F-9D65-632EB944B158}" presName="negativeSpace" presStyleCnt="0"/>
      <dgm:spPr/>
    </dgm:pt>
    <dgm:pt modelId="{579E02D1-8AEF-9A49-BB46-A35801852074}" type="pres">
      <dgm:prSet presAssocID="{8F3590F1-4736-488F-9D65-632EB944B158}" presName="childText" presStyleLbl="conFgAcc1" presStyleIdx="4" presStyleCnt="5">
        <dgm:presLayoutVars>
          <dgm:bulletEnabled val="1"/>
        </dgm:presLayoutVars>
      </dgm:prSet>
      <dgm:spPr/>
    </dgm:pt>
  </dgm:ptLst>
  <dgm:cxnLst>
    <dgm:cxn modelId="{F62EBA18-8853-4944-BFAC-BAF4F02435EA}" type="presOf" srcId="{013FB881-6C46-4AB7-9EE0-14EDE9FA70B6}" destId="{BCD23CD1-281C-5C44-8374-A0CAD7FC1BFD}" srcOrd="1" destOrd="0" presId="urn:microsoft.com/office/officeart/2005/8/layout/list1"/>
    <dgm:cxn modelId="{73CE3D1F-3139-4B47-A0C6-12D339505113}" srcId="{B418C5CA-5763-44F7-B5DA-B2280B98CEB9}" destId="{EDE8A266-6A40-4B57-A9F1-A1CD47929286}" srcOrd="3" destOrd="0" parTransId="{9DFE0075-9FFD-405B-AD6D-3BE5328F4FDF}" sibTransId="{DB4312FA-B66F-4F87-80FB-CE9D54A31703}"/>
    <dgm:cxn modelId="{20C3B721-57E7-D542-842D-BA4D315390EC}" srcId="{013FB881-6C46-4AB7-9EE0-14EDE9FA70B6}" destId="{94AB889E-8DE3-D54D-A449-FC3A179CC783}" srcOrd="0" destOrd="0" parTransId="{6C20C3DE-3A23-0648-BDC8-20C4EADCAED2}" sibTransId="{06B7FAF7-427A-2C45-934F-B69595346F03}"/>
    <dgm:cxn modelId="{A5D04F31-D919-4715-AE44-BC511E8387AB}" srcId="{27812EF8-06E5-4B8A-9BD1-4E70F6ED6A7D}" destId="{B6B94F23-44C9-4B8A-B9B7-4E7126143A16}" srcOrd="1" destOrd="0" parTransId="{3F236232-0940-4961-9D6D-A21017BFD19B}" sibTransId="{F37E60F6-145B-427C-A38C-B5AC65A27168}"/>
    <dgm:cxn modelId="{E33DCB3E-9419-6B45-98BB-4A520ED9C7ED}" type="presOf" srcId="{757D74ED-4B22-4AFB-AC10-C1B9B9CC0A37}" destId="{8F38FF7E-5316-0E41-89CE-BAD3E103ACAF}" srcOrd="1" destOrd="0" presId="urn:microsoft.com/office/officeart/2005/8/layout/list1"/>
    <dgm:cxn modelId="{9993C844-74F2-E14F-BFA6-3A144F20860F}" type="presOf" srcId="{94AB889E-8DE3-D54D-A449-FC3A179CC783}" destId="{6CD8A03C-5A62-944D-B7BB-20F1E60E1317}" srcOrd="0" destOrd="0" presId="urn:microsoft.com/office/officeart/2005/8/layout/list1"/>
    <dgm:cxn modelId="{DCE3DF4A-ECD2-4CAD-98ED-2DA656B98A1E}" srcId="{B418C5CA-5763-44F7-B5DA-B2280B98CEB9}" destId="{757D74ED-4B22-4AFB-AC10-C1B9B9CC0A37}" srcOrd="2" destOrd="0" parTransId="{3F6EEFE9-4DC2-4BEB-BCEC-34BDC7ADB642}" sibTransId="{5952B8B7-1BAF-44AE-9B09-26DAB6AA6BBF}"/>
    <dgm:cxn modelId="{BC3D6377-5A5C-4919-B9B7-54851FD1DC61}" srcId="{27812EF8-06E5-4B8A-9BD1-4E70F6ED6A7D}" destId="{0793D1FD-951A-47F7-BB20-787DDF6EF2B4}" srcOrd="0" destOrd="0" parTransId="{E2ACB5DC-40FD-4982-924B-DF86E93AFA6F}" sibTransId="{34D351C7-490D-4615-B462-A9D9A68AA28A}"/>
    <dgm:cxn modelId="{97DD077A-E6C3-8349-9035-E1A2C4A14744}" type="presOf" srcId="{EDE8A266-6A40-4B57-A9F1-A1CD47929286}" destId="{60E66341-E6E5-2544-9241-D86C1AEF7C2C}" srcOrd="1" destOrd="0" presId="urn:microsoft.com/office/officeart/2005/8/layout/list1"/>
    <dgm:cxn modelId="{7F34637C-4B76-46ED-9A14-E41CEB1BAD57}" srcId="{B418C5CA-5763-44F7-B5DA-B2280B98CEB9}" destId="{013FB881-6C46-4AB7-9EE0-14EDE9FA70B6}" srcOrd="0" destOrd="0" parTransId="{5790A306-ED5A-4655-A861-0679A002D6C6}" sibTransId="{B6F69865-2684-4947-A31E-DFE8C3AC06C7}"/>
    <dgm:cxn modelId="{590E5A85-5427-A946-AC33-0F45E0B986E9}" srcId="{757D74ED-4B22-4AFB-AC10-C1B9B9CC0A37}" destId="{85F611C7-C5CD-EB4B-9F52-D78574504F25}" srcOrd="0" destOrd="0" parTransId="{7AE99102-301B-F047-B86B-3657BFAEC6FB}" sibTransId="{3A8C2F53-C59E-A54D-A64A-38C81152524D}"/>
    <dgm:cxn modelId="{03A3789A-2C8B-7E40-8148-310646B728E4}" type="presOf" srcId="{B418C5CA-5763-44F7-B5DA-B2280B98CEB9}" destId="{245E64FF-5E62-7744-9D42-C773C132927B}" srcOrd="0" destOrd="0" presId="urn:microsoft.com/office/officeart/2005/8/layout/list1"/>
    <dgm:cxn modelId="{A2577A9D-DDD3-4038-B930-4EAD23EA20A7}" srcId="{B418C5CA-5763-44F7-B5DA-B2280B98CEB9}" destId="{8F3590F1-4736-488F-9D65-632EB944B158}" srcOrd="4" destOrd="0" parTransId="{E7AC2097-EF72-4EED-9790-7721F8C5411A}" sibTransId="{46B739EE-E31A-4B62-A197-9C446697D104}"/>
    <dgm:cxn modelId="{97EBAAA7-FD55-5448-A533-2E5179F0D843}" type="presOf" srcId="{757D74ED-4B22-4AFB-AC10-C1B9B9CC0A37}" destId="{02F3C962-D4CC-D64B-8ADE-58F50B57B97A}" srcOrd="0" destOrd="0" presId="urn:microsoft.com/office/officeart/2005/8/layout/list1"/>
    <dgm:cxn modelId="{531254B1-93D5-D148-925F-5220FF78DC1D}" type="presOf" srcId="{27812EF8-06E5-4B8A-9BD1-4E70F6ED6A7D}" destId="{AC7F33EA-4FB4-CD43-B03F-95C48249E11B}" srcOrd="1" destOrd="0" presId="urn:microsoft.com/office/officeart/2005/8/layout/list1"/>
    <dgm:cxn modelId="{E54202B4-4132-461A-BED8-2A5CBD5336AD}" srcId="{B418C5CA-5763-44F7-B5DA-B2280B98CEB9}" destId="{27812EF8-06E5-4B8A-9BD1-4E70F6ED6A7D}" srcOrd="1" destOrd="0" parTransId="{CADF1EF8-7A27-4176-939A-0EFA78D76DAD}" sibTransId="{D794FE84-CCFC-43C2-89D4-9B9CBE626A05}"/>
    <dgm:cxn modelId="{DE6473B5-EAFF-1143-91AD-EB5CDD66F8B8}" type="presOf" srcId="{EDE8A266-6A40-4B57-A9F1-A1CD47929286}" destId="{A3919F79-2335-F448-B729-5E59D2E3BF5A}" srcOrd="0" destOrd="0" presId="urn:microsoft.com/office/officeart/2005/8/layout/list1"/>
    <dgm:cxn modelId="{A151D8C0-57A1-524F-A6B7-365FD3D1B8F2}" type="presOf" srcId="{0793D1FD-951A-47F7-BB20-787DDF6EF2B4}" destId="{39238D26-C41A-F445-9A77-C2953AC1D3F2}" srcOrd="0" destOrd="0" presId="urn:microsoft.com/office/officeart/2005/8/layout/list1"/>
    <dgm:cxn modelId="{D8BE1FC5-35B9-1141-B76B-4254B8863D2F}" type="presOf" srcId="{013FB881-6C46-4AB7-9EE0-14EDE9FA70B6}" destId="{9C2C1C3D-FA01-0E47-A71D-EDC566A6D86E}" srcOrd="0" destOrd="0" presId="urn:microsoft.com/office/officeart/2005/8/layout/list1"/>
    <dgm:cxn modelId="{81BEBEC6-F64A-184E-BED3-279969B678A3}" type="presOf" srcId="{8F3590F1-4736-488F-9D65-632EB944B158}" destId="{93485F30-6E2B-1D47-9BD2-5BB9BEC73455}" srcOrd="1" destOrd="0" presId="urn:microsoft.com/office/officeart/2005/8/layout/list1"/>
    <dgm:cxn modelId="{0F6528D3-BBAA-674C-94A2-895F78A37B2B}" type="presOf" srcId="{27812EF8-06E5-4B8A-9BD1-4E70F6ED6A7D}" destId="{9B05C3CD-A5A0-C74D-A534-6A0E74A7DCD7}" srcOrd="0" destOrd="0" presId="urn:microsoft.com/office/officeart/2005/8/layout/list1"/>
    <dgm:cxn modelId="{DCA5E6D4-77BB-2143-B5A4-D894C026BA3B}" type="presOf" srcId="{85F611C7-C5CD-EB4B-9F52-D78574504F25}" destId="{007671A7-21B3-0640-B7E4-41A6173D43A1}" srcOrd="0" destOrd="0" presId="urn:microsoft.com/office/officeart/2005/8/layout/list1"/>
    <dgm:cxn modelId="{1A43C7D7-6494-7B4F-9739-7AE128826D9F}" type="presOf" srcId="{D6A12C13-F3AD-4EA0-BF83-D7D7C0EA9629}" destId="{D8C9DBAB-D2B4-9741-AB39-4D48486CBA13}" srcOrd="0" destOrd="0" presId="urn:microsoft.com/office/officeart/2005/8/layout/list1"/>
    <dgm:cxn modelId="{C292E9E2-53E7-224D-B5D1-444BCDF3C34D}" type="presOf" srcId="{8F3590F1-4736-488F-9D65-632EB944B158}" destId="{AA0CEAA9-91A9-5D4B-A9AD-8B6F6C7DCE18}" srcOrd="0" destOrd="0" presId="urn:microsoft.com/office/officeart/2005/8/layout/list1"/>
    <dgm:cxn modelId="{CDD60DEE-F8A1-AD4E-8CB4-DA8A471BE718}" type="presOf" srcId="{B6B94F23-44C9-4B8A-B9B7-4E7126143A16}" destId="{39238D26-C41A-F445-9A77-C2953AC1D3F2}" srcOrd="0" destOrd="1" presId="urn:microsoft.com/office/officeart/2005/8/layout/list1"/>
    <dgm:cxn modelId="{F77C0FF6-EC06-4C18-8D75-4E3ADAF91320}" srcId="{EDE8A266-6A40-4B57-A9F1-A1CD47929286}" destId="{D6A12C13-F3AD-4EA0-BF83-D7D7C0EA9629}" srcOrd="0" destOrd="0" parTransId="{1834B2A5-2507-4AC8-9A61-EAC7D6E71DD7}" sibTransId="{894F07B3-9184-4752-8E25-E26B447128D5}"/>
    <dgm:cxn modelId="{7D94D0E8-B1F6-E146-8271-F9B23DC2FCBC}" type="presParOf" srcId="{245E64FF-5E62-7744-9D42-C773C132927B}" destId="{E5C740C5-E9D9-2945-A49D-B00A42DBBFD4}" srcOrd="0" destOrd="0" presId="urn:microsoft.com/office/officeart/2005/8/layout/list1"/>
    <dgm:cxn modelId="{621DBDA6-5AFC-9043-B7C9-1233B1F63126}" type="presParOf" srcId="{E5C740C5-E9D9-2945-A49D-B00A42DBBFD4}" destId="{9C2C1C3D-FA01-0E47-A71D-EDC566A6D86E}" srcOrd="0" destOrd="0" presId="urn:microsoft.com/office/officeart/2005/8/layout/list1"/>
    <dgm:cxn modelId="{07BF5BF9-1ABA-1948-8056-10B24E242763}" type="presParOf" srcId="{E5C740C5-E9D9-2945-A49D-B00A42DBBFD4}" destId="{BCD23CD1-281C-5C44-8374-A0CAD7FC1BFD}" srcOrd="1" destOrd="0" presId="urn:microsoft.com/office/officeart/2005/8/layout/list1"/>
    <dgm:cxn modelId="{70FDD5C0-9061-BF44-8A67-2E49A88912DF}" type="presParOf" srcId="{245E64FF-5E62-7744-9D42-C773C132927B}" destId="{EE6FB143-E4A4-D444-9B58-122B90C82D81}" srcOrd="1" destOrd="0" presId="urn:microsoft.com/office/officeart/2005/8/layout/list1"/>
    <dgm:cxn modelId="{728F0EF1-BF94-794D-8ABE-4E523A82D430}" type="presParOf" srcId="{245E64FF-5E62-7744-9D42-C773C132927B}" destId="{6CD8A03C-5A62-944D-B7BB-20F1E60E1317}" srcOrd="2" destOrd="0" presId="urn:microsoft.com/office/officeart/2005/8/layout/list1"/>
    <dgm:cxn modelId="{4DFEF6C4-FD48-D344-8009-789F4E8C8E57}" type="presParOf" srcId="{245E64FF-5E62-7744-9D42-C773C132927B}" destId="{FFACA0AD-25DC-334E-88A9-C88684E9AB3F}" srcOrd="3" destOrd="0" presId="urn:microsoft.com/office/officeart/2005/8/layout/list1"/>
    <dgm:cxn modelId="{31EE65B2-108E-3546-9C11-B0E415EAD504}" type="presParOf" srcId="{245E64FF-5E62-7744-9D42-C773C132927B}" destId="{62390B66-B960-5040-A316-49E6766EE58B}" srcOrd="4" destOrd="0" presId="urn:microsoft.com/office/officeart/2005/8/layout/list1"/>
    <dgm:cxn modelId="{108D50C7-514D-A345-8B2C-3D778228597C}" type="presParOf" srcId="{62390B66-B960-5040-A316-49E6766EE58B}" destId="{9B05C3CD-A5A0-C74D-A534-6A0E74A7DCD7}" srcOrd="0" destOrd="0" presId="urn:microsoft.com/office/officeart/2005/8/layout/list1"/>
    <dgm:cxn modelId="{B371B863-5126-C847-92FE-422469EEC3E3}" type="presParOf" srcId="{62390B66-B960-5040-A316-49E6766EE58B}" destId="{AC7F33EA-4FB4-CD43-B03F-95C48249E11B}" srcOrd="1" destOrd="0" presId="urn:microsoft.com/office/officeart/2005/8/layout/list1"/>
    <dgm:cxn modelId="{645319BC-6AC2-5D4E-B194-45DCD1704CC9}" type="presParOf" srcId="{245E64FF-5E62-7744-9D42-C773C132927B}" destId="{E5935557-AB90-464E-87FA-345446A907C2}" srcOrd="5" destOrd="0" presId="urn:microsoft.com/office/officeart/2005/8/layout/list1"/>
    <dgm:cxn modelId="{950A5196-45CB-4446-9F04-5A6AABADBE99}" type="presParOf" srcId="{245E64FF-5E62-7744-9D42-C773C132927B}" destId="{39238D26-C41A-F445-9A77-C2953AC1D3F2}" srcOrd="6" destOrd="0" presId="urn:microsoft.com/office/officeart/2005/8/layout/list1"/>
    <dgm:cxn modelId="{722C8F57-C330-E044-AA36-5E13BE93F80F}" type="presParOf" srcId="{245E64FF-5E62-7744-9D42-C773C132927B}" destId="{F36B2B7C-3420-A741-8941-1742FE5DEC02}" srcOrd="7" destOrd="0" presId="urn:microsoft.com/office/officeart/2005/8/layout/list1"/>
    <dgm:cxn modelId="{1847F349-5A63-654C-80CC-9F91360C294C}" type="presParOf" srcId="{245E64FF-5E62-7744-9D42-C773C132927B}" destId="{C369BF95-4D66-1C43-BA44-10C579339FD1}" srcOrd="8" destOrd="0" presId="urn:microsoft.com/office/officeart/2005/8/layout/list1"/>
    <dgm:cxn modelId="{D7ADCD13-B345-9A4B-9E09-242EC3BB2969}" type="presParOf" srcId="{C369BF95-4D66-1C43-BA44-10C579339FD1}" destId="{02F3C962-D4CC-D64B-8ADE-58F50B57B97A}" srcOrd="0" destOrd="0" presId="urn:microsoft.com/office/officeart/2005/8/layout/list1"/>
    <dgm:cxn modelId="{FC2C6B7D-7378-FF4B-9263-AB0B9D2AC1A8}" type="presParOf" srcId="{C369BF95-4D66-1C43-BA44-10C579339FD1}" destId="{8F38FF7E-5316-0E41-89CE-BAD3E103ACAF}" srcOrd="1" destOrd="0" presId="urn:microsoft.com/office/officeart/2005/8/layout/list1"/>
    <dgm:cxn modelId="{0E10344A-E992-1E45-BFB4-97758D3533CC}" type="presParOf" srcId="{245E64FF-5E62-7744-9D42-C773C132927B}" destId="{43B17484-14F8-8B4C-A3CD-93B414B1DABE}" srcOrd="9" destOrd="0" presId="urn:microsoft.com/office/officeart/2005/8/layout/list1"/>
    <dgm:cxn modelId="{FF384F71-6FD2-9747-9422-39C2E4131C28}" type="presParOf" srcId="{245E64FF-5E62-7744-9D42-C773C132927B}" destId="{007671A7-21B3-0640-B7E4-41A6173D43A1}" srcOrd="10" destOrd="0" presId="urn:microsoft.com/office/officeart/2005/8/layout/list1"/>
    <dgm:cxn modelId="{B8C481F9-0816-C74B-A79F-B37D0397D624}" type="presParOf" srcId="{245E64FF-5E62-7744-9D42-C773C132927B}" destId="{86BA78A9-1C85-DE47-B638-ECA9F0887856}" srcOrd="11" destOrd="0" presId="urn:microsoft.com/office/officeart/2005/8/layout/list1"/>
    <dgm:cxn modelId="{B429F966-8AAE-E147-BC96-E4EACD811A4B}" type="presParOf" srcId="{245E64FF-5E62-7744-9D42-C773C132927B}" destId="{66755E27-815C-554A-A19F-2D676613B3B0}" srcOrd="12" destOrd="0" presId="urn:microsoft.com/office/officeart/2005/8/layout/list1"/>
    <dgm:cxn modelId="{C5B7943E-7D72-884A-98EC-A4CDB5F59E87}" type="presParOf" srcId="{66755E27-815C-554A-A19F-2D676613B3B0}" destId="{A3919F79-2335-F448-B729-5E59D2E3BF5A}" srcOrd="0" destOrd="0" presId="urn:microsoft.com/office/officeart/2005/8/layout/list1"/>
    <dgm:cxn modelId="{C854E41D-574E-3D49-88E8-98D432367E77}" type="presParOf" srcId="{66755E27-815C-554A-A19F-2D676613B3B0}" destId="{60E66341-E6E5-2544-9241-D86C1AEF7C2C}" srcOrd="1" destOrd="0" presId="urn:microsoft.com/office/officeart/2005/8/layout/list1"/>
    <dgm:cxn modelId="{22D59ADD-3B6E-5642-AA10-ACB57CE93705}" type="presParOf" srcId="{245E64FF-5E62-7744-9D42-C773C132927B}" destId="{5DC0AC03-882B-884C-AD50-74D45E047099}" srcOrd="13" destOrd="0" presId="urn:microsoft.com/office/officeart/2005/8/layout/list1"/>
    <dgm:cxn modelId="{AC01AF17-D7A6-0146-9052-2BCEF1F7203F}" type="presParOf" srcId="{245E64FF-5E62-7744-9D42-C773C132927B}" destId="{D8C9DBAB-D2B4-9741-AB39-4D48486CBA13}" srcOrd="14" destOrd="0" presId="urn:microsoft.com/office/officeart/2005/8/layout/list1"/>
    <dgm:cxn modelId="{C22F8081-9005-364B-BD4D-0426CC9FB889}" type="presParOf" srcId="{245E64FF-5E62-7744-9D42-C773C132927B}" destId="{779DEC43-CD38-D349-B8F1-6502AF38B67D}" srcOrd="15" destOrd="0" presId="urn:microsoft.com/office/officeart/2005/8/layout/list1"/>
    <dgm:cxn modelId="{276D99D1-14D5-624C-8C49-CB78B059BE21}" type="presParOf" srcId="{245E64FF-5E62-7744-9D42-C773C132927B}" destId="{14924296-4708-AA4D-891B-84392EC3B250}" srcOrd="16" destOrd="0" presId="urn:microsoft.com/office/officeart/2005/8/layout/list1"/>
    <dgm:cxn modelId="{11AC08F1-8266-9843-A9D2-AC48900BDF05}" type="presParOf" srcId="{14924296-4708-AA4D-891B-84392EC3B250}" destId="{AA0CEAA9-91A9-5D4B-A9AD-8B6F6C7DCE18}" srcOrd="0" destOrd="0" presId="urn:microsoft.com/office/officeart/2005/8/layout/list1"/>
    <dgm:cxn modelId="{B7457BAC-A76A-B34E-8F73-A0AEEE1C0ADB}" type="presParOf" srcId="{14924296-4708-AA4D-891B-84392EC3B250}" destId="{93485F30-6E2B-1D47-9BD2-5BB9BEC73455}" srcOrd="1" destOrd="0" presId="urn:microsoft.com/office/officeart/2005/8/layout/list1"/>
    <dgm:cxn modelId="{584F8B8C-37D5-5140-882C-422EDF1A78FF}" type="presParOf" srcId="{245E64FF-5E62-7744-9D42-C773C132927B}" destId="{8507C162-D3B8-8A48-8A8C-E0F4EB3D87EE}" srcOrd="17" destOrd="0" presId="urn:microsoft.com/office/officeart/2005/8/layout/list1"/>
    <dgm:cxn modelId="{6F1A39A9-47BF-6D49-82BC-13224AEE376D}" type="presParOf" srcId="{245E64FF-5E62-7744-9D42-C773C132927B}" destId="{579E02D1-8AEF-9A49-BB46-A3580185207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9AE3E5-1BD2-4530-862D-D1F2BECF7E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319EB1-8AC7-4905-88BD-44F3651CB958}">
      <dgm:prSe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IndianCountryECHO.org/program/hepatitis-c/</a:t>
          </a:r>
          <a:endParaRPr lang="en-US" dirty="0">
            <a:solidFill>
              <a:schemeClr val="bg1"/>
            </a:solidFill>
          </a:endParaRPr>
        </a:p>
      </dgm:t>
    </dgm:pt>
    <dgm:pt modelId="{FCCF1021-C1C4-4E3B-AE84-71709F652B06}" type="parTrans" cxnId="{29B74241-A918-4BD0-8CF1-825C97E58B87}">
      <dgm:prSet/>
      <dgm:spPr/>
      <dgm:t>
        <a:bodyPr/>
        <a:lstStyle/>
        <a:p>
          <a:endParaRPr lang="en-US"/>
        </a:p>
      </dgm:t>
    </dgm:pt>
    <dgm:pt modelId="{385A29CE-E906-40E9-A526-98B13E68F3B8}" type="sibTrans" cxnId="{29B74241-A918-4BD0-8CF1-825C97E58B87}">
      <dgm:prSet/>
      <dgm:spPr/>
      <dgm:t>
        <a:bodyPr/>
        <a:lstStyle/>
        <a:p>
          <a:endParaRPr lang="en-US"/>
        </a:p>
      </dgm:t>
    </dgm:pt>
    <dgm:pt modelId="{652C13DB-9809-4E93-AE35-5C8816D7BE61}">
      <dgm:prSet custT="1"/>
      <dgm:spPr/>
      <dgm:t>
        <a:bodyPr/>
        <a:lstStyle/>
        <a:p>
          <a:pPr algn="ctr"/>
          <a:r>
            <a:rPr lang="en-US" sz="2400" dirty="0"/>
            <a:t>Text HCV 97779</a:t>
          </a:r>
          <a:br>
            <a:rPr lang="en-US" sz="2400" dirty="0"/>
          </a:br>
          <a:endParaRPr lang="en-US" sz="2400" dirty="0"/>
        </a:p>
      </dgm:t>
    </dgm:pt>
    <dgm:pt modelId="{32160BC8-574B-4C94-B9EB-094EF3FAA990}" type="parTrans" cxnId="{A1388182-68A7-4753-88C9-2F142128DEB5}">
      <dgm:prSet/>
      <dgm:spPr/>
      <dgm:t>
        <a:bodyPr/>
        <a:lstStyle/>
        <a:p>
          <a:endParaRPr lang="en-US"/>
        </a:p>
      </dgm:t>
    </dgm:pt>
    <dgm:pt modelId="{380D3382-6DF1-4C36-A7F4-5FCB25BDFA84}" type="sibTrans" cxnId="{A1388182-68A7-4753-88C9-2F142128DEB5}">
      <dgm:prSet/>
      <dgm:spPr/>
      <dgm:t>
        <a:bodyPr/>
        <a:lstStyle/>
        <a:p>
          <a:endParaRPr lang="en-US"/>
        </a:p>
      </dgm:t>
    </dgm:pt>
    <dgm:pt modelId="{ADF46A34-26BB-43C5-A99A-AFD076C3E5A9}">
      <dgm:prSet/>
      <dgm:spPr/>
      <dgm:t>
        <a:bodyPr/>
        <a:lstStyle/>
        <a:p>
          <a:r>
            <a:rPr lang="en-US"/>
            <a:t>http://www.hcvguidelines.org/</a:t>
          </a:r>
        </a:p>
      </dgm:t>
    </dgm:pt>
    <dgm:pt modelId="{1DF3D135-BC2E-4606-A6F2-D60AC6ABF0EB}" type="parTrans" cxnId="{0DF0A07A-1F4F-4712-B2FE-D112B09D5276}">
      <dgm:prSet/>
      <dgm:spPr/>
      <dgm:t>
        <a:bodyPr/>
        <a:lstStyle/>
        <a:p>
          <a:endParaRPr lang="en-US"/>
        </a:p>
      </dgm:t>
    </dgm:pt>
    <dgm:pt modelId="{A0DB7137-F87B-4198-B21B-2FFB28816C6E}" type="sibTrans" cxnId="{0DF0A07A-1F4F-4712-B2FE-D112B09D5276}">
      <dgm:prSet/>
      <dgm:spPr/>
      <dgm:t>
        <a:bodyPr/>
        <a:lstStyle/>
        <a:p>
          <a:endParaRPr lang="en-US"/>
        </a:p>
      </dgm:t>
    </dgm:pt>
    <dgm:pt modelId="{E36448C8-EE04-471F-A1AC-EF1F2E4FB776}">
      <dgm:prSet/>
      <dgm:spPr/>
      <dgm:t>
        <a:bodyPr/>
        <a:lstStyle/>
        <a:p>
          <a:r>
            <a:rPr lang="en-US"/>
            <a:t>http://www.hepatitisc.uw.edu/</a:t>
          </a:r>
        </a:p>
      </dgm:t>
    </dgm:pt>
    <dgm:pt modelId="{76B5490B-0153-49B8-B807-76BE583D9514}" type="parTrans" cxnId="{9DA17CF9-116B-4E54-B1AE-DBAC3C11861B}">
      <dgm:prSet/>
      <dgm:spPr/>
      <dgm:t>
        <a:bodyPr/>
        <a:lstStyle/>
        <a:p>
          <a:endParaRPr lang="en-US"/>
        </a:p>
      </dgm:t>
    </dgm:pt>
    <dgm:pt modelId="{AB80463D-80D3-42F5-AF8F-7F0FE01C1346}" type="sibTrans" cxnId="{9DA17CF9-116B-4E54-B1AE-DBAC3C11861B}">
      <dgm:prSet/>
      <dgm:spPr/>
      <dgm:t>
        <a:bodyPr/>
        <a:lstStyle/>
        <a:p>
          <a:endParaRPr lang="en-US"/>
        </a:p>
      </dgm:t>
    </dgm:pt>
    <dgm:pt modelId="{F7C69C8E-0B0E-4680-B514-D1913A927AEC}">
      <dgm:prSet/>
      <dgm:spPr/>
      <dgm:t>
        <a:bodyPr/>
        <a:lstStyle/>
        <a:p>
          <a:r>
            <a:rPr lang="en-US"/>
            <a:t>On-line curriculum on liver disease and HCV, includes clinical studies, clinical calculators, slide lectures</a:t>
          </a:r>
        </a:p>
      </dgm:t>
    </dgm:pt>
    <dgm:pt modelId="{C1D9F4AD-E285-4599-B1AA-4B75CC7CF193}" type="parTrans" cxnId="{2690EF91-1617-438C-834C-825B53FE4DD3}">
      <dgm:prSet/>
      <dgm:spPr/>
      <dgm:t>
        <a:bodyPr/>
        <a:lstStyle/>
        <a:p>
          <a:endParaRPr lang="en-US"/>
        </a:p>
      </dgm:t>
    </dgm:pt>
    <dgm:pt modelId="{EE012277-31DA-4AAD-8F7B-86A007A2F01B}" type="sibTrans" cxnId="{2690EF91-1617-438C-834C-825B53FE4DD3}">
      <dgm:prSet/>
      <dgm:spPr/>
      <dgm:t>
        <a:bodyPr/>
        <a:lstStyle/>
        <a:p>
          <a:endParaRPr lang="en-US"/>
        </a:p>
      </dgm:t>
    </dgm:pt>
    <dgm:pt modelId="{B7FA503D-E657-4912-9721-61706FBB9006}">
      <dgm:prSet/>
      <dgm:spPr/>
      <dgm:t>
        <a:bodyPr/>
        <a:lstStyle/>
        <a:p>
          <a:r>
            <a:rPr lang="en-US"/>
            <a:t>ECHO guidelines</a:t>
          </a:r>
        </a:p>
      </dgm:t>
    </dgm:pt>
    <dgm:pt modelId="{040F47FC-F47D-4513-B2EB-600ECAB3EAAB}" type="parTrans" cxnId="{420F2227-8A3D-479F-86C4-50D9F1CA639F}">
      <dgm:prSet/>
      <dgm:spPr/>
      <dgm:t>
        <a:bodyPr/>
        <a:lstStyle/>
        <a:p>
          <a:endParaRPr lang="en-US"/>
        </a:p>
      </dgm:t>
    </dgm:pt>
    <dgm:pt modelId="{3A325807-30B2-4B08-BC06-109CD4133332}" type="sibTrans" cxnId="{420F2227-8A3D-479F-86C4-50D9F1CA639F}">
      <dgm:prSet/>
      <dgm:spPr/>
      <dgm:t>
        <a:bodyPr/>
        <a:lstStyle/>
        <a:p>
          <a:endParaRPr lang="en-US"/>
        </a:p>
      </dgm:t>
    </dgm:pt>
    <dgm:pt modelId="{A58C4A0B-EC22-4150-A76D-9D6EF4FD8D93}" type="pres">
      <dgm:prSet presAssocID="{EC9AE3E5-1BD2-4530-862D-D1F2BECF7E7E}" presName="root" presStyleCnt="0">
        <dgm:presLayoutVars>
          <dgm:dir/>
          <dgm:resizeHandles val="exact"/>
        </dgm:presLayoutVars>
      </dgm:prSet>
      <dgm:spPr/>
    </dgm:pt>
    <dgm:pt modelId="{A7D79B04-1C66-46AA-B8A4-89DC48C05CEE}" type="pres">
      <dgm:prSet presAssocID="{95319EB1-8AC7-4905-88BD-44F3651CB958}" presName="compNode" presStyleCnt="0"/>
      <dgm:spPr/>
    </dgm:pt>
    <dgm:pt modelId="{37EC6DCA-4335-4049-B7C3-7F42CB0DC28D}" type="pres">
      <dgm:prSet presAssocID="{95319EB1-8AC7-4905-88BD-44F3651CB958}" presName="bgRect" presStyleLbl="bgShp" presStyleIdx="0" presStyleCnt="4"/>
      <dgm:spPr/>
    </dgm:pt>
    <dgm:pt modelId="{CDE374BF-C3D1-4441-90A2-EC02EC88CCA4}" type="pres">
      <dgm:prSet presAssocID="{95319EB1-8AC7-4905-88BD-44F3651CB958}"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0E87E6A0-7AE7-4C70-B64A-AB5331A90ADE}" type="pres">
      <dgm:prSet presAssocID="{95319EB1-8AC7-4905-88BD-44F3651CB958}" presName="spaceRect" presStyleCnt="0"/>
      <dgm:spPr/>
    </dgm:pt>
    <dgm:pt modelId="{14B7F568-D25F-4D40-B6D5-44ABEF3B01D1}" type="pres">
      <dgm:prSet presAssocID="{95319EB1-8AC7-4905-88BD-44F3651CB958}" presName="parTx" presStyleLbl="revTx" presStyleIdx="0" presStyleCnt="6" custScaleX="121180" custLinFactNeighborX="9322" custLinFactNeighborY="-197">
        <dgm:presLayoutVars>
          <dgm:chMax val="0"/>
          <dgm:chPref val="0"/>
        </dgm:presLayoutVars>
      </dgm:prSet>
      <dgm:spPr/>
    </dgm:pt>
    <dgm:pt modelId="{61F5A6C6-957B-4592-8553-85F85B5353A9}" type="pres">
      <dgm:prSet presAssocID="{95319EB1-8AC7-4905-88BD-44F3651CB958}" presName="desTx" presStyleLbl="revTx" presStyleIdx="1" presStyleCnt="6" custScaleX="80842" custLinFactNeighborX="6127" custLinFactNeighborY="19448">
        <dgm:presLayoutVars/>
      </dgm:prSet>
      <dgm:spPr/>
    </dgm:pt>
    <dgm:pt modelId="{F101AD48-E46D-43E5-89E6-0056D8971E20}" type="pres">
      <dgm:prSet presAssocID="{385A29CE-E906-40E9-A526-98B13E68F3B8}" presName="sibTrans" presStyleCnt="0"/>
      <dgm:spPr/>
    </dgm:pt>
    <dgm:pt modelId="{DEFD3257-B7D0-43D2-BAD3-247A5908B0ED}" type="pres">
      <dgm:prSet presAssocID="{ADF46A34-26BB-43C5-A99A-AFD076C3E5A9}" presName="compNode" presStyleCnt="0"/>
      <dgm:spPr/>
    </dgm:pt>
    <dgm:pt modelId="{D71A6EC6-DB85-4306-A66F-E14AACE701D4}" type="pres">
      <dgm:prSet presAssocID="{ADF46A34-26BB-43C5-A99A-AFD076C3E5A9}" presName="bgRect" presStyleLbl="bgShp" presStyleIdx="1" presStyleCnt="4"/>
      <dgm:spPr/>
    </dgm:pt>
    <dgm:pt modelId="{9C617D48-2B4D-4DE9-91DD-FC3D65381321}" type="pres">
      <dgm:prSet presAssocID="{ADF46A34-26BB-43C5-A99A-AFD076C3E5A9}"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arth Globe Americas"/>
        </a:ext>
      </dgm:extLst>
    </dgm:pt>
    <dgm:pt modelId="{4AEE3DA3-D3D8-412D-A39A-481F654668CE}" type="pres">
      <dgm:prSet presAssocID="{ADF46A34-26BB-43C5-A99A-AFD076C3E5A9}" presName="spaceRect" presStyleCnt="0"/>
      <dgm:spPr/>
    </dgm:pt>
    <dgm:pt modelId="{FE487BA4-8449-4FA8-88D8-F725CAA214E0}" type="pres">
      <dgm:prSet presAssocID="{ADF46A34-26BB-43C5-A99A-AFD076C3E5A9}" presName="parTx" presStyleLbl="revTx" presStyleIdx="2" presStyleCnt="6">
        <dgm:presLayoutVars>
          <dgm:chMax val="0"/>
          <dgm:chPref val="0"/>
        </dgm:presLayoutVars>
      </dgm:prSet>
      <dgm:spPr/>
    </dgm:pt>
    <dgm:pt modelId="{738E8186-0F4A-4731-87EC-4C3C9F012834}" type="pres">
      <dgm:prSet presAssocID="{A0DB7137-F87B-4198-B21B-2FFB28816C6E}" presName="sibTrans" presStyleCnt="0"/>
      <dgm:spPr/>
    </dgm:pt>
    <dgm:pt modelId="{B02ADC58-9B30-4545-B8DB-C807879C09A5}" type="pres">
      <dgm:prSet presAssocID="{E36448C8-EE04-471F-A1AC-EF1F2E4FB776}" presName="compNode" presStyleCnt="0"/>
      <dgm:spPr/>
    </dgm:pt>
    <dgm:pt modelId="{31964719-D346-43C9-84C6-4505D7B9560D}" type="pres">
      <dgm:prSet presAssocID="{E36448C8-EE04-471F-A1AC-EF1F2E4FB776}" presName="bgRect" presStyleLbl="bgShp" presStyleIdx="2" presStyleCnt="4"/>
      <dgm:spPr/>
    </dgm:pt>
    <dgm:pt modelId="{6C012421-1AA8-4F8C-871C-160BE308C28F}" type="pres">
      <dgm:prSet presAssocID="{E36448C8-EE04-471F-A1AC-EF1F2E4FB776}"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octor"/>
        </a:ext>
      </dgm:extLst>
    </dgm:pt>
    <dgm:pt modelId="{77D016A1-FC3F-490F-9452-A12B1954431D}" type="pres">
      <dgm:prSet presAssocID="{E36448C8-EE04-471F-A1AC-EF1F2E4FB776}" presName="spaceRect" presStyleCnt="0"/>
      <dgm:spPr/>
    </dgm:pt>
    <dgm:pt modelId="{43A2FF69-85E9-4F2D-8B02-C639872FAA1C}" type="pres">
      <dgm:prSet presAssocID="{E36448C8-EE04-471F-A1AC-EF1F2E4FB776}" presName="parTx" presStyleLbl="revTx" presStyleIdx="3" presStyleCnt="6">
        <dgm:presLayoutVars>
          <dgm:chMax val="0"/>
          <dgm:chPref val="0"/>
        </dgm:presLayoutVars>
      </dgm:prSet>
      <dgm:spPr/>
    </dgm:pt>
    <dgm:pt modelId="{A6345D7D-428E-4E59-8721-E470AFA02275}" type="pres">
      <dgm:prSet presAssocID="{E36448C8-EE04-471F-A1AC-EF1F2E4FB776}" presName="desTx" presStyleLbl="revTx" presStyleIdx="4" presStyleCnt="6">
        <dgm:presLayoutVars/>
      </dgm:prSet>
      <dgm:spPr/>
    </dgm:pt>
    <dgm:pt modelId="{64EDBBF8-57DD-4DED-9A5D-27A1FD887C98}" type="pres">
      <dgm:prSet presAssocID="{AB80463D-80D3-42F5-AF8F-7F0FE01C1346}" presName="sibTrans" presStyleCnt="0"/>
      <dgm:spPr/>
    </dgm:pt>
    <dgm:pt modelId="{38D63D09-2311-43E9-A0A7-0AFE75116DCE}" type="pres">
      <dgm:prSet presAssocID="{B7FA503D-E657-4912-9721-61706FBB9006}" presName="compNode" presStyleCnt="0"/>
      <dgm:spPr/>
    </dgm:pt>
    <dgm:pt modelId="{B64B1A3F-6A2D-46E4-93B4-35477ED0D894}" type="pres">
      <dgm:prSet presAssocID="{B7FA503D-E657-4912-9721-61706FBB9006}" presName="bgRect" presStyleLbl="bgShp" presStyleIdx="3" presStyleCnt="4"/>
      <dgm:spPr/>
    </dgm:pt>
    <dgm:pt modelId="{402BE186-5F58-45B3-977C-43D2E8BAB24C}" type="pres">
      <dgm:prSet presAssocID="{B7FA503D-E657-4912-9721-61706FBB9006}"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 List"/>
        </a:ext>
      </dgm:extLst>
    </dgm:pt>
    <dgm:pt modelId="{9D9A9BD4-0CBD-4CF4-921A-050A3D6062B1}" type="pres">
      <dgm:prSet presAssocID="{B7FA503D-E657-4912-9721-61706FBB9006}" presName="spaceRect" presStyleCnt="0"/>
      <dgm:spPr/>
    </dgm:pt>
    <dgm:pt modelId="{44A7A7D3-FAC8-4F35-A60F-B2E6C7B2EFBE}" type="pres">
      <dgm:prSet presAssocID="{B7FA503D-E657-4912-9721-61706FBB9006}" presName="parTx" presStyleLbl="revTx" presStyleIdx="5" presStyleCnt="6">
        <dgm:presLayoutVars>
          <dgm:chMax val="0"/>
          <dgm:chPref val="0"/>
        </dgm:presLayoutVars>
      </dgm:prSet>
      <dgm:spPr/>
    </dgm:pt>
  </dgm:ptLst>
  <dgm:cxnLst>
    <dgm:cxn modelId="{99FD261D-6841-450C-A740-42D4D2B1AED4}" type="presOf" srcId="{EC9AE3E5-1BD2-4530-862D-D1F2BECF7E7E}" destId="{A58C4A0B-EC22-4150-A76D-9D6EF4FD8D93}" srcOrd="0" destOrd="0" presId="urn:microsoft.com/office/officeart/2018/2/layout/IconVerticalSolidList"/>
    <dgm:cxn modelId="{420F2227-8A3D-479F-86C4-50D9F1CA639F}" srcId="{EC9AE3E5-1BD2-4530-862D-D1F2BECF7E7E}" destId="{B7FA503D-E657-4912-9721-61706FBB9006}" srcOrd="3" destOrd="0" parTransId="{040F47FC-F47D-4513-B2EB-600ECAB3EAAB}" sibTransId="{3A325807-30B2-4B08-BC06-109CD4133332}"/>
    <dgm:cxn modelId="{AF5A2E34-CF0F-4F83-9982-C7C7C33C1C84}" type="presOf" srcId="{652C13DB-9809-4E93-AE35-5C8816D7BE61}" destId="{61F5A6C6-957B-4592-8553-85F85B5353A9}" srcOrd="0" destOrd="0" presId="urn:microsoft.com/office/officeart/2018/2/layout/IconVerticalSolidList"/>
    <dgm:cxn modelId="{29B74241-A918-4BD0-8CF1-825C97E58B87}" srcId="{EC9AE3E5-1BD2-4530-862D-D1F2BECF7E7E}" destId="{95319EB1-8AC7-4905-88BD-44F3651CB958}" srcOrd="0" destOrd="0" parTransId="{FCCF1021-C1C4-4E3B-AE84-71709F652B06}" sibTransId="{385A29CE-E906-40E9-A526-98B13E68F3B8}"/>
    <dgm:cxn modelId="{E87DDE70-39B2-4CEC-A1E9-C649E9DD45CB}" type="presOf" srcId="{E36448C8-EE04-471F-A1AC-EF1F2E4FB776}" destId="{43A2FF69-85E9-4F2D-8B02-C639872FAA1C}" srcOrd="0" destOrd="0" presId="urn:microsoft.com/office/officeart/2018/2/layout/IconVerticalSolidList"/>
    <dgm:cxn modelId="{0DF0A07A-1F4F-4712-B2FE-D112B09D5276}" srcId="{EC9AE3E5-1BD2-4530-862D-D1F2BECF7E7E}" destId="{ADF46A34-26BB-43C5-A99A-AFD076C3E5A9}" srcOrd="1" destOrd="0" parTransId="{1DF3D135-BC2E-4606-A6F2-D60AC6ABF0EB}" sibTransId="{A0DB7137-F87B-4198-B21B-2FFB28816C6E}"/>
    <dgm:cxn modelId="{A1388182-68A7-4753-88C9-2F142128DEB5}" srcId="{95319EB1-8AC7-4905-88BD-44F3651CB958}" destId="{652C13DB-9809-4E93-AE35-5C8816D7BE61}" srcOrd="0" destOrd="0" parTransId="{32160BC8-574B-4C94-B9EB-094EF3FAA990}" sibTransId="{380D3382-6DF1-4C36-A7F4-5FCB25BDFA84}"/>
    <dgm:cxn modelId="{2690EF91-1617-438C-834C-825B53FE4DD3}" srcId="{E36448C8-EE04-471F-A1AC-EF1F2E4FB776}" destId="{F7C69C8E-0B0E-4680-B514-D1913A927AEC}" srcOrd="0" destOrd="0" parTransId="{C1D9F4AD-E285-4599-B1AA-4B75CC7CF193}" sibTransId="{EE012277-31DA-4AAD-8F7B-86A007A2F01B}"/>
    <dgm:cxn modelId="{D5047993-C4B1-4FE4-A4EF-4940FC757AC2}" type="presOf" srcId="{95319EB1-8AC7-4905-88BD-44F3651CB958}" destId="{14B7F568-D25F-4D40-B6D5-44ABEF3B01D1}" srcOrd="0" destOrd="0" presId="urn:microsoft.com/office/officeart/2018/2/layout/IconVerticalSolidList"/>
    <dgm:cxn modelId="{06F800C9-5DCF-4978-829D-B6FB04E07D46}" type="presOf" srcId="{B7FA503D-E657-4912-9721-61706FBB9006}" destId="{44A7A7D3-FAC8-4F35-A60F-B2E6C7B2EFBE}" srcOrd="0" destOrd="0" presId="urn:microsoft.com/office/officeart/2018/2/layout/IconVerticalSolidList"/>
    <dgm:cxn modelId="{321B94CE-1AF1-452D-B369-CD132AD6CEE1}" type="presOf" srcId="{ADF46A34-26BB-43C5-A99A-AFD076C3E5A9}" destId="{FE487BA4-8449-4FA8-88D8-F725CAA214E0}" srcOrd="0" destOrd="0" presId="urn:microsoft.com/office/officeart/2018/2/layout/IconVerticalSolidList"/>
    <dgm:cxn modelId="{09B695D2-B354-4477-AF65-D9ADB48A82BB}" type="presOf" srcId="{F7C69C8E-0B0E-4680-B514-D1913A927AEC}" destId="{A6345D7D-428E-4E59-8721-E470AFA02275}" srcOrd="0" destOrd="0" presId="urn:microsoft.com/office/officeart/2018/2/layout/IconVerticalSolidList"/>
    <dgm:cxn modelId="{9DA17CF9-116B-4E54-B1AE-DBAC3C11861B}" srcId="{EC9AE3E5-1BD2-4530-862D-D1F2BECF7E7E}" destId="{E36448C8-EE04-471F-A1AC-EF1F2E4FB776}" srcOrd="2" destOrd="0" parTransId="{76B5490B-0153-49B8-B807-76BE583D9514}" sibTransId="{AB80463D-80D3-42F5-AF8F-7F0FE01C1346}"/>
    <dgm:cxn modelId="{B100E255-8A03-48CB-A0EE-920BE1E9077B}" type="presParOf" srcId="{A58C4A0B-EC22-4150-A76D-9D6EF4FD8D93}" destId="{A7D79B04-1C66-46AA-B8A4-89DC48C05CEE}" srcOrd="0" destOrd="0" presId="urn:microsoft.com/office/officeart/2018/2/layout/IconVerticalSolidList"/>
    <dgm:cxn modelId="{52C544CA-EFED-44CF-A8EE-D12BD2DDC8EF}" type="presParOf" srcId="{A7D79B04-1C66-46AA-B8A4-89DC48C05CEE}" destId="{37EC6DCA-4335-4049-B7C3-7F42CB0DC28D}" srcOrd="0" destOrd="0" presId="urn:microsoft.com/office/officeart/2018/2/layout/IconVerticalSolidList"/>
    <dgm:cxn modelId="{AA24D932-CD66-42AC-89F6-79870E103D1C}" type="presParOf" srcId="{A7D79B04-1C66-46AA-B8A4-89DC48C05CEE}" destId="{CDE374BF-C3D1-4441-90A2-EC02EC88CCA4}" srcOrd="1" destOrd="0" presId="urn:microsoft.com/office/officeart/2018/2/layout/IconVerticalSolidList"/>
    <dgm:cxn modelId="{AC9D331D-A5E9-4F05-B699-8513E9CBE9B0}" type="presParOf" srcId="{A7D79B04-1C66-46AA-B8A4-89DC48C05CEE}" destId="{0E87E6A0-7AE7-4C70-B64A-AB5331A90ADE}" srcOrd="2" destOrd="0" presId="urn:microsoft.com/office/officeart/2018/2/layout/IconVerticalSolidList"/>
    <dgm:cxn modelId="{917B940A-0553-4D58-895D-8DC337FA8293}" type="presParOf" srcId="{A7D79B04-1C66-46AA-B8A4-89DC48C05CEE}" destId="{14B7F568-D25F-4D40-B6D5-44ABEF3B01D1}" srcOrd="3" destOrd="0" presId="urn:microsoft.com/office/officeart/2018/2/layout/IconVerticalSolidList"/>
    <dgm:cxn modelId="{122B0AFB-03F7-4065-998D-4DD9575F737D}" type="presParOf" srcId="{A7D79B04-1C66-46AA-B8A4-89DC48C05CEE}" destId="{61F5A6C6-957B-4592-8553-85F85B5353A9}" srcOrd="4" destOrd="0" presId="urn:microsoft.com/office/officeart/2018/2/layout/IconVerticalSolidList"/>
    <dgm:cxn modelId="{FF407BF7-9008-4CD3-9431-F82249AC6CEA}" type="presParOf" srcId="{A58C4A0B-EC22-4150-A76D-9D6EF4FD8D93}" destId="{F101AD48-E46D-43E5-89E6-0056D8971E20}" srcOrd="1" destOrd="0" presId="urn:microsoft.com/office/officeart/2018/2/layout/IconVerticalSolidList"/>
    <dgm:cxn modelId="{C6EF3355-6164-456A-81AE-F9D1C43D0E02}" type="presParOf" srcId="{A58C4A0B-EC22-4150-A76D-9D6EF4FD8D93}" destId="{DEFD3257-B7D0-43D2-BAD3-247A5908B0ED}" srcOrd="2" destOrd="0" presId="urn:microsoft.com/office/officeart/2018/2/layout/IconVerticalSolidList"/>
    <dgm:cxn modelId="{05960464-0672-41D0-AFD4-ADA74FA03533}" type="presParOf" srcId="{DEFD3257-B7D0-43D2-BAD3-247A5908B0ED}" destId="{D71A6EC6-DB85-4306-A66F-E14AACE701D4}" srcOrd="0" destOrd="0" presId="urn:microsoft.com/office/officeart/2018/2/layout/IconVerticalSolidList"/>
    <dgm:cxn modelId="{AD7606F7-071A-43D1-B6F2-227E836ABC3D}" type="presParOf" srcId="{DEFD3257-B7D0-43D2-BAD3-247A5908B0ED}" destId="{9C617D48-2B4D-4DE9-91DD-FC3D65381321}" srcOrd="1" destOrd="0" presId="urn:microsoft.com/office/officeart/2018/2/layout/IconVerticalSolidList"/>
    <dgm:cxn modelId="{8935B82D-985E-46A2-93A9-C052F66E9361}" type="presParOf" srcId="{DEFD3257-B7D0-43D2-BAD3-247A5908B0ED}" destId="{4AEE3DA3-D3D8-412D-A39A-481F654668CE}" srcOrd="2" destOrd="0" presId="urn:microsoft.com/office/officeart/2018/2/layout/IconVerticalSolidList"/>
    <dgm:cxn modelId="{5E63E91F-489C-4ACA-803D-C324567CFD1B}" type="presParOf" srcId="{DEFD3257-B7D0-43D2-BAD3-247A5908B0ED}" destId="{FE487BA4-8449-4FA8-88D8-F725CAA214E0}" srcOrd="3" destOrd="0" presId="urn:microsoft.com/office/officeart/2018/2/layout/IconVerticalSolidList"/>
    <dgm:cxn modelId="{CB139154-6820-4DC8-B737-B412572C8492}" type="presParOf" srcId="{A58C4A0B-EC22-4150-A76D-9D6EF4FD8D93}" destId="{738E8186-0F4A-4731-87EC-4C3C9F012834}" srcOrd="3" destOrd="0" presId="urn:microsoft.com/office/officeart/2018/2/layout/IconVerticalSolidList"/>
    <dgm:cxn modelId="{0BFF9F03-A5EA-416B-8B9F-7CCCD9B72469}" type="presParOf" srcId="{A58C4A0B-EC22-4150-A76D-9D6EF4FD8D93}" destId="{B02ADC58-9B30-4545-B8DB-C807879C09A5}" srcOrd="4" destOrd="0" presId="urn:microsoft.com/office/officeart/2018/2/layout/IconVerticalSolidList"/>
    <dgm:cxn modelId="{B29689DF-C4C1-4614-A6D2-511CD9F0F9BA}" type="presParOf" srcId="{B02ADC58-9B30-4545-B8DB-C807879C09A5}" destId="{31964719-D346-43C9-84C6-4505D7B9560D}" srcOrd="0" destOrd="0" presId="urn:microsoft.com/office/officeart/2018/2/layout/IconVerticalSolidList"/>
    <dgm:cxn modelId="{4F94AA04-6DC8-4B1C-B933-3513490E81D0}" type="presParOf" srcId="{B02ADC58-9B30-4545-B8DB-C807879C09A5}" destId="{6C012421-1AA8-4F8C-871C-160BE308C28F}" srcOrd="1" destOrd="0" presId="urn:microsoft.com/office/officeart/2018/2/layout/IconVerticalSolidList"/>
    <dgm:cxn modelId="{36774A10-E080-423D-B3C1-7D9CEDB4C269}" type="presParOf" srcId="{B02ADC58-9B30-4545-B8DB-C807879C09A5}" destId="{77D016A1-FC3F-490F-9452-A12B1954431D}" srcOrd="2" destOrd="0" presId="urn:microsoft.com/office/officeart/2018/2/layout/IconVerticalSolidList"/>
    <dgm:cxn modelId="{AE6D08BA-1119-44F0-B876-4FE08A5F9A7C}" type="presParOf" srcId="{B02ADC58-9B30-4545-B8DB-C807879C09A5}" destId="{43A2FF69-85E9-4F2D-8B02-C639872FAA1C}" srcOrd="3" destOrd="0" presId="urn:microsoft.com/office/officeart/2018/2/layout/IconVerticalSolidList"/>
    <dgm:cxn modelId="{C00CFA50-F2A4-4E81-9A6F-1BD5D761E4FD}" type="presParOf" srcId="{B02ADC58-9B30-4545-B8DB-C807879C09A5}" destId="{A6345D7D-428E-4E59-8721-E470AFA02275}" srcOrd="4" destOrd="0" presId="urn:microsoft.com/office/officeart/2018/2/layout/IconVerticalSolidList"/>
    <dgm:cxn modelId="{BD2275F7-135A-494C-BFB8-A51F8FE2C7BA}" type="presParOf" srcId="{A58C4A0B-EC22-4150-A76D-9D6EF4FD8D93}" destId="{64EDBBF8-57DD-4DED-9A5D-27A1FD887C98}" srcOrd="5" destOrd="0" presId="urn:microsoft.com/office/officeart/2018/2/layout/IconVerticalSolidList"/>
    <dgm:cxn modelId="{D18FFACE-99A1-41B9-8929-8B5ACABFAD2B}" type="presParOf" srcId="{A58C4A0B-EC22-4150-A76D-9D6EF4FD8D93}" destId="{38D63D09-2311-43E9-A0A7-0AFE75116DCE}" srcOrd="6" destOrd="0" presId="urn:microsoft.com/office/officeart/2018/2/layout/IconVerticalSolidList"/>
    <dgm:cxn modelId="{7144D191-7580-41F5-99FF-4169D002AB64}" type="presParOf" srcId="{38D63D09-2311-43E9-A0A7-0AFE75116DCE}" destId="{B64B1A3F-6A2D-46E4-93B4-35477ED0D894}" srcOrd="0" destOrd="0" presId="urn:microsoft.com/office/officeart/2018/2/layout/IconVerticalSolidList"/>
    <dgm:cxn modelId="{8F04CD7D-AA31-433A-B608-A3D70DB8EBA3}" type="presParOf" srcId="{38D63D09-2311-43E9-A0A7-0AFE75116DCE}" destId="{402BE186-5F58-45B3-977C-43D2E8BAB24C}" srcOrd="1" destOrd="0" presId="urn:microsoft.com/office/officeart/2018/2/layout/IconVerticalSolidList"/>
    <dgm:cxn modelId="{8B9F7F69-969B-4AFB-8761-A92ADF240CD2}" type="presParOf" srcId="{38D63D09-2311-43E9-A0A7-0AFE75116DCE}" destId="{9D9A9BD4-0CBD-4CF4-921A-050A3D6062B1}" srcOrd="2" destOrd="0" presId="urn:microsoft.com/office/officeart/2018/2/layout/IconVerticalSolidList"/>
    <dgm:cxn modelId="{C4102124-C9C7-48C8-B1D8-A841EB39FEF7}" type="presParOf" srcId="{38D63D09-2311-43E9-A0A7-0AFE75116DCE}" destId="{44A7A7D3-FAC8-4F35-A60F-B2E6C7B2EFB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654D0-544E-4CBB-8102-FB04253FE47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7D4BC77-90EF-4D2A-8595-4C5181D170D6}">
      <dgm:prSet/>
      <dgm:spPr/>
      <dgm:t>
        <a:bodyPr/>
        <a:lstStyle/>
        <a:p>
          <a:r>
            <a:rPr lang="en-US"/>
            <a:t>Why was he screened for HCV?</a:t>
          </a:r>
        </a:p>
      </dgm:t>
    </dgm:pt>
    <dgm:pt modelId="{AB3BDE93-94A1-4FC0-9C61-2C6A8D1858B3}" type="parTrans" cxnId="{F52B7429-DCA1-49A9-8220-88D233287AAF}">
      <dgm:prSet/>
      <dgm:spPr/>
      <dgm:t>
        <a:bodyPr/>
        <a:lstStyle/>
        <a:p>
          <a:endParaRPr lang="en-US"/>
        </a:p>
      </dgm:t>
    </dgm:pt>
    <dgm:pt modelId="{D4029C9D-DB87-4221-857A-AB0BB7B1A5A5}" type="sibTrans" cxnId="{F52B7429-DCA1-49A9-8220-88D233287AAF}">
      <dgm:prSet/>
      <dgm:spPr/>
      <dgm:t>
        <a:bodyPr/>
        <a:lstStyle/>
        <a:p>
          <a:endParaRPr lang="en-US"/>
        </a:p>
      </dgm:t>
    </dgm:pt>
    <dgm:pt modelId="{7B7460C9-F46B-479B-A4F8-512D85859FBF}">
      <dgm:prSet/>
      <dgm:spPr/>
      <dgm:t>
        <a:bodyPr/>
        <a:lstStyle/>
        <a:p>
          <a:r>
            <a:rPr lang="en-US" dirty="0"/>
            <a:t>Can his joint pains be extrahepatic manifestations of HCV?</a:t>
          </a:r>
        </a:p>
      </dgm:t>
    </dgm:pt>
    <dgm:pt modelId="{52017CFC-ECEF-4FE7-97D4-7555B90C0B60}" type="parTrans" cxnId="{B8D1825A-6938-4825-B70F-601490D7A7CF}">
      <dgm:prSet/>
      <dgm:spPr/>
      <dgm:t>
        <a:bodyPr/>
        <a:lstStyle/>
        <a:p>
          <a:endParaRPr lang="en-US"/>
        </a:p>
      </dgm:t>
    </dgm:pt>
    <dgm:pt modelId="{6EA00B94-BBFB-4ED8-8925-DA7E12660BE3}" type="sibTrans" cxnId="{B8D1825A-6938-4825-B70F-601490D7A7CF}">
      <dgm:prSet/>
      <dgm:spPr/>
      <dgm:t>
        <a:bodyPr/>
        <a:lstStyle/>
        <a:p>
          <a:endParaRPr lang="en-US"/>
        </a:p>
      </dgm:t>
    </dgm:pt>
    <dgm:pt modelId="{5DBAADC7-7B83-4876-8C0E-5CD5F69C5BCA}">
      <dgm:prSet/>
      <dgm:spPr/>
      <dgm:t>
        <a:bodyPr/>
        <a:lstStyle/>
        <a:p>
          <a:r>
            <a:rPr lang="en-US"/>
            <a:t>What are the next steps in evaluating a patient with a positive HCV antibody?</a:t>
          </a:r>
        </a:p>
      </dgm:t>
    </dgm:pt>
    <dgm:pt modelId="{88B487C5-332F-4785-A949-F2AA56FBE828}" type="parTrans" cxnId="{FF7C4C4C-B038-44E1-AEA1-81C7F1493537}">
      <dgm:prSet/>
      <dgm:spPr/>
      <dgm:t>
        <a:bodyPr/>
        <a:lstStyle/>
        <a:p>
          <a:endParaRPr lang="en-US"/>
        </a:p>
      </dgm:t>
    </dgm:pt>
    <dgm:pt modelId="{2096B1B2-32A6-49B2-A7BD-21438CC4C9E6}" type="sibTrans" cxnId="{FF7C4C4C-B038-44E1-AEA1-81C7F1493537}">
      <dgm:prSet/>
      <dgm:spPr/>
      <dgm:t>
        <a:bodyPr/>
        <a:lstStyle/>
        <a:p>
          <a:endParaRPr lang="en-US"/>
        </a:p>
      </dgm:t>
    </dgm:pt>
    <dgm:pt modelId="{DDBD7003-FC73-4BDD-85F9-C631F91C4C8B}">
      <dgm:prSet/>
      <dgm:spPr/>
      <dgm:t>
        <a:bodyPr/>
        <a:lstStyle/>
        <a:p>
          <a:r>
            <a:rPr lang="en-US"/>
            <a:t>What is the role of primary care in the management of HCV?</a:t>
          </a:r>
        </a:p>
      </dgm:t>
    </dgm:pt>
    <dgm:pt modelId="{9C9F1782-EEB8-46F6-9D02-A456552A3AB1}" type="parTrans" cxnId="{5CF5B089-4753-4B90-A47F-9F254E35C58C}">
      <dgm:prSet/>
      <dgm:spPr/>
      <dgm:t>
        <a:bodyPr/>
        <a:lstStyle/>
        <a:p>
          <a:endParaRPr lang="en-US"/>
        </a:p>
      </dgm:t>
    </dgm:pt>
    <dgm:pt modelId="{49A27479-95DF-466F-8EF2-3592B7F968BB}" type="sibTrans" cxnId="{5CF5B089-4753-4B90-A47F-9F254E35C58C}">
      <dgm:prSet/>
      <dgm:spPr/>
      <dgm:t>
        <a:bodyPr/>
        <a:lstStyle/>
        <a:p>
          <a:endParaRPr lang="en-US"/>
        </a:p>
      </dgm:t>
    </dgm:pt>
    <dgm:pt modelId="{3B70A541-9D63-7F4B-A79F-65271CE9B12B}" type="pres">
      <dgm:prSet presAssocID="{1D9654D0-544E-4CBB-8102-FB04253FE471}" presName="vert0" presStyleCnt="0">
        <dgm:presLayoutVars>
          <dgm:dir/>
          <dgm:animOne val="branch"/>
          <dgm:animLvl val="lvl"/>
        </dgm:presLayoutVars>
      </dgm:prSet>
      <dgm:spPr/>
    </dgm:pt>
    <dgm:pt modelId="{DEE18B79-29AD-9448-AD14-864AA577C49E}" type="pres">
      <dgm:prSet presAssocID="{B7D4BC77-90EF-4D2A-8595-4C5181D170D6}" presName="thickLine" presStyleLbl="alignNode1" presStyleIdx="0" presStyleCnt="4"/>
      <dgm:spPr/>
    </dgm:pt>
    <dgm:pt modelId="{3F632BA6-CD91-9944-BA1B-4109BF1E8AB1}" type="pres">
      <dgm:prSet presAssocID="{B7D4BC77-90EF-4D2A-8595-4C5181D170D6}" presName="horz1" presStyleCnt="0"/>
      <dgm:spPr/>
    </dgm:pt>
    <dgm:pt modelId="{0D86C173-FD35-774C-AFB2-EC36CBA0EAA0}" type="pres">
      <dgm:prSet presAssocID="{B7D4BC77-90EF-4D2A-8595-4C5181D170D6}" presName="tx1" presStyleLbl="revTx" presStyleIdx="0" presStyleCnt="4"/>
      <dgm:spPr/>
    </dgm:pt>
    <dgm:pt modelId="{818F8346-9AF0-2D43-9D3E-063725DD7CEF}" type="pres">
      <dgm:prSet presAssocID="{B7D4BC77-90EF-4D2A-8595-4C5181D170D6}" presName="vert1" presStyleCnt="0"/>
      <dgm:spPr/>
    </dgm:pt>
    <dgm:pt modelId="{5AA9F7EE-3BC1-C244-801D-1E431130B897}" type="pres">
      <dgm:prSet presAssocID="{7B7460C9-F46B-479B-A4F8-512D85859FBF}" presName="thickLine" presStyleLbl="alignNode1" presStyleIdx="1" presStyleCnt="4"/>
      <dgm:spPr/>
    </dgm:pt>
    <dgm:pt modelId="{920B1649-C863-EE47-BC11-DA4317A1DCBF}" type="pres">
      <dgm:prSet presAssocID="{7B7460C9-F46B-479B-A4F8-512D85859FBF}" presName="horz1" presStyleCnt="0"/>
      <dgm:spPr/>
    </dgm:pt>
    <dgm:pt modelId="{0B89EAC1-6747-F147-92B4-E4E55D499BED}" type="pres">
      <dgm:prSet presAssocID="{7B7460C9-F46B-479B-A4F8-512D85859FBF}" presName="tx1" presStyleLbl="revTx" presStyleIdx="1" presStyleCnt="4"/>
      <dgm:spPr/>
    </dgm:pt>
    <dgm:pt modelId="{78988312-CCB2-484D-A1E5-9EBA38E9BC2F}" type="pres">
      <dgm:prSet presAssocID="{7B7460C9-F46B-479B-A4F8-512D85859FBF}" presName="vert1" presStyleCnt="0"/>
      <dgm:spPr/>
    </dgm:pt>
    <dgm:pt modelId="{6D0F4AD0-C651-6948-A1F9-61BE9726221F}" type="pres">
      <dgm:prSet presAssocID="{5DBAADC7-7B83-4876-8C0E-5CD5F69C5BCA}" presName="thickLine" presStyleLbl="alignNode1" presStyleIdx="2" presStyleCnt="4"/>
      <dgm:spPr/>
    </dgm:pt>
    <dgm:pt modelId="{62D1943A-512F-2E47-BFE1-040310EDBAB6}" type="pres">
      <dgm:prSet presAssocID="{5DBAADC7-7B83-4876-8C0E-5CD5F69C5BCA}" presName="horz1" presStyleCnt="0"/>
      <dgm:spPr/>
    </dgm:pt>
    <dgm:pt modelId="{7487A566-82DC-C248-B2B2-C31785A1D5BA}" type="pres">
      <dgm:prSet presAssocID="{5DBAADC7-7B83-4876-8C0E-5CD5F69C5BCA}" presName="tx1" presStyleLbl="revTx" presStyleIdx="2" presStyleCnt="4"/>
      <dgm:spPr/>
    </dgm:pt>
    <dgm:pt modelId="{9B38E899-BAD7-8447-9848-F11E2E7E18C8}" type="pres">
      <dgm:prSet presAssocID="{5DBAADC7-7B83-4876-8C0E-5CD5F69C5BCA}" presName="vert1" presStyleCnt="0"/>
      <dgm:spPr/>
    </dgm:pt>
    <dgm:pt modelId="{360AA913-0A56-204B-A772-B0000FF773CD}" type="pres">
      <dgm:prSet presAssocID="{DDBD7003-FC73-4BDD-85F9-C631F91C4C8B}" presName="thickLine" presStyleLbl="alignNode1" presStyleIdx="3" presStyleCnt="4"/>
      <dgm:spPr/>
    </dgm:pt>
    <dgm:pt modelId="{53F8600C-A2A9-C349-A36C-F198EB9977BE}" type="pres">
      <dgm:prSet presAssocID="{DDBD7003-FC73-4BDD-85F9-C631F91C4C8B}" presName="horz1" presStyleCnt="0"/>
      <dgm:spPr/>
    </dgm:pt>
    <dgm:pt modelId="{4716C366-C877-7B4E-9A2E-DA7ED641B0B2}" type="pres">
      <dgm:prSet presAssocID="{DDBD7003-FC73-4BDD-85F9-C631F91C4C8B}" presName="tx1" presStyleLbl="revTx" presStyleIdx="3" presStyleCnt="4"/>
      <dgm:spPr/>
    </dgm:pt>
    <dgm:pt modelId="{819D8B31-088E-6045-874F-5EE5EE4E4E96}" type="pres">
      <dgm:prSet presAssocID="{DDBD7003-FC73-4BDD-85F9-C631F91C4C8B}" presName="vert1" presStyleCnt="0"/>
      <dgm:spPr/>
    </dgm:pt>
  </dgm:ptLst>
  <dgm:cxnLst>
    <dgm:cxn modelId="{6946F019-3BE9-5F4F-835E-CC23CBB7F2A9}" type="presOf" srcId="{1D9654D0-544E-4CBB-8102-FB04253FE471}" destId="{3B70A541-9D63-7F4B-A79F-65271CE9B12B}" srcOrd="0" destOrd="0" presId="urn:microsoft.com/office/officeart/2008/layout/LinedList"/>
    <dgm:cxn modelId="{F52B7429-DCA1-49A9-8220-88D233287AAF}" srcId="{1D9654D0-544E-4CBB-8102-FB04253FE471}" destId="{B7D4BC77-90EF-4D2A-8595-4C5181D170D6}" srcOrd="0" destOrd="0" parTransId="{AB3BDE93-94A1-4FC0-9C61-2C6A8D1858B3}" sibTransId="{D4029C9D-DB87-4221-857A-AB0BB7B1A5A5}"/>
    <dgm:cxn modelId="{FF7C4C4C-B038-44E1-AEA1-81C7F1493537}" srcId="{1D9654D0-544E-4CBB-8102-FB04253FE471}" destId="{5DBAADC7-7B83-4876-8C0E-5CD5F69C5BCA}" srcOrd="2" destOrd="0" parTransId="{88B487C5-332F-4785-A949-F2AA56FBE828}" sibTransId="{2096B1B2-32A6-49B2-A7BD-21438CC4C9E6}"/>
    <dgm:cxn modelId="{B8D1825A-6938-4825-B70F-601490D7A7CF}" srcId="{1D9654D0-544E-4CBB-8102-FB04253FE471}" destId="{7B7460C9-F46B-479B-A4F8-512D85859FBF}" srcOrd="1" destOrd="0" parTransId="{52017CFC-ECEF-4FE7-97D4-7555B90C0B60}" sibTransId="{6EA00B94-BBFB-4ED8-8925-DA7E12660BE3}"/>
    <dgm:cxn modelId="{DD08DC5B-4C86-004D-B852-FC5DA5BB9967}" type="presOf" srcId="{7B7460C9-F46B-479B-A4F8-512D85859FBF}" destId="{0B89EAC1-6747-F147-92B4-E4E55D499BED}" srcOrd="0" destOrd="0" presId="urn:microsoft.com/office/officeart/2008/layout/LinedList"/>
    <dgm:cxn modelId="{9B0E1567-954E-6349-9A0D-129E721FE0BB}" type="presOf" srcId="{DDBD7003-FC73-4BDD-85F9-C631F91C4C8B}" destId="{4716C366-C877-7B4E-9A2E-DA7ED641B0B2}" srcOrd="0" destOrd="0" presId="urn:microsoft.com/office/officeart/2008/layout/LinedList"/>
    <dgm:cxn modelId="{5CF5B089-4753-4B90-A47F-9F254E35C58C}" srcId="{1D9654D0-544E-4CBB-8102-FB04253FE471}" destId="{DDBD7003-FC73-4BDD-85F9-C631F91C4C8B}" srcOrd="3" destOrd="0" parTransId="{9C9F1782-EEB8-46F6-9D02-A456552A3AB1}" sibTransId="{49A27479-95DF-466F-8EF2-3592B7F968BB}"/>
    <dgm:cxn modelId="{CFE3DCCF-9290-754E-81F1-2BE747FDC5ED}" type="presOf" srcId="{B7D4BC77-90EF-4D2A-8595-4C5181D170D6}" destId="{0D86C173-FD35-774C-AFB2-EC36CBA0EAA0}" srcOrd="0" destOrd="0" presId="urn:microsoft.com/office/officeart/2008/layout/LinedList"/>
    <dgm:cxn modelId="{701B8DEF-289E-EA41-B4B6-F42EBEFEA27F}" type="presOf" srcId="{5DBAADC7-7B83-4876-8C0E-5CD5F69C5BCA}" destId="{7487A566-82DC-C248-B2B2-C31785A1D5BA}" srcOrd="0" destOrd="0" presId="urn:microsoft.com/office/officeart/2008/layout/LinedList"/>
    <dgm:cxn modelId="{6F192E23-980B-6442-A6B3-C85839E82632}" type="presParOf" srcId="{3B70A541-9D63-7F4B-A79F-65271CE9B12B}" destId="{DEE18B79-29AD-9448-AD14-864AA577C49E}" srcOrd="0" destOrd="0" presId="urn:microsoft.com/office/officeart/2008/layout/LinedList"/>
    <dgm:cxn modelId="{52D8C952-71EB-8C40-ACBD-58044FEAFC94}" type="presParOf" srcId="{3B70A541-9D63-7F4B-A79F-65271CE9B12B}" destId="{3F632BA6-CD91-9944-BA1B-4109BF1E8AB1}" srcOrd="1" destOrd="0" presId="urn:microsoft.com/office/officeart/2008/layout/LinedList"/>
    <dgm:cxn modelId="{1AB0D386-1FBF-D240-84D4-A445171CA8AF}" type="presParOf" srcId="{3F632BA6-CD91-9944-BA1B-4109BF1E8AB1}" destId="{0D86C173-FD35-774C-AFB2-EC36CBA0EAA0}" srcOrd="0" destOrd="0" presId="urn:microsoft.com/office/officeart/2008/layout/LinedList"/>
    <dgm:cxn modelId="{6077B38A-9179-464D-8334-1C75A94C4755}" type="presParOf" srcId="{3F632BA6-CD91-9944-BA1B-4109BF1E8AB1}" destId="{818F8346-9AF0-2D43-9D3E-063725DD7CEF}" srcOrd="1" destOrd="0" presId="urn:microsoft.com/office/officeart/2008/layout/LinedList"/>
    <dgm:cxn modelId="{8666060C-709C-5F41-8406-38AC114F34CD}" type="presParOf" srcId="{3B70A541-9D63-7F4B-A79F-65271CE9B12B}" destId="{5AA9F7EE-3BC1-C244-801D-1E431130B897}" srcOrd="2" destOrd="0" presId="urn:microsoft.com/office/officeart/2008/layout/LinedList"/>
    <dgm:cxn modelId="{9C64613E-FE19-D948-A4E9-400C66C2B449}" type="presParOf" srcId="{3B70A541-9D63-7F4B-A79F-65271CE9B12B}" destId="{920B1649-C863-EE47-BC11-DA4317A1DCBF}" srcOrd="3" destOrd="0" presId="urn:microsoft.com/office/officeart/2008/layout/LinedList"/>
    <dgm:cxn modelId="{DBAD6BBA-F9CA-8340-A13B-04284AB99E17}" type="presParOf" srcId="{920B1649-C863-EE47-BC11-DA4317A1DCBF}" destId="{0B89EAC1-6747-F147-92B4-E4E55D499BED}" srcOrd="0" destOrd="0" presId="urn:microsoft.com/office/officeart/2008/layout/LinedList"/>
    <dgm:cxn modelId="{81C80BA9-3A83-A34C-83EA-D051A065DC5D}" type="presParOf" srcId="{920B1649-C863-EE47-BC11-DA4317A1DCBF}" destId="{78988312-CCB2-484D-A1E5-9EBA38E9BC2F}" srcOrd="1" destOrd="0" presId="urn:microsoft.com/office/officeart/2008/layout/LinedList"/>
    <dgm:cxn modelId="{BC034F3E-662C-A348-A8DA-6386B11BB908}" type="presParOf" srcId="{3B70A541-9D63-7F4B-A79F-65271CE9B12B}" destId="{6D0F4AD0-C651-6948-A1F9-61BE9726221F}" srcOrd="4" destOrd="0" presId="urn:microsoft.com/office/officeart/2008/layout/LinedList"/>
    <dgm:cxn modelId="{6277DCCC-45D6-C444-81C3-10F326E58590}" type="presParOf" srcId="{3B70A541-9D63-7F4B-A79F-65271CE9B12B}" destId="{62D1943A-512F-2E47-BFE1-040310EDBAB6}" srcOrd="5" destOrd="0" presId="urn:microsoft.com/office/officeart/2008/layout/LinedList"/>
    <dgm:cxn modelId="{25632F68-009A-E54B-A56D-F47AD9D4DB7C}" type="presParOf" srcId="{62D1943A-512F-2E47-BFE1-040310EDBAB6}" destId="{7487A566-82DC-C248-B2B2-C31785A1D5BA}" srcOrd="0" destOrd="0" presId="urn:microsoft.com/office/officeart/2008/layout/LinedList"/>
    <dgm:cxn modelId="{4F6044B6-B0A0-674C-BE5C-CEE163CA02DE}" type="presParOf" srcId="{62D1943A-512F-2E47-BFE1-040310EDBAB6}" destId="{9B38E899-BAD7-8447-9848-F11E2E7E18C8}" srcOrd="1" destOrd="0" presId="urn:microsoft.com/office/officeart/2008/layout/LinedList"/>
    <dgm:cxn modelId="{11180A65-A83E-EE4E-B263-159F2046EE12}" type="presParOf" srcId="{3B70A541-9D63-7F4B-A79F-65271CE9B12B}" destId="{360AA913-0A56-204B-A772-B0000FF773CD}" srcOrd="6" destOrd="0" presId="urn:microsoft.com/office/officeart/2008/layout/LinedList"/>
    <dgm:cxn modelId="{97B077AB-8352-BC44-B978-401B91539F6E}" type="presParOf" srcId="{3B70A541-9D63-7F4B-A79F-65271CE9B12B}" destId="{53F8600C-A2A9-C349-A36C-F198EB9977BE}" srcOrd="7" destOrd="0" presId="urn:microsoft.com/office/officeart/2008/layout/LinedList"/>
    <dgm:cxn modelId="{B84171F0-3447-A440-8ED6-CB0382A481F1}" type="presParOf" srcId="{53F8600C-A2A9-C349-A36C-F198EB9977BE}" destId="{4716C366-C877-7B4E-9A2E-DA7ED641B0B2}" srcOrd="0" destOrd="0" presId="urn:microsoft.com/office/officeart/2008/layout/LinedList"/>
    <dgm:cxn modelId="{8B1C1DF0-5EEE-324E-8CE4-BBAE39FA0DE2}" type="presParOf" srcId="{53F8600C-A2A9-C349-A36C-F198EB9977BE}" destId="{819D8B31-088E-6045-874F-5EE5EE4E4E9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58BE2-4F8D-4D7C-BB58-710BF912F3F0}"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F756F044-0103-43B8-819F-D3451B56BEE0}">
      <dgm:prSet/>
      <dgm:spPr/>
      <dgm:t>
        <a:bodyPr/>
        <a:lstStyle/>
        <a:p>
          <a:pPr rtl="0"/>
          <a:r>
            <a:rPr lang="en-US" dirty="0"/>
            <a:t>HCV Screening Recommendations</a:t>
          </a:r>
        </a:p>
      </dgm:t>
    </dgm:pt>
    <dgm:pt modelId="{E3FC1B24-2FE1-4EFA-B445-AD6F89CFE25F}" type="parTrans" cxnId="{B655CB2E-DF72-4FAC-8F81-EFD65ACA1DDB}">
      <dgm:prSet/>
      <dgm:spPr/>
      <dgm:t>
        <a:bodyPr/>
        <a:lstStyle/>
        <a:p>
          <a:endParaRPr lang="en-US"/>
        </a:p>
      </dgm:t>
    </dgm:pt>
    <dgm:pt modelId="{A32D2600-EF00-43FB-96E7-3D408F242FED}" type="sibTrans" cxnId="{B655CB2E-DF72-4FAC-8F81-EFD65ACA1DDB}">
      <dgm:prSet/>
      <dgm:spPr/>
      <dgm:t>
        <a:bodyPr/>
        <a:lstStyle/>
        <a:p>
          <a:endParaRPr lang="en-US"/>
        </a:p>
      </dgm:t>
    </dgm:pt>
    <dgm:pt modelId="{3995B124-ECE3-4F74-823A-10E0A74CB0A6}">
      <dgm:prSet/>
      <dgm:spPr/>
      <dgm:t>
        <a:bodyPr/>
        <a:lstStyle/>
        <a:p>
          <a:r>
            <a:rPr lang="en-US" dirty="0"/>
            <a:t>CDC</a:t>
          </a:r>
        </a:p>
      </dgm:t>
    </dgm:pt>
    <dgm:pt modelId="{3D23429E-A938-43B7-8E83-0BA8BAD564C8}" type="parTrans" cxnId="{622E8928-72BA-4132-A975-59D275CEBFE8}">
      <dgm:prSet/>
      <dgm:spPr/>
      <dgm:t>
        <a:bodyPr/>
        <a:lstStyle/>
        <a:p>
          <a:endParaRPr lang="en-US"/>
        </a:p>
      </dgm:t>
    </dgm:pt>
    <dgm:pt modelId="{1ACF497F-587F-48CE-86FE-6A7D031B019B}" type="sibTrans" cxnId="{622E8928-72BA-4132-A975-59D275CEBFE8}">
      <dgm:prSet/>
      <dgm:spPr/>
      <dgm:t>
        <a:bodyPr/>
        <a:lstStyle/>
        <a:p>
          <a:endParaRPr lang="en-US"/>
        </a:p>
      </dgm:t>
    </dgm:pt>
    <dgm:pt modelId="{1B9839C3-4756-4C01-BF1D-1DD79ADE1BE2}">
      <dgm:prSet/>
      <dgm:spPr/>
      <dgm:t>
        <a:bodyPr/>
        <a:lstStyle/>
        <a:p>
          <a:r>
            <a:rPr lang="en-US" dirty="0"/>
            <a:t>AASLD/IDSA</a:t>
          </a:r>
        </a:p>
      </dgm:t>
    </dgm:pt>
    <dgm:pt modelId="{48559AB8-E2BE-4F64-9385-21C9A6E3DE8A}" type="parTrans" cxnId="{75A022E8-0544-4152-A47D-1425600D034E}">
      <dgm:prSet/>
      <dgm:spPr/>
      <dgm:t>
        <a:bodyPr/>
        <a:lstStyle/>
        <a:p>
          <a:endParaRPr lang="en-US"/>
        </a:p>
      </dgm:t>
    </dgm:pt>
    <dgm:pt modelId="{8D8C90F3-B0BA-4028-A1F5-B74DDA3D658A}" type="sibTrans" cxnId="{75A022E8-0544-4152-A47D-1425600D034E}">
      <dgm:prSet/>
      <dgm:spPr/>
      <dgm:t>
        <a:bodyPr/>
        <a:lstStyle/>
        <a:p>
          <a:endParaRPr lang="en-US"/>
        </a:p>
      </dgm:t>
    </dgm:pt>
    <dgm:pt modelId="{4967FCC1-8C92-4A97-B6D8-FF3BA755CA07}">
      <dgm:prSet phldr="0"/>
      <dgm:spPr/>
      <dgm:t>
        <a:bodyPr/>
        <a:lstStyle/>
        <a:p>
          <a:pPr rtl="0"/>
          <a:r>
            <a:rPr lang="en-US" dirty="0">
              <a:latin typeface="Calibri Light" panose="020F0302020204030204"/>
            </a:rPr>
            <a:t>HCV General Concepts</a:t>
          </a:r>
        </a:p>
      </dgm:t>
    </dgm:pt>
    <dgm:pt modelId="{509D7EBE-951B-49C6-A965-8CBA60F31D57}" type="parTrans" cxnId="{3CB7F4AF-CD9B-4B72-B6D6-6DC325CA8822}">
      <dgm:prSet/>
      <dgm:spPr/>
      <dgm:t>
        <a:bodyPr/>
        <a:lstStyle/>
        <a:p>
          <a:endParaRPr lang="en-US"/>
        </a:p>
      </dgm:t>
    </dgm:pt>
    <dgm:pt modelId="{3D838C79-4C14-4E75-ABED-022EA6568705}" type="sibTrans" cxnId="{3CB7F4AF-CD9B-4B72-B6D6-6DC325CA8822}">
      <dgm:prSet/>
      <dgm:spPr/>
      <dgm:t>
        <a:bodyPr/>
        <a:lstStyle/>
        <a:p>
          <a:endParaRPr lang="en-US"/>
        </a:p>
      </dgm:t>
    </dgm:pt>
    <dgm:pt modelId="{6C75B68F-B44D-4318-8BC3-B69212E625F1}">
      <dgm:prSet phldr="0"/>
      <dgm:spPr/>
      <dgm:t>
        <a:bodyPr/>
        <a:lstStyle/>
        <a:p>
          <a:pPr rtl="0"/>
          <a:r>
            <a:rPr lang="en-US" dirty="0">
              <a:latin typeface="Calibri Light" panose="020F0302020204030204"/>
            </a:rPr>
            <a:t>The Virus</a:t>
          </a:r>
        </a:p>
      </dgm:t>
    </dgm:pt>
    <dgm:pt modelId="{5D03CDE0-CF5B-45BB-B5D3-E5B9FE35DD69}" type="parTrans" cxnId="{385DFFC8-A771-4FC6-A8DD-A946A5A842E1}">
      <dgm:prSet/>
      <dgm:spPr/>
      <dgm:t>
        <a:bodyPr/>
        <a:lstStyle/>
        <a:p>
          <a:endParaRPr lang="en-US"/>
        </a:p>
      </dgm:t>
    </dgm:pt>
    <dgm:pt modelId="{AAEF4A52-52D7-41C8-9D3A-2E3F13E3FFB1}" type="sibTrans" cxnId="{385DFFC8-A771-4FC6-A8DD-A946A5A842E1}">
      <dgm:prSet/>
      <dgm:spPr/>
      <dgm:t>
        <a:bodyPr/>
        <a:lstStyle/>
        <a:p>
          <a:endParaRPr lang="en-US"/>
        </a:p>
      </dgm:t>
    </dgm:pt>
    <dgm:pt modelId="{BD25C3A5-6508-1C40-8B6E-950E7F622B37}">
      <dgm:prSet/>
      <dgm:spPr/>
      <dgm:t>
        <a:bodyPr/>
        <a:lstStyle/>
        <a:p>
          <a:r>
            <a:rPr lang="en-US" dirty="0"/>
            <a:t>Patient Management</a:t>
          </a:r>
        </a:p>
      </dgm:t>
    </dgm:pt>
    <dgm:pt modelId="{BF020131-0587-2F4B-8812-9110BCD06180}" type="parTrans" cxnId="{11961160-DB55-624F-B9DC-8F0E9CD78D35}">
      <dgm:prSet/>
      <dgm:spPr/>
      <dgm:t>
        <a:bodyPr/>
        <a:lstStyle/>
        <a:p>
          <a:endParaRPr lang="en-US"/>
        </a:p>
      </dgm:t>
    </dgm:pt>
    <dgm:pt modelId="{00309976-8598-F84E-A627-382131333CCA}" type="sibTrans" cxnId="{11961160-DB55-624F-B9DC-8F0E9CD78D35}">
      <dgm:prSet/>
      <dgm:spPr/>
      <dgm:t>
        <a:bodyPr/>
        <a:lstStyle/>
        <a:p>
          <a:endParaRPr lang="en-US"/>
        </a:p>
      </dgm:t>
    </dgm:pt>
    <dgm:pt modelId="{3E38DF50-C930-4247-BE25-76A0F4423FB9}">
      <dgm:prSet/>
      <dgm:spPr/>
      <dgm:t>
        <a:bodyPr/>
        <a:lstStyle/>
        <a:p>
          <a:r>
            <a:rPr lang="en-US" dirty="0"/>
            <a:t>Evaluation</a:t>
          </a:r>
        </a:p>
      </dgm:t>
    </dgm:pt>
    <dgm:pt modelId="{F202E1F1-AC85-BB4E-BABC-CCBA40215E15}" type="parTrans" cxnId="{26EA193E-B74F-B14E-B828-CCDF1FE958F4}">
      <dgm:prSet/>
      <dgm:spPr/>
      <dgm:t>
        <a:bodyPr/>
        <a:lstStyle/>
        <a:p>
          <a:endParaRPr lang="en-US"/>
        </a:p>
      </dgm:t>
    </dgm:pt>
    <dgm:pt modelId="{33F55CF9-051A-1E4B-B08A-2D22F7A334B8}" type="sibTrans" cxnId="{26EA193E-B74F-B14E-B828-CCDF1FE958F4}">
      <dgm:prSet/>
      <dgm:spPr/>
      <dgm:t>
        <a:bodyPr/>
        <a:lstStyle/>
        <a:p>
          <a:endParaRPr lang="en-US"/>
        </a:p>
      </dgm:t>
    </dgm:pt>
    <dgm:pt modelId="{50AB0FB2-6E3E-564C-A7B8-2E03C83ADC96}">
      <dgm:prSet phldr="0"/>
      <dgm:spPr/>
      <dgm:t>
        <a:bodyPr/>
        <a:lstStyle/>
        <a:p>
          <a:pPr rtl="0"/>
          <a:r>
            <a:rPr lang="en-US" dirty="0">
              <a:latin typeface="Calibri Light" panose="020F0302020204030204"/>
            </a:rPr>
            <a:t>Disease Progression</a:t>
          </a:r>
        </a:p>
      </dgm:t>
    </dgm:pt>
    <dgm:pt modelId="{A7DB0762-B817-E443-B41B-1172D545CC22}" type="parTrans" cxnId="{B5B36835-6B69-4C40-B3EA-2EA57BCFEF3B}">
      <dgm:prSet/>
      <dgm:spPr/>
      <dgm:t>
        <a:bodyPr/>
        <a:lstStyle/>
        <a:p>
          <a:endParaRPr lang="en-US"/>
        </a:p>
      </dgm:t>
    </dgm:pt>
    <dgm:pt modelId="{8E8CE916-430A-9B4E-8DDB-79E06823D265}" type="sibTrans" cxnId="{B5B36835-6B69-4C40-B3EA-2EA57BCFEF3B}">
      <dgm:prSet/>
      <dgm:spPr/>
      <dgm:t>
        <a:bodyPr/>
        <a:lstStyle/>
        <a:p>
          <a:endParaRPr lang="en-US"/>
        </a:p>
      </dgm:t>
    </dgm:pt>
    <dgm:pt modelId="{BB8F5C87-CEBB-D24E-8DA3-0E07DC5BB34A}">
      <dgm:prSet phldr="0"/>
      <dgm:spPr/>
      <dgm:t>
        <a:bodyPr/>
        <a:lstStyle/>
        <a:p>
          <a:pPr rtl="0"/>
          <a:r>
            <a:rPr lang="en-US" dirty="0">
              <a:latin typeface="Calibri Light" panose="020F0302020204030204"/>
            </a:rPr>
            <a:t>Epidemiology</a:t>
          </a:r>
        </a:p>
      </dgm:t>
    </dgm:pt>
    <dgm:pt modelId="{CFB358BD-DAB4-294B-A197-DA09DF0D1D68}" type="parTrans" cxnId="{3AC8B339-65AD-AD48-B1D6-66A5D5B1C4C7}">
      <dgm:prSet/>
      <dgm:spPr/>
      <dgm:t>
        <a:bodyPr/>
        <a:lstStyle/>
        <a:p>
          <a:endParaRPr lang="en-US"/>
        </a:p>
      </dgm:t>
    </dgm:pt>
    <dgm:pt modelId="{2E43A1FF-A2B0-934A-8078-B2BD1C331FC0}" type="sibTrans" cxnId="{3AC8B339-65AD-AD48-B1D6-66A5D5B1C4C7}">
      <dgm:prSet/>
      <dgm:spPr/>
      <dgm:t>
        <a:bodyPr/>
        <a:lstStyle/>
        <a:p>
          <a:endParaRPr lang="en-US"/>
        </a:p>
      </dgm:t>
    </dgm:pt>
    <dgm:pt modelId="{E4E4DE66-6B96-424C-A62A-A73F016C9901}">
      <dgm:prSet/>
      <dgm:spPr/>
      <dgm:t>
        <a:bodyPr/>
        <a:lstStyle/>
        <a:p>
          <a:r>
            <a:rPr lang="en-US" dirty="0"/>
            <a:t>Treatment</a:t>
          </a:r>
        </a:p>
      </dgm:t>
    </dgm:pt>
    <dgm:pt modelId="{4BEF4C9D-F832-1142-8326-F2BB9243BFD1}" type="parTrans" cxnId="{649613EB-0B53-1140-B366-505B33BBA88D}">
      <dgm:prSet/>
      <dgm:spPr/>
      <dgm:t>
        <a:bodyPr/>
        <a:lstStyle/>
        <a:p>
          <a:endParaRPr lang="en-US"/>
        </a:p>
      </dgm:t>
    </dgm:pt>
    <dgm:pt modelId="{EDEEA15E-9745-1242-9413-F95FF4839B25}" type="sibTrans" cxnId="{649613EB-0B53-1140-B366-505B33BBA88D}">
      <dgm:prSet/>
      <dgm:spPr/>
      <dgm:t>
        <a:bodyPr/>
        <a:lstStyle/>
        <a:p>
          <a:endParaRPr lang="en-US"/>
        </a:p>
      </dgm:t>
    </dgm:pt>
    <dgm:pt modelId="{29DC62D9-3EE9-F240-B464-C6B01BCC982E}">
      <dgm:prSet/>
      <dgm:spPr/>
      <dgm:t>
        <a:bodyPr/>
        <a:lstStyle/>
        <a:p>
          <a:r>
            <a:rPr lang="en-US" dirty="0"/>
            <a:t>Follow-up</a:t>
          </a:r>
        </a:p>
      </dgm:t>
    </dgm:pt>
    <dgm:pt modelId="{AA98429E-5A13-B141-A0D0-C230398756DC}" type="parTrans" cxnId="{7B7E2B28-8FB7-B24C-8BBA-53B2C97E0490}">
      <dgm:prSet/>
      <dgm:spPr/>
      <dgm:t>
        <a:bodyPr/>
        <a:lstStyle/>
        <a:p>
          <a:endParaRPr lang="en-US"/>
        </a:p>
      </dgm:t>
    </dgm:pt>
    <dgm:pt modelId="{25F92A4C-7FBB-6C4E-81D4-6AEF738A9CD3}" type="sibTrans" cxnId="{7B7E2B28-8FB7-B24C-8BBA-53B2C97E0490}">
      <dgm:prSet/>
      <dgm:spPr/>
      <dgm:t>
        <a:bodyPr/>
        <a:lstStyle/>
        <a:p>
          <a:endParaRPr lang="en-US"/>
        </a:p>
      </dgm:t>
    </dgm:pt>
    <dgm:pt modelId="{D0EDDD68-AE5F-4F13-A086-D63C76E07CDA}" type="pres">
      <dgm:prSet presAssocID="{3CE58BE2-4F8D-4D7C-BB58-710BF912F3F0}" presName="linear" presStyleCnt="0">
        <dgm:presLayoutVars>
          <dgm:dir/>
          <dgm:animLvl val="lvl"/>
          <dgm:resizeHandles val="exact"/>
        </dgm:presLayoutVars>
      </dgm:prSet>
      <dgm:spPr/>
    </dgm:pt>
    <dgm:pt modelId="{F6546742-F9FA-4507-B7FB-9A33395E3749}" type="pres">
      <dgm:prSet presAssocID="{4967FCC1-8C92-4A97-B6D8-FF3BA755CA07}" presName="parentLin" presStyleCnt="0"/>
      <dgm:spPr/>
    </dgm:pt>
    <dgm:pt modelId="{BD6F6D96-FEF9-4155-9C0A-0E1417B2B34F}" type="pres">
      <dgm:prSet presAssocID="{4967FCC1-8C92-4A97-B6D8-FF3BA755CA07}" presName="parentLeftMargin" presStyleLbl="node1" presStyleIdx="0" presStyleCnt="3"/>
      <dgm:spPr/>
    </dgm:pt>
    <dgm:pt modelId="{1A170F64-5E58-43D9-A945-E54387EA631F}" type="pres">
      <dgm:prSet presAssocID="{4967FCC1-8C92-4A97-B6D8-FF3BA755CA07}" presName="parentText" presStyleLbl="node1" presStyleIdx="0" presStyleCnt="3">
        <dgm:presLayoutVars>
          <dgm:chMax val="0"/>
          <dgm:bulletEnabled val="1"/>
        </dgm:presLayoutVars>
      </dgm:prSet>
      <dgm:spPr/>
    </dgm:pt>
    <dgm:pt modelId="{781A0F3D-EF13-4F01-9AE3-7BD6BB82B7F3}" type="pres">
      <dgm:prSet presAssocID="{4967FCC1-8C92-4A97-B6D8-FF3BA755CA07}" presName="negativeSpace" presStyleCnt="0"/>
      <dgm:spPr/>
    </dgm:pt>
    <dgm:pt modelId="{958C7AF6-79D9-47D5-8861-C5E140728941}" type="pres">
      <dgm:prSet presAssocID="{4967FCC1-8C92-4A97-B6D8-FF3BA755CA07}" presName="childText" presStyleLbl="conFgAcc1" presStyleIdx="0" presStyleCnt="3">
        <dgm:presLayoutVars>
          <dgm:bulletEnabled val="1"/>
        </dgm:presLayoutVars>
      </dgm:prSet>
      <dgm:spPr/>
    </dgm:pt>
    <dgm:pt modelId="{D06B70B2-D799-4A39-B0BC-31754AF1ED1A}" type="pres">
      <dgm:prSet presAssocID="{3D838C79-4C14-4E75-ABED-022EA6568705}" presName="spaceBetweenRectangles" presStyleCnt="0"/>
      <dgm:spPr/>
    </dgm:pt>
    <dgm:pt modelId="{66C5C47D-4580-4671-93BB-574E273011F2}" type="pres">
      <dgm:prSet presAssocID="{F756F044-0103-43B8-819F-D3451B56BEE0}" presName="parentLin" presStyleCnt="0"/>
      <dgm:spPr/>
    </dgm:pt>
    <dgm:pt modelId="{7105FB00-90AB-488D-AAC9-7172CE8ED07F}" type="pres">
      <dgm:prSet presAssocID="{F756F044-0103-43B8-819F-D3451B56BEE0}" presName="parentLeftMargin" presStyleLbl="node1" presStyleIdx="0" presStyleCnt="3"/>
      <dgm:spPr/>
    </dgm:pt>
    <dgm:pt modelId="{2779AB6A-541C-499A-B577-9D5848828A35}" type="pres">
      <dgm:prSet presAssocID="{F756F044-0103-43B8-819F-D3451B56BEE0}" presName="parentText" presStyleLbl="node1" presStyleIdx="1" presStyleCnt="3">
        <dgm:presLayoutVars>
          <dgm:chMax val="0"/>
          <dgm:bulletEnabled val="1"/>
        </dgm:presLayoutVars>
      </dgm:prSet>
      <dgm:spPr/>
    </dgm:pt>
    <dgm:pt modelId="{9C392DC9-1BD1-444E-A6D4-3E3D44E6052D}" type="pres">
      <dgm:prSet presAssocID="{F756F044-0103-43B8-819F-D3451B56BEE0}" presName="negativeSpace" presStyleCnt="0"/>
      <dgm:spPr/>
    </dgm:pt>
    <dgm:pt modelId="{CC7F5DAE-4F88-498D-8E69-B525575AD713}" type="pres">
      <dgm:prSet presAssocID="{F756F044-0103-43B8-819F-D3451B56BEE0}" presName="childText" presStyleLbl="conFgAcc1" presStyleIdx="1" presStyleCnt="3">
        <dgm:presLayoutVars>
          <dgm:bulletEnabled val="1"/>
        </dgm:presLayoutVars>
      </dgm:prSet>
      <dgm:spPr/>
    </dgm:pt>
    <dgm:pt modelId="{EEB9C529-BB2E-9340-A4FA-1C916F9A5FD7}" type="pres">
      <dgm:prSet presAssocID="{A32D2600-EF00-43FB-96E7-3D408F242FED}" presName="spaceBetweenRectangles" presStyleCnt="0"/>
      <dgm:spPr/>
    </dgm:pt>
    <dgm:pt modelId="{983CC927-612D-B74C-94FC-07CA8484C4FA}" type="pres">
      <dgm:prSet presAssocID="{BD25C3A5-6508-1C40-8B6E-950E7F622B37}" presName="parentLin" presStyleCnt="0"/>
      <dgm:spPr/>
    </dgm:pt>
    <dgm:pt modelId="{08C1A6DB-7E29-364B-8475-2EA6FF4218FB}" type="pres">
      <dgm:prSet presAssocID="{BD25C3A5-6508-1C40-8B6E-950E7F622B37}" presName="parentLeftMargin" presStyleLbl="node1" presStyleIdx="1" presStyleCnt="3"/>
      <dgm:spPr/>
    </dgm:pt>
    <dgm:pt modelId="{F1DB8620-8F72-CF4E-86BA-B574FAE070BE}" type="pres">
      <dgm:prSet presAssocID="{BD25C3A5-6508-1C40-8B6E-950E7F622B37}" presName="parentText" presStyleLbl="node1" presStyleIdx="2" presStyleCnt="3">
        <dgm:presLayoutVars>
          <dgm:chMax val="0"/>
          <dgm:bulletEnabled val="1"/>
        </dgm:presLayoutVars>
      </dgm:prSet>
      <dgm:spPr/>
    </dgm:pt>
    <dgm:pt modelId="{9BFA7B7C-DD8A-3146-BE91-DBD38B9F99C0}" type="pres">
      <dgm:prSet presAssocID="{BD25C3A5-6508-1C40-8B6E-950E7F622B37}" presName="negativeSpace" presStyleCnt="0"/>
      <dgm:spPr/>
    </dgm:pt>
    <dgm:pt modelId="{AA5A91AB-392C-0047-99C8-9BD4A05943BE}" type="pres">
      <dgm:prSet presAssocID="{BD25C3A5-6508-1C40-8B6E-950E7F622B37}" presName="childText" presStyleLbl="conFgAcc1" presStyleIdx="2" presStyleCnt="3">
        <dgm:presLayoutVars>
          <dgm:bulletEnabled val="1"/>
        </dgm:presLayoutVars>
      </dgm:prSet>
      <dgm:spPr/>
    </dgm:pt>
  </dgm:ptLst>
  <dgm:cxnLst>
    <dgm:cxn modelId="{69E32617-1D22-498C-9678-7AE86462D95B}" type="presOf" srcId="{1B9839C3-4756-4C01-BF1D-1DD79ADE1BE2}" destId="{CC7F5DAE-4F88-498D-8E69-B525575AD713}" srcOrd="0" destOrd="1" presId="urn:microsoft.com/office/officeart/2005/8/layout/list1"/>
    <dgm:cxn modelId="{BC971919-CB86-4F68-8A65-C96EA69779C0}" type="presOf" srcId="{F756F044-0103-43B8-819F-D3451B56BEE0}" destId="{7105FB00-90AB-488D-AAC9-7172CE8ED07F}" srcOrd="0" destOrd="0" presId="urn:microsoft.com/office/officeart/2005/8/layout/list1"/>
    <dgm:cxn modelId="{7B7E2B28-8FB7-B24C-8BBA-53B2C97E0490}" srcId="{BD25C3A5-6508-1C40-8B6E-950E7F622B37}" destId="{29DC62D9-3EE9-F240-B464-C6B01BCC982E}" srcOrd="2" destOrd="0" parTransId="{AA98429E-5A13-B141-A0D0-C230398756DC}" sibTransId="{25F92A4C-7FBB-6C4E-81D4-6AEF738A9CD3}"/>
    <dgm:cxn modelId="{622E8928-72BA-4132-A975-59D275CEBFE8}" srcId="{F756F044-0103-43B8-819F-D3451B56BEE0}" destId="{3995B124-ECE3-4F74-823A-10E0A74CB0A6}" srcOrd="0" destOrd="0" parTransId="{3D23429E-A938-43B7-8E83-0BA8BAD564C8}" sibTransId="{1ACF497F-587F-48CE-86FE-6A7D031B019B}"/>
    <dgm:cxn modelId="{B655CB2E-DF72-4FAC-8F81-EFD65ACA1DDB}" srcId="{3CE58BE2-4F8D-4D7C-BB58-710BF912F3F0}" destId="{F756F044-0103-43B8-819F-D3451B56BEE0}" srcOrd="1" destOrd="0" parTransId="{E3FC1B24-2FE1-4EFA-B445-AD6F89CFE25F}" sibTransId="{A32D2600-EF00-43FB-96E7-3D408F242FED}"/>
    <dgm:cxn modelId="{B5B36835-6B69-4C40-B3EA-2EA57BCFEF3B}" srcId="{4967FCC1-8C92-4A97-B6D8-FF3BA755CA07}" destId="{50AB0FB2-6E3E-564C-A7B8-2E03C83ADC96}" srcOrd="2" destOrd="0" parTransId="{A7DB0762-B817-E443-B41B-1172D545CC22}" sibTransId="{8E8CE916-430A-9B4E-8DDB-79E06823D265}"/>
    <dgm:cxn modelId="{8F542038-E86B-41B3-B667-3E306C49D437}" type="presOf" srcId="{F756F044-0103-43B8-819F-D3451B56BEE0}" destId="{2779AB6A-541C-499A-B577-9D5848828A35}" srcOrd="1" destOrd="0" presId="urn:microsoft.com/office/officeart/2005/8/layout/list1"/>
    <dgm:cxn modelId="{3AC8B339-65AD-AD48-B1D6-66A5D5B1C4C7}" srcId="{4967FCC1-8C92-4A97-B6D8-FF3BA755CA07}" destId="{BB8F5C87-CEBB-D24E-8DA3-0E07DC5BB34A}" srcOrd="1" destOrd="0" parTransId="{CFB358BD-DAB4-294B-A197-DA09DF0D1D68}" sibTransId="{2E43A1FF-A2B0-934A-8078-B2BD1C331FC0}"/>
    <dgm:cxn modelId="{6D76CE39-96EF-EF49-BC01-95C97F111039}" type="presOf" srcId="{50AB0FB2-6E3E-564C-A7B8-2E03C83ADC96}" destId="{958C7AF6-79D9-47D5-8861-C5E140728941}" srcOrd="0" destOrd="2" presId="urn:microsoft.com/office/officeart/2005/8/layout/list1"/>
    <dgm:cxn modelId="{26EA193E-B74F-B14E-B828-CCDF1FE958F4}" srcId="{BD25C3A5-6508-1C40-8B6E-950E7F622B37}" destId="{3E38DF50-C930-4247-BE25-76A0F4423FB9}" srcOrd="0" destOrd="0" parTransId="{F202E1F1-AC85-BB4E-BABC-CCBA40215E15}" sibTransId="{33F55CF9-051A-1E4B-B08A-2D22F7A334B8}"/>
    <dgm:cxn modelId="{AFAC373F-1A2E-AE4A-8C22-B2622FAC506E}" type="presOf" srcId="{BD25C3A5-6508-1C40-8B6E-950E7F622B37}" destId="{08C1A6DB-7E29-364B-8475-2EA6FF4218FB}" srcOrd="0" destOrd="0" presId="urn:microsoft.com/office/officeart/2005/8/layout/list1"/>
    <dgm:cxn modelId="{AD1E9F46-4C4E-ED4E-8400-CDD8D78CEE4E}" type="presOf" srcId="{E4E4DE66-6B96-424C-A62A-A73F016C9901}" destId="{AA5A91AB-392C-0047-99C8-9BD4A05943BE}" srcOrd="0" destOrd="1" presId="urn:microsoft.com/office/officeart/2005/8/layout/list1"/>
    <dgm:cxn modelId="{187CE35D-F34E-284B-BB91-6535A82EDEAB}" type="presOf" srcId="{6C75B68F-B44D-4318-8BC3-B69212E625F1}" destId="{958C7AF6-79D9-47D5-8861-C5E140728941}" srcOrd="0" destOrd="0" presId="urn:microsoft.com/office/officeart/2005/8/layout/list1"/>
    <dgm:cxn modelId="{208B8F5E-5C8C-A74B-9061-E602BF2223E9}" type="presOf" srcId="{29DC62D9-3EE9-F240-B464-C6B01BCC982E}" destId="{AA5A91AB-392C-0047-99C8-9BD4A05943BE}" srcOrd="0" destOrd="2" presId="urn:microsoft.com/office/officeart/2005/8/layout/list1"/>
    <dgm:cxn modelId="{11961160-DB55-624F-B9DC-8F0E9CD78D35}" srcId="{3CE58BE2-4F8D-4D7C-BB58-710BF912F3F0}" destId="{BD25C3A5-6508-1C40-8B6E-950E7F622B37}" srcOrd="2" destOrd="0" parTransId="{BF020131-0587-2F4B-8812-9110BCD06180}" sibTransId="{00309976-8598-F84E-A627-382131333CCA}"/>
    <dgm:cxn modelId="{6C86D767-E4A6-0542-87D9-20904AD2B0B4}" type="presOf" srcId="{BD25C3A5-6508-1C40-8B6E-950E7F622B37}" destId="{F1DB8620-8F72-CF4E-86BA-B574FAE070BE}" srcOrd="1" destOrd="0" presId="urn:microsoft.com/office/officeart/2005/8/layout/list1"/>
    <dgm:cxn modelId="{D31A486F-426D-784D-892E-848BF0EFBB1E}" type="presOf" srcId="{3E38DF50-C930-4247-BE25-76A0F4423FB9}" destId="{AA5A91AB-392C-0047-99C8-9BD4A05943BE}" srcOrd="0" destOrd="0" presId="urn:microsoft.com/office/officeart/2005/8/layout/list1"/>
    <dgm:cxn modelId="{092E27A9-A455-4F25-8827-8E9AAC177D9A}" type="presOf" srcId="{3CE58BE2-4F8D-4D7C-BB58-710BF912F3F0}" destId="{D0EDDD68-AE5F-4F13-A086-D63C76E07CDA}" srcOrd="0" destOrd="0" presId="urn:microsoft.com/office/officeart/2005/8/layout/list1"/>
    <dgm:cxn modelId="{F3182EAD-C760-8243-BEB2-42B7365976DD}" type="presOf" srcId="{BB8F5C87-CEBB-D24E-8DA3-0E07DC5BB34A}" destId="{958C7AF6-79D9-47D5-8861-C5E140728941}" srcOrd="0" destOrd="1" presId="urn:microsoft.com/office/officeart/2005/8/layout/list1"/>
    <dgm:cxn modelId="{3CB7F4AF-CD9B-4B72-B6D6-6DC325CA8822}" srcId="{3CE58BE2-4F8D-4D7C-BB58-710BF912F3F0}" destId="{4967FCC1-8C92-4A97-B6D8-FF3BA755CA07}" srcOrd="0" destOrd="0" parTransId="{509D7EBE-951B-49C6-A965-8CBA60F31D57}" sibTransId="{3D838C79-4C14-4E75-ABED-022EA6568705}"/>
    <dgm:cxn modelId="{385DFFC8-A771-4FC6-A8DD-A946A5A842E1}" srcId="{4967FCC1-8C92-4A97-B6D8-FF3BA755CA07}" destId="{6C75B68F-B44D-4318-8BC3-B69212E625F1}" srcOrd="0" destOrd="0" parTransId="{5D03CDE0-CF5B-45BB-B5D3-E5B9FE35DD69}" sibTransId="{AAEF4A52-52D7-41C8-9D3A-2E3F13E3FFB1}"/>
    <dgm:cxn modelId="{6FDAD3E0-4E5A-4215-BE0A-993944F36918}" type="presOf" srcId="{3995B124-ECE3-4F74-823A-10E0A74CB0A6}" destId="{CC7F5DAE-4F88-498D-8E69-B525575AD713}" srcOrd="0" destOrd="0" presId="urn:microsoft.com/office/officeart/2005/8/layout/list1"/>
    <dgm:cxn modelId="{75A022E8-0544-4152-A47D-1425600D034E}" srcId="{F756F044-0103-43B8-819F-D3451B56BEE0}" destId="{1B9839C3-4756-4C01-BF1D-1DD79ADE1BE2}" srcOrd="1" destOrd="0" parTransId="{48559AB8-E2BE-4F64-9385-21C9A6E3DE8A}" sibTransId="{8D8C90F3-B0BA-4028-A1F5-B74DDA3D658A}"/>
    <dgm:cxn modelId="{649613EB-0B53-1140-B366-505B33BBA88D}" srcId="{BD25C3A5-6508-1C40-8B6E-950E7F622B37}" destId="{E4E4DE66-6B96-424C-A62A-A73F016C9901}" srcOrd="1" destOrd="0" parTransId="{4BEF4C9D-F832-1142-8326-F2BB9243BFD1}" sibTransId="{EDEEA15E-9745-1242-9413-F95FF4839B25}"/>
    <dgm:cxn modelId="{1CE058F7-9105-46B6-9744-2DCB0786E179}" type="presOf" srcId="{4967FCC1-8C92-4A97-B6D8-FF3BA755CA07}" destId="{BD6F6D96-FEF9-4155-9C0A-0E1417B2B34F}" srcOrd="0" destOrd="0" presId="urn:microsoft.com/office/officeart/2005/8/layout/list1"/>
    <dgm:cxn modelId="{511A72FE-6678-44BA-9573-B75D4FF0BA7C}" type="presOf" srcId="{4967FCC1-8C92-4A97-B6D8-FF3BA755CA07}" destId="{1A170F64-5E58-43D9-A945-E54387EA631F}" srcOrd="1" destOrd="0" presId="urn:microsoft.com/office/officeart/2005/8/layout/list1"/>
    <dgm:cxn modelId="{813AB1F7-69E1-4284-BA6E-AFFBC81ECDCA}" type="presParOf" srcId="{D0EDDD68-AE5F-4F13-A086-D63C76E07CDA}" destId="{F6546742-F9FA-4507-B7FB-9A33395E3749}" srcOrd="0" destOrd="0" presId="urn:microsoft.com/office/officeart/2005/8/layout/list1"/>
    <dgm:cxn modelId="{4D8A6D0F-7C93-4F19-997F-8C108BCBA940}" type="presParOf" srcId="{F6546742-F9FA-4507-B7FB-9A33395E3749}" destId="{BD6F6D96-FEF9-4155-9C0A-0E1417B2B34F}" srcOrd="0" destOrd="0" presId="urn:microsoft.com/office/officeart/2005/8/layout/list1"/>
    <dgm:cxn modelId="{E90EF973-DEFA-4D2D-A98E-58A3082BEA09}" type="presParOf" srcId="{F6546742-F9FA-4507-B7FB-9A33395E3749}" destId="{1A170F64-5E58-43D9-A945-E54387EA631F}" srcOrd="1" destOrd="0" presId="urn:microsoft.com/office/officeart/2005/8/layout/list1"/>
    <dgm:cxn modelId="{8B752ED0-8D4B-4ACD-9ADB-F773625EC073}" type="presParOf" srcId="{D0EDDD68-AE5F-4F13-A086-D63C76E07CDA}" destId="{781A0F3D-EF13-4F01-9AE3-7BD6BB82B7F3}" srcOrd="1" destOrd="0" presId="urn:microsoft.com/office/officeart/2005/8/layout/list1"/>
    <dgm:cxn modelId="{DFD3DC40-BBAA-4EBF-98A2-B81208BD71E9}" type="presParOf" srcId="{D0EDDD68-AE5F-4F13-A086-D63C76E07CDA}" destId="{958C7AF6-79D9-47D5-8861-C5E140728941}" srcOrd="2" destOrd="0" presId="urn:microsoft.com/office/officeart/2005/8/layout/list1"/>
    <dgm:cxn modelId="{A3F8E6F7-C616-4DBA-8F4B-DBB5BF577EED}" type="presParOf" srcId="{D0EDDD68-AE5F-4F13-A086-D63C76E07CDA}" destId="{D06B70B2-D799-4A39-B0BC-31754AF1ED1A}" srcOrd="3" destOrd="0" presId="urn:microsoft.com/office/officeart/2005/8/layout/list1"/>
    <dgm:cxn modelId="{C97ACB75-D1DC-4EF7-8135-F36F9BC2682E}" type="presParOf" srcId="{D0EDDD68-AE5F-4F13-A086-D63C76E07CDA}" destId="{66C5C47D-4580-4671-93BB-574E273011F2}" srcOrd="4" destOrd="0" presId="urn:microsoft.com/office/officeart/2005/8/layout/list1"/>
    <dgm:cxn modelId="{3D5B47A7-6D84-4E2E-8EF6-BAAE352C4DCA}" type="presParOf" srcId="{66C5C47D-4580-4671-93BB-574E273011F2}" destId="{7105FB00-90AB-488D-AAC9-7172CE8ED07F}" srcOrd="0" destOrd="0" presId="urn:microsoft.com/office/officeart/2005/8/layout/list1"/>
    <dgm:cxn modelId="{170026DE-A9EE-4F80-AA95-0CCB32B76E01}" type="presParOf" srcId="{66C5C47D-4580-4671-93BB-574E273011F2}" destId="{2779AB6A-541C-499A-B577-9D5848828A35}" srcOrd="1" destOrd="0" presId="urn:microsoft.com/office/officeart/2005/8/layout/list1"/>
    <dgm:cxn modelId="{407563B3-ABE1-406F-8539-578927548E36}" type="presParOf" srcId="{D0EDDD68-AE5F-4F13-A086-D63C76E07CDA}" destId="{9C392DC9-1BD1-444E-A6D4-3E3D44E6052D}" srcOrd="5" destOrd="0" presId="urn:microsoft.com/office/officeart/2005/8/layout/list1"/>
    <dgm:cxn modelId="{2801D3A4-3C24-489C-AFDE-E4503ADDF4D4}" type="presParOf" srcId="{D0EDDD68-AE5F-4F13-A086-D63C76E07CDA}" destId="{CC7F5DAE-4F88-498D-8E69-B525575AD713}" srcOrd="6" destOrd="0" presId="urn:microsoft.com/office/officeart/2005/8/layout/list1"/>
    <dgm:cxn modelId="{8D3E281C-6609-BB43-BA9A-910515028F3C}" type="presParOf" srcId="{D0EDDD68-AE5F-4F13-A086-D63C76E07CDA}" destId="{EEB9C529-BB2E-9340-A4FA-1C916F9A5FD7}" srcOrd="7" destOrd="0" presId="urn:microsoft.com/office/officeart/2005/8/layout/list1"/>
    <dgm:cxn modelId="{42120D05-8C50-594C-8BDE-50E1AB479AA8}" type="presParOf" srcId="{D0EDDD68-AE5F-4F13-A086-D63C76E07CDA}" destId="{983CC927-612D-B74C-94FC-07CA8484C4FA}" srcOrd="8" destOrd="0" presId="urn:microsoft.com/office/officeart/2005/8/layout/list1"/>
    <dgm:cxn modelId="{383D502C-1514-CD4A-89D9-FAA4ECA86F95}" type="presParOf" srcId="{983CC927-612D-B74C-94FC-07CA8484C4FA}" destId="{08C1A6DB-7E29-364B-8475-2EA6FF4218FB}" srcOrd="0" destOrd="0" presId="urn:microsoft.com/office/officeart/2005/8/layout/list1"/>
    <dgm:cxn modelId="{2A2A0438-5C9A-8441-BEC8-D1C2BA0B2958}" type="presParOf" srcId="{983CC927-612D-B74C-94FC-07CA8484C4FA}" destId="{F1DB8620-8F72-CF4E-86BA-B574FAE070BE}" srcOrd="1" destOrd="0" presId="urn:microsoft.com/office/officeart/2005/8/layout/list1"/>
    <dgm:cxn modelId="{6C51216C-3FAE-2048-918A-CDEFA27ACCC3}" type="presParOf" srcId="{D0EDDD68-AE5F-4F13-A086-D63C76E07CDA}" destId="{9BFA7B7C-DD8A-3146-BE91-DBD38B9F99C0}" srcOrd="9" destOrd="0" presId="urn:microsoft.com/office/officeart/2005/8/layout/list1"/>
    <dgm:cxn modelId="{0BA0E113-25EA-2F43-8EA0-CD3964DA150C}" type="presParOf" srcId="{D0EDDD68-AE5F-4F13-A086-D63C76E07CDA}" destId="{AA5A91AB-392C-0047-99C8-9BD4A05943B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D265A-1613-4FB8-8304-EFF5377C4FC2}" type="doc">
      <dgm:prSet loTypeId="urn:microsoft.com/office/officeart/2005/8/layout/hProcess6" loCatId="process" qsTypeId="urn:microsoft.com/office/officeart/2005/8/quickstyle/simple1" qsCatId="simple" csTypeId="urn:microsoft.com/office/officeart/2005/8/colors/colorful1" csCatId="colorful" phldr="1"/>
      <dgm:spPr/>
    </dgm:pt>
    <dgm:pt modelId="{B9ED38BD-D30B-4A5B-9990-7AB21959E6D3}">
      <dgm:prSet phldrT="[Text]"/>
      <dgm:spPr/>
      <dgm:t>
        <a:bodyPr/>
        <a:lstStyle/>
        <a:p>
          <a:r>
            <a:rPr lang="en-US"/>
            <a:t>1998</a:t>
          </a:r>
        </a:p>
      </dgm:t>
    </dgm:pt>
    <dgm:pt modelId="{1D6818CF-F132-4BF0-BF7A-FEC6501D5433}" type="parTrans" cxnId="{B2700A4B-D2FA-40B6-9CA7-55F2A95B7E7C}">
      <dgm:prSet/>
      <dgm:spPr/>
      <dgm:t>
        <a:bodyPr/>
        <a:lstStyle/>
        <a:p>
          <a:endParaRPr lang="en-US" sz="1800"/>
        </a:p>
      </dgm:t>
    </dgm:pt>
    <dgm:pt modelId="{80ADD1E4-AE8C-4F58-8F14-29E1B226E380}" type="sibTrans" cxnId="{B2700A4B-D2FA-40B6-9CA7-55F2A95B7E7C}">
      <dgm:prSet/>
      <dgm:spPr/>
      <dgm:t>
        <a:bodyPr/>
        <a:lstStyle/>
        <a:p>
          <a:endParaRPr lang="en-US"/>
        </a:p>
      </dgm:t>
    </dgm:pt>
    <dgm:pt modelId="{FD2B5F5D-92C8-4440-8B89-E2CC303E38D0}">
      <dgm:prSet phldrT="[Text]"/>
      <dgm:spPr/>
      <dgm:t>
        <a:bodyPr/>
        <a:lstStyle/>
        <a:p>
          <a:r>
            <a:rPr lang="en-US"/>
            <a:t>2012</a:t>
          </a:r>
        </a:p>
      </dgm:t>
    </dgm:pt>
    <dgm:pt modelId="{0E65A971-E0A3-450F-AB70-32E226616ECE}" type="parTrans" cxnId="{5E51D2E7-0DA4-4679-93F0-399ACC3BA01D}">
      <dgm:prSet/>
      <dgm:spPr/>
      <dgm:t>
        <a:bodyPr/>
        <a:lstStyle/>
        <a:p>
          <a:endParaRPr lang="en-US" sz="1800"/>
        </a:p>
      </dgm:t>
    </dgm:pt>
    <dgm:pt modelId="{FF93E4DF-1F8D-4C36-9F47-82467B71F0B8}" type="sibTrans" cxnId="{5E51D2E7-0DA4-4679-93F0-399ACC3BA01D}">
      <dgm:prSet/>
      <dgm:spPr/>
      <dgm:t>
        <a:bodyPr/>
        <a:lstStyle/>
        <a:p>
          <a:endParaRPr lang="en-US"/>
        </a:p>
      </dgm:t>
    </dgm:pt>
    <dgm:pt modelId="{2C7AF604-B6CB-4F18-A04C-DFE84787CB34}">
      <dgm:prSet phldrT="[Text]"/>
      <dgm:spPr/>
      <dgm:t>
        <a:bodyPr/>
        <a:lstStyle/>
        <a:p>
          <a:r>
            <a:rPr lang="en-US"/>
            <a:t>2020</a:t>
          </a:r>
        </a:p>
      </dgm:t>
    </dgm:pt>
    <dgm:pt modelId="{4C276779-330A-484D-91C4-E5344717E68C}" type="parTrans" cxnId="{32EC1317-708E-4633-8EE6-F65474F18286}">
      <dgm:prSet/>
      <dgm:spPr/>
      <dgm:t>
        <a:bodyPr/>
        <a:lstStyle/>
        <a:p>
          <a:endParaRPr lang="en-US" sz="1800"/>
        </a:p>
      </dgm:t>
    </dgm:pt>
    <dgm:pt modelId="{1C65121A-BA00-42DF-AA70-91EF3635D4D9}" type="sibTrans" cxnId="{32EC1317-708E-4633-8EE6-F65474F18286}">
      <dgm:prSet/>
      <dgm:spPr/>
      <dgm:t>
        <a:bodyPr/>
        <a:lstStyle/>
        <a:p>
          <a:endParaRPr lang="en-US"/>
        </a:p>
      </dgm:t>
    </dgm:pt>
    <dgm:pt modelId="{97F04FBF-8B47-4CF9-BD48-553CF19859D6}">
      <dgm:prSet phldrT="[Text]"/>
      <dgm:spPr/>
      <dgm:t>
        <a:bodyPr/>
        <a:lstStyle/>
        <a:p>
          <a:r>
            <a:rPr lang="en-US"/>
            <a:t>Risk-based Screening</a:t>
          </a:r>
        </a:p>
      </dgm:t>
    </dgm:pt>
    <dgm:pt modelId="{88ED7E9C-D178-4182-978A-6880E16DC199}" type="parTrans" cxnId="{30C95123-FBBD-47D8-A0C6-B24BB0FC50B8}">
      <dgm:prSet/>
      <dgm:spPr/>
      <dgm:t>
        <a:bodyPr/>
        <a:lstStyle/>
        <a:p>
          <a:endParaRPr lang="en-US" sz="1800"/>
        </a:p>
      </dgm:t>
    </dgm:pt>
    <dgm:pt modelId="{2620BD38-2BDD-44BF-A6EA-12C614BD5D07}" type="sibTrans" cxnId="{30C95123-FBBD-47D8-A0C6-B24BB0FC50B8}">
      <dgm:prSet/>
      <dgm:spPr/>
      <dgm:t>
        <a:bodyPr/>
        <a:lstStyle/>
        <a:p>
          <a:endParaRPr lang="en-US"/>
        </a:p>
      </dgm:t>
    </dgm:pt>
    <dgm:pt modelId="{F5CBA8BF-837E-494B-8960-83DAADF918B9}">
      <dgm:prSet phldrT="[Text]"/>
      <dgm:spPr/>
      <dgm:t>
        <a:bodyPr/>
        <a:lstStyle/>
        <a:p>
          <a:r>
            <a:rPr lang="en-US"/>
            <a:t>Birth-Cohort Screening, plus</a:t>
          </a:r>
        </a:p>
      </dgm:t>
    </dgm:pt>
    <dgm:pt modelId="{B71A8936-75DE-4A6A-9554-05440B8E28DD}" type="parTrans" cxnId="{C3959804-4C25-43A6-B777-0171297A3FD2}">
      <dgm:prSet/>
      <dgm:spPr/>
      <dgm:t>
        <a:bodyPr/>
        <a:lstStyle/>
        <a:p>
          <a:endParaRPr lang="en-US" sz="1800"/>
        </a:p>
      </dgm:t>
    </dgm:pt>
    <dgm:pt modelId="{46D09FEC-9800-4407-BCEB-2472FBAA1D76}" type="sibTrans" cxnId="{C3959804-4C25-43A6-B777-0171297A3FD2}">
      <dgm:prSet/>
      <dgm:spPr/>
      <dgm:t>
        <a:bodyPr/>
        <a:lstStyle/>
        <a:p>
          <a:endParaRPr lang="en-US"/>
        </a:p>
      </dgm:t>
    </dgm:pt>
    <dgm:pt modelId="{8DB537EE-1A2F-4FAD-92F9-E05D4B786228}">
      <dgm:prSet phldrT="[Text]"/>
      <dgm:spPr/>
      <dgm:t>
        <a:bodyPr/>
        <a:lstStyle/>
        <a:p>
          <a:r>
            <a:rPr lang="en-US"/>
            <a:t>Universal Screening, plus</a:t>
          </a:r>
        </a:p>
      </dgm:t>
    </dgm:pt>
    <dgm:pt modelId="{BBA82E16-C0A9-45C3-A140-6BA7BF63087B}" type="parTrans" cxnId="{82684CDF-2781-45A4-A1DC-B25C38A544BC}">
      <dgm:prSet/>
      <dgm:spPr/>
      <dgm:t>
        <a:bodyPr/>
        <a:lstStyle/>
        <a:p>
          <a:endParaRPr lang="en-US" sz="1800"/>
        </a:p>
      </dgm:t>
    </dgm:pt>
    <dgm:pt modelId="{06CB0519-F746-4E57-A459-B5061366C29C}" type="sibTrans" cxnId="{82684CDF-2781-45A4-A1DC-B25C38A544BC}">
      <dgm:prSet/>
      <dgm:spPr/>
      <dgm:t>
        <a:bodyPr/>
        <a:lstStyle/>
        <a:p>
          <a:endParaRPr lang="en-US"/>
        </a:p>
      </dgm:t>
    </dgm:pt>
    <dgm:pt modelId="{FB6FB9E8-2354-40BA-990C-A9362EDA38C1}">
      <dgm:prSet phldrT="[Text]"/>
      <dgm:spPr/>
      <dgm:t>
        <a:bodyPr/>
        <a:lstStyle/>
        <a:p>
          <a:r>
            <a:rPr lang="en-US"/>
            <a:t>Risk-based Screening</a:t>
          </a:r>
        </a:p>
      </dgm:t>
    </dgm:pt>
    <dgm:pt modelId="{B6FC7976-83C5-4191-8A6C-2AC00BC958D5}" type="parTrans" cxnId="{D8B66BCF-8A97-49BE-9E4B-29968F93D17F}">
      <dgm:prSet/>
      <dgm:spPr/>
      <dgm:t>
        <a:bodyPr/>
        <a:lstStyle/>
        <a:p>
          <a:endParaRPr lang="en-US" sz="1800"/>
        </a:p>
      </dgm:t>
    </dgm:pt>
    <dgm:pt modelId="{302B1973-CB07-4E74-B2EF-5E6BFA9DD3B8}" type="sibTrans" cxnId="{D8B66BCF-8A97-49BE-9E4B-29968F93D17F}">
      <dgm:prSet/>
      <dgm:spPr/>
      <dgm:t>
        <a:bodyPr/>
        <a:lstStyle/>
        <a:p>
          <a:endParaRPr lang="en-US"/>
        </a:p>
      </dgm:t>
    </dgm:pt>
    <dgm:pt modelId="{42E28DDF-CDF1-4B2E-8916-B83F6CF9635F}">
      <dgm:prSet phldrT="[Text]"/>
      <dgm:spPr/>
      <dgm:t>
        <a:bodyPr/>
        <a:lstStyle/>
        <a:p>
          <a:r>
            <a:rPr lang="en-US"/>
            <a:t>Risk-based Screening</a:t>
          </a:r>
        </a:p>
      </dgm:t>
    </dgm:pt>
    <dgm:pt modelId="{7F846A90-A393-404F-9B66-2FAFE12BF6FA}" type="parTrans" cxnId="{BC8E367D-90CA-450B-AFE1-C94523225FEC}">
      <dgm:prSet/>
      <dgm:spPr/>
      <dgm:t>
        <a:bodyPr/>
        <a:lstStyle/>
        <a:p>
          <a:endParaRPr lang="en-US" sz="1800"/>
        </a:p>
      </dgm:t>
    </dgm:pt>
    <dgm:pt modelId="{73CE584A-6318-4761-A58B-76952409BC07}" type="sibTrans" cxnId="{BC8E367D-90CA-450B-AFE1-C94523225FEC}">
      <dgm:prSet/>
      <dgm:spPr/>
      <dgm:t>
        <a:bodyPr/>
        <a:lstStyle/>
        <a:p>
          <a:endParaRPr lang="en-US"/>
        </a:p>
      </dgm:t>
    </dgm:pt>
    <dgm:pt modelId="{56EC9C75-9E44-034E-8B1F-E2C28731A742}" type="pres">
      <dgm:prSet presAssocID="{B3ED265A-1613-4FB8-8304-EFF5377C4FC2}" presName="theList" presStyleCnt="0">
        <dgm:presLayoutVars>
          <dgm:dir/>
          <dgm:animLvl val="lvl"/>
          <dgm:resizeHandles val="exact"/>
        </dgm:presLayoutVars>
      </dgm:prSet>
      <dgm:spPr/>
    </dgm:pt>
    <dgm:pt modelId="{68950121-4E81-A749-9171-58AB71F49400}" type="pres">
      <dgm:prSet presAssocID="{B9ED38BD-D30B-4A5B-9990-7AB21959E6D3}" presName="compNode" presStyleCnt="0"/>
      <dgm:spPr/>
    </dgm:pt>
    <dgm:pt modelId="{9B7D53FF-1466-534B-97FD-6B63383DA1E1}" type="pres">
      <dgm:prSet presAssocID="{B9ED38BD-D30B-4A5B-9990-7AB21959E6D3}" presName="noGeometry" presStyleCnt="0"/>
      <dgm:spPr/>
    </dgm:pt>
    <dgm:pt modelId="{1074B8AB-8480-024E-9ABD-FD9E8B5A2EC2}" type="pres">
      <dgm:prSet presAssocID="{B9ED38BD-D30B-4A5B-9990-7AB21959E6D3}" presName="childTextVisible" presStyleLbl="bgAccFollowNode1" presStyleIdx="0" presStyleCnt="3">
        <dgm:presLayoutVars>
          <dgm:bulletEnabled val="1"/>
        </dgm:presLayoutVars>
      </dgm:prSet>
      <dgm:spPr/>
    </dgm:pt>
    <dgm:pt modelId="{BA5C02CC-C092-ED48-B1BB-19620A2D9C98}" type="pres">
      <dgm:prSet presAssocID="{B9ED38BD-D30B-4A5B-9990-7AB21959E6D3}" presName="childTextHidden" presStyleLbl="bgAccFollowNode1" presStyleIdx="0" presStyleCnt="3"/>
      <dgm:spPr/>
    </dgm:pt>
    <dgm:pt modelId="{1DBEEDA1-DB8A-9040-9353-F24A00E0B1A5}" type="pres">
      <dgm:prSet presAssocID="{B9ED38BD-D30B-4A5B-9990-7AB21959E6D3}" presName="parentText" presStyleLbl="node1" presStyleIdx="0" presStyleCnt="3">
        <dgm:presLayoutVars>
          <dgm:chMax val="1"/>
          <dgm:bulletEnabled val="1"/>
        </dgm:presLayoutVars>
      </dgm:prSet>
      <dgm:spPr/>
    </dgm:pt>
    <dgm:pt modelId="{2EBD2644-0238-424D-B87E-BB8147FE1747}" type="pres">
      <dgm:prSet presAssocID="{B9ED38BD-D30B-4A5B-9990-7AB21959E6D3}" presName="aSpace" presStyleCnt="0"/>
      <dgm:spPr/>
    </dgm:pt>
    <dgm:pt modelId="{DD3BBA23-98E1-DD4F-83C9-9DFBAEAFBBED}" type="pres">
      <dgm:prSet presAssocID="{FD2B5F5D-92C8-4440-8B89-E2CC303E38D0}" presName="compNode" presStyleCnt="0"/>
      <dgm:spPr/>
    </dgm:pt>
    <dgm:pt modelId="{3614E5BB-E6B2-A244-BE4F-6EF20BDC0F53}" type="pres">
      <dgm:prSet presAssocID="{FD2B5F5D-92C8-4440-8B89-E2CC303E38D0}" presName="noGeometry" presStyleCnt="0"/>
      <dgm:spPr/>
    </dgm:pt>
    <dgm:pt modelId="{CCBFDE4C-948B-8344-A428-79C16A37CBA0}" type="pres">
      <dgm:prSet presAssocID="{FD2B5F5D-92C8-4440-8B89-E2CC303E38D0}" presName="childTextVisible" presStyleLbl="bgAccFollowNode1" presStyleIdx="1" presStyleCnt="3">
        <dgm:presLayoutVars>
          <dgm:bulletEnabled val="1"/>
        </dgm:presLayoutVars>
      </dgm:prSet>
      <dgm:spPr/>
    </dgm:pt>
    <dgm:pt modelId="{AEE534ED-492B-224F-B8C3-3D8C1029D365}" type="pres">
      <dgm:prSet presAssocID="{FD2B5F5D-92C8-4440-8B89-E2CC303E38D0}" presName="childTextHidden" presStyleLbl="bgAccFollowNode1" presStyleIdx="1" presStyleCnt="3"/>
      <dgm:spPr/>
    </dgm:pt>
    <dgm:pt modelId="{1AD7F74D-BB91-5D41-8162-73AD4BAC820E}" type="pres">
      <dgm:prSet presAssocID="{FD2B5F5D-92C8-4440-8B89-E2CC303E38D0}" presName="parentText" presStyleLbl="node1" presStyleIdx="1" presStyleCnt="3">
        <dgm:presLayoutVars>
          <dgm:chMax val="1"/>
          <dgm:bulletEnabled val="1"/>
        </dgm:presLayoutVars>
      </dgm:prSet>
      <dgm:spPr/>
    </dgm:pt>
    <dgm:pt modelId="{1A72BCAD-F1AF-6047-8AD0-24839215E9B0}" type="pres">
      <dgm:prSet presAssocID="{FD2B5F5D-92C8-4440-8B89-E2CC303E38D0}" presName="aSpace" presStyleCnt="0"/>
      <dgm:spPr/>
    </dgm:pt>
    <dgm:pt modelId="{68A5D17D-44E4-014F-90A9-45119B389418}" type="pres">
      <dgm:prSet presAssocID="{2C7AF604-B6CB-4F18-A04C-DFE84787CB34}" presName="compNode" presStyleCnt="0"/>
      <dgm:spPr/>
    </dgm:pt>
    <dgm:pt modelId="{421D424A-E796-8846-9AEE-75F5217B66E9}" type="pres">
      <dgm:prSet presAssocID="{2C7AF604-B6CB-4F18-A04C-DFE84787CB34}" presName="noGeometry" presStyleCnt="0"/>
      <dgm:spPr/>
    </dgm:pt>
    <dgm:pt modelId="{EC23DB4A-F7C8-B84B-9F2E-9A893D8AE1F4}" type="pres">
      <dgm:prSet presAssocID="{2C7AF604-B6CB-4F18-A04C-DFE84787CB34}" presName="childTextVisible" presStyleLbl="bgAccFollowNode1" presStyleIdx="2" presStyleCnt="3">
        <dgm:presLayoutVars>
          <dgm:bulletEnabled val="1"/>
        </dgm:presLayoutVars>
      </dgm:prSet>
      <dgm:spPr/>
    </dgm:pt>
    <dgm:pt modelId="{0BE60E18-D028-2542-9659-6B5CD3FE815F}" type="pres">
      <dgm:prSet presAssocID="{2C7AF604-B6CB-4F18-A04C-DFE84787CB34}" presName="childTextHidden" presStyleLbl="bgAccFollowNode1" presStyleIdx="2" presStyleCnt="3"/>
      <dgm:spPr/>
    </dgm:pt>
    <dgm:pt modelId="{EF78B63E-1DD5-BA41-B6D0-8A8AF03354EE}" type="pres">
      <dgm:prSet presAssocID="{2C7AF604-B6CB-4F18-A04C-DFE84787CB34}" presName="parentText" presStyleLbl="node1" presStyleIdx="2" presStyleCnt="3">
        <dgm:presLayoutVars>
          <dgm:chMax val="1"/>
          <dgm:bulletEnabled val="1"/>
        </dgm:presLayoutVars>
      </dgm:prSet>
      <dgm:spPr/>
    </dgm:pt>
  </dgm:ptLst>
  <dgm:cxnLst>
    <dgm:cxn modelId="{C3959804-4C25-43A6-B777-0171297A3FD2}" srcId="{FD2B5F5D-92C8-4440-8B89-E2CC303E38D0}" destId="{F5CBA8BF-837E-494B-8960-83DAADF918B9}" srcOrd="0" destOrd="0" parTransId="{B71A8936-75DE-4A6A-9554-05440B8E28DD}" sibTransId="{46D09FEC-9800-4407-BCEB-2472FBAA1D76}"/>
    <dgm:cxn modelId="{9EA00807-9715-4441-9A09-E60CE2FF8292}" type="presOf" srcId="{B3ED265A-1613-4FB8-8304-EFF5377C4FC2}" destId="{56EC9C75-9E44-034E-8B1F-E2C28731A742}" srcOrd="0" destOrd="0" presId="urn:microsoft.com/office/officeart/2005/8/layout/hProcess6"/>
    <dgm:cxn modelId="{32EC1317-708E-4633-8EE6-F65474F18286}" srcId="{B3ED265A-1613-4FB8-8304-EFF5377C4FC2}" destId="{2C7AF604-B6CB-4F18-A04C-DFE84787CB34}" srcOrd="2" destOrd="0" parTransId="{4C276779-330A-484D-91C4-E5344717E68C}" sibTransId="{1C65121A-BA00-42DF-AA70-91EF3635D4D9}"/>
    <dgm:cxn modelId="{30C95123-FBBD-47D8-A0C6-B24BB0FC50B8}" srcId="{B9ED38BD-D30B-4A5B-9990-7AB21959E6D3}" destId="{97F04FBF-8B47-4CF9-BD48-553CF19859D6}" srcOrd="0" destOrd="0" parTransId="{88ED7E9C-D178-4182-978A-6880E16DC199}" sibTransId="{2620BD38-2BDD-44BF-A6EA-12C614BD5D07}"/>
    <dgm:cxn modelId="{FE40F323-91A3-CD46-932A-007721E5C633}" type="presOf" srcId="{F5CBA8BF-837E-494B-8960-83DAADF918B9}" destId="{AEE534ED-492B-224F-B8C3-3D8C1029D365}" srcOrd="1" destOrd="0" presId="urn:microsoft.com/office/officeart/2005/8/layout/hProcess6"/>
    <dgm:cxn modelId="{E0BF7D28-CC16-3745-8B41-8635B9BC278F}" type="presOf" srcId="{8DB537EE-1A2F-4FAD-92F9-E05D4B786228}" destId="{0BE60E18-D028-2542-9659-6B5CD3FE815F}" srcOrd="1" destOrd="0" presId="urn:microsoft.com/office/officeart/2005/8/layout/hProcess6"/>
    <dgm:cxn modelId="{41C0842E-79DC-A240-B647-67A8706F9F64}" type="presOf" srcId="{42E28DDF-CDF1-4B2E-8916-B83F6CF9635F}" destId="{EC23DB4A-F7C8-B84B-9F2E-9A893D8AE1F4}" srcOrd="0" destOrd="1" presId="urn:microsoft.com/office/officeart/2005/8/layout/hProcess6"/>
    <dgm:cxn modelId="{B2700A4B-D2FA-40B6-9CA7-55F2A95B7E7C}" srcId="{B3ED265A-1613-4FB8-8304-EFF5377C4FC2}" destId="{B9ED38BD-D30B-4A5B-9990-7AB21959E6D3}" srcOrd="0" destOrd="0" parTransId="{1D6818CF-F132-4BF0-BF7A-FEC6501D5433}" sibTransId="{80ADD1E4-AE8C-4F58-8F14-29E1B226E380}"/>
    <dgm:cxn modelId="{926E884F-A486-ED42-A4E6-10A756F55623}" type="presOf" srcId="{97F04FBF-8B47-4CF9-BD48-553CF19859D6}" destId="{BA5C02CC-C092-ED48-B1BB-19620A2D9C98}" srcOrd="1" destOrd="0" presId="urn:microsoft.com/office/officeart/2005/8/layout/hProcess6"/>
    <dgm:cxn modelId="{3915F358-AAE2-C74D-918A-1FC8FA57D016}" type="presOf" srcId="{F5CBA8BF-837E-494B-8960-83DAADF918B9}" destId="{CCBFDE4C-948B-8344-A428-79C16A37CBA0}" srcOrd="0" destOrd="0" presId="urn:microsoft.com/office/officeart/2005/8/layout/hProcess6"/>
    <dgm:cxn modelId="{9914DB61-B201-A043-80A1-97CE8C4DDE52}" type="presOf" srcId="{8DB537EE-1A2F-4FAD-92F9-E05D4B786228}" destId="{EC23DB4A-F7C8-B84B-9F2E-9A893D8AE1F4}" srcOrd="0" destOrd="0" presId="urn:microsoft.com/office/officeart/2005/8/layout/hProcess6"/>
    <dgm:cxn modelId="{A8B36A70-A39D-4544-BE80-432C06DB4F87}" type="presOf" srcId="{97F04FBF-8B47-4CF9-BD48-553CF19859D6}" destId="{1074B8AB-8480-024E-9ABD-FD9E8B5A2EC2}" srcOrd="0" destOrd="0" presId="urn:microsoft.com/office/officeart/2005/8/layout/hProcess6"/>
    <dgm:cxn modelId="{BC8E367D-90CA-450B-AFE1-C94523225FEC}" srcId="{2C7AF604-B6CB-4F18-A04C-DFE84787CB34}" destId="{42E28DDF-CDF1-4B2E-8916-B83F6CF9635F}" srcOrd="1" destOrd="0" parTransId="{7F846A90-A393-404F-9B66-2FAFE12BF6FA}" sibTransId="{73CE584A-6318-4761-A58B-76952409BC07}"/>
    <dgm:cxn modelId="{31E324A2-DDDC-0942-A8A6-35A8BCD06A5A}" type="presOf" srcId="{FD2B5F5D-92C8-4440-8B89-E2CC303E38D0}" destId="{1AD7F74D-BB91-5D41-8162-73AD4BAC820E}" srcOrd="0" destOrd="0" presId="urn:microsoft.com/office/officeart/2005/8/layout/hProcess6"/>
    <dgm:cxn modelId="{43B8E9B3-11DB-F54C-8B11-FC097C5E1274}" type="presOf" srcId="{FB6FB9E8-2354-40BA-990C-A9362EDA38C1}" destId="{CCBFDE4C-948B-8344-A428-79C16A37CBA0}" srcOrd="0" destOrd="1" presId="urn:microsoft.com/office/officeart/2005/8/layout/hProcess6"/>
    <dgm:cxn modelId="{4ED0E8BA-301C-7E48-97AC-0FDC1C31FA89}" type="presOf" srcId="{2C7AF604-B6CB-4F18-A04C-DFE84787CB34}" destId="{EF78B63E-1DD5-BA41-B6D0-8A8AF03354EE}" srcOrd="0" destOrd="0" presId="urn:microsoft.com/office/officeart/2005/8/layout/hProcess6"/>
    <dgm:cxn modelId="{647F05C0-2877-3B49-8F38-47A0BE9D67A1}" type="presOf" srcId="{B9ED38BD-D30B-4A5B-9990-7AB21959E6D3}" destId="{1DBEEDA1-DB8A-9040-9353-F24A00E0B1A5}" srcOrd="0" destOrd="0" presId="urn:microsoft.com/office/officeart/2005/8/layout/hProcess6"/>
    <dgm:cxn modelId="{F6CEE8C2-D624-4E4B-93AF-4C0381F0CAB2}" type="presOf" srcId="{42E28DDF-CDF1-4B2E-8916-B83F6CF9635F}" destId="{0BE60E18-D028-2542-9659-6B5CD3FE815F}" srcOrd="1" destOrd="1" presId="urn:microsoft.com/office/officeart/2005/8/layout/hProcess6"/>
    <dgm:cxn modelId="{D8B66BCF-8A97-49BE-9E4B-29968F93D17F}" srcId="{FD2B5F5D-92C8-4440-8B89-E2CC303E38D0}" destId="{FB6FB9E8-2354-40BA-990C-A9362EDA38C1}" srcOrd="1" destOrd="0" parTransId="{B6FC7976-83C5-4191-8A6C-2AC00BC958D5}" sibTransId="{302B1973-CB07-4E74-B2EF-5E6BFA9DD3B8}"/>
    <dgm:cxn modelId="{82684CDF-2781-45A4-A1DC-B25C38A544BC}" srcId="{2C7AF604-B6CB-4F18-A04C-DFE84787CB34}" destId="{8DB537EE-1A2F-4FAD-92F9-E05D4B786228}" srcOrd="0" destOrd="0" parTransId="{BBA82E16-C0A9-45C3-A140-6BA7BF63087B}" sibTransId="{06CB0519-F746-4E57-A459-B5061366C29C}"/>
    <dgm:cxn modelId="{6A3A44E2-1348-6446-82CF-677AC245D034}" type="presOf" srcId="{FB6FB9E8-2354-40BA-990C-A9362EDA38C1}" destId="{AEE534ED-492B-224F-B8C3-3D8C1029D365}" srcOrd="1" destOrd="1" presId="urn:microsoft.com/office/officeart/2005/8/layout/hProcess6"/>
    <dgm:cxn modelId="{5E51D2E7-0DA4-4679-93F0-399ACC3BA01D}" srcId="{B3ED265A-1613-4FB8-8304-EFF5377C4FC2}" destId="{FD2B5F5D-92C8-4440-8B89-E2CC303E38D0}" srcOrd="1" destOrd="0" parTransId="{0E65A971-E0A3-450F-AB70-32E226616ECE}" sibTransId="{FF93E4DF-1F8D-4C36-9F47-82467B71F0B8}"/>
    <dgm:cxn modelId="{3A7B2FC3-BB5C-2A45-982E-9D4AED204D8C}" type="presParOf" srcId="{56EC9C75-9E44-034E-8B1F-E2C28731A742}" destId="{68950121-4E81-A749-9171-58AB71F49400}" srcOrd="0" destOrd="0" presId="urn:microsoft.com/office/officeart/2005/8/layout/hProcess6"/>
    <dgm:cxn modelId="{412C09AC-7778-B441-A109-38A6C3C853F4}" type="presParOf" srcId="{68950121-4E81-A749-9171-58AB71F49400}" destId="{9B7D53FF-1466-534B-97FD-6B63383DA1E1}" srcOrd="0" destOrd="0" presId="urn:microsoft.com/office/officeart/2005/8/layout/hProcess6"/>
    <dgm:cxn modelId="{6D06AC4E-011E-3042-848D-BEDE173A8173}" type="presParOf" srcId="{68950121-4E81-A749-9171-58AB71F49400}" destId="{1074B8AB-8480-024E-9ABD-FD9E8B5A2EC2}" srcOrd="1" destOrd="0" presId="urn:microsoft.com/office/officeart/2005/8/layout/hProcess6"/>
    <dgm:cxn modelId="{77BB5DEA-62AA-C647-A566-B98828BB1400}" type="presParOf" srcId="{68950121-4E81-A749-9171-58AB71F49400}" destId="{BA5C02CC-C092-ED48-B1BB-19620A2D9C98}" srcOrd="2" destOrd="0" presId="urn:microsoft.com/office/officeart/2005/8/layout/hProcess6"/>
    <dgm:cxn modelId="{32ACFC8A-1456-4240-BFCF-3303ECBD8B1C}" type="presParOf" srcId="{68950121-4E81-A749-9171-58AB71F49400}" destId="{1DBEEDA1-DB8A-9040-9353-F24A00E0B1A5}" srcOrd="3" destOrd="0" presId="urn:microsoft.com/office/officeart/2005/8/layout/hProcess6"/>
    <dgm:cxn modelId="{54F3227D-CE70-6E46-B224-5BA73C8EB301}" type="presParOf" srcId="{56EC9C75-9E44-034E-8B1F-E2C28731A742}" destId="{2EBD2644-0238-424D-B87E-BB8147FE1747}" srcOrd="1" destOrd="0" presId="urn:microsoft.com/office/officeart/2005/8/layout/hProcess6"/>
    <dgm:cxn modelId="{4D9452C4-2889-B746-84D3-58FC26FFF8EB}" type="presParOf" srcId="{56EC9C75-9E44-034E-8B1F-E2C28731A742}" destId="{DD3BBA23-98E1-DD4F-83C9-9DFBAEAFBBED}" srcOrd="2" destOrd="0" presId="urn:microsoft.com/office/officeart/2005/8/layout/hProcess6"/>
    <dgm:cxn modelId="{BBCCAFE5-A3D5-D049-A346-B8F315E89A20}" type="presParOf" srcId="{DD3BBA23-98E1-DD4F-83C9-9DFBAEAFBBED}" destId="{3614E5BB-E6B2-A244-BE4F-6EF20BDC0F53}" srcOrd="0" destOrd="0" presId="urn:microsoft.com/office/officeart/2005/8/layout/hProcess6"/>
    <dgm:cxn modelId="{79FFF1C0-3835-6048-A719-5A0F387E5F13}" type="presParOf" srcId="{DD3BBA23-98E1-DD4F-83C9-9DFBAEAFBBED}" destId="{CCBFDE4C-948B-8344-A428-79C16A37CBA0}" srcOrd="1" destOrd="0" presId="urn:microsoft.com/office/officeart/2005/8/layout/hProcess6"/>
    <dgm:cxn modelId="{D59BC5CB-9871-CB41-86F5-745DC3B3E79B}" type="presParOf" srcId="{DD3BBA23-98E1-DD4F-83C9-9DFBAEAFBBED}" destId="{AEE534ED-492B-224F-B8C3-3D8C1029D365}" srcOrd="2" destOrd="0" presId="urn:microsoft.com/office/officeart/2005/8/layout/hProcess6"/>
    <dgm:cxn modelId="{F85DB1C8-646F-DD4F-AE1A-C017B1F92F5D}" type="presParOf" srcId="{DD3BBA23-98E1-DD4F-83C9-9DFBAEAFBBED}" destId="{1AD7F74D-BB91-5D41-8162-73AD4BAC820E}" srcOrd="3" destOrd="0" presId="urn:microsoft.com/office/officeart/2005/8/layout/hProcess6"/>
    <dgm:cxn modelId="{096850B3-5F46-0449-AF5D-585CBBDA934F}" type="presParOf" srcId="{56EC9C75-9E44-034E-8B1F-E2C28731A742}" destId="{1A72BCAD-F1AF-6047-8AD0-24839215E9B0}" srcOrd="3" destOrd="0" presId="urn:microsoft.com/office/officeart/2005/8/layout/hProcess6"/>
    <dgm:cxn modelId="{F8685629-7B9B-284C-AE10-9DA6CCBC0BED}" type="presParOf" srcId="{56EC9C75-9E44-034E-8B1F-E2C28731A742}" destId="{68A5D17D-44E4-014F-90A9-45119B389418}" srcOrd="4" destOrd="0" presId="urn:microsoft.com/office/officeart/2005/8/layout/hProcess6"/>
    <dgm:cxn modelId="{C8688C87-5E99-E941-84B8-628E05E329F0}" type="presParOf" srcId="{68A5D17D-44E4-014F-90A9-45119B389418}" destId="{421D424A-E796-8846-9AEE-75F5217B66E9}" srcOrd="0" destOrd="0" presId="urn:microsoft.com/office/officeart/2005/8/layout/hProcess6"/>
    <dgm:cxn modelId="{102280B5-0C77-0C4B-AA38-BF0532C96868}" type="presParOf" srcId="{68A5D17D-44E4-014F-90A9-45119B389418}" destId="{EC23DB4A-F7C8-B84B-9F2E-9A893D8AE1F4}" srcOrd="1" destOrd="0" presId="urn:microsoft.com/office/officeart/2005/8/layout/hProcess6"/>
    <dgm:cxn modelId="{664C1A3D-92C2-7C49-AD26-FD0DE45141C7}" type="presParOf" srcId="{68A5D17D-44E4-014F-90A9-45119B389418}" destId="{0BE60E18-D028-2542-9659-6B5CD3FE815F}" srcOrd="2" destOrd="0" presId="urn:microsoft.com/office/officeart/2005/8/layout/hProcess6"/>
    <dgm:cxn modelId="{0F8F1156-5022-7C4B-8B98-7414DA44C5FD}" type="presParOf" srcId="{68A5D17D-44E4-014F-90A9-45119B389418}" destId="{EF78B63E-1DD5-BA41-B6D0-8A8AF03354EE}"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EEA93-3D08-44F2-AE98-086B9189A5A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46AE931-13B0-4959-91C1-6C07B47DEDB8}">
      <dgm:prSet/>
      <dgm:spPr/>
      <dgm:t>
        <a:bodyPr/>
        <a:lstStyle/>
        <a:p>
          <a:r>
            <a:rPr lang="en-US" dirty="0"/>
            <a:t>Medication assisted treatment </a:t>
          </a:r>
          <a:r>
            <a:rPr lang="en-US" dirty="0">
              <a:latin typeface="Calibri Light" panose="020F0302020204030204"/>
            </a:rPr>
            <a:t>programs</a:t>
          </a:r>
          <a:endParaRPr lang="en-US" dirty="0"/>
        </a:p>
      </dgm:t>
    </dgm:pt>
    <dgm:pt modelId="{D3FB0426-B6E9-47D0-B9E1-996BB9A43821}" type="parTrans" cxnId="{6C7FD777-F54F-44A6-84FE-4CCC675FAEFA}">
      <dgm:prSet/>
      <dgm:spPr/>
      <dgm:t>
        <a:bodyPr/>
        <a:lstStyle/>
        <a:p>
          <a:endParaRPr lang="en-US"/>
        </a:p>
      </dgm:t>
    </dgm:pt>
    <dgm:pt modelId="{356E21D0-C91E-46CF-A896-0BB2BC964292}" type="sibTrans" cxnId="{6C7FD777-F54F-44A6-84FE-4CCC675FAEFA}">
      <dgm:prSet/>
      <dgm:spPr/>
      <dgm:t>
        <a:bodyPr/>
        <a:lstStyle/>
        <a:p>
          <a:endParaRPr lang="en-US"/>
        </a:p>
      </dgm:t>
    </dgm:pt>
    <dgm:pt modelId="{C722BFB2-B5DC-4C9B-ADCF-A36061EA33C5}">
      <dgm:prSet/>
      <dgm:spPr/>
      <dgm:t>
        <a:bodyPr/>
        <a:lstStyle/>
        <a:p>
          <a:r>
            <a:rPr lang="en-US" dirty="0"/>
            <a:t>Behavioral health clinics</a:t>
          </a:r>
        </a:p>
      </dgm:t>
    </dgm:pt>
    <dgm:pt modelId="{18BF3DDA-BB50-4CF8-840B-6A5428BB0825}" type="parTrans" cxnId="{30969375-758C-4D08-AC10-3DDB7472A1DC}">
      <dgm:prSet/>
      <dgm:spPr/>
      <dgm:t>
        <a:bodyPr/>
        <a:lstStyle/>
        <a:p>
          <a:endParaRPr lang="en-US"/>
        </a:p>
      </dgm:t>
    </dgm:pt>
    <dgm:pt modelId="{374E91C0-7BBE-4A97-918F-7D8531138CB5}" type="sibTrans" cxnId="{30969375-758C-4D08-AC10-3DDB7472A1DC}">
      <dgm:prSet/>
      <dgm:spPr/>
      <dgm:t>
        <a:bodyPr/>
        <a:lstStyle/>
        <a:p>
          <a:endParaRPr lang="en-US"/>
        </a:p>
      </dgm:t>
    </dgm:pt>
    <dgm:pt modelId="{A07CD0BC-A78B-4C84-838D-1EE8DFA6B3BB}">
      <dgm:prSet/>
      <dgm:spPr/>
      <dgm:t>
        <a:bodyPr/>
        <a:lstStyle/>
        <a:p>
          <a:r>
            <a:rPr lang="en-US" dirty="0"/>
            <a:t>Emergency department/Urgent cares</a:t>
          </a:r>
        </a:p>
      </dgm:t>
    </dgm:pt>
    <dgm:pt modelId="{E03EA8DE-996E-4BE7-A6E2-4B79F1D641E8}" type="parTrans" cxnId="{8FC52692-C16D-4C91-9A66-E13D91381491}">
      <dgm:prSet/>
      <dgm:spPr/>
      <dgm:t>
        <a:bodyPr/>
        <a:lstStyle/>
        <a:p>
          <a:endParaRPr lang="en-US"/>
        </a:p>
      </dgm:t>
    </dgm:pt>
    <dgm:pt modelId="{BFEE9928-594F-4035-9105-46A369CF2530}" type="sibTrans" cxnId="{8FC52692-C16D-4C91-9A66-E13D91381491}">
      <dgm:prSet/>
      <dgm:spPr/>
      <dgm:t>
        <a:bodyPr/>
        <a:lstStyle/>
        <a:p>
          <a:endParaRPr lang="en-US"/>
        </a:p>
      </dgm:t>
    </dgm:pt>
    <dgm:pt modelId="{1135755E-293E-4946-BEBD-4F98BCD2FF1D}">
      <dgm:prSet/>
      <dgm:spPr/>
      <dgm:t>
        <a:bodyPr/>
        <a:lstStyle/>
        <a:p>
          <a:r>
            <a:rPr lang="en-US" dirty="0"/>
            <a:t>Prisons/Jails</a:t>
          </a:r>
        </a:p>
      </dgm:t>
    </dgm:pt>
    <dgm:pt modelId="{02B22F89-BBF0-492D-9A4E-AC885FB90363}" type="parTrans" cxnId="{791BE3CE-0DA9-46B0-B74A-9EF3B9C8BB45}">
      <dgm:prSet/>
      <dgm:spPr/>
      <dgm:t>
        <a:bodyPr/>
        <a:lstStyle/>
        <a:p>
          <a:endParaRPr lang="en-US"/>
        </a:p>
      </dgm:t>
    </dgm:pt>
    <dgm:pt modelId="{4786E5F0-08F8-40E8-886F-9246E450DCFD}" type="sibTrans" cxnId="{791BE3CE-0DA9-46B0-B74A-9EF3B9C8BB45}">
      <dgm:prSet/>
      <dgm:spPr/>
      <dgm:t>
        <a:bodyPr/>
        <a:lstStyle/>
        <a:p>
          <a:endParaRPr lang="en-US"/>
        </a:p>
      </dgm:t>
    </dgm:pt>
    <dgm:pt modelId="{BFB54F62-888C-4C35-9964-019ACD31E900}">
      <dgm:prSet/>
      <dgm:spPr/>
      <dgm:t>
        <a:bodyPr/>
        <a:lstStyle/>
        <a:p>
          <a:r>
            <a:rPr lang="en-US" dirty="0"/>
            <a:t>Homeless Shelters</a:t>
          </a:r>
        </a:p>
      </dgm:t>
    </dgm:pt>
    <dgm:pt modelId="{3E6A20BC-BFE3-4696-953A-F8F4061CC044}" type="parTrans" cxnId="{5E8120CE-1315-48F6-AA54-B9D036CB0C91}">
      <dgm:prSet/>
      <dgm:spPr/>
      <dgm:t>
        <a:bodyPr/>
        <a:lstStyle/>
        <a:p>
          <a:endParaRPr lang="en-US"/>
        </a:p>
      </dgm:t>
    </dgm:pt>
    <dgm:pt modelId="{6AD251BF-C8EA-4D0E-A080-29B85B674890}" type="sibTrans" cxnId="{5E8120CE-1315-48F6-AA54-B9D036CB0C91}">
      <dgm:prSet/>
      <dgm:spPr/>
      <dgm:t>
        <a:bodyPr/>
        <a:lstStyle/>
        <a:p>
          <a:endParaRPr lang="en-US"/>
        </a:p>
      </dgm:t>
    </dgm:pt>
    <dgm:pt modelId="{006D254D-A479-419B-A039-05F17A861EA9}">
      <dgm:prSet/>
      <dgm:spPr/>
      <dgm:t>
        <a:bodyPr/>
        <a:lstStyle/>
        <a:p>
          <a:r>
            <a:rPr lang="en-US" dirty="0"/>
            <a:t>Clinics on the move – mobile units</a:t>
          </a:r>
        </a:p>
      </dgm:t>
    </dgm:pt>
    <dgm:pt modelId="{2DD996B4-45A9-4AAC-A29B-5F205D2EA5D7}" type="parTrans" cxnId="{5EF1FB07-D347-45AB-9C9A-750BEEE2B3C0}">
      <dgm:prSet/>
      <dgm:spPr/>
      <dgm:t>
        <a:bodyPr/>
        <a:lstStyle/>
        <a:p>
          <a:endParaRPr lang="en-US"/>
        </a:p>
      </dgm:t>
    </dgm:pt>
    <dgm:pt modelId="{F9D9A155-C2C8-463A-99D1-FDA43B68ED66}" type="sibTrans" cxnId="{5EF1FB07-D347-45AB-9C9A-750BEEE2B3C0}">
      <dgm:prSet/>
      <dgm:spPr/>
      <dgm:t>
        <a:bodyPr/>
        <a:lstStyle/>
        <a:p>
          <a:endParaRPr lang="en-US"/>
        </a:p>
      </dgm:t>
    </dgm:pt>
    <dgm:pt modelId="{7C6D1E70-1650-49C5-8A73-C82FBCDAF40E}">
      <dgm:prSet/>
      <dgm:spPr/>
      <dgm:t>
        <a:bodyPr/>
        <a:lstStyle/>
        <a:p>
          <a:r>
            <a:rPr lang="en-US" dirty="0"/>
            <a:t>Community events</a:t>
          </a:r>
        </a:p>
      </dgm:t>
    </dgm:pt>
    <dgm:pt modelId="{F5C94E28-ED5B-4BF4-9181-A23884C149C2}" type="parTrans" cxnId="{35E65D9C-7B29-4054-BC3F-2A66032F73A5}">
      <dgm:prSet/>
      <dgm:spPr/>
      <dgm:t>
        <a:bodyPr/>
        <a:lstStyle/>
        <a:p>
          <a:endParaRPr lang="en-US"/>
        </a:p>
      </dgm:t>
    </dgm:pt>
    <dgm:pt modelId="{76F172EC-D79D-4388-B684-80F02D7AB0DE}" type="sibTrans" cxnId="{35E65D9C-7B29-4054-BC3F-2A66032F73A5}">
      <dgm:prSet/>
      <dgm:spPr/>
      <dgm:t>
        <a:bodyPr/>
        <a:lstStyle/>
        <a:p>
          <a:endParaRPr lang="en-US"/>
        </a:p>
      </dgm:t>
    </dgm:pt>
    <dgm:pt modelId="{82C7A5BC-0178-4527-9D7A-81B4BC3FAD8F}">
      <dgm:prSet/>
      <dgm:spPr/>
      <dgm:t>
        <a:bodyPr/>
        <a:lstStyle/>
        <a:p>
          <a:r>
            <a:rPr lang="en-US" dirty="0"/>
            <a:t>Surgery centers</a:t>
          </a:r>
        </a:p>
      </dgm:t>
    </dgm:pt>
    <dgm:pt modelId="{287A0519-46CB-48DB-9F42-B044E2DE7A61}" type="parTrans" cxnId="{A26F6630-76F9-478A-83F7-836DB70C5772}">
      <dgm:prSet/>
      <dgm:spPr/>
      <dgm:t>
        <a:bodyPr/>
        <a:lstStyle/>
        <a:p>
          <a:endParaRPr lang="en-US"/>
        </a:p>
      </dgm:t>
    </dgm:pt>
    <dgm:pt modelId="{FDE5F308-CF0C-4644-9E30-63C9B0C5D0C5}" type="sibTrans" cxnId="{A26F6630-76F9-478A-83F7-836DB70C5772}">
      <dgm:prSet/>
      <dgm:spPr/>
      <dgm:t>
        <a:bodyPr/>
        <a:lstStyle/>
        <a:p>
          <a:endParaRPr lang="en-US"/>
        </a:p>
      </dgm:t>
    </dgm:pt>
    <dgm:pt modelId="{FD5CA754-183F-4800-BE24-552D759167FC}">
      <dgm:prSet/>
      <dgm:spPr/>
      <dgm:t>
        <a:bodyPr/>
        <a:lstStyle/>
        <a:p>
          <a:r>
            <a:rPr lang="en-US" dirty="0"/>
            <a:t>Universal Screening</a:t>
          </a:r>
        </a:p>
      </dgm:t>
    </dgm:pt>
    <dgm:pt modelId="{357AA598-F4CD-4DC6-94A8-2BB49B1BC445}" type="parTrans" cxnId="{F65EB29E-56E5-4B47-8971-E4F1E67BB396}">
      <dgm:prSet/>
      <dgm:spPr/>
      <dgm:t>
        <a:bodyPr/>
        <a:lstStyle/>
        <a:p>
          <a:endParaRPr lang="en-US"/>
        </a:p>
      </dgm:t>
    </dgm:pt>
    <dgm:pt modelId="{CB6541D1-132B-445F-803A-4AACCFB305AD}" type="sibTrans" cxnId="{F65EB29E-56E5-4B47-8971-E4F1E67BB396}">
      <dgm:prSet/>
      <dgm:spPr/>
      <dgm:t>
        <a:bodyPr/>
        <a:lstStyle/>
        <a:p>
          <a:endParaRPr lang="en-US"/>
        </a:p>
      </dgm:t>
    </dgm:pt>
    <dgm:pt modelId="{E7194403-A5EF-4FCC-A32D-7F5777A53877}">
      <dgm:prSet/>
      <dgm:spPr/>
      <dgm:t>
        <a:bodyPr/>
        <a:lstStyle/>
        <a:p>
          <a:r>
            <a:rPr lang="en-US" dirty="0"/>
            <a:t>Expanded Sites</a:t>
          </a:r>
        </a:p>
      </dgm:t>
    </dgm:pt>
    <dgm:pt modelId="{369C26B4-9F58-4981-B1B1-9612410495EF}" type="parTrans" cxnId="{3762D0B4-E924-40A1-8171-65CCC7395454}">
      <dgm:prSet/>
      <dgm:spPr/>
      <dgm:t>
        <a:bodyPr/>
        <a:lstStyle/>
        <a:p>
          <a:endParaRPr lang="en-US"/>
        </a:p>
      </dgm:t>
    </dgm:pt>
    <dgm:pt modelId="{1217CD42-A1E2-4EE3-8AEC-496802058C62}" type="sibTrans" cxnId="{3762D0B4-E924-40A1-8171-65CCC7395454}">
      <dgm:prSet/>
      <dgm:spPr/>
      <dgm:t>
        <a:bodyPr/>
        <a:lstStyle/>
        <a:p>
          <a:endParaRPr lang="en-US"/>
        </a:p>
      </dgm:t>
    </dgm:pt>
    <dgm:pt modelId="{D9E473BD-4A61-409B-9C97-47368DBB95E2}">
      <dgm:prSet/>
      <dgm:spPr/>
      <dgm:t>
        <a:bodyPr/>
        <a:lstStyle/>
        <a:p>
          <a:r>
            <a:rPr lang="en-US" dirty="0"/>
            <a:t>Age-based</a:t>
          </a:r>
        </a:p>
      </dgm:t>
    </dgm:pt>
    <dgm:pt modelId="{881F9B30-8F99-4637-B0A7-22F18D22D777}" type="parTrans" cxnId="{F54C1AA9-7B79-4863-BB69-6CEA4ADC37A9}">
      <dgm:prSet/>
      <dgm:spPr/>
      <dgm:t>
        <a:bodyPr/>
        <a:lstStyle/>
        <a:p>
          <a:endParaRPr lang="en-US"/>
        </a:p>
      </dgm:t>
    </dgm:pt>
    <dgm:pt modelId="{4766A293-0EB0-4395-A90B-F49A05A5563D}" type="sibTrans" cxnId="{F54C1AA9-7B79-4863-BB69-6CEA4ADC37A9}">
      <dgm:prSet/>
      <dgm:spPr/>
      <dgm:t>
        <a:bodyPr/>
        <a:lstStyle/>
        <a:p>
          <a:endParaRPr lang="en-US"/>
        </a:p>
      </dgm:t>
    </dgm:pt>
    <dgm:pt modelId="{440A85E8-D602-494E-8D5E-48C27478519E}">
      <dgm:prSet/>
      <dgm:spPr/>
      <dgm:t>
        <a:bodyPr/>
        <a:lstStyle/>
        <a:p>
          <a:r>
            <a:rPr lang="en-US" dirty="0"/>
            <a:t>Without regard for risk factors</a:t>
          </a:r>
        </a:p>
      </dgm:t>
    </dgm:pt>
    <dgm:pt modelId="{D6648668-CA0B-467B-901C-118321FF2985}" type="parTrans" cxnId="{6E91191E-2F02-47C8-A12A-BCA7F39F503B}">
      <dgm:prSet/>
      <dgm:spPr/>
      <dgm:t>
        <a:bodyPr/>
        <a:lstStyle/>
        <a:p>
          <a:endParaRPr lang="en-US"/>
        </a:p>
      </dgm:t>
    </dgm:pt>
    <dgm:pt modelId="{ED74E8E6-317E-4C53-A694-76339A3F396E}" type="sibTrans" cxnId="{6E91191E-2F02-47C8-A12A-BCA7F39F503B}">
      <dgm:prSet/>
      <dgm:spPr/>
      <dgm:t>
        <a:bodyPr/>
        <a:lstStyle/>
        <a:p>
          <a:endParaRPr lang="en-US"/>
        </a:p>
      </dgm:t>
    </dgm:pt>
    <dgm:pt modelId="{374B3D69-7981-D842-80C5-15889890AEDC}">
      <dgm:prSet/>
      <dgm:spPr/>
      <dgm:t>
        <a:bodyPr/>
        <a:lstStyle/>
        <a:p>
          <a:r>
            <a:rPr lang="en-US" dirty="0"/>
            <a:t>Hospitalized patients</a:t>
          </a:r>
        </a:p>
      </dgm:t>
    </dgm:pt>
    <dgm:pt modelId="{F6C4C0CA-CBEF-CC48-85BD-570F1AB9EDF8}" type="parTrans" cxnId="{79CE17D9-CE9E-6B4A-A426-B45CC2B2C1E6}">
      <dgm:prSet/>
      <dgm:spPr/>
      <dgm:t>
        <a:bodyPr/>
        <a:lstStyle/>
        <a:p>
          <a:endParaRPr lang="en-US"/>
        </a:p>
      </dgm:t>
    </dgm:pt>
    <dgm:pt modelId="{F50D3074-81C1-254E-9B98-73488E6987AB}" type="sibTrans" cxnId="{79CE17D9-CE9E-6B4A-A426-B45CC2B2C1E6}">
      <dgm:prSet/>
      <dgm:spPr/>
      <dgm:t>
        <a:bodyPr/>
        <a:lstStyle/>
        <a:p>
          <a:endParaRPr lang="en-US"/>
        </a:p>
      </dgm:t>
    </dgm:pt>
    <dgm:pt modelId="{D09F0080-80FE-3347-8CA5-F3EE4124EC09}" type="pres">
      <dgm:prSet presAssocID="{FC4EEA93-3D08-44F2-AE98-086B9189A5AC}" presName="linear" presStyleCnt="0">
        <dgm:presLayoutVars>
          <dgm:dir/>
          <dgm:animLvl val="lvl"/>
          <dgm:resizeHandles val="exact"/>
        </dgm:presLayoutVars>
      </dgm:prSet>
      <dgm:spPr/>
    </dgm:pt>
    <dgm:pt modelId="{7F01AD33-5C44-5147-B7E2-A0AB05A6D49C}" type="pres">
      <dgm:prSet presAssocID="{FD5CA754-183F-4800-BE24-552D759167FC}" presName="parentLin" presStyleCnt="0"/>
      <dgm:spPr/>
    </dgm:pt>
    <dgm:pt modelId="{2D5E84FB-7035-394D-9EA1-1C67B3830200}" type="pres">
      <dgm:prSet presAssocID="{FD5CA754-183F-4800-BE24-552D759167FC}" presName="parentLeftMargin" presStyleLbl="node1" presStyleIdx="0" presStyleCnt="2"/>
      <dgm:spPr/>
    </dgm:pt>
    <dgm:pt modelId="{AA419973-343C-CD48-8CE7-95E13A47144C}" type="pres">
      <dgm:prSet presAssocID="{FD5CA754-183F-4800-BE24-552D759167FC}" presName="parentText" presStyleLbl="node1" presStyleIdx="0" presStyleCnt="2">
        <dgm:presLayoutVars>
          <dgm:chMax val="0"/>
          <dgm:bulletEnabled val="1"/>
        </dgm:presLayoutVars>
      </dgm:prSet>
      <dgm:spPr/>
    </dgm:pt>
    <dgm:pt modelId="{716009C0-99C2-D245-8C46-7B3C949C72E2}" type="pres">
      <dgm:prSet presAssocID="{FD5CA754-183F-4800-BE24-552D759167FC}" presName="negativeSpace" presStyleCnt="0"/>
      <dgm:spPr/>
    </dgm:pt>
    <dgm:pt modelId="{3C937AF5-1A88-BA4A-87AA-15FC76A364F3}" type="pres">
      <dgm:prSet presAssocID="{FD5CA754-183F-4800-BE24-552D759167FC}" presName="childText" presStyleLbl="conFgAcc1" presStyleIdx="0" presStyleCnt="2">
        <dgm:presLayoutVars>
          <dgm:bulletEnabled val="1"/>
        </dgm:presLayoutVars>
      </dgm:prSet>
      <dgm:spPr/>
    </dgm:pt>
    <dgm:pt modelId="{449F461F-40C5-F646-9EC9-87480EF23A21}" type="pres">
      <dgm:prSet presAssocID="{CB6541D1-132B-445F-803A-4AACCFB305AD}" presName="spaceBetweenRectangles" presStyleCnt="0"/>
      <dgm:spPr/>
    </dgm:pt>
    <dgm:pt modelId="{97897364-2921-D94F-B724-B1FA8CF93A44}" type="pres">
      <dgm:prSet presAssocID="{E7194403-A5EF-4FCC-A32D-7F5777A53877}" presName="parentLin" presStyleCnt="0"/>
      <dgm:spPr/>
    </dgm:pt>
    <dgm:pt modelId="{B38B64FC-0298-A844-8F9D-31EEA667E7EB}" type="pres">
      <dgm:prSet presAssocID="{E7194403-A5EF-4FCC-A32D-7F5777A53877}" presName="parentLeftMargin" presStyleLbl="node1" presStyleIdx="0" presStyleCnt="2"/>
      <dgm:spPr/>
    </dgm:pt>
    <dgm:pt modelId="{B45814F8-519D-B443-8145-2257F3E4DC65}" type="pres">
      <dgm:prSet presAssocID="{E7194403-A5EF-4FCC-A32D-7F5777A53877}" presName="parentText" presStyleLbl="node1" presStyleIdx="1" presStyleCnt="2">
        <dgm:presLayoutVars>
          <dgm:chMax val="0"/>
          <dgm:bulletEnabled val="1"/>
        </dgm:presLayoutVars>
      </dgm:prSet>
      <dgm:spPr/>
    </dgm:pt>
    <dgm:pt modelId="{55DC8C42-409C-1241-9606-DCD5DFEE93FD}" type="pres">
      <dgm:prSet presAssocID="{E7194403-A5EF-4FCC-A32D-7F5777A53877}" presName="negativeSpace" presStyleCnt="0"/>
      <dgm:spPr/>
    </dgm:pt>
    <dgm:pt modelId="{604C8C17-8B57-464B-B5E6-7C42D9245B15}" type="pres">
      <dgm:prSet presAssocID="{E7194403-A5EF-4FCC-A32D-7F5777A53877}" presName="childText" presStyleLbl="conFgAcc1" presStyleIdx="1" presStyleCnt="2">
        <dgm:presLayoutVars>
          <dgm:bulletEnabled val="1"/>
        </dgm:presLayoutVars>
      </dgm:prSet>
      <dgm:spPr/>
    </dgm:pt>
  </dgm:ptLst>
  <dgm:cxnLst>
    <dgm:cxn modelId="{5EF1FB07-D347-45AB-9C9A-750BEEE2B3C0}" srcId="{E7194403-A5EF-4FCC-A32D-7F5777A53877}" destId="{006D254D-A479-419B-A039-05F17A861EA9}" srcOrd="5" destOrd="0" parTransId="{2DD996B4-45A9-4AAC-A29B-5F205D2EA5D7}" sibTransId="{F9D9A155-C2C8-463A-99D1-FDA43B68ED66}"/>
    <dgm:cxn modelId="{92EC350C-D0C8-EA47-BA7C-B7D76780110D}" type="presOf" srcId="{006D254D-A479-419B-A039-05F17A861EA9}" destId="{604C8C17-8B57-464B-B5E6-7C42D9245B15}" srcOrd="0" destOrd="5" presId="urn:microsoft.com/office/officeart/2005/8/layout/list1"/>
    <dgm:cxn modelId="{6E91191E-2F02-47C8-A12A-BCA7F39F503B}" srcId="{FD5CA754-183F-4800-BE24-552D759167FC}" destId="{440A85E8-D602-494E-8D5E-48C27478519E}" srcOrd="1" destOrd="0" parTransId="{D6648668-CA0B-467B-901C-118321FF2985}" sibTransId="{ED74E8E6-317E-4C53-A694-76339A3F396E}"/>
    <dgm:cxn modelId="{A26F6630-76F9-478A-83F7-836DB70C5772}" srcId="{E7194403-A5EF-4FCC-A32D-7F5777A53877}" destId="{82C7A5BC-0178-4527-9D7A-81B4BC3FAD8F}" srcOrd="7" destOrd="0" parTransId="{287A0519-46CB-48DB-9F42-B044E2DE7A61}" sibTransId="{FDE5F308-CF0C-4644-9E30-63C9B0C5D0C5}"/>
    <dgm:cxn modelId="{7A52B531-FB3A-D542-AECB-A440F1D4C13D}" type="presOf" srcId="{A07CD0BC-A78B-4C84-838D-1EE8DFA6B3BB}" destId="{604C8C17-8B57-464B-B5E6-7C42D9245B15}" srcOrd="0" destOrd="2" presId="urn:microsoft.com/office/officeart/2005/8/layout/list1"/>
    <dgm:cxn modelId="{49550533-EC13-4144-9798-BD0804A511CF}" type="presOf" srcId="{FC4EEA93-3D08-44F2-AE98-086B9189A5AC}" destId="{D09F0080-80FE-3347-8CA5-F3EE4124EC09}" srcOrd="0" destOrd="0" presId="urn:microsoft.com/office/officeart/2005/8/layout/list1"/>
    <dgm:cxn modelId="{A8549643-7064-7D4E-B768-AD391B622638}" type="presOf" srcId="{82C7A5BC-0178-4527-9D7A-81B4BC3FAD8F}" destId="{604C8C17-8B57-464B-B5E6-7C42D9245B15}" srcOrd="0" destOrd="7" presId="urn:microsoft.com/office/officeart/2005/8/layout/list1"/>
    <dgm:cxn modelId="{7BA11946-B562-0B48-848D-2B5280C4151C}" type="presOf" srcId="{BFB54F62-888C-4C35-9964-019ACD31E900}" destId="{604C8C17-8B57-464B-B5E6-7C42D9245B15}" srcOrd="0" destOrd="4" presId="urn:microsoft.com/office/officeart/2005/8/layout/list1"/>
    <dgm:cxn modelId="{12433E50-657E-9945-AAFA-E7661DE16B6A}" type="presOf" srcId="{F46AE931-13B0-4959-91C1-6C07B47DEDB8}" destId="{604C8C17-8B57-464B-B5E6-7C42D9245B15}" srcOrd="0" destOrd="0" presId="urn:microsoft.com/office/officeart/2005/8/layout/list1"/>
    <dgm:cxn modelId="{6C987B6B-4CE1-FA4E-AE8F-E48EE7E629FE}" type="presOf" srcId="{FD5CA754-183F-4800-BE24-552D759167FC}" destId="{2D5E84FB-7035-394D-9EA1-1C67B3830200}" srcOrd="0" destOrd="0" presId="urn:microsoft.com/office/officeart/2005/8/layout/list1"/>
    <dgm:cxn modelId="{30969375-758C-4D08-AC10-3DDB7472A1DC}" srcId="{E7194403-A5EF-4FCC-A32D-7F5777A53877}" destId="{C722BFB2-B5DC-4C9B-ADCF-A36061EA33C5}" srcOrd="1" destOrd="0" parTransId="{18BF3DDA-BB50-4CF8-840B-6A5428BB0825}" sibTransId="{374E91C0-7BBE-4A97-918F-7D8531138CB5}"/>
    <dgm:cxn modelId="{6C7FD777-F54F-44A6-84FE-4CCC675FAEFA}" srcId="{E7194403-A5EF-4FCC-A32D-7F5777A53877}" destId="{F46AE931-13B0-4959-91C1-6C07B47DEDB8}" srcOrd="0" destOrd="0" parTransId="{D3FB0426-B6E9-47D0-B9E1-996BB9A43821}" sibTransId="{356E21D0-C91E-46CF-A896-0BB2BC964292}"/>
    <dgm:cxn modelId="{36057E86-4853-0147-84D9-1E57CF624430}" type="presOf" srcId="{C722BFB2-B5DC-4C9B-ADCF-A36061EA33C5}" destId="{604C8C17-8B57-464B-B5E6-7C42D9245B15}" srcOrd="0" destOrd="1" presId="urn:microsoft.com/office/officeart/2005/8/layout/list1"/>
    <dgm:cxn modelId="{8FC52692-C16D-4C91-9A66-E13D91381491}" srcId="{E7194403-A5EF-4FCC-A32D-7F5777A53877}" destId="{A07CD0BC-A78B-4C84-838D-1EE8DFA6B3BB}" srcOrd="2" destOrd="0" parTransId="{E03EA8DE-996E-4BE7-A6E2-4B79F1D641E8}" sibTransId="{BFEE9928-594F-4035-9105-46A369CF2530}"/>
    <dgm:cxn modelId="{56830596-FCF7-5B44-B74E-441CB195C5D4}" type="presOf" srcId="{E7194403-A5EF-4FCC-A32D-7F5777A53877}" destId="{B38B64FC-0298-A844-8F9D-31EEA667E7EB}" srcOrd="0" destOrd="0" presId="urn:microsoft.com/office/officeart/2005/8/layout/list1"/>
    <dgm:cxn modelId="{35E65D9C-7B29-4054-BC3F-2A66032F73A5}" srcId="{E7194403-A5EF-4FCC-A32D-7F5777A53877}" destId="{7C6D1E70-1650-49C5-8A73-C82FBCDAF40E}" srcOrd="6" destOrd="0" parTransId="{F5C94E28-ED5B-4BF4-9181-A23884C149C2}" sibTransId="{76F172EC-D79D-4388-B684-80F02D7AB0DE}"/>
    <dgm:cxn modelId="{F65EB29E-56E5-4B47-8971-E4F1E67BB396}" srcId="{FC4EEA93-3D08-44F2-AE98-086B9189A5AC}" destId="{FD5CA754-183F-4800-BE24-552D759167FC}" srcOrd="0" destOrd="0" parTransId="{357AA598-F4CD-4DC6-94A8-2BB49B1BC445}" sibTransId="{CB6541D1-132B-445F-803A-4AACCFB305AD}"/>
    <dgm:cxn modelId="{F5771CA4-E54D-8745-8C10-CCBD352B0006}" type="presOf" srcId="{D9E473BD-4A61-409B-9C97-47368DBB95E2}" destId="{3C937AF5-1A88-BA4A-87AA-15FC76A364F3}" srcOrd="0" destOrd="0" presId="urn:microsoft.com/office/officeart/2005/8/layout/list1"/>
    <dgm:cxn modelId="{F54C1AA9-7B79-4863-BB69-6CEA4ADC37A9}" srcId="{FD5CA754-183F-4800-BE24-552D759167FC}" destId="{D9E473BD-4A61-409B-9C97-47368DBB95E2}" srcOrd="0" destOrd="0" parTransId="{881F9B30-8F99-4637-B0A7-22F18D22D777}" sibTransId="{4766A293-0EB0-4395-A90B-F49A05A5563D}"/>
    <dgm:cxn modelId="{CC386DAA-5155-2F4A-A315-02E2C54AE693}" type="presOf" srcId="{7C6D1E70-1650-49C5-8A73-C82FBCDAF40E}" destId="{604C8C17-8B57-464B-B5E6-7C42D9245B15}" srcOrd="0" destOrd="6" presId="urn:microsoft.com/office/officeart/2005/8/layout/list1"/>
    <dgm:cxn modelId="{736703B2-3C49-164F-AE2A-5E7C5F1C2615}" type="presOf" srcId="{440A85E8-D602-494E-8D5E-48C27478519E}" destId="{3C937AF5-1A88-BA4A-87AA-15FC76A364F3}" srcOrd="0" destOrd="1" presId="urn:microsoft.com/office/officeart/2005/8/layout/list1"/>
    <dgm:cxn modelId="{3762D0B4-E924-40A1-8171-65CCC7395454}" srcId="{FC4EEA93-3D08-44F2-AE98-086B9189A5AC}" destId="{E7194403-A5EF-4FCC-A32D-7F5777A53877}" srcOrd="1" destOrd="0" parTransId="{369C26B4-9F58-4981-B1B1-9612410495EF}" sibTransId="{1217CD42-A1E2-4EE3-8AEC-496802058C62}"/>
    <dgm:cxn modelId="{88EB84B7-3FF3-2242-A717-348315999066}" type="presOf" srcId="{1135755E-293E-4946-BEBD-4F98BCD2FF1D}" destId="{604C8C17-8B57-464B-B5E6-7C42D9245B15}" srcOrd="0" destOrd="3" presId="urn:microsoft.com/office/officeart/2005/8/layout/list1"/>
    <dgm:cxn modelId="{E077BCBA-4F92-974F-8F84-45119FC2381D}" type="presOf" srcId="{E7194403-A5EF-4FCC-A32D-7F5777A53877}" destId="{B45814F8-519D-B443-8145-2257F3E4DC65}" srcOrd="1" destOrd="0" presId="urn:microsoft.com/office/officeart/2005/8/layout/list1"/>
    <dgm:cxn modelId="{5E8120CE-1315-48F6-AA54-B9D036CB0C91}" srcId="{E7194403-A5EF-4FCC-A32D-7F5777A53877}" destId="{BFB54F62-888C-4C35-9964-019ACD31E900}" srcOrd="4" destOrd="0" parTransId="{3E6A20BC-BFE3-4696-953A-F8F4061CC044}" sibTransId="{6AD251BF-C8EA-4D0E-A080-29B85B674890}"/>
    <dgm:cxn modelId="{791BE3CE-0DA9-46B0-B74A-9EF3B9C8BB45}" srcId="{E7194403-A5EF-4FCC-A32D-7F5777A53877}" destId="{1135755E-293E-4946-BEBD-4F98BCD2FF1D}" srcOrd="3" destOrd="0" parTransId="{02B22F89-BBF0-492D-9A4E-AC885FB90363}" sibTransId="{4786E5F0-08F8-40E8-886F-9246E450DCFD}"/>
    <dgm:cxn modelId="{894320CF-9FAC-734C-B658-5906F6A03E2B}" type="presOf" srcId="{FD5CA754-183F-4800-BE24-552D759167FC}" destId="{AA419973-343C-CD48-8CE7-95E13A47144C}" srcOrd="1" destOrd="0" presId="urn:microsoft.com/office/officeart/2005/8/layout/list1"/>
    <dgm:cxn modelId="{79CE17D9-CE9E-6B4A-A426-B45CC2B2C1E6}" srcId="{E7194403-A5EF-4FCC-A32D-7F5777A53877}" destId="{374B3D69-7981-D842-80C5-15889890AEDC}" srcOrd="8" destOrd="0" parTransId="{F6C4C0CA-CBEF-CC48-85BD-570F1AB9EDF8}" sibTransId="{F50D3074-81C1-254E-9B98-73488E6987AB}"/>
    <dgm:cxn modelId="{2E9F9AF3-3C1E-1841-A80B-E0D21A8CD918}" type="presOf" srcId="{374B3D69-7981-D842-80C5-15889890AEDC}" destId="{604C8C17-8B57-464B-B5E6-7C42D9245B15}" srcOrd="0" destOrd="8" presId="urn:microsoft.com/office/officeart/2005/8/layout/list1"/>
    <dgm:cxn modelId="{D1DF0A52-2731-D341-844E-30B8E31FC748}" type="presParOf" srcId="{D09F0080-80FE-3347-8CA5-F3EE4124EC09}" destId="{7F01AD33-5C44-5147-B7E2-A0AB05A6D49C}" srcOrd="0" destOrd="0" presId="urn:microsoft.com/office/officeart/2005/8/layout/list1"/>
    <dgm:cxn modelId="{1CF52B19-65F8-0E44-B735-97A8A0255B97}" type="presParOf" srcId="{7F01AD33-5C44-5147-B7E2-A0AB05A6D49C}" destId="{2D5E84FB-7035-394D-9EA1-1C67B3830200}" srcOrd="0" destOrd="0" presId="urn:microsoft.com/office/officeart/2005/8/layout/list1"/>
    <dgm:cxn modelId="{CF7A1DAF-5E84-4E4B-9614-97AAAF89B744}" type="presParOf" srcId="{7F01AD33-5C44-5147-B7E2-A0AB05A6D49C}" destId="{AA419973-343C-CD48-8CE7-95E13A47144C}" srcOrd="1" destOrd="0" presId="urn:microsoft.com/office/officeart/2005/8/layout/list1"/>
    <dgm:cxn modelId="{4ACB9534-D785-4A47-8F39-A19D59D8A3D6}" type="presParOf" srcId="{D09F0080-80FE-3347-8CA5-F3EE4124EC09}" destId="{716009C0-99C2-D245-8C46-7B3C949C72E2}" srcOrd="1" destOrd="0" presId="urn:microsoft.com/office/officeart/2005/8/layout/list1"/>
    <dgm:cxn modelId="{8E772010-9A30-5D48-A0A1-C2478C883FB2}" type="presParOf" srcId="{D09F0080-80FE-3347-8CA5-F3EE4124EC09}" destId="{3C937AF5-1A88-BA4A-87AA-15FC76A364F3}" srcOrd="2" destOrd="0" presId="urn:microsoft.com/office/officeart/2005/8/layout/list1"/>
    <dgm:cxn modelId="{ED4F24BE-1FA0-1D44-924A-81096E11C195}" type="presParOf" srcId="{D09F0080-80FE-3347-8CA5-F3EE4124EC09}" destId="{449F461F-40C5-F646-9EC9-87480EF23A21}" srcOrd="3" destOrd="0" presId="urn:microsoft.com/office/officeart/2005/8/layout/list1"/>
    <dgm:cxn modelId="{FE052111-C6A5-8B47-A976-A38E32E33329}" type="presParOf" srcId="{D09F0080-80FE-3347-8CA5-F3EE4124EC09}" destId="{97897364-2921-D94F-B724-B1FA8CF93A44}" srcOrd="4" destOrd="0" presId="urn:microsoft.com/office/officeart/2005/8/layout/list1"/>
    <dgm:cxn modelId="{4DBA0166-FDFC-D64B-ACE5-4AD2923BF57D}" type="presParOf" srcId="{97897364-2921-D94F-B724-B1FA8CF93A44}" destId="{B38B64FC-0298-A844-8F9D-31EEA667E7EB}" srcOrd="0" destOrd="0" presId="urn:microsoft.com/office/officeart/2005/8/layout/list1"/>
    <dgm:cxn modelId="{BB47D18E-2E56-BA4D-909C-3B1B7BAC3808}" type="presParOf" srcId="{97897364-2921-D94F-B724-B1FA8CF93A44}" destId="{B45814F8-519D-B443-8145-2257F3E4DC65}" srcOrd="1" destOrd="0" presId="urn:microsoft.com/office/officeart/2005/8/layout/list1"/>
    <dgm:cxn modelId="{49FA01B7-C435-E744-8620-FD5BC6506375}" type="presParOf" srcId="{D09F0080-80FE-3347-8CA5-F3EE4124EC09}" destId="{55DC8C42-409C-1241-9606-DCD5DFEE93FD}" srcOrd="5" destOrd="0" presId="urn:microsoft.com/office/officeart/2005/8/layout/list1"/>
    <dgm:cxn modelId="{C11ED4D9-6A0E-CB41-A924-583E9A55A3BB}" type="presParOf" srcId="{D09F0080-80FE-3347-8CA5-F3EE4124EC09}" destId="{604C8C17-8B57-464B-B5E6-7C42D9245B1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00492B-3125-4191-9053-2D1A8D74139E}"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8BDD60CA-B118-4AB0-B5E8-6E5496C7BD9E}">
      <dgm:prSet/>
      <dgm:spPr/>
      <dgm:t>
        <a:bodyPr/>
        <a:lstStyle/>
        <a:p>
          <a:r>
            <a:rPr lang="en-US"/>
            <a:t>1.7-fold increased risk of developing diabetes in persons with chronic HCV infection compared with those not infected with HCV</a:t>
          </a:r>
        </a:p>
      </dgm:t>
    </dgm:pt>
    <dgm:pt modelId="{DC9D88E5-86D5-4961-9CD7-9463D4D4CAE1}" type="parTrans" cxnId="{EEAAE713-9DBF-4884-916E-A2510127619D}">
      <dgm:prSet/>
      <dgm:spPr/>
      <dgm:t>
        <a:bodyPr/>
        <a:lstStyle/>
        <a:p>
          <a:endParaRPr lang="en-US"/>
        </a:p>
      </dgm:t>
    </dgm:pt>
    <dgm:pt modelId="{5AB8E671-7309-4779-B734-0739B00FC86F}" type="sibTrans" cxnId="{EEAAE713-9DBF-4884-916E-A2510127619D}">
      <dgm:prSet/>
      <dgm:spPr/>
      <dgm:t>
        <a:bodyPr/>
        <a:lstStyle/>
        <a:p>
          <a:endParaRPr lang="en-US"/>
        </a:p>
      </dgm:t>
    </dgm:pt>
    <dgm:pt modelId="{8EC2CD25-750E-453B-A3D4-DC7B4DF6BB20}">
      <dgm:prSet/>
      <dgm:spPr/>
      <dgm:t>
        <a:bodyPr/>
        <a:lstStyle/>
        <a:p>
          <a:r>
            <a:rPr lang="en-US"/>
            <a:t>Persons with chronic HCV also have an increased risk of developing insulin resistance without diabetes</a:t>
          </a:r>
        </a:p>
      </dgm:t>
    </dgm:pt>
    <dgm:pt modelId="{2594C805-7238-4844-9228-B7FCA2215331}" type="parTrans" cxnId="{8741F392-250F-4768-8B7B-1D191B7134BC}">
      <dgm:prSet/>
      <dgm:spPr/>
      <dgm:t>
        <a:bodyPr/>
        <a:lstStyle/>
        <a:p>
          <a:endParaRPr lang="en-US"/>
        </a:p>
      </dgm:t>
    </dgm:pt>
    <dgm:pt modelId="{D8D2F1F9-634F-48C9-881F-069EFA940F3A}" type="sibTrans" cxnId="{8741F392-250F-4768-8B7B-1D191B7134BC}">
      <dgm:prSet/>
      <dgm:spPr/>
      <dgm:t>
        <a:bodyPr/>
        <a:lstStyle/>
        <a:p>
          <a:endParaRPr lang="en-US"/>
        </a:p>
      </dgm:t>
    </dgm:pt>
    <dgm:pt modelId="{9CE663FD-8505-47FC-A42F-F7924157980C}">
      <dgm:prSet/>
      <dgm:spPr/>
      <dgm:t>
        <a:bodyPr/>
        <a:lstStyle/>
        <a:p>
          <a:r>
            <a:rPr lang="en-US"/>
            <a:t>Data suggest that insulin resistance accelerates hepatic fibrogenesis </a:t>
          </a:r>
        </a:p>
      </dgm:t>
    </dgm:pt>
    <dgm:pt modelId="{8A9EDFC4-2414-4F15-A6B0-ABAE85DAB1E7}" type="parTrans" cxnId="{BC4CCC8F-E418-43C6-92A4-DF77DB259CE9}">
      <dgm:prSet/>
      <dgm:spPr/>
      <dgm:t>
        <a:bodyPr/>
        <a:lstStyle/>
        <a:p>
          <a:endParaRPr lang="en-US"/>
        </a:p>
      </dgm:t>
    </dgm:pt>
    <dgm:pt modelId="{675F6663-36D6-4B18-8CDA-4A9363DC8E41}" type="sibTrans" cxnId="{BC4CCC8F-E418-43C6-92A4-DF77DB259CE9}">
      <dgm:prSet/>
      <dgm:spPr/>
      <dgm:t>
        <a:bodyPr/>
        <a:lstStyle/>
        <a:p>
          <a:endParaRPr lang="en-US"/>
        </a:p>
      </dgm:t>
    </dgm:pt>
    <dgm:pt modelId="{8FEAC041-7DEA-4036-9981-AEA788F1F72D}">
      <dgm:prSet/>
      <dgm:spPr/>
      <dgm:t>
        <a:bodyPr/>
        <a:lstStyle/>
        <a:p>
          <a:r>
            <a:rPr lang="en-US"/>
            <a:t>Potential mechanisms have been considered to explain the association between HCV and insulin resistance, including: </a:t>
          </a:r>
        </a:p>
      </dgm:t>
    </dgm:pt>
    <dgm:pt modelId="{0A0E7180-8656-48A3-8C71-9269C17C5743}" type="parTrans" cxnId="{0645B461-CB1F-4444-8C8A-5CE9741CB7EE}">
      <dgm:prSet/>
      <dgm:spPr/>
      <dgm:t>
        <a:bodyPr/>
        <a:lstStyle/>
        <a:p>
          <a:endParaRPr lang="en-US"/>
        </a:p>
      </dgm:t>
    </dgm:pt>
    <dgm:pt modelId="{815FAF58-F392-426E-A339-45E15B9EF825}" type="sibTrans" cxnId="{0645B461-CB1F-4444-8C8A-5CE9741CB7EE}">
      <dgm:prSet/>
      <dgm:spPr/>
      <dgm:t>
        <a:bodyPr/>
        <a:lstStyle/>
        <a:p>
          <a:endParaRPr lang="en-US"/>
        </a:p>
      </dgm:t>
    </dgm:pt>
    <dgm:pt modelId="{433A26B9-8F0D-4EEB-830B-384334874ACA}">
      <dgm:prSet/>
      <dgm:spPr/>
      <dgm:t>
        <a:bodyPr/>
        <a:lstStyle/>
        <a:p>
          <a:r>
            <a:rPr lang="en-US"/>
            <a:t>HCV induced fibrosis and cirrhosis</a:t>
          </a:r>
        </a:p>
      </dgm:t>
    </dgm:pt>
    <dgm:pt modelId="{6B66E624-2DCF-4525-8BDA-35C6FA1C6A40}" type="parTrans" cxnId="{96CC540F-4DDF-47B3-9BD2-F153918314D9}">
      <dgm:prSet/>
      <dgm:spPr/>
      <dgm:t>
        <a:bodyPr/>
        <a:lstStyle/>
        <a:p>
          <a:endParaRPr lang="en-US"/>
        </a:p>
      </dgm:t>
    </dgm:pt>
    <dgm:pt modelId="{C8997E5B-7E2F-4C2C-B013-5539E2C5E7EE}" type="sibTrans" cxnId="{96CC540F-4DDF-47B3-9BD2-F153918314D9}">
      <dgm:prSet/>
      <dgm:spPr/>
      <dgm:t>
        <a:bodyPr/>
        <a:lstStyle/>
        <a:p>
          <a:endParaRPr lang="en-US"/>
        </a:p>
      </dgm:t>
    </dgm:pt>
    <dgm:pt modelId="{D12C4A18-BC63-4D6D-9B7B-5FE0B6601824}">
      <dgm:prSet/>
      <dgm:spPr/>
      <dgm:t>
        <a:bodyPr/>
        <a:lstStyle/>
        <a:p>
          <a:r>
            <a:rPr lang="en-US"/>
            <a:t>HCV direct viral effect on inflammatory cytokines </a:t>
          </a:r>
        </a:p>
      </dgm:t>
    </dgm:pt>
    <dgm:pt modelId="{A9B9068F-02C1-4237-9316-BE4CF3B102FE}" type="parTrans" cxnId="{02BE3C42-15B0-48B1-AD95-1730CB6AFB08}">
      <dgm:prSet/>
      <dgm:spPr/>
      <dgm:t>
        <a:bodyPr/>
        <a:lstStyle/>
        <a:p>
          <a:endParaRPr lang="en-US"/>
        </a:p>
      </dgm:t>
    </dgm:pt>
    <dgm:pt modelId="{447FC351-B215-410E-88A7-CF4DBF7D05D2}" type="sibTrans" cxnId="{02BE3C42-15B0-48B1-AD95-1730CB6AFB08}">
      <dgm:prSet/>
      <dgm:spPr/>
      <dgm:t>
        <a:bodyPr/>
        <a:lstStyle/>
        <a:p>
          <a:endParaRPr lang="en-US"/>
        </a:p>
      </dgm:t>
    </dgm:pt>
    <dgm:pt modelId="{3BE19421-A2E2-43BE-8878-1A51546AC5F3}">
      <dgm:prSet/>
      <dgm:spPr/>
      <dgm:t>
        <a:bodyPr/>
        <a:lstStyle/>
        <a:p>
          <a:r>
            <a:rPr lang="en-US"/>
            <a:t>Combined effects of obesity and HCV infection altering the insulin signaling cascade</a:t>
          </a:r>
        </a:p>
      </dgm:t>
    </dgm:pt>
    <dgm:pt modelId="{77FC596A-228B-4E7A-9F89-A9F3331AC597}" type="parTrans" cxnId="{C7D112F5-27B0-4237-9233-232F3BD5C062}">
      <dgm:prSet/>
      <dgm:spPr/>
      <dgm:t>
        <a:bodyPr/>
        <a:lstStyle/>
        <a:p>
          <a:endParaRPr lang="en-US"/>
        </a:p>
      </dgm:t>
    </dgm:pt>
    <dgm:pt modelId="{13BEC4DE-F37B-427F-ABD0-A7E8235ADB58}" type="sibTrans" cxnId="{C7D112F5-27B0-4237-9233-232F3BD5C062}">
      <dgm:prSet/>
      <dgm:spPr/>
      <dgm:t>
        <a:bodyPr/>
        <a:lstStyle/>
        <a:p>
          <a:endParaRPr lang="en-US"/>
        </a:p>
      </dgm:t>
    </dgm:pt>
    <dgm:pt modelId="{5801D9A0-478F-43FB-A912-DE2FAA5374B6}" type="pres">
      <dgm:prSet presAssocID="{6000492B-3125-4191-9053-2D1A8D74139E}" presName="linear" presStyleCnt="0">
        <dgm:presLayoutVars>
          <dgm:animLvl val="lvl"/>
          <dgm:resizeHandles val="exact"/>
        </dgm:presLayoutVars>
      </dgm:prSet>
      <dgm:spPr/>
    </dgm:pt>
    <dgm:pt modelId="{2B2E1CF6-AD96-48D0-AB29-AEEFFAC2279B}" type="pres">
      <dgm:prSet presAssocID="{8BDD60CA-B118-4AB0-B5E8-6E5496C7BD9E}" presName="parentText" presStyleLbl="node1" presStyleIdx="0" presStyleCnt="3">
        <dgm:presLayoutVars>
          <dgm:chMax val="0"/>
          <dgm:bulletEnabled val="1"/>
        </dgm:presLayoutVars>
      </dgm:prSet>
      <dgm:spPr/>
    </dgm:pt>
    <dgm:pt modelId="{13CECD28-FB8B-4D56-8F2C-6BC0DFCB585A}" type="pres">
      <dgm:prSet presAssocID="{5AB8E671-7309-4779-B734-0739B00FC86F}" presName="spacer" presStyleCnt="0"/>
      <dgm:spPr/>
    </dgm:pt>
    <dgm:pt modelId="{1CE6EA7D-4052-49A5-8D5F-F869CD5A3A44}" type="pres">
      <dgm:prSet presAssocID="{8EC2CD25-750E-453B-A3D4-DC7B4DF6BB20}" presName="parentText" presStyleLbl="node1" presStyleIdx="1" presStyleCnt="3">
        <dgm:presLayoutVars>
          <dgm:chMax val="0"/>
          <dgm:bulletEnabled val="1"/>
        </dgm:presLayoutVars>
      </dgm:prSet>
      <dgm:spPr/>
    </dgm:pt>
    <dgm:pt modelId="{AE5689A8-FABC-40EC-A304-49DDA377FF30}" type="pres">
      <dgm:prSet presAssocID="{8EC2CD25-750E-453B-A3D4-DC7B4DF6BB20}" presName="childText" presStyleLbl="revTx" presStyleIdx="0" presStyleCnt="2">
        <dgm:presLayoutVars>
          <dgm:bulletEnabled val="1"/>
        </dgm:presLayoutVars>
      </dgm:prSet>
      <dgm:spPr/>
    </dgm:pt>
    <dgm:pt modelId="{0CAA8EA9-0780-4A02-B429-861BEC866445}" type="pres">
      <dgm:prSet presAssocID="{8FEAC041-7DEA-4036-9981-AEA788F1F72D}" presName="parentText" presStyleLbl="node1" presStyleIdx="2" presStyleCnt="3">
        <dgm:presLayoutVars>
          <dgm:chMax val="0"/>
          <dgm:bulletEnabled val="1"/>
        </dgm:presLayoutVars>
      </dgm:prSet>
      <dgm:spPr/>
    </dgm:pt>
    <dgm:pt modelId="{12440B48-BFEA-4980-A984-C085C254AB72}" type="pres">
      <dgm:prSet presAssocID="{8FEAC041-7DEA-4036-9981-AEA788F1F72D}" presName="childText" presStyleLbl="revTx" presStyleIdx="1" presStyleCnt="2">
        <dgm:presLayoutVars>
          <dgm:bulletEnabled val="1"/>
        </dgm:presLayoutVars>
      </dgm:prSet>
      <dgm:spPr/>
    </dgm:pt>
  </dgm:ptLst>
  <dgm:cxnLst>
    <dgm:cxn modelId="{96CC540F-4DDF-47B3-9BD2-F153918314D9}" srcId="{8FEAC041-7DEA-4036-9981-AEA788F1F72D}" destId="{433A26B9-8F0D-4EEB-830B-384334874ACA}" srcOrd="0" destOrd="0" parTransId="{6B66E624-2DCF-4525-8BDA-35C6FA1C6A40}" sibTransId="{C8997E5B-7E2F-4C2C-B013-5539E2C5E7EE}"/>
    <dgm:cxn modelId="{EEAAE713-9DBF-4884-916E-A2510127619D}" srcId="{6000492B-3125-4191-9053-2D1A8D74139E}" destId="{8BDD60CA-B118-4AB0-B5E8-6E5496C7BD9E}" srcOrd="0" destOrd="0" parTransId="{DC9D88E5-86D5-4961-9CD7-9463D4D4CAE1}" sibTransId="{5AB8E671-7309-4779-B734-0739B00FC86F}"/>
    <dgm:cxn modelId="{F7DD9D16-E4F9-43E7-9584-A296325DF54B}" type="presOf" srcId="{3BE19421-A2E2-43BE-8878-1A51546AC5F3}" destId="{12440B48-BFEA-4980-A984-C085C254AB72}" srcOrd="0" destOrd="2" presId="urn:microsoft.com/office/officeart/2005/8/layout/vList2"/>
    <dgm:cxn modelId="{027A8E32-6090-4D67-B7D6-D7A6F0C30D80}" type="presOf" srcId="{8BDD60CA-B118-4AB0-B5E8-6E5496C7BD9E}" destId="{2B2E1CF6-AD96-48D0-AB29-AEEFFAC2279B}" srcOrd="0" destOrd="0" presId="urn:microsoft.com/office/officeart/2005/8/layout/vList2"/>
    <dgm:cxn modelId="{02BE3C42-15B0-48B1-AD95-1730CB6AFB08}" srcId="{8FEAC041-7DEA-4036-9981-AEA788F1F72D}" destId="{D12C4A18-BC63-4D6D-9B7B-5FE0B6601824}" srcOrd="1" destOrd="0" parTransId="{A9B9068F-02C1-4237-9316-BE4CF3B102FE}" sibTransId="{447FC351-B215-410E-88A7-CF4DBF7D05D2}"/>
    <dgm:cxn modelId="{31A9E042-1F96-459D-BB34-0900EEA810E0}" type="presOf" srcId="{433A26B9-8F0D-4EEB-830B-384334874ACA}" destId="{12440B48-BFEA-4980-A984-C085C254AB72}" srcOrd="0" destOrd="0" presId="urn:microsoft.com/office/officeart/2005/8/layout/vList2"/>
    <dgm:cxn modelId="{239A0958-4FC1-4376-9DFC-A47347E100DC}" type="presOf" srcId="{8EC2CD25-750E-453B-A3D4-DC7B4DF6BB20}" destId="{1CE6EA7D-4052-49A5-8D5F-F869CD5A3A44}" srcOrd="0" destOrd="0" presId="urn:microsoft.com/office/officeart/2005/8/layout/vList2"/>
    <dgm:cxn modelId="{C140DA5C-E3C7-4459-A999-5E5553FD2567}" type="presOf" srcId="{6000492B-3125-4191-9053-2D1A8D74139E}" destId="{5801D9A0-478F-43FB-A912-DE2FAA5374B6}" srcOrd="0" destOrd="0" presId="urn:microsoft.com/office/officeart/2005/8/layout/vList2"/>
    <dgm:cxn modelId="{0645B461-CB1F-4444-8C8A-5CE9741CB7EE}" srcId="{6000492B-3125-4191-9053-2D1A8D74139E}" destId="{8FEAC041-7DEA-4036-9981-AEA788F1F72D}" srcOrd="2" destOrd="0" parTransId="{0A0E7180-8656-48A3-8C71-9269C17C5743}" sibTransId="{815FAF58-F392-426E-A339-45E15B9EF825}"/>
    <dgm:cxn modelId="{FE2D5F7B-2E7C-45C1-9CB5-152F1F7461B2}" type="presOf" srcId="{9CE663FD-8505-47FC-A42F-F7924157980C}" destId="{AE5689A8-FABC-40EC-A304-49DDA377FF30}" srcOrd="0" destOrd="0" presId="urn:microsoft.com/office/officeart/2005/8/layout/vList2"/>
    <dgm:cxn modelId="{BC4CCC8F-E418-43C6-92A4-DF77DB259CE9}" srcId="{8EC2CD25-750E-453B-A3D4-DC7B4DF6BB20}" destId="{9CE663FD-8505-47FC-A42F-F7924157980C}" srcOrd="0" destOrd="0" parTransId="{8A9EDFC4-2414-4F15-A6B0-ABAE85DAB1E7}" sibTransId="{675F6663-36D6-4B18-8CDA-4A9363DC8E41}"/>
    <dgm:cxn modelId="{8741F392-250F-4768-8B7B-1D191B7134BC}" srcId="{6000492B-3125-4191-9053-2D1A8D74139E}" destId="{8EC2CD25-750E-453B-A3D4-DC7B4DF6BB20}" srcOrd="1" destOrd="0" parTransId="{2594C805-7238-4844-9228-B7FCA2215331}" sibTransId="{D8D2F1F9-634F-48C9-881F-069EFA940F3A}"/>
    <dgm:cxn modelId="{52530DAD-1956-43F3-8916-08B598D22E03}" type="presOf" srcId="{D12C4A18-BC63-4D6D-9B7B-5FE0B6601824}" destId="{12440B48-BFEA-4980-A984-C085C254AB72}" srcOrd="0" destOrd="1" presId="urn:microsoft.com/office/officeart/2005/8/layout/vList2"/>
    <dgm:cxn modelId="{65C3EAC8-D96D-42B8-BF35-277DB5CE21AC}" type="presOf" srcId="{8FEAC041-7DEA-4036-9981-AEA788F1F72D}" destId="{0CAA8EA9-0780-4A02-B429-861BEC866445}" srcOrd="0" destOrd="0" presId="urn:microsoft.com/office/officeart/2005/8/layout/vList2"/>
    <dgm:cxn modelId="{C7D112F5-27B0-4237-9233-232F3BD5C062}" srcId="{8FEAC041-7DEA-4036-9981-AEA788F1F72D}" destId="{3BE19421-A2E2-43BE-8878-1A51546AC5F3}" srcOrd="2" destOrd="0" parTransId="{77FC596A-228B-4E7A-9F89-A9F3331AC597}" sibTransId="{13BEC4DE-F37B-427F-ABD0-A7E8235ADB58}"/>
    <dgm:cxn modelId="{F788642D-5402-4479-9AEE-72F685CBA480}" type="presParOf" srcId="{5801D9A0-478F-43FB-A912-DE2FAA5374B6}" destId="{2B2E1CF6-AD96-48D0-AB29-AEEFFAC2279B}" srcOrd="0" destOrd="0" presId="urn:microsoft.com/office/officeart/2005/8/layout/vList2"/>
    <dgm:cxn modelId="{DEC3FD2D-2096-40DD-A4BA-FA913214E8F4}" type="presParOf" srcId="{5801D9A0-478F-43FB-A912-DE2FAA5374B6}" destId="{13CECD28-FB8B-4D56-8F2C-6BC0DFCB585A}" srcOrd="1" destOrd="0" presId="urn:microsoft.com/office/officeart/2005/8/layout/vList2"/>
    <dgm:cxn modelId="{6B2118A3-7210-4F50-B756-7805CC68AAA3}" type="presParOf" srcId="{5801D9A0-478F-43FB-A912-DE2FAA5374B6}" destId="{1CE6EA7D-4052-49A5-8D5F-F869CD5A3A44}" srcOrd="2" destOrd="0" presId="urn:microsoft.com/office/officeart/2005/8/layout/vList2"/>
    <dgm:cxn modelId="{EFD04807-4217-43CC-873B-0A470FD566F1}" type="presParOf" srcId="{5801D9A0-478F-43FB-A912-DE2FAA5374B6}" destId="{AE5689A8-FABC-40EC-A304-49DDA377FF30}" srcOrd="3" destOrd="0" presId="urn:microsoft.com/office/officeart/2005/8/layout/vList2"/>
    <dgm:cxn modelId="{9BEA5BB1-9B61-4122-A0C5-A443A6DE7078}" type="presParOf" srcId="{5801D9A0-478F-43FB-A912-DE2FAA5374B6}" destId="{0CAA8EA9-0780-4A02-B429-861BEC866445}" srcOrd="4" destOrd="0" presId="urn:microsoft.com/office/officeart/2005/8/layout/vList2"/>
    <dgm:cxn modelId="{4AA31874-AAF4-4152-BFC4-C28AA57B79A9}" type="presParOf" srcId="{5801D9A0-478F-43FB-A912-DE2FAA5374B6}" destId="{12440B48-BFEA-4980-A984-C085C254AB72}"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EA0B70-824C-430B-89E5-D97E8F9A66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98EF32-7AC5-4DF1-98C8-D5B6E6B540B1}">
      <dgm:prSet phldrT="[Text]"/>
      <dgm:spPr/>
      <dgm:t>
        <a:bodyPr/>
        <a:lstStyle/>
        <a:p>
          <a:pPr>
            <a:lnSpc>
              <a:spcPct val="100000"/>
            </a:lnSpc>
          </a:pPr>
          <a:r>
            <a:rPr lang="en-US"/>
            <a:t>Confirm Diagnosis</a:t>
          </a:r>
        </a:p>
      </dgm:t>
    </dgm:pt>
    <dgm:pt modelId="{509307C6-6308-4065-89FF-848231B0A854}" type="parTrans" cxnId="{31B9D6A9-EBEA-416D-ABC9-D6E250D8ED0A}">
      <dgm:prSet/>
      <dgm:spPr/>
      <dgm:t>
        <a:bodyPr/>
        <a:lstStyle/>
        <a:p>
          <a:endParaRPr lang="en-US"/>
        </a:p>
      </dgm:t>
    </dgm:pt>
    <dgm:pt modelId="{6DE665D5-7B22-4A8F-8DA5-8144BD1EEF59}" type="sibTrans" cxnId="{31B9D6A9-EBEA-416D-ABC9-D6E250D8ED0A}">
      <dgm:prSet/>
      <dgm:spPr/>
      <dgm:t>
        <a:bodyPr/>
        <a:lstStyle/>
        <a:p>
          <a:endParaRPr lang="en-US"/>
        </a:p>
      </dgm:t>
    </dgm:pt>
    <dgm:pt modelId="{DE14E957-754D-41B6-8C44-B9F26D0BA1AE}">
      <dgm:prSet phldrT="[Text]"/>
      <dgm:spPr/>
      <dgm:t>
        <a:bodyPr/>
        <a:lstStyle/>
        <a:p>
          <a:pPr>
            <a:lnSpc>
              <a:spcPct val="100000"/>
            </a:lnSpc>
          </a:pPr>
          <a:r>
            <a:rPr lang="en-US" dirty="0"/>
            <a:t>Lab/Imaging workup</a:t>
          </a:r>
        </a:p>
      </dgm:t>
    </dgm:pt>
    <dgm:pt modelId="{EDC2C3CD-AE4B-4487-B5BD-C9D45F7DEB55}" type="parTrans" cxnId="{A0936AD4-37C4-435E-869F-BC7F3F44C9EE}">
      <dgm:prSet/>
      <dgm:spPr/>
      <dgm:t>
        <a:bodyPr/>
        <a:lstStyle/>
        <a:p>
          <a:endParaRPr lang="en-US"/>
        </a:p>
      </dgm:t>
    </dgm:pt>
    <dgm:pt modelId="{042DEDC7-CDBC-4FA1-897B-8437B95DF4AA}" type="sibTrans" cxnId="{A0936AD4-37C4-435E-869F-BC7F3F44C9EE}">
      <dgm:prSet/>
      <dgm:spPr/>
      <dgm:t>
        <a:bodyPr/>
        <a:lstStyle/>
        <a:p>
          <a:endParaRPr lang="en-US"/>
        </a:p>
      </dgm:t>
    </dgm:pt>
    <dgm:pt modelId="{30E70E0C-F8D8-4946-9B3E-F69B3292FF02}">
      <dgm:prSet phldrT="[Text]"/>
      <dgm:spPr/>
      <dgm:t>
        <a:bodyPr/>
        <a:lstStyle/>
        <a:p>
          <a:pPr>
            <a:lnSpc>
              <a:spcPct val="100000"/>
            </a:lnSpc>
          </a:pPr>
          <a:r>
            <a:rPr lang="en-US" dirty="0"/>
            <a:t>Fibrosis Staging</a:t>
          </a:r>
        </a:p>
      </dgm:t>
    </dgm:pt>
    <dgm:pt modelId="{AA365DC5-5323-4A7B-BBA1-941951DB49C5}" type="parTrans" cxnId="{5C72CE87-411C-4898-ABB6-BECD5B8BC25C}">
      <dgm:prSet/>
      <dgm:spPr/>
      <dgm:t>
        <a:bodyPr/>
        <a:lstStyle/>
        <a:p>
          <a:endParaRPr lang="en-US"/>
        </a:p>
      </dgm:t>
    </dgm:pt>
    <dgm:pt modelId="{3F2A5548-2E70-4B8B-9471-32823C8F9824}" type="sibTrans" cxnId="{5C72CE87-411C-4898-ABB6-BECD5B8BC25C}">
      <dgm:prSet/>
      <dgm:spPr/>
      <dgm:t>
        <a:bodyPr/>
        <a:lstStyle/>
        <a:p>
          <a:endParaRPr lang="en-US"/>
        </a:p>
      </dgm:t>
    </dgm:pt>
    <dgm:pt modelId="{57E94313-AD67-4D8C-B23C-A73BCD20F474}">
      <dgm:prSet/>
      <dgm:spPr/>
      <dgm:t>
        <a:bodyPr/>
        <a:lstStyle/>
        <a:p>
          <a:pPr>
            <a:lnSpc>
              <a:spcPct val="100000"/>
            </a:lnSpc>
          </a:pPr>
          <a:endParaRPr lang="en-US"/>
        </a:p>
      </dgm:t>
    </dgm:pt>
    <dgm:pt modelId="{BBFCBFBE-A973-4E48-BA20-3FA267498CE9}" type="parTrans" cxnId="{5A44E5C2-B929-4665-941B-783730E50636}">
      <dgm:prSet/>
      <dgm:spPr/>
      <dgm:t>
        <a:bodyPr/>
        <a:lstStyle/>
        <a:p>
          <a:endParaRPr lang="en-US"/>
        </a:p>
      </dgm:t>
    </dgm:pt>
    <dgm:pt modelId="{8A45372B-C178-4503-A370-72A7CF553241}" type="sibTrans" cxnId="{5A44E5C2-B929-4665-941B-783730E50636}">
      <dgm:prSet/>
      <dgm:spPr/>
      <dgm:t>
        <a:bodyPr/>
        <a:lstStyle/>
        <a:p>
          <a:endParaRPr lang="en-US"/>
        </a:p>
      </dgm:t>
    </dgm:pt>
    <dgm:pt modelId="{0395EB9C-75E5-4172-A303-9213B11A054C}">
      <dgm:prSet/>
      <dgm:spPr/>
      <dgm:t>
        <a:bodyPr/>
        <a:lstStyle/>
        <a:p>
          <a:pPr>
            <a:lnSpc>
              <a:spcPct val="100000"/>
            </a:lnSpc>
          </a:pPr>
          <a:r>
            <a:rPr lang="en-US" dirty="0"/>
            <a:t>Critical Information</a:t>
          </a:r>
        </a:p>
      </dgm:t>
    </dgm:pt>
    <dgm:pt modelId="{EA93537F-0BDC-4838-A296-95A62F8FEAF3}" type="parTrans" cxnId="{011AAD75-994D-4401-9C91-FF77816CC124}">
      <dgm:prSet/>
      <dgm:spPr/>
      <dgm:t>
        <a:bodyPr/>
        <a:lstStyle/>
        <a:p>
          <a:endParaRPr lang="en-US"/>
        </a:p>
      </dgm:t>
    </dgm:pt>
    <dgm:pt modelId="{D8457044-7F15-4CB5-BD5F-891C7F7AE7CA}" type="sibTrans" cxnId="{011AAD75-994D-4401-9C91-FF77816CC124}">
      <dgm:prSet/>
      <dgm:spPr/>
      <dgm:t>
        <a:bodyPr/>
        <a:lstStyle/>
        <a:p>
          <a:endParaRPr lang="en-US"/>
        </a:p>
      </dgm:t>
    </dgm:pt>
    <dgm:pt modelId="{A2A4E3F3-6EA8-4419-A668-8A4792FD6FFC}">
      <dgm:prSet/>
      <dgm:spPr/>
      <dgm:t>
        <a:bodyPr/>
        <a:lstStyle/>
        <a:p>
          <a:pPr>
            <a:lnSpc>
              <a:spcPct val="100000"/>
            </a:lnSpc>
          </a:pPr>
          <a:r>
            <a:rPr lang="en-US" dirty="0"/>
            <a:t>Treatment</a:t>
          </a:r>
        </a:p>
      </dgm:t>
    </dgm:pt>
    <dgm:pt modelId="{F5E41C49-D4DA-482B-972F-9B8AB356F3EC}" type="parTrans" cxnId="{54D6A7D1-61F8-4393-AD47-0092D916C607}">
      <dgm:prSet/>
      <dgm:spPr/>
      <dgm:t>
        <a:bodyPr/>
        <a:lstStyle/>
        <a:p>
          <a:endParaRPr lang="en-US"/>
        </a:p>
      </dgm:t>
    </dgm:pt>
    <dgm:pt modelId="{25209B4E-F899-4AE8-9C2B-70E91305A8E5}" type="sibTrans" cxnId="{54D6A7D1-61F8-4393-AD47-0092D916C607}">
      <dgm:prSet/>
      <dgm:spPr/>
      <dgm:t>
        <a:bodyPr/>
        <a:lstStyle/>
        <a:p>
          <a:endParaRPr lang="en-US"/>
        </a:p>
      </dgm:t>
    </dgm:pt>
    <dgm:pt modelId="{61EA7BEA-42B7-4022-8E96-DCD0139CA5A0}">
      <dgm:prSet/>
      <dgm:spPr/>
      <dgm:t>
        <a:bodyPr/>
        <a:lstStyle/>
        <a:p>
          <a:pPr>
            <a:lnSpc>
              <a:spcPct val="100000"/>
            </a:lnSpc>
          </a:pPr>
          <a:r>
            <a:rPr lang="en-US"/>
            <a:t>Cure</a:t>
          </a:r>
        </a:p>
      </dgm:t>
    </dgm:pt>
    <dgm:pt modelId="{EA3EE4F2-F591-4A3E-84E2-EB3F21F42B96}" type="parTrans" cxnId="{BED341BA-389F-48F1-A17B-22A6C5E19802}">
      <dgm:prSet/>
      <dgm:spPr/>
      <dgm:t>
        <a:bodyPr/>
        <a:lstStyle/>
        <a:p>
          <a:endParaRPr lang="en-US"/>
        </a:p>
      </dgm:t>
    </dgm:pt>
    <dgm:pt modelId="{8057325A-8000-4E98-B049-BF4E52E631A5}" type="sibTrans" cxnId="{BED341BA-389F-48F1-A17B-22A6C5E19802}">
      <dgm:prSet/>
      <dgm:spPr/>
      <dgm:t>
        <a:bodyPr/>
        <a:lstStyle/>
        <a:p>
          <a:endParaRPr lang="en-US"/>
        </a:p>
      </dgm:t>
    </dgm:pt>
    <dgm:pt modelId="{E4E890D6-F9EB-4DCD-ACEE-80B6DBC473F9}">
      <dgm:prSet/>
      <dgm:spPr/>
      <dgm:t>
        <a:bodyPr/>
        <a:lstStyle/>
        <a:p>
          <a:pPr>
            <a:lnSpc>
              <a:spcPct val="100000"/>
            </a:lnSpc>
          </a:pPr>
          <a:r>
            <a:rPr lang="en-US"/>
            <a:t>Surveillance</a:t>
          </a:r>
        </a:p>
      </dgm:t>
    </dgm:pt>
    <dgm:pt modelId="{89F6B098-FAF0-47BD-A55D-3E9923CE124A}" type="parTrans" cxnId="{8D3416EA-7D2F-489B-A388-AAB4101346D9}">
      <dgm:prSet/>
      <dgm:spPr/>
      <dgm:t>
        <a:bodyPr/>
        <a:lstStyle/>
        <a:p>
          <a:endParaRPr lang="en-US"/>
        </a:p>
      </dgm:t>
    </dgm:pt>
    <dgm:pt modelId="{28036BA9-AD18-428D-B669-F6704A2E15CC}" type="sibTrans" cxnId="{8D3416EA-7D2F-489B-A388-AAB4101346D9}">
      <dgm:prSet/>
      <dgm:spPr/>
      <dgm:t>
        <a:bodyPr/>
        <a:lstStyle/>
        <a:p>
          <a:endParaRPr lang="en-US"/>
        </a:p>
      </dgm:t>
    </dgm:pt>
    <dgm:pt modelId="{127B93FA-7B26-4159-AAB7-3867E17D5E43}" type="pres">
      <dgm:prSet presAssocID="{35EA0B70-824C-430B-89E5-D97E8F9A66E4}" presName="root" presStyleCnt="0">
        <dgm:presLayoutVars>
          <dgm:dir/>
          <dgm:resizeHandles val="exact"/>
        </dgm:presLayoutVars>
      </dgm:prSet>
      <dgm:spPr/>
    </dgm:pt>
    <dgm:pt modelId="{335228F4-283B-42E2-858E-114B6FF95BD9}" type="pres">
      <dgm:prSet presAssocID="{9098EF32-7AC5-4DF1-98C8-D5B6E6B540B1}" presName="compNode" presStyleCnt="0"/>
      <dgm:spPr/>
    </dgm:pt>
    <dgm:pt modelId="{E27DE517-022B-419D-B753-8B50D539DCF7}" type="pres">
      <dgm:prSet presAssocID="{9098EF32-7AC5-4DF1-98C8-D5B6E6B540B1}" presName="bgRect" presStyleLbl="bgShp" presStyleIdx="0" presStyleCnt="5"/>
      <dgm:spPr/>
    </dgm:pt>
    <dgm:pt modelId="{B969F235-285E-48B9-B2F1-511439B6B23A}" type="pres">
      <dgm:prSet presAssocID="{9098EF32-7AC5-4DF1-98C8-D5B6E6B540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35A8A3B-56B0-43A2-9AE8-B90B1B3EC642}" type="pres">
      <dgm:prSet presAssocID="{9098EF32-7AC5-4DF1-98C8-D5B6E6B540B1}" presName="spaceRect" presStyleCnt="0"/>
      <dgm:spPr/>
    </dgm:pt>
    <dgm:pt modelId="{E6D42470-F030-4799-A738-B2F95C07A0E9}" type="pres">
      <dgm:prSet presAssocID="{9098EF32-7AC5-4DF1-98C8-D5B6E6B540B1}" presName="parTx" presStyleLbl="revTx" presStyleIdx="0" presStyleCnt="7">
        <dgm:presLayoutVars>
          <dgm:chMax val="0"/>
          <dgm:chPref val="0"/>
        </dgm:presLayoutVars>
      </dgm:prSet>
      <dgm:spPr/>
    </dgm:pt>
    <dgm:pt modelId="{D2A0F68E-ACA6-490E-9151-14FD8B31E0B1}" type="pres">
      <dgm:prSet presAssocID="{6DE665D5-7B22-4A8F-8DA5-8144BD1EEF59}" presName="sibTrans" presStyleCnt="0"/>
      <dgm:spPr/>
    </dgm:pt>
    <dgm:pt modelId="{5732F7DC-2EB3-43FF-8CEB-45A363D526C4}" type="pres">
      <dgm:prSet presAssocID="{DE14E957-754D-41B6-8C44-B9F26D0BA1AE}" presName="compNode" presStyleCnt="0"/>
      <dgm:spPr/>
    </dgm:pt>
    <dgm:pt modelId="{CFED9738-3DB9-47EF-A70A-E1B66F4C3B5D}" type="pres">
      <dgm:prSet presAssocID="{DE14E957-754D-41B6-8C44-B9F26D0BA1AE}" presName="bgRect" presStyleLbl="bgShp" presStyleIdx="1" presStyleCnt="5"/>
      <dgm:spPr/>
    </dgm:pt>
    <dgm:pt modelId="{7818A939-7E8F-4731-A5A7-1C9F59915195}" type="pres">
      <dgm:prSet presAssocID="{DE14E957-754D-41B6-8C44-B9F26D0BA1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C4DF0B58-04FE-4049-A718-AC8BA586A42A}" type="pres">
      <dgm:prSet presAssocID="{DE14E957-754D-41B6-8C44-B9F26D0BA1AE}" presName="spaceRect" presStyleCnt="0"/>
      <dgm:spPr/>
    </dgm:pt>
    <dgm:pt modelId="{E9DA6255-240B-411A-B352-33418E86395A}" type="pres">
      <dgm:prSet presAssocID="{DE14E957-754D-41B6-8C44-B9F26D0BA1AE}" presName="parTx" presStyleLbl="revTx" presStyleIdx="1" presStyleCnt="7">
        <dgm:presLayoutVars>
          <dgm:chMax val="0"/>
          <dgm:chPref val="0"/>
        </dgm:presLayoutVars>
      </dgm:prSet>
      <dgm:spPr/>
    </dgm:pt>
    <dgm:pt modelId="{BD3AC442-916D-439C-A735-FD0155491DFC}" type="pres">
      <dgm:prSet presAssocID="{DE14E957-754D-41B6-8C44-B9F26D0BA1AE}" presName="desTx" presStyleLbl="revTx" presStyleIdx="2" presStyleCnt="7">
        <dgm:presLayoutVars/>
      </dgm:prSet>
      <dgm:spPr/>
    </dgm:pt>
    <dgm:pt modelId="{516F1EE0-CCFE-4100-A589-4B479500A150}" type="pres">
      <dgm:prSet presAssocID="{042DEDC7-CDBC-4FA1-897B-8437B95DF4AA}" presName="sibTrans" presStyleCnt="0"/>
      <dgm:spPr/>
    </dgm:pt>
    <dgm:pt modelId="{822F2F5D-7D44-4396-A80A-2EBD3D1112CA}" type="pres">
      <dgm:prSet presAssocID="{30E70E0C-F8D8-4946-9B3E-F69B3292FF02}" presName="compNode" presStyleCnt="0"/>
      <dgm:spPr/>
    </dgm:pt>
    <dgm:pt modelId="{EBC9FB51-4644-4B9B-A5D1-50D8CFF213BA}" type="pres">
      <dgm:prSet presAssocID="{30E70E0C-F8D8-4946-9B3E-F69B3292FF02}" presName="bgRect" presStyleLbl="bgShp" presStyleIdx="2" presStyleCnt="5"/>
      <dgm:spPr/>
    </dgm:pt>
    <dgm:pt modelId="{192BC423-F4B4-4184-A459-69BE68BD3A4E}" type="pres">
      <dgm:prSet presAssocID="{30E70E0C-F8D8-4946-9B3E-F69B3292FF0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A166AF39-7464-4B2F-A237-019C932C789A}" type="pres">
      <dgm:prSet presAssocID="{30E70E0C-F8D8-4946-9B3E-F69B3292FF02}" presName="spaceRect" presStyleCnt="0"/>
      <dgm:spPr/>
    </dgm:pt>
    <dgm:pt modelId="{A18073FD-E0DC-4DFE-9C94-830FF1299A1F}" type="pres">
      <dgm:prSet presAssocID="{30E70E0C-F8D8-4946-9B3E-F69B3292FF02}" presName="parTx" presStyleLbl="revTx" presStyleIdx="3" presStyleCnt="7">
        <dgm:presLayoutVars>
          <dgm:chMax val="0"/>
          <dgm:chPref val="0"/>
        </dgm:presLayoutVars>
      </dgm:prSet>
      <dgm:spPr/>
    </dgm:pt>
    <dgm:pt modelId="{332185B2-0F19-4723-9778-333374253437}" type="pres">
      <dgm:prSet presAssocID="{3F2A5548-2E70-4B8B-9471-32823C8F9824}" presName="sibTrans" presStyleCnt="0"/>
      <dgm:spPr/>
    </dgm:pt>
    <dgm:pt modelId="{D6ED998D-AAEE-417B-AA9E-DEC785EB202B}" type="pres">
      <dgm:prSet presAssocID="{0395EB9C-75E5-4172-A303-9213B11A054C}" presName="compNode" presStyleCnt="0"/>
      <dgm:spPr/>
    </dgm:pt>
    <dgm:pt modelId="{751A36E8-B93D-4C8E-B6FA-8C8293228D10}" type="pres">
      <dgm:prSet presAssocID="{0395EB9C-75E5-4172-A303-9213B11A054C}" presName="bgRect" presStyleLbl="bgShp" presStyleIdx="3" presStyleCnt="5"/>
      <dgm:spPr/>
    </dgm:pt>
    <dgm:pt modelId="{6E911916-929C-44CD-A5C4-5C48D0498BF3}" type="pres">
      <dgm:prSet presAssocID="{0395EB9C-75E5-4172-A303-9213B11A05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formation"/>
        </a:ext>
      </dgm:extLst>
    </dgm:pt>
    <dgm:pt modelId="{96FFD601-7633-4489-82D1-AB5E68CE2A49}" type="pres">
      <dgm:prSet presAssocID="{0395EB9C-75E5-4172-A303-9213B11A054C}" presName="spaceRect" presStyleCnt="0"/>
      <dgm:spPr/>
    </dgm:pt>
    <dgm:pt modelId="{355CCEFA-B797-48B3-B93D-66259C735E4E}" type="pres">
      <dgm:prSet presAssocID="{0395EB9C-75E5-4172-A303-9213B11A054C}" presName="parTx" presStyleLbl="revTx" presStyleIdx="4" presStyleCnt="7">
        <dgm:presLayoutVars>
          <dgm:chMax val="0"/>
          <dgm:chPref val="0"/>
        </dgm:presLayoutVars>
      </dgm:prSet>
      <dgm:spPr/>
    </dgm:pt>
    <dgm:pt modelId="{943CD91C-3332-44DD-ACD4-64D6DB3A4DB0}" type="pres">
      <dgm:prSet presAssocID="{D8457044-7F15-4CB5-BD5F-891C7F7AE7CA}" presName="sibTrans" presStyleCnt="0"/>
      <dgm:spPr/>
    </dgm:pt>
    <dgm:pt modelId="{05DA4B82-EFEA-426E-8783-D85F57A0E09C}" type="pres">
      <dgm:prSet presAssocID="{A2A4E3F3-6EA8-4419-A668-8A4792FD6FFC}" presName="compNode" presStyleCnt="0"/>
      <dgm:spPr/>
    </dgm:pt>
    <dgm:pt modelId="{AD317E60-2F23-49AC-82F8-D84ED6AD609D}" type="pres">
      <dgm:prSet presAssocID="{A2A4E3F3-6EA8-4419-A668-8A4792FD6FFC}" presName="bgRect" presStyleLbl="bgShp" presStyleIdx="4" presStyleCnt="5"/>
      <dgm:spPr/>
    </dgm:pt>
    <dgm:pt modelId="{9C57F79E-2EDE-45AF-A49C-F507AC8A37FA}" type="pres">
      <dgm:prSet presAssocID="{A2A4E3F3-6EA8-4419-A668-8A4792FD6F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595A2C67-3A0F-4C99-B477-E57207D75EE4}" type="pres">
      <dgm:prSet presAssocID="{A2A4E3F3-6EA8-4419-A668-8A4792FD6FFC}" presName="spaceRect" presStyleCnt="0"/>
      <dgm:spPr/>
    </dgm:pt>
    <dgm:pt modelId="{ADACD120-5390-4A01-8DCD-24B6854E1599}" type="pres">
      <dgm:prSet presAssocID="{A2A4E3F3-6EA8-4419-A668-8A4792FD6FFC}" presName="parTx" presStyleLbl="revTx" presStyleIdx="5" presStyleCnt="7">
        <dgm:presLayoutVars>
          <dgm:chMax val="0"/>
          <dgm:chPref val="0"/>
        </dgm:presLayoutVars>
      </dgm:prSet>
      <dgm:spPr/>
    </dgm:pt>
    <dgm:pt modelId="{7B6F1C0A-BFD9-4344-A862-9FBF11386876}" type="pres">
      <dgm:prSet presAssocID="{A2A4E3F3-6EA8-4419-A668-8A4792FD6FFC}" presName="desTx" presStyleLbl="revTx" presStyleIdx="6" presStyleCnt="7">
        <dgm:presLayoutVars/>
      </dgm:prSet>
      <dgm:spPr/>
    </dgm:pt>
  </dgm:ptLst>
  <dgm:cxnLst>
    <dgm:cxn modelId="{7C909013-FC41-A044-8D63-2C6FE18F2A36}" type="presOf" srcId="{9098EF32-7AC5-4DF1-98C8-D5B6E6B540B1}" destId="{E6D42470-F030-4799-A738-B2F95C07A0E9}" srcOrd="0" destOrd="0" presId="urn:microsoft.com/office/officeart/2018/2/layout/IconVerticalSolidList"/>
    <dgm:cxn modelId="{25473322-6E43-F24D-BFC5-954ED1FE6BE5}" type="presOf" srcId="{61EA7BEA-42B7-4022-8E96-DCD0139CA5A0}" destId="{7B6F1C0A-BFD9-4344-A862-9FBF11386876}" srcOrd="0" destOrd="0" presId="urn:microsoft.com/office/officeart/2018/2/layout/IconVerticalSolidList"/>
    <dgm:cxn modelId="{011AAD75-994D-4401-9C91-FF77816CC124}" srcId="{35EA0B70-824C-430B-89E5-D97E8F9A66E4}" destId="{0395EB9C-75E5-4172-A303-9213B11A054C}" srcOrd="3" destOrd="0" parTransId="{EA93537F-0BDC-4838-A296-95A62F8FEAF3}" sibTransId="{D8457044-7F15-4CB5-BD5F-891C7F7AE7CA}"/>
    <dgm:cxn modelId="{5C72CE87-411C-4898-ABB6-BECD5B8BC25C}" srcId="{35EA0B70-824C-430B-89E5-D97E8F9A66E4}" destId="{30E70E0C-F8D8-4946-9B3E-F69B3292FF02}" srcOrd="2" destOrd="0" parTransId="{AA365DC5-5323-4A7B-BBA1-941951DB49C5}" sibTransId="{3F2A5548-2E70-4B8B-9471-32823C8F9824}"/>
    <dgm:cxn modelId="{DC674B8E-4BDE-884B-864D-5084F2ACAD33}" type="presOf" srcId="{E4E890D6-F9EB-4DCD-ACEE-80B6DBC473F9}" destId="{7B6F1C0A-BFD9-4344-A862-9FBF11386876}" srcOrd="0" destOrd="1" presId="urn:microsoft.com/office/officeart/2018/2/layout/IconVerticalSolidList"/>
    <dgm:cxn modelId="{9E68B092-BF2A-574B-BB5A-59CE0DD75CA0}" type="presOf" srcId="{57E94313-AD67-4D8C-B23C-A73BCD20F474}" destId="{BD3AC442-916D-439C-A735-FD0155491DFC}" srcOrd="0" destOrd="0" presId="urn:microsoft.com/office/officeart/2018/2/layout/IconVerticalSolidList"/>
    <dgm:cxn modelId="{2D846CA9-51B0-0D45-983D-0E930FEB993E}" type="presOf" srcId="{35EA0B70-824C-430B-89E5-D97E8F9A66E4}" destId="{127B93FA-7B26-4159-AAB7-3867E17D5E43}" srcOrd="0" destOrd="0" presId="urn:microsoft.com/office/officeart/2018/2/layout/IconVerticalSolidList"/>
    <dgm:cxn modelId="{31B9D6A9-EBEA-416D-ABC9-D6E250D8ED0A}" srcId="{35EA0B70-824C-430B-89E5-D97E8F9A66E4}" destId="{9098EF32-7AC5-4DF1-98C8-D5B6E6B540B1}" srcOrd="0" destOrd="0" parTransId="{509307C6-6308-4065-89FF-848231B0A854}" sibTransId="{6DE665D5-7B22-4A8F-8DA5-8144BD1EEF59}"/>
    <dgm:cxn modelId="{B5BBAFB1-0551-BB4E-8770-662157890741}" type="presOf" srcId="{0395EB9C-75E5-4172-A303-9213B11A054C}" destId="{355CCEFA-B797-48B3-B93D-66259C735E4E}" srcOrd="0" destOrd="0" presId="urn:microsoft.com/office/officeart/2018/2/layout/IconVerticalSolidList"/>
    <dgm:cxn modelId="{BED341BA-389F-48F1-A17B-22A6C5E19802}" srcId="{A2A4E3F3-6EA8-4419-A668-8A4792FD6FFC}" destId="{61EA7BEA-42B7-4022-8E96-DCD0139CA5A0}" srcOrd="0" destOrd="0" parTransId="{EA3EE4F2-F591-4A3E-84E2-EB3F21F42B96}" sibTransId="{8057325A-8000-4E98-B049-BF4E52E631A5}"/>
    <dgm:cxn modelId="{5A44E5C2-B929-4665-941B-783730E50636}" srcId="{DE14E957-754D-41B6-8C44-B9F26D0BA1AE}" destId="{57E94313-AD67-4D8C-B23C-A73BCD20F474}" srcOrd="0" destOrd="0" parTransId="{BBFCBFBE-A973-4E48-BA20-3FA267498CE9}" sibTransId="{8A45372B-C178-4503-A370-72A7CF553241}"/>
    <dgm:cxn modelId="{A93DDECB-133B-DE42-83B3-6D62DCFAF3AC}" type="presOf" srcId="{30E70E0C-F8D8-4946-9B3E-F69B3292FF02}" destId="{A18073FD-E0DC-4DFE-9C94-830FF1299A1F}" srcOrd="0" destOrd="0" presId="urn:microsoft.com/office/officeart/2018/2/layout/IconVerticalSolidList"/>
    <dgm:cxn modelId="{85B60BCF-95CE-AB4C-8B63-77A69A65799B}" type="presOf" srcId="{DE14E957-754D-41B6-8C44-B9F26D0BA1AE}" destId="{E9DA6255-240B-411A-B352-33418E86395A}" srcOrd="0" destOrd="0" presId="urn:microsoft.com/office/officeart/2018/2/layout/IconVerticalSolidList"/>
    <dgm:cxn modelId="{54D6A7D1-61F8-4393-AD47-0092D916C607}" srcId="{35EA0B70-824C-430B-89E5-D97E8F9A66E4}" destId="{A2A4E3F3-6EA8-4419-A668-8A4792FD6FFC}" srcOrd="4" destOrd="0" parTransId="{F5E41C49-D4DA-482B-972F-9B8AB356F3EC}" sibTransId="{25209B4E-F899-4AE8-9C2B-70E91305A8E5}"/>
    <dgm:cxn modelId="{A0936AD4-37C4-435E-869F-BC7F3F44C9EE}" srcId="{35EA0B70-824C-430B-89E5-D97E8F9A66E4}" destId="{DE14E957-754D-41B6-8C44-B9F26D0BA1AE}" srcOrd="1" destOrd="0" parTransId="{EDC2C3CD-AE4B-4487-B5BD-C9D45F7DEB55}" sibTransId="{042DEDC7-CDBC-4FA1-897B-8437B95DF4AA}"/>
    <dgm:cxn modelId="{8D3416EA-7D2F-489B-A388-AAB4101346D9}" srcId="{A2A4E3F3-6EA8-4419-A668-8A4792FD6FFC}" destId="{E4E890D6-F9EB-4DCD-ACEE-80B6DBC473F9}" srcOrd="1" destOrd="0" parTransId="{89F6B098-FAF0-47BD-A55D-3E9923CE124A}" sibTransId="{28036BA9-AD18-428D-B669-F6704A2E15CC}"/>
    <dgm:cxn modelId="{DB934BF9-42AA-0841-ADCF-FCF29DE9F785}" type="presOf" srcId="{A2A4E3F3-6EA8-4419-A668-8A4792FD6FFC}" destId="{ADACD120-5390-4A01-8DCD-24B6854E1599}" srcOrd="0" destOrd="0" presId="urn:microsoft.com/office/officeart/2018/2/layout/IconVerticalSolidList"/>
    <dgm:cxn modelId="{8792C583-EF3A-7F44-87FE-56747E2E8C9B}" type="presParOf" srcId="{127B93FA-7B26-4159-AAB7-3867E17D5E43}" destId="{335228F4-283B-42E2-858E-114B6FF95BD9}" srcOrd="0" destOrd="0" presId="urn:microsoft.com/office/officeart/2018/2/layout/IconVerticalSolidList"/>
    <dgm:cxn modelId="{880B9E56-0318-D141-A8E2-CC651C88A7DA}" type="presParOf" srcId="{335228F4-283B-42E2-858E-114B6FF95BD9}" destId="{E27DE517-022B-419D-B753-8B50D539DCF7}" srcOrd="0" destOrd="0" presId="urn:microsoft.com/office/officeart/2018/2/layout/IconVerticalSolidList"/>
    <dgm:cxn modelId="{7A51155E-6F60-D841-96AE-370318632720}" type="presParOf" srcId="{335228F4-283B-42E2-858E-114B6FF95BD9}" destId="{B969F235-285E-48B9-B2F1-511439B6B23A}" srcOrd="1" destOrd="0" presId="urn:microsoft.com/office/officeart/2018/2/layout/IconVerticalSolidList"/>
    <dgm:cxn modelId="{F056CCD8-53C8-8041-AE5F-D2F64D7F5CA2}" type="presParOf" srcId="{335228F4-283B-42E2-858E-114B6FF95BD9}" destId="{035A8A3B-56B0-43A2-9AE8-B90B1B3EC642}" srcOrd="2" destOrd="0" presId="urn:microsoft.com/office/officeart/2018/2/layout/IconVerticalSolidList"/>
    <dgm:cxn modelId="{82F8C506-C66E-CA43-A460-B12476625B6C}" type="presParOf" srcId="{335228F4-283B-42E2-858E-114B6FF95BD9}" destId="{E6D42470-F030-4799-A738-B2F95C07A0E9}" srcOrd="3" destOrd="0" presId="urn:microsoft.com/office/officeart/2018/2/layout/IconVerticalSolidList"/>
    <dgm:cxn modelId="{2BA1C366-3DD5-4345-9BC5-E3ACF24970D9}" type="presParOf" srcId="{127B93FA-7B26-4159-AAB7-3867E17D5E43}" destId="{D2A0F68E-ACA6-490E-9151-14FD8B31E0B1}" srcOrd="1" destOrd="0" presId="urn:microsoft.com/office/officeart/2018/2/layout/IconVerticalSolidList"/>
    <dgm:cxn modelId="{E1F6D0E2-11DE-6449-9D7F-1C6EBAB01CE4}" type="presParOf" srcId="{127B93FA-7B26-4159-AAB7-3867E17D5E43}" destId="{5732F7DC-2EB3-43FF-8CEB-45A363D526C4}" srcOrd="2" destOrd="0" presId="urn:microsoft.com/office/officeart/2018/2/layout/IconVerticalSolidList"/>
    <dgm:cxn modelId="{2CD0C3D3-2465-6F48-BCD6-C29B2DFF946A}" type="presParOf" srcId="{5732F7DC-2EB3-43FF-8CEB-45A363D526C4}" destId="{CFED9738-3DB9-47EF-A70A-E1B66F4C3B5D}" srcOrd="0" destOrd="0" presId="urn:microsoft.com/office/officeart/2018/2/layout/IconVerticalSolidList"/>
    <dgm:cxn modelId="{2C7F0C99-B5F8-2B4E-AD2B-DFF6F3095AF0}" type="presParOf" srcId="{5732F7DC-2EB3-43FF-8CEB-45A363D526C4}" destId="{7818A939-7E8F-4731-A5A7-1C9F59915195}" srcOrd="1" destOrd="0" presId="urn:microsoft.com/office/officeart/2018/2/layout/IconVerticalSolidList"/>
    <dgm:cxn modelId="{2CFCB861-4DB5-474C-8AAB-B7735D809FD2}" type="presParOf" srcId="{5732F7DC-2EB3-43FF-8CEB-45A363D526C4}" destId="{C4DF0B58-04FE-4049-A718-AC8BA586A42A}" srcOrd="2" destOrd="0" presId="urn:microsoft.com/office/officeart/2018/2/layout/IconVerticalSolidList"/>
    <dgm:cxn modelId="{761D6344-D6BC-9E46-91CE-8A54F9C8A44F}" type="presParOf" srcId="{5732F7DC-2EB3-43FF-8CEB-45A363D526C4}" destId="{E9DA6255-240B-411A-B352-33418E86395A}" srcOrd="3" destOrd="0" presId="urn:microsoft.com/office/officeart/2018/2/layout/IconVerticalSolidList"/>
    <dgm:cxn modelId="{D301C106-75A7-724A-8E5B-3FE88FE8B1CE}" type="presParOf" srcId="{5732F7DC-2EB3-43FF-8CEB-45A363D526C4}" destId="{BD3AC442-916D-439C-A735-FD0155491DFC}" srcOrd="4" destOrd="0" presId="urn:microsoft.com/office/officeart/2018/2/layout/IconVerticalSolidList"/>
    <dgm:cxn modelId="{3B0B32EB-20E6-094F-A901-1070A5BCB6FD}" type="presParOf" srcId="{127B93FA-7B26-4159-AAB7-3867E17D5E43}" destId="{516F1EE0-CCFE-4100-A589-4B479500A150}" srcOrd="3" destOrd="0" presId="urn:microsoft.com/office/officeart/2018/2/layout/IconVerticalSolidList"/>
    <dgm:cxn modelId="{91B11B2C-61E4-AB42-9750-F4DABC2D96C0}" type="presParOf" srcId="{127B93FA-7B26-4159-AAB7-3867E17D5E43}" destId="{822F2F5D-7D44-4396-A80A-2EBD3D1112CA}" srcOrd="4" destOrd="0" presId="urn:microsoft.com/office/officeart/2018/2/layout/IconVerticalSolidList"/>
    <dgm:cxn modelId="{3049AC0A-9C75-C54D-877D-76EE7CD7090A}" type="presParOf" srcId="{822F2F5D-7D44-4396-A80A-2EBD3D1112CA}" destId="{EBC9FB51-4644-4B9B-A5D1-50D8CFF213BA}" srcOrd="0" destOrd="0" presId="urn:microsoft.com/office/officeart/2018/2/layout/IconVerticalSolidList"/>
    <dgm:cxn modelId="{D8F3ADAA-265D-AC40-AC8F-4C4B1E68EF05}" type="presParOf" srcId="{822F2F5D-7D44-4396-A80A-2EBD3D1112CA}" destId="{192BC423-F4B4-4184-A459-69BE68BD3A4E}" srcOrd="1" destOrd="0" presId="urn:microsoft.com/office/officeart/2018/2/layout/IconVerticalSolidList"/>
    <dgm:cxn modelId="{5C98F35A-576A-7C4A-9255-30398C993BF6}" type="presParOf" srcId="{822F2F5D-7D44-4396-A80A-2EBD3D1112CA}" destId="{A166AF39-7464-4B2F-A237-019C932C789A}" srcOrd="2" destOrd="0" presId="urn:microsoft.com/office/officeart/2018/2/layout/IconVerticalSolidList"/>
    <dgm:cxn modelId="{75194EEE-E281-B440-9DA5-519805E5B010}" type="presParOf" srcId="{822F2F5D-7D44-4396-A80A-2EBD3D1112CA}" destId="{A18073FD-E0DC-4DFE-9C94-830FF1299A1F}" srcOrd="3" destOrd="0" presId="urn:microsoft.com/office/officeart/2018/2/layout/IconVerticalSolidList"/>
    <dgm:cxn modelId="{6FDDE03A-8299-6946-BCCC-2862C155AD11}" type="presParOf" srcId="{127B93FA-7B26-4159-AAB7-3867E17D5E43}" destId="{332185B2-0F19-4723-9778-333374253437}" srcOrd="5" destOrd="0" presId="urn:microsoft.com/office/officeart/2018/2/layout/IconVerticalSolidList"/>
    <dgm:cxn modelId="{47AB7DFA-D695-974A-A965-85AB078B28DF}" type="presParOf" srcId="{127B93FA-7B26-4159-AAB7-3867E17D5E43}" destId="{D6ED998D-AAEE-417B-AA9E-DEC785EB202B}" srcOrd="6" destOrd="0" presId="urn:microsoft.com/office/officeart/2018/2/layout/IconVerticalSolidList"/>
    <dgm:cxn modelId="{9284BD42-4B6A-A64C-A94E-44AFFC57C28F}" type="presParOf" srcId="{D6ED998D-AAEE-417B-AA9E-DEC785EB202B}" destId="{751A36E8-B93D-4C8E-B6FA-8C8293228D10}" srcOrd="0" destOrd="0" presId="urn:microsoft.com/office/officeart/2018/2/layout/IconVerticalSolidList"/>
    <dgm:cxn modelId="{1F8CCA3B-C5C0-9041-ADA2-C12957E03D0B}" type="presParOf" srcId="{D6ED998D-AAEE-417B-AA9E-DEC785EB202B}" destId="{6E911916-929C-44CD-A5C4-5C48D0498BF3}" srcOrd="1" destOrd="0" presId="urn:microsoft.com/office/officeart/2018/2/layout/IconVerticalSolidList"/>
    <dgm:cxn modelId="{EB3E2361-B672-FF4C-B58D-43A1343E0DDB}" type="presParOf" srcId="{D6ED998D-AAEE-417B-AA9E-DEC785EB202B}" destId="{96FFD601-7633-4489-82D1-AB5E68CE2A49}" srcOrd="2" destOrd="0" presId="urn:microsoft.com/office/officeart/2018/2/layout/IconVerticalSolidList"/>
    <dgm:cxn modelId="{CC733310-7730-7140-9B30-81733164DE3E}" type="presParOf" srcId="{D6ED998D-AAEE-417B-AA9E-DEC785EB202B}" destId="{355CCEFA-B797-48B3-B93D-66259C735E4E}" srcOrd="3" destOrd="0" presId="urn:microsoft.com/office/officeart/2018/2/layout/IconVerticalSolidList"/>
    <dgm:cxn modelId="{097CBE79-1DF4-AB4A-9234-A7E253E0AA8D}" type="presParOf" srcId="{127B93FA-7B26-4159-AAB7-3867E17D5E43}" destId="{943CD91C-3332-44DD-ACD4-64D6DB3A4DB0}" srcOrd="7" destOrd="0" presId="urn:microsoft.com/office/officeart/2018/2/layout/IconVerticalSolidList"/>
    <dgm:cxn modelId="{D8B67473-6907-EC49-A0A5-47606087BC82}" type="presParOf" srcId="{127B93FA-7B26-4159-AAB7-3867E17D5E43}" destId="{05DA4B82-EFEA-426E-8783-D85F57A0E09C}" srcOrd="8" destOrd="0" presId="urn:microsoft.com/office/officeart/2018/2/layout/IconVerticalSolidList"/>
    <dgm:cxn modelId="{93F610DD-3640-4E41-B573-F27F84ED6845}" type="presParOf" srcId="{05DA4B82-EFEA-426E-8783-D85F57A0E09C}" destId="{AD317E60-2F23-49AC-82F8-D84ED6AD609D}" srcOrd="0" destOrd="0" presId="urn:microsoft.com/office/officeart/2018/2/layout/IconVerticalSolidList"/>
    <dgm:cxn modelId="{D44C59BC-AD89-4D4A-8D21-327BB83FB980}" type="presParOf" srcId="{05DA4B82-EFEA-426E-8783-D85F57A0E09C}" destId="{9C57F79E-2EDE-45AF-A49C-F507AC8A37FA}" srcOrd="1" destOrd="0" presId="urn:microsoft.com/office/officeart/2018/2/layout/IconVerticalSolidList"/>
    <dgm:cxn modelId="{61C68BAF-B360-D546-8ACB-E2FFF62AE4A5}" type="presParOf" srcId="{05DA4B82-EFEA-426E-8783-D85F57A0E09C}" destId="{595A2C67-3A0F-4C99-B477-E57207D75EE4}" srcOrd="2" destOrd="0" presId="urn:microsoft.com/office/officeart/2018/2/layout/IconVerticalSolidList"/>
    <dgm:cxn modelId="{776C27D1-D698-C44E-81B2-E94F988BF91F}" type="presParOf" srcId="{05DA4B82-EFEA-426E-8783-D85F57A0E09C}" destId="{ADACD120-5390-4A01-8DCD-24B6854E1599}" srcOrd="3" destOrd="0" presId="urn:microsoft.com/office/officeart/2018/2/layout/IconVerticalSolidList"/>
    <dgm:cxn modelId="{1691BE1C-E7E2-FB42-8AB7-59D47017D9F9}" type="presParOf" srcId="{05DA4B82-EFEA-426E-8783-D85F57A0E09C}" destId="{7B6F1C0A-BFD9-4344-A862-9FBF11386876}"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7CFFF-0B1D-4B93-8B1F-94DA09E3D9B0}"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A8AB955F-0308-4271-A206-D4B5FEAD50AC}">
      <dgm:prSet/>
      <dgm:spPr/>
      <dgm:t>
        <a:bodyPr/>
        <a:lstStyle/>
        <a:p>
          <a:r>
            <a:rPr lang="en-US" b="1" dirty="0"/>
            <a:t>Hepatitis C RNA and </a:t>
          </a:r>
          <a:r>
            <a:rPr lang="en-US" b="1" dirty="0">
              <a:solidFill>
                <a:srgbClr val="FF0000"/>
              </a:solidFill>
            </a:rPr>
            <a:t>genotype</a:t>
          </a:r>
          <a:r>
            <a:rPr lang="en-US" b="1" dirty="0"/>
            <a:t>?</a:t>
          </a:r>
          <a:endParaRPr lang="en-US" dirty="0"/>
        </a:p>
      </dgm:t>
    </dgm:pt>
    <dgm:pt modelId="{C22D54D0-4A6A-4F48-BA07-926F0F2A3A4E}" type="parTrans" cxnId="{FB154BB0-7482-4EDA-9537-4E84A9EB15D5}">
      <dgm:prSet/>
      <dgm:spPr/>
      <dgm:t>
        <a:bodyPr/>
        <a:lstStyle/>
        <a:p>
          <a:endParaRPr lang="en-US"/>
        </a:p>
      </dgm:t>
    </dgm:pt>
    <dgm:pt modelId="{389B4D24-DDB4-41C1-B35F-85FDB7835734}" type="sibTrans" cxnId="{FB154BB0-7482-4EDA-9537-4E84A9EB15D5}">
      <dgm:prSet/>
      <dgm:spPr/>
      <dgm:t>
        <a:bodyPr/>
        <a:lstStyle/>
        <a:p>
          <a:endParaRPr lang="en-US"/>
        </a:p>
      </dgm:t>
    </dgm:pt>
    <dgm:pt modelId="{1F9C09A8-FC18-46B4-84A4-CD2E58C0E04A}">
      <dgm:prSet/>
      <dgm:spPr/>
      <dgm:t>
        <a:bodyPr/>
        <a:lstStyle/>
        <a:p>
          <a:r>
            <a:rPr lang="en-US" b="1"/>
            <a:t>Hepatitis Serology</a:t>
          </a:r>
          <a:endParaRPr lang="en-US"/>
        </a:p>
      </dgm:t>
    </dgm:pt>
    <dgm:pt modelId="{85DFC700-30CE-4BBF-9094-D5E99211A6BF}" type="parTrans" cxnId="{EBF29072-FA2B-4523-B53D-559163CE2AC4}">
      <dgm:prSet/>
      <dgm:spPr/>
      <dgm:t>
        <a:bodyPr/>
        <a:lstStyle/>
        <a:p>
          <a:endParaRPr lang="en-US"/>
        </a:p>
      </dgm:t>
    </dgm:pt>
    <dgm:pt modelId="{356CA825-3A68-451A-AF6B-CEC70885358D}" type="sibTrans" cxnId="{EBF29072-FA2B-4523-B53D-559163CE2AC4}">
      <dgm:prSet/>
      <dgm:spPr/>
      <dgm:t>
        <a:bodyPr/>
        <a:lstStyle/>
        <a:p>
          <a:endParaRPr lang="en-US"/>
        </a:p>
      </dgm:t>
    </dgm:pt>
    <dgm:pt modelId="{0B84E85D-A30B-4898-88C1-65D0391F5E45}">
      <dgm:prSet/>
      <dgm:spPr/>
      <dgm:t>
        <a:bodyPr/>
        <a:lstStyle/>
        <a:p>
          <a:r>
            <a:rPr lang="en-US" b="1"/>
            <a:t>Hep A Total antibody</a:t>
          </a:r>
          <a:endParaRPr lang="en-US"/>
        </a:p>
      </dgm:t>
    </dgm:pt>
    <dgm:pt modelId="{6F93C973-5987-497D-A49E-61CD0F59872C}" type="parTrans" cxnId="{01CD93F4-5A6D-495A-9F6E-9C8C813DCFE6}">
      <dgm:prSet/>
      <dgm:spPr/>
      <dgm:t>
        <a:bodyPr/>
        <a:lstStyle/>
        <a:p>
          <a:endParaRPr lang="en-US"/>
        </a:p>
      </dgm:t>
    </dgm:pt>
    <dgm:pt modelId="{AD81A384-42A2-4E79-922F-4142696BD85B}" type="sibTrans" cxnId="{01CD93F4-5A6D-495A-9F6E-9C8C813DCFE6}">
      <dgm:prSet/>
      <dgm:spPr/>
      <dgm:t>
        <a:bodyPr/>
        <a:lstStyle/>
        <a:p>
          <a:endParaRPr lang="en-US"/>
        </a:p>
      </dgm:t>
    </dgm:pt>
    <dgm:pt modelId="{5CE3D949-C6C6-4075-B39E-8DCF2C1D9792}">
      <dgm:prSet/>
      <dgm:spPr/>
      <dgm:t>
        <a:bodyPr/>
        <a:lstStyle/>
        <a:p>
          <a:r>
            <a:rPr lang="en-US" b="1" dirty="0"/>
            <a:t>Hep B surface antibody (HBsAb), Hep B surface antigen (HBsAg), Hep B core antibody (HBcAb)</a:t>
          </a:r>
          <a:endParaRPr lang="en-US" dirty="0"/>
        </a:p>
      </dgm:t>
    </dgm:pt>
    <dgm:pt modelId="{1B5885CA-B6B8-4599-95C8-54993A3929EC}" type="parTrans" cxnId="{1A167E74-0B12-44E7-A484-5F6A69255305}">
      <dgm:prSet/>
      <dgm:spPr/>
      <dgm:t>
        <a:bodyPr/>
        <a:lstStyle/>
        <a:p>
          <a:endParaRPr lang="en-US"/>
        </a:p>
      </dgm:t>
    </dgm:pt>
    <dgm:pt modelId="{9BB55805-331B-424B-A5E2-DC28C2C2791F}" type="sibTrans" cxnId="{1A167E74-0B12-44E7-A484-5F6A69255305}">
      <dgm:prSet/>
      <dgm:spPr/>
      <dgm:t>
        <a:bodyPr/>
        <a:lstStyle/>
        <a:p>
          <a:endParaRPr lang="en-US"/>
        </a:p>
      </dgm:t>
    </dgm:pt>
    <dgm:pt modelId="{D730B913-4544-4E95-99DF-5158FC5C91B1}">
      <dgm:prSet/>
      <dgm:spPr/>
      <dgm:t>
        <a:bodyPr/>
        <a:lstStyle/>
        <a:p>
          <a:r>
            <a:rPr lang="en-US" b="1"/>
            <a:t>HIV serology</a:t>
          </a:r>
          <a:endParaRPr lang="en-US"/>
        </a:p>
      </dgm:t>
    </dgm:pt>
    <dgm:pt modelId="{2F51A1C1-DD2F-4DCB-9B04-C01E45FA3B87}" type="parTrans" cxnId="{5F543382-A01D-4038-8651-11F73DF08651}">
      <dgm:prSet/>
      <dgm:spPr/>
      <dgm:t>
        <a:bodyPr/>
        <a:lstStyle/>
        <a:p>
          <a:endParaRPr lang="en-US"/>
        </a:p>
      </dgm:t>
    </dgm:pt>
    <dgm:pt modelId="{3B866ED3-DBBB-46F1-B5B4-892DFB64D871}" type="sibTrans" cxnId="{5F543382-A01D-4038-8651-11F73DF08651}">
      <dgm:prSet/>
      <dgm:spPr/>
      <dgm:t>
        <a:bodyPr/>
        <a:lstStyle/>
        <a:p>
          <a:endParaRPr lang="en-US"/>
        </a:p>
      </dgm:t>
    </dgm:pt>
    <dgm:pt modelId="{FFD959C1-5E97-41F0-A47B-D9BA2F259A09}">
      <dgm:prSet/>
      <dgm:spPr/>
      <dgm:t>
        <a:bodyPr/>
        <a:lstStyle/>
        <a:p>
          <a:r>
            <a:rPr lang="en-US" b="1"/>
            <a:t>CBC with differential</a:t>
          </a:r>
          <a:endParaRPr lang="en-US"/>
        </a:p>
      </dgm:t>
    </dgm:pt>
    <dgm:pt modelId="{E0FF28DD-9E5E-4219-B897-35AC4C1ED4F0}" type="parTrans" cxnId="{54DD81FD-98E6-4996-A3A5-B9731153D4BA}">
      <dgm:prSet/>
      <dgm:spPr/>
      <dgm:t>
        <a:bodyPr/>
        <a:lstStyle/>
        <a:p>
          <a:endParaRPr lang="en-US"/>
        </a:p>
      </dgm:t>
    </dgm:pt>
    <dgm:pt modelId="{8D0D20E7-7C0D-41FB-B832-1F1DC2CB394A}" type="sibTrans" cxnId="{54DD81FD-98E6-4996-A3A5-B9731153D4BA}">
      <dgm:prSet/>
      <dgm:spPr/>
      <dgm:t>
        <a:bodyPr/>
        <a:lstStyle/>
        <a:p>
          <a:endParaRPr lang="en-US"/>
        </a:p>
      </dgm:t>
    </dgm:pt>
    <dgm:pt modelId="{8B073929-2D57-4B96-BE04-D603AA7AD062}">
      <dgm:prSet/>
      <dgm:spPr/>
      <dgm:t>
        <a:bodyPr/>
        <a:lstStyle/>
        <a:p>
          <a:r>
            <a:rPr lang="en-US" b="1"/>
            <a:t>Comprehensive metabolic panel</a:t>
          </a:r>
          <a:endParaRPr lang="en-US"/>
        </a:p>
      </dgm:t>
    </dgm:pt>
    <dgm:pt modelId="{508B351C-D5FF-489E-A67F-CE67A5961E90}" type="parTrans" cxnId="{F48902F4-E665-49B2-A5EC-3270AD1B46CE}">
      <dgm:prSet/>
      <dgm:spPr/>
      <dgm:t>
        <a:bodyPr/>
        <a:lstStyle/>
        <a:p>
          <a:endParaRPr lang="en-US"/>
        </a:p>
      </dgm:t>
    </dgm:pt>
    <dgm:pt modelId="{C5BBB233-6265-4EB8-8F73-55633BCF7D15}" type="sibTrans" cxnId="{F48902F4-E665-49B2-A5EC-3270AD1B46CE}">
      <dgm:prSet/>
      <dgm:spPr/>
      <dgm:t>
        <a:bodyPr/>
        <a:lstStyle/>
        <a:p>
          <a:endParaRPr lang="en-US"/>
        </a:p>
      </dgm:t>
    </dgm:pt>
    <dgm:pt modelId="{16B0ED5D-F84B-4C25-AE85-FD19C710F990}">
      <dgm:prSet/>
      <dgm:spPr/>
      <dgm:t>
        <a:bodyPr/>
        <a:lstStyle/>
        <a:p>
          <a:r>
            <a:rPr lang="en-US" dirty="0"/>
            <a:t>Optional</a:t>
          </a:r>
        </a:p>
      </dgm:t>
    </dgm:pt>
    <dgm:pt modelId="{B74DCB38-A1DA-4767-8955-17E2B60446AE}" type="parTrans" cxnId="{5661BDF1-D76C-4C3F-B75E-AAE1CC567BC9}">
      <dgm:prSet/>
      <dgm:spPr/>
      <dgm:t>
        <a:bodyPr/>
        <a:lstStyle/>
        <a:p>
          <a:endParaRPr lang="en-US"/>
        </a:p>
      </dgm:t>
    </dgm:pt>
    <dgm:pt modelId="{A22A115B-9A67-46CE-A819-CD0854A7F168}" type="sibTrans" cxnId="{5661BDF1-D76C-4C3F-B75E-AAE1CC567BC9}">
      <dgm:prSet/>
      <dgm:spPr/>
      <dgm:t>
        <a:bodyPr/>
        <a:lstStyle/>
        <a:p>
          <a:endParaRPr lang="en-US"/>
        </a:p>
      </dgm:t>
    </dgm:pt>
    <dgm:pt modelId="{BE9137F2-ED8E-44E4-8DCB-9F09B74AA515}">
      <dgm:prSet/>
      <dgm:spPr/>
      <dgm:t>
        <a:bodyPr/>
        <a:lstStyle/>
        <a:p>
          <a:r>
            <a:rPr lang="en-US" dirty="0"/>
            <a:t>25 OH Vitamin D</a:t>
          </a:r>
        </a:p>
      </dgm:t>
    </dgm:pt>
    <dgm:pt modelId="{DF9AE48A-8B66-4B4E-A4FE-D7059785F975}" type="parTrans" cxnId="{6575D771-00CE-4FCE-B8D9-334A8B1786F3}">
      <dgm:prSet/>
      <dgm:spPr/>
      <dgm:t>
        <a:bodyPr/>
        <a:lstStyle/>
        <a:p>
          <a:endParaRPr lang="en-US"/>
        </a:p>
      </dgm:t>
    </dgm:pt>
    <dgm:pt modelId="{AA085F26-BF96-41AE-9C9D-DC706C6CE8DF}" type="sibTrans" cxnId="{6575D771-00CE-4FCE-B8D9-334A8B1786F3}">
      <dgm:prSet/>
      <dgm:spPr/>
      <dgm:t>
        <a:bodyPr/>
        <a:lstStyle/>
        <a:p>
          <a:endParaRPr lang="en-US"/>
        </a:p>
      </dgm:t>
    </dgm:pt>
    <dgm:pt modelId="{9F00F964-6487-462B-8E95-D520F66CA0C7}">
      <dgm:prSet/>
      <dgm:spPr/>
      <dgm:t>
        <a:bodyPr/>
        <a:lstStyle/>
        <a:p>
          <a:r>
            <a:rPr lang="en-US" dirty="0"/>
            <a:t>Urinary drug screen</a:t>
          </a:r>
        </a:p>
      </dgm:t>
    </dgm:pt>
    <dgm:pt modelId="{03FECB6B-B3D7-44FE-8510-62DD5CBE5977}" type="parTrans" cxnId="{BC0422D0-9D0F-441F-B1E6-0B8E0D9A8474}">
      <dgm:prSet/>
      <dgm:spPr/>
      <dgm:t>
        <a:bodyPr/>
        <a:lstStyle/>
        <a:p>
          <a:endParaRPr lang="en-US"/>
        </a:p>
      </dgm:t>
    </dgm:pt>
    <dgm:pt modelId="{EE26E6E6-CA38-41B7-85F5-930C63E8C4A3}" type="sibTrans" cxnId="{BC0422D0-9D0F-441F-B1E6-0B8E0D9A8474}">
      <dgm:prSet/>
      <dgm:spPr/>
      <dgm:t>
        <a:bodyPr/>
        <a:lstStyle/>
        <a:p>
          <a:endParaRPr lang="en-US"/>
        </a:p>
      </dgm:t>
    </dgm:pt>
    <dgm:pt modelId="{790DC15F-866D-4AD3-8DE1-A12ABBB80C30}">
      <dgm:prSet/>
      <dgm:spPr/>
      <dgm:t>
        <a:bodyPr/>
        <a:lstStyle/>
        <a:p>
          <a:r>
            <a:rPr lang="en-US" dirty="0"/>
            <a:t>For patients with cirrhosis</a:t>
          </a:r>
        </a:p>
      </dgm:t>
    </dgm:pt>
    <dgm:pt modelId="{5007B9C9-72CF-40AA-B007-3CF9F6DA031E}" type="parTrans" cxnId="{BA86BB10-379F-45AE-A8AC-89B7B2EB63CB}">
      <dgm:prSet/>
      <dgm:spPr/>
      <dgm:t>
        <a:bodyPr/>
        <a:lstStyle/>
        <a:p>
          <a:endParaRPr lang="en-US"/>
        </a:p>
      </dgm:t>
    </dgm:pt>
    <dgm:pt modelId="{AF413146-3B70-4979-9A54-BDB08E9E682F}" type="sibTrans" cxnId="{BA86BB10-379F-45AE-A8AC-89B7B2EB63CB}">
      <dgm:prSet/>
      <dgm:spPr/>
      <dgm:t>
        <a:bodyPr/>
        <a:lstStyle/>
        <a:p>
          <a:endParaRPr lang="en-US"/>
        </a:p>
      </dgm:t>
    </dgm:pt>
    <dgm:pt modelId="{5B70D703-4211-491E-A439-CF19FC5416F7}">
      <dgm:prSet/>
      <dgm:spPr/>
      <dgm:t>
        <a:bodyPr/>
        <a:lstStyle/>
        <a:p>
          <a:r>
            <a:rPr lang="en-US" dirty="0"/>
            <a:t>PT/INR</a:t>
          </a:r>
        </a:p>
      </dgm:t>
    </dgm:pt>
    <dgm:pt modelId="{1FB8EF21-8630-4BFA-BEF8-04AD32FECDC5}" type="parTrans" cxnId="{1F48B710-ECB0-479C-BB8B-D23BF5281C99}">
      <dgm:prSet/>
      <dgm:spPr/>
      <dgm:t>
        <a:bodyPr/>
        <a:lstStyle/>
        <a:p>
          <a:endParaRPr lang="en-US"/>
        </a:p>
      </dgm:t>
    </dgm:pt>
    <dgm:pt modelId="{A5BCC44A-AF22-47ED-B396-BE7283999F4A}" type="sibTrans" cxnId="{1F48B710-ECB0-479C-BB8B-D23BF5281C99}">
      <dgm:prSet/>
      <dgm:spPr/>
      <dgm:t>
        <a:bodyPr/>
        <a:lstStyle/>
        <a:p>
          <a:endParaRPr lang="en-US"/>
        </a:p>
      </dgm:t>
    </dgm:pt>
    <dgm:pt modelId="{73B2D64D-847F-4FB8-831D-1109ACC26A02}">
      <dgm:prSet/>
      <dgm:spPr/>
      <dgm:t>
        <a:bodyPr/>
        <a:lstStyle/>
        <a:p>
          <a:r>
            <a:rPr lang="en-US" dirty="0"/>
            <a:t>Alpha Fetoprotein Tumor Marker (AFP)</a:t>
          </a:r>
        </a:p>
      </dgm:t>
    </dgm:pt>
    <dgm:pt modelId="{0D12C504-DD5D-445A-B406-25B3375044B9}" type="parTrans" cxnId="{9D2E2871-0747-4296-B0D6-B99741861BA7}">
      <dgm:prSet/>
      <dgm:spPr/>
      <dgm:t>
        <a:bodyPr/>
        <a:lstStyle/>
        <a:p>
          <a:endParaRPr lang="en-US"/>
        </a:p>
      </dgm:t>
    </dgm:pt>
    <dgm:pt modelId="{FEB51047-CE96-4A8E-85F4-7DED189A1885}" type="sibTrans" cxnId="{9D2E2871-0747-4296-B0D6-B99741861BA7}">
      <dgm:prSet/>
      <dgm:spPr/>
      <dgm:t>
        <a:bodyPr/>
        <a:lstStyle/>
        <a:p>
          <a:endParaRPr lang="en-US"/>
        </a:p>
      </dgm:t>
    </dgm:pt>
    <dgm:pt modelId="{EDD3FD22-3640-4A48-AA66-809E002D0619}">
      <dgm:prSet/>
      <dgm:spPr/>
      <dgm:t>
        <a:bodyPr/>
        <a:lstStyle/>
        <a:p>
          <a:r>
            <a:rPr lang="en-US"/>
            <a:t>For unclear liver fibrosis staging</a:t>
          </a:r>
        </a:p>
      </dgm:t>
    </dgm:pt>
    <dgm:pt modelId="{B833CC71-7A95-41C7-820F-903632D80086}" type="parTrans" cxnId="{796ED0E8-F867-482C-BE2F-622ECCAB2A8E}">
      <dgm:prSet/>
      <dgm:spPr/>
      <dgm:t>
        <a:bodyPr/>
        <a:lstStyle/>
        <a:p>
          <a:endParaRPr lang="en-US"/>
        </a:p>
      </dgm:t>
    </dgm:pt>
    <dgm:pt modelId="{187682BE-B2AF-48F4-A59C-3DE3762D8AB1}" type="sibTrans" cxnId="{796ED0E8-F867-482C-BE2F-622ECCAB2A8E}">
      <dgm:prSet/>
      <dgm:spPr/>
      <dgm:t>
        <a:bodyPr/>
        <a:lstStyle/>
        <a:p>
          <a:endParaRPr lang="en-US"/>
        </a:p>
      </dgm:t>
    </dgm:pt>
    <dgm:pt modelId="{3D13E39F-1B8E-45B9-AC1A-169A53D116DD}">
      <dgm:prSet/>
      <dgm:spPr/>
      <dgm:t>
        <a:bodyPr/>
        <a:lstStyle/>
        <a:p>
          <a:r>
            <a:rPr lang="en-US"/>
            <a:t>Fibrotest/Fibrosure</a:t>
          </a:r>
        </a:p>
      </dgm:t>
    </dgm:pt>
    <dgm:pt modelId="{5989186A-0184-426B-8453-73FF86210C50}" type="parTrans" cxnId="{0CF411E0-4683-4BE6-B186-BE5BA9C0601C}">
      <dgm:prSet/>
      <dgm:spPr/>
      <dgm:t>
        <a:bodyPr/>
        <a:lstStyle/>
        <a:p>
          <a:endParaRPr lang="en-US"/>
        </a:p>
      </dgm:t>
    </dgm:pt>
    <dgm:pt modelId="{58CC0B3E-AB57-4D3B-B3EA-E3627F8AB7E7}" type="sibTrans" cxnId="{0CF411E0-4683-4BE6-B186-BE5BA9C0601C}">
      <dgm:prSet/>
      <dgm:spPr/>
      <dgm:t>
        <a:bodyPr/>
        <a:lstStyle/>
        <a:p>
          <a:endParaRPr lang="en-US"/>
        </a:p>
      </dgm:t>
    </dgm:pt>
    <dgm:pt modelId="{A3092515-F95A-6B4A-8E32-88411B82E848}">
      <dgm:prSet/>
      <dgm:spPr/>
      <dgm:t>
        <a:bodyPr/>
        <a:lstStyle/>
        <a:p>
          <a:r>
            <a:rPr lang="en-US" dirty="0"/>
            <a:t>Iron profile (Fe, TIBC, Ferritin)</a:t>
          </a:r>
        </a:p>
      </dgm:t>
    </dgm:pt>
    <dgm:pt modelId="{FCBBB584-4882-774A-B665-320BE029A0F3}" type="parTrans" cxnId="{89307868-C6A0-B54C-AE71-ADBCE7A368BC}">
      <dgm:prSet/>
      <dgm:spPr/>
      <dgm:t>
        <a:bodyPr/>
        <a:lstStyle/>
        <a:p>
          <a:endParaRPr lang="en-US"/>
        </a:p>
      </dgm:t>
    </dgm:pt>
    <dgm:pt modelId="{DC84A411-364F-E441-8880-B181C1CE93C9}" type="sibTrans" cxnId="{89307868-C6A0-B54C-AE71-ADBCE7A368BC}">
      <dgm:prSet/>
      <dgm:spPr/>
      <dgm:t>
        <a:bodyPr/>
        <a:lstStyle/>
        <a:p>
          <a:endParaRPr lang="en-US"/>
        </a:p>
      </dgm:t>
    </dgm:pt>
    <dgm:pt modelId="{AB9021D6-CBEE-A64B-8F9D-6124654A9046}" type="pres">
      <dgm:prSet presAssocID="{6E27CFFF-0B1D-4B93-8B1F-94DA09E3D9B0}" presName="linear" presStyleCnt="0">
        <dgm:presLayoutVars>
          <dgm:animLvl val="lvl"/>
          <dgm:resizeHandles val="exact"/>
        </dgm:presLayoutVars>
      </dgm:prSet>
      <dgm:spPr/>
    </dgm:pt>
    <dgm:pt modelId="{25E0F457-3797-3343-9EEF-34CCE2062838}" type="pres">
      <dgm:prSet presAssocID="{A8AB955F-0308-4271-A206-D4B5FEAD50AC}" presName="parentText" presStyleLbl="node1" presStyleIdx="0" presStyleCnt="7">
        <dgm:presLayoutVars>
          <dgm:chMax val="0"/>
          <dgm:bulletEnabled val="1"/>
        </dgm:presLayoutVars>
      </dgm:prSet>
      <dgm:spPr/>
    </dgm:pt>
    <dgm:pt modelId="{33C12214-7EED-3747-9C3D-B90D29B47725}" type="pres">
      <dgm:prSet presAssocID="{389B4D24-DDB4-41C1-B35F-85FDB7835734}" presName="spacer" presStyleCnt="0"/>
      <dgm:spPr/>
    </dgm:pt>
    <dgm:pt modelId="{071116DE-D95F-2844-8206-8115E05EC13A}" type="pres">
      <dgm:prSet presAssocID="{1F9C09A8-FC18-46B4-84A4-CD2E58C0E04A}" presName="parentText" presStyleLbl="node1" presStyleIdx="1" presStyleCnt="7">
        <dgm:presLayoutVars>
          <dgm:chMax val="0"/>
          <dgm:bulletEnabled val="1"/>
        </dgm:presLayoutVars>
      </dgm:prSet>
      <dgm:spPr/>
    </dgm:pt>
    <dgm:pt modelId="{B357045A-F410-AB43-A6A9-D2ADE3307799}" type="pres">
      <dgm:prSet presAssocID="{1F9C09A8-FC18-46B4-84A4-CD2E58C0E04A}" presName="childText" presStyleLbl="revTx" presStyleIdx="0" presStyleCnt="3">
        <dgm:presLayoutVars>
          <dgm:bulletEnabled val="1"/>
        </dgm:presLayoutVars>
      </dgm:prSet>
      <dgm:spPr/>
    </dgm:pt>
    <dgm:pt modelId="{03C0A3E0-FCD0-4B4F-8A5A-0B5BA0105511}" type="pres">
      <dgm:prSet presAssocID="{D730B913-4544-4E95-99DF-5158FC5C91B1}" presName="parentText" presStyleLbl="node1" presStyleIdx="2" presStyleCnt="7">
        <dgm:presLayoutVars>
          <dgm:chMax val="0"/>
          <dgm:bulletEnabled val="1"/>
        </dgm:presLayoutVars>
      </dgm:prSet>
      <dgm:spPr/>
    </dgm:pt>
    <dgm:pt modelId="{4C62F836-0F17-C145-8445-F3F00557B23E}" type="pres">
      <dgm:prSet presAssocID="{3B866ED3-DBBB-46F1-B5B4-892DFB64D871}" presName="spacer" presStyleCnt="0"/>
      <dgm:spPr/>
    </dgm:pt>
    <dgm:pt modelId="{6D6A44AE-C233-144B-A0C1-0BAC2EB51772}" type="pres">
      <dgm:prSet presAssocID="{FFD959C1-5E97-41F0-A47B-D9BA2F259A09}" presName="parentText" presStyleLbl="node1" presStyleIdx="3" presStyleCnt="7">
        <dgm:presLayoutVars>
          <dgm:chMax val="0"/>
          <dgm:bulletEnabled val="1"/>
        </dgm:presLayoutVars>
      </dgm:prSet>
      <dgm:spPr/>
    </dgm:pt>
    <dgm:pt modelId="{03D9E040-F780-C648-A5A2-4D9510959555}" type="pres">
      <dgm:prSet presAssocID="{8D0D20E7-7C0D-41FB-B832-1F1DC2CB394A}" presName="spacer" presStyleCnt="0"/>
      <dgm:spPr/>
    </dgm:pt>
    <dgm:pt modelId="{646EF347-2B97-7544-B834-7D3295B8A0C9}" type="pres">
      <dgm:prSet presAssocID="{8B073929-2D57-4B96-BE04-D603AA7AD062}" presName="parentText" presStyleLbl="node1" presStyleIdx="4" presStyleCnt="7">
        <dgm:presLayoutVars>
          <dgm:chMax val="0"/>
          <dgm:bulletEnabled val="1"/>
        </dgm:presLayoutVars>
      </dgm:prSet>
      <dgm:spPr/>
    </dgm:pt>
    <dgm:pt modelId="{050B0C07-1415-9C40-953A-415713DA2766}" type="pres">
      <dgm:prSet presAssocID="{C5BBB233-6265-4EB8-8F73-55633BCF7D15}" presName="spacer" presStyleCnt="0"/>
      <dgm:spPr/>
    </dgm:pt>
    <dgm:pt modelId="{3E4EEC61-1A2A-E34F-BA58-231EDAB7D38F}" type="pres">
      <dgm:prSet presAssocID="{16B0ED5D-F84B-4C25-AE85-FD19C710F990}" presName="parentText" presStyleLbl="node1" presStyleIdx="5" presStyleCnt="7">
        <dgm:presLayoutVars>
          <dgm:chMax val="0"/>
          <dgm:bulletEnabled val="1"/>
        </dgm:presLayoutVars>
      </dgm:prSet>
      <dgm:spPr/>
    </dgm:pt>
    <dgm:pt modelId="{16927B60-3148-854C-A5D9-72FEB20FD935}" type="pres">
      <dgm:prSet presAssocID="{16B0ED5D-F84B-4C25-AE85-FD19C710F990}" presName="childText" presStyleLbl="revTx" presStyleIdx="1" presStyleCnt="3">
        <dgm:presLayoutVars>
          <dgm:bulletEnabled val="1"/>
        </dgm:presLayoutVars>
      </dgm:prSet>
      <dgm:spPr/>
    </dgm:pt>
    <dgm:pt modelId="{AFE99F21-E858-A44C-80D8-0EAC30953D3D}" type="pres">
      <dgm:prSet presAssocID="{EDD3FD22-3640-4A48-AA66-809E002D0619}" presName="parentText" presStyleLbl="node1" presStyleIdx="6" presStyleCnt="7">
        <dgm:presLayoutVars>
          <dgm:chMax val="0"/>
          <dgm:bulletEnabled val="1"/>
        </dgm:presLayoutVars>
      </dgm:prSet>
      <dgm:spPr/>
    </dgm:pt>
    <dgm:pt modelId="{ADC2CD9F-A5BB-1646-AF45-8791D374DD7A}" type="pres">
      <dgm:prSet presAssocID="{EDD3FD22-3640-4A48-AA66-809E002D0619}" presName="childText" presStyleLbl="revTx" presStyleIdx="2" presStyleCnt="3">
        <dgm:presLayoutVars>
          <dgm:bulletEnabled val="1"/>
        </dgm:presLayoutVars>
      </dgm:prSet>
      <dgm:spPr/>
    </dgm:pt>
  </dgm:ptLst>
  <dgm:cxnLst>
    <dgm:cxn modelId="{8BC81004-AB1D-5C49-B6CC-0EF76EB7E491}" type="presOf" srcId="{5B70D703-4211-491E-A439-CF19FC5416F7}" destId="{16927B60-3148-854C-A5D9-72FEB20FD935}" srcOrd="0" destOrd="4" presId="urn:microsoft.com/office/officeart/2005/8/layout/vList2"/>
    <dgm:cxn modelId="{21188F06-EB3D-834E-A172-790A646B5E4E}" type="presOf" srcId="{16B0ED5D-F84B-4C25-AE85-FD19C710F990}" destId="{3E4EEC61-1A2A-E34F-BA58-231EDAB7D38F}" srcOrd="0" destOrd="0" presId="urn:microsoft.com/office/officeart/2005/8/layout/vList2"/>
    <dgm:cxn modelId="{1EEC2F0B-7F78-AD45-A204-3F8FECC2B817}" type="presOf" srcId="{1F9C09A8-FC18-46B4-84A4-CD2E58C0E04A}" destId="{071116DE-D95F-2844-8206-8115E05EC13A}" srcOrd="0" destOrd="0" presId="urn:microsoft.com/office/officeart/2005/8/layout/vList2"/>
    <dgm:cxn modelId="{1F48B710-ECB0-479C-BB8B-D23BF5281C99}" srcId="{790DC15F-866D-4AD3-8DE1-A12ABBB80C30}" destId="{5B70D703-4211-491E-A439-CF19FC5416F7}" srcOrd="0" destOrd="0" parTransId="{1FB8EF21-8630-4BFA-BEF8-04AD32FECDC5}" sibTransId="{A5BCC44A-AF22-47ED-B396-BE7283999F4A}"/>
    <dgm:cxn modelId="{BA86BB10-379F-45AE-A8AC-89B7B2EB63CB}" srcId="{16B0ED5D-F84B-4C25-AE85-FD19C710F990}" destId="{790DC15F-866D-4AD3-8DE1-A12ABBB80C30}" srcOrd="3" destOrd="0" parTransId="{5007B9C9-72CF-40AA-B007-3CF9F6DA031E}" sibTransId="{AF413146-3B70-4979-9A54-BDB08E9E682F}"/>
    <dgm:cxn modelId="{C4DCDF22-2D4F-F94E-B61A-99D51E4D4EB9}" type="presOf" srcId="{73B2D64D-847F-4FB8-831D-1109ACC26A02}" destId="{16927B60-3148-854C-A5D9-72FEB20FD935}" srcOrd="0" destOrd="5" presId="urn:microsoft.com/office/officeart/2005/8/layout/vList2"/>
    <dgm:cxn modelId="{E371923D-EFDE-7444-9EDD-7B09F2B5ECEE}" type="presOf" srcId="{9F00F964-6487-462B-8E95-D520F66CA0C7}" destId="{16927B60-3148-854C-A5D9-72FEB20FD935}" srcOrd="0" destOrd="2" presId="urn:microsoft.com/office/officeart/2005/8/layout/vList2"/>
    <dgm:cxn modelId="{53CD0147-1CE5-9A4E-AF2F-7CDAE8D5697C}" type="presOf" srcId="{BE9137F2-ED8E-44E4-8DCB-9F09B74AA515}" destId="{16927B60-3148-854C-A5D9-72FEB20FD935}" srcOrd="0" destOrd="1" presId="urn:microsoft.com/office/officeart/2005/8/layout/vList2"/>
    <dgm:cxn modelId="{7BDE634F-733E-5A4F-A81F-C03FC08EF1FD}" type="presOf" srcId="{0B84E85D-A30B-4898-88C1-65D0391F5E45}" destId="{B357045A-F410-AB43-A6A9-D2ADE3307799}" srcOrd="0" destOrd="0" presId="urn:microsoft.com/office/officeart/2005/8/layout/vList2"/>
    <dgm:cxn modelId="{6A2AC25D-4BCB-8D41-B35E-595DDE86E98D}" type="presOf" srcId="{A8AB955F-0308-4271-A206-D4B5FEAD50AC}" destId="{25E0F457-3797-3343-9EEF-34CCE2062838}" srcOrd="0" destOrd="0" presId="urn:microsoft.com/office/officeart/2005/8/layout/vList2"/>
    <dgm:cxn modelId="{AEEEDD5E-5901-B148-8FBF-7DD6E91C5D6D}" type="presOf" srcId="{5CE3D949-C6C6-4075-B39E-8DCF2C1D9792}" destId="{B357045A-F410-AB43-A6A9-D2ADE3307799}" srcOrd="0" destOrd="1" presId="urn:microsoft.com/office/officeart/2005/8/layout/vList2"/>
    <dgm:cxn modelId="{89307868-C6A0-B54C-AE71-ADBCE7A368BC}" srcId="{16B0ED5D-F84B-4C25-AE85-FD19C710F990}" destId="{A3092515-F95A-6B4A-8E32-88411B82E848}" srcOrd="0" destOrd="0" parTransId="{FCBBB584-4882-774A-B665-320BE029A0F3}" sibTransId="{DC84A411-364F-E441-8880-B181C1CE93C9}"/>
    <dgm:cxn modelId="{9D2E2871-0747-4296-B0D6-B99741861BA7}" srcId="{790DC15F-866D-4AD3-8DE1-A12ABBB80C30}" destId="{73B2D64D-847F-4FB8-831D-1109ACC26A02}" srcOrd="1" destOrd="0" parTransId="{0D12C504-DD5D-445A-B406-25B3375044B9}" sibTransId="{FEB51047-CE96-4A8E-85F4-7DED189A1885}"/>
    <dgm:cxn modelId="{6575D771-00CE-4FCE-B8D9-334A8B1786F3}" srcId="{16B0ED5D-F84B-4C25-AE85-FD19C710F990}" destId="{BE9137F2-ED8E-44E4-8DCB-9F09B74AA515}" srcOrd="1" destOrd="0" parTransId="{DF9AE48A-8B66-4B4E-A4FE-D7059785F975}" sibTransId="{AA085F26-BF96-41AE-9C9D-DC706C6CE8DF}"/>
    <dgm:cxn modelId="{EBF29072-FA2B-4523-B53D-559163CE2AC4}" srcId="{6E27CFFF-0B1D-4B93-8B1F-94DA09E3D9B0}" destId="{1F9C09A8-FC18-46B4-84A4-CD2E58C0E04A}" srcOrd="1" destOrd="0" parTransId="{85DFC700-30CE-4BBF-9094-D5E99211A6BF}" sibTransId="{356CA825-3A68-451A-AF6B-CEC70885358D}"/>
    <dgm:cxn modelId="{1A167E74-0B12-44E7-A484-5F6A69255305}" srcId="{1F9C09A8-FC18-46B4-84A4-CD2E58C0E04A}" destId="{5CE3D949-C6C6-4075-B39E-8DCF2C1D9792}" srcOrd="1" destOrd="0" parTransId="{1B5885CA-B6B8-4599-95C8-54993A3929EC}" sibTransId="{9BB55805-331B-424B-A5E2-DC28C2C2791F}"/>
    <dgm:cxn modelId="{84488F76-13B3-7F4C-A00D-BEB448F62688}" type="presOf" srcId="{EDD3FD22-3640-4A48-AA66-809E002D0619}" destId="{AFE99F21-E858-A44C-80D8-0EAC30953D3D}" srcOrd="0" destOrd="0" presId="urn:microsoft.com/office/officeart/2005/8/layout/vList2"/>
    <dgm:cxn modelId="{5F543382-A01D-4038-8651-11F73DF08651}" srcId="{6E27CFFF-0B1D-4B93-8B1F-94DA09E3D9B0}" destId="{D730B913-4544-4E95-99DF-5158FC5C91B1}" srcOrd="2" destOrd="0" parTransId="{2F51A1C1-DD2F-4DCB-9B04-C01E45FA3B87}" sibTransId="{3B866ED3-DBBB-46F1-B5B4-892DFB64D871}"/>
    <dgm:cxn modelId="{07137C91-6A37-BD44-A49E-9D7B20A69A7A}" type="presOf" srcId="{3D13E39F-1B8E-45B9-AC1A-169A53D116DD}" destId="{ADC2CD9F-A5BB-1646-AF45-8791D374DD7A}" srcOrd="0" destOrd="0" presId="urn:microsoft.com/office/officeart/2005/8/layout/vList2"/>
    <dgm:cxn modelId="{FB154BB0-7482-4EDA-9537-4E84A9EB15D5}" srcId="{6E27CFFF-0B1D-4B93-8B1F-94DA09E3D9B0}" destId="{A8AB955F-0308-4271-A206-D4B5FEAD50AC}" srcOrd="0" destOrd="0" parTransId="{C22D54D0-4A6A-4F48-BA07-926F0F2A3A4E}" sibTransId="{389B4D24-DDB4-41C1-B35F-85FDB7835734}"/>
    <dgm:cxn modelId="{9A03F4B6-668C-8B4D-A769-EB8B8AF470A7}" type="presOf" srcId="{FFD959C1-5E97-41F0-A47B-D9BA2F259A09}" destId="{6D6A44AE-C233-144B-A0C1-0BAC2EB51772}" srcOrd="0" destOrd="0" presId="urn:microsoft.com/office/officeart/2005/8/layout/vList2"/>
    <dgm:cxn modelId="{852A79BA-D906-8E47-B7EE-99ADF3205C00}" type="presOf" srcId="{8B073929-2D57-4B96-BE04-D603AA7AD062}" destId="{646EF347-2B97-7544-B834-7D3295B8A0C9}" srcOrd="0" destOrd="0" presId="urn:microsoft.com/office/officeart/2005/8/layout/vList2"/>
    <dgm:cxn modelId="{90F081BC-511F-6B47-BF6F-979B6CB0BC55}" type="presOf" srcId="{D730B913-4544-4E95-99DF-5158FC5C91B1}" destId="{03C0A3E0-FCD0-4B4F-8A5A-0B5BA0105511}" srcOrd="0" destOrd="0" presId="urn:microsoft.com/office/officeart/2005/8/layout/vList2"/>
    <dgm:cxn modelId="{5AB090BD-19CE-EE48-8FB5-A289B6789441}" type="presOf" srcId="{790DC15F-866D-4AD3-8DE1-A12ABBB80C30}" destId="{16927B60-3148-854C-A5D9-72FEB20FD935}" srcOrd="0" destOrd="3" presId="urn:microsoft.com/office/officeart/2005/8/layout/vList2"/>
    <dgm:cxn modelId="{D571D4C8-E9EF-994F-9F1B-18C36699D0C0}" type="presOf" srcId="{6E27CFFF-0B1D-4B93-8B1F-94DA09E3D9B0}" destId="{AB9021D6-CBEE-A64B-8F9D-6124654A9046}" srcOrd="0" destOrd="0" presId="urn:microsoft.com/office/officeart/2005/8/layout/vList2"/>
    <dgm:cxn modelId="{BC0422D0-9D0F-441F-B1E6-0B8E0D9A8474}" srcId="{16B0ED5D-F84B-4C25-AE85-FD19C710F990}" destId="{9F00F964-6487-462B-8E95-D520F66CA0C7}" srcOrd="2" destOrd="0" parTransId="{03FECB6B-B3D7-44FE-8510-62DD5CBE5977}" sibTransId="{EE26E6E6-CA38-41B7-85F5-930C63E8C4A3}"/>
    <dgm:cxn modelId="{0CF411E0-4683-4BE6-B186-BE5BA9C0601C}" srcId="{EDD3FD22-3640-4A48-AA66-809E002D0619}" destId="{3D13E39F-1B8E-45B9-AC1A-169A53D116DD}" srcOrd="0" destOrd="0" parTransId="{5989186A-0184-426B-8453-73FF86210C50}" sibTransId="{58CC0B3E-AB57-4D3B-B3EA-E3627F8AB7E7}"/>
    <dgm:cxn modelId="{796ED0E8-F867-482C-BE2F-622ECCAB2A8E}" srcId="{6E27CFFF-0B1D-4B93-8B1F-94DA09E3D9B0}" destId="{EDD3FD22-3640-4A48-AA66-809E002D0619}" srcOrd="6" destOrd="0" parTransId="{B833CC71-7A95-41C7-820F-903632D80086}" sibTransId="{187682BE-B2AF-48F4-A59C-3DE3762D8AB1}"/>
    <dgm:cxn modelId="{ACA3B2F1-3FF4-0E45-A6DF-9D132BACA35B}" type="presOf" srcId="{A3092515-F95A-6B4A-8E32-88411B82E848}" destId="{16927B60-3148-854C-A5D9-72FEB20FD935}" srcOrd="0" destOrd="0" presId="urn:microsoft.com/office/officeart/2005/8/layout/vList2"/>
    <dgm:cxn modelId="{5661BDF1-D76C-4C3F-B75E-AAE1CC567BC9}" srcId="{6E27CFFF-0B1D-4B93-8B1F-94DA09E3D9B0}" destId="{16B0ED5D-F84B-4C25-AE85-FD19C710F990}" srcOrd="5" destOrd="0" parTransId="{B74DCB38-A1DA-4767-8955-17E2B60446AE}" sibTransId="{A22A115B-9A67-46CE-A819-CD0854A7F168}"/>
    <dgm:cxn modelId="{F48902F4-E665-49B2-A5EC-3270AD1B46CE}" srcId="{6E27CFFF-0B1D-4B93-8B1F-94DA09E3D9B0}" destId="{8B073929-2D57-4B96-BE04-D603AA7AD062}" srcOrd="4" destOrd="0" parTransId="{508B351C-D5FF-489E-A67F-CE67A5961E90}" sibTransId="{C5BBB233-6265-4EB8-8F73-55633BCF7D15}"/>
    <dgm:cxn modelId="{01CD93F4-5A6D-495A-9F6E-9C8C813DCFE6}" srcId="{1F9C09A8-FC18-46B4-84A4-CD2E58C0E04A}" destId="{0B84E85D-A30B-4898-88C1-65D0391F5E45}" srcOrd="0" destOrd="0" parTransId="{6F93C973-5987-497D-A49E-61CD0F59872C}" sibTransId="{AD81A384-42A2-4E79-922F-4142696BD85B}"/>
    <dgm:cxn modelId="{54DD81FD-98E6-4996-A3A5-B9731153D4BA}" srcId="{6E27CFFF-0B1D-4B93-8B1F-94DA09E3D9B0}" destId="{FFD959C1-5E97-41F0-A47B-D9BA2F259A09}" srcOrd="3" destOrd="0" parTransId="{E0FF28DD-9E5E-4219-B897-35AC4C1ED4F0}" sibTransId="{8D0D20E7-7C0D-41FB-B832-1F1DC2CB394A}"/>
    <dgm:cxn modelId="{596BAC54-0688-CE47-A3DB-9AADFA7E2239}" type="presParOf" srcId="{AB9021D6-CBEE-A64B-8F9D-6124654A9046}" destId="{25E0F457-3797-3343-9EEF-34CCE2062838}" srcOrd="0" destOrd="0" presId="urn:microsoft.com/office/officeart/2005/8/layout/vList2"/>
    <dgm:cxn modelId="{DFD07733-E7A0-BD47-AC6B-0E326DAC11E5}" type="presParOf" srcId="{AB9021D6-CBEE-A64B-8F9D-6124654A9046}" destId="{33C12214-7EED-3747-9C3D-B90D29B47725}" srcOrd="1" destOrd="0" presId="urn:microsoft.com/office/officeart/2005/8/layout/vList2"/>
    <dgm:cxn modelId="{485E0F35-2E98-D54A-B17C-83553D1ED94C}" type="presParOf" srcId="{AB9021D6-CBEE-A64B-8F9D-6124654A9046}" destId="{071116DE-D95F-2844-8206-8115E05EC13A}" srcOrd="2" destOrd="0" presId="urn:microsoft.com/office/officeart/2005/8/layout/vList2"/>
    <dgm:cxn modelId="{899A6033-FFA1-C844-AEF2-F298ADFC4DA7}" type="presParOf" srcId="{AB9021D6-CBEE-A64B-8F9D-6124654A9046}" destId="{B357045A-F410-AB43-A6A9-D2ADE3307799}" srcOrd="3" destOrd="0" presId="urn:microsoft.com/office/officeart/2005/8/layout/vList2"/>
    <dgm:cxn modelId="{C54B859C-31D0-3F44-A220-8B572182EC37}" type="presParOf" srcId="{AB9021D6-CBEE-A64B-8F9D-6124654A9046}" destId="{03C0A3E0-FCD0-4B4F-8A5A-0B5BA0105511}" srcOrd="4" destOrd="0" presId="urn:microsoft.com/office/officeart/2005/8/layout/vList2"/>
    <dgm:cxn modelId="{F2358139-95C2-6B4A-BBB8-444457568FA4}" type="presParOf" srcId="{AB9021D6-CBEE-A64B-8F9D-6124654A9046}" destId="{4C62F836-0F17-C145-8445-F3F00557B23E}" srcOrd="5" destOrd="0" presId="urn:microsoft.com/office/officeart/2005/8/layout/vList2"/>
    <dgm:cxn modelId="{94215B2D-31B2-094E-8AB3-18466DC2A38E}" type="presParOf" srcId="{AB9021D6-CBEE-A64B-8F9D-6124654A9046}" destId="{6D6A44AE-C233-144B-A0C1-0BAC2EB51772}" srcOrd="6" destOrd="0" presId="urn:microsoft.com/office/officeart/2005/8/layout/vList2"/>
    <dgm:cxn modelId="{0A15F822-84EE-644F-BC36-4C9265B4BA9C}" type="presParOf" srcId="{AB9021D6-CBEE-A64B-8F9D-6124654A9046}" destId="{03D9E040-F780-C648-A5A2-4D9510959555}" srcOrd="7" destOrd="0" presId="urn:microsoft.com/office/officeart/2005/8/layout/vList2"/>
    <dgm:cxn modelId="{58B74ADC-A522-BF4B-BC5B-9DC949B3E89F}" type="presParOf" srcId="{AB9021D6-CBEE-A64B-8F9D-6124654A9046}" destId="{646EF347-2B97-7544-B834-7D3295B8A0C9}" srcOrd="8" destOrd="0" presId="urn:microsoft.com/office/officeart/2005/8/layout/vList2"/>
    <dgm:cxn modelId="{1EA3C9CA-6CB3-894A-844D-E292F732B89E}" type="presParOf" srcId="{AB9021D6-CBEE-A64B-8F9D-6124654A9046}" destId="{050B0C07-1415-9C40-953A-415713DA2766}" srcOrd="9" destOrd="0" presId="urn:microsoft.com/office/officeart/2005/8/layout/vList2"/>
    <dgm:cxn modelId="{673AB162-F21B-D547-8FD4-CA8DC73454A8}" type="presParOf" srcId="{AB9021D6-CBEE-A64B-8F9D-6124654A9046}" destId="{3E4EEC61-1A2A-E34F-BA58-231EDAB7D38F}" srcOrd="10" destOrd="0" presId="urn:microsoft.com/office/officeart/2005/8/layout/vList2"/>
    <dgm:cxn modelId="{2FBBEE16-0FAA-6147-B55B-D088699A27DE}" type="presParOf" srcId="{AB9021D6-CBEE-A64B-8F9D-6124654A9046}" destId="{16927B60-3148-854C-A5D9-72FEB20FD935}" srcOrd="11" destOrd="0" presId="urn:microsoft.com/office/officeart/2005/8/layout/vList2"/>
    <dgm:cxn modelId="{83FA3488-A0B7-2B45-993B-951A7197E6AE}" type="presParOf" srcId="{AB9021D6-CBEE-A64B-8F9D-6124654A9046}" destId="{AFE99F21-E858-A44C-80D8-0EAC30953D3D}" srcOrd="12" destOrd="0" presId="urn:microsoft.com/office/officeart/2005/8/layout/vList2"/>
    <dgm:cxn modelId="{AED8B4B1-4BCC-1845-87EA-FB6EA251E74E}" type="presParOf" srcId="{AB9021D6-CBEE-A64B-8F9D-6124654A9046}" destId="{ADC2CD9F-A5BB-1646-AF45-8791D374DD7A}" srcOrd="1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638F57-C150-446C-98AA-09E36D87B28B}" type="doc">
      <dgm:prSet loTypeId="urn:microsoft.com/office/officeart/2005/8/layout/hierarchy1" loCatId="hierarchy" qsTypeId="urn:microsoft.com/office/officeart/2005/8/quickstyle/simple1#1" qsCatId="simple" csTypeId="urn:microsoft.com/office/officeart/2005/8/colors/accent1_2#1" csCatId="accent1" phldr="1"/>
      <dgm:spPr/>
      <dgm:t>
        <a:bodyPr/>
        <a:lstStyle/>
        <a:p>
          <a:endParaRPr lang="en-US"/>
        </a:p>
      </dgm:t>
    </dgm:pt>
    <dgm:pt modelId="{159673CC-9C53-4016-BB6A-A06C95E00440}">
      <dgm:prSet phldrT="[Text]" custT="1"/>
      <dgm:spPr/>
      <dgm:t>
        <a:bodyPr/>
        <a:lstStyle/>
        <a:p>
          <a:r>
            <a:rPr lang="en-US" sz="2400" dirty="0"/>
            <a:t>Chronic HCV</a:t>
          </a:r>
        </a:p>
      </dgm:t>
    </dgm:pt>
    <dgm:pt modelId="{78AB91F1-B6EA-406C-9694-2B1E8DD13A7C}" type="parTrans" cxnId="{9FCA44A8-6EA9-4C6F-AF8F-4BCF1E98004B}">
      <dgm:prSet/>
      <dgm:spPr/>
      <dgm:t>
        <a:bodyPr/>
        <a:lstStyle/>
        <a:p>
          <a:endParaRPr lang="en-US"/>
        </a:p>
      </dgm:t>
    </dgm:pt>
    <dgm:pt modelId="{6B65B98B-EB38-40F5-BA70-660F8FDD3D16}" type="sibTrans" cxnId="{9FCA44A8-6EA9-4C6F-AF8F-4BCF1E98004B}">
      <dgm:prSet/>
      <dgm:spPr/>
      <dgm:t>
        <a:bodyPr/>
        <a:lstStyle/>
        <a:p>
          <a:endParaRPr lang="en-US"/>
        </a:p>
      </dgm:t>
    </dgm:pt>
    <dgm:pt modelId="{C6E8F699-2C3B-4D40-8E22-2563DC8A8ECF}">
      <dgm:prSet phldrT="[Text]" custT="1"/>
      <dgm:spPr/>
      <dgm:t>
        <a:bodyPr/>
        <a:lstStyle/>
        <a:p>
          <a:r>
            <a:rPr lang="en-US" sz="1600" dirty="0"/>
            <a:t>Concordant</a:t>
          </a:r>
        </a:p>
      </dgm:t>
    </dgm:pt>
    <dgm:pt modelId="{8727DB44-CFFF-447D-9E05-2BA5E5082A6C}" type="parTrans" cxnId="{4CA851F1-B051-4C4B-8CEE-AE770F78FE1B}">
      <dgm:prSet/>
      <dgm:spPr/>
      <dgm:t>
        <a:bodyPr/>
        <a:lstStyle/>
        <a:p>
          <a:endParaRPr lang="en-US"/>
        </a:p>
      </dgm:t>
    </dgm:pt>
    <dgm:pt modelId="{E5BD42AE-CBB8-4E56-9FB1-7ECEB68C9F0B}" type="sibTrans" cxnId="{4CA851F1-B051-4C4B-8CEE-AE770F78FE1B}">
      <dgm:prSet/>
      <dgm:spPr/>
      <dgm:t>
        <a:bodyPr/>
        <a:lstStyle/>
        <a:p>
          <a:endParaRPr lang="en-US"/>
        </a:p>
      </dgm:t>
    </dgm:pt>
    <dgm:pt modelId="{CC968218-E144-4DBD-99A9-F53D6B30DF6E}">
      <dgm:prSet phldrT="[Text]" custT="1"/>
      <dgm:spPr/>
      <dgm:t>
        <a:bodyPr/>
        <a:lstStyle/>
        <a:p>
          <a:r>
            <a:rPr lang="en-US" sz="1600" dirty="0"/>
            <a:t>Two Non-Invasive liver fibrosis Staging  Tests</a:t>
          </a:r>
        </a:p>
        <a:p>
          <a:r>
            <a:rPr lang="en-US" sz="1600" dirty="0"/>
            <a:t>(APRI,FIB-4)</a:t>
          </a:r>
        </a:p>
      </dgm:t>
    </dgm:pt>
    <dgm:pt modelId="{B7B9F268-A85D-42DF-A8CD-A52EDE9D5AE7}" type="parTrans" cxnId="{F6DC2AEC-B7C5-4698-B83F-12897AFDD63B}">
      <dgm:prSet/>
      <dgm:spPr/>
      <dgm:t>
        <a:bodyPr/>
        <a:lstStyle/>
        <a:p>
          <a:endParaRPr lang="en-US"/>
        </a:p>
      </dgm:t>
    </dgm:pt>
    <dgm:pt modelId="{AE36F95C-6FC2-4131-BE6E-11DC4FD24B86}" type="sibTrans" cxnId="{F6DC2AEC-B7C5-4698-B83F-12897AFDD63B}">
      <dgm:prSet/>
      <dgm:spPr/>
      <dgm:t>
        <a:bodyPr/>
        <a:lstStyle/>
        <a:p>
          <a:endParaRPr lang="en-US"/>
        </a:p>
      </dgm:t>
    </dgm:pt>
    <dgm:pt modelId="{00252B4B-734B-4365-AABC-5823823B58AA}">
      <dgm:prSet phldrT="[Text]" custT="1"/>
      <dgm:spPr/>
      <dgm:t>
        <a:bodyPr/>
        <a:lstStyle/>
        <a:p>
          <a:r>
            <a:rPr lang="en-US" sz="1600" u="none" dirty="0"/>
            <a:t>Discordant</a:t>
          </a:r>
        </a:p>
      </dgm:t>
    </dgm:pt>
    <dgm:pt modelId="{42365050-FF5C-4BB3-A571-4C98C51ECC31}" type="parTrans" cxnId="{1C43F6B5-C7F9-4024-928B-39D8249B0995}">
      <dgm:prSet/>
      <dgm:spPr/>
      <dgm:t>
        <a:bodyPr/>
        <a:lstStyle/>
        <a:p>
          <a:endParaRPr lang="en-US"/>
        </a:p>
      </dgm:t>
    </dgm:pt>
    <dgm:pt modelId="{AF0920C7-0E6D-4707-842F-6CB7704866AF}" type="sibTrans" cxnId="{1C43F6B5-C7F9-4024-928B-39D8249B0995}">
      <dgm:prSet/>
      <dgm:spPr/>
      <dgm:t>
        <a:bodyPr/>
        <a:lstStyle/>
        <a:p>
          <a:endParaRPr lang="en-US"/>
        </a:p>
      </dgm:t>
    </dgm:pt>
    <dgm:pt modelId="{3F93E5D5-6A66-4526-B614-78C8EF24D996}">
      <dgm:prSet custT="1"/>
      <dgm:spPr/>
      <dgm:t>
        <a:bodyPr/>
        <a:lstStyle/>
        <a:p>
          <a:r>
            <a:rPr lang="en-US" sz="1400" dirty="0"/>
            <a:t>Obvious Signs of Cirrhosis</a:t>
          </a:r>
        </a:p>
      </dgm:t>
    </dgm:pt>
    <dgm:pt modelId="{01EC6C67-324F-470D-8C16-07F842513717}" type="parTrans" cxnId="{E78102C8-8C9E-49A1-8895-25EA0859E84E}">
      <dgm:prSet/>
      <dgm:spPr/>
      <dgm:t>
        <a:bodyPr/>
        <a:lstStyle/>
        <a:p>
          <a:endParaRPr lang="en-US"/>
        </a:p>
      </dgm:t>
    </dgm:pt>
    <dgm:pt modelId="{445DA04A-BED1-4F3C-AEE6-7872161C3844}" type="sibTrans" cxnId="{E78102C8-8C9E-49A1-8895-25EA0859E84E}">
      <dgm:prSet/>
      <dgm:spPr/>
      <dgm:t>
        <a:bodyPr/>
        <a:lstStyle/>
        <a:p>
          <a:endParaRPr lang="en-US"/>
        </a:p>
      </dgm:t>
    </dgm:pt>
    <dgm:pt modelId="{7031CF69-A930-474E-B16B-19A9E8A13D91}">
      <dgm:prSet custT="1"/>
      <dgm:spPr/>
      <dgm:t>
        <a:bodyPr/>
        <a:lstStyle/>
        <a:p>
          <a:r>
            <a:rPr lang="en-US" sz="1600" dirty="0"/>
            <a:t> Fibroscan/Fibrosure</a:t>
          </a:r>
        </a:p>
      </dgm:t>
    </dgm:pt>
    <dgm:pt modelId="{3C3D021B-43D4-46E8-8764-57B344DEF043}" type="parTrans" cxnId="{22D19B54-5994-4D94-BC95-101F669BD51E}">
      <dgm:prSet/>
      <dgm:spPr/>
      <dgm:t>
        <a:bodyPr/>
        <a:lstStyle/>
        <a:p>
          <a:endParaRPr lang="en-US"/>
        </a:p>
      </dgm:t>
    </dgm:pt>
    <dgm:pt modelId="{F957D594-55AC-416F-A309-51E702A0F3ED}" type="sibTrans" cxnId="{22D19B54-5994-4D94-BC95-101F669BD51E}">
      <dgm:prSet/>
      <dgm:spPr/>
      <dgm:t>
        <a:bodyPr/>
        <a:lstStyle/>
        <a:p>
          <a:endParaRPr lang="en-US"/>
        </a:p>
      </dgm:t>
    </dgm:pt>
    <dgm:pt modelId="{F389D9D0-0B72-49B4-93E1-CE4A0D54BAF2}">
      <dgm:prSet custT="1"/>
      <dgm:spPr/>
      <dgm:t>
        <a:bodyPr/>
        <a:lstStyle/>
        <a:p>
          <a:r>
            <a:rPr lang="en-US" sz="1600" dirty="0"/>
            <a:t>Treat</a:t>
          </a:r>
        </a:p>
      </dgm:t>
    </dgm:pt>
    <dgm:pt modelId="{B081BE61-D378-4CA9-92E4-862002FDA631}" type="parTrans" cxnId="{6AA97098-AEA6-4002-9591-5C216993FC59}">
      <dgm:prSet/>
      <dgm:spPr/>
      <dgm:t>
        <a:bodyPr/>
        <a:lstStyle/>
        <a:p>
          <a:endParaRPr lang="en-US"/>
        </a:p>
      </dgm:t>
    </dgm:pt>
    <dgm:pt modelId="{C55D25D0-71EB-4CF0-A8B2-15801607488C}" type="sibTrans" cxnId="{6AA97098-AEA6-4002-9591-5C216993FC59}">
      <dgm:prSet/>
      <dgm:spPr/>
      <dgm:t>
        <a:bodyPr/>
        <a:lstStyle/>
        <a:p>
          <a:endParaRPr lang="en-US"/>
        </a:p>
      </dgm:t>
    </dgm:pt>
    <dgm:pt modelId="{9E57E28D-A0C6-42D6-9577-5FC8C56AFDEC}">
      <dgm:prSet/>
      <dgm:spPr/>
      <dgm:t>
        <a:bodyPr/>
        <a:lstStyle/>
        <a:p>
          <a:r>
            <a:rPr lang="en-US" dirty="0"/>
            <a:t>Screen for Varices and HCC</a:t>
          </a:r>
        </a:p>
      </dgm:t>
    </dgm:pt>
    <dgm:pt modelId="{20A6662C-E1B2-48DB-A47C-23C8F78356D9}" type="sibTrans" cxnId="{DE33CC7A-77E1-4D24-8AB1-D62F0614D795}">
      <dgm:prSet/>
      <dgm:spPr/>
      <dgm:t>
        <a:bodyPr/>
        <a:lstStyle/>
        <a:p>
          <a:endParaRPr lang="en-US"/>
        </a:p>
      </dgm:t>
    </dgm:pt>
    <dgm:pt modelId="{AE8014F6-31A7-4CF6-A710-F05C54AEE87D}" type="parTrans" cxnId="{DE33CC7A-77E1-4D24-8AB1-D62F0614D795}">
      <dgm:prSet/>
      <dgm:spPr/>
      <dgm:t>
        <a:bodyPr/>
        <a:lstStyle/>
        <a:p>
          <a:endParaRPr lang="en-US"/>
        </a:p>
      </dgm:t>
    </dgm:pt>
    <dgm:pt modelId="{AD4C5F5A-6649-4930-85E4-80FE53A6C0D8}" type="pres">
      <dgm:prSet presAssocID="{FA638F57-C150-446C-98AA-09E36D87B28B}" presName="hierChild1" presStyleCnt="0">
        <dgm:presLayoutVars>
          <dgm:chPref val="1"/>
          <dgm:dir/>
          <dgm:animOne val="branch"/>
          <dgm:animLvl val="lvl"/>
          <dgm:resizeHandles/>
        </dgm:presLayoutVars>
      </dgm:prSet>
      <dgm:spPr/>
    </dgm:pt>
    <dgm:pt modelId="{0F5686F5-9DC4-4ABF-BEAA-3D11B91094AF}" type="pres">
      <dgm:prSet presAssocID="{9E57E28D-A0C6-42D6-9577-5FC8C56AFDEC}" presName="hierRoot1" presStyleCnt="0"/>
      <dgm:spPr/>
    </dgm:pt>
    <dgm:pt modelId="{2C08223B-F5D0-4EB7-8596-3B9AE14646D4}" type="pres">
      <dgm:prSet presAssocID="{9E57E28D-A0C6-42D6-9577-5FC8C56AFDEC}" presName="composite" presStyleCnt="0"/>
      <dgm:spPr/>
    </dgm:pt>
    <dgm:pt modelId="{7310FB6F-D41E-4E21-9D42-C8ACEA95562F}" type="pres">
      <dgm:prSet presAssocID="{9E57E28D-A0C6-42D6-9577-5FC8C56AFDEC}" presName="background" presStyleLbl="node0" presStyleIdx="0" presStyleCnt="1"/>
      <dgm:spPr/>
    </dgm:pt>
    <dgm:pt modelId="{30D3D434-420F-47EE-A725-53F86EF3CDD7}" type="pres">
      <dgm:prSet presAssocID="{9E57E28D-A0C6-42D6-9577-5FC8C56AFDEC}" presName="text" presStyleLbl="fgAcc0" presStyleIdx="0" presStyleCnt="1" custScaleX="270520" custLinFactX="-256057" custLinFactY="102459" custLinFactNeighborX="-300000" custLinFactNeighborY="200000">
        <dgm:presLayoutVars>
          <dgm:chPref val="3"/>
        </dgm:presLayoutVars>
      </dgm:prSet>
      <dgm:spPr/>
    </dgm:pt>
    <dgm:pt modelId="{35010D17-7774-494B-994C-6E68E47FB75E}" type="pres">
      <dgm:prSet presAssocID="{9E57E28D-A0C6-42D6-9577-5FC8C56AFDEC}" presName="hierChild2" presStyleCnt="0"/>
      <dgm:spPr/>
    </dgm:pt>
    <dgm:pt modelId="{AF56E175-8668-4090-A5F2-2EF20C2F5DC5}" type="pres">
      <dgm:prSet presAssocID="{01EC6C67-324F-470D-8C16-07F842513717}" presName="Name10" presStyleLbl="parChTrans1D2" presStyleIdx="0" presStyleCnt="1"/>
      <dgm:spPr/>
    </dgm:pt>
    <dgm:pt modelId="{6959A7F1-0F10-400C-B6A4-2E52D2A49DC7}" type="pres">
      <dgm:prSet presAssocID="{3F93E5D5-6A66-4526-B614-78C8EF24D996}" presName="hierRoot2" presStyleCnt="0"/>
      <dgm:spPr/>
    </dgm:pt>
    <dgm:pt modelId="{94FCA0BD-BC10-495C-AF2F-3104A0FBE2EF}" type="pres">
      <dgm:prSet presAssocID="{3F93E5D5-6A66-4526-B614-78C8EF24D996}" presName="composite2" presStyleCnt="0"/>
      <dgm:spPr/>
    </dgm:pt>
    <dgm:pt modelId="{8E7A7317-09E4-463D-AA4B-3C6348CB4625}" type="pres">
      <dgm:prSet presAssocID="{3F93E5D5-6A66-4526-B614-78C8EF24D996}" presName="background2" presStyleLbl="node2" presStyleIdx="0" presStyleCnt="1"/>
      <dgm:spPr/>
    </dgm:pt>
    <dgm:pt modelId="{FE81E3FD-6E2C-4DD8-B8AE-30C08F39C378}" type="pres">
      <dgm:prSet presAssocID="{3F93E5D5-6A66-4526-B614-78C8EF24D996}" presName="text2" presStyleLbl="fgAcc2" presStyleIdx="0" presStyleCnt="1" custScaleX="260198" custLinFactX="-200000" custLinFactNeighborX="-274153" custLinFactNeighborY="-3112">
        <dgm:presLayoutVars>
          <dgm:chPref val="3"/>
        </dgm:presLayoutVars>
      </dgm:prSet>
      <dgm:spPr/>
    </dgm:pt>
    <dgm:pt modelId="{EDA53C4F-EB92-4235-B2B8-4F83EBE1B4A9}" type="pres">
      <dgm:prSet presAssocID="{3F93E5D5-6A66-4526-B614-78C8EF24D996}" presName="hierChild3" presStyleCnt="0"/>
      <dgm:spPr/>
    </dgm:pt>
    <dgm:pt modelId="{B8AF2856-DC16-4AD4-AA13-25B7DC4FD12B}" type="pres">
      <dgm:prSet presAssocID="{78AB91F1-B6EA-406C-9694-2B1E8DD13A7C}" presName="Name17" presStyleLbl="parChTrans1D3" presStyleIdx="0" presStyleCnt="1"/>
      <dgm:spPr/>
    </dgm:pt>
    <dgm:pt modelId="{B7602051-1E24-47DB-8A6B-3F446B5EECA0}" type="pres">
      <dgm:prSet presAssocID="{159673CC-9C53-4016-BB6A-A06C95E00440}" presName="hierRoot3" presStyleCnt="0"/>
      <dgm:spPr/>
    </dgm:pt>
    <dgm:pt modelId="{F8474D96-38DF-42EA-BC4B-0C51CEBD80A9}" type="pres">
      <dgm:prSet presAssocID="{159673CC-9C53-4016-BB6A-A06C95E00440}" presName="composite3" presStyleCnt="0"/>
      <dgm:spPr/>
    </dgm:pt>
    <dgm:pt modelId="{7818D067-032A-4394-892B-468C75FE4928}" type="pres">
      <dgm:prSet presAssocID="{159673CC-9C53-4016-BB6A-A06C95E00440}" presName="background3" presStyleLbl="node3" presStyleIdx="0" presStyleCnt="1"/>
      <dgm:spPr/>
    </dgm:pt>
    <dgm:pt modelId="{64A226F9-02D9-4439-96CF-96C69474CD25}" type="pres">
      <dgm:prSet presAssocID="{159673CC-9C53-4016-BB6A-A06C95E00440}" presName="text3" presStyleLbl="fgAcc3" presStyleIdx="0" presStyleCnt="1" custScaleX="457761" custLinFactY="-107998" custLinFactNeighborX="-69097" custLinFactNeighborY="-200000">
        <dgm:presLayoutVars>
          <dgm:chPref val="3"/>
        </dgm:presLayoutVars>
      </dgm:prSet>
      <dgm:spPr/>
    </dgm:pt>
    <dgm:pt modelId="{B3692DF9-E2B4-41C7-8165-7656ECE1946B}" type="pres">
      <dgm:prSet presAssocID="{159673CC-9C53-4016-BB6A-A06C95E00440}" presName="hierChild4" presStyleCnt="0"/>
      <dgm:spPr/>
    </dgm:pt>
    <dgm:pt modelId="{09365575-06D0-48E1-9D71-2CB123557E41}" type="pres">
      <dgm:prSet presAssocID="{8727DB44-CFFF-447D-9E05-2BA5E5082A6C}" presName="Name23" presStyleLbl="parChTrans1D4" presStyleIdx="0" presStyleCnt="5"/>
      <dgm:spPr/>
    </dgm:pt>
    <dgm:pt modelId="{6E740EBB-BB83-4C09-84D4-425110F669DE}" type="pres">
      <dgm:prSet presAssocID="{C6E8F699-2C3B-4D40-8E22-2563DC8A8ECF}" presName="hierRoot4" presStyleCnt="0"/>
      <dgm:spPr/>
    </dgm:pt>
    <dgm:pt modelId="{C2C2E9C0-3446-403F-B11C-619884B9FF3D}" type="pres">
      <dgm:prSet presAssocID="{C6E8F699-2C3B-4D40-8E22-2563DC8A8ECF}" presName="composite4" presStyleCnt="0"/>
      <dgm:spPr/>
    </dgm:pt>
    <dgm:pt modelId="{4E23E49E-9BF5-4BF8-8529-3A312094B8F4}" type="pres">
      <dgm:prSet presAssocID="{C6E8F699-2C3B-4D40-8E22-2563DC8A8ECF}" presName="background4" presStyleLbl="node4" presStyleIdx="0" presStyleCnt="5"/>
      <dgm:spPr/>
    </dgm:pt>
    <dgm:pt modelId="{C4E86635-06D6-4B9A-95F7-D894A519A3AE}" type="pres">
      <dgm:prSet presAssocID="{C6E8F699-2C3B-4D40-8E22-2563DC8A8ECF}" presName="text4" presStyleLbl="fgAcc4" presStyleIdx="0" presStyleCnt="5" custScaleX="258430" custScaleY="186101" custLinFactNeighborX="-69143" custLinFactNeighborY="79462">
        <dgm:presLayoutVars>
          <dgm:chPref val="3"/>
        </dgm:presLayoutVars>
      </dgm:prSet>
      <dgm:spPr/>
    </dgm:pt>
    <dgm:pt modelId="{E0602937-ABCE-41B0-8E9A-FD18E9389A74}" type="pres">
      <dgm:prSet presAssocID="{C6E8F699-2C3B-4D40-8E22-2563DC8A8ECF}" presName="hierChild5" presStyleCnt="0"/>
      <dgm:spPr/>
    </dgm:pt>
    <dgm:pt modelId="{15902ED4-D206-4CA3-B1F1-C3F3759D7D84}" type="pres">
      <dgm:prSet presAssocID="{B081BE61-D378-4CA9-92E4-862002FDA631}" presName="Name23" presStyleLbl="parChTrans1D4" presStyleIdx="1" presStyleCnt="5"/>
      <dgm:spPr/>
    </dgm:pt>
    <dgm:pt modelId="{DC2ADD20-F72C-4468-9AA1-CC12B7A1577B}" type="pres">
      <dgm:prSet presAssocID="{F389D9D0-0B72-49B4-93E1-CE4A0D54BAF2}" presName="hierRoot4" presStyleCnt="0"/>
      <dgm:spPr/>
    </dgm:pt>
    <dgm:pt modelId="{99437088-3BEA-45F7-B7E6-10FB7C0E9B81}" type="pres">
      <dgm:prSet presAssocID="{F389D9D0-0B72-49B4-93E1-CE4A0D54BAF2}" presName="composite4" presStyleCnt="0"/>
      <dgm:spPr/>
    </dgm:pt>
    <dgm:pt modelId="{92A9F0B6-16AF-4C39-BDFD-ABAE1B6434CC}" type="pres">
      <dgm:prSet presAssocID="{F389D9D0-0B72-49B4-93E1-CE4A0D54BAF2}" presName="background4" presStyleLbl="node4" presStyleIdx="1" presStyleCnt="5"/>
      <dgm:spPr/>
    </dgm:pt>
    <dgm:pt modelId="{E599D457-9C01-41EE-AAF9-B600A80D5E3E}" type="pres">
      <dgm:prSet presAssocID="{F389D9D0-0B72-49B4-93E1-CE4A0D54BAF2}" presName="text4" presStyleLbl="fgAcc4" presStyleIdx="1" presStyleCnt="5" custScaleX="283242" custScaleY="131343" custLinFactX="-193298" custLinFactY="66922" custLinFactNeighborX="-200000" custLinFactNeighborY="100000">
        <dgm:presLayoutVars>
          <dgm:chPref val="3"/>
        </dgm:presLayoutVars>
      </dgm:prSet>
      <dgm:spPr/>
    </dgm:pt>
    <dgm:pt modelId="{82CCB39E-66FD-4B64-A0D4-E2BE98F71184}" type="pres">
      <dgm:prSet presAssocID="{F389D9D0-0B72-49B4-93E1-CE4A0D54BAF2}" presName="hierChild5" presStyleCnt="0"/>
      <dgm:spPr/>
    </dgm:pt>
    <dgm:pt modelId="{13BAA277-0195-492B-999E-4565A2BA1157}" type="pres">
      <dgm:prSet presAssocID="{B7B9F268-A85D-42DF-A8CD-A52EDE9D5AE7}" presName="Name23" presStyleLbl="parChTrans1D4" presStyleIdx="2" presStyleCnt="5"/>
      <dgm:spPr/>
    </dgm:pt>
    <dgm:pt modelId="{16648F20-64D5-4522-9707-328E91E23F9C}" type="pres">
      <dgm:prSet presAssocID="{CC968218-E144-4DBD-99A9-F53D6B30DF6E}" presName="hierRoot4" presStyleCnt="0"/>
      <dgm:spPr/>
    </dgm:pt>
    <dgm:pt modelId="{2469C14E-1198-40C1-B90B-7DC48AC88C46}" type="pres">
      <dgm:prSet presAssocID="{CC968218-E144-4DBD-99A9-F53D6B30DF6E}" presName="composite4" presStyleCnt="0"/>
      <dgm:spPr/>
    </dgm:pt>
    <dgm:pt modelId="{598CCD29-12FA-4199-8BBF-0778F73825F6}" type="pres">
      <dgm:prSet presAssocID="{CC968218-E144-4DBD-99A9-F53D6B30DF6E}" presName="background4" presStyleLbl="node4" presStyleIdx="2" presStyleCnt="5"/>
      <dgm:spPr/>
    </dgm:pt>
    <dgm:pt modelId="{96984BCF-A8D7-45CF-9C3C-416069783B8E}" type="pres">
      <dgm:prSet presAssocID="{CC968218-E144-4DBD-99A9-F53D6B30DF6E}" presName="text4" presStyleLbl="fgAcc4" presStyleIdx="2" presStyleCnt="5" custScaleX="550903" custScaleY="137885" custLinFactX="-13571" custLinFactY="-100000" custLinFactNeighborX="-100000" custLinFactNeighborY="-121067">
        <dgm:presLayoutVars>
          <dgm:chPref val="3"/>
        </dgm:presLayoutVars>
      </dgm:prSet>
      <dgm:spPr/>
    </dgm:pt>
    <dgm:pt modelId="{3EE68358-1155-4737-990A-81BAF0AF687B}" type="pres">
      <dgm:prSet presAssocID="{CC968218-E144-4DBD-99A9-F53D6B30DF6E}" presName="hierChild5" presStyleCnt="0"/>
      <dgm:spPr/>
    </dgm:pt>
    <dgm:pt modelId="{0293E299-34FD-46CA-B113-13AF82B6C050}" type="pres">
      <dgm:prSet presAssocID="{42365050-FF5C-4BB3-A571-4C98C51ECC31}" presName="Name23" presStyleLbl="parChTrans1D4" presStyleIdx="3" presStyleCnt="5"/>
      <dgm:spPr/>
    </dgm:pt>
    <dgm:pt modelId="{6F865599-2585-4FFD-8D7D-7DFDFD25BAF4}" type="pres">
      <dgm:prSet presAssocID="{00252B4B-734B-4365-AABC-5823823B58AA}" presName="hierRoot4" presStyleCnt="0"/>
      <dgm:spPr/>
    </dgm:pt>
    <dgm:pt modelId="{8BFCB467-A5F3-4D20-BF7D-A84B8FE45330}" type="pres">
      <dgm:prSet presAssocID="{00252B4B-734B-4365-AABC-5823823B58AA}" presName="composite4" presStyleCnt="0"/>
      <dgm:spPr/>
    </dgm:pt>
    <dgm:pt modelId="{74D2F77B-D09A-4494-BE72-258BE64E2574}" type="pres">
      <dgm:prSet presAssocID="{00252B4B-734B-4365-AABC-5823823B58AA}" presName="background4" presStyleLbl="node4" presStyleIdx="3" presStyleCnt="5"/>
      <dgm:spPr/>
    </dgm:pt>
    <dgm:pt modelId="{C623F1A3-6B1D-47A6-9915-F20589F13323}" type="pres">
      <dgm:prSet presAssocID="{00252B4B-734B-4365-AABC-5823823B58AA}" presName="text4" presStyleLbl="fgAcc4" presStyleIdx="3" presStyleCnt="5" custScaleX="192882" custScaleY="172669" custLinFactX="100000" custLinFactY="-38492" custLinFactNeighborX="106374" custLinFactNeighborY="-100000">
        <dgm:presLayoutVars>
          <dgm:chPref val="3"/>
        </dgm:presLayoutVars>
      </dgm:prSet>
      <dgm:spPr/>
    </dgm:pt>
    <dgm:pt modelId="{C89B657F-2402-4CE1-BDD7-9475EF988346}" type="pres">
      <dgm:prSet presAssocID="{00252B4B-734B-4365-AABC-5823823B58AA}" presName="hierChild5" presStyleCnt="0"/>
      <dgm:spPr/>
    </dgm:pt>
    <dgm:pt modelId="{48115CF5-7782-433A-B551-CAD4C46E81CF}" type="pres">
      <dgm:prSet presAssocID="{3C3D021B-43D4-46E8-8764-57B344DEF043}" presName="Name23" presStyleLbl="parChTrans1D4" presStyleIdx="4" presStyleCnt="5"/>
      <dgm:spPr/>
    </dgm:pt>
    <dgm:pt modelId="{1A057B3B-6BAA-4C48-B883-DEF5C5E24588}" type="pres">
      <dgm:prSet presAssocID="{7031CF69-A930-474E-B16B-19A9E8A13D91}" presName="hierRoot4" presStyleCnt="0"/>
      <dgm:spPr/>
    </dgm:pt>
    <dgm:pt modelId="{FB32B58D-79C6-4421-A684-8F8D48D6F17B}" type="pres">
      <dgm:prSet presAssocID="{7031CF69-A930-474E-B16B-19A9E8A13D91}" presName="composite4" presStyleCnt="0"/>
      <dgm:spPr/>
    </dgm:pt>
    <dgm:pt modelId="{F368DE9D-9C26-4943-9EF8-8DF03E03B289}" type="pres">
      <dgm:prSet presAssocID="{7031CF69-A930-474E-B16B-19A9E8A13D91}" presName="background4" presStyleLbl="node4" presStyleIdx="4" presStyleCnt="5"/>
      <dgm:spPr/>
    </dgm:pt>
    <dgm:pt modelId="{50784EA1-2FA2-4A49-80BB-A9AAF544C7BB}" type="pres">
      <dgm:prSet presAssocID="{7031CF69-A930-474E-B16B-19A9E8A13D91}" presName="text4" presStyleLbl="fgAcc4" presStyleIdx="4" presStyleCnt="5" custScaleX="318203" custScaleY="124525" custLinFactX="92647" custLinFactNeighborX="100000" custLinFactNeighborY="-70341">
        <dgm:presLayoutVars>
          <dgm:chPref val="3"/>
        </dgm:presLayoutVars>
      </dgm:prSet>
      <dgm:spPr/>
    </dgm:pt>
    <dgm:pt modelId="{25DCF577-EF38-4D3F-8A53-527007D57AC2}" type="pres">
      <dgm:prSet presAssocID="{7031CF69-A930-474E-B16B-19A9E8A13D91}" presName="hierChild5" presStyleCnt="0"/>
      <dgm:spPr/>
    </dgm:pt>
  </dgm:ptLst>
  <dgm:cxnLst>
    <dgm:cxn modelId="{A7549922-7149-443A-AA1A-77BDDB555AD9}" type="presOf" srcId="{00252B4B-734B-4365-AABC-5823823B58AA}" destId="{C623F1A3-6B1D-47A6-9915-F20589F13323}" srcOrd="0" destOrd="0" presId="urn:microsoft.com/office/officeart/2005/8/layout/hierarchy1"/>
    <dgm:cxn modelId="{0D83E72C-6E24-497A-8C21-6568E75DCDA2}" type="presOf" srcId="{159673CC-9C53-4016-BB6A-A06C95E00440}" destId="{64A226F9-02D9-4439-96CF-96C69474CD25}" srcOrd="0" destOrd="0" presId="urn:microsoft.com/office/officeart/2005/8/layout/hierarchy1"/>
    <dgm:cxn modelId="{446F4E37-CEC9-45B4-A507-B3666631B3B8}" type="presOf" srcId="{7031CF69-A930-474E-B16B-19A9E8A13D91}" destId="{50784EA1-2FA2-4A49-80BB-A9AAF544C7BB}" srcOrd="0" destOrd="0" presId="urn:microsoft.com/office/officeart/2005/8/layout/hierarchy1"/>
    <dgm:cxn modelId="{22D19B54-5994-4D94-BC95-101F669BD51E}" srcId="{00252B4B-734B-4365-AABC-5823823B58AA}" destId="{7031CF69-A930-474E-B16B-19A9E8A13D91}" srcOrd="0" destOrd="0" parTransId="{3C3D021B-43D4-46E8-8764-57B344DEF043}" sibTransId="{F957D594-55AC-416F-A309-51E702A0F3ED}"/>
    <dgm:cxn modelId="{FC356E5B-C13E-47D2-AFB2-B15B5C5A7EBB}" type="presOf" srcId="{78AB91F1-B6EA-406C-9694-2B1E8DD13A7C}" destId="{B8AF2856-DC16-4AD4-AA13-25B7DC4FD12B}" srcOrd="0" destOrd="0" presId="urn:microsoft.com/office/officeart/2005/8/layout/hierarchy1"/>
    <dgm:cxn modelId="{A03FEE68-CD40-4BF0-9C12-E46F5DAA2459}" type="presOf" srcId="{01EC6C67-324F-470D-8C16-07F842513717}" destId="{AF56E175-8668-4090-A5F2-2EF20C2F5DC5}" srcOrd="0" destOrd="0" presId="urn:microsoft.com/office/officeart/2005/8/layout/hierarchy1"/>
    <dgm:cxn modelId="{DE33CC7A-77E1-4D24-8AB1-D62F0614D795}" srcId="{FA638F57-C150-446C-98AA-09E36D87B28B}" destId="{9E57E28D-A0C6-42D6-9577-5FC8C56AFDEC}" srcOrd="0" destOrd="0" parTransId="{AE8014F6-31A7-4CF6-A710-F05C54AEE87D}" sibTransId="{20A6662C-E1B2-48DB-A47C-23C8F78356D9}"/>
    <dgm:cxn modelId="{7BABB086-89B3-4C49-9619-B52EAE5125E9}" type="presOf" srcId="{3C3D021B-43D4-46E8-8764-57B344DEF043}" destId="{48115CF5-7782-433A-B551-CAD4C46E81CF}" srcOrd="0" destOrd="0" presId="urn:microsoft.com/office/officeart/2005/8/layout/hierarchy1"/>
    <dgm:cxn modelId="{BBA36A95-740F-48C9-90DE-01C97AFB2836}" type="presOf" srcId="{8727DB44-CFFF-447D-9E05-2BA5E5082A6C}" destId="{09365575-06D0-48E1-9D71-2CB123557E41}" srcOrd="0" destOrd="0" presId="urn:microsoft.com/office/officeart/2005/8/layout/hierarchy1"/>
    <dgm:cxn modelId="{6AA97098-AEA6-4002-9591-5C216993FC59}" srcId="{C6E8F699-2C3B-4D40-8E22-2563DC8A8ECF}" destId="{F389D9D0-0B72-49B4-93E1-CE4A0D54BAF2}" srcOrd="0" destOrd="0" parTransId="{B081BE61-D378-4CA9-92E4-862002FDA631}" sibTransId="{C55D25D0-71EB-4CF0-A8B2-15801607488C}"/>
    <dgm:cxn modelId="{8394BE9A-29EC-4891-BAED-46B9BABD5609}" type="presOf" srcId="{3F93E5D5-6A66-4526-B614-78C8EF24D996}" destId="{FE81E3FD-6E2C-4DD8-B8AE-30C08F39C378}" srcOrd="0" destOrd="0" presId="urn:microsoft.com/office/officeart/2005/8/layout/hierarchy1"/>
    <dgm:cxn modelId="{740545A7-96A3-4EE4-903E-DBA78C13EE81}" type="presOf" srcId="{C6E8F699-2C3B-4D40-8E22-2563DC8A8ECF}" destId="{C4E86635-06D6-4B9A-95F7-D894A519A3AE}" srcOrd="0" destOrd="0" presId="urn:microsoft.com/office/officeart/2005/8/layout/hierarchy1"/>
    <dgm:cxn modelId="{9FCA44A8-6EA9-4C6F-AF8F-4BCF1E98004B}" srcId="{3F93E5D5-6A66-4526-B614-78C8EF24D996}" destId="{159673CC-9C53-4016-BB6A-A06C95E00440}" srcOrd="0" destOrd="0" parTransId="{78AB91F1-B6EA-406C-9694-2B1E8DD13A7C}" sibTransId="{6B65B98B-EB38-40F5-BA70-660F8FDD3D16}"/>
    <dgm:cxn modelId="{1C43F6B5-C7F9-4024-928B-39D8249B0995}" srcId="{CC968218-E144-4DBD-99A9-F53D6B30DF6E}" destId="{00252B4B-734B-4365-AABC-5823823B58AA}" srcOrd="0" destOrd="0" parTransId="{42365050-FF5C-4BB3-A571-4C98C51ECC31}" sibTransId="{AF0920C7-0E6D-4707-842F-6CB7704866AF}"/>
    <dgm:cxn modelId="{EB8AD5B9-8CEA-4C9E-9AC4-29343C515B7F}" type="presOf" srcId="{FA638F57-C150-446C-98AA-09E36D87B28B}" destId="{AD4C5F5A-6649-4930-85E4-80FE53A6C0D8}" srcOrd="0" destOrd="0" presId="urn:microsoft.com/office/officeart/2005/8/layout/hierarchy1"/>
    <dgm:cxn modelId="{DCF44ABF-7A1E-4089-AECC-2021DA4C9911}" type="presOf" srcId="{CC968218-E144-4DBD-99A9-F53D6B30DF6E}" destId="{96984BCF-A8D7-45CF-9C3C-416069783B8E}" srcOrd="0" destOrd="0" presId="urn:microsoft.com/office/officeart/2005/8/layout/hierarchy1"/>
    <dgm:cxn modelId="{E78102C8-8C9E-49A1-8895-25EA0859E84E}" srcId="{9E57E28D-A0C6-42D6-9577-5FC8C56AFDEC}" destId="{3F93E5D5-6A66-4526-B614-78C8EF24D996}" srcOrd="0" destOrd="0" parTransId="{01EC6C67-324F-470D-8C16-07F842513717}" sibTransId="{445DA04A-BED1-4F3C-AEE6-7872161C3844}"/>
    <dgm:cxn modelId="{EC79E0CD-95A5-46E1-BE03-F9B4AC984C80}" type="presOf" srcId="{42365050-FF5C-4BB3-A571-4C98C51ECC31}" destId="{0293E299-34FD-46CA-B113-13AF82B6C050}" srcOrd="0" destOrd="0" presId="urn:microsoft.com/office/officeart/2005/8/layout/hierarchy1"/>
    <dgm:cxn modelId="{2D5880D4-4920-4B58-BE06-8BDDB0BD6B5B}" type="presOf" srcId="{F389D9D0-0B72-49B4-93E1-CE4A0D54BAF2}" destId="{E599D457-9C01-41EE-AAF9-B600A80D5E3E}" srcOrd="0" destOrd="0" presId="urn:microsoft.com/office/officeart/2005/8/layout/hierarchy1"/>
    <dgm:cxn modelId="{6B79E2DA-C3E3-43E5-94AF-9A9A53BCA513}" type="presOf" srcId="{9E57E28D-A0C6-42D6-9577-5FC8C56AFDEC}" destId="{30D3D434-420F-47EE-A725-53F86EF3CDD7}" srcOrd="0" destOrd="0" presId="urn:microsoft.com/office/officeart/2005/8/layout/hierarchy1"/>
    <dgm:cxn modelId="{F6DC2AEC-B7C5-4698-B83F-12897AFDD63B}" srcId="{159673CC-9C53-4016-BB6A-A06C95E00440}" destId="{CC968218-E144-4DBD-99A9-F53D6B30DF6E}" srcOrd="1" destOrd="0" parTransId="{B7B9F268-A85D-42DF-A8CD-A52EDE9D5AE7}" sibTransId="{AE36F95C-6FC2-4131-BE6E-11DC4FD24B86}"/>
    <dgm:cxn modelId="{85B14FEF-BC8C-4F7D-B3C8-4FA0267E4873}" type="presOf" srcId="{B7B9F268-A85D-42DF-A8CD-A52EDE9D5AE7}" destId="{13BAA277-0195-492B-999E-4565A2BA1157}" srcOrd="0" destOrd="0" presId="urn:microsoft.com/office/officeart/2005/8/layout/hierarchy1"/>
    <dgm:cxn modelId="{4CA851F1-B051-4C4B-8CEE-AE770F78FE1B}" srcId="{159673CC-9C53-4016-BB6A-A06C95E00440}" destId="{C6E8F699-2C3B-4D40-8E22-2563DC8A8ECF}" srcOrd="0" destOrd="0" parTransId="{8727DB44-CFFF-447D-9E05-2BA5E5082A6C}" sibTransId="{E5BD42AE-CBB8-4E56-9FB1-7ECEB68C9F0B}"/>
    <dgm:cxn modelId="{293C57F8-B6F0-48CC-B6ED-BD890EC25EEF}" type="presOf" srcId="{B081BE61-D378-4CA9-92E4-862002FDA631}" destId="{15902ED4-D206-4CA3-B1F1-C3F3759D7D84}" srcOrd="0" destOrd="0" presId="urn:microsoft.com/office/officeart/2005/8/layout/hierarchy1"/>
    <dgm:cxn modelId="{93693BA1-A187-44B9-8987-BA6086797282}" type="presParOf" srcId="{AD4C5F5A-6649-4930-85E4-80FE53A6C0D8}" destId="{0F5686F5-9DC4-4ABF-BEAA-3D11B91094AF}" srcOrd="0" destOrd="0" presId="urn:microsoft.com/office/officeart/2005/8/layout/hierarchy1"/>
    <dgm:cxn modelId="{AA741DF5-3762-4113-AF43-CCABADCB1C48}" type="presParOf" srcId="{0F5686F5-9DC4-4ABF-BEAA-3D11B91094AF}" destId="{2C08223B-F5D0-4EB7-8596-3B9AE14646D4}" srcOrd="0" destOrd="0" presId="urn:microsoft.com/office/officeart/2005/8/layout/hierarchy1"/>
    <dgm:cxn modelId="{A4C10B8D-1222-4011-A403-1D0934414863}" type="presParOf" srcId="{2C08223B-F5D0-4EB7-8596-3B9AE14646D4}" destId="{7310FB6F-D41E-4E21-9D42-C8ACEA95562F}" srcOrd="0" destOrd="0" presId="urn:microsoft.com/office/officeart/2005/8/layout/hierarchy1"/>
    <dgm:cxn modelId="{2C7F59A1-4D9D-4CD1-87B0-0A7F224CD237}" type="presParOf" srcId="{2C08223B-F5D0-4EB7-8596-3B9AE14646D4}" destId="{30D3D434-420F-47EE-A725-53F86EF3CDD7}" srcOrd="1" destOrd="0" presId="urn:microsoft.com/office/officeart/2005/8/layout/hierarchy1"/>
    <dgm:cxn modelId="{C7B72A9C-F7CA-4C90-BBD5-E6784D6BECBA}" type="presParOf" srcId="{0F5686F5-9DC4-4ABF-BEAA-3D11B91094AF}" destId="{35010D17-7774-494B-994C-6E68E47FB75E}" srcOrd="1" destOrd="0" presId="urn:microsoft.com/office/officeart/2005/8/layout/hierarchy1"/>
    <dgm:cxn modelId="{9700E1E4-8B1E-4001-A974-B8DBEA59277A}" type="presParOf" srcId="{35010D17-7774-494B-994C-6E68E47FB75E}" destId="{AF56E175-8668-4090-A5F2-2EF20C2F5DC5}" srcOrd="0" destOrd="0" presId="urn:microsoft.com/office/officeart/2005/8/layout/hierarchy1"/>
    <dgm:cxn modelId="{67C00FFC-DB9F-4857-9FC5-209957FE1805}" type="presParOf" srcId="{35010D17-7774-494B-994C-6E68E47FB75E}" destId="{6959A7F1-0F10-400C-B6A4-2E52D2A49DC7}" srcOrd="1" destOrd="0" presId="urn:microsoft.com/office/officeart/2005/8/layout/hierarchy1"/>
    <dgm:cxn modelId="{E5624FFD-4F62-475A-913F-D4AC3888605A}" type="presParOf" srcId="{6959A7F1-0F10-400C-B6A4-2E52D2A49DC7}" destId="{94FCA0BD-BC10-495C-AF2F-3104A0FBE2EF}" srcOrd="0" destOrd="0" presId="urn:microsoft.com/office/officeart/2005/8/layout/hierarchy1"/>
    <dgm:cxn modelId="{D5678905-274E-4123-A79F-7EB670DA09CC}" type="presParOf" srcId="{94FCA0BD-BC10-495C-AF2F-3104A0FBE2EF}" destId="{8E7A7317-09E4-463D-AA4B-3C6348CB4625}" srcOrd="0" destOrd="0" presId="urn:microsoft.com/office/officeart/2005/8/layout/hierarchy1"/>
    <dgm:cxn modelId="{F4D986FE-0141-4B53-9FA1-C5C3F45B6750}" type="presParOf" srcId="{94FCA0BD-BC10-495C-AF2F-3104A0FBE2EF}" destId="{FE81E3FD-6E2C-4DD8-B8AE-30C08F39C378}" srcOrd="1" destOrd="0" presId="urn:microsoft.com/office/officeart/2005/8/layout/hierarchy1"/>
    <dgm:cxn modelId="{BE80FFE3-5E21-4C7A-9F59-78FFBB036723}" type="presParOf" srcId="{6959A7F1-0F10-400C-B6A4-2E52D2A49DC7}" destId="{EDA53C4F-EB92-4235-B2B8-4F83EBE1B4A9}" srcOrd="1" destOrd="0" presId="urn:microsoft.com/office/officeart/2005/8/layout/hierarchy1"/>
    <dgm:cxn modelId="{F70047D6-44E7-4002-922F-8890141A3CF2}" type="presParOf" srcId="{EDA53C4F-EB92-4235-B2B8-4F83EBE1B4A9}" destId="{B8AF2856-DC16-4AD4-AA13-25B7DC4FD12B}" srcOrd="0" destOrd="0" presId="urn:microsoft.com/office/officeart/2005/8/layout/hierarchy1"/>
    <dgm:cxn modelId="{27065076-343C-47FF-A1D8-591E55F1A840}" type="presParOf" srcId="{EDA53C4F-EB92-4235-B2B8-4F83EBE1B4A9}" destId="{B7602051-1E24-47DB-8A6B-3F446B5EECA0}" srcOrd="1" destOrd="0" presId="urn:microsoft.com/office/officeart/2005/8/layout/hierarchy1"/>
    <dgm:cxn modelId="{8960DFAA-E2A7-48AA-9416-4FF6AD166982}" type="presParOf" srcId="{B7602051-1E24-47DB-8A6B-3F446B5EECA0}" destId="{F8474D96-38DF-42EA-BC4B-0C51CEBD80A9}" srcOrd="0" destOrd="0" presId="urn:microsoft.com/office/officeart/2005/8/layout/hierarchy1"/>
    <dgm:cxn modelId="{838196D0-6D95-492B-BAF2-7D9BCFC97C6C}" type="presParOf" srcId="{F8474D96-38DF-42EA-BC4B-0C51CEBD80A9}" destId="{7818D067-032A-4394-892B-468C75FE4928}" srcOrd="0" destOrd="0" presId="urn:microsoft.com/office/officeart/2005/8/layout/hierarchy1"/>
    <dgm:cxn modelId="{32564463-FEDC-472D-8876-ADE1EA35539E}" type="presParOf" srcId="{F8474D96-38DF-42EA-BC4B-0C51CEBD80A9}" destId="{64A226F9-02D9-4439-96CF-96C69474CD25}" srcOrd="1" destOrd="0" presId="urn:microsoft.com/office/officeart/2005/8/layout/hierarchy1"/>
    <dgm:cxn modelId="{A360E275-1B46-4446-878C-8254F2E1A933}" type="presParOf" srcId="{B7602051-1E24-47DB-8A6B-3F446B5EECA0}" destId="{B3692DF9-E2B4-41C7-8165-7656ECE1946B}" srcOrd="1" destOrd="0" presId="urn:microsoft.com/office/officeart/2005/8/layout/hierarchy1"/>
    <dgm:cxn modelId="{5CCECA8D-152A-4F4C-945C-81C09C19113D}" type="presParOf" srcId="{B3692DF9-E2B4-41C7-8165-7656ECE1946B}" destId="{09365575-06D0-48E1-9D71-2CB123557E41}" srcOrd="0" destOrd="0" presId="urn:microsoft.com/office/officeart/2005/8/layout/hierarchy1"/>
    <dgm:cxn modelId="{43E9B581-C28F-4FB4-8010-49445B8089E2}" type="presParOf" srcId="{B3692DF9-E2B4-41C7-8165-7656ECE1946B}" destId="{6E740EBB-BB83-4C09-84D4-425110F669DE}" srcOrd="1" destOrd="0" presId="urn:microsoft.com/office/officeart/2005/8/layout/hierarchy1"/>
    <dgm:cxn modelId="{480AE4F4-ACDA-4B0A-93B4-5D453D650862}" type="presParOf" srcId="{6E740EBB-BB83-4C09-84D4-425110F669DE}" destId="{C2C2E9C0-3446-403F-B11C-619884B9FF3D}" srcOrd="0" destOrd="0" presId="urn:microsoft.com/office/officeart/2005/8/layout/hierarchy1"/>
    <dgm:cxn modelId="{3BD83A55-30B2-4A8D-B13B-1FA0C791FCE3}" type="presParOf" srcId="{C2C2E9C0-3446-403F-B11C-619884B9FF3D}" destId="{4E23E49E-9BF5-4BF8-8529-3A312094B8F4}" srcOrd="0" destOrd="0" presId="urn:microsoft.com/office/officeart/2005/8/layout/hierarchy1"/>
    <dgm:cxn modelId="{AC0DEA6F-916C-4B3D-BB49-5FED2EB73F6B}" type="presParOf" srcId="{C2C2E9C0-3446-403F-B11C-619884B9FF3D}" destId="{C4E86635-06D6-4B9A-95F7-D894A519A3AE}" srcOrd="1" destOrd="0" presId="urn:microsoft.com/office/officeart/2005/8/layout/hierarchy1"/>
    <dgm:cxn modelId="{90F299D9-38A7-41E6-9C36-46A6D182C935}" type="presParOf" srcId="{6E740EBB-BB83-4C09-84D4-425110F669DE}" destId="{E0602937-ABCE-41B0-8E9A-FD18E9389A74}" srcOrd="1" destOrd="0" presId="urn:microsoft.com/office/officeart/2005/8/layout/hierarchy1"/>
    <dgm:cxn modelId="{3D947558-88F9-47E6-ABA8-072004EA859F}" type="presParOf" srcId="{E0602937-ABCE-41B0-8E9A-FD18E9389A74}" destId="{15902ED4-D206-4CA3-B1F1-C3F3759D7D84}" srcOrd="0" destOrd="0" presId="urn:microsoft.com/office/officeart/2005/8/layout/hierarchy1"/>
    <dgm:cxn modelId="{769EC3D3-3140-4C48-9DDB-D2B7D68E4587}" type="presParOf" srcId="{E0602937-ABCE-41B0-8E9A-FD18E9389A74}" destId="{DC2ADD20-F72C-4468-9AA1-CC12B7A1577B}" srcOrd="1" destOrd="0" presId="urn:microsoft.com/office/officeart/2005/8/layout/hierarchy1"/>
    <dgm:cxn modelId="{40B9DCC5-56EC-4AEA-ADE2-9DD692F23072}" type="presParOf" srcId="{DC2ADD20-F72C-4468-9AA1-CC12B7A1577B}" destId="{99437088-3BEA-45F7-B7E6-10FB7C0E9B81}" srcOrd="0" destOrd="0" presId="urn:microsoft.com/office/officeart/2005/8/layout/hierarchy1"/>
    <dgm:cxn modelId="{65D0F335-A7D7-467A-9309-2631E4A5D689}" type="presParOf" srcId="{99437088-3BEA-45F7-B7E6-10FB7C0E9B81}" destId="{92A9F0B6-16AF-4C39-BDFD-ABAE1B6434CC}" srcOrd="0" destOrd="0" presId="urn:microsoft.com/office/officeart/2005/8/layout/hierarchy1"/>
    <dgm:cxn modelId="{CBA541CB-CC36-40C9-A87D-4B4536DC8E64}" type="presParOf" srcId="{99437088-3BEA-45F7-B7E6-10FB7C0E9B81}" destId="{E599D457-9C01-41EE-AAF9-B600A80D5E3E}" srcOrd="1" destOrd="0" presId="urn:microsoft.com/office/officeart/2005/8/layout/hierarchy1"/>
    <dgm:cxn modelId="{CD013134-4CFF-4FD0-96FB-2A88E0BE954C}" type="presParOf" srcId="{DC2ADD20-F72C-4468-9AA1-CC12B7A1577B}" destId="{82CCB39E-66FD-4B64-A0D4-E2BE98F71184}" srcOrd="1" destOrd="0" presId="urn:microsoft.com/office/officeart/2005/8/layout/hierarchy1"/>
    <dgm:cxn modelId="{135F9494-C491-47DC-B95F-FC2382301254}" type="presParOf" srcId="{B3692DF9-E2B4-41C7-8165-7656ECE1946B}" destId="{13BAA277-0195-492B-999E-4565A2BA1157}" srcOrd="2" destOrd="0" presId="urn:microsoft.com/office/officeart/2005/8/layout/hierarchy1"/>
    <dgm:cxn modelId="{85645DA3-5D94-4116-A229-61DD3F7AB59B}" type="presParOf" srcId="{B3692DF9-E2B4-41C7-8165-7656ECE1946B}" destId="{16648F20-64D5-4522-9707-328E91E23F9C}" srcOrd="3" destOrd="0" presId="urn:microsoft.com/office/officeart/2005/8/layout/hierarchy1"/>
    <dgm:cxn modelId="{EDCE7816-3F49-4ABA-A52C-DE4768CDB6EF}" type="presParOf" srcId="{16648F20-64D5-4522-9707-328E91E23F9C}" destId="{2469C14E-1198-40C1-B90B-7DC48AC88C46}" srcOrd="0" destOrd="0" presId="urn:microsoft.com/office/officeart/2005/8/layout/hierarchy1"/>
    <dgm:cxn modelId="{879B7EF6-F746-4186-B3E9-D6503E1CF085}" type="presParOf" srcId="{2469C14E-1198-40C1-B90B-7DC48AC88C46}" destId="{598CCD29-12FA-4199-8BBF-0778F73825F6}" srcOrd="0" destOrd="0" presId="urn:microsoft.com/office/officeart/2005/8/layout/hierarchy1"/>
    <dgm:cxn modelId="{7CBB5B86-AFA4-4791-B781-2EC2C4B4FF97}" type="presParOf" srcId="{2469C14E-1198-40C1-B90B-7DC48AC88C46}" destId="{96984BCF-A8D7-45CF-9C3C-416069783B8E}" srcOrd="1" destOrd="0" presId="urn:microsoft.com/office/officeart/2005/8/layout/hierarchy1"/>
    <dgm:cxn modelId="{2FB7DBA1-FDC8-4CF5-B410-68D591691343}" type="presParOf" srcId="{16648F20-64D5-4522-9707-328E91E23F9C}" destId="{3EE68358-1155-4737-990A-81BAF0AF687B}" srcOrd="1" destOrd="0" presId="urn:microsoft.com/office/officeart/2005/8/layout/hierarchy1"/>
    <dgm:cxn modelId="{C9BD4D38-3A85-41E6-B032-BBA6D9E8C64A}" type="presParOf" srcId="{3EE68358-1155-4737-990A-81BAF0AF687B}" destId="{0293E299-34FD-46CA-B113-13AF82B6C050}" srcOrd="0" destOrd="0" presId="urn:microsoft.com/office/officeart/2005/8/layout/hierarchy1"/>
    <dgm:cxn modelId="{264D0048-F518-41C1-922E-8CA5E9BC2B82}" type="presParOf" srcId="{3EE68358-1155-4737-990A-81BAF0AF687B}" destId="{6F865599-2585-4FFD-8D7D-7DFDFD25BAF4}" srcOrd="1" destOrd="0" presId="urn:microsoft.com/office/officeart/2005/8/layout/hierarchy1"/>
    <dgm:cxn modelId="{62A74CB2-7A1D-4634-A5DC-4BDE4C195739}" type="presParOf" srcId="{6F865599-2585-4FFD-8D7D-7DFDFD25BAF4}" destId="{8BFCB467-A5F3-4D20-BF7D-A84B8FE45330}" srcOrd="0" destOrd="0" presId="urn:microsoft.com/office/officeart/2005/8/layout/hierarchy1"/>
    <dgm:cxn modelId="{8F8A4D50-58FA-4E7F-AB3C-BED12CC25893}" type="presParOf" srcId="{8BFCB467-A5F3-4D20-BF7D-A84B8FE45330}" destId="{74D2F77B-D09A-4494-BE72-258BE64E2574}" srcOrd="0" destOrd="0" presId="urn:microsoft.com/office/officeart/2005/8/layout/hierarchy1"/>
    <dgm:cxn modelId="{72D6FB41-D55B-40F4-966A-3A1A5FB91367}" type="presParOf" srcId="{8BFCB467-A5F3-4D20-BF7D-A84B8FE45330}" destId="{C623F1A3-6B1D-47A6-9915-F20589F13323}" srcOrd="1" destOrd="0" presId="urn:microsoft.com/office/officeart/2005/8/layout/hierarchy1"/>
    <dgm:cxn modelId="{890102B1-BFAB-4CB8-81F4-3E46F13D4F9F}" type="presParOf" srcId="{6F865599-2585-4FFD-8D7D-7DFDFD25BAF4}" destId="{C89B657F-2402-4CE1-BDD7-9475EF988346}" srcOrd="1" destOrd="0" presId="urn:microsoft.com/office/officeart/2005/8/layout/hierarchy1"/>
    <dgm:cxn modelId="{FC7E89D5-CBD0-4C58-8DFD-5F8FF9AC61F0}" type="presParOf" srcId="{C89B657F-2402-4CE1-BDD7-9475EF988346}" destId="{48115CF5-7782-433A-B551-CAD4C46E81CF}" srcOrd="0" destOrd="0" presId="urn:microsoft.com/office/officeart/2005/8/layout/hierarchy1"/>
    <dgm:cxn modelId="{44C9B10F-3149-4158-B07B-0C0C667E945C}" type="presParOf" srcId="{C89B657F-2402-4CE1-BDD7-9475EF988346}" destId="{1A057B3B-6BAA-4C48-B883-DEF5C5E24588}" srcOrd="1" destOrd="0" presId="urn:microsoft.com/office/officeart/2005/8/layout/hierarchy1"/>
    <dgm:cxn modelId="{0C8BFAA4-0F60-4388-B9FA-4D1967DCA23B}" type="presParOf" srcId="{1A057B3B-6BAA-4C48-B883-DEF5C5E24588}" destId="{FB32B58D-79C6-4421-A684-8F8D48D6F17B}" srcOrd="0" destOrd="0" presId="urn:microsoft.com/office/officeart/2005/8/layout/hierarchy1"/>
    <dgm:cxn modelId="{5664184A-468E-4ADE-A99B-FCAFA066AF43}" type="presParOf" srcId="{FB32B58D-79C6-4421-A684-8F8D48D6F17B}" destId="{F368DE9D-9C26-4943-9EF8-8DF03E03B289}" srcOrd="0" destOrd="0" presId="urn:microsoft.com/office/officeart/2005/8/layout/hierarchy1"/>
    <dgm:cxn modelId="{EF67C805-0A76-45FA-AFA2-414E6E271F44}" type="presParOf" srcId="{FB32B58D-79C6-4421-A684-8F8D48D6F17B}" destId="{50784EA1-2FA2-4A49-80BB-A9AAF544C7BB}" srcOrd="1" destOrd="0" presId="urn:microsoft.com/office/officeart/2005/8/layout/hierarchy1"/>
    <dgm:cxn modelId="{68E66B0A-14C2-413A-B221-81D6342850C3}" type="presParOf" srcId="{1A057B3B-6BAA-4C48-B883-DEF5C5E24588}" destId="{25DCF577-EF38-4D3F-8A53-527007D57A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AF8AA-7424-CF4B-880F-5281F1E87593}">
      <dsp:nvSpPr>
        <dsp:cNvPr id="0" name=""/>
        <dsp:cNvSpPr/>
      </dsp:nvSpPr>
      <dsp:spPr>
        <a:xfrm>
          <a:off x="0" y="6435"/>
          <a:ext cx="9631680" cy="100693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 42-year-old American Indian/Alaska Native male is referred to the primary care clinic for evaluation of possible rheumatoid arthritis. </a:t>
          </a:r>
        </a:p>
      </dsp:txBody>
      <dsp:txXfrm>
        <a:off x="49154" y="55589"/>
        <a:ext cx="9533372" cy="908623"/>
      </dsp:txXfrm>
    </dsp:sp>
    <dsp:sp modelId="{BCCC7C7A-5C8D-E249-9720-AE0AB3602DBF}">
      <dsp:nvSpPr>
        <dsp:cNvPr id="0" name=""/>
        <dsp:cNvSpPr/>
      </dsp:nvSpPr>
      <dsp:spPr>
        <a:xfrm>
          <a:off x="0" y="1065206"/>
          <a:ext cx="9631680" cy="100693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He was originally seen in the urgent care for evaluation bilateral hand and wrist pain of 2 months duration.</a:t>
          </a:r>
        </a:p>
      </dsp:txBody>
      <dsp:txXfrm>
        <a:off x="49154" y="1114360"/>
        <a:ext cx="9533372" cy="908623"/>
      </dsp:txXfrm>
    </dsp:sp>
    <dsp:sp modelId="{0B58F97C-EC86-464E-A9AF-541179AA0D66}">
      <dsp:nvSpPr>
        <dsp:cNvPr id="0" name=""/>
        <dsp:cNvSpPr/>
      </dsp:nvSpPr>
      <dsp:spPr>
        <a:xfrm>
          <a:off x="0" y="2072138"/>
          <a:ext cx="963168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 Hand and wrist  X rays, CBC, ESR and CRP were unremarkable, a rheumatoid factor was also ordered, the result is positive.  </a:t>
          </a:r>
        </a:p>
      </dsp:txBody>
      <dsp:txXfrm>
        <a:off x="0" y="2072138"/>
        <a:ext cx="9631680" cy="298080"/>
      </dsp:txXfrm>
    </dsp:sp>
    <dsp:sp modelId="{A8AF503B-8E5B-1B45-88D1-D5C740045790}">
      <dsp:nvSpPr>
        <dsp:cNvPr id="0" name=""/>
        <dsp:cNvSpPr/>
      </dsp:nvSpPr>
      <dsp:spPr>
        <a:xfrm>
          <a:off x="0" y="2370218"/>
          <a:ext cx="9631680" cy="100693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He does not have a relevant past medical history</a:t>
          </a:r>
        </a:p>
      </dsp:txBody>
      <dsp:txXfrm>
        <a:off x="49154" y="2419372"/>
        <a:ext cx="9533372" cy="908623"/>
      </dsp:txXfrm>
    </dsp:sp>
    <dsp:sp modelId="{730B5EA6-1F3C-7F48-86B6-CF700A1A4186}">
      <dsp:nvSpPr>
        <dsp:cNvPr id="0" name=""/>
        <dsp:cNvSpPr/>
      </dsp:nvSpPr>
      <dsp:spPr>
        <a:xfrm>
          <a:off x="0" y="3377149"/>
          <a:ext cx="9631680"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He uses recreational marijuana and denies any use of other drugs. </a:t>
          </a:r>
          <a:br>
            <a:rPr lang="en-US" sz="1400" kern="1200" dirty="0"/>
          </a:br>
          <a:endParaRPr lang="en-US" sz="1400" kern="1200" dirty="0"/>
        </a:p>
      </dsp:txBody>
      <dsp:txXfrm>
        <a:off x="0" y="3377149"/>
        <a:ext cx="9631680" cy="437805"/>
      </dsp:txXfrm>
    </dsp:sp>
    <dsp:sp modelId="{E595282D-64C4-0F4E-AAE8-EF16D4E5B6B9}">
      <dsp:nvSpPr>
        <dsp:cNvPr id="0" name=""/>
        <dsp:cNvSpPr/>
      </dsp:nvSpPr>
      <dsp:spPr>
        <a:xfrm>
          <a:off x="0" y="3814954"/>
          <a:ext cx="9631680" cy="1006931"/>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Today except for bilateral pain in both wrists and MCPs he feels well. Physical exam is unremarkable.  Labs that include CBC, CMP, ESR and add uric acid level, HgbA1c, Hepatitis C serology and fourth generation HIV test are ordered.  </a:t>
          </a:r>
        </a:p>
      </dsp:txBody>
      <dsp:txXfrm>
        <a:off x="49154" y="3864108"/>
        <a:ext cx="9533372" cy="908623"/>
      </dsp:txXfrm>
    </dsp:sp>
    <dsp:sp modelId="{B2D04E58-14AA-0D4E-9CC3-50E66D5AB13B}">
      <dsp:nvSpPr>
        <dsp:cNvPr id="0" name=""/>
        <dsp:cNvSpPr/>
      </dsp:nvSpPr>
      <dsp:spPr>
        <a:xfrm>
          <a:off x="0" y="4821885"/>
          <a:ext cx="963168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The HCV antibody test is positive</a:t>
          </a:r>
        </a:p>
        <a:p>
          <a:pPr marL="114300" lvl="1" indent="-114300" algn="l" defTabSz="622300">
            <a:lnSpc>
              <a:spcPct val="90000"/>
            </a:lnSpc>
            <a:spcBef>
              <a:spcPct val="0"/>
            </a:spcBef>
            <a:spcAft>
              <a:spcPct val="20000"/>
            </a:spcAft>
            <a:buChar char="•"/>
          </a:pPr>
          <a:r>
            <a:rPr lang="en-US" sz="1400" kern="1200" dirty="0"/>
            <a:t>HgA1C is 7.8</a:t>
          </a:r>
        </a:p>
        <a:p>
          <a:pPr marL="114300" lvl="1" indent="-114300" algn="l" defTabSz="622300">
            <a:lnSpc>
              <a:spcPct val="90000"/>
            </a:lnSpc>
            <a:spcBef>
              <a:spcPct val="0"/>
            </a:spcBef>
            <a:spcAft>
              <a:spcPct val="20000"/>
            </a:spcAft>
            <a:buChar char="•"/>
          </a:pPr>
          <a:r>
            <a:rPr lang="en-US" sz="1400" kern="1200" dirty="0"/>
            <a:t>Other tests are normal</a:t>
          </a:r>
        </a:p>
      </dsp:txBody>
      <dsp:txXfrm>
        <a:off x="0" y="4821885"/>
        <a:ext cx="9631680" cy="7265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20F31-E33A-7D4C-ACB3-FE6F15926CA5}">
      <dsp:nvSpPr>
        <dsp:cNvPr id="0" name=""/>
        <dsp:cNvSpPr/>
      </dsp:nvSpPr>
      <dsp:spPr>
        <a:xfrm>
          <a:off x="0" y="64917"/>
          <a:ext cx="8675829"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1" kern="1200"/>
            <a:t>Ultrasound</a:t>
          </a:r>
          <a:endParaRPr lang="en-US" sz="3100" kern="1200"/>
        </a:p>
      </dsp:txBody>
      <dsp:txXfrm>
        <a:off x="36296" y="101213"/>
        <a:ext cx="8603237" cy="670943"/>
      </dsp:txXfrm>
    </dsp:sp>
    <dsp:sp modelId="{A22BCA8F-76AD-804D-AEBF-AAAE87AC5324}">
      <dsp:nvSpPr>
        <dsp:cNvPr id="0" name=""/>
        <dsp:cNvSpPr/>
      </dsp:nvSpPr>
      <dsp:spPr>
        <a:xfrm>
          <a:off x="0" y="808452"/>
          <a:ext cx="8675829" cy="32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45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Specific for advanced liver disease but </a:t>
          </a:r>
          <a:r>
            <a:rPr lang="en-US" sz="2400" b="1" i="1" kern="1200"/>
            <a:t>not sensitive</a:t>
          </a:r>
          <a:endParaRPr lang="en-US" sz="2400" kern="1200"/>
        </a:p>
        <a:p>
          <a:pPr marL="457200" lvl="2" indent="-228600" algn="l" defTabSz="1066800">
            <a:lnSpc>
              <a:spcPct val="90000"/>
            </a:lnSpc>
            <a:spcBef>
              <a:spcPct val="0"/>
            </a:spcBef>
            <a:spcAft>
              <a:spcPct val="20000"/>
            </a:spcAft>
            <a:buChar char="•"/>
          </a:pPr>
          <a:r>
            <a:rPr lang="en-US" sz="2400" kern="1200"/>
            <a:t>Nodular liver</a:t>
          </a:r>
        </a:p>
        <a:p>
          <a:pPr marL="457200" lvl="2" indent="-228600" algn="l" defTabSz="1066800">
            <a:lnSpc>
              <a:spcPct val="90000"/>
            </a:lnSpc>
            <a:spcBef>
              <a:spcPct val="0"/>
            </a:spcBef>
            <a:spcAft>
              <a:spcPct val="20000"/>
            </a:spcAft>
            <a:buChar char="•"/>
          </a:pPr>
          <a:r>
            <a:rPr lang="en-US" sz="2400" kern="1200"/>
            <a:t>Ascites</a:t>
          </a:r>
        </a:p>
        <a:p>
          <a:pPr marL="457200" lvl="2" indent="-228600" algn="l" defTabSz="1066800">
            <a:lnSpc>
              <a:spcPct val="90000"/>
            </a:lnSpc>
            <a:spcBef>
              <a:spcPct val="0"/>
            </a:spcBef>
            <a:spcAft>
              <a:spcPct val="20000"/>
            </a:spcAft>
            <a:buChar char="•"/>
          </a:pPr>
          <a:r>
            <a:rPr lang="en-US" sz="2400" kern="1200"/>
            <a:t>Splenomegaly</a:t>
          </a:r>
        </a:p>
        <a:p>
          <a:pPr marL="457200" lvl="2" indent="-228600" algn="l" defTabSz="1066800">
            <a:lnSpc>
              <a:spcPct val="90000"/>
            </a:lnSpc>
            <a:spcBef>
              <a:spcPct val="0"/>
            </a:spcBef>
            <a:spcAft>
              <a:spcPct val="20000"/>
            </a:spcAft>
            <a:buChar char="•"/>
          </a:pPr>
          <a:r>
            <a:rPr lang="en-US" sz="2400" kern="1200" dirty="0"/>
            <a:t>Portal vein diameter and flow</a:t>
          </a:r>
        </a:p>
        <a:p>
          <a:pPr marL="228600" lvl="1" indent="-228600" algn="l" defTabSz="1066800">
            <a:lnSpc>
              <a:spcPct val="90000"/>
            </a:lnSpc>
            <a:spcBef>
              <a:spcPct val="0"/>
            </a:spcBef>
            <a:spcAft>
              <a:spcPct val="20000"/>
            </a:spcAft>
            <a:buChar char="•"/>
          </a:pPr>
          <a:r>
            <a:rPr lang="en-US" sz="2400" kern="1200" dirty="0"/>
            <a:t>Liver cancer surveillance</a:t>
          </a:r>
        </a:p>
        <a:p>
          <a:pPr marL="228600" lvl="1" indent="-228600" algn="l" defTabSz="1066800">
            <a:lnSpc>
              <a:spcPct val="90000"/>
            </a:lnSpc>
            <a:spcBef>
              <a:spcPct val="0"/>
            </a:spcBef>
            <a:spcAft>
              <a:spcPct val="20000"/>
            </a:spcAft>
            <a:buChar char="•"/>
          </a:pPr>
          <a:r>
            <a:rPr lang="en-US" sz="2400" kern="1200"/>
            <a:t>May find other comorbidities such as fatty liver</a:t>
          </a:r>
          <a:br>
            <a:rPr lang="en-US" sz="2400" kern="1200"/>
          </a:br>
          <a:endParaRPr lang="en-US" sz="2400" kern="1200"/>
        </a:p>
      </dsp:txBody>
      <dsp:txXfrm>
        <a:off x="0" y="808452"/>
        <a:ext cx="8675829" cy="3208500"/>
      </dsp:txXfrm>
    </dsp:sp>
    <dsp:sp modelId="{88E4DE70-35E2-8B4D-A77C-5A57A8563820}">
      <dsp:nvSpPr>
        <dsp:cNvPr id="0" name=""/>
        <dsp:cNvSpPr/>
      </dsp:nvSpPr>
      <dsp:spPr>
        <a:xfrm>
          <a:off x="0" y="4016952"/>
          <a:ext cx="8675829" cy="743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1" kern="1200"/>
            <a:t>Fibroscan</a:t>
          </a:r>
          <a:endParaRPr lang="en-US" sz="3100" kern="1200"/>
        </a:p>
      </dsp:txBody>
      <dsp:txXfrm>
        <a:off x="36296" y="4053248"/>
        <a:ext cx="8603237" cy="670943"/>
      </dsp:txXfrm>
    </dsp:sp>
    <dsp:sp modelId="{712808EA-63B8-8D4A-8433-E911468A1D6C}">
      <dsp:nvSpPr>
        <dsp:cNvPr id="0" name=""/>
        <dsp:cNvSpPr/>
      </dsp:nvSpPr>
      <dsp:spPr>
        <a:xfrm>
          <a:off x="0" y="4760487"/>
          <a:ext cx="867582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45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Used for liver fibrosis staging</a:t>
          </a:r>
        </a:p>
      </dsp:txBody>
      <dsp:txXfrm>
        <a:off x="0" y="4760487"/>
        <a:ext cx="8675829" cy="5133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8A03C-5A62-944D-B7BB-20F1E60E1317}">
      <dsp:nvSpPr>
        <dsp:cNvPr id="0" name=""/>
        <dsp:cNvSpPr/>
      </dsp:nvSpPr>
      <dsp:spPr>
        <a:xfrm>
          <a:off x="0" y="337274"/>
          <a:ext cx="9645747" cy="7229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617" tIns="354076" rIns="7486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but…</a:t>
          </a:r>
        </a:p>
      </dsp:txBody>
      <dsp:txXfrm>
        <a:off x="0" y="337274"/>
        <a:ext cx="9645747" cy="722925"/>
      </dsp:txXfrm>
    </dsp:sp>
    <dsp:sp modelId="{BCD23CD1-281C-5C44-8374-A0CAD7FC1BFD}">
      <dsp:nvSpPr>
        <dsp:cNvPr id="0" name=""/>
        <dsp:cNvSpPr/>
      </dsp:nvSpPr>
      <dsp:spPr>
        <a:xfrm>
          <a:off x="482287" y="86354"/>
          <a:ext cx="6752022"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10" tIns="0" rIns="255210" bIns="0" numCol="1" spcCol="1270" anchor="ctr" anchorCtr="0">
          <a:noAutofit/>
        </a:bodyPr>
        <a:lstStyle/>
        <a:p>
          <a:pPr marL="0" lvl="0" indent="0" algn="l" defTabSz="755650">
            <a:lnSpc>
              <a:spcPct val="90000"/>
            </a:lnSpc>
            <a:spcBef>
              <a:spcPct val="0"/>
            </a:spcBef>
            <a:spcAft>
              <a:spcPct val="35000"/>
            </a:spcAft>
            <a:buNone/>
          </a:pPr>
          <a:r>
            <a:rPr lang="en-US" sz="1700" kern="1200" dirty="0"/>
            <a:t>With </a:t>
          </a:r>
          <a:r>
            <a:rPr lang="en-US" sz="1700" kern="1200" dirty="0" err="1"/>
            <a:t>pangenotypic</a:t>
          </a:r>
          <a:r>
            <a:rPr lang="en-US" sz="1700" kern="1200" dirty="0"/>
            <a:t> agents genotype is not needed</a:t>
          </a:r>
        </a:p>
      </dsp:txBody>
      <dsp:txXfrm>
        <a:off x="506785" y="110852"/>
        <a:ext cx="6703026" cy="452844"/>
      </dsp:txXfrm>
    </dsp:sp>
    <dsp:sp modelId="{39238D26-C41A-F445-9A77-C2953AC1D3F2}">
      <dsp:nvSpPr>
        <dsp:cNvPr id="0" name=""/>
        <dsp:cNvSpPr/>
      </dsp:nvSpPr>
      <dsp:spPr>
        <a:xfrm>
          <a:off x="0" y="1402920"/>
          <a:ext cx="9645747" cy="9906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617" tIns="354076" rIns="7486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Cirrhosis vs no Cirrhosis</a:t>
          </a:r>
        </a:p>
        <a:p>
          <a:pPr marL="171450" lvl="1" indent="-171450" algn="l" defTabSz="755650">
            <a:lnSpc>
              <a:spcPct val="90000"/>
            </a:lnSpc>
            <a:spcBef>
              <a:spcPct val="0"/>
            </a:spcBef>
            <a:spcAft>
              <a:spcPct val="15000"/>
            </a:spcAft>
            <a:buChar char="•"/>
          </a:pPr>
          <a:r>
            <a:rPr lang="en-US" sz="1700" kern="1200" dirty="0"/>
            <a:t>If Cirrhotic: Compensated vs Decompensated</a:t>
          </a:r>
        </a:p>
      </dsp:txBody>
      <dsp:txXfrm>
        <a:off x="0" y="1402920"/>
        <a:ext cx="9645747" cy="990675"/>
      </dsp:txXfrm>
    </dsp:sp>
    <dsp:sp modelId="{AC7F33EA-4FB4-CD43-B03F-95C48249E11B}">
      <dsp:nvSpPr>
        <dsp:cNvPr id="0" name=""/>
        <dsp:cNvSpPr/>
      </dsp:nvSpPr>
      <dsp:spPr>
        <a:xfrm>
          <a:off x="482287" y="1151999"/>
          <a:ext cx="6752022"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10" tIns="0" rIns="255210" bIns="0" numCol="1" spcCol="1270" anchor="ctr" anchorCtr="0">
          <a:noAutofit/>
        </a:bodyPr>
        <a:lstStyle/>
        <a:p>
          <a:pPr marL="0" lvl="0" indent="0" algn="l" defTabSz="755650">
            <a:lnSpc>
              <a:spcPct val="90000"/>
            </a:lnSpc>
            <a:spcBef>
              <a:spcPct val="0"/>
            </a:spcBef>
            <a:spcAft>
              <a:spcPct val="35000"/>
            </a:spcAft>
            <a:buNone/>
          </a:pPr>
          <a:r>
            <a:rPr lang="en-US" sz="1700" kern="1200"/>
            <a:t>Liver Fibrosis Staging</a:t>
          </a:r>
        </a:p>
      </dsp:txBody>
      <dsp:txXfrm>
        <a:off x="506785" y="1176497"/>
        <a:ext cx="6703026" cy="452844"/>
      </dsp:txXfrm>
    </dsp:sp>
    <dsp:sp modelId="{007671A7-21B3-0640-B7E4-41A6173D43A1}">
      <dsp:nvSpPr>
        <dsp:cNvPr id="0" name=""/>
        <dsp:cNvSpPr/>
      </dsp:nvSpPr>
      <dsp:spPr>
        <a:xfrm>
          <a:off x="0" y="2736314"/>
          <a:ext cx="9645747" cy="7229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617" tIns="354076" rIns="7486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Exposure to Sofosbuvir? NS5A? Proteases inhibitors? </a:t>
          </a:r>
        </a:p>
      </dsp:txBody>
      <dsp:txXfrm>
        <a:off x="0" y="2736314"/>
        <a:ext cx="9645747" cy="722925"/>
      </dsp:txXfrm>
    </dsp:sp>
    <dsp:sp modelId="{8F38FF7E-5316-0E41-89CE-BAD3E103ACAF}">
      <dsp:nvSpPr>
        <dsp:cNvPr id="0" name=""/>
        <dsp:cNvSpPr/>
      </dsp:nvSpPr>
      <dsp:spPr>
        <a:xfrm>
          <a:off x="482287" y="2485394"/>
          <a:ext cx="6752022"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10" tIns="0" rIns="255210" bIns="0" numCol="1" spcCol="1270" anchor="ctr" anchorCtr="0">
          <a:noAutofit/>
        </a:bodyPr>
        <a:lstStyle/>
        <a:p>
          <a:pPr marL="0" lvl="0" indent="0" algn="l" defTabSz="755650">
            <a:lnSpc>
              <a:spcPct val="90000"/>
            </a:lnSpc>
            <a:spcBef>
              <a:spcPct val="0"/>
            </a:spcBef>
            <a:spcAft>
              <a:spcPct val="35000"/>
            </a:spcAft>
            <a:buNone/>
          </a:pPr>
          <a:r>
            <a:rPr lang="en-US" sz="1700" kern="1200" dirty="0"/>
            <a:t>Previous treatment status</a:t>
          </a:r>
        </a:p>
      </dsp:txBody>
      <dsp:txXfrm>
        <a:off x="506785" y="2509892"/>
        <a:ext cx="6703026" cy="452844"/>
      </dsp:txXfrm>
    </dsp:sp>
    <dsp:sp modelId="{D8C9DBAB-D2B4-9741-AB39-4D48486CBA13}">
      <dsp:nvSpPr>
        <dsp:cNvPr id="0" name=""/>
        <dsp:cNvSpPr/>
      </dsp:nvSpPr>
      <dsp:spPr>
        <a:xfrm>
          <a:off x="0" y="3801959"/>
          <a:ext cx="9645747" cy="7229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617" tIns="354076" rIns="7486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Anti seizure meds, PPI, statins, etc. </a:t>
          </a:r>
        </a:p>
      </dsp:txBody>
      <dsp:txXfrm>
        <a:off x="0" y="3801959"/>
        <a:ext cx="9645747" cy="722925"/>
      </dsp:txXfrm>
    </dsp:sp>
    <dsp:sp modelId="{60E66341-E6E5-2544-9241-D86C1AEF7C2C}">
      <dsp:nvSpPr>
        <dsp:cNvPr id="0" name=""/>
        <dsp:cNvSpPr/>
      </dsp:nvSpPr>
      <dsp:spPr>
        <a:xfrm>
          <a:off x="482287" y="3551039"/>
          <a:ext cx="6752022"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10" tIns="0" rIns="255210" bIns="0" numCol="1" spcCol="1270" anchor="ctr" anchorCtr="0">
          <a:noAutofit/>
        </a:bodyPr>
        <a:lstStyle/>
        <a:p>
          <a:pPr marL="0" lvl="0" indent="0" algn="l" defTabSz="755650">
            <a:lnSpc>
              <a:spcPct val="90000"/>
            </a:lnSpc>
            <a:spcBef>
              <a:spcPct val="0"/>
            </a:spcBef>
            <a:spcAft>
              <a:spcPct val="35000"/>
            </a:spcAft>
            <a:buNone/>
          </a:pPr>
          <a:r>
            <a:rPr lang="en-US" sz="1700" kern="1200"/>
            <a:t>Drug interaction check</a:t>
          </a:r>
        </a:p>
      </dsp:txBody>
      <dsp:txXfrm>
        <a:off x="506785" y="3575537"/>
        <a:ext cx="6703026" cy="452844"/>
      </dsp:txXfrm>
    </dsp:sp>
    <dsp:sp modelId="{579E02D1-8AEF-9A49-BB46-A35801852074}">
      <dsp:nvSpPr>
        <dsp:cNvPr id="0" name=""/>
        <dsp:cNvSpPr/>
      </dsp:nvSpPr>
      <dsp:spPr>
        <a:xfrm>
          <a:off x="0" y="4867605"/>
          <a:ext cx="9645747"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85F30-6E2B-1D47-9BD2-5BB9BEC73455}">
      <dsp:nvSpPr>
        <dsp:cNvPr id="0" name=""/>
        <dsp:cNvSpPr/>
      </dsp:nvSpPr>
      <dsp:spPr>
        <a:xfrm>
          <a:off x="482287" y="4616684"/>
          <a:ext cx="6752022"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10" tIns="0" rIns="255210" bIns="0" numCol="1" spcCol="1270" anchor="ctr" anchorCtr="0">
          <a:noAutofit/>
        </a:bodyPr>
        <a:lstStyle/>
        <a:p>
          <a:pPr marL="0" lvl="0" indent="0" algn="l" defTabSz="755650">
            <a:lnSpc>
              <a:spcPct val="90000"/>
            </a:lnSpc>
            <a:spcBef>
              <a:spcPct val="0"/>
            </a:spcBef>
            <a:spcAft>
              <a:spcPct val="35000"/>
            </a:spcAft>
            <a:buNone/>
          </a:pPr>
          <a:r>
            <a:rPr lang="en-US" sz="1700" kern="1200"/>
            <a:t>Check Hepatitis B status to monitor reactivation</a:t>
          </a:r>
        </a:p>
      </dsp:txBody>
      <dsp:txXfrm>
        <a:off x="506785" y="4641182"/>
        <a:ext cx="6703026"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C6DCA-4335-4049-B7C3-7F42CB0DC28D}">
      <dsp:nvSpPr>
        <dsp:cNvPr id="0" name=""/>
        <dsp:cNvSpPr/>
      </dsp:nvSpPr>
      <dsp:spPr>
        <a:xfrm>
          <a:off x="0" y="2154"/>
          <a:ext cx="9390347" cy="10919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374BF-C3D1-4441-90A2-EC02EC88CCA4}">
      <dsp:nvSpPr>
        <dsp:cNvPr id="0" name=""/>
        <dsp:cNvSpPr/>
      </dsp:nvSpPr>
      <dsp:spPr>
        <a:xfrm>
          <a:off x="330320" y="247847"/>
          <a:ext cx="600582" cy="600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B7F568-D25F-4D40-B6D5-44ABEF3B01D1}">
      <dsp:nvSpPr>
        <dsp:cNvPr id="0" name=""/>
        <dsp:cNvSpPr/>
      </dsp:nvSpPr>
      <dsp:spPr>
        <a:xfrm>
          <a:off x="1207642" y="3"/>
          <a:ext cx="5120650" cy="10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67" tIns="115567" rIns="115567" bIns="115567"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IndianCountryECHO.org/program/hepatitis-c/</a:t>
          </a:r>
          <a:endParaRPr lang="en-US" sz="1900" kern="1200" dirty="0">
            <a:solidFill>
              <a:schemeClr val="bg1"/>
            </a:solidFill>
          </a:endParaRPr>
        </a:p>
      </dsp:txBody>
      <dsp:txXfrm>
        <a:off x="1207642" y="3"/>
        <a:ext cx="5120650" cy="1091969"/>
      </dsp:txXfrm>
    </dsp:sp>
    <dsp:sp modelId="{61F5A6C6-957B-4592-8553-85F85B5353A9}">
      <dsp:nvSpPr>
        <dsp:cNvPr id="0" name=""/>
        <dsp:cNvSpPr/>
      </dsp:nvSpPr>
      <dsp:spPr>
        <a:xfrm>
          <a:off x="6099958" y="214520"/>
          <a:ext cx="3155640" cy="10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67" tIns="115567" rIns="115567" bIns="115567" numCol="1" spcCol="1270" anchor="ctr" anchorCtr="0">
          <a:noAutofit/>
        </a:bodyPr>
        <a:lstStyle/>
        <a:p>
          <a:pPr marL="0" lvl="0" indent="0" algn="ctr" defTabSz="1066800">
            <a:lnSpc>
              <a:spcPct val="90000"/>
            </a:lnSpc>
            <a:spcBef>
              <a:spcPct val="0"/>
            </a:spcBef>
            <a:spcAft>
              <a:spcPct val="35000"/>
            </a:spcAft>
            <a:buNone/>
          </a:pPr>
          <a:r>
            <a:rPr lang="en-US" sz="2400" kern="1200" dirty="0"/>
            <a:t>Text HCV 97779</a:t>
          </a:r>
          <a:br>
            <a:rPr lang="en-US" sz="2400" kern="1200" dirty="0"/>
          </a:br>
          <a:endParaRPr lang="en-US" sz="2400" kern="1200" dirty="0"/>
        </a:p>
      </dsp:txBody>
      <dsp:txXfrm>
        <a:off x="6099958" y="214520"/>
        <a:ext cx="3155640" cy="1091969"/>
      </dsp:txXfrm>
    </dsp:sp>
    <dsp:sp modelId="{D71A6EC6-DB85-4306-A66F-E14AACE701D4}">
      <dsp:nvSpPr>
        <dsp:cNvPr id="0" name=""/>
        <dsp:cNvSpPr/>
      </dsp:nvSpPr>
      <dsp:spPr>
        <a:xfrm>
          <a:off x="0" y="1367115"/>
          <a:ext cx="9390347" cy="10919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17D48-2B4D-4DE9-91DD-FC3D65381321}">
      <dsp:nvSpPr>
        <dsp:cNvPr id="0" name=""/>
        <dsp:cNvSpPr/>
      </dsp:nvSpPr>
      <dsp:spPr>
        <a:xfrm>
          <a:off x="330320" y="1612808"/>
          <a:ext cx="600582" cy="60058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487BA4-8449-4FA8-88D8-F725CAA214E0}">
      <dsp:nvSpPr>
        <dsp:cNvPr id="0" name=""/>
        <dsp:cNvSpPr/>
      </dsp:nvSpPr>
      <dsp:spPr>
        <a:xfrm>
          <a:off x="1261224" y="1367115"/>
          <a:ext cx="8129122" cy="10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67" tIns="115567" rIns="115567" bIns="115567" numCol="1" spcCol="1270" anchor="ctr" anchorCtr="0">
          <a:noAutofit/>
        </a:bodyPr>
        <a:lstStyle/>
        <a:p>
          <a:pPr marL="0" lvl="0" indent="0" algn="l" defTabSz="844550">
            <a:lnSpc>
              <a:spcPct val="90000"/>
            </a:lnSpc>
            <a:spcBef>
              <a:spcPct val="0"/>
            </a:spcBef>
            <a:spcAft>
              <a:spcPct val="35000"/>
            </a:spcAft>
            <a:buNone/>
          </a:pPr>
          <a:r>
            <a:rPr lang="en-US" sz="1900" kern="1200"/>
            <a:t>http://www.hcvguidelines.org/</a:t>
          </a:r>
        </a:p>
      </dsp:txBody>
      <dsp:txXfrm>
        <a:off x="1261224" y="1367115"/>
        <a:ext cx="8129122" cy="1091969"/>
      </dsp:txXfrm>
    </dsp:sp>
    <dsp:sp modelId="{31964719-D346-43C9-84C6-4505D7B9560D}">
      <dsp:nvSpPr>
        <dsp:cNvPr id="0" name=""/>
        <dsp:cNvSpPr/>
      </dsp:nvSpPr>
      <dsp:spPr>
        <a:xfrm>
          <a:off x="0" y="2732077"/>
          <a:ext cx="9390347" cy="10919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012421-1AA8-4F8C-871C-160BE308C28F}">
      <dsp:nvSpPr>
        <dsp:cNvPr id="0" name=""/>
        <dsp:cNvSpPr/>
      </dsp:nvSpPr>
      <dsp:spPr>
        <a:xfrm>
          <a:off x="330320" y="2977770"/>
          <a:ext cx="600582" cy="60058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2FF69-85E9-4F2D-8B02-C639872FAA1C}">
      <dsp:nvSpPr>
        <dsp:cNvPr id="0" name=""/>
        <dsp:cNvSpPr/>
      </dsp:nvSpPr>
      <dsp:spPr>
        <a:xfrm>
          <a:off x="1261224" y="2732077"/>
          <a:ext cx="4225656" cy="10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67" tIns="115567" rIns="115567" bIns="115567" numCol="1" spcCol="1270" anchor="ctr" anchorCtr="0">
          <a:noAutofit/>
        </a:bodyPr>
        <a:lstStyle/>
        <a:p>
          <a:pPr marL="0" lvl="0" indent="0" algn="l" defTabSz="844550">
            <a:lnSpc>
              <a:spcPct val="90000"/>
            </a:lnSpc>
            <a:spcBef>
              <a:spcPct val="0"/>
            </a:spcBef>
            <a:spcAft>
              <a:spcPct val="35000"/>
            </a:spcAft>
            <a:buNone/>
          </a:pPr>
          <a:r>
            <a:rPr lang="en-US" sz="1900" kern="1200"/>
            <a:t>http://www.hepatitisc.uw.edu/</a:t>
          </a:r>
        </a:p>
      </dsp:txBody>
      <dsp:txXfrm>
        <a:off x="1261224" y="2732077"/>
        <a:ext cx="4225656" cy="1091969"/>
      </dsp:txXfrm>
    </dsp:sp>
    <dsp:sp modelId="{A6345D7D-428E-4E59-8721-E470AFA02275}">
      <dsp:nvSpPr>
        <dsp:cNvPr id="0" name=""/>
        <dsp:cNvSpPr/>
      </dsp:nvSpPr>
      <dsp:spPr>
        <a:xfrm>
          <a:off x="5486880" y="2732077"/>
          <a:ext cx="3903466" cy="10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67" tIns="115567" rIns="115567" bIns="115567" numCol="1" spcCol="1270" anchor="ctr" anchorCtr="0">
          <a:noAutofit/>
        </a:bodyPr>
        <a:lstStyle/>
        <a:p>
          <a:pPr marL="0" lvl="0" indent="0" algn="l" defTabSz="622300">
            <a:lnSpc>
              <a:spcPct val="90000"/>
            </a:lnSpc>
            <a:spcBef>
              <a:spcPct val="0"/>
            </a:spcBef>
            <a:spcAft>
              <a:spcPct val="35000"/>
            </a:spcAft>
            <a:buNone/>
          </a:pPr>
          <a:r>
            <a:rPr lang="en-US" sz="1400" kern="1200"/>
            <a:t>On-line curriculum on liver disease and HCV, includes clinical studies, clinical calculators, slide lectures</a:t>
          </a:r>
        </a:p>
      </dsp:txBody>
      <dsp:txXfrm>
        <a:off x="5486880" y="2732077"/>
        <a:ext cx="3903466" cy="1091969"/>
      </dsp:txXfrm>
    </dsp:sp>
    <dsp:sp modelId="{B64B1A3F-6A2D-46E4-93B4-35477ED0D894}">
      <dsp:nvSpPr>
        <dsp:cNvPr id="0" name=""/>
        <dsp:cNvSpPr/>
      </dsp:nvSpPr>
      <dsp:spPr>
        <a:xfrm>
          <a:off x="0" y="4097038"/>
          <a:ext cx="9390347" cy="10919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BE186-5F58-45B3-977C-43D2E8BAB24C}">
      <dsp:nvSpPr>
        <dsp:cNvPr id="0" name=""/>
        <dsp:cNvSpPr/>
      </dsp:nvSpPr>
      <dsp:spPr>
        <a:xfrm>
          <a:off x="330320" y="4342731"/>
          <a:ext cx="600582" cy="60058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7A7D3-FAC8-4F35-A60F-B2E6C7B2EFBE}">
      <dsp:nvSpPr>
        <dsp:cNvPr id="0" name=""/>
        <dsp:cNvSpPr/>
      </dsp:nvSpPr>
      <dsp:spPr>
        <a:xfrm>
          <a:off x="1261224" y="4097038"/>
          <a:ext cx="8129122" cy="10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67" tIns="115567" rIns="115567" bIns="115567" numCol="1" spcCol="1270" anchor="ctr" anchorCtr="0">
          <a:noAutofit/>
        </a:bodyPr>
        <a:lstStyle/>
        <a:p>
          <a:pPr marL="0" lvl="0" indent="0" algn="l" defTabSz="844550">
            <a:lnSpc>
              <a:spcPct val="90000"/>
            </a:lnSpc>
            <a:spcBef>
              <a:spcPct val="0"/>
            </a:spcBef>
            <a:spcAft>
              <a:spcPct val="35000"/>
            </a:spcAft>
            <a:buNone/>
          </a:pPr>
          <a:r>
            <a:rPr lang="en-US" sz="1900" kern="1200"/>
            <a:t>ECHO guidelines</a:t>
          </a:r>
        </a:p>
      </dsp:txBody>
      <dsp:txXfrm>
        <a:off x="1261224" y="4097038"/>
        <a:ext cx="8129122" cy="1091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18B79-29AD-9448-AD14-864AA577C49E}">
      <dsp:nvSpPr>
        <dsp:cNvPr id="0" name=""/>
        <dsp:cNvSpPr/>
      </dsp:nvSpPr>
      <dsp:spPr>
        <a:xfrm>
          <a:off x="0" y="0"/>
          <a:ext cx="884545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6C173-FD35-774C-AFB2-EC36CBA0EAA0}">
      <dsp:nvSpPr>
        <dsp:cNvPr id="0" name=""/>
        <dsp:cNvSpPr/>
      </dsp:nvSpPr>
      <dsp:spPr>
        <a:xfrm>
          <a:off x="0" y="0"/>
          <a:ext cx="8845453" cy="128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Why was he screened for HCV?</a:t>
          </a:r>
        </a:p>
      </dsp:txBody>
      <dsp:txXfrm>
        <a:off x="0" y="0"/>
        <a:ext cx="8845453" cy="1288389"/>
      </dsp:txXfrm>
    </dsp:sp>
    <dsp:sp modelId="{5AA9F7EE-3BC1-C244-801D-1E431130B897}">
      <dsp:nvSpPr>
        <dsp:cNvPr id="0" name=""/>
        <dsp:cNvSpPr/>
      </dsp:nvSpPr>
      <dsp:spPr>
        <a:xfrm>
          <a:off x="0" y="1288389"/>
          <a:ext cx="88454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9EAC1-6747-F147-92B4-E4E55D499BED}">
      <dsp:nvSpPr>
        <dsp:cNvPr id="0" name=""/>
        <dsp:cNvSpPr/>
      </dsp:nvSpPr>
      <dsp:spPr>
        <a:xfrm>
          <a:off x="0" y="1288389"/>
          <a:ext cx="8845453" cy="128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Can his joint pains be extrahepatic manifestations of HCV?</a:t>
          </a:r>
        </a:p>
      </dsp:txBody>
      <dsp:txXfrm>
        <a:off x="0" y="1288389"/>
        <a:ext cx="8845453" cy="1288389"/>
      </dsp:txXfrm>
    </dsp:sp>
    <dsp:sp modelId="{6D0F4AD0-C651-6948-A1F9-61BE9726221F}">
      <dsp:nvSpPr>
        <dsp:cNvPr id="0" name=""/>
        <dsp:cNvSpPr/>
      </dsp:nvSpPr>
      <dsp:spPr>
        <a:xfrm>
          <a:off x="0" y="2576778"/>
          <a:ext cx="884545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7A566-82DC-C248-B2B2-C31785A1D5BA}">
      <dsp:nvSpPr>
        <dsp:cNvPr id="0" name=""/>
        <dsp:cNvSpPr/>
      </dsp:nvSpPr>
      <dsp:spPr>
        <a:xfrm>
          <a:off x="0" y="2576778"/>
          <a:ext cx="8845453" cy="128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What are the next steps in evaluating a patient with a positive HCV antibody?</a:t>
          </a:r>
        </a:p>
      </dsp:txBody>
      <dsp:txXfrm>
        <a:off x="0" y="2576778"/>
        <a:ext cx="8845453" cy="1288389"/>
      </dsp:txXfrm>
    </dsp:sp>
    <dsp:sp modelId="{360AA913-0A56-204B-A772-B0000FF773CD}">
      <dsp:nvSpPr>
        <dsp:cNvPr id="0" name=""/>
        <dsp:cNvSpPr/>
      </dsp:nvSpPr>
      <dsp:spPr>
        <a:xfrm>
          <a:off x="0" y="3865167"/>
          <a:ext cx="884545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6C366-C877-7B4E-9A2E-DA7ED641B0B2}">
      <dsp:nvSpPr>
        <dsp:cNvPr id="0" name=""/>
        <dsp:cNvSpPr/>
      </dsp:nvSpPr>
      <dsp:spPr>
        <a:xfrm>
          <a:off x="0" y="3865167"/>
          <a:ext cx="8845453" cy="128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What is the role of primary care in the management of HCV?</a:t>
          </a:r>
        </a:p>
      </dsp:txBody>
      <dsp:txXfrm>
        <a:off x="0" y="3865167"/>
        <a:ext cx="8845453" cy="1288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C7AF6-79D9-47D5-8861-C5E140728941}">
      <dsp:nvSpPr>
        <dsp:cNvPr id="0" name=""/>
        <dsp:cNvSpPr/>
      </dsp:nvSpPr>
      <dsp:spPr>
        <a:xfrm>
          <a:off x="0" y="401993"/>
          <a:ext cx="8974090" cy="151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489" tIns="416560" rIns="696489"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Calibri Light" panose="020F0302020204030204"/>
            </a:rPr>
            <a:t>The Virus</a:t>
          </a:r>
        </a:p>
        <a:p>
          <a:pPr marL="228600" lvl="1" indent="-228600" algn="l" defTabSz="889000" rtl="0">
            <a:lnSpc>
              <a:spcPct val="90000"/>
            </a:lnSpc>
            <a:spcBef>
              <a:spcPct val="0"/>
            </a:spcBef>
            <a:spcAft>
              <a:spcPct val="15000"/>
            </a:spcAft>
            <a:buChar char="•"/>
          </a:pPr>
          <a:r>
            <a:rPr lang="en-US" sz="2000" kern="1200" dirty="0">
              <a:latin typeface="Calibri Light" panose="020F0302020204030204"/>
            </a:rPr>
            <a:t>Epidemiology</a:t>
          </a:r>
        </a:p>
        <a:p>
          <a:pPr marL="228600" lvl="1" indent="-228600" algn="l" defTabSz="889000" rtl="0">
            <a:lnSpc>
              <a:spcPct val="90000"/>
            </a:lnSpc>
            <a:spcBef>
              <a:spcPct val="0"/>
            </a:spcBef>
            <a:spcAft>
              <a:spcPct val="15000"/>
            </a:spcAft>
            <a:buChar char="•"/>
          </a:pPr>
          <a:r>
            <a:rPr lang="en-US" sz="2000" kern="1200" dirty="0">
              <a:latin typeface="Calibri Light" panose="020F0302020204030204"/>
            </a:rPr>
            <a:t>Disease Progression</a:t>
          </a:r>
        </a:p>
      </dsp:txBody>
      <dsp:txXfrm>
        <a:off x="0" y="401993"/>
        <a:ext cx="8974090" cy="1512000"/>
      </dsp:txXfrm>
    </dsp:sp>
    <dsp:sp modelId="{1A170F64-5E58-43D9-A945-E54387EA631F}">
      <dsp:nvSpPr>
        <dsp:cNvPr id="0" name=""/>
        <dsp:cNvSpPr/>
      </dsp:nvSpPr>
      <dsp:spPr>
        <a:xfrm>
          <a:off x="448704" y="106793"/>
          <a:ext cx="6281863" cy="5904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439" tIns="0" rIns="237439"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libri Light" panose="020F0302020204030204"/>
            </a:rPr>
            <a:t>HCV General Concepts</a:t>
          </a:r>
        </a:p>
      </dsp:txBody>
      <dsp:txXfrm>
        <a:off x="477525" y="135614"/>
        <a:ext cx="6224221" cy="532758"/>
      </dsp:txXfrm>
    </dsp:sp>
    <dsp:sp modelId="{CC7F5DAE-4F88-498D-8E69-B525575AD713}">
      <dsp:nvSpPr>
        <dsp:cNvPr id="0" name=""/>
        <dsp:cNvSpPr/>
      </dsp:nvSpPr>
      <dsp:spPr>
        <a:xfrm>
          <a:off x="0" y="2317193"/>
          <a:ext cx="8974090" cy="11655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489" tIns="416560" rIns="69648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CDC</a:t>
          </a:r>
        </a:p>
        <a:p>
          <a:pPr marL="228600" lvl="1" indent="-228600" algn="l" defTabSz="889000">
            <a:lnSpc>
              <a:spcPct val="90000"/>
            </a:lnSpc>
            <a:spcBef>
              <a:spcPct val="0"/>
            </a:spcBef>
            <a:spcAft>
              <a:spcPct val="15000"/>
            </a:spcAft>
            <a:buChar char="•"/>
          </a:pPr>
          <a:r>
            <a:rPr lang="en-US" sz="2000" kern="1200" dirty="0"/>
            <a:t>AASLD/IDSA</a:t>
          </a:r>
        </a:p>
      </dsp:txBody>
      <dsp:txXfrm>
        <a:off x="0" y="2317193"/>
        <a:ext cx="8974090" cy="1165500"/>
      </dsp:txXfrm>
    </dsp:sp>
    <dsp:sp modelId="{2779AB6A-541C-499A-B577-9D5848828A35}">
      <dsp:nvSpPr>
        <dsp:cNvPr id="0" name=""/>
        <dsp:cNvSpPr/>
      </dsp:nvSpPr>
      <dsp:spPr>
        <a:xfrm>
          <a:off x="448704" y="2021993"/>
          <a:ext cx="6281863" cy="5904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439" tIns="0" rIns="237439" bIns="0" numCol="1" spcCol="1270" anchor="ctr" anchorCtr="0">
          <a:noAutofit/>
        </a:bodyPr>
        <a:lstStyle/>
        <a:p>
          <a:pPr marL="0" lvl="0" indent="0" algn="l" defTabSz="889000" rtl="0">
            <a:lnSpc>
              <a:spcPct val="90000"/>
            </a:lnSpc>
            <a:spcBef>
              <a:spcPct val="0"/>
            </a:spcBef>
            <a:spcAft>
              <a:spcPct val="35000"/>
            </a:spcAft>
            <a:buNone/>
          </a:pPr>
          <a:r>
            <a:rPr lang="en-US" sz="2000" kern="1200" dirty="0"/>
            <a:t>HCV Screening Recommendations</a:t>
          </a:r>
        </a:p>
      </dsp:txBody>
      <dsp:txXfrm>
        <a:off x="477525" y="2050814"/>
        <a:ext cx="6224221" cy="532758"/>
      </dsp:txXfrm>
    </dsp:sp>
    <dsp:sp modelId="{AA5A91AB-392C-0047-99C8-9BD4A05943BE}">
      <dsp:nvSpPr>
        <dsp:cNvPr id="0" name=""/>
        <dsp:cNvSpPr/>
      </dsp:nvSpPr>
      <dsp:spPr>
        <a:xfrm>
          <a:off x="0" y="3885894"/>
          <a:ext cx="8974090" cy="1512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489" tIns="416560" rIns="69648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Evaluation</a:t>
          </a:r>
        </a:p>
        <a:p>
          <a:pPr marL="228600" lvl="1" indent="-228600" algn="l" defTabSz="889000">
            <a:lnSpc>
              <a:spcPct val="90000"/>
            </a:lnSpc>
            <a:spcBef>
              <a:spcPct val="0"/>
            </a:spcBef>
            <a:spcAft>
              <a:spcPct val="15000"/>
            </a:spcAft>
            <a:buChar char="•"/>
          </a:pPr>
          <a:r>
            <a:rPr lang="en-US" sz="2000" kern="1200" dirty="0"/>
            <a:t>Treatment</a:t>
          </a:r>
        </a:p>
        <a:p>
          <a:pPr marL="228600" lvl="1" indent="-228600" algn="l" defTabSz="889000">
            <a:lnSpc>
              <a:spcPct val="90000"/>
            </a:lnSpc>
            <a:spcBef>
              <a:spcPct val="0"/>
            </a:spcBef>
            <a:spcAft>
              <a:spcPct val="15000"/>
            </a:spcAft>
            <a:buChar char="•"/>
          </a:pPr>
          <a:r>
            <a:rPr lang="en-US" sz="2000" kern="1200" dirty="0"/>
            <a:t>Follow-up</a:t>
          </a:r>
        </a:p>
      </dsp:txBody>
      <dsp:txXfrm>
        <a:off x="0" y="3885894"/>
        <a:ext cx="8974090" cy="1512000"/>
      </dsp:txXfrm>
    </dsp:sp>
    <dsp:sp modelId="{F1DB8620-8F72-CF4E-86BA-B574FAE070BE}">
      <dsp:nvSpPr>
        <dsp:cNvPr id="0" name=""/>
        <dsp:cNvSpPr/>
      </dsp:nvSpPr>
      <dsp:spPr>
        <a:xfrm>
          <a:off x="448704" y="3590693"/>
          <a:ext cx="6281863" cy="5904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439" tIns="0" rIns="237439" bIns="0" numCol="1" spcCol="1270" anchor="ctr" anchorCtr="0">
          <a:noAutofit/>
        </a:bodyPr>
        <a:lstStyle/>
        <a:p>
          <a:pPr marL="0" lvl="0" indent="0" algn="l" defTabSz="889000">
            <a:lnSpc>
              <a:spcPct val="90000"/>
            </a:lnSpc>
            <a:spcBef>
              <a:spcPct val="0"/>
            </a:spcBef>
            <a:spcAft>
              <a:spcPct val="35000"/>
            </a:spcAft>
            <a:buNone/>
          </a:pPr>
          <a:r>
            <a:rPr lang="en-US" sz="2000" kern="1200" dirty="0"/>
            <a:t>Patient Management</a:t>
          </a:r>
        </a:p>
      </dsp:txBody>
      <dsp:txXfrm>
        <a:off x="477525" y="3619514"/>
        <a:ext cx="6224221"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4B8AB-8480-024E-9ABD-FD9E8B5A2EC2}">
      <dsp:nvSpPr>
        <dsp:cNvPr id="0" name=""/>
        <dsp:cNvSpPr/>
      </dsp:nvSpPr>
      <dsp:spPr>
        <a:xfrm>
          <a:off x="682897" y="991371"/>
          <a:ext cx="2711053" cy="2369801"/>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0" lvl="0" indent="0" algn="ctr" defTabSz="844550">
            <a:lnSpc>
              <a:spcPct val="90000"/>
            </a:lnSpc>
            <a:spcBef>
              <a:spcPct val="0"/>
            </a:spcBef>
            <a:spcAft>
              <a:spcPct val="35000"/>
            </a:spcAft>
            <a:buNone/>
          </a:pPr>
          <a:r>
            <a:rPr lang="en-US" sz="1900" kern="1200"/>
            <a:t>Risk-based Screening</a:t>
          </a:r>
        </a:p>
      </dsp:txBody>
      <dsp:txXfrm>
        <a:off x="1360661" y="1346841"/>
        <a:ext cx="1321638" cy="1658861"/>
      </dsp:txXfrm>
    </dsp:sp>
    <dsp:sp modelId="{1DBEEDA1-DB8A-9040-9353-F24A00E0B1A5}">
      <dsp:nvSpPr>
        <dsp:cNvPr id="0" name=""/>
        <dsp:cNvSpPr/>
      </dsp:nvSpPr>
      <dsp:spPr>
        <a:xfrm>
          <a:off x="5134" y="1498508"/>
          <a:ext cx="1355526" cy="135552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1998</a:t>
          </a:r>
        </a:p>
      </dsp:txBody>
      <dsp:txXfrm>
        <a:off x="203646" y="1697020"/>
        <a:ext cx="958502" cy="958502"/>
      </dsp:txXfrm>
    </dsp:sp>
    <dsp:sp modelId="{CCBFDE4C-948B-8344-A428-79C16A37CBA0}">
      <dsp:nvSpPr>
        <dsp:cNvPr id="0" name=""/>
        <dsp:cNvSpPr/>
      </dsp:nvSpPr>
      <dsp:spPr>
        <a:xfrm>
          <a:off x="4241155" y="991371"/>
          <a:ext cx="2711053" cy="2369801"/>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Birth-Cohort Screening, plus</a:t>
          </a:r>
        </a:p>
        <a:p>
          <a:pPr marL="171450" lvl="1" indent="-171450" algn="l" defTabSz="844550">
            <a:lnSpc>
              <a:spcPct val="90000"/>
            </a:lnSpc>
            <a:spcBef>
              <a:spcPct val="0"/>
            </a:spcBef>
            <a:spcAft>
              <a:spcPct val="15000"/>
            </a:spcAft>
            <a:buChar char="•"/>
          </a:pPr>
          <a:r>
            <a:rPr lang="en-US" sz="1900" kern="1200"/>
            <a:t>Risk-based Screening</a:t>
          </a:r>
        </a:p>
      </dsp:txBody>
      <dsp:txXfrm>
        <a:off x="4918918" y="1346841"/>
        <a:ext cx="1321638" cy="1658861"/>
      </dsp:txXfrm>
    </dsp:sp>
    <dsp:sp modelId="{1AD7F74D-BB91-5D41-8162-73AD4BAC820E}">
      <dsp:nvSpPr>
        <dsp:cNvPr id="0" name=""/>
        <dsp:cNvSpPr/>
      </dsp:nvSpPr>
      <dsp:spPr>
        <a:xfrm>
          <a:off x="3563391" y="1498508"/>
          <a:ext cx="1355526" cy="13555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2012</a:t>
          </a:r>
        </a:p>
      </dsp:txBody>
      <dsp:txXfrm>
        <a:off x="3761903" y="1697020"/>
        <a:ext cx="958502" cy="958502"/>
      </dsp:txXfrm>
    </dsp:sp>
    <dsp:sp modelId="{EC23DB4A-F7C8-B84B-9F2E-9A893D8AE1F4}">
      <dsp:nvSpPr>
        <dsp:cNvPr id="0" name=""/>
        <dsp:cNvSpPr/>
      </dsp:nvSpPr>
      <dsp:spPr>
        <a:xfrm>
          <a:off x="7799412" y="991371"/>
          <a:ext cx="2711053" cy="2369801"/>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Universal Screening, plus</a:t>
          </a:r>
        </a:p>
        <a:p>
          <a:pPr marL="171450" lvl="1" indent="-171450" algn="l" defTabSz="844550">
            <a:lnSpc>
              <a:spcPct val="90000"/>
            </a:lnSpc>
            <a:spcBef>
              <a:spcPct val="0"/>
            </a:spcBef>
            <a:spcAft>
              <a:spcPct val="15000"/>
            </a:spcAft>
            <a:buChar char="•"/>
          </a:pPr>
          <a:r>
            <a:rPr lang="en-US" sz="1900" kern="1200"/>
            <a:t>Risk-based Screening</a:t>
          </a:r>
        </a:p>
      </dsp:txBody>
      <dsp:txXfrm>
        <a:off x="8477175" y="1346841"/>
        <a:ext cx="1321638" cy="1658861"/>
      </dsp:txXfrm>
    </dsp:sp>
    <dsp:sp modelId="{EF78B63E-1DD5-BA41-B6D0-8A8AF03354EE}">
      <dsp:nvSpPr>
        <dsp:cNvPr id="0" name=""/>
        <dsp:cNvSpPr/>
      </dsp:nvSpPr>
      <dsp:spPr>
        <a:xfrm>
          <a:off x="7121649" y="1498508"/>
          <a:ext cx="1355526" cy="135552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2020</a:t>
          </a:r>
        </a:p>
      </dsp:txBody>
      <dsp:txXfrm>
        <a:off x="7320161" y="1697020"/>
        <a:ext cx="958502" cy="958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37AF5-1A88-BA4A-87AA-15FC76A364F3}">
      <dsp:nvSpPr>
        <dsp:cNvPr id="0" name=""/>
        <dsp:cNvSpPr/>
      </dsp:nvSpPr>
      <dsp:spPr>
        <a:xfrm>
          <a:off x="0" y="295572"/>
          <a:ext cx="9706709" cy="1165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3348" tIns="416560" rIns="75334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Age-based</a:t>
          </a:r>
        </a:p>
        <a:p>
          <a:pPr marL="228600" lvl="1" indent="-228600" algn="l" defTabSz="889000">
            <a:lnSpc>
              <a:spcPct val="90000"/>
            </a:lnSpc>
            <a:spcBef>
              <a:spcPct val="0"/>
            </a:spcBef>
            <a:spcAft>
              <a:spcPct val="15000"/>
            </a:spcAft>
            <a:buChar char="•"/>
          </a:pPr>
          <a:r>
            <a:rPr lang="en-US" sz="2000" kern="1200" dirty="0"/>
            <a:t>Without regard for risk factors</a:t>
          </a:r>
        </a:p>
      </dsp:txBody>
      <dsp:txXfrm>
        <a:off x="0" y="295572"/>
        <a:ext cx="9706709" cy="1165500"/>
      </dsp:txXfrm>
    </dsp:sp>
    <dsp:sp modelId="{AA419973-343C-CD48-8CE7-95E13A47144C}">
      <dsp:nvSpPr>
        <dsp:cNvPr id="0" name=""/>
        <dsp:cNvSpPr/>
      </dsp:nvSpPr>
      <dsp:spPr>
        <a:xfrm>
          <a:off x="485335" y="372"/>
          <a:ext cx="6794696"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823" tIns="0" rIns="256823" bIns="0" numCol="1" spcCol="1270" anchor="ctr" anchorCtr="0">
          <a:noAutofit/>
        </a:bodyPr>
        <a:lstStyle/>
        <a:p>
          <a:pPr marL="0" lvl="0" indent="0" algn="l" defTabSz="889000">
            <a:lnSpc>
              <a:spcPct val="90000"/>
            </a:lnSpc>
            <a:spcBef>
              <a:spcPct val="0"/>
            </a:spcBef>
            <a:spcAft>
              <a:spcPct val="35000"/>
            </a:spcAft>
            <a:buNone/>
          </a:pPr>
          <a:r>
            <a:rPr lang="en-US" sz="2000" kern="1200" dirty="0"/>
            <a:t>Universal Screening</a:t>
          </a:r>
        </a:p>
      </dsp:txBody>
      <dsp:txXfrm>
        <a:off x="514156" y="29193"/>
        <a:ext cx="6737054" cy="532758"/>
      </dsp:txXfrm>
    </dsp:sp>
    <dsp:sp modelId="{604C8C17-8B57-464B-B5E6-7C42D9245B15}">
      <dsp:nvSpPr>
        <dsp:cNvPr id="0" name=""/>
        <dsp:cNvSpPr/>
      </dsp:nvSpPr>
      <dsp:spPr>
        <a:xfrm>
          <a:off x="0" y="1864272"/>
          <a:ext cx="9706709" cy="3465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3348" tIns="416560" rIns="75334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Medication assisted treatment </a:t>
          </a:r>
          <a:r>
            <a:rPr lang="en-US" sz="2000" kern="1200" dirty="0">
              <a:latin typeface="Calibri Light" panose="020F0302020204030204"/>
            </a:rPr>
            <a:t>programs</a:t>
          </a:r>
          <a:endParaRPr lang="en-US" sz="2000" kern="1200" dirty="0"/>
        </a:p>
        <a:p>
          <a:pPr marL="228600" lvl="1" indent="-228600" algn="l" defTabSz="889000">
            <a:lnSpc>
              <a:spcPct val="90000"/>
            </a:lnSpc>
            <a:spcBef>
              <a:spcPct val="0"/>
            </a:spcBef>
            <a:spcAft>
              <a:spcPct val="15000"/>
            </a:spcAft>
            <a:buChar char="•"/>
          </a:pPr>
          <a:r>
            <a:rPr lang="en-US" sz="2000" kern="1200" dirty="0"/>
            <a:t>Behavioral health clinics</a:t>
          </a:r>
        </a:p>
        <a:p>
          <a:pPr marL="228600" lvl="1" indent="-228600" algn="l" defTabSz="889000">
            <a:lnSpc>
              <a:spcPct val="90000"/>
            </a:lnSpc>
            <a:spcBef>
              <a:spcPct val="0"/>
            </a:spcBef>
            <a:spcAft>
              <a:spcPct val="15000"/>
            </a:spcAft>
            <a:buChar char="•"/>
          </a:pPr>
          <a:r>
            <a:rPr lang="en-US" sz="2000" kern="1200" dirty="0"/>
            <a:t>Emergency department/Urgent cares</a:t>
          </a:r>
        </a:p>
        <a:p>
          <a:pPr marL="228600" lvl="1" indent="-228600" algn="l" defTabSz="889000">
            <a:lnSpc>
              <a:spcPct val="90000"/>
            </a:lnSpc>
            <a:spcBef>
              <a:spcPct val="0"/>
            </a:spcBef>
            <a:spcAft>
              <a:spcPct val="15000"/>
            </a:spcAft>
            <a:buChar char="•"/>
          </a:pPr>
          <a:r>
            <a:rPr lang="en-US" sz="2000" kern="1200" dirty="0"/>
            <a:t>Prisons/Jails</a:t>
          </a:r>
        </a:p>
        <a:p>
          <a:pPr marL="228600" lvl="1" indent="-228600" algn="l" defTabSz="889000">
            <a:lnSpc>
              <a:spcPct val="90000"/>
            </a:lnSpc>
            <a:spcBef>
              <a:spcPct val="0"/>
            </a:spcBef>
            <a:spcAft>
              <a:spcPct val="15000"/>
            </a:spcAft>
            <a:buChar char="•"/>
          </a:pPr>
          <a:r>
            <a:rPr lang="en-US" sz="2000" kern="1200" dirty="0"/>
            <a:t>Homeless Shelters</a:t>
          </a:r>
        </a:p>
        <a:p>
          <a:pPr marL="228600" lvl="1" indent="-228600" algn="l" defTabSz="889000">
            <a:lnSpc>
              <a:spcPct val="90000"/>
            </a:lnSpc>
            <a:spcBef>
              <a:spcPct val="0"/>
            </a:spcBef>
            <a:spcAft>
              <a:spcPct val="15000"/>
            </a:spcAft>
            <a:buChar char="•"/>
          </a:pPr>
          <a:r>
            <a:rPr lang="en-US" sz="2000" kern="1200" dirty="0"/>
            <a:t>Clinics on the move – mobile units</a:t>
          </a:r>
        </a:p>
        <a:p>
          <a:pPr marL="228600" lvl="1" indent="-228600" algn="l" defTabSz="889000">
            <a:lnSpc>
              <a:spcPct val="90000"/>
            </a:lnSpc>
            <a:spcBef>
              <a:spcPct val="0"/>
            </a:spcBef>
            <a:spcAft>
              <a:spcPct val="15000"/>
            </a:spcAft>
            <a:buChar char="•"/>
          </a:pPr>
          <a:r>
            <a:rPr lang="en-US" sz="2000" kern="1200" dirty="0"/>
            <a:t>Community events</a:t>
          </a:r>
        </a:p>
        <a:p>
          <a:pPr marL="228600" lvl="1" indent="-228600" algn="l" defTabSz="889000">
            <a:lnSpc>
              <a:spcPct val="90000"/>
            </a:lnSpc>
            <a:spcBef>
              <a:spcPct val="0"/>
            </a:spcBef>
            <a:spcAft>
              <a:spcPct val="15000"/>
            </a:spcAft>
            <a:buChar char="•"/>
          </a:pPr>
          <a:r>
            <a:rPr lang="en-US" sz="2000" kern="1200" dirty="0"/>
            <a:t>Surgery centers</a:t>
          </a:r>
        </a:p>
        <a:p>
          <a:pPr marL="228600" lvl="1" indent="-228600" algn="l" defTabSz="889000">
            <a:lnSpc>
              <a:spcPct val="90000"/>
            </a:lnSpc>
            <a:spcBef>
              <a:spcPct val="0"/>
            </a:spcBef>
            <a:spcAft>
              <a:spcPct val="15000"/>
            </a:spcAft>
            <a:buChar char="•"/>
          </a:pPr>
          <a:r>
            <a:rPr lang="en-US" sz="2000" kern="1200" dirty="0"/>
            <a:t>Hospitalized patients</a:t>
          </a:r>
        </a:p>
      </dsp:txBody>
      <dsp:txXfrm>
        <a:off x="0" y="1864272"/>
        <a:ext cx="9706709" cy="3465000"/>
      </dsp:txXfrm>
    </dsp:sp>
    <dsp:sp modelId="{B45814F8-519D-B443-8145-2257F3E4DC65}">
      <dsp:nvSpPr>
        <dsp:cNvPr id="0" name=""/>
        <dsp:cNvSpPr/>
      </dsp:nvSpPr>
      <dsp:spPr>
        <a:xfrm>
          <a:off x="485335" y="1569072"/>
          <a:ext cx="6794696" cy="590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823" tIns="0" rIns="256823" bIns="0" numCol="1" spcCol="1270" anchor="ctr" anchorCtr="0">
          <a:noAutofit/>
        </a:bodyPr>
        <a:lstStyle/>
        <a:p>
          <a:pPr marL="0" lvl="0" indent="0" algn="l" defTabSz="889000">
            <a:lnSpc>
              <a:spcPct val="90000"/>
            </a:lnSpc>
            <a:spcBef>
              <a:spcPct val="0"/>
            </a:spcBef>
            <a:spcAft>
              <a:spcPct val="35000"/>
            </a:spcAft>
            <a:buNone/>
          </a:pPr>
          <a:r>
            <a:rPr lang="en-US" sz="2000" kern="1200" dirty="0"/>
            <a:t>Expanded Sites</a:t>
          </a:r>
        </a:p>
      </dsp:txBody>
      <dsp:txXfrm>
        <a:off x="514156" y="1597893"/>
        <a:ext cx="6737054"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E1CF6-AD96-48D0-AB29-AEEFFAC2279B}">
      <dsp:nvSpPr>
        <dsp:cNvPr id="0" name=""/>
        <dsp:cNvSpPr/>
      </dsp:nvSpPr>
      <dsp:spPr>
        <a:xfrm>
          <a:off x="0" y="40222"/>
          <a:ext cx="10506456" cy="994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1.7-fold increased risk of developing diabetes in persons with chronic HCV infection compared with those not infected with HCV</a:t>
          </a:r>
        </a:p>
      </dsp:txBody>
      <dsp:txXfrm>
        <a:off x="48547" y="88769"/>
        <a:ext cx="10409362" cy="897406"/>
      </dsp:txXfrm>
    </dsp:sp>
    <dsp:sp modelId="{1CE6EA7D-4052-49A5-8D5F-F869CD5A3A44}">
      <dsp:nvSpPr>
        <dsp:cNvPr id="0" name=""/>
        <dsp:cNvSpPr/>
      </dsp:nvSpPr>
      <dsp:spPr>
        <a:xfrm>
          <a:off x="0" y="1106723"/>
          <a:ext cx="10506456" cy="99450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Persons with chronic HCV also have an increased risk of developing insulin resistance without diabetes</a:t>
          </a:r>
        </a:p>
      </dsp:txBody>
      <dsp:txXfrm>
        <a:off x="48547" y="1155270"/>
        <a:ext cx="10409362" cy="897406"/>
      </dsp:txXfrm>
    </dsp:sp>
    <dsp:sp modelId="{AE5689A8-FABC-40EC-A304-49DDA377FF30}">
      <dsp:nvSpPr>
        <dsp:cNvPr id="0" name=""/>
        <dsp:cNvSpPr/>
      </dsp:nvSpPr>
      <dsp:spPr>
        <a:xfrm>
          <a:off x="0" y="2101223"/>
          <a:ext cx="1050645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Data suggest that insulin resistance accelerates hepatic fibrogenesis </a:t>
          </a:r>
        </a:p>
      </dsp:txBody>
      <dsp:txXfrm>
        <a:off x="0" y="2101223"/>
        <a:ext cx="10506456" cy="414000"/>
      </dsp:txXfrm>
    </dsp:sp>
    <dsp:sp modelId="{0CAA8EA9-0780-4A02-B429-861BEC866445}">
      <dsp:nvSpPr>
        <dsp:cNvPr id="0" name=""/>
        <dsp:cNvSpPr/>
      </dsp:nvSpPr>
      <dsp:spPr>
        <a:xfrm>
          <a:off x="0" y="2515223"/>
          <a:ext cx="10506456" cy="9945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Potential mechanisms have been considered to explain the association between HCV and insulin resistance, including: </a:t>
          </a:r>
        </a:p>
      </dsp:txBody>
      <dsp:txXfrm>
        <a:off x="48547" y="2563770"/>
        <a:ext cx="10409362" cy="897406"/>
      </dsp:txXfrm>
    </dsp:sp>
    <dsp:sp modelId="{12440B48-BFEA-4980-A984-C085C254AB72}">
      <dsp:nvSpPr>
        <dsp:cNvPr id="0" name=""/>
        <dsp:cNvSpPr/>
      </dsp:nvSpPr>
      <dsp:spPr>
        <a:xfrm>
          <a:off x="0" y="3509723"/>
          <a:ext cx="10506456"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HCV induced fibrosis and cirrhosis</a:t>
          </a:r>
        </a:p>
        <a:p>
          <a:pPr marL="228600" lvl="1" indent="-228600" algn="l" defTabSz="889000">
            <a:lnSpc>
              <a:spcPct val="90000"/>
            </a:lnSpc>
            <a:spcBef>
              <a:spcPct val="0"/>
            </a:spcBef>
            <a:spcAft>
              <a:spcPct val="20000"/>
            </a:spcAft>
            <a:buChar char="•"/>
          </a:pPr>
          <a:r>
            <a:rPr lang="en-US" sz="2000" kern="1200"/>
            <a:t>HCV direct viral effect on inflammatory cytokines </a:t>
          </a:r>
        </a:p>
        <a:p>
          <a:pPr marL="228600" lvl="1" indent="-228600" algn="l" defTabSz="889000">
            <a:lnSpc>
              <a:spcPct val="90000"/>
            </a:lnSpc>
            <a:spcBef>
              <a:spcPct val="0"/>
            </a:spcBef>
            <a:spcAft>
              <a:spcPct val="20000"/>
            </a:spcAft>
            <a:buChar char="•"/>
          </a:pPr>
          <a:r>
            <a:rPr lang="en-US" sz="2000" kern="1200"/>
            <a:t>Combined effects of obesity and HCV infection altering the insulin signaling cascade</a:t>
          </a:r>
        </a:p>
      </dsp:txBody>
      <dsp:txXfrm>
        <a:off x="0" y="3509723"/>
        <a:ext cx="10506456" cy="1035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DE517-022B-419D-B753-8B50D539DCF7}">
      <dsp:nvSpPr>
        <dsp:cNvPr id="0" name=""/>
        <dsp:cNvSpPr/>
      </dsp:nvSpPr>
      <dsp:spPr>
        <a:xfrm>
          <a:off x="0" y="4117"/>
          <a:ext cx="8806376" cy="87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9F235-285E-48B9-B2F1-511439B6B23A}">
      <dsp:nvSpPr>
        <dsp:cNvPr id="0" name=""/>
        <dsp:cNvSpPr/>
      </dsp:nvSpPr>
      <dsp:spPr>
        <a:xfrm>
          <a:off x="265290" y="201441"/>
          <a:ext cx="482347" cy="482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D42470-F030-4799-A738-B2F95C07A0E9}">
      <dsp:nvSpPr>
        <dsp:cNvPr id="0" name=""/>
        <dsp:cNvSpPr/>
      </dsp:nvSpPr>
      <dsp:spPr>
        <a:xfrm>
          <a:off x="1012928" y="4117"/>
          <a:ext cx="7793447" cy="87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5" tIns="92815" rIns="92815" bIns="92815" numCol="1" spcCol="1270" anchor="ctr" anchorCtr="0">
          <a:noAutofit/>
        </a:bodyPr>
        <a:lstStyle/>
        <a:p>
          <a:pPr marL="0" lvl="0" indent="0" algn="l" defTabSz="844550">
            <a:lnSpc>
              <a:spcPct val="100000"/>
            </a:lnSpc>
            <a:spcBef>
              <a:spcPct val="0"/>
            </a:spcBef>
            <a:spcAft>
              <a:spcPct val="35000"/>
            </a:spcAft>
            <a:buNone/>
          </a:pPr>
          <a:r>
            <a:rPr lang="en-US" sz="1900" kern="1200"/>
            <a:t>Confirm Diagnosis</a:t>
          </a:r>
        </a:p>
      </dsp:txBody>
      <dsp:txXfrm>
        <a:off x="1012928" y="4117"/>
        <a:ext cx="7793447" cy="876994"/>
      </dsp:txXfrm>
    </dsp:sp>
    <dsp:sp modelId="{CFED9738-3DB9-47EF-A70A-E1B66F4C3B5D}">
      <dsp:nvSpPr>
        <dsp:cNvPr id="0" name=""/>
        <dsp:cNvSpPr/>
      </dsp:nvSpPr>
      <dsp:spPr>
        <a:xfrm>
          <a:off x="0" y="1100360"/>
          <a:ext cx="8806376" cy="87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8A939-7E8F-4731-A5A7-1C9F59915195}">
      <dsp:nvSpPr>
        <dsp:cNvPr id="0" name=""/>
        <dsp:cNvSpPr/>
      </dsp:nvSpPr>
      <dsp:spPr>
        <a:xfrm>
          <a:off x="265290" y="1297684"/>
          <a:ext cx="482347" cy="4823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DA6255-240B-411A-B352-33418E86395A}">
      <dsp:nvSpPr>
        <dsp:cNvPr id="0" name=""/>
        <dsp:cNvSpPr/>
      </dsp:nvSpPr>
      <dsp:spPr>
        <a:xfrm>
          <a:off x="1012928" y="1100360"/>
          <a:ext cx="3962869" cy="87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5" tIns="92815" rIns="92815" bIns="92815" numCol="1" spcCol="1270" anchor="ctr" anchorCtr="0">
          <a:noAutofit/>
        </a:bodyPr>
        <a:lstStyle/>
        <a:p>
          <a:pPr marL="0" lvl="0" indent="0" algn="l" defTabSz="844550">
            <a:lnSpc>
              <a:spcPct val="100000"/>
            </a:lnSpc>
            <a:spcBef>
              <a:spcPct val="0"/>
            </a:spcBef>
            <a:spcAft>
              <a:spcPct val="35000"/>
            </a:spcAft>
            <a:buNone/>
          </a:pPr>
          <a:r>
            <a:rPr lang="en-US" sz="1900" kern="1200" dirty="0"/>
            <a:t>Lab/Imaging workup</a:t>
          </a:r>
        </a:p>
      </dsp:txBody>
      <dsp:txXfrm>
        <a:off x="1012928" y="1100360"/>
        <a:ext cx="3962869" cy="876994"/>
      </dsp:txXfrm>
    </dsp:sp>
    <dsp:sp modelId="{BD3AC442-916D-439C-A735-FD0155491DFC}">
      <dsp:nvSpPr>
        <dsp:cNvPr id="0" name=""/>
        <dsp:cNvSpPr/>
      </dsp:nvSpPr>
      <dsp:spPr>
        <a:xfrm>
          <a:off x="4975797" y="1100360"/>
          <a:ext cx="3830578" cy="87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5" tIns="92815" rIns="92815" bIns="92815"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4975797" y="1100360"/>
        <a:ext cx="3830578" cy="876994"/>
      </dsp:txXfrm>
    </dsp:sp>
    <dsp:sp modelId="{EBC9FB51-4644-4B9B-A5D1-50D8CFF213BA}">
      <dsp:nvSpPr>
        <dsp:cNvPr id="0" name=""/>
        <dsp:cNvSpPr/>
      </dsp:nvSpPr>
      <dsp:spPr>
        <a:xfrm>
          <a:off x="0" y="2196603"/>
          <a:ext cx="8806376" cy="87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BC423-F4B4-4184-A459-69BE68BD3A4E}">
      <dsp:nvSpPr>
        <dsp:cNvPr id="0" name=""/>
        <dsp:cNvSpPr/>
      </dsp:nvSpPr>
      <dsp:spPr>
        <a:xfrm>
          <a:off x="265290" y="2393927"/>
          <a:ext cx="482347" cy="4823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8073FD-E0DC-4DFE-9C94-830FF1299A1F}">
      <dsp:nvSpPr>
        <dsp:cNvPr id="0" name=""/>
        <dsp:cNvSpPr/>
      </dsp:nvSpPr>
      <dsp:spPr>
        <a:xfrm>
          <a:off x="1012928" y="2196603"/>
          <a:ext cx="7793447" cy="87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5" tIns="92815" rIns="92815" bIns="92815" numCol="1" spcCol="1270" anchor="ctr" anchorCtr="0">
          <a:noAutofit/>
        </a:bodyPr>
        <a:lstStyle/>
        <a:p>
          <a:pPr marL="0" lvl="0" indent="0" algn="l" defTabSz="844550">
            <a:lnSpc>
              <a:spcPct val="100000"/>
            </a:lnSpc>
            <a:spcBef>
              <a:spcPct val="0"/>
            </a:spcBef>
            <a:spcAft>
              <a:spcPct val="35000"/>
            </a:spcAft>
            <a:buNone/>
          </a:pPr>
          <a:r>
            <a:rPr lang="en-US" sz="1900" kern="1200" dirty="0"/>
            <a:t>Fibrosis Staging</a:t>
          </a:r>
        </a:p>
      </dsp:txBody>
      <dsp:txXfrm>
        <a:off x="1012928" y="2196603"/>
        <a:ext cx="7793447" cy="876994"/>
      </dsp:txXfrm>
    </dsp:sp>
    <dsp:sp modelId="{751A36E8-B93D-4C8E-B6FA-8C8293228D10}">
      <dsp:nvSpPr>
        <dsp:cNvPr id="0" name=""/>
        <dsp:cNvSpPr/>
      </dsp:nvSpPr>
      <dsp:spPr>
        <a:xfrm>
          <a:off x="0" y="3292846"/>
          <a:ext cx="8806376" cy="87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11916-929C-44CD-A5C4-5C48D0498BF3}">
      <dsp:nvSpPr>
        <dsp:cNvPr id="0" name=""/>
        <dsp:cNvSpPr/>
      </dsp:nvSpPr>
      <dsp:spPr>
        <a:xfrm>
          <a:off x="265290" y="3490170"/>
          <a:ext cx="482347" cy="4823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CCEFA-B797-48B3-B93D-66259C735E4E}">
      <dsp:nvSpPr>
        <dsp:cNvPr id="0" name=""/>
        <dsp:cNvSpPr/>
      </dsp:nvSpPr>
      <dsp:spPr>
        <a:xfrm>
          <a:off x="1012928" y="3292846"/>
          <a:ext cx="7793447" cy="87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5" tIns="92815" rIns="92815" bIns="92815" numCol="1" spcCol="1270" anchor="ctr" anchorCtr="0">
          <a:noAutofit/>
        </a:bodyPr>
        <a:lstStyle/>
        <a:p>
          <a:pPr marL="0" lvl="0" indent="0" algn="l" defTabSz="844550">
            <a:lnSpc>
              <a:spcPct val="100000"/>
            </a:lnSpc>
            <a:spcBef>
              <a:spcPct val="0"/>
            </a:spcBef>
            <a:spcAft>
              <a:spcPct val="35000"/>
            </a:spcAft>
            <a:buNone/>
          </a:pPr>
          <a:r>
            <a:rPr lang="en-US" sz="1900" kern="1200" dirty="0"/>
            <a:t>Critical Information</a:t>
          </a:r>
        </a:p>
      </dsp:txBody>
      <dsp:txXfrm>
        <a:off x="1012928" y="3292846"/>
        <a:ext cx="7793447" cy="876994"/>
      </dsp:txXfrm>
    </dsp:sp>
    <dsp:sp modelId="{AD317E60-2F23-49AC-82F8-D84ED6AD609D}">
      <dsp:nvSpPr>
        <dsp:cNvPr id="0" name=""/>
        <dsp:cNvSpPr/>
      </dsp:nvSpPr>
      <dsp:spPr>
        <a:xfrm>
          <a:off x="0" y="4389090"/>
          <a:ext cx="8806376" cy="87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F79E-2EDE-45AF-A49C-F507AC8A37FA}">
      <dsp:nvSpPr>
        <dsp:cNvPr id="0" name=""/>
        <dsp:cNvSpPr/>
      </dsp:nvSpPr>
      <dsp:spPr>
        <a:xfrm>
          <a:off x="265290" y="4586413"/>
          <a:ext cx="482347" cy="4823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ACD120-5390-4A01-8DCD-24B6854E1599}">
      <dsp:nvSpPr>
        <dsp:cNvPr id="0" name=""/>
        <dsp:cNvSpPr/>
      </dsp:nvSpPr>
      <dsp:spPr>
        <a:xfrm>
          <a:off x="1012928" y="4389090"/>
          <a:ext cx="3962869" cy="87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5" tIns="92815" rIns="92815" bIns="92815" numCol="1" spcCol="1270" anchor="ctr" anchorCtr="0">
          <a:noAutofit/>
        </a:bodyPr>
        <a:lstStyle/>
        <a:p>
          <a:pPr marL="0" lvl="0" indent="0" algn="l" defTabSz="844550">
            <a:lnSpc>
              <a:spcPct val="100000"/>
            </a:lnSpc>
            <a:spcBef>
              <a:spcPct val="0"/>
            </a:spcBef>
            <a:spcAft>
              <a:spcPct val="35000"/>
            </a:spcAft>
            <a:buNone/>
          </a:pPr>
          <a:r>
            <a:rPr lang="en-US" sz="1900" kern="1200" dirty="0"/>
            <a:t>Treatment</a:t>
          </a:r>
        </a:p>
      </dsp:txBody>
      <dsp:txXfrm>
        <a:off x="1012928" y="4389090"/>
        <a:ext cx="3962869" cy="876994"/>
      </dsp:txXfrm>
    </dsp:sp>
    <dsp:sp modelId="{7B6F1C0A-BFD9-4344-A862-9FBF11386876}">
      <dsp:nvSpPr>
        <dsp:cNvPr id="0" name=""/>
        <dsp:cNvSpPr/>
      </dsp:nvSpPr>
      <dsp:spPr>
        <a:xfrm>
          <a:off x="4975797" y="4389090"/>
          <a:ext cx="3830578" cy="87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5" tIns="92815" rIns="92815" bIns="92815" numCol="1" spcCol="1270" anchor="ctr" anchorCtr="0">
          <a:noAutofit/>
        </a:bodyPr>
        <a:lstStyle/>
        <a:p>
          <a:pPr marL="0" lvl="0" indent="0" algn="l" defTabSz="800100">
            <a:lnSpc>
              <a:spcPct val="100000"/>
            </a:lnSpc>
            <a:spcBef>
              <a:spcPct val="0"/>
            </a:spcBef>
            <a:spcAft>
              <a:spcPct val="35000"/>
            </a:spcAft>
            <a:buNone/>
          </a:pPr>
          <a:r>
            <a:rPr lang="en-US" sz="1800" kern="1200"/>
            <a:t>Cure</a:t>
          </a:r>
        </a:p>
        <a:p>
          <a:pPr marL="0" lvl="0" indent="0" algn="l" defTabSz="800100">
            <a:lnSpc>
              <a:spcPct val="100000"/>
            </a:lnSpc>
            <a:spcBef>
              <a:spcPct val="0"/>
            </a:spcBef>
            <a:spcAft>
              <a:spcPct val="35000"/>
            </a:spcAft>
            <a:buNone/>
          </a:pPr>
          <a:r>
            <a:rPr lang="en-US" sz="1800" kern="1200"/>
            <a:t>Surveillance</a:t>
          </a:r>
        </a:p>
      </dsp:txBody>
      <dsp:txXfrm>
        <a:off x="4975797" y="4389090"/>
        <a:ext cx="3830578" cy="876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0F457-3797-3343-9EEF-34CCE2062838}">
      <dsp:nvSpPr>
        <dsp:cNvPr id="0" name=""/>
        <dsp:cNvSpPr/>
      </dsp:nvSpPr>
      <dsp:spPr>
        <a:xfrm>
          <a:off x="0" y="104546"/>
          <a:ext cx="4945921" cy="3837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Hepatitis C RNA and </a:t>
          </a:r>
          <a:r>
            <a:rPr lang="en-US" sz="1600" b="1" kern="1200" dirty="0">
              <a:solidFill>
                <a:srgbClr val="FF0000"/>
              </a:solidFill>
            </a:rPr>
            <a:t>genotype</a:t>
          </a:r>
          <a:r>
            <a:rPr lang="en-US" sz="1600" b="1" kern="1200" dirty="0"/>
            <a:t>?</a:t>
          </a:r>
          <a:endParaRPr lang="en-US" sz="1600" kern="1200" dirty="0"/>
        </a:p>
      </dsp:txBody>
      <dsp:txXfrm>
        <a:off x="18734" y="123280"/>
        <a:ext cx="4908453" cy="346292"/>
      </dsp:txXfrm>
    </dsp:sp>
    <dsp:sp modelId="{071116DE-D95F-2844-8206-8115E05EC13A}">
      <dsp:nvSpPr>
        <dsp:cNvPr id="0" name=""/>
        <dsp:cNvSpPr/>
      </dsp:nvSpPr>
      <dsp:spPr>
        <a:xfrm>
          <a:off x="0" y="534386"/>
          <a:ext cx="4945921" cy="3837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Hepatitis Serology</a:t>
          </a:r>
          <a:endParaRPr lang="en-US" sz="1600" kern="1200"/>
        </a:p>
      </dsp:txBody>
      <dsp:txXfrm>
        <a:off x="18734" y="553120"/>
        <a:ext cx="4908453" cy="346292"/>
      </dsp:txXfrm>
    </dsp:sp>
    <dsp:sp modelId="{B357045A-F410-AB43-A6A9-D2ADE3307799}">
      <dsp:nvSpPr>
        <dsp:cNvPr id="0" name=""/>
        <dsp:cNvSpPr/>
      </dsp:nvSpPr>
      <dsp:spPr>
        <a:xfrm>
          <a:off x="0" y="918146"/>
          <a:ext cx="4945921"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03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1" kern="1200"/>
            <a:t>Hep A Total antibody</a:t>
          </a:r>
          <a:endParaRPr lang="en-US" sz="1200" kern="1200"/>
        </a:p>
        <a:p>
          <a:pPr marL="114300" lvl="1" indent="-114300" algn="l" defTabSz="533400">
            <a:lnSpc>
              <a:spcPct val="90000"/>
            </a:lnSpc>
            <a:spcBef>
              <a:spcPct val="0"/>
            </a:spcBef>
            <a:spcAft>
              <a:spcPct val="20000"/>
            </a:spcAft>
            <a:buChar char="•"/>
          </a:pPr>
          <a:r>
            <a:rPr lang="en-US" sz="1200" b="1" kern="1200" dirty="0"/>
            <a:t>Hep B surface antibody (HBsAb), Hep B surface antigen (HBsAg), Hep B core antibody (HBcAb)</a:t>
          </a:r>
          <a:endParaRPr lang="en-US" sz="1200" kern="1200" dirty="0"/>
        </a:p>
      </dsp:txBody>
      <dsp:txXfrm>
        <a:off x="0" y="918146"/>
        <a:ext cx="4945921" cy="596160"/>
      </dsp:txXfrm>
    </dsp:sp>
    <dsp:sp modelId="{03C0A3E0-FCD0-4B4F-8A5A-0B5BA0105511}">
      <dsp:nvSpPr>
        <dsp:cNvPr id="0" name=""/>
        <dsp:cNvSpPr/>
      </dsp:nvSpPr>
      <dsp:spPr>
        <a:xfrm>
          <a:off x="0" y="1514306"/>
          <a:ext cx="4945921" cy="3837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HIV serology</a:t>
          </a:r>
          <a:endParaRPr lang="en-US" sz="1600" kern="1200"/>
        </a:p>
      </dsp:txBody>
      <dsp:txXfrm>
        <a:off x="18734" y="1533040"/>
        <a:ext cx="4908453" cy="346292"/>
      </dsp:txXfrm>
    </dsp:sp>
    <dsp:sp modelId="{6D6A44AE-C233-144B-A0C1-0BAC2EB51772}">
      <dsp:nvSpPr>
        <dsp:cNvPr id="0" name=""/>
        <dsp:cNvSpPr/>
      </dsp:nvSpPr>
      <dsp:spPr>
        <a:xfrm>
          <a:off x="0" y="1944146"/>
          <a:ext cx="4945921" cy="3837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CBC with differential</a:t>
          </a:r>
          <a:endParaRPr lang="en-US" sz="1600" kern="1200"/>
        </a:p>
      </dsp:txBody>
      <dsp:txXfrm>
        <a:off x="18734" y="1962880"/>
        <a:ext cx="4908453" cy="346292"/>
      </dsp:txXfrm>
    </dsp:sp>
    <dsp:sp modelId="{646EF347-2B97-7544-B834-7D3295B8A0C9}">
      <dsp:nvSpPr>
        <dsp:cNvPr id="0" name=""/>
        <dsp:cNvSpPr/>
      </dsp:nvSpPr>
      <dsp:spPr>
        <a:xfrm>
          <a:off x="0" y="2373986"/>
          <a:ext cx="4945921" cy="38376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Comprehensive metabolic panel</a:t>
          </a:r>
          <a:endParaRPr lang="en-US" sz="1600" kern="1200"/>
        </a:p>
      </dsp:txBody>
      <dsp:txXfrm>
        <a:off x="18734" y="2392720"/>
        <a:ext cx="4908453" cy="346292"/>
      </dsp:txXfrm>
    </dsp:sp>
    <dsp:sp modelId="{3E4EEC61-1A2A-E34F-BA58-231EDAB7D38F}">
      <dsp:nvSpPr>
        <dsp:cNvPr id="0" name=""/>
        <dsp:cNvSpPr/>
      </dsp:nvSpPr>
      <dsp:spPr>
        <a:xfrm>
          <a:off x="0" y="2803826"/>
          <a:ext cx="4945921" cy="3837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Optional</a:t>
          </a:r>
        </a:p>
      </dsp:txBody>
      <dsp:txXfrm>
        <a:off x="18734" y="2822560"/>
        <a:ext cx="4908453" cy="346292"/>
      </dsp:txXfrm>
    </dsp:sp>
    <dsp:sp modelId="{16927B60-3148-854C-A5D9-72FEB20FD935}">
      <dsp:nvSpPr>
        <dsp:cNvPr id="0" name=""/>
        <dsp:cNvSpPr/>
      </dsp:nvSpPr>
      <dsp:spPr>
        <a:xfrm>
          <a:off x="0" y="3187586"/>
          <a:ext cx="4945921"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03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Iron profile (Fe, TIBC, Ferritin)</a:t>
          </a:r>
        </a:p>
        <a:p>
          <a:pPr marL="114300" lvl="1" indent="-114300" algn="l" defTabSz="533400">
            <a:lnSpc>
              <a:spcPct val="90000"/>
            </a:lnSpc>
            <a:spcBef>
              <a:spcPct val="0"/>
            </a:spcBef>
            <a:spcAft>
              <a:spcPct val="20000"/>
            </a:spcAft>
            <a:buChar char="•"/>
          </a:pPr>
          <a:r>
            <a:rPr lang="en-US" sz="1200" kern="1200" dirty="0"/>
            <a:t>25 OH Vitamin D</a:t>
          </a:r>
        </a:p>
        <a:p>
          <a:pPr marL="114300" lvl="1" indent="-114300" algn="l" defTabSz="533400">
            <a:lnSpc>
              <a:spcPct val="90000"/>
            </a:lnSpc>
            <a:spcBef>
              <a:spcPct val="0"/>
            </a:spcBef>
            <a:spcAft>
              <a:spcPct val="20000"/>
            </a:spcAft>
            <a:buChar char="•"/>
          </a:pPr>
          <a:r>
            <a:rPr lang="en-US" sz="1200" kern="1200" dirty="0"/>
            <a:t>Urinary drug screen</a:t>
          </a:r>
        </a:p>
        <a:p>
          <a:pPr marL="114300" lvl="1" indent="-114300" algn="l" defTabSz="533400">
            <a:lnSpc>
              <a:spcPct val="90000"/>
            </a:lnSpc>
            <a:spcBef>
              <a:spcPct val="0"/>
            </a:spcBef>
            <a:spcAft>
              <a:spcPct val="20000"/>
            </a:spcAft>
            <a:buChar char="•"/>
          </a:pPr>
          <a:r>
            <a:rPr lang="en-US" sz="1200" kern="1200" dirty="0"/>
            <a:t>For patients with cirrhosis</a:t>
          </a:r>
        </a:p>
        <a:p>
          <a:pPr marL="228600" lvl="2" indent="-114300" algn="l" defTabSz="533400">
            <a:lnSpc>
              <a:spcPct val="90000"/>
            </a:lnSpc>
            <a:spcBef>
              <a:spcPct val="0"/>
            </a:spcBef>
            <a:spcAft>
              <a:spcPct val="20000"/>
            </a:spcAft>
            <a:buChar char="•"/>
          </a:pPr>
          <a:r>
            <a:rPr lang="en-US" sz="1200" kern="1200" dirty="0"/>
            <a:t>PT/INR</a:t>
          </a:r>
        </a:p>
        <a:p>
          <a:pPr marL="228600" lvl="2" indent="-114300" algn="l" defTabSz="533400">
            <a:lnSpc>
              <a:spcPct val="90000"/>
            </a:lnSpc>
            <a:spcBef>
              <a:spcPct val="0"/>
            </a:spcBef>
            <a:spcAft>
              <a:spcPct val="20000"/>
            </a:spcAft>
            <a:buChar char="•"/>
          </a:pPr>
          <a:r>
            <a:rPr lang="en-US" sz="1200" kern="1200" dirty="0"/>
            <a:t>Alpha Fetoprotein Tumor Marker (AFP)</a:t>
          </a:r>
        </a:p>
      </dsp:txBody>
      <dsp:txXfrm>
        <a:off x="0" y="3187586"/>
        <a:ext cx="4945921" cy="1258560"/>
      </dsp:txXfrm>
    </dsp:sp>
    <dsp:sp modelId="{AFE99F21-E858-A44C-80D8-0EAC30953D3D}">
      <dsp:nvSpPr>
        <dsp:cNvPr id="0" name=""/>
        <dsp:cNvSpPr/>
      </dsp:nvSpPr>
      <dsp:spPr>
        <a:xfrm>
          <a:off x="0" y="4446146"/>
          <a:ext cx="4945921" cy="3837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For unclear liver fibrosis staging</a:t>
          </a:r>
        </a:p>
      </dsp:txBody>
      <dsp:txXfrm>
        <a:off x="18734" y="4464880"/>
        <a:ext cx="4908453" cy="346292"/>
      </dsp:txXfrm>
    </dsp:sp>
    <dsp:sp modelId="{ADC2CD9F-A5BB-1646-AF45-8791D374DD7A}">
      <dsp:nvSpPr>
        <dsp:cNvPr id="0" name=""/>
        <dsp:cNvSpPr/>
      </dsp:nvSpPr>
      <dsp:spPr>
        <a:xfrm>
          <a:off x="0" y="4829906"/>
          <a:ext cx="4945921"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03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Fibrotest/Fibrosure</a:t>
          </a:r>
        </a:p>
      </dsp:txBody>
      <dsp:txXfrm>
        <a:off x="0" y="4829906"/>
        <a:ext cx="4945921" cy="264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5CF5-7782-433A-B551-CAD4C46E81CF}">
      <dsp:nvSpPr>
        <dsp:cNvPr id="0" name=""/>
        <dsp:cNvSpPr/>
      </dsp:nvSpPr>
      <dsp:spPr>
        <a:xfrm>
          <a:off x="6357103" y="2988254"/>
          <a:ext cx="98498" cy="519217"/>
        </a:xfrm>
        <a:custGeom>
          <a:avLst/>
          <a:gdLst/>
          <a:ahLst/>
          <a:cxnLst/>
          <a:rect l="0" t="0" r="0" b="0"/>
          <a:pathLst>
            <a:path>
              <a:moveTo>
                <a:pt x="98498" y="0"/>
              </a:moveTo>
              <a:lnTo>
                <a:pt x="98498" y="452743"/>
              </a:lnTo>
              <a:lnTo>
                <a:pt x="0" y="452743"/>
              </a:lnTo>
              <a:lnTo>
                <a:pt x="0" y="5192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3E299-34FD-46CA-B113-13AF82B6C050}">
      <dsp:nvSpPr>
        <dsp:cNvPr id="0" name=""/>
        <dsp:cNvSpPr/>
      </dsp:nvSpPr>
      <dsp:spPr>
        <a:xfrm>
          <a:off x="4159821" y="1616553"/>
          <a:ext cx="2295780" cy="584939"/>
        </a:xfrm>
        <a:custGeom>
          <a:avLst/>
          <a:gdLst/>
          <a:ahLst/>
          <a:cxnLst/>
          <a:rect l="0" t="0" r="0" b="0"/>
          <a:pathLst>
            <a:path>
              <a:moveTo>
                <a:pt x="0" y="0"/>
              </a:moveTo>
              <a:lnTo>
                <a:pt x="0" y="518466"/>
              </a:lnTo>
              <a:lnTo>
                <a:pt x="2295780" y="518466"/>
              </a:lnTo>
              <a:lnTo>
                <a:pt x="2295780" y="5849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AA277-0195-492B-999E-4565A2BA1157}">
      <dsp:nvSpPr>
        <dsp:cNvPr id="0" name=""/>
        <dsp:cNvSpPr/>
      </dsp:nvSpPr>
      <dsp:spPr>
        <a:xfrm>
          <a:off x="3472030" y="383496"/>
          <a:ext cx="687791" cy="604787"/>
        </a:xfrm>
        <a:custGeom>
          <a:avLst/>
          <a:gdLst/>
          <a:ahLst/>
          <a:cxnLst/>
          <a:rect l="0" t="0" r="0" b="0"/>
          <a:pathLst>
            <a:path>
              <a:moveTo>
                <a:pt x="0" y="0"/>
              </a:moveTo>
              <a:lnTo>
                <a:pt x="0" y="538314"/>
              </a:lnTo>
              <a:lnTo>
                <a:pt x="687791" y="538314"/>
              </a:lnTo>
              <a:lnTo>
                <a:pt x="687791" y="6047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2ED4-D206-4CA3-B1F1-C3F3759D7D84}">
      <dsp:nvSpPr>
        <dsp:cNvPr id="0" name=""/>
        <dsp:cNvSpPr/>
      </dsp:nvSpPr>
      <dsp:spPr>
        <a:xfrm>
          <a:off x="936479" y="3205600"/>
          <a:ext cx="478976" cy="593873"/>
        </a:xfrm>
        <a:custGeom>
          <a:avLst/>
          <a:gdLst/>
          <a:ahLst/>
          <a:cxnLst/>
          <a:rect l="0" t="0" r="0" b="0"/>
          <a:pathLst>
            <a:path>
              <a:moveTo>
                <a:pt x="478976" y="0"/>
              </a:moveTo>
              <a:lnTo>
                <a:pt x="478976" y="527399"/>
              </a:lnTo>
              <a:lnTo>
                <a:pt x="0" y="527399"/>
              </a:lnTo>
              <a:lnTo>
                <a:pt x="0" y="5938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365575-06D0-48E1-9D71-2CB123557E41}">
      <dsp:nvSpPr>
        <dsp:cNvPr id="0" name=""/>
        <dsp:cNvSpPr/>
      </dsp:nvSpPr>
      <dsp:spPr>
        <a:xfrm>
          <a:off x="1415456" y="383496"/>
          <a:ext cx="2056573" cy="1974139"/>
        </a:xfrm>
        <a:custGeom>
          <a:avLst/>
          <a:gdLst/>
          <a:ahLst/>
          <a:cxnLst/>
          <a:rect l="0" t="0" r="0" b="0"/>
          <a:pathLst>
            <a:path>
              <a:moveTo>
                <a:pt x="2056573" y="0"/>
              </a:moveTo>
              <a:lnTo>
                <a:pt x="2056573" y="1907666"/>
              </a:lnTo>
              <a:lnTo>
                <a:pt x="0" y="1907666"/>
              </a:lnTo>
              <a:lnTo>
                <a:pt x="0" y="19741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F2856-DC16-4AD4-AA13-25B7DC4FD12B}">
      <dsp:nvSpPr>
        <dsp:cNvPr id="0" name=""/>
        <dsp:cNvSpPr/>
      </dsp:nvSpPr>
      <dsp:spPr>
        <a:xfrm>
          <a:off x="853803" y="-72151"/>
          <a:ext cx="2618227" cy="1180515"/>
        </a:xfrm>
        <a:custGeom>
          <a:avLst/>
          <a:gdLst/>
          <a:ahLst/>
          <a:cxnLst/>
          <a:rect l="0" t="0" r="0" b="0"/>
          <a:pathLst>
            <a:path>
              <a:moveTo>
                <a:pt x="0" y="1180515"/>
              </a:moveTo>
              <a:lnTo>
                <a:pt x="261822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6E175-8668-4090-A5F2-2EF20C2F5DC5}">
      <dsp:nvSpPr>
        <dsp:cNvPr id="0" name=""/>
        <dsp:cNvSpPr/>
      </dsp:nvSpPr>
      <dsp:spPr>
        <a:xfrm>
          <a:off x="808083" y="652717"/>
          <a:ext cx="91440" cy="1183637"/>
        </a:xfrm>
        <a:custGeom>
          <a:avLst/>
          <a:gdLst/>
          <a:ahLst/>
          <a:cxnLst/>
          <a:rect l="0" t="0" r="0" b="0"/>
          <a:pathLst>
            <a:path>
              <a:moveTo>
                <a:pt x="82753" y="1183637"/>
              </a:moveTo>
              <a:lnTo>
                <a:pt x="4572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10FB6F-D41E-4E21-9D42-C8ACEA95562F}">
      <dsp:nvSpPr>
        <dsp:cNvPr id="0" name=""/>
        <dsp:cNvSpPr/>
      </dsp:nvSpPr>
      <dsp:spPr>
        <a:xfrm>
          <a:off x="-79728" y="1380707"/>
          <a:ext cx="1941129" cy="455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3D434-420F-47EE-A725-53F86EF3CDD7}">
      <dsp:nvSpPr>
        <dsp:cNvPr id="0" name=""/>
        <dsp:cNvSpPr/>
      </dsp:nvSpPr>
      <dsp:spPr>
        <a:xfrm>
          <a:off x="0" y="1456449"/>
          <a:ext cx="1941129" cy="455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Screen for Varices and HCC</a:t>
          </a:r>
        </a:p>
      </dsp:txBody>
      <dsp:txXfrm>
        <a:off x="13345" y="1469794"/>
        <a:ext cx="1914439" cy="428957"/>
      </dsp:txXfrm>
    </dsp:sp>
    <dsp:sp modelId="{8E7A7317-09E4-463D-AA4B-3C6348CB4625}">
      <dsp:nvSpPr>
        <dsp:cNvPr id="0" name=""/>
        <dsp:cNvSpPr/>
      </dsp:nvSpPr>
      <dsp:spPr>
        <a:xfrm>
          <a:off x="-79728" y="652717"/>
          <a:ext cx="1867063" cy="455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1E3FD-6E2C-4DD8-B8AE-30C08F39C378}">
      <dsp:nvSpPr>
        <dsp:cNvPr id="0" name=""/>
        <dsp:cNvSpPr/>
      </dsp:nvSpPr>
      <dsp:spPr>
        <a:xfrm>
          <a:off x="0" y="728459"/>
          <a:ext cx="1867063" cy="455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Obvious Signs of Cirrhosis</a:t>
          </a:r>
        </a:p>
      </dsp:txBody>
      <dsp:txXfrm>
        <a:off x="13345" y="741804"/>
        <a:ext cx="1840373" cy="428957"/>
      </dsp:txXfrm>
    </dsp:sp>
    <dsp:sp modelId="{7818D067-032A-4394-892B-468C75FE4928}">
      <dsp:nvSpPr>
        <dsp:cNvPr id="0" name=""/>
        <dsp:cNvSpPr/>
      </dsp:nvSpPr>
      <dsp:spPr>
        <a:xfrm>
          <a:off x="1829687" y="-72151"/>
          <a:ext cx="3284685" cy="455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226F9-02D9-4439-96CF-96C69474CD25}">
      <dsp:nvSpPr>
        <dsp:cNvPr id="0" name=""/>
        <dsp:cNvSpPr/>
      </dsp:nvSpPr>
      <dsp:spPr>
        <a:xfrm>
          <a:off x="1909415" y="3590"/>
          <a:ext cx="3284685" cy="455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Chronic HCV</a:t>
          </a:r>
        </a:p>
      </dsp:txBody>
      <dsp:txXfrm>
        <a:off x="1922760" y="16935"/>
        <a:ext cx="3257995" cy="428957"/>
      </dsp:txXfrm>
    </dsp:sp>
    <dsp:sp modelId="{4E23E49E-9BF5-4BF8-8529-3A312094B8F4}">
      <dsp:nvSpPr>
        <dsp:cNvPr id="0" name=""/>
        <dsp:cNvSpPr/>
      </dsp:nvSpPr>
      <dsp:spPr>
        <a:xfrm>
          <a:off x="488268" y="2357636"/>
          <a:ext cx="1854376" cy="847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86635-06D6-4B9A-95F7-D894A519A3AE}">
      <dsp:nvSpPr>
        <dsp:cNvPr id="0" name=""/>
        <dsp:cNvSpPr/>
      </dsp:nvSpPr>
      <dsp:spPr>
        <a:xfrm>
          <a:off x="567996" y="2433377"/>
          <a:ext cx="1854376" cy="847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Concordant</a:t>
          </a:r>
        </a:p>
      </dsp:txBody>
      <dsp:txXfrm>
        <a:off x="592832" y="2458213"/>
        <a:ext cx="1804704" cy="798292"/>
      </dsp:txXfrm>
    </dsp:sp>
    <dsp:sp modelId="{92A9F0B6-16AF-4C39-BDFD-ABAE1B6434CC}">
      <dsp:nvSpPr>
        <dsp:cNvPr id="0" name=""/>
        <dsp:cNvSpPr/>
      </dsp:nvSpPr>
      <dsp:spPr>
        <a:xfrm>
          <a:off x="-79728" y="3799473"/>
          <a:ext cx="2032416" cy="598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9D457-9C01-41EE-AAF9-B600A80D5E3E}">
      <dsp:nvSpPr>
        <dsp:cNvPr id="0" name=""/>
        <dsp:cNvSpPr/>
      </dsp:nvSpPr>
      <dsp:spPr>
        <a:xfrm>
          <a:off x="0" y="3875215"/>
          <a:ext cx="2032416" cy="5984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Treat</a:t>
          </a:r>
        </a:p>
      </dsp:txBody>
      <dsp:txXfrm>
        <a:off x="17528" y="3892743"/>
        <a:ext cx="1997360" cy="563404"/>
      </dsp:txXfrm>
    </dsp:sp>
    <dsp:sp modelId="{598CCD29-12FA-4199-8BBF-0778F73825F6}">
      <dsp:nvSpPr>
        <dsp:cNvPr id="0" name=""/>
        <dsp:cNvSpPr/>
      </dsp:nvSpPr>
      <dsp:spPr>
        <a:xfrm>
          <a:off x="2183306" y="988283"/>
          <a:ext cx="3953030" cy="62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84BCF-A8D7-45CF-9C3C-416069783B8E}">
      <dsp:nvSpPr>
        <dsp:cNvPr id="0" name=""/>
        <dsp:cNvSpPr/>
      </dsp:nvSpPr>
      <dsp:spPr>
        <a:xfrm>
          <a:off x="2263034" y="1064025"/>
          <a:ext cx="3953030" cy="62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Two Non-Invasive liver fibrosis Staging  Tests</a:t>
          </a:r>
        </a:p>
        <a:p>
          <a:pPr marL="0" lvl="0" indent="0" algn="ctr" defTabSz="711200">
            <a:lnSpc>
              <a:spcPct val="90000"/>
            </a:lnSpc>
            <a:spcBef>
              <a:spcPct val="0"/>
            </a:spcBef>
            <a:spcAft>
              <a:spcPct val="35000"/>
            </a:spcAft>
            <a:buNone/>
          </a:pPr>
          <a:r>
            <a:rPr lang="en-US" sz="1600" kern="1200" dirty="0"/>
            <a:t>(APRI,FIB-4)</a:t>
          </a:r>
        </a:p>
      </dsp:txBody>
      <dsp:txXfrm>
        <a:off x="2281435" y="1082426"/>
        <a:ext cx="3916228" cy="591467"/>
      </dsp:txXfrm>
    </dsp:sp>
    <dsp:sp modelId="{74D2F77B-D09A-4494-BE72-258BE64E2574}">
      <dsp:nvSpPr>
        <dsp:cNvPr id="0" name=""/>
        <dsp:cNvSpPr/>
      </dsp:nvSpPr>
      <dsp:spPr>
        <a:xfrm>
          <a:off x="5763585" y="2201492"/>
          <a:ext cx="1384033" cy="78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3F1A3-6B1D-47A6-9915-F20589F13323}">
      <dsp:nvSpPr>
        <dsp:cNvPr id="0" name=""/>
        <dsp:cNvSpPr/>
      </dsp:nvSpPr>
      <dsp:spPr>
        <a:xfrm>
          <a:off x="5843313" y="2277234"/>
          <a:ext cx="1384033" cy="78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none" kern="1200" dirty="0"/>
            <a:t>Discordant</a:t>
          </a:r>
        </a:p>
      </dsp:txBody>
      <dsp:txXfrm>
        <a:off x="5866356" y="2300277"/>
        <a:ext cx="1337947" cy="740675"/>
      </dsp:txXfrm>
    </dsp:sp>
    <dsp:sp modelId="{F368DE9D-9C26-4943-9EF8-8DF03E03B289}">
      <dsp:nvSpPr>
        <dsp:cNvPr id="0" name=""/>
        <dsp:cNvSpPr/>
      </dsp:nvSpPr>
      <dsp:spPr>
        <a:xfrm>
          <a:off x="5215463" y="3507471"/>
          <a:ext cx="2283280" cy="567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84EA1-2FA2-4A49-80BB-A9AAF544C7BB}">
      <dsp:nvSpPr>
        <dsp:cNvPr id="0" name=""/>
        <dsp:cNvSpPr/>
      </dsp:nvSpPr>
      <dsp:spPr>
        <a:xfrm>
          <a:off x="5295191" y="3583213"/>
          <a:ext cx="2283280" cy="567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Fibroscan/Fibrosure</a:t>
          </a:r>
        </a:p>
      </dsp:txBody>
      <dsp:txXfrm>
        <a:off x="5311809" y="3599831"/>
        <a:ext cx="2250044" cy="534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C80F-DDD9-C04E-97BC-A64DE7A6A3E8}" type="datetimeFigureOut">
              <a:rPr lang="en-US" smtClean="0"/>
              <a:t>5/10/22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B05BD-9699-8C4A-B4F7-6809EF7189CB}" type="slidenum">
              <a:rPr lang="en-US" smtClean="0"/>
              <a:t>‹#›</a:t>
            </a:fld>
            <a:endParaRPr lang="en-US"/>
          </a:p>
        </p:txBody>
      </p:sp>
    </p:spTree>
    <p:extLst>
      <p:ext uri="{BB962C8B-B14F-4D97-AF65-F5344CB8AC3E}">
        <p14:creationId xmlns:p14="http://schemas.microsoft.com/office/powerpoint/2010/main" val="135789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a:t>
            </a:fld>
            <a:endParaRPr lang="en-US"/>
          </a:p>
        </p:txBody>
      </p:sp>
    </p:spTree>
    <p:extLst>
      <p:ext uri="{BB962C8B-B14F-4D97-AF65-F5344CB8AC3E}">
        <p14:creationId xmlns:p14="http://schemas.microsoft.com/office/powerpoint/2010/main" val="295985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10</a:t>
            </a:fld>
            <a:endParaRPr lang="en-US"/>
          </a:p>
        </p:txBody>
      </p:sp>
    </p:spTree>
    <p:extLst>
      <p:ext uri="{BB962C8B-B14F-4D97-AF65-F5344CB8AC3E}">
        <p14:creationId xmlns:p14="http://schemas.microsoft.com/office/powerpoint/2010/main" val="379298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Following initial infection with HCV, approximately 55 to 85% of persons develop chronic infection. Among those with chronic infection, approximately 20 to 30% will eventually develop cirrhosis. Patients who have HCV-related cirrhosis have a 2 to 7% per year risk of developing either end-stage liver disease or hepatocellular carcinoma. Abbreviations: ESLD = end-stage liver disease HCC = hepatocellular </a:t>
            </a:r>
            <a:r>
              <a:rPr lang="en-US" dirty="0" err="1">
                <a:effectLst/>
              </a:rPr>
              <a:t>carcinomaSource</a:t>
            </a:r>
            <a:r>
              <a:rPr lang="en-US" dirty="0">
                <a:effectLst/>
              </a:rPr>
              <a:t>: Lingala S, </a:t>
            </a:r>
            <a:r>
              <a:rPr lang="en-US" dirty="0" err="1">
                <a:effectLst/>
              </a:rPr>
              <a:t>Ghany</a:t>
            </a:r>
            <a:r>
              <a:rPr lang="en-US" dirty="0">
                <a:effectLst/>
              </a:rPr>
              <a:t> MG. Natural History of Hepatitis C. Gastroenterol Clin North Am. 2015;44:717-34.</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11</a:t>
            </a:fld>
            <a:endParaRPr lang="en-US"/>
          </a:p>
        </p:txBody>
      </p:sp>
    </p:spTree>
    <p:extLst>
      <p:ext uri="{BB962C8B-B14F-4D97-AF65-F5344CB8AC3E}">
        <p14:creationId xmlns:p14="http://schemas.microsoft.com/office/powerpoint/2010/main" val="34672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12</a:t>
            </a:fld>
            <a:endParaRPr lang="en-US"/>
          </a:p>
        </p:txBody>
      </p:sp>
    </p:spTree>
    <p:extLst>
      <p:ext uri="{BB962C8B-B14F-4D97-AF65-F5344CB8AC3E}">
        <p14:creationId xmlns:p14="http://schemas.microsoft.com/office/powerpoint/2010/main" val="92106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13</a:t>
            </a:fld>
            <a:endParaRPr lang="en-US"/>
          </a:p>
        </p:txBody>
      </p:sp>
    </p:spTree>
    <p:extLst>
      <p:ext uri="{BB962C8B-B14F-4D97-AF65-F5344CB8AC3E}">
        <p14:creationId xmlns:p14="http://schemas.microsoft.com/office/powerpoint/2010/main" val="143397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14</a:t>
            </a:fld>
            <a:endParaRPr lang="en-US"/>
          </a:p>
        </p:txBody>
      </p:sp>
    </p:spTree>
    <p:extLst>
      <p:ext uri="{BB962C8B-B14F-4D97-AF65-F5344CB8AC3E}">
        <p14:creationId xmlns:p14="http://schemas.microsoft.com/office/powerpoint/2010/main" val="135322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15</a:t>
            </a:fld>
            <a:endParaRPr lang="en-US"/>
          </a:p>
        </p:txBody>
      </p:sp>
    </p:spTree>
    <p:extLst>
      <p:ext uri="{BB962C8B-B14F-4D97-AF65-F5344CB8AC3E}">
        <p14:creationId xmlns:p14="http://schemas.microsoft.com/office/powerpoint/2010/main" val="96716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16</a:t>
            </a:fld>
            <a:endParaRPr lang="en-US"/>
          </a:p>
        </p:txBody>
      </p:sp>
    </p:spTree>
    <p:extLst>
      <p:ext uri="{BB962C8B-B14F-4D97-AF65-F5344CB8AC3E}">
        <p14:creationId xmlns:p14="http://schemas.microsoft.com/office/powerpoint/2010/main" val="253836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table we can visualize the different screening</a:t>
            </a:r>
            <a:r>
              <a:rPr lang="en-US" baseline="0" dirty="0"/>
              <a:t> interventions and their impact on total number of unique patients screened.  In the first period, 2006-2012, only patients that were perceived as high risk (PWID), patients being evaluated for cirrhosis or patients being evaluated for abnormal LFT’s were screened. A total of 5425 patients were screened with a seropositivity rate of 10.8 %.  In the second period, 2012-2015 screening interventions included the presence of an electronic health reminder that would trigger if a patient was born between 1945-1965 (baby boomer birth cohort screening) and workshops carried out through the CNHS to educate providers on the importance of HCV screening, interpretation of the lab results and referral information. During this period 17134 patients were screened with a seropositivity rate of 5.9 %). During the third period, 2015-2017, screening was expanded to Universal Screening, all patients between 20-69 years old, and screening was also expanded beyond primary care to OBGYN, ED/UC and the dental clinics.  Screening modalities included EHR reminders and lab triggered screening.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17</a:t>
            </a:fld>
            <a:endParaRPr lang="en-US"/>
          </a:p>
        </p:txBody>
      </p:sp>
    </p:spTree>
    <p:extLst>
      <p:ext uri="{BB962C8B-B14F-4D97-AF65-F5344CB8AC3E}">
        <p14:creationId xmlns:p14="http://schemas.microsoft.com/office/powerpoint/2010/main" val="393366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18</a:t>
            </a:fld>
            <a:endParaRPr lang="en-US"/>
          </a:p>
        </p:txBody>
      </p:sp>
    </p:spTree>
    <p:extLst>
      <p:ext uri="{BB962C8B-B14F-4D97-AF65-F5344CB8AC3E}">
        <p14:creationId xmlns:p14="http://schemas.microsoft.com/office/powerpoint/2010/main" val="132935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19</a:t>
            </a:fld>
            <a:endParaRPr lang="en-US"/>
          </a:p>
        </p:txBody>
      </p:sp>
    </p:spTree>
    <p:extLst>
      <p:ext uri="{BB962C8B-B14F-4D97-AF65-F5344CB8AC3E}">
        <p14:creationId xmlns:p14="http://schemas.microsoft.com/office/powerpoint/2010/main" val="166852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a:t>
            </a:fld>
            <a:endParaRPr lang="en-US"/>
          </a:p>
        </p:txBody>
      </p:sp>
    </p:spTree>
    <p:extLst>
      <p:ext uri="{BB962C8B-B14F-4D97-AF65-F5344CB8AC3E}">
        <p14:creationId xmlns:p14="http://schemas.microsoft.com/office/powerpoint/2010/main" val="944205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20</a:t>
            </a:fld>
            <a:endParaRPr lang="en-US"/>
          </a:p>
        </p:txBody>
      </p:sp>
    </p:spTree>
    <p:extLst>
      <p:ext uri="{BB962C8B-B14F-4D97-AF65-F5344CB8AC3E}">
        <p14:creationId xmlns:p14="http://schemas.microsoft.com/office/powerpoint/2010/main" val="3008355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21</a:t>
            </a:fld>
            <a:endParaRPr lang="en-US"/>
          </a:p>
        </p:txBody>
      </p:sp>
    </p:spTree>
    <p:extLst>
      <p:ext uri="{BB962C8B-B14F-4D97-AF65-F5344CB8AC3E}">
        <p14:creationId xmlns:p14="http://schemas.microsoft.com/office/powerpoint/2010/main" val="130624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22</a:t>
            </a:fld>
            <a:endParaRPr lang="en-US"/>
          </a:p>
        </p:txBody>
      </p:sp>
    </p:spTree>
    <p:extLst>
      <p:ext uri="{BB962C8B-B14F-4D97-AF65-F5344CB8AC3E}">
        <p14:creationId xmlns:p14="http://schemas.microsoft.com/office/powerpoint/2010/main" val="358955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23</a:t>
            </a:fld>
            <a:endParaRPr lang="en-US"/>
          </a:p>
        </p:txBody>
      </p:sp>
    </p:spTree>
    <p:extLst>
      <p:ext uri="{BB962C8B-B14F-4D97-AF65-F5344CB8AC3E}">
        <p14:creationId xmlns:p14="http://schemas.microsoft.com/office/powerpoint/2010/main" val="904227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24</a:t>
            </a:fld>
            <a:endParaRPr lang="en-US"/>
          </a:p>
        </p:txBody>
      </p:sp>
    </p:spTree>
    <p:extLst>
      <p:ext uri="{BB962C8B-B14F-4D97-AF65-F5344CB8AC3E}">
        <p14:creationId xmlns:p14="http://schemas.microsoft.com/office/powerpoint/2010/main" val="201607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25</a:t>
            </a:fld>
            <a:endParaRPr lang="en-US"/>
          </a:p>
        </p:txBody>
      </p:sp>
    </p:spTree>
    <p:extLst>
      <p:ext uri="{BB962C8B-B14F-4D97-AF65-F5344CB8AC3E}">
        <p14:creationId xmlns:p14="http://schemas.microsoft.com/office/powerpoint/2010/main" val="3611914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26</a:t>
            </a:fld>
            <a:endParaRPr lang="en-US"/>
          </a:p>
        </p:txBody>
      </p:sp>
    </p:spTree>
    <p:extLst>
      <p:ext uri="{BB962C8B-B14F-4D97-AF65-F5344CB8AC3E}">
        <p14:creationId xmlns:p14="http://schemas.microsoft.com/office/powerpoint/2010/main" val="1568694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27</a:t>
            </a:fld>
            <a:endParaRPr lang="en-US"/>
          </a:p>
        </p:txBody>
      </p:sp>
    </p:spTree>
    <p:extLst>
      <p:ext uri="{BB962C8B-B14F-4D97-AF65-F5344CB8AC3E}">
        <p14:creationId xmlns:p14="http://schemas.microsoft.com/office/powerpoint/2010/main" val="3974975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itchFamily="34" charset="0"/>
                <a:ea typeface="Gothic"/>
                <a:cs typeface="Gothic"/>
              </a:rPr>
              <a:t>Figure 2 Histologic Features of HCV Infection, According to Different Scoring Systems. Panel A (trichrome stain) shows the portal tract (left) and central vein (right) without substantial fibrosis. This corresponds to Batts–Ludwig stage 0,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0, and Ishak stage 0. Panel B (trichrome stain) shows portal fibrous expansion with periportal fibrosis. This corresponds to Batts–Ludwig stage 2,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2, and Ishak stage 3. Panel C (trichrome stain) shows bridging septal fibrosis with architectural distortion in the absence of regenerative nodules. This corresponds to Batts–Ludwig stage 3,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3, and Ishak stage 4. Panel D (trichrome stain) shows marked bridging fibrosis with numerous regenerative nodules. This corresponds to Batts–Ludwig stage 4,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4, and Ishak stage 6. Photographs courtesy of Maxwell Smith, M.D., Department of Pathology, University of Colorado, Denver. In the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scoring system (0 to 4), stage 1 denotes minimal fibrosis, 2 scarring that extends outside the areas that contain blood vessels, 3 bridging fibrosis, and 4 cirrhosis. In the Batts–Ludwig system (0 to 4), stage 1 denotes portal fibrosis, 2 periportal or early bridging fibrosis with intact architecture, 3 fibrosis with architectural distortion, and 4 cirrhosis. In the Ishak system (0 to 6), stage 2 denotes fibrous expansion of most portal areas, 3 fibrous expansion of most portal areas with occasional portal-to-portal bridging, 4 fibrous expansion of most portal areas with marked bridging (both portal-to-portal and portal-to-central), 5 incomplete cirrhosis characterized by marked bridging and occasional nodules, and 6 probable or definite cirrhosis.11</a:t>
            </a:r>
          </a:p>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28</a:t>
            </a:fld>
            <a:endParaRPr lang="en-US"/>
          </a:p>
        </p:txBody>
      </p:sp>
    </p:spTree>
    <p:extLst>
      <p:ext uri="{BB962C8B-B14F-4D97-AF65-F5344CB8AC3E}">
        <p14:creationId xmlns:p14="http://schemas.microsoft.com/office/powerpoint/2010/main" val="3576723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29</a:t>
            </a:fld>
            <a:endParaRPr lang="en-US"/>
          </a:p>
        </p:txBody>
      </p:sp>
    </p:spTree>
    <p:extLst>
      <p:ext uri="{BB962C8B-B14F-4D97-AF65-F5344CB8AC3E}">
        <p14:creationId xmlns:p14="http://schemas.microsoft.com/office/powerpoint/2010/main" val="151265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a:t>
            </a:fld>
            <a:endParaRPr lang="en-US"/>
          </a:p>
        </p:txBody>
      </p:sp>
    </p:spTree>
    <p:extLst>
      <p:ext uri="{BB962C8B-B14F-4D97-AF65-F5344CB8AC3E}">
        <p14:creationId xmlns:p14="http://schemas.microsoft.com/office/powerpoint/2010/main" val="1278604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30</a:t>
            </a:fld>
            <a:endParaRPr lang="en-US"/>
          </a:p>
        </p:txBody>
      </p:sp>
    </p:spTree>
    <p:extLst>
      <p:ext uri="{BB962C8B-B14F-4D97-AF65-F5344CB8AC3E}">
        <p14:creationId xmlns:p14="http://schemas.microsoft.com/office/powerpoint/2010/main" val="2727003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31</a:t>
            </a:fld>
            <a:endParaRPr lang="en-US"/>
          </a:p>
        </p:txBody>
      </p:sp>
    </p:spTree>
    <p:extLst>
      <p:ext uri="{BB962C8B-B14F-4D97-AF65-F5344CB8AC3E}">
        <p14:creationId xmlns:p14="http://schemas.microsoft.com/office/powerpoint/2010/main" val="3381723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32</a:t>
            </a:fld>
            <a:endParaRPr lang="en-US"/>
          </a:p>
        </p:txBody>
      </p:sp>
    </p:spTree>
    <p:extLst>
      <p:ext uri="{BB962C8B-B14F-4D97-AF65-F5344CB8AC3E}">
        <p14:creationId xmlns:p14="http://schemas.microsoft.com/office/powerpoint/2010/main" val="3485391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33</a:t>
            </a:fld>
            <a:endParaRPr lang="en-US"/>
          </a:p>
        </p:txBody>
      </p:sp>
    </p:spTree>
    <p:extLst>
      <p:ext uri="{BB962C8B-B14F-4D97-AF65-F5344CB8AC3E}">
        <p14:creationId xmlns:p14="http://schemas.microsoft.com/office/powerpoint/2010/main" val="3947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34</a:t>
            </a:fld>
            <a:endParaRPr lang="en-US"/>
          </a:p>
        </p:txBody>
      </p:sp>
    </p:spTree>
    <p:extLst>
      <p:ext uri="{BB962C8B-B14F-4D97-AF65-F5344CB8AC3E}">
        <p14:creationId xmlns:p14="http://schemas.microsoft.com/office/powerpoint/2010/main" val="4188068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35</a:t>
            </a:fld>
            <a:endParaRPr lang="en-US"/>
          </a:p>
        </p:txBody>
      </p:sp>
    </p:spTree>
    <p:extLst>
      <p:ext uri="{BB962C8B-B14F-4D97-AF65-F5344CB8AC3E}">
        <p14:creationId xmlns:p14="http://schemas.microsoft.com/office/powerpoint/2010/main" val="447555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36</a:t>
            </a:fld>
            <a:endParaRPr lang="en-US"/>
          </a:p>
        </p:txBody>
      </p:sp>
    </p:spTree>
    <p:extLst>
      <p:ext uri="{BB962C8B-B14F-4D97-AF65-F5344CB8AC3E}">
        <p14:creationId xmlns:p14="http://schemas.microsoft.com/office/powerpoint/2010/main" val="3380275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37</a:t>
            </a:fld>
            <a:endParaRPr lang="en-US"/>
          </a:p>
        </p:txBody>
      </p:sp>
    </p:spTree>
    <p:extLst>
      <p:ext uri="{BB962C8B-B14F-4D97-AF65-F5344CB8AC3E}">
        <p14:creationId xmlns:p14="http://schemas.microsoft.com/office/powerpoint/2010/main" val="1101094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Harvoni = </a:t>
            </a:r>
            <a:r>
              <a:rPr lang="pt-BR" dirty="0" err="1"/>
              <a:t>le</a:t>
            </a:r>
            <a:r>
              <a:rPr lang="pt-BR" dirty="0"/>
              <a:t> DIP as vir </a:t>
            </a:r>
            <a:r>
              <a:rPr lang="pt-BR" dirty="0" err="1"/>
              <a:t>and</a:t>
            </a:r>
            <a:r>
              <a:rPr lang="pt-BR" dirty="0"/>
              <a:t> soe FOS </a:t>
            </a:r>
            <a:r>
              <a:rPr lang="pt-BR" dirty="0" err="1"/>
              <a:t>bue</a:t>
            </a:r>
            <a:r>
              <a:rPr lang="pt-BR" dirty="0"/>
              <a:t> vir</a:t>
            </a:r>
            <a:endParaRPr lang="en-US" dirty="0"/>
          </a:p>
          <a:p>
            <a:r>
              <a:rPr lang="en-US" dirty="0"/>
              <a:t>Epclusa =</a:t>
            </a:r>
            <a:r>
              <a:rPr lang="en-US" baseline="0" dirty="0"/>
              <a:t> </a:t>
            </a:r>
            <a:r>
              <a:rPr lang="en-US" dirty="0" err="1"/>
              <a:t>soe</a:t>
            </a:r>
            <a:r>
              <a:rPr lang="en-US" dirty="0"/>
              <a:t>-FOS-</a:t>
            </a:r>
            <a:r>
              <a:rPr lang="en-US" dirty="0" err="1"/>
              <a:t>bue</a:t>
            </a:r>
            <a:r>
              <a:rPr lang="en-US" dirty="0"/>
              <a:t>-</a:t>
            </a:r>
            <a:r>
              <a:rPr lang="en-US" dirty="0" err="1"/>
              <a:t>vir</a:t>
            </a:r>
            <a:r>
              <a:rPr lang="en-US" dirty="0"/>
              <a:t>, vel-PAT-as-</a:t>
            </a:r>
            <a:r>
              <a:rPr lang="en-US" dirty="0" err="1"/>
              <a:t>vir</a:t>
            </a:r>
            <a:endParaRPr lang="en-US" dirty="0"/>
          </a:p>
          <a:p>
            <a:r>
              <a:rPr lang="en-US" dirty="0" err="1"/>
              <a:t>Vosevi</a:t>
            </a:r>
            <a:r>
              <a:rPr lang="en-US" baseline="0" dirty="0"/>
              <a:t> = </a:t>
            </a:r>
            <a:r>
              <a:rPr lang="en-US" dirty="0" err="1"/>
              <a:t>soe</a:t>
            </a:r>
            <a:r>
              <a:rPr lang="en-US" dirty="0"/>
              <a:t>-FOS-</a:t>
            </a:r>
            <a:r>
              <a:rPr lang="en-US" dirty="0" err="1"/>
              <a:t>bue</a:t>
            </a:r>
            <a:r>
              <a:rPr lang="en-US" dirty="0"/>
              <a:t>-</a:t>
            </a:r>
            <a:r>
              <a:rPr lang="en-US" dirty="0" err="1"/>
              <a:t>vir</a:t>
            </a:r>
            <a:r>
              <a:rPr lang="en-US" dirty="0"/>
              <a:t>, vel-PAT-as-</a:t>
            </a:r>
            <a:r>
              <a:rPr lang="en-US" dirty="0" err="1"/>
              <a:t>vir</a:t>
            </a:r>
            <a:r>
              <a:rPr lang="en-US" dirty="0"/>
              <a:t>, vox-</a:t>
            </a:r>
            <a:r>
              <a:rPr lang="en-US" dirty="0" err="1"/>
              <a:t>i</a:t>
            </a:r>
            <a:r>
              <a:rPr lang="en-US" dirty="0"/>
              <a:t>-LA-pre-</a:t>
            </a:r>
            <a:r>
              <a:rPr lang="en-US" dirty="0" err="1"/>
              <a:t>vir</a:t>
            </a:r>
            <a:endParaRPr lang="en-US" dirty="0"/>
          </a:p>
          <a:p>
            <a:r>
              <a:rPr lang="en-US" dirty="0" err="1"/>
              <a:t>Mavyret</a:t>
            </a:r>
            <a:r>
              <a:rPr lang="en-US" dirty="0"/>
              <a:t> = </a:t>
            </a:r>
            <a:r>
              <a:rPr lang="pt-BR" dirty="0" err="1"/>
              <a:t>glec</a:t>
            </a:r>
            <a:r>
              <a:rPr lang="pt-BR" dirty="0"/>
              <a:t> A </a:t>
            </a:r>
            <a:r>
              <a:rPr lang="pt-BR" dirty="0" err="1"/>
              <a:t>pre</a:t>
            </a:r>
            <a:r>
              <a:rPr lang="pt-BR" dirty="0"/>
              <a:t> vir </a:t>
            </a:r>
            <a:r>
              <a:rPr lang="pt-BR" dirty="0" err="1"/>
              <a:t>and</a:t>
            </a:r>
            <a:r>
              <a:rPr lang="pt-BR" dirty="0"/>
              <a:t> pi BRENT as vir</a:t>
            </a:r>
          </a:p>
          <a:p>
            <a:r>
              <a:rPr lang="pt-BR" dirty="0" err="1"/>
              <a:t>Zepatier</a:t>
            </a:r>
            <a:r>
              <a:rPr lang="pt-BR" dirty="0"/>
              <a:t> = ELB as vir </a:t>
            </a:r>
            <a:r>
              <a:rPr lang="pt-BR" dirty="0" err="1"/>
              <a:t>and</a:t>
            </a:r>
            <a:r>
              <a:rPr lang="pt-BR" dirty="0"/>
              <a:t> </a:t>
            </a:r>
            <a:r>
              <a:rPr lang="pt-BR" dirty="0" err="1"/>
              <a:t>graz</a:t>
            </a:r>
            <a:r>
              <a:rPr lang="pt-BR" dirty="0"/>
              <a:t> OH </a:t>
            </a:r>
            <a:r>
              <a:rPr lang="pt-BR" dirty="0" err="1"/>
              <a:t>pre</a:t>
            </a:r>
            <a:r>
              <a:rPr lang="pt-BR" dirty="0"/>
              <a:t> vir</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38</a:t>
            </a:fld>
            <a:endParaRPr lang="en-US"/>
          </a:p>
        </p:txBody>
      </p:sp>
    </p:spTree>
    <p:extLst>
      <p:ext uri="{BB962C8B-B14F-4D97-AF65-F5344CB8AC3E}">
        <p14:creationId xmlns:p14="http://schemas.microsoft.com/office/powerpoint/2010/main" val="2799808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39</a:t>
            </a:fld>
            <a:endParaRPr lang="en-US"/>
          </a:p>
        </p:txBody>
      </p:sp>
    </p:spTree>
    <p:extLst>
      <p:ext uri="{BB962C8B-B14F-4D97-AF65-F5344CB8AC3E}">
        <p14:creationId xmlns:p14="http://schemas.microsoft.com/office/powerpoint/2010/main" val="1732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a:t>
            </a:fld>
            <a:endParaRPr lang="en-US"/>
          </a:p>
        </p:txBody>
      </p:sp>
    </p:spTree>
    <p:extLst>
      <p:ext uri="{BB962C8B-B14F-4D97-AF65-F5344CB8AC3E}">
        <p14:creationId xmlns:p14="http://schemas.microsoft.com/office/powerpoint/2010/main" val="2679312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40</a:t>
            </a:fld>
            <a:endParaRPr lang="en-US"/>
          </a:p>
        </p:txBody>
      </p:sp>
    </p:spTree>
    <p:extLst>
      <p:ext uri="{BB962C8B-B14F-4D97-AF65-F5344CB8AC3E}">
        <p14:creationId xmlns:p14="http://schemas.microsoft.com/office/powerpoint/2010/main" val="562364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41</a:t>
            </a:fld>
            <a:endParaRPr lang="en-US"/>
          </a:p>
        </p:txBody>
      </p:sp>
    </p:spTree>
    <p:extLst>
      <p:ext uri="{BB962C8B-B14F-4D97-AF65-F5344CB8AC3E}">
        <p14:creationId xmlns:p14="http://schemas.microsoft.com/office/powerpoint/2010/main" val="1161698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42</a:t>
            </a:fld>
            <a:endParaRPr lang="en-US"/>
          </a:p>
        </p:txBody>
      </p:sp>
    </p:spTree>
    <p:extLst>
      <p:ext uri="{BB962C8B-B14F-4D97-AF65-F5344CB8AC3E}">
        <p14:creationId xmlns:p14="http://schemas.microsoft.com/office/powerpoint/2010/main" val="31407077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43</a:t>
            </a:fld>
            <a:endParaRPr lang="en-US"/>
          </a:p>
        </p:txBody>
      </p:sp>
    </p:spTree>
    <p:extLst>
      <p:ext uri="{BB962C8B-B14F-4D97-AF65-F5344CB8AC3E}">
        <p14:creationId xmlns:p14="http://schemas.microsoft.com/office/powerpoint/2010/main" val="1119093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44</a:t>
            </a:fld>
            <a:endParaRPr lang="en-US"/>
          </a:p>
        </p:txBody>
      </p:sp>
    </p:spTree>
    <p:extLst>
      <p:ext uri="{BB962C8B-B14F-4D97-AF65-F5344CB8AC3E}">
        <p14:creationId xmlns:p14="http://schemas.microsoft.com/office/powerpoint/2010/main" val="3992035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45</a:t>
            </a:fld>
            <a:endParaRPr lang="en-US"/>
          </a:p>
        </p:txBody>
      </p:sp>
    </p:spTree>
    <p:extLst>
      <p:ext uri="{BB962C8B-B14F-4D97-AF65-F5344CB8AC3E}">
        <p14:creationId xmlns:p14="http://schemas.microsoft.com/office/powerpoint/2010/main" val="3173907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46</a:t>
            </a:fld>
            <a:endParaRPr lang="en-US"/>
          </a:p>
        </p:txBody>
      </p:sp>
    </p:spTree>
    <p:extLst>
      <p:ext uri="{BB962C8B-B14F-4D97-AF65-F5344CB8AC3E}">
        <p14:creationId xmlns:p14="http://schemas.microsoft.com/office/powerpoint/2010/main" val="93071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5</a:t>
            </a:fld>
            <a:endParaRPr lang="en-US"/>
          </a:p>
        </p:txBody>
      </p:sp>
    </p:spTree>
    <p:extLst>
      <p:ext uri="{BB962C8B-B14F-4D97-AF65-F5344CB8AC3E}">
        <p14:creationId xmlns:p14="http://schemas.microsoft.com/office/powerpoint/2010/main" val="368186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6</a:t>
            </a:fld>
            <a:endParaRPr lang="en-US"/>
          </a:p>
        </p:txBody>
      </p:sp>
    </p:spTree>
    <p:extLst>
      <p:ext uri="{BB962C8B-B14F-4D97-AF65-F5344CB8AC3E}">
        <p14:creationId xmlns:p14="http://schemas.microsoft.com/office/powerpoint/2010/main" val="222633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7</a:t>
            </a:fld>
            <a:endParaRPr lang="en-US"/>
          </a:p>
        </p:txBody>
      </p:sp>
    </p:spTree>
    <p:extLst>
      <p:ext uri="{BB962C8B-B14F-4D97-AF65-F5344CB8AC3E}">
        <p14:creationId xmlns:p14="http://schemas.microsoft.com/office/powerpoint/2010/main" val="27436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8</a:t>
            </a:fld>
            <a:endParaRPr lang="en-US"/>
          </a:p>
        </p:txBody>
      </p:sp>
    </p:spTree>
    <p:extLst>
      <p:ext uri="{BB962C8B-B14F-4D97-AF65-F5344CB8AC3E}">
        <p14:creationId xmlns:p14="http://schemas.microsoft.com/office/powerpoint/2010/main" val="36804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9</a:t>
            </a:fld>
            <a:endParaRPr lang="en-US"/>
          </a:p>
        </p:txBody>
      </p:sp>
    </p:spTree>
    <p:extLst>
      <p:ext uri="{BB962C8B-B14F-4D97-AF65-F5344CB8AC3E}">
        <p14:creationId xmlns:p14="http://schemas.microsoft.com/office/powerpoint/2010/main" val="302735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1B56-DB8C-BC44-8324-9A80B2960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C8311-0670-5447-96E0-725C2F6DC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B0001-C97B-FB47-A42B-DFB2F6A1ADB4}"/>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5" name="Footer Placeholder 4">
            <a:extLst>
              <a:ext uri="{FF2B5EF4-FFF2-40B4-BE49-F238E27FC236}">
                <a16:creationId xmlns:a16="http://schemas.microsoft.com/office/drawing/2014/main" id="{9B10312C-BC22-EC43-BC19-C30E9582E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F27F1-E871-2249-87B8-8CD31A455206}"/>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7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BC20-5FBD-8D43-BF4F-4C99700A7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84667-90BB-8046-9766-849980976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77242-C6D3-EC4A-B40B-ED5A234CE3F2}"/>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5" name="Footer Placeholder 4">
            <a:extLst>
              <a:ext uri="{FF2B5EF4-FFF2-40B4-BE49-F238E27FC236}">
                <a16:creationId xmlns:a16="http://schemas.microsoft.com/office/drawing/2014/main" id="{90177C7C-3B18-2944-A917-3545C02E3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B7376-8858-3A4D-8A40-DE7987670C2D}"/>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94689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9433B-1BE8-F546-B6FA-30C00192A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8628C-2A74-0745-BF1D-366983A745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8D8AC-FCE1-5D47-A5A3-23BDA4EFD437}"/>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5" name="Footer Placeholder 4">
            <a:extLst>
              <a:ext uri="{FF2B5EF4-FFF2-40B4-BE49-F238E27FC236}">
                <a16:creationId xmlns:a16="http://schemas.microsoft.com/office/drawing/2014/main" id="{B0F8C320-38C2-D640-A48B-6663BDA1F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B5BCB-AB27-094F-8DDD-F344A71308DA}"/>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420581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F61C-6103-B945-8256-AB79BF0B7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84AC8-EFDA-C14A-90EC-B933A1578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623DF-D070-B34A-813B-2776673686E2}"/>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5" name="Footer Placeholder 4">
            <a:extLst>
              <a:ext uri="{FF2B5EF4-FFF2-40B4-BE49-F238E27FC236}">
                <a16:creationId xmlns:a16="http://schemas.microsoft.com/office/drawing/2014/main" id="{9A524AD9-2C49-834C-8881-2932F6CAC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34DAE-2805-C242-8E9F-C5AD824356B8}"/>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4111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0784-24E7-A44C-9BF6-6D70E89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16098-5434-BB43-BF59-483AEE19C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2697C-2FA3-2345-9B3B-11E2770F6538}"/>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5" name="Footer Placeholder 4">
            <a:extLst>
              <a:ext uri="{FF2B5EF4-FFF2-40B4-BE49-F238E27FC236}">
                <a16:creationId xmlns:a16="http://schemas.microsoft.com/office/drawing/2014/main" id="{DC47A75C-4405-5B42-89FD-9303948F4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74B98-4943-C94D-AD75-C1618B230137}"/>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27850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1A06-8997-5049-8A49-8FDD1016D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F527A-F0E0-AA47-8692-15513B2FD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79044-E6D7-E54C-A874-78A95770D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B144E-2BB1-7144-9E84-DC492FC1CDFC}"/>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6" name="Footer Placeholder 5">
            <a:extLst>
              <a:ext uri="{FF2B5EF4-FFF2-40B4-BE49-F238E27FC236}">
                <a16:creationId xmlns:a16="http://schemas.microsoft.com/office/drawing/2014/main" id="{4DBCB389-4B6C-864C-8EC2-D06DF74D1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690B5-0C8D-8443-9AE0-5A820AF92494}"/>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89353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A146-F10A-7047-B65E-4F90B310AE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D1955-9767-974F-B47B-6FFB8CED5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D8D93-6A23-0F49-9984-27B44F797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9E395-53A5-414F-989B-00A31BF71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53F0F-EBD8-6841-BEF8-5173FE2D9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ACD0A8-CF29-5546-BBDC-ADA4E56CACCB}"/>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8" name="Footer Placeholder 7">
            <a:extLst>
              <a:ext uri="{FF2B5EF4-FFF2-40B4-BE49-F238E27FC236}">
                <a16:creationId xmlns:a16="http://schemas.microsoft.com/office/drawing/2014/main" id="{DF63A6A4-2987-804E-9482-77BFC86F8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168E2-9753-E341-94ED-47097CDE7D08}"/>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72645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906D-A307-4B4A-B616-2929D2E1AD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98590-FF9F-A941-AF06-BAE9DDE90378}"/>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4" name="Footer Placeholder 3">
            <a:extLst>
              <a:ext uri="{FF2B5EF4-FFF2-40B4-BE49-F238E27FC236}">
                <a16:creationId xmlns:a16="http://schemas.microsoft.com/office/drawing/2014/main" id="{859D9A22-6CD9-9B4E-9023-1F56D8021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CE0806-41E7-9F46-9075-E3D01F667F7C}"/>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57555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2F9EC-9403-D242-91B8-12416ACF414F}"/>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3" name="Footer Placeholder 2">
            <a:extLst>
              <a:ext uri="{FF2B5EF4-FFF2-40B4-BE49-F238E27FC236}">
                <a16:creationId xmlns:a16="http://schemas.microsoft.com/office/drawing/2014/main" id="{ABC910B9-7234-EF49-BABA-58D3A1454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C67C2-88CC-1A4D-921C-743911F6B891}"/>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53754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1927-C572-4E45-874E-12BD88B0F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A9220-0ACA-CB42-8C61-8506A2733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25A24-E02F-7C48-BDE8-C51DF96BF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B61FE-87BA-6143-84BF-A3779B2A2D68}"/>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6" name="Footer Placeholder 5">
            <a:extLst>
              <a:ext uri="{FF2B5EF4-FFF2-40B4-BE49-F238E27FC236}">
                <a16:creationId xmlns:a16="http://schemas.microsoft.com/office/drawing/2014/main" id="{1848C9A7-A5F8-8045-8B0A-2CCEC554F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76B48-29FF-6D4B-B7A4-FD02698128F0}"/>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1543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E830-732B-4843-8A04-6C647C7D5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5172F9-B8A9-4742-9F37-6A16C0A3C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002EC60-D5AB-2F49-8CBF-4AF29B865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444F1-2D5D-274F-8070-27D5FBE32D09}"/>
              </a:ext>
            </a:extLst>
          </p:cNvPr>
          <p:cNvSpPr>
            <a:spLocks noGrp="1"/>
          </p:cNvSpPr>
          <p:nvPr>
            <p:ph type="dt" sz="half" idx="10"/>
          </p:nvPr>
        </p:nvSpPr>
        <p:spPr/>
        <p:txBody>
          <a:bodyPr/>
          <a:lstStyle/>
          <a:p>
            <a:fld id="{4E7D7EE5-A5E6-BB40-8490-504F9ED65504}" type="datetimeFigureOut">
              <a:rPr lang="en-US" smtClean="0"/>
              <a:t>5/10/22</a:t>
            </a:fld>
            <a:endParaRPr lang="en-US"/>
          </a:p>
        </p:txBody>
      </p:sp>
      <p:sp>
        <p:nvSpPr>
          <p:cNvPr id="6" name="Footer Placeholder 5">
            <a:extLst>
              <a:ext uri="{FF2B5EF4-FFF2-40B4-BE49-F238E27FC236}">
                <a16:creationId xmlns:a16="http://schemas.microsoft.com/office/drawing/2014/main" id="{DC955B00-D0C5-6E44-A221-F2E5E9499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D2205-5570-AA45-A5DB-E86D88829A0C}"/>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6711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8BFDD-A4F8-D143-BC3F-5BD35F8FC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663F5-83F8-ED42-8565-F5A0A9734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16FC8-6D10-1D4C-A334-00532CE17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D7EE5-A5E6-BB40-8490-504F9ED65504}" type="datetimeFigureOut">
              <a:rPr lang="en-US" smtClean="0"/>
              <a:t>5/10/22</a:t>
            </a:fld>
            <a:endParaRPr lang="en-US"/>
          </a:p>
        </p:txBody>
      </p:sp>
      <p:sp>
        <p:nvSpPr>
          <p:cNvPr id="5" name="Footer Placeholder 4">
            <a:extLst>
              <a:ext uri="{FF2B5EF4-FFF2-40B4-BE49-F238E27FC236}">
                <a16:creationId xmlns:a16="http://schemas.microsoft.com/office/drawing/2014/main" id="{D1E7A238-A3D2-564B-A2A8-69ED040C4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95CA7-9CAF-B54A-BDCC-FF0549A87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1CC73-E702-884F-8B7C-6CFBA786C3FD}" type="slidenum">
              <a:rPr lang="en-US" smtClean="0"/>
              <a:t>‹#›</a:t>
            </a:fld>
            <a:endParaRPr lang="en-US"/>
          </a:p>
        </p:txBody>
      </p:sp>
    </p:spTree>
    <p:extLst>
      <p:ext uri="{BB962C8B-B14F-4D97-AF65-F5344CB8AC3E}">
        <p14:creationId xmlns:p14="http://schemas.microsoft.com/office/powerpoint/2010/main" val="319290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jorge-mera@cheroke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hepatitisc.uw.edu/"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png"/><Relationship Id="rId7"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medicine.ucsd.edu/clinicalmed/liver-jaundice.JPG" TargetMode="External"/><Relationship Id="rId5" Type="http://schemas.openxmlformats.org/officeDocument/2006/relationships/image" Target="../media/image46.jpeg"/><Relationship Id="rId4" Type="http://schemas.openxmlformats.org/officeDocument/2006/relationships/hyperlink" Target="http://medicine.ucsd.edu/clinicalmed/jaundice.JPG" TargetMode="External"/></Relationships>
</file>

<file path=ppt/slides/_rels/slide3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dc.gov/hepatitis/statistics/2016surveillance/index.htm" TargetMode="External"/><Relationship Id="rId5" Type="http://schemas.openxmlformats.org/officeDocument/2006/relationships/image" Target="../media/image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hepatitisc.uw.edu/"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541B567F-030B-4358-BCFF-114377988FD7}"/>
              </a:ext>
            </a:extLst>
          </p:cNvPr>
          <p:cNvPicPr>
            <a:picLocks noChangeAspect="1"/>
          </p:cNvPicPr>
          <p:nvPr/>
        </p:nvPicPr>
        <p:blipFill rotWithShape="1">
          <a:blip r:embed="rId3"/>
          <a:srcRect l="35938"/>
          <a:stretch/>
        </p:blipFill>
        <p:spPr>
          <a:xfrm>
            <a:off x="0" y="3830909"/>
            <a:ext cx="4265007" cy="2263584"/>
          </a:xfrm>
          <a:prstGeom prst="rect">
            <a:avLst/>
          </a:prstGeom>
        </p:spPr>
      </p:pic>
      <p:pic>
        <p:nvPicPr>
          <p:cNvPr id="8" name="Picture 7">
            <a:extLst>
              <a:ext uri="{FF2B5EF4-FFF2-40B4-BE49-F238E27FC236}">
                <a16:creationId xmlns:a16="http://schemas.microsoft.com/office/drawing/2014/main" id="{292BCE0E-A92F-4B71-9BA3-3BBFAFF43BC4}"/>
              </a:ext>
            </a:extLst>
          </p:cNvPr>
          <p:cNvPicPr>
            <a:picLocks noChangeAspect="1"/>
          </p:cNvPicPr>
          <p:nvPr/>
        </p:nvPicPr>
        <p:blipFill rotWithShape="1">
          <a:blip r:embed="rId4"/>
          <a:srcRect l="64130" t="31842" r="2174" b="4731"/>
          <a:stretch/>
        </p:blipFill>
        <p:spPr>
          <a:xfrm rot="10800000">
            <a:off x="0" y="0"/>
            <a:ext cx="4108175" cy="4108173"/>
          </a:xfrm>
          <a:prstGeom prst="rect">
            <a:avLst/>
          </a:prstGeom>
        </p:spPr>
      </p:pic>
      <p:pic>
        <p:nvPicPr>
          <p:cNvPr id="24" name="Picture 23">
            <a:extLst>
              <a:ext uri="{FF2B5EF4-FFF2-40B4-BE49-F238E27FC236}">
                <a16:creationId xmlns:a16="http://schemas.microsoft.com/office/drawing/2014/main" id="{31F26858-38AD-4BAD-BDE4-70450191D862}"/>
              </a:ext>
            </a:extLst>
          </p:cNvPr>
          <p:cNvPicPr>
            <a:picLocks noChangeAspect="1"/>
          </p:cNvPicPr>
          <p:nvPr/>
        </p:nvPicPr>
        <p:blipFill rotWithShape="1">
          <a:blip r:embed="rId5"/>
          <a:srcRect l="5327" t="28977" r="29673" b="56905"/>
          <a:stretch/>
        </p:blipFill>
        <p:spPr>
          <a:xfrm>
            <a:off x="0" y="5622256"/>
            <a:ext cx="4732235" cy="546028"/>
          </a:xfrm>
          <a:prstGeom prst="rect">
            <a:avLst/>
          </a:prstGeom>
        </p:spPr>
      </p:pic>
      <p:pic>
        <p:nvPicPr>
          <p:cNvPr id="34" name="Picture 33">
            <a:extLst>
              <a:ext uri="{FF2B5EF4-FFF2-40B4-BE49-F238E27FC236}">
                <a16:creationId xmlns:a16="http://schemas.microsoft.com/office/drawing/2014/main" id="{5AC1C065-2A4A-4D69-B191-A55C8C787478}"/>
              </a:ext>
            </a:extLst>
          </p:cNvPr>
          <p:cNvPicPr>
            <a:picLocks noChangeAspect="1"/>
          </p:cNvPicPr>
          <p:nvPr/>
        </p:nvPicPr>
        <p:blipFill rotWithShape="1">
          <a:blip r:embed="rId6"/>
          <a:srcRect l="12973" t="38458" r="23379" b="47425"/>
          <a:stretch/>
        </p:blipFill>
        <p:spPr>
          <a:xfrm>
            <a:off x="0" y="6167336"/>
            <a:ext cx="4633853" cy="546028"/>
          </a:xfrm>
          <a:prstGeom prst="rect">
            <a:avLst/>
          </a:prstGeom>
        </p:spPr>
      </p:pic>
      <p:sp>
        <p:nvSpPr>
          <p:cNvPr id="6" name="Content Placeholder 2">
            <a:extLst>
              <a:ext uri="{FF2B5EF4-FFF2-40B4-BE49-F238E27FC236}">
                <a16:creationId xmlns:a16="http://schemas.microsoft.com/office/drawing/2014/main" id="{DE816863-E29E-5D45-AD69-C56B31715C4C}"/>
              </a:ext>
            </a:extLst>
          </p:cNvPr>
          <p:cNvSpPr txBox="1">
            <a:spLocks/>
          </p:cNvSpPr>
          <p:nvPr/>
        </p:nvSpPr>
        <p:spPr>
          <a:xfrm>
            <a:off x="4732235" y="3310182"/>
            <a:ext cx="6955277" cy="10439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sz="2600" dirty="0">
              <a:solidFill>
                <a:srgbClr val="189C9C"/>
              </a:solidFill>
              <a:cs typeface="Calibri"/>
            </a:endParaRPr>
          </a:p>
        </p:txBody>
      </p:sp>
      <p:sp>
        <p:nvSpPr>
          <p:cNvPr id="2" name="Rectangle 1">
            <a:extLst>
              <a:ext uri="{FF2B5EF4-FFF2-40B4-BE49-F238E27FC236}">
                <a16:creationId xmlns:a16="http://schemas.microsoft.com/office/drawing/2014/main" id="{B9FC4F4E-D619-F74B-9477-5F235F964135}"/>
              </a:ext>
            </a:extLst>
          </p:cNvPr>
          <p:cNvSpPr/>
          <p:nvPr/>
        </p:nvSpPr>
        <p:spPr>
          <a:xfrm>
            <a:off x="4108175" y="1062433"/>
            <a:ext cx="8474529" cy="1569660"/>
          </a:xfrm>
          <a:prstGeom prst="rect">
            <a:avLst/>
          </a:prstGeom>
        </p:spPr>
        <p:txBody>
          <a:bodyPr wrap="square">
            <a:spAutoFit/>
          </a:bodyPr>
          <a:lstStyle/>
          <a:p>
            <a:pPr algn="ctr"/>
            <a:r>
              <a:rPr lang="en-US" sz="4800" b="1" dirty="0">
                <a:solidFill>
                  <a:srgbClr val="189C9C"/>
                </a:solidFill>
                <a:latin typeface="Segoe UI"/>
                <a:cs typeface="Segoe UI"/>
              </a:rPr>
              <a:t>Ending the Epidemics in Indian Country: HCV</a:t>
            </a:r>
            <a:endParaRPr lang="en-US" sz="4800" dirty="0">
              <a:solidFill>
                <a:srgbClr val="189C9C"/>
              </a:solidFill>
            </a:endParaRPr>
          </a:p>
        </p:txBody>
      </p:sp>
      <p:sp>
        <p:nvSpPr>
          <p:cNvPr id="9" name="Rectangle 8">
            <a:extLst>
              <a:ext uri="{FF2B5EF4-FFF2-40B4-BE49-F238E27FC236}">
                <a16:creationId xmlns:a16="http://schemas.microsoft.com/office/drawing/2014/main" id="{DCFA1A41-7C07-3944-81D8-77DD39CDCBF6}"/>
              </a:ext>
            </a:extLst>
          </p:cNvPr>
          <p:cNvSpPr/>
          <p:nvPr/>
        </p:nvSpPr>
        <p:spPr>
          <a:xfrm>
            <a:off x="5597997" y="2987016"/>
            <a:ext cx="5223752" cy="646331"/>
          </a:xfrm>
          <a:prstGeom prst="rect">
            <a:avLst/>
          </a:prstGeom>
        </p:spPr>
        <p:txBody>
          <a:bodyPr wrap="square">
            <a:spAutoFit/>
          </a:bodyPr>
          <a:lstStyle/>
          <a:p>
            <a:pPr algn="ctr"/>
            <a:r>
              <a:rPr lang="en-US" sz="3600" b="1" dirty="0">
                <a:solidFill>
                  <a:srgbClr val="189C9C"/>
                </a:solidFill>
                <a:latin typeface="Segoe UI"/>
                <a:cs typeface="Segoe UI"/>
              </a:rPr>
              <a:t>May 10, 2022</a:t>
            </a:r>
            <a:endParaRPr lang="en-US" sz="1200" dirty="0">
              <a:solidFill>
                <a:srgbClr val="189C9C"/>
              </a:solidFill>
            </a:endParaRPr>
          </a:p>
        </p:txBody>
      </p:sp>
      <p:sp>
        <p:nvSpPr>
          <p:cNvPr id="10" name="Content Placeholder 2">
            <a:extLst>
              <a:ext uri="{FF2B5EF4-FFF2-40B4-BE49-F238E27FC236}">
                <a16:creationId xmlns:a16="http://schemas.microsoft.com/office/drawing/2014/main" id="{11D91936-F47B-3444-833C-D9799A712E10}"/>
              </a:ext>
            </a:extLst>
          </p:cNvPr>
          <p:cNvSpPr txBox="1">
            <a:spLocks/>
          </p:cNvSpPr>
          <p:nvPr/>
        </p:nvSpPr>
        <p:spPr>
          <a:xfrm>
            <a:off x="4690130" y="4109538"/>
            <a:ext cx="7310617" cy="17063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189C9C"/>
                </a:solidFill>
                <a:ea typeface="+mn-lt"/>
                <a:cs typeface="+mn-lt"/>
              </a:rPr>
              <a:t>Jorge </a:t>
            </a:r>
            <a:r>
              <a:rPr lang="en-US" sz="3200" dirty="0" err="1">
                <a:solidFill>
                  <a:srgbClr val="189C9C"/>
                </a:solidFill>
                <a:ea typeface="+mn-lt"/>
                <a:cs typeface="+mn-lt"/>
              </a:rPr>
              <a:t>Mera</a:t>
            </a:r>
            <a:r>
              <a:rPr lang="en-US" sz="3200" dirty="0">
                <a:solidFill>
                  <a:srgbClr val="189C9C"/>
                </a:solidFill>
                <a:ea typeface="+mn-lt"/>
                <a:cs typeface="+mn-lt"/>
              </a:rPr>
              <a:t>, MD, FACP | ECHO Clinical Director | Northwest Portland Area Indian Health Board | </a:t>
            </a:r>
            <a:r>
              <a:rPr lang="en-US" sz="3200" dirty="0">
                <a:solidFill>
                  <a:srgbClr val="189C9C"/>
                </a:solidFill>
                <a:ea typeface="+mn-lt"/>
                <a:cs typeface="+mn-lt"/>
                <a:hlinkClick r:id="rId7"/>
              </a:rPr>
              <a:t>jorge-mera@cherokee.org</a:t>
            </a:r>
            <a:r>
              <a:rPr lang="en-US" sz="3200" dirty="0">
                <a:solidFill>
                  <a:srgbClr val="189C9C"/>
                </a:solidFill>
                <a:ea typeface="+mn-lt"/>
                <a:cs typeface="+mn-lt"/>
              </a:rPr>
              <a:t> </a:t>
            </a:r>
          </a:p>
        </p:txBody>
      </p:sp>
    </p:spTree>
    <p:extLst>
      <p:ext uri="{BB962C8B-B14F-4D97-AF65-F5344CB8AC3E}">
        <p14:creationId xmlns:p14="http://schemas.microsoft.com/office/powerpoint/2010/main" val="107673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Racial/Ethnic Disparities: Incidence and Mortality</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13" name="Picture 7" descr="Chart, line chart&#10;&#10;Description automatically generated">
            <a:extLst>
              <a:ext uri="{FF2B5EF4-FFF2-40B4-BE49-F238E27FC236}">
                <a16:creationId xmlns:a16="http://schemas.microsoft.com/office/drawing/2014/main" id="{6ECAAB1A-FEAF-217F-12D8-92B49D3B62D1}"/>
              </a:ext>
            </a:extLst>
          </p:cNvPr>
          <p:cNvPicPr>
            <a:picLocks noChangeAspect="1"/>
          </p:cNvPicPr>
          <p:nvPr/>
        </p:nvPicPr>
        <p:blipFill>
          <a:blip r:embed="rId4"/>
          <a:stretch>
            <a:fillRect/>
          </a:stretch>
        </p:blipFill>
        <p:spPr>
          <a:xfrm>
            <a:off x="157941" y="1901343"/>
            <a:ext cx="5844328" cy="3774627"/>
          </a:xfrm>
          <a:prstGeom prst="rect">
            <a:avLst/>
          </a:prstGeom>
        </p:spPr>
      </p:pic>
      <p:sp>
        <p:nvSpPr>
          <p:cNvPr id="15" name="Footer Placeholder 4">
            <a:extLst>
              <a:ext uri="{FF2B5EF4-FFF2-40B4-BE49-F238E27FC236}">
                <a16:creationId xmlns:a16="http://schemas.microsoft.com/office/drawing/2014/main" id="{351240AD-8D46-435C-D5B0-09F5DEA3E073}"/>
              </a:ext>
            </a:extLst>
          </p:cNvPr>
          <p:cNvSpPr>
            <a:spLocks noGrp="1"/>
          </p:cNvSpPr>
          <p:nvPr>
            <p:ph type="ftr" sz="quarter" idx="11"/>
          </p:nvPr>
        </p:nvSpPr>
        <p:spPr>
          <a:xfrm>
            <a:off x="836283" y="6213321"/>
            <a:ext cx="11017464" cy="347472"/>
          </a:xfrm>
        </p:spPr>
        <p:txBody>
          <a:bodyPr vert="horz" lIns="91440" tIns="45720" rIns="91440" bIns="45720" rtlCol="0" anchor="ctr">
            <a:noAutofit/>
          </a:bodyPr>
          <a:lstStyle/>
          <a:p>
            <a:pPr marR="0" lvl="0" indent="0" fontAlgn="auto">
              <a:lnSpc>
                <a:spcPct val="9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898989"/>
                </a:solidFill>
                <a:effectLst/>
                <a:uLnTx/>
                <a:uFillTx/>
                <a:latin typeface="+mn-lt"/>
                <a:ea typeface="+mn-ea"/>
                <a:cs typeface="+mn-cs"/>
              </a:rPr>
              <a:t>Estimated Rate of Acute Cases of HCV, by Race, United States, 2018; Estimated Rate of Acute Cases of HCV, by Race, United States, 2003-2018</a:t>
            </a:r>
          </a:p>
          <a:p>
            <a:pPr marR="0" lvl="0" indent="0" fontAlgn="auto">
              <a:lnSpc>
                <a:spcPct val="9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898989"/>
                </a:solidFill>
                <a:effectLst/>
                <a:uLnTx/>
                <a:uFillTx/>
                <a:latin typeface="+mn-lt"/>
                <a:ea typeface="+mn-ea"/>
                <a:cs typeface="+mn-cs"/>
              </a:rPr>
              <a:t>Source: Centers for Disease Control and Prevention (CDC). Viral Hepatitis Statistics and Surveillance—United States, 2018. Published July 2020  (</a:t>
            </a:r>
            <a:r>
              <a:rPr kumimoji="0" lang="en-US" b="0" i="0" u="none" strike="noStrike" kern="1200" cap="none" spc="0" normalizeH="0" baseline="0" noProof="0" dirty="0">
                <a:ln>
                  <a:noFill/>
                </a:ln>
                <a:solidFill>
                  <a:srgbClr val="898989"/>
                </a:solidFill>
                <a:effectLst/>
                <a:uLnTx/>
                <a:uFillTx/>
                <a:latin typeface="+mn-lt"/>
                <a:ea typeface="+mn-ea"/>
                <a:cs typeface="+mn-cs"/>
                <a:hlinkClick r:id="rId5"/>
              </a:rPr>
              <a:t>www.hepatitisc.uw.edu</a:t>
            </a:r>
            <a:r>
              <a:rPr kumimoji="0" lang="en-US" b="0" i="0" u="none" strike="noStrike" kern="1200" cap="none" spc="0" normalizeH="0" baseline="0" noProof="0" dirty="0">
                <a:ln>
                  <a:noFill/>
                </a:ln>
                <a:solidFill>
                  <a:srgbClr val="898989"/>
                </a:solidFill>
                <a:effectLst/>
                <a:uLnTx/>
                <a:uFillTx/>
                <a:latin typeface="+mn-lt"/>
                <a:ea typeface="+mn-ea"/>
                <a:cs typeface="+mn-cs"/>
              </a:rPr>
              <a:t>) </a:t>
            </a:r>
          </a:p>
        </p:txBody>
      </p:sp>
      <p:pic>
        <p:nvPicPr>
          <p:cNvPr id="16" name="Picture 5" descr="Chart, bar chart&#10;&#10;Description automatically generated">
            <a:extLst>
              <a:ext uri="{FF2B5EF4-FFF2-40B4-BE49-F238E27FC236}">
                <a16:creationId xmlns:a16="http://schemas.microsoft.com/office/drawing/2014/main" id="{C3B642FC-51A2-2DCF-0100-72C6B8A02D74}"/>
              </a:ext>
            </a:extLst>
          </p:cNvPr>
          <p:cNvPicPr>
            <a:picLocks noGrp="1" noChangeAspect="1"/>
          </p:cNvPicPr>
          <p:nvPr>
            <p:ph sz="half" idx="1"/>
          </p:nvPr>
        </p:nvPicPr>
        <p:blipFill>
          <a:blip r:embed="rId6"/>
          <a:stretch>
            <a:fillRect/>
          </a:stretch>
        </p:blipFill>
        <p:spPr>
          <a:xfrm>
            <a:off x="6504605" y="1901342"/>
            <a:ext cx="5662050" cy="3551604"/>
          </a:xfrm>
          <a:prstGeom prst="rect">
            <a:avLst/>
          </a:prstGeom>
        </p:spPr>
      </p:pic>
    </p:spTree>
    <p:extLst>
      <p:ext uri="{BB962C8B-B14F-4D97-AF65-F5344CB8AC3E}">
        <p14:creationId xmlns:p14="http://schemas.microsoft.com/office/powerpoint/2010/main" val="387810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Natural History Following Initial Infection with HCV</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7" name="Content Placeholder 3">
            <a:extLst>
              <a:ext uri="{FF2B5EF4-FFF2-40B4-BE49-F238E27FC236}">
                <a16:creationId xmlns:a16="http://schemas.microsoft.com/office/drawing/2014/main" id="{EB2EB239-AD7F-10A1-4BFC-4069A0F321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55424" y="1600200"/>
            <a:ext cx="7369274" cy="4525963"/>
          </a:xfrm>
        </p:spPr>
      </p:pic>
      <p:sp>
        <p:nvSpPr>
          <p:cNvPr id="8" name="TextBox 7">
            <a:extLst>
              <a:ext uri="{FF2B5EF4-FFF2-40B4-BE49-F238E27FC236}">
                <a16:creationId xmlns:a16="http://schemas.microsoft.com/office/drawing/2014/main" id="{59714541-3BAE-9017-1A0C-B6799CDCCAA6}"/>
              </a:ext>
            </a:extLst>
          </p:cNvPr>
          <p:cNvSpPr txBox="1"/>
          <p:nvPr/>
        </p:nvSpPr>
        <p:spPr>
          <a:xfrm>
            <a:off x="4125350" y="6198009"/>
            <a:ext cx="6248400" cy="738664"/>
          </a:xfrm>
          <a:prstGeom prst="rect">
            <a:avLst/>
          </a:prstGeom>
          <a:noFill/>
        </p:spPr>
        <p:txBody>
          <a:bodyPr wrap="square" rtlCol="0">
            <a:spAutoFit/>
          </a:bodyPr>
          <a:lstStyle/>
          <a:p>
            <a:pPr>
              <a:defRPr/>
            </a:pPr>
            <a:r>
              <a:rPr lang="en-US" sz="1200" dirty="0"/>
              <a:t>Abbreviations: ESLD = end-stage liver disease HCC = hepatocellular </a:t>
            </a:r>
            <a:r>
              <a:rPr lang="en-US" sz="1200" dirty="0" err="1"/>
              <a:t>carcinomaSource</a:t>
            </a:r>
            <a:r>
              <a:rPr lang="en-US" sz="1200" dirty="0"/>
              <a:t>: Lingala S, </a:t>
            </a:r>
            <a:r>
              <a:rPr lang="en-US" sz="1200" dirty="0" err="1"/>
              <a:t>Ghany</a:t>
            </a:r>
            <a:r>
              <a:rPr lang="en-US" sz="1200" dirty="0"/>
              <a:t> MG. Natural History of Hepatitis C. Gastroenterol Clin North Am. 2015;44:717-34.</a:t>
            </a:r>
          </a:p>
          <a:p>
            <a:endParaRPr lang="en-US" dirty="0"/>
          </a:p>
        </p:txBody>
      </p:sp>
    </p:spTree>
    <p:extLst>
      <p:ext uri="{BB962C8B-B14F-4D97-AF65-F5344CB8AC3E}">
        <p14:creationId xmlns:p14="http://schemas.microsoft.com/office/powerpoint/2010/main" val="100682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Progression of HCV Disease</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graphicFrame>
        <p:nvGraphicFramePr>
          <p:cNvPr id="8" name="Chart 7">
            <a:extLst>
              <a:ext uri="{FF2B5EF4-FFF2-40B4-BE49-F238E27FC236}">
                <a16:creationId xmlns:a16="http://schemas.microsoft.com/office/drawing/2014/main" id="{E37C535D-D55E-14A8-F702-5EED4B10B157}"/>
              </a:ext>
            </a:extLst>
          </p:cNvPr>
          <p:cNvGraphicFramePr/>
          <p:nvPr/>
        </p:nvGraphicFramePr>
        <p:xfrm>
          <a:off x="6471107" y="1600200"/>
          <a:ext cx="4980495" cy="402823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5">
            <a:extLst>
              <a:ext uri="{FF2B5EF4-FFF2-40B4-BE49-F238E27FC236}">
                <a16:creationId xmlns:a16="http://schemas.microsoft.com/office/drawing/2014/main" id="{13650154-4C74-B77F-B4C1-5B156F06CD0C}"/>
              </a:ext>
            </a:extLst>
          </p:cNvPr>
          <p:cNvSpPr txBox="1">
            <a:spLocks noChangeArrowheads="1"/>
          </p:cNvSpPr>
          <p:nvPr/>
        </p:nvSpPr>
        <p:spPr bwMode="auto">
          <a:xfrm>
            <a:off x="609600" y="6336268"/>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charset="0"/>
                <a:ea typeface="ＭＳ Ｐゴシック"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charset="0"/>
                <a:ea typeface="ＭＳ Ｐゴシック"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ＭＳ Ｐゴシック"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ＭＳ Ｐゴシック"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ＭＳ Ｐゴシック" charset="0"/>
                <a:cs typeface="Arial" charset="0"/>
              </a:defRPr>
            </a:lvl5pPr>
            <a:lvl6pPr marL="2514600" indent="-228600" algn="l" defTabSz="914400" rtl="0" eaLnBrk="0" fontAlgn="base" latinLnBrk="0" hangingPunct="0">
              <a:lnSpc>
                <a:spcPct val="90000"/>
              </a:lnSpc>
              <a:spcBef>
                <a:spcPts val="500"/>
              </a:spcBef>
              <a:spcAft>
                <a:spcPct val="0"/>
              </a:spcAft>
              <a:buClr>
                <a:srgbClr val="3366FF"/>
              </a:buClr>
              <a:buFont typeface="Arial" charset="0"/>
              <a:buChar char="»"/>
              <a:defRPr sz="2000" kern="1200">
                <a:solidFill>
                  <a:schemeClr val="tx1"/>
                </a:solidFill>
                <a:latin typeface="Arial" charset="0"/>
                <a:ea typeface="ＭＳ Ｐゴシック" charset="0"/>
                <a:cs typeface="Arial" charset="0"/>
              </a:defRPr>
            </a:lvl6pPr>
            <a:lvl7pPr marL="2971800" indent="-228600" algn="l" defTabSz="914400" rtl="0" eaLnBrk="0" fontAlgn="base" latinLnBrk="0" hangingPunct="0">
              <a:lnSpc>
                <a:spcPct val="90000"/>
              </a:lnSpc>
              <a:spcBef>
                <a:spcPts val="500"/>
              </a:spcBef>
              <a:spcAft>
                <a:spcPct val="0"/>
              </a:spcAft>
              <a:buClr>
                <a:srgbClr val="3366FF"/>
              </a:buClr>
              <a:buFont typeface="Arial" charset="0"/>
              <a:buChar char="»"/>
              <a:defRPr sz="2000" kern="1200">
                <a:solidFill>
                  <a:schemeClr val="tx1"/>
                </a:solidFill>
                <a:latin typeface="Arial" charset="0"/>
                <a:ea typeface="ＭＳ Ｐゴシック" charset="0"/>
                <a:cs typeface="Arial" charset="0"/>
              </a:defRPr>
            </a:lvl7pPr>
            <a:lvl8pPr marL="3429000" indent="-228600" algn="l" defTabSz="914400" rtl="0" eaLnBrk="0" fontAlgn="base" latinLnBrk="0" hangingPunct="0">
              <a:lnSpc>
                <a:spcPct val="90000"/>
              </a:lnSpc>
              <a:spcBef>
                <a:spcPts val="500"/>
              </a:spcBef>
              <a:spcAft>
                <a:spcPct val="0"/>
              </a:spcAft>
              <a:buClr>
                <a:srgbClr val="3366FF"/>
              </a:buClr>
              <a:buFont typeface="Arial" charset="0"/>
              <a:buChar char="»"/>
              <a:defRPr sz="2000" kern="1200">
                <a:solidFill>
                  <a:schemeClr val="tx1"/>
                </a:solidFill>
                <a:latin typeface="Arial" charset="0"/>
                <a:ea typeface="ＭＳ Ｐゴシック" charset="0"/>
                <a:cs typeface="Arial" charset="0"/>
              </a:defRPr>
            </a:lvl8pPr>
            <a:lvl9pPr marL="3886200" indent="-228600" algn="l" defTabSz="914400" rtl="0" eaLnBrk="0" fontAlgn="base" latinLnBrk="0" hangingPunct="0">
              <a:lnSpc>
                <a:spcPct val="90000"/>
              </a:lnSpc>
              <a:spcBef>
                <a:spcPts val="500"/>
              </a:spcBef>
              <a:spcAft>
                <a:spcPct val="0"/>
              </a:spcAft>
              <a:buClr>
                <a:srgbClr val="3366FF"/>
              </a:buClr>
              <a:buFont typeface="Arial" charset="0"/>
              <a:buChar char="»"/>
              <a:defRPr sz="2000" kern="1200">
                <a:solidFill>
                  <a:schemeClr val="tx1"/>
                </a:solidFill>
                <a:latin typeface="Arial" charset="0"/>
                <a:ea typeface="ＭＳ Ｐゴシック" charset="0"/>
                <a:cs typeface="Arial" charset="0"/>
              </a:defRPr>
            </a:lvl9pPr>
          </a:lstStyle>
          <a:p>
            <a:pPr marL="0" indent="0" fontAlgn="base">
              <a:spcBef>
                <a:spcPct val="0"/>
              </a:spcBef>
              <a:spcAft>
                <a:spcPct val="0"/>
              </a:spcAft>
              <a:buNone/>
            </a:pPr>
            <a:r>
              <a:rPr lang="en-AU" sz="1000" dirty="0">
                <a:solidFill>
                  <a:srgbClr val="1F2650"/>
                </a:solidFill>
              </a:rPr>
              <a:t>Thein H-H et al. </a:t>
            </a:r>
            <a:r>
              <a:rPr lang="en-AU" sz="1000" i="1" dirty="0">
                <a:solidFill>
                  <a:srgbClr val="1F2650"/>
                </a:solidFill>
              </a:rPr>
              <a:t>AIDS</a:t>
            </a:r>
            <a:r>
              <a:rPr lang="en-AU" sz="1000" dirty="0">
                <a:solidFill>
                  <a:srgbClr val="1F2650"/>
                </a:solidFill>
              </a:rPr>
              <a:t>. 2008;22:1979-1991.</a:t>
            </a:r>
            <a:br>
              <a:rPr lang="en-AU" sz="1000" dirty="0">
                <a:solidFill>
                  <a:srgbClr val="1F2650"/>
                </a:solidFill>
              </a:rPr>
            </a:br>
            <a:r>
              <a:rPr lang="en-AU" sz="1000" dirty="0">
                <a:solidFill>
                  <a:srgbClr val="1F2650"/>
                </a:solidFill>
              </a:rPr>
              <a:t>Thein H-H et al. </a:t>
            </a:r>
            <a:r>
              <a:rPr lang="en-AU" sz="1000" i="1" dirty="0">
                <a:solidFill>
                  <a:srgbClr val="1F2650"/>
                </a:solidFill>
              </a:rPr>
              <a:t>Hepatology. </a:t>
            </a:r>
            <a:r>
              <a:rPr lang="en-AU" sz="1000" dirty="0">
                <a:solidFill>
                  <a:srgbClr val="1F2650"/>
                </a:solidFill>
              </a:rPr>
              <a:t>2008;48:418-431.</a:t>
            </a:r>
          </a:p>
        </p:txBody>
      </p:sp>
      <p:sp>
        <p:nvSpPr>
          <p:cNvPr id="10" name="TextBox 9">
            <a:extLst>
              <a:ext uri="{FF2B5EF4-FFF2-40B4-BE49-F238E27FC236}">
                <a16:creationId xmlns:a16="http://schemas.microsoft.com/office/drawing/2014/main" id="{EDC77092-6326-4F6E-57AE-D62DB1FE1B51}"/>
              </a:ext>
            </a:extLst>
          </p:cNvPr>
          <p:cNvSpPr txBox="1">
            <a:spLocks noChangeArrowheads="1"/>
          </p:cNvSpPr>
          <p:nvPr/>
        </p:nvSpPr>
        <p:spPr bwMode="auto">
          <a:xfrm>
            <a:off x="8206088" y="5806347"/>
            <a:ext cx="2085975" cy="369332"/>
          </a:xfrm>
          <a:prstGeom prst="rect">
            <a:avLst/>
          </a:prstGeom>
          <a:noFill/>
          <a:ln w="9525">
            <a:noFill/>
            <a:miter lim="800000"/>
            <a:headEnd/>
            <a:tailEnd/>
          </a:ln>
        </p:spPr>
        <p:txBody>
          <a:bodyPr>
            <a:spAutoFit/>
          </a:bodyPr>
          <a:lstStyle/>
          <a:p>
            <a:pPr algn="ctr" fontAlgn="base">
              <a:spcBef>
                <a:spcPct val="0"/>
              </a:spcBef>
              <a:spcAft>
                <a:spcPct val="0"/>
              </a:spcAft>
            </a:pPr>
            <a:r>
              <a:rPr lang="en-US" b="1" dirty="0">
                <a:solidFill>
                  <a:srgbClr val="1F2650"/>
                </a:solidFill>
                <a:latin typeface="Arial"/>
                <a:cs typeface="Arial"/>
              </a:rPr>
              <a:t>Years</a:t>
            </a:r>
          </a:p>
        </p:txBody>
      </p:sp>
      <p:sp>
        <p:nvSpPr>
          <p:cNvPr id="12" name="TextBox 11">
            <a:extLst>
              <a:ext uri="{FF2B5EF4-FFF2-40B4-BE49-F238E27FC236}">
                <a16:creationId xmlns:a16="http://schemas.microsoft.com/office/drawing/2014/main" id="{56EAEB03-7860-8787-44D3-CB31E002A107}"/>
              </a:ext>
            </a:extLst>
          </p:cNvPr>
          <p:cNvSpPr txBox="1"/>
          <p:nvPr/>
        </p:nvSpPr>
        <p:spPr>
          <a:xfrm>
            <a:off x="6704182" y="5354943"/>
            <a:ext cx="457200" cy="307777"/>
          </a:xfrm>
          <a:prstGeom prst="rect">
            <a:avLst/>
          </a:prstGeom>
          <a:noFill/>
        </p:spPr>
        <p:txBody>
          <a:bodyPr wrap="square" rtlCol="0">
            <a:spAutoFit/>
          </a:bodyPr>
          <a:lstStyle/>
          <a:p>
            <a:pPr algn="ctr" fontAlgn="base">
              <a:spcBef>
                <a:spcPct val="0"/>
              </a:spcBef>
              <a:spcAft>
                <a:spcPct val="0"/>
              </a:spcAft>
            </a:pPr>
            <a:r>
              <a:rPr lang="en-US" sz="1400" dirty="0">
                <a:solidFill>
                  <a:srgbClr val="1F2650"/>
                </a:solidFill>
                <a:latin typeface="Arial"/>
                <a:cs typeface="Arial"/>
              </a:rPr>
              <a:t>0</a:t>
            </a:r>
          </a:p>
        </p:txBody>
      </p:sp>
      <p:sp>
        <p:nvSpPr>
          <p:cNvPr id="13" name="TextBox 12">
            <a:extLst>
              <a:ext uri="{FF2B5EF4-FFF2-40B4-BE49-F238E27FC236}">
                <a16:creationId xmlns:a16="http://schemas.microsoft.com/office/drawing/2014/main" id="{6BE9892A-4BCE-07B3-D939-4FF82D4528AE}"/>
              </a:ext>
            </a:extLst>
          </p:cNvPr>
          <p:cNvSpPr txBox="1"/>
          <p:nvPr/>
        </p:nvSpPr>
        <p:spPr>
          <a:xfrm>
            <a:off x="7362522" y="5354943"/>
            <a:ext cx="457200" cy="307777"/>
          </a:xfrm>
          <a:prstGeom prst="rect">
            <a:avLst/>
          </a:prstGeom>
          <a:noFill/>
        </p:spPr>
        <p:txBody>
          <a:bodyPr wrap="square" rtlCol="0">
            <a:spAutoFit/>
          </a:bodyPr>
          <a:lstStyle/>
          <a:p>
            <a:pPr algn="ctr" fontAlgn="base">
              <a:spcBef>
                <a:spcPct val="0"/>
              </a:spcBef>
              <a:spcAft>
                <a:spcPct val="0"/>
              </a:spcAft>
            </a:pPr>
            <a:r>
              <a:rPr lang="en-US" sz="1400" dirty="0">
                <a:solidFill>
                  <a:srgbClr val="1F2650"/>
                </a:solidFill>
                <a:latin typeface="Arial"/>
                <a:cs typeface="Arial"/>
              </a:rPr>
              <a:t>5</a:t>
            </a:r>
          </a:p>
        </p:txBody>
      </p:sp>
      <p:sp>
        <p:nvSpPr>
          <p:cNvPr id="15" name="TextBox 14">
            <a:extLst>
              <a:ext uri="{FF2B5EF4-FFF2-40B4-BE49-F238E27FC236}">
                <a16:creationId xmlns:a16="http://schemas.microsoft.com/office/drawing/2014/main" id="{CE02F754-9BDA-C8C7-659B-0BB08C187F05}"/>
              </a:ext>
            </a:extLst>
          </p:cNvPr>
          <p:cNvSpPr txBox="1"/>
          <p:nvPr/>
        </p:nvSpPr>
        <p:spPr>
          <a:xfrm>
            <a:off x="8030289" y="5354943"/>
            <a:ext cx="457200" cy="307777"/>
          </a:xfrm>
          <a:prstGeom prst="rect">
            <a:avLst/>
          </a:prstGeom>
          <a:noFill/>
        </p:spPr>
        <p:txBody>
          <a:bodyPr wrap="square" rtlCol="0">
            <a:spAutoFit/>
          </a:bodyPr>
          <a:lstStyle/>
          <a:p>
            <a:pPr algn="ctr" fontAlgn="base">
              <a:spcBef>
                <a:spcPct val="0"/>
              </a:spcBef>
              <a:spcAft>
                <a:spcPct val="0"/>
              </a:spcAft>
            </a:pPr>
            <a:r>
              <a:rPr lang="en-US" sz="1400" dirty="0">
                <a:solidFill>
                  <a:srgbClr val="1F2650"/>
                </a:solidFill>
                <a:latin typeface="Arial"/>
                <a:cs typeface="Arial"/>
              </a:rPr>
              <a:t>10</a:t>
            </a:r>
          </a:p>
        </p:txBody>
      </p:sp>
      <p:sp>
        <p:nvSpPr>
          <p:cNvPr id="16" name="TextBox 15">
            <a:extLst>
              <a:ext uri="{FF2B5EF4-FFF2-40B4-BE49-F238E27FC236}">
                <a16:creationId xmlns:a16="http://schemas.microsoft.com/office/drawing/2014/main" id="{D1ED5C54-FB1D-9D19-AA21-EBB8F55D9F24}"/>
              </a:ext>
            </a:extLst>
          </p:cNvPr>
          <p:cNvSpPr txBox="1"/>
          <p:nvPr/>
        </p:nvSpPr>
        <p:spPr>
          <a:xfrm>
            <a:off x="8669776" y="5354943"/>
            <a:ext cx="457200" cy="307777"/>
          </a:xfrm>
          <a:prstGeom prst="rect">
            <a:avLst/>
          </a:prstGeom>
          <a:noFill/>
        </p:spPr>
        <p:txBody>
          <a:bodyPr wrap="square" rtlCol="0">
            <a:spAutoFit/>
          </a:bodyPr>
          <a:lstStyle/>
          <a:p>
            <a:pPr algn="ctr" fontAlgn="base">
              <a:spcBef>
                <a:spcPct val="0"/>
              </a:spcBef>
              <a:spcAft>
                <a:spcPct val="0"/>
              </a:spcAft>
            </a:pPr>
            <a:r>
              <a:rPr lang="en-US" sz="1400" dirty="0">
                <a:solidFill>
                  <a:srgbClr val="1F2650"/>
                </a:solidFill>
                <a:latin typeface="Arial"/>
                <a:cs typeface="Arial"/>
              </a:rPr>
              <a:t>15</a:t>
            </a:r>
          </a:p>
        </p:txBody>
      </p:sp>
      <p:sp>
        <p:nvSpPr>
          <p:cNvPr id="17" name="TextBox 16">
            <a:extLst>
              <a:ext uri="{FF2B5EF4-FFF2-40B4-BE49-F238E27FC236}">
                <a16:creationId xmlns:a16="http://schemas.microsoft.com/office/drawing/2014/main" id="{33369C28-D5D9-F4F3-B6DD-FCF8BB6C7771}"/>
              </a:ext>
            </a:extLst>
          </p:cNvPr>
          <p:cNvSpPr txBox="1"/>
          <p:nvPr/>
        </p:nvSpPr>
        <p:spPr>
          <a:xfrm>
            <a:off x="9318688" y="5354943"/>
            <a:ext cx="457200" cy="307777"/>
          </a:xfrm>
          <a:prstGeom prst="rect">
            <a:avLst/>
          </a:prstGeom>
          <a:noFill/>
        </p:spPr>
        <p:txBody>
          <a:bodyPr wrap="square" rtlCol="0">
            <a:spAutoFit/>
          </a:bodyPr>
          <a:lstStyle/>
          <a:p>
            <a:pPr algn="ctr" fontAlgn="base">
              <a:spcBef>
                <a:spcPct val="0"/>
              </a:spcBef>
              <a:spcAft>
                <a:spcPct val="0"/>
              </a:spcAft>
            </a:pPr>
            <a:r>
              <a:rPr lang="en-US" sz="1400" dirty="0">
                <a:solidFill>
                  <a:srgbClr val="1F2650"/>
                </a:solidFill>
                <a:latin typeface="Arial"/>
                <a:cs typeface="Arial"/>
              </a:rPr>
              <a:t>20</a:t>
            </a:r>
          </a:p>
        </p:txBody>
      </p:sp>
      <p:sp>
        <p:nvSpPr>
          <p:cNvPr id="18" name="TextBox 17">
            <a:extLst>
              <a:ext uri="{FF2B5EF4-FFF2-40B4-BE49-F238E27FC236}">
                <a16:creationId xmlns:a16="http://schemas.microsoft.com/office/drawing/2014/main" id="{D05D2C80-2002-2F73-F0F3-2C9FC16C0643}"/>
              </a:ext>
            </a:extLst>
          </p:cNvPr>
          <p:cNvSpPr txBox="1"/>
          <p:nvPr/>
        </p:nvSpPr>
        <p:spPr>
          <a:xfrm>
            <a:off x="9977028" y="5354943"/>
            <a:ext cx="457200" cy="307777"/>
          </a:xfrm>
          <a:prstGeom prst="rect">
            <a:avLst/>
          </a:prstGeom>
          <a:noFill/>
        </p:spPr>
        <p:txBody>
          <a:bodyPr wrap="square" rtlCol="0">
            <a:spAutoFit/>
          </a:bodyPr>
          <a:lstStyle/>
          <a:p>
            <a:pPr algn="ctr" fontAlgn="base">
              <a:spcBef>
                <a:spcPct val="0"/>
              </a:spcBef>
              <a:spcAft>
                <a:spcPct val="0"/>
              </a:spcAft>
            </a:pPr>
            <a:r>
              <a:rPr lang="en-US" sz="1400" dirty="0">
                <a:solidFill>
                  <a:srgbClr val="1F2650"/>
                </a:solidFill>
                <a:latin typeface="Arial"/>
                <a:cs typeface="Arial"/>
              </a:rPr>
              <a:t>25</a:t>
            </a:r>
          </a:p>
        </p:txBody>
      </p:sp>
      <p:sp>
        <p:nvSpPr>
          <p:cNvPr id="19" name="TextBox 18">
            <a:extLst>
              <a:ext uri="{FF2B5EF4-FFF2-40B4-BE49-F238E27FC236}">
                <a16:creationId xmlns:a16="http://schemas.microsoft.com/office/drawing/2014/main" id="{E7B88BEE-D1A3-2CDF-902B-283C8591343E}"/>
              </a:ext>
            </a:extLst>
          </p:cNvPr>
          <p:cNvSpPr txBox="1"/>
          <p:nvPr/>
        </p:nvSpPr>
        <p:spPr>
          <a:xfrm>
            <a:off x="10578810" y="5354943"/>
            <a:ext cx="457200" cy="307777"/>
          </a:xfrm>
          <a:prstGeom prst="rect">
            <a:avLst/>
          </a:prstGeom>
          <a:noFill/>
        </p:spPr>
        <p:txBody>
          <a:bodyPr wrap="square" rtlCol="0">
            <a:spAutoFit/>
          </a:bodyPr>
          <a:lstStyle/>
          <a:p>
            <a:pPr algn="ctr" fontAlgn="base">
              <a:spcBef>
                <a:spcPct val="0"/>
              </a:spcBef>
              <a:spcAft>
                <a:spcPct val="0"/>
              </a:spcAft>
            </a:pPr>
            <a:r>
              <a:rPr lang="en-US" sz="1400" dirty="0">
                <a:solidFill>
                  <a:srgbClr val="1F2650"/>
                </a:solidFill>
                <a:latin typeface="Arial"/>
                <a:cs typeface="Arial"/>
              </a:rPr>
              <a:t>30</a:t>
            </a:r>
          </a:p>
        </p:txBody>
      </p:sp>
      <p:sp>
        <p:nvSpPr>
          <p:cNvPr id="20" name="TextBox 19">
            <a:extLst>
              <a:ext uri="{FF2B5EF4-FFF2-40B4-BE49-F238E27FC236}">
                <a16:creationId xmlns:a16="http://schemas.microsoft.com/office/drawing/2014/main" id="{49E8BD2A-59CD-F707-55B0-EB86A9BB3D21}"/>
              </a:ext>
            </a:extLst>
          </p:cNvPr>
          <p:cNvSpPr txBox="1">
            <a:spLocks noChangeArrowheads="1"/>
          </p:cNvSpPr>
          <p:nvPr/>
        </p:nvSpPr>
        <p:spPr bwMode="auto">
          <a:xfrm>
            <a:off x="5784379" y="2360718"/>
            <a:ext cx="492443" cy="1752600"/>
          </a:xfrm>
          <a:prstGeom prst="rect">
            <a:avLst/>
          </a:prstGeom>
          <a:noFill/>
          <a:ln w="9525">
            <a:noFill/>
            <a:miter lim="800000"/>
            <a:headEnd/>
            <a:tailEnd/>
          </a:ln>
        </p:spPr>
        <p:txBody>
          <a:bodyPr vert="vert270" wrap="square" anchor="b">
            <a:spAutoFit/>
          </a:bodyPr>
          <a:lstStyle/>
          <a:p>
            <a:pPr algn="ctr" fontAlgn="base">
              <a:spcBef>
                <a:spcPct val="0"/>
              </a:spcBef>
              <a:spcAft>
                <a:spcPct val="0"/>
              </a:spcAft>
            </a:pPr>
            <a:r>
              <a:rPr lang="en-US" sz="2000" b="1" dirty="0">
                <a:solidFill>
                  <a:srgbClr val="1F2650"/>
                </a:solidFill>
                <a:latin typeface="Arial"/>
                <a:cs typeface="Arial"/>
              </a:rPr>
              <a:t>Cirrhosis (%)</a:t>
            </a:r>
          </a:p>
        </p:txBody>
      </p:sp>
      <p:pic>
        <p:nvPicPr>
          <p:cNvPr id="3" name="Picture 2">
            <a:extLst>
              <a:ext uri="{FF2B5EF4-FFF2-40B4-BE49-F238E27FC236}">
                <a16:creationId xmlns:a16="http://schemas.microsoft.com/office/drawing/2014/main" id="{D85FD1E8-9681-BFF0-C7FF-A51AC3AE9444}"/>
              </a:ext>
            </a:extLst>
          </p:cNvPr>
          <p:cNvPicPr>
            <a:picLocks noChangeAspect="1"/>
          </p:cNvPicPr>
          <p:nvPr/>
        </p:nvPicPr>
        <p:blipFill>
          <a:blip r:embed="rId5"/>
          <a:stretch>
            <a:fillRect/>
          </a:stretch>
        </p:blipFill>
        <p:spPr>
          <a:xfrm>
            <a:off x="550288" y="1806405"/>
            <a:ext cx="5207000" cy="4368800"/>
          </a:xfrm>
          <a:prstGeom prst="rect">
            <a:avLst/>
          </a:prstGeom>
        </p:spPr>
      </p:pic>
    </p:spTree>
    <p:extLst>
      <p:ext uri="{BB962C8B-B14F-4D97-AF65-F5344CB8AC3E}">
        <p14:creationId xmlns:p14="http://schemas.microsoft.com/office/powerpoint/2010/main" val="76331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Current HCV Screening Goal </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3" name="Rectangle 2">
            <a:extLst>
              <a:ext uri="{FF2B5EF4-FFF2-40B4-BE49-F238E27FC236}">
                <a16:creationId xmlns:a16="http://schemas.microsoft.com/office/drawing/2014/main" id="{694EA652-7AEA-A8D8-A86C-CB4B073DE680}"/>
              </a:ext>
            </a:extLst>
          </p:cNvPr>
          <p:cNvSpPr/>
          <p:nvPr/>
        </p:nvSpPr>
        <p:spPr>
          <a:xfrm>
            <a:off x="3132406" y="2718036"/>
            <a:ext cx="8374966" cy="2308324"/>
          </a:xfrm>
          <a:prstGeom prst="rect">
            <a:avLst/>
          </a:prstGeom>
        </p:spPr>
        <p:txBody>
          <a:bodyPr wrap="square">
            <a:spAutoFit/>
          </a:bodyPr>
          <a:lstStyle/>
          <a:p>
            <a:pPr lvl="0">
              <a:lnSpc>
                <a:spcPct val="90000"/>
              </a:lnSpc>
              <a:spcBef>
                <a:spcPts val="1000"/>
              </a:spcBef>
            </a:pPr>
            <a:r>
              <a:rPr lang="en-US" sz="4000" dirty="0">
                <a:solidFill>
                  <a:prstClr val="black"/>
                </a:solidFill>
                <a:ea typeface="Book Antiqua" charset="0"/>
                <a:cs typeface="Book Antiqua" charset="0"/>
              </a:rPr>
              <a:t>Offer HCV screening to every American Indian and Alaskan Native patient at least once in their life</a:t>
            </a:r>
            <a:r>
              <a:rPr lang="mr-IN" sz="4000" dirty="0">
                <a:solidFill>
                  <a:prstClr val="black"/>
                </a:solidFill>
                <a:ea typeface="Book Antiqua" charset="0"/>
                <a:cs typeface="Book Antiqua" charset="0"/>
              </a:rPr>
              <a:t>…</a:t>
            </a:r>
            <a:r>
              <a:rPr lang="en-US" sz="4000" dirty="0">
                <a:solidFill>
                  <a:prstClr val="black"/>
                </a:solidFill>
                <a:ea typeface="Book Antiqua" charset="0"/>
                <a:cs typeface="Book Antiqua" charset="0"/>
              </a:rPr>
              <a:t> and more often based on risk.</a:t>
            </a:r>
          </a:p>
        </p:txBody>
      </p:sp>
    </p:spTree>
    <p:extLst>
      <p:ext uri="{BB962C8B-B14F-4D97-AF65-F5344CB8AC3E}">
        <p14:creationId xmlns:p14="http://schemas.microsoft.com/office/powerpoint/2010/main" val="409434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CDC is augmenting previous guidance with two new recommendations: </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sp>
        <p:nvSpPr>
          <p:cNvPr id="7" name="Text Placeholder 3">
            <a:extLst>
              <a:ext uri="{FF2B5EF4-FFF2-40B4-BE49-F238E27FC236}">
                <a16:creationId xmlns:a16="http://schemas.microsoft.com/office/drawing/2014/main" id="{FA99F4BC-3A11-9053-6B77-4039DA0667AC}"/>
              </a:ext>
            </a:extLst>
          </p:cNvPr>
          <p:cNvSpPr txBox="1">
            <a:spLocks/>
          </p:cNvSpPr>
          <p:nvPr/>
        </p:nvSpPr>
        <p:spPr>
          <a:xfrm>
            <a:off x="428197" y="1918157"/>
            <a:ext cx="5667802" cy="489440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arenR"/>
            </a:pPr>
            <a:r>
              <a:rPr lang="en-US" sz="2400" dirty="0"/>
              <a:t>Hepatitis C screening at least once in a lifetime for all adults aged ≥18 years, except in settings where the prevalence of HCV infection is &lt;0.1% and </a:t>
            </a:r>
          </a:p>
          <a:p>
            <a:pPr marL="342900" indent="-342900">
              <a:buFont typeface="Arial" panose="020B0604020202020204" pitchFamily="34" charset="0"/>
              <a:buAutoNum type="arabicParenR"/>
            </a:pPr>
            <a:r>
              <a:rPr lang="en-US" sz="2400" dirty="0"/>
              <a:t>Hepatitis C screening for all pregnant women during each pregnancy, except in settings where the prevalence of HCV infection is &lt;0.1%. </a:t>
            </a:r>
          </a:p>
          <a:p>
            <a:pPr marL="342900" indent="-342900">
              <a:buFont typeface="Arial" panose="020B0604020202020204" pitchFamily="34" charset="0"/>
              <a:buAutoNum type="arabicParenR"/>
            </a:pPr>
            <a:r>
              <a:rPr lang="en-US" sz="2400" dirty="0"/>
              <a:t>The recommendation for HCV testing that remains unchanged is regardless of age or setting prevalence, all persons with risk factors should be tested for hepatitis C, with periodic testing while risk factors persist. </a:t>
            </a:r>
          </a:p>
          <a:p>
            <a:pPr marL="342900" indent="-342900">
              <a:buFont typeface="Arial" panose="020B0604020202020204" pitchFamily="34" charset="0"/>
              <a:buAutoNum type="arabicParenR"/>
            </a:pPr>
            <a:r>
              <a:rPr lang="en-US" sz="2400" dirty="0"/>
              <a:t>Any person who requests hepatitis C testing should receive it, regardless of disclosure of risk, because many persons might be reluctant to disclose stigmatizing risks.</a:t>
            </a:r>
            <a:br>
              <a:rPr lang="en-US" sz="2400" dirty="0"/>
            </a:br>
            <a:endParaRPr lang="en-US" sz="2400" dirty="0"/>
          </a:p>
          <a:p>
            <a:endParaRPr lang="en-US" sz="4400" dirty="0"/>
          </a:p>
        </p:txBody>
      </p:sp>
      <p:pic>
        <p:nvPicPr>
          <p:cNvPr id="8" name="Picture Placeholder 18" descr="A screenshot of a cell phone&#10;&#10;Description automatically generated">
            <a:extLst>
              <a:ext uri="{FF2B5EF4-FFF2-40B4-BE49-F238E27FC236}">
                <a16:creationId xmlns:a16="http://schemas.microsoft.com/office/drawing/2014/main" id="{3C39F8D0-E0CB-CD67-8D78-24F8AE621D9B}"/>
              </a:ext>
            </a:extLst>
          </p:cNvPr>
          <p:cNvPicPr>
            <a:picLocks noChangeAspect="1"/>
          </p:cNvPicPr>
          <p:nvPr/>
        </p:nvPicPr>
        <p:blipFill rotWithShape="1">
          <a:blip r:embed="rId4"/>
          <a:srcRect l="215" t="247" r="1831"/>
          <a:stretch/>
        </p:blipFill>
        <p:spPr>
          <a:xfrm>
            <a:off x="6096000" y="1901614"/>
            <a:ext cx="5922089" cy="4008474"/>
          </a:xfrm>
          <a:prstGeom prst="rect">
            <a:avLst/>
          </a:prstGeom>
        </p:spPr>
      </p:pic>
      <p:sp>
        <p:nvSpPr>
          <p:cNvPr id="9" name="TextBox 8">
            <a:extLst>
              <a:ext uri="{FF2B5EF4-FFF2-40B4-BE49-F238E27FC236}">
                <a16:creationId xmlns:a16="http://schemas.microsoft.com/office/drawing/2014/main" id="{05AB220C-419E-F78E-2E49-846A69E6E5A8}"/>
              </a:ext>
            </a:extLst>
          </p:cNvPr>
          <p:cNvSpPr txBox="1"/>
          <p:nvPr/>
        </p:nvSpPr>
        <p:spPr>
          <a:xfrm>
            <a:off x="5365898" y="6549798"/>
            <a:ext cx="6826102" cy="246221"/>
          </a:xfrm>
          <a:prstGeom prst="rect">
            <a:avLst/>
          </a:prstGeom>
          <a:noFill/>
        </p:spPr>
        <p:txBody>
          <a:bodyPr wrap="square" rtlCol="0">
            <a:spAutoFit/>
          </a:bodyPr>
          <a:lstStyle/>
          <a:p>
            <a:r>
              <a:rPr lang="en-US" sz="1000" dirty="0" err="1"/>
              <a:t>Schillie</a:t>
            </a:r>
            <a:r>
              <a:rPr lang="en-US" sz="1000" dirty="0"/>
              <a:t> S, Wester C, Osborne M, </a:t>
            </a:r>
            <a:r>
              <a:rPr lang="en-US" sz="1000" dirty="0" err="1"/>
              <a:t>Wesolowski</a:t>
            </a:r>
            <a:r>
              <a:rPr lang="en-US" sz="1000" dirty="0"/>
              <a:t> L, et al. MMWR </a:t>
            </a:r>
            <a:r>
              <a:rPr lang="en-US" sz="1000" dirty="0" err="1"/>
              <a:t>Recomm</a:t>
            </a:r>
            <a:r>
              <a:rPr lang="en-US" sz="1000" dirty="0"/>
              <a:t> Rep 2020;69(No. RR-2):1–17. </a:t>
            </a:r>
          </a:p>
        </p:txBody>
      </p:sp>
    </p:spTree>
    <p:extLst>
      <p:ext uri="{BB962C8B-B14F-4D97-AF65-F5344CB8AC3E}">
        <p14:creationId xmlns:p14="http://schemas.microsoft.com/office/powerpoint/2010/main" val="52431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AASLD/IDSA Recommendations</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7" name="Picture 4" descr="Table&#10;&#10;Description automatically generated">
            <a:extLst>
              <a:ext uri="{FF2B5EF4-FFF2-40B4-BE49-F238E27FC236}">
                <a16:creationId xmlns:a16="http://schemas.microsoft.com/office/drawing/2014/main" id="{0A424C39-E650-98CA-39D7-E2752182923D}"/>
              </a:ext>
            </a:extLst>
          </p:cNvPr>
          <p:cNvPicPr>
            <a:picLocks noGrp="1" noChangeAspect="1"/>
          </p:cNvPicPr>
          <p:nvPr>
            <p:ph idx="1"/>
          </p:nvPr>
        </p:nvPicPr>
        <p:blipFill>
          <a:blip r:embed="rId4"/>
          <a:stretch>
            <a:fillRect/>
          </a:stretch>
        </p:blipFill>
        <p:spPr>
          <a:xfrm>
            <a:off x="2844800" y="1818258"/>
            <a:ext cx="9041909" cy="4394199"/>
          </a:xfrm>
          <a:prstGeom prst="rect">
            <a:avLst/>
          </a:prstGeom>
        </p:spPr>
      </p:pic>
      <p:sp>
        <p:nvSpPr>
          <p:cNvPr id="8" name="Footer Placeholder 4">
            <a:extLst>
              <a:ext uri="{FF2B5EF4-FFF2-40B4-BE49-F238E27FC236}">
                <a16:creationId xmlns:a16="http://schemas.microsoft.com/office/drawing/2014/main" id="{618C880B-2280-2F62-22F6-531F633359C5}"/>
              </a:ext>
            </a:extLst>
          </p:cNvPr>
          <p:cNvSpPr>
            <a:spLocks noGrp="1"/>
          </p:cNvSpPr>
          <p:nvPr>
            <p:ph type="ftr" sz="quarter" idx="11"/>
          </p:nvPr>
        </p:nvSpPr>
        <p:spPr>
          <a:xfrm>
            <a:off x="5308355" y="6499381"/>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https://www.hcvguidelines.org/evaluate/testing-and-linkage</a:t>
            </a:r>
          </a:p>
        </p:txBody>
      </p:sp>
      <p:sp>
        <p:nvSpPr>
          <p:cNvPr id="9" name="Rectangle 8">
            <a:extLst>
              <a:ext uri="{FF2B5EF4-FFF2-40B4-BE49-F238E27FC236}">
                <a16:creationId xmlns:a16="http://schemas.microsoft.com/office/drawing/2014/main" id="{230658AF-F458-98F7-83E6-3A74E4C7D73B}"/>
              </a:ext>
            </a:extLst>
          </p:cNvPr>
          <p:cNvSpPr/>
          <p:nvPr/>
        </p:nvSpPr>
        <p:spPr>
          <a:xfrm>
            <a:off x="2844800" y="2719177"/>
            <a:ext cx="7663223"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EBAC796-5227-F4D2-5236-774C97315963}"/>
              </a:ext>
            </a:extLst>
          </p:cNvPr>
          <p:cNvSpPr/>
          <p:nvPr/>
        </p:nvSpPr>
        <p:spPr>
          <a:xfrm>
            <a:off x="2844800" y="4017985"/>
            <a:ext cx="7663223"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92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Evolution of HCV Screening Recommendations</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Footer Placeholder 4">
            <a:extLst>
              <a:ext uri="{FF2B5EF4-FFF2-40B4-BE49-F238E27FC236}">
                <a16:creationId xmlns:a16="http://schemas.microsoft.com/office/drawing/2014/main" id="{1B02BB88-98A9-3A35-631D-4AAE01DE090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effectLst/>
                <a:uLnTx/>
                <a:uFillTx/>
                <a:latin typeface="Calibri" panose="020F0502020204030204"/>
                <a:ea typeface="+mn-ea"/>
                <a:cs typeface="+mn-cs"/>
              </a:rPr>
              <a:t>(www.hepatitisc.uw.edu) Historical CDC HCV Testing Recommendations</a:t>
            </a:r>
          </a:p>
        </p:txBody>
      </p:sp>
      <p:graphicFrame>
        <p:nvGraphicFramePr>
          <p:cNvPr id="8" name="Content Placeholder 3">
            <a:extLst>
              <a:ext uri="{FF2B5EF4-FFF2-40B4-BE49-F238E27FC236}">
                <a16:creationId xmlns:a16="http://schemas.microsoft.com/office/drawing/2014/main" id="{968D3DAE-B76C-42F2-78FF-822580314252}"/>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902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HCV Screening Evolution at CNHS</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Content Placeholder 3">
            <a:extLst>
              <a:ext uri="{FF2B5EF4-FFF2-40B4-BE49-F238E27FC236}">
                <a16:creationId xmlns:a16="http://schemas.microsoft.com/office/drawing/2014/main" id="{5040D2DC-3A4E-C0DC-C5DE-1344E4A8BBED}"/>
              </a:ext>
            </a:extLst>
          </p:cNvPr>
          <p:cNvGraphicFramePr>
            <a:graphicFrameLocks noGrp="1"/>
          </p:cNvGraphicFramePr>
          <p:nvPr>
            <p:ph idx="1"/>
          </p:nvPr>
        </p:nvGraphicFramePr>
        <p:xfrm>
          <a:off x="2642532" y="1680561"/>
          <a:ext cx="9312966" cy="5059680"/>
        </p:xfrm>
        <a:graphic>
          <a:graphicData uri="http://schemas.openxmlformats.org/drawingml/2006/table">
            <a:tbl>
              <a:tblPr firstRow="1" bandRow="1">
                <a:tableStyleId>{5A111915-BE36-4E01-A7E5-04B1672EAD32}</a:tableStyleId>
              </a:tblPr>
              <a:tblGrid>
                <a:gridCol w="1012279">
                  <a:extLst>
                    <a:ext uri="{9D8B030D-6E8A-4147-A177-3AD203B41FA5}">
                      <a16:colId xmlns:a16="http://schemas.microsoft.com/office/drawing/2014/main" val="20000"/>
                    </a:ext>
                  </a:extLst>
                </a:gridCol>
                <a:gridCol w="2092043">
                  <a:extLst>
                    <a:ext uri="{9D8B030D-6E8A-4147-A177-3AD203B41FA5}">
                      <a16:colId xmlns:a16="http://schemas.microsoft.com/office/drawing/2014/main" val="20001"/>
                    </a:ext>
                  </a:extLst>
                </a:gridCol>
                <a:gridCol w="1687132">
                  <a:extLst>
                    <a:ext uri="{9D8B030D-6E8A-4147-A177-3AD203B41FA5}">
                      <a16:colId xmlns:a16="http://schemas.microsoft.com/office/drawing/2014/main" val="20002"/>
                    </a:ext>
                  </a:extLst>
                </a:gridCol>
                <a:gridCol w="1147248">
                  <a:extLst>
                    <a:ext uri="{9D8B030D-6E8A-4147-A177-3AD203B41FA5}">
                      <a16:colId xmlns:a16="http://schemas.microsoft.com/office/drawing/2014/main" val="20003"/>
                    </a:ext>
                  </a:extLst>
                </a:gridCol>
                <a:gridCol w="1687132">
                  <a:extLst>
                    <a:ext uri="{9D8B030D-6E8A-4147-A177-3AD203B41FA5}">
                      <a16:colId xmlns:a16="http://schemas.microsoft.com/office/drawing/2014/main" val="20004"/>
                    </a:ext>
                  </a:extLst>
                </a:gridCol>
                <a:gridCol w="1687132">
                  <a:extLst>
                    <a:ext uri="{9D8B030D-6E8A-4147-A177-3AD203B41FA5}">
                      <a16:colId xmlns:a16="http://schemas.microsoft.com/office/drawing/2014/main" val="3801546117"/>
                    </a:ext>
                  </a:extLst>
                </a:gridCol>
              </a:tblGrid>
              <a:tr h="1121578">
                <a:tc>
                  <a:txBody>
                    <a:bodyPr/>
                    <a:lstStyle/>
                    <a:p>
                      <a:pPr algn="ctr"/>
                      <a:r>
                        <a:rPr lang="en-US" sz="1400" u="sng" cap="none" spc="0" dirty="0">
                          <a:ln w="0"/>
                          <a:effectLst>
                            <a:outerShdw blurRad="38100" dist="19050" dir="2700000" algn="tl" rotWithShape="0">
                              <a:schemeClr val="dk1">
                                <a:alpha val="40000"/>
                              </a:schemeClr>
                            </a:outerShdw>
                          </a:effectLst>
                        </a:rPr>
                        <a:t>Period</a:t>
                      </a:r>
                      <a:endParaRPr lang="en-US" sz="1400" b="1" u="sng"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algn="ctr"/>
                      <a:r>
                        <a:rPr lang="en-US" sz="1400" u="sng" cap="none" spc="0" dirty="0">
                          <a:ln w="0"/>
                          <a:effectLst>
                            <a:outerShdw blurRad="38100" dist="19050" dir="2700000" algn="tl" rotWithShape="0">
                              <a:schemeClr val="dk1">
                                <a:alpha val="40000"/>
                              </a:schemeClr>
                            </a:outerShdw>
                          </a:effectLst>
                        </a:rPr>
                        <a:t>Interventions</a:t>
                      </a:r>
                      <a:endParaRPr lang="en-US" sz="1400" b="1" u="sng"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algn="ctr"/>
                      <a:r>
                        <a:rPr lang="en-US" sz="1400" u="sng" cap="none" spc="0">
                          <a:ln w="0"/>
                          <a:effectLst>
                            <a:outerShdw blurRad="38100" dist="19050" dir="2700000" algn="tl" rotWithShape="0">
                              <a:schemeClr val="dk1">
                                <a:alpha val="40000"/>
                              </a:schemeClr>
                            </a:outerShdw>
                          </a:effectLst>
                        </a:rPr>
                        <a:t>Number </a:t>
                      </a:r>
                      <a:r>
                        <a:rPr lang="en-US" sz="1400" u="sng" cap="none" spc="0" dirty="0">
                          <a:ln w="0"/>
                          <a:effectLst>
                            <a:outerShdw blurRad="38100" dist="19050" dir="2700000" algn="tl" rotWithShape="0">
                              <a:schemeClr val="dk1">
                                <a:alpha val="40000"/>
                              </a:schemeClr>
                            </a:outerShdw>
                          </a:effectLst>
                        </a:rPr>
                        <a:t>of Unique Patients Screened</a:t>
                      </a:r>
                    </a:p>
                    <a:p>
                      <a:pPr algn="ctr"/>
                      <a:r>
                        <a:rPr lang="en-US" sz="1400" u="sng" cap="none" spc="0" dirty="0">
                          <a:ln w="0"/>
                          <a:effectLst>
                            <a:outerShdw blurRad="38100" dist="19050" dir="2700000" algn="tl" rotWithShape="0">
                              <a:schemeClr val="dk1">
                                <a:alpha val="40000"/>
                              </a:schemeClr>
                            </a:outerShdw>
                          </a:effectLst>
                        </a:rPr>
                        <a:t> (% seropositive)</a:t>
                      </a:r>
                    </a:p>
                    <a:p>
                      <a:pPr algn="ctr"/>
                      <a:endParaRPr lang="en-US" sz="1400" b="1" u="sng"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sng" cap="none" spc="0" dirty="0">
                          <a:ln w="0"/>
                          <a:effectLst>
                            <a:outerShdw blurRad="38100" dist="19050" dir="2700000" algn="tl" rotWithShape="0">
                              <a:schemeClr val="dk1">
                                <a:alpha val="40000"/>
                              </a:schemeClr>
                            </a:outerShdw>
                          </a:effectLst>
                        </a:rPr>
                        <a:t>Number of Patients Screened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u="sng" cap="none" spc="0" dirty="0">
                          <a:ln w="0"/>
                          <a:effectLst>
                            <a:outerShdw blurRad="38100" dist="19050" dir="2700000" algn="tl" rotWithShape="0">
                              <a:schemeClr val="dk1">
                                <a:alpha val="40000"/>
                              </a:schemeClr>
                            </a:outerShdw>
                          </a:effectLst>
                        </a:rPr>
                        <a:t>per</a:t>
                      </a:r>
                      <a:r>
                        <a:rPr lang="en-US" sz="1400" u="sng" cap="none" spc="0" baseline="0" dirty="0">
                          <a:ln w="0"/>
                          <a:effectLst>
                            <a:outerShdw blurRad="38100" dist="19050" dir="2700000" algn="tl" rotWithShape="0">
                              <a:schemeClr val="dk1">
                                <a:alpha val="40000"/>
                              </a:schemeClr>
                            </a:outerShdw>
                          </a:effectLst>
                        </a:rPr>
                        <a:t> month</a:t>
                      </a:r>
                      <a:endParaRPr lang="en-US" sz="1400" u="sng" cap="none" spc="0" dirty="0">
                        <a:ln w="0"/>
                        <a:effectLst>
                          <a:outerShdw blurRad="38100" dist="19050" dir="2700000" algn="tl" rotWithShape="0">
                            <a:schemeClr val="dk1">
                              <a:alpha val="40000"/>
                            </a:schemeClr>
                          </a:outerShdw>
                        </a:effectLst>
                      </a:endParaRPr>
                    </a:p>
                    <a:p>
                      <a:pPr algn="ctr"/>
                      <a:endParaRPr lang="en-US" sz="1400" b="1" u="sng"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sng" cap="none" spc="0" dirty="0">
                          <a:ln w="0"/>
                          <a:effectLst>
                            <a:outerShdw blurRad="38100" dist="19050" dir="2700000" algn="tl" rotWithShape="0">
                              <a:schemeClr val="dk1">
                                <a:alpha val="40000"/>
                              </a:schemeClr>
                            </a:outerShdw>
                          </a:effectLst>
                        </a:rPr>
                        <a:t>% HCV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u="sng" cap="none" spc="0" dirty="0">
                          <a:ln w="0"/>
                          <a:effectLst>
                            <a:outerShdw blurRad="38100" dist="19050" dir="2700000" algn="tl" rotWithShape="0">
                              <a:schemeClr val="dk1">
                                <a:alpha val="40000"/>
                              </a:schemeClr>
                            </a:outerShdw>
                          </a:effectLst>
                        </a:rPr>
                        <a:t>Seropositive</a:t>
                      </a:r>
                      <a:r>
                        <a:rPr lang="en-US" sz="1400" u="sng" cap="none" spc="0" baseline="0" dirty="0">
                          <a:ln w="0"/>
                          <a:effectLst>
                            <a:outerShdw blurRad="38100" dist="19050" dir="2700000" algn="tl" rotWithShape="0">
                              <a:schemeClr val="dk1">
                                <a:alpha val="40000"/>
                              </a:schemeClr>
                            </a:outerShdw>
                          </a:effectLst>
                        </a:rPr>
                        <a:t> </a:t>
                      </a:r>
                      <a:r>
                        <a:rPr lang="en-US" sz="1400" u="sng" cap="none" spc="0" dirty="0">
                          <a:ln w="0"/>
                          <a:effectLst>
                            <a:outerShdw blurRad="38100" dist="19050" dir="2700000" algn="tl" rotWithShape="0">
                              <a:schemeClr val="dk1">
                                <a:alpha val="40000"/>
                              </a:schemeClr>
                            </a:outerShdw>
                          </a:effectLst>
                        </a:rPr>
                        <a:t>Patients Born after 1965</a:t>
                      </a:r>
                      <a:endParaRPr lang="en-US" sz="1400" b="1" u="sng"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Cumulative</a:t>
                      </a:r>
                      <a:r>
                        <a:rPr lang="en-US" sz="1400" baseline="0" dirty="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rPr>
                        <a:t>% of Population </a:t>
                      </a:r>
                      <a:endParaRPr lang="en-US" sz="1400" dirty="0">
                        <a:solidFill>
                          <a:schemeClr val="bg1"/>
                        </a:solidFill>
                      </a:endParaRPr>
                    </a:p>
                  </a:txBody>
                  <a:tcPr/>
                </a:tc>
                <a:extLst>
                  <a:ext uri="{0D108BD9-81ED-4DB2-BD59-A6C34878D82A}">
                    <a16:rowId xmlns:a16="http://schemas.microsoft.com/office/drawing/2014/main" val="10000"/>
                  </a:ext>
                </a:extLst>
              </a:tr>
              <a:tr h="912912">
                <a:tc>
                  <a:txBody>
                    <a:bodyPr/>
                    <a:lstStyle/>
                    <a:p>
                      <a:r>
                        <a:rPr lang="en-US" sz="1400" cap="none" spc="0" dirty="0">
                          <a:ln w="0"/>
                          <a:effectLst>
                            <a:outerShdw blurRad="38100" dist="19050" dir="2700000" algn="tl" rotWithShape="0">
                              <a:schemeClr val="dk1">
                                <a:alpha val="40000"/>
                              </a:schemeClr>
                            </a:outerShdw>
                          </a:effectLst>
                        </a:rPr>
                        <a:t>2006 - 9/2012 </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High Risk Patients</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Patients with cirrhosis</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Patients with elevated LFT’s</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algn="ctr"/>
                      <a:r>
                        <a:rPr lang="en-US" sz="1400" cap="none" spc="0" dirty="0">
                          <a:ln w="0"/>
                          <a:effectLst>
                            <a:outerShdw blurRad="38100" dist="19050" dir="2700000" algn="tl" rotWithShape="0">
                              <a:schemeClr val="dk1">
                                <a:alpha val="40000"/>
                              </a:schemeClr>
                            </a:outerShdw>
                          </a:effectLst>
                        </a:rPr>
                        <a:t>5,425 (10.8%)</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w="0"/>
                          <a:effectLst>
                            <a:outerShdw blurRad="38100" dist="19050" dir="2700000" algn="tl" rotWithShape="0">
                              <a:schemeClr val="dk1">
                                <a:alpha val="40000"/>
                              </a:schemeClr>
                            </a:outerShdw>
                          </a:effectLst>
                          <a:uLnTx/>
                          <a:uFillTx/>
                        </a:rPr>
                        <a:t>57</a:t>
                      </a:r>
                    </a:p>
                  </a:txBody>
                  <a:tcPr marL="107852" marR="107852" anchor="ctr"/>
                </a:tc>
                <a:tc>
                  <a:txBody>
                    <a:bodyPr/>
                    <a:lstStyle/>
                    <a:p>
                      <a:pPr algn="ctr"/>
                      <a:r>
                        <a:rPr lang="en-US" sz="1400" cap="none" spc="0" dirty="0">
                          <a:ln w="0"/>
                          <a:effectLst>
                            <a:outerShdw blurRad="38100" dist="19050" dir="2700000" algn="tl" rotWithShape="0">
                              <a:schemeClr val="dk1">
                                <a:alpha val="40000"/>
                              </a:schemeClr>
                            </a:outerShdw>
                          </a:effectLst>
                        </a:rPr>
                        <a:t>?</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rPr>
                        <a:t>6.7 %</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1"/>
                  </a:ext>
                </a:extLst>
              </a:tr>
              <a:tr h="1121578">
                <a:tc>
                  <a:txBody>
                    <a:bodyPr/>
                    <a:lstStyle/>
                    <a:p>
                      <a:r>
                        <a:rPr lang="en-US" sz="1400" cap="none" spc="0" dirty="0">
                          <a:ln w="0"/>
                          <a:effectLst>
                            <a:outerShdw blurRad="38100" dist="19050" dir="2700000" algn="tl" rotWithShape="0">
                              <a:schemeClr val="dk1">
                                <a:alpha val="40000"/>
                              </a:schemeClr>
                            </a:outerShdw>
                          </a:effectLst>
                        </a:rPr>
                        <a:t>10/2012 -10/2015</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Baby Boomer Screening</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Electronic Health Reminders</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Provider Education</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algn="ctr"/>
                      <a:endParaRPr lang="en-US" sz="1400" cap="none" spc="0" dirty="0">
                        <a:ln w="0"/>
                        <a:effectLst>
                          <a:outerShdw blurRad="38100" dist="19050" dir="2700000" algn="tl" rotWithShape="0">
                            <a:schemeClr val="dk1">
                              <a:alpha val="40000"/>
                            </a:schemeClr>
                          </a:outerShdw>
                        </a:effectLst>
                      </a:endParaRPr>
                    </a:p>
                    <a:p>
                      <a:pPr algn="ctr"/>
                      <a:r>
                        <a:rPr lang="en-US" sz="1400" cap="none" spc="0" dirty="0">
                          <a:ln w="0"/>
                          <a:effectLst>
                            <a:outerShdw blurRad="38100" dist="19050" dir="2700000" algn="tl" rotWithShape="0">
                              <a:schemeClr val="dk1">
                                <a:alpha val="40000"/>
                              </a:schemeClr>
                            </a:outerShdw>
                          </a:effectLst>
                        </a:rPr>
                        <a:t>17,134 (5.9%)</a:t>
                      </a:r>
                    </a:p>
                    <a:p>
                      <a:pPr algn="ct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cap="none" spc="0" dirty="0">
                        <a:ln w="0"/>
                        <a:effectLst>
                          <a:outerShdw blurRad="38100" dist="19050" dir="2700000" algn="tl" rotWithShape="0">
                            <a:schemeClr val="dk1">
                              <a:alpha val="40000"/>
                            </a:scheme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cap="none" spc="0" dirty="0">
                          <a:ln w="0"/>
                          <a:effectLst>
                            <a:outerShdw blurRad="38100" dist="19050" dir="2700000" algn="tl" rotWithShape="0">
                              <a:schemeClr val="dk1">
                                <a:alpha val="40000"/>
                              </a:schemeClr>
                            </a:outerShdw>
                          </a:effectLst>
                        </a:rPr>
                        <a:t>357</a:t>
                      </a:r>
                    </a:p>
                    <a:p>
                      <a:pPr algn="ct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w="0"/>
                        <a:effectLst>
                          <a:outerShdw blurRad="38100" dist="19050" dir="2700000" algn="tl" rotWithShape="0">
                            <a:schemeClr val="dk1">
                              <a:alpha val="40000"/>
                            </a:schemeClr>
                          </a:outerShdw>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w="0"/>
                          <a:effectLst>
                            <a:outerShdw blurRad="38100" dist="19050" dir="2700000" algn="tl" rotWithShape="0">
                              <a:schemeClr val="dk1">
                                <a:alpha val="40000"/>
                              </a:schemeClr>
                            </a:outerShdw>
                          </a:effectLst>
                          <a:uLnTx/>
                          <a:uFillTx/>
                        </a:rPr>
                        <a:t>47%</a:t>
                      </a:r>
                    </a:p>
                    <a:p>
                      <a:pPr algn="ct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rPr>
                        <a:t>28%</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2"/>
                  </a:ext>
                </a:extLst>
              </a:tr>
              <a:tr h="1538909">
                <a:tc>
                  <a:txBody>
                    <a:bodyPr/>
                    <a:lstStyle/>
                    <a:p>
                      <a:endParaRPr lang="en-US" sz="1400" cap="none" spc="0" dirty="0">
                        <a:ln w="0"/>
                        <a:effectLst>
                          <a:outerShdw blurRad="38100" dist="19050" dir="2700000" algn="tl" rotWithShape="0">
                            <a:schemeClr val="dk1">
                              <a:alpha val="40000"/>
                            </a:schemeClr>
                          </a:outerShdw>
                        </a:effectLst>
                      </a:endParaRPr>
                    </a:p>
                    <a:p>
                      <a:r>
                        <a:rPr lang="en-US" sz="1400" cap="none" spc="0" dirty="0">
                          <a:ln w="0"/>
                          <a:effectLst>
                            <a:outerShdw blurRad="38100" dist="19050" dir="2700000" algn="tl" rotWithShape="0">
                              <a:schemeClr val="dk1">
                                <a:alpha val="40000"/>
                              </a:schemeClr>
                            </a:outerShdw>
                          </a:effectLst>
                        </a:rPr>
                        <a:t>11/2015 -8/2017</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Universal Screening</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Lab Triggered Screening</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Dental Clinic Screening</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OBGYN Screening</a:t>
                      </a:r>
                    </a:p>
                    <a:p>
                      <a:pPr marL="285750" lvl="0" indent="-285750">
                        <a:buFont typeface="Wingdings" pitchFamily="2" charset="2"/>
                        <a:buChar char="Ø"/>
                      </a:pPr>
                      <a:r>
                        <a:rPr lang="en-US" sz="1400" cap="none" spc="0" dirty="0">
                          <a:ln w="0"/>
                          <a:effectLst>
                            <a:outerShdw blurRad="38100" dist="19050" dir="2700000" algn="tl" rotWithShape="0">
                              <a:schemeClr val="dk1">
                                <a:alpha val="40000"/>
                              </a:schemeClr>
                            </a:outerShdw>
                          </a:effectLst>
                        </a:rPr>
                        <a:t>ED/UC Screening</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algn="ctr"/>
                      <a:endParaRPr lang="en-US" sz="1400" cap="none" spc="0" dirty="0">
                        <a:ln w="0"/>
                        <a:effectLst>
                          <a:outerShdw blurRad="38100" dist="19050" dir="2700000" algn="tl" rotWithShape="0">
                            <a:schemeClr val="dk1">
                              <a:alpha val="40000"/>
                            </a:schemeClr>
                          </a:outerShdw>
                        </a:effectLst>
                      </a:endParaRPr>
                    </a:p>
                    <a:p>
                      <a:pPr algn="ctr"/>
                      <a:r>
                        <a:rPr lang="en-US" sz="1400" cap="none" spc="0" dirty="0">
                          <a:ln w="0"/>
                          <a:effectLst>
                            <a:outerShdw blurRad="38100" dist="19050" dir="2700000" algn="tl" rotWithShape="0">
                              <a:schemeClr val="dk1">
                                <a:alpha val="40000"/>
                              </a:schemeClr>
                            </a:outerShdw>
                          </a:effectLst>
                        </a:rPr>
                        <a:t>20,822 (3.6%)</a:t>
                      </a:r>
                    </a:p>
                    <a:p>
                      <a:pPr algn="ct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w="0"/>
                        <a:effectLst>
                          <a:outerShdw blurRad="38100" dist="19050" dir="2700000" algn="tl" rotWithShape="0">
                            <a:schemeClr val="dk1">
                              <a:alpha val="40000"/>
                            </a:schemeClr>
                          </a:outerShdw>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w="0"/>
                          <a:effectLst>
                            <a:outerShdw blurRad="38100" dist="19050" dir="2700000" algn="tl" rotWithShape="0">
                              <a:schemeClr val="dk1">
                                <a:alpha val="40000"/>
                              </a:schemeClr>
                            </a:outerShdw>
                          </a:effectLst>
                          <a:uLnTx/>
                          <a:uFillTx/>
                        </a:rPr>
                        <a:t>905</a:t>
                      </a:r>
                    </a:p>
                    <a:p>
                      <a:pPr algn="ct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algn="ctr"/>
                      <a:r>
                        <a:rPr kumimoji="0" lang="en-US" sz="1400" u="none" strike="noStrike" kern="1200" cap="none" spc="0" normalizeH="0" baseline="0" noProof="0" dirty="0">
                          <a:ln w="0"/>
                          <a:effectLst>
                            <a:outerShdw blurRad="38100" dist="19050" dir="2700000" algn="tl" rotWithShape="0">
                              <a:schemeClr val="dk1">
                                <a:alpha val="40000"/>
                              </a:schemeClr>
                            </a:outerShdw>
                          </a:effectLst>
                          <a:uLnTx/>
                          <a:uFillTx/>
                        </a:rPr>
                        <a:t>57%</a:t>
                      </a:r>
                      <a:endParaRPr lang="en-US" sz="1400" b="0" cap="none" spc="0" dirty="0">
                        <a:ln w="0"/>
                        <a:solidFill>
                          <a:schemeClr val="tx1"/>
                        </a:solidFill>
                        <a:effectLst>
                          <a:outerShdw blurRad="38100" dist="19050" dir="2700000" algn="tl" rotWithShape="0">
                            <a:schemeClr val="dk1">
                              <a:alpha val="40000"/>
                            </a:schemeClr>
                          </a:outerShdw>
                        </a:effectLst>
                      </a:endParaRPr>
                    </a:p>
                  </a:txBody>
                  <a:tcPr marL="107852" marR="107852" anchor="ctr"/>
                </a:tc>
                <a:tc>
                  <a:txBody>
                    <a:bodyPr/>
                    <a:lstStyle/>
                    <a:p>
                      <a:pPr algn="ctr"/>
                      <a:endParaRPr kumimoji="0" lang="en-US" sz="1400" b="1" u="none" strike="noStrike" kern="1200" cap="none" spc="0" normalizeH="0" baseline="0" noProof="0" dirty="0">
                        <a:ln>
                          <a:noFill/>
                        </a:ln>
                        <a:solidFill>
                          <a:schemeClr val="tx1"/>
                        </a:solidFill>
                        <a:effectLst/>
                        <a:uLnTx/>
                        <a:uFillTx/>
                      </a:endParaRPr>
                    </a:p>
                    <a:p>
                      <a:pPr algn="ctr"/>
                      <a:endParaRPr kumimoji="0" lang="en-US" sz="1400" b="1" u="none" strike="noStrike" kern="1200" cap="none" spc="0" normalizeH="0" baseline="0" noProof="0" dirty="0">
                        <a:ln>
                          <a:noFill/>
                        </a:ln>
                        <a:solidFill>
                          <a:schemeClr val="tx1"/>
                        </a:solidFill>
                        <a:effectLst/>
                        <a:uLnTx/>
                        <a:uFillTx/>
                      </a:endParaRPr>
                    </a:p>
                    <a:p>
                      <a:pPr algn="ctr"/>
                      <a:endParaRPr kumimoji="0" lang="en-US" sz="1400" b="1" u="none" strike="noStrike" kern="1200" cap="none" spc="0" normalizeH="0" baseline="0" noProof="0" dirty="0">
                        <a:ln>
                          <a:noFill/>
                        </a:ln>
                        <a:solidFill>
                          <a:schemeClr val="tx1"/>
                        </a:solidFill>
                        <a:effectLst/>
                        <a:uLnTx/>
                        <a:uFillTx/>
                      </a:endParaRPr>
                    </a:p>
                    <a:p>
                      <a:pPr algn="ctr"/>
                      <a:r>
                        <a:rPr kumimoji="0" lang="en-US" sz="1400" b="1" u="none" strike="noStrike" kern="1200" cap="none" spc="0" normalizeH="0" baseline="0" noProof="0" dirty="0">
                          <a:ln>
                            <a:noFill/>
                          </a:ln>
                          <a:solidFill>
                            <a:schemeClr val="tx1"/>
                          </a:solidFill>
                          <a:effectLst/>
                          <a:uLnTx/>
                          <a:uFillTx/>
                        </a:rPr>
                        <a:t>54%</a:t>
                      </a:r>
                      <a:endParaRPr lang="en-US" sz="1400" b="1"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8A7CFD17-9D37-84BA-5FD2-518E2251F540}"/>
              </a:ext>
            </a:extLst>
          </p:cNvPr>
          <p:cNvSpPr/>
          <p:nvPr/>
        </p:nvSpPr>
        <p:spPr>
          <a:xfrm>
            <a:off x="2640492" y="4000492"/>
            <a:ext cx="9315006" cy="1172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D061FB-8E9C-ECF8-FD01-445195819D4C}"/>
              </a:ext>
            </a:extLst>
          </p:cNvPr>
          <p:cNvSpPr/>
          <p:nvPr/>
        </p:nvSpPr>
        <p:spPr>
          <a:xfrm>
            <a:off x="2642532" y="5172800"/>
            <a:ext cx="9312966" cy="1567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BD5B5D-8E04-DD81-C8A4-F93D92D60444}"/>
              </a:ext>
            </a:extLst>
          </p:cNvPr>
          <p:cNvSpPr txBox="1"/>
          <p:nvPr/>
        </p:nvSpPr>
        <p:spPr>
          <a:xfrm>
            <a:off x="29322" y="6434385"/>
            <a:ext cx="26121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Cherokee Nation Health Services, 2018</a:t>
            </a:r>
          </a:p>
        </p:txBody>
      </p:sp>
    </p:spTree>
    <p:extLst>
      <p:ext uri="{BB962C8B-B14F-4D97-AF65-F5344CB8AC3E}">
        <p14:creationId xmlns:p14="http://schemas.microsoft.com/office/powerpoint/2010/main" val="157854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HCV Screening: Beyond Baby Boomers and Primary Care</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Content Placeholder 11">
            <a:extLst>
              <a:ext uri="{FF2B5EF4-FFF2-40B4-BE49-F238E27FC236}">
                <a16:creationId xmlns:a16="http://schemas.microsoft.com/office/drawing/2014/main" id="{185F469B-5434-15B0-7C27-455BB77E299D}"/>
              </a:ext>
            </a:extLst>
          </p:cNvPr>
          <p:cNvGraphicFramePr>
            <a:graphicFrameLocks noGrp="1"/>
          </p:cNvGraphicFramePr>
          <p:nvPr>
            <p:ph idx="1"/>
            <p:extLst>
              <p:ext uri="{D42A27DB-BD31-4B8C-83A1-F6EECF244321}">
                <p14:modId xmlns:p14="http://schemas.microsoft.com/office/powerpoint/2010/main" val="592162509"/>
              </p:ext>
            </p:extLst>
          </p:nvPr>
        </p:nvGraphicFramePr>
        <p:xfrm>
          <a:off x="2321169" y="1573467"/>
          <a:ext cx="9706709" cy="5329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955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Hepatitis C - Not Just a Liver Disease</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7">
            <a:extLst>
              <a:ext uri="{FF2B5EF4-FFF2-40B4-BE49-F238E27FC236}">
                <a16:creationId xmlns:a16="http://schemas.microsoft.com/office/drawing/2014/main" id="{8A3D9C76-07D4-9B18-89A8-F4B48DCDF9C4}"/>
              </a:ext>
            </a:extLst>
          </p:cNvPr>
          <p:cNvSpPr>
            <a:spLocks noGrp="1"/>
          </p:cNvSpPr>
          <p:nvPr>
            <p:ph idx="1"/>
          </p:nvPr>
        </p:nvSpPr>
        <p:spPr>
          <a:xfrm>
            <a:off x="2482948" y="1658730"/>
            <a:ext cx="4626056" cy="5199269"/>
          </a:xfrm>
        </p:spPr>
        <p:txBody>
          <a:bodyPr>
            <a:normAutofit/>
          </a:bodyPr>
          <a:lstStyle/>
          <a:p>
            <a:r>
              <a:rPr lang="en-US" dirty="0"/>
              <a:t>40% of people with HCV will develop at least 1 extrahepatic manifestation</a:t>
            </a:r>
            <a:br>
              <a:rPr lang="en-US" dirty="0"/>
            </a:br>
            <a:endParaRPr lang="en-US" dirty="0"/>
          </a:p>
          <a:p>
            <a:r>
              <a:rPr lang="en-US" dirty="0"/>
              <a:t>Often not clinically recognized</a:t>
            </a:r>
            <a:br>
              <a:rPr lang="en-US" dirty="0"/>
            </a:br>
            <a:endParaRPr lang="en-US" dirty="0"/>
          </a:p>
          <a:p>
            <a:r>
              <a:rPr lang="en-US" dirty="0"/>
              <a:t>Extrahepatic manifestations can occur at any stage of disease</a:t>
            </a:r>
          </a:p>
          <a:p>
            <a:pPr lvl="1"/>
            <a:r>
              <a:rPr lang="en-US" sz="2800" dirty="0"/>
              <a:t>Not just in advanced liver disease</a:t>
            </a:r>
          </a:p>
        </p:txBody>
      </p:sp>
      <p:pic>
        <p:nvPicPr>
          <p:cNvPr id="8" name="Picture 4" descr="A picture containing saddle&#10;&#10;Description generated with very high confidence">
            <a:extLst>
              <a:ext uri="{FF2B5EF4-FFF2-40B4-BE49-F238E27FC236}">
                <a16:creationId xmlns:a16="http://schemas.microsoft.com/office/drawing/2014/main" id="{ED33DF9F-DC10-6231-6203-D53B76C98343}"/>
              </a:ext>
            </a:extLst>
          </p:cNvPr>
          <p:cNvPicPr>
            <a:picLocks noChangeAspect="1"/>
          </p:cNvPicPr>
          <p:nvPr/>
        </p:nvPicPr>
        <p:blipFill rotWithShape="1">
          <a:blip r:embed="rId4"/>
          <a:srcRect l="8546" r="25757" b="2"/>
          <a:stretch/>
        </p:blipFill>
        <p:spPr>
          <a:xfrm>
            <a:off x="7109004" y="1528354"/>
            <a:ext cx="5082996" cy="506763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8410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32832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1"/>
            <a:ext cx="12192000" cy="1159210"/>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Presentation</a:t>
            </a:r>
            <a:endParaRPr lang="en-US" dirty="0">
              <a:ea typeface="+mj-ea"/>
            </a:endParaRPr>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Text Placeholder 1">
            <a:extLst>
              <a:ext uri="{FF2B5EF4-FFF2-40B4-BE49-F238E27FC236}">
                <a16:creationId xmlns:a16="http://schemas.microsoft.com/office/drawing/2014/main" id="{ED64C479-ABAB-F0F0-C85D-359C10EA8F1B}"/>
              </a:ext>
            </a:extLst>
          </p:cNvPr>
          <p:cNvGraphicFramePr>
            <a:graphicFrameLocks noGrp="1"/>
          </p:cNvGraphicFramePr>
          <p:nvPr>
            <p:ph idx="1"/>
            <p:extLst>
              <p:ext uri="{D42A27DB-BD31-4B8C-83A1-F6EECF244321}">
                <p14:modId xmlns:p14="http://schemas.microsoft.com/office/powerpoint/2010/main" val="78165003"/>
              </p:ext>
            </p:extLst>
          </p:nvPr>
        </p:nvGraphicFramePr>
        <p:xfrm>
          <a:off x="2560320" y="1328324"/>
          <a:ext cx="9631680" cy="5554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475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Extrahepatic Manifestations Associated with HCV</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7" name="Picture 4" descr="A close up of text on a black background&#10;&#10;Description generated with high confidence">
            <a:extLst>
              <a:ext uri="{FF2B5EF4-FFF2-40B4-BE49-F238E27FC236}">
                <a16:creationId xmlns:a16="http://schemas.microsoft.com/office/drawing/2014/main" id="{34A337D1-1C8B-5A85-2B05-D7B680CFE5C0}"/>
              </a:ext>
            </a:extLst>
          </p:cNvPr>
          <p:cNvPicPr>
            <a:picLocks noGrp="1" noChangeAspect="1"/>
          </p:cNvPicPr>
          <p:nvPr>
            <p:ph idx="1"/>
          </p:nvPr>
        </p:nvPicPr>
        <p:blipFill rotWithShape="1">
          <a:blip r:embed="rId4"/>
          <a:srcRect t="18453"/>
          <a:stretch/>
        </p:blipFill>
        <p:spPr>
          <a:xfrm>
            <a:off x="2669744" y="1658730"/>
            <a:ext cx="9193025" cy="4944794"/>
          </a:xfrm>
        </p:spPr>
      </p:pic>
      <p:pic>
        <p:nvPicPr>
          <p:cNvPr id="8" name="Picture 5" descr="A close up of a logo&#10;&#10;Description generated with high confidence">
            <a:extLst>
              <a:ext uri="{FF2B5EF4-FFF2-40B4-BE49-F238E27FC236}">
                <a16:creationId xmlns:a16="http://schemas.microsoft.com/office/drawing/2014/main" id="{7AB72D49-B300-D656-CD09-61340E132EA0}"/>
              </a:ext>
            </a:extLst>
          </p:cNvPr>
          <p:cNvPicPr>
            <a:picLocks noChangeAspect="1"/>
          </p:cNvPicPr>
          <p:nvPr/>
        </p:nvPicPr>
        <p:blipFill>
          <a:blip r:embed="rId5"/>
          <a:stretch>
            <a:fillRect/>
          </a:stretch>
        </p:blipFill>
        <p:spPr>
          <a:xfrm>
            <a:off x="-36728" y="6532631"/>
            <a:ext cx="2743200" cy="325369"/>
          </a:xfrm>
          <a:prstGeom prst="rect">
            <a:avLst/>
          </a:prstGeom>
        </p:spPr>
      </p:pic>
    </p:spTree>
    <p:extLst>
      <p:ext uri="{BB962C8B-B14F-4D97-AF65-F5344CB8AC3E}">
        <p14:creationId xmlns:p14="http://schemas.microsoft.com/office/powerpoint/2010/main" val="168581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169952"/>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155291"/>
            <a:ext cx="12192000" cy="896930"/>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Immune Related vs Inflammatory Related</a:t>
            </a:r>
            <a:endParaRPr lang="en-US" sz="1200" dirty="0">
              <a:ea typeface="+mj-ea"/>
            </a:endParaRPr>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graphicFrame>
        <p:nvGraphicFramePr>
          <p:cNvPr id="7" name="Content Placeholder 7">
            <a:extLst>
              <a:ext uri="{FF2B5EF4-FFF2-40B4-BE49-F238E27FC236}">
                <a16:creationId xmlns:a16="http://schemas.microsoft.com/office/drawing/2014/main" id="{E227CA14-74CC-C2A3-E5B4-2D37E2CF23FD}"/>
              </a:ext>
            </a:extLst>
          </p:cNvPr>
          <p:cNvGraphicFramePr>
            <a:graphicFrameLocks noGrp="1"/>
          </p:cNvGraphicFramePr>
          <p:nvPr>
            <p:ph idx="1"/>
            <p:extLst>
              <p:ext uri="{D42A27DB-BD31-4B8C-83A1-F6EECF244321}">
                <p14:modId xmlns:p14="http://schemas.microsoft.com/office/powerpoint/2010/main" val="2138668565"/>
              </p:ext>
            </p:extLst>
          </p:nvPr>
        </p:nvGraphicFramePr>
        <p:xfrm>
          <a:off x="292273" y="1207510"/>
          <a:ext cx="5515439" cy="4540465"/>
        </p:xfrm>
        <a:graphic>
          <a:graphicData uri="http://schemas.openxmlformats.org/drawingml/2006/table">
            <a:tbl>
              <a:tblPr firstRow="1" bandRow="1">
                <a:tableStyleId>{72833802-FEF1-4C79-8D5D-14CF1EAF98D9}</a:tableStyleId>
              </a:tblPr>
              <a:tblGrid>
                <a:gridCol w="5515439">
                  <a:extLst>
                    <a:ext uri="{9D8B030D-6E8A-4147-A177-3AD203B41FA5}">
                      <a16:colId xmlns:a16="http://schemas.microsoft.com/office/drawing/2014/main" val="799193463"/>
                    </a:ext>
                  </a:extLst>
                </a:gridCol>
              </a:tblGrid>
              <a:tr h="394823">
                <a:tc>
                  <a:txBody>
                    <a:bodyPr/>
                    <a:lstStyle/>
                    <a:p>
                      <a:r>
                        <a:rPr lang="en-US" dirty="0"/>
                        <a:t>Immune-related extrahepatic manifestations</a:t>
                      </a:r>
                      <a:r>
                        <a:rPr lang="en-US" baseline="30000" dirty="0"/>
                        <a:t>1</a:t>
                      </a:r>
                    </a:p>
                  </a:txBody>
                  <a:tcPr anchor="ctr"/>
                </a:tc>
                <a:extLst>
                  <a:ext uri="{0D108BD9-81ED-4DB2-BD59-A6C34878D82A}">
                    <a16:rowId xmlns:a16="http://schemas.microsoft.com/office/drawing/2014/main" val="2892403407"/>
                  </a:ext>
                </a:extLst>
              </a:tr>
              <a:tr h="394823">
                <a:tc>
                  <a:txBody>
                    <a:bodyPr/>
                    <a:lstStyle/>
                    <a:p>
                      <a:r>
                        <a:rPr lang="en-US" dirty="0"/>
                        <a:t> Mixed cryoglobulinemia</a:t>
                      </a:r>
                    </a:p>
                  </a:txBody>
                  <a:tcPr anchor="ctr"/>
                </a:tc>
                <a:extLst>
                  <a:ext uri="{0D108BD9-81ED-4DB2-BD59-A6C34878D82A}">
                    <a16:rowId xmlns:a16="http://schemas.microsoft.com/office/drawing/2014/main" val="549428229"/>
                  </a:ext>
                </a:extLst>
              </a:tr>
              <a:tr h="394823">
                <a:tc>
                  <a:txBody>
                    <a:bodyPr/>
                    <a:lstStyle/>
                    <a:p>
                      <a:r>
                        <a:rPr lang="en-US" dirty="0"/>
                        <a:t> Cryoglobulinemic vasculitis</a:t>
                      </a:r>
                    </a:p>
                  </a:txBody>
                  <a:tcPr anchor="ctr"/>
                </a:tc>
                <a:extLst>
                  <a:ext uri="{0D108BD9-81ED-4DB2-BD59-A6C34878D82A}">
                    <a16:rowId xmlns:a16="http://schemas.microsoft.com/office/drawing/2014/main" val="1615912967"/>
                  </a:ext>
                </a:extLst>
              </a:tr>
              <a:tr h="394823">
                <a:tc>
                  <a:txBody>
                    <a:bodyPr/>
                    <a:lstStyle/>
                    <a:p>
                      <a:r>
                        <a:rPr lang="en-US" dirty="0"/>
                        <a:t> B-cell Non-Hodgkin's lymphoma</a:t>
                      </a:r>
                    </a:p>
                  </a:txBody>
                  <a:tcPr anchor="ctr"/>
                </a:tc>
                <a:extLst>
                  <a:ext uri="{0D108BD9-81ED-4DB2-BD59-A6C34878D82A}">
                    <a16:rowId xmlns:a16="http://schemas.microsoft.com/office/drawing/2014/main" val="121053054"/>
                  </a:ext>
                </a:extLst>
              </a:tr>
              <a:tr h="394823">
                <a:tc>
                  <a:txBody>
                    <a:bodyPr/>
                    <a:lstStyle/>
                    <a:p>
                      <a:r>
                        <a:rPr lang="en-US" dirty="0"/>
                        <a:t> Sicca syndrome</a:t>
                      </a:r>
                    </a:p>
                  </a:txBody>
                  <a:tcPr anchor="ctr"/>
                </a:tc>
                <a:extLst>
                  <a:ext uri="{0D108BD9-81ED-4DB2-BD59-A6C34878D82A}">
                    <a16:rowId xmlns:a16="http://schemas.microsoft.com/office/drawing/2014/main" val="1038217004"/>
                  </a:ext>
                </a:extLst>
              </a:tr>
              <a:tr h="394823">
                <a:tc>
                  <a:txBody>
                    <a:bodyPr/>
                    <a:lstStyle/>
                    <a:p>
                      <a:r>
                        <a:rPr lang="en-US" dirty="0"/>
                        <a:t> Arthralgia/myalgia</a:t>
                      </a:r>
                    </a:p>
                  </a:txBody>
                  <a:tcPr anchor="ctr"/>
                </a:tc>
                <a:extLst>
                  <a:ext uri="{0D108BD9-81ED-4DB2-BD59-A6C34878D82A}">
                    <a16:rowId xmlns:a16="http://schemas.microsoft.com/office/drawing/2014/main" val="2640131860"/>
                  </a:ext>
                </a:extLst>
              </a:tr>
              <a:tr h="987058">
                <a:tc>
                  <a:txBody>
                    <a:bodyPr/>
                    <a:lstStyle/>
                    <a:p>
                      <a:r>
                        <a:rPr lang="en-US" dirty="0"/>
                        <a:t> Autoantibody production (i.e. cryoglobulins,</a:t>
                      </a:r>
                    </a:p>
                    <a:p>
                      <a:r>
                        <a:rPr lang="en-US" dirty="0"/>
                        <a:t>    rheumatoid factor, anticardiolipin, antithyroid </a:t>
                      </a:r>
                    </a:p>
                    <a:p>
                      <a:r>
                        <a:rPr lang="en-US" dirty="0"/>
                        <a:t>    and anti-smooth muscle antibodies)</a:t>
                      </a:r>
                    </a:p>
                  </a:txBody>
                  <a:tcPr anchor="ctr"/>
                </a:tc>
                <a:extLst>
                  <a:ext uri="{0D108BD9-81ED-4DB2-BD59-A6C34878D82A}">
                    <a16:rowId xmlns:a16="http://schemas.microsoft.com/office/drawing/2014/main" val="2980698820"/>
                  </a:ext>
                </a:extLst>
              </a:tr>
              <a:tr h="394823">
                <a:tc>
                  <a:txBody>
                    <a:bodyPr/>
                    <a:lstStyle/>
                    <a:p>
                      <a:r>
                        <a:rPr lang="en-US" dirty="0"/>
                        <a:t> Polyarteritis nodosa</a:t>
                      </a:r>
                    </a:p>
                  </a:txBody>
                  <a:tcPr anchor="ctr"/>
                </a:tc>
                <a:extLst>
                  <a:ext uri="{0D108BD9-81ED-4DB2-BD59-A6C34878D82A}">
                    <a16:rowId xmlns:a16="http://schemas.microsoft.com/office/drawing/2014/main" val="881181624"/>
                  </a:ext>
                </a:extLst>
              </a:tr>
              <a:tr h="394823">
                <a:tc>
                  <a:txBody>
                    <a:bodyPr/>
                    <a:lstStyle/>
                    <a:p>
                      <a:r>
                        <a:rPr lang="en-US" dirty="0"/>
                        <a:t> Monoclonal gammopathies</a:t>
                      </a:r>
                    </a:p>
                  </a:txBody>
                  <a:tcPr anchor="ctr"/>
                </a:tc>
                <a:extLst>
                  <a:ext uri="{0D108BD9-81ED-4DB2-BD59-A6C34878D82A}">
                    <a16:rowId xmlns:a16="http://schemas.microsoft.com/office/drawing/2014/main" val="2507640273"/>
                  </a:ext>
                </a:extLst>
              </a:tr>
              <a:tr h="394823">
                <a:tc>
                  <a:txBody>
                    <a:bodyPr/>
                    <a:lstStyle/>
                    <a:p>
                      <a:r>
                        <a:rPr lang="en-US" dirty="0"/>
                        <a:t> Immune thrombocytopenia</a:t>
                      </a:r>
                    </a:p>
                  </a:txBody>
                  <a:tcPr anchor="ctr"/>
                </a:tc>
                <a:extLst>
                  <a:ext uri="{0D108BD9-81ED-4DB2-BD59-A6C34878D82A}">
                    <a16:rowId xmlns:a16="http://schemas.microsoft.com/office/drawing/2014/main" val="4085032400"/>
                  </a:ext>
                </a:extLst>
              </a:tr>
            </a:tbl>
          </a:graphicData>
        </a:graphic>
      </p:graphicFrame>
      <p:graphicFrame>
        <p:nvGraphicFramePr>
          <p:cNvPr id="8" name="Table 7">
            <a:extLst>
              <a:ext uri="{FF2B5EF4-FFF2-40B4-BE49-F238E27FC236}">
                <a16:creationId xmlns:a16="http://schemas.microsoft.com/office/drawing/2014/main" id="{C8C734A1-254D-0F06-D9E4-CC0F46C916AA}"/>
              </a:ext>
            </a:extLst>
          </p:cNvPr>
          <p:cNvGraphicFramePr>
            <a:graphicFrameLocks noGrp="1"/>
          </p:cNvGraphicFramePr>
          <p:nvPr>
            <p:extLst>
              <p:ext uri="{D42A27DB-BD31-4B8C-83A1-F6EECF244321}">
                <p14:modId xmlns:p14="http://schemas.microsoft.com/office/powerpoint/2010/main" val="2491305097"/>
              </p:ext>
            </p:extLst>
          </p:nvPr>
        </p:nvGraphicFramePr>
        <p:xfrm>
          <a:off x="6012492" y="1207510"/>
          <a:ext cx="5917708" cy="4540470"/>
        </p:xfrm>
        <a:graphic>
          <a:graphicData uri="http://schemas.openxmlformats.org/drawingml/2006/table">
            <a:tbl>
              <a:tblPr firstRow="1" bandRow="1">
                <a:tableStyleId>{F2DE63D5-997A-4646-A377-4702673A728D}</a:tableStyleId>
              </a:tblPr>
              <a:tblGrid>
                <a:gridCol w="5917708">
                  <a:extLst>
                    <a:ext uri="{9D8B030D-6E8A-4147-A177-3AD203B41FA5}">
                      <a16:colId xmlns:a16="http://schemas.microsoft.com/office/drawing/2014/main" val="1940176667"/>
                    </a:ext>
                  </a:extLst>
                </a:gridCol>
              </a:tblGrid>
              <a:tr h="386423">
                <a:tc>
                  <a:txBody>
                    <a:bodyPr/>
                    <a:lstStyle/>
                    <a:p>
                      <a:pPr algn="l" rtl="0" fontAlgn="base"/>
                      <a:r>
                        <a:rPr lang="en-US" dirty="0">
                          <a:effectLst/>
                        </a:rPr>
                        <a:t>Inflammatory-related extrahepatic  manifestations​</a:t>
                      </a:r>
                      <a:r>
                        <a:rPr lang="en-US" baseline="30000" dirty="0">
                          <a:effectLst/>
                        </a:rPr>
                        <a:t>2</a:t>
                      </a:r>
                    </a:p>
                  </a:txBody>
                  <a:tcPr anchor="ctr"/>
                </a:tc>
                <a:extLst>
                  <a:ext uri="{0D108BD9-81ED-4DB2-BD59-A6C34878D82A}">
                    <a16:rowId xmlns:a16="http://schemas.microsoft.com/office/drawing/2014/main" val="2472038282"/>
                  </a:ext>
                </a:extLst>
              </a:tr>
              <a:tr h="386423">
                <a:tc>
                  <a:txBody>
                    <a:bodyPr/>
                    <a:lstStyle/>
                    <a:p>
                      <a:pPr algn="l" rtl="0" fontAlgn="base"/>
                      <a:r>
                        <a:rPr lang="en-US" dirty="0">
                          <a:effectLst/>
                        </a:rPr>
                        <a:t> Type 2 diabetes mellitus type 2​</a:t>
                      </a:r>
                    </a:p>
                  </a:txBody>
                  <a:tcPr anchor="ctr"/>
                </a:tc>
                <a:extLst>
                  <a:ext uri="{0D108BD9-81ED-4DB2-BD59-A6C34878D82A}">
                    <a16:rowId xmlns:a16="http://schemas.microsoft.com/office/drawing/2014/main" val="4031000165"/>
                  </a:ext>
                </a:extLst>
              </a:tr>
              <a:tr h="386423">
                <a:tc>
                  <a:txBody>
                    <a:bodyPr/>
                    <a:lstStyle/>
                    <a:p>
                      <a:pPr algn="l" rtl="0" fontAlgn="base"/>
                      <a:r>
                        <a:rPr lang="en-US" dirty="0">
                          <a:effectLst/>
                        </a:rPr>
                        <a:t> Insulin resistance​</a:t>
                      </a:r>
                      <a:endParaRPr lang="en-US">
                        <a:effectLst/>
                      </a:endParaRPr>
                    </a:p>
                  </a:txBody>
                  <a:tcPr anchor="ctr"/>
                </a:tc>
                <a:extLst>
                  <a:ext uri="{0D108BD9-81ED-4DB2-BD59-A6C34878D82A}">
                    <a16:rowId xmlns:a16="http://schemas.microsoft.com/office/drawing/2014/main" val="4046460702"/>
                  </a:ext>
                </a:extLst>
              </a:tr>
              <a:tr h="386423">
                <a:tc>
                  <a:txBody>
                    <a:bodyPr/>
                    <a:lstStyle/>
                    <a:p>
                      <a:pPr algn="l" rtl="0" fontAlgn="base"/>
                      <a:r>
                        <a:rPr lang="en-US" dirty="0">
                          <a:effectLst/>
                        </a:rPr>
                        <a:t> Glomerulonephritis​</a:t>
                      </a:r>
                      <a:endParaRPr lang="en-US">
                        <a:effectLst/>
                      </a:endParaRPr>
                    </a:p>
                  </a:txBody>
                  <a:tcPr anchor="ctr"/>
                </a:tc>
                <a:extLst>
                  <a:ext uri="{0D108BD9-81ED-4DB2-BD59-A6C34878D82A}">
                    <a16:rowId xmlns:a16="http://schemas.microsoft.com/office/drawing/2014/main" val="3970479539"/>
                  </a:ext>
                </a:extLst>
              </a:tr>
              <a:tr h="386423">
                <a:tc>
                  <a:txBody>
                    <a:bodyPr/>
                    <a:lstStyle/>
                    <a:p>
                      <a:pPr algn="l" rtl="0" fontAlgn="base"/>
                      <a:r>
                        <a:rPr lang="en-US" dirty="0">
                          <a:effectLst/>
                        </a:rPr>
                        <a:t> Renal insufficiency​</a:t>
                      </a:r>
                      <a:endParaRPr lang="en-US">
                        <a:effectLst/>
                      </a:endParaRPr>
                    </a:p>
                  </a:txBody>
                  <a:tcPr anchor="ctr"/>
                </a:tc>
                <a:extLst>
                  <a:ext uri="{0D108BD9-81ED-4DB2-BD59-A6C34878D82A}">
                    <a16:rowId xmlns:a16="http://schemas.microsoft.com/office/drawing/2014/main" val="3862917925"/>
                  </a:ext>
                </a:extLst>
              </a:tr>
              <a:tr h="386423">
                <a:tc>
                  <a:txBody>
                    <a:bodyPr/>
                    <a:lstStyle/>
                    <a:p>
                      <a:pPr algn="l" rtl="0" fontAlgn="base"/>
                      <a:r>
                        <a:rPr lang="en-US" dirty="0">
                          <a:effectLst/>
                        </a:rPr>
                        <a:t> Fatigue​</a:t>
                      </a:r>
                    </a:p>
                  </a:txBody>
                  <a:tcPr anchor="ctr"/>
                </a:tc>
                <a:extLst>
                  <a:ext uri="{0D108BD9-81ED-4DB2-BD59-A6C34878D82A}">
                    <a16:rowId xmlns:a16="http://schemas.microsoft.com/office/drawing/2014/main" val="1009277256"/>
                  </a:ext>
                </a:extLst>
              </a:tr>
              <a:tr h="386423">
                <a:tc>
                  <a:txBody>
                    <a:bodyPr/>
                    <a:lstStyle/>
                    <a:p>
                      <a:pPr algn="l" rtl="0" fontAlgn="base"/>
                      <a:r>
                        <a:rPr lang="en-US" dirty="0">
                          <a:effectLst/>
                        </a:rPr>
                        <a:t> Cognitive impairment​</a:t>
                      </a:r>
                      <a:endParaRPr lang="en-US">
                        <a:effectLst/>
                      </a:endParaRPr>
                    </a:p>
                  </a:txBody>
                  <a:tcPr anchor="ctr"/>
                </a:tc>
                <a:extLst>
                  <a:ext uri="{0D108BD9-81ED-4DB2-BD59-A6C34878D82A}">
                    <a16:rowId xmlns:a16="http://schemas.microsoft.com/office/drawing/2014/main" val="1842429067"/>
                  </a:ext>
                </a:extLst>
              </a:tr>
              <a:tr h="386423">
                <a:tc>
                  <a:txBody>
                    <a:bodyPr/>
                    <a:lstStyle/>
                    <a:p>
                      <a:pPr algn="l" rtl="0" fontAlgn="base"/>
                      <a:r>
                        <a:rPr lang="en-US" dirty="0">
                          <a:effectLst/>
                        </a:rPr>
                        <a:t> Depression​</a:t>
                      </a:r>
                    </a:p>
                  </a:txBody>
                  <a:tcPr anchor="ctr"/>
                </a:tc>
                <a:extLst>
                  <a:ext uri="{0D108BD9-81ED-4DB2-BD59-A6C34878D82A}">
                    <a16:rowId xmlns:a16="http://schemas.microsoft.com/office/drawing/2014/main" val="3637858107"/>
                  </a:ext>
                </a:extLst>
              </a:tr>
              <a:tr h="386423">
                <a:tc>
                  <a:txBody>
                    <a:bodyPr/>
                    <a:lstStyle/>
                    <a:p>
                      <a:pPr algn="l" rtl="0" fontAlgn="base"/>
                      <a:r>
                        <a:rPr lang="en-US" dirty="0">
                          <a:effectLst/>
                        </a:rPr>
                        <a:t> Impaired quality of life​</a:t>
                      </a:r>
                      <a:endParaRPr lang="en-US">
                        <a:effectLst/>
                      </a:endParaRPr>
                    </a:p>
                  </a:txBody>
                  <a:tcPr anchor="ctr"/>
                </a:tc>
                <a:extLst>
                  <a:ext uri="{0D108BD9-81ED-4DB2-BD59-A6C34878D82A}">
                    <a16:rowId xmlns:a16="http://schemas.microsoft.com/office/drawing/2014/main" val="934353861"/>
                  </a:ext>
                </a:extLst>
              </a:tr>
              <a:tr h="386423">
                <a:tc>
                  <a:txBody>
                    <a:bodyPr/>
                    <a:lstStyle/>
                    <a:p>
                      <a:pPr algn="l" rtl="0" fontAlgn="base"/>
                      <a:r>
                        <a:rPr lang="en-US" dirty="0">
                          <a:effectLst/>
                        </a:rPr>
                        <a:t> Polyarthritis/fibromyalgia​</a:t>
                      </a:r>
                    </a:p>
                  </a:txBody>
                  <a:tcPr anchor="ctr"/>
                </a:tc>
                <a:extLst>
                  <a:ext uri="{0D108BD9-81ED-4DB2-BD59-A6C34878D82A}">
                    <a16:rowId xmlns:a16="http://schemas.microsoft.com/office/drawing/2014/main" val="1556680357"/>
                  </a:ext>
                </a:extLst>
              </a:tr>
              <a:tr h="676240">
                <a:tc>
                  <a:txBody>
                    <a:bodyPr/>
                    <a:lstStyle/>
                    <a:p>
                      <a:pPr algn="l" rtl="0" fontAlgn="base"/>
                      <a:r>
                        <a:rPr lang="en-US" dirty="0">
                          <a:effectLst/>
                        </a:rPr>
                        <a:t> Cardiovascular disorders (i.e., stroke, ischemic heart </a:t>
                      </a:r>
                    </a:p>
                    <a:p>
                      <a:pPr algn="l" rtl="0" fontAlgn="base"/>
                      <a:r>
                        <a:rPr lang="en-US" dirty="0">
                          <a:effectLst/>
                        </a:rPr>
                        <a:t>    disease)​</a:t>
                      </a:r>
                    </a:p>
                  </a:txBody>
                  <a:tcPr anchor="ctr"/>
                </a:tc>
                <a:extLst>
                  <a:ext uri="{0D108BD9-81ED-4DB2-BD59-A6C34878D82A}">
                    <a16:rowId xmlns:a16="http://schemas.microsoft.com/office/drawing/2014/main" val="466653550"/>
                  </a:ext>
                </a:extLst>
              </a:tr>
            </a:tbl>
          </a:graphicData>
        </a:graphic>
      </p:graphicFrame>
      <p:sp>
        <p:nvSpPr>
          <p:cNvPr id="9" name="Rectangle 8">
            <a:extLst>
              <a:ext uri="{FF2B5EF4-FFF2-40B4-BE49-F238E27FC236}">
                <a16:creationId xmlns:a16="http://schemas.microsoft.com/office/drawing/2014/main" id="{260EB252-66B4-33A9-5B4F-900F242CADC1}"/>
              </a:ext>
            </a:extLst>
          </p:cNvPr>
          <p:cNvSpPr/>
          <p:nvPr/>
        </p:nvSpPr>
        <p:spPr>
          <a:xfrm>
            <a:off x="261800" y="5811676"/>
            <a:ext cx="11501383" cy="707886"/>
          </a:xfrm>
          <a:prstGeom prst="rect">
            <a:avLst/>
          </a:prstGeom>
        </p:spPr>
        <p:txBody>
          <a:bodyPr wrap="square">
            <a:spAutoFit/>
          </a:bodyPr>
          <a:lstStyle/>
          <a:p>
            <a:r>
              <a:rPr lang="en-US" sz="1000" dirty="0">
                <a:solidFill>
                  <a:srgbClr val="212121"/>
                </a:solidFill>
                <a:latin typeface="Cambria" panose="02040503050406030204" pitchFamily="18" charset="0"/>
              </a:rPr>
              <a:t>1. The relationship between HCV infection and  immune-related diseases has been formally demonstrated by epidemiological, clinical, immunological and pathological data, and results of therapeutic trials. </a:t>
            </a:r>
            <a:br>
              <a:rPr lang="en-US" sz="1000" dirty="0">
                <a:solidFill>
                  <a:srgbClr val="212121"/>
                </a:solidFill>
                <a:latin typeface="Cambria" panose="02040503050406030204" pitchFamily="18" charset="0"/>
              </a:rPr>
            </a:br>
            <a:endParaRPr lang="en-US" sz="1000" dirty="0">
              <a:solidFill>
                <a:srgbClr val="212121"/>
              </a:solidFill>
              <a:latin typeface="Cambria" panose="02040503050406030204" pitchFamily="18" charset="0"/>
            </a:endParaRPr>
          </a:p>
          <a:p>
            <a:r>
              <a:rPr lang="en-US" sz="1000" dirty="0">
                <a:solidFill>
                  <a:srgbClr val="212121"/>
                </a:solidFill>
                <a:latin typeface="Cambria" panose="02040503050406030204" pitchFamily="18" charset="0"/>
              </a:rPr>
              <a:t>2. Other nonliver-related HCV disorders such as cardiovascular , renal, metabolic and CNS diseases have been reported.  For these manifestations, most evidence comes from large epidemiological studies; without mechanistic studies and therapeutic trials available  for confirmation. </a:t>
            </a:r>
          </a:p>
        </p:txBody>
      </p:sp>
      <p:sp>
        <p:nvSpPr>
          <p:cNvPr id="10" name="Rectangle 9">
            <a:extLst>
              <a:ext uri="{FF2B5EF4-FFF2-40B4-BE49-F238E27FC236}">
                <a16:creationId xmlns:a16="http://schemas.microsoft.com/office/drawing/2014/main" id="{FB168E80-5286-F1E2-4F7A-39FE540B634E}"/>
              </a:ext>
            </a:extLst>
          </p:cNvPr>
          <p:cNvSpPr/>
          <p:nvPr/>
        </p:nvSpPr>
        <p:spPr>
          <a:xfrm>
            <a:off x="126124" y="6611779"/>
            <a:ext cx="11960773" cy="246221"/>
          </a:xfrm>
          <a:prstGeom prst="rect">
            <a:avLst/>
          </a:prstGeom>
        </p:spPr>
        <p:txBody>
          <a:bodyPr wrap="square">
            <a:spAutoFit/>
          </a:bodyPr>
          <a:lstStyle/>
          <a:p>
            <a:r>
              <a:rPr lang="en-US" sz="1000" b="1" dirty="0" err="1">
                <a:solidFill>
                  <a:srgbClr val="303030"/>
                </a:solidFill>
                <a:latin typeface="Roboto" panose="02000000000000000000" pitchFamily="2" charset="0"/>
              </a:rPr>
              <a:t>Cacoub</a:t>
            </a:r>
            <a:r>
              <a:rPr lang="en-US" sz="1000" b="1" dirty="0">
                <a:solidFill>
                  <a:srgbClr val="303030"/>
                </a:solidFill>
                <a:latin typeface="Roboto" panose="02000000000000000000" pitchFamily="2" charset="0"/>
              </a:rPr>
              <a:t> P, </a:t>
            </a:r>
            <a:r>
              <a:rPr lang="en-US" sz="1000" b="1" dirty="0" err="1">
                <a:solidFill>
                  <a:srgbClr val="303030"/>
                </a:solidFill>
                <a:latin typeface="Roboto" panose="02000000000000000000" pitchFamily="2" charset="0"/>
              </a:rPr>
              <a:t>Comarmond</a:t>
            </a:r>
            <a:r>
              <a:rPr lang="en-US" sz="1000" b="1" dirty="0">
                <a:solidFill>
                  <a:srgbClr val="303030"/>
                </a:solidFill>
                <a:latin typeface="Roboto" panose="02000000000000000000" pitchFamily="2" charset="0"/>
              </a:rPr>
              <a:t> C, Domont F, </a:t>
            </a:r>
            <a:r>
              <a:rPr lang="en-US" sz="1000" b="1" dirty="0" err="1">
                <a:solidFill>
                  <a:srgbClr val="303030"/>
                </a:solidFill>
                <a:latin typeface="Roboto" panose="02000000000000000000" pitchFamily="2" charset="0"/>
              </a:rPr>
              <a:t>Savey</a:t>
            </a:r>
            <a:r>
              <a:rPr lang="en-US" sz="1000" b="1" dirty="0">
                <a:solidFill>
                  <a:srgbClr val="303030"/>
                </a:solidFill>
                <a:latin typeface="Roboto" panose="02000000000000000000" pitchFamily="2" charset="0"/>
              </a:rPr>
              <a:t> L, </a:t>
            </a:r>
            <a:r>
              <a:rPr lang="en-US" sz="1000" b="1" dirty="0" err="1">
                <a:solidFill>
                  <a:srgbClr val="303030"/>
                </a:solidFill>
                <a:latin typeface="Roboto" panose="02000000000000000000" pitchFamily="2" charset="0"/>
              </a:rPr>
              <a:t>Desbois</a:t>
            </a:r>
            <a:r>
              <a:rPr lang="en-US" sz="1000" b="1" dirty="0">
                <a:solidFill>
                  <a:srgbClr val="303030"/>
                </a:solidFill>
                <a:latin typeface="Roboto" panose="02000000000000000000" pitchFamily="2" charset="0"/>
              </a:rPr>
              <a:t> AC, </a:t>
            </a:r>
            <a:r>
              <a:rPr lang="en-US" sz="1000" b="1" dirty="0" err="1">
                <a:solidFill>
                  <a:srgbClr val="303030"/>
                </a:solidFill>
                <a:latin typeface="Roboto" panose="02000000000000000000" pitchFamily="2" charset="0"/>
              </a:rPr>
              <a:t>Saadoun</a:t>
            </a:r>
            <a:r>
              <a:rPr lang="en-US" sz="1000" b="1" dirty="0">
                <a:solidFill>
                  <a:srgbClr val="303030"/>
                </a:solidFill>
                <a:latin typeface="Roboto" panose="02000000000000000000" pitchFamily="2" charset="0"/>
              </a:rPr>
              <a:t> D. Extrahepatic manifestations of chronic hepatitis C virus infection. </a:t>
            </a:r>
            <a:r>
              <a:rPr lang="en-US" sz="1000" b="1" i="1" dirty="0" err="1">
                <a:solidFill>
                  <a:srgbClr val="303030"/>
                </a:solidFill>
                <a:latin typeface="Roboto" panose="02000000000000000000" pitchFamily="2" charset="0"/>
              </a:rPr>
              <a:t>Ther</a:t>
            </a:r>
            <a:r>
              <a:rPr lang="en-US" sz="1000" b="1" i="1" dirty="0">
                <a:solidFill>
                  <a:srgbClr val="303030"/>
                </a:solidFill>
                <a:latin typeface="Roboto" panose="02000000000000000000" pitchFamily="2" charset="0"/>
              </a:rPr>
              <a:t> Adv Infect Dis</a:t>
            </a:r>
            <a:r>
              <a:rPr lang="en-US" sz="1000" b="1" dirty="0">
                <a:solidFill>
                  <a:srgbClr val="303030"/>
                </a:solidFill>
                <a:latin typeface="Roboto" panose="02000000000000000000" pitchFamily="2" charset="0"/>
              </a:rPr>
              <a:t>. 2016;3(1):3-14. doi:10.1177/2049936115585942</a:t>
            </a:r>
            <a:endParaRPr lang="en-US" sz="1000" b="1" dirty="0"/>
          </a:p>
        </p:txBody>
      </p:sp>
      <p:sp>
        <p:nvSpPr>
          <p:cNvPr id="12" name="Rectangle 11">
            <a:extLst>
              <a:ext uri="{FF2B5EF4-FFF2-40B4-BE49-F238E27FC236}">
                <a16:creationId xmlns:a16="http://schemas.microsoft.com/office/drawing/2014/main" id="{F4CC8C79-0B62-D3A4-8231-0F7E9C98E9EB}"/>
              </a:ext>
            </a:extLst>
          </p:cNvPr>
          <p:cNvSpPr/>
          <p:nvPr/>
        </p:nvSpPr>
        <p:spPr>
          <a:xfrm>
            <a:off x="6221896" y="3187340"/>
            <a:ext cx="2544417" cy="18884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903B0F-E65A-B1FC-C350-1E4A2DDBD681}"/>
              </a:ext>
            </a:extLst>
          </p:cNvPr>
          <p:cNvSpPr/>
          <p:nvPr/>
        </p:nvSpPr>
        <p:spPr>
          <a:xfrm>
            <a:off x="6221896" y="1616957"/>
            <a:ext cx="3130826" cy="706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80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Diabetes</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Content Placeholder 2">
            <a:extLst>
              <a:ext uri="{FF2B5EF4-FFF2-40B4-BE49-F238E27FC236}">
                <a16:creationId xmlns:a16="http://schemas.microsoft.com/office/drawing/2014/main" id="{0F809558-BC99-56FD-FE02-09707071501B}"/>
              </a:ext>
            </a:extLst>
          </p:cNvPr>
          <p:cNvGraphicFramePr>
            <a:graphicFrameLocks noGrp="1"/>
          </p:cNvGraphicFramePr>
          <p:nvPr>
            <p:ph idx="1"/>
            <p:extLst>
              <p:ext uri="{D42A27DB-BD31-4B8C-83A1-F6EECF244321}">
                <p14:modId xmlns:p14="http://schemas.microsoft.com/office/powerpoint/2010/main" val="3332066333"/>
              </p:ext>
            </p:extLst>
          </p:nvPr>
        </p:nvGraphicFramePr>
        <p:xfrm>
          <a:off x="1246164" y="1804967"/>
          <a:ext cx="10506456" cy="4584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548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Dermatologic Manifestations</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10">
            <a:extLst>
              <a:ext uri="{FF2B5EF4-FFF2-40B4-BE49-F238E27FC236}">
                <a16:creationId xmlns:a16="http://schemas.microsoft.com/office/drawing/2014/main" id="{E07E3375-C2A1-6AA0-153E-A3B1B44F1A19}"/>
              </a:ext>
            </a:extLst>
          </p:cNvPr>
          <p:cNvSpPr>
            <a:spLocks noGrp="1"/>
          </p:cNvSpPr>
          <p:nvPr>
            <p:ph idx="1"/>
          </p:nvPr>
        </p:nvSpPr>
        <p:spPr>
          <a:xfrm>
            <a:off x="2753741" y="2256419"/>
            <a:ext cx="4057492" cy="3666744"/>
          </a:xfrm>
        </p:spPr>
        <p:txBody>
          <a:bodyPr vert="horz" lIns="91440" tIns="45720" rIns="91440" bIns="45720" rtlCol="0" anchor="t">
            <a:normAutofit fontScale="92500" lnSpcReduction="10000"/>
          </a:bodyPr>
          <a:lstStyle/>
          <a:p>
            <a:pPr marL="0" indent="0">
              <a:buNone/>
            </a:pPr>
            <a:r>
              <a:rPr lang="en-US" sz="4000" dirty="0"/>
              <a:t>1: Lichen planus</a:t>
            </a:r>
            <a:endParaRPr lang="en-US" sz="5400" dirty="0"/>
          </a:p>
          <a:p>
            <a:pPr marL="0" indent="0">
              <a:buNone/>
            </a:pPr>
            <a:r>
              <a:rPr lang="en-US" sz="4000" dirty="0"/>
              <a:t>2: </a:t>
            </a:r>
            <a:r>
              <a:rPr lang="en-US" sz="4000" dirty="0" err="1"/>
              <a:t>Leukocytoclastic</a:t>
            </a:r>
            <a:r>
              <a:rPr lang="en-US" sz="4000" dirty="0"/>
              <a:t> vasculitis</a:t>
            </a:r>
          </a:p>
          <a:p>
            <a:pPr marL="0" indent="0">
              <a:buNone/>
            </a:pPr>
            <a:r>
              <a:rPr lang="en-US" sz="4000" dirty="0"/>
              <a:t>3: Necrolytic acral erythema</a:t>
            </a:r>
          </a:p>
          <a:p>
            <a:pPr marL="0" indent="0">
              <a:buNone/>
            </a:pPr>
            <a:r>
              <a:rPr lang="en-US" sz="4000" dirty="0"/>
              <a:t>4: Porphyria cutaneous </a:t>
            </a:r>
            <a:r>
              <a:rPr lang="en-US" sz="4000" dirty="0" err="1"/>
              <a:t>tarda</a:t>
            </a:r>
          </a:p>
        </p:txBody>
      </p:sp>
      <p:pic>
        <p:nvPicPr>
          <p:cNvPr id="8" name="Picture 6" descr="A tattoo on his arm&#10;&#10;Description generated with very high confidence">
            <a:extLst>
              <a:ext uri="{FF2B5EF4-FFF2-40B4-BE49-F238E27FC236}">
                <a16:creationId xmlns:a16="http://schemas.microsoft.com/office/drawing/2014/main" id="{2988D985-5C7F-8789-BD60-19708619E2C4}"/>
              </a:ext>
            </a:extLst>
          </p:cNvPr>
          <p:cNvPicPr>
            <a:picLocks noChangeAspect="1"/>
          </p:cNvPicPr>
          <p:nvPr/>
        </p:nvPicPr>
        <p:blipFill rotWithShape="1">
          <a:blip r:embed="rId4"/>
          <a:srcRect t="7967" r="-3" b="-3"/>
          <a:stretch/>
        </p:blipFill>
        <p:spPr>
          <a:xfrm>
            <a:off x="6671279" y="1562210"/>
            <a:ext cx="3239806" cy="2676080"/>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Picture 5" descr="A picture containing elephant, pink, small, close&#10;&#10;Description generated with very high confidence">
            <a:extLst>
              <a:ext uri="{FF2B5EF4-FFF2-40B4-BE49-F238E27FC236}">
                <a16:creationId xmlns:a16="http://schemas.microsoft.com/office/drawing/2014/main" id="{66771552-0A21-5618-C31B-828ECF7A561E}"/>
              </a:ext>
            </a:extLst>
          </p:cNvPr>
          <p:cNvPicPr>
            <a:picLocks noChangeAspect="1"/>
          </p:cNvPicPr>
          <p:nvPr/>
        </p:nvPicPr>
        <p:blipFill rotWithShape="1">
          <a:blip r:embed="rId5"/>
          <a:srcRect t="4750" r="2" b="8623"/>
          <a:stretch/>
        </p:blipFill>
        <p:spPr>
          <a:xfrm>
            <a:off x="9259629" y="4075231"/>
            <a:ext cx="2995728" cy="2782770"/>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10" name="Picture 7" descr="A picture containing person, indoor, hand, holding&#10;&#10;Description generated with very high confidence">
            <a:extLst>
              <a:ext uri="{FF2B5EF4-FFF2-40B4-BE49-F238E27FC236}">
                <a16:creationId xmlns:a16="http://schemas.microsoft.com/office/drawing/2014/main" id="{D0B82232-CD6A-EF17-175B-99956EC0CBC7}"/>
              </a:ext>
            </a:extLst>
          </p:cNvPr>
          <p:cNvPicPr>
            <a:picLocks noChangeAspect="1"/>
          </p:cNvPicPr>
          <p:nvPr/>
        </p:nvPicPr>
        <p:blipFill rotWithShape="1">
          <a:blip r:embed="rId6"/>
          <a:srcRect l="11576" r="2" b="2"/>
          <a:stretch/>
        </p:blipFill>
        <p:spPr>
          <a:xfrm>
            <a:off x="6703811" y="4252257"/>
            <a:ext cx="3207274" cy="2684094"/>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pic>
        <p:nvPicPr>
          <p:cNvPr id="12" name="Picture 4" descr="A close up of food&#10;&#10;Description generated with high confidence">
            <a:extLst>
              <a:ext uri="{FF2B5EF4-FFF2-40B4-BE49-F238E27FC236}">
                <a16:creationId xmlns:a16="http://schemas.microsoft.com/office/drawing/2014/main" id="{29BA9C73-F75A-AFFD-DD7E-190277178257}"/>
              </a:ext>
            </a:extLst>
          </p:cNvPr>
          <p:cNvPicPr>
            <a:picLocks noChangeAspect="1"/>
          </p:cNvPicPr>
          <p:nvPr/>
        </p:nvPicPr>
        <p:blipFill rotWithShape="1">
          <a:blip r:embed="rId7"/>
          <a:srcRect l="25628" r="217" b="-3"/>
          <a:stretch/>
        </p:blipFill>
        <p:spPr>
          <a:xfrm>
            <a:off x="9259629" y="1528354"/>
            <a:ext cx="2957966" cy="2747085"/>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13" name="Oval 12">
            <a:extLst>
              <a:ext uri="{FF2B5EF4-FFF2-40B4-BE49-F238E27FC236}">
                <a16:creationId xmlns:a16="http://schemas.microsoft.com/office/drawing/2014/main" id="{B9BA20DB-8F32-F8AB-2ACE-4DCFC500600D}"/>
              </a:ext>
            </a:extLst>
          </p:cNvPr>
          <p:cNvSpPr/>
          <p:nvPr/>
        </p:nvSpPr>
        <p:spPr>
          <a:xfrm>
            <a:off x="11602287" y="6374946"/>
            <a:ext cx="466539" cy="385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 name="Oval 14">
            <a:extLst>
              <a:ext uri="{FF2B5EF4-FFF2-40B4-BE49-F238E27FC236}">
                <a16:creationId xmlns:a16="http://schemas.microsoft.com/office/drawing/2014/main" id="{27BA46D3-4ABA-5F05-D040-91C8C345F247}"/>
              </a:ext>
            </a:extLst>
          </p:cNvPr>
          <p:cNvSpPr/>
          <p:nvPr/>
        </p:nvSpPr>
        <p:spPr>
          <a:xfrm>
            <a:off x="7990781" y="6374945"/>
            <a:ext cx="455935" cy="385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Oval 15">
            <a:extLst>
              <a:ext uri="{FF2B5EF4-FFF2-40B4-BE49-F238E27FC236}">
                <a16:creationId xmlns:a16="http://schemas.microsoft.com/office/drawing/2014/main" id="{940D579A-EF02-9CE8-E86B-DAE56F2BFDE1}"/>
              </a:ext>
            </a:extLst>
          </p:cNvPr>
          <p:cNvSpPr/>
          <p:nvPr/>
        </p:nvSpPr>
        <p:spPr>
          <a:xfrm>
            <a:off x="11628121" y="1655470"/>
            <a:ext cx="445332" cy="421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Oval 16">
            <a:extLst>
              <a:ext uri="{FF2B5EF4-FFF2-40B4-BE49-F238E27FC236}">
                <a16:creationId xmlns:a16="http://schemas.microsoft.com/office/drawing/2014/main" id="{B8C8EE43-BE2F-9578-2705-F6AE57CE5A52}"/>
              </a:ext>
            </a:extLst>
          </p:cNvPr>
          <p:cNvSpPr/>
          <p:nvPr/>
        </p:nvSpPr>
        <p:spPr>
          <a:xfrm>
            <a:off x="8751219" y="1748699"/>
            <a:ext cx="466539" cy="385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56927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HCV Workflow</a:t>
            </a:r>
            <a:endParaRPr lang="en-US" sz="12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Diagram 6">
            <a:extLst>
              <a:ext uri="{FF2B5EF4-FFF2-40B4-BE49-F238E27FC236}">
                <a16:creationId xmlns:a16="http://schemas.microsoft.com/office/drawing/2014/main" id="{9F7E9A51-E9C1-2782-A034-6A60B07E85C4}"/>
              </a:ext>
            </a:extLst>
          </p:cNvPr>
          <p:cNvGraphicFramePr/>
          <p:nvPr>
            <p:extLst>
              <p:ext uri="{D42A27DB-BD31-4B8C-83A1-F6EECF244321}">
                <p14:modId xmlns:p14="http://schemas.microsoft.com/office/powerpoint/2010/main" val="1566214031"/>
              </p:ext>
            </p:extLst>
          </p:nvPr>
        </p:nvGraphicFramePr>
        <p:xfrm>
          <a:off x="2982350" y="1590245"/>
          <a:ext cx="8806376" cy="5270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791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cs typeface="Segoe UI"/>
              </a:rPr>
              <a:t>Confirm the Diagnosis</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8" name="Content Placeholder 3">
            <a:extLst>
              <a:ext uri="{FF2B5EF4-FFF2-40B4-BE49-F238E27FC236}">
                <a16:creationId xmlns:a16="http://schemas.microsoft.com/office/drawing/2014/main" id="{6D77F130-865E-00EB-1236-70F46AC21791}"/>
              </a:ext>
            </a:extLst>
          </p:cNvPr>
          <p:cNvPicPr>
            <a:picLocks noGrp="1" noChangeAspect="1"/>
          </p:cNvPicPr>
          <p:nvPr>
            <p:ph idx="1"/>
          </p:nvPr>
        </p:nvPicPr>
        <p:blipFill rotWithShape="1">
          <a:blip r:embed="rId4"/>
          <a:srcRect l="1240" r="1237" b="-3"/>
          <a:stretch/>
        </p:blipFill>
        <p:spPr>
          <a:xfrm>
            <a:off x="4065563" y="1550185"/>
            <a:ext cx="5960130" cy="5333574"/>
          </a:xfrm>
          <a:prstGeom prst="rect">
            <a:avLst/>
          </a:prstGeom>
          <a:effectLst/>
        </p:spPr>
      </p:pic>
    </p:spTree>
    <p:extLst>
      <p:ext uri="{BB962C8B-B14F-4D97-AF65-F5344CB8AC3E}">
        <p14:creationId xmlns:p14="http://schemas.microsoft.com/office/powerpoint/2010/main" val="388027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Laboratory Workup</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16" name="Content Placeholder 1">
            <a:extLst>
              <a:ext uri="{FF2B5EF4-FFF2-40B4-BE49-F238E27FC236}">
                <a16:creationId xmlns:a16="http://schemas.microsoft.com/office/drawing/2014/main" id="{C9BD229F-EBD8-3D37-DA20-7374EEE980B5}"/>
              </a:ext>
            </a:extLst>
          </p:cNvPr>
          <p:cNvGraphicFramePr>
            <a:graphicFrameLocks noGrp="1"/>
          </p:cNvGraphicFramePr>
          <p:nvPr>
            <p:ph idx="1"/>
            <p:extLst>
              <p:ext uri="{D42A27DB-BD31-4B8C-83A1-F6EECF244321}">
                <p14:modId xmlns:p14="http://schemas.microsoft.com/office/powerpoint/2010/main" val="2264846264"/>
              </p:ext>
            </p:extLst>
          </p:nvPr>
        </p:nvGraphicFramePr>
        <p:xfrm>
          <a:off x="556642" y="1528354"/>
          <a:ext cx="4945921" cy="51994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ontent Placeholder 2">
            <a:extLst>
              <a:ext uri="{FF2B5EF4-FFF2-40B4-BE49-F238E27FC236}">
                <a16:creationId xmlns:a16="http://schemas.microsoft.com/office/drawing/2014/main" id="{BDF69B51-9BE1-3EBD-3B9D-743FF8D94B90}"/>
              </a:ext>
            </a:extLst>
          </p:cNvPr>
          <p:cNvSpPr txBox="1">
            <a:spLocks/>
          </p:cNvSpPr>
          <p:nvPr/>
        </p:nvSpPr>
        <p:spPr>
          <a:xfrm>
            <a:off x="6576896" y="1976563"/>
            <a:ext cx="5029200" cy="43029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a:solidFill>
                  <a:schemeClr val="tx2"/>
                </a:solidFill>
              </a:rPr>
              <a:t>Number of virus particles </a:t>
            </a:r>
          </a:p>
          <a:p>
            <a:pPr lvl="1"/>
            <a:r>
              <a:rPr lang="en-US" sz="1600">
                <a:solidFill>
                  <a:schemeClr val="tx2"/>
                </a:solidFill>
              </a:rPr>
              <a:t>(RNA) per mL of blood</a:t>
            </a:r>
          </a:p>
          <a:p>
            <a:r>
              <a:rPr lang="en-US" sz="2000" b="1" i="1">
                <a:solidFill>
                  <a:schemeClr val="tx2"/>
                </a:solidFill>
              </a:rPr>
              <a:t>Confirms active infection </a:t>
            </a:r>
          </a:p>
          <a:p>
            <a:pPr lvl="1"/>
            <a:r>
              <a:rPr lang="en-US" sz="1600">
                <a:solidFill>
                  <a:schemeClr val="tx2"/>
                </a:solidFill>
              </a:rPr>
              <a:t>15-30% of acutely infected patients spontaneously resolve</a:t>
            </a:r>
          </a:p>
          <a:p>
            <a:r>
              <a:rPr lang="en-US" sz="2000" b="1" i="1">
                <a:solidFill>
                  <a:schemeClr val="tx2"/>
                </a:solidFill>
              </a:rPr>
              <a:t>Defines the duration of treatment </a:t>
            </a:r>
          </a:p>
          <a:p>
            <a:pPr lvl="1"/>
            <a:r>
              <a:rPr lang="en-US" sz="1600">
                <a:solidFill>
                  <a:schemeClr val="tx2"/>
                </a:solidFill>
              </a:rPr>
              <a:t>For genotype 1 (when treating it with Sofosbuvir/Ledipasvir)</a:t>
            </a:r>
          </a:p>
          <a:p>
            <a:r>
              <a:rPr lang="en-US" sz="2000" b="1" i="1">
                <a:solidFill>
                  <a:schemeClr val="tx2"/>
                </a:solidFill>
              </a:rPr>
              <a:t>It defines cure </a:t>
            </a:r>
          </a:p>
          <a:p>
            <a:pPr lvl="1"/>
            <a:r>
              <a:rPr lang="en-US" sz="1600">
                <a:solidFill>
                  <a:schemeClr val="tx2"/>
                </a:solidFill>
              </a:rPr>
              <a:t>When the viral load is not detected 12 weeks after treatment is complete - sustained virological response </a:t>
            </a:r>
            <a:r>
              <a:rPr lang="en-US" sz="1600" b="1">
                <a:solidFill>
                  <a:schemeClr val="tx2"/>
                </a:solidFill>
              </a:rPr>
              <a:t>(SVR 12)</a:t>
            </a:r>
          </a:p>
          <a:p>
            <a:r>
              <a:rPr lang="en-US" sz="2000" b="1" i="1">
                <a:solidFill>
                  <a:schemeClr val="tx2"/>
                </a:solidFill>
              </a:rPr>
              <a:t>Does not predict liver disease progression</a:t>
            </a:r>
            <a:endParaRPr lang="en-US" sz="2000" b="1" i="1" dirty="0">
              <a:solidFill>
                <a:schemeClr val="tx2"/>
              </a:solidFill>
            </a:endParaRPr>
          </a:p>
        </p:txBody>
      </p:sp>
      <p:sp>
        <p:nvSpPr>
          <p:cNvPr id="18" name="Title 1">
            <a:extLst>
              <a:ext uri="{FF2B5EF4-FFF2-40B4-BE49-F238E27FC236}">
                <a16:creationId xmlns:a16="http://schemas.microsoft.com/office/drawing/2014/main" id="{B327F398-9B0D-0045-B66B-19C642CD339F}"/>
              </a:ext>
            </a:extLst>
          </p:cNvPr>
          <p:cNvSpPr txBox="1">
            <a:spLocks/>
          </p:cNvSpPr>
          <p:nvPr/>
        </p:nvSpPr>
        <p:spPr>
          <a:xfrm>
            <a:off x="6938388" y="1336241"/>
            <a:ext cx="2842590" cy="7182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2"/>
                </a:solidFill>
              </a:rPr>
              <a:t>Viral Load</a:t>
            </a:r>
          </a:p>
        </p:txBody>
      </p:sp>
    </p:spTree>
    <p:extLst>
      <p:ext uri="{BB962C8B-B14F-4D97-AF65-F5344CB8AC3E}">
        <p14:creationId xmlns:p14="http://schemas.microsoft.com/office/powerpoint/2010/main" val="339946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Liver Fibrosis Staging</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12" name="Content Placeholder 1">
            <a:extLst>
              <a:ext uri="{FF2B5EF4-FFF2-40B4-BE49-F238E27FC236}">
                <a16:creationId xmlns:a16="http://schemas.microsoft.com/office/drawing/2014/main" id="{FD8F3245-5934-E5D4-D2F2-6B3FAB879853}"/>
              </a:ext>
            </a:extLst>
          </p:cNvPr>
          <p:cNvSpPr>
            <a:spLocks noGrp="1"/>
          </p:cNvSpPr>
          <p:nvPr>
            <p:ph idx="1"/>
          </p:nvPr>
        </p:nvSpPr>
        <p:spPr>
          <a:xfrm>
            <a:off x="2461846" y="1624002"/>
            <a:ext cx="6203852" cy="5172018"/>
          </a:xfrm>
        </p:spPr>
        <p:txBody>
          <a:bodyPr>
            <a:noAutofit/>
          </a:bodyPr>
          <a:lstStyle/>
          <a:p>
            <a:pPr>
              <a:lnSpc>
                <a:spcPct val="90000"/>
              </a:lnSpc>
            </a:pPr>
            <a:r>
              <a:rPr lang="en-US" sz="2400" dirty="0"/>
              <a:t>F0        No fibrosis</a:t>
            </a:r>
          </a:p>
          <a:p>
            <a:pPr>
              <a:lnSpc>
                <a:spcPct val="90000"/>
              </a:lnSpc>
            </a:pPr>
            <a:r>
              <a:rPr lang="en-US" sz="2400" dirty="0"/>
              <a:t>F1        Scattered portal fibrosis</a:t>
            </a:r>
          </a:p>
          <a:p>
            <a:pPr>
              <a:lnSpc>
                <a:spcPct val="90000"/>
              </a:lnSpc>
            </a:pPr>
            <a:r>
              <a:rPr lang="en-US" sz="2400" dirty="0"/>
              <a:t>F2        Diffuse periportal fibrosis</a:t>
            </a:r>
          </a:p>
          <a:p>
            <a:pPr>
              <a:lnSpc>
                <a:spcPct val="90000"/>
              </a:lnSpc>
            </a:pPr>
            <a:r>
              <a:rPr lang="en-US" sz="2400" dirty="0"/>
              <a:t>F3        Bridging fibrosis</a:t>
            </a:r>
          </a:p>
          <a:p>
            <a:pPr marL="45720" indent="0">
              <a:lnSpc>
                <a:spcPct val="90000"/>
              </a:lnSpc>
              <a:buNone/>
            </a:pPr>
            <a:endParaRPr lang="en-US" sz="2400" dirty="0"/>
          </a:p>
          <a:p>
            <a:pPr>
              <a:lnSpc>
                <a:spcPct val="90000"/>
              </a:lnSpc>
            </a:pPr>
            <a:r>
              <a:rPr lang="en-US" sz="2400" b="1" dirty="0"/>
              <a:t>F4        Cirrhosis</a:t>
            </a:r>
          </a:p>
          <a:p>
            <a:pPr marL="1440180" lvl="5" indent="-342900"/>
            <a:r>
              <a:rPr lang="en-US" sz="2400" dirty="0"/>
              <a:t>Compensated</a:t>
            </a:r>
          </a:p>
          <a:p>
            <a:pPr marL="1440180" lvl="5" indent="-342900"/>
            <a:r>
              <a:rPr lang="en-US" sz="2400" dirty="0"/>
              <a:t>Decompensated</a:t>
            </a:r>
          </a:p>
          <a:p>
            <a:pPr marL="1897380" lvl="6" indent="-342900">
              <a:buFont typeface="Courier New" pitchFamily="49" charset="0"/>
              <a:buChar char="o"/>
            </a:pPr>
            <a:r>
              <a:rPr lang="en-US" sz="2400" dirty="0"/>
              <a:t>History or presence of ascites</a:t>
            </a:r>
          </a:p>
          <a:p>
            <a:pPr marL="1897380" lvl="6" indent="-342900">
              <a:buFont typeface="Courier New" pitchFamily="49" charset="0"/>
              <a:buChar char="o"/>
            </a:pPr>
            <a:r>
              <a:rPr lang="en-US" sz="2400" dirty="0" err="1"/>
              <a:t>Hx</a:t>
            </a:r>
            <a:r>
              <a:rPr lang="en-US" sz="2400" dirty="0"/>
              <a:t> of esophageal bleeding due to esophageal varices</a:t>
            </a:r>
          </a:p>
          <a:p>
            <a:pPr marL="1897380" lvl="6" indent="-342900">
              <a:buFont typeface="Courier New" pitchFamily="49" charset="0"/>
              <a:buChar char="o"/>
            </a:pPr>
            <a:r>
              <a:rPr lang="en-US" sz="2400" dirty="0" err="1"/>
              <a:t>Hx</a:t>
            </a:r>
            <a:r>
              <a:rPr lang="en-US" sz="2400" dirty="0"/>
              <a:t> or presence of hepatic encephalopathy</a:t>
            </a:r>
          </a:p>
        </p:txBody>
      </p:sp>
      <p:pic>
        <p:nvPicPr>
          <p:cNvPr id="13" name="Picture 4" descr="A close up of nerve cell">
            <a:extLst>
              <a:ext uri="{FF2B5EF4-FFF2-40B4-BE49-F238E27FC236}">
                <a16:creationId xmlns:a16="http://schemas.microsoft.com/office/drawing/2014/main" id="{563A1B26-CB72-552B-8D01-AB4A423FC110}"/>
              </a:ext>
            </a:extLst>
          </p:cNvPr>
          <p:cNvPicPr>
            <a:picLocks noChangeAspect="1"/>
          </p:cNvPicPr>
          <p:nvPr/>
        </p:nvPicPr>
        <p:blipFill rotWithShape="1">
          <a:blip r:embed="rId4"/>
          <a:srcRect l="42626" r="6441"/>
          <a:stretch/>
        </p:blipFill>
        <p:spPr>
          <a:xfrm flipH="1">
            <a:off x="8540096" y="1480531"/>
            <a:ext cx="3651904" cy="537746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3639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Liver Biopsy</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7" name="Picture 2">
            <a:extLst>
              <a:ext uri="{FF2B5EF4-FFF2-40B4-BE49-F238E27FC236}">
                <a16:creationId xmlns:a16="http://schemas.microsoft.com/office/drawing/2014/main" id="{F99799A7-1EA5-1A68-6FD4-C466A80475AA}"/>
              </a:ext>
            </a:extLst>
          </p:cNvPr>
          <p:cNvPicPr>
            <a:picLocks noChangeAspect="1" noChangeArrowheads="1"/>
          </p:cNvPicPr>
          <p:nvPr/>
        </p:nvPicPr>
        <p:blipFill>
          <a:blip r:embed="rId4" cstate="print"/>
          <a:srcRect/>
          <a:stretch>
            <a:fillRect/>
          </a:stretch>
        </p:blipFill>
        <p:spPr bwMode="auto">
          <a:xfrm>
            <a:off x="9069122" y="6374547"/>
            <a:ext cx="2565400" cy="431800"/>
          </a:xfrm>
          <a:prstGeom prst="rect">
            <a:avLst/>
          </a:prstGeom>
          <a:noFill/>
          <a:ln w="9525">
            <a:noFill/>
            <a:miter lim="800000"/>
            <a:headEnd/>
            <a:tailEnd/>
          </a:ln>
        </p:spPr>
      </p:pic>
      <p:sp>
        <p:nvSpPr>
          <p:cNvPr id="8" name="Text Box 4">
            <a:extLst>
              <a:ext uri="{FF2B5EF4-FFF2-40B4-BE49-F238E27FC236}">
                <a16:creationId xmlns:a16="http://schemas.microsoft.com/office/drawing/2014/main" id="{BBE0054E-B52E-89AA-ABB9-8177D0922617}"/>
              </a:ext>
            </a:extLst>
          </p:cNvPr>
          <p:cNvSpPr txBox="1">
            <a:spLocks noChangeArrowheads="1"/>
          </p:cNvSpPr>
          <p:nvPr/>
        </p:nvSpPr>
        <p:spPr bwMode="auto">
          <a:xfrm>
            <a:off x="2859087" y="6589303"/>
            <a:ext cx="6600825" cy="164212"/>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tabLst>
                <a:tab pos="723900" algn="l"/>
                <a:tab pos="1447800" algn="l"/>
                <a:tab pos="2171700" algn="l"/>
                <a:tab pos="2895600" algn="l"/>
                <a:tab pos="3619500" algn="l"/>
              </a:tabLst>
            </a:pPr>
            <a:r>
              <a:rPr lang="en-GB" sz="1100" b="1" dirty="0">
                <a:solidFill>
                  <a:prstClr val="black"/>
                </a:solidFill>
                <a:latin typeface="Calibri"/>
                <a:ea typeface="Gothic"/>
                <a:cs typeface="Gothic"/>
              </a:rPr>
              <a:t>Rosen HR. N </a:t>
            </a:r>
            <a:r>
              <a:rPr lang="en-GB" sz="1100" b="1" dirty="0" err="1">
                <a:solidFill>
                  <a:prstClr val="black"/>
                </a:solidFill>
                <a:latin typeface="Calibri"/>
                <a:ea typeface="Gothic"/>
                <a:cs typeface="Gothic"/>
              </a:rPr>
              <a:t>Engl</a:t>
            </a:r>
            <a:r>
              <a:rPr lang="en-GB" sz="1100" b="1" dirty="0">
                <a:solidFill>
                  <a:prstClr val="black"/>
                </a:solidFill>
                <a:latin typeface="Calibri"/>
                <a:ea typeface="Gothic"/>
                <a:cs typeface="Gothic"/>
              </a:rPr>
              <a:t> J Med 2011;364:2429-2438</a:t>
            </a:r>
          </a:p>
        </p:txBody>
      </p:sp>
      <p:pic>
        <p:nvPicPr>
          <p:cNvPr id="9" name="Picture 5" descr="Image">
            <a:extLst>
              <a:ext uri="{FF2B5EF4-FFF2-40B4-BE49-F238E27FC236}">
                <a16:creationId xmlns:a16="http://schemas.microsoft.com/office/drawing/2014/main" id="{77D9F8B0-1F01-321D-6A82-3B1B839C5E34}"/>
              </a:ext>
            </a:extLst>
          </p:cNvPr>
          <p:cNvPicPr>
            <a:picLocks noChangeAspect="1"/>
          </p:cNvPicPr>
          <p:nvPr/>
        </p:nvPicPr>
        <p:blipFill>
          <a:blip r:embed="rId5" cstate="print"/>
          <a:srcRect/>
          <a:stretch>
            <a:fillRect/>
          </a:stretch>
        </p:blipFill>
        <p:spPr bwMode="auto">
          <a:xfrm>
            <a:off x="3970867" y="1528354"/>
            <a:ext cx="6600825" cy="4775200"/>
          </a:xfrm>
          <a:prstGeom prst="rect">
            <a:avLst/>
          </a:prstGeom>
          <a:noFill/>
          <a:ln w="9525">
            <a:noFill/>
            <a:miter lim="800000"/>
            <a:headEnd/>
            <a:tailEnd/>
          </a:ln>
        </p:spPr>
      </p:pic>
      <p:sp>
        <p:nvSpPr>
          <p:cNvPr id="10" name="TextBox 1">
            <a:extLst>
              <a:ext uri="{FF2B5EF4-FFF2-40B4-BE49-F238E27FC236}">
                <a16:creationId xmlns:a16="http://schemas.microsoft.com/office/drawing/2014/main" id="{F1D738F7-970A-9460-D26D-AD0072E309BB}"/>
              </a:ext>
            </a:extLst>
          </p:cNvPr>
          <p:cNvSpPr txBox="1">
            <a:spLocks noChangeArrowheads="1"/>
          </p:cNvSpPr>
          <p:nvPr/>
        </p:nvSpPr>
        <p:spPr bwMode="auto">
          <a:xfrm>
            <a:off x="3937530" y="1655355"/>
            <a:ext cx="1227137" cy="276225"/>
          </a:xfrm>
          <a:prstGeom prst="rect">
            <a:avLst/>
          </a:prstGeom>
          <a:noFill/>
          <a:ln w="9525">
            <a:noFill/>
            <a:miter lim="800000"/>
            <a:headEnd/>
            <a:tailEnd/>
          </a:ln>
        </p:spPr>
        <p:txBody>
          <a:bodyPr>
            <a:spAutoFit/>
          </a:bodyPr>
          <a:lstStyle/>
          <a:p>
            <a:r>
              <a:rPr lang="en-US" sz="1200">
                <a:solidFill>
                  <a:prstClr val="black"/>
                </a:solidFill>
                <a:latin typeface="Century Schoolbook" pitchFamily="18" charset="0"/>
              </a:rPr>
              <a:t>Portal tract</a:t>
            </a:r>
          </a:p>
        </p:txBody>
      </p:sp>
      <p:sp>
        <p:nvSpPr>
          <p:cNvPr id="12" name="TextBox 6">
            <a:extLst>
              <a:ext uri="{FF2B5EF4-FFF2-40B4-BE49-F238E27FC236}">
                <a16:creationId xmlns:a16="http://schemas.microsoft.com/office/drawing/2014/main" id="{3DC2FEC9-85AC-B1A1-30BE-9D0DADE2DE6B}"/>
              </a:ext>
            </a:extLst>
          </p:cNvPr>
          <p:cNvSpPr txBox="1">
            <a:spLocks noChangeArrowheads="1"/>
          </p:cNvSpPr>
          <p:nvPr/>
        </p:nvSpPr>
        <p:spPr bwMode="auto">
          <a:xfrm>
            <a:off x="5810780" y="1655355"/>
            <a:ext cx="1227137" cy="276225"/>
          </a:xfrm>
          <a:prstGeom prst="rect">
            <a:avLst/>
          </a:prstGeom>
          <a:noFill/>
          <a:ln w="9525">
            <a:noFill/>
            <a:miter lim="800000"/>
            <a:headEnd/>
            <a:tailEnd/>
          </a:ln>
        </p:spPr>
        <p:txBody>
          <a:bodyPr>
            <a:spAutoFit/>
          </a:bodyPr>
          <a:lstStyle/>
          <a:p>
            <a:r>
              <a:rPr lang="en-US" sz="1200">
                <a:solidFill>
                  <a:prstClr val="black"/>
                </a:solidFill>
                <a:latin typeface="Century Schoolbook" pitchFamily="18" charset="0"/>
              </a:rPr>
              <a:t>Central vein</a:t>
            </a:r>
          </a:p>
        </p:txBody>
      </p:sp>
      <p:cxnSp>
        <p:nvCxnSpPr>
          <p:cNvPr id="13" name="Straight Arrow Connector 12">
            <a:extLst>
              <a:ext uri="{FF2B5EF4-FFF2-40B4-BE49-F238E27FC236}">
                <a16:creationId xmlns:a16="http://schemas.microsoft.com/office/drawing/2014/main" id="{D8881BD3-8991-1EDA-BDAB-2C50550695F1}"/>
              </a:ext>
            </a:extLst>
          </p:cNvPr>
          <p:cNvCxnSpPr/>
          <p:nvPr/>
        </p:nvCxnSpPr>
        <p:spPr>
          <a:xfrm flipH="1">
            <a:off x="4561417" y="1968092"/>
            <a:ext cx="161925" cy="4111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703B653-27EA-28DA-1811-5BF55D056E49}"/>
              </a:ext>
            </a:extLst>
          </p:cNvPr>
          <p:cNvCxnSpPr/>
          <p:nvPr/>
        </p:nvCxnSpPr>
        <p:spPr>
          <a:xfrm flipH="1">
            <a:off x="6425141" y="2172880"/>
            <a:ext cx="0" cy="65087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1">
            <a:extLst>
              <a:ext uri="{FF2B5EF4-FFF2-40B4-BE49-F238E27FC236}">
                <a16:creationId xmlns:a16="http://schemas.microsoft.com/office/drawing/2014/main" id="{84B50890-D260-06A3-DF1D-058A337B53AB}"/>
              </a:ext>
            </a:extLst>
          </p:cNvPr>
          <p:cNvSpPr txBox="1">
            <a:spLocks noChangeArrowheads="1"/>
          </p:cNvSpPr>
          <p:nvPr/>
        </p:nvSpPr>
        <p:spPr bwMode="auto">
          <a:xfrm>
            <a:off x="7637992" y="1564867"/>
            <a:ext cx="2900363" cy="277812"/>
          </a:xfrm>
          <a:prstGeom prst="rect">
            <a:avLst/>
          </a:prstGeom>
          <a:noFill/>
          <a:ln w="9525">
            <a:noFill/>
            <a:miter lim="800000"/>
            <a:headEnd/>
            <a:tailEnd/>
          </a:ln>
        </p:spPr>
        <p:txBody>
          <a:bodyPr>
            <a:spAutoFit/>
          </a:bodyPr>
          <a:lstStyle/>
          <a:p>
            <a:r>
              <a:rPr lang="en-US" sz="1200">
                <a:solidFill>
                  <a:prstClr val="black"/>
                </a:solidFill>
                <a:latin typeface="Century Schoolbook" pitchFamily="18" charset="0"/>
              </a:rPr>
              <a:t>Stage 2: Portal and periportal fibrosis</a:t>
            </a:r>
          </a:p>
        </p:txBody>
      </p:sp>
      <p:sp>
        <p:nvSpPr>
          <p:cNvPr id="17" name="TextBox 12">
            <a:extLst>
              <a:ext uri="{FF2B5EF4-FFF2-40B4-BE49-F238E27FC236}">
                <a16:creationId xmlns:a16="http://schemas.microsoft.com/office/drawing/2014/main" id="{DB6B7452-C1B8-BAC2-D000-9EFB114F9A63}"/>
              </a:ext>
            </a:extLst>
          </p:cNvPr>
          <p:cNvSpPr txBox="1">
            <a:spLocks noChangeArrowheads="1"/>
          </p:cNvSpPr>
          <p:nvPr/>
        </p:nvSpPr>
        <p:spPr bwMode="auto">
          <a:xfrm>
            <a:off x="4723341" y="4293780"/>
            <a:ext cx="1982788" cy="277813"/>
          </a:xfrm>
          <a:prstGeom prst="rect">
            <a:avLst/>
          </a:prstGeom>
          <a:noFill/>
          <a:ln w="9525">
            <a:noFill/>
            <a:miter lim="800000"/>
            <a:headEnd/>
            <a:tailEnd/>
          </a:ln>
        </p:spPr>
        <p:txBody>
          <a:bodyPr>
            <a:spAutoFit/>
          </a:bodyPr>
          <a:lstStyle/>
          <a:p>
            <a:r>
              <a:rPr lang="en-US" sz="1200">
                <a:solidFill>
                  <a:prstClr val="black"/>
                </a:solidFill>
                <a:latin typeface="Century Schoolbook" pitchFamily="18" charset="0"/>
              </a:rPr>
              <a:t>Stage 3: Bridging Fibrois</a:t>
            </a:r>
          </a:p>
        </p:txBody>
      </p:sp>
      <p:sp>
        <p:nvSpPr>
          <p:cNvPr id="18" name="TextBox 13">
            <a:extLst>
              <a:ext uri="{FF2B5EF4-FFF2-40B4-BE49-F238E27FC236}">
                <a16:creationId xmlns:a16="http://schemas.microsoft.com/office/drawing/2014/main" id="{D1A31DE0-8D14-5C5E-3815-55889FF89616}"/>
              </a:ext>
            </a:extLst>
          </p:cNvPr>
          <p:cNvSpPr txBox="1">
            <a:spLocks noChangeArrowheads="1"/>
          </p:cNvSpPr>
          <p:nvPr/>
        </p:nvSpPr>
        <p:spPr bwMode="auto">
          <a:xfrm>
            <a:off x="7637992" y="4293780"/>
            <a:ext cx="2378075" cy="277813"/>
          </a:xfrm>
          <a:prstGeom prst="rect">
            <a:avLst/>
          </a:prstGeom>
          <a:noFill/>
          <a:ln w="9525">
            <a:noFill/>
            <a:miter lim="800000"/>
            <a:headEnd/>
            <a:tailEnd/>
          </a:ln>
        </p:spPr>
        <p:txBody>
          <a:bodyPr>
            <a:spAutoFit/>
          </a:bodyPr>
          <a:lstStyle/>
          <a:p>
            <a:r>
              <a:rPr lang="en-US" sz="1200">
                <a:solidFill>
                  <a:prstClr val="black"/>
                </a:solidFill>
                <a:latin typeface="Century Schoolbook" pitchFamily="18" charset="0"/>
              </a:rPr>
              <a:t>Stage 4: Regenerative nodules</a:t>
            </a:r>
          </a:p>
        </p:txBody>
      </p:sp>
      <p:sp>
        <p:nvSpPr>
          <p:cNvPr id="20" name="Rectangle 19">
            <a:extLst>
              <a:ext uri="{FF2B5EF4-FFF2-40B4-BE49-F238E27FC236}">
                <a16:creationId xmlns:a16="http://schemas.microsoft.com/office/drawing/2014/main" id="{F5B4D912-DE47-0E12-C502-B6D0F2E1F621}"/>
              </a:ext>
            </a:extLst>
          </p:cNvPr>
          <p:cNvSpPr/>
          <p:nvPr/>
        </p:nvSpPr>
        <p:spPr>
          <a:xfrm>
            <a:off x="3481916" y="5279088"/>
            <a:ext cx="2159000" cy="287866"/>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Rectangle 20">
            <a:extLst>
              <a:ext uri="{FF2B5EF4-FFF2-40B4-BE49-F238E27FC236}">
                <a16:creationId xmlns:a16="http://schemas.microsoft.com/office/drawing/2014/main" id="{19AA7531-963B-E5AC-76E6-763E269AD862}"/>
              </a:ext>
            </a:extLst>
          </p:cNvPr>
          <p:cNvSpPr/>
          <p:nvPr/>
        </p:nvSpPr>
        <p:spPr>
          <a:xfrm>
            <a:off x="3970866" y="4703355"/>
            <a:ext cx="2159000" cy="287866"/>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TextBox 21">
            <a:extLst>
              <a:ext uri="{FF2B5EF4-FFF2-40B4-BE49-F238E27FC236}">
                <a16:creationId xmlns:a16="http://schemas.microsoft.com/office/drawing/2014/main" id="{4336A54F-83FA-2034-E951-CF2734019DAC}"/>
              </a:ext>
            </a:extLst>
          </p:cNvPr>
          <p:cNvSpPr txBox="1"/>
          <p:nvPr/>
        </p:nvSpPr>
        <p:spPr>
          <a:xfrm>
            <a:off x="2844800" y="4169954"/>
            <a:ext cx="1380067" cy="338554"/>
          </a:xfrm>
          <a:prstGeom prst="rect">
            <a:avLst/>
          </a:prstGeom>
          <a:noFill/>
          <a:ln>
            <a:solidFill>
              <a:srgbClr val="C00000"/>
            </a:solidFill>
          </a:ln>
        </p:spPr>
        <p:txBody>
          <a:bodyPr wrap="square" rtlCol="0">
            <a:spAutoFit/>
          </a:bodyPr>
          <a:lstStyle/>
          <a:p>
            <a:r>
              <a:rPr lang="en-US" sz="1600" dirty="0">
                <a:solidFill>
                  <a:prstClr val="black"/>
                </a:solidFill>
                <a:latin typeface="Calibri"/>
              </a:rPr>
              <a:t>Liver Biopsy</a:t>
            </a:r>
          </a:p>
        </p:txBody>
      </p:sp>
    </p:spTree>
    <p:extLst>
      <p:ext uri="{BB962C8B-B14F-4D97-AF65-F5344CB8AC3E}">
        <p14:creationId xmlns:p14="http://schemas.microsoft.com/office/powerpoint/2010/main" val="10677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Non-Invasive Liver Fibrosis Staging in the Office</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Text Placeholder 3">
            <a:extLst>
              <a:ext uri="{FF2B5EF4-FFF2-40B4-BE49-F238E27FC236}">
                <a16:creationId xmlns:a16="http://schemas.microsoft.com/office/drawing/2014/main" id="{3EF7094D-43A8-16FF-0217-10EC837B9839}"/>
              </a:ext>
            </a:extLst>
          </p:cNvPr>
          <p:cNvSpPr txBox="1">
            <a:spLocks/>
          </p:cNvSpPr>
          <p:nvPr/>
        </p:nvSpPr>
        <p:spPr>
          <a:xfrm>
            <a:off x="4888250" y="4695322"/>
            <a:ext cx="3932237" cy="2162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a:p>
            <a:r>
              <a:rPr lang="en-US" sz="1800" b="1"/>
              <a:t>Fibrotest/Fibrosure</a:t>
            </a:r>
            <a:endParaRPr lang="en-US" sz="1800" b="1" dirty="0"/>
          </a:p>
        </p:txBody>
      </p:sp>
      <p:pic>
        <p:nvPicPr>
          <p:cNvPr id="8" name="Content Placeholder 4" descr="A screenshot of a cell phone&#10;&#10;Description automatically generated">
            <a:extLst>
              <a:ext uri="{FF2B5EF4-FFF2-40B4-BE49-F238E27FC236}">
                <a16:creationId xmlns:a16="http://schemas.microsoft.com/office/drawing/2014/main" id="{FF9AD6EB-04C9-593E-6419-02D0117F6770}"/>
              </a:ext>
            </a:extLst>
          </p:cNvPr>
          <p:cNvPicPr>
            <a:picLocks noGrp="1" noChangeAspect="1"/>
          </p:cNvPicPr>
          <p:nvPr>
            <p:ph idx="1"/>
          </p:nvPr>
        </p:nvPicPr>
        <p:blipFill>
          <a:blip r:embed="rId4"/>
          <a:stretch>
            <a:fillRect/>
          </a:stretch>
        </p:blipFill>
        <p:spPr>
          <a:xfrm>
            <a:off x="4194365" y="1607021"/>
            <a:ext cx="7721772" cy="3293458"/>
          </a:xfrm>
          <a:prstGeom prst="rect">
            <a:avLst/>
          </a:prstGeom>
        </p:spPr>
      </p:pic>
      <p:pic>
        <p:nvPicPr>
          <p:cNvPr id="9" name="AF144365-6AEF-49E7-A94F-2D75C0B5B88F" descr="image1.png">
            <a:extLst>
              <a:ext uri="{FF2B5EF4-FFF2-40B4-BE49-F238E27FC236}">
                <a16:creationId xmlns:a16="http://schemas.microsoft.com/office/drawing/2014/main" id="{762DE56F-A9DD-9576-FAC3-95A6E8C82B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5" r="2827" b="3"/>
          <a:stretch/>
        </p:blipFill>
        <p:spPr bwMode="auto">
          <a:xfrm>
            <a:off x="426020" y="1528354"/>
            <a:ext cx="3112665" cy="504753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person, indoor, person, sitting&#10;&#10;Description automatically generated">
            <a:extLst>
              <a:ext uri="{FF2B5EF4-FFF2-40B4-BE49-F238E27FC236}">
                <a16:creationId xmlns:a16="http://schemas.microsoft.com/office/drawing/2014/main" id="{0EA51147-8A55-E2E0-523B-9210B9130A71}"/>
              </a:ext>
            </a:extLst>
          </p:cNvPr>
          <p:cNvPicPr>
            <a:picLocks noChangeAspect="1"/>
          </p:cNvPicPr>
          <p:nvPr/>
        </p:nvPicPr>
        <p:blipFill>
          <a:blip r:embed="rId6"/>
          <a:stretch>
            <a:fillRect/>
          </a:stretch>
        </p:blipFill>
        <p:spPr>
          <a:xfrm>
            <a:off x="7279465" y="5067566"/>
            <a:ext cx="2402680" cy="1790434"/>
          </a:xfrm>
          <a:prstGeom prst="rect">
            <a:avLst/>
          </a:prstGeom>
        </p:spPr>
      </p:pic>
      <p:sp>
        <p:nvSpPr>
          <p:cNvPr id="12" name="TextBox 11">
            <a:extLst>
              <a:ext uri="{FF2B5EF4-FFF2-40B4-BE49-F238E27FC236}">
                <a16:creationId xmlns:a16="http://schemas.microsoft.com/office/drawing/2014/main" id="{96C7113B-4EF7-25C0-7E4D-A0F4F59928DD}"/>
              </a:ext>
            </a:extLst>
          </p:cNvPr>
          <p:cNvSpPr txBox="1"/>
          <p:nvPr/>
        </p:nvSpPr>
        <p:spPr>
          <a:xfrm>
            <a:off x="-1" y="6534834"/>
            <a:ext cx="4462228" cy="646331"/>
          </a:xfrm>
          <a:prstGeom prst="rect">
            <a:avLst/>
          </a:prstGeom>
          <a:noFill/>
        </p:spPr>
        <p:txBody>
          <a:bodyPr wrap="square" rtlCol="0">
            <a:spAutoFit/>
          </a:bodyPr>
          <a:lstStyle/>
          <a:p>
            <a:r>
              <a:rPr lang="en-US" sz="800" dirty="0"/>
              <a:t>Lin ZH, Xin YN, Dong QJ, et al. Hepatology. 2011;53:726-36 Sterling RK, </a:t>
            </a:r>
            <a:r>
              <a:rPr lang="en-US" sz="800" dirty="0" err="1"/>
              <a:t>Lissen</a:t>
            </a:r>
            <a:r>
              <a:rPr lang="en-US" sz="800" dirty="0"/>
              <a:t> E, </a:t>
            </a:r>
            <a:r>
              <a:rPr lang="en-US" sz="800" dirty="0" err="1"/>
              <a:t>Clumeck</a:t>
            </a:r>
            <a:r>
              <a:rPr lang="en-US" sz="800" dirty="0"/>
              <a:t> N, et. al. </a:t>
            </a:r>
            <a:r>
              <a:rPr lang="en-US" sz="800" dirty="0" err="1"/>
              <a:t>Hepatology</a:t>
            </a:r>
            <a:r>
              <a:rPr lang="en-US" sz="800" dirty="0"/>
              <a:t> 2006;43:1317-1325 University of Washington: Hepatitis C Online www.hepatitisc.uw.edu/</a:t>
            </a:r>
          </a:p>
          <a:p>
            <a:endParaRPr lang="en-US" sz="1000" dirty="0"/>
          </a:p>
          <a:p>
            <a:r>
              <a:rPr lang="en-US" sz="1000" dirty="0"/>
              <a:t> </a:t>
            </a:r>
          </a:p>
        </p:txBody>
      </p:sp>
    </p:spTree>
    <p:extLst>
      <p:ext uri="{BB962C8B-B14F-4D97-AF65-F5344CB8AC3E}">
        <p14:creationId xmlns:p14="http://schemas.microsoft.com/office/powerpoint/2010/main" val="421724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Questions</a:t>
            </a:r>
            <a:endParaRPr lang="en-US"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Content Placeholder 4">
            <a:extLst>
              <a:ext uri="{FF2B5EF4-FFF2-40B4-BE49-F238E27FC236}">
                <a16:creationId xmlns:a16="http://schemas.microsoft.com/office/drawing/2014/main" id="{8858B0E5-AD6B-842D-52D8-2E999AC12017}"/>
              </a:ext>
            </a:extLst>
          </p:cNvPr>
          <p:cNvGraphicFramePr>
            <a:graphicFrameLocks noGrp="1"/>
          </p:cNvGraphicFramePr>
          <p:nvPr>
            <p:ph idx="1"/>
            <p:extLst>
              <p:ext uri="{D42A27DB-BD31-4B8C-83A1-F6EECF244321}">
                <p14:modId xmlns:p14="http://schemas.microsoft.com/office/powerpoint/2010/main" val="457484835"/>
              </p:ext>
            </p:extLst>
          </p:nvPr>
        </p:nvGraphicFramePr>
        <p:xfrm>
          <a:off x="2844800" y="1619266"/>
          <a:ext cx="8845453" cy="5153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3412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 </a:t>
            </a:r>
            <a:r>
              <a:rPr lang="en-US" sz="4400" b="1" dirty="0" err="1">
                <a:solidFill>
                  <a:schemeClr val="bg1"/>
                </a:solidFill>
                <a:latin typeface="Segoe UI"/>
                <a:ea typeface="+mj-ea"/>
                <a:cs typeface="Segoe UI"/>
              </a:rPr>
              <a:t>Fibroscan</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9" name="Picture 3">
            <a:extLst>
              <a:ext uri="{FF2B5EF4-FFF2-40B4-BE49-F238E27FC236}">
                <a16:creationId xmlns:a16="http://schemas.microsoft.com/office/drawing/2014/main" id="{19BFB3DA-FB67-4C84-48B7-FDC4FABF9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45" y="1643697"/>
            <a:ext cx="5024510" cy="288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656D172A-3478-5078-09D1-7E9A3B91A252}"/>
              </a:ext>
            </a:extLst>
          </p:cNvPr>
          <p:cNvSpPr txBox="1"/>
          <p:nvPr/>
        </p:nvSpPr>
        <p:spPr>
          <a:xfrm>
            <a:off x="2627141" y="5075401"/>
            <a:ext cx="7772400" cy="1477328"/>
          </a:xfrm>
          <a:prstGeom prst="rect">
            <a:avLst/>
          </a:prstGeom>
          <a:noFill/>
        </p:spPr>
        <p:txBody>
          <a:bodyPr wrap="square" rtlCol="0">
            <a:spAutoFit/>
          </a:bodyPr>
          <a:lstStyle/>
          <a:p>
            <a:r>
              <a:rPr lang="en-US" dirty="0">
                <a:solidFill>
                  <a:prstClr val="black"/>
                </a:solidFill>
                <a:latin typeface="Calibri"/>
              </a:rPr>
              <a:t>The probe of the </a:t>
            </a:r>
            <a:r>
              <a:rPr lang="en-US" dirty="0" err="1">
                <a:solidFill>
                  <a:prstClr val="black"/>
                </a:solidFill>
                <a:latin typeface="Calibri"/>
              </a:rPr>
              <a:t>Fibroscan</a:t>
            </a:r>
            <a:r>
              <a:rPr lang="en-US" dirty="0">
                <a:solidFill>
                  <a:prstClr val="black"/>
                </a:solidFill>
                <a:latin typeface="Calibri"/>
              </a:rPr>
              <a:t> device is positioned in an intercostal space near the right lobe of the liver, and a 50-MHz wave is passed into the liver from a small transducer on the end of the probe. The device then measures the velocity of the shear wave (in meters per second) as this wave passes through the liver, and this measurement is converted to a liver stiffness measurement.</a:t>
            </a:r>
          </a:p>
        </p:txBody>
      </p:sp>
      <p:sp>
        <p:nvSpPr>
          <p:cNvPr id="12" name="TextBox 11">
            <a:extLst>
              <a:ext uri="{FF2B5EF4-FFF2-40B4-BE49-F238E27FC236}">
                <a16:creationId xmlns:a16="http://schemas.microsoft.com/office/drawing/2014/main" id="{3BF338CB-D2B3-F85B-A880-009511E16592}"/>
              </a:ext>
            </a:extLst>
          </p:cNvPr>
          <p:cNvSpPr txBox="1"/>
          <p:nvPr/>
        </p:nvSpPr>
        <p:spPr>
          <a:xfrm>
            <a:off x="-2" y="6594570"/>
            <a:ext cx="4206241" cy="261610"/>
          </a:xfrm>
          <a:prstGeom prst="rect">
            <a:avLst/>
          </a:prstGeom>
          <a:noFill/>
        </p:spPr>
        <p:txBody>
          <a:bodyPr wrap="square" rtlCol="0">
            <a:spAutoFit/>
          </a:bodyPr>
          <a:lstStyle/>
          <a:p>
            <a:r>
              <a:rPr lang="en-US" sz="1050" dirty="0">
                <a:solidFill>
                  <a:prstClr val="black"/>
                </a:solidFill>
                <a:latin typeface="Calibri"/>
              </a:rPr>
              <a:t>http://www.ncbi.nlm.nih.gov/pmc/articles/PMC3594956/</a:t>
            </a:r>
          </a:p>
        </p:txBody>
      </p:sp>
      <p:pic>
        <p:nvPicPr>
          <p:cNvPr id="13" name="Content Placeholder 3">
            <a:extLst>
              <a:ext uri="{FF2B5EF4-FFF2-40B4-BE49-F238E27FC236}">
                <a16:creationId xmlns:a16="http://schemas.microsoft.com/office/drawing/2014/main" id="{D9A0C64D-75B7-1ADB-4F67-D409E225BB89}"/>
              </a:ext>
            </a:extLst>
          </p:cNvPr>
          <p:cNvPicPr>
            <a:picLocks noChangeAspect="1"/>
          </p:cNvPicPr>
          <p:nvPr/>
        </p:nvPicPr>
        <p:blipFill>
          <a:blip r:embed="rId5"/>
          <a:srcRect l="1754" r="1754"/>
          <a:stretch>
            <a:fillRect/>
          </a:stretch>
        </p:blipFill>
        <p:spPr>
          <a:xfrm>
            <a:off x="5566312" y="1882154"/>
            <a:ext cx="4727938" cy="2209800"/>
          </a:xfrm>
          <a:prstGeom prst="rect">
            <a:avLst/>
          </a:prstGeom>
        </p:spPr>
      </p:pic>
      <p:pic>
        <p:nvPicPr>
          <p:cNvPr id="8" name="Picture 2">
            <a:extLst>
              <a:ext uri="{FF2B5EF4-FFF2-40B4-BE49-F238E27FC236}">
                <a16:creationId xmlns:a16="http://schemas.microsoft.com/office/drawing/2014/main" id="{D994AA05-0AF7-4925-B9C7-044BDC92DD51}"/>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9458776" y="3164418"/>
            <a:ext cx="263183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836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Liver Fibrosis Staging Interpretation</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Table 6">
            <a:extLst>
              <a:ext uri="{FF2B5EF4-FFF2-40B4-BE49-F238E27FC236}">
                <a16:creationId xmlns:a16="http://schemas.microsoft.com/office/drawing/2014/main" id="{EF70A613-BE3A-BA74-E670-1B6E8B51AD9A}"/>
              </a:ext>
            </a:extLst>
          </p:cNvPr>
          <p:cNvGraphicFramePr>
            <a:graphicFrameLocks noGrp="1"/>
          </p:cNvGraphicFramePr>
          <p:nvPr>
            <p:extLst>
              <p:ext uri="{D42A27DB-BD31-4B8C-83A1-F6EECF244321}">
                <p14:modId xmlns:p14="http://schemas.microsoft.com/office/powerpoint/2010/main" val="2553777009"/>
              </p:ext>
            </p:extLst>
          </p:nvPr>
        </p:nvGraphicFramePr>
        <p:xfrm>
          <a:off x="2579326" y="1825616"/>
          <a:ext cx="9481126" cy="4452162"/>
        </p:xfrm>
        <a:graphic>
          <a:graphicData uri="http://schemas.openxmlformats.org/drawingml/2006/table">
            <a:tbl>
              <a:tblPr firstRow="1" bandRow="1">
                <a:tableStyleId>{8799B23B-EC83-4686-B30A-512413B5E67A}</a:tableStyleId>
              </a:tblPr>
              <a:tblGrid>
                <a:gridCol w="1879098">
                  <a:extLst>
                    <a:ext uri="{9D8B030D-6E8A-4147-A177-3AD203B41FA5}">
                      <a16:colId xmlns:a16="http://schemas.microsoft.com/office/drawing/2014/main" val="20001"/>
                    </a:ext>
                  </a:extLst>
                </a:gridCol>
                <a:gridCol w="2014351">
                  <a:extLst>
                    <a:ext uri="{9D8B030D-6E8A-4147-A177-3AD203B41FA5}">
                      <a16:colId xmlns:a16="http://schemas.microsoft.com/office/drawing/2014/main" val="20002"/>
                    </a:ext>
                  </a:extLst>
                </a:gridCol>
                <a:gridCol w="1881961">
                  <a:extLst>
                    <a:ext uri="{9D8B030D-6E8A-4147-A177-3AD203B41FA5}">
                      <a16:colId xmlns:a16="http://schemas.microsoft.com/office/drawing/2014/main" val="20003"/>
                    </a:ext>
                  </a:extLst>
                </a:gridCol>
                <a:gridCol w="1826618">
                  <a:extLst>
                    <a:ext uri="{9D8B030D-6E8A-4147-A177-3AD203B41FA5}">
                      <a16:colId xmlns:a16="http://schemas.microsoft.com/office/drawing/2014/main" val="20004"/>
                    </a:ext>
                  </a:extLst>
                </a:gridCol>
                <a:gridCol w="1879098">
                  <a:extLst>
                    <a:ext uri="{9D8B030D-6E8A-4147-A177-3AD203B41FA5}">
                      <a16:colId xmlns:a16="http://schemas.microsoft.com/office/drawing/2014/main" val="20005"/>
                    </a:ext>
                  </a:extLst>
                </a:gridCol>
              </a:tblGrid>
              <a:tr h="1027099">
                <a:tc>
                  <a:txBody>
                    <a:bodyPr/>
                    <a:lstStyle/>
                    <a:p>
                      <a:pPr algn="ctr"/>
                      <a:r>
                        <a:rPr lang="en-US" sz="2800"/>
                        <a:t>Biopsy (</a:t>
                      </a:r>
                      <a:r>
                        <a:rPr lang="en-US" sz="2800" err="1"/>
                        <a:t>Metavir</a:t>
                      </a:r>
                      <a:r>
                        <a:rPr lang="en-US" sz="2800"/>
                        <a:t>)</a:t>
                      </a:r>
                    </a:p>
                  </a:txBody>
                  <a:tcPr marL="140933" marR="140933" marT="70466" marB="70466"/>
                </a:tc>
                <a:tc>
                  <a:txBody>
                    <a:bodyPr/>
                    <a:lstStyle/>
                    <a:p>
                      <a:pPr algn="ctr"/>
                      <a:r>
                        <a:rPr lang="en-US" sz="2800"/>
                        <a:t>Fibroscan</a:t>
                      </a:r>
                    </a:p>
                  </a:txBody>
                  <a:tcPr marL="140933" marR="140933" marT="70466" marB="70466"/>
                </a:tc>
                <a:tc>
                  <a:txBody>
                    <a:bodyPr/>
                    <a:lstStyle/>
                    <a:p>
                      <a:pPr algn="ctr"/>
                      <a:r>
                        <a:rPr lang="en-US" sz="2800"/>
                        <a:t>Fibrosure</a:t>
                      </a:r>
                    </a:p>
                  </a:txBody>
                  <a:tcPr marL="140933" marR="140933" marT="70466" marB="70466"/>
                </a:tc>
                <a:tc>
                  <a:txBody>
                    <a:bodyPr/>
                    <a:lstStyle/>
                    <a:p>
                      <a:pPr algn="ctr"/>
                      <a:r>
                        <a:rPr lang="en-US" sz="2800"/>
                        <a:t>APRI</a:t>
                      </a:r>
                    </a:p>
                  </a:txBody>
                  <a:tcPr marL="140933" marR="140933" marT="70466" marB="70466"/>
                </a:tc>
                <a:tc>
                  <a:txBody>
                    <a:bodyPr/>
                    <a:lstStyle/>
                    <a:p>
                      <a:pPr algn="ctr"/>
                      <a:r>
                        <a:rPr lang="en-US" sz="2800"/>
                        <a:t>FIB-4</a:t>
                      </a:r>
                    </a:p>
                  </a:txBody>
                  <a:tcPr marL="140933" marR="140933" marT="70466" marB="70466"/>
                </a:tc>
                <a:extLst>
                  <a:ext uri="{0D108BD9-81ED-4DB2-BD59-A6C34878D82A}">
                    <a16:rowId xmlns:a16="http://schemas.microsoft.com/office/drawing/2014/main" val="10000"/>
                  </a:ext>
                </a:extLst>
              </a:tr>
              <a:tr h="554694">
                <a:tc>
                  <a:txBody>
                    <a:bodyPr/>
                    <a:lstStyle/>
                    <a:p>
                      <a:pPr algn="ctr"/>
                      <a:r>
                        <a:rPr lang="en-US" sz="2500"/>
                        <a:t>F4</a:t>
                      </a:r>
                    </a:p>
                  </a:txBody>
                  <a:tcPr marL="140933" marR="140933" marT="70466" marB="70466"/>
                </a:tc>
                <a:tc>
                  <a:txBody>
                    <a:bodyPr/>
                    <a:lstStyle/>
                    <a:p>
                      <a:pPr algn="ctr"/>
                      <a:r>
                        <a:rPr lang="en-US" sz="2500" u="sng"/>
                        <a:t>&gt;</a:t>
                      </a:r>
                      <a:r>
                        <a:rPr lang="en-US" sz="2500"/>
                        <a:t> 12.5 kPa</a:t>
                      </a:r>
                    </a:p>
                  </a:txBody>
                  <a:tcPr marL="140933" marR="140933" marT="70466" marB="70466"/>
                </a:tc>
                <a:tc>
                  <a:txBody>
                    <a:bodyPr/>
                    <a:lstStyle/>
                    <a:p>
                      <a:pPr algn="ctr"/>
                      <a:r>
                        <a:rPr lang="en-US" sz="2500" u="sng"/>
                        <a:t>&gt;</a:t>
                      </a:r>
                      <a:r>
                        <a:rPr lang="en-US" sz="2500"/>
                        <a:t> 0.75</a:t>
                      </a:r>
                    </a:p>
                  </a:txBody>
                  <a:tcPr marL="140933" marR="140933" marT="70466" marB="70466"/>
                </a:tc>
                <a:tc rowSpan="2">
                  <a:txBody>
                    <a:bodyPr/>
                    <a:lstStyle/>
                    <a:p>
                      <a:pPr algn="ctr"/>
                      <a:endParaRPr lang="en-US" sz="2500" u="sng"/>
                    </a:p>
                    <a:p>
                      <a:pPr algn="ctr"/>
                      <a:r>
                        <a:rPr lang="en-US" sz="2500" u="sng"/>
                        <a:t>&gt;</a:t>
                      </a:r>
                      <a:r>
                        <a:rPr lang="en-US" sz="2500"/>
                        <a:t> 1.0</a:t>
                      </a:r>
                    </a:p>
                  </a:txBody>
                  <a:tcPr marL="140933" marR="140933" marT="70466" marB="70466"/>
                </a:tc>
                <a:tc rowSpan="2">
                  <a:txBody>
                    <a:bodyPr/>
                    <a:lstStyle/>
                    <a:p>
                      <a:pPr algn="ctr"/>
                      <a:endParaRPr lang="en-US" sz="2500"/>
                    </a:p>
                    <a:p>
                      <a:pPr algn="ctr"/>
                      <a:r>
                        <a:rPr lang="en-US" sz="2500"/>
                        <a:t>&gt; 3.25</a:t>
                      </a:r>
                    </a:p>
                  </a:txBody>
                  <a:tcPr marL="140933" marR="140933" marT="70466" marB="70466"/>
                </a:tc>
                <a:extLst>
                  <a:ext uri="{0D108BD9-81ED-4DB2-BD59-A6C34878D82A}">
                    <a16:rowId xmlns:a16="http://schemas.microsoft.com/office/drawing/2014/main" val="10001"/>
                  </a:ext>
                </a:extLst>
              </a:tr>
              <a:tr h="929360">
                <a:tc>
                  <a:txBody>
                    <a:bodyPr/>
                    <a:lstStyle/>
                    <a:p>
                      <a:pPr algn="ctr"/>
                      <a:r>
                        <a:rPr lang="en-US" sz="2500"/>
                        <a:t>F3</a:t>
                      </a:r>
                    </a:p>
                  </a:txBody>
                  <a:tcPr marL="140933" marR="140933" marT="70466" marB="70466"/>
                </a:tc>
                <a:tc>
                  <a:txBody>
                    <a:bodyPr/>
                    <a:lstStyle/>
                    <a:p>
                      <a:pPr algn="ctr"/>
                      <a:r>
                        <a:rPr lang="en-US" sz="2500"/>
                        <a:t>9.6 12.4 kPa</a:t>
                      </a:r>
                    </a:p>
                  </a:txBody>
                  <a:tcPr marL="140933" marR="140933" marT="70466" marB="70466"/>
                </a:tc>
                <a:tc>
                  <a:txBody>
                    <a:bodyPr/>
                    <a:lstStyle/>
                    <a:p>
                      <a:pPr algn="ctr"/>
                      <a:r>
                        <a:rPr lang="en-US" sz="2500"/>
                        <a:t>0.58 – 0.74</a:t>
                      </a:r>
                    </a:p>
                  </a:txBody>
                  <a:tcPr marL="140933" marR="140933" marT="70466" marB="70466"/>
                </a:tc>
                <a:tc vMerge="1">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10002"/>
                  </a:ext>
                </a:extLst>
              </a:tr>
              <a:tr h="831621">
                <a:tc>
                  <a:txBody>
                    <a:bodyPr/>
                    <a:lstStyle/>
                    <a:p>
                      <a:pPr algn="ctr"/>
                      <a:r>
                        <a:rPr lang="en-US" sz="2500"/>
                        <a:t>F2</a:t>
                      </a:r>
                    </a:p>
                  </a:txBody>
                  <a:tcPr marL="140933" marR="140933" marT="70466" marB="70466"/>
                </a:tc>
                <a:tc>
                  <a:txBody>
                    <a:bodyPr/>
                    <a:lstStyle/>
                    <a:p>
                      <a:pPr algn="ctr"/>
                      <a:r>
                        <a:rPr lang="en-US" sz="2500"/>
                        <a:t>7.1-9.5 kPa</a:t>
                      </a:r>
                    </a:p>
                  </a:txBody>
                  <a:tcPr marL="140933" marR="140933" marT="70466" marB="70466"/>
                </a:tc>
                <a:tc>
                  <a:txBody>
                    <a:bodyPr/>
                    <a:lstStyle/>
                    <a:p>
                      <a:pPr algn="ctr"/>
                      <a:r>
                        <a:rPr lang="en-US" sz="2500"/>
                        <a:t>0.49 – 0.57</a:t>
                      </a:r>
                    </a:p>
                  </a:txBody>
                  <a:tcPr marL="140933" marR="140933" marT="70466" marB="70466"/>
                </a:tc>
                <a:tc rowSpan="3">
                  <a:txBody>
                    <a:bodyPr/>
                    <a:lstStyle/>
                    <a:p>
                      <a:pPr algn="ctr"/>
                      <a:endParaRPr lang="en-US" sz="2500" baseline="0"/>
                    </a:p>
                    <a:p>
                      <a:pPr algn="ctr"/>
                      <a:endParaRPr lang="en-US" sz="2500" baseline="0"/>
                    </a:p>
                    <a:p>
                      <a:pPr algn="ctr"/>
                      <a:r>
                        <a:rPr lang="en-US" sz="2500" baseline="0"/>
                        <a:t>&lt; 1.0</a:t>
                      </a:r>
                      <a:endParaRPr lang="en-US" sz="2500"/>
                    </a:p>
                    <a:p>
                      <a:pPr algn="ctr"/>
                      <a:endParaRPr lang="en-US" sz="2500"/>
                    </a:p>
                  </a:txBody>
                  <a:tcPr marL="140933" marR="140933" marT="70466" marB="70466"/>
                </a:tc>
                <a:tc>
                  <a:txBody>
                    <a:bodyPr/>
                    <a:lstStyle/>
                    <a:p>
                      <a:pPr algn="ctr"/>
                      <a:r>
                        <a:rPr lang="en-US" sz="4300"/>
                        <a:t>?</a:t>
                      </a:r>
                    </a:p>
                  </a:txBody>
                  <a:tcPr marL="140933" marR="140933" marT="70466" marB="70466"/>
                </a:tc>
                <a:extLst>
                  <a:ext uri="{0D108BD9-81ED-4DB2-BD59-A6C34878D82A}">
                    <a16:rowId xmlns:a16="http://schemas.microsoft.com/office/drawing/2014/main" val="10003"/>
                  </a:ext>
                </a:extLst>
              </a:tr>
              <a:tr h="554694">
                <a:tc>
                  <a:txBody>
                    <a:bodyPr/>
                    <a:lstStyle/>
                    <a:p>
                      <a:pPr algn="ctr"/>
                      <a:r>
                        <a:rPr lang="en-US" sz="2500"/>
                        <a:t>F1</a:t>
                      </a:r>
                    </a:p>
                  </a:txBody>
                  <a:tcPr marL="140933" marR="140933" marT="70466" marB="70466"/>
                </a:tc>
                <a:tc rowSpan="2">
                  <a:txBody>
                    <a:bodyPr/>
                    <a:lstStyle/>
                    <a:p>
                      <a:pPr algn="ctr"/>
                      <a:endParaRPr lang="en-US" sz="2500" u="sng"/>
                    </a:p>
                    <a:p>
                      <a:pPr algn="ctr"/>
                      <a:r>
                        <a:rPr lang="en-US" sz="2500" u="sng"/>
                        <a:t>&lt; </a:t>
                      </a:r>
                      <a:r>
                        <a:rPr lang="en-US" sz="2500" u="none"/>
                        <a:t>7.0 kPa</a:t>
                      </a:r>
                    </a:p>
                  </a:txBody>
                  <a:tcPr marL="140933" marR="140933" marT="70466" marB="70466"/>
                </a:tc>
                <a:tc>
                  <a:txBody>
                    <a:bodyPr/>
                    <a:lstStyle/>
                    <a:p>
                      <a:pPr algn="ctr"/>
                      <a:r>
                        <a:rPr lang="en-US" sz="2500"/>
                        <a:t>0.23 – 0.48</a:t>
                      </a:r>
                    </a:p>
                  </a:txBody>
                  <a:tcPr marL="140933" marR="140933" marT="70466" marB="70466"/>
                </a:tc>
                <a:tc vMerge="1">
                  <a:txBody>
                    <a:bodyPr/>
                    <a:lstStyle/>
                    <a:p>
                      <a:pPr algn="ctr"/>
                      <a:endParaRPr lang="en-US" sz="1600"/>
                    </a:p>
                  </a:txBody>
                  <a:tcPr/>
                </a:tc>
                <a:tc rowSpan="2">
                  <a:txBody>
                    <a:bodyPr/>
                    <a:lstStyle/>
                    <a:p>
                      <a:endParaRPr lang="en-US" sz="2500"/>
                    </a:p>
                    <a:p>
                      <a:r>
                        <a:rPr lang="en-US" sz="2500"/>
                        <a:t>      &lt; 1.45</a:t>
                      </a:r>
                      <a:endParaRPr lang="en-US" sz="2200"/>
                    </a:p>
                  </a:txBody>
                  <a:tcPr marL="140933" marR="140933" marT="70466" marB="70466"/>
                </a:tc>
                <a:extLst>
                  <a:ext uri="{0D108BD9-81ED-4DB2-BD59-A6C34878D82A}">
                    <a16:rowId xmlns:a16="http://schemas.microsoft.com/office/drawing/2014/main" val="10004"/>
                  </a:ext>
                </a:extLst>
              </a:tr>
              <a:tr h="554694">
                <a:tc>
                  <a:txBody>
                    <a:bodyPr/>
                    <a:lstStyle/>
                    <a:p>
                      <a:pPr algn="ctr"/>
                      <a:r>
                        <a:rPr lang="en-US" sz="2500"/>
                        <a:t>F0</a:t>
                      </a:r>
                    </a:p>
                  </a:txBody>
                  <a:tcPr marL="140933" marR="140933" marT="70466" marB="70466"/>
                </a:tc>
                <a:tc vMerge="1">
                  <a:txBody>
                    <a:bodyPr/>
                    <a:lstStyle/>
                    <a:p>
                      <a:pPr algn="ctr"/>
                      <a:endParaRPr lang="en-US" sz="1600"/>
                    </a:p>
                  </a:txBody>
                  <a:tcPr/>
                </a:tc>
                <a:tc>
                  <a:txBody>
                    <a:bodyPr/>
                    <a:lstStyle/>
                    <a:p>
                      <a:pPr algn="ctr"/>
                      <a:r>
                        <a:rPr lang="en-US" sz="2500" u="sng" dirty="0"/>
                        <a:t>&lt; </a:t>
                      </a:r>
                      <a:r>
                        <a:rPr lang="en-US" sz="2500" dirty="0"/>
                        <a:t>0.22</a:t>
                      </a:r>
                    </a:p>
                  </a:txBody>
                  <a:tcPr marL="140933" marR="140933" marT="70466" marB="70466"/>
                </a:tc>
                <a:tc vMerge="1">
                  <a:txBody>
                    <a:bodyPr/>
                    <a:lstStyle/>
                    <a:p>
                      <a:pPr algn="ctr"/>
                      <a:endParaRPr lang="en-US" sz="1600"/>
                    </a:p>
                  </a:txBody>
                  <a:tcPr/>
                </a:tc>
                <a:tc vMerge="1">
                  <a:txBody>
                    <a:bodyPr/>
                    <a:lstStyle/>
                    <a:p>
                      <a:endParaRPr lang="en-US" sz="140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30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Fibrosis Staging Algorithm</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Content Placeholder 5">
            <a:extLst>
              <a:ext uri="{FF2B5EF4-FFF2-40B4-BE49-F238E27FC236}">
                <a16:creationId xmlns:a16="http://schemas.microsoft.com/office/drawing/2014/main" id="{158ED6EB-DA2F-134E-82E5-EC8076B80743}"/>
              </a:ext>
            </a:extLst>
          </p:cNvPr>
          <p:cNvGraphicFramePr>
            <a:graphicFrameLocks noGrp="1"/>
          </p:cNvGraphicFramePr>
          <p:nvPr>
            <p:ph idx="1"/>
            <p:extLst>
              <p:ext uri="{D42A27DB-BD31-4B8C-83A1-F6EECF244321}">
                <p14:modId xmlns:p14="http://schemas.microsoft.com/office/powerpoint/2010/main" val="1893792275"/>
              </p:ext>
            </p:extLst>
          </p:nvPr>
        </p:nvGraphicFramePr>
        <p:xfrm>
          <a:off x="3326076" y="1557287"/>
          <a:ext cx="7926387" cy="4473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a:extLst>
              <a:ext uri="{FF2B5EF4-FFF2-40B4-BE49-F238E27FC236}">
                <a16:creationId xmlns:a16="http://schemas.microsoft.com/office/drawing/2014/main" id="{718CCCD3-A476-5095-D68B-7DA367F62BC2}"/>
              </a:ext>
            </a:extLst>
          </p:cNvPr>
          <p:cNvCxnSpPr/>
          <p:nvPr/>
        </p:nvCxnSpPr>
        <p:spPr>
          <a:xfrm>
            <a:off x="3626722" y="3495951"/>
            <a:ext cx="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ABFBD0-2AB8-9C89-3EE5-2F9B91968AAD}"/>
              </a:ext>
            </a:extLst>
          </p:cNvPr>
          <p:cNvCxnSpPr>
            <a:cxnSpLocks/>
          </p:cNvCxnSpPr>
          <p:nvPr/>
        </p:nvCxnSpPr>
        <p:spPr>
          <a:xfrm flipH="1">
            <a:off x="5566487" y="5383263"/>
            <a:ext cx="2706455" cy="3092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C7BB4A78-853E-1583-6C6A-63AC5E93147A}"/>
              </a:ext>
            </a:extLst>
          </p:cNvPr>
          <p:cNvSpPr txBox="1">
            <a:spLocks noChangeArrowheads="1"/>
          </p:cNvSpPr>
          <p:nvPr/>
        </p:nvSpPr>
        <p:spPr bwMode="auto">
          <a:xfrm>
            <a:off x="2844800" y="6439001"/>
            <a:ext cx="5719763"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entury Schoolbook" pitchFamily="18" charset="0"/>
                <a:ea typeface="+mn-ea"/>
                <a:cs typeface="+mn-cs"/>
              </a:rPr>
              <a:t>HCC: Hepatocellular Carcinoma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Schoolbook" pitchFamily="18" charset="0"/>
                <a:ea typeface="+mn-ea"/>
                <a:cs typeface="+mn-cs"/>
              </a:rPr>
              <a:t>Adapted from </a:t>
            </a:r>
            <a:r>
              <a:rPr kumimoji="0" lang="en-US" sz="1000" b="0" i="0" u="none" strike="noStrike" kern="1200" cap="none" spc="0" normalizeH="0" baseline="0" noProof="0" dirty="0" err="1">
                <a:ln>
                  <a:noFill/>
                </a:ln>
                <a:solidFill>
                  <a:prstClr val="black"/>
                </a:solidFill>
                <a:effectLst/>
                <a:uLnTx/>
                <a:uFillTx/>
                <a:latin typeface="Century Schoolbook" pitchFamily="18" charset="0"/>
                <a:ea typeface="+mn-ea"/>
                <a:cs typeface="+mn-cs"/>
              </a:rPr>
              <a:t>Boghal</a:t>
            </a:r>
            <a:r>
              <a:rPr kumimoji="0" lang="en-US" sz="1000" b="0" i="0" u="none" strike="noStrike" kern="1200" cap="none" spc="0" normalizeH="0" baseline="0" noProof="0" dirty="0">
                <a:ln>
                  <a:noFill/>
                </a:ln>
                <a:solidFill>
                  <a:prstClr val="black"/>
                </a:solidFill>
                <a:effectLst/>
                <a:uLnTx/>
                <a:uFillTx/>
                <a:latin typeface="Century Schoolbook" pitchFamily="18" charset="0"/>
                <a:ea typeface="+mn-ea"/>
                <a:cs typeface="+mn-cs"/>
              </a:rPr>
              <a:t> H, Sterling RK, Infect Dis </a:t>
            </a:r>
            <a:r>
              <a:rPr kumimoji="0" lang="en-US" sz="1000" b="0" i="0" u="none" strike="noStrike" kern="1200" cap="none" spc="0" normalizeH="0" baseline="0" noProof="0" dirty="0" err="1">
                <a:ln>
                  <a:noFill/>
                </a:ln>
                <a:solidFill>
                  <a:prstClr val="black"/>
                </a:solidFill>
                <a:effectLst/>
                <a:uLnTx/>
                <a:uFillTx/>
                <a:latin typeface="Century Schoolbook" pitchFamily="18" charset="0"/>
                <a:ea typeface="+mn-ea"/>
                <a:cs typeface="+mn-cs"/>
              </a:rPr>
              <a:t>Clin</a:t>
            </a:r>
            <a:r>
              <a:rPr kumimoji="0" lang="en-US" sz="1000" b="0" i="0" u="none" strike="noStrike" kern="1200" cap="none" spc="0" normalizeH="0" baseline="0" noProof="0" dirty="0">
                <a:ln>
                  <a:noFill/>
                </a:ln>
                <a:solidFill>
                  <a:prstClr val="black"/>
                </a:solidFill>
                <a:effectLst/>
                <a:uLnTx/>
                <a:uFillTx/>
                <a:latin typeface="Century Schoolbook" pitchFamily="18" charset="0"/>
                <a:ea typeface="+mn-ea"/>
                <a:cs typeface="+mn-cs"/>
              </a:rPr>
              <a:t> N Am 26 (2012) 839-847</a:t>
            </a:r>
          </a:p>
        </p:txBody>
      </p:sp>
    </p:spTree>
    <p:extLst>
      <p:ext uri="{BB962C8B-B14F-4D97-AF65-F5344CB8AC3E}">
        <p14:creationId xmlns:p14="http://schemas.microsoft.com/office/powerpoint/2010/main" val="13046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Why is it Important to Stage Liver Fibrosis?</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1">
            <a:extLst>
              <a:ext uri="{FF2B5EF4-FFF2-40B4-BE49-F238E27FC236}">
                <a16:creationId xmlns:a16="http://schemas.microsoft.com/office/drawing/2014/main" id="{76F9C3E5-3A0A-5F4D-C04A-A29F33E94D5F}"/>
              </a:ext>
            </a:extLst>
          </p:cNvPr>
          <p:cNvSpPr>
            <a:spLocks noGrp="1"/>
          </p:cNvSpPr>
          <p:nvPr>
            <p:ph idx="1"/>
          </p:nvPr>
        </p:nvSpPr>
        <p:spPr>
          <a:xfrm>
            <a:off x="2520844" y="1707342"/>
            <a:ext cx="7073322" cy="5115458"/>
          </a:xfrm>
        </p:spPr>
        <p:txBody>
          <a:bodyPr>
            <a:noAutofit/>
          </a:bodyPr>
          <a:lstStyle/>
          <a:p>
            <a:r>
              <a:rPr lang="en-US" dirty="0"/>
              <a:t>Treatment will be different between those patients with  compensated vs decompensated cirrhosis</a:t>
            </a:r>
            <a:br>
              <a:rPr lang="en-US" dirty="0"/>
            </a:br>
            <a:endParaRPr lang="en-US" dirty="0"/>
          </a:p>
          <a:p>
            <a:r>
              <a:rPr lang="en-US" dirty="0"/>
              <a:t>All patients with cirrhosis (F4) will need </a:t>
            </a:r>
          </a:p>
          <a:p>
            <a:pPr lvl="1"/>
            <a:r>
              <a:rPr lang="en-US" dirty="0"/>
              <a:t>HCC surveillance</a:t>
            </a:r>
          </a:p>
          <a:p>
            <a:pPr lvl="1"/>
            <a:r>
              <a:rPr lang="en-US" dirty="0"/>
              <a:t>Esophageal varices	</a:t>
            </a:r>
          </a:p>
          <a:p>
            <a:pPr lvl="1"/>
            <a:r>
              <a:rPr lang="en-US" dirty="0"/>
              <a:t>Hepatic encephalopathy </a:t>
            </a:r>
            <a:br>
              <a:rPr lang="en-US" sz="2800" dirty="0"/>
            </a:br>
            <a:endParaRPr lang="en-US" sz="2800" dirty="0"/>
          </a:p>
          <a:p>
            <a:r>
              <a:rPr lang="en-US" dirty="0"/>
              <a:t>Patients with decompensated cirrhosis need to be referred to a liver transplant center</a:t>
            </a:r>
            <a:br>
              <a:rPr lang="en-US" dirty="0"/>
            </a:br>
            <a:endParaRPr lang="en-US" dirty="0"/>
          </a:p>
        </p:txBody>
      </p:sp>
      <p:pic>
        <p:nvPicPr>
          <p:cNvPr id="8" name="Graphic 7" descr="Medicine">
            <a:extLst>
              <a:ext uri="{FF2B5EF4-FFF2-40B4-BE49-F238E27FC236}">
                <a16:creationId xmlns:a16="http://schemas.microsoft.com/office/drawing/2014/main" id="{68F312BE-4782-EE8C-A991-37A1668C52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15877" y="2423778"/>
            <a:ext cx="3267942" cy="3267942"/>
          </a:xfrm>
          <a:prstGeom prst="rect">
            <a:avLst/>
          </a:prstGeom>
        </p:spPr>
      </p:pic>
    </p:spTree>
    <p:extLst>
      <p:ext uri="{BB962C8B-B14F-4D97-AF65-F5344CB8AC3E}">
        <p14:creationId xmlns:p14="http://schemas.microsoft.com/office/powerpoint/2010/main" val="38808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Imaging</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Content Placeholder 1">
            <a:extLst>
              <a:ext uri="{FF2B5EF4-FFF2-40B4-BE49-F238E27FC236}">
                <a16:creationId xmlns:a16="http://schemas.microsoft.com/office/drawing/2014/main" id="{FF3C28C0-BDF0-0267-D8FC-AB5CC9358E0E}"/>
              </a:ext>
            </a:extLst>
          </p:cNvPr>
          <p:cNvGraphicFramePr>
            <a:graphicFrameLocks noGrp="1"/>
          </p:cNvGraphicFramePr>
          <p:nvPr>
            <p:ph idx="1"/>
            <p:extLst>
              <p:ext uri="{D42A27DB-BD31-4B8C-83A1-F6EECF244321}">
                <p14:modId xmlns:p14="http://schemas.microsoft.com/office/powerpoint/2010/main" val="1450348133"/>
              </p:ext>
            </p:extLst>
          </p:nvPr>
        </p:nvGraphicFramePr>
        <p:xfrm>
          <a:off x="3183236" y="1568908"/>
          <a:ext cx="8675829" cy="5338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431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Other Critical information</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1">
            <a:extLst>
              <a:ext uri="{FF2B5EF4-FFF2-40B4-BE49-F238E27FC236}">
                <a16:creationId xmlns:a16="http://schemas.microsoft.com/office/drawing/2014/main" id="{C9E54E7F-EBDD-0FE4-C245-09E200C3B2E3}"/>
              </a:ext>
            </a:extLst>
          </p:cNvPr>
          <p:cNvSpPr>
            <a:spLocks noGrp="1"/>
          </p:cNvSpPr>
          <p:nvPr>
            <p:ph idx="1"/>
          </p:nvPr>
        </p:nvSpPr>
        <p:spPr>
          <a:xfrm>
            <a:off x="2379784" y="1722730"/>
            <a:ext cx="9380806" cy="4965109"/>
          </a:xfrm>
        </p:spPr>
        <p:txBody>
          <a:bodyPr>
            <a:noAutofit/>
          </a:bodyPr>
          <a:lstStyle/>
          <a:p>
            <a:r>
              <a:rPr lang="en-US" b="1" dirty="0"/>
              <a:t>Compliance</a:t>
            </a:r>
          </a:p>
          <a:p>
            <a:pPr lvl="1"/>
            <a:r>
              <a:rPr lang="en-US" sz="2800" dirty="0"/>
              <a:t>Untreated psychiatric illness/Active drug use/Active alcohol abuse</a:t>
            </a:r>
          </a:p>
          <a:p>
            <a:r>
              <a:rPr lang="en-US" b="1" dirty="0"/>
              <a:t>Other medications</a:t>
            </a:r>
          </a:p>
          <a:p>
            <a:pPr lvl="1"/>
            <a:r>
              <a:rPr lang="en-US" sz="2800" b="1" dirty="0"/>
              <a:t>Antacids, PPIs, </a:t>
            </a:r>
            <a:r>
              <a:rPr lang="en-US" sz="2800" dirty="0"/>
              <a:t>anticonvulsants and others</a:t>
            </a:r>
          </a:p>
          <a:p>
            <a:pPr lvl="2"/>
            <a:r>
              <a:rPr lang="en-US" sz="2800" dirty="0"/>
              <a:t>Drug interaction should be done on all patients prior to determining treatment</a:t>
            </a:r>
          </a:p>
          <a:p>
            <a:r>
              <a:rPr lang="en-US" b="1" dirty="0"/>
              <a:t>For those with decompensated cirrhosis</a:t>
            </a:r>
          </a:p>
          <a:p>
            <a:pPr lvl="1"/>
            <a:r>
              <a:rPr lang="en-US" sz="2800" dirty="0"/>
              <a:t>Child Pugh score / Meld score</a:t>
            </a:r>
          </a:p>
          <a:p>
            <a:r>
              <a:rPr lang="en-US" b="1" dirty="0"/>
              <a:t>Previous antiviral treatment</a:t>
            </a:r>
          </a:p>
          <a:p>
            <a:r>
              <a:rPr lang="en-US" b="1" dirty="0"/>
              <a:t>Pregnancy risk</a:t>
            </a:r>
          </a:p>
        </p:txBody>
      </p:sp>
    </p:spTree>
    <p:extLst>
      <p:ext uri="{BB962C8B-B14F-4D97-AF65-F5344CB8AC3E}">
        <p14:creationId xmlns:p14="http://schemas.microsoft.com/office/powerpoint/2010/main" val="9326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HCV Treatment: What Are We Trying To Prevent?</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pic>
        <p:nvPicPr>
          <p:cNvPr id="7" name="Content Placeholder 5" descr="jaundice">
            <a:hlinkClick r:id="rId4"/>
            <a:extLst>
              <a:ext uri="{FF2B5EF4-FFF2-40B4-BE49-F238E27FC236}">
                <a16:creationId xmlns:a16="http://schemas.microsoft.com/office/drawing/2014/main" id="{F4413E8D-098B-1C45-E7F5-78F37B02BA56}"/>
              </a:ext>
            </a:extLst>
          </p:cNvPr>
          <p:cNvPicPr>
            <a:picLocks noChangeAspect="1" noChangeArrowheads="1"/>
          </p:cNvPicPr>
          <p:nvPr/>
        </p:nvPicPr>
        <p:blipFill>
          <a:blip r:embed="rId5"/>
          <a:srcRect/>
          <a:stretch>
            <a:fillRect/>
          </a:stretch>
        </p:blipFill>
        <p:spPr bwMode="auto">
          <a:xfrm>
            <a:off x="2845346" y="3404928"/>
            <a:ext cx="2264263" cy="1698197"/>
          </a:xfrm>
          <a:prstGeom prst="rect">
            <a:avLst/>
          </a:prstGeom>
          <a:noFill/>
          <a:ln w="9525">
            <a:noFill/>
            <a:miter lim="800000"/>
            <a:headEnd/>
            <a:tailEnd/>
          </a:ln>
        </p:spPr>
      </p:pic>
      <p:pic>
        <p:nvPicPr>
          <p:cNvPr id="8" name="Picture 5" descr="liver-jaundice">
            <a:hlinkClick r:id="rId6"/>
            <a:extLst>
              <a:ext uri="{FF2B5EF4-FFF2-40B4-BE49-F238E27FC236}">
                <a16:creationId xmlns:a16="http://schemas.microsoft.com/office/drawing/2014/main" id="{31A079EF-7373-4C24-CE6E-916698BA400E}"/>
              </a:ext>
            </a:extLst>
          </p:cNvPr>
          <p:cNvPicPr>
            <a:picLocks noChangeAspect="1" noChangeArrowheads="1"/>
          </p:cNvPicPr>
          <p:nvPr/>
        </p:nvPicPr>
        <p:blipFill>
          <a:blip r:embed="rId7"/>
          <a:srcRect/>
          <a:stretch>
            <a:fillRect/>
          </a:stretch>
        </p:blipFill>
        <p:spPr bwMode="auto">
          <a:xfrm>
            <a:off x="302819" y="1875855"/>
            <a:ext cx="2229020" cy="1583752"/>
          </a:xfrm>
          <a:prstGeom prst="rect">
            <a:avLst/>
          </a:prstGeom>
          <a:noFill/>
          <a:ln w="9525">
            <a:noFill/>
            <a:miter lim="800000"/>
            <a:headEnd/>
            <a:tailEnd/>
          </a:ln>
        </p:spPr>
      </p:pic>
      <p:pic>
        <p:nvPicPr>
          <p:cNvPr id="9" name="Picture 5" descr="es_ev_12">
            <a:extLst>
              <a:ext uri="{FF2B5EF4-FFF2-40B4-BE49-F238E27FC236}">
                <a16:creationId xmlns:a16="http://schemas.microsoft.com/office/drawing/2014/main" id="{63B269C1-B186-8B97-46D3-A596F4E3AC3B}"/>
              </a:ext>
            </a:extLst>
          </p:cNvPr>
          <p:cNvPicPr>
            <a:picLocks noChangeAspect="1" noChangeArrowheads="1"/>
          </p:cNvPicPr>
          <p:nvPr/>
        </p:nvPicPr>
        <p:blipFill>
          <a:blip r:embed="rId8"/>
          <a:srcRect/>
          <a:stretch>
            <a:fillRect/>
          </a:stretch>
        </p:blipFill>
        <p:spPr bwMode="auto">
          <a:xfrm>
            <a:off x="112925" y="5079713"/>
            <a:ext cx="2264263" cy="1797478"/>
          </a:xfrm>
          <a:prstGeom prst="rect">
            <a:avLst/>
          </a:prstGeom>
          <a:noFill/>
          <a:ln w="9525">
            <a:noFill/>
            <a:miter lim="800000"/>
            <a:headEnd/>
            <a:tailEnd/>
          </a:ln>
        </p:spPr>
      </p:pic>
      <p:sp>
        <p:nvSpPr>
          <p:cNvPr id="10" name="TextBox 9">
            <a:extLst>
              <a:ext uri="{FF2B5EF4-FFF2-40B4-BE49-F238E27FC236}">
                <a16:creationId xmlns:a16="http://schemas.microsoft.com/office/drawing/2014/main" id="{BE8FE296-B01C-AB3E-7EDA-BE24461EF4EB}"/>
              </a:ext>
            </a:extLst>
          </p:cNvPr>
          <p:cNvSpPr txBox="1"/>
          <p:nvPr/>
        </p:nvSpPr>
        <p:spPr>
          <a:xfrm>
            <a:off x="2754574" y="2881708"/>
            <a:ext cx="2445805" cy="523220"/>
          </a:xfrm>
          <a:prstGeom prst="rect">
            <a:avLst/>
          </a:prstGeom>
          <a:noFill/>
        </p:spPr>
        <p:txBody>
          <a:bodyPr wrap="square" rtlCol="0">
            <a:spAutoFit/>
          </a:bodyPr>
          <a:lstStyle/>
          <a:p>
            <a:pPr fontAlgn="base">
              <a:spcBef>
                <a:spcPct val="0"/>
              </a:spcBef>
              <a:spcAft>
                <a:spcPct val="0"/>
              </a:spcAft>
            </a:pPr>
            <a:r>
              <a:rPr lang="en-US" sz="1400" dirty="0">
                <a:solidFill>
                  <a:prstClr val="black"/>
                </a:solidFill>
                <a:latin typeface="Arial" charset="0"/>
              </a:rPr>
              <a:t>-End Stage Liver Disease</a:t>
            </a:r>
          </a:p>
          <a:p>
            <a:pPr fontAlgn="base">
              <a:spcBef>
                <a:spcPct val="0"/>
              </a:spcBef>
              <a:spcAft>
                <a:spcPct val="0"/>
              </a:spcAft>
            </a:pPr>
            <a:r>
              <a:rPr lang="en-US" sz="1400" dirty="0">
                <a:solidFill>
                  <a:prstClr val="black"/>
                </a:solidFill>
                <a:latin typeface="Arial" charset="0"/>
              </a:rPr>
              <a:t>-Hepatocarcinoma</a:t>
            </a:r>
          </a:p>
        </p:txBody>
      </p:sp>
      <p:sp>
        <p:nvSpPr>
          <p:cNvPr id="12" name="TextBox 11">
            <a:extLst>
              <a:ext uri="{FF2B5EF4-FFF2-40B4-BE49-F238E27FC236}">
                <a16:creationId xmlns:a16="http://schemas.microsoft.com/office/drawing/2014/main" id="{231B64BD-1911-86B5-299C-CB06D02A7D10}"/>
              </a:ext>
            </a:extLst>
          </p:cNvPr>
          <p:cNvSpPr txBox="1"/>
          <p:nvPr/>
        </p:nvSpPr>
        <p:spPr>
          <a:xfrm>
            <a:off x="100590" y="1506523"/>
            <a:ext cx="3111335"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Arial" charset="0"/>
              </a:rPr>
              <a:t>-Ascites</a:t>
            </a:r>
          </a:p>
        </p:txBody>
      </p:sp>
      <p:sp>
        <p:nvSpPr>
          <p:cNvPr id="13" name="Content Placeholder 2">
            <a:extLst>
              <a:ext uri="{FF2B5EF4-FFF2-40B4-BE49-F238E27FC236}">
                <a16:creationId xmlns:a16="http://schemas.microsoft.com/office/drawing/2014/main" id="{89F93DAC-816E-04F4-80CA-263AD179BCE7}"/>
              </a:ext>
            </a:extLst>
          </p:cNvPr>
          <p:cNvSpPr txBox="1">
            <a:spLocks/>
          </p:cNvSpPr>
          <p:nvPr/>
        </p:nvSpPr>
        <p:spPr>
          <a:xfrm>
            <a:off x="5668538" y="1622705"/>
            <a:ext cx="6192508" cy="3041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p>
          <a:p>
            <a:pPr marL="45720" indent="0" algn="ctr">
              <a:buFont typeface="Arial" panose="020B0604020202020204" pitchFamily="34" charset="0"/>
              <a:buNone/>
            </a:pPr>
            <a:r>
              <a:rPr lang="en-US" sz="2400" i="1" dirty="0"/>
              <a:t>“The goal of treatment of HCV-infected persons is to </a:t>
            </a:r>
            <a:r>
              <a:rPr lang="en-US" sz="2400" b="1" i="1" dirty="0">
                <a:solidFill>
                  <a:srgbClr val="0070C0"/>
                </a:solidFill>
              </a:rPr>
              <a:t>reduce all-cause mortality</a:t>
            </a:r>
            <a:r>
              <a:rPr lang="en-US" sz="2400" i="1" dirty="0">
                <a:solidFill>
                  <a:srgbClr val="0070C0"/>
                </a:solidFill>
              </a:rPr>
              <a:t> </a:t>
            </a:r>
            <a:r>
              <a:rPr lang="en-US" sz="2400" i="1" dirty="0"/>
              <a:t>and liver-related health adverse consequences, including end-stage liver disease and hepatocellular carcinoma, by the </a:t>
            </a:r>
            <a:r>
              <a:rPr lang="en-US" sz="2400" b="1" i="1" dirty="0"/>
              <a:t>achievement of virologic cure </a:t>
            </a:r>
            <a:r>
              <a:rPr lang="en-US" sz="2400" i="1" dirty="0"/>
              <a:t>as evidenced by an SVR”</a:t>
            </a:r>
          </a:p>
          <a:p>
            <a:pPr marL="45720" indent="0" algn="ctr">
              <a:buFont typeface="Arial" panose="020B0604020202020204" pitchFamily="34" charset="0"/>
              <a:buNone/>
            </a:pPr>
            <a:endParaRPr lang="en-US" i="1" dirty="0"/>
          </a:p>
          <a:p>
            <a:pPr marL="45720" indent="0" algn="ctr">
              <a:buFont typeface="Arial" panose="020B0604020202020204" pitchFamily="34" charset="0"/>
              <a:buNone/>
            </a:pPr>
            <a:r>
              <a:rPr lang="en-US" b="1" i="1" dirty="0">
                <a:solidFill>
                  <a:srgbClr val="FF0000"/>
                </a:solidFill>
              </a:rPr>
              <a:t>AND</a:t>
            </a:r>
          </a:p>
          <a:p>
            <a:pPr marL="45720" indent="0" algn="ctr">
              <a:buFont typeface="Arial" panose="020B0604020202020204" pitchFamily="34" charset="0"/>
              <a:buNone/>
            </a:pPr>
            <a:r>
              <a:rPr lang="en-US" b="1" i="1" dirty="0">
                <a:solidFill>
                  <a:srgbClr val="FF0000"/>
                </a:solidFill>
              </a:rPr>
              <a:t> Decrease Transmission</a:t>
            </a:r>
          </a:p>
          <a:p>
            <a:endParaRPr lang="en-US" dirty="0"/>
          </a:p>
        </p:txBody>
      </p:sp>
      <p:sp>
        <p:nvSpPr>
          <p:cNvPr id="15" name="TextBox 14">
            <a:extLst>
              <a:ext uri="{FF2B5EF4-FFF2-40B4-BE49-F238E27FC236}">
                <a16:creationId xmlns:a16="http://schemas.microsoft.com/office/drawing/2014/main" id="{28108E96-852E-6CF7-0538-52370517B143}"/>
              </a:ext>
            </a:extLst>
          </p:cNvPr>
          <p:cNvSpPr txBox="1"/>
          <p:nvPr/>
        </p:nvSpPr>
        <p:spPr>
          <a:xfrm>
            <a:off x="3402846" y="6600192"/>
            <a:ext cx="8458200" cy="276999"/>
          </a:xfrm>
          <a:prstGeom prst="rect">
            <a:avLst/>
          </a:prstGeom>
          <a:noFill/>
        </p:spPr>
        <p:txBody>
          <a:bodyPr wrap="square" rtlCol="0">
            <a:spAutoFit/>
          </a:bodyPr>
          <a:lstStyle/>
          <a:p>
            <a:r>
              <a:rPr lang="en-US" sz="1200" dirty="0"/>
              <a:t>SVR: sustained </a:t>
            </a:r>
            <a:r>
              <a:rPr lang="en-US" sz="1200" dirty="0" err="1"/>
              <a:t>virological</a:t>
            </a:r>
            <a:r>
              <a:rPr lang="en-US" sz="1200" dirty="0"/>
              <a:t> response                                                                                      hcvguidelines.org</a:t>
            </a:r>
          </a:p>
        </p:txBody>
      </p:sp>
      <p:sp>
        <p:nvSpPr>
          <p:cNvPr id="16" name="TextBox 15">
            <a:extLst>
              <a:ext uri="{FF2B5EF4-FFF2-40B4-BE49-F238E27FC236}">
                <a16:creationId xmlns:a16="http://schemas.microsoft.com/office/drawing/2014/main" id="{8293143C-50B9-277E-3C74-F0442C5F0ADD}"/>
              </a:ext>
            </a:extLst>
          </p:cNvPr>
          <p:cNvSpPr txBox="1"/>
          <p:nvPr/>
        </p:nvSpPr>
        <p:spPr>
          <a:xfrm>
            <a:off x="201624" y="4479265"/>
            <a:ext cx="3111335"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rPr>
              <a:t>-Esophageal Varices</a:t>
            </a:r>
          </a:p>
        </p:txBody>
      </p:sp>
    </p:spTree>
    <p:extLst>
      <p:ext uri="{BB962C8B-B14F-4D97-AF65-F5344CB8AC3E}">
        <p14:creationId xmlns:p14="http://schemas.microsoft.com/office/powerpoint/2010/main" val="315789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Information Needed To Select Treatment </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10" name="Content Placeholder 2">
            <a:extLst>
              <a:ext uri="{FF2B5EF4-FFF2-40B4-BE49-F238E27FC236}">
                <a16:creationId xmlns:a16="http://schemas.microsoft.com/office/drawing/2014/main" id="{01BEE8A0-9422-48CC-110A-68BF8B0560E5}"/>
              </a:ext>
            </a:extLst>
          </p:cNvPr>
          <p:cNvGraphicFramePr>
            <a:graphicFrameLocks noGrp="1"/>
          </p:cNvGraphicFramePr>
          <p:nvPr>
            <p:ph idx="1"/>
            <p:extLst>
              <p:ext uri="{D42A27DB-BD31-4B8C-83A1-F6EECF244321}">
                <p14:modId xmlns:p14="http://schemas.microsoft.com/office/powerpoint/2010/main" val="4129417281"/>
              </p:ext>
            </p:extLst>
          </p:nvPr>
        </p:nvGraphicFramePr>
        <p:xfrm>
          <a:off x="2546252" y="1528354"/>
          <a:ext cx="9645747" cy="538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2640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HCV Therapies – Direct Acting Antivirals (DAAs)</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7" name="Table 6">
            <a:extLst>
              <a:ext uri="{FF2B5EF4-FFF2-40B4-BE49-F238E27FC236}">
                <a16:creationId xmlns:a16="http://schemas.microsoft.com/office/drawing/2014/main" id="{B83A4766-37F5-F354-31A4-C29BCEDF38CF}"/>
              </a:ext>
            </a:extLst>
          </p:cNvPr>
          <p:cNvGraphicFramePr>
            <a:graphicFrameLocks noGrp="1"/>
          </p:cNvGraphicFramePr>
          <p:nvPr>
            <p:extLst>
              <p:ext uri="{D42A27DB-BD31-4B8C-83A1-F6EECF244321}">
                <p14:modId xmlns:p14="http://schemas.microsoft.com/office/powerpoint/2010/main" val="692332475"/>
              </p:ext>
            </p:extLst>
          </p:nvPr>
        </p:nvGraphicFramePr>
        <p:xfrm>
          <a:off x="1314548" y="2054763"/>
          <a:ext cx="10160000" cy="274847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599633">
                <a:tc>
                  <a:txBody>
                    <a:bodyPr/>
                    <a:lstStyle/>
                    <a:p>
                      <a:pPr algn="ctr"/>
                      <a:r>
                        <a:rPr lang="en-US" sz="2000" dirty="0"/>
                        <a:t>Medication</a:t>
                      </a:r>
                    </a:p>
                  </a:txBody>
                  <a:tcPr marL="121920" marR="121920">
                    <a:solidFill>
                      <a:schemeClr val="accent1">
                        <a:lumMod val="50000"/>
                      </a:schemeClr>
                    </a:solidFill>
                  </a:tcPr>
                </a:tc>
                <a:tc>
                  <a:txBody>
                    <a:bodyPr/>
                    <a:lstStyle/>
                    <a:p>
                      <a:pPr algn="ctr"/>
                      <a:r>
                        <a:rPr lang="en-US" sz="2000" dirty="0"/>
                        <a:t>NS5B </a:t>
                      </a:r>
                      <a:r>
                        <a:rPr lang="en-US" sz="2000" dirty="0" err="1"/>
                        <a:t>Inh</a:t>
                      </a:r>
                      <a:endParaRPr lang="en-US" sz="2000" dirty="0"/>
                    </a:p>
                  </a:txBody>
                  <a:tcPr marL="121920" marR="121920">
                    <a:solidFill>
                      <a:schemeClr val="accent2"/>
                    </a:solidFill>
                  </a:tcPr>
                </a:tc>
                <a:tc>
                  <a:txBody>
                    <a:bodyPr/>
                    <a:lstStyle/>
                    <a:p>
                      <a:pPr algn="ctr"/>
                      <a:r>
                        <a:rPr lang="en-US" sz="2000" dirty="0"/>
                        <a:t>NS5A </a:t>
                      </a:r>
                      <a:r>
                        <a:rPr lang="en-US" sz="2000" dirty="0" err="1"/>
                        <a:t>Inh</a:t>
                      </a:r>
                      <a:endParaRPr lang="en-US" sz="2000" dirty="0"/>
                    </a:p>
                  </a:txBody>
                  <a:tcPr marL="121920" marR="121920">
                    <a:solidFill>
                      <a:srgbClr val="9BBB59"/>
                    </a:solidFill>
                  </a:tcPr>
                </a:tc>
                <a:tc>
                  <a:txBody>
                    <a:bodyPr/>
                    <a:lstStyle/>
                    <a:p>
                      <a:pPr algn="ctr"/>
                      <a:r>
                        <a:rPr lang="en-US" sz="2000" dirty="0"/>
                        <a:t>NS3/4A PI</a:t>
                      </a:r>
                    </a:p>
                  </a:txBody>
                  <a:tcPr marL="121920" marR="121920"/>
                </a:tc>
                <a:tc>
                  <a:txBody>
                    <a:bodyPr/>
                    <a:lstStyle/>
                    <a:p>
                      <a:pPr algn="ctr"/>
                      <a:r>
                        <a:rPr lang="en-US" sz="2000" dirty="0"/>
                        <a:t>Other</a:t>
                      </a:r>
                    </a:p>
                  </a:txBody>
                  <a:tcPr marL="121920" marR="121920">
                    <a:solidFill>
                      <a:srgbClr val="F79646"/>
                    </a:solidFill>
                  </a:tcPr>
                </a:tc>
                <a:extLst>
                  <a:ext uri="{0D108BD9-81ED-4DB2-BD59-A6C34878D82A}">
                    <a16:rowId xmlns:a16="http://schemas.microsoft.com/office/drawing/2014/main" val="10000"/>
                  </a:ext>
                </a:extLst>
              </a:tr>
              <a:tr h="381000">
                <a:tc>
                  <a:txBody>
                    <a:bodyPr/>
                    <a:lstStyle/>
                    <a:p>
                      <a:r>
                        <a:rPr lang="en-US" sz="1800" dirty="0"/>
                        <a:t>Harvoni®</a:t>
                      </a:r>
                    </a:p>
                  </a:txBody>
                  <a:tcPr marL="121920" marR="121920"/>
                </a:tc>
                <a:tc>
                  <a:txBody>
                    <a:bodyPr/>
                    <a:lstStyle/>
                    <a:p>
                      <a:pPr algn="ctr"/>
                      <a:r>
                        <a:rPr lang="en-US" sz="1800" dirty="0"/>
                        <a:t>sofos</a:t>
                      </a:r>
                      <a:r>
                        <a:rPr lang="en-US" sz="1800" b="1" dirty="0">
                          <a:solidFill>
                            <a:schemeClr val="accent2"/>
                          </a:solidFill>
                        </a:rPr>
                        <a:t>buvir</a:t>
                      </a:r>
                      <a:endParaRPr lang="en-US" sz="1800" dirty="0"/>
                    </a:p>
                  </a:txBody>
                  <a:tcPr marL="121920" marR="121920"/>
                </a:tc>
                <a:tc>
                  <a:txBody>
                    <a:bodyPr/>
                    <a:lstStyle/>
                    <a:p>
                      <a:pPr algn="ctr"/>
                      <a:r>
                        <a:rPr lang="en-US" sz="1800" dirty="0" err="1"/>
                        <a:t>ledip</a:t>
                      </a:r>
                      <a:r>
                        <a:rPr lang="en-US" sz="1800" b="1" dirty="0" err="1">
                          <a:solidFill>
                            <a:srgbClr val="9BBB59"/>
                          </a:solidFill>
                        </a:rPr>
                        <a:t>asvir</a:t>
                      </a:r>
                      <a:endParaRPr lang="en-US" sz="1800" dirty="0"/>
                    </a:p>
                  </a:txBody>
                  <a:tcPr marL="121920" marR="121920"/>
                </a:tc>
                <a:tc>
                  <a:txBody>
                    <a:bodyPr/>
                    <a:lstStyle/>
                    <a:p>
                      <a:pPr algn="ctr"/>
                      <a:endParaRPr lang="en-US" sz="1800" dirty="0"/>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2"/>
                  </a:ext>
                </a:extLst>
              </a:tr>
              <a:tr h="457200">
                <a:tc>
                  <a:txBody>
                    <a:bodyPr/>
                    <a:lstStyle/>
                    <a:p>
                      <a:r>
                        <a:rPr lang="en-US" sz="1800" dirty="0" err="1"/>
                        <a:t>Epclusa</a:t>
                      </a:r>
                      <a:r>
                        <a:rPr lang="en-US" sz="1800" dirty="0"/>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sofos</a:t>
                      </a:r>
                      <a:r>
                        <a:rPr lang="en-US" sz="1800" b="1" dirty="0" err="1">
                          <a:solidFill>
                            <a:schemeClr val="accent2"/>
                          </a:solidFill>
                        </a:rPr>
                        <a:t>buvir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velpat</a:t>
                      </a:r>
                      <a:r>
                        <a:rPr lang="en-US" sz="1800" b="1" dirty="0" err="1">
                          <a:solidFill>
                            <a:srgbClr val="9BBB59"/>
                          </a:solidFill>
                        </a:rPr>
                        <a:t>asvir</a:t>
                      </a:r>
                      <a:endParaRPr lang="en-US" sz="1800" dirty="0"/>
                    </a:p>
                  </a:txBody>
                  <a:tcPr marL="121920" marR="121920"/>
                </a:tc>
                <a:tc>
                  <a:txBody>
                    <a:bodyPr/>
                    <a:lstStyle/>
                    <a:p>
                      <a:pPr algn="ctr"/>
                      <a:endParaRPr lang="en-US" sz="1800" dirty="0"/>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3"/>
                  </a:ext>
                </a:extLst>
              </a:tr>
              <a:tr h="457200">
                <a:tc>
                  <a:txBody>
                    <a:bodyPr/>
                    <a:lstStyle/>
                    <a:p>
                      <a:r>
                        <a:rPr lang="en-US" sz="1800" dirty="0" err="1"/>
                        <a:t>Vosevi</a:t>
                      </a:r>
                      <a:r>
                        <a:rPr lang="en-US" sz="1800" dirty="0"/>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sofos</a:t>
                      </a:r>
                      <a:r>
                        <a:rPr lang="en-US" sz="1800" b="1" dirty="0" err="1">
                          <a:solidFill>
                            <a:schemeClr val="accent2"/>
                          </a:solidFill>
                        </a:rPr>
                        <a:t>buvir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velpat</a:t>
                      </a:r>
                      <a:r>
                        <a:rPr lang="en-US" sz="1800" b="1" dirty="0" err="1">
                          <a:solidFill>
                            <a:srgbClr val="9BBB59"/>
                          </a:solidFill>
                        </a:rPr>
                        <a:t>asvir</a:t>
                      </a:r>
                      <a:endParaRPr lang="en-US" sz="1800" dirty="0"/>
                    </a:p>
                  </a:txBody>
                  <a:tcPr marL="121920" marR="121920"/>
                </a:tc>
                <a:tc>
                  <a:txBody>
                    <a:bodyPr/>
                    <a:lstStyle/>
                    <a:p>
                      <a:pPr algn="ctr"/>
                      <a:r>
                        <a:rPr lang="en-US" sz="1800" dirty="0" err="1"/>
                        <a:t>voxilapr</a:t>
                      </a:r>
                      <a:r>
                        <a:rPr lang="en-US" sz="1800" b="1" dirty="0" err="1">
                          <a:solidFill>
                            <a:srgbClr val="0070C0"/>
                          </a:solidFill>
                        </a:rPr>
                        <a:t>evir</a:t>
                      </a:r>
                      <a:endParaRPr lang="en-US" sz="1800" b="1" dirty="0">
                        <a:solidFill>
                          <a:srgbClr val="0070C0"/>
                        </a:solidFill>
                      </a:endParaRPr>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4"/>
                  </a:ext>
                </a:extLst>
              </a:tr>
              <a:tr h="426720">
                <a:tc>
                  <a:txBody>
                    <a:bodyPr/>
                    <a:lstStyle/>
                    <a:p>
                      <a:r>
                        <a:rPr lang="en-US" sz="1800" dirty="0" err="1"/>
                        <a:t>Mavyret</a:t>
                      </a:r>
                      <a:r>
                        <a:rPr lang="en-US" sz="1800" dirty="0"/>
                        <a:t>®</a:t>
                      </a:r>
                    </a:p>
                  </a:txBody>
                  <a:tcPr marL="121920" marR="121920"/>
                </a:tc>
                <a:tc>
                  <a:txBody>
                    <a:bodyPr/>
                    <a:lstStyle/>
                    <a:p>
                      <a:pPr algn="ct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a:solidFill>
                            <a:schemeClr val="dk1"/>
                          </a:solidFill>
                        </a:rPr>
                        <a:t>pibrent</a:t>
                      </a:r>
                      <a:r>
                        <a:rPr lang="en-US" sz="1800" b="1" dirty="0" err="1">
                          <a:solidFill>
                            <a:srgbClr val="9BBB59"/>
                          </a:solidFill>
                        </a:rPr>
                        <a:t>asvir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a:solidFill>
                            <a:schemeClr val="dk1"/>
                          </a:solidFill>
                        </a:rPr>
                        <a:t>glecapr</a:t>
                      </a:r>
                      <a:r>
                        <a:rPr lang="en-US" sz="1800" b="1" dirty="0" err="1">
                          <a:solidFill>
                            <a:srgbClr val="0070C0"/>
                          </a:solidFill>
                        </a:rPr>
                        <a:t>evir</a:t>
                      </a:r>
                      <a:endParaRPr lang="en-US" sz="1800" b="1" dirty="0">
                        <a:solidFill>
                          <a:srgbClr val="0070C0"/>
                        </a:solidFill>
                      </a:endParaRPr>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5"/>
                  </a:ext>
                </a:extLst>
              </a:tr>
              <a:tr h="426720">
                <a:tc>
                  <a:txBody>
                    <a:bodyPr/>
                    <a:lstStyle/>
                    <a:p>
                      <a:r>
                        <a:rPr lang="en-US" sz="1800" dirty="0" err="1"/>
                        <a:t>Zepatier</a:t>
                      </a:r>
                      <a:r>
                        <a:rPr lang="en-US" sz="1800" dirty="0"/>
                        <a:t>®</a:t>
                      </a:r>
                    </a:p>
                  </a:txBody>
                  <a:tcPr marL="121920" marR="121920"/>
                </a:tc>
                <a:tc>
                  <a:txBody>
                    <a:bodyPr/>
                    <a:lstStyle/>
                    <a:p>
                      <a:pPr algn="ct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elb</a:t>
                      </a:r>
                      <a:r>
                        <a:rPr lang="en-US" sz="1800" b="1" dirty="0">
                          <a:solidFill>
                            <a:srgbClr val="9BBB59"/>
                          </a:solidFill>
                        </a:rPr>
                        <a:t>asvir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dk1"/>
                          </a:solidFill>
                        </a:rPr>
                        <a:t>grazopr</a:t>
                      </a:r>
                      <a:r>
                        <a:rPr lang="en-US" sz="1800" b="1" dirty="0">
                          <a:solidFill>
                            <a:srgbClr val="0070C0"/>
                          </a:solidFill>
                        </a:rPr>
                        <a:t>evir</a:t>
                      </a:r>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4158830124"/>
                  </a:ext>
                </a:extLst>
              </a:tr>
            </a:tbl>
          </a:graphicData>
        </a:graphic>
      </p:graphicFrame>
      <p:sp>
        <p:nvSpPr>
          <p:cNvPr id="8" name="TextBox 7">
            <a:extLst>
              <a:ext uri="{FF2B5EF4-FFF2-40B4-BE49-F238E27FC236}">
                <a16:creationId xmlns:a16="http://schemas.microsoft.com/office/drawing/2014/main" id="{23020927-211F-EE8E-9E07-C3ABD334DC71}"/>
              </a:ext>
            </a:extLst>
          </p:cNvPr>
          <p:cNvSpPr txBox="1"/>
          <p:nvPr/>
        </p:nvSpPr>
        <p:spPr>
          <a:xfrm>
            <a:off x="1314548" y="5255159"/>
            <a:ext cx="10261600" cy="923330"/>
          </a:xfrm>
          <a:prstGeom prst="rect">
            <a:avLst/>
          </a:prstGeom>
          <a:noFill/>
        </p:spPr>
        <p:txBody>
          <a:bodyPr wrap="square" rtlCol="0">
            <a:spAutoFit/>
          </a:bodyPr>
          <a:lstStyle/>
          <a:p>
            <a:r>
              <a:rPr lang="en-US" b="1" dirty="0"/>
              <a:t>NS5B </a:t>
            </a:r>
            <a:r>
              <a:rPr lang="en-US" b="1" dirty="0" err="1"/>
              <a:t>Inh</a:t>
            </a:r>
            <a:r>
              <a:rPr lang="en-US" b="1" dirty="0"/>
              <a:t> – Nonstructural protein 5B Polymerase Nucleotide Analog Inhibitor</a:t>
            </a:r>
          </a:p>
          <a:p>
            <a:r>
              <a:rPr lang="en-US" b="1" dirty="0"/>
              <a:t>NS5A </a:t>
            </a:r>
            <a:r>
              <a:rPr lang="en-US" b="1" dirty="0" err="1"/>
              <a:t>Inh</a:t>
            </a:r>
            <a:r>
              <a:rPr lang="en-US" b="1" dirty="0"/>
              <a:t> – Nonstructural protein 5A Inhibitor</a:t>
            </a:r>
          </a:p>
          <a:p>
            <a:r>
              <a:rPr lang="en-US" b="1" dirty="0"/>
              <a:t>NS3 PI – Nonstructural protein 3/4A Protease Inhibitor</a:t>
            </a:r>
          </a:p>
        </p:txBody>
      </p:sp>
      <p:sp>
        <p:nvSpPr>
          <p:cNvPr id="9" name="Rectangle 8">
            <a:extLst>
              <a:ext uri="{FF2B5EF4-FFF2-40B4-BE49-F238E27FC236}">
                <a16:creationId xmlns:a16="http://schemas.microsoft.com/office/drawing/2014/main" id="{441C84D7-B3C3-4C37-F192-2D035BFF4BE2}"/>
              </a:ext>
            </a:extLst>
          </p:cNvPr>
          <p:cNvSpPr/>
          <p:nvPr/>
        </p:nvSpPr>
        <p:spPr>
          <a:xfrm>
            <a:off x="1314548" y="2664359"/>
            <a:ext cx="10160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8A16C3-3DE8-6791-3186-D091E38AB2AF}"/>
              </a:ext>
            </a:extLst>
          </p:cNvPr>
          <p:cNvSpPr/>
          <p:nvPr/>
        </p:nvSpPr>
        <p:spPr>
          <a:xfrm>
            <a:off x="1314548" y="3502559"/>
            <a:ext cx="1016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9710C3-17B4-4DA1-ED19-539015F30C74}"/>
              </a:ext>
            </a:extLst>
          </p:cNvPr>
          <p:cNvSpPr/>
          <p:nvPr/>
        </p:nvSpPr>
        <p:spPr>
          <a:xfrm>
            <a:off x="1314548" y="4340759"/>
            <a:ext cx="1016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5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bg1"/>
                </a:solidFill>
                <a:latin typeface="Segoe UI"/>
                <a:ea typeface="+mj-ea"/>
                <a:cs typeface="Segoe UI"/>
              </a:rPr>
              <a:t>The Alaska Native/American Indian experience of hepatitis C treatment with sofosbuvir-based direct-acting antivirals</a:t>
            </a:r>
            <a:endParaRPr lang="en-US" sz="105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8" name="Text Placeholder 3">
            <a:extLst>
              <a:ext uri="{FF2B5EF4-FFF2-40B4-BE49-F238E27FC236}">
                <a16:creationId xmlns:a16="http://schemas.microsoft.com/office/drawing/2014/main" id="{2B4143EE-D03C-D967-111A-3FD8A3BE4A3D}"/>
              </a:ext>
            </a:extLst>
          </p:cNvPr>
          <p:cNvSpPr txBox="1">
            <a:spLocks/>
          </p:cNvSpPr>
          <p:nvPr/>
        </p:nvSpPr>
        <p:spPr>
          <a:xfrm>
            <a:off x="2614659" y="1961112"/>
            <a:ext cx="4015300" cy="472839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the real-world setting, sofosbuvir-based treatment is safe, effective, and well tolerated in AN/AI patients. Sustained virologic response was high regardless of HCV genotype or cirrhosis status.</a:t>
            </a:r>
          </a:p>
          <a:p>
            <a:endParaRPr lang="en-US" dirty="0"/>
          </a:p>
          <a:p>
            <a:endParaRPr lang="en-US" sz="1600" dirty="0"/>
          </a:p>
        </p:txBody>
      </p:sp>
      <p:sp>
        <p:nvSpPr>
          <p:cNvPr id="10" name="Rectangle 9">
            <a:extLst>
              <a:ext uri="{FF2B5EF4-FFF2-40B4-BE49-F238E27FC236}">
                <a16:creationId xmlns:a16="http://schemas.microsoft.com/office/drawing/2014/main" id="{017F0867-C329-704C-8ECF-84948BFBB644}"/>
              </a:ext>
            </a:extLst>
          </p:cNvPr>
          <p:cNvSpPr/>
          <p:nvPr/>
        </p:nvSpPr>
        <p:spPr>
          <a:xfrm>
            <a:off x="0" y="6643804"/>
            <a:ext cx="6096000" cy="261610"/>
          </a:xfrm>
          <a:prstGeom prst="rect">
            <a:avLst/>
          </a:prstGeom>
        </p:spPr>
        <p:txBody>
          <a:bodyPr>
            <a:spAutoFit/>
          </a:bodyPr>
          <a:lstStyle/>
          <a:p>
            <a:r>
              <a:rPr lang="en-US" sz="1100" dirty="0"/>
              <a:t>PLOS ONE https://</a:t>
            </a:r>
            <a:r>
              <a:rPr lang="en-US" sz="1100" dirty="0" err="1"/>
              <a:t>doi.org</a:t>
            </a:r>
            <a:r>
              <a:rPr lang="en-US" sz="1100" dirty="0"/>
              <a:t>/10.1371/journal.pone.0260970 December 2, 2021</a:t>
            </a:r>
          </a:p>
        </p:txBody>
      </p:sp>
      <p:pic>
        <p:nvPicPr>
          <p:cNvPr id="18" name="Picture Placeholder 5" descr="Table&#10;&#10;Description automatically generated">
            <a:extLst>
              <a:ext uri="{FF2B5EF4-FFF2-40B4-BE49-F238E27FC236}">
                <a16:creationId xmlns:a16="http://schemas.microsoft.com/office/drawing/2014/main" id="{A937F27D-587A-0049-B98E-459B1208DD8A}"/>
              </a:ext>
            </a:extLst>
          </p:cNvPr>
          <p:cNvPicPr>
            <a:picLocks noChangeAspect="1"/>
          </p:cNvPicPr>
          <p:nvPr/>
        </p:nvPicPr>
        <p:blipFill rotWithShape="1">
          <a:blip r:embed="rId4"/>
          <a:srcRect t="1021" r="4" b="817"/>
          <a:stretch/>
        </p:blipFill>
        <p:spPr>
          <a:xfrm>
            <a:off x="6531913" y="1536723"/>
            <a:ext cx="5425410" cy="5259296"/>
          </a:xfrm>
          <a:prstGeom prst="rect">
            <a:avLst/>
          </a:prstGeom>
          <a:solidFill>
            <a:schemeClr val="accent2"/>
          </a:solidFill>
        </p:spPr>
      </p:pic>
      <p:sp>
        <p:nvSpPr>
          <p:cNvPr id="19" name="Rectangle 18">
            <a:extLst>
              <a:ext uri="{FF2B5EF4-FFF2-40B4-BE49-F238E27FC236}">
                <a16:creationId xmlns:a16="http://schemas.microsoft.com/office/drawing/2014/main" id="{4329C52A-47F5-9E41-49F8-D2665CA077B1}"/>
              </a:ext>
            </a:extLst>
          </p:cNvPr>
          <p:cNvSpPr/>
          <p:nvPr/>
        </p:nvSpPr>
        <p:spPr>
          <a:xfrm>
            <a:off x="6571577" y="2855372"/>
            <a:ext cx="4534229" cy="262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C3699C-6F9E-687F-188F-7A7616689C23}"/>
              </a:ext>
            </a:extLst>
          </p:cNvPr>
          <p:cNvSpPr/>
          <p:nvPr/>
        </p:nvSpPr>
        <p:spPr>
          <a:xfrm>
            <a:off x="6535136" y="3683633"/>
            <a:ext cx="4570670" cy="262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02DCB3-6152-87C0-6E39-26903FDC30D6}"/>
              </a:ext>
            </a:extLst>
          </p:cNvPr>
          <p:cNvSpPr/>
          <p:nvPr/>
        </p:nvSpPr>
        <p:spPr>
          <a:xfrm>
            <a:off x="6548387" y="3955294"/>
            <a:ext cx="4534229" cy="262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E348DC5-C3FA-3580-31D3-A88AEE9E84EF}"/>
              </a:ext>
            </a:extLst>
          </p:cNvPr>
          <p:cNvSpPr/>
          <p:nvPr/>
        </p:nvSpPr>
        <p:spPr>
          <a:xfrm>
            <a:off x="6571577" y="4674237"/>
            <a:ext cx="4680217" cy="262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A69533F-3C4C-5D22-4F5F-0C7D4CC3F2A1}"/>
              </a:ext>
            </a:extLst>
          </p:cNvPr>
          <p:cNvSpPr/>
          <p:nvPr/>
        </p:nvSpPr>
        <p:spPr>
          <a:xfrm>
            <a:off x="6565106" y="6247929"/>
            <a:ext cx="4534229" cy="548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84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Outline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8" name="Content Placeholder 3">
            <a:extLst>
              <a:ext uri="{FF2B5EF4-FFF2-40B4-BE49-F238E27FC236}">
                <a16:creationId xmlns:a16="http://schemas.microsoft.com/office/drawing/2014/main" id="{52AD7214-94E9-E31E-F9A9-EAE040B35002}"/>
              </a:ext>
            </a:extLst>
          </p:cNvPr>
          <p:cNvGraphicFramePr>
            <a:graphicFrameLocks noGrp="1"/>
          </p:cNvGraphicFramePr>
          <p:nvPr>
            <p:ph idx="1"/>
            <p:extLst>
              <p:ext uri="{D42A27DB-BD31-4B8C-83A1-F6EECF244321}">
                <p14:modId xmlns:p14="http://schemas.microsoft.com/office/powerpoint/2010/main" val="3365098309"/>
              </p:ext>
            </p:extLst>
          </p:nvPr>
        </p:nvGraphicFramePr>
        <p:xfrm>
          <a:off x="2927178" y="1504442"/>
          <a:ext cx="897409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ooter Placeholder 503">
            <a:extLst>
              <a:ext uri="{FF2B5EF4-FFF2-40B4-BE49-F238E27FC236}">
                <a16:creationId xmlns:a16="http://schemas.microsoft.com/office/drawing/2014/main" id="{D7C9253B-ABDA-E9B2-CC76-93C3A023F411}"/>
              </a:ext>
            </a:extLst>
          </p:cNvPr>
          <p:cNvSpPr>
            <a:spLocks noGrp="1"/>
          </p:cNvSpPr>
          <p:nvPr>
            <p:ph type="ftr" sz="quarter" idx="11"/>
          </p:nvPr>
        </p:nvSpPr>
        <p:spPr>
          <a:xfrm>
            <a:off x="98106" y="6290217"/>
            <a:ext cx="282907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CDC: Centers for Disease Control and Prevention; AASLD/IDSA: American Association for the Study of Liver Disease/Infectious Disease Society of America</a:t>
            </a:r>
          </a:p>
        </p:txBody>
      </p:sp>
    </p:spTree>
    <p:extLst>
      <p:ext uri="{BB962C8B-B14F-4D97-AF65-F5344CB8AC3E}">
        <p14:creationId xmlns:p14="http://schemas.microsoft.com/office/powerpoint/2010/main" val="3029968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0" y="991244"/>
            <a:ext cx="2844801" cy="511545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A6B1E44-938E-982C-950E-99E38320834B}"/>
              </a:ext>
            </a:extLst>
          </p:cNvPr>
          <p:cNvPicPr>
            <a:picLocks noChangeAspect="1"/>
          </p:cNvPicPr>
          <p:nvPr/>
        </p:nvPicPr>
        <p:blipFill>
          <a:blip r:embed="rId4"/>
          <a:stretch>
            <a:fillRect/>
          </a:stretch>
        </p:blipFill>
        <p:spPr>
          <a:xfrm>
            <a:off x="3816248" y="54694"/>
            <a:ext cx="5206616" cy="6748612"/>
          </a:xfrm>
          <a:prstGeom prst="rect">
            <a:avLst/>
          </a:prstGeom>
        </p:spPr>
      </p:pic>
    </p:spTree>
    <p:extLst>
      <p:ext uri="{BB962C8B-B14F-4D97-AF65-F5344CB8AC3E}">
        <p14:creationId xmlns:p14="http://schemas.microsoft.com/office/powerpoint/2010/main" val="2087340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HCV Evaluation and Treatment:</a:t>
            </a:r>
            <a:br>
              <a:rPr lang="en-US" sz="4400" b="1" dirty="0">
                <a:solidFill>
                  <a:schemeClr val="bg1"/>
                </a:solidFill>
                <a:latin typeface="Segoe UI"/>
                <a:ea typeface="+mj-ea"/>
                <a:cs typeface="Segoe UI"/>
              </a:rPr>
            </a:br>
            <a:r>
              <a:rPr lang="en-US" sz="4400" b="1" dirty="0">
                <a:solidFill>
                  <a:schemeClr val="bg1"/>
                </a:solidFill>
                <a:latin typeface="Segoe UI"/>
                <a:ea typeface="+mj-ea"/>
                <a:cs typeface="Segoe UI"/>
              </a:rPr>
              <a:t>Simplified Algorithm </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pic>
        <p:nvPicPr>
          <p:cNvPr id="8" name="Picture Placeholder 5" descr="A screenshot of a cell phone&#10;&#10;Description automatically generated">
            <a:extLst>
              <a:ext uri="{FF2B5EF4-FFF2-40B4-BE49-F238E27FC236}">
                <a16:creationId xmlns:a16="http://schemas.microsoft.com/office/drawing/2014/main" id="{94B49D27-D4AA-7692-56C7-6A652CA77057}"/>
              </a:ext>
            </a:extLst>
          </p:cNvPr>
          <p:cNvPicPr>
            <a:picLocks noChangeAspect="1"/>
          </p:cNvPicPr>
          <p:nvPr/>
        </p:nvPicPr>
        <p:blipFill rotWithShape="1">
          <a:blip r:embed="rId4"/>
          <a:srcRect l="3371" r="7429" b="2"/>
          <a:stretch/>
        </p:blipFill>
        <p:spPr>
          <a:xfrm>
            <a:off x="5570564" y="1760775"/>
            <a:ext cx="5638853" cy="4330205"/>
          </a:xfrm>
          <a:prstGeom prst="rect">
            <a:avLst/>
          </a:prstGeom>
        </p:spPr>
      </p:pic>
      <p:sp>
        <p:nvSpPr>
          <p:cNvPr id="10" name="Title 1">
            <a:extLst>
              <a:ext uri="{FF2B5EF4-FFF2-40B4-BE49-F238E27FC236}">
                <a16:creationId xmlns:a16="http://schemas.microsoft.com/office/drawing/2014/main" id="{39B9A304-20F5-AE50-9690-D04AC63CABC4}"/>
              </a:ext>
            </a:extLst>
          </p:cNvPr>
          <p:cNvSpPr txBox="1">
            <a:spLocks/>
          </p:cNvSpPr>
          <p:nvPr/>
        </p:nvSpPr>
        <p:spPr>
          <a:xfrm>
            <a:off x="528383" y="5622663"/>
            <a:ext cx="40296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ProjectECHO: Moving Knowledge Instead of Patients</a:t>
            </a:r>
          </a:p>
        </p:txBody>
      </p:sp>
      <p:sp>
        <p:nvSpPr>
          <p:cNvPr id="12" name="TextBox 11">
            <a:extLst>
              <a:ext uri="{FF2B5EF4-FFF2-40B4-BE49-F238E27FC236}">
                <a16:creationId xmlns:a16="http://schemas.microsoft.com/office/drawing/2014/main" id="{C4B47536-C9A1-EE47-67A0-EA0B09E9E8A2}"/>
              </a:ext>
            </a:extLst>
          </p:cNvPr>
          <p:cNvSpPr txBox="1"/>
          <p:nvPr/>
        </p:nvSpPr>
        <p:spPr>
          <a:xfrm>
            <a:off x="5570564" y="6158531"/>
            <a:ext cx="6456274" cy="523220"/>
          </a:xfrm>
          <a:prstGeom prst="rect">
            <a:avLst/>
          </a:prstGeom>
          <a:noFill/>
        </p:spPr>
        <p:txBody>
          <a:bodyPr wrap="square" rtlCol="0">
            <a:spAutoFit/>
          </a:bodyPr>
          <a:lstStyle/>
          <a:p>
            <a:r>
              <a:rPr lang="en-US" sz="1400" dirty="0"/>
              <a:t>*Contraindications to simplified HCV treatment:  Pregnancy, HIV or HBV coinfection, Liver transplantation, treatment experienced, cirrhosis or liver cancer</a:t>
            </a:r>
          </a:p>
        </p:txBody>
      </p:sp>
      <p:sp>
        <p:nvSpPr>
          <p:cNvPr id="13" name="TextBox 12">
            <a:extLst>
              <a:ext uri="{FF2B5EF4-FFF2-40B4-BE49-F238E27FC236}">
                <a16:creationId xmlns:a16="http://schemas.microsoft.com/office/drawing/2014/main" id="{7D2BE4C0-B10E-66D8-6B87-617866CAB3A4}"/>
              </a:ext>
            </a:extLst>
          </p:cNvPr>
          <p:cNvSpPr txBox="1"/>
          <p:nvPr/>
        </p:nvSpPr>
        <p:spPr>
          <a:xfrm>
            <a:off x="7482124" y="4291129"/>
            <a:ext cx="194918" cy="461665"/>
          </a:xfrm>
          <a:prstGeom prst="rect">
            <a:avLst/>
          </a:prstGeom>
          <a:noFill/>
        </p:spPr>
        <p:txBody>
          <a:bodyPr wrap="square" rtlCol="0">
            <a:spAutoFit/>
          </a:bodyPr>
          <a:lstStyle/>
          <a:p>
            <a:r>
              <a:rPr lang="en-US" sz="2400" dirty="0">
                <a:solidFill>
                  <a:schemeClr val="bg1"/>
                </a:solidFill>
              </a:rPr>
              <a:t>*</a:t>
            </a:r>
          </a:p>
        </p:txBody>
      </p:sp>
      <p:pic>
        <p:nvPicPr>
          <p:cNvPr id="18" name="Picture 4" descr="Indian Country ECHO - YouTube">
            <a:extLst>
              <a:ext uri="{FF2B5EF4-FFF2-40B4-BE49-F238E27FC236}">
                <a16:creationId xmlns:a16="http://schemas.microsoft.com/office/drawing/2014/main" id="{3B41A767-14D4-02A3-821C-1642F024E4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88" y="2633105"/>
            <a:ext cx="5098796" cy="286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82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Our Goal is to Test and Treat: </a:t>
            </a:r>
            <a:br>
              <a:rPr lang="en-US" sz="4400" b="1" dirty="0">
                <a:solidFill>
                  <a:schemeClr val="bg1"/>
                </a:solidFill>
                <a:latin typeface="Segoe UI"/>
                <a:ea typeface="+mj-ea"/>
                <a:cs typeface="Segoe UI"/>
              </a:rPr>
            </a:br>
            <a:r>
              <a:rPr lang="en-US" sz="4400" b="1" dirty="0">
                <a:solidFill>
                  <a:schemeClr val="bg1"/>
                </a:solidFill>
                <a:latin typeface="Segoe UI"/>
                <a:ea typeface="+mj-ea"/>
                <a:cs typeface="Segoe UI"/>
              </a:rPr>
              <a:t>Not quite there yet</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20000"/>
          </a:blip>
          <a:srcRect l="16778" r="64354"/>
          <a:stretch/>
        </p:blipFill>
        <p:spPr>
          <a:xfrm>
            <a:off x="-1" y="1680561"/>
            <a:ext cx="2844801" cy="5115458"/>
          </a:xfrm>
          <a:prstGeom prst="rect">
            <a:avLst/>
          </a:prstGeom>
        </p:spPr>
      </p:pic>
      <p:sp>
        <p:nvSpPr>
          <p:cNvPr id="15" name="Content Placeholder 2">
            <a:extLst>
              <a:ext uri="{FF2B5EF4-FFF2-40B4-BE49-F238E27FC236}">
                <a16:creationId xmlns:a16="http://schemas.microsoft.com/office/drawing/2014/main" id="{51DEA973-0CA3-06A2-02D1-C1251BDDAA23}"/>
              </a:ext>
            </a:extLst>
          </p:cNvPr>
          <p:cNvSpPr>
            <a:spLocks noGrp="1"/>
          </p:cNvSpPr>
          <p:nvPr>
            <p:ph idx="1"/>
          </p:nvPr>
        </p:nvSpPr>
        <p:spPr>
          <a:xfrm>
            <a:off x="2273105" y="1576179"/>
            <a:ext cx="9670366" cy="5219840"/>
          </a:xfrm>
        </p:spPr>
        <p:txBody>
          <a:bodyPr anchor="ctr">
            <a:normAutofit/>
          </a:bodyPr>
          <a:lstStyle/>
          <a:p>
            <a:r>
              <a:rPr lang="en-US" sz="3200" dirty="0"/>
              <a:t>We need</a:t>
            </a:r>
          </a:p>
          <a:p>
            <a:pPr lvl="1"/>
            <a:r>
              <a:rPr lang="en-US" sz="3200" dirty="0"/>
              <a:t>Point of care HCV RNA or Antigen</a:t>
            </a:r>
          </a:p>
          <a:p>
            <a:pPr lvl="1"/>
            <a:r>
              <a:rPr lang="en-US" sz="3200" dirty="0"/>
              <a:t>Point of care HBsAg</a:t>
            </a:r>
          </a:p>
          <a:p>
            <a:pPr lvl="1"/>
            <a:r>
              <a:rPr lang="en-US" sz="3200" dirty="0"/>
              <a:t>Point of care CBC</a:t>
            </a:r>
          </a:p>
          <a:p>
            <a:pPr lvl="1"/>
            <a:r>
              <a:rPr lang="en-US" sz="3200" dirty="0"/>
              <a:t>Point of care pregnancy test</a:t>
            </a:r>
          </a:p>
          <a:p>
            <a:pPr lvl="1"/>
            <a:r>
              <a:rPr lang="en-US" sz="3200" dirty="0"/>
              <a:t>DAAs at lower prices</a:t>
            </a:r>
          </a:p>
          <a:p>
            <a:pPr lvl="1"/>
            <a:r>
              <a:rPr lang="en-US" sz="3200" dirty="0"/>
              <a:t>DAAs on the shelve</a:t>
            </a:r>
          </a:p>
          <a:p>
            <a:pPr lvl="1"/>
            <a:r>
              <a:rPr lang="en-US" sz="3200" dirty="0"/>
              <a:t>Commitment from leadership, providers and patients</a:t>
            </a:r>
          </a:p>
        </p:txBody>
      </p:sp>
    </p:spTree>
    <p:extLst>
      <p:ext uri="{BB962C8B-B14F-4D97-AF65-F5344CB8AC3E}">
        <p14:creationId xmlns:p14="http://schemas.microsoft.com/office/powerpoint/2010/main" val="2669982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Follow-up after Cure</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cxnSp>
        <p:nvCxnSpPr>
          <p:cNvPr id="9" name="Straight Arrow Connector 8">
            <a:extLst>
              <a:ext uri="{FF2B5EF4-FFF2-40B4-BE49-F238E27FC236}">
                <a16:creationId xmlns:a16="http://schemas.microsoft.com/office/drawing/2014/main" id="{BC21CD96-8AA4-04F8-B33C-4122C11D4D41}"/>
              </a:ext>
            </a:extLst>
          </p:cNvPr>
          <p:cNvCxnSpPr/>
          <p:nvPr/>
        </p:nvCxnSpPr>
        <p:spPr>
          <a:xfrm>
            <a:off x="5951805" y="3045655"/>
            <a:ext cx="0" cy="2730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4B11AC59-F08E-6BC7-29D6-D05619CAD9BE}"/>
              </a:ext>
            </a:extLst>
          </p:cNvPr>
          <p:cNvSpPr>
            <a:spLocks noChangeArrowheads="1"/>
          </p:cNvSpPr>
          <p:nvPr/>
        </p:nvSpPr>
        <p:spPr bwMode="auto">
          <a:xfrm>
            <a:off x="1177733" y="2055054"/>
            <a:ext cx="4386466" cy="3657600"/>
          </a:xfrm>
          <a:prstGeom prst="rect">
            <a:avLst/>
          </a:prstGeom>
          <a:solidFill>
            <a:srgbClr val="7030A0"/>
          </a:solidFill>
          <a:ln w="38100">
            <a:solidFill>
              <a:schemeClr val="bg1"/>
            </a:solidFill>
            <a:miter lim="800000"/>
            <a:headEnd/>
            <a:tailEnd/>
          </a:ln>
        </p:spPr>
        <p:txBody>
          <a:bodyPr wrap="none" anchor="ctr"/>
          <a:lstStyle/>
          <a:p>
            <a:pPr algn="ctr" fontAlgn="base">
              <a:lnSpc>
                <a:spcPct val="90000"/>
              </a:lnSpc>
              <a:spcBef>
                <a:spcPts val="300"/>
              </a:spcBef>
              <a:spcAft>
                <a:spcPct val="0"/>
              </a:spcAft>
              <a:defRPr/>
            </a:pPr>
            <a:r>
              <a:rPr lang="en-US" b="1" dirty="0">
                <a:solidFill>
                  <a:schemeClr val="bg1"/>
                </a:solidFill>
                <a:latin typeface="Calibri" panose="020F0502020204030204" pitchFamily="34" charset="0"/>
                <a:cs typeface="Arial" panose="020B0604020202020204" pitchFamily="34" charset="0"/>
              </a:rPr>
              <a:t>    </a:t>
            </a:r>
            <a:r>
              <a:rPr lang="en-US" sz="2400" b="1" dirty="0">
                <a:solidFill>
                  <a:schemeClr val="bg1"/>
                </a:solidFill>
                <a:latin typeface="Calibri" panose="020F0502020204030204" pitchFamily="34" charset="0"/>
                <a:cs typeface="Arial" panose="020B0604020202020204" pitchFamily="34" charset="0"/>
              </a:rPr>
              <a:t>Persons at risk for re-infection</a:t>
            </a:r>
            <a:br>
              <a:rPr lang="en-US" sz="2400" b="1" dirty="0">
                <a:solidFill>
                  <a:schemeClr val="bg1"/>
                </a:solidFill>
                <a:latin typeface="Calibri" panose="020F0502020204030204" pitchFamily="34" charset="0"/>
                <a:cs typeface="Arial" panose="020B0604020202020204" pitchFamily="34" charset="0"/>
              </a:rPr>
            </a:br>
            <a:endParaRPr lang="en-US" sz="2400" b="1" dirty="0">
              <a:solidFill>
                <a:schemeClr val="bg1"/>
              </a:solidFill>
              <a:latin typeface="Calibri" panose="020F0502020204030204" pitchFamily="34" charset="0"/>
              <a:cs typeface="Arial" panose="020B0604020202020204" pitchFamily="34" charset="0"/>
            </a:endParaRPr>
          </a:p>
          <a:p>
            <a:pPr marL="800100" lvl="1" indent="-342900" fontAlgn="base">
              <a:lnSpc>
                <a:spcPct val="90000"/>
              </a:lnSpc>
              <a:spcBef>
                <a:spcPts val="300"/>
              </a:spcBef>
              <a:spcAft>
                <a:spcPct val="0"/>
              </a:spcAft>
              <a:buFont typeface="Wingdings" pitchFamily="2" charset="2"/>
              <a:buChar char="Ø"/>
              <a:defRPr/>
            </a:pPr>
            <a:r>
              <a:rPr lang="en-US" sz="1600" b="1" dirty="0">
                <a:solidFill>
                  <a:schemeClr val="bg1"/>
                </a:solidFill>
                <a:latin typeface="Calibri" panose="020F0502020204030204" pitchFamily="34" charset="0"/>
                <a:cs typeface="Arial" panose="020B0604020202020204" pitchFamily="34" charset="0"/>
              </a:rPr>
              <a:t>Counseling</a:t>
            </a:r>
          </a:p>
          <a:p>
            <a:pPr marL="800100" lvl="1" indent="-342900" fontAlgn="base">
              <a:lnSpc>
                <a:spcPct val="90000"/>
              </a:lnSpc>
              <a:spcBef>
                <a:spcPts val="300"/>
              </a:spcBef>
              <a:spcAft>
                <a:spcPct val="0"/>
              </a:spcAft>
              <a:buFont typeface="Wingdings" pitchFamily="2" charset="2"/>
              <a:buChar char="Ø"/>
              <a:defRPr/>
            </a:pPr>
            <a:r>
              <a:rPr lang="en-US" sz="1600" b="1" dirty="0">
                <a:solidFill>
                  <a:schemeClr val="bg1"/>
                </a:solidFill>
                <a:latin typeface="Calibri" panose="020F0502020204030204" pitchFamily="34" charset="0"/>
                <a:cs typeface="Arial" panose="020B0604020202020204" pitchFamily="34" charset="0"/>
              </a:rPr>
              <a:t>Harm reduction</a:t>
            </a:r>
          </a:p>
          <a:p>
            <a:pPr marL="1257300" lvl="2" indent="-342900" fontAlgn="base">
              <a:lnSpc>
                <a:spcPct val="90000"/>
              </a:lnSpc>
              <a:spcBef>
                <a:spcPts val="300"/>
              </a:spcBef>
              <a:spcAft>
                <a:spcPct val="0"/>
              </a:spcAft>
              <a:buFont typeface="Wingdings" pitchFamily="2" charset="2"/>
              <a:buChar char="Ø"/>
              <a:defRPr/>
            </a:pPr>
            <a:r>
              <a:rPr lang="en-US" sz="1400" b="1" dirty="0">
                <a:solidFill>
                  <a:schemeClr val="bg1"/>
                </a:solidFill>
                <a:latin typeface="Calibri" panose="020F0502020204030204" pitchFamily="34" charset="0"/>
                <a:cs typeface="Arial" panose="020B0604020202020204" pitchFamily="34" charset="0"/>
              </a:rPr>
              <a:t>MAT</a:t>
            </a:r>
          </a:p>
          <a:p>
            <a:pPr marL="1257300" lvl="2" indent="-342900" fontAlgn="base">
              <a:lnSpc>
                <a:spcPct val="90000"/>
              </a:lnSpc>
              <a:spcBef>
                <a:spcPts val="300"/>
              </a:spcBef>
              <a:spcAft>
                <a:spcPct val="0"/>
              </a:spcAft>
              <a:buFont typeface="Wingdings" pitchFamily="2" charset="2"/>
              <a:buChar char="Ø"/>
              <a:defRPr/>
            </a:pPr>
            <a:r>
              <a:rPr lang="en-US" sz="1400" b="1" dirty="0">
                <a:solidFill>
                  <a:schemeClr val="bg1"/>
                </a:solidFill>
                <a:latin typeface="Calibri" panose="020F0502020204030204" pitchFamily="34" charset="0"/>
                <a:cs typeface="Arial" panose="020B0604020202020204" pitchFamily="34" charset="0"/>
              </a:rPr>
              <a:t>SSP</a:t>
            </a:r>
          </a:p>
          <a:p>
            <a:pPr marL="1257300" lvl="2" indent="-342900" fontAlgn="base">
              <a:lnSpc>
                <a:spcPct val="90000"/>
              </a:lnSpc>
              <a:spcBef>
                <a:spcPts val="300"/>
              </a:spcBef>
              <a:spcAft>
                <a:spcPct val="0"/>
              </a:spcAft>
              <a:buFont typeface="Wingdings" pitchFamily="2" charset="2"/>
              <a:buChar char="Ø"/>
              <a:defRPr/>
            </a:pPr>
            <a:r>
              <a:rPr lang="en-US" sz="1400" b="1" dirty="0">
                <a:solidFill>
                  <a:schemeClr val="bg1"/>
                </a:solidFill>
                <a:latin typeface="Calibri" panose="020F0502020204030204" pitchFamily="34" charset="0"/>
                <a:cs typeface="Arial" panose="020B0604020202020204" pitchFamily="34" charset="0"/>
              </a:rPr>
              <a:t>Safe sex</a:t>
            </a:r>
          </a:p>
          <a:p>
            <a:pPr marL="1257300" lvl="2" indent="-342900" fontAlgn="base">
              <a:lnSpc>
                <a:spcPct val="90000"/>
              </a:lnSpc>
              <a:spcBef>
                <a:spcPts val="300"/>
              </a:spcBef>
              <a:spcAft>
                <a:spcPct val="0"/>
              </a:spcAft>
              <a:buFont typeface="Wingdings" pitchFamily="2" charset="2"/>
              <a:buChar char="Ø"/>
              <a:defRPr/>
            </a:pPr>
            <a:r>
              <a:rPr lang="en-US" sz="1400" b="1" dirty="0" err="1">
                <a:solidFill>
                  <a:schemeClr val="bg1"/>
                </a:solidFill>
                <a:latin typeface="Calibri" panose="020F0502020204030204" pitchFamily="34" charset="0"/>
                <a:cs typeface="Arial" panose="020B0604020202020204" pitchFamily="34" charset="0"/>
              </a:rPr>
              <a:t>PrEP</a:t>
            </a:r>
            <a:endParaRPr lang="en-US" sz="1400" b="1" dirty="0">
              <a:solidFill>
                <a:schemeClr val="bg1"/>
              </a:solidFill>
              <a:latin typeface="Calibri" panose="020F0502020204030204" pitchFamily="34" charset="0"/>
              <a:cs typeface="Arial" panose="020B0604020202020204" pitchFamily="34" charset="0"/>
            </a:endParaRPr>
          </a:p>
          <a:p>
            <a:pPr marL="800100" lvl="1" indent="-342900" fontAlgn="base">
              <a:lnSpc>
                <a:spcPct val="90000"/>
              </a:lnSpc>
              <a:spcBef>
                <a:spcPts val="300"/>
              </a:spcBef>
              <a:spcAft>
                <a:spcPct val="0"/>
              </a:spcAft>
              <a:buFont typeface="Wingdings" pitchFamily="2" charset="2"/>
              <a:buChar char="Ø"/>
              <a:defRPr/>
            </a:pPr>
            <a:r>
              <a:rPr lang="en-US" sz="1600" b="1" dirty="0">
                <a:solidFill>
                  <a:schemeClr val="bg1"/>
                </a:solidFill>
                <a:latin typeface="Calibri" panose="020F0502020204030204" pitchFamily="34" charset="0"/>
                <a:cs typeface="Arial" panose="020B0604020202020204" pitchFamily="34" charset="0"/>
              </a:rPr>
              <a:t>Surveillance for reinfection</a:t>
            </a:r>
          </a:p>
        </p:txBody>
      </p:sp>
      <p:sp>
        <p:nvSpPr>
          <p:cNvPr id="12" name="Rectangle 6">
            <a:extLst>
              <a:ext uri="{FF2B5EF4-FFF2-40B4-BE49-F238E27FC236}">
                <a16:creationId xmlns:a16="http://schemas.microsoft.com/office/drawing/2014/main" id="{1C5762B2-A058-8FF9-D0F3-3BB9365E768A}"/>
              </a:ext>
            </a:extLst>
          </p:cNvPr>
          <p:cNvSpPr>
            <a:spLocks noChangeArrowheads="1"/>
          </p:cNvSpPr>
          <p:nvPr/>
        </p:nvSpPr>
        <p:spPr bwMode="auto">
          <a:xfrm>
            <a:off x="6796630" y="2055054"/>
            <a:ext cx="4386447" cy="3657600"/>
          </a:xfrm>
          <a:prstGeom prst="rect">
            <a:avLst/>
          </a:prstGeom>
          <a:solidFill>
            <a:schemeClr val="accent2"/>
          </a:solidFill>
          <a:ln w="9525">
            <a:solidFill>
              <a:schemeClr val="bg1"/>
            </a:solidFill>
            <a:miter lim="800000"/>
            <a:headEnd/>
            <a:tailEnd/>
          </a:ln>
        </p:spPr>
        <p:txBody>
          <a:bodyPr wrap="none" anchor="ctr"/>
          <a:lstStyle/>
          <a:p>
            <a:pPr fontAlgn="base">
              <a:lnSpc>
                <a:spcPct val="90000"/>
              </a:lnSpc>
              <a:spcBef>
                <a:spcPts val="300"/>
              </a:spcBef>
              <a:spcAft>
                <a:spcPct val="0"/>
              </a:spcAft>
              <a:defRPr/>
            </a:pPr>
            <a:endParaRPr lang="en-US" b="1" dirty="0">
              <a:solidFill>
                <a:schemeClr val="bg1"/>
              </a:solidFill>
              <a:latin typeface="Calibri" panose="020F0502020204030204" pitchFamily="34" charset="0"/>
              <a:cs typeface="Arial" panose="020B0604020202020204" pitchFamily="34" charset="0"/>
            </a:endParaRPr>
          </a:p>
          <a:p>
            <a:pPr fontAlgn="base">
              <a:lnSpc>
                <a:spcPct val="90000"/>
              </a:lnSpc>
              <a:spcBef>
                <a:spcPts val="300"/>
              </a:spcBef>
              <a:spcAft>
                <a:spcPct val="0"/>
              </a:spcAft>
              <a:defRPr/>
            </a:pPr>
            <a:endParaRPr lang="en-US" b="1" dirty="0">
              <a:solidFill>
                <a:schemeClr val="bg1"/>
              </a:solidFill>
              <a:latin typeface="Calibri" panose="020F0502020204030204" pitchFamily="34" charset="0"/>
              <a:cs typeface="Arial" panose="020B0604020202020204" pitchFamily="34" charset="0"/>
            </a:endParaRPr>
          </a:p>
          <a:p>
            <a:pPr algn="ctr" fontAlgn="base">
              <a:lnSpc>
                <a:spcPct val="90000"/>
              </a:lnSpc>
              <a:spcBef>
                <a:spcPts val="300"/>
              </a:spcBef>
              <a:spcAft>
                <a:spcPct val="0"/>
              </a:spcAft>
              <a:defRPr/>
            </a:pPr>
            <a:r>
              <a:rPr lang="en-US" b="1" dirty="0">
                <a:solidFill>
                  <a:schemeClr val="bg1"/>
                </a:solidFill>
                <a:latin typeface="Calibri" panose="020F0502020204030204" pitchFamily="34" charset="0"/>
                <a:cs typeface="Arial" panose="020B0604020202020204" pitchFamily="34" charset="0"/>
              </a:rPr>
              <a:t>     </a:t>
            </a:r>
            <a:r>
              <a:rPr lang="en-US" sz="2400" dirty="0">
                <a:solidFill>
                  <a:srgbClr val="FFFF00"/>
                </a:solidFill>
                <a:latin typeface="Calibri" panose="020F0502020204030204" pitchFamily="34" charset="0"/>
                <a:cs typeface="Arial" panose="020B0604020202020204" pitchFamily="34" charset="0"/>
              </a:rPr>
              <a:t>Person’s fibrosis (stage 3/4)</a:t>
            </a:r>
            <a:br>
              <a:rPr lang="en-US" sz="2400" dirty="0">
                <a:solidFill>
                  <a:srgbClr val="FFFF00"/>
                </a:solidFill>
                <a:latin typeface="Calibri" panose="020F0502020204030204" pitchFamily="34" charset="0"/>
                <a:cs typeface="Arial" panose="020B0604020202020204" pitchFamily="34" charset="0"/>
              </a:rPr>
            </a:br>
            <a:endParaRPr lang="en-US" sz="2400" dirty="0">
              <a:solidFill>
                <a:srgbClr val="FFFF00"/>
              </a:solidFill>
              <a:latin typeface="Calibri" panose="020F0502020204030204" pitchFamily="34" charset="0"/>
              <a:cs typeface="Arial" panose="020B0604020202020204" pitchFamily="34" charset="0"/>
            </a:endParaRPr>
          </a:p>
          <a:p>
            <a:pPr marL="742950" lvl="1" indent="-285750" fontAlgn="base">
              <a:lnSpc>
                <a:spcPct val="90000"/>
              </a:lnSpc>
              <a:spcBef>
                <a:spcPts val="300"/>
              </a:spcBef>
              <a:spcAft>
                <a:spcPct val="0"/>
              </a:spcAft>
              <a:buFont typeface="Wingdings" pitchFamily="2" charset="2"/>
              <a:buChar char="Ø"/>
              <a:defRPr/>
            </a:pPr>
            <a:r>
              <a:rPr lang="en-US" sz="1600" b="1" dirty="0">
                <a:solidFill>
                  <a:srgbClr val="FFFFFF"/>
                </a:solidFill>
                <a:latin typeface="Calibri" panose="020F0502020204030204" pitchFamily="34" charset="0"/>
                <a:cs typeface="Arial" panose="020B0604020202020204" pitchFamily="34" charset="0"/>
              </a:rPr>
              <a:t>Counseling</a:t>
            </a:r>
          </a:p>
          <a:p>
            <a:pPr marL="742950" lvl="1" indent="-285750" fontAlgn="base">
              <a:lnSpc>
                <a:spcPct val="90000"/>
              </a:lnSpc>
              <a:spcBef>
                <a:spcPts val="300"/>
              </a:spcBef>
              <a:spcAft>
                <a:spcPct val="0"/>
              </a:spcAft>
              <a:buFont typeface="Wingdings" pitchFamily="2" charset="2"/>
              <a:buChar char="Ø"/>
              <a:defRPr/>
            </a:pPr>
            <a:r>
              <a:rPr lang="en-US" sz="1600" b="1" dirty="0">
                <a:solidFill>
                  <a:srgbClr val="FFFFFF"/>
                </a:solidFill>
                <a:latin typeface="Calibri" panose="020F0502020204030204" pitchFamily="34" charset="0"/>
                <a:cs typeface="Arial" panose="020B0604020202020204" pitchFamily="34" charset="0"/>
              </a:rPr>
              <a:t>Harm reduction</a:t>
            </a:r>
            <a:br>
              <a:rPr lang="en-US" sz="1600" b="1" dirty="0">
                <a:solidFill>
                  <a:srgbClr val="FFFFFF"/>
                </a:solidFill>
                <a:latin typeface="Calibri" panose="020F0502020204030204" pitchFamily="34" charset="0"/>
                <a:cs typeface="Arial" panose="020B0604020202020204" pitchFamily="34" charset="0"/>
              </a:rPr>
            </a:br>
            <a:r>
              <a:rPr lang="en-US" sz="1600" b="1" dirty="0">
                <a:solidFill>
                  <a:srgbClr val="FFFFFF"/>
                </a:solidFill>
                <a:latin typeface="Calibri" panose="020F0502020204030204" pitchFamily="34" charset="0"/>
                <a:cs typeface="Arial" panose="020B0604020202020204" pitchFamily="34" charset="0"/>
              </a:rPr>
              <a:t>(alcohol and obesity)</a:t>
            </a:r>
          </a:p>
          <a:p>
            <a:pPr marL="742950" lvl="1" indent="-285750" fontAlgn="base">
              <a:lnSpc>
                <a:spcPct val="90000"/>
              </a:lnSpc>
              <a:spcBef>
                <a:spcPts val="300"/>
              </a:spcBef>
              <a:spcAft>
                <a:spcPct val="0"/>
              </a:spcAft>
              <a:buFont typeface="Wingdings" pitchFamily="2" charset="2"/>
              <a:buChar char="Ø"/>
              <a:defRPr/>
            </a:pPr>
            <a:r>
              <a:rPr lang="en-US" sz="1600" b="1" dirty="0">
                <a:solidFill>
                  <a:srgbClr val="FFFFFF"/>
                </a:solidFill>
                <a:latin typeface="Calibri" panose="020F0502020204030204" pitchFamily="34" charset="0"/>
                <a:cs typeface="Arial" panose="020B0604020202020204" pitchFamily="34" charset="0"/>
              </a:rPr>
              <a:t>Surveillance for HCC</a:t>
            </a:r>
          </a:p>
          <a:p>
            <a:pPr marL="742950" lvl="1" indent="-285750" fontAlgn="base">
              <a:lnSpc>
                <a:spcPct val="90000"/>
              </a:lnSpc>
              <a:spcBef>
                <a:spcPts val="300"/>
              </a:spcBef>
              <a:spcAft>
                <a:spcPct val="0"/>
              </a:spcAft>
              <a:buFont typeface="Wingdings" pitchFamily="2" charset="2"/>
              <a:buChar char="Ø"/>
              <a:defRPr/>
            </a:pPr>
            <a:r>
              <a:rPr lang="en-US" sz="1600" b="1" dirty="0">
                <a:solidFill>
                  <a:srgbClr val="FFFFFF"/>
                </a:solidFill>
                <a:latin typeface="Calibri" panose="020F0502020204030204" pitchFamily="34" charset="0"/>
                <a:cs typeface="Arial" panose="020B0604020202020204" pitchFamily="34" charset="0"/>
              </a:rPr>
              <a:t>Screening for esophageal</a:t>
            </a:r>
            <a:br>
              <a:rPr lang="en-US" sz="1600" b="1" dirty="0">
                <a:solidFill>
                  <a:srgbClr val="FFFFFF"/>
                </a:solidFill>
                <a:latin typeface="Calibri" panose="020F0502020204030204" pitchFamily="34" charset="0"/>
                <a:cs typeface="Arial" panose="020B0604020202020204" pitchFamily="34" charset="0"/>
              </a:rPr>
            </a:br>
            <a:r>
              <a:rPr lang="en-US" sz="1600" b="1" dirty="0">
                <a:solidFill>
                  <a:srgbClr val="FFFFFF"/>
                </a:solidFill>
                <a:latin typeface="Calibri" panose="020F0502020204030204" pitchFamily="34" charset="0"/>
                <a:cs typeface="Arial" panose="020B0604020202020204" pitchFamily="34" charset="0"/>
              </a:rPr>
              <a:t>varices</a:t>
            </a:r>
          </a:p>
          <a:p>
            <a:pPr marL="742950" lvl="1" indent="-285750" fontAlgn="base">
              <a:lnSpc>
                <a:spcPct val="90000"/>
              </a:lnSpc>
              <a:spcBef>
                <a:spcPts val="300"/>
              </a:spcBef>
              <a:spcAft>
                <a:spcPct val="0"/>
              </a:spcAft>
              <a:buFont typeface="Wingdings" pitchFamily="2" charset="2"/>
              <a:buChar char="Ø"/>
              <a:defRPr/>
            </a:pPr>
            <a:r>
              <a:rPr lang="en-US" sz="1600" b="1" dirty="0">
                <a:solidFill>
                  <a:srgbClr val="FFFFFF"/>
                </a:solidFill>
                <a:latin typeface="Calibri" panose="020F0502020204030204" pitchFamily="34" charset="0"/>
                <a:cs typeface="Arial" panose="020B0604020202020204" pitchFamily="34" charset="0"/>
              </a:rPr>
              <a:t>Screening for encephalopathy </a:t>
            </a:r>
          </a:p>
          <a:p>
            <a:pPr lvl="1" fontAlgn="base">
              <a:lnSpc>
                <a:spcPct val="90000"/>
              </a:lnSpc>
              <a:spcBef>
                <a:spcPts val="300"/>
              </a:spcBef>
              <a:spcAft>
                <a:spcPct val="0"/>
              </a:spcAft>
              <a:defRPr/>
            </a:pPr>
            <a:r>
              <a:rPr lang="en-US" sz="1600" b="1" dirty="0">
                <a:solidFill>
                  <a:srgbClr val="FFFFFF"/>
                </a:solidFill>
                <a:latin typeface="Calibri" panose="020F0502020204030204" pitchFamily="34" charset="0"/>
                <a:cs typeface="Arial" panose="020B0604020202020204" pitchFamily="34" charset="0"/>
              </a:rPr>
              <a:t>      </a:t>
            </a:r>
          </a:p>
          <a:p>
            <a:pPr lvl="1" fontAlgn="base">
              <a:lnSpc>
                <a:spcPct val="90000"/>
              </a:lnSpc>
              <a:spcBef>
                <a:spcPts val="300"/>
              </a:spcBef>
              <a:spcAft>
                <a:spcPct val="0"/>
              </a:spcAft>
              <a:defRPr/>
            </a:pPr>
            <a:endParaRPr lang="en-US" sz="1600" b="1" dirty="0">
              <a:solidFill>
                <a:srgbClr val="FFFFFF"/>
              </a:solidFill>
              <a:latin typeface="Calibri" panose="020F050202020403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949E512D-921F-C07D-8790-4FDBBE7A2F3A}"/>
              </a:ext>
            </a:extLst>
          </p:cNvPr>
          <p:cNvCxnSpPr/>
          <p:nvPr/>
        </p:nvCxnSpPr>
        <p:spPr>
          <a:xfrm>
            <a:off x="5951805" y="2283655"/>
            <a:ext cx="0" cy="2730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11">
            <a:extLst>
              <a:ext uri="{FF2B5EF4-FFF2-40B4-BE49-F238E27FC236}">
                <a16:creationId xmlns:a16="http://schemas.microsoft.com/office/drawing/2014/main" id="{07C619C7-ACCD-D8CA-60CF-29C82A6D6C30}"/>
              </a:ext>
            </a:extLst>
          </p:cNvPr>
          <p:cNvSpPr txBox="1">
            <a:spLocks noChangeArrowheads="1"/>
          </p:cNvSpPr>
          <p:nvPr/>
        </p:nvSpPr>
        <p:spPr bwMode="auto">
          <a:xfrm>
            <a:off x="2751405" y="6200225"/>
            <a:ext cx="64960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 typeface="Wingdings" panose="05000000000000000000" pitchFamily="2" charset="2"/>
              <a:buNone/>
            </a:pPr>
            <a:r>
              <a:rPr lang="en-US" altLang="en-US" sz="1400" dirty="0">
                <a:solidFill>
                  <a:srgbClr val="455560"/>
                </a:solidFill>
                <a:latin typeface="Calibri" panose="020F0502020204030204" pitchFamily="34" charset="0"/>
                <a:cs typeface="Arial" panose="020B0604020202020204" pitchFamily="34" charset="0"/>
              </a:rPr>
              <a:t>Falade-Nwulia O, et al. J Hepatol. 2017;66:267-269. </a:t>
            </a:r>
            <a:r>
              <a:rPr lang="nb-NO" altLang="en-US" sz="1400" dirty="0">
                <a:solidFill>
                  <a:srgbClr val="455560"/>
                </a:solidFill>
                <a:latin typeface="Calibri" panose="020F0502020204030204" pitchFamily="34" charset="0"/>
                <a:cs typeface="Arial" panose="020B0604020202020204" pitchFamily="34" charset="0"/>
              </a:rPr>
              <a:t>AASLD/IDSA HCV Guidelines. 2017.</a:t>
            </a:r>
          </a:p>
        </p:txBody>
      </p:sp>
    </p:spTree>
    <p:extLst>
      <p:ext uri="{BB962C8B-B14F-4D97-AF65-F5344CB8AC3E}">
        <p14:creationId xmlns:p14="http://schemas.microsoft.com/office/powerpoint/2010/main" val="124642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HCV Care Model: Lessons Learned</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pic>
        <p:nvPicPr>
          <p:cNvPr id="7" name="Picture 3">
            <a:extLst>
              <a:ext uri="{FF2B5EF4-FFF2-40B4-BE49-F238E27FC236}">
                <a16:creationId xmlns:a16="http://schemas.microsoft.com/office/drawing/2014/main" id="{0EB9379E-9995-4F8B-DCD6-C0F3318E8F94}"/>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46188" y="1528354"/>
            <a:ext cx="10279670" cy="345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a:extLst>
              <a:ext uri="{FF2B5EF4-FFF2-40B4-BE49-F238E27FC236}">
                <a16:creationId xmlns:a16="http://schemas.microsoft.com/office/drawing/2014/main" id="{4E4B48CB-68A9-2AA9-970F-9257C292BA82}"/>
              </a:ext>
            </a:extLst>
          </p:cNvPr>
          <p:cNvSpPr/>
          <p:nvPr/>
        </p:nvSpPr>
        <p:spPr>
          <a:xfrm>
            <a:off x="1587392" y="4984611"/>
            <a:ext cx="2124085" cy="137726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prstClr val="white"/>
                </a:solidFill>
                <a:latin typeface="Arial"/>
              </a:rPr>
              <a:t>-Project ECHO:</a:t>
            </a:r>
          </a:p>
          <a:p>
            <a:r>
              <a:rPr lang="en-US" sz="1350" dirty="0">
                <a:solidFill>
                  <a:prstClr val="white"/>
                </a:solidFill>
                <a:latin typeface="Arial"/>
              </a:rPr>
              <a:t> Key in training PCPs </a:t>
            </a:r>
          </a:p>
          <a:p>
            <a:r>
              <a:rPr lang="en-US" sz="1350" dirty="0">
                <a:solidFill>
                  <a:prstClr val="white"/>
                </a:solidFill>
                <a:latin typeface="Arial"/>
              </a:rPr>
              <a:t>-Cure rates did not vary among provider type</a:t>
            </a:r>
          </a:p>
        </p:txBody>
      </p:sp>
      <p:sp>
        <p:nvSpPr>
          <p:cNvPr id="9" name="Rounded Rectangle 8">
            <a:extLst>
              <a:ext uri="{FF2B5EF4-FFF2-40B4-BE49-F238E27FC236}">
                <a16:creationId xmlns:a16="http://schemas.microsoft.com/office/drawing/2014/main" id="{2A5BD7BD-221B-6B47-331D-56FCE764F1A9}"/>
              </a:ext>
            </a:extLst>
          </p:cNvPr>
          <p:cNvSpPr/>
          <p:nvPr/>
        </p:nvSpPr>
        <p:spPr>
          <a:xfrm>
            <a:off x="4302525" y="4984617"/>
            <a:ext cx="1961414" cy="140436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latin typeface="Arial"/>
              </a:rPr>
              <a:t>Once clinical capacity is met the rate limiting step to link to care and treat depends on other factors:</a:t>
            </a:r>
          </a:p>
        </p:txBody>
      </p:sp>
      <p:sp>
        <p:nvSpPr>
          <p:cNvPr id="10" name="Rounded Rectangle 9">
            <a:extLst>
              <a:ext uri="{FF2B5EF4-FFF2-40B4-BE49-F238E27FC236}">
                <a16:creationId xmlns:a16="http://schemas.microsoft.com/office/drawing/2014/main" id="{5FA9CF92-8D77-717E-E7A9-7F6659464DAF}"/>
              </a:ext>
            </a:extLst>
          </p:cNvPr>
          <p:cNvSpPr/>
          <p:nvPr/>
        </p:nvSpPr>
        <p:spPr>
          <a:xfrm>
            <a:off x="6620881" y="4991080"/>
            <a:ext cx="3651386" cy="13979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ü"/>
            </a:pPr>
            <a:r>
              <a:rPr lang="en-US" sz="1350" dirty="0">
                <a:solidFill>
                  <a:prstClr val="white"/>
                </a:solidFill>
                <a:latin typeface="Arial"/>
              </a:rPr>
              <a:t>Difficult to reach patients/doctors</a:t>
            </a:r>
          </a:p>
          <a:p>
            <a:pPr marL="214313" indent="-214313">
              <a:buFont typeface="Wingdings" panose="05000000000000000000" pitchFamily="2" charset="2"/>
              <a:buChar char="ü"/>
            </a:pPr>
            <a:r>
              <a:rPr lang="en-US" sz="1350" dirty="0">
                <a:solidFill>
                  <a:prstClr val="white"/>
                </a:solidFill>
                <a:latin typeface="Arial"/>
              </a:rPr>
              <a:t>Patients with other medical priorities</a:t>
            </a:r>
          </a:p>
          <a:p>
            <a:pPr marL="214313" indent="-214313">
              <a:buFont typeface="Wingdings" panose="05000000000000000000" pitchFamily="2" charset="2"/>
              <a:buChar char="ü"/>
            </a:pPr>
            <a:r>
              <a:rPr lang="en-US" sz="1350" dirty="0">
                <a:solidFill>
                  <a:prstClr val="white"/>
                </a:solidFill>
                <a:latin typeface="Arial"/>
              </a:rPr>
              <a:t>Patients with other socio/economic priorities</a:t>
            </a:r>
          </a:p>
          <a:p>
            <a:pPr marL="214313" indent="-214313">
              <a:buFont typeface="Wingdings" panose="05000000000000000000" pitchFamily="2" charset="2"/>
              <a:buChar char="ü"/>
            </a:pPr>
            <a:r>
              <a:rPr lang="en-US" sz="1350" dirty="0">
                <a:solidFill>
                  <a:prstClr val="white"/>
                </a:solidFill>
                <a:latin typeface="Arial"/>
              </a:rPr>
              <a:t>Incarceration</a:t>
            </a:r>
          </a:p>
          <a:p>
            <a:pPr marL="214313" indent="-214313">
              <a:buFont typeface="Wingdings" panose="05000000000000000000" pitchFamily="2" charset="2"/>
              <a:buChar char="ü"/>
            </a:pPr>
            <a:r>
              <a:rPr lang="en-US" sz="1350" dirty="0">
                <a:solidFill>
                  <a:prstClr val="white"/>
                </a:solidFill>
                <a:latin typeface="Arial"/>
              </a:rPr>
              <a:t>Delays in DAA acquisition</a:t>
            </a:r>
          </a:p>
        </p:txBody>
      </p:sp>
      <p:sp>
        <p:nvSpPr>
          <p:cNvPr id="12" name="Right Arrow 11">
            <a:extLst>
              <a:ext uri="{FF2B5EF4-FFF2-40B4-BE49-F238E27FC236}">
                <a16:creationId xmlns:a16="http://schemas.microsoft.com/office/drawing/2014/main" id="{D18AA248-EB0C-C0C2-A173-28E0A76B7208}"/>
              </a:ext>
            </a:extLst>
          </p:cNvPr>
          <p:cNvSpPr/>
          <p:nvPr/>
        </p:nvSpPr>
        <p:spPr>
          <a:xfrm>
            <a:off x="6350063" y="5424519"/>
            <a:ext cx="206425" cy="388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15" name="Right Arrow 14">
            <a:extLst>
              <a:ext uri="{FF2B5EF4-FFF2-40B4-BE49-F238E27FC236}">
                <a16:creationId xmlns:a16="http://schemas.microsoft.com/office/drawing/2014/main" id="{8405084E-4782-A573-F3A9-B38A4445F39B}"/>
              </a:ext>
            </a:extLst>
          </p:cNvPr>
          <p:cNvSpPr/>
          <p:nvPr/>
        </p:nvSpPr>
        <p:spPr>
          <a:xfrm>
            <a:off x="3909872" y="5431687"/>
            <a:ext cx="206425" cy="388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16" name="TextBox 15">
            <a:extLst>
              <a:ext uri="{FF2B5EF4-FFF2-40B4-BE49-F238E27FC236}">
                <a16:creationId xmlns:a16="http://schemas.microsoft.com/office/drawing/2014/main" id="{2998DF57-0C8A-969C-FCC1-603938DACCD2}"/>
              </a:ext>
            </a:extLst>
          </p:cNvPr>
          <p:cNvSpPr txBox="1"/>
          <p:nvPr/>
        </p:nvSpPr>
        <p:spPr>
          <a:xfrm>
            <a:off x="458730" y="6473958"/>
            <a:ext cx="11733270" cy="246221"/>
          </a:xfrm>
          <a:prstGeom prst="rect">
            <a:avLst/>
          </a:prstGeom>
          <a:noFill/>
        </p:spPr>
        <p:txBody>
          <a:bodyPr wrap="square" rtlCol="0">
            <a:spAutoFit/>
          </a:bodyPr>
          <a:lstStyle/>
          <a:p>
            <a:r>
              <a:rPr lang="en-US" sz="1000" dirty="0">
                <a:latin typeface="Arial"/>
              </a:rPr>
              <a:t>Cherokee Nation’s Community-Based Hepatitis C Elimination Model: November 2015-June 2019 Results. Essex W, Feder M, Winters A, </a:t>
            </a:r>
            <a:r>
              <a:rPr lang="en-US" sz="1000" dirty="0" err="1">
                <a:latin typeface="Arial"/>
              </a:rPr>
              <a:t>Nakatsukasa</a:t>
            </a:r>
            <a:r>
              <a:rPr lang="en-US" sz="1000" dirty="0">
                <a:latin typeface="Arial"/>
              </a:rPr>
              <a:t> W, Mera J. Presented at AASLD 2019, Boston, USA. </a:t>
            </a:r>
          </a:p>
        </p:txBody>
      </p:sp>
    </p:spTree>
    <p:extLst>
      <p:ext uri="{BB962C8B-B14F-4D97-AF65-F5344CB8AC3E}">
        <p14:creationId xmlns:p14="http://schemas.microsoft.com/office/powerpoint/2010/main" val="2012754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Conclusions</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20000"/>
          </a:blip>
          <a:srcRect l="16778" r="64354"/>
          <a:stretch/>
        </p:blipFill>
        <p:spPr>
          <a:xfrm>
            <a:off x="-1" y="1680561"/>
            <a:ext cx="2844801" cy="5115458"/>
          </a:xfrm>
          <a:prstGeom prst="rect">
            <a:avLst/>
          </a:prstGeom>
        </p:spPr>
      </p:pic>
      <p:sp>
        <p:nvSpPr>
          <p:cNvPr id="9" name="Content Placeholder 2">
            <a:extLst>
              <a:ext uri="{FF2B5EF4-FFF2-40B4-BE49-F238E27FC236}">
                <a16:creationId xmlns:a16="http://schemas.microsoft.com/office/drawing/2014/main" id="{329C4B29-29E3-9184-EA1F-6E2D77B1F2AF}"/>
              </a:ext>
            </a:extLst>
          </p:cNvPr>
          <p:cNvSpPr>
            <a:spLocks noGrp="1"/>
          </p:cNvSpPr>
          <p:nvPr>
            <p:ph sz="quarter" idx="1"/>
          </p:nvPr>
        </p:nvSpPr>
        <p:spPr>
          <a:xfrm>
            <a:off x="2505715" y="1877242"/>
            <a:ext cx="9578433" cy="4823129"/>
          </a:xfrm>
        </p:spPr>
        <p:txBody>
          <a:bodyPr anchor="ctr">
            <a:normAutofit/>
          </a:bodyPr>
          <a:lstStyle/>
          <a:p>
            <a:pPr marL="0" indent="0">
              <a:buClr>
                <a:srgbClr val="FFFFFF"/>
              </a:buClr>
              <a:buNone/>
            </a:pPr>
            <a:endParaRPr lang="en-US" dirty="0"/>
          </a:p>
          <a:p>
            <a:r>
              <a:rPr lang="en-US" dirty="0"/>
              <a:t>HCV causes high morbidity and Mortality in AI/AN communities</a:t>
            </a:r>
          </a:p>
          <a:p>
            <a:r>
              <a:rPr lang="en-US" dirty="0"/>
              <a:t>Primary care providers play a major role in:</a:t>
            </a:r>
          </a:p>
          <a:p>
            <a:pPr lvl="1"/>
            <a:r>
              <a:rPr lang="en-US" sz="2800" dirty="0"/>
              <a:t>Decreasing morbidity and mortality by treating HCV</a:t>
            </a:r>
          </a:p>
          <a:p>
            <a:pPr lvl="1"/>
            <a:r>
              <a:rPr lang="en-US" sz="2800" dirty="0"/>
              <a:t>Decreasing transmission by:</a:t>
            </a:r>
          </a:p>
          <a:p>
            <a:pPr lvl="2"/>
            <a:r>
              <a:rPr lang="en-US" sz="2800" dirty="0"/>
              <a:t>Providing medication assisted treatment/naloxone</a:t>
            </a:r>
          </a:p>
          <a:p>
            <a:pPr lvl="2"/>
            <a:r>
              <a:rPr lang="en-US" sz="2800" dirty="0"/>
              <a:t>Advocating for SSPs</a:t>
            </a:r>
          </a:p>
          <a:p>
            <a:pPr lvl="2"/>
            <a:r>
              <a:rPr lang="en-US" sz="2800" dirty="0"/>
              <a:t>Patient education</a:t>
            </a:r>
          </a:p>
          <a:p>
            <a:r>
              <a:rPr lang="en-US" dirty="0"/>
              <a:t>Planning and commitment can accelerate the process to HCV elimination</a:t>
            </a:r>
          </a:p>
          <a:p>
            <a:pPr marL="0" indent="0">
              <a:buNone/>
              <a:defRPr/>
            </a:pPr>
            <a:endParaRPr lang="en-US" dirty="0"/>
          </a:p>
        </p:txBody>
      </p:sp>
    </p:spTree>
    <p:extLst>
      <p:ext uri="{BB962C8B-B14F-4D97-AF65-F5344CB8AC3E}">
        <p14:creationId xmlns:p14="http://schemas.microsoft.com/office/powerpoint/2010/main" val="25083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Helpful Resources</a:t>
            </a:r>
            <a:endParaRPr lang="en-US" sz="1400"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20000"/>
          </a:blip>
          <a:srcRect l="16778" r="64354"/>
          <a:stretch/>
        </p:blipFill>
        <p:spPr>
          <a:xfrm>
            <a:off x="-1" y="1680561"/>
            <a:ext cx="2844801" cy="5115458"/>
          </a:xfrm>
          <a:prstGeom prst="rect">
            <a:avLst/>
          </a:prstGeom>
        </p:spPr>
      </p:pic>
      <p:graphicFrame>
        <p:nvGraphicFramePr>
          <p:cNvPr id="8" name="Content Placeholder 2">
            <a:extLst>
              <a:ext uri="{FF2B5EF4-FFF2-40B4-BE49-F238E27FC236}">
                <a16:creationId xmlns:a16="http://schemas.microsoft.com/office/drawing/2014/main" id="{1267B798-D7A6-EC87-A2EC-BB9A815C67E0}"/>
              </a:ext>
            </a:extLst>
          </p:cNvPr>
          <p:cNvGraphicFramePr>
            <a:graphicFrameLocks noGrp="1"/>
          </p:cNvGraphicFramePr>
          <p:nvPr>
            <p:ph idx="1"/>
            <p:extLst>
              <p:ext uri="{D42A27DB-BD31-4B8C-83A1-F6EECF244321}">
                <p14:modId xmlns:p14="http://schemas.microsoft.com/office/powerpoint/2010/main" val="3790027223"/>
              </p:ext>
            </p:extLst>
          </p:nvPr>
        </p:nvGraphicFramePr>
        <p:xfrm>
          <a:off x="2646908" y="1680561"/>
          <a:ext cx="9390347" cy="5191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567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101601" y="2962382"/>
            <a:ext cx="5486400" cy="38790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bg1"/>
                </a:solidFill>
                <a:ea typeface="+mn-lt"/>
                <a:cs typeface="+mn-lt"/>
              </a:rPr>
              <a:t>“Using trauma terminology implies that the individual is responsible for the response, rather than the broader systemic force caused by the state’s abuse of power”</a:t>
            </a:r>
          </a:p>
          <a:p>
            <a:pPr marL="0" indent="0">
              <a:buNone/>
            </a:pPr>
            <a:r>
              <a:rPr lang="en-US" sz="2000" b="1" dirty="0">
                <a:solidFill>
                  <a:schemeClr val="bg1"/>
                </a:solidFill>
                <a:ea typeface="+mn-lt"/>
                <a:cs typeface="+mn-lt"/>
              </a:rPr>
              <a:t>Linklater, R. (2014). Decolonizing trauma work : Indigenous stories and strategies. Black Point, Nova Scotia: Fernwood Publishing.</a:t>
            </a:r>
            <a:endParaRPr lang="en-US" sz="3000" b="1" dirty="0">
              <a:solidFill>
                <a:schemeClr val="bg1"/>
              </a:solidFill>
              <a:ea typeface="+mn-lt"/>
              <a:cs typeface="+mn-lt"/>
            </a:endParaRPr>
          </a:p>
          <a:p>
            <a:pPr marL="514350" indent="-514350">
              <a:buFont typeface="Arial" panose="020B0604020202020204" pitchFamily="34" charset="0"/>
              <a:buAutoNum type="romanUcPeriod"/>
            </a:pPr>
            <a:endParaRPr lang="en-US" sz="3200" b="0" i="0" dirty="0">
              <a:solidFill>
                <a:schemeClr val="bg1"/>
              </a:solidFill>
              <a:effectLst/>
              <a:cs typeface="Calibri"/>
            </a:endParaRPr>
          </a:p>
          <a:p>
            <a:pPr marL="0" indent="0">
              <a:buFont typeface="Arial" panose="020B0604020202020204" pitchFamily="34" charset="0"/>
              <a:buNone/>
            </a:pPr>
            <a:endParaRPr lang="en-US" sz="3200" dirty="0">
              <a:solidFill>
                <a:schemeClr val="bg1"/>
              </a:solidFill>
              <a:cs typeface="Calibri"/>
            </a:endParaRPr>
          </a:p>
          <a:p>
            <a:pPr marL="457200" indent="-457200"/>
            <a:endParaRPr lang="en-US" sz="3200"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 The Virus: Family Flaviviridae</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8" name="Content Placeholder 2">
            <a:extLst>
              <a:ext uri="{FF2B5EF4-FFF2-40B4-BE49-F238E27FC236}">
                <a16:creationId xmlns:a16="http://schemas.microsoft.com/office/drawing/2014/main" id="{34E21BF8-600D-32D9-9DDD-835C5A44D20E}"/>
              </a:ext>
            </a:extLst>
          </p:cNvPr>
          <p:cNvSpPr>
            <a:spLocks noGrp="1"/>
          </p:cNvSpPr>
          <p:nvPr>
            <p:ph sz="half" idx="1"/>
          </p:nvPr>
        </p:nvSpPr>
        <p:spPr>
          <a:xfrm>
            <a:off x="2158610" y="1635193"/>
            <a:ext cx="4445391" cy="5222807"/>
          </a:xfrm>
        </p:spPr>
        <p:txBody>
          <a:bodyPr>
            <a:normAutofit fontScale="92500" lnSpcReduction="20000"/>
          </a:bodyPr>
          <a:lstStyle/>
          <a:p>
            <a:r>
              <a:rPr lang="en-US" b="1" dirty="0"/>
              <a:t>Genus </a:t>
            </a:r>
            <a:r>
              <a:rPr lang="en-US" sz="2400" b="1" dirty="0" err="1"/>
              <a:t>Hepacivirus</a:t>
            </a:r>
            <a:endParaRPr lang="en-US" sz="2400" b="1" dirty="0"/>
          </a:p>
          <a:p>
            <a:pPr lvl="1"/>
            <a:r>
              <a:rPr lang="en-US" sz="2000" b="1" dirty="0"/>
              <a:t> </a:t>
            </a:r>
            <a:r>
              <a:rPr lang="en-US" sz="2000" dirty="0"/>
              <a:t>7 Genotypes</a:t>
            </a:r>
          </a:p>
          <a:p>
            <a:r>
              <a:rPr lang="en-US" b="1" i="1" dirty="0"/>
              <a:t>RNA Virus</a:t>
            </a:r>
          </a:p>
          <a:p>
            <a:pPr lvl="1"/>
            <a:endParaRPr lang="en-US" b="1" i="1" dirty="0"/>
          </a:p>
          <a:p>
            <a:r>
              <a:rPr lang="en-US" b="1" i="1" dirty="0"/>
              <a:t>Do not differ in: </a:t>
            </a:r>
          </a:p>
          <a:p>
            <a:pPr lvl="1"/>
            <a:r>
              <a:rPr lang="en-US" dirty="0"/>
              <a:t>Transmissibility</a:t>
            </a:r>
          </a:p>
          <a:p>
            <a:pPr lvl="1"/>
            <a:r>
              <a:rPr lang="en-US" dirty="0"/>
              <a:t>Level of replication </a:t>
            </a:r>
          </a:p>
          <a:p>
            <a:pPr lvl="1"/>
            <a:r>
              <a:rPr lang="en-US" dirty="0"/>
              <a:t>Rate of progression of the resulting liver disease</a:t>
            </a:r>
          </a:p>
          <a:p>
            <a:pPr lvl="1"/>
            <a:r>
              <a:rPr lang="en-US" dirty="0"/>
              <a:t>Response to treatment</a:t>
            </a:r>
            <a:br>
              <a:rPr lang="en-US" dirty="0"/>
            </a:br>
            <a:endParaRPr lang="en-US" dirty="0"/>
          </a:p>
          <a:p>
            <a:r>
              <a:rPr lang="en-US" b="1" i="1" dirty="0"/>
              <a:t>Does not integrate </a:t>
            </a:r>
            <a:r>
              <a:rPr lang="en-US" dirty="0"/>
              <a:t>in Chromosomal DNA</a:t>
            </a:r>
            <a:br>
              <a:rPr lang="en-US" dirty="0"/>
            </a:br>
            <a:endParaRPr lang="en-US" dirty="0"/>
          </a:p>
          <a:p>
            <a:r>
              <a:rPr lang="en-US" b="1" i="1" dirty="0"/>
              <a:t>Replicates</a:t>
            </a:r>
            <a:r>
              <a:rPr lang="en-US" dirty="0"/>
              <a:t> in hepatocytes, T cells, B cells and Monocytes</a:t>
            </a:r>
          </a:p>
          <a:p>
            <a:endParaRPr lang="en-US" dirty="0"/>
          </a:p>
        </p:txBody>
      </p:sp>
      <p:pic>
        <p:nvPicPr>
          <p:cNvPr id="10" name="Content Placeholder 12" descr="A picture containing map&#10;&#10;Description automatically generated">
            <a:extLst>
              <a:ext uri="{FF2B5EF4-FFF2-40B4-BE49-F238E27FC236}">
                <a16:creationId xmlns:a16="http://schemas.microsoft.com/office/drawing/2014/main" id="{80D72D03-9297-8F72-DF2C-BB50569629F7}"/>
              </a:ext>
            </a:extLst>
          </p:cNvPr>
          <p:cNvPicPr>
            <a:picLocks noChangeAspect="1"/>
          </p:cNvPicPr>
          <p:nvPr/>
        </p:nvPicPr>
        <p:blipFill>
          <a:blip r:embed="rId4"/>
          <a:stretch>
            <a:fillRect/>
          </a:stretch>
        </p:blipFill>
        <p:spPr>
          <a:xfrm>
            <a:off x="6037239" y="2004247"/>
            <a:ext cx="6047226" cy="3813717"/>
          </a:xfrm>
          <a:prstGeom prst="rect">
            <a:avLst/>
          </a:prstGeom>
        </p:spPr>
      </p:pic>
    </p:spTree>
    <p:extLst>
      <p:ext uri="{BB962C8B-B14F-4D97-AF65-F5344CB8AC3E}">
        <p14:creationId xmlns:p14="http://schemas.microsoft.com/office/powerpoint/2010/main" val="84975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cs typeface="Segoe UI"/>
              </a:rPr>
              <a:t>HCV: Transmission</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sp>
        <p:nvSpPr>
          <p:cNvPr id="10" name="Content Placeholder 2">
            <a:extLst>
              <a:ext uri="{FF2B5EF4-FFF2-40B4-BE49-F238E27FC236}">
                <a16:creationId xmlns:a16="http://schemas.microsoft.com/office/drawing/2014/main" id="{51B45769-693E-0D45-832A-808CF5494312}"/>
              </a:ext>
            </a:extLst>
          </p:cNvPr>
          <p:cNvSpPr>
            <a:spLocks noGrp="1"/>
          </p:cNvSpPr>
          <p:nvPr>
            <p:ph sz="half" idx="1"/>
          </p:nvPr>
        </p:nvSpPr>
        <p:spPr>
          <a:xfrm>
            <a:off x="508000" y="1728592"/>
            <a:ext cx="5408083" cy="4596008"/>
          </a:xfrm>
          <a:prstGeom prst="rect">
            <a:avLst/>
          </a:prstGeom>
        </p:spPr>
        <p:txBody>
          <a:bodyPr>
            <a:normAutofit fontScale="77500" lnSpcReduction="20000"/>
          </a:bodyPr>
          <a:lstStyle/>
          <a:p>
            <a:r>
              <a:rPr lang="en-US" b="1" dirty="0">
                <a:solidFill>
                  <a:srgbClr val="FF0000"/>
                </a:solidFill>
              </a:rPr>
              <a:t>Blood </a:t>
            </a:r>
          </a:p>
          <a:p>
            <a:pPr lvl="1"/>
            <a:r>
              <a:rPr lang="en-US" dirty="0"/>
              <a:t>IVDU is the leading cause in the United States</a:t>
            </a:r>
          </a:p>
          <a:p>
            <a:pPr lvl="2"/>
            <a:r>
              <a:rPr lang="en-US" dirty="0"/>
              <a:t>Snorting</a:t>
            </a:r>
          </a:p>
          <a:p>
            <a:pPr lvl="1"/>
            <a:r>
              <a:rPr lang="en-US" dirty="0"/>
              <a:t>Percutaneous injuries</a:t>
            </a:r>
          </a:p>
          <a:p>
            <a:pPr lvl="1"/>
            <a:r>
              <a:rPr lang="en-US" dirty="0"/>
              <a:t>Dental</a:t>
            </a:r>
          </a:p>
          <a:p>
            <a:pPr lvl="1"/>
            <a:r>
              <a:rPr lang="en-US" dirty="0"/>
              <a:t>Tattooing</a:t>
            </a:r>
          </a:p>
          <a:p>
            <a:pPr lvl="1"/>
            <a:r>
              <a:rPr lang="en-US" dirty="0"/>
              <a:t>Blood transfusion (Before 1992)</a:t>
            </a:r>
          </a:p>
          <a:p>
            <a:pPr marL="411480" lvl="1" indent="0">
              <a:buNone/>
            </a:pPr>
            <a:endParaRPr lang="en-US" dirty="0"/>
          </a:p>
          <a:p>
            <a:r>
              <a:rPr lang="en-US" b="1" dirty="0">
                <a:solidFill>
                  <a:srgbClr val="FF0000"/>
                </a:solidFill>
              </a:rPr>
              <a:t>Sexual contact</a:t>
            </a:r>
          </a:p>
          <a:p>
            <a:pPr lvl="1"/>
            <a:r>
              <a:rPr lang="en-US" dirty="0"/>
              <a:t>Rare in heterosexual</a:t>
            </a:r>
          </a:p>
          <a:p>
            <a:pPr lvl="1"/>
            <a:r>
              <a:rPr lang="en-US" dirty="0"/>
              <a:t>More frequent in HIV + MSM</a:t>
            </a:r>
            <a:br>
              <a:rPr lang="en-US" dirty="0"/>
            </a:br>
            <a:endParaRPr lang="en-US" dirty="0"/>
          </a:p>
          <a:p>
            <a:r>
              <a:rPr lang="en-US" b="1" dirty="0">
                <a:solidFill>
                  <a:srgbClr val="FF0000"/>
                </a:solidFill>
              </a:rPr>
              <a:t>Mother-to-child </a:t>
            </a:r>
          </a:p>
          <a:p>
            <a:pPr lvl="1"/>
            <a:r>
              <a:rPr lang="en-US" sz="2600" dirty="0"/>
              <a:t>The rate is 1.7% - 4.3 %</a:t>
            </a:r>
          </a:p>
          <a:p>
            <a:pPr lvl="1"/>
            <a:r>
              <a:rPr lang="en-US" sz="2600" b="0" i="1" dirty="0">
                <a:solidFill>
                  <a:srgbClr val="FF0000"/>
                </a:solidFill>
              </a:rPr>
              <a:t>Increased in IVDU, HIV co-infection, VL (?)</a:t>
            </a:r>
          </a:p>
          <a:p>
            <a:endParaRPr lang="en-US" dirty="0">
              <a:solidFill>
                <a:srgbClr val="FF0000"/>
              </a:solidFill>
            </a:endParaRPr>
          </a:p>
          <a:p>
            <a:endParaRPr lang="en-US" dirty="0"/>
          </a:p>
          <a:p>
            <a:endParaRPr lang="en-US" dirty="0"/>
          </a:p>
        </p:txBody>
      </p:sp>
      <p:graphicFrame>
        <p:nvGraphicFramePr>
          <p:cNvPr id="13" name="Content Placeholder 4">
            <a:extLst>
              <a:ext uri="{FF2B5EF4-FFF2-40B4-BE49-F238E27FC236}">
                <a16:creationId xmlns:a16="http://schemas.microsoft.com/office/drawing/2014/main" id="{FC208702-FA19-E771-B299-E6D07A199A20}"/>
              </a:ext>
            </a:extLst>
          </p:cNvPr>
          <p:cNvGraphicFramePr>
            <a:graphicFrameLocks noChangeAspect="1"/>
          </p:cNvGraphicFramePr>
          <p:nvPr/>
        </p:nvGraphicFramePr>
        <p:xfrm>
          <a:off x="3917677" y="1828801"/>
          <a:ext cx="8142305" cy="3982714"/>
        </p:xfrm>
        <a:graphic>
          <a:graphicData uri="http://schemas.openxmlformats.org/drawingml/2006/chart">
            <c:chart xmlns:c="http://schemas.openxmlformats.org/drawingml/2006/chart" xmlns:r="http://schemas.openxmlformats.org/officeDocument/2006/relationships" r:id="rId4"/>
          </a:graphicData>
        </a:graphic>
      </p:graphicFrame>
      <p:sp>
        <p:nvSpPr>
          <p:cNvPr id="14" name="Slide Number Placeholder 3">
            <a:extLst>
              <a:ext uri="{FF2B5EF4-FFF2-40B4-BE49-F238E27FC236}">
                <a16:creationId xmlns:a16="http://schemas.microsoft.com/office/drawing/2014/main" id="{8558CA6A-FA7F-20D0-5250-793E2F3ABF4B}"/>
              </a:ext>
            </a:extLst>
          </p:cNvPr>
          <p:cNvSpPr>
            <a:spLocks noGrp="1"/>
          </p:cNvSpPr>
          <p:nvPr>
            <p:ph type="sldNum" sz="quarter" idx="12"/>
          </p:nvPr>
        </p:nvSpPr>
        <p:spPr>
          <a:xfrm>
            <a:off x="8610600" y="6356350"/>
            <a:ext cx="2743200" cy="365125"/>
          </a:xfrm>
        </p:spPr>
        <p:txBody>
          <a:bodyPr/>
          <a:lstStyle/>
          <a:p>
            <a:fld id="{27B22628-1A3D-0F43-864E-ECBE435CBB29}" type="slidenum">
              <a:rPr lang="en-US" smtClean="0"/>
              <a:pPr/>
              <a:t>6</a:t>
            </a:fld>
            <a:endParaRPr lang="en-US" dirty="0"/>
          </a:p>
        </p:txBody>
      </p:sp>
      <p:sp>
        <p:nvSpPr>
          <p:cNvPr id="15" name="Text Box 7">
            <a:extLst>
              <a:ext uri="{FF2B5EF4-FFF2-40B4-BE49-F238E27FC236}">
                <a16:creationId xmlns:a16="http://schemas.microsoft.com/office/drawing/2014/main" id="{17965E61-97A8-33B3-A54B-133B12CBA276}"/>
              </a:ext>
            </a:extLst>
          </p:cNvPr>
          <p:cNvSpPr txBox="1">
            <a:spLocks noChangeArrowheads="1"/>
          </p:cNvSpPr>
          <p:nvPr/>
        </p:nvSpPr>
        <p:spPr bwMode="auto">
          <a:xfrm>
            <a:off x="10780795" y="1765820"/>
            <a:ext cx="1148827" cy="369332"/>
          </a:xfrm>
          <a:prstGeom prst="rect">
            <a:avLst/>
          </a:prstGeom>
          <a:solidFill>
            <a:srgbClr val="00FFFF"/>
          </a:solidFill>
          <a:ln>
            <a:noFill/>
          </a:ln>
          <a:effectLst/>
        </p:spPr>
        <p:txBody>
          <a:bodyPr wrap="square">
            <a:spAutoFit/>
          </a:bodyPr>
          <a:lstStyle/>
          <a:p>
            <a:pPr algn="ctr"/>
            <a:r>
              <a:rPr lang="en-US" b="1" dirty="0"/>
              <a:t>PWID</a:t>
            </a:r>
          </a:p>
        </p:txBody>
      </p:sp>
      <p:sp>
        <p:nvSpPr>
          <p:cNvPr id="16" name="Text Box 4">
            <a:extLst>
              <a:ext uri="{FF2B5EF4-FFF2-40B4-BE49-F238E27FC236}">
                <a16:creationId xmlns:a16="http://schemas.microsoft.com/office/drawing/2014/main" id="{F1A0ECB2-576C-AE7D-E4DE-C8040F427E1C}"/>
              </a:ext>
            </a:extLst>
          </p:cNvPr>
          <p:cNvSpPr txBox="1">
            <a:spLocks noChangeArrowheads="1"/>
          </p:cNvSpPr>
          <p:nvPr/>
        </p:nvSpPr>
        <p:spPr bwMode="auto">
          <a:xfrm>
            <a:off x="10810742" y="2242097"/>
            <a:ext cx="855299" cy="369332"/>
          </a:xfrm>
          <a:prstGeom prst="rect">
            <a:avLst/>
          </a:prstGeom>
          <a:solidFill>
            <a:srgbClr val="FF0000"/>
          </a:solidFill>
          <a:ln>
            <a:noFill/>
          </a:ln>
          <a:effectLst/>
        </p:spPr>
        <p:txBody>
          <a:bodyPr wrap="none">
            <a:spAutoFit/>
          </a:bodyPr>
          <a:lstStyle/>
          <a:p>
            <a:r>
              <a:rPr lang="en-US" b="1" dirty="0">
                <a:solidFill>
                  <a:srgbClr val="FFFF00"/>
                </a:solidFill>
              </a:rPr>
              <a:t>Sexual </a:t>
            </a:r>
          </a:p>
        </p:txBody>
      </p:sp>
      <p:sp>
        <p:nvSpPr>
          <p:cNvPr id="17" name="Text Box 5">
            <a:extLst>
              <a:ext uri="{FF2B5EF4-FFF2-40B4-BE49-F238E27FC236}">
                <a16:creationId xmlns:a16="http://schemas.microsoft.com/office/drawing/2014/main" id="{D336DF01-E60B-F56D-A0C0-F44C8FC39E51}"/>
              </a:ext>
            </a:extLst>
          </p:cNvPr>
          <p:cNvSpPr txBox="1">
            <a:spLocks noChangeArrowheads="1"/>
          </p:cNvSpPr>
          <p:nvPr/>
        </p:nvSpPr>
        <p:spPr bwMode="auto">
          <a:xfrm>
            <a:off x="10817022" y="3184865"/>
            <a:ext cx="830677" cy="338554"/>
          </a:xfrm>
          <a:prstGeom prst="rect">
            <a:avLst/>
          </a:prstGeom>
          <a:solidFill>
            <a:srgbClr val="FFFF00"/>
          </a:solidFill>
          <a:ln>
            <a:noFill/>
          </a:ln>
          <a:effectLst/>
        </p:spPr>
        <p:txBody>
          <a:bodyPr wrap="none">
            <a:spAutoFit/>
          </a:bodyPr>
          <a:lstStyle/>
          <a:p>
            <a:r>
              <a:rPr lang="en-US" sz="1600" b="1" dirty="0"/>
              <a:t>Other* </a:t>
            </a:r>
            <a:endParaRPr lang="en-US" sz="1600" b="1" dirty="0">
              <a:solidFill>
                <a:srgbClr val="FFFFFF"/>
              </a:solidFill>
            </a:endParaRPr>
          </a:p>
        </p:txBody>
      </p:sp>
      <p:sp>
        <p:nvSpPr>
          <p:cNvPr id="18" name="Rectangle 6">
            <a:extLst>
              <a:ext uri="{FF2B5EF4-FFF2-40B4-BE49-F238E27FC236}">
                <a16:creationId xmlns:a16="http://schemas.microsoft.com/office/drawing/2014/main" id="{B34B7B4A-7895-788A-853E-F6DE6F120A1D}"/>
              </a:ext>
            </a:extLst>
          </p:cNvPr>
          <p:cNvSpPr>
            <a:spLocks noChangeArrowheads="1"/>
          </p:cNvSpPr>
          <p:nvPr/>
        </p:nvSpPr>
        <p:spPr bwMode="auto">
          <a:xfrm>
            <a:off x="10826250" y="3635358"/>
            <a:ext cx="1057918" cy="338554"/>
          </a:xfrm>
          <a:prstGeom prst="rect">
            <a:avLst/>
          </a:prstGeom>
          <a:solidFill>
            <a:srgbClr val="00CC00"/>
          </a:solidFill>
          <a:ln>
            <a:noFill/>
          </a:ln>
          <a:effectLst/>
        </p:spPr>
        <p:txBody>
          <a:bodyPr wrap="none">
            <a:spAutoFit/>
          </a:bodyPr>
          <a:lstStyle/>
          <a:p>
            <a:r>
              <a:rPr lang="en-US" sz="1600" b="1" dirty="0">
                <a:solidFill>
                  <a:schemeClr val="bg1"/>
                </a:solidFill>
              </a:rPr>
              <a:t>Unknown </a:t>
            </a:r>
          </a:p>
        </p:txBody>
      </p:sp>
      <p:sp>
        <p:nvSpPr>
          <p:cNvPr id="19" name="Rectangle 8">
            <a:extLst>
              <a:ext uri="{FF2B5EF4-FFF2-40B4-BE49-F238E27FC236}">
                <a16:creationId xmlns:a16="http://schemas.microsoft.com/office/drawing/2014/main" id="{D040D64A-FF16-1824-6D96-A32BB5E70F1D}"/>
              </a:ext>
            </a:extLst>
          </p:cNvPr>
          <p:cNvSpPr>
            <a:spLocks noChangeArrowheads="1"/>
          </p:cNvSpPr>
          <p:nvPr/>
        </p:nvSpPr>
        <p:spPr bwMode="auto">
          <a:xfrm>
            <a:off x="10809208" y="2729370"/>
            <a:ext cx="1211485" cy="289310"/>
          </a:xfrm>
          <a:prstGeom prst="rect">
            <a:avLst/>
          </a:prstGeom>
          <a:solidFill>
            <a:schemeClr val="accent4"/>
          </a:solidFill>
          <a:ln>
            <a:noFill/>
          </a:ln>
          <a:effectLst/>
        </p:spPr>
        <p:txBody>
          <a:bodyPr wrap="none">
            <a:spAutoFit/>
          </a:bodyPr>
          <a:lstStyle/>
          <a:p>
            <a:pPr>
              <a:lnSpc>
                <a:spcPct val="80000"/>
              </a:lnSpc>
            </a:pPr>
            <a:r>
              <a:rPr lang="en-US" sz="1600" b="1" dirty="0"/>
              <a:t>Transfusion </a:t>
            </a:r>
          </a:p>
        </p:txBody>
      </p:sp>
      <p:sp>
        <p:nvSpPr>
          <p:cNvPr id="20" name="Rectangle 9">
            <a:extLst>
              <a:ext uri="{FF2B5EF4-FFF2-40B4-BE49-F238E27FC236}">
                <a16:creationId xmlns:a16="http://schemas.microsoft.com/office/drawing/2014/main" id="{3A9EC08A-79D5-90B0-C584-2E19ADB800A9}"/>
              </a:ext>
            </a:extLst>
          </p:cNvPr>
          <p:cNvSpPr>
            <a:spLocks noChangeArrowheads="1"/>
          </p:cNvSpPr>
          <p:nvPr/>
        </p:nvSpPr>
        <p:spPr bwMode="auto">
          <a:xfrm>
            <a:off x="1529580" y="6443246"/>
            <a:ext cx="36401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*Nosocomial; Health-care work; Perinatal</a:t>
            </a:r>
          </a:p>
        </p:txBody>
      </p:sp>
      <p:pic>
        <p:nvPicPr>
          <p:cNvPr id="21" name="Picture 12" descr="C:\WINNT\Profiles\drp4.000\Desktop\New Folder\Illustrator Files\cdclogodarkblue.bmp">
            <a:extLst>
              <a:ext uri="{FF2B5EF4-FFF2-40B4-BE49-F238E27FC236}">
                <a16:creationId xmlns:a16="http://schemas.microsoft.com/office/drawing/2014/main" id="{5190D759-CD5E-94D4-8E4A-DFF9216D2D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1" y="6172200"/>
            <a:ext cx="976936" cy="609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1C3D271-EB7F-8D0B-1DBD-23DC3EA8EA6E}"/>
              </a:ext>
            </a:extLst>
          </p:cNvPr>
          <p:cNvSpPr txBox="1"/>
          <p:nvPr/>
        </p:nvSpPr>
        <p:spPr>
          <a:xfrm>
            <a:off x="6671587" y="6366806"/>
            <a:ext cx="4612160" cy="461665"/>
          </a:xfrm>
          <a:prstGeom prst="rect">
            <a:avLst/>
          </a:prstGeom>
          <a:noFill/>
        </p:spPr>
        <p:txBody>
          <a:bodyPr wrap="none" rtlCol="0">
            <a:spAutoFit/>
          </a:bodyPr>
          <a:lstStyle/>
          <a:p>
            <a:r>
              <a:rPr lang="en-US" sz="800" dirty="0"/>
              <a:t>Centers for Disease Control and Prevention. Viral Hepatitis Surveillance—United States, 2016. </a:t>
            </a:r>
          </a:p>
          <a:p>
            <a:r>
              <a:rPr lang="en-US" sz="800" dirty="0"/>
              <a:t>Atlanta: US Department of Health and Human Services, Centers for Disease Control and Prevention; 2018. </a:t>
            </a:r>
          </a:p>
          <a:p>
            <a:r>
              <a:rPr lang="en-US" sz="800" dirty="0"/>
              <a:t>Available at: </a:t>
            </a:r>
            <a:r>
              <a:rPr lang="en-US" sz="800" u="sng" dirty="0">
                <a:hlinkClick r:id="rId6"/>
              </a:rPr>
              <a:t>https://www.cdc.gov/hepatitis/statistics/2016surveillance/index.htm</a:t>
            </a:r>
            <a:r>
              <a:rPr lang="en-US" sz="800" dirty="0"/>
              <a:t>.</a:t>
            </a:r>
          </a:p>
        </p:txBody>
      </p:sp>
    </p:spTree>
    <p:extLst>
      <p:ext uri="{BB962C8B-B14F-4D97-AF65-F5344CB8AC3E}">
        <p14:creationId xmlns:p14="http://schemas.microsoft.com/office/powerpoint/2010/main" val="7416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cs typeface="Segoe UI"/>
              </a:rPr>
              <a:t>HCV and Injection Drug Use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8" name="Text Placeholder 2">
            <a:extLst>
              <a:ext uri="{FF2B5EF4-FFF2-40B4-BE49-F238E27FC236}">
                <a16:creationId xmlns:a16="http://schemas.microsoft.com/office/drawing/2014/main" id="{B8778FCB-F864-DB18-A4EC-F35F04588582}"/>
              </a:ext>
            </a:extLst>
          </p:cNvPr>
          <p:cNvSpPr txBox="1">
            <a:spLocks/>
          </p:cNvSpPr>
          <p:nvPr/>
        </p:nvSpPr>
        <p:spPr>
          <a:xfrm>
            <a:off x="839787" y="1676272"/>
            <a:ext cx="5157787" cy="823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In the US &gt; 80% of HCV </a:t>
            </a:r>
            <a:br>
              <a:rPr lang="en-US" b="1" dirty="0"/>
            </a:br>
            <a:r>
              <a:rPr lang="en-US" b="1" dirty="0"/>
              <a:t>Transmission Occurs in PWID</a:t>
            </a:r>
          </a:p>
        </p:txBody>
      </p:sp>
      <p:sp>
        <p:nvSpPr>
          <p:cNvPr id="10" name="Text Placeholder 4">
            <a:extLst>
              <a:ext uri="{FF2B5EF4-FFF2-40B4-BE49-F238E27FC236}">
                <a16:creationId xmlns:a16="http://schemas.microsoft.com/office/drawing/2014/main" id="{542174C3-BF94-FD5C-FAE0-2184C7535982}"/>
              </a:ext>
            </a:extLst>
          </p:cNvPr>
          <p:cNvSpPr txBox="1">
            <a:spLocks/>
          </p:cNvSpPr>
          <p:nvPr/>
        </p:nvSpPr>
        <p:spPr>
          <a:xfrm>
            <a:off x="5875631" y="1786732"/>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Equipment</a:t>
            </a:r>
          </a:p>
        </p:txBody>
      </p:sp>
      <p:pic>
        <p:nvPicPr>
          <p:cNvPr id="13" name="Content Placeholder 7">
            <a:extLst>
              <a:ext uri="{FF2B5EF4-FFF2-40B4-BE49-F238E27FC236}">
                <a16:creationId xmlns:a16="http://schemas.microsoft.com/office/drawing/2014/main" id="{F5DC2269-2E09-3F0B-E979-CF8834D41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472" y="2505075"/>
            <a:ext cx="3758464" cy="3684588"/>
          </a:xfrm>
          <a:prstGeom prst="rect">
            <a:avLst/>
          </a:prstGeom>
        </p:spPr>
      </p:pic>
      <p:pic>
        <p:nvPicPr>
          <p:cNvPr id="14" name="Picture 2">
            <a:extLst>
              <a:ext uri="{FF2B5EF4-FFF2-40B4-BE49-F238E27FC236}">
                <a16:creationId xmlns:a16="http://schemas.microsoft.com/office/drawing/2014/main" id="{AAC3210E-413D-B78E-71E2-A595D54B12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731" y="2505075"/>
            <a:ext cx="4913900"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7CFF2438-6992-5D54-0245-892CB49394BA}"/>
              </a:ext>
            </a:extLst>
          </p:cNvPr>
          <p:cNvSpPr txBox="1"/>
          <p:nvPr/>
        </p:nvSpPr>
        <p:spPr>
          <a:xfrm>
            <a:off x="76200" y="6400800"/>
            <a:ext cx="8763000" cy="400110"/>
          </a:xfrm>
          <a:prstGeom prst="rect">
            <a:avLst/>
          </a:prstGeom>
          <a:noFill/>
        </p:spPr>
        <p:txBody>
          <a:bodyPr wrap="square" rtlCol="0">
            <a:spAutoFit/>
          </a:bodyPr>
          <a:lstStyle/>
          <a:p>
            <a:r>
              <a:rPr lang="en-US" sz="1000" dirty="0" err="1"/>
              <a:t>Palmateer</a:t>
            </a:r>
            <a:r>
              <a:rPr lang="en-US" sz="1000" dirty="0"/>
              <a:t> N, Hutchinson S, McAllister G et al. Risk of transmission associated with sharing drug injecting paraphernalia: analysis of recent hepatitis C virus (HCV) infection using cross-sectional survey data. J Viral </a:t>
            </a:r>
            <a:r>
              <a:rPr lang="en-US" sz="1000" dirty="0" err="1"/>
              <a:t>Hepatol</a:t>
            </a:r>
            <a:r>
              <a:rPr lang="en-US" sz="1000" dirty="0"/>
              <a:t> 2014 Jan;21(1):25-32</a:t>
            </a:r>
          </a:p>
        </p:txBody>
      </p:sp>
      <p:sp>
        <p:nvSpPr>
          <p:cNvPr id="17" name="Rectangle 16">
            <a:extLst>
              <a:ext uri="{FF2B5EF4-FFF2-40B4-BE49-F238E27FC236}">
                <a16:creationId xmlns:a16="http://schemas.microsoft.com/office/drawing/2014/main" id="{8EAEACFE-EDDB-F201-9308-D97A103AD293}"/>
              </a:ext>
            </a:extLst>
          </p:cNvPr>
          <p:cNvSpPr/>
          <p:nvPr/>
        </p:nvSpPr>
        <p:spPr>
          <a:xfrm>
            <a:off x="9780609" y="3346443"/>
            <a:ext cx="2708476" cy="2554545"/>
          </a:xfrm>
          <a:prstGeom prst="rect">
            <a:avLst/>
          </a:prstGeom>
        </p:spPr>
        <p:txBody>
          <a:bodyPr wrap="square">
            <a:spAutoFit/>
          </a:bodyPr>
          <a:lstStyle/>
          <a:p>
            <a:pPr algn="ctr"/>
            <a:r>
              <a:rPr lang="en-US" sz="2000" dirty="0"/>
              <a:t>Needle</a:t>
            </a:r>
          </a:p>
          <a:p>
            <a:pPr algn="ctr"/>
            <a:r>
              <a:rPr lang="en-US" sz="2000" dirty="0"/>
              <a:t>Syringe</a:t>
            </a:r>
          </a:p>
          <a:p>
            <a:pPr algn="ctr"/>
            <a:r>
              <a:rPr lang="en-US" sz="2000" dirty="0"/>
              <a:t>Cooker</a:t>
            </a:r>
          </a:p>
          <a:p>
            <a:pPr algn="ctr"/>
            <a:r>
              <a:rPr lang="en-US" sz="2000" dirty="0"/>
              <a:t>Table</a:t>
            </a:r>
          </a:p>
          <a:p>
            <a:pPr algn="ctr"/>
            <a:r>
              <a:rPr lang="en-US" sz="2000" dirty="0"/>
              <a:t>Tourniquet</a:t>
            </a:r>
          </a:p>
          <a:p>
            <a:pPr algn="ctr"/>
            <a:endParaRPr lang="en-US" sz="2000" dirty="0"/>
          </a:p>
          <a:p>
            <a:pPr algn="ctr"/>
            <a:endParaRPr lang="en-US" sz="2000" dirty="0"/>
          </a:p>
          <a:p>
            <a:pPr algn="ctr"/>
            <a:endParaRPr lang="en-US" sz="2000" dirty="0"/>
          </a:p>
        </p:txBody>
      </p:sp>
    </p:spTree>
    <p:extLst>
      <p:ext uri="{BB962C8B-B14F-4D97-AF65-F5344CB8AC3E}">
        <p14:creationId xmlns:p14="http://schemas.microsoft.com/office/powerpoint/2010/main" val="47629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37092"/>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Rates of HCV Infections are Rising Among Younger PWIDs</a:t>
            </a:r>
            <a:endParaRPr lang="en-US" dirty="0">
              <a:ea typeface="+mj-ea"/>
            </a:endParaRPr>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5000"/>
          </a:blip>
          <a:srcRect l="16778" r="64354"/>
          <a:stretch/>
        </p:blipFill>
        <p:spPr>
          <a:xfrm>
            <a:off x="-1" y="1680561"/>
            <a:ext cx="2844801" cy="5115458"/>
          </a:xfrm>
          <a:prstGeom prst="rect">
            <a:avLst/>
          </a:prstGeom>
        </p:spPr>
      </p:pic>
      <p:sp>
        <p:nvSpPr>
          <p:cNvPr id="26" name="Text Placeholder 2">
            <a:extLst>
              <a:ext uri="{FF2B5EF4-FFF2-40B4-BE49-F238E27FC236}">
                <a16:creationId xmlns:a16="http://schemas.microsoft.com/office/drawing/2014/main" id="{D6D10B9A-2B72-0273-E10E-4E5677CF244E}"/>
              </a:ext>
            </a:extLst>
          </p:cNvPr>
          <p:cNvSpPr txBox="1">
            <a:spLocks/>
          </p:cNvSpPr>
          <p:nvPr/>
        </p:nvSpPr>
        <p:spPr>
          <a:xfrm>
            <a:off x="7202658" y="6209481"/>
            <a:ext cx="4823088" cy="3841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100" dirty="0"/>
              <a:t>1. </a:t>
            </a:r>
            <a:r>
              <a:rPr lang="en-GB" sz="1100" dirty="0" err="1"/>
              <a:t>Zibbell</a:t>
            </a:r>
            <a:r>
              <a:rPr lang="en-GB" sz="1100" dirty="0"/>
              <a:t> JE, et al. </a:t>
            </a:r>
            <a:r>
              <a:rPr lang="en-US" sz="1100" i="1" dirty="0"/>
              <a:t>Am J Public Health. </a:t>
            </a:r>
            <a:r>
              <a:rPr lang="en-US" sz="1100" dirty="0"/>
              <a:t>2018 Feb;108(2):175-181;</a:t>
            </a:r>
          </a:p>
          <a:p>
            <a:pPr marL="0" indent="0">
              <a:lnSpc>
                <a:spcPct val="110000"/>
              </a:lnSpc>
              <a:buNone/>
            </a:pPr>
            <a:r>
              <a:rPr lang="en-US" sz="1100" dirty="0"/>
              <a:t>2. </a:t>
            </a:r>
            <a:r>
              <a:rPr lang="da-DK" sz="1100" dirty="0" err="1"/>
              <a:t>Degenhardt</a:t>
            </a:r>
            <a:r>
              <a:rPr lang="da-DK" sz="1100" dirty="0"/>
              <a:t> L, et al. </a:t>
            </a:r>
            <a:r>
              <a:rPr lang="da-DK" sz="1100" i="1" dirty="0"/>
              <a:t>Lancet Glob Health </a:t>
            </a:r>
            <a:r>
              <a:rPr lang="da-DK" sz="1100" dirty="0"/>
              <a:t>2017;5:e1192-e1207.</a:t>
            </a:r>
            <a:endParaRPr lang="en-GB" sz="1100" dirty="0"/>
          </a:p>
        </p:txBody>
      </p:sp>
      <p:graphicFrame>
        <p:nvGraphicFramePr>
          <p:cNvPr id="27" name="Chart 26">
            <a:extLst>
              <a:ext uri="{FF2B5EF4-FFF2-40B4-BE49-F238E27FC236}">
                <a16:creationId xmlns:a16="http://schemas.microsoft.com/office/drawing/2014/main" id="{22087AF0-4AF9-AFD4-3072-864921C8D76D}"/>
              </a:ext>
            </a:extLst>
          </p:cNvPr>
          <p:cNvGraphicFramePr/>
          <p:nvPr/>
        </p:nvGraphicFramePr>
        <p:xfrm>
          <a:off x="263734" y="1581574"/>
          <a:ext cx="11484920" cy="3764053"/>
        </p:xfrm>
        <a:graphic>
          <a:graphicData uri="http://schemas.openxmlformats.org/drawingml/2006/chart">
            <c:chart xmlns:c="http://schemas.openxmlformats.org/drawingml/2006/chart" xmlns:r="http://schemas.openxmlformats.org/officeDocument/2006/relationships" r:id="rId4"/>
          </a:graphicData>
        </a:graphic>
      </p:graphicFrame>
      <p:sp>
        <p:nvSpPr>
          <p:cNvPr id="28" name="Content Placeholder 5">
            <a:extLst>
              <a:ext uri="{FF2B5EF4-FFF2-40B4-BE49-F238E27FC236}">
                <a16:creationId xmlns:a16="http://schemas.microsoft.com/office/drawing/2014/main" id="{B9D24EB8-C8BE-7B7A-0BFE-FBA9E956DD7A}"/>
              </a:ext>
            </a:extLst>
          </p:cNvPr>
          <p:cNvSpPr txBox="1">
            <a:spLocks/>
          </p:cNvSpPr>
          <p:nvPr/>
        </p:nvSpPr>
        <p:spPr>
          <a:xfrm>
            <a:off x="1187372" y="5410839"/>
            <a:ext cx="7910448" cy="830997"/>
          </a:xfrm>
          <a:prstGeom prst="rect">
            <a:avLst/>
          </a:prstGeom>
          <a:noFill/>
          <a:ln w="3175">
            <a:no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071D49"/>
              </a:buClr>
              <a:buFont typeface="Wingdings" panose="05000000000000000000" pitchFamily="2" charset="2"/>
              <a:buChar char="§"/>
              <a:defRPr/>
            </a:pPr>
            <a:r>
              <a:rPr lang="en-US" sz="1200" dirty="0">
                <a:solidFill>
                  <a:srgbClr val="000000"/>
                </a:solidFill>
              </a:rPr>
              <a:t>Among people aged 18-29, HCV increased by 400% and admission for opioid injection by 622%</a:t>
            </a:r>
            <a:r>
              <a:rPr lang="en-US" sz="1200" baseline="30000" dirty="0">
                <a:solidFill>
                  <a:srgbClr val="000000"/>
                </a:solidFill>
              </a:rPr>
              <a:t>1 </a:t>
            </a:r>
          </a:p>
          <a:p>
            <a:pPr>
              <a:lnSpc>
                <a:spcPct val="100000"/>
              </a:lnSpc>
              <a:spcBef>
                <a:spcPts val="0"/>
              </a:spcBef>
              <a:buClr>
                <a:srgbClr val="071D49"/>
              </a:buClr>
              <a:buFont typeface="Wingdings" panose="05000000000000000000" pitchFamily="2" charset="2"/>
              <a:buChar char="§"/>
              <a:defRPr/>
            </a:pPr>
            <a:r>
              <a:rPr lang="en-US" sz="1200" dirty="0">
                <a:solidFill>
                  <a:srgbClr val="000000"/>
                </a:solidFill>
              </a:rPr>
              <a:t>Among people aged 30-39, HCV increased by 325% and admission for opioid injection by 83%</a:t>
            </a:r>
            <a:r>
              <a:rPr lang="en-US" sz="1200" baseline="30000" dirty="0">
                <a:solidFill>
                  <a:srgbClr val="000000"/>
                </a:solidFill>
              </a:rPr>
              <a:t>1</a:t>
            </a:r>
          </a:p>
          <a:p>
            <a:pPr>
              <a:lnSpc>
                <a:spcPct val="100000"/>
              </a:lnSpc>
              <a:spcBef>
                <a:spcPts val="0"/>
              </a:spcBef>
              <a:buClr>
                <a:srgbClr val="071D49"/>
              </a:buClr>
              <a:buFont typeface="Wingdings" panose="05000000000000000000" pitchFamily="2" charset="2"/>
              <a:buChar char="§"/>
              <a:defRPr/>
            </a:pPr>
            <a:r>
              <a:rPr lang="en-US" sz="1200" dirty="0">
                <a:solidFill>
                  <a:srgbClr val="000000"/>
                </a:solidFill>
              </a:rPr>
              <a:t>HCV seroprevalence among PWIDs is ~55% in North America</a:t>
            </a:r>
            <a:r>
              <a:rPr lang="en-US" sz="1200" baseline="30000" dirty="0">
                <a:solidFill>
                  <a:srgbClr val="000000"/>
                </a:solidFill>
              </a:rPr>
              <a:t>2</a:t>
            </a:r>
            <a:endParaRPr lang="en-US" sz="1200" dirty="0">
              <a:solidFill>
                <a:srgbClr val="000000"/>
              </a:solidFill>
            </a:endParaRPr>
          </a:p>
          <a:p>
            <a:pPr>
              <a:lnSpc>
                <a:spcPct val="100000"/>
              </a:lnSpc>
              <a:spcBef>
                <a:spcPts val="0"/>
              </a:spcBef>
              <a:buClr>
                <a:srgbClr val="071D49"/>
              </a:buClr>
              <a:buFont typeface="Wingdings" panose="05000000000000000000" pitchFamily="2" charset="2"/>
              <a:buChar char="§"/>
              <a:defRPr/>
            </a:pPr>
            <a:endParaRPr lang="en-US" sz="1200" dirty="0">
              <a:solidFill>
                <a:srgbClr val="000000"/>
              </a:solidFill>
            </a:endParaRPr>
          </a:p>
        </p:txBody>
      </p:sp>
    </p:spTree>
    <p:extLst>
      <p:ext uri="{BB962C8B-B14F-4D97-AF65-F5344CB8AC3E}">
        <p14:creationId xmlns:p14="http://schemas.microsoft.com/office/powerpoint/2010/main" val="315134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Acute HCV on the Rise: Younger People Affected</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18" name="Picture 5" descr="Chart, line chart&#10;&#10;Description automatically generated">
            <a:extLst>
              <a:ext uri="{FF2B5EF4-FFF2-40B4-BE49-F238E27FC236}">
                <a16:creationId xmlns:a16="http://schemas.microsoft.com/office/drawing/2014/main" id="{5F3F13C7-3416-4000-97AC-7D0DC320F28D}"/>
              </a:ext>
            </a:extLst>
          </p:cNvPr>
          <p:cNvPicPr>
            <a:picLocks noGrp="1" noChangeAspect="1"/>
          </p:cNvPicPr>
          <p:nvPr>
            <p:ph sz="half" idx="1"/>
          </p:nvPr>
        </p:nvPicPr>
        <p:blipFill>
          <a:blip r:embed="rId4"/>
          <a:stretch>
            <a:fillRect/>
          </a:stretch>
        </p:blipFill>
        <p:spPr>
          <a:xfrm>
            <a:off x="291011" y="2040438"/>
            <a:ext cx="5870378" cy="3668986"/>
          </a:xfrm>
          <a:prstGeom prst="rect">
            <a:avLst/>
          </a:prstGeom>
        </p:spPr>
      </p:pic>
      <p:pic>
        <p:nvPicPr>
          <p:cNvPr id="19" name="Picture 7" descr="Chart, bar chart&#10;&#10;Description automatically generated">
            <a:extLst>
              <a:ext uri="{FF2B5EF4-FFF2-40B4-BE49-F238E27FC236}">
                <a16:creationId xmlns:a16="http://schemas.microsoft.com/office/drawing/2014/main" id="{346DACDD-C43A-271A-447F-E782FF47A529}"/>
              </a:ext>
            </a:extLst>
          </p:cNvPr>
          <p:cNvPicPr>
            <a:picLocks noChangeAspect="1"/>
          </p:cNvPicPr>
          <p:nvPr/>
        </p:nvPicPr>
        <p:blipFill>
          <a:blip r:embed="rId5"/>
          <a:stretch>
            <a:fillRect/>
          </a:stretch>
        </p:blipFill>
        <p:spPr>
          <a:xfrm>
            <a:off x="6160336" y="2210936"/>
            <a:ext cx="5664456" cy="3186254"/>
          </a:xfrm>
          <a:prstGeom prst="rect">
            <a:avLst/>
          </a:prstGeom>
        </p:spPr>
      </p:pic>
      <p:sp>
        <p:nvSpPr>
          <p:cNvPr id="20" name="Footer Placeholder 5">
            <a:extLst>
              <a:ext uri="{FF2B5EF4-FFF2-40B4-BE49-F238E27FC236}">
                <a16:creationId xmlns:a16="http://schemas.microsoft.com/office/drawing/2014/main" id="{DFF515F9-DA8B-2FC2-BF07-D4127CEBC424}"/>
              </a:ext>
            </a:extLst>
          </p:cNvPr>
          <p:cNvSpPr>
            <a:spLocks noGrp="1"/>
          </p:cNvSpPr>
          <p:nvPr>
            <p:ph type="ftr" sz="quarter" idx="11"/>
          </p:nvPr>
        </p:nvSpPr>
        <p:spPr>
          <a:xfrm>
            <a:off x="291012" y="6076983"/>
            <a:ext cx="11395193" cy="347472"/>
          </a:xfrm>
        </p:spPr>
        <p:txBody>
          <a:bodyPr vert="horz" lIns="91440" tIns="45720" rIns="91440" bIns="45720" rtlCol="0" anchor="ctr">
            <a:noAutofit/>
          </a:bodyPr>
          <a:lstStyle/>
          <a:p>
            <a:pPr marR="0" lvl="0" indent="0" fontAlgn="auto">
              <a:lnSpc>
                <a:spcPct val="9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898989"/>
                </a:solidFill>
                <a:effectLst/>
                <a:uLnTx/>
                <a:uFillTx/>
                <a:latin typeface="+mn-lt"/>
                <a:ea typeface="+mn-ea"/>
                <a:cs typeface="+mn-cs"/>
              </a:rPr>
              <a:t>Estimated Number of Acute Hepatitis C Cases, United States, 2010-2018 and Reported Rate of Cases of Acute Hepatitis C, United States, by Age Group, 2018 </a:t>
            </a:r>
          </a:p>
          <a:p>
            <a:pPr marR="0" lvl="0" indent="0" fontAlgn="auto">
              <a:lnSpc>
                <a:spcPct val="9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898989"/>
                </a:solidFill>
                <a:effectLst/>
                <a:uLnTx/>
                <a:uFillTx/>
                <a:latin typeface="+mn-lt"/>
                <a:ea typeface="+mn-ea"/>
                <a:cs typeface="+mn-cs"/>
              </a:rPr>
              <a:t>Source: Centers for Disease Control and Prevention (CDC). Viral Hepatitis Statistics and Surveillance—United States, 2018. (</a:t>
            </a:r>
            <a:r>
              <a:rPr kumimoji="0" lang="en-US" b="0" i="0" u="none" strike="noStrike" kern="1200" cap="none" spc="0" normalizeH="0" baseline="0" noProof="0" dirty="0">
                <a:ln>
                  <a:noFill/>
                </a:ln>
                <a:solidFill>
                  <a:srgbClr val="898989"/>
                </a:solidFill>
                <a:effectLst/>
                <a:uLnTx/>
                <a:uFillTx/>
                <a:latin typeface="+mn-lt"/>
                <a:ea typeface="+mn-ea"/>
                <a:cs typeface="+mn-cs"/>
                <a:hlinkClick r:id="rId6"/>
              </a:rPr>
              <a:t>www.hepatitisc.uw.edu</a:t>
            </a:r>
            <a:r>
              <a:rPr kumimoji="0" lang="en-US" b="0" i="0" u="none" strike="noStrike" kern="1200" cap="none" spc="0" normalizeH="0" baseline="0" noProof="0" dirty="0">
                <a:ln>
                  <a:noFill/>
                </a:ln>
                <a:solidFill>
                  <a:srgbClr val="898989"/>
                </a:solidFill>
                <a:effectLst/>
                <a:uLnTx/>
                <a:uFillTx/>
                <a:latin typeface="+mn-lt"/>
                <a:ea typeface="+mn-ea"/>
                <a:cs typeface="+mn-cs"/>
              </a:rPr>
              <a:t>) </a:t>
            </a:r>
          </a:p>
        </p:txBody>
      </p:sp>
    </p:spTree>
    <p:extLst>
      <p:ext uri="{BB962C8B-B14F-4D97-AF65-F5344CB8AC3E}">
        <p14:creationId xmlns:p14="http://schemas.microsoft.com/office/powerpoint/2010/main" val="432379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Orientation - A. Whitemore</Template>
  <TotalTime>650</TotalTime>
  <Words>3636</Words>
  <Application>Microsoft Macintosh PowerPoint</Application>
  <PresentationFormat>Widescreen</PresentationFormat>
  <Paragraphs>559</Paragraphs>
  <Slides>46</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Cambria</vt:lpstr>
      <vt:lpstr>Century Schoolbook</vt:lpstr>
      <vt:lpstr>Courier New</vt:lpstr>
      <vt:lpstr>Gill Sans Nova Book</vt:lpstr>
      <vt:lpstr>Roboto</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whitemore</dc:creator>
  <cp:lastModifiedBy>David Stephens</cp:lastModifiedBy>
  <cp:revision>531</cp:revision>
  <dcterms:created xsi:type="dcterms:W3CDTF">2021-11-19T20:42:21Z</dcterms:created>
  <dcterms:modified xsi:type="dcterms:W3CDTF">2022-05-10T16:06:08Z</dcterms:modified>
</cp:coreProperties>
</file>