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package/2006/relationships/metadata/extended-properties" Target="docProps/app0.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4"/>
  </p:notesMasterIdLst>
  <p:sldIdLst>
    <p:sldId id="278" r:id="rId5"/>
    <p:sldId id="258" r:id="rId6"/>
    <p:sldId id="259" r:id="rId7"/>
    <p:sldId id="261" r:id="rId8"/>
    <p:sldId id="264" r:id="rId9"/>
    <p:sldId id="268" r:id="rId10"/>
    <p:sldId id="279" r:id="rId11"/>
    <p:sldId id="1553" r:id="rId12"/>
    <p:sldId id="280" r:id="rId13"/>
    <p:sldId id="281" r:id="rId14"/>
    <p:sldId id="282" r:id="rId15"/>
    <p:sldId id="283" r:id="rId16"/>
    <p:sldId id="267" r:id="rId17"/>
    <p:sldId id="284" r:id="rId18"/>
    <p:sldId id="285" r:id="rId19"/>
    <p:sldId id="286" r:id="rId20"/>
    <p:sldId id="287" r:id="rId21"/>
    <p:sldId id="1554" r:id="rId22"/>
    <p:sldId id="288" r:id="rId23"/>
    <p:sldId id="352" r:id="rId24"/>
    <p:sldId id="353" r:id="rId25"/>
    <p:sldId id="354" r:id="rId26"/>
    <p:sldId id="348" r:id="rId27"/>
    <p:sldId id="257" r:id="rId28"/>
    <p:sldId id="266" r:id="rId29"/>
    <p:sldId id="1551" r:id="rId30"/>
    <p:sldId id="289" r:id="rId31"/>
    <p:sldId id="290" r:id="rId32"/>
    <p:sldId id="349" r:id="rId33"/>
    <p:sldId id="1542" r:id="rId34"/>
    <p:sldId id="1546" r:id="rId35"/>
    <p:sldId id="1550" r:id="rId36"/>
    <p:sldId id="1552" r:id="rId37"/>
    <p:sldId id="1363" r:id="rId38"/>
    <p:sldId id="1365" r:id="rId39"/>
    <p:sldId id="1556" r:id="rId40"/>
    <p:sldId id="350" r:id="rId41"/>
    <p:sldId id="351" r:id="rId42"/>
    <p:sldId id="355" r:id="rId4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88A"/>
    <a:srgbClr val="0061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B2218D-C0AB-452B-A0EF-7C493FC77812}" v="37" dt="2022-04-25T18:31:19.6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7" d="100"/>
          <a:sy n="137" d="100"/>
        </p:scale>
        <p:origin x="86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ylor, Melanie (CDC/DDID/NCHHSTP/DHP)" userId="2a7b5a03-b6c4-4484-9974-f461b0510e4c" providerId="ADAL" clId="{9FB2218D-C0AB-452B-A0EF-7C493FC77812}"/>
    <pc:docChg chg="undo custSel addSld delSld modSld">
      <pc:chgData name="Taylor, Melanie (CDC/DDID/NCHHSTP/DHP)" userId="2a7b5a03-b6c4-4484-9974-f461b0510e4c" providerId="ADAL" clId="{9FB2218D-C0AB-452B-A0EF-7C493FC77812}" dt="2022-04-25T18:33:13.039" v="5294" actId="207"/>
      <pc:docMkLst>
        <pc:docMk/>
      </pc:docMkLst>
      <pc:sldChg chg="modSp add mod">
        <pc:chgData name="Taylor, Melanie (CDC/DDID/NCHHSTP/DHP)" userId="2a7b5a03-b6c4-4484-9974-f461b0510e4c" providerId="ADAL" clId="{9FB2218D-C0AB-452B-A0EF-7C493FC77812}" dt="2022-04-22T23:32:16.415" v="3777" actId="14100"/>
        <pc:sldMkLst>
          <pc:docMk/>
          <pc:sldMk cId="0" sldId="257"/>
        </pc:sldMkLst>
        <pc:picChg chg="mod">
          <ac:chgData name="Taylor, Melanie (CDC/DDID/NCHHSTP/DHP)" userId="2a7b5a03-b6c4-4484-9974-f461b0510e4c" providerId="ADAL" clId="{9FB2218D-C0AB-452B-A0EF-7C493FC77812}" dt="2022-04-22T23:32:16.415" v="3777" actId="14100"/>
          <ac:picMkLst>
            <pc:docMk/>
            <pc:sldMk cId="0" sldId="257"/>
            <ac:picMk id="3" creationId="{00000000-0000-0000-0000-000000000000}"/>
          </ac:picMkLst>
        </pc:picChg>
      </pc:sldChg>
      <pc:sldChg chg="add del">
        <pc:chgData name="Taylor, Melanie (CDC/DDID/NCHHSTP/DHP)" userId="2a7b5a03-b6c4-4484-9974-f461b0510e4c" providerId="ADAL" clId="{9FB2218D-C0AB-452B-A0EF-7C493FC77812}" dt="2022-04-22T22:25:00.230" v="2145" actId="47"/>
        <pc:sldMkLst>
          <pc:docMk/>
          <pc:sldMk cId="0" sldId="258"/>
        </pc:sldMkLst>
      </pc:sldChg>
      <pc:sldChg chg="add">
        <pc:chgData name="Taylor, Melanie (CDC/DDID/NCHHSTP/DHP)" userId="2a7b5a03-b6c4-4484-9974-f461b0510e4c" providerId="ADAL" clId="{9FB2218D-C0AB-452B-A0EF-7C493FC77812}" dt="2022-04-22T23:31:04.966" v="3769"/>
        <pc:sldMkLst>
          <pc:docMk/>
          <pc:sldMk cId="0" sldId="266"/>
        </pc:sldMkLst>
      </pc:sldChg>
      <pc:sldChg chg="modSp mod">
        <pc:chgData name="Taylor, Melanie (CDC/DDID/NCHHSTP/DHP)" userId="2a7b5a03-b6c4-4484-9974-f461b0510e4c" providerId="ADAL" clId="{9FB2218D-C0AB-452B-A0EF-7C493FC77812}" dt="2022-04-22T22:20:14.240" v="2099" actId="1076"/>
        <pc:sldMkLst>
          <pc:docMk/>
          <pc:sldMk cId="0" sldId="268"/>
        </pc:sldMkLst>
        <pc:spChg chg="mod">
          <ac:chgData name="Taylor, Melanie (CDC/DDID/NCHHSTP/DHP)" userId="2a7b5a03-b6c4-4484-9974-f461b0510e4c" providerId="ADAL" clId="{9FB2218D-C0AB-452B-A0EF-7C493FC77812}" dt="2022-04-22T22:20:14.240" v="2099" actId="1076"/>
          <ac:spMkLst>
            <pc:docMk/>
            <pc:sldMk cId="0" sldId="268"/>
            <ac:spMk id="2" creationId="{00000000-0000-0000-0000-000000000000}"/>
          </ac:spMkLst>
        </pc:spChg>
        <pc:spChg chg="mod">
          <ac:chgData name="Taylor, Melanie (CDC/DDID/NCHHSTP/DHP)" userId="2a7b5a03-b6c4-4484-9974-f461b0510e4c" providerId="ADAL" clId="{9FB2218D-C0AB-452B-A0EF-7C493FC77812}" dt="2022-04-22T21:51:03.439" v="1741" actId="14100"/>
          <ac:spMkLst>
            <pc:docMk/>
            <pc:sldMk cId="0" sldId="268"/>
            <ac:spMk id="4" creationId="{00000000-0000-0000-0000-000000000000}"/>
          </ac:spMkLst>
        </pc:spChg>
        <pc:picChg chg="mod">
          <ac:chgData name="Taylor, Melanie (CDC/DDID/NCHHSTP/DHP)" userId="2a7b5a03-b6c4-4484-9974-f461b0510e4c" providerId="ADAL" clId="{9FB2218D-C0AB-452B-A0EF-7C493FC77812}" dt="2022-04-22T21:51:09.144" v="1742" actId="14100"/>
          <ac:picMkLst>
            <pc:docMk/>
            <pc:sldMk cId="0" sldId="268"/>
            <ac:picMk id="3" creationId="{00000000-0000-0000-0000-000000000000}"/>
          </ac:picMkLst>
        </pc:picChg>
      </pc:sldChg>
      <pc:sldChg chg="modSp mod">
        <pc:chgData name="Taylor, Melanie (CDC/DDID/NCHHSTP/DHP)" userId="2a7b5a03-b6c4-4484-9974-f461b0510e4c" providerId="ADAL" clId="{9FB2218D-C0AB-452B-A0EF-7C493FC77812}" dt="2022-04-25T18:33:13.039" v="5294" actId="207"/>
        <pc:sldMkLst>
          <pc:docMk/>
          <pc:sldMk cId="3649213930" sldId="278"/>
        </pc:sldMkLst>
        <pc:spChg chg="mod">
          <ac:chgData name="Taylor, Melanie (CDC/DDID/NCHHSTP/DHP)" userId="2a7b5a03-b6c4-4484-9974-f461b0510e4c" providerId="ADAL" clId="{9FB2218D-C0AB-452B-A0EF-7C493FC77812}" dt="2022-04-25T18:33:13.039" v="5294" actId="207"/>
          <ac:spMkLst>
            <pc:docMk/>
            <pc:sldMk cId="3649213930" sldId="278"/>
            <ac:spMk id="8" creationId="{6783E883-BB97-4F20-BF53-F4B08B75C062}"/>
          </ac:spMkLst>
        </pc:spChg>
      </pc:sldChg>
      <pc:sldChg chg="addSp modSp mod">
        <pc:chgData name="Taylor, Melanie (CDC/DDID/NCHHSTP/DHP)" userId="2a7b5a03-b6c4-4484-9974-f461b0510e4c" providerId="ADAL" clId="{9FB2218D-C0AB-452B-A0EF-7C493FC77812}" dt="2022-04-25T18:20:10.526" v="4714" actId="1076"/>
        <pc:sldMkLst>
          <pc:docMk/>
          <pc:sldMk cId="461662152" sldId="279"/>
        </pc:sldMkLst>
        <pc:spChg chg="mod">
          <ac:chgData name="Taylor, Melanie (CDC/DDID/NCHHSTP/DHP)" userId="2a7b5a03-b6c4-4484-9974-f461b0510e4c" providerId="ADAL" clId="{9FB2218D-C0AB-452B-A0EF-7C493FC77812}" dt="2022-04-22T21:51:45.006" v="1743" actId="1076"/>
          <ac:spMkLst>
            <pc:docMk/>
            <pc:sldMk cId="461662152" sldId="279"/>
            <ac:spMk id="2" creationId="{A967FEB5-F88C-493B-91ED-12BAFA0F659D}"/>
          </ac:spMkLst>
        </pc:spChg>
        <pc:spChg chg="mod">
          <ac:chgData name="Taylor, Melanie (CDC/DDID/NCHHSTP/DHP)" userId="2a7b5a03-b6c4-4484-9974-f461b0510e4c" providerId="ADAL" clId="{9FB2218D-C0AB-452B-A0EF-7C493FC77812}" dt="2022-04-22T22:23:17.393" v="2142" actId="20577"/>
          <ac:spMkLst>
            <pc:docMk/>
            <pc:sldMk cId="461662152" sldId="279"/>
            <ac:spMk id="3" creationId="{ECA76A52-EF87-4DB0-B9A4-0474077E9850}"/>
          </ac:spMkLst>
        </pc:spChg>
        <pc:spChg chg="add mod">
          <ac:chgData name="Taylor, Melanie (CDC/DDID/NCHHSTP/DHP)" userId="2a7b5a03-b6c4-4484-9974-f461b0510e4c" providerId="ADAL" clId="{9FB2218D-C0AB-452B-A0EF-7C493FC77812}" dt="2022-04-25T18:20:10.526" v="4714" actId="1076"/>
          <ac:spMkLst>
            <pc:docMk/>
            <pc:sldMk cId="461662152" sldId="279"/>
            <ac:spMk id="4" creationId="{9F8219D2-4F52-4AA2-BA1E-2E2C2AF6D80A}"/>
          </ac:spMkLst>
        </pc:spChg>
      </pc:sldChg>
      <pc:sldChg chg="addSp delSp modSp mod">
        <pc:chgData name="Taylor, Melanie (CDC/DDID/NCHHSTP/DHP)" userId="2a7b5a03-b6c4-4484-9974-f461b0510e4c" providerId="ADAL" clId="{9FB2218D-C0AB-452B-A0EF-7C493FC77812}" dt="2022-04-22T23:01:40.044" v="3194" actId="1076"/>
        <pc:sldMkLst>
          <pc:docMk/>
          <pc:sldMk cId="1011303651" sldId="280"/>
        </pc:sldMkLst>
        <pc:spChg chg="mod">
          <ac:chgData name="Taylor, Melanie (CDC/DDID/NCHHSTP/DHP)" userId="2a7b5a03-b6c4-4484-9974-f461b0510e4c" providerId="ADAL" clId="{9FB2218D-C0AB-452B-A0EF-7C493FC77812}" dt="2022-04-22T22:29:05.463" v="2364" actId="20577"/>
          <ac:spMkLst>
            <pc:docMk/>
            <pc:sldMk cId="1011303651" sldId="280"/>
            <ac:spMk id="3" creationId="{F23B5B7E-7D66-486A-AD4C-A2EEC68E384F}"/>
          </ac:spMkLst>
        </pc:spChg>
        <pc:spChg chg="add del mod">
          <ac:chgData name="Taylor, Melanie (CDC/DDID/NCHHSTP/DHP)" userId="2a7b5a03-b6c4-4484-9974-f461b0510e4c" providerId="ADAL" clId="{9FB2218D-C0AB-452B-A0EF-7C493FC77812}" dt="2022-04-22T23:00:27.858" v="3184"/>
          <ac:spMkLst>
            <pc:docMk/>
            <pc:sldMk cId="1011303651" sldId="280"/>
            <ac:spMk id="4" creationId="{080984C9-8320-4107-969B-409D2E36D2A4}"/>
          </ac:spMkLst>
        </pc:spChg>
        <pc:spChg chg="add mod">
          <ac:chgData name="Taylor, Melanie (CDC/DDID/NCHHSTP/DHP)" userId="2a7b5a03-b6c4-4484-9974-f461b0510e4c" providerId="ADAL" clId="{9FB2218D-C0AB-452B-A0EF-7C493FC77812}" dt="2022-04-22T23:01:40.044" v="3194" actId="1076"/>
          <ac:spMkLst>
            <pc:docMk/>
            <pc:sldMk cId="1011303651" sldId="280"/>
            <ac:spMk id="5" creationId="{DCCA4411-0A1E-4CFC-AFAD-194C81217AA1}"/>
          </ac:spMkLst>
        </pc:spChg>
      </pc:sldChg>
      <pc:sldChg chg="addSp modSp new mod">
        <pc:chgData name="Taylor, Melanie (CDC/DDID/NCHHSTP/DHP)" userId="2a7b5a03-b6c4-4484-9974-f461b0510e4c" providerId="ADAL" clId="{9FB2218D-C0AB-452B-A0EF-7C493FC77812}" dt="2022-04-22T22:24:08.959" v="2143" actId="1076"/>
        <pc:sldMkLst>
          <pc:docMk/>
          <pc:sldMk cId="2331891516" sldId="287"/>
        </pc:sldMkLst>
        <pc:spChg chg="mod">
          <ac:chgData name="Taylor, Melanie (CDC/DDID/NCHHSTP/DHP)" userId="2a7b5a03-b6c4-4484-9974-f461b0510e4c" providerId="ADAL" clId="{9FB2218D-C0AB-452B-A0EF-7C493FC77812}" dt="2022-04-22T22:02:52.499" v="1900" actId="14100"/>
          <ac:spMkLst>
            <pc:docMk/>
            <pc:sldMk cId="2331891516" sldId="287"/>
            <ac:spMk id="2" creationId="{49A5F7D9-CBD9-4C82-9294-6E9D0B75CA91}"/>
          </ac:spMkLst>
        </pc:spChg>
        <pc:spChg chg="mod">
          <ac:chgData name="Taylor, Melanie (CDC/DDID/NCHHSTP/DHP)" userId="2a7b5a03-b6c4-4484-9974-f461b0510e4c" providerId="ADAL" clId="{9FB2218D-C0AB-452B-A0EF-7C493FC77812}" dt="2022-04-22T22:24:08.959" v="2143" actId="1076"/>
          <ac:spMkLst>
            <pc:docMk/>
            <pc:sldMk cId="2331891516" sldId="287"/>
            <ac:spMk id="3" creationId="{1B09DF5D-0B10-4BCA-9AD8-861D55E4C693}"/>
          </ac:spMkLst>
        </pc:spChg>
        <pc:spChg chg="add mod">
          <ac:chgData name="Taylor, Melanie (CDC/DDID/NCHHSTP/DHP)" userId="2a7b5a03-b6c4-4484-9974-f461b0510e4c" providerId="ADAL" clId="{9FB2218D-C0AB-452B-A0EF-7C493FC77812}" dt="2022-04-22T22:18:20.638" v="2094" actId="1076"/>
          <ac:spMkLst>
            <pc:docMk/>
            <pc:sldMk cId="2331891516" sldId="287"/>
            <ac:spMk id="4" creationId="{099EEDA8-E02D-4D5D-8ADA-3C1D5B9F5A8F}"/>
          </ac:spMkLst>
        </pc:spChg>
      </pc:sldChg>
      <pc:sldChg chg="addSp modSp new mod">
        <pc:chgData name="Taylor, Melanie (CDC/DDID/NCHHSTP/DHP)" userId="2a7b5a03-b6c4-4484-9974-f461b0510e4c" providerId="ADAL" clId="{9FB2218D-C0AB-452B-A0EF-7C493FC77812}" dt="2022-04-22T23:02:21.402" v="3200" actId="20577"/>
        <pc:sldMkLst>
          <pc:docMk/>
          <pc:sldMk cId="3723796157" sldId="288"/>
        </pc:sldMkLst>
        <pc:spChg chg="mod">
          <ac:chgData name="Taylor, Melanie (CDC/DDID/NCHHSTP/DHP)" userId="2a7b5a03-b6c4-4484-9974-f461b0510e4c" providerId="ADAL" clId="{9FB2218D-C0AB-452B-A0EF-7C493FC77812}" dt="2022-04-22T22:48:21.682" v="2617" actId="20577"/>
          <ac:spMkLst>
            <pc:docMk/>
            <pc:sldMk cId="3723796157" sldId="288"/>
            <ac:spMk id="2" creationId="{A341DF69-CEF0-4C1D-A4F1-B8854043A896}"/>
          </ac:spMkLst>
        </pc:spChg>
        <pc:spChg chg="mod">
          <ac:chgData name="Taylor, Melanie (CDC/DDID/NCHHSTP/DHP)" userId="2a7b5a03-b6c4-4484-9974-f461b0510e4c" providerId="ADAL" clId="{9FB2218D-C0AB-452B-A0EF-7C493FC77812}" dt="2022-04-22T22:48:08.206" v="2604" actId="20577"/>
          <ac:spMkLst>
            <pc:docMk/>
            <pc:sldMk cId="3723796157" sldId="288"/>
            <ac:spMk id="3" creationId="{73F3EDB4-BBC7-4D97-A8B2-93A658A8E9EB}"/>
          </ac:spMkLst>
        </pc:spChg>
        <pc:spChg chg="add mod">
          <ac:chgData name="Taylor, Melanie (CDC/DDID/NCHHSTP/DHP)" userId="2a7b5a03-b6c4-4484-9974-f461b0510e4c" providerId="ADAL" clId="{9FB2218D-C0AB-452B-A0EF-7C493FC77812}" dt="2022-04-22T23:02:21.402" v="3200" actId="20577"/>
          <ac:spMkLst>
            <pc:docMk/>
            <pc:sldMk cId="3723796157" sldId="288"/>
            <ac:spMk id="4" creationId="{F37144C3-57E1-4648-B4BC-BA49C5A3C861}"/>
          </ac:spMkLst>
        </pc:spChg>
      </pc:sldChg>
      <pc:sldChg chg="add">
        <pc:chgData name="Taylor, Melanie (CDC/DDID/NCHHSTP/DHP)" userId="2a7b5a03-b6c4-4484-9974-f461b0510e4c" providerId="ADAL" clId="{9FB2218D-C0AB-452B-A0EF-7C493FC77812}" dt="2022-04-22T21:18:19.225" v="94"/>
        <pc:sldMkLst>
          <pc:docMk/>
          <pc:sldMk cId="0" sldId="289"/>
        </pc:sldMkLst>
      </pc:sldChg>
      <pc:sldChg chg="add">
        <pc:chgData name="Taylor, Melanie (CDC/DDID/NCHHSTP/DHP)" userId="2a7b5a03-b6c4-4484-9974-f461b0510e4c" providerId="ADAL" clId="{9FB2218D-C0AB-452B-A0EF-7C493FC77812}" dt="2022-04-22T21:18:19.225" v="94"/>
        <pc:sldMkLst>
          <pc:docMk/>
          <pc:sldMk cId="0" sldId="290"/>
        </pc:sldMkLst>
      </pc:sldChg>
      <pc:sldChg chg="add del">
        <pc:chgData name="Taylor, Melanie (CDC/DDID/NCHHSTP/DHP)" userId="2a7b5a03-b6c4-4484-9974-f461b0510e4c" providerId="ADAL" clId="{9FB2218D-C0AB-452B-A0EF-7C493FC77812}" dt="2022-04-22T21:18:22.595" v="95" actId="2696"/>
        <pc:sldMkLst>
          <pc:docMk/>
          <pc:sldMk cId="149876129" sldId="348"/>
        </pc:sldMkLst>
      </pc:sldChg>
      <pc:sldChg chg="add">
        <pc:chgData name="Taylor, Melanie (CDC/DDID/NCHHSTP/DHP)" userId="2a7b5a03-b6c4-4484-9974-f461b0510e4c" providerId="ADAL" clId="{9FB2218D-C0AB-452B-A0EF-7C493FC77812}" dt="2022-04-22T21:18:24.926" v="96"/>
        <pc:sldMkLst>
          <pc:docMk/>
          <pc:sldMk cId="2329190453" sldId="348"/>
        </pc:sldMkLst>
      </pc:sldChg>
      <pc:sldChg chg="addSp modSp new mod">
        <pc:chgData name="Taylor, Melanie (CDC/DDID/NCHHSTP/DHP)" userId="2a7b5a03-b6c4-4484-9974-f461b0510e4c" providerId="ADAL" clId="{9FB2218D-C0AB-452B-A0EF-7C493FC77812}" dt="2022-04-22T23:31:35.297" v="3771" actId="1076"/>
        <pc:sldMkLst>
          <pc:docMk/>
          <pc:sldMk cId="2287597599" sldId="349"/>
        </pc:sldMkLst>
        <pc:spChg chg="mod">
          <ac:chgData name="Taylor, Melanie (CDC/DDID/NCHHSTP/DHP)" userId="2a7b5a03-b6c4-4484-9974-f461b0510e4c" providerId="ADAL" clId="{9FB2218D-C0AB-452B-A0EF-7C493FC77812}" dt="2022-04-22T23:31:32.383" v="3770" actId="14100"/>
          <ac:spMkLst>
            <pc:docMk/>
            <pc:sldMk cId="2287597599" sldId="349"/>
            <ac:spMk id="2" creationId="{21357CEF-B2F0-44F1-85A3-33ACD2B5BEA8}"/>
          </ac:spMkLst>
        </pc:spChg>
        <pc:spChg chg="mod">
          <ac:chgData name="Taylor, Melanie (CDC/DDID/NCHHSTP/DHP)" userId="2a7b5a03-b6c4-4484-9974-f461b0510e4c" providerId="ADAL" clId="{9FB2218D-C0AB-452B-A0EF-7C493FC77812}" dt="2022-04-22T23:31:35.297" v="3771" actId="1076"/>
          <ac:spMkLst>
            <pc:docMk/>
            <pc:sldMk cId="2287597599" sldId="349"/>
            <ac:spMk id="3" creationId="{B5A797D8-B423-4452-95BA-BB5DCFDA56F5}"/>
          </ac:spMkLst>
        </pc:spChg>
        <pc:spChg chg="add mod">
          <ac:chgData name="Taylor, Melanie (CDC/DDID/NCHHSTP/DHP)" userId="2a7b5a03-b6c4-4484-9974-f461b0510e4c" providerId="ADAL" clId="{9FB2218D-C0AB-452B-A0EF-7C493FC77812}" dt="2022-04-22T22:18:31.384" v="2096" actId="1076"/>
          <ac:spMkLst>
            <pc:docMk/>
            <pc:sldMk cId="2287597599" sldId="349"/>
            <ac:spMk id="4" creationId="{A506DF0F-62DC-4EE5-89DF-4BB72E0590D5}"/>
          </ac:spMkLst>
        </pc:spChg>
      </pc:sldChg>
      <pc:sldChg chg="modSp new mod">
        <pc:chgData name="Taylor, Melanie (CDC/DDID/NCHHSTP/DHP)" userId="2a7b5a03-b6c4-4484-9974-f461b0510e4c" providerId="ADAL" clId="{9FB2218D-C0AB-452B-A0EF-7C493FC77812}" dt="2022-04-22T23:31:47.391" v="3774" actId="1076"/>
        <pc:sldMkLst>
          <pc:docMk/>
          <pc:sldMk cId="1874057547" sldId="350"/>
        </pc:sldMkLst>
        <pc:spChg chg="mod">
          <ac:chgData name="Taylor, Melanie (CDC/DDID/NCHHSTP/DHP)" userId="2a7b5a03-b6c4-4484-9974-f461b0510e4c" providerId="ADAL" clId="{9FB2218D-C0AB-452B-A0EF-7C493FC77812}" dt="2022-04-22T23:31:44.759" v="3773" actId="27636"/>
          <ac:spMkLst>
            <pc:docMk/>
            <pc:sldMk cId="1874057547" sldId="350"/>
            <ac:spMk id="2" creationId="{45D0FFD2-E8E4-448C-BE3F-E0FDDBB729C5}"/>
          </ac:spMkLst>
        </pc:spChg>
        <pc:spChg chg="mod">
          <ac:chgData name="Taylor, Melanie (CDC/DDID/NCHHSTP/DHP)" userId="2a7b5a03-b6c4-4484-9974-f461b0510e4c" providerId="ADAL" clId="{9FB2218D-C0AB-452B-A0EF-7C493FC77812}" dt="2022-04-22T23:31:47.391" v="3774" actId="1076"/>
          <ac:spMkLst>
            <pc:docMk/>
            <pc:sldMk cId="1874057547" sldId="350"/>
            <ac:spMk id="3" creationId="{E3E8A496-3C25-4244-B6B8-6FED2B8CA9FF}"/>
          </ac:spMkLst>
        </pc:spChg>
      </pc:sldChg>
      <pc:sldChg chg="modSp new mod">
        <pc:chgData name="Taylor, Melanie (CDC/DDID/NCHHSTP/DHP)" userId="2a7b5a03-b6c4-4484-9974-f461b0510e4c" providerId="ADAL" clId="{9FB2218D-C0AB-452B-A0EF-7C493FC77812}" dt="2022-04-25T18:15:05.384" v="4281" actId="113"/>
        <pc:sldMkLst>
          <pc:docMk/>
          <pc:sldMk cId="3587675873" sldId="351"/>
        </pc:sldMkLst>
        <pc:spChg chg="mod">
          <ac:chgData name="Taylor, Melanie (CDC/DDID/NCHHSTP/DHP)" userId="2a7b5a03-b6c4-4484-9974-f461b0510e4c" providerId="ADAL" clId="{9FB2218D-C0AB-452B-A0EF-7C493FC77812}" dt="2022-04-22T23:31:55.663" v="3775" actId="14100"/>
          <ac:spMkLst>
            <pc:docMk/>
            <pc:sldMk cId="3587675873" sldId="351"/>
            <ac:spMk id="2" creationId="{18CF9AD3-090B-482B-A9C2-435AF0FFC1B9}"/>
          </ac:spMkLst>
        </pc:spChg>
        <pc:spChg chg="mod">
          <ac:chgData name="Taylor, Melanie (CDC/DDID/NCHHSTP/DHP)" userId="2a7b5a03-b6c4-4484-9974-f461b0510e4c" providerId="ADAL" clId="{9FB2218D-C0AB-452B-A0EF-7C493FC77812}" dt="2022-04-25T18:15:05.384" v="4281" actId="113"/>
          <ac:spMkLst>
            <pc:docMk/>
            <pc:sldMk cId="3587675873" sldId="351"/>
            <ac:spMk id="3" creationId="{727447BE-203C-402A-BE9D-FDE9D6AFC563}"/>
          </ac:spMkLst>
        </pc:spChg>
      </pc:sldChg>
      <pc:sldChg chg="addSp delSp modSp new mod">
        <pc:chgData name="Taylor, Melanie (CDC/DDID/NCHHSTP/DHP)" userId="2a7b5a03-b6c4-4484-9974-f461b0510e4c" providerId="ADAL" clId="{9FB2218D-C0AB-452B-A0EF-7C493FC77812}" dt="2022-04-22T23:02:58.618" v="3206" actId="404"/>
        <pc:sldMkLst>
          <pc:docMk/>
          <pc:sldMk cId="2958978281" sldId="352"/>
        </pc:sldMkLst>
        <pc:spChg chg="mod">
          <ac:chgData name="Taylor, Melanie (CDC/DDID/NCHHSTP/DHP)" userId="2a7b5a03-b6c4-4484-9974-f461b0510e4c" providerId="ADAL" clId="{9FB2218D-C0AB-452B-A0EF-7C493FC77812}" dt="2022-04-22T22:34:14.406" v="2420" actId="20577"/>
          <ac:spMkLst>
            <pc:docMk/>
            <pc:sldMk cId="2958978281" sldId="352"/>
            <ac:spMk id="2" creationId="{E9B5C903-DAC9-48A4-AF68-7268D3FA4F62}"/>
          </ac:spMkLst>
        </pc:spChg>
        <pc:spChg chg="mod">
          <ac:chgData name="Taylor, Melanie (CDC/DDID/NCHHSTP/DHP)" userId="2a7b5a03-b6c4-4484-9974-f461b0510e4c" providerId="ADAL" clId="{9FB2218D-C0AB-452B-A0EF-7C493FC77812}" dt="2022-04-22T22:47:21.030" v="2598" actId="20577"/>
          <ac:spMkLst>
            <pc:docMk/>
            <pc:sldMk cId="2958978281" sldId="352"/>
            <ac:spMk id="3" creationId="{69A85495-5FE0-40F8-B78D-63A728A54A8E}"/>
          </ac:spMkLst>
        </pc:spChg>
        <pc:spChg chg="add del">
          <ac:chgData name="Taylor, Melanie (CDC/DDID/NCHHSTP/DHP)" userId="2a7b5a03-b6c4-4484-9974-f461b0510e4c" providerId="ADAL" clId="{9FB2218D-C0AB-452B-A0EF-7C493FC77812}" dt="2022-04-22T22:34:28.633" v="2422"/>
          <ac:spMkLst>
            <pc:docMk/>
            <pc:sldMk cId="2958978281" sldId="352"/>
            <ac:spMk id="4" creationId="{EA33A4D1-C930-4D0C-BBA4-DD02888B6EDD}"/>
          </ac:spMkLst>
        </pc:spChg>
        <pc:spChg chg="add del">
          <ac:chgData name="Taylor, Melanie (CDC/DDID/NCHHSTP/DHP)" userId="2a7b5a03-b6c4-4484-9974-f461b0510e4c" providerId="ADAL" clId="{9FB2218D-C0AB-452B-A0EF-7C493FC77812}" dt="2022-04-22T22:34:28.633" v="2422"/>
          <ac:spMkLst>
            <pc:docMk/>
            <pc:sldMk cId="2958978281" sldId="352"/>
            <ac:spMk id="5" creationId="{2B43A42D-F6DC-40E1-A430-5BB2F46A5D1E}"/>
          </ac:spMkLst>
        </pc:spChg>
        <pc:spChg chg="add del">
          <ac:chgData name="Taylor, Melanie (CDC/DDID/NCHHSTP/DHP)" userId="2a7b5a03-b6c4-4484-9974-f461b0510e4c" providerId="ADAL" clId="{9FB2218D-C0AB-452B-A0EF-7C493FC77812}" dt="2022-04-22T22:34:28.633" v="2422"/>
          <ac:spMkLst>
            <pc:docMk/>
            <pc:sldMk cId="2958978281" sldId="352"/>
            <ac:spMk id="6" creationId="{65048A2D-8D5A-4652-A230-E000D2D684C5}"/>
          </ac:spMkLst>
        </pc:spChg>
        <pc:spChg chg="add del mod">
          <ac:chgData name="Taylor, Melanie (CDC/DDID/NCHHSTP/DHP)" userId="2a7b5a03-b6c4-4484-9974-f461b0510e4c" providerId="ADAL" clId="{9FB2218D-C0AB-452B-A0EF-7C493FC77812}" dt="2022-04-22T22:35:27.042" v="2430" actId="478"/>
          <ac:spMkLst>
            <pc:docMk/>
            <pc:sldMk cId="2958978281" sldId="352"/>
            <ac:spMk id="7" creationId="{16364D5E-8C5F-415B-A9C7-CA4954689CFD}"/>
          </ac:spMkLst>
        </pc:spChg>
        <pc:spChg chg="add del">
          <ac:chgData name="Taylor, Melanie (CDC/DDID/NCHHSTP/DHP)" userId="2a7b5a03-b6c4-4484-9974-f461b0510e4c" providerId="ADAL" clId="{9FB2218D-C0AB-452B-A0EF-7C493FC77812}" dt="2022-04-22T22:36:11.817" v="2445" actId="478"/>
          <ac:spMkLst>
            <pc:docMk/>
            <pc:sldMk cId="2958978281" sldId="352"/>
            <ac:spMk id="8" creationId="{EFB26EF0-9AC6-47E7-8369-D8808F7EE19F}"/>
          </ac:spMkLst>
        </pc:spChg>
        <pc:spChg chg="add del">
          <ac:chgData name="Taylor, Melanie (CDC/DDID/NCHHSTP/DHP)" userId="2a7b5a03-b6c4-4484-9974-f461b0510e4c" providerId="ADAL" clId="{9FB2218D-C0AB-452B-A0EF-7C493FC77812}" dt="2022-04-22T22:35:30.640" v="2431" actId="478"/>
          <ac:spMkLst>
            <pc:docMk/>
            <pc:sldMk cId="2958978281" sldId="352"/>
            <ac:spMk id="9" creationId="{18BFB741-FDA2-43D2-9006-6EE906FFD107}"/>
          </ac:spMkLst>
        </pc:spChg>
        <pc:spChg chg="add mod">
          <ac:chgData name="Taylor, Melanie (CDC/DDID/NCHHSTP/DHP)" userId="2a7b5a03-b6c4-4484-9974-f461b0510e4c" providerId="ADAL" clId="{9FB2218D-C0AB-452B-A0EF-7C493FC77812}" dt="2022-04-22T23:02:58.618" v="3206" actId="404"/>
          <ac:spMkLst>
            <pc:docMk/>
            <pc:sldMk cId="2958978281" sldId="352"/>
            <ac:spMk id="11" creationId="{2CE00990-185F-4B4A-BFE2-46FA5A6566EB}"/>
          </ac:spMkLst>
        </pc:spChg>
      </pc:sldChg>
      <pc:sldChg chg="addSp modSp new mod">
        <pc:chgData name="Taylor, Melanie (CDC/DDID/NCHHSTP/DHP)" userId="2a7b5a03-b6c4-4484-9974-f461b0510e4c" providerId="ADAL" clId="{9FB2218D-C0AB-452B-A0EF-7C493FC77812}" dt="2022-04-22T23:03:18.647" v="3210" actId="20577"/>
        <pc:sldMkLst>
          <pc:docMk/>
          <pc:sldMk cId="2362694907" sldId="353"/>
        </pc:sldMkLst>
        <pc:spChg chg="mod">
          <ac:chgData name="Taylor, Melanie (CDC/DDID/NCHHSTP/DHP)" userId="2a7b5a03-b6c4-4484-9974-f461b0510e4c" providerId="ADAL" clId="{9FB2218D-C0AB-452B-A0EF-7C493FC77812}" dt="2022-04-22T22:39:05.084" v="2471" actId="113"/>
          <ac:spMkLst>
            <pc:docMk/>
            <pc:sldMk cId="2362694907" sldId="353"/>
            <ac:spMk id="2" creationId="{38E6B670-3291-492E-A32C-0DC6308836F2}"/>
          </ac:spMkLst>
        </pc:spChg>
        <pc:spChg chg="mod">
          <ac:chgData name="Taylor, Melanie (CDC/DDID/NCHHSTP/DHP)" userId="2a7b5a03-b6c4-4484-9974-f461b0510e4c" providerId="ADAL" clId="{9FB2218D-C0AB-452B-A0EF-7C493FC77812}" dt="2022-04-22T22:49:53.362" v="2630" actId="20577"/>
          <ac:spMkLst>
            <pc:docMk/>
            <pc:sldMk cId="2362694907" sldId="353"/>
            <ac:spMk id="3" creationId="{79D98130-DA9F-407E-A0F1-AAC83D3B34FA}"/>
          </ac:spMkLst>
        </pc:spChg>
        <pc:spChg chg="add mod">
          <ac:chgData name="Taylor, Melanie (CDC/DDID/NCHHSTP/DHP)" userId="2a7b5a03-b6c4-4484-9974-f461b0510e4c" providerId="ADAL" clId="{9FB2218D-C0AB-452B-A0EF-7C493FC77812}" dt="2022-04-22T23:03:18.647" v="3210" actId="20577"/>
          <ac:spMkLst>
            <pc:docMk/>
            <pc:sldMk cId="2362694907" sldId="353"/>
            <ac:spMk id="4" creationId="{16FD952C-A1B8-4719-B317-8B0EFFCE5A17}"/>
          </ac:spMkLst>
        </pc:spChg>
      </pc:sldChg>
      <pc:sldChg chg="addSp modSp new mod">
        <pc:chgData name="Taylor, Melanie (CDC/DDID/NCHHSTP/DHP)" userId="2a7b5a03-b6c4-4484-9974-f461b0510e4c" providerId="ADAL" clId="{9FB2218D-C0AB-452B-A0EF-7C493FC77812}" dt="2022-04-22T22:50:59.658" v="2643"/>
        <pc:sldMkLst>
          <pc:docMk/>
          <pc:sldMk cId="1535790209" sldId="354"/>
        </pc:sldMkLst>
        <pc:spChg chg="mod">
          <ac:chgData name="Taylor, Melanie (CDC/DDID/NCHHSTP/DHP)" userId="2a7b5a03-b6c4-4484-9974-f461b0510e4c" providerId="ADAL" clId="{9FB2218D-C0AB-452B-A0EF-7C493FC77812}" dt="2022-04-22T22:42:34.072" v="2527" actId="20577"/>
          <ac:spMkLst>
            <pc:docMk/>
            <pc:sldMk cId="1535790209" sldId="354"/>
            <ac:spMk id="2" creationId="{3CBBE921-F593-4060-8CD2-9F75318FE3A5}"/>
          </ac:spMkLst>
        </pc:spChg>
        <pc:spChg chg="mod">
          <ac:chgData name="Taylor, Melanie (CDC/DDID/NCHHSTP/DHP)" userId="2a7b5a03-b6c4-4484-9974-f461b0510e4c" providerId="ADAL" clId="{9FB2218D-C0AB-452B-A0EF-7C493FC77812}" dt="2022-04-22T22:49:38.123" v="2627" actId="20577"/>
          <ac:spMkLst>
            <pc:docMk/>
            <pc:sldMk cId="1535790209" sldId="354"/>
            <ac:spMk id="3" creationId="{F8973006-3BFD-40DF-A21D-B0C98B750B66}"/>
          </ac:spMkLst>
        </pc:spChg>
        <pc:spChg chg="add mod">
          <ac:chgData name="Taylor, Melanie (CDC/DDID/NCHHSTP/DHP)" userId="2a7b5a03-b6c4-4484-9974-f461b0510e4c" providerId="ADAL" clId="{9FB2218D-C0AB-452B-A0EF-7C493FC77812}" dt="2022-04-22T22:50:59.658" v="2643"/>
          <ac:spMkLst>
            <pc:docMk/>
            <pc:sldMk cId="1535790209" sldId="354"/>
            <ac:spMk id="4" creationId="{AE6423C4-9888-48C8-ADC3-60CAE67D2FC7}"/>
          </ac:spMkLst>
        </pc:spChg>
      </pc:sldChg>
      <pc:sldChg chg="modSp new mod">
        <pc:chgData name="Taylor, Melanie (CDC/DDID/NCHHSTP/DHP)" userId="2a7b5a03-b6c4-4484-9974-f461b0510e4c" providerId="ADAL" clId="{9FB2218D-C0AB-452B-A0EF-7C493FC77812}" dt="2022-04-22T22:54:52.975" v="2997" actId="20577"/>
        <pc:sldMkLst>
          <pc:docMk/>
          <pc:sldMk cId="962261603" sldId="355"/>
        </pc:sldMkLst>
        <pc:spChg chg="mod">
          <ac:chgData name="Taylor, Melanie (CDC/DDID/NCHHSTP/DHP)" userId="2a7b5a03-b6c4-4484-9974-f461b0510e4c" providerId="ADAL" clId="{9FB2218D-C0AB-452B-A0EF-7C493FC77812}" dt="2022-04-22T22:52:23.702" v="2758" actId="20577"/>
          <ac:spMkLst>
            <pc:docMk/>
            <pc:sldMk cId="962261603" sldId="355"/>
            <ac:spMk id="2" creationId="{A07C636F-FC35-4320-A205-830112414D01}"/>
          </ac:spMkLst>
        </pc:spChg>
        <pc:spChg chg="mod">
          <ac:chgData name="Taylor, Melanie (CDC/DDID/NCHHSTP/DHP)" userId="2a7b5a03-b6c4-4484-9974-f461b0510e4c" providerId="ADAL" clId="{9FB2218D-C0AB-452B-A0EF-7C493FC77812}" dt="2022-04-22T22:54:52.975" v="2997" actId="20577"/>
          <ac:spMkLst>
            <pc:docMk/>
            <pc:sldMk cId="962261603" sldId="355"/>
            <ac:spMk id="3" creationId="{8E9A9DC3-E99D-4723-940A-66BECE027143}"/>
          </ac:spMkLst>
        </pc:spChg>
      </pc:sldChg>
      <pc:sldChg chg="modSp new del mod">
        <pc:chgData name="Taylor, Melanie (CDC/DDID/NCHHSTP/DHP)" userId="2a7b5a03-b6c4-4484-9974-f461b0510e4c" providerId="ADAL" clId="{9FB2218D-C0AB-452B-A0EF-7C493FC77812}" dt="2022-04-22T23:03:28.128" v="3211" actId="47"/>
        <pc:sldMkLst>
          <pc:docMk/>
          <pc:sldMk cId="22373599" sldId="356"/>
        </pc:sldMkLst>
        <pc:spChg chg="mod">
          <ac:chgData name="Taylor, Melanie (CDC/DDID/NCHHSTP/DHP)" userId="2a7b5a03-b6c4-4484-9974-f461b0510e4c" providerId="ADAL" clId="{9FB2218D-C0AB-452B-A0EF-7C493FC77812}" dt="2022-04-22T22:56:41.689" v="3056" actId="20577"/>
          <ac:spMkLst>
            <pc:docMk/>
            <pc:sldMk cId="22373599" sldId="356"/>
            <ac:spMk id="2" creationId="{B7B4A18D-9EDE-44E0-BA07-13CE43A653EB}"/>
          </ac:spMkLst>
        </pc:spChg>
        <pc:spChg chg="mod">
          <ac:chgData name="Taylor, Melanie (CDC/DDID/NCHHSTP/DHP)" userId="2a7b5a03-b6c4-4484-9974-f461b0510e4c" providerId="ADAL" clId="{9FB2218D-C0AB-452B-A0EF-7C493FC77812}" dt="2022-04-22T22:59:59.836" v="3181" actId="20577"/>
          <ac:spMkLst>
            <pc:docMk/>
            <pc:sldMk cId="22373599" sldId="356"/>
            <ac:spMk id="3" creationId="{A73208BE-2425-4A04-ADDE-FE3CD6B16B96}"/>
          </ac:spMkLst>
        </pc:spChg>
      </pc:sldChg>
      <pc:sldChg chg="add">
        <pc:chgData name="Taylor, Melanie (CDC/DDID/NCHHSTP/DHP)" userId="2a7b5a03-b6c4-4484-9974-f461b0510e4c" providerId="ADAL" clId="{9FB2218D-C0AB-452B-A0EF-7C493FC77812}" dt="2022-04-25T18:10:29.697" v="3828"/>
        <pc:sldMkLst>
          <pc:docMk/>
          <pc:sldMk cId="1941196685" sldId="1363"/>
        </pc:sldMkLst>
      </pc:sldChg>
      <pc:sldChg chg="add">
        <pc:chgData name="Taylor, Melanie (CDC/DDID/NCHHSTP/DHP)" userId="2a7b5a03-b6c4-4484-9974-f461b0510e4c" providerId="ADAL" clId="{9FB2218D-C0AB-452B-A0EF-7C493FC77812}" dt="2022-04-25T18:10:29.697" v="3828"/>
        <pc:sldMkLst>
          <pc:docMk/>
          <pc:sldMk cId="64765383" sldId="1365"/>
        </pc:sldMkLst>
      </pc:sldChg>
      <pc:sldChg chg="addSp modSp add mod">
        <pc:chgData name="Taylor, Melanie (CDC/DDID/NCHHSTP/DHP)" userId="2a7b5a03-b6c4-4484-9974-f461b0510e4c" providerId="ADAL" clId="{9FB2218D-C0AB-452B-A0EF-7C493FC77812}" dt="2022-04-22T23:07:52.294" v="3256" actId="20577"/>
        <pc:sldMkLst>
          <pc:docMk/>
          <pc:sldMk cId="532615635" sldId="1542"/>
        </pc:sldMkLst>
        <pc:spChg chg="mod">
          <ac:chgData name="Taylor, Melanie (CDC/DDID/NCHHSTP/DHP)" userId="2a7b5a03-b6c4-4484-9974-f461b0510e4c" providerId="ADAL" clId="{9FB2218D-C0AB-452B-A0EF-7C493FC77812}" dt="2022-04-22T23:07:38.807" v="3241" actId="20577"/>
          <ac:spMkLst>
            <pc:docMk/>
            <pc:sldMk cId="532615635" sldId="1542"/>
            <ac:spMk id="7" creationId="{00000000-0000-0000-0000-000000000000}"/>
          </ac:spMkLst>
        </pc:spChg>
        <pc:spChg chg="mod">
          <ac:chgData name="Taylor, Melanie (CDC/DDID/NCHHSTP/DHP)" userId="2a7b5a03-b6c4-4484-9974-f461b0510e4c" providerId="ADAL" clId="{9FB2218D-C0AB-452B-A0EF-7C493FC77812}" dt="2022-04-22T23:07:52.294" v="3256" actId="20577"/>
          <ac:spMkLst>
            <pc:docMk/>
            <pc:sldMk cId="532615635" sldId="1542"/>
            <ac:spMk id="13" creationId="{00000000-0000-0000-0000-000000000000}"/>
          </ac:spMkLst>
        </pc:spChg>
        <pc:spChg chg="mod">
          <ac:chgData name="Taylor, Melanie (CDC/DDID/NCHHSTP/DHP)" userId="2a7b5a03-b6c4-4484-9974-f461b0510e4c" providerId="ADAL" clId="{9FB2218D-C0AB-452B-A0EF-7C493FC77812}" dt="2022-04-22T23:07:48.400" v="3255" actId="20577"/>
          <ac:spMkLst>
            <pc:docMk/>
            <pc:sldMk cId="532615635" sldId="1542"/>
            <ac:spMk id="14" creationId="{00000000-0000-0000-0000-000000000000}"/>
          </ac:spMkLst>
        </pc:spChg>
        <pc:spChg chg="add mod">
          <ac:chgData name="Taylor, Melanie (CDC/DDID/NCHHSTP/DHP)" userId="2a7b5a03-b6c4-4484-9974-f461b0510e4c" providerId="ADAL" clId="{9FB2218D-C0AB-452B-A0EF-7C493FC77812}" dt="2022-04-22T23:07:30.186" v="3234" actId="20577"/>
          <ac:spMkLst>
            <pc:docMk/>
            <pc:sldMk cId="532615635" sldId="1542"/>
            <ac:spMk id="31" creationId="{3A56094F-0C52-4D88-882A-1B1B4606CAAB}"/>
          </ac:spMkLst>
        </pc:spChg>
      </pc:sldChg>
      <pc:sldChg chg="addSp modSp add mod">
        <pc:chgData name="Taylor, Melanie (CDC/DDID/NCHHSTP/DHP)" userId="2a7b5a03-b6c4-4484-9974-f461b0510e4c" providerId="ADAL" clId="{9FB2218D-C0AB-452B-A0EF-7C493FC77812}" dt="2022-04-22T23:09:10.131" v="3292" actId="20577"/>
        <pc:sldMkLst>
          <pc:docMk/>
          <pc:sldMk cId="3901790886" sldId="1546"/>
        </pc:sldMkLst>
        <pc:spChg chg="mod">
          <ac:chgData name="Taylor, Melanie (CDC/DDID/NCHHSTP/DHP)" userId="2a7b5a03-b6c4-4484-9974-f461b0510e4c" providerId="ADAL" clId="{9FB2218D-C0AB-452B-A0EF-7C493FC77812}" dt="2022-04-22T23:08:44.598" v="3268" actId="20577"/>
          <ac:spMkLst>
            <pc:docMk/>
            <pc:sldMk cId="3901790886" sldId="1546"/>
            <ac:spMk id="7" creationId="{00000000-0000-0000-0000-000000000000}"/>
          </ac:spMkLst>
        </pc:spChg>
        <pc:spChg chg="mod">
          <ac:chgData name="Taylor, Melanie (CDC/DDID/NCHHSTP/DHP)" userId="2a7b5a03-b6c4-4484-9974-f461b0510e4c" providerId="ADAL" clId="{9FB2218D-C0AB-452B-A0EF-7C493FC77812}" dt="2022-04-22T23:09:10.131" v="3292" actId="20577"/>
          <ac:spMkLst>
            <pc:docMk/>
            <pc:sldMk cId="3901790886" sldId="1546"/>
            <ac:spMk id="11" creationId="{00000000-0000-0000-0000-000000000000}"/>
          </ac:spMkLst>
        </pc:spChg>
        <pc:spChg chg="mod">
          <ac:chgData name="Taylor, Melanie (CDC/DDID/NCHHSTP/DHP)" userId="2a7b5a03-b6c4-4484-9974-f461b0510e4c" providerId="ADAL" clId="{9FB2218D-C0AB-452B-A0EF-7C493FC77812}" dt="2022-04-22T23:08:47.519" v="3272" actId="20577"/>
          <ac:spMkLst>
            <pc:docMk/>
            <pc:sldMk cId="3901790886" sldId="1546"/>
            <ac:spMk id="12" creationId="{00000000-0000-0000-0000-000000000000}"/>
          </ac:spMkLst>
        </pc:spChg>
        <pc:spChg chg="add mod">
          <ac:chgData name="Taylor, Melanie (CDC/DDID/NCHHSTP/DHP)" userId="2a7b5a03-b6c4-4484-9974-f461b0510e4c" providerId="ADAL" clId="{9FB2218D-C0AB-452B-A0EF-7C493FC77812}" dt="2022-04-22T23:08:37.340" v="3258"/>
          <ac:spMkLst>
            <pc:docMk/>
            <pc:sldMk cId="3901790886" sldId="1546"/>
            <ac:spMk id="21" creationId="{F8F2ED5B-DC57-4533-8B44-55E7E5D88182}"/>
          </ac:spMkLst>
        </pc:spChg>
      </pc:sldChg>
      <pc:sldChg chg="addSp modSp add mod">
        <pc:chgData name="Taylor, Melanie (CDC/DDID/NCHHSTP/DHP)" userId="2a7b5a03-b6c4-4484-9974-f461b0510e4c" providerId="ADAL" clId="{9FB2218D-C0AB-452B-A0EF-7C493FC77812}" dt="2022-04-22T23:14:33.769" v="3614" actId="20577"/>
        <pc:sldMkLst>
          <pc:docMk/>
          <pc:sldMk cId="1918871510" sldId="1550"/>
        </pc:sldMkLst>
        <pc:spChg chg="mod">
          <ac:chgData name="Taylor, Melanie (CDC/DDID/NCHHSTP/DHP)" userId="2a7b5a03-b6c4-4484-9974-f461b0510e4c" providerId="ADAL" clId="{9FB2218D-C0AB-452B-A0EF-7C493FC77812}" dt="2022-04-22T23:14:33.769" v="3614" actId="20577"/>
          <ac:spMkLst>
            <pc:docMk/>
            <pc:sldMk cId="1918871510" sldId="1550"/>
            <ac:spMk id="7" creationId="{00000000-0000-0000-0000-000000000000}"/>
          </ac:spMkLst>
        </pc:spChg>
        <pc:spChg chg="mod">
          <ac:chgData name="Taylor, Melanie (CDC/DDID/NCHHSTP/DHP)" userId="2a7b5a03-b6c4-4484-9974-f461b0510e4c" providerId="ADAL" clId="{9FB2218D-C0AB-452B-A0EF-7C493FC77812}" dt="2022-04-22T23:10:28.820" v="3295" actId="207"/>
          <ac:spMkLst>
            <pc:docMk/>
            <pc:sldMk cId="1918871510" sldId="1550"/>
            <ac:spMk id="8" creationId="{00000000-0000-0000-0000-000000000000}"/>
          </ac:spMkLst>
        </pc:spChg>
        <pc:spChg chg="add mod">
          <ac:chgData name="Taylor, Melanie (CDC/DDID/NCHHSTP/DHP)" userId="2a7b5a03-b6c4-4484-9974-f461b0510e4c" providerId="ADAL" clId="{9FB2218D-C0AB-452B-A0EF-7C493FC77812}" dt="2022-04-22T23:14:22.600" v="3601" actId="1076"/>
          <ac:spMkLst>
            <pc:docMk/>
            <pc:sldMk cId="1918871510" sldId="1550"/>
            <ac:spMk id="21" creationId="{6EE9D6DD-4424-4BFC-B0AB-1AD7E348D662}"/>
          </ac:spMkLst>
        </pc:spChg>
      </pc:sldChg>
      <pc:sldChg chg="add">
        <pc:chgData name="Taylor, Melanie (CDC/DDID/NCHHSTP/DHP)" userId="2a7b5a03-b6c4-4484-9974-f461b0510e4c" providerId="ADAL" clId="{9FB2218D-C0AB-452B-A0EF-7C493FC77812}" dt="2022-04-22T23:31:04.966" v="3769"/>
        <pc:sldMkLst>
          <pc:docMk/>
          <pc:sldMk cId="0" sldId="1551"/>
        </pc:sldMkLst>
      </pc:sldChg>
      <pc:sldChg chg="modSp new mod">
        <pc:chgData name="Taylor, Melanie (CDC/DDID/NCHHSTP/DHP)" userId="2a7b5a03-b6c4-4484-9974-f461b0510e4c" providerId="ADAL" clId="{9FB2218D-C0AB-452B-A0EF-7C493FC77812}" dt="2022-04-25T18:13:44.090" v="4116" actId="20577"/>
        <pc:sldMkLst>
          <pc:docMk/>
          <pc:sldMk cId="1009513223" sldId="1552"/>
        </pc:sldMkLst>
        <pc:spChg chg="mod">
          <ac:chgData name="Taylor, Melanie (CDC/DDID/NCHHSTP/DHP)" userId="2a7b5a03-b6c4-4484-9974-f461b0510e4c" providerId="ADAL" clId="{9FB2218D-C0AB-452B-A0EF-7C493FC77812}" dt="2022-04-25T18:12:41.364" v="4081" actId="20577"/>
          <ac:spMkLst>
            <pc:docMk/>
            <pc:sldMk cId="1009513223" sldId="1552"/>
            <ac:spMk id="2" creationId="{E6D83C45-DBA6-4042-9A65-64E85045FCF3}"/>
          </ac:spMkLst>
        </pc:spChg>
        <pc:spChg chg="mod">
          <ac:chgData name="Taylor, Melanie (CDC/DDID/NCHHSTP/DHP)" userId="2a7b5a03-b6c4-4484-9974-f461b0510e4c" providerId="ADAL" clId="{9FB2218D-C0AB-452B-A0EF-7C493FC77812}" dt="2022-04-25T18:13:44.090" v="4116" actId="20577"/>
          <ac:spMkLst>
            <pc:docMk/>
            <pc:sldMk cId="1009513223" sldId="1552"/>
            <ac:spMk id="3" creationId="{9FE7EC54-B3C3-4ED2-BB97-C1F39A393BA7}"/>
          </ac:spMkLst>
        </pc:spChg>
      </pc:sldChg>
      <pc:sldChg chg="addSp modSp new mod">
        <pc:chgData name="Taylor, Melanie (CDC/DDID/NCHHSTP/DHP)" userId="2a7b5a03-b6c4-4484-9974-f461b0510e4c" providerId="ADAL" clId="{9FB2218D-C0AB-452B-A0EF-7C493FC77812}" dt="2022-04-25T18:26:08.524" v="4965" actId="20577"/>
        <pc:sldMkLst>
          <pc:docMk/>
          <pc:sldMk cId="2368798589" sldId="1553"/>
        </pc:sldMkLst>
        <pc:spChg chg="mod">
          <ac:chgData name="Taylor, Melanie (CDC/DDID/NCHHSTP/DHP)" userId="2a7b5a03-b6c4-4484-9974-f461b0510e4c" providerId="ADAL" clId="{9FB2218D-C0AB-452B-A0EF-7C493FC77812}" dt="2022-04-25T18:26:08.524" v="4965" actId="20577"/>
          <ac:spMkLst>
            <pc:docMk/>
            <pc:sldMk cId="2368798589" sldId="1553"/>
            <ac:spMk id="2" creationId="{41A4C537-EC19-4E94-BF96-8A8DBA57EEA2}"/>
          </ac:spMkLst>
        </pc:spChg>
        <pc:spChg chg="mod">
          <ac:chgData name="Taylor, Melanie (CDC/DDID/NCHHSTP/DHP)" userId="2a7b5a03-b6c4-4484-9974-f461b0510e4c" providerId="ADAL" clId="{9FB2218D-C0AB-452B-A0EF-7C493FC77812}" dt="2022-04-25T18:21:37.841" v="4782" actId="20577"/>
          <ac:spMkLst>
            <pc:docMk/>
            <pc:sldMk cId="2368798589" sldId="1553"/>
            <ac:spMk id="3" creationId="{AAEA0F0A-39B7-48FC-8EBE-3316CE9DE119}"/>
          </ac:spMkLst>
        </pc:spChg>
        <pc:spChg chg="add mod">
          <ac:chgData name="Taylor, Melanie (CDC/DDID/NCHHSTP/DHP)" userId="2a7b5a03-b6c4-4484-9974-f461b0510e4c" providerId="ADAL" clId="{9FB2218D-C0AB-452B-A0EF-7C493FC77812}" dt="2022-04-25T18:20:25.925" v="4716" actId="20577"/>
          <ac:spMkLst>
            <pc:docMk/>
            <pc:sldMk cId="2368798589" sldId="1553"/>
            <ac:spMk id="4" creationId="{524E218E-6238-48A1-91A0-3D940A99324E}"/>
          </ac:spMkLst>
        </pc:spChg>
      </pc:sldChg>
      <pc:sldChg chg="modSp add mod">
        <pc:chgData name="Taylor, Melanie (CDC/DDID/NCHHSTP/DHP)" userId="2a7b5a03-b6c4-4484-9974-f461b0510e4c" providerId="ADAL" clId="{9FB2218D-C0AB-452B-A0EF-7C493FC77812}" dt="2022-04-25T18:25:57.039" v="4962" actId="20577"/>
        <pc:sldMkLst>
          <pc:docMk/>
          <pc:sldMk cId="2003330649" sldId="1554"/>
        </pc:sldMkLst>
        <pc:spChg chg="mod">
          <ac:chgData name="Taylor, Melanie (CDC/DDID/NCHHSTP/DHP)" userId="2a7b5a03-b6c4-4484-9974-f461b0510e4c" providerId="ADAL" clId="{9FB2218D-C0AB-452B-A0EF-7C493FC77812}" dt="2022-04-25T18:25:57.039" v="4962" actId="20577"/>
          <ac:spMkLst>
            <pc:docMk/>
            <pc:sldMk cId="2003330649" sldId="1554"/>
            <ac:spMk id="2" creationId="{41A4C537-EC19-4E94-BF96-8A8DBA57EEA2}"/>
          </ac:spMkLst>
        </pc:spChg>
        <pc:spChg chg="mod">
          <ac:chgData name="Taylor, Melanie (CDC/DDID/NCHHSTP/DHP)" userId="2a7b5a03-b6c4-4484-9974-f461b0510e4c" providerId="ADAL" clId="{9FB2218D-C0AB-452B-A0EF-7C493FC77812}" dt="2022-04-25T18:25:22.935" v="4958" actId="20577"/>
          <ac:spMkLst>
            <pc:docMk/>
            <pc:sldMk cId="2003330649" sldId="1554"/>
            <ac:spMk id="3" creationId="{AAEA0F0A-39B7-48FC-8EBE-3316CE9DE119}"/>
          </ac:spMkLst>
        </pc:spChg>
        <pc:spChg chg="mod">
          <ac:chgData name="Taylor, Melanie (CDC/DDID/NCHHSTP/DHP)" userId="2a7b5a03-b6c4-4484-9974-f461b0510e4c" providerId="ADAL" clId="{9FB2218D-C0AB-452B-A0EF-7C493FC77812}" dt="2022-04-25T18:25:28.097" v="4959" actId="1076"/>
          <ac:spMkLst>
            <pc:docMk/>
            <pc:sldMk cId="2003330649" sldId="1554"/>
            <ac:spMk id="4" creationId="{524E218E-6238-48A1-91A0-3D940A99324E}"/>
          </ac:spMkLst>
        </pc:spChg>
      </pc:sldChg>
      <pc:sldChg chg="addSp modSp new del">
        <pc:chgData name="Taylor, Melanie (CDC/DDID/NCHHSTP/DHP)" userId="2a7b5a03-b6c4-4484-9974-f461b0510e4c" providerId="ADAL" clId="{9FB2218D-C0AB-452B-A0EF-7C493FC77812}" dt="2022-04-25T18:32:17.350" v="5189" actId="47"/>
        <pc:sldMkLst>
          <pc:docMk/>
          <pc:sldMk cId="2874738945" sldId="1555"/>
        </pc:sldMkLst>
        <pc:spChg chg="mod">
          <ac:chgData name="Taylor, Melanie (CDC/DDID/NCHHSTP/DHP)" userId="2a7b5a03-b6c4-4484-9974-f461b0510e4c" providerId="ADAL" clId="{9FB2218D-C0AB-452B-A0EF-7C493FC77812}" dt="2022-04-25T18:27:17.306" v="4971" actId="1076"/>
          <ac:spMkLst>
            <pc:docMk/>
            <pc:sldMk cId="2874738945" sldId="1555"/>
            <ac:spMk id="2" creationId="{F0E2C9C3-3B54-4E1B-86BF-61BF7C2C88BE}"/>
          </ac:spMkLst>
        </pc:spChg>
        <pc:picChg chg="add mod">
          <ac:chgData name="Taylor, Melanie (CDC/DDID/NCHHSTP/DHP)" userId="2a7b5a03-b6c4-4484-9974-f461b0510e4c" providerId="ADAL" clId="{9FB2218D-C0AB-452B-A0EF-7C493FC77812}" dt="2022-04-25T18:27:17.306" v="4971" actId="1076"/>
          <ac:picMkLst>
            <pc:docMk/>
            <pc:sldMk cId="2874738945" sldId="1555"/>
            <ac:picMk id="1026" creationId="{6DD7DD25-904E-4C29-BA83-16779534D5E1}"/>
          </ac:picMkLst>
        </pc:picChg>
      </pc:sldChg>
      <pc:sldChg chg="addSp modSp new mod">
        <pc:chgData name="Taylor, Melanie (CDC/DDID/NCHHSTP/DHP)" userId="2a7b5a03-b6c4-4484-9974-f461b0510e4c" providerId="ADAL" clId="{9FB2218D-C0AB-452B-A0EF-7C493FC77812}" dt="2022-04-25T18:32:03.471" v="5188" actId="1076"/>
        <pc:sldMkLst>
          <pc:docMk/>
          <pc:sldMk cId="1561406788" sldId="1556"/>
        </pc:sldMkLst>
        <pc:spChg chg="mod">
          <ac:chgData name="Taylor, Melanie (CDC/DDID/NCHHSTP/DHP)" userId="2a7b5a03-b6c4-4484-9974-f461b0510e4c" providerId="ADAL" clId="{9FB2218D-C0AB-452B-A0EF-7C493FC77812}" dt="2022-04-25T18:27:57" v="5011" actId="20577"/>
          <ac:spMkLst>
            <pc:docMk/>
            <pc:sldMk cId="1561406788" sldId="1556"/>
            <ac:spMk id="2" creationId="{4BD89296-CF78-4254-BEDA-ECD2AEDF4FCC}"/>
          </ac:spMkLst>
        </pc:spChg>
        <pc:spChg chg="mod">
          <ac:chgData name="Taylor, Melanie (CDC/DDID/NCHHSTP/DHP)" userId="2a7b5a03-b6c4-4484-9974-f461b0510e4c" providerId="ADAL" clId="{9FB2218D-C0AB-452B-A0EF-7C493FC77812}" dt="2022-04-25T18:29:50.761" v="5177" actId="20577"/>
          <ac:spMkLst>
            <pc:docMk/>
            <pc:sldMk cId="1561406788" sldId="1556"/>
            <ac:spMk id="3" creationId="{30DAC13D-F9F2-469A-8BC6-C8950832EB0E}"/>
          </ac:spMkLst>
        </pc:spChg>
        <pc:spChg chg="add mod">
          <ac:chgData name="Taylor, Melanie (CDC/DDID/NCHHSTP/DHP)" userId="2a7b5a03-b6c4-4484-9974-f461b0510e4c" providerId="ADAL" clId="{9FB2218D-C0AB-452B-A0EF-7C493FC77812}" dt="2022-04-25T18:32:03.471" v="5188" actId="1076"/>
          <ac:spMkLst>
            <pc:docMk/>
            <pc:sldMk cId="1561406788" sldId="1556"/>
            <ac:spMk id="4" creationId="{E51B1887-1ED4-4300-990E-C12AADFE9D38}"/>
          </ac:spMkLst>
        </pc:spChg>
        <pc:picChg chg="add mod">
          <ac:chgData name="Taylor, Melanie (CDC/DDID/NCHHSTP/DHP)" userId="2a7b5a03-b6c4-4484-9974-f461b0510e4c" providerId="ADAL" clId="{9FB2218D-C0AB-452B-A0EF-7C493FC77812}" dt="2022-04-25T18:27:44.811" v="4975" actId="1076"/>
          <ac:picMkLst>
            <pc:docMk/>
            <pc:sldMk cId="1561406788" sldId="1556"/>
            <ac:picMk id="2050" creationId="{A6F652B0-5D2A-4EFF-BC8F-B7CFED437C8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660C2-1FD7-4FBA-8676-29F13A0CE47E}" type="datetimeFigureOut">
              <a:rPr lang="en-US" smtClean="0"/>
              <a:t>4/25/2022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AFBC5-7751-4D71-8004-00EA0C069DAB}" type="slidenum">
              <a:rPr lang="en-US" smtClean="0"/>
              <a:t>‹#›</a:t>
            </a:fld>
            <a:endParaRPr lang="en-US"/>
          </a:p>
        </p:txBody>
      </p:sp>
    </p:spTree>
    <p:extLst>
      <p:ext uri="{BB962C8B-B14F-4D97-AF65-F5344CB8AC3E}">
        <p14:creationId xmlns:p14="http://schemas.microsoft.com/office/powerpoint/2010/main" val="230553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c.gov/std/statistics/2020/technical-notes.htm"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cdc.gov/std/statistics/2020/data.zip"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a:solidFill>
                  <a:schemeClr val="tx1"/>
                </a:solidFill>
                <a:effectLst/>
                <a:latin typeface="+mn-lt"/>
                <a:ea typeface="+mn-ea"/>
                <a:cs typeface="+mn-cs"/>
              </a:rPr>
              <a:t>This slide set was prepared by the Division of STD Prevention, National Center for HIV/AIDS, Viral Hepatitis, STD, and TB Prevention (NCHHSTP), Centers for Disease Control and Prevention (CDC). These slides display trends for STDs in the United States through 2019. Data presented include case reports provided to CDC through the National Notifiable Diseases Surveillance System (NNDSS) and data collected through projects and programs that monitor STDs in various settings, including the STD Surveillance Network (</a:t>
            </a:r>
            <a:r>
              <a:rPr lang="en-US" sz="1200" kern="1200" err="1">
                <a:solidFill>
                  <a:schemeClr val="tx1"/>
                </a:solidFill>
                <a:effectLst/>
                <a:latin typeface="+mn-lt"/>
                <a:ea typeface="+mn-ea"/>
                <a:cs typeface="+mn-cs"/>
              </a:rPr>
              <a:t>SSuN</a:t>
            </a:r>
            <a:r>
              <a:rPr lang="en-US" sz="1200" kern="1200">
                <a:solidFill>
                  <a:schemeClr val="tx1"/>
                </a:solidFill>
                <a:effectLst/>
                <a:latin typeface="+mn-lt"/>
                <a:ea typeface="+mn-ea"/>
                <a:cs typeface="+mn-cs"/>
              </a:rPr>
              <a:t>), and the Gonococcal Isolate Surveillance Project (GISP). </a:t>
            </a:r>
          </a:p>
          <a:p>
            <a:pPr fontAlgn="base"/>
            <a:r>
              <a:rPr lang="en-US" sz="1200" kern="1200">
                <a:solidFill>
                  <a:schemeClr val="tx1"/>
                </a:solidFill>
                <a:effectLst/>
                <a:latin typeface="+mn-lt"/>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For more information on data sources, data collection and reporting practices, and case definitions, please see the Technical Note, available at </a:t>
            </a:r>
            <a:r>
              <a:rPr lang="en-US" sz="1800" u="sng">
                <a:solidFill>
                  <a:srgbClr val="0563C1"/>
                </a:solidFill>
                <a:effectLst/>
                <a:latin typeface="Calibri" panose="020F0502020204030204" pitchFamily="34" charset="0"/>
                <a:ea typeface="Calibri" panose="020F0502020204030204" pitchFamily="34" charset="0"/>
                <a:hlinkClick r:id="rId3"/>
              </a:rPr>
              <a:t>https://www.cdc.gov/std/statistics/2020/technical-notes.htm</a:t>
            </a:r>
            <a:r>
              <a:rPr lang="en-US" sz="1800">
                <a:effectLst/>
                <a:latin typeface="Calibri" panose="020F0502020204030204" pitchFamily="34" charset="0"/>
                <a:ea typeface="Calibri" panose="020F0502020204030204" pitchFamily="34" charset="0"/>
              </a:rPr>
              <a:t> </a:t>
            </a:r>
          </a:p>
          <a:p>
            <a:pPr fontAlgn="base"/>
            <a:endParaRPr lang="en-US" sz="1200" kern="1200">
              <a:solidFill>
                <a:schemeClr val="tx1"/>
              </a:solidFill>
              <a:effectLst/>
              <a:latin typeface="+mn-lt"/>
              <a:ea typeface="+mn-ea"/>
              <a:cs typeface="+mn-cs"/>
            </a:endParaRPr>
          </a:p>
          <a:p>
            <a:pPr fontAlgn="base"/>
            <a:r>
              <a:rPr lang="en-US" sz="1200" kern="1200">
                <a:solidFill>
                  <a:schemeClr val="tx1"/>
                </a:solidFill>
                <a:effectLst/>
                <a:latin typeface="+mn-lt"/>
                <a:ea typeface="+mn-ea"/>
                <a:cs typeface="+mn-cs"/>
              </a:rPr>
              <a:t> </a:t>
            </a:r>
          </a:p>
          <a:p>
            <a:pPr marL="0" marR="0">
              <a:spcBef>
                <a:spcPts val="0"/>
              </a:spcBef>
              <a:spcAft>
                <a:spcPts val="0"/>
              </a:spcAft>
            </a:pPr>
            <a:r>
              <a:rPr lang="en-US" sz="1200" kern="1200">
                <a:solidFill>
                  <a:schemeClr val="tx1"/>
                </a:solidFill>
                <a:effectLst/>
                <a:latin typeface="+mn-lt"/>
                <a:ea typeface="+mn-ea"/>
                <a:cs typeface="+mn-cs"/>
              </a:rPr>
              <a:t>All data points for figures presented in these slides are available at </a:t>
            </a:r>
            <a:r>
              <a:rPr lang="en-US" sz="1800" u="sng">
                <a:solidFill>
                  <a:srgbClr val="0563C1"/>
                </a:solidFill>
                <a:effectLst/>
                <a:latin typeface="Calibri" panose="020F0502020204030204" pitchFamily="34" charset="0"/>
                <a:ea typeface="Calibri" panose="020F0502020204030204" pitchFamily="34" charset="0"/>
                <a:hlinkClick r:id="rId4"/>
              </a:rPr>
              <a:t>https://www.cdc.gov/std/statistics/2020/data.zip</a:t>
            </a:r>
            <a:endParaRPr lang="en-US" sz="1800">
              <a:effectLst/>
              <a:latin typeface="Calibri" panose="020F0502020204030204" pitchFamily="34" charset="0"/>
              <a:ea typeface="Calibri" panose="020F0502020204030204" pitchFamily="34" charset="0"/>
            </a:endParaRPr>
          </a:p>
          <a:p>
            <a:endParaRPr lang="en-US"/>
          </a:p>
          <a:p>
            <a:r>
              <a:rPr lang="en-US" b="1"/>
              <a:t>NOTE: </a:t>
            </a:r>
            <a:r>
              <a:rPr lang="en-US"/>
              <a:t>This slide set is in the public domain. You may reproduce these slides without permission; </a:t>
            </a:r>
            <a:r>
              <a:rPr lang="en-US" sz="1200" kern="1200">
                <a:solidFill>
                  <a:schemeClr val="tx1"/>
                </a:solidFill>
                <a:effectLst/>
                <a:latin typeface="+mn-lt"/>
                <a:ea typeface="+mn-ea"/>
                <a:cs typeface="+mn-cs"/>
              </a:rPr>
              <a:t>however, citation as to source is appreciated.</a:t>
            </a:r>
          </a:p>
          <a:p>
            <a:pPr fontAlgn="base"/>
            <a:r>
              <a:rPr lang="en-US" sz="1200" kern="1200">
                <a:solidFill>
                  <a:schemeClr val="tx1"/>
                </a:solidFill>
                <a:effectLst/>
                <a:latin typeface="+mn-lt"/>
                <a:ea typeface="+mn-ea"/>
                <a:cs typeface="+mn-cs"/>
              </a:rPr>
              <a:t> </a:t>
            </a:r>
          </a:p>
          <a:p>
            <a:pPr lvl="1" fontAlgn="base"/>
            <a:r>
              <a:rPr lang="en-US" sz="1200" kern="1200">
                <a:solidFill>
                  <a:schemeClr val="tx1"/>
                </a:solidFill>
                <a:effectLst/>
                <a:latin typeface="+mn-lt"/>
                <a:ea typeface="+mn-ea"/>
                <a:cs typeface="+mn-cs"/>
              </a:rPr>
              <a:t>Centers for Disease Control and Prevention. </a:t>
            </a:r>
            <a:r>
              <a:rPr lang="en-US" sz="1200" i="1" kern="1200">
                <a:solidFill>
                  <a:schemeClr val="tx1"/>
                </a:solidFill>
                <a:effectLst/>
                <a:latin typeface="+mn-lt"/>
                <a:ea typeface="+mn-ea"/>
                <a:cs typeface="+mn-cs"/>
              </a:rPr>
              <a:t>Sexually Transmitted Disease Surveillance 2020.</a:t>
            </a:r>
            <a:r>
              <a:rPr lang="en-US" sz="1200" kern="1200">
                <a:solidFill>
                  <a:schemeClr val="tx1"/>
                </a:solidFill>
                <a:effectLst/>
                <a:latin typeface="+mn-lt"/>
                <a:ea typeface="+mn-ea"/>
                <a:cs typeface="+mn-cs"/>
              </a:rPr>
              <a:t> Atlanta: U.S. Department of Health and Human Services; 2022. </a:t>
            </a:r>
          </a:p>
          <a:p>
            <a:pPr fontAlgn="base"/>
            <a:endParaRPr lang="en-US" sz="1200" kern="1200">
              <a:solidFill>
                <a:schemeClr val="tx1"/>
              </a:solidFill>
              <a:effectLst/>
              <a:latin typeface="+mn-lt"/>
              <a:ea typeface="+mn-ea"/>
              <a:cs typeface="+mn-cs"/>
            </a:endParaRPr>
          </a:p>
          <a:p>
            <a:r>
              <a:rPr lang="en-US"/>
              <a:t>You are also free to adapt and revise these slides; however, you must remove the CDC name and logo if changes are made. </a:t>
            </a:r>
          </a:p>
          <a:p>
            <a:endParaRPr lang="en-US"/>
          </a:p>
          <a:p>
            <a:endParaRPr lang="en-US"/>
          </a:p>
        </p:txBody>
      </p:sp>
      <p:sp>
        <p:nvSpPr>
          <p:cNvPr id="4" name="Slide Number Placeholder 3"/>
          <p:cNvSpPr>
            <a:spLocks noGrp="1"/>
          </p:cNvSpPr>
          <p:nvPr>
            <p:ph type="sldNum" sz="quarter" idx="5"/>
          </p:nvPr>
        </p:nvSpPr>
        <p:spPr/>
        <p:txBody>
          <a:bodyPr/>
          <a:lstStyle/>
          <a:p>
            <a:fld id="{A29AFBC5-7751-4D71-8004-00EA0C069DAB}" type="slidenum">
              <a:rPr lang="en-US" smtClean="0"/>
              <a:t>1</a:t>
            </a:fld>
            <a:endParaRPr lang="en-US"/>
          </a:p>
        </p:txBody>
      </p:sp>
    </p:spTree>
    <p:extLst>
      <p:ext uri="{BB962C8B-B14F-4D97-AF65-F5344CB8AC3E}">
        <p14:creationId xmlns:p14="http://schemas.microsoft.com/office/powerpoint/2010/main" val="3482217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2011, eight states and the District of Columbia (DC; 16.1% of available areas) had a rate of reported gonorrhea greater than or equal to 141 cases per 100,000 population. This increased to 38 states and DC (69.6% of available areas) in 2020.</a:t>
            </a:r>
          </a:p>
          <a:p>
            <a:pPr marL="0" lvl="0" indent="0">
              <a:buNone/>
            </a:pPr>
            <a:endParaRPr/>
          </a:p>
          <a:p>
            <a:pPr marL="0" lvl="0" indent="0">
              <a:buNone/>
            </a:pPr>
            <a:r>
              <a:t>American Samoa and the Commonwealth of the Northern Mariana Islands began reporting data on gonorrhea cases to CDC in 2018; data are not available for those areas prior to that year.</a:t>
            </a:r>
          </a:p>
          <a:p>
            <a:pPr marL="0" lvl="0" indent="0">
              <a:buNone/>
            </a:pPr>
            <a:endParaRPr/>
          </a:p>
          <a:p>
            <a:pPr marL="0" lvl="0" indent="0">
              <a:buNone/>
            </a:pPr>
            <a:r>
              <a:t>The COVID-19 pandemic has introduced uncertainty and difficulty in interpreting 2020 case data. See Impact of COVID-19 on STDs (https://www.cdc.gov/std/statistics/2020/impact.htm) for more information.</a:t>
            </a:r>
          </a:p>
          <a:p>
            <a:pPr marL="0" lvl="0" indent="0">
              <a:buNone/>
            </a:pPr>
            <a:endParaRPr/>
          </a:p>
          <a:p>
            <a:pPr marL="0" lvl="0" indent="0">
              <a:buNone/>
            </a:pPr>
            <a:r>
              <a:t>See Technical Notes (https://www.cdc.gov/std/statistics/2020/technical-notes.htm) for information on gonorrhea case reporting and on interpreting reported rates in US territories.</a:t>
            </a:r>
          </a:p>
          <a:p>
            <a:pPr marL="0" lvl="0" indent="0">
              <a:buNone/>
            </a:pPr>
            <a:endParaRPr/>
          </a:p>
          <a:p>
            <a:pPr marL="0" lvl="0" indent="0">
              <a:buNone/>
            </a:pPr>
            <a:r>
              <a:t>Data points are available at: https://www.cdc.gov/std/statistics/2020/data.zip</a:t>
            </a:r>
          </a:p>
        </p:txBody>
      </p:sp>
      <p:sp>
        <p:nvSpPr>
          <p:cNvPr id="4" name="Slide Number Placeholder 3"/>
          <p:cNvSpPr>
            <a:spLocks noGrp="1"/>
          </p:cNvSpPr>
          <p:nvPr>
            <p:ph type="sldNum" sz="quarter" idx="10"/>
          </p:nvPr>
        </p:nvSpPr>
        <p:spPr/>
        <p:txBody>
          <a:bodyPr/>
          <a:lstStyle/>
          <a:p>
            <a:fld id="{A29AFBC5-7751-4D71-8004-00EA0C069DAB}" type="slidenum">
              <a:rPr lang="en-US"/>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2020, 94% of all counties and county equivalents in the United States reported at least one case of gonorrhea. Out of 3,143 counties and county equivalents, 78 (2%) reported over half of all cases of gonorrhea.</a:t>
            </a:r>
          </a:p>
          <a:p>
            <a:pPr marL="0" lvl="0" indent="0">
              <a:buNone/>
            </a:pPr>
            <a:endParaRPr/>
          </a:p>
          <a:p>
            <a:pPr marL="0" lvl="0" indent="0">
              <a:buNone/>
            </a:pPr>
            <a:r>
              <a:t>The COVID-19 pandemic has introduced uncertainty and difficulty in interpreting 2020 case data. See Impact of COVID-19 on STDs (https://www.cdc.gov/std/statistics/2020/impact.htm) for more information.</a:t>
            </a:r>
          </a:p>
          <a:p>
            <a:pPr marL="0" lvl="0" indent="0">
              <a:buNone/>
            </a:pPr>
            <a:endParaRPr/>
          </a:p>
          <a:p>
            <a:pPr marL="0" lvl="0" indent="0">
              <a:buNone/>
            </a:pPr>
            <a:r>
              <a:t>See Technical Notes (https://www.cdc.gov/std/statistics/2020/technical-notes.htm) for information on gonorrhea case reporting.</a:t>
            </a:r>
          </a:p>
          <a:p>
            <a:pPr marL="0" lvl="0" indent="0">
              <a:buNone/>
            </a:pPr>
            <a:endParaRPr/>
          </a:p>
          <a:p>
            <a:pPr marL="0" lvl="0" indent="0">
              <a:buNone/>
            </a:pPr>
            <a:r>
              <a:t>Data points are available at: https://www.cdc.gov/std/statistics/2020/data.zip</a:t>
            </a:r>
          </a:p>
        </p:txBody>
      </p:sp>
      <p:sp>
        <p:nvSpPr>
          <p:cNvPr id="4" name="Slide Number Placeholder 3"/>
          <p:cNvSpPr>
            <a:spLocks noGrp="1"/>
          </p:cNvSpPr>
          <p:nvPr>
            <p:ph type="sldNum" sz="quarter" idx="10"/>
          </p:nvPr>
        </p:nvSpPr>
        <p:spPr/>
        <p:txBody>
          <a:bodyPr/>
          <a:lstStyle/>
          <a:p>
            <a:fld id="{A29AFBC5-7751-4D71-8004-00EA0C069DAB}" type="slidenum">
              <a:rPr lang="en-US"/>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During 2011–2020, the percentage of </a:t>
            </a:r>
            <a:r>
              <a:rPr i="1"/>
              <a:t>Neisseria gonorrhoeae</a:t>
            </a:r>
            <a:r>
              <a:t> isolates that exhibited elevated ceftriaxone minimum inhibitory concentrations, defined as ≥ 0.125 µg/mL, fluctuated between 0.1% and 0.4%. In 2020, 0.1% of isolates had elevated ceftriaxone minimum inhibitory concentrations. The percentage of isolates with elevated cefixime minimum inhibitory concentrations (≥ 0.25 µg/mL) declined from 1.4% in 2011 to 0.3% in 2020. During 2012–2014, the percentage of isolates with elevated azithromycin minimum inhibitory concentrations (≥ 2 µg/mL) ranged from 0.3% to 2.5% with a sharp increase during 2013–2014 (0.6% to 2.5%); during 2014–2020, the percentage increased from 2.5% to 5.8%.</a:t>
            </a:r>
          </a:p>
          <a:p>
            <a:pPr marL="0" lvl="0" indent="0">
              <a:buNone/>
            </a:pPr>
            <a:endParaRPr/>
          </a:p>
          <a:p>
            <a:pPr marL="0" lvl="0" indent="0">
              <a:buNone/>
            </a:pPr>
            <a:r>
              <a:t>The COVID-19 pandemic has introduced uncertainty and difficulty in interpreting data collected in 2020. See Impact of COVID-19 on STDs (https://www.cdc.gov/std/statistics/2020/impact.htm) for more information.</a:t>
            </a:r>
          </a:p>
          <a:p>
            <a:pPr marL="0" lvl="0" indent="0">
              <a:buNone/>
            </a:pPr>
            <a:endParaRPr/>
          </a:p>
          <a:p>
            <a:pPr marL="0" lvl="0" indent="0">
              <a:buNone/>
            </a:pPr>
            <a:r>
              <a:t>See Technical Notes (https://www.cdc.gov/std/statistics/2020/technical-notes.htm) for information on GISP methodology.</a:t>
            </a:r>
          </a:p>
          <a:p>
            <a:pPr marL="0" lvl="0" indent="0">
              <a:buNone/>
            </a:pPr>
            <a:endParaRPr/>
          </a:p>
          <a:p>
            <a:pPr marL="0" lvl="0" indent="0">
              <a:buNone/>
            </a:pPr>
            <a:r>
              <a:t>Data points are available at: https://www.cdc.gov/std/statistics/2020/data.zip</a:t>
            </a:r>
          </a:p>
        </p:txBody>
      </p:sp>
      <p:sp>
        <p:nvSpPr>
          <p:cNvPr id="4" name="Slide Number Placeholder 3"/>
          <p:cNvSpPr>
            <a:spLocks noGrp="1"/>
          </p:cNvSpPr>
          <p:nvPr>
            <p:ph type="sldNum" sz="quarter" idx="10"/>
          </p:nvPr>
        </p:nvSpPr>
        <p:spPr/>
        <p:txBody>
          <a:bodyPr/>
          <a:lstStyle/>
          <a:p>
            <a:fld id="{A29AFBC5-7751-4D71-8004-00EA0C069DAB}" type="slidenum">
              <a:rPr lang="en-US"/>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2020, 34.8% of </a:t>
            </a:r>
            <a:r>
              <a:rPr i="1"/>
              <a:t>Neisseria gonorrhoeae</a:t>
            </a:r>
            <a:r>
              <a:t> isolates collected from GISP sites were resistant to ciprofloxacin, 19.7% to tetracycline, and 12.3% to penicillin.</a:t>
            </a:r>
          </a:p>
          <a:p>
            <a:pPr marL="0" lvl="0" indent="0">
              <a:buNone/>
            </a:pPr>
            <a:endParaRPr/>
          </a:p>
          <a:p>
            <a:pPr marL="0" lvl="0" indent="0">
              <a:buNone/>
            </a:pPr>
            <a:r>
              <a:t>The COVID-19 pandemic has introduced uncertainty and difficulty in interpreting data collected in 2020. See Impact of COVID-19 on STDs (https://www.cdc.gov/std/statistics/2020/impact.htm) for more information.</a:t>
            </a:r>
          </a:p>
          <a:p>
            <a:pPr marL="0" lvl="0" indent="0">
              <a:buNone/>
            </a:pPr>
            <a:endParaRPr/>
          </a:p>
          <a:p>
            <a:pPr marL="0" lvl="0" indent="0">
              <a:buNone/>
            </a:pPr>
            <a:r>
              <a:t>See Technical Notes (https://www.cdc.gov/std/statistics/2020/technical-notes.htm) for information on GISP methodology.</a:t>
            </a:r>
          </a:p>
          <a:p>
            <a:pPr marL="0" lvl="0" indent="0">
              <a:buNone/>
            </a:pPr>
            <a:endParaRPr/>
          </a:p>
          <a:p>
            <a:pPr marL="0" lvl="0" indent="0">
              <a:buNone/>
            </a:pPr>
            <a:r>
              <a:t>Data points are available at: https://www.cdc.gov/std/statistics/2020/data.zip</a:t>
            </a:r>
          </a:p>
        </p:txBody>
      </p:sp>
      <p:sp>
        <p:nvSpPr>
          <p:cNvPr id="4" name="Slide Number Placeholder 3"/>
          <p:cNvSpPr>
            <a:spLocks noGrp="1"/>
          </p:cNvSpPr>
          <p:nvPr>
            <p:ph type="sldNum" sz="quarter" idx="10"/>
          </p:nvPr>
        </p:nvSpPr>
        <p:spPr/>
        <p:txBody>
          <a:bodyPr/>
          <a:lstStyle/>
          <a:p>
            <a:fld id="{A29AFBC5-7751-4D71-8004-00EA0C069DAB}" type="slidenum">
              <a:rPr lang="en-US"/>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Rates of reported primary and secondary syphilis continue to increase among both men and women based on preliminary 2021 data. During 2020 to 2021, the primary and secondary syphilis rate among women increased 36.2% (from 4.7 cases to 6.4 cases per 100,000) and the rate among men increased 8.7% (from 20.8 cases to 22.6 cases per 100,000). The 2021 primary and secondary syphilis data are preliminary and reflect cases reported through National Notifiable Diseases Surveillance System (NNDSS) as of March 9, 2022.</a:t>
            </a:r>
          </a:p>
          <a:p>
            <a:pPr marL="0" lvl="0" indent="0">
              <a:buNone/>
            </a:pPr>
            <a:endParaRPr/>
          </a:p>
          <a:p>
            <a:pPr marL="0" lvl="0" indent="0">
              <a:buNone/>
            </a:pPr>
            <a:r>
              <a:t>The COVID-19 pandemic has introduced uncertainty and difficulty in interpreting case data collected in 2020 and 2021. See 2020 Surveillance Report Impact of COVID-19 on STDs (https://www.cdc.gov/std/statistics/2020/impact.htm) for more information.</a:t>
            </a:r>
          </a:p>
          <a:p>
            <a:pPr marL="0" lvl="0" indent="0">
              <a:buNone/>
            </a:pPr>
            <a:endParaRPr/>
          </a:p>
          <a:p>
            <a:pPr marL="0" lvl="0" indent="0">
              <a:buNone/>
            </a:pPr>
            <a:r>
              <a:t>See 2020 Surveillance Report Technical Notes (https://www.cdc.gov/std/statistics/2020/technical-notes.htm) for information on syphilis case reporting.</a:t>
            </a:r>
          </a:p>
          <a:p>
            <a:pPr marL="0" lvl="0" indent="0">
              <a:buNone/>
            </a:pPr>
            <a:endParaRPr/>
          </a:p>
          <a:p>
            <a:pPr marL="0" lvl="0" indent="0">
              <a:buNone/>
            </a:pPr>
            <a:r>
              <a:t>Data points are available at https://www.cdc.gov/std/statistics/2020/preliminaryData.zip</a:t>
            </a:r>
          </a:p>
        </p:txBody>
      </p:sp>
      <p:sp>
        <p:nvSpPr>
          <p:cNvPr id="4" name="Slide Number Placeholder 3"/>
          <p:cNvSpPr>
            <a:spLocks noGrp="1"/>
          </p:cNvSpPr>
          <p:nvPr>
            <p:ph type="sldNum" sz="quarter" idx="10"/>
          </p:nvPr>
        </p:nvSpPr>
        <p:spPr/>
        <p:txBody>
          <a:bodyPr/>
          <a:lstStyle/>
          <a:p>
            <a:fld id="{A29AFBC5-7751-4D71-8004-00EA0C069DAB}" type="slidenum">
              <a:rPr lang="en-US"/>
              <a:t>24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2020, the highest rate of reported cases of primary and secondary syphilis was among non-Hispanic Black or African American persons (34.1 cases per 100,000; 10.7% increase from 2019), followed by non-Hispanic American Indian or Alaska Native persons (26.9 cases per 100,000; 27.5% increase from 2019), non-Hispanic Native Hawaiian or other Pacific Islander persons (22.8 cases per 100,000; 0.4% increase from 2019), non-Hispanic persons of multiple races (13.9 cases per 100,000; 33.7% increase from 2019), Hispanic or Latino persons of any race (13.9 cases per 100,000; 2.2% increase from 2019), non-Hispanic White persons (6.9 cases per 100,000; 4.5% increase from 2019), and non-Hispanic Asian persons (4.6 cases per 100,000; 0.0% change from 2019). Non-Hispanic American Indian or Alaska Native persons had the greatest 5-year increase in rates of reported cases of primary and secondary syphilis (8.0 to 26.9 per 100,000; 236.2% increase from 2016).</a:t>
            </a:r>
          </a:p>
          <a:p>
            <a:pPr marL="0" lvl="0" indent="0">
              <a:buNone/>
            </a:pPr>
            <a:endParaRPr/>
          </a:p>
          <a:p>
            <a:pPr marL="0" lvl="0" indent="0">
              <a:buNone/>
            </a:pPr>
            <a:r>
              <a:t>For this figure, race/Hispanic ethnicity is categorized first by reported Hispanic ethnicity, then by reported race. Therefore, cases categorized as Hispanic/Latino can be of any race; cases categorized into a race group include both non-Hispanic persons and persons of unknown Hispanic ethnicity. Not all US jurisdictions reported cases in Office of Management and Budget compliant race categories during 2016 to 2020. This may minimally under- or overestimate rates for Asian, Native Hawaiian or other Pacific Islander, or multiracial individuals. No population data exist for unknown or other race; therefore, rates are not calculated. For completeness, data in this figure include cases reported from all jurisdictions.</a:t>
            </a:r>
          </a:p>
          <a:p>
            <a:pPr marL="0" lvl="0" indent="0">
              <a:buNone/>
            </a:pPr>
            <a:endParaRPr/>
          </a:p>
          <a:p>
            <a:pPr marL="0" lvl="0" indent="0">
              <a:buNone/>
            </a:pPr>
            <a:r>
              <a:t>The COVID-19 pandemic has introduced uncertainty and difficulty in interpreting 2020 case data. See Impact of COVID-19 on STDs (https://www.cdc.gov/std/statistics/2020/impact.htm) for more information.</a:t>
            </a:r>
          </a:p>
          <a:p>
            <a:pPr marL="0" lvl="0" indent="0">
              <a:buNone/>
            </a:pPr>
            <a:endParaRPr/>
          </a:p>
          <a:p>
            <a:pPr marL="0" lvl="0" indent="0">
              <a:buNone/>
            </a:pPr>
            <a:r>
              <a:t>See Technical Notes (https://www.cdc.gov/std/statistics/2020/technical-notes.htm) for information on syphilis case reporting and reporting of race/Hispanic ethnicity for STD cases.</a:t>
            </a:r>
          </a:p>
          <a:p>
            <a:pPr marL="0" lvl="0" indent="0">
              <a:buNone/>
            </a:pPr>
            <a:endParaRPr/>
          </a:p>
          <a:p>
            <a:pPr marL="0" lvl="0" indent="0">
              <a:buNone/>
            </a:pPr>
            <a:r>
              <a:t>Data points are available at: https://www.cdc.gov/std/statistics/2020/data.zip</a:t>
            </a:r>
          </a:p>
        </p:txBody>
      </p:sp>
      <p:sp>
        <p:nvSpPr>
          <p:cNvPr id="4" name="Slide Number Placeholder 3"/>
          <p:cNvSpPr>
            <a:spLocks noGrp="1"/>
          </p:cNvSpPr>
          <p:nvPr>
            <p:ph type="sldNum" sz="quarter" idx="10"/>
          </p:nvPr>
        </p:nvSpPr>
        <p:spPr/>
        <p:txBody>
          <a:bodyPr/>
          <a:lstStyle/>
          <a:p>
            <a:fld id="{A29AFBC5-7751-4D71-8004-00EA0C069DAB}" type="slidenum">
              <a:rPr lang="en-US"/>
              <a:t>25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2011, six states, the District of Columbia (DC), and one US territory (14.3% of available areas) had a rate of reported primary and secondary syphilis greater than or equal to 6.5 cases per 100,000 population. This increased to 38 states, DC, and one US territory (71.4% of available areas) in 2020.</a:t>
            </a:r>
          </a:p>
          <a:p>
            <a:pPr marL="0" lvl="0" indent="0">
              <a:buNone/>
            </a:pPr>
            <a:endParaRPr/>
          </a:p>
          <a:p>
            <a:pPr marL="0" lvl="0" indent="0">
              <a:buNone/>
            </a:pPr>
            <a:r>
              <a:t>American Samoa and the Commonwealth of the Northern Mariana Islands began reporting data on primary and secondary syphilis cases to CDC in 2018; data are not available for those areas prior to that year.</a:t>
            </a:r>
          </a:p>
          <a:p>
            <a:pPr marL="0" lvl="0" indent="0">
              <a:buNone/>
            </a:pPr>
            <a:endParaRPr/>
          </a:p>
          <a:p>
            <a:pPr marL="0" lvl="0" indent="0">
              <a:buNone/>
            </a:pPr>
            <a:r>
              <a:t>The COVID-19 pandemic has introduced uncertainty and difficulty in interpreting 2020 case data. See Impact of COVID-19 on STDs (https://www.cdc.gov/std/statistics/2020/impact.htm) for more information.</a:t>
            </a:r>
          </a:p>
          <a:p>
            <a:pPr marL="0" lvl="0" indent="0">
              <a:buNone/>
            </a:pPr>
            <a:endParaRPr/>
          </a:p>
          <a:p>
            <a:pPr marL="0" lvl="0" indent="0">
              <a:buNone/>
            </a:pPr>
            <a:r>
              <a:t>See Technical Notes (https://www.cdc.gov/std/statistics/2020/technical-notes.htm) for information on syphilis case reporting and on interpreting reported rates in US territories.</a:t>
            </a:r>
          </a:p>
          <a:p>
            <a:pPr marL="0" lvl="0" indent="0">
              <a:buNone/>
            </a:pPr>
            <a:endParaRPr/>
          </a:p>
          <a:p>
            <a:pPr marL="0" lvl="0" indent="0">
              <a:buNone/>
            </a:pPr>
            <a:r>
              <a:t>Data points are available at: https://www.cdc.gov/std/statistics/2020/data.zip</a:t>
            </a:r>
          </a:p>
        </p:txBody>
      </p:sp>
      <p:sp>
        <p:nvSpPr>
          <p:cNvPr id="4" name="Slide Number Placeholder 3"/>
          <p:cNvSpPr>
            <a:spLocks noGrp="1"/>
          </p:cNvSpPr>
          <p:nvPr>
            <p:ph type="sldNum" sz="quarter" idx="10"/>
          </p:nvPr>
        </p:nvSpPr>
        <p:spPr/>
        <p:txBody>
          <a:bodyPr/>
          <a:lstStyle/>
          <a:p>
            <a:fld id="{A29AFBC5-7751-4D71-8004-00EA0C069DAB}" type="slidenum">
              <a:rPr lang="en-US"/>
              <a:t>26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As of March 9, 2022, 2,268 infants born in 2021 have been identified and reported to CDC as cases of congenital syphilis. This number represents 105.6% of all cases reported for 2020 (n=2,148), and prior reporting trends indicate the total number of cases reported will continue to increase before the reporting period closes in summer of 2022. The 2021 congenital syphilis data are preliminary and reflect cases reported through National Notifiable Diseases Surveillance System (NNDSS) as of March 9, 2022.</a:t>
            </a:r>
          </a:p>
          <a:p>
            <a:pPr marL="0" lvl="0" indent="0">
              <a:buNone/>
            </a:pPr>
            <a:endParaRPr/>
          </a:p>
          <a:p>
            <a:pPr marL="0" lvl="0" indent="0">
              <a:buNone/>
            </a:pPr>
            <a:r>
              <a:t>The COVID-19 pandemic has introduced uncertainty and difficulty in interpreting case data collected in 2020 and 2021. See 2020 Surveillance Report Impact of COVID-19 on STDs (https://www.cdc.gov/std/statistics/2020/impact.htm) for more information.</a:t>
            </a:r>
          </a:p>
          <a:p>
            <a:pPr marL="0" lvl="0" indent="0">
              <a:buNone/>
            </a:pPr>
            <a:endParaRPr/>
          </a:p>
          <a:p>
            <a:pPr marL="0" lvl="0" indent="0">
              <a:buNone/>
            </a:pPr>
            <a:r>
              <a:t>See 2020 Surveillance Report Technical Notes (https://www.cdc.gov/std/statistics/2020/technical-notes.htm) for information on syphilis case reporting.</a:t>
            </a:r>
          </a:p>
          <a:p>
            <a:pPr marL="0" lvl="0" indent="0">
              <a:buNone/>
            </a:pPr>
            <a:endParaRPr/>
          </a:p>
          <a:p>
            <a:pPr marL="0" lvl="0" indent="0">
              <a:buNone/>
            </a:pPr>
            <a:r>
              <a:t>Data points are available at https://www.cdc.gov/std/statistics/2020/preliminaryData.zip</a:t>
            </a:r>
          </a:p>
        </p:txBody>
      </p:sp>
      <p:sp>
        <p:nvSpPr>
          <p:cNvPr id="4" name="Slide Number Placeholder 3"/>
          <p:cNvSpPr>
            <a:spLocks noGrp="1"/>
          </p:cNvSpPr>
          <p:nvPr>
            <p:ph type="sldNum" sz="quarter" idx="10"/>
          </p:nvPr>
        </p:nvSpPr>
        <p:spPr/>
        <p:txBody>
          <a:bodyPr/>
          <a:lstStyle/>
          <a:p>
            <a:fld id="{A29AFBC5-7751-4D71-8004-00EA0C069DAB}" type="slidenum">
              <a:rPr lang="en-US"/>
              <a:t>27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Based on preliminary 2021 congenital syphilis case data, rates of congenital syphilis are highest among mothers who were non-Hispanic Native Hawaiian or other Pacific Islander (335.4 cases per 100,000 live births), followed by mothers who were non-Hispanic American Indian or Alaska Native (277.2 cases per 100,000 live births) and mothers who were non-Hispanic Black or African American (121.3 cases per 100,000 live births). The 2021 congenital syphilis data are preliminary and reflect cases reported through National Notifiable Diseases Surveillance System (NNDSS) as of March 9, 2022.</a:t>
            </a:r>
          </a:p>
          <a:p>
            <a:pPr marL="0" lvl="0" indent="0">
              <a:buNone/>
            </a:pPr>
            <a:endParaRPr/>
          </a:p>
          <a:p>
            <a:pPr marL="0" lvl="0" indent="0">
              <a:buNone/>
            </a:pPr>
            <a:r>
              <a:t>The COVID-19 pandemic has introduced uncertainty and difficulty in interpreting case data collected in 2020 and 2021. See 2020 Surveillance Report Impact of COVID-19 on STDs (https://www.cdc.gov/std/statistics/2020/impact.htm) for more information.</a:t>
            </a:r>
          </a:p>
          <a:p>
            <a:pPr marL="0" lvl="0" indent="0">
              <a:buNone/>
            </a:pPr>
            <a:endParaRPr/>
          </a:p>
          <a:p>
            <a:pPr marL="0" lvl="0" indent="0">
              <a:buNone/>
            </a:pPr>
            <a:r>
              <a:t>See 2020 Surveillance Report Technical Notes (https://www.cdc.gov/std/statistics/2020/technical-notes.htm) for information on syphilis case reporting and reporting of race/Hispanic ethnicity for congenital syphilis cases.</a:t>
            </a:r>
          </a:p>
          <a:p>
            <a:pPr marL="0" lvl="0" indent="0">
              <a:buNone/>
            </a:pPr>
            <a:endParaRPr/>
          </a:p>
          <a:p>
            <a:pPr marL="0" lvl="0" indent="0">
              <a:buNone/>
            </a:pPr>
            <a:r>
              <a:t>Data points are available at https://www.cdc.gov/std/statistics/2020/preliminaryData.zip</a:t>
            </a:r>
          </a:p>
        </p:txBody>
      </p:sp>
      <p:sp>
        <p:nvSpPr>
          <p:cNvPr id="4" name="Slide Number Placeholder 3"/>
          <p:cNvSpPr>
            <a:spLocks noGrp="1"/>
          </p:cNvSpPr>
          <p:nvPr>
            <p:ph type="sldNum" sz="quarter" idx="10"/>
          </p:nvPr>
        </p:nvSpPr>
        <p:spPr/>
        <p:txBody>
          <a:bodyPr/>
          <a:lstStyle/>
          <a:p>
            <a:fld id="{A29AFBC5-7751-4D71-8004-00EA0C069DAB}" type="slidenum">
              <a:rPr lang="en-US"/>
              <a:t>28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631825" y="1106488"/>
            <a:ext cx="5308600" cy="2987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1187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02571" indent="-270221" eaLnBrk="0" hangingPunct="0">
              <a:defRPr>
                <a:solidFill>
                  <a:schemeClr val="tx1"/>
                </a:solidFill>
                <a:latin typeface="Calibri" pitchFamily="34" charset="0"/>
              </a:defRPr>
            </a:lvl2pPr>
            <a:lvl3pPr marL="1080881" indent="-216177" eaLnBrk="0" hangingPunct="0">
              <a:defRPr>
                <a:solidFill>
                  <a:schemeClr val="tx1"/>
                </a:solidFill>
                <a:latin typeface="Calibri" pitchFamily="34" charset="0"/>
              </a:defRPr>
            </a:lvl3pPr>
            <a:lvl4pPr marL="1513233" indent="-216177" eaLnBrk="0" hangingPunct="0">
              <a:defRPr>
                <a:solidFill>
                  <a:schemeClr val="tx1"/>
                </a:solidFill>
                <a:latin typeface="Calibri" pitchFamily="34" charset="0"/>
              </a:defRPr>
            </a:lvl4pPr>
            <a:lvl5pPr marL="1945585" indent="-216177" eaLnBrk="0" hangingPunct="0">
              <a:defRPr>
                <a:solidFill>
                  <a:schemeClr val="tx1"/>
                </a:solidFill>
                <a:latin typeface="Calibri" pitchFamily="34" charset="0"/>
              </a:defRPr>
            </a:lvl5pPr>
            <a:lvl6pPr marL="2377938" indent="-216177" eaLnBrk="0" fontAlgn="base" hangingPunct="0">
              <a:spcBef>
                <a:spcPct val="0"/>
              </a:spcBef>
              <a:spcAft>
                <a:spcPct val="0"/>
              </a:spcAft>
              <a:defRPr>
                <a:solidFill>
                  <a:schemeClr val="tx1"/>
                </a:solidFill>
                <a:latin typeface="Calibri" pitchFamily="34" charset="0"/>
              </a:defRPr>
            </a:lvl6pPr>
            <a:lvl7pPr marL="2810290" indent="-216177" eaLnBrk="0" fontAlgn="base" hangingPunct="0">
              <a:spcBef>
                <a:spcPct val="0"/>
              </a:spcBef>
              <a:spcAft>
                <a:spcPct val="0"/>
              </a:spcAft>
              <a:defRPr>
                <a:solidFill>
                  <a:schemeClr val="tx1"/>
                </a:solidFill>
                <a:latin typeface="Calibri" pitchFamily="34" charset="0"/>
              </a:defRPr>
            </a:lvl7pPr>
            <a:lvl8pPr marL="3242642" indent="-216177" eaLnBrk="0" fontAlgn="base" hangingPunct="0">
              <a:spcBef>
                <a:spcPct val="0"/>
              </a:spcBef>
              <a:spcAft>
                <a:spcPct val="0"/>
              </a:spcAft>
              <a:defRPr>
                <a:solidFill>
                  <a:schemeClr val="tx1"/>
                </a:solidFill>
                <a:latin typeface="Calibri" pitchFamily="34" charset="0"/>
              </a:defRPr>
            </a:lvl8pPr>
            <a:lvl9pPr marL="3674995" indent="-216177" eaLnBrk="0" fontAlgn="base" hangingPunct="0">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DD60247-313B-4434-A130-5C1EAEC14D2C}"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763322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Data collection for chlamydia began in 1984 and chlamydia was made a nationally notifiable condition in 1995; however, chlamydia was not reportable in all 50 states and the District of Columbia until 2000. Steady increases in chlamydia case rates beginning in 1996 are due, in part, to improved reporting, increased screening, and use of more sensitive diagnostic tests.</a:t>
            </a:r>
          </a:p>
          <a:p>
            <a:pPr marL="0" lvl="0" indent="0">
              <a:buNone/>
            </a:pPr>
            <a:endParaRPr/>
          </a:p>
          <a:p>
            <a:pPr marL="0" lvl="0" indent="0">
              <a:buNone/>
            </a:pPr>
            <a:r>
              <a:t>In 2020, 1,579,885 total cases of chlamydia were reported in the United States. During 2019 to 2020, the rate of reported chlamydia decreased 12.6% (from 551.0 to 481.3 per 100,000).</a:t>
            </a:r>
          </a:p>
          <a:p>
            <a:pPr marL="0" lvl="0" indent="0">
              <a:buNone/>
            </a:pPr>
            <a:endParaRPr/>
          </a:p>
          <a:p>
            <a:pPr marL="0" lvl="0" indent="0">
              <a:buNone/>
            </a:pPr>
            <a:r>
              <a:t>The COVID-19 pandemic has introduced uncertainty and difficulty in interpreting 2020 case data. See Impact of COVID-19 on STDs (https://www.cdc.gov/std/statistics/2020/impact.htm) for more information.</a:t>
            </a:r>
          </a:p>
          <a:p>
            <a:pPr marL="0" lvl="0" indent="0">
              <a:buNone/>
            </a:pPr>
            <a:endParaRPr/>
          </a:p>
          <a:p>
            <a:pPr marL="0" lvl="0" indent="0">
              <a:buNone/>
            </a:pPr>
            <a:r>
              <a:t>See Technical Notes (https://www.cdc.gov/std/statistics/2020/technical-notes.htm) for information on chlamydia case reporting.</a:t>
            </a:r>
          </a:p>
          <a:p>
            <a:pPr marL="0" lvl="0" indent="0">
              <a:buNone/>
            </a:pPr>
            <a:endParaRPr/>
          </a:p>
          <a:p>
            <a:pPr marL="0" lvl="0" indent="0">
              <a:buNone/>
            </a:pPr>
            <a:r>
              <a:t>Data points are available at: https://www.cdc.gov/std/statistics/2020/data.zip</a:t>
            </a:r>
          </a:p>
        </p:txBody>
      </p:sp>
      <p:sp>
        <p:nvSpPr>
          <p:cNvPr id="4" name="Slide Number Placeholder 3"/>
          <p:cNvSpPr>
            <a:spLocks noGrp="1"/>
          </p:cNvSpPr>
          <p:nvPr>
            <p:ph type="sldNum" sz="quarter" idx="10"/>
          </p:nvPr>
        </p:nvSpPr>
        <p:spPr/>
        <p:txBody>
          <a:bodyPr/>
          <a:lstStyle/>
          <a:p>
            <a:fld id="{A29AFBC5-7751-4D71-8004-00EA0C069DAB}"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631825" y="1106488"/>
            <a:ext cx="5308600" cy="2987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p:txBody>
      </p:sp>
      <p:sp>
        <p:nvSpPr>
          <p:cNvPr id="1187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02571" indent="-270221" eaLnBrk="0" hangingPunct="0">
              <a:defRPr>
                <a:solidFill>
                  <a:schemeClr val="tx1"/>
                </a:solidFill>
                <a:latin typeface="Calibri" pitchFamily="34" charset="0"/>
              </a:defRPr>
            </a:lvl2pPr>
            <a:lvl3pPr marL="1080881" indent="-216177" eaLnBrk="0" hangingPunct="0">
              <a:defRPr>
                <a:solidFill>
                  <a:schemeClr val="tx1"/>
                </a:solidFill>
                <a:latin typeface="Calibri" pitchFamily="34" charset="0"/>
              </a:defRPr>
            </a:lvl3pPr>
            <a:lvl4pPr marL="1513233" indent="-216177" eaLnBrk="0" hangingPunct="0">
              <a:defRPr>
                <a:solidFill>
                  <a:schemeClr val="tx1"/>
                </a:solidFill>
                <a:latin typeface="Calibri" pitchFamily="34" charset="0"/>
              </a:defRPr>
            </a:lvl4pPr>
            <a:lvl5pPr marL="1945585" indent="-216177" eaLnBrk="0" hangingPunct="0">
              <a:defRPr>
                <a:solidFill>
                  <a:schemeClr val="tx1"/>
                </a:solidFill>
                <a:latin typeface="Calibri" pitchFamily="34" charset="0"/>
              </a:defRPr>
            </a:lvl5pPr>
            <a:lvl6pPr marL="2377938" indent="-216177" eaLnBrk="0" fontAlgn="base" hangingPunct="0">
              <a:spcBef>
                <a:spcPct val="0"/>
              </a:spcBef>
              <a:spcAft>
                <a:spcPct val="0"/>
              </a:spcAft>
              <a:defRPr>
                <a:solidFill>
                  <a:schemeClr val="tx1"/>
                </a:solidFill>
                <a:latin typeface="Calibri" pitchFamily="34" charset="0"/>
              </a:defRPr>
            </a:lvl6pPr>
            <a:lvl7pPr marL="2810290" indent="-216177" eaLnBrk="0" fontAlgn="base" hangingPunct="0">
              <a:spcBef>
                <a:spcPct val="0"/>
              </a:spcBef>
              <a:spcAft>
                <a:spcPct val="0"/>
              </a:spcAft>
              <a:defRPr>
                <a:solidFill>
                  <a:schemeClr val="tx1"/>
                </a:solidFill>
                <a:latin typeface="Calibri" pitchFamily="34" charset="0"/>
              </a:defRPr>
            </a:lvl7pPr>
            <a:lvl8pPr marL="3242642" indent="-216177" eaLnBrk="0" fontAlgn="base" hangingPunct="0">
              <a:spcBef>
                <a:spcPct val="0"/>
              </a:spcBef>
              <a:spcAft>
                <a:spcPct val="0"/>
              </a:spcAft>
              <a:defRPr>
                <a:solidFill>
                  <a:schemeClr val="tx1"/>
                </a:solidFill>
                <a:latin typeface="Calibri" pitchFamily="34" charset="0"/>
              </a:defRPr>
            </a:lvl8pPr>
            <a:lvl9pPr marL="3674995" indent="-216177" eaLnBrk="0" fontAlgn="base" hangingPunct="0">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DD60247-313B-4434-A130-5C1EAEC14D2C}"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4155203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631825" y="1106488"/>
            <a:ext cx="5308600" cy="2987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p:txBody>
      </p:sp>
      <p:sp>
        <p:nvSpPr>
          <p:cNvPr id="1187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02571" indent="-270221" eaLnBrk="0" hangingPunct="0">
              <a:defRPr>
                <a:solidFill>
                  <a:schemeClr val="tx1"/>
                </a:solidFill>
                <a:latin typeface="Calibri" pitchFamily="34" charset="0"/>
              </a:defRPr>
            </a:lvl2pPr>
            <a:lvl3pPr marL="1080881" indent="-216177" eaLnBrk="0" hangingPunct="0">
              <a:defRPr>
                <a:solidFill>
                  <a:schemeClr val="tx1"/>
                </a:solidFill>
                <a:latin typeface="Calibri" pitchFamily="34" charset="0"/>
              </a:defRPr>
            </a:lvl3pPr>
            <a:lvl4pPr marL="1513233" indent="-216177" eaLnBrk="0" hangingPunct="0">
              <a:defRPr>
                <a:solidFill>
                  <a:schemeClr val="tx1"/>
                </a:solidFill>
                <a:latin typeface="Calibri" pitchFamily="34" charset="0"/>
              </a:defRPr>
            </a:lvl4pPr>
            <a:lvl5pPr marL="1945585" indent="-216177" eaLnBrk="0" hangingPunct="0">
              <a:defRPr>
                <a:solidFill>
                  <a:schemeClr val="tx1"/>
                </a:solidFill>
                <a:latin typeface="Calibri" pitchFamily="34" charset="0"/>
              </a:defRPr>
            </a:lvl5pPr>
            <a:lvl6pPr marL="2377938" indent="-216177" eaLnBrk="0" fontAlgn="base" hangingPunct="0">
              <a:spcBef>
                <a:spcPct val="0"/>
              </a:spcBef>
              <a:spcAft>
                <a:spcPct val="0"/>
              </a:spcAft>
              <a:defRPr>
                <a:solidFill>
                  <a:schemeClr val="tx1"/>
                </a:solidFill>
                <a:latin typeface="Calibri" pitchFamily="34" charset="0"/>
              </a:defRPr>
            </a:lvl6pPr>
            <a:lvl7pPr marL="2810290" indent="-216177" eaLnBrk="0" fontAlgn="base" hangingPunct="0">
              <a:spcBef>
                <a:spcPct val="0"/>
              </a:spcBef>
              <a:spcAft>
                <a:spcPct val="0"/>
              </a:spcAft>
              <a:defRPr>
                <a:solidFill>
                  <a:schemeClr val="tx1"/>
                </a:solidFill>
                <a:latin typeface="Calibri" pitchFamily="34" charset="0"/>
              </a:defRPr>
            </a:lvl7pPr>
            <a:lvl8pPr marL="3242642" indent="-216177" eaLnBrk="0" fontAlgn="base" hangingPunct="0">
              <a:spcBef>
                <a:spcPct val="0"/>
              </a:spcBef>
              <a:spcAft>
                <a:spcPct val="0"/>
              </a:spcAft>
              <a:defRPr>
                <a:solidFill>
                  <a:schemeClr val="tx1"/>
                </a:solidFill>
                <a:latin typeface="Calibri" pitchFamily="34" charset="0"/>
              </a:defRPr>
            </a:lvl8pPr>
            <a:lvl9pPr marL="3674995" indent="-216177" eaLnBrk="0" fontAlgn="base" hangingPunct="0">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DD60247-313B-4434-A130-5C1EAEC14D2C}"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76547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EE2FF47-F9C6-4CBD-8632-BCAEC435286C}" type="slidenum">
              <a:rPr lang="en-US" smtClean="0"/>
              <a:t>34</a:t>
            </a:fld>
            <a:endParaRPr lang="en-US"/>
          </a:p>
        </p:txBody>
      </p:sp>
    </p:spTree>
    <p:extLst>
      <p:ext uri="{BB962C8B-B14F-4D97-AF65-F5344CB8AC3E}">
        <p14:creationId xmlns:p14="http://schemas.microsoft.com/office/powerpoint/2010/main" val="1172970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E2FF47-F9C6-4CBD-8632-BCAEC435286C}" type="slidenum">
              <a:rPr lang="en-US" smtClean="0"/>
              <a:t>35</a:t>
            </a:fld>
            <a:endParaRPr lang="en-US"/>
          </a:p>
        </p:txBody>
      </p:sp>
    </p:spTree>
    <p:extLst>
      <p:ext uri="{BB962C8B-B14F-4D97-AF65-F5344CB8AC3E}">
        <p14:creationId xmlns:p14="http://schemas.microsoft.com/office/powerpoint/2010/main" val="3278913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During 2019 to 2020, the chlamydia rate among women decreased 11.5% (from 696.6 to 616.5 per 100,000) and the rate among men decreased 14.9% (from 398.6 to 339.4 per 100,000).</a:t>
            </a:r>
          </a:p>
          <a:p>
            <a:pPr marL="0" lvl="0" indent="0">
              <a:buNone/>
            </a:pPr>
            <a:endParaRPr/>
          </a:p>
          <a:p>
            <a:pPr marL="0" lvl="0" indent="0">
              <a:buNone/>
            </a:pPr>
            <a:r>
              <a:t>Over the last 5 years, the chlamydia rate among men increased 3.3% (from 328.7 to 339.4 per 100,000) and the rate among women decreased 5.7% (from 653.9 to 616.5 per 100,000). Over the last 10 years, the chlamydia rate among men increased 33.4% (from 254.4 to 339.4 per 100,000) and the rate among women decreased 4.2% (from 643.4 to 616.5 per 100,000).</a:t>
            </a:r>
          </a:p>
          <a:p>
            <a:pPr marL="0" lvl="0" indent="0">
              <a:buNone/>
            </a:pPr>
            <a:endParaRPr/>
          </a:p>
          <a:p>
            <a:pPr marL="0" lvl="0" indent="0">
              <a:buNone/>
            </a:pPr>
            <a:r>
              <a:t>The COVID-19 pandemic has introduced uncertainty and difficulty in interpreting 2020 case data. See Impact of COVID-19 on STDs (https://www.cdc.gov/std/statistics/2020/impact.htm) for more information.</a:t>
            </a:r>
          </a:p>
          <a:p>
            <a:pPr marL="0" lvl="0" indent="0">
              <a:buNone/>
            </a:pPr>
            <a:endParaRPr/>
          </a:p>
          <a:p>
            <a:pPr marL="0" lvl="0" indent="0">
              <a:buNone/>
            </a:pPr>
            <a:r>
              <a:t>See Technical Notes (https://www.cdc.gov/std/statistics/2020/technical-notes.htm) for information on chlamydia case reporting.</a:t>
            </a:r>
          </a:p>
          <a:p>
            <a:pPr marL="0" lvl="0" indent="0">
              <a:buNone/>
            </a:pPr>
            <a:endParaRPr/>
          </a:p>
          <a:p>
            <a:pPr marL="0" lvl="0" indent="0">
              <a:buNone/>
            </a:pPr>
            <a:r>
              <a:t>Data points are available at: https://www.cdc.gov/std/statistics/2020/data.zip</a:t>
            </a:r>
          </a:p>
        </p:txBody>
      </p:sp>
      <p:sp>
        <p:nvSpPr>
          <p:cNvPr id="4" name="Slide Number Placeholder 3"/>
          <p:cNvSpPr>
            <a:spLocks noGrp="1"/>
          </p:cNvSpPr>
          <p:nvPr>
            <p:ph type="sldNum" sz="quarter" idx="10"/>
          </p:nvPr>
        </p:nvSpPr>
        <p:spPr/>
        <p:txBody>
          <a:bodyPr/>
          <a:lstStyle/>
          <a:p>
            <a:fld id="{A29AFBC5-7751-4D71-8004-00EA0C069DAB}"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2020, women aged 20 to 24 years had the highest rate of reported cases of chlamydia (3,729.6 per 100,000), followed by those aged 15 to 19 years (2,857.9 per 100,000) and 25 to 29 years (1,548.0 per 100,000). Among men, those aged 20 to 24 years had the highest rate of reported cases of chlamydia (1,627.3 per 100,000), followed by those aged 25 to 29 years (988.3 per 100,000) and 15 to 19 years (846.3 per 100,000).</a:t>
            </a:r>
          </a:p>
          <a:p>
            <a:pPr marL="0" lvl="0" indent="0">
              <a:buNone/>
            </a:pPr>
            <a:endParaRPr/>
          </a:p>
          <a:p>
            <a:pPr marL="0" lvl="0" indent="0">
              <a:buNone/>
            </a:pPr>
            <a:r>
              <a:t>The COVID-19 pandemic has introduced uncertainty and difficulty in interpreting 2020 case data. See Impact of COVID-19 on STDs (https://www.cdc.gov/std/statistics/2020/impact.htm) for more information.</a:t>
            </a:r>
          </a:p>
          <a:p>
            <a:pPr marL="0" lvl="0" indent="0">
              <a:buNone/>
            </a:pPr>
            <a:endParaRPr/>
          </a:p>
          <a:p>
            <a:pPr marL="0" lvl="0" indent="0">
              <a:buNone/>
            </a:pPr>
            <a:r>
              <a:t>See Technical Notes (https://www.cdc.gov/std/statistics/2020/technical-notes.htm) for information on chlamydia case reporting.</a:t>
            </a:r>
          </a:p>
          <a:p>
            <a:pPr marL="0" lvl="0" indent="0">
              <a:buNone/>
            </a:pPr>
            <a:endParaRPr/>
          </a:p>
          <a:p>
            <a:pPr marL="0" lvl="0" indent="0">
              <a:buNone/>
            </a:pPr>
            <a:r>
              <a:t>Data points are available at: https://www.cdc.gov/std/statistics/2020/data.zip</a:t>
            </a:r>
          </a:p>
        </p:txBody>
      </p:sp>
      <p:sp>
        <p:nvSpPr>
          <p:cNvPr id="4" name="Slide Number Placeholder 3"/>
          <p:cNvSpPr>
            <a:spLocks noGrp="1"/>
          </p:cNvSpPr>
          <p:nvPr>
            <p:ph type="sldNum" sz="quarter" idx="10"/>
          </p:nvPr>
        </p:nvSpPr>
        <p:spPr/>
        <p:txBody>
          <a:bodyPr/>
          <a:lstStyle/>
          <a:p>
            <a:fld id="{A29AFBC5-7751-4D71-8004-00EA0C069DAB}"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2020, the highest rate of reported cases of chlamydia was among non-Hispanic Black or African American persons (1,086.3 cases per 100,000; 11.4% decrease from 2019), followed by non-Hispanic American Indian or Alaska Native persons (612.6 cases per 100,000; 18.8% decrease from 2019), non-Hispanic Native Hawaiian or other Pacific Islander persons (567.9 cases per 100,000; 21.3% decrease from 2019), Hispanic or Latino persons of any race (312.0 cases per 100,000; 18.5% decrease from 2019), non-Hispanic persons of multiple races (246.0 cases per 100,000; 8.8% increase from 2019), non-Hispanic White persons (178.6 cases per 100,000; 15.0% decrease from 2019), and non-Hispanic Asian persons (87.6 cases per 100,000; 31.1% decrease from 2019). Non-Hispanic persons of multiple races had the greatest 5-year increase in rates of reported cases of chlamydia (146.2 to 246.0 per 100,000; 68.3% increase from 2016).</a:t>
            </a:r>
          </a:p>
          <a:p>
            <a:pPr marL="0" lvl="0" indent="0">
              <a:buNone/>
            </a:pPr>
            <a:endParaRPr/>
          </a:p>
          <a:p>
            <a:pPr marL="0" lvl="0" indent="0">
              <a:buNone/>
            </a:pPr>
            <a:r>
              <a:t>For this figure, race/Hispanic ethnicity is categorized first by reported Hispanic ethnicity, then by reported race. Therefore, cases categorized as Hispanic/Latino can be of any race; cases categorized into a race group include both non-Hispanic persons and persons of unknown Hispanic ethnicity. Not all US jurisdictions reported cases in Office of Management and Budget compliant race categories during 2016 to 2020. This may minimally under- or overestimate rates for Asian, Native Hawaiian or other Pacific Islander, or multiracial individuals. No population data exist for unknown or other race; therefore, rates are not calculated. For completeness, data in this figure include cases reported from all jurisdictions.</a:t>
            </a:r>
          </a:p>
          <a:p>
            <a:pPr marL="0" lvl="0" indent="0">
              <a:buNone/>
            </a:pPr>
            <a:endParaRPr/>
          </a:p>
          <a:p>
            <a:pPr marL="0" lvl="0" indent="0">
              <a:buNone/>
            </a:pPr>
            <a:r>
              <a:t>The COVID-19 pandemic has introduced uncertainty and difficulty in interpreting 2020 case data. See Impact of COVID-19 on STDs (https://www.cdc.gov/std/statistics/2020/impact.htm) for more information.</a:t>
            </a:r>
          </a:p>
          <a:p>
            <a:pPr marL="0" lvl="0" indent="0">
              <a:buNone/>
            </a:pPr>
            <a:endParaRPr/>
          </a:p>
          <a:p>
            <a:pPr marL="0" lvl="0" indent="0">
              <a:buNone/>
            </a:pPr>
            <a:r>
              <a:t>See Technical Notes (https://www.cdc.gov/std/statistics/2020/technical-notes.htm) for information on chlamydia case reporting and reporting of race/Hispanic ethnicity for STD cases.</a:t>
            </a:r>
          </a:p>
          <a:p>
            <a:pPr marL="0" lvl="0" indent="0">
              <a:buNone/>
            </a:pPr>
            <a:endParaRPr/>
          </a:p>
          <a:p>
            <a:pPr marL="0" lvl="0" indent="0">
              <a:buNone/>
            </a:pPr>
            <a:r>
              <a:t>Data points are available at: https://www.cdc.gov/std/statistics/2020/data.zip</a:t>
            </a:r>
          </a:p>
        </p:txBody>
      </p:sp>
      <p:sp>
        <p:nvSpPr>
          <p:cNvPr id="4" name="Slide Number Placeholder 3"/>
          <p:cNvSpPr>
            <a:spLocks noGrp="1"/>
          </p:cNvSpPr>
          <p:nvPr>
            <p:ph type="sldNum" sz="quarter" idx="10"/>
          </p:nvPr>
        </p:nvSpPr>
        <p:spPr/>
        <p:txBody>
          <a:bodyPr/>
          <a:lstStyle/>
          <a:p>
            <a:fld id="{A29AFBC5-7751-4D71-8004-00EA0C069DAB}"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2020, 99% of all counties and county equivalents in the United States reported at least one case of chlamydia. Out of 3,143 counties and county equivalents, 102 (3%) reported over half of all cases of chlamydia.</a:t>
            </a:r>
          </a:p>
          <a:p>
            <a:pPr marL="0" lvl="0" indent="0">
              <a:buNone/>
            </a:pPr>
            <a:endParaRPr/>
          </a:p>
          <a:p>
            <a:pPr marL="0" lvl="0" indent="0">
              <a:buNone/>
            </a:pPr>
            <a:r>
              <a:t>The COVID-19 pandemic has introduced uncertainty and difficulty in interpreting 2020 case data. See Impact of COVID-19 on STDs (https://www.cdc.gov/std/statistics/2020/impact.htm) for more information.</a:t>
            </a:r>
          </a:p>
          <a:p>
            <a:pPr marL="0" lvl="0" indent="0">
              <a:buNone/>
            </a:pPr>
            <a:endParaRPr/>
          </a:p>
          <a:p>
            <a:pPr marL="0" lvl="0" indent="0">
              <a:buNone/>
            </a:pPr>
            <a:r>
              <a:t>See Technical Notes (https://www.cdc.gov/std/statistics/2020/technical-notes.htm) for information on chlamydia case reporting.</a:t>
            </a:r>
          </a:p>
          <a:p>
            <a:pPr marL="0" lvl="0" indent="0">
              <a:buNone/>
            </a:pPr>
            <a:endParaRPr/>
          </a:p>
          <a:p>
            <a:pPr marL="0" lvl="0" indent="0">
              <a:buNone/>
            </a:pPr>
            <a:r>
              <a:t>Data points are available at: https://www.cdc.gov/std/statistics/2020/data.zip</a:t>
            </a:r>
          </a:p>
        </p:txBody>
      </p:sp>
      <p:sp>
        <p:nvSpPr>
          <p:cNvPr id="4" name="Slide Number Placeholder 3"/>
          <p:cNvSpPr>
            <a:spLocks noGrp="1"/>
          </p:cNvSpPr>
          <p:nvPr>
            <p:ph type="sldNum" sz="quarter" idx="10"/>
          </p:nvPr>
        </p:nvSpPr>
        <p:spPr/>
        <p:txBody>
          <a:bodyPr/>
          <a:lstStyle/>
          <a:p>
            <a:fld id="{A29AFBC5-7751-4D71-8004-00EA0C069DAB}"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Data collection for gonorrhea began in 1941 and gonorrhea was made a nationally notifiable condition in 1944. Steep declines in cases rates in the 1940s and 1950s likely reflect expanded use of penicillin to treat infection.</a:t>
            </a:r>
          </a:p>
          <a:p>
            <a:pPr marL="0" lvl="0" indent="0">
              <a:buNone/>
            </a:pPr>
            <a:endParaRPr/>
          </a:p>
          <a:p>
            <a:pPr marL="0" lvl="0" indent="0">
              <a:buNone/>
            </a:pPr>
            <a:r>
              <a:t>In 2020, 677,769 total cases of gonorrhea were reported in the United States. During 2019 to 2020, the rate of reported gonorrhea increased 10.0% (from 187.8 to 206.5 per 100,000).</a:t>
            </a:r>
          </a:p>
          <a:p>
            <a:pPr marL="0" lvl="0" indent="0">
              <a:buNone/>
            </a:pPr>
            <a:endParaRPr/>
          </a:p>
          <a:p>
            <a:pPr marL="0" lvl="0" indent="0">
              <a:buNone/>
            </a:pPr>
            <a:r>
              <a:t>The COVID-19 pandemic has introduced uncertainty and difficulty in interpreting 2020 case data. See Impact of COVID-19 on STDs (https://www.cdc.gov/std/statistics/2020/impact.htm) for more information.</a:t>
            </a:r>
          </a:p>
          <a:p>
            <a:pPr marL="0" lvl="0" indent="0">
              <a:buNone/>
            </a:pPr>
            <a:endParaRPr/>
          </a:p>
          <a:p>
            <a:pPr marL="0" lvl="0" indent="0">
              <a:buNone/>
            </a:pPr>
            <a:r>
              <a:t>See Technical Notes (https://www.cdc.gov/std/statistics/2020/technical-notes.htm) for information on gonorrhea case reporting.</a:t>
            </a:r>
          </a:p>
          <a:p>
            <a:pPr marL="0" lvl="0" indent="0">
              <a:buNone/>
            </a:pPr>
            <a:endParaRPr/>
          </a:p>
          <a:p>
            <a:pPr marL="0" lvl="0" indent="0">
              <a:buNone/>
            </a:pPr>
            <a:r>
              <a:t>Data points are available at: https://www.cdc.gov/std/statistics/2020/data.zip</a:t>
            </a:r>
          </a:p>
        </p:txBody>
      </p:sp>
      <p:sp>
        <p:nvSpPr>
          <p:cNvPr id="4" name="Slide Number Placeholder 3"/>
          <p:cNvSpPr>
            <a:spLocks noGrp="1"/>
          </p:cNvSpPr>
          <p:nvPr>
            <p:ph type="sldNum" sz="quarter" idx="10"/>
          </p:nvPr>
        </p:nvSpPr>
        <p:spPr/>
        <p:txBody>
          <a:bodyPr/>
          <a:lstStyle/>
          <a:p>
            <a:fld id="{A29AFBC5-7751-4D71-8004-00EA0C069DAB}" type="slidenum">
              <a:rPr lang="en-US"/>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2020, women aged 20 to 24 years had the highest rate of reported cases of gonorrhea (866.9 per 100,000), followed by those aged 15 to 19 years (616.4 per 100,000) and 25 to 29 years (505.3 per 100,000). Among men, those aged 20 to 24 years had the highest rate of reported cases of gonorrhea (821.5 per 100,000), followed by those aged 25 to 29 years (727.9 per 100,000) and 30 to 34 years (567.6 per 100,000).</a:t>
            </a:r>
          </a:p>
          <a:p>
            <a:pPr marL="0" lvl="0" indent="0">
              <a:buNone/>
            </a:pPr>
            <a:endParaRPr/>
          </a:p>
          <a:p>
            <a:pPr marL="0" lvl="0" indent="0">
              <a:buNone/>
            </a:pPr>
            <a:r>
              <a:t>The COVID-19 pandemic has introduced uncertainty and difficulty in interpreting 2020 case data. See Impact of COVID-19 on STDs (https://www.cdc.gov/std/statistics/2020/impact.htm) for more information.</a:t>
            </a:r>
          </a:p>
          <a:p>
            <a:pPr marL="0" lvl="0" indent="0">
              <a:buNone/>
            </a:pPr>
            <a:endParaRPr/>
          </a:p>
          <a:p>
            <a:pPr marL="0" lvl="0" indent="0">
              <a:buNone/>
            </a:pPr>
            <a:r>
              <a:t>See Technical Notes (https://www.cdc.gov/std/statistics/2020/technical-notes.htm) for information on gonorrhea case reporting.</a:t>
            </a:r>
          </a:p>
          <a:p>
            <a:pPr marL="0" lvl="0" indent="0">
              <a:buNone/>
            </a:pPr>
            <a:endParaRPr/>
          </a:p>
          <a:p>
            <a:pPr marL="0" lvl="0" indent="0">
              <a:buNone/>
            </a:pPr>
            <a:r>
              <a:t>Data points are available at: https://www.cdc.gov/std/statistics/2020/data.zip</a:t>
            </a:r>
          </a:p>
        </p:txBody>
      </p:sp>
      <p:sp>
        <p:nvSpPr>
          <p:cNvPr id="4" name="Slide Number Placeholder 3"/>
          <p:cNvSpPr>
            <a:spLocks noGrp="1"/>
          </p:cNvSpPr>
          <p:nvPr>
            <p:ph type="sldNum" sz="quarter" idx="10"/>
          </p:nvPr>
        </p:nvSpPr>
        <p:spPr/>
        <p:txBody>
          <a:bodyPr/>
          <a:lstStyle/>
          <a:p>
            <a:fld id="{A29AFBC5-7751-4D71-8004-00EA0C069DAB}" type="slidenum">
              <a:rPr lang="en-US"/>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2020, the highest rate of reported cases of gonorrhea was among non-Hispanic Black or African American persons (662.4 cases per 100,000; 14.7% increase from 2019), followed by non-Hispanic American Indian or Alaska Native persons (339.6 cases per 100,000; 3.9% decrease from 2019), non-Hispanic Native Hawaiian or other Pacific Islander persons (192.0 cases per 100,000; 1.9% decrease from 2019), non-Hispanic persons of multiple races (145.5 cases per 100,000; 22.9% increase from 2019), Hispanic or Latino persons of any race (121.0 cases per 100,000; 3.4% increase from 2019), non-Hispanic White persons (74.6 cases per 100,000; 0.8% increase from 2019), and non-Hispanic Asian persons (31.1 cases per 100,000; 17.7% decrease from 2019). Non-Hispanic persons of multiple races had the greatest 5-year increase in rates of reported cases of gonorrhea (60.7 to 145.5 per 100,000; 139.7% increase from 2016).</a:t>
            </a:r>
          </a:p>
          <a:p>
            <a:pPr marL="0" lvl="0" indent="0">
              <a:buNone/>
            </a:pPr>
            <a:endParaRPr/>
          </a:p>
          <a:p>
            <a:pPr marL="0" lvl="0" indent="0">
              <a:buNone/>
            </a:pPr>
            <a:r>
              <a:t>For this figure, race/Hispanic ethnicity is categorized first by reported Hispanic ethnicity, then by reported race. Therefore, cases categorized as Hispanic/Latino can be of any race; cases categorized into a race group include both non-Hispanic persons and persons of unknown Hispanic ethnicity. Not all US jurisdictions reported cases in Office of Management and Budget compliant race categories during 2016 to 2020. This may minimally under- or overestimate rates for Asian, Native Hawaiian or other Pacific Islander, or multiracial individuals. No population data exist for unknown or other race; therefore, rates are not calculated. For completeness, data in this figure include cases reported from all jurisdictions.</a:t>
            </a:r>
          </a:p>
          <a:p>
            <a:pPr marL="0" lvl="0" indent="0">
              <a:buNone/>
            </a:pPr>
            <a:endParaRPr/>
          </a:p>
          <a:p>
            <a:pPr marL="0" lvl="0" indent="0">
              <a:buNone/>
            </a:pPr>
            <a:r>
              <a:t>The COVID-19 pandemic has introduced uncertainty and difficulty in interpreting 2020 case data. See Impact of COVID-19 on STDs (https://www.cdc.gov/std/statistics/2020/impact.htm) for more information.</a:t>
            </a:r>
          </a:p>
          <a:p>
            <a:pPr marL="0" lvl="0" indent="0">
              <a:buNone/>
            </a:pPr>
            <a:endParaRPr/>
          </a:p>
          <a:p>
            <a:pPr marL="0" lvl="0" indent="0">
              <a:buNone/>
            </a:pPr>
            <a:r>
              <a:t>See Technical Notes (https://www.cdc.gov/std/statistics/2020/technical-notes.htm) for information on gonorrhea case reporting and reporting of race/Hispanic ethnicity for STD cases.</a:t>
            </a:r>
          </a:p>
          <a:p>
            <a:pPr marL="0" lvl="0" indent="0">
              <a:buNone/>
            </a:pPr>
            <a:endParaRPr/>
          </a:p>
          <a:p>
            <a:pPr marL="0" lvl="0" indent="0">
              <a:buNone/>
            </a:pPr>
            <a:r>
              <a:t>Data points are available at: https://www.cdc.gov/std/statistics/2020/data.zip</a:t>
            </a:r>
          </a:p>
        </p:txBody>
      </p:sp>
      <p:sp>
        <p:nvSpPr>
          <p:cNvPr id="4" name="Slide Number Placeholder 3"/>
          <p:cNvSpPr>
            <a:spLocks noGrp="1"/>
          </p:cNvSpPr>
          <p:nvPr>
            <p:ph type="sldNum" sz="quarter" idx="10"/>
          </p:nvPr>
        </p:nvSpPr>
        <p:spPr/>
        <p:txBody>
          <a:bodyPr/>
          <a:lstStyle/>
          <a:p>
            <a:fld id="{A29AFBC5-7751-4D71-8004-00EA0C069DAB}" type="slidenum">
              <a:rPr lang="en-US"/>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42416"/>
            <a:ext cx="8412480" cy="886968"/>
          </a:xfrm>
        </p:spPr>
        <p:txBody>
          <a:bodyPr anchor="t">
            <a:normAutofit/>
          </a:bodyPr>
          <a:lstStyle>
            <a:lvl1pPr algn="l">
              <a:defRPr sz="2800" b="1">
                <a:solidFill>
                  <a:srgbClr val="00788A"/>
                </a:solidFill>
                <a:latin typeface="+mn-lt"/>
              </a:defRPr>
            </a:lvl1pPr>
          </a:lstStyle>
          <a:p>
            <a:r>
              <a:rPr lang="en-US"/>
              <a:t>Click to edit Master title style</a:t>
            </a:r>
          </a:p>
        </p:txBody>
      </p:sp>
      <p:sp>
        <p:nvSpPr>
          <p:cNvPr id="3" name="Subtitle 2"/>
          <p:cNvSpPr>
            <a:spLocks noGrp="1"/>
          </p:cNvSpPr>
          <p:nvPr>
            <p:ph type="subTitle" idx="1"/>
          </p:nvPr>
        </p:nvSpPr>
        <p:spPr>
          <a:xfrm>
            <a:off x="457200" y="2148840"/>
            <a:ext cx="6400800" cy="347472"/>
          </a:xfrm>
        </p:spPr>
        <p:txBody>
          <a:bodyPr>
            <a:normAutofit/>
          </a:bodyPr>
          <a:lstStyle>
            <a:lvl1pPr marL="0" indent="0" algn="l">
              <a:buNone/>
              <a:defRPr sz="2000" b="1">
                <a:solidFill>
                  <a:srgbClr val="00788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457200" y="4767263"/>
            <a:ext cx="2057400" cy="273844"/>
          </a:xfrm>
        </p:spPr>
        <p:txBody>
          <a:bodyPr/>
          <a:lstStyle/>
          <a:p>
            <a:fld id="{48BDFDD9-E08D-4C81-B20C-0A09A4E04F81}" type="datetimeFigureOut">
              <a:rPr lang="en-US" smtClean="0"/>
              <a:t>4/25/2022</a:t>
            </a:fld>
            <a:endParaRPr lang="en-US"/>
          </a:p>
        </p:txBody>
      </p:sp>
      <p:sp>
        <p:nvSpPr>
          <p:cNvPr id="5" name="Footer Placeholder 4"/>
          <p:cNvSpPr>
            <a:spLocks noGrp="1"/>
          </p:cNvSpPr>
          <p:nvPr>
            <p:ph type="ftr" sz="quarter" idx="11"/>
          </p:nvPr>
        </p:nvSpPr>
        <p:spPr>
          <a:xfrm>
            <a:off x="3028950" y="4767263"/>
            <a:ext cx="3086100" cy="273844"/>
          </a:xfrm>
        </p:spPr>
        <p:txBody>
          <a:bodyPr/>
          <a:lstStyle/>
          <a:p>
            <a:endParaRPr lang="en-US"/>
          </a:p>
        </p:txBody>
      </p:sp>
      <p:sp>
        <p:nvSpPr>
          <p:cNvPr id="6" name="Slide Number Placeholder 5"/>
          <p:cNvSpPr>
            <a:spLocks noGrp="1"/>
          </p:cNvSpPr>
          <p:nvPr>
            <p:ph type="sldNum" sz="quarter" idx="12"/>
          </p:nvPr>
        </p:nvSpPr>
        <p:spPr>
          <a:xfrm>
            <a:off x="6812280" y="4767263"/>
            <a:ext cx="2057400" cy="273844"/>
          </a:xfrm>
        </p:spPr>
        <p:txBody>
          <a:bodyPr/>
          <a:lstStyle/>
          <a:p>
            <a:fld id="{35A20E59-B269-4201-9312-514125AC37CC}" type="slidenum">
              <a:rPr lang="en-US" smtClean="0"/>
              <a:t>‹#›</a:t>
            </a:fld>
            <a:endParaRPr lang="en-US"/>
          </a:p>
        </p:txBody>
      </p:sp>
      <p:pic>
        <p:nvPicPr>
          <p:cNvPr id="7" name="Picture 6">
            <a:extLst>
              <a:ext uri="{FF2B5EF4-FFF2-40B4-BE49-F238E27FC236}">
                <a16:creationId xmlns:a16="http://schemas.microsoft.com/office/drawing/2014/main" id="{4F940E32-2B25-431F-84EA-1D2AE6283A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8" name="TextBox 7">
            <a:extLst>
              <a:ext uri="{FF2B5EF4-FFF2-40B4-BE49-F238E27FC236}">
                <a16:creationId xmlns:a16="http://schemas.microsoft.com/office/drawing/2014/main" id="{ECF1532D-311C-41AE-B050-31584709DCAD}"/>
              </a:ext>
            </a:extLst>
          </p:cNvPr>
          <p:cNvSpPr txBox="1"/>
          <p:nvPr userDrawn="1"/>
        </p:nvSpPr>
        <p:spPr>
          <a:xfrm>
            <a:off x="457200" y="90152"/>
            <a:ext cx="6903076" cy="646331"/>
          </a:xfrm>
          <a:prstGeom prst="rect">
            <a:avLst/>
          </a:prstGeom>
          <a:noFill/>
        </p:spPr>
        <p:txBody>
          <a:bodyPr wrap="square" rtlCol="0">
            <a:spAutoFit/>
          </a:bodyPr>
          <a:lstStyle/>
          <a:p>
            <a:r>
              <a:rPr lang="en-US" b="1">
                <a:solidFill>
                  <a:schemeClr val="bg2"/>
                </a:solidFill>
                <a:latin typeface="Calibri" panose="020F0502020204030204" pitchFamily="34" charset="0"/>
              </a:rPr>
              <a:t>National Center for HIV, Viral Hepatitis, STD, and TB Prevention</a:t>
            </a:r>
          </a:p>
          <a:p>
            <a:r>
              <a:rPr lang="en-US" b="1">
                <a:solidFill>
                  <a:schemeClr val="bg2"/>
                </a:solidFill>
                <a:latin typeface="Calibri" panose="020F0502020204030204" pitchFamily="34" charset="0"/>
              </a:rPr>
              <a:t>Division of STD Prevention</a:t>
            </a:r>
          </a:p>
        </p:txBody>
      </p:sp>
      <p:sp>
        <p:nvSpPr>
          <p:cNvPr id="10" name="Text Placeholder 9">
            <a:extLst>
              <a:ext uri="{FF2B5EF4-FFF2-40B4-BE49-F238E27FC236}">
                <a16:creationId xmlns:a16="http://schemas.microsoft.com/office/drawing/2014/main" id="{873CBB10-9A39-42CA-895A-CF75259E1B62}"/>
              </a:ext>
            </a:extLst>
          </p:cNvPr>
          <p:cNvSpPr>
            <a:spLocks noGrp="1"/>
          </p:cNvSpPr>
          <p:nvPr>
            <p:ph type="body" sz="quarter" idx="13"/>
          </p:nvPr>
        </p:nvSpPr>
        <p:spPr>
          <a:xfrm>
            <a:off x="457200" y="2962656"/>
            <a:ext cx="6400800" cy="969264"/>
          </a:xfrm>
        </p:spPr>
        <p:txBody>
          <a:bodyPr/>
          <a:lstStyle>
            <a:lvl1pPr marL="0" indent="0">
              <a:buNone/>
              <a:defRPr sz="1800">
                <a:solidFill>
                  <a:srgbClr val="00788A"/>
                </a:solidFill>
              </a:defRPr>
            </a:lvl1pPr>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583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BDFDD9-E08D-4C81-B20C-0A09A4E04F81}"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583776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BDFDD9-E08D-4C81-B20C-0A09A4E04F81}"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262953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5"/>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892" indent="-342892">
              <a:buClr>
                <a:srgbClr val="00788A"/>
              </a:buClr>
              <a:buFont typeface="Wingdings" panose="05000000000000000000" pitchFamily="2" charset="2"/>
              <a:buChar char="§"/>
              <a:defRPr sz="2400" b="1">
                <a:solidFill>
                  <a:srgbClr val="00788A"/>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893175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endParaRPr lang="en-US"/>
          </a:p>
        </p:txBody>
      </p:sp>
      <p:sp>
        <p:nvSpPr>
          <p:cNvPr id="3" name="Content Placeholder 2"/>
          <p:cNvSpPr>
            <a:spLocks noGrp="1"/>
          </p:cNvSpPr>
          <p:nvPr>
            <p:ph idx="1"/>
          </p:nvPr>
        </p:nvSpPr>
        <p:spPr>
          <a:xfrm>
            <a:off x="457201"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31" indent="-285743">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31" indent="-285743">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1"/>
            <a:ext cx="9143196" cy="122049"/>
          </a:xfrm>
          <a:prstGeom prst="rect">
            <a:avLst/>
          </a:prstGeom>
        </p:spPr>
      </p:pic>
    </p:spTree>
    <p:extLst>
      <p:ext uri="{BB962C8B-B14F-4D97-AF65-F5344CB8AC3E}">
        <p14:creationId xmlns:p14="http://schemas.microsoft.com/office/powerpoint/2010/main" val="285409613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427C5C-317B-4847-A1A5-078BB1406833}"/>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
        <p:nvSpPr>
          <p:cNvPr id="2" name="Title 1"/>
          <p:cNvSpPr>
            <a:spLocks noGrp="1"/>
          </p:cNvSpPr>
          <p:nvPr>
            <p:ph type="title"/>
          </p:nvPr>
        </p:nvSpPr>
        <p:spPr>
          <a:xfrm>
            <a:off x="457200" y="210312"/>
            <a:ext cx="8229600" cy="859536"/>
          </a:xfrm>
        </p:spPr>
        <p:txBody>
          <a:bodyPr anchor="b"/>
          <a:lstStyle>
            <a:lvl1pPr>
              <a:defRPr sz="2800" b="1">
                <a:solidFill>
                  <a:srgbClr val="00788A"/>
                </a:solidFill>
                <a:latin typeface="+mn-lt"/>
              </a:defRPr>
            </a:lvl1pPr>
          </a:lstStyle>
          <a:p>
            <a:r>
              <a:rPr lang="en-US"/>
              <a:t>Click to edit Master title style</a:t>
            </a:r>
          </a:p>
        </p:txBody>
      </p:sp>
      <p:sp>
        <p:nvSpPr>
          <p:cNvPr id="3" name="Content Placeholder 2"/>
          <p:cNvSpPr>
            <a:spLocks noGrp="1"/>
          </p:cNvSpPr>
          <p:nvPr>
            <p:ph idx="1"/>
          </p:nvPr>
        </p:nvSpPr>
        <p:spPr>
          <a:xfrm>
            <a:off x="457200" y="1161288"/>
            <a:ext cx="8229600" cy="3346704"/>
          </a:xfrm>
        </p:spPr>
        <p:txBody>
          <a:bodyPr/>
          <a:lstStyle>
            <a:lvl1pPr marL="0" indent="0">
              <a:buFont typeface="Wingdings" panose="05000000000000000000" pitchFamily="2" charset="2"/>
              <a:buNone/>
              <a:defRPr sz="2400" b="0">
                <a:solidFill>
                  <a:schemeClr val="tx1"/>
                </a:solidFill>
              </a:defRPr>
            </a:lvl1pPr>
            <a:lvl2pPr marL="514350" indent="-171450">
              <a:buClr>
                <a:srgbClr val="00788A"/>
              </a:buClr>
              <a:buFont typeface="Calibri" panose="020F0502020204030204" pitchFamily="34" charset="0"/>
              <a:buChar char="‒"/>
              <a:defRPr sz="2000"/>
            </a:lvl2pPr>
            <a:lvl3pPr>
              <a:buClr>
                <a:srgbClr val="C00000"/>
              </a:buCl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21226" y="4767263"/>
            <a:ext cx="1593373" cy="252310"/>
          </a:xfrm>
        </p:spPr>
        <p:txBody>
          <a:bodyPr/>
          <a:lstStyle/>
          <a:p>
            <a:fld id="{48BDFDD9-E08D-4C81-B20C-0A09A4E04F81}"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629400" y="4767263"/>
            <a:ext cx="2057400" cy="273844"/>
          </a:xfrm>
        </p:spPr>
        <p:txBody>
          <a:bodyPr/>
          <a:lstStyle/>
          <a:p>
            <a:fld id="{35A20E59-B269-4201-9312-514125AC37CC}" type="slidenum">
              <a:rPr lang="en-US" smtClean="0"/>
              <a:t>‹#›</a:t>
            </a:fld>
            <a:endParaRPr lang="en-US"/>
          </a:p>
        </p:txBody>
      </p:sp>
      <p:pic>
        <p:nvPicPr>
          <p:cNvPr id="7" name="Picture 6">
            <a:extLst>
              <a:ext uri="{FF2B5EF4-FFF2-40B4-BE49-F238E27FC236}">
                <a16:creationId xmlns:a16="http://schemas.microsoft.com/office/drawing/2014/main" id="{7C6F41CA-1176-495B-90D4-07CEA856F13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122834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46704"/>
            <a:ext cx="8293608" cy="868680"/>
          </a:xfrm>
        </p:spPr>
        <p:txBody>
          <a:bodyPr anchor="b">
            <a:normAutofit/>
          </a:bodyPr>
          <a:lstStyle>
            <a:lvl1pPr>
              <a:defRPr sz="3600" b="1">
                <a:solidFill>
                  <a:schemeClr val="bg2"/>
                </a:solidFill>
                <a:latin typeface="+mn-lt"/>
              </a:defRPr>
            </a:lvl1pPr>
          </a:lstStyle>
          <a:p>
            <a:r>
              <a:rPr lang="en-US"/>
              <a:t>Click to edit Master title style</a:t>
            </a:r>
          </a:p>
        </p:txBody>
      </p:sp>
      <p:sp>
        <p:nvSpPr>
          <p:cNvPr id="3" name="Text Placeholder 2"/>
          <p:cNvSpPr>
            <a:spLocks noGrp="1"/>
          </p:cNvSpPr>
          <p:nvPr>
            <p:ph type="body" idx="1"/>
          </p:nvPr>
        </p:nvSpPr>
        <p:spPr>
          <a:xfrm>
            <a:off x="457200" y="4425696"/>
            <a:ext cx="7772400" cy="429768"/>
          </a:xfrm>
        </p:spPr>
        <p:txBody>
          <a:bodyPr/>
          <a:lstStyle>
            <a:lvl1pPr marL="0" indent="0">
              <a:buNone/>
              <a:defRPr sz="2000">
                <a:solidFill>
                  <a:schemeClr val="bg2"/>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057400" cy="273844"/>
          </a:xfrm>
        </p:spPr>
        <p:txBody>
          <a:bodyPr/>
          <a:lstStyle>
            <a:lvl1pPr>
              <a:defRPr>
                <a:solidFill>
                  <a:schemeClr val="bg2"/>
                </a:solidFill>
              </a:defRPr>
            </a:lvl1pPr>
          </a:lstStyle>
          <a:p>
            <a:fld id="{48BDFDD9-E08D-4C81-B20C-0A09A4E04F81}" type="datetimeFigureOut">
              <a:rPr lang="en-US" smtClean="0"/>
              <a:pPr/>
              <a:t>4/25/2022</a:t>
            </a:fld>
            <a:endParaRPr lang="en-US"/>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a:xfrm>
            <a:off x="6693408" y="4767263"/>
            <a:ext cx="2057400" cy="273844"/>
          </a:xfrm>
        </p:spPr>
        <p:txBody>
          <a:bodyPr/>
          <a:lstStyle>
            <a:lvl1pPr>
              <a:defRPr>
                <a:solidFill>
                  <a:schemeClr val="bg2"/>
                </a:solidFill>
              </a:defRPr>
            </a:lvl1pPr>
          </a:lstStyle>
          <a:p>
            <a:fld id="{35A20E59-B269-4201-9312-514125AC37CC}" type="slidenum">
              <a:rPr lang="en-US" smtClean="0"/>
              <a:pPr/>
              <a:t>‹#›</a:t>
            </a:fld>
            <a:endParaRPr lang="en-US"/>
          </a:p>
        </p:txBody>
      </p:sp>
    </p:spTree>
    <p:extLst>
      <p:ext uri="{BB962C8B-B14F-4D97-AF65-F5344CB8AC3E}">
        <p14:creationId xmlns:p14="http://schemas.microsoft.com/office/powerpoint/2010/main" val="710456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chor="b">
            <a:normAutofit/>
          </a:bodyPr>
          <a:lstStyle>
            <a:lvl1pPr>
              <a:defRPr sz="2400" b="1">
                <a:solidFill>
                  <a:srgbClr val="00788A"/>
                </a:solidFill>
                <a:latin typeface="+mn-lt"/>
              </a:defRPr>
            </a:lvl1pPr>
          </a:lstStyle>
          <a:p>
            <a:r>
              <a:rPr lang="en-US"/>
              <a:t>Click to edit Master title style</a:t>
            </a:r>
          </a:p>
        </p:txBody>
      </p:sp>
      <p:sp>
        <p:nvSpPr>
          <p:cNvPr id="3" name="Content Placeholder 2"/>
          <p:cNvSpPr>
            <a:spLocks noGrp="1"/>
          </p:cNvSpPr>
          <p:nvPr>
            <p:ph sz="half" idx="1"/>
          </p:nvPr>
        </p:nvSpPr>
        <p:spPr>
          <a:xfrm>
            <a:off x="457200" y="1018346"/>
            <a:ext cx="8229600" cy="3218398"/>
          </a:xfrm>
        </p:spPr>
        <p:txBody>
          <a:bodyPr/>
          <a:lstStyle>
            <a:lvl1pPr marL="0" indent="0">
              <a:buFont typeface="Wingdings" panose="05000000000000000000" pitchFamily="2" charset="2"/>
              <a:buNone/>
              <a:defRPr b="0">
                <a:solidFill>
                  <a:schemeClr val="tx1"/>
                </a:solidFill>
              </a:defRPr>
            </a:lvl1pPr>
            <a:lvl2pPr marL="514350" indent="-171450">
              <a:buClr>
                <a:srgbClr val="00788A"/>
              </a:buClr>
              <a:buFont typeface="Calibri" panose="020F0502020204030204" pitchFamily="34" charset="0"/>
              <a:buChar char="‒"/>
              <a:defRPr/>
            </a:lvl2pPr>
            <a:lvl3pPr>
              <a:buClr>
                <a:srgbClr val="C00000"/>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371600" y="4352971"/>
            <a:ext cx="6400800" cy="643574"/>
          </a:xfrm>
        </p:spPr>
        <p:txBody>
          <a:bodyPr anchor="t">
            <a:normAutofit/>
          </a:bodyPr>
          <a:lstStyle>
            <a:lvl1pPr marL="0" indent="0" algn="l">
              <a:buFont typeface="Wingdings" panose="05000000000000000000" pitchFamily="2" charset="2"/>
              <a:buNone/>
              <a:defRPr sz="1000" b="0">
                <a:solidFill>
                  <a:schemeClr val="tx1"/>
                </a:solidFill>
              </a:defRPr>
            </a:lvl1pPr>
            <a:lvl2pPr marL="514350" indent="-171450" algn="l">
              <a:buClr>
                <a:srgbClr val="00788A"/>
              </a:buClr>
              <a:buFont typeface="Calibri" panose="020F0502020204030204" pitchFamily="34" charset="0"/>
              <a:buChar char="‒"/>
              <a:defRPr sz="1000"/>
            </a:lvl2pPr>
            <a:lvl3pPr algn="l">
              <a:buClr>
                <a:srgbClr val="C00000"/>
              </a:buClr>
              <a:defRPr sz="1000"/>
            </a:lvl3pPr>
            <a:lvl4pPr algn="l">
              <a:defRPr sz="1000"/>
            </a:lvl4pPr>
            <a:lvl5pPr algn="l">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EE5BB86E-2212-41BC-BC8C-E88C6E75E1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pic>
        <p:nvPicPr>
          <p:cNvPr id="9" name="Picture 8">
            <a:extLst>
              <a:ext uri="{FF2B5EF4-FFF2-40B4-BE49-F238E27FC236}">
                <a16:creationId xmlns:a16="http://schemas.microsoft.com/office/drawing/2014/main" id="{B2467688-3098-4339-A70C-83D8B9BB6299}"/>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
        <p:nvSpPr>
          <p:cNvPr id="10" name="TextBox 9">
            <a:extLst>
              <a:ext uri="{FF2B5EF4-FFF2-40B4-BE49-F238E27FC236}">
                <a16:creationId xmlns:a16="http://schemas.microsoft.com/office/drawing/2014/main" id="{5DC17D18-9EF4-4A1C-A1A2-6FFF59F99215}"/>
              </a:ext>
            </a:extLst>
          </p:cNvPr>
          <p:cNvSpPr txBox="1"/>
          <p:nvPr userDrawn="1"/>
        </p:nvSpPr>
        <p:spPr>
          <a:xfrm>
            <a:off x="8745702" y="4752201"/>
            <a:ext cx="367408" cy="276999"/>
          </a:xfrm>
          <a:prstGeom prst="rect">
            <a:avLst/>
          </a:prstGeom>
          <a:noFill/>
        </p:spPr>
        <p:txBody>
          <a:bodyPr wrap="none" rtlCol="0">
            <a:spAutoFit/>
          </a:bodyPr>
          <a:lstStyle/>
          <a:p>
            <a:fld id="{69FE1C53-EC00-467A-90D0-1E634E0048C1}" type="slidenum">
              <a:rPr lang="en-US" sz="1200" smtClean="0"/>
              <a:t>‹#›</a:t>
            </a:fld>
            <a:endParaRPr lang="en-US" sz="1200"/>
          </a:p>
        </p:txBody>
      </p:sp>
    </p:spTree>
    <p:extLst>
      <p:ext uri="{BB962C8B-B14F-4D97-AF65-F5344CB8AC3E}">
        <p14:creationId xmlns:p14="http://schemas.microsoft.com/office/powerpoint/2010/main" val="202905881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BDFDD9-E08D-4C81-B20C-0A09A4E04F81}" type="datetimeFigureOut">
              <a:rPr lang="en-US" smtClean="0"/>
              <a:t>4/25/2022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A20E59-B269-4201-9312-514125AC37CC}" type="slidenum">
              <a:rPr lang="en-US" smtClean="0"/>
              <a:t>‹#›</a:t>
            </a:fld>
            <a:endParaRPr lang="en-US"/>
          </a:p>
        </p:txBody>
      </p:sp>
      <p:pic>
        <p:nvPicPr>
          <p:cNvPr id="10" name="Picture 9">
            <a:extLst>
              <a:ext uri="{FF2B5EF4-FFF2-40B4-BE49-F238E27FC236}">
                <a16:creationId xmlns:a16="http://schemas.microsoft.com/office/drawing/2014/main" id="{B084BA59-B253-4153-BA45-2DB011E6D86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700213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BDFDD9-E08D-4C81-B20C-0A09A4E04F81}" type="datetimeFigureOut">
              <a:rPr lang="en-US" smtClean="0"/>
              <a:t>4/25/2022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A20E59-B269-4201-9312-514125AC37CC}" type="slidenum">
              <a:rPr lang="en-US" smtClean="0"/>
              <a:t>‹#›</a:t>
            </a:fld>
            <a:endParaRPr lang="en-US"/>
          </a:p>
        </p:txBody>
      </p:sp>
      <p:pic>
        <p:nvPicPr>
          <p:cNvPr id="6" name="Picture 5">
            <a:extLst>
              <a:ext uri="{FF2B5EF4-FFF2-40B4-BE49-F238E27FC236}">
                <a16:creationId xmlns:a16="http://schemas.microsoft.com/office/drawing/2014/main" id="{2A7040B8-19C7-41B7-9038-2BD0CB327B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26144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DFDD9-E08D-4C81-B20C-0A09A4E04F81}" type="datetimeFigureOut">
              <a:rPr lang="en-US" smtClean="0"/>
              <a:t>4/25/2022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A20E59-B269-4201-9312-514125AC37CC}" type="slidenum">
              <a:rPr lang="en-US" smtClean="0"/>
              <a:t>‹#›</a:t>
            </a:fld>
            <a:endParaRPr lang="en-US"/>
          </a:p>
        </p:txBody>
      </p:sp>
      <p:pic>
        <p:nvPicPr>
          <p:cNvPr id="5" name="Picture 4">
            <a:extLst>
              <a:ext uri="{FF2B5EF4-FFF2-40B4-BE49-F238E27FC236}">
                <a16:creationId xmlns:a16="http://schemas.microsoft.com/office/drawing/2014/main" id="{A3C7A010-3EB9-4160-B75B-51F0A90943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81860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pic>
        <p:nvPicPr>
          <p:cNvPr id="8" name="Picture 7">
            <a:extLst>
              <a:ext uri="{FF2B5EF4-FFF2-40B4-BE49-F238E27FC236}">
                <a16:creationId xmlns:a16="http://schemas.microsoft.com/office/drawing/2014/main" id="{3613F24F-1A65-4728-84F7-950E9A970A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83185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995208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8BDFDD9-E08D-4C81-B20C-0A09A4E04F81}" type="datetimeFigureOut">
              <a:rPr lang="en-US" smtClean="0"/>
              <a:t>4/25/2022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5A20E59-B269-4201-9312-514125AC37CC}" type="slidenum">
              <a:rPr lang="en-US" smtClean="0"/>
              <a:t>‹#›</a:t>
            </a:fld>
            <a:endParaRPr lang="en-US"/>
          </a:p>
        </p:txBody>
      </p:sp>
    </p:spTree>
    <p:extLst>
      <p:ext uri="{BB962C8B-B14F-4D97-AF65-F5344CB8AC3E}">
        <p14:creationId xmlns:p14="http://schemas.microsoft.com/office/powerpoint/2010/main" val="878409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www.cdc.gov/std/treatment-guidelines/default.ht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cdc.gov/std/treatment-guidelines/default.ht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cdc.gov/std/treatment-guidelines/default.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s://www.cdc.gov/std/treatment-guidelines/default.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cdc.gov/std/treatment-guidelines/default.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cdc.gov/std/treatment-guidelines/default.ht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https://www.cdc.gov/std/treatment-guidelines/default.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hyperlink" Target="https://www.fda.gov/vaccines-blood-biologics/blood-blood-products/dpp-hiv-syphilis-system" TargetMode="External"/><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hyperlink" Target="https://www.fishersci.com/shop/products/dpp-hiv-syphilis/23999113"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cdc.gov/std/treatment-guidelines/default.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www.cdc.gov/std/treatment-guidelines/default.ht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cdc.gov/std/treatment-guidelines/default.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FE77907A-422C-441B-BABC-700AFE10A558}"/>
              </a:ext>
            </a:extLst>
          </p:cNvPr>
          <p:cNvSpPr txBox="1">
            <a:spLocks/>
          </p:cNvSpPr>
          <p:nvPr/>
        </p:nvSpPr>
        <p:spPr>
          <a:xfrm>
            <a:off x="367511" y="1686022"/>
            <a:ext cx="8408977" cy="885728"/>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2800" b="1" kern="1200">
                <a:solidFill>
                  <a:srgbClr val="00788A"/>
                </a:solidFill>
                <a:latin typeface="+mn-lt"/>
                <a:ea typeface="+mj-ea"/>
                <a:cs typeface="+mj-cs"/>
              </a:defRPr>
            </a:lvl1pPr>
          </a:lstStyle>
          <a:p>
            <a:pPr algn="ctr"/>
            <a:r>
              <a:rPr lang="en-US" sz="4000"/>
              <a:t>Sexually Transmitted Disease</a:t>
            </a:r>
            <a:br>
              <a:rPr lang="en-US" sz="4000"/>
            </a:br>
            <a:br>
              <a:rPr lang="en-US" sz="4000"/>
            </a:br>
            <a:endParaRPr lang="en-US" altLang="en-US" sz="4000"/>
          </a:p>
        </p:txBody>
      </p:sp>
      <p:sp>
        <p:nvSpPr>
          <p:cNvPr id="8" name="Subtitle 1">
            <a:extLst>
              <a:ext uri="{FF2B5EF4-FFF2-40B4-BE49-F238E27FC236}">
                <a16:creationId xmlns:a16="http://schemas.microsoft.com/office/drawing/2014/main" id="{6783E883-BB97-4F20-BF53-F4B08B75C062}"/>
              </a:ext>
            </a:extLst>
          </p:cNvPr>
          <p:cNvSpPr>
            <a:spLocks noGrp="1"/>
          </p:cNvSpPr>
          <p:nvPr>
            <p:ph type="subTitle" idx="1"/>
          </p:nvPr>
        </p:nvSpPr>
        <p:spPr>
          <a:xfrm>
            <a:off x="1254033" y="2416518"/>
            <a:ext cx="6400800" cy="619405"/>
          </a:xfrm>
        </p:spPr>
        <p:txBody>
          <a:bodyPr>
            <a:noAutofit/>
          </a:bodyPr>
          <a:lstStyle/>
          <a:p>
            <a:pPr algn="ctr"/>
            <a:r>
              <a:rPr lang="en-US" sz="3000" dirty="0"/>
              <a:t>Review of Surveillance, Screening and Treatment Recommendations for Chlamydia, Gonorrhea and Syphilis</a:t>
            </a:r>
          </a:p>
          <a:p>
            <a:pPr algn="ctr"/>
            <a:r>
              <a:rPr lang="en-US" sz="1800" dirty="0">
                <a:solidFill>
                  <a:schemeClr val="tx1"/>
                </a:solidFill>
              </a:rPr>
              <a:t>Melanie Taylor, MD, MPH</a:t>
            </a:r>
          </a:p>
          <a:p>
            <a:pPr algn="ctr"/>
            <a:r>
              <a:rPr lang="en-US" sz="1800" dirty="0">
                <a:solidFill>
                  <a:schemeClr val="tx1"/>
                </a:solidFill>
              </a:rPr>
              <a:t>CDC/NCHHSTP/DHP </a:t>
            </a:r>
            <a:br>
              <a:rPr lang="en-US" sz="3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rPr>
            </a:br>
            <a:endParaRPr lang="en-US" sz="3000" dirty="0"/>
          </a:p>
        </p:txBody>
      </p:sp>
    </p:spTree>
    <p:extLst>
      <p:ext uri="{BB962C8B-B14F-4D97-AF65-F5344CB8AC3E}">
        <p14:creationId xmlns:p14="http://schemas.microsoft.com/office/powerpoint/2010/main" val="3649213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by Year, United States, 1941–2020</a:t>
            </a:r>
          </a:p>
        </p:txBody>
      </p:sp>
      <p:pic>
        <p:nvPicPr>
          <p:cNvPr id="3" name="Picture 1" descr="Line graph showing rates of reported gonorrhea cases in the United States by year from 1941 to 2020."/>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by Age Group and Sex, United States, 2020</a:t>
            </a:r>
          </a:p>
        </p:txBody>
      </p:sp>
      <p:pic>
        <p:nvPicPr>
          <p:cNvPr id="3" name="Picture 1" descr="Bar graph showing rates of reported gonorrhea cases in the United States by age group and sex in 2020."/>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a:p>
            <a:pPr marL="0" lvl="0" indent="0">
              <a:buNone/>
            </a:pPr>
            <a:r>
              <a:rPr b="1"/>
              <a:t>NOTE:</a:t>
            </a:r>
            <a:r>
              <a:t> Total includes all ages.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by Race/Hispanic Ethnicity, United States, 2016–2020</a:t>
            </a:r>
          </a:p>
        </p:txBody>
      </p:sp>
      <p:pic>
        <p:nvPicPr>
          <p:cNvPr id="3" name="Picture 1" descr="Line graph showing rates of reported gonorrhea cases in the United States by race and Hispanic ethnicity from 2016 to 2020."/>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a:p>
            <a:pPr marL="0" lvl="0" indent="0">
              <a:buNone/>
            </a:pPr>
            <a:r>
              <a:rPr b="1"/>
              <a:t>ACRONYMS:</a:t>
            </a:r>
            <a:r>
              <a:t> AI/AN = American Indian/Alaska Native; Black/AA = Black or African American; NH/PI = Native Hawaiian/Pacific Islander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by State, United States and Territories, 2011 and 2020</a:t>
            </a:r>
          </a:p>
        </p:txBody>
      </p:sp>
      <p:pic>
        <p:nvPicPr>
          <p:cNvPr id="3" name="Picture 1" descr="United States map showing rates of reported gonorrhea cases by state and territory of residence from 2011 to 2020."/>
          <p:cNvPicPr>
            <a:picLocks noGrp="1" noChangeAspect="1"/>
          </p:cNvPicPr>
          <p:nvPr/>
        </p:nvPicPr>
        <p:blipFill>
          <a:blip r:embed="rId3"/>
          <a:stretch>
            <a:fillRect/>
          </a:stretch>
        </p:blipFill>
        <p:spPr bwMode="auto">
          <a:xfrm>
            <a:off x="711200" y="1016000"/>
            <a:ext cx="77089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Gonorrhea — Rates of Reported Cases by County, United States, 2020</a:t>
            </a:r>
          </a:p>
        </p:txBody>
      </p:sp>
      <p:pic>
        <p:nvPicPr>
          <p:cNvPr id="3" name="Picture 1" descr="United States map showing rates of reported gonorrhea cases by county in 2020."/>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501"/>
            <a:ext cx="8229600" cy="754226"/>
          </a:xfrm>
        </p:spPr>
        <p:txBody>
          <a:bodyPr>
            <a:noAutofit/>
          </a:bodyPr>
          <a:lstStyle/>
          <a:p>
            <a:pPr marL="0" lvl="0" indent="0">
              <a:buNone/>
            </a:pPr>
            <a:r>
              <a:rPr sz="1800" b="1" i="1"/>
              <a:t>Neisseria gonorrhoeae</a:t>
            </a:r>
            <a:r>
              <a:rPr sz="1800"/>
              <a:t> — Percentage of Isolates with Elevated Minimum Inhibitory Concentrations (MICs) to Azithromycin, Cefixime, and Ceftriaxone, Gonococcal Isolate Surveillance Project (GISP), 2011–2020</a:t>
            </a:r>
          </a:p>
        </p:txBody>
      </p:sp>
      <p:pic>
        <p:nvPicPr>
          <p:cNvPr id="3" name="Picture 1" descr="Bar graph showing the percentage of Neisseria gonorrhoeae isolates with elevated minimum inhibitory concentrations to azithromycin, cefixime, and ceftriaxone from 2011 to 2020."/>
          <p:cNvPicPr>
            <a:picLocks noGrp="1" noChangeAspect="1"/>
          </p:cNvPicPr>
          <p:nvPr/>
        </p:nvPicPr>
        <p:blipFill>
          <a:blip r:embed="rId3"/>
          <a:stretch>
            <a:fillRect/>
          </a:stretch>
        </p:blipFill>
        <p:spPr bwMode="auto">
          <a:xfrm>
            <a:off x="1574800" y="1146626"/>
            <a:ext cx="5994400" cy="3213100"/>
          </a:xfrm>
          <a:prstGeom prst="rect">
            <a:avLst/>
          </a:prstGeom>
          <a:noFill/>
          <a:ln w="9525">
            <a:noFill/>
            <a:headEnd/>
            <a:tailEnd/>
          </a:ln>
        </p:spPr>
      </p:pic>
      <p:sp>
        <p:nvSpPr>
          <p:cNvPr id="4" name="Content Placeholder 3"/>
          <p:cNvSpPr>
            <a:spLocks noGrp="1"/>
          </p:cNvSpPr>
          <p:nvPr>
            <p:ph sz="half" idx="2"/>
          </p:nvPr>
        </p:nvSpPr>
        <p:spPr>
          <a:xfrm>
            <a:off x="1371600" y="4483597"/>
            <a:ext cx="6400800" cy="643574"/>
          </a:xfrm>
        </p:spPr>
        <p:txBody>
          <a:bodyPr/>
          <a:lstStyle/>
          <a:p>
            <a:pPr marL="0" lvl="0" indent="0">
              <a:buNone/>
            </a:pPr>
            <a:r>
              <a:rPr b="1"/>
              <a:t>NOTE:</a:t>
            </a:r>
            <a:r>
              <a:t> Elevated MICs = Azithromycin: ≥ 2.0 µg/mL; Cefixime: ≥ 0.25 µg/mL; Ceftriaxone: ≥ 0.125 µg/mL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246"/>
            <a:ext cx="8229600" cy="754226"/>
          </a:xfrm>
        </p:spPr>
        <p:txBody>
          <a:bodyPr vert="horz" lIns="91440" tIns="45720" rIns="91440" bIns="45720" rtlCol="0" anchor="b">
            <a:noAutofit/>
          </a:bodyPr>
          <a:lstStyle/>
          <a:p>
            <a:pPr marL="0" lvl="0" indent="0">
              <a:buNone/>
            </a:pPr>
            <a:r>
              <a:rPr sz="1600" b="1" i="1" dirty="0"/>
              <a:t>Neisseria gonorrhoeae</a:t>
            </a:r>
            <a:r>
              <a:rPr sz="1600" dirty="0"/>
              <a:t> — Prevalence of Tetracycline, Penicillin, or Ciprofloxacin Resistance* or Elevated Cefixime, Ceftriaxone, or Azithromycin Minimum Inhibitory Concentrations (MICs)†, by Year — Gonococcal Isolate Surveillance Project (GISP), 2000–2020</a:t>
            </a:r>
          </a:p>
        </p:txBody>
      </p:sp>
      <p:pic>
        <p:nvPicPr>
          <p:cNvPr id="3" name="Picture 1" descr="Line graph showing the prevalence of tetracycline, penicillin, or ciprofloxacin resistance or elevated cefixime, ceftriaxone, or azithromycin minimum inhibitory concentrations among Neisseria gonorrhoeae isolates by year from 2000 to 2020."/>
          <p:cNvPicPr>
            <a:picLocks noGrp="1" noChangeAspect="1"/>
          </p:cNvPicPr>
          <p:nvPr/>
        </p:nvPicPr>
        <p:blipFill>
          <a:blip r:embed="rId3"/>
          <a:stretch>
            <a:fillRect/>
          </a:stretch>
        </p:blipFill>
        <p:spPr bwMode="auto">
          <a:xfrm>
            <a:off x="1465943" y="1139871"/>
            <a:ext cx="5994400" cy="3213100"/>
          </a:xfrm>
          <a:prstGeom prst="rect">
            <a:avLst/>
          </a:prstGeom>
          <a:noFill/>
          <a:ln w="9525">
            <a:noFill/>
            <a:headEnd/>
            <a:tailEnd/>
          </a:ln>
        </p:spPr>
      </p:pic>
      <p:sp>
        <p:nvSpPr>
          <p:cNvPr id="4" name="Content Placeholder 3"/>
          <p:cNvSpPr>
            <a:spLocks noGrp="1"/>
          </p:cNvSpPr>
          <p:nvPr>
            <p:ph sz="half" idx="2"/>
          </p:nvPr>
        </p:nvSpPr>
        <p:spPr>
          <a:xfrm>
            <a:off x="1371600" y="4352971"/>
            <a:ext cx="6618514" cy="643574"/>
          </a:xfrm>
        </p:spPr>
        <p:txBody>
          <a:bodyPr>
            <a:noAutofit/>
          </a:bodyPr>
          <a:lstStyle/>
          <a:p>
            <a:pPr marL="0" lvl="0" indent="0">
              <a:buNone/>
            </a:pPr>
            <a:r>
              <a:rPr sz="800" dirty="0"/>
              <a:t>* Resistance: Ciprofloxacin: MIC ≥ 1.0 µg/mL; Penicillin: MIC ≥ 2.0 µg/mL or Beta-lactamase positive; Tetracycline: MIC ≥ 2.0 µg/mL</a:t>
            </a:r>
          </a:p>
          <a:p>
            <a:pPr marL="0" lvl="0" indent="0">
              <a:buNone/>
            </a:pPr>
            <a:r>
              <a:rPr sz="800" dirty="0"/>
              <a:t>† Elevated MICs: Azithromycin: MIC ≥ 1.0 µg/mL 29 (2000–2004); ≥ 2.0 µg/mL (2005–2020); Ceftriaxone: MIC ≥ 0.125 µg/mL; Cefixime: MIC ≥ 0.25 µg/mL</a:t>
            </a:r>
          </a:p>
          <a:p>
            <a:pPr marL="0" lvl="0" indent="0">
              <a:buNone/>
            </a:pPr>
            <a:r>
              <a:rPr sz="800" dirty="0"/>
              <a:t>NOTE: Cefixime susceptibility was not tested in 2007 and 2008.</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5F7D9-CBD9-4C82-9294-6E9D0B75CA91}"/>
              </a:ext>
            </a:extLst>
          </p:cNvPr>
          <p:cNvSpPr>
            <a:spLocks noGrp="1"/>
          </p:cNvSpPr>
          <p:nvPr>
            <p:ph type="title"/>
          </p:nvPr>
        </p:nvSpPr>
        <p:spPr>
          <a:xfrm>
            <a:off x="457200" y="210312"/>
            <a:ext cx="8229600" cy="536564"/>
          </a:xfrm>
        </p:spPr>
        <p:txBody>
          <a:bodyPr/>
          <a:lstStyle/>
          <a:p>
            <a:r>
              <a:rPr lang="en-US" dirty="0"/>
              <a:t>Gonorrhea Screening Recommendations</a:t>
            </a:r>
          </a:p>
        </p:txBody>
      </p:sp>
      <p:sp>
        <p:nvSpPr>
          <p:cNvPr id="3" name="Content Placeholder 2">
            <a:extLst>
              <a:ext uri="{FF2B5EF4-FFF2-40B4-BE49-F238E27FC236}">
                <a16:creationId xmlns:a16="http://schemas.microsoft.com/office/drawing/2014/main" id="{1B09DF5D-0B10-4BCA-9AD8-861D55E4C693}"/>
              </a:ext>
            </a:extLst>
          </p:cNvPr>
          <p:cNvSpPr>
            <a:spLocks noGrp="1"/>
          </p:cNvSpPr>
          <p:nvPr>
            <p:ph idx="1"/>
          </p:nvPr>
        </p:nvSpPr>
        <p:spPr>
          <a:xfrm>
            <a:off x="195445" y="799384"/>
            <a:ext cx="8864794" cy="3544731"/>
          </a:xfrm>
        </p:spPr>
        <p:txBody>
          <a:bodyPr>
            <a:normAutofit fontScale="92500" lnSpcReduction="10000"/>
          </a:bodyPr>
          <a:lstStyle/>
          <a:p>
            <a:pPr marL="342900" indent="-342900">
              <a:buFont typeface="Arial" panose="020B0604020202020204" pitchFamily="34" charset="0"/>
              <a:buChar char="•"/>
            </a:pPr>
            <a:r>
              <a:rPr lang="en-US" dirty="0"/>
              <a:t>Annual screening for young sexually active </a:t>
            </a:r>
            <a:r>
              <a:rPr lang="en-US" b="1" dirty="0"/>
              <a:t>women (&lt;25 </a:t>
            </a:r>
            <a:r>
              <a:rPr lang="en-US" b="1" dirty="0" err="1"/>
              <a:t>yrs</a:t>
            </a:r>
            <a:r>
              <a:rPr lang="en-US" b="1" dirty="0"/>
              <a:t>)</a:t>
            </a:r>
          </a:p>
          <a:p>
            <a:pPr marL="342900" indent="-342900">
              <a:buFont typeface="Arial" panose="020B0604020202020204" pitchFamily="34" charset="0"/>
              <a:buChar char="•"/>
            </a:pPr>
            <a:r>
              <a:rPr lang="en-US" dirty="0"/>
              <a:t>Screening of asymptomatic sexually active young men is not currently recommended due to inconclusive cost benefit data analyses</a:t>
            </a:r>
          </a:p>
          <a:p>
            <a:pPr marL="342900" indent="-342900">
              <a:buFont typeface="Arial" panose="020B0604020202020204" pitchFamily="34" charset="0"/>
              <a:buChar char="•"/>
            </a:pPr>
            <a:r>
              <a:rPr lang="en-US" b="1" dirty="0"/>
              <a:t>Pregnant</a:t>
            </a:r>
            <a:r>
              <a:rPr lang="en-US" dirty="0"/>
              <a:t> women &lt;25 years and older women at risk, repeat in 3</a:t>
            </a:r>
            <a:r>
              <a:rPr lang="en-US" baseline="30000" dirty="0"/>
              <a:t>rd</a:t>
            </a:r>
            <a:r>
              <a:rPr lang="en-US" dirty="0"/>
              <a:t> trim.</a:t>
            </a:r>
          </a:p>
          <a:p>
            <a:pPr marL="342900" indent="-342900">
              <a:buFont typeface="Arial" panose="020B0604020202020204" pitchFamily="34" charset="0"/>
              <a:buChar char="•"/>
            </a:pPr>
            <a:r>
              <a:rPr lang="en-US" sz="2300" dirty="0"/>
              <a:t>At minimum, annual* screening of sexually active </a:t>
            </a:r>
            <a:r>
              <a:rPr lang="en-US" sz="2300" b="1" dirty="0"/>
              <a:t>MSM</a:t>
            </a:r>
            <a:r>
              <a:rPr lang="en-US" sz="2300" dirty="0"/>
              <a:t> at exposed sites (urethral/pharyngeal/rectal)</a:t>
            </a:r>
          </a:p>
          <a:p>
            <a:pPr marL="342900" indent="-342900">
              <a:buFont typeface="Arial" panose="020B0604020202020204" pitchFamily="34" charset="0"/>
              <a:buChar char="•"/>
            </a:pPr>
            <a:r>
              <a:rPr lang="en-US" sz="2400" dirty="0"/>
              <a:t>At minimum, a</a:t>
            </a:r>
            <a:r>
              <a:rPr lang="en-US" dirty="0"/>
              <a:t>nnual* screening of </a:t>
            </a:r>
            <a:r>
              <a:rPr lang="en-US" b="1" dirty="0"/>
              <a:t>HIV-infected</a:t>
            </a:r>
            <a:r>
              <a:rPr lang="en-US" dirty="0"/>
              <a:t> persons</a:t>
            </a:r>
          </a:p>
          <a:p>
            <a:pPr marL="342900" indent="-342900">
              <a:buFont typeface="Arial" panose="020B0604020202020204" pitchFamily="34" charset="0"/>
              <a:buChar char="•"/>
            </a:pPr>
            <a:r>
              <a:rPr lang="en-US" sz="2400" dirty="0"/>
              <a:t>At minimum, b</a:t>
            </a:r>
            <a:r>
              <a:rPr lang="en-US" dirty="0"/>
              <a:t>i-annual* screening for persons on </a:t>
            </a:r>
            <a:r>
              <a:rPr lang="en-US" b="1" dirty="0" err="1"/>
              <a:t>PrEP.</a:t>
            </a:r>
            <a:endParaRPr lang="en-US" b="1" dirty="0"/>
          </a:p>
          <a:p>
            <a:pPr marL="342900" indent="-342900">
              <a:buFont typeface="Arial" panose="020B0604020202020204" pitchFamily="34" charset="0"/>
              <a:buChar char="•"/>
            </a:pPr>
            <a:r>
              <a:rPr lang="en-US" dirty="0"/>
              <a:t>Women </a:t>
            </a:r>
            <a:r>
              <a:rPr lang="en-US" u="sng" dirty="0"/>
              <a:t>&lt;</a:t>
            </a:r>
            <a:r>
              <a:rPr lang="en-US" dirty="0"/>
              <a:t>35 years and men &lt;30 years of age in </a:t>
            </a:r>
            <a:r>
              <a:rPr lang="en-US" b="1" dirty="0"/>
              <a:t>corrections</a:t>
            </a:r>
            <a:r>
              <a:rPr lang="en-US" dirty="0"/>
              <a:t> facilities at intake as opt out screening</a:t>
            </a:r>
          </a:p>
          <a:p>
            <a:endParaRPr lang="en-US" dirty="0"/>
          </a:p>
        </p:txBody>
      </p:sp>
      <p:sp>
        <p:nvSpPr>
          <p:cNvPr id="4" name="TextBox 3">
            <a:extLst>
              <a:ext uri="{FF2B5EF4-FFF2-40B4-BE49-F238E27FC236}">
                <a16:creationId xmlns:a16="http://schemas.microsoft.com/office/drawing/2014/main" id="{099EEDA8-E02D-4D5D-8ADA-3C1D5B9F5A8F}"/>
              </a:ext>
            </a:extLst>
          </p:cNvPr>
          <p:cNvSpPr txBox="1"/>
          <p:nvPr/>
        </p:nvSpPr>
        <p:spPr>
          <a:xfrm>
            <a:off x="1054003" y="4431989"/>
            <a:ext cx="6484562" cy="584775"/>
          </a:xfrm>
          <a:prstGeom prst="rect">
            <a:avLst/>
          </a:prstGeom>
          <a:noFill/>
        </p:spPr>
        <p:txBody>
          <a:bodyPr wrap="square" rtlCol="0">
            <a:spAutoFit/>
          </a:bodyPr>
          <a:lstStyle/>
          <a:p>
            <a:r>
              <a:rPr lang="en-US" sz="1600" b="1" dirty="0">
                <a:hlinkClick r:id="rId2">
                  <a:extLst>
                    <a:ext uri="{A12FA001-AC4F-418D-AE19-62706E023703}">
                      <ahyp:hlinkClr xmlns:ahyp="http://schemas.microsoft.com/office/drawing/2018/hyperlinkcolor" val="tx"/>
                    </a:ext>
                  </a:extLst>
                </a:hlinkClick>
              </a:rPr>
              <a:t>*More often based on risk</a:t>
            </a:r>
          </a:p>
          <a:p>
            <a:r>
              <a:rPr lang="en-US" sz="1600" dirty="0">
                <a:solidFill>
                  <a:srgbClr val="0563C1"/>
                </a:solidFill>
                <a:hlinkClick r:id="rId2">
                  <a:extLst>
                    <a:ext uri="{A12FA001-AC4F-418D-AE19-62706E023703}">
                      <ahyp:hlinkClr xmlns:ahyp="http://schemas.microsoft.com/office/drawing/2018/hyperlinkcolor" val="tx"/>
                    </a:ext>
                  </a:extLst>
                </a:hlinkClick>
              </a:rPr>
              <a:t>STI Treatment Guidelines (cdc.gov)</a:t>
            </a:r>
            <a:endParaRPr lang="en-US" sz="1600" dirty="0"/>
          </a:p>
        </p:txBody>
      </p:sp>
    </p:spTree>
    <p:extLst>
      <p:ext uri="{BB962C8B-B14F-4D97-AF65-F5344CB8AC3E}">
        <p14:creationId xmlns:p14="http://schemas.microsoft.com/office/powerpoint/2010/main" val="2331891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4C537-EC19-4E94-BF96-8A8DBA57EEA2}"/>
              </a:ext>
            </a:extLst>
          </p:cNvPr>
          <p:cNvSpPr>
            <a:spLocks noGrp="1"/>
          </p:cNvSpPr>
          <p:nvPr>
            <p:ph type="title"/>
          </p:nvPr>
        </p:nvSpPr>
        <p:spPr/>
        <p:txBody>
          <a:bodyPr/>
          <a:lstStyle/>
          <a:p>
            <a:r>
              <a:rPr lang="en-US" dirty="0"/>
              <a:t>Laboratory diagnosis of Gonorrhea</a:t>
            </a:r>
          </a:p>
        </p:txBody>
      </p:sp>
      <p:sp>
        <p:nvSpPr>
          <p:cNvPr id="3" name="Content Placeholder 2">
            <a:extLst>
              <a:ext uri="{FF2B5EF4-FFF2-40B4-BE49-F238E27FC236}">
                <a16:creationId xmlns:a16="http://schemas.microsoft.com/office/drawing/2014/main" id="{AAEA0F0A-39B7-48FC-8EBE-3316CE9DE119}"/>
              </a:ext>
            </a:extLst>
          </p:cNvPr>
          <p:cNvSpPr>
            <a:spLocks noGrp="1"/>
          </p:cNvSpPr>
          <p:nvPr>
            <p:ph idx="1"/>
          </p:nvPr>
        </p:nvSpPr>
        <p:spPr/>
        <p:txBody>
          <a:bodyPr>
            <a:normAutofit fontScale="92500"/>
          </a:bodyPr>
          <a:lstStyle/>
          <a:p>
            <a:pPr marL="342900" indent="-342900">
              <a:buFont typeface="Arial" panose="020B0604020202020204" pitchFamily="34" charset="0"/>
              <a:buChar char="•"/>
            </a:pPr>
            <a:r>
              <a:rPr lang="en-US" dirty="0"/>
              <a:t>Nucleic acid amplification testing (NAAT)</a:t>
            </a:r>
          </a:p>
          <a:p>
            <a:pPr marL="342900" indent="-342900">
              <a:buFont typeface="Arial" panose="020B0604020202020204" pitchFamily="34" charset="0"/>
              <a:buChar char="•"/>
            </a:pPr>
            <a:r>
              <a:rPr lang="en-US" dirty="0"/>
              <a:t>Optimal sampling for women is via vaginal swab either self-collected or provider collected.  First catch urine and liquid- based cytology specimens can also be used. </a:t>
            </a:r>
          </a:p>
          <a:p>
            <a:pPr marL="342900" indent="-342900">
              <a:buFont typeface="Arial" panose="020B0604020202020204" pitchFamily="34" charset="0"/>
              <a:buChar char="•"/>
            </a:pPr>
            <a:r>
              <a:rPr lang="en-US" dirty="0"/>
              <a:t>Optimal sampling for men is via first catch urine</a:t>
            </a:r>
          </a:p>
          <a:p>
            <a:pPr marL="342900" indent="-342900">
              <a:buFont typeface="Arial" panose="020B0604020202020204" pitchFamily="34" charset="0"/>
              <a:buChar char="•"/>
            </a:pPr>
            <a:r>
              <a:rPr lang="en-US" dirty="0"/>
              <a:t>Men and women should be also tested at pharyngeal and rectal sites via swab based on reported sites of exposure.</a:t>
            </a:r>
          </a:p>
          <a:p>
            <a:pPr marL="342900" indent="-342900">
              <a:buFont typeface="Arial" panose="020B0604020202020204" pitchFamily="34" charset="0"/>
              <a:buChar char="•"/>
            </a:pPr>
            <a:r>
              <a:rPr lang="en-US" dirty="0"/>
              <a:t>Culture remains available for antimicrobial susceptibility testing</a:t>
            </a:r>
          </a:p>
          <a:p>
            <a:pPr marL="342900" indent="-342900">
              <a:buFont typeface="Arial" panose="020B0604020202020204" pitchFamily="34" charset="0"/>
              <a:buChar char="•"/>
            </a:pPr>
            <a:r>
              <a:rPr lang="en-US" dirty="0"/>
              <a:t>Gram stain has low sensitivity</a:t>
            </a:r>
          </a:p>
        </p:txBody>
      </p:sp>
      <p:sp>
        <p:nvSpPr>
          <p:cNvPr id="4" name="TextBox 3">
            <a:extLst>
              <a:ext uri="{FF2B5EF4-FFF2-40B4-BE49-F238E27FC236}">
                <a16:creationId xmlns:a16="http://schemas.microsoft.com/office/drawing/2014/main" id="{524E218E-6238-48A1-91A0-3D940A99324E}"/>
              </a:ext>
            </a:extLst>
          </p:cNvPr>
          <p:cNvSpPr txBox="1"/>
          <p:nvPr/>
        </p:nvSpPr>
        <p:spPr>
          <a:xfrm>
            <a:off x="1130784" y="4563856"/>
            <a:ext cx="6484562" cy="369332"/>
          </a:xfrm>
          <a:prstGeom prst="rect">
            <a:avLst/>
          </a:prstGeom>
          <a:noFill/>
        </p:spPr>
        <p:txBody>
          <a:bodyPr wrap="square" rtlCol="0">
            <a:spAutoFit/>
          </a:bodyPr>
          <a:lstStyle/>
          <a:p>
            <a:r>
              <a:rPr lang="en-US" dirty="0">
                <a:solidFill>
                  <a:srgbClr val="0563C1"/>
                </a:solidFill>
                <a:hlinkClick r:id="rId2">
                  <a:extLst>
                    <a:ext uri="{A12FA001-AC4F-418D-AE19-62706E023703}">
                      <ahyp:hlinkClr xmlns:ahyp="http://schemas.microsoft.com/office/drawing/2018/hyperlinkcolor" val="tx"/>
                    </a:ext>
                  </a:extLst>
                </a:hlinkClick>
              </a:rPr>
              <a:t>STI Treatment Guidelines (cdc.gov)</a:t>
            </a:r>
            <a:endParaRPr lang="en-US" dirty="0"/>
          </a:p>
        </p:txBody>
      </p:sp>
    </p:spTree>
    <p:extLst>
      <p:ext uri="{BB962C8B-B14F-4D97-AF65-F5344CB8AC3E}">
        <p14:creationId xmlns:p14="http://schemas.microsoft.com/office/powerpoint/2010/main" val="2003330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1DF69-CEF0-4C1D-A4F1-B8854043A896}"/>
              </a:ext>
            </a:extLst>
          </p:cNvPr>
          <p:cNvSpPr>
            <a:spLocks noGrp="1"/>
          </p:cNvSpPr>
          <p:nvPr>
            <p:ph type="title"/>
          </p:nvPr>
        </p:nvSpPr>
        <p:spPr/>
        <p:txBody>
          <a:bodyPr>
            <a:noAutofit/>
          </a:bodyPr>
          <a:lstStyle/>
          <a:p>
            <a:pPr algn="l"/>
            <a:r>
              <a:rPr lang="en-US" sz="2000" i="0" dirty="0">
                <a:solidFill>
                  <a:srgbClr val="00788A"/>
                </a:solidFill>
                <a:effectLst/>
                <a:latin typeface="Open Sans" panose="020B0604020202020204" pitchFamily="34" charset="0"/>
              </a:rPr>
              <a:t>Treatment of Uncomplicated Gonococcal Infection of the Cervix, Urethra, or Rectum Among Adults and Adolescents</a:t>
            </a:r>
          </a:p>
        </p:txBody>
      </p:sp>
      <p:sp>
        <p:nvSpPr>
          <p:cNvPr id="3" name="Content Placeholder 2">
            <a:extLst>
              <a:ext uri="{FF2B5EF4-FFF2-40B4-BE49-F238E27FC236}">
                <a16:creationId xmlns:a16="http://schemas.microsoft.com/office/drawing/2014/main" id="{73F3EDB4-BBC7-4D97-A8B2-93A658A8E9EB}"/>
              </a:ext>
            </a:extLst>
          </p:cNvPr>
          <p:cNvSpPr>
            <a:spLocks noGrp="1"/>
          </p:cNvSpPr>
          <p:nvPr>
            <p:ph idx="1"/>
          </p:nvPr>
        </p:nvSpPr>
        <p:spPr/>
        <p:txBody>
          <a:bodyPr>
            <a:normAutofit/>
          </a:bodyPr>
          <a:lstStyle/>
          <a:p>
            <a:pPr marL="342900" indent="-342900" algn="l">
              <a:buFont typeface="Arial" panose="020B0604020202020204" pitchFamily="34" charset="0"/>
              <a:buChar char="•"/>
            </a:pPr>
            <a:r>
              <a:rPr lang="en-US" b="1" i="0" dirty="0">
                <a:solidFill>
                  <a:srgbClr val="000000"/>
                </a:solidFill>
                <a:effectLst/>
                <a:latin typeface="Calibri    "/>
              </a:rPr>
              <a:t>Ceftriaxone</a:t>
            </a:r>
            <a:r>
              <a:rPr lang="en-US" b="0" i="0" dirty="0">
                <a:solidFill>
                  <a:srgbClr val="000000"/>
                </a:solidFill>
                <a:effectLst/>
                <a:latin typeface="Calibri    "/>
              </a:rPr>
              <a:t> 500 mg* IM in a single dose for persons weighing &lt;150 kg</a:t>
            </a:r>
          </a:p>
          <a:p>
            <a:pPr marL="342900" indent="-342900" algn="l">
              <a:buFont typeface="Arial" panose="020B0604020202020204" pitchFamily="34" charset="0"/>
              <a:buChar char="•"/>
            </a:pPr>
            <a:r>
              <a:rPr lang="en-US" b="0" i="0" dirty="0">
                <a:solidFill>
                  <a:srgbClr val="000000"/>
                </a:solidFill>
                <a:effectLst/>
                <a:latin typeface="Calibri    "/>
              </a:rPr>
              <a:t>For persons weighing ≥150 kg, 1 g ceftriaxone should be administered.</a:t>
            </a:r>
          </a:p>
          <a:p>
            <a:endParaRPr lang="en-US" dirty="0"/>
          </a:p>
        </p:txBody>
      </p:sp>
      <p:sp>
        <p:nvSpPr>
          <p:cNvPr id="4" name="TextBox 3">
            <a:extLst>
              <a:ext uri="{FF2B5EF4-FFF2-40B4-BE49-F238E27FC236}">
                <a16:creationId xmlns:a16="http://schemas.microsoft.com/office/drawing/2014/main" id="{F37144C3-57E1-4648-B4BC-BA49C5A3C861}"/>
              </a:ext>
            </a:extLst>
          </p:cNvPr>
          <p:cNvSpPr txBox="1"/>
          <p:nvPr/>
        </p:nvSpPr>
        <p:spPr>
          <a:xfrm>
            <a:off x="998815" y="3012716"/>
            <a:ext cx="7419902" cy="1508105"/>
          </a:xfrm>
          <a:prstGeom prst="rect">
            <a:avLst/>
          </a:prstGeom>
          <a:noFill/>
        </p:spPr>
        <p:txBody>
          <a:bodyPr wrap="square" rtlCol="0">
            <a:spAutoFit/>
          </a:bodyPr>
          <a:lstStyle/>
          <a:p>
            <a:r>
              <a:rPr lang="en-US" dirty="0">
                <a:latin typeface="Calibri    "/>
              </a:rPr>
              <a:t>*</a:t>
            </a:r>
            <a:r>
              <a:rPr lang="en-US" b="0" i="0" dirty="0">
                <a:solidFill>
                  <a:srgbClr val="000000"/>
                </a:solidFill>
                <a:effectLst/>
                <a:latin typeface="Calibri    "/>
              </a:rPr>
              <a:t>If chlamydial infection has not been excluded, providers should treat for chlamydia with doxycycline 100 mg orally 2 times/day for 7 days.</a:t>
            </a:r>
          </a:p>
          <a:p>
            <a:r>
              <a:rPr lang="en-US" dirty="0"/>
              <a:t>**Retest persons diagnosed with chlamydia or gonorrhea 3 months after treatment to detect repeat infection</a:t>
            </a:r>
            <a:endParaRPr lang="en-US" sz="2000" b="0" i="0" dirty="0">
              <a:solidFill>
                <a:srgbClr val="000000"/>
              </a:solidFill>
              <a:effectLst/>
              <a:latin typeface="Calibri    "/>
            </a:endParaRPr>
          </a:p>
          <a:p>
            <a:r>
              <a:rPr lang="en-US" sz="2000" dirty="0">
                <a:solidFill>
                  <a:srgbClr val="0563C1"/>
                </a:solidFill>
                <a:hlinkClick r:id="rId2">
                  <a:extLst>
                    <a:ext uri="{A12FA001-AC4F-418D-AE19-62706E023703}">
                      <ahyp:hlinkClr xmlns:ahyp="http://schemas.microsoft.com/office/drawing/2018/hyperlinkcolor" val="tx"/>
                    </a:ext>
                  </a:extLst>
                </a:hlinkClick>
              </a:rPr>
              <a:t>STI Treatment Guidelines (cdc.gov</a:t>
            </a:r>
            <a:endParaRPr lang="en-US" sz="2000" dirty="0">
              <a:latin typeface="Calibri    "/>
            </a:endParaRPr>
          </a:p>
        </p:txBody>
      </p:sp>
    </p:spTree>
    <p:extLst>
      <p:ext uri="{BB962C8B-B14F-4D97-AF65-F5344CB8AC3E}">
        <p14:creationId xmlns:p14="http://schemas.microsoft.com/office/powerpoint/2010/main" val="3723796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by Year, United States, 1984–2020</a:t>
            </a:r>
          </a:p>
        </p:txBody>
      </p:sp>
      <p:pic>
        <p:nvPicPr>
          <p:cNvPr id="3" name="Picture 1" descr="Line graph showing rates of reported chlamydia cases in the United States from 1984 to 2020."/>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5C903-DAC9-48A4-AF68-7268D3FA4F62}"/>
              </a:ext>
            </a:extLst>
          </p:cNvPr>
          <p:cNvSpPr>
            <a:spLocks noGrp="1"/>
          </p:cNvSpPr>
          <p:nvPr>
            <p:ph type="title"/>
          </p:nvPr>
        </p:nvSpPr>
        <p:spPr/>
        <p:txBody>
          <a:bodyPr/>
          <a:lstStyle/>
          <a:p>
            <a:r>
              <a:rPr lang="en-US" dirty="0"/>
              <a:t>Gonococcal Infections:  Alternative Regimens</a:t>
            </a:r>
          </a:p>
        </p:txBody>
      </p:sp>
      <p:sp>
        <p:nvSpPr>
          <p:cNvPr id="3" name="Content Placeholder 2">
            <a:extLst>
              <a:ext uri="{FF2B5EF4-FFF2-40B4-BE49-F238E27FC236}">
                <a16:creationId xmlns:a16="http://schemas.microsoft.com/office/drawing/2014/main" id="{69A85495-5FE0-40F8-B78D-63A728A54A8E}"/>
              </a:ext>
            </a:extLst>
          </p:cNvPr>
          <p:cNvSpPr>
            <a:spLocks noGrp="1"/>
          </p:cNvSpPr>
          <p:nvPr>
            <p:ph idx="1"/>
          </p:nvPr>
        </p:nvSpPr>
        <p:spPr/>
        <p:txBody>
          <a:bodyPr>
            <a:normAutofit/>
          </a:bodyPr>
          <a:lstStyle/>
          <a:p>
            <a:pPr marR="0" lvl="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rgbClr val="000000"/>
                </a:solidFill>
                <a:effectLst/>
                <a:latin typeface="Calibri    "/>
                <a:cs typeface="Open Sans" panose="020B0606030504020204" pitchFamily="34" charset="0"/>
              </a:rPr>
              <a:t>If cephalosporin allergy:</a:t>
            </a:r>
            <a:endParaRPr kumimoji="0" lang="en-US" altLang="en-US" sz="800" b="0" i="0" u="none" strike="noStrike" cap="none" normalizeH="0" baseline="0" dirty="0">
              <a:ln>
                <a:noFill/>
              </a:ln>
              <a:solidFill>
                <a:schemeClr val="tx1"/>
              </a:solidFill>
              <a:effectLst/>
              <a:latin typeface="Calibri    "/>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a:ln>
                  <a:noFill/>
                </a:ln>
                <a:solidFill>
                  <a:srgbClr val="000000"/>
                </a:solidFill>
                <a:effectLst/>
                <a:latin typeface="Calibri    "/>
                <a:cs typeface="Open Sans" panose="020B0606030504020204" pitchFamily="34" charset="0"/>
              </a:rPr>
              <a:t>Gentamicin</a:t>
            </a:r>
            <a:r>
              <a:rPr kumimoji="0" lang="en-US" altLang="en-US" sz="2400" b="0" i="0" u="none" strike="noStrike" cap="none" normalizeH="0" baseline="0" dirty="0">
                <a:ln>
                  <a:noFill/>
                </a:ln>
                <a:solidFill>
                  <a:srgbClr val="000000"/>
                </a:solidFill>
                <a:effectLst/>
                <a:latin typeface="Calibri    "/>
                <a:cs typeface="Open Sans" panose="020B0606030504020204" pitchFamily="34" charset="0"/>
              </a:rPr>
              <a:t> 240 mg IM in a single dose PLUS</a:t>
            </a:r>
            <a:endParaRPr kumimoji="0" lang="en-US" altLang="en-US" sz="800" b="0" i="0" u="none" strike="noStrike" cap="none" normalizeH="0" baseline="0" dirty="0">
              <a:ln>
                <a:noFill/>
              </a:ln>
              <a:solidFill>
                <a:schemeClr val="tx1"/>
              </a:solidFill>
              <a:effectLst/>
              <a:latin typeface="Calibri    "/>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a:ln>
                  <a:noFill/>
                </a:ln>
                <a:solidFill>
                  <a:srgbClr val="000000"/>
                </a:solidFill>
                <a:effectLst/>
                <a:latin typeface="Calibri    "/>
                <a:cs typeface="Open Sans" panose="020B0606030504020204" pitchFamily="34" charset="0"/>
              </a:rPr>
              <a:t>Azithromycin</a:t>
            </a:r>
            <a:r>
              <a:rPr kumimoji="0" lang="en-US" altLang="en-US" sz="2400" b="0" i="0" u="none" strike="noStrike" cap="none" normalizeH="0" baseline="0" dirty="0">
                <a:ln>
                  <a:noFill/>
                </a:ln>
                <a:solidFill>
                  <a:srgbClr val="000000"/>
                </a:solidFill>
                <a:effectLst/>
                <a:latin typeface="Calibri    "/>
                <a:cs typeface="Open Sans" panose="020B0606030504020204" pitchFamily="34" charset="0"/>
              </a:rPr>
              <a:t> 2 g orally in a single dose</a:t>
            </a:r>
          </a:p>
          <a:p>
            <a:pPr marR="0" lvl="0" algn="l" defTabSz="914400" rtl="0" eaLnBrk="0" fontAlgn="base" latinLnBrk="0" hangingPunct="0">
              <a:lnSpc>
                <a:spcPct val="100000"/>
              </a:lnSpc>
              <a:spcBef>
                <a:spcPct val="0"/>
              </a:spcBef>
              <a:spcAft>
                <a:spcPct val="0"/>
              </a:spcAft>
              <a:buClrTx/>
              <a:buSzTx/>
              <a:tabLst/>
            </a:pPr>
            <a:endParaRPr kumimoji="0" lang="en-US" altLang="en-US" sz="2400" b="0" i="0" u="none" strike="noStrike" cap="none" normalizeH="0" baseline="0" dirty="0">
              <a:ln>
                <a:noFill/>
              </a:ln>
              <a:solidFill>
                <a:srgbClr val="000000"/>
              </a:solidFill>
              <a:effectLst/>
              <a:latin typeface="Calibri    "/>
              <a:cs typeface="Open Sans" panose="020B0606030504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rgbClr val="000000"/>
                </a:solidFill>
                <a:effectLst/>
                <a:latin typeface="Calibri    "/>
                <a:cs typeface="Open Sans" panose="020B0606030504020204" pitchFamily="34" charset="0"/>
              </a:rPr>
              <a:t>If ceftriaxone administration is not available or not feasible:</a:t>
            </a:r>
            <a:endParaRPr kumimoji="0" lang="en-US" altLang="en-US" sz="800" b="0" i="0" u="none" strike="noStrike" cap="none" normalizeH="0" baseline="0" dirty="0">
              <a:ln>
                <a:noFill/>
              </a:ln>
              <a:solidFill>
                <a:schemeClr val="tx1"/>
              </a:solidFill>
              <a:effectLst/>
              <a:latin typeface="Calibri    "/>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a:ln>
                  <a:noFill/>
                </a:ln>
                <a:solidFill>
                  <a:srgbClr val="000000"/>
                </a:solidFill>
                <a:effectLst/>
                <a:latin typeface="Calibri    "/>
                <a:cs typeface="Open Sans" panose="020B0606030504020204" pitchFamily="34" charset="0"/>
              </a:rPr>
              <a:t>Cefixime</a:t>
            </a:r>
            <a:r>
              <a:rPr kumimoji="0" lang="en-US" altLang="en-US" sz="2400" b="0" i="0" u="none" strike="noStrike" cap="none" normalizeH="0" baseline="0" dirty="0">
                <a:ln>
                  <a:noFill/>
                </a:ln>
                <a:solidFill>
                  <a:srgbClr val="000000"/>
                </a:solidFill>
                <a:effectLst/>
                <a:latin typeface="Calibri    "/>
                <a:cs typeface="Open Sans" panose="020B0606030504020204" pitchFamily="34" charset="0"/>
              </a:rPr>
              <a:t> 800 mg* orally in a single dose</a:t>
            </a:r>
            <a:endParaRPr kumimoji="0" lang="en-US" altLang="en-US" sz="800" b="0" i="0" u="none" strike="noStrike" cap="none" normalizeH="0" baseline="0" dirty="0">
              <a:ln>
                <a:noFill/>
              </a:ln>
              <a:solidFill>
                <a:schemeClr val="tx1"/>
              </a:solidFill>
              <a:effectLst/>
              <a:latin typeface="Calibri    "/>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dirty="0"/>
          </a:p>
        </p:txBody>
      </p:sp>
      <p:sp>
        <p:nvSpPr>
          <p:cNvPr id="11" name="TextBox 10">
            <a:extLst>
              <a:ext uri="{FF2B5EF4-FFF2-40B4-BE49-F238E27FC236}">
                <a16:creationId xmlns:a16="http://schemas.microsoft.com/office/drawing/2014/main" id="{2CE00990-185F-4B4A-BFE2-46FA5A6566EB}"/>
              </a:ext>
            </a:extLst>
          </p:cNvPr>
          <p:cNvSpPr txBox="1"/>
          <p:nvPr/>
        </p:nvSpPr>
        <p:spPr>
          <a:xfrm>
            <a:off x="1113282" y="3560624"/>
            <a:ext cx="7901532" cy="1354217"/>
          </a:xfrm>
          <a:prstGeom prst="rect">
            <a:avLst/>
          </a:prstGeom>
          <a:noFill/>
        </p:spPr>
        <p:txBody>
          <a:bodyPr wrap="square">
            <a:spAutoFit/>
          </a:bodyPr>
          <a:lstStyle/>
          <a:p>
            <a:r>
              <a:rPr lang="en-US" sz="1600" dirty="0">
                <a:latin typeface="Calibri    "/>
              </a:rPr>
              <a:t>*</a:t>
            </a:r>
            <a:r>
              <a:rPr lang="en-US" sz="1600" b="0" i="0" dirty="0">
                <a:solidFill>
                  <a:srgbClr val="000000"/>
                </a:solidFill>
                <a:effectLst/>
                <a:latin typeface="Calibri    "/>
              </a:rPr>
              <a:t>If chlamydial infection has not been excluded, providers should treat for chlamydia with doxycycline 100 mg orally 2 times/day for 7 days</a:t>
            </a:r>
          </a:p>
          <a:p>
            <a:r>
              <a:rPr lang="en-US" sz="1600" dirty="0"/>
              <a:t>**Retest persons diagnosed with chlamydia or gonorrhea 3 months after treatment to detect repeat infection</a:t>
            </a:r>
            <a:endParaRPr lang="en-US" sz="1600" b="0" i="0" dirty="0">
              <a:solidFill>
                <a:srgbClr val="000000"/>
              </a:solidFill>
              <a:effectLst/>
              <a:latin typeface="Calibri    "/>
            </a:endParaRPr>
          </a:p>
          <a:p>
            <a:r>
              <a:rPr lang="en-US" sz="1600" dirty="0">
                <a:solidFill>
                  <a:srgbClr val="0563C1"/>
                </a:solidFill>
                <a:hlinkClick r:id="rId2">
                  <a:extLst>
                    <a:ext uri="{A12FA001-AC4F-418D-AE19-62706E023703}">
                      <ahyp:hlinkClr xmlns:ahyp="http://schemas.microsoft.com/office/drawing/2018/hyperlinkcolor" val="tx"/>
                    </a:ext>
                  </a:extLst>
                </a:hlinkClick>
              </a:rPr>
              <a:t>STI Treatment Guidelines (cdc.gov</a:t>
            </a:r>
            <a:endParaRPr lang="en-US" sz="1600" dirty="0">
              <a:latin typeface="Calibri    "/>
            </a:endParaRPr>
          </a:p>
        </p:txBody>
      </p:sp>
    </p:spTree>
    <p:extLst>
      <p:ext uri="{BB962C8B-B14F-4D97-AF65-F5344CB8AC3E}">
        <p14:creationId xmlns:p14="http://schemas.microsoft.com/office/powerpoint/2010/main" val="2958978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6B670-3291-492E-A32C-0DC6308836F2}"/>
              </a:ext>
            </a:extLst>
          </p:cNvPr>
          <p:cNvSpPr>
            <a:spLocks noGrp="1"/>
          </p:cNvSpPr>
          <p:nvPr>
            <p:ph type="title"/>
          </p:nvPr>
        </p:nvSpPr>
        <p:spPr/>
        <p:txBody>
          <a:bodyPr>
            <a:normAutofit/>
          </a:bodyPr>
          <a:lstStyle/>
          <a:p>
            <a:r>
              <a:rPr lang="en-US" sz="2400" i="0" dirty="0">
                <a:effectLst/>
                <a:latin typeface="Calibri    "/>
              </a:rPr>
              <a:t>Recommended Regimen for Uncomplicated Gonococcal Infection of the Pharynx Among Adolescents and Adults</a:t>
            </a:r>
            <a:endParaRPr lang="en-US" sz="3600" dirty="0">
              <a:latin typeface="Calibri    "/>
            </a:endParaRPr>
          </a:p>
        </p:txBody>
      </p:sp>
      <p:sp>
        <p:nvSpPr>
          <p:cNvPr id="3" name="Content Placeholder 2">
            <a:extLst>
              <a:ext uri="{FF2B5EF4-FFF2-40B4-BE49-F238E27FC236}">
                <a16:creationId xmlns:a16="http://schemas.microsoft.com/office/drawing/2014/main" id="{79D98130-DA9F-407E-A0F1-AAC83D3B34FA}"/>
              </a:ext>
            </a:extLst>
          </p:cNvPr>
          <p:cNvSpPr>
            <a:spLocks noGrp="1"/>
          </p:cNvSpPr>
          <p:nvPr>
            <p:ph idx="1"/>
          </p:nvPr>
        </p:nvSpPr>
        <p:spPr/>
        <p:txBody>
          <a:bodyPr/>
          <a:lstStyle/>
          <a:p>
            <a:pPr marL="342900" indent="-342900" algn="l">
              <a:buFont typeface="Arial" panose="020B0604020202020204" pitchFamily="34" charset="0"/>
              <a:buChar char="•"/>
            </a:pPr>
            <a:r>
              <a:rPr lang="en-US" b="1" i="0" dirty="0">
                <a:solidFill>
                  <a:srgbClr val="000000"/>
                </a:solidFill>
                <a:effectLst/>
                <a:latin typeface="Calibri    "/>
              </a:rPr>
              <a:t>Ceftriaxone</a:t>
            </a:r>
            <a:r>
              <a:rPr lang="en-US" b="0" i="0" dirty="0">
                <a:solidFill>
                  <a:srgbClr val="000000"/>
                </a:solidFill>
                <a:effectLst/>
                <a:latin typeface="Calibri    "/>
              </a:rPr>
              <a:t> 500 mg IM in a single dose for persons weighing &lt;150 kg</a:t>
            </a:r>
          </a:p>
          <a:p>
            <a:pPr marL="342900" indent="-342900" algn="l">
              <a:buFont typeface="Arial" panose="020B0604020202020204" pitchFamily="34" charset="0"/>
              <a:buChar char="•"/>
            </a:pPr>
            <a:r>
              <a:rPr lang="en-US" b="0" i="0" dirty="0">
                <a:solidFill>
                  <a:srgbClr val="000000"/>
                </a:solidFill>
                <a:effectLst/>
                <a:latin typeface="Calibri    "/>
              </a:rPr>
              <a:t>For persons weighing ≥150 kg, 1 g ceftriaxone should be administered.</a:t>
            </a:r>
          </a:p>
          <a:p>
            <a:pPr marL="342900" indent="-342900">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16FD952C-A1B8-4719-B317-8B0EFFCE5A17}"/>
              </a:ext>
            </a:extLst>
          </p:cNvPr>
          <p:cNvSpPr txBox="1"/>
          <p:nvPr/>
        </p:nvSpPr>
        <p:spPr>
          <a:xfrm>
            <a:off x="970241" y="3720602"/>
            <a:ext cx="7510644" cy="1261884"/>
          </a:xfrm>
          <a:prstGeom prst="rect">
            <a:avLst/>
          </a:prstGeom>
          <a:noFill/>
        </p:spPr>
        <p:txBody>
          <a:bodyPr wrap="square" rtlCol="0">
            <a:spAutoFit/>
          </a:bodyPr>
          <a:lstStyle/>
          <a:p>
            <a:r>
              <a:rPr lang="en-US" sz="1400" dirty="0"/>
              <a:t>*</a:t>
            </a:r>
            <a:r>
              <a:rPr lang="en-US" sz="1400" b="0" i="0" dirty="0">
                <a:solidFill>
                  <a:srgbClr val="000000"/>
                </a:solidFill>
                <a:effectLst/>
                <a:latin typeface="Open Sans" panose="020B0606030504020204" pitchFamily="34" charset="0"/>
              </a:rPr>
              <a:t>If chlamydial infection has not been excluded, providers should treat for chlamydia with doxycycline 100 mg orally 2 times/day for 7 days.</a:t>
            </a:r>
          </a:p>
          <a:p>
            <a:r>
              <a:rPr lang="en-US" sz="1600" dirty="0"/>
              <a:t>**Retest persons diagnosed with chlamydia or gonorrhea 3 months after treatment to detect repeat infection</a:t>
            </a:r>
            <a:endParaRPr lang="en-US" sz="1600" b="0" i="0" dirty="0">
              <a:solidFill>
                <a:srgbClr val="000000"/>
              </a:solidFill>
              <a:effectLst/>
              <a:latin typeface="Open Sans" panose="020B0606030504020204" pitchFamily="34" charset="0"/>
            </a:endParaRPr>
          </a:p>
          <a:p>
            <a:r>
              <a:rPr lang="en-US" sz="1600" dirty="0">
                <a:solidFill>
                  <a:srgbClr val="0563C1"/>
                </a:solidFill>
                <a:hlinkClick r:id="rId2">
                  <a:extLst>
                    <a:ext uri="{A12FA001-AC4F-418D-AE19-62706E023703}">
                      <ahyp:hlinkClr xmlns:ahyp="http://schemas.microsoft.com/office/drawing/2018/hyperlinkcolor" val="tx"/>
                    </a:ext>
                  </a:extLst>
                </a:hlinkClick>
              </a:rPr>
              <a:t>STI Treatment Guidelines (cdc.gov</a:t>
            </a:r>
            <a:endParaRPr lang="en-US" sz="1600" dirty="0"/>
          </a:p>
        </p:txBody>
      </p:sp>
    </p:spTree>
    <p:extLst>
      <p:ext uri="{BB962C8B-B14F-4D97-AF65-F5344CB8AC3E}">
        <p14:creationId xmlns:p14="http://schemas.microsoft.com/office/powerpoint/2010/main" val="2362694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BE921-F593-4060-8CD2-9F75318FE3A5}"/>
              </a:ext>
            </a:extLst>
          </p:cNvPr>
          <p:cNvSpPr>
            <a:spLocks noGrp="1"/>
          </p:cNvSpPr>
          <p:nvPr>
            <p:ph type="title"/>
          </p:nvPr>
        </p:nvSpPr>
        <p:spPr/>
        <p:txBody>
          <a:bodyPr/>
          <a:lstStyle/>
          <a:p>
            <a:r>
              <a:rPr lang="en-US" dirty="0"/>
              <a:t>Treatment of Disseminated Gonorrhea </a:t>
            </a:r>
          </a:p>
        </p:txBody>
      </p:sp>
      <p:sp>
        <p:nvSpPr>
          <p:cNvPr id="3" name="Content Placeholder 2">
            <a:extLst>
              <a:ext uri="{FF2B5EF4-FFF2-40B4-BE49-F238E27FC236}">
                <a16:creationId xmlns:a16="http://schemas.microsoft.com/office/drawing/2014/main" id="{F8973006-3BFD-40DF-A21D-B0C98B750B66}"/>
              </a:ext>
            </a:extLst>
          </p:cNvPr>
          <p:cNvSpPr>
            <a:spLocks noGrp="1"/>
          </p:cNvSpPr>
          <p:nvPr>
            <p:ph idx="1"/>
          </p:nvPr>
        </p:nvSpPr>
        <p:spPr/>
        <p:txBody>
          <a:bodyPr>
            <a:normAutofit/>
          </a:bodyPr>
          <a:lstStyle/>
          <a:p>
            <a:pPr marL="342900" indent="-342900">
              <a:buFont typeface="Arial" panose="020B0604020202020204" pitchFamily="34" charset="0"/>
              <a:buChar char="•"/>
            </a:pPr>
            <a:r>
              <a:rPr lang="en-US" b="0" i="0" dirty="0">
                <a:effectLst/>
                <a:latin typeface="Calibri    "/>
              </a:rPr>
              <a:t>Gonococcal-Related Arthritis and Arthritis-Dermatitis Syndrome*</a:t>
            </a:r>
          </a:p>
          <a:p>
            <a:pPr marL="857250" lvl="1" indent="-342900">
              <a:buFont typeface="Arial" panose="020B0604020202020204" pitchFamily="34" charset="0"/>
              <a:buChar char="•"/>
            </a:pPr>
            <a:r>
              <a:rPr lang="en-US" b="1" i="0" dirty="0">
                <a:solidFill>
                  <a:srgbClr val="000000"/>
                </a:solidFill>
                <a:effectLst/>
                <a:latin typeface="Calibri    "/>
              </a:rPr>
              <a:t>Ceftriaxone</a:t>
            </a:r>
            <a:r>
              <a:rPr lang="en-US" b="0" i="0" dirty="0">
                <a:solidFill>
                  <a:srgbClr val="000000"/>
                </a:solidFill>
                <a:effectLst/>
                <a:latin typeface="Calibri    "/>
              </a:rPr>
              <a:t> 1 g IM or by IV every 24 hours</a:t>
            </a:r>
          </a:p>
          <a:p>
            <a:pPr marL="857250" lvl="1" indent="-342900">
              <a:buFont typeface="Arial" panose="020B0604020202020204" pitchFamily="34" charset="0"/>
              <a:buChar char="•"/>
            </a:pPr>
            <a:r>
              <a:rPr lang="en-US" dirty="0">
                <a:solidFill>
                  <a:srgbClr val="000000"/>
                </a:solidFill>
                <a:latin typeface="Calibri    "/>
              </a:rPr>
              <a:t>Alternative </a:t>
            </a:r>
            <a:r>
              <a:rPr lang="en-US" b="1" i="0" dirty="0">
                <a:solidFill>
                  <a:srgbClr val="000000"/>
                </a:solidFill>
                <a:effectLst/>
                <a:latin typeface="Calibri    "/>
              </a:rPr>
              <a:t>Cefotaxime</a:t>
            </a:r>
            <a:r>
              <a:rPr lang="en-US" b="0" i="0" dirty="0">
                <a:solidFill>
                  <a:srgbClr val="000000"/>
                </a:solidFill>
                <a:effectLst/>
                <a:latin typeface="Calibri    "/>
              </a:rPr>
              <a:t> 1 g by IV every 8 hours</a:t>
            </a:r>
          </a:p>
          <a:p>
            <a:pPr marL="857250" lvl="1" indent="-342900">
              <a:buFont typeface="Arial" panose="020B0604020202020204" pitchFamily="34" charset="0"/>
              <a:buChar char="•"/>
            </a:pPr>
            <a:r>
              <a:rPr lang="en-US" dirty="0">
                <a:solidFill>
                  <a:srgbClr val="000000"/>
                </a:solidFill>
                <a:latin typeface="Calibri    "/>
              </a:rPr>
              <a:t>Alternative </a:t>
            </a:r>
            <a:r>
              <a:rPr lang="en-US" b="1" i="0" dirty="0">
                <a:solidFill>
                  <a:srgbClr val="000000"/>
                </a:solidFill>
                <a:effectLst/>
                <a:latin typeface="Calibri    "/>
              </a:rPr>
              <a:t>Ceftizoxime</a:t>
            </a:r>
            <a:r>
              <a:rPr lang="en-US" b="0" i="0" dirty="0">
                <a:solidFill>
                  <a:srgbClr val="000000"/>
                </a:solidFill>
                <a:effectLst/>
                <a:latin typeface="Calibri    "/>
              </a:rPr>
              <a:t> 1 g every 8 hours</a:t>
            </a:r>
          </a:p>
          <a:p>
            <a:pPr marL="857250" lvl="1" indent="-342900">
              <a:buFont typeface="Arial" panose="020B0604020202020204" pitchFamily="34" charset="0"/>
              <a:buChar char="•"/>
            </a:pPr>
            <a:endParaRPr lang="en-US" b="0" i="0" dirty="0">
              <a:effectLst/>
              <a:latin typeface="Calibri    "/>
            </a:endParaRPr>
          </a:p>
          <a:p>
            <a:pPr marL="342900" indent="-342900">
              <a:buFont typeface="Arial" panose="020B0604020202020204" pitchFamily="34" charset="0"/>
              <a:buChar char="•"/>
            </a:pPr>
            <a:r>
              <a:rPr lang="en-US" b="0" i="0" dirty="0">
                <a:effectLst/>
                <a:latin typeface="Calibri    "/>
              </a:rPr>
              <a:t>Gonococcal Meningitis and Endocarditis*</a:t>
            </a:r>
          </a:p>
          <a:p>
            <a:pPr marL="857250" lvl="1" indent="-342900">
              <a:buFont typeface="Arial" panose="020B0604020202020204" pitchFamily="34" charset="0"/>
              <a:buChar char="•"/>
            </a:pPr>
            <a:r>
              <a:rPr lang="en-US" b="1" i="0" dirty="0">
                <a:solidFill>
                  <a:srgbClr val="000000"/>
                </a:solidFill>
                <a:effectLst/>
                <a:latin typeface="Calibri    "/>
              </a:rPr>
              <a:t>Ceftriaxone</a:t>
            </a:r>
            <a:r>
              <a:rPr lang="en-US" b="0" i="0" dirty="0">
                <a:solidFill>
                  <a:srgbClr val="000000"/>
                </a:solidFill>
                <a:effectLst/>
                <a:latin typeface="Calibri    "/>
              </a:rPr>
              <a:t> 1–2 g IV every 12-24 hours</a:t>
            </a:r>
            <a:r>
              <a:rPr lang="en-US" b="0" i="0" dirty="0">
                <a:effectLst/>
                <a:latin typeface="Calibri    "/>
              </a:rPr>
              <a:t> </a:t>
            </a:r>
            <a:r>
              <a:rPr lang="en-US" b="0" i="0" dirty="0">
                <a:solidFill>
                  <a:srgbClr val="FFFFFF"/>
                </a:solidFill>
                <a:effectLst/>
                <a:latin typeface="Open Sans" panose="020B0606030504020204" pitchFamily="34" charset="0"/>
              </a:rPr>
              <a:t>and Endocarditis</a:t>
            </a:r>
            <a:endParaRPr lang="en-US" dirty="0"/>
          </a:p>
        </p:txBody>
      </p:sp>
      <p:sp>
        <p:nvSpPr>
          <p:cNvPr id="4" name="TextBox 3">
            <a:extLst>
              <a:ext uri="{FF2B5EF4-FFF2-40B4-BE49-F238E27FC236}">
                <a16:creationId xmlns:a16="http://schemas.microsoft.com/office/drawing/2014/main" id="{AE6423C4-9888-48C8-ADC3-60CAE67D2FC7}"/>
              </a:ext>
            </a:extLst>
          </p:cNvPr>
          <p:cNvSpPr txBox="1"/>
          <p:nvPr/>
        </p:nvSpPr>
        <p:spPr>
          <a:xfrm>
            <a:off x="1102864" y="4243933"/>
            <a:ext cx="7510644" cy="738664"/>
          </a:xfrm>
          <a:prstGeom prst="rect">
            <a:avLst/>
          </a:prstGeom>
          <a:noFill/>
        </p:spPr>
        <p:txBody>
          <a:bodyPr wrap="square" rtlCol="0">
            <a:spAutoFit/>
          </a:bodyPr>
          <a:lstStyle/>
          <a:p>
            <a:r>
              <a:rPr lang="en-US" sz="1400" dirty="0"/>
              <a:t>*</a:t>
            </a:r>
            <a:r>
              <a:rPr lang="en-US" sz="1400" b="0" i="0" dirty="0">
                <a:solidFill>
                  <a:srgbClr val="000000"/>
                </a:solidFill>
                <a:effectLst/>
                <a:latin typeface="Open Sans" panose="020B0606030504020204" pitchFamily="34" charset="0"/>
              </a:rPr>
              <a:t>If chlamydial infection has not been excluded, providers should treat for chlamydia with doxycycline 100 mg orally 2 times/day for 7 days.</a:t>
            </a:r>
          </a:p>
          <a:p>
            <a:r>
              <a:rPr lang="en-US" sz="1400" dirty="0">
                <a:solidFill>
                  <a:srgbClr val="0563C1"/>
                </a:solidFill>
                <a:hlinkClick r:id="rId2">
                  <a:extLst>
                    <a:ext uri="{A12FA001-AC4F-418D-AE19-62706E023703}">
                      <ahyp:hlinkClr xmlns:ahyp="http://schemas.microsoft.com/office/drawing/2018/hyperlinkcolor" val="tx"/>
                    </a:ext>
                  </a:extLst>
                </a:hlinkClick>
              </a:rPr>
              <a:t>STI Treatment Guidelines (cdc.gov</a:t>
            </a:r>
            <a:endParaRPr lang="en-US" sz="1400" dirty="0"/>
          </a:p>
        </p:txBody>
      </p:sp>
    </p:spTree>
    <p:extLst>
      <p:ext uri="{BB962C8B-B14F-4D97-AF65-F5344CB8AC3E}">
        <p14:creationId xmlns:p14="http://schemas.microsoft.com/office/powerpoint/2010/main" val="1535790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3D7DE-1A93-4300-A757-0F5B2C1405D4}"/>
              </a:ext>
            </a:extLst>
          </p:cNvPr>
          <p:cNvSpPr>
            <a:spLocks noGrp="1"/>
          </p:cNvSpPr>
          <p:nvPr>
            <p:ph type="title"/>
          </p:nvPr>
        </p:nvSpPr>
        <p:spPr/>
        <p:txBody>
          <a:bodyPr/>
          <a:lstStyle/>
          <a:p>
            <a:endParaRPr lang="en-US"/>
          </a:p>
        </p:txBody>
      </p:sp>
      <p:pic>
        <p:nvPicPr>
          <p:cNvPr id="1026" name="Picture 2" descr="Visual Abstract - Syphilis">
            <a:extLst>
              <a:ext uri="{FF2B5EF4-FFF2-40B4-BE49-F238E27FC236}">
                <a16:creationId xmlns:a16="http://schemas.microsoft.com/office/drawing/2014/main" id="{CCF4DA09-8328-4C02-B0BA-5D7ED06BF02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3602" y="108642"/>
            <a:ext cx="8587436" cy="450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190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Rates of primary and secondary syphilis continued to increase in the United States during 2021*</a:t>
            </a:r>
          </a:p>
        </p:txBody>
      </p:sp>
      <p:pic>
        <p:nvPicPr>
          <p:cNvPr id="3" name="Picture 1" descr="Line graph showing rates of reported cases of primary and secondary syphilis in the United States by sex from 2011 to 2021."/>
          <p:cNvPicPr>
            <a:picLocks noGrp="1" noChangeAspect="1"/>
          </p:cNvPicPr>
          <p:nvPr/>
        </p:nvPicPr>
        <p:blipFill>
          <a:blip r:embed="rId3"/>
          <a:stretch>
            <a:fillRect/>
          </a:stretch>
        </p:blipFill>
        <p:spPr bwMode="auto">
          <a:xfrm>
            <a:off x="984201" y="1016000"/>
            <a:ext cx="6540403" cy="3213100"/>
          </a:xfrm>
          <a:prstGeom prst="rect">
            <a:avLst/>
          </a:prstGeom>
          <a:noFill/>
          <a:ln w="9525">
            <a:noFill/>
            <a:headEnd/>
            <a:tailEnd/>
          </a:ln>
        </p:spPr>
      </p:pic>
      <p:sp>
        <p:nvSpPr>
          <p:cNvPr id="4" name="Content Placeholder 3"/>
          <p:cNvSpPr>
            <a:spLocks noGrp="1"/>
          </p:cNvSpPr>
          <p:nvPr>
            <p:ph sz="half" idx="2"/>
          </p:nvPr>
        </p:nvSpPr>
        <p:spPr>
          <a:xfrm>
            <a:off x="1985750" y="4297339"/>
            <a:ext cx="6400800" cy="643574"/>
          </a:xfrm>
        </p:spPr>
        <p:txBody>
          <a:bodyPr>
            <a:normAutofit/>
          </a:bodyPr>
          <a:lstStyle/>
          <a:p>
            <a:pPr marL="0" lvl="0" indent="0">
              <a:buNone/>
            </a:pPr>
            <a:r>
              <a:rPr sz="1200" b="1" dirty="0"/>
              <a:t>Primary and Secondary Syphilis — Rates of Reported Cases by Sex, United States, 2011–2021*</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Rates of Reported Cases by Race/Hispanic Ethnicity, United States, 2016–2020</a:t>
            </a:r>
          </a:p>
        </p:txBody>
      </p:sp>
      <p:pic>
        <p:nvPicPr>
          <p:cNvPr id="3" name="Picture 1" descr="Line graph showing rates of reported primary and secondary syphilis cases by race/Hispanic ethnicity in the United States from 2016 to 2020."/>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a:p>
            <a:pPr marL="0" lvl="0" indent="0">
              <a:buNone/>
            </a:pPr>
            <a:r>
              <a:rPr b="1"/>
              <a:t>ACRONYMS:</a:t>
            </a:r>
            <a:r>
              <a:t> AI/AN = American Indian/Alaska Native; Black/AA = Black or African American; NH/PI = Native Hawaiian/Pacific Islander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Rates of Reported Cases by State, United States and Territories, 2011 and 2020</a:t>
            </a:r>
          </a:p>
        </p:txBody>
      </p:sp>
      <p:pic>
        <p:nvPicPr>
          <p:cNvPr id="3" name="Picture 1" descr="United States map showing rates of reported primary and secondary syphilis by state and territory of residence from 2011 to 2020."/>
          <p:cNvPicPr>
            <a:picLocks noGrp="1" noChangeAspect="1"/>
          </p:cNvPicPr>
          <p:nvPr/>
        </p:nvPicPr>
        <p:blipFill>
          <a:blip r:embed="rId3"/>
          <a:stretch>
            <a:fillRect/>
          </a:stretch>
        </p:blipFill>
        <p:spPr bwMode="auto">
          <a:xfrm>
            <a:off x="711200" y="1016000"/>
            <a:ext cx="77089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In the United States, 2,268 infants born in 2021* have already been reported as cases of congenital syphilis</a:t>
            </a:r>
          </a:p>
        </p:txBody>
      </p:sp>
      <p:pic>
        <p:nvPicPr>
          <p:cNvPr id="3" name="Picture 1" descr="Bar graph showing number of cases of congenital syphilis in the United States from 2011 to 2021"/>
          <p:cNvPicPr>
            <a:picLocks noGrp="1" noChangeAspect="1"/>
          </p:cNvPicPr>
          <p:nvPr/>
        </p:nvPicPr>
        <p:blipFill>
          <a:blip r:embed="rId3"/>
          <a:stretch>
            <a:fillRect/>
          </a:stretch>
        </p:blipFill>
        <p:spPr bwMode="auto">
          <a:xfrm>
            <a:off x="1892300" y="1016000"/>
            <a:ext cx="5359400" cy="3213100"/>
          </a:xfrm>
          <a:prstGeom prst="rect">
            <a:avLst/>
          </a:prstGeom>
          <a:noFill/>
          <a:ln w="9525">
            <a:noFill/>
            <a:headEnd/>
            <a:tailEnd/>
          </a:ln>
        </p:spPr>
      </p:pic>
      <p:sp>
        <p:nvSpPr>
          <p:cNvPr id="7" name="Content Placeholder 3">
            <a:extLst>
              <a:ext uri="{FF2B5EF4-FFF2-40B4-BE49-F238E27FC236}">
                <a16:creationId xmlns:a16="http://schemas.microsoft.com/office/drawing/2014/main" id="{66C0C8E7-37CB-4C67-B55B-0F1D3DC46811}"/>
              </a:ext>
            </a:extLst>
          </p:cNvPr>
          <p:cNvSpPr txBox="1">
            <a:spLocks/>
          </p:cNvSpPr>
          <p:nvPr/>
        </p:nvSpPr>
        <p:spPr>
          <a:xfrm>
            <a:off x="1978926" y="4284732"/>
            <a:ext cx="6400800" cy="643574"/>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 typeface="Wingdings" panose="05000000000000000000" pitchFamily="2" charset="2"/>
              <a:buNone/>
              <a:defRPr sz="1000" b="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788A"/>
              </a:buClr>
              <a:buFont typeface="Calibri" panose="020F0502020204030204" pitchFamily="34" charset="0"/>
              <a:buChar char="‒"/>
              <a:defRPr sz="1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C00000"/>
              </a:buClr>
              <a:buFont typeface="Arial" panose="020B0604020202020204" pitchFamily="34" charset="0"/>
              <a:buChar char="•"/>
              <a:defRPr sz="1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b="1"/>
              <a:t>Congenital Syphilis — Reported Cases by Year of Birth, United States, 2011–2021*</a:t>
            </a:r>
            <a:endParaRPr lang="en-US" sz="12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Racial and ethnic disparities in rates of reported congenital syphilis continued to persist in 2021*</a:t>
            </a:r>
          </a:p>
        </p:txBody>
      </p:sp>
      <p:pic>
        <p:nvPicPr>
          <p:cNvPr id="3" name="Picture 1" descr="Bar graph showing rates and case counts of congenital syphilis by race and Hispanic ethnicity based on preliminary 2021 data"/>
          <p:cNvPicPr>
            <a:picLocks noGrp="1" noChangeAspect="1"/>
          </p:cNvPicPr>
          <p:nvPr/>
        </p:nvPicPr>
        <p:blipFill>
          <a:blip r:embed="rId3"/>
          <a:stretch>
            <a:fillRect/>
          </a:stretch>
        </p:blipFill>
        <p:spPr bwMode="auto">
          <a:xfrm>
            <a:off x="1358900" y="1132006"/>
            <a:ext cx="6426200" cy="3213100"/>
          </a:xfrm>
          <a:prstGeom prst="rect">
            <a:avLst/>
          </a:prstGeom>
          <a:noFill/>
          <a:ln w="9525">
            <a:noFill/>
            <a:headEnd/>
            <a:tailEnd/>
          </a:ln>
        </p:spPr>
      </p:pic>
      <p:sp>
        <p:nvSpPr>
          <p:cNvPr id="4" name="Content Placeholder 3"/>
          <p:cNvSpPr>
            <a:spLocks noGrp="1"/>
          </p:cNvSpPr>
          <p:nvPr>
            <p:ph sz="half" idx="2"/>
          </p:nvPr>
        </p:nvSpPr>
        <p:spPr>
          <a:xfrm>
            <a:off x="1358900" y="4499926"/>
            <a:ext cx="6754694" cy="643574"/>
          </a:xfrm>
        </p:spPr>
        <p:txBody>
          <a:bodyPr>
            <a:normAutofit/>
          </a:bodyPr>
          <a:lstStyle/>
          <a:p>
            <a:pPr marL="0" lvl="0" indent="0">
              <a:buNone/>
            </a:pPr>
            <a:r>
              <a:rPr sz="1050" b="1" dirty="0"/>
              <a:t>Congenital Syphilis — Case Counts and Rates of Reported Cases by Race and Hispanic Ethnicity, United States, 2021*</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57CEF-B2F0-44F1-85A3-33ACD2B5BEA8}"/>
              </a:ext>
            </a:extLst>
          </p:cNvPr>
          <p:cNvSpPr>
            <a:spLocks noGrp="1"/>
          </p:cNvSpPr>
          <p:nvPr>
            <p:ph type="title"/>
          </p:nvPr>
        </p:nvSpPr>
        <p:spPr>
          <a:xfrm>
            <a:off x="457200" y="210312"/>
            <a:ext cx="8229600" cy="525780"/>
          </a:xfrm>
        </p:spPr>
        <p:txBody>
          <a:bodyPr/>
          <a:lstStyle/>
          <a:p>
            <a:r>
              <a:rPr lang="en-US" dirty="0"/>
              <a:t>Syphilis Screening</a:t>
            </a:r>
          </a:p>
        </p:txBody>
      </p:sp>
      <p:sp>
        <p:nvSpPr>
          <p:cNvPr id="3" name="Content Placeholder 2">
            <a:extLst>
              <a:ext uri="{FF2B5EF4-FFF2-40B4-BE49-F238E27FC236}">
                <a16:creationId xmlns:a16="http://schemas.microsoft.com/office/drawing/2014/main" id="{B5A797D8-B423-4452-95BA-BB5DCFDA56F5}"/>
              </a:ext>
            </a:extLst>
          </p:cNvPr>
          <p:cNvSpPr>
            <a:spLocks noGrp="1"/>
          </p:cNvSpPr>
          <p:nvPr>
            <p:ph idx="1"/>
          </p:nvPr>
        </p:nvSpPr>
        <p:spPr>
          <a:xfrm>
            <a:off x="457200" y="868900"/>
            <a:ext cx="8229600" cy="3346704"/>
          </a:xfrm>
        </p:spPr>
        <p:txBody>
          <a:bodyPr/>
          <a:lstStyle/>
          <a:p>
            <a:pPr marL="342900" indent="-342900">
              <a:buFont typeface="Arial" panose="020B0604020202020204" pitchFamily="34" charset="0"/>
              <a:buChar char="•"/>
            </a:pPr>
            <a:r>
              <a:rPr lang="en-US" dirty="0"/>
              <a:t>Screening of pregnant women at first prenatal visit, during 3</a:t>
            </a:r>
            <a:r>
              <a:rPr lang="en-US" baseline="30000" dirty="0"/>
              <a:t>rd</a:t>
            </a:r>
            <a:r>
              <a:rPr lang="en-US" dirty="0"/>
              <a:t> trimester and again at delivery</a:t>
            </a:r>
          </a:p>
          <a:p>
            <a:pPr marL="342900" indent="-342900">
              <a:buFont typeface="Arial" panose="020B0604020202020204" pitchFamily="34" charset="0"/>
              <a:buChar char="•"/>
            </a:pPr>
            <a:r>
              <a:rPr lang="en-US" sz="2300" dirty="0"/>
              <a:t>At minimum, annual* screening of sexually active </a:t>
            </a:r>
            <a:r>
              <a:rPr lang="en-US" sz="2300" b="1" dirty="0"/>
              <a:t>MSM</a:t>
            </a:r>
            <a:r>
              <a:rPr lang="en-US" sz="2300" dirty="0"/>
              <a:t> at exposed sites (urethral/pharyngeal/rectal)</a:t>
            </a:r>
          </a:p>
          <a:p>
            <a:pPr marL="342900" indent="-342900">
              <a:buFont typeface="Arial" panose="020B0604020202020204" pitchFamily="34" charset="0"/>
              <a:buChar char="•"/>
            </a:pPr>
            <a:r>
              <a:rPr lang="en-US" sz="2400" dirty="0"/>
              <a:t>At minimum, a</a:t>
            </a:r>
            <a:r>
              <a:rPr lang="en-US" dirty="0"/>
              <a:t>nnual* screening of </a:t>
            </a:r>
            <a:r>
              <a:rPr lang="en-US" b="1" dirty="0"/>
              <a:t>HIV-infected</a:t>
            </a:r>
            <a:r>
              <a:rPr lang="en-US" dirty="0"/>
              <a:t> persons</a:t>
            </a:r>
          </a:p>
          <a:p>
            <a:pPr marL="342900" indent="-342900">
              <a:buFont typeface="Arial" panose="020B0604020202020204" pitchFamily="34" charset="0"/>
              <a:buChar char="•"/>
            </a:pPr>
            <a:r>
              <a:rPr lang="en-US" dirty="0"/>
              <a:t>At minimum, bi-annual* screening for persons on </a:t>
            </a:r>
            <a:r>
              <a:rPr lang="en-US" b="1" dirty="0" err="1"/>
              <a:t>PrEP.</a:t>
            </a:r>
            <a:endParaRPr lang="en-US" b="1" dirty="0"/>
          </a:p>
          <a:p>
            <a:pPr marL="342900" indent="-342900">
              <a:buFont typeface="Arial" panose="020B0604020202020204" pitchFamily="34" charset="0"/>
              <a:buChar char="•"/>
            </a:pPr>
            <a:r>
              <a:rPr lang="en-US" dirty="0"/>
              <a:t>Women </a:t>
            </a:r>
            <a:r>
              <a:rPr lang="en-US" u="sng" dirty="0"/>
              <a:t>&lt;</a:t>
            </a:r>
            <a:r>
              <a:rPr lang="en-US" dirty="0"/>
              <a:t>35 years and men &lt;30 years of age in </a:t>
            </a:r>
            <a:r>
              <a:rPr lang="en-US" b="1" dirty="0"/>
              <a:t>corrections</a:t>
            </a:r>
            <a:r>
              <a:rPr lang="en-US" dirty="0"/>
              <a:t> facilities at intake as opt out screening</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A506DF0F-62DC-4EE5-89DF-4BB72E0590D5}"/>
              </a:ext>
            </a:extLst>
          </p:cNvPr>
          <p:cNvSpPr txBox="1"/>
          <p:nvPr/>
        </p:nvSpPr>
        <p:spPr>
          <a:xfrm>
            <a:off x="1074944" y="4348413"/>
            <a:ext cx="6484562" cy="584775"/>
          </a:xfrm>
          <a:prstGeom prst="rect">
            <a:avLst/>
          </a:prstGeom>
          <a:noFill/>
        </p:spPr>
        <p:txBody>
          <a:bodyPr wrap="square" rtlCol="0">
            <a:spAutoFit/>
          </a:bodyPr>
          <a:lstStyle/>
          <a:p>
            <a:r>
              <a:rPr lang="en-US" sz="1600" b="1" dirty="0">
                <a:hlinkClick r:id="rId2">
                  <a:extLst>
                    <a:ext uri="{A12FA001-AC4F-418D-AE19-62706E023703}">
                      <ahyp:hlinkClr xmlns:ahyp="http://schemas.microsoft.com/office/drawing/2018/hyperlinkcolor" val="tx"/>
                    </a:ext>
                  </a:extLst>
                </a:hlinkClick>
              </a:rPr>
              <a:t>*More often based on risk</a:t>
            </a:r>
          </a:p>
          <a:p>
            <a:r>
              <a:rPr lang="en-US" sz="1600" dirty="0">
                <a:solidFill>
                  <a:srgbClr val="0563C1"/>
                </a:solidFill>
                <a:hlinkClick r:id="rId2">
                  <a:extLst>
                    <a:ext uri="{A12FA001-AC4F-418D-AE19-62706E023703}">
                      <ahyp:hlinkClr xmlns:ahyp="http://schemas.microsoft.com/office/drawing/2018/hyperlinkcolor" val="tx"/>
                    </a:ext>
                  </a:extLst>
                </a:hlinkClick>
              </a:rPr>
              <a:t>STI Treatment Guidelines (cdc.gov)</a:t>
            </a:r>
            <a:endParaRPr lang="en-US" sz="1600" dirty="0"/>
          </a:p>
        </p:txBody>
      </p:sp>
    </p:spTree>
    <p:extLst>
      <p:ext uri="{BB962C8B-B14F-4D97-AF65-F5344CB8AC3E}">
        <p14:creationId xmlns:p14="http://schemas.microsoft.com/office/powerpoint/2010/main" val="2287597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by Sex, United States, 2011–2020</a:t>
            </a:r>
          </a:p>
        </p:txBody>
      </p:sp>
      <p:pic>
        <p:nvPicPr>
          <p:cNvPr id="3" name="Picture 1" descr="Line graph showing rates of reported cases of chlamydia in the United States stratified by sex."/>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649452" y="773326"/>
            <a:ext cx="3814763" cy="514350"/>
          </a:xfrm>
          <a:prstGeom prst="roundRect">
            <a:avLst/>
          </a:prstGeom>
          <a:solidFill>
            <a:srgbClr val="00788A"/>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altLang="en-US" sz="2700" b="1" dirty="0">
                <a:solidFill>
                  <a:srgbClr val="FFFFFF"/>
                </a:solidFill>
                <a:latin typeface="Calibri" panose="020F0502020204030204" pitchFamily="34" charset="0"/>
                <a:cs typeface="Calibri" panose="020F0502020204030204" pitchFamily="34" charset="0"/>
              </a:rPr>
              <a:t>Primary</a:t>
            </a:r>
            <a:endParaRPr lang="en-US" sz="2700" b="1" dirty="0">
              <a:solidFill>
                <a:srgbClr val="FFFFFF"/>
              </a:solidFill>
              <a:latin typeface="Calibri" panose="020F0502020204030204" pitchFamily="34" charset="0"/>
              <a:cs typeface="Calibri" panose="020F0502020204030204" pitchFamily="34" charset="0"/>
            </a:endParaRPr>
          </a:p>
        </p:txBody>
      </p:sp>
      <p:sp>
        <p:nvSpPr>
          <p:cNvPr id="3" name="Rectangle 2"/>
          <p:cNvSpPr/>
          <p:nvPr/>
        </p:nvSpPr>
        <p:spPr>
          <a:xfrm>
            <a:off x="2967362" y="1355373"/>
            <a:ext cx="4913790" cy="1704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350">
              <a:solidFill>
                <a:srgbClr val="FFC000"/>
              </a:solidFill>
              <a:latin typeface="Myriad Web Pro"/>
            </a:endParaRPr>
          </a:p>
        </p:txBody>
      </p:sp>
      <p:sp>
        <p:nvSpPr>
          <p:cNvPr id="9" name="TextBox 8"/>
          <p:cNvSpPr txBox="1"/>
          <p:nvPr/>
        </p:nvSpPr>
        <p:spPr>
          <a:xfrm>
            <a:off x="2934902" y="1878009"/>
            <a:ext cx="1540287" cy="1010507"/>
          </a:xfrm>
          <a:prstGeom prst="rect">
            <a:avLst/>
          </a:prstGeom>
          <a:solidFill>
            <a:srgbClr val="EEDDBC"/>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6007" tIns="56007" rIns="74676" bIns="84011" numCol="1" spcCol="1270" anchor="t" anchorCtr="0">
            <a:noAutofit/>
          </a:bodyPr>
          <a:lstStyle/>
          <a:p>
            <a:pPr marL="214313" indent="-214313" eaLnBrk="0" fontAlgn="base" hangingPunct="0">
              <a:spcBef>
                <a:spcPct val="0"/>
              </a:spcBef>
              <a:spcAft>
                <a:spcPct val="0"/>
              </a:spcAft>
              <a:buFont typeface="Arial" panose="020B0604020202020204" pitchFamily="34" charset="0"/>
              <a:buChar char="•"/>
            </a:pPr>
            <a:r>
              <a:rPr lang="en-US" sz="1050">
                <a:solidFill>
                  <a:srgbClr val="000000"/>
                </a:solidFill>
                <a:latin typeface="Calibri" panose="020F0502020204030204" pitchFamily="34" charset="0"/>
                <a:cs typeface="Calibri" panose="020F0502020204030204" pitchFamily="34" charset="0"/>
              </a:rPr>
              <a:t>Skin rash</a:t>
            </a:r>
          </a:p>
          <a:p>
            <a:pPr marL="214313" indent="-214313" eaLnBrk="0" fontAlgn="base" hangingPunct="0">
              <a:spcBef>
                <a:spcPct val="0"/>
              </a:spcBef>
              <a:spcAft>
                <a:spcPct val="0"/>
              </a:spcAft>
              <a:buFont typeface="Arial" panose="020B0604020202020204" pitchFamily="34" charset="0"/>
              <a:buChar char="•"/>
            </a:pPr>
            <a:r>
              <a:rPr lang="en-US" sz="1050" err="1">
                <a:solidFill>
                  <a:srgbClr val="000000"/>
                </a:solidFill>
                <a:latin typeface="Calibri" panose="020F0502020204030204" pitchFamily="34" charset="0"/>
                <a:cs typeface="Calibri" panose="020F0502020204030204" pitchFamily="34" charset="0"/>
              </a:rPr>
              <a:t>Mucocutaneous</a:t>
            </a:r>
            <a:r>
              <a:rPr lang="en-US" sz="1050">
                <a:solidFill>
                  <a:srgbClr val="000000"/>
                </a:solidFill>
                <a:latin typeface="Calibri" panose="020F0502020204030204" pitchFamily="34" charset="0"/>
                <a:cs typeface="Calibri" panose="020F0502020204030204" pitchFamily="34" charset="0"/>
              </a:rPr>
              <a:t> lesions</a:t>
            </a:r>
          </a:p>
          <a:p>
            <a:pPr marL="214313" indent="-214313" eaLnBrk="0" fontAlgn="base" hangingPunct="0">
              <a:spcBef>
                <a:spcPct val="0"/>
              </a:spcBef>
              <a:spcAft>
                <a:spcPct val="0"/>
              </a:spcAft>
              <a:buFont typeface="Arial" panose="020B0604020202020204" pitchFamily="34" charset="0"/>
              <a:buChar char="•"/>
            </a:pPr>
            <a:r>
              <a:rPr lang="en-US" sz="1050">
                <a:solidFill>
                  <a:srgbClr val="000000"/>
                </a:solidFill>
                <a:latin typeface="Calibri" panose="020F0502020204030204" pitchFamily="34" charset="0"/>
                <a:cs typeface="Calibri" panose="020F0502020204030204" pitchFamily="34" charset="0"/>
              </a:rPr>
              <a:t>Generalized lymphadenopathy</a:t>
            </a:r>
          </a:p>
        </p:txBody>
      </p:sp>
      <p:sp>
        <p:nvSpPr>
          <p:cNvPr id="10" name="Rectangle 9"/>
          <p:cNvSpPr/>
          <p:nvPr/>
        </p:nvSpPr>
        <p:spPr>
          <a:xfrm>
            <a:off x="2943509" y="1490448"/>
            <a:ext cx="1531680" cy="387563"/>
          </a:xfrm>
          <a:prstGeom prst="rect">
            <a:avLst/>
          </a:prstGeom>
          <a:solidFill>
            <a:srgbClr val="00788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b="1">
                <a:solidFill>
                  <a:srgbClr val="FFFFFF"/>
                </a:solidFill>
                <a:latin typeface="Calibri" panose="020F0502020204030204" pitchFamily="34" charset="0"/>
                <a:cs typeface="Calibri" panose="020F0502020204030204" pitchFamily="34" charset="0"/>
              </a:rPr>
              <a:t>Secondary</a:t>
            </a:r>
          </a:p>
        </p:txBody>
      </p:sp>
      <p:sp>
        <p:nvSpPr>
          <p:cNvPr id="11" name="Rectangle 10"/>
          <p:cNvSpPr/>
          <p:nvPr/>
        </p:nvSpPr>
        <p:spPr>
          <a:xfrm>
            <a:off x="6375581" y="1482378"/>
            <a:ext cx="1523073" cy="387563"/>
          </a:xfrm>
          <a:prstGeom prst="rect">
            <a:avLst/>
          </a:prstGeom>
          <a:solidFill>
            <a:srgbClr val="00788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b="1">
                <a:solidFill>
                  <a:srgbClr val="FFFFFF"/>
                </a:solidFill>
                <a:latin typeface="Calibri" panose="020F0502020204030204" pitchFamily="34" charset="0"/>
                <a:cs typeface="Calibri" panose="020F0502020204030204" pitchFamily="34" charset="0"/>
              </a:rPr>
              <a:t>Tertiary</a:t>
            </a:r>
          </a:p>
        </p:txBody>
      </p:sp>
      <p:sp>
        <p:nvSpPr>
          <p:cNvPr id="12" name="TextBox 11"/>
          <p:cNvSpPr txBox="1"/>
          <p:nvPr/>
        </p:nvSpPr>
        <p:spPr>
          <a:xfrm>
            <a:off x="6366974" y="1882878"/>
            <a:ext cx="1531680" cy="1010507"/>
          </a:xfrm>
          <a:prstGeom prst="rect">
            <a:avLst/>
          </a:prstGeom>
          <a:solidFill>
            <a:srgbClr val="EBCD79"/>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6007" tIns="56007" rIns="74676" bIns="84011" numCol="1" spcCol="1270" anchor="t" anchorCtr="0">
            <a:noAutofit/>
          </a:bodyPr>
          <a:lstStyle/>
          <a:p>
            <a:pPr marL="214313" indent="-214313" eaLnBrk="0" fontAlgn="base" hangingPunct="0">
              <a:spcBef>
                <a:spcPct val="0"/>
              </a:spcBef>
              <a:spcAft>
                <a:spcPct val="0"/>
              </a:spcAft>
              <a:buFont typeface="Arial" panose="020B0604020202020204" pitchFamily="34" charset="0"/>
              <a:buChar char="•"/>
            </a:pPr>
            <a:r>
              <a:rPr lang="en-US" sz="1050">
                <a:solidFill>
                  <a:srgbClr val="000000"/>
                </a:solidFill>
                <a:latin typeface="Calibri" panose="020F0502020204030204" pitchFamily="34" charset="0"/>
                <a:cs typeface="Calibri" panose="020F0502020204030204" pitchFamily="34" charset="0"/>
              </a:rPr>
              <a:t>Cardiovascular</a:t>
            </a:r>
          </a:p>
          <a:p>
            <a:pPr marL="214313" indent="-214313" eaLnBrk="0" fontAlgn="base" hangingPunct="0">
              <a:spcBef>
                <a:spcPct val="0"/>
              </a:spcBef>
              <a:spcAft>
                <a:spcPct val="0"/>
              </a:spcAft>
              <a:buFont typeface="Arial" panose="020B0604020202020204" pitchFamily="34" charset="0"/>
              <a:buChar char="•"/>
            </a:pPr>
            <a:r>
              <a:rPr lang="en-US" sz="1050">
                <a:solidFill>
                  <a:srgbClr val="000000"/>
                </a:solidFill>
                <a:latin typeface="Calibri" panose="020F0502020204030204" pitchFamily="34" charset="0"/>
                <a:cs typeface="Calibri" panose="020F0502020204030204" pitchFamily="34" charset="0"/>
              </a:rPr>
              <a:t>Gummatous lesions (skeletal, spinal, mucosal, ophthalmic)</a:t>
            </a:r>
          </a:p>
          <a:p>
            <a:pPr marL="214313" indent="-214313" eaLnBrk="0" fontAlgn="base" hangingPunct="0">
              <a:spcBef>
                <a:spcPct val="0"/>
              </a:spcBef>
              <a:spcAft>
                <a:spcPct val="0"/>
              </a:spcAft>
              <a:buFont typeface="Arial" panose="020B0604020202020204" pitchFamily="34" charset="0"/>
              <a:buChar char="•"/>
            </a:pPr>
            <a:endParaRPr lang="en-US" sz="1050">
              <a:solidFill>
                <a:srgbClr val="000000"/>
              </a:solidFill>
              <a:latin typeface="Calibri" panose="020F0502020204030204" pitchFamily="34" charset="0"/>
              <a:cs typeface="Calibri" panose="020F0502020204030204" pitchFamily="34" charset="0"/>
            </a:endParaRPr>
          </a:p>
        </p:txBody>
      </p:sp>
      <p:sp>
        <p:nvSpPr>
          <p:cNvPr id="13" name="Rectangle 12"/>
          <p:cNvSpPr/>
          <p:nvPr/>
        </p:nvSpPr>
        <p:spPr>
          <a:xfrm>
            <a:off x="1234367" y="1878009"/>
            <a:ext cx="1523073" cy="996351"/>
          </a:xfrm>
          <a:prstGeom prst="rect">
            <a:avLst/>
          </a:prstGeom>
          <a:solidFill>
            <a:schemeClr val="accent1">
              <a:lumMod val="60000"/>
              <a:lumOff val="4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b="1" dirty="0">
                <a:solidFill>
                  <a:srgbClr val="000000"/>
                </a:solidFill>
                <a:latin typeface="Calibri" panose="020F0502020204030204" pitchFamily="34" charset="0"/>
                <a:cs typeface="Calibri" panose="020F0502020204030204" pitchFamily="34" charset="0"/>
              </a:rPr>
              <a:t>Painless ulcer</a:t>
            </a:r>
            <a:endParaRPr lang="en-US" dirty="0">
              <a:solidFill>
                <a:srgbClr val="000000"/>
              </a:solidFill>
              <a:latin typeface="Calibri" panose="020F0502020204030204" pitchFamily="34" charset="0"/>
              <a:cs typeface="Calibri" panose="020F0502020204030204" pitchFamily="34" charset="0"/>
            </a:endParaRPr>
          </a:p>
        </p:txBody>
      </p:sp>
      <p:sp>
        <p:nvSpPr>
          <p:cNvPr id="14" name="Rectangle 13"/>
          <p:cNvSpPr/>
          <p:nvPr/>
        </p:nvSpPr>
        <p:spPr>
          <a:xfrm>
            <a:off x="1234367" y="1490448"/>
            <a:ext cx="1523073" cy="387563"/>
          </a:xfrm>
          <a:prstGeom prst="rect">
            <a:avLst/>
          </a:prstGeom>
          <a:solidFill>
            <a:srgbClr val="00788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Chancre</a:t>
            </a:r>
          </a:p>
        </p:txBody>
      </p:sp>
      <p:sp>
        <p:nvSpPr>
          <p:cNvPr id="15" name="Rectangle 14"/>
          <p:cNvSpPr/>
          <p:nvPr/>
        </p:nvSpPr>
        <p:spPr>
          <a:xfrm>
            <a:off x="4652651" y="1473492"/>
            <a:ext cx="1531680" cy="387563"/>
          </a:xfrm>
          <a:prstGeom prst="rect">
            <a:avLst/>
          </a:prstGeom>
          <a:solidFill>
            <a:srgbClr val="00788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b="1">
                <a:solidFill>
                  <a:srgbClr val="FFFFFF"/>
                </a:solidFill>
                <a:latin typeface="Calibri" panose="020F0502020204030204" pitchFamily="34" charset="0"/>
                <a:cs typeface="Calibri" panose="020F0502020204030204" pitchFamily="34" charset="0"/>
              </a:rPr>
              <a:t>Latent</a:t>
            </a:r>
          </a:p>
        </p:txBody>
      </p:sp>
      <p:sp>
        <p:nvSpPr>
          <p:cNvPr id="16" name="TextBox 15"/>
          <p:cNvSpPr txBox="1"/>
          <p:nvPr/>
        </p:nvSpPr>
        <p:spPr>
          <a:xfrm>
            <a:off x="4644044" y="1873992"/>
            <a:ext cx="1540287" cy="1010507"/>
          </a:xfrm>
          <a:prstGeom prst="rect">
            <a:avLst/>
          </a:prstGeom>
          <a:solidFill>
            <a:srgbClr val="E6CD9A"/>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6007" tIns="56007" rIns="74676" bIns="84011" numCol="1" spcCol="1270" anchor="t" anchorCtr="0">
            <a:noAutofit/>
          </a:bodyPr>
          <a:lstStyle/>
          <a:p>
            <a:pPr marL="214313" indent="-214313" eaLnBrk="0" fontAlgn="base" hangingPunct="0">
              <a:spcBef>
                <a:spcPct val="0"/>
              </a:spcBef>
              <a:spcAft>
                <a:spcPct val="0"/>
              </a:spcAft>
              <a:buFont typeface="Arial" panose="020B0604020202020204" pitchFamily="34" charset="0"/>
              <a:buChar char="•"/>
            </a:pPr>
            <a:r>
              <a:rPr lang="en-US" sz="1050">
                <a:solidFill>
                  <a:srgbClr val="000000"/>
                </a:solidFill>
                <a:latin typeface="Calibri" panose="020F0502020204030204" pitchFamily="34" charset="0"/>
                <a:cs typeface="Calibri" panose="020F0502020204030204" pitchFamily="34" charset="0"/>
              </a:rPr>
              <a:t>No visible signs/symptoms</a:t>
            </a:r>
          </a:p>
          <a:p>
            <a:pPr marL="214313" indent="-214313" eaLnBrk="0" fontAlgn="base" hangingPunct="0">
              <a:spcBef>
                <a:spcPct val="0"/>
              </a:spcBef>
              <a:spcAft>
                <a:spcPct val="0"/>
              </a:spcAft>
              <a:buFont typeface="Arial" panose="020B0604020202020204" pitchFamily="34" charset="0"/>
              <a:buChar char="•"/>
            </a:pPr>
            <a:r>
              <a:rPr lang="en-US" sz="1050">
                <a:solidFill>
                  <a:srgbClr val="000000"/>
                </a:solidFill>
                <a:latin typeface="Calibri" panose="020F0502020204030204" pitchFamily="34" charset="0"/>
                <a:cs typeface="Calibri" panose="020F0502020204030204" pitchFamily="34" charset="0"/>
              </a:rPr>
              <a:t>Early latent (&lt;1 year)</a:t>
            </a:r>
            <a:endParaRPr lang="en-US" sz="1050" b="1">
              <a:solidFill>
                <a:srgbClr val="000000"/>
              </a:solidFill>
              <a:latin typeface="Calibri" panose="020F0502020204030204" pitchFamily="34" charset="0"/>
              <a:cs typeface="Calibri" panose="020F0502020204030204" pitchFamily="34" charset="0"/>
            </a:endParaRPr>
          </a:p>
          <a:p>
            <a:pPr marL="214313" indent="-214313" eaLnBrk="0" fontAlgn="base" hangingPunct="0">
              <a:spcBef>
                <a:spcPct val="0"/>
              </a:spcBef>
              <a:spcAft>
                <a:spcPct val="0"/>
              </a:spcAft>
              <a:buFont typeface="Arial" panose="020B0604020202020204" pitchFamily="34" charset="0"/>
              <a:buChar char="•"/>
            </a:pPr>
            <a:r>
              <a:rPr lang="en-US" sz="1050">
                <a:solidFill>
                  <a:srgbClr val="000000"/>
                </a:solidFill>
                <a:latin typeface="Calibri" panose="020F0502020204030204" pitchFamily="34" charset="0"/>
                <a:cs typeface="Calibri" panose="020F0502020204030204" pitchFamily="34" charset="0"/>
              </a:rPr>
              <a:t>Late latent (&gt;1 year)</a:t>
            </a:r>
          </a:p>
        </p:txBody>
      </p:sp>
      <p:sp>
        <p:nvSpPr>
          <p:cNvPr id="17" name="Rectangle 16"/>
          <p:cNvSpPr/>
          <p:nvPr/>
        </p:nvSpPr>
        <p:spPr>
          <a:xfrm>
            <a:off x="2921004" y="1423068"/>
            <a:ext cx="5079997" cy="1704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350">
              <a:solidFill>
                <a:srgbClr val="FFC000"/>
              </a:solidFill>
              <a:latin typeface="Myriad Web Pro"/>
            </a:endParaRPr>
          </a:p>
        </p:txBody>
      </p:sp>
      <p:pic>
        <p:nvPicPr>
          <p:cNvPr id="18" name="Picture 17"/>
          <p:cNvPicPr>
            <a:picLocks noChangeAspect="1"/>
          </p:cNvPicPr>
          <p:nvPr/>
        </p:nvPicPr>
        <p:blipFill>
          <a:blip r:embed="rId3"/>
          <a:stretch>
            <a:fillRect/>
          </a:stretch>
        </p:blipFill>
        <p:spPr>
          <a:xfrm>
            <a:off x="1310946" y="3059885"/>
            <a:ext cx="1206637" cy="1212946"/>
          </a:xfrm>
          <a:prstGeom prst="rect">
            <a:avLst/>
          </a:prstGeom>
          <a:effectLst>
            <a:outerShdw blurRad="50800" dist="38100" dir="8100000" algn="tr" rotWithShape="0">
              <a:prstClr val="black">
                <a:alpha val="40000"/>
              </a:prstClr>
            </a:outerShdw>
          </a:effectLst>
        </p:spPr>
      </p:pic>
      <p:pic>
        <p:nvPicPr>
          <p:cNvPr id="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1143" y="3063337"/>
            <a:ext cx="1701827" cy="1209494"/>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own Arrow 1"/>
          <p:cNvSpPr/>
          <p:nvPr/>
        </p:nvSpPr>
        <p:spPr>
          <a:xfrm rot="2258295">
            <a:off x="2069640" y="3183410"/>
            <a:ext cx="342900" cy="469626"/>
          </a:xfrm>
          <a:prstGeom prst="downArrow">
            <a:avLst/>
          </a:prstGeom>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eaLnBrk="0" fontAlgn="base" hangingPunct="0">
              <a:spcBef>
                <a:spcPct val="0"/>
              </a:spcBef>
              <a:spcAft>
                <a:spcPct val="0"/>
              </a:spcAft>
            </a:pPr>
            <a:endParaRPr lang="en-US" sz="1350">
              <a:solidFill>
                <a:srgbClr val="0F56DC"/>
              </a:solidFill>
              <a:latin typeface="Myriad Web Pro"/>
            </a:endParaRPr>
          </a:p>
        </p:txBody>
      </p:sp>
      <p:sp>
        <p:nvSpPr>
          <p:cNvPr id="23" name="Down Arrow 22"/>
          <p:cNvSpPr/>
          <p:nvPr/>
        </p:nvSpPr>
        <p:spPr>
          <a:xfrm rot="2258295">
            <a:off x="3981992" y="2911161"/>
            <a:ext cx="342900" cy="469626"/>
          </a:xfrm>
          <a:prstGeom prst="downArrow">
            <a:avLst/>
          </a:prstGeom>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eaLnBrk="0" fontAlgn="base" hangingPunct="0">
              <a:spcBef>
                <a:spcPct val="0"/>
              </a:spcBef>
              <a:spcAft>
                <a:spcPct val="0"/>
              </a:spcAft>
            </a:pPr>
            <a:endParaRPr lang="en-US" sz="1350">
              <a:solidFill>
                <a:srgbClr val="0F56DC"/>
              </a:solidFill>
              <a:latin typeface="Myriad Web Pro"/>
            </a:endParaRPr>
          </a:p>
        </p:txBody>
      </p:sp>
      <p:sp>
        <p:nvSpPr>
          <p:cNvPr id="21" name="Rectangle 9">
            <a:extLst>
              <a:ext uri="{FF2B5EF4-FFF2-40B4-BE49-F238E27FC236}">
                <a16:creationId xmlns:a16="http://schemas.microsoft.com/office/drawing/2014/main" id="{84CCDFEA-10BE-4D8D-A726-1B70B5F9FBFF}"/>
              </a:ext>
            </a:extLst>
          </p:cNvPr>
          <p:cNvSpPr txBox="1">
            <a:spLocks noChangeArrowheads="1"/>
          </p:cNvSpPr>
          <p:nvPr/>
        </p:nvSpPr>
        <p:spPr bwMode="auto">
          <a:xfrm>
            <a:off x="2967363" y="1824055"/>
            <a:ext cx="4735936" cy="831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788A"/>
              </a:buClr>
              <a:buFont typeface="Wingdings" panose="05000000000000000000" pitchFamily="2" charset="2"/>
              <a:buChar char="§"/>
            </a:pPr>
            <a:r>
              <a:rPr lang="en-US" altLang="en-US" sz="1650" dirty="0">
                <a:solidFill>
                  <a:srgbClr val="0D0D0D"/>
                </a:solidFill>
              </a:rPr>
              <a:t>Appears 10 to 90 days after infection </a:t>
            </a:r>
          </a:p>
          <a:p>
            <a:pPr>
              <a:buClr>
                <a:srgbClr val="00788A"/>
              </a:buClr>
              <a:buFont typeface="Wingdings" panose="05000000000000000000" pitchFamily="2" charset="2"/>
              <a:buChar char="§"/>
            </a:pPr>
            <a:r>
              <a:rPr lang="en-US" altLang="en-US" sz="1650" b="1" dirty="0">
                <a:solidFill>
                  <a:srgbClr val="0D0D0D"/>
                </a:solidFill>
              </a:rPr>
              <a:t>Sore goes away even if person is not treated</a:t>
            </a:r>
          </a:p>
          <a:p>
            <a:pPr>
              <a:buClr>
                <a:srgbClr val="00788A"/>
              </a:buClr>
              <a:buFont typeface="Wingdings" panose="05000000000000000000" pitchFamily="2" charset="2"/>
              <a:buChar char="§"/>
            </a:pPr>
            <a:r>
              <a:rPr lang="en-US" altLang="en-US" sz="1650" dirty="0">
                <a:solidFill>
                  <a:srgbClr val="0D0D0D"/>
                </a:solidFill>
              </a:rPr>
              <a:t>Patient may never be aware of a chancre</a:t>
            </a:r>
          </a:p>
          <a:p>
            <a:pPr>
              <a:buClr>
                <a:srgbClr val="00788A"/>
              </a:buClr>
              <a:buFont typeface="Wingdings" panose="05000000000000000000" pitchFamily="2" charset="2"/>
              <a:buChar char="§"/>
            </a:pPr>
            <a:endParaRPr lang="en-US" altLang="en-US" sz="1650" b="1" dirty="0">
              <a:solidFill>
                <a:srgbClr val="0D0D0D"/>
              </a:solidFill>
            </a:endParaRPr>
          </a:p>
        </p:txBody>
      </p:sp>
      <p:pic>
        <p:nvPicPr>
          <p:cNvPr id="22" name="Picture 3" descr="lcpicture5">
            <a:extLst>
              <a:ext uri="{FF2B5EF4-FFF2-40B4-BE49-F238E27FC236}">
                <a16:creationId xmlns:a16="http://schemas.microsoft.com/office/drawing/2014/main" id="{C64D6C30-262B-4FBE-B25A-DB17D9080C3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19643"/>
          <a:stretch>
            <a:fillRect/>
          </a:stretch>
        </p:blipFill>
        <p:spPr bwMode="auto">
          <a:xfrm>
            <a:off x="7161849" y="215214"/>
            <a:ext cx="1789348" cy="146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24">
            <a:extLst>
              <a:ext uri="{FF2B5EF4-FFF2-40B4-BE49-F238E27FC236}">
                <a16:creationId xmlns:a16="http://schemas.microsoft.com/office/drawing/2014/main" id="{B998C471-208D-4F7D-8695-3DB3C3198957}"/>
              </a:ext>
            </a:extLst>
          </p:cNvPr>
          <p:cNvGrpSpPr/>
          <p:nvPr/>
        </p:nvGrpSpPr>
        <p:grpSpPr>
          <a:xfrm>
            <a:off x="6432853" y="3025341"/>
            <a:ext cx="1600607" cy="1212946"/>
            <a:chOff x="6008373" y="4079846"/>
            <a:chExt cx="2134143" cy="1617261"/>
          </a:xfrm>
        </p:grpSpPr>
        <p:pic>
          <p:nvPicPr>
            <p:cNvPr id="26" name="Picture 25">
              <a:extLst>
                <a:ext uri="{FF2B5EF4-FFF2-40B4-BE49-F238E27FC236}">
                  <a16:creationId xmlns:a16="http://schemas.microsoft.com/office/drawing/2014/main" id="{186BB186-A2DA-4269-B70E-EC3E9F96D290}"/>
                </a:ext>
              </a:extLst>
            </p:cNvPr>
            <p:cNvPicPr>
              <a:picLocks noChangeAspect="1"/>
            </p:cNvPicPr>
            <p:nvPr/>
          </p:nvPicPr>
          <p:blipFill rotWithShape="1">
            <a:blip r:embed="rId6">
              <a:extLst>
                <a:ext uri="{28A0092B-C50C-407E-A947-70E740481C1C}">
                  <a14:useLocalDpi xmlns:a14="http://schemas.microsoft.com/office/drawing/2010/main" val="0"/>
                </a:ext>
              </a:extLst>
            </a:blip>
            <a:srcRect r="12178"/>
            <a:stretch/>
          </p:blipFill>
          <p:spPr>
            <a:xfrm>
              <a:off x="6008373" y="4079846"/>
              <a:ext cx="2134143" cy="1617261"/>
            </a:xfrm>
            <a:prstGeom prst="rect">
              <a:avLst/>
            </a:prstGeom>
            <a:effectLst>
              <a:outerShdw blurRad="50800" dist="38100" dir="8100000" algn="tr" rotWithShape="0">
                <a:prstClr val="black">
                  <a:alpha val="40000"/>
                </a:prstClr>
              </a:outerShdw>
            </a:effectLst>
          </p:spPr>
        </p:pic>
        <p:sp>
          <p:nvSpPr>
            <p:cNvPr id="27" name="Down Arrow 23">
              <a:extLst>
                <a:ext uri="{FF2B5EF4-FFF2-40B4-BE49-F238E27FC236}">
                  <a16:creationId xmlns:a16="http://schemas.microsoft.com/office/drawing/2014/main" id="{D9304753-AAB2-471D-AF28-99738BFB6DB2}"/>
                </a:ext>
              </a:extLst>
            </p:cNvPr>
            <p:cNvSpPr/>
            <p:nvPr/>
          </p:nvSpPr>
          <p:spPr>
            <a:xfrm rot="2258295">
              <a:off x="7470790" y="4081081"/>
              <a:ext cx="457200" cy="626168"/>
            </a:xfrm>
            <a:prstGeom prst="downArrow">
              <a:avLst/>
            </a:prstGeom>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eaLnBrk="0" fontAlgn="base" hangingPunct="0">
                <a:spcBef>
                  <a:spcPct val="0"/>
                </a:spcBef>
                <a:spcAft>
                  <a:spcPct val="0"/>
                </a:spcAft>
              </a:pPr>
              <a:endParaRPr lang="en-US" sz="1350">
                <a:solidFill>
                  <a:srgbClr val="0F56DC"/>
                </a:solidFill>
                <a:latin typeface="Myriad Web Pro"/>
              </a:endParaRPr>
            </a:p>
          </p:txBody>
        </p:sp>
      </p:grpSp>
      <p:grpSp>
        <p:nvGrpSpPr>
          <p:cNvPr id="28" name="Group 27">
            <a:extLst>
              <a:ext uri="{FF2B5EF4-FFF2-40B4-BE49-F238E27FC236}">
                <a16:creationId xmlns:a16="http://schemas.microsoft.com/office/drawing/2014/main" id="{EB5B1736-A3B8-497D-84CA-EF00FB01B44F}"/>
              </a:ext>
            </a:extLst>
          </p:cNvPr>
          <p:cNvGrpSpPr/>
          <p:nvPr/>
        </p:nvGrpSpPr>
        <p:grpSpPr>
          <a:xfrm>
            <a:off x="4515227" y="3072822"/>
            <a:ext cx="1797921" cy="1198614"/>
            <a:chOff x="8299603" y="4097096"/>
            <a:chExt cx="2397228" cy="1598152"/>
          </a:xfrm>
        </p:grpSpPr>
        <p:pic>
          <p:nvPicPr>
            <p:cNvPr id="29" name="Picture 2">
              <a:extLst>
                <a:ext uri="{FF2B5EF4-FFF2-40B4-BE49-F238E27FC236}">
                  <a16:creationId xmlns:a16="http://schemas.microsoft.com/office/drawing/2014/main" id="{E16E5D94-5869-4F35-B9FD-CE96417569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99603" y="4097096"/>
              <a:ext cx="2397228" cy="1598152"/>
            </a:xfrm>
            <a:prstGeom prst="rect">
              <a:avLst/>
            </a:prstGeom>
            <a:noFill/>
            <a:extLst>
              <a:ext uri="{909E8E84-426E-40DD-AFC4-6F175D3DCCD1}">
                <a14:hiddenFill xmlns:a14="http://schemas.microsoft.com/office/drawing/2010/main">
                  <a:solidFill>
                    <a:srgbClr val="FFFFFF"/>
                  </a:solidFill>
                </a14:hiddenFill>
              </a:ext>
            </a:extLst>
          </p:spPr>
        </p:pic>
        <p:sp>
          <p:nvSpPr>
            <p:cNvPr id="30" name="Down Arrow 23">
              <a:extLst>
                <a:ext uri="{FF2B5EF4-FFF2-40B4-BE49-F238E27FC236}">
                  <a16:creationId xmlns:a16="http://schemas.microsoft.com/office/drawing/2014/main" id="{FC181643-7EDF-415A-9284-A9223A8F8D06}"/>
                </a:ext>
              </a:extLst>
            </p:cNvPr>
            <p:cNvSpPr/>
            <p:nvPr/>
          </p:nvSpPr>
          <p:spPr>
            <a:xfrm rot="2258295">
              <a:off x="9930723" y="4379842"/>
              <a:ext cx="457200" cy="626168"/>
            </a:xfrm>
            <a:prstGeom prst="downArrow">
              <a:avLst/>
            </a:prstGeom>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eaLnBrk="0" fontAlgn="base" hangingPunct="0">
                <a:spcBef>
                  <a:spcPct val="0"/>
                </a:spcBef>
                <a:spcAft>
                  <a:spcPct val="0"/>
                </a:spcAft>
              </a:pPr>
              <a:endParaRPr lang="en-US" sz="1350">
                <a:solidFill>
                  <a:srgbClr val="0F56DC"/>
                </a:solidFill>
                <a:latin typeface="Myriad Web Pro"/>
              </a:endParaRPr>
            </a:p>
          </p:txBody>
        </p:sp>
      </p:grpSp>
      <p:sp>
        <p:nvSpPr>
          <p:cNvPr id="4" name="TextBox 3">
            <a:extLst>
              <a:ext uri="{FF2B5EF4-FFF2-40B4-BE49-F238E27FC236}">
                <a16:creationId xmlns:a16="http://schemas.microsoft.com/office/drawing/2014/main" id="{95D65115-2FDB-4F8A-8652-ED2BE4331483}"/>
              </a:ext>
            </a:extLst>
          </p:cNvPr>
          <p:cNvSpPr txBox="1"/>
          <p:nvPr/>
        </p:nvSpPr>
        <p:spPr>
          <a:xfrm>
            <a:off x="7161849" y="1684228"/>
            <a:ext cx="1789348" cy="300082"/>
          </a:xfrm>
          <a:prstGeom prst="rect">
            <a:avLst/>
          </a:prstGeom>
          <a:noFill/>
        </p:spPr>
        <p:txBody>
          <a:bodyPr wrap="square" rtlCol="0">
            <a:spAutoFit/>
          </a:bodyPr>
          <a:lstStyle/>
          <a:p>
            <a:pPr algn="ctr"/>
            <a:r>
              <a:rPr lang="en-US" sz="1350" b="1" dirty="0">
                <a:solidFill>
                  <a:srgbClr val="000000"/>
                </a:solidFill>
                <a:latin typeface="Calibri" panose="020F0502020204030204" pitchFamily="34" charset="0"/>
              </a:rPr>
              <a:t>“Kissing” Lesion</a:t>
            </a:r>
          </a:p>
        </p:txBody>
      </p:sp>
      <p:sp>
        <p:nvSpPr>
          <p:cNvPr id="31" name="Title 1">
            <a:extLst>
              <a:ext uri="{FF2B5EF4-FFF2-40B4-BE49-F238E27FC236}">
                <a16:creationId xmlns:a16="http://schemas.microsoft.com/office/drawing/2014/main" id="{3A56094F-0C52-4D88-882A-1B1B4606CAAB}"/>
              </a:ext>
            </a:extLst>
          </p:cNvPr>
          <p:cNvSpPr>
            <a:spLocks noGrp="1"/>
          </p:cNvSpPr>
          <p:nvPr>
            <p:ph type="title"/>
          </p:nvPr>
        </p:nvSpPr>
        <p:spPr>
          <a:xfrm>
            <a:off x="457200" y="210312"/>
            <a:ext cx="8229600" cy="526194"/>
          </a:xfrm>
        </p:spPr>
        <p:txBody>
          <a:bodyPr/>
          <a:lstStyle/>
          <a:p>
            <a:r>
              <a:rPr lang="en-US" dirty="0"/>
              <a:t>Syphilis:  Clinical Stages</a:t>
            </a:r>
          </a:p>
        </p:txBody>
      </p:sp>
    </p:spTree>
    <p:extLst>
      <p:ext uri="{BB962C8B-B14F-4D97-AF65-F5344CB8AC3E}">
        <p14:creationId xmlns:p14="http://schemas.microsoft.com/office/powerpoint/2010/main" val="532615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649452" y="773326"/>
            <a:ext cx="3814763" cy="514350"/>
          </a:xfrm>
          <a:prstGeom prst="roundRect">
            <a:avLst/>
          </a:prstGeom>
          <a:solidFill>
            <a:srgbClr val="00788A"/>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altLang="en-US" sz="2700" b="1" dirty="0">
                <a:solidFill>
                  <a:srgbClr val="FFFFFF"/>
                </a:solidFill>
                <a:latin typeface="Calibri" panose="020F0502020204030204" pitchFamily="34" charset="0"/>
                <a:cs typeface="Calibri" panose="020F0502020204030204" pitchFamily="34" charset="0"/>
              </a:rPr>
              <a:t>Secondary </a:t>
            </a:r>
            <a:endParaRPr lang="en-US" sz="2700" b="1" dirty="0">
              <a:solidFill>
                <a:srgbClr val="FFFFFF"/>
              </a:solidFill>
              <a:latin typeface="Calibri" panose="020F0502020204030204" pitchFamily="34" charset="0"/>
              <a:cs typeface="Calibri" panose="020F0502020204030204" pitchFamily="34" charset="0"/>
            </a:endParaRPr>
          </a:p>
        </p:txBody>
      </p:sp>
      <p:sp>
        <p:nvSpPr>
          <p:cNvPr id="11" name="TextBox 10"/>
          <p:cNvSpPr txBox="1"/>
          <p:nvPr/>
        </p:nvSpPr>
        <p:spPr>
          <a:xfrm>
            <a:off x="2943509" y="1878010"/>
            <a:ext cx="1531680" cy="996352"/>
          </a:xfrm>
          <a:prstGeom prst="rect">
            <a:avLst/>
          </a:prstGeom>
          <a:solidFill>
            <a:srgbClr val="EEDDBC"/>
          </a:solidFill>
          <a:ln w="25400">
            <a:solidFill>
              <a:srgbClr val="00000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6007" tIns="56007" rIns="74676" bIns="84011" numCol="1" spcCol="1270" anchor="t" anchorCtr="0">
            <a:noAutofit/>
          </a:bodyPr>
          <a:lstStyle/>
          <a:p>
            <a:pPr algn="ctr" eaLnBrk="0" fontAlgn="base" hangingPunct="0">
              <a:spcBef>
                <a:spcPct val="0"/>
              </a:spcBef>
              <a:spcAft>
                <a:spcPct val="0"/>
              </a:spcAft>
            </a:pPr>
            <a:r>
              <a:rPr lang="en-US" sz="1350" b="1" dirty="0">
                <a:solidFill>
                  <a:srgbClr val="000000"/>
                </a:solidFill>
                <a:latin typeface="Calibri" panose="020F0502020204030204" pitchFamily="34" charset="0"/>
                <a:cs typeface="Calibri" panose="020F0502020204030204" pitchFamily="34" charset="0"/>
              </a:rPr>
              <a:t>Mucocutaneous lesions</a:t>
            </a:r>
          </a:p>
          <a:p>
            <a:pPr algn="ctr" eaLnBrk="0" fontAlgn="base" hangingPunct="0">
              <a:spcBef>
                <a:spcPct val="0"/>
              </a:spcBef>
              <a:spcAft>
                <a:spcPct val="0"/>
              </a:spcAft>
            </a:pPr>
            <a:r>
              <a:rPr lang="en-US" sz="1350" b="1" dirty="0">
                <a:solidFill>
                  <a:srgbClr val="000000"/>
                </a:solidFill>
                <a:latin typeface="Calibri" panose="020F0502020204030204" pitchFamily="34" charset="0"/>
                <a:cs typeface="Calibri" panose="020F0502020204030204" pitchFamily="34" charset="0"/>
              </a:rPr>
              <a:t>Lymphadenopathy</a:t>
            </a:r>
          </a:p>
          <a:p>
            <a:pPr algn="ctr" eaLnBrk="0" fontAlgn="base" hangingPunct="0">
              <a:spcBef>
                <a:spcPct val="0"/>
              </a:spcBef>
              <a:spcAft>
                <a:spcPct val="0"/>
              </a:spcAft>
            </a:pPr>
            <a:r>
              <a:rPr lang="en-US" sz="1350" b="1" dirty="0">
                <a:solidFill>
                  <a:srgbClr val="000000"/>
                </a:solidFill>
                <a:latin typeface="Calibri" panose="020F0502020204030204" pitchFamily="34" charset="0"/>
                <a:cs typeface="Calibri" panose="020F0502020204030204" pitchFamily="34" charset="0"/>
              </a:rPr>
              <a:t>Hair loss</a:t>
            </a:r>
          </a:p>
          <a:p>
            <a:pPr algn="ctr" eaLnBrk="0" fontAlgn="base" hangingPunct="0">
              <a:spcBef>
                <a:spcPct val="0"/>
              </a:spcBef>
              <a:spcAft>
                <a:spcPct val="0"/>
              </a:spcAft>
            </a:pPr>
            <a:endParaRPr lang="en-US" sz="1350" b="1" dirty="0">
              <a:solidFill>
                <a:srgbClr val="000000"/>
              </a:solidFill>
              <a:latin typeface="Calibri" panose="020F0502020204030204" pitchFamily="34" charset="0"/>
              <a:cs typeface="Calibri" panose="020F0502020204030204" pitchFamily="34" charset="0"/>
            </a:endParaRPr>
          </a:p>
        </p:txBody>
      </p:sp>
      <p:sp>
        <p:nvSpPr>
          <p:cNvPr id="12" name="Rectangle 11"/>
          <p:cNvSpPr/>
          <p:nvPr/>
        </p:nvSpPr>
        <p:spPr>
          <a:xfrm>
            <a:off x="2943509" y="1490448"/>
            <a:ext cx="1531680" cy="387563"/>
          </a:xfrm>
          <a:prstGeom prst="rect">
            <a:avLst/>
          </a:prstGeom>
          <a:solidFill>
            <a:srgbClr val="00788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b="1" dirty="0">
                <a:solidFill>
                  <a:srgbClr val="FFFFFF"/>
                </a:solidFill>
                <a:latin typeface="Calibri" panose="020F0502020204030204" pitchFamily="34" charset="0"/>
                <a:cs typeface="Calibri" panose="020F0502020204030204" pitchFamily="34" charset="0"/>
              </a:rPr>
              <a:t>Rash</a:t>
            </a:r>
          </a:p>
        </p:txBody>
      </p:sp>
      <p:sp>
        <p:nvSpPr>
          <p:cNvPr id="8" name="Rectangle 7"/>
          <p:cNvSpPr/>
          <p:nvPr/>
        </p:nvSpPr>
        <p:spPr>
          <a:xfrm>
            <a:off x="1234367" y="1878009"/>
            <a:ext cx="1523073" cy="996351"/>
          </a:xfrm>
          <a:prstGeom prst="rect">
            <a:avLst/>
          </a:prstGeom>
          <a:solidFill>
            <a:schemeClr val="tx2">
              <a:lumMod val="85000"/>
            </a:schemeClr>
          </a:solidFill>
          <a:ln>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b="1">
                <a:solidFill>
                  <a:srgbClr val="000000"/>
                </a:solidFill>
                <a:latin typeface="Calibri" panose="020F0502020204030204" pitchFamily="34" charset="0"/>
                <a:cs typeface="Calibri" panose="020F0502020204030204" pitchFamily="34" charset="0"/>
              </a:rPr>
              <a:t>Painless ulcer or chancre</a:t>
            </a:r>
            <a:endParaRPr lang="en-US">
              <a:solidFill>
                <a:srgbClr val="000000"/>
              </a:solidFill>
              <a:latin typeface="Calibri" panose="020F0502020204030204" pitchFamily="34" charset="0"/>
              <a:cs typeface="Calibri" panose="020F0502020204030204" pitchFamily="34" charset="0"/>
            </a:endParaRPr>
          </a:p>
        </p:txBody>
      </p:sp>
      <p:sp>
        <p:nvSpPr>
          <p:cNvPr id="9" name="Rectangle 8"/>
          <p:cNvSpPr/>
          <p:nvPr/>
        </p:nvSpPr>
        <p:spPr>
          <a:xfrm>
            <a:off x="1234367" y="1490448"/>
            <a:ext cx="1523073" cy="387563"/>
          </a:xfrm>
          <a:prstGeom prst="rect">
            <a:avLst/>
          </a:prstGeom>
          <a:solidFill>
            <a:srgbClr val="00788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b="1">
                <a:solidFill>
                  <a:srgbClr val="FFFFFF"/>
                </a:solidFill>
                <a:latin typeface="Calibri" panose="020F0502020204030204" pitchFamily="34" charset="0"/>
                <a:cs typeface="Calibri" panose="020F0502020204030204" pitchFamily="34" charset="0"/>
              </a:rPr>
              <a:t>Primary</a:t>
            </a:r>
          </a:p>
        </p:txBody>
      </p:sp>
      <p:grpSp>
        <p:nvGrpSpPr>
          <p:cNvPr id="3" name="Group 2">
            <a:extLst>
              <a:ext uri="{FF2B5EF4-FFF2-40B4-BE49-F238E27FC236}">
                <a16:creationId xmlns:a16="http://schemas.microsoft.com/office/drawing/2014/main" id="{93DD73F9-4929-47B5-980B-F67F2E7C4D7B}"/>
              </a:ext>
            </a:extLst>
          </p:cNvPr>
          <p:cNvGrpSpPr/>
          <p:nvPr/>
        </p:nvGrpSpPr>
        <p:grpSpPr>
          <a:xfrm>
            <a:off x="5716371" y="1358684"/>
            <a:ext cx="1495688" cy="3343069"/>
            <a:chOff x="6237212" y="1818445"/>
            <a:chExt cx="1994251" cy="4457425"/>
          </a:xfrm>
        </p:grpSpPr>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0237" y="2198272"/>
              <a:ext cx="1838383" cy="1117111"/>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0670" y="3448866"/>
              <a:ext cx="1892487" cy="1569187"/>
            </a:xfrm>
            <a:prstGeom prst="rect">
              <a:avLst/>
            </a:prstGeom>
            <a:effectLst>
              <a:outerShdw blurRad="50800" dist="38100" dir="8100000" algn="tr" rotWithShape="0">
                <a:prstClr val="black">
                  <a:alpha val="40000"/>
                </a:prstClr>
              </a:outerShdw>
            </a:effectLst>
          </p:spPr>
        </p:pic>
        <p:pic>
          <p:nvPicPr>
            <p:cNvPr id="1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37212" y="5107992"/>
              <a:ext cx="1994251" cy="1167878"/>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Down Arrow 22">
              <a:extLst>
                <a:ext uri="{FF2B5EF4-FFF2-40B4-BE49-F238E27FC236}">
                  <a16:creationId xmlns:a16="http://schemas.microsoft.com/office/drawing/2014/main" id="{62361917-4DA6-4226-BB89-FBCAD42E44EF}"/>
                </a:ext>
              </a:extLst>
            </p:cNvPr>
            <p:cNvSpPr/>
            <p:nvPr/>
          </p:nvSpPr>
          <p:spPr>
            <a:xfrm rot="2258295">
              <a:off x="7377952" y="1818445"/>
              <a:ext cx="457200" cy="626168"/>
            </a:xfrm>
            <a:prstGeom prst="downArrow">
              <a:avLst/>
            </a:prstGeom>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eaLnBrk="0" fontAlgn="base" hangingPunct="0">
                <a:spcBef>
                  <a:spcPct val="0"/>
                </a:spcBef>
                <a:spcAft>
                  <a:spcPct val="0"/>
                </a:spcAft>
              </a:pPr>
              <a:endParaRPr lang="en-US" sz="1350">
                <a:solidFill>
                  <a:srgbClr val="0F56DC"/>
                </a:solidFill>
                <a:latin typeface="Myriad Web Pro"/>
              </a:endParaRPr>
            </a:p>
          </p:txBody>
        </p:sp>
        <p:sp>
          <p:nvSpPr>
            <p:cNvPr id="14" name="Down Arrow 22">
              <a:extLst>
                <a:ext uri="{FF2B5EF4-FFF2-40B4-BE49-F238E27FC236}">
                  <a16:creationId xmlns:a16="http://schemas.microsoft.com/office/drawing/2014/main" id="{CF4BACB0-7257-441A-8CA7-68E3A8847B65}"/>
                </a:ext>
              </a:extLst>
            </p:cNvPr>
            <p:cNvSpPr/>
            <p:nvPr/>
          </p:nvSpPr>
          <p:spPr>
            <a:xfrm rot="2258295">
              <a:off x="7377952" y="3551854"/>
              <a:ext cx="457200" cy="626168"/>
            </a:xfrm>
            <a:prstGeom prst="downArrow">
              <a:avLst/>
            </a:prstGeom>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eaLnBrk="0" fontAlgn="base" hangingPunct="0">
                <a:spcBef>
                  <a:spcPct val="0"/>
                </a:spcBef>
                <a:spcAft>
                  <a:spcPct val="0"/>
                </a:spcAft>
              </a:pPr>
              <a:endParaRPr lang="en-US" sz="1350">
                <a:solidFill>
                  <a:srgbClr val="0F56DC"/>
                </a:solidFill>
                <a:latin typeface="Myriad Web Pro"/>
              </a:endParaRPr>
            </a:p>
          </p:txBody>
        </p:sp>
        <p:sp>
          <p:nvSpPr>
            <p:cNvPr id="20" name="Down Arrow 22">
              <a:extLst>
                <a:ext uri="{FF2B5EF4-FFF2-40B4-BE49-F238E27FC236}">
                  <a16:creationId xmlns:a16="http://schemas.microsoft.com/office/drawing/2014/main" id="{00C7463F-61C7-4D35-893A-3D290DAF419C}"/>
                </a:ext>
              </a:extLst>
            </p:cNvPr>
            <p:cNvSpPr/>
            <p:nvPr/>
          </p:nvSpPr>
          <p:spPr>
            <a:xfrm rot="2258295">
              <a:off x="7542338" y="4991321"/>
              <a:ext cx="457200" cy="626168"/>
            </a:xfrm>
            <a:prstGeom prst="downArrow">
              <a:avLst/>
            </a:prstGeom>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eaLnBrk="0" fontAlgn="base" hangingPunct="0">
                <a:spcBef>
                  <a:spcPct val="0"/>
                </a:spcBef>
                <a:spcAft>
                  <a:spcPct val="0"/>
                </a:spcAft>
              </a:pPr>
              <a:endParaRPr lang="en-US" sz="1350">
                <a:solidFill>
                  <a:srgbClr val="0F56DC"/>
                </a:solidFill>
                <a:latin typeface="Myriad Web Pro"/>
              </a:endParaRPr>
            </a:p>
          </p:txBody>
        </p:sp>
      </p:grpSp>
      <p:grpSp>
        <p:nvGrpSpPr>
          <p:cNvPr id="2" name="Group 1">
            <a:extLst>
              <a:ext uri="{FF2B5EF4-FFF2-40B4-BE49-F238E27FC236}">
                <a16:creationId xmlns:a16="http://schemas.microsoft.com/office/drawing/2014/main" id="{096CCB4A-E8A3-4E48-BB75-8839D4DB8AFF}"/>
              </a:ext>
            </a:extLst>
          </p:cNvPr>
          <p:cNvGrpSpPr/>
          <p:nvPr/>
        </p:nvGrpSpPr>
        <p:grpSpPr>
          <a:xfrm>
            <a:off x="7266358" y="2593299"/>
            <a:ext cx="1717263" cy="1140370"/>
            <a:chOff x="8256493" y="3448866"/>
            <a:chExt cx="2289684" cy="1520493"/>
          </a:xfrm>
        </p:grpSpPr>
        <p:pic>
          <p:nvPicPr>
            <p:cNvPr id="22" name="Picture 4" descr="MucousPatch">
              <a:extLst>
                <a:ext uri="{FF2B5EF4-FFF2-40B4-BE49-F238E27FC236}">
                  <a16:creationId xmlns:a16="http://schemas.microsoft.com/office/drawing/2014/main" id="{5D3F7926-8990-453C-86F7-330C1F80F5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56493" y="3448866"/>
              <a:ext cx="2289684" cy="152049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 name="Down Arrow 22">
              <a:extLst>
                <a:ext uri="{FF2B5EF4-FFF2-40B4-BE49-F238E27FC236}">
                  <a16:creationId xmlns:a16="http://schemas.microsoft.com/office/drawing/2014/main" id="{170A3724-A6E9-4BD3-81B2-4FABA252936E}"/>
                </a:ext>
              </a:extLst>
            </p:cNvPr>
            <p:cNvSpPr/>
            <p:nvPr/>
          </p:nvSpPr>
          <p:spPr>
            <a:xfrm rot="2258295">
              <a:off x="9765552" y="3490368"/>
              <a:ext cx="457200" cy="626168"/>
            </a:xfrm>
            <a:prstGeom prst="downArrow">
              <a:avLst/>
            </a:prstGeom>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eaLnBrk="0" fontAlgn="base" hangingPunct="0">
                <a:spcBef>
                  <a:spcPct val="0"/>
                </a:spcBef>
                <a:spcAft>
                  <a:spcPct val="0"/>
                </a:spcAft>
              </a:pPr>
              <a:endParaRPr lang="en-US" sz="1350">
                <a:solidFill>
                  <a:srgbClr val="0F56DC"/>
                </a:solidFill>
                <a:latin typeface="Myriad Web Pro"/>
              </a:endParaRPr>
            </a:p>
          </p:txBody>
        </p:sp>
      </p:grpSp>
      <p:pic>
        <p:nvPicPr>
          <p:cNvPr id="24" name="Picture 23">
            <a:extLst>
              <a:ext uri="{FF2B5EF4-FFF2-40B4-BE49-F238E27FC236}">
                <a16:creationId xmlns:a16="http://schemas.microsoft.com/office/drawing/2014/main" id="{802311C6-0BDA-4FF8-802B-A2B3A4DF478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4551" b="15037"/>
          <a:stretch/>
        </p:blipFill>
        <p:spPr>
          <a:xfrm>
            <a:off x="1244223" y="3191429"/>
            <a:ext cx="1619891" cy="1688133"/>
          </a:xfrm>
          <a:prstGeom prst="rect">
            <a:avLst/>
          </a:prstGeom>
          <a:effectLst>
            <a:outerShdw blurRad="50800" dist="38100" dir="8100000" algn="tr" rotWithShape="0">
              <a:prstClr val="black">
                <a:alpha val="40000"/>
              </a:prstClr>
            </a:outerShdw>
          </a:effectLst>
        </p:spPr>
      </p:pic>
      <p:pic>
        <p:nvPicPr>
          <p:cNvPr id="25" name="Picture 24">
            <a:extLst>
              <a:ext uri="{FF2B5EF4-FFF2-40B4-BE49-F238E27FC236}">
                <a16:creationId xmlns:a16="http://schemas.microsoft.com/office/drawing/2014/main" id="{3749E00C-EC3E-47D6-881B-8FAC62DE66D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30018" y="1464841"/>
            <a:ext cx="1644998" cy="1644998"/>
          </a:xfrm>
          <a:prstGeom prst="rect">
            <a:avLst/>
          </a:prstGeom>
          <a:effectLst>
            <a:outerShdw blurRad="50800" dist="38100" dir="8100000" algn="tr" rotWithShape="0">
              <a:prstClr val="black">
                <a:alpha val="40000"/>
              </a:prstClr>
            </a:outerShdw>
          </a:effectLst>
        </p:spPr>
      </p:pic>
      <p:sp>
        <p:nvSpPr>
          <p:cNvPr id="26" name="Rectangle 3">
            <a:extLst>
              <a:ext uri="{FF2B5EF4-FFF2-40B4-BE49-F238E27FC236}">
                <a16:creationId xmlns:a16="http://schemas.microsoft.com/office/drawing/2014/main" id="{E2F404DC-EC1D-4628-B8C3-CE4EE14D82F6}"/>
              </a:ext>
            </a:extLst>
          </p:cNvPr>
          <p:cNvSpPr txBox="1">
            <a:spLocks noChangeArrowheads="1"/>
          </p:cNvSpPr>
          <p:nvPr/>
        </p:nvSpPr>
        <p:spPr bwMode="auto">
          <a:xfrm>
            <a:off x="2816792" y="3030218"/>
            <a:ext cx="2843441" cy="1671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788A"/>
              </a:buClr>
              <a:buFont typeface="Wingdings" panose="05000000000000000000" pitchFamily="2" charset="2"/>
              <a:buChar char="§"/>
            </a:pPr>
            <a:r>
              <a:rPr lang="en-US" altLang="en-US" sz="1650" i="1" dirty="0">
                <a:solidFill>
                  <a:srgbClr val="0D0D0D"/>
                </a:solidFill>
              </a:rPr>
              <a:t>Usually</a:t>
            </a:r>
            <a:r>
              <a:rPr lang="en-US" altLang="en-US" sz="1650" dirty="0">
                <a:solidFill>
                  <a:srgbClr val="0D0D0D"/>
                </a:solidFill>
              </a:rPr>
              <a:t> occurs 3 to 6 weeks after primary syphilis</a:t>
            </a:r>
          </a:p>
          <a:p>
            <a:pPr>
              <a:buClr>
                <a:srgbClr val="00788A"/>
              </a:buClr>
              <a:buFont typeface="Wingdings" panose="05000000000000000000" pitchFamily="2" charset="2"/>
              <a:buChar char="§"/>
            </a:pPr>
            <a:r>
              <a:rPr lang="en-US" altLang="en-US" sz="1650" dirty="0">
                <a:solidFill>
                  <a:srgbClr val="0D0D0D"/>
                </a:solidFill>
              </a:rPr>
              <a:t>Patients may only have one subtle skin change</a:t>
            </a:r>
          </a:p>
          <a:p>
            <a:pPr>
              <a:buClr>
                <a:srgbClr val="00788A"/>
              </a:buClr>
              <a:buFont typeface="Wingdings" panose="05000000000000000000" pitchFamily="2" charset="2"/>
              <a:buChar char="§"/>
            </a:pPr>
            <a:r>
              <a:rPr lang="en-US" altLang="en-US" sz="1650" b="1" dirty="0">
                <a:solidFill>
                  <a:srgbClr val="0D0D0D"/>
                </a:solidFill>
              </a:rPr>
              <a:t>Symptoms also go away even if not treated!</a:t>
            </a:r>
          </a:p>
          <a:p>
            <a:pPr>
              <a:buClr>
                <a:srgbClr val="00788A"/>
              </a:buClr>
              <a:buFont typeface="Wingdings" panose="05000000000000000000" pitchFamily="2" charset="2"/>
              <a:buChar char="§"/>
            </a:pPr>
            <a:endParaRPr lang="en-US" altLang="en-US" sz="1650" dirty="0">
              <a:solidFill>
                <a:srgbClr val="0D0D0D"/>
              </a:solidFill>
            </a:endParaRPr>
          </a:p>
          <a:p>
            <a:pPr>
              <a:buClr>
                <a:srgbClr val="00788A"/>
              </a:buClr>
              <a:buFont typeface="Wingdings" panose="05000000000000000000" pitchFamily="2" charset="2"/>
              <a:buChar char="§"/>
            </a:pPr>
            <a:endParaRPr lang="en-US" altLang="en-US" sz="900" dirty="0">
              <a:solidFill>
                <a:srgbClr val="0D0D0D"/>
              </a:solidFill>
            </a:endParaRPr>
          </a:p>
          <a:p>
            <a:pPr>
              <a:buClr>
                <a:srgbClr val="00788A"/>
              </a:buClr>
              <a:buFont typeface="Wingdings" panose="05000000000000000000" pitchFamily="2" charset="2"/>
              <a:buChar char="§"/>
            </a:pPr>
            <a:endParaRPr lang="en-US" altLang="en-US" sz="1800" dirty="0">
              <a:solidFill>
                <a:srgbClr val="0D0D0D"/>
              </a:solidFill>
            </a:endParaRPr>
          </a:p>
          <a:p>
            <a:pPr lvl="1">
              <a:buClr>
                <a:srgbClr val="00788A"/>
              </a:buClr>
              <a:buFont typeface="Wingdings" panose="05000000000000000000" pitchFamily="2" charset="2"/>
              <a:buChar char="§"/>
            </a:pPr>
            <a:endParaRPr lang="en-US" altLang="en-US" sz="1500" dirty="0">
              <a:solidFill>
                <a:srgbClr val="0D0D0D"/>
              </a:solidFill>
            </a:endParaRPr>
          </a:p>
        </p:txBody>
      </p:sp>
      <p:sp>
        <p:nvSpPr>
          <p:cNvPr id="21" name="Title 1">
            <a:extLst>
              <a:ext uri="{FF2B5EF4-FFF2-40B4-BE49-F238E27FC236}">
                <a16:creationId xmlns:a16="http://schemas.microsoft.com/office/drawing/2014/main" id="{F8F2ED5B-DC57-4533-8B44-55E7E5D88182}"/>
              </a:ext>
            </a:extLst>
          </p:cNvPr>
          <p:cNvSpPr>
            <a:spLocks noGrp="1"/>
          </p:cNvSpPr>
          <p:nvPr>
            <p:ph type="title"/>
          </p:nvPr>
        </p:nvSpPr>
        <p:spPr>
          <a:xfrm>
            <a:off x="457200" y="210312"/>
            <a:ext cx="8229600" cy="526194"/>
          </a:xfrm>
        </p:spPr>
        <p:txBody>
          <a:bodyPr/>
          <a:lstStyle/>
          <a:p>
            <a:r>
              <a:rPr lang="en-US" dirty="0"/>
              <a:t>Syphilis:  Clinical Stages</a:t>
            </a:r>
          </a:p>
        </p:txBody>
      </p:sp>
    </p:spTree>
    <p:extLst>
      <p:ext uri="{BB962C8B-B14F-4D97-AF65-F5344CB8AC3E}">
        <p14:creationId xmlns:p14="http://schemas.microsoft.com/office/powerpoint/2010/main" val="390179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649452" y="773326"/>
            <a:ext cx="3814763" cy="514350"/>
          </a:xfrm>
          <a:prstGeom prst="roundRect">
            <a:avLst/>
          </a:prstGeom>
          <a:solidFill>
            <a:srgbClr val="00788A"/>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altLang="en-US" sz="2700" b="1" dirty="0">
                <a:solidFill>
                  <a:srgbClr val="FFFFFF"/>
                </a:solidFill>
                <a:latin typeface="Calibri" panose="020F0502020204030204" pitchFamily="34" charset="0"/>
                <a:cs typeface="Calibri" panose="020F0502020204030204" pitchFamily="34" charset="0"/>
              </a:rPr>
              <a:t>Early vs Late</a:t>
            </a:r>
            <a:endParaRPr lang="en-US" sz="2700" b="1" dirty="0">
              <a:solidFill>
                <a:srgbClr val="FFFFFF"/>
              </a:solidFill>
              <a:latin typeface="Calibri" panose="020F0502020204030204" pitchFamily="34" charset="0"/>
              <a:cs typeface="Calibri" panose="020F0502020204030204" pitchFamily="34" charset="0"/>
            </a:endParaRPr>
          </a:p>
        </p:txBody>
      </p:sp>
      <p:sp>
        <p:nvSpPr>
          <p:cNvPr id="11" name="TextBox 10"/>
          <p:cNvSpPr txBox="1"/>
          <p:nvPr/>
        </p:nvSpPr>
        <p:spPr>
          <a:xfrm>
            <a:off x="2943509" y="1878010"/>
            <a:ext cx="1531680" cy="996352"/>
          </a:xfrm>
          <a:prstGeom prst="rect">
            <a:avLst/>
          </a:prstGeom>
          <a:solidFill>
            <a:srgbClr val="EEDDBC"/>
          </a:solidFill>
          <a:ln w="25400">
            <a:solidFill>
              <a:srgbClr val="00000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6007" tIns="56007" rIns="74676" bIns="84011" numCol="1" spcCol="1270" anchor="t" anchorCtr="0">
            <a:noAutofit/>
          </a:bodyPr>
          <a:lstStyle/>
          <a:p>
            <a:pPr algn="ctr" eaLnBrk="0" fontAlgn="base" hangingPunct="0">
              <a:spcBef>
                <a:spcPct val="0"/>
              </a:spcBef>
              <a:spcAft>
                <a:spcPct val="0"/>
              </a:spcAft>
            </a:pPr>
            <a:r>
              <a:rPr lang="en-US" b="1">
                <a:solidFill>
                  <a:srgbClr val="000000"/>
                </a:solidFill>
                <a:latin typeface="Calibri" panose="020F0502020204030204" pitchFamily="34" charset="0"/>
                <a:cs typeface="Calibri" panose="020F0502020204030204" pitchFamily="34" charset="0"/>
              </a:rPr>
              <a:t>Rash</a:t>
            </a:r>
          </a:p>
          <a:p>
            <a:pPr algn="ctr" eaLnBrk="0" fontAlgn="base" hangingPunct="0">
              <a:spcBef>
                <a:spcPct val="0"/>
              </a:spcBef>
              <a:spcAft>
                <a:spcPct val="0"/>
              </a:spcAft>
            </a:pPr>
            <a:r>
              <a:rPr lang="en-US" sz="1350" b="1" err="1">
                <a:solidFill>
                  <a:srgbClr val="000000"/>
                </a:solidFill>
                <a:latin typeface="Calibri" panose="020F0502020204030204" pitchFamily="34" charset="0"/>
                <a:cs typeface="Calibri" panose="020F0502020204030204" pitchFamily="34" charset="0"/>
              </a:rPr>
              <a:t>Mucocutaneous</a:t>
            </a:r>
            <a:r>
              <a:rPr lang="en-US" sz="1350" b="1">
                <a:solidFill>
                  <a:srgbClr val="000000"/>
                </a:solidFill>
                <a:latin typeface="Calibri" panose="020F0502020204030204" pitchFamily="34" charset="0"/>
                <a:cs typeface="Calibri" panose="020F0502020204030204" pitchFamily="34" charset="0"/>
              </a:rPr>
              <a:t> lesions</a:t>
            </a:r>
          </a:p>
          <a:p>
            <a:pPr algn="ctr" eaLnBrk="0" fontAlgn="base" hangingPunct="0">
              <a:spcBef>
                <a:spcPct val="0"/>
              </a:spcBef>
              <a:spcAft>
                <a:spcPct val="0"/>
              </a:spcAft>
            </a:pPr>
            <a:r>
              <a:rPr lang="en-US" sz="1350" b="1">
                <a:solidFill>
                  <a:srgbClr val="000000"/>
                </a:solidFill>
                <a:latin typeface="Calibri" panose="020F0502020204030204" pitchFamily="34" charset="0"/>
                <a:cs typeface="Calibri" panose="020F0502020204030204" pitchFamily="34" charset="0"/>
              </a:rPr>
              <a:t>Lymphadenopath</a:t>
            </a:r>
            <a:r>
              <a:rPr lang="en-US" sz="1350">
                <a:solidFill>
                  <a:srgbClr val="000000"/>
                </a:solidFill>
                <a:latin typeface="Calibri" panose="020F0502020204030204" pitchFamily="34" charset="0"/>
                <a:cs typeface="Calibri" panose="020F0502020204030204" pitchFamily="34" charset="0"/>
              </a:rPr>
              <a:t>y</a:t>
            </a:r>
          </a:p>
        </p:txBody>
      </p:sp>
      <p:sp>
        <p:nvSpPr>
          <p:cNvPr id="12" name="Rectangle 11"/>
          <p:cNvSpPr/>
          <p:nvPr/>
        </p:nvSpPr>
        <p:spPr>
          <a:xfrm>
            <a:off x="2943509" y="1490448"/>
            <a:ext cx="1531680" cy="387563"/>
          </a:xfrm>
          <a:prstGeom prst="rect">
            <a:avLst/>
          </a:prstGeom>
          <a:solidFill>
            <a:srgbClr val="00788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b="1">
                <a:solidFill>
                  <a:srgbClr val="FFFFFF"/>
                </a:solidFill>
                <a:latin typeface="Calibri" panose="020F0502020204030204" pitchFamily="34" charset="0"/>
                <a:cs typeface="Calibri" panose="020F0502020204030204" pitchFamily="34" charset="0"/>
              </a:rPr>
              <a:t>Secondary</a:t>
            </a:r>
          </a:p>
        </p:txBody>
      </p:sp>
      <p:sp>
        <p:nvSpPr>
          <p:cNvPr id="8" name="Rectangle 7"/>
          <p:cNvSpPr/>
          <p:nvPr/>
        </p:nvSpPr>
        <p:spPr>
          <a:xfrm>
            <a:off x="1234367" y="1878009"/>
            <a:ext cx="1523073" cy="996351"/>
          </a:xfrm>
          <a:prstGeom prst="rect">
            <a:avLst/>
          </a:prstGeom>
          <a:solidFill>
            <a:schemeClr val="accent4">
              <a:lumMod val="40000"/>
              <a:lumOff val="6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b="1" dirty="0">
                <a:solidFill>
                  <a:srgbClr val="000000"/>
                </a:solidFill>
                <a:latin typeface="Calibri" panose="020F0502020204030204" pitchFamily="34" charset="0"/>
                <a:cs typeface="Calibri" panose="020F0502020204030204" pitchFamily="34" charset="0"/>
              </a:rPr>
              <a:t>Painless ulcer or chancre</a:t>
            </a:r>
            <a:endParaRPr lang="en-US" dirty="0">
              <a:solidFill>
                <a:srgbClr val="000000"/>
              </a:solidFill>
              <a:latin typeface="Calibri" panose="020F0502020204030204" pitchFamily="34" charset="0"/>
              <a:cs typeface="Calibri" panose="020F0502020204030204" pitchFamily="34" charset="0"/>
            </a:endParaRPr>
          </a:p>
        </p:txBody>
      </p:sp>
      <p:sp>
        <p:nvSpPr>
          <p:cNvPr id="9" name="Rectangle 8"/>
          <p:cNvSpPr/>
          <p:nvPr/>
        </p:nvSpPr>
        <p:spPr>
          <a:xfrm>
            <a:off x="1234367" y="1490448"/>
            <a:ext cx="1523073" cy="387563"/>
          </a:xfrm>
          <a:prstGeom prst="rect">
            <a:avLst/>
          </a:prstGeom>
          <a:solidFill>
            <a:srgbClr val="00788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b="1">
                <a:solidFill>
                  <a:srgbClr val="FFFFFF"/>
                </a:solidFill>
                <a:latin typeface="Calibri" panose="020F0502020204030204" pitchFamily="34" charset="0"/>
                <a:cs typeface="Calibri" panose="020F0502020204030204" pitchFamily="34" charset="0"/>
              </a:rPr>
              <a:t>Primary</a:t>
            </a:r>
          </a:p>
        </p:txBody>
      </p:sp>
      <p:sp>
        <p:nvSpPr>
          <p:cNvPr id="10" name="TextBox 9">
            <a:extLst>
              <a:ext uri="{FF2B5EF4-FFF2-40B4-BE49-F238E27FC236}">
                <a16:creationId xmlns:a16="http://schemas.microsoft.com/office/drawing/2014/main" id="{3E710F0C-BC62-4DDD-B7BB-4C385C71949A}"/>
              </a:ext>
            </a:extLst>
          </p:cNvPr>
          <p:cNvSpPr txBox="1"/>
          <p:nvPr/>
        </p:nvSpPr>
        <p:spPr>
          <a:xfrm>
            <a:off x="4657832" y="1866474"/>
            <a:ext cx="1531680" cy="462391"/>
          </a:xfrm>
          <a:prstGeom prst="rect">
            <a:avLst/>
          </a:prstGeom>
          <a:solidFill>
            <a:srgbClr val="E6CD9A"/>
          </a:solidFill>
          <a:ln w="25400">
            <a:solidFill>
              <a:srgbClr val="00000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6007" tIns="56007" rIns="74676" bIns="84011" numCol="1" spcCol="1270" anchor="t" anchorCtr="0">
            <a:noAutofit/>
          </a:bodyPr>
          <a:lstStyle/>
          <a:p>
            <a:pPr algn="ctr" eaLnBrk="0" fontAlgn="base" hangingPunct="0">
              <a:spcBef>
                <a:spcPct val="0"/>
              </a:spcBef>
              <a:spcAft>
                <a:spcPct val="0"/>
              </a:spcAft>
            </a:pPr>
            <a:r>
              <a:rPr lang="en-US" sz="1500" b="1">
                <a:solidFill>
                  <a:srgbClr val="000000"/>
                </a:solidFill>
                <a:latin typeface="Calibri" panose="020F0502020204030204" pitchFamily="34" charset="0"/>
                <a:cs typeface="Calibri" panose="020F0502020204030204" pitchFamily="34" charset="0"/>
              </a:rPr>
              <a:t>NO SYMPTOMS</a:t>
            </a:r>
          </a:p>
          <a:p>
            <a:pPr algn="ctr" eaLnBrk="0" fontAlgn="base" hangingPunct="0">
              <a:spcBef>
                <a:spcPct val="0"/>
              </a:spcBef>
              <a:spcAft>
                <a:spcPct val="0"/>
              </a:spcAft>
            </a:pPr>
            <a:endParaRPr lang="en-US" sz="1500" b="1">
              <a:solidFill>
                <a:srgbClr val="000000"/>
              </a:solidFill>
              <a:latin typeface="Calibri" panose="020F0502020204030204" pitchFamily="34" charset="0"/>
              <a:cs typeface="Calibri" panose="020F0502020204030204" pitchFamily="34" charset="0"/>
            </a:endParaRPr>
          </a:p>
          <a:p>
            <a:pPr marL="214313" indent="-214313" eaLnBrk="0" fontAlgn="base" hangingPunct="0">
              <a:spcBef>
                <a:spcPct val="0"/>
              </a:spcBef>
              <a:spcAft>
                <a:spcPct val="0"/>
              </a:spcAft>
              <a:buFont typeface="Arial" panose="020B0604020202020204" pitchFamily="34" charset="0"/>
              <a:buChar char="•"/>
            </a:pPr>
            <a:endParaRPr lang="en-US" sz="1200" b="1">
              <a:solidFill>
                <a:srgbClr val="000000"/>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673C96CD-345B-4C47-BFAD-8EDFDEA89E1A}"/>
              </a:ext>
            </a:extLst>
          </p:cNvPr>
          <p:cNvSpPr/>
          <p:nvPr/>
        </p:nvSpPr>
        <p:spPr>
          <a:xfrm>
            <a:off x="4657832" y="1482377"/>
            <a:ext cx="1531680" cy="387563"/>
          </a:xfrm>
          <a:prstGeom prst="rect">
            <a:avLst/>
          </a:prstGeom>
          <a:solidFill>
            <a:srgbClr val="00788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b="1">
                <a:solidFill>
                  <a:srgbClr val="FFFFFF"/>
                </a:solidFill>
                <a:latin typeface="Calibri" panose="020F0502020204030204" pitchFamily="34" charset="0"/>
                <a:cs typeface="Calibri" panose="020F0502020204030204" pitchFamily="34" charset="0"/>
              </a:rPr>
              <a:t>Latent</a:t>
            </a:r>
          </a:p>
        </p:txBody>
      </p:sp>
      <p:sp>
        <p:nvSpPr>
          <p:cNvPr id="14" name="TextBox 13">
            <a:extLst>
              <a:ext uri="{FF2B5EF4-FFF2-40B4-BE49-F238E27FC236}">
                <a16:creationId xmlns:a16="http://schemas.microsoft.com/office/drawing/2014/main" id="{2EAD02FB-DAF3-45CD-868B-6593953FA915}"/>
              </a:ext>
            </a:extLst>
          </p:cNvPr>
          <p:cNvSpPr txBox="1"/>
          <p:nvPr/>
        </p:nvSpPr>
        <p:spPr>
          <a:xfrm>
            <a:off x="4673860" y="2419436"/>
            <a:ext cx="1685751" cy="923330"/>
          </a:xfrm>
          <a:prstGeom prst="rect">
            <a:avLst/>
          </a:prstGeom>
          <a:solidFill>
            <a:schemeClr val="bg2">
              <a:lumMod val="95000"/>
            </a:schemeClr>
          </a:solidFill>
          <a:ln>
            <a:solidFill>
              <a:srgbClr val="000000"/>
            </a:solidFill>
          </a:ln>
        </p:spPr>
        <p:txBody>
          <a:bodyPr wrap="square" rtlCol="0">
            <a:spAutoFit/>
          </a:bodyPr>
          <a:lstStyle/>
          <a:p>
            <a:pPr algn="ctr" eaLnBrk="0" fontAlgn="base" hangingPunct="0">
              <a:spcBef>
                <a:spcPct val="0"/>
              </a:spcBef>
              <a:spcAft>
                <a:spcPct val="0"/>
              </a:spcAft>
            </a:pPr>
            <a:r>
              <a:rPr lang="en-US" b="1">
                <a:solidFill>
                  <a:srgbClr val="000000"/>
                </a:solidFill>
                <a:latin typeface="Calibri" panose="020F0502020204030204" pitchFamily="34" charset="0"/>
              </a:rPr>
              <a:t>EARLY LATENT</a:t>
            </a:r>
          </a:p>
          <a:p>
            <a:pPr algn="ctr" eaLnBrk="0" fontAlgn="base" hangingPunct="0">
              <a:spcBef>
                <a:spcPct val="0"/>
              </a:spcBef>
              <a:spcAft>
                <a:spcPct val="0"/>
              </a:spcAft>
            </a:pPr>
            <a:r>
              <a:rPr lang="en-US" b="1">
                <a:solidFill>
                  <a:srgbClr val="000000"/>
                </a:solidFill>
                <a:latin typeface="Calibri" panose="020F0502020204030204" pitchFamily="34" charset="0"/>
              </a:rPr>
              <a:t>&lt;=1 year since infection</a:t>
            </a:r>
          </a:p>
        </p:txBody>
      </p:sp>
      <p:sp>
        <p:nvSpPr>
          <p:cNvPr id="15" name="TextBox 14">
            <a:extLst>
              <a:ext uri="{FF2B5EF4-FFF2-40B4-BE49-F238E27FC236}">
                <a16:creationId xmlns:a16="http://schemas.microsoft.com/office/drawing/2014/main" id="{6BC9B434-6A94-41B0-8158-B83984E8D7D6}"/>
              </a:ext>
            </a:extLst>
          </p:cNvPr>
          <p:cNvSpPr txBox="1"/>
          <p:nvPr/>
        </p:nvSpPr>
        <p:spPr>
          <a:xfrm>
            <a:off x="6391609" y="2419436"/>
            <a:ext cx="1685751" cy="923330"/>
          </a:xfrm>
          <a:prstGeom prst="rect">
            <a:avLst/>
          </a:prstGeom>
          <a:solidFill>
            <a:schemeClr val="bg2">
              <a:lumMod val="95000"/>
            </a:schemeClr>
          </a:solidFill>
          <a:ln>
            <a:solidFill>
              <a:srgbClr val="000000"/>
            </a:solidFill>
          </a:ln>
        </p:spPr>
        <p:txBody>
          <a:bodyPr wrap="square" rtlCol="0">
            <a:spAutoFit/>
          </a:bodyPr>
          <a:lstStyle/>
          <a:p>
            <a:pPr algn="ctr" eaLnBrk="0" fontAlgn="base" hangingPunct="0">
              <a:spcBef>
                <a:spcPct val="0"/>
              </a:spcBef>
              <a:spcAft>
                <a:spcPct val="0"/>
              </a:spcAft>
            </a:pPr>
            <a:r>
              <a:rPr lang="en-US" b="1">
                <a:solidFill>
                  <a:srgbClr val="000000"/>
                </a:solidFill>
                <a:latin typeface="Calibri" panose="020F0502020204030204" pitchFamily="34" charset="0"/>
              </a:rPr>
              <a:t>LATE LATENT</a:t>
            </a:r>
          </a:p>
          <a:p>
            <a:pPr algn="ctr" eaLnBrk="0" fontAlgn="base" hangingPunct="0">
              <a:spcBef>
                <a:spcPct val="0"/>
              </a:spcBef>
              <a:spcAft>
                <a:spcPct val="0"/>
              </a:spcAft>
            </a:pPr>
            <a:r>
              <a:rPr lang="en-US" b="1">
                <a:solidFill>
                  <a:srgbClr val="000000"/>
                </a:solidFill>
                <a:latin typeface="Calibri" panose="020F0502020204030204" pitchFamily="34" charset="0"/>
              </a:rPr>
              <a:t>&gt;1 year since infection</a:t>
            </a:r>
          </a:p>
        </p:txBody>
      </p:sp>
      <p:sp>
        <p:nvSpPr>
          <p:cNvPr id="16" name="Right Arrow 5">
            <a:extLst>
              <a:ext uri="{FF2B5EF4-FFF2-40B4-BE49-F238E27FC236}">
                <a16:creationId xmlns:a16="http://schemas.microsoft.com/office/drawing/2014/main" id="{6DAF0195-D832-4DD4-A805-C1FF67E92293}"/>
              </a:ext>
            </a:extLst>
          </p:cNvPr>
          <p:cNvSpPr/>
          <p:nvPr/>
        </p:nvSpPr>
        <p:spPr>
          <a:xfrm rot="5400000">
            <a:off x="1067720" y="3208695"/>
            <a:ext cx="930729" cy="275829"/>
          </a:xfrm>
          <a:prstGeom prst="rightArrow">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350">
              <a:solidFill>
                <a:srgbClr val="FFC000"/>
              </a:solidFill>
              <a:latin typeface="Myriad Web Pro"/>
            </a:endParaRPr>
          </a:p>
        </p:txBody>
      </p:sp>
      <p:sp>
        <p:nvSpPr>
          <p:cNvPr id="17" name="Right Arrow 7">
            <a:extLst>
              <a:ext uri="{FF2B5EF4-FFF2-40B4-BE49-F238E27FC236}">
                <a16:creationId xmlns:a16="http://schemas.microsoft.com/office/drawing/2014/main" id="{BC2B3EC8-7CA6-48B5-A0AC-9BAAB69CEA33}"/>
              </a:ext>
            </a:extLst>
          </p:cNvPr>
          <p:cNvSpPr/>
          <p:nvPr/>
        </p:nvSpPr>
        <p:spPr>
          <a:xfrm rot="5400000">
            <a:off x="2825394" y="3208696"/>
            <a:ext cx="930728" cy="275829"/>
          </a:xfrm>
          <a:prstGeom prst="rightArrow">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350">
              <a:solidFill>
                <a:srgbClr val="FFC000"/>
              </a:solidFill>
              <a:latin typeface="Myriad Web Pro"/>
            </a:endParaRPr>
          </a:p>
        </p:txBody>
      </p:sp>
      <p:sp>
        <p:nvSpPr>
          <p:cNvPr id="18" name="Right Arrow 8">
            <a:extLst>
              <a:ext uri="{FF2B5EF4-FFF2-40B4-BE49-F238E27FC236}">
                <a16:creationId xmlns:a16="http://schemas.microsoft.com/office/drawing/2014/main" id="{AA50BE73-8E9E-4363-A146-94A82DFE97FA}"/>
              </a:ext>
            </a:extLst>
          </p:cNvPr>
          <p:cNvSpPr/>
          <p:nvPr/>
        </p:nvSpPr>
        <p:spPr>
          <a:xfrm rot="5400000">
            <a:off x="4724768" y="3424103"/>
            <a:ext cx="484671" cy="275829"/>
          </a:xfrm>
          <a:prstGeom prst="rightArrow">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350">
              <a:solidFill>
                <a:srgbClr val="FFC000"/>
              </a:solidFill>
              <a:latin typeface="Myriad Web Pro"/>
            </a:endParaRPr>
          </a:p>
        </p:txBody>
      </p:sp>
      <p:sp>
        <p:nvSpPr>
          <p:cNvPr id="19" name="Rectangle 18">
            <a:extLst>
              <a:ext uri="{FF2B5EF4-FFF2-40B4-BE49-F238E27FC236}">
                <a16:creationId xmlns:a16="http://schemas.microsoft.com/office/drawing/2014/main" id="{8B1CBAA2-25CE-443B-907E-7B0EC4AE0ACD}"/>
              </a:ext>
            </a:extLst>
          </p:cNvPr>
          <p:cNvSpPr/>
          <p:nvPr/>
        </p:nvSpPr>
        <p:spPr>
          <a:xfrm>
            <a:off x="1401778" y="3839475"/>
            <a:ext cx="3708104" cy="1130104"/>
          </a:xfrm>
          <a:prstGeom prst="rect">
            <a:avLst/>
          </a:prstGeom>
          <a:noFill/>
          <a:ln w="57150">
            <a:solidFill>
              <a:srgbClr val="BF31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350">
              <a:solidFill>
                <a:srgbClr val="FFC000"/>
              </a:solidFill>
              <a:latin typeface="Myriad Web Pro"/>
            </a:endParaRPr>
          </a:p>
        </p:txBody>
      </p:sp>
      <p:sp>
        <p:nvSpPr>
          <p:cNvPr id="20" name="TextBox 19">
            <a:extLst>
              <a:ext uri="{FF2B5EF4-FFF2-40B4-BE49-F238E27FC236}">
                <a16:creationId xmlns:a16="http://schemas.microsoft.com/office/drawing/2014/main" id="{768D76B3-1111-48F3-984C-DF56C03D737F}"/>
              </a:ext>
            </a:extLst>
          </p:cNvPr>
          <p:cNvSpPr txBox="1"/>
          <p:nvPr/>
        </p:nvSpPr>
        <p:spPr>
          <a:xfrm>
            <a:off x="1695064" y="3838501"/>
            <a:ext cx="2989400" cy="1154162"/>
          </a:xfrm>
          <a:prstGeom prst="rect">
            <a:avLst/>
          </a:prstGeom>
          <a:noFill/>
        </p:spPr>
        <p:txBody>
          <a:bodyPr wrap="square" rtlCol="0">
            <a:spAutoFit/>
          </a:bodyPr>
          <a:lstStyle/>
          <a:p>
            <a:pPr algn="ctr" eaLnBrk="0" fontAlgn="base" hangingPunct="0">
              <a:spcBef>
                <a:spcPct val="0"/>
              </a:spcBef>
              <a:spcAft>
                <a:spcPct val="0"/>
              </a:spcAft>
            </a:pPr>
            <a:r>
              <a:rPr lang="en-US" sz="2100" b="1" dirty="0">
                <a:solidFill>
                  <a:srgbClr val="BF311B"/>
                </a:solidFill>
                <a:latin typeface="Calibri" panose="020F0502020204030204" pitchFamily="34" charset="0"/>
              </a:rPr>
              <a:t>EARLY SYPHILIS</a:t>
            </a:r>
          </a:p>
          <a:p>
            <a:pPr algn="ctr" eaLnBrk="0" fontAlgn="base" hangingPunct="0">
              <a:spcBef>
                <a:spcPct val="0"/>
              </a:spcBef>
              <a:spcAft>
                <a:spcPct val="0"/>
              </a:spcAft>
            </a:pPr>
            <a:endParaRPr lang="en-US" sz="300" b="1" dirty="0">
              <a:solidFill>
                <a:srgbClr val="BF311B"/>
              </a:solidFill>
              <a:latin typeface="Calibri" panose="020F0502020204030204" pitchFamily="34" charset="0"/>
            </a:endParaRPr>
          </a:p>
          <a:p>
            <a:pPr algn="ctr" eaLnBrk="0" fontAlgn="base" hangingPunct="0">
              <a:spcBef>
                <a:spcPct val="0"/>
              </a:spcBef>
              <a:spcAft>
                <a:spcPct val="0"/>
              </a:spcAft>
            </a:pPr>
            <a:r>
              <a:rPr lang="en-US" sz="1500" dirty="0">
                <a:solidFill>
                  <a:srgbClr val="BF311B"/>
                </a:solidFill>
                <a:latin typeface="Calibri" panose="020F0502020204030204" pitchFamily="34" charset="0"/>
              </a:rPr>
              <a:t>Primary, Secondary, or Early Latent</a:t>
            </a:r>
          </a:p>
          <a:p>
            <a:pPr algn="ctr" eaLnBrk="0" fontAlgn="base" hangingPunct="0">
              <a:spcBef>
                <a:spcPct val="0"/>
              </a:spcBef>
              <a:spcAft>
                <a:spcPct val="0"/>
              </a:spcAft>
            </a:pPr>
            <a:r>
              <a:rPr lang="en-US" sz="1500" b="1" dirty="0">
                <a:solidFill>
                  <a:srgbClr val="BF311B"/>
                </a:solidFill>
                <a:latin typeface="Calibri" panose="020F0502020204030204" pitchFamily="34" charset="0"/>
              </a:rPr>
              <a:t>(greatest potential for </a:t>
            </a:r>
            <a:br>
              <a:rPr lang="en-US" sz="1500" b="1" dirty="0">
                <a:solidFill>
                  <a:srgbClr val="BF311B"/>
                </a:solidFill>
                <a:latin typeface="Calibri" panose="020F0502020204030204" pitchFamily="34" charset="0"/>
              </a:rPr>
            </a:br>
            <a:r>
              <a:rPr lang="en-US" sz="1500" b="1" dirty="0">
                <a:solidFill>
                  <a:srgbClr val="BF311B"/>
                </a:solidFill>
                <a:latin typeface="Calibri" panose="020F0502020204030204" pitchFamily="34" charset="0"/>
              </a:rPr>
              <a:t>vertical transmission)</a:t>
            </a:r>
          </a:p>
        </p:txBody>
      </p:sp>
      <p:sp>
        <p:nvSpPr>
          <p:cNvPr id="21" name="Title 1">
            <a:extLst>
              <a:ext uri="{FF2B5EF4-FFF2-40B4-BE49-F238E27FC236}">
                <a16:creationId xmlns:a16="http://schemas.microsoft.com/office/drawing/2014/main" id="{6EE9D6DD-4424-4BFC-B0AB-1AD7E348D662}"/>
              </a:ext>
            </a:extLst>
          </p:cNvPr>
          <p:cNvSpPr>
            <a:spLocks noGrp="1"/>
          </p:cNvSpPr>
          <p:nvPr>
            <p:ph type="title"/>
          </p:nvPr>
        </p:nvSpPr>
        <p:spPr>
          <a:xfrm>
            <a:off x="122153" y="44360"/>
            <a:ext cx="8229600" cy="526194"/>
          </a:xfrm>
        </p:spPr>
        <p:txBody>
          <a:bodyPr/>
          <a:lstStyle/>
          <a:p>
            <a:r>
              <a:rPr lang="en-US" dirty="0"/>
              <a:t>Syphilis:  Clinical Stages</a:t>
            </a:r>
          </a:p>
        </p:txBody>
      </p:sp>
    </p:spTree>
    <p:extLst>
      <p:ext uri="{BB962C8B-B14F-4D97-AF65-F5344CB8AC3E}">
        <p14:creationId xmlns:p14="http://schemas.microsoft.com/office/powerpoint/2010/main" val="191887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83C45-DBA6-4042-9A65-64E85045FCF3}"/>
              </a:ext>
            </a:extLst>
          </p:cNvPr>
          <p:cNvSpPr>
            <a:spLocks noGrp="1"/>
          </p:cNvSpPr>
          <p:nvPr>
            <p:ph type="title"/>
          </p:nvPr>
        </p:nvSpPr>
        <p:spPr/>
        <p:txBody>
          <a:bodyPr/>
          <a:lstStyle/>
          <a:p>
            <a:r>
              <a:rPr lang="en-US" dirty="0"/>
              <a:t>Laboratory Diagnosis of Syphilis</a:t>
            </a:r>
          </a:p>
        </p:txBody>
      </p:sp>
      <p:sp>
        <p:nvSpPr>
          <p:cNvPr id="3" name="Content Placeholder 2">
            <a:extLst>
              <a:ext uri="{FF2B5EF4-FFF2-40B4-BE49-F238E27FC236}">
                <a16:creationId xmlns:a16="http://schemas.microsoft.com/office/drawing/2014/main" id="{9FE7EC54-B3C3-4ED2-BB97-C1F39A393BA7}"/>
              </a:ext>
            </a:extLst>
          </p:cNvPr>
          <p:cNvSpPr>
            <a:spLocks noGrp="1"/>
          </p:cNvSpPr>
          <p:nvPr>
            <p:ph idx="1"/>
          </p:nvPr>
        </p:nvSpPr>
        <p:spPr/>
        <p:txBody>
          <a:bodyPr/>
          <a:lstStyle/>
          <a:p>
            <a:pPr marL="342900" indent="-342900">
              <a:buFont typeface="Arial" panose="020B0604020202020204" pitchFamily="34" charset="0"/>
              <a:buChar char="•"/>
            </a:pPr>
            <a:r>
              <a:rPr lang="en-US" dirty="0"/>
              <a:t>Traditional Algorithm begins with nontreponemal test (e.g. RPR, VDRL) with confirmation using a treponemal test (e.g. TPPA, EIA, FTA-ABS, TPHA)</a:t>
            </a:r>
          </a:p>
          <a:p>
            <a:pPr marL="342900" indent="-342900">
              <a:buFont typeface="Arial" panose="020B0604020202020204" pitchFamily="34" charset="0"/>
              <a:buChar char="•"/>
            </a:pPr>
            <a:r>
              <a:rPr lang="en-US" dirty="0"/>
              <a:t>Reverse Sequence algorithm begins with treponemal test with confirmation using a nontreponemal test</a:t>
            </a:r>
          </a:p>
        </p:txBody>
      </p:sp>
    </p:spTree>
    <p:extLst>
      <p:ext uri="{BB962C8B-B14F-4D97-AF65-F5344CB8AC3E}">
        <p14:creationId xmlns:p14="http://schemas.microsoft.com/office/powerpoint/2010/main" val="1009513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18" descr="A screenshot of a cell phone&#10;&#10;Description automatically generated">
            <a:extLst>
              <a:ext uri="{FF2B5EF4-FFF2-40B4-BE49-F238E27FC236}">
                <a16:creationId xmlns:a16="http://schemas.microsoft.com/office/drawing/2014/main" id="{1912B79A-8DA1-49CB-AC39-4A42B0FCE37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9217" y="288012"/>
            <a:ext cx="8565566" cy="4567476"/>
          </a:xfrm>
          <a:prstGeom prst="rect">
            <a:avLst/>
          </a:prstGeom>
          <a:ln>
            <a:noFill/>
          </a:ln>
          <a:effectLst/>
        </p:spPr>
      </p:pic>
      <p:sp>
        <p:nvSpPr>
          <p:cNvPr id="3" name="Text Placeholder 3">
            <a:extLst>
              <a:ext uri="{FF2B5EF4-FFF2-40B4-BE49-F238E27FC236}">
                <a16:creationId xmlns:a16="http://schemas.microsoft.com/office/drawing/2014/main" id="{929D0E66-2F12-4B59-95BC-4F6C1E6C7233}"/>
              </a:ext>
            </a:extLst>
          </p:cNvPr>
          <p:cNvSpPr txBox="1">
            <a:spLocks/>
          </p:cNvSpPr>
          <p:nvPr/>
        </p:nvSpPr>
        <p:spPr bwMode="auto">
          <a:xfrm>
            <a:off x="7095393" y="4642339"/>
            <a:ext cx="2048608" cy="50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eaLnBrk="1" hangingPunct="1">
              <a:buNone/>
            </a:pPr>
            <a:r>
              <a:rPr lang="en-US" altLang="en-US" sz="1050" dirty="0">
                <a:solidFill>
                  <a:srgbClr val="0D0D0D"/>
                </a:solidFill>
              </a:rPr>
              <a:t>The Diagnosis, Management and Prevention of Syphilis (nycptc.org) </a:t>
            </a:r>
          </a:p>
        </p:txBody>
      </p:sp>
    </p:spTree>
    <p:extLst>
      <p:ext uri="{BB962C8B-B14F-4D97-AF65-F5344CB8AC3E}">
        <p14:creationId xmlns:p14="http://schemas.microsoft.com/office/powerpoint/2010/main" val="194119668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descr="A screenshot of a social media post&#10;&#10;Description automatically generated">
            <a:extLst>
              <a:ext uri="{FF2B5EF4-FFF2-40B4-BE49-F238E27FC236}">
                <a16:creationId xmlns:a16="http://schemas.microsoft.com/office/drawing/2014/main" id="{DE819B4F-1F91-439A-97B4-F3FB366845A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92941" y="230866"/>
            <a:ext cx="6758118" cy="4681768"/>
          </a:xfrm>
          <a:prstGeom prst="rect">
            <a:avLst/>
          </a:prstGeom>
          <a:ln>
            <a:noFill/>
          </a:ln>
          <a:effectLst/>
        </p:spPr>
      </p:pic>
      <p:sp>
        <p:nvSpPr>
          <p:cNvPr id="5" name="Text Placeholder 3">
            <a:extLst>
              <a:ext uri="{FF2B5EF4-FFF2-40B4-BE49-F238E27FC236}">
                <a16:creationId xmlns:a16="http://schemas.microsoft.com/office/drawing/2014/main" id="{B5979DAE-8BA9-432C-AB48-2C5C2BD7251B}"/>
              </a:ext>
            </a:extLst>
          </p:cNvPr>
          <p:cNvSpPr txBox="1">
            <a:spLocks/>
          </p:cNvSpPr>
          <p:nvPr/>
        </p:nvSpPr>
        <p:spPr bwMode="auto">
          <a:xfrm>
            <a:off x="7095393" y="4642339"/>
            <a:ext cx="2048608" cy="50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eaLnBrk="1" hangingPunct="1">
              <a:buNone/>
            </a:pPr>
            <a:r>
              <a:rPr lang="en-US" altLang="en-US" sz="1050" dirty="0">
                <a:solidFill>
                  <a:srgbClr val="0D0D0D"/>
                </a:solidFill>
              </a:rPr>
              <a:t>The Diagnosis, Management and Prevention of Syphilis (nycptc.org) </a:t>
            </a:r>
          </a:p>
        </p:txBody>
      </p:sp>
    </p:spTree>
    <p:extLst>
      <p:ext uri="{BB962C8B-B14F-4D97-AF65-F5344CB8AC3E}">
        <p14:creationId xmlns:p14="http://schemas.microsoft.com/office/powerpoint/2010/main" val="6476538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89296-CF78-4254-BEDA-ECD2AEDF4FCC}"/>
              </a:ext>
            </a:extLst>
          </p:cNvPr>
          <p:cNvSpPr>
            <a:spLocks noGrp="1"/>
          </p:cNvSpPr>
          <p:nvPr>
            <p:ph type="title"/>
          </p:nvPr>
        </p:nvSpPr>
        <p:spPr/>
        <p:txBody>
          <a:bodyPr/>
          <a:lstStyle/>
          <a:p>
            <a:r>
              <a:rPr lang="en-US" dirty="0"/>
              <a:t>Rapid Dual HIV/Syphilis Test</a:t>
            </a:r>
          </a:p>
        </p:txBody>
      </p:sp>
      <p:sp>
        <p:nvSpPr>
          <p:cNvPr id="3" name="Content Placeholder 2">
            <a:extLst>
              <a:ext uri="{FF2B5EF4-FFF2-40B4-BE49-F238E27FC236}">
                <a16:creationId xmlns:a16="http://schemas.microsoft.com/office/drawing/2014/main" id="{30DAC13D-F9F2-469A-8BC6-C8950832EB0E}"/>
              </a:ext>
            </a:extLst>
          </p:cNvPr>
          <p:cNvSpPr>
            <a:spLocks noGrp="1"/>
          </p:cNvSpPr>
          <p:nvPr>
            <p:ph idx="1"/>
          </p:nvPr>
        </p:nvSpPr>
        <p:spPr/>
        <p:txBody>
          <a:bodyPr/>
          <a:lstStyle/>
          <a:p>
            <a:pPr marL="342900" indent="-342900">
              <a:buFont typeface="Arial" panose="020B0604020202020204" pitchFamily="34" charset="0"/>
              <a:buChar char="•"/>
            </a:pPr>
            <a:r>
              <a:rPr lang="en-US" dirty="0"/>
              <a:t>Single manufacturer with </a:t>
            </a:r>
          </a:p>
          <a:p>
            <a:r>
              <a:rPr lang="en-US" dirty="0"/>
              <a:t>FDA approval in the U.S. </a:t>
            </a:r>
          </a:p>
          <a:p>
            <a:pPr marL="342900" indent="-342900">
              <a:buFont typeface="Arial" panose="020B0604020202020204" pitchFamily="34" charset="0"/>
              <a:buChar char="•"/>
            </a:pPr>
            <a:r>
              <a:rPr lang="en-US" dirty="0"/>
              <a:t>Fingerstick</a:t>
            </a:r>
          </a:p>
          <a:p>
            <a:pPr marL="342900" indent="-342900">
              <a:buFont typeface="Arial" panose="020B0604020202020204" pitchFamily="34" charset="0"/>
              <a:buChar char="•"/>
            </a:pPr>
            <a:r>
              <a:rPr lang="en-US" dirty="0"/>
              <a:t>15 minutes for results</a:t>
            </a:r>
          </a:p>
          <a:p>
            <a:pPr marL="342900" indent="-342900">
              <a:buFont typeface="Arial" panose="020B0604020202020204" pitchFamily="34" charset="0"/>
              <a:buChar char="•"/>
            </a:pPr>
            <a:r>
              <a:rPr lang="en-US" dirty="0"/>
              <a:t>CLIA approval imminent </a:t>
            </a:r>
          </a:p>
          <a:p>
            <a:pPr marL="342900" indent="-342900">
              <a:buFont typeface="Arial" panose="020B0604020202020204" pitchFamily="34" charset="0"/>
              <a:buChar char="•"/>
            </a:pPr>
            <a:r>
              <a:rPr lang="en-US" dirty="0"/>
              <a:t>Sensitivity: &gt;99% for HIV and &gt;94% for T. pallidum</a:t>
            </a:r>
          </a:p>
          <a:p>
            <a:pPr marL="342900" indent="-342900">
              <a:buFont typeface="Arial" panose="020B0604020202020204" pitchFamily="34" charset="0"/>
              <a:buChar char="•"/>
            </a:pPr>
            <a:endParaRPr lang="en-US" dirty="0"/>
          </a:p>
        </p:txBody>
      </p:sp>
      <p:pic>
        <p:nvPicPr>
          <p:cNvPr id="2050" name="Picture 2" descr="Chembio Diagnostic Systems, Inc. DPP HIV-Syphilis Technology: Chembio DPP">
            <a:extLst>
              <a:ext uri="{FF2B5EF4-FFF2-40B4-BE49-F238E27FC236}">
                <a16:creationId xmlns:a16="http://schemas.microsoft.com/office/drawing/2014/main" id="{A6F652B0-5D2A-4EFF-BC8F-B7CFED437C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1436" y="175813"/>
            <a:ext cx="3165364" cy="23959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51B1887-1ED4-4300-990E-C12AADFE9D38}"/>
              </a:ext>
            </a:extLst>
          </p:cNvPr>
          <p:cNvSpPr txBox="1"/>
          <p:nvPr/>
        </p:nvSpPr>
        <p:spPr>
          <a:xfrm>
            <a:off x="1312268" y="4368599"/>
            <a:ext cx="7657227" cy="461665"/>
          </a:xfrm>
          <a:prstGeom prst="rect">
            <a:avLst/>
          </a:prstGeom>
          <a:noFill/>
        </p:spPr>
        <p:txBody>
          <a:bodyPr wrap="square" rtlCol="0">
            <a:spAutoFit/>
          </a:bodyPr>
          <a:lstStyle/>
          <a:p>
            <a:pPr marL="342900" indent="-342900">
              <a:buFont typeface="+mj-lt"/>
              <a:buAutoNum type="arabicPeriod"/>
            </a:pPr>
            <a:r>
              <a:rPr lang="en-US" sz="1200" dirty="0">
                <a:hlinkClick r:id="rId3"/>
              </a:rPr>
              <a:t>DPP HIV-Syphilis System | FDA</a:t>
            </a:r>
            <a:endParaRPr lang="en-US" sz="1200" dirty="0"/>
          </a:p>
          <a:p>
            <a:pPr marL="342900" indent="-342900">
              <a:buFont typeface="+mj-lt"/>
              <a:buAutoNum type="arabicPeriod"/>
            </a:pPr>
            <a:r>
              <a:rPr lang="en-US" sz="1200" dirty="0" err="1">
                <a:hlinkClick r:id="rId4"/>
              </a:rPr>
              <a:t>Chembio</a:t>
            </a:r>
            <a:r>
              <a:rPr lang="en-US" sz="1200" dirty="0">
                <a:hlinkClick r:id="rId4"/>
              </a:rPr>
              <a:t> Diagnostic Systems, Inc. DPP HIV-Syphilis Technology: </a:t>
            </a:r>
            <a:r>
              <a:rPr lang="en-US" sz="1200" dirty="0" err="1">
                <a:hlinkClick r:id="rId4"/>
              </a:rPr>
              <a:t>Chembio</a:t>
            </a:r>
            <a:r>
              <a:rPr lang="en-US" sz="1200" dirty="0">
                <a:hlinkClick r:id="rId4"/>
              </a:rPr>
              <a:t> DPP | Fisher Scientific</a:t>
            </a:r>
            <a:endParaRPr lang="en-US" sz="1200" dirty="0"/>
          </a:p>
        </p:txBody>
      </p:sp>
    </p:spTree>
    <p:extLst>
      <p:ext uri="{BB962C8B-B14F-4D97-AF65-F5344CB8AC3E}">
        <p14:creationId xmlns:p14="http://schemas.microsoft.com/office/powerpoint/2010/main" val="15614067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0FFD2-E8E4-448C-BE3F-E0FDDBB729C5}"/>
              </a:ext>
            </a:extLst>
          </p:cNvPr>
          <p:cNvSpPr>
            <a:spLocks noGrp="1"/>
          </p:cNvSpPr>
          <p:nvPr>
            <p:ph type="title"/>
          </p:nvPr>
        </p:nvSpPr>
        <p:spPr>
          <a:xfrm>
            <a:off x="457200" y="210312"/>
            <a:ext cx="8229600" cy="425196"/>
          </a:xfrm>
        </p:spPr>
        <p:txBody>
          <a:bodyPr>
            <a:normAutofit fontScale="90000"/>
          </a:bodyPr>
          <a:lstStyle/>
          <a:p>
            <a:r>
              <a:rPr lang="en-US" dirty="0"/>
              <a:t>Adult Syphilis Treatment</a:t>
            </a:r>
          </a:p>
        </p:txBody>
      </p:sp>
      <p:sp>
        <p:nvSpPr>
          <p:cNvPr id="3" name="Content Placeholder 2">
            <a:extLst>
              <a:ext uri="{FF2B5EF4-FFF2-40B4-BE49-F238E27FC236}">
                <a16:creationId xmlns:a16="http://schemas.microsoft.com/office/drawing/2014/main" id="{E3E8A496-3C25-4244-B6B8-6FED2B8CA9FF}"/>
              </a:ext>
            </a:extLst>
          </p:cNvPr>
          <p:cNvSpPr>
            <a:spLocks noGrp="1"/>
          </p:cNvSpPr>
          <p:nvPr>
            <p:ph idx="1"/>
          </p:nvPr>
        </p:nvSpPr>
        <p:spPr>
          <a:xfrm>
            <a:off x="394378" y="826241"/>
            <a:ext cx="8229600" cy="3346704"/>
          </a:xfrm>
        </p:spPr>
        <p:txBody>
          <a:bodyPr>
            <a:normAutofit/>
          </a:bodyPr>
          <a:lstStyle/>
          <a:p>
            <a:pPr marL="342900" indent="-342900">
              <a:buFont typeface="Arial" panose="020B0604020202020204" pitchFamily="34" charset="0"/>
              <a:buChar char="•"/>
            </a:pPr>
            <a:r>
              <a:rPr lang="en-US" dirty="0">
                <a:latin typeface="Calibri    "/>
              </a:rPr>
              <a:t>Primary, Secondary and Early Latent Stages</a:t>
            </a:r>
          </a:p>
          <a:p>
            <a:pPr marL="857250" lvl="1" indent="-342900">
              <a:buFont typeface="Arial" panose="020B0604020202020204" pitchFamily="34" charset="0"/>
              <a:buChar char="•"/>
            </a:pPr>
            <a:r>
              <a:rPr lang="en-US" b="1" i="0" dirty="0">
                <a:solidFill>
                  <a:srgbClr val="000000"/>
                </a:solidFill>
                <a:effectLst/>
                <a:latin typeface="Calibri    "/>
              </a:rPr>
              <a:t>Benzathine penicillin G </a:t>
            </a:r>
            <a:r>
              <a:rPr lang="en-US" b="0" i="0" dirty="0">
                <a:solidFill>
                  <a:srgbClr val="000000"/>
                </a:solidFill>
                <a:effectLst/>
                <a:latin typeface="Calibri    "/>
              </a:rPr>
              <a:t>2.4 million units IM in a single dose</a:t>
            </a:r>
            <a:endParaRPr lang="en-US" dirty="0">
              <a:latin typeface="Calibri    "/>
            </a:endParaRPr>
          </a:p>
          <a:p>
            <a:pPr marL="342900" indent="-342900">
              <a:buFont typeface="Arial" panose="020B0604020202020204" pitchFamily="34" charset="0"/>
              <a:buChar char="•"/>
            </a:pPr>
            <a:r>
              <a:rPr lang="en-US" dirty="0">
                <a:latin typeface="Calibri    "/>
              </a:rPr>
              <a:t>Unknown Duration and Late Latent</a:t>
            </a:r>
          </a:p>
          <a:p>
            <a:pPr marL="857250" lvl="1" indent="-342900">
              <a:buFont typeface="Arial" panose="020B0604020202020204" pitchFamily="34" charset="0"/>
              <a:buChar char="•"/>
            </a:pPr>
            <a:r>
              <a:rPr lang="en-US" b="1" i="0" dirty="0">
                <a:solidFill>
                  <a:srgbClr val="000000"/>
                </a:solidFill>
                <a:effectLst/>
                <a:latin typeface="Calibri    "/>
              </a:rPr>
              <a:t>Benzathine penicillin G</a:t>
            </a:r>
            <a:r>
              <a:rPr lang="en-US" b="0" i="0" dirty="0">
                <a:solidFill>
                  <a:srgbClr val="000000"/>
                </a:solidFill>
                <a:effectLst/>
                <a:latin typeface="Calibri    "/>
              </a:rPr>
              <a:t> 7.2 million units total, administered as 3 doses of 2.4 million units IM each at 1-week intervals</a:t>
            </a:r>
            <a:endParaRPr lang="en-US" dirty="0">
              <a:latin typeface="Calibri    "/>
            </a:endParaRPr>
          </a:p>
          <a:p>
            <a:pPr marL="342900" indent="-342900">
              <a:buFont typeface="Arial" panose="020B0604020202020204" pitchFamily="34" charset="0"/>
              <a:buChar char="•"/>
            </a:pPr>
            <a:r>
              <a:rPr lang="en-US" sz="2000" b="0" i="0" dirty="0">
                <a:solidFill>
                  <a:srgbClr val="000000"/>
                </a:solidFill>
                <a:effectLst/>
                <a:latin typeface="Calibri    "/>
              </a:rPr>
              <a:t>Neurosyphilis, Ocular Syphilis, or </a:t>
            </a:r>
            <a:r>
              <a:rPr lang="en-US" sz="2000" b="0" i="0" dirty="0" err="1">
                <a:solidFill>
                  <a:srgbClr val="000000"/>
                </a:solidFill>
                <a:effectLst/>
                <a:latin typeface="Calibri    "/>
              </a:rPr>
              <a:t>Otosyphilis</a:t>
            </a:r>
            <a:r>
              <a:rPr lang="en-US" sz="2000" b="0" i="0" dirty="0">
                <a:solidFill>
                  <a:srgbClr val="000000"/>
                </a:solidFill>
                <a:effectLst/>
                <a:latin typeface="Calibri    "/>
              </a:rPr>
              <a:t> Among Adults</a:t>
            </a:r>
          </a:p>
          <a:p>
            <a:pPr marL="857250" lvl="1" indent="-342900">
              <a:buFont typeface="Arial" panose="020B0604020202020204" pitchFamily="34" charset="0"/>
              <a:buChar char="•"/>
            </a:pPr>
            <a:r>
              <a:rPr lang="en-US" sz="1800" b="1" i="0" dirty="0">
                <a:solidFill>
                  <a:srgbClr val="000000"/>
                </a:solidFill>
                <a:effectLst/>
                <a:latin typeface="Calibri    "/>
              </a:rPr>
              <a:t>Aqueous crystalline penicillin G</a:t>
            </a:r>
            <a:r>
              <a:rPr lang="en-US" sz="1800" b="0" i="0" dirty="0">
                <a:solidFill>
                  <a:srgbClr val="000000"/>
                </a:solidFill>
                <a:effectLst/>
                <a:latin typeface="Calibri    "/>
              </a:rPr>
              <a:t> 18–24 million units per day, administered as 3–4 million units IV every 4 hours or continuous infusion for 10–14 days</a:t>
            </a:r>
          </a:p>
          <a:p>
            <a:pPr marL="857250" lvl="1" indent="-342900">
              <a:buFont typeface="Arial" panose="020B0604020202020204" pitchFamily="34" charset="0"/>
              <a:buChar char="•"/>
            </a:pPr>
            <a:r>
              <a:rPr lang="en-US" sz="1800" dirty="0">
                <a:solidFill>
                  <a:srgbClr val="000000"/>
                </a:solidFill>
                <a:latin typeface="Calibri    "/>
              </a:rPr>
              <a:t>Alternative: </a:t>
            </a:r>
            <a:r>
              <a:rPr lang="en-US" sz="1700" b="1" i="0" dirty="0">
                <a:solidFill>
                  <a:srgbClr val="000000"/>
                </a:solidFill>
                <a:effectLst/>
                <a:latin typeface="Calibri    "/>
              </a:rPr>
              <a:t>Procaine penicillin G</a:t>
            </a:r>
            <a:r>
              <a:rPr lang="en-US" sz="1700" b="0" i="0" dirty="0">
                <a:solidFill>
                  <a:srgbClr val="000000"/>
                </a:solidFill>
                <a:effectLst/>
                <a:latin typeface="Calibri    "/>
              </a:rPr>
              <a:t> 2.4 million units IM once daily </a:t>
            </a:r>
            <a:r>
              <a:rPr lang="en-US" sz="1900" b="0" i="0" dirty="0">
                <a:solidFill>
                  <a:srgbClr val="000000"/>
                </a:solidFill>
                <a:effectLst/>
                <a:latin typeface="Calibri    "/>
              </a:rPr>
              <a:t>PLUS </a:t>
            </a:r>
            <a:r>
              <a:rPr lang="en-US" sz="1900" b="1" i="0" dirty="0">
                <a:solidFill>
                  <a:srgbClr val="000000"/>
                </a:solidFill>
                <a:effectLst/>
                <a:latin typeface="Calibri    "/>
              </a:rPr>
              <a:t>Probenecid </a:t>
            </a:r>
            <a:r>
              <a:rPr lang="en-US" sz="1900" b="0" i="0" dirty="0">
                <a:solidFill>
                  <a:srgbClr val="000000"/>
                </a:solidFill>
                <a:effectLst/>
                <a:latin typeface="Calibri    "/>
              </a:rPr>
              <a:t>500 mg orally 4 times/day, both for 10–14 days</a:t>
            </a:r>
          </a:p>
          <a:p>
            <a:pPr marL="85725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18740575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9AD3-090B-482B-A9C2-435AF0FFC1B9}"/>
              </a:ext>
            </a:extLst>
          </p:cNvPr>
          <p:cNvSpPr>
            <a:spLocks noGrp="1"/>
          </p:cNvSpPr>
          <p:nvPr>
            <p:ph type="title"/>
          </p:nvPr>
        </p:nvSpPr>
        <p:spPr>
          <a:xfrm>
            <a:off x="457200" y="210312"/>
            <a:ext cx="8229600" cy="557505"/>
          </a:xfrm>
        </p:spPr>
        <p:txBody>
          <a:bodyPr/>
          <a:lstStyle/>
          <a:p>
            <a:r>
              <a:rPr lang="en-US" dirty="0"/>
              <a:t>Syphilis response: Best practices in high burden areas</a:t>
            </a:r>
          </a:p>
        </p:txBody>
      </p:sp>
      <p:sp>
        <p:nvSpPr>
          <p:cNvPr id="3" name="Content Placeholder 2">
            <a:extLst>
              <a:ext uri="{FF2B5EF4-FFF2-40B4-BE49-F238E27FC236}">
                <a16:creationId xmlns:a16="http://schemas.microsoft.com/office/drawing/2014/main" id="{727447BE-203C-402A-BE9D-FDE9D6AFC563}"/>
              </a:ext>
            </a:extLst>
          </p:cNvPr>
          <p:cNvSpPr>
            <a:spLocks noGrp="1"/>
          </p:cNvSpPr>
          <p:nvPr>
            <p:ph idx="1"/>
          </p:nvPr>
        </p:nvSpPr>
        <p:spPr/>
        <p:txBody>
          <a:bodyPr>
            <a:normAutofit fontScale="70000" lnSpcReduction="20000"/>
          </a:bodyPr>
          <a:lstStyle/>
          <a:p>
            <a:pPr marL="342900" indent="-342900">
              <a:buFont typeface="Arial" panose="020B0604020202020204" pitchFamily="34" charset="0"/>
              <a:buChar char="•"/>
            </a:pPr>
            <a:r>
              <a:rPr lang="en-US" dirty="0"/>
              <a:t>Support active case finding through </a:t>
            </a:r>
            <a:r>
              <a:rPr lang="en-US" b="1" dirty="0"/>
              <a:t>case investigation and partner elicitation</a:t>
            </a:r>
          </a:p>
          <a:p>
            <a:pPr marL="342900" indent="-342900">
              <a:buFont typeface="Arial" panose="020B0604020202020204" pitchFamily="34" charset="0"/>
              <a:buChar char="•"/>
            </a:pPr>
            <a:r>
              <a:rPr lang="en-US" b="1" dirty="0"/>
              <a:t>Rapid treatment </a:t>
            </a:r>
            <a:r>
              <a:rPr lang="en-US" dirty="0"/>
              <a:t>of cases and sexual partners by stage of infection</a:t>
            </a:r>
          </a:p>
          <a:p>
            <a:pPr marL="342900" indent="-342900">
              <a:buFont typeface="Arial" panose="020B0604020202020204" pitchFamily="34" charset="0"/>
              <a:buChar char="•"/>
            </a:pPr>
            <a:r>
              <a:rPr lang="en-US" b="1" dirty="0"/>
              <a:t>Presumptive</a:t>
            </a:r>
            <a:r>
              <a:rPr lang="en-US" dirty="0"/>
              <a:t> </a:t>
            </a:r>
            <a:r>
              <a:rPr lang="en-US" b="1" dirty="0"/>
              <a:t>treatment</a:t>
            </a:r>
            <a:r>
              <a:rPr lang="en-US" dirty="0"/>
              <a:t> (prior to test results) of sexual partners of syphilis cases </a:t>
            </a:r>
          </a:p>
          <a:p>
            <a:pPr marL="342900" indent="-342900">
              <a:buFont typeface="Arial" panose="020B0604020202020204" pitchFamily="34" charset="0"/>
              <a:buChar char="•"/>
            </a:pPr>
            <a:r>
              <a:rPr lang="en-US" b="1" dirty="0"/>
              <a:t>Presumptive treatment </a:t>
            </a:r>
            <a:r>
              <a:rPr lang="en-US" dirty="0"/>
              <a:t>of people with symptoms consistent with syphilis</a:t>
            </a:r>
          </a:p>
          <a:p>
            <a:pPr marL="342900" indent="-342900">
              <a:buFont typeface="Arial" panose="020B0604020202020204" pitchFamily="34" charset="0"/>
              <a:buChar char="•"/>
            </a:pPr>
            <a:r>
              <a:rPr lang="en-US" b="1" dirty="0"/>
              <a:t>Screening of pregnant women </a:t>
            </a:r>
            <a:r>
              <a:rPr lang="en-US" dirty="0"/>
              <a:t>at first prenatal visit, during 3</a:t>
            </a:r>
            <a:r>
              <a:rPr lang="en-US" baseline="30000" dirty="0"/>
              <a:t>rd</a:t>
            </a:r>
            <a:r>
              <a:rPr lang="en-US" dirty="0"/>
              <a:t> trimester and again at delivery.</a:t>
            </a:r>
          </a:p>
          <a:p>
            <a:pPr marL="342900" indent="-342900">
              <a:buFont typeface="Arial" panose="020B0604020202020204" pitchFamily="34" charset="0"/>
              <a:buChar char="•"/>
            </a:pPr>
            <a:r>
              <a:rPr lang="en-US" b="1" dirty="0"/>
              <a:t>Expanded screening </a:t>
            </a:r>
            <a:r>
              <a:rPr lang="en-US" dirty="0"/>
              <a:t>to at-risk communities of sexually active adults and adolescents (schools, corrections, emergency department, primary care, community venues, parole centers, work physicals)</a:t>
            </a:r>
          </a:p>
          <a:p>
            <a:pPr marL="342900" indent="-342900">
              <a:buFont typeface="Arial" panose="020B0604020202020204" pitchFamily="34" charset="0"/>
              <a:buChar char="•"/>
            </a:pPr>
            <a:r>
              <a:rPr lang="en-US" b="1" dirty="0"/>
              <a:t>Field treatment </a:t>
            </a:r>
            <a:r>
              <a:rPr lang="en-US" dirty="0"/>
              <a:t>with benzathine penicillin for people with syphilis unable or unwilling to present to a medical facility</a:t>
            </a:r>
          </a:p>
          <a:p>
            <a:pPr marL="342900" indent="-342900">
              <a:buFont typeface="Arial" panose="020B0604020202020204" pitchFamily="34" charset="0"/>
              <a:buChar char="•"/>
            </a:pPr>
            <a:r>
              <a:rPr lang="en-US" b="1" dirty="0"/>
              <a:t>Electronic health record (E H R) </a:t>
            </a:r>
            <a:r>
              <a:rPr lang="en-US" dirty="0"/>
              <a:t>reminders for screening and standard order sets for testing and treatment)</a:t>
            </a:r>
          </a:p>
        </p:txBody>
      </p:sp>
    </p:spTree>
    <p:extLst>
      <p:ext uri="{BB962C8B-B14F-4D97-AF65-F5344CB8AC3E}">
        <p14:creationId xmlns:p14="http://schemas.microsoft.com/office/powerpoint/2010/main" val="35876758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636F-FC35-4320-A205-830112414D01}"/>
              </a:ext>
            </a:extLst>
          </p:cNvPr>
          <p:cNvSpPr>
            <a:spLocks noGrp="1"/>
          </p:cNvSpPr>
          <p:nvPr>
            <p:ph type="title"/>
          </p:nvPr>
        </p:nvSpPr>
        <p:spPr/>
        <p:txBody>
          <a:bodyPr/>
          <a:lstStyle/>
          <a:p>
            <a:r>
              <a:rPr lang="en-US" dirty="0"/>
              <a:t>Expanded Screening Based on Local Prevalence</a:t>
            </a:r>
          </a:p>
        </p:txBody>
      </p:sp>
      <p:sp>
        <p:nvSpPr>
          <p:cNvPr id="3" name="Content Placeholder 2">
            <a:extLst>
              <a:ext uri="{FF2B5EF4-FFF2-40B4-BE49-F238E27FC236}">
                <a16:creationId xmlns:a16="http://schemas.microsoft.com/office/drawing/2014/main" id="{8E9A9DC3-E99D-4723-940A-66BECE027143}"/>
              </a:ext>
            </a:extLst>
          </p:cNvPr>
          <p:cNvSpPr>
            <a:spLocks noGrp="1"/>
          </p:cNvSpPr>
          <p:nvPr>
            <p:ph idx="1"/>
          </p:nvPr>
        </p:nvSpPr>
        <p:spPr/>
        <p:txBody>
          <a:bodyPr/>
          <a:lstStyle/>
          <a:p>
            <a:r>
              <a:rPr lang="en-US" dirty="0"/>
              <a:t>“Clinicians should consider the communities they serve and consult local public health authorities for guidance regarding identifying groups more vulnerable to STDs on the basis of disease prevalence”</a:t>
            </a:r>
          </a:p>
          <a:p>
            <a:endParaRPr lang="en-US" dirty="0"/>
          </a:p>
          <a:p>
            <a:r>
              <a:rPr lang="en-US" sz="2400" dirty="0">
                <a:solidFill>
                  <a:srgbClr val="0563C1"/>
                </a:solidFill>
                <a:hlinkClick r:id="rId2">
                  <a:extLst>
                    <a:ext uri="{A12FA001-AC4F-418D-AE19-62706E023703}">
                      <ahyp:hlinkClr xmlns:ahyp="http://schemas.microsoft.com/office/drawing/2018/hyperlinkcolor" val="tx"/>
                    </a:ext>
                  </a:extLst>
                </a:hlinkClick>
              </a:rPr>
              <a:t>STI Treatment Guidelines (cdc.gov)</a:t>
            </a:r>
            <a:endParaRPr lang="en-US" sz="2400" dirty="0"/>
          </a:p>
          <a:p>
            <a:endParaRPr lang="en-US" dirty="0"/>
          </a:p>
        </p:txBody>
      </p:sp>
    </p:spTree>
    <p:extLst>
      <p:ext uri="{BB962C8B-B14F-4D97-AF65-F5344CB8AC3E}">
        <p14:creationId xmlns:p14="http://schemas.microsoft.com/office/powerpoint/2010/main" val="962261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by Age Group and Sex, United States, 2020</a:t>
            </a:r>
          </a:p>
        </p:txBody>
      </p:sp>
      <p:pic>
        <p:nvPicPr>
          <p:cNvPr id="3" name="Picture 1" descr="Bar graph showing estimated rates of reported chlamydia cases in the United States by age group and sex in 2020."/>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a:p>
            <a:pPr marL="0" lvl="0" indent="0">
              <a:buNone/>
            </a:pPr>
            <a:r>
              <a:rPr b="1"/>
              <a:t>NOTE:</a:t>
            </a:r>
            <a:r>
              <a:t> Total includes all ages.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Chlamydia — Rates of Reported Cases by Race/Hispanic Ethnicity, United States, 2016–2020</a:t>
            </a:r>
          </a:p>
        </p:txBody>
      </p:sp>
      <p:pic>
        <p:nvPicPr>
          <p:cNvPr id="3" name="Picture 1" descr="Line graph showing rates of reported chlamydia cases in the United States by race and Hispanic ethnicity from 2016 to 2020."/>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a:p>
            <a:pPr marL="0" lvl="0" indent="0">
              <a:buNone/>
            </a:pPr>
            <a:r>
              <a:rPr b="1"/>
              <a:t>ACRONYMS:</a:t>
            </a:r>
            <a:r>
              <a:t> AI/AN = American Indian/Alaska Native; Black/AA = Black or African American; NH/PI = Native Hawaiian/Pacific Islander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84" y="-222152"/>
            <a:ext cx="8906675" cy="754226"/>
          </a:xfrm>
        </p:spPr>
        <p:txBody>
          <a:bodyPr/>
          <a:lstStyle/>
          <a:p>
            <a:pPr marL="0" lvl="0" indent="0">
              <a:buNone/>
            </a:pPr>
            <a:r>
              <a:rPr dirty="0"/>
              <a:t>Chlamydia — Rates of Reported Cases by County, United States, 2020</a:t>
            </a:r>
          </a:p>
        </p:txBody>
      </p:sp>
      <p:pic>
        <p:nvPicPr>
          <p:cNvPr id="3" name="Picture 1" descr="United States map showing rates of reported chlamydia cases by county in 2020."/>
          <p:cNvPicPr>
            <a:picLocks noGrp="1" noChangeAspect="1"/>
          </p:cNvPicPr>
          <p:nvPr/>
        </p:nvPicPr>
        <p:blipFill>
          <a:blip r:embed="rId3"/>
          <a:stretch>
            <a:fillRect/>
          </a:stretch>
        </p:blipFill>
        <p:spPr bwMode="auto">
          <a:xfrm>
            <a:off x="879499" y="779463"/>
            <a:ext cx="8124897" cy="3928120"/>
          </a:xfrm>
          <a:prstGeom prst="rect">
            <a:avLst/>
          </a:prstGeom>
          <a:noFill/>
          <a:ln w="9525">
            <a:noFill/>
            <a:headEnd/>
            <a:tailEnd/>
          </a:ln>
        </p:spPr>
      </p:pic>
      <p:sp>
        <p:nvSpPr>
          <p:cNvPr id="4" name="Content Placeholder 3"/>
          <p:cNvSpPr>
            <a:spLocks noGrp="1"/>
          </p:cNvSpPr>
          <p:nvPr>
            <p:ph sz="half" idx="2"/>
          </p:nvPr>
        </p:nvSpPr>
        <p:spPr>
          <a:xfrm>
            <a:off x="7311710" y="4562376"/>
            <a:ext cx="1117915" cy="274870"/>
          </a:xfrm>
        </p:spPr>
        <p:txBody>
          <a:bodyPr/>
          <a:lstStyle/>
          <a:p>
            <a:pPr marL="0" lvl="0" indent="0">
              <a:buNone/>
            </a:pPr>
            <a:r>
              <a:rPr dirty="0"/>
              <a:t>* Per 100,000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7FEB5-F88C-493B-91ED-12BAFA0F659D}"/>
              </a:ext>
            </a:extLst>
          </p:cNvPr>
          <p:cNvSpPr>
            <a:spLocks noGrp="1"/>
          </p:cNvSpPr>
          <p:nvPr>
            <p:ph type="title"/>
          </p:nvPr>
        </p:nvSpPr>
        <p:spPr>
          <a:xfrm>
            <a:off x="439750" y="0"/>
            <a:ext cx="8229600" cy="859536"/>
          </a:xfrm>
        </p:spPr>
        <p:txBody>
          <a:bodyPr/>
          <a:lstStyle/>
          <a:p>
            <a:r>
              <a:rPr lang="en-US" dirty="0"/>
              <a:t>Chlamydia Screening</a:t>
            </a:r>
          </a:p>
        </p:txBody>
      </p:sp>
      <p:sp>
        <p:nvSpPr>
          <p:cNvPr id="3" name="Content Placeholder 2">
            <a:extLst>
              <a:ext uri="{FF2B5EF4-FFF2-40B4-BE49-F238E27FC236}">
                <a16:creationId xmlns:a16="http://schemas.microsoft.com/office/drawing/2014/main" id="{ECA76A52-EF87-4DB0-B9A4-0474077E9850}"/>
              </a:ext>
            </a:extLst>
          </p:cNvPr>
          <p:cNvSpPr>
            <a:spLocks noGrp="1"/>
          </p:cNvSpPr>
          <p:nvPr>
            <p:ph idx="1"/>
          </p:nvPr>
        </p:nvSpPr>
        <p:spPr>
          <a:xfrm>
            <a:off x="195445" y="859536"/>
            <a:ext cx="8899694" cy="3648456"/>
          </a:xfrm>
        </p:spPr>
        <p:txBody>
          <a:bodyPr>
            <a:normAutofit fontScale="92500" lnSpcReduction="10000"/>
          </a:bodyPr>
          <a:lstStyle/>
          <a:p>
            <a:pPr marL="342900" indent="-342900">
              <a:buFont typeface="Arial" panose="020B0604020202020204" pitchFamily="34" charset="0"/>
              <a:buChar char="•"/>
            </a:pPr>
            <a:r>
              <a:rPr lang="en-US" dirty="0"/>
              <a:t>Annual screening for young sexually active </a:t>
            </a:r>
            <a:r>
              <a:rPr lang="en-US" b="1" dirty="0"/>
              <a:t>women (&lt;25 </a:t>
            </a:r>
            <a:r>
              <a:rPr lang="en-US" b="1" dirty="0" err="1"/>
              <a:t>yrs</a:t>
            </a:r>
            <a:r>
              <a:rPr lang="en-US" b="1" dirty="0"/>
              <a:t>)</a:t>
            </a:r>
          </a:p>
          <a:p>
            <a:pPr marL="342900" indent="-342900">
              <a:buFont typeface="Arial" panose="020B0604020202020204" pitchFamily="34" charset="0"/>
              <a:buChar char="•"/>
            </a:pPr>
            <a:r>
              <a:rPr lang="en-US" dirty="0"/>
              <a:t>Screening of sexually active </a:t>
            </a:r>
            <a:r>
              <a:rPr lang="en-US" b="1" dirty="0"/>
              <a:t>young men </a:t>
            </a:r>
            <a:r>
              <a:rPr lang="en-US" dirty="0"/>
              <a:t>should be considered in areas with high prevalence of infection</a:t>
            </a:r>
          </a:p>
          <a:p>
            <a:pPr marL="342900" indent="-342900">
              <a:buFont typeface="Arial" panose="020B0604020202020204" pitchFamily="34" charset="0"/>
              <a:buChar char="•"/>
            </a:pPr>
            <a:r>
              <a:rPr lang="en-US" b="1" dirty="0"/>
              <a:t>Pregnant</a:t>
            </a:r>
            <a:r>
              <a:rPr lang="en-US" dirty="0"/>
              <a:t> women &lt;25 years and pregnant women at risk, repeat in 3</a:t>
            </a:r>
            <a:r>
              <a:rPr lang="en-US" baseline="30000" dirty="0"/>
              <a:t>rd</a:t>
            </a:r>
            <a:r>
              <a:rPr lang="en-US" dirty="0"/>
              <a:t> tri.</a:t>
            </a:r>
          </a:p>
          <a:p>
            <a:pPr marL="342900" indent="-342900">
              <a:buFont typeface="Arial" panose="020B0604020202020204" pitchFamily="34" charset="0"/>
              <a:buChar char="•"/>
            </a:pPr>
            <a:r>
              <a:rPr lang="en-US" sz="2400" dirty="0"/>
              <a:t>At minimum, a</a:t>
            </a:r>
            <a:r>
              <a:rPr lang="en-US" dirty="0"/>
              <a:t>nnual* screening of </a:t>
            </a:r>
            <a:r>
              <a:rPr lang="en-US" b="1" dirty="0"/>
              <a:t>MSM</a:t>
            </a:r>
            <a:r>
              <a:rPr lang="en-US" dirty="0"/>
              <a:t> at sites of exposure </a:t>
            </a:r>
            <a:r>
              <a:rPr lang="en-US" sz="2200" dirty="0"/>
              <a:t>(urethral/pharyngeal/rectal)</a:t>
            </a:r>
          </a:p>
          <a:p>
            <a:pPr marL="342900" indent="-342900">
              <a:buFont typeface="Arial" panose="020B0604020202020204" pitchFamily="34" charset="0"/>
              <a:buChar char="•"/>
            </a:pPr>
            <a:r>
              <a:rPr lang="en-US" sz="2400" dirty="0"/>
              <a:t>At minimum, a</a:t>
            </a:r>
            <a:r>
              <a:rPr lang="en-US" dirty="0"/>
              <a:t>nnual* screening of </a:t>
            </a:r>
            <a:r>
              <a:rPr lang="en-US" b="1" dirty="0"/>
              <a:t>HIV-infected</a:t>
            </a:r>
            <a:r>
              <a:rPr lang="en-US" dirty="0"/>
              <a:t> persons.</a:t>
            </a:r>
          </a:p>
          <a:p>
            <a:pPr marL="342900" indent="-342900">
              <a:buFont typeface="Arial" panose="020B0604020202020204" pitchFamily="34" charset="0"/>
              <a:buChar char="•"/>
            </a:pPr>
            <a:r>
              <a:rPr lang="en-US" sz="2400" dirty="0"/>
              <a:t>At minimum, b</a:t>
            </a:r>
            <a:r>
              <a:rPr lang="en-US" dirty="0"/>
              <a:t>i-annual* screening for persons on </a:t>
            </a:r>
            <a:r>
              <a:rPr lang="en-US" b="1" dirty="0" err="1"/>
              <a:t>PrEP</a:t>
            </a:r>
            <a:r>
              <a:rPr lang="en-US" b="1" dirty="0"/>
              <a:t>, </a:t>
            </a:r>
          </a:p>
          <a:p>
            <a:pPr marL="342900" indent="-342900">
              <a:buFont typeface="Arial" panose="020B0604020202020204" pitchFamily="34" charset="0"/>
              <a:buChar char="•"/>
            </a:pPr>
            <a:r>
              <a:rPr lang="en-US" dirty="0"/>
              <a:t>Women </a:t>
            </a:r>
            <a:r>
              <a:rPr lang="en-US" u="sng" dirty="0"/>
              <a:t>&lt;</a:t>
            </a:r>
            <a:r>
              <a:rPr lang="en-US" dirty="0"/>
              <a:t>35 years and men &lt;30 years of age in </a:t>
            </a:r>
            <a:r>
              <a:rPr lang="en-US" b="1" dirty="0"/>
              <a:t>corrections</a:t>
            </a:r>
            <a:r>
              <a:rPr lang="en-US" dirty="0"/>
              <a:t> facilities at intake as opt out screening</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9F8219D2-4F52-4AA2-BA1E-2E2C2AF6D80A}"/>
              </a:ext>
            </a:extLst>
          </p:cNvPr>
          <p:cNvSpPr txBox="1"/>
          <p:nvPr/>
        </p:nvSpPr>
        <p:spPr>
          <a:xfrm>
            <a:off x="1130784" y="4283964"/>
            <a:ext cx="6484562" cy="646331"/>
          </a:xfrm>
          <a:prstGeom prst="rect">
            <a:avLst/>
          </a:prstGeom>
          <a:noFill/>
        </p:spPr>
        <p:txBody>
          <a:bodyPr wrap="square" rtlCol="0">
            <a:spAutoFit/>
          </a:bodyPr>
          <a:lstStyle/>
          <a:p>
            <a:r>
              <a:rPr lang="en-US" b="1" dirty="0">
                <a:hlinkClick r:id="rId2">
                  <a:extLst>
                    <a:ext uri="{A12FA001-AC4F-418D-AE19-62706E023703}">
                      <ahyp:hlinkClr xmlns:ahyp="http://schemas.microsoft.com/office/drawing/2018/hyperlinkcolor" val="tx"/>
                    </a:ext>
                  </a:extLst>
                </a:hlinkClick>
              </a:rPr>
              <a:t>*More often based on risk</a:t>
            </a:r>
          </a:p>
          <a:p>
            <a:r>
              <a:rPr lang="en-US" dirty="0">
                <a:solidFill>
                  <a:srgbClr val="0563C1"/>
                </a:solidFill>
                <a:hlinkClick r:id="rId2">
                  <a:extLst>
                    <a:ext uri="{A12FA001-AC4F-418D-AE19-62706E023703}">
                      <ahyp:hlinkClr xmlns:ahyp="http://schemas.microsoft.com/office/drawing/2018/hyperlinkcolor" val="tx"/>
                    </a:ext>
                  </a:extLst>
                </a:hlinkClick>
              </a:rPr>
              <a:t>STI Treatment Guidelines (cdc.gov)</a:t>
            </a:r>
            <a:endParaRPr lang="en-US" dirty="0"/>
          </a:p>
        </p:txBody>
      </p:sp>
    </p:spTree>
    <p:extLst>
      <p:ext uri="{BB962C8B-B14F-4D97-AF65-F5344CB8AC3E}">
        <p14:creationId xmlns:p14="http://schemas.microsoft.com/office/powerpoint/2010/main" val="461662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4C537-EC19-4E94-BF96-8A8DBA57EEA2}"/>
              </a:ext>
            </a:extLst>
          </p:cNvPr>
          <p:cNvSpPr>
            <a:spLocks noGrp="1"/>
          </p:cNvSpPr>
          <p:nvPr>
            <p:ph type="title"/>
          </p:nvPr>
        </p:nvSpPr>
        <p:spPr/>
        <p:txBody>
          <a:bodyPr/>
          <a:lstStyle/>
          <a:p>
            <a:r>
              <a:rPr lang="en-US" dirty="0"/>
              <a:t>Laboratory diagnosis of Chlamydia</a:t>
            </a:r>
          </a:p>
        </p:txBody>
      </p:sp>
      <p:sp>
        <p:nvSpPr>
          <p:cNvPr id="3" name="Content Placeholder 2">
            <a:extLst>
              <a:ext uri="{FF2B5EF4-FFF2-40B4-BE49-F238E27FC236}">
                <a16:creationId xmlns:a16="http://schemas.microsoft.com/office/drawing/2014/main" id="{AAEA0F0A-39B7-48FC-8EBE-3316CE9DE119}"/>
              </a:ext>
            </a:extLst>
          </p:cNvPr>
          <p:cNvSpPr>
            <a:spLocks noGrp="1"/>
          </p:cNvSpPr>
          <p:nvPr>
            <p:ph idx="1"/>
          </p:nvPr>
        </p:nvSpPr>
        <p:spPr/>
        <p:txBody>
          <a:bodyPr/>
          <a:lstStyle/>
          <a:p>
            <a:pPr marL="342900" indent="-342900">
              <a:buFont typeface="Arial" panose="020B0604020202020204" pitchFamily="34" charset="0"/>
              <a:buChar char="•"/>
            </a:pPr>
            <a:r>
              <a:rPr lang="en-US" dirty="0"/>
              <a:t>Nucleic acid amplification testing (NAAT)</a:t>
            </a:r>
          </a:p>
          <a:p>
            <a:pPr marL="342900" indent="-342900">
              <a:buFont typeface="Arial" panose="020B0604020202020204" pitchFamily="34" charset="0"/>
              <a:buChar char="•"/>
            </a:pPr>
            <a:r>
              <a:rPr lang="en-US" dirty="0"/>
              <a:t>Optimal sampling for women is via vaginal swab either self-collected or provider collected.  First catch urine can also be used. </a:t>
            </a:r>
          </a:p>
          <a:p>
            <a:pPr marL="342900" indent="-342900">
              <a:buFont typeface="Arial" panose="020B0604020202020204" pitchFamily="34" charset="0"/>
              <a:buChar char="•"/>
            </a:pPr>
            <a:r>
              <a:rPr lang="en-US" dirty="0"/>
              <a:t>Optimal sampling for men is via first catch urine</a:t>
            </a:r>
          </a:p>
          <a:p>
            <a:pPr marL="342900" indent="-342900">
              <a:buFont typeface="Arial" panose="020B0604020202020204" pitchFamily="34" charset="0"/>
              <a:buChar char="•"/>
            </a:pPr>
            <a:r>
              <a:rPr lang="en-US" dirty="0"/>
              <a:t>Men and women should be also tested at pharyngeal and rectal sites via swab based on reported sites of exposure.</a:t>
            </a:r>
          </a:p>
        </p:txBody>
      </p:sp>
      <p:sp>
        <p:nvSpPr>
          <p:cNvPr id="4" name="TextBox 3">
            <a:extLst>
              <a:ext uri="{FF2B5EF4-FFF2-40B4-BE49-F238E27FC236}">
                <a16:creationId xmlns:a16="http://schemas.microsoft.com/office/drawing/2014/main" id="{524E218E-6238-48A1-91A0-3D940A99324E}"/>
              </a:ext>
            </a:extLst>
          </p:cNvPr>
          <p:cNvSpPr txBox="1"/>
          <p:nvPr/>
        </p:nvSpPr>
        <p:spPr>
          <a:xfrm>
            <a:off x="1130784" y="4283964"/>
            <a:ext cx="6484562" cy="369332"/>
          </a:xfrm>
          <a:prstGeom prst="rect">
            <a:avLst/>
          </a:prstGeom>
          <a:noFill/>
        </p:spPr>
        <p:txBody>
          <a:bodyPr wrap="square" rtlCol="0">
            <a:spAutoFit/>
          </a:bodyPr>
          <a:lstStyle/>
          <a:p>
            <a:r>
              <a:rPr lang="en-US" dirty="0">
                <a:solidFill>
                  <a:srgbClr val="0563C1"/>
                </a:solidFill>
                <a:hlinkClick r:id="rId2">
                  <a:extLst>
                    <a:ext uri="{A12FA001-AC4F-418D-AE19-62706E023703}">
                      <ahyp:hlinkClr xmlns:ahyp="http://schemas.microsoft.com/office/drawing/2018/hyperlinkcolor" val="tx"/>
                    </a:ext>
                  </a:extLst>
                </a:hlinkClick>
              </a:rPr>
              <a:t>STI Treatment Guidelines (cdc.gov)</a:t>
            </a:r>
            <a:endParaRPr lang="en-US" dirty="0"/>
          </a:p>
        </p:txBody>
      </p:sp>
    </p:spTree>
    <p:extLst>
      <p:ext uri="{BB962C8B-B14F-4D97-AF65-F5344CB8AC3E}">
        <p14:creationId xmlns:p14="http://schemas.microsoft.com/office/powerpoint/2010/main" val="2368798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DBA7C-5892-42BC-B2A8-17C64394EACB}"/>
              </a:ext>
            </a:extLst>
          </p:cNvPr>
          <p:cNvSpPr>
            <a:spLocks noGrp="1"/>
          </p:cNvSpPr>
          <p:nvPr>
            <p:ph type="title"/>
          </p:nvPr>
        </p:nvSpPr>
        <p:spPr/>
        <p:txBody>
          <a:bodyPr/>
          <a:lstStyle/>
          <a:p>
            <a:r>
              <a:rPr lang="en-US" dirty="0"/>
              <a:t>Chlamydia Treatment</a:t>
            </a:r>
          </a:p>
        </p:txBody>
      </p:sp>
      <p:sp>
        <p:nvSpPr>
          <p:cNvPr id="3" name="Content Placeholder 2">
            <a:extLst>
              <a:ext uri="{FF2B5EF4-FFF2-40B4-BE49-F238E27FC236}">
                <a16:creationId xmlns:a16="http://schemas.microsoft.com/office/drawing/2014/main" id="{F23B5B7E-7D66-486A-AD4C-A2EEC68E384F}"/>
              </a:ext>
            </a:extLst>
          </p:cNvPr>
          <p:cNvSpPr>
            <a:spLocks noGrp="1"/>
          </p:cNvSpPr>
          <p:nvPr>
            <p:ph idx="1"/>
          </p:nvPr>
        </p:nvSpPr>
        <p:spPr/>
        <p:txBody>
          <a:bodyPr/>
          <a:lstStyle/>
          <a:p>
            <a:pPr marL="342900" indent="-342900">
              <a:buFont typeface="Arial" panose="020B0604020202020204" pitchFamily="34" charset="0"/>
              <a:buChar char="•"/>
            </a:pPr>
            <a:r>
              <a:rPr lang="en-US" dirty="0"/>
              <a:t>Recommended Regimen</a:t>
            </a:r>
          </a:p>
          <a:p>
            <a:pPr marL="857250" lvl="1" indent="-342900">
              <a:buFont typeface="Arial" panose="020B0604020202020204" pitchFamily="34" charset="0"/>
              <a:buChar char="•"/>
            </a:pPr>
            <a:r>
              <a:rPr lang="en-US" dirty="0"/>
              <a:t>Doxycycline 100mg BID x 7 days</a:t>
            </a:r>
          </a:p>
          <a:p>
            <a:pPr marL="342900" indent="-342900">
              <a:buFont typeface="Arial" panose="020B0604020202020204" pitchFamily="34" charset="0"/>
              <a:buChar char="•"/>
            </a:pPr>
            <a:r>
              <a:rPr lang="en-US" dirty="0"/>
              <a:t>Alternative Regimens</a:t>
            </a:r>
          </a:p>
          <a:p>
            <a:pPr marL="857250" lvl="1" indent="-342900">
              <a:buFont typeface="Arial" panose="020B0604020202020204" pitchFamily="34" charset="0"/>
              <a:buChar char="•"/>
            </a:pPr>
            <a:r>
              <a:rPr lang="en-US" dirty="0"/>
              <a:t>Azithromycin 1gm orally in a single dose OR</a:t>
            </a:r>
          </a:p>
          <a:p>
            <a:pPr marL="857250" lvl="1" indent="-342900">
              <a:buFont typeface="Arial" panose="020B0604020202020204" pitchFamily="34" charset="0"/>
              <a:buChar char="•"/>
            </a:pPr>
            <a:r>
              <a:rPr lang="en-US" dirty="0" err="1"/>
              <a:t>Levafloxacin</a:t>
            </a:r>
            <a:r>
              <a:rPr lang="en-US" dirty="0"/>
              <a:t> 500mg QD x 7 days</a:t>
            </a:r>
          </a:p>
          <a:p>
            <a:pPr marL="857250" lvl="1" indent="-34290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DCCA4411-0A1E-4CFC-AFAD-194C81217AA1}"/>
              </a:ext>
            </a:extLst>
          </p:cNvPr>
          <p:cNvSpPr txBox="1"/>
          <p:nvPr/>
        </p:nvSpPr>
        <p:spPr>
          <a:xfrm>
            <a:off x="628650" y="3463218"/>
            <a:ext cx="7779544" cy="923330"/>
          </a:xfrm>
          <a:prstGeom prst="rect">
            <a:avLst/>
          </a:prstGeom>
          <a:noFill/>
        </p:spPr>
        <p:txBody>
          <a:bodyPr wrap="square" rtlCol="0">
            <a:spAutoFit/>
          </a:bodyPr>
          <a:lstStyle/>
          <a:p>
            <a:r>
              <a:rPr lang="en-US" dirty="0"/>
              <a:t>*Retest persons diagnosed with chlamydia or gonorrhea 3 months after treatment to detect repeat infection</a:t>
            </a:r>
          </a:p>
          <a:p>
            <a:endParaRPr lang="en-US" dirty="0"/>
          </a:p>
        </p:txBody>
      </p:sp>
    </p:spTree>
    <p:extLst>
      <p:ext uri="{BB962C8B-B14F-4D97-AF65-F5344CB8AC3E}">
        <p14:creationId xmlns:p14="http://schemas.microsoft.com/office/powerpoint/2010/main" val="10113036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hecked xmlns="0f2f2caf-3a4a-447c-86c4-8e3cd1184a01">false</Checked>
    <Checked2 xmlns="0f2f2caf-3a4a-447c-86c4-8e3cd1184a0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92EA135D25CF64DBAD3A1A74C69F504" ma:contentTypeVersion="11" ma:contentTypeDescription="Create a new document." ma:contentTypeScope="" ma:versionID="2439e5583d83930b2859757c08dfdb60">
  <xsd:schema xmlns:xsd="http://www.w3.org/2001/XMLSchema" xmlns:xs="http://www.w3.org/2001/XMLSchema" xmlns:p="http://schemas.microsoft.com/office/2006/metadata/properties" xmlns:ns2="0f2f2caf-3a4a-447c-86c4-8e3cd1184a01" xmlns:ns3="c786cd31-8fca-4574-9903-686ddf9dd225" targetNamespace="http://schemas.microsoft.com/office/2006/metadata/properties" ma:root="true" ma:fieldsID="55f57a8ca06cec2abc7fd815d1b72911" ns2:_="" ns3:_="">
    <xsd:import namespace="0f2f2caf-3a4a-447c-86c4-8e3cd1184a01"/>
    <xsd:import namespace="c786cd31-8fca-4574-9903-686ddf9dd22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Checked" minOccurs="0"/>
                <xsd:element ref="ns2:Checked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2f2caf-3a4a-447c-86c4-8e3cd1184a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Checked" ma:index="17" nillable="true" ma:displayName="Checked" ma:default="0" ma:format="Dropdown" ma:internalName="Checked">
      <xsd:simpleType>
        <xsd:restriction base="dms:Boolean"/>
      </xsd:simpleType>
    </xsd:element>
    <xsd:element name="Checked2" ma:index="18" nillable="true" ma:displayName="Checked2" ma:format="Dropdown" ma:internalName="Checked2">
      <xsd:simpleType>
        <xsd:restriction base="dms:Choice">
          <xsd:enumeration value="No"/>
          <xsd:enumeration value="Yes"/>
          <xsd:enumeration value="Choice 3"/>
        </xsd:restriction>
      </xsd:simpleType>
    </xsd:element>
  </xsd:schema>
  <xsd:schema xmlns:xsd="http://www.w3.org/2001/XMLSchema" xmlns:xs="http://www.w3.org/2001/XMLSchema" xmlns:dms="http://schemas.microsoft.com/office/2006/documentManagement/types" xmlns:pc="http://schemas.microsoft.com/office/infopath/2007/PartnerControls" targetNamespace="c786cd31-8fca-4574-9903-686ddf9dd22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DFDA4D-A8C6-4F75-80DF-A0DFA02E40DA}">
  <ds:schemaRefs>
    <ds:schemaRef ds:uri="http://schemas.microsoft.com/sharepoint/v3/contenttype/forms"/>
  </ds:schemaRefs>
</ds:datastoreItem>
</file>

<file path=customXml/itemProps2.xml><?xml version="1.0" encoding="utf-8"?>
<ds:datastoreItem xmlns:ds="http://schemas.openxmlformats.org/officeDocument/2006/customXml" ds:itemID="{204F3469-937B-40A7-8392-F9B4128E0350}">
  <ds:schemaRefs>
    <ds:schemaRef ds:uri="0f2f2caf-3a4a-447c-86c4-8e3cd1184a01"/>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DE0CE2E-AEDD-4EBA-B599-83EF57C112DA}">
  <ds:schemaRefs>
    <ds:schemaRef ds:uri="0f2f2caf-3a4a-447c-86c4-8e3cd1184a01"/>
    <ds:schemaRef ds:uri="c786cd31-8fca-4574-9903-686ddf9dd22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314</TotalTime>
  <Words>6188</Words>
  <Application>Microsoft Office PowerPoint</Application>
  <PresentationFormat>On-screen Show (16:9)</PresentationFormat>
  <Paragraphs>384</Paragraphs>
  <Slides>39</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Calibri</vt:lpstr>
      <vt:lpstr>Calibri    </vt:lpstr>
      <vt:lpstr>Calibri Light</vt:lpstr>
      <vt:lpstr>Courier New</vt:lpstr>
      <vt:lpstr>Myriad Web Pro</vt:lpstr>
      <vt:lpstr>Open Sans</vt:lpstr>
      <vt:lpstr>Wingdings</vt:lpstr>
      <vt:lpstr>Office Theme</vt:lpstr>
      <vt:lpstr>PowerPoint Presentation</vt:lpstr>
      <vt:lpstr>Chlamydia — Rates of Reported Cases by Year, United States, 1984–2020</vt:lpstr>
      <vt:lpstr>Chlamydia — Rates of Reported Cases by Sex, United States, 2011–2020</vt:lpstr>
      <vt:lpstr>Chlamydia — Rates of Reported Cases by Age Group and Sex, United States, 2020</vt:lpstr>
      <vt:lpstr>Chlamydia — Rates of Reported Cases by Race/Hispanic Ethnicity, United States, 2016–2020</vt:lpstr>
      <vt:lpstr>Chlamydia — Rates of Reported Cases by County, United States, 2020</vt:lpstr>
      <vt:lpstr>Chlamydia Screening</vt:lpstr>
      <vt:lpstr>Laboratory diagnosis of Chlamydia</vt:lpstr>
      <vt:lpstr>Chlamydia Treatment</vt:lpstr>
      <vt:lpstr>Gonorrhea — Rates of Reported Cases by Year, United States, 1941–2020</vt:lpstr>
      <vt:lpstr>Gonorrhea — Rates of Reported Cases by Age Group and Sex, United States, 2020</vt:lpstr>
      <vt:lpstr>Gonorrhea — Rates of Reported Cases by Race/Hispanic Ethnicity, United States, 2016–2020</vt:lpstr>
      <vt:lpstr>Gonorrhea — Rates of Reported Cases by State, United States and Territories, 2011 and 2020</vt:lpstr>
      <vt:lpstr>Gonorrhea — Rates of Reported Cases by County, United States, 2020</vt:lpstr>
      <vt:lpstr>Neisseria gonorrhoeae — Percentage of Isolates with Elevated Minimum Inhibitory Concentrations (MICs) to Azithromycin, Cefixime, and Ceftriaxone, Gonococcal Isolate Surveillance Project (GISP), 2011–2020</vt:lpstr>
      <vt:lpstr>Neisseria gonorrhoeae — Prevalence of Tetracycline, Penicillin, or Ciprofloxacin Resistance* or Elevated Cefixime, Ceftriaxone, or Azithromycin Minimum Inhibitory Concentrations (MICs)†, by Year — Gonococcal Isolate Surveillance Project (GISP), 2000–2020</vt:lpstr>
      <vt:lpstr>Gonorrhea Screening Recommendations</vt:lpstr>
      <vt:lpstr>Laboratory diagnosis of Gonorrhea</vt:lpstr>
      <vt:lpstr>Treatment of Uncomplicated Gonococcal Infection of the Cervix, Urethra, or Rectum Among Adults and Adolescents</vt:lpstr>
      <vt:lpstr>Gonococcal Infections:  Alternative Regimens</vt:lpstr>
      <vt:lpstr>Recommended Regimen for Uncomplicated Gonococcal Infection of the Pharynx Among Adolescents and Adults</vt:lpstr>
      <vt:lpstr>Treatment of Disseminated Gonorrhea </vt:lpstr>
      <vt:lpstr>PowerPoint Presentation</vt:lpstr>
      <vt:lpstr>Rates of primary and secondary syphilis continued to increase in the United States during 2021*</vt:lpstr>
      <vt:lpstr>Primary and Secondary Syphilis — Rates of Reported Cases by Race/Hispanic Ethnicity, United States, 2016–2020</vt:lpstr>
      <vt:lpstr>Primary and Secondary Syphilis — Rates of Reported Cases by State, United States and Territories, 2011 and 2020</vt:lpstr>
      <vt:lpstr>In the United States, 2,268 infants born in 2021* have already been reported as cases of congenital syphilis</vt:lpstr>
      <vt:lpstr>Racial and ethnic disparities in rates of reported congenital syphilis continued to persist in 2021*</vt:lpstr>
      <vt:lpstr>Syphilis Screening</vt:lpstr>
      <vt:lpstr>Syphilis:  Clinical Stages</vt:lpstr>
      <vt:lpstr>Syphilis:  Clinical Stages</vt:lpstr>
      <vt:lpstr>Syphilis:  Clinical Stages</vt:lpstr>
      <vt:lpstr>Laboratory Diagnosis of Syphilis</vt:lpstr>
      <vt:lpstr>PowerPoint Presentation</vt:lpstr>
      <vt:lpstr>PowerPoint Presentation</vt:lpstr>
      <vt:lpstr>Rapid Dual HIV/Syphilis Test</vt:lpstr>
      <vt:lpstr>Adult Syphilis Treatment</vt:lpstr>
      <vt:lpstr>Syphilis response: Best practices in high burden areas</vt:lpstr>
      <vt:lpstr>Expanded Screening Based on Local Prevalence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emplate>Office Theme</Template>
  <TotalTime>36</TotalTime>
  <Words>0</Words>
  <Application>Microsoft Office PowerPoint</Application>
  <PresentationFormat>On-screen Show (16:9)</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STD Surveillance Report Draft</dc:title>
  <dc:creator>Taylor, Melanie (CDC/DDID/NCHHSTP/DHP)</dc:creator>
  <cp:keywords/>
  <cp:lastModifiedBy>Taylor, Melanie (CDC/DDID/NCHHSTP/DHP)</cp:lastModifiedBy>
  <cp:revision>3</cp:revision>
  <dcterms:created xsi:type="dcterms:W3CDTF">2022-04-05T12:24:49Z</dcterms:created>
  <dcterms:modified xsi:type="dcterms:W3CDTF">2022-04-25T18:33:16Z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utput">
    <vt:lpwstr/>
  </property>
  <property fmtid="{D5CDD505-2E9C-101B-9397-08002B2CF9AE}" pid="3" name="ContentTypeId">
    <vt:lpwstr>0x010100492EA135D25CF64DBAD3A1A74C69F504</vt:lpwstr>
  </property>
  <property fmtid="{D5CDD505-2E9C-101B-9397-08002B2CF9AE}" pid="4" name="MSIP_Label_7b94a7b8-f06c-4dfe-bdcc-9b548fd58c31_Enabled">
    <vt:lpwstr>true</vt:lpwstr>
  </property>
  <property fmtid="{D5CDD505-2E9C-101B-9397-08002B2CF9AE}" pid="5" name="MSIP_Label_7b94a7b8-f06c-4dfe-bdcc-9b548fd58c31_SetDate">
    <vt:lpwstr>2022-04-05T17:48:17Z</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iteId">
    <vt:lpwstr>9ce70869-60db-44fd-abe8-d2767077fc8f</vt:lpwstr>
  </property>
  <property fmtid="{D5CDD505-2E9C-101B-9397-08002B2CF9AE}" pid="9" name="MSIP_Label_7b94a7b8-f06c-4dfe-bdcc-9b548fd58c31_ActionId">
    <vt:lpwstr>e1a244e0-26ed-4c82-8e9e-212fe74376fd</vt:lpwstr>
  </property>
  <property fmtid="{D5CDD505-2E9C-101B-9397-08002B2CF9AE}" pid="10" name="MSIP_Label_7b94a7b8-f06c-4dfe-bdcc-9b548fd58c31_ContentBits">
    <vt:lpwstr>0</vt:lpwstr>
  </property>
</Properties>
</file>