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1"/>
  </p:notesMasterIdLst>
  <p:sldIdLst>
    <p:sldId id="256" r:id="rId5"/>
    <p:sldId id="257" r:id="rId6"/>
    <p:sldId id="289" r:id="rId7"/>
    <p:sldId id="270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7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 showGuides="1">
      <p:cViewPr varScale="1">
        <p:scale>
          <a:sx n="131" d="100"/>
          <a:sy n="131" d="100"/>
        </p:scale>
        <p:origin x="147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AE6F9-A7DA-4303-9885-7B84F8554726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BCA8B-E0EA-4C18-903A-E9EC50CB2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240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6D3F3-549E-41DB-8241-418EAA17B30E}" type="slidenum">
              <a:rPr lang="en-US"/>
              <a:pPr/>
              <a:t>4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Re-attach state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6D3F3-549E-41DB-8241-418EAA17B30E}" type="slidenum">
              <a:rPr lang="en-US"/>
              <a:pPr/>
              <a:t>5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Re-attach state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069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51744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3B9832-A440-4956-874D-23CB3CA00478}"/>
              </a:ext>
            </a:extLst>
          </p:cNvPr>
          <p:cNvSpPr txBox="1"/>
          <p:nvPr userDrawn="1"/>
        </p:nvSpPr>
        <p:spPr>
          <a:xfrm>
            <a:off x="0" y="6465897"/>
            <a:ext cx="81153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39405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4E7CB3C0-5C46-48A2-A1FD-539523513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D3341E-1B61-466D-8AC2-BF5F9E3EDECF}"/>
              </a:ext>
            </a:extLst>
          </p:cNvPr>
          <p:cNvSpPr txBox="1"/>
          <p:nvPr userDrawn="1"/>
        </p:nvSpPr>
        <p:spPr>
          <a:xfrm>
            <a:off x="1618246" y="6454943"/>
            <a:ext cx="749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05010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9C34D75-E17C-4752-B575-6EB6569FC5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BDAC80-C41D-4B2B-8E30-995E4C0CC34F}"/>
              </a:ext>
            </a:extLst>
          </p:cNvPr>
          <p:cNvSpPr txBox="1"/>
          <p:nvPr userDrawn="1"/>
        </p:nvSpPr>
        <p:spPr>
          <a:xfrm>
            <a:off x="1618246" y="6454943"/>
            <a:ext cx="749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950587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2C79640-84E6-4FFB-A42C-86B7431250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8263" y="0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B534D4-FB0F-450D-BAC0-FC90F43D6BD2}"/>
              </a:ext>
            </a:extLst>
          </p:cNvPr>
          <p:cNvSpPr txBox="1"/>
          <p:nvPr userDrawn="1"/>
        </p:nvSpPr>
        <p:spPr>
          <a:xfrm>
            <a:off x="1618246" y="6454943"/>
            <a:ext cx="752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55207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F30E693-44FE-446E-AE85-B7B2DD2EA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C4E522-0844-4148-9539-0AFE902F3227}"/>
              </a:ext>
            </a:extLst>
          </p:cNvPr>
          <p:cNvSpPr txBox="1"/>
          <p:nvPr userDrawn="1"/>
        </p:nvSpPr>
        <p:spPr>
          <a:xfrm>
            <a:off x="1618246" y="6454943"/>
            <a:ext cx="7525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7468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FF015D8-B942-494C-84B9-D339283D9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C4868E-5D98-4D60-AF43-E5B50721F219}"/>
              </a:ext>
            </a:extLst>
          </p:cNvPr>
          <p:cNvSpPr txBox="1"/>
          <p:nvPr userDrawn="1"/>
        </p:nvSpPr>
        <p:spPr>
          <a:xfrm>
            <a:off x="1618246" y="6454943"/>
            <a:ext cx="749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216807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629196-C51B-47EC-BC81-5A6745A4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29369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C0447-D206-4940-B07D-C257E05EB468}"/>
              </a:ext>
            </a:extLst>
          </p:cNvPr>
          <p:cNvSpPr txBox="1"/>
          <p:nvPr userDrawn="1"/>
        </p:nvSpPr>
        <p:spPr>
          <a:xfrm>
            <a:off x="1618246" y="6454943"/>
            <a:ext cx="64850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4149184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1618246" y="6454943"/>
            <a:ext cx="74941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C0806A5-D7A5-4707-987B-441451DFE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47574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90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8F17D-CFF1-4F35-9268-5E529218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084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217F02-268A-4653-BC51-B0FBF4DA3F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18263" y="6550641"/>
            <a:ext cx="1194174" cy="2549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F31FD1-7176-4411-8443-CB945B712C66}"/>
              </a:ext>
            </a:extLst>
          </p:cNvPr>
          <p:cNvSpPr txBox="1"/>
          <p:nvPr userDrawn="1"/>
        </p:nvSpPr>
        <p:spPr>
          <a:xfrm>
            <a:off x="1582152" y="102269"/>
            <a:ext cx="75302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>
                <a:latin typeface="Franklin Gothic Book" panose="020B0503020102020204" pitchFamily="34" charset="0"/>
              </a:rPr>
              <a:t>1190 S. St. Francis Drive • Santa Fe, NM 87505 • Phone: 505-827-2613 • Fax: 505-827-2530 • nmhealth.org</a:t>
            </a:r>
          </a:p>
        </p:txBody>
      </p:sp>
    </p:spTree>
    <p:extLst>
      <p:ext uri="{BB962C8B-B14F-4D97-AF65-F5344CB8AC3E}">
        <p14:creationId xmlns:p14="http://schemas.microsoft.com/office/powerpoint/2010/main" val="359283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FABE6-FDD6-4734-B0A6-DABC24178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18263" y="42724"/>
            <a:ext cx="1194174" cy="2549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829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NMTraumaCenterMap_02.2020.LL%20EDITpdf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gif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ED521D-7C07-444B-B8E3-CC3503E053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New Mexico Trauma System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15020D-72F2-4511-A27E-04F71B570D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Liana Lujan, RN</a:t>
            </a:r>
          </a:p>
          <a:p>
            <a:r>
              <a:rPr lang="en-US" dirty="0"/>
              <a:t>Trauma &amp; Time Critical Conditions Program Manager</a:t>
            </a:r>
          </a:p>
          <a:p>
            <a:r>
              <a:rPr lang="en-US" dirty="0"/>
              <a:t>NMDOH/ERD/EMSB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34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9C6B4-C31C-4E2A-B39B-ACB290AC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IV Trauma Center - 7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0344E-D951-4BE7-8574-D0AB0BAA3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Level IV Trauma Center has demonstrated an ability to provide advanced trauma life support (ATLS) prior to transfer of patients to a higher level trauma center.  It provides evaluation, stabilization, and diagnostic capabilities for injured patients.</a:t>
            </a:r>
          </a:p>
          <a:p>
            <a:r>
              <a:rPr lang="en-US" dirty="0"/>
              <a:t>May provide some surgical services, but is not required.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6A038-5236-4C8F-A721-FA250E3F42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41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926E-8738-4F25-806F-FF238796F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Mexico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69954-4137-4537-9439-BED73BC7E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 action="ppaction://hlinkfile"/>
              </a:rPr>
              <a:t>Trauma Center Map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B9B2B-0EA3-4EBD-A084-D22404CF1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47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BD96-B221-462C-8739-FBFF39B90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and which trauma center to transfer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5DBC6-0271-4BF3-85CB-5D0F8C868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Trauma Center has undergone rigorous training, developed policies, protocols and procedures specific to trauma</a:t>
            </a:r>
          </a:p>
          <a:p>
            <a:r>
              <a:rPr lang="en-US" dirty="0"/>
              <a:t>Trauma Centers provide a pre-planned comprehensive approach in an organized manner, facilitation optimal outcomes for injured patients.</a:t>
            </a:r>
          </a:p>
          <a:p>
            <a:pPr lvl="1"/>
            <a:r>
              <a:rPr lang="en-US" dirty="0"/>
              <a:t>From Dispatch to Discharge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45BEC3-32DC-42A3-AECA-C5900330C0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56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7430A-383E-44DC-9986-2A7CA02F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Trauma Center?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C5681-E947-4734-9B95-0C07AF751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need</a:t>
            </a:r>
          </a:p>
          <a:p>
            <a:r>
              <a:rPr lang="en-US" dirty="0"/>
              <a:t>Level</a:t>
            </a:r>
          </a:p>
          <a:p>
            <a:r>
              <a:rPr lang="en-US" dirty="0"/>
              <a:t>Services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857E2-70CB-49F6-8DF4-C66D15B09F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69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7B0C-921D-40A2-8379-23E23C848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QUO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A0B28-36B3-4006-825B-120B8EDF50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because a practice is considered locally accepted does not mean that it is an acceptable practice.  Each issue should be vetted through the PI process and vetted through current standards of care.</a:t>
            </a:r>
          </a:p>
          <a:p>
            <a:r>
              <a:rPr lang="en-US" dirty="0"/>
              <a:t>(e.g., ATLS, TNCC, CALS, The Eastern Association for the Surgery of Trauma (EAST), ACS)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5E125-18E1-44EE-9CFF-18FCB8C49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778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4645-2557-44FD-B51C-E5C4EF84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7C76D-8AED-4B78-A5D5-30DC5E2B3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trauma centers should critically and robustly analyze the care of the traumatically injured patients to:</a:t>
            </a:r>
          </a:p>
          <a:p>
            <a:r>
              <a:rPr lang="en-US" dirty="0"/>
              <a:t>Identify opportunities for improvement</a:t>
            </a:r>
          </a:p>
          <a:p>
            <a:r>
              <a:rPr lang="en-US" dirty="0"/>
              <a:t>Improve outcomes</a:t>
            </a:r>
          </a:p>
          <a:p>
            <a:r>
              <a:rPr lang="en-US" dirty="0"/>
              <a:t>Decrease variations of care</a:t>
            </a:r>
          </a:p>
          <a:p>
            <a:r>
              <a:rPr lang="en-US" dirty="0"/>
              <a:t>Foster competent, current clinicians</a:t>
            </a:r>
          </a:p>
          <a:p>
            <a:r>
              <a:rPr lang="en-US" dirty="0"/>
              <a:t>Measure performance</a:t>
            </a:r>
          </a:p>
          <a:p>
            <a:r>
              <a:rPr lang="en-US" dirty="0"/>
              <a:t>Validate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E8902-3B79-4B8B-962F-E9035D4B69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43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5C21F-C8BE-4D7B-B68A-AEB4B519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4A73-BD48-4CD3-96DF-EE5EEFAD8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sz="3600" dirty="0"/>
              <a:t>Trauma Centers/Programs Track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Complications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System issues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Provider issues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Adverse events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800" dirty="0"/>
              <a:t>Any opportunity for improvement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1D5EC-A11E-40A2-97A7-35189AB4D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5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C459-7810-4FB8-8972-89B23FC2D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D9899-116F-47C7-9F66-4199CD8C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Identify trauma centers in New Mexico.</a:t>
            </a:r>
          </a:p>
          <a:p>
            <a:r>
              <a:rPr lang="en-US" dirty="0">
                <a:solidFill>
                  <a:schemeClr val="bg1"/>
                </a:solidFill>
              </a:rPr>
              <a:t>Identify where the appropriate trauma center is for your patient.</a:t>
            </a:r>
          </a:p>
          <a:p>
            <a:r>
              <a:rPr lang="en-US" dirty="0">
                <a:solidFill>
                  <a:schemeClr val="bg1"/>
                </a:solidFill>
              </a:rPr>
              <a:t>Explain performance improvement and implementing change for your trauma practice setting.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37204C-8098-47CF-8F58-22BD709493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81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C1B8-B071-4FCA-BCB0-0CD9BAF72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Mexico Trauma System Includes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C21B-67E8-498C-9917-FA6AA257D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911 Dispatch</a:t>
            </a:r>
          </a:p>
          <a:p>
            <a:r>
              <a:rPr lang="en-US" dirty="0"/>
              <a:t>EMS/Fire</a:t>
            </a:r>
          </a:p>
          <a:p>
            <a:r>
              <a:rPr lang="en-US" dirty="0"/>
              <a:t>Facilities</a:t>
            </a:r>
          </a:p>
          <a:p>
            <a:pPr lvl="1"/>
            <a:r>
              <a:rPr lang="en-US" dirty="0"/>
              <a:t>Designated</a:t>
            </a:r>
          </a:p>
          <a:p>
            <a:pPr lvl="1"/>
            <a:r>
              <a:rPr lang="en-US" dirty="0"/>
              <a:t>Non-Designated</a:t>
            </a:r>
          </a:p>
          <a:p>
            <a:r>
              <a:rPr lang="en-US" dirty="0"/>
              <a:t>Regional Systems</a:t>
            </a:r>
          </a:p>
          <a:p>
            <a:r>
              <a:rPr lang="en-US" dirty="0"/>
              <a:t>Statewide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D82FFC-8AE3-4842-B4A1-CC18602FA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54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91" name="Picture 19" descr="reddot_lg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3352800"/>
            <a:ext cx="76200" cy="77788"/>
          </a:xfrm>
          <a:prstGeom prst="rect">
            <a:avLst/>
          </a:prstGeom>
          <a:noFill/>
        </p:spPr>
      </p:pic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6172200" y="5410200"/>
            <a:ext cx="609600" cy="228600"/>
          </a:xfrm>
          <a:prstGeom prst="rect">
            <a:avLst/>
          </a:prstGeom>
          <a:noFill/>
          <a:ln w="57150">
            <a:noFill/>
            <a:miter lim="800000"/>
            <a:headEnd type="none" w="lg" len="med"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>
                <a:solidFill>
                  <a:srgbClr val="008000"/>
                </a:solidFill>
              </a:rPr>
              <a:t>Level III</a:t>
            </a:r>
          </a:p>
        </p:txBody>
      </p:sp>
      <p:pic>
        <p:nvPicPr>
          <p:cNvPr id="79899" name="Picture 27" descr="new-mexico-county-ma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DCDC78"/>
              </a:clrFrom>
              <a:clrTo>
                <a:srgbClr val="DCDC7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09800" y="1447800"/>
            <a:ext cx="5105400" cy="5334000"/>
          </a:xfrm>
          <a:prstGeom prst="rect">
            <a:avLst/>
          </a:prstGeom>
          <a:noFill/>
        </p:spPr>
      </p:pic>
      <p:pic>
        <p:nvPicPr>
          <p:cNvPr id="79902" name="Picture 30" descr="BD1456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276600"/>
            <a:ext cx="142875" cy="142875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2005 – 3 Trauma Centers</a:t>
            </a:r>
          </a:p>
        </p:txBody>
      </p:sp>
      <p:pic>
        <p:nvPicPr>
          <p:cNvPr id="2050" name="Picture 2" descr="http://www.theagapecenter.com/Hospitals/Top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152400" cy="133350"/>
          </a:xfrm>
          <a:prstGeom prst="rect">
            <a:avLst/>
          </a:prstGeom>
          <a:noFill/>
        </p:spPr>
      </p:pic>
      <p:pic>
        <p:nvPicPr>
          <p:cNvPr id="2052" name="Picture 4" descr="http://www.theagapecenter.com/Hospitals/Top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152400" cy="133350"/>
          </a:xfrm>
          <a:prstGeom prst="rect">
            <a:avLst/>
          </a:prstGeom>
          <a:noFill/>
        </p:spPr>
      </p:pic>
      <p:pic>
        <p:nvPicPr>
          <p:cNvPr id="2054" name="Picture 6" descr="http://www.theagapecenter.com/Hospitals/Top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152400" cy="133350"/>
          </a:xfrm>
          <a:prstGeom prst="rect">
            <a:avLst/>
          </a:prstGeom>
          <a:noFill/>
        </p:spPr>
      </p:pic>
      <p:pic>
        <p:nvPicPr>
          <p:cNvPr id="2056" name="Picture 8" descr="http://www.theagapecenter.com/Hospitals/Top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-136525"/>
            <a:ext cx="152400" cy="133350"/>
          </a:xfrm>
          <a:prstGeom prst="rect">
            <a:avLst/>
          </a:prstGeom>
          <a:noFill/>
        </p:spPr>
      </p:pic>
      <p:pic>
        <p:nvPicPr>
          <p:cNvPr id="20" name="Picture 10" descr="https://encrypted-tbn3.google.com/images?q=tbn:ANd9GcRaRm4dAUPnneG0V5-CIG93P8TiCwrdHPzCQOGU6uY9wBP0prpdIA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133600"/>
            <a:ext cx="396568" cy="3048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09600" y="2133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Developing TC</a:t>
            </a:r>
          </a:p>
        </p:txBody>
      </p:sp>
      <p:pic>
        <p:nvPicPr>
          <p:cNvPr id="2" name="Picture 2" descr="https://encrypted-tbn0.gstatic.com/images?q=tbn:ANd9GcQDEU47mddo8m1RU_TVQC3IhWin3az5mb7h5Q7aDwoTuu4QvYYwv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38600" y="3124200"/>
            <a:ext cx="423907" cy="400051"/>
          </a:xfrm>
          <a:prstGeom prst="rect">
            <a:avLst/>
          </a:prstGeom>
          <a:noFill/>
        </p:spPr>
      </p:pic>
      <p:pic>
        <p:nvPicPr>
          <p:cNvPr id="32" name="Picture 2" descr="https://encrypted-tbn0.gstatic.com/images?q=tbn:ANd9GcQDEU47mddo8m1RU_TVQC3IhWin3az5mb7h5Q7aDwoTuu4QvYYwv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048000"/>
            <a:ext cx="423907" cy="400051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5800" y="3124200"/>
            <a:ext cx="83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I </a:t>
            </a:r>
          </a:p>
        </p:txBody>
      </p:sp>
      <p:pic>
        <p:nvPicPr>
          <p:cNvPr id="34" name="Picture 2" descr="https://encrypted-tbn0.gstatic.com/images?q=tbn:ANd9GcQDEU47mddo8m1RU_TVQC3IhWin3az5mb7h5Q7aDwoTuu4QvYYwv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" y="4191000"/>
            <a:ext cx="423907" cy="400051"/>
          </a:xfrm>
          <a:prstGeom prst="rect">
            <a:avLst/>
          </a:prstGeom>
          <a:noFill/>
        </p:spPr>
      </p:pic>
      <p:pic>
        <p:nvPicPr>
          <p:cNvPr id="35" name="Picture 2" descr="https://encrypted-tbn0.gstatic.com/images?q=tbn:ANd9GcQDEU47mddo8m1RU_TVQC3IhWin3az5mb7h5Q7aDwoTuu4QvYYwvw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667000" y="1905000"/>
            <a:ext cx="343163" cy="323851"/>
          </a:xfrm>
          <a:prstGeom prst="rect">
            <a:avLst/>
          </a:prstGeom>
          <a:noFill/>
        </p:spPr>
      </p:pic>
      <p:pic>
        <p:nvPicPr>
          <p:cNvPr id="38" name="Picture 2" descr="https://encrypted-tbn0.gstatic.com/images?q=tbn:ANd9GcQDEU47mddo8m1RU_TVQC3IhWin3az5mb7h5Q7aDwoTuu4QvYYwvw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648200" y="2971800"/>
            <a:ext cx="304800" cy="287647"/>
          </a:xfrm>
          <a:prstGeom prst="rect">
            <a:avLst/>
          </a:prstGeom>
          <a:noFill/>
        </p:spPr>
      </p:pic>
      <p:pic>
        <p:nvPicPr>
          <p:cNvPr id="44" name="Picture 2" descr="https://encrypted-tbn0.gstatic.com/images?q=tbn:ANd9GcQDEU47mddo8m1RU_TVQC3IhWin3az5mb7h5Q7aDwoTuu4QvYYwvw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" y="4648200"/>
            <a:ext cx="466288" cy="440047"/>
          </a:xfrm>
          <a:prstGeom prst="rect">
            <a:avLst/>
          </a:prstGeom>
          <a:noFill/>
        </p:spPr>
      </p:pic>
      <p:pic>
        <p:nvPicPr>
          <p:cNvPr id="46" name="Picture 2" descr="https://encrypted-tbn0.gstatic.com/images?q=tbn:ANd9GcQDEU47mddo8m1RU_TVQC3IhWin3az5mb7h5Q7aDwoTuu4QvYYwvw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" y="3581400"/>
            <a:ext cx="466288" cy="440047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85800" y="3657600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II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5800" y="4191000"/>
            <a:ext cx="9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IIII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5800" y="4724400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IV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2014 – 16 Trauma centers</a:t>
            </a:r>
          </a:p>
        </p:txBody>
      </p:sp>
      <p:pic>
        <p:nvPicPr>
          <p:cNvPr id="2050" name="Picture 2" descr="http://www.theagapecenter.com/Hospitals/Top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33350"/>
          </a:xfrm>
          <a:prstGeom prst="rect">
            <a:avLst/>
          </a:prstGeom>
          <a:noFill/>
        </p:spPr>
      </p:pic>
      <p:pic>
        <p:nvPicPr>
          <p:cNvPr id="2052" name="Picture 4" descr="http://www.theagapecenter.com/Hospitals/Top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33350"/>
          </a:xfrm>
          <a:prstGeom prst="rect">
            <a:avLst/>
          </a:prstGeom>
          <a:noFill/>
        </p:spPr>
      </p:pic>
      <p:pic>
        <p:nvPicPr>
          <p:cNvPr id="2054" name="Picture 6" descr="http://www.theagapecenter.com/Hospitals/Top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33350"/>
          </a:xfrm>
          <a:prstGeom prst="rect">
            <a:avLst/>
          </a:prstGeom>
          <a:noFill/>
        </p:spPr>
      </p:pic>
      <p:pic>
        <p:nvPicPr>
          <p:cNvPr id="2056" name="Picture 8" descr="http://www.theagapecenter.com/Hospitals/Top.gif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152400" cy="133350"/>
          </a:xfrm>
          <a:prstGeom prst="rect">
            <a:avLst/>
          </a:prstGeom>
          <a:noFill/>
        </p:spPr>
      </p:pic>
      <p:pic>
        <p:nvPicPr>
          <p:cNvPr id="20" name="Picture 10" descr="https://encrypted-tbn3.google.com/images?q=tbn:ANd9GcRaRm4dAUPnneG0V5-CIG93P8TiCwrdHPzCQOGU6uY9wBP0prpdI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133600"/>
            <a:ext cx="396568" cy="304800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09600" y="213360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Developing TC</a:t>
            </a:r>
          </a:p>
        </p:txBody>
      </p:sp>
      <p:pic>
        <p:nvPicPr>
          <p:cNvPr id="32" name="Picture 2" descr="https://encrypted-tbn0.gstatic.com/images?q=tbn:ANd9GcQDEU47mddo8m1RU_TVQC3IhWin3az5mb7h5Q7aDwoTuu4QvYYwv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048000"/>
            <a:ext cx="423907" cy="400051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685800" y="3124200"/>
            <a:ext cx="830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I </a:t>
            </a:r>
          </a:p>
        </p:txBody>
      </p:sp>
      <p:pic>
        <p:nvPicPr>
          <p:cNvPr id="34" name="Picture 2" descr="https://encrypted-tbn0.gstatic.com/images?q=tbn:ANd9GcQDEU47mddo8m1RU_TVQC3IhWin3az5mb7h5Q7aDwoTuu4QvYYwvw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70C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" y="4191000"/>
            <a:ext cx="423907" cy="400051"/>
          </a:xfrm>
          <a:prstGeom prst="rect">
            <a:avLst/>
          </a:prstGeom>
          <a:noFill/>
        </p:spPr>
      </p:pic>
      <p:pic>
        <p:nvPicPr>
          <p:cNvPr id="44" name="Picture 2" descr="https://encrypted-tbn0.gstatic.com/images?q=tbn:ANd9GcQDEU47mddo8m1RU_TVQC3IhWin3az5mb7h5Q7aDwoTuu4QvYYwvw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" y="4648200"/>
            <a:ext cx="466288" cy="440047"/>
          </a:xfrm>
          <a:prstGeom prst="rect">
            <a:avLst/>
          </a:prstGeom>
          <a:noFill/>
        </p:spPr>
      </p:pic>
      <p:pic>
        <p:nvPicPr>
          <p:cNvPr id="46" name="Picture 2" descr="https://encrypted-tbn0.gstatic.com/images?q=tbn:ANd9GcQDEU47mddo8m1RU_TVQC3IhWin3az5mb7h5Q7aDwoTuu4QvYYwvw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8600" y="3581400"/>
            <a:ext cx="466288" cy="440047"/>
          </a:xfrm>
          <a:prstGeom prst="rect">
            <a:avLst/>
          </a:prstGeom>
          <a:noFill/>
        </p:spPr>
      </p:pic>
      <p:sp>
        <p:nvSpPr>
          <p:cNvPr id="48" name="TextBox 47"/>
          <p:cNvSpPr txBox="1"/>
          <p:nvPr/>
        </p:nvSpPr>
        <p:spPr>
          <a:xfrm>
            <a:off x="685800" y="3657600"/>
            <a:ext cx="8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II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5800" y="4191000"/>
            <a:ext cx="984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IIII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85800" y="4724400"/>
            <a:ext cx="90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IV</a:t>
            </a:r>
          </a:p>
        </p:txBody>
      </p:sp>
      <p:pic>
        <p:nvPicPr>
          <p:cNvPr id="3074" name="Picture 2" descr="C:\Users\liana.lujan\AppData\Local\Microsoft\Windows\Temporary Internet Files\Content.Outlook\X8LKQ47I\2014 Trauma Center Distance Ma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1524000"/>
            <a:ext cx="4755922" cy="496887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E6CC-13C5-4559-B57F-31DC0C16C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 - 19 Trauma Centers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D727D-155E-4495-B921-BF89AF2155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rol 1">
            <a:extLst>
              <a:ext uri="{FF2B5EF4-FFF2-40B4-BE49-F238E27FC236}">
                <a16:creationId xmlns:a16="http://schemas.microsoft.com/office/drawing/2014/main" id="{3CFB0748-C44C-4C6D-88DA-EF1DF997978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574675" y="7683500"/>
            <a:ext cx="6718300" cy="1917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476732-9C61-4F04-92CD-C5A229792B1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2963570"/>
          <a:ext cx="7886700" cy="2075447"/>
        </p:xfrm>
        <a:graphic>
          <a:graphicData uri="http://schemas.openxmlformats.org/drawingml/2006/table">
            <a:tbl>
              <a:tblPr/>
              <a:tblGrid>
                <a:gridCol w="201095">
                  <a:extLst>
                    <a:ext uri="{9D8B030D-6E8A-4147-A177-3AD203B41FA5}">
                      <a16:colId xmlns:a16="http://schemas.microsoft.com/office/drawing/2014/main" val="3515277117"/>
                    </a:ext>
                  </a:extLst>
                </a:gridCol>
                <a:gridCol w="2969295">
                  <a:extLst>
                    <a:ext uri="{9D8B030D-6E8A-4147-A177-3AD203B41FA5}">
                      <a16:colId xmlns:a16="http://schemas.microsoft.com/office/drawing/2014/main" val="2960706740"/>
                    </a:ext>
                  </a:extLst>
                </a:gridCol>
                <a:gridCol w="465033">
                  <a:extLst>
                    <a:ext uri="{9D8B030D-6E8A-4147-A177-3AD203B41FA5}">
                      <a16:colId xmlns:a16="http://schemas.microsoft.com/office/drawing/2014/main" val="946954728"/>
                    </a:ext>
                  </a:extLst>
                </a:gridCol>
                <a:gridCol w="201095">
                  <a:extLst>
                    <a:ext uri="{9D8B030D-6E8A-4147-A177-3AD203B41FA5}">
                      <a16:colId xmlns:a16="http://schemas.microsoft.com/office/drawing/2014/main" val="3745460487"/>
                    </a:ext>
                  </a:extLst>
                </a:gridCol>
                <a:gridCol w="2969295">
                  <a:extLst>
                    <a:ext uri="{9D8B030D-6E8A-4147-A177-3AD203B41FA5}">
                      <a16:colId xmlns:a16="http://schemas.microsoft.com/office/drawing/2014/main" val="3539210499"/>
                    </a:ext>
                  </a:extLst>
                </a:gridCol>
                <a:gridCol w="1080887">
                  <a:extLst>
                    <a:ext uri="{9D8B030D-6E8A-4147-A177-3AD203B41FA5}">
                      <a16:colId xmlns:a16="http://schemas.microsoft.com/office/drawing/2014/main" val="4201335159"/>
                    </a:ext>
                  </a:extLst>
                </a:gridCol>
              </a:tblGrid>
              <a:tr h="188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Name of Facility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Name of Facility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Level</a:t>
                      </a:r>
                    </a:p>
                  </a:txBody>
                  <a:tcPr marL="9434" marR="9434" marT="94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10869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of New Mexico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Miners' Colfax Medical Center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IV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9517621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 Medical Center of El Paso, TX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Nor-Lea General Hospital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IV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644109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 Sol Medical Center of El Paso, TX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II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 Vista Hospital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IV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69148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Carlsbad Medical Center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III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 County General Hospital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IV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63017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CHRISTUS St. Vincent Regional Medical Center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III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Memorial Medical Center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IV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520448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New Mexico Medical Center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III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Hobbs Hospital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 Level III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876100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Gallup Indian Medical Center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III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Cibola General Hospital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sng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Developing Level IV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477249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Gerald Champion Regional Medical Center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III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Sandoval Regional Medical Center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III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417615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Mountain View Regional Medical Center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III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Northern Navajo Medical Center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Level IV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6067594"/>
                  </a:ext>
                </a:extLst>
              </a:tr>
              <a:tr h="1886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Juan Regional Medical Center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Level III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B1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Gila Regional Medical Center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Level IV</a:t>
                      </a:r>
                    </a:p>
                  </a:txBody>
                  <a:tcPr marL="9434" marR="9434" marT="94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026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187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0BD3B-209E-475A-B587-8DFA9EE03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 Trauma Center – </a:t>
            </a:r>
            <a:br>
              <a:rPr lang="en-US" dirty="0"/>
            </a:br>
            <a:r>
              <a:rPr lang="en-US" sz="2800" dirty="0"/>
              <a:t>1 In state 1 out of state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FB8BE-C359-4F5A-B164-5947622E5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Level I Trauma Center is a comprehensive regional resource that is a tertiary care facility central to the trauma system. A Level I Trauma Center is capable of providing total care for every aspect of injury – from prevention through rehabilitation.</a:t>
            </a:r>
          </a:p>
          <a:p>
            <a:r>
              <a:rPr lang="en-US" dirty="0"/>
              <a:t>Has residents</a:t>
            </a:r>
          </a:p>
          <a:p>
            <a:r>
              <a:rPr lang="en-US" dirty="0"/>
              <a:t>Has research capability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A989E-2AD4-43DD-A2C5-DDE54292B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57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A56A1-3DF3-470E-914A-EBDAB5F2F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 – </a:t>
            </a:r>
            <a:br>
              <a:rPr lang="en-US" dirty="0"/>
            </a:br>
            <a:r>
              <a:rPr lang="en-US" sz="2800" dirty="0"/>
              <a:t>1 out of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4E0FF-157C-4E94-BB76-99E7A31C3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Has specialty coverages, example Ortho, Neuro</a:t>
            </a:r>
          </a:p>
          <a:p>
            <a:r>
              <a:rPr lang="en-US" dirty="0"/>
              <a:t>Meets a lot of the same criteria as a Level I</a:t>
            </a:r>
          </a:p>
          <a:p>
            <a:r>
              <a:rPr lang="en-US" dirty="0"/>
              <a:t> Supports the Level I</a:t>
            </a:r>
          </a:p>
          <a:p>
            <a:r>
              <a:rPr lang="en-US" dirty="0"/>
              <a:t>Not required to have research</a:t>
            </a:r>
          </a:p>
          <a:p>
            <a:r>
              <a:rPr lang="en-US" dirty="0"/>
              <a:t>Not required to have residents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D39E8-E8A1-4C3F-A202-E24124A0E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38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C6255-A570-4889-B244-4503D2EB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III Trauma Centers - 8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7DF0-9206-4A1F-80E8-1B541EBD8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Level III Trauma Center has demonstrated an ability to provide prompt assessment, resuscitation, surgery, intensive care and stabilization of injured patients and emergency operations.</a:t>
            </a:r>
          </a:p>
          <a:p>
            <a:r>
              <a:rPr lang="en-US" dirty="0"/>
              <a:t>24-hour immediate coverage by emergency medicine physicians and the prompt availability of general surgeons and anesthesiologists.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48749-A491-4908-848F-8F4ACBF0B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99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MDOH 2016">
      <a:dk1>
        <a:sysClr val="windowText" lastClr="000000"/>
      </a:dk1>
      <a:lt1>
        <a:sysClr val="window" lastClr="FFFFFF"/>
      </a:lt1>
      <a:dk2>
        <a:srgbClr val="2A315F"/>
      </a:dk2>
      <a:lt2>
        <a:srgbClr val="E7E6E6"/>
      </a:lt2>
      <a:accent1>
        <a:srgbClr val="4953A4"/>
      </a:accent1>
      <a:accent2>
        <a:srgbClr val="EA1D25"/>
      </a:accent2>
      <a:accent3>
        <a:srgbClr val="2E318B"/>
      </a:accent3>
      <a:accent4>
        <a:srgbClr val="FFFF00"/>
      </a:accent4>
      <a:accent5>
        <a:srgbClr val="2FA6DE"/>
      </a:accent5>
      <a:accent6>
        <a:srgbClr val="0E9C49"/>
      </a:accent6>
      <a:hlink>
        <a:srgbClr val="0563C1"/>
      </a:hlink>
      <a:folHlink>
        <a:srgbClr val="F5971E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uma System NM" id="{C9912DB9-FDD4-450E-BD06-F215272C8916}" vid="{93B98F85-3EEE-4322-8593-A2C586970F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30F336301A24B99B0F452AB3D45A2" ma:contentTypeVersion="0" ma:contentTypeDescription="Create a new document." ma:contentTypeScope="" ma:versionID="f3604dafa58c8d523674f9f65274a4b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3ac1d618640bc2c24c6bd9b51890d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C48E8D-D0E3-4E9A-911E-DE482A7E70C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85C070E-6303-4354-B6F0-3FC9977414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81DCF3-C034-4AF5-902D-7F006C430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668</Words>
  <Application>Microsoft Macintosh PowerPoint</Application>
  <PresentationFormat>On-screen Show (4:3)</PresentationFormat>
  <Paragraphs>142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Book</vt:lpstr>
      <vt:lpstr>Franklin Gothic Medium</vt:lpstr>
      <vt:lpstr>Office Theme</vt:lpstr>
      <vt:lpstr>The New Mexico Trauma System</vt:lpstr>
      <vt:lpstr>OBJECTIVES</vt:lpstr>
      <vt:lpstr>The New Mexico Trauma System Includes</vt:lpstr>
      <vt:lpstr>2005 – 3 Trauma Centers</vt:lpstr>
      <vt:lpstr>2014 – 16 Trauma centers</vt:lpstr>
      <vt:lpstr>2022  - 19 Trauma Centers</vt:lpstr>
      <vt:lpstr>Level 1 Trauma Center –  1 In state 1 out of state</vt:lpstr>
      <vt:lpstr>Level II –  1 out of state</vt:lpstr>
      <vt:lpstr>Level III Trauma Centers - 8</vt:lpstr>
      <vt:lpstr>Level IV Trauma Center - 7</vt:lpstr>
      <vt:lpstr>New Mexico</vt:lpstr>
      <vt:lpstr>Why and which trauma center to transfer to</vt:lpstr>
      <vt:lpstr>Which Trauma Center?</vt:lpstr>
      <vt:lpstr>STATUS QUO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Mexico Trauma System</dc:title>
  <dc:creator>Nicholas Cushman</dc:creator>
  <cp:lastModifiedBy>Nicholas Cushman</cp:lastModifiedBy>
  <cp:revision>1</cp:revision>
  <dcterms:created xsi:type="dcterms:W3CDTF">2022-05-11T13:26:48Z</dcterms:created>
  <dcterms:modified xsi:type="dcterms:W3CDTF">2022-05-11T13:48:02Z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0x010100F2230F336301A24B99B0F452AB3D45A2</vt:lpwstr>
  </property>
</Properties>
</file>