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sldIdLst>
    <p:sldId id="265" r:id="rId5"/>
    <p:sldId id="286"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08" r:id="rId19"/>
    <p:sldId id="309" r:id="rId20"/>
    <p:sldId id="355" r:id="rId21"/>
    <p:sldId id="312" r:id="rId22"/>
    <p:sldId id="340" r:id="rId23"/>
    <p:sldId id="341" r:id="rId24"/>
    <p:sldId id="315" r:id="rId25"/>
    <p:sldId id="316" r:id="rId26"/>
    <p:sldId id="317" r:id="rId27"/>
    <p:sldId id="320" r:id="rId28"/>
    <p:sldId id="321" r:id="rId29"/>
    <p:sldId id="323" r:id="rId30"/>
    <p:sldId id="356" r:id="rId31"/>
    <p:sldId id="358" r:id="rId32"/>
    <p:sldId id="35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76755" autoAdjust="0"/>
  </p:normalViewPr>
  <p:slideViewPr>
    <p:cSldViewPr snapToGrid="0">
      <p:cViewPr varScale="1">
        <p:scale>
          <a:sx n="67" d="100"/>
          <a:sy n="67" d="100"/>
        </p:scale>
        <p:origin x="90"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2.png"/><Relationship Id="rId6" Type="http://schemas.openxmlformats.org/officeDocument/2006/relationships/image" Target="../media/image15.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6.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2.png"/><Relationship Id="rId6" Type="http://schemas.openxmlformats.org/officeDocument/2006/relationships/image" Target="../media/image15.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6.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1FFB8-C1EB-48F3-A5B7-FE364001A1DA}"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8777D32E-C69E-4379-96CA-AF2551A595DC}">
      <dgm:prSet/>
      <dgm:spPr/>
      <dgm:t>
        <a:bodyPr/>
        <a:lstStyle/>
        <a:p>
          <a:r>
            <a:rPr lang="en-US" dirty="0" smtClean="0"/>
            <a:t>Summarize steps taken to establish an integrative HCV clinic </a:t>
          </a:r>
          <a:endParaRPr lang="en-US" dirty="0"/>
        </a:p>
      </dgm:t>
    </dgm:pt>
    <dgm:pt modelId="{406E933D-3937-4987-A38F-5D7CE6654A2E}" type="parTrans" cxnId="{97777E2C-2DF2-40CE-9153-CDE132F5F8D4}">
      <dgm:prSet/>
      <dgm:spPr/>
      <dgm:t>
        <a:bodyPr/>
        <a:lstStyle/>
        <a:p>
          <a:endParaRPr lang="en-US"/>
        </a:p>
      </dgm:t>
    </dgm:pt>
    <dgm:pt modelId="{87943EA7-DB7A-4017-B648-B41DD94C835A}" type="sibTrans" cxnId="{97777E2C-2DF2-40CE-9153-CDE132F5F8D4}">
      <dgm:prSet/>
      <dgm:spPr/>
      <dgm:t>
        <a:bodyPr/>
        <a:lstStyle/>
        <a:p>
          <a:endParaRPr lang="en-US"/>
        </a:p>
      </dgm:t>
    </dgm:pt>
    <dgm:pt modelId="{009E2171-BADD-4F3A-A1FA-9EBF8789EC10}">
      <dgm:prSet/>
      <dgm:spPr/>
      <dgm:t>
        <a:bodyPr/>
        <a:lstStyle/>
        <a:p>
          <a:r>
            <a:rPr lang="en-US" dirty="0" smtClean="0"/>
            <a:t>Explain team member roles and workflow</a:t>
          </a:r>
          <a:endParaRPr lang="en-US" dirty="0"/>
        </a:p>
      </dgm:t>
    </dgm:pt>
    <dgm:pt modelId="{39134411-1C0D-4B50-B655-91E516860FC2}" type="parTrans" cxnId="{E62CDDD7-0186-4278-8607-BA6484CE881A}">
      <dgm:prSet/>
      <dgm:spPr/>
      <dgm:t>
        <a:bodyPr/>
        <a:lstStyle/>
        <a:p>
          <a:endParaRPr lang="en-US"/>
        </a:p>
      </dgm:t>
    </dgm:pt>
    <dgm:pt modelId="{21DA4B2F-DFD7-40EF-978F-AFF017103E52}" type="sibTrans" cxnId="{E62CDDD7-0186-4278-8607-BA6484CE881A}">
      <dgm:prSet/>
      <dgm:spPr/>
      <dgm:t>
        <a:bodyPr/>
        <a:lstStyle/>
        <a:p>
          <a:endParaRPr lang="en-US"/>
        </a:p>
      </dgm:t>
    </dgm:pt>
    <dgm:pt modelId="{33019445-BC0C-47B3-8CD5-9B4E87558E8A}">
      <dgm:prSet/>
      <dgm:spPr/>
      <dgm:t>
        <a:bodyPr/>
        <a:lstStyle/>
        <a:p>
          <a:r>
            <a:rPr lang="en-US" dirty="0" smtClean="0"/>
            <a:t>Describe current clinic status and future goals</a:t>
          </a:r>
          <a:endParaRPr lang="en-US" dirty="0"/>
        </a:p>
      </dgm:t>
    </dgm:pt>
    <dgm:pt modelId="{3BD721EC-472E-47B0-BAAD-D8903F982709}" type="parTrans" cxnId="{4D6EFB22-C98D-4381-9E8E-51E232319FE6}">
      <dgm:prSet/>
      <dgm:spPr/>
      <dgm:t>
        <a:bodyPr/>
        <a:lstStyle/>
        <a:p>
          <a:endParaRPr lang="en-US"/>
        </a:p>
      </dgm:t>
    </dgm:pt>
    <dgm:pt modelId="{2B86543D-7CA4-49A2-8691-CE8D09F5448F}" type="sibTrans" cxnId="{4D6EFB22-C98D-4381-9E8E-51E232319FE6}">
      <dgm:prSet/>
      <dgm:spPr/>
      <dgm:t>
        <a:bodyPr/>
        <a:lstStyle/>
        <a:p>
          <a:endParaRPr lang="en-US"/>
        </a:p>
      </dgm:t>
    </dgm:pt>
    <dgm:pt modelId="{27C3BED4-5955-440E-B398-C39031F9C9C8}" type="pres">
      <dgm:prSet presAssocID="{1C21FFB8-C1EB-48F3-A5B7-FE364001A1DA}" presName="root" presStyleCnt="0">
        <dgm:presLayoutVars>
          <dgm:dir/>
          <dgm:resizeHandles val="exact"/>
        </dgm:presLayoutVars>
      </dgm:prSet>
      <dgm:spPr/>
      <dgm:t>
        <a:bodyPr/>
        <a:lstStyle/>
        <a:p>
          <a:endParaRPr lang="en-US"/>
        </a:p>
      </dgm:t>
    </dgm:pt>
    <dgm:pt modelId="{E1390F17-DC84-4035-B823-C7F5E3CC313A}" type="pres">
      <dgm:prSet presAssocID="{8777D32E-C69E-4379-96CA-AF2551A595DC}" presName="compNode" presStyleCnt="0"/>
      <dgm:spPr/>
    </dgm:pt>
    <dgm:pt modelId="{9D9FB338-888B-4B22-A654-723546B29F93}" type="pres">
      <dgm:prSet presAssocID="{8777D32E-C69E-4379-96CA-AF2551A595DC}" presName="bgRect" presStyleLbl="bgShp" presStyleIdx="0" presStyleCnt="3"/>
      <dgm:spPr/>
    </dgm:pt>
    <dgm:pt modelId="{5256D9A5-39C2-441F-A7CA-AE1CA8FAEDA3}" type="pres">
      <dgm:prSet presAssocID="{8777D32E-C69E-4379-96CA-AF2551A595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AB345657-099E-4BB0-94C9-529522573EBC}" type="pres">
      <dgm:prSet presAssocID="{8777D32E-C69E-4379-96CA-AF2551A595DC}" presName="spaceRect" presStyleCnt="0"/>
      <dgm:spPr/>
    </dgm:pt>
    <dgm:pt modelId="{07C4CCDD-B03E-4696-BCC2-766F843071A6}" type="pres">
      <dgm:prSet presAssocID="{8777D32E-C69E-4379-96CA-AF2551A595DC}" presName="parTx" presStyleLbl="revTx" presStyleIdx="0" presStyleCnt="3">
        <dgm:presLayoutVars>
          <dgm:chMax val="0"/>
          <dgm:chPref val="0"/>
        </dgm:presLayoutVars>
      </dgm:prSet>
      <dgm:spPr/>
      <dgm:t>
        <a:bodyPr/>
        <a:lstStyle/>
        <a:p>
          <a:endParaRPr lang="en-US"/>
        </a:p>
      </dgm:t>
    </dgm:pt>
    <dgm:pt modelId="{17F3C7BD-CC95-48A9-A667-6A3FB8A148B1}" type="pres">
      <dgm:prSet presAssocID="{87943EA7-DB7A-4017-B648-B41DD94C835A}" presName="sibTrans" presStyleCnt="0"/>
      <dgm:spPr/>
    </dgm:pt>
    <dgm:pt modelId="{30E4978E-F13A-4EC1-B45A-02F7B51B9F34}" type="pres">
      <dgm:prSet presAssocID="{009E2171-BADD-4F3A-A1FA-9EBF8789EC10}" presName="compNode" presStyleCnt="0"/>
      <dgm:spPr/>
    </dgm:pt>
    <dgm:pt modelId="{BF34A362-2385-493C-BB43-1A2FD380F4F3}" type="pres">
      <dgm:prSet presAssocID="{009E2171-BADD-4F3A-A1FA-9EBF8789EC10}" presName="bgRect" presStyleLbl="bgShp" presStyleIdx="1" presStyleCnt="3" custLinFactNeighborX="-9174" custLinFactNeighborY="-230"/>
      <dgm:spPr/>
    </dgm:pt>
    <dgm:pt modelId="{AB775564-6FCF-43B0-BA8A-D07352492E98}" type="pres">
      <dgm:prSet presAssocID="{009E2171-BADD-4F3A-A1FA-9EBF8789EC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9B86A8A0-EA8A-4572-AC56-407DC09B2D52}" type="pres">
      <dgm:prSet presAssocID="{009E2171-BADD-4F3A-A1FA-9EBF8789EC10}" presName="spaceRect" presStyleCnt="0"/>
      <dgm:spPr/>
    </dgm:pt>
    <dgm:pt modelId="{839B3033-B6B6-4626-82F9-1870D441F67F}" type="pres">
      <dgm:prSet presAssocID="{009E2171-BADD-4F3A-A1FA-9EBF8789EC10}" presName="parTx" presStyleLbl="revTx" presStyleIdx="1" presStyleCnt="3">
        <dgm:presLayoutVars>
          <dgm:chMax val="0"/>
          <dgm:chPref val="0"/>
        </dgm:presLayoutVars>
      </dgm:prSet>
      <dgm:spPr/>
      <dgm:t>
        <a:bodyPr/>
        <a:lstStyle/>
        <a:p>
          <a:endParaRPr lang="en-US"/>
        </a:p>
      </dgm:t>
    </dgm:pt>
    <dgm:pt modelId="{39B82F77-EA8E-4D6E-9A26-04D4B9948306}" type="pres">
      <dgm:prSet presAssocID="{21DA4B2F-DFD7-40EF-978F-AFF017103E52}" presName="sibTrans" presStyleCnt="0"/>
      <dgm:spPr/>
    </dgm:pt>
    <dgm:pt modelId="{73541676-C182-4E79-95DF-E9A23DBB69C7}" type="pres">
      <dgm:prSet presAssocID="{33019445-BC0C-47B3-8CD5-9B4E87558E8A}" presName="compNode" presStyleCnt="0"/>
      <dgm:spPr/>
    </dgm:pt>
    <dgm:pt modelId="{4A83C8A2-F0B4-4B49-80D2-26B3A5A403D6}" type="pres">
      <dgm:prSet presAssocID="{33019445-BC0C-47B3-8CD5-9B4E87558E8A}" presName="bgRect" presStyleLbl="bgShp" presStyleIdx="2" presStyleCnt="3"/>
      <dgm:spPr/>
    </dgm:pt>
    <dgm:pt modelId="{2BAA63DD-77EF-408B-9203-B3E2F23DF1BE}" type="pres">
      <dgm:prSet presAssocID="{33019445-BC0C-47B3-8CD5-9B4E87558E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43C9E4D-09A2-4349-A6E5-7EB483DA4CE7}" type="pres">
      <dgm:prSet presAssocID="{33019445-BC0C-47B3-8CD5-9B4E87558E8A}" presName="spaceRect" presStyleCnt="0"/>
      <dgm:spPr/>
    </dgm:pt>
    <dgm:pt modelId="{EE9B838A-5D44-4E87-811C-BAE2B9C6A7DF}" type="pres">
      <dgm:prSet presAssocID="{33019445-BC0C-47B3-8CD5-9B4E87558E8A}" presName="parTx" presStyleLbl="revTx" presStyleIdx="2" presStyleCnt="3">
        <dgm:presLayoutVars>
          <dgm:chMax val="0"/>
          <dgm:chPref val="0"/>
        </dgm:presLayoutVars>
      </dgm:prSet>
      <dgm:spPr/>
      <dgm:t>
        <a:bodyPr/>
        <a:lstStyle/>
        <a:p>
          <a:endParaRPr lang="en-US"/>
        </a:p>
      </dgm:t>
    </dgm:pt>
  </dgm:ptLst>
  <dgm:cxnLst>
    <dgm:cxn modelId="{4D6EFB22-C98D-4381-9E8E-51E232319FE6}" srcId="{1C21FFB8-C1EB-48F3-A5B7-FE364001A1DA}" destId="{33019445-BC0C-47B3-8CD5-9B4E87558E8A}" srcOrd="2" destOrd="0" parTransId="{3BD721EC-472E-47B0-BAAD-D8903F982709}" sibTransId="{2B86543D-7CA4-49A2-8691-CE8D09F5448F}"/>
    <dgm:cxn modelId="{E62CDDD7-0186-4278-8607-BA6484CE881A}" srcId="{1C21FFB8-C1EB-48F3-A5B7-FE364001A1DA}" destId="{009E2171-BADD-4F3A-A1FA-9EBF8789EC10}" srcOrd="1" destOrd="0" parTransId="{39134411-1C0D-4B50-B655-91E516860FC2}" sibTransId="{21DA4B2F-DFD7-40EF-978F-AFF017103E52}"/>
    <dgm:cxn modelId="{CBA39B29-88C0-4103-A3B8-DD81069911A5}" type="presOf" srcId="{1C21FFB8-C1EB-48F3-A5B7-FE364001A1DA}" destId="{27C3BED4-5955-440E-B398-C39031F9C9C8}" srcOrd="0" destOrd="0" presId="urn:microsoft.com/office/officeart/2018/2/layout/IconVerticalSolidList"/>
    <dgm:cxn modelId="{97777E2C-2DF2-40CE-9153-CDE132F5F8D4}" srcId="{1C21FFB8-C1EB-48F3-A5B7-FE364001A1DA}" destId="{8777D32E-C69E-4379-96CA-AF2551A595DC}" srcOrd="0" destOrd="0" parTransId="{406E933D-3937-4987-A38F-5D7CE6654A2E}" sibTransId="{87943EA7-DB7A-4017-B648-B41DD94C835A}"/>
    <dgm:cxn modelId="{55823008-7A6E-414D-861F-D49325E1C2C6}" type="presOf" srcId="{33019445-BC0C-47B3-8CD5-9B4E87558E8A}" destId="{EE9B838A-5D44-4E87-811C-BAE2B9C6A7DF}" srcOrd="0" destOrd="0" presId="urn:microsoft.com/office/officeart/2018/2/layout/IconVerticalSolidList"/>
    <dgm:cxn modelId="{263349D6-8894-4BFA-8701-2CB7811EA8B3}" type="presOf" srcId="{8777D32E-C69E-4379-96CA-AF2551A595DC}" destId="{07C4CCDD-B03E-4696-BCC2-766F843071A6}" srcOrd="0" destOrd="0" presId="urn:microsoft.com/office/officeart/2018/2/layout/IconVerticalSolidList"/>
    <dgm:cxn modelId="{DFC2E220-C95F-4E7D-9307-454D40CC5A81}" type="presOf" srcId="{009E2171-BADD-4F3A-A1FA-9EBF8789EC10}" destId="{839B3033-B6B6-4626-82F9-1870D441F67F}" srcOrd="0" destOrd="0" presId="urn:microsoft.com/office/officeart/2018/2/layout/IconVerticalSolidList"/>
    <dgm:cxn modelId="{E76CA40F-787B-49E4-85F7-F3251BFB7B13}" type="presParOf" srcId="{27C3BED4-5955-440E-B398-C39031F9C9C8}" destId="{E1390F17-DC84-4035-B823-C7F5E3CC313A}" srcOrd="0" destOrd="0" presId="urn:microsoft.com/office/officeart/2018/2/layout/IconVerticalSolidList"/>
    <dgm:cxn modelId="{3B04E19B-F32C-4829-A7FE-6ACFFC5C6C90}" type="presParOf" srcId="{E1390F17-DC84-4035-B823-C7F5E3CC313A}" destId="{9D9FB338-888B-4B22-A654-723546B29F93}" srcOrd="0" destOrd="0" presId="urn:microsoft.com/office/officeart/2018/2/layout/IconVerticalSolidList"/>
    <dgm:cxn modelId="{17A5D645-29D9-4015-BBB6-F32AA879BA4C}" type="presParOf" srcId="{E1390F17-DC84-4035-B823-C7F5E3CC313A}" destId="{5256D9A5-39C2-441F-A7CA-AE1CA8FAEDA3}" srcOrd="1" destOrd="0" presId="urn:microsoft.com/office/officeart/2018/2/layout/IconVerticalSolidList"/>
    <dgm:cxn modelId="{AE2C0350-58BE-48EE-9A39-1C22453F4BC8}" type="presParOf" srcId="{E1390F17-DC84-4035-B823-C7F5E3CC313A}" destId="{AB345657-099E-4BB0-94C9-529522573EBC}" srcOrd="2" destOrd="0" presId="urn:microsoft.com/office/officeart/2018/2/layout/IconVerticalSolidList"/>
    <dgm:cxn modelId="{E50966C3-39E3-404B-BA50-6EC75D7D94CE}" type="presParOf" srcId="{E1390F17-DC84-4035-B823-C7F5E3CC313A}" destId="{07C4CCDD-B03E-4696-BCC2-766F843071A6}" srcOrd="3" destOrd="0" presId="urn:microsoft.com/office/officeart/2018/2/layout/IconVerticalSolidList"/>
    <dgm:cxn modelId="{AF3AA9EE-0C74-430B-98F2-E5481848B644}" type="presParOf" srcId="{27C3BED4-5955-440E-B398-C39031F9C9C8}" destId="{17F3C7BD-CC95-48A9-A667-6A3FB8A148B1}" srcOrd="1" destOrd="0" presId="urn:microsoft.com/office/officeart/2018/2/layout/IconVerticalSolidList"/>
    <dgm:cxn modelId="{482A2B81-0459-49BB-AB81-03F88A3D9864}" type="presParOf" srcId="{27C3BED4-5955-440E-B398-C39031F9C9C8}" destId="{30E4978E-F13A-4EC1-B45A-02F7B51B9F34}" srcOrd="2" destOrd="0" presId="urn:microsoft.com/office/officeart/2018/2/layout/IconVerticalSolidList"/>
    <dgm:cxn modelId="{753264D5-E864-4609-9F7F-F88A5F06AB41}" type="presParOf" srcId="{30E4978E-F13A-4EC1-B45A-02F7B51B9F34}" destId="{BF34A362-2385-493C-BB43-1A2FD380F4F3}" srcOrd="0" destOrd="0" presId="urn:microsoft.com/office/officeart/2018/2/layout/IconVerticalSolidList"/>
    <dgm:cxn modelId="{1FE9A4D9-574C-4406-921B-3A948B3AC2AB}" type="presParOf" srcId="{30E4978E-F13A-4EC1-B45A-02F7B51B9F34}" destId="{AB775564-6FCF-43B0-BA8A-D07352492E98}" srcOrd="1" destOrd="0" presId="urn:microsoft.com/office/officeart/2018/2/layout/IconVerticalSolidList"/>
    <dgm:cxn modelId="{34B34F24-B942-49D7-ACD2-4174865366AB}" type="presParOf" srcId="{30E4978E-F13A-4EC1-B45A-02F7B51B9F34}" destId="{9B86A8A0-EA8A-4572-AC56-407DC09B2D52}" srcOrd="2" destOrd="0" presId="urn:microsoft.com/office/officeart/2018/2/layout/IconVerticalSolidList"/>
    <dgm:cxn modelId="{A3E2DC34-0A97-4E6A-B3B1-43DC6EA6F7A5}" type="presParOf" srcId="{30E4978E-F13A-4EC1-B45A-02F7B51B9F34}" destId="{839B3033-B6B6-4626-82F9-1870D441F67F}" srcOrd="3" destOrd="0" presId="urn:microsoft.com/office/officeart/2018/2/layout/IconVerticalSolidList"/>
    <dgm:cxn modelId="{ABFB0102-4F68-41E8-9FD5-37F3F568FD16}" type="presParOf" srcId="{27C3BED4-5955-440E-B398-C39031F9C9C8}" destId="{39B82F77-EA8E-4D6E-9A26-04D4B9948306}" srcOrd="3" destOrd="0" presId="urn:microsoft.com/office/officeart/2018/2/layout/IconVerticalSolidList"/>
    <dgm:cxn modelId="{C6CA0233-CC0E-468D-9CE5-4A00A0F798E8}" type="presParOf" srcId="{27C3BED4-5955-440E-B398-C39031F9C9C8}" destId="{73541676-C182-4E79-95DF-E9A23DBB69C7}" srcOrd="4" destOrd="0" presId="urn:microsoft.com/office/officeart/2018/2/layout/IconVerticalSolidList"/>
    <dgm:cxn modelId="{8A0C3061-582A-4458-974B-E73E3535E17E}" type="presParOf" srcId="{73541676-C182-4E79-95DF-E9A23DBB69C7}" destId="{4A83C8A2-F0B4-4B49-80D2-26B3A5A403D6}" srcOrd="0" destOrd="0" presId="urn:microsoft.com/office/officeart/2018/2/layout/IconVerticalSolidList"/>
    <dgm:cxn modelId="{85B172E8-10F9-49E7-90DB-1995F9F23DAF}" type="presParOf" srcId="{73541676-C182-4E79-95DF-E9A23DBB69C7}" destId="{2BAA63DD-77EF-408B-9203-B3E2F23DF1BE}" srcOrd="1" destOrd="0" presId="urn:microsoft.com/office/officeart/2018/2/layout/IconVerticalSolidList"/>
    <dgm:cxn modelId="{C04AE1F7-475F-4CA2-A20D-D50AC91675EB}" type="presParOf" srcId="{73541676-C182-4E79-95DF-E9A23DBB69C7}" destId="{F43C9E4D-09A2-4349-A6E5-7EB483DA4CE7}" srcOrd="2" destOrd="0" presId="urn:microsoft.com/office/officeart/2018/2/layout/IconVerticalSolidList"/>
    <dgm:cxn modelId="{B1CC1B9D-3E5D-4D1D-B902-B2303C75744C}" type="presParOf" srcId="{73541676-C182-4E79-95DF-E9A23DBB69C7}" destId="{EE9B838A-5D44-4E87-811C-BAE2B9C6A7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B9145-A8A0-435E-801A-12DBCD743AAD}"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n-US"/>
        </a:p>
      </dgm:t>
    </dgm:pt>
    <dgm:pt modelId="{F8ABDB43-5AB4-4221-A8AF-5096385D84AB}">
      <dgm:prSet phldrT="[Text]"/>
      <dgm:spPr/>
      <dgm:t>
        <a:bodyPr/>
        <a:lstStyle/>
        <a:p>
          <a:r>
            <a:rPr lang="en-US" smtClean="0"/>
            <a:t>Locate Existing Patients</a:t>
          </a:r>
          <a:endParaRPr lang="en-US" dirty="0"/>
        </a:p>
      </dgm:t>
    </dgm:pt>
    <dgm:pt modelId="{5A77ECEF-B922-4A4D-BF40-2D3AA16E37E7}" type="parTrans" cxnId="{D227EBDA-3DAF-4B4C-AB00-471A895E704B}">
      <dgm:prSet/>
      <dgm:spPr/>
      <dgm:t>
        <a:bodyPr/>
        <a:lstStyle/>
        <a:p>
          <a:endParaRPr lang="en-US"/>
        </a:p>
      </dgm:t>
    </dgm:pt>
    <dgm:pt modelId="{6E019D09-B89D-4950-BCFC-F6012D53D8F7}" type="sibTrans" cxnId="{D227EBDA-3DAF-4B4C-AB00-471A895E704B}">
      <dgm:prSet/>
      <dgm:spPr/>
      <dgm:t>
        <a:bodyPr/>
        <a:lstStyle/>
        <a:p>
          <a:endParaRPr lang="en-US"/>
        </a:p>
      </dgm:t>
    </dgm:pt>
    <dgm:pt modelId="{5107F8FF-60AC-4B17-8FB0-A4321F86B8F4}">
      <dgm:prSet phldrT="[Text]"/>
      <dgm:spPr/>
      <dgm:t>
        <a:bodyPr/>
        <a:lstStyle/>
        <a:p>
          <a:r>
            <a:rPr lang="en-US" dirty="0" err="1" smtClean="0"/>
            <a:t>iCare</a:t>
          </a:r>
          <a:r>
            <a:rPr lang="en-US" dirty="0" smtClean="0"/>
            <a:t>, RPMS/QMAN, Montana Infectious Disease Information System (MIDIS), Chart Reviews, Diagnosis Codes and Problem Lists</a:t>
          </a:r>
          <a:endParaRPr lang="en-US" dirty="0"/>
        </a:p>
      </dgm:t>
    </dgm:pt>
    <dgm:pt modelId="{46462E85-634F-4103-B331-71322AFC785D}" type="parTrans" cxnId="{DD0F3AD9-8724-4D33-88B3-5A44854FBACF}">
      <dgm:prSet/>
      <dgm:spPr/>
      <dgm:t>
        <a:bodyPr/>
        <a:lstStyle/>
        <a:p>
          <a:endParaRPr lang="en-US"/>
        </a:p>
      </dgm:t>
    </dgm:pt>
    <dgm:pt modelId="{DB7E7773-0715-47D8-8C52-3433FD76886D}" type="sibTrans" cxnId="{DD0F3AD9-8724-4D33-88B3-5A44854FBACF}">
      <dgm:prSet/>
      <dgm:spPr/>
      <dgm:t>
        <a:bodyPr/>
        <a:lstStyle/>
        <a:p>
          <a:endParaRPr lang="en-US"/>
        </a:p>
      </dgm:t>
    </dgm:pt>
    <dgm:pt modelId="{DE42248D-179A-4298-9EB3-9264BCB336F4}">
      <dgm:prSet phldrT="[Text]"/>
      <dgm:spPr/>
      <dgm:t>
        <a:bodyPr/>
        <a:lstStyle/>
        <a:p>
          <a:r>
            <a:rPr lang="en-US" smtClean="0"/>
            <a:t>Find New Patients</a:t>
          </a:r>
          <a:endParaRPr lang="en-US" dirty="0"/>
        </a:p>
      </dgm:t>
    </dgm:pt>
    <dgm:pt modelId="{E87ECE1D-150F-4368-9A11-9B72D78CAED8}" type="parTrans" cxnId="{705AA15F-D97C-4408-8102-72A21D66A685}">
      <dgm:prSet/>
      <dgm:spPr/>
      <dgm:t>
        <a:bodyPr/>
        <a:lstStyle/>
        <a:p>
          <a:endParaRPr lang="en-US"/>
        </a:p>
      </dgm:t>
    </dgm:pt>
    <dgm:pt modelId="{18024FFC-A3BE-4AD6-899C-D804044C889C}" type="sibTrans" cxnId="{705AA15F-D97C-4408-8102-72A21D66A685}">
      <dgm:prSet/>
      <dgm:spPr/>
      <dgm:t>
        <a:bodyPr/>
        <a:lstStyle/>
        <a:p>
          <a:endParaRPr lang="en-US"/>
        </a:p>
      </dgm:t>
    </dgm:pt>
    <dgm:pt modelId="{D8CA5CB0-E45C-46D5-9739-5895FF111CCF}">
      <dgm:prSet phldrT="[Text]"/>
      <dgm:spPr/>
      <dgm:t>
        <a:bodyPr/>
        <a:lstStyle/>
        <a:p>
          <a:r>
            <a:rPr lang="en-US" dirty="0" smtClean="0"/>
            <a:t>Provider/nurse education (in-house, local facilities, regional)</a:t>
          </a:r>
          <a:endParaRPr lang="en-US" dirty="0"/>
        </a:p>
      </dgm:t>
    </dgm:pt>
    <dgm:pt modelId="{041889A7-D8C3-42D8-B2C8-286F534CE227}" type="parTrans" cxnId="{B7D53A71-3A4A-4FE5-B057-D9A7D0CEE1EB}">
      <dgm:prSet/>
      <dgm:spPr/>
      <dgm:t>
        <a:bodyPr/>
        <a:lstStyle/>
        <a:p>
          <a:endParaRPr lang="en-US"/>
        </a:p>
      </dgm:t>
    </dgm:pt>
    <dgm:pt modelId="{4CE5538B-DD64-4064-96BE-7DFC7CFC1703}" type="sibTrans" cxnId="{B7D53A71-3A4A-4FE5-B057-D9A7D0CEE1EB}">
      <dgm:prSet/>
      <dgm:spPr/>
      <dgm:t>
        <a:bodyPr/>
        <a:lstStyle/>
        <a:p>
          <a:endParaRPr lang="en-US"/>
        </a:p>
      </dgm:t>
    </dgm:pt>
    <dgm:pt modelId="{7022818C-C382-4C4D-85EB-0784E9F5C721}">
      <dgm:prSet phldrT="[Text]"/>
      <dgm:spPr/>
      <dgm:t>
        <a:bodyPr/>
        <a:lstStyle/>
        <a:p>
          <a:r>
            <a:rPr lang="en-US" dirty="0" smtClean="0"/>
            <a:t>Initial Patient Contact &amp; Investigation</a:t>
          </a:r>
          <a:endParaRPr lang="en-US" dirty="0"/>
        </a:p>
      </dgm:t>
    </dgm:pt>
    <dgm:pt modelId="{7AA624BF-7885-4689-9E88-5B1BD2A12609}" type="parTrans" cxnId="{01227E71-4FAB-4FCC-AC10-DBBA349EEEE4}">
      <dgm:prSet/>
      <dgm:spPr/>
      <dgm:t>
        <a:bodyPr/>
        <a:lstStyle/>
        <a:p>
          <a:endParaRPr lang="en-US"/>
        </a:p>
      </dgm:t>
    </dgm:pt>
    <dgm:pt modelId="{5AAAB905-5AE0-4730-A748-D4DF61AAD1CC}" type="sibTrans" cxnId="{01227E71-4FAB-4FCC-AC10-DBBA349EEEE4}">
      <dgm:prSet/>
      <dgm:spPr/>
      <dgm:t>
        <a:bodyPr/>
        <a:lstStyle/>
        <a:p>
          <a:endParaRPr lang="en-US"/>
        </a:p>
      </dgm:t>
    </dgm:pt>
    <dgm:pt modelId="{5C18C711-99E3-4B8C-AA66-DEC790E273B8}">
      <dgm:prSet phldrT="[Text]"/>
      <dgm:spPr/>
      <dgm:t>
        <a:bodyPr/>
        <a:lstStyle/>
        <a:p>
          <a:r>
            <a:rPr lang="en-US" smtClean="0"/>
            <a:t>At clinic, home visits, phone calls, neutral locations, jail</a:t>
          </a:r>
          <a:endParaRPr lang="en-US" dirty="0"/>
        </a:p>
      </dgm:t>
    </dgm:pt>
    <dgm:pt modelId="{0E6B2873-584B-4D32-8A18-86D7000BD408}" type="parTrans" cxnId="{C6640DF0-070D-47DD-9A16-47A6836253F5}">
      <dgm:prSet/>
      <dgm:spPr/>
      <dgm:t>
        <a:bodyPr/>
        <a:lstStyle/>
        <a:p>
          <a:endParaRPr lang="en-US"/>
        </a:p>
      </dgm:t>
    </dgm:pt>
    <dgm:pt modelId="{D193D205-8676-4A11-BCE8-C02AC0F2F04D}" type="sibTrans" cxnId="{C6640DF0-070D-47DD-9A16-47A6836253F5}">
      <dgm:prSet/>
      <dgm:spPr/>
      <dgm:t>
        <a:bodyPr/>
        <a:lstStyle/>
        <a:p>
          <a:endParaRPr lang="en-US"/>
        </a:p>
      </dgm:t>
    </dgm:pt>
    <dgm:pt modelId="{410CC0E2-1454-44A4-BBD3-5A844F2A9671}">
      <dgm:prSet/>
      <dgm:spPr/>
      <dgm:t>
        <a:bodyPr/>
        <a:lstStyle/>
        <a:p>
          <a:r>
            <a:rPr lang="en-US" dirty="0" smtClean="0"/>
            <a:t>Screening reminder in EHR for patients 17 years and older</a:t>
          </a:r>
          <a:endParaRPr lang="en-US" dirty="0"/>
        </a:p>
      </dgm:t>
    </dgm:pt>
    <dgm:pt modelId="{7299721B-A251-43B9-80FF-1060B2B246B0}" type="parTrans" cxnId="{4FDC1F0B-48C2-4954-9904-41FC747FD491}">
      <dgm:prSet/>
      <dgm:spPr/>
      <dgm:t>
        <a:bodyPr/>
        <a:lstStyle/>
        <a:p>
          <a:endParaRPr lang="en-US"/>
        </a:p>
      </dgm:t>
    </dgm:pt>
    <dgm:pt modelId="{6F2C648B-EA44-406C-81E4-5F55F91BA81D}" type="sibTrans" cxnId="{4FDC1F0B-48C2-4954-9904-41FC747FD491}">
      <dgm:prSet/>
      <dgm:spPr/>
      <dgm:t>
        <a:bodyPr/>
        <a:lstStyle/>
        <a:p>
          <a:endParaRPr lang="en-US"/>
        </a:p>
      </dgm:t>
    </dgm:pt>
    <dgm:pt modelId="{23BE67B3-3F96-4B43-8868-F8E634123B27}">
      <dgm:prSet/>
      <dgm:spPr/>
      <dgm:t>
        <a:bodyPr/>
        <a:lstStyle/>
        <a:p>
          <a:r>
            <a:rPr lang="en-US" smtClean="0"/>
            <a:t>Community screenings (CLIA waived) </a:t>
          </a:r>
          <a:endParaRPr lang="en-US" dirty="0"/>
        </a:p>
      </dgm:t>
    </dgm:pt>
    <dgm:pt modelId="{F1D93E63-D25C-4957-BA9A-4BF49665FBC1}" type="parTrans" cxnId="{B0C20AE3-C15D-40DA-A45F-AC5A84DD4363}">
      <dgm:prSet/>
      <dgm:spPr/>
      <dgm:t>
        <a:bodyPr/>
        <a:lstStyle/>
        <a:p>
          <a:endParaRPr lang="en-US"/>
        </a:p>
      </dgm:t>
    </dgm:pt>
    <dgm:pt modelId="{8A44E009-909C-41FF-810D-057A5F25F5C8}" type="sibTrans" cxnId="{B0C20AE3-C15D-40DA-A45F-AC5A84DD4363}">
      <dgm:prSet/>
      <dgm:spPr/>
      <dgm:t>
        <a:bodyPr/>
        <a:lstStyle/>
        <a:p>
          <a:endParaRPr lang="en-US"/>
        </a:p>
      </dgm:t>
    </dgm:pt>
    <dgm:pt modelId="{2DEBC9B7-4E5F-4E49-A273-CFC9FC7DD2DF}">
      <dgm:prSet/>
      <dgm:spPr/>
      <dgm:t>
        <a:bodyPr/>
        <a:lstStyle/>
        <a:p>
          <a:r>
            <a:rPr lang="en-US" dirty="0" smtClean="0"/>
            <a:t>Detention Center Visits</a:t>
          </a:r>
          <a:endParaRPr lang="en-US" dirty="0"/>
        </a:p>
      </dgm:t>
    </dgm:pt>
    <dgm:pt modelId="{3F78DE96-9DB4-4937-90D9-4B2AC39100F5}" type="parTrans" cxnId="{62172878-7608-45FC-84E5-8026205B9F5E}">
      <dgm:prSet/>
      <dgm:spPr/>
      <dgm:t>
        <a:bodyPr/>
        <a:lstStyle/>
        <a:p>
          <a:endParaRPr lang="en-US"/>
        </a:p>
      </dgm:t>
    </dgm:pt>
    <dgm:pt modelId="{3FA1ACED-E504-410E-B536-493FDF6D2FF3}" type="sibTrans" cxnId="{62172878-7608-45FC-84E5-8026205B9F5E}">
      <dgm:prSet/>
      <dgm:spPr/>
      <dgm:t>
        <a:bodyPr/>
        <a:lstStyle/>
        <a:p>
          <a:endParaRPr lang="en-US"/>
        </a:p>
      </dgm:t>
    </dgm:pt>
    <dgm:pt modelId="{78BB9EA0-65CC-484D-AA0A-3650D1B826F6}">
      <dgm:prSet/>
      <dgm:spPr/>
      <dgm:t>
        <a:bodyPr/>
        <a:lstStyle/>
        <a:p>
          <a:r>
            <a:rPr lang="en-US" dirty="0" smtClean="0"/>
            <a:t>Provide patient education, ECHO investigation, draw labs, collect documents and signatures</a:t>
          </a:r>
          <a:endParaRPr lang="en-US" dirty="0"/>
        </a:p>
      </dgm:t>
    </dgm:pt>
    <dgm:pt modelId="{7E19BB85-4483-416F-8747-35111B3BA61D}" type="parTrans" cxnId="{E13705A6-5990-4171-BD9A-83D55E2F7E9A}">
      <dgm:prSet/>
      <dgm:spPr/>
      <dgm:t>
        <a:bodyPr/>
        <a:lstStyle/>
        <a:p>
          <a:endParaRPr lang="en-US"/>
        </a:p>
      </dgm:t>
    </dgm:pt>
    <dgm:pt modelId="{9892E351-DF1F-4DCC-9D98-56146F036FC7}" type="sibTrans" cxnId="{E13705A6-5990-4171-BD9A-83D55E2F7E9A}">
      <dgm:prSet/>
      <dgm:spPr/>
      <dgm:t>
        <a:bodyPr/>
        <a:lstStyle/>
        <a:p>
          <a:endParaRPr lang="en-US"/>
        </a:p>
      </dgm:t>
    </dgm:pt>
    <dgm:pt modelId="{55F6DB2F-3BBD-4F2B-AA9A-ECBB94DC88B2}">
      <dgm:prSet/>
      <dgm:spPr/>
      <dgm:t>
        <a:bodyPr/>
        <a:lstStyle/>
        <a:p>
          <a:r>
            <a:rPr lang="en-US" dirty="0" smtClean="0"/>
            <a:t>Patient Follow-Up Throughout Treatment Process and After</a:t>
          </a:r>
          <a:endParaRPr lang="en-US" dirty="0"/>
        </a:p>
      </dgm:t>
    </dgm:pt>
    <dgm:pt modelId="{562EC729-3610-4B96-A0A6-CCE5B5BB803F}" type="parTrans" cxnId="{3EB1C6AC-FB8A-4F47-AE85-EF45B85FED48}">
      <dgm:prSet/>
      <dgm:spPr/>
      <dgm:t>
        <a:bodyPr/>
        <a:lstStyle/>
        <a:p>
          <a:endParaRPr lang="en-US"/>
        </a:p>
      </dgm:t>
    </dgm:pt>
    <dgm:pt modelId="{4A817BF3-0985-4845-A17D-430F7E67EA8A}" type="sibTrans" cxnId="{3EB1C6AC-FB8A-4F47-AE85-EF45B85FED48}">
      <dgm:prSet/>
      <dgm:spPr/>
      <dgm:t>
        <a:bodyPr/>
        <a:lstStyle/>
        <a:p>
          <a:endParaRPr lang="en-US"/>
        </a:p>
      </dgm:t>
    </dgm:pt>
    <dgm:pt modelId="{0791F13A-FC3E-4F5B-9B6D-9D80CFBC42FD}">
      <dgm:prSet/>
      <dgm:spPr/>
      <dgm:t>
        <a:bodyPr/>
        <a:lstStyle/>
        <a:p>
          <a:r>
            <a:rPr lang="en-US" smtClean="0"/>
            <a:t>Present during ECHO presentation</a:t>
          </a:r>
          <a:endParaRPr lang="en-US" dirty="0"/>
        </a:p>
      </dgm:t>
    </dgm:pt>
    <dgm:pt modelId="{B54748B9-5794-439F-BAC0-7228EC53EC6E}" type="parTrans" cxnId="{AF48560A-47A2-4AD2-B2DB-1FB4B0BB3216}">
      <dgm:prSet/>
      <dgm:spPr/>
      <dgm:t>
        <a:bodyPr/>
        <a:lstStyle/>
        <a:p>
          <a:endParaRPr lang="en-US"/>
        </a:p>
      </dgm:t>
    </dgm:pt>
    <dgm:pt modelId="{27820BF4-6FF2-4879-8DDF-C74A10F05B82}" type="sibTrans" cxnId="{AF48560A-47A2-4AD2-B2DB-1FB4B0BB3216}">
      <dgm:prSet/>
      <dgm:spPr/>
      <dgm:t>
        <a:bodyPr/>
        <a:lstStyle/>
        <a:p>
          <a:endParaRPr lang="en-US"/>
        </a:p>
      </dgm:t>
    </dgm:pt>
    <dgm:pt modelId="{31FD9F4C-1C43-4095-8E4D-B2559C4EC409}">
      <dgm:prSet/>
      <dgm:spPr/>
      <dgm:t>
        <a:bodyPr/>
        <a:lstStyle/>
        <a:p>
          <a:r>
            <a:rPr lang="en-US" smtClean="0"/>
            <a:t>Reminder calls to patients</a:t>
          </a:r>
          <a:endParaRPr lang="en-US" dirty="0"/>
        </a:p>
      </dgm:t>
    </dgm:pt>
    <dgm:pt modelId="{5786FBC9-485D-4F79-B340-9F1D32A192C5}" type="parTrans" cxnId="{D401F7B5-21ED-4294-90D4-873B67EE6B85}">
      <dgm:prSet/>
      <dgm:spPr/>
      <dgm:t>
        <a:bodyPr/>
        <a:lstStyle/>
        <a:p>
          <a:endParaRPr lang="en-US"/>
        </a:p>
      </dgm:t>
    </dgm:pt>
    <dgm:pt modelId="{26538D42-8DF0-445F-BDAF-88DFAA5B9AFD}" type="sibTrans" cxnId="{D401F7B5-21ED-4294-90D4-873B67EE6B85}">
      <dgm:prSet/>
      <dgm:spPr/>
      <dgm:t>
        <a:bodyPr/>
        <a:lstStyle/>
        <a:p>
          <a:endParaRPr lang="en-US"/>
        </a:p>
      </dgm:t>
    </dgm:pt>
    <dgm:pt modelId="{F0A60818-6294-427E-BA99-8782808541CB}">
      <dgm:prSet/>
      <dgm:spPr/>
      <dgm:t>
        <a:bodyPr/>
        <a:lstStyle/>
        <a:p>
          <a:r>
            <a:rPr lang="en-US" smtClean="0"/>
            <a:t>Home visits for lab draws and medication delivery</a:t>
          </a:r>
          <a:endParaRPr lang="en-US" dirty="0"/>
        </a:p>
      </dgm:t>
    </dgm:pt>
    <dgm:pt modelId="{70BAD582-4559-438A-9F4B-691A298155E7}" type="parTrans" cxnId="{7B149D34-07DA-4182-98FF-C6894985BF3C}">
      <dgm:prSet/>
      <dgm:spPr/>
      <dgm:t>
        <a:bodyPr/>
        <a:lstStyle/>
        <a:p>
          <a:endParaRPr lang="en-US"/>
        </a:p>
      </dgm:t>
    </dgm:pt>
    <dgm:pt modelId="{857C4F7A-AD68-434B-BFDE-79B25C35CE81}" type="sibTrans" cxnId="{7B149D34-07DA-4182-98FF-C6894985BF3C}">
      <dgm:prSet/>
      <dgm:spPr/>
      <dgm:t>
        <a:bodyPr/>
        <a:lstStyle/>
        <a:p>
          <a:endParaRPr lang="en-US"/>
        </a:p>
      </dgm:t>
    </dgm:pt>
    <dgm:pt modelId="{EDFC5629-BD0A-4581-B412-C9D63C5C7469}">
      <dgm:prSet/>
      <dgm:spPr/>
      <dgm:t>
        <a:bodyPr/>
        <a:lstStyle/>
        <a:p>
          <a:r>
            <a:rPr lang="en-US" dirty="0" smtClean="0"/>
            <a:t>Administer Immunizations</a:t>
          </a:r>
          <a:endParaRPr lang="en-US" dirty="0"/>
        </a:p>
      </dgm:t>
    </dgm:pt>
    <dgm:pt modelId="{23E26C21-1C80-4221-9081-61105A566E45}" type="parTrans" cxnId="{A2C199B2-4F65-441C-9F3D-EEDAE88730F5}">
      <dgm:prSet/>
      <dgm:spPr/>
      <dgm:t>
        <a:bodyPr/>
        <a:lstStyle/>
        <a:p>
          <a:endParaRPr lang="en-US"/>
        </a:p>
      </dgm:t>
    </dgm:pt>
    <dgm:pt modelId="{081E439D-1003-41B3-B18C-75B4CEB6EA67}" type="sibTrans" cxnId="{A2C199B2-4F65-441C-9F3D-EEDAE88730F5}">
      <dgm:prSet/>
      <dgm:spPr/>
      <dgm:t>
        <a:bodyPr/>
        <a:lstStyle/>
        <a:p>
          <a:endParaRPr lang="en-US"/>
        </a:p>
      </dgm:t>
    </dgm:pt>
    <dgm:pt modelId="{29DDDA90-0C88-4F5F-978A-7B435ACB49C1}">
      <dgm:prSet/>
      <dgm:spPr/>
      <dgm:t>
        <a:bodyPr/>
        <a:lstStyle/>
        <a:p>
          <a:r>
            <a:rPr lang="en-US" dirty="0" smtClean="0"/>
            <a:t>Baby Check Ups</a:t>
          </a:r>
          <a:endParaRPr lang="en-US" dirty="0"/>
        </a:p>
      </dgm:t>
    </dgm:pt>
    <dgm:pt modelId="{4D3FB7B0-F094-43F9-83D8-16F29CEA2067}" type="parTrans" cxnId="{6444A922-818C-46D6-9EDD-255D7AF94C96}">
      <dgm:prSet/>
      <dgm:spPr/>
      <dgm:t>
        <a:bodyPr/>
        <a:lstStyle/>
        <a:p>
          <a:endParaRPr lang="en-US"/>
        </a:p>
      </dgm:t>
    </dgm:pt>
    <dgm:pt modelId="{363A9D88-EDA6-400B-9E30-B26124544C3F}" type="sibTrans" cxnId="{6444A922-818C-46D6-9EDD-255D7AF94C96}">
      <dgm:prSet/>
      <dgm:spPr/>
      <dgm:t>
        <a:bodyPr/>
        <a:lstStyle/>
        <a:p>
          <a:endParaRPr lang="en-US"/>
        </a:p>
      </dgm:t>
    </dgm:pt>
    <dgm:pt modelId="{952F76C0-1E8A-4988-887D-8CBF14900AF8}" type="pres">
      <dgm:prSet presAssocID="{808B9145-A8A0-435E-801A-12DBCD743AAD}" presName="Name0" presStyleCnt="0">
        <dgm:presLayoutVars>
          <dgm:dir/>
          <dgm:animLvl val="lvl"/>
          <dgm:resizeHandles val="exact"/>
        </dgm:presLayoutVars>
      </dgm:prSet>
      <dgm:spPr/>
      <dgm:t>
        <a:bodyPr/>
        <a:lstStyle/>
        <a:p>
          <a:endParaRPr lang="en-US"/>
        </a:p>
      </dgm:t>
    </dgm:pt>
    <dgm:pt modelId="{683BA6BA-EF5E-43AE-BE5B-AD20A75FC267}" type="pres">
      <dgm:prSet presAssocID="{F8ABDB43-5AB4-4221-A8AF-5096385D84AB}" presName="composite" presStyleCnt="0"/>
      <dgm:spPr/>
    </dgm:pt>
    <dgm:pt modelId="{FB0A1B81-B168-48A1-9FCF-7B8B1F60329A}" type="pres">
      <dgm:prSet presAssocID="{F8ABDB43-5AB4-4221-A8AF-5096385D84AB}" presName="parTx" presStyleLbl="alignNode1" presStyleIdx="0" presStyleCnt="4">
        <dgm:presLayoutVars>
          <dgm:chMax val="0"/>
          <dgm:chPref val="0"/>
          <dgm:bulletEnabled val="1"/>
        </dgm:presLayoutVars>
      </dgm:prSet>
      <dgm:spPr/>
      <dgm:t>
        <a:bodyPr/>
        <a:lstStyle/>
        <a:p>
          <a:endParaRPr lang="en-US"/>
        </a:p>
      </dgm:t>
    </dgm:pt>
    <dgm:pt modelId="{B42A7B53-62EE-4FDE-83C4-0E1EAE47D27A}" type="pres">
      <dgm:prSet presAssocID="{F8ABDB43-5AB4-4221-A8AF-5096385D84AB}" presName="desTx" presStyleLbl="alignAccFollowNode1" presStyleIdx="0" presStyleCnt="4">
        <dgm:presLayoutVars>
          <dgm:bulletEnabled val="1"/>
        </dgm:presLayoutVars>
      </dgm:prSet>
      <dgm:spPr/>
      <dgm:t>
        <a:bodyPr/>
        <a:lstStyle/>
        <a:p>
          <a:endParaRPr lang="en-US"/>
        </a:p>
      </dgm:t>
    </dgm:pt>
    <dgm:pt modelId="{0A7902F9-439B-496E-901D-B52517DA42F9}" type="pres">
      <dgm:prSet presAssocID="{6E019D09-B89D-4950-BCFC-F6012D53D8F7}" presName="space" presStyleCnt="0"/>
      <dgm:spPr/>
    </dgm:pt>
    <dgm:pt modelId="{E075AB4C-5E2C-4C19-AE53-C5564E078478}" type="pres">
      <dgm:prSet presAssocID="{DE42248D-179A-4298-9EB3-9264BCB336F4}" presName="composite" presStyleCnt="0"/>
      <dgm:spPr/>
    </dgm:pt>
    <dgm:pt modelId="{F22B84EF-9FC8-4808-A95E-A4951E71877D}" type="pres">
      <dgm:prSet presAssocID="{DE42248D-179A-4298-9EB3-9264BCB336F4}" presName="parTx" presStyleLbl="alignNode1" presStyleIdx="1" presStyleCnt="4">
        <dgm:presLayoutVars>
          <dgm:chMax val="0"/>
          <dgm:chPref val="0"/>
          <dgm:bulletEnabled val="1"/>
        </dgm:presLayoutVars>
      </dgm:prSet>
      <dgm:spPr/>
      <dgm:t>
        <a:bodyPr/>
        <a:lstStyle/>
        <a:p>
          <a:endParaRPr lang="en-US"/>
        </a:p>
      </dgm:t>
    </dgm:pt>
    <dgm:pt modelId="{7E65C128-F78D-428B-A414-E28AFFB62491}" type="pres">
      <dgm:prSet presAssocID="{DE42248D-179A-4298-9EB3-9264BCB336F4}" presName="desTx" presStyleLbl="alignAccFollowNode1" presStyleIdx="1" presStyleCnt="4">
        <dgm:presLayoutVars>
          <dgm:bulletEnabled val="1"/>
        </dgm:presLayoutVars>
      </dgm:prSet>
      <dgm:spPr/>
      <dgm:t>
        <a:bodyPr/>
        <a:lstStyle/>
        <a:p>
          <a:endParaRPr lang="en-US"/>
        </a:p>
      </dgm:t>
    </dgm:pt>
    <dgm:pt modelId="{6823A009-A783-421C-9C94-AC68EADD93B7}" type="pres">
      <dgm:prSet presAssocID="{18024FFC-A3BE-4AD6-899C-D804044C889C}" presName="space" presStyleCnt="0"/>
      <dgm:spPr/>
    </dgm:pt>
    <dgm:pt modelId="{34296AC2-1531-4F21-B6A2-28B38A5C3E7F}" type="pres">
      <dgm:prSet presAssocID="{7022818C-C382-4C4D-85EB-0784E9F5C721}" presName="composite" presStyleCnt="0"/>
      <dgm:spPr/>
    </dgm:pt>
    <dgm:pt modelId="{A8304DAF-1F51-4621-BB4F-8E7CB8E45FCC}" type="pres">
      <dgm:prSet presAssocID="{7022818C-C382-4C4D-85EB-0784E9F5C721}" presName="parTx" presStyleLbl="alignNode1" presStyleIdx="2" presStyleCnt="4">
        <dgm:presLayoutVars>
          <dgm:chMax val="0"/>
          <dgm:chPref val="0"/>
          <dgm:bulletEnabled val="1"/>
        </dgm:presLayoutVars>
      </dgm:prSet>
      <dgm:spPr/>
      <dgm:t>
        <a:bodyPr/>
        <a:lstStyle/>
        <a:p>
          <a:endParaRPr lang="en-US"/>
        </a:p>
      </dgm:t>
    </dgm:pt>
    <dgm:pt modelId="{EC3F811B-287D-4197-8CD2-0B10D05F0306}" type="pres">
      <dgm:prSet presAssocID="{7022818C-C382-4C4D-85EB-0784E9F5C721}" presName="desTx" presStyleLbl="alignAccFollowNode1" presStyleIdx="2" presStyleCnt="4">
        <dgm:presLayoutVars>
          <dgm:bulletEnabled val="1"/>
        </dgm:presLayoutVars>
      </dgm:prSet>
      <dgm:spPr/>
      <dgm:t>
        <a:bodyPr/>
        <a:lstStyle/>
        <a:p>
          <a:endParaRPr lang="en-US"/>
        </a:p>
      </dgm:t>
    </dgm:pt>
    <dgm:pt modelId="{FA6024B8-A11B-4A5F-B0BE-366BA349F36D}" type="pres">
      <dgm:prSet presAssocID="{5AAAB905-5AE0-4730-A748-D4DF61AAD1CC}" presName="space" presStyleCnt="0"/>
      <dgm:spPr/>
    </dgm:pt>
    <dgm:pt modelId="{7B8AA689-7990-41DB-B8D9-4E704E69AC9D}" type="pres">
      <dgm:prSet presAssocID="{55F6DB2F-3BBD-4F2B-AA9A-ECBB94DC88B2}" presName="composite" presStyleCnt="0"/>
      <dgm:spPr/>
    </dgm:pt>
    <dgm:pt modelId="{93F79A45-B833-4DEC-8985-D9E1C903C47A}" type="pres">
      <dgm:prSet presAssocID="{55F6DB2F-3BBD-4F2B-AA9A-ECBB94DC88B2}" presName="parTx" presStyleLbl="alignNode1" presStyleIdx="3" presStyleCnt="4">
        <dgm:presLayoutVars>
          <dgm:chMax val="0"/>
          <dgm:chPref val="0"/>
          <dgm:bulletEnabled val="1"/>
        </dgm:presLayoutVars>
      </dgm:prSet>
      <dgm:spPr/>
      <dgm:t>
        <a:bodyPr/>
        <a:lstStyle/>
        <a:p>
          <a:endParaRPr lang="en-US"/>
        </a:p>
      </dgm:t>
    </dgm:pt>
    <dgm:pt modelId="{BF0F6DF0-336F-4A4B-B67B-C106507BFAB6}" type="pres">
      <dgm:prSet presAssocID="{55F6DB2F-3BBD-4F2B-AA9A-ECBB94DC88B2}" presName="desTx" presStyleLbl="alignAccFollowNode1" presStyleIdx="3" presStyleCnt="4">
        <dgm:presLayoutVars>
          <dgm:bulletEnabled val="1"/>
        </dgm:presLayoutVars>
      </dgm:prSet>
      <dgm:spPr/>
      <dgm:t>
        <a:bodyPr/>
        <a:lstStyle/>
        <a:p>
          <a:endParaRPr lang="en-US"/>
        </a:p>
      </dgm:t>
    </dgm:pt>
  </dgm:ptLst>
  <dgm:cxnLst>
    <dgm:cxn modelId="{7B149D34-07DA-4182-98FF-C6894985BF3C}" srcId="{55F6DB2F-3BBD-4F2B-AA9A-ECBB94DC88B2}" destId="{F0A60818-6294-427E-BA99-8782808541CB}" srcOrd="2" destOrd="0" parTransId="{70BAD582-4559-438A-9F4B-691A298155E7}" sibTransId="{857C4F7A-AD68-434B-BFDE-79B25C35CE81}"/>
    <dgm:cxn modelId="{C9467B5F-9D19-4AF5-931B-3D61BEA0406D}" type="presOf" srcId="{5107F8FF-60AC-4B17-8FB0-A4321F86B8F4}" destId="{B42A7B53-62EE-4FDE-83C4-0E1EAE47D27A}" srcOrd="0" destOrd="0" presId="urn:microsoft.com/office/officeart/2005/8/layout/hList1"/>
    <dgm:cxn modelId="{C6640DF0-070D-47DD-9A16-47A6836253F5}" srcId="{7022818C-C382-4C4D-85EB-0784E9F5C721}" destId="{5C18C711-99E3-4B8C-AA66-DEC790E273B8}" srcOrd="0" destOrd="0" parTransId="{0E6B2873-584B-4D32-8A18-86D7000BD408}" sibTransId="{D193D205-8676-4A11-BCE8-C02AC0F2F04D}"/>
    <dgm:cxn modelId="{DD0F3AD9-8724-4D33-88B3-5A44854FBACF}" srcId="{F8ABDB43-5AB4-4221-A8AF-5096385D84AB}" destId="{5107F8FF-60AC-4B17-8FB0-A4321F86B8F4}" srcOrd="0" destOrd="0" parTransId="{46462E85-634F-4103-B331-71322AFC785D}" sibTransId="{DB7E7773-0715-47D8-8C52-3433FD76886D}"/>
    <dgm:cxn modelId="{6444A922-818C-46D6-9EDD-255D7AF94C96}" srcId="{55F6DB2F-3BBD-4F2B-AA9A-ECBB94DC88B2}" destId="{29DDDA90-0C88-4F5F-978A-7B435ACB49C1}" srcOrd="4" destOrd="0" parTransId="{4D3FB7B0-F094-43F9-83D8-16F29CEA2067}" sibTransId="{363A9D88-EDA6-400B-9E30-B26124544C3F}"/>
    <dgm:cxn modelId="{987849AE-F3EE-4B0E-AE60-59E77B8A6194}" type="presOf" srcId="{0791F13A-FC3E-4F5B-9B6D-9D80CFBC42FD}" destId="{BF0F6DF0-336F-4A4B-B67B-C106507BFAB6}" srcOrd="0" destOrd="0" presId="urn:microsoft.com/office/officeart/2005/8/layout/hList1"/>
    <dgm:cxn modelId="{65C7D97B-4C67-4488-B1BD-B6370A38F5AA}" type="presOf" srcId="{23BE67B3-3F96-4B43-8868-F8E634123B27}" destId="{7E65C128-F78D-428B-A414-E28AFFB62491}" srcOrd="0" destOrd="2" presId="urn:microsoft.com/office/officeart/2005/8/layout/hList1"/>
    <dgm:cxn modelId="{A2C199B2-4F65-441C-9F3D-EEDAE88730F5}" srcId="{55F6DB2F-3BBD-4F2B-AA9A-ECBB94DC88B2}" destId="{EDFC5629-BD0A-4581-B412-C9D63C5C7469}" srcOrd="3" destOrd="0" parTransId="{23E26C21-1C80-4221-9081-61105A566E45}" sibTransId="{081E439D-1003-41B3-B18C-75B4CEB6EA67}"/>
    <dgm:cxn modelId="{8DB8F52A-55B8-4BFA-8879-64EA5A480351}" type="presOf" srcId="{DE42248D-179A-4298-9EB3-9264BCB336F4}" destId="{F22B84EF-9FC8-4808-A95E-A4951E71877D}" srcOrd="0" destOrd="0" presId="urn:microsoft.com/office/officeart/2005/8/layout/hList1"/>
    <dgm:cxn modelId="{B7D53A71-3A4A-4FE5-B057-D9A7D0CEE1EB}" srcId="{DE42248D-179A-4298-9EB3-9264BCB336F4}" destId="{D8CA5CB0-E45C-46D5-9739-5895FF111CCF}" srcOrd="0" destOrd="0" parTransId="{041889A7-D8C3-42D8-B2C8-286F534CE227}" sibTransId="{4CE5538B-DD64-4064-96BE-7DFC7CFC1703}"/>
    <dgm:cxn modelId="{D227EBDA-3DAF-4B4C-AB00-471A895E704B}" srcId="{808B9145-A8A0-435E-801A-12DBCD743AAD}" destId="{F8ABDB43-5AB4-4221-A8AF-5096385D84AB}" srcOrd="0" destOrd="0" parTransId="{5A77ECEF-B922-4A4D-BF40-2D3AA16E37E7}" sibTransId="{6E019D09-B89D-4950-BCFC-F6012D53D8F7}"/>
    <dgm:cxn modelId="{0BB9B9BB-1BE1-4E25-9882-68FA499FD0C2}" type="presOf" srcId="{7022818C-C382-4C4D-85EB-0784E9F5C721}" destId="{A8304DAF-1F51-4621-BB4F-8E7CB8E45FCC}" srcOrd="0" destOrd="0" presId="urn:microsoft.com/office/officeart/2005/8/layout/hList1"/>
    <dgm:cxn modelId="{705AA15F-D97C-4408-8102-72A21D66A685}" srcId="{808B9145-A8A0-435E-801A-12DBCD743AAD}" destId="{DE42248D-179A-4298-9EB3-9264BCB336F4}" srcOrd="1" destOrd="0" parTransId="{E87ECE1D-150F-4368-9A11-9B72D78CAED8}" sibTransId="{18024FFC-A3BE-4AD6-899C-D804044C889C}"/>
    <dgm:cxn modelId="{17801F55-8788-4056-8D8B-6907A8D271DB}" type="presOf" srcId="{5C18C711-99E3-4B8C-AA66-DEC790E273B8}" destId="{EC3F811B-287D-4197-8CD2-0B10D05F0306}" srcOrd="0" destOrd="0" presId="urn:microsoft.com/office/officeart/2005/8/layout/hList1"/>
    <dgm:cxn modelId="{537A4288-E238-4B6F-B17A-2E62904B6DB3}" type="presOf" srcId="{78BB9EA0-65CC-484D-AA0A-3650D1B826F6}" destId="{EC3F811B-287D-4197-8CD2-0B10D05F0306}" srcOrd="0" destOrd="1" presId="urn:microsoft.com/office/officeart/2005/8/layout/hList1"/>
    <dgm:cxn modelId="{BA14E948-4B7D-4DBD-8E3B-389B8C78D450}" type="presOf" srcId="{EDFC5629-BD0A-4581-B412-C9D63C5C7469}" destId="{BF0F6DF0-336F-4A4B-B67B-C106507BFAB6}" srcOrd="0" destOrd="3" presId="urn:microsoft.com/office/officeart/2005/8/layout/hList1"/>
    <dgm:cxn modelId="{2E5443CE-235B-430D-839E-183B00244BDA}" type="presOf" srcId="{2DEBC9B7-4E5F-4E49-A273-CFC9FC7DD2DF}" destId="{7E65C128-F78D-428B-A414-E28AFFB62491}" srcOrd="0" destOrd="3" presId="urn:microsoft.com/office/officeart/2005/8/layout/hList1"/>
    <dgm:cxn modelId="{A610DB53-FA43-467A-BAF6-BAA76ACD136B}" type="presOf" srcId="{F0A60818-6294-427E-BA99-8782808541CB}" destId="{BF0F6DF0-336F-4A4B-B67B-C106507BFAB6}" srcOrd="0" destOrd="2" presId="urn:microsoft.com/office/officeart/2005/8/layout/hList1"/>
    <dgm:cxn modelId="{4D858391-02F6-4464-ADB3-4BD14821EAD6}" type="presOf" srcId="{F8ABDB43-5AB4-4221-A8AF-5096385D84AB}" destId="{FB0A1B81-B168-48A1-9FCF-7B8B1F60329A}" srcOrd="0" destOrd="0" presId="urn:microsoft.com/office/officeart/2005/8/layout/hList1"/>
    <dgm:cxn modelId="{D1E53742-533C-41AB-9E41-05BE64E03651}" type="presOf" srcId="{31FD9F4C-1C43-4095-8E4D-B2559C4EC409}" destId="{BF0F6DF0-336F-4A4B-B67B-C106507BFAB6}" srcOrd="0" destOrd="1" presId="urn:microsoft.com/office/officeart/2005/8/layout/hList1"/>
    <dgm:cxn modelId="{8BED3C89-696E-48CB-A877-523DB317687E}" type="presOf" srcId="{410CC0E2-1454-44A4-BBD3-5A844F2A9671}" destId="{7E65C128-F78D-428B-A414-E28AFFB62491}" srcOrd="0" destOrd="1" presId="urn:microsoft.com/office/officeart/2005/8/layout/hList1"/>
    <dgm:cxn modelId="{BB61820E-6472-446E-B04D-18C53227ACE0}" type="presOf" srcId="{55F6DB2F-3BBD-4F2B-AA9A-ECBB94DC88B2}" destId="{93F79A45-B833-4DEC-8985-D9E1C903C47A}" srcOrd="0" destOrd="0" presId="urn:microsoft.com/office/officeart/2005/8/layout/hList1"/>
    <dgm:cxn modelId="{B0C20AE3-C15D-40DA-A45F-AC5A84DD4363}" srcId="{DE42248D-179A-4298-9EB3-9264BCB336F4}" destId="{23BE67B3-3F96-4B43-8868-F8E634123B27}" srcOrd="2" destOrd="0" parTransId="{F1D93E63-D25C-4957-BA9A-4BF49665FBC1}" sibTransId="{8A44E009-909C-41FF-810D-057A5F25F5C8}"/>
    <dgm:cxn modelId="{3EB1C6AC-FB8A-4F47-AE85-EF45B85FED48}" srcId="{808B9145-A8A0-435E-801A-12DBCD743AAD}" destId="{55F6DB2F-3BBD-4F2B-AA9A-ECBB94DC88B2}" srcOrd="3" destOrd="0" parTransId="{562EC729-3610-4B96-A0A6-CCE5B5BB803F}" sibTransId="{4A817BF3-0985-4845-A17D-430F7E67EA8A}"/>
    <dgm:cxn modelId="{89E94CE9-F06D-46D9-998C-E01848315097}" type="presOf" srcId="{29DDDA90-0C88-4F5F-978A-7B435ACB49C1}" destId="{BF0F6DF0-336F-4A4B-B67B-C106507BFAB6}" srcOrd="0" destOrd="4" presId="urn:microsoft.com/office/officeart/2005/8/layout/hList1"/>
    <dgm:cxn modelId="{D401F7B5-21ED-4294-90D4-873B67EE6B85}" srcId="{55F6DB2F-3BBD-4F2B-AA9A-ECBB94DC88B2}" destId="{31FD9F4C-1C43-4095-8E4D-B2559C4EC409}" srcOrd="1" destOrd="0" parTransId="{5786FBC9-485D-4F79-B340-9F1D32A192C5}" sibTransId="{26538D42-8DF0-445F-BDAF-88DFAA5B9AFD}"/>
    <dgm:cxn modelId="{F0DBC069-39FC-401E-806D-F21A5C5B354E}" type="presOf" srcId="{808B9145-A8A0-435E-801A-12DBCD743AAD}" destId="{952F76C0-1E8A-4988-887D-8CBF14900AF8}" srcOrd="0" destOrd="0" presId="urn:microsoft.com/office/officeart/2005/8/layout/hList1"/>
    <dgm:cxn modelId="{F67989C2-DF22-439E-820A-364B81ACD340}" type="presOf" srcId="{D8CA5CB0-E45C-46D5-9739-5895FF111CCF}" destId="{7E65C128-F78D-428B-A414-E28AFFB62491}" srcOrd="0" destOrd="0" presId="urn:microsoft.com/office/officeart/2005/8/layout/hList1"/>
    <dgm:cxn modelId="{E13705A6-5990-4171-BD9A-83D55E2F7E9A}" srcId="{7022818C-C382-4C4D-85EB-0784E9F5C721}" destId="{78BB9EA0-65CC-484D-AA0A-3650D1B826F6}" srcOrd="1" destOrd="0" parTransId="{7E19BB85-4483-416F-8747-35111B3BA61D}" sibTransId="{9892E351-DF1F-4DCC-9D98-56146F036FC7}"/>
    <dgm:cxn modelId="{AF48560A-47A2-4AD2-B2DB-1FB4B0BB3216}" srcId="{55F6DB2F-3BBD-4F2B-AA9A-ECBB94DC88B2}" destId="{0791F13A-FC3E-4F5B-9B6D-9D80CFBC42FD}" srcOrd="0" destOrd="0" parTransId="{B54748B9-5794-439F-BAC0-7228EC53EC6E}" sibTransId="{27820BF4-6FF2-4879-8DDF-C74A10F05B82}"/>
    <dgm:cxn modelId="{62172878-7608-45FC-84E5-8026205B9F5E}" srcId="{DE42248D-179A-4298-9EB3-9264BCB336F4}" destId="{2DEBC9B7-4E5F-4E49-A273-CFC9FC7DD2DF}" srcOrd="3" destOrd="0" parTransId="{3F78DE96-9DB4-4937-90D9-4B2AC39100F5}" sibTransId="{3FA1ACED-E504-410E-B536-493FDF6D2FF3}"/>
    <dgm:cxn modelId="{4FDC1F0B-48C2-4954-9904-41FC747FD491}" srcId="{DE42248D-179A-4298-9EB3-9264BCB336F4}" destId="{410CC0E2-1454-44A4-BBD3-5A844F2A9671}" srcOrd="1" destOrd="0" parTransId="{7299721B-A251-43B9-80FF-1060B2B246B0}" sibTransId="{6F2C648B-EA44-406C-81E4-5F55F91BA81D}"/>
    <dgm:cxn modelId="{01227E71-4FAB-4FCC-AC10-DBBA349EEEE4}" srcId="{808B9145-A8A0-435E-801A-12DBCD743AAD}" destId="{7022818C-C382-4C4D-85EB-0784E9F5C721}" srcOrd="2" destOrd="0" parTransId="{7AA624BF-7885-4689-9E88-5B1BD2A12609}" sibTransId="{5AAAB905-5AE0-4730-A748-D4DF61AAD1CC}"/>
    <dgm:cxn modelId="{3C206732-112A-41B7-AC4B-14E8AEB71E97}" type="presParOf" srcId="{952F76C0-1E8A-4988-887D-8CBF14900AF8}" destId="{683BA6BA-EF5E-43AE-BE5B-AD20A75FC267}" srcOrd="0" destOrd="0" presId="urn:microsoft.com/office/officeart/2005/8/layout/hList1"/>
    <dgm:cxn modelId="{DF7D4288-4A3D-485D-B53A-991C30CC6615}" type="presParOf" srcId="{683BA6BA-EF5E-43AE-BE5B-AD20A75FC267}" destId="{FB0A1B81-B168-48A1-9FCF-7B8B1F60329A}" srcOrd="0" destOrd="0" presId="urn:microsoft.com/office/officeart/2005/8/layout/hList1"/>
    <dgm:cxn modelId="{9A241AD4-5A8A-463D-A7F6-6CFED57BB0A6}" type="presParOf" srcId="{683BA6BA-EF5E-43AE-BE5B-AD20A75FC267}" destId="{B42A7B53-62EE-4FDE-83C4-0E1EAE47D27A}" srcOrd="1" destOrd="0" presId="urn:microsoft.com/office/officeart/2005/8/layout/hList1"/>
    <dgm:cxn modelId="{0E093772-F0E8-4A65-BEF8-EAEFE7E5552A}" type="presParOf" srcId="{952F76C0-1E8A-4988-887D-8CBF14900AF8}" destId="{0A7902F9-439B-496E-901D-B52517DA42F9}" srcOrd="1" destOrd="0" presId="urn:microsoft.com/office/officeart/2005/8/layout/hList1"/>
    <dgm:cxn modelId="{88B54545-94A0-470D-9C6D-BDA836193620}" type="presParOf" srcId="{952F76C0-1E8A-4988-887D-8CBF14900AF8}" destId="{E075AB4C-5E2C-4C19-AE53-C5564E078478}" srcOrd="2" destOrd="0" presId="urn:microsoft.com/office/officeart/2005/8/layout/hList1"/>
    <dgm:cxn modelId="{1982FE93-9EB6-4407-AC1A-4CFE09F33909}" type="presParOf" srcId="{E075AB4C-5E2C-4C19-AE53-C5564E078478}" destId="{F22B84EF-9FC8-4808-A95E-A4951E71877D}" srcOrd="0" destOrd="0" presId="urn:microsoft.com/office/officeart/2005/8/layout/hList1"/>
    <dgm:cxn modelId="{43F3C244-4E35-4037-88B5-2BBFA3953B2E}" type="presParOf" srcId="{E075AB4C-5E2C-4C19-AE53-C5564E078478}" destId="{7E65C128-F78D-428B-A414-E28AFFB62491}" srcOrd="1" destOrd="0" presId="urn:microsoft.com/office/officeart/2005/8/layout/hList1"/>
    <dgm:cxn modelId="{B2435DFF-75D8-46A4-BE69-8EAD51BBC276}" type="presParOf" srcId="{952F76C0-1E8A-4988-887D-8CBF14900AF8}" destId="{6823A009-A783-421C-9C94-AC68EADD93B7}" srcOrd="3" destOrd="0" presId="urn:microsoft.com/office/officeart/2005/8/layout/hList1"/>
    <dgm:cxn modelId="{4BF55FC0-3A5E-4250-B968-ED1552B4F84D}" type="presParOf" srcId="{952F76C0-1E8A-4988-887D-8CBF14900AF8}" destId="{34296AC2-1531-4F21-B6A2-28B38A5C3E7F}" srcOrd="4" destOrd="0" presId="urn:microsoft.com/office/officeart/2005/8/layout/hList1"/>
    <dgm:cxn modelId="{C525E8DD-2CC7-44C4-8100-24AFA3F532EF}" type="presParOf" srcId="{34296AC2-1531-4F21-B6A2-28B38A5C3E7F}" destId="{A8304DAF-1F51-4621-BB4F-8E7CB8E45FCC}" srcOrd="0" destOrd="0" presId="urn:microsoft.com/office/officeart/2005/8/layout/hList1"/>
    <dgm:cxn modelId="{FC8F4B29-46F2-4FC9-A509-10E4B08AD935}" type="presParOf" srcId="{34296AC2-1531-4F21-B6A2-28B38A5C3E7F}" destId="{EC3F811B-287D-4197-8CD2-0B10D05F0306}" srcOrd="1" destOrd="0" presId="urn:microsoft.com/office/officeart/2005/8/layout/hList1"/>
    <dgm:cxn modelId="{14C62C9B-6C04-459A-8726-07226526D065}" type="presParOf" srcId="{952F76C0-1E8A-4988-887D-8CBF14900AF8}" destId="{FA6024B8-A11B-4A5F-B0BE-366BA349F36D}" srcOrd="5" destOrd="0" presId="urn:microsoft.com/office/officeart/2005/8/layout/hList1"/>
    <dgm:cxn modelId="{E654116A-663C-4DFF-B349-1018BD3D12C8}" type="presParOf" srcId="{952F76C0-1E8A-4988-887D-8CBF14900AF8}" destId="{7B8AA689-7990-41DB-B8D9-4E704E69AC9D}" srcOrd="6" destOrd="0" presId="urn:microsoft.com/office/officeart/2005/8/layout/hList1"/>
    <dgm:cxn modelId="{1A9E8617-20D1-4E69-B4A8-ECCEA32D0F1F}" type="presParOf" srcId="{7B8AA689-7990-41DB-B8D9-4E704E69AC9D}" destId="{93F79A45-B833-4DEC-8985-D9E1C903C47A}" srcOrd="0" destOrd="0" presId="urn:microsoft.com/office/officeart/2005/8/layout/hList1"/>
    <dgm:cxn modelId="{AFE1AB2D-4679-4006-B7D2-8EBD13B168DB}" type="presParOf" srcId="{7B8AA689-7990-41DB-B8D9-4E704E69AC9D}" destId="{BF0F6DF0-336F-4A4B-B67B-C106507BFA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66F3E-5275-453F-8785-A8313CC0C960}" type="doc">
      <dgm:prSet loTypeId="urn:microsoft.com/office/officeart/2005/8/layout/pyramid1" loCatId="pyramid" qsTypeId="urn:microsoft.com/office/officeart/2005/8/quickstyle/simple1" qsCatId="simple" csTypeId="urn:microsoft.com/office/officeart/2005/8/colors/colorful5" csCatId="colorful" phldr="1"/>
      <dgm:spPr/>
    </dgm:pt>
    <dgm:pt modelId="{A3BBFB51-25C6-485F-A590-32071DD427DC}">
      <dgm:prSet phldrT="[Text]" custT="1"/>
      <dgm:spPr/>
      <dgm:t>
        <a:bodyPr lIns="182880" rIns="182880" anchor="b" anchorCtr="0"/>
        <a:lstStyle/>
        <a:p>
          <a:r>
            <a:rPr lang="en-US" sz="1400" dirty="0" smtClean="0"/>
            <a:t>Connect patients with SUD resources</a:t>
          </a:r>
          <a:endParaRPr lang="en-US" sz="1400" dirty="0"/>
        </a:p>
      </dgm:t>
    </dgm:pt>
    <dgm:pt modelId="{4A6EA99E-8FE9-46DE-8241-A3DCC1BAA994}" type="parTrans" cxnId="{FBEB58C0-8F77-4D44-B6A4-C461B311D3B7}">
      <dgm:prSet/>
      <dgm:spPr/>
      <dgm:t>
        <a:bodyPr/>
        <a:lstStyle/>
        <a:p>
          <a:endParaRPr lang="en-US"/>
        </a:p>
      </dgm:t>
    </dgm:pt>
    <dgm:pt modelId="{800C17A5-76DB-4C8A-975F-D0C61D958816}" type="sibTrans" cxnId="{FBEB58C0-8F77-4D44-B6A4-C461B311D3B7}">
      <dgm:prSet/>
      <dgm:spPr/>
      <dgm:t>
        <a:bodyPr/>
        <a:lstStyle/>
        <a:p>
          <a:endParaRPr lang="en-US"/>
        </a:p>
      </dgm:t>
    </dgm:pt>
    <dgm:pt modelId="{B821D097-AFDD-40C3-A2E9-9F2D28BB8971}">
      <dgm:prSet phldrT="[Text]"/>
      <dgm:spPr/>
      <dgm:t>
        <a:bodyPr anchor="b" anchorCtr="0"/>
        <a:lstStyle/>
        <a:p>
          <a:r>
            <a:rPr lang="en-US" dirty="0" smtClean="0"/>
            <a:t>Encourage HCV testing in Primary Care, Inpatient, and ER</a:t>
          </a:r>
          <a:endParaRPr lang="en-US" dirty="0"/>
        </a:p>
      </dgm:t>
    </dgm:pt>
    <dgm:pt modelId="{6DC1B53E-5205-4FE9-89FC-8A35A56DD505}" type="parTrans" cxnId="{F91ADB0C-EC7B-49FD-80D7-566989B8CC19}">
      <dgm:prSet/>
      <dgm:spPr/>
      <dgm:t>
        <a:bodyPr/>
        <a:lstStyle/>
        <a:p>
          <a:endParaRPr lang="en-US"/>
        </a:p>
      </dgm:t>
    </dgm:pt>
    <dgm:pt modelId="{D6A05484-D3ED-4E75-BBBA-D37055264C2C}" type="sibTrans" cxnId="{F91ADB0C-EC7B-49FD-80D7-566989B8CC19}">
      <dgm:prSet/>
      <dgm:spPr/>
      <dgm:t>
        <a:bodyPr/>
        <a:lstStyle/>
        <a:p>
          <a:endParaRPr lang="en-US"/>
        </a:p>
      </dgm:t>
    </dgm:pt>
    <dgm:pt modelId="{59B75549-BF96-4E39-84F6-0C9084672409}">
      <dgm:prSet phldrT="[Text]"/>
      <dgm:spPr/>
      <dgm:t>
        <a:bodyPr/>
        <a:lstStyle/>
        <a:p>
          <a:r>
            <a:rPr lang="en-US" dirty="0" smtClean="0"/>
            <a:t>Support PHNs and detention center clinics, conduct patient interviews, provide patient education</a:t>
          </a:r>
          <a:endParaRPr lang="en-US" dirty="0"/>
        </a:p>
      </dgm:t>
    </dgm:pt>
    <dgm:pt modelId="{C1DAE13B-1023-4942-A2B5-2A4742114338}" type="parTrans" cxnId="{E6562A74-C683-4C06-89C1-A8321AE9F590}">
      <dgm:prSet/>
      <dgm:spPr/>
      <dgm:t>
        <a:bodyPr/>
        <a:lstStyle/>
        <a:p>
          <a:endParaRPr lang="en-US"/>
        </a:p>
      </dgm:t>
    </dgm:pt>
    <dgm:pt modelId="{1E6EB712-800D-4E32-9635-1ED57C4354BC}" type="sibTrans" cxnId="{E6562A74-C683-4C06-89C1-A8321AE9F590}">
      <dgm:prSet/>
      <dgm:spPr/>
      <dgm:t>
        <a:bodyPr/>
        <a:lstStyle/>
        <a:p>
          <a:endParaRPr lang="en-US"/>
        </a:p>
      </dgm:t>
    </dgm:pt>
    <dgm:pt modelId="{173BC7BC-1E90-48C6-ADD8-67A00DA8D6DB}">
      <dgm:prSet/>
      <dgm:spPr/>
      <dgm:t>
        <a:bodyPr/>
        <a:lstStyle/>
        <a:p>
          <a:r>
            <a:rPr lang="en-US" b="1" dirty="0" smtClean="0"/>
            <a:t>Medications! </a:t>
          </a:r>
          <a:r>
            <a:rPr lang="en-US" dirty="0" smtClean="0"/>
            <a:t> </a:t>
          </a:r>
        </a:p>
        <a:p>
          <a:r>
            <a:rPr lang="en-US" dirty="0" smtClean="0"/>
            <a:t>Order and dispense HCV treatments, perform medication reconciliations, provide OTC supportive care if side effects occur or refer patients to PCP</a:t>
          </a:r>
        </a:p>
      </dgm:t>
    </dgm:pt>
    <dgm:pt modelId="{DB1D038D-360F-4F47-BFFE-4FABAB01C474}" type="parTrans" cxnId="{55F36478-6758-4F91-A3AD-BF16BB0B714F}">
      <dgm:prSet/>
      <dgm:spPr/>
      <dgm:t>
        <a:bodyPr/>
        <a:lstStyle/>
        <a:p>
          <a:endParaRPr lang="en-US"/>
        </a:p>
      </dgm:t>
    </dgm:pt>
    <dgm:pt modelId="{8EE2CF5B-12B3-4C5B-897B-220ECFCD3DBC}" type="sibTrans" cxnId="{55F36478-6758-4F91-A3AD-BF16BB0B714F}">
      <dgm:prSet/>
      <dgm:spPr/>
      <dgm:t>
        <a:bodyPr/>
        <a:lstStyle/>
        <a:p>
          <a:endParaRPr lang="en-US"/>
        </a:p>
      </dgm:t>
    </dgm:pt>
    <dgm:pt modelId="{A41521B9-78F3-41FE-8EDA-394480F130EB}" type="pres">
      <dgm:prSet presAssocID="{2B466F3E-5275-453F-8785-A8313CC0C960}" presName="Name0" presStyleCnt="0">
        <dgm:presLayoutVars>
          <dgm:dir/>
          <dgm:animLvl val="lvl"/>
          <dgm:resizeHandles val="exact"/>
        </dgm:presLayoutVars>
      </dgm:prSet>
      <dgm:spPr/>
    </dgm:pt>
    <dgm:pt modelId="{392B2AF7-0247-4B69-ACF5-A80BC924A521}" type="pres">
      <dgm:prSet presAssocID="{A3BBFB51-25C6-485F-A590-32071DD427DC}" presName="Name8" presStyleCnt="0"/>
      <dgm:spPr/>
    </dgm:pt>
    <dgm:pt modelId="{DBF6F488-2D9F-4A4C-B452-CB3AB8F85FBB}" type="pres">
      <dgm:prSet presAssocID="{A3BBFB51-25C6-485F-A590-32071DD427DC}" presName="level" presStyleLbl="node1" presStyleIdx="0" presStyleCnt="4">
        <dgm:presLayoutVars>
          <dgm:chMax val="1"/>
          <dgm:bulletEnabled val="1"/>
        </dgm:presLayoutVars>
      </dgm:prSet>
      <dgm:spPr/>
      <dgm:t>
        <a:bodyPr/>
        <a:lstStyle/>
        <a:p>
          <a:endParaRPr lang="en-US"/>
        </a:p>
      </dgm:t>
    </dgm:pt>
    <dgm:pt modelId="{69953DE4-CAC7-4174-A5B4-4F706D6E8039}" type="pres">
      <dgm:prSet presAssocID="{A3BBFB51-25C6-485F-A590-32071DD427DC}" presName="levelTx" presStyleLbl="revTx" presStyleIdx="0" presStyleCnt="0">
        <dgm:presLayoutVars>
          <dgm:chMax val="1"/>
          <dgm:bulletEnabled val="1"/>
        </dgm:presLayoutVars>
      </dgm:prSet>
      <dgm:spPr/>
      <dgm:t>
        <a:bodyPr/>
        <a:lstStyle/>
        <a:p>
          <a:endParaRPr lang="en-US"/>
        </a:p>
      </dgm:t>
    </dgm:pt>
    <dgm:pt modelId="{5D996685-9D3D-4C79-BA4E-47D2A5D7DFBE}" type="pres">
      <dgm:prSet presAssocID="{B821D097-AFDD-40C3-A2E9-9F2D28BB8971}" presName="Name8" presStyleCnt="0"/>
      <dgm:spPr/>
    </dgm:pt>
    <dgm:pt modelId="{ED0A0A65-A1B2-4966-9754-A023FA746580}" type="pres">
      <dgm:prSet presAssocID="{B821D097-AFDD-40C3-A2E9-9F2D28BB8971}" presName="level" presStyleLbl="node1" presStyleIdx="1" presStyleCnt="4">
        <dgm:presLayoutVars>
          <dgm:chMax val="1"/>
          <dgm:bulletEnabled val="1"/>
        </dgm:presLayoutVars>
      </dgm:prSet>
      <dgm:spPr/>
      <dgm:t>
        <a:bodyPr/>
        <a:lstStyle/>
        <a:p>
          <a:endParaRPr lang="en-US"/>
        </a:p>
      </dgm:t>
    </dgm:pt>
    <dgm:pt modelId="{26E80FD5-417B-481B-B15D-F79C8DADCB45}" type="pres">
      <dgm:prSet presAssocID="{B821D097-AFDD-40C3-A2E9-9F2D28BB8971}" presName="levelTx" presStyleLbl="revTx" presStyleIdx="0" presStyleCnt="0">
        <dgm:presLayoutVars>
          <dgm:chMax val="1"/>
          <dgm:bulletEnabled val="1"/>
        </dgm:presLayoutVars>
      </dgm:prSet>
      <dgm:spPr/>
      <dgm:t>
        <a:bodyPr/>
        <a:lstStyle/>
        <a:p>
          <a:endParaRPr lang="en-US"/>
        </a:p>
      </dgm:t>
    </dgm:pt>
    <dgm:pt modelId="{1DD9A562-982D-4803-86D5-DF07D319E530}" type="pres">
      <dgm:prSet presAssocID="{59B75549-BF96-4E39-84F6-0C9084672409}" presName="Name8" presStyleCnt="0"/>
      <dgm:spPr/>
    </dgm:pt>
    <dgm:pt modelId="{B358E569-5458-4B4E-84C6-2872E1C409D4}" type="pres">
      <dgm:prSet presAssocID="{59B75549-BF96-4E39-84F6-0C9084672409}" presName="level" presStyleLbl="node1" presStyleIdx="2" presStyleCnt="4">
        <dgm:presLayoutVars>
          <dgm:chMax val="1"/>
          <dgm:bulletEnabled val="1"/>
        </dgm:presLayoutVars>
      </dgm:prSet>
      <dgm:spPr/>
      <dgm:t>
        <a:bodyPr/>
        <a:lstStyle/>
        <a:p>
          <a:endParaRPr lang="en-US"/>
        </a:p>
      </dgm:t>
    </dgm:pt>
    <dgm:pt modelId="{34EAED09-15F9-4750-B80F-646AA3D71033}" type="pres">
      <dgm:prSet presAssocID="{59B75549-BF96-4E39-84F6-0C9084672409}" presName="levelTx" presStyleLbl="revTx" presStyleIdx="0" presStyleCnt="0">
        <dgm:presLayoutVars>
          <dgm:chMax val="1"/>
          <dgm:bulletEnabled val="1"/>
        </dgm:presLayoutVars>
      </dgm:prSet>
      <dgm:spPr/>
      <dgm:t>
        <a:bodyPr/>
        <a:lstStyle/>
        <a:p>
          <a:endParaRPr lang="en-US"/>
        </a:p>
      </dgm:t>
    </dgm:pt>
    <dgm:pt modelId="{FA3D7699-9783-4E91-AF48-AD5255CD5AC6}" type="pres">
      <dgm:prSet presAssocID="{173BC7BC-1E90-48C6-ADD8-67A00DA8D6DB}" presName="Name8" presStyleCnt="0"/>
      <dgm:spPr/>
    </dgm:pt>
    <dgm:pt modelId="{69F88A03-EB52-441E-AD20-7A113A86B58B}" type="pres">
      <dgm:prSet presAssocID="{173BC7BC-1E90-48C6-ADD8-67A00DA8D6DB}" presName="level" presStyleLbl="node1" presStyleIdx="3" presStyleCnt="4">
        <dgm:presLayoutVars>
          <dgm:chMax val="1"/>
          <dgm:bulletEnabled val="1"/>
        </dgm:presLayoutVars>
      </dgm:prSet>
      <dgm:spPr/>
      <dgm:t>
        <a:bodyPr/>
        <a:lstStyle/>
        <a:p>
          <a:endParaRPr lang="en-US"/>
        </a:p>
      </dgm:t>
    </dgm:pt>
    <dgm:pt modelId="{33F3F95F-19B9-444A-9C09-A01179CF8AC0}" type="pres">
      <dgm:prSet presAssocID="{173BC7BC-1E90-48C6-ADD8-67A00DA8D6DB}" presName="levelTx" presStyleLbl="revTx" presStyleIdx="0" presStyleCnt="0">
        <dgm:presLayoutVars>
          <dgm:chMax val="1"/>
          <dgm:bulletEnabled val="1"/>
        </dgm:presLayoutVars>
      </dgm:prSet>
      <dgm:spPr/>
      <dgm:t>
        <a:bodyPr/>
        <a:lstStyle/>
        <a:p>
          <a:endParaRPr lang="en-US"/>
        </a:p>
      </dgm:t>
    </dgm:pt>
  </dgm:ptLst>
  <dgm:cxnLst>
    <dgm:cxn modelId="{7EF02F68-E6FF-4632-8F10-C32BB6DE5CBC}" type="presOf" srcId="{173BC7BC-1E90-48C6-ADD8-67A00DA8D6DB}" destId="{69F88A03-EB52-441E-AD20-7A113A86B58B}" srcOrd="0" destOrd="0" presId="urn:microsoft.com/office/officeart/2005/8/layout/pyramid1"/>
    <dgm:cxn modelId="{F91ADB0C-EC7B-49FD-80D7-566989B8CC19}" srcId="{2B466F3E-5275-453F-8785-A8313CC0C960}" destId="{B821D097-AFDD-40C3-A2E9-9F2D28BB8971}" srcOrd="1" destOrd="0" parTransId="{6DC1B53E-5205-4FE9-89FC-8A35A56DD505}" sibTransId="{D6A05484-D3ED-4E75-BBBA-D37055264C2C}"/>
    <dgm:cxn modelId="{42514ABE-2EB0-4376-B510-60D08B2CF344}" type="presOf" srcId="{A3BBFB51-25C6-485F-A590-32071DD427DC}" destId="{DBF6F488-2D9F-4A4C-B452-CB3AB8F85FBB}" srcOrd="0" destOrd="0" presId="urn:microsoft.com/office/officeart/2005/8/layout/pyramid1"/>
    <dgm:cxn modelId="{3F913D39-7E5E-4C86-A18C-A3CFB705D33D}" type="presOf" srcId="{173BC7BC-1E90-48C6-ADD8-67A00DA8D6DB}" destId="{33F3F95F-19B9-444A-9C09-A01179CF8AC0}" srcOrd="1" destOrd="0" presId="urn:microsoft.com/office/officeart/2005/8/layout/pyramid1"/>
    <dgm:cxn modelId="{0D49CCEF-6014-47F5-A41F-961809D299D2}" type="presOf" srcId="{59B75549-BF96-4E39-84F6-0C9084672409}" destId="{34EAED09-15F9-4750-B80F-646AA3D71033}" srcOrd="1" destOrd="0" presId="urn:microsoft.com/office/officeart/2005/8/layout/pyramid1"/>
    <dgm:cxn modelId="{FBEB58C0-8F77-4D44-B6A4-C461B311D3B7}" srcId="{2B466F3E-5275-453F-8785-A8313CC0C960}" destId="{A3BBFB51-25C6-485F-A590-32071DD427DC}" srcOrd="0" destOrd="0" parTransId="{4A6EA99E-8FE9-46DE-8241-A3DCC1BAA994}" sibTransId="{800C17A5-76DB-4C8A-975F-D0C61D958816}"/>
    <dgm:cxn modelId="{F47CF4F9-810C-4B44-9075-5AEA7301D4C7}" type="presOf" srcId="{2B466F3E-5275-453F-8785-A8313CC0C960}" destId="{A41521B9-78F3-41FE-8EDA-394480F130EB}" srcOrd="0" destOrd="0" presId="urn:microsoft.com/office/officeart/2005/8/layout/pyramid1"/>
    <dgm:cxn modelId="{D4EA0A4B-9707-4CE8-AE3F-01BF712250D6}" type="presOf" srcId="{B821D097-AFDD-40C3-A2E9-9F2D28BB8971}" destId="{ED0A0A65-A1B2-4966-9754-A023FA746580}" srcOrd="0" destOrd="0" presId="urn:microsoft.com/office/officeart/2005/8/layout/pyramid1"/>
    <dgm:cxn modelId="{D1BD94D4-6918-4976-9ECF-873C8432E757}" type="presOf" srcId="{B821D097-AFDD-40C3-A2E9-9F2D28BB8971}" destId="{26E80FD5-417B-481B-B15D-F79C8DADCB45}" srcOrd="1" destOrd="0" presId="urn:microsoft.com/office/officeart/2005/8/layout/pyramid1"/>
    <dgm:cxn modelId="{267AAD6E-07B0-4445-913B-B941ACCB19DA}" type="presOf" srcId="{A3BBFB51-25C6-485F-A590-32071DD427DC}" destId="{69953DE4-CAC7-4174-A5B4-4F706D6E8039}" srcOrd="1" destOrd="0" presId="urn:microsoft.com/office/officeart/2005/8/layout/pyramid1"/>
    <dgm:cxn modelId="{55F36478-6758-4F91-A3AD-BF16BB0B714F}" srcId="{2B466F3E-5275-453F-8785-A8313CC0C960}" destId="{173BC7BC-1E90-48C6-ADD8-67A00DA8D6DB}" srcOrd="3" destOrd="0" parTransId="{DB1D038D-360F-4F47-BFFE-4FABAB01C474}" sibTransId="{8EE2CF5B-12B3-4C5B-897B-220ECFCD3DBC}"/>
    <dgm:cxn modelId="{99579A6A-58D8-4312-B5AA-07F5B213E68D}" type="presOf" srcId="{59B75549-BF96-4E39-84F6-0C9084672409}" destId="{B358E569-5458-4B4E-84C6-2872E1C409D4}" srcOrd="0" destOrd="0" presId="urn:microsoft.com/office/officeart/2005/8/layout/pyramid1"/>
    <dgm:cxn modelId="{E6562A74-C683-4C06-89C1-A8321AE9F590}" srcId="{2B466F3E-5275-453F-8785-A8313CC0C960}" destId="{59B75549-BF96-4E39-84F6-0C9084672409}" srcOrd="2" destOrd="0" parTransId="{C1DAE13B-1023-4942-A2B5-2A4742114338}" sibTransId="{1E6EB712-800D-4E32-9635-1ED57C4354BC}"/>
    <dgm:cxn modelId="{6C0AD058-AAED-4093-A993-9A2C7548F300}" type="presParOf" srcId="{A41521B9-78F3-41FE-8EDA-394480F130EB}" destId="{392B2AF7-0247-4B69-ACF5-A80BC924A521}" srcOrd="0" destOrd="0" presId="urn:microsoft.com/office/officeart/2005/8/layout/pyramid1"/>
    <dgm:cxn modelId="{326D72D3-0214-46BD-9A60-E17E084C82E5}" type="presParOf" srcId="{392B2AF7-0247-4B69-ACF5-A80BC924A521}" destId="{DBF6F488-2D9F-4A4C-B452-CB3AB8F85FBB}" srcOrd="0" destOrd="0" presId="urn:microsoft.com/office/officeart/2005/8/layout/pyramid1"/>
    <dgm:cxn modelId="{1C7AC722-BA65-473D-9423-5E5D043E05F9}" type="presParOf" srcId="{392B2AF7-0247-4B69-ACF5-A80BC924A521}" destId="{69953DE4-CAC7-4174-A5B4-4F706D6E8039}" srcOrd="1" destOrd="0" presId="urn:microsoft.com/office/officeart/2005/8/layout/pyramid1"/>
    <dgm:cxn modelId="{5A09B944-EA54-42B6-ADB7-7E94BD5C49D8}" type="presParOf" srcId="{A41521B9-78F3-41FE-8EDA-394480F130EB}" destId="{5D996685-9D3D-4C79-BA4E-47D2A5D7DFBE}" srcOrd="1" destOrd="0" presId="urn:microsoft.com/office/officeart/2005/8/layout/pyramid1"/>
    <dgm:cxn modelId="{CD439FC6-CF5D-4470-8323-B7AD751F5137}" type="presParOf" srcId="{5D996685-9D3D-4C79-BA4E-47D2A5D7DFBE}" destId="{ED0A0A65-A1B2-4966-9754-A023FA746580}" srcOrd="0" destOrd="0" presId="urn:microsoft.com/office/officeart/2005/8/layout/pyramid1"/>
    <dgm:cxn modelId="{AB377FB3-313C-439F-B910-F5B7BBCFBA4D}" type="presParOf" srcId="{5D996685-9D3D-4C79-BA4E-47D2A5D7DFBE}" destId="{26E80FD5-417B-481B-B15D-F79C8DADCB45}" srcOrd="1" destOrd="0" presId="urn:microsoft.com/office/officeart/2005/8/layout/pyramid1"/>
    <dgm:cxn modelId="{70EF7A5B-6346-45C1-8A46-835E66B6C8CF}" type="presParOf" srcId="{A41521B9-78F3-41FE-8EDA-394480F130EB}" destId="{1DD9A562-982D-4803-86D5-DF07D319E530}" srcOrd="2" destOrd="0" presId="urn:microsoft.com/office/officeart/2005/8/layout/pyramid1"/>
    <dgm:cxn modelId="{0A4867F6-102A-428E-B8BE-EB3A9D39A598}" type="presParOf" srcId="{1DD9A562-982D-4803-86D5-DF07D319E530}" destId="{B358E569-5458-4B4E-84C6-2872E1C409D4}" srcOrd="0" destOrd="0" presId="urn:microsoft.com/office/officeart/2005/8/layout/pyramid1"/>
    <dgm:cxn modelId="{831E637F-5D56-4AA0-BFD1-7AD628C08C32}" type="presParOf" srcId="{1DD9A562-982D-4803-86D5-DF07D319E530}" destId="{34EAED09-15F9-4750-B80F-646AA3D71033}" srcOrd="1" destOrd="0" presId="urn:microsoft.com/office/officeart/2005/8/layout/pyramid1"/>
    <dgm:cxn modelId="{72C11229-CB2F-4A82-A6FF-3CFF866C17E7}" type="presParOf" srcId="{A41521B9-78F3-41FE-8EDA-394480F130EB}" destId="{FA3D7699-9783-4E91-AF48-AD5255CD5AC6}" srcOrd="3" destOrd="0" presId="urn:microsoft.com/office/officeart/2005/8/layout/pyramid1"/>
    <dgm:cxn modelId="{9E0F50E1-546F-4975-9A1E-6A53A4AA666F}" type="presParOf" srcId="{FA3D7699-9783-4E91-AF48-AD5255CD5AC6}" destId="{69F88A03-EB52-441E-AD20-7A113A86B58B}" srcOrd="0" destOrd="0" presId="urn:microsoft.com/office/officeart/2005/8/layout/pyramid1"/>
    <dgm:cxn modelId="{D86D6A00-D931-491C-9810-0CD22E995829}" type="presParOf" srcId="{FA3D7699-9783-4E91-AF48-AD5255CD5AC6}" destId="{33F3F95F-19B9-444A-9C09-A01179CF8AC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5F9A1D-6FE5-4C1B-9D7A-6F6B00694B6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D96B12-33BF-4F5B-BC60-0434D38F0EE0}">
      <dgm:prSet/>
      <dgm:spPr/>
      <dgm:t>
        <a:bodyPr/>
        <a:lstStyle/>
        <a:p>
          <a:pPr>
            <a:defRPr b="1"/>
          </a:pPr>
          <a:r>
            <a:rPr lang="en-US"/>
            <a:t>Order &amp; Obtain Initial Labs for ECHO Presentation</a:t>
          </a:r>
        </a:p>
      </dgm:t>
    </dgm:pt>
    <dgm:pt modelId="{43ECEE5E-610E-4F52-9D61-86E9E427695B}" type="parTrans" cxnId="{A0C1A509-E2BA-4A75-97CE-9F8E4191F681}">
      <dgm:prSet/>
      <dgm:spPr/>
      <dgm:t>
        <a:bodyPr/>
        <a:lstStyle/>
        <a:p>
          <a:endParaRPr lang="en-US"/>
        </a:p>
      </dgm:t>
    </dgm:pt>
    <dgm:pt modelId="{0294B93B-6D69-4DA9-8B0C-E86407015820}" type="sibTrans" cxnId="{A0C1A509-E2BA-4A75-97CE-9F8E4191F681}">
      <dgm:prSet/>
      <dgm:spPr/>
      <dgm:t>
        <a:bodyPr/>
        <a:lstStyle/>
        <a:p>
          <a:endParaRPr lang="en-US"/>
        </a:p>
      </dgm:t>
    </dgm:pt>
    <dgm:pt modelId="{8337E45C-C2C0-42E4-845C-DB745A295784}">
      <dgm:prSet/>
      <dgm:spPr/>
      <dgm:t>
        <a:bodyPr/>
        <a:lstStyle/>
        <a:p>
          <a:pPr>
            <a:defRPr b="1"/>
          </a:pPr>
          <a:r>
            <a:rPr lang="en-US"/>
            <a:t>Complete ECHO Case Presentation Form</a:t>
          </a:r>
        </a:p>
      </dgm:t>
    </dgm:pt>
    <dgm:pt modelId="{24600222-F9BA-4505-82B1-8EA4F9977627}" type="parTrans" cxnId="{6E50330F-6890-4F69-86C4-A48DE375F9DF}">
      <dgm:prSet/>
      <dgm:spPr/>
      <dgm:t>
        <a:bodyPr/>
        <a:lstStyle/>
        <a:p>
          <a:endParaRPr lang="en-US"/>
        </a:p>
      </dgm:t>
    </dgm:pt>
    <dgm:pt modelId="{C137C87C-AB75-42AA-9709-7935081B9E42}" type="sibTrans" cxnId="{6E50330F-6890-4F69-86C4-A48DE375F9DF}">
      <dgm:prSet/>
      <dgm:spPr/>
      <dgm:t>
        <a:bodyPr/>
        <a:lstStyle/>
        <a:p>
          <a:endParaRPr lang="en-US"/>
        </a:p>
      </dgm:t>
    </dgm:pt>
    <dgm:pt modelId="{A20C5300-DD9F-494A-AB4F-6C314D750CD8}">
      <dgm:prSet/>
      <dgm:spPr/>
      <dgm:t>
        <a:bodyPr/>
        <a:lstStyle/>
        <a:p>
          <a:pPr>
            <a:defRPr b="1"/>
          </a:pPr>
          <a:r>
            <a:rPr lang="en-US"/>
            <a:t>Counsel on HCV Infection &amp; Disease Progression</a:t>
          </a:r>
        </a:p>
      </dgm:t>
    </dgm:pt>
    <dgm:pt modelId="{739BFEC5-0BD1-4158-AA74-F02A040044B8}" type="parTrans" cxnId="{1547F57B-730F-41C2-8B85-09BD914651FA}">
      <dgm:prSet/>
      <dgm:spPr/>
      <dgm:t>
        <a:bodyPr/>
        <a:lstStyle/>
        <a:p>
          <a:endParaRPr lang="en-US"/>
        </a:p>
      </dgm:t>
    </dgm:pt>
    <dgm:pt modelId="{F7BEE851-BB8A-44A4-B95D-CFA541332DDD}" type="sibTrans" cxnId="{1547F57B-730F-41C2-8B85-09BD914651FA}">
      <dgm:prSet/>
      <dgm:spPr/>
      <dgm:t>
        <a:bodyPr/>
        <a:lstStyle/>
        <a:p>
          <a:endParaRPr lang="en-US"/>
        </a:p>
      </dgm:t>
    </dgm:pt>
    <dgm:pt modelId="{757CE08D-94B0-4878-9AEB-FF18574ADA70}">
      <dgm:prSet/>
      <dgm:spPr/>
      <dgm:t>
        <a:bodyPr/>
        <a:lstStyle/>
        <a:p>
          <a:pPr>
            <a:defRPr b="1"/>
          </a:pPr>
          <a:r>
            <a:rPr lang="en-US"/>
            <a:t>Counsel on Prevention of HCV Transmission</a:t>
          </a:r>
        </a:p>
      </dgm:t>
    </dgm:pt>
    <dgm:pt modelId="{914CEDF7-8EA1-4EC2-ADB4-C6D9C095A05A}" type="parTrans" cxnId="{65A8BC04-69EE-495E-864F-BA2760160E46}">
      <dgm:prSet/>
      <dgm:spPr/>
      <dgm:t>
        <a:bodyPr/>
        <a:lstStyle/>
        <a:p>
          <a:endParaRPr lang="en-US"/>
        </a:p>
      </dgm:t>
    </dgm:pt>
    <dgm:pt modelId="{68AB7838-A65F-41B7-AF15-B988EDE4EC96}" type="sibTrans" cxnId="{65A8BC04-69EE-495E-864F-BA2760160E46}">
      <dgm:prSet/>
      <dgm:spPr/>
      <dgm:t>
        <a:bodyPr/>
        <a:lstStyle/>
        <a:p>
          <a:endParaRPr lang="en-US"/>
        </a:p>
      </dgm:t>
    </dgm:pt>
    <dgm:pt modelId="{FDED34BF-3A9E-4B8E-89FF-167BA0BCE336}">
      <dgm:prSet/>
      <dgm:spPr/>
      <dgm:t>
        <a:bodyPr/>
        <a:lstStyle/>
        <a:p>
          <a:pPr>
            <a:defRPr b="1"/>
          </a:pPr>
          <a:r>
            <a:rPr lang="en-US"/>
            <a:t>Check for Insurance</a:t>
          </a:r>
        </a:p>
      </dgm:t>
    </dgm:pt>
    <dgm:pt modelId="{E681EF8E-82EA-4891-9564-5CA371A92C78}" type="parTrans" cxnId="{116AAA0D-73C8-44FF-A09E-04D01648E566}">
      <dgm:prSet/>
      <dgm:spPr/>
      <dgm:t>
        <a:bodyPr/>
        <a:lstStyle/>
        <a:p>
          <a:endParaRPr lang="en-US"/>
        </a:p>
      </dgm:t>
    </dgm:pt>
    <dgm:pt modelId="{5BF61761-12AD-45A9-813A-376930361B3D}" type="sibTrans" cxnId="{116AAA0D-73C8-44FF-A09E-04D01648E566}">
      <dgm:prSet/>
      <dgm:spPr/>
      <dgm:t>
        <a:bodyPr/>
        <a:lstStyle/>
        <a:p>
          <a:endParaRPr lang="en-US"/>
        </a:p>
      </dgm:t>
    </dgm:pt>
    <dgm:pt modelId="{4878E13A-8AB7-40F4-8FF4-4C143BE02A8E}">
      <dgm:prSet/>
      <dgm:spPr/>
      <dgm:t>
        <a:bodyPr/>
        <a:lstStyle/>
        <a:p>
          <a:r>
            <a:rPr lang="en-US"/>
            <a:t>If no insurance, try to set up appointment with benefits coordinator</a:t>
          </a:r>
        </a:p>
      </dgm:t>
    </dgm:pt>
    <dgm:pt modelId="{9BBA59F4-A3B7-4AAE-B741-35A12AA19E0E}" type="parTrans" cxnId="{C6D3DDA5-E91A-49DA-AB53-9C692DD6505A}">
      <dgm:prSet/>
      <dgm:spPr/>
      <dgm:t>
        <a:bodyPr/>
        <a:lstStyle/>
        <a:p>
          <a:endParaRPr lang="en-US"/>
        </a:p>
      </dgm:t>
    </dgm:pt>
    <dgm:pt modelId="{EDC05E67-9B66-40EE-AD8D-ED07F19F8210}" type="sibTrans" cxnId="{C6D3DDA5-E91A-49DA-AB53-9C692DD6505A}">
      <dgm:prSet/>
      <dgm:spPr/>
      <dgm:t>
        <a:bodyPr/>
        <a:lstStyle/>
        <a:p>
          <a:endParaRPr lang="en-US"/>
        </a:p>
      </dgm:t>
    </dgm:pt>
    <dgm:pt modelId="{D7871E98-F7BE-4AC2-81EF-C3D08BA0B904}">
      <dgm:prSet/>
      <dgm:spPr/>
      <dgm:t>
        <a:bodyPr/>
        <a:lstStyle/>
        <a:p>
          <a:pPr>
            <a:defRPr b="1"/>
          </a:pPr>
          <a:r>
            <a:rPr lang="en-US"/>
            <a:t>Assess Compliance</a:t>
          </a:r>
        </a:p>
      </dgm:t>
    </dgm:pt>
    <dgm:pt modelId="{83C9BD9A-92FE-42A6-A4C3-A86851054CE2}" type="parTrans" cxnId="{5C2AE6E8-9CA4-47B1-801B-EDAD5F7863D0}">
      <dgm:prSet/>
      <dgm:spPr/>
      <dgm:t>
        <a:bodyPr/>
        <a:lstStyle/>
        <a:p>
          <a:endParaRPr lang="en-US"/>
        </a:p>
      </dgm:t>
    </dgm:pt>
    <dgm:pt modelId="{248C7D43-6640-4A0B-A752-C0AA63C5EFDE}" type="sibTrans" cxnId="{5C2AE6E8-9CA4-47B1-801B-EDAD5F7863D0}">
      <dgm:prSet/>
      <dgm:spPr/>
      <dgm:t>
        <a:bodyPr/>
        <a:lstStyle/>
        <a:p>
          <a:endParaRPr lang="en-US"/>
        </a:p>
      </dgm:t>
    </dgm:pt>
    <dgm:pt modelId="{E77BEB30-EFFC-464E-9A33-1E83375352F6}">
      <dgm:prSet/>
      <dgm:spPr/>
      <dgm:t>
        <a:bodyPr/>
        <a:lstStyle/>
        <a:p>
          <a:r>
            <a:rPr lang="en-US"/>
            <a:t>Medication Refills, Appointments, PREP-C  Survey</a:t>
          </a:r>
        </a:p>
      </dgm:t>
    </dgm:pt>
    <dgm:pt modelId="{326A3621-3185-453C-B121-A20AE93E388D}" type="parTrans" cxnId="{45441B7C-027F-4555-9EAF-678BEEF753EE}">
      <dgm:prSet/>
      <dgm:spPr/>
      <dgm:t>
        <a:bodyPr/>
        <a:lstStyle/>
        <a:p>
          <a:endParaRPr lang="en-US"/>
        </a:p>
      </dgm:t>
    </dgm:pt>
    <dgm:pt modelId="{1D7FCCBB-7899-412E-9284-46A4DD74C597}" type="sibTrans" cxnId="{45441B7C-027F-4555-9EAF-678BEEF753EE}">
      <dgm:prSet/>
      <dgm:spPr/>
      <dgm:t>
        <a:bodyPr/>
        <a:lstStyle/>
        <a:p>
          <a:endParaRPr lang="en-US"/>
        </a:p>
      </dgm:t>
    </dgm:pt>
    <dgm:pt modelId="{3DF936BA-37F9-4B13-9958-25FA2AA3EA81}">
      <dgm:prSet/>
      <dgm:spPr/>
      <dgm:t>
        <a:bodyPr/>
        <a:lstStyle/>
        <a:p>
          <a:pPr>
            <a:defRPr b="1"/>
          </a:pPr>
          <a:r>
            <a:rPr lang="en-US" dirty="0"/>
            <a:t>Obtain Reliable Contact Information &amp; Assess Transportation</a:t>
          </a:r>
        </a:p>
      </dgm:t>
    </dgm:pt>
    <dgm:pt modelId="{97A41EDE-615E-411C-967F-CA1524758021}" type="parTrans" cxnId="{29126D63-3A34-41FD-8F20-55A9D2849394}">
      <dgm:prSet/>
      <dgm:spPr/>
      <dgm:t>
        <a:bodyPr/>
        <a:lstStyle/>
        <a:p>
          <a:endParaRPr lang="en-US"/>
        </a:p>
      </dgm:t>
    </dgm:pt>
    <dgm:pt modelId="{B8393895-3CDE-4CC7-A6F7-AE3C21BB8C07}" type="sibTrans" cxnId="{29126D63-3A34-41FD-8F20-55A9D2849394}">
      <dgm:prSet/>
      <dgm:spPr/>
      <dgm:t>
        <a:bodyPr/>
        <a:lstStyle/>
        <a:p>
          <a:endParaRPr lang="en-US"/>
        </a:p>
      </dgm:t>
    </dgm:pt>
    <dgm:pt modelId="{7A07863B-23E7-46AA-B0D1-6D21CB6A08BC}">
      <dgm:prSet/>
      <dgm:spPr/>
      <dgm:t>
        <a:bodyPr/>
        <a:lstStyle/>
        <a:p>
          <a:pPr>
            <a:defRPr b="1"/>
          </a:pPr>
          <a:r>
            <a:rPr lang="en-US" dirty="0"/>
            <a:t>Provide Overview of Appointments &amp; Treatment</a:t>
          </a:r>
        </a:p>
      </dgm:t>
    </dgm:pt>
    <dgm:pt modelId="{C8A6220B-DB02-43C7-8DF7-60227E7FD123}" type="parTrans" cxnId="{0A1F64F7-BB70-4419-BC30-3EE73F5B5514}">
      <dgm:prSet/>
      <dgm:spPr/>
      <dgm:t>
        <a:bodyPr/>
        <a:lstStyle/>
        <a:p>
          <a:endParaRPr lang="en-US"/>
        </a:p>
      </dgm:t>
    </dgm:pt>
    <dgm:pt modelId="{76B9F325-E122-4CFA-A39B-4D19E579A963}" type="sibTrans" cxnId="{0A1F64F7-BB70-4419-BC30-3EE73F5B5514}">
      <dgm:prSet/>
      <dgm:spPr/>
      <dgm:t>
        <a:bodyPr/>
        <a:lstStyle/>
        <a:p>
          <a:endParaRPr lang="en-US"/>
        </a:p>
      </dgm:t>
    </dgm:pt>
    <dgm:pt modelId="{11C68D1D-25E9-4557-BFD8-EC12159E2EC8}" type="pres">
      <dgm:prSet presAssocID="{D85F9A1D-6FE5-4C1B-9D7A-6F6B00694B62}" presName="root" presStyleCnt="0">
        <dgm:presLayoutVars>
          <dgm:dir/>
          <dgm:resizeHandles val="exact"/>
        </dgm:presLayoutVars>
      </dgm:prSet>
      <dgm:spPr/>
      <dgm:t>
        <a:bodyPr/>
        <a:lstStyle/>
        <a:p>
          <a:endParaRPr lang="en-US"/>
        </a:p>
      </dgm:t>
    </dgm:pt>
    <dgm:pt modelId="{E1879FE1-B1E4-4098-8F9D-E2D10E36F412}" type="pres">
      <dgm:prSet presAssocID="{2ED96B12-33BF-4F5B-BC60-0434D38F0EE0}" presName="compNode" presStyleCnt="0"/>
      <dgm:spPr/>
    </dgm:pt>
    <dgm:pt modelId="{D0D5BAA1-F5D5-4FDC-8F74-5A35B1EB7391}" type="pres">
      <dgm:prSet presAssocID="{2ED96B12-33BF-4F5B-BC60-0434D38F0EE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28B35A23-D3DD-4FE5-A5E1-5122E7DD4CAE}" type="pres">
      <dgm:prSet presAssocID="{2ED96B12-33BF-4F5B-BC60-0434D38F0EE0}" presName="iconSpace" presStyleCnt="0"/>
      <dgm:spPr/>
    </dgm:pt>
    <dgm:pt modelId="{6679597A-9AF7-455B-9DCA-012447909C18}" type="pres">
      <dgm:prSet presAssocID="{2ED96B12-33BF-4F5B-BC60-0434D38F0EE0}" presName="parTx" presStyleLbl="revTx" presStyleIdx="0" presStyleCnt="16">
        <dgm:presLayoutVars>
          <dgm:chMax val="0"/>
          <dgm:chPref val="0"/>
        </dgm:presLayoutVars>
      </dgm:prSet>
      <dgm:spPr/>
      <dgm:t>
        <a:bodyPr/>
        <a:lstStyle/>
        <a:p>
          <a:endParaRPr lang="en-US"/>
        </a:p>
      </dgm:t>
    </dgm:pt>
    <dgm:pt modelId="{44A6612D-E541-401B-A710-35DF4FB4740E}" type="pres">
      <dgm:prSet presAssocID="{2ED96B12-33BF-4F5B-BC60-0434D38F0EE0}" presName="txSpace" presStyleCnt="0"/>
      <dgm:spPr/>
    </dgm:pt>
    <dgm:pt modelId="{89154AFC-6987-43F5-8036-FB028BDC6087}" type="pres">
      <dgm:prSet presAssocID="{2ED96B12-33BF-4F5B-BC60-0434D38F0EE0}" presName="desTx" presStyleLbl="revTx" presStyleIdx="1" presStyleCnt="16">
        <dgm:presLayoutVars/>
      </dgm:prSet>
      <dgm:spPr/>
    </dgm:pt>
    <dgm:pt modelId="{039B8305-CE9A-4596-ABB4-A1807A0D0A98}" type="pres">
      <dgm:prSet presAssocID="{0294B93B-6D69-4DA9-8B0C-E86407015820}" presName="sibTrans" presStyleCnt="0"/>
      <dgm:spPr/>
    </dgm:pt>
    <dgm:pt modelId="{92418B1D-5A30-48E7-ABA9-32FC25B992B4}" type="pres">
      <dgm:prSet presAssocID="{8337E45C-C2C0-42E4-845C-DB745A295784}" presName="compNode" presStyleCnt="0"/>
      <dgm:spPr/>
    </dgm:pt>
    <dgm:pt modelId="{F740F8CC-76F1-4716-8B1B-2F0E9DE86EA4}" type="pres">
      <dgm:prSet presAssocID="{8337E45C-C2C0-42E4-845C-DB745A295784}"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EEEFBAB-C489-4AF8-937B-A7609FE50B8D}" type="pres">
      <dgm:prSet presAssocID="{8337E45C-C2C0-42E4-845C-DB745A295784}" presName="iconSpace" presStyleCnt="0"/>
      <dgm:spPr/>
    </dgm:pt>
    <dgm:pt modelId="{8CE25CA9-BD3D-45E9-B00E-7A26D0E70B70}" type="pres">
      <dgm:prSet presAssocID="{8337E45C-C2C0-42E4-845C-DB745A295784}" presName="parTx" presStyleLbl="revTx" presStyleIdx="2" presStyleCnt="16">
        <dgm:presLayoutVars>
          <dgm:chMax val="0"/>
          <dgm:chPref val="0"/>
        </dgm:presLayoutVars>
      </dgm:prSet>
      <dgm:spPr/>
      <dgm:t>
        <a:bodyPr/>
        <a:lstStyle/>
        <a:p>
          <a:endParaRPr lang="en-US"/>
        </a:p>
      </dgm:t>
    </dgm:pt>
    <dgm:pt modelId="{D1D6E4E8-5D71-4F4F-B570-206B62C6CA86}" type="pres">
      <dgm:prSet presAssocID="{8337E45C-C2C0-42E4-845C-DB745A295784}" presName="txSpace" presStyleCnt="0"/>
      <dgm:spPr/>
    </dgm:pt>
    <dgm:pt modelId="{994478E9-8656-45A3-9859-E72FA5DE28D5}" type="pres">
      <dgm:prSet presAssocID="{8337E45C-C2C0-42E4-845C-DB745A295784}" presName="desTx" presStyleLbl="revTx" presStyleIdx="3" presStyleCnt="16">
        <dgm:presLayoutVars/>
      </dgm:prSet>
      <dgm:spPr/>
    </dgm:pt>
    <dgm:pt modelId="{DAC969C5-2F4F-4D10-B93D-FC22954BC5B4}" type="pres">
      <dgm:prSet presAssocID="{C137C87C-AB75-42AA-9709-7935081B9E42}" presName="sibTrans" presStyleCnt="0"/>
      <dgm:spPr/>
    </dgm:pt>
    <dgm:pt modelId="{A668761E-DFF6-48FE-A30A-0E254D316277}" type="pres">
      <dgm:prSet presAssocID="{A20C5300-DD9F-494A-AB4F-6C314D750CD8}" presName="compNode" presStyleCnt="0"/>
      <dgm:spPr/>
    </dgm:pt>
    <dgm:pt modelId="{F90F6537-10F4-4DE1-9D90-B4B0A26CF36F}" type="pres">
      <dgm:prSet presAssocID="{A20C5300-DD9F-494A-AB4F-6C314D750CD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1050CB51-518E-4E71-B108-5678C41BFDAB}" type="pres">
      <dgm:prSet presAssocID="{A20C5300-DD9F-494A-AB4F-6C314D750CD8}" presName="iconSpace" presStyleCnt="0"/>
      <dgm:spPr/>
    </dgm:pt>
    <dgm:pt modelId="{11B8E312-3848-4618-8991-B2EB806EE013}" type="pres">
      <dgm:prSet presAssocID="{A20C5300-DD9F-494A-AB4F-6C314D750CD8}" presName="parTx" presStyleLbl="revTx" presStyleIdx="4" presStyleCnt="16">
        <dgm:presLayoutVars>
          <dgm:chMax val="0"/>
          <dgm:chPref val="0"/>
        </dgm:presLayoutVars>
      </dgm:prSet>
      <dgm:spPr/>
      <dgm:t>
        <a:bodyPr/>
        <a:lstStyle/>
        <a:p>
          <a:endParaRPr lang="en-US"/>
        </a:p>
      </dgm:t>
    </dgm:pt>
    <dgm:pt modelId="{A9C1F697-D1EF-42E2-9520-8F947B14D892}" type="pres">
      <dgm:prSet presAssocID="{A20C5300-DD9F-494A-AB4F-6C314D750CD8}" presName="txSpace" presStyleCnt="0"/>
      <dgm:spPr/>
    </dgm:pt>
    <dgm:pt modelId="{8ED6CCFA-EA1A-42E7-8C8F-1ADE65B361E7}" type="pres">
      <dgm:prSet presAssocID="{A20C5300-DD9F-494A-AB4F-6C314D750CD8}" presName="desTx" presStyleLbl="revTx" presStyleIdx="5" presStyleCnt="16">
        <dgm:presLayoutVars/>
      </dgm:prSet>
      <dgm:spPr/>
    </dgm:pt>
    <dgm:pt modelId="{79F1BFA4-478E-47B4-8EC4-B68B16DF61FB}" type="pres">
      <dgm:prSet presAssocID="{F7BEE851-BB8A-44A4-B95D-CFA541332DDD}" presName="sibTrans" presStyleCnt="0"/>
      <dgm:spPr/>
    </dgm:pt>
    <dgm:pt modelId="{1D8474AE-D605-4DD2-81AB-79DF89EC1BF6}" type="pres">
      <dgm:prSet presAssocID="{757CE08D-94B0-4878-9AEB-FF18574ADA70}" presName="compNode" presStyleCnt="0"/>
      <dgm:spPr/>
    </dgm:pt>
    <dgm:pt modelId="{CF78C32B-7CAE-469A-9E57-826FE8195F53}" type="pres">
      <dgm:prSet presAssocID="{757CE08D-94B0-4878-9AEB-FF18574ADA7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04B2512C-C42C-4CE9-AC5B-43C3E3E2AA92}" type="pres">
      <dgm:prSet presAssocID="{757CE08D-94B0-4878-9AEB-FF18574ADA70}" presName="iconSpace" presStyleCnt="0"/>
      <dgm:spPr/>
    </dgm:pt>
    <dgm:pt modelId="{5A954139-14CD-497C-A86D-12884496C565}" type="pres">
      <dgm:prSet presAssocID="{757CE08D-94B0-4878-9AEB-FF18574ADA70}" presName="parTx" presStyleLbl="revTx" presStyleIdx="6" presStyleCnt="16">
        <dgm:presLayoutVars>
          <dgm:chMax val="0"/>
          <dgm:chPref val="0"/>
        </dgm:presLayoutVars>
      </dgm:prSet>
      <dgm:spPr/>
      <dgm:t>
        <a:bodyPr/>
        <a:lstStyle/>
        <a:p>
          <a:endParaRPr lang="en-US"/>
        </a:p>
      </dgm:t>
    </dgm:pt>
    <dgm:pt modelId="{D9C2923D-D222-4390-A981-5C252632FFA9}" type="pres">
      <dgm:prSet presAssocID="{757CE08D-94B0-4878-9AEB-FF18574ADA70}" presName="txSpace" presStyleCnt="0"/>
      <dgm:spPr/>
    </dgm:pt>
    <dgm:pt modelId="{7E7440A0-29B7-457A-9A33-37A3FA54E7A5}" type="pres">
      <dgm:prSet presAssocID="{757CE08D-94B0-4878-9AEB-FF18574ADA70}" presName="desTx" presStyleLbl="revTx" presStyleIdx="7" presStyleCnt="16">
        <dgm:presLayoutVars/>
      </dgm:prSet>
      <dgm:spPr/>
    </dgm:pt>
    <dgm:pt modelId="{E4B2C2AA-4ACE-478D-BE87-C8A4AC184BC4}" type="pres">
      <dgm:prSet presAssocID="{68AB7838-A65F-41B7-AF15-B988EDE4EC96}" presName="sibTrans" presStyleCnt="0"/>
      <dgm:spPr/>
    </dgm:pt>
    <dgm:pt modelId="{198BACCB-2D43-4AC9-8E84-7E80981ACFF3}" type="pres">
      <dgm:prSet presAssocID="{FDED34BF-3A9E-4B8E-89FF-167BA0BCE336}" presName="compNode" presStyleCnt="0"/>
      <dgm:spPr/>
    </dgm:pt>
    <dgm:pt modelId="{12EA67B9-05DB-4CEA-A832-69B61AD7BBAA}" type="pres">
      <dgm:prSet presAssocID="{FDED34BF-3A9E-4B8E-89FF-167BA0BCE336}"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D0D97DD4-F11C-40A7-B3B5-B75E2F0E763F}" type="pres">
      <dgm:prSet presAssocID="{FDED34BF-3A9E-4B8E-89FF-167BA0BCE336}" presName="iconSpace" presStyleCnt="0"/>
      <dgm:spPr/>
    </dgm:pt>
    <dgm:pt modelId="{CB5EE414-6F22-47F6-8C83-78D912AAFBC0}" type="pres">
      <dgm:prSet presAssocID="{FDED34BF-3A9E-4B8E-89FF-167BA0BCE336}" presName="parTx" presStyleLbl="revTx" presStyleIdx="8" presStyleCnt="16">
        <dgm:presLayoutVars>
          <dgm:chMax val="0"/>
          <dgm:chPref val="0"/>
        </dgm:presLayoutVars>
      </dgm:prSet>
      <dgm:spPr/>
      <dgm:t>
        <a:bodyPr/>
        <a:lstStyle/>
        <a:p>
          <a:endParaRPr lang="en-US"/>
        </a:p>
      </dgm:t>
    </dgm:pt>
    <dgm:pt modelId="{5539256A-CBB9-497A-AA63-DD2C67DCFC46}" type="pres">
      <dgm:prSet presAssocID="{FDED34BF-3A9E-4B8E-89FF-167BA0BCE336}" presName="txSpace" presStyleCnt="0"/>
      <dgm:spPr/>
    </dgm:pt>
    <dgm:pt modelId="{B9DD1448-59DC-401A-91F1-BDB5BEB2011E}" type="pres">
      <dgm:prSet presAssocID="{FDED34BF-3A9E-4B8E-89FF-167BA0BCE336}" presName="desTx" presStyleLbl="revTx" presStyleIdx="9" presStyleCnt="16">
        <dgm:presLayoutVars/>
      </dgm:prSet>
      <dgm:spPr/>
      <dgm:t>
        <a:bodyPr/>
        <a:lstStyle/>
        <a:p>
          <a:endParaRPr lang="en-US"/>
        </a:p>
      </dgm:t>
    </dgm:pt>
    <dgm:pt modelId="{74053840-5F2D-49BC-BCF1-41D2B9699DF6}" type="pres">
      <dgm:prSet presAssocID="{5BF61761-12AD-45A9-813A-376930361B3D}" presName="sibTrans" presStyleCnt="0"/>
      <dgm:spPr/>
    </dgm:pt>
    <dgm:pt modelId="{2FCC28C2-685B-4607-B3C2-8510A2EEE255}" type="pres">
      <dgm:prSet presAssocID="{D7871E98-F7BE-4AC2-81EF-C3D08BA0B904}" presName="compNode" presStyleCnt="0"/>
      <dgm:spPr/>
    </dgm:pt>
    <dgm:pt modelId="{90D80171-CFA0-46D6-A8E0-9D64E0E0AB9B}" type="pres">
      <dgm:prSet presAssocID="{D7871E98-F7BE-4AC2-81EF-C3D08BA0B90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e"/>
        </a:ext>
      </dgm:extLst>
    </dgm:pt>
    <dgm:pt modelId="{84ECEB98-9256-46C9-AF67-9266BC773544}" type="pres">
      <dgm:prSet presAssocID="{D7871E98-F7BE-4AC2-81EF-C3D08BA0B904}" presName="iconSpace" presStyleCnt="0"/>
      <dgm:spPr/>
    </dgm:pt>
    <dgm:pt modelId="{9DCFFE3E-8769-49CD-89AB-13954DA02074}" type="pres">
      <dgm:prSet presAssocID="{D7871E98-F7BE-4AC2-81EF-C3D08BA0B904}" presName="parTx" presStyleLbl="revTx" presStyleIdx="10" presStyleCnt="16">
        <dgm:presLayoutVars>
          <dgm:chMax val="0"/>
          <dgm:chPref val="0"/>
        </dgm:presLayoutVars>
      </dgm:prSet>
      <dgm:spPr/>
      <dgm:t>
        <a:bodyPr/>
        <a:lstStyle/>
        <a:p>
          <a:endParaRPr lang="en-US"/>
        </a:p>
      </dgm:t>
    </dgm:pt>
    <dgm:pt modelId="{2D2A6CC9-251C-4EB9-ACE4-3C575A0E7395}" type="pres">
      <dgm:prSet presAssocID="{D7871E98-F7BE-4AC2-81EF-C3D08BA0B904}" presName="txSpace" presStyleCnt="0"/>
      <dgm:spPr/>
    </dgm:pt>
    <dgm:pt modelId="{E211926E-BA9B-46FE-8D50-5DF4D0550656}" type="pres">
      <dgm:prSet presAssocID="{D7871E98-F7BE-4AC2-81EF-C3D08BA0B904}" presName="desTx" presStyleLbl="revTx" presStyleIdx="11" presStyleCnt="16">
        <dgm:presLayoutVars/>
      </dgm:prSet>
      <dgm:spPr/>
      <dgm:t>
        <a:bodyPr/>
        <a:lstStyle/>
        <a:p>
          <a:endParaRPr lang="en-US"/>
        </a:p>
      </dgm:t>
    </dgm:pt>
    <dgm:pt modelId="{7188C33C-7465-418F-898A-F542105C9266}" type="pres">
      <dgm:prSet presAssocID="{248C7D43-6640-4A0B-A752-C0AA63C5EFDE}" presName="sibTrans" presStyleCnt="0"/>
      <dgm:spPr/>
    </dgm:pt>
    <dgm:pt modelId="{98201D5C-ABE4-40A3-AF33-8E62453A857B}" type="pres">
      <dgm:prSet presAssocID="{3DF936BA-37F9-4B13-9958-25FA2AA3EA81}" presName="compNode" presStyleCnt="0"/>
      <dgm:spPr/>
    </dgm:pt>
    <dgm:pt modelId="{61E340CD-CCB9-4D4E-A1CE-5735D7045FD4}" type="pres">
      <dgm:prSet presAssocID="{3DF936BA-37F9-4B13-9958-25FA2AA3EA81}"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eceiver"/>
        </a:ext>
      </dgm:extLst>
    </dgm:pt>
    <dgm:pt modelId="{C1BA94C6-41C6-4AA9-A26D-E83D7C1083A9}" type="pres">
      <dgm:prSet presAssocID="{3DF936BA-37F9-4B13-9958-25FA2AA3EA81}" presName="iconSpace" presStyleCnt="0"/>
      <dgm:spPr/>
    </dgm:pt>
    <dgm:pt modelId="{9B8227D3-651B-4B38-8D1E-51A389BD934A}" type="pres">
      <dgm:prSet presAssocID="{3DF936BA-37F9-4B13-9958-25FA2AA3EA81}" presName="parTx" presStyleLbl="revTx" presStyleIdx="12" presStyleCnt="16" custScaleX="119224">
        <dgm:presLayoutVars>
          <dgm:chMax val="0"/>
          <dgm:chPref val="0"/>
        </dgm:presLayoutVars>
      </dgm:prSet>
      <dgm:spPr/>
      <dgm:t>
        <a:bodyPr/>
        <a:lstStyle/>
        <a:p>
          <a:endParaRPr lang="en-US"/>
        </a:p>
      </dgm:t>
    </dgm:pt>
    <dgm:pt modelId="{B73E6C5A-3A47-4A7B-BB70-45F3AD8BCEF0}" type="pres">
      <dgm:prSet presAssocID="{3DF936BA-37F9-4B13-9958-25FA2AA3EA81}" presName="txSpace" presStyleCnt="0"/>
      <dgm:spPr/>
    </dgm:pt>
    <dgm:pt modelId="{95FC1D03-DCC7-4780-AA50-1FF8AC5000F4}" type="pres">
      <dgm:prSet presAssocID="{3DF936BA-37F9-4B13-9958-25FA2AA3EA81}" presName="desTx" presStyleLbl="revTx" presStyleIdx="13" presStyleCnt="16">
        <dgm:presLayoutVars/>
      </dgm:prSet>
      <dgm:spPr/>
    </dgm:pt>
    <dgm:pt modelId="{FD201C81-840C-4ACA-BDF8-433FD82D1BF8}" type="pres">
      <dgm:prSet presAssocID="{B8393895-3CDE-4CC7-A6F7-AE3C21BB8C07}" presName="sibTrans" presStyleCnt="0"/>
      <dgm:spPr/>
    </dgm:pt>
    <dgm:pt modelId="{244D705B-D08D-4C99-8654-CCC3E8D55914}" type="pres">
      <dgm:prSet presAssocID="{7A07863B-23E7-46AA-B0D1-6D21CB6A08BC}" presName="compNode" presStyleCnt="0"/>
      <dgm:spPr/>
    </dgm:pt>
    <dgm:pt modelId="{42F3EBCA-E459-4891-A286-F0DD758A3BE2}" type="pres">
      <dgm:prSet presAssocID="{7A07863B-23E7-46AA-B0D1-6D21CB6A08BC}"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aily Calendar"/>
        </a:ext>
      </dgm:extLst>
    </dgm:pt>
    <dgm:pt modelId="{BE4A527A-5F5C-4F0D-B466-E60995285345}" type="pres">
      <dgm:prSet presAssocID="{7A07863B-23E7-46AA-B0D1-6D21CB6A08BC}" presName="iconSpace" presStyleCnt="0"/>
      <dgm:spPr/>
    </dgm:pt>
    <dgm:pt modelId="{B6DC34EC-07A2-4986-BEB0-3702A5914465}" type="pres">
      <dgm:prSet presAssocID="{7A07863B-23E7-46AA-B0D1-6D21CB6A08BC}" presName="parTx" presStyleLbl="revTx" presStyleIdx="14" presStyleCnt="16">
        <dgm:presLayoutVars>
          <dgm:chMax val="0"/>
          <dgm:chPref val="0"/>
        </dgm:presLayoutVars>
      </dgm:prSet>
      <dgm:spPr/>
      <dgm:t>
        <a:bodyPr/>
        <a:lstStyle/>
        <a:p>
          <a:endParaRPr lang="en-US"/>
        </a:p>
      </dgm:t>
    </dgm:pt>
    <dgm:pt modelId="{A9E8CCCB-9091-4268-923F-0AE8D0C54C2C}" type="pres">
      <dgm:prSet presAssocID="{7A07863B-23E7-46AA-B0D1-6D21CB6A08BC}" presName="txSpace" presStyleCnt="0"/>
      <dgm:spPr/>
    </dgm:pt>
    <dgm:pt modelId="{5EA1CEF2-E11F-4DE0-9A28-56E07DA181ED}" type="pres">
      <dgm:prSet presAssocID="{7A07863B-23E7-46AA-B0D1-6D21CB6A08BC}" presName="desTx" presStyleLbl="revTx" presStyleIdx="15" presStyleCnt="16">
        <dgm:presLayoutVars/>
      </dgm:prSet>
      <dgm:spPr/>
    </dgm:pt>
  </dgm:ptLst>
  <dgm:cxnLst>
    <dgm:cxn modelId="{65A8BC04-69EE-495E-864F-BA2760160E46}" srcId="{D85F9A1D-6FE5-4C1B-9D7A-6F6B00694B62}" destId="{757CE08D-94B0-4878-9AEB-FF18574ADA70}" srcOrd="3" destOrd="0" parTransId="{914CEDF7-8EA1-4EC2-ADB4-C6D9C095A05A}" sibTransId="{68AB7838-A65F-41B7-AF15-B988EDE4EC96}"/>
    <dgm:cxn modelId="{B9A0CB3E-C2E8-4A3F-B527-B96F8B6FB71A}" type="presOf" srcId="{2ED96B12-33BF-4F5B-BC60-0434D38F0EE0}" destId="{6679597A-9AF7-455B-9DCA-012447909C18}" srcOrd="0" destOrd="0" presId="urn:microsoft.com/office/officeart/2018/2/layout/IconLabelDescriptionList"/>
    <dgm:cxn modelId="{ED5BBCB4-48F5-4DAC-9E73-FC6440C648ED}" type="presOf" srcId="{E77BEB30-EFFC-464E-9A33-1E83375352F6}" destId="{E211926E-BA9B-46FE-8D50-5DF4D0550656}" srcOrd="0" destOrd="0" presId="urn:microsoft.com/office/officeart/2018/2/layout/IconLabelDescriptionList"/>
    <dgm:cxn modelId="{45441B7C-027F-4555-9EAF-678BEEF753EE}" srcId="{D7871E98-F7BE-4AC2-81EF-C3D08BA0B904}" destId="{E77BEB30-EFFC-464E-9A33-1E83375352F6}" srcOrd="0" destOrd="0" parTransId="{326A3621-3185-453C-B121-A20AE93E388D}" sibTransId="{1D7FCCBB-7899-412E-9284-46A4DD74C597}"/>
    <dgm:cxn modelId="{11A24670-4396-4DA0-B672-96D9EB985900}" type="presOf" srcId="{8337E45C-C2C0-42E4-845C-DB745A295784}" destId="{8CE25CA9-BD3D-45E9-B00E-7A26D0E70B70}" srcOrd="0" destOrd="0" presId="urn:microsoft.com/office/officeart/2018/2/layout/IconLabelDescriptionList"/>
    <dgm:cxn modelId="{C6D3DDA5-E91A-49DA-AB53-9C692DD6505A}" srcId="{FDED34BF-3A9E-4B8E-89FF-167BA0BCE336}" destId="{4878E13A-8AB7-40F4-8FF4-4C143BE02A8E}" srcOrd="0" destOrd="0" parTransId="{9BBA59F4-A3B7-4AAE-B741-35A12AA19E0E}" sibTransId="{EDC05E67-9B66-40EE-AD8D-ED07F19F8210}"/>
    <dgm:cxn modelId="{6E50330F-6890-4F69-86C4-A48DE375F9DF}" srcId="{D85F9A1D-6FE5-4C1B-9D7A-6F6B00694B62}" destId="{8337E45C-C2C0-42E4-845C-DB745A295784}" srcOrd="1" destOrd="0" parTransId="{24600222-F9BA-4505-82B1-8EA4F9977627}" sibTransId="{C137C87C-AB75-42AA-9709-7935081B9E42}"/>
    <dgm:cxn modelId="{29126D63-3A34-41FD-8F20-55A9D2849394}" srcId="{D85F9A1D-6FE5-4C1B-9D7A-6F6B00694B62}" destId="{3DF936BA-37F9-4B13-9958-25FA2AA3EA81}" srcOrd="6" destOrd="0" parTransId="{97A41EDE-615E-411C-967F-CA1524758021}" sibTransId="{B8393895-3CDE-4CC7-A6F7-AE3C21BB8C07}"/>
    <dgm:cxn modelId="{F5773B40-1279-40E4-944B-A1D42D55784A}" type="presOf" srcId="{3DF936BA-37F9-4B13-9958-25FA2AA3EA81}" destId="{9B8227D3-651B-4B38-8D1E-51A389BD934A}" srcOrd="0" destOrd="0" presId="urn:microsoft.com/office/officeart/2018/2/layout/IconLabelDescriptionList"/>
    <dgm:cxn modelId="{116AAA0D-73C8-44FF-A09E-04D01648E566}" srcId="{D85F9A1D-6FE5-4C1B-9D7A-6F6B00694B62}" destId="{FDED34BF-3A9E-4B8E-89FF-167BA0BCE336}" srcOrd="4" destOrd="0" parTransId="{E681EF8E-82EA-4891-9564-5CA371A92C78}" sibTransId="{5BF61761-12AD-45A9-813A-376930361B3D}"/>
    <dgm:cxn modelId="{0FF4B755-B103-4BAF-9644-1907A7352571}" type="presOf" srcId="{7A07863B-23E7-46AA-B0D1-6D21CB6A08BC}" destId="{B6DC34EC-07A2-4986-BEB0-3702A5914465}" srcOrd="0" destOrd="0" presId="urn:microsoft.com/office/officeart/2018/2/layout/IconLabelDescriptionList"/>
    <dgm:cxn modelId="{A0C1A509-E2BA-4A75-97CE-9F8E4191F681}" srcId="{D85F9A1D-6FE5-4C1B-9D7A-6F6B00694B62}" destId="{2ED96B12-33BF-4F5B-BC60-0434D38F0EE0}" srcOrd="0" destOrd="0" parTransId="{43ECEE5E-610E-4F52-9D61-86E9E427695B}" sibTransId="{0294B93B-6D69-4DA9-8B0C-E86407015820}"/>
    <dgm:cxn modelId="{1547F57B-730F-41C2-8B85-09BD914651FA}" srcId="{D85F9A1D-6FE5-4C1B-9D7A-6F6B00694B62}" destId="{A20C5300-DD9F-494A-AB4F-6C314D750CD8}" srcOrd="2" destOrd="0" parTransId="{739BFEC5-0BD1-4158-AA74-F02A040044B8}" sibTransId="{F7BEE851-BB8A-44A4-B95D-CFA541332DDD}"/>
    <dgm:cxn modelId="{5C2AE6E8-9CA4-47B1-801B-EDAD5F7863D0}" srcId="{D85F9A1D-6FE5-4C1B-9D7A-6F6B00694B62}" destId="{D7871E98-F7BE-4AC2-81EF-C3D08BA0B904}" srcOrd="5" destOrd="0" parTransId="{83C9BD9A-92FE-42A6-A4C3-A86851054CE2}" sibTransId="{248C7D43-6640-4A0B-A752-C0AA63C5EFDE}"/>
    <dgm:cxn modelId="{18AACF67-1029-42A9-B5E3-87344A9C7CEB}" type="presOf" srcId="{D85F9A1D-6FE5-4C1B-9D7A-6F6B00694B62}" destId="{11C68D1D-25E9-4557-BFD8-EC12159E2EC8}" srcOrd="0" destOrd="0" presId="urn:microsoft.com/office/officeart/2018/2/layout/IconLabelDescriptionList"/>
    <dgm:cxn modelId="{445064AF-D913-41D1-A92E-AAD822792ADC}" type="presOf" srcId="{FDED34BF-3A9E-4B8E-89FF-167BA0BCE336}" destId="{CB5EE414-6F22-47F6-8C83-78D912AAFBC0}" srcOrd="0" destOrd="0" presId="urn:microsoft.com/office/officeart/2018/2/layout/IconLabelDescriptionList"/>
    <dgm:cxn modelId="{0A1F64F7-BB70-4419-BC30-3EE73F5B5514}" srcId="{D85F9A1D-6FE5-4C1B-9D7A-6F6B00694B62}" destId="{7A07863B-23E7-46AA-B0D1-6D21CB6A08BC}" srcOrd="7" destOrd="0" parTransId="{C8A6220B-DB02-43C7-8DF7-60227E7FD123}" sibTransId="{76B9F325-E122-4CFA-A39B-4D19E579A963}"/>
    <dgm:cxn modelId="{6128E4D4-9FEF-4793-85BF-0C96031D6134}" type="presOf" srcId="{D7871E98-F7BE-4AC2-81EF-C3D08BA0B904}" destId="{9DCFFE3E-8769-49CD-89AB-13954DA02074}" srcOrd="0" destOrd="0" presId="urn:microsoft.com/office/officeart/2018/2/layout/IconLabelDescriptionList"/>
    <dgm:cxn modelId="{80B24471-6617-48AA-8329-EC278227B871}" type="presOf" srcId="{A20C5300-DD9F-494A-AB4F-6C314D750CD8}" destId="{11B8E312-3848-4618-8991-B2EB806EE013}" srcOrd="0" destOrd="0" presId="urn:microsoft.com/office/officeart/2018/2/layout/IconLabelDescriptionList"/>
    <dgm:cxn modelId="{7BA20830-C1D4-44D4-98E6-643A83FED878}" type="presOf" srcId="{4878E13A-8AB7-40F4-8FF4-4C143BE02A8E}" destId="{B9DD1448-59DC-401A-91F1-BDB5BEB2011E}" srcOrd="0" destOrd="0" presId="urn:microsoft.com/office/officeart/2018/2/layout/IconLabelDescriptionList"/>
    <dgm:cxn modelId="{F3342D0A-31E8-41A0-9389-27D4AD569588}" type="presOf" srcId="{757CE08D-94B0-4878-9AEB-FF18574ADA70}" destId="{5A954139-14CD-497C-A86D-12884496C565}" srcOrd="0" destOrd="0" presId="urn:microsoft.com/office/officeart/2018/2/layout/IconLabelDescriptionList"/>
    <dgm:cxn modelId="{35875AEA-57F0-486C-A047-E67550F250A0}" type="presParOf" srcId="{11C68D1D-25E9-4557-BFD8-EC12159E2EC8}" destId="{E1879FE1-B1E4-4098-8F9D-E2D10E36F412}" srcOrd="0" destOrd="0" presId="urn:microsoft.com/office/officeart/2018/2/layout/IconLabelDescriptionList"/>
    <dgm:cxn modelId="{8205C11E-BF33-4A77-994E-A0D99BE013AC}" type="presParOf" srcId="{E1879FE1-B1E4-4098-8F9D-E2D10E36F412}" destId="{D0D5BAA1-F5D5-4FDC-8F74-5A35B1EB7391}" srcOrd="0" destOrd="0" presId="urn:microsoft.com/office/officeart/2018/2/layout/IconLabelDescriptionList"/>
    <dgm:cxn modelId="{E3373B58-45B1-409E-BEAF-A21CC5EF6E58}" type="presParOf" srcId="{E1879FE1-B1E4-4098-8F9D-E2D10E36F412}" destId="{28B35A23-D3DD-4FE5-A5E1-5122E7DD4CAE}" srcOrd="1" destOrd="0" presId="urn:microsoft.com/office/officeart/2018/2/layout/IconLabelDescriptionList"/>
    <dgm:cxn modelId="{714750CC-2825-4C9C-9E7B-047389AD74FB}" type="presParOf" srcId="{E1879FE1-B1E4-4098-8F9D-E2D10E36F412}" destId="{6679597A-9AF7-455B-9DCA-012447909C18}" srcOrd="2" destOrd="0" presId="urn:microsoft.com/office/officeart/2018/2/layout/IconLabelDescriptionList"/>
    <dgm:cxn modelId="{C1C96673-A2E0-414E-B9CA-C45CBF57353B}" type="presParOf" srcId="{E1879FE1-B1E4-4098-8F9D-E2D10E36F412}" destId="{44A6612D-E541-401B-A710-35DF4FB4740E}" srcOrd="3" destOrd="0" presId="urn:microsoft.com/office/officeart/2018/2/layout/IconLabelDescriptionList"/>
    <dgm:cxn modelId="{9EA649FF-DEC2-4F7C-ABE4-2EB36E4BE729}" type="presParOf" srcId="{E1879FE1-B1E4-4098-8F9D-E2D10E36F412}" destId="{89154AFC-6987-43F5-8036-FB028BDC6087}" srcOrd="4" destOrd="0" presId="urn:microsoft.com/office/officeart/2018/2/layout/IconLabelDescriptionList"/>
    <dgm:cxn modelId="{5F3643C9-1C80-4486-AFF4-FFEFB5339954}" type="presParOf" srcId="{11C68D1D-25E9-4557-BFD8-EC12159E2EC8}" destId="{039B8305-CE9A-4596-ABB4-A1807A0D0A98}" srcOrd="1" destOrd="0" presId="urn:microsoft.com/office/officeart/2018/2/layout/IconLabelDescriptionList"/>
    <dgm:cxn modelId="{E2F8DFCA-A95E-4D3C-8826-312945C2529B}" type="presParOf" srcId="{11C68D1D-25E9-4557-BFD8-EC12159E2EC8}" destId="{92418B1D-5A30-48E7-ABA9-32FC25B992B4}" srcOrd="2" destOrd="0" presId="urn:microsoft.com/office/officeart/2018/2/layout/IconLabelDescriptionList"/>
    <dgm:cxn modelId="{E11FFC9C-DC0F-414B-860B-9D1C37D6B4B7}" type="presParOf" srcId="{92418B1D-5A30-48E7-ABA9-32FC25B992B4}" destId="{F740F8CC-76F1-4716-8B1B-2F0E9DE86EA4}" srcOrd="0" destOrd="0" presId="urn:microsoft.com/office/officeart/2018/2/layout/IconLabelDescriptionList"/>
    <dgm:cxn modelId="{36703C2F-98E0-466B-B446-598778FAC1B8}" type="presParOf" srcId="{92418B1D-5A30-48E7-ABA9-32FC25B992B4}" destId="{BEEEFBAB-C489-4AF8-937B-A7609FE50B8D}" srcOrd="1" destOrd="0" presId="urn:microsoft.com/office/officeart/2018/2/layout/IconLabelDescriptionList"/>
    <dgm:cxn modelId="{F7794A49-E983-4841-B6FF-75D8C1CC5EFA}" type="presParOf" srcId="{92418B1D-5A30-48E7-ABA9-32FC25B992B4}" destId="{8CE25CA9-BD3D-45E9-B00E-7A26D0E70B70}" srcOrd="2" destOrd="0" presId="urn:microsoft.com/office/officeart/2018/2/layout/IconLabelDescriptionList"/>
    <dgm:cxn modelId="{30C39D37-0A7B-429D-8CAA-E28D9D7EDD53}" type="presParOf" srcId="{92418B1D-5A30-48E7-ABA9-32FC25B992B4}" destId="{D1D6E4E8-5D71-4F4F-B570-206B62C6CA86}" srcOrd="3" destOrd="0" presId="urn:microsoft.com/office/officeart/2018/2/layout/IconLabelDescriptionList"/>
    <dgm:cxn modelId="{410F56E4-9437-480C-960D-FED18F81EE75}" type="presParOf" srcId="{92418B1D-5A30-48E7-ABA9-32FC25B992B4}" destId="{994478E9-8656-45A3-9859-E72FA5DE28D5}" srcOrd="4" destOrd="0" presId="urn:microsoft.com/office/officeart/2018/2/layout/IconLabelDescriptionList"/>
    <dgm:cxn modelId="{30CEEE80-F7EC-4A5D-B181-02DCB4828BA2}" type="presParOf" srcId="{11C68D1D-25E9-4557-BFD8-EC12159E2EC8}" destId="{DAC969C5-2F4F-4D10-B93D-FC22954BC5B4}" srcOrd="3" destOrd="0" presId="urn:microsoft.com/office/officeart/2018/2/layout/IconLabelDescriptionList"/>
    <dgm:cxn modelId="{24BAA7E6-2615-4160-BAA7-E16E90C57B7A}" type="presParOf" srcId="{11C68D1D-25E9-4557-BFD8-EC12159E2EC8}" destId="{A668761E-DFF6-48FE-A30A-0E254D316277}" srcOrd="4" destOrd="0" presId="urn:microsoft.com/office/officeart/2018/2/layout/IconLabelDescriptionList"/>
    <dgm:cxn modelId="{4D04E02C-CA55-43A5-BAB7-49D4B3BA89CD}" type="presParOf" srcId="{A668761E-DFF6-48FE-A30A-0E254D316277}" destId="{F90F6537-10F4-4DE1-9D90-B4B0A26CF36F}" srcOrd="0" destOrd="0" presId="urn:microsoft.com/office/officeart/2018/2/layout/IconLabelDescriptionList"/>
    <dgm:cxn modelId="{71EE8A3E-C355-4846-98FA-0B6DC414DC84}" type="presParOf" srcId="{A668761E-DFF6-48FE-A30A-0E254D316277}" destId="{1050CB51-518E-4E71-B108-5678C41BFDAB}" srcOrd="1" destOrd="0" presId="urn:microsoft.com/office/officeart/2018/2/layout/IconLabelDescriptionList"/>
    <dgm:cxn modelId="{893EB091-1B8E-41C9-9669-A11BEC69FFDF}" type="presParOf" srcId="{A668761E-DFF6-48FE-A30A-0E254D316277}" destId="{11B8E312-3848-4618-8991-B2EB806EE013}" srcOrd="2" destOrd="0" presId="urn:microsoft.com/office/officeart/2018/2/layout/IconLabelDescriptionList"/>
    <dgm:cxn modelId="{4C318E3D-C99B-40AD-AC31-15EFB4615F27}" type="presParOf" srcId="{A668761E-DFF6-48FE-A30A-0E254D316277}" destId="{A9C1F697-D1EF-42E2-9520-8F947B14D892}" srcOrd="3" destOrd="0" presId="urn:microsoft.com/office/officeart/2018/2/layout/IconLabelDescriptionList"/>
    <dgm:cxn modelId="{0085171D-7682-414A-AC55-5AEA2946EC05}" type="presParOf" srcId="{A668761E-DFF6-48FE-A30A-0E254D316277}" destId="{8ED6CCFA-EA1A-42E7-8C8F-1ADE65B361E7}" srcOrd="4" destOrd="0" presId="urn:microsoft.com/office/officeart/2018/2/layout/IconLabelDescriptionList"/>
    <dgm:cxn modelId="{C3328E8C-2611-41BF-900A-3D62422E1F5D}" type="presParOf" srcId="{11C68D1D-25E9-4557-BFD8-EC12159E2EC8}" destId="{79F1BFA4-478E-47B4-8EC4-B68B16DF61FB}" srcOrd="5" destOrd="0" presId="urn:microsoft.com/office/officeart/2018/2/layout/IconLabelDescriptionList"/>
    <dgm:cxn modelId="{612BE4AA-C9A9-491E-BD95-41066F4B2B4E}" type="presParOf" srcId="{11C68D1D-25E9-4557-BFD8-EC12159E2EC8}" destId="{1D8474AE-D605-4DD2-81AB-79DF89EC1BF6}" srcOrd="6" destOrd="0" presId="urn:microsoft.com/office/officeart/2018/2/layout/IconLabelDescriptionList"/>
    <dgm:cxn modelId="{080145A8-C6E3-4357-B4EB-4BDA68DE6F92}" type="presParOf" srcId="{1D8474AE-D605-4DD2-81AB-79DF89EC1BF6}" destId="{CF78C32B-7CAE-469A-9E57-826FE8195F53}" srcOrd="0" destOrd="0" presId="urn:microsoft.com/office/officeart/2018/2/layout/IconLabelDescriptionList"/>
    <dgm:cxn modelId="{D2AE5C4C-C3DA-46EA-BC90-02CC5FEBF532}" type="presParOf" srcId="{1D8474AE-D605-4DD2-81AB-79DF89EC1BF6}" destId="{04B2512C-C42C-4CE9-AC5B-43C3E3E2AA92}" srcOrd="1" destOrd="0" presId="urn:microsoft.com/office/officeart/2018/2/layout/IconLabelDescriptionList"/>
    <dgm:cxn modelId="{F3BF7006-50B9-4D8C-AE2C-302DAD0C3AA8}" type="presParOf" srcId="{1D8474AE-D605-4DD2-81AB-79DF89EC1BF6}" destId="{5A954139-14CD-497C-A86D-12884496C565}" srcOrd="2" destOrd="0" presId="urn:microsoft.com/office/officeart/2018/2/layout/IconLabelDescriptionList"/>
    <dgm:cxn modelId="{758A616C-23EC-41BC-ABA0-75448BD7DD05}" type="presParOf" srcId="{1D8474AE-D605-4DD2-81AB-79DF89EC1BF6}" destId="{D9C2923D-D222-4390-A981-5C252632FFA9}" srcOrd="3" destOrd="0" presId="urn:microsoft.com/office/officeart/2018/2/layout/IconLabelDescriptionList"/>
    <dgm:cxn modelId="{6E21EB52-9D79-4A71-BF58-36FEB0E7B679}" type="presParOf" srcId="{1D8474AE-D605-4DD2-81AB-79DF89EC1BF6}" destId="{7E7440A0-29B7-457A-9A33-37A3FA54E7A5}" srcOrd="4" destOrd="0" presId="urn:microsoft.com/office/officeart/2018/2/layout/IconLabelDescriptionList"/>
    <dgm:cxn modelId="{0093F660-45C6-4EEB-8621-E062D0A59E8C}" type="presParOf" srcId="{11C68D1D-25E9-4557-BFD8-EC12159E2EC8}" destId="{E4B2C2AA-4ACE-478D-BE87-C8A4AC184BC4}" srcOrd="7" destOrd="0" presId="urn:microsoft.com/office/officeart/2018/2/layout/IconLabelDescriptionList"/>
    <dgm:cxn modelId="{57D53608-08C4-4E54-9A26-34E0FC5F4F9C}" type="presParOf" srcId="{11C68D1D-25E9-4557-BFD8-EC12159E2EC8}" destId="{198BACCB-2D43-4AC9-8E84-7E80981ACFF3}" srcOrd="8" destOrd="0" presId="urn:microsoft.com/office/officeart/2018/2/layout/IconLabelDescriptionList"/>
    <dgm:cxn modelId="{DB887ED2-0773-480F-B836-2712A8674CD9}" type="presParOf" srcId="{198BACCB-2D43-4AC9-8E84-7E80981ACFF3}" destId="{12EA67B9-05DB-4CEA-A832-69B61AD7BBAA}" srcOrd="0" destOrd="0" presId="urn:microsoft.com/office/officeart/2018/2/layout/IconLabelDescriptionList"/>
    <dgm:cxn modelId="{7E44567E-7366-4DA0-ADA1-5E332DAFE644}" type="presParOf" srcId="{198BACCB-2D43-4AC9-8E84-7E80981ACFF3}" destId="{D0D97DD4-F11C-40A7-B3B5-B75E2F0E763F}" srcOrd="1" destOrd="0" presId="urn:microsoft.com/office/officeart/2018/2/layout/IconLabelDescriptionList"/>
    <dgm:cxn modelId="{7CB97F6C-753B-4BA0-8685-8E9383F0C8C3}" type="presParOf" srcId="{198BACCB-2D43-4AC9-8E84-7E80981ACFF3}" destId="{CB5EE414-6F22-47F6-8C83-78D912AAFBC0}" srcOrd="2" destOrd="0" presId="urn:microsoft.com/office/officeart/2018/2/layout/IconLabelDescriptionList"/>
    <dgm:cxn modelId="{C61AFA9B-BD19-4D6F-9B9C-D8562EBCAB51}" type="presParOf" srcId="{198BACCB-2D43-4AC9-8E84-7E80981ACFF3}" destId="{5539256A-CBB9-497A-AA63-DD2C67DCFC46}" srcOrd="3" destOrd="0" presId="urn:microsoft.com/office/officeart/2018/2/layout/IconLabelDescriptionList"/>
    <dgm:cxn modelId="{1E8F824A-3B05-4E4A-8938-7B8E18CCE81C}" type="presParOf" srcId="{198BACCB-2D43-4AC9-8E84-7E80981ACFF3}" destId="{B9DD1448-59DC-401A-91F1-BDB5BEB2011E}" srcOrd="4" destOrd="0" presId="urn:microsoft.com/office/officeart/2018/2/layout/IconLabelDescriptionList"/>
    <dgm:cxn modelId="{29EC90A8-CA88-4098-9C8A-05AF09D681B3}" type="presParOf" srcId="{11C68D1D-25E9-4557-BFD8-EC12159E2EC8}" destId="{74053840-5F2D-49BC-BCF1-41D2B9699DF6}" srcOrd="9" destOrd="0" presId="urn:microsoft.com/office/officeart/2018/2/layout/IconLabelDescriptionList"/>
    <dgm:cxn modelId="{8DB1E30B-2D5E-4B89-8EF3-F5F7BA26581D}" type="presParOf" srcId="{11C68D1D-25E9-4557-BFD8-EC12159E2EC8}" destId="{2FCC28C2-685B-4607-B3C2-8510A2EEE255}" srcOrd="10" destOrd="0" presId="urn:microsoft.com/office/officeart/2018/2/layout/IconLabelDescriptionList"/>
    <dgm:cxn modelId="{97EAB047-48D0-4033-8C7E-08CEDBF27331}" type="presParOf" srcId="{2FCC28C2-685B-4607-B3C2-8510A2EEE255}" destId="{90D80171-CFA0-46D6-A8E0-9D64E0E0AB9B}" srcOrd="0" destOrd="0" presId="urn:microsoft.com/office/officeart/2018/2/layout/IconLabelDescriptionList"/>
    <dgm:cxn modelId="{B2BC63AD-F82F-4B9A-8AFF-995B58955863}" type="presParOf" srcId="{2FCC28C2-685B-4607-B3C2-8510A2EEE255}" destId="{84ECEB98-9256-46C9-AF67-9266BC773544}" srcOrd="1" destOrd="0" presId="urn:microsoft.com/office/officeart/2018/2/layout/IconLabelDescriptionList"/>
    <dgm:cxn modelId="{4EAE9C39-43EA-4BAD-973E-01C54EA64569}" type="presParOf" srcId="{2FCC28C2-685B-4607-B3C2-8510A2EEE255}" destId="{9DCFFE3E-8769-49CD-89AB-13954DA02074}" srcOrd="2" destOrd="0" presId="urn:microsoft.com/office/officeart/2018/2/layout/IconLabelDescriptionList"/>
    <dgm:cxn modelId="{5EFC128E-74E7-4D59-B336-B88ACBE286D6}" type="presParOf" srcId="{2FCC28C2-685B-4607-B3C2-8510A2EEE255}" destId="{2D2A6CC9-251C-4EB9-ACE4-3C575A0E7395}" srcOrd="3" destOrd="0" presId="urn:microsoft.com/office/officeart/2018/2/layout/IconLabelDescriptionList"/>
    <dgm:cxn modelId="{75BEB9B1-CC15-4467-A932-F3CCDFE5A917}" type="presParOf" srcId="{2FCC28C2-685B-4607-B3C2-8510A2EEE255}" destId="{E211926E-BA9B-46FE-8D50-5DF4D0550656}" srcOrd="4" destOrd="0" presId="urn:microsoft.com/office/officeart/2018/2/layout/IconLabelDescriptionList"/>
    <dgm:cxn modelId="{8AC1BEC6-D5DE-4130-8F20-52C01C7DDE00}" type="presParOf" srcId="{11C68D1D-25E9-4557-BFD8-EC12159E2EC8}" destId="{7188C33C-7465-418F-898A-F542105C9266}" srcOrd="11" destOrd="0" presId="urn:microsoft.com/office/officeart/2018/2/layout/IconLabelDescriptionList"/>
    <dgm:cxn modelId="{3A6E49FD-6613-4319-9F23-B6830292234C}" type="presParOf" srcId="{11C68D1D-25E9-4557-BFD8-EC12159E2EC8}" destId="{98201D5C-ABE4-40A3-AF33-8E62453A857B}" srcOrd="12" destOrd="0" presId="urn:microsoft.com/office/officeart/2018/2/layout/IconLabelDescriptionList"/>
    <dgm:cxn modelId="{E783D79C-8456-4791-A0FB-0A61A399ADD3}" type="presParOf" srcId="{98201D5C-ABE4-40A3-AF33-8E62453A857B}" destId="{61E340CD-CCB9-4D4E-A1CE-5735D7045FD4}" srcOrd="0" destOrd="0" presId="urn:microsoft.com/office/officeart/2018/2/layout/IconLabelDescriptionList"/>
    <dgm:cxn modelId="{08C3FA0A-A959-4EFF-8DE8-836B2E6023F4}" type="presParOf" srcId="{98201D5C-ABE4-40A3-AF33-8E62453A857B}" destId="{C1BA94C6-41C6-4AA9-A26D-E83D7C1083A9}" srcOrd="1" destOrd="0" presId="urn:microsoft.com/office/officeart/2018/2/layout/IconLabelDescriptionList"/>
    <dgm:cxn modelId="{CA66EB27-35C4-4697-B454-249BBA84D696}" type="presParOf" srcId="{98201D5C-ABE4-40A3-AF33-8E62453A857B}" destId="{9B8227D3-651B-4B38-8D1E-51A389BD934A}" srcOrd="2" destOrd="0" presId="urn:microsoft.com/office/officeart/2018/2/layout/IconLabelDescriptionList"/>
    <dgm:cxn modelId="{CB8393A7-66BC-40B6-83B4-E6CE836818D7}" type="presParOf" srcId="{98201D5C-ABE4-40A3-AF33-8E62453A857B}" destId="{B73E6C5A-3A47-4A7B-BB70-45F3AD8BCEF0}" srcOrd="3" destOrd="0" presId="urn:microsoft.com/office/officeart/2018/2/layout/IconLabelDescriptionList"/>
    <dgm:cxn modelId="{1C9C669E-FE45-41D5-8D77-DFA88B722C26}" type="presParOf" srcId="{98201D5C-ABE4-40A3-AF33-8E62453A857B}" destId="{95FC1D03-DCC7-4780-AA50-1FF8AC5000F4}" srcOrd="4" destOrd="0" presId="urn:microsoft.com/office/officeart/2018/2/layout/IconLabelDescriptionList"/>
    <dgm:cxn modelId="{DBAAE148-36C8-4F71-8004-2C56DEB889F8}" type="presParOf" srcId="{11C68D1D-25E9-4557-BFD8-EC12159E2EC8}" destId="{FD201C81-840C-4ACA-BDF8-433FD82D1BF8}" srcOrd="13" destOrd="0" presId="urn:microsoft.com/office/officeart/2018/2/layout/IconLabelDescriptionList"/>
    <dgm:cxn modelId="{83F1AC91-5255-4D24-A9DA-04B2FC16ECE6}" type="presParOf" srcId="{11C68D1D-25E9-4557-BFD8-EC12159E2EC8}" destId="{244D705B-D08D-4C99-8654-CCC3E8D55914}" srcOrd="14" destOrd="0" presId="urn:microsoft.com/office/officeart/2018/2/layout/IconLabelDescriptionList"/>
    <dgm:cxn modelId="{5377B1C0-E78F-4EE6-ADB7-D345B207E0A1}" type="presParOf" srcId="{244D705B-D08D-4C99-8654-CCC3E8D55914}" destId="{42F3EBCA-E459-4891-A286-F0DD758A3BE2}" srcOrd="0" destOrd="0" presId="urn:microsoft.com/office/officeart/2018/2/layout/IconLabelDescriptionList"/>
    <dgm:cxn modelId="{258DDEA8-1C40-47B6-8F1F-527A1979DD39}" type="presParOf" srcId="{244D705B-D08D-4C99-8654-CCC3E8D55914}" destId="{BE4A527A-5F5C-4F0D-B466-E60995285345}" srcOrd="1" destOrd="0" presId="urn:microsoft.com/office/officeart/2018/2/layout/IconLabelDescriptionList"/>
    <dgm:cxn modelId="{610474A9-3E24-4582-8C8F-8E559BAFAC7D}" type="presParOf" srcId="{244D705B-D08D-4C99-8654-CCC3E8D55914}" destId="{B6DC34EC-07A2-4986-BEB0-3702A5914465}" srcOrd="2" destOrd="0" presId="urn:microsoft.com/office/officeart/2018/2/layout/IconLabelDescriptionList"/>
    <dgm:cxn modelId="{13700289-8F17-4103-8BD7-ED014B73C3FF}" type="presParOf" srcId="{244D705B-D08D-4C99-8654-CCC3E8D55914}" destId="{A9E8CCCB-9091-4268-923F-0AE8D0C54C2C}" srcOrd="3" destOrd="0" presId="urn:microsoft.com/office/officeart/2018/2/layout/IconLabelDescriptionList"/>
    <dgm:cxn modelId="{79EA61DE-8444-441C-99EA-E5994B4AE8BD}" type="presParOf" srcId="{244D705B-D08D-4C99-8654-CCC3E8D55914}" destId="{5EA1CEF2-E11F-4DE0-9A28-56E07DA181E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356F66-089C-4EE1-9729-19017AEF939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2EF0827-BC9E-404F-AA18-B08532ABD444}">
      <dgm:prSet/>
      <dgm:spPr/>
      <dgm:t>
        <a:bodyPr/>
        <a:lstStyle/>
        <a:p>
          <a:r>
            <a:rPr lang="en-US"/>
            <a:t>Heterosexual transmission of HCV is low. Persons in long-term monogamous relationships should be advised they do not need to alter their sexual practices.</a:t>
          </a:r>
        </a:p>
      </dgm:t>
    </dgm:pt>
    <dgm:pt modelId="{6052DE77-458C-4D15-BFD9-A31753E0E2DE}" type="parTrans" cxnId="{5D9C55A0-73D5-4FA8-9CA5-20543CC98F90}">
      <dgm:prSet/>
      <dgm:spPr/>
      <dgm:t>
        <a:bodyPr/>
        <a:lstStyle/>
        <a:p>
          <a:endParaRPr lang="en-US"/>
        </a:p>
      </dgm:t>
    </dgm:pt>
    <dgm:pt modelId="{14BCEF9B-B0CD-46F1-8A1E-02088A1EB56F}" type="sibTrans" cxnId="{5D9C55A0-73D5-4FA8-9CA5-20543CC98F90}">
      <dgm:prSet/>
      <dgm:spPr/>
      <dgm:t>
        <a:bodyPr/>
        <a:lstStyle/>
        <a:p>
          <a:endParaRPr lang="en-US"/>
        </a:p>
      </dgm:t>
    </dgm:pt>
    <dgm:pt modelId="{B3F69748-2BF8-4F5E-B16B-3625B65C6107}">
      <dgm:prSet/>
      <dgm:spPr/>
      <dgm:t>
        <a:bodyPr/>
        <a:lstStyle/>
        <a:p>
          <a:r>
            <a:rPr lang="en-US"/>
            <a:t>Sexual transmission of HCV can occur among MSM and the risk may be substantial with sexual practices that result in bleeding or damage to rectal mucosal tissue; this risk is significantly higher among men with HIV.</a:t>
          </a:r>
        </a:p>
      </dgm:t>
    </dgm:pt>
    <dgm:pt modelId="{4443681B-B65B-4708-B33F-2C96F8E6AAFA}" type="parTrans" cxnId="{9DA9842C-DA79-46B3-8538-9A32C550D62E}">
      <dgm:prSet/>
      <dgm:spPr/>
      <dgm:t>
        <a:bodyPr/>
        <a:lstStyle/>
        <a:p>
          <a:endParaRPr lang="en-US"/>
        </a:p>
      </dgm:t>
    </dgm:pt>
    <dgm:pt modelId="{06D351BF-E0B6-4988-827E-D4A396CDC011}" type="sibTrans" cxnId="{9DA9842C-DA79-46B3-8538-9A32C550D62E}">
      <dgm:prSet/>
      <dgm:spPr/>
      <dgm:t>
        <a:bodyPr/>
        <a:lstStyle/>
        <a:p>
          <a:endParaRPr lang="en-US"/>
        </a:p>
      </dgm:t>
    </dgm:pt>
    <dgm:pt modelId="{3121718A-46FC-4CF2-92DC-A1956D51791F}">
      <dgm:prSet/>
      <dgm:spPr/>
      <dgm:t>
        <a:bodyPr/>
        <a:lstStyle/>
        <a:p>
          <a:r>
            <a:rPr lang="en-US"/>
            <a:t>Hepatitis C is transmitted efficiently via injection drug use and reinfection can occur. Transmission can occur when sharing needles, syringes, or other equipment used to prepare and inject drugs, and through sexual contact.</a:t>
          </a:r>
        </a:p>
      </dgm:t>
    </dgm:pt>
    <dgm:pt modelId="{D6F93A70-157B-4BA4-B2BD-C78EB7ACB6B4}" type="parTrans" cxnId="{7CEEE8A7-16AB-4532-B9B1-612704A3B65B}">
      <dgm:prSet/>
      <dgm:spPr/>
      <dgm:t>
        <a:bodyPr/>
        <a:lstStyle/>
        <a:p>
          <a:endParaRPr lang="en-US"/>
        </a:p>
      </dgm:t>
    </dgm:pt>
    <dgm:pt modelId="{79F1C694-9AE0-47E8-A42E-B15FBF7EF7D1}" type="sibTrans" cxnId="{7CEEE8A7-16AB-4532-B9B1-612704A3B65B}">
      <dgm:prSet/>
      <dgm:spPr/>
      <dgm:t>
        <a:bodyPr/>
        <a:lstStyle/>
        <a:p>
          <a:endParaRPr lang="en-US"/>
        </a:p>
      </dgm:t>
    </dgm:pt>
    <dgm:pt modelId="{58746980-E2D7-4B0C-BD8B-9B1CF8C02351}">
      <dgm:prSet/>
      <dgm:spPr/>
      <dgm:t>
        <a:bodyPr/>
        <a:lstStyle/>
        <a:p>
          <a:r>
            <a:rPr lang="en-US"/>
            <a:t>Household transmission of HCV (not related to sexual or injection drug transmission) can rarely occur. Household transmission may potentially result from sharing of a blood-contaminated item, such as a razor, toothbrush, or nail clipper.</a:t>
          </a:r>
        </a:p>
      </dgm:t>
    </dgm:pt>
    <dgm:pt modelId="{C12C5729-69BF-4D2D-8FE3-2E1F4843D4E9}" type="parTrans" cxnId="{2F84BB40-618F-4B87-90A6-1F18DC0EBECA}">
      <dgm:prSet/>
      <dgm:spPr/>
      <dgm:t>
        <a:bodyPr/>
        <a:lstStyle/>
        <a:p>
          <a:endParaRPr lang="en-US"/>
        </a:p>
      </dgm:t>
    </dgm:pt>
    <dgm:pt modelId="{D650AEEA-B8A7-42AF-A7B7-92DDA7B6EA01}" type="sibTrans" cxnId="{2F84BB40-618F-4B87-90A6-1F18DC0EBECA}">
      <dgm:prSet/>
      <dgm:spPr/>
      <dgm:t>
        <a:bodyPr/>
        <a:lstStyle/>
        <a:p>
          <a:endParaRPr lang="en-US"/>
        </a:p>
      </dgm:t>
    </dgm:pt>
    <dgm:pt modelId="{AB0FF2CE-F228-4167-B8AC-FCBF7AFD9A6D}">
      <dgm:prSet/>
      <dgm:spPr/>
      <dgm:t>
        <a:bodyPr/>
        <a:lstStyle/>
        <a:p>
          <a:r>
            <a:rPr lang="en-US"/>
            <a:t>Women with HCV do not need to avoid pregnancy, nor do they need to avoid breastfeeding; infants born to mothers with HCV infection should have follow-up for evaluation of possible HCV infection. Transmission occurs in approximately 6% of pregnant women with HCV infection.</a:t>
          </a:r>
        </a:p>
      </dgm:t>
    </dgm:pt>
    <dgm:pt modelId="{6EA230F5-362C-4ABC-B272-A7C409D1842D}" type="parTrans" cxnId="{BED852BB-B472-418A-9DF0-24715EED7A5F}">
      <dgm:prSet/>
      <dgm:spPr/>
      <dgm:t>
        <a:bodyPr/>
        <a:lstStyle/>
        <a:p>
          <a:endParaRPr lang="en-US"/>
        </a:p>
      </dgm:t>
    </dgm:pt>
    <dgm:pt modelId="{18E0805A-83C7-40A9-8033-7ACE7719248A}" type="sibTrans" cxnId="{BED852BB-B472-418A-9DF0-24715EED7A5F}">
      <dgm:prSet/>
      <dgm:spPr/>
      <dgm:t>
        <a:bodyPr/>
        <a:lstStyle/>
        <a:p>
          <a:endParaRPr lang="en-US"/>
        </a:p>
      </dgm:t>
    </dgm:pt>
    <dgm:pt modelId="{87E94E8F-8610-4C0A-8DED-18DE39AB63BB}" type="pres">
      <dgm:prSet presAssocID="{FA356F66-089C-4EE1-9729-19017AEF9397}" presName="vert0" presStyleCnt="0">
        <dgm:presLayoutVars>
          <dgm:dir/>
          <dgm:animOne val="branch"/>
          <dgm:animLvl val="lvl"/>
        </dgm:presLayoutVars>
      </dgm:prSet>
      <dgm:spPr/>
      <dgm:t>
        <a:bodyPr/>
        <a:lstStyle/>
        <a:p>
          <a:endParaRPr lang="en-US"/>
        </a:p>
      </dgm:t>
    </dgm:pt>
    <dgm:pt modelId="{241DC904-C15E-4615-9C32-FAFAF1654C88}" type="pres">
      <dgm:prSet presAssocID="{62EF0827-BC9E-404F-AA18-B08532ABD444}" presName="thickLine" presStyleLbl="alignNode1" presStyleIdx="0" presStyleCnt="5"/>
      <dgm:spPr/>
    </dgm:pt>
    <dgm:pt modelId="{DEC09A60-DFB1-462A-8BB5-F01AADCCBFEE}" type="pres">
      <dgm:prSet presAssocID="{62EF0827-BC9E-404F-AA18-B08532ABD444}" presName="horz1" presStyleCnt="0"/>
      <dgm:spPr/>
    </dgm:pt>
    <dgm:pt modelId="{1EC070CD-2B91-4719-AD7D-4580FBC882DE}" type="pres">
      <dgm:prSet presAssocID="{62EF0827-BC9E-404F-AA18-B08532ABD444}" presName="tx1" presStyleLbl="revTx" presStyleIdx="0" presStyleCnt="5"/>
      <dgm:spPr/>
      <dgm:t>
        <a:bodyPr/>
        <a:lstStyle/>
        <a:p>
          <a:endParaRPr lang="en-US"/>
        </a:p>
      </dgm:t>
    </dgm:pt>
    <dgm:pt modelId="{F2E67168-1154-4CF5-B9A6-C338B7A7B25F}" type="pres">
      <dgm:prSet presAssocID="{62EF0827-BC9E-404F-AA18-B08532ABD444}" presName="vert1" presStyleCnt="0"/>
      <dgm:spPr/>
    </dgm:pt>
    <dgm:pt modelId="{C9BC8557-8D5D-40F8-AC59-70DD70CA8E4A}" type="pres">
      <dgm:prSet presAssocID="{B3F69748-2BF8-4F5E-B16B-3625B65C6107}" presName="thickLine" presStyleLbl="alignNode1" presStyleIdx="1" presStyleCnt="5"/>
      <dgm:spPr/>
    </dgm:pt>
    <dgm:pt modelId="{0A1A4CCB-C107-4E72-AB65-42386AC451AD}" type="pres">
      <dgm:prSet presAssocID="{B3F69748-2BF8-4F5E-B16B-3625B65C6107}" presName="horz1" presStyleCnt="0"/>
      <dgm:spPr/>
    </dgm:pt>
    <dgm:pt modelId="{B5336038-77DC-4B0E-803E-5476D3A5E70F}" type="pres">
      <dgm:prSet presAssocID="{B3F69748-2BF8-4F5E-B16B-3625B65C6107}" presName="tx1" presStyleLbl="revTx" presStyleIdx="1" presStyleCnt="5"/>
      <dgm:spPr/>
      <dgm:t>
        <a:bodyPr/>
        <a:lstStyle/>
        <a:p>
          <a:endParaRPr lang="en-US"/>
        </a:p>
      </dgm:t>
    </dgm:pt>
    <dgm:pt modelId="{93FACC65-DBB6-419A-95EE-8EC049FB72FA}" type="pres">
      <dgm:prSet presAssocID="{B3F69748-2BF8-4F5E-B16B-3625B65C6107}" presName="vert1" presStyleCnt="0"/>
      <dgm:spPr/>
    </dgm:pt>
    <dgm:pt modelId="{C91B1CDD-D977-4517-A530-257A0D609F85}" type="pres">
      <dgm:prSet presAssocID="{3121718A-46FC-4CF2-92DC-A1956D51791F}" presName="thickLine" presStyleLbl="alignNode1" presStyleIdx="2" presStyleCnt="5"/>
      <dgm:spPr/>
    </dgm:pt>
    <dgm:pt modelId="{29EF6904-1DC7-478E-A695-DB97AC25FE32}" type="pres">
      <dgm:prSet presAssocID="{3121718A-46FC-4CF2-92DC-A1956D51791F}" presName="horz1" presStyleCnt="0"/>
      <dgm:spPr/>
    </dgm:pt>
    <dgm:pt modelId="{BFB63861-B94A-4BDE-93B0-FA55283F73F1}" type="pres">
      <dgm:prSet presAssocID="{3121718A-46FC-4CF2-92DC-A1956D51791F}" presName="tx1" presStyleLbl="revTx" presStyleIdx="2" presStyleCnt="5"/>
      <dgm:spPr/>
      <dgm:t>
        <a:bodyPr/>
        <a:lstStyle/>
        <a:p>
          <a:endParaRPr lang="en-US"/>
        </a:p>
      </dgm:t>
    </dgm:pt>
    <dgm:pt modelId="{B1F7F87C-A9EF-40EE-852C-168774088E92}" type="pres">
      <dgm:prSet presAssocID="{3121718A-46FC-4CF2-92DC-A1956D51791F}" presName="vert1" presStyleCnt="0"/>
      <dgm:spPr/>
    </dgm:pt>
    <dgm:pt modelId="{7A61871A-0D14-4690-8E28-1836D770EA05}" type="pres">
      <dgm:prSet presAssocID="{58746980-E2D7-4B0C-BD8B-9B1CF8C02351}" presName="thickLine" presStyleLbl="alignNode1" presStyleIdx="3" presStyleCnt="5"/>
      <dgm:spPr/>
    </dgm:pt>
    <dgm:pt modelId="{2E0CB977-B009-4F59-BAAF-5871B2F6CEAF}" type="pres">
      <dgm:prSet presAssocID="{58746980-E2D7-4B0C-BD8B-9B1CF8C02351}" presName="horz1" presStyleCnt="0"/>
      <dgm:spPr/>
    </dgm:pt>
    <dgm:pt modelId="{4FC0B940-79D4-42A7-9969-C7AC05ED03BB}" type="pres">
      <dgm:prSet presAssocID="{58746980-E2D7-4B0C-BD8B-9B1CF8C02351}" presName="tx1" presStyleLbl="revTx" presStyleIdx="3" presStyleCnt="5"/>
      <dgm:spPr/>
      <dgm:t>
        <a:bodyPr/>
        <a:lstStyle/>
        <a:p>
          <a:endParaRPr lang="en-US"/>
        </a:p>
      </dgm:t>
    </dgm:pt>
    <dgm:pt modelId="{CEFD23AE-5E62-4AC0-8698-63289A2E9C9C}" type="pres">
      <dgm:prSet presAssocID="{58746980-E2D7-4B0C-BD8B-9B1CF8C02351}" presName="vert1" presStyleCnt="0"/>
      <dgm:spPr/>
    </dgm:pt>
    <dgm:pt modelId="{76327E9F-01FA-4322-B174-1083B05FC31C}" type="pres">
      <dgm:prSet presAssocID="{AB0FF2CE-F228-4167-B8AC-FCBF7AFD9A6D}" presName="thickLine" presStyleLbl="alignNode1" presStyleIdx="4" presStyleCnt="5"/>
      <dgm:spPr/>
    </dgm:pt>
    <dgm:pt modelId="{499C976A-1D1F-47D5-AE48-2FD4F162C5C7}" type="pres">
      <dgm:prSet presAssocID="{AB0FF2CE-F228-4167-B8AC-FCBF7AFD9A6D}" presName="horz1" presStyleCnt="0"/>
      <dgm:spPr/>
    </dgm:pt>
    <dgm:pt modelId="{97814596-8538-4703-8D38-A588FB2060E6}" type="pres">
      <dgm:prSet presAssocID="{AB0FF2CE-F228-4167-B8AC-FCBF7AFD9A6D}" presName="tx1" presStyleLbl="revTx" presStyleIdx="4" presStyleCnt="5"/>
      <dgm:spPr/>
      <dgm:t>
        <a:bodyPr/>
        <a:lstStyle/>
        <a:p>
          <a:endParaRPr lang="en-US"/>
        </a:p>
      </dgm:t>
    </dgm:pt>
    <dgm:pt modelId="{61402063-9324-4282-9569-C41E14E698DF}" type="pres">
      <dgm:prSet presAssocID="{AB0FF2CE-F228-4167-B8AC-FCBF7AFD9A6D}" presName="vert1" presStyleCnt="0"/>
      <dgm:spPr/>
    </dgm:pt>
  </dgm:ptLst>
  <dgm:cxnLst>
    <dgm:cxn modelId="{6D9CF73A-6E39-4866-AA29-CC9BAD69DAEF}" type="presOf" srcId="{FA356F66-089C-4EE1-9729-19017AEF9397}" destId="{87E94E8F-8610-4C0A-8DED-18DE39AB63BB}" srcOrd="0" destOrd="0" presId="urn:microsoft.com/office/officeart/2008/layout/LinedList"/>
    <dgm:cxn modelId="{7CEEE8A7-16AB-4532-B9B1-612704A3B65B}" srcId="{FA356F66-089C-4EE1-9729-19017AEF9397}" destId="{3121718A-46FC-4CF2-92DC-A1956D51791F}" srcOrd="2" destOrd="0" parTransId="{D6F93A70-157B-4BA4-B2BD-C78EB7ACB6B4}" sibTransId="{79F1C694-9AE0-47E8-A42E-B15FBF7EF7D1}"/>
    <dgm:cxn modelId="{2395D957-1B08-418D-8811-1F94E971EAC9}" type="presOf" srcId="{62EF0827-BC9E-404F-AA18-B08532ABD444}" destId="{1EC070CD-2B91-4719-AD7D-4580FBC882DE}" srcOrd="0" destOrd="0" presId="urn:microsoft.com/office/officeart/2008/layout/LinedList"/>
    <dgm:cxn modelId="{BED852BB-B472-418A-9DF0-24715EED7A5F}" srcId="{FA356F66-089C-4EE1-9729-19017AEF9397}" destId="{AB0FF2CE-F228-4167-B8AC-FCBF7AFD9A6D}" srcOrd="4" destOrd="0" parTransId="{6EA230F5-362C-4ABC-B272-A7C409D1842D}" sibTransId="{18E0805A-83C7-40A9-8033-7ACE7719248A}"/>
    <dgm:cxn modelId="{9BFEEC3F-5091-4E20-B027-205C1ACB4CF7}" type="presOf" srcId="{B3F69748-2BF8-4F5E-B16B-3625B65C6107}" destId="{B5336038-77DC-4B0E-803E-5476D3A5E70F}" srcOrd="0" destOrd="0" presId="urn:microsoft.com/office/officeart/2008/layout/LinedList"/>
    <dgm:cxn modelId="{2F84BB40-618F-4B87-90A6-1F18DC0EBECA}" srcId="{FA356F66-089C-4EE1-9729-19017AEF9397}" destId="{58746980-E2D7-4B0C-BD8B-9B1CF8C02351}" srcOrd="3" destOrd="0" parTransId="{C12C5729-69BF-4D2D-8FE3-2E1F4843D4E9}" sibTransId="{D650AEEA-B8A7-42AF-A7B7-92DDA7B6EA01}"/>
    <dgm:cxn modelId="{1CA302EB-51F9-4F92-855F-07AB88A5340C}" type="presOf" srcId="{AB0FF2CE-F228-4167-B8AC-FCBF7AFD9A6D}" destId="{97814596-8538-4703-8D38-A588FB2060E6}" srcOrd="0" destOrd="0" presId="urn:microsoft.com/office/officeart/2008/layout/LinedList"/>
    <dgm:cxn modelId="{8587D3E7-B2B4-42C8-9EE7-9074503D52A4}" type="presOf" srcId="{3121718A-46FC-4CF2-92DC-A1956D51791F}" destId="{BFB63861-B94A-4BDE-93B0-FA55283F73F1}" srcOrd="0" destOrd="0" presId="urn:microsoft.com/office/officeart/2008/layout/LinedList"/>
    <dgm:cxn modelId="{9DA9842C-DA79-46B3-8538-9A32C550D62E}" srcId="{FA356F66-089C-4EE1-9729-19017AEF9397}" destId="{B3F69748-2BF8-4F5E-B16B-3625B65C6107}" srcOrd="1" destOrd="0" parTransId="{4443681B-B65B-4708-B33F-2C96F8E6AAFA}" sibTransId="{06D351BF-E0B6-4988-827E-D4A396CDC011}"/>
    <dgm:cxn modelId="{8A45C958-A95C-49BE-871E-195CE505AD1B}" type="presOf" srcId="{58746980-E2D7-4B0C-BD8B-9B1CF8C02351}" destId="{4FC0B940-79D4-42A7-9969-C7AC05ED03BB}" srcOrd="0" destOrd="0" presId="urn:microsoft.com/office/officeart/2008/layout/LinedList"/>
    <dgm:cxn modelId="{5D9C55A0-73D5-4FA8-9CA5-20543CC98F90}" srcId="{FA356F66-089C-4EE1-9729-19017AEF9397}" destId="{62EF0827-BC9E-404F-AA18-B08532ABD444}" srcOrd="0" destOrd="0" parTransId="{6052DE77-458C-4D15-BFD9-A31753E0E2DE}" sibTransId="{14BCEF9B-B0CD-46F1-8A1E-02088A1EB56F}"/>
    <dgm:cxn modelId="{2E6873F8-2CFD-499E-845B-98ED7C1A2559}" type="presParOf" srcId="{87E94E8F-8610-4C0A-8DED-18DE39AB63BB}" destId="{241DC904-C15E-4615-9C32-FAFAF1654C88}" srcOrd="0" destOrd="0" presId="urn:microsoft.com/office/officeart/2008/layout/LinedList"/>
    <dgm:cxn modelId="{E021C62F-2ACE-4A2A-BA38-4F85EC9F0474}" type="presParOf" srcId="{87E94E8F-8610-4C0A-8DED-18DE39AB63BB}" destId="{DEC09A60-DFB1-462A-8BB5-F01AADCCBFEE}" srcOrd="1" destOrd="0" presId="urn:microsoft.com/office/officeart/2008/layout/LinedList"/>
    <dgm:cxn modelId="{A1CF2540-9AAE-484D-9599-D0DC66026E5E}" type="presParOf" srcId="{DEC09A60-DFB1-462A-8BB5-F01AADCCBFEE}" destId="{1EC070CD-2B91-4719-AD7D-4580FBC882DE}" srcOrd="0" destOrd="0" presId="urn:microsoft.com/office/officeart/2008/layout/LinedList"/>
    <dgm:cxn modelId="{C87378D4-9F9B-4B2A-9BBE-E1F83ADCDC73}" type="presParOf" srcId="{DEC09A60-DFB1-462A-8BB5-F01AADCCBFEE}" destId="{F2E67168-1154-4CF5-B9A6-C338B7A7B25F}" srcOrd="1" destOrd="0" presId="urn:microsoft.com/office/officeart/2008/layout/LinedList"/>
    <dgm:cxn modelId="{DE6DEA65-EE24-4149-967F-927F4B6623F0}" type="presParOf" srcId="{87E94E8F-8610-4C0A-8DED-18DE39AB63BB}" destId="{C9BC8557-8D5D-40F8-AC59-70DD70CA8E4A}" srcOrd="2" destOrd="0" presId="urn:microsoft.com/office/officeart/2008/layout/LinedList"/>
    <dgm:cxn modelId="{BF7C6C57-0136-42CA-80AB-7E1CC6241748}" type="presParOf" srcId="{87E94E8F-8610-4C0A-8DED-18DE39AB63BB}" destId="{0A1A4CCB-C107-4E72-AB65-42386AC451AD}" srcOrd="3" destOrd="0" presId="urn:microsoft.com/office/officeart/2008/layout/LinedList"/>
    <dgm:cxn modelId="{5B018207-CA49-41F7-80F2-63D26F659FF0}" type="presParOf" srcId="{0A1A4CCB-C107-4E72-AB65-42386AC451AD}" destId="{B5336038-77DC-4B0E-803E-5476D3A5E70F}" srcOrd="0" destOrd="0" presId="urn:microsoft.com/office/officeart/2008/layout/LinedList"/>
    <dgm:cxn modelId="{437BF706-EDC9-453F-BCDE-4978BA8EAFD3}" type="presParOf" srcId="{0A1A4CCB-C107-4E72-AB65-42386AC451AD}" destId="{93FACC65-DBB6-419A-95EE-8EC049FB72FA}" srcOrd="1" destOrd="0" presId="urn:microsoft.com/office/officeart/2008/layout/LinedList"/>
    <dgm:cxn modelId="{A6AEA8F7-2606-45B9-A10D-17266C52793C}" type="presParOf" srcId="{87E94E8F-8610-4C0A-8DED-18DE39AB63BB}" destId="{C91B1CDD-D977-4517-A530-257A0D609F85}" srcOrd="4" destOrd="0" presId="urn:microsoft.com/office/officeart/2008/layout/LinedList"/>
    <dgm:cxn modelId="{F42C0DE6-4376-4317-947A-6BC9166E94A8}" type="presParOf" srcId="{87E94E8F-8610-4C0A-8DED-18DE39AB63BB}" destId="{29EF6904-1DC7-478E-A695-DB97AC25FE32}" srcOrd="5" destOrd="0" presId="urn:microsoft.com/office/officeart/2008/layout/LinedList"/>
    <dgm:cxn modelId="{069D1D55-4922-4AE3-A628-4ABF16415504}" type="presParOf" srcId="{29EF6904-1DC7-478E-A695-DB97AC25FE32}" destId="{BFB63861-B94A-4BDE-93B0-FA55283F73F1}" srcOrd="0" destOrd="0" presId="urn:microsoft.com/office/officeart/2008/layout/LinedList"/>
    <dgm:cxn modelId="{C157E7D1-0FCB-4438-B0AE-E8A765ADB74A}" type="presParOf" srcId="{29EF6904-1DC7-478E-A695-DB97AC25FE32}" destId="{B1F7F87C-A9EF-40EE-852C-168774088E92}" srcOrd="1" destOrd="0" presId="urn:microsoft.com/office/officeart/2008/layout/LinedList"/>
    <dgm:cxn modelId="{E89452BC-C450-4412-BF66-9C4F23FB5F65}" type="presParOf" srcId="{87E94E8F-8610-4C0A-8DED-18DE39AB63BB}" destId="{7A61871A-0D14-4690-8E28-1836D770EA05}" srcOrd="6" destOrd="0" presId="urn:microsoft.com/office/officeart/2008/layout/LinedList"/>
    <dgm:cxn modelId="{28612C7A-F5D5-47A1-ACEE-E836961E3EC7}" type="presParOf" srcId="{87E94E8F-8610-4C0A-8DED-18DE39AB63BB}" destId="{2E0CB977-B009-4F59-BAAF-5871B2F6CEAF}" srcOrd="7" destOrd="0" presId="urn:microsoft.com/office/officeart/2008/layout/LinedList"/>
    <dgm:cxn modelId="{3DDE5549-F8FB-410F-8249-B0523EAE1111}" type="presParOf" srcId="{2E0CB977-B009-4F59-BAAF-5871B2F6CEAF}" destId="{4FC0B940-79D4-42A7-9969-C7AC05ED03BB}" srcOrd="0" destOrd="0" presId="urn:microsoft.com/office/officeart/2008/layout/LinedList"/>
    <dgm:cxn modelId="{22C3C5D2-DF7E-4B7C-A20C-051A3F64A5AA}" type="presParOf" srcId="{2E0CB977-B009-4F59-BAAF-5871B2F6CEAF}" destId="{CEFD23AE-5E62-4AC0-8698-63289A2E9C9C}" srcOrd="1" destOrd="0" presId="urn:microsoft.com/office/officeart/2008/layout/LinedList"/>
    <dgm:cxn modelId="{E41CC7AC-6D4F-4361-8E46-6FE870C7CF73}" type="presParOf" srcId="{87E94E8F-8610-4C0A-8DED-18DE39AB63BB}" destId="{76327E9F-01FA-4322-B174-1083B05FC31C}" srcOrd="8" destOrd="0" presId="urn:microsoft.com/office/officeart/2008/layout/LinedList"/>
    <dgm:cxn modelId="{834FDE07-4753-4B6E-BEF8-8C58A2DB0C59}" type="presParOf" srcId="{87E94E8F-8610-4C0A-8DED-18DE39AB63BB}" destId="{499C976A-1D1F-47D5-AE48-2FD4F162C5C7}" srcOrd="9" destOrd="0" presId="urn:microsoft.com/office/officeart/2008/layout/LinedList"/>
    <dgm:cxn modelId="{5F044AF1-3391-44C1-B0A8-BA5F7C37DF44}" type="presParOf" srcId="{499C976A-1D1F-47D5-AE48-2FD4F162C5C7}" destId="{97814596-8538-4703-8D38-A588FB2060E6}" srcOrd="0" destOrd="0" presId="urn:microsoft.com/office/officeart/2008/layout/LinedList"/>
    <dgm:cxn modelId="{CD1DAA6B-F08B-4F71-8F51-C68FD6A6333C}" type="presParOf" srcId="{499C976A-1D1F-47D5-AE48-2FD4F162C5C7}" destId="{61402063-9324-4282-9569-C41E14E698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965637-6E20-4FAA-99B4-8B1BAF3AD5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48E8E365-6405-43EE-92DA-94E58298CB71}">
      <dgm:prSet/>
      <dgm:spPr/>
      <dgm:t>
        <a:bodyPr/>
        <a:lstStyle/>
        <a:p>
          <a:r>
            <a:rPr lang="en-US"/>
            <a:t>Will present patient’s case to ECHO</a:t>
          </a:r>
        </a:p>
      </dgm:t>
    </dgm:pt>
    <dgm:pt modelId="{1D1AEE3C-6BAD-4661-94B7-34440A1D7308}" type="parTrans" cxnId="{E6345B64-947E-412D-90F4-EB7BB35B8A82}">
      <dgm:prSet/>
      <dgm:spPr/>
      <dgm:t>
        <a:bodyPr/>
        <a:lstStyle/>
        <a:p>
          <a:endParaRPr lang="en-US"/>
        </a:p>
      </dgm:t>
    </dgm:pt>
    <dgm:pt modelId="{CE035C4B-42E6-4B1B-84D7-4B7678102EA4}" type="sibTrans" cxnId="{E6345B64-947E-412D-90F4-EB7BB35B8A82}">
      <dgm:prSet/>
      <dgm:spPr/>
      <dgm:t>
        <a:bodyPr/>
        <a:lstStyle/>
        <a:p>
          <a:endParaRPr lang="en-US"/>
        </a:p>
      </dgm:t>
    </dgm:pt>
    <dgm:pt modelId="{743A4181-7CCC-401F-AC55-34A14D49223D}">
      <dgm:prSet/>
      <dgm:spPr/>
      <dgm:t>
        <a:bodyPr/>
        <a:lstStyle/>
        <a:p>
          <a:r>
            <a:rPr lang="en-US"/>
            <a:t>Some labs take 7-10 days to result</a:t>
          </a:r>
        </a:p>
      </dgm:t>
    </dgm:pt>
    <dgm:pt modelId="{82FF2A55-0B4F-4BB5-957E-29DFE8D8C3BD}" type="parTrans" cxnId="{742A052F-287F-4ACB-81EF-98153404A812}">
      <dgm:prSet/>
      <dgm:spPr/>
      <dgm:t>
        <a:bodyPr/>
        <a:lstStyle/>
        <a:p>
          <a:endParaRPr lang="en-US"/>
        </a:p>
      </dgm:t>
    </dgm:pt>
    <dgm:pt modelId="{097C4879-9CA4-4F18-AA62-373E35E3EAC1}" type="sibTrans" cxnId="{742A052F-287F-4ACB-81EF-98153404A812}">
      <dgm:prSet/>
      <dgm:spPr/>
      <dgm:t>
        <a:bodyPr/>
        <a:lstStyle/>
        <a:p>
          <a:endParaRPr lang="en-US"/>
        </a:p>
      </dgm:t>
    </dgm:pt>
    <dgm:pt modelId="{90530B98-35D2-45F0-97F4-FD9B1B13667A}">
      <dgm:prSet/>
      <dgm:spPr/>
      <dgm:t>
        <a:bodyPr/>
        <a:lstStyle/>
        <a:p>
          <a:r>
            <a:rPr lang="en-US"/>
            <a:t>ECHO Presentation can usually be scheduled within 1-2 weeks</a:t>
          </a:r>
        </a:p>
      </dgm:t>
    </dgm:pt>
    <dgm:pt modelId="{C8BB6B04-B427-4534-AB25-2B4AECAE35FA}" type="parTrans" cxnId="{BD47F72E-82F9-434A-87F4-B3950D017F64}">
      <dgm:prSet/>
      <dgm:spPr/>
      <dgm:t>
        <a:bodyPr/>
        <a:lstStyle/>
        <a:p>
          <a:endParaRPr lang="en-US"/>
        </a:p>
      </dgm:t>
    </dgm:pt>
    <dgm:pt modelId="{ACE7D1C0-2445-489C-8F09-FC39508E7728}" type="sibTrans" cxnId="{BD47F72E-82F9-434A-87F4-B3950D017F64}">
      <dgm:prSet/>
      <dgm:spPr/>
      <dgm:t>
        <a:bodyPr/>
        <a:lstStyle/>
        <a:p>
          <a:endParaRPr lang="en-US"/>
        </a:p>
      </dgm:t>
    </dgm:pt>
    <dgm:pt modelId="{5B5D3412-959E-4237-93D2-929A3DFBF493}">
      <dgm:prSet/>
      <dgm:spPr/>
      <dgm:t>
        <a:bodyPr/>
        <a:lstStyle/>
        <a:p>
          <a:r>
            <a:rPr lang="en-US"/>
            <a:t>Initiate Treatment</a:t>
          </a:r>
        </a:p>
      </dgm:t>
    </dgm:pt>
    <dgm:pt modelId="{718F27D0-C10C-4FA2-A867-9E1325529DAD}" type="parTrans" cxnId="{5F38D2FD-56D1-454D-BDC0-1072C652146F}">
      <dgm:prSet/>
      <dgm:spPr/>
      <dgm:t>
        <a:bodyPr/>
        <a:lstStyle/>
        <a:p>
          <a:endParaRPr lang="en-US"/>
        </a:p>
      </dgm:t>
    </dgm:pt>
    <dgm:pt modelId="{B782DB95-4121-4906-ACC7-EFAB32BAB849}" type="sibTrans" cxnId="{5F38D2FD-56D1-454D-BDC0-1072C652146F}">
      <dgm:prSet/>
      <dgm:spPr/>
      <dgm:t>
        <a:bodyPr/>
        <a:lstStyle/>
        <a:p>
          <a:endParaRPr lang="en-US"/>
        </a:p>
      </dgm:t>
    </dgm:pt>
    <dgm:pt modelId="{4FA17FA9-63E5-432E-8811-D80F71784404}">
      <dgm:prSet/>
      <dgm:spPr/>
      <dgm:t>
        <a:bodyPr/>
        <a:lstStyle/>
        <a:p>
          <a:r>
            <a:rPr lang="en-US"/>
            <a:t>Typically 8 or 12 weeks</a:t>
          </a:r>
        </a:p>
      </dgm:t>
    </dgm:pt>
    <dgm:pt modelId="{5BCA7308-DCF5-4ECE-A74D-CCC44C0A5D78}" type="parTrans" cxnId="{80962EFE-55C3-433A-9777-10974E9990CB}">
      <dgm:prSet/>
      <dgm:spPr/>
      <dgm:t>
        <a:bodyPr/>
        <a:lstStyle/>
        <a:p>
          <a:endParaRPr lang="en-US"/>
        </a:p>
      </dgm:t>
    </dgm:pt>
    <dgm:pt modelId="{E62EFA62-2AD7-4ED6-9AF6-B2C0AB24459A}" type="sibTrans" cxnId="{80962EFE-55C3-433A-9777-10974E9990CB}">
      <dgm:prSet/>
      <dgm:spPr/>
      <dgm:t>
        <a:bodyPr/>
        <a:lstStyle/>
        <a:p>
          <a:endParaRPr lang="en-US"/>
        </a:p>
      </dgm:t>
    </dgm:pt>
    <dgm:pt modelId="{3CE3FE7E-0379-4E01-8A77-534A0C215CE2}">
      <dgm:prSet/>
      <dgm:spPr/>
      <dgm:t>
        <a:bodyPr/>
        <a:lstStyle/>
        <a:p>
          <a:r>
            <a:rPr lang="en-US"/>
            <a:t>Follow-Up Visits Every 4 Weeks</a:t>
          </a:r>
        </a:p>
      </dgm:t>
    </dgm:pt>
    <dgm:pt modelId="{D206F696-25F4-4A9F-987D-7453A6E90D4B}" type="parTrans" cxnId="{76D0499A-44E3-4F95-94DC-4B30343923CA}">
      <dgm:prSet/>
      <dgm:spPr/>
      <dgm:t>
        <a:bodyPr/>
        <a:lstStyle/>
        <a:p>
          <a:endParaRPr lang="en-US"/>
        </a:p>
      </dgm:t>
    </dgm:pt>
    <dgm:pt modelId="{275F00B0-F0B6-49EA-AEEA-5F9E4F84A5BA}" type="sibTrans" cxnId="{76D0499A-44E3-4F95-94DC-4B30343923CA}">
      <dgm:prSet/>
      <dgm:spPr/>
      <dgm:t>
        <a:bodyPr/>
        <a:lstStyle/>
        <a:p>
          <a:endParaRPr lang="en-US"/>
        </a:p>
      </dgm:t>
    </dgm:pt>
    <dgm:pt modelId="{DCDCB646-150C-4BB6-A9C9-DF9D819BF5BF}">
      <dgm:prSet/>
      <dgm:spPr/>
      <dgm:t>
        <a:bodyPr/>
        <a:lstStyle/>
        <a:p>
          <a:r>
            <a:rPr lang="en-US"/>
            <a:t>Draw CMP, CBC, and HCV RNA</a:t>
          </a:r>
        </a:p>
      </dgm:t>
    </dgm:pt>
    <dgm:pt modelId="{C869C15F-D58B-4581-A37F-BB2D5E995F2E}" type="parTrans" cxnId="{0261977B-8E1A-42DA-AA05-E30E0F49F809}">
      <dgm:prSet/>
      <dgm:spPr/>
      <dgm:t>
        <a:bodyPr/>
        <a:lstStyle/>
        <a:p>
          <a:endParaRPr lang="en-US"/>
        </a:p>
      </dgm:t>
    </dgm:pt>
    <dgm:pt modelId="{1E52D356-1154-479E-A9D0-5EDB91624580}" type="sibTrans" cxnId="{0261977B-8E1A-42DA-AA05-E30E0F49F809}">
      <dgm:prSet/>
      <dgm:spPr/>
      <dgm:t>
        <a:bodyPr/>
        <a:lstStyle/>
        <a:p>
          <a:endParaRPr lang="en-US"/>
        </a:p>
      </dgm:t>
    </dgm:pt>
    <dgm:pt modelId="{A7C19BC3-F6D2-4B25-8CBE-8EE835DD0559}">
      <dgm:prSet/>
      <dgm:spPr/>
      <dgm:t>
        <a:bodyPr/>
        <a:lstStyle/>
        <a:p>
          <a:r>
            <a:rPr lang="en-US"/>
            <a:t>Get Medication Refill</a:t>
          </a:r>
        </a:p>
      </dgm:t>
    </dgm:pt>
    <dgm:pt modelId="{1DAF4F66-EF4A-450B-999C-4242FD461D48}" type="parTrans" cxnId="{91819144-5D99-4B29-8F54-A840A8E039FB}">
      <dgm:prSet/>
      <dgm:spPr/>
      <dgm:t>
        <a:bodyPr/>
        <a:lstStyle/>
        <a:p>
          <a:endParaRPr lang="en-US"/>
        </a:p>
      </dgm:t>
    </dgm:pt>
    <dgm:pt modelId="{E7613C83-3EED-4EBA-8172-99A07A0EFB16}" type="sibTrans" cxnId="{91819144-5D99-4B29-8F54-A840A8E039FB}">
      <dgm:prSet/>
      <dgm:spPr/>
      <dgm:t>
        <a:bodyPr/>
        <a:lstStyle/>
        <a:p>
          <a:endParaRPr lang="en-US"/>
        </a:p>
      </dgm:t>
    </dgm:pt>
    <dgm:pt modelId="{9E33FC55-DD00-4C84-8ACE-C3C831B8C789}">
      <dgm:prSet/>
      <dgm:spPr/>
      <dgm:t>
        <a:bodyPr/>
        <a:lstStyle/>
        <a:p>
          <a:r>
            <a:rPr lang="en-US"/>
            <a:t>Assess Compliance and Tolerance</a:t>
          </a:r>
        </a:p>
      </dgm:t>
    </dgm:pt>
    <dgm:pt modelId="{034ECE27-6C64-4EBE-A175-46ECDEBE1ADF}" type="parTrans" cxnId="{7D8E2E31-03E3-4BF4-9532-0E597E7DD4A0}">
      <dgm:prSet/>
      <dgm:spPr/>
      <dgm:t>
        <a:bodyPr/>
        <a:lstStyle/>
        <a:p>
          <a:endParaRPr lang="en-US"/>
        </a:p>
      </dgm:t>
    </dgm:pt>
    <dgm:pt modelId="{6008D6D5-16A2-447D-8001-D8C82E1F6987}" type="sibTrans" cxnId="{7D8E2E31-03E3-4BF4-9532-0E597E7DD4A0}">
      <dgm:prSet/>
      <dgm:spPr/>
      <dgm:t>
        <a:bodyPr/>
        <a:lstStyle/>
        <a:p>
          <a:endParaRPr lang="en-US"/>
        </a:p>
      </dgm:t>
    </dgm:pt>
    <dgm:pt modelId="{8EE1B3E2-9AA8-4003-976E-EDFF26F656CF}">
      <dgm:prSet/>
      <dgm:spPr/>
      <dgm:t>
        <a:bodyPr/>
        <a:lstStyle/>
        <a:p>
          <a:r>
            <a:rPr lang="en-US"/>
            <a:t>SVR</a:t>
          </a:r>
        </a:p>
      </dgm:t>
    </dgm:pt>
    <dgm:pt modelId="{7D1CF408-4A02-403C-9B5C-4E0C108CD6B3}" type="parTrans" cxnId="{D167F532-2223-4D41-BC46-F3E55109F1B1}">
      <dgm:prSet/>
      <dgm:spPr/>
      <dgm:t>
        <a:bodyPr/>
        <a:lstStyle/>
        <a:p>
          <a:endParaRPr lang="en-US"/>
        </a:p>
      </dgm:t>
    </dgm:pt>
    <dgm:pt modelId="{1D2A842A-19C0-4FEC-8C4E-589FDF05881B}" type="sibTrans" cxnId="{D167F532-2223-4D41-BC46-F3E55109F1B1}">
      <dgm:prSet/>
      <dgm:spPr/>
      <dgm:t>
        <a:bodyPr/>
        <a:lstStyle/>
        <a:p>
          <a:endParaRPr lang="en-US"/>
        </a:p>
      </dgm:t>
    </dgm:pt>
    <dgm:pt modelId="{3D40084B-746E-4804-A6CF-2E99F522807A}">
      <dgm:prSet/>
      <dgm:spPr/>
      <dgm:t>
        <a:bodyPr/>
        <a:lstStyle/>
        <a:p>
          <a:r>
            <a:rPr lang="en-US" dirty="0"/>
            <a:t>Draw HCV RNA 12 weeks after completion of HCV Treatment (Why?)</a:t>
          </a:r>
        </a:p>
      </dgm:t>
    </dgm:pt>
    <dgm:pt modelId="{ECB79B13-F5BD-4D09-9C5E-96380DE9C60A}" type="parTrans" cxnId="{EF275034-325B-46E5-9744-26F365845D4B}">
      <dgm:prSet/>
      <dgm:spPr/>
      <dgm:t>
        <a:bodyPr/>
        <a:lstStyle/>
        <a:p>
          <a:endParaRPr lang="en-US"/>
        </a:p>
      </dgm:t>
    </dgm:pt>
    <dgm:pt modelId="{A48024B5-072D-4335-B3D5-63875A5C4615}" type="sibTrans" cxnId="{EF275034-325B-46E5-9744-26F365845D4B}">
      <dgm:prSet/>
      <dgm:spPr/>
      <dgm:t>
        <a:bodyPr/>
        <a:lstStyle/>
        <a:p>
          <a:endParaRPr lang="en-US"/>
        </a:p>
      </dgm:t>
    </dgm:pt>
    <dgm:pt modelId="{52CE7107-9601-4D73-A947-634F94AE4190}">
      <dgm:prSet/>
      <dgm:spPr/>
      <dgm:t>
        <a:bodyPr/>
        <a:lstStyle/>
        <a:p>
          <a:r>
            <a:rPr lang="en-US" dirty="0"/>
            <a:t>HCV Antibody vs RNA</a:t>
          </a:r>
        </a:p>
      </dgm:t>
    </dgm:pt>
    <dgm:pt modelId="{12EE69C7-1BDF-4D1D-8123-225B4A6AE6C7}" type="parTrans" cxnId="{D15FB531-F145-4885-B283-1AF46D02A793}">
      <dgm:prSet/>
      <dgm:spPr/>
    </dgm:pt>
    <dgm:pt modelId="{EA99CDAE-7248-404A-B7BE-6ACD0853D68A}" type="sibTrans" cxnId="{D15FB531-F145-4885-B283-1AF46D02A793}">
      <dgm:prSet/>
      <dgm:spPr/>
    </dgm:pt>
    <dgm:pt modelId="{310B2C54-B3D2-45A2-84EC-DBC2DA4F6348}" type="pres">
      <dgm:prSet presAssocID="{CF965637-6E20-4FAA-99B4-8B1BAF3AD5E1}" presName="linear" presStyleCnt="0">
        <dgm:presLayoutVars>
          <dgm:dir/>
          <dgm:animLvl val="lvl"/>
          <dgm:resizeHandles val="exact"/>
        </dgm:presLayoutVars>
      </dgm:prSet>
      <dgm:spPr/>
      <dgm:t>
        <a:bodyPr/>
        <a:lstStyle/>
        <a:p>
          <a:endParaRPr lang="en-US"/>
        </a:p>
      </dgm:t>
    </dgm:pt>
    <dgm:pt modelId="{1D04401C-27B4-4280-9E50-B4F421799266}" type="pres">
      <dgm:prSet presAssocID="{48E8E365-6405-43EE-92DA-94E58298CB71}" presName="parentLin" presStyleCnt="0"/>
      <dgm:spPr/>
    </dgm:pt>
    <dgm:pt modelId="{3AEC4C3D-36C5-46F2-A712-1D7477861FCE}" type="pres">
      <dgm:prSet presAssocID="{48E8E365-6405-43EE-92DA-94E58298CB71}" presName="parentLeftMargin" presStyleLbl="node1" presStyleIdx="0" presStyleCnt="4"/>
      <dgm:spPr/>
      <dgm:t>
        <a:bodyPr/>
        <a:lstStyle/>
        <a:p>
          <a:endParaRPr lang="en-US"/>
        </a:p>
      </dgm:t>
    </dgm:pt>
    <dgm:pt modelId="{81477942-4366-4673-9C34-19C2CFFBC79F}" type="pres">
      <dgm:prSet presAssocID="{48E8E365-6405-43EE-92DA-94E58298CB71}" presName="parentText" presStyleLbl="node1" presStyleIdx="0" presStyleCnt="4">
        <dgm:presLayoutVars>
          <dgm:chMax val="0"/>
          <dgm:bulletEnabled val="1"/>
        </dgm:presLayoutVars>
      </dgm:prSet>
      <dgm:spPr/>
      <dgm:t>
        <a:bodyPr/>
        <a:lstStyle/>
        <a:p>
          <a:endParaRPr lang="en-US"/>
        </a:p>
      </dgm:t>
    </dgm:pt>
    <dgm:pt modelId="{BDD6A734-3E67-484F-A445-8BE97E7133C0}" type="pres">
      <dgm:prSet presAssocID="{48E8E365-6405-43EE-92DA-94E58298CB71}" presName="negativeSpace" presStyleCnt="0"/>
      <dgm:spPr/>
    </dgm:pt>
    <dgm:pt modelId="{AC2C1B4C-BCC1-44D6-9CD9-60C678486976}" type="pres">
      <dgm:prSet presAssocID="{48E8E365-6405-43EE-92DA-94E58298CB71}" presName="childText" presStyleLbl="conFgAcc1" presStyleIdx="0" presStyleCnt="4">
        <dgm:presLayoutVars>
          <dgm:bulletEnabled val="1"/>
        </dgm:presLayoutVars>
      </dgm:prSet>
      <dgm:spPr/>
      <dgm:t>
        <a:bodyPr/>
        <a:lstStyle/>
        <a:p>
          <a:endParaRPr lang="en-US"/>
        </a:p>
      </dgm:t>
    </dgm:pt>
    <dgm:pt modelId="{24629D94-6735-4D03-998A-7437F7B91CA5}" type="pres">
      <dgm:prSet presAssocID="{CE035C4B-42E6-4B1B-84D7-4B7678102EA4}" presName="spaceBetweenRectangles" presStyleCnt="0"/>
      <dgm:spPr/>
    </dgm:pt>
    <dgm:pt modelId="{ADF30186-6514-49BB-AA1D-33B0B07A1150}" type="pres">
      <dgm:prSet presAssocID="{5B5D3412-959E-4237-93D2-929A3DFBF493}" presName="parentLin" presStyleCnt="0"/>
      <dgm:spPr/>
    </dgm:pt>
    <dgm:pt modelId="{E9020A91-BA10-481C-8679-8DE23D685FCF}" type="pres">
      <dgm:prSet presAssocID="{5B5D3412-959E-4237-93D2-929A3DFBF493}" presName="parentLeftMargin" presStyleLbl="node1" presStyleIdx="0" presStyleCnt="4"/>
      <dgm:spPr/>
      <dgm:t>
        <a:bodyPr/>
        <a:lstStyle/>
        <a:p>
          <a:endParaRPr lang="en-US"/>
        </a:p>
      </dgm:t>
    </dgm:pt>
    <dgm:pt modelId="{67E00C76-61E8-46B5-8730-4106A61A72D0}" type="pres">
      <dgm:prSet presAssocID="{5B5D3412-959E-4237-93D2-929A3DFBF493}" presName="parentText" presStyleLbl="node1" presStyleIdx="1" presStyleCnt="4">
        <dgm:presLayoutVars>
          <dgm:chMax val="0"/>
          <dgm:bulletEnabled val="1"/>
        </dgm:presLayoutVars>
      </dgm:prSet>
      <dgm:spPr/>
      <dgm:t>
        <a:bodyPr/>
        <a:lstStyle/>
        <a:p>
          <a:endParaRPr lang="en-US"/>
        </a:p>
      </dgm:t>
    </dgm:pt>
    <dgm:pt modelId="{60347474-4163-4C98-A577-6797F43D3B06}" type="pres">
      <dgm:prSet presAssocID="{5B5D3412-959E-4237-93D2-929A3DFBF493}" presName="negativeSpace" presStyleCnt="0"/>
      <dgm:spPr/>
    </dgm:pt>
    <dgm:pt modelId="{335135F2-E2B7-4403-A61A-B45B09B37782}" type="pres">
      <dgm:prSet presAssocID="{5B5D3412-959E-4237-93D2-929A3DFBF493}" presName="childText" presStyleLbl="conFgAcc1" presStyleIdx="1" presStyleCnt="4">
        <dgm:presLayoutVars>
          <dgm:bulletEnabled val="1"/>
        </dgm:presLayoutVars>
      </dgm:prSet>
      <dgm:spPr/>
      <dgm:t>
        <a:bodyPr/>
        <a:lstStyle/>
        <a:p>
          <a:endParaRPr lang="en-US"/>
        </a:p>
      </dgm:t>
    </dgm:pt>
    <dgm:pt modelId="{F2F26ECD-4813-4086-977B-A2BFAFC03FF3}" type="pres">
      <dgm:prSet presAssocID="{B782DB95-4121-4906-ACC7-EFAB32BAB849}" presName="spaceBetweenRectangles" presStyleCnt="0"/>
      <dgm:spPr/>
    </dgm:pt>
    <dgm:pt modelId="{E4919817-A4AF-4AD7-BE83-200DDBCF6C71}" type="pres">
      <dgm:prSet presAssocID="{3CE3FE7E-0379-4E01-8A77-534A0C215CE2}" presName="parentLin" presStyleCnt="0"/>
      <dgm:spPr/>
    </dgm:pt>
    <dgm:pt modelId="{A8EA1346-42A0-490B-8406-9C6E24E05761}" type="pres">
      <dgm:prSet presAssocID="{3CE3FE7E-0379-4E01-8A77-534A0C215CE2}" presName="parentLeftMargin" presStyleLbl="node1" presStyleIdx="1" presStyleCnt="4"/>
      <dgm:spPr/>
      <dgm:t>
        <a:bodyPr/>
        <a:lstStyle/>
        <a:p>
          <a:endParaRPr lang="en-US"/>
        </a:p>
      </dgm:t>
    </dgm:pt>
    <dgm:pt modelId="{138BE4BA-498E-446E-B0A1-248072E7ABC2}" type="pres">
      <dgm:prSet presAssocID="{3CE3FE7E-0379-4E01-8A77-534A0C215CE2}" presName="parentText" presStyleLbl="node1" presStyleIdx="2" presStyleCnt="4">
        <dgm:presLayoutVars>
          <dgm:chMax val="0"/>
          <dgm:bulletEnabled val="1"/>
        </dgm:presLayoutVars>
      </dgm:prSet>
      <dgm:spPr/>
      <dgm:t>
        <a:bodyPr/>
        <a:lstStyle/>
        <a:p>
          <a:endParaRPr lang="en-US"/>
        </a:p>
      </dgm:t>
    </dgm:pt>
    <dgm:pt modelId="{A1361C3B-3FBC-496F-979E-A3569D293E99}" type="pres">
      <dgm:prSet presAssocID="{3CE3FE7E-0379-4E01-8A77-534A0C215CE2}" presName="negativeSpace" presStyleCnt="0"/>
      <dgm:spPr/>
    </dgm:pt>
    <dgm:pt modelId="{5323E830-D55C-4D55-B079-A4E149022AD7}" type="pres">
      <dgm:prSet presAssocID="{3CE3FE7E-0379-4E01-8A77-534A0C215CE2}" presName="childText" presStyleLbl="conFgAcc1" presStyleIdx="2" presStyleCnt="4">
        <dgm:presLayoutVars>
          <dgm:bulletEnabled val="1"/>
        </dgm:presLayoutVars>
      </dgm:prSet>
      <dgm:spPr/>
      <dgm:t>
        <a:bodyPr/>
        <a:lstStyle/>
        <a:p>
          <a:endParaRPr lang="en-US"/>
        </a:p>
      </dgm:t>
    </dgm:pt>
    <dgm:pt modelId="{E84817AE-5701-40DF-89B6-E5B60B29E80D}" type="pres">
      <dgm:prSet presAssocID="{275F00B0-F0B6-49EA-AEEA-5F9E4F84A5BA}" presName="spaceBetweenRectangles" presStyleCnt="0"/>
      <dgm:spPr/>
    </dgm:pt>
    <dgm:pt modelId="{9BC624CD-F6D2-446A-A60D-3FD176A14823}" type="pres">
      <dgm:prSet presAssocID="{8EE1B3E2-9AA8-4003-976E-EDFF26F656CF}" presName="parentLin" presStyleCnt="0"/>
      <dgm:spPr/>
    </dgm:pt>
    <dgm:pt modelId="{2D66E2A7-F1C8-48C4-9CB7-79BAAAC691B1}" type="pres">
      <dgm:prSet presAssocID="{8EE1B3E2-9AA8-4003-976E-EDFF26F656CF}" presName="parentLeftMargin" presStyleLbl="node1" presStyleIdx="2" presStyleCnt="4"/>
      <dgm:spPr/>
      <dgm:t>
        <a:bodyPr/>
        <a:lstStyle/>
        <a:p>
          <a:endParaRPr lang="en-US"/>
        </a:p>
      </dgm:t>
    </dgm:pt>
    <dgm:pt modelId="{FEB82A2C-766A-4726-9A20-A87116E6FAB3}" type="pres">
      <dgm:prSet presAssocID="{8EE1B3E2-9AA8-4003-976E-EDFF26F656CF}" presName="parentText" presStyleLbl="node1" presStyleIdx="3" presStyleCnt="4">
        <dgm:presLayoutVars>
          <dgm:chMax val="0"/>
          <dgm:bulletEnabled val="1"/>
        </dgm:presLayoutVars>
      </dgm:prSet>
      <dgm:spPr/>
      <dgm:t>
        <a:bodyPr/>
        <a:lstStyle/>
        <a:p>
          <a:endParaRPr lang="en-US"/>
        </a:p>
      </dgm:t>
    </dgm:pt>
    <dgm:pt modelId="{A425D6BC-2C18-48A1-8F49-B564AC650384}" type="pres">
      <dgm:prSet presAssocID="{8EE1B3E2-9AA8-4003-976E-EDFF26F656CF}" presName="negativeSpace" presStyleCnt="0"/>
      <dgm:spPr/>
    </dgm:pt>
    <dgm:pt modelId="{19D62ACB-6DAB-4CE3-A291-A6F633BC9A18}" type="pres">
      <dgm:prSet presAssocID="{8EE1B3E2-9AA8-4003-976E-EDFF26F656CF}" presName="childText" presStyleLbl="conFgAcc1" presStyleIdx="3" presStyleCnt="4">
        <dgm:presLayoutVars>
          <dgm:bulletEnabled val="1"/>
        </dgm:presLayoutVars>
      </dgm:prSet>
      <dgm:spPr/>
      <dgm:t>
        <a:bodyPr/>
        <a:lstStyle/>
        <a:p>
          <a:endParaRPr lang="en-US"/>
        </a:p>
      </dgm:t>
    </dgm:pt>
  </dgm:ptLst>
  <dgm:cxnLst>
    <dgm:cxn modelId="{D15FB531-F145-4885-B283-1AF46D02A793}" srcId="{8EE1B3E2-9AA8-4003-976E-EDFF26F656CF}" destId="{52CE7107-9601-4D73-A947-634F94AE4190}" srcOrd="1" destOrd="0" parTransId="{12EE69C7-1BDF-4D1D-8123-225B4A6AE6C7}" sibTransId="{EA99CDAE-7248-404A-B7BE-6ACD0853D68A}"/>
    <dgm:cxn modelId="{EF275034-325B-46E5-9744-26F365845D4B}" srcId="{8EE1B3E2-9AA8-4003-976E-EDFF26F656CF}" destId="{3D40084B-746E-4804-A6CF-2E99F522807A}" srcOrd="0" destOrd="0" parTransId="{ECB79B13-F5BD-4D09-9C5E-96380DE9C60A}" sibTransId="{A48024B5-072D-4335-B3D5-63875A5C4615}"/>
    <dgm:cxn modelId="{D167F532-2223-4D41-BC46-F3E55109F1B1}" srcId="{CF965637-6E20-4FAA-99B4-8B1BAF3AD5E1}" destId="{8EE1B3E2-9AA8-4003-976E-EDFF26F656CF}" srcOrd="3" destOrd="0" parTransId="{7D1CF408-4A02-403C-9B5C-4E0C108CD6B3}" sibTransId="{1D2A842A-19C0-4FEC-8C4E-589FDF05881B}"/>
    <dgm:cxn modelId="{0EDBF47C-3AFE-42E0-9004-142862504233}" type="presOf" srcId="{52CE7107-9601-4D73-A947-634F94AE4190}" destId="{19D62ACB-6DAB-4CE3-A291-A6F633BC9A18}" srcOrd="0" destOrd="1" presId="urn:microsoft.com/office/officeart/2005/8/layout/list1"/>
    <dgm:cxn modelId="{742A052F-287F-4ACB-81EF-98153404A812}" srcId="{48E8E365-6405-43EE-92DA-94E58298CB71}" destId="{743A4181-7CCC-401F-AC55-34A14D49223D}" srcOrd="0" destOrd="0" parTransId="{82FF2A55-0B4F-4BB5-957E-29DFE8D8C3BD}" sibTransId="{097C4879-9CA4-4F18-AA62-373E35E3EAC1}"/>
    <dgm:cxn modelId="{EF9DCE2B-AF01-4E4E-B476-61E2052C1A3B}" type="presOf" srcId="{48E8E365-6405-43EE-92DA-94E58298CB71}" destId="{81477942-4366-4673-9C34-19C2CFFBC79F}" srcOrd="1" destOrd="0" presId="urn:microsoft.com/office/officeart/2005/8/layout/list1"/>
    <dgm:cxn modelId="{408996EC-69C5-4160-B8F1-D46213C374ED}" type="presOf" srcId="{48E8E365-6405-43EE-92DA-94E58298CB71}" destId="{3AEC4C3D-36C5-46F2-A712-1D7477861FCE}" srcOrd="0" destOrd="0" presId="urn:microsoft.com/office/officeart/2005/8/layout/list1"/>
    <dgm:cxn modelId="{1C360ADE-7FE9-414F-9FF3-D3FE3A5A9BC9}" type="presOf" srcId="{3CE3FE7E-0379-4E01-8A77-534A0C215CE2}" destId="{A8EA1346-42A0-490B-8406-9C6E24E05761}" srcOrd="0" destOrd="0" presId="urn:microsoft.com/office/officeart/2005/8/layout/list1"/>
    <dgm:cxn modelId="{80962EFE-55C3-433A-9777-10974E9990CB}" srcId="{5B5D3412-959E-4237-93D2-929A3DFBF493}" destId="{4FA17FA9-63E5-432E-8811-D80F71784404}" srcOrd="0" destOrd="0" parTransId="{5BCA7308-DCF5-4ECE-A74D-CCC44C0A5D78}" sibTransId="{E62EFA62-2AD7-4ED6-9AF6-B2C0AB24459A}"/>
    <dgm:cxn modelId="{4F52F66D-1802-40D6-B6D7-44F93DCC8EDF}" type="presOf" srcId="{8EE1B3E2-9AA8-4003-976E-EDFF26F656CF}" destId="{2D66E2A7-F1C8-48C4-9CB7-79BAAAC691B1}" srcOrd="0" destOrd="0" presId="urn:microsoft.com/office/officeart/2005/8/layout/list1"/>
    <dgm:cxn modelId="{76D0499A-44E3-4F95-94DC-4B30343923CA}" srcId="{CF965637-6E20-4FAA-99B4-8B1BAF3AD5E1}" destId="{3CE3FE7E-0379-4E01-8A77-534A0C215CE2}" srcOrd="2" destOrd="0" parTransId="{D206F696-25F4-4A9F-987D-7453A6E90D4B}" sibTransId="{275F00B0-F0B6-49EA-AEEA-5F9E4F84A5BA}"/>
    <dgm:cxn modelId="{E6345B64-947E-412D-90F4-EB7BB35B8A82}" srcId="{CF965637-6E20-4FAA-99B4-8B1BAF3AD5E1}" destId="{48E8E365-6405-43EE-92DA-94E58298CB71}" srcOrd="0" destOrd="0" parTransId="{1D1AEE3C-6BAD-4661-94B7-34440A1D7308}" sibTransId="{CE035C4B-42E6-4B1B-84D7-4B7678102EA4}"/>
    <dgm:cxn modelId="{BD47F72E-82F9-434A-87F4-B3950D017F64}" srcId="{48E8E365-6405-43EE-92DA-94E58298CB71}" destId="{90530B98-35D2-45F0-97F4-FD9B1B13667A}" srcOrd="1" destOrd="0" parTransId="{C8BB6B04-B427-4534-AB25-2B4AECAE35FA}" sibTransId="{ACE7D1C0-2445-489C-8F09-FC39508E7728}"/>
    <dgm:cxn modelId="{873C4BAA-0888-4BA3-A8B3-4C6FD09958C1}" type="presOf" srcId="{CF965637-6E20-4FAA-99B4-8B1BAF3AD5E1}" destId="{310B2C54-B3D2-45A2-84EC-DBC2DA4F6348}" srcOrd="0" destOrd="0" presId="urn:microsoft.com/office/officeart/2005/8/layout/list1"/>
    <dgm:cxn modelId="{CCC95167-FE80-43D7-917F-3C73994B4841}" type="presOf" srcId="{A7C19BC3-F6D2-4B25-8CBE-8EE835DD0559}" destId="{5323E830-D55C-4D55-B079-A4E149022AD7}" srcOrd="0" destOrd="1" presId="urn:microsoft.com/office/officeart/2005/8/layout/list1"/>
    <dgm:cxn modelId="{7D8E2E31-03E3-4BF4-9532-0E597E7DD4A0}" srcId="{A7C19BC3-F6D2-4B25-8CBE-8EE835DD0559}" destId="{9E33FC55-DD00-4C84-8ACE-C3C831B8C789}" srcOrd="0" destOrd="0" parTransId="{034ECE27-6C64-4EBE-A175-46ECDEBE1ADF}" sibTransId="{6008D6D5-16A2-447D-8001-D8C82E1F6987}"/>
    <dgm:cxn modelId="{91819144-5D99-4B29-8F54-A840A8E039FB}" srcId="{3CE3FE7E-0379-4E01-8A77-534A0C215CE2}" destId="{A7C19BC3-F6D2-4B25-8CBE-8EE835DD0559}" srcOrd="1" destOrd="0" parTransId="{1DAF4F66-EF4A-450B-999C-4242FD461D48}" sibTransId="{E7613C83-3EED-4EBA-8172-99A07A0EFB16}"/>
    <dgm:cxn modelId="{5F38D2FD-56D1-454D-BDC0-1072C652146F}" srcId="{CF965637-6E20-4FAA-99B4-8B1BAF3AD5E1}" destId="{5B5D3412-959E-4237-93D2-929A3DFBF493}" srcOrd="1" destOrd="0" parTransId="{718F27D0-C10C-4FA2-A867-9E1325529DAD}" sibTransId="{B782DB95-4121-4906-ACC7-EFAB32BAB849}"/>
    <dgm:cxn modelId="{C051B2BD-9C29-4F22-8D8E-D198408EB240}" type="presOf" srcId="{90530B98-35D2-45F0-97F4-FD9B1B13667A}" destId="{AC2C1B4C-BCC1-44D6-9CD9-60C678486976}" srcOrd="0" destOrd="1" presId="urn:microsoft.com/office/officeart/2005/8/layout/list1"/>
    <dgm:cxn modelId="{17662321-3EA3-4CE4-A717-3913725D82F6}" type="presOf" srcId="{3D40084B-746E-4804-A6CF-2E99F522807A}" destId="{19D62ACB-6DAB-4CE3-A291-A6F633BC9A18}" srcOrd="0" destOrd="0" presId="urn:microsoft.com/office/officeart/2005/8/layout/list1"/>
    <dgm:cxn modelId="{C539E461-0FD3-4B32-99AA-0E90B0C70D9A}" type="presOf" srcId="{743A4181-7CCC-401F-AC55-34A14D49223D}" destId="{AC2C1B4C-BCC1-44D6-9CD9-60C678486976}" srcOrd="0" destOrd="0" presId="urn:microsoft.com/office/officeart/2005/8/layout/list1"/>
    <dgm:cxn modelId="{11FEE06B-757D-48C4-B622-39F9C9DFE3B8}" type="presOf" srcId="{9E33FC55-DD00-4C84-8ACE-C3C831B8C789}" destId="{5323E830-D55C-4D55-B079-A4E149022AD7}" srcOrd="0" destOrd="2" presId="urn:microsoft.com/office/officeart/2005/8/layout/list1"/>
    <dgm:cxn modelId="{45A64DC9-FAD8-4192-9385-78A701A675A5}" type="presOf" srcId="{3CE3FE7E-0379-4E01-8A77-534A0C215CE2}" destId="{138BE4BA-498E-446E-B0A1-248072E7ABC2}" srcOrd="1" destOrd="0" presId="urn:microsoft.com/office/officeart/2005/8/layout/list1"/>
    <dgm:cxn modelId="{B67CEFE3-A75A-4DF9-9DDB-7A502063753E}" type="presOf" srcId="{5B5D3412-959E-4237-93D2-929A3DFBF493}" destId="{E9020A91-BA10-481C-8679-8DE23D685FCF}" srcOrd="0" destOrd="0" presId="urn:microsoft.com/office/officeart/2005/8/layout/list1"/>
    <dgm:cxn modelId="{D6B27721-DDB7-451D-B998-7AA9918CF609}" type="presOf" srcId="{5B5D3412-959E-4237-93D2-929A3DFBF493}" destId="{67E00C76-61E8-46B5-8730-4106A61A72D0}" srcOrd="1" destOrd="0" presId="urn:microsoft.com/office/officeart/2005/8/layout/list1"/>
    <dgm:cxn modelId="{8EF8BCFC-897A-4A54-BC60-D73E05220B89}" type="presOf" srcId="{4FA17FA9-63E5-432E-8811-D80F71784404}" destId="{335135F2-E2B7-4403-A61A-B45B09B37782}" srcOrd="0" destOrd="0" presId="urn:microsoft.com/office/officeart/2005/8/layout/list1"/>
    <dgm:cxn modelId="{0261977B-8E1A-42DA-AA05-E30E0F49F809}" srcId="{3CE3FE7E-0379-4E01-8A77-534A0C215CE2}" destId="{DCDCB646-150C-4BB6-A9C9-DF9D819BF5BF}" srcOrd="0" destOrd="0" parTransId="{C869C15F-D58B-4581-A37F-BB2D5E995F2E}" sibTransId="{1E52D356-1154-479E-A9D0-5EDB91624580}"/>
    <dgm:cxn modelId="{B52E5E55-4681-487E-BC60-7F06654AE0D2}" type="presOf" srcId="{8EE1B3E2-9AA8-4003-976E-EDFF26F656CF}" destId="{FEB82A2C-766A-4726-9A20-A87116E6FAB3}" srcOrd="1" destOrd="0" presId="urn:microsoft.com/office/officeart/2005/8/layout/list1"/>
    <dgm:cxn modelId="{737D4616-4282-4CB3-98B9-12A404149D5C}" type="presOf" srcId="{DCDCB646-150C-4BB6-A9C9-DF9D819BF5BF}" destId="{5323E830-D55C-4D55-B079-A4E149022AD7}" srcOrd="0" destOrd="0" presId="urn:microsoft.com/office/officeart/2005/8/layout/list1"/>
    <dgm:cxn modelId="{AC5C8655-1DD0-43D9-A776-3251862BE502}" type="presParOf" srcId="{310B2C54-B3D2-45A2-84EC-DBC2DA4F6348}" destId="{1D04401C-27B4-4280-9E50-B4F421799266}" srcOrd="0" destOrd="0" presId="urn:microsoft.com/office/officeart/2005/8/layout/list1"/>
    <dgm:cxn modelId="{AA09834D-1C9B-4489-B6FF-2088C1A0AFFB}" type="presParOf" srcId="{1D04401C-27B4-4280-9E50-B4F421799266}" destId="{3AEC4C3D-36C5-46F2-A712-1D7477861FCE}" srcOrd="0" destOrd="0" presId="urn:microsoft.com/office/officeart/2005/8/layout/list1"/>
    <dgm:cxn modelId="{EDB57CFB-3248-4FA5-B228-A1098D97F6A2}" type="presParOf" srcId="{1D04401C-27B4-4280-9E50-B4F421799266}" destId="{81477942-4366-4673-9C34-19C2CFFBC79F}" srcOrd="1" destOrd="0" presId="urn:microsoft.com/office/officeart/2005/8/layout/list1"/>
    <dgm:cxn modelId="{09D5478B-298C-43FB-B27F-00AFA6617BD7}" type="presParOf" srcId="{310B2C54-B3D2-45A2-84EC-DBC2DA4F6348}" destId="{BDD6A734-3E67-484F-A445-8BE97E7133C0}" srcOrd="1" destOrd="0" presId="urn:microsoft.com/office/officeart/2005/8/layout/list1"/>
    <dgm:cxn modelId="{93AD1871-5C48-42D9-ABCE-330B9557DE3B}" type="presParOf" srcId="{310B2C54-B3D2-45A2-84EC-DBC2DA4F6348}" destId="{AC2C1B4C-BCC1-44D6-9CD9-60C678486976}" srcOrd="2" destOrd="0" presId="urn:microsoft.com/office/officeart/2005/8/layout/list1"/>
    <dgm:cxn modelId="{F35E19BD-4909-4851-A015-DE651707A9AC}" type="presParOf" srcId="{310B2C54-B3D2-45A2-84EC-DBC2DA4F6348}" destId="{24629D94-6735-4D03-998A-7437F7B91CA5}" srcOrd="3" destOrd="0" presId="urn:microsoft.com/office/officeart/2005/8/layout/list1"/>
    <dgm:cxn modelId="{BDC3426D-534D-4A75-B4A6-3C69F68652D5}" type="presParOf" srcId="{310B2C54-B3D2-45A2-84EC-DBC2DA4F6348}" destId="{ADF30186-6514-49BB-AA1D-33B0B07A1150}" srcOrd="4" destOrd="0" presId="urn:microsoft.com/office/officeart/2005/8/layout/list1"/>
    <dgm:cxn modelId="{BAE95A8A-E9F2-4568-B69C-06A67AFE3AD6}" type="presParOf" srcId="{ADF30186-6514-49BB-AA1D-33B0B07A1150}" destId="{E9020A91-BA10-481C-8679-8DE23D685FCF}" srcOrd="0" destOrd="0" presId="urn:microsoft.com/office/officeart/2005/8/layout/list1"/>
    <dgm:cxn modelId="{63BD781E-746C-4A2E-A79A-99348748A18E}" type="presParOf" srcId="{ADF30186-6514-49BB-AA1D-33B0B07A1150}" destId="{67E00C76-61E8-46B5-8730-4106A61A72D0}" srcOrd="1" destOrd="0" presId="urn:microsoft.com/office/officeart/2005/8/layout/list1"/>
    <dgm:cxn modelId="{4DB62F9C-4FFA-4567-A90E-59A1C52EC222}" type="presParOf" srcId="{310B2C54-B3D2-45A2-84EC-DBC2DA4F6348}" destId="{60347474-4163-4C98-A577-6797F43D3B06}" srcOrd="5" destOrd="0" presId="urn:microsoft.com/office/officeart/2005/8/layout/list1"/>
    <dgm:cxn modelId="{63D78938-B213-46EF-84A4-8442F056F62F}" type="presParOf" srcId="{310B2C54-B3D2-45A2-84EC-DBC2DA4F6348}" destId="{335135F2-E2B7-4403-A61A-B45B09B37782}" srcOrd="6" destOrd="0" presId="urn:microsoft.com/office/officeart/2005/8/layout/list1"/>
    <dgm:cxn modelId="{26E5F8F9-4753-43AC-A45C-D77E51AB933D}" type="presParOf" srcId="{310B2C54-B3D2-45A2-84EC-DBC2DA4F6348}" destId="{F2F26ECD-4813-4086-977B-A2BFAFC03FF3}" srcOrd="7" destOrd="0" presId="urn:microsoft.com/office/officeart/2005/8/layout/list1"/>
    <dgm:cxn modelId="{5AA9E9AD-A7BD-4DE4-9AF6-1D725551D055}" type="presParOf" srcId="{310B2C54-B3D2-45A2-84EC-DBC2DA4F6348}" destId="{E4919817-A4AF-4AD7-BE83-200DDBCF6C71}" srcOrd="8" destOrd="0" presId="urn:microsoft.com/office/officeart/2005/8/layout/list1"/>
    <dgm:cxn modelId="{BEFB2FBB-25DF-480A-B3A2-E4776F7E20A8}" type="presParOf" srcId="{E4919817-A4AF-4AD7-BE83-200DDBCF6C71}" destId="{A8EA1346-42A0-490B-8406-9C6E24E05761}" srcOrd="0" destOrd="0" presId="urn:microsoft.com/office/officeart/2005/8/layout/list1"/>
    <dgm:cxn modelId="{F2B85AC7-92A6-4AD2-8E4B-C02CA76CC002}" type="presParOf" srcId="{E4919817-A4AF-4AD7-BE83-200DDBCF6C71}" destId="{138BE4BA-498E-446E-B0A1-248072E7ABC2}" srcOrd="1" destOrd="0" presId="urn:microsoft.com/office/officeart/2005/8/layout/list1"/>
    <dgm:cxn modelId="{D4DCFA5C-E09D-4149-89E8-8D4B42377B39}" type="presParOf" srcId="{310B2C54-B3D2-45A2-84EC-DBC2DA4F6348}" destId="{A1361C3B-3FBC-496F-979E-A3569D293E99}" srcOrd="9" destOrd="0" presId="urn:microsoft.com/office/officeart/2005/8/layout/list1"/>
    <dgm:cxn modelId="{F4F2903F-6237-4BD3-8D3E-577220F59BA3}" type="presParOf" srcId="{310B2C54-B3D2-45A2-84EC-DBC2DA4F6348}" destId="{5323E830-D55C-4D55-B079-A4E149022AD7}" srcOrd="10" destOrd="0" presId="urn:microsoft.com/office/officeart/2005/8/layout/list1"/>
    <dgm:cxn modelId="{DB76B9EE-9698-4321-B2FC-5190F4512DEF}" type="presParOf" srcId="{310B2C54-B3D2-45A2-84EC-DBC2DA4F6348}" destId="{E84817AE-5701-40DF-89B6-E5B60B29E80D}" srcOrd="11" destOrd="0" presId="urn:microsoft.com/office/officeart/2005/8/layout/list1"/>
    <dgm:cxn modelId="{99229893-6B55-4639-BBF0-E891664F7900}" type="presParOf" srcId="{310B2C54-B3D2-45A2-84EC-DBC2DA4F6348}" destId="{9BC624CD-F6D2-446A-A60D-3FD176A14823}" srcOrd="12" destOrd="0" presId="urn:microsoft.com/office/officeart/2005/8/layout/list1"/>
    <dgm:cxn modelId="{9FD7507E-2040-4FED-A67B-21A039117C71}" type="presParOf" srcId="{9BC624CD-F6D2-446A-A60D-3FD176A14823}" destId="{2D66E2A7-F1C8-48C4-9CB7-79BAAAC691B1}" srcOrd="0" destOrd="0" presId="urn:microsoft.com/office/officeart/2005/8/layout/list1"/>
    <dgm:cxn modelId="{9CFF30C2-2826-4B4F-9789-1586FA2653A0}" type="presParOf" srcId="{9BC624CD-F6D2-446A-A60D-3FD176A14823}" destId="{FEB82A2C-766A-4726-9A20-A87116E6FAB3}" srcOrd="1" destOrd="0" presId="urn:microsoft.com/office/officeart/2005/8/layout/list1"/>
    <dgm:cxn modelId="{2CEA0D57-7711-4E1B-93C6-311D1A92116B}" type="presParOf" srcId="{310B2C54-B3D2-45A2-84EC-DBC2DA4F6348}" destId="{A425D6BC-2C18-48A1-8F49-B564AC650384}" srcOrd="13" destOrd="0" presId="urn:microsoft.com/office/officeart/2005/8/layout/list1"/>
    <dgm:cxn modelId="{6AF0F7E8-2312-4389-B41D-23D3EC2184F1}" type="presParOf" srcId="{310B2C54-B3D2-45A2-84EC-DBC2DA4F6348}" destId="{19D62ACB-6DAB-4CE3-A291-A6F633BC9A1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38C699-4CC0-4A58-A48B-D3452345B6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A812529-BA16-4FE3-8414-866D4F1C6B2D}">
      <dgm:prSet/>
      <dgm:spPr/>
      <dgm:t>
        <a:bodyPr/>
        <a:lstStyle/>
        <a:p>
          <a:r>
            <a:rPr lang="en-US"/>
            <a:t>Prior to Visit</a:t>
          </a:r>
        </a:p>
      </dgm:t>
    </dgm:pt>
    <dgm:pt modelId="{31CC3309-495A-4BF4-BADD-B44DDFB93C2F}" type="parTrans" cxnId="{33548900-8602-41E6-8DA0-25BA50FC19DF}">
      <dgm:prSet/>
      <dgm:spPr/>
      <dgm:t>
        <a:bodyPr/>
        <a:lstStyle/>
        <a:p>
          <a:endParaRPr lang="en-US"/>
        </a:p>
      </dgm:t>
    </dgm:pt>
    <dgm:pt modelId="{8C1CDD33-FF3E-4312-BC2B-CB2C8BB76677}" type="sibTrans" cxnId="{33548900-8602-41E6-8DA0-25BA50FC19DF}">
      <dgm:prSet/>
      <dgm:spPr/>
      <dgm:t>
        <a:bodyPr/>
        <a:lstStyle/>
        <a:p>
          <a:endParaRPr lang="en-US"/>
        </a:p>
      </dgm:t>
    </dgm:pt>
    <dgm:pt modelId="{120E1E0D-BC7F-4B37-985F-0034E3F56D95}">
      <dgm:prSet/>
      <dgm:spPr/>
      <dgm:t>
        <a:bodyPr/>
        <a:lstStyle/>
        <a:p>
          <a:r>
            <a:rPr lang="en-US"/>
            <a:t>Receive treatment recommendations from ECHO specialist and order medication for treatment initiation</a:t>
          </a:r>
        </a:p>
      </dgm:t>
    </dgm:pt>
    <dgm:pt modelId="{7F05E82F-13F0-43C9-ADA7-806077F0FC1D}" type="parTrans" cxnId="{45E1184D-2BA2-4073-9743-47A6C9AB324B}">
      <dgm:prSet/>
      <dgm:spPr/>
      <dgm:t>
        <a:bodyPr/>
        <a:lstStyle/>
        <a:p>
          <a:endParaRPr lang="en-US"/>
        </a:p>
      </dgm:t>
    </dgm:pt>
    <dgm:pt modelId="{BA3C5FE5-2CE6-4F34-A501-EF53C660A566}" type="sibTrans" cxnId="{45E1184D-2BA2-4073-9743-47A6C9AB324B}">
      <dgm:prSet/>
      <dgm:spPr/>
      <dgm:t>
        <a:bodyPr/>
        <a:lstStyle/>
        <a:p>
          <a:endParaRPr lang="en-US"/>
        </a:p>
      </dgm:t>
    </dgm:pt>
    <dgm:pt modelId="{6A624D71-D7C5-4320-9141-C49686E9FA4A}">
      <dgm:prSet/>
      <dgm:spPr/>
      <dgm:t>
        <a:bodyPr/>
        <a:lstStyle/>
        <a:p>
          <a:r>
            <a:rPr lang="en-US" dirty="0"/>
            <a:t>Submit Prior Authorization form to </a:t>
          </a:r>
          <a:r>
            <a:rPr lang="en-US" dirty="0" smtClean="0"/>
            <a:t>MT </a:t>
          </a:r>
          <a:r>
            <a:rPr lang="en-US" dirty="0"/>
            <a:t>Medicaid</a:t>
          </a:r>
        </a:p>
      </dgm:t>
    </dgm:pt>
    <dgm:pt modelId="{01093A45-CC51-456B-A711-FA4E4580276A}" type="parTrans" cxnId="{31D854B3-C06F-4CDB-B75F-4A6255CAA397}">
      <dgm:prSet/>
      <dgm:spPr/>
      <dgm:t>
        <a:bodyPr/>
        <a:lstStyle/>
        <a:p>
          <a:endParaRPr lang="en-US"/>
        </a:p>
      </dgm:t>
    </dgm:pt>
    <dgm:pt modelId="{4E1CCC55-383A-495F-9660-151D3C7A856F}" type="sibTrans" cxnId="{31D854B3-C06F-4CDB-B75F-4A6255CAA397}">
      <dgm:prSet/>
      <dgm:spPr/>
      <dgm:t>
        <a:bodyPr/>
        <a:lstStyle/>
        <a:p>
          <a:endParaRPr lang="en-US"/>
        </a:p>
      </dgm:t>
    </dgm:pt>
    <dgm:pt modelId="{A66B4354-8E3E-4082-A29D-7025859F3300}">
      <dgm:prSet/>
      <dgm:spPr/>
      <dgm:t>
        <a:bodyPr/>
        <a:lstStyle/>
        <a:p>
          <a:r>
            <a:rPr lang="en-US"/>
            <a:t>During Visit</a:t>
          </a:r>
        </a:p>
      </dgm:t>
    </dgm:pt>
    <dgm:pt modelId="{DE286536-667E-4C17-9974-0E1E3027561D}" type="parTrans" cxnId="{0AF25623-39B8-41B0-8787-A4A9F5504695}">
      <dgm:prSet/>
      <dgm:spPr/>
      <dgm:t>
        <a:bodyPr/>
        <a:lstStyle/>
        <a:p>
          <a:endParaRPr lang="en-US"/>
        </a:p>
      </dgm:t>
    </dgm:pt>
    <dgm:pt modelId="{75B78AB1-7E9A-45F9-8CAB-1D6EBE00D74C}" type="sibTrans" cxnId="{0AF25623-39B8-41B0-8787-A4A9F5504695}">
      <dgm:prSet/>
      <dgm:spPr/>
      <dgm:t>
        <a:bodyPr/>
        <a:lstStyle/>
        <a:p>
          <a:endParaRPr lang="en-US"/>
        </a:p>
      </dgm:t>
    </dgm:pt>
    <dgm:pt modelId="{468CB491-9911-4805-BC37-7C52BD7BD028}">
      <dgm:prSet/>
      <dgm:spPr/>
      <dgm:t>
        <a:bodyPr/>
        <a:lstStyle/>
        <a:p>
          <a:r>
            <a:rPr lang="en-US"/>
            <a:t>Dispense Medication &amp; Counsel</a:t>
          </a:r>
        </a:p>
      </dgm:t>
    </dgm:pt>
    <dgm:pt modelId="{A5AC2CDC-4435-4BF9-8B60-F356AB0E9812}" type="parTrans" cxnId="{07E283F5-0603-4534-8594-E1643CD1E0F8}">
      <dgm:prSet/>
      <dgm:spPr/>
      <dgm:t>
        <a:bodyPr/>
        <a:lstStyle/>
        <a:p>
          <a:endParaRPr lang="en-US"/>
        </a:p>
      </dgm:t>
    </dgm:pt>
    <dgm:pt modelId="{E3B69F89-4428-4337-BF00-BF5A8F941BEE}" type="sibTrans" cxnId="{07E283F5-0603-4534-8594-E1643CD1E0F8}">
      <dgm:prSet/>
      <dgm:spPr/>
      <dgm:t>
        <a:bodyPr/>
        <a:lstStyle/>
        <a:p>
          <a:endParaRPr lang="en-US"/>
        </a:p>
      </dgm:t>
    </dgm:pt>
    <dgm:pt modelId="{A849018F-C8A0-4E2B-A263-EED34B1E1FE9}">
      <dgm:prSet/>
      <dgm:spPr/>
      <dgm:t>
        <a:bodyPr/>
        <a:lstStyle/>
        <a:p>
          <a:r>
            <a:rPr lang="en-US"/>
            <a:t>Duration of Treatment, Side Effects, How to Take</a:t>
          </a:r>
        </a:p>
      </dgm:t>
    </dgm:pt>
    <dgm:pt modelId="{AB87B3B8-1064-4DB9-B1E3-27277C5E5032}" type="parTrans" cxnId="{33489320-AD26-41CB-B71C-467CAC15C067}">
      <dgm:prSet/>
      <dgm:spPr/>
      <dgm:t>
        <a:bodyPr/>
        <a:lstStyle/>
        <a:p>
          <a:endParaRPr lang="en-US"/>
        </a:p>
      </dgm:t>
    </dgm:pt>
    <dgm:pt modelId="{98AEB734-94BF-4DE1-84A6-C83A4A22F87D}" type="sibTrans" cxnId="{33489320-AD26-41CB-B71C-467CAC15C067}">
      <dgm:prSet/>
      <dgm:spPr/>
      <dgm:t>
        <a:bodyPr/>
        <a:lstStyle/>
        <a:p>
          <a:endParaRPr lang="en-US"/>
        </a:p>
      </dgm:t>
    </dgm:pt>
    <dgm:pt modelId="{B4FE7E0D-3A9C-48D3-B532-259677BB80F9}">
      <dgm:prSet/>
      <dgm:spPr/>
      <dgm:t>
        <a:bodyPr/>
        <a:lstStyle/>
        <a:p>
          <a:r>
            <a:rPr lang="en-US"/>
            <a:t>Follow-Up Appointments for Labs &amp; Refill (Card or Reminder Sheet)</a:t>
          </a:r>
        </a:p>
      </dgm:t>
    </dgm:pt>
    <dgm:pt modelId="{32438327-E7D6-4935-BC97-0C390E1AE81C}" type="parTrans" cxnId="{D5CC4C82-98CD-4D13-9C43-C5DFB196EE46}">
      <dgm:prSet/>
      <dgm:spPr/>
      <dgm:t>
        <a:bodyPr/>
        <a:lstStyle/>
        <a:p>
          <a:endParaRPr lang="en-US"/>
        </a:p>
      </dgm:t>
    </dgm:pt>
    <dgm:pt modelId="{223C9A3E-C052-45B3-BABE-5469E55FD503}" type="sibTrans" cxnId="{D5CC4C82-98CD-4D13-9C43-C5DFB196EE46}">
      <dgm:prSet/>
      <dgm:spPr/>
      <dgm:t>
        <a:bodyPr/>
        <a:lstStyle/>
        <a:p>
          <a:endParaRPr lang="en-US"/>
        </a:p>
      </dgm:t>
    </dgm:pt>
    <dgm:pt modelId="{02D7617D-8629-4AE9-85AD-36F349145D66}">
      <dgm:prSet/>
      <dgm:spPr/>
      <dgm:t>
        <a:bodyPr/>
        <a:lstStyle/>
        <a:p>
          <a:r>
            <a:rPr lang="en-US"/>
            <a:t>Importance of Compliance</a:t>
          </a:r>
        </a:p>
      </dgm:t>
    </dgm:pt>
    <dgm:pt modelId="{D932165B-7211-4E74-8911-3E43CD7DBE1F}" type="parTrans" cxnId="{00DE37DA-C1FE-4017-B355-0D2E04960F98}">
      <dgm:prSet/>
      <dgm:spPr/>
      <dgm:t>
        <a:bodyPr/>
        <a:lstStyle/>
        <a:p>
          <a:endParaRPr lang="en-US"/>
        </a:p>
      </dgm:t>
    </dgm:pt>
    <dgm:pt modelId="{3ADF20BF-F30B-4AC5-AF82-C02C42905B00}" type="sibTrans" cxnId="{00DE37DA-C1FE-4017-B355-0D2E04960F98}">
      <dgm:prSet/>
      <dgm:spPr/>
      <dgm:t>
        <a:bodyPr/>
        <a:lstStyle/>
        <a:p>
          <a:endParaRPr lang="en-US"/>
        </a:p>
      </dgm:t>
    </dgm:pt>
    <dgm:pt modelId="{20F81A8B-8961-4906-995A-6D03887DC826}">
      <dgm:prSet/>
      <dgm:spPr/>
      <dgm:t>
        <a:bodyPr/>
        <a:lstStyle/>
        <a:p>
          <a:r>
            <a:rPr lang="en-US"/>
            <a:t>Resistance, Expensive, Etc.</a:t>
          </a:r>
        </a:p>
      </dgm:t>
    </dgm:pt>
    <dgm:pt modelId="{38494AFF-D804-488C-8717-255021679741}" type="parTrans" cxnId="{F33E103C-A030-44AD-8595-D348AAC3F11C}">
      <dgm:prSet/>
      <dgm:spPr/>
      <dgm:t>
        <a:bodyPr/>
        <a:lstStyle/>
        <a:p>
          <a:endParaRPr lang="en-US"/>
        </a:p>
      </dgm:t>
    </dgm:pt>
    <dgm:pt modelId="{DEE97036-B6B1-4B7D-B182-D38EAF9AC591}" type="sibTrans" cxnId="{F33E103C-A030-44AD-8595-D348AAC3F11C}">
      <dgm:prSet/>
      <dgm:spPr/>
      <dgm:t>
        <a:bodyPr/>
        <a:lstStyle/>
        <a:p>
          <a:endParaRPr lang="en-US"/>
        </a:p>
      </dgm:t>
    </dgm:pt>
    <dgm:pt modelId="{B94E8DD1-5380-4224-98CC-4DEE8512E61C}">
      <dgm:prSet/>
      <dgm:spPr/>
      <dgm:t>
        <a:bodyPr/>
        <a:lstStyle/>
        <a:p>
          <a:r>
            <a:rPr lang="en-US"/>
            <a:t>Fill Out Monitoring Sheet or Schedule Follow-Up Visits</a:t>
          </a:r>
        </a:p>
      </dgm:t>
    </dgm:pt>
    <dgm:pt modelId="{522F3D4A-1A3C-4501-8978-1EB29D197BF1}" type="parTrans" cxnId="{843792BE-6C90-4E7C-8786-B1B665D09846}">
      <dgm:prSet/>
      <dgm:spPr/>
      <dgm:t>
        <a:bodyPr/>
        <a:lstStyle/>
        <a:p>
          <a:endParaRPr lang="en-US"/>
        </a:p>
      </dgm:t>
    </dgm:pt>
    <dgm:pt modelId="{53768905-6DBA-4B8D-9FE1-75669161B3E4}" type="sibTrans" cxnId="{843792BE-6C90-4E7C-8786-B1B665D09846}">
      <dgm:prSet/>
      <dgm:spPr/>
      <dgm:t>
        <a:bodyPr/>
        <a:lstStyle/>
        <a:p>
          <a:endParaRPr lang="en-US"/>
        </a:p>
      </dgm:t>
    </dgm:pt>
    <dgm:pt modelId="{91CD0399-87CC-4663-BAAB-6D64413BAF9D}" type="pres">
      <dgm:prSet presAssocID="{9738C699-4CC0-4A58-A48B-D3452345B628}" presName="linear" presStyleCnt="0">
        <dgm:presLayoutVars>
          <dgm:animLvl val="lvl"/>
          <dgm:resizeHandles val="exact"/>
        </dgm:presLayoutVars>
      </dgm:prSet>
      <dgm:spPr/>
      <dgm:t>
        <a:bodyPr/>
        <a:lstStyle/>
        <a:p>
          <a:endParaRPr lang="en-US"/>
        </a:p>
      </dgm:t>
    </dgm:pt>
    <dgm:pt modelId="{DDE39E04-4F41-4D4D-A332-3D734AA275FE}" type="pres">
      <dgm:prSet presAssocID="{8A812529-BA16-4FE3-8414-866D4F1C6B2D}" presName="parentText" presStyleLbl="node1" presStyleIdx="0" presStyleCnt="3">
        <dgm:presLayoutVars>
          <dgm:chMax val="0"/>
          <dgm:bulletEnabled val="1"/>
        </dgm:presLayoutVars>
      </dgm:prSet>
      <dgm:spPr/>
      <dgm:t>
        <a:bodyPr/>
        <a:lstStyle/>
        <a:p>
          <a:endParaRPr lang="en-US"/>
        </a:p>
      </dgm:t>
    </dgm:pt>
    <dgm:pt modelId="{A8965967-85DE-4CD0-9724-C0BC1174614D}" type="pres">
      <dgm:prSet presAssocID="{8A812529-BA16-4FE3-8414-866D4F1C6B2D}" presName="childText" presStyleLbl="revTx" presStyleIdx="0" presStyleCnt="2">
        <dgm:presLayoutVars>
          <dgm:bulletEnabled val="1"/>
        </dgm:presLayoutVars>
      </dgm:prSet>
      <dgm:spPr/>
      <dgm:t>
        <a:bodyPr/>
        <a:lstStyle/>
        <a:p>
          <a:endParaRPr lang="en-US"/>
        </a:p>
      </dgm:t>
    </dgm:pt>
    <dgm:pt modelId="{4BFFBD8D-4A05-43E3-A8CA-DAAC4D497AAE}" type="pres">
      <dgm:prSet presAssocID="{A66B4354-8E3E-4082-A29D-7025859F3300}" presName="parentText" presStyleLbl="node1" presStyleIdx="1" presStyleCnt="3">
        <dgm:presLayoutVars>
          <dgm:chMax val="0"/>
          <dgm:bulletEnabled val="1"/>
        </dgm:presLayoutVars>
      </dgm:prSet>
      <dgm:spPr/>
      <dgm:t>
        <a:bodyPr/>
        <a:lstStyle/>
        <a:p>
          <a:endParaRPr lang="en-US"/>
        </a:p>
      </dgm:t>
    </dgm:pt>
    <dgm:pt modelId="{7A0FB132-B7D9-4601-A21E-5DF96A34E482}" type="pres">
      <dgm:prSet presAssocID="{A66B4354-8E3E-4082-A29D-7025859F3300}" presName="childText" presStyleLbl="revTx" presStyleIdx="1" presStyleCnt="2">
        <dgm:presLayoutVars>
          <dgm:bulletEnabled val="1"/>
        </dgm:presLayoutVars>
      </dgm:prSet>
      <dgm:spPr/>
      <dgm:t>
        <a:bodyPr/>
        <a:lstStyle/>
        <a:p>
          <a:endParaRPr lang="en-US"/>
        </a:p>
      </dgm:t>
    </dgm:pt>
    <dgm:pt modelId="{75C26CAE-83F6-44B5-9D5D-77F4BCD99913}" type="pres">
      <dgm:prSet presAssocID="{B94E8DD1-5380-4224-98CC-4DEE8512E61C}" presName="parentText" presStyleLbl="node1" presStyleIdx="2" presStyleCnt="3">
        <dgm:presLayoutVars>
          <dgm:chMax val="0"/>
          <dgm:bulletEnabled val="1"/>
        </dgm:presLayoutVars>
      </dgm:prSet>
      <dgm:spPr/>
      <dgm:t>
        <a:bodyPr/>
        <a:lstStyle/>
        <a:p>
          <a:endParaRPr lang="en-US"/>
        </a:p>
      </dgm:t>
    </dgm:pt>
  </dgm:ptLst>
  <dgm:cxnLst>
    <dgm:cxn modelId="{3FAD83F6-238D-414E-9E88-8AB4FD8AD5CA}" type="presOf" srcId="{B4FE7E0D-3A9C-48D3-B532-259677BB80F9}" destId="{7A0FB132-B7D9-4601-A21E-5DF96A34E482}" srcOrd="0" destOrd="2" presId="urn:microsoft.com/office/officeart/2005/8/layout/vList2"/>
    <dgm:cxn modelId="{89DA8263-A1D6-4D0D-A36F-918C4D72979C}" type="presOf" srcId="{A66B4354-8E3E-4082-A29D-7025859F3300}" destId="{4BFFBD8D-4A05-43E3-A8CA-DAAC4D497AAE}" srcOrd="0" destOrd="0" presId="urn:microsoft.com/office/officeart/2005/8/layout/vList2"/>
    <dgm:cxn modelId="{BD0CC309-6668-4D2D-AD6E-C22CD0A98AF4}" type="presOf" srcId="{A849018F-C8A0-4E2B-A263-EED34B1E1FE9}" destId="{7A0FB132-B7D9-4601-A21E-5DF96A34E482}" srcOrd="0" destOrd="1" presId="urn:microsoft.com/office/officeart/2005/8/layout/vList2"/>
    <dgm:cxn modelId="{F9CB4520-0BFD-47CD-81CD-1D9A12F83B55}" type="presOf" srcId="{6A624D71-D7C5-4320-9141-C49686E9FA4A}" destId="{A8965967-85DE-4CD0-9724-C0BC1174614D}" srcOrd="0" destOrd="1" presId="urn:microsoft.com/office/officeart/2005/8/layout/vList2"/>
    <dgm:cxn modelId="{33489320-AD26-41CB-B71C-467CAC15C067}" srcId="{468CB491-9911-4805-BC37-7C52BD7BD028}" destId="{A849018F-C8A0-4E2B-A263-EED34B1E1FE9}" srcOrd="0" destOrd="0" parTransId="{AB87B3B8-1064-4DB9-B1E3-27277C5E5032}" sibTransId="{98AEB734-94BF-4DE1-84A6-C83A4A22F87D}"/>
    <dgm:cxn modelId="{00DE37DA-C1FE-4017-B355-0D2E04960F98}" srcId="{468CB491-9911-4805-BC37-7C52BD7BD028}" destId="{02D7617D-8629-4AE9-85AD-36F349145D66}" srcOrd="2" destOrd="0" parTransId="{D932165B-7211-4E74-8911-3E43CD7DBE1F}" sibTransId="{3ADF20BF-F30B-4AC5-AF82-C02C42905B00}"/>
    <dgm:cxn modelId="{843792BE-6C90-4E7C-8786-B1B665D09846}" srcId="{9738C699-4CC0-4A58-A48B-D3452345B628}" destId="{B94E8DD1-5380-4224-98CC-4DEE8512E61C}" srcOrd="2" destOrd="0" parTransId="{522F3D4A-1A3C-4501-8978-1EB29D197BF1}" sibTransId="{53768905-6DBA-4B8D-9FE1-75669161B3E4}"/>
    <dgm:cxn modelId="{F33E103C-A030-44AD-8595-D348AAC3F11C}" srcId="{02D7617D-8629-4AE9-85AD-36F349145D66}" destId="{20F81A8B-8961-4906-995A-6D03887DC826}" srcOrd="0" destOrd="0" parTransId="{38494AFF-D804-488C-8717-255021679741}" sibTransId="{DEE97036-B6B1-4B7D-B182-D38EAF9AC591}"/>
    <dgm:cxn modelId="{31D854B3-C06F-4CDB-B75F-4A6255CAA397}" srcId="{8A812529-BA16-4FE3-8414-866D4F1C6B2D}" destId="{6A624D71-D7C5-4320-9141-C49686E9FA4A}" srcOrd="1" destOrd="0" parTransId="{01093A45-CC51-456B-A711-FA4E4580276A}" sibTransId="{4E1CCC55-383A-495F-9660-151D3C7A856F}"/>
    <dgm:cxn modelId="{21B720A7-EF64-4ED3-B0BF-52A6224E47CF}" type="presOf" srcId="{20F81A8B-8961-4906-995A-6D03887DC826}" destId="{7A0FB132-B7D9-4601-A21E-5DF96A34E482}" srcOrd="0" destOrd="4" presId="urn:microsoft.com/office/officeart/2005/8/layout/vList2"/>
    <dgm:cxn modelId="{07E283F5-0603-4534-8594-E1643CD1E0F8}" srcId="{A66B4354-8E3E-4082-A29D-7025859F3300}" destId="{468CB491-9911-4805-BC37-7C52BD7BD028}" srcOrd="0" destOrd="0" parTransId="{A5AC2CDC-4435-4BF9-8B60-F356AB0E9812}" sibTransId="{E3B69F89-4428-4337-BF00-BF5A8F941BEE}"/>
    <dgm:cxn modelId="{433AA7E3-EDC0-45D6-BEC5-E85DB341BB81}" type="presOf" srcId="{8A812529-BA16-4FE3-8414-866D4F1C6B2D}" destId="{DDE39E04-4F41-4D4D-A332-3D734AA275FE}" srcOrd="0" destOrd="0" presId="urn:microsoft.com/office/officeart/2005/8/layout/vList2"/>
    <dgm:cxn modelId="{0AF25623-39B8-41B0-8787-A4A9F5504695}" srcId="{9738C699-4CC0-4A58-A48B-D3452345B628}" destId="{A66B4354-8E3E-4082-A29D-7025859F3300}" srcOrd="1" destOrd="0" parTransId="{DE286536-667E-4C17-9974-0E1E3027561D}" sibTransId="{75B78AB1-7E9A-45F9-8CAB-1D6EBE00D74C}"/>
    <dgm:cxn modelId="{7D7BCAD2-406E-422A-885A-F94AD21F79EC}" type="presOf" srcId="{9738C699-4CC0-4A58-A48B-D3452345B628}" destId="{91CD0399-87CC-4663-BAAB-6D64413BAF9D}" srcOrd="0" destOrd="0" presId="urn:microsoft.com/office/officeart/2005/8/layout/vList2"/>
    <dgm:cxn modelId="{45E1184D-2BA2-4073-9743-47A6C9AB324B}" srcId="{8A812529-BA16-4FE3-8414-866D4F1C6B2D}" destId="{120E1E0D-BC7F-4B37-985F-0034E3F56D95}" srcOrd="0" destOrd="0" parTransId="{7F05E82F-13F0-43C9-ADA7-806077F0FC1D}" sibTransId="{BA3C5FE5-2CE6-4F34-A501-EF53C660A566}"/>
    <dgm:cxn modelId="{FDA7C4C0-B715-4D62-A6B3-C1CE85501285}" type="presOf" srcId="{B94E8DD1-5380-4224-98CC-4DEE8512E61C}" destId="{75C26CAE-83F6-44B5-9D5D-77F4BCD99913}" srcOrd="0" destOrd="0" presId="urn:microsoft.com/office/officeart/2005/8/layout/vList2"/>
    <dgm:cxn modelId="{D5CC4C82-98CD-4D13-9C43-C5DFB196EE46}" srcId="{468CB491-9911-4805-BC37-7C52BD7BD028}" destId="{B4FE7E0D-3A9C-48D3-B532-259677BB80F9}" srcOrd="1" destOrd="0" parTransId="{32438327-E7D6-4935-BC97-0C390E1AE81C}" sibTransId="{223C9A3E-C052-45B3-BABE-5469E55FD503}"/>
    <dgm:cxn modelId="{533E454B-1BB9-41D6-B6B6-463E015A3E8E}" type="presOf" srcId="{120E1E0D-BC7F-4B37-985F-0034E3F56D95}" destId="{A8965967-85DE-4CD0-9724-C0BC1174614D}" srcOrd="0" destOrd="0" presId="urn:microsoft.com/office/officeart/2005/8/layout/vList2"/>
    <dgm:cxn modelId="{8D229E8F-20B0-4106-8820-62FEAB6DC719}" type="presOf" srcId="{468CB491-9911-4805-BC37-7C52BD7BD028}" destId="{7A0FB132-B7D9-4601-A21E-5DF96A34E482}" srcOrd="0" destOrd="0" presId="urn:microsoft.com/office/officeart/2005/8/layout/vList2"/>
    <dgm:cxn modelId="{4FDE1F3C-6B94-4FEF-B627-E7FA8481CADA}" type="presOf" srcId="{02D7617D-8629-4AE9-85AD-36F349145D66}" destId="{7A0FB132-B7D9-4601-A21E-5DF96A34E482}" srcOrd="0" destOrd="3" presId="urn:microsoft.com/office/officeart/2005/8/layout/vList2"/>
    <dgm:cxn modelId="{33548900-8602-41E6-8DA0-25BA50FC19DF}" srcId="{9738C699-4CC0-4A58-A48B-D3452345B628}" destId="{8A812529-BA16-4FE3-8414-866D4F1C6B2D}" srcOrd="0" destOrd="0" parTransId="{31CC3309-495A-4BF4-BADD-B44DDFB93C2F}" sibTransId="{8C1CDD33-FF3E-4312-BC2B-CB2C8BB76677}"/>
    <dgm:cxn modelId="{3E590607-1F28-406C-AA62-6587A0EAD43E}" type="presParOf" srcId="{91CD0399-87CC-4663-BAAB-6D64413BAF9D}" destId="{DDE39E04-4F41-4D4D-A332-3D734AA275FE}" srcOrd="0" destOrd="0" presId="urn:microsoft.com/office/officeart/2005/8/layout/vList2"/>
    <dgm:cxn modelId="{7A9D437A-EF75-480F-904B-91BC1679EB1C}" type="presParOf" srcId="{91CD0399-87CC-4663-BAAB-6D64413BAF9D}" destId="{A8965967-85DE-4CD0-9724-C0BC1174614D}" srcOrd="1" destOrd="0" presId="urn:microsoft.com/office/officeart/2005/8/layout/vList2"/>
    <dgm:cxn modelId="{7B809A2D-FA6E-4BBF-B72B-F39F677C23D3}" type="presParOf" srcId="{91CD0399-87CC-4663-BAAB-6D64413BAF9D}" destId="{4BFFBD8D-4A05-43E3-A8CA-DAAC4D497AAE}" srcOrd="2" destOrd="0" presId="urn:microsoft.com/office/officeart/2005/8/layout/vList2"/>
    <dgm:cxn modelId="{140850D7-36FB-473A-9E69-33135D084DBA}" type="presParOf" srcId="{91CD0399-87CC-4663-BAAB-6D64413BAF9D}" destId="{7A0FB132-B7D9-4601-A21E-5DF96A34E482}" srcOrd="3" destOrd="0" presId="urn:microsoft.com/office/officeart/2005/8/layout/vList2"/>
    <dgm:cxn modelId="{A98BE95D-BDB0-4CE3-94E1-C2F057C1CDFD}" type="presParOf" srcId="{91CD0399-87CC-4663-BAAB-6D64413BAF9D}" destId="{75C26CAE-83F6-44B5-9D5D-77F4BCD999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618A1-B362-4188-9C5E-27806C41140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CDD2A95-290D-496C-B220-912CE0ED5741}">
      <dgm:prSet/>
      <dgm:spPr/>
      <dgm:t>
        <a:bodyPr/>
        <a:lstStyle/>
        <a:p>
          <a:r>
            <a:rPr lang="en-US"/>
            <a:t>Follow-Up Every 4 Weeks During Treatment</a:t>
          </a:r>
        </a:p>
      </dgm:t>
    </dgm:pt>
    <dgm:pt modelId="{3CD2020F-2F60-464F-9D54-CE9FED63A2D4}" type="parTrans" cxnId="{5AD10DED-0C30-425B-BC86-6DDA89D25347}">
      <dgm:prSet/>
      <dgm:spPr/>
      <dgm:t>
        <a:bodyPr/>
        <a:lstStyle/>
        <a:p>
          <a:endParaRPr lang="en-US"/>
        </a:p>
      </dgm:t>
    </dgm:pt>
    <dgm:pt modelId="{562E6E2D-8BD6-4436-959C-07872C9DD58E}" type="sibTrans" cxnId="{5AD10DED-0C30-425B-BC86-6DDA89D25347}">
      <dgm:prSet/>
      <dgm:spPr/>
      <dgm:t>
        <a:bodyPr/>
        <a:lstStyle/>
        <a:p>
          <a:endParaRPr lang="en-US"/>
        </a:p>
      </dgm:t>
    </dgm:pt>
    <dgm:pt modelId="{4D06CBD0-354C-401E-A856-1103175BE729}">
      <dgm:prSet/>
      <dgm:spPr/>
      <dgm:t>
        <a:bodyPr/>
        <a:lstStyle/>
        <a:p>
          <a:r>
            <a:rPr lang="en-US"/>
            <a:t>Draw CMP, CBC, and HCV RNA</a:t>
          </a:r>
        </a:p>
      </dgm:t>
    </dgm:pt>
    <dgm:pt modelId="{B18FD064-4E10-4D85-92EB-63A6AEA6D16B}" type="parTrans" cxnId="{5DDCD659-8961-4981-803C-8B59706C8BAB}">
      <dgm:prSet/>
      <dgm:spPr/>
      <dgm:t>
        <a:bodyPr/>
        <a:lstStyle/>
        <a:p>
          <a:endParaRPr lang="en-US"/>
        </a:p>
      </dgm:t>
    </dgm:pt>
    <dgm:pt modelId="{879835BA-641D-4919-846F-6F501A7A7F56}" type="sibTrans" cxnId="{5DDCD659-8961-4981-803C-8B59706C8BAB}">
      <dgm:prSet/>
      <dgm:spPr/>
      <dgm:t>
        <a:bodyPr/>
        <a:lstStyle/>
        <a:p>
          <a:endParaRPr lang="en-US"/>
        </a:p>
      </dgm:t>
    </dgm:pt>
    <dgm:pt modelId="{B7213D66-AAF6-4267-96DF-9F8659C4A4C8}">
      <dgm:prSet/>
      <dgm:spPr/>
      <dgm:t>
        <a:bodyPr/>
        <a:lstStyle/>
        <a:p>
          <a:r>
            <a:rPr lang="en-US" dirty="0"/>
            <a:t>Dispense Medication Refill</a:t>
          </a:r>
        </a:p>
      </dgm:t>
    </dgm:pt>
    <dgm:pt modelId="{E48ABF90-6654-455A-9C8D-A237D4B8DB32}" type="parTrans" cxnId="{576FC168-2735-40AA-B73D-70A6335582DD}">
      <dgm:prSet/>
      <dgm:spPr/>
      <dgm:t>
        <a:bodyPr/>
        <a:lstStyle/>
        <a:p>
          <a:endParaRPr lang="en-US"/>
        </a:p>
      </dgm:t>
    </dgm:pt>
    <dgm:pt modelId="{8DC6E4DB-910F-4F69-BB6F-0EA28D88BEBB}" type="sibTrans" cxnId="{576FC168-2735-40AA-B73D-70A6335582DD}">
      <dgm:prSet/>
      <dgm:spPr/>
      <dgm:t>
        <a:bodyPr/>
        <a:lstStyle/>
        <a:p>
          <a:endParaRPr lang="en-US"/>
        </a:p>
      </dgm:t>
    </dgm:pt>
    <dgm:pt modelId="{43AA0526-E840-4446-9A18-4230249E1B40}">
      <dgm:prSet/>
      <dgm:spPr/>
      <dgm:t>
        <a:bodyPr/>
        <a:lstStyle/>
        <a:p>
          <a:r>
            <a:rPr lang="en-US"/>
            <a:t>Assess Compliance and Tolerance</a:t>
          </a:r>
        </a:p>
      </dgm:t>
    </dgm:pt>
    <dgm:pt modelId="{954C4C1F-A8DD-4509-BC7B-A06130290266}" type="parTrans" cxnId="{3F26B213-F6CD-405F-BEC0-F8260CA7D37A}">
      <dgm:prSet/>
      <dgm:spPr/>
      <dgm:t>
        <a:bodyPr/>
        <a:lstStyle/>
        <a:p>
          <a:endParaRPr lang="en-US"/>
        </a:p>
      </dgm:t>
    </dgm:pt>
    <dgm:pt modelId="{3CA82ECA-FB1E-4386-B298-B04478DA1BC6}" type="sibTrans" cxnId="{3F26B213-F6CD-405F-BEC0-F8260CA7D37A}">
      <dgm:prSet/>
      <dgm:spPr/>
      <dgm:t>
        <a:bodyPr/>
        <a:lstStyle/>
        <a:p>
          <a:endParaRPr lang="en-US"/>
        </a:p>
      </dgm:t>
    </dgm:pt>
    <dgm:pt modelId="{4E216798-CD0F-42F5-889F-8A4D785AE240}">
      <dgm:prSet/>
      <dgm:spPr/>
      <dgm:t>
        <a:bodyPr/>
        <a:lstStyle/>
        <a:p>
          <a:r>
            <a:rPr lang="en-US"/>
            <a:t>Obtain End of Treatment Labs</a:t>
          </a:r>
        </a:p>
      </dgm:t>
    </dgm:pt>
    <dgm:pt modelId="{CFC19360-5785-46FF-9577-BF720B9DBB32}" type="parTrans" cxnId="{135043BA-6E46-4082-AED2-7EDFA3C395B3}">
      <dgm:prSet/>
      <dgm:spPr/>
      <dgm:t>
        <a:bodyPr/>
        <a:lstStyle/>
        <a:p>
          <a:endParaRPr lang="en-US"/>
        </a:p>
      </dgm:t>
    </dgm:pt>
    <dgm:pt modelId="{28E01555-675E-4CF6-BD36-18C5DF3E2115}" type="sibTrans" cxnId="{135043BA-6E46-4082-AED2-7EDFA3C395B3}">
      <dgm:prSet/>
      <dgm:spPr/>
      <dgm:t>
        <a:bodyPr/>
        <a:lstStyle/>
        <a:p>
          <a:endParaRPr lang="en-US"/>
        </a:p>
      </dgm:t>
    </dgm:pt>
    <dgm:pt modelId="{5D52EA94-87FE-4290-B597-F8BA86EAB378}">
      <dgm:prSet/>
      <dgm:spPr/>
      <dgm:t>
        <a:bodyPr/>
        <a:lstStyle/>
        <a:p>
          <a:r>
            <a:rPr lang="en-US"/>
            <a:t>CMP, CBC, HCV RNA</a:t>
          </a:r>
        </a:p>
      </dgm:t>
    </dgm:pt>
    <dgm:pt modelId="{FE399A36-799D-497B-A82C-FB09CCB644E6}" type="parTrans" cxnId="{920541A2-9308-48EB-B1DC-7DC27F67AB55}">
      <dgm:prSet/>
      <dgm:spPr/>
      <dgm:t>
        <a:bodyPr/>
        <a:lstStyle/>
        <a:p>
          <a:endParaRPr lang="en-US"/>
        </a:p>
      </dgm:t>
    </dgm:pt>
    <dgm:pt modelId="{4A10A0C4-B988-445D-AAA9-C9604531B03F}" type="sibTrans" cxnId="{920541A2-9308-48EB-B1DC-7DC27F67AB55}">
      <dgm:prSet/>
      <dgm:spPr/>
      <dgm:t>
        <a:bodyPr/>
        <a:lstStyle/>
        <a:p>
          <a:endParaRPr lang="en-US"/>
        </a:p>
      </dgm:t>
    </dgm:pt>
    <dgm:pt modelId="{7E827DB7-F2FA-44E7-A4E9-88EDCE0CE3A0}">
      <dgm:prSet/>
      <dgm:spPr/>
      <dgm:t>
        <a:bodyPr/>
        <a:lstStyle/>
        <a:p>
          <a:r>
            <a:rPr lang="en-US"/>
            <a:t>12 Weeks After Treatment Completion</a:t>
          </a:r>
        </a:p>
      </dgm:t>
    </dgm:pt>
    <dgm:pt modelId="{57475CB2-C82A-43E8-A0F3-21FA93324E4B}" type="parTrans" cxnId="{EB6AFAAF-B128-4739-B1BB-8AE7F70AD6D5}">
      <dgm:prSet/>
      <dgm:spPr/>
      <dgm:t>
        <a:bodyPr/>
        <a:lstStyle/>
        <a:p>
          <a:endParaRPr lang="en-US"/>
        </a:p>
      </dgm:t>
    </dgm:pt>
    <dgm:pt modelId="{7513A92C-3913-4697-9913-6D6A6511DE39}" type="sibTrans" cxnId="{EB6AFAAF-B128-4739-B1BB-8AE7F70AD6D5}">
      <dgm:prSet/>
      <dgm:spPr/>
      <dgm:t>
        <a:bodyPr/>
        <a:lstStyle/>
        <a:p>
          <a:endParaRPr lang="en-US"/>
        </a:p>
      </dgm:t>
    </dgm:pt>
    <dgm:pt modelId="{78FA21A1-9517-42B8-843C-4B63FE535FBD}">
      <dgm:prSet/>
      <dgm:spPr/>
      <dgm:t>
        <a:bodyPr/>
        <a:lstStyle/>
        <a:p>
          <a:r>
            <a:rPr lang="en-US"/>
            <a:t>Draw SVR Labs for Cure</a:t>
          </a:r>
        </a:p>
      </dgm:t>
    </dgm:pt>
    <dgm:pt modelId="{76985A90-043A-4806-AF83-40EAAAE3A283}" type="parTrans" cxnId="{CDA01A4C-FB87-4DFA-B606-CC32437A5FA7}">
      <dgm:prSet/>
      <dgm:spPr/>
      <dgm:t>
        <a:bodyPr/>
        <a:lstStyle/>
        <a:p>
          <a:endParaRPr lang="en-US"/>
        </a:p>
      </dgm:t>
    </dgm:pt>
    <dgm:pt modelId="{729CBA82-C2EE-432B-B061-098731FDEECE}" type="sibTrans" cxnId="{CDA01A4C-FB87-4DFA-B606-CC32437A5FA7}">
      <dgm:prSet/>
      <dgm:spPr/>
      <dgm:t>
        <a:bodyPr/>
        <a:lstStyle/>
        <a:p>
          <a:endParaRPr lang="en-US"/>
        </a:p>
      </dgm:t>
    </dgm:pt>
    <dgm:pt modelId="{D9372A47-CE7C-49CF-9898-057F3138D363}">
      <dgm:prSet/>
      <dgm:spPr/>
      <dgm:t>
        <a:bodyPr/>
        <a:lstStyle/>
        <a:p>
          <a:r>
            <a:rPr lang="en-US"/>
            <a:t>Congratulations Packet for Cure</a:t>
          </a:r>
        </a:p>
      </dgm:t>
    </dgm:pt>
    <dgm:pt modelId="{8D58EDD6-77B7-4CD6-856B-586DAAF4AFFD}" type="parTrans" cxnId="{D5BC1D58-1BC3-4DCC-A949-DB29F55DE719}">
      <dgm:prSet/>
      <dgm:spPr/>
      <dgm:t>
        <a:bodyPr/>
        <a:lstStyle/>
        <a:p>
          <a:endParaRPr lang="en-US"/>
        </a:p>
      </dgm:t>
    </dgm:pt>
    <dgm:pt modelId="{7EDD5F8C-8DED-4280-A938-7AC14AD0310C}" type="sibTrans" cxnId="{D5BC1D58-1BC3-4DCC-A949-DB29F55DE719}">
      <dgm:prSet/>
      <dgm:spPr/>
      <dgm:t>
        <a:bodyPr/>
        <a:lstStyle/>
        <a:p>
          <a:endParaRPr lang="en-US"/>
        </a:p>
      </dgm:t>
    </dgm:pt>
    <dgm:pt modelId="{B71ECE65-91E2-46EB-A743-688B9DBADF07}">
      <dgm:prSet/>
      <dgm:spPr/>
      <dgm:t>
        <a:bodyPr/>
        <a:lstStyle/>
        <a:p>
          <a:r>
            <a:rPr lang="en-US"/>
            <a:t>Counsel on Prevention of Reinfection</a:t>
          </a:r>
        </a:p>
      </dgm:t>
    </dgm:pt>
    <dgm:pt modelId="{81B67218-4977-4F70-A190-06C6B6776C6E}" type="parTrans" cxnId="{78375C95-EC7B-455D-8A32-2A8FDB9BCEE7}">
      <dgm:prSet/>
      <dgm:spPr/>
      <dgm:t>
        <a:bodyPr/>
        <a:lstStyle/>
        <a:p>
          <a:endParaRPr lang="en-US"/>
        </a:p>
      </dgm:t>
    </dgm:pt>
    <dgm:pt modelId="{F74866BB-60A4-4247-813A-F01B6FA42C96}" type="sibTrans" cxnId="{78375C95-EC7B-455D-8A32-2A8FDB9BCEE7}">
      <dgm:prSet/>
      <dgm:spPr/>
      <dgm:t>
        <a:bodyPr/>
        <a:lstStyle/>
        <a:p>
          <a:endParaRPr lang="en-US"/>
        </a:p>
      </dgm:t>
    </dgm:pt>
    <dgm:pt modelId="{DCB5A8F0-18CD-4A42-A540-D2EE80C9F661}" type="pres">
      <dgm:prSet presAssocID="{6E2618A1-B362-4188-9C5E-27806C411404}" presName="linear" presStyleCnt="0">
        <dgm:presLayoutVars>
          <dgm:animLvl val="lvl"/>
          <dgm:resizeHandles val="exact"/>
        </dgm:presLayoutVars>
      </dgm:prSet>
      <dgm:spPr/>
      <dgm:t>
        <a:bodyPr/>
        <a:lstStyle/>
        <a:p>
          <a:endParaRPr lang="en-US"/>
        </a:p>
      </dgm:t>
    </dgm:pt>
    <dgm:pt modelId="{27DD6AE1-C573-4A15-893F-DE5CA8F6886A}" type="pres">
      <dgm:prSet presAssocID="{6CDD2A95-290D-496C-B220-912CE0ED5741}" presName="parentText" presStyleLbl="node1" presStyleIdx="0" presStyleCnt="3">
        <dgm:presLayoutVars>
          <dgm:chMax val="0"/>
          <dgm:bulletEnabled val="1"/>
        </dgm:presLayoutVars>
      </dgm:prSet>
      <dgm:spPr/>
      <dgm:t>
        <a:bodyPr/>
        <a:lstStyle/>
        <a:p>
          <a:endParaRPr lang="en-US"/>
        </a:p>
      </dgm:t>
    </dgm:pt>
    <dgm:pt modelId="{B4734245-096E-4E0E-BAAD-F801F3A99389}" type="pres">
      <dgm:prSet presAssocID="{6CDD2A95-290D-496C-B220-912CE0ED5741}" presName="childText" presStyleLbl="revTx" presStyleIdx="0" presStyleCnt="3">
        <dgm:presLayoutVars>
          <dgm:bulletEnabled val="1"/>
        </dgm:presLayoutVars>
      </dgm:prSet>
      <dgm:spPr/>
      <dgm:t>
        <a:bodyPr/>
        <a:lstStyle/>
        <a:p>
          <a:endParaRPr lang="en-US"/>
        </a:p>
      </dgm:t>
    </dgm:pt>
    <dgm:pt modelId="{D335273A-34A1-4B2E-810B-77A04068E14A}" type="pres">
      <dgm:prSet presAssocID="{4E216798-CD0F-42F5-889F-8A4D785AE240}" presName="parentText" presStyleLbl="node1" presStyleIdx="1" presStyleCnt="3">
        <dgm:presLayoutVars>
          <dgm:chMax val="0"/>
          <dgm:bulletEnabled val="1"/>
        </dgm:presLayoutVars>
      </dgm:prSet>
      <dgm:spPr/>
      <dgm:t>
        <a:bodyPr/>
        <a:lstStyle/>
        <a:p>
          <a:endParaRPr lang="en-US"/>
        </a:p>
      </dgm:t>
    </dgm:pt>
    <dgm:pt modelId="{08EA930C-2785-411C-A1A6-548DCAC6BEF9}" type="pres">
      <dgm:prSet presAssocID="{4E216798-CD0F-42F5-889F-8A4D785AE240}" presName="childText" presStyleLbl="revTx" presStyleIdx="1" presStyleCnt="3">
        <dgm:presLayoutVars>
          <dgm:bulletEnabled val="1"/>
        </dgm:presLayoutVars>
      </dgm:prSet>
      <dgm:spPr/>
      <dgm:t>
        <a:bodyPr/>
        <a:lstStyle/>
        <a:p>
          <a:endParaRPr lang="en-US"/>
        </a:p>
      </dgm:t>
    </dgm:pt>
    <dgm:pt modelId="{3FF16C3F-4AE3-4586-A0E2-BD125A6675C6}" type="pres">
      <dgm:prSet presAssocID="{7E827DB7-F2FA-44E7-A4E9-88EDCE0CE3A0}" presName="parentText" presStyleLbl="node1" presStyleIdx="2" presStyleCnt="3">
        <dgm:presLayoutVars>
          <dgm:chMax val="0"/>
          <dgm:bulletEnabled val="1"/>
        </dgm:presLayoutVars>
      </dgm:prSet>
      <dgm:spPr/>
      <dgm:t>
        <a:bodyPr/>
        <a:lstStyle/>
        <a:p>
          <a:endParaRPr lang="en-US"/>
        </a:p>
      </dgm:t>
    </dgm:pt>
    <dgm:pt modelId="{68B561D2-4D96-4799-A39E-35284D3FAD56}" type="pres">
      <dgm:prSet presAssocID="{7E827DB7-F2FA-44E7-A4E9-88EDCE0CE3A0}" presName="childText" presStyleLbl="revTx" presStyleIdx="2" presStyleCnt="3">
        <dgm:presLayoutVars>
          <dgm:bulletEnabled val="1"/>
        </dgm:presLayoutVars>
      </dgm:prSet>
      <dgm:spPr/>
      <dgm:t>
        <a:bodyPr/>
        <a:lstStyle/>
        <a:p>
          <a:endParaRPr lang="en-US"/>
        </a:p>
      </dgm:t>
    </dgm:pt>
  </dgm:ptLst>
  <dgm:cxnLst>
    <dgm:cxn modelId="{8566CC76-E50C-45F3-A963-D0E9EA3B8F7C}" type="presOf" srcId="{6E2618A1-B362-4188-9C5E-27806C411404}" destId="{DCB5A8F0-18CD-4A42-A540-D2EE80C9F661}" srcOrd="0" destOrd="0" presId="urn:microsoft.com/office/officeart/2005/8/layout/vList2"/>
    <dgm:cxn modelId="{920541A2-9308-48EB-B1DC-7DC27F67AB55}" srcId="{4E216798-CD0F-42F5-889F-8A4D785AE240}" destId="{5D52EA94-87FE-4290-B597-F8BA86EAB378}" srcOrd="0" destOrd="0" parTransId="{FE399A36-799D-497B-A82C-FB09CCB644E6}" sibTransId="{4A10A0C4-B988-445D-AAA9-C9604531B03F}"/>
    <dgm:cxn modelId="{135043BA-6E46-4082-AED2-7EDFA3C395B3}" srcId="{6E2618A1-B362-4188-9C5E-27806C411404}" destId="{4E216798-CD0F-42F5-889F-8A4D785AE240}" srcOrd="1" destOrd="0" parTransId="{CFC19360-5785-46FF-9577-BF720B9DBB32}" sibTransId="{28E01555-675E-4CF6-BD36-18C5DF3E2115}"/>
    <dgm:cxn modelId="{29974DE6-DB7E-422A-B73B-4F41307EC3A0}" type="presOf" srcId="{4D06CBD0-354C-401E-A856-1103175BE729}" destId="{B4734245-096E-4E0E-BAAD-F801F3A99389}" srcOrd="0" destOrd="0" presId="urn:microsoft.com/office/officeart/2005/8/layout/vList2"/>
    <dgm:cxn modelId="{9E7A4C23-B60E-4198-BE43-70DCD74E738D}" type="presOf" srcId="{78FA21A1-9517-42B8-843C-4B63FE535FBD}" destId="{68B561D2-4D96-4799-A39E-35284D3FAD56}" srcOrd="0" destOrd="0" presId="urn:microsoft.com/office/officeart/2005/8/layout/vList2"/>
    <dgm:cxn modelId="{5DDCD659-8961-4981-803C-8B59706C8BAB}" srcId="{6CDD2A95-290D-496C-B220-912CE0ED5741}" destId="{4D06CBD0-354C-401E-A856-1103175BE729}" srcOrd="0" destOrd="0" parTransId="{B18FD064-4E10-4D85-92EB-63A6AEA6D16B}" sibTransId="{879835BA-641D-4919-846F-6F501A7A7F56}"/>
    <dgm:cxn modelId="{CDA01A4C-FB87-4DFA-B606-CC32437A5FA7}" srcId="{7E827DB7-F2FA-44E7-A4E9-88EDCE0CE3A0}" destId="{78FA21A1-9517-42B8-843C-4B63FE535FBD}" srcOrd="0" destOrd="0" parTransId="{76985A90-043A-4806-AF83-40EAAAE3A283}" sibTransId="{729CBA82-C2EE-432B-B061-098731FDEECE}"/>
    <dgm:cxn modelId="{43F7C934-E29A-40DB-9028-445D4B8E6746}" type="presOf" srcId="{D9372A47-CE7C-49CF-9898-057F3138D363}" destId="{68B561D2-4D96-4799-A39E-35284D3FAD56}" srcOrd="0" destOrd="1" presId="urn:microsoft.com/office/officeart/2005/8/layout/vList2"/>
    <dgm:cxn modelId="{B9FA2C44-E9BF-43D4-9DE7-5E55E2E0E7ED}" type="presOf" srcId="{4E216798-CD0F-42F5-889F-8A4D785AE240}" destId="{D335273A-34A1-4B2E-810B-77A04068E14A}" srcOrd="0" destOrd="0" presId="urn:microsoft.com/office/officeart/2005/8/layout/vList2"/>
    <dgm:cxn modelId="{D5BC1D58-1BC3-4DCC-A949-DB29F55DE719}" srcId="{7E827DB7-F2FA-44E7-A4E9-88EDCE0CE3A0}" destId="{D9372A47-CE7C-49CF-9898-057F3138D363}" srcOrd="1" destOrd="0" parTransId="{8D58EDD6-77B7-4CD6-856B-586DAAF4AFFD}" sibTransId="{7EDD5F8C-8DED-4280-A938-7AC14AD0310C}"/>
    <dgm:cxn modelId="{A04F7135-2EF0-4291-95F5-863FA97FFF82}" type="presOf" srcId="{43AA0526-E840-4446-9A18-4230249E1B40}" destId="{B4734245-096E-4E0E-BAAD-F801F3A99389}" srcOrd="0" destOrd="2" presId="urn:microsoft.com/office/officeart/2005/8/layout/vList2"/>
    <dgm:cxn modelId="{576FC168-2735-40AA-B73D-70A6335582DD}" srcId="{6CDD2A95-290D-496C-B220-912CE0ED5741}" destId="{B7213D66-AAF6-4267-96DF-9F8659C4A4C8}" srcOrd="1" destOrd="0" parTransId="{E48ABF90-6654-455A-9C8D-A237D4B8DB32}" sibTransId="{8DC6E4DB-910F-4F69-BB6F-0EA28D88BEBB}"/>
    <dgm:cxn modelId="{EB6AFAAF-B128-4739-B1BB-8AE7F70AD6D5}" srcId="{6E2618A1-B362-4188-9C5E-27806C411404}" destId="{7E827DB7-F2FA-44E7-A4E9-88EDCE0CE3A0}" srcOrd="2" destOrd="0" parTransId="{57475CB2-C82A-43E8-A0F3-21FA93324E4B}" sibTransId="{7513A92C-3913-4697-9913-6D6A6511DE39}"/>
    <dgm:cxn modelId="{AE3207F2-0A5B-4EF2-A0D4-2F9AA27AC761}" type="presOf" srcId="{B7213D66-AAF6-4267-96DF-9F8659C4A4C8}" destId="{B4734245-096E-4E0E-BAAD-F801F3A99389}" srcOrd="0" destOrd="1" presId="urn:microsoft.com/office/officeart/2005/8/layout/vList2"/>
    <dgm:cxn modelId="{5AD10DED-0C30-425B-BC86-6DDA89D25347}" srcId="{6E2618A1-B362-4188-9C5E-27806C411404}" destId="{6CDD2A95-290D-496C-B220-912CE0ED5741}" srcOrd="0" destOrd="0" parTransId="{3CD2020F-2F60-464F-9D54-CE9FED63A2D4}" sibTransId="{562E6E2D-8BD6-4436-959C-07872C9DD58E}"/>
    <dgm:cxn modelId="{0535B0FC-0C06-4AED-8072-CB67E81331DC}" type="presOf" srcId="{B71ECE65-91E2-46EB-A743-688B9DBADF07}" destId="{68B561D2-4D96-4799-A39E-35284D3FAD56}" srcOrd="0" destOrd="2" presId="urn:microsoft.com/office/officeart/2005/8/layout/vList2"/>
    <dgm:cxn modelId="{96070E6F-A3AC-4D35-B9A3-E2FFF6693320}" type="presOf" srcId="{5D52EA94-87FE-4290-B597-F8BA86EAB378}" destId="{08EA930C-2785-411C-A1A6-548DCAC6BEF9}" srcOrd="0" destOrd="0" presId="urn:microsoft.com/office/officeart/2005/8/layout/vList2"/>
    <dgm:cxn modelId="{1AD7D846-5408-4177-B73E-49F556773F8B}" type="presOf" srcId="{6CDD2A95-290D-496C-B220-912CE0ED5741}" destId="{27DD6AE1-C573-4A15-893F-DE5CA8F6886A}" srcOrd="0" destOrd="0" presId="urn:microsoft.com/office/officeart/2005/8/layout/vList2"/>
    <dgm:cxn modelId="{A2725F4A-9211-4F0C-B7D2-47DCFCD87040}" type="presOf" srcId="{7E827DB7-F2FA-44E7-A4E9-88EDCE0CE3A0}" destId="{3FF16C3F-4AE3-4586-A0E2-BD125A6675C6}" srcOrd="0" destOrd="0" presId="urn:microsoft.com/office/officeart/2005/8/layout/vList2"/>
    <dgm:cxn modelId="{3F26B213-F6CD-405F-BEC0-F8260CA7D37A}" srcId="{B7213D66-AAF6-4267-96DF-9F8659C4A4C8}" destId="{43AA0526-E840-4446-9A18-4230249E1B40}" srcOrd="0" destOrd="0" parTransId="{954C4C1F-A8DD-4509-BC7B-A06130290266}" sibTransId="{3CA82ECA-FB1E-4386-B298-B04478DA1BC6}"/>
    <dgm:cxn modelId="{78375C95-EC7B-455D-8A32-2A8FDB9BCEE7}" srcId="{7E827DB7-F2FA-44E7-A4E9-88EDCE0CE3A0}" destId="{B71ECE65-91E2-46EB-A743-688B9DBADF07}" srcOrd="2" destOrd="0" parTransId="{81B67218-4977-4F70-A190-06C6B6776C6E}" sibTransId="{F74866BB-60A4-4247-813A-F01B6FA42C96}"/>
    <dgm:cxn modelId="{13958DF9-8635-4CFB-A967-53D7AD41D449}" type="presParOf" srcId="{DCB5A8F0-18CD-4A42-A540-D2EE80C9F661}" destId="{27DD6AE1-C573-4A15-893F-DE5CA8F6886A}" srcOrd="0" destOrd="0" presId="urn:microsoft.com/office/officeart/2005/8/layout/vList2"/>
    <dgm:cxn modelId="{31AE0C72-8566-465F-AD7E-59992EF3549B}" type="presParOf" srcId="{DCB5A8F0-18CD-4A42-A540-D2EE80C9F661}" destId="{B4734245-096E-4E0E-BAAD-F801F3A99389}" srcOrd="1" destOrd="0" presId="urn:microsoft.com/office/officeart/2005/8/layout/vList2"/>
    <dgm:cxn modelId="{63C4564F-F86C-47CF-AE29-B854D092F038}" type="presParOf" srcId="{DCB5A8F0-18CD-4A42-A540-D2EE80C9F661}" destId="{D335273A-34A1-4B2E-810B-77A04068E14A}" srcOrd="2" destOrd="0" presId="urn:microsoft.com/office/officeart/2005/8/layout/vList2"/>
    <dgm:cxn modelId="{44467D2A-5EB8-4017-8F6B-49462246E9D8}" type="presParOf" srcId="{DCB5A8F0-18CD-4A42-A540-D2EE80C9F661}" destId="{08EA930C-2785-411C-A1A6-548DCAC6BEF9}" srcOrd="3" destOrd="0" presId="urn:microsoft.com/office/officeart/2005/8/layout/vList2"/>
    <dgm:cxn modelId="{A5B64CBC-367E-4E66-A995-47FF10865E53}" type="presParOf" srcId="{DCB5A8F0-18CD-4A42-A540-D2EE80C9F661}" destId="{3FF16C3F-4AE3-4586-A0E2-BD125A6675C6}" srcOrd="4" destOrd="0" presId="urn:microsoft.com/office/officeart/2005/8/layout/vList2"/>
    <dgm:cxn modelId="{81FA9B9A-1C7B-4C88-9BD8-88306B9C1082}" type="presParOf" srcId="{DCB5A8F0-18CD-4A42-A540-D2EE80C9F661}" destId="{68B561D2-4D96-4799-A39E-35284D3FAD5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FB338-888B-4B22-A654-723546B29F93}">
      <dsp:nvSpPr>
        <dsp:cNvPr id="0" name=""/>
        <dsp:cNvSpPr/>
      </dsp:nvSpPr>
      <dsp:spPr>
        <a:xfrm>
          <a:off x="0" y="462"/>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6D9A5-39C2-441F-A7CA-AE1CA8FAEDA3}">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C4CCDD-B03E-4696-BCC2-766F843071A6}">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1111250">
            <a:lnSpc>
              <a:spcPct val="90000"/>
            </a:lnSpc>
            <a:spcBef>
              <a:spcPct val="0"/>
            </a:spcBef>
            <a:spcAft>
              <a:spcPct val="35000"/>
            </a:spcAft>
          </a:pPr>
          <a:r>
            <a:rPr lang="en-US" sz="2500" kern="1200" dirty="0" smtClean="0"/>
            <a:t>Summarize steps taken to establish an integrative HCV clinic </a:t>
          </a:r>
          <a:endParaRPr lang="en-US" sz="2500" kern="1200" dirty="0"/>
        </a:p>
      </dsp:txBody>
      <dsp:txXfrm>
        <a:off x="1249101" y="462"/>
        <a:ext cx="8809298" cy="1081473"/>
      </dsp:txXfrm>
    </dsp:sp>
    <dsp:sp modelId="{BF34A362-2385-493C-BB43-1A2FD380F4F3}">
      <dsp:nvSpPr>
        <dsp:cNvPr id="0" name=""/>
        <dsp:cNvSpPr/>
      </dsp:nvSpPr>
      <dsp:spPr>
        <a:xfrm>
          <a:off x="0" y="1349816"/>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75564-6FCF-43B0-BA8A-D07352492E98}">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9B3033-B6B6-4626-82F9-1870D441F67F}">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1111250">
            <a:lnSpc>
              <a:spcPct val="90000"/>
            </a:lnSpc>
            <a:spcBef>
              <a:spcPct val="0"/>
            </a:spcBef>
            <a:spcAft>
              <a:spcPct val="35000"/>
            </a:spcAft>
          </a:pPr>
          <a:r>
            <a:rPr lang="en-US" sz="2500" kern="1200" dirty="0" smtClean="0"/>
            <a:t>Explain team member roles and workflow</a:t>
          </a:r>
          <a:endParaRPr lang="en-US" sz="2500" kern="1200" dirty="0"/>
        </a:p>
      </dsp:txBody>
      <dsp:txXfrm>
        <a:off x="1249101" y="1352303"/>
        <a:ext cx="8809298" cy="1081473"/>
      </dsp:txXfrm>
    </dsp:sp>
    <dsp:sp modelId="{4A83C8A2-F0B4-4B49-80D2-26B3A5A403D6}">
      <dsp:nvSpPr>
        <dsp:cNvPr id="0" name=""/>
        <dsp:cNvSpPr/>
      </dsp:nvSpPr>
      <dsp:spPr>
        <a:xfrm>
          <a:off x="0" y="2704144"/>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AA63DD-77EF-408B-9203-B3E2F23DF1BE}">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B838A-5D44-4E87-811C-BAE2B9C6A7DF}">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1111250">
            <a:lnSpc>
              <a:spcPct val="90000"/>
            </a:lnSpc>
            <a:spcBef>
              <a:spcPct val="0"/>
            </a:spcBef>
            <a:spcAft>
              <a:spcPct val="35000"/>
            </a:spcAft>
          </a:pPr>
          <a:r>
            <a:rPr lang="en-US" sz="2500" kern="1200" dirty="0" smtClean="0"/>
            <a:t>Describe current clinic status and future goals</a:t>
          </a:r>
          <a:endParaRPr lang="en-US" sz="2500" kern="1200" dirty="0"/>
        </a:p>
      </dsp:txBody>
      <dsp:txXfrm>
        <a:off x="1249101" y="2704144"/>
        <a:ext cx="8809298" cy="1081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A1B81-B168-48A1-9FCF-7B8B1F60329A}">
      <dsp:nvSpPr>
        <dsp:cNvPr id="0" name=""/>
        <dsp:cNvSpPr/>
      </dsp:nvSpPr>
      <dsp:spPr>
        <a:xfrm>
          <a:off x="2671" y="1661539"/>
          <a:ext cx="1606287" cy="570026"/>
        </a:xfrm>
        <a:prstGeom prst="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smtClean="0"/>
            <a:t>Locate Existing Patients</a:t>
          </a:r>
          <a:endParaRPr lang="en-US" sz="1200" kern="1200" dirty="0"/>
        </a:p>
      </dsp:txBody>
      <dsp:txXfrm>
        <a:off x="2671" y="1661539"/>
        <a:ext cx="1606287" cy="570026"/>
      </dsp:txXfrm>
    </dsp:sp>
    <dsp:sp modelId="{B42A7B53-62EE-4FDE-83C4-0E1EAE47D27A}">
      <dsp:nvSpPr>
        <dsp:cNvPr id="0" name=""/>
        <dsp:cNvSpPr/>
      </dsp:nvSpPr>
      <dsp:spPr>
        <a:xfrm>
          <a:off x="2671" y="2231565"/>
          <a:ext cx="1606287" cy="21122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iCare</a:t>
          </a:r>
          <a:r>
            <a:rPr lang="en-US" sz="1200" kern="1200" dirty="0" smtClean="0"/>
            <a:t>, RPMS/QMAN, Montana Infectious Disease Information System (MIDIS), Chart Reviews, Diagnosis Codes and Problem Lists</a:t>
          </a:r>
          <a:endParaRPr lang="en-US" sz="1200" kern="1200" dirty="0"/>
        </a:p>
      </dsp:txBody>
      <dsp:txXfrm>
        <a:off x="2671" y="2231565"/>
        <a:ext cx="1606287" cy="2112277"/>
      </dsp:txXfrm>
    </dsp:sp>
    <dsp:sp modelId="{F22B84EF-9FC8-4808-A95E-A4951E71877D}">
      <dsp:nvSpPr>
        <dsp:cNvPr id="0" name=""/>
        <dsp:cNvSpPr/>
      </dsp:nvSpPr>
      <dsp:spPr>
        <a:xfrm>
          <a:off x="1833839" y="1661539"/>
          <a:ext cx="1606287" cy="570026"/>
        </a:xfrm>
        <a:prstGeom prst="rect">
          <a:avLst/>
        </a:prstGeom>
        <a:gradFill rotWithShape="0">
          <a:gsLst>
            <a:gs pos="0">
              <a:schemeClr val="accent5">
                <a:hueOff val="-942505"/>
                <a:satOff val="-26613"/>
                <a:lumOff val="-66"/>
                <a:alphaOff val="0"/>
                <a:tint val="65000"/>
                <a:shade val="92000"/>
                <a:satMod val="130000"/>
              </a:schemeClr>
            </a:gs>
            <a:gs pos="45000">
              <a:schemeClr val="accent5">
                <a:hueOff val="-942505"/>
                <a:satOff val="-26613"/>
                <a:lumOff val="-66"/>
                <a:alphaOff val="0"/>
                <a:tint val="60000"/>
                <a:shade val="99000"/>
                <a:satMod val="120000"/>
              </a:schemeClr>
            </a:gs>
            <a:gs pos="100000">
              <a:schemeClr val="accent5">
                <a:hueOff val="-942505"/>
                <a:satOff val="-26613"/>
                <a:lumOff val="-66"/>
                <a:alphaOff val="0"/>
                <a:tint val="55000"/>
                <a:satMod val="140000"/>
              </a:schemeClr>
            </a:gs>
          </a:gsLst>
          <a:path path="circle">
            <a:fillToRect l="100000" t="100000" r="100000" b="100000"/>
          </a:path>
        </a:gradFill>
        <a:ln w="12700" cap="flat" cmpd="sng" algn="ctr">
          <a:solidFill>
            <a:schemeClr val="accent5">
              <a:hueOff val="-942505"/>
              <a:satOff val="-26613"/>
              <a:lumOff val="-6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smtClean="0"/>
            <a:t>Find New Patients</a:t>
          </a:r>
          <a:endParaRPr lang="en-US" sz="1200" kern="1200" dirty="0"/>
        </a:p>
      </dsp:txBody>
      <dsp:txXfrm>
        <a:off x="1833839" y="1661539"/>
        <a:ext cx="1606287" cy="570026"/>
      </dsp:txXfrm>
    </dsp:sp>
    <dsp:sp modelId="{7E65C128-F78D-428B-A414-E28AFFB62491}">
      <dsp:nvSpPr>
        <dsp:cNvPr id="0" name=""/>
        <dsp:cNvSpPr/>
      </dsp:nvSpPr>
      <dsp:spPr>
        <a:xfrm>
          <a:off x="1833839" y="2231565"/>
          <a:ext cx="1606287" cy="2112277"/>
        </a:xfrm>
        <a:prstGeom prst="rect">
          <a:avLst/>
        </a:prstGeom>
        <a:solidFill>
          <a:schemeClr val="accent5">
            <a:tint val="40000"/>
            <a:alpha val="90000"/>
            <a:hueOff val="-749290"/>
            <a:satOff val="-28739"/>
            <a:lumOff val="-1591"/>
            <a:alphaOff val="0"/>
          </a:schemeClr>
        </a:solidFill>
        <a:ln w="12700" cap="flat" cmpd="sng" algn="ctr">
          <a:solidFill>
            <a:schemeClr val="accent5">
              <a:tint val="40000"/>
              <a:alpha val="90000"/>
              <a:hueOff val="-749290"/>
              <a:satOff val="-28739"/>
              <a:lumOff val="-15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Provider/nurse education (in-house, local facilities, regional)</a:t>
          </a:r>
          <a:endParaRPr lang="en-US" sz="1200" kern="1200" dirty="0"/>
        </a:p>
        <a:p>
          <a:pPr marL="114300" lvl="1" indent="-114300" algn="l" defTabSz="533400">
            <a:lnSpc>
              <a:spcPct val="90000"/>
            </a:lnSpc>
            <a:spcBef>
              <a:spcPct val="0"/>
            </a:spcBef>
            <a:spcAft>
              <a:spcPct val="15000"/>
            </a:spcAft>
            <a:buChar char="••"/>
          </a:pPr>
          <a:r>
            <a:rPr lang="en-US" sz="1200" kern="1200" dirty="0" smtClean="0"/>
            <a:t>Screening reminder in EHR for patients 17 years and older</a:t>
          </a:r>
          <a:endParaRPr lang="en-US" sz="1200" kern="1200" dirty="0"/>
        </a:p>
        <a:p>
          <a:pPr marL="114300" lvl="1" indent="-114300" algn="l" defTabSz="533400">
            <a:lnSpc>
              <a:spcPct val="90000"/>
            </a:lnSpc>
            <a:spcBef>
              <a:spcPct val="0"/>
            </a:spcBef>
            <a:spcAft>
              <a:spcPct val="15000"/>
            </a:spcAft>
            <a:buChar char="••"/>
          </a:pPr>
          <a:r>
            <a:rPr lang="en-US" sz="1200" kern="1200" smtClean="0"/>
            <a:t>Community screenings (CLIA waived) </a:t>
          </a:r>
          <a:endParaRPr lang="en-US" sz="1200" kern="1200" dirty="0"/>
        </a:p>
        <a:p>
          <a:pPr marL="114300" lvl="1" indent="-114300" algn="l" defTabSz="533400">
            <a:lnSpc>
              <a:spcPct val="90000"/>
            </a:lnSpc>
            <a:spcBef>
              <a:spcPct val="0"/>
            </a:spcBef>
            <a:spcAft>
              <a:spcPct val="15000"/>
            </a:spcAft>
            <a:buChar char="••"/>
          </a:pPr>
          <a:r>
            <a:rPr lang="en-US" sz="1200" kern="1200" dirty="0" smtClean="0"/>
            <a:t>Detention Center Visits</a:t>
          </a:r>
          <a:endParaRPr lang="en-US" sz="1200" kern="1200" dirty="0"/>
        </a:p>
      </dsp:txBody>
      <dsp:txXfrm>
        <a:off x="1833839" y="2231565"/>
        <a:ext cx="1606287" cy="2112277"/>
      </dsp:txXfrm>
    </dsp:sp>
    <dsp:sp modelId="{A8304DAF-1F51-4621-BB4F-8E7CB8E45FCC}">
      <dsp:nvSpPr>
        <dsp:cNvPr id="0" name=""/>
        <dsp:cNvSpPr/>
      </dsp:nvSpPr>
      <dsp:spPr>
        <a:xfrm>
          <a:off x="3665007" y="1661539"/>
          <a:ext cx="1606287" cy="570026"/>
        </a:xfrm>
        <a:prstGeom prst="rect">
          <a:avLst/>
        </a:prstGeom>
        <a:gradFill rotWithShape="0">
          <a:gsLst>
            <a:gs pos="0">
              <a:schemeClr val="accent5">
                <a:hueOff val="-1885010"/>
                <a:satOff val="-53226"/>
                <a:lumOff val="-131"/>
                <a:alphaOff val="0"/>
                <a:tint val="65000"/>
                <a:shade val="92000"/>
                <a:satMod val="130000"/>
              </a:schemeClr>
            </a:gs>
            <a:gs pos="45000">
              <a:schemeClr val="accent5">
                <a:hueOff val="-1885010"/>
                <a:satOff val="-53226"/>
                <a:lumOff val="-131"/>
                <a:alphaOff val="0"/>
                <a:tint val="60000"/>
                <a:shade val="99000"/>
                <a:satMod val="120000"/>
              </a:schemeClr>
            </a:gs>
            <a:gs pos="100000">
              <a:schemeClr val="accent5">
                <a:hueOff val="-1885010"/>
                <a:satOff val="-53226"/>
                <a:lumOff val="-131"/>
                <a:alphaOff val="0"/>
                <a:tint val="55000"/>
                <a:satMod val="140000"/>
              </a:schemeClr>
            </a:gs>
          </a:gsLst>
          <a:path path="circle">
            <a:fillToRect l="100000" t="100000" r="100000" b="100000"/>
          </a:path>
        </a:gradFill>
        <a:ln w="12700" cap="flat" cmpd="sng" algn="ctr">
          <a:solidFill>
            <a:schemeClr val="accent5">
              <a:hueOff val="-1885010"/>
              <a:satOff val="-53226"/>
              <a:lumOff val="-131"/>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Initial Patient Contact &amp; Investigation</a:t>
          </a:r>
          <a:endParaRPr lang="en-US" sz="1200" kern="1200" dirty="0"/>
        </a:p>
      </dsp:txBody>
      <dsp:txXfrm>
        <a:off x="3665007" y="1661539"/>
        <a:ext cx="1606287" cy="570026"/>
      </dsp:txXfrm>
    </dsp:sp>
    <dsp:sp modelId="{EC3F811B-287D-4197-8CD2-0B10D05F0306}">
      <dsp:nvSpPr>
        <dsp:cNvPr id="0" name=""/>
        <dsp:cNvSpPr/>
      </dsp:nvSpPr>
      <dsp:spPr>
        <a:xfrm>
          <a:off x="3665007" y="2231565"/>
          <a:ext cx="1606287" cy="2112277"/>
        </a:xfrm>
        <a:prstGeom prst="rect">
          <a:avLst/>
        </a:prstGeom>
        <a:solidFill>
          <a:schemeClr val="accent5">
            <a:tint val="40000"/>
            <a:alpha val="90000"/>
            <a:hueOff val="-1498580"/>
            <a:satOff val="-57478"/>
            <a:lumOff val="-3181"/>
            <a:alphaOff val="0"/>
          </a:schemeClr>
        </a:solidFill>
        <a:ln w="12700" cap="flat" cmpd="sng" algn="ctr">
          <a:solidFill>
            <a:schemeClr val="accent5">
              <a:tint val="40000"/>
              <a:alpha val="90000"/>
              <a:hueOff val="-1498580"/>
              <a:satOff val="-57478"/>
              <a:lumOff val="-31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At clinic, home visits, phone calls, neutral locations, jail</a:t>
          </a:r>
          <a:endParaRPr lang="en-US" sz="1200" kern="1200" dirty="0"/>
        </a:p>
        <a:p>
          <a:pPr marL="114300" lvl="1" indent="-114300" algn="l" defTabSz="533400">
            <a:lnSpc>
              <a:spcPct val="90000"/>
            </a:lnSpc>
            <a:spcBef>
              <a:spcPct val="0"/>
            </a:spcBef>
            <a:spcAft>
              <a:spcPct val="15000"/>
            </a:spcAft>
            <a:buChar char="••"/>
          </a:pPr>
          <a:r>
            <a:rPr lang="en-US" sz="1200" kern="1200" dirty="0" smtClean="0"/>
            <a:t>Provide patient education, ECHO investigation, draw labs, collect documents and signatures</a:t>
          </a:r>
          <a:endParaRPr lang="en-US" sz="1200" kern="1200" dirty="0"/>
        </a:p>
      </dsp:txBody>
      <dsp:txXfrm>
        <a:off x="3665007" y="2231565"/>
        <a:ext cx="1606287" cy="2112277"/>
      </dsp:txXfrm>
    </dsp:sp>
    <dsp:sp modelId="{93F79A45-B833-4DEC-8985-D9E1C903C47A}">
      <dsp:nvSpPr>
        <dsp:cNvPr id="0" name=""/>
        <dsp:cNvSpPr/>
      </dsp:nvSpPr>
      <dsp:spPr>
        <a:xfrm>
          <a:off x="5496175" y="1661539"/>
          <a:ext cx="1606287" cy="570026"/>
        </a:xfrm>
        <a:prstGeom prst="rect">
          <a:avLst/>
        </a:prstGeom>
        <a:gradFill rotWithShape="0">
          <a:gsLst>
            <a:gs pos="0">
              <a:schemeClr val="accent5">
                <a:hueOff val="-2827515"/>
                <a:satOff val="-79839"/>
                <a:lumOff val="-197"/>
                <a:alphaOff val="0"/>
                <a:tint val="65000"/>
                <a:shade val="92000"/>
                <a:satMod val="130000"/>
              </a:schemeClr>
            </a:gs>
            <a:gs pos="45000">
              <a:schemeClr val="accent5">
                <a:hueOff val="-2827515"/>
                <a:satOff val="-79839"/>
                <a:lumOff val="-197"/>
                <a:alphaOff val="0"/>
                <a:tint val="60000"/>
                <a:shade val="99000"/>
                <a:satMod val="120000"/>
              </a:schemeClr>
            </a:gs>
            <a:gs pos="100000">
              <a:schemeClr val="accent5">
                <a:hueOff val="-2827515"/>
                <a:satOff val="-79839"/>
                <a:lumOff val="-197"/>
                <a:alphaOff val="0"/>
                <a:tint val="55000"/>
                <a:satMod val="140000"/>
              </a:schemeClr>
            </a:gs>
          </a:gsLst>
          <a:path path="circle">
            <a:fillToRect l="100000" t="100000" r="100000" b="100000"/>
          </a:path>
        </a:gradFill>
        <a:ln w="12700" cap="flat" cmpd="sng" algn="ctr">
          <a:solidFill>
            <a:schemeClr val="accent5">
              <a:hueOff val="-2827515"/>
              <a:satOff val="-79839"/>
              <a:lumOff val="-197"/>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Patient Follow-Up Throughout Treatment Process and After</a:t>
          </a:r>
          <a:endParaRPr lang="en-US" sz="1200" kern="1200" dirty="0"/>
        </a:p>
      </dsp:txBody>
      <dsp:txXfrm>
        <a:off x="5496175" y="1661539"/>
        <a:ext cx="1606287" cy="570026"/>
      </dsp:txXfrm>
    </dsp:sp>
    <dsp:sp modelId="{BF0F6DF0-336F-4A4B-B67B-C106507BFAB6}">
      <dsp:nvSpPr>
        <dsp:cNvPr id="0" name=""/>
        <dsp:cNvSpPr/>
      </dsp:nvSpPr>
      <dsp:spPr>
        <a:xfrm>
          <a:off x="5496175" y="2231565"/>
          <a:ext cx="1606287" cy="2112277"/>
        </a:xfrm>
        <a:prstGeom prst="rect">
          <a:avLst/>
        </a:prstGeom>
        <a:solidFill>
          <a:schemeClr val="accent5">
            <a:tint val="40000"/>
            <a:alpha val="90000"/>
            <a:hueOff val="-2247870"/>
            <a:satOff val="-86217"/>
            <a:lumOff val="-4772"/>
            <a:alphaOff val="0"/>
          </a:schemeClr>
        </a:solidFill>
        <a:ln w="12700" cap="flat" cmpd="sng" algn="ctr">
          <a:solidFill>
            <a:schemeClr val="accent5">
              <a:tint val="40000"/>
              <a:alpha val="90000"/>
              <a:hueOff val="-2247870"/>
              <a:satOff val="-86217"/>
              <a:lumOff val="-47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Present during ECHO presentation</a:t>
          </a:r>
          <a:endParaRPr lang="en-US" sz="1200" kern="1200" dirty="0"/>
        </a:p>
        <a:p>
          <a:pPr marL="114300" lvl="1" indent="-114300" algn="l" defTabSz="533400">
            <a:lnSpc>
              <a:spcPct val="90000"/>
            </a:lnSpc>
            <a:spcBef>
              <a:spcPct val="0"/>
            </a:spcBef>
            <a:spcAft>
              <a:spcPct val="15000"/>
            </a:spcAft>
            <a:buChar char="••"/>
          </a:pPr>
          <a:r>
            <a:rPr lang="en-US" sz="1200" kern="1200" smtClean="0"/>
            <a:t>Reminder calls to patients</a:t>
          </a:r>
          <a:endParaRPr lang="en-US" sz="1200" kern="1200" dirty="0"/>
        </a:p>
        <a:p>
          <a:pPr marL="114300" lvl="1" indent="-114300" algn="l" defTabSz="533400">
            <a:lnSpc>
              <a:spcPct val="90000"/>
            </a:lnSpc>
            <a:spcBef>
              <a:spcPct val="0"/>
            </a:spcBef>
            <a:spcAft>
              <a:spcPct val="15000"/>
            </a:spcAft>
            <a:buChar char="••"/>
          </a:pPr>
          <a:r>
            <a:rPr lang="en-US" sz="1200" kern="1200" smtClean="0"/>
            <a:t>Home visits for lab draws and medication delivery</a:t>
          </a:r>
          <a:endParaRPr lang="en-US" sz="1200" kern="1200" dirty="0"/>
        </a:p>
        <a:p>
          <a:pPr marL="114300" lvl="1" indent="-114300" algn="l" defTabSz="533400">
            <a:lnSpc>
              <a:spcPct val="90000"/>
            </a:lnSpc>
            <a:spcBef>
              <a:spcPct val="0"/>
            </a:spcBef>
            <a:spcAft>
              <a:spcPct val="15000"/>
            </a:spcAft>
            <a:buChar char="••"/>
          </a:pPr>
          <a:r>
            <a:rPr lang="en-US" sz="1200" kern="1200" dirty="0" smtClean="0"/>
            <a:t>Administer Immunizations</a:t>
          </a:r>
          <a:endParaRPr lang="en-US" sz="1200" kern="1200" dirty="0"/>
        </a:p>
        <a:p>
          <a:pPr marL="114300" lvl="1" indent="-114300" algn="l" defTabSz="533400">
            <a:lnSpc>
              <a:spcPct val="90000"/>
            </a:lnSpc>
            <a:spcBef>
              <a:spcPct val="0"/>
            </a:spcBef>
            <a:spcAft>
              <a:spcPct val="15000"/>
            </a:spcAft>
            <a:buChar char="••"/>
          </a:pPr>
          <a:r>
            <a:rPr lang="en-US" sz="1200" kern="1200" dirty="0" smtClean="0"/>
            <a:t>Baby Check Ups</a:t>
          </a:r>
          <a:endParaRPr lang="en-US" sz="1200" kern="1200" dirty="0"/>
        </a:p>
      </dsp:txBody>
      <dsp:txXfrm>
        <a:off x="5496175" y="2231565"/>
        <a:ext cx="1606287" cy="2112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6F488-2D9F-4A4C-B452-CB3AB8F85FBB}">
      <dsp:nvSpPr>
        <dsp:cNvPr id="0" name=""/>
        <dsp:cNvSpPr/>
      </dsp:nvSpPr>
      <dsp:spPr>
        <a:xfrm>
          <a:off x="2222896" y="0"/>
          <a:ext cx="1481931" cy="1330182"/>
        </a:xfrm>
        <a:prstGeom prst="trapezoid">
          <a:avLst>
            <a:gd name="adj" fmla="val 55704"/>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82880" bIns="17780" numCol="1" spcCol="1270" anchor="b" anchorCtr="0">
          <a:noAutofit/>
        </a:bodyPr>
        <a:lstStyle/>
        <a:p>
          <a:pPr lvl="0" algn="ctr" defTabSz="622300">
            <a:lnSpc>
              <a:spcPct val="90000"/>
            </a:lnSpc>
            <a:spcBef>
              <a:spcPct val="0"/>
            </a:spcBef>
            <a:spcAft>
              <a:spcPct val="35000"/>
            </a:spcAft>
          </a:pPr>
          <a:r>
            <a:rPr lang="en-US" sz="1400" kern="1200" dirty="0" smtClean="0"/>
            <a:t>Connect patients with SUD resources</a:t>
          </a:r>
          <a:endParaRPr lang="en-US" sz="1400" kern="1200" dirty="0"/>
        </a:p>
      </dsp:txBody>
      <dsp:txXfrm>
        <a:off x="2222896" y="0"/>
        <a:ext cx="1481931" cy="1330182"/>
      </dsp:txXfrm>
    </dsp:sp>
    <dsp:sp modelId="{ED0A0A65-A1B2-4966-9754-A023FA746580}">
      <dsp:nvSpPr>
        <dsp:cNvPr id="0" name=""/>
        <dsp:cNvSpPr/>
      </dsp:nvSpPr>
      <dsp:spPr>
        <a:xfrm>
          <a:off x="1481931" y="1330182"/>
          <a:ext cx="2963862" cy="1330182"/>
        </a:xfrm>
        <a:prstGeom prst="trapezoid">
          <a:avLst>
            <a:gd name="adj" fmla="val 55704"/>
          </a:avLst>
        </a:prstGeom>
        <a:solidFill>
          <a:schemeClr val="accent5">
            <a:hueOff val="-942505"/>
            <a:satOff val="-26613"/>
            <a:lumOff val="-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kern="1200" dirty="0" smtClean="0"/>
            <a:t>Encourage HCV testing in Primary Care, Inpatient, and ER</a:t>
          </a:r>
          <a:endParaRPr lang="en-US" sz="1800" kern="1200" dirty="0"/>
        </a:p>
      </dsp:txBody>
      <dsp:txXfrm>
        <a:off x="2000607" y="1330182"/>
        <a:ext cx="1926510" cy="1330182"/>
      </dsp:txXfrm>
    </dsp:sp>
    <dsp:sp modelId="{B358E569-5458-4B4E-84C6-2872E1C409D4}">
      <dsp:nvSpPr>
        <dsp:cNvPr id="0" name=""/>
        <dsp:cNvSpPr/>
      </dsp:nvSpPr>
      <dsp:spPr>
        <a:xfrm>
          <a:off x="740965" y="2660365"/>
          <a:ext cx="4445793" cy="1330182"/>
        </a:xfrm>
        <a:prstGeom prst="trapezoid">
          <a:avLst>
            <a:gd name="adj" fmla="val 55704"/>
          </a:avLst>
        </a:prstGeom>
        <a:solidFill>
          <a:schemeClr val="accent5">
            <a:hueOff val="-1885010"/>
            <a:satOff val="-53226"/>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Support PHNs and detention center clinics, conduct patient interviews, provide patient education</a:t>
          </a:r>
          <a:endParaRPr lang="en-US" sz="1800" kern="1200" dirty="0"/>
        </a:p>
      </dsp:txBody>
      <dsp:txXfrm>
        <a:off x="1518979" y="2660365"/>
        <a:ext cx="2889765" cy="1330182"/>
      </dsp:txXfrm>
    </dsp:sp>
    <dsp:sp modelId="{69F88A03-EB52-441E-AD20-7A113A86B58B}">
      <dsp:nvSpPr>
        <dsp:cNvPr id="0" name=""/>
        <dsp:cNvSpPr/>
      </dsp:nvSpPr>
      <dsp:spPr>
        <a:xfrm>
          <a:off x="0" y="3990547"/>
          <a:ext cx="5927724" cy="1330182"/>
        </a:xfrm>
        <a:prstGeom prst="trapezoid">
          <a:avLst>
            <a:gd name="adj" fmla="val 55704"/>
          </a:avLst>
        </a:prstGeom>
        <a:solidFill>
          <a:schemeClr val="accent5">
            <a:hueOff val="-2827515"/>
            <a:satOff val="-79839"/>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Medications! </a:t>
          </a:r>
          <a:r>
            <a:rPr lang="en-US" sz="1800" kern="1200" dirty="0" smtClean="0"/>
            <a:t> </a:t>
          </a:r>
        </a:p>
        <a:p>
          <a:pPr lvl="0" algn="ctr" defTabSz="800100">
            <a:lnSpc>
              <a:spcPct val="90000"/>
            </a:lnSpc>
            <a:spcBef>
              <a:spcPct val="0"/>
            </a:spcBef>
            <a:spcAft>
              <a:spcPct val="35000"/>
            </a:spcAft>
          </a:pPr>
          <a:r>
            <a:rPr lang="en-US" sz="1800" kern="1200" dirty="0" smtClean="0"/>
            <a:t>Order and dispense HCV treatments, perform medication reconciliations, provide OTC supportive care if side effects occur or refer patients to PCP</a:t>
          </a:r>
        </a:p>
      </dsp:txBody>
      <dsp:txXfrm>
        <a:off x="1037351" y="3990547"/>
        <a:ext cx="3853021" cy="1330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5BAA1-F5D5-4FDC-8F74-5A35B1EB7391}">
      <dsp:nvSpPr>
        <dsp:cNvPr id="0" name=""/>
        <dsp:cNvSpPr/>
      </dsp:nvSpPr>
      <dsp:spPr>
        <a:xfrm>
          <a:off x="4717" y="962141"/>
          <a:ext cx="418605" cy="418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79597A-9AF7-455B-9DCA-012447909C18}">
      <dsp:nvSpPr>
        <dsp:cNvPr id="0" name=""/>
        <dsp:cNvSpPr/>
      </dsp:nvSpPr>
      <dsp:spPr>
        <a:xfrm>
          <a:off x="4717" y="1460804"/>
          <a:ext cx="1196015" cy="9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a:t>Order &amp; Obtain Initial Labs for ECHO Presentation</a:t>
          </a:r>
        </a:p>
      </dsp:txBody>
      <dsp:txXfrm>
        <a:off x="4717" y="1460804"/>
        <a:ext cx="1196015" cy="907698"/>
      </dsp:txXfrm>
    </dsp:sp>
    <dsp:sp modelId="{89154AFC-6987-43F5-8036-FB028BDC6087}">
      <dsp:nvSpPr>
        <dsp:cNvPr id="0" name=""/>
        <dsp:cNvSpPr/>
      </dsp:nvSpPr>
      <dsp:spPr>
        <a:xfrm>
          <a:off x="4717" y="2405738"/>
          <a:ext cx="1196015" cy="418199"/>
        </a:xfrm>
        <a:prstGeom prst="rect">
          <a:avLst/>
        </a:prstGeom>
        <a:noFill/>
        <a:ln>
          <a:noFill/>
        </a:ln>
        <a:effectLst/>
      </dsp:spPr>
      <dsp:style>
        <a:lnRef idx="0">
          <a:scrgbClr r="0" g="0" b="0"/>
        </a:lnRef>
        <a:fillRef idx="0">
          <a:scrgbClr r="0" g="0" b="0"/>
        </a:fillRef>
        <a:effectRef idx="0">
          <a:scrgbClr r="0" g="0" b="0"/>
        </a:effectRef>
        <a:fontRef idx="minor"/>
      </dsp:style>
    </dsp:sp>
    <dsp:sp modelId="{F740F8CC-76F1-4716-8B1B-2F0E9DE86EA4}">
      <dsp:nvSpPr>
        <dsp:cNvPr id="0" name=""/>
        <dsp:cNvSpPr/>
      </dsp:nvSpPr>
      <dsp:spPr>
        <a:xfrm>
          <a:off x="1410036" y="962141"/>
          <a:ext cx="418605" cy="418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E25CA9-BD3D-45E9-B00E-7A26D0E70B70}">
      <dsp:nvSpPr>
        <dsp:cNvPr id="0" name=""/>
        <dsp:cNvSpPr/>
      </dsp:nvSpPr>
      <dsp:spPr>
        <a:xfrm>
          <a:off x="1410036" y="1460804"/>
          <a:ext cx="1196015" cy="9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a:t>Complete ECHO Case Presentation Form</a:t>
          </a:r>
        </a:p>
      </dsp:txBody>
      <dsp:txXfrm>
        <a:off x="1410036" y="1460804"/>
        <a:ext cx="1196015" cy="907698"/>
      </dsp:txXfrm>
    </dsp:sp>
    <dsp:sp modelId="{994478E9-8656-45A3-9859-E72FA5DE28D5}">
      <dsp:nvSpPr>
        <dsp:cNvPr id="0" name=""/>
        <dsp:cNvSpPr/>
      </dsp:nvSpPr>
      <dsp:spPr>
        <a:xfrm>
          <a:off x="1410036" y="2405738"/>
          <a:ext cx="1196015" cy="418199"/>
        </a:xfrm>
        <a:prstGeom prst="rect">
          <a:avLst/>
        </a:prstGeom>
        <a:noFill/>
        <a:ln>
          <a:noFill/>
        </a:ln>
        <a:effectLst/>
      </dsp:spPr>
      <dsp:style>
        <a:lnRef idx="0">
          <a:scrgbClr r="0" g="0" b="0"/>
        </a:lnRef>
        <a:fillRef idx="0">
          <a:scrgbClr r="0" g="0" b="0"/>
        </a:fillRef>
        <a:effectRef idx="0">
          <a:scrgbClr r="0" g="0" b="0"/>
        </a:effectRef>
        <a:fontRef idx="minor"/>
      </dsp:style>
    </dsp:sp>
    <dsp:sp modelId="{F90F6537-10F4-4DE1-9D90-B4B0A26CF36F}">
      <dsp:nvSpPr>
        <dsp:cNvPr id="0" name=""/>
        <dsp:cNvSpPr/>
      </dsp:nvSpPr>
      <dsp:spPr>
        <a:xfrm>
          <a:off x="2815354" y="962141"/>
          <a:ext cx="418605" cy="418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B8E312-3848-4618-8991-B2EB806EE013}">
      <dsp:nvSpPr>
        <dsp:cNvPr id="0" name=""/>
        <dsp:cNvSpPr/>
      </dsp:nvSpPr>
      <dsp:spPr>
        <a:xfrm>
          <a:off x="2815354" y="1460804"/>
          <a:ext cx="1196015" cy="9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a:t>Counsel on HCV Infection &amp; Disease Progression</a:t>
          </a:r>
        </a:p>
      </dsp:txBody>
      <dsp:txXfrm>
        <a:off x="2815354" y="1460804"/>
        <a:ext cx="1196015" cy="907698"/>
      </dsp:txXfrm>
    </dsp:sp>
    <dsp:sp modelId="{8ED6CCFA-EA1A-42E7-8C8F-1ADE65B361E7}">
      <dsp:nvSpPr>
        <dsp:cNvPr id="0" name=""/>
        <dsp:cNvSpPr/>
      </dsp:nvSpPr>
      <dsp:spPr>
        <a:xfrm>
          <a:off x="2815354" y="2405738"/>
          <a:ext cx="1196015" cy="418199"/>
        </a:xfrm>
        <a:prstGeom prst="rect">
          <a:avLst/>
        </a:prstGeom>
        <a:noFill/>
        <a:ln>
          <a:noFill/>
        </a:ln>
        <a:effectLst/>
      </dsp:spPr>
      <dsp:style>
        <a:lnRef idx="0">
          <a:scrgbClr r="0" g="0" b="0"/>
        </a:lnRef>
        <a:fillRef idx="0">
          <a:scrgbClr r="0" g="0" b="0"/>
        </a:fillRef>
        <a:effectRef idx="0">
          <a:scrgbClr r="0" g="0" b="0"/>
        </a:effectRef>
        <a:fontRef idx="minor"/>
      </dsp:style>
    </dsp:sp>
    <dsp:sp modelId="{CF78C32B-7CAE-469A-9E57-826FE8195F53}">
      <dsp:nvSpPr>
        <dsp:cNvPr id="0" name=""/>
        <dsp:cNvSpPr/>
      </dsp:nvSpPr>
      <dsp:spPr>
        <a:xfrm>
          <a:off x="4220672" y="962141"/>
          <a:ext cx="418605" cy="4186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954139-14CD-497C-A86D-12884496C565}">
      <dsp:nvSpPr>
        <dsp:cNvPr id="0" name=""/>
        <dsp:cNvSpPr/>
      </dsp:nvSpPr>
      <dsp:spPr>
        <a:xfrm>
          <a:off x="4220672" y="1460804"/>
          <a:ext cx="1196015" cy="9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a:t>Counsel on Prevention of HCV Transmission</a:t>
          </a:r>
        </a:p>
      </dsp:txBody>
      <dsp:txXfrm>
        <a:off x="4220672" y="1460804"/>
        <a:ext cx="1196015" cy="907698"/>
      </dsp:txXfrm>
    </dsp:sp>
    <dsp:sp modelId="{7E7440A0-29B7-457A-9A33-37A3FA54E7A5}">
      <dsp:nvSpPr>
        <dsp:cNvPr id="0" name=""/>
        <dsp:cNvSpPr/>
      </dsp:nvSpPr>
      <dsp:spPr>
        <a:xfrm>
          <a:off x="4220672" y="2405738"/>
          <a:ext cx="1196015" cy="418199"/>
        </a:xfrm>
        <a:prstGeom prst="rect">
          <a:avLst/>
        </a:prstGeom>
        <a:noFill/>
        <a:ln>
          <a:noFill/>
        </a:ln>
        <a:effectLst/>
      </dsp:spPr>
      <dsp:style>
        <a:lnRef idx="0">
          <a:scrgbClr r="0" g="0" b="0"/>
        </a:lnRef>
        <a:fillRef idx="0">
          <a:scrgbClr r="0" g="0" b="0"/>
        </a:fillRef>
        <a:effectRef idx="0">
          <a:scrgbClr r="0" g="0" b="0"/>
        </a:effectRef>
        <a:fontRef idx="minor"/>
      </dsp:style>
    </dsp:sp>
    <dsp:sp modelId="{12EA67B9-05DB-4CEA-A832-69B61AD7BBAA}">
      <dsp:nvSpPr>
        <dsp:cNvPr id="0" name=""/>
        <dsp:cNvSpPr/>
      </dsp:nvSpPr>
      <dsp:spPr>
        <a:xfrm>
          <a:off x="5625991" y="865561"/>
          <a:ext cx="418605" cy="4186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5EE414-6F22-47F6-8C83-78D912AAFBC0}">
      <dsp:nvSpPr>
        <dsp:cNvPr id="0" name=""/>
        <dsp:cNvSpPr/>
      </dsp:nvSpPr>
      <dsp:spPr>
        <a:xfrm>
          <a:off x="5625991" y="1372530"/>
          <a:ext cx="1196015" cy="9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a:t>Check for Insurance</a:t>
          </a:r>
        </a:p>
      </dsp:txBody>
      <dsp:txXfrm>
        <a:off x="5625991" y="1372530"/>
        <a:ext cx="1196015" cy="907698"/>
      </dsp:txXfrm>
    </dsp:sp>
    <dsp:sp modelId="{B9DD1448-59DC-401A-91F1-BDB5BEB2011E}">
      <dsp:nvSpPr>
        <dsp:cNvPr id="0" name=""/>
        <dsp:cNvSpPr/>
      </dsp:nvSpPr>
      <dsp:spPr>
        <a:xfrm>
          <a:off x="5625991" y="2321328"/>
          <a:ext cx="1196015" cy="59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n-US" sz="1100" kern="1200"/>
            <a:t>If no insurance, try to set up appointment with benefits coordinator</a:t>
          </a:r>
        </a:p>
      </dsp:txBody>
      <dsp:txXfrm>
        <a:off x="5625991" y="2321328"/>
        <a:ext cx="1196015" cy="599189"/>
      </dsp:txXfrm>
    </dsp:sp>
    <dsp:sp modelId="{90D80171-CFA0-46D6-A8E0-9D64E0E0AB9B}">
      <dsp:nvSpPr>
        <dsp:cNvPr id="0" name=""/>
        <dsp:cNvSpPr/>
      </dsp:nvSpPr>
      <dsp:spPr>
        <a:xfrm>
          <a:off x="7031309" y="865561"/>
          <a:ext cx="418605" cy="4186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CFFE3E-8769-49CD-89AB-13954DA02074}">
      <dsp:nvSpPr>
        <dsp:cNvPr id="0" name=""/>
        <dsp:cNvSpPr/>
      </dsp:nvSpPr>
      <dsp:spPr>
        <a:xfrm>
          <a:off x="7031309" y="1372530"/>
          <a:ext cx="1196015" cy="9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a:t>Assess Compliance</a:t>
          </a:r>
        </a:p>
      </dsp:txBody>
      <dsp:txXfrm>
        <a:off x="7031309" y="1372530"/>
        <a:ext cx="1196015" cy="907698"/>
      </dsp:txXfrm>
    </dsp:sp>
    <dsp:sp modelId="{E211926E-BA9B-46FE-8D50-5DF4D0550656}">
      <dsp:nvSpPr>
        <dsp:cNvPr id="0" name=""/>
        <dsp:cNvSpPr/>
      </dsp:nvSpPr>
      <dsp:spPr>
        <a:xfrm>
          <a:off x="7031309" y="2321328"/>
          <a:ext cx="1196015" cy="59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n-US" sz="1100" kern="1200"/>
            <a:t>Medication Refills, Appointments, PREP-C  Survey</a:t>
          </a:r>
        </a:p>
      </dsp:txBody>
      <dsp:txXfrm>
        <a:off x="7031309" y="2321328"/>
        <a:ext cx="1196015" cy="599189"/>
      </dsp:txXfrm>
    </dsp:sp>
    <dsp:sp modelId="{61E340CD-CCB9-4D4E-A1CE-5735D7045FD4}">
      <dsp:nvSpPr>
        <dsp:cNvPr id="0" name=""/>
        <dsp:cNvSpPr/>
      </dsp:nvSpPr>
      <dsp:spPr>
        <a:xfrm>
          <a:off x="8551589" y="865561"/>
          <a:ext cx="418605" cy="41860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8227D3-651B-4B38-8D1E-51A389BD934A}">
      <dsp:nvSpPr>
        <dsp:cNvPr id="0" name=""/>
        <dsp:cNvSpPr/>
      </dsp:nvSpPr>
      <dsp:spPr>
        <a:xfrm>
          <a:off x="8436628" y="1372530"/>
          <a:ext cx="1425937" cy="9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dirty="0"/>
            <a:t>Obtain Reliable Contact Information &amp; Assess Transportation</a:t>
          </a:r>
        </a:p>
      </dsp:txBody>
      <dsp:txXfrm>
        <a:off x="8436628" y="1372530"/>
        <a:ext cx="1425937" cy="907698"/>
      </dsp:txXfrm>
    </dsp:sp>
    <dsp:sp modelId="{95FC1D03-DCC7-4780-AA50-1FF8AC5000F4}">
      <dsp:nvSpPr>
        <dsp:cNvPr id="0" name=""/>
        <dsp:cNvSpPr/>
      </dsp:nvSpPr>
      <dsp:spPr>
        <a:xfrm>
          <a:off x="8551589" y="2321328"/>
          <a:ext cx="1196015" cy="599189"/>
        </a:xfrm>
        <a:prstGeom prst="rect">
          <a:avLst/>
        </a:prstGeom>
        <a:noFill/>
        <a:ln>
          <a:noFill/>
        </a:ln>
        <a:effectLst/>
      </dsp:spPr>
      <dsp:style>
        <a:lnRef idx="0">
          <a:scrgbClr r="0" g="0" b="0"/>
        </a:lnRef>
        <a:fillRef idx="0">
          <a:scrgbClr r="0" g="0" b="0"/>
        </a:fillRef>
        <a:effectRef idx="0">
          <a:scrgbClr r="0" g="0" b="0"/>
        </a:effectRef>
        <a:fontRef idx="minor"/>
      </dsp:style>
    </dsp:sp>
    <dsp:sp modelId="{42F3EBCA-E459-4891-A286-F0DD758A3BE2}">
      <dsp:nvSpPr>
        <dsp:cNvPr id="0" name=""/>
        <dsp:cNvSpPr/>
      </dsp:nvSpPr>
      <dsp:spPr>
        <a:xfrm>
          <a:off x="10071868" y="865561"/>
          <a:ext cx="418605" cy="41860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DC34EC-07A2-4986-BEB0-3702A5914465}">
      <dsp:nvSpPr>
        <dsp:cNvPr id="0" name=""/>
        <dsp:cNvSpPr/>
      </dsp:nvSpPr>
      <dsp:spPr>
        <a:xfrm>
          <a:off x="10071868" y="1372530"/>
          <a:ext cx="1196015" cy="9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dirty="0"/>
            <a:t>Provide Overview of Appointments &amp; Treatment</a:t>
          </a:r>
        </a:p>
      </dsp:txBody>
      <dsp:txXfrm>
        <a:off x="10071868" y="1372530"/>
        <a:ext cx="1196015" cy="907698"/>
      </dsp:txXfrm>
    </dsp:sp>
    <dsp:sp modelId="{5EA1CEF2-E11F-4DE0-9A28-56E07DA181ED}">
      <dsp:nvSpPr>
        <dsp:cNvPr id="0" name=""/>
        <dsp:cNvSpPr/>
      </dsp:nvSpPr>
      <dsp:spPr>
        <a:xfrm>
          <a:off x="10071868" y="2321328"/>
          <a:ext cx="1196015" cy="59918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DC904-C15E-4615-9C32-FAFAF1654C88}">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070CD-2B91-4719-AD7D-4580FBC882DE}">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Heterosexual transmission of HCV is low. Persons in long-term monogamous relationships should be advised they do not need to alter their sexual practices.</a:t>
          </a:r>
        </a:p>
      </dsp:txBody>
      <dsp:txXfrm>
        <a:off x="0" y="689"/>
        <a:ext cx="6797675" cy="1129706"/>
      </dsp:txXfrm>
    </dsp:sp>
    <dsp:sp modelId="{C9BC8557-8D5D-40F8-AC59-70DD70CA8E4A}">
      <dsp:nvSpPr>
        <dsp:cNvPr id="0" name=""/>
        <dsp:cNvSpPr/>
      </dsp:nvSpPr>
      <dsp:spPr>
        <a:xfrm>
          <a:off x="0" y="1130396"/>
          <a:ext cx="6797675" cy="0"/>
        </a:xfrm>
        <a:prstGeom prst="line">
          <a:avLst/>
        </a:prstGeom>
        <a:solidFill>
          <a:schemeClr val="accent2">
            <a:hueOff val="8838"/>
            <a:satOff val="-8622"/>
            <a:lumOff val="-442"/>
            <a:alphaOff val="0"/>
          </a:schemeClr>
        </a:solidFill>
        <a:ln w="15875" cap="flat" cmpd="sng" algn="ctr">
          <a:solidFill>
            <a:schemeClr val="accent2">
              <a:hueOff val="8838"/>
              <a:satOff val="-8622"/>
              <a:lumOff val="-4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36038-77DC-4B0E-803E-5476D3A5E70F}">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Sexual transmission of HCV can occur among MSM and the risk may be substantial with sexual practices that result in bleeding or damage to rectal mucosal tissue; this risk is significantly higher among men with HIV.</a:t>
          </a:r>
        </a:p>
      </dsp:txBody>
      <dsp:txXfrm>
        <a:off x="0" y="1130396"/>
        <a:ext cx="6797675" cy="1129706"/>
      </dsp:txXfrm>
    </dsp:sp>
    <dsp:sp modelId="{C91B1CDD-D977-4517-A530-257A0D609F85}">
      <dsp:nvSpPr>
        <dsp:cNvPr id="0" name=""/>
        <dsp:cNvSpPr/>
      </dsp:nvSpPr>
      <dsp:spPr>
        <a:xfrm>
          <a:off x="0" y="2260102"/>
          <a:ext cx="6797675" cy="0"/>
        </a:xfrm>
        <a:prstGeom prst="line">
          <a:avLst/>
        </a:prstGeom>
        <a:solidFill>
          <a:schemeClr val="accent2">
            <a:hueOff val="17677"/>
            <a:satOff val="-17244"/>
            <a:lumOff val="-883"/>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B63861-B94A-4BDE-93B0-FA55283F73F1}">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Hepatitis C is transmitted efficiently via injection drug use and reinfection can occur. Transmission can occur when sharing needles, syringes, or other equipment used to prepare and inject drugs, and through sexual contact.</a:t>
          </a:r>
        </a:p>
      </dsp:txBody>
      <dsp:txXfrm>
        <a:off x="0" y="2260102"/>
        <a:ext cx="6797675" cy="1129706"/>
      </dsp:txXfrm>
    </dsp:sp>
    <dsp:sp modelId="{7A61871A-0D14-4690-8E28-1836D770EA05}">
      <dsp:nvSpPr>
        <dsp:cNvPr id="0" name=""/>
        <dsp:cNvSpPr/>
      </dsp:nvSpPr>
      <dsp:spPr>
        <a:xfrm>
          <a:off x="0" y="3389809"/>
          <a:ext cx="6797675" cy="0"/>
        </a:xfrm>
        <a:prstGeom prst="line">
          <a:avLst/>
        </a:prstGeom>
        <a:solidFill>
          <a:schemeClr val="accent2">
            <a:hueOff val="26515"/>
            <a:satOff val="-25865"/>
            <a:lumOff val="-1325"/>
            <a:alphaOff val="0"/>
          </a:schemeClr>
        </a:solidFill>
        <a:ln w="15875" cap="flat" cmpd="sng" algn="ctr">
          <a:solidFill>
            <a:schemeClr val="accent2">
              <a:hueOff val="26515"/>
              <a:satOff val="-25865"/>
              <a:lumOff val="-13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0B940-79D4-42A7-9969-C7AC05ED03BB}">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Household transmission of HCV (not related to sexual or injection drug transmission) can rarely occur. Household transmission may potentially result from sharing of a blood-contaminated item, such as a razor, toothbrush, or nail clipper.</a:t>
          </a:r>
        </a:p>
      </dsp:txBody>
      <dsp:txXfrm>
        <a:off x="0" y="3389809"/>
        <a:ext cx="6797675" cy="1129706"/>
      </dsp:txXfrm>
    </dsp:sp>
    <dsp:sp modelId="{76327E9F-01FA-4322-B174-1083B05FC31C}">
      <dsp:nvSpPr>
        <dsp:cNvPr id="0" name=""/>
        <dsp:cNvSpPr/>
      </dsp:nvSpPr>
      <dsp:spPr>
        <a:xfrm>
          <a:off x="0" y="4519515"/>
          <a:ext cx="6797675" cy="0"/>
        </a:xfrm>
        <a:prstGeom prst="line">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14596-8538-4703-8D38-A588FB2060E6}">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Women with HCV do not need to avoid pregnancy, nor do they need to avoid breastfeeding; infants born to mothers with HCV infection should have follow-up for evaluation of possible HCV infection. Transmission occurs in approximately 6% of pregnant women with HCV infection.</a:t>
          </a:r>
        </a:p>
      </dsp:txBody>
      <dsp:txXfrm>
        <a:off x="0" y="4519515"/>
        <a:ext cx="6797675" cy="11297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C1B4C-BCC1-44D6-9CD9-60C678486976}">
      <dsp:nvSpPr>
        <dsp:cNvPr id="0" name=""/>
        <dsp:cNvSpPr/>
      </dsp:nvSpPr>
      <dsp:spPr>
        <a:xfrm>
          <a:off x="0" y="244752"/>
          <a:ext cx="6910387" cy="907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323" tIns="333248" rIns="53632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Some labs take 7-10 days to result</a:t>
          </a:r>
        </a:p>
        <a:p>
          <a:pPr marL="171450" lvl="1" indent="-171450" algn="l" defTabSz="711200">
            <a:lnSpc>
              <a:spcPct val="90000"/>
            </a:lnSpc>
            <a:spcBef>
              <a:spcPct val="0"/>
            </a:spcBef>
            <a:spcAft>
              <a:spcPct val="15000"/>
            </a:spcAft>
            <a:buChar char="••"/>
          </a:pPr>
          <a:r>
            <a:rPr lang="en-US" sz="1600" kern="1200"/>
            <a:t>ECHO Presentation can usually be scheduled within 1-2 weeks</a:t>
          </a:r>
        </a:p>
      </dsp:txBody>
      <dsp:txXfrm>
        <a:off x="0" y="244752"/>
        <a:ext cx="6910387" cy="907200"/>
      </dsp:txXfrm>
    </dsp:sp>
    <dsp:sp modelId="{81477942-4366-4673-9C34-19C2CFFBC79F}">
      <dsp:nvSpPr>
        <dsp:cNvPr id="0" name=""/>
        <dsp:cNvSpPr/>
      </dsp:nvSpPr>
      <dsp:spPr>
        <a:xfrm>
          <a:off x="345519" y="8592"/>
          <a:ext cx="4837270"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lvl="0" algn="l" defTabSz="711200">
            <a:lnSpc>
              <a:spcPct val="90000"/>
            </a:lnSpc>
            <a:spcBef>
              <a:spcPct val="0"/>
            </a:spcBef>
            <a:spcAft>
              <a:spcPct val="35000"/>
            </a:spcAft>
          </a:pPr>
          <a:r>
            <a:rPr lang="en-US" sz="1600" kern="1200"/>
            <a:t>Will present patient’s case to ECHO</a:t>
          </a:r>
        </a:p>
      </dsp:txBody>
      <dsp:txXfrm>
        <a:off x="368576" y="31649"/>
        <a:ext cx="4791156" cy="426206"/>
      </dsp:txXfrm>
    </dsp:sp>
    <dsp:sp modelId="{335135F2-E2B7-4403-A61A-B45B09B37782}">
      <dsp:nvSpPr>
        <dsp:cNvPr id="0" name=""/>
        <dsp:cNvSpPr/>
      </dsp:nvSpPr>
      <dsp:spPr>
        <a:xfrm>
          <a:off x="0" y="1474512"/>
          <a:ext cx="6910387" cy="655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323" tIns="333248" rIns="53632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Typically 8 or 12 weeks</a:t>
          </a:r>
        </a:p>
      </dsp:txBody>
      <dsp:txXfrm>
        <a:off x="0" y="1474512"/>
        <a:ext cx="6910387" cy="655200"/>
      </dsp:txXfrm>
    </dsp:sp>
    <dsp:sp modelId="{67E00C76-61E8-46B5-8730-4106A61A72D0}">
      <dsp:nvSpPr>
        <dsp:cNvPr id="0" name=""/>
        <dsp:cNvSpPr/>
      </dsp:nvSpPr>
      <dsp:spPr>
        <a:xfrm>
          <a:off x="345519" y="1238352"/>
          <a:ext cx="4837270"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lvl="0" algn="l" defTabSz="711200">
            <a:lnSpc>
              <a:spcPct val="90000"/>
            </a:lnSpc>
            <a:spcBef>
              <a:spcPct val="0"/>
            </a:spcBef>
            <a:spcAft>
              <a:spcPct val="35000"/>
            </a:spcAft>
          </a:pPr>
          <a:r>
            <a:rPr lang="en-US" sz="1600" kern="1200"/>
            <a:t>Initiate Treatment</a:t>
          </a:r>
        </a:p>
      </dsp:txBody>
      <dsp:txXfrm>
        <a:off x="368576" y="1261409"/>
        <a:ext cx="4791156" cy="426206"/>
      </dsp:txXfrm>
    </dsp:sp>
    <dsp:sp modelId="{5323E830-D55C-4D55-B079-A4E149022AD7}">
      <dsp:nvSpPr>
        <dsp:cNvPr id="0" name=""/>
        <dsp:cNvSpPr/>
      </dsp:nvSpPr>
      <dsp:spPr>
        <a:xfrm>
          <a:off x="0" y="2452272"/>
          <a:ext cx="6910387" cy="1159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323" tIns="333248" rIns="53632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Draw CMP, CBC, and HCV RNA</a:t>
          </a:r>
        </a:p>
        <a:p>
          <a:pPr marL="171450" lvl="1" indent="-171450" algn="l" defTabSz="711200">
            <a:lnSpc>
              <a:spcPct val="90000"/>
            </a:lnSpc>
            <a:spcBef>
              <a:spcPct val="0"/>
            </a:spcBef>
            <a:spcAft>
              <a:spcPct val="15000"/>
            </a:spcAft>
            <a:buChar char="••"/>
          </a:pPr>
          <a:r>
            <a:rPr lang="en-US" sz="1600" kern="1200"/>
            <a:t>Get Medication Refill</a:t>
          </a:r>
        </a:p>
        <a:p>
          <a:pPr marL="342900" lvl="2" indent="-171450" algn="l" defTabSz="711200">
            <a:lnSpc>
              <a:spcPct val="90000"/>
            </a:lnSpc>
            <a:spcBef>
              <a:spcPct val="0"/>
            </a:spcBef>
            <a:spcAft>
              <a:spcPct val="15000"/>
            </a:spcAft>
            <a:buChar char="••"/>
          </a:pPr>
          <a:r>
            <a:rPr lang="en-US" sz="1600" kern="1200"/>
            <a:t>Assess Compliance and Tolerance</a:t>
          </a:r>
        </a:p>
      </dsp:txBody>
      <dsp:txXfrm>
        <a:off x="0" y="2452272"/>
        <a:ext cx="6910387" cy="1159200"/>
      </dsp:txXfrm>
    </dsp:sp>
    <dsp:sp modelId="{138BE4BA-498E-446E-B0A1-248072E7ABC2}">
      <dsp:nvSpPr>
        <dsp:cNvPr id="0" name=""/>
        <dsp:cNvSpPr/>
      </dsp:nvSpPr>
      <dsp:spPr>
        <a:xfrm>
          <a:off x="345519" y="2216112"/>
          <a:ext cx="4837270"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lvl="0" algn="l" defTabSz="711200">
            <a:lnSpc>
              <a:spcPct val="90000"/>
            </a:lnSpc>
            <a:spcBef>
              <a:spcPct val="0"/>
            </a:spcBef>
            <a:spcAft>
              <a:spcPct val="35000"/>
            </a:spcAft>
          </a:pPr>
          <a:r>
            <a:rPr lang="en-US" sz="1600" kern="1200"/>
            <a:t>Follow-Up Visits Every 4 Weeks</a:t>
          </a:r>
        </a:p>
      </dsp:txBody>
      <dsp:txXfrm>
        <a:off x="368576" y="2239169"/>
        <a:ext cx="4791156" cy="426206"/>
      </dsp:txXfrm>
    </dsp:sp>
    <dsp:sp modelId="{19D62ACB-6DAB-4CE3-A291-A6F633BC9A18}">
      <dsp:nvSpPr>
        <dsp:cNvPr id="0" name=""/>
        <dsp:cNvSpPr/>
      </dsp:nvSpPr>
      <dsp:spPr>
        <a:xfrm>
          <a:off x="0" y="3934032"/>
          <a:ext cx="6910387" cy="1108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323" tIns="333248" rIns="53632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Draw HCV RNA 12 weeks after completion of HCV Treatment (Why?)</a:t>
          </a:r>
        </a:p>
        <a:p>
          <a:pPr marL="171450" lvl="1" indent="-171450" algn="l" defTabSz="711200">
            <a:lnSpc>
              <a:spcPct val="90000"/>
            </a:lnSpc>
            <a:spcBef>
              <a:spcPct val="0"/>
            </a:spcBef>
            <a:spcAft>
              <a:spcPct val="15000"/>
            </a:spcAft>
            <a:buChar char="••"/>
          </a:pPr>
          <a:r>
            <a:rPr lang="en-US" sz="1600" kern="1200" dirty="0"/>
            <a:t>HCV Antibody vs RNA</a:t>
          </a:r>
        </a:p>
      </dsp:txBody>
      <dsp:txXfrm>
        <a:off x="0" y="3934032"/>
        <a:ext cx="6910387" cy="1108800"/>
      </dsp:txXfrm>
    </dsp:sp>
    <dsp:sp modelId="{FEB82A2C-766A-4726-9A20-A87116E6FAB3}">
      <dsp:nvSpPr>
        <dsp:cNvPr id="0" name=""/>
        <dsp:cNvSpPr/>
      </dsp:nvSpPr>
      <dsp:spPr>
        <a:xfrm>
          <a:off x="345519" y="3697872"/>
          <a:ext cx="4837270"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lvl="0" algn="l" defTabSz="711200">
            <a:lnSpc>
              <a:spcPct val="90000"/>
            </a:lnSpc>
            <a:spcBef>
              <a:spcPct val="0"/>
            </a:spcBef>
            <a:spcAft>
              <a:spcPct val="35000"/>
            </a:spcAft>
          </a:pPr>
          <a:r>
            <a:rPr lang="en-US" sz="1600" kern="1200"/>
            <a:t>SVR</a:t>
          </a:r>
        </a:p>
      </dsp:txBody>
      <dsp:txXfrm>
        <a:off x="368576" y="3720929"/>
        <a:ext cx="479115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39E04-4F41-4D4D-A332-3D734AA275FE}">
      <dsp:nvSpPr>
        <dsp:cNvPr id="0" name=""/>
        <dsp:cNvSpPr/>
      </dsp:nvSpPr>
      <dsp:spPr>
        <a:xfrm>
          <a:off x="0" y="23618"/>
          <a:ext cx="6797675" cy="94468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Prior to Visit</a:t>
          </a:r>
        </a:p>
      </dsp:txBody>
      <dsp:txXfrm>
        <a:off x="46116" y="69734"/>
        <a:ext cx="6705443" cy="852451"/>
      </dsp:txXfrm>
    </dsp:sp>
    <dsp:sp modelId="{A8965967-85DE-4CD0-9724-C0BC1174614D}">
      <dsp:nvSpPr>
        <dsp:cNvPr id="0" name=""/>
        <dsp:cNvSpPr/>
      </dsp:nvSpPr>
      <dsp:spPr>
        <a:xfrm>
          <a:off x="0" y="968301"/>
          <a:ext cx="6797675"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Receive treatment recommendations from ECHO specialist and order medication for treatment initiation</a:t>
          </a:r>
        </a:p>
        <a:p>
          <a:pPr marL="228600" lvl="1" indent="-228600" algn="l" defTabSz="889000">
            <a:lnSpc>
              <a:spcPct val="90000"/>
            </a:lnSpc>
            <a:spcBef>
              <a:spcPct val="0"/>
            </a:spcBef>
            <a:spcAft>
              <a:spcPct val="20000"/>
            </a:spcAft>
            <a:buChar char="••"/>
          </a:pPr>
          <a:r>
            <a:rPr lang="en-US" sz="2000" kern="1200" dirty="0"/>
            <a:t>Submit Prior Authorization form to </a:t>
          </a:r>
          <a:r>
            <a:rPr lang="en-US" sz="2000" kern="1200" dirty="0" smtClean="0"/>
            <a:t>MT </a:t>
          </a:r>
          <a:r>
            <a:rPr lang="en-US" sz="2000" kern="1200" dirty="0"/>
            <a:t>Medicaid</a:t>
          </a:r>
        </a:p>
      </dsp:txBody>
      <dsp:txXfrm>
        <a:off x="0" y="968301"/>
        <a:ext cx="6797675" cy="905625"/>
      </dsp:txXfrm>
    </dsp:sp>
    <dsp:sp modelId="{4BFFBD8D-4A05-43E3-A8CA-DAAC4D497AAE}">
      <dsp:nvSpPr>
        <dsp:cNvPr id="0" name=""/>
        <dsp:cNvSpPr/>
      </dsp:nvSpPr>
      <dsp:spPr>
        <a:xfrm>
          <a:off x="0" y="1873926"/>
          <a:ext cx="6797675" cy="944683"/>
        </a:xfrm>
        <a:prstGeom prst="roundRect">
          <a:avLst/>
        </a:prstGeom>
        <a:solidFill>
          <a:schemeClr val="accent5">
            <a:hueOff val="-1413758"/>
            <a:satOff val="-39920"/>
            <a:lumOff val="-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During Visit</a:t>
          </a:r>
        </a:p>
      </dsp:txBody>
      <dsp:txXfrm>
        <a:off x="46116" y="1920042"/>
        <a:ext cx="6705443" cy="852451"/>
      </dsp:txXfrm>
    </dsp:sp>
    <dsp:sp modelId="{7A0FB132-B7D9-4601-A21E-5DF96A34E482}">
      <dsp:nvSpPr>
        <dsp:cNvPr id="0" name=""/>
        <dsp:cNvSpPr/>
      </dsp:nvSpPr>
      <dsp:spPr>
        <a:xfrm>
          <a:off x="0" y="2818610"/>
          <a:ext cx="6797675"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Dispense Medication &amp; Counsel</a:t>
          </a:r>
        </a:p>
        <a:p>
          <a:pPr marL="457200" lvl="2" indent="-228600" algn="l" defTabSz="889000">
            <a:lnSpc>
              <a:spcPct val="90000"/>
            </a:lnSpc>
            <a:spcBef>
              <a:spcPct val="0"/>
            </a:spcBef>
            <a:spcAft>
              <a:spcPct val="20000"/>
            </a:spcAft>
            <a:buChar char="••"/>
          </a:pPr>
          <a:r>
            <a:rPr lang="en-US" sz="2000" kern="1200"/>
            <a:t>Duration of Treatment, Side Effects, How to Take</a:t>
          </a:r>
        </a:p>
        <a:p>
          <a:pPr marL="457200" lvl="2" indent="-228600" algn="l" defTabSz="889000">
            <a:lnSpc>
              <a:spcPct val="90000"/>
            </a:lnSpc>
            <a:spcBef>
              <a:spcPct val="0"/>
            </a:spcBef>
            <a:spcAft>
              <a:spcPct val="20000"/>
            </a:spcAft>
            <a:buChar char="••"/>
          </a:pPr>
          <a:r>
            <a:rPr lang="en-US" sz="2000" kern="1200"/>
            <a:t>Follow-Up Appointments for Labs &amp; Refill (Card or Reminder Sheet)</a:t>
          </a:r>
        </a:p>
        <a:p>
          <a:pPr marL="457200" lvl="2" indent="-228600" algn="l" defTabSz="889000">
            <a:lnSpc>
              <a:spcPct val="90000"/>
            </a:lnSpc>
            <a:spcBef>
              <a:spcPct val="0"/>
            </a:spcBef>
            <a:spcAft>
              <a:spcPct val="20000"/>
            </a:spcAft>
            <a:buChar char="••"/>
          </a:pPr>
          <a:r>
            <a:rPr lang="en-US" sz="2000" kern="1200"/>
            <a:t>Importance of Compliance</a:t>
          </a:r>
        </a:p>
        <a:p>
          <a:pPr marL="685800" lvl="3" indent="-228600" algn="l" defTabSz="889000">
            <a:lnSpc>
              <a:spcPct val="90000"/>
            </a:lnSpc>
            <a:spcBef>
              <a:spcPct val="0"/>
            </a:spcBef>
            <a:spcAft>
              <a:spcPct val="20000"/>
            </a:spcAft>
            <a:buChar char="••"/>
          </a:pPr>
          <a:r>
            <a:rPr lang="en-US" sz="2000" kern="1200"/>
            <a:t>Resistance, Expensive, Etc.</a:t>
          </a:r>
        </a:p>
      </dsp:txBody>
      <dsp:txXfrm>
        <a:off x="0" y="2818610"/>
        <a:ext cx="6797675" cy="1863000"/>
      </dsp:txXfrm>
    </dsp:sp>
    <dsp:sp modelId="{75C26CAE-83F6-44B5-9D5D-77F4BCD99913}">
      <dsp:nvSpPr>
        <dsp:cNvPr id="0" name=""/>
        <dsp:cNvSpPr/>
      </dsp:nvSpPr>
      <dsp:spPr>
        <a:xfrm>
          <a:off x="0" y="4681610"/>
          <a:ext cx="6797675" cy="944683"/>
        </a:xfrm>
        <a:prstGeom prst="roundRect">
          <a:avLst/>
        </a:prstGeom>
        <a:solidFill>
          <a:schemeClr val="accent5">
            <a:hueOff val="-2827515"/>
            <a:satOff val="-79839"/>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Fill Out Monitoring Sheet or Schedule Follow-Up Visits</a:t>
          </a:r>
        </a:p>
      </dsp:txBody>
      <dsp:txXfrm>
        <a:off x="46116" y="4727726"/>
        <a:ext cx="6705443" cy="8524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D6AE1-C573-4A15-893F-DE5CA8F6886A}">
      <dsp:nvSpPr>
        <dsp:cNvPr id="0" name=""/>
        <dsp:cNvSpPr/>
      </dsp:nvSpPr>
      <dsp:spPr>
        <a:xfrm>
          <a:off x="0" y="562626"/>
          <a:ext cx="6797675" cy="6388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Follow-Up Every 4 Weeks During Treatment</a:t>
          </a:r>
        </a:p>
      </dsp:txBody>
      <dsp:txXfrm>
        <a:off x="31185" y="593811"/>
        <a:ext cx="6735305" cy="576449"/>
      </dsp:txXfrm>
    </dsp:sp>
    <dsp:sp modelId="{B4734245-096E-4E0E-BAAD-F801F3A99389}">
      <dsp:nvSpPr>
        <dsp:cNvPr id="0" name=""/>
        <dsp:cNvSpPr/>
      </dsp:nvSpPr>
      <dsp:spPr>
        <a:xfrm>
          <a:off x="0" y="1201446"/>
          <a:ext cx="6797675"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Draw CMP, CBC, and HCV RNA</a:t>
          </a:r>
        </a:p>
        <a:p>
          <a:pPr marL="228600" lvl="1" indent="-228600" algn="l" defTabSz="977900">
            <a:lnSpc>
              <a:spcPct val="90000"/>
            </a:lnSpc>
            <a:spcBef>
              <a:spcPct val="0"/>
            </a:spcBef>
            <a:spcAft>
              <a:spcPct val="20000"/>
            </a:spcAft>
            <a:buChar char="••"/>
          </a:pPr>
          <a:r>
            <a:rPr lang="en-US" sz="2200" kern="1200" dirty="0"/>
            <a:t>Dispense Medication Refill</a:t>
          </a:r>
        </a:p>
        <a:p>
          <a:pPr marL="457200" lvl="2" indent="-228600" algn="l" defTabSz="977900">
            <a:lnSpc>
              <a:spcPct val="90000"/>
            </a:lnSpc>
            <a:spcBef>
              <a:spcPct val="0"/>
            </a:spcBef>
            <a:spcAft>
              <a:spcPct val="20000"/>
            </a:spcAft>
            <a:buChar char="••"/>
          </a:pPr>
          <a:r>
            <a:rPr lang="en-US" sz="2200" kern="1200"/>
            <a:t>Assess Compliance and Tolerance</a:t>
          </a:r>
        </a:p>
      </dsp:txBody>
      <dsp:txXfrm>
        <a:off x="0" y="1201446"/>
        <a:ext cx="6797675" cy="1072260"/>
      </dsp:txXfrm>
    </dsp:sp>
    <dsp:sp modelId="{D335273A-34A1-4B2E-810B-77A04068E14A}">
      <dsp:nvSpPr>
        <dsp:cNvPr id="0" name=""/>
        <dsp:cNvSpPr/>
      </dsp:nvSpPr>
      <dsp:spPr>
        <a:xfrm>
          <a:off x="0" y="2273706"/>
          <a:ext cx="6797675" cy="638819"/>
        </a:xfrm>
        <a:prstGeom prst="roundRect">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Obtain End of Treatment Labs</a:t>
          </a:r>
        </a:p>
      </dsp:txBody>
      <dsp:txXfrm>
        <a:off x="31185" y="2304891"/>
        <a:ext cx="6735305" cy="576449"/>
      </dsp:txXfrm>
    </dsp:sp>
    <dsp:sp modelId="{08EA930C-2785-411C-A1A6-548DCAC6BEF9}">
      <dsp:nvSpPr>
        <dsp:cNvPr id="0" name=""/>
        <dsp:cNvSpPr/>
      </dsp:nvSpPr>
      <dsp:spPr>
        <a:xfrm>
          <a:off x="0" y="291252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CMP, CBC, HCV RNA</a:t>
          </a:r>
        </a:p>
      </dsp:txBody>
      <dsp:txXfrm>
        <a:off x="0" y="2912526"/>
        <a:ext cx="6797675" cy="463680"/>
      </dsp:txXfrm>
    </dsp:sp>
    <dsp:sp modelId="{3FF16C3F-4AE3-4586-A0E2-BD125A6675C6}">
      <dsp:nvSpPr>
        <dsp:cNvPr id="0" name=""/>
        <dsp:cNvSpPr/>
      </dsp:nvSpPr>
      <dsp:spPr>
        <a:xfrm>
          <a:off x="0" y="3376206"/>
          <a:ext cx="6797675" cy="638819"/>
        </a:xfrm>
        <a:prstGeom prst="roundRec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12 Weeks After Treatment Completion</a:t>
          </a:r>
        </a:p>
      </dsp:txBody>
      <dsp:txXfrm>
        <a:off x="31185" y="3407391"/>
        <a:ext cx="6735305" cy="576449"/>
      </dsp:txXfrm>
    </dsp:sp>
    <dsp:sp modelId="{68B561D2-4D96-4799-A39E-35284D3FAD56}">
      <dsp:nvSpPr>
        <dsp:cNvPr id="0" name=""/>
        <dsp:cNvSpPr/>
      </dsp:nvSpPr>
      <dsp:spPr>
        <a:xfrm>
          <a:off x="0" y="4015026"/>
          <a:ext cx="6797675"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Draw SVR Labs for Cure</a:t>
          </a:r>
        </a:p>
        <a:p>
          <a:pPr marL="228600" lvl="1" indent="-228600" algn="l" defTabSz="977900">
            <a:lnSpc>
              <a:spcPct val="90000"/>
            </a:lnSpc>
            <a:spcBef>
              <a:spcPct val="0"/>
            </a:spcBef>
            <a:spcAft>
              <a:spcPct val="20000"/>
            </a:spcAft>
            <a:buChar char="••"/>
          </a:pPr>
          <a:r>
            <a:rPr lang="en-US" sz="2200" kern="1200"/>
            <a:t>Congratulations Packet for Cure</a:t>
          </a:r>
        </a:p>
        <a:p>
          <a:pPr marL="228600" lvl="1" indent="-228600" algn="l" defTabSz="977900">
            <a:lnSpc>
              <a:spcPct val="90000"/>
            </a:lnSpc>
            <a:spcBef>
              <a:spcPct val="0"/>
            </a:spcBef>
            <a:spcAft>
              <a:spcPct val="20000"/>
            </a:spcAft>
            <a:buChar char="••"/>
          </a:pPr>
          <a:r>
            <a:rPr lang="en-US" sz="2200" kern="1200"/>
            <a:t>Counsel on Prevention of Reinfection</a:t>
          </a:r>
        </a:p>
      </dsp:txBody>
      <dsp:txXfrm>
        <a:off x="0" y="4015026"/>
        <a:ext cx="6797675" cy="10722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D6C5BA-AE60-49D5-AE24-8BDAE53861D6}" type="datetimeFigureOut">
              <a:rPr lang="en-US" smtClean="0"/>
              <a:t>5/3/2022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9915B9-FFA6-47F4-BAD2-FFE848E816BF}" type="slidenum">
              <a:rPr lang="en-US" smtClean="0"/>
              <a:t>‹#›</a:t>
            </a:fld>
            <a:endParaRPr lang="en-US"/>
          </a:p>
        </p:txBody>
      </p:sp>
    </p:spTree>
    <p:extLst>
      <p:ext uri="{BB962C8B-B14F-4D97-AF65-F5344CB8AC3E}">
        <p14:creationId xmlns:p14="http://schemas.microsoft.com/office/powerpoint/2010/main" val="303999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915B9-FFA6-47F4-BAD2-FFE848E816BF}" type="slidenum">
              <a:rPr lang="en-US" smtClean="0"/>
              <a:t>1</a:t>
            </a:fld>
            <a:endParaRPr lang="en-US"/>
          </a:p>
        </p:txBody>
      </p:sp>
    </p:spTree>
    <p:extLst>
      <p:ext uri="{BB962C8B-B14F-4D97-AF65-F5344CB8AC3E}">
        <p14:creationId xmlns:p14="http://schemas.microsoft.com/office/powerpoint/2010/main" val="46133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915B9-FFA6-47F4-BAD2-FFE848E816BF}" type="slidenum">
              <a:rPr lang="en-US" smtClean="0"/>
              <a:t>20</a:t>
            </a:fld>
            <a:endParaRPr lang="en-US"/>
          </a:p>
        </p:txBody>
      </p:sp>
    </p:spTree>
    <p:extLst>
      <p:ext uri="{BB962C8B-B14F-4D97-AF65-F5344CB8AC3E}">
        <p14:creationId xmlns:p14="http://schemas.microsoft.com/office/powerpoint/2010/main" val="189432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915B9-FFA6-47F4-BAD2-FFE848E816BF}" type="slidenum">
              <a:rPr lang="en-US" smtClean="0"/>
              <a:t>21</a:t>
            </a:fld>
            <a:endParaRPr lang="en-US"/>
          </a:p>
        </p:txBody>
      </p:sp>
    </p:spTree>
    <p:extLst>
      <p:ext uri="{BB962C8B-B14F-4D97-AF65-F5344CB8AC3E}">
        <p14:creationId xmlns:p14="http://schemas.microsoft.com/office/powerpoint/2010/main" val="36498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 </a:t>
            </a:r>
            <a:r>
              <a:rPr lang="en-US" dirty="0"/>
              <a:t>Medicaid Prior Auth Form</a:t>
            </a:r>
          </a:p>
          <a:p>
            <a:r>
              <a:rPr lang="en-US" dirty="0"/>
              <a:t>Refer to Benefits Coordinator if Available for Patients without </a:t>
            </a:r>
            <a:r>
              <a:rPr lang="en-US" dirty="0" smtClean="0"/>
              <a:t>insurance</a:t>
            </a:r>
          </a:p>
          <a:p>
            <a:r>
              <a:rPr lang="en-US" dirty="0" smtClean="0"/>
              <a:t>Pharmacy POS</a:t>
            </a:r>
            <a:endParaRPr lang="en-US" dirty="0"/>
          </a:p>
        </p:txBody>
      </p:sp>
      <p:sp>
        <p:nvSpPr>
          <p:cNvPr id="4" name="Slide Number Placeholder 3"/>
          <p:cNvSpPr>
            <a:spLocks noGrp="1"/>
          </p:cNvSpPr>
          <p:nvPr>
            <p:ph type="sldNum" sz="quarter" idx="5"/>
          </p:nvPr>
        </p:nvSpPr>
        <p:spPr/>
        <p:txBody>
          <a:bodyPr/>
          <a:lstStyle/>
          <a:p>
            <a:fld id="{619915B9-FFA6-47F4-BAD2-FFE848E816BF}" type="slidenum">
              <a:rPr lang="en-US" smtClean="0"/>
              <a:t>22</a:t>
            </a:fld>
            <a:endParaRPr lang="en-US"/>
          </a:p>
        </p:txBody>
      </p:sp>
    </p:spTree>
    <p:extLst>
      <p:ext uri="{BB962C8B-B14F-4D97-AF65-F5344CB8AC3E}">
        <p14:creationId xmlns:p14="http://schemas.microsoft.com/office/powerpoint/2010/main" val="385084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check previous appointments and refills</a:t>
            </a:r>
          </a:p>
          <a:p>
            <a:r>
              <a:rPr lang="en-US" dirty="0"/>
              <a:t>Why its important?: Resistance</a:t>
            </a:r>
          </a:p>
          <a:p>
            <a:r>
              <a:rPr lang="en-US" dirty="0"/>
              <a:t>WY Medicaid Prior Auth helps with this as they have disclosure agreement and PREP-C Program</a:t>
            </a:r>
          </a:p>
          <a:p>
            <a:r>
              <a:rPr lang="en-US" dirty="0"/>
              <a:t>Obtain reliable contact information and assess transportation</a:t>
            </a:r>
          </a:p>
          <a:p>
            <a:endParaRPr lang="en-US" dirty="0"/>
          </a:p>
        </p:txBody>
      </p:sp>
      <p:sp>
        <p:nvSpPr>
          <p:cNvPr id="4" name="Slide Number Placeholder 3"/>
          <p:cNvSpPr>
            <a:spLocks noGrp="1"/>
          </p:cNvSpPr>
          <p:nvPr>
            <p:ph type="sldNum" sz="quarter" idx="5"/>
          </p:nvPr>
        </p:nvSpPr>
        <p:spPr/>
        <p:txBody>
          <a:bodyPr/>
          <a:lstStyle/>
          <a:p>
            <a:fld id="{619915B9-FFA6-47F4-BAD2-FFE848E816BF}" type="slidenum">
              <a:rPr lang="en-US" smtClean="0"/>
              <a:t>23</a:t>
            </a:fld>
            <a:endParaRPr lang="en-US"/>
          </a:p>
        </p:txBody>
      </p:sp>
    </p:spTree>
    <p:extLst>
      <p:ext uri="{BB962C8B-B14F-4D97-AF65-F5344CB8AC3E}">
        <p14:creationId xmlns:p14="http://schemas.microsoft.com/office/powerpoint/2010/main" val="2541298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915B9-FFA6-47F4-BAD2-FFE848E816BF}" type="slidenum">
              <a:rPr lang="en-US" smtClean="0"/>
              <a:t>24</a:t>
            </a:fld>
            <a:endParaRPr lang="en-US"/>
          </a:p>
        </p:txBody>
      </p:sp>
    </p:spTree>
    <p:extLst>
      <p:ext uri="{BB962C8B-B14F-4D97-AF65-F5344CB8AC3E}">
        <p14:creationId xmlns:p14="http://schemas.microsoft.com/office/powerpoint/2010/main" val="169941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9915B9-FFA6-47F4-BAD2-FFE848E816BF}" type="slidenum">
              <a:rPr lang="en-US" smtClean="0"/>
              <a:t>25</a:t>
            </a:fld>
            <a:endParaRPr lang="en-US"/>
          </a:p>
        </p:txBody>
      </p:sp>
    </p:spTree>
    <p:extLst>
      <p:ext uri="{BB962C8B-B14F-4D97-AF65-F5344CB8AC3E}">
        <p14:creationId xmlns:p14="http://schemas.microsoft.com/office/powerpoint/2010/main" val="3165579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915B9-FFA6-47F4-BAD2-FFE848E816BF}" type="slidenum">
              <a:rPr lang="en-US" smtClean="0"/>
              <a:t>26</a:t>
            </a:fld>
            <a:endParaRPr lang="en-US"/>
          </a:p>
        </p:txBody>
      </p:sp>
    </p:spTree>
    <p:extLst>
      <p:ext uri="{BB962C8B-B14F-4D97-AF65-F5344CB8AC3E}">
        <p14:creationId xmlns:p14="http://schemas.microsoft.com/office/powerpoint/2010/main" val="105277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9915B9-FFA6-47F4-BAD2-FFE848E816BF}" type="slidenum">
              <a:rPr lang="en-US" smtClean="0"/>
              <a:t>2</a:t>
            </a:fld>
            <a:endParaRPr lang="en-US"/>
          </a:p>
        </p:txBody>
      </p:sp>
    </p:spTree>
    <p:extLst>
      <p:ext uri="{BB962C8B-B14F-4D97-AF65-F5344CB8AC3E}">
        <p14:creationId xmlns:p14="http://schemas.microsoft.com/office/powerpoint/2010/main" val="74979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MT Medicaid Prior Authorization Requirements:</a:t>
            </a:r>
          </a:p>
          <a:p>
            <a:r>
              <a:rPr lang="en-US" dirty="0" smtClean="0"/>
              <a:t>-No alcohol abuse, injectable drug abuse, or other controlled</a:t>
            </a:r>
            <a:r>
              <a:rPr lang="en-US" baseline="0" dirty="0" smtClean="0"/>
              <a:t>-substance abuse for at least 6 months prior to approval of HCV treatment</a:t>
            </a:r>
          </a:p>
          <a:p>
            <a:r>
              <a:rPr lang="en-US" baseline="0" dirty="0" smtClean="0"/>
              <a:t>-Patient must be compliant with all current medications for all disease states/conditions</a:t>
            </a:r>
          </a:p>
          <a:p>
            <a:r>
              <a:rPr lang="en-US" baseline="0" dirty="0" smtClean="0"/>
              <a:t>-Compliant with all scheduled appointments and labs preceding approval for HCV treatment</a:t>
            </a:r>
          </a:p>
          <a:p>
            <a:r>
              <a:rPr lang="en-US" baseline="0" dirty="0" smtClean="0"/>
              <a:t>-Compliant with mental health medications and appointments, if have a condition with no treatment, patient must be referred to behavioral health</a:t>
            </a:r>
          </a:p>
          <a:p>
            <a:r>
              <a:rPr lang="en-US" baseline="0" dirty="0" smtClean="0"/>
              <a:t>-Send liver assessment, labs, notes, </a:t>
            </a:r>
            <a:r>
              <a:rPr lang="en-US" baseline="0" dirty="0" err="1" smtClean="0"/>
              <a:t>etc</a:t>
            </a:r>
            <a:r>
              <a:rPr lang="en-US" baseline="0" dirty="0" smtClean="0"/>
              <a:t> pertaining to HCV </a:t>
            </a:r>
          </a:p>
          <a:p>
            <a:endParaRPr lang="en-US" baseline="0" dirty="0" smtClean="0"/>
          </a:p>
          <a:p>
            <a:r>
              <a:rPr lang="en-US" baseline="0" dirty="0" smtClean="0"/>
              <a:t>Current MT Medicaid Prior Authorization Criteria</a:t>
            </a:r>
          </a:p>
          <a:p>
            <a:r>
              <a:rPr lang="en-US" baseline="0" dirty="0" smtClean="0"/>
              <a:t>-Provider attests to discussing treatment plan and importance of adherence with the patient</a:t>
            </a:r>
          </a:p>
          <a:p>
            <a:r>
              <a:rPr lang="en-US" baseline="0" dirty="0" smtClean="0"/>
              <a:t>-Provider attests to discussing barriers to treatment and readiness of beginning treatment with the patient</a:t>
            </a:r>
          </a:p>
          <a:p>
            <a:r>
              <a:rPr lang="en-US" baseline="0" dirty="0" smtClean="0"/>
              <a:t>-Provider attests to evaluating current medications for any DDIs with HCV treatment and confirms active infection with HCV RNA and that an SVR will be drawn 12 weeks after treatment completion</a:t>
            </a:r>
          </a:p>
          <a:p>
            <a:r>
              <a:rPr lang="en-US" baseline="0" dirty="0" smtClean="0"/>
              <a:t>-Both provider and patient sign the importance of adherence to treatment course and limited retreatment options</a:t>
            </a:r>
          </a:p>
          <a:p>
            <a:r>
              <a:rPr lang="en-US" baseline="0" dirty="0" smtClean="0"/>
              <a:t>-Brief overview of disease with checkboxes for treatment naïve, fibrosis stage, and requested drug regimen with duration</a:t>
            </a:r>
          </a:p>
          <a:p>
            <a:r>
              <a:rPr lang="en-US" baseline="0" dirty="0" smtClean="0"/>
              <a:t>-Fax to MT Medicaid and typically hear back within one business day</a:t>
            </a:r>
          </a:p>
        </p:txBody>
      </p:sp>
      <p:sp>
        <p:nvSpPr>
          <p:cNvPr id="4" name="Slide Number Placeholder 3"/>
          <p:cNvSpPr>
            <a:spLocks noGrp="1"/>
          </p:cNvSpPr>
          <p:nvPr>
            <p:ph type="sldNum" sz="quarter" idx="10"/>
          </p:nvPr>
        </p:nvSpPr>
        <p:spPr/>
        <p:txBody>
          <a:bodyPr/>
          <a:lstStyle/>
          <a:p>
            <a:fld id="{619915B9-FFA6-47F4-BAD2-FFE848E816BF}" type="slidenum">
              <a:rPr lang="en-US" smtClean="0"/>
              <a:t>7</a:t>
            </a:fld>
            <a:endParaRPr lang="en-US"/>
          </a:p>
        </p:txBody>
      </p:sp>
    </p:spTree>
    <p:extLst>
      <p:ext uri="{BB962C8B-B14F-4D97-AF65-F5344CB8AC3E}">
        <p14:creationId xmlns:p14="http://schemas.microsoft.com/office/powerpoint/2010/main" val="181554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15B9-FFA6-47F4-BAD2-FFE848E816BF}" type="slidenum">
              <a:rPr lang="en-US" smtClean="0"/>
              <a:t>11</a:t>
            </a:fld>
            <a:endParaRPr lang="en-US"/>
          </a:p>
        </p:txBody>
      </p:sp>
    </p:spTree>
    <p:extLst>
      <p:ext uri="{BB962C8B-B14F-4D97-AF65-F5344CB8AC3E}">
        <p14:creationId xmlns:p14="http://schemas.microsoft.com/office/powerpoint/2010/main" val="61719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15B9-FFA6-47F4-BAD2-FFE848E816BF}" type="slidenum">
              <a:rPr lang="en-US" smtClean="0"/>
              <a:t>13</a:t>
            </a:fld>
            <a:endParaRPr lang="en-US"/>
          </a:p>
        </p:txBody>
      </p:sp>
    </p:spTree>
    <p:extLst>
      <p:ext uri="{BB962C8B-B14F-4D97-AF65-F5344CB8AC3E}">
        <p14:creationId xmlns:p14="http://schemas.microsoft.com/office/powerpoint/2010/main" val="261620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ECHO is</a:t>
            </a:r>
          </a:p>
        </p:txBody>
      </p:sp>
      <p:sp>
        <p:nvSpPr>
          <p:cNvPr id="4" name="Slide Number Placeholder 3"/>
          <p:cNvSpPr>
            <a:spLocks noGrp="1"/>
          </p:cNvSpPr>
          <p:nvPr>
            <p:ph type="sldNum" sz="quarter" idx="5"/>
          </p:nvPr>
        </p:nvSpPr>
        <p:spPr/>
        <p:txBody>
          <a:bodyPr/>
          <a:lstStyle/>
          <a:p>
            <a:fld id="{619915B9-FFA6-47F4-BAD2-FFE848E816BF}" type="slidenum">
              <a:rPr lang="en-US" smtClean="0"/>
              <a:t>15</a:t>
            </a:fld>
            <a:endParaRPr lang="en-US"/>
          </a:p>
        </p:txBody>
      </p:sp>
    </p:spTree>
    <p:extLst>
      <p:ext uri="{BB962C8B-B14F-4D97-AF65-F5344CB8AC3E}">
        <p14:creationId xmlns:p14="http://schemas.microsoft.com/office/powerpoint/2010/main" val="332808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Review of Lab Order Menu that Dawn showed earlier</a:t>
            </a:r>
          </a:p>
          <a:p>
            <a:r>
              <a:rPr lang="en-US" dirty="0"/>
              <a:t>Will help you to easily order all labs needed to complete ECHO form for case presentation</a:t>
            </a:r>
          </a:p>
          <a:p>
            <a:r>
              <a:rPr lang="en-US" dirty="0"/>
              <a:t>CDR </a:t>
            </a:r>
            <a:r>
              <a:rPr lang="en-US" dirty="0" err="1"/>
              <a:t>Troutt</a:t>
            </a:r>
            <a:r>
              <a:rPr lang="en-US" dirty="0"/>
              <a:t> will be building this menu to place in WRSU EHR for use</a:t>
            </a:r>
          </a:p>
        </p:txBody>
      </p:sp>
      <p:sp>
        <p:nvSpPr>
          <p:cNvPr id="4" name="Slide Number Placeholder 3"/>
          <p:cNvSpPr>
            <a:spLocks noGrp="1"/>
          </p:cNvSpPr>
          <p:nvPr>
            <p:ph type="sldNum" sz="quarter" idx="5"/>
          </p:nvPr>
        </p:nvSpPr>
        <p:spPr/>
        <p:txBody>
          <a:bodyPr/>
          <a:lstStyle/>
          <a:p>
            <a:fld id="{619915B9-FFA6-47F4-BAD2-FFE848E816BF}" type="slidenum">
              <a:rPr lang="en-US" smtClean="0"/>
              <a:t>16</a:t>
            </a:fld>
            <a:endParaRPr lang="en-US"/>
          </a:p>
        </p:txBody>
      </p:sp>
    </p:spTree>
    <p:extLst>
      <p:ext uri="{BB962C8B-B14F-4D97-AF65-F5344CB8AC3E}">
        <p14:creationId xmlns:p14="http://schemas.microsoft.com/office/powerpoint/2010/main" val="862861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can be found at URL link</a:t>
            </a:r>
          </a:p>
          <a:p>
            <a:r>
              <a:rPr lang="en-US" dirty="0"/>
              <a:t>Once completed submit to David Stephens at NPAIHB (email at bottom of form)</a:t>
            </a:r>
          </a:p>
          <a:p>
            <a:r>
              <a:rPr lang="en-US" dirty="0"/>
              <a:t>He will email back with treatment tree attached and available ECHO clinics for presentation</a:t>
            </a:r>
          </a:p>
          <a:p>
            <a:r>
              <a:rPr lang="en-US" dirty="0"/>
              <a:t>You will see an ECHO clinic later today after this training</a:t>
            </a:r>
          </a:p>
          <a:p>
            <a:r>
              <a:rPr lang="en-US" dirty="0"/>
              <a:t>Questions: Get details on alcohol, drug, substance use, treatment history, behavioral health, drug-drug interactions</a:t>
            </a:r>
          </a:p>
        </p:txBody>
      </p:sp>
      <p:sp>
        <p:nvSpPr>
          <p:cNvPr id="4" name="Slide Number Placeholder 3"/>
          <p:cNvSpPr>
            <a:spLocks noGrp="1"/>
          </p:cNvSpPr>
          <p:nvPr>
            <p:ph type="sldNum" sz="quarter" idx="10"/>
          </p:nvPr>
        </p:nvSpPr>
        <p:spPr/>
        <p:txBody>
          <a:bodyPr/>
          <a:lstStyle/>
          <a:p>
            <a:fld id="{85BEAFCB-6057-44BD-9854-3486B53E99A9}" type="slidenum">
              <a:rPr lang="en-US" smtClean="0"/>
              <a:t>18</a:t>
            </a:fld>
            <a:endParaRPr lang="en-US"/>
          </a:p>
        </p:txBody>
      </p:sp>
    </p:spTree>
    <p:extLst>
      <p:ext uri="{BB962C8B-B14F-4D97-AF65-F5344CB8AC3E}">
        <p14:creationId xmlns:p14="http://schemas.microsoft.com/office/powerpoint/2010/main" val="278985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915B9-FFA6-47F4-BAD2-FFE848E816BF}" type="slidenum">
              <a:rPr lang="en-US" smtClean="0"/>
              <a:t>19</a:t>
            </a:fld>
            <a:endParaRPr lang="en-US"/>
          </a:p>
        </p:txBody>
      </p:sp>
    </p:spTree>
    <p:extLst>
      <p:ext uri="{BB962C8B-B14F-4D97-AF65-F5344CB8AC3E}">
        <p14:creationId xmlns:p14="http://schemas.microsoft.com/office/powerpoint/2010/main" val="344386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www.indiancountryecho.org/wp-content/uploads/2020/01/Indian-Country-HCV-ECHO-Case-Presentation-Form-fillable_NPAIHB.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indiancountryecho.org/hepatitis-c/clinical-resourc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hepatitisc.uw.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9B7F88A-EE9B-4C9D-9477-42E2346622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D526C9-A8C7-41E6-85BB-39F06C858A2B}"/>
              </a:ext>
              <a:ext uri="{C183D7F6-B498-43B3-948B-1728B52AA6E4}">
                <adec:decorative xmlns=""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41" name="Rectangle 40">
            <a:extLst>
              <a:ext uri="{FF2B5EF4-FFF2-40B4-BE49-F238E27FC236}">
                <a16:creationId xmlns:a16="http://schemas.microsoft.com/office/drawing/2014/main" id="{7319A1DD-F557-4EC6-8A8C-F7617B4CD6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985517" y="3331444"/>
            <a:ext cx="6470692" cy="1229306"/>
          </a:xfrm>
        </p:spPr>
        <p:txBody>
          <a:bodyPr>
            <a:normAutofit/>
          </a:bodyPr>
          <a:lstStyle/>
          <a:p>
            <a:r>
              <a:rPr lang="en-US" sz="3800" dirty="0" smtClean="0">
                <a:solidFill>
                  <a:schemeClr val="tx1"/>
                </a:solidFill>
              </a:rPr>
              <a:t>An Integrative Approach to HCV Care</a:t>
            </a:r>
            <a:endParaRPr lang="en-US" sz="38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4985516" y="4655016"/>
            <a:ext cx="6470693" cy="845851"/>
          </a:xfrm>
        </p:spPr>
        <p:txBody>
          <a:bodyPr>
            <a:noAutofit/>
          </a:bodyPr>
          <a:lstStyle/>
          <a:p>
            <a:pPr algn="r">
              <a:lnSpc>
                <a:spcPct val="100000"/>
              </a:lnSpc>
              <a:spcAft>
                <a:spcPts val="0"/>
              </a:spcAft>
            </a:pPr>
            <a:r>
              <a:rPr lang="en-US" sz="1200" dirty="0" err="1" smtClean="0"/>
              <a:t>Cdr</a:t>
            </a:r>
            <a:r>
              <a:rPr lang="en-US" sz="1200" dirty="0" smtClean="0"/>
              <a:t> dawn </a:t>
            </a:r>
            <a:r>
              <a:rPr lang="en-US" sz="1200" dirty="0" err="1" smtClean="0"/>
              <a:t>benth,PHN</a:t>
            </a:r>
            <a:endParaRPr lang="en-US" sz="1200" dirty="0" smtClean="0"/>
          </a:p>
          <a:p>
            <a:pPr algn="r">
              <a:lnSpc>
                <a:spcPct val="100000"/>
              </a:lnSpc>
              <a:spcAft>
                <a:spcPts val="0"/>
              </a:spcAft>
            </a:pPr>
            <a:r>
              <a:rPr lang="en-US" sz="1200" dirty="0" smtClean="0"/>
              <a:t>LCDR Casey Marlin, </a:t>
            </a:r>
            <a:r>
              <a:rPr lang="en-US" sz="1200" dirty="0" err="1" smtClean="0"/>
              <a:t>PharmD</a:t>
            </a:r>
            <a:endParaRPr lang="en-US" sz="1200" dirty="0" smtClean="0"/>
          </a:p>
          <a:p>
            <a:pPr algn="r">
              <a:lnSpc>
                <a:spcPct val="100000"/>
              </a:lnSpc>
              <a:spcAft>
                <a:spcPts val="0"/>
              </a:spcAft>
            </a:pPr>
            <a:r>
              <a:rPr lang="en-US" sz="1200" dirty="0" smtClean="0"/>
              <a:t>LT Kelsey Kroon, </a:t>
            </a:r>
            <a:r>
              <a:rPr lang="en-US" sz="1200" dirty="0" err="1" smtClean="0"/>
              <a:t>PharmD</a:t>
            </a:r>
            <a:r>
              <a:rPr lang="en-US" sz="1200" dirty="0" smtClean="0"/>
              <a:t> </a:t>
            </a:r>
          </a:p>
        </p:txBody>
      </p:sp>
      <p:cxnSp>
        <p:nvCxnSpPr>
          <p:cNvPr id="43" name="Straight Connector 42">
            <a:extLst>
              <a:ext uri="{FF2B5EF4-FFF2-40B4-BE49-F238E27FC236}">
                <a16:creationId xmlns:a16="http://schemas.microsoft.com/office/drawing/2014/main" id="{D28A9C89-B313-458F-9C85-515930A51A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45" name="!!footer rectangle">
            <a:extLst>
              <a:ext uri="{FF2B5EF4-FFF2-40B4-BE49-F238E27FC236}">
                <a16:creationId xmlns:a16="http://schemas.microsoft.com/office/drawing/2014/main" id="{D50218C5-E017-43D2-8345-FD9FBF0C9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Team Approach to Care</a:t>
            </a:r>
            <a:endParaRPr lang="en-US" dirty="0"/>
          </a:p>
        </p:txBody>
      </p:sp>
      <p:pic>
        <p:nvPicPr>
          <p:cNvPr id="7" name="Picture 6"/>
          <p:cNvPicPr>
            <a:picLocks noChangeAspect="1"/>
          </p:cNvPicPr>
          <p:nvPr/>
        </p:nvPicPr>
        <p:blipFill>
          <a:blip r:embed="rId2"/>
          <a:stretch>
            <a:fillRect/>
          </a:stretch>
        </p:blipFill>
        <p:spPr>
          <a:xfrm>
            <a:off x="6323570" y="958979"/>
            <a:ext cx="4846938" cy="4776488"/>
          </a:xfrm>
          <a:prstGeom prst="rect">
            <a:avLst/>
          </a:prstGeom>
        </p:spPr>
      </p:pic>
    </p:spTree>
    <p:extLst>
      <p:ext uri="{BB962C8B-B14F-4D97-AF65-F5344CB8AC3E}">
        <p14:creationId xmlns:p14="http://schemas.microsoft.com/office/powerpoint/2010/main" val="2641064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to Clinic</a:t>
            </a:r>
            <a:endParaRPr lang="en-US" dirty="0"/>
          </a:p>
        </p:txBody>
      </p:sp>
      <p:pic>
        <p:nvPicPr>
          <p:cNvPr id="7" name="Content Placeholder 6"/>
          <p:cNvPicPr>
            <a:picLocks noGrp="1" noChangeAspect="1"/>
          </p:cNvPicPr>
          <p:nvPr>
            <p:ph idx="1"/>
          </p:nvPr>
        </p:nvPicPr>
        <p:blipFill>
          <a:blip r:embed="rId3"/>
          <a:stretch>
            <a:fillRect/>
          </a:stretch>
        </p:blipFill>
        <p:spPr>
          <a:xfrm>
            <a:off x="5459413" y="1453223"/>
            <a:ext cx="5927725" cy="4013467"/>
          </a:xfrm>
          <a:prstGeom prst="rect">
            <a:avLst/>
          </a:prstGeom>
        </p:spPr>
      </p:pic>
    </p:spTree>
    <p:extLst>
      <p:ext uri="{BB962C8B-B14F-4D97-AF65-F5344CB8AC3E}">
        <p14:creationId xmlns:p14="http://schemas.microsoft.com/office/powerpoint/2010/main" val="2406193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PHN Role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2169111"/>
              </p:ext>
            </p:extLst>
          </p:nvPr>
        </p:nvGraphicFramePr>
        <p:xfrm>
          <a:off x="4905632" y="580768"/>
          <a:ext cx="7105135" cy="6005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810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Pharmacist Role</a:t>
            </a:r>
            <a:endParaRPr lang="en-US"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662900845"/>
              </p:ext>
            </p:extLst>
          </p:nvPr>
        </p:nvGraphicFramePr>
        <p:xfrm>
          <a:off x="5459413" y="786384"/>
          <a:ext cx="5927725" cy="532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777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Visit Overview</a:t>
            </a:r>
            <a:endParaRPr lang="en-US" dirty="0"/>
          </a:p>
        </p:txBody>
      </p:sp>
    </p:spTree>
    <p:extLst>
      <p:ext uri="{BB962C8B-B14F-4D97-AF65-F5344CB8AC3E}">
        <p14:creationId xmlns:p14="http://schemas.microsoft.com/office/powerpoint/2010/main" val="333189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8F0A37D-2337-4AAF-98B0-7E4E9B987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D50F7F4-F2C2-4A85-98D5-D0952B79BE84}"/>
              </a:ext>
            </a:extLst>
          </p:cNvPr>
          <p:cNvSpPr>
            <a:spLocks noGrp="1"/>
          </p:cNvSpPr>
          <p:nvPr>
            <p:ph type="title"/>
          </p:nvPr>
        </p:nvSpPr>
        <p:spPr>
          <a:xfrm>
            <a:off x="1097280" y="286603"/>
            <a:ext cx="10058400" cy="1450757"/>
          </a:xfrm>
        </p:spPr>
        <p:txBody>
          <a:bodyPr>
            <a:normAutofit/>
          </a:bodyPr>
          <a:lstStyle/>
          <a:p>
            <a:r>
              <a:rPr lang="en-US" dirty="0"/>
              <a:t>Initial Visit</a:t>
            </a:r>
          </a:p>
        </p:txBody>
      </p:sp>
      <p:cxnSp>
        <p:nvCxnSpPr>
          <p:cNvPr id="13" name="Straight Connector 12">
            <a:extLst>
              <a:ext uri="{FF2B5EF4-FFF2-40B4-BE49-F238E27FC236}">
                <a16:creationId xmlns:a16="http://schemas.microsoft.com/office/drawing/2014/main" id="{F15CCCF0-E573-463A-9760-1FDC0B2CFB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234D70-FB65-4E99-985E-64D219674D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4">
            <a:extLst>
              <a:ext uri="{FF2B5EF4-FFF2-40B4-BE49-F238E27FC236}">
                <a16:creationId xmlns:a16="http://schemas.microsoft.com/office/drawing/2014/main" id="{3AF52F5C-73F4-41E9-A6DE-CAC459D17436}"/>
              </a:ext>
            </a:extLst>
          </p:cNvPr>
          <p:cNvGraphicFramePr>
            <a:graphicFrameLocks noGrp="1"/>
          </p:cNvGraphicFramePr>
          <p:nvPr>
            <p:ph idx="1"/>
            <p:extLst>
              <p:ext uri="{D42A27DB-BD31-4B8C-83A1-F6EECF244321}">
                <p14:modId xmlns:p14="http://schemas.microsoft.com/office/powerpoint/2010/main" val="2691478565"/>
              </p:ext>
            </p:extLst>
          </p:nvPr>
        </p:nvGraphicFramePr>
        <p:xfrm>
          <a:off x="434716" y="2098515"/>
          <a:ext cx="11272602"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464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4D0E555-16F6-44D0-BF56-AF5FF5BDE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17041D-1A7B-4ECA-AB68-3CFDB6726B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61D974D-B8E5-4B56-9704-438251473691}"/>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3700">
                <a:solidFill>
                  <a:srgbClr val="FFFFFF"/>
                </a:solidFill>
              </a:rPr>
              <a:t>Order &amp; Obtain Initial Labs for ECHO Presentation</a:t>
            </a:r>
          </a:p>
        </p:txBody>
      </p:sp>
      <p:cxnSp>
        <p:nvCxnSpPr>
          <p:cNvPr id="17" name="Straight Connector 16">
            <a:extLst>
              <a:ext uri="{FF2B5EF4-FFF2-40B4-BE49-F238E27FC236}">
                <a16:creationId xmlns:a16="http://schemas.microsoft.com/office/drawing/2014/main" id="{ABCD2462-4C1E-401A-AC2D-F799A138B2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6AF5FAF-76C8-44AF-9B5F-8B9841FE9CA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270"/>
          <a:stretch/>
        </p:blipFill>
        <p:spPr>
          <a:xfrm>
            <a:off x="5390157" y="640080"/>
            <a:ext cx="6060023" cy="5577840"/>
          </a:xfrm>
          <a:prstGeom prst="rect">
            <a:avLst/>
          </a:prstGeom>
        </p:spPr>
      </p:pic>
    </p:spTree>
    <p:extLst>
      <p:ext uri="{BB962C8B-B14F-4D97-AF65-F5344CB8AC3E}">
        <p14:creationId xmlns:p14="http://schemas.microsoft.com/office/powerpoint/2010/main" val="3509327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Obtaining Labs</a:t>
            </a:r>
            <a:endParaRPr lang="en-US" dirty="0"/>
          </a:p>
        </p:txBody>
      </p:sp>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r>
              <a:rPr lang="en-US" dirty="0" smtClean="0"/>
              <a:t>At Clinic</a:t>
            </a:r>
          </a:p>
          <a:p>
            <a:pPr marL="285750" indent="-285750">
              <a:buFont typeface="Arial" panose="020B0604020202020204" pitchFamily="34" charset="0"/>
              <a:buChar char="•"/>
            </a:pPr>
            <a:r>
              <a:rPr lang="en-US" dirty="0" smtClean="0"/>
              <a:t>Home Visit</a:t>
            </a:r>
          </a:p>
          <a:p>
            <a:pPr marL="285750" indent="-285750">
              <a:buFont typeface="Arial" panose="020B0604020202020204" pitchFamily="34" charset="0"/>
              <a:buChar char="•"/>
            </a:pPr>
            <a:r>
              <a:rPr lang="en-US" dirty="0" smtClean="0"/>
              <a:t>Detention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205" y="308919"/>
            <a:ext cx="6423673" cy="35802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717" y="3733367"/>
            <a:ext cx="2084162" cy="29145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6564" y="3733367"/>
            <a:ext cx="2105314" cy="2960742"/>
          </a:xfrm>
          <a:prstGeom prst="rect">
            <a:avLst/>
          </a:prstGeom>
        </p:spPr>
      </p:pic>
    </p:spTree>
    <p:extLst>
      <p:ext uri="{BB962C8B-B14F-4D97-AF65-F5344CB8AC3E}">
        <p14:creationId xmlns:p14="http://schemas.microsoft.com/office/powerpoint/2010/main" val="233487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90D0034-F768-41E7-85D4-F38C4DE857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solidFill>
            <a:schemeClr val="tx1"/>
          </a:solidFill>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5B38FD6-641F-41BF-B466-C1C6366420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48648" y="1419273"/>
            <a:ext cx="3153580" cy="13581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spc="-50">
                <a:latin typeface="+mj-lt"/>
                <a:ea typeface="+mj-ea"/>
                <a:cs typeface="+mj-cs"/>
              </a:rPr>
              <a:t>Complete ECHO Case Form</a:t>
            </a:r>
            <a:endParaRPr lang="en-US" sz="2800" b="1" spc="-50">
              <a:latin typeface="+mj-lt"/>
              <a:ea typeface="+mj-ea"/>
              <a:cs typeface="+mj-cs"/>
            </a:endParaRPr>
          </a:p>
        </p:txBody>
      </p:sp>
      <p:cxnSp>
        <p:nvCxnSpPr>
          <p:cNvPr id="38" name="Straight Connector 37">
            <a:extLst>
              <a:ext uri="{FF2B5EF4-FFF2-40B4-BE49-F238E27FC236}">
                <a16:creationId xmlns:a16="http://schemas.microsoft.com/office/drawing/2014/main" id="{6BF9119E-766E-4526-AAE5-639F577C04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97794DDC-DD08-4F76-A63A-7CD8DBD7BB3F}"/>
              </a:ext>
            </a:extLst>
          </p:cNvPr>
          <p:cNvSpPr>
            <a:spLocks noGrp="1"/>
          </p:cNvSpPr>
          <p:nvPr>
            <p:ph idx="1"/>
          </p:nvPr>
        </p:nvSpPr>
        <p:spPr>
          <a:xfrm>
            <a:off x="948648" y="2978254"/>
            <a:ext cx="3153580" cy="2444238"/>
          </a:xfrm>
        </p:spPr>
        <p:txBody>
          <a:bodyPr vert="horz" lIns="0" tIns="45720" rIns="0" bIns="45720" rtlCol="0">
            <a:normAutofit/>
          </a:bodyPr>
          <a:lstStyle/>
          <a:p>
            <a:pPr marL="0" indent="0">
              <a:lnSpc>
                <a:spcPct val="100000"/>
              </a:lnSpc>
              <a:buFont typeface="Calibri" panose="020F0502020204030204" pitchFamily="34" charset="0"/>
              <a:buNone/>
            </a:pPr>
            <a:r>
              <a:rPr lang="en-US" sz="1600">
                <a:solidFill>
                  <a:schemeClr val="tx1"/>
                </a:solidFill>
                <a:hlinkClick r:id="rId3"/>
              </a:rPr>
              <a:t>https://www.indiancountryecho.org/wp-content/uploads/2020/01/Indian-Country-HCV-ECHO-Case-Presentation-Form-fillable_NPAIHB.pdf</a:t>
            </a:r>
            <a:endParaRPr lang="en-US" sz="1600">
              <a:solidFill>
                <a:schemeClr val="tx1"/>
              </a:solidFill>
            </a:endParaRPr>
          </a:p>
          <a:p>
            <a:pPr marL="0" indent="0">
              <a:lnSpc>
                <a:spcPct val="100000"/>
              </a:lnSpc>
              <a:buFont typeface="Calibri" panose="020F0502020204030204" pitchFamily="34" charset="0"/>
              <a:buNone/>
            </a:pPr>
            <a:endParaRPr lang="en-US" sz="1600">
              <a:solidFill>
                <a:schemeClr val="tx1"/>
              </a:solidFill>
            </a:endParaRPr>
          </a:p>
        </p:txBody>
      </p:sp>
      <p:pic>
        <p:nvPicPr>
          <p:cNvPr id="11" name="Picture 10" descr="Tabl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7529" y="1238442"/>
            <a:ext cx="3266618" cy="4355750"/>
          </a:xfrm>
          <a:prstGeom prst="rect">
            <a:avLst/>
          </a:prstGeom>
        </p:spPr>
      </p:pic>
      <p:pic>
        <p:nvPicPr>
          <p:cNvPr id="8" name="Content Placeholder 7" descr="Graphical user interface, application, table&#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7372" y="1238442"/>
            <a:ext cx="3272304" cy="4355751"/>
          </a:xfrm>
          <a:prstGeom prst="rect">
            <a:avLst/>
          </a:prstGeom>
        </p:spPr>
      </p:pic>
      <p:sp>
        <p:nvSpPr>
          <p:cNvPr id="40" name="Rectangle 39">
            <a:extLst>
              <a:ext uri="{FF2B5EF4-FFF2-40B4-BE49-F238E27FC236}">
                <a16:creationId xmlns:a16="http://schemas.microsoft.com/office/drawing/2014/main" id="{7363FFA6-C551-4935-A474-8B2482E55B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37073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Counselling Patient on Hepatitis C</a:t>
            </a:r>
            <a:endParaRPr lang="en-US" dirty="0"/>
          </a:p>
        </p:txBody>
      </p:sp>
      <p:pic>
        <p:nvPicPr>
          <p:cNvPr id="12" name="Content Placeholder 11"/>
          <p:cNvPicPr>
            <a:picLocks noGrp="1" noChangeAspect="1"/>
          </p:cNvPicPr>
          <p:nvPr>
            <p:ph sz="half" idx="1"/>
          </p:nvPr>
        </p:nvPicPr>
        <p:blipFill>
          <a:blip r:embed="rId3"/>
          <a:stretch>
            <a:fillRect/>
          </a:stretch>
        </p:blipFill>
        <p:spPr>
          <a:xfrm>
            <a:off x="1930267" y="2120900"/>
            <a:ext cx="2973654" cy="3748088"/>
          </a:xfrm>
          <a:prstGeom prst="rect">
            <a:avLst/>
          </a:prstGeom>
        </p:spPr>
      </p:pic>
      <p:pic>
        <p:nvPicPr>
          <p:cNvPr id="13" name="Content Placeholder 12"/>
          <p:cNvPicPr>
            <a:picLocks noGrp="1" noChangeAspect="1"/>
          </p:cNvPicPr>
          <p:nvPr>
            <p:ph sz="half" idx="2"/>
          </p:nvPr>
        </p:nvPicPr>
        <p:blipFill>
          <a:blip r:embed="rId4"/>
          <a:stretch>
            <a:fillRect/>
          </a:stretch>
        </p:blipFill>
        <p:spPr>
          <a:xfrm>
            <a:off x="7399401" y="2120900"/>
            <a:ext cx="2873248" cy="3748088"/>
          </a:xfrm>
          <a:prstGeom prst="rect">
            <a:avLst/>
          </a:prstGeom>
        </p:spPr>
      </p:pic>
    </p:spTree>
    <p:extLst>
      <p:ext uri="{BB962C8B-B14F-4D97-AF65-F5344CB8AC3E}">
        <p14:creationId xmlns:p14="http://schemas.microsoft.com/office/powerpoint/2010/main" val="41472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8F0A37D-2337-4AAF-98B0-7E4E9B987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097280" y="286603"/>
            <a:ext cx="10058400" cy="1450757"/>
          </a:xfrm>
        </p:spPr>
        <p:txBody>
          <a:bodyPr>
            <a:normAutofit/>
          </a:bodyPr>
          <a:lstStyle/>
          <a:p>
            <a:r>
              <a:rPr lang="en-US" dirty="0" smtClean="0"/>
              <a:t>Objectives</a:t>
            </a:r>
            <a:endParaRPr lang="en-US" dirty="0"/>
          </a:p>
        </p:txBody>
      </p:sp>
      <p:cxnSp>
        <p:nvCxnSpPr>
          <p:cNvPr id="22" name="Straight Connector 21">
            <a:extLst>
              <a:ext uri="{FF2B5EF4-FFF2-40B4-BE49-F238E27FC236}">
                <a16:creationId xmlns:a16="http://schemas.microsoft.com/office/drawing/2014/main" id="{F15CCCF0-E573-463A-9760-1FDC0B2CFB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7234D70-FB65-4E99-985E-64D219674D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3">
            <a:extLst>
              <a:ext uri="{FF2B5EF4-FFF2-40B4-BE49-F238E27FC236}">
                <a16:creationId xmlns:a16="http://schemas.microsoft.com/office/drawing/2014/main" id="{E10432BA-925C-4CBC-9DC3-187C25A536CA}"/>
              </a:ext>
            </a:extLst>
          </p:cNvPr>
          <p:cNvGraphicFramePr>
            <a:graphicFrameLocks noGrp="1"/>
          </p:cNvGraphicFramePr>
          <p:nvPr>
            <p:ph idx="1"/>
            <p:extLst>
              <p:ext uri="{D42A27DB-BD31-4B8C-83A1-F6EECF244321}">
                <p14:modId xmlns:p14="http://schemas.microsoft.com/office/powerpoint/2010/main" val="56140041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513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&amp; Injection Drug Use</a:t>
            </a:r>
            <a:endParaRPr lang="en-US" dirty="0"/>
          </a:p>
        </p:txBody>
      </p:sp>
      <p:pic>
        <p:nvPicPr>
          <p:cNvPr id="5" name="Content Placeholder 4"/>
          <p:cNvPicPr>
            <a:picLocks noGrp="1" noChangeAspect="1"/>
          </p:cNvPicPr>
          <p:nvPr>
            <p:ph sz="half" idx="1"/>
          </p:nvPr>
        </p:nvPicPr>
        <p:blipFill>
          <a:blip r:embed="rId3"/>
          <a:stretch>
            <a:fillRect/>
          </a:stretch>
        </p:blipFill>
        <p:spPr>
          <a:xfrm>
            <a:off x="1925329" y="2120900"/>
            <a:ext cx="2983530" cy="3748088"/>
          </a:xfrm>
          <a:prstGeom prst="rect">
            <a:avLst/>
          </a:prstGeom>
        </p:spPr>
      </p:pic>
      <p:pic>
        <p:nvPicPr>
          <p:cNvPr id="6" name="Content Placeholder 5"/>
          <p:cNvPicPr>
            <a:picLocks noGrp="1" noChangeAspect="1"/>
          </p:cNvPicPr>
          <p:nvPr>
            <p:ph sz="half" idx="2"/>
          </p:nvPr>
        </p:nvPicPr>
        <p:blipFill>
          <a:blip r:embed="rId4"/>
          <a:stretch>
            <a:fillRect/>
          </a:stretch>
        </p:blipFill>
        <p:spPr>
          <a:xfrm>
            <a:off x="7374833" y="2120900"/>
            <a:ext cx="2922384" cy="3748088"/>
          </a:xfrm>
          <a:prstGeom prst="rect">
            <a:avLst/>
          </a:prstGeom>
        </p:spPr>
      </p:pic>
    </p:spTree>
    <p:extLst>
      <p:ext uri="{BB962C8B-B14F-4D97-AF65-F5344CB8AC3E}">
        <p14:creationId xmlns:p14="http://schemas.microsoft.com/office/powerpoint/2010/main" val="2806211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1530B0-6F96-46C0-8B3E-3215CB756B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4910CF-1B56-45D3-960A-E89F7B3B91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3DD2D75-F854-4D7A-BEBF-4BF1CF3D86FF}"/>
              </a:ext>
            </a:extLst>
          </p:cNvPr>
          <p:cNvSpPr>
            <a:spLocks noGrp="1"/>
          </p:cNvSpPr>
          <p:nvPr>
            <p:ph type="title"/>
          </p:nvPr>
        </p:nvSpPr>
        <p:spPr>
          <a:xfrm>
            <a:off x="492370" y="516835"/>
            <a:ext cx="3084844" cy="5772840"/>
          </a:xfrm>
        </p:spPr>
        <p:txBody>
          <a:bodyPr anchor="ctr">
            <a:normAutofit/>
          </a:bodyPr>
          <a:lstStyle/>
          <a:p>
            <a:r>
              <a:rPr lang="en-US" sz="3300">
                <a:solidFill>
                  <a:schemeClr val="bg1"/>
                </a:solidFill>
              </a:rPr>
              <a:t>Counsel on Prevention of HCV Transmission</a:t>
            </a:r>
          </a:p>
        </p:txBody>
      </p:sp>
      <p:graphicFrame>
        <p:nvGraphicFramePr>
          <p:cNvPr id="5" name="Content Placeholder 2">
            <a:extLst>
              <a:ext uri="{FF2B5EF4-FFF2-40B4-BE49-F238E27FC236}">
                <a16:creationId xmlns:a16="http://schemas.microsoft.com/office/drawing/2014/main" id="{E29AB771-7110-4EF2-9DB5-36527FC2B289}"/>
              </a:ext>
            </a:extLst>
          </p:cNvPr>
          <p:cNvGraphicFramePr>
            <a:graphicFrameLocks noGrp="1"/>
          </p:cNvGraphicFramePr>
          <p:nvPr>
            <p:ph idx="1"/>
            <p:extLst>
              <p:ext uri="{D42A27DB-BD31-4B8C-83A1-F6EECF244321}">
                <p14:modId xmlns:p14="http://schemas.microsoft.com/office/powerpoint/2010/main" val="242541165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179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373426-E26E-431D-959C-5DB96C0B6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207B7-3973-478C-A710-DF03A35E3313}"/>
              </a:ext>
            </a:extLst>
          </p:cNvPr>
          <p:cNvSpPr>
            <a:spLocks noGrp="1"/>
          </p:cNvSpPr>
          <p:nvPr>
            <p:ph type="title"/>
          </p:nvPr>
        </p:nvSpPr>
        <p:spPr>
          <a:xfrm>
            <a:off x="854277" y="1475234"/>
            <a:ext cx="3214307" cy="2901694"/>
          </a:xfrm>
        </p:spPr>
        <p:txBody>
          <a:bodyPr vert="horz" lIns="91440" tIns="45720" rIns="91440" bIns="45720" rtlCol="0" anchor="b">
            <a:normAutofit/>
          </a:bodyPr>
          <a:lstStyle/>
          <a:p>
            <a:r>
              <a:rPr lang="en-US" sz="4400">
                <a:solidFill>
                  <a:schemeClr val="bg1"/>
                </a:solidFill>
              </a:rPr>
              <a:t>Check for Insurance</a:t>
            </a:r>
          </a:p>
        </p:txBody>
      </p:sp>
      <p:cxnSp>
        <p:nvCxnSpPr>
          <p:cNvPr id="18" name="Straight Connector 17">
            <a:extLst>
              <a:ext uri="{FF2B5EF4-FFF2-40B4-BE49-F238E27FC236}">
                <a16:creationId xmlns:a16="http://schemas.microsoft.com/office/drawing/2014/main" id="{96D07482-83A3-4451-943C-B4696108295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239D8CC-16F4-4B2B-80F0-203C56D0D2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a:blip r:embed="rId3"/>
          <a:stretch>
            <a:fillRect/>
          </a:stretch>
        </p:blipFill>
        <p:spPr>
          <a:xfrm>
            <a:off x="4332067" y="785519"/>
            <a:ext cx="3999565" cy="5211977"/>
          </a:xfrm>
          <a:prstGeom prst="rect">
            <a:avLst/>
          </a:prstGeom>
        </p:spPr>
      </p:pic>
      <p:pic>
        <p:nvPicPr>
          <p:cNvPr id="7" name="Picture 6"/>
          <p:cNvPicPr>
            <a:picLocks noChangeAspect="1"/>
          </p:cNvPicPr>
          <p:nvPr/>
        </p:nvPicPr>
        <p:blipFill>
          <a:blip r:embed="rId4"/>
          <a:stretch>
            <a:fillRect/>
          </a:stretch>
        </p:blipFill>
        <p:spPr>
          <a:xfrm>
            <a:off x="8154004" y="871606"/>
            <a:ext cx="3978787" cy="5073993"/>
          </a:xfrm>
          <a:prstGeom prst="rect">
            <a:avLst/>
          </a:prstGeom>
        </p:spPr>
      </p:pic>
    </p:spTree>
    <p:extLst>
      <p:ext uri="{BB962C8B-B14F-4D97-AF65-F5344CB8AC3E}">
        <p14:creationId xmlns:p14="http://schemas.microsoft.com/office/powerpoint/2010/main" val="1816824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FF7A68-A2AA-420E-9CE5-DB98BB7F31AD}"/>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Assess Compliance </a:t>
            </a:r>
          </a:p>
        </p:txBody>
      </p:sp>
      <p:sp>
        <p:nvSpPr>
          <p:cNvPr id="3" name="Content Placeholder 2">
            <a:extLst>
              <a:ext uri="{FF2B5EF4-FFF2-40B4-BE49-F238E27FC236}">
                <a16:creationId xmlns:a16="http://schemas.microsoft.com/office/drawing/2014/main" id="{CA48C685-2D3B-4C9D-BD15-5961A8124798}"/>
              </a:ext>
            </a:extLst>
          </p:cNvPr>
          <p:cNvSpPr>
            <a:spLocks noGrp="1"/>
          </p:cNvSpPr>
          <p:nvPr>
            <p:ph idx="1"/>
          </p:nvPr>
        </p:nvSpPr>
        <p:spPr>
          <a:xfrm>
            <a:off x="5231958" y="605896"/>
            <a:ext cx="5923721" cy="5646208"/>
          </a:xfrm>
        </p:spPr>
        <p:txBody>
          <a:bodyPr anchor="ctr">
            <a:normAutofit/>
          </a:bodyPr>
          <a:lstStyle/>
          <a:p>
            <a:pPr>
              <a:lnSpc>
                <a:spcPct val="90000"/>
              </a:lnSpc>
            </a:pPr>
            <a:r>
              <a:rPr lang="en-US" sz="1700"/>
              <a:t>Adherence to HCV treatment should be a focus prior to and throughout HCV therapy to achieve SVR</a:t>
            </a:r>
          </a:p>
          <a:p>
            <a:pPr>
              <a:lnSpc>
                <a:spcPct val="90000"/>
              </a:lnSpc>
            </a:pPr>
            <a:r>
              <a:rPr lang="en-US" sz="1700"/>
              <a:t>Adherence has been shown to decline over treatment course</a:t>
            </a:r>
          </a:p>
          <a:p>
            <a:pPr lvl="1">
              <a:lnSpc>
                <a:spcPct val="90000"/>
              </a:lnSpc>
            </a:pPr>
            <a:r>
              <a:rPr lang="en-US"/>
              <a:t>Important to emphasize maintaining compliance throughout entire course of treatment</a:t>
            </a:r>
          </a:p>
          <a:p>
            <a:pPr lvl="1">
              <a:lnSpc>
                <a:spcPct val="90000"/>
              </a:lnSpc>
            </a:pPr>
            <a:r>
              <a:rPr lang="en-US"/>
              <a:t>Shorter treatment regimens may provide an advantage</a:t>
            </a:r>
          </a:p>
          <a:p>
            <a:pPr>
              <a:lnSpc>
                <a:spcPct val="90000"/>
              </a:lnSpc>
            </a:pPr>
            <a:r>
              <a:rPr lang="en-US" sz="1700"/>
              <a:t>Clinicians should not be reluctant to initiate HCV treatment in patients with a history of uncontrolled depression, bipolar disorder, post-traumatic stress disorder, or schizophrenia, particularly if these conditions have been controlled, since observational studies suggest that these conditions are not associated with lower antiviral adherence.</a:t>
            </a:r>
          </a:p>
          <a:p>
            <a:pPr>
              <a:lnSpc>
                <a:spcPct val="90000"/>
              </a:lnSpc>
            </a:pPr>
            <a:r>
              <a:rPr lang="en-US" sz="1700"/>
              <a:t>Medical providers should implement strategies individualized to each patient’s needs to help increase adherence or maintain high levels of antiviral adherence during HCV treatment.</a:t>
            </a:r>
          </a:p>
        </p:txBody>
      </p:sp>
    </p:spTree>
    <p:extLst>
      <p:ext uri="{BB962C8B-B14F-4D97-AF65-F5344CB8AC3E}">
        <p14:creationId xmlns:p14="http://schemas.microsoft.com/office/powerpoint/2010/main" val="2312136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E3965E-AC41-4711-9D10-E25ABB132D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1F5DC8C3-BA5F-4EED-BB9A-A14272BD82A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B4D0E555-16F6-44D0-BF56-AF5FF5BDE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117041D-1A7B-4ECA-AB68-3CFDB6726B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6C0C50-EA32-4958-8C64-ED37053F9DE7}"/>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3700">
                <a:solidFill>
                  <a:srgbClr val="FFFFFF"/>
                </a:solidFill>
              </a:rPr>
              <a:t>Provide Overview of Next Appointments &amp; Treatment</a:t>
            </a:r>
          </a:p>
        </p:txBody>
      </p:sp>
      <p:cxnSp>
        <p:nvCxnSpPr>
          <p:cNvPr id="26" name="Straight Connector 25">
            <a:extLst>
              <a:ext uri="{FF2B5EF4-FFF2-40B4-BE49-F238E27FC236}">
                <a16:creationId xmlns:a16="http://schemas.microsoft.com/office/drawing/2014/main" id="{ABCD2462-4C1E-401A-AC2D-F799A138B2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AD3BAD0-202C-445D-A740-80532F98A157}"/>
              </a:ext>
            </a:extLst>
          </p:cNvPr>
          <p:cNvGraphicFramePr>
            <a:graphicFrameLocks noGrp="1"/>
          </p:cNvGraphicFramePr>
          <p:nvPr>
            <p:ph idx="1"/>
            <p:extLst>
              <p:ext uri="{D42A27DB-BD31-4B8C-83A1-F6EECF244321}">
                <p14:modId xmlns:p14="http://schemas.microsoft.com/office/powerpoint/2010/main" val="3571015007"/>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218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E1530B0-6F96-46C0-8B3E-3215CB756B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4910CF-1B56-45D3-960A-E89F7B3B91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80A1D9-384D-44EA-919B-37E966A9C98B}"/>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Second Visit</a:t>
            </a:r>
          </a:p>
        </p:txBody>
      </p:sp>
      <p:graphicFrame>
        <p:nvGraphicFramePr>
          <p:cNvPr id="15" name="Content Placeholder 2">
            <a:extLst>
              <a:ext uri="{FF2B5EF4-FFF2-40B4-BE49-F238E27FC236}">
                <a16:creationId xmlns:a16="http://schemas.microsoft.com/office/drawing/2014/main" id="{A02FACC5-707B-49C4-9A79-D2A86B25C78C}"/>
              </a:ext>
            </a:extLst>
          </p:cNvPr>
          <p:cNvGraphicFramePr>
            <a:graphicFrameLocks noGrp="1"/>
          </p:cNvGraphicFramePr>
          <p:nvPr>
            <p:ph idx="1"/>
            <p:extLst>
              <p:ext uri="{D42A27DB-BD31-4B8C-83A1-F6EECF244321}">
                <p14:modId xmlns:p14="http://schemas.microsoft.com/office/powerpoint/2010/main" val="223673483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698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FBDBAE5-1E3C-43CD-85FC-AA9195D6A24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Follow-Up Visits</a:t>
            </a:r>
          </a:p>
        </p:txBody>
      </p:sp>
      <p:graphicFrame>
        <p:nvGraphicFramePr>
          <p:cNvPr id="5" name="Content Placeholder 2">
            <a:extLst>
              <a:ext uri="{FF2B5EF4-FFF2-40B4-BE49-F238E27FC236}">
                <a16:creationId xmlns:a16="http://schemas.microsoft.com/office/drawing/2014/main" id="{ED870584-8087-4ED6-B090-7A41AC0E4B17}"/>
              </a:ext>
            </a:extLst>
          </p:cNvPr>
          <p:cNvGraphicFramePr>
            <a:graphicFrameLocks noGrp="1"/>
          </p:cNvGraphicFramePr>
          <p:nvPr>
            <p:ph idx="1"/>
            <p:extLst>
              <p:ext uri="{D42A27DB-BD31-4B8C-83A1-F6EECF244321}">
                <p14:modId xmlns:p14="http://schemas.microsoft.com/office/powerpoint/2010/main" val="20767672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5461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Tools</a:t>
            </a:r>
            <a:endParaRPr lang="en-US" dirty="0"/>
          </a:p>
        </p:txBody>
      </p:sp>
      <p:sp>
        <p:nvSpPr>
          <p:cNvPr id="3" name="Content Placeholder 2"/>
          <p:cNvSpPr>
            <a:spLocks noGrp="1"/>
          </p:cNvSpPr>
          <p:nvPr>
            <p:ph idx="1"/>
          </p:nvPr>
        </p:nvSpPr>
        <p:spPr/>
        <p:txBody>
          <a:bodyPr/>
          <a:lstStyle/>
          <a:p>
            <a:r>
              <a:rPr lang="en-US" dirty="0" smtClean="0"/>
              <a:t>Crow Service Unit Patient Monitoring Excel </a:t>
            </a:r>
            <a:r>
              <a:rPr lang="en-US" dirty="0" smtClean="0"/>
              <a:t>Sheet</a:t>
            </a:r>
          </a:p>
          <a:p>
            <a:r>
              <a:rPr lang="en-US" dirty="0" smtClean="0"/>
              <a:t>OneNote </a:t>
            </a:r>
            <a:r>
              <a:rPr lang="en-US" dirty="0" err="1" smtClean="0"/>
              <a:t>ComLog</a:t>
            </a:r>
            <a:r>
              <a:rPr lang="en-US" dirty="0" smtClean="0"/>
              <a:t> for Hand-Offs</a:t>
            </a:r>
            <a:endParaRPr lang="en-US" dirty="0" smtClean="0"/>
          </a:p>
          <a:p>
            <a:r>
              <a:rPr lang="en-US" dirty="0">
                <a:solidFill>
                  <a:schemeClr val="tx1"/>
                </a:solidFill>
              </a:rPr>
              <a:t>Other Tools &amp; Resources can be found here: </a:t>
            </a:r>
            <a:r>
              <a:rPr lang="en-US" dirty="0">
                <a:hlinkClick r:id="rId2"/>
              </a:rPr>
              <a:t>Clinical Resources | Indian Country </a:t>
            </a:r>
            <a:r>
              <a:rPr lang="en-US" dirty="0" smtClean="0">
                <a:hlinkClick r:id="rId2"/>
              </a:rPr>
              <a:t>ECHO</a:t>
            </a:r>
            <a:endParaRPr lang="en-US" dirty="0" smtClean="0"/>
          </a:p>
          <a:p>
            <a:endParaRPr lang="en-US" dirty="0" smtClean="0"/>
          </a:p>
          <a:p>
            <a:endParaRPr lang="en-US" dirty="0"/>
          </a:p>
        </p:txBody>
      </p:sp>
      <p:sp>
        <p:nvSpPr>
          <p:cNvPr id="5" name="AutoShape 8" descr="Microsoft, office, excel Free Icon - Icon-Icon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23315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Sheet Features</a:t>
            </a:r>
            <a:endParaRPr lang="en-US" dirty="0"/>
          </a:p>
        </p:txBody>
      </p:sp>
      <p:pic>
        <p:nvPicPr>
          <p:cNvPr id="4" name="Content Placeholder 3"/>
          <p:cNvPicPr>
            <a:picLocks noGrp="1" noChangeAspect="1"/>
          </p:cNvPicPr>
          <p:nvPr>
            <p:ph idx="1"/>
          </p:nvPr>
        </p:nvPicPr>
        <p:blipFill>
          <a:blip r:embed="rId2"/>
          <a:stretch>
            <a:fillRect/>
          </a:stretch>
        </p:blipFill>
        <p:spPr>
          <a:xfrm>
            <a:off x="1097280" y="2045193"/>
            <a:ext cx="10058400" cy="714975"/>
          </a:xfrm>
          <a:prstGeom prst="rect">
            <a:avLst/>
          </a:prstGeom>
        </p:spPr>
      </p:pic>
      <p:pic>
        <p:nvPicPr>
          <p:cNvPr id="6" name="Picture 5"/>
          <p:cNvPicPr>
            <a:picLocks noChangeAspect="1"/>
          </p:cNvPicPr>
          <p:nvPr/>
        </p:nvPicPr>
        <p:blipFill>
          <a:blip r:embed="rId3"/>
          <a:stretch>
            <a:fillRect/>
          </a:stretch>
        </p:blipFill>
        <p:spPr>
          <a:xfrm>
            <a:off x="163830" y="2862262"/>
            <a:ext cx="11925300" cy="847725"/>
          </a:xfrm>
          <a:prstGeom prst="rect">
            <a:avLst/>
          </a:prstGeom>
        </p:spPr>
      </p:pic>
      <p:pic>
        <p:nvPicPr>
          <p:cNvPr id="7" name="Picture 6"/>
          <p:cNvPicPr>
            <a:picLocks noChangeAspect="1"/>
          </p:cNvPicPr>
          <p:nvPr/>
        </p:nvPicPr>
        <p:blipFill>
          <a:blip r:embed="rId4"/>
          <a:stretch>
            <a:fillRect/>
          </a:stretch>
        </p:blipFill>
        <p:spPr>
          <a:xfrm>
            <a:off x="700086" y="3812081"/>
            <a:ext cx="8391525" cy="904875"/>
          </a:xfrm>
          <a:prstGeom prst="rect">
            <a:avLst/>
          </a:prstGeom>
        </p:spPr>
      </p:pic>
      <p:pic>
        <p:nvPicPr>
          <p:cNvPr id="8" name="Picture 7"/>
          <p:cNvPicPr>
            <a:picLocks noChangeAspect="1"/>
          </p:cNvPicPr>
          <p:nvPr/>
        </p:nvPicPr>
        <p:blipFill>
          <a:blip r:embed="rId5"/>
          <a:stretch>
            <a:fillRect/>
          </a:stretch>
        </p:blipFill>
        <p:spPr>
          <a:xfrm>
            <a:off x="9271921" y="3812081"/>
            <a:ext cx="1883759" cy="2594611"/>
          </a:xfrm>
          <a:prstGeom prst="rect">
            <a:avLst/>
          </a:prstGeom>
        </p:spPr>
      </p:pic>
    </p:spTree>
    <p:extLst>
      <p:ext uri="{BB962C8B-B14F-4D97-AF65-F5344CB8AC3E}">
        <p14:creationId xmlns:p14="http://schemas.microsoft.com/office/powerpoint/2010/main" val="935292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&amp; Goals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Screen &amp; educate 100% of incarcerated individuals at both the local </a:t>
            </a:r>
            <a:r>
              <a:rPr lang="en-US" dirty="0"/>
              <a:t>d</a:t>
            </a:r>
            <a:r>
              <a:rPr lang="en-US" dirty="0" smtClean="0"/>
              <a:t>etention </a:t>
            </a:r>
            <a:r>
              <a:rPr lang="en-US" dirty="0"/>
              <a:t>c</a:t>
            </a:r>
            <a:r>
              <a:rPr lang="en-US" dirty="0" smtClean="0"/>
              <a:t>enter and </a:t>
            </a:r>
            <a:r>
              <a:rPr lang="en-US" dirty="0"/>
              <a:t>c</a:t>
            </a:r>
            <a:r>
              <a:rPr lang="en-US" dirty="0" smtClean="0"/>
              <a:t>ounty </a:t>
            </a:r>
            <a:r>
              <a:rPr lang="en-US" dirty="0"/>
              <a:t>j</a:t>
            </a:r>
            <a:r>
              <a:rPr lang="en-US" dirty="0" smtClean="0"/>
              <a:t>ail for HCV/HIV/STD/SUD</a:t>
            </a:r>
          </a:p>
          <a:p>
            <a:r>
              <a:rPr lang="en-US" dirty="0" smtClean="0"/>
              <a:t>Integrate substance use disorder treatment and SSP program</a:t>
            </a:r>
            <a:endParaRPr lang="en-US" dirty="0" smtClean="0"/>
          </a:p>
          <a:p>
            <a:r>
              <a:rPr lang="en-US" dirty="0" smtClean="0"/>
              <a:t>Provide mobile </a:t>
            </a:r>
            <a:r>
              <a:rPr lang="en-US" dirty="0"/>
              <a:t>c</a:t>
            </a:r>
            <a:r>
              <a:rPr lang="en-US" dirty="0" smtClean="0"/>
              <a:t>ommunity </a:t>
            </a:r>
            <a:r>
              <a:rPr lang="en-US" dirty="0"/>
              <a:t>s</a:t>
            </a:r>
            <a:r>
              <a:rPr lang="en-US" dirty="0" smtClean="0"/>
              <a:t>creenings and education in locations where high risk individuals congregate</a:t>
            </a:r>
          </a:p>
          <a:p>
            <a:r>
              <a:rPr lang="en-US" dirty="0" smtClean="0"/>
              <a:t>Provide HIV/HCV/STD/SUD education and resources to youth at local schools</a:t>
            </a:r>
          </a:p>
          <a:p>
            <a:r>
              <a:rPr lang="en-US" dirty="0" smtClean="0"/>
              <a:t>Pharmacy led communicable disease treatment program</a:t>
            </a:r>
          </a:p>
          <a:p>
            <a:r>
              <a:rPr lang="en-US" dirty="0" smtClean="0"/>
              <a:t>Telehealth (behavioral health) availability at detention center</a:t>
            </a:r>
          </a:p>
          <a:p>
            <a:r>
              <a:rPr lang="en-US" dirty="0" smtClean="0"/>
              <a:t>Medicaid provision of care to incarcerated inmates</a:t>
            </a:r>
            <a:endParaRPr lang="en-US" dirty="0" smtClean="0"/>
          </a:p>
          <a:p>
            <a:endParaRPr lang="en-US" dirty="0" smtClean="0"/>
          </a:p>
        </p:txBody>
      </p:sp>
    </p:spTree>
    <p:extLst>
      <p:ext uri="{BB962C8B-B14F-4D97-AF65-F5344CB8AC3E}">
        <p14:creationId xmlns:p14="http://schemas.microsoft.com/office/powerpoint/2010/main" val="346434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465" y="453534"/>
            <a:ext cx="3517567" cy="643785"/>
          </a:xfrm>
        </p:spPr>
        <p:txBody>
          <a:bodyPr/>
          <a:lstStyle/>
          <a:p>
            <a:r>
              <a:rPr lang="en-US" dirty="0" smtClean="0"/>
              <a:t>Our Facility</a:t>
            </a:r>
            <a:endParaRPr lang="en-US" dirty="0"/>
          </a:p>
        </p:txBody>
      </p:sp>
      <p:sp>
        <p:nvSpPr>
          <p:cNvPr id="6" name="Text Placeholder 5"/>
          <p:cNvSpPr>
            <a:spLocks noGrp="1"/>
          </p:cNvSpPr>
          <p:nvPr>
            <p:ph type="body" sz="half" idx="2"/>
          </p:nvPr>
        </p:nvSpPr>
        <p:spPr>
          <a:xfrm>
            <a:off x="643465" y="1097319"/>
            <a:ext cx="3517567" cy="3064505"/>
          </a:xfrm>
        </p:spPr>
        <p:txBody>
          <a:bodyPr>
            <a:normAutofit fontScale="92500" lnSpcReduction="10000"/>
          </a:bodyPr>
          <a:lstStyle/>
          <a:p>
            <a:r>
              <a:rPr lang="en-US" dirty="0"/>
              <a:t>Located on the Crow Reservation</a:t>
            </a:r>
          </a:p>
          <a:p>
            <a:r>
              <a:rPr lang="en-US" dirty="0"/>
              <a:t>Main hospital in Crow Agency, MT</a:t>
            </a:r>
          </a:p>
          <a:p>
            <a:r>
              <a:rPr lang="en-US" dirty="0"/>
              <a:t>Two field clinics in Lodge Grass and Pryor, MT</a:t>
            </a:r>
          </a:p>
          <a:p>
            <a:r>
              <a:rPr lang="en-US" dirty="0"/>
              <a:t>Crow: ~11,200 enrolled </a:t>
            </a:r>
            <a:br>
              <a:rPr lang="en-US" dirty="0"/>
            </a:br>
            <a:r>
              <a:rPr lang="en-US" dirty="0"/>
              <a:t>with ~8,000 living on reservation</a:t>
            </a:r>
          </a:p>
          <a:p>
            <a:r>
              <a:rPr lang="en-US" dirty="0"/>
              <a:t>Northern Cheyenne: ~11,266 enrolled and ~5,000 on reservation</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0698" y="272487"/>
            <a:ext cx="3650752" cy="2271846"/>
          </a:xfrm>
          <a:prstGeom prst="rect">
            <a:avLst/>
          </a:prstGeom>
        </p:spPr>
      </p:pic>
      <p:sp>
        <p:nvSpPr>
          <p:cNvPr id="8" name="Isosceles Triangle 7"/>
          <p:cNvSpPr/>
          <p:nvPr/>
        </p:nvSpPr>
        <p:spPr>
          <a:xfrm rot="20039441">
            <a:off x="6098792" y="589712"/>
            <a:ext cx="1354564" cy="3175880"/>
          </a:xfrm>
          <a:prstGeom prst="triangle">
            <a:avLst/>
          </a:prstGeom>
          <a:solidFill>
            <a:schemeClr val="accent5">
              <a:alpha val="44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074" y="3284999"/>
            <a:ext cx="4856128" cy="2822556"/>
          </a:xfrm>
          <a:prstGeom prst="rect">
            <a:avLst/>
          </a:prstGeom>
        </p:spPr>
      </p:pic>
      <p:sp>
        <p:nvSpPr>
          <p:cNvPr id="10" name="Rectangle 9"/>
          <p:cNvSpPr/>
          <p:nvPr/>
        </p:nvSpPr>
        <p:spPr>
          <a:xfrm>
            <a:off x="8914829" y="4591568"/>
            <a:ext cx="2941162" cy="1515987"/>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5" y="4389440"/>
            <a:ext cx="3282783" cy="2068153"/>
          </a:xfrm>
          <a:prstGeom prst="rect">
            <a:avLst/>
          </a:prstGeom>
        </p:spPr>
      </p:pic>
    </p:spTree>
    <p:extLst>
      <p:ext uri="{BB962C8B-B14F-4D97-AF65-F5344CB8AC3E}">
        <p14:creationId xmlns:p14="http://schemas.microsoft.com/office/powerpoint/2010/main" val="441633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Journey</a:t>
            </a:r>
            <a:endParaRPr lang="en-US" dirty="0"/>
          </a:p>
        </p:txBody>
      </p:sp>
    </p:spTree>
    <p:extLst>
      <p:ext uri="{BB962C8B-B14F-4D97-AF65-F5344CB8AC3E}">
        <p14:creationId xmlns:p14="http://schemas.microsoft.com/office/powerpoint/2010/main" val="3420025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Before Clinic</a:t>
            </a:r>
            <a:endParaRPr lang="en-US" dirty="0"/>
          </a:p>
        </p:txBody>
      </p:sp>
      <p:sp>
        <p:nvSpPr>
          <p:cNvPr id="5" name="Content Placeholder 4"/>
          <p:cNvSpPr>
            <a:spLocks noGrp="1"/>
          </p:cNvSpPr>
          <p:nvPr>
            <p:ph idx="1"/>
          </p:nvPr>
        </p:nvSpPr>
        <p:spPr/>
        <p:txBody>
          <a:bodyPr/>
          <a:lstStyle/>
          <a:p>
            <a:r>
              <a:rPr lang="en-US" dirty="0"/>
              <a:t>Hepatitis C positive patients were being referred to Billings for </a:t>
            </a:r>
            <a:r>
              <a:rPr lang="en-US" dirty="0" smtClean="0"/>
              <a:t>care</a:t>
            </a:r>
          </a:p>
          <a:p>
            <a:pPr lvl="1"/>
            <a:r>
              <a:rPr lang="en-US" dirty="0" smtClean="0"/>
              <a:t>High cost</a:t>
            </a:r>
          </a:p>
          <a:p>
            <a:pPr lvl="1"/>
            <a:r>
              <a:rPr lang="en-US" dirty="0" smtClean="0"/>
              <a:t>No </a:t>
            </a:r>
            <a:r>
              <a:rPr lang="en-US" dirty="0"/>
              <a:t>patient </a:t>
            </a:r>
            <a:r>
              <a:rPr lang="en-US" dirty="0" smtClean="0"/>
              <a:t>transportation</a:t>
            </a:r>
          </a:p>
          <a:p>
            <a:pPr lvl="1"/>
            <a:r>
              <a:rPr lang="en-US" dirty="0" smtClean="0"/>
              <a:t>Many </a:t>
            </a:r>
            <a:r>
              <a:rPr lang="en-US" dirty="0"/>
              <a:t>lost to </a:t>
            </a:r>
            <a:r>
              <a:rPr lang="en-US" dirty="0" smtClean="0"/>
              <a:t>follow-up</a:t>
            </a:r>
          </a:p>
          <a:p>
            <a:r>
              <a:rPr lang="en-US" dirty="0" smtClean="0"/>
              <a:t>Patients </a:t>
            </a:r>
            <a:r>
              <a:rPr lang="en-US" dirty="0"/>
              <a:t>without insurance had limited options </a:t>
            </a:r>
            <a:endParaRPr lang="en-US" dirty="0" smtClean="0"/>
          </a:p>
          <a:p>
            <a:r>
              <a:rPr lang="en-US" dirty="0" smtClean="0"/>
              <a:t>Low </a:t>
            </a:r>
            <a:r>
              <a:rPr lang="en-US" dirty="0"/>
              <a:t>screening rate</a:t>
            </a:r>
          </a:p>
          <a:p>
            <a:endParaRPr lang="en-US" dirty="0"/>
          </a:p>
        </p:txBody>
      </p:sp>
    </p:spTree>
    <p:extLst>
      <p:ext uri="{BB962C8B-B14F-4D97-AF65-F5344CB8AC3E}">
        <p14:creationId xmlns:p14="http://schemas.microsoft.com/office/powerpoint/2010/main" val="1044684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Attended Hepatitis C Clinical Training hosted by </a:t>
            </a:r>
            <a:r>
              <a:rPr lang="en-US" dirty="0" smtClean="0"/>
              <a:t>Project ECHO</a:t>
            </a:r>
            <a:endParaRPr lang="en-US" dirty="0" smtClean="0"/>
          </a:p>
          <a:p>
            <a:r>
              <a:rPr lang="en-US" dirty="0" smtClean="0"/>
              <a:t>Completed </a:t>
            </a:r>
            <a:r>
              <a:rPr lang="en-US" dirty="0"/>
              <a:t>online </a:t>
            </a:r>
            <a:r>
              <a:rPr lang="en-US" dirty="0" smtClean="0"/>
              <a:t>training modules</a:t>
            </a:r>
            <a:r>
              <a:rPr lang="en-US" dirty="0"/>
              <a:t>:  Hepatitis C Online by University of </a:t>
            </a:r>
            <a:r>
              <a:rPr lang="en-US" dirty="0" smtClean="0"/>
              <a:t>Washington</a:t>
            </a:r>
          </a:p>
          <a:p>
            <a:pPr lvl="1"/>
            <a:r>
              <a:rPr lang="en-US" dirty="0" smtClean="0">
                <a:hlinkClick r:id="rId2"/>
              </a:rPr>
              <a:t>www.hepatitisc.uw.edu</a:t>
            </a:r>
            <a:endParaRPr lang="en-US" dirty="0" smtClean="0"/>
          </a:p>
          <a:p>
            <a:r>
              <a:rPr lang="en-US" dirty="0" smtClean="0"/>
              <a:t>Created </a:t>
            </a:r>
            <a:r>
              <a:rPr lang="en-US" dirty="0" smtClean="0"/>
              <a:t>protocol </a:t>
            </a:r>
            <a:r>
              <a:rPr lang="en-US" dirty="0"/>
              <a:t>and collaborative practice </a:t>
            </a:r>
            <a:r>
              <a:rPr lang="en-US" dirty="0" smtClean="0"/>
              <a:t>agreement for facility</a:t>
            </a:r>
            <a:endParaRPr lang="en-US" dirty="0" smtClean="0"/>
          </a:p>
          <a:p>
            <a:r>
              <a:rPr lang="en-US" dirty="0" smtClean="0"/>
              <a:t>Presented </a:t>
            </a:r>
            <a:r>
              <a:rPr lang="en-US" dirty="0"/>
              <a:t>at Med Staff and clinic was approved in November </a:t>
            </a:r>
            <a:r>
              <a:rPr lang="en-US" dirty="0" smtClean="0"/>
              <a:t>2017</a:t>
            </a:r>
          </a:p>
          <a:p>
            <a:r>
              <a:rPr lang="en-US" dirty="0" smtClean="0"/>
              <a:t>All </a:t>
            </a:r>
            <a:r>
              <a:rPr lang="en-US" dirty="0"/>
              <a:t>Hepatitis C medications approved for use with restrictions to HCV Clinic December </a:t>
            </a:r>
            <a:r>
              <a:rPr lang="en-US" dirty="0" smtClean="0"/>
              <a:t>2017 by P&amp;T</a:t>
            </a:r>
            <a:endParaRPr lang="en-US" dirty="0" smtClean="0"/>
          </a:p>
          <a:p>
            <a:r>
              <a:rPr lang="en-US" dirty="0" smtClean="0"/>
              <a:t>Approved </a:t>
            </a:r>
            <a:r>
              <a:rPr lang="en-US" dirty="0"/>
              <a:t>as non-specialist site by MT Medicaid May </a:t>
            </a:r>
            <a:r>
              <a:rPr lang="en-US" dirty="0" smtClean="0"/>
              <a:t>2018</a:t>
            </a:r>
          </a:p>
          <a:p>
            <a:r>
              <a:rPr lang="en-US" dirty="0" smtClean="0"/>
              <a:t>Began seeing and treating patients in collaboration with primary care provider, PHNs, and pharmacist</a:t>
            </a:r>
          </a:p>
          <a:p>
            <a:pPr lvl="1"/>
            <a:r>
              <a:rPr lang="en-US" dirty="0" smtClean="0"/>
              <a:t>Clinic Visits, House Visits</a:t>
            </a:r>
            <a:r>
              <a:rPr lang="en-US" dirty="0" smtClean="0"/>
              <a:t>, Detention Center, etc.</a:t>
            </a:r>
            <a:endParaRPr lang="en-US" dirty="0"/>
          </a:p>
          <a:p>
            <a:endParaRPr lang="en-US" dirty="0"/>
          </a:p>
        </p:txBody>
      </p:sp>
    </p:spTree>
    <p:extLst>
      <p:ext uri="{BB962C8B-B14F-4D97-AF65-F5344CB8AC3E}">
        <p14:creationId xmlns:p14="http://schemas.microsoft.com/office/powerpoint/2010/main" val="1852228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Steps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Facility wide reminder update to screen all </a:t>
            </a:r>
            <a:r>
              <a:rPr lang="en-US" dirty="0" smtClean="0"/>
              <a:t>patients age 17 years and </a:t>
            </a:r>
            <a:r>
              <a:rPr lang="en-US" dirty="0" smtClean="0"/>
              <a:t>older, instead of baby boomer population only</a:t>
            </a:r>
            <a:endParaRPr lang="en-US" dirty="0" smtClean="0"/>
          </a:p>
          <a:p>
            <a:pPr lvl="1"/>
            <a:r>
              <a:rPr lang="en-US" dirty="0"/>
              <a:t>Prior to HCV Clinic (Jan. 2018) was established 2,225 patients (all ages) had been screened for HCV</a:t>
            </a:r>
          </a:p>
          <a:p>
            <a:pPr lvl="1"/>
            <a:r>
              <a:rPr lang="en-US" dirty="0"/>
              <a:t>To date 3,125 patients (all ages) have been screened for HCV (900 in last 2 years)</a:t>
            </a:r>
          </a:p>
          <a:p>
            <a:pPr lvl="1"/>
            <a:r>
              <a:rPr lang="en-US" dirty="0"/>
              <a:t>Previously screening reminder was for baby boomers only (1945-1965) and screening was at an average of 181 patients per year</a:t>
            </a:r>
          </a:p>
          <a:p>
            <a:pPr lvl="1"/>
            <a:r>
              <a:rPr lang="en-US" dirty="0"/>
              <a:t>Since expanding screening age to 18 years or older in January 2019 screening has increased to an average of 331 patients per year (82% annual increase)</a:t>
            </a:r>
          </a:p>
          <a:p>
            <a:r>
              <a:rPr lang="en-US" dirty="0" smtClean="0"/>
              <a:t>Montana Medicaid Requirement Changes in February 2020</a:t>
            </a:r>
          </a:p>
          <a:p>
            <a:pPr lvl="1"/>
            <a:r>
              <a:rPr lang="en-US" dirty="0" smtClean="0"/>
              <a:t>Previous requirements for reimbursement</a:t>
            </a:r>
          </a:p>
          <a:p>
            <a:pPr lvl="1"/>
            <a:r>
              <a:rPr lang="en-US" dirty="0" smtClean="0"/>
              <a:t>Letter from </a:t>
            </a:r>
            <a:r>
              <a:rPr lang="en-US" dirty="0" smtClean="0"/>
              <a:t>Project ECHO to Montana Medicaid</a:t>
            </a:r>
            <a:endParaRPr lang="en-US" dirty="0" smtClean="0"/>
          </a:p>
          <a:p>
            <a:pPr lvl="1"/>
            <a:r>
              <a:rPr lang="en-US" dirty="0" smtClean="0"/>
              <a:t>New requirements for reimbursement</a:t>
            </a:r>
          </a:p>
          <a:p>
            <a:r>
              <a:rPr lang="en-US" dirty="0" smtClean="0"/>
              <a:t>December 2020 integrated HCV Care into the Pharmacy Primary Care Clinic</a:t>
            </a:r>
          </a:p>
          <a:p>
            <a:r>
              <a:rPr lang="en-US" dirty="0" smtClean="0"/>
              <a:t>April 2022 integrated HCV Care into PHN/PCMH Model for more integrative/comprehensive care</a:t>
            </a:r>
            <a:endParaRPr lang="en-US" dirty="0"/>
          </a:p>
        </p:txBody>
      </p:sp>
      <p:pic>
        <p:nvPicPr>
          <p:cNvPr id="4" name="Picture 3"/>
          <p:cNvPicPr>
            <a:picLocks noChangeAspect="1"/>
          </p:cNvPicPr>
          <p:nvPr/>
        </p:nvPicPr>
        <p:blipFill>
          <a:blip r:embed="rId3"/>
          <a:stretch>
            <a:fillRect/>
          </a:stretch>
        </p:blipFill>
        <p:spPr>
          <a:xfrm>
            <a:off x="7843871" y="716692"/>
            <a:ext cx="3311809" cy="935946"/>
          </a:xfrm>
          <a:prstGeom prst="rect">
            <a:avLst/>
          </a:prstGeom>
        </p:spPr>
      </p:pic>
    </p:spTree>
    <p:extLst>
      <p:ext uri="{BB962C8B-B14F-4D97-AF65-F5344CB8AC3E}">
        <p14:creationId xmlns:p14="http://schemas.microsoft.com/office/powerpoint/2010/main" val="18674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209152" cy="1450757"/>
          </a:xfrm>
        </p:spPr>
        <p:txBody>
          <a:bodyPr/>
          <a:lstStyle/>
          <a:p>
            <a:r>
              <a:rPr lang="en-US" dirty="0" smtClean="0"/>
              <a:t>Integration into </a:t>
            </a:r>
            <a:r>
              <a:rPr lang="en-US" dirty="0" smtClean="0"/>
              <a:t>PHN/PCMH Model</a:t>
            </a:r>
            <a:endParaRPr lang="en-US" dirty="0"/>
          </a:p>
        </p:txBody>
      </p:sp>
      <p:sp>
        <p:nvSpPr>
          <p:cNvPr id="3" name="Content Placeholder 2"/>
          <p:cNvSpPr>
            <a:spLocks noGrp="1"/>
          </p:cNvSpPr>
          <p:nvPr>
            <p:ph idx="1"/>
          </p:nvPr>
        </p:nvSpPr>
        <p:spPr/>
        <p:txBody>
          <a:bodyPr/>
          <a:lstStyle/>
          <a:p>
            <a:r>
              <a:rPr lang="en-US" dirty="0" smtClean="0"/>
              <a:t>Current Process</a:t>
            </a:r>
          </a:p>
          <a:p>
            <a:r>
              <a:rPr lang="en-US" dirty="0" smtClean="0"/>
              <a:t>Team </a:t>
            </a:r>
            <a:r>
              <a:rPr lang="en-US" dirty="0" smtClean="0"/>
              <a:t>Members &amp; </a:t>
            </a:r>
            <a:r>
              <a:rPr lang="en-US" dirty="0" smtClean="0"/>
              <a:t>Roles</a:t>
            </a:r>
          </a:p>
          <a:p>
            <a:r>
              <a:rPr lang="en-US" dirty="0" smtClean="0"/>
              <a:t>Detention Center </a:t>
            </a:r>
            <a:r>
              <a:rPr lang="en-US" dirty="0" smtClean="0"/>
              <a:t>Visits</a:t>
            </a:r>
          </a:p>
          <a:p>
            <a:r>
              <a:rPr lang="en-US" dirty="0" smtClean="0"/>
              <a:t>Home Visits</a:t>
            </a:r>
            <a:endParaRPr lang="en-US" dirty="0" smtClean="0"/>
          </a:p>
          <a:p>
            <a:r>
              <a:rPr lang="en-US" dirty="0" smtClean="0"/>
              <a:t>Day </a:t>
            </a:r>
            <a:r>
              <a:rPr lang="en-US" dirty="0" smtClean="0"/>
              <a:t>to Day Schedule &amp; Tasks</a:t>
            </a:r>
            <a:endParaRPr lang="en-US" dirty="0"/>
          </a:p>
        </p:txBody>
      </p:sp>
      <p:pic>
        <p:nvPicPr>
          <p:cNvPr id="4" name="Picture 3"/>
          <p:cNvPicPr>
            <a:picLocks noChangeAspect="1"/>
          </p:cNvPicPr>
          <p:nvPr/>
        </p:nvPicPr>
        <p:blipFill>
          <a:blip r:embed="rId2"/>
          <a:stretch>
            <a:fillRect/>
          </a:stretch>
        </p:blipFill>
        <p:spPr>
          <a:xfrm>
            <a:off x="6700505" y="2574840"/>
            <a:ext cx="4455175" cy="1824166"/>
          </a:xfrm>
          <a:prstGeom prst="rect">
            <a:avLst/>
          </a:prstGeom>
        </p:spPr>
      </p:pic>
    </p:spTree>
    <p:extLst>
      <p:ext uri="{BB962C8B-B14F-4D97-AF65-F5344CB8AC3E}">
        <p14:creationId xmlns:p14="http://schemas.microsoft.com/office/powerpoint/2010/main" val="230225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Team</a:t>
            </a:r>
            <a:endParaRPr lang="en-US" dirty="0"/>
          </a:p>
        </p:txBody>
      </p:sp>
    </p:spTree>
    <p:extLst>
      <p:ext uri="{BB962C8B-B14F-4D97-AF65-F5344CB8AC3E}">
        <p14:creationId xmlns:p14="http://schemas.microsoft.com/office/powerpoint/2010/main" val="390466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F503EC-3FFF-4193-A86F-39150E2BAC75}">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2E5ECA37-C458-4BA2-A090-D7A19E07B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{6580DB85-91B3-42DF-91A3-800BFBE38EB6}tf11429527_win32</Template>
  <TotalTime>817</TotalTime>
  <Words>1696</Words>
  <Application>Microsoft Office PowerPoint</Application>
  <PresentationFormat>Widescreen</PresentationFormat>
  <Paragraphs>205</Paragraphs>
  <Slides>29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Bookman Old Style</vt:lpstr>
      <vt:lpstr>Calibri</vt:lpstr>
      <vt:lpstr>Franklin Gothic Book</vt:lpstr>
      <vt:lpstr>1_RetrospectVTI</vt:lpstr>
      <vt:lpstr>An Integrative Approach to HCV Care</vt:lpstr>
      <vt:lpstr>Objectives</vt:lpstr>
      <vt:lpstr>Our Facility</vt:lpstr>
      <vt:lpstr>The Journey</vt:lpstr>
      <vt:lpstr>Before Clinic</vt:lpstr>
      <vt:lpstr>Beginning Steps</vt:lpstr>
      <vt:lpstr>Milestone Steps</vt:lpstr>
      <vt:lpstr>Integration into PHN/PCMH Model</vt:lpstr>
      <vt:lpstr>The Team</vt:lpstr>
      <vt:lpstr>Team Approach to Care</vt:lpstr>
      <vt:lpstr>Referral to Clinic</vt:lpstr>
      <vt:lpstr>PHN Role</vt:lpstr>
      <vt:lpstr>Pharmacist Role</vt:lpstr>
      <vt:lpstr>Visit Overview</vt:lpstr>
      <vt:lpstr>Initial Visit</vt:lpstr>
      <vt:lpstr>Order &amp; Obtain Initial Labs for ECHO Presentation</vt:lpstr>
      <vt:lpstr>Obtaining Labs</vt:lpstr>
      <vt:lpstr>PowerPoint Presentation</vt:lpstr>
      <vt:lpstr>Counselling Patient on Hepatitis C</vt:lpstr>
      <vt:lpstr>Hepatitis C &amp; Injection Drug Use</vt:lpstr>
      <vt:lpstr>Counsel on Prevention of HCV Transmission</vt:lpstr>
      <vt:lpstr>Check for Insurance</vt:lpstr>
      <vt:lpstr>Assess Compliance </vt:lpstr>
      <vt:lpstr>Provide Overview of Next Appointments &amp; Treatment</vt:lpstr>
      <vt:lpstr>Second Visit</vt:lpstr>
      <vt:lpstr>Follow-Up Visits</vt:lpstr>
      <vt:lpstr>Tracking Tools</vt:lpstr>
      <vt:lpstr>Tracking Sheet Features</vt:lpstr>
      <vt:lpstr>Next Steps &amp;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Visits, Obtaining Medication, and Treatment</dc:title>
  <dc:creator>Kelsey Eneboe</dc:creator>
  <cp:lastModifiedBy>Kroon, Kelsey (IHS/BIL)</cp:lastModifiedBy>
  <cp:revision>35</cp:revision>
  <cp:lastPrinted>2021-06-16T15:55:42Z</cp:lastPrinted>
  <dcterms:created xsi:type="dcterms:W3CDTF">2021-06-16T06:53:11Z</dcterms:created>
  <dcterms:modified xsi:type="dcterms:W3CDTF">2022-05-03T22:02:53Z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