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545" r:id="rId5"/>
    <p:sldId id="551" r:id="rId6"/>
    <p:sldId id="549" r:id="rId7"/>
    <p:sldId id="522" r:id="rId8"/>
    <p:sldId id="550" r:id="rId9"/>
    <p:sldId id="351" r:id="rId10"/>
    <p:sldId id="348" r:id="rId11"/>
    <p:sldId id="352" r:id="rId12"/>
    <p:sldId id="353" r:id="rId13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553"/>
    <a:srgbClr val="C5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30"/>
    <p:restoredTop sz="93609" autoAdjust="0"/>
  </p:normalViewPr>
  <p:slideViewPr>
    <p:cSldViewPr>
      <p:cViewPr varScale="1">
        <p:scale>
          <a:sx n="53" d="100"/>
          <a:sy n="53" d="100"/>
        </p:scale>
        <p:origin x="208" y="6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D7D5-D9CE-4D94-8A06-FBAF08567402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711A-9B17-4516-9935-0BECF40B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4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32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7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B1A6-57EB-A045-B96A-480EEC0C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772E76-16A3-CC40-82CC-85FCDE967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E47A86-C069-9A4C-A062-E3D01DBA4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003EE0-FB44-944C-821E-4AD4C93F4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42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F8151-F32A-0B46-8154-6DE2FE88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4882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C3AF0-4EDC-0746-915B-A7D71C32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268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8D3B0-4F51-244C-854C-7AFFFC7A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376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911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55554-50CC-5547-B542-0B41BF039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973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25D70-6D8B-4F43-98AD-B9A372CB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1181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4E255-7135-A64F-B7CC-552D98DC6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66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4958-18AC-8446-A21F-7F2825D92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618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1507808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10554653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507808" y="1139594"/>
            <a:ext cx="17088485" cy="745296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3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7951931" y="10866073"/>
            <a:ext cx="644362" cy="2030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319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319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07808" y="10825455"/>
            <a:ext cx="11057255" cy="243623"/>
          </a:xfrm>
        </p:spPr>
        <p:txBody>
          <a:bodyPr wrap="square" anchor="b">
            <a:spAutoFit/>
          </a:bodyPr>
          <a:lstStyle>
            <a:lvl1pPr>
              <a:defRPr sz="1319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650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91FC51-CB2D-B84A-9C8A-C10D65236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A16D1A-5749-1247-B34C-F7A708D34E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2806A8-B30A-FF45-995E-BBA2D453B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8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13B8-5943-9041-9A75-F508BC566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BA9BF-412A-A447-8B66-03FFC9929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8561D-6300-A94A-BE5F-3E6DE450D1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93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BB2BE-8894-864E-81D3-40BB95BCC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68C2BD-4CC8-EC4D-87D8-D999B980B0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65D355-A2EE-0841-9B69-454A7321FF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54EA5-D944-1B49-AD45-C7C5391E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0FFCC-6632-DD4C-A435-557681A2C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126BF5-BF0F-384E-A691-9EBA930D2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3CA64-85B7-4F4B-A80D-EBC276CDC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20104100" cy="113085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8F616B-D73E-AF44-89FB-A59F93CB4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50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329E30-F71D-C748-8B5C-8FFA74049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04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149CE-D861-FE40-91AF-6452C2831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53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B0FB6D-9F8A-D747-B783-9C98DFF4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162FAD-C7CE-5D4B-B835-EA19C1F2C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20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0AE26F-8052-7B4F-8F3D-62BB24472C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6" r:id="rId3"/>
    <p:sldLayoutId id="2147483662" r:id="rId4"/>
    <p:sldLayoutId id="2147483665" r:id="rId5"/>
    <p:sldLayoutId id="2147483688" r:id="rId6"/>
    <p:sldLayoutId id="2147483667" r:id="rId7"/>
    <p:sldLayoutId id="2147483689" r:id="rId8"/>
    <p:sldLayoutId id="2147483687" r:id="rId9"/>
    <p:sldLayoutId id="2147483671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700" r:id="rId2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onathan.Iralu@ihs.gov" TargetMode="External"/><Relationship Id="rId3" Type="http://schemas.openxmlformats.org/officeDocument/2006/relationships/image" Target="../media/image19.png"/><Relationship Id="rId7" Type="http://schemas.openxmlformats.org/officeDocument/2006/relationships/hyperlink" Target="mailto:mdt7@cd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surveymonkey.com/r/EndingtheEpidemicsinIndianCountry" TargetMode="Externa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rienstra@npaihb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ccc.ucsf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55A94C-2205-6349-86AF-364DC0EF7F62}"/>
              </a:ext>
            </a:extLst>
          </p:cNvPr>
          <p:cNvSpPr/>
          <p:nvPr/>
        </p:nvSpPr>
        <p:spPr>
          <a:xfrm>
            <a:off x="16376207" y="10049653"/>
            <a:ext cx="3727188" cy="125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E40A25-F76E-C34B-AAF1-3340D0B279BC}"/>
              </a:ext>
            </a:extLst>
          </p:cNvPr>
          <p:cNvSpPr/>
          <p:nvPr/>
        </p:nvSpPr>
        <p:spPr>
          <a:xfrm>
            <a:off x="6547096" y="398"/>
            <a:ext cx="13556299" cy="161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1B567F-030B-4358-BCFF-114377988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8"/>
          <a:stretch/>
        </p:blipFill>
        <p:spPr>
          <a:xfrm>
            <a:off x="707" y="6317361"/>
            <a:ext cx="7032326" cy="3732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BCE0E-A92F-4B71-9BA3-3BBFAFF43B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30" t="31842" r="2174" b="4731"/>
          <a:stretch/>
        </p:blipFill>
        <p:spPr>
          <a:xfrm rot="10800000">
            <a:off x="707" y="795"/>
            <a:ext cx="6773733" cy="67737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F26858-38AD-4BAD-BDE4-70450191D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7" t="28977" r="29673" b="56905"/>
          <a:stretch/>
        </p:blipFill>
        <p:spPr>
          <a:xfrm>
            <a:off x="707" y="9271011"/>
            <a:ext cx="7802711" cy="9003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C1C065-2A4A-4D69-B191-A55C8C787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73" t="38458" r="23379" b="47425"/>
          <a:stretch/>
        </p:blipFill>
        <p:spPr>
          <a:xfrm>
            <a:off x="707" y="10169761"/>
            <a:ext cx="7640495" cy="9003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16863-E29E-5D45-AD69-C56B31715C4C}"/>
              </a:ext>
            </a:extLst>
          </p:cNvPr>
          <p:cNvSpPr txBox="1">
            <a:spLocks/>
          </p:cNvSpPr>
          <p:nvPr/>
        </p:nvSpPr>
        <p:spPr>
          <a:xfrm>
            <a:off x="7803418" y="9721167"/>
            <a:ext cx="11621232" cy="1707895"/>
          </a:xfrm>
          <a:prstGeom prst="rect">
            <a:avLst/>
          </a:prstGeom>
        </p:spPr>
        <p:txBody>
          <a:bodyPr vert="horz" lIns="150771" tIns="75385" rIns="150771" bIns="75385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dirty="0">
                <a:solidFill>
                  <a:srgbClr val="189C9C"/>
                </a:solidFill>
                <a:ea typeface="+mn-lt"/>
                <a:cs typeface="Calibri"/>
              </a:rPr>
              <a:t>Melanie Taylor, MD, MPH | Medical Epidemiologist | Division of STD Prevention | U.S. Centers for Disease Control and Prevention |  </a:t>
            </a:r>
            <a:r>
              <a:rPr lang="en-US" dirty="0">
                <a:solidFill>
                  <a:srgbClr val="189C9C"/>
                </a:solidFill>
                <a:ea typeface="+mn-lt"/>
                <a:cs typeface="Calibri"/>
                <a:hlinkClick r:id="rId7"/>
              </a:rPr>
              <a:t>mdt7@cdc.gov</a:t>
            </a:r>
            <a:r>
              <a:rPr lang="en-US" dirty="0">
                <a:solidFill>
                  <a:srgbClr val="189C9C"/>
                </a:solidFill>
                <a:ea typeface="+mn-lt"/>
                <a:cs typeface="Calibri"/>
              </a:rPr>
              <a:t> </a:t>
            </a:r>
            <a:endParaRPr lang="en-US" sz="3200" dirty="0">
              <a:solidFill>
                <a:srgbClr val="189C9C"/>
              </a:solidFill>
              <a:cs typeface="Calibri"/>
            </a:endParaRPr>
          </a:p>
          <a:p>
            <a:pPr marL="753888" indent="-753888"/>
            <a:endParaRPr lang="en-US" sz="3200" dirty="0">
              <a:solidFill>
                <a:srgbClr val="189C9C"/>
              </a:solidFill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FC4F4E-D619-F74B-9477-5F235F964135}"/>
              </a:ext>
            </a:extLst>
          </p:cNvPr>
          <p:cNvSpPr/>
          <p:nvPr/>
        </p:nvSpPr>
        <p:spPr>
          <a:xfrm>
            <a:off x="7033033" y="334958"/>
            <a:ext cx="12802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189C9C"/>
                </a:solidFill>
                <a:latin typeface="Segoe UI"/>
                <a:cs typeface="Segoe UI"/>
              </a:rPr>
              <a:t>Indian Country ECHO: Ending the Epidemics</a:t>
            </a:r>
            <a:endParaRPr lang="en-US" sz="8000" dirty="0">
              <a:solidFill>
                <a:srgbClr val="189C9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FA1A41-7C07-3944-81D8-77DD39CDCBF6}"/>
              </a:ext>
            </a:extLst>
          </p:cNvPr>
          <p:cNvSpPr/>
          <p:nvPr/>
        </p:nvSpPr>
        <p:spPr>
          <a:xfrm>
            <a:off x="9018673" y="2951943"/>
            <a:ext cx="8613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189C9C"/>
                </a:solidFill>
                <a:latin typeface="Segoe UI"/>
                <a:cs typeface="Segoe UI"/>
              </a:rPr>
              <a:t>May 3, 2022</a:t>
            </a:r>
            <a:endParaRPr lang="en-US" sz="2800" dirty="0">
              <a:solidFill>
                <a:srgbClr val="189C9C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3AEDC9-591C-D94A-BEA5-3BF9A36A9D7E}"/>
              </a:ext>
            </a:extLst>
          </p:cNvPr>
          <p:cNvSpPr txBox="1">
            <a:spLocks/>
          </p:cNvSpPr>
          <p:nvPr/>
        </p:nvSpPr>
        <p:spPr>
          <a:xfrm>
            <a:off x="7385050" y="4567774"/>
            <a:ext cx="12039600" cy="1259301"/>
          </a:xfrm>
          <a:prstGeom prst="rect">
            <a:avLst/>
          </a:prstGeom>
        </p:spPr>
        <p:txBody>
          <a:bodyPr vert="horz" lIns="150771" tIns="75385" rIns="150771" bIns="75385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sz="4800" i="1" dirty="0">
                <a:solidFill>
                  <a:srgbClr val="189C9C"/>
                </a:solidFill>
                <a:ea typeface="+mn-lt"/>
                <a:cs typeface="Calibri"/>
              </a:rPr>
              <a:t>Eliminating HIV in Indian Country: The Primary Care Approach</a:t>
            </a:r>
            <a:endParaRPr lang="en-US" sz="5400" i="1" dirty="0">
              <a:solidFill>
                <a:srgbClr val="189C9C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9A1397-CE05-1C5D-3864-39E6264ED40A}"/>
              </a:ext>
            </a:extLst>
          </p:cNvPr>
          <p:cNvSpPr txBox="1">
            <a:spLocks/>
          </p:cNvSpPr>
          <p:nvPr/>
        </p:nvSpPr>
        <p:spPr>
          <a:xfrm>
            <a:off x="7803418" y="5840918"/>
            <a:ext cx="11621232" cy="1707895"/>
          </a:xfrm>
          <a:prstGeom prst="rect">
            <a:avLst/>
          </a:prstGeom>
        </p:spPr>
        <p:txBody>
          <a:bodyPr vert="horz" lIns="150771" tIns="75385" rIns="150771" bIns="75385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dirty="0">
                <a:solidFill>
                  <a:srgbClr val="189C9C"/>
                </a:solidFill>
                <a:ea typeface="+mn-lt"/>
                <a:cs typeface="Calibri"/>
              </a:rPr>
              <a:t>Jonathan </a:t>
            </a:r>
            <a:r>
              <a:rPr lang="en-US" dirty="0" err="1">
                <a:solidFill>
                  <a:srgbClr val="189C9C"/>
                </a:solidFill>
                <a:ea typeface="+mn-lt"/>
                <a:cs typeface="Calibri"/>
              </a:rPr>
              <a:t>Iralu</a:t>
            </a:r>
            <a:r>
              <a:rPr lang="en-US" dirty="0">
                <a:solidFill>
                  <a:srgbClr val="189C9C"/>
                </a:solidFill>
                <a:ea typeface="+mn-lt"/>
                <a:cs typeface="Calibri"/>
              </a:rPr>
              <a:t>, MD, FACP, FISDA | Chief Clinical Consultant for Infectious Diseases | Indian Health Service | </a:t>
            </a:r>
            <a:r>
              <a:rPr lang="en-US" dirty="0">
                <a:solidFill>
                  <a:srgbClr val="189C9C"/>
                </a:solidFill>
                <a:ea typeface="+mn-lt"/>
                <a:cs typeface="Calibri"/>
                <a:hlinkClick r:id="rId8"/>
              </a:rPr>
              <a:t>Jonathan.Iralu@ihs.gov</a:t>
            </a:r>
            <a:r>
              <a:rPr lang="en-US" dirty="0">
                <a:solidFill>
                  <a:srgbClr val="189C9C"/>
                </a:solidFill>
                <a:ea typeface="+mn-lt"/>
                <a:cs typeface="Calibri"/>
              </a:rPr>
              <a:t> </a:t>
            </a:r>
            <a:endParaRPr lang="en-US" sz="3200" dirty="0">
              <a:solidFill>
                <a:srgbClr val="189C9C"/>
              </a:solidFill>
              <a:cs typeface="Calibri"/>
            </a:endParaRPr>
          </a:p>
          <a:p>
            <a:pPr marL="753888" indent="-753888"/>
            <a:endParaRPr lang="en-US" sz="3200" dirty="0">
              <a:solidFill>
                <a:srgbClr val="189C9C"/>
              </a:solidFill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AD6607-3353-5195-2B04-BB6499482267}"/>
              </a:ext>
            </a:extLst>
          </p:cNvPr>
          <p:cNvSpPr txBox="1">
            <a:spLocks/>
          </p:cNvSpPr>
          <p:nvPr/>
        </p:nvSpPr>
        <p:spPr>
          <a:xfrm>
            <a:off x="7032326" y="7444216"/>
            <a:ext cx="13071067" cy="2002437"/>
          </a:xfrm>
          <a:prstGeom prst="rect">
            <a:avLst/>
          </a:prstGeom>
        </p:spPr>
        <p:txBody>
          <a:bodyPr vert="horz" lIns="150771" tIns="75385" rIns="150771" bIns="75385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sz="4400" i="1" dirty="0">
                <a:solidFill>
                  <a:srgbClr val="189C9C"/>
                </a:solidFill>
                <a:ea typeface="+mn-lt"/>
                <a:cs typeface="Calibri"/>
              </a:rPr>
              <a:t>STDs: Review of Surveillance, Screening and Treatment Recommendations for Chlamydia, Gonorrhea, and Syphilis</a:t>
            </a:r>
            <a:endParaRPr lang="en-US" sz="4400" i="1" dirty="0">
              <a:solidFill>
                <a:srgbClr val="189C9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73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6"/>
    </mc:Choice>
    <mc:Fallback>
      <p:transition spd="slow" advTm="61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397"/>
            <a:ext cx="20104100" cy="2520192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398"/>
            <a:ext cx="20104100" cy="2484194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1" tIns="75390" rIns="150781" bIns="75390" rtlCol="0" anchor="ctr"/>
          <a:lstStyle/>
          <a:p>
            <a:pPr algn="ctr"/>
            <a:r>
              <a:rPr lang="en-US" sz="7585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Today’s Agenda</a:t>
            </a:r>
            <a:endParaRPr lang="en-US" sz="7585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2441732"/>
            <a:ext cx="20104102" cy="78858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16778" r="64354"/>
          <a:stretch/>
        </p:blipFill>
        <p:spPr>
          <a:xfrm>
            <a:off x="-1" y="2771572"/>
            <a:ext cx="4690958" cy="8435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EC344-8C09-EA6A-4F25-75640D2F78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7" b="63777"/>
          <a:stretch/>
        </p:blipFill>
        <p:spPr>
          <a:xfrm>
            <a:off x="15843250" y="9750628"/>
            <a:ext cx="3886200" cy="1383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3D84CB-5948-7278-75F1-8701157A2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968" y="3567165"/>
            <a:ext cx="15826750" cy="63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4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40"/>
    </mc:Choice>
    <mc:Fallback>
      <p:transition spd="slow" advTm="65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397"/>
            <a:ext cx="20104100" cy="2520192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398"/>
            <a:ext cx="20104100" cy="2484194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1" tIns="75390" rIns="150781" bIns="75390" rtlCol="0" anchor="ctr"/>
          <a:lstStyle/>
          <a:p>
            <a:pPr algn="ctr"/>
            <a:r>
              <a:rPr lang="en-US" sz="7585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*Program Schedule </a:t>
            </a:r>
            <a:endParaRPr lang="en-US" sz="4800" b="1" dirty="0">
              <a:solidFill>
                <a:schemeClr val="bg1"/>
              </a:solidFill>
              <a:latin typeface="Segoe UI"/>
              <a:ea typeface="+mj-ea"/>
              <a:cs typeface="Segoe UI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CME, CNE and CPE offered</a:t>
            </a:r>
            <a:endParaRPr lang="en-US" sz="7585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2441732"/>
            <a:ext cx="20104102" cy="78858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16778" r="64354"/>
          <a:stretch/>
        </p:blipFill>
        <p:spPr>
          <a:xfrm>
            <a:off x="-1" y="2771572"/>
            <a:ext cx="4690958" cy="84351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6CB94-082A-A1DF-D921-6A953B165BB8}"/>
              </a:ext>
            </a:extLst>
          </p:cNvPr>
          <p:cNvSpPr txBox="1">
            <a:spLocks/>
          </p:cNvSpPr>
          <p:nvPr/>
        </p:nvSpPr>
        <p:spPr>
          <a:xfrm>
            <a:off x="4247969" y="2717418"/>
            <a:ext cx="15843250" cy="7580141"/>
          </a:xfrm>
          <a:prstGeom prst="rect">
            <a:avLst/>
          </a:prstGeom>
        </p:spPr>
        <p:txBody>
          <a:bodyPr vert="horz" lIns="150781" tIns="75390" rIns="150781" bIns="7539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Tuesday, May 3</a:t>
            </a:r>
            <a:r>
              <a:rPr lang="en-US" sz="4800" b="1" baseline="30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rd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11:30am - 12pm PT:</a:t>
            </a: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HIV and STIs: Plans and strategies for screening, prevention, and treatment</a:t>
            </a: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-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Dr. Jonathan </a:t>
            </a:r>
            <a:r>
              <a:rPr lang="en-US" sz="3200" dirty="0" err="1">
                <a:ea typeface="Segoe UI Historic" panose="020B0502040204020203" pitchFamily="34" charset="0"/>
                <a:cs typeface="Segoe UI Historic" panose="020B0502040204020203" pitchFamily="34" charset="0"/>
              </a:rPr>
              <a:t>Iralu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, MD and Dr. Melanie Taylor, MD</a:t>
            </a:r>
          </a:p>
          <a:p>
            <a:pPr marL="457200" lvl="1" indent="0">
              <a:buNone/>
            </a:pPr>
            <a:endParaRPr lang="en-US" sz="320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Tuesday, May 10</a:t>
            </a:r>
            <a:r>
              <a:rPr lang="en-US" sz="4800" b="1" baseline="30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th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11:30am - 12pm PT:</a:t>
            </a: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HCV: Treatments, screening, prevention, and resources </a:t>
            </a:r>
          </a:p>
          <a:p>
            <a:pPr marL="457200" lvl="1" indent="0">
              <a:buNone/>
            </a:pPr>
            <a:r>
              <a:rPr lang="en-US" sz="32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-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Dr. Jorge </a:t>
            </a:r>
            <a:r>
              <a:rPr lang="en-US" sz="3200" dirty="0" err="1">
                <a:ea typeface="Segoe UI Historic" panose="020B0502040204020203" pitchFamily="34" charset="0"/>
                <a:cs typeface="Segoe UI Historic" panose="020B0502040204020203" pitchFamily="34" charset="0"/>
              </a:rPr>
              <a:t>Mera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, MD and Dr. Kelsey Kroon, PharmD</a:t>
            </a:r>
            <a:r>
              <a:rPr lang="en-US" sz="32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 </a:t>
            </a:r>
          </a:p>
          <a:p>
            <a:pPr marL="457200" lvl="1" indent="0">
              <a:buNone/>
            </a:pPr>
            <a:endParaRPr lang="en-US" sz="3200" i="1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Tuesday, May 17</a:t>
            </a:r>
            <a:r>
              <a:rPr lang="en-US" sz="4800" b="1" baseline="30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th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11:30am - 12pm PT:</a:t>
            </a:r>
            <a:endParaRPr lang="en-US" sz="3600" i="1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SUD and Harm reduction: Plans and strategies for screening, treatment of SUD and behavioral health in primary care settings</a:t>
            </a: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-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Dr. Jessica Gregg, MD and LCDR Samantha Gustafson, Pharm D </a:t>
            </a:r>
          </a:p>
          <a:p>
            <a:pPr marL="457200" lvl="1" indent="0">
              <a:buNone/>
            </a:pPr>
            <a:endParaRPr lang="en-US" sz="320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Tuesday, May 24</a:t>
            </a:r>
            <a:r>
              <a:rPr lang="en-US" sz="4800" b="1" baseline="30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th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11:30am - 12pm PT:</a:t>
            </a: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Ending the epidemics in a real and clinical way: Sharing your clinics’ goals and plans </a:t>
            </a:r>
          </a:p>
          <a:p>
            <a:pPr marL="457200" lvl="1" indent="0">
              <a:buNone/>
            </a:pPr>
            <a:r>
              <a:rPr lang="en-US" sz="32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-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Dr. Jorge </a:t>
            </a:r>
            <a:r>
              <a:rPr lang="en-US" sz="3200" dirty="0" err="1">
                <a:ea typeface="Segoe UI Historic" panose="020B0502040204020203" pitchFamily="34" charset="0"/>
                <a:cs typeface="Segoe UI Historic" panose="020B0502040204020203" pitchFamily="34" charset="0"/>
              </a:rPr>
              <a:t>Mera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, MD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EC344-8C09-EA6A-4F25-75640D2F78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7" b="63777"/>
          <a:stretch/>
        </p:blipFill>
        <p:spPr>
          <a:xfrm>
            <a:off x="15843250" y="9750628"/>
            <a:ext cx="3886200" cy="1383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14FF94-692F-F11C-0A09-26D5D1A73ADE}"/>
              </a:ext>
            </a:extLst>
          </p:cNvPr>
          <p:cNvSpPr txBox="1"/>
          <p:nvPr/>
        </p:nvSpPr>
        <p:spPr>
          <a:xfrm>
            <a:off x="2387207" y="10297559"/>
            <a:ext cx="17354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*Connect information will be sent to registered participants only. Invite your colleagues and staff to join the program: </a:t>
            </a:r>
            <a:r>
              <a:rPr lang="en-US" sz="3200" i="1" dirty="0">
                <a:hlinkClick r:id="rId5"/>
              </a:rPr>
              <a:t>https://www.surveymonkey.com/r/EndingtheEpidemicsinIndianCountry</a:t>
            </a:r>
            <a:r>
              <a:rPr lang="en-US" sz="3200" i="1" dirty="0"/>
              <a:t>  </a:t>
            </a:r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3175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2"/>
    </mc:Choice>
    <mc:Fallback>
      <p:transition spd="slow" advTm="69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397"/>
            <a:ext cx="20104100" cy="2520192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E488AD-3F52-42F7-8886-CF1E6AB69A90}"/>
              </a:ext>
            </a:extLst>
          </p:cNvPr>
          <p:cNvSpPr txBox="1">
            <a:spLocks/>
          </p:cNvSpPr>
          <p:nvPr/>
        </p:nvSpPr>
        <p:spPr>
          <a:xfrm>
            <a:off x="4690957" y="2723740"/>
            <a:ext cx="14807964" cy="7634090"/>
          </a:xfrm>
          <a:prstGeom prst="rect">
            <a:avLst/>
          </a:prstGeom>
        </p:spPr>
        <p:txBody>
          <a:bodyPr vert="horz" lIns="150781" tIns="75390" rIns="150781" bIns="753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ea typeface="Segoe UI Symbol" panose="020B0502040204020203" pitchFamily="34" charset="0"/>
                <a:cs typeface="+mn-lt"/>
              </a:rPr>
              <a:t>Please email the following contact with any questions or concerns: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4800" dirty="0">
              <a:ea typeface="Segoe UI Symbol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ea typeface="Segoe UI Symbol" panose="020B0502040204020203" pitchFamily="34" charset="0"/>
              </a:rPr>
              <a:t>Jessica </a:t>
            </a:r>
            <a:r>
              <a:rPr lang="en-US" sz="4800" dirty="0" err="1">
                <a:ea typeface="Segoe UI Symbol" panose="020B0502040204020203" pitchFamily="34" charset="0"/>
              </a:rPr>
              <a:t>Rienstra</a:t>
            </a:r>
            <a:r>
              <a:rPr lang="en-US" sz="4800" dirty="0">
                <a:ea typeface="Segoe UI Symbol" panose="020B0502040204020203" pitchFamily="34" charset="0"/>
              </a:rPr>
              <a:t>, BSN, RN</a:t>
            </a:r>
            <a:br>
              <a:rPr lang="en-US" sz="4800" dirty="0">
                <a:ea typeface="Segoe UI Symbol" panose="020B0502040204020203" pitchFamily="34" charset="0"/>
              </a:rPr>
            </a:br>
            <a:r>
              <a:rPr lang="en-US" sz="4800" dirty="0">
                <a:ea typeface="Segoe UI Symbol" panose="020B0502040204020203" pitchFamily="34" charset="0"/>
              </a:rPr>
              <a:t>she/her/hers</a:t>
            </a:r>
            <a:br>
              <a:rPr lang="en-US" sz="4800" dirty="0">
                <a:ea typeface="Segoe UI Symbol" panose="020B0502040204020203" pitchFamily="34" charset="0"/>
              </a:rPr>
            </a:br>
            <a:r>
              <a:rPr lang="en-US" sz="4800" dirty="0">
                <a:ea typeface="Segoe UI Symbol" panose="020B0502040204020203" pitchFamily="34" charset="0"/>
              </a:rPr>
              <a:t>ECHO Case Manager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ea typeface="Segoe UI Symbol" panose="020B0502040204020203" pitchFamily="34" charset="0"/>
                <a:cs typeface="+mn-lt"/>
              </a:rPr>
              <a:t>Northwest Portland Area Indian Health Board </a:t>
            </a:r>
            <a:br>
              <a:rPr lang="en-US" sz="4800" dirty="0">
                <a:ea typeface="Segoe UI Symbol" panose="020B0502040204020203" pitchFamily="34" charset="0"/>
              </a:rPr>
            </a:br>
            <a:r>
              <a:rPr lang="en-US" sz="4800" dirty="0">
                <a:ea typeface="Segoe UI Symbol" panose="020B0502040204020203" pitchFamily="34" charset="0"/>
                <a:hlinkClick r:id="rId3"/>
              </a:rPr>
              <a:t>jrienstra@npaihb.org</a:t>
            </a:r>
            <a:r>
              <a:rPr lang="en-US" sz="4800" dirty="0">
                <a:ea typeface="Segoe UI Symbol" panose="020B0502040204020203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4617" dirty="0">
              <a:ea typeface="Segoe UI Symbol" panose="020B0502040204020203" pitchFamily="34" charset="0"/>
              <a:cs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398"/>
            <a:ext cx="20104100" cy="2484194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1" tIns="75390" rIns="150781" bIns="75390" rtlCol="0" anchor="ctr"/>
          <a:lstStyle/>
          <a:p>
            <a:pPr algn="ctr"/>
            <a:r>
              <a:rPr lang="en-US" sz="8905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Contact Information</a:t>
            </a:r>
            <a:endParaRPr lang="en-US" sz="2968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2441732"/>
            <a:ext cx="20104102" cy="78858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l="16778" r="64354"/>
          <a:stretch/>
        </p:blipFill>
        <p:spPr>
          <a:xfrm>
            <a:off x="-1" y="2771572"/>
            <a:ext cx="4690958" cy="8435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D0382-1B16-4B59-768B-215448994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7" b="63777"/>
          <a:stretch/>
        </p:blipFill>
        <p:spPr>
          <a:xfrm>
            <a:off x="15843250" y="9823282"/>
            <a:ext cx="3886200" cy="13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0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8"/>
    </mc:Choice>
    <mc:Fallback>
      <p:transition spd="slow" advTm="40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397"/>
            <a:ext cx="20104100" cy="2520192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E488AD-3F52-42F7-8886-CF1E6AB69A90}"/>
              </a:ext>
            </a:extLst>
          </p:cNvPr>
          <p:cNvSpPr txBox="1">
            <a:spLocks/>
          </p:cNvSpPr>
          <p:nvPr/>
        </p:nvSpPr>
        <p:spPr>
          <a:xfrm>
            <a:off x="-2" y="2520589"/>
            <a:ext cx="20104102" cy="3134086"/>
          </a:xfrm>
          <a:prstGeom prst="rect">
            <a:avLst/>
          </a:prstGeom>
        </p:spPr>
        <p:txBody>
          <a:bodyPr vert="horz" lIns="150781" tIns="75390" rIns="150781" bIns="753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ea typeface="Segoe UI Symbol" panose="020B0502040204020203" pitchFamily="34" charset="0"/>
                <a:cs typeface="+mn-lt"/>
              </a:rPr>
              <a:t>The National Clinician Consultation Center </a:t>
            </a:r>
            <a:r>
              <a:rPr lang="en-US" sz="3200" dirty="0">
                <a:ea typeface="Segoe UI Symbol" panose="020B0502040204020203" pitchFamily="34" charset="0"/>
                <a:cs typeface="+mn-lt"/>
              </a:rPr>
              <a:t>is a free clinical decision support/educational resource for clinicians.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ea typeface="Segoe UI Symbol" panose="020B0502040204020203" pitchFamily="34" charset="0"/>
                <a:cs typeface="+mn-lt"/>
              </a:rPr>
              <a:t>Consultants are all highly experienced clinicians and educators.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>
              <a:ea typeface="Segoe UI Symbol" panose="020B0502040204020203" pitchFamily="34" charset="0"/>
              <a:cs typeface="+mn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ea typeface="Segoe UI Symbol" panose="020B0502040204020203" pitchFamily="34" charset="0"/>
                <a:cs typeface="+mn-lt"/>
              </a:rPr>
              <a:t>See </a:t>
            </a:r>
            <a:r>
              <a:rPr lang="en-US" sz="3200" dirty="0">
                <a:ea typeface="Segoe UI Symbol" panose="020B0502040204020203" pitchFamily="34" charset="0"/>
                <a:cs typeface="+mn-lt"/>
                <a:hlinkClick r:id="rId3"/>
              </a:rPr>
              <a:t>https://nccc.ucsf.edu/</a:t>
            </a:r>
            <a:r>
              <a:rPr lang="en-US" sz="3200" dirty="0">
                <a:ea typeface="Segoe UI Symbol" panose="020B0502040204020203" pitchFamily="34" charset="0"/>
                <a:cs typeface="+mn-lt"/>
              </a:rPr>
              <a:t> for more information (online case submission also available!)</a:t>
            </a:r>
            <a:endParaRPr lang="en-US" sz="3200" dirty="0">
              <a:ea typeface="Segoe UI Symbol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>
              <a:ea typeface="Segoe UI Symbol" panose="020B0502040204020203" pitchFamily="34" charset="0"/>
              <a:cs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398"/>
            <a:ext cx="20104100" cy="2484194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1" tIns="75390" rIns="150781" bIns="75390"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National Clinician Consultation Center</a:t>
            </a:r>
            <a:endParaRPr lang="en-US" sz="2400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2441732"/>
            <a:ext cx="20104102" cy="78858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l="16778" r="64354"/>
          <a:stretch/>
        </p:blipFill>
        <p:spPr>
          <a:xfrm>
            <a:off x="-1" y="2771572"/>
            <a:ext cx="4690958" cy="8435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D0382-1B16-4B59-768B-215448994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7" b="63777"/>
          <a:stretch/>
        </p:blipFill>
        <p:spPr>
          <a:xfrm>
            <a:off x="15843250" y="9823282"/>
            <a:ext cx="3886200" cy="1383467"/>
          </a:xfrm>
          <a:prstGeom prst="rect">
            <a:avLst/>
          </a:prstGeom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DD738FA-F0F9-0E1F-BBE2-20A39C1C3351}"/>
              </a:ext>
            </a:extLst>
          </p:cNvPr>
          <p:cNvSpPr/>
          <p:nvPr/>
        </p:nvSpPr>
        <p:spPr>
          <a:xfrm>
            <a:off x="130821" y="5908750"/>
            <a:ext cx="6265199" cy="1903046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Substance Use  	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(855) 300-3595</a:t>
            </a:r>
          </a:p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use evaluation and management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9323615E-504D-79DE-F46B-809ECBF4F354}"/>
              </a:ext>
            </a:extLst>
          </p:cNvPr>
          <p:cNvSpPr/>
          <p:nvPr/>
        </p:nvSpPr>
        <p:spPr>
          <a:xfrm>
            <a:off x="281651" y="8270177"/>
            <a:ext cx="6114369" cy="19030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HIV/AIDS            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(800) 933-3413</a:t>
            </a:r>
            <a:endParaRPr lang="en-US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and treating HIV, from initiating treatment to managing advanced disease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26A498E-CF1D-74CC-4E08-8FD3F7B16782}"/>
              </a:ext>
            </a:extLst>
          </p:cNvPr>
          <p:cNvSpPr/>
          <p:nvPr/>
        </p:nvSpPr>
        <p:spPr>
          <a:xfrm>
            <a:off x="13347072" y="5908750"/>
            <a:ext cx="6626207" cy="1903046"/>
          </a:xfrm>
          <a:prstGeom prst="round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PrEP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     </a:t>
            </a:r>
            <a:r>
              <a:rPr lang="en-US" sz="28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	   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(855) 448-7737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Pre-Exposure Prophylaxis for persons at risk of contracting HIV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F6A456D6-5E12-03DB-476D-E0B134B14C00}"/>
              </a:ext>
            </a:extLst>
          </p:cNvPr>
          <p:cNvSpPr/>
          <p:nvPr/>
        </p:nvSpPr>
        <p:spPr>
          <a:xfrm>
            <a:off x="6584950" y="8235513"/>
            <a:ext cx="6607156" cy="193771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Hepatitis C          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(844) 437-4636</a:t>
            </a:r>
          </a:p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HCV screening, monitoring, and treatment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6B36F79-16DD-B3BB-8C51-9EDE06BEE401}"/>
              </a:ext>
            </a:extLst>
          </p:cNvPr>
          <p:cNvSpPr/>
          <p:nvPr/>
        </p:nvSpPr>
        <p:spPr>
          <a:xfrm>
            <a:off x="6565900" y="5899300"/>
            <a:ext cx="6626206" cy="19124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Perinatal HIV/AIDS  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(888) 448-8765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and treating HIV-infected pregnant women &amp; their infants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84CED70A-2CB7-FB66-4C9F-36CD852C74FE}"/>
              </a:ext>
            </a:extLst>
          </p:cNvPr>
          <p:cNvSpPr/>
          <p:nvPr/>
        </p:nvSpPr>
        <p:spPr>
          <a:xfrm>
            <a:off x="13325501" y="8235513"/>
            <a:ext cx="6669347" cy="192615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PEP           </a:t>
            </a:r>
            <a:r>
              <a:rPr lang="en-US" sz="28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	  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(888) 448-4911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occupational and non-occupational Post-Exposure Prophylaxis to HIV, HBV, and HCV</a:t>
            </a:r>
          </a:p>
        </p:txBody>
      </p:sp>
      <p:pic>
        <p:nvPicPr>
          <p:cNvPr id="19" name="Picture 13" descr="National Clinician Consultation Center">
            <a:extLst>
              <a:ext uri="{FF2B5EF4-FFF2-40B4-BE49-F238E27FC236}">
                <a16:creationId xmlns:a16="http://schemas.microsoft.com/office/drawing/2014/main" id="{D2E14C76-E697-74B7-990C-776F44EF5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0"/>
          <a:stretch/>
        </p:blipFill>
        <p:spPr bwMode="auto">
          <a:xfrm>
            <a:off x="17119141" y="10246727"/>
            <a:ext cx="2743008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3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0"/>
    </mc:Choice>
    <mc:Fallback>
      <p:transition spd="slow" advTm="87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BDD93-EF23-41BB-88F6-EB05D5026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5150" y="2530475"/>
            <a:ext cx="18973800" cy="62484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b="1" dirty="0"/>
              <a:t>This activity is jointly provided by Northwest Portland Area Indian Health Board and Cardea Services</a:t>
            </a:r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 Services is approved as a provider of nursing continuing professional development by Montana Nurses Association, an accredited approver with distinction by the American Nurses Credentialing Center’s Commission on Accreditation.​​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This activity has been planned and implemented in accordance with the accreditation requirements and policies of the California Medical Association (CMA) through the joint </a:t>
            </a:r>
            <a:r>
              <a:rPr lang="en-US" sz="3200" dirty="0" err="1"/>
              <a:t>providership</a:t>
            </a:r>
            <a:r>
              <a:rPr lang="en-US" sz="3200" dirty="0"/>
              <a:t> of Cardea and </a:t>
            </a:r>
            <a:r>
              <a:rPr lang="en-US" sz="3200" b="1" dirty="0"/>
              <a:t>Northwest Portland Area Indian Health Board </a:t>
            </a:r>
            <a:r>
              <a:rPr lang="en-US" sz="3200" dirty="0"/>
              <a:t>. Cardea is accredited by the CMA to provide continuing medical education for physicians.​​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Cardea designates this live web-based training for a maximum of  </a:t>
            </a:r>
            <a:r>
              <a:rPr lang="en-US" sz="3200" b="1" dirty="0">
                <a:latin typeface="Arial"/>
                <a:cs typeface="Arial"/>
              </a:rPr>
              <a:t>1.5</a:t>
            </a:r>
            <a:r>
              <a:rPr lang="en-US" sz="3200" dirty="0">
                <a:latin typeface="Arial"/>
                <a:cs typeface="Arial"/>
              </a:rPr>
              <a:t> </a:t>
            </a:r>
            <a:r>
              <a:rPr lang="en-US" sz="3200" i="1" dirty="0">
                <a:latin typeface="Arial"/>
                <a:cs typeface="Arial"/>
              </a:rPr>
              <a:t>AMA PRA Category 1 Credit(s)TM</a:t>
            </a:r>
            <a:r>
              <a:rPr lang="en-US" sz="3200" dirty="0">
                <a:latin typeface="Arial"/>
                <a:cs typeface="Arial"/>
              </a:rPr>
              <a:t>. Physicians should claim credit commensurate with the extent of their participation in the activity. </a:t>
            </a:r>
            <a:r>
              <a:rPr lang="en-US" sz="3600" dirty="0">
                <a:latin typeface="Arial"/>
                <a:cs typeface="Arial"/>
              </a:rPr>
              <a:t> </a:t>
            </a:r>
          </a:p>
          <a:p>
            <a:endParaRPr lang="en-US" sz="38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55B6-8E7A-4CA6-9062-8E8391545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082675"/>
            <a:ext cx="12707937" cy="1219200"/>
          </a:xfrm>
        </p:spPr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E2D5F-89CD-4F4B-B1D5-900C49E516C8}"/>
              </a:ext>
            </a:extLst>
          </p:cNvPr>
          <p:cNvSpPr/>
          <p:nvPr/>
        </p:nvSpPr>
        <p:spPr>
          <a:xfrm>
            <a:off x="16071850" y="9617075"/>
            <a:ext cx="4032250" cy="169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89F8F29-4A53-1E43-AF73-CE436875C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9876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01266B-6BC6-A841-877E-C298EC77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91" y="9254116"/>
            <a:ext cx="6464210" cy="2115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50168C-B7C6-4148-AFE0-6E41DBA0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0" y="9898060"/>
            <a:ext cx="48895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6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0"/>
    </mc:Choice>
    <mc:Fallback>
      <p:transition spd="slow" advTm="73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1C4BF-27CE-3144-9169-12E076253E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rtl="0" fontAlgn="base"/>
            <a:r>
              <a:rPr lang="en-US" sz="3600" dirty="0"/>
              <a:t>  </a:t>
            </a:r>
          </a:p>
          <a:p>
            <a:pPr rtl="0" fontAlgn="base"/>
            <a:r>
              <a:rPr lang="en-US" sz="3600" dirty="0">
                <a:latin typeface="Arial"/>
                <a:cs typeface="Arial"/>
              </a:rPr>
              <a:t>          The Washington State Pharmacy Association is accredited by the Accreditation Council for Pharmacy Education as a Provider of continuing pharmacy education.​​</a:t>
            </a:r>
          </a:p>
          <a:p>
            <a:pPr rtl="0" fontAlgn="base"/>
            <a:r>
              <a:rPr lang="en-US" sz="3600" dirty="0"/>
              <a:t>​</a:t>
            </a:r>
          </a:p>
          <a:p>
            <a:pPr rtl="0" fontAlgn="base"/>
            <a:r>
              <a:rPr lang="en-US" sz="3600" b="1" dirty="0">
                <a:latin typeface="Arial"/>
                <a:cs typeface="Arial"/>
              </a:rPr>
              <a:t>May 3, 2022</a:t>
            </a:r>
            <a:r>
              <a:rPr lang="en-US" sz="3600" dirty="0">
                <a:latin typeface="Arial"/>
                <a:cs typeface="Arial"/>
              </a:rPr>
              <a:t>, ACPE UAN# | 0130-9999-22-234-L08-P, </a:t>
            </a:r>
            <a:r>
              <a:rPr lang="en-US" sz="3600" b="1" dirty="0">
                <a:latin typeface="Arial"/>
                <a:cs typeface="Arial"/>
              </a:rPr>
              <a:t>1.5</a:t>
            </a:r>
            <a:r>
              <a:rPr lang="en-US" sz="3600" dirty="0">
                <a:latin typeface="Arial"/>
                <a:cs typeface="Arial"/>
              </a:rPr>
              <a:t> ACPE CPE hrs. | Activity Type: Knowledge</a:t>
            </a:r>
          </a:p>
          <a:p>
            <a:r>
              <a:rPr lang="en-US" sz="3600" b="1" dirty="0">
                <a:latin typeface="Arial"/>
                <a:cs typeface="Arial"/>
              </a:rPr>
              <a:t>May 10, 2022</a:t>
            </a:r>
            <a:r>
              <a:rPr lang="en-US" sz="3600" dirty="0">
                <a:latin typeface="Arial"/>
                <a:cs typeface="Arial"/>
              </a:rPr>
              <a:t>, ACPE UAN# | 0130-9999-22-235-L08-P, </a:t>
            </a:r>
            <a:r>
              <a:rPr lang="en-US" sz="3600" b="1" dirty="0">
                <a:latin typeface="Arial"/>
                <a:cs typeface="Arial"/>
              </a:rPr>
              <a:t>1.5</a:t>
            </a:r>
            <a:r>
              <a:rPr lang="en-US" sz="3600" dirty="0">
                <a:latin typeface="Arial"/>
                <a:cs typeface="Arial"/>
              </a:rPr>
              <a:t> ACPE CPE hrs. | Activity Type: Knowledge</a:t>
            </a:r>
            <a:endParaRPr lang="en-US" dirty="0"/>
          </a:p>
          <a:p>
            <a:r>
              <a:rPr lang="en-US" sz="3600" b="1" dirty="0">
                <a:latin typeface="Arial"/>
                <a:cs typeface="Arial"/>
              </a:rPr>
              <a:t>May 17, 2022</a:t>
            </a:r>
            <a:r>
              <a:rPr lang="en-US" sz="3600" dirty="0">
                <a:latin typeface="Arial"/>
                <a:cs typeface="Arial"/>
              </a:rPr>
              <a:t>, ACPE UAN# | 0130-9999-22-236-L08-P, </a:t>
            </a:r>
            <a:r>
              <a:rPr lang="en-US" sz="3600" b="1" dirty="0">
                <a:latin typeface="Arial"/>
                <a:cs typeface="Arial"/>
              </a:rPr>
              <a:t>1.5</a:t>
            </a:r>
            <a:r>
              <a:rPr lang="en-US" sz="3600" dirty="0">
                <a:latin typeface="Arial"/>
                <a:cs typeface="Arial"/>
              </a:rPr>
              <a:t> ACPE CPE hrs. | Activity Type: Knowledge</a:t>
            </a:r>
            <a:endParaRPr lang="en-US" dirty="0"/>
          </a:p>
          <a:p>
            <a:r>
              <a:rPr lang="en-US" sz="3600" b="1" dirty="0">
                <a:latin typeface="Arial"/>
                <a:cs typeface="Arial"/>
              </a:rPr>
              <a:t>May 24, 2022</a:t>
            </a:r>
            <a:r>
              <a:rPr lang="en-US" sz="3600" dirty="0">
                <a:latin typeface="Arial"/>
                <a:cs typeface="Arial"/>
              </a:rPr>
              <a:t>, ACPE UAN# | 0130-9999-22-237-L08-P, </a:t>
            </a:r>
            <a:r>
              <a:rPr lang="en-US" sz="3600" b="1" dirty="0">
                <a:latin typeface="Arial"/>
                <a:cs typeface="Arial"/>
              </a:rPr>
              <a:t>1.5</a:t>
            </a:r>
            <a:r>
              <a:rPr lang="en-US" sz="3600" dirty="0">
                <a:latin typeface="Arial"/>
                <a:cs typeface="Arial"/>
              </a:rPr>
              <a:t> ACPE CPE hrs. | Activity Type: Knowledge</a:t>
            </a:r>
            <a:endParaRPr lang="en-US" dirty="0"/>
          </a:p>
          <a:p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AD560-D56F-46B4-A2F2-8CC9EC02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61" y="3251918"/>
            <a:ext cx="1363142" cy="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6"/>
    </mc:Choice>
    <mc:Fallback>
      <p:transition spd="slow" advTm="85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223D0C0-A5CC-6A4B-B9CE-F2C77879EE5B}"/>
              </a:ext>
            </a:extLst>
          </p:cNvPr>
          <p:cNvSpPr txBox="1">
            <a:spLocks/>
          </p:cNvSpPr>
          <p:nvPr/>
        </p:nvSpPr>
        <p:spPr>
          <a:xfrm>
            <a:off x="1382712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There are no relevant financial relationships with ineligible​ companies for those involved with the ability to control​ the content of this activity.​ 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  <a:r>
              <a:rPr lang="en-US" kern="0" dirty="0">
                <a:solidFill>
                  <a:sysClr val="windowText" lastClr="000000"/>
                </a:solidFill>
              </a:rPr>
              <a:t>​</a:t>
            </a:r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2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1"/>
    </mc:Choice>
    <mc:Fallback>
      <p:transition spd="slow" advTm="422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925BC9-14AA-1F48-B25C-61398275E704}"/>
              </a:ext>
            </a:extLst>
          </p:cNvPr>
          <p:cNvSpPr txBox="1">
            <a:spLocks/>
          </p:cNvSpPr>
          <p:nvPr/>
        </p:nvSpPr>
        <p:spPr>
          <a:xfrm>
            <a:off x="1464508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b="1" u="sng" kern="0" dirty="0">
                <a:solidFill>
                  <a:sysClr val="windowText" lastClr="000000"/>
                </a:solidFill>
              </a:rPr>
              <a:t>COMPLETING THIS ACTIVITY</a:t>
            </a:r>
            <a:r>
              <a:rPr lang="en-US" sz="3600" kern="0" dirty="0">
                <a:solidFill>
                  <a:sysClr val="windowText" lastClr="000000"/>
                </a:solidFill>
              </a:rPr>
              <a:t>​​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Upon successful completion of this activity 1.5 contact hour will be awarded​​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Successful completion of this continuing education activity includes the following: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Attending the entire CE activity;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Completing the online evaluation;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Submitting an online CE request.​​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Your certificate will be sent via email. If you have any questions about this CE activity, contact Kat McLaughlin at kmclaughlin@cardeaservices.org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14833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4"/>
    </mc:Choice>
    <mc:Fallback>
      <p:transition spd="slow" advTm="7774"/>
    </mc:Fallback>
  </mc:AlternateContent>
</p:sld>
</file>

<file path=ppt/theme/theme1.xml><?xml version="1.0" encoding="utf-8"?>
<a:theme xmlns:a="http://schemas.openxmlformats.org/drawingml/2006/main" name="Office Theme">
  <a:themeElements>
    <a:clrScheme name="Cardea">
      <a:dk1>
        <a:sysClr val="windowText" lastClr="000000"/>
      </a:dk1>
      <a:lt1>
        <a:sysClr val="window" lastClr="FFFFFF"/>
      </a:lt1>
      <a:dk2>
        <a:srgbClr val="515151"/>
      </a:dk2>
      <a:lt2>
        <a:srgbClr val="F2AE54"/>
      </a:lt2>
      <a:accent1>
        <a:srgbClr val="21524F"/>
      </a:accent1>
      <a:accent2>
        <a:srgbClr val="C43D29"/>
      </a:accent2>
      <a:accent3>
        <a:srgbClr val="309E99"/>
      </a:accent3>
      <a:accent4>
        <a:srgbClr val="F09929"/>
      </a:accent4>
      <a:accent5>
        <a:srgbClr val="4A3B2E"/>
      </a:accent5>
      <a:accent6>
        <a:srgbClr val="4D7573"/>
      </a:accent6>
      <a:hlink>
        <a:srgbClr val="3D7AB7"/>
      </a:hlink>
      <a:folHlink>
        <a:srgbClr val="C33D0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41A13FD4ED14391A13A920C359674" ma:contentTypeVersion="13" ma:contentTypeDescription="Create a new document." ma:contentTypeScope="" ma:versionID="69de2c5f98826b8ada3d828dd4ef5bb2">
  <xsd:schema xmlns:xsd="http://www.w3.org/2001/XMLSchema" xmlns:xs="http://www.w3.org/2001/XMLSchema" xmlns:p="http://schemas.microsoft.com/office/2006/metadata/properties" xmlns:ns2="0e038788-414a-4a1a-89df-8b94fd1268d8" xmlns:ns3="8957598b-99e0-4075-93e6-351f01cf2787" targetNamespace="http://schemas.microsoft.com/office/2006/metadata/properties" ma:root="true" ma:fieldsID="882d5b23a5725dfc3fbcbb52123f06f3" ns2:_="" ns3:_="">
    <xsd:import namespace="0e038788-414a-4a1a-89df-8b94fd1268d8"/>
    <xsd:import namespace="8957598b-99e0-4075-93e6-351f01cf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38788-414a-4a1a-89df-8b94fd126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7598b-99e0-4075-93e6-351f01cf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EBF67-29E6-43CE-A3BC-7D294ADCC6AB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115cf2bc-7e07-47a4-a629-ed4bd2c92fb0"/>
    <ds:schemaRef ds:uri="http://schemas.microsoft.com/office/2006/documentManagement/types"/>
    <ds:schemaRef ds:uri="http://schemas.openxmlformats.org/package/2006/metadata/core-properties"/>
    <ds:schemaRef ds:uri="8957598b-99e0-4075-93e6-351f01cf278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8DFE37-1F98-48BB-8628-CD6C90D5C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3DC959-0762-4842-9B60-13480F68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38788-414a-4a1a-89df-8b94fd1268d8"/>
    <ds:schemaRef ds:uri="8957598b-99e0-4075-93e6-351f01cf2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830</Words>
  <Application>Microsoft Macintosh PowerPoint</Application>
  <PresentationFormat>Custom</PresentationFormat>
  <Paragraphs>84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Franklin Gothic Demi Cond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CARDEA-ppt slides</dc:title>
  <dc:creator>MJ Coppock</dc:creator>
  <cp:lastModifiedBy>David Stephens</cp:lastModifiedBy>
  <cp:revision>56</cp:revision>
  <dcterms:created xsi:type="dcterms:W3CDTF">2021-09-08T19:51:15Z</dcterms:created>
  <dcterms:modified xsi:type="dcterms:W3CDTF">2022-05-03T17:26:12Z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2021-09-08T00:00:00Z</vt:filetime>
  </property>
  <property fmtid="{D5CDD505-2E9C-101B-9397-08002B2CF9AE}" pid="5" name="ContentTypeId">
    <vt:lpwstr>0x010100EA741A13FD4ED14391A13A920C359674</vt:lpwstr>
  </property>
</Properties>
</file>