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31"/>
  </p:notesMasterIdLst>
  <p:sldIdLst>
    <p:sldId id="256" r:id="rId2"/>
    <p:sldId id="275" r:id="rId3"/>
    <p:sldId id="274" r:id="rId4"/>
    <p:sldId id="258" r:id="rId5"/>
    <p:sldId id="260" r:id="rId6"/>
    <p:sldId id="286" r:id="rId7"/>
    <p:sldId id="261" r:id="rId8"/>
    <p:sldId id="283" r:id="rId9"/>
    <p:sldId id="284" r:id="rId10"/>
    <p:sldId id="259" r:id="rId11"/>
    <p:sldId id="282" r:id="rId12"/>
    <p:sldId id="266" r:id="rId13"/>
    <p:sldId id="267" r:id="rId14"/>
    <p:sldId id="268" r:id="rId15"/>
    <p:sldId id="269" r:id="rId16"/>
    <p:sldId id="289" r:id="rId17"/>
    <p:sldId id="264" r:id="rId18"/>
    <p:sldId id="288" r:id="rId19"/>
    <p:sldId id="270" r:id="rId20"/>
    <p:sldId id="276" r:id="rId21"/>
    <p:sldId id="287" r:id="rId22"/>
    <p:sldId id="273" r:id="rId23"/>
    <p:sldId id="290" r:id="rId24"/>
    <p:sldId id="271" r:id="rId25"/>
    <p:sldId id="272" r:id="rId26"/>
    <p:sldId id="292" r:id="rId27"/>
    <p:sldId id="291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d, Teresa (IHS/BEM/RDL)" initials="GT(" lastIdx="24" clrIdx="0">
    <p:extLst>
      <p:ext uri="{19B8F6BF-5375-455C-9EA6-DF929625EA0E}">
        <p15:presenceInfo xmlns:p15="http://schemas.microsoft.com/office/powerpoint/2012/main" userId="S-1-5-21-1547161642-606747145-682003330-235705" providerId="AD"/>
      </p:ext>
    </p:extLst>
  </p:cmAuthor>
  <p:cmAuthor id="2" name="teresa grund" initials="tg" lastIdx="3" clrIdx="1">
    <p:extLst>
      <p:ext uri="{19B8F6BF-5375-455C-9EA6-DF929625EA0E}">
        <p15:presenceInfo xmlns:p15="http://schemas.microsoft.com/office/powerpoint/2012/main" userId="dcdbf319c8fbc5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 autoAdjust="0"/>
    <p:restoredTop sz="51860" autoAdjust="0"/>
  </p:normalViewPr>
  <p:slideViewPr>
    <p:cSldViewPr snapToGrid="0" snapToObjects="1">
      <p:cViewPr varScale="1">
        <p:scale>
          <a:sx n="59" d="100"/>
          <a:sy n="59" d="100"/>
        </p:scale>
        <p:origin x="27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F4B9E-6D21-4B4F-89B6-2D1F54342A4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2E9423-A8E7-4B83-8CC5-94520D0EB68A}">
      <dgm:prSet/>
      <dgm:spPr/>
      <dgm:t>
        <a:bodyPr/>
        <a:lstStyle/>
        <a:p>
          <a:pPr algn="ctr"/>
          <a:r>
            <a:rPr lang="en-US" dirty="0"/>
            <a:t>Define opioid withdrawal management</a:t>
          </a:r>
        </a:p>
      </dgm:t>
    </dgm:pt>
    <dgm:pt modelId="{19270682-A346-4644-9E6E-082B93C2464A}" type="parTrans" cxnId="{A2ED17BB-CA44-4A3E-93EA-AA27C3636656}">
      <dgm:prSet/>
      <dgm:spPr/>
      <dgm:t>
        <a:bodyPr/>
        <a:lstStyle/>
        <a:p>
          <a:endParaRPr lang="en-US"/>
        </a:p>
      </dgm:t>
    </dgm:pt>
    <dgm:pt modelId="{2A1391AE-F1B4-4C80-96FA-E0E179D7AE86}" type="sibTrans" cxnId="{A2ED17BB-CA44-4A3E-93EA-AA27C363665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FEAFAFC-605D-4AF2-892F-B54D61680EE5}">
      <dgm:prSet/>
      <dgm:spPr/>
      <dgm:t>
        <a:bodyPr/>
        <a:lstStyle/>
        <a:p>
          <a:pPr algn="ctr"/>
          <a:r>
            <a:rPr lang="en-US" dirty="0"/>
            <a:t>Identify signs and symptoms of opioid withdrawal</a:t>
          </a:r>
        </a:p>
      </dgm:t>
    </dgm:pt>
    <dgm:pt modelId="{0E05EBF5-5E2F-43DA-A4CD-455695C40405}" type="parTrans" cxnId="{5E498861-4CAC-46CE-AE2F-A90911269FAE}">
      <dgm:prSet/>
      <dgm:spPr/>
      <dgm:t>
        <a:bodyPr/>
        <a:lstStyle/>
        <a:p>
          <a:endParaRPr lang="en-US"/>
        </a:p>
      </dgm:t>
    </dgm:pt>
    <dgm:pt modelId="{EA54734D-79AD-4BD7-9CD7-6054A0A2D55D}" type="sibTrans" cxnId="{5E498861-4CAC-46CE-AE2F-A90911269FA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49CA57-B846-48A6-AD2C-23F357DFCFD1}">
      <dgm:prSet/>
      <dgm:spPr/>
      <dgm:t>
        <a:bodyPr/>
        <a:lstStyle/>
        <a:p>
          <a:pPr algn="ctr"/>
          <a:r>
            <a:rPr lang="en-US" dirty="0"/>
            <a:t>Identify treatment options for withdrawal management</a:t>
          </a:r>
        </a:p>
      </dgm:t>
    </dgm:pt>
    <dgm:pt modelId="{FF68F0E2-814E-46BA-86CA-2FC008198E4A}" type="parTrans" cxnId="{290EC4CA-A022-4ACD-9DBA-0589196A8154}">
      <dgm:prSet/>
      <dgm:spPr/>
      <dgm:t>
        <a:bodyPr/>
        <a:lstStyle/>
        <a:p>
          <a:endParaRPr lang="en-US"/>
        </a:p>
      </dgm:t>
    </dgm:pt>
    <dgm:pt modelId="{B2BBF9DB-E6FA-4F97-9B72-0552844FC06B}" type="sibTrans" cxnId="{290EC4CA-A022-4ACD-9DBA-0589196A815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5AB00B3-039B-6449-A6E9-29DF93706982}" type="pres">
      <dgm:prSet presAssocID="{E08F4B9E-6D21-4B4F-89B6-2D1F54342A43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8AC03-541E-1B44-8B5C-14ECE03EC8EC}" type="pres">
      <dgm:prSet presAssocID="{7A2E9423-A8E7-4B83-8CC5-94520D0EB68A}" presName="compositeNode" presStyleCnt="0">
        <dgm:presLayoutVars>
          <dgm:bulletEnabled val="1"/>
        </dgm:presLayoutVars>
      </dgm:prSet>
      <dgm:spPr/>
    </dgm:pt>
    <dgm:pt modelId="{8613F6E7-99C3-764C-BBBC-C027E7247E7B}" type="pres">
      <dgm:prSet presAssocID="{7A2E9423-A8E7-4B83-8CC5-94520D0EB68A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6CFEBB38-88E4-4644-8AC4-8FDC05A8CF03}" type="pres">
      <dgm:prSet presAssocID="{2A1391AE-F1B4-4C80-96FA-E0E179D7AE86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C469D2F-00EE-0C4F-9C1F-77E1B5314148}" type="pres">
      <dgm:prSet presAssocID="{7A2E9423-A8E7-4B83-8CC5-94520D0EB68A}" presName="bottomLine" presStyleLbl="alignNode1" presStyleIdx="1" presStyleCnt="6">
        <dgm:presLayoutVars/>
      </dgm:prSet>
      <dgm:spPr/>
    </dgm:pt>
    <dgm:pt modelId="{BECF195E-30DB-8749-A54A-FFFB734A899A}" type="pres">
      <dgm:prSet presAssocID="{7A2E9423-A8E7-4B83-8CC5-94520D0EB68A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C2D0D-C79D-4943-9B85-691587FA581F}" type="pres">
      <dgm:prSet presAssocID="{2A1391AE-F1B4-4C80-96FA-E0E179D7AE86}" presName="sibTrans" presStyleCnt="0"/>
      <dgm:spPr/>
    </dgm:pt>
    <dgm:pt modelId="{19999266-68CC-D147-99D1-FFECB7B229BC}" type="pres">
      <dgm:prSet presAssocID="{4FEAFAFC-605D-4AF2-892F-B54D61680EE5}" presName="compositeNode" presStyleCnt="0">
        <dgm:presLayoutVars>
          <dgm:bulletEnabled val="1"/>
        </dgm:presLayoutVars>
      </dgm:prSet>
      <dgm:spPr/>
    </dgm:pt>
    <dgm:pt modelId="{F8DED017-E21C-B147-8F49-F582005FCA6C}" type="pres">
      <dgm:prSet presAssocID="{4FEAFAFC-605D-4AF2-892F-B54D61680EE5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8E2F4863-419A-A94F-92DC-2E5AE26EDA63}" type="pres">
      <dgm:prSet presAssocID="{EA54734D-79AD-4BD7-9CD7-6054A0A2D55D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F963670-A63D-ED46-B04A-F156107F51AC}" type="pres">
      <dgm:prSet presAssocID="{4FEAFAFC-605D-4AF2-892F-B54D61680EE5}" presName="bottomLine" presStyleLbl="alignNode1" presStyleIdx="3" presStyleCnt="6">
        <dgm:presLayoutVars/>
      </dgm:prSet>
      <dgm:spPr/>
    </dgm:pt>
    <dgm:pt modelId="{F23EE98D-1A7A-2D44-BACF-BAA6D4E8A187}" type="pres">
      <dgm:prSet presAssocID="{4FEAFAFC-605D-4AF2-892F-B54D61680EE5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77C86-4D33-8943-B8CC-32728B3A5ECC}" type="pres">
      <dgm:prSet presAssocID="{EA54734D-79AD-4BD7-9CD7-6054A0A2D55D}" presName="sibTrans" presStyleCnt="0"/>
      <dgm:spPr/>
    </dgm:pt>
    <dgm:pt modelId="{746E0B1A-1166-EB45-BD8F-7A849E5B7341}" type="pres">
      <dgm:prSet presAssocID="{4D49CA57-B846-48A6-AD2C-23F357DFCFD1}" presName="compositeNode" presStyleCnt="0">
        <dgm:presLayoutVars>
          <dgm:bulletEnabled val="1"/>
        </dgm:presLayoutVars>
      </dgm:prSet>
      <dgm:spPr/>
    </dgm:pt>
    <dgm:pt modelId="{53E1BCFC-25AF-0D43-AAD1-EAE3330B4197}" type="pres">
      <dgm:prSet presAssocID="{4D49CA57-B846-48A6-AD2C-23F357DFCFD1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2A2ED44A-E12E-8646-9EA2-3FD3B03528E7}" type="pres">
      <dgm:prSet presAssocID="{B2BBF9DB-E6FA-4F97-9B72-0552844FC06B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1471FA2-D93E-3B4F-980D-98479F211706}" type="pres">
      <dgm:prSet presAssocID="{4D49CA57-B846-48A6-AD2C-23F357DFCFD1}" presName="bottomLine" presStyleLbl="alignNode1" presStyleIdx="5" presStyleCnt="6">
        <dgm:presLayoutVars/>
      </dgm:prSet>
      <dgm:spPr/>
    </dgm:pt>
    <dgm:pt modelId="{18B9F61B-E770-3445-9C33-0F2C43A0761F}" type="pres">
      <dgm:prSet presAssocID="{4D49CA57-B846-48A6-AD2C-23F357DFCFD1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56730-0297-3D48-B337-404A0BCB3562}" type="presOf" srcId="{4FEAFAFC-605D-4AF2-892F-B54D61680EE5}" destId="{F23EE98D-1A7A-2D44-BACF-BAA6D4E8A187}" srcOrd="1" destOrd="0" presId="urn:microsoft.com/office/officeart/2016/7/layout/BasicLinearProcessNumbered"/>
    <dgm:cxn modelId="{A2ED17BB-CA44-4A3E-93EA-AA27C3636656}" srcId="{E08F4B9E-6D21-4B4F-89B6-2D1F54342A43}" destId="{7A2E9423-A8E7-4B83-8CC5-94520D0EB68A}" srcOrd="0" destOrd="0" parTransId="{19270682-A346-4644-9E6E-082B93C2464A}" sibTransId="{2A1391AE-F1B4-4C80-96FA-E0E179D7AE86}"/>
    <dgm:cxn modelId="{5E498861-4CAC-46CE-AE2F-A90911269FAE}" srcId="{E08F4B9E-6D21-4B4F-89B6-2D1F54342A43}" destId="{4FEAFAFC-605D-4AF2-892F-B54D61680EE5}" srcOrd="1" destOrd="0" parTransId="{0E05EBF5-5E2F-43DA-A4CD-455695C40405}" sibTransId="{EA54734D-79AD-4BD7-9CD7-6054A0A2D55D}"/>
    <dgm:cxn modelId="{290EC4CA-A022-4ACD-9DBA-0589196A8154}" srcId="{E08F4B9E-6D21-4B4F-89B6-2D1F54342A43}" destId="{4D49CA57-B846-48A6-AD2C-23F357DFCFD1}" srcOrd="2" destOrd="0" parTransId="{FF68F0E2-814E-46BA-86CA-2FC008198E4A}" sibTransId="{B2BBF9DB-E6FA-4F97-9B72-0552844FC06B}"/>
    <dgm:cxn modelId="{E046FE61-78A4-D344-A60B-B2AC6ED3A6EC}" type="presOf" srcId="{7A2E9423-A8E7-4B83-8CC5-94520D0EB68A}" destId="{BECF195E-30DB-8749-A54A-FFFB734A899A}" srcOrd="1" destOrd="0" presId="urn:microsoft.com/office/officeart/2016/7/layout/BasicLinearProcessNumbered"/>
    <dgm:cxn modelId="{B8FA9C7C-7BAC-1E4A-8FE3-0EB1E377688E}" type="presOf" srcId="{EA54734D-79AD-4BD7-9CD7-6054A0A2D55D}" destId="{8E2F4863-419A-A94F-92DC-2E5AE26EDA63}" srcOrd="0" destOrd="0" presId="urn:microsoft.com/office/officeart/2016/7/layout/BasicLinearProcessNumbered"/>
    <dgm:cxn modelId="{659916E3-3EC8-3B4E-B28D-71FDBA6E6400}" type="presOf" srcId="{4FEAFAFC-605D-4AF2-892F-B54D61680EE5}" destId="{F8DED017-E21C-B147-8F49-F582005FCA6C}" srcOrd="0" destOrd="0" presId="urn:microsoft.com/office/officeart/2016/7/layout/BasicLinearProcessNumbered"/>
    <dgm:cxn modelId="{E9B46BB9-650A-034B-8F41-DA063E29F117}" type="presOf" srcId="{E08F4B9E-6D21-4B4F-89B6-2D1F54342A43}" destId="{B5AB00B3-039B-6449-A6E9-29DF93706982}" srcOrd="0" destOrd="0" presId="urn:microsoft.com/office/officeart/2016/7/layout/BasicLinearProcessNumbered"/>
    <dgm:cxn modelId="{972FC775-22D1-424A-90B5-362D56A80E66}" type="presOf" srcId="{7A2E9423-A8E7-4B83-8CC5-94520D0EB68A}" destId="{8613F6E7-99C3-764C-BBBC-C027E7247E7B}" srcOrd="0" destOrd="0" presId="urn:microsoft.com/office/officeart/2016/7/layout/BasicLinearProcessNumbered"/>
    <dgm:cxn modelId="{00AB2A4E-A6DE-A74A-9DCF-1D768A02E499}" type="presOf" srcId="{2A1391AE-F1B4-4C80-96FA-E0E179D7AE86}" destId="{6CFEBB38-88E4-4644-8AC4-8FDC05A8CF03}" srcOrd="0" destOrd="0" presId="urn:microsoft.com/office/officeart/2016/7/layout/BasicLinearProcessNumbered"/>
    <dgm:cxn modelId="{E08D2CE9-25CA-9940-918D-3EA3869C5A8C}" type="presOf" srcId="{4D49CA57-B846-48A6-AD2C-23F357DFCFD1}" destId="{18B9F61B-E770-3445-9C33-0F2C43A0761F}" srcOrd="1" destOrd="0" presId="urn:microsoft.com/office/officeart/2016/7/layout/BasicLinearProcessNumbered"/>
    <dgm:cxn modelId="{CBCC1622-570A-2349-83BD-D2B2E552DD0B}" type="presOf" srcId="{4D49CA57-B846-48A6-AD2C-23F357DFCFD1}" destId="{53E1BCFC-25AF-0D43-AAD1-EAE3330B4197}" srcOrd="0" destOrd="0" presId="urn:microsoft.com/office/officeart/2016/7/layout/BasicLinearProcessNumbered"/>
    <dgm:cxn modelId="{65F60C13-137D-F347-94A0-41E45692D5D2}" type="presOf" srcId="{B2BBF9DB-E6FA-4F97-9B72-0552844FC06B}" destId="{2A2ED44A-E12E-8646-9EA2-3FD3B03528E7}" srcOrd="0" destOrd="0" presId="urn:microsoft.com/office/officeart/2016/7/layout/BasicLinearProcessNumbered"/>
    <dgm:cxn modelId="{C7F58768-EFD9-334D-9896-01D9BF57BAB6}" type="presParOf" srcId="{B5AB00B3-039B-6449-A6E9-29DF93706982}" destId="{AD88AC03-541E-1B44-8B5C-14ECE03EC8EC}" srcOrd="0" destOrd="0" presId="urn:microsoft.com/office/officeart/2016/7/layout/BasicLinearProcessNumbered"/>
    <dgm:cxn modelId="{C1B20AE7-3F5F-0B43-8977-62F3761573BA}" type="presParOf" srcId="{AD88AC03-541E-1B44-8B5C-14ECE03EC8EC}" destId="{8613F6E7-99C3-764C-BBBC-C027E7247E7B}" srcOrd="0" destOrd="0" presId="urn:microsoft.com/office/officeart/2016/7/layout/BasicLinearProcessNumbered"/>
    <dgm:cxn modelId="{7F5D32CE-4FE9-9E48-ABBE-83DB88894DD2}" type="presParOf" srcId="{AD88AC03-541E-1B44-8B5C-14ECE03EC8EC}" destId="{6CFEBB38-88E4-4644-8AC4-8FDC05A8CF03}" srcOrd="1" destOrd="0" presId="urn:microsoft.com/office/officeart/2016/7/layout/BasicLinearProcessNumbered"/>
    <dgm:cxn modelId="{3C2FD601-50E7-0B42-B807-7EB87D03C13D}" type="presParOf" srcId="{AD88AC03-541E-1B44-8B5C-14ECE03EC8EC}" destId="{0C469D2F-00EE-0C4F-9C1F-77E1B5314148}" srcOrd="2" destOrd="0" presId="urn:microsoft.com/office/officeart/2016/7/layout/BasicLinearProcessNumbered"/>
    <dgm:cxn modelId="{F8363231-AA4E-1842-9819-310B2D75EB2A}" type="presParOf" srcId="{AD88AC03-541E-1B44-8B5C-14ECE03EC8EC}" destId="{BECF195E-30DB-8749-A54A-FFFB734A899A}" srcOrd="3" destOrd="0" presId="urn:microsoft.com/office/officeart/2016/7/layout/BasicLinearProcessNumbered"/>
    <dgm:cxn modelId="{B2D6978E-CDAD-E849-BB02-514DB3427B9C}" type="presParOf" srcId="{B5AB00B3-039B-6449-A6E9-29DF93706982}" destId="{653C2D0D-C79D-4943-9B85-691587FA581F}" srcOrd="1" destOrd="0" presId="urn:microsoft.com/office/officeart/2016/7/layout/BasicLinearProcessNumbered"/>
    <dgm:cxn modelId="{D6532FD2-DCB3-E14C-9977-CB7ED12A6342}" type="presParOf" srcId="{B5AB00B3-039B-6449-A6E9-29DF93706982}" destId="{19999266-68CC-D147-99D1-FFECB7B229BC}" srcOrd="2" destOrd="0" presId="urn:microsoft.com/office/officeart/2016/7/layout/BasicLinearProcessNumbered"/>
    <dgm:cxn modelId="{D4934EDC-447D-3D42-AF22-30B5FF5A5B57}" type="presParOf" srcId="{19999266-68CC-D147-99D1-FFECB7B229BC}" destId="{F8DED017-E21C-B147-8F49-F582005FCA6C}" srcOrd="0" destOrd="0" presId="urn:microsoft.com/office/officeart/2016/7/layout/BasicLinearProcessNumbered"/>
    <dgm:cxn modelId="{23E2EC53-1BA0-994F-A48C-0D7603465069}" type="presParOf" srcId="{19999266-68CC-D147-99D1-FFECB7B229BC}" destId="{8E2F4863-419A-A94F-92DC-2E5AE26EDA63}" srcOrd="1" destOrd="0" presId="urn:microsoft.com/office/officeart/2016/7/layout/BasicLinearProcessNumbered"/>
    <dgm:cxn modelId="{9053B6E6-913A-084E-9DC8-883F51B214BF}" type="presParOf" srcId="{19999266-68CC-D147-99D1-FFECB7B229BC}" destId="{9F963670-A63D-ED46-B04A-F156107F51AC}" srcOrd="2" destOrd="0" presId="urn:microsoft.com/office/officeart/2016/7/layout/BasicLinearProcessNumbered"/>
    <dgm:cxn modelId="{6138B701-D265-5440-A6B5-4687D6B0889E}" type="presParOf" srcId="{19999266-68CC-D147-99D1-FFECB7B229BC}" destId="{F23EE98D-1A7A-2D44-BACF-BAA6D4E8A187}" srcOrd="3" destOrd="0" presId="urn:microsoft.com/office/officeart/2016/7/layout/BasicLinearProcessNumbered"/>
    <dgm:cxn modelId="{241D4103-E794-C543-8916-4959CD58D9A4}" type="presParOf" srcId="{B5AB00B3-039B-6449-A6E9-29DF93706982}" destId="{94B77C86-4D33-8943-B8CC-32728B3A5ECC}" srcOrd="3" destOrd="0" presId="urn:microsoft.com/office/officeart/2016/7/layout/BasicLinearProcessNumbered"/>
    <dgm:cxn modelId="{CBD5F196-FF48-CF41-8B42-EBB250C1B6D7}" type="presParOf" srcId="{B5AB00B3-039B-6449-A6E9-29DF93706982}" destId="{746E0B1A-1166-EB45-BD8F-7A849E5B7341}" srcOrd="4" destOrd="0" presId="urn:microsoft.com/office/officeart/2016/7/layout/BasicLinearProcessNumbered"/>
    <dgm:cxn modelId="{BC3DD9BB-EC25-144F-BF62-1A8E47D0D429}" type="presParOf" srcId="{746E0B1A-1166-EB45-BD8F-7A849E5B7341}" destId="{53E1BCFC-25AF-0D43-AAD1-EAE3330B4197}" srcOrd="0" destOrd="0" presId="urn:microsoft.com/office/officeart/2016/7/layout/BasicLinearProcessNumbered"/>
    <dgm:cxn modelId="{AE000689-C7BD-5348-A5F2-A9D9D65B659D}" type="presParOf" srcId="{746E0B1A-1166-EB45-BD8F-7A849E5B7341}" destId="{2A2ED44A-E12E-8646-9EA2-3FD3B03528E7}" srcOrd="1" destOrd="0" presId="urn:microsoft.com/office/officeart/2016/7/layout/BasicLinearProcessNumbered"/>
    <dgm:cxn modelId="{D881DAA6-1186-0544-B150-35CB726BDB68}" type="presParOf" srcId="{746E0B1A-1166-EB45-BD8F-7A849E5B7341}" destId="{E1471FA2-D93E-3B4F-980D-98479F211706}" srcOrd="2" destOrd="0" presId="urn:microsoft.com/office/officeart/2016/7/layout/BasicLinearProcessNumbered"/>
    <dgm:cxn modelId="{7FBFC783-E9D1-C64D-B8C8-D7892EDCEFDC}" type="presParOf" srcId="{746E0B1A-1166-EB45-BD8F-7A849E5B7341}" destId="{18B9F61B-E770-3445-9C33-0F2C43A0761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619C7-2815-4566-8A3D-593F6E6FF6C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C161F3-5250-4731-8BA2-81F7B2247802}">
      <dgm:prSet/>
      <dgm:spPr/>
      <dgm:t>
        <a:bodyPr/>
        <a:lstStyle/>
        <a:p>
          <a:r>
            <a:rPr lang="en-US"/>
            <a:t>What are opioids?</a:t>
          </a:r>
        </a:p>
      </dgm:t>
    </dgm:pt>
    <dgm:pt modelId="{5EA74E1C-D117-4D48-9253-5DDDF0415E75}" type="parTrans" cxnId="{8D89EAFD-2C4D-4BE4-9D3D-5D03B1817EB4}">
      <dgm:prSet/>
      <dgm:spPr/>
      <dgm:t>
        <a:bodyPr/>
        <a:lstStyle/>
        <a:p>
          <a:endParaRPr lang="en-US"/>
        </a:p>
      </dgm:t>
    </dgm:pt>
    <dgm:pt modelId="{23BDF7FE-C8F5-4FF5-B532-567B5A820F2A}" type="sibTrans" cxnId="{8D89EAFD-2C4D-4BE4-9D3D-5D03B1817EB4}">
      <dgm:prSet/>
      <dgm:spPr/>
      <dgm:t>
        <a:bodyPr/>
        <a:lstStyle/>
        <a:p>
          <a:endParaRPr lang="en-US"/>
        </a:p>
      </dgm:t>
    </dgm:pt>
    <dgm:pt modelId="{2192F65C-9A2D-4009-A286-167977750D5D}">
      <dgm:prSet/>
      <dgm:spPr/>
      <dgm:t>
        <a:bodyPr/>
        <a:lstStyle/>
        <a:p>
          <a:r>
            <a:rPr lang="en-US"/>
            <a:t>Heroin, methadone, oxycodone, hydrocodone, morphine, codeine, fentanyl</a:t>
          </a:r>
        </a:p>
      </dgm:t>
    </dgm:pt>
    <dgm:pt modelId="{473636C3-9549-4F90-8F88-8B25745AE153}" type="parTrans" cxnId="{3E2E52E1-44DD-4EB9-87AD-4D8356A4766F}">
      <dgm:prSet/>
      <dgm:spPr/>
      <dgm:t>
        <a:bodyPr/>
        <a:lstStyle/>
        <a:p>
          <a:endParaRPr lang="en-US"/>
        </a:p>
      </dgm:t>
    </dgm:pt>
    <dgm:pt modelId="{AD4E781F-1136-46AF-8F79-A9487561BBC6}" type="sibTrans" cxnId="{3E2E52E1-44DD-4EB9-87AD-4D8356A4766F}">
      <dgm:prSet/>
      <dgm:spPr/>
      <dgm:t>
        <a:bodyPr/>
        <a:lstStyle/>
        <a:p>
          <a:endParaRPr lang="en-US"/>
        </a:p>
      </dgm:t>
    </dgm:pt>
    <dgm:pt modelId="{1788DF50-1523-4066-9113-EEF75ABB57FF}">
      <dgm:prSet/>
      <dgm:spPr/>
      <dgm:t>
        <a:bodyPr/>
        <a:lstStyle/>
        <a:p>
          <a:r>
            <a:rPr lang="en-US"/>
            <a:t>Uncomfortable and difficult </a:t>
          </a:r>
        </a:p>
      </dgm:t>
    </dgm:pt>
    <dgm:pt modelId="{C42BA83A-DAD7-40CF-8ABB-36A397D2CB61}" type="parTrans" cxnId="{39A01A72-F34B-49BE-B3D5-63344C980662}">
      <dgm:prSet/>
      <dgm:spPr/>
      <dgm:t>
        <a:bodyPr/>
        <a:lstStyle/>
        <a:p>
          <a:endParaRPr lang="en-US"/>
        </a:p>
      </dgm:t>
    </dgm:pt>
    <dgm:pt modelId="{A8583B47-D5CF-4EE0-AB29-4C70616F4A0D}" type="sibTrans" cxnId="{39A01A72-F34B-49BE-B3D5-63344C980662}">
      <dgm:prSet/>
      <dgm:spPr/>
      <dgm:t>
        <a:bodyPr/>
        <a:lstStyle/>
        <a:p>
          <a:endParaRPr lang="en-US"/>
        </a:p>
      </dgm:t>
    </dgm:pt>
    <dgm:pt modelId="{20FB77D4-85DE-484A-A12D-92319EC12E9E}">
      <dgm:prSet/>
      <dgm:spPr/>
      <dgm:t>
        <a:bodyPr/>
        <a:lstStyle/>
        <a:p>
          <a:r>
            <a:rPr lang="en-US"/>
            <a:t>“Flu-like” symptoms</a:t>
          </a:r>
        </a:p>
      </dgm:t>
    </dgm:pt>
    <dgm:pt modelId="{5E71CBF7-E815-4ABB-B9F2-FC3E95064839}" type="parTrans" cxnId="{25056D7F-F020-44BB-8FB4-35FDA96548A8}">
      <dgm:prSet/>
      <dgm:spPr/>
      <dgm:t>
        <a:bodyPr/>
        <a:lstStyle/>
        <a:p>
          <a:endParaRPr lang="en-US"/>
        </a:p>
      </dgm:t>
    </dgm:pt>
    <dgm:pt modelId="{65E66610-5326-47FA-8322-8D3747B2C02B}" type="sibTrans" cxnId="{25056D7F-F020-44BB-8FB4-35FDA96548A8}">
      <dgm:prSet/>
      <dgm:spPr/>
      <dgm:t>
        <a:bodyPr/>
        <a:lstStyle/>
        <a:p>
          <a:endParaRPr lang="en-US"/>
        </a:p>
      </dgm:t>
    </dgm:pt>
    <dgm:pt modelId="{E9D42C3E-CF5C-45CE-840B-A08C8E9C80FC}">
      <dgm:prSet/>
      <dgm:spPr/>
      <dgm:t>
        <a:bodyPr/>
        <a:lstStyle/>
        <a:p>
          <a:r>
            <a:rPr lang="en-US"/>
            <a:t>Rarely life-threatening</a:t>
          </a:r>
        </a:p>
      </dgm:t>
    </dgm:pt>
    <dgm:pt modelId="{C47A4265-B837-4F58-8C47-289F8AC12285}" type="parTrans" cxnId="{D4E163F2-1C3F-4FCF-86DF-B07624293F6D}">
      <dgm:prSet/>
      <dgm:spPr/>
      <dgm:t>
        <a:bodyPr/>
        <a:lstStyle/>
        <a:p>
          <a:endParaRPr lang="en-US"/>
        </a:p>
      </dgm:t>
    </dgm:pt>
    <dgm:pt modelId="{2448FCA7-DDC6-4261-BE68-F8E22D64B0D2}" type="sibTrans" cxnId="{D4E163F2-1C3F-4FCF-86DF-B07624293F6D}">
      <dgm:prSet/>
      <dgm:spPr/>
      <dgm:t>
        <a:bodyPr/>
        <a:lstStyle/>
        <a:p>
          <a:endParaRPr lang="en-US"/>
        </a:p>
      </dgm:t>
    </dgm:pt>
    <dgm:pt modelId="{5496821A-4D3A-4352-9254-D118A7AC5355}">
      <dgm:prSet/>
      <dgm:spPr/>
      <dgm:t>
        <a:bodyPr/>
        <a:lstStyle/>
        <a:p>
          <a:r>
            <a:rPr lang="en-US" dirty="0"/>
            <a:t>Manage with caution in pregnancy</a:t>
          </a:r>
        </a:p>
      </dgm:t>
    </dgm:pt>
    <dgm:pt modelId="{F566008C-A627-4D43-807C-B99DC1EDF084}" type="parTrans" cxnId="{C0AAF96C-4A9F-4B91-B20C-89363310A974}">
      <dgm:prSet/>
      <dgm:spPr/>
      <dgm:t>
        <a:bodyPr/>
        <a:lstStyle/>
        <a:p>
          <a:endParaRPr lang="en-US"/>
        </a:p>
      </dgm:t>
    </dgm:pt>
    <dgm:pt modelId="{98DA24B7-560A-48BA-A84F-F90885584DA1}" type="sibTrans" cxnId="{C0AAF96C-4A9F-4B91-B20C-89363310A974}">
      <dgm:prSet/>
      <dgm:spPr/>
      <dgm:t>
        <a:bodyPr/>
        <a:lstStyle/>
        <a:p>
          <a:endParaRPr lang="en-US"/>
        </a:p>
      </dgm:t>
    </dgm:pt>
    <dgm:pt modelId="{C831F98D-BC33-7340-BC44-E4EA49428842}" type="pres">
      <dgm:prSet presAssocID="{B2A619C7-2815-4566-8A3D-593F6E6FF6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D72AD-5C4F-1B4D-BBDA-54B9FE14C077}" type="pres">
      <dgm:prSet presAssocID="{94C161F3-5250-4731-8BA2-81F7B2247802}" presName="parentLin" presStyleCnt="0"/>
      <dgm:spPr/>
    </dgm:pt>
    <dgm:pt modelId="{0CA4132E-6097-0545-B32E-BE0E57401E74}" type="pres">
      <dgm:prSet presAssocID="{94C161F3-5250-4731-8BA2-81F7B224780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C762A6-6CBF-AD4D-B315-17801495F48E}" type="pres">
      <dgm:prSet presAssocID="{94C161F3-5250-4731-8BA2-81F7B22478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E8D47-E8C7-DE4F-ACCC-AEA51FEE36F5}" type="pres">
      <dgm:prSet presAssocID="{94C161F3-5250-4731-8BA2-81F7B2247802}" presName="negativeSpace" presStyleCnt="0"/>
      <dgm:spPr/>
    </dgm:pt>
    <dgm:pt modelId="{E2CAF2D5-61FF-2046-B1D1-DE7EE75168BC}" type="pres">
      <dgm:prSet presAssocID="{94C161F3-5250-4731-8BA2-81F7B224780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E34C-9C8D-7E40-B61D-E0405A0CCD54}" type="pres">
      <dgm:prSet presAssocID="{23BDF7FE-C8F5-4FF5-B532-567B5A820F2A}" presName="spaceBetweenRectangles" presStyleCnt="0"/>
      <dgm:spPr/>
    </dgm:pt>
    <dgm:pt modelId="{711BFFC2-FB1D-BD4E-BA62-0ACD9F16345D}" type="pres">
      <dgm:prSet presAssocID="{1788DF50-1523-4066-9113-EEF75ABB57FF}" presName="parentLin" presStyleCnt="0"/>
      <dgm:spPr/>
    </dgm:pt>
    <dgm:pt modelId="{606013F4-F72D-2447-8218-AA19834DB330}" type="pres">
      <dgm:prSet presAssocID="{1788DF50-1523-4066-9113-EEF75ABB57F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EC5F42E-BF25-1246-92D1-486A61AA1DC3}" type="pres">
      <dgm:prSet presAssocID="{1788DF50-1523-4066-9113-EEF75ABB5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2D51-E827-7341-93E4-53B52AEF721C}" type="pres">
      <dgm:prSet presAssocID="{1788DF50-1523-4066-9113-EEF75ABB57FF}" presName="negativeSpace" presStyleCnt="0"/>
      <dgm:spPr/>
    </dgm:pt>
    <dgm:pt modelId="{82505A62-EC27-9F4C-948A-D89CE400A0A2}" type="pres">
      <dgm:prSet presAssocID="{1788DF50-1523-4066-9113-EEF75ABB57F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1D85C-9961-2E48-BC0B-A85BC3313CC6}" type="pres">
      <dgm:prSet presAssocID="{A8583B47-D5CF-4EE0-AB29-4C70616F4A0D}" presName="spaceBetweenRectangles" presStyleCnt="0"/>
      <dgm:spPr/>
    </dgm:pt>
    <dgm:pt modelId="{73307CB3-353A-6F43-938C-0EAE8E4B3EC6}" type="pres">
      <dgm:prSet presAssocID="{E9D42C3E-CF5C-45CE-840B-A08C8E9C80FC}" presName="parentLin" presStyleCnt="0"/>
      <dgm:spPr/>
    </dgm:pt>
    <dgm:pt modelId="{11D49F0E-9972-B140-A089-25CDAFDFC416}" type="pres">
      <dgm:prSet presAssocID="{E9D42C3E-CF5C-45CE-840B-A08C8E9C80F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00D573C-2481-AA40-87AF-5D0564D1CB51}" type="pres">
      <dgm:prSet presAssocID="{E9D42C3E-CF5C-45CE-840B-A08C8E9C80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712A5-D4FC-EF49-9150-0FC72A5E2F9C}" type="pres">
      <dgm:prSet presAssocID="{E9D42C3E-CF5C-45CE-840B-A08C8E9C80FC}" presName="negativeSpace" presStyleCnt="0"/>
      <dgm:spPr/>
    </dgm:pt>
    <dgm:pt modelId="{2F9360D1-E396-204B-BCE9-6DAA50095135}" type="pres">
      <dgm:prSet presAssocID="{E9D42C3E-CF5C-45CE-840B-A08C8E9C80FC}" presName="childText" presStyleLbl="conFgAcc1" presStyleIdx="2" presStyleCnt="4">
        <dgm:presLayoutVars>
          <dgm:bulletEnabled val="1"/>
        </dgm:presLayoutVars>
      </dgm:prSet>
      <dgm:spPr/>
    </dgm:pt>
    <dgm:pt modelId="{7D0BA1D0-D190-3F4B-8384-386063D1C544}" type="pres">
      <dgm:prSet presAssocID="{2448FCA7-DDC6-4261-BE68-F8E22D64B0D2}" presName="spaceBetweenRectangles" presStyleCnt="0"/>
      <dgm:spPr/>
    </dgm:pt>
    <dgm:pt modelId="{87CCF688-B27C-8249-B4E0-AB35B8FA37BE}" type="pres">
      <dgm:prSet presAssocID="{5496821A-4D3A-4352-9254-D118A7AC5355}" presName="parentLin" presStyleCnt="0"/>
      <dgm:spPr/>
    </dgm:pt>
    <dgm:pt modelId="{15F36CA3-FC4F-874A-AB98-F5542E7BEAFC}" type="pres">
      <dgm:prSet presAssocID="{5496821A-4D3A-4352-9254-D118A7AC535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A05270-2114-ED47-B808-582D82B69BDA}" type="pres">
      <dgm:prSet presAssocID="{5496821A-4D3A-4352-9254-D118A7AC53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FC92D-F688-4043-A423-40A09BA246AB}" type="pres">
      <dgm:prSet presAssocID="{5496821A-4D3A-4352-9254-D118A7AC5355}" presName="negativeSpace" presStyleCnt="0"/>
      <dgm:spPr/>
    </dgm:pt>
    <dgm:pt modelId="{679386FB-7722-1243-8C0A-147AB2A9AFF2}" type="pres">
      <dgm:prSet presAssocID="{5496821A-4D3A-4352-9254-D118A7AC53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279333-2DFB-D94D-9CA6-C1D4FBCF536E}" type="presOf" srcId="{94C161F3-5250-4731-8BA2-81F7B2247802}" destId="{10C762A6-6CBF-AD4D-B315-17801495F48E}" srcOrd="1" destOrd="0" presId="urn:microsoft.com/office/officeart/2005/8/layout/list1"/>
    <dgm:cxn modelId="{C0AAF96C-4A9F-4B91-B20C-89363310A974}" srcId="{B2A619C7-2815-4566-8A3D-593F6E6FF6CB}" destId="{5496821A-4D3A-4352-9254-D118A7AC5355}" srcOrd="3" destOrd="0" parTransId="{F566008C-A627-4D43-807C-B99DC1EDF084}" sibTransId="{98DA24B7-560A-48BA-A84F-F90885584DA1}"/>
    <dgm:cxn modelId="{BC1DB8D2-1372-724B-86E4-0F0DD0D690C6}" type="presOf" srcId="{5496821A-4D3A-4352-9254-D118A7AC5355}" destId="{1BA05270-2114-ED47-B808-582D82B69BDA}" srcOrd="1" destOrd="0" presId="urn:microsoft.com/office/officeart/2005/8/layout/list1"/>
    <dgm:cxn modelId="{EC8D2CD2-3DA7-4B45-B807-30358E8835AD}" type="presOf" srcId="{2192F65C-9A2D-4009-A286-167977750D5D}" destId="{E2CAF2D5-61FF-2046-B1D1-DE7EE75168BC}" srcOrd="0" destOrd="0" presId="urn:microsoft.com/office/officeart/2005/8/layout/list1"/>
    <dgm:cxn modelId="{1B19C683-8D15-774D-9F78-F1AB78CFDF94}" type="presOf" srcId="{B2A619C7-2815-4566-8A3D-593F6E6FF6CB}" destId="{C831F98D-BC33-7340-BC44-E4EA49428842}" srcOrd="0" destOrd="0" presId="urn:microsoft.com/office/officeart/2005/8/layout/list1"/>
    <dgm:cxn modelId="{3E2E52E1-44DD-4EB9-87AD-4D8356A4766F}" srcId="{94C161F3-5250-4731-8BA2-81F7B2247802}" destId="{2192F65C-9A2D-4009-A286-167977750D5D}" srcOrd="0" destOrd="0" parTransId="{473636C3-9549-4F90-8F88-8B25745AE153}" sibTransId="{AD4E781F-1136-46AF-8F79-A9487561BBC6}"/>
    <dgm:cxn modelId="{8D922194-898B-1546-B2F9-85332534F17B}" type="presOf" srcId="{94C161F3-5250-4731-8BA2-81F7B2247802}" destId="{0CA4132E-6097-0545-B32E-BE0E57401E74}" srcOrd="0" destOrd="0" presId="urn:microsoft.com/office/officeart/2005/8/layout/list1"/>
    <dgm:cxn modelId="{8E00CC33-F607-9A41-80AD-04141D4DAE1A}" type="presOf" srcId="{1788DF50-1523-4066-9113-EEF75ABB57FF}" destId="{7EC5F42E-BF25-1246-92D1-486A61AA1DC3}" srcOrd="1" destOrd="0" presId="urn:microsoft.com/office/officeart/2005/8/layout/list1"/>
    <dgm:cxn modelId="{25056D7F-F020-44BB-8FB4-35FDA96548A8}" srcId="{1788DF50-1523-4066-9113-EEF75ABB57FF}" destId="{20FB77D4-85DE-484A-A12D-92319EC12E9E}" srcOrd="0" destOrd="0" parTransId="{5E71CBF7-E815-4ABB-B9F2-FC3E95064839}" sibTransId="{65E66610-5326-47FA-8322-8D3747B2C02B}"/>
    <dgm:cxn modelId="{3E0B79C8-C597-D445-8BEB-C89C19A80090}" type="presOf" srcId="{E9D42C3E-CF5C-45CE-840B-A08C8E9C80FC}" destId="{11D49F0E-9972-B140-A089-25CDAFDFC416}" srcOrd="0" destOrd="0" presId="urn:microsoft.com/office/officeart/2005/8/layout/list1"/>
    <dgm:cxn modelId="{8D89EAFD-2C4D-4BE4-9D3D-5D03B1817EB4}" srcId="{B2A619C7-2815-4566-8A3D-593F6E6FF6CB}" destId="{94C161F3-5250-4731-8BA2-81F7B2247802}" srcOrd="0" destOrd="0" parTransId="{5EA74E1C-D117-4D48-9253-5DDDF0415E75}" sibTransId="{23BDF7FE-C8F5-4FF5-B532-567B5A820F2A}"/>
    <dgm:cxn modelId="{D4E163F2-1C3F-4FCF-86DF-B07624293F6D}" srcId="{B2A619C7-2815-4566-8A3D-593F6E6FF6CB}" destId="{E9D42C3E-CF5C-45CE-840B-A08C8E9C80FC}" srcOrd="2" destOrd="0" parTransId="{C47A4265-B837-4F58-8C47-289F8AC12285}" sibTransId="{2448FCA7-DDC6-4261-BE68-F8E22D64B0D2}"/>
    <dgm:cxn modelId="{1861C12B-1EFC-5B48-972D-3279B40D54AF}" type="presOf" srcId="{1788DF50-1523-4066-9113-EEF75ABB57FF}" destId="{606013F4-F72D-2447-8218-AA19834DB330}" srcOrd="0" destOrd="0" presId="urn:microsoft.com/office/officeart/2005/8/layout/list1"/>
    <dgm:cxn modelId="{39A01A72-F34B-49BE-B3D5-63344C980662}" srcId="{B2A619C7-2815-4566-8A3D-593F6E6FF6CB}" destId="{1788DF50-1523-4066-9113-EEF75ABB57FF}" srcOrd="1" destOrd="0" parTransId="{C42BA83A-DAD7-40CF-8ABB-36A397D2CB61}" sibTransId="{A8583B47-D5CF-4EE0-AB29-4C70616F4A0D}"/>
    <dgm:cxn modelId="{6227C56F-99CF-8641-9941-37E42810C061}" type="presOf" srcId="{5496821A-4D3A-4352-9254-D118A7AC5355}" destId="{15F36CA3-FC4F-874A-AB98-F5542E7BEAFC}" srcOrd="0" destOrd="0" presId="urn:microsoft.com/office/officeart/2005/8/layout/list1"/>
    <dgm:cxn modelId="{C4301F37-62B7-7547-B7B9-EE96079529A2}" type="presOf" srcId="{E9D42C3E-CF5C-45CE-840B-A08C8E9C80FC}" destId="{900D573C-2481-AA40-87AF-5D0564D1CB51}" srcOrd="1" destOrd="0" presId="urn:microsoft.com/office/officeart/2005/8/layout/list1"/>
    <dgm:cxn modelId="{99583E01-843B-FB44-91F2-45C101D0B800}" type="presOf" srcId="{20FB77D4-85DE-484A-A12D-92319EC12E9E}" destId="{82505A62-EC27-9F4C-948A-D89CE400A0A2}" srcOrd="0" destOrd="0" presId="urn:microsoft.com/office/officeart/2005/8/layout/list1"/>
    <dgm:cxn modelId="{B9540532-77A9-E745-9E39-5E1F0AE544DD}" type="presParOf" srcId="{C831F98D-BC33-7340-BC44-E4EA49428842}" destId="{7F0D72AD-5C4F-1B4D-BBDA-54B9FE14C077}" srcOrd="0" destOrd="0" presId="urn:microsoft.com/office/officeart/2005/8/layout/list1"/>
    <dgm:cxn modelId="{CBD1F5AC-155B-CA4A-B31C-FA8C94C45D28}" type="presParOf" srcId="{7F0D72AD-5C4F-1B4D-BBDA-54B9FE14C077}" destId="{0CA4132E-6097-0545-B32E-BE0E57401E74}" srcOrd="0" destOrd="0" presId="urn:microsoft.com/office/officeart/2005/8/layout/list1"/>
    <dgm:cxn modelId="{64EC5B71-822C-C745-9262-4AD2D6482AF0}" type="presParOf" srcId="{7F0D72AD-5C4F-1B4D-BBDA-54B9FE14C077}" destId="{10C762A6-6CBF-AD4D-B315-17801495F48E}" srcOrd="1" destOrd="0" presId="urn:microsoft.com/office/officeart/2005/8/layout/list1"/>
    <dgm:cxn modelId="{16CA44C5-F46A-944F-BF92-2B3401A783A3}" type="presParOf" srcId="{C831F98D-BC33-7340-BC44-E4EA49428842}" destId="{04BE8D47-E8C7-DE4F-ACCC-AEA51FEE36F5}" srcOrd="1" destOrd="0" presId="urn:microsoft.com/office/officeart/2005/8/layout/list1"/>
    <dgm:cxn modelId="{E0DD2CA6-CBB8-6E4E-9206-2C91C4890636}" type="presParOf" srcId="{C831F98D-BC33-7340-BC44-E4EA49428842}" destId="{E2CAF2D5-61FF-2046-B1D1-DE7EE75168BC}" srcOrd="2" destOrd="0" presId="urn:microsoft.com/office/officeart/2005/8/layout/list1"/>
    <dgm:cxn modelId="{95E5B771-4BC2-E542-A20B-3A1449AB0A58}" type="presParOf" srcId="{C831F98D-BC33-7340-BC44-E4EA49428842}" destId="{DD35E34C-9C8D-7E40-B61D-E0405A0CCD54}" srcOrd="3" destOrd="0" presId="urn:microsoft.com/office/officeart/2005/8/layout/list1"/>
    <dgm:cxn modelId="{45564C73-444B-B047-BF6E-7FBD8FC056A5}" type="presParOf" srcId="{C831F98D-BC33-7340-BC44-E4EA49428842}" destId="{711BFFC2-FB1D-BD4E-BA62-0ACD9F16345D}" srcOrd="4" destOrd="0" presId="urn:microsoft.com/office/officeart/2005/8/layout/list1"/>
    <dgm:cxn modelId="{4E91BDE7-4020-BB4E-ADEB-2111796A7847}" type="presParOf" srcId="{711BFFC2-FB1D-BD4E-BA62-0ACD9F16345D}" destId="{606013F4-F72D-2447-8218-AA19834DB330}" srcOrd="0" destOrd="0" presId="urn:microsoft.com/office/officeart/2005/8/layout/list1"/>
    <dgm:cxn modelId="{E7089C74-5204-FA4B-9455-4E3CB044AEC9}" type="presParOf" srcId="{711BFFC2-FB1D-BD4E-BA62-0ACD9F16345D}" destId="{7EC5F42E-BF25-1246-92D1-486A61AA1DC3}" srcOrd="1" destOrd="0" presId="urn:microsoft.com/office/officeart/2005/8/layout/list1"/>
    <dgm:cxn modelId="{B9A5D7B2-6354-714D-9C98-5078D791E328}" type="presParOf" srcId="{C831F98D-BC33-7340-BC44-E4EA49428842}" destId="{151B2D51-E827-7341-93E4-53B52AEF721C}" srcOrd="5" destOrd="0" presId="urn:microsoft.com/office/officeart/2005/8/layout/list1"/>
    <dgm:cxn modelId="{447E9AB3-EBBA-C34B-9138-0D790E905C2B}" type="presParOf" srcId="{C831F98D-BC33-7340-BC44-E4EA49428842}" destId="{82505A62-EC27-9F4C-948A-D89CE400A0A2}" srcOrd="6" destOrd="0" presId="urn:microsoft.com/office/officeart/2005/8/layout/list1"/>
    <dgm:cxn modelId="{AF8D6841-6AFB-4E4F-8E42-ED41AD557E5C}" type="presParOf" srcId="{C831F98D-BC33-7340-BC44-E4EA49428842}" destId="{DC11D85C-9961-2E48-BC0B-A85BC3313CC6}" srcOrd="7" destOrd="0" presId="urn:microsoft.com/office/officeart/2005/8/layout/list1"/>
    <dgm:cxn modelId="{4614C247-3613-D74F-A5DF-32E338779536}" type="presParOf" srcId="{C831F98D-BC33-7340-BC44-E4EA49428842}" destId="{73307CB3-353A-6F43-938C-0EAE8E4B3EC6}" srcOrd="8" destOrd="0" presId="urn:microsoft.com/office/officeart/2005/8/layout/list1"/>
    <dgm:cxn modelId="{3540D4C8-7CE9-6544-932F-71F2DB6915FC}" type="presParOf" srcId="{73307CB3-353A-6F43-938C-0EAE8E4B3EC6}" destId="{11D49F0E-9972-B140-A089-25CDAFDFC416}" srcOrd="0" destOrd="0" presId="urn:microsoft.com/office/officeart/2005/8/layout/list1"/>
    <dgm:cxn modelId="{F0EB68C6-117F-5847-80FA-DE0FFFF5B175}" type="presParOf" srcId="{73307CB3-353A-6F43-938C-0EAE8E4B3EC6}" destId="{900D573C-2481-AA40-87AF-5D0564D1CB51}" srcOrd="1" destOrd="0" presId="urn:microsoft.com/office/officeart/2005/8/layout/list1"/>
    <dgm:cxn modelId="{BEA0CE83-36EE-B846-BA7D-BA2102090545}" type="presParOf" srcId="{C831F98D-BC33-7340-BC44-E4EA49428842}" destId="{B35712A5-D4FC-EF49-9150-0FC72A5E2F9C}" srcOrd="9" destOrd="0" presId="urn:microsoft.com/office/officeart/2005/8/layout/list1"/>
    <dgm:cxn modelId="{91593086-A446-EB43-893B-3DA8E5318B06}" type="presParOf" srcId="{C831F98D-BC33-7340-BC44-E4EA49428842}" destId="{2F9360D1-E396-204B-BCE9-6DAA50095135}" srcOrd="10" destOrd="0" presId="urn:microsoft.com/office/officeart/2005/8/layout/list1"/>
    <dgm:cxn modelId="{8EEE69B9-4030-0A4B-B8DA-12173981BAAC}" type="presParOf" srcId="{C831F98D-BC33-7340-BC44-E4EA49428842}" destId="{7D0BA1D0-D190-3F4B-8384-386063D1C544}" srcOrd="11" destOrd="0" presId="urn:microsoft.com/office/officeart/2005/8/layout/list1"/>
    <dgm:cxn modelId="{CC6A932D-8771-FE49-8B8B-1500A1E8AD8A}" type="presParOf" srcId="{C831F98D-BC33-7340-BC44-E4EA49428842}" destId="{87CCF688-B27C-8249-B4E0-AB35B8FA37BE}" srcOrd="12" destOrd="0" presId="urn:microsoft.com/office/officeart/2005/8/layout/list1"/>
    <dgm:cxn modelId="{9BC2725B-80CD-374E-B31D-CD60B4159722}" type="presParOf" srcId="{87CCF688-B27C-8249-B4E0-AB35B8FA37BE}" destId="{15F36CA3-FC4F-874A-AB98-F5542E7BEAFC}" srcOrd="0" destOrd="0" presId="urn:microsoft.com/office/officeart/2005/8/layout/list1"/>
    <dgm:cxn modelId="{3190BB42-91E5-2146-8B8D-801AE5572CFC}" type="presParOf" srcId="{87CCF688-B27C-8249-B4E0-AB35B8FA37BE}" destId="{1BA05270-2114-ED47-B808-582D82B69BDA}" srcOrd="1" destOrd="0" presId="urn:microsoft.com/office/officeart/2005/8/layout/list1"/>
    <dgm:cxn modelId="{49726C4D-D6D1-654B-BDF5-EC573AB73245}" type="presParOf" srcId="{C831F98D-BC33-7340-BC44-E4EA49428842}" destId="{FF5FC92D-F688-4043-A423-40A09BA246AB}" srcOrd="13" destOrd="0" presId="urn:microsoft.com/office/officeart/2005/8/layout/list1"/>
    <dgm:cxn modelId="{DB87AF41-0C91-0249-AD01-51466B51152F}" type="presParOf" srcId="{C831F98D-BC33-7340-BC44-E4EA49428842}" destId="{679386FB-7722-1243-8C0A-147AB2A9AF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5AF17-EE2A-4AFD-A8D0-AAADEB8C16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6A7E0-BD81-4F48-8EA5-BD8669C32AB8}">
      <dgm:prSet/>
      <dgm:spPr/>
      <dgm:t>
        <a:bodyPr/>
        <a:lstStyle/>
        <a:p>
          <a:r>
            <a:rPr lang="en-US"/>
            <a:t>No diagnostic test</a:t>
          </a:r>
        </a:p>
      </dgm:t>
    </dgm:pt>
    <dgm:pt modelId="{B3176CEE-ADED-4C77-94AE-66C82F2E7508}" type="parTrans" cxnId="{741B5DC4-1964-4686-B109-5C65F51B2D10}">
      <dgm:prSet/>
      <dgm:spPr/>
      <dgm:t>
        <a:bodyPr/>
        <a:lstStyle/>
        <a:p>
          <a:endParaRPr lang="en-US"/>
        </a:p>
      </dgm:t>
    </dgm:pt>
    <dgm:pt modelId="{4ECA26D9-1C24-4DF3-A320-E5CA32841EEA}" type="sibTrans" cxnId="{741B5DC4-1964-4686-B109-5C65F51B2D10}">
      <dgm:prSet/>
      <dgm:spPr/>
      <dgm:t>
        <a:bodyPr/>
        <a:lstStyle/>
        <a:p>
          <a:endParaRPr lang="en-US"/>
        </a:p>
      </dgm:t>
    </dgm:pt>
    <dgm:pt modelId="{251A3089-7EC2-49B7-97CB-87373BABF28A}">
      <dgm:prSet/>
      <dgm:spPr/>
      <dgm:t>
        <a:bodyPr/>
        <a:lstStyle/>
        <a:p>
          <a:r>
            <a:rPr lang="en-US" dirty="0"/>
            <a:t>Urine drug screen (UDS)</a:t>
          </a:r>
        </a:p>
      </dgm:t>
    </dgm:pt>
    <dgm:pt modelId="{3E409DAC-ABB3-4230-ABCD-2D099FD4B17E}" type="parTrans" cxnId="{8E351342-8519-4ED6-AA86-4C2FA31C2869}">
      <dgm:prSet/>
      <dgm:spPr/>
      <dgm:t>
        <a:bodyPr/>
        <a:lstStyle/>
        <a:p>
          <a:endParaRPr lang="en-US"/>
        </a:p>
      </dgm:t>
    </dgm:pt>
    <dgm:pt modelId="{3DE65D6F-D483-4359-B21A-028246C5FEF5}" type="sibTrans" cxnId="{8E351342-8519-4ED6-AA86-4C2FA31C2869}">
      <dgm:prSet/>
      <dgm:spPr/>
      <dgm:t>
        <a:bodyPr/>
        <a:lstStyle/>
        <a:p>
          <a:endParaRPr lang="en-US"/>
        </a:p>
      </dgm:t>
    </dgm:pt>
    <dgm:pt modelId="{9A159120-FDF2-43CA-9833-32C31014D8EE}">
      <dgm:prSet/>
      <dgm:spPr/>
      <dgm:t>
        <a:bodyPr/>
        <a:lstStyle/>
        <a:p>
          <a:r>
            <a:rPr lang="en-US"/>
            <a:t>UDS is positive for most opioids for 48-96 hours after last use (besides fentanyl)</a:t>
          </a:r>
        </a:p>
      </dgm:t>
    </dgm:pt>
    <dgm:pt modelId="{62D74BEB-D2C6-4AB2-8D07-09F62DBA5075}" type="parTrans" cxnId="{50677790-EC4E-4BA4-837C-EE701DEF7275}">
      <dgm:prSet/>
      <dgm:spPr/>
      <dgm:t>
        <a:bodyPr/>
        <a:lstStyle/>
        <a:p>
          <a:endParaRPr lang="en-US"/>
        </a:p>
      </dgm:t>
    </dgm:pt>
    <dgm:pt modelId="{4A4C34B3-E913-4329-AB91-DB840EA60962}" type="sibTrans" cxnId="{50677790-EC4E-4BA4-837C-EE701DEF7275}">
      <dgm:prSet/>
      <dgm:spPr/>
      <dgm:t>
        <a:bodyPr/>
        <a:lstStyle/>
        <a:p>
          <a:endParaRPr lang="en-US"/>
        </a:p>
      </dgm:t>
    </dgm:pt>
    <dgm:pt modelId="{4AD3128F-76D6-4985-A669-E662F88A1CE3}">
      <dgm:prSet/>
      <dgm:spPr/>
      <dgm:t>
        <a:bodyPr/>
        <a:lstStyle/>
        <a:p>
          <a:r>
            <a:rPr lang="en-US"/>
            <a:t>Clinical Opiate Withdrawal Scale (COWS)</a:t>
          </a:r>
        </a:p>
      </dgm:t>
    </dgm:pt>
    <dgm:pt modelId="{E4124F61-71DC-4617-B4AC-D8BF19DE86D2}" type="parTrans" cxnId="{A67129D0-79E9-4B77-8CE5-E03A36DCACDB}">
      <dgm:prSet/>
      <dgm:spPr/>
      <dgm:t>
        <a:bodyPr/>
        <a:lstStyle/>
        <a:p>
          <a:endParaRPr lang="en-US"/>
        </a:p>
      </dgm:t>
    </dgm:pt>
    <dgm:pt modelId="{2A435BF2-814B-4813-B345-C8CECD32E03B}" type="sibTrans" cxnId="{A67129D0-79E9-4B77-8CE5-E03A36DCACDB}">
      <dgm:prSet/>
      <dgm:spPr/>
      <dgm:t>
        <a:bodyPr/>
        <a:lstStyle/>
        <a:p>
          <a:endParaRPr lang="en-US"/>
        </a:p>
      </dgm:t>
    </dgm:pt>
    <dgm:pt modelId="{643E8D8C-2A77-4E55-82CC-6A979F12DF01}">
      <dgm:prSet/>
      <dgm:spPr/>
      <dgm:t>
        <a:bodyPr/>
        <a:lstStyle/>
        <a:p>
          <a:r>
            <a:rPr lang="en-US"/>
            <a:t>Determine severity</a:t>
          </a:r>
        </a:p>
      </dgm:t>
    </dgm:pt>
    <dgm:pt modelId="{C7A20095-D58D-4A44-8A20-C58AAF17A56C}" type="parTrans" cxnId="{2FACA61F-AE3C-4F8D-938C-61C4D73753DE}">
      <dgm:prSet/>
      <dgm:spPr/>
      <dgm:t>
        <a:bodyPr/>
        <a:lstStyle/>
        <a:p>
          <a:endParaRPr lang="en-US"/>
        </a:p>
      </dgm:t>
    </dgm:pt>
    <dgm:pt modelId="{46C3B8CA-7684-4B6D-827B-54434FDCF13A}" type="sibTrans" cxnId="{2FACA61F-AE3C-4F8D-938C-61C4D73753DE}">
      <dgm:prSet/>
      <dgm:spPr/>
      <dgm:t>
        <a:bodyPr/>
        <a:lstStyle/>
        <a:p>
          <a:endParaRPr lang="en-US"/>
        </a:p>
      </dgm:t>
    </dgm:pt>
    <dgm:pt modelId="{31828F8E-1BB8-46E8-A6E9-F6F0A6974786}">
      <dgm:prSet/>
      <dgm:spPr/>
      <dgm:t>
        <a:bodyPr/>
        <a:lstStyle/>
        <a:p>
          <a:r>
            <a:rPr lang="en-US"/>
            <a:t>11 common signs and symptoms </a:t>
          </a:r>
        </a:p>
      </dgm:t>
    </dgm:pt>
    <dgm:pt modelId="{79917559-A5EA-4B08-B8D9-D0BFA6E74131}" type="parTrans" cxnId="{7196776F-42B5-4C32-AF4C-6F8CC3AC242C}">
      <dgm:prSet/>
      <dgm:spPr/>
      <dgm:t>
        <a:bodyPr/>
        <a:lstStyle/>
        <a:p>
          <a:endParaRPr lang="en-US"/>
        </a:p>
      </dgm:t>
    </dgm:pt>
    <dgm:pt modelId="{E725C301-1134-4B58-9E52-8FD2A21103C8}" type="sibTrans" cxnId="{7196776F-42B5-4C32-AF4C-6F8CC3AC242C}">
      <dgm:prSet/>
      <dgm:spPr/>
      <dgm:t>
        <a:bodyPr/>
        <a:lstStyle/>
        <a:p>
          <a:endParaRPr lang="en-US"/>
        </a:p>
      </dgm:t>
    </dgm:pt>
    <dgm:pt modelId="{CDF9F960-AFF6-4A27-B26A-91F6273EE0A2}">
      <dgm:prSet/>
      <dgm:spPr/>
      <dgm:t>
        <a:bodyPr/>
        <a:lstStyle/>
        <a:p>
          <a:r>
            <a:rPr lang="en-US"/>
            <a:t>Total scores: mild (5-12), moderate (13-24), moderately severe (25-36), and severe (&gt;37)</a:t>
          </a:r>
        </a:p>
      </dgm:t>
    </dgm:pt>
    <dgm:pt modelId="{D3A10B6B-F9BD-4527-B52E-6BA29FF5BD31}" type="parTrans" cxnId="{72080B5E-3152-4EB3-A258-4519F7F13B22}">
      <dgm:prSet/>
      <dgm:spPr/>
      <dgm:t>
        <a:bodyPr/>
        <a:lstStyle/>
        <a:p>
          <a:endParaRPr lang="en-US"/>
        </a:p>
      </dgm:t>
    </dgm:pt>
    <dgm:pt modelId="{73349B88-2E47-4BBE-891F-96C7D1F50704}" type="sibTrans" cxnId="{72080B5E-3152-4EB3-A258-4519F7F13B22}">
      <dgm:prSet/>
      <dgm:spPr/>
      <dgm:t>
        <a:bodyPr/>
        <a:lstStyle/>
        <a:p>
          <a:endParaRPr lang="en-US"/>
        </a:p>
      </dgm:t>
    </dgm:pt>
    <dgm:pt modelId="{52B02D85-C8F9-4F89-AB4B-1A41A36DE801}">
      <dgm:prSet/>
      <dgm:spPr/>
      <dgm:t>
        <a:bodyPr/>
        <a:lstStyle/>
        <a:p>
          <a:r>
            <a:rPr lang="en-US"/>
            <a:t>Score used to determine treatment options</a:t>
          </a:r>
        </a:p>
      </dgm:t>
    </dgm:pt>
    <dgm:pt modelId="{4FBD1C11-F349-4CCC-8A39-9F55B55305A2}" type="parTrans" cxnId="{57336965-8F81-43A8-83B1-15F884230253}">
      <dgm:prSet/>
      <dgm:spPr/>
      <dgm:t>
        <a:bodyPr/>
        <a:lstStyle/>
        <a:p>
          <a:endParaRPr lang="en-US"/>
        </a:p>
      </dgm:t>
    </dgm:pt>
    <dgm:pt modelId="{65C2E033-CF08-45C3-A456-C88DAADF55CF}" type="sibTrans" cxnId="{57336965-8F81-43A8-83B1-15F884230253}">
      <dgm:prSet/>
      <dgm:spPr/>
      <dgm:t>
        <a:bodyPr/>
        <a:lstStyle/>
        <a:p>
          <a:endParaRPr lang="en-US"/>
        </a:p>
      </dgm:t>
    </dgm:pt>
    <dgm:pt modelId="{28B5AD52-49B7-4C4A-B579-AED7A13ECAE2}" type="pres">
      <dgm:prSet presAssocID="{DDB5AF17-EE2A-4AFD-A8D0-AAADEB8C1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E9443-20A8-3947-9EE8-7A61587C070A}" type="pres">
      <dgm:prSet presAssocID="{2B96A7E0-BD81-4F48-8EA5-BD8669C32AB8}" presName="composite" presStyleCnt="0"/>
      <dgm:spPr/>
    </dgm:pt>
    <dgm:pt modelId="{0310A8A3-759A-4D4C-8124-C8C6E98A5E98}" type="pres">
      <dgm:prSet presAssocID="{2B96A7E0-BD81-4F48-8EA5-BD8669C32A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5BF98-9D50-374E-92BF-6B0F5C98E99B}" type="pres">
      <dgm:prSet presAssocID="{2B96A7E0-BD81-4F48-8EA5-BD8669C32AB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2D05B-C825-1C40-9716-7DEC7EB275F1}" type="pres">
      <dgm:prSet presAssocID="{4ECA26D9-1C24-4DF3-A320-E5CA32841EEA}" presName="space" presStyleCnt="0"/>
      <dgm:spPr/>
    </dgm:pt>
    <dgm:pt modelId="{BBEC6D8D-4DE3-A742-9412-00655D99E50B}" type="pres">
      <dgm:prSet presAssocID="{4AD3128F-76D6-4985-A669-E662F88A1CE3}" presName="composite" presStyleCnt="0"/>
      <dgm:spPr/>
    </dgm:pt>
    <dgm:pt modelId="{38F41BD8-0DB3-A044-A737-9C6A79E3491B}" type="pres">
      <dgm:prSet presAssocID="{4AD3128F-76D6-4985-A669-E662F88A1C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E4192-78A0-6747-8489-949679F93C80}" type="pres">
      <dgm:prSet presAssocID="{4AD3128F-76D6-4985-A669-E662F88A1C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36965-8F81-43A8-83B1-15F884230253}" srcId="{4AD3128F-76D6-4985-A669-E662F88A1CE3}" destId="{52B02D85-C8F9-4F89-AB4B-1A41A36DE801}" srcOrd="3" destOrd="0" parTransId="{4FBD1C11-F349-4CCC-8A39-9F55B55305A2}" sibTransId="{65C2E033-CF08-45C3-A456-C88DAADF55CF}"/>
    <dgm:cxn modelId="{741B5DC4-1964-4686-B109-5C65F51B2D10}" srcId="{DDB5AF17-EE2A-4AFD-A8D0-AAADEB8C16EB}" destId="{2B96A7E0-BD81-4F48-8EA5-BD8669C32AB8}" srcOrd="0" destOrd="0" parTransId="{B3176CEE-ADED-4C77-94AE-66C82F2E7508}" sibTransId="{4ECA26D9-1C24-4DF3-A320-E5CA32841EEA}"/>
    <dgm:cxn modelId="{8E351342-8519-4ED6-AA86-4C2FA31C2869}" srcId="{2B96A7E0-BD81-4F48-8EA5-BD8669C32AB8}" destId="{251A3089-7EC2-49B7-97CB-87373BABF28A}" srcOrd="0" destOrd="0" parTransId="{3E409DAC-ABB3-4230-ABCD-2D099FD4B17E}" sibTransId="{3DE65D6F-D483-4359-B21A-028246C5FEF5}"/>
    <dgm:cxn modelId="{B717A7A5-BE6B-1A44-A422-DAEC7CC0F5FA}" type="presOf" srcId="{31828F8E-1BB8-46E8-A6E9-F6F0A6974786}" destId="{614E4192-78A0-6747-8489-949679F93C80}" srcOrd="0" destOrd="1" presId="urn:microsoft.com/office/officeart/2005/8/layout/hList1"/>
    <dgm:cxn modelId="{72080B5E-3152-4EB3-A258-4519F7F13B22}" srcId="{4AD3128F-76D6-4985-A669-E662F88A1CE3}" destId="{CDF9F960-AFF6-4A27-B26A-91F6273EE0A2}" srcOrd="2" destOrd="0" parTransId="{D3A10B6B-F9BD-4527-B52E-6BA29FF5BD31}" sibTransId="{73349B88-2E47-4BBE-891F-96C7D1F50704}"/>
    <dgm:cxn modelId="{2FACA61F-AE3C-4F8D-938C-61C4D73753DE}" srcId="{4AD3128F-76D6-4985-A669-E662F88A1CE3}" destId="{643E8D8C-2A77-4E55-82CC-6A979F12DF01}" srcOrd="0" destOrd="0" parTransId="{C7A20095-D58D-4A44-8A20-C58AAF17A56C}" sibTransId="{46C3B8CA-7684-4B6D-827B-54434FDCF13A}"/>
    <dgm:cxn modelId="{8A78A2C0-FB01-4A47-8B46-521D17378A3A}" type="presOf" srcId="{4AD3128F-76D6-4985-A669-E662F88A1CE3}" destId="{38F41BD8-0DB3-A044-A737-9C6A79E3491B}" srcOrd="0" destOrd="0" presId="urn:microsoft.com/office/officeart/2005/8/layout/hList1"/>
    <dgm:cxn modelId="{50677790-EC4E-4BA4-837C-EE701DEF7275}" srcId="{2B96A7E0-BD81-4F48-8EA5-BD8669C32AB8}" destId="{9A159120-FDF2-43CA-9833-32C31014D8EE}" srcOrd="1" destOrd="0" parTransId="{62D74BEB-D2C6-4AB2-8D07-09F62DBA5075}" sibTransId="{4A4C34B3-E913-4329-AB91-DB840EA60962}"/>
    <dgm:cxn modelId="{A67129D0-79E9-4B77-8CE5-E03A36DCACDB}" srcId="{DDB5AF17-EE2A-4AFD-A8D0-AAADEB8C16EB}" destId="{4AD3128F-76D6-4985-A669-E662F88A1CE3}" srcOrd="1" destOrd="0" parTransId="{E4124F61-71DC-4617-B4AC-D8BF19DE86D2}" sibTransId="{2A435BF2-814B-4813-B345-C8CECD32E03B}"/>
    <dgm:cxn modelId="{3DD6FE79-8AF3-4D45-838F-AA5CCE3CB9DF}" type="presOf" srcId="{2B96A7E0-BD81-4F48-8EA5-BD8669C32AB8}" destId="{0310A8A3-759A-4D4C-8124-C8C6E98A5E98}" srcOrd="0" destOrd="0" presId="urn:microsoft.com/office/officeart/2005/8/layout/hList1"/>
    <dgm:cxn modelId="{FF7A7836-0C40-A54F-832D-DD0D5061413A}" type="presOf" srcId="{643E8D8C-2A77-4E55-82CC-6A979F12DF01}" destId="{614E4192-78A0-6747-8489-949679F93C80}" srcOrd="0" destOrd="0" presId="urn:microsoft.com/office/officeart/2005/8/layout/hList1"/>
    <dgm:cxn modelId="{E313CBC4-1AD3-2541-9C6A-E046AF5727F8}" type="presOf" srcId="{CDF9F960-AFF6-4A27-B26A-91F6273EE0A2}" destId="{614E4192-78A0-6747-8489-949679F93C80}" srcOrd="0" destOrd="2" presId="urn:microsoft.com/office/officeart/2005/8/layout/hList1"/>
    <dgm:cxn modelId="{C9C9B1F2-6B01-3F46-BD32-EECC50C9CE5E}" type="presOf" srcId="{9A159120-FDF2-43CA-9833-32C31014D8EE}" destId="{9675BF98-9D50-374E-92BF-6B0F5C98E99B}" srcOrd="0" destOrd="1" presId="urn:microsoft.com/office/officeart/2005/8/layout/hList1"/>
    <dgm:cxn modelId="{A196FD97-48B1-4E40-98F0-AE78AF1C34C1}" type="presOf" srcId="{52B02D85-C8F9-4F89-AB4B-1A41A36DE801}" destId="{614E4192-78A0-6747-8489-949679F93C80}" srcOrd="0" destOrd="3" presId="urn:microsoft.com/office/officeart/2005/8/layout/hList1"/>
    <dgm:cxn modelId="{A016F885-4B66-5F46-8E85-CE85BA6EE2B5}" type="presOf" srcId="{DDB5AF17-EE2A-4AFD-A8D0-AAADEB8C16EB}" destId="{28B5AD52-49B7-4C4A-B579-AED7A13ECAE2}" srcOrd="0" destOrd="0" presId="urn:microsoft.com/office/officeart/2005/8/layout/hList1"/>
    <dgm:cxn modelId="{A662174C-829D-414F-9086-4D386912E179}" type="presOf" srcId="{251A3089-7EC2-49B7-97CB-87373BABF28A}" destId="{9675BF98-9D50-374E-92BF-6B0F5C98E99B}" srcOrd="0" destOrd="0" presId="urn:microsoft.com/office/officeart/2005/8/layout/hList1"/>
    <dgm:cxn modelId="{7196776F-42B5-4C32-AF4C-6F8CC3AC242C}" srcId="{4AD3128F-76D6-4985-A669-E662F88A1CE3}" destId="{31828F8E-1BB8-46E8-A6E9-F6F0A6974786}" srcOrd="1" destOrd="0" parTransId="{79917559-A5EA-4B08-B8D9-D0BFA6E74131}" sibTransId="{E725C301-1134-4B58-9E52-8FD2A21103C8}"/>
    <dgm:cxn modelId="{68ED818F-0C11-7248-8836-CFAEB42BDCB1}" type="presParOf" srcId="{28B5AD52-49B7-4C4A-B579-AED7A13ECAE2}" destId="{5CCE9443-20A8-3947-9EE8-7A61587C070A}" srcOrd="0" destOrd="0" presId="urn:microsoft.com/office/officeart/2005/8/layout/hList1"/>
    <dgm:cxn modelId="{70DC47FF-1491-1B48-B0A4-CB7CDCA9D408}" type="presParOf" srcId="{5CCE9443-20A8-3947-9EE8-7A61587C070A}" destId="{0310A8A3-759A-4D4C-8124-C8C6E98A5E98}" srcOrd="0" destOrd="0" presId="urn:microsoft.com/office/officeart/2005/8/layout/hList1"/>
    <dgm:cxn modelId="{B91C5EDF-3BC9-F146-A391-5A9508ABD1C0}" type="presParOf" srcId="{5CCE9443-20A8-3947-9EE8-7A61587C070A}" destId="{9675BF98-9D50-374E-92BF-6B0F5C98E99B}" srcOrd="1" destOrd="0" presId="urn:microsoft.com/office/officeart/2005/8/layout/hList1"/>
    <dgm:cxn modelId="{13B7FBE8-135A-8944-8046-DAC1D1723659}" type="presParOf" srcId="{28B5AD52-49B7-4C4A-B579-AED7A13ECAE2}" destId="{AAC2D05B-C825-1C40-9716-7DEC7EB275F1}" srcOrd="1" destOrd="0" presId="urn:microsoft.com/office/officeart/2005/8/layout/hList1"/>
    <dgm:cxn modelId="{A3B48093-90C0-2747-B919-F17CD1C595B1}" type="presParOf" srcId="{28B5AD52-49B7-4C4A-B579-AED7A13ECAE2}" destId="{BBEC6D8D-4DE3-A742-9412-00655D99E50B}" srcOrd="2" destOrd="0" presId="urn:microsoft.com/office/officeart/2005/8/layout/hList1"/>
    <dgm:cxn modelId="{2FABB411-FD40-8E44-A452-991BC05F5A85}" type="presParOf" srcId="{BBEC6D8D-4DE3-A742-9412-00655D99E50B}" destId="{38F41BD8-0DB3-A044-A737-9C6A79E3491B}" srcOrd="0" destOrd="0" presId="urn:microsoft.com/office/officeart/2005/8/layout/hList1"/>
    <dgm:cxn modelId="{B4C01AF1-0D63-4948-9AF6-E0D4BDFC9CB4}" type="presParOf" srcId="{BBEC6D8D-4DE3-A742-9412-00655D99E50B}" destId="{614E4192-78A0-6747-8489-949679F93C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E3EC5-3E08-41E8-BDC1-2088086A41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8703DE-1BA8-4449-9CFC-32CAAE0F8216}">
      <dgm:prSet/>
      <dgm:spPr/>
      <dgm:t>
        <a:bodyPr/>
        <a:lstStyle/>
        <a:p>
          <a:r>
            <a:rPr lang="en-US"/>
            <a:t>Neonatal Abstinence Syndrome (NAS)</a:t>
          </a:r>
        </a:p>
      </dgm:t>
    </dgm:pt>
    <dgm:pt modelId="{CA0345EC-9C37-4E4E-825F-1EE646D49C52}" type="parTrans" cxnId="{C17C57F9-EF35-4E17-B52B-9AC4671AA242}">
      <dgm:prSet/>
      <dgm:spPr/>
      <dgm:t>
        <a:bodyPr/>
        <a:lstStyle/>
        <a:p>
          <a:endParaRPr lang="en-US"/>
        </a:p>
      </dgm:t>
    </dgm:pt>
    <dgm:pt modelId="{2B7893BC-9D01-41E8-AC08-E6A50DDBBAB0}" type="sibTrans" cxnId="{C17C57F9-EF35-4E17-B52B-9AC4671AA242}">
      <dgm:prSet/>
      <dgm:spPr/>
      <dgm:t>
        <a:bodyPr/>
        <a:lstStyle/>
        <a:p>
          <a:endParaRPr lang="en-US"/>
        </a:p>
      </dgm:t>
    </dgm:pt>
    <dgm:pt modelId="{53B3549C-41EE-4E11-A897-6D846446FC90}">
      <dgm:prSet/>
      <dgm:spPr/>
      <dgm:t>
        <a:bodyPr/>
        <a:lstStyle/>
        <a:p>
          <a:r>
            <a:rPr lang="en-US"/>
            <a:t>Increased risk of suicide</a:t>
          </a:r>
        </a:p>
      </dgm:t>
    </dgm:pt>
    <dgm:pt modelId="{27583E8B-CC1A-46A8-8DEA-BE092748C445}" type="parTrans" cxnId="{7040DD36-293B-4EAF-8C4D-3C659CA9E3D4}">
      <dgm:prSet/>
      <dgm:spPr/>
      <dgm:t>
        <a:bodyPr/>
        <a:lstStyle/>
        <a:p>
          <a:endParaRPr lang="en-US"/>
        </a:p>
      </dgm:t>
    </dgm:pt>
    <dgm:pt modelId="{17583366-56E1-4BBE-BC88-05480E9C38E9}" type="sibTrans" cxnId="{7040DD36-293B-4EAF-8C4D-3C659CA9E3D4}">
      <dgm:prSet/>
      <dgm:spPr/>
      <dgm:t>
        <a:bodyPr/>
        <a:lstStyle/>
        <a:p>
          <a:endParaRPr lang="en-US"/>
        </a:p>
      </dgm:t>
    </dgm:pt>
    <dgm:pt modelId="{D7EF01CE-A1B2-4A16-B472-24A7B6E66102}">
      <dgm:prSet/>
      <dgm:spPr/>
      <dgm:t>
        <a:bodyPr/>
        <a:lstStyle/>
        <a:p>
          <a:r>
            <a:rPr lang="en-US"/>
            <a:t>Increased overdose risk</a:t>
          </a:r>
        </a:p>
      </dgm:t>
    </dgm:pt>
    <dgm:pt modelId="{2232D496-B420-4693-BAA2-7E688AEBA944}" type="parTrans" cxnId="{6D2A8DEC-87E4-4EBA-B92C-21E74C785930}">
      <dgm:prSet/>
      <dgm:spPr/>
      <dgm:t>
        <a:bodyPr/>
        <a:lstStyle/>
        <a:p>
          <a:endParaRPr lang="en-US"/>
        </a:p>
      </dgm:t>
    </dgm:pt>
    <dgm:pt modelId="{D238BFA2-ECED-40D7-938D-8B453D16D72A}" type="sibTrans" cxnId="{6D2A8DEC-87E4-4EBA-B92C-21E74C785930}">
      <dgm:prSet/>
      <dgm:spPr/>
      <dgm:t>
        <a:bodyPr/>
        <a:lstStyle/>
        <a:p>
          <a:endParaRPr lang="en-US"/>
        </a:p>
      </dgm:t>
    </dgm:pt>
    <dgm:pt modelId="{ED6D988B-75E2-8843-B866-5A15486D5C32}" type="pres">
      <dgm:prSet presAssocID="{103E3EC5-3E08-41E8-BDC1-2088086A41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A4862-8893-8C42-B297-4A4A0CC51F96}" type="pres">
      <dgm:prSet presAssocID="{E38703DE-1BA8-4449-9CFC-32CAAE0F82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123BB-E36F-D443-B030-D4DFE7B9593F}" type="pres">
      <dgm:prSet presAssocID="{2B7893BC-9D01-41E8-AC08-E6A50DDBBAB0}" presName="sibTrans" presStyleCnt="0"/>
      <dgm:spPr/>
    </dgm:pt>
    <dgm:pt modelId="{5FE7016A-D55A-6B41-8C13-A5E6C32FA0E7}" type="pres">
      <dgm:prSet presAssocID="{53B3549C-41EE-4E11-A897-6D846446FC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8B49-2768-E847-B5D0-697CFD6F0AE2}" type="pres">
      <dgm:prSet presAssocID="{17583366-56E1-4BBE-BC88-05480E9C38E9}" presName="sibTrans" presStyleCnt="0"/>
      <dgm:spPr/>
    </dgm:pt>
    <dgm:pt modelId="{8BA97796-3966-F74A-90D4-F461EC4A414E}" type="pres">
      <dgm:prSet presAssocID="{D7EF01CE-A1B2-4A16-B472-24A7B6E661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3A48E-5FBE-F345-A825-2D891CB6320D}" type="presOf" srcId="{53B3549C-41EE-4E11-A897-6D846446FC90}" destId="{5FE7016A-D55A-6B41-8C13-A5E6C32FA0E7}" srcOrd="0" destOrd="0" presId="urn:microsoft.com/office/officeart/2005/8/layout/default"/>
    <dgm:cxn modelId="{4688E211-C2C5-A644-B39A-AEE7B0CF116F}" type="presOf" srcId="{103E3EC5-3E08-41E8-BDC1-2088086A412D}" destId="{ED6D988B-75E2-8843-B866-5A15486D5C32}" srcOrd="0" destOrd="0" presId="urn:microsoft.com/office/officeart/2005/8/layout/default"/>
    <dgm:cxn modelId="{7040DD36-293B-4EAF-8C4D-3C659CA9E3D4}" srcId="{103E3EC5-3E08-41E8-BDC1-2088086A412D}" destId="{53B3549C-41EE-4E11-A897-6D846446FC90}" srcOrd="1" destOrd="0" parTransId="{27583E8B-CC1A-46A8-8DEA-BE092748C445}" sibTransId="{17583366-56E1-4BBE-BC88-05480E9C38E9}"/>
    <dgm:cxn modelId="{6D2A8DEC-87E4-4EBA-B92C-21E74C785930}" srcId="{103E3EC5-3E08-41E8-BDC1-2088086A412D}" destId="{D7EF01CE-A1B2-4A16-B472-24A7B6E66102}" srcOrd="2" destOrd="0" parTransId="{2232D496-B420-4693-BAA2-7E688AEBA944}" sibTransId="{D238BFA2-ECED-40D7-938D-8B453D16D72A}"/>
    <dgm:cxn modelId="{1C219A60-F534-F14C-9497-CABDDD9863B7}" type="presOf" srcId="{E38703DE-1BA8-4449-9CFC-32CAAE0F8216}" destId="{F1AA4862-8893-8C42-B297-4A4A0CC51F96}" srcOrd="0" destOrd="0" presId="urn:microsoft.com/office/officeart/2005/8/layout/default"/>
    <dgm:cxn modelId="{C17C57F9-EF35-4E17-B52B-9AC4671AA242}" srcId="{103E3EC5-3E08-41E8-BDC1-2088086A412D}" destId="{E38703DE-1BA8-4449-9CFC-32CAAE0F8216}" srcOrd="0" destOrd="0" parTransId="{CA0345EC-9C37-4E4E-825F-1EE646D49C52}" sibTransId="{2B7893BC-9D01-41E8-AC08-E6A50DDBBAB0}"/>
    <dgm:cxn modelId="{656AB072-B68F-124C-A2DF-A2028FAC2A10}" type="presOf" srcId="{D7EF01CE-A1B2-4A16-B472-24A7B6E66102}" destId="{8BA97796-3966-F74A-90D4-F461EC4A414E}" srcOrd="0" destOrd="0" presId="urn:microsoft.com/office/officeart/2005/8/layout/default"/>
    <dgm:cxn modelId="{8D047D33-AF83-6E41-82F0-622F757DE334}" type="presParOf" srcId="{ED6D988B-75E2-8843-B866-5A15486D5C32}" destId="{F1AA4862-8893-8C42-B297-4A4A0CC51F96}" srcOrd="0" destOrd="0" presId="urn:microsoft.com/office/officeart/2005/8/layout/default"/>
    <dgm:cxn modelId="{88FB9A91-4B84-4B46-AA00-91B563CD6F8E}" type="presParOf" srcId="{ED6D988B-75E2-8843-B866-5A15486D5C32}" destId="{930123BB-E36F-D443-B030-D4DFE7B9593F}" srcOrd="1" destOrd="0" presId="urn:microsoft.com/office/officeart/2005/8/layout/default"/>
    <dgm:cxn modelId="{42262DC4-9E08-5249-989A-34014660994D}" type="presParOf" srcId="{ED6D988B-75E2-8843-B866-5A15486D5C32}" destId="{5FE7016A-D55A-6B41-8C13-A5E6C32FA0E7}" srcOrd="2" destOrd="0" presId="urn:microsoft.com/office/officeart/2005/8/layout/default"/>
    <dgm:cxn modelId="{7D7B00B0-139E-2B4F-AA13-EB4C7C58CBF6}" type="presParOf" srcId="{ED6D988B-75E2-8843-B866-5A15486D5C32}" destId="{0F598B49-2768-E847-B5D0-697CFD6F0AE2}" srcOrd="3" destOrd="0" presId="urn:microsoft.com/office/officeart/2005/8/layout/default"/>
    <dgm:cxn modelId="{2DC01EA7-5EB1-C54D-A0AB-5E4401DEAB09}" type="presParOf" srcId="{ED6D988B-75E2-8843-B866-5A15486D5C32}" destId="{8BA97796-3966-F74A-90D4-F461EC4A414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66018-1476-4CD5-BFE7-AA57E4B5945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5AD5D4-B702-43DC-9FA4-D3F62BA28449}">
      <dgm:prSet/>
      <dgm:spPr/>
      <dgm:t>
        <a:bodyPr/>
        <a:lstStyle/>
        <a:p>
          <a:r>
            <a:rPr lang="en-US"/>
            <a:t>Dangerous to dispense take-home doses to others</a:t>
          </a:r>
        </a:p>
      </dgm:t>
    </dgm:pt>
    <dgm:pt modelId="{0BD89C26-4B9C-4CFD-971F-04A5A83DF2BE}" type="parTrans" cxnId="{CAB8CF42-2817-4A3B-87C9-D162A1F66B7D}">
      <dgm:prSet/>
      <dgm:spPr/>
      <dgm:t>
        <a:bodyPr/>
        <a:lstStyle/>
        <a:p>
          <a:endParaRPr lang="en-US"/>
        </a:p>
      </dgm:t>
    </dgm:pt>
    <dgm:pt modelId="{46C04B17-5254-4E9F-A672-899D056F8686}" type="sibTrans" cxnId="{CAB8CF42-2817-4A3B-87C9-D162A1F66B7D}">
      <dgm:prSet/>
      <dgm:spPr/>
      <dgm:t>
        <a:bodyPr/>
        <a:lstStyle/>
        <a:p>
          <a:endParaRPr lang="en-US"/>
        </a:p>
      </dgm:t>
    </dgm:pt>
    <dgm:pt modelId="{8CDD46B5-5C2A-4056-A6AD-4DCACD8F4631}">
      <dgm:prSet/>
      <dgm:spPr/>
      <dgm:t>
        <a:bodyPr/>
        <a:lstStyle/>
        <a:p>
          <a:r>
            <a:rPr lang="en-US" dirty="0"/>
            <a:t>Should be used in caution with alcohol, benzodiazepines, or other opioids</a:t>
          </a:r>
        </a:p>
      </dgm:t>
    </dgm:pt>
    <dgm:pt modelId="{B8769730-50B3-4E8F-B926-6D11C5B7AFA8}" type="parTrans" cxnId="{2439D0B4-94B6-4601-AF10-9D93932EFA65}">
      <dgm:prSet/>
      <dgm:spPr/>
      <dgm:t>
        <a:bodyPr/>
        <a:lstStyle/>
        <a:p>
          <a:endParaRPr lang="en-US"/>
        </a:p>
      </dgm:t>
    </dgm:pt>
    <dgm:pt modelId="{DB89752F-724E-4B66-8EC7-622F3B36FDCC}" type="sibTrans" cxnId="{2439D0B4-94B6-4601-AF10-9D93932EFA65}">
      <dgm:prSet/>
      <dgm:spPr/>
      <dgm:t>
        <a:bodyPr/>
        <a:lstStyle/>
        <a:p>
          <a:endParaRPr lang="en-US"/>
        </a:p>
      </dgm:t>
    </dgm:pt>
    <dgm:pt modelId="{7C8AEEEB-E0C1-41FE-886E-33FF4ABF8378}">
      <dgm:prSet/>
      <dgm:spPr/>
      <dgm:t>
        <a:bodyPr/>
        <a:lstStyle/>
        <a:p>
          <a:r>
            <a:rPr lang="en-US" dirty="0"/>
            <a:t>Increased risk for opioid overdose if relapse occurs</a:t>
          </a:r>
        </a:p>
      </dgm:t>
    </dgm:pt>
    <dgm:pt modelId="{D3863DCB-2555-4537-A7A7-11834E9AF1B4}" type="parTrans" cxnId="{CFE89358-1B28-4149-8C52-8BB7DC58FA23}">
      <dgm:prSet/>
      <dgm:spPr/>
      <dgm:t>
        <a:bodyPr/>
        <a:lstStyle/>
        <a:p>
          <a:endParaRPr lang="en-US"/>
        </a:p>
      </dgm:t>
    </dgm:pt>
    <dgm:pt modelId="{48155D27-F509-4D54-9CBD-DB247C8352E3}" type="sibTrans" cxnId="{CFE89358-1B28-4149-8C52-8BB7DC58FA23}">
      <dgm:prSet/>
      <dgm:spPr/>
      <dgm:t>
        <a:bodyPr/>
        <a:lstStyle/>
        <a:p>
          <a:endParaRPr lang="en-US"/>
        </a:p>
      </dgm:t>
    </dgm:pt>
    <dgm:pt modelId="{71AE21D9-ABAF-47A0-BBF5-D3254BBE1775}">
      <dgm:prSet/>
      <dgm:spPr/>
      <dgm:t>
        <a:bodyPr/>
        <a:lstStyle/>
        <a:p>
          <a:r>
            <a:rPr lang="en-US"/>
            <a:t>Naloxone distribution</a:t>
          </a:r>
        </a:p>
      </dgm:t>
    </dgm:pt>
    <dgm:pt modelId="{DA57648A-B07F-4B84-A237-1B4776D3B8E3}" type="parTrans" cxnId="{EE985A44-F941-4BC9-A92D-935C501F073C}">
      <dgm:prSet/>
      <dgm:spPr/>
      <dgm:t>
        <a:bodyPr/>
        <a:lstStyle/>
        <a:p>
          <a:endParaRPr lang="en-US"/>
        </a:p>
      </dgm:t>
    </dgm:pt>
    <dgm:pt modelId="{28609F0E-7C34-4FA3-A905-DF8D2EBD1B7F}" type="sibTrans" cxnId="{EE985A44-F941-4BC9-A92D-935C501F073C}">
      <dgm:prSet/>
      <dgm:spPr/>
      <dgm:t>
        <a:bodyPr/>
        <a:lstStyle/>
        <a:p>
          <a:endParaRPr lang="en-US"/>
        </a:p>
      </dgm:t>
    </dgm:pt>
    <dgm:pt modelId="{63A485F1-364C-064B-A3AB-696840D14DFA}" type="pres">
      <dgm:prSet presAssocID="{5EA66018-1476-4CD5-BFE7-AA57E4B594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3D49B9-3305-5544-B2EB-5D1D04D0560F}" type="pres">
      <dgm:prSet presAssocID="{D85AD5D4-B702-43DC-9FA4-D3F62BA28449}" presName="thickLine" presStyleLbl="alignNode1" presStyleIdx="0" presStyleCnt="4"/>
      <dgm:spPr/>
    </dgm:pt>
    <dgm:pt modelId="{B0687A14-FF2C-F445-AA91-C1DEDBE4C07E}" type="pres">
      <dgm:prSet presAssocID="{D85AD5D4-B702-43DC-9FA4-D3F62BA28449}" presName="horz1" presStyleCnt="0"/>
      <dgm:spPr/>
    </dgm:pt>
    <dgm:pt modelId="{CF29E689-E1E3-7C4B-B9F3-0B281A0637BD}" type="pres">
      <dgm:prSet presAssocID="{D85AD5D4-B702-43DC-9FA4-D3F62BA28449}" presName="tx1" presStyleLbl="revTx" presStyleIdx="0" presStyleCnt="4"/>
      <dgm:spPr/>
      <dgm:t>
        <a:bodyPr/>
        <a:lstStyle/>
        <a:p>
          <a:endParaRPr lang="en-US"/>
        </a:p>
      </dgm:t>
    </dgm:pt>
    <dgm:pt modelId="{A31CFAA9-94A3-BA4D-AE50-766758BB057C}" type="pres">
      <dgm:prSet presAssocID="{D85AD5D4-B702-43DC-9FA4-D3F62BA28449}" presName="vert1" presStyleCnt="0"/>
      <dgm:spPr/>
    </dgm:pt>
    <dgm:pt modelId="{BD17BF76-7E4A-A94C-B029-CAA56F79ED8C}" type="pres">
      <dgm:prSet presAssocID="{8CDD46B5-5C2A-4056-A6AD-4DCACD8F4631}" presName="thickLine" presStyleLbl="alignNode1" presStyleIdx="1" presStyleCnt="4"/>
      <dgm:spPr/>
    </dgm:pt>
    <dgm:pt modelId="{C16557A5-1D73-464E-996E-32E56921B5E7}" type="pres">
      <dgm:prSet presAssocID="{8CDD46B5-5C2A-4056-A6AD-4DCACD8F4631}" presName="horz1" presStyleCnt="0"/>
      <dgm:spPr/>
    </dgm:pt>
    <dgm:pt modelId="{B4C7031A-54ED-6940-8554-AF9E809608BB}" type="pres">
      <dgm:prSet presAssocID="{8CDD46B5-5C2A-4056-A6AD-4DCACD8F4631}" presName="tx1" presStyleLbl="revTx" presStyleIdx="1" presStyleCnt="4"/>
      <dgm:spPr/>
      <dgm:t>
        <a:bodyPr/>
        <a:lstStyle/>
        <a:p>
          <a:endParaRPr lang="en-US"/>
        </a:p>
      </dgm:t>
    </dgm:pt>
    <dgm:pt modelId="{619C2000-1DC1-AB40-A986-C83451C7F784}" type="pres">
      <dgm:prSet presAssocID="{8CDD46B5-5C2A-4056-A6AD-4DCACD8F4631}" presName="vert1" presStyleCnt="0"/>
      <dgm:spPr/>
    </dgm:pt>
    <dgm:pt modelId="{BE2A15A0-8C01-0F47-854D-B13CA880D982}" type="pres">
      <dgm:prSet presAssocID="{7C8AEEEB-E0C1-41FE-886E-33FF4ABF8378}" presName="thickLine" presStyleLbl="alignNode1" presStyleIdx="2" presStyleCnt="4"/>
      <dgm:spPr/>
    </dgm:pt>
    <dgm:pt modelId="{24F2A94D-5D0E-F74C-83F0-3C976380B624}" type="pres">
      <dgm:prSet presAssocID="{7C8AEEEB-E0C1-41FE-886E-33FF4ABF8378}" presName="horz1" presStyleCnt="0"/>
      <dgm:spPr/>
    </dgm:pt>
    <dgm:pt modelId="{514F420A-E949-3A4A-9510-BB3E0F3ACF25}" type="pres">
      <dgm:prSet presAssocID="{7C8AEEEB-E0C1-41FE-886E-33FF4ABF8378}" presName="tx1" presStyleLbl="revTx" presStyleIdx="2" presStyleCnt="4"/>
      <dgm:spPr/>
      <dgm:t>
        <a:bodyPr/>
        <a:lstStyle/>
        <a:p>
          <a:endParaRPr lang="en-US"/>
        </a:p>
      </dgm:t>
    </dgm:pt>
    <dgm:pt modelId="{686DAB96-500F-BA48-8AD0-C65C8E5658EC}" type="pres">
      <dgm:prSet presAssocID="{7C8AEEEB-E0C1-41FE-886E-33FF4ABF8378}" presName="vert1" presStyleCnt="0"/>
      <dgm:spPr/>
    </dgm:pt>
    <dgm:pt modelId="{136A89BA-AC8A-3740-BCB2-85A349629BCB}" type="pres">
      <dgm:prSet presAssocID="{71AE21D9-ABAF-47A0-BBF5-D3254BBE1775}" presName="thickLine" presStyleLbl="alignNode1" presStyleIdx="3" presStyleCnt="4"/>
      <dgm:spPr/>
    </dgm:pt>
    <dgm:pt modelId="{C26F0D5C-97DA-E648-A5B4-87DD8F8E43DE}" type="pres">
      <dgm:prSet presAssocID="{71AE21D9-ABAF-47A0-BBF5-D3254BBE1775}" presName="horz1" presStyleCnt="0"/>
      <dgm:spPr/>
    </dgm:pt>
    <dgm:pt modelId="{C92E691D-6CD1-704C-BFE4-BBEA975CA6C9}" type="pres">
      <dgm:prSet presAssocID="{71AE21D9-ABAF-47A0-BBF5-D3254BBE1775}" presName="tx1" presStyleLbl="revTx" presStyleIdx="3" presStyleCnt="4"/>
      <dgm:spPr/>
      <dgm:t>
        <a:bodyPr/>
        <a:lstStyle/>
        <a:p>
          <a:endParaRPr lang="en-US"/>
        </a:p>
      </dgm:t>
    </dgm:pt>
    <dgm:pt modelId="{F829BC0F-B1B2-7A44-BE8A-0986D91BE856}" type="pres">
      <dgm:prSet presAssocID="{71AE21D9-ABAF-47A0-BBF5-D3254BBE1775}" presName="vert1" presStyleCnt="0"/>
      <dgm:spPr/>
    </dgm:pt>
  </dgm:ptLst>
  <dgm:cxnLst>
    <dgm:cxn modelId="{2439D0B4-94B6-4601-AF10-9D93932EFA65}" srcId="{5EA66018-1476-4CD5-BFE7-AA57E4B5945A}" destId="{8CDD46B5-5C2A-4056-A6AD-4DCACD8F4631}" srcOrd="1" destOrd="0" parTransId="{B8769730-50B3-4E8F-B926-6D11C5B7AFA8}" sibTransId="{DB89752F-724E-4B66-8EC7-622F3B36FDCC}"/>
    <dgm:cxn modelId="{EE985A44-F941-4BC9-A92D-935C501F073C}" srcId="{5EA66018-1476-4CD5-BFE7-AA57E4B5945A}" destId="{71AE21D9-ABAF-47A0-BBF5-D3254BBE1775}" srcOrd="3" destOrd="0" parTransId="{DA57648A-B07F-4B84-A237-1B4776D3B8E3}" sibTransId="{28609F0E-7C34-4FA3-A905-DF8D2EBD1B7F}"/>
    <dgm:cxn modelId="{CFE89358-1B28-4149-8C52-8BB7DC58FA23}" srcId="{5EA66018-1476-4CD5-BFE7-AA57E4B5945A}" destId="{7C8AEEEB-E0C1-41FE-886E-33FF4ABF8378}" srcOrd="2" destOrd="0" parTransId="{D3863DCB-2555-4537-A7A7-11834E9AF1B4}" sibTransId="{48155D27-F509-4D54-9CBD-DB247C8352E3}"/>
    <dgm:cxn modelId="{CAB8CF42-2817-4A3B-87C9-D162A1F66B7D}" srcId="{5EA66018-1476-4CD5-BFE7-AA57E4B5945A}" destId="{D85AD5D4-B702-43DC-9FA4-D3F62BA28449}" srcOrd="0" destOrd="0" parTransId="{0BD89C26-4B9C-4CFD-971F-04A5A83DF2BE}" sibTransId="{46C04B17-5254-4E9F-A672-899D056F8686}"/>
    <dgm:cxn modelId="{72C24C8B-BE4D-A94C-92BA-62E50094A669}" type="presOf" srcId="{7C8AEEEB-E0C1-41FE-886E-33FF4ABF8378}" destId="{514F420A-E949-3A4A-9510-BB3E0F3ACF25}" srcOrd="0" destOrd="0" presId="urn:microsoft.com/office/officeart/2008/layout/LinedList"/>
    <dgm:cxn modelId="{AD92A01A-E0DE-444D-85D4-E1D86F805D43}" type="presOf" srcId="{5EA66018-1476-4CD5-BFE7-AA57E4B5945A}" destId="{63A485F1-364C-064B-A3AB-696840D14DFA}" srcOrd="0" destOrd="0" presId="urn:microsoft.com/office/officeart/2008/layout/LinedList"/>
    <dgm:cxn modelId="{16CF63D9-EF7A-7D4E-8DFC-1F958EE8A440}" type="presOf" srcId="{71AE21D9-ABAF-47A0-BBF5-D3254BBE1775}" destId="{C92E691D-6CD1-704C-BFE4-BBEA975CA6C9}" srcOrd="0" destOrd="0" presId="urn:microsoft.com/office/officeart/2008/layout/LinedList"/>
    <dgm:cxn modelId="{FF962D3C-FF3F-2445-B66A-76847A3DD3E5}" type="presOf" srcId="{D85AD5D4-B702-43DC-9FA4-D3F62BA28449}" destId="{CF29E689-E1E3-7C4B-B9F3-0B281A0637BD}" srcOrd="0" destOrd="0" presId="urn:microsoft.com/office/officeart/2008/layout/LinedList"/>
    <dgm:cxn modelId="{A800FFDA-C5CE-A349-AF80-5B53DC3CBB90}" type="presOf" srcId="{8CDD46B5-5C2A-4056-A6AD-4DCACD8F4631}" destId="{B4C7031A-54ED-6940-8554-AF9E809608BB}" srcOrd="0" destOrd="0" presId="urn:microsoft.com/office/officeart/2008/layout/LinedList"/>
    <dgm:cxn modelId="{E61CF7F8-D8B3-0C4B-8F55-DE8BC2F186CC}" type="presParOf" srcId="{63A485F1-364C-064B-A3AB-696840D14DFA}" destId="{F03D49B9-3305-5544-B2EB-5D1D04D0560F}" srcOrd="0" destOrd="0" presId="urn:microsoft.com/office/officeart/2008/layout/LinedList"/>
    <dgm:cxn modelId="{D2350C8A-8A90-7240-B4CC-A0BA36B004F9}" type="presParOf" srcId="{63A485F1-364C-064B-A3AB-696840D14DFA}" destId="{B0687A14-FF2C-F445-AA91-C1DEDBE4C07E}" srcOrd="1" destOrd="0" presId="urn:microsoft.com/office/officeart/2008/layout/LinedList"/>
    <dgm:cxn modelId="{C1188474-0BF3-D747-A947-BE42C06AD223}" type="presParOf" srcId="{B0687A14-FF2C-F445-AA91-C1DEDBE4C07E}" destId="{CF29E689-E1E3-7C4B-B9F3-0B281A0637BD}" srcOrd="0" destOrd="0" presId="urn:microsoft.com/office/officeart/2008/layout/LinedList"/>
    <dgm:cxn modelId="{9D606A08-7696-B841-9940-16EA644258E6}" type="presParOf" srcId="{B0687A14-FF2C-F445-AA91-C1DEDBE4C07E}" destId="{A31CFAA9-94A3-BA4D-AE50-766758BB057C}" srcOrd="1" destOrd="0" presId="urn:microsoft.com/office/officeart/2008/layout/LinedList"/>
    <dgm:cxn modelId="{06B911A8-DA89-954C-AACB-23254BB49D6B}" type="presParOf" srcId="{63A485F1-364C-064B-A3AB-696840D14DFA}" destId="{BD17BF76-7E4A-A94C-B029-CAA56F79ED8C}" srcOrd="2" destOrd="0" presId="urn:microsoft.com/office/officeart/2008/layout/LinedList"/>
    <dgm:cxn modelId="{B205B9D4-6539-FB4C-A73B-4EA2E4397ADE}" type="presParOf" srcId="{63A485F1-364C-064B-A3AB-696840D14DFA}" destId="{C16557A5-1D73-464E-996E-32E56921B5E7}" srcOrd="3" destOrd="0" presId="urn:microsoft.com/office/officeart/2008/layout/LinedList"/>
    <dgm:cxn modelId="{D0563283-9918-C145-84FD-439E40EED857}" type="presParOf" srcId="{C16557A5-1D73-464E-996E-32E56921B5E7}" destId="{B4C7031A-54ED-6940-8554-AF9E809608BB}" srcOrd="0" destOrd="0" presId="urn:microsoft.com/office/officeart/2008/layout/LinedList"/>
    <dgm:cxn modelId="{4972E3DC-B123-0A46-A645-56C778529AF3}" type="presParOf" srcId="{C16557A5-1D73-464E-996E-32E56921B5E7}" destId="{619C2000-1DC1-AB40-A986-C83451C7F784}" srcOrd="1" destOrd="0" presId="urn:microsoft.com/office/officeart/2008/layout/LinedList"/>
    <dgm:cxn modelId="{06CA16B2-9902-E147-A6C9-16DCA993FB01}" type="presParOf" srcId="{63A485F1-364C-064B-A3AB-696840D14DFA}" destId="{BE2A15A0-8C01-0F47-854D-B13CA880D982}" srcOrd="4" destOrd="0" presId="urn:microsoft.com/office/officeart/2008/layout/LinedList"/>
    <dgm:cxn modelId="{80B51068-2B83-C041-B622-FBB3D8471786}" type="presParOf" srcId="{63A485F1-364C-064B-A3AB-696840D14DFA}" destId="{24F2A94D-5D0E-F74C-83F0-3C976380B624}" srcOrd="5" destOrd="0" presId="urn:microsoft.com/office/officeart/2008/layout/LinedList"/>
    <dgm:cxn modelId="{AE7A1CC6-2B86-E049-B139-0FC9246C7471}" type="presParOf" srcId="{24F2A94D-5D0E-F74C-83F0-3C976380B624}" destId="{514F420A-E949-3A4A-9510-BB3E0F3ACF25}" srcOrd="0" destOrd="0" presId="urn:microsoft.com/office/officeart/2008/layout/LinedList"/>
    <dgm:cxn modelId="{5F97C431-0BB0-404E-9E62-299773E73331}" type="presParOf" srcId="{24F2A94D-5D0E-F74C-83F0-3C976380B624}" destId="{686DAB96-500F-BA48-8AD0-C65C8E5658EC}" srcOrd="1" destOrd="0" presId="urn:microsoft.com/office/officeart/2008/layout/LinedList"/>
    <dgm:cxn modelId="{F906C849-4176-B748-895F-B53A7CD899EF}" type="presParOf" srcId="{63A485F1-364C-064B-A3AB-696840D14DFA}" destId="{136A89BA-AC8A-3740-BCB2-85A349629BCB}" srcOrd="6" destOrd="0" presId="urn:microsoft.com/office/officeart/2008/layout/LinedList"/>
    <dgm:cxn modelId="{4DA6C9DB-131A-3045-ADC2-E0C46D3DD64C}" type="presParOf" srcId="{63A485F1-364C-064B-A3AB-696840D14DFA}" destId="{C26F0D5C-97DA-E648-A5B4-87DD8F8E43DE}" srcOrd="7" destOrd="0" presId="urn:microsoft.com/office/officeart/2008/layout/LinedList"/>
    <dgm:cxn modelId="{BC03EB2F-A4CA-8843-85E9-EFC0E391EA22}" type="presParOf" srcId="{C26F0D5C-97DA-E648-A5B4-87DD8F8E43DE}" destId="{C92E691D-6CD1-704C-BFE4-BBEA975CA6C9}" srcOrd="0" destOrd="0" presId="urn:microsoft.com/office/officeart/2008/layout/LinedList"/>
    <dgm:cxn modelId="{E0D11D06-37BB-DA4A-BBC0-9F9602784EC0}" type="presParOf" srcId="{C26F0D5C-97DA-E648-A5B4-87DD8F8E43DE}" destId="{F829BC0F-B1B2-7A44-BE8A-0986D91BE8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99190A-EF8A-4B33-ADE1-A46EBD18C8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7ADAE9-C9BC-4711-B528-F2E80777CD83}">
      <dgm:prSet/>
      <dgm:spPr/>
      <dgm:t>
        <a:bodyPr/>
        <a:lstStyle/>
        <a:p>
          <a:r>
            <a:rPr lang="en-US"/>
            <a:t>Naltrexone</a:t>
          </a:r>
        </a:p>
      </dgm:t>
    </dgm:pt>
    <dgm:pt modelId="{3B2F8BA5-B756-482D-BC2D-E80A63C09D0C}" type="parTrans" cxnId="{EDA5FFC4-A8A2-4416-9D6C-7A7956D82939}">
      <dgm:prSet/>
      <dgm:spPr/>
      <dgm:t>
        <a:bodyPr/>
        <a:lstStyle/>
        <a:p>
          <a:endParaRPr lang="en-US"/>
        </a:p>
      </dgm:t>
    </dgm:pt>
    <dgm:pt modelId="{C40663BC-108B-4AC7-866F-41C4853ABEEA}" type="sibTrans" cxnId="{EDA5FFC4-A8A2-4416-9D6C-7A7956D82939}">
      <dgm:prSet/>
      <dgm:spPr/>
      <dgm:t>
        <a:bodyPr/>
        <a:lstStyle/>
        <a:p>
          <a:endParaRPr lang="en-US"/>
        </a:p>
      </dgm:t>
    </dgm:pt>
    <dgm:pt modelId="{EC54572F-43C8-4EEF-873E-2DBAACEC09D0}">
      <dgm:prSet/>
      <dgm:spPr/>
      <dgm:t>
        <a:bodyPr/>
        <a:lstStyle/>
        <a:p>
          <a:r>
            <a:rPr lang="en-US"/>
            <a:t>Opioid antagonist</a:t>
          </a:r>
        </a:p>
      </dgm:t>
    </dgm:pt>
    <dgm:pt modelId="{3D7C302D-04E0-492E-BBDC-0EF3C9212B6A}" type="parTrans" cxnId="{B7B5FF96-89CA-45E5-9B5B-526F7FBC0C9A}">
      <dgm:prSet/>
      <dgm:spPr/>
      <dgm:t>
        <a:bodyPr/>
        <a:lstStyle/>
        <a:p>
          <a:endParaRPr lang="en-US"/>
        </a:p>
      </dgm:t>
    </dgm:pt>
    <dgm:pt modelId="{180DABD0-A3F0-4329-A2C0-16441D4FE59D}" type="sibTrans" cxnId="{B7B5FF96-89CA-45E5-9B5B-526F7FBC0C9A}">
      <dgm:prSet/>
      <dgm:spPr/>
      <dgm:t>
        <a:bodyPr/>
        <a:lstStyle/>
        <a:p>
          <a:endParaRPr lang="en-US"/>
        </a:p>
      </dgm:t>
    </dgm:pt>
    <dgm:pt modelId="{3834A485-6F10-4F19-9E40-D0D93B9E9BD2}">
      <dgm:prSet/>
      <dgm:spPr/>
      <dgm:t>
        <a:bodyPr/>
        <a:lstStyle/>
        <a:p>
          <a:r>
            <a:rPr lang="en-US"/>
            <a:t>Should not be used to treat opioid withdrawal</a:t>
          </a:r>
        </a:p>
      </dgm:t>
    </dgm:pt>
    <dgm:pt modelId="{E4947E9D-EB03-4D9C-B3F5-35DFE6C20A97}" type="parTrans" cxnId="{9F032FAA-4E48-4104-BBCE-A40F29A21A79}">
      <dgm:prSet/>
      <dgm:spPr/>
      <dgm:t>
        <a:bodyPr/>
        <a:lstStyle/>
        <a:p>
          <a:endParaRPr lang="en-US"/>
        </a:p>
      </dgm:t>
    </dgm:pt>
    <dgm:pt modelId="{73DE2D13-5BB7-445F-BB91-C6461F68EA2D}" type="sibTrans" cxnId="{9F032FAA-4E48-4104-BBCE-A40F29A21A79}">
      <dgm:prSet/>
      <dgm:spPr/>
      <dgm:t>
        <a:bodyPr/>
        <a:lstStyle/>
        <a:p>
          <a:endParaRPr lang="en-US"/>
        </a:p>
      </dgm:t>
    </dgm:pt>
    <dgm:pt modelId="{3F8367AB-CF07-455E-AC88-CBAA281834A1}">
      <dgm:prSet/>
      <dgm:spPr/>
      <dgm:t>
        <a:bodyPr/>
        <a:lstStyle/>
        <a:p>
          <a:r>
            <a:rPr lang="en-US" dirty="0"/>
            <a:t>Should only be administered if free from opioids for at least 7 to 10 days</a:t>
          </a:r>
        </a:p>
      </dgm:t>
    </dgm:pt>
    <dgm:pt modelId="{5428DE4C-7867-4009-86DF-37C5AFE74568}" type="parTrans" cxnId="{4C35FD36-542A-44BB-BA5D-470312093766}">
      <dgm:prSet/>
      <dgm:spPr/>
      <dgm:t>
        <a:bodyPr/>
        <a:lstStyle/>
        <a:p>
          <a:endParaRPr lang="en-US"/>
        </a:p>
      </dgm:t>
    </dgm:pt>
    <dgm:pt modelId="{EBFD3B22-F05E-407B-85A9-3AFE16B4B058}" type="sibTrans" cxnId="{4C35FD36-542A-44BB-BA5D-470312093766}">
      <dgm:prSet/>
      <dgm:spPr/>
      <dgm:t>
        <a:bodyPr/>
        <a:lstStyle/>
        <a:p>
          <a:endParaRPr lang="en-US"/>
        </a:p>
      </dgm:t>
    </dgm:pt>
    <dgm:pt modelId="{A7FA9CDC-921F-45B5-93BE-A5376CC15FE1}">
      <dgm:prSet/>
      <dgm:spPr/>
      <dgm:t>
        <a:bodyPr/>
        <a:lstStyle/>
        <a:p>
          <a:r>
            <a:rPr lang="en-US"/>
            <a:t>Methadone</a:t>
          </a:r>
        </a:p>
      </dgm:t>
    </dgm:pt>
    <dgm:pt modelId="{39C62D27-F588-46D0-A12A-25E7AEC07D4D}" type="parTrans" cxnId="{F64930BF-582E-4D0A-A023-EF7E60BBE882}">
      <dgm:prSet/>
      <dgm:spPr/>
      <dgm:t>
        <a:bodyPr/>
        <a:lstStyle/>
        <a:p>
          <a:endParaRPr lang="en-US"/>
        </a:p>
      </dgm:t>
    </dgm:pt>
    <dgm:pt modelId="{73F7BE2E-500C-400B-9DA1-D249F2887705}" type="sibTrans" cxnId="{F64930BF-582E-4D0A-A023-EF7E60BBE882}">
      <dgm:prSet/>
      <dgm:spPr/>
      <dgm:t>
        <a:bodyPr/>
        <a:lstStyle/>
        <a:p>
          <a:endParaRPr lang="en-US"/>
        </a:p>
      </dgm:t>
    </dgm:pt>
    <dgm:pt modelId="{DCE8B2AB-518C-4B0C-9FBD-A9B608FCC444}">
      <dgm:prSet/>
      <dgm:spPr/>
      <dgm:t>
        <a:bodyPr/>
        <a:lstStyle/>
        <a:p>
          <a:r>
            <a:rPr lang="en-US"/>
            <a:t>Full mu-opioid agonist</a:t>
          </a:r>
        </a:p>
      </dgm:t>
    </dgm:pt>
    <dgm:pt modelId="{77629337-B87E-4833-93A6-C9736796B007}" type="parTrans" cxnId="{110CC39F-C3C0-40E9-9632-230E162515FA}">
      <dgm:prSet/>
      <dgm:spPr/>
      <dgm:t>
        <a:bodyPr/>
        <a:lstStyle/>
        <a:p>
          <a:endParaRPr lang="en-US"/>
        </a:p>
      </dgm:t>
    </dgm:pt>
    <dgm:pt modelId="{685FD409-E1AC-4975-AED0-2B72F4B545E6}" type="sibTrans" cxnId="{110CC39F-C3C0-40E9-9632-230E162515FA}">
      <dgm:prSet/>
      <dgm:spPr/>
      <dgm:t>
        <a:bodyPr/>
        <a:lstStyle/>
        <a:p>
          <a:endParaRPr lang="en-US"/>
        </a:p>
      </dgm:t>
    </dgm:pt>
    <dgm:pt modelId="{E6CE924E-DD9E-4769-8FE1-F60C7F5ADE5C}">
      <dgm:prSet/>
      <dgm:spPr/>
      <dgm:t>
        <a:bodyPr/>
        <a:lstStyle/>
        <a:p>
          <a:r>
            <a:rPr lang="en-US"/>
            <a:t>Does not induce withdrawal symptoms when given if opioid agonist is present</a:t>
          </a:r>
        </a:p>
      </dgm:t>
    </dgm:pt>
    <dgm:pt modelId="{BF37595F-DB5C-4AEB-9C99-1943956FE408}" type="parTrans" cxnId="{5E62C2D1-5ED6-4AD4-89FE-D709FAE4DF26}">
      <dgm:prSet/>
      <dgm:spPr/>
      <dgm:t>
        <a:bodyPr/>
        <a:lstStyle/>
        <a:p>
          <a:endParaRPr lang="en-US"/>
        </a:p>
      </dgm:t>
    </dgm:pt>
    <dgm:pt modelId="{3185A2A7-94DB-4362-BEA7-02494EE6D507}" type="sibTrans" cxnId="{5E62C2D1-5ED6-4AD4-89FE-D709FAE4DF26}">
      <dgm:prSet/>
      <dgm:spPr/>
      <dgm:t>
        <a:bodyPr/>
        <a:lstStyle/>
        <a:p>
          <a:endParaRPr lang="en-US"/>
        </a:p>
      </dgm:t>
    </dgm:pt>
    <dgm:pt modelId="{ACC20C3E-19D9-4312-9A20-C6165FDC2D1E}">
      <dgm:prSet/>
      <dgm:spPr/>
      <dgm:t>
        <a:bodyPr/>
        <a:lstStyle/>
        <a:p>
          <a:r>
            <a:rPr lang="en-US"/>
            <a:t>First dose should be given when patient enters mild to moderate withdrawal in order to gauge the efficacy of  initial dose</a:t>
          </a:r>
        </a:p>
      </dgm:t>
    </dgm:pt>
    <dgm:pt modelId="{24B84F27-4B9E-4364-8C1D-709664AC3241}" type="parTrans" cxnId="{A318E6DB-643C-42D6-8B0E-B304781E24D2}">
      <dgm:prSet/>
      <dgm:spPr/>
      <dgm:t>
        <a:bodyPr/>
        <a:lstStyle/>
        <a:p>
          <a:endParaRPr lang="en-US"/>
        </a:p>
      </dgm:t>
    </dgm:pt>
    <dgm:pt modelId="{5BE43DB9-BAAF-46C4-A584-D325F70CE7DD}" type="sibTrans" cxnId="{A318E6DB-643C-42D6-8B0E-B304781E24D2}">
      <dgm:prSet/>
      <dgm:spPr/>
      <dgm:t>
        <a:bodyPr/>
        <a:lstStyle/>
        <a:p>
          <a:endParaRPr lang="en-US"/>
        </a:p>
      </dgm:t>
    </dgm:pt>
    <dgm:pt modelId="{8C0488DE-67D0-418A-A9BF-392B999EBDA1}">
      <dgm:prSet/>
      <dgm:spPr/>
      <dgm:t>
        <a:bodyPr/>
        <a:lstStyle/>
        <a:p>
          <a:r>
            <a:rPr lang="en-US" dirty="0" smtClean="0"/>
            <a:t>Must complete withdrawal to start medication</a:t>
          </a:r>
          <a:endParaRPr lang="en-US" dirty="0"/>
        </a:p>
      </dgm:t>
    </dgm:pt>
    <dgm:pt modelId="{C12D65D4-0E7B-4F6A-A3EE-6F1E3CA524D3}" type="parTrans" cxnId="{52DE7573-3B53-48D5-BC41-B7AF7C4F90CC}">
      <dgm:prSet/>
      <dgm:spPr/>
      <dgm:t>
        <a:bodyPr/>
        <a:lstStyle/>
        <a:p>
          <a:endParaRPr lang="en-US"/>
        </a:p>
      </dgm:t>
    </dgm:pt>
    <dgm:pt modelId="{5090B887-C594-41DD-8954-1F2046C9F052}" type="sibTrans" cxnId="{52DE7573-3B53-48D5-BC41-B7AF7C4F90CC}">
      <dgm:prSet/>
      <dgm:spPr/>
      <dgm:t>
        <a:bodyPr/>
        <a:lstStyle/>
        <a:p>
          <a:endParaRPr lang="en-US"/>
        </a:p>
      </dgm:t>
    </dgm:pt>
    <dgm:pt modelId="{658D1DD7-D0DF-A54A-898D-96F555C20722}" type="pres">
      <dgm:prSet presAssocID="{A199190A-EF8A-4B33-ADE1-A46EBD18C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1BBEA-FA60-7E4B-8B3C-72135363AF2A}" type="pres">
      <dgm:prSet presAssocID="{007ADAE9-C9BC-4711-B528-F2E80777CD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2F669-5670-B347-BB77-233B2D18B102}" type="pres">
      <dgm:prSet presAssocID="{007ADAE9-C9BC-4711-B528-F2E80777CD8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947B0-F044-254A-9FCE-E1573238F87B}" type="pres">
      <dgm:prSet presAssocID="{A7FA9CDC-921F-45B5-93BE-A5376CC15F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FD4E7-2D47-8D44-8854-163840D494D1}" type="pres">
      <dgm:prSet presAssocID="{A7FA9CDC-921F-45B5-93BE-A5376CC15F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32FAA-4E48-4104-BBCE-A40F29A21A79}" srcId="{007ADAE9-C9BC-4711-B528-F2E80777CD83}" destId="{3834A485-6F10-4F19-9E40-D0D93B9E9BD2}" srcOrd="1" destOrd="0" parTransId="{E4947E9D-EB03-4D9C-B3F5-35DFE6C20A97}" sibTransId="{73DE2D13-5BB7-445F-BB91-C6461F68EA2D}"/>
    <dgm:cxn modelId="{A318E6DB-643C-42D6-8B0E-B304781E24D2}" srcId="{A7FA9CDC-921F-45B5-93BE-A5376CC15FE1}" destId="{ACC20C3E-19D9-4312-9A20-C6165FDC2D1E}" srcOrd="2" destOrd="0" parTransId="{24B84F27-4B9E-4364-8C1D-709664AC3241}" sibTransId="{5BE43DB9-BAAF-46C4-A584-D325F70CE7DD}"/>
    <dgm:cxn modelId="{5E62C2D1-5ED6-4AD4-89FE-D709FAE4DF26}" srcId="{A7FA9CDC-921F-45B5-93BE-A5376CC15FE1}" destId="{E6CE924E-DD9E-4769-8FE1-F60C7F5ADE5C}" srcOrd="1" destOrd="0" parTransId="{BF37595F-DB5C-4AEB-9C99-1943956FE408}" sibTransId="{3185A2A7-94DB-4362-BEA7-02494EE6D507}"/>
    <dgm:cxn modelId="{E6AEA677-8928-FC44-9C20-0B84A33E9B57}" type="presOf" srcId="{007ADAE9-C9BC-4711-B528-F2E80777CD83}" destId="{4B01BBEA-FA60-7E4B-8B3C-72135363AF2A}" srcOrd="0" destOrd="0" presId="urn:microsoft.com/office/officeart/2005/8/layout/vList2"/>
    <dgm:cxn modelId="{AB38B642-67BE-5A4D-AF58-C78FF4632C79}" type="presOf" srcId="{3F8367AB-CF07-455E-AC88-CBAA281834A1}" destId="{D092F669-5670-B347-BB77-233B2D18B102}" srcOrd="0" destOrd="2" presId="urn:microsoft.com/office/officeart/2005/8/layout/vList2"/>
    <dgm:cxn modelId="{3773BE34-5652-B94B-9AE1-E4B802AEBA6E}" type="presOf" srcId="{A199190A-EF8A-4B33-ADE1-A46EBD18C80A}" destId="{658D1DD7-D0DF-A54A-898D-96F555C20722}" srcOrd="0" destOrd="0" presId="urn:microsoft.com/office/officeart/2005/8/layout/vList2"/>
    <dgm:cxn modelId="{F15334F2-DE3B-4C95-9711-0C9068B554D5}" type="presOf" srcId="{8C0488DE-67D0-418A-A9BF-392B999EBDA1}" destId="{D092F669-5670-B347-BB77-233B2D18B102}" srcOrd="0" destOrd="3" presId="urn:microsoft.com/office/officeart/2005/8/layout/vList2"/>
    <dgm:cxn modelId="{FEED593B-6DCF-084A-906C-A4E4AA1BE516}" type="presOf" srcId="{3834A485-6F10-4F19-9E40-D0D93B9E9BD2}" destId="{D092F669-5670-B347-BB77-233B2D18B102}" srcOrd="0" destOrd="1" presId="urn:microsoft.com/office/officeart/2005/8/layout/vList2"/>
    <dgm:cxn modelId="{4C35FD36-542A-44BB-BA5D-470312093766}" srcId="{007ADAE9-C9BC-4711-B528-F2E80777CD83}" destId="{3F8367AB-CF07-455E-AC88-CBAA281834A1}" srcOrd="2" destOrd="0" parTransId="{5428DE4C-7867-4009-86DF-37C5AFE74568}" sibTransId="{EBFD3B22-F05E-407B-85A9-3AFE16B4B058}"/>
    <dgm:cxn modelId="{E627B064-0B7B-1748-BEBE-A04A8188EFEA}" type="presOf" srcId="{E6CE924E-DD9E-4769-8FE1-F60C7F5ADE5C}" destId="{D94FD4E7-2D47-8D44-8854-163840D494D1}" srcOrd="0" destOrd="1" presId="urn:microsoft.com/office/officeart/2005/8/layout/vList2"/>
    <dgm:cxn modelId="{B7B5FF96-89CA-45E5-9B5B-526F7FBC0C9A}" srcId="{007ADAE9-C9BC-4711-B528-F2E80777CD83}" destId="{EC54572F-43C8-4EEF-873E-2DBAACEC09D0}" srcOrd="0" destOrd="0" parTransId="{3D7C302D-04E0-492E-BBDC-0EF3C9212B6A}" sibTransId="{180DABD0-A3F0-4329-A2C0-16441D4FE59D}"/>
    <dgm:cxn modelId="{EDA5FFC4-A8A2-4416-9D6C-7A7956D82939}" srcId="{A199190A-EF8A-4B33-ADE1-A46EBD18C80A}" destId="{007ADAE9-C9BC-4711-B528-F2E80777CD83}" srcOrd="0" destOrd="0" parTransId="{3B2F8BA5-B756-482D-BC2D-E80A63C09D0C}" sibTransId="{C40663BC-108B-4AC7-866F-41C4853ABEEA}"/>
    <dgm:cxn modelId="{084B5D29-90F0-2943-A0B0-D93C89951CCC}" type="presOf" srcId="{ACC20C3E-19D9-4312-9A20-C6165FDC2D1E}" destId="{D94FD4E7-2D47-8D44-8854-163840D494D1}" srcOrd="0" destOrd="2" presId="urn:microsoft.com/office/officeart/2005/8/layout/vList2"/>
    <dgm:cxn modelId="{B004DFEF-45D5-EE4F-9FF9-B8DB4FF9DDBB}" type="presOf" srcId="{DCE8B2AB-518C-4B0C-9FBD-A9B608FCC444}" destId="{D94FD4E7-2D47-8D44-8854-163840D494D1}" srcOrd="0" destOrd="0" presId="urn:microsoft.com/office/officeart/2005/8/layout/vList2"/>
    <dgm:cxn modelId="{34B97F97-A585-674E-97C3-49F5FB0563AC}" type="presOf" srcId="{EC54572F-43C8-4EEF-873E-2DBAACEC09D0}" destId="{D092F669-5670-B347-BB77-233B2D18B102}" srcOrd="0" destOrd="0" presId="urn:microsoft.com/office/officeart/2005/8/layout/vList2"/>
    <dgm:cxn modelId="{BFF3F466-ECE1-8648-ABB9-9E603C39E1F3}" type="presOf" srcId="{A7FA9CDC-921F-45B5-93BE-A5376CC15FE1}" destId="{1DA947B0-F044-254A-9FCE-E1573238F87B}" srcOrd="0" destOrd="0" presId="urn:microsoft.com/office/officeart/2005/8/layout/vList2"/>
    <dgm:cxn modelId="{52DE7573-3B53-48D5-BC41-B7AF7C4F90CC}" srcId="{007ADAE9-C9BC-4711-B528-F2E80777CD83}" destId="{8C0488DE-67D0-418A-A9BF-392B999EBDA1}" srcOrd="3" destOrd="0" parTransId="{C12D65D4-0E7B-4F6A-A3EE-6F1E3CA524D3}" sibTransId="{5090B887-C594-41DD-8954-1F2046C9F052}"/>
    <dgm:cxn modelId="{F64930BF-582E-4D0A-A023-EF7E60BBE882}" srcId="{A199190A-EF8A-4B33-ADE1-A46EBD18C80A}" destId="{A7FA9CDC-921F-45B5-93BE-A5376CC15FE1}" srcOrd="1" destOrd="0" parTransId="{39C62D27-F588-46D0-A12A-25E7AEC07D4D}" sibTransId="{73F7BE2E-500C-400B-9DA1-D249F2887705}"/>
    <dgm:cxn modelId="{110CC39F-C3C0-40E9-9632-230E162515FA}" srcId="{A7FA9CDC-921F-45B5-93BE-A5376CC15FE1}" destId="{DCE8B2AB-518C-4B0C-9FBD-A9B608FCC444}" srcOrd="0" destOrd="0" parTransId="{77629337-B87E-4833-93A6-C9736796B007}" sibTransId="{685FD409-E1AC-4975-AED0-2B72F4B545E6}"/>
    <dgm:cxn modelId="{08D6E5FF-5654-E840-80A2-9CFA227FFF80}" type="presParOf" srcId="{658D1DD7-D0DF-A54A-898D-96F555C20722}" destId="{4B01BBEA-FA60-7E4B-8B3C-72135363AF2A}" srcOrd="0" destOrd="0" presId="urn:microsoft.com/office/officeart/2005/8/layout/vList2"/>
    <dgm:cxn modelId="{EFF4E625-08FC-6444-A497-55B32F10B53F}" type="presParOf" srcId="{658D1DD7-D0DF-A54A-898D-96F555C20722}" destId="{D092F669-5670-B347-BB77-233B2D18B102}" srcOrd="1" destOrd="0" presId="urn:microsoft.com/office/officeart/2005/8/layout/vList2"/>
    <dgm:cxn modelId="{4058028E-27AF-5B44-86CD-1174E327739B}" type="presParOf" srcId="{658D1DD7-D0DF-A54A-898D-96F555C20722}" destId="{1DA947B0-F044-254A-9FCE-E1573238F87B}" srcOrd="2" destOrd="0" presId="urn:microsoft.com/office/officeart/2005/8/layout/vList2"/>
    <dgm:cxn modelId="{604CCDE5-CEA4-994B-BCB6-22F91DD30B5F}" type="presParOf" srcId="{658D1DD7-D0DF-A54A-898D-96F555C20722}" destId="{D94FD4E7-2D47-8D44-8854-163840D494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F6E7-99C3-764C-BBBC-C027E7247E7B}">
      <dsp:nvSpPr>
        <dsp:cNvPr id="0" name=""/>
        <dsp:cNvSpPr/>
      </dsp:nvSpPr>
      <dsp:spPr>
        <a:xfrm>
          <a:off x="0" y="0"/>
          <a:ext cx="3143249" cy="34524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Define opioid withdrawal management</a:t>
          </a:r>
        </a:p>
      </dsp:txBody>
      <dsp:txXfrm>
        <a:off x="0" y="1311914"/>
        <a:ext cx="3143249" cy="2071444"/>
      </dsp:txXfrm>
    </dsp:sp>
    <dsp:sp modelId="{6CFEBB38-88E4-4644-8AC4-8FDC05A8CF03}">
      <dsp:nvSpPr>
        <dsp:cNvPr id="0" name=""/>
        <dsp:cNvSpPr/>
      </dsp:nvSpPr>
      <dsp:spPr>
        <a:xfrm>
          <a:off x="1053763" y="345240"/>
          <a:ext cx="1035722" cy="1035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49" tIns="12700" rIns="80749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205441" y="496918"/>
        <a:ext cx="732366" cy="732366"/>
      </dsp:txXfrm>
    </dsp:sp>
    <dsp:sp modelId="{0C469D2F-00EE-0C4F-9C1F-77E1B5314148}">
      <dsp:nvSpPr>
        <dsp:cNvPr id="0" name=""/>
        <dsp:cNvSpPr/>
      </dsp:nvSpPr>
      <dsp:spPr>
        <a:xfrm>
          <a:off x="0" y="3452335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DED017-E21C-B147-8F49-F582005FCA6C}">
      <dsp:nvSpPr>
        <dsp:cNvPr id="0" name=""/>
        <dsp:cNvSpPr/>
      </dsp:nvSpPr>
      <dsp:spPr>
        <a:xfrm>
          <a:off x="3457574" y="0"/>
          <a:ext cx="3143249" cy="34524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Identify signs and symptoms of opioid withdrawal</a:t>
          </a:r>
        </a:p>
      </dsp:txBody>
      <dsp:txXfrm>
        <a:off x="3457574" y="1311914"/>
        <a:ext cx="3143249" cy="2071444"/>
      </dsp:txXfrm>
    </dsp:sp>
    <dsp:sp modelId="{8E2F4863-419A-A94F-92DC-2E5AE26EDA63}">
      <dsp:nvSpPr>
        <dsp:cNvPr id="0" name=""/>
        <dsp:cNvSpPr/>
      </dsp:nvSpPr>
      <dsp:spPr>
        <a:xfrm>
          <a:off x="4511338" y="345240"/>
          <a:ext cx="1035722" cy="10357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49" tIns="12700" rIns="80749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663016" y="496918"/>
        <a:ext cx="732366" cy="732366"/>
      </dsp:txXfrm>
    </dsp:sp>
    <dsp:sp modelId="{9F963670-A63D-ED46-B04A-F156107F51AC}">
      <dsp:nvSpPr>
        <dsp:cNvPr id="0" name=""/>
        <dsp:cNvSpPr/>
      </dsp:nvSpPr>
      <dsp:spPr>
        <a:xfrm>
          <a:off x="3457574" y="3452335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E1BCFC-25AF-0D43-AAD1-EAE3330B4197}">
      <dsp:nvSpPr>
        <dsp:cNvPr id="0" name=""/>
        <dsp:cNvSpPr/>
      </dsp:nvSpPr>
      <dsp:spPr>
        <a:xfrm>
          <a:off x="6915149" y="0"/>
          <a:ext cx="3143249" cy="34524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Identify treatment options for withdrawal management</a:t>
          </a:r>
        </a:p>
      </dsp:txBody>
      <dsp:txXfrm>
        <a:off x="6915149" y="1311914"/>
        <a:ext cx="3143249" cy="2071444"/>
      </dsp:txXfrm>
    </dsp:sp>
    <dsp:sp modelId="{2A2ED44A-E12E-8646-9EA2-3FD3B03528E7}">
      <dsp:nvSpPr>
        <dsp:cNvPr id="0" name=""/>
        <dsp:cNvSpPr/>
      </dsp:nvSpPr>
      <dsp:spPr>
        <a:xfrm>
          <a:off x="7968913" y="345240"/>
          <a:ext cx="1035722" cy="10357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49" tIns="12700" rIns="80749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8120591" y="496918"/>
        <a:ext cx="732366" cy="732366"/>
      </dsp:txXfrm>
    </dsp:sp>
    <dsp:sp modelId="{E1471FA2-D93E-3B4F-980D-98479F211706}">
      <dsp:nvSpPr>
        <dsp:cNvPr id="0" name=""/>
        <dsp:cNvSpPr/>
      </dsp:nvSpPr>
      <dsp:spPr>
        <a:xfrm>
          <a:off x="6915149" y="3452335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AF2D5-61FF-2046-B1D1-DE7EE75168BC}">
      <dsp:nvSpPr>
        <dsp:cNvPr id="0" name=""/>
        <dsp:cNvSpPr/>
      </dsp:nvSpPr>
      <dsp:spPr>
        <a:xfrm>
          <a:off x="0" y="355029"/>
          <a:ext cx="100583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Heroin, methadone, oxycodone, hydrocodone, morphine, codeine, fentanyl</a:t>
          </a:r>
        </a:p>
      </dsp:txBody>
      <dsp:txXfrm>
        <a:off x="0" y="355029"/>
        <a:ext cx="10058399" cy="850500"/>
      </dsp:txXfrm>
    </dsp:sp>
    <dsp:sp modelId="{10C762A6-6CBF-AD4D-B315-17801495F48E}">
      <dsp:nvSpPr>
        <dsp:cNvPr id="0" name=""/>
        <dsp:cNvSpPr/>
      </dsp:nvSpPr>
      <dsp:spPr>
        <a:xfrm>
          <a:off x="502920" y="59829"/>
          <a:ext cx="704088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What are opioids?</a:t>
          </a:r>
        </a:p>
      </dsp:txBody>
      <dsp:txXfrm>
        <a:off x="531741" y="88650"/>
        <a:ext cx="6983238" cy="532758"/>
      </dsp:txXfrm>
    </dsp:sp>
    <dsp:sp modelId="{82505A62-EC27-9F4C-948A-D89CE400A0A2}">
      <dsp:nvSpPr>
        <dsp:cNvPr id="0" name=""/>
        <dsp:cNvSpPr/>
      </dsp:nvSpPr>
      <dsp:spPr>
        <a:xfrm>
          <a:off x="0" y="1608730"/>
          <a:ext cx="100583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“Flu-like” symptoms</a:t>
          </a:r>
        </a:p>
      </dsp:txBody>
      <dsp:txXfrm>
        <a:off x="0" y="1608730"/>
        <a:ext cx="10058399" cy="850500"/>
      </dsp:txXfrm>
    </dsp:sp>
    <dsp:sp modelId="{7EC5F42E-BF25-1246-92D1-486A61AA1DC3}">
      <dsp:nvSpPr>
        <dsp:cNvPr id="0" name=""/>
        <dsp:cNvSpPr/>
      </dsp:nvSpPr>
      <dsp:spPr>
        <a:xfrm>
          <a:off x="502920" y="1313529"/>
          <a:ext cx="7040880" cy="59040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Uncomfortable and difficult </a:t>
          </a:r>
        </a:p>
      </dsp:txBody>
      <dsp:txXfrm>
        <a:off x="531741" y="1342350"/>
        <a:ext cx="6983238" cy="532758"/>
      </dsp:txXfrm>
    </dsp:sp>
    <dsp:sp modelId="{2F9360D1-E396-204B-BCE9-6DAA50095135}">
      <dsp:nvSpPr>
        <dsp:cNvPr id="0" name=""/>
        <dsp:cNvSpPr/>
      </dsp:nvSpPr>
      <dsp:spPr>
        <a:xfrm>
          <a:off x="0" y="2862430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D573C-2481-AA40-87AF-5D0564D1CB51}">
      <dsp:nvSpPr>
        <dsp:cNvPr id="0" name=""/>
        <dsp:cNvSpPr/>
      </dsp:nvSpPr>
      <dsp:spPr>
        <a:xfrm>
          <a:off x="502920" y="2567229"/>
          <a:ext cx="7040880" cy="59040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Rarely life-threatening</a:t>
          </a:r>
        </a:p>
      </dsp:txBody>
      <dsp:txXfrm>
        <a:off x="531741" y="2596050"/>
        <a:ext cx="6983238" cy="532758"/>
      </dsp:txXfrm>
    </dsp:sp>
    <dsp:sp modelId="{679386FB-7722-1243-8C0A-147AB2A9AFF2}">
      <dsp:nvSpPr>
        <dsp:cNvPr id="0" name=""/>
        <dsp:cNvSpPr/>
      </dsp:nvSpPr>
      <dsp:spPr>
        <a:xfrm>
          <a:off x="0" y="3769630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05270-2114-ED47-B808-582D82B69BDA}">
      <dsp:nvSpPr>
        <dsp:cNvPr id="0" name=""/>
        <dsp:cNvSpPr/>
      </dsp:nvSpPr>
      <dsp:spPr>
        <a:xfrm>
          <a:off x="502920" y="3474430"/>
          <a:ext cx="7040880" cy="5904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Manage with caution in pregnancy</a:t>
          </a:r>
        </a:p>
      </dsp:txBody>
      <dsp:txXfrm>
        <a:off x="531741" y="3503251"/>
        <a:ext cx="698323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A8A3-759A-4D4C-8124-C8C6E98A5E98}">
      <dsp:nvSpPr>
        <dsp:cNvPr id="0" name=""/>
        <dsp:cNvSpPr/>
      </dsp:nvSpPr>
      <dsp:spPr>
        <a:xfrm>
          <a:off x="51" y="114410"/>
          <a:ext cx="4973298" cy="942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No diagnostic test</a:t>
          </a:r>
        </a:p>
      </dsp:txBody>
      <dsp:txXfrm>
        <a:off x="51" y="114410"/>
        <a:ext cx="4973298" cy="942631"/>
      </dsp:txXfrm>
    </dsp:sp>
    <dsp:sp modelId="{9675BF98-9D50-374E-92BF-6B0F5C98E99B}">
      <dsp:nvSpPr>
        <dsp:cNvPr id="0" name=""/>
        <dsp:cNvSpPr/>
      </dsp:nvSpPr>
      <dsp:spPr>
        <a:xfrm>
          <a:off x="51" y="1057041"/>
          <a:ext cx="4973298" cy="307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Urine drug screen (UDS)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/>
            <a:t>UDS is positive for most opioids for 48-96 hours after last use (besides fentanyl)</a:t>
          </a:r>
        </a:p>
      </dsp:txBody>
      <dsp:txXfrm>
        <a:off x="51" y="1057041"/>
        <a:ext cx="4973298" cy="3073370"/>
      </dsp:txXfrm>
    </dsp:sp>
    <dsp:sp modelId="{38F41BD8-0DB3-A044-A737-9C6A79E3491B}">
      <dsp:nvSpPr>
        <dsp:cNvPr id="0" name=""/>
        <dsp:cNvSpPr/>
      </dsp:nvSpPr>
      <dsp:spPr>
        <a:xfrm>
          <a:off x="5669612" y="114410"/>
          <a:ext cx="4973298" cy="942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Clinical Opiate Withdrawal Scale (COWS)</a:t>
          </a:r>
        </a:p>
      </dsp:txBody>
      <dsp:txXfrm>
        <a:off x="5669612" y="114410"/>
        <a:ext cx="4973298" cy="942631"/>
      </dsp:txXfrm>
    </dsp:sp>
    <dsp:sp modelId="{614E4192-78A0-6747-8489-949679F93C80}">
      <dsp:nvSpPr>
        <dsp:cNvPr id="0" name=""/>
        <dsp:cNvSpPr/>
      </dsp:nvSpPr>
      <dsp:spPr>
        <a:xfrm>
          <a:off x="5669612" y="1057041"/>
          <a:ext cx="4973298" cy="307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/>
            <a:t>Determine severity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/>
            <a:t>11 common signs and symptoms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/>
            <a:t>Total scores: mild (5-12), moderate (13-24), moderately severe (25-36), and severe (&gt;37)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/>
            <a:t>Score used to determine treatment options</a:t>
          </a:r>
        </a:p>
      </dsp:txBody>
      <dsp:txXfrm>
        <a:off x="5669612" y="1057041"/>
        <a:ext cx="4973298" cy="3073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A4862-8893-8C42-B297-4A4A0CC51F96}">
      <dsp:nvSpPr>
        <dsp:cNvPr id="0" name=""/>
        <dsp:cNvSpPr/>
      </dsp:nvSpPr>
      <dsp:spPr>
        <a:xfrm>
          <a:off x="0" y="106870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Neonatal Abstinence Syndrome (NAS)</a:t>
          </a:r>
        </a:p>
      </dsp:txBody>
      <dsp:txXfrm>
        <a:off x="0" y="1068705"/>
        <a:ext cx="3143249" cy="1885950"/>
      </dsp:txXfrm>
    </dsp:sp>
    <dsp:sp modelId="{5FE7016A-D55A-6B41-8C13-A5E6C32FA0E7}">
      <dsp:nvSpPr>
        <dsp:cNvPr id="0" name=""/>
        <dsp:cNvSpPr/>
      </dsp:nvSpPr>
      <dsp:spPr>
        <a:xfrm>
          <a:off x="3457575" y="106870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Increased risk of suicide</a:t>
          </a:r>
        </a:p>
      </dsp:txBody>
      <dsp:txXfrm>
        <a:off x="3457575" y="1068705"/>
        <a:ext cx="3143249" cy="1885950"/>
      </dsp:txXfrm>
    </dsp:sp>
    <dsp:sp modelId="{8BA97796-3966-F74A-90D4-F461EC4A414E}">
      <dsp:nvSpPr>
        <dsp:cNvPr id="0" name=""/>
        <dsp:cNvSpPr/>
      </dsp:nvSpPr>
      <dsp:spPr>
        <a:xfrm>
          <a:off x="6915149" y="106870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Increased overdose risk</a:t>
          </a:r>
        </a:p>
      </dsp:txBody>
      <dsp:txXfrm>
        <a:off x="6915149" y="1068705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D49B9-3305-5544-B2EB-5D1D04D0560F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9E689-E1E3-7C4B-B9F3-0B281A0637BD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Dangerous to dispense take-home doses to others</a:t>
          </a:r>
        </a:p>
      </dsp:txBody>
      <dsp:txXfrm>
        <a:off x="0" y="0"/>
        <a:ext cx="6797675" cy="1412477"/>
      </dsp:txXfrm>
    </dsp:sp>
    <dsp:sp modelId="{BD17BF76-7E4A-A94C-B029-CAA56F79ED8C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7031A-54ED-6940-8554-AF9E809608BB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Should be used in caution with alcohol, benzodiazepines, or other opioids</a:t>
          </a:r>
        </a:p>
      </dsp:txBody>
      <dsp:txXfrm>
        <a:off x="0" y="1412477"/>
        <a:ext cx="6797675" cy="1412477"/>
      </dsp:txXfrm>
    </dsp:sp>
    <dsp:sp modelId="{BE2A15A0-8C01-0F47-854D-B13CA880D982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F420A-E949-3A4A-9510-BB3E0F3ACF25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Increased risk for opioid overdose if relapse occurs</a:t>
          </a:r>
        </a:p>
      </dsp:txBody>
      <dsp:txXfrm>
        <a:off x="0" y="2824955"/>
        <a:ext cx="6797675" cy="1412477"/>
      </dsp:txXfrm>
    </dsp:sp>
    <dsp:sp modelId="{136A89BA-AC8A-3740-BCB2-85A349629BCB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E691D-6CD1-704C-BFE4-BBEA975CA6C9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Naloxone distribution</a:t>
          </a:r>
        </a:p>
      </dsp:txBody>
      <dsp:txXfrm>
        <a:off x="0" y="4237433"/>
        <a:ext cx="6797675" cy="1412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1BBEA-FA60-7E4B-8B3C-72135363AF2A}">
      <dsp:nvSpPr>
        <dsp:cNvPr id="0" name=""/>
        <dsp:cNvSpPr/>
      </dsp:nvSpPr>
      <dsp:spPr>
        <a:xfrm>
          <a:off x="0" y="56105"/>
          <a:ext cx="6797675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Naltrexone</a:t>
          </a:r>
        </a:p>
      </dsp:txBody>
      <dsp:txXfrm>
        <a:off x="35125" y="91230"/>
        <a:ext cx="6727425" cy="649299"/>
      </dsp:txXfrm>
    </dsp:sp>
    <dsp:sp modelId="{D092F669-5670-B347-BB77-233B2D18B102}">
      <dsp:nvSpPr>
        <dsp:cNvPr id="0" name=""/>
        <dsp:cNvSpPr/>
      </dsp:nvSpPr>
      <dsp:spPr>
        <a:xfrm>
          <a:off x="0" y="775655"/>
          <a:ext cx="6797675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Opioid antagonist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Should not be used to treat opioid withdrawal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Should only be administered if free from opioids for at least 7 to 10 days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Must complete withdrawal to start medication</a:t>
          </a:r>
          <a:endParaRPr lang="en-US" sz="2300" kern="1200" dirty="0"/>
        </a:p>
      </dsp:txBody>
      <dsp:txXfrm>
        <a:off x="0" y="775655"/>
        <a:ext cx="6797675" cy="1925100"/>
      </dsp:txXfrm>
    </dsp:sp>
    <dsp:sp modelId="{1DA947B0-F044-254A-9FCE-E1573238F87B}">
      <dsp:nvSpPr>
        <dsp:cNvPr id="0" name=""/>
        <dsp:cNvSpPr/>
      </dsp:nvSpPr>
      <dsp:spPr>
        <a:xfrm>
          <a:off x="0" y="2700756"/>
          <a:ext cx="6797675" cy="71954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Methadone</a:t>
          </a:r>
        </a:p>
      </dsp:txBody>
      <dsp:txXfrm>
        <a:off x="35125" y="2735881"/>
        <a:ext cx="6727425" cy="649299"/>
      </dsp:txXfrm>
    </dsp:sp>
    <dsp:sp modelId="{D94FD4E7-2D47-8D44-8854-163840D494D1}">
      <dsp:nvSpPr>
        <dsp:cNvPr id="0" name=""/>
        <dsp:cNvSpPr/>
      </dsp:nvSpPr>
      <dsp:spPr>
        <a:xfrm>
          <a:off x="0" y="3420306"/>
          <a:ext cx="6797675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Full mu-opioid agonist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Does not induce withdrawal symptoms when given if opioid agonist is present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First dose should be given when patient enters mild to moderate withdrawal in order to gauge the efficacy of  initial dose</a:t>
          </a:r>
        </a:p>
      </dsp:txBody>
      <dsp:txXfrm>
        <a:off x="0" y="3420306"/>
        <a:ext cx="6797675" cy="217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A8F2-DAF3-074A-BAD7-2956625CAEE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675DF-BFC4-C249-925B-1ED0D127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2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3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5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97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2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6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80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3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75DF-BFC4-C249-925B-1ED0D1273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3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94C09A-9474-A74F-A7B0-FD771B67D9A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62AF75-A95A-BC44-835F-9E1739847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5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am.org/docs/default-source/education-docs/cows_induction_flow_sheet.pdf?sfvrsn=b577fc2_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dically-supervised-opioid-withdrawal-during-treatment-for-addiction?search=medically%20managed%20opioid%20withdrawal%20&amp;source=search_result&amp;selectedTitle=1~150&amp;usage_type=default&amp;display_rank=1#H299459202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ticonetwork.ca/documents/204049/487969/Opioid_7.png/9cf2650a-37eb-41d0-afe5-e64cf1377c20?t=144712101200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dically-supervised-opioid-withdrawal-during-treatment-for-addiction?search=medically%20managed%20opioid%20withdrawal%20&amp;source=search_result&amp;selectedTitle=1~150&amp;usage_type=default&amp;display_rank=1#H2994592020" TargetMode="External"/><Relationship Id="rId7" Type="http://schemas.openxmlformats.org/officeDocument/2006/relationships/hyperlink" Target="https://nccc.ucsf.edu/clinician-consultation/substance-use-manageme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sam.org/docs/default-source/education-docs/unobserved-home-induction-patient-guide.pdf?sfvrsn=16224bc2_0" TargetMode="External"/><Relationship Id="rId5" Type="http://schemas.openxmlformats.org/officeDocument/2006/relationships/hyperlink" Target="https://www.porticonetwork.ca/web/opioid-toolkit/treatment/opioid-withdrawal?msclkid=2ad26a1ac64611ecba1b1ecdcf4fa5b6" TargetMode="External"/><Relationship Id="rId4" Type="http://schemas.openxmlformats.org/officeDocument/2006/relationships/hyperlink" Target="https://www.samhsa.gov/sites/default/files/quick-start-guid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dically-supervised-opioid-withdrawal-during-treatment-for-addiction?search=medically%20managed%20opioid%20withdrawal%20&amp;source=search_result&amp;selectedTitle=1~150&amp;usage_type=default&amp;display_rank=1#H2994592020" TargetMode="External"/><Relationship Id="rId7" Type="http://schemas.openxmlformats.org/officeDocument/2006/relationships/hyperlink" Target="https://nccc.ucsf.edu/clinician-consultation/substance-use-manageme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rticonetwork.ca/web/opioid-toolkit/treatment/opioid-withdrawal?msclkid=2ad26a1ac64611ecba1b1ecdcf4fa5b6" TargetMode="External"/><Relationship Id="rId5" Type="http://schemas.openxmlformats.org/officeDocument/2006/relationships/hyperlink" Target="https://www.asam.org/docs/default-source/education-docs/unobserved-home-induction-patient-guide.pdf?sfvrsn=16224bc2_0" TargetMode="External"/><Relationship Id="rId4" Type="http://schemas.openxmlformats.org/officeDocument/2006/relationships/hyperlink" Target="https://www.samhsa.gov/sites/default/files/quick-start-guide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196064421003061" TargetMode="External"/><Relationship Id="rId3" Type="http://schemas.openxmlformats.org/officeDocument/2006/relationships/hyperlink" Target="https://www.ncbi.nlm.nih.gov/books/NBK310652/" TargetMode="External"/><Relationship Id="rId7" Type="http://schemas.openxmlformats.org/officeDocument/2006/relationships/hyperlink" Target="https://www.uclaisap.org/oasis-tta/ppts/PSI-April-202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mc/articles/PMC6368048/" TargetMode="External"/><Relationship Id="rId11" Type="http://schemas.openxmlformats.org/officeDocument/2006/relationships/hyperlink" Target="https://onlinelibrary.wiley.com/doi/epdf/10.1111/jcpt.13114" TargetMode="External"/><Relationship Id="rId5" Type="http://schemas.openxmlformats.org/officeDocument/2006/relationships/hyperlink" Target="https://www.bu.edu/aodhealth/2020/12/28/fentanyl-and-norfentanyl-detected-in-urine-for-7-or-more-days-after-regular-use/" TargetMode="External"/><Relationship Id="rId10" Type="http://schemas.openxmlformats.org/officeDocument/2006/relationships/hyperlink" Target="https://www.aafp.org/afp/2018/0301/p313.html" TargetMode="External"/><Relationship Id="rId4" Type="http://schemas.openxmlformats.org/officeDocument/2006/relationships/hyperlink" Target="https://www.ashleytreatment.org/drug-addiction-recovery-statistics/" TargetMode="External"/><Relationship Id="rId9" Type="http://schemas.openxmlformats.org/officeDocument/2006/relationships/hyperlink" Target="https://www.cdc.gov/nchs/pressroom/nchs_press_releases/2021/20211117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uptodate.com/contents/medically-supervised-opioid-withdrawal-during-treatment-for-addiction?search=medically%20managed%20opioid%20withdrawal%20&amp;source=search_result&amp;selectedTitle=1~150&amp;usage_type=default&amp;display_rank=1#H14461956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5E0E-3264-4741-BB40-53602FC44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1930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Opioid Withdrawal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EFE6F-3C69-2F4E-8E03-E243C2FD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45130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+mn-lt"/>
              </a:rPr>
              <a:t>Advancing Pharmacist Roles in Substance Use Disorder ECHO 5/3/2022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n-lt"/>
              </a:rPr>
              <a:t>LT Hannah Moses, PharmD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n-lt"/>
              </a:rPr>
              <a:t>PGY-1 Pharmacy Resident</a:t>
            </a:r>
          </a:p>
        </p:txBody>
      </p:sp>
    </p:spTree>
    <p:extLst>
      <p:ext uri="{BB962C8B-B14F-4D97-AF65-F5344CB8AC3E}">
        <p14:creationId xmlns:p14="http://schemas.microsoft.com/office/powerpoint/2010/main" val="23139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E674-7C8C-6B4F-8081-F0EC807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Receptor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A049-80B1-A345-B17E-CDE97A8A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59" y="3489434"/>
            <a:ext cx="10058400" cy="2731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Once opioids have been stopped, neurotransmitter levels will decrease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Dopamine</a:t>
            </a:r>
            <a:r>
              <a:rPr lang="en-US" sz="2000" dirty="0">
                <a:sym typeface="Wingdings" panose="05000000000000000000" pitchFamily="2" charset="2"/>
              </a:rPr>
              <a:t> Anxiety, Depression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Serotonin</a:t>
            </a:r>
            <a:r>
              <a:rPr lang="en-US" sz="2000" dirty="0">
                <a:sym typeface="Wingdings" panose="05000000000000000000" pitchFamily="2" charset="2"/>
              </a:rPr>
              <a:t> Anxiety, Depression, Chronic pain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GABA</a:t>
            </a:r>
            <a:r>
              <a:rPr lang="en-US" sz="2000" dirty="0">
                <a:sym typeface="Wingdings" panose="05000000000000000000" pitchFamily="2" charset="2"/>
              </a:rPr>
              <a:t> Chronic pain, Anxiety, Depression, Insomnia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Acetylcholine Agitation, Insomnia, Restlessness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9" y="1879870"/>
            <a:ext cx="8145012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E674-7C8C-6B4F-8081-F0EC807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Opioid Withdrawal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7B1E0DA-7B66-F689-FD08-4BA4E8B2A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754435"/>
              </p:ext>
            </p:extLst>
          </p:nvPr>
        </p:nvGraphicFramePr>
        <p:xfrm>
          <a:off x="1097279" y="1845733"/>
          <a:ext cx="10642963" cy="42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430D1A-D6C4-62A5-2D6F-265181559978}"/>
              </a:ext>
            </a:extLst>
          </p:cNvPr>
          <p:cNvSpPr txBox="1"/>
          <p:nvPr/>
        </p:nvSpPr>
        <p:spPr>
          <a:xfrm>
            <a:off x="0" y="6386731"/>
            <a:ext cx="10917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https://www.asam.org/docs/default-source/education-docs/cows_induction_flow_sheet.pdf?sfvrsn=b577fc2_2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5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Risks of Withdrawal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974C1E-39D7-3227-994A-8598180F80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92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Opioid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65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Essential first step in OUD treatment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Patients with severe chemical dependence often continue to use high doses of opioids to avoid withdrawal symptoms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Treatment of withdrawal by itself rarely leads to long-term recovery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FDA approved medications to treat opioid withdrawal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Clonidine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Buprenorphine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Methadone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041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0690"/>
            <a:ext cx="10852981" cy="53934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MOA: Central inhibition of the hyper-noradrenergic state (alpha-2 adrenergic agonist)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Should be used in adjunct to buprenorphine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FDA labelled medication for opioid withdrawal management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May be used as primary treatment when partial opioid agonist therapy is contraindicated or unavailable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Relieve autonomic symptoms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Sweating, diarrhea, intestinal cramps, nausea, anxiety, and irritability</a:t>
            </a:r>
          </a:p>
        </p:txBody>
      </p:sp>
    </p:spTree>
    <p:extLst>
      <p:ext uri="{BB962C8B-B14F-4D97-AF65-F5344CB8AC3E}">
        <p14:creationId xmlns:p14="http://schemas.microsoft.com/office/powerpoint/2010/main" val="86500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Clonidine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76350"/>
            <a:ext cx="10027920" cy="39817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Monitor blood pressure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Should be used in caution with pre-existing heart condition or those who are on antihypertensive medications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Can cause dizziness/syncope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Dosing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Medically supervised opioid withdrawal during treatment for addiction – UpToDate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hlinkClick r:id="rId4"/>
              </a:rPr>
              <a:t>The Centre for </a:t>
            </a:r>
            <a:r>
              <a:rPr lang="en-US" sz="2400" dirty="0" smtClean="0">
                <a:hlinkClick r:id="rId4"/>
              </a:rPr>
              <a:t>Addiction </a:t>
            </a:r>
            <a:r>
              <a:rPr lang="en-US" sz="2400" dirty="0">
                <a:hlinkClick r:id="rId4"/>
              </a:rPr>
              <a:t>and Mental Health- 9cf2650a-37eb-41d0-afe5-e64cf1377c20 (495×238) (porticonetwork.ca)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342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60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Partial mu-opioid agonist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High binding affinity for mu-opioid receptor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Alleviates withdrawal symptoms, reduces cravings, and can prevent relapse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Slow dissociation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long duration of 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Can cause precipitative withdrawal symptoms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Increased safety in overdose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30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3005-76CA-ED4C-B989-C6962D27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Precipitative Withdrawal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0645-689B-744E-A26E-827B03E6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546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Decrease in relative opioid effects caused by the introduction of a drug that reverses the effects of full agonist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More severe than spontaneous withdrawal process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Opioids still may be found in urine for days after last use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Treatment should not be delayed if patient is experiencing mild-moderate withdrawal symptoms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Withdrawal can be determined by history, examination, or standardized scale</a:t>
            </a:r>
          </a:p>
        </p:txBody>
      </p:sp>
    </p:spTree>
    <p:extLst>
      <p:ext uri="{BB962C8B-B14F-4D97-AF65-F5344CB8AC3E}">
        <p14:creationId xmlns:p14="http://schemas.microsoft.com/office/powerpoint/2010/main" val="113433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104" y="1972438"/>
            <a:ext cx="4929809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Clinic induction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Home induction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Micro-dosing strategy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Maintenance screenings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ym typeface="Wingdings" panose="05000000000000000000" pitchFamily="2" charset="2"/>
              </a:rPr>
              <a:t>Ceiling effect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9022B-5EFC-9415-3FE8-22797C135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13" y="1972438"/>
            <a:ext cx="6023113" cy="42767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800" dirty="0"/>
              <a:t>Resources with dosing guides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Medically supervised opioid withdrawal during treatment for addiction – UpToDate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Buprenorphine Quick Start Guide (samhsa.gov)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hlinkClick r:id="rId5"/>
              </a:rPr>
              <a:t>The Centre for Addicition and Mental Health: Opioid withdrawal - Portico (porticonetwork.ca)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 Patient’s Guide to Starting Buprenorphine at Home: </a:t>
            </a:r>
            <a:r>
              <a:rPr lang="en-US" sz="2000" dirty="0">
                <a:hlinkClick r:id="rId6"/>
              </a:rPr>
              <a:t>https://www.asam.org/docs/default-source/education-docs/unobserved-home-induction-patient-guide.pdf?sfvrsn=16224bc2_0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Substance Use Warmline- Clinician-to-Clinician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hlinkClick r:id="rId7"/>
              </a:rPr>
              <a:t>https://nccc.ucsf.edu/clinician-consultation/substance-use-management/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(1-855-300-3595) available 6am to 5pm PST (Mon – Fri)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9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Buprenorphine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C29C6A-478F-3FE0-AE22-154F48161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0567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7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A5B5-9A89-6D0F-9690-7D303E8B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/>
              <a:t>No conflicts of interest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/>
              <a:t>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1745218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E280-AB54-14F2-9E83-4F3C5650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3BB1-D054-6F36-C506-226EDDBA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Harm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April 2020-April 2021: CDC reported 100,306 drug overdose deaths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75,673 opioid overdose deaths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Buprenorphine can be used as medication assisted therapy (MAT) to help decrease cravings for opioids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Compared to patients not receiving MAT, death rates significantly decrease in patients receiving buprenorphine </a:t>
            </a:r>
          </a:p>
        </p:txBody>
      </p:sp>
    </p:spTree>
    <p:extLst>
      <p:ext uri="{BB962C8B-B14F-4D97-AF65-F5344CB8AC3E}">
        <p14:creationId xmlns:p14="http://schemas.microsoft.com/office/powerpoint/2010/main" val="113810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Alternative Medications for OUD Treatment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6EC326-61E4-5EDC-B133-796958585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2871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73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Medical and psychological care should both be provided to patients in order to reduce risk of relapse and prevent withdrawal symptoms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Harm reduction is important to increase patient safety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Individualized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Opioid withdrawal can be discomforting and should be treated with partial opioid agonists and symptomatic management medications</a:t>
            </a:r>
          </a:p>
        </p:txBody>
      </p:sp>
    </p:spTree>
    <p:extLst>
      <p:ext uri="{BB962C8B-B14F-4D97-AF65-F5344CB8AC3E}">
        <p14:creationId xmlns:p14="http://schemas.microsoft.com/office/powerpoint/2010/main" val="409958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E8AF-A466-F6CC-9A2D-24F4F73B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72D6-7087-4FB4-03B3-DA1B29DE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hlinkClick r:id="rId3"/>
              </a:rPr>
              <a:t>Medically supervised opioid withdrawal during treatment for addiction – UpToDate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hlinkClick r:id="rId4"/>
              </a:rPr>
              <a:t>Buprenorphine Quick Start Guide (samhsa.gov)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hlinkClick r:id="rId5"/>
              </a:rPr>
              <a:t>A Patient’s Guide to Start Buprenorphone at Home: https://www.asam.org/docs/default-source/education-docs/unobserved-home-induction-patient-guide.pdf?sfvrsn=16224bc2_0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hlinkClick r:id="rId6"/>
              </a:rPr>
              <a:t>Opioid withdrawal - Portico (porticonetwork.ca)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Substance Use Warmline- Clinician-to-Clinician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hlinkClick r:id="rId7"/>
              </a:rPr>
              <a:t>https://nccc.ucsf.edu/clinician-consultation/substance-use-management/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(1-855-300-3595) available 6am to 5pm PST (Mon – Fri)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4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8069" y="1009540"/>
            <a:ext cx="10058400" cy="54333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Withdrawal Management - Clinical Guidelines for Withdrawal Management and Treatment of Drug Dependence in Closed Settings - NCBI Bookshelf (nih.gov)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Drug Addiction Recovery Statistics | Ashley Addiction Treatment (ashleytreatment.org)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5"/>
              </a:rPr>
              <a:t>Fentanyl and </a:t>
            </a:r>
            <a:r>
              <a:rPr lang="en-US" dirty="0" err="1">
                <a:hlinkClick r:id="rId5"/>
              </a:rPr>
              <a:t>Norfentanyl</a:t>
            </a:r>
            <a:r>
              <a:rPr lang="en-US" dirty="0">
                <a:hlinkClick r:id="rId5"/>
              </a:rPr>
              <a:t> Detected in Urine for 7 or More Days After Regular Use | Alcohol, Other Drugs, and Health: Current Evidence (bu.edu)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/>
              </a:rPr>
              <a:t>A Practical Guide to Urine Drug Monitoring - PMC (nih.gov)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7"/>
              </a:rPr>
              <a:t>Novel Buprenorphine Induction Strategies. James J. Gasper, PharmD, BCPP (UCSF) ECHO Presentation. Slide 1 (uclaisap.org)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8"/>
              </a:rPr>
              <a:t>Consensus Recommendations on the Treatment of Opioid Use Disorder in the Emergency Department – </a:t>
            </a:r>
            <a:r>
              <a:rPr lang="en-US" dirty="0" err="1">
                <a:hlinkClick r:id="rId8"/>
              </a:rPr>
              <a:t>ScienceDirect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9"/>
              </a:rPr>
              <a:t>Drug Overdose Deaths in the U.S. Top 100,000 Annually (cdc.gov)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0"/>
              </a:rPr>
              <a:t>Buprenorphine Therapy for Opioid Use Disorder - American Family Physician (aafp.org)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1"/>
              </a:rPr>
              <a:t>Opioid withdrawal symptoms, a consequence of chronic opioid use and opioid use disorder: Current understanding and approaches to management (wiley.com)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317" y="-367862"/>
            <a:ext cx="10058400" cy="145097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127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 Questions you should ask web development agency before building a web  site - Orange Hill Development">
            <a:extLst>
              <a:ext uri="{FF2B5EF4-FFF2-40B4-BE49-F238E27FC236}">
                <a16:creationId xmlns:a16="http://schemas.microsoft.com/office/drawing/2014/main" id="{532D7348-CD79-7C1E-08BE-EA27A095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79" y="1004554"/>
            <a:ext cx="9014641" cy="48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4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3257" y="2073049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Discussion 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420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529" y="1789113"/>
            <a:ext cx="10058400" cy="319110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What barriers to withdrawal management or OUD treatment have you seen within your facility?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6544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6929" y="1789113"/>
            <a:ext cx="10058400" cy="3191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/>
              <a:t>What are the main access points for opioid withdrawal presentation that have been observed in your facility?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4272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5529" y="1740126"/>
            <a:ext cx="10058400" cy="3534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How can the pharmacist play a role in the treatment and management of opioid withdrawal that is within our scope of practice?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397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A910-1695-B94C-DE52-9ECC0D28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dirty="0"/>
              <a:t>Objectives</a:t>
            </a: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3E2CDBC-D071-0C19-AB6B-826352419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09343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33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DC24-90DD-174B-9A5D-6CCB9DB0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What Is Withdrawal Management (WM)?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90E0-2B51-B84D-927C-22D248A1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26457" cy="46181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Treatment of withdrawal symptoms that are a result of stopping or reducing use of substances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Common for people who complete WM to relapse to substance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85% of individuals relapse within a year of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2/3’s of individuals return to substance use within weeks of beginning treatment</a:t>
            </a:r>
          </a:p>
        </p:txBody>
      </p:sp>
    </p:spTree>
    <p:extLst>
      <p:ext uri="{BB962C8B-B14F-4D97-AF65-F5344CB8AC3E}">
        <p14:creationId xmlns:p14="http://schemas.microsoft.com/office/powerpoint/2010/main" val="36116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4C54-92B5-794B-BA66-0B64E431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Opioid Withdrawal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E8CEDBA-4177-EC6A-697A-9105D97A7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88271"/>
              </p:ext>
            </p:extLst>
          </p:nvPr>
        </p:nvGraphicFramePr>
        <p:xfrm>
          <a:off x="1096963" y="1948070"/>
          <a:ext cx="10058400" cy="43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898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Why Is WM Important?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Safely and successfully transition patient to medication for opioid use disorder (OUD)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Medical management is an important first step before psychosocial treatment begins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Reduces discomfort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Displays empathy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2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582F-E25F-D74F-B830-15554B18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Withdrawal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371D-23E5-6843-BC35-5516B13D7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Short-acting opioids (heroin):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Onset of withdrawal symptoms: 8-24 hours after last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Duration of symptoms: 4-10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Long-acting opioids (methadone):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Onset of withdrawal symptoms: 12-48 hours after last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Duration of symptoms: 10-20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Fentanyl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Highly lipophilic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With regular use, can be sequestered in fat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Can continue to be present in urine 7-14 days after last use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75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That Warrant WM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0686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First step in treatment for opioid use disorder (OUD)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Provider that was originally prescribing opioids for pain management is discontinuing treatment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Post naloxone administration due to an overdose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Patient prescribed maintenance methadone is being discharged from a treatment </a:t>
            </a:r>
            <a:r>
              <a:rPr lang="en-US" sz="3200" dirty="0" smtClean="0"/>
              <a:t>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OUD treatment with naltrexone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3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03" y="141889"/>
            <a:ext cx="6827783" cy="6477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Withdrawal Symptoms and Adjunctive Medications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427" y="5695559"/>
            <a:ext cx="3499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Medically supervised opioid withdrawal during treatment for addiction - </a:t>
            </a:r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UpToDate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60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2339</TotalTime>
  <Words>1290</Words>
  <Application>Microsoft Office PowerPoint</Application>
  <PresentationFormat>Widescreen</PresentationFormat>
  <Paragraphs>196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Retrospect</vt:lpstr>
      <vt:lpstr>Opioid Withdrawal Management</vt:lpstr>
      <vt:lpstr>PowerPoint Presentation</vt:lpstr>
      <vt:lpstr>Objectives</vt:lpstr>
      <vt:lpstr>  What Is Withdrawal Management (WM)?</vt:lpstr>
      <vt:lpstr>Opioid Withdrawal</vt:lpstr>
      <vt:lpstr>Why Is WM Important?</vt:lpstr>
      <vt:lpstr>Opioid Withdrawal Syndrome</vt:lpstr>
      <vt:lpstr>Situations That Warrant WM</vt:lpstr>
      <vt:lpstr>Withdrawal Symptoms and Adjunctive Medications</vt:lpstr>
      <vt:lpstr>Receptor Involvement</vt:lpstr>
      <vt:lpstr>Recognizing Opioid Withdrawal</vt:lpstr>
      <vt:lpstr>Potential Risks of Withdrawal</vt:lpstr>
      <vt:lpstr>Treating Opioid Withdrawal</vt:lpstr>
      <vt:lpstr>Clonidine</vt:lpstr>
      <vt:lpstr>Clonidine Safety</vt:lpstr>
      <vt:lpstr>Buprenorphine </vt:lpstr>
      <vt:lpstr>Precipitative Withdrawal Symptoms</vt:lpstr>
      <vt:lpstr>Buprenorphine Dosing</vt:lpstr>
      <vt:lpstr>Buprenorphine Safety</vt:lpstr>
      <vt:lpstr>Importance Of Buprenorphine</vt:lpstr>
      <vt:lpstr>Alternative Medications for OUD Treatment</vt:lpstr>
      <vt:lpstr>Conclusion</vt:lpstr>
      <vt:lpstr>Everyday Resources</vt:lpstr>
      <vt:lpstr>References</vt:lpstr>
      <vt:lpstr>PowerPoint Presentation</vt:lpstr>
      <vt:lpstr>Discussion Questions</vt:lpstr>
      <vt:lpstr>What barriers to withdrawal management or OUD treatment have you seen within your facility?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Withdrawal Management</dc:title>
  <dc:creator>Sauer, Hannah Faith</dc:creator>
  <cp:lastModifiedBy>Moses, Hannah (IHS/BEM/RDL)</cp:lastModifiedBy>
  <cp:revision>129</cp:revision>
  <dcterms:created xsi:type="dcterms:W3CDTF">2022-04-03T18:46:00Z</dcterms:created>
  <dcterms:modified xsi:type="dcterms:W3CDTF">2022-05-02T19:03:56Z</dcterms:modified>
</cp:coreProperties>
</file>