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80" r:id="rId6"/>
    <p:sldMasterId id="2147483671" r:id="rId7"/>
  </p:sldMasterIdLst>
  <p:notesMasterIdLst>
    <p:notesMasterId r:id="rId73"/>
  </p:notesMasterIdLst>
  <p:handoutMasterIdLst>
    <p:handoutMasterId r:id="rId74"/>
  </p:handoutMasterIdLst>
  <p:sldIdLst>
    <p:sldId id="279" r:id="rId8"/>
    <p:sldId id="284" r:id="rId9"/>
    <p:sldId id="327" r:id="rId10"/>
    <p:sldId id="285" r:id="rId11"/>
    <p:sldId id="289" r:id="rId12"/>
    <p:sldId id="305" r:id="rId13"/>
    <p:sldId id="317" r:id="rId14"/>
    <p:sldId id="296" r:id="rId15"/>
    <p:sldId id="324" r:id="rId16"/>
    <p:sldId id="325" r:id="rId17"/>
    <p:sldId id="318" r:id="rId18"/>
    <p:sldId id="299" r:id="rId19"/>
    <p:sldId id="312" r:id="rId20"/>
    <p:sldId id="311" r:id="rId21"/>
    <p:sldId id="320" r:id="rId22"/>
    <p:sldId id="319" r:id="rId23"/>
    <p:sldId id="308" r:id="rId24"/>
    <p:sldId id="300" r:id="rId25"/>
    <p:sldId id="321" r:id="rId26"/>
    <p:sldId id="322" r:id="rId27"/>
    <p:sldId id="326" r:id="rId28"/>
    <p:sldId id="302" r:id="rId29"/>
    <p:sldId id="315" r:id="rId30"/>
    <p:sldId id="328" r:id="rId31"/>
    <p:sldId id="330" r:id="rId32"/>
    <p:sldId id="331" r:id="rId33"/>
    <p:sldId id="332" r:id="rId34"/>
    <p:sldId id="333" r:id="rId35"/>
    <p:sldId id="337" r:id="rId36"/>
    <p:sldId id="374" r:id="rId37"/>
    <p:sldId id="339" r:id="rId38"/>
    <p:sldId id="340" r:id="rId39"/>
    <p:sldId id="341" r:id="rId40"/>
    <p:sldId id="342" r:id="rId41"/>
    <p:sldId id="343" r:id="rId42"/>
    <p:sldId id="344" r:id="rId43"/>
    <p:sldId id="345" r:id="rId44"/>
    <p:sldId id="346" r:id="rId45"/>
    <p:sldId id="347" r:id="rId46"/>
    <p:sldId id="348" r:id="rId47"/>
    <p:sldId id="349" r:id="rId48"/>
    <p:sldId id="32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7" r:id="rId66"/>
    <p:sldId id="368" r:id="rId67"/>
    <p:sldId id="369" r:id="rId68"/>
    <p:sldId id="372" r:id="rId69"/>
    <p:sldId id="370" r:id="rId70"/>
    <p:sldId id="371" r:id="rId71"/>
    <p:sldId id="268"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E60"/>
    <a:srgbClr val="000000"/>
    <a:srgbClr val="002776"/>
    <a:srgbClr val="F6F6F6"/>
    <a:srgbClr val="2F92D5"/>
    <a:srgbClr val="277DCA"/>
    <a:srgbClr val="397EC1"/>
    <a:srgbClr val="364852"/>
    <a:srgbClr val="2F92D4"/>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83" autoAdjust="0"/>
    <p:restoredTop sz="94692" autoAdjust="0"/>
  </p:normalViewPr>
  <p:slideViewPr>
    <p:cSldViewPr snapToGrid="0" snapToObjects="1">
      <p:cViewPr varScale="1">
        <p:scale>
          <a:sx n="120" d="100"/>
          <a:sy n="120" d="100"/>
        </p:scale>
        <p:origin x="966" y="102"/>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LNInaTUM02\Personal$\mabi235\AMDG%20Opioid%202014\dosing%20threshol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Sheet1!$B$71</c:f>
              <c:strCache>
                <c:ptCount val="1"/>
                <c:pt idx="0">
                  <c:v>Dunn 2010</c:v>
                </c:pt>
              </c:strCache>
            </c:strRef>
          </c:tx>
          <c:cat>
            <c:strRef>
              <c:f>Sheet1!$A$72:$A$75</c:f>
              <c:strCache>
                <c:ptCount val="4"/>
                <c:pt idx="0">
                  <c:v>&lt;20 mg/day</c:v>
                </c:pt>
                <c:pt idx="1">
                  <c:v>20-49 mg/day</c:v>
                </c:pt>
                <c:pt idx="2">
                  <c:v>50-99 mg/day</c:v>
                </c:pt>
                <c:pt idx="3">
                  <c:v>&gt;=100 mg/day</c:v>
                </c:pt>
              </c:strCache>
            </c:strRef>
          </c:cat>
          <c:val>
            <c:numRef>
              <c:f>Sheet1!$B$72:$B$75</c:f>
              <c:numCache>
                <c:formatCode>General</c:formatCode>
                <c:ptCount val="4"/>
                <c:pt idx="0">
                  <c:v>1</c:v>
                </c:pt>
                <c:pt idx="1">
                  <c:v>1.44</c:v>
                </c:pt>
                <c:pt idx="2">
                  <c:v>3.73</c:v>
                </c:pt>
                <c:pt idx="3">
                  <c:v>8.8700000000000028</c:v>
                </c:pt>
              </c:numCache>
            </c:numRef>
          </c:val>
          <c:smooth val="0"/>
          <c:extLst>
            <c:ext xmlns:c16="http://schemas.microsoft.com/office/drawing/2014/chart" uri="{C3380CC4-5D6E-409C-BE32-E72D297353CC}">
              <c16:uniqueId val="{00000000-C05D-5A49-92CF-F305F4C97290}"/>
            </c:ext>
          </c:extLst>
        </c:ser>
        <c:ser>
          <c:idx val="1"/>
          <c:order val="1"/>
          <c:tx>
            <c:strRef>
              <c:f>Sheet1!$C$71</c:f>
              <c:strCache>
                <c:ptCount val="1"/>
                <c:pt idx="0">
                  <c:v>Bohnert 2011</c:v>
                </c:pt>
              </c:strCache>
            </c:strRef>
          </c:tx>
          <c:cat>
            <c:strRef>
              <c:f>Sheet1!$A$72:$A$75</c:f>
              <c:strCache>
                <c:ptCount val="4"/>
                <c:pt idx="0">
                  <c:v>&lt;20 mg/day</c:v>
                </c:pt>
                <c:pt idx="1">
                  <c:v>20-49 mg/day</c:v>
                </c:pt>
                <c:pt idx="2">
                  <c:v>50-99 mg/day</c:v>
                </c:pt>
                <c:pt idx="3">
                  <c:v>&gt;=100 mg/day</c:v>
                </c:pt>
              </c:strCache>
            </c:strRef>
          </c:cat>
          <c:val>
            <c:numRef>
              <c:f>Sheet1!$C$72:$C$75</c:f>
              <c:numCache>
                <c:formatCode>General</c:formatCode>
                <c:ptCount val="4"/>
                <c:pt idx="0">
                  <c:v>1</c:v>
                </c:pt>
                <c:pt idx="1">
                  <c:v>1.8800000000000001</c:v>
                </c:pt>
                <c:pt idx="2">
                  <c:v>4.63</c:v>
                </c:pt>
                <c:pt idx="3">
                  <c:v>7.18</c:v>
                </c:pt>
              </c:numCache>
            </c:numRef>
          </c:val>
          <c:smooth val="0"/>
          <c:extLst>
            <c:ext xmlns:c16="http://schemas.microsoft.com/office/drawing/2014/chart" uri="{C3380CC4-5D6E-409C-BE32-E72D297353CC}">
              <c16:uniqueId val="{00000001-C05D-5A49-92CF-F305F4C97290}"/>
            </c:ext>
          </c:extLst>
        </c:ser>
        <c:ser>
          <c:idx val="2"/>
          <c:order val="2"/>
          <c:tx>
            <c:strRef>
              <c:f>Sheet1!$D$71</c:f>
              <c:strCache>
                <c:ptCount val="1"/>
                <c:pt idx="0">
                  <c:v>Gomes 2011</c:v>
                </c:pt>
              </c:strCache>
            </c:strRef>
          </c:tx>
          <c:cat>
            <c:strRef>
              <c:f>Sheet1!$A$72:$A$75</c:f>
              <c:strCache>
                <c:ptCount val="4"/>
                <c:pt idx="0">
                  <c:v>&lt;20 mg/day</c:v>
                </c:pt>
                <c:pt idx="1">
                  <c:v>20-49 mg/day</c:v>
                </c:pt>
                <c:pt idx="2">
                  <c:v>50-99 mg/day</c:v>
                </c:pt>
                <c:pt idx="3">
                  <c:v>&gt;=100 mg/day</c:v>
                </c:pt>
              </c:strCache>
            </c:strRef>
          </c:cat>
          <c:val>
            <c:numRef>
              <c:f>Sheet1!$D$72:$D$75</c:f>
              <c:numCache>
                <c:formatCode>General</c:formatCode>
                <c:ptCount val="4"/>
                <c:pt idx="0">
                  <c:v>1</c:v>
                </c:pt>
                <c:pt idx="1">
                  <c:v>1.32</c:v>
                </c:pt>
                <c:pt idx="2">
                  <c:v>1.9200000000000006</c:v>
                </c:pt>
                <c:pt idx="3">
                  <c:v>2.04</c:v>
                </c:pt>
              </c:numCache>
            </c:numRef>
          </c:val>
          <c:smooth val="0"/>
          <c:extLst>
            <c:ext xmlns:c16="http://schemas.microsoft.com/office/drawing/2014/chart" uri="{C3380CC4-5D6E-409C-BE32-E72D297353CC}">
              <c16:uniqueId val="{00000002-C05D-5A49-92CF-F305F4C97290}"/>
            </c:ext>
          </c:extLst>
        </c:ser>
        <c:ser>
          <c:idx val="3"/>
          <c:order val="3"/>
          <c:tx>
            <c:strRef>
              <c:f>Sheet1!$E$71</c:f>
              <c:strCache>
                <c:ptCount val="1"/>
                <c:pt idx="0">
                  <c:v>Zedler 2014</c:v>
                </c:pt>
              </c:strCache>
            </c:strRef>
          </c:tx>
          <c:cat>
            <c:strRef>
              <c:f>Sheet1!$A$72:$A$75</c:f>
              <c:strCache>
                <c:ptCount val="4"/>
                <c:pt idx="0">
                  <c:v>&lt;20 mg/day</c:v>
                </c:pt>
                <c:pt idx="1">
                  <c:v>20-49 mg/day</c:v>
                </c:pt>
                <c:pt idx="2">
                  <c:v>50-99 mg/day</c:v>
                </c:pt>
                <c:pt idx="3">
                  <c:v>&gt;=100 mg/day</c:v>
                </c:pt>
              </c:strCache>
            </c:strRef>
          </c:cat>
          <c:val>
            <c:numRef>
              <c:f>Sheet1!$E$72:$E$75</c:f>
              <c:numCache>
                <c:formatCode>General</c:formatCode>
                <c:ptCount val="4"/>
                <c:pt idx="0">
                  <c:v>1</c:v>
                </c:pt>
                <c:pt idx="1">
                  <c:v>1.5</c:v>
                </c:pt>
                <c:pt idx="2">
                  <c:v>2.2000000000000002</c:v>
                </c:pt>
                <c:pt idx="3">
                  <c:v>4.0999999999999996</c:v>
                </c:pt>
              </c:numCache>
            </c:numRef>
          </c:val>
          <c:smooth val="0"/>
          <c:extLst>
            <c:ext xmlns:c16="http://schemas.microsoft.com/office/drawing/2014/chart" uri="{C3380CC4-5D6E-409C-BE32-E72D297353CC}">
              <c16:uniqueId val="{00000003-C05D-5A49-92CF-F305F4C97290}"/>
            </c:ext>
          </c:extLst>
        </c:ser>
        <c:dLbls>
          <c:showLegendKey val="0"/>
          <c:showVal val="0"/>
          <c:showCatName val="0"/>
          <c:showSerName val="0"/>
          <c:showPercent val="0"/>
          <c:showBubbleSize val="0"/>
        </c:dLbls>
        <c:marker val="1"/>
        <c:smooth val="0"/>
        <c:axId val="183408896"/>
        <c:axId val="183415168"/>
      </c:lineChart>
      <c:catAx>
        <c:axId val="183408896"/>
        <c:scaling>
          <c:orientation val="minMax"/>
        </c:scaling>
        <c:delete val="0"/>
        <c:axPos val="b"/>
        <c:title>
          <c:tx>
            <c:rich>
              <a:bodyPr/>
              <a:lstStyle/>
              <a:p>
                <a:pPr>
                  <a:defRPr/>
                </a:pPr>
                <a:r>
                  <a:rPr lang="en-US"/>
                  <a:t>Dose in mg MED</a:t>
                </a:r>
              </a:p>
            </c:rich>
          </c:tx>
          <c:layout/>
          <c:overlay val="0"/>
        </c:title>
        <c:numFmt formatCode="General" sourceLinked="0"/>
        <c:majorTickMark val="out"/>
        <c:minorTickMark val="none"/>
        <c:tickLblPos val="nextTo"/>
        <c:crossAx val="183415168"/>
        <c:crosses val="autoZero"/>
        <c:auto val="1"/>
        <c:lblAlgn val="ctr"/>
        <c:lblOffset val="100"/>
        <c:noMultiLvlLbl val="0"/>
      </c:catAx>
      <c:valAx>
        <c:axId val="183415168"/>
        <c:scaling>
          <c:orientation val="minMax"/>
        </c:scaling>
        <c:delete val="0"/>
        <c:axPos val="l"/>
        <c:majorGridlines/>
        <c:title>
          <c:tx>
            <c:rich>
              <a:bodyPr rot="0" vert="horz"/>
              <a:lstStyle/>
              <a:p>
                <a:pPr>
                  <a:defRPr/>
                </a:pPr>
                <a:r>
                  <a:rPr lang="en-US"/>
                  <a:t>Risk Ratio</a:t>
                </a:r>
              </a:p>
            </c:rich>
          </c:tx>
          <c:layout/>
          <c:overlay val="0"/>
        </c:title>
        <c:numFmt formatCode="General" sourceLinked="1"/>
        <c:majorTickMark val="out"/>
        <c:minorTickMark val="none"/>
        <c:tickLblPos val="nextTo"/>
        <c:crossAx val="18340889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Mortality rates/1000</a:t>
            </a:r>
            <a:r>
              <a:rPr lang="en-US" baseline="0" dirty="0"/>
              <a:t> person years (95% CI)</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 treatment</c:v>
                </c:pt>
              </c:strCache>
            </c:strRef>
          </c:tx>
          <c:spPr>
            <a:solidFill>
              <a:schemeClr val="accent1"/>
            </a:solidFill>
            <a:ln>
              <a:noFill/>
            </a:ln>
            <a:effectLst/>
          </c:spPr>
          <c:invertIfNegative val="0"/>
          <c:cat>
            <c:strRef>
              <c:f>Sheet1!$A$2:$A$3</c:f>
              <c:strCache>
                <c:ptCount val="2"/>
                <c:pt idx="0">
                  <c:v>Buprenorphine - all cause mortality</c:v>
                </c:pt>
                <c:pt idx="1">
                  <c:v>Buprenorphine - overdose risk</c:v>
                </c:pt>
              </c:strCache>
            </c:strRef>
          </c:cat>
          <c:val>
            <c:numRef>
              <c:f>Sheet1!$B$2:$B$3</c:f>
              <c:numCache>
                <c:formatCode>General</c:formatCode>
                <c:ptCount val="2"/>
                <c:pt idx="0">
                  <c:v>4.3</c:v>
                </c:pt>
                <c:pt idx="1">
                  <c:v>1.4</c:v>
                </c:pt>
              </c:numCache>
            </c:numRef>
          </c:val>
          <c:extLst>
            <c:ext xmlns:c16="http://schemas.microsoft.com/office/drawing/2014/chart" uri="{C3380CC4-5D6E-409C-BE32-E72D297353CC}">
              <c16:uniqueId val="{00000000-526C-43CC-9F0F-D630D4F46397}"/>
            </c:ext>
          </c:extLst>
        </c:ser>
        <c:ser>
          <c:idx val="1"/>
          <c:order val="1"/>
          <c:tx>
            <c:strRef>
              <c:f>Sheet1!$C$1</c:f>
              <c:strCache>
                <c:ptCount val="1"/>
                <c:pt idx="0">
                  <c:v>Out of treatment</c:v>
                </c:pt>
              </c:strCache>
            </c:strRef>
          </c:tx>
          <c:spPr>
            <a:solidFill>
              <a:schemeClr val="accent2"/>
            </a:solidFill>
            <a:ln>
              <a:noFill/>
            </a:ln>
            <a:effectLst/>
          </c:spPr>
          <c:invertIfNegative val="0"/>
          <c:cat>
            <c:strRef>
              <c:f>Sheet1!$A$2:$A$3</c:f>
              <c:strCache>
                <c:ptCount val="2"/>
                <c:pt idx="0">
                  <c:v>Buprenorphine - all cause mortality</c:v>
                </c:pt>
                <c:pt idx="1">
                  <c:v>Buprenorphine - overdose risk</c:v>
                </c:pt>
              </c:strCache>
            </c:strRef>
          </c:cat>
          <c:val>
            <c:numRef>
              <c:f>Sheet1!$C$2:$C$3</c:f>
              <c:numCache>
                <c:formatCode>General</c:formatCode>
                <c:ptCount val="2"/>
                <c:pt idx="0">
                  <c:v>9.5</c:v>
                </c:pt>
                <c:pt idx="1">
                  <c:v>4.5999999999999996</c:v>
                </c:pt>
              </c:numCache>
            </c:numRef>
          </c:val>
          <c:extLst>
            <c:ext xmlns:c16="http://schemas.microsoft.com/office/drawing/2014/chart" uri="{C3380CC4-5D6E-409C-BE32-E72D297353CC}">
              <c16:uniqueId val="{00000001-526C-43CC-9F0F-D630D4F46397}"/>
            </c:ext>
          </c:extLst>
        </c:ser>
        <c:dLbls>
          <c:showLegendKey val="0"/>
          <c:showVal val="0"/>
          <c:showCatName val="0"/>
          <c:showSerName val="0"/>
          <c:showPercent val="0"/>
          <c:showBubbleSize val="0"/>
        </c:dLbls>
        <c:gapWidth val="219"/>
        <c:overlap val="-27"/>
        <c:axId val="179746400"/>
        <c:axId val="179746792"/>
      </c:barChart>
      <c:catAx>
        <c:axId val="17974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746792"/>
        <c:crosses val="autoZero"/>
        <c:auto val="1"/>
        <c:lblAlgn val="ctr"/>
        <c:lblOffset val="100"/>
        <c:noMultiLvlLbl val="0"/>
      </c:catAx>
      <c:valAx>
        <c:axId val="179746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746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25866372841101E-2"/>
          <c:y val="3.6162451576625801E-2"/>
          <c:w val="0.97528357664468501"/>
          <c:h val="0.86124386486656901"/>
        </c:manualLayout>
      </c:layout>
      <c:barChart>
        <c:barDir val="col"/>
        <c:grouping val="clustered"/>
        <c:varyColors val="0"/>
        <c:ser>
          <c:idx val="0"/>
          <c:order val="0"/>
          <c:tx>
            <c:strRef>
              <c:f>Sheet1!$B$1</c:f>
              <c:strCache>
                <c:ptCount val="1"/>
                <c:pt idx="0">
                  <c:v>In treatment</c:v>
                </c:pt>
              </c:strCache>
            </c:strRef>
          </c:tx>
          <c:spPr>
            <a:solidFill>
              <a:schemeClr val="accent1"/>
            </a:solidFill>
            <a:ln>
              <a:noFill/>
            </a:ln>
            <a:effectLst/>
          </c:spPr>
          <c:invertIfNegative val="0"/>
          <c:cat>
            <c:strRef>
              <c:f>Sheet1!$A$2:$A$3</c:f>
              <c:strCache>
                <c:ptCount val="2"/>
                <c:pt idx="0">
                  <c:v>Methadone - all cause mortality</c:v>
                </c:pt>
                <c:pt idx="1">
                  <c:v>Methadone - overdose mortality</c:v>
                </c:pt>
              </c:strCache>
            </c:strRef>
          </c:cat>
          <c:val>
            <c:numRef>
              <c:f>Sheet1!$B$2:$B$3</c:f>
              <c:numCache>
                <c:formatCode>General</c:formatCode>
                <c:ptCount val="2"/>
                <c:pt idx="0">
                  <c:v>11.3</c:v>
                </c:pt>
                <c:pt idx="1">
                  <c:v>2.6</c:v>
                </c:pt>
              </c:numCache>
            </c:numRef>
          </c:val>
          <c:extLst>
            <c:ext xmlns:c16="http://schemas.microsoft.com/office/drawing/2014/chart" uri="{C3380CC4-5D6E-409C-BE32-E72D297353CC}">
              <c16:uniqueId val="{00000000-A706-CF4A-8819-DF9B0F4ACE90}"/>
            </c:ext>
          </c:extLst>
        </c:ser>
        <c:ser>
          <c:idx val="1"/>
          <c:order val="1"/>
          <c:tx>
            <c:strRef>
              <c:f>Sheet1!$C$1</c:f>
              <c:strCache>
                <c:ptCount val="1"/>
                <c:pt idx="0">
                  <c:v>Out of treatment</c:v>
                </c:pt>
              </c:strCache>
            </c:strRef>
          </c:tx>
          <c:spPr>
            <a:solidFill>
              <a:schemeClr val="accent2"/>
            </a:solidFill>
            <a:ln>
              <a:noFill/>
            </a:ln>
            <a:effectLst/>
          </c:spPr>
          <c:invertIfNegative val="0"/>
          <c:cat>
            <c:strRef>
              <c:f>Sheet1!$A$2:$A$3</c:f>
              <c:strCache>
                <c:ptCount val="2"/>
                <c:pt idx="0">
                  <c:v>Methadone - all cause mortality</c:v>
                </c:pt>
                <c:pt idx="1">
                  <c:v>Methadone - overdose mortality</c:v>
                </c:pt>
              </c:strCache>
            </c:strRef>
          </c:cat>
          <c:val>
            <c:numRef>
              <c:f>Sheet1!$C$2:$C$3</c:f>
              <c:numCache>
                <c:formatCode>General</c:formatCode>
                <c:ptCount val="2"/>
                <c:pt idx="0">
                  <c:v>36.1</c:v>
                </c:pt>
                <c:pt idx="1">
                  <c:v>11.7</c:v>
                </c:pt>
              </c:numCache>
            </c:numRef>
          </c:val>
          <c:extLst>
            <c:ext xmlns:c16="http://schemas.microsoft.com/office/drawing/2014/chart" uri="{C3380CC4-5D6E-409C-BE32-E72D297353CC}">
              <c16:uniqueId val="{00000001-A706-CF4A-8819-DF9B0F4ACE90}"/>
            </c:ext>
          </c:extLst>
        </c:ser>
        <c:dLbls>
          <c:showLegendKey val="0"/>
          <c:showVal val="0"/>
          <c:showCatName val="0"/>
          <c:showSerName val="0"/>
          <c:showPercent val="0"/>
          <c:showBubbleSize val="0"/>
        </c:dLbls>
        <c:gapWidth val="219"/>
        <c:overlap val="-27"/>
        <c:axId val="361393656"/>
        <c:axId val="361394440"/>
      </c:barChart>
      <c:catAx>
        <c:axId val="3613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361394440"/>
        <c:crosses val="autoZero"/>
        <c:auto val="1"/>
        <c:lblAlgn val="ctr"/>
        <c:lblOffset val="100"/>
        <c:noMultiLvlLbl val="0"/>
      </c:catAx>
      <c:valAx>
        <c:axId val="361394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361393656"/>
        <c:crosses val="autoZero"/>
        <c:crossBetween val="between"/>
      </c:valAx>
      <c:spPr>
        <a:noFill/>
        <a:ln>
          <a:noFill/>
        </a:ln>
        <a:effectLst/>
      </c:spPr>
    </c:plotArea>
    <c:legend>
      <c:legendPos val="b"/>
      <c:layout>
        <c:manualLayout>
          <c:xMode val="edge"/>
          <c:yMode val="edge"/>
          <c:x val="0.71912068810981078"/>
          <c:y val="7.0150423759315197E-2"/>
          <c:w val="0.25863536359425698"/>
          <c:h val="7.97584389826389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lumMod val="5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r>
              <a:rPr lang="en-US"/>
              <a:t>Mortality rates/1000 person years (95% CI)</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 treatment</c:v>
                </c:pt>
              </c:strCache>
            </c:strRef>
          </c:tx>
          <c:spPr>
            <a:solidFill>
              <a:schemeClr val="accent1"/>
            </a:solidFill>
            <a:ln>
              <a:noFill/>
            </a:ln>
            <a:effectLst/>
          </c:spPr>
          <c:invertIfNegative val="0"/>
          <c:cat>
            <c:strRef>
              <c:f>Sheet1!$A$2:$A$3</c:f>
              <c:strCache>
                <c:ptCount val="2"/>
                <c:pt idx="0">
                  <c:v>Buprenorphine - all cause mortality</c:v>
                </c:pt>
                <c:pt idx="1">
                  <c:v>Buprenrophine - overdose mortality</c:v>
                </c:pt>
              </c:strCache>
            </c:strRef>
          </c:cat>
          <c:val>
            <c:numRef>
              <c:f>Sheet1!$B$2:$B$3</c:f>
              <c:numCache>
                <c:formatCode>General</c:formatCode>
                <c:ptCount val="2"/>
                <c:pt idx="0">
                  <c:v>4.3</c:v>
                </c:pt>
                <c:pt idx="1">
                  <c:v>1.4</c:v>
                </c:pt>
              </c:numCache>
            </c:numRef>
          </c:val>
          <c:extLst>
            <c:ext xmlns:c16="http://schemas.microsoft.com/office/drawing/2014/chart" uri="{C3380CC4-5D6E-409C-BE32-E72D297353CC}">
              <c16:uniqueId val="{00000000-A075-BA4E-80A4-149C53FA0F3D}"/>
            </c:ext>
          </c:extLst>
        </c:ser>
        <c:ser>
          <c:idx val="1"/>
          <c:order val="1"/>
          <c:tx>
            <c:strRef>
              <c:f>Sheet1!$C$1</c:f>
              <c:strCache>
                <c:ptCount val="1"/>
                <c:pt idx="0">
                  <c:v>Out of treatment</c:v>
                </c:pt>
              </c:strCache>
            </c:strRef>
          </c:tx>
          <c:spPr>
            <a:solidFill>
              <a:schemeClr val="accent2"/>
            </a:solidFill>
            <a:ln>
              <a:noFill/>
            </a:ln>
            <a:effectLst/>
          </c:spPr>
          <c:invertIfNegative val="0"/>
          <c:cat>
            <c:strRef>
              <c:f>Sheet1!$A$2:$A$3</c:f>
              <c:strCache>
                <c:ptCount val="2"/>
                <c:pt idx="0">
                  <c:v>Buprenorphine - all cause mortality</c:v>
                </c:pt>
                <c:pt idx="1">
                  <c:v>Buprenrophine - overdose mortality</c:v>
                </c:pt>
              </c:strCache>
            </c:strRef>
          </c:cat>
          <c:val>
            <c:numRef>
              <c:f>Sheet1!$C$2:$C$3</c:f>
              <c:numCache>
                <c:formatCode>General</c:formatCode>
                <c:ptCount val="2"/>
                <c:pt idx="0">
                  <c:v>10.9</c:v>
                </c:pt>
                <c:pt idx="1">
                  <c:v>4.9000000000000004</c:v>
                </c:pt>
              </c:numCache>
            </c:numRef>
          </c:val>
          <c:extLst>
            <c:ext xmlns:c16="http://schemas.microsoft.com/office/drawing/2014/chart" uri="{C3380CC4-5D6E-409C-BE32-E72D297353CC}">
              <c16:uniqueId val="{00000001-A075-BA4E-80A4-149C53FA0F3D}"/>
            </c:ext>
          </c:extLst>
        </c:ser>
        <c:dLbls>
          <c:showLegendKey val="0"/>
          <c:showVal val="0"/>
          <c:showCatName val="0"/>
          <c:showSerName val="0"/>
          <c:showPercent val="0"/>
          <c:showBubbleSize val="0"/>
        </c:dLbls>
        <c:gapWidth val="219"/>
        <c:overlap val="-27"/>
        <c:axId val="494339872"/>
        <c:axId val="494340264"/>
      </c:barChart>
      <c:catAx>
        <c:axId val="49433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494340264"/>
        <c:crosses val="autoZero"/>
        <c:auto val="1"/>
        <c:lblAlgn val="ctr"/>
        <c:lblOffset val="100"/>
        <c:noMultiLvlLbl val="0"/>
      </c:catAx>
      <c:valAx>
        <c:axId val="494340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crossAx val="494339872"/>
        <c:crosses val="autoZero"/>
        <c:crossBetween val="between"/>
      </c:valAx>
      <c:spPr>
        <a:noFill/>
        <a:ln>
          <a:noFill/>
        </a:ln>
        <a:effectLst/>
      </c:spPr>
    </c:plotArea>
    <c:legend>
      <c:legendPos val="b"/>
      <c:layout>
        <c:manualLayout>
          <c:xMode val="edge"/>
          <c:yMode val="edge"/>
          <c:x val="0.37762673048221901"/>
          <c:y val="0.95017922457748705"/>
          <c:w val="0.25863536359425698"/>
          <c:h val="3.67375615464771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76C244-1BB4-45EF-AFE3-F1419A2164C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40178B6-928C-4C27-8E54-AF86480FB1BC}" type="asst">
      <dgm:prSet phldrT="[Text]"/>
      <dgm:spPr/>
      <dgm:t>
        <a:bodyPr/>
        <a:lstStyle/>
        <a:p>
          <a:r>
            <a:rPr lang="en-US" dirty="0" err="1"/>
            <a:t>Bup</a:t>
          </a:r>
          <a:r>
            <a:rPr lang="en-US" dirty="0"/>
            <a:t> Induction</a:t>
          </a:r>
        </a:p>
      </dgm:t>
    </dgm:pt>
    <dgm:pt modelId="{71C46A01-B297-47C6-A3BA-8148F8F4EDB6}" type="parTrans" cxnId="{4B2EB531-81C1-4A57-8CDB-8297805C690A}">
      <dgm:prSet/>
      <dgm:spPr/>
      <dgm:t>
        <a:bodyPr/>
        <a:lstStyle/>
        <a:p>
          <a:endParaRPr lang="en-US"/>
        </a:p>
      </dgm:t>
    </dgm:pt>
    <dgm:pt modelId="{5B75FBF8-9F74-4AEE-9F0C-181ACFC4D103}" type="sibTrans" cxnId="{4B2EB531-81C1-4A57-8CDB-8297805C690A}">
      <dgm:prSet/>
      <dgm:spPr/>
      <dgm:t>
        <a:bodyPr/>
        <a:lstStyle/>
        <a:p>
          <a:endParaRPr lang="en-US"/>
        </a:p>
      </dgm:t>
    </dgm:pt>
    <dgm:pt modelId="{7FD6196D-4EB4-489F-BB59-88879BF56273}">
      <dgm:prSet phldrT="[Text]"/>
      <dgm:spPr/>
      <dgm:t>
        <a:bodyPr/>
        <a:lstStyle/>
        <a:p>
          <a:r>
            <a:rPr lang="en-US" dirty="0"/>
            <a:t>In opioid withdrawal</a:t>
          </a:r>
        </a:p>
      </dgm:t>
    </dgm:pt>
    <dgm:pt modelId="{DF02D1F9-10DF-480B-B58F-54A73897CC39}" type="parTrans" cxnId="{3601DFFE-5E50-4661-9017-5B59EA0C1104}">
      <dgm:prSet/>
      <dgm:spPr/>
      <dgm:t>
        <a:bodyPr/>
        <a:lstStyle/>
        <a:p>
          <a:endParaRPr lang="en-US"/>
        </a:p>
      </dgm:t>
    </dgm:pt>
    <dgm:pt modelId="{CC401E99-1B8C-4EB8-B015-383603A8188C}" type="sibTrans" cxnId="{3601DFFE-5E50-4661-9017-5B59EA0C1104}">
      <dgm:prSet/>
      <dgm:spPr/>
      <dgm:t>
        <a:bodyPr/>
        <a:lstStyle/>
        <a:p>
          <a:endParaRPr lang="en-US"/>
        </a:p>
      </dgm:t>
    </dgm:pt>
    <dgm:pt modelId="{7FAD36FD-C76B-4BF5-A4DC-80D1B5AACE71}">
      <dgm:prSet phldrT="[Text]"/>
      <dgm:spPr/>
      <dgm:t>
        <a:bodyPr/>
        <a:lstStyle/>
        <a:p>
          <a:r>
            <a:rPr lang="en-US" dirty="0"/>
            <a:t>Not in opioid withdrawal</a:t>
          </a:r>
        </a:p>
      </dgm:t>
    </dgm:pt>
    <dgm:pt modelId="{EBD96367-D45B-485E-B026-FC1AAF11B6E8}" type="parTrans" cxnId="{F56DA29A-AC95-40E2-8F53-1201D1B817AB}">
      <dgm:prSet/>
      <dgm:spPr/>
      <dgm:t>
        <a:bodyPr/>
        <a:lstStyle/>
        <a:p>
          <a:endParaRPr lang="en-US"/>
        </a:p>
      </dgm:t>
    </dgm:pt>
    <dgm:pt modelId="{D5C39B55-E83D-47F8-9F90-C0CD190CDFF7}" type="sibTrans" cxnId="{F56DA29A-AC95-40E2-8F53-1201D1B817AB}">
      <dgm:prSet/>
      <dgm:spPr/>
      <dgm:t>
        <a:bodyPr/>
        <a:lstStyle/>
        <a:p>
          <a:endParaRPr lang="en-US"/>
        </a:p>
      </dgm:t>
    </dgm:pt>
    <dgm:pt modelId="{19AE12D4-41C9-45C6-BECD-5A483DBB04C1}">
      <dgm:prSet/>
      <dgm:spPr/>
      <dgm:t>
        <a:bodyPr/>
        <a:lstStyle/>
        <a:p>
          <a:r>
            <a:rPr lang="en-US" dirty="0"/>
            <a:t>Standard</a:t>
          </a:r>
        </a:p>
      </dgm:t>
    </dgm:pt>
    <dgm:pt modelId="{B09D1F45-CB94-4A44-A5BA-9D40314B33F9}" type="parTrans" cxnId="{97740EAF-BF01-4917-9542-3B3E4AFC31C3}">
      <dgm:prSet/>
      <dgm:spPr/>
      <dgm:t>
        <a:bodyPr/>
        <a:lstStyle/>
        <a:p>
          <a:endParaRPr lang="en-US"/>
        </a:p>
      </dgm:t>
    </dgm:pt>
    <dgm:pt modelId="{9390607F-556E-449C-96F4-243166CFE94F}" type="sibTrans" cxnId="{97740EAF-BF01-4917-9542-3B3E4AFC31C3}">
      <dgm:prSet/>
      <dgm:spPr/>
      <dgm:t>
        <a:bodyPr/>
        <a:lstStyle/>
        <a:p>
          <a:endParaRPr lang="en-US"/>
        </a:p>
      </dgm:t>
    </dgm:pt>
    <dgm:pt modelId="{F2895323-9078-4CA1-836F-CD0DD1E0E9B2}">
      <dgm:prSet/>
      <dgm:spPr/>
      <dgm:t>
        <a:bodyPr/>
        <a:lstStyle/>
        <a:p>
          <a:r>
            <a:rPr lang="en-US" dirty="0"/>
            <a:t>Low Dose (</a:t>
          </a:r>
          <a:r>
            <a:rPr lang="en-US" dirty="0" err="1"/>
            <a:t>Microinduction</a:t>
          </a:r>
          <a:r>
            <a:rPr lang="en-US" dirty="0"/>
            <a:t>)</a:t>
          </a:r>
        </a:p>
      </dgm:t>
    </dgm:pt>
    <dgm:pt modelId="{E7562DFD-AA11-44B7-BD2C-A6ECB3C891BD}" type="parTrans" cxnId="{4782638E-1B8B-42B0-888D-3EC091A7CE6E}">
      <dgm:prSet/>
      <dgm:spPr/>
      <dgm:t>
        <a:bodyPr/>
        <a:lstStyle/>
        <a:p>
          <a:endParaRPr lang="en-US"/>
        </a:p>
      </dgm:t>
    </dgm:pt>
    <dgm:pt modelId="{C9BEEE4B-E69C-4736-A2AC-4C7B3C31B0AB}" type="sibTrans" cxnId="{4782638E-1B8B-42B0-888D-3EC091A7CE6E}">
      <dgm:prSet/>
      <dgm:spPr/>
      <dgm:t>
        <a:bodyPr/>
        <a:lstStyle/>
        <a:p>
          <a:endParaRPr lang="en-US"/>
        </a:p>
      </dgm:t>
    </dgm:pt>
    <dgm:pt modelId="{8150F384-554F-457A-85A7-C5ED0B462DCA}" type="pres">
      <dgm:prSet presAssocID="{5176C244-1BB4-45EF-AFE3-F1419A2164C2}" presName="hierChild1" presStyleCnt="0">
        <dgm:presLayoutVars>
          <dgm:orgChart val="1"/>
          <dgm:chPref val="1"/>
          <dgm:dir/>
          <dgm:animOne val="branch"/>
          <dgm:animLvl val="lvl"/>
          <dgm:resizeHandles/>
        </dgm:presLayoutVars>
      </dgm:prSet>
      <dgm:spPr/>
      <dgm:t>
        <a:bodyPr/>
        <a:lstStyle/>
        <a:p>
          <a:endParaRPr lang="en-US"/>
        </a:p>
      </dgm:t>
    </dgm:pt>
    <dgm:pt modelId="{D68A5EFC-009F-461A-855B-6AAF1260E3C5}" type="pres">
      <dgm:prSet presAssocID="{140178B6-928C-4C27-8E54-AF86480FB1BC}" presName="hierRoot1" presStyleCnt="0">
        <dgm:presLayoutVars>
          <dgm:hierBranch val="init"/>
        </dgm:presLayoutVars>
      </dgm:prSet>
      <dgm:spPr/>
    </dgm:pt>
    <dgm:pt modelId="{19C20944-F425-42A9-B162-04CD70A6AB7D}" type="pres">
      <dgm:prSet presAssocID="{140178B6-928C-4C27-8E54-AF86480FB1BC}" presName="rootComposite1" presStyleCnt="0"/>
      <dgm:spPr/>
    </dgm:pt>
    <dgm:pt modelId="{33D77C26-D1B2-4621-9D14-C5BDCBC5FA55}" type="pres">
      <dgm:prSet presAssocID="{140178B6-928C-4C27-8E54-AF86480FB1BC}" presName="rootText1" presStyleLbl="node0" presStyleIdx="0" presStyleCnt="1">
        <dgm:presLayoutVars>
          <dgm:chPref val="3"/>
        </dgm:presLayoutVars>
      </dgm:prSet>
      <dgm:spPr/>
      <dgm:t>
        <a:bodyPr/>
        <a:lstStyle/>
        <a:p>
          <a:endParaRPr lang="en-US"/>
        </a:p>
      </dgm:t>
    </dgm:pt>
    <dgm:pt modelId="{76169F0E-40E4-4D28-9CB1-88912D702755}" type="pres">
      <dgm:prSet presAssocID="{140178B6-928C-4C27-8E54-AF86480FB1BC}" presName="rootConnector1" presStyleLbl="asst0" presStyleIdx="0" presStyleCnt="0"/>
      <dgm:spPr/>
      <dgm:t>
        <a:bodyPr/>
        <a:lstStyle/>
        <a:p>
          <a:endParaRPr lang="en-US"/>
        </a:p>
      </dgm:t>
    </dgm:pt>
    <dgm:pt modelId="{F8180451-4CB1-4C4C-8874-C01FCEFE8CBD}" type="pres">
      <dgm:prSet presAssocID="{140178B6-928C-4C27-8E54-AF86480FB1BC}" presName="hierChild2" presStyleCnt="0"/>
      <dgm:spPr/>
    </dgm:pt>
    <dgm:pt modelId="{BA2B9AD5-D39B-4D91-AABF-980FF816D64F}" type="pres">
      <dgm:prSet presAssocID="{DF02D1F9-10DF-480B-B58F-54A73897CC39}" presName="Name37" presStyleLbl="parChTrans1D2" presStyleIdx="0" presStyleCnt="2"/>
      <dgm:spPr/>
      <dgm:t>
        <a:bodyPr/>
        <a:lstStyle/>
        <a:p>
          <a:endParaRPr lang="en-US"/>
        </a:p>
      </dgm:t>
    </dgm:pt>
    <dgm:pt modelId="{1306D082-2553-4587-8016-7389019CCED7}" type="pres">
      <dgm:prSet presAssocID="{7FD6196D-4EB4-489F-BB59-88879BF56273}" presName="hierRoot2" presStyleCnt="0">
        <dgm:presLayoutVars>
          <dgm:hierBranch val="init"/>
        </dgm:presLayoutVars>
      </dgm:prSet>
      <dgm:spPr/>
    </dgm:pt>
    <dgm:pt modelId="{4818BDE0-D1EE-42DE-8439-8284862892C1}" type="pres">
      <dgm:prSet presAssocID="{7FD6196D-4EB4-489F-BB59-88879BF56273}" presName="rootComposite" presStyleCnt="0"/>
      <dgm:spPr/>
    </dgm:pt>
    <dgm:pt modelId="{B4A23CF1-3335-494D-BD43-99A17D08C677}" type="pres">
      <dgm:prSet presAssocID="{7FD6196D-4EB4-489F-BB59-88879BF56273}" presName="rootText" presStyleLbl="node2" presStyleIdx="0" presStyleCnt="2">
        <dgm:presLayoutVars>
          <dgm:chPref val="3"/>
        </dgm:presLayoutVars>
      </dgm:prSet>
      <dgm:spPr/>
      <dgm:t>
        <a:bodyPr/>
        <a:lstStyle/>
        <a:p>
          <a:endParaRPr lang="en-US"/>
        </a:p>
      </dgm:t>
    </dgm:pt>
    <dgm:pt modelId="{A393ADF7-EC24-4926-9931-9F5F68979A91}" type="pres">
      <dgm:prSet presAssocID="{7FD6196D-4EB4-489F-BB59-88879BF56273}" presName="rootConnector" presStyleLbl="node2" presStyleIdx="0" presStyleCnt="2"/>
      <dgm:spPr/>
      <dgm:t>
        <a:bodyPr/>
        <a:lstStyle/>
        <a:p>
          <a:endParaRPr lang="en-US"/>
        </a:p>
      </dgm:t>
    </dgm:pt>
    <dgm:pt modelId="{01A658FD-646C-45DE-9A27-896A14B577E2}" type="pres">
      <dgm:prSet presAssocID="{7FD6196D-4EB4-489F-BB59-88879BF56273}" presName="hierChild4" presStyleCnt="0"/>
      <dgm:spPr/>
    </dgm:pt>
    <dgm:pt modelId="{EEF5052B-D78C-4B1D-A61B-EDA89DFC7C6A}" type="pres">
      <dgm:prSet presAssocID="{B09D1F45-CB94-4A44-A5BA-9D40314B33F9}" presName="Name37" presStyleLbl="parChTrans1D3" presStyleIdx="0" presStyleCnt="2"/>
      <dgm:spPr/>
      <dgm:t>
        <a:bodyPr/>
        <a:lstStyle/>
        <a:p>
          <a:endParaRPr lang="en-US"/>
        </a:p>
      </dgm:t>
    </dgm:pt>
    <dgm:pt modelId="{52946281-D663-4094-8E80-144F13EA4D7D}" type="pres">
      <dgm:prSet presAssocID="{19AE12D4-41C9-45C6-BECD-5A483DBB04C1}" presName="hierRoot2" presStyleCnt="0">
        <dgm:presLayoutVars>
          <dgm:hierBranch val="init"/>
        </dgm:presLayoutVars>
      </dgm:prSet>
      <dgm:spPr/>
    </dgm:pt>
    <dgm:pt modelId="{6A3038FB-872C-46E6-9426-5AFA8587DCD5}" type="pres">
      <dgm:prSet presAssocID="{19AE12D4-41C9-45C6-BECD-5A483DBB04C1}" presName="rootComposite" presStyleCnt="0"/>
      <dgm:spPr/>
    </dgm:pt>
    <dgm:pt modelId="{7F386977-F1C9-44FB-A957-A2872814894E}" type="pres">
      <dgm:prSet presAssocID="{19AE12D4-41C9-45C6-BECD-5A483DBB04C1}" presName="rootText" presStyleLbl="node3" presStyleIdx="0" presStyleCnt="2">
        <dgm:presLayoutVars>
          <dgm:chPref val="3"/>
        </dgm:presLayoutVars>
      </dgm:prSet>
      <dgm:spPr/>
      <dgm:t>
        <a:bodyPr/>
        <a:lstStyle/>
        <a:p>
          <a:endParaRPr lang="en-US"/>
        </a:p>
      </dgm:t>
    </dgm:pt>
    <dgm:pt modelId="{2478FC42-BFBC-477A-9FB3-AC096299DEA3}" type="pres">
      <dgm:prSet presAssocID="{19AE12D4-41C9-45C6-BECD-5A483DBB04C1}" presName="rootConnector" presStyleLbl="node3" presStyleIdx="0" presStyleCnt="2"/>
      <dgm:spPr/>
      <dgm:t>
        <a:bodyPr/>
        <a:lstStyle/>
        <a:p>
          <a:endParaRPr lang="en-US"/>
        </a:p>
      </dgm:t>
    </dgm:pt>
    <dgm:pt modelId="{470583C4-A9CD-42C0-A5C3-864060F20EBC}" type="pres">
      <dgm:prSet presAssocID="{19AE12D4-41C9-45C6-BECD-5A483DBB04C1}" presName="hierChild4" presStyleCnt="0"/>
      <dgm:spPr/>
    </dgm:pt>
    <dgm:pt modelId="{2276F43B-3BDC-4BFF-BC26-3BA601D2EDAB}" type="pres">
      <dgm:prSet presAssocID="{19AE12D4-41C9-45C6-BECD-5A483DBB04C1}" presName="hierChild5" presStyleCnt="0"/>
      <dgm:spPr/>
    </dgm:pt>
    <dgm:pt modelId="{58531863-5FA4-486A-AF08-B0B7588F7D4F}" type="pres">
      <dgm:prSet presAssocID="{7FD6196D-4EB4-489F-BB59-88879BF56273}" presName="hierChild5" presStyleCnt="0"/>
      <dgm:spPr/>
    </dgm:pt>
    <dgm:pt modelId="{79062BBA-767D-4711-A96E-C2F0C50FF9E1}" type="pres">
      <dgm:prSet presAssocID="{EBD96367-D45B-485E-B026-FC1AAF11B6E8}" presName="Name37" presStyleLbl="parChTrans1D2" presStyleIdx="1" presStyleCnt="2"/>
      <dgm:spPr/>
      <dgm:t>
        <a:bodyPr/>
        <a:lstStyle/>
        <a:p>
          <a:endParaRPr lang="en-US"/>
        </a:p>
      </dgm:t>
    </dgm:pt>
    <dgm:pt modelId="{4DB5EF24-489C-4C11-BE9D-7D7291C5829A}" type="pres">
      <dgm:prSet presAssocID="{7FAD36FD-C76B-4BF5-A4DC-80D1B5AACE71}" presName="hierRoot2" presStyleCnt="0">
        <dgm:presLayoutVars>
          <dgm:hierBranch val="init"/>
        </dgm:presLayoutVars>
      </dgm:prSet>
      <dgm:spPr/>
    </dgm:pt>
    <dgm:pt modelId="{4437BD58-9B0C-402F-A4A9-90F4E5D99051}" type="pres">
      <dgm:prSet presAssocID="{7FAD36FD-C76B-4BF5-A4DC-80D1B5AACE71}" presName="rootComposite" presStyleCnt="0"/>
      <dgm:spPr/>
    </dgm:pt>
    <dgm:pt modelId="{709EFE0F-A88C-47D4-9FC6-3021947E2711}" type="pres">
      <dgm:prSet presAssocID="{7FAD36FD-C76B-4BF5-A4DC-80D1B5AACE71}" presName="rootText" presStyleLbl="node2" presStyleIdx="1" presStyleCnt="2">
        <dgm:presLayoutVars>
          <dgm:chPref val="3"/>
        </dgm:presLayoutVars>
      </dgm:prSet>
      <dgm:spPr/>
      <dgm:t>
        <a:bodyPr/>
        <a:lstStyle/>
        <a:p>
          <a:endParaRPr lang="en-US"/>
        </a:p>
      </dgm:t>
    </dgm:pt>
    <dgm:pt modelId="{20195B26-48D9-4228-8B29-49EAB4DFB1F9}" type="pres">
      <dgm:prSet presAssocID="{7FAD36FD-C76B-4BF5-A4DC-80D1B5AACE71}" presName="rootConnector" presStyleLbl="node2" presStyleIdx="1" presStyleCnt="2"/>
      <dgm:spPr/>
      <dgm:t>
        <a:bodyPr/>
        <a:lstStyle/>
        <a:p>
          <a:endParaRPr lang="en-US"/>
        </a:p>
      </dgm:t>
    </dgm:pt>
    <dgm:pt modelId="{44AC1432-6784-48B4-8D62-0BE79CB96F3A}" type="pres">
      <dgm:prSet presAssocID="{7FAD36FD-C76B-4BF5-A4DC-80D1B5AACE71}" presName="hierChild4" presStyleCnt="0"/>
      <dgm:spPr/>
    </dgm:pt>
    <dgm:pt modelId="{A61D63C2-B47B-4BAC-86B2-79E2B8833191}" type="pres">
      <dgm:prSet presAssocID="{E7562DFD-AA11-44B7-BD2C-A6ECB3C891BD}" presName="Name37" presStyleLbl="parChTrans1D3" presStyleIdx="1" presStyleCnt="2"/>
      <dgm:spPr/>
      <dgm:t>
        <a:bodyPr/>
        <a:lstStyle/>
        <a:p>
          <a:endParaRPr lang="en-US"/>
        </a:p>
      </dgm:t>
    </dgm:pt>
    <dgm:pt modelId="{559B8E32-1595-4D73-A692-2029FB9B919E}" type="pres">
      <dgm:prSet presAssocID="{F2895323-9078-4CA1-836F-CD0DD1E0E9B2}" presName="hierRoot2" presStyleCnt="0">
        <dgm:presLayoutVars>
          <dgm:hierBranch val="init"/>
        </dgm:presLayoutVars>
      </dgm:prSet>
      <dgm:spPr/>
    </dgm:pt>
    <dgm:pt modelId="{F653776F-6F10-422C-82DA-D7EF0F1D0F1E}" type="pres">
      <dgm:prSet presAssocID="{F2895323-9078-4CA1-836F-CD0DD1E0E9B2}" presName="rootComposite" presStyleCnt="0"/>
      <dgm:spPr/>
    </dgm:pt>
    <dgm:pt modelId="{DFE99CB0-4CD5-4B01-AF8A-779CE2C5F7FC}" type="pres">
      <dgm:prSet presAssocID="{F2895323-9078-4CA1-836F-CD0DD1E0E9B2}" presName="rootText" presStyleLbl="node3" presStyleIdx="1" presStyleCnt="2">
        <dgm:presLayoutVars>
          <dgm:chPref val="3"/>
        </dgm:presLayoutVars>
      </dgm:prSet>
      <dgm:spPr/>
      <dgm:t>
        <a:bodyPr/>
        <a:lstStyle/>
        <a:p>
          <a:endParaRPr lang="en-US"/>
        </a:p>
      </dgm:t>
    </dgm:pt>
    <dgm:pt modelId="{8D95245A-236A-4598-8718-FAEC4C844FDF}" type="pres">
      <dgm:prSet presAssocID="{F2895323-9078-4CA1-836F-CD0DD1E0E9B2}" presName="rootConnector" presStyleLbl="node3" presStyleIdx="1" presStyleCnt="2"/>
      <dgm:spPr/>
      <dgm:t>
        <a:bodyPr/>
        <a:lstStyle/>
        <a:p>
          <a:endParaRPr lang="en-US"/>
        </a:p>
      </dgm:t>
    </dgm:pt>
    <dgm:pt modelId="{B1CAFD6E-7152-412D-ABFA-4DB75017686F}" type="pres">
      <dgm:prSet presAssocID="{F2895323-9078-4CA1-836F-CD0DD1E0E9B2}" presName="hierChild4" presStyleCnt="0"/>
      <dgm:spPr/>
    </dgm:pt>
    <dgm:pt modelId="{5D74F9A7-4C1A-4F14-9736-A7C9B011A593}" type="pres">
      <dgm:prSet presAssocID="{F2895323-9078-4CA1-836F-CD0DD1E0E9B2}" presName="hierChild5" presStyleCnt="0"/>
      <dgm:spPr/>
    </dgm:pt>
    <dgm:pt modelId="{0956D3A7-D404-4079-AEA7-2062DB28B453}" type="pres">
      <dgm:prSet presAssocID="{7FAD36FD-C76B-4BF5-A4DC-80D1B5AACE71}" presName="hierChild5" presStyleCnt="0"/>
      <dgm:spPr/>
    </dgm:pt>
    <dgm:pt modelId="{F5125623-63EB-4A7F-BE53-35E8FBAE5F67}" type="pres">
      <dgm:prSet presAssocID="{140178B6-928C-4C27-8E54-AF86480FB1BC}" presName="hierChild3" presStyleCnt="0"/>
      <dgm:spPr/>
    </dgm:pt>
  </dgm:ptLst>
  <dgm:cxnLst>
    <dgm:cxn modelId="{F56DA29A-AC95-40E2-8F53-1201D1B817AB}" srcId="{140178B6-928C-4C27-8E54-AF86480FB1BC}" destId="{7FAD36FD-C76B-4BF5-A4DC-80D1B5AACE71}" srcOrd="1" destOrd="0" parTransId="{EBD96367-D45B-485E-B026-FC1AAF11B6E8}" sibTransId="{D5C39B55-E83D-47F8-9F90-C0CD190CDFF7}"/>
    <dgm:cxn modelId="{C8DFA8B1-4CC9-4885-A178-A106CD2DA81B}" type="presOf" srcId="{7FAD36FD-C76B-4BF5-A4DC-80D1B5AACE71}" destId="{709EFE0F-A88C-47D4-9FC6-3021947E2711}" srcOrd="0" destOrd="0" presId="urn:microsoft.com/office/officeart/2005/8/layout/orgChart1"/>
    <dgm:cxn modelId="{34E8CE50-B4E2-4336-86B5-FF3FD207576E}" type="presOf" srcId="{F2895323-9078-4CA1-836F-CD0DD1E0E9B2}" destId="{DFE99CB0-4CD5-4B01-AF8A-779CE2C5F7FC}" srcOrd="0" destOrd="0" presId="urn:microsoft.com/office/officeart/2005/8/layout/orgChart1"/>
    <dgm:cxn modelId="{8CBE1783-D7D7-48EE-B0F6-57D004A9B75F}" type="presOf" srcId="{19AE12D4-41C9-45C6-BECD-5A483DBB04C1}" destId="{2478FC42-BFBC-477A-9FB3-AC096299DEA3}" srcOrd="1" destOrd="0" presId="urn:microsoft.com/office/officeart/2005/8/layout/orgChart1"/>
    <dgm:cxn modelId="{FDC0CD11-3DEF-40DE-A5AE-1E0C956DCD4D}" type="presOf" srcId="{7FD6196D-4EB4-489F-BB59-88879BF56273}" destId="{B4A23CF1-3335-494D-BD43-99A17D08C677}" srcOrd="0" destOrd="0" presId="urn:microsoft.com/office/officeart/2005/8/layout/orgChart1"/>
    <dgm:cxn modelId="{97740EAF-BF01-4917-9542-3B3E4AFC31C3}" srcId="{7FD6196D-4EB4-489F-BB59-88879BF56273}" destId="{19AE12D4-41C9-45C6-BECD-5A483DBB04C1}" srcOrd="0" destOrd="0" parTransId="{B09D1F45-CB94-4A44-A5BA-9D40314B33F9}" sibTransId="{9390607F-556E-449C-96F4-243166CFE94F}"/>
    <dgm:cxn modelId="{4067E544-82D0-460E-9E38-12C7DF877AF6}" type="presOf" srcId="{5176C244-1BB4-45EF-AFE3-F1419A2164C2}" destId="{8150F384-554F-457A-85A7-C5ED0B462DCA}" srcOrd="0" destOrd="0" presId="urn:microsoft.com/office/officeart/2005/8/layout/orgChart1"/>
    <dgm:cxn modelId="{85EC4A8D-A51F-453D-AF39-2F98257F89C2}" type="presOf" srcId="{F2895323-9078-4CA1-836F-CD0DD1E0E9B2}" destId="{8D95245A-236A-4598-8718-FAEC4C844FDF}" srcOrd="1" destOrd="0" presId="urn:microsoft.com/office/officeart/2005/8/layout/orgChart1"/>
    <dgm:cxn modelId="{4782638E-1B8B-42B0-888D-3EC091A7CE6E}" srcId="{7FAD36FD-C76B-4BF5-A4DC-80D1B5AACE71}" destId="{F2895323-9078-4CA1-836F-CD0DD1E0E9B2}" srcOrd="0" destOrd="0" parTransId="{E7562DFD-AA11-44B7-BD2C-A6ECB3C891BD}" sibTransId="{C9BEEE4B-E69C-4736-A2AC-4C7B3C31B0AB}"/>
    <dgm:cxn modelId="{D5AF443F-127F-4569-8648-748F957EC9FB}" type="presOf" srcId="{7FAD36FD-C76B-4BF5-A4DC-80D1B5AACE71}" destId="{20195B26-48D9-4228-8B29-49EAB4DFB1F9}" srcOrd="1" destOrd="0" presId="urn:microsoft.com/office/officeart/2005/8/layout/orgChart1"/>
    <dgm:cxn modelId="{8419613C-D5FC-4E56-A12B-F353B958BCEF}" type="presOf" srcId="{EBD96367-D45B-485E-B026-FC1AAF11B6E8}" destId="{79062BBA-767D-4711-A96E-C2F0C50FF9E1}" srcOrd="0" destOrd="0" presId="urn:microsoft.com/office/officeart/2005/8/layout/orgChart1"/>
    <dgm:cxn modelId="{6578E202-F4B2-4518-A899-6B79940D63FA}" type="presOf" srcId="{E7562DFD-AA11-44B7-BD2C-A6ECB3C891BD}" destId="{A61D63C2-B47B-4BAC-86B2-79E2B8833191}" srcOrd="0" destOrd="0" presId="urn:microsoft.com/office/officeart/2005/8/layout/orgChart1"/>
    <dgm:cxn modelId="{4B2EB531-81C1-4A57-8CDB-8297805C690A}" srcId="{5176C244-1BB4-45EF-AFE3-F1419A2164C2}" destId="{140178B6-928C-4C27-8E54-AF86480FB1BC}" srcOrd="0" destOrd="0" parTransId="{71C46A01-B297-47C6-A3BA-8148F8F4EDB6}" sibTransId="{5B75FBF8-9F74-4AEE-9F0C-181ACFC4D103}"/>
    <dgm:cxn modelId="{E6E37FDE-E836-42FB-8BFE-1A669E3F8916}" type="presOf" srcId="{7FD6196D-4EB4-489F-BB59-88879BF56273}" destId="{A393ADF7-EC24-4926-9931-9F5F68979A91}" srcOrd="1" destOrd="0" presId="urn:microsoft.com/office/officeart/2005/8/layout/orgChart1"/>
    <dgm:cxn modelId="{24A5E831-7BC6-4F60-A727-A59EB3321432}" type="presOf" srcId="{140178B6-928C-4C27-8E54-AF86480FB1BC}" destId="{33D77C26-D1B2-4621-9D14-C5BDCBC5FA55}" srcOrd="0" destOrd="0" presId="urn:microsoft.com/office/officeart/2005/8/layout/orgChart1"/>
    <dgm:cxn modelId="{87B32251-08C3-4226-BAF7-8CB61ED98139}" type="presOf" srcId="{B09D1F45-CB94-4A44-A5BA-9D40314B33F9}" destId="{EEF5052B-D78C-4B1D-A61B-EDA89DFC7C6A}" srcOrd="0" destOrd="0" presId="urn:microsoft.com/office/officeart/2005/8/layout/orgChart1"/>
    <dgm:cxn modelId="{E6AA9C53-75B8-46F0-9811-C34504CDAB9C}" type="presOf" srcId="{19AE12D4-41C9-45C6-BECD-5A483DBB04C1}" destId="{7F386977-F1C9-44FB-A957-A2872814894E}" srcOrd="0" destOrd="0" presId="urn:microsoft.com/office/officeart/2005/8/layout/orgChart1"/>
    <dgm:cxn modelId="{6D8AF332-EC38-4056-9692-7F0BFF7723CF}" type="presOf" srcId="{DF02D1F9-10DF-480B-B58F-54A73897CC39}" destId="{BA2B9AD5-D39B-4D91-AABF-980FF816D64F}" srcOrd="0" destOrd="0" presId="urn:microsoft.com/office/officeart/2005/8/layout/orgChart1"/>
    <dgm:cxn modelId="{3601DFFE-5E50-4661-9017-5B59EA0C1104}" srcId="{140178B6-928C-4C27-8E54-AF86480FB1BC}" destId="{7FD6196D-4EB4-489F-BB59-88879BF56273}" srcOrd="0" destOrd="0" parTransId="{DF02D1F9-10DF-480B-B58F-54A73897CC39}" sibTransId="{CC401E99-1B8C-4EB8-B015-383603A8188C}"/>
    <dgm:cxn modelId="{B2AB5EAA-6EE7-4457-8DF5-3C85C47D8E9A}" type="presOf" srcId="{140178B6-928C-4C27-8E54-AF86480FB1BC}" destId="{76169F0E-40E4-4D28-9CB1-88912D702755}" srcOrd="1" destOrd="0" presId="urn:microsoft.com/office/officeart/2005/8/layout/orgChart1"/>
    <dgm:cxn modelId="{42ED79ED-76B6-49A8-9118-853DDF0A4C84}" type="presParOf" srcId="{8150F384-554F-457A-85A7-C5ED0B462DCA}" destId="{D68A5EFC-009F-461A-855B-6AAF1260E3C5}" srcOrd="0" destOrd="0" presId="urn:microsoft.com/office/officeart/2005/8/layout/orgChart1"/>
    <dgm:cxn modelId="{50B1AFC1-C469-46E2-8CA3-095DAC4D2465}" type="presParOf" srcId="{D68A5EFC-009F-461A-855B-6AAF1260E3C5}" destId="{19C20944-F425-42A9-B162-04CD70A6AB7D}" srcOrd="0" destOrd="0" presId="urn:microsoft.com/office/officeart/2005/8/layout/orgChart1"/>
    <dgm:cxn modelId="{349062E4-0C38-4DE9-B5DC-DE01258CF653}" type="presParOf" srcId="{19C20944-F425-42A9-B162-04CD70A6AB7D}" destId="{33D77C26-D1B2-4621-9D14-C5BDCBC5FA55}" srcOrd="0" destOrd="0" presId="urn:microsoft.com/office/officeart/2005/8/layout/orgChart1"/>
    <dgm:cxn modelId="{B629C72F-73D6-4852-8A62-7DBB3DF96547}" type="presParOf" srcId="{19C20944-F425-42A9-B162-04CD70A6AB7D}" destId="{76169F0E-40E4-4D28-9CB1-88912D702755}" srcOrd="1" destOrd="0" presId="urn:microsoft.com/office/officeart/2005/8/layout/orgChart1"/>
    <dgm:cxn modelId="{EC48EA5E-6450-4693-A1E7-D6C172C0F831}" type="presParOf" srcId="{D68A5EFC-009F-461A-855B-6AAF1260E3C5}" destId="{F8180451-4CB1-4C4C-8874-C01FCEFE8CBD}" srcOrd="1" destOrd="0" presId="urn:microsoft.com/office/officeart/2005/8/layout/orgChart1"/>
    <dgm:cxn modelId="{015F296E-4C15-4765-88A9-6C84F429805F}" type="presParOf" srcId="{F8180451-4CB1-4C4C-8874-C01FCEFE8CBD}" destId="{BA2B9AD5-D39B-4D91-AABF-980FF816D64F}" srcOrd="0" destOrd="0" presId="urn:microsoft.com/office/officeart/2005/8/layout/orgChart1"/>
    <dgm:cxn modelId="{040A9D9E-91FD-46E8-8BC9-41003BBC337E}" type="presParOf" srcId="{F8180451-4CB1-4C4C-8874-C01FCEFE8CBD}" destId="{1306D082-2553-4587-8016-7389019CCED7}" srcOrd="1" destOrd="0" presId="urn:microsoft.com/office/officeart/2005/8/layout/orgChart1"/>
    <dgm:cxn modelId="{E49478C8-0143-4CAC-9395-F004756055F2}" type="presParOf" srcId="{1306D082-2553-4587-8016-7389019CCED7}" destId="{4818BDE0-D1EE-42DE-8439-8284862892C1}" srcOrd="0" destOrd="0" presId="urn:microsoft.com/office/officeart/2005/8/layout/orgChart1"/>
    <dgm:cxn modelId="{24695B50-E431-43B7-8EFC-04942142D5F4}" type="presParOf" srcId="{4818BDE0-D1EE-42DE-8439-8284862892C1}" destId="{B4A23CF1-3335-494D-BD43-99A17D08C677}" srcOrd="0" destOrd="0" presId="urn:microsoft.com/office/officeart/2005/8/layout/orgChart1"/>
    <dgm:cxn modelId="{C1B0517C-E241-4BD2-B1D0-7FF6142A96D3}" type="presParOf" srcId="{4818BDE0-D1EE-42DE-8439-8284862892C1}" destId="{A393ADF7-EC24-4926-9931-9F5F68979A91}" srcOrd="1" destOrd="0" presId="urn:microsoft.com/office/officeart/2005/8/layout/orgChart1"/>
    <dgm:cxn modelId="{A9601FF0-17D8-4A81-9997-821D88AD420B}" type="presParOf" srcId="{1306D082-2553-4587-8016-7389019CCED7}" destId="{01A658FD-646C-45DE-9A27-896A14B577E2}" srcOrd="1" destOrd="0" presId="urn:microsoft.com/office/officeart/2005/8/layout/orgChart1"/>
    <dgm:cxn modelId="{65B50057-A8AC-407B-998D-01B5D5825B9B}" type="presParOf" srcId="{01A658FD-646C-45DE-9A27-896A14B577E2}" destId="{EEF5052B-D78C-4B1D-A61B-EDA89DFC7C6A}" srcOrd="0" destOrd="0" presId="urn:microsoft.com/office/officeart/2005/8/layout/orgChart1"/>
    <dgm:cxn modelId="{10CB4CFF-FE5D-4046-8BCB-AC454FEB313B}" type="presParOf" srcId="{01A658FD-646C-45DE-9A27-896A14B577E2}" destId="{52946281-D663-4094-8E80-144F13EA4D7D}" srcOrd="1" destOrd="0" presId="urn:microsoft.com/office/officeart/2005/8/layout/orgChart1"/>
    <dgm:cxn modelId="{D745B3EE-545A-4581-A4E6-90202AA3B1BE}" type="presParOf" srcId="{52946281-D663-4094-8E80-144F13EA4D7D}" destId="{6A3038FB-872C-46E6-9426-5AFA8587DCD5}" srcOrd="0" destOrd="0" presId="urn:microsoft.com/office/officeart/2005/8/layout/orgChart1"/>
    <dgm:cxn modelId="{A82E82C9-6C8F-40B7-8944-F559FB56CD45}" type="presParOf" srcId="{6A3038FB-872C-46E6-9426-5AFA8587DCD5}" destId="{7F386977-F1C9-44FB-A957-A2872814894E}" srcOrd="0" destOrd="0" presId="urn:microsoft.com/office/officeart/2005/8/layout/orgChart1"/>
    <dgm:cxn modelId="{5E1338C4-53BC-47D1-BAD6-98A7E848E3A0}" type="presParOf" srcId="{6A3038FB-872C-46E6-9426-5AFA8587DCD5}" destId="{2478FC42-BFBC-477A-9FB3-AC096299DEA3}" srcOrd="1" destOrd="0" presId="urn:microsoft.com/office/officeart/2005/8/layout/orgChart1"/>
    <dgm:cxn modelId="{4A2111BF-A0A2-458F-B5CA-E865141C1534}" type="presParOf" srcId="{52946281-D663-4094-8E80-144F13EA4D7D}" destId="{470583C4-A9CD-42C0-A5C3-864060F20EBC}" srcOrd="1" destOrd="0" presId="urn:microsoft.com/office/officeart/2005/8/layout/orgChart1"/>
    <dgm:cxn modelId="{FFE6137A-9473-4A31-9D65-344470354566}" type="presParOf" srcId="{52946281-D663-4094-8E80-144F13EA4D7D}" destId="{2276F43B-3BDC-4BFF-BC26-3BA601D2EDAB}" srcOrd="2" destOrd="0" presId="urn:microsoft.com/office/officeart/2005/8/layout/orgChart1"/>
    <dgm:cxn modelId="{EFE26CD0-0280-4C28-8CC5-2ED30359A53A}" type="presParOf" srcId="{1306D082-2553-4587-8016-7389019CCED7}" destId="{58531863-5FA4-486A-AF08-B0B7588F7D4F}" srcOrd="2" destOrd="0" presId="urn:microsoft.com/office/officeart/2005/8/layout/orgChart1"/>
    <dgm:cxn modelId="{9F2F7EAC-D66B-4DCA-912C-29B770AE00FE}" type="presParOf" srcId="{F8180451-4CB1-4C4C-8874-C01FCEFE8CBD}" destId="{79062BBA-767D-4711-A96E-C2F0C50FF9E1}" srcOrd="2" destOrd="0" presId="urn:microsoft.com/office/officeart/2005/8/layout/orgChart1"/>
    <dgm:cxn modelId="{1DB6B07A-DC22-4333-974B-89D68E991E5E}" type="presParOf" srcId="{F8180451-4CB1-4C4C-8874-C01FCEFE8CBD}" destId="{4DB5EF24-489C-4C11-BE9D-7D7291C5829A}" srcOrd="3" destOrd="0" presId="urn:microsoft.com/office/officeart/2005/8/layout/orgChart1"/>
    <dgm:cxn modelId="{9D565948-5950-4729-94B4-10E467D6EAE0}" type="presParOf" srcId="{4DB5EF24-489C-4C11-BE9D-7D7291C5829A}" destId="{4437BD58-9B0C-402F-A4A9-90F4E5D99051}" srcOrd="0" destOrd="0" presId="urn:microsoft.com/office/officeart/2005/8/layout/orgChart1"/>
    <dgm:cxn modelId="{7717F96B-9882-4C98-B54A-3C83D1FB4B42}" type="presParOf" srcId="{4437BD58-9B0C-402F-A4A9-90F4E5D99051}" destId="{709EFE0F-A88C-47D4-9FC6-3021947E2711}" srcOrd="0" destOrd="0" presId="urn:microsoft.com/office/officeart/2005/8/layout/orgChart1"/>
    <dgm:cxn modelId="{5AF83C61-D2ED-4DED-88C0-4338EB0CA1AA}" type="presParOf" srcId="{4437BD58-9B0C-402F-A4A9-90F4E5D99051}" destId="{20195B26-48D9-4228-8B29-49EAB4DFB1F9}" srcOrd="1" destOrd="0" presId="urn:microsoft.com/office/officeart/2005/8/layout/orgChart1"/>
    <dgm:cxn modelId="{8E69F9C4-9C3B-4DAF-9F9F-744504026919}" type="presParOf" srcId="{4DB5EF24-489C-4C11-BE9D-7D7291C5829A}" destId="{44AC1432-6784-48B4-8D62-0BE79CB96F3A}" srcOrd="1" destOrd="0" presId="urn:microsoft.com/office/officeart/2005/8/layout/orgChart1"/>
    <dgm:cxn modelId="{B27B0479-B8EF-401C-B658-9769F461A2E2}" type="presParOf" srcId="{44AC1432-6784-48B4-8D62-0BE79CB96F3A}" destId="{A61D63C2-B47B-4BAC-86B2-79E2B8833191}" srcOrd="0" destOrd="0" presId="urn:microsoft.com/office/officeart/2005/8/layout/orgChart1"/>
    <dgm:cxn modelId="{62D066D8-0CF5-47E8-BAF8-D605104C2C20}" type="presParOf" srcId="{44AC1432-6784-48B4-8D62-0BE79CB96F3A}" destId="{559B8E32-1595-4D73-A692-2029FB9B919E}" srcOrd="1" destOrd="0" presId="urn:microsoft.com/office/officeart/2005/8/layout/orgChart1"/>
    <dgm:cxn modelId="{6799DDF8-2951-4E85-A3D2-B57061B554C9}" type="presParOf" srcId="{559B8E32-1595-4D73-A692-2029FB9B919E}" destId="{F653776F-6F10-422C-82DA-D7EF0F1D0F1E}" srcOrd="0" destOrd="0" presId="urn:microsoft.com/office/officeart/2005/8/layout/orgChart1"/>
    <dgm:cxn modelId="{A84C2187-0F06-47FF-9D24-FC2DDE40CF50}" type="presParOf" srcId="{F653776F-6F10-422C-82DA-D7EF0F1D0F1E}" destId="{DFE99CB0-4CD5-4B01-AF8A-779CE2C5F7FC}" srcOrd="0" destOrd="0" presId="urn:microsoft.com/office/officeart/2005/8/layout/orgChart1"/>
    <dgm:cxn modelId="{1E31F21F-C612-4968-AE4C-BFEB8A73D8CF}" type="presParOf" srcId="{F653776F-6F10-422C-82DA-D7EF0F1D0F1E}" destId="{8D95245A-236A-4598-8718-FAEC4C844FDF}" srcOrd="1" destOrd="0" presId="urn:microsoft.com/office/officeart/2005/8/layout/orgChart1"/>
    <dgm:cxn modelId="{4D4BE6B3-F763-4232-8F2A-57D96BE285DF}" type="presParOf" srcId="{559B8E32-1595-4D73-A692-2029FB9B919E}" destId="{B1CAFD6E-7152-412D-ABFA-4DB75017686F}" srcOrd="1" destOrd="0" presId="urn:microsoft.com/office/officeart/2005/8/layout/orgChart1"/>
    <dgm:cxn modelId="{354E8425-F476-4423-99FF-9DF2D42BC451}" type="presParOf" srcId="{559B8E32-1595-4D73-A692-2029FB9B919E}" destId="{5D74F9A7-4C1A-4F14-9736-A7C9B011A593}" srcOrd="2" destOrd="0" presId="urn:microsoft.com/office/officeart/2005/8/layout/orgChart1"/>
    <dgm:cxn modelId="{C009A3C2-C585-4B6A-8A97-D6D072752484}" type="presParOf" srcId="{4DB5EF24-489C-4C11-BE9D-7D7291C5829A}" destId="{0956D3A7-D404-4079-AEA7-2062DB28B453}" srcOrd="2" destOrd="0" presId="urn:microsoft.com/office/officeart/2005/8/layout/orgChart1"/>
    <dgm:cxn modelId="{FC774EF1-B525-4AAF-987A-646F1AB3A539}" type="presParOf" srcId="{D68A5EFC-009F-461A-855B-6AAF1260E3C5}" destId="{F5125623-63EB-4A7F-BE53-35E8FBAE5F6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D63C2-B47B-4BAC-86B2-79E2B8833191}">
      <dsp:nvSpPr>
        <dsp:cNvPr id="0" name=""/>
        <dsp:cNvSpPr/>
      </dsp:nvSpPr>
      <dsp:spPr>
        <a:xfrm>
          <a:off x="2527930" y="2361774"/>
          <a:ext cx="289451" cy="887650"/>
        </a:xfrm>
        <a:custGeom>
          <a:avLst/>
          <a:gdLst/>
          <a:ahLst/>
          <a:cxnLst/>
          <a:rect l="0" t="0" r="0" b="0"/>
          <a:pathLst>
            <a:path>
              <a:moveTo>
                <a:pt x="0" y="0"/>
              </a:moveTo>
              <a:lnTo>
                <a:pt x="0" y="887650"/>
              </a:lnTo>
              <a:lnTo>
                <a:pt x="289451" y="8876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062BBA-767D-4711-A96E-C2F0C50FF9E1}">
      <dsp:nvSpPr>
        <dsp:cNvPr id="0" name=""/>
        <dsp:cNvSpPr/>
      </dsp:nvSpPr>
      <dsp:spPr>
        <a:xfrm>
          <a:off x="2132347" y="991705"/>
          <a:ext cx="1167452" cy="405231"/>
        </a:xfrm>
        <a:custGeom>
          <a:avLst/>
          <a:gdLst/>
          <a:ahLst/>
          <a:cxnLst/>
          <a:rect l="0" t="0" r="0" b="0"/>
          <a:pathLst>
            <a:path>
              <a:moveTo>
                <a:pt x="0" y="0"/>
              </a:moveTo>
              <a:lnTo>
                <a:pt x="0" y="202615"/>
              </a:lnTo>
              <a:lnTo>
                <a:pt x="1167452" y="202615"/>
              </a:lnTo>
              <a:lnTo>
                <a:pt x="1167452" y="405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F5052B-D78C-4B1D-A61B-EDA89DFC7C6A}">
      <dsp:nvSpPr>
        <dsp:cNvPr id="0" name=""/>
        <dsp:cNvSpPr/>
      </dsp:nvSpPr>
      <dsp:spPr>
        <a:xfrm>
          <a:off x="193025" y="2361774"/>
          <a:ext cx="289451" cy="887650"/>
        </a:xfrm>
        <a:custGeom>
          <a:avLst/>
          <a:gdLst/>
          <a:ahLst/>
          <a:cxnLst/>
          <a:rect l="0" t="0" r="0" b="0"/>
          <a:pathLst>
            <a:path>
              <a:moveTo>
                <a:pt x="0" y="0"/>
              </a:moveTo>
              <a:lnTo>
                <a:pt x="0" y="887650"/>
              </a:lnTo>
              <a:lnTo>
                <a:pt x="289451" y="8876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2B9AD5-D39B-4D91-AABF-980FF816D64F}">
      <dsp:nvSpPr>
        <dsp:cNvPr id="0" name=""/>
        <dsp:cNvSpPr/>
      </dsp:nvSpPr>
      <dsp:spPr>
        <a:xfrm>
          <a:off x="964894" y="991705"/>
          <a:ext cx="1167452" cy="405231"/>
        </a:xfrm>
        <a:custGeom>
          <a:avLst/>
          <a:gdLst/>
          <a:ahLst/>
          <a:cxnLst/>
          <a:rect l="0" t="0" r="0" b="0"/>
          <a:pathLst>
            <a:path>
              <a:moveTo>
                <a:pt x="1167452" y="0"/>
              </a:moveTo>
              <a:lnTo>
                <a:pt x="1167452" y="202615"/>
              </a:lnTo>
              <a:lnTo>
                <a:pt x="0" y="202615"/>
              </a:lnTo>
              <a:lnTo>
                <a:pt x="0" y="405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77C26-D1B2-4621-9D14-C5BDCBC5FA55}">
      <dsp:nvSpPr>
        <dsp:cNvPr id="0" name=""/>
        <dsp:cNvSpPr/>
      </dsp:nvSpPr>
      <dsp:spPr>
        <a:xfrm>
          <a:off x="1167510" y="26868"/>
          <a:ext cx="1929674" cy="9648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err="1"/>
            <a:t>Bup</a:t>
          </a:r>
          <a:r>
            <a:rPr lang="en-US" sz="2100" kern="1200" dirty="0"/>
            <a:t> Induction</a:t>
          </a:r>
        </a:p>
      </dsp:txBody>
      <dsp:txXfrm>
        <a:off x="1167510" y="26868"/>
        <a:ext cx="1929674" cy="964837"/>
      </dsp:txXfrm>
    </dsp:sp>
    <dsp:sp modelId="{B4A23CF1-3335-494D-BD43-99A17D08C677}">
      <dsp:nvSpPr>
        <dsp:cNvPr id="0" name=""/>
        <dsp:cNvSpPr/>
      </dsp:nvSpPr>
      <dsp:spPr>
        <a:xfrm>
          <a:off x="57" y="1396937"/>
          <a:ext cx="1929674" cy="9648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In opioid withdrawal</a:t>
          </a:r>
        </a:p>
      </dsp:txBody>
      <dsp:txXfrm>
        <a:off x="57" y="1396937"/>
        <a:ext cx="1929674" cy="964837"/>
      </dsp:txXfrm>
    </dsp:sp>
    <dsp:sp modelId="{7F386977-F1C9-44FB-A957-A2872814894E}">
      <dsp:nvSpPr>
        <dsp:cNvPr id="0" name=""/>
        <dsp:cNvSpPr/>
      </dsp:nvSpPr>
      <dsp:spPr>
        <a:xfrm>
          <a:off x="482476" y="2767006"/>
          <a:ext cx="1929674" cy="9648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Standard</a:t>
          </a:r>
        </a:p>
      </dsp:txBody>
      <dsp:txXfrm>
        <a:off x="482476" y="2767006"/>
        <a:ext cx="1929674" cy="964837"/>
      </dsp:txXfrm>
    </dsp:sp>
    <dsp:sp modelId="{709EFE0F-A88C-47D4-9FC6-3021947E2711}">
      <dsp:nvSpPr>
        <dsp:cNvPr id="0" name=""/>
        <dsp:cNvSpPr/>
      </dsp:nvSpPr>
      <dsp:spPr>
        <a:xfrm>
          <a:off x="2334963" y="1396937"/>
          <a:ext cx="1929674" cy="9648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Not in opioid withdrawal</a:t>
          </a:r>
        </a:p>
      </dsp:txBody>
      <dsp:txXfrm>
        <a:off x="2334963" y="1396937"/>
        <a:ext cx="1929674" cy="964837"/>
      </dsp:txXfrm>
    </dsp:sp>
    <dsp:sp modelId="{DFE99CB0-4CD5-4B01-AF8A-779CE2C5F7FC}">
      <dsp:nvSpPr>
        <dsp:cNvPr id="0" name=""/>
        <dsp:cNvSpPr/>
      </dsp:nvSpPr>
      <dsp:spPr>
        <a:xfrm>
          <a:off x="2817382" y="2767006"/>
          <a:ext cx="1929674" cy="9648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Low Dose (</a:t>
          </a:r>
          <a:r>
            <a:rPr lang="en-US" sz="2100" kern="1200" dirty="0" err="1"/>
            <a:t>Microinduction</a:t>
          </a:r>
          <a:r>
            <a:rPr lang="en-US" sz="2100" kern="1200" dirty="0"/>
            <a:t>)</a:t>
          </a:r>
        </a:p>
      </dsp:txBody>
      <dsp:txXfrm>
        <a:off x="2817382" y="2767006"/>
        <a:ext cx="1929674" cy="9648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6/22/2022</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6/22/2022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senior colleague moves on to hospital administration</a:t>
            </a:r>
            <a:r>
              <a:rPr lang="en-US" baseline="0" dirty="0"/>
              <a:t> and his panel gets divided up among the newer </a:t>
            </a:r>
            <a:r>
              <a:rPr lang="en-US" baseline="0" dirty="0" err="1"/>
              <a:t>practioners</a:t>
            </a:r>
            <a:r>
              <a:rPr lang="en-US" baseline="0" dirty="0"/>
              <a:t> in the practice </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5</a:t>
            </a:fld>
            <a:endParaRPr lang="en-US" dirty="0"/>
          </a:p>
        </p:txBody>
      </p:sp>
    </p:spTree>
    <p:extLst>
      <p:ext uri="{BB962C8B-B14F-4D97-AF65-F5344CB8AC3E}">
        <p14:creationId xmlns:p14="http://schemas.microsoft.com/office/powerpoint/2010/main" val="1597044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25</a:t>
            </a:fld>
            <a:endParaRPr lang="en-US" dirty="0"/>
          </a:p>
        </p:txBody>
      </p:sp>
    </p:spTree>
    <p:extLst>
      <p:ext uri="{BB962C8B-B14F-4D97-AF65-F5344CB8AC3E}">
        <p14:creationId xmlns:p14="http://schemas.microsoft.com/office/powerpoint/2010/main" val="2956769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02C35-74BB-48B7-BD5F-00561C060D23}" type="slidenum">
              <a:rPr lang="en-US"/>
              <a:pPr/>
              <a:t>26</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eaLnBrk="0" hangingPunct="0">
              <a:spcBef>
                <a:spcPct val="50000"/>
              </a:spcBef>
            </a:pPr>
            <a:r>
              <a:rPr lang="en-US" dirty="0">
                <a:solidFill>
                  <a:schemeClr val="bg1"/>
                </a:solidFill>
              </a:rPr>
              <a:t>1. Opioid Mu Receptor instrinsic activity varies widely.   Increasing full agonist dose produces increasing mu opioid receptor specific activity. Until maximum opioid agonist effects are achieved and no further effects can be produced, even by giving more drug.</a:t>
            </a:r>
            <a:endParaRPr lang="en-US" dirty="0"/>
          </a:p>
          <a:p>
            <a:r>
              <a:rPr lang="en-US" dirty="0"/>
              <a:t>2. </a:t>
            </a:r>
            <a:r>
              <a:rPr lang="en-US" dirty="0">
                <a:solidFill>
                  <a:srgbClr val="F8F8F8"/>
                </a:solidFill>
              </a:rPr>
              <a:t>Opioid antagonists bind and occupy mu opioid receptors but result in no specific intrinsic activity regardless of dose</a:t>
            </a:r>
            <a:endParaRPr lang="en-US" dirty="0"/>
          </a:p>
          <a:p>
            <a:r>
              <a:rPr lang="en-US" dirty="0"/>
              <a:t>3. Like full agonists, partial agonist drugs produce increasing mu opioid receptor specific activity at lower doses. At higher doses, even when partial agonist drug completely binds all mu receptors.  Maximum opioid agonist effect is never achieved</a:t>
            </a:r>
          </a:p>
          <a:p>
            <a:endParaRPr lang="en-US" dirty="0"/>
          </a:p>
          <a:p>
            <a:endParaRPr lang="en-US" dirty="0"/>
          </a:p>
        </p:txBody>
      </p:sp>
    </p:spTree>
    <p:extLst>
      <p:ext uri="{BB962C8B-B14F-4D97-AF65-F5344CB8AC3E}">
        <p14:creationId xmlns:p14="http://schemas.microsoft.com/office/powerpoint/2010/main" val="39924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1pPr>
            <a:lvl2pPr marL="757066" indent="-291179">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2pPr>
            <a:lvl3pPr marL="1164717" indent="-232943">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3pPr>
            <a:lvl4pPr marL="1630604" indent="-232943">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4pPr>
            <a:lvl5pPr marL="2096491" indent="-232943">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5pPr>
            <a:lvl6pPr marL="2562377"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6pPr>
            <a:lvl7pPr marL="3028264"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7pPr>
            <a:lvl8pPr marL="3494151"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8pPr>
            <a:lvl9pPr marL="3960038" indent="-232943" defTabSz="465887" eaLnBrk="0" fontAlgn="base" hangingPunct="0">
              <a:spcBef>
                <a:spcPct val="0"/>
              </a:spcBef>
              <a:spcAft>
                <a:spcPct val="0"/>
              </a:spcAft>
              <a:buClr>
                <a:srgbClr val="FFFFFF"/>
              </a:buClr>
              <a:buSzPct val="100000"/>
              <a:buFont typeface="Times New Roman" pitchFamily="18" charset="0"/>
              <a:tabLst>
                <a:tab pos="0" algn="l"/>
                <a:tab pos="931774" algn="l"/>
                <a:tab pos="1863547" algn="l"/>
                <a:tab pos="2795321" algn="l"/>
                <a:tab pos="3727094" algn="l"/>
                <a:tab pos="4658868" algn="l"/>
                <a:tab pos="5590642" algn="l"/>
                <a:tab pos="6522415" algn="l"/>
                <a:tab pos="7454189" algn="l"/>
                <a:tab pos="8385962" algn="l"/>
                <a:tab pos="9317736" algn="l"/>
                <a:tab pos="10249510" algn="l"/>
              </a:tabLst>
              <a:defRPr sz="2400">
                <a:solidFill>
                  <a:schemeClr val="bg1"/>
                </a:solidFill>
                <a:latin typeface="Times New Roman" pitchFamily="18" charset="0"/>
              </a:defRPr>
            </a:lvl9pPr>
          </a:lstStyle>
          <a:p>
            <a:fld id="{2A727135-706D-4FD5-94E9-1CA9E7D6F5B0}" type="slidenum">
              <a:rPr lang="en-US" altLang="en-US" sz="1200">
                <a:solidFill>
                  <a:srgbClr val="000000"/>
                </a:solidFill>
              </a:rPr>
              <a:pPr/>
              <a:t>28</a:t>
            </a:fld>
            <a:endParaRPr lang="en-US" altLang="en-US" sz="1200" dirty="0">
              <a:solidFill>
                <a:srgbClr val="000000"/>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Opioid receptor is empty</a:t>
            </a:r>
            <a:r>
              <a:rPr lang="en-US" altLang="en-US" dirty="0"/>
              <a:t> – As someone becomes tolerant to opioids, they become less sensitive and require more opioids to produce the same effect. Whenever there is an insufficient amount of opioid receptors activated, the patient feels discomfort. This happens in withdrawal. </a:t>
            </a:r>
          </a:p>
          <a:p>
            <a:r>
              <a:rPr lang="en-US" altLang="en-US" b="1" dirty="0"/>
              <a:t>Opioid receptor satisfied with a full-agonist opioid.</a:t>
            </a:r>
            <a:r>
              <a:rPr lang="en-US" altLang="en-US" dirty="0"/>
              <a:t> – The strong opioid effect of heroin and painkillers can cause euphoria and stop the withdrawal for a period of time (4-24 hours). The brain begins to crave opioids, sometimes to the point of an uncontrollable compulsion (addiction), and the cycle repeats and escalates.</a:t>
            </a:r>
          </a:p>
          <a:p>
            <a:r>
              <a:rPr lang="en-US" altLang="en-US" b="1" dirty="0"/>
              <a:t>Opioids replaced and blocked by buprenorphine.</a:t>
            </a:r>
            <a:r>
              <a:rPr lang="en-US" altLang="en-US" dirty="0"/>
              <a:t> – Buprenorphine competes with the full agonist opioids for the receptor. Since buprenorphine has a higher affinity (stronger binding ability) it expels existing opioids and blocks others from attaching. As a partial agonist, the buprenorphine has a limited opioid effect, enough to stop withdrawal but not enough to cause intense euphoria. </a:t>
            </a:r>
          </a:p>
          <a:p>
            <a:r>
              <a:rPr lang="en-US" altLang="en-US" b="1" dirty="0"/>
              <a:t>Over time (24-72 hours) buprenorphine dissipates,</a:t>
            </a:r>
            <a:r>
              <a:rPr lang="en-US" altLang="en-US" dirty="0"/>
              <a:t> – but still creates a limited opioid effect (enough to prevent withdrawal) and continues to block other opioids from attaching to the opioid receptors.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969338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meta-analysis of 19 cohort</a:t>
            </a:r>
            <a:r>
              <a:rPr lang="en-US" baseline="0" dirty="0"/>
              <a:t> studies demonstrated increased all cause mortality and overdose mortality </a:t>
            </a:r>
            <a:endParaRPr lang="en-US" dirty="0"/>
          </a:p>
        </p:txBody>
      </p:sp>
      <p:sp>
        <p:nvSpPr>
          <p:cNvPr id="4" name="Slide Number Placeholder 3"/>
          <p:cNvSpPr>
            <a:spLocks noGrp="1"/>
          </p:cNvSpPr>
          <p:nvPr>
            <p:ph type="sldNum" sz="quarter" idx="10"/>
          </p:nvPr>
        </p:nvSpPr>
        <p:spPr/>
        <p:txBody>
          <a:bodyPr/>
          <a:lstStyle/>
          <a:p>
            <a:fld id="{ED401198-090E-4C36-A9B0-CE5AE7E8643C}" type="slidenum">
              <a:rPr lang="en-US" smtClean="0"/>
              <a:pPr/>
              <a:t>29</a:t>
            </a:fld>
            <a:endParaRPr lang="en-US" dirty="0"/>
          </a:p>
        </p:txBody>
      </p:sp>
    </p:spTree>
    <p:extLst>
      <p:ext uri="{BB962C8B-B14F-4D97-AF65-F5344CB8AC3E}">
        <p14:creationId xmlns:p14="http://schemas.microsoft.com/office/powerpoint/2010/main" val="4148699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43</a:t>
            </a:fld>
            <a:endParaRPr lang="en-US"/>
          </a:p>
        </p:txBody>
      </p:sp>
    </p:spTree>
    <p:extLst>
      <p:ext uri="{BB962C8B-B14F-4D97-AF65-F5344CB8AC3E}">
        <p14:creationId xmlns:p14="http://schemas.microsoft.com/office/powerpoint/2010/main" val="118470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pPr defTabSz="465887">
              <a:defRPr sz="1200"/>
            </a:pPr>
            <a:r>
              <a:rPr lang="en-US" dirty="0"/>
              <a:t>We have the most data on methadone, which was FDA approved to treat addiction in 1972</a:t>
            </a:r>
            <a:endParaRPr dirty="0"/>
          </a:p>
        </p:txBody>
      </p:sp>
    </p:spTree>
    <p:extLst>
      <p:ext uri="{BB962C8B-B14F-4D97-AF65-F5344CB8AC3E}">
        <p14:creationId xmlns:p14="http://schemas.microsoft.com/office/powerpoint/2010/main" val="171802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it is very effective.  A Cochrane review in 2009 showed that patients on methadone maintenance compared to patients in non-medication associated treatments were significantly less likely to use drugs and also lived longer and had lower levels of criminality – though not to levels of </a:t>
            </a:r>
            <a:r>
              <a:rPr lang="en-US" dirty="0" err="1"/>
              <a:t>signifciantce</a:t>
            </a:r>
            <a:r>
              <a:rPr lang="en-US" dirty="0"/>
              <a:t>. </a:t>
            </a:r>
          </a:p>
        </p:txBody>
      </p:sp>
      <p:sp>
        <p:nvSpPr>
          <p:cNvPr id="4" name="Slide Number Placeholder 3"/>
          <p:cNvSpPr>
            <a:spLocks noGrp="1"/>
          </p:cNvSpPr>
          <p:nvPr>
            <p:ph type="sldNum" sz="quarter" idx="10"/>
          </p:nvPr>
        </p:nvSpPr>
        <p:spPr/>
        <p:txBody>
          <a:bodyPr/>
          <a:lstStyle/>
          <a:p>
            <a:fld id="{BBF60FF1-3F75-6D4B-8D92-86E76BEAC807}" type="slidenum">
              <a:rPr lang="en-US" smtClean="0"/>
              <a:t>45</a:t>
            </a:fld>
            <a:endParaRPr lang="en-US"/>
          </a:p>
        </p:txBody>
      </p:sp>
    </p:spTree>
    <p:extLst>
      <p:ext uri="{BB962C8B-B14F-4D97-AF65-F5344CB8AC3E}">
        <p14:creationId xmlns:p14="http://schemas.microsoft.com/office/powerpoint/2010/main" val="229844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During methadone treatment, both all cause and overdose mortality were substantially and significantly lower than during periods of treatment disengagement</a:t>
            </a:r>
            <a:endParaRPr lang="en-US" baseline="0" dirty="0"/>
          </a:p>
        </p:txBody>
      </p:sp>
      <p:sp>
        <p:nvSpPr>
          <p:cNvPr id="4" name="Slide Number Placeholder 3"/>
          <p:cNvSpPr>
            <a:spLocks noGrp="1"/>
          </p:cNvSpPr>
          <p:nvPr>
            <p:ph type="sldNum" sz="quarter" idx="10"/>
          </p:nvPr>
        </p:nvSpPr>
        <p:spPr>
          <a:xfrm>
            <a:off x="3972560" y="8831580"/>
            <a:ext cx="3037840" cy="464820"/>
          </a:xfrm>
          <a:prstGeom prst="rect">
            <a:avLst/>
          </a:prstGeom>
        </p:spPr>
        <p:txBody>
          <a:bodyPr/>
          <a:lstStyle/>
          <a:p>
            <a:fld id="{ED401198-090E-4C36-A9B0-CE5AE7E8643C}" type="slidenum">
              <a:rPr lang="en-US" smtClean="0"/>
              <a:pPr/>
              <a:t>46</a:t>
            </a:fld>
            <a:endParaRPr lang="en-US"/>
          </a:p>
        </p:txBody>
      </p:sp>
    </p:spTree>
    <p:extLst>
      <p:ext uri="{BB962C8B-B14F-4D97-AF65-F5344CB8AC3E}">
        <p14:creationId xmlns:p14="http://schemas.microsoft.com/office/powerpoint/2010/main" val="401530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1181100" y="696913"/>
            <a:ext cx="4648200" cy="348615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lvl1pPr defTabSz="457200">
              <a:defRPr sz="1200"/>
            </a:lvl1pPr>
          </a:lstStyle>
          <a:p>
            <a:r>
              <a:rPr lang="en-US" dirty="0"/>
              <a:t>Buprenorphine is the other opioid agonist we use to</a:t>
            </a:r>
            <a:r>
              <a:rPr lang="en-US" baseline="0" dirty="0"/>
              <a:t> treat addiction.  </a:t>
            </a:r>
            <a:r>
              <a:rPr lang="en-US" dirty="0"/>
              <a:t>Approved in 2002 for the treatment of opioid use disorder.  How does it compare to methadone?</a:t>
            </a:r>
            <a:endParaRPr dirty="0"/>
          </a:p>
        </p:txBody>
      </p:sp>
    </p:spTree>
    <p:extLst>
      <p:ext uri="{BB962C8B-B14F-4D97-AF65-F5344CB8AC3E}">
        <p14:creationId xmlns:p14="http://schemas.microsoft.com/office/powerpoint/2010/main" val="3207473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dirty="0"/>
              <a:t>Buprenorphine at low doses was less effective than methadone at low doses for suppression of illicit drug use</a:t>
            </a:r>
          </a:p>
          <a:p>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48</a:t>
            </a:fld>
            <a:endParaRPr lang="en-US"/>
          </a:p>
        </p:txBody>
      </p:sp>
    </p:spTree>
    <p:extLst>
      <p:ext uri="{BB962C8B-B14F-4D97-AF65-F5344CB8AC3E}">
        <p14:creationId xmlns:p14="http://schemas.microsoft.com/office/powerpoint/2010/main" val="234692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new </a:t>
            </a:r>
            <a:r>
              <a:rPr lang="en-US" dirty="0" err="1"/>
              <a:t>pt</a:t>
            </a:r>
            <a:r>
              <a:rPr lang="en-US" baseline="0" dirty="0"/>
              <a:t>, her dose, etc. several anxious phone calls before the visit</a:t>
            </a:r>
          </a:p>
          <a:p>
            <a:r>
              <a:rPr lang="en-US" baseline="0" dirty="0"/>
              <a:t>Nice woman, just anxious</a:t>
            </a:r>
          </a:p>
          <a:p>
            <a:r>
              <a:rPr lang="en-US" baseline="0" dirty="0"/>
              <a:t>No depression history</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6</a:t>
            </a:fld>
            <a:endParaRPr lang="en-US" dirty="0"/>
          </a:p>
        </p:txBody>
      </p:sp>
    </p:spTree>
    <p:extLst>
      <p:ext uri="{BB962C8B-B14F-4D97-AF65-F5344CB8AC3E}">
        <p14:creationId xmlns:p14="http://schemas.microsoft.com/office/powerpoint/2010/main" val="2621076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972560" y="8831580"/>
            <a:ext cx="3037840" cy="464820"/>
          </a:xfrm>
          <a:prstGeom prst="rect">
            <a:avLst/>
          </a:prstGeom>
        </p:spPr>
        <p:txBody>
          <a:bodyPr/>
          <a:lstStyle/>
          <a:p>
            <a:fld id="{ED401198-090E-4C36-A9B0-CE5AE7E8643C}" type="slidenum">
              <a:rPr lang="en-US" smtClean="0"/>
              <a:pPr/>
              <a:t>49</a:t>
            </a:fld>
            <a:endParaRPr lang="en-US"/>
          </a:p>
        </p:txBody>
      </p:sp>
    </p:spTree>
    <p:extLst>
      <p:ext uri="{BB962C8B-B14F-4D97-AF65-F5344CB8AC3E}">
        <p14:creationId xmlns:p14="http://schemas.microsoft.com/office/powerpoint/2010/main" val="1736058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patients on naltrexone </a:t>
            </a:r>
            <a:r>
              <a:rPr lang="en-US" dirty="0" err="1"/>
              <a:t>er</a:t>
            </a:r>
            <a:r>
              <a:rPr lang="en-US" dirty="0"/>
              <a:t> v </a:t>
            </a:r>
            <a:r>
              <a:rPr lang="en-US" dirty="0" err="1"/>
              <a:t>bup.nx</a:t>
            </a:r>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54</a:t>
            </a:fld>
            <a:endParaRPr lang="en-US"/>
          </a:p>
        </p:txBody>
      </p:sp>
    </p:spTree>
    <p:extLst>
      <p:ext uri="{BB962C8B-B14F-4D97-AF65-F5344CB8AC3E}">
        <p14:creationId xmlns:p14="http://schemas.microsoft.com/office/powerpoint/2010/main" val="1243536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one hand, its easy.  Patient doesn’t have to go into withdrawal to start methadone. </a:t>
            </a:r>
          </a:p>
        </p:txBody>
      </p:sp>
      <p:sp>
        <p:nvSpPr>
          <p:cNvPr id="4" name="Slide Number Placeholder 3"/>
          <p:cNvSpPr>
            <a:spLocks noGrp="1"/>
          </p:cNvSpPr>
          <p:nvPr>
            <p:ph type="sldNum" sz="quarter" idx="10"/>
          </p:nvPr>
        </p:nvSpPr>
        <p:spPr/>
        <p:txBody>
          <a:bodyPr/>
          <a:lstStyle/>
          <a:p>
            <a:fld id="{BBF60FF1-3F75-6D4B-8D92-86E76BEAC807}" type="slidenum">
              <a:rPr lang="en-US" smtClean="0"/>
              <a:t>57</a:t>
            </a:fld>
            <a:endParaRPr lang="en-US"/>
          </a:p>
        </p:txBody>
      </p:sp>
    </p:spTree>
    <p:extLst>
      <p:ext uri="{BB962C8B-B14F-4D97-AF65-F5344CB8AC3E}">
        <p14:creationId xmlns:p14="http://schemas.microsoft.com/office/powerpoint/2010/main" val="2710397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r>
              <a:rPr lang="en-US" baseline="0"/>
              <a:t> increased mortality during </a:t>
            </a:r>
            <a:r>
              <a:rPr lang="en-US" baseline="0" err="1"/>
              <a:t>indct</a:t>
            </a:r>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58</a:t>
            </a:fld>
            <a:endParaRPr lang="en-US"/>
          </a:p>
        </p:txBody>
      </p:sp>
    </p:spTree>
    <p:extLst>
      <p:ext uri="{BB962C8B-B14F-4D97-AF65-F5344CB8AC3E}">
        <p14:creationId xmlns:p14="http://schemas.microsoft.com/office/powerpoint/2010/main" val="3046336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r>
              <a:rPr lang="en-US" baseline="0"/>
              <a:t> increased mortality during </a:t>
            </a:r>
            <a:r>
              <a:rPr lang="en-US" baseline="0" err="1"/>
              <a:t>indct</a:t>
            </a:r>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59</a:t>
            </a:fld>
            <a:endParaRPr lang="en-US"/>
          </a:p>
        </p:txBody>
      </p:sp>
    </p:spTree>
    <p:extLst>
      <p:ext uri="{BB962C8B-B14F-4D97-AF65-F5344CB8AC3E}">
        <p14:creationId xmlns:p14="http://schemas.microsoft.com/office/powerpoint/2010/main" val="98377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a:t>
            </a:r>
            <a:r>
              <a:rPr lang="en-US" baseline="0"/>
              <a:t> increased mortality during </a:t>
            </a:r>
            <a:r>
              <a:rPr lang="en-US" baseline="0" err="1"/>
              <a:t>indct</a:t>
            </a:r>
            <a:endParaRPr lang="en-US"/>
          </a:p>
        </p:txBody>
      </p:sp>
      <p:sp>
        <p:nvSpPr>
          <p:cNvPr id="4" name="Slide Number Placeholder 3"/>
          <p:cNvSpPr>
            <a:spLocks noGrp="1"/>
          </p:cNvSpPr>
          <p:nvPr>
            <p:ph type="sldNum" sz="quarter" idx="10"/>
          </p:nvPr>
        </p:nvSpPr>
        <p:spPr/>
        <p:txBody>
          <a:bodyPr/>
          <a:lstStyle/>
          <a:p>
            <a:fld id="{BBF60FF1-3F75-6D4B-8D92-86E76BEAC807}" type="slidenum">
              <a:rPr lang="en-US" smtClean="0"/>
              <a:t>60</a:t>
            </a:fld>
            <a:endParaRPr lang="en-US"/>
          </a:p>
        </p:txBody>
      </p:sp>
    </p:spTree>
    <p:extLst>
      <p:ext uri="{BB962C8B-B14F-4D97-AF65-F5344CB8AC3E}">
        <p14:creationId xmlns:p14="http://schemas.microsoft.com/office/powerpoint/2010/main" val="2264100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a big deal.  Let’s look at the study </a:t>
            </a:r>
            <a:r>
              <a:rPr lang="en-US" dirty="0" err="1"/>
              <a:t>oomparing</a:t>
            </a:r>
            <a:r>
              <a:rPr lang="en-US" dirty="0"/>
              <a:t> naltrexone to </a:t>
            </a:r>
            <a:r>
              <a:rPr lang="en-US" dirty="0" err="1"/>
              <a:t>bup</a:t>
            </a:r>
            <a:r>
              <a:rPr lang="en-US" dirty="0"/>
              <a:t> again.  </a:t>
            </a:r>
          </a:p>
        </p:txBody>
      </p:sp>
      <p:sp>
        <p:nvSpPr>
          <p:cNvPr id="4" name="Slide Number Placeholder 3"/>
          <p:cNvSpPr>
            <a:spLocks noGrp="1"/>
          </p:cNvSpPr>
          <p:nvPr>
            <p:ph type="sldNum" sz="quarter" idx="10"/>
          </p:nvPr>
        </p:nvSpPr>
        <p:spPr/>
        <p:txBody>
          <a:bodyPr/>
          <a:lstStyle/>
          <a:p>
            <a:fld id="{BBF60FF1-3F75-6D4B-8D92-86E76BEAC807}" type="slidenum">
              <a:rPr lang="en-US" smtClean="0"/>
              <a:t>61</a:t>
            </a:fld>
            <a:endParaRPr lang="en-US"/>
          </a:p>
        </p:txBody>
      </p:sp>
    </p:spTree>
    <p:extLst>
      <p:ext uri="{BB962C8B-B14F-4D97-AF65-F5344CB8AC3E}">
        <p14:creationId xmlns:p14="http://schemas.microsoft.com/office/powerpoint/2010/main" val="234869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63</a:t>
            </a:fld>
            <a:endParaRPr lang="en-US"/>
          </a:p>
        </p:txBody>
      </p:sp>
    </p:spTree>
    <p:extLst>
      <p:ext uri="{BB962C8B-B14F-4D97-AF65-F5344CB8AC3E}">
        <p14:creationId xmlns:p14="http://schemas.microsoft.com/office/powerpoint/2010/main" val="821025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60FF1-3F75-6D4B-8D92-86E76BEAC807}" type="slidenum">
              <a:rPr lang="en-US" smtClean="0"/>
              <a:t>64</a:t>
            </a:fld>
            <a:endParaRPr lang="en-US"/>
          </a:p>
        </p:txBody>
      </p:sp>
    </p:spTree>
    <p:extLst>
      <p:ext uri="{BB962C8B-B14F-4D97-AF65-F5344CB8AC3E}">
        <p14:creationId xmlns:p14="http://schemas.microsoft.com/office/powerpoint/2010/main" val="36336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some new guidelines to ensure safe prescribing </a:t>
            </a:r>
          </a:p>
        </p:txBody>
      </p:sp>
      <p:sp>
        <p:nvSpPr>
          <p:cNvPr id="4" name="Slide Number Placeholder 3"/>
          <p:cNvSpPr>
            <a:spLocks noGrp="1"/>
          </p:cNvSpPr>
          <p:nvPr>
            <p:ph type="sldNum" sz="quarter" idx="10"/>
          </p:nvPr>
        </p:nvSpPr>
        <p:spPr/>
        <p:txBody>
          <a:bodyPr/>
          <a:lstStyle/>
          <a:p>
            <a:fld id="{F7510C22-AB3E-3144-954A-30AFB7F4824B}" type="slidenum">
              <a:rPr lang="en-US" smtClean="0"/>
              <a:pPr/>
              <a:t>8</a:t>
            </a:fld>
            <a:endParaRPr lang="en-US" dirty="0"/>
          </a:p>
        </p:txBody>
      </p:sp>
    </p:spTree>
    <p:extLst>
      <p:ext uri="{BB962C8B-B14F-4D97-AF65-F5344CB8AC3E}">
        <p14:creationId xmlns:p14="http://schemas.microsoft.com/office/powerpoint/2010/main" val="1269444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Opioid</a:t>
            </a:r>
            <a:r>
              <a:rPr lang="en-US" baseline="0" dirty="0"/>
              <a:t> failure</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11</a:t>
            </a:fld>
            <a:endParaRPr lang="en-US" dirty="0"/>
          </a:p>
        </p:txBody>
      </p:sp>
    </p:spTree>
    <p:extLst>
      <p:ext uri="{BB962C8B-B14F-4D97-AF65-F5344CB8AC3E}">
        <p14:creationId xmlns:p14="http://schemas.microsoft.com/office/powerpoint/2010/main" val="81592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UDS</a:t>
            </a:r>
          </a:p>
        </p:txBody>
      </p:sp>
      <p:sp>
        <p:nvSpPr>
          <p:cNvPr id="4" name="Slide Number Placeholder 3"/>
          <p:cNvSpPr>
            <a:spLocks noGrp="1"/>
          </p:cNvSpPr>
          <p:nvPr>
            <p:ph type="sldNum" sz="quarter" idx="10"/>
          </p:nvPr>
        </p:nvSpPr>
        <p:spPr/>
        <p:txBody>
          <a:bodyPr/>
          <a:lstStyle/>
          <a:p>
            <a:fld id="{F7510C22-AB3E-3144-954A-30AFB7F4824B}" type="slidenum">
              <a:rPr lang="en-US" smtClean="0"/>
              <a:pPr/>
              <a:t>13</a:t>
            </a:fld>
            <a:endParaRPr lang="en-US" dirty="0"/>
          </a:p>
        </p:txBody>
      </p:sp>
    </p:spTree>
    <p:extLst>
      <p:ext uri="{BB962C8B-B14F-4D97-AF65-F5344CB8AC3E}">
        <p14:creationId xmlns:p14="http://schemas.microsoft.com/office/powerpoint/2010/main" val="356158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PDMP</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14</a:t>
            </a:fld>
            <a:endParaRPr lang="en-US" dirty="0"/>
          </a:p>
        </p:txBody>
      </p:sp>
    </p:spTree>
    <p:extLst>
      <p:ext uri="{BB962C8B-B14F-4D97-AF65-F5344CB8AC3E}">
        <p14:creationId xmlns:p14="http://schemas.microsoft.com/office/powerpoint/2010/main" val="398412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r>
              <a:rPr lang="en-US" baseline="0" dirty="0"/>
              <a:t> functional benefit by report or by PEG</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18</a:t>
            </a:fld>
            <a:endParaRPr lang="en-US" dirty="0"/>
          </a:p>
        </p:txBody>
      </p:sp>
    </p:spTree>
    <p:extLst>
      <p:ext uri="{BB962C8B-B14F-4D97-AF65-F5344CB8AC3E}">
        <p14:creationId xmlns:p14="http://schemas.microsoft.com/office/powerpoint/2010/main" val="1558243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Lato Regular"/>
                <a:ea typeface="+mn-ea"/>
                <a:cs typeface="+mn-cs"/>
              </a:rPr>
              <a:t>A patient meets the diagnostic criteria for fibromyalgia</a:t>
            </a:r>
          </a:p>
          <a:p>
            <a:r>
              <a:rPr lang="en-US" sz="1200" b="1" i="0" u="none" strike="noStrike" kern="1200" baseline="0" dirty="0">
                <a:solidFill>
                  <a:schemeClr val="tx1"/>
                </a:solidFill>
                <a:latin typeface="Lato Regular"/>
                <a:ea typeface="+mn-ea"/>
                <a:cs typeface="+mn-cs"/>
              </a:rPr>
              <a:t>if the following 3 conditions are met:</a:t>
            </a:r>
          </a:p>
          <a:p>
            <a:r>
              <a:rPr lang="en-US" sz="1200" b="1" i="0" u="none" strike="noStrike" kern="1200" baseline="0" dirty="0">
                <a:solidFill>
                  <a:schemeClr val="tx1"/>
                </a:solidFill>
                <a:latin typeface="Lato Regular"/>
                <a:ea typeface="+mn-ea"/>
                <a:cs typeface="+mn-cs"/>
              </a:rPr>
              <a:t>1a. </a:t>
            </a:r>
            <a:r>
              <a:rPr lang="en-US" sz="1200" b="0" i="0" u="none" strike="noStrike" kern="1200" baseline="0" dirty="0">
                <a:solidFill>
                  <a:schemeClr val="tx1"/>
                </a:solidFill>
                <a:latin typeface="Lato Regular"/>
                <a:ea typeface="+mn-ea"/>
                <a:cs typeface="+mn-cs"/>
              </a:rPr>
              <a:t>The WPI score (Part 1) is greater than or equal to 7</a:t>
            </a:r>
          </a:p>
          <a:p>
            <a:r>
              <a:rPr lang="en-US" sz="1200" b="1" i="0" u="none" strike="noStrike" kern="1200" baseline="0" dirty="0">
                <a:solidFill>
                  <a:schemeClr val="tx1"/>
                </a:solidFill>
                <a:latin typeface="Lato Regular"/>
                <a:ea typeface="+mn-ea"/>
                <a:cs typeface="+mn-cs"/>
              </a:rPr>
              <a:t>AND </a:t>
            </a:r>
            <a:r>
              <a:rPr lang="en-US" sz="1200" b="0" i="0" u="none" strike="noStrike" kern="1200" baseline="0" dirty="0">
                <a:solidFill>
                  <a:schemeClr val="tx1"/>
                </a:solidFill>
                <a:latin typeface="Lato Regular"/>
                <a:ea typeface="+mn-ea"/>
                <a:cs typeface="+mn-cs"/>
              </a:rPr>
              <a:t>the SS score (Part 2a &amp; b) is greater than or</a:t>
            </a:r>
          </a:p>
          <a:p>
            <a:r>
              <a:rPr lang="en-US" sz="1200" b="0" i="0" u="none" strike="noStrike" kern="1200" baseline="0" dirty="0">
                <a:solidFill>
                  <a:schemeClr val="tx1"/>
                </a:solidFill>
                <a:latin typeface="Lato Regular"/>
                <a:ea typeface="+mn-ea"/>
                <a:cs typeface="+mn-cs"/>
              </a:rPr>
              <a:t>equal to 5</a:t>
            </a:r>
          </a:p>
          <a:p>
            <a:r>
              <a:rPr lang="en-US" sz="1200" b="0" i="0" u="none" strike="noStrike" kern="1200" baseline="0" dirty="0">
                <a:solidFill>
                  <a:schemeClr val="tx1"/>
                </a:solidFill>
                <a:latin typeface="Lato Regular"/>
                <a:ea typeface="+mn-ea"/>
                <a:cs typeface="+mn-cs"/>
              </a:rPr>
              <a:t>OR</a:t>
            </a:r>
          </a:p>
          <a:p>
            <a:r>
              <a:rPr lang="en-US" sz="1200" b="1" i="0" u="none" strike="noStrike" kern="1200" baseline="0" dirty="0">
                <a:solidFill>
                  <a:schemeClr val="tx1"/>
                </a:solidFill>
                <a:latin typeface="Lato Regular"/>
                <a:ea typeface="+mn-ea"/>
                <a:cs typeface="+mn-cs"/>
              </a:rPr>
              <a:t>1b. </a:t>
            </a:r>
            <a:r>
              <a:rPr lang="en-US" sz="1200" b="0" i="0" u="none" strike="noStrike" kern="1200" baseline="0" dirty="0">
                <a:solidFill>
                  <a:schemeClr val="tx1"/>
                </a:solidFill>
                <a:latin typeface="Lato Regular"/>
                <a:ea typeface="+mn-ea"/>
                <a:cs typeface="+mn-cs"/>
              </a:rPr>
              <a:t>The WPI score (Part 1) is from 3 to 6 </a:t>
            </a:r>
            <a:r>
              <a:rPr lang="en-US" sz="1200" b="1" i="0" u="none" strike="noStrike" kern="1200" baseline="0" dirty="0">
                <a:solidFill>
                  <a:schemeClr val="tx1"/>
                </a:solidFill>
                <a:latin typeface="Lato Regular"/>
                <a:ea typeface="+mn-ea"/>
                <a:cs typeface="+mn-cs"/>
              </a:rPr>
              <a:t>AND </a:t>
            </a:r>
            <a:r>
              <a:rPr lang="en-US" sz="1200" b="0" i="0" u="none" strike="noStrike" kern="1200" baseline="0" dirty="0">
                <a:solidFill>
                  <a:schemeClr val="tx1"/>
                </a:solidFill>
                <a:latin typeface="Lato Regular"/>
                <a:ea typeface="+mn-ea"/>
                <a:cs typeface="+mn-cs"/>
              </a:rPr>
              <a:t>the SS</a:t>
            </a:r>
          </a:p>
          <a:p>
            <a:r>
              <a:rPr lang="en-US" sz="1200" b="0" i="0" u="none" strike="noStrike" kern="1200" baseline="0" dirty="0">
                <a:solidFill>
                  <a:schemeClr val="tx1"/>
                </a:solidFill>
                <a:latin typeface="Lato Regular"/>
                <a:ea typeface="+mn-ea"/>
                <a:cs typeface="+mn-cs"/>
              </a:rPr>
              <a:t>score (Part 2a &amp; b) is greater than or equal to 9.</a:t>
            </a:r>
          </a:p>
          <a:p>
            <a:r>
              <a:rPr lang="en-US" sz="1200" b="1" i="0" u="none" strike="noStrike" kern="1200" baseline="0" dirty="0">
                <a:solidFill>
                  <a:schemeClr val="tx1"/>
                </a:solidFill>
                <a:latin typeface="Lato Regular"/>
                <a:ea typeface="+mn-ea"/>
                <a:cs typeface="+mn-cs"/>
              </a:rPr>
              <a:t>2. </a:t>
            </a:r>
            <a:r>
              <a:rPr lang="en-US" sz="1200" b="0" i="0" u="none" strike="noStrike" kern="1200" baseline="0" dirty="0">
                <a:solidFill>
                  <a:schemeClr val="tx1"/>
                </a:solidFill>
                <a:latin typeface="Lato Regular"/>
                <a:ea typeface="+mn-ea"/>
                <a:cs typeface="+mn-cs"/>
              </a:rPr>
              <a:t>Symptoms have been present at a similar level for at</a:t>
            </a:r>
          </a:p>
          <a:p>
            <a:r>
              <a:rPr lang="en-US" sz="1200" b="0" i="0" u="none" strike="noStrike" kern="1200" baseline="0" dirty="0">
                <a:solidFill>
                  <a:schemeClr val="tx1"/>
                </a:solidFill>
                <a:latin typeface="Lato Regular"/>
                <a:ea typeface="+mn-ea"/>
                <a:cs typeface="+mn-cs"/>
              </a:rPr>
              <a:t>least 3 months.</a:t>
            </a:r>
          </a:p>
          <a:p>
            <a:r>
              <a:rPr lang="en-US" sz="1200" b="1" i="0" u="none" strike="noStrike" kern="1200" baseline="0" dirty="0">
                <a:solidFill>
                  <a:schemeClr val="tx1"/>
                </a:solidFill>
                <a:latin typeface="Lato Regular"/>
                <a:ea typeface="+mn-ea"/>
                <a:cs typeface="+mn-cs"/>
              </a:rPr>
              <a:t>3. </a:t>
            </a:r>
            <a:r>
              <a:rPr lang="en-US" sz="1200" b="0" i="0" u="none" strike="noStrike" kern="1200" baseline="0" dirty="0">
                <a:solidFill>
                  <a:schemeClr val="tx1"/>
                </a:solidFill>
                <a:latin typeface="Lato Regular"/>
                <a:ea typeface="+mn-ea"/>
                <a:cs typeface="+mn-cs"/>
              </a:rPr>
              <a:t>You do not have a disorder that would otherwise</a:t>
            </a:r>
          </a:p>
          <a:p>
            <a:r>
              <a:rPr lang="en-US" sz="1200" b="0" i="0" u="none" strike="noStrike" kern="1200" baseline="0" dirty="0">
                <a:solidFill>
                  <a:schemeClr val="tx1"/>
                </a:solidFill>
                <a:latin typeface="Lato Regular"/>
                <a:ea typeface="+mn-ea"/>
                <a:cs typeface="+mn-cs"/>
              </a:rPr>
              <a:t>explain the pain.</a:t>
            </a:r>
            <a:endParaRPr lang="en-US" b="1" dirty="0"/>
          </a:p>
          <a:p>
            <a:endParaRPr lang="en-US" b="1" dirty="0"/>
          </a:p>
          <a:p>
            <a:r>
              <a:rPr lang="en-US" b="1" dirty="0"/>
              <a:t>Opioid Use in Fibromyalgia: A Cautionary Tale.</a:t>
            </a:r>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20</a:t>
            </a:fld>
            <a:endParaRPr lang="en-US" dirty="0"/>
          </a:p>
        </p:txBody>
      </p:sp>
    </p:spTree>
    <p:extLst>
      <p:ext uri="{BB962C8B-B14F-4D97-AF65-F5344CB8AC3E}">
        <p14:creationId xmlns:p14="http://schemas.microsoft.com/office/powerpoint/2010/main" val="306047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Central pain:</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Location-widespread, </a:t>
            </a:r>
            <a:r>
              <a:rPr lang="en-US" dirty="0" err="1"/>
              <a:t>nonanatomical</a:t>
            </a:r>
            <a:endParaRPr lang="en-US" dirty="0"/>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frequency-mostly constant</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descriptors-graphic, vivid, ever-changing</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onset-chronic, trauma related or no event</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24 hour behavior-erratic, unpredictable</a:t>
            </a:r>
          </a:p>
          <a:p>
            <a:pPr marL="863600" indent="-647700" algn="l">
              <a:spcBef>
                <a:spcPts val="2000"/>
              </a:spcBef>
              <a:buSzPct val="77000"/>
              <a:buBlip>
                <a:blip r:embed="rId3"/>
              </a:buBlip>
              <a:defRPr sz="4200">
                <a:solidFill>
                  <a:srgbClr val="000000"/>
                </a:solidFill>
                <a:latin typeface="Bradley Hand ITC TT-Bold"/>
                <a:ea typeface="Bradley Hand ITC TT-Bold"/>
                <a:cs typeface="Bradley Hand ITC TT-Bold"/>
                <a:sym typeface="Bradley Hand ITC TT-Bold"/>
              </a:defRPr>
            </a:pPr>
            <a:r>
              <a:rPr lang="en-US" dirty="0"/>
              <a:t>medication response</a:t>
            </a:r>
          </a:p>
          <a:p>
            <a:endParaRPr lang="en-US" dirty="0"/>
          </a:p>
        </p:txBody>
      </p:sp>
      <p:sp>
        <p:nvSpPr>
          <p:cNvPr id="4" name="Slide Number Placeholder 3"/>
          <p:cNvSpPr>
            <a:spLocks noGrp="1"/>
          </p:cNvSpPr>
          <p:nvPr>
            <p:ph type="sldNum" sz="quarter" idx="5"/>
          </p:nvPr>
        </p:nvSpPr>
        <p:spPr/>
        <p:txBody>
          <a:bodyPr/>
          <a:lstStyle/>
          <a:p>
            <a:fld id="{E90F0316-EE5F-AB40-8ABB-9623D28E5B76}" type="slidenum">
              <a:rPr lang="en-US" smtClean="0"/>
              <a:t>21</a:t>
            </a:fld>
            <a:endParaRPr lang="en-US"/>
          </a:p>
        </p:txBody>
      </p:sp>
    </p:spTree>
    <p:extLst>
      <p:ext uri="{BB962C8B-B14F-4D97-AF65-F5344CB8AC3E}">
        <p14:creationId xmlns:p14="http://schemas.microsoft.com/office/powerpoint/2010/main" val="1014670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5987" y="693203"/>
            <a:ext cx="7176482" cy="953787"/>
          </a:xfrm>
        </p:spPr>
        <p:txBody>
          <a:bodyPr>
            <a:normAutofit/>
          </a:bodyPr>
          <a:lstStyle>
            <a:lvl1pPr algn="l">
              <a:defRPr sz="4000">
                <a:solidFill>
                  <a:schemeClr val="accent4"/>
                </a:solidFill>
              </a:defRPr>
            </a:lvl1pPr>
          </a:lstStyle>
          <a:p>
            <a:r>
              <a:rPr lang="en-US" dirty="0"/>
              <a:t>Click to edit master title style</a:t>
            </a:r>
          </a:p>
        </p:txBody>
      </p:sp>
      <p:sp>
        <p:nvSpPr>
          <p:cNvPr id="3" name="Subtitle 2"/>
          <p:cNvSpPr>
            <a:spLocks noGrp="1"/>
          </p:cNvSpPr>
          <p:nvPr>
            <p:ph type="subTitle" idx="1" hasCustomPrompt="1"/>
          </p:nvPr>
        </p:nvSpPr>
        <p:spPr>
          <a:xfrm>
            <a:off x="975987" y="1658751"/>
            <a:ext cx="7176482" cy="1269892"/>
          </a:xfrm>
        </p:spPr>
        <p:txBody>
          <a:bodyPr>
            <a:normAutofit/>
          </a:bodyPr>
          <a:lstStyle>
            <a:lvl1pPr marL="0" indent="0" algn="l">
              <a:buNone/>
              <a:defRPr sz="1800">
                <a:solidFill>
                  <a:schemeClr val="tx1"/>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0" hasCustomPrompt="1"/>
          </p:nvPr>
        </p:nvSpPr>
        <p:spPr>
          <a:xfrm>
            <a:off x="975987" y="3681470"/>
            <a:ext cx="7175500" cy="1598613"/>
          </a:xfrm>
        </p:spPr>
        <p:txBody>
          <a:bodyPr>
            <a:noAutofit/>
          </a:bodyPr>
          <a:lstStyle>
            <a:lvl1pPr marL="0" indent="0">
              <a:buNone/>
              <a:defRPr sz="1800">
                <a:solidFill>
                  <a:srgbClr val="585E60"/>
                </a:solidFill>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8" name="Text Placeholder 7"/>
          <p:cNvSpPr>
            <a:spLocks noGrp="1"/>
          </p:cNvSpPr>
          <p:nvPr>
            <p:ph type="body" sz="quarter" idx="11" hasCustomPrompt="1"/>
          </p:nvPr>
        </p:nvSpPr>
        <p:spPr>
          <a:xfrm>
            <a:off x="976313" y="3139753"/>
            <a:ext cx="7175500" cy="459107"/>
          </a:xfrm>
        </p:spPr>
        <p:txBody>
          <a:bodyPr/>
          <a:lstStyle>
            <a:lvl1pPr marL="0" indent="0">
              <a:buNone/>
              <a:defRPr baseline="0">
                <a:solidFill>
                  <a:schemeClr val="accent2"/>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6"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65901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2F47574-E995-4BC7-9260-B3C7C73944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589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A4CF-8781-2F42-A09B-E6253363A56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52C6A79-93B8-AA4D-851B-9208C306765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394EF9-3C99-D14F-9218-707C5243E69C}"/>
              </a:ext>
            </a:extLst>
          </p:cNvPr>
          <p:cNvSpPr>
            <a:spLocks noGrp="1"/>
          </p:cNvSpPr>
          <p:nvPr>
            <p:ph type="dt" sz="half" idx="10"/>
          </p:nvPr>
        </p:nvSpPr>
        <p:spPr/>
        <p:txBody>
          <a:bodyPr/>
          <a:lstStyle/>
          <a:p>
            <a:fld id="{439883A1-C2F3-6047-B9EC-7EED6CD23590}" type="datetimeFigureOut">
              <a:rPr lang="en-US" smtClean="0"/>
              <a:t>6/22/2022</a:t>
            </a:fld>
            <a:endParaRPr lang="en-US"/>
          </a:p>
        </p:txBody>
      </p:sp>
      <p:sp>
        <p:nvSpPr>
          <p:cNvPr id="5" name="Footer Placeholder 4">
            <a:extLst>
              <a:ext uri="{FF2B5EF4-FFF2-40B4-BE49-F238E27FC236}">
                <a16:creationId xmlns:a16="http://schemas.microsoft.com/office/drawing/2014/main" id="{3A71B0B3-0B89-CD43-98D1-2C6D5372E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2D6AB-1E06-3445-AA92-15355C5FC096}"/>
              </a:ext>
            </a:extLst>
          </p:cNvPr>
          <p:cNvSpPr>
            <a:spLocks noGrp="1"/>
          </p:cNvSpPr>
          <p:nvPr>
            <p:ph type="sldNum" sz="quarter" idx="12"/>
          </p:nvPr>
        </p:nvSpPr>
        <p:spPr/>
        <p:txBody>
          <a:bodyPr/>
          <a:lstStyle/>
          <a:p>
            <a:fld id="{E170064E-69B3-5842-B1A9-391720F0E994}" type="slidenum">
              <a:rPr lang="en-US" smtClean="0"/>
              <a:t>‹#›</a:t>
            </a:fld>
            <a:endParaRPr lang="en-US"/>
          </a:p>
        </p:txBody>
      </p:sp>
    </p:spTree>
    <p:extLst>
      <p:ext uri="{BB962C8B-B14F-4D97-AF65-F5344CB8AC3E}">
        <p14:creationId xmlns:p14="http://schemas.microsoft.com/office/powerpoint/2010/main" val="373006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390C1CF-5636-470A-BB95-E0FF03E5F085}" type="slidenum">
              <a:rPr lang="en-US"/>
              <a:pPr/>
              <a:t>‹#›</a:t>
            </a:fld>
            <a:endParaRPr lang="en-US" dirty="0"/>
          </a:p>
        </p:txBody>
      </p:sp>
    </p:spTree>
    <p:extLst>
      <p:ext uri="{BB962C8B-B14F-4D97-AF65-F5344CB8AC3E}">
        <p14:creationId xmlns:p14="http://schemas.microsoft.com/office/powerpoint/2010/main" val="198145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a:solidFill>
                  <a:schemeClr val="tx1"/>
                </a:solidFill>
              </a:defRPr>
            </a:lvl1p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buClr>
                <a:schemeClr val="accent6"/>
              </a:buClr>
              <a:defRPr>
                <a:solidFill>
                  <a:schemeClr val="tx1"/>
                </a:solidFill>
              </a:defRPr>
            </a:lvl1pPr>
            <a:lvl2pPr>
              <a:buClr>
                <a:schemeClr val="accent6"/>
              </a:buClr>
              <a:defRPr>
                <a:solidFill>
                  <a:schemeClr val="tx1"/>
                </a:solidFill>
              </a:defRPr>
            </a:lvl2pPr>
            <a:lvl3pPr>
              <a:buClr>
                <a:schemeClr val="accent6"/>
              </a:buClr>
              <a:defRPr>
                <a:solidFill>
                  <a:schemeClr val="tx1"/>
                </a:solidFill>
              </a:defRPr>
            </a:lvl3pPr>
            <a:lvl4pPr>
              <a:buClr>
                <a:schemeClr val="accent6"/>
              </a:buClr>
              <a:defRPr>
                <a:solidFill>
                  <a:schemeClr val="tx1"/>
                </a:solidFill>
              </a:defRPr>
            </a:lvl4pPr>
            <a:lvl5pPr>
              <a:buClr>
                <a:schemeClr val="accent6"/>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solidFill>
                  <a:schemeClr val="tx1"/>
                </a:solidFill>
                <a:latin typeface="+mj-lt"/>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solidFill>
                  <a:schemeClr val="tx1"/>
                </a:solidFill>
                <a:latin typeface="+mj-lt"/>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solidFill>
                  <a:schemeClr val="tx1"/>
                </a:solidFill>
                <a:latin typeface="+mj-lt"/>
              </a:defRPr>
            </a:lvl1pPr>
          </a:lstStyle>
          <a:p>
            <a:pPr>
              <a:defRPr/>
            </a:pPr>
            <a:fld id="{035F7619-11EF-4D2C-8237-6DDEC252D494}" type="slidenum">
              <a:rPr lang="en-US" smtClean="0"/>
              <a:pPr>
                <a:defRPr/>
              </a:pPr>
              <a:t>‹#›</a:t>
            </a:fld>
            <a:endParaRPr lang="en-US" dirty="0"/>
          </a:p>
        </p:txBody>
      </p:sp>
    </p:spTree>
    <p:extLst>
      <p:ext uri="{BB962C8B-B14F-4D97-AF65-F5344CB8AC3E}">
        <p14:creationId xmlns:p14="http://schemas.microsoft.com/office/powerpoint/2010/main" val="43144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2"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076914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93735"/>
            <a:ext cx="7534430"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
        <p:nvSpPr>
          <p:cNvPr id="6" name="Text Placeholder 5"/>
          <p:cNvSpPr>
            <a:spLocks noGrp="1"/>
          </p:cNvSpPr>
          <p:nvPr>
            <p:ph type="body" sz="quarter" idx="10"/>
          </p:nvPr>
        </p:nvSpPr>
        <p:spPr>
          <a:xfrm>
            <a:off x="811213" y="1917626"/>
            <a:ext cx="7534275" cy="2938995"/>
          </a:xfrm>
        </p:spPr>
        <p:txBody>
          <a:bodyPr/>
          <a:lstStyle>
            <a:lvl1pPr>
              <a:lnSpc>
                <a:spcPct val="130000"/>
              </a:lnSpc>
              <a:defRPr>
                <a:solidFill>
                  <a:srgbClr val="585E60"/>
                </a:solidFill>
                <a:latin typeface="Noto Serif"/>
                <a:cs typeface="Noto Serif"/>
              </a:defRPr>
            </a:lvl1pPr>
            <a:lvl2pPr>
              <a:lnSpc>
                <a:spcPct val="130000"/>
              </a:lnSpc>
              <a:defRPr>
                <a:solidFill>
                  <a:srgbClr val="585E60"/>
                </a:solidFill>
                <a:latin typeface="Noto Serif"/>
                <a:cs typeface="Noto Serif"/>
              </a:defRPr>
            </a:lvl2pPr>
            <a:lvl3pPr>
              <a:lnSpc>
                <a:spcPct val="130000"/>
              </a:lnSpc>
              <a:defRPr>
                <a:solidFill>
                  <a:srgbClr val="585E60"/>
                </a:solidFill>
                <a:latin typeface="Noto Serif"/>
                <a:cs typeface="Noto Serif"/>
              </a:defRPr>
            </a:lvl3pPr>
            <a:lvl4pPr>
              <a:lnSpc>
                <a:spcPct val="130000"/>
              </a:lnSpc>
              <a:defRPr>
                <a:solidFill>
                  <a:srgbClr val="585E60"/>
                </a:solidFill>
                <a:latin typeface="Noto Serif"/>
                <a:cs typeface="Noto Serif"/>
              </a:defRPr>
            </a:lvl4pPr>
            <a:lvl5pPr>
              <a:lnSpc>
                <a:spcPct val="130000"/>
              </a:lnSpc>
              <a:defRPr>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834747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a:t>Click to edit master title style</a:t>
            </a:r>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76185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254" y="683764"/>
            <a:ext cx="7957748" cy="82821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sz="half" idx="1" hasCustomPrompt="1"/>
          </p:nvPr>
        </p:nvSpPr>
        <p:spPr>
          <a:xfrm>
            <a:off x="575254" y="1634014"/>
            <a:ext cx="3920546" cy="3890908"/>
          </a:xfrm>
        </p:spPr>
        <p:txBody>
          <a:bodyPr>
            <a:normAutofit/>
          </a:bodyPr>
          <a:lstStyle>
            <a:lvl1pPr>
              <a:defRPr sz="2000" b="0" i="0">
                <a:solidFill>
                  <a:srgbClr val="585E60"/>
                </a:solidFill>
                <a:latin typeface="Noto Serif"/>
                <a:cs typeface="Noto Serif"/>
              </a:defRPr>
            </a:lvl1pPr>
            <a:lvl2pPr>
              <a:defRPr sz="2000" b="0" i="0">
                <a:solidFill>
                  <a:srgbClr val="585E60"/>
                </a:solidFill>
                <a:latin typeface="Noto Serif"/>
                <a:cs typeface="Noto Serif"/>
              </a:defRPr>
            </a:lvl2pPr>
            <a:lvl3pPr>
              <a:defRPr sz="2000" b="0" i="0">
                <a:solidFill>
                  <a:srgbClr val="585E60"/>
                </a:solidFill>
                <a:latin typeface="Noto Serif"/>
                <a:cs typeface="Noto Serif"/>
              </a:defRPr>
            </a:lvl3pPr>
            <a:lvl4pPr>
              <a:defRPr sz="2000" b="0" i="0">
                <a:solidFill>
                  <a:srgbClr val="585E60"/>
                </a:solidFill>
                <a:latin typeface="Noto Serif"/>
                <a:cs typeface="Noto Serif"/>
              </a:defRPr>
            </a:lvl4pPr>
            <a:lvl5pPr>
              <a:defRPr sz="2000" b="0" i="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34013"/>
            <a:ext cx="3884802" cy="3890909"/>
          </a:xfrm>
        </p:spPr>
        <p:txBody>
          <a:bodyPr>
            <a:normAutofit/>
          </a:bodyPr>
          <a:lstStyle>
            <a:lvl1pPr>
              <a:defRPr sz="2000">
                <a:solidFill>
                  <a:srgbClr val="585E60"/>
                </a:solidFill>
                <a:latin typeface="Noto Serif"/>
                <a:cs typeface="Noto Serif"/>
              </a:defRPr>
            </a:lvl1pPr>
            <a:lvl2pPr>
              <a:defRPr sz="2000">
                <a:solidFill>
                  <a:srgbClr val="585E60"/>
                </a:solidFill>
                <a:latin typeface="Noto Serif"/>
                <a:cs typeface="Noto Serif"/>
              </a:defRPr>
            </a:lvl2pPr>
            <a:lvl3pPr>
              <a:defRPr sz="2000">
                <a:solidFill>
                  <a:srgbClr val="585E60"/>
                </a:solidFill>
                <a:latin typeface="Noto Serif"/>
                <a:cs typeface="Noto Serif"/>
              </a:defRPr>
            </a:lvl3pPr>
            <a:lvl4pPr>
              <a:defRPr sz="2000">
                <a:solidFill>
                  <a:srgbClr val="585E60"/>
                </a:solidFill>
                <a:latin typeface="Noto Serif"/>
                <a:cs typeface="Noto Serif"/>
              </a:defRPr>
            </a:lvl4pPr>
            <a:lvl5pPr>
              <a:defRPr sz="2000">
                <a:solidFill>
                  <a:srgbClr val="585E60"/>
                </a:solidFill>
                <a:latin typeface="Noto Serif"/>
                <a:cs typeface="Noto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96032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w/Logo">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987746" y="1187581"/>
            <a:ext cx="7243471" cy="451517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3" name="Text Placeholder 2"/>
          <p:cNvSpPr>
            <a:spLocks noGrp="1"/>
          </p:cNvSpPr>
          <p:nvPr>
            <p:ph type="body" sz="quarter" idx="10" hasCustomPrompt="1"/>
          </p:nvPr>
        </p:nvSpPr>
        <p:spPr>
          <a:xfrm>
            <a:off x="575864" y="493443"/>
            <a:ext cx="4597400" cy="447218"/>
          </a:xfrm>
        </p:spPr>
        <p:txBody>
          <a:bodyPr/>
          <a:lstStyle>
            <a:lvl1pPr marL="0" indent="0">
              <a:buNone/>
              <a:defRPr b="0" i="0">
                <a:solidFill>
                  <a:schemeClr val="accent4"/>
                </a:solidFill>
                <a:latin typeface="Lato Regular"/>
                <a:cs typeface="Lato Regular"/>
              </a:defRPr>
            </a:lvl1pPr>
            <a:lvl2pPr marL="457200" indent="0">
              <a:buNone/>
              <a:defRPr/>
            </a:lvl2pPr>
            <a:lvl3pPr marL="914400" indent="0">
              <a:buNone/>
              <a:defRPr/>
            </a:lvl3pPr>
            <a:lvl4pPr marL="1371600" indent="0">
              <a:buNone/>
              <a:defRPr/>
            </a:lvl4pPr>
          </a:lstStyle>
          <a:p>
            <a:pPr lvl="0"/>
            <a:r>
              <a:rPr lang="en-US" dirty="0"/>
              <a:t>Title of Object</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72320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ort Drop Quote, Lato ">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a:t>“Click to add short drop quote”</a:t>
            </a:r>
            <a:br>
              <a:rPr lang="en-US" dirty="0"/>
            </a:br>
            <a:endParaRPr lang="en-US" dirty="0"/>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12190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er Drop Quote, Noto Ser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2922" y="980126"/>
            <a:ext cx="7604983" cy="3464874"/>
          </a:xfrm>
        </p:spPr>
        <p:txBody>
          <a:bodyPr>
            <a:normAutofit/>
          </a:bodyPr>
          <a:lstStyle>
            <a:lvl1pPr algn="l">
              <a:lnSpc>
                <a:spcPct val="120000"/>
              </a:lnSpc>
              <a:defRPr sz="2800" baseline="0">
                <a:solidFill>
                  <a:srgbClr val="585E60"/>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5" name="Text Placeholder 4"/>
          <p:cNvSpPr>
            <a:spLocks noGrp="1"/>
          </p:cNvSpPr>
          <p:nvPr>
            <p:ph type="body" sz="quarter" idx="10" hasCustomPrompt="1"/>
          </p:nvPr>
        </p:nvSpPr>
        <p:spPr>
          <a:xfrm>
            <a:off x="802922" y="5067404"/>
            <a:ext cx="4111625" cy="504825"/>
          </a:xfrm>
        </p:spPr>
        <p:txBody>
          <a:bodyPr/>
          <a:lstStyle>
            <a:lvl1pPr marL="0" indent="0">
              <a:buNone/>
              <a:defRPr sz="2000">
                <a:solidFill>
                  <a:srgbClr val="585E60"/>
                </a:solidFill>
              </a:defRPr>
            </a:lvl1pPr>
          </a:lstStyle>
          <a:p>
            <a:pPr lvl="0"/>
            <a:r>
              <a:rPr lang="en-US" dirty="0"/>
              <a:t>— Click to add attribution</a:t>
            </a:r>
          </a:p>
        </p:txBody>
      </p:sp>
      <p:sp>
        <p:nvSpPr>
          <p:cNvPr id="4"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164284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and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chemeClr val="accent3"/>
                </a:solidFill>
              </a:defRPr>
            </a:lvl1pPr>
          </a:lstStyle>
          <a:p>
            <a:r>
              <a:rPr lang="en-US" dirty="0"/>
              <a:t>Click to edit title style</a:t>
            </a:r>
          </a:p>
        </p:txBody>
      </p:sp>
      <p:sp>
        <p:nvSpPr>
          <p:cNvPr id="3" name="Slide Number Placeholder 5"/>
          <p:cNvSpPr>
            <a:spLocks noGrp="1"/>
          </p:cNvSpPr>
          <p:nvPr userDrawn="1"/>
        </p:nvSpPr>
        <p:spPr>
          <a:xfrm>
            <a:off x="211579" y="6366845"/>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2172137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0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3.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922" y="677164"/>
            <a:ext cx="7604983" cy="82821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02922" y="1885144"/>
            <a:ext cx="7604983" cy="2985525"/>
          </a:xfrm>
          <a:prstGeom prst="rect">
            <a:avLst/>
          </a:prstGeom>
        </p:spPr>
        <p:txBody>
          <a:bodyPr vert="horz" lIns="91440" tIns="45720" rIns="91440" bIns="45720" rtlCol="0">
            <a:normAutofit/>
          </a:bodyPr>
          <a:lstStyle/>
          <a:p>
            <a:pPr lvl="0"/>
            <a:r>
              <a:rPr lang="en-US" dirty="0"/>
              <a:t>Click to edit master text style</a:t>
            </a:r>
          </a:p>
        </p:txBody>
      </p:sp>
      <p:pic>
        <p:nvPicPr>
          <p:cNvPr id="4" name="Picture 3" descr="OHSU-RGB-1CGRAY-POS.eps"/>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66700" y="5879300"/>
            <a:ext cx="430860" cy="739091"/>
          </a:xfrm>
          <a:prstGeom prst="rect">
            <a:avLst/>
          </a:prstGeom>
        </p:spPr>
      </p:pic>
    </p:spTree>
    <p:extLst>
      <p:ext uri="{BB962C8B-B14F-4D97-AF65-F5344CB8AC3E}">
        <p14:creationId xmlns:p14="http://schemas.microsoft.com/office/powerpoint/2010/main" val="3191492143"/>
      </p:ext>
    </p:extLst>
  </p:cSld>
  <p:clrMap bg1="lt1" tx1="dk1" bg2="lt2" tx2="dk2" accent1="accent1" accent2="accent2" accent3="accent3" accent4="accent4" accent5="accent5" accent6="accent6" hlink="hlink" folHlink="folHlink"/>
  <p:sldLayoutIdLst>
    <p:sldLayoutId id="2147483659" r:id="rId1"/>
    <p:sldLayoutId id="2147483687" r:id="rId2"/>
    <p:sldLayoutId id="2147483649" r:id="rId3"/>
    <p:sldLayoutId id="2147483662" r:id="rId4"/>
    <p:sldLayoutId id="2147483650" r:id="rId5"/>
    <p:sldLayoutId id="2147483669" r:id="rId6"/>
    <p:sldLayoutId id="2147483685" r:id="rId7"/>
    <p:sldLayoutId id="2147483689" r:id="rId8"/>
    <p:sldLayoutId id="2147483679" r:id="rId9"/>
    <p:sldLayoutId id="2147483690" r:id="rId10"/>
    <p:sldLayoutId id="2147483691" r:id="rId11"/>
    <p:sldLayoutId id="2147483692" r:id="rId12"/>
    <p:sldLayoutId id="2147483693" r:id="rId13"/>
    <p:sldLayoutId id="2147483694" r:id="rId14"/>
  </p:sldLayoutIdLst>
  <p:hf sldNum="0" hdr="0" ftr="0" dt="0"/>
  <p:txStyles>
    <p:titleStyle>
      <a:lvl1pPr algn="ctr" defTabSz="457200" rtl="0" eaLnBrk="1" latinLnBrk="0" hangingPunct="1">
        <a:spcBef>
          <a:spcPct val="0"/>
        </a:spcBef>
        <a:buNone/>
        <a:defRPr sz="44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7.tiff"/><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hyperlink" Target="https://store.samhsa.gov/product/SMA18-5063FULLDOC"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6" name="Straight Connector 5" title="Straight line"/>
          <p:cNvCxnSpPr/>
          <p:nvPr/>
        </p:nvCxnSpPr>
        <p:spPr>
          <a:xfrm>
            <a:off x="725731" y="576288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88154" y="5856675"/>
            <a:ext cx="6656708" cy="830997"/>
          </a:xfrm>
          <a:prstGeom prst="rect">
            <a:avLst/>
          </a:prstGeom>
          <a:noFill/>
        </p:spPr>
        <p:txBody>
          <a:bodyPr wrap="square" rtlCol="0">
            <a:spAutoFit/>
          </a:bodyPr>
          <a:lstStyle/>
          <a:p>
            <a:r>
              <a:rPr lang="en-US" sz="1200" kern="0" spc="80" dirty="0">
                <a:solidFill>
                  <a:schemeClr val="bg1"/>
                </a:solidFill>
                <a:latin typeface="Lato Regular" panose="020F0502020204030203" pitchFamily="34" charset="0"/>
                <a:cs typeface="Lato Light"/>
              </a:rPr>
              <a:t>DATE: June 23, 2022   </a:t>
            </a:r>
          </a:p>
          <a:p>
            <a:r>
              <a:rPr lang="en-US" sz="1200" kern="0" spc="80" dirty="0">
                <a:solidFill>
                  <a:schemeClr val="bg1"/>
                </a:solidFill>
                <a:latin typeface="Lato Regular" panose="020F0502020204030203" pitchFamily="34" charset="0"/>
                <a:cs typeface="Lato Light"/>
              </a:rPr>
              <a:t>PRESENTED BY: </a:t>
            </a:r>
          </a:p>
          <a:p>
            <a:r>
              <a:rPr lang="en-US" sz="1200" kern="0" spc="80" dirty="0">
                <a:solidFill>
                  <a:schemeClr val="bg1"/>
                </a:solidFill>
                <a:latin typeface="Lato Regular" panose="020F0502020204030203" pitchFamily="34" charset="0"/>
                <a:cs typeface="Lato Light"/>
              </a:rPr>
              <a:t>Dr. Jessica Gregg, MD, PhD</a:t>
            </a:r>
          </a:p>
          <a:p>
            <a:r>
              <a:rPr lang="en-US" sz="1200" kern="0" spc="80" dirty="0">
                <a:solidFill>
                  <a:schemeClr val="bg1"/>
                </a:solidFill>
                <a:latin typeface="Lato Regular" panose="020F0502020204030203" pitchFamily="34" charset="0"/>
                <a:cs typeface="Lato Light"/>
              </a:rPr>
              <a:t>Dr. </a:t>
            </a:r>
            <a:r>
              <a:rPr lang="en-US" sz="1200" kern="0" spc="80">
                <a:solidFill>
                  <a:schemeClr val="bg1"/>
                </a:solidFill>
                <a:latin typeface="Lato Regular" panose="020F0502020204030203" pitchFamily="34" charset="0"/>
                <a:cs typeface="Lato Light"/>
              </a:rPr>
              <a:t>Jonathan Robbins, MD, MS</a:t>
            </a:r>
            <a:endParaRPr lang="en-US" sz="1200" kern="0" spc="80" dirty="0">
              <a:solidFill>
                <a:schemeClr val="bg1"/>
              </a:solidFill>
              <a:latin typeface="Lato Regular" panose="020F0502020204030203" pitchFamily="34" charset="0"/>
              <a:cs typeface="Lato Light"/>
            </a:endParaRPr>
          </a:p>
        </p:txBody>
      </p:sp>
      <p:sp>
        <p:nvSpPr>
          <p:cNvPr id="8" name="TextBox 7"/>
          <p:cNvSpPr txBox="1"/>
          <p:nvPr/>
        </p:nvSpPr>
        <p:spPr>
          <a:xfrm>
            <a:off x="381000" y="3532763"/>
            <a:ext cx="7162800" cy="1323439"/>
          </a:xfrm>
          <a:prstGeom prst="rect">
            <a:avLst/>
          </a:prstGeom>
          <a:noFill/>
        </p:spPr>
        <p:txBody>
          <a:bodyPr wrap="square" rtlCol="0">
            <a:spAutoFit/>
          </a:bodyPr>
          <a:lstStyle/>
          <a:p>
            <a:r>
              <a:rPr lang="en-US" sz="4000" b="1" dirty="0">
                <a:solidFill>
                  <a:schemeClr val="bg1"/>
                </a:solidFill>
                <a:latin typeface="Lato Regular"/>
                <a:cs typeface="Lato Regular"/>
              </a:rPr>
              <a:t>Pain, Opioids and Buprenorphine: Mini Bootcamp</a:t>
            </a:r>
          </a:p>
        </p:txBody>
      </p:sp>
    </p:spTree>
    <p:extLst>
      <p:ext uri="{BB962C8B-B14F-4D97-AF65-F5344CB8AC3E}">
        <p14:creationId xmlns:p14="http://schemas.microsoft.com/office/powerpoint/2010/main" val="314481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2527AC-4B95-504D-9EC2-2419BF50E840}"/>
              </a:ext>
            </a:extLst>
          </p:cNvPr>
          <p:cNvSpPr txBox="1"/>
          <p:nvPr/>
        </p:nvSpPr>
        <p:spPr>
          <a:xfrm>
            <a:off x="4503898" y="5982021"/>
            <a:ext cx="4741214" cy="886397"/>
          </a:xfrm>
          <a:prstGeom prst="rect">
            <a:avLst/>
          </a:prstGeom>
          <a:noFill/>
        </p:spPr>
        <p:txBody>
          <a:bodyPr wrap="square" rtlCol="0">
            <a:spAutoFit/>
          </a:bodyPr>
          <a:lstStyle/>
          <a:p>
            <a:pPr>
              <a:spcBef>
                <a:spcPct val="10000"/>
              </a:spcBef>
            </a:pPr>
            <a:r>
              <a:rPr lang="en-US" altLang="en-US" sz="1200" dirty="0" err="1">
                <a:latin typeface="Noto Serif" panose="02020600060500020200" pitchFamily="18" charset="0"/>
                <a:ea typeface="Noto Serif" panose="02020600060500020200" pitchFamily="18" charset="0"/>
                <a:cs typeface="Noto Serif" panose="02020600060500020200" pitchFamily="18" charset="0"/>
              </a:rPr>
              <a:t>Busse</a:t>
            </a:r>
            <a:r>
              <a:rPr lang="en-US" altLang="en-US" sz="1200" dirty="0">
                <a:latin typeface="Noto Serif" panose="02020600060500020200" pitchFamily="18" charset="0"/>
                <a:ea typeface="Noto Serif" panose="02020600060500020200" pitchFamily="18" charset="0"/>
                <a:cs typeface="Noto Serif" panose="02020600060500020200" pitchFamily="18" charset="0"/>
              </a:rPr>
              <a:t> JW et al. JAMA 2018.</a:t>
            </a:r>
          </a:p>
          <a:p>
            <a:pPr>
              <a:spcBef>
                <a:spcPct val="10000"/>
              </a:spcBef>
            </a:pPr>
            <a:r>
              <a:rPr lang="en-US" altLang="en-US" sz="1200" dirty="0">
                <a:latin typeface="Noto Serif" panose="02020600060500020200" pitchFamily="18" charset="0"/>
                <a:ea typeface="Noto Serif" panose="02020600060500020200" pitchFamily="18" charset="0"/>
                <a:cs typeface="Noto Serif" panose="02020600060500020200" pitchFamily="18" charset="0"/>
              </a:rPr>
              <a:t>Krebs EE et al. JAMA 2018.</a:t>
            </a:r>
          </a:p>
          <a:p>
            <a:pPr>
              <a:spcBef>
                <a:spcPct val="10000"/>
              </a:spcBef>
            </a:pPr>
            <a:r>
              <a:rPr lang="en-US" altLang="en-US" sz="1200" dirty="0">
                <a:latin typeface="Noto Serif" panose="02020600060500020200" pitchFamily="18" charset="0"/>
                <a:ea typeface="Noto Serif" panose="02020600060500020200" pitchFamily="18" charset="0"/>
                <a:cs typeface="Noto Serif" panose="02020600060500020200" pitchFamily="18" charset="0"/>
              </a:rPr>
              <a:t>Goldenberg DL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Clauw</a:t>
            </a:r>
            <a:r>
              <a:rPr lang="en-US" altLang="en-US" sz="1200" dirty="0">
                <a:latin typeface="Noto Serif" panose="02020600060500020200" pitchFamily="18" charset="0"/>
                <a:ea typeface="Noto Serif" panose="02020600060500020200" pitchFamily="18" charset="0"/>
                <a:cs typeface="Noto Serif" panose="02020600060500020200" pitchFamily="18" charset="0"/>
              </a:rPr>
              <a:t> DJ et al. Mayo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Clin</a:t>
            </a:r>
            <a:r>
              <a:rPr lang="en-US" altLang="en-US" sz="1200" dirty="0">
                <a:latin typeface="Noto Serif" panose="02020600060500020200" pitchFamily="18" charset="0"/>
                <a:ea typeface="Noto Serif" panose="02020600060500020200" pitchFamily="18" charset="0"/>
                <a:cs typeface="Noto Serif" panose="02020600060500020200" pitchFamily="18" charset="0"/>
              </a:rPr>
              <a:t>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Proc</a:t>
            </a:r>
            <a:r>
              <a:rPr lang="en-US" altLang="en-US" sz="1200" dirty="0">
                <a:latin typeface="Noto Serif" panose="02020600060500020200" pitchFamily="18" charset="0"/>
                <a:ea typeface="Noto Serif" panose="02020600060500020200" pitchFamily="18" charset="0"/>
                <a:cs typeface="Noto Serif" panose="02020600060500020200" pitchFamily="18" charset="0"/>
              </a:rPr>
              <a:t> 2016.</a:t>
            </a:r>
          </a:p>
          <a:p>
            <a:pPr>
              <a:spcBef>
                <a:spcPct val="10000"/>
              </a:spcBef>
            </a:pPr>
            <a:endParaRPr lang="en-US" altLang="en-US" sz="1200" dirty="0">
              <a:latin typeface="Noto Serif" panose="02020600060500020200" pitchFamily="18" charset="0"/>
              <a:ea typeface="Noto Serif" panose="02020600060500020200" pitchFamily="18" charset="0"/>
              <a:cs typeface="Noto Serif" panose="02020600060500020200" pitchFamily="18" charset="0"/>
            </a:endParaRPr>
          </a:p>
        </p:txBody>
      </p:sp>
      <p:pic>
        <p:nvPicPr>
          <p:cNvPr id="1026" name="Picture 2" descr="Image result for crick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598" y="948957"/>
            <a:ext cx="2857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82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490DDC4-E099-0544-8095-4EA1A5A8165A}"/>
              </a:ext>
            </a:extLst>
          </p:cNvPr>
          <p:cNvSpPr>
            <a:spLocks noGrp="1" noChangeArrowheads="1"/>
          </p:cNvSpPr>
          <p:nvPr>
            <p:ph type="title" idx="4294967295"/>
          </p:nvPr>
        </p:nvSpPr>
        <p:spPr>
          <a:xfrm>
            <a:off x="0" y="0"/>
            <a:ext cx="9144000" cy="944563"/>
          </a:xfrm>
          <a:solidFill>
            <a:schemeClr val="bg1"/>
          </a:solidFill>
        </p:spPr>
        <p:txBody>
          <a:bodyPr/>
          <a:lstStyle/>
          <a:p>
            <a:pPr algn="ctr" eaLnBrk="1" hangingPunct="1"/>
            <a:r>
              <a:rPr lang="en-US" altLang="en-US" sz="4800" dirty="0">
                <a:solidFill>
                  <a:srgbClr val="002776"/>
                </a:solidFill>
              </a:rPr>
              <a:t>Opioid Safety and Risks</a:t>
            </a:r>
          </a:p>
        </p:txBody>
      </p:sp>
      <p:sp>
        <p:nvSpPr>
          <p:cNvPr id="61443" name="Rectangle 3">
            <a:extLst>
              <a:ext uri="{FF2B5EF4-FFF2-40B4-BE49-F238E27FC236}">
                <a16:creationId xmlns:a16="http://schemas.microsoft.com/office/drawing/2014/main" id="{EEC922F2-61F0-1246-868D-27E681745D3F}"/>
              </a:ext>
            </a:extLst>
          </p:cNvPr>
          <p:cNvSpPr>
            <a:spLocks noGrp="1" noChangeArrowheads="1"/>
          </p:cNvSpPr>
          <p:nvPr>
            <p:ph type="body" idx="4294967295"/>
          </p:nvPr>
        </p:nvSpPr>
        <p:spPr>
          <a:xfrm>
            <a:off x="188496" y="1211184"/>
            <a:ext cx="8686800" cy="5181600"/>
          </a:xfrm>
        </p:spPr>
        <p:txBody>
          <a:bodyPr>
            <a:normAutofit lnSpcReduction="10000"/>
          </a:bodyPr>
          <a:lstStyle/>
          <a:p>
            <a:pPr eaLnBrk="1" hangingPunct="1">
              <a:lnSpc>
                <a:spcPct val="90000"/>
              </a:lnSpc>
              <a:spcBef>
                <a:spcPct val="40000"/>
              </a:spcBef>
              <a:defRPr/>
            </a:pPr>
            <a:r>
              <a:rPr lang="en-US" altLang="en-US" sz="2800" b="1" dirty="0"/>
              <a:t>Allergies</a:t>
            </a:r>
            <a:r>
              <a:rPr lang="en-US" altLang="en-US" sz="2800" dirty="0"/>
              <a:t> are rare</a:t>
            </a:r>
          </a:p>
          <a:p>
            <a:pPr eaLnBrk="1" hangingPunct="1">
              <a:lnSpc>
                <a:spcPct val="90000"/>
              </a:lnSpc>
              <a:spcBef>
                <a:spcPct val="40000"/>
              </a:spcBef>
              <a:defRPr/>
            </a:pPr>
            <a:r>
              <a:rPr lang="en-US" altLang="en-US" sz="2800" b="1" dirty="0"/>
              <a:t>Side effects</a:t>
            </a:r>
            <a:r>
              <a:rPr lang="en-US" altLang="en-US" sz="2800" dirty="0"/>
              <a:t> are common</a:t>
            </a:r>
          </a:p>
          <a:p>
            <a:pPr marL="685800" lvl="2" indent="228600" eaLnBrk="1" hangingPunct="1">
              <a:lnSpc>
                <a:spcPct val="90000"/>
              </a:lnSpc>
              <a:spcBef>
                <a:spcPct val="40000"/>
              </a:spcBef>
              <a:defRPr/>
            </a:pPr>
            <a:r>
              <a:rPr lang="en-US" altLang="en-US" sz="2200" dirty="0"/>
              <a:t>Nausea, sedation, constipation, urinary retention, sweating</a:t>
            </a:r>
          </a:p>
          <a:p>
            <a:pPr marL="685800" lvl="2" indent="228600" eaLnBrk="1" hangingPunct="1">
              <a:lnSpc>
                <a:spcPct val="90000"/>
              </a:lnSpc>
              <a:spcBef>
                <a:spcPct val="40000"/>
              </a:spcBef>
              <a:defRPr/>
            </a:pPr>
            <a:r>
              <a:rPr lang="en-US" altLang="en-US" sz="2200" dirty="0"/>
              <a:t>Respiratory depression – sleep apnea</a:t>
            </a:r>
          </a:p>
          <a:p>
            <a:pPr eaLnBrk="1" hangingPunct="1">
              <a:lnSpc>
                <a:spcPct val="90000"/>
              </a:lnSpc>
              <a:spcBef>
                <a:spcPct val="40000"/>
              </a:spcBef>
              <a:defRPr/>
            </a:pPr>
            <a:r>
              <a:rPr lang="en-US" altLang="en-US" sz="2800" b="1" dirty="0"/>
              <a:t>Organ toxicities</a:t>
            </a:r>
            <a:r>
              <a:rPr lang="en-US" altLang="en-US" sz="2800" dirty="0"/>
              <a:t> are rare</a:t>
            </a:r>
          </a:p>
          <a:p>
            <a:pPr marL="914400" lvl="2" eaLnBrk="1" hangingPunct="1">
              <a:lnSpc>
                <a:spcPct val="90000"/>
              </a:lnSpc>
              <a:spcBef>
                <a:spcPct val="40000"/>
              </a:spcBef>
              <a:defRPr/>
            </a:pPr>
            <a:r>
              <a:rPr lang="en-US" altLang="en-US" sz="2200" dirty="0"/>
              <a:t>Suppression of hypothalamic-pituitary-gonadal axis</a:t>
            </a:r>
          </a:p>
          <a:p>
            <a:pPr eaLnBrk="1" hangingPunct="1">
              <a:lnSpc>
                <a:spcPct val="90000"/>
              </a:lnSpc>
              <a:spcBef>
                <a:spcPct val="40000"/>
              </a:spcBef>
              <a:defRPr/>
            </a:pPr>
            <a:r>
              <a:rPr lang="en-US" altLang="en-US" sz="2800" b="1" dirty="0"/>
              <a:t>Worsening pain</a:t>
            </a:r>
            <a:r>
              <a:rPr lang="en-US" altLang="en-US" sz="2800" dirty="0"/>
              <a:t> </a:t>
            </a:r>
            <a:r>
              <a:rPr lang="en-US" altLang="en-US" sz="2800" i="1" dirty="0"/>
              <a:t>(</a:t>
            </a:r>
            <a:r>
              <a:rPr lang="en-US" altLang="en-US" sz="2800" i="1" dirty="0">
                <a:solidFill>
                  <a:srgbClr val="FF0000"/>
                </a:solidFill>
              </a:rPr>
              <a:t>hyperalgesia</a:t>
            </a:r>
            <a:r>
              <a:rPr lang="en-US" altLang="en-US" sz="2800" i="1" dirty="0"/>
              <a:t> in some patients) </a:t>
            </a:r>
          </a:p>
          <a:p>
            <a:pPr eaLnBrk="1" hangingPunct="1">
              <a:lnSpc>
                <a:spcPct val="90000"/>
              </a:lnSpc>
              <a:spcBef>
                <a:spcPct val="40000"/>
              </a:spcBef>
              <a:defRPr/>
            </a:pPr>
            <a:r>
              <a:rPr lang="en-US" altLang="en-US" sz="2800" b="1" dirty="0"/>
              <a:t>Addiction (Opioid use disorder)</a:t>
            </a:r>
          </a:p>
          <a:p>
            <a:pPr eaLnBrk="1" hangingPunct="1">
              <a:lnSpc>
                <a:spcPct val="90000"/>
              </a:lnSpc>
              <a:spcBef>
                <a:spcPct val="40000"/>
              </a:spcBef>
              <a:defRPr/>
            </a:pPr>
            <a:r>
              <a:rPr lang="en-US" altLang="en-US" sz="2800" b="1" dirty="0"/>
              <a:t>Overdose</a:t>
            </a:r>
            <a:r>
              <a:rPr lang="en-US" altLang="en-US" sz="2800" dirty="0"/>
              <a:t> </a:t>
            </a:r>
          </a:p>
          <a:p>
            <a:pPr marL="914400" lvl="2" eaLnBrk="1" hangingPunct="1">
              <a:lnSpc>
                <a:spcPct val="90000"/>
              </a:lnSpc>
              <a:spcBef>
                <a:spcPct val="40000"/>
              </a:spcBef>
              <a:defRPr/>
            </a:pPr>
            <a:r>
              <a:rPr lang="en-US" altLang="en-US" sz="2200" dirty="0"/>
              <a:t>when combined w/ other sedatives</a:t>
            </a:r>
            <a:endParaRPr lang="en-US" altLang="en-US" sz="2200" i="1" dirty="0"/>
          </a:p>
          <a:p>
            <a:pPr marL="914400" lvl="2" eaLnBrk="1" hangingPunct="1">
              <a:lnSpc>
                <a:spcPct val="90000"/>
              </a:lnSpc>
              <a:spcBef>
                <a:spcPct val="40000"/>
              </a:spcBef>
              <a:defRPr/>
            </a:pPr>
            <a:r>
              <a:rPr lang="en-US" altLang="en-US" sz="2200" dirty="0"/>
              <a:t>at high doses</a:t>
            </a:r>
          </a:p>
        </p:txBody>
      </p:sp>
      <p:sp>
        <p:nvSpPr>
          <p:cNvPr id="38916" name="Text Box 4">
            <a:extLst>
              <a:ext uri="{FF2B5EF4-FFF2-40B4-BE49-F238E27FC236}">
                <a16:creationId xmlns:a16="http://schemas.microsoft.com/office/drawing/2014/main" id="{9C0EEF76-88DA-A44A-8CA1-3EDF736E4DAD}"/>
              </a:ext>
            </a:extLst>
          </p:cNvPr>
          <p:cNvSpPr txBox="1">
            <a:spLocks noChangeArrowheads="1"/>
          </p:cNvSpPr>
          <p:nvPr/>
        </p:nvSpPr>
        <p:spPr bwMode="auto">
          <a:xfrm>
            <a:off x="4572000" y="6260140"/>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US" altLang="en-US" sz="1200" dirty="0" err="1">
                <a:latin typeface="Noto Serif" panose="02020600060500020200" pitchFamily="18" charset="0"/>
                <a:ea typeface="Noto Serif" panose="02020600060500020200" pitchFamily="18" charset="0"/>
                <a:cs typeface="Noto Serif" panose="02020600060500020200" pitchFamily="18" charset="0"/>
              </a:rPr>
              <a:t>Doverty</a:t>
            </a:r>
            <a:r>
              <a:rPr lang="en-US" altLang="en-US" sz="1200" dirty="0">
                <a:latin typeface="Noto Serif" panose="02020600060500020200" pitchFamily="18" charset="0"/>
                <a:ea typeface="Noto Serif" panose="02020600060500020200" pitchFamily="18" charset="0"/>
                <a:cs typeface="Noto Serif" panose="02020600060500020200" pitchFamily="18" charset="0"/>
              </a:rPr>
              <a:t> M et al. Pain 2001 </a:t>
            </a:r>
          </a:p>
          <a:p>
            <a:pPr>
              <a:spcBef>
                <a:spcPct val="0"/>
              </a:spcBef>
              <a:buFontTx/>
              <a:buNone/>
            </a:pPr>
            <a:r>
              <a:rPr lang="en-US" altLang="en-US" sz="1200" dirty="0">
                <a:latin typeface="Noto Serif" panose="02020600060500020200" pitchFamily="18" charset="0"/>
                <a:ea typeface="Noto Serif" panose="02020600060500020200" pitchFamily="18" charset="0"/>
                <a:cs typeface="Noto Serif" panose="02020600060500020200" pitchFamily="18" charset="0"/>
              </a:rPr>
              <a:t>Angst MS, Clark JD. Anesthesiology 2006</a:t>
            </a:r>
          </a:p>
        </p:txBody>
      </p:sp>
      <p:sp>
        <p:nvSpPr>
          <p:cNvPr id="2" name="TextBox 1">
            <a:extLst>
              <a:ext uri="{FF2B5EF4-FFF2-40B4-BE49-F238E27FC236}">
                <a16:creationId xmlns:a16="http://schemas.microsoft.com/office/drawing/2014/main" id="{5F2527AC-4B95-504D-9EC2-2419BF50E840}"/>
              </a:ext>
            </a:extLst>
          </p:cNvPr>
          <p:cNvSpPr txBox="1"/>
          <p:nvPr/>
        </p:nvSpPr>
        <p:spPr>
          <a:xfrm>
            <a:off x="710017" y="6263800"/>
            <a:ext cx="3986158" cy="646331"/>
          </a:xfrm>
          <a:prstGeom prst="rect">
            <a:avLst/>
          </a:prstGeom>
          <a:noFill/>
        </p:spPr>
        <p:txBody>
          <a:bodyPr wrap="square" rtlCol="0">
            <a:spAutoFit/>
          </a:bodyPr>
          <a:lstStyle/>
          <a:p>
            <a:pPr>
              <a:spcBef>
                <a:spcPct val="10000"/>
              </a:spcBef>
            </a:pPr>
            <a:r>
              <a:rPr lang="en-US" altLang="en-US" sz="1200" dirty="0">
                <a:latin typeface="Noto Serif" panose="02020600060500020200" pitchFamily="18" charset="0"/>
                <a:ea typeface="Noto Serif" panose="02020600060500020200" pitchFamily="18" charset="0"/>
                <a:cs typeface="Noto Serif" panose="02020600060500020200" pitchFamily="18" charset="0"/>
              </a:rPr>
              <a:t>Dunn KM et al. Ann Intern Med 2010</a:t>
            </a:r>
          </a:p>
          <a:p>
            <a:pPr>
              <a:spcBef>
                <a:spcPct val="0"/>
              </a:spcBef>
              <a:buFontTx/>
              <a:buNone/>
            </a:pPr>
            <a:r>
              <a:rPr lang="en-US" altLang="en-US" sz="1200" dirty="0">
                <a:latin typeface="Noto Serif" panose="02020600060500020200" pitchFamily="18" charset="0"/>
                <a:ea typeface="Noto Serif" panose="02020600060500020200" pitchFamily="18" charset="0"/>
                <a:cs typeface="Noto Serif" panose="02020600060500020200" pitchFamily="18" charset="0"/>
              </a:rPr>
              <a:t>Li X et al. Brain Res </a:t>
            </a:r>
            <a:r>
              <a:rPr lang="en-US" altLang="en-US" sz="1200" dirty="0" err="1">
                <a:latin typeface="Noto Serif" panose="02020600060500020200" pitchFamily="18" charset="0"/>
                <a:ea typeface="Noto Serif" panose="02020600060500020200" pitchFamily="18" charset="0"/>
                <a:cs typeface="Noto Serif" panose="02020600060500020200" pitchFamily="18" charset="0"/>
              </a:rPr>
              <a:t>Mol</a:t>
            </a:r>
            <a:r>
              <a:rPr lang="en-US" altLang="en-US" sz="1200" dirty="0">
                <a:latin typeface="Noto Serif" panose="02020600060500020200" pitchFamily="18" charset="0"/>
                <a:ea typeface="Noto Serif" panose="02020600060500020200" pitchFamily="18" charset="0"/>
                <a:cs typeface="Noto Serif" panose="02020600060500020200" pitchFamily="18" charset="0"/>
              </a:rPr>
              <a:t> Brain Res 2001</a:t>
            </a:r>
          </a:p>
          <a:p>
            <a:endParaRPr lang="en-US" sz="1200" dirty="0">
              <a:latin typeface="Noto Serif" panose="02020600060500020200" pitchFamily="18" charset="0"/>
              <a:ea typeface="Noto Serif" panose="02020600060500020200" pitchFamily="18" charset="0"/>
              <a:cs typeface="Noto Serif" panose="02020600060500020200" pitchFamily="18" charset="0"/>
            </a:endParaRPr>
          </a:p>
        </p:txBody>
      </p:sp>
    </p:spTree>
    <p:extLst>
      <p:ext uri="{BB962C8B-B14F-4D97-AF65-F5344CB8AC3E}">
        <p14:creationId xmlns:p14="http://schemas.microsoft.com/office/powerpoint/2010/main" val="1120033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6" end="6"/>
                                            </p:txEl>
                                          </p:spTgt>
                                        </p:tgtEl>
                                        <p:attrNameLst>
                                          <p:attrName>style.visibility</p:attrName>
                                        </p:attrNameLst>
                                      </p:cBhvr>
                                      <p:to>
                                        <p:strVal val="visible"/>
                                      </p:to>
                                    </p:set>
                                    <p:animEffect transition="in" filter="fade">
                                      <p:cBhvr>
                                        <p:cTn id="7" dur="500"/>
                                        <p:tgtEl>
                                          <p:spTgt spid="6144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43">
                                            <p:txEl>
                                              <p:pRg st="7" end="7"/>
                                            </p:txEl>
                                          </p:spTgt>
                                        </p:tgtEl>
                                        <p:attrNameLst>
                                          <p:attrName>style.visibility</p:attrName>
                                        </p:attrNameLst>
                                      </p:cBhvr>
                                      <p:to>
                                        <p:strVal val="visible"/>
                                      </p:to>
                                    </p:set>
                                    <p:animEffect transition="in" filter="fade">
                                      <p:cBhvr>
                                        <p:cTn id="10" dur="500"/>
                                        <p:tgtEl>
                                          <p:spTgt spid="6144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43">
                                            <p:txEl>
                                              <p:pRg st="8" end="8"/>
                                            </p:txEl>
                                          </p:spTgt>
                                        </p:tgtEl>
                                        <p:attrNameLst>
                                          <p:attrName>style.visibility</p:attrName>
                                        </p:attrNameLst>
                                      </p:cBhvr>
                                      <p:to>
                                        <p:strVal val="visible"/>
                                      </p:to>
                                    </p:set>
                                    <p:animEffect transition="in" filter="fade">
                                      <p:cBhvr>
                                        <p:cTn id="13" dur="500"/>
                                        <p:tgtEl>
                                          <p:spTgt spid="6144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43">
                                            <p:txEl>
                                              <p:pRg st="9" end="9"/>
                                            </p:txEl>
                                          </p:spTgt>
                                        </p:tgtEl>
                                        <p:attrNameLst>
                                          <p:attrName>style.visibility</p:attrName>
                                        </p:attrNameLst>
                                      </p:cBhvr>
                                      <p:to>
                                        <p:strVal val="visible"/>
                                      </p:to>
                                    </p:set>
                                    <p:animEffect transition="in" filter="fade">
                                      <p:cBhvr>
                                        <p:cTn id="16" dur="500"/>
                                        <p:tgtEl>
                                          <p:spTgt spid="6144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1443">
                                            <p:txEl>
                                              <p:pRg st="10" end="10"/>
                                            </p:txEl>
                                          </p:spTgt>
                                        </p:tgtEl>
                                        <p:attrNameLst>
                                          <p:attrName>style.visibility</p:attrName>
                                        </p:attrNameLst>
                                      </p:cBhvr>
                                      <p:to>
                                        <p:strVal val="visible"/>
                                      </p:to>
                                    </p:set>
                                    <p:animEffect transition="in" filter="fade">
                                      <p:cBhvr>
                                        <p:cTn id="19" dur="500"/>
                                        <p:tgtEl>
                                          <p:spTgt spid="614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028DC-CB14-F64D-8F16-64B10DD6A995}"/>
              </a:ext>
            </a:extLst>
          </p:cNvPr>
          <p:cNvSpPr txBox="1">
            <a:spLocks/>
          </p:cNvSpPr>
          <p:nvPr/>
        </p:nvSpPr>
        <p:spPr>
          <a:xfrm>
            <a:off x="457200" y="142222"/>
            <a:ext cx="8229600" cy="1450757"/>
          </a:xfrm>
          <a:prstGeom prst="rect">
            <a:avLst/>
          </a:prstGeom>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altLang="en-US" sz="4400" dirty="0">
                <a:solidFill>
                  <a:srgbClr val="002776"/>
                </a:solidFill>
              </a:rPr>
              <a:t>Dose-related Risk of Overdose</a:t>
            </a:r>
          </a:p>
        </p:txBody>
      </p:sp>
      <p:graphicFrame>
        <p:nvGraphicFramePr>
          <p:cNvPr id="3" name="Content Placeholder 3">
            <a:extLst>
              <a:ext uri="{FF2B5EF4-FFF2-40B4-BE49-F238E27FC236}">
                <a16:creationId xmlns:a16="http://schemas.microsoft.com/office/drawing/2014/main" id="{56554B73-25E0-7F4E-B499-07C6D0B65722}"/>
              </a:ext>
            </a:extLst>
          </p:cNvPr>
          <p:cNvGraphicFramePr>
            <a:graphicFrameLocks/>
          </p:cNvGraphicFramePr>
          <p:nvPr/>
        </p:nvGraphicFramePr>
        <p:xfrm>
          <a:off x="336880" y="1082843"/>
          <a:ext cx="8578516" cy="533800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A80D0186-4B69-6847-9D4C-44953AF3A0C7}"/>
              </a:ext>
            </a:extLst>
          </p:cNvPr>
          <p:cNvSpPr txBox="1">
            <a:spLocks noChangeArrowheads="1"/>
          </p:cNvSpPr>
          <p:nvPr/>
        </p:nvSpPr>
        <p:spPr bwMode="auto">
          <a:xfrm>
            <a:off x="5566607" y="6406532"/>
            <a:ext cx="3348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Tw Cen MT" panose="020B0602020104020603" pitchFamily="34" charset="77"/>
                <a:cs typeface="Tunga" panose="020B0502040204020203" pitchFamily="34" charset="0"/>
              </a:defRPr>
            </a:lvl1pPr>
            <a:lvl2pPr marL="742950" indent="-285750">
              <a:spcBef>
                <a:spcPct val="20000"/>
              </a:spcBef>
              <a:buClr>
                <a:schemeClr val="accent2"/>
              </a:buClr>
              <a:buSzPct val="70000"/>
              <a:buFont typeface="Wingdings" pitchFamily="2" charset="2"/>
              <a:buChar char=""/>
              <a:defRPr sz="2200">
                <a:solidFill>
                  <a:schemeClr val="tx2"/>
                </a:solidFill>
                <a:latin typeface="Tw Cen MT" panose="020B0602020104020603" pitchFamily="34" charset="77"/>
                <a:cs typeface="Tunga" panose="020B0502040204020203" pitchFamily="34" charset="0"/>
              </a:defRPr>
            </a:lvl2pPr>
            <a:lvl3pPr marL="1143000" indent="-228600">
              <a:spcBef>
                <a:spcPct val="20000"/>
              </a:spcBef>
              <a:buClr>
                <a:srgbClr val="8CADAE"/>
              </a:buClr>
              <a:buSzPct val="75000"/>
              <a:buFont typeface="Wingdings 2" pitchFamily="2" charset="2"/>
              <a:buChar char=""/>
              <a:defRPr sz="2000">
                <a:solidFill>
                  <a:schemeClr val="tx1"/>
                </a:solidFill>
                <a:latin typeface="Tw Cen MT" panose="020B0602020104020603" pitchFamily="34" charset="77"/>
                <a:cs typeface="Tunga" panose="020B0502040204020203" pitchFamily="34" charset="0"/>
              </a:defRPr>
            </a:lvl3pPr>
            <a:lvl4pPr marL="1600200" indent="-228600">
              <a:spcBef>
                <a:spcPct val="20000"/>
              </a:spcBef>
              <a:buClr>
                <a:srgbClr val="8C7B70"/>
              </a:buClr>
              <a:buSzPct val="70000"/>
              <a:buFont typeface="Wingdings" pitchFamily="2" charset="2"/>
              <a:buChar char=""/>
              <a:defRPr sz="2000">
                <a:solidFill>
                  <a:schemeClr val="tx2"/>
                </a:solidFill>
                <a:latin typeface="Tw Cen MT" panose="020B0602020104020603" pitchFamily="34" charset="77"/>
                <a:cs typeface="Tunga" panose="020B0502040204020203" pitchFamily="34" charset="0"/>
              </a:defRPr>
            </a:lvl4pPr>
            <a:lvl5pPr marL="2057400" indent="-228600">
              <a:spcBef>
                <a:spcPct val="20000"/>
              </a:spcBef>
              <a:buClr>
                <a:srgbClr val="8FB08C"/>
              </a:buClr>
              <a:buChar char="•"/>
              <a:defRPr>
                <a:solidFill>
                  <a:schemeClr val="tx1"/>
                </a:solidFill>
                <a:latin typeface="Tw Cen MT" panose="020B0602020104020603" pitchFamily="34" charset="77"/>
                <a:cs typeface="Tunga" panose="020B0502040204020203" pitchFamily="34" charset="0"/>
              </a:defRPr>
            </a:lvl5pPr>
            <a:lvl6pPr marL="25146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6pPr>
            <a:lvl7pPr marL="29718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7pPr>
            <a:lvl8pPr marL="34290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8pPr>
            <a:lvl9pPr marL="3886200" indent="-228600" eaLnBrk="0" fontAlgn="base" hangingPunct="0">
              <a:spcBef>
                <a:spcPct val="20000"/>
              </a:spcBef>
              <a:spcAft>
                <a:spcPct val="0"/>
              </a:spcAft>
              <a:buClr>
                <a:srgbClr val="8FB08C"/>
              </a:buClr>
              <a:buChar char="•"/>
              <a:defRPr>
                <a:solidFill>
                  <a:schemeClr val="tx1"/>
                </a:solidFill>
                <a:latin typeface="Tw Cen MT" panose="020B0602020104020603" pitchFamily="34" charset="77"/>
                <a:cs typeface="Tunga" panose="020B0502040204020203" pitchFamily="34" charset="0"/>
              </a:defRPr>
            </a:lvl9pPr>
          </a:lstStyle>
          <a:p>
            <a:pPr eaLnBrk="1" hangingPunct="1">
              <a:spcBef>
                <a:spcPct val="0"/>
              </a:spcBef>
              <a:buClrTx/>
              <a:buSzTx/>
              <a:buFontTx/>
              <a:buNone/>
            </a:pPr>
            <a:r>
              <a:rPr lang="en-US" altLang="en-US" sz="1400" dirty="0"/>
              <a:t>Courtesy Gary Franklin, Roger Chou</a:t>
            </a:r>
          </a:p>
        </p:txBody>
      </p:sp>
      <p:cxnSp>
        <p:nvCxnSpPr>
          <p:cNvPr id="8" name="Straight Connector 7">
            <a:extLst>
              <a:ext uri="{FF2B5EF4-FFF2-40B4-BE49-F238E27FC236}">
                <a16:creationId xmlns:a16="http://schemas.microsoft.com/office/drawing/2014/main" id="{BD154970-F713-9A48-9B65-88BCF00C6ECD}"/>
              </a:ext>
            </a:extLst>
          </p:cNvPr>
          <p:cNvCxnSpPr/>
          <p:nvPr/>
        </p:nvCxnSpPr>
        <p:spPr>
          <a:xfrm flipV="1">
            <a:off x="4463716" y="1696453"/>
            <a:ext cx="0" cy="4114800"/>
          </a:xfrm>
          <a:prstGeom prst="line">
            <a:avLst/>
          </a:prstGeom>
          <a:ln w="25400"/>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2B46D639-2334-5A44-9BA1-54ADC4A0A481}"/>
              </a:ext>
            </a:extLst>
          </p:cNvPr>
          <p:cNvCxnSpPr/>
          <p:nvPr/>
        </p:nvCxnSpPr>
        <p:spPr>
          <a:xfrm flipV="1">
            <a:off x="5771148" y="1696453"/>
            <a:ext cx="0" cy="4114800"/>
          </a:xfrm>
          <a:prstGeom prst="line">
            <a:avLst/>
          </a:prstGeom>
          <a:ln w="25400"/>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30C0A72D-D1BB-B647-A5C2-923B5CA87F9B}"/>
              </a:ext>
            </a:extLst>
          </p:cNvPr>
          <p:cNvSpPr txBox="1"/>
          <p:nvPr/>
        </p:nvSpPr>
        <p:spPr>
          <a:xfrm>
            <a:off x="5596686" y="1174906"/>
            <a:ext cx="3318710" cy="523220"/>
          </a:xfrm>
          <a:prstGeom prst="rect">
            <a:avLst/>
          </a:prstGeom>
          <a:noFill/>
        </p:spPr>
        <p:txBody>
          <a:bodyPr wrap="square" rtlCol="0">
            <a:spAutoFit/>
          </a:bodyPr>
          <a:lstStyle/>
          <a:p>
            <a:r>
              <a:rPr lang="en-US" sz="2800" b="1" dirty="0">
                <a:solidFill>
                  <a:srgbClr val="FF0000"/>
                </a:solidFill>
              </a:rPr>
              <a:t>Avoid &gt; 90 MEDD</a:t>
            </a:r>
          </a:p>
        </p:txBody>
      </p:sp>
      <p:sp>
        <p:nvSpPr>
          <p:cNvPr id="11" name="TextBox 1">
            <a:extLst>
              <a:ext uri="{FF2B5EF4-FFF2-40B4-BE49-F238E27FC236}">
                <a16:creationId xmlns:a16="http://schemas.microsoft.com/office/drawing/2014/main" id="{24D06022-6532-4249-B052-F636B182463F}"/>
              </a:ext>
            </a:extLst>
          </p:cNvPr>
          <p:cNvSpPr txBox="1"/>
          <p:nvPr/>
        </p:nvSpPr>
        <p:spPr>
          <a:xfrm>
            <a:off x="1407695" y="1167061"/>
            <a:ext cx="3762182"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b="1" dirty="0">
                <a:solidFill>
                  <a:srgbClr val="FF0000"/>
                </a:solidFill>
              </a:rPr>
              <a:t>Caution &gt; 50 MEDD</a:t>
            </a:r>
          </a:p>
        </p:txBody>
      </p:sp>
    </p:spTree>
    <p:extLst>
      <p:ext uri="{BB962C8B-B14F-4D97-AF65-F5344CB8AC3E}">
        <p14:creationId xmlns:p14="http://schemas.microsoft.com/office/powerpoint/2010/main" val="61686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147" y="966787"/>
            <a:ext cx="6629400" cy="4695825"/>
          </a:xfrm>
          <a:prstGeom prst="rect">
            <a:avLst/>
          </a:prstGeom>
        </p:spPr>
      </p:pic>
    </p:spTree>
    <p:extLst>
      <p:ext uri="{BB962C8B-B14F-4D97-AF65-F5344CB8AC3E}">
        <p14:creationId xmlns:p14="http://schemas.microsoft.com/office/powerpoint/2010/main" val="127324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420" y="0"/>
            <a:ext cx="5663682" cy="6858000"/>
          </a:xfrm>
          <a:prstGeom prst="rect">
            <a:avLst/>
          </a:prstGeom>
        </p:spPr>
      </p:pic>
    </p:spTree>
    <p:extLst>
      <p:ext uri="{BB962C8B-B14F-4D97-AF65-F5344CB8AC3E}">
        <p14:creationId xmlns:p14="http://schemas.microsoft.com/office/powerpoint/2010/main" val="3711420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183" y="1827334"/>
            <a:ext cx="3876675" cy="3467100"/>
          </a:xfrm>
          <a:prstGeom prst="rect">
            <a:avLst/>
          </a:prstGeom>
        </p:spPr>
      </p:pic>
      <p:sp>
        <p:nvSpPr>
          <p:cNvPr id="3" name="TextBox 2"/>
          <p:cNvSpPr txBox="1"/>
          <p:nvPr/>
        </p:nvSpPr>
        <p:spPr>
          <a:xfrm>
            <a:off x="2484385" y="6426378"/>
            <a:ext cx="6090129"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http://www.theolivebranchblog.com/wp-content/uploads/2013/07/agreement.png</a:t>
            </a:r>
          </a:p>
        </p:txBody>
      </p:sp>
      <p:sp>
        <p:nvSpPr>
          <p:cNvPr id="4" name="Title 1"/>
          <p:cNvSpPr txBox="1">
            <a:spLocks/>
          </p:cNvSpPr>
          <p:nvPr/>
        </p:nvSpPr>
        <p:spPr>
          <a:xfrm>
            <a:off x="1040084" y="580423"/>
            <a:ext cx="7534430" cy="1143000"/>
          </a:xfrm>
          <a:prstGeom prst="rect">
            <a:avLst/>
          </a:prstGeom>
        </p:spPr>
        <p:txBody>
          <a:bodyPr/>
          <a:lstStyle>
            <a:lvl1pPr algn="ctr" defTabSz="457200" rtl="0" eaLnBrk="1" latinLnBrk="0" hangingPunct="1">
              <a:spcBef>
                <a:spcPct val="0"/>
              </a:spcBef>
              <a:buNone/>
              <a:defRPr sz="4400" b="0" i="0" kern="1200">
                <a:solidFill>
                  <a:schemeClr val="accent3"/>
                </a:solidFill>
                <a:latin typeface="Lato Regular"/>
                <a:ea typeface="+mj-ea"/>
                <a:cs typeface="Lato Regular"/>
              </a:defRPr>
            </a:lvl1pPr>
          </a:lstStyle>
          <a:p>
            <a:r>
              <a:rPr lang="en-US"/>
              <a:t>Patient-Provider Agreement</a:t>
            </a:r>
            <a:endParaRPr lang="en-US" dirty="0"/>
          </a:p>
        </p:txBody>
      </p:sp>
    </p:spTree>
    <p:extLst>
      <p:ext uri="{BB962C8B-B14F-4D97-AF65-F5344CB8AC3E}">
        <p14:creationId xmlns:p14="http://schemas.microsoft.com/office/powerpoint/2010/main" val="369164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74" y="1101970"/>
            <a:ext cx="7542951" cy="4410808"/>
          </a:xfrm>
          <a:prstGeom prst="rect">
            <a:avLst/>
          </a:prstGeom>
        </p:spPr>
      </p:pic>
    </p:spTree>
    <p:extLst>
      <p:ext uri="{BB962C8B-B14F-4D97-AF65-F5344CB8AC3E}">
        <p14:creationId xmlns:p14="http://schemas.microsoft.com/office/powerpoint/2010/main" val="414681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Two-Month Follow-Up</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977" y="1913305"/>
            <a:ext cx="4775200" cy="4051300"/>
          </a:xfrm>
          <a:prstGeom prst="rect">
            <a:avLst/>
          </a:prstGeom>
        </p:spPr>
      </p:pic>
      <p:sp>
        <p:nvSpPr>
          <p:cNvPr id="7" name="TextBox 6"/>
          <p:cNvSpPr txBox="1"/>
          <p:nvPr/>
        </p:nvSpPr>
        <p:spPr>
          <a:xfrm>
            <a:off x="3496925" y="6488668"/>
            <a:ext cx="5064207"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http://girlgonetravel.com/wp-content/uploads/2012/01/calendar.jpg</a:t>
            </a:r>
          </a:p>
        </p:txBody>
      </p:sp>
    </p:spTree>
    <p:extLst>
      <p:ext uri="{BB962C8B-B14F-4D97-AF65-F5344CB8AC3E}">
        <p14:creationId xmlns:p14="http://schemas.microsoft.com/office/powerpoint/2010/main" val="3214962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A6173FB-E251-3244-A661-97F743A506AC}"/>
              </a:ext>
            </a:extLst>
          </p:cNvPr>
          <p:cNvSpPr>
            <a:spLocks noGrp="1" noChangeArrowheads="1"/>
          </p:cNvSpPr>
          <p:nvPr>
            <p:ph type="title" idx="4294967295"/>
          </p:nvPr>
        </p:nvSpPr>
        <p:spPr>
          <a:xfrm>
            <a:off x="0" y="0"/>
            <a:ext cx="9144000" cy="990600"/>
          </a:xfrm>
          <a:noFill/>
        </p:spPr>
        <p:txBody>
          <a:bodyPr/>
          <a:lstStyle/>
          <a:p>
            <a:pPr algn="ctr"/>
            <a:r>
              <a:rPr lang="en-US" altLang="en-US" sz="4800" dirty="0">
                <a:solidFill>
                  <a:srgbClr val="002776"/>
                </a:solidFill>
              </a:rPr>
              <a:t>Assessing Benefit: PEG scale</a:t>
            </a:r>
          </a:p>
        </p:txBody>
      </p:sp>
      <p:sp>
        <p:nvSpPr>
          <p:cNvPr id="51203" name="Text Box 4">
            <a:extLst>
              <a:ext uri="{FF2B5EF4-FFF2-40B4-BE49-F238E27FC236}">
                <a16:creationId xmlns:a16="http://schemas.microsoft.com/office/drawing/2014/main" id="{1A04C7A4-0771-0340-AEFF-8FF06CFB1411}"/>
              </a:ext>
            </a:extLst>
          </p:cNvPr>
          <p:cNvSpPr txBox="1">
            <a:spLocks noChangeArrowheads="1"/>
          </p:cNvSpPr>
          <p:nvPr/>
        </p:nvSpPr>
        <p:spPr bwMode="auto">
          <a:xfrm>
            <a:off x="5498123" y="6437313"/>
            <a:ext cx="2985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a:spcBef>
                <a:spcPct val="0"/>
              </a:spcBef>
              <a:buFontTx/>
              <a:buNone/>
            </a:pPr>
            <a:r>
              <a:rPr lang="en-US" altLang="en-US" sz="1200" dirty="0">
                <a:latin typeface="Noto Serif" panose="02020600060500020200" pitchFamily="18" charset="0"/>
                <a:ea typeface="Noto Serif" panose="02020600060500020200" pitchFamily="18" charset="0"/>
                <a:cs typeface="Noto Serif" panose="02020600060500020200" pitchFamily="18" charset="0"/>
              </a:rPr>
              <a:t>Krebs EE, et al. J Gen Intern Med. 2009</a:t>
            </a:r>
          </a:p>
        </p:txBody>
      </p:sp>
      <p:pic>
        <p:nvPicPr>
          <p:cNvPr id="51204" name="Picture 4">
            <a:extLst>
              <a:ext uri="{FF2B5EF4-FFF2-40B4-BE49-F238E27FC236}">
                <a16:creationId xmlns:a16="http://schemas.microsoft.com/office/drawing/2014/main" id="{3A9BF5EC-DA1E-944F-ABCD-282FF4E4A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224" t="14064" r="9373" b="25035"/>
          <a:stretch>
            <a:fillRect/>
          </a:stretch>
        </p:blipFill>
        <p:spPr bwMode="auto">
          <a:xfrm>
            <a:off x="609600" y="1447800"/>
            <a:ext cx="7851775" cy="4532313"/>
          </a:xfrm>
          <a:prstGeom prst="rect">
            <a:avLst/>
          </a:prstGeom>
          <a:noFill/>
          <a:ln w="5715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3" name="Donut 2"/>
          <p:cNvSpPr/>
          <p:nvPr/>
        </p:nvSpPr>
        <p:spPr>
          <a:xfrm>
            <a:off x="6093923" y="1749670"/>
            <a:ext cx="553916" cy="501161"/>
          </a:xfrm>
          <a:prstGeom prst="donut">
            <a:avLst>
              <a:gd name="adj" fmla="val 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498123" y="3308839"/>
            <a:ext cx="553916" cy="501161"/>
          </a:xfrm>
          <a:prstGeom prst="donut">
            <a:avLst>
              <a:gd name="adj" fmla="val 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6093923" y="4958862"/>
            <a:ext cx="553916" cy="501161"/>
          </a:xfrm>
          <a:prstGeom prst="donut">
            <a:avLst>
              <a:gd name="adj" fmla="val 0"/>
            </a:avLst>
          </a:prstGeom>
          <a:solidFill>
            <a:srgbClr val="000000"/>
          </a:solid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5886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5720" y="485408"/>
            <a:ext cx="5972175" cy="6010275"/>
          </a:xfrm>
          <a:prstGeom prst="rect">
            <a:avLst/>
          </a:prstGeom>
        </p:spPr>
      </p:pic>
      <p:sp>
        <p:nvSpPr>
          <p:cNvPr id="5" name="TextBox 4"/>
          <p:cNvSpPr txBox="1"/>
          <p:nvPr/>
        </p:nvSpPr>
        <p:spPr>
          <a:xfrm>
            <a:off x="4914900" y="6495683"/>
            <a:ext cx="3531736"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http://www.reclinercity.com/kns54-rd-os.html</a:t>
            </a:r>
          </a:p>
        </p:txBody>
      </p:sp>
    </p:spTree>
    <p:extLst>
      <p:ext uri="{BB962C8B-B14F-4D97-AF65-F5344CB8AC3E}">
        <p14:creationId xmlns:p14="http://schemas.microsoft.com/office/powerpoint/2010/main" val="302753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58" y="668975"/>
            <a:ext cx="7534430" cy="1143000"/>
          </a:xfrm>
        </p:spPr>
        <p:txBody>
          <a:bodyPr>
            <a:normAutofit/>
          </a:bodyPr>
          <a:lstStyle/>
          <a:p>
            <a:r>
              <a:rPr lang="en-US" dirty="0">
                <a:solidFill>
                  <a:schemeClr val="accent4"/>
                </a:solidFill>
              </a:rPr>
              <a:t>Disclosures</a:t>
            </a:r>
          </a:p>
        </p:txBody>
      </p:sp>
      <p:sp>
        <p:nvSpPr>
          <p:cNvPr id="3" name="Text Placeholder 2"/>
          <p:cNvSpPr>
            <a:spLocks noGrp="1"/>
          </p:cNvSpPr>
          <p:nvPr>
            <p:ph type="body" sz="quarter" idx="10"/>
          </p:nvPr>
        </p:nvSpPr>
        <p:spPr>
          <a:xfrm>
            <a:off x="810909" y="1824301"/>
            <a:ext cx="7534275" cy="4735525"/>
          </a:xfrm>
        </p:spPr>
        <p:txBody>
          <a:bodyPr>
            <a:normAutofit/>
          </a:bodyPr>
          <a:lstStyle/>
          <a:p>
            <a:pPr marL="0" indent="0">
              <a:buNone/>
            </a:pPr>
            <a:endParaRPr lang="en-US" dirty="0"/>
          </a:p>
          <a:p>
            <a:r>
              <a:rPr lang="en-US" b="1" dirty="0"/>
              <a:t>Planning Committee: </a:t>
            </a:r>
            <a:r>
              <a:rPr lang="en-US" dirty="0"/>
              <a:t>The speakers and members of the planning committee have nothing to disclose.</a:t>
            </a:r>
          </a:p>
          <a:p>
            <a:endParaRPr lang="en-US" dirty="0"/>
          </a:p>
          <a:p>
            <a:r>
              <a:rPr lang="en-US" dirty="0"/>
              <a:t>Slides adapted from Dr. Robbins, Korthuis, and Gregg.</a:t>
            </a:r>
          </a:p>
        </p:txBody>
      </p:sp>
    </p:spTree>
    <p:extLst>
      <p:ext uri="{BB962C8B-B14F-4D97-AF65-F5344CB8AC3E}">
        <p14:creationId xmlns:p14="http://schemas.microsoft.com/office/powerpoint/2010/main" val="64507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581000"/>
            <a:ext cx="8526693"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https://professional.oregonpainguidance.org/wp-content/uploads/sites/2/2017/05/Fibromyalgia_Screening_Tool.pdf</a:t>
            </a:r>
          </a:p>
        </p:txBody>
      </p:sp>
      <p:sp>
        <p:nvSpPr>
          <p:cNvPr id="3" name="TextBox 2"/>
          <p:cNvSpPr txBox="1"/>
          <p:nvPr/>
        </p:nvSpPr>
        <p:spPr>
          <a:xfrm>
            <a:off x="4686300" y="6304001"/>
            <a:ext cx="3775393"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Goldenberg, </a:t>
            </a:r>
            <a:r>
              <a:rPr lang="en-US" sz="1200" dirty="0" err="1">
                <a:latin typeface="Noto Serif" panose="02020600060500020200" pitchFamily="18" charset="0"/>
                <a:ea typeface="Noto Serif" panose="02020600060500020200" pitchFamily="18" charset="0"/>
                <a:cs typeface="Noto Serif" panose="02020600060500020200" pitchFamily="18" charset="0"/>
              </a:rPr>
              <a:t>Clauw</a:t>
            </a:r>
            <a:r>
              <a:rPr lang="en-US" sz="1200" dirty="0">
                <a:latin typeface="Noto Serif" panose="02020600060500020200" pitchFamily="18" charset="0"/>
                <a:ea typeface="Noto Serif" panose="02020600060500020200" pitchFamily="18" charset="0"/>
                <a:cs typeface="Noto Serif" panose="02020600060500020200" pitchFamily="18" charset="0"/>
              </a:rPr>
              <a:t> et al in Mayo Clinic </a:t>
            </a:r>
            <a:r>
              <a:rPr lang="en-US" sz="1200" dirty="0" err="1">
                <a:latin typeface="Noto Serif" panose="02020600060500020200" pitchFamily="18" charset="0"/>
                <a:ea typeface="Noto Serif" panose="02020600060500020200" pitchFamily="18" charset="0"/>
                <a:cs typeface="Noto Serif" panose="02020600060500020200" pitchFamily="18" charset="0"/>
              </a:rPr>
              <a:t>Proc</a:t>
            </a:r>
            <a:r>
              <a:rPr lang="en-US" sz="1200" dirty="0">
                <a:latin typeface="Noto Serif" panose="02020600060500020200" pitchFamily="18" charset="0"/>
                <a:ea typeface="Noto Serif" panose="02020600060500020200" pitchFamily="18" charset="0"/>
                <a:cs typeface="Noto Serif" panose="02020600060500020200" pitchFamily="18" charset="0"/>
              </a:rPr>
              <a:t> 2016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25" y="-553999"/>
            <a:ext cx="4895166" cy="6858000"/>
          </a:xfrm>
          <a:prstGeom prst="rect">
            <a:avLst/>
          </a:prstGeom>
        </p:spPr>
      </p:pic>
    </p:spTree>
    <p:extLst>
      <p:ext uri="{BB962C8B-B14F-4D97-AF65-F5344CB8AC3E}">
        <p14:creationId xmlns:p14="http://schemas.microsoft.com/office/powerpoint/2010/main" val="3631009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5FF245-D87C-5348-9103-9059A6F98016}"/>
              </a:ext>
            </a:extLst>
          </p:cNvPr>
          <p:cNvSpPr/>
          <p:nvPr/>
        </p:nvSpPr>
        <p:spPr>
          <a:xfrm>
            <a:off x="1956947" y="3219094"/>
            <a:ext cx="4702628" cy="664137"/>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rgbClr val="FFFF00"/>
                </a:solidFill>
              </a:rPr>
              <a:t>Continuum of Pain Mechanisms</a:t>
            </a:r>
          </a:p>
        </p:txBody>
      </p:sp>
      <p:sp>
        <p:nvSpPr>
          <p:cNvPr id="6" name="Right Arrow 5">
            <a:extLst>
              <a:ext uri="{FF2B5EF4-FFF2-40B4-BE49-F238E27FC236}">
                <a16:creationId xmlns:a16="http://schemas.microsoft.com/office/drawing/2014/main" id="{FB238C49-18CC-724C-8A1A-91F95891F98E}"/>
              </a:ext>
            </a:extLst>
          </p:cNvPr>
          <p:cNvSpPr/>
          <p:nvPr/>
        </p:nvSpPr>
        <p:spPr>
          <a:xfrm>
            <a:off x="277574" y="3063681"/>
            <a:ext cx="1549730" cy="974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500" dirty="0"/>
              <a:t>Mechanical influence </a:t>
            </a:r>
          </a:p>
        </p:txBody>
      </p:sp>
      <p:sp>
        <p:nvSpPr>
          <p:cNvPr id="7" name="Right Arrow 6">
            <a:extLst>
              <a:ext uri="{FF2B5EF4-FFF2-40B4-BE49-F238E27FC236}">
                <a16:creationId xmlns:a16="http://schemas.microsoft.com/office/drawing/2014/main" id="{4A39C21C-50B0-C643-8076-FAE4AEE98A59}"/>
              </a:ext>
            </a:extLst>
          </p:cNvPr>
          <p:cNvSpPr/>
          <p:nvPr/>
        </p:nvSpPr>
        <p:spPr>
          <a:xfrm flipH="1">
            <a:off x="6789217" y="2968898"/>
            <a:ext cx="1671951" cy="1164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400" dirty="0"/>
              <a:t>Nervous system influence</a:t>
            </a:r>
          </a:p>
        </p:txBody>
      </p:sp>
      <p:sp>
        <p:nvSpPr>
          <p:cNvPr id="10" name="TextBox 9">
            <a:extLst>
              <a:ext uri="{FF2B5EF4-FFF2-40B4-BE49-F238E27FC236}">
                <a16:creationId xmlns:a16="http://schemas.microsoft.com/office/drawing/2014/main" id="{7E8E2A8B-B537-B148-BC82-FACAE765F6B5}"/>
              </a:ext>
            </a:extLst>
          </p:cNvPr>
          <p:cNvSpPr txBox="1"/>
          <p:nvPr/>
        </p:nvSpPr>
        <p:spPr>
          <a:xfrm>
            <a:off x="1277467" y="2376703"/>
            <a:ext cx="2147832" cy="553998"/>
          </a:xfrm>
          <a:prstGeom prst="rect">
            <a:avLst/>
          </a:prstGeom>
          <a:noFill/>
        </p:spPr>
        <p:txBody>
          <a:bodyPr wrap="none" rtlCol="0">
            <a:spAutoFit/>
          </a:bodyPr>
          <a:lstStyle/>
          <a:p>
            <a:r>
              <a:rPr lang="en-US" sz="1500" b="1" dirty="0">
                <a:solidFill>
                  <a:srgbClr val="000000"/>
                </a:solidFill>
              </a:rPr>
              <a:t>Nociceptive ischemic/</a:t>
            </a:r>
          </a:p>
          <a:p>
            <a:r>
              <a:rPr lang="en-US" sz="1500" b="1" dirty="0">
                <a:solidFill>
                  <a:srgbClr val="000000"/>
                </a:solidFill>
              </a:rPr>
              <a:t>       inflammatory</a:t>
            </a:r>
          </a:p>
        </p:txBody>
      </p:sp>
      <p:sp>
        <p:nvSpPr>
          <p:cNvPr id="11" name="TextBox 10">
            <a:extLst>
              <a:ext uri="{FF2B5EF4-FFF2-40B4-BE49-F238E27FC236}">
                <a16:creationId xmlns:a16="http://schemas.microsoft.com/office/drawing/2014/main" id="{37115F06-90ED-7048-940B-2B4367099518}"/>
              </a:ext>
            </a:extLst>
          </p:cNvPr>
          <p:cNvSpPr txBox="1"/>
          <p:nvPr/>
        </p:nvSpPr>
        <p:spPr>
          <a:xfrm>
            <a:off x="2370264" y="4304752"/>
            <a:ext cx="2188741" cy="323165"/>
          </a:xfrm>
          <a:prstGeom prst="rect">
            <a:avLst/>
          </a:prstGeom>
          <a:noFill/>
        </p:spPr>
        <p:txBody>
          <a:bodyPr wrap="none" rtlCol="0">
            <a:spAutoFit/>
          </a:bodyPr>
          <a:lstStyle/>
          <a:p>
            <a:r>
              <a:rPr lang="en-US" sz="1500" b="1" dirty="0">
                <a:solidFill>
                  <a:srgbClr val="000000"/>
                </a:solidFill>
              </a:rPr>
              <a:t>Peripheral neurogenic</a:t>
            </a:r>
          </a:p>
        </p:txBody>
      </p:sp>
      <p:sp>
        <p:nvSpPr>
          <p:cNvPr id="12" name="TextBox 11">
            <a:extLst>
              <a:ext uri="{FF2B5EF4-FFF2-40B4-BE49-F238E27FC236}">
                <a16:creationId xmlns:a16="http://schemas.microsoft.com/office/drawing/2014/main" id="{C9AE6916-92BE-F843-A4C8-6AA1DEC386F3}"/>
              </a:ext>
            </a:extLst>
          </p:cNvPr>
          <p:cNvSpPr txBox="1"/>
          <p:nvPr/>
        </p:nvSpPr>
        <p:spPr>
          <a:xfrm>
            <a:off x="3743813" y="1845788"/>
            <a:ext cx="2028312" cy="553998"/>
          </a:xfrm>
          <a:prstGeom prst="rect">
            <a:avLst/>
          </a:prstGeom>
          <a:noFill/>
        </p:spPr>
        <p:txBody>
          <a:bodyPr wrap="none" rtlCol="0">
            <a:spAutoFit/>
          </a:bodyPr>
          <a:lstStyle/>
          <a:p>
            <a:r>
              <a:rPr lang="en-US" sz="1500" b="1" dirty="0">
                <a:solidFill>
                  <a:srgbClr val="000000"/>
                </a:solidFill>
              </a:rPr>
              <a:t>Central sensitization</a:t>
            </a:r>
          </a:p>
          <a:p>
            <a:r>
              <a:rPr lang="en-US" sz="1500" b="1" dirty="0">
                <a:solidFill>
                  <a:srgbClr val="000000"/>
                </a:solidFill>
              </a:rPr>
              <a:t>     (fibromyalgia) </a:t>
            </a:r>
          </a:p>
        </p:txBody>
      </p:sp>
      <p:sp>
        <p:nvSpPr>
          <p:cNvPr id="13" name="TextBox 12">
            <a:extLst>
              <a:ext uri="{FF2B5EF4-FFF2-40B4-BE49-F238E27FC236}">
                <a16:creationId xmlns:a16="http://schemas.microsoft.com/office/drawing/2014/main" id="{47362523-878F-9447-86B5-3207B45FBAC2}"/>
              </a:ext>
            </a:extLst>
          </p:cNvPr>
          <p:cNvSpPr txBox="1"/>
          <p:nvPr/>
        </p:nvSpPr>
        <p:spPr>
          <a:xfrm>
            <a:off x="5050997" y="4304752"/>
            <a:ext cx="953210" cy="553998"/>
          </a:xfrm>
          <a:prstGeom prst="rect">
            <a:avLst/>
          </a:prstGeom>
          <a:noFill/>
        </p:spPr>
        <p:txBody>
          <a:bodyPr wrap="none" rtlCol="0">
            <a:spAutoFit/>
          </a:bodyPr>
          <a:lstStyle/>
          <a:p>
            <a:r>
              <a:rPr lang="en-US" sz="1500" b="1" dirty="0">
                <a:solidFill>
                  <a:srgbClr val="000000"/>
                </a:solidFill>
              </a:rPr>
              <a:t>Affective</a:t>
            </a:r>
          </a:p>
          <a:p>
            <a:r>
              <a:rPr lang="en-US" sz="1500" b="1" dirty="0">
                <a:solidFill>
                  <a:srgbClr val="000000"/>
                </a:solidFill>
              </a:rPr>
              <a:t>central</a:t>
            </a:r>
            <a:endParaRPr lang="en-US" sz="1350" b="1" dirty="0">
              <a:solidFill>
                <a:srgbClr val="000000"/>
              </a:solidFill>
            </a:endParaRPr>
          </a:p>
        </p:txBody>
      </p:sp>
      <p:sp>
        <p:nvSpPr>
          <p:cNvPr id="14" name="TextBox 13">
            <a:extLst>
              <a:ext uri="{FF2B5EF4-FFF2-40B4-BE49-F238E27FC236}">
                <a16:creationId xmlns:a16="http://schemas.microsoft.com/office/drawing/2014/main" id="{068862B3-C9BA-DA45-90ED-31D83BC8BF8E}"/>
              </a:ext>
            </a:extLst>
          </p:cNvPr>
          <p:cNvSpPr txBox="1"/>
          <p:nvPr/>
        </p:nvSpPr>
        <p:spPr>
          <a:xfrm>
            <a:off x="5465823" y="2495124"/>
            <a:ext cx="1761572" cy="323165"/>
          </a:xfrm>
          <a:prstGeom prst="rect">
            <a:avLst/>
          </a:prstGeom>
          <a:noFill/>
        </p:spPr>
        <p:txBody>
          <a:bodyPr wrap="none" rtlCol="0">
            <a:spAutoFit/>
          </a:bodyPr>
          <a:lstStyle/>
          <a:p>
            <a:r>
              <a:rPr lang="en-US" sz="1500" b="1" dirty="0">
                <a:solidFill>
                  <a:srgbClr val="000000"/>
                </a:solidFill>
              </a:rPr>
              <a:t>Motor/autonomic</a:t>
            </a:r>
          </a:p>
        </p:txBody>
      </p:sp>
      <p:cxnSp>
        <p:nvCxnSpPr>
          <p:cNvPr id="18" name="Straight Connector 17">
            <a:extLst>
              <a:ext uri="{FF2B5EF4-FFF2-40B4-BE49-F238E27FC236}">
                <a16:creationId xmlns:a16="http://schemas.microsoft.com/office/drawing/2014/main" id="{ADE7D474-1405-5541-8A9F-88FCDCF55353}"/>
              </a:ext>
            </a:extLst>
          </p:cNvPr>
          <p:cNvCxnSpPr>
            <a:cxnSpLocks/>
            <a:stCxn id="10" idx="2"/>
          </p:cNvCxnSpPr>
          <p:nvPr/>
        </p:nvCxnSpPr>
        <p:spPr>
          <a:xfrm flipH="1">
            <a:off x="2343887" y="2930701"/>
            <a:ext cx="7496" cy="288393"/>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7E2EBF-FC3E-984E-8549-80313AEE54FF}"/>
              </a:ext>
            </a:extLst>
          </p:cNvPr>
          <p:cNvCxnSpPr>
            <a:cxnSpLocks/>
          </p:cNvCxnSpPr>
          <p:nvPr/>
        </p:nvCxnSpPr>
        <p:spPr>
          <a:xfrm>
            <a:off x="3425299" y="3888731"/>
            <a:ext cx="0" cy="405305"/>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763C071-D5BB-5744-B37E-C0C806694A7E}"/>
              </a:ext>
            </a:extLst>
          </p:cNvPr>
          <p:cNvCxnSpPr>
            <a:cxnSpLocks/>
          </p:cNvCxnSpPr>
          <p:nvPr/>
        </p:nvCxnSpPr>
        <p:spPr>
          <a:xfrm>
            <a:off x="4720496" y="2374010"/>
            <a:ext cx="0" cy="842391"/>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92B8F0-40D2-4B49-AD05-2257D6CF2CA9}"/>
              </a:ext>
            </a:extLst>
          </p:cNvPr>
          <p:cNvCxnSpPr>
            <a:cxnSpLocks/>
          </p:cNvCxnSpPr>
          <p:nvPr/>
        </p:nvCxnSpPr>
        <p:spPr>
          <a:xfrm>
            <a:off x="6238991" y="2795206"/>
            <a:ext cx="0" cy="423888"/>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A2A907B-2A1D-574C-A8F3-8FBF76EA772D}"/>
              </a:ext>
            </a:extLst>
          </p:cNvPr>
          <p:cNvCxnSpPr>
            <a:cxnSpLocks/>
          </p:cNvCxnSpPr>
          <p:nvPr/>
        </p:nvCxnSpPr>
        <p:spPr>
          <a:xfrm>
            <a:off x="5491935" y="3882902"/>
            <a:ext cx="0" cy="421850"/>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E2DA7198-D5BD-AC4C-B5CA-61D507DEFED8}"/>
              </a:ext>
            </a:extLst>
          </p:cNvPr>
          <p:cNvPicPr>
            <a:picLocks noChangeAspect="1"/>
          </p:cNvPicPr>
          <p:nvPr/>
        </p:nvPicPr>
        <p:blipFill>
          <a:blip r:embed="rId3"/>
          <a:stretch>
            <a:fillRect/>
          </a:stretch>
        </p:blipFill>
        <p:spPr>
          <a:xfrm>
            <a:off x="277574" y="4466334"/>
            <a:ext cx="1010593" cy="1253837"/>
          </a:xfrm>
          <a:prstGeom prst="rect">
            <a:avLst/>
          </a:prstGeom>
        </p:spPr>
      </p:pic>
      <p:pic>
        <p:nvPicPr>
          <p:cNvPr id="36" name="Picture 35">
            <a:extLst>
              <a:ext uri="{FF2B5EF4-FFF2-40B4-BE49-F238E27FC236}">
                <a16:creationId xmlns:a16="http://schemas.microsoft.com/office/drawing/2014/main" id="{1B159362-BB15-5549-9A54-5B5CAA9EB6DC}"/>
              </a:ext>
            </a:extLst>
          </p:cNvPr>
          <p:cNvPicPr>
            <a:picLocks noChangeAspect="1"/>
          </p:cNvPicPr>
          <p:nvPr/>
        </p:nvPicPr>
        <p:blipFill>
          <a:blip r:embed="rId4"/>
          <a:stretch>
            <a:fillRect/>
          </a:stretch>
        </p:blipFill>
        <p:spPr>
          <a:xfrm>
            <a:off x="7227395" y="4360668"/>
            <a:ext cx="1263438" cy="1557017"/>
          </a:xfrm>
          <a:prstGeom prst="rect">
            <a:avLst/>
          </a:prstGeom>
        </p:spPr>
      </p:pic>
      <p:pic>
        <p:nvPicPr>
          <p:cNvPr id="37" name="Picture 36">
            <a:extLst>
              <a:ext uri="{FF2B5EF4-FFF2-40B4-BE49-F238E27FC236}">
                <a16:creationId xmlns:a16="http://schemas.microsoft.com/office/drawing/2014/main" id="{575716FA-0D7B-684F-BE19-6C4D40305758}"/>
              </a:ext>
            </a:extLst>
          </p:cNvPr>
          <p:cNvPicPr>
            <a:picLocks noChangeAspect="1"/>
          </p:cNvPicPr>
          <p:nvPr/>
        </p:nvPicPr>
        <p:blipFill>
          <a:blip r:embed="rId5"/>
          <a:stretch>
            <a:fillRect/>
          </a:stretch>
        </p:blipFill>
        <p:spPr>
          <a:xfrm>
            <a:off x="7227395" y="574030"/>
            <a:ext cx="1719317" cy="1719317"/>
          </a:xfrm>
          <a:prstGeom prst="rect">
            <a:avLst/>
          </a:prstGeom>
        </p:spPr>
      </p:pic>
    </p:spTree>
    <p:extLst>
      <p:ext uri="{BB962C8B-B14F-4D97-AF65-F5344CB8AC3E}">
        <p14:creationId xmlns:p14="http://schemas.microsoft.com/office/powerpoint/2010/main" val="118001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478CBF0-EC09-474E-ABFC-AAB07E7D23B5}"/>
              </a:ext>
            </a:extLst>
          </p:cNvPr>
          <p:cNvSpPr>
            <a:spLocks noGrp="1" noRot="1" noChangeArrowheads="1"/>
          </p:cNvSpPr>
          <p:nvPr>
            <p:ph type="title" idx="4294967295"/>
          </p:nvPr>
        </p:nvSpPr>
        <p:spPr>
          <a:xfrm>
            <a:off x="0" y="0"/>
            <a:ext cx="9144000" cy="914400"/>
          </a:xfrm>
          <a:noFill/>
        </p:spPr>
        <p:txBody>
          <a:bodyPr/>
          <a:lstStyle/>
          <a:p>
            <a:pPr algn="ctr"/>
            <a:r>
              <a:rPr lang="en-US" altLang="en-US" dirty="0">
                <a:solidFill>
                  <a:srgbClr val="002776"/>
                </a:solidFill>
              </a:rPr>
              <a:t>Continuation of Opioids</a:t>
            </a:r>
          </a:p>
        </p:txBody>
      </p:sp>
      <p:sp>
        <p:nvSpPr>
          <p:cNvPr id="75779" name="Rectangle 3">
            <a:extLst>
              <a:ext uri="{FF2B5EF4-FFF2-40B4-BE49-F238E27FC236}">
                <a16:creationId xmlns:a16="http://schemas.microsoft.com/office/drawing/2014/main" id="{3F15CFA9-D2FF-444D-9B4C-56BA89A554CA}"/>
              </a:ext>
            </a:extLst>
          </p:cNvPr>
          <p:cNvSpPr>
            <a:spLocks noGrp="1" noChangeArrowheads="1"/>
          </p:cNvSpPr>
          <p:nvPr>
            <p:ph type="body" idx="4294967295"/>
          </p:nvPr>
        </p:nvSpPr>
        <p:spPr>
          <a:xfrm>
            <a:off x="228600" y="1524000"/>
            <a:ext cx="8686800" cy="4419600"/>
          </a:xfrm>
        </p:spPr>
        <p:txBody>
          <a:bodyPr/>
          <a:lstStyle/>
          <a:p>
            <a:pPr>
              <a:lnSpc>
                <a:spcPct val="90000"/>
              </a:lnSpc>
              <a:spcBef>
                <a:spcPct val="60000"/>
              </a:spcBef>
              <a:buFont typeface="Wingdings" pitchFamily="2" charset="2"/>
              <a:buChar char="§"/>
            </a:pPr>
            <a:r>
              <a:rPr lang="en-US" altLang="en-US" sz="4000" dirty="0"/>
              <a:t>Before writing the next prescription…you should be convinced that…</a:t>
            </a:r>
          </a:p>
          <a:p>
            <a:pPr lvl="1">
              <a:lnSpc>
                <a:spcPct val="90000"/>
              </a:lnSpc>
              <a:spcBef>
                <a:spcPct val="60000"/>
              </a:spcBef>
              <a:buFont typeface="Wingdings" pitchFamily="2" charset="2"/>
              <a:buChar char="§"/>
            </a:pPr>
            <a:r>
              <a:rPr lang="en-US" altLang="en-US" sz="3600" dirty="0"/>
              <a:t>…there is benefit (function, QOL, pain)</a:t>
            </a:r>
          </a:p>
          <a:p>
            <a:pPr lvl="1">
              <a:lnSpc>
                <a:spcPct val="90000"/>
              </a:lnSpc>
              <a:spcBef>
                <a:spcPct val="60000"/>
              </a:spcBef>
              <a:buFont typeface="Wingdings" pitchFamily="2" charset="2"/>
              <a:buChar char="§"/>
            </a:pPr>
            <a:r>
              <a:rPr lang="en-US" altLang="en-US" sz="3600" dirty="0"/>
              <a:t>…benefits outweigh observed harms/risks</a:t>
            </a:r>
          </a:p>
        </p:txBody>
      </p:sp>
      <p:sp>
        <p:nvSpPr>
          <p:cNvPr id="2" name="TextBox 1">
            <a:extLst>
              <a:ext uri="{FF2B5EF4-FFF2-40B4-BE49-F238E27FC236}">
                <a16:creationId xmlns:a16="http://schemas.microsoft.com/office/drawing/2014/main" id="{95E3293E-7A4A-6144-B595-126C174903B5}"/>
              </a:ext>
            </a:extLst>
          </p:cNvPr>
          <p:cNvSpPr txBox="1"/>
          <p:nvPr/>
        </p:nvSpPr>
        <p:spPr>
          <a:xfrm>
            <a:off x="6557210" y="6414700"/>
            <a:ext cx="1707712" cy="276999"/>
          </a:xfrm>
          <a:prstGeom prst="rect">
            <a:avLst/>
          </a:prstGeom>
          <a:noFill/>
        </p:spPr>
        <p:txBody>
          <a:bodyPr wrap="none" rtlCol="0">
            <a:spAutoFit/>
          </a:bodyPr>
          <a:lstStyle/>
          <a:p>
            <a:r>
              <a:rPr lang="en-US" sz="1200" dirty="0"/>
              <a:t>Slide courtesy Dan Alford</a:t>
            </a:r>
          </a:p>
        </p:txBody>
      </p:sp>
    </p:spTree>
    <p:extLst>
      <p:ext uri="{BB962C8B-B14F-4D97-AF65-F5344CB8AC3E}">
        <p14:creationId xmlns:p14="http://schemas.microsoft.com/office/powerpoint/2010/main" val="3810491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animEffect transition="in" filter="fade">
                                      <p:cBhvr>
                                        <p:cTn id="7" dur="500"/>
                                        <p:tgtEl>
                                          <p:spTgt spid="75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Effect transition="in" filter="fade">
                                      <p:cBhvr>
                                        <p:cTn id="12"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Text Placeholder 2"/>
          <p:cNvSpPr>
            <a:spLocks noGrp="1"/>
          </p:cNvSpPr>
          <p:nvPr>
            <p:ph type="body" sz="quarter" idx="10"/>
          </p:nvPr>
        </p:nvSpPr>
        <p:spPr>
          <a:xfrm>
            <a:off x="811213" y="1917626"/>
            <a:ext cx="7534275" cy="4280951"/>
          </a:xfrm>
        </p:spPr>
        <p:txBody>
          <a:bodyPr>
            <a:normAutofit fontScale="92500"/>
          </a:bodyPr>
          <a:lstStyle/>
          <a:p>
            <a:pPr marL="457200" indent="-457200">
              <a:buAutoNum type="arabicPeriod"/>
            </a:pPr>
            <a:r>
              <a:rPr lang="en-US" dirty="0"/>
              <a:t>Use universal precautions in opioid prescribing to detect opioid failure and to keep patients safe.</a:t>
            </a:r>
          </a:p>
          <a:p>
            <a:pPr marL="457200" indent="-457200">
              <a:buAutoNum type="arabicPeriod"/>
            </a:pPr>
            <a:r>
              <a:rPr lang="en-US" dirty="0"/>
              <a:t>Screening tools such as the PEG-3, a risk stratification tool, and the WPI/SSS can help predict/detect opioid failure.</a:t>
            </a:r>
          </a:p>
          <a:p>
            <a:pPr marL="457200" indent="-457200">
              <a:buAutoNum type="arabicPeriod"/>
            </a:pPr>
            <a:r>
              <a:rPr lang="en-US" dirty="0"/>
              <a:t>Fibromyalgia is not an opioid responsive pain condition.</a:t>
            </a:r>
          </a:p>
          <a:p>
            <a:pPr marL="457200" indent="-457200">
              <a:buAutoNum type="arabicPeriod"/>
            </a:pPr>
            <a:r>
              <a:rPr lang="en-US" dirty="0"/>
              <a:t>Use a non-judgmental risk-benefit ratio for opioid prescribing. </a:t>
            </a:r>
          </a:p>
        </p:txBody>
      </p:sp>
    </p:spTree>
    <p:extLst>
      <p:ext uri="{BB962C8B-B14F-4D97-AF65-F5344CB8AC3E}">
        <p14:creationId xmlns:p14="http://schemas.microsoft.com/office/powerpoint/2010/main" val="703616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22" y="2840071"/>
            <a:ext cx="7604983" cy="828210"/>
          </a:xfrm>
        </p:spPr>
        <p:txBody>
          <a:bodyPr/>
          <a:lstStyle/>
          <a:p>
            <a:r>
              <a:rPr lang="en-US" dirty="0"/>
              <a:t>Part 2: Buprenorphine Basics</a:t>
            </a:r>
          </a:p>
        </p:txBody>
      </p:sp>
    </p:spTree>
    <p:extLst>
      <p:ext uri="{BB962C8B-B14F-4D97-AF65-F5344CB8AC3E}">
        <p14:creationId xmlns:p14="http://schemas.microsoft.com/office/powerpoint/2010/main" val="342139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6"/>
                </a:solidFill>
              </a:rPr>
              <a:t>Learning objectives</a:t>
            </a:r>
          </a:p>
        </p:txBody>
      </p:sp>
      <p:sp>
        <p:nvSpPr>
          <p:cNvPr id="3" name="Content Placeholder 2"/>
          <p:cNvSpPr>
            <a:spLocks noGrp="1"/>
          </p:cNvSpPr>
          <p:nvPr>
            <p:ph idx="1"/>
          </p:nvPr>
        </p:nvSpPr>
        <p:spPr/>
        <p:txBody>
          <a:bodyPr/>
          <a:lstStyle/>
          <a:p>
            <a:pPr marL="457200" indent="-457200">
              <a:buClr>
                <a:schemeClr val="accent6"/>
              </a:buClr>
              <a:buAutoNum type="arabicPeriod"/>
            </a:pPr>
            <a:r>
              <a:rPr lang="en-US" dirty="0"/>
              <a:t>Understand the pharmacology of buprenorphine.</a:t>
            </a:r>
          </a:p>
          <a:p>
            <a:pPr marL="457200" indent="-457200">
              <a:buClr>
                <a:schemeClr val="accent6"/>
              </a:buClr>
              <a:buAutoNum type="arabicPeriod"/>
            </a:pPr>
            <a:r>
              <a:rPr lang="en-US" dirty="0">
                <a:solidFill>
                  <a:schemeClr val="tx1"/>
                </a:solidFill>
              </a:rPr>
              <a:t>Implement standard and microdose buprenorphine induction.</a:t>
            </a:r>
          </a:p>
          <a:p>
            <a:pPr marL="457200" indent="-457200">
              <a:buClr>
                <a:schemeClr val="accent6"/>
              </a:buClr>
              <a:buAutoNum type="arabicPeriod"/>
            </a:pPr>
            <a:r>
              <a:rPr lang="en-US" dirty="0"/>
              <a:t>Integrate buprenorphine into your existing primary care practice.</a:t>
            </a:r>
            <a:endParaRPr lang="en-US" dirty="0">
              <a:solidFill>
                <a:schemeClr val="tx1"/>
              </a:solidFill>
            </a:endParaRPr>
          </a:p>
        </p:txBody>
      </p:sp>
    </p:spTree>
    <p:extLst>
      <p:ext uri="{BB962C8B-B14F-4D97-AF65-F5344CB8AC3E}">
        <p14:creationId xmlns:p14="http://schemas.microsoft.com/office/powerpoint/2010/main" val="44324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152400"/>
            <a:ext cx="8229600" cy="1143000"/>
          </a:xfrm>
        </p:spPr>
        <p:txBody>
          <a:bodyPr>
            <a:normAutofit/>
          </a:bodyPr>
          <a:lstStyle/>
          <a:p>
            <a:pPr algn="l"/>
            <a:r>
              <a:rPr lang="en-US" sz="3400" b="1" dirty="0">
                <a:solidFill>
                  <a:schemeClr val="accent6"/>
                </a:solidFill>
              </a:rPr>
              <a:t>Pharmacotherapy for Opioid Use Disorder</a:t>
            </a:r>
          </a:p>
        </p:txBody>
      </p:sp>
      <p:grpSp>
        <p:nvGrpSpPr>
          <p:cNvPr id="2" name="Group 3"/>
          <p:cNvGrpSpPr>
            <a:grpSpLocks/>
          </p:cNvGrpSpPr>
          <p:nvPr/>
        </p:nvGrpSpPr>
        <p:grpSpPr bwMode="auto">
          <a:xfrm>
            <a:off x="2206625" y="5665786"/>
            <a:ext cx="5489575" cy="735014"/>
            <a:chOff x="1419" y="3456"/>
            <a:chExt cx="3458" cy="463"/>
          </a:xfrm>
        </p:grpSpPr>
        <p:grpSp>
          <p:nvGrpSpPr>
            <p:cNvPr id="3" name="Group 4"/>
            <p:cNvGrpSpPr>
              <a:grpSpLocks/>
            </p:cNvGrpSpPr>
            <p:nvPr/>
          </p:nvGrpSpPr>
          <p:grpSpPr bwMode="auto">
            <a:xfrm>
              <a:off x="1436" y="3536"/>
              <a:ext cx="3392" cy="383"/>
              <a:chOff x="1457" y="2930"/>
              <a:chExt cx="3051" cy="324"/>
            </a:xfrm>
          </p:grpSpPr>
          <p:sp>
            <p:nvSpPr>
              <p:cNvPr id="73733" name="Rectangle 5"/>
              <p:cNvSpPr>
                <a:spLocks noChangeArrowheads="1"/>
              </p:cNvSpPr>
              <p:nvPr/>
            </p:nvSpPr>
            <p:spPr bwMode="auto">
              <a:xfrm>
                <a:off x="1457" y="2930"/>
                <a:ext cx="420"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no drug</a:t>
                </a:r>
                <a:endParaRPr lang="en-US" sz="2400" b="1" dirty="0">
                  <a:latin typeface="+mj-lt"/>
                </a:endParaRPr>
              </a:p>
            </p:txBody>
          </p:sp>
          <p:sp>
            <p:nvSpPr>
              <p:cNvPr id="73734" name="Rectangle 6"/>
              <p:cNvSpPr>
                <a:spLocks noChangeArrowheads="1"/>
              </p:cNvSpPr>
              <p:nvPr/>
            </p:nvSpPr>
            <p:spPr bwMode="auto">
              <a:xfrm>
                <a:off x="3985" y="2934"/>
                <a:ext cx="523"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high dose</a:t>
                </a:r>
                <a:endParaRPr lang="en-US" sz="2400" b="1" dirty="0">
                  <a:latin typeface="+mj-lt"/>
                </a:endParaRPr>
              </a:p>
            </p:txBody>
          </p:sp>
          <p:sp>
            <p:nvSpPr>
              <p:cNvPr id="73735" name="Rectangle 7"/>
              <p:cNvSpPr>
                <a:spLocks noChangeArrowheads="1"/>
              </p:cNvSpPr>
              <p:nvPr/>
            </p:nvSpPr>
            <p:spPr bwMode="auto">
              <a:xfrm>
                <a:off x="2609" y="3106"/>
                <a:ext cx="674" cy="148"/>
              </a:xfrm>
              <a:prstGeom prst="rect">
                <a:avLst/>
              </a:prstGeom>
              <a:noFill/>
              <a:ln w="9525">
                <a:noFill/>
                <a:miter lim="800000"/>
                <a:headEnd/>
                <a:tailEnd/>
              </a:ln>
            </p:spPr>
            <p:txBody>
              <a:bodyPr wrap="none" lIns="0" tIns="0" rIns="0" bIns="0">
                <a:spAutoFit/>
              </a:bodyPr>
              <a:lstStyle/>
              <a:p>
                <a:pPr algn="l" eaLnBrk="0" hangingPunct="0"/>
                <a:r>
                  <a:rPr lang="en-US" sz="1800" b="1" dirty="0">
                    <a:latin typeface="+mj-lt"/>
                  </a:rPr>
                  <a:t>Drug Dose</a:t>
                </a:r>
              </a:p>
            </p:txBody>
          </p:sp>
          <p:sp>
            <p:nvSpPr>
              <p:cNvPr id="73736" name="Rectangle 8"/>
              <p:cNvSpPr>
                <a:spLocks noChangeArrowheads="1"/>
              </p:cNvSpPr>
              <p:nvPr/>
            </p:nvSpPr>
            <p:spPr bwMode="auto">
              <a:xfrm>
                <a:off x="2159" y="2934"/>
                <a:ext cx="470" cy="123"/>
              </a:xfrm>
              <a:prstGeom prst="rect">
                <a:avLst/>
              </a:prstGeom>
              <a:noFill/>
              <a:ln w="9525">
                <a:noFill/>
                <a:miter lim="800000"/>
                <a:headEnd/>
                <a:tailEnd/>
              </a:ln>
            </p:spPr>
            <p:txBody>
              <a:bodyPr wrap="none" lIns="0" tIns="0" rIns="0" bIns="0">
                <a:spAutoFit/>
              </a:bodyPr>
              <a:lstStyle/>
              <a:p>
                <a:pPr algn="l" eaLnBrk="0" hangingPunct="0"/>
                <a:r>
                  <a:rPr lang="en-US" sz="1500" b="1" dirty="0">
                    <a:latin typeface="+mj-lt"/>
                  </a:rPr>
                  <a:t>low dose</a:t>
                </a:r>
                <a:endParaRPr lang="en-US" sz="2400" b="1" dirty="0">
                  <a:latin typeface="+mj-lt"/>
                </a:endParaRPr>
              </a:p>
            </p:txBody>
          </p:sp>
        </p:grpSp>
        <p:grpSp>
          <p:nvGrpSpPr>
            <p:cNvPr id="4" name="Group 9"/>
            <p:cNvGrpSpPr>
              <a:grpSpLocks/>
            </p:cNvGrpSpPr>
            <p:nvPr/>
          </p:nvGrpSpPr>
          <p:grpSpPr bwMode="auto">
            <a:xfrm>
              <a:off x="1419" y="3456"/>
              <a:ext cx="3458" cy="60"/>
              <a:chOff x="1419" y="3456"/>
              <a:chExt cx="3458" cy="60"/>
            </a:xfrm>
          </p:grpSpPr>
          <p:sp>
            <p:nvSpPr>
              <p:cNvPr id="73738" name="Line 10"/>
              <p:cNvSpPr>
                <a:spLocks noChangeShapeType="1"/>
              </p:cNvSpPr>
              <p:nvPr/>
            </p:nvSpPr>
            <p:spPr bwMode="auto">
              <a:xfrm flipV="1">
                <a:off x="1677" y="3456"/>
                <a:ext cx="1" cy="60"/>
              </a:xfrm>
              <a:prstGeom prst="line">
                <a:avLst/>
              </a:prstGeom>
              <a:noFill/>
              <a:ln w="15875">
                <a:solidFill>
                  <a:schemeClr val="tx1"/>
                </a:solidFill>
                <a:round/>
                <a:headEnd/>
                <a:tailEnd/>
              </a:ln>
            </p:spPr>
            <p:txBody>
              <a:bodyPr/>
              <a:lstStyle/>
              <a:p>
                <a:endParaRPr lang="en-US" dirty="0"/>
              </a:p>
            </p:txBody>
          </p:sp>
          <p:sp>
            <p:nvSpPr>
              <p:cNvPr id="73739" name="Line 11"/>
              <p:cNvSpPr>
                <a:spLocks noChangeShapeType="1"/>
              </p:cNvSpPr>
              <p:nvPr/>
            </p:nvSpPr>
            <p:spPr bwMode="auto">
              <a:xfrm flipV="1">
                <a:off x="1940" y="3456"/>
                <a:ext cx="2" cy="60"/>
              </a:xfrm>
              <a:prstGeom prst="line">
                <a:avLst/>
              </a:prstGeom>
              <a:noFill/>
              <a:ln w="15875">
                <a:solidFill>
                  <a:schemeClr val="tx1"/>
                </a:solidFill>
                <a:round/>
                <a:headEnd/>
                <a:tailEnd/>
              </a:ln>
            </p:spPr>
            <p:txBody>
              <a:bodyPr/>
              <a:lstStyle/>
              <a:p>
                <a:endParaRPr lang="en-US" dirty="0"/>
              </a:p>
            </p:txBody>
          </p:sp>
          <p:sp>
            <p:nvSpPr>
              <p:cNvPr id="73740" name="Line 12"/>
              <p:cNvSpPr>
                <a:spLocks noChangeShapeType="1"/>
              </p:cNvSpPr>
              <p:nvPr/>
            </p:nvSpPr>
            <p:spPr bwMode="auto">
              <a:xfrm flipV="1">
                <a:off x="2206" y="3456"/>
                <a:ext cx="1" cy="60"/>
              </a:xfrm>
              <a:prstGeom prst="line">
                <a:avLst/>
              </a:prstGeom>
              <a:noFill/>
              <a:ln w="15875">
                <a:solidFill>
                  <a:schemeClr val="tx1"/>
                </a:solidFill>
                <a:round/>
                <a:headEnd/>
                <a:tailEnd/>
              </a:ln>
            </p:spPr>
            <p:txBody>
              <a:bodyPr/>
              <a:lstStyle/>
              <a:p>
                <a:endParaRPr lang="en-US" dirty="0"/>
              </a:p>
            </p:txBody>
          </p:sp>
          <p:sp>
            <p:nvSpPr>
              <p:cNvPr id="73741" name="Line 13"/>
              <p:cNvSpPr>
                <a:spLocks noChangeShapeType="1"/>
              </p:cNvSpPr>
              <p:nvPr/>
            </p:nvSpPr>
            <p:spPr bwMode="auto">
              <a:xfrm flipV="1">
                <a:off x="2471" y="3456"/>
                <a:ext cx="1" cy="60"/>
              </a:xfrm>
              <a:prstGeom prst="line">
                <a:avLst/>
              </a:prstGeom>
              <a:noFill/>
              <a:ln w="15875">
                <a:solidFill>
                  <a:schemeClr val="tx1"/>
                </a:solidFill>
                <a:round/>
                <a:headEnd/>
                <a:tailEnd/>
              </a:ln>
            </p:spPr>
            <p:txBody>
              <a:bodyPr/>
              <a:lstStyle/>
              <a:p>
                <a:endParaRPr lang="en-US" dirty="0"/>
              </a:p>
            </p:txBody>
          </p:sp>
          <p:sp>
            <p:nvSpPr>
              <p:cNvPr id="73742" name="Line 14"/>
              <p:cNvSpPr>
                <a:spLocks noChangeShapeType="1"/>
              </p:cNvSpPr>
              <p:nvPr/>
            </p:nvSpPr>
            <p:spPr bwMode="auto">
              <a:xfrm flipV="1">
                <a:off x="2734" y="3456"/>
                <a:ext cx="1" cy="60"/>
              </a:xfrm>
              <a:prstGeom prst="line">
                <a:avLst/>
              </a:prstGeom>
              <a:noFill/>
              <a:ln w="15875">
                <a:solidFill>
                  <a:schemeClr val="tx1"/>
                </a:solidFill>
                <a:round/>
                <a:headEnd/>
                <a:tailEnd/>
              </a:ln>
            </p:spPr>
            <p:txBody>
              <a:bodyPr/>
              <a:lstStyle/>
              <a:p>
                <a:endParaRPr lang="en-US" dirty="0"/>
              </a:p>
            </p:txBody>
          </p:sp>
          <p:sp>
            <p:nvSpPr>
              <p:cNvPr id="73743" name="Line 15"/>
              <p:cNvSpPr>
                <a:spLocks noChangeShapeType="1"/>
              </p:cNvSpPr>
              <p:nvPr/>
            </p:nvSpPr>
            <p:spPr bwMode="auto">
              <a:xfrm flipV="1">
                <a:off x="3011" y="3456"/>
                <a:ext cx="1" cy="60"/>
              </a:xfrm>
              <a:prstGeom prst="line">
                <a:avLst/>
              </a:prstGeom>
              <a:noFill/>
              <a:ln w="15875">
                <a:solidFill>
                  <a:schemeClr val="tx1"/>
                </a:solidFill>
                <a:round/>
                <a:headEnd/>
                <a:tailEnd/>
              </a:ln>
            </p:spPr>
            <p:txBody>
              <a:bodyPr/>
              <a:lstStyle/>
              <a:p>
                <a:endParaRPr lang="en-US" dirty="0"/>
              </a:p>
            </p:txBody>
          </p:sp>
          <p:sp>
            <p:nvSpPr>
              <p:cNvPr id="73744" name="Line 16"/>
              <p:cNvSpPr>
                <a:spLocks noChangeShapeType="1"/>
              </p:cNvSpPr>
              <p:nvPr/>
            </p:nvSpPr>
            <p:spPr bwMode="auto">
              <a:xfrm flipV="1">
                <a:off x="3276" y="3456"/>
                <a:ext cx="1" cy="60"/>
              </a:xfrm>
              <a:prstGeom prst="line">
                <a:avLst/>
              </a:prstGeom>
              <a:noFill/>
              <a:ln w="15875">
                <a:solidFill>
                  <a:schemeClr val="tx1"/>
                </a:solidFill>
                <a:round/>
                <a:headEnd/>
                <a:tailEnd/>
              </a:ln>
            </p:spPr>
            <p:txBody>
              <a:bodyPr/>
              <a:lstStyle/>
              <a:p>
                <a:endParaRPr lang="en-US" dirty="0"/>
              </a:p>
            </p:txBody>
          </p:sp>
          <p:sp>
            <p:nvSpPr>
              <p:cNvPr id="73745" name="Line 17"/>
              <p:cNvSpPr>
                <a:spLocks noChangeShapeType="1"/>
              </p:cNvSpPr>
              <p:nvPr/>
            </p:nvSpPr>
            <p:spPr bwMode="auto">
              <a:xfrm flipV="1">
                <a:off x="3540" y="3456"/>
                <a:ext cx="2" cy="60"/>
              </a:xfrm>
              <a:prstGeom prst="line">
                <a:avLst/>
              </a:prstGeom>
              <a:noFill/>
              <a:ln w="15875">
                <a:solidFill>
                  <a:schemeClr val="tx1"/>
                </a:solidFill>
                <a:round/>
                <a:headEnd/>
                <a:tailEnd/>
              </a:ln>
            </p:spPr>
            <p:txBody>
              <a:bodyPr/>
              <a:lstStyle/>
              <a:p>
                <a:endParaRPr lang="en-US" dirty="0"/>
              </a:p>
            </p:txBody>
          </p:sp>
          <p:sp>
            <p:nvSpPr>
              <p:cNvPr id="73746" name="Line 18"/>
              <p:cNvSpPr>
                <a:spLocks noChangeShapeType="1"/>
              </p:cNvSpPr>
              <p:nvPr/>
            </p:nvSpPr>
            <p:spPr bwMode="auto">
              <a:xfrm flipV="1">
                <a:off x="3806" y="3456"/>
                <a:ext cx="1" cy="60"/>
              </a:xfrm>
              <a:prstGeom prst="line">
                <a:avLst/>
              </a:prstGeom>
              <a:noFill/>
              <a:ln w="15875">
                <a:solidFill>
                  <a:schemeClr val="tx1"/>
                </a:solidFill>
                <a:round/>
                <a:headEnd/>
                <a:tailEnd/>
              </a:ln>
            </p:spPr>
            <p:txBody>
              <a:bodyPr/>
              <a:lstStyle/>
              <a:p>
                <a:endParaRPr lang="en-US" dirty="0"/>
              </a:p>
            </p:txBody>
          </p:sp>
          <p:sp>
            <p:nvSpPr>
              <p:cNvPr id="73747" name="Line 19"/>
              <p:cNvSpPr>
                <a:spLocks noChangeShapeType="1"/>
              </p:cNvSpPr>
              <p:nvPr/>
            </p:nvSpPr>
            <p:spPr bwMode="auto">
              <a:xfrm flipV="1">
                <a:off x="4071" y="3456"/>
                <a:ext cx="1" cy="60"/>
              </a:xfrm>
              <a:prstGeom prst="line">
                <a:avLst/>
              </a:prstGeom>
              <a:noFill/>
              <a:ln w="15875">
                <a:solidFill>
                  <a:schemeClr val="tx1"/>
                </a:solidFill>
                <a:round/>
                <a:headEnd/>
                <a:tailEnd/>
              </a:ln>
            </p:spPr>
            <p:txBody>
              <a:bodyPr/>
              <a:lstStyle/>
              <a:p>
                <a:endParaRPr lang="en-US" dirty="0"/>
              </a:p>
            </p:txBody>
          </p:sp>
          <p:sp>
            <p:nvSpPr>
              <p:cNvPr id="73748" name="Line 20"/>
              <p:cNvSpPr>
                <a:spLocks noChangeShapeType="1"/>
              </p:cNvSpPr>
              <p:nvPr/>
            </p:nvSpPr>
            <p:spPr bwMode="auto">
              <a:xfrm flipV="1">
                <a:off x="4334" y="3456"/>
                <a:ext cx="1" cy="60"/>
              </a:xfrm>
              <a:prstGeom prst="line">
                <a:avLst/>
              </a:prstGeom>
              <a:noFill/>
              <a:ln w="15875">
                <a:solidFill>
                  <a:schemeClr val="tx1"/>
                </a:solidFill>
                <a:round/>
                <a:headEnd/>
                <a:tailEnd/>
              </a:ln>
            </p:spPr>
            <p:txBody>
              <a:bodyPr/>
              <a:lstStyle/>
              <a:p>
                <a:endParaRPr lang="en-US" dirty="0"/>
              </a:p>
            </p:txBody>
          </p:sp>
          <p:sp>
            <p:nvSpPr>
              <p:cNvPr id="73749" name="Line 21"/>
              <p:cNvSpPr>
                <a:spLocks noChangeShapeType="1"/>
              </p:cNvSpPr>
              <p:nvPr/>
            </p:nvSpPr>
            <p:spPr bwMode="auto">
              <a:xfrm flipV="1">
                <a:off x="4599" y="3456"/>
                <a:ext cx="1" cy="60"/>
              </a:xfrm>
              <a:prstGeom prst="line">
                <a:avLst/>
              </a:prstGeom>
              <a:noFill/>
              <a:ln w="15875">
                <a:solidFill>
                  <a:schemeClr val="tx1"/>
                </a:solidFill>
                <a:round/>
                <a:headEnd/>
                <a:tailEnd/>
              </a:ln>
            </p:spPr>
            <p:txBody>
              <a:bodyPr/>
              <a:lstStyle/>
              <a:p>
                <a:endParaRPr lang="en-US" dirty="0"/>
              </a:p>
            </p:txBody>
          </p:sp>
          <p:sp>
            <p:nvSpPr>
              <p:cNvPr id="73750" name="Line 22"/>
              <p:cNvSpPr>
                <a:spLocks noChangeShapeType="1"/>
              </p:cNvSpPr>
              <p:nvPr/>
            </p:nvSpPr>
            <p:spPr bwMode="auto">
              <a:xfrm flipV="1">
                <a:off x="4876" y="3456"/>
                <a:ext cx="1" cy="60"/>
              </a:xfrm>
              <a:prstGeom prst="line">
                <a:avLst/>
              </a:prstGeom>
              <a:noFill/>
              <a:ln w="15875">
                <a:solidFill>
                  <a:schemeClr val="tx1"/>
                </a:solidFill>
                <a:round/>
                <a:headEnd/>
                <a:tailEnd/>
              </a:ln>
            </p:spPr>
            <p:txBody>
              <a:bodyPr/>
              <a:lstStyle/>
              <a:p>
                <a:endParaRPr lang="en-US" dirty="0"/>
              </a:p>
            </p:txBody>
          </p:sp>
          <p:sp>
            <p:nvSpPr>
              <p:cNvPr id="73751" name="Line 23"/>
              <p:cNvSpPr>
                <a:spLocks noChangeShapeType="1"/>
              </p:cNvSpPr>
              <p:nvPr/>
            </p:nvSpPr>
            <p:spPr bwMode="auto">
              <a:xfrm>
                <a:off x="1419" y="3456"/>
                <a:ext cx="3456" cy="0"/>
              </a:xfrm>
              <a:prstGeom prst="line">
                <a:avLst/>
              </a:prstGeom>
              <a:noFill/>
              <a:ln w="9525">
                <a:solidFill>
                  <a:schemeClr val="tx1"/>
                </a:solidFill>
                <a:round/>
                <a:headEnd/>
                <a:tailEnd/>
              </a:ln>
              <a:effectLst/>
            </p:spPr>
            <p:txBody>
              <a:bodyPr/>
              <a:lstStyle/>
              <a:p>
                <a:endParaRPr lang="en-US" dirty="0"/>
              </a:p>
            </p:txBody>
          </p:sp>
        </p:grpSp>
      </p:grpSp>
      <p:grpSp>
        <p:nvGrpSpPr>
          <p:cNvPr id="5" name="Group 24"/>
          <p:cNvGrpSpPr>
            <a:grpSpLocks/>
          </p:cNvGrpSpPr>
          <p:nvPr/>
        </p:nvGrpSpPr>
        <p:grpSpPr bwMode="auto">
          <a:xfrm>
            <a:off x="381000" y="1471612"/>
            <a:ext cx="1862138" cy="4319588"/>
            <a:chOff x="240" y="795"/>
            <a:chExt cx="1173" cy="2721"/>
          </a:xfrm>
        </p:grpSpPr>
        <p:grpSp>
          <p:nvGrpSpPr>
            <p:cNvPr id="6" name="Group 25"/>
            <p:cNvGrpSpPr>
              <a:grpSpLocks/>
            </p:cNvGrpSpPr>
            <p:nvPr/>
          </p:nvGrpSpPr>
          <p:grpSpPr bwMode="auto">
            <a:xfrm>
              <a:off x="1340" y="907"/>
              <a:ext cx="73" cy="2609"/>
              <a:chOff x="1340" y="907"/>
              <a:chExt cx="73" cy="2609"/>
            </a:xfrm>
          </p:grpSpPr>
          <p:sp>
            <p:nvSpPr>
              <p:cNvPr id="73754" name="Line 26"/>
              <p:cNvSpPr>
                <a:spLocks noChangeShapeType="1"/>
              </p:cNvSpPr>
              <p:nvPr/>
            </p:nvSpPr>
            <p:spPr bwMode="auto">
              <a:xfrm>
                <a:off x="1376" y="3456"/>
                <a:ext cx="36" cy="1"/>
              </a:xfrm>
              <a:prstGeom prst="line">
                <a:avLst/>
              </a:prstGeom>
              <a:noFill/>
              <a:ln w="15875">
                <a:solidFill>
                  <a:schemeClr val="tx1"/>
                </a:solidFill>
                <a:round/>
                <a:headEnd/>
                <a:tailEnd/>
              </a:ln>
            </p:spPr>
            <p:txBody>
              <a:bodyPr/>
              <a:lstStyle/>
              <a:p>
                <a:endParaRPr lang="en-US" dirty="0"/>
              </a:p>
            </p:txBody>
          </p:sp>
          <p:sp>
            <p:nvSpPr>
              <p:cNvPr id="73755" name="Line 27"/>
              <p:cNvSpPr>
                <a:spLocks noChangeShapeType="1"/>
              </p:cNvSpPr>
              <p:nvPr/>
            </p:nvSpPr>
            <p:spPr bwMode="auto">
              <a:xfrm>
                <a:off x="1376" y="3406"/>
                <a:ext cx="36" cy="1"/>
              </a:xfrm>
              <a:prstGeom prst="line">
                <a:avLst/>
              </a:prstGeom>
              <a:noFill/>
              <a:ln w="15875">
                <a:solidFill>
                  <a:schemeClr val="tx1"/>
                </a:solidFill>
                <a:round/>
                <a:headEnd/>
                <a:tailEnd/>
              </a:ln>
            </p:spPr>
            <p:txBody>
              <a:bodyPr/>
              <a:lstStyle/>
              <a:p>
                <a:endParaRPr lang="en-US" dirty="0"/>
              </a:p>
            </p:txBody>
          </p:sp>
          <p:sp>
            <p:nvSpPr>
              <p:cNvPr id="73756" name="Line 28"/>
              <p:cNvSpPr>
                <a:spLocks noChangeShapeType="1"/>
              </p:cNvSpPr>
              <p:nvPr/>
            </p:nvSpPr>
            <p:spPr bwMode="auto">
              <a:xfrm>
                <a:off x="1376" y="3355"/>
                <a:ext cx="36" cy="1"/>
              </a:xfrm>
              <a:prstGeom prst="line">
                <a:avLst/>
              </a:prstGeom>
              <a:noFill/>
              <a:ln w="15875">
                <a:solidFill>
                  <a:schemeClr val="tx1"/>
                </a:solidFill>
                <a:round/>
                <a:headEnd/>
                <a:tailEnd/>
              </a:ln>
            </p:spPr>
            <p:txBody>
              <a:bodyPr/>
              <a:lstStyle/>
              <a:p>
                <a:endParaRPr lang="en-US" dirty="0"/>
              </a:p>
            </p:txBody>
          </p:sp>
          <p:sp>
            <p:nvSpPr>
              <p:cNvPr id="73757" name="Line 29"/>
              <p:cNvSpPr>
                <a:spLocks noChangeShapeType="1"/>
              </p:cNvSpPr>
              <p:nvPr/>
            </p:nvSpPr>
            <p:spPr bwMode="auto">
              <a:xfrm>
                <a:off x="1376" y="3304"/>
                <a:ext cx="36" cy="1"/>
              </a:xfrm>
              <a:prstGeom prst="line">
                <a:avLst/>
              </a:prstGeom>
              <a:noFill/>
              <a:ln w="15875">
                <a:solidFill>
                  <a:schemeClr val="tx1"/>
                </a:solidFill>
                <a:round/>
                <a:headEnd/>
                <a:tailEnd/>
              </a:ln>
            </p:spPr>
            <p:txBody>
              <a:bodyPr/>
              <a:lstStyle/>
              <a:p>
                <a:endParaRPr lang="en-US" dirty="0"/>
              </a:p>
            </p:txBody>
          </p:sp>
          <p:sp>
            <p:nvSpPr>
              <p:cNvPr id="73758" name="Line 30"/>
              <p:cNvSpPr>
                <a:spLocks noChangeShapeType="1"/>
              </p:cNvSpPr>
              <p:nvPr/>
            </p:nvSpPr>
            <p:spPr bwMode="auto">
              <a:xfrm>
                <a:off x="1376" y="3244"/>
                <a:ext cx="36" cy="1"/>
              </a:xfrm>
              <a:prstGeom prst="line">
                <a:avLst/>
              </a:prstGeom>
              <a:noFill/>
              <a:ln w="15875">
                <a:solidFill>
                  <a:schemeClr val="tx1"/>
                </a:solidFill>
                <a:round/>
                <a:headEnd/>
                <a:tailEnd/>
              </a:ln>
            </p:spPr>
            <p:txBody>
              <a:bodyPr/>
              <a:lstStyle/>
              <a:p>
                <a:endParaRPr lang="en-US" dirty="0"/>
              </a:p>
            </p:txBody>
          </p:sp>
          <p:sp>
            <p:nvSpPr>
              <p:cNvPr id="73759" name="Line 31"/>
              <p:cNvSpPr>
                <a:spLocks noChangeShapeType="1"/>
              </p:cNvSpPr>
              <p:nvPr/>
            </p:nvSpPr>
            <p:spPr bwMode="auto">
              <a:xfrm>
                <a:off x="1376" y="3193"/>
                <a:ext cx="36" cy="1"/>
              </a:xfrm>
              <a:prstGeom prst="line">
                <a:avLst/>
              </a:prstGeom>
              <a:noFill/>
              <a:ln w="15875">
                <a:solidFill>
                  <a:schemeClr val="tx1"/>
                </a:solidFill>
                <a:round/>
                <a:headEnd/>
                <a:tailEnd/>
              </a:ln>
            </p:spPr>
            <p:txBody>
              <a:bodyPr/>
              <a:lstStyle/>
              <a:p>
                <a:endParaRPr lang="en-US" dirty="0"/>
              </a:p>
            </p:txBody>
          </p:sp>
          <p:sp>
            <p:nvSpPr>
              <p:cNvPr id="73760" name="Line 32"/>
              <p:cNvSpPr>
                <a:spLocks noChangeShapeType="1"/>
              </p:cNvSpPr>
              <p:nvPr/>
            </p:nvSpPr>
            <p:spPr bwMode="auto">
              <a:xfrm>
                <a:off x="1376" y="3142"/>
                <a:ext cx="36" cy="1"/>
              </a:xfrm>
              <a:prstGeom prst="line">
                <a:avLst/>
              </a:prstGeom>
              <a:noFill/>
              <a:ln w="15875">
                <a:solidFill>
                  <a:schemeClr val="tx1"/>
                </a:solidFill>
                <a:round/>
                <a:headEnd/>
                <a:tailEnd/>
              </a:ln>
            </p:spPr>
            <p:txBody>
              <a:bodyPr/>
              <a:lstStyle/>
              <a:p>
                <a:endParaRPr lang="en-US" dirty="0"/>
              </a:p>
            </p:txBody>
          </p:sp>
          <p:sp>
            <p:nvSpPr>
              <p:cNvPr id="73761" name="Line 33"/>
              <p:cNvSpPr>
                <a:spLocks noChangeShapeType="1"/>
              </p:cNvSpPr>
              <p:nvPr/>
            </p:nvSpPr>
            <p:spPr bwMode="auto">
              <a:xfrm>
                <a:off x="1376" y="3091"/>
                <a:ext cx="36" cy="1"/>
              </a:xfrm>
              <a:prstGeom prst="line">
                <a:avLst/>
              </a:prstGeom>
              <a:noFill/>
              <a:ln w="15875">
                <a:solidFill>
                  <a:schemeClr val="tx1"/>
                </a:solidFill>
                <a:round/>
                <a:headEnd/>
                <a:tailEnd/>
              </a:ln>
            </p:spPr>
            <p:txBody>
              <a:bodyPr/>
              <a:lstStyle/>
              <a:p>
                <a:endParaRPr lang="en-US" dirty="0"/>
              </a:p>
            </p:txBody>
          </p:sp>
          <p:sp>
            <p:nvSpPr>
              <p:cNvPr id="73762" name="Line 34"/>
              <p:cNvSpPr>
                <a:spLocks noChangeShapeType="1"/>
              </p:cNvSpPr>
              <p:nvPr/>
            </p:nvSpPr>
            <p:spPr bwMode="auto">
              <a:xfrm>
                <a:off x="1376" y="3042"/>
                <a:ext cx="36" cy="1"/>
              </a:xfrm>
              <a:prstGeom prst="line">
                <a:avLst/>
              </a:prstGeom>
              <a:noFill/>
              <a:ln w="15875">
                <a:solidFill>
                  <a:schemeClr val="tx1"/>
                </a:solidFill>
                <a:round/>
                <a:headEnd/>
                <a:tailEnd/>
              </a:ln>
            </p:spPr>
            <p:txBody>
              <a:bodyPr/>
              <a:lstStyle/>
              <a:p>
                <a:endParaRPr lang="en-US" dirty="0"/>
              </a:p>
            </p:txBody>
          </p:sp>
          <p:sp>
            <p:nvSpPr>
              <p:cNvPr id="73763" name="Line 35"/>
              <p:cNvSpPr>
                <a:spLocks noChangeShapeType="1"/>
              </p:cNvSpPr>
              <p:nvPr/>
            </p:nvSpPr>
            <p:spPr bwMode="auto">
              <a:xfrm>
                <a:off x="1376" y="2991"/>
                <a:ext cx="36" cy="1"/>
              </a:xfrm>
              <a:prstGeom prst="line">
                <a:avLst/>
              </a:prstGeom>
              <a:noFill/>
              <a:ln w="15875">
                <a:solidFill>
                  <a:schemeClr val="tx1"/>
                </a:solidFill>
                <a:round/>
                <a:headEnd/>
                <a:tailEnd/>
              </a:ln>
            </p:spPr>
            <p:txBody>
              <a:bodyPr/>
              <a:lstStyle/>
              <a:p>
                <a:endParaRPr lang="en-US" dirty="0"/>
              </a:p>
            </p:txBody>
          </p:sp>
          <p:sp>
            <p:nvSpPr>
              <p:cNvPr id="73764" name="Line 36"/>
              <p:cNvSpPr>
                <a:spLocks noChangeShapeType="1"/>
              </p:cNvSpPr>
              <p:nvPr/>
            </p:nvSpPr>
            <p:spPr bwMode="auto">
              <a:xfrm>
                <a:off x="1376" y="2940"/>
                <a:ext cx="36" cy="1"/>
              </a:xfrm>
              <a:prstGeom prst="line">
                <a:avLst/>
              </a:prstGeom>
              <a:noFill/>
              <a:ln w="15875">
                <a:solidFill>
                  <a:schemeClr val="tx1"/>
                </a:solidFill>
                <a:round/>
                <a:headEnd/>
                <a:tailEnd/>
              </a:ln>
            </p:spPr>
            <p:txBody>
              <a:bodyPr/>
              <a:lstStyle/>
              <a:p>
                <a:endParaRPr lang="en-US" dirty="0"/>
              </a:p>
            </p:txBody>
          </p:sp>
          <p:sp>
            <p:nvSpPr>
              <p:cNvPr id="73765" name="Line 37"/>
              <p:cNvSpPr>
                <a:spLocks noChangeShapeType="1"/>
              </p:cNvSpPr>
              <p:nvPr/>
            </p:nvSpPr>
            <p:spPr bwMode="auto">
              <a:xfrm>
                <a:off x="1376" y="2890"/>
                <a:ext cx="36" cy="1"/>
              </a:xfrm>
              <a:prstGeom prst="line">
                <a:avLst/>
              </a:prstGeom>
              <a:noFill/>
              <a:ln w="15875">
                <a:solidFill>
                  <a:schemeClr val="tx1"/>
                </a:solidFill>
                <a:round/>
                <a:headEnd/>
                <a:tailEnd/>
              </a:ln>
            </p:spPr>
            <p:txBody>
              <a:bodyPr/>
              <a:lstStyle/>
              <a:p>
                <a:endParaRPr lang="en-US" dirty="0"/>
              </a:p>
            </p:txBody>
          </p:sp>
          <p:sp>
            <p:nvSpPr>
              <p:cNvPr id="73766" name="Line 38"/>
              <p:cNvSpPr>
                <a:spLocks noChangeShapeType="1"/>
              </p:cNvSpPr>
              <p:nvPr/>
            </p:nvSpPr>
            <p:spPr bwMode="auto">
              <a:xfrm>
                <a:off x="1376" y="2839"/>
                <a:ext cx="36" cy="1"/>
              </a:xfrm>
              <a:prstGeom prst="line">
                <a:avLst/>
              </a:prstGeom>
              <a:noFill/>
              <a:ln w="15875">
                <a:solidFill>
                  <a:schemeClr val="tx1"/>
                </a:solidFill>
                <a:round/>
                <a:headEnd/>
                <a:tailEnd/>
              </a:ln>
            </p:spPr>
            <p:txBody>
              <a:bodyPr/>
              <a:lstStyle/>
              <a:p>
                <a:endParaRPr lang="en-US" dirty="0"/>
              </a:p>
            </p:txBody>
          </p:sp>
          <p:sp>
            <p:nvSpPr>
              <p:cNvPr id="73767" name="Line 39"/>
              <p:cNvSpPr>
                <a:spLocks noChangeShapeType="1"/>
              </p:cNvSpPr>
              <p:nvPr/>
            </p:nvSpPr>
            <p:spPr bwMode="auto">
              <a:xfrm>
                <a:off x="1376" y="2788"/>
                <a:ext cx="36" cy="2"/>
              </a:xfrm>
              <a:prstGeom prst="line">
                <a:avLst/>
              </a:prstGeom>
              <a:noFill/>
              <a:ln w="15875">
                <a:solidFill>
                  <a:schemeClr val="tx1"/>
                </a:solidFill>
                <a:round/>
                <a:headEnd/>
                <a:tailEnd/>
              </a:ln>
            </p:spPr>
            <p:txBody>
              <a:bodyPr/>
              <a:lstStyle/>
              <a:p>
                <a:endParaRPr lang="en-US" dirty="0"/>
              </a:p>
            </p:txBody>
          </p:sp>
          <p:sp>
            <p:nvSpPr>
              <p:cNvPr id="73768" name="Line 40"/>
              <p:cNvSpPr>
                <a:spLocks noChangeShapeType="1"/>
              </p:cNvSpPr>
              <p:nvPr/>
            </p:nvSpPr>
            <p:spPr bwMode="auto">
              <a:xfrm>
                <a:off x="1376" y="2738"/>
                <a:ext cx="36" cy="1"/>
              </a:xfrm>
              <a:prstGeom prst="line">
                <a:avLst/>
              </a:prstGeom>
              <a:noFill/>
              <a:ln w="15875">
                <a:solidFill>
                  <a:schemeClr val="tx1"/>
                </a:solidFill>
                <a:round/>
                <a:headEnd/>
                <a:tailEnd/>
              </a:ln>
            </p:spPr>
            <p:txBody>
              <a:bodyPr/>
              <a:lstStyle/>
              <a:p>
                <a:endParaRPr lang="en-US" dirty="0"/>
              </a:p>
            </p:txBody>
          </p:sp>
          <p:sp>
            <p:nvSpPr>
              <p:cNvPr id="73769" name="Line 41"/>
              <p:cNvSpPr>
                <a:spLocks noChangeShapeType="1"/>
              </p:cNvSpPr>
              <p:nvPr/>
            </p:nvSpPr>
            <p:spPr bwMode="auto">
              <a:xfrm>
                <a:off x="1376" y="2688"/>
                <a:ext cx="36" cy="1"/>
              </a:xfrm>
              <a:prstGeom prst="line">
                <a:avLst/>
              </a:prstGeom>
              <a:noFill/>
              <a:ln w="15875">
                <a:solidFill>
                  <a:schemeClr val="tx1"/>
                </a:solidFill>
                <a:round/>
                <a:headEnd/>
                <a:tailEnd/>
              </a:ln>
            </p:spPr>
            <p:txBody>
              <a:bodyPr/>
              <a:lstStyle/>
              <a:p>
                <a:endParaRPr lang="en-US" dirty="0"/>
              </a:p>
            </p:txBody>
          </p:sp>
          <p:sp>
            <p:nvSpPr>
              <p:cNvPr id="73770" name="Line 42"/>
              <p:cNvSpPr>
                <a:spLocks noChangeShapeType="1"/>
              </p:cNvSpPr>
              <p:nvPr/>
            </p:nvSpPr>
            <p:spPr bwMode="auto">
              <a:xfrm>
                <a:off x="1376" y="2636"/>
                <a:ext cx="36" cy="1"/>
              </a:xfrm>
              <a:prstGeom prst="line">
                <a:avLst/>
              </a:prstGeom>
              <a:noFill/>
              <a:ln w="15875">
                <a:solidFill>
                  <a:schemeClr val="tx1"/>
                </a:solidFill>
                <a:round/>
                <a:headEnd/>
                <a:tailEnd/>
              </a:ln>
            </p:spPr>
            <p:txBody>
              <a:bodyPr/>
              <a:lstStyle/>
              <a:p>
                <a:endParaRPr lang="en-US" dirty="0"/>
              </a:p>
            </p:txBody>
          </p:sp>
          <p:sp>
            <p:nvSpPr>
              <p:cNvPr id="73771" name="Line 43"/>
              <p:cNvSpPr>
                <a:spLocks noChangeShapeType="1"/>
              </p:cNvSpPr>
              <p:nvPr/>
            </p:nvSpPr>
            <p:spPr bwMode="auto">
              <a:xfrm>
                <a:off x="1376" y="2586"/>
                <a:ext cx="36" cy="1"/>
              </a:xfrm>
              <a:prstGeom prst="line">
                <a:avLst/>
              </a:prstGeom>
              <a:noFill/>
              <a:ln w="15875">
                <a:solidFill>
                  <a:schemeClr val="tx1"/>
                </a:solidFill>
                <a:round/>
                <a:headEnd/>
                <a:tailEnd/>
              </a:ln>
            </p:spPr>
            <p:txBody>
              <a:bodyPr/>
              <a:lstStyle/>
              <a:p>
                <a:endParaRPr lang="en-US" dirty="0"/>
              </a:p>
            </p:txBody>
          </p:sp>
          <p:sp>
            <p:nvSpPr>
              <p:cNvPr id="73772" name="Line 44"/>
              <p:cNvSpPr>
                <a:spLocks noChangeShapeType="1"/>
              </p:cNvSpPr>
              <p:nvPr/>
            </p:nvSpPr>
            <p:spPr bwMode="auto">
              <a:xfrm>
                <a:off x="1376" y="2536"/>
                <a:ext cx="36" cy="2"/>
              </a:xfrm>
              <a:prstGeom prst="line">
                <a:avLst/>
              </a:prstGeom>
              <a:noFill/>
              <a:ln w="15875">
                <a:solidFill>
                  <a:schemeClr val="tx1"/>
                </a:solidFill>
                <a:round/>
                <a:headEnd/>
                <a:tailEnd/>
              </a:ln>
            </p:spPr>
            <p:txBody>
              <a:bodyPr/>
              <a:lstStyle/>
              <a:p>
                <a:endParaRPr lang="en-US" dirty="0"/>
              </a:p>
            </p:txBody>
          </p:sp>
          <p:sp>
            <p:nvSpPr>
              <p:cNvPr id="73773" name="Line 45"/>
              <p:cNvSpPr>
                <a:spLocks noChangeShapeType="1"/>
              </p:cNvSpPr>
              <p:nvPr/>
            </p:nvSpPr>
            <p:spPr bwMode="auto">
              <a:xfrm>
                <a:off x="1376" y="2484"/>
                <a:ext cx="36" cy="2"/>
              </a:xfrm>
              <a:prstGeom prst="line">
                <a:avLst/>
              </a:prstGeom>
              <a:noFill/>
              <a:ln w="15875">
                <a:solidFill>
                  <a:schemeClr val="tx1"/>
                </a:solidFill>
                <a:round/>
                <a:headEnd/>
                <a:tailEnd/>
              </a:ln>
            </p:spPr>
            <p:txBody>
              <a:bodyPr/>
              <a:lstStyle/>
              <a:p>
                <a:endParaRPr lang="en-US" dirty="0"/>
              </a:p>
            </p:txBody>
          </p:sp>
          <p:sp>
            <p:nvSpPr>
              <p:cNvPr id="73774" name="Line 46"/>
              <p:cNvSpPr>
                <a:spLocks noChangeShapeType="1"/>
              </p:cNvSpPr>
              <p:nvPr/>
            </p:nvSpPr>
            <p:spPr bwMode="auto">
              <a:xfrm>
                <a:off x="1376" y="2435"/>
                <a:ext cx="36" cy="1"/>
              </a:xfrm>
              <a:prstGeom prst="line">
                <a:avLst/>
              </a:prstGeom>
              <a:noFill/>
              <a:ln w="15875">
                <a:solidFill>
                  <a:schemeClr val="tx1"/>
                </a:solidFill>
                <a:round/>
                <a:headEnd/>
                <a:tailEnd/>
              </a:ln>
            </p:spPr>
            <p:txBody>
              <a:bodyPr/>
              <a:lstStyle/>
              <a:p>
                <a:endParaRPr lang="en-US" dirty="0"/>
              </a:p>
            </p:txBody>
          </p:sp>
          <p:sp>
            <p:nvSpPr>
              <p:cNvPr id="73775" name="Line 47"/>
              <p:cNvSpPr>
                <a:spLocks noChangeShapeType="1"/>
              </p:cNvSpPr>
              <p:nvPr/>
            </p:nvSpPr>
            <p:spPr bwMode="auto">
              <a:xfrm>
                <a:off x="1376" y="2384"/>
                <a:ext cx="36" cy="1"/>
              </a:xfrm>
              <a:prstGeom prst="line">
                <a:avLst/>
              </a:prstGeom>
              <a:noFill/>
              <a:ln w="15875">
                <a:solidFill>
                  <a:schemeClr val="tx1"/>
                </a:solidFill>
                <a:round/>
                <a:headEnd/>
                <a:tailEnd/>
              </a:ln>
            </p:spPr>
            <p:txBody>
              <a:bodyPr/>
              <a:lstStyle/>
              <a:p>
                <a:endParaRPr lang="en-US" dirty="0"/>
              </a:p>
            </p:txBody>
          </p:sp>
          <p:sp>
            <p:nvSpPr>
              <p:cNvPr id="73776" name="Line 48"/>
              <p:cNvSpPr>
                <a:spLocks noChangeShapeType="1"/>
              </p:cNvSpPr>
              <p:nvPr/>
            </p:nvSpPr>
            <p:spPr bwMode="auto">
              <a:xfrm>
                <a:off x="1376" y="2333"/>
                <a:ext cx="36" cy="1"/>
              </a:xfrm>
              <a:prstGeom prst="line">
                <a:avLst/>
              </a:prstGeom>
              <a:noFill/>
              <a:ln w="15875">
                <a:solidFill>
                  <a:schemeClr val="tx1"/>
                </a:solidFill>
                <a:round/>
                <a:headEnd/>
                <a:tailEnd/>
              </a:ln>
            </p:spPr>
            <p:txBody>
              <a:bodyPr/>
              <a:lstStyle/>
              <a:p>
                <a:endParaRPr lang="en-US" dirty="0"/>
              </a:p>
            </p:txBody>
          </p:sp>
          <p:sp>
            <p:nvSpPr>
              <p:cNvPr id="73777" name="Line 49"/>
              <p:cNvSpPr>
                <a:spLocks noChangeShapeType="1"/>
              </p:cNvSpPr>
              <p:nvPr/>
            </p:nvSpPr>
            <p:spPr bwMode="auto">
              <a:xfrm>
                <a:off x="1376" y="2282"/>
                <a:ext cx="36" cy="1"/>
              </a:xfrm>
              <a:prstGeom prst="line">
                <a:avLst/>
              </a:prstGeom>
              <a:noFill/>
              <a:ln w="15875">
                <a:solidFill>
                  <a:schemeClr val="tx1"/>
                </a:solidFill>
                <a:round/>
                <a:headEnd/>
                <a:tailEnd/>
              </a:ln>
            </p:spPr>
            <p:txBody>
              <a:bodyPr/>
              <a:lstStyle/>
              <a:p>
                <a:endParaRPr lang="en-US" dirty="0"/>
              </a:p>
            </p:txBody>
          </p:sp>
          <p:sp>
            <p:nvSpPr>
              <p:cNvPr id="73778" name="Line 50"/>
              <p:cNvSpPr>
                <a:spLocks noChangeShapeType="1"/>
              </p:cNvSpPr>
              <p:nvPr/>
            </p:nvSpPr>
            <p:spPr bwMode="auto">
              <a:xfrm>
                <a:off x="1376" y="2232"/>
                <a:ext cx="36" cy="1"/>
              </a:xfrm>
              <a:prstGeom prst="line">
                <a:avLst/>
              </a:prstGeom>
              <a:noFill/>
              <a:ln w="15875">
                <a:solidFill>
                  <a:schemeClr val="tx1"/>
                </a:solidFill>
                <a:round/>
                <a:headEnd/>
                <a:tailEnd/>
              </a:ln>
            </p:spPr>
            <p:txBody>
              <a:bodyPr/>
              <a:lstStyle/>
              <a:p>
                <a:endParaRPr lang="en-US" dirty="0"/>
              </a:p>
            </p:txBody>
          </p:sp>
          <p:sp>
            <p:nvSpPr>
              <p:cNvPr id="73779" name="Line 51"/>
              <p:cNvSpPr>
                <a:spLocks noChangeShapeType="1"/>
              </p:cNvSpPr>
              <p:nvPr/>
            </p:nvSpPr>
            <p:spPr bwMode="auto">
              <a:xfrm>
                <a:off x="1376" y="2181"/>
                <a:ext cx="36" cy="0"/>
              </a:xfrm>
              <a:prstGeom prst="line">
                <a:avLst/>
              </a:prstGeom>
              <a:noFill/>
              <a:ln w="15875">
                <a:solidFill>
                  <a:schemeClr val="tx1"/>
                </a:solidFill>
                <a:round/>
                <a:headEnd/>
                <a:tailEnd/>
              </a:ln>
            </p:spPr>
            <p:txBody>
              <a:bodyPr/>
              <a:lstStyle/>
              <a:p>
                <a:endParaRPr lang="en-US" dirty="0"/>
              </a:p>
            </p:txBody>
          </p:sp>
          <p:sp>
            <p:nvSpPr>
              <p:cNvPr id="73780" name="Line 52"/>
              <p:cNvSpPr>
                <a:spLocks noChangeShapeType="1"/>
              </p:cNvSpPr>
              <p:nvPr/>
            </p:nvSpPr>
            <p:spPr bwMode="auto">
              <a:xfrm>
                <a:off x="1376" y="2131"/>
                <a:ext cx="36" cy="1"/>
              </a:xfrm>
              <a:prstGeom prst="line">
                <a:avLst/>
              </a:prstGeom>
              <a:noFill/>
              <a:ln w="15875">
                <a:solidFill>
                  <a:schemeClr val="tx1"/>
                </a:solidFill>
                <a:round/>
                <a:headEnd/>
                <a:tailEnd/>
              </a:ln>
            </p:spPr>
            <p:txBody>
              <a:bodyPr/>
              <a:lstStyle/>
              <a:p>
                <a:endParaRPr lang="en-US" dirty="0"/>
              </a:p>
            </p:txBody>
          </p:sp>
          <p:sp>
            <p:nvSpPr>
              <p:cNvPr id="73781" name="Line 53"/>
              <p:cNvSpPr>
                <a:spLocks noChangeShapeType="1"/>
              </p:cNvSpPr>
              <p:nvPr/>
            </p:nvSpPr>
            <p:spPr bwMode="auto">
              <a:xfrm>
                <a:off x="1376" y="2081"/>
                <a:ext cx="36" cy="1"/>
              </a:xfrm>
              <a:prstGeom prst="line">
                <a:avLst/>
              </a:prstGeom>
              <a:noFill/>
              <a:ln w="15875">
                <a:solidFill>
                  <a:schemeClr val="tx1"/>
                </a:solidFill>
                <a:round/>
                <a:headEnd/>
                <a:tailEnd/>
              </a:ln>
            </p:spPr>
            <p:txBody>
              <a:bodyPr/>
              <a:lstStyle/>
              <a:p>
                <a:endParaRPr lang="en-US" dirty="0"/>
              </a:p>
            </p:txBody>
          </p:sp>
          <p:sp>
            <p:nvSpPr>
              <p:cNvPr id="73782" name="Line 54"/>
              <p:cNvSpPr>
                <a:spLocks noChangeShapeType="1"/>
              </p:cNvSpPr>
              <p:nvPr/>
            </p:nvSpPr>
            <p:spPr bwMode="auto">
              <a:xfrm>
                <a:off x="1376" y="2030"/>
                <a:ext cx="36" cy="0"/>
              </a:xfrm>
              <a:prstGeom prst="line">
                <a:avLst/>
              </a:prstGeom>
              <a:noFill/>
              <a:ln w="15875">
                <a:solidFill>
                  <a:schemeClr val="tx1"/>
                </a:solidFill>
                <a:round/>
                <a:headEnd/>
                <a:tailEnd/>
              </a:ln>
            </p:spPr>
            <p:txBody>
              <a:bodyPr/>
              <a:lstStyle/>
              <a:p>
                <a:endParaRPr lang="en-US" dirty="0"/>
              </a:p>
            </p:txBody>
          </p:sp>
          <p:sp>
            <p:nvSpPr>
              <p:cNvPr id="73783" name="Line 55"/>
              <p:cNvSpPr>
                <a:spLocks noChangeShapeType="1"/>
              </p:cNvSpPr>
              <p:nvPr/>
            </p:nvSpPr>
            <p:spPr bwMode="auto">
              <a:xfrm>
                <a:off x="1376" y="1968"/>
                <a:ext cx="36" cy="2"/>
              </a:xfrm>
              <a:prstGeom prst="line">
                <a:avLst/>
              </a:prstGeom>
              <a:noFill/>
              <a:ln w="15875">
                <a:solidFill>
                  <a:schemeClr val="tx1"/>
                </a:solidFill>
                <a:round/>
                <a:headEnd/>
                <a:tailEnd/>
              </a:ln>
            </p:spPr>
            <p:txBody>
              <a:bodyPr/>
              <a:lstStyle/>
              <a:p>
                <a:endParaRPr lang="en-US" dirty="0"/>
              </a:p>
            </p:txBody>
          </p:sp>
          <p:sp>
            <p:nvSpPr>
              <p:cNvPr id="73784" name="Line 56"/>
              <p:cNvSpPr>
                <a:spLocks noChangeShapeType="1"/>
              </p:cNvSpPr>
              <p:nvPr/>
            </p:nvSpPr>
            <p:spPr bwMode="auto">
              <a:xfrm>
                <a:off x="1376" y="1919"/>
                <a:ext cx="36" cy="1"/>
              </a:xfrm>
              <a:prstGeom prst="line">
                <a:avLst/>
              </a:prstGeom>
              <a:noFill/>
              <a:ln w="15875">
                <a:solidFill>
                  <a:schemeClr val="tx1"/>
                </a:solidFill>
                <a:round/>
                <a:headEnd/>
                <a:tailEnd/>
              </a:ln>
            </p:spPr>
            <p:txBody>
              <a:bodyPr/>
              <a:lstStyle/>
              <a:p>
                <a:endParaRPr lang="en-US" dirty="0"/>
              </a:p>
            </p:txBody>
          </p:sp>
          <p:sp>
            <p:nvSpPr>
              <p:cNvPr id="73785" name="Line 57"/>
              <p:cNvSpPr>
                <a:spLocks noChangeShapeType="1"/>
              </p:cNvSpPr>
              <p:nvPr/>
            </p:nvSpPr>
            <p:spPr bwMode="auto">
              <a:xfrm>
                <a:off x="1376" y="1868"/>
                <a:ext cx="36" cy="1"/>
              </a:xfrm>
              <a:prstGeom prst="line">
                <a:avLst/>
              </a:prstGeom>
              <a:noFill/>
              <a:ln w="15875">
                <a:solidFill>
                  <a:schemeClr val="tx1"/>
                </a:solidFill>
                <a:round/>
                <a:headEnd/>
                <a:tailEnd/>
              </a:ln>
            </p:spPr>
            <p:txBody>
              <a:bodyPr/>
              <a:lstStyle/>
              <a:p>
                <a:endParaRPr lang="en-US" dirty="0"/>
              </a:p>
            </p:txBody>
          </p:sp>
          <p:sp>
            <p:nvSpPr>
              <p:cNvPr id="73786" name="Line 58"/>
              <p:cNvSpPr>
                <a:spLocks noChangeShapeType="1"/>
              </p:cNvSpPr>
              <p:nvPr/>
            </p:nvSpPr>
            <p:spPr bwMode="auto">
              <a:xfrm>
                <a:off x="1376" y="1817"/>
                <a:ext cx="36" cy="1"/>
              </a:xfrm>
              <a:prstGeom prst="line">
                <a:avLst/>
              </a:prstGeom>
              <a:noFill/>
              <a:ln w="15875">
                <a:solidFill>
                  <a:schemeClr val="tx1"/>
                </a:solidFill>
                <a:round/>
                <a:headEnd/>
                <a:tailEnd/>
              </a:ln>
            </p:spPr>
            <p:txBody>
              <a:bodyPr/>
              <a:lstStyle/>
              <a:p>
                <a:endParaRPr lang="en-US" dirty="0"/>
              </a:p>
            </p:txBody>
          </p:sp>
          <p:sp>
            <p:nvSpPr>
              <p:cNvPr id="73787" name="Line 59"/>
              <p:cNvSpPr>
                <a:spLocks noChangeShapeType="1"/>
              </p:cNvSpPr>
              <p:nvPr/>
            </p:nvSpPr>
            <p:spPr bwMode="auto">
              <a:xfrm>
                <a:off x="1376" y="1766"/>
                <a:ext cx="36" cy="1"/>
              </a:xfrm>
              <a:prstGeom prst="line">
                <a:avLst/>
              </a:prstGeom>
              <a:noFill/>
              <a:ln w="15875">
                <a:solidFill>
                  <a:schemeClr val="tx1"/>
                </a:solidFill>
                <a:round/>
                <a:headEnd/>
                <a:tailEnd/>
              </a:ln>
            </p:spPr>
            <p:txBody>
              <a:bodyPr/>
              <a:lstStyle/>
              <a:p>
                <a:endParaRPr lang="en-US" dirty="0"/>
              </a:p>
            </p:txBody>
          </p:sp>
          <p:sp>
            <p:nvSpPr>
              <p:cNvPr id="73788" name="Line 60"/>
              <p:cNvSpPr>
                <a:spLocks noChangeShapeType="1"/>
              </p:cNvSpPr>
              <p:nvPr/>
            </p:nvSpPr>
            <p:spPr bwMode="auto">
              <a:xfrm>
                <a:off x="1376" y="1716"/>
                <a:ext cx="36" cy="2"/>
              </a:xfrm>
              <a:prstGeom prst="line">
                <a:avLst/>
              </a:prstGeom>
              <a:noFill/>
              <a:ln w="15875">
                <a:solidFill>
                  <a:schemeClr val="tx1"/>
                </a:solidFill>
                <a:round/>
                <a:headEnd/>
                <a:tailEnd/>
              </a:ln>
            </p:spPr>
            <p:txBody>
              <a:bodyPr/>
              <a:lstStyle/>
              <a:p>
                <a:endParaRPr lang="en-US" dirty="0"/>
              </a:p>
            </p:txBody>
          </p:sp>
          <p:sp>
            <p:nvSpPr>
              <p:cNvPr id="73789" name="Line 61"/>
              <p:cNvSpPr>
                <a:spLocks noChangeShapeType="1"/>
              </p:cNvSpPr>
              <p:nvPr/>
            </p:nvSpPr>
            <p:spPr bwMode="auto">
              <a:xfrm>
                <a:off x="1376" y="1666"/>
                <a:ext cx="36" cy="0"/>
              </a:xfrm>
              <a:prstGeom prst="line">
                <a:avLst/>
              </a:prstGeom>
              <a:noFill/>
              <a:ln w="15875">
                <a:solidFill>
                  <a:schemeClr val="tx1"/>
                </a:solidFill>
                <a:round/>
                <a:headEnd/>
                <a:tailEnd/>
              </a:ln>
            </p:spPr>
            <p:txBody>
              <a:bodyPr/>
              <a:lstStyle/>
              <a:p>
                <a:endParaRPr lang="en-US" dirty="0"/>
              </a:p>
            </p:txBody>
          </p:sp>
          <p:sp>
            <p:nvSpPr>
              <p:cNvPr id="73790" name="Line 62"/>
              <p:cNvSpPr>
                <a:spLocks noChangeShapeType="1"/>
              </p:cNvSpPr>
              <p:nvPr/>
            </p:nvSpPr>
            <p:spPr bwMode="auto">
              <a:xfrm>
                <a:off x="1376" y="1615"/>
                <a:ext cx="36" cy="1"/>
              </a:xfrm>
              <a:prstGeom prst="line">
                <a:avLst/>
              </a:prstGeom>
              <a:noFill/>
              <a:ln w="15875">
                <a:solidFill>
                  <a:schemeClr val="tx1"/>
                </a:solidFill>
                <a:round/>
                <a:headEnd/>
                <a:tailEnd/>
              </a:ln>
            </p:spPr>
            <p:txBody>
              <a:bodyPr/>
              <a:lstStyle/>
              <a:p>
                <a:endParaRPr lang="en-US" dirty="0"/>
              </a:p>
            </p:txBody>
          </p:sp>
          <p:sp>
            <p:nvSpPr>
              <p:cNvPr id="73791" name="Line 63"/>
              <p:cNvSpPr>
                <a:spLocks noChangeShapeType="1"/>
              </p:cNvSpPr>
              <p:nvPr/>
            </p:nvSpPr>
            <p:spPr bwMode="auto">
              <a:xfrm>
                <a:off x="1376" y="1565"/>
                <a:ext cx="36" cy="1"/>
              </a:xfrm>
              <a:prstGeom prst="line">
                <a:avLst/>
              </a:prstGeom>
              <a:noFill/>
              <a:ln w="15875">
                <a:solidFill>
                  <a:schemeClr val="tx1"/>
                </a:solidFill>
                <a:round/>
                <a:headEnd/>
                <a:tailEnd/>
              </a:ln>
            </p:spPr>
            <p:txBody>
              <a:bodyPr/>
              <a:lstStyle/>
              <a:p>
                <a:endParaRPr lang="en-US" dirty="0"/>
              </a:p>
            </p:txBody>
          </p:sp>
          <p:sp>
            <p:nvSpPr>
              <p:cNvPr id="73792" name="Line 64"/>
              <p:cNvSpPr>
                <a:spLocks noChangeShapeType="1"/>
              </p:cNvSpPr>
              <p:nvPr/>
            </p:nvSpPr>
            <p:spPr bwMode="auto">
              <a:xfrm>
                <a:off x="1376" y="1514"/>
                <a:ext cx="36" cy="0"/>
              </a:xfrm>
              <a:prstGeom prst="line">
                <a:avLst/>
              </a:prstGeom>
              <a:noFill/>
              <a:ln w="15875">
                <a:solidFill>
                  <a:schemeClr val="tx1"/>
                </a:solidFill>
                <a:round/>
                <a:headEnd/>
                <a:tailEnd/>
              </a:ln>
            </p:spPr>
            <p:txBody>
              <a:bodyPr/>
              <a:lstStyle/>
              <a:p>
                <a:endParaRPr lang="en-US" dirty="0"/>
              </a:p>
            </p:txBody>
          </p:sp>
          <p:sp>
            <p:nvSpPr>
              <p:cNvPr id="73793" name="Line 65"/>
              <p:cNvSpPr>
                <a:spLocks noChangeShapeType="1"/>
              </p:cNvSpPr>
              <p:nvPr/>
            </p:nvSpPr>
            <p:spPr bwMode="auto">
              <a:xfrm>
                <a:off x="1376" y="1463"/>
                <a:ext cx="36" cy="1"/>
              </a:xfrm>
              <a:prstGeom prst="line">
                <a:avLst/>
              </a:prstGeom>
              <a:noFill/>
              <a:ln w="15875">
                <a:solidFill>
                  <a:schemeClr val="tx1"/>
                </a:solidFill>
                <a:round/>
                <a:headEnd/>
                <a:tailEnd/>
              </a:ln>
            </p:spPr>
            <p:txBody>
              <a:bodyPr/>
              <a:lstStyle/>
              <a:p>
                <a:endParaRPr lang="en-US" dirty="0"/>
              </a:p>
            </p:txBody>
          </p:sp>
          <p:sp>
            <p:nvSpPr>
              <p:cNvPr id="73794" name="Line 66"/>
              <p:cNvSpPr>
                <a:spLocks noChangeShapeType="1"/>
              </p:cNvSpPr>
              <p:nvPr/>
            </p:nvSpPr>
            <p:spPr bwMode="auto">
              <a:xfrm>
                <a:off x="1376" y="1412"/>
                <a:ext cx="36" cy="2"/>
              </a:xfrm>
              <a:prstGeom prst="line">
                <a:avLst/>
              </a:prstGeom>
              <a:noFill/>
              <a:ln w="15875">
                <a:solidFill>
                  <a:schemeClr val="tx1"/>
                </a:solidFill>
                <a:round/>
                <a:headEnd/>
                <a:tailEnd/>
              </a:ln>
            </p:spPr>
            <p:txBody>
              <a:bodyPr/>
              <a:lstStyle/>
              <a:p>
                <a:endParaRPr lang="en-US" dirty="0"/>
              </a:p>
            </p:txBody>
          </p:sp>
          <p:sp>
            <p:nvSpPr>
              <p:cNvPr id="73795" name="Line 67"/>
              <p:cNvSpPr>
                <a:spLocks noChangeShapeType="1"/>
              </p:cNvSpPr>
              <p:nvPr/>
            </p:nvSpPr>
            <p:spPr bwMode="auto">
              <a:xfrm>
                <a:off x="1376" y="1363"/>
                <a:ext cx="36" cy="0"/>
              </a:xfrm>
              <a:prstGeom prst="line">
                <a:avLst/>
              </a:prstGeom>
              <a:noFill/>
              <a:ln w="15875">
                <a:solidFill>
                  <a:schemeClr val="tx1"/>
                </a:solidFill>
                <a:round/>
                <a:headEnd/>
                <a:tailEnd/>
              </a:ln>
            </p:spPr>
            <p:txBody>
              <a:bodyPr/>
              <a:lstStyle/>
              <a:p>
                <a:endParaRPr lang="en-US" dirty="0"/>
              </a:p>
            </p:txBody>
          </p:sp>
          <p:sp>
            <p:nvSpPr>
              <p:cNvPr id="73796" name="Line 68"/>
              <p:cNvSpPr>
                <a:spLocks noChangeShapeType="1"/>
              </p:cNvSpPr>
              <p:nvPr/>
            </p:nvSpPr>
            <p:spPr bwMode="auto">
              <a:xfrm>
                <a:off x="1376" y="1311"/>
                <a:ext cx="36" cy="1"/>
              </a:xfrm>
              <a:prstGeom prst="line">
                <a:avLst/>
              </a:prstGeom>
              <a:noFill/>
              <a:ln w="15875">
                <a:solidFill>
                  <a:schemeClr val="tx1"/>
                </a:solidFill>
                <a:round/>
                <a:headEnd/>
                <a:tailEnd/>
              </a:ln>
            </p:spPr>
            <p:txBody>
              <a:bodyPr/>
              <a:lstStyle/>
              <a:p>
                <a:endParaRPr lang="en-US" dirty="0"/>
              </a:p>
            </p:txBody>
          </p:sp>
          <p:sp>
            <p:nvSpPr>
              <p:cNvPr id="73797" name="Line 69"/>
              <p:cNvSpPr>
                <a:spLocks noChangeShapeType="1"/>
              </p:cNvSpPr>
              <p:nvPr/>
            </p:nvSpPr>
            <p:spPr bwMode="auto">
              <a:xfrm>
                <a:off x="1376" y="1261"/>
                <a:ext cx="36" cy="1"/>
              </a:xfrm>
              <a:prstGeom prst="line">
                <a:avLst/>
              </a:prstGeom>
              <a:noFill/>
              <a:ln w="15875">
                <a:solidFill>
                  <a:schemeClr val="tx1"/>
                </a:solidFill>
                <a:round/>
                <a:headEnd/>
                <a:tailEnd/>
              </a:ln>
            </p:spPr>
            <p:txBody>
              <a:bodyPr/>
              <a:lstStyle/>
              <a:p>
                <a:endParaRPr lang="en-US" dirty="0"/>
              </a:p>
            </p:txBody>
          </p:sp>
          <p:sp>
            <p:nvSpPr>
              <p:cNvPr id="73798" name="Line 70"/>
              <p:cNvSpPr>
                <a:spLocks noChangeShapeType="1"/>
              </p:cNvSpPr>
              <p:nvPr/>
            </p:nvSpPr>
            <p:spPr bwMode="auto">
              <a:xfrm>
                <a:off x="1376" y="1210"/>
                <a:ext cx="36" cy="1"/>
              </a:xfrm>
              <a:prstGeom prst="line">
                <a:avLst/>
              </a:prstGeom>
              <a:noFill/>
              <a:ln w="15875">
                <a:solidFill>
                  <a:schemeClr val="tx1"/>
                </a:solidFill>
                <a:round/>
                <a:headEnd/>
                <a:tailEnd/>
              </a:ln>
            </p:spPr>
            <p:txBody>
              <a:bodyPr/>
              <a:lstStyle/>
              <a:p>
                <a:endParaRPr lang="en-US" dirty="0"/>
              </a:p>
            </p:txBody>
          </p:sp>
          <p:sp>
            <p:nvSpPr>
              <p:cNvPr id="73799" name="Line 71"/>
              <p:cNvSpPr>
                <a:spLocks noChangeShapeType="1"/>
              </p:cNvSpPr>
              <p:nvPr/>
            </p:nvSpPr>
            <p:spPr bwMode="auto">
              <a:xfrm>
                <a:off x="1376" y="1159"/>
                <a:ext cx="36" cy="1"/>
              </a:xfrm>
              <a:prstGeom prst="line">
                <a:avLst/>
              </a:prstGeom>
              <a:noFill/>
              <a:ln w="15875">
                <a:solidFill>
                  <a:schemeClr val="tx1"/>
                </a:solidFill>
                <a:round/>
                <a:headEnd/>
                <a:tailEnd/>
              </a:ln>
            </p:spPr>
            <p:txBody>
              <a:bodyPr/>
              <a:lstStyle/>
              <a:p>
                <a:endParaRPr lang="en-US" dirty="0"/>
              </a:p>
            </p:txBody>
          </p:sp>
          <p:sp>
            <p:nvSpPr>
              <p:cNvPr id="73800" name="Line 72"/>
              <p:cNvSpPr>
                <a:spLocks noChangeShapeType="1"/>
              </p:cNvSpPr>
              <p:nvPr/>
            </p:nvSpPr>
            <p:spPr bwMode="auto">
              <a:xfrm>
                <a:off x="1376" y="1109"/>
                <a:ext cx="36" cy="2"/>
              </a:xfrm>
              <a:prstGeom prst="line">
                <a:avLst/>
              </a:prstGeom>
              <a:noFill/>
              <a:ln w="15875">
                <a:solidFill>
                  <a:schemeClr val="tx1"/>
                </a:solidFill>
                <a:round/>
                <a:headEnd/>
                <a:tailEnd/>
              </a:ln>
            </p:spPr>
            <p:txBody>
              <a:bodyPr/>
              <a:lstStyle/>
              <a:p>
                <a:endParaRPr lang="en-US" dirty="0"/>
              </a:p>
            </p:txBody>
          </p:sp>
          <p:sp>
            <p:nvSpPr>
              <p:cNvPr id="73801" name="Line 73"/>
              <p:cNvSpPr>
                <a:spLocks noChangeShapeType="1"/>
              </p:cNvSpPr>
              <p:nvPr/>
            </p:nvSpPr>
            <p:spPr bwMode="auto">
              <a:xfrm>
                <a:off x="1376" y="1059"/>
                <a:ext cx="36" cy="1"/>
              </a:xfrm>
              <a:prstGeom prst="line">
                <a:avLst/>
              </a:prstGeom>
              <a:noFill/>
              <a:ln w="15875">
                <a:solidFill>
                  <a:schemeClr val="tx1"/>
                </a:solidFill>
                <a:round/>
                <a:headEnd/>
                <a:tailEnd/>
              </a:ln>
            </p:spPr>
            <p:txBody>
              <a:bodyPr/>
              <a:lstStyle/>
              <a:p>
                <a:endParaRPr lang="en-US" dirty="0"/>
              </a:p>
            </p:txBody>
          </p:sp>
          <p:sp>
            <p:nvSpPr>
              <p:cNvPr id="73802" name="Line 74"/>
              <p:cNvSpPr>
                <a:spLocks noChangeShapeType="1"/>
              </p:cNvSpPr>
              <p:nvPr/>
            </p:nvSpPr>
            <p:spPr bwMode="auto">
              <a:xfrm>
                <a:off x="1376" y="1008"/>
                <a:ext cx="36" cy="1"/>
              </a:xfrm>
              <a:prstGeom prst="line">
                <a:avLst/>
              </a:prstGeom>
              <a:noFill/>
              <a:ln w="15875">
                <a:solidFill>
                  <a:schemeClr val="tx1"/>
                </a:solidFill>
                <a:round/>
                <a:headEnd/>
                <a:tailEnd/>
              </a:ln>
            </p:spPr>
            <p:txBody>
              <a:bodyPr/>
              <a:lstStyle/>
              <a:p>
                <a:endParaRPr lang="en-US" dirty="0"/>
              </a:p>
            </p:txBody>
          </p:sp>
          <p:sp>
            <p:nvSpPr>
              <p:cNvPr id="73803" name="Line 75"/>
              <p:cNvSpPr>
                <a:spLocks noChangeShapeType="1"/>
              </p:cNvSpPr>
              <p:nvPr/>
            </p:nvSpPr>
            <p:spPr bwMode="auto">
              <a:xfrm>
                <a:off x="1376" y="957"/>
                <a:ext cx="36" cy="1"/>
              </a:xfrm>
              <a:prstGeom prst="line">
                <a:avLst/>
              </a:prstGeom>
              <a:noFill/>
              <a:ln w="15875">
                <a:solidFill>
                  <a:schemeClr val="tx1"/>
                </a:solidFill>
                <a:round/>
                <a:headEnd/>
                <a:tailEnd/>
              </a:ln>
            </p:spPr>
            <p:txBody>
              <a:bodyPr/>
              <a:lstStyle/>
              <a:p>
                <a:endParaRPr lang="en-US" dirty="0"/>
              </a:p>
            </p:txBody>
          </p:sp>
          <p:sp>
            <p:nvSpPr>
              <p:cNvPr id="73804" name="Line 76"/>
              <p:cNvSpPr>
                <a:spLocks noChangeShapeType="1"/>
              </p:cNvSpPr>
              <p:nvPr/>
            </p:nvSpPr>
            <p:spPr bwMode="auto">
              <a:xfrm>
                <a:off x="1376" y="907"/>
                <a:ext cx="36" cy="1"/>
              </a:xfrm>
              <a:prstGeom prst="line">
                <a:avLst/>
              </a:prstGeom>
              <a:noFill/>
              <a:ln w="15875">
                <a:solidFill>
                  <a:schemeClr val="tx1"/>
                </a:solidFill>
                <a:round/>
                <a:headEnd/>
                <a:tailEnd/>
              </a:ln>
            </p:spPr>
            <p:txBody>
              <a:bodyPr/>
              <a:lstStyle/>
              <a:p>
                <a:endParaRPr lang="en-US" dirty="0"/>
              </a:p>
            </p:txBody>
          </p:sp>
          <p:sp>
            <p:nvSpPr>
              <p:cNvPr id="73805" name="Line 77"/>
              <p:cNvSpPr>
                <a:spLocks noChangeShapeType="1"/>
              </p:cNvSpPr>
              <p:nvPr/>
            </p:nvSpPr>
            <p:spPr bwMode="auto">
              <a:xfrm>
                <a:off x="1340" y="3456"/>
                <a:ext cx="72" cy="1"/>
              </a:xfrm>
              <a:prstGeom prst="line">
                <a:avLst/>
              </a:prstGeom>
              <a:noFill/>
              <a:ln w="15875">
                <a:solidFill>
                  <a:schemeClr val="tx1"/>
                </a:solidFill>
                <a:round/>
                <a:headEnd/>
                <a:tailEnd/>
              </a:ln>
            </p:spPr>
            <p:txBody>
              <a:bodyPr/>
              <a:lstStyle/>
              <a:p>
                <a:endParaRPr lang="en-US" dirty="0"/>
              </a:p>
            </p:txBody>
          </p:sp>
          <p:sp>
            <p:nvSpPr>
              <p:cNvPr id="73806" name="Line 78"/>
              <p:cNvSpPr>
                <a:spLocks noChangeShapeType="1"/>
              </p:cNvSpPr>
              <p:nvPr/>
            </p:nvSpPr>
            <p:spPr bwMode="auto">
              <a:xfrm>
                <a:off x="1340" y="3193"/>
                <a:ext cx="72" cy="1"/>
              </a:xfrm>
              <a:prstGeom prst="line">
                <a:avLst/>
              </a:prstGeom>
              <a:noFill/>
              <a:ln w="15875">
                <a:solidFill>
                  <a:schemeClr val="tx1"/>
                </a:solidFill>
                <a:round/>
                <a:headEnd/>
                <a:tailEnd/>
              </a:ln>
            </p:spPr>
            <p:txBody>
              <a:bodyPr/>
              <a:lstStyle/>
              <a:p>
                <a:endParaRPr lang="en-US" dirty="0"/>
              </a:p>
            </p:txBody>
          </p:sp>
          <p:sp>
            <p:nvSpPr>
              <p:cNvPr id="73807" name="Line 79"/>
              <p:cNvSpPr>
                <a:spLocks noChangeShapeType="1"/>
              </p:cNvSpPr>
              <p:nvPr/>
            </p:nvSpPr>
            <p:spPr bwMode="auto">
              <a:xfrm>
                <a:off x="1340" y="2940"/>
                <a:ext cx="72" cy="1"/>
              </a:xfrm>
              <a:prstGeom prst="line">
                <a:avLst/>
              </a:prstGeom>
              <a:noFill/>
              <a:ln w="15875">
                <a:solidFill>
                  <a:schemeClr val="tx1"/>
                </a:solidFill>
                <a:round/>
                <a:headEnd/>
                <a:tailEnd/>
              </a:ln>
            </p:spPr>
            <p:txBody>
              <a:bodyPr/>
              <a:lstStyle/>
              <a:p>
                <a:endParaRPr lang="en-US" dirty="0"/>
              </a:p>
            </p:txBody>
          </p:sp>
          <p:sp>
            <p:nvSpPr>
              <p:cNvPr id="73808" name="Line 80"/>
              <p:cNvSpPr>
                <a:spLocks noChangeShapeType="1"/>
              </p:cNvSpPr>
              <p:nvPr/>
            </p:nvSpPr>
            <p:spPr bwMode="auto">
              <a:xfrm>
                <a:off x="1340" y="2688"/>
                <a:ext cx="72" cy="1"/>
              </a:xfrm>
              <a:prstGeom prst="line">
                <a:avLst/>
              </a:prstGeom>
              <a:noFill/>
              <a:ln w="15875">
                <a:solidFill>
                  <a:schemeClr val="tx1"/>
                </a:solidFill>
                <a:round/>
                <a:headEnd/>
                <a:tailEnd/>
              </a:ln>
            </p:spPr>
            <p:txBody>
              <a:bodyPr/>
              <a:lstStyle/>
              <a:p>
                <a:endParaRPr lang="en-US" dirty="0"/>
              </a:p>
            </p:txBody>
          </p:sp>
          <p:sp>
            <p:nvSpPr>
              <p:cNvPr id="73809" name="Line 81"/>
              <p:cNvSpPr>
                <a:spLocks noChangeShapeType="1"/>
              </p:cNvSpPr>
              <p:nvPr/>
            </p:nvSpPr>
            <p:spPr bwMode="auto">
              <a:xfrm>
                <a:off x="1340" y="2435"/>
                <a:ext cx="72" cy="1"/>
              </a:xfrm>
              <a:prstGeom prst="line">
                <a:avLst/>
              </a:prstGeom>
              <a:noFill/>
              <a:ln w="15875">
                <a:solidFill>
                  <a:schemeClr val="tx1"/>
                </a:solidFill>
                <a:round/>
                <a:headEnd/>
                <a:tailEnd/>
              </a:ln>
            </p:spPr>
            <p:txBody>
              <a:bodyPr/>
              <a:lstStyle/>
              <a:p>
                <a:endParaRPr lang="en-US" dirty="0"/>
              </a:p>
            </p:txBody>
          </p:sp>
          <p:sp>
            <p:nvSpPr>
              <p:cNvPr id="73810" name="Line 82"/>
              <p:cNvSpPr>
                <a:spLocks noChangeShapeType="1"/>
              </p:cNvSpPr>
              <p:nvPr/>
            </p:nvSpPr>
            <p:spPr bwMode="auto">
              <a:xfrm>
                <a:off x="1340" y="2181"/>
                <a:ext cx="72" cy="0"/>
              </a:xfrm>
              <a:prstGeom prst="line">
                <a:avLst/>
              </a:prstGeom>
              <a:noFill/>
              <a:ln w="15875">
                <a:solidFill>
                  <a:schemeClr val="tx1"/>
                </a:solidFill>
                <a:round/>
                <a:headEnd/>
                <a:tailEnd/>
              </a:ln>
            </p:spPr>
            <p:txBody>
              <a:bodyPr/>
              <a:lstStyle/>
              <a:p>
                <a:endParaRPr lang="en-US" dirty="0"/>
              </a:p>
            </p:txBody>
          </p:sp>
          <p:sp>
            <p:nvSpPr>
              <p:cNvPr id="73811" name="Line 83"/>
              <p:cNvSpPr>
                <a:spLocks noChangeShapeType="1"/>
              </p:cNvSpPr>
              <p:nvPr/>
            </p:nvSpPr>
            <p:spPr bwMode="auto">
              <a:xfrm>
                <a:off x="1340" y="1919"/>
                <a:ext cx="72" cy="1"/>
              </a:xfrm>
              <a:prstGeom prst="line">
                <a:avLst/>
              </a:prstGeom>
              <a:noFill/>
              <a:ln w="15875">
                <a:solidFill>
                  <a:schemeClr val="tx1"/>
                </a:solidFill>
                <a:round/>
                <a:headEnd/>
                <a:tailEnd/>
              </a:ln>
            </p:spPr>
            <p:txBody>
              <a:bodyPr/>
              <a:lstStyle/>
              <a:p>
                <a:endParaRPr lang="en-US" dirty="0"/>
              </a:p>
            </p:txBody>
          </p:sp>
          <p:sp>
            <p:nvSpPr>
              <p:cNvPr id="73812" name="Line 84"/>
              <p:cNvSpPr>
                <a:spLocks noChangeShapeType="1"/>
              </p:cNvSpPr>
              <p:nvPr/>
            </p:nvSpPr>
            <p:spPr bwMode="auto">
              <a:xfrm>
                <a:off x="1340" y="1666"/>
                <a:ext cx="72" cy="0"/>
              </a:xfrm>
              <a:prstGeom prst="line">
                <a:avLst/>
              </a:prstGeom>
              <a:noFill/>
              <a:ln w="15875">
                <a:solidFill>
                  <a:schemeClr val="tx1"/>
                </a:solidFill>
                <a:round/>
                <a:headEnd/>
                <a:tailEnd/>
              </a:ln>
            </p:spPr>
            <p:txBody>
              <a:bodyPr/>
              <a:lstStyle/>
              <a:p>
                <a:endParaRPr lang="en-US" dirty="0"/>
              </a:p>
            </p:txBody>
          </p:sp>
          <p:sp>
            <p:nvSpPr>
              <p:cNvPr id="73813" name="Line 85"/>
              <p:cNvSpPr>
                <a:spLocks noChangeShapeType="1"/>
              </p:cNvSpPr>
              <p:nvPr/>
            </p:nvSpPr>
            <p:spPr bwMode="auto">
              <a:xfrm>
                <a:off x="1340" y="1412"/>
                <a:ext cx="72" cy="2"/>
              </a:xfrm>
              <a:prstGeom prst="line">
                <a:avLst/>
              </a:prstGeom>
              <a:noFill/>
              <a:ln w="15875">
                <a:solidFill>
                  <a:schemeClr val="tx1"/>
                </a:solidFill>
                <a:round/>
                <a:headEnd/>
                <a:tailEnd/>
              </a:ln>
            </p:spPr>
            <p:txBody>
              <a:bodyPr/>
              <a:lstStyle/>
              <a:p>
                <a:endParaRPr lang="en-US" dirty="0"/>
              </a:p>
            </p:txBody>
          </p:sp>
          <p:sp>
            <p:nvSpPr>
              <p:cNvPr id="73814" name="Line 86"/>
              <p:cNvSpPr>
                <a:spLocks noChangeShapeType="1"/>
              </p:cNvSpPr>
              <p:nvPr/>
            </p:nvSpPr>
            <p:spPr bwMode="auto">
              <a:xfrm>
                <a:off x="1340" y="1159"/>
                <a:ext cx="72" cy="1"/>
              </a:xfrm>
              <a:prstGeom prst="line">
                <a:avLst/>
              </a:prstGeom>
              <a:noFill/>
              <a:ln w="15875">
                <a:solidFill>
                  <a:schemeClr val="tx1"/>
                </a:solidFill>
                <a:round/>
                <a:headEnd/>
                <a:tailEnd/>
              </a:ln>
            </p:spPr>
            <p:txBody>
              <a:bodyPr/>
              <a:lstStyle/>
              <a:p>
                <a:endParaRPr lang="en-US" dirty="0"/>
              </a:p>
            </p:txBody>
          </p:sp>
          <p:sp>
            <p:nvSpPr>
              <p:cNvPr id="73815" name="Line 87"/>
              <p:cNvSpPr>
                <a:spLocks noChangeShapeType="1"/>
              </p:cNvSpPr>
              <p:nvPr/>
            </p:nvSpPr>
            <p:spPr bwMode="auto">
              <a:xfrm>
                <a:off x="1340" y="907"/>
                <a:ext cx="72" cy="1"/>
              </a:xfrm>
              <a:prstGeom prst="line">
                <a:avLst/>
              </a:prstGeom>
              <a:noFill/>
              <a:ln w="15875">
                <a:solidFill>
                  <a:schemeClr val="tx1"/>
                </a:solidFill>
                <a:round/>
                <a:headEnd/>
                <a:tailEnd/>
              </a:ln>
            </p:spPr>
            <p:txBody>
              <a:bodyPr/>
              <a:lstStyle/>
              <a:p>
                <a:endParaRPr lang="en-US" dirty="0"/>
              </a:p>
            </p:txBody>
          </p:sp>
          <p:sp>
            <p:nvSpPr>
              <p:cNvPr id="73816" name="Line 88"/>
              <p:cNvSpPr>
                <a:spLocks noChangeShapeType="1"/>
              </p:cNvSpPr>
              <p:nvPr/>
            </p:nvSpPr>
            <p:spPr bwMode="auto">
              <a:xfrm flipV="1">
                <a:off x="1412" y="3456"/>
                <a:ext cx="1" cy="60"/>
              </a:xfrm>
              <a:prstGeom prst="line">
                <a:avLst/>
              </a:prstGeom>
              <a:noFill/>
              <a:ln w="15875">
                <a:solidFill>
                  <a:schemeClr val="tx1"/>
                </a:solidFill>
                <a:round/>
                <a:headEnd/>
                <a:tailEnd/>
              </a:ln>
            </p:spPr>
            <p:txBody>
              <a:bodyPr/>
              <a:lstStyle/>
              <a:p>
                <a:endParaRPr lang="en-US" dirty="0"/>
              </a:p>
            </p:txBody>
          </p:sp>
          <p:sp>
            <p:nvSpPr>
              <p:cNvPr id="73817" name="Line 89"/>
              <p:cNvSpPr>
                <a:spLocks noChangeShapeType="1"/>
              </p:cNvSpPr>
              <p:nvPr/>
            </p:nvSpPr>
            <p:spPr bwMode="auto">
              <a:xfrm flipV="1">
                <a:off x="1412" y="907"/>
                <a:ext cx="1" cy="2549"/>
              </a:xfrm>
              <a:prstGeom prst="line">
                <a:avLst/>
              </a:prstGeom>
              <a:noFill/>
              <a:ln w="15875">
                <a:solidFill>
                  <a:schemeClr val="tx1"/>
                </a:solidFill>
                <a:round/>
                <a:headEnd/>
                <a:tailEnd/>
              </a:ln>
            </p:spPr>
            <p:txBody>
              <a:bodyPr/>
              <a:lstStyle/>
              <a:p>
                <a:endParaRPr lang="en-US" dirty="0"/>
              </a:p>
            </p:txBody>
          </p:sp>
        </p:grpSp>
        <p:grpSp>
          <p:nvGrpSpPr>
            <p:cNvPr id="7" name="Group 90"/>
            <p:cNvGrpSpPr>
              <a:grpSpLocks/>
            </p:cNvGrpSpPr>
            <p:nvPr/>
          </p:nvGrpSpPr>
          <p:grpSpPr bwMode="auto">
            <a:xfrm>
              <a:off x="240" y="795"/>
              <a:ext cx="1085" cy="2716"/>
              <a:chOff x="240" y="795"/>
              <a:chExt cx="1085" cy="2716"/>
            </a:xfrm>
          </p:grpSpPr>
          <p:sp>
            <p:nvSpPr>
              <p:cNvPr id="73819" name="Rectangle 91"/>
              <p:cNvSpPr>
                <a:spLocks noChangeArrowheads="1"/>
              </p:cNvSpPr>
              <p:nvPr/>
            </p:nvSpPr>
            <p:spPr bwMode="auto">
              <a:xfrm>
                <a:off x="240" y="795"/>
                <a:ext cx="881" cy="698"/>
              </a:xfrm>
              <a:prstGeom prst="rect">
                <a:avLst/>
              </a:prstGeom>
              <a:noFill/>
              <a:ln w="9525">
                <a:noFill/>
                <a:miter lim="800000"/>
                <a:headEnd/>
                <a:tailEnd/>
              </a:ln>
            </p:spPr>
            <p:txBody>
              <a:bodyPr wrap="none" lIns="0" tIns="0" rIns="0" bIns="0">
                <a:spAutoFit/>
              </a:bodyPr>
              <a:lstStyle/>
              <a:p>
                <a:pPr eaLnBrk="0" hangingPunct="0"/>
                <a:r>
                  <a:rPr lang="en-US" sz="1800" b="1" dirty="0">
                    <a:latin typeface="+mj-lt"/>
                  </a:rPr>
                  <a:t>% </a:t>
                </a:r>
              </a:p>
              <a:p>
                <a:pPr eaLnBrk="0" hangingPunct="0"/>
                <a:r>
                  <a:rPr lang="en-US" sz="1800" b="1" dirty="0">
                    <a:latin typeface="+mj-lt"/>
                  </a:rPr>
                  <a:t>Mu Receptor</a:t>
                </a:r>
                <a:br>
                  <a:rPr lang="en-US" sz="1800" b="1" dirty="0">
                    <a:latin typeface="+mj-lt"/>
                  </a:rPr>
                </a:br>
                <a:r>
                  <a:rPr lang="en-US" sz="1800" b="1" dirty="0">
                    <a:latin typeface="+mj-lt"/>
                  </a:rPr>
                  <a:t>Intrinsic</a:t>
                </a:r>
              </a:p>
              <a:p>
                <a:pPr eaLnBrk="0" hangingPunct="0"/>
                <a:r>
                  <a:rPr lang="en-US" sz="1800" b="1" dirty="0">
                    <a:latin typeface="+mj-lt"/>
                  </a:rPr>
                  <a:t>Activity</a:t>
                </a:r>
              </a:p>
            </p:txBody>
          </p:sp>
          <p:sp>
            <p:nvSpPr>
              <p:cNvPr id="73820" name="Rectangle 92"/>
              <p:cNvSpPr>
                <a:spLocks noChangeArrowheads="1"/>
              </p:cNvSpPr>
              <p:nvPr/>
            </p:nvSpPr>
            <p:spPr bwMode="auto">
              <a:xfrm>
                <a:off x="1231" y="3366"/>
                <a:ext cx="61" cy="145"/>
              </a:xfrm>
              <a:prstGeom prst="rect">
                <a:avLst/>
              </a:prstGeom>
              <a:noFill/>
              <a:ln w="9525">
                <a:noFill/>
                <a:miter lim="800000"/>
                <a:headEnd/>
                <a:tailEnd/>
              </a:ln>
            </p:spPr>
            <p:txBody>
              <a:bodyPr wrap="none" lIns="0" tIns="0" rIns="0" bIns="0">
                <a:spAutoFit/>
              </a:bodyPr>
              <a:lstStyle/>
              <a:p>
                <a:pPr algn="l" eaLnBrk="0" hangingPunct="0"/>
                <a:r>
                  <a:rPr lang="en-US" sz="1500" b="1" dirty="0"/>
                  <a:t>0</a:t>
                </a:r>
                <a:endParaRPr lang="en-US" sz="2400" b="1" dirty="0"/>
              </a:p>
            </p:txBody>
          </p:sp>
          <p:sp>
            <p:nvSpPr>
              <p:cNvPr id="73821" name="Rectangle 93"/>
              <p:cNvSpPr>
                <a:spLocks noChangeArrowheads="1"/>
              </p:cNvSpPr>
              <p:nvPr/>
            </p:nvSpPr>
            <p:spPr bwMode="auto">
              <a:xfrm>
                <a:off x="1148" y="3102"/>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10</a:t>
                </a:r>
                <a:endParaRPr lang="en-US" sz="2400" dirty="0">
                  <a:latin typeface="+mj-lt"/>
                </a:endParaRPr>
              </a:p>
            </p:txBody>
          </p:sp>
          <p:sp>
            <p:nvSpPr>
              <p:cNvPr id="73822" name="Rectangle 94"/>
              <p:cNvSpPr>
                <a:spLocks noChangeArrowheads="1"/>
              </p:cNvSpPr>
              <p:nvPr/>
            </p:nvSpPr>
            <p:spPr bwMode="auto">
              <a:xfrm>
                <a:off x="1148" y="2850"/>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20</a:t>
                </a:r>
                <a:endParaRPr lang="en-US" sz="2400" dirty="0">
                  <a:latin typeface="+mj-lt"/>
                </a:endParaRPr>
              </a:p>
            </p:txBody>
          </p:sp>
          <p:sp>
            <p:nvSpPr>
              <p:cNvPr id="73823" name="Rectangle 95"/>
              <p:cNvSpPr>
                <a:spLocks noChangeArrowheads="1"/>
              </p:cNvSpPr>
              <p:nvPr/>
            </p:nvSpPr>
            <p:spPr bwMode="auto">
              <a:xfrm>
                <a:off x="1148" y="2597"/>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30</a:t>
                </a:r>
                <a:endParaRPr lang="en-US" sz="2400" dirty="0">
                  <a:latin typeface="+mj-lt"/>
                </a:endParaRPr>
              </a:p>
            </p:txBody>
          </p:sp>
          <p:sp>
            <p:nvSpPr>
              <p:cNvPr id="73824" name="Rectangle 96"/>
              <p:cNvSpPr>
                <a:spLocks noChangeArrowheads="1"/>
              </p:cNvSpPr>
              <p:nvPr/>
            </p:nvSpPr>
            <p:spPr bwMode="auto">
              <a:xfrm>
                <a:off x="1148" y="2344"/>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40</a:t>
                </a:r>
                <a:endParaRPr lang="en-US" sz="2400" dirty="0">
                  <a:latin typeface="+mj-lt"/>
                </a:endParaRPr>
              </a:p>
            </p:txBody>
          </p:sp>
          <p:sp>
            <p:nvSpPr>
              <p:cNvPr id="73825" name="Rectangle 97"/>
              <p:cNvSpPr>
                <a:spLocks noChangeArrowheads="1"/>
              </p:cNvSpPr>
              <p:nvPr/>
            </p:nvSpPr>
            <p:spPr bwMode="auto">
              <a:xfrm>
                <a:off x="1148" y="2091"/>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50</a:t>
                </a:r>
                <a:endParaRPr lang="en-US" sz="2400" dirty="0">
                  <a:latin typeface="+mj-lt"/>
                </a:endParaRPr>
              </a:p>
            </p:txBody>
          </p:sp>
          <p:sp>
            <p:nvSpPr>
              <p:cNvPr id="73826" name="Rectangle 98"/>
              <p:cNvSpPr>
                <a:spLocks noChangeArrowheads="1"/>
              </p:cNvSpPr>
              <p:nvPr/>
            </p:nvSpPr>
            <p:spPr bwMode="auto">
              <a:xfrm>
                <a:off x="1148" y="1829"/>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60</a:t>
                </a:r>
                <a:endParaRPr lang="en-US" sz="2400" dirty="0">
                  <a:latin typeface="+mj-lt"/>
                </a:endParaRPr>
              </a:p>
            </p:txBody>
          </p:sp>
          <p:sp>
            <p:nvSpPr>
              <p:cNvPr id="73827" name="Rectangle 99"/>
              <p:cNvSpPr>
                <a:spLocks noChangeArrowheads="1"/>
              </p:cNvSpPr>
              <p:nvPr/>
            </p:nvSpPr>
            <p:spPr bwMode="auto">
              <a:xfrm>
                <a:off x="1148" y="1572"/>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70</a:t>
                </a:r>
                <a:endParaRPr lang="en-US" sz="2400" dirty="0">
                  <a:latin typeface="+mj-lt"/>
                </a:endParaRPr>
              </a:p>
            </p:txBody>
          </p:sp>
          <p:sp>
            <p:nvSpPr>
              <p:cNvPr id="73828" name="Rectangle 100"/>
              <p:cNvSpPr>
                <a:spLocks noChangeArrowheads="1"/>
              </p:cNvSpPr>
              <p:nvPr/>
            </p:nvSpPr>
            <p:spPr bwMode="auto">
              <a:xfrm>
                <a:off x="1148" y="1320"/>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80</a:t>
                </a:r>
                <a:endParaRPr lang="en-US" sz="2400" dirty="0">
                  <a:latin typeface="+mj-lt"/>
                </a:endParaRPr>
              </a:p>
            </p:txBody>
          </p:sp>
          <p:sp>
            <p:nvSpPr>
              <p:cNvPr id="73829" name="Rectangle 101"/>
              <p:cNvSpPr>
                <a:spLocks noChangeArrowheads="1"/>
              </p:cNvSpPr>
              <p:nvPr/>
            </p:nvSpPr>
            <p:spPr bwMode="auto">
              <a:xfrm>
                <a:off x="1148" y="1068"/>
                <a:ext cx="153"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90</a:t>
                </a:r>
                <a:endParaRPr lang="en-US" sz="2400" dirty="0">
                  <a:latin typeface="+mj-lt"/>
                </a:endParaRPr>
              </a:p>
            </p:txBody>
          </p:sp>
          <p:sp>
            <p:nvSpPr>
              <p:cNvPr id="73830" name="Rectangle 102"/>
              <p:cNvSpPr>
                <a:spLocks noChangeArrowheads="1"/>
              </p:cNvSpPr>
              <p:nvPr/>
            </p:nvSpPr>
            <p:spPr bwMode="auto">
              <a:xfrm>
                <a:off x="1095" y="816"/>
                <a:ext cx="230" cy="145"/>
              </a:xfrm>
              <a:prstGeom prst="rect">
                <a:avLst/>
              </a:prstGeom>
              <a:noFill/>
              <a:ln w="9525">
                <a:noFill/>
                <a:miter lim="800000"/>
                <a:headEnd/>
                <a:tailEnd/>
              </a:ln>
            </p:spPr>
            <p:txBody>
              <a:bodyPr wrap="none" lIns="0" tIns="0" rIns="0" bIns="0">
                <a:spAutoFit/>
              </a:bodyPr>
              <a:lstStyle/>
              <a:p>
                <a:pPr algn="l" eaLnBrk="0" hangingPunct="0"/>
                <a:r>
                  <a:rPr lang="en-US" sz="1500" dirty="0">
                    <a:latin typeface="+mj-lt"/>
                  </a:rPr>
                  <a:t>100</a:t>
                </a:r>
                <a:endParaRPr lang="en-US" sz="2400" dirty="0">
                  <a:latin typeface="+mj-lt"/>
                </a:endParaRPr>
              </a:p>
            </p:txBody>
          </p:sp>
        </p:grpSp>
      </p:grpSp>
      <p:grpSp>
        <p:nvGrpSpPr>
          <p:cNvPr id="8" name="Group 103"/>
          <p:cNvGrpSpPr>
            <a:grpSpLocks/>
          </p:cNvGrpSpPr>
          <p:nvPr/>
        </p:nvGrpSpPr>
        <p:grpSpPr bwMode="auto">
          <a:xfrm>
            <a:off x="3203575" y="1066800"/>
            <a:ext cx="5446682" cy="4614863"/>
            <a:chOff x="2004" y="432"/>
            <a:chExt cx="3430" cy="2907"/>
          </a:xfrm>
        </p:grpSpPr>
        <p:grpSp>
          <p:nvGrpSpPr>
            <p:cNvPr id="9" name="Group 104"/>
            <p:cNvGrpSpPr>
              <a:grpSpLocks/>
            </p:cNvGrpSpPr>
            <p:nvPr/>
          </p:nvGrpSpPr>
          <p:grpSpPr bwMode="auto">
            <a:xfrm>
              <a:off x="3409" y="711"/>
              <a:ext cx="1377" cy="136"/>
              <a:chOff x="3409" y="872"/>
              <a:chExt cx="1377" cy="136"/>
            </a:xfrm>
          </p:grpSpPr>
          <p:sp>
            <p:nvSpPr>
              <p:cNvPr id="73833" name="Line 105"/>
              <p:cNvSpPr>
                <a:spLocks noChangeShapeType="1"/>
              </p:cNvSpPr>
              <p:nvPr/>
            </p:nvSpPr>
            <p:spPr bwMode="auto">
              <a:xfrm>
                <a:off x="3674" y="907"/>
                <a:ext cx="263" cy="1"/>
              </a:xfrm>
              <a:prstGeom prst="line">
                <a:avLst/>
              </a:prstGeom>
              <a:noFill/>
              <a:ln w="34925">
                <a:solidFill>
                  <a:srgbClr val="FF0000"/>
                </a:solidFill>
                <a:round/>
                <a:headEnd/>
                <a:tailEnd/>
              </a:ln>
            </p:spPr>
            <p:txBody>
              <a:bodyPr/>
              <a:lstStyle/>
              <a:p>
                <a:endParaRPr lang="en-US" dirty="0"/>
              </a:p>
            </p:txBody>
          </p:sp>
          <p:sp>
            <p:nvSpPr>
              <p:cNvPr id="73834" name="Line 106"/>
              <p:cNvSpPr>
                <a:spLocks noChangeShapeType="1"/>
              </p:cNvSpPr>
              <p:nvPr/>
            </p:nvSpPr>
            <p:spPr bwMode="auto">
              <a:xfrm>
                <a:off x="3937" y="907"/>
                <a:ext cx="266" cy="1"/>
              </a:xfrm>
              <a:prstGeom prst="line">
                <a:avLst/>
              </a:prstGeom>
              <a:noFill/>
              <a:ln w="34925">
                <a:solidFill>
                  <a:srgbClr val="FF0000"/>
                </a:solidFill>
                <a:round/>
                <a:headEnd/>
                <a:tailEnd/>
              </a:ln>
            </p:spPr>
            <p:txBody>
              <a:bodyPr/>
              <a:lstStyle/>
              <a:p>
                <a:endParaRPr lang="en-US" dirty="0"/>
              </a:p>
            </p:txBody>
          </p:sp>
          <p:sp>
            <p:nvSpPr>
              <p:cNvPr id="73835" name="Line 107"/>
              <p:cNvSpPr>
                <a:spLocks noChangeShapeType="1"/>
              </p:cNvSpPr>
              <p:nvPr/>
            </p:nvSpPr>
            <p:spPr bwMode="auto">
              <a:xfrm>
                <a:off x="4203" y="907"/>
                <a:ext cx="265" cy="1"/>
              </a:xfrm>
              <a:prstGeom prst="line">
                <a:avLst/>
              </a:prstGeom>
              <a:noFill/>
              <a:ln w="34925">
                <a:solidFill>
                  <a:srgbClr val="FF0000"/>
                </a:solidFill>
                <a:round/>
                <a:headEnd/>
                <a:tailEnd/>
              </a:ln>
            </p:spPr>
            <p:txBody>
              <a:bodyPr/>
              <a:lstStyle/>
              <a:p>
                <a:endParaRPr lang="en-US" dirty="0"/>
              </a:p>
            </p:txBody>
          </p:sp>
          <p:sp>
            <p:nvSpPr>
              <p:cNvPr id="73836" name="Line 108"/>
              <p:cNvSpPr>
                <a:spLocks noChangeShapeType="1"/>
              </p:cNvSpPr>
              <p:nvPr/>
            </p:nvSpPr>
            <p:spPr bwMode="auto">
              <a:xfrm>
                <a:off x="4468" y="907"/>
                <a:ext cx="277" cy="1"/>
              </a:xfrm>
              <a:prstGeom prst="line">
                <a:avLst/>
              </a:prstGeom>
              <a:noFill/>
              <a:ln w="34925">
                <a:solidFill>
                  <a:srgbClr val="FF0000"/>
                </a:solidFill>
                <a:round/>
                <a:headEnd/>
                <a:tailEnd/>
              </a:ln>
            </p:spPr>
            <p:txBody>
              <a:bodyPr/>
              <a:lstStyle/>
              <a:p>
                <a:endParaRPr lang="en-US" dirty="0"/>
              </a:p>
            </p:txBody>
          </p:sp>
          <p:grpSp>
            <p:nvGrpSpPr>
              <p:cNvPr id="10" name="Group 109"/>
              <p:cNvGrpSpPr>
                <a:grpSpLocks/>
              </p:cNvGrpSpPr>
              <p:nvPr/>
            </p:nvGrpSpPr>
            <p:grpSpPr bwMode="auto">
              <a:xfrm>
                <a:off x="3409" y="872"/>
                <a:ext cx="1377" cy="136"/>
                <a:chOff x="3424" y="719"/>
                <a:chExt cx="1238" cy="115"/>
              </a:xfrm>
            </p:grpSpPr>
            <p:sp>
              <p:nvSpPr>
                <p:cNvPr id="73838" name="Line 110"/>
                <p:cNvSpPr>
                  <a:spLocks noChangeShapeType="1"/>
                </p:cNvSpPr>
                <p:nvPr/>
              </p:nvSpPr>
              <p:spPr bwMode="auto">
                <a:xfrm flipV="1">
                  <a:off x="3424" y="749"/>
                  <a:ext cx="238" cy="85"/>
                </a:xfrm>
                <a:prstGeom prst="line">
                  <a:avLst/>
                </a:prstGeom>
                <a:noFill/>
                <a:ln w="34925">
                  <a:solidFill>
                    <a:srgbClr val="FF0000"/>
                  </a:solidFill>
                  <a:round/>
                  <a:headEnd/>
                  <a:tailEnd/>
                </a:ln>
              </p:spPr>
              <p:txBody>
                <a:bodyPr/>
                <a:lstStyle/>
                <a:p>
                  <a:endParaRPr lang="en-US" dirty="0"/>
                </a:p>
              </p:txBody>
            </p:sp>
            <p:sp>
              <p:nvSpPr>
                <p:cNvPr id="73839" name="Rectangle 111"/>
                <p:cNvSpPr>
                  <a:spLocks noChangeArrowheads="1"/>
                </p:cNvSpPr>
                <p:nvPr/>
              </p:nvSpPr>
              <p:spPr bwMode="auto">
                <a:xfrm>
                  <a:off x="3623" y="719"/>
                  <a:ext cx="87"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0" name="Rectangle 112"/>
                <p:cNvSpPr>
                  <a:spLocks noChangeArrowheads="1"/>
                </p:cNvSpPr>
                <p:nvPr/>
              </p:nvSpPr>
              <p:spPr bwMode="auto">
                <a:xfrm>
                  <a:off x="3862" y="719"/>
                  <a:ext cx="86"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1" name="Rectangle 113"/>
                <p:cNvSpPr>
                  <a:spLocks noChangeArrowheads="1"/>
                </p:cNvSpPr>
                <p:nvPr/>
              </p:nvSpPr>
              <p:spPr bwMode="auto">
                <a:xfrm>
                  <a:off x="4110" y="719"/>
                  <a:ext cx="76"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2" name="Rectangle 114"/>
                <p:cNvSpPr>
                  <a:spLocks noChangeArrowheads="1"/>
                </p:cNvSpPr>
                <p:nvPr/>
              </p:nvSpPr>
              <p:spPr bwMode="auto">
                <a:xfrm>
                  <a:off x="4349" y="719"/>
                  <a:ext cx="75" cy="60"/>
                </a:xfrm>
                <a:prstGeom prst="rect">
                  <a:avLst/>
                </a:prstGeom>
                <a:solidFill>
                  <a:srgbClr val="FF0000"/>
                </a:solidFill>
                <a:ln w="34925">
                  <a:solidFill>
                    <a:srgbClr val="FF0000"/>
                  </a:solidFill>
                  <a:miter lim="800000"/>
                  <a:headEnd/>
                  <a:tailEnd/>
                </a:ln>
              </p:spPr>
              <p:txBody>
                <a:bodyPr/>
                <a:lstStyle/>
                <a:p>
                  <a:endParaRPr lang="en-US" dirty="0"/>
                </a:p>
              </p:txBody>
            </p:sp>
            <p:sp>
              <p:nvSpPr>
                <p:cNvPr id="73843" name="Rectangle 115"/>
                <p:cNvSpPr>
                  <a:spLocks noChangeArrowheads="1"/>
                </p:cNvSpPr>
                <p:nvPr/>
              </p:nvSpPr>
              <p:spPr bwMode="auto">
                <a:xfrm>
                  <a:off x="4586" y="719"/>
                  <a:ext cx="76" cy="60"/>
                </a:xfrm>
                <a:prstGeom prst="rect">
                  <a:avLst/>
                </a:prstGeom>
                <a:solidFill>
                  <a:srgbClr val="FF0000"/>
                </a:solidFill>
                <a:ln w="34925">
                  <a:solidFill>
                    <a:srgbClr val="FF0000"/>
                  </a:solidFill>
                  <a:miter lim="800000"/>
                  <a:headEnd/>
                  <a:tailEnd/>
                </a:ln>
              </p:spPr>
              <p:txBody>
                <a:bodyPr/>
                <a:lstStyle/>
                <a:p>
                  <a:endParaRPr lang="en-US" dirty="0"/>
                </a:p>
              </p:txBody>
            </p:sp>
          </p:grpSp>
        </p:grpSp>
        <p:sp>
          <p:nvSpPr>
            <p:cNvPr id="73844" name="Rectangle 116"/>
            <p:cNvSpPr>
              <a:spLocks noChangeArrowheads="1"/>
            </p:cNvSpPr>
            <p:nvPr/>
          </p:nvSpPr>
          <p:spPr bwMode="auto">
            <a:xfrm>
              <a:off x="3354" y="432"/>
              <a:ext cx="2080" cy="174"/>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Full Agonist: Methadone, Heroin</a:t>
              </a:r>
            </a:p>
          </p:txBody>
        </p:sp>
        <p:sp>
          <p:nvSpPr>
            <p:cNvPr id="73845" name="Rectangle 117"/>
            <p:cNvSpPr>
              <a:spLocks noChangeArrowheads="1"/>
            </p:cNvSpPr>
            <p:nvPr/>
          </p:nvSpPr>
          <p:spPr bwMode="auto">
            <a:xfrm>
              <a:off x="4596" y="803"/>
              <a:ext cx="1" cy="192"/>
            </a:xfrm>
            <a:prstGeom prst="rect">
              <a:avLst/>
            </a:prstGeom>
            <a:noFill/>
            <a:ln w="34925">
              <a:noFill/>
              <a:miter lim="800000"/>
              <a:headEnd/>
              <a:tailEnd/>
            </a:ln>
          </p:spPr>
          <p:txBody>
            <a:bodyPr wrap="none" lIns="0" tIns="0" rIns="0" bIns="0">
              <a:spAutoFit/>
            </a:bodyPr>
            <a:lstStyle/>
            <a:p>
              <a:pPr algn="l" eaLnBrk="0" hangingPunct="0"/>
              <a:endParaRPr lang="en-US" sz="2000" dirty="0">
                <a:solidFill>
                  <a:schemeClr val="tx2"/>
                </a:solidFill>
              </a:endParaRPr>
            </a:p>
          </p:txBody>
        </p:sp>
        <p:grpSp>
          <p:nvGrpSpPr>
            <p:cNvPr id="11" name="Group 118"/>
            <p:cNvGrpSpPr>
              <a:grpSpLocks/>
            </p:cNvGrpSpPr>
            <p:nvPr/>
          </p:nvGrpSpPr>
          <p:grpSpPr bwMode="auto">
            <a:xfrm>
              <a:off x="2004" y="811"/>
              <a:ext cx="1446" cy="2528"/>
              <a:chOff x="2004" y="972"/>
              <a:chExt cx="1446" cy="2528"/>
            </a:xfrm>
          </p:grpSpPr>
          <p:sp>
            <p:nvSpPr>
              <p:cNvPr id="73847" name="Line 119"/>
              <p:cNvSpPr>
                <a:spLocks noChangeShapeType="1"/>
              </p:cNvSpPr>
              <p:nvPr/>
            </p:nvSpPr>
            <p:spPr bwMode="auto">
              <a:xfrm flipV="1">
                <a:off x="2074" y="3193"/>
                <a:ext cx="263" cy="263"/>
              </a:xfrm>
              <a:prstGeom prst="line">
                <a:avLst/>
              </a:prstGeom>
              <a:noFill/>
              <a:ln w="34925">
                <a:solidFill>
                  <a:srgbClr val="FF0000"/>
                </a:solidFill>
                <a:round/>
                <a:headEnd/>
                <a:tailEnd/>
              </a:ln>
            </p:spPr>
            <p:txBody>
              <a:bodyPr/>
              <a:lstStyle/>
              <a:p>
                <a:endParaRPr lang="en-US" dirty="0"/>
              </a:p>
            </p:txBody>
          </p:sp>
          <p:sp>
            <p:nvSpPr>
              <p:cNvPr id="73848" name="Line 120"/>
              <p:cNvSpPr>
                <a:spLocks noChangeShapeType="1"/>
              </p:cNvSpPr>
              <p:nvPr/>
            </p:nvSpPr>
            <p:spPr bwMode="auto">
              <a:xfrm flipV="1">
                <a:off x="2337" y="2688"/>
                <a:ext cx="265" cy="505"/>
              </a:xfrm>
              <a:prstGeom prst="line">
                <a:avLst/>
              </a:prstGeom>
              <a:noFill/>
              <a:ln w="34925">
                <a:solidFill>
                  <a:srgbClr val="FF0000"/>
                </a:solidFill>
                <a:round/>
                <a:headEnd/>
                <a:tailEnd/>
              </a:ln>
            </p:spPr>
            <p:txBody>
              <a:bodyPr/>
              <a:lstStyle/>
              <a:p>
                <a:endParaRPr lang="en-US" dirty="0"/>
              </a:p>
            </p:txBody>
          </p:sp>
          <p:sp>
            <p:nvSpPr>
              <p:cNvPr id="73849" name="Line 121"/>
              <p:cNvSpPr>
                <a:spLocks noChangeShapeType="1"/>
              </p:cNvSpPr>
              <p:nvPr/>
            </p:nvSpPr>
            <p:spPr bwMode="auto">
              <a:xfrm flipV="1">
                <a:off x="2602" y="1919"/>
                <a:ext cx="266" cy="769"/>
              </a:xfrm>
              <a:prstGeom prst="line">
                <a:avLst/>
              </a:prstGeom>
              <a:noFill/>
              <a:ln w="34925">
                <a:solidFill>
                  <a:srgbClr val="FF0000"/>
                </a:solidFill>
                <a:round/>
                <a:headEnd/>
                <a:tailEnd/>
              </a:ln>
            </p:spPr>
            <p:txBody>
              <a:bodyPr/>
              <a:lstStyle/>
              <a:p>
                <a:endParaRPr lang="en-US" dirty="0"/>
              </a:p>
            </p:txBody>
          </p:sp>
          <p:sp>
            <p:nvSpPr>
              <p:cNvPr id="73850" name="Line 122"/>
              <p:cNvSpPr>
                <a:spLocks noChangeShapeType="1"/>
              </p:cNvSpPr>
              <p:nvPr/>
            </p:nvSpPr>
            <p:spPr bwMode="auto">
              <a:xfrm flipV="1">
                <a:off x="2868" y="1412"/>
                <a:ext cx="275" cy="507"/>
              </a:xfrm>
              <a:prstGeom prst="line">
                <a:avLst/>
              </a:prstGeom>
              <a:noFill/>
              <a:ln w="34925">
                <a:solidFill>
                  <a:srgbClr val="FF0000"/>
                </a:solidFill>
                <a:round/>
                <a:headEnd/>
                <a:tailEnd/>
              </a:ln>
            </p:spPr>
            <p:txBody>
              <a:bodyPr/>
              <a:lstStyle/>
              <a:p>
                <a:endParaRPr lang="en-US" dirty="0"/>
              </a:p>
            </p:txBody>
          </p:sp>
          <p:sp>
            <p:nvSpPr>
              <p:cNvPr id="73851" name="Line 123"/>
              <p:cNvSpPr>
                <a:spLocks noChangeShapeType="1"/>
              </p:cNvSpPr>
              <p:nvPr/>
            </p:nvSpPr>
            <p:spPr bwMode="auto">
              <a:xfrm flipV="1">
                <a:off x="3143" y="1008"/>
                <a:ext cx="266" cy="404"/>
              </a:xfrm>
              <a:prstGeom prst="line">
                <a:avLst/>
              </a:prstGeom>
              <a:noFill/>
              <a:ln w="34925">
                <a:solidFill>
                  <a:srgbClr val="FF0000"/>
                </a:solidFill>
                <a:round/>
                <a:headEnd/>
                <a:tailEnd/>
              </a:ln>
            </p:spPr>
            <p:txBody>
              <a:bodyPr/>
              <a:lstStyle/>
              <a:p>
                <a:endParaRPr lang="en-US" dirty="0"/>
              </a:p>
            </p:txBody>
          </p:sp>
          <p:sp>
            <p:nvSpPr>
              <p:cNvPr id="73852" name="Rectangle 124"/>
              <p:cNvSpPr>
                <a:spLocks noChangeArrowheads="1"/>
              </p:cNvSpPr>
              <p:nvPr/>
            </p:nvSpPr>
            <p:spPr bwMode="auto">
              <a:xfrm>
                <a:off x="2307" y="3169"/>
                <a:ext cx="86" cy="71"/>
              </a:xfrm>
              <a:prstGeom prst="rect">
                <a:avLst/>
              </a:prstGeom>
              <a:solidFill>
                <a:srgbClr val="FF0000"/>
              </a:solidFill>
              <a:ln w="34925">
                <a:solidFill>
                  <a:srgbClr val="FF0000"/>
                </a:solidFill>
                <a:miter lim="800000"/>
                <a:headEnd/>
                <a:tailEnd/>
              </a:ln>
            </p:spPr>
            <p:txBody>
              <a:bodyPr/>
              <a:lstStyle/>
              <a:p>
                <a:endParaRPr lang="en-US" dirty="0"/>
              </a:p>
            </p:txBody>
          </p:sp>
          <p:sp>
            <p:nvSpPr>
              <p:cNvPr id="73853" name="Rectangle 125"/>
              <p:cNvSpPr>
                <a:spLocks noChangeArrowheads="1"/>
              </p:cNvSpPr>
              <p:nvPr/>
            </p:nvSpPr>
            <p:spPr bwMode="auto">
              <a:xfrm>
                <a:off x="2573" y="2653"/>
                <a:ext cx="84" cy="80"/>
              </a:xfrm>
              <a:prstGeom prst="rect">
                <a:avLst/>
              </a:prstGeom>
              <a:solidFill>
                <a:srgbClr val="FF0000"/>
              </a:solidFill>
              <a:ln w="34925">
                <a:solidFill>
                  <a:srgbClr val="FF0000"/>
                </a:solidFill>
                <a:miter lim="800000"/>
                <a:headEnd/>
                <a:tailEnd/>
              </a:ln>
            </p:spPr>
            <p:txBody>
              <a:bodyPr/>
              <a:lstStyle/>
              <a:p>
                <a:endParaRPr lang="en-US" dirty="0"/>
              </a:p>
            </p:txBody>
          </p:sp>
          <p:sp>
            <p:nvSpPr>
              <p:cNvPr id="73854" name="Rectangle 126"/>
              <p:cNvSpPr>
                <a:spLocks noChangeArrowheads="1"/>
              </p:cNvSpPr>
              <p:nvPr/>
            </p:nvSpPr>
            <p:spPr bwMode="auto">
              <a:xfrm>
                <a:off x="2839" y="1894"/>
                <a:ext cx="82" cy="70"/>
              </a:xfrm>
              <a:prstGeom prst="rect">
                <a:avLst/>
              </a:prstGeom>
              <a:solidFill>
                <a:srgbClr val="FF0000"/>
              </a:solidFill>
              <a:ln w="34925">
                <a:solidFill>
                  <a:srgbClr val="FF0000"/>
                </a:solidFill>
                <a:miter lim="800000"/>
                <a:headEnd/>
                <a:tailEnd/>
              </a:ln>
            </p:spPr>
            <p:txBody>
              <a:bodyPr/>
              <a:lstStyle/>
              <a:p>
                <a:endParaRPr lang="en-US" dirty="0"/>
              </a:p>
            </p:txBody>
          </p:sp>
          <p:sp>
            <p:nvSpPr>
              <p:cNvPr id="73855" name="Rectangle 127"/>
              <p:cNvSpPr>
                <a:spLocks noChangeArrowheads="1"/>
              </p:cNvSpPr>
              <p:nvPr/>
            </p:nvSpPr>
            <p:spPr bwMode="auto">
              <a:xfrm>
                <a:off x="3102" y="1377"/>
                <a:ext cx="84" cy="81"/>
              </a:xfrm>
              <a:prstGeom prst="rect">
                <a:avLst/>
              </a:prstGeom>
              <a:solidFill>
                <a:srgbClr val="FF0000"/>
              </a:solidFill>
              <a:ln w="34925">
                <a:solidFill>
                  <a:srgbClr val="FF0000"/>
                </a:solidFill>
                <a:miter lim="800000"/>
                <a:headEnd/>
                <a:tailEnd/>
              </a:ln>
            </p:spPr>
            <p:txBody>
              <a:bodyPr/>
              <a:lstStyle/>
              <a:p>
                <a:endParaRPr lang="en-US" dirty="0"/>
              </a:p>
            </p:txBody>
          </p:sp>
          <p:sp>
            <p:nvSpPr>
              <p:cNvPr id="73856" name="Rectangle 128"/>
              <p:cNvSpPr>
                <a:spLocks noChangeArrowheads="1"/>
              </p:cNvSpPr>
              <p:nvPr/>
            </p:nvSpPr>
            <p:spPr bwMode="auto">
              <a:xfrm>
                <a:off x="3367" y="972"/>
                <a:ext cx="83" cy="71"/>
              </a:xfrm>
              <a:prstGeom prst="rect">
                <a:avLst/>
              </a:prstGeom>
              <a:solidFill>
                <a:srgbClr val="FF0000"/>
              </a:solidFill>
              <a:ln w="34925">
                <a:solidFill>
                  <a:srgbClr val="FF0000"/>
                </a:solidFill>
                <a:miter lim="800000"/>
                <a:headEnd/>
                <a:tailEnd/>
              </a:ln>
            </p:spPr>
            <p:txBody>
              <a:bodyPr/>
              <a:lstStyle/>
              <a:p>
                <a:endParaRPr lang="en-US" dirty="0"/>
              </a:p>
            </p:txBody>
          </p:sp>
          <p:sp>
            <p:nvSpPr>
              <p:cNvPr id="73857" name="Rectangle 129"/>
              <p:cNvSpPr>
                <a:spLocks noChangeArrowheads="1"/>
              </p:cNvSpPr>
              <p:nvPr/>
            </p:nvSpPr>
            <p:spPr bwMode="auto">
              <a:xfrm>
                <a:off x="2004" y="3429"/>
                <a:ext cx="86" cy="71"/>
              </a:xfrm>
              <a:prstGeom prst="rect">
                <a:avLst/>
              </a:prstGeom>
              <a:solidFill>
                <a:srgbClr val="FF0000"/>
              </a:solidFill>
              <a:ln w="34925">
                <a:solidFill>
                  <a:srgbClr val="FF0000"/>
                </a:solidFill>
                <a:miter lim="800000"/>
                <a:headEnd/>
                <a:tailEnd/>
              </a:ln>
            </p:spPr>
            <p:txBody>
              <a:bodyPr/>
              <a:lstStyle/>
              <a:p>
                <a:endParaRPr lang="en-US" dirty="0"/>
              </a:p>
            </p:txBody>
          </p:sp>
        </p:grpSp>
      </p:grpSp>
      <p:grpSp>
        <p:nvGrpSpPr>
          <p:cNvPr id="12" name="Group 193"/>
          <p:cNvGrpSpPr>
            <a:grpSpLocks/>
          </p:cNvGrpSpPr>
          <p:nvPr/>
        </p:nvGrpSpPr>
        <p:grpSpPr bwMode="auto">
          <a:xfrm>
            <a:off x="3282950" y="3352800"/>
            <a:ext cx="5786439" cy="2259012"/>
            <a:chOff x="2016" y="1920"/>
            <a:chExt cx="3645" cy="1423"/>
          </a:xfrm>
        </p:grpSpPr>
        <p:grpSp>
          <p:nvGrpSpPr>
            <p:cNvPr id="13" name="Group 131"/>
            <p:cNvGrpSpPr>
              <a:grpSpLocks/>
            </p:cNvGrpSpPr>
            <p:nvPr/>
          </p:nvGrpSpPr>
          <p:grpSpPr bwMode="auto">
            <a:xfrm>
              <a:off x="2780" y="1920"/>
              <a:ext cx="2881" cy="233"/>
              <a:chOff x="2917" y="1810"/>
              <a:chExt cx="2881" cy="233"/>
            </a:xfrm>
          </p:grpSpPr>
          <p:sp>
            <p:nvSpPr>
              <p:cNvPr id="73860" name="Rectangle 132"/>
              <p:cNvSpPr>
                <a:spLocks noChangeArrowheads="1"/>
              </p:cNvSpPr>
              <p:nvPr/>
            </p:nvSpPr>
            <p:spPr bwMode="auto">
              <a:xfrm>
                <a:off x="2917" y="1810"/>
                <a:ext cx="288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Partial Agonist: Buprenorphine</a:t>
                </a:r>
              </a:p>
            </p:txBody>
          </p:sp>
          <p:sp>
            <p:nvSpPr>
              <p:cNvPr id="73861" name="Rectangle 133"/>
              <p:cNvSpPr>
                <a:spLocks noChangeArrowheads="1"/>
              </p:cNvSpPr>
              <p:nvPr/>
            </p:nvSpPr>
            <p:spPr bwMode="auto">
              <a:xfrm>
                <a:off x="4239" y="1810"/>
                <a:ext cx="1" cy="192"/>
              </a:xfrm>
              <a:prstGeom prst="rect">
                <a:avLst/>
              </a:prstGeom>
              <a:noFill/>
              <a:ln w="34925">
                <a:noFill/>
                <a:miter lim="800000"/>
                <a:headEnd/>
                <a:tailEnd/>
              </a:ln>
            </p:spPr>
            <p:txBody>
              <a:bodyPr wrap="none" lIns="0" tIns="0" rIns="0" bIns="0">
                <a:spAutoFit/>
              </a:bodyPr>
              <a:lstStyle/>
              <a:p>
                <a:pPr algn="l" eaLnBrk="0" hangingPunct="0"/>
                <a:endParaRPr lang="en-US" sz="2000" dirty="0">
                  <a:solidFill>
                    <a:srgbClr val="FFFF00"/>
                  </a:solidFill>
                </a:endParaRPr>
              </a:p>
            </p:txBody>
          </p:sp>
        </p:grpSp>
        <p:grpSp>
          <p:nvGrpSpPr>
            <p:cNvPr id="14" name="Group 134"/>
            <p:cNvGrpSpPr>
              <a:grpSpLocks/>
            </p:cNvGrpSpPr>
            <p:nvPr/>
          </p:nvGrpSpPr>
          <p:grpSpPr bwMode="auto">
            <a:xfrm>
              <a:off x="2016" y="2324"/>
              <a:ext cx="1281" cy="1019"/>
              <a:chOff x="2267" y="2027"/>
              <a:chExt cx="1111" cy="816"/>
            </a:xfrm>
          </p:grpSpPr>
          <p:sp>
            <p:nvSpPr>
              <p:cNvPr id="73863" name="Line 135"/>
              <p:cNvSpPr>
                <a:spLocks noChangeShapeType="1"/>
              </p:cNvSpPr>
              <p:nvPr/>
            </p:nvSpPr>
            <p:spPr bwMode="auto">
              <a:xfrm flipV="1">
                <a:off x="2309" y="2772"/>
                <a:ext cx="187" cy="38"/>
              </a:xfrm>
              <a:prstGeom prst="line">
                <a:avLst/>
              </a:prstGeom>
              <a:noFill/>
              <a:ln w="34925">
                <a:solidFill>
                  <a:srgbClr val="FF0000"/>
                </a:solidFill>
                <a:round/>
                <a:headEnd/>
                <a:tailEnd/>
              </a:ln>
            </p:spPr>
            <p:txBody>
              <a:bodyPr/>
              <a:lstStyle/>
              <a:p>
                <a:endParaRPr lang="en-US" dirty="0"/>
              </a:p>
            </p:txBody>
          </p:sp>
          <p:sp>
            <p:nvSpPr>
              <p:cNvPr id="73864" name="Line 136"/>
              <p:cNvSpPr>
                <a:spLocks noChangeShapeType="1"/>
              </p:cNvSpPr>
              <p:nvPr/>
            </p:nvSpPr>
            <p:spPr bwMode="auto">
              <a:xfrm flipV="1">
                <a:off x="2514" y="2695"/>
                <a:ext cx="174" cy="73"/>
              </a:xfrm>
              <a:prstGeom prst="line">
                <a:avLst/>
              </a:prstGeom>
              <a:noFill/>
              <a:ln w="34925">
                <a:solidFill>
                  <a:srgbClr val="FF0000"/>
                </a:solidFill>
                <a:round/>
                <a:headEnd/>
                <a:tailEnd/>
              </a:ln>
            </p:spPr>
            <p:txBody>
              <a:bodyPr/>
              <a:lstStyle/>
              <a:p>
                <a:endParaRPr lang="en-US" dirty="0"/>
              </a:p>
            </p:txBody>
          </p:sp>
          <p:sp>
            <p:nvSpPr>
              <p:cNvPr id="73865" name="Line 137"/>
              <p:cNvSpPr>
                <a:spLocks noChangeShapeType="1"/>
              </p:cNvSpPr>
              <p:nvPr/>
            </p:nvSpPr>
            <p:spPr bwMode="auto">
              <a:xfrm flipV="1">
                <a:off x="2736" y="2483"/>
                <a:ext cx="192" cy="183"/>
              </a:xfrm>
              <a:prstGeom prst="line">
                <a:avLst/>
              </a:prstGeom>
              <a:noFill/>
              <a:ln w="34925">
                <a:solidFill>
                  <a:srgbClr val="FF0000"/>
                </a:solidFill>
                <a:round/>
                <a:headEnd/>
                <a:tailEnd/>
              </a:ln>
            </p:spPr>
            <p:txBody>
              <a:bodyPr/>
              <a:lstStyle/>
              <a:p>
                <a:endParaRPr lang="en-US" dirty="0"/>
              </a:p>
            </p:txBody>
          </p:sp>
          <p:sp>
            <p:nvSpPr>
              <p:cNvPr id="73866" name="Line 138"/>
              <p:cNvSpPr>
                <a:spLocks noChangeShapeType="1"/>
              </p:cNvSpPr>
              <p:nvPr/>
            </p:nvSpPr>
            <p:spPr bwMode="auto">
              <a:xfrm flipV="1">
                <a:off x="2926" y="2271"/>
                <a:ext cx="214" cy="214"/>
              </a:xfrm>
              <a:prstGeom prst="line">
                <a:avLst/>
              </a:prstGeom>
              <a:noFill/>
              <a:ln w="34925">
                <a:solidFill>
                  <a:srgbClr val="FF0000"/>
                </a:solidFill>
                <a:round/>
                <a:headEnd/>
                <a:tailEnd/>
              </a:ln>
            </p:spPr>
            <p:txBody>
              <a:bodyPr/>
              <a:lstStyle/>
              <a:p>
                <a:endParaRPr lang="en-US" dirty="0"/>
              </a:p>
            </p:txBody>
          </p:sp>
          <p:sp>
            <p:nvSpPr>
              <p:cNvPr id="73867" name="Line 139"/>
              <p:cNvSpPr>
                <a:spLocks noChangeShapeType="1"/>
              </p:cNvSpPr>
              <p:nvPr/>
            </p:nvSpPr>
            <p:spPr bwMode="auto">
              <a:xfrm flipV="1">
                <a:off x="3140" y="2048"/>
                <a:ext cx="205" cy="223"/>
              </a:xfrm>
              <a:prstGeom prst="line">
                <a:avLst/>
              </a:prstGeom>
              <a:noFill/>
              <a:ln w="34925">
                <a:solidFill>
                  <a:srgbClr val="FF0000"/>
                </a:solidFill>
                <a:round/>
                <a:headEnd/>
                <a:tailEnd/>
              </a:ln>
            </p:spPr>
            <p:txBody>
              <a:bodyPr/>
              <a:lstStyle/>
              <a:p>
                <a:endParaRPr lang="en-US" dirty="0"/>
              </a:p>
            </p:txBody>
          </p:sp>
          <p:sp>
            <p:nvSpPr>
              <p:cNvPr id="73868" name="Oval 140"/>
              <p:cNvSpPr>
                <a:spLocks noChangeArrowheads="1"/>
              </p:cNvSpPr>
              <p:nvPr/>
            </p:nvSpPr>
            <p:spPr bwMode="auto">
              <a:xfrm>
                <a:off x="2491" y="2738"/>
                <a:ext cx="66" cy="59"/>
              </a:xfrm>
              <a:prstGeom prst="ellipse">
                <a:avLst/>
              </a:prstGeom>
              <a:solidFill>
                <a:srgbClr val="FF0000"/>
              </a:solidFill>
              <a:ln w="34925">
                <a:solidFill>
                  <a:srgbClr val="FF0000"/>
                </a:solidFill>
                <a:round/>
                <a:headEnd/>
                <a:tailEnd/>
              </a:ln>
            </p:spPr>
            <p:txBody>
              <a:bodyPr/>
              <a:lstStyle/>
              <a:p>
                <a:endParaRPr lang="en-US" dirty="0"/>
              </a:p>
            </p:txBody>
          </p:sp>
          <p:sp>
            <p:nvSpPr>
              <p:cNvPr id="73869" name="Oval 141"/>
              <p:cNvSpPr>
                <a:spLocks noChangeArrowheads="1"/>
              </p:cNvSpPr>
              <p:nvPr/>
            </p:nvSpPr>
            <p:spPr bwMode="auto">
              <a:xfrm>
                <a:off x="2696" y="2652"/>
                <a:ext cx="65" cy="60"/>
              </a:xfrm>
              <a:prstGeom prst="ellipse">
                <a:avLst/>
              </a:prstGeom>
              <a:solidFill>
                <a:srgbClr val="FF0000"/>
              </a:solidFill>
              <a:ln w="34925">
                <a:solidFill>
                  <a:srgbClr val="FF0000"/>
                </a:solidFill>
                <a:round/>
                <a:headEnd/>
                <a:tailEnd/>
              </a:ln>
            </p:spPr>
            <p:txBody>
              <a:bodyPr/>
              <a:lstStyle/>
              <a:p>
                <a:endParaRPr lang="en-US" dirty="0"/>
              </a:p>
            </p:txBody>
          </p:sp>
          <p:sp>
            <p:nvSpPr>
              <p:cNvPr id="73870" name="Oval 142"/>
              <p:cNvSpPr>
                <a:spLocks noChangeArrowheads="1"/>
              </p:cNvSpPr>
              <p:nvPr/>
            </p:nvSpPr>
            <p:spPr bwMode="auto">
              <a:xfrm>
                <a:off x="2902" y="2455"/>
                <a:ext cx="65" cy="60"/>
              </a:xfrm>
              <a:prstGeom prst="ellipse">
                <a:avLst/>
              </a:prstGeom>
              <a:solidFill>
                <a:srgbClr val="FF0000"/>
              </a:solidFill>
              <a:ln w="34925">
                <a:solidFill>
                  <a:srgbClr val="FF0000"/>
                </a:solidFill>
                <a:round/>
                <a:headEnd/>
                <a:tailEnd/>
              </a:ln>
            </p:spPr>
            <p:txBody>
              <a:bodyPr/>
              <a:lstStyle/>
              <a:p>
                <a:endParaRPr lang="en-US" dirty="0"/>
              </a:p>
            </p:txBody>
          </p:sp>
          <p:sp>
            <p:nvSpPr>
              <p:cNvPr id="73871" name="Oval 143"/>
              <p:cNvSpPr>
                <a:spLocks noChangeArrowheads="1"/>
              </p:cNvSpPr>
              <p:nvPr/>
            </p:nvSpPr>
            <p:spPr bwMode="auto">
              <a:xfrm>
                <a:off x="3107" y="2241"/>
                <a:ext cx="65" cy="60"/>
              </a:xfrm>
              <a:prstGeom prst="ellipse">
                <a:avLst/>
              </a:prstGeom>
              <a:solidFill>
                <a:srgbClr val="FF0000"/>
              </a:solidFill>
              <a:ln w="34925">
                <a:solidFill>
                  <a:srgbClr val="FF0000"/>
                </a:solidFill>
                <a:round/>
                <a:headEnd/>
                <a:tailEnd/>
              </a:ln>
            </p:spPr>
            <p:txBody>
              <a:bodyPr/>
              <a:lstStyle/>
              <a:p>
                <a:endParaRPr lang="en-US" dirty="0"/>
              </a:p>
            </p:txBody>
          </p:sp>
          <p:sp>
            <p:nvSpPr>
              <p:cNvPr id="73872" name="Oval 144"/>
              <p:cNvSpPr>
                <a:spLocks noChangeArrowheads="1"/>
              </p:cNvSpPr>
              <p:nvPr/>
            </p:nvSpPr>
            <p:spPr bwMode="auto">
              <a:xfrm>
                <a:off x="3312" y="2027"/>
                <a:ext cx="66" cy="59"/>
              </a:xfrm>
              <a:prstGeom prst="ellipse">
                <a:avLst/>
              </a:prstGeom>
              <a:solidFill>
                <a:srgbClr val="FF0000"/>
              </a:solidFill>
              <a:ln w="34925">
                <a:solidFill>
                  <a:srgbClr val="FF0000"/>
                </a:solidFill>
                <a:round/>
                <a:headEnd/>
                <a:tailEnd/>
              </a:ln>
            </p:spPr>
            <p:txBody>
              <a:bodyPr/>
              <a:lstStyle/>
              <a:p>
                <a:endParaRPr lang="en-US" dirty="0"/>
              </a:p>
            </p:txBody>
          </p:sp>
          <p:sp>
            <p:nvSpPr>
              <p:cNvPr id="73873" name="Oval 145"/>
              <p:cNvSpPr>
                <a:spLocks noChangeArrowheads="1"/>
              </p:cNvSpPr>
              <p:nvPr/>
            </p:nvSpPr>
            <p:spPr bwMode="auto">
              <a:xfrm>
                <a:off x="2267" y="2784"/>
                <a:ext cx="66" cy="59"/>
              </a:xfrm>
              <a:prstGeom prst="ellipse">
                <a:avLst/>
              </a:prstGeom>
              <a:solidFill>
                <a:srgbClr val="FF0000"/>
              </a:solidFill>
              <a:ln w="34925">
                <a:solidFill>
                  <a:srgbClr val="FF0000"/>
                </a:solidFill>
                <a:round/>
                <a:headEnd/>
                <a:tailEnd/>
              </a:ln>
            </p:spPr>
            <p:txBody>
              <a:bodyPr/>
              <a:lstStyle/>
              <a:p>
                <a:endParaRPr lang="en-US" dirty="0"/>
              </a:p>
            </p:txBody>
          </p:sp>
        </p:grpSp>
        <p:grpSp>
          <p:nvGrpSpPr>
            <p:cNvPr id="15" name="Group 148"/>
            <p:cNvGrpSpPr>
              <a:grpSpLocks/>
            </p:cNvGrpSpPr>
            <p:nvPr/>
          </p:nvGrpSpPr>
          <p:grpSpPr bwMode="auto">
            <a:xfrm>
              <a:off x="3264" y="2208"/>
              <a:ext cx="1680" cy="144"/>
              <a:chOff x="3264" y="2208"/>
              <a:chExt cx="1680" cy="144"/>
            </a:xfrm>
          </p:grpSpPr>
          <p:sp>
            <p:nvSpPr>
              <p:cNvPr id="73877" name="Line 149"/>
              <p:cNvSpPr>
                <a:spLocks noChangeShapeType="1"/>
              </p:cNvSpPr>
              <p:nvPr/>
            </p:nvSpPr>
            <p:spPr bwMode="auto">
              <a:xfrm flipV="1">
                <a:off x="3264" y="2241"/>
                <a:ext cx="221" cy="111"/>
              </a:xfrm>
              <a:prstGeom prst="line">
                <a:avLst/>
              </a:prstGeom>
              <a:noFill/>
              <a:ln w="34925">
                <a:solidFill>
                  <a:srgbClr val="FF0000"/>
                </a:solidFill>
                <a:round/>
                <a:headEnd/>
                <a:tailEnd/>
              </a:ln>
            </p:spPr>
            <p:txBody>
              <a:bodyPr/>
              <a:lstStyle/>
              <a:p>
                <a:endParaRPr lang="en-US" dirty="0"/>
              </a:p>
            </p:txBody>
          </p:sp>
          <p:sp>
            <p:nvSpPr>
              <p:cNvPr id="73878" name="Line 150"/>
              <p:cNvSpPr>
                <a:spLocks noChangeShapeType="1"/>
              </p:cNvSpPr>
              <p:nvPr/>
            </p:nvSpPr>
            <p:spPr bwMode="auto">
              <a:xfrm>
                <a:off x="3485" y="2241"/>
                <a:ext cx="221" cy="1"/>
              </a:xfrm>
              <a:prstGeom prst="line">
                <a:avLst/>
              </a:prstGeom>
              <a:noFill/>
              <a:ln w="34925">
                <a:solidFill>
                  <a:srgbClr val="FF0000"/>
                </a:solidFill>
                <a:round/>
                <a:headEnd/>
                <a:tailEnd/>
              </a:ln>
            </p:spPr>
            <p:txBody>
              <a:bodyPr/>
              <a:lstStyle/>
              <a:p>
                <a:endParaRPr lang="en-US" dirty="0"/>
              </a:p>
            </p:txBody>
          </p:sp>
          <p:sp>
            <p:nvSpPr>
              <p:cNvPr id="73879" name="Line 151"/>
              <p:cNvSpPr>
                <a:spLocks noChangeShapeType="1"/>
              </p:cNvSpPr>
              <p:nvPr/>
            </p:nvSpPr>
            <p:spPr bwMode="auto">
              <a:xfrm>
                <a:off x="3706" y="2241"/>
                <a:ext cx="222" cy="1"/>
              </a:xfrm>
              <a:prstGeom prst="line">
                <a:avLst/>
              </a:prstGeom>
              <a:noFill/>
              <a:ln w="34925">
                <a:solidFill>
                  <a:srgbClr val="FF0000"/>
                </a:solidFill>
                <a:round/>
                <a:headEnd/>
                <a:tailEnd/>
              </a:ln>
            </p:spPr>
            <p:txBody>
              <a:bodyPr/>
              <a:lstStyle/>
              <a:p>
                <a:endParaRPr lang="en-US" dirty="0"/>
              </a:p>
            </p:txBody>
          </p:sp>
          <p:sp>
            <p:nvSpPr>
              <p:cNvPr id="73880" name="Line 152"/>
              <p:cNvSpPr>
                <a:spLocks noChangeShapeType="1"/>
              </p:cNvSpPr>
              <p:nvPr/>
            </p:nvSpPr>
            <p:spPr bwMode="auto">
              <a:xfrm>
                <a:off x="3928" y="2241"/>
                <a:ext cx="223" cy="1"/>
              </a:xfrm>
              <a:prstGeom prst="line">
                <a:avLst/>
              </a:prstGeom>
              <a:noFill/>
              <a:ln w="34925">
                <a:solidFill>
                  <a:srgbClr val="FF0000"/>
                </a:solidFill>
                <a:round/>
                <a:headEnd/>
                <a:tailEnd/>
              </a:ln>
            </p:spPr>
            <p:txBody>
              <a:bodyPr/>
              <a:lstStyle/>
              <a:p>
                <a:endParaRPr lang="en-US" dirty="0"/>
              </a:p>
            </p:txBody>
          </p:sp>
          <p:sp>
            <p:nvSpPr>
              <p:cNvPr id="73881" name="Line 153"/>
              <p:cNvSpPr>
                <a:spLocks noChangeShapeType="1"/>
              </p:cNvSpPr>
              <p:nvPr/>
            </p:nvSpPr>
            <p:spPr bwMode="auto">
              <a:xfrm>
                <a:off x="4151" y="2241"/>
                <a:ext cx="232" cy="1"/>
              </a:xfrm>
              <a:prstGeom prst="line">
                <a:avLst/>
              </a:prstGeom>
              <a:noFill/>
              <a:ln w="34925">
                <a:solidFill>
                  <a:srgbClr val="FF0000"/>
                </a:solidFill>
                <a:round/>
                <a:headEnd/>
                <a:tailEnd/>
              </a:ln>
            </p:spPr>
            <p:txBody>
              <a:bodyPr/>
              <a:lstStyle/>
              <a:p>
                <a:endParaRPr lang="en-US" dirty="0"/>
              </a:p>
            </p:txBody>
          </p:sp>
          <p:sp>
            <p:nvSpPr>
              <p:cNvPr id="73882" name="Oval 154"/>
              <p:cNvSpPr>
                <a:spLocks noChangeArrowheads="1"/>
              </p:cNvSpPr>
              <p:nvPr/>
            </p:nvSpPr>
            <p:spPr bwMode="auto">
              <a:xfrm>
                <a:off x="3450" y="2208"/>
                <a:ext cx="80" cy="64"/>
              </a:xfrm>
              <a:prstGeom prst="ellipse">
                <a:avLst/>
              </a:prstGeom>
              <a:solidFill>
                <a:srgbClr val="FF0000"/>
              </a:solidFill>
              <a:ln w="34925">
                <a:solidFill>
                  <a:srgbClr val="FF0000"/>
                </a:solidFill>
                <a:round/>
                <a:headEnd/>
                <a:tailEnd/>
              </a:ln>
            </p:spPr>
            <p:txBody>
              <a:bodyPr/>
              <a:lstStyle/>
              <a:p>
                <a:endParaRPr lang="en-US" dirty="0"/>
              </a:p>
            </p:txBody>
          </p:sp>
          <p:sp>
            <p:nvSpPr>
              <p:cNvPr id="73883" name="Oval 155"/>
              <p:cNvSpPr>
                <a:spLocks noChangeArrowheads="1"/>
              </p:cNvSpPr>
              <p:nvPr/>
            </p:nvSpPr>
            <p:spPr bwMode="auto">
              <a:xfrm>
                <a:off x="3672" y="2208"/>
                <a:ext cx="81" cy="64"/>
              </a:xfrm>
              <a:prstGeom prst="ellipse">
                <a:avLst/>
              </a:prstGeom>
              <a:solidFill>
                <a:srgbClr val="FF0000"/>
              </a:solidFill>
              <a:ln w="34925">
                <a:solidFill>
                  <a:srgbClr val="FF0000"/>
                </a:solidFill>
                <a:round/>
                <a:headEnd/>
                <a:tailEnd/>
              </a:ln>
            </p:spPr>
            <p:txBody>
              <a:bodyPr/>
              <a:lstStyle/>
              <a:p>
                <a:endParaRPr lang="en-US" dirty="0"/>
              </a:p>
            </p:txBody>
          </p:sp>
          <p:sp>
            <p:nvSpPr>
              <p:cNvPr id="73884" name="Oval 156"/>
              <p:cNvSpPr>
                <a:spLocks noChangeArrowheads="1"/>
              </p:cNvSpPr>
              <p:nvPr/>
            </p:nvSpPr>
            <p:spPr bwMode="auto">
              <a:xfrm>
                <a:off x="3903" y="2208"/>
                <a:ext cx="70" cy="64"/>
              </a:xfrm>
              <a:prstGeom prst="ellipse">
                <a:avLst/>
              </a:prstGeom>
              <a:solidFill>
                <a:srgbClr val="FF0000"/>
              </a:solidFill>
              <a:ln w="34925">
                <a:solidFill>
                  <a:srgbClr val="FF0000"/>
                </a:solidFill>
                <a:round/>
                <a:headEnd/>
                <a:tailEnd/>
              </a:ln>
            </p:spPr>
            <p:txBody>
              <a:bodyPr/>
              <a:lstStyle/>
              <a:p>
                <a:endParaRPr lang="en-US" dirty="0"/>
              </a:p>
            </p:txBody>
          </p:sp>
          <p:sp>
            <p:nvSpPr>
              <p:cNvPr id="73885" name="Oval 157"/>
              <p:cNvSpPr>
                <a:spLocks noChangeArrowheads="1"/>
              </p:cNvSpPr>
              <p:nvPr/>
            </p:nvSpPr>
            <p:spPr bwMode="auto">
              <a:xfrm>
                <a:off x="4126" y="2208"/>
                <a:ext cx="69" cy="64"/>
              </a:xfrm>
              <a:prstGeom prst="ellipse">
                <a:avLst/>
              </a:prstGeom>
              <a:solidFill>
                <a:srgbClr val="FF0000"/>
              </a:solidFill>
              <a:ln w="34925">
                <a:solidFill>
                  <a:srgbClr val="FF0000"/>
                </a:solidFill>
                <a:round/>
                <a:headEnd/>
                <a:tailEnd/>
              </a:ln>
            </p:spPr>
            <p:txBody>
              <a:bodyPr/>
              <a:lstStyle/>
              <a:p>
                <a:endParaRPr lang="en-US" dirty="0"/>
              </a:p>
            </p:txBody>
          </p:sp>
          <p:sp>
            <p:nvSpPr>
              <p:cNvPr id="73886" name="Oval 158"/>
              <p:cNvSpPr>
                <a:spLocks noChangeArrowheads="1"/>
              </p:cNvSpPr>
              <p:nvPr/>
            </p:nvSpPr>
            <p:spPr bwMode="auto">
              <a:xfrm>
                <a:off x="4346" y="2208"/>
                <a:ext cx="70" cy="64"/>
              </a:xfrm>
              <a:prstGeom prst="ellipse">
                <a:avLst/>
              </a:prstGeom>
              <a:solidFill>
                <a:srgbClr val="FF0000"/>
              </a:solidFill>
              <a:ln w="34925">
                <a:solidFill>
                  <a:srgbClr val="FF0000"/>
                </a:solidFill>
                <a:round/>
                <a:headEnd/>
                <a:tailEnd/>
              </a:ln>
            </p:spPr>
            <p:txBody>
              <a:bodyPr/>
              <a:lstStyle/>
              <a:p>
                <a:endParaRPr lang="en-US" dirty="0"/>
              </a:p>
            </p:txBody>
          </p:sp>
          <p:sp>
            <p:nvSpPr>
              <p:cNvPr id="73887" name="Line 159"/>
              <p:cNvSpPr>
                <a:spLocks noChangeShapeType="1"/>
              </p:cNvSpPr>
              <p:nvPr/>
            </p:nvSpPr>
            <p:spPr bwMode="auto">
              <a:xfrm>
                <a:off x="4383" y="2242"/>
                <a:ext cx="232" cy="1"/>
              </a:xfrm>
              <a:prstGeom prst="line">
                <a:avLst/>
              </a:prstGeom>
              <a:noFill/>
              <a:ln w="34925">
                <a:solidFill>
                  <a:srgbClr val="FF0000"/>
                </a:solidFill>
                <a:round/>
                <a:headEnd/>
                <a:tailEnd/>
              </a:ln>
            </p:spPr>
            <p:txBody>
              <a:bodyPr/>
              <a:lstStyle/>
              <a:p>
                <a:endParaRPr lang="en-US" dirty="0"/>
              </a:p>
            </p:txBody>
          </p:sp>
          <p:sp>
            <p:nvSpPr>
              <p:cNvPr id="73888" name="Line 160"/>
              <p:cNvSpPr>
                <a:spLocks noChangeShapeType="1"/>
              </p:cNvSpPr>
              <p:nvPr/>
            </p:nvSpPr>
            <p:spPr bwMode="auto">
              <a:xfrm>
                <a:off x="4664" y="2242"/>
                <a:ext cx="232" cy="1"/>
              </a:xfrm>
              <a:prstGeom prst="line">
                <a:avLst/>
              </a:prstGeom>
              <a:noFill/>
              <a:ln w="34925">
                <a:solidFill>
                  <a:srgbClr val="FF0000"/>
                </a:solidFill>
                <a:round/>
                <a:headEnd/>
                <a:tailEnd/>
              </a:ln>
            </p:spPr>
            <p:txBody>
              <a:bodyPr/>
              <a:lstStyle/>
              <a:p>
                <a:endParaRPr lang="en-US" dirty="0"/>
              </a:p>
            </p:txBody>
          </p:sp>
          <p:sp>
            <p:nvSpPr>
              <p:cNvPr id="73889" name="Oval 161"/>
              <p:cNvSpPr>
                <a:spLocks noChangeArrowheads="1"/>
              </p:cNvSpPr>
              <p:nvPr/>
            </p:nvSpPr>
            <p:spPr bwMode="auto">
              <a:xfrm>
                <a:off x="4875" y="2208"/>
                <a:ext cx="69" cy="64"/>
              </a:xfrm>
              <a:prstGeom prst="ellipse">
                <a:avLst/>
              </a:prstGeom>
              <a:solidFill>
                <a:srgbClr val="FF0000"/>
              </a:solidFill>
              <a:ln w="34925">
                <a:solidFill>
                  <a:srgbClr val="FF0000"/>
                </a:solidFill>
                <a:round/>
                <a:headEnd/>
                <a:tailEnd/>
              </a:ln>
            </p:spPr>
            <p:txBody>
              <a:bodyPr/>
              <a:lstStyle/>
              <a:p>
                <a:endParaRPr lang="en-US" dirty="0"/>
              </a:p>
            </p:txBody>
          </p:sp>
          <p:sp>
            <p:nvSpPr>
              <p:cNvPr id="73890" name="Oval 162"/>
              <p:cNvSpPr>
                <a:spLocks noChangeArrowheads="1"/>
              </p:cNvSpPr>
              <p:nvPr/>
            </p:nvSpPr>
            <p:spPr bwMode="auto">
              <a:xfrm>
                <a:off x="4608" y="2208"/>
                <a:ext cx="69" cy="64"/>
              </a:xfrm>
              <a:prstGeom prst="ellipse">
                <a:avLst/>
              </a:prstGeom>
              <a:solidFill>
                <a:srgbClr val="FF0000"/>
              </a:solidFill>
              <a:ln w="34925">
                <a:solidFill>
                  <a:srgbClr val="FF0000"/>
                </a:solidFill>
                <a:round/>
                <a:headEnd/>
                <a:tailEnd/>
              </a:ln>
            </p:spPr>
            <p:txBody>
              <a:bodyPr/>
              <a:lstStyle/>
              <a:p>
                <a:endParaRPr lang="en-US" dirty="0"/>
              </a:p>
            </p:txBody>
          </p:sp>
        </p:grpSp>
      </p:grpSp>
      <p:sp>
        <p:nvSpPr>
          <p:cNvPr id="73893" name="Text Box 165"/>
          <p:cNvSpPr txBox="1">
            <a:spLocks noChangeArrowheads="1"/>
          </p:cNvSpPr>
          <p:nvPr/>
        </p:nvSpPr>
        <p:spPr bwMode="auto">
          <a:xfrm>
            <a:off x="8262938" y="0"/>
            <a:ext cx="881062" cy="457200"/>
          </a:xfrm>
          <a:prstGeom prst="rect">
            <a:avLst/>
          </a:prstGeom>
          <a:noFill/>
          <a:ln w="12700">
            <a:noFill/>
            <a:miter lim="800000"/>
            <a:headEnd/>
            <a:tailEnd/>
          </a:ln>
          <a:effectLst/>
        </p:spPr>
        <p:txBody>
          <a:bodyPr>
            <a:spAutoFit/>
          </a:bodyPr>
          <a:lstStyle/>
          <a:p>
            <a:pPr algn="r" eaLnBrk="0" hangingPunct="0">
              <a:spcBef>
                <a:spcPct val="50000"/>
              </a:spcBef>
            </a:pPr>
            <a:endParaRPr lang="en-US" sz="2400" dirty="0">
              <a:latin typeface="B Helvetica Bold" charset="0"/>
            </a:endParaRPr>
          </a:p>
        </p:txBody>
      </p:sp>
      <p:grpSp>
        <p:nvGrpSpPr>
          <p:cNvPr id="191" name="Group 190"/>
          <p:cNvGrpSpPr/>
          <p:nvPr/>
        </p:nvGrpSpPr>
        <p:grpSpPr>
          <a:xfrm>
            <a:off x="3352800" y="5159375"/>
            <a:ext cx="5538789" cy="555625"/>
            <a:chOff x="3276600" y="4724400"/>
            <a:chExt cx="5538789" cy="555625"/>
          </a:xfrm>
        </p:grpSpPr>
        <p:sp>
          <p:nvSpPr>
            <p:cNvPr id="73895" name="Line 167"/>
            <p:cNvSpPr>
              <a:spLocks noChangeShapeType="1"/>
            </p:cNvSpPr>
            <p:nvPr/>
          </p:nvSpPr>
          <p:spPr bwMode="auto">
            <a:xfrm>
              <a:off x="7118350" y="5237163"/>
              <a:ext cx="336550" cy="1587"/>
            </a:xfrm>
            <a:prstGeom prst="line">
              <a:avLst/>
            </a:prstGeom>
            <a:noFill/>
            <a:ln w="34925">
              <a:solidFill>
                <a:srgbClr val="FF0000"/>
              </a:solidFill>
              <a:round/>
              <a:headEnd/>
              <a:tailEnd/>
            </a:ln>
          </p:spPr>
          <p:txBody>
            <a:bodyPr/>
            <a:lstStyle/>
            <a:p>
              <a:endParaRPr lang="en-US" dirty="0"/>
            </a:p>
          </p:txBody>
        </p:sp>
        <p:sp>
          <p:nvSpPr>
            <p:cNvPr id="73896" name="Line 168"/>
            <p:cNvSpPr>
              <a:spLocks noChangeShapeType="1"/>
            </p:cNvSpPr>
            <p:nvPr/>
          </p:nvSpPr>
          <p:spPr bwMode="auto">
            <a:xfrm>
              <a:off x="6724650" y="5238750"/>
              <a:ext cx="336550" cy="1588"/>
            </a:xfrm>
            <a:prstGeom prst="line">
              <a:avLst/>
            </a:prstGeom>
            <a:noFill/>
            <a:ln w="34925">
              <a:solidFill>
                <a:srgbClr val="FF0000"/>
              </a:solidFill>
              <a:round/>
              <a:headEnd/>
              <a:tailEnd/>
            </a:ln>
          </p:spPr>
          <p:txBody>
            <a:bodyPr/>
            <a:lstStyle/>
            <a:p>
              <a:endParaRPr lang="en-US" dirty="0"/>
            </a:p>
          </p:txBody>
        </p:sp>
        <p:sp>
          <p:nvSpPr>
            <p:cNvPr id="73897" name="Line 169"/>
            <p:cNvSpPr>
              <a:spLocks noChangeShapeType="1"/>
            </p:cNvSpPr>
            <p:nvPr/>
          </p:nvSpPr>
          <p:spPr bwMode="auto">
            <a:xfrm>
              <a:off x="6370638" y="5235575"/>
              <a:ext cx="336550" cy="1588"/>
            </a:xfrm>
            <a:prstGeom prst="line">
              <a:avLst/>
            </a:prstGeom>
            <a:noFill/>
            <a:ln w="34925">
              <a:solidFill>
                <a:srgbClr val="FF0000"/>
              </a:solidFill>
              <a:round/>
              <a:headEnd/>
              <a:tailEnd/>
            </a:ln>
          </p:spPr>
          <p:txBody>
            <a:bodyPr/>
            <a:lstStyle/>
            <a:p>
              <a:endParaRPr lang="en-US" dirty="0"/>
            </a:p>
          </p:txBody>
        </p:sp>
        <p:sp>
          <p:nvSpPr>
            <p:cNvPr id="73899" name="Line 171"/>
            <p:cNvSpPr>
              <a:spLocks noChangeShapeType="1"/>
            </p:cNvSpPr>
            <p:nvPr/>
          </p:nvSpPr>
          <p:spPr bwMode="auto">
            <a:xfrm>
              <a:off x="3322638" y="5237163"/>
              <a:ext cx="333375" cy="1587"/>
            </a:xfrm>
            <a:prstGeom prst="line">
              <a:avLst/>
            </a:prstGeom>
            <a:noFill/>
            <a:ln w="34925">
              <a:solidFill>
                <a:srgbClr val="FF0000"/>
              </a:solidFill>
              <a:round/>
              <a:headEnd/>
              <a:tailEnd/>
            </a:ln>
          </p:spPr>
          <p:txBody>
            <a:bodyPr/>
            <a:lstStyle/>
            <a:p>
              <a:endParaRPr lang="en-US" dirty="0"/>
            </a:p>
          </p:txBody>
        </p:sp>
        <p:sp>
          <p:nvSpPr>
            <p:cNvPr id="73900" name="Line 172"/>
            <p:cNvSpPr>
              <a:spLocks noChangeShapeType="1"/>
            </p:cNvSpPr>
            <p:nvPr/>
          </p:nvSpPr>
          <p:spPr bwMode="auto">
            <a:xfrm>
              <a:off x="3656013" y="5237163"/>
              <a:ext cx="334962" cy="1587"/>
            </a:xfrm>
            <a:prstGeom prst="line">
              <a:avLst/>
            </a:prstGeom>
            <a:noFill/>
            <a:ln w="34925">
              <a:solidFill>
                <a:srgbClr val="FF0000"/>
              </a:solidFill>
              <a:round/>
              <a:headEnd/>
              <a:tailEnd/>
            </a:ln>
          </p:spPr>
          <p:txBody>
            <a:bodyPr/>
            <a:lstStyle/>
            <a:p>
              <a:endParaRPr lang="en-US" dirty="0"/>
            </a:p>
          </p:txBody>
        </p:sp>
        <p:sp>
          <p:nvSpPr>
            <p:cNvPr id="73901" name="Line 173"/>
            <p:cNvSpPr>
              <a:spLocks noChangeShapeType="1"/>
            </p:cNvSpPr>
            <p:nvPr/>
          </p:nvSpPr>
          <p:spPr bwMode="auto">
            <a:xfrm>
              <a:off x="3990975" y="5237163"/>
              <a:ext cx="338138" cy="1587"/>
            </a:xfrm>
            <a:prstGeom prst="line">
              <a:avLst/>
            </a:prstGeom>
            <a:noFill/>
            <a:ln w="34925">
              <a:solidFill>
                <a:srgbClr val="FF0000"/>
              </a:solidFill>
              <a:round/>
              <a:headEnd/>
              <a:tailEnd/>
            </a:ln>
          </p:spPr>
          <p:txBody>
            <a:bodyPr/>
            <a:lstStyle/>
            <a:p>
              <a:endParaRPr lang="en-US" dirty="0"/>
            </a:p>
          </p:txBody>
        </p:sp>
        <p:sp>
          <p:nvSpPr>
            <p:cNvPr id="73902" name="Line 174"/>
            <p:cNvSpPr>
              <a:spLocks noChangeShapeType="1"/>
            </p:cNvSpPr>
            <p:nvPr/>
          </p:nvSpPr>
          <p:spPr bwMode="auto">
            <a:xfrm>
              <a:off x="4329113" y="5237163"/>
              <a:ext cx="349250" cy="1587"/>
            </a:xfrm>
            <a:prstGeom prst="line">
              <a:avLst/>
            </a:prstGeom>
            <a:noFill/>
            <a:ln w="34925">
              <a:solidFill>
                <a:srgbClr val="FF0000"/>
              </a:solidFill>
              <a:round/>
              <a:headEnd/>
              <a:tailEnd/>
            </a:ln>
          </p:spPr>
          <p:txBody>
            <a:bodyPr/>
            <a:lstStyle/>
            <a:p>
              <a:endParaRPr lang="en-US" dirty="0"/>
            </a:p>
          </p:txBody>
        </p:sp>
        <p:sp>
          <p:nvSpPr>
            <p:cNvPr id="73903" name="Line 175"/>
            <p:cNvSpPr>
              <a:spLocks noChangeShapeType="1"/>
            </p:cNvSpPr>
            <p:nvPr/>
          </p:nvSpPr>
          <p:spPr bwMode="auto">
            <a:xfrm>
              <a:off x="4678363" y="5237163"/>
              <a:ext cx="334962" cy="1587"/>
            </a:xfrm>
            <a:prstGeom prst="line">
              <a:avLst/>
            </a:prstGeom>
            <a:noFill/>
            <a:ln w="34925">
              <a:solidFill>
                <a:srgbClr val="FF0000"/>
              </a:solidFill>
              <a:round/>
              <a:headEnd/>
              <a:tailEnd/>
            </a:ln>
          </p:spPr>
          <p:txBody>
            <a:bodyPr/>
            <a:lstStyle/>
            <a:p>
              <a:endParaRPr lang="en-US" dirty="0"/>
            </a:p>
          </p:txBody>
        </p:sp>
        <p:sp>
          <p:nvSpPr>
            <p:cNvPr id="73904" name="Line 176"/>
            <p:cNvSpPr>
              <a:spLocks noChangeShapeType="1"/>
            </p:cNvSpPr>
            <p:nvPr/>
          </p:nvSpPr>
          <p:spPr bwMode="auto">
            <a:xfrm>
              <a:off x="5013325" y="5237163"/>
              <a:ext cx="334963" cy="1587"/>
            </a:xfrm>
            <a:prstGeom prst="line">
              <a:avLst/>
            </a:prstGeom>
            <a:noFill/>
            <a:ln w="34925">
              <a:solidFill>
                <a:srgbClr val="FF0000"/>
              </a:solidFill>
              <a:round/>
              <a:headEnd/>
              <a:tailEnd/>
            </a:ln>
          </p:spPr>
          <p:txBody>
            <a:bodyPr/>
            <a:lstStyle/>
            <a:p>
              <a:endParaRPr lang="en-US" dirty="0"/>
            </a:p>
          </p:txBody>
        </p:sp>
        <p:sp>
          <p:nvSpPr>
            <p:cNvPr id="73905" name="Line 177"/>
            <p:cNvSpPr>
              <a:spLocks noChangeShapeType="1"/>
            </p:cNvSpPr>
            <p:nvPr/>
          </p:nvSpPr>
          <p:spPr bwMode="auto">
            <a:xfrm>
              <a:off x="5348288" y="5237163"/>
              <a:ext cx="333375" cy="1587"/>
            </a:xfrm>
            <a:prstGeom prst="line">
              <a:avLst/>
            </a:prstGeom>
            <a:noFill/>
            <a:ln w="34925">
              <a:solidFill>
                <a:srgbClr val="FF0000"/>
              </a:solidFill>
              <a:round/>
              <a:headEnd/>
              <a:tailEnd/>
            </a:ln>
          </p:spPr>
          <p:txBody>
            <a:bodyPr/>
            <a:lstStyle/>
            <a:p>
              <a:endParaRPr lang="en-US" dirty="0"/>
            </a:p>
          </p:txBody>
        </p:sp>
        <p:sp>
          <p:nvSpPr>
            <p:cNvPr id="73906" name="Line 178"/>
            <p:cNvSpPr>
              <a:spLocks noChangeShapeType="1"/>
            </p:cNvSpPr>
            <p:nvPr/>
          </p:nvSpPr>
          <p:spPr bwMode="auto">
            <a:xfrm>
              <a:off x="5681663" y="5237163"/>
              <a:ext cx="336550" cy="1587"/>
            </a:xfrm>
            <a:prstGeom prst="line">
              <a:avLst/>
            </a:prstGeom>
            <a:noFill/>
            <a:ln w="34925">
              <a:solidFill>
                <a:srgbClr val="FF0000"/>
              </a:solidFill>
              <a:round/>
              <a:headEnd/>
              <a:tailEnd/>
            </a:ln>
          </p:spPr>
          <p:txBody>
            <a:bodyPr/>
            <a:lstStyle/>
            <a:p>
              <a:endParaRPr lang="en-US" dirty="0"/>
            </a:p>
          </p:txBody>
        </p:sp>
        <p:sp>
          <p:nvSpPr>
            <p:cNvPr id="73907" name="Line 179"/>
            <p:cNvSpPr>
              <a:spLocks noChangeShapeType="1"/>
            </p:cNvSpPr>
            <p:nvPr/>
          </p:nvSpPr>
          <p:spPr bwMode="auto">
            <a:xfrm>
              <a:off x="6018213" y="5237163"/>
              <a:ext cx="336550" cy="1587"/>
            </a:xfrm>
            <a:prstGeom prst="line">
              <a:avLst/>
            </a:prstGeom>
            <a:noFill/>
            <a:ln w="34925">
              <a:solidFill>
                <a:srgbClr val="FF0000"/>
              </a:solidFill>
              <a:round/>
              <a:headEnd/>
              <a:tailEnd/>
            </a:ln>
          </p:spPr>
          <p:txBody>
            <a:bodyPr/>
            <a:lstStyle/>
            <a:p>
              <a:endParaRPr lang="en-US" dirty="0"/>
            </a:p>
          </p:txBody>
        </p:sp>
        <p:grpSp>
          <p:nvGrpSpPr>
            <p:cNvPr id="16" name="Group 194"/>
            <p:cNvGrpSpPr>
              <a:grpSpLocks/>
            </p:cNvGrpSpPr>
            <p:nvPr/>
          </p:nvGrpSpPr>
          <p:grpSpPr bwMode="auto">
            <a:xfrm>
              <a:off x="3276600" y="4724400"/>
              <a:ext cx="5538789" cy="555625"/>
              <a:chOff x="2064" y="2976"/>
              <a:chExt cx="3489" cy="350"/>
            </a:xfrm>
          </p:grpSpPr>
          <p:sp>
            <p:nvSpPr>
              <p:cNvPr id="73898" name="Rectangle 170"/>
              <p:cNvSpPr>
                <a:spLocks noChangeArrowheads="1"/>
              </p:cNvSpPr>
              <p:nvPr/>
            </p:nvSpPr>
            <p:spPr bwMode="auto">
              <a:xfrm>
                <a:off x="3312" y="2976"/>
                <a:ext cx="2241" cy="233"/>
              </a:xfrm>
              <a:prstGeom prst="rect">
                <a:avLst/>
              </a:prstGeom>
              <a:noFill/>
              <a:ln w="34925">
                <a:noFill/>
                <a:miter lim="800000"/>
                <a:headEnd/>
                <a:tailEnd/>
              </a:ln>
            </p:spPr>
            <p:txBody>
              <a:bodyPr wrap="none" lIns="0" tIns="0" rIns="0" bIns="0">
                <a:spAutoFit/>
              </a:bodyPr>
              <a:lstStyle/>
              <a:p>
                <a:pPr algn="l" eaLnBrk="0" hangingPunct="0"/>
                <a:r>
                  <a:rPr lang="en-US" dirty="0">
                    <a:latin typeface="+mj-lt"/>
                  </a:rPr>
                  <a:t>Antagonist : Naltrexone</a:t>
                </a:r>
              </a:p>
            </p:txBody>
          </p:sp>
          <p:sp>
            <p:nvSpPr>
              <p:cNvPr id="73908" name="Freeform 180"/>
              <p:cNvSpPr>
                <a:spLocks/>
              </p:cNvSpPr>
              <p:nvPr/>
            </p:nvSpPr>
            <p:spPr bwMode="auto">
              <a:xfrm>
                <a:off x="2275"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09" name="Freeform 181"/>
              <p:cNvSpPr>
                <a:spLocks/>
              </p:cNvSpPr>
              <p:nvPr/>
            </p:nvSpPr>
            <p:spPr bwMode="auto">
              <a:xfrm>
                <a:off x="2485" y="3268"/>
                <a:ext cx="68"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0" name="Freeform 182"/>
              <p:cNvSpPr>
                <a:spLocks/>
              </p:cNvSpPr>
              <p:nvPr/>
            </p:nvSpPr>
            <p:spPr bwMode="auto">
              <a:xfrm>
                <a:off x="2698" y="3268"/>
                <a:ext cx="66" cy="55"/>
              </a:xfrm>
              <a:custGeom>
                <a:avLst/>
                <a:gdLst/>
                <a:ahLst/>
                <a:cxnLst>
                  <a:cxn ang="0">
                    <a:pos x="29" y="0"/>
                  </a:cxn>
                  <a:cxn ang="0">
                    <a:pos x="0" y="68"/>
                  </a:cxn>
                  <a:cxn ang="0">
                    <a:pos x="67" y="68"/>
                  </a:cxn>
                  <a:cxn ang="0">
                    <a:pos x="29" y="0"/>
                  </a:cxn>
                </a:cxnLst>
                <a:rect l="0" t="0" r="r" b="b"/>
                <a:pathLst>
                  <a:path w="67" h="68">
                    <a:moveTo>
                      <a:pt x="29" y="0"/>
                    </a:moveTo>
                    <a:lnTo>
                      <a:pt x="0" y="68"/>
                    </a:lnTo>
                    <a:lnTo>
                      <a:pt x="67"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1" name="Freeform 183"/>
              <p:cNvSpPr>
                <a:spLocks/>
              </p:cNvSpPr>
              <p:nvPr/>
            </p:nvSpPr>
            <p:spPr bwMode="auto">
              <a:xfrm>
                <a:off x="2909" y="3268"/>
                <a:ext cx="67"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2" name="Freeform 184"/>
              <p:cNvSpPr>
                <a:spLocks/>
              </p:cNvSpPr>
              <p:nvPr/>
            </p:nvSpPr>
            <p:spPr bwMode="auto">
              <a:xfrm>
                <a:off x="3119" y="3268"/>
                <a:ext cx="68" cy="55"/>
              </a:xfrm>
              <a:custGeom>
                <a:avLst/>
                <a:gdLst/>
                <a:ahLst/>
                <a:cxnLst>
                  <a:cxn ang="0">
                    <a:pos x="39" y="0"/>
                  </a:cxn>
                  <a:cxn ang="0">
                    <a:pos x="0" y="68"/>
                  </a:cxn>
                  <a:cxn ang="0">
                    <a:pos x="68" y="68"/>
                  </a:cxn>
                  <a:cxn ang="0">
                    <a:pos x="39" y="0"/>
                  </a:cxn>
                </a:cxnLst>
                <a:rect l="0" t="0" r="r" b="b"/>
                <a:pathLst>
                  <a:path w="68" h="68">
                    <a:moveTo>
                      <a:pt x="39" y="0"/>
                    </a:moveTo>
                    <a:lnTo>
                      <a:pt x="0" y="68"/>
                    </a:lnTo>
                    <a:lnTo>
                      <a:pt x="68" y="68"/>
                    </a:lnTo>
                    <a:lnTo>
                      <a:pt x="3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3" name="Freeform 185"/>
              <p:cNvSpPr>
                <a:spLocks/>
              </p:cNvSpPr>
              <p:nvPr/>
            </p:nvSpPr>
            <p:spPr bwMode="auto">
              <a:xfrm>
                <a:off x="3330" y="3268"/>
                <a:ext cx="78" cy="55"/>
              </a:xfrm>
              <a:custGeom>
                <a:avLst/>
                <a:gdLst/>
                <a:ahLst/>
                <a:cxnLst>
                  <a:cxn ang="0">
                    <a:pos x="39" y="0"/>
                  </a:cxn>
                  <a:cxn ang="0">
                    <a:pos x="0" y="68"/>
                  </a:cxn>
                  <a:cxn ang="0">
                    <a:pos x="78" y="68"/>
                  </a:cxn>
                  <a:cxn ang="0">
                    <a:pos x="39" y="0"/>
                  </a:cxn>
                </a:cxnLst>
                <a:rect l="0" t="0" r="r" b="b"/>
                <a:pathLst>
                  <a:path w="78" h="68">
                    <a:moveTo>
                      <a:pt x="39" y="0"/>
                    </a:moveTo>
                    <a:lnTo>
                      <a:pt x="0" y="68"/>
                    </a:lnTo>
                    <a:lnTo>
                      <a:pt x="78" y="68"/>
                    </a:lnTo>
                    <a:lnTo>
                      <a:pt x="3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4" name="Freeform 186"/>
              <p:cNvSpPr>
                <a:spLocks/>
              </p:cNvSpPr>
              <p:nvPr/>
            </p:nvSpPr>
            <p:spPr bwMode="auto">
              <a:xfrm>
                <a:off x="3542" y="3268"/>
                <a:ext cx="76" cy="55"/>
              </a:xfrm>
              <a:custGeom>
                <a:avLst/>
                <a:gdLst/>
                <a:ahLst/>
                <a:cxnLst>
                  <a:cxn ang="0">
                    <a:pos x="38" y="0"/>
                  </a:cxn>
                  <a:cxn ang="0">
                    <a:pos x="0" y="68"/>
                  </a:cxn>
                  <a:cxn ang="0">
                    <a:pos x="77" y="68"/>
                  </a:cxn>
                  <a:cxn ang="0">
                    <a:pos x="38" y="0"/>
                  </a:cxn>
                </a:cxnLst>
                <a:rect l="0" t="0" r="r" b="b"/>
                <a:pathLst>
                  <a:path w="77" h="68">
                    <a:moveTo>
                      <a:pt x="38" y="0"/>
                    </a:moveTo>
                    <a:lnTo>
                      <a:pt x="0" y="68"/>
                    </a:lnTo>
                    <a:lnTo>
                      <a:pt x="77" y="68"/>
                    </a:lnTo>
                    <a:lnTo>
                      <a:pt x="38"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5" name="Freeform 187"/>
              <p:cNvSpPr>
                <a:spLocks/>
              </p:cNvSpPr>
              <p:nvPr/>
            </p:nvSpPr>
            <p:spPr bwMode="auto">
              <a:xfrm>
                <a:off x="3762" y="3268"/>
                <a:ext cx="67" cy="55"/>
              </a:xfrm>
              <a:custGeom>
                <a:avLst/>
                <a:gdLst/>
                <a:ahLst/>
                <a:cxnLst>
                  <a:cxn ang="0">
                    <a:pos x="30" y="0"/>
                  </a:cxn>
                  <a:cxn ang="0">
                    <a:pos x="0" y="68"/>
                  </a:cxn>
                  <a:cxn ang="0">
                    <a:pos x="68" y="68"/>
                  </a:cxn>
                  <a:cxn ang="0">
                    <a:pos x="30" y="0"/>
                  </a:cxn>
                </a:cxnLst>
                <a:rect l="0" t="0" r="r" b="b"/>
                <a:pathLst>
                  <a:path w="68" h="68">
                    <a:moveTo>
                      <a:pt x="30" y="0"/>
                    </a:moveTo>
                    <a:lnTo>
                      <a:pt x="0" y="68"/>
                    </a:lnTo>
                    <a:lnTo>
                      <a:pt x="68" y="68"/>
                    </a:lnTo>
                    <a:lnTo>
                      <a:pt x="30"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6" name="Freeform 188"/>
              <p:cNvSpPr>
                <a:spLocks/>
              </p:cNvSpPr>
              <p:nvPr/>
            </p:nvSpPr>
            <p:spPr bwMode="auto">
              <a:xfrm>
                <a:off x="3974"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7" name="Freeform 189"/>
              <p:cNvSpPr>
                <a:spLocks/>
              </p:cNvSpPr>
              <p:nvPr/>
            </p:nvSpPr>
            <p:spPr bwMode="auto">
              <a:xfrm>
                <a:off x="4194" y="3271"/>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8" name="Freeform 190"/>
              <p:cNvSpPr>
                <a:spLocks/>
              </p:cNvSpPr>
              <p:nvPr/>
            </p:nvSpPr>
            <p:spPr bwMode="auto">
              <a:xfrm>
                <a:off x="2064" y="3264"/>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19" name="Freeform 191"/>
              <p:cNvSpPr>
                <a:spLocks/>
              </p:cNvSpPr>
              <p:nvPr/>
            </p:nvSpPr>
            <p:spPr bwMode="auto">
              <a:xfrm>
                <a:off x="4433"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sp>
            <p:nvSpPr>
              <p:cNvPr id="73920" name="Freeform 192"/>
              <p:cNvSpPr>
                <a:spLocks/>
              </p:cNvSpPr>
              <p:nvPr/>
            </p:nvSpPr>
            <p:spPr bwMode="auto">
              <a:xfrm>
                <a:off x="4672" y="3268"/>
                <a:ext cx="67" cy="55"/>
              </a:xfrm>
              <a:custGeom>
                <a:avLst/>
                <a:gdLst/>
                <a:ahLst/>
                <a:cxnLst>
                  <a:cxn ang="0">
                    <a:pos x="29" y="0"/>
                  </a:cxn>
                  <a:cxn ang="0">
                    <a:pos x="0" y="68"/>
                  </a:cxn>
                  <a:cxn ang="0">
                    <a:pos x="68" y="68"/>
                  </a:cxn>
                  <a:cxn ang="0">
                    <a:pos x="29" y="0"/>
                  </a:cxn>
                </a:cxnLst>
                <a:rect l="0" t="0" r="r" b="b"/>
                <a:pathLst>
                  <a:path w="68" h="68">
                    <a:moveTo>
                      <a:pt x="29" y="0"/>
                    </a:moveTo>
                    <a:lnTo>
                      <a:pt x="0" y="68"/>
                    </a:lnTo>
                    <a:lnTo>
                      <a:pt x="68" y="68"/>
                    </a:lnTo>
                    <a:lnTo>
                      <a:pt x="29" y="0"/>
                    </a:lnTo>
                    <a:close/>
                  </a:path>
                </a:pathLst>
              </a:custGeom>
              <a:solidFill>
                <a:srgbClr val="FF0000"/>
              </a:solidFill>
              <a:ln w="34925">
                <a:solidFill>
                  <a:srgbClr val="FF0000"/>
                </a:solidFill>
                <a:prstDash val="solid"/>
                <a:round/>
                <a:headEnd/>
                <a:tailEnd/>
              </a:ln>
            </p:spPr>
            <p:txBody>
              <a:bodyPr/>
              <a:lstStyle/>
              <a:p>
                <a:endParaRPr lang="en-US" dirty="0"/>
              </a:p>
            </p:txBody>
          </p:sp>
        </p:grpSp>
      </p:grpSp>
      <p:sp>
        <p:nvSpPr>
          <p:cNvPr id="73923" name="Text Box 195"/>
          <p:cNvSpPr txBox="1">
            <a:spLocks noChangeArrowheads="1"/>
          </p:cNvSpPr>
          <p:nvPr/>
        </p:nvSpPr>
        <p:spPr bwMode="auto">
          <a:xfrm>
            <a:off x="-19283" y="2814935"/>
            <a:ext cx="1750800" cy="400110"/>
          </a:xfrm>
          <a:prstGeom prst="rect">
            <a:avLst/>
          </a:prstGeom>
          <a:noFill/>
          <a:ln w="28575" algn="ctr">
            <a:noFill/>
            <a:miter lim="800000"/>
            <a:headEnd/>
            <a:tailEnd/>
          </a:ln>
          <a:effectLst/>
        </p:spPr>
        <p:txBody>
          <a:bodyPr wrap="none">
            <a:spAutoFit/>
          </a:bodyPr>
          <a:lstStyle/>
          <a:p>
            <a:r>
              <a:rPr lang="en-US" sz="2000" dirty="0">
                <a:latin typeface="+mj-lt"/>
              </a:rPr>
              <a:t>(“How High”)</a:t>
            </a:r>
          </a:p>
        </p:txBody>
      </p:sp>
      <p:sp>
        <p:nvSpPr>
          <p:cNvPr id="190" name="Text Box 195"/>
          <p:cNvSpPr txBox="1">
            <a:spLocks noChangeArrowheads="1"/>
          </p:cNvSpPr>
          <p:nvPr/>
        </p:nvSpPr>
        <p:spPr bwMode="auto">
          <a:xfrm>
            <a:off x="5698423" y="6015335"/>
            <a:ext cx="1838965" cy="400110"/>
          </a:xfrm>
          <a:prstGeom prst="rect">
            <a:avLst/>
          </a:prstGeom>
          <a:noFill/>
          <a:ln w="28575" algn="ctr">
            <a:noFill/>
            <a:miter lim="800000"/>
            <a:headEnd/>
            <a:tailEnd/>
          </a:ln>
          <a:effectLst/>
        </p:spPr>
        <p:txBody>
          <a:bodyPr wrap="none">
            <a:spAutoFit/>
          </a:bodyPr>
          <a:lstStyle/>
          <a:p>
            <a:r>
              <a:rPr lang="en-US" sz="2000" dirty="0">
                <a:latin typeface="+mj-lt"/>
              </a:rPr>
              <a:t>(“How Much”)</a:t>
            </a:r>
          </a:p>
        </p:txBody>
      </p:sp>
    </p:spTree>
    <p:extLst>
      <p:ext uri="{BB962C8B-B14F-4D97-AF65-F5344CB8AC3E}">
        <p14:creationId xmlns:p14="http://schemas.microsoft.com/office/powerpoint/2010/main" val="82636259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Grp="1" noChangeArrowheads="1"/>
          </p:cNvSpPr>
          <p:nvPr>
            <p:ph type="title"/>
          </p:nvPr>
        </p:nvSpPr>
        <p:spPr/>
        <p:txBody>
          <a:bodyPr>
            <a:normAutofit fontScale="90000"/>
          </a:bodyPr>
          <a:lstStyle/>
          <a:p>
            <a:r>
              <a:rPr lang="en-US" b="1" dirty="0">
                <a:solidFill>
                  <a:srgbClr val="2D2DB9"/>
                </a:solidFill>
              </a:rPr>
              <a:t>Buprenorphine/naloxone</a:t>
            </a:r>
            <a:r>
              <a:rPr lang="en-US" b="1" dirty="0">
                <a:solidFill>
                  <a:schemeClr val="accent6"/>
                </a:solidFill>
              </a:rPr>
              <a:t/>
            </a:r>
            <a:br>
              <a:rPr lang="en-US" b="1" dirty="0">
                <a:solidFill>
                  <a:schemeClr val="accent6"/>
                </a:solidFill>
              </a:rPr>
            </a:br>
            <a:r>
              <a:rPr lang="en-US" sz="2800" b="1" dirty="0">
                <a:solidFill>
                  <a:schemeClr val="accent6"/>
                </a:solidFill>
              </a:rPr>
              <a:t> (4:1 combination)</a:t>
            </a:r>
          </a:p>
        </p:txBody>
      </p:sp>
      <p:sp>
        <p:nvSpPr>
          <p:cNvPr id="159749" name="Rectangle 5"/>
          <p:cNvSpPr>
            <a:spLocks noGrp="1" noChangeArrowheads="1"/>
          </p:cNvSpPr>
          <p:nvPr>
            <p:ph type="body" sz="half" idx="1"/>
          </p:nvPr>
        </p:nvSpPr>
        <p:spPr>
          <a:xfrm>
            <a:off x="457200" y="1524000"/>
            <a:ext cx="4572000" cy="5029200"/>
          </a:xfrm>
        </p:spPr>
        <p:txBody>
          <a:bodyPr>
            <a:normAutofit lnSpcReduction="10000"/>
          </a:bodyPr>
          <a:lstStyle/>
          <a:p>
            <a:pPr>
              <a:buClr>
                <a:srgbClr val="2D2DB9"/>
              </a:buClr>
            </a:pPr>
            <a:r>
              <a:rPr lang="en-US" sz="2800" dirty="0">
                <a:solidFill>
                  <a:schemeClr val="tx1"/>
                </a:solidFill>
              </a:rPr>
              <a:t>Partial opioid agonist</a:t>
            </a:r>
          </a:p>
          <a:p>
            <a:pPr lvl="1">
              <a:buClr>
                <a:srgbClr val="2D2DB9"/>
              </a:buClr>
            </a:pPr>
            <a:r>
              <a:rPr lang="en-US" sz="2400" dirty="0">
                <a:solidFill>
                  <a:schemeClr val="tx1"/>
                </a:solidFill>
              </a:rPr>
              <a:t>Decreased overdose risk</a:t>
            </a:r>
            <a:endParaRPr lang="en-US" sz="2800" dirty="0">
              <a:solidFill>
                <a:schemeClr val="tx1"/>
              </a:solidFill>
            </a:endParaRPr>
          </a:p>
          <a:p>
            <a:pPr marL="0" indent="0">
              <a:buClr>
                <a:srgbClr val="2D2DB9"/>
              </a:buClr>
              <a:buNone/>
            </a:pPr>
            <a:endParaRPr lang="en-US" sz="2800" dirty="0">
              <a:solidFill>
                <a:schemeClr val="tx1"/>
              </a:solidFill>
            </a:endParaRPr>
          </a:p>
          <a:p>
            <a:pPr>
              <a:buClr>
                <a:srgbClr val="2D2DB9"/>
              </a:buClr>
            </a:pPr>
            <a:r>
              <a:rPr lang="en-US" sz="2800" dirty="0">
                <a:solidFill>
                  <a:schemeClr val="tx1"/>
                </a:solidFill>
              </a:rPr>
              <a:t>Naloxone inactive unless injected –then precipitates withdrawal</a:t>
            </a:r>
          </a:p>
          <a:p>
            <a:pPr lvl="1">
              <a:buClr>
                <a:srgbClr val="2D2DB9"/>
              </a:buClr>
            </a:pPr>
            <a:r>
              <a:rPr lang="en-US" sz="2400" dirty="0">
                <a:solidFill>
                  <a:schemeClr val="tx1"/>
                </a:solidFill>
              </a:rPr>
              <a:t>Decreased abuse risk</a:t>
            </a:r>
          </a:p>
          <a:p>
            <a:pPr marL="457200" lvl="1" indent="0">
              <a:buClr>
                <a:srgbClr val="2D2DB9"/>
              </a:buClr>
              <a:buNone/>
            </a:pPr>
            <a:endParaRPr lang="en-US" sz="2400" dirty="0">
              <a:solidFill>
                <a:schemeClr val="tx1"/>
              </a:solidFill>
            </a:endParaRPr>
          </a:p>
          <a:p>
            <a:pPr>
              <a:buClr>
                <a:srgbClr val="2D2DB9"/>
              </a:buClr>
            </a:pPr>
            <a:r>
              <a:rPr lang="en-US" sz="2800" dirty="0">
                <a:solidFill>
                  <a:schemeClr val="tx1"/>
                </a:solidFill>
              </a:rPr>
              <a:t>Sublingual, once daily</a:t>
            </a:r>
          </a:p>
          <a:p>
            <a:pPr marL="742950" lvl="2" indent="-342900">
              <a:buClr>
                <a:srgbClr val="2D2DB9"/>
              </a:buClr>
            </a:pPr>
            <a:r>
              <a:rPr lang="en-US" dirty="0">
                <a:solidFill>
                  <a:schemeClr val="tx1"/>
                </a:solidFill>
              </a:rPr>
              <a:t>Safe for flexible dosing</a:t>
            </a:r>
          </a:p>
          <a:p>
            <a:pPr>
              <a:buClr>
                <a:srgbClr val="2D2DB9"/>
              </a:buClr>
            </a:pPr>
            <a:endParaRPr lang="en-US" dirty="0">
              <a:solidFill>
                <a:schemeClr val="tx1"/>
              </a:solidFill>
            </a:endParaRPr>
          </a:p>
          <a:p>
            <a:pPr>
              <a:buClr>
                <a:srgbClr val="2D2DB9"/>
              </a:buClr>
              <a:buNone/>
            </a:pPr>
            <a:endParaRPr lang="en-US" sz="2800" dirty="0">
              <a:solidFill>
                <a:schemeClr val="tx1"/>
              </a:solidFill>
            </a:endParaRPr>
          </a:p>
        </p:txBody>
      </p:sp>
      <p:pic>
        <p:nvPicPr>
          <p:cNvPr id="5" name="Picture 8" descr="images"/>
          <p:cNvPicPr>
            <a:picLocks noGrp="1" noChangeAspect="1" noChangeArrowheads="1"/>
          </p:cNvPicPr>
          <p:nvPr>
            <p:ph sz="half" idx="2"/>
          </p:nvPr>
        </p:nvPicPr>
        <p:blipFill>
          <a:blip r:embed="rId2" cstate="print"/>
          <a:stretch>
            <a:fillRect/>
          </a:stretch>
        </p:blipFill>
        <p:spPr>
          <a:xfrm>
            <a:off x="5476874" y="1447800"/>
            <a:ext cx="2676525" cy="2016316"/>
          </a:xfrm>
          <a:noFill/>
          <a:ln/>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80" t="1791" r="4189" b="24552"/>
          <a:stretch/>
        </p:blipFill>
        <p:spPr>
          <a:xfrm>
            <a:off x="5867400" y="3657600"/>
            <a:ext cx="2133600" cy="2648606"/>
          </a:xfrm>
          <a:prstGeom prst="rect">
            <a:avLst/>
          </a:prstGeom>
        </p:spPr>
      </p:pic>
    </p:spTree>
    <p:extLst>
      <p:ext uri="{BB962C8B-B14F-4D97-AF65-F5344CB8AC3E}">
        <p14:creationId xmlns:p14="http://schemas.microsoft.com/office/powerpoint/2010/main" val="170348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idx="4294967295"/>
          </p:nvPr>
        </p:nvSpPr>
        <p:spPr>
          <a:xfrm>
            <a:off x="457200" y="274638"/>
            <a:ext cx="8229600" cy="1143000"/>
          </a:xfrm>
        </p:spPr>
        <p:txBody>
          <a:bodyPr/>
          <a:lstStyle/>
          <a:p>
            <a:r>
              <a:rPr lang="en-US" altLang="en-US" sz="4000" b="1" dirty="0">
                <a:solidFill>
                  <a:srgbClr val="2D2DB9"/>
                </a:solidFill>
              </a:rPr>
              <a:t>How Does Buprenorphine Work?</a:t>
            </a:r>
          </a:p>
        </p:txBody>
      </p:sp>
      <p:pic>
        <p:nvPicPr>
          <p:cNvPr id="104453" name="Picture 5" descr="bu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525" y="1676400"/>
            <a:ext cx="25050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6" descr="bu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1676400"/>
            <a:ext cx="25050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7" descr="bu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14850"/>
            <a:ext cx="25050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6" name="Picture 8" descr="bup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518025"/>
            <a:ext cx="25146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272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04453"/>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500" fill="hold"/>
                                        <p:tgtEl>
                                          <p:spTgt spid="104454"/>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nodeType="clickEffect">
                                  <p:stCondLst>
                                    <p:cond delay="0"/>
                                  </p:stCondLst>
                                  <p:childTnLst>
                                    <p:animScale>
                                      <p:cBhvr>
                                        <p:cTn id="14" dur="500" fill="hold"/>
                                        <p:tgtEl>
                                          <p:spTgt spid="104455"/>
                                        </p:tgtEl>
                                      </p:cBhvr>
                                      <p:by x="150000" y="150000"/>
                                    </p:animScale>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mph" presetSubtype="0" fill="hold" nodeType="clickEffect">
                                  <p:stCondLst>
                                    <p:cond delay="0"/>
                                  </p:stCondLst>
                                  <p:childTnLst>
                                    <p:animScale>
                                      <p:cBhvr>
                                        <p:cTn id="18" dur="500" fill="hold"/>
                                        <p:tgtEl>
                                          <p:spTgt spid="1044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solidFill>
              </a:rPr>
              <a:t>Mortality Risk during and after buprenorphine treatment</a:t>
            </a:r>
          </a:p>
        </p:txBody>
      </p:sp>
      <p:graphicFrame>
        <p:nvGraphicFramePr>
          <p:cNvPr id="6" name="Content Placeholder 5"/>
          <p:cNvGraphicFramePr>
            <a:graphicFrameLocks noGrp="1"/>
          </p:cNvGraphicFramePr>
          <p:nvPr>
            <p:ph idx="1"/>
          </p:nvPr>
        </p:nvGraphicFramePr>
        <p:xfrm>
          <a:off x="685800" y="2343150"/>
          <a:ext cx="7772400" cy="3086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90196" y="5516002"/>
            <a:ext cx="7609776" cy="507831"/>
          </a:xfrm>
          <a:prstGeom prst="rect">
            <a:avLst/>
          </a:prstGeom>
          <a:noFill/>
        </p:spPr>
        <p:txBody>
          <a:bodyPr wrap="none" rtlCol="0">
            <a:spAutoFit/>
          </a:bodyPr>
          <a:lstStyle/>
          <a:p>
            <a:pPr defTabSz="342900"/>
            <a:r>
              <a:rPr lang="en-US" sz="1350" kern="1200" dirty="0">
                <a:ea typeface="+mn-ea"/>
                <a:cs typeface="+mn-cs"/>
              </a:rPr>
              <a:t>Mortality Risk during and after opioid substitution treatment: systematic review and meta-analysis</a:t>
            </a:r>
          </a:p>
          <a:p>
            <a:pPr defTabSz="342900"/>
            <a:r>
              <a:rPr lang="en-US" sz="1350" kern="1200" dirty="0">
                <a:ea typeface="+mn-ea"/>
                <a:cs typeface="+mn-cs"/>
              </a:rPr>
              <a:t> of cohort studies. Sordo, et al.  BMJ 2017.</a:t>
            </a:r>
          </a:p>
        </p:txBody>
      </p:sp>
    </p:spTree>
    <p:extLst>
      <p:ext uri="{BB962C8B-B14F-4D97-AF65-F5344CB8AC3E}">
        <p14:creationId xmlns:p14="http://schemas.microsoft.com/office/powerpoint/2010/main" val="34529117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2" y="2815623"/>
            <a:ext cx="7534430" cy="1143000"/>
          </a:xfrm>
        </p:spPr>
        <p:txBody>
          <a:bodyPr>
            <a:normAutofit fontScale="90000"/>
          </a:bodyPr>
          <a:lstStyle/>
          <a:p>
            <a:r>
              <a:rPr lang="en-US" dirty="0"/>
              <a:t>Part 1: Pain, Opioids, and Opioid Failure</a:t>
            </a:r>
          </a:p>
        </p:txBody>
      </p:sp>
    </p:spTree>
    <p:extLst>
      <p:ext uri="{BB962C8B-B14F-4D97-AF65-F5344CB8AC3E}">
        <p14:creationId xmlns:p14="http://schemas.microsoft.com/office/powerpoint/2010/main" val="691159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Buprenorphine Inductions</a:t>
            </a:r>
          </a:p>
        </p:txBody>
      </p:sp>
      <p:pic>
        <p:nvPicPr>
          <p:cNvPr id="6" name="Picture 5"/>
          <p:cNvPicPr>
            <a:picLocks noChangeAspect="1"/>
          </p:cNvPicPr>
          <p:nvPr/>
        </p:nvPicPr>
        <p:blipFill>
          <a:blip r:embed="rId2"/>
          <a:stretch>
            <a:fillRect/>
          </a:stretch>
        </p:blipFill>
        <p:spPr>
          <a:xfrm>
            <a:off x="6751900" y="1505374"/>
            <a:ext cx="2064269" cy="2064269"/>
          </a:xfrm>
          <a:prstGeom prst="rect">
            <a:avLst/>
          </a:prstGeom>
        </p:spPr>
      </p:pic>
      <p:graphicFrame>
        <p:nvGraphicFramePr>
          <p:cNvPr id="7" name="Diagram 6"/>
          <p:cNvGraphicFramePr/>
          <p:nvPr>
            <p:extLst/>
          </p:nvPr>
        </p:nvGraphicFramePr>
        <p:xfrm>
          <a:off x="1703968" y="1958486"/>
          <a:ext cx="4747114" cy="375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07B5216-4B90-4490-BBBF-6168BDD91FA7}" type="slidenum">
              <a:rPr lang="en-US" smtClean="0"/>
              <a:t>30</a:t>
            </a:fld>
            <a:endParaRPr lang="en-US"/>
          </a:p>
        </p:txBody>
      </p:sp>
    </p:spTree>
    <p:extLst>
      <p:ext uri="{BB962C8B-B14F-4D97-AF65-F5344CB8AC3E}">
        <p14:creationId xmlns:p14="http://schemas.microsoft.com/office/powerpoint/2010/main" val="430694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b="1" dirty="0">
                <a:solidFill>
                  <a:schemeClr val="accent6"/>
                </a:solidFill>
              </a:rPr>
              <a:t>Prior to Induction</a:t>
            </a:r>
          </a:p>
        </p:txBody>
      </p:sp>
      <p:sp>
        <p:nvSpPr>
          <p:cNvPr id="3" name="Content Placeholder 2"/>
          <p:cNvSpPr>
            <a:spLocks noGrp="1"/>
          </p:cNvSpPr>
          <p:nvPr>
            <p:ph idx="1"/>
          </p:nvPr>
        </p:nvSpPr>
        <p:spPr>
          <a:xfrm>
            <a:off x="685800" y="1752600"/>
            <a:ext cx="7772400" cy="4114800"/>
          </a:xfrm>
        </p:spPr>
        <p:txBody>
          <a:bodyPr/>
          <a:lstStyle/>
          <a:p>
            <a:pPr>
              <a:buClr>
                <a:schemeClr val="accent6"/>
              </a:buClr>
            </a:pPr>
            <a:r>
              <a:rPr lang="en-US" dirty="0">
                <a:solidFill>
                  <a:schemeClr val="tx1"/>
                </a:solidFill>
              </a:rPr>
              <a:t>Counsel patient on</a:t>
            </a:r>
          </a:p>
          <a:p>
            <a:pPr lvl="1">
              <a:buClr>
                <a:schemeClr val="accent6"/>
              </a:buClr>
            </a:pPr>
            <a:r>
              <a:rPr lang="en-US" sz="2400" dirty="0">
                <a:solidFill>
                  <a:schemeClr val="tx1"/>
                </a:solidFill>
              </a:rPr>
              <a:t>Alternative treatments</a:t>
            </a:r>
          </a:p>
          <a:p>
            <a:pPr lvl="1">
              <a:buClr>
                <a:schemeClr val="accent6"/>
              </a:buClr>
            </a:pPr>
            <a:r>
              <a:rPr lang="en-US" sz="2400" dirty="0">
                <a:solidFill>
                  <a:schemeClr val="tx1"/>
                </a:solidFill>
              </a:rPr>
              <a:t>Induction timing</a:t>
            </a:r>
          </a:p>
          <a:p>
            <a:pPr lvl="1">
              <a:buClr>
                <a:schemeClr val="accent6"/>
              </a:buClr>
            </a:pPr>
            <a:r>
              <a:rPr lang="en-US" sz="2400" dirty="0">
                <a:solidFill>
                  <a:schemeClr val="tx1"/>
                </a:solidFill>
              </a:rPr>
              <a:t>Precipitated withdrawal</a:t>
            </a:r>
          </a:p>
          <a:p>
            <a:pPr lvl="1">
              <a:buClr>
                <a:schemeClr val="accent6"/>
              </a:buClr>
            </a:pPr>
            <a:r>
              <a:rPr lang="en-US" sz="2400" dirty="0">
                <a:solidFill>
                  <a:schemeClr val="tx1"/>
                </a:solidFill>
              </a:rPr>
              <a:t>Need for behavioral treatment</a:t>
            </a:r>
          </a:p>
          <a:p>
            <a:pPr>
              <a:buClr>
                <a:schemeClr val="accent6"/>
              </a:buClr>
            </a:pPr>
            <a:r>
              <a:rPr lang="en-US" dirty="0">
                <a:solidFill>
                  <a:schemeClr val="tx1"/>
                </a:solidFill>
              </a:rPr>
              <a:t>Treatment agreement</a:t>
            </a:r>
          </a:p>
          <a:p>
            <a:pPr>
              <a:buClr>
                <a:schemeClr val="accent6"/>
              </a:buClr>
            </a:pPr>
            <a:r>
              <a:rPr lang="en-US" dirty="0">
                <a:solidFill>
                  <a:schemeClr val="tx1"/>
                </a:solidFill>
              </a:rPr>
              <a:t>Labs:</a:t>
            </a:r>
          </a:p>
          <a:p>
            <a:pPr lvl="1">
              <a:buClr>
                <a:schemeClr val="accent6"/>
              </a:buClr>
            </a:pPr>
            <a:r>
              <a:rPr lang="en-US" sz="2400" dirty="0">
                <a:solidFill>
                  <a:schemeClr val="tx1"/>
                </a:solidFill>
              </a:rPr>
              <a:t>UDS, HIV, HCV, HBV, HCG, liver enzymes</a:t>
            </a:r>
          </a:p>
          <a:p>
            <a:pPr>
              <a:buClr>
                <a:schemeClr val="accent6"/>
              </a:buClr>
            </a:pPr>
            <a:r>
              <a:rPr lang="en-US" dirty="0">
                <a:solidFill>
                  <a:schemeClr val="tx1"/>
                </a:solidFill>
              </a:rPr>
              <a:t>Write prescription</a:t>
            </a:r>
          </a:p>
        </p:txBody>
      </p:sp>
    </p:spTree>
    <p:extLst>
      <p:ext uri="{BB962C8B-B14F-4D97-AF65-F5344CB8AC3E}">
        <p14:creationId xmlns:p14="http://schemas.microsoft.com/office/powerpoint/2010/main" val="2734259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normAutofit/>
          </a:bodyPr>
          <a:lstStyle/>
          <a:p>
            <a:pPr lvl="1"/>
            <a:r>
              <a:rPr lang="en-US" sz="3600" b="1" dirty="0">
                <a:solidFill>
                  <a:srgbClr val="2D2DB9"/>
                </a:solidFill>
              </a:rPr>
              <a:t>Timing of Buprenorphine Induction</a:t>
            </a:r>
            <a:endParaRPr lang="en-US" sz="5400" dirty="0">
              <a:solidFill>
                <a:srgbClr val="2D2DB9"/>
              </a:solidFill>
            </a:endParaRPr>
          </a:p>
        </p:txBody>
      </p:sp>
      <p:sp>
        <p:nvSpPr>
          <p:cNvPr id="3" name="Content Placeholder 2"/>
          <p:cNvSpPr>
            <a:spLocks noGrp="1"/>
          </p:cNvSpPr>
          <p:nvPr>
            <p:ph idx="1"/>
          </p:nvPr>
        </p:nvSpPr>
        <p:spPr>
          <a:xfrm>
            <a:off x="685800" y="1905000"/>
            <a:ext cx="7772400" cy="4267200"/>
          </a:xfrm>
        </p:spPr>
        <p:txBody>
          <a:bodyPr/>
          <a:lstStyle/>
          <a:p>
            <a:pPr>
              <a:buClr>
                <a:srgbClr val="2D2DB9"/>
              </a:buClr>
            </a:pPr>
            <a:r>
              <a:rPr lang="en-US" sz="2400" dirty="0">
                <a:solidFill>
                  <a:schemeClr val="tx1"/>
                </a:solidFill>
              </a:rPr>
              <a:t>Schedule patient for induction soon after intake visit</a:t>
            </a:r>
          </a:p>
          <a:p>
            <a:pPr>
              <a:buClr>
                <a:srgbClr val="2D2DB9"/>
              </a:buClr>
            </a:pPr>
            <a:r>
              <a:rPr lang="en-US" sz="2400" dirty="0">
                <a:solidFill>
                  <a:schemeClr val="tx1"/>
                </a:solidFill>
              </a:rPr>
              <a:t>Must be in at least mild-to-moderate opioid withdrawal in order to begin induction</a:t>
            </a:r>
          </a:p>
          <a:p>
            <a:pPr lvl="1">
              <a:buClr>
                <a:srgbClr val="2D2DB9"/>
              </a:buClr>
            </a:pPr>
            <a:r>
              <a:rPr lang="en-US" sz="2000" dirty="0">
                <a:solidFill>
                  <a:schemeClr val="tx1"/>
                </a:solidFill>
              </a:rPr>
              <a:t>The more severe the withdrawal, the greater the relief</a:t>
            </a:r>
            <a:endParaRPr lang="en-US" sz="2400" dirty="0">
              <a:solidFill>
                <a:schemeClr val="tx1"/>
              </a:solidFill>
            </a:endParaRPr>
          </a:p>
          <a:p>
            <a:pPr>
              <a:buClr>
                <a:srgbClr val="2D2DB9"/>
              </a:buClr>
            </a:pPr>
            <a:r>
              <a:rPr lang="en-US" sz="2400" dirty="0">
                <a:solidFill>
                  <a:schemeClr val="tx1"/>
                </a:solidFill>
              </a:rPr>
              <a:t>Withdrawal symptoms typically begin</a:t>
            </a:r>
          </a:p>
          <a:p>
            <a:pPr lvl="1">
              <a:buClr>
                <a:srgbClr val="2D2DB9"/>
              </a:buClr>
            </a:pPr>
            <a:r>
              <a:rPr lang="en-US" sz="2000" dirty="0">
                <a:solidFill>
                  <a:schemeClr val="tx1"/>
                </a:solidFill>
              </a:rPr>
              <a:t>12-24 hours after last dose of a short-acting opioids like heroin</a:t>
            </a:r>
          </a:p>
          <a:p>
            <a:pPr lvl="1">
              <a:buClr>
                <a:srgbClr val="2D2DB9"/>
              </a:buClr>
            </a:pPr>
            <a:r>
              <a:rPr lang="en-US" sz="2000" dirty="0">
                <a:solidFill>
                  <a:schemeClr val="tx1"/>
                </a:solidFill>
              </a:rPr>
              <a:t>2-4 days after last dose of long acting opioids like methadone</a:t>
            </a:r>
          </a:p>
        </p:txBody>
      </p:sp>
    </p:spTree>
    <p:extLst>
      <p:ext uri="{BB962C8B-B14F-4D97-AF65-F5344CB8AC3E}">
        <p14:creationId xmlns:p14="http://schemas.microsoft.com/office/powerpoint/2010/main" val="3058068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30306" cy="1143000"/>
          </a:xfrm>
        </p:spPr>
        <p:txBody>
          <a:bodyPr>
            <a:normAutofit fontScale="90000"/>
          </a:bodyPr>
          <a:lstStyle/>
          <a:p>
            <a:r>
              <a:rPr lang="en-US" sz="4000" b="1" dirty="0">
                <a:solidFill>
                  <a:srgbClr val="2D2DB9"/>
                </a:solidFill>
              </a:rPr>
              <a:t>Clinical Opioid Withdrawal Scale (COWS)</a:t>
            </a:r>
            <a:r>
              <a:rPr lang="en-US" b="1" dirty="0">
                <a:solidFill>
                  <a:srgbClr val="2D2DB9"/>
                </a:solidFill>
              </a:rPr>
              <a:t/>
            </a:r>
            <a:br>
              <a:rPr lang="en-US" b="1" dirty="0">
                <a:solidFill>
                  <a:srgbClr val="2D2DB9"/>
                </a:solidFill>
              </a:rPr>
            </a:br>
            <a:r>
              <a:rPr lang="en-US" sz="3200" dirty="0">
                <a:solidFill>
                  <a:srgbClr val="2D2DB9"/>
                </a:solidFill>
              </a:rPr>
              <a:t>Rates 11 Withdrawal Symptoms:</a:t>
            </a:r>
            <a:br>
              <a:rPr lang="en-US" sz="3200" dirty="0">
                <a:solidFill>
                  <a:srgbClr val="2D2DB9"/>
                </a:solidFill>
              </a:rPr>
            </a:br>
            <a:endParaRPr lang="en-US" sz="3200" dirty="0">
              <a:solidFill>
                <a:srgbClr val="2D2DB9"/>
              </a:solidFill>
            </a:endParaRPr>
          </a:p>
        </p:txBody>
      </p:sp>
      <p:sp>
        <p:nvSpPr>
          <p:cNvPr id="7" name="Content Placeholder 6"/>
          <p:cNvSpPr>
            <a:spLocks noGrp="1"/>
          </p:cNvSpPr>
          <p:nvPr>
            <p:ph sz="half" idx="1"/>
          </p:nvPr>
        </p:nvSpPr>
        <p:spPr>
          <a:xfrm>
            <a:off x="685800" y="2133600"/>
            <a:ext cx="3810000" cy="4114800"/>
          </a:xfrm>
        </p:spPr>
        <p:txBody>
          <a:bodyPr/>
          <a:lstStyle/>
          <a:p>
            <a:pPr>
              <a:buClr>
                <a:srgbClr val="2D2DB9"/>
              </a:buClr>
            </a:pPr>
            <a:r>
              <a:rPr lang="en-US" sz="2800" dirty="0">
                <a:solidFill>
                  <a:schemeClr val="tx1"/>
                </a:solidFill>
              </a:rPr>
              <a:t>Resting pulse rate</a:t>
            </a:r>
          </a:p>
          <a:p>
            <a:pPr>
              <a:buClr>
                <a:srgbClr val="2D2DB9"/>
              </a:buClr>
            </a:pPr>
            <a:r>
              <a:rPr lang="en-US" sz="2800" dirty="0">
                <a:solidFill>
                  <a:schemeClr val="tx1"/>
                </a:solidFill>
              </a:rPr>
              <a:t>Sweating</a:t>
            </a:r>
          </a:p>
          <a:p>
            <a:pPr>
              <a:buClr>
                <a:srgbClr val="2D2DB9"/>
              </a:buClr>
            </a:pPr>
            <a:r>
              <a:rPr lang="en-US" sz="2800" dirty="0">
                <a:solidFill>
                  <a:schemeClr val="tx1"/>
                </a:solidFill>
              </a:rPr>
              <a:t>Restlessness</a:t>
            </a:r>
          </a:p>
          <a:p>
            <a:pPr>
              <a:buClr>
                <a:srgbClr val="2D2DB9"/>
              </a:buClr>
            </a:pPr>
            <a:r>
              <a:rPr lang="en-US" sz="2800" dirty="0">
                <a:solidFill>
                  <a:schemeClr val="tx1"/>
                </a:solidFill>
              </a:rPr>
              <a:t>Pupil size</a:t>
            </a:r>
          </a:p>
          <a:p>
            <a:pPr>
              <a:buClr>
                <a:srgbClr val="2D2DB9"/>
              </a:buClr>
            </a:pPr>
            <a:r>
              <a:rPr lang="en-US" sz="2800" dirty="0">
                <a:solidFill>
                  <a:schemeClr val="tx1"/>
                </a:solidFill>
              </a:rPr>
              <a:t>Bone or joint aches</a:t>
            </a:r>
          </a:p>
          <a:p>
            <a:pPr>
              <a:buClr>
                <a:srgbClr val="2D2DB9"/>
              </a:buClr>
            </a:pPr>
            <a:r>
              <a:rPr lang="en-US" sz="2800" dirty="0">
                <a:solidFill>
                  <a:schemeClr val="tx1"/>
                </a:solidFill>
              </a:rPr>
              <a:t>Runny nose</a:t>
            </a:r>
          </a:p>
        </p:txBody>
      </p:sp>
      <p:sp>
        <p:nvSpPr>
          <p:cNvPr id="8" name="Content Placeholder 7"/>
          <p:cNvSpPr>
            <a:spLocks noGrp="1"/>
          </p:cNvSpPr>
          <p:nvPr>
            <p:ph sz="half" idx="2"/>
          </p:nvPr>
        </p:nvSpPr>
        <p:spPr>
          <a:xfrm>
            <a:off x="4648200" y="2133600"/>
            <a:ext cx="3810000" cy="4114800"/>
          </a:xfrm>
        </p:spPr>
        <p:txBody>
          <a:bodyPr/>
          <a:lstStyle/>
          <a:p>
            <a:pPr>
              <a:buClr>
                <a:srgbClr val="2D2DB9"/>
              </a:buClr>
            </a:pPr>
            <a:r>
              <a:rPr lang="en-US" dirty="0">
                <a:solidFill>
                  <a:schemeClr val="tx1"/>
                </a:solidFill>
              </a:rPr>
              <a:t>GI upset</a:t>
            </a:r>
          </a:p>
          <a:p>
            <a:pPr>
              <a:buClr>
                <a:srgbClr val="2D2DB9"/>
              </a:buClr>
            </a:pPr>
            <a:r>
              <a:rPr lang="en-US" dirty="0">
                <a:solidFill>
                  <a:schemeClr val="tx1"/>
                </a:solidFill>
              </a:rPr>
              <a:t>Tremor</a:t>
            </a:r>
          </a:p>
          <a:p>
            <a:pPr>
              <a:buClr>
                <a:srgbClr val="2D2DB9"/>
              </a:buClr>
            </a:pPr>
            <a:r>
              <a:rPr lang="en-US" dirty="0">
                <a:solidFill>
                  <a:schemeClr val="tx1"/>
                </a:solidFill>
              </a:rPr>
              <a:t>Yawning</a:t>
            </a:r>
          </a:p>
          <a:p>
            <a:pPr>
              <a:buClr>
                <a:srgbClr val="2D2DB9"/>
              </a:buClr>
            </a:pPr>
            <a:r>
              <a:rPr lang="en-US" dirty="0">
                <a:solidFill>
                  <a:schemeClr val="tx1"/>
                </a:solidFill>
              </a:rPr>
              <a:t>Anxiety or irritability</a:t>
            </a:r>
          </a:p>
          <a:p>
            <a:pPr>
              <a:buClr>
                <a:srgbClr val="2D2DB9"/>
              </a:buClr>
            </a:pPr>
            <a:r>
              <a:rPr lang="en-US" dirty="0">
                <a:solidFill>
                  <a:schemeClr val="tx1"/>
                </a:solidFill>
              </a:rPr>
              <a:t>Goose bumps</a:t>
            </a:r>
          </a:p>
        </p:txBody>
      </p:sp>
      <p:sp>
        <p:nvSpPr>
          <p:cNvPr id="3" name="TextBox 2"/>
          <p:cNvSpPr txBox="1"/>
          <p:nvPr/>
        </p:nvSpPr>
        <p:spPr>
          <a:xfrm>
            <a:off x="1066800" y="5638800"/>
            <a:ext cx="7010400" cy="461665"/>
          </a:xfrm>
          <a:prstGeom prst="rect">
            <a:avLst/>
          </a:prstGeom>
          <a:noFill/>
        </p:spPr>
        <p:txBody>
          <a:bodyPr wrap="square" rtlCol="0">
            <a:spAutoFit/>
          </a:bodyPr>
          <a:lstStyle/>
          <a:p>
            <a:pPr marL="342900" indent="-342900">
              <a:buClr>
                <a:schemeClr val="accent6"/>
              </a:buClr>
              <a:buFont typeface="Arial" panose="020B0604020202020204" pitchFamily="34" charset="0"/>
              <a:buChar char="•"/>
            </a:pPr>
            <a:r>
              <a:rPr lang="en-US" dirty="0">
                <a:latin typeface="+mj-lt"/>
              </a:rPr>
              <a:t>Guides timing of first dose of buprenorphine</a:t>
            </a:r>
          </a:p>
        </p:txBody>
      </p:sp>
    </p:spTree>
    <p:extLst>
      <p:ext uri="{BB962C8B-B14F-4D97-AF65-F5344CB8AC3E}">
        <p14:creationId xmlns:p14="http://schemas.microsoft.com/office/powerpoint/2010/main" val="1772291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2373"/>
          <a:stretch/>
        </p:blipFill>
        <p:spPr bwMode="auto">
          <a:xfrm>
            <a:off x="0" y="192506"/>
            <a:ext cx="9233221" cy="537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3769" y="5743075"/>
            <a:ext cx="7812506" cy="707886"/>
          </a:xfrm>
          <a:prstGeom prst="rect">
            <a:avLst/>
          </a:prstGeom>
          <a:noFill/>
        </p:spPr>
        <p:txBody>
          <a:bodyPr wrap="square" rtlCol="0">
            <a:spAutoFit/>
          </a:bodyPr>
          <a:lstStyle/>
          <a:p>
            <a:r>
              <a:rPr lang="en-US" sz="2000" u="sng" dirty="0">
                <a:latin typeface="+mj-lt"/>
              </a:rPr>
              <a:t>Withdrawal severity: </a:t>
            </a:r>
          </a:p>
          <a:p>
            <a:r>
              <a:rPr lang="en-US" sz="2000" dirty="0">
                <a:latin typeface="+mj-lt"/>
              </a:rPr>
              <a:t>Mild 5-12; Moderate 13-24; Moderately severe 25-36; Severe &gt;36</a:t>
            </a:r>
          </a:p>
        </p:txBody>
      </p:sp>
    </p:spTree>
    <p:extLst>
      <p:ext uri="{BB962C8B-B14F-4D97-AF65-F5344CB8AC3E}">
        <p14:creationId xmlns:p14="http://schemas.microsoft.com/office/powerpoint/2010/main" val="2271273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43000"/>
          </a:xfrm>
        </p:spPr>
        <p:txBody>
          <a:bodyPr>
            <a:normAutofit fontScale="90000"/>
          </a:bodyPr>
          <a:lstStyle/>
          <a:p>
            <a:r>
              <a:rPr lang="en-US" sz="4000" b="1" dirty="0">
                <a:solidFill>
                  <a:srgbClr val="2D2DB9"/>
                </a:solidFill>
              </a:rPr>
              <a:t>Criteria for Giving First Dose Buprenorphine</a:t>
            </a:r>
          </a:p>
        </p:txBody>
      </p:sp>
      <p:sp>
        <p:nvSpPr>
          <p:cNvPr id="3" name="Content Placeholder 2"/>
          <p:cNvSpPr>
            <a:spLocks noGrp="1"/>
          </p:cNvSpPr>
          <p:nvPr>
            <p:ph idx="1"/>
          </p:nvPr>
        </p:nvSpPr>
        <p:spPr>
          <a:xfrm>
            <a:off x="685800" y="1981200"/>
            <a:ext cx="7772400" cy="4114800"/>
          </a:xfrm>
        </p:spPr>
        <p:txBody>
          <a:bodyPr/>
          <a:lstStyle/>
          <a:p>
            <a:pPr>
              <a:buClr>
                <a:srgbClr val="2D2DB9"/>
              </a:buClr>
              <a:buFont typeface="Arial" pitchFamily="34" charset="0"/>
              <a:buChar char="•"/>
            </a:pPr>
            <a:r>
              <a:rPr lang="en-US" sz="2800" dirty="0">
                <a:solidFill>
                  <a:schemeClr val="tx1"/>
                </a:solidFill>
              </a:rPr>
              <a:t>COWS ≥ 12, </a:t>
            </a:r>
            <a:r>
              <a:rPr lang="en-US" sz="2800" i="1" u="sng" dirty="0">
                <a:solidFill>
                  <a:schemeClr val="tx1"/>
                </a:solidFill>
              </a:rPr>
              <a:t>or</a:t>
            </a:r>
            <a:r>
              <a:rPr lang="en-US" sz="2800" dirty="0">
                <a:solidFill>
                  <a:schemeClr val="tx1"/>
                </a:solidFill>
              </a:rPr>
              <a:t>…</a:t>
            </a:r>
          </a:p>
          <a:p>
            <a:pPr>
              <a:buClr>
                <a:srgbClr val="2D2DB9"/>
              </a:buClr>
              <a:buFont typeface="Arial" pitchFamily="34" charset="0"/>
              <a:buChar char="•"/>
            </a:pPr>
            <a:endParaRPr lang="en-US" sz="2800" dirty="0">
              <a:solidFill>
                <a:schemeClr val="tx1"/>
              </a:solidFill>
            </a:endParaRPr>
          </a:p>
          <a:p>
            <a:pPr>
              <a:buClr>
                <a:srgbClr val="2D2DB9"/>
              </a:buClr>
              <a:buFont typeface="Arial" pitchFamily="34" charset="0"/>
              <a:buChar char="•"/>
            </a:pPr>
            <a:r>
              <a:rPr lang="en-US" sz="2800" dirty="0">
                <a:solidFill>
                  <a:schemeClr val="tx1"/>
                </a:solidFill>
              </a:rPr>
              <a:t>COWS &lt; 12, </a:t>
            </a:r>
            <a:r>
              <a:rPr lang="en-US" sz="2800" i="1" u="sng" dirty="0">
                <a:solidFill>
                  <a:schemeClr val="tx1"/>
                </a:solidFill>
              </a:rPr>
              <a:t>and</a:t>
            </a:r>
            <a:r>
              <a:rPr lang="en-US" sz="2800" dirty="0">
                <a:solidFill>
                  <a:schemeClr val="tx1"/>
                </a:solidFill>
              </a:rPr>
              <a:t> no self-reported opioid use in the past 3 day </a:t>
            </a:r>
            <a:r>
              <a:rPr lang="en-US" sz="2800" i="1" u="sng" dirty="0">
                <a:solidFill>
                  <a:schemeClr val="tx1"/>
                </a:solidFill>
              </a:rPr>
              <a:t>and</a:t>
            </a:r>
            <a:r>
              <a:rPr lang="en-US" sz="2800" dirty="0">
                <a:solidFill>
                  <a:schemeClr val="tx1"/>
                </a:solidFill>
              </a:rPr>
              <a:t> clinical UDS negative for opioids</a:t>
            </a:r>
          </a:p>
          <a:p>
            <a:pPr>
              <a:buClr>
                <a:srgbClr val="2D2DB9"/>
              </a:buClr>
            </a:pPr>
            <a:endParaRPr lang="en-US" sz="2800" dirty="0">
              <a:solidFill>
                <a:schemeClr val="tx1"/>
              </a:solidFill>
            </a:endParaRPr>
          </a:p>
        </p:txBody>
      </p:sp>
    </p:spTree>
    <p:extLst>
      <p:ext uri="{BB962C8B-B14F-4D97-AF65-F5344CB8AC3E}">
        <p14:creationId xmlns:p14="http://schemas.microsoft.com/office/powerpoint/2010/main" val="2686774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63000" cy="1143000"/>
          </a:xfrm>
        </p:spPr>
        <p:txBody>
          <a:bodyPr/>
          <a:lstStyle/>
          <a:p>
            <a:r>
              <a:rPr lang="en-US" sz="3200" b="1" dirty="0">
                <a:solidFill>
                  <a:schemeClr val="accent6"/>
                </a:solidFill>
              </a:rPr>
              <a:t>Induction &amp; Stabilization Dosing Schedule</a:t>
            </a:r>
            <a:br>
              <a:rPr lang="en-US" sz="3200" b="1" dirty="0">
                <a:solidFill>
                  <a:schemeClr val="accent6"/>
                </a:solidFill>
              </a:rPr>
            </a:br>
            <a:r>
              <a:rPr lang="en-US" sz="2800" i="1" dirty="0">
                <a:solidFill>
                  <a:schemeClr val="accent6"/>
                </a:solidFill>
              </a:rPr>
              <a:t>Tailor to Patient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98809936"/>
              </p:ext>
            </p:extLst>
          </p:nvPr>
        </p:nvGraphicFramePr>
        <p:xfrm>
          <a:off x="685800" y="1676400"/>
          <a:ext cx="7772400" cy="38862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Suggested Dosing*</a:t>
                      </a:r>
                    </a:p>
                  </a:txBody>
                  <a:tcPr/>
                </a:tc>
                <a:tc>
                  <a:txBody>
                    <a:bodyPr/>
                    <a:lstStyle/>
                    <a:p>
                      <a:r>
                        <a:rPr lang="en-US" dirty="0"/>
                        <a:t>Maximum</a:t>
                      </a:r>
                      <a:r>
                        <a:rPr lang="en-US" baseline="0" dirty="0"/>
                        <a:t> Dose</a:t>
                      </a:r>
                      <a:endParaRPr lang="en-US" dirty="0"/>
                    </a:p>
                  </a:txBody>
                  <a:tcPr/>
                </a:tc>
                <a:extLst>
                  <a:ext uri="{0D108BD9-81ED-4DB2-BD59-A6C34878D82A}">
                    <a16:rowId xmlns:a16="http://schemas.microsoft.com/office/drawing/2014/main" val="10000"/>
                  </a:ext>
                </a:extLst>
              </a:tr>
              <a:tr h="370840">
                <a:tc>
                  <a:txBody>
                    <a:bodyPr/>
                    <a:lstStyle/>
                    <a:p>
                      <a:r>
                        <a:rPr lang="en-US" dirty="0"/>
                        <a:t>Day</a:t>
                      </a:r>
                      <a:r>
                        <a:rPr lang="en-US" baseline="0" dirty="0"/>
                        <a:t> 1</a:t>
                      </a:r>
                      <a:endParaRPr lang="en-US" dirty="0"/>
                    </a:p>
                  </a:txBody>
                  <a:tcPr/>
                </a:tc>
                <a:tc>
                  <a:txBody>
                    <a:bodyPr/>
                    <a:lstStyle/>
                    <a:p>
                      <a:r>
                        <a:rPr lang="en-US" dirty="0"/>
                        <a:t>2-4mg (wait 45</a:t>
                      </a:r>
                      <a:r>
                        <a:rPr lang="en-US" baseline="0" dirty="0"/>
                        <a:t> min)</a:t>
                      </a:r>
                    </a:p>
                    <a:p>
                      <a:r>
                        <a:rPr lang="en-US" baseline="0" dirty="0"/>
                        <a:t>+ 4mg if needed</a:t>
                      </a:r>
                      <a:endParaRPr lang="en-US" dirty="0"/>
                    </a:p>
                    <a:p>
                      <a:endParaRPr lang="en-US" dirty="0"/>
                    </a:p>
                  </a:txBody>
                  <a:tcPr/>
                </a:tc>
                <a:tc>
                  <a:txBody>
                    <a:bodyPr/>
                    <a:lstStyle/>
                    <a:p>
                      <a:r>
                        <a:rPr lang="en-US" dirty="0"/>
                        <a:t>8-12mg</a:t>
                      </a:r>
                    </a:p>
                  </a:txBody>
                  <a:tcPr/>
                </a:tc>
                <a:extLst>
                  <a:ext uri="{0D108BD9-81ED-4DB2-BD59-A6C34878D82A}">
                    <a16:rowId xmlns:a16="http://schemas.microsoft.com/office/drawing/2014/main" val="10001"/>
                  </a:ext>
                </a:extLst>
              </a:tr>
              <a:tr h="772160">
                <a:tc>
                  <a:txBody>
                    <a:bodyPr/>
                    <a:lstStyle/>
                    <a:p>
                      <a:r>
                        <a:rPr lang="en-US" dirty="0"/>
                        <a:t>Day 2</a:t>
                      </a:r>
                    </a:p>
                  </a:txBody>
                  <a:tcPr/>
                </a:tc>
                <a:tc>
                  <a:txBody>
                    <a:bodyPr/>
                    <a:lstStyle/>
                    <a:p>
                      <a:r>
                        <a:rPr lang="en-US" dirty="0"/>
                        <a:t>Day 1 dose + 4mg if needed (single dose)</a:t>
                      </a:r>
                    </a:p>
                  </a:txBody>
                  <a:tcPr/>
                </a:tc>
                <a:tc>
                  <a:txBody>
                    <a:bodyPr/>
                    <a:lstStyle/>
                    <a:p>
                      <a:r>
                        <a:rPr lang="en-US" dirty="0"/>
                        <a:t>12-16mg</a:t>
                      </a:r>
                    </a:p>
                  </a:txBody>
                  <a:tcPr/>
                </a:tc>
                <a:extLst>
                  <a:ext uri="{0D108BD9-81ED-4DB2-BD59-A6C34878D82A}">
                    <a16:rowId xmlns:a16="http://schemas.microsoft.com/office/drawing/2014/main" val="10002"/>
                  </a:ext>
                </a:extLst>
              </a:tr>
              <a:tr h="762000">
                <a:tc>
                  <a:txBody>
                    <a:bodyPr/>
                    <a:lstStyle/>
                    <a:p>
                      <a:r>
                        <a:rPr lang="en-US" dirty="0"/>
                        <a:t>Day 3</a:t>
                      </a:r>
                    </a:p>
                  </a:txBody>
                  <a:tcPr/>
                </a:tc>
                <a:tc>
                  <a:txBody>
                    <a:bodyPr/>
                    <a:lstStyle/>
                    <a:p>
                      <a:r>
                        <a:rPr lang="en-US" dirty="0"/>
                        <a:t>Day 2 dose + 4mg if needed</a:t>
                      </a:r>
                    </a:p>
                    <a:p>
                      <a:r>
                        <a:rPr lang="en-US" dirty="0"/>
                        <a:t>(single dose)</a:t>
                      </a:r>
                    </a:p>
                  </a:txBody>
                  <a:tcPr/>
                </a:tc>
                <a:tc>
                  <a:txBody>
                    <a:bodyPr/>
                    <a:lstStyle/>
                    <a:p>
                      <a:r>
                        <a:rPr lang="en-US" dirty="0"/>
                        <a:t>16mg</a:t>
                      </a:r>
                    </a:p>
                  </a:txBody>
                  <a:tcPr/>
                </a:tc>
                <a:extLst>
                  <a:ext uri="{0D108BD9-81ED-4DB2-BD59-A6C34878D82A}">
                    <a16:rowId xmlns:a16="http://schemas.microsoft.com/office/drawing/2014/main" val="10003"/>
                  </a:ext>
                </a:extLst>
              </a:tr>
              <a:tr h="1066800">
                <a:tc>
                  <a:txBody>
                    <a:bodyPr/>
                    <a:lstStyle/>
                    <a:p>
                      <a:r>
                        <a:rPr lang="en-US" dirty="0"/>
                        <a:t>Day 3-28</a:t>
                      </a:r>
                    </a:p>
                  </a:txBody>
                  <a:tcPr/>
                </a:tc>
                <a:tc>
                  <a:txBody>
                    <a:bodyPr/>
                    <a:lstStyle/>
                    <a:p>
                      <a:r>
                        <a:rPr lang="en-US" dirty="0"/>
                        <a:t>May increase dose 4mg per</a:t>
                      </a:r>
                      <a:r>
                        <a:rPr lang="en-US" baseline="0" dirty="0"/>
                        <a:t> week, if needed</a:t>
                      </a:r>
                    </a:p>
                    <a:p>
                      <a:r>
                        <a:rPr lang="en-US" baseline="0" dirty="0"/>
                        <a:t>(single dose)</a:t>
                      </a:r>
                      <a:endParaRPr lang="en-US" dirty="0"/>
                    </a:p>
                  </a:txBody>
                  <a:tcPr/>
                </a:tc>
                <a:tc>
                  <a:txBody>
                    <a:bodyPr/>
                    <a:lstStyle/>
                    <a:p>
                      <a:r>
                        <a:rPr lang="en-US" dirty="0"/>
                        <a:t>24mg</a:t>
                      </a: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352192" y="6031258"/>
            <a:ext cx="5029200" cy="830997"/>
          </a:xfrm>
          <a:prstGeom prst="rect">
            <a:avLst/>
          </a:prstGeom>
          <a:noFill/>
        </p:spPr>
        <p:txBody>
          <a:bodyPr wrap="square" rtlCol="0">
            <a:spAutoFit/>
          </a:bodyPr>
          <a:lstStyle/>
          <a:p>
            <a:r>
              <a:rPr lang="en-US" sz="1200" dirty="0"/>
              <a:t>SAMHSA, </a:t>
            </a:r>
            <a:r>
              <a:rPr lang="en-US" sz="1200" i="1" dirty="0"/>
              <a:t>Medications for Opioid Use Disorder. </a:t>
            </a:r>
            <a:r>
              <a:rPr lang="en-US" sz="1200" dirty="0"/>
              <a:t>Treatment Improvement Protocol (TIP) Series 63; 2018. Available at </a:t>
            </a:r>
            <a:r>
              <a:rPr lang="en-US" sz="1200" dirty="0">
                <a:hlinkClick r:id="rId2"/>
              </a:rPr>
              <a:t>https://store.samhsa.gov/product/SMA18-5063FULLDOC</a:t>
            </a:r>
            <a:endParaRPr lang="en-US" sz="1200" dirty="0"/>
          </a:p>
          <a:p>
            <a:endParaRPr lang="en-US" sz="1200" dirty="0"/>
          </a:p>
        </p:txBody>
      </p:sp>
    </p:spTree>
    <p:extLst>
      <p:ext uri="{BB962C8B-B14F-4D97-AF65-F5344CB8AC3E}">
        <p14:creationId xmlns:p14="http://schemas.microsoft.com/office/powerpoint/2010/main" val="2293725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b="1" dirty="0">
                <a:solidFill>
                  <a:schemeClr val="accent6"/>
                </a:solidFill>
              </a:rPr>
              <a:t>Home Induction</a:t>
            </a:r>
          </a:p>
        </p:txBody>
      </p:sp>
      <p:sp>
        <p:nvSpPr>
          <p:cNvPr id="3" name="Content Placeholder 2"/>
          <p:cNvSpPr>
            <a:spLocks noGrp="1"/>
          </p:cNvSpPr>
          <p:nvPr>
            <p:ph idx="1"/>
          </p:nvPr>
        </p:nvSpPr>
        <p:spPr>
          <a:xfrm>
            <a:off x="685800" y="1295400"/>
            <a:ext cx="7772400" cy="4114800"/>
          </a:xfrm>
        </p:spPr>
        <p:txBody>
          <a:bodyPr>
            <a:normAutofit fontScale="92500" lnSpcReduction="10000"/>
          </a:bodyPr>
          <a:lstStyle/>
          <a:p>
            <a:pPr>
              <a:buClr>
                <a:schemeClr val="accent6"/>
              </a:buClr>
            </a:pPr>
            <a:r>
              <a:rPr lang="en-US" sz="2800" dirty="0">
                <a:solidFill>
                  <a:schemeClr val="tx1"/>
                </a:solidFill>
              </a:rPr>
              <a:t>Office-based induction can be a barrier to initiation</a:t>
            </a:r>
          </a:p>
          <a:p>
            <a:pPr>
              <a:buClr>
                <a:schemeClr val="accent6"/>
              </a:buClr>
            </a:pPr>
            <a:r>
              <a:rPr lang="en-US" sz="2800" dirty="0">
                <a:solidFill>
                  <a:schemeClr val="tx1"/>
                </a:solidFill>
              </a:rPr>
              <a:t>Pilot trials of home vs. office-based inductions demonstrate comparable retention rates and safety</a:t>
            </a:r>
          </a:p>
          <a:p>
            <a:pPr>
              <a:buClr>
                <a:schemeClr val="accent6"/>
              </a:buClr>
            </a:pPr>
            <a:r>
              <a:rPr lang="en-US" sz="2800" dirty="0">
                <a:solidFill>
                  <a:schemeClr val="tx1"/>
                </a:solidFill>
              </a:rPr>
              <a:t>Patient selection:</a:t>
            </a:r>
          </a:p>
          <a:p>
            <a:pPr lvl="1">
              <a:buClr>
                <a:schemeClr val="accent6"/>
              </a:buClr>
            </a:pPr>
            <a:r>
              <a:rPr lang="en-US" sz="2400" dirty="0">
                <a:solidFill>
                  <a:schemeClr val="tx1"/>
                </a:solidFill>
              </a:rPr>
              <a:t>Understands induction process</a:t>
            </a:r>
          </a:p>
          <a:p>
            <a:pPr lvl="2">
              <a:buClr>
                <a:schemeClr val="accent6"/>
              </a:buClr>
            </a:pPr>
            <a:r>
              <a:rPr lang="en-US" dirty="0">
                <a:solidFill>
                  <a:schemeClr val="tx1"/>
                </a:solidFill>
              </a:rPr>
              <a:t>Prior bup experience predicts success</a:t>
            </a:r>
          </a:p>
          <a:p>
            <a:pPr lvl="1">
              <a:buClr>
                <a:schemeClr val="accent6"/>
              </a:buClr>
            </a:pPr>
            <a:r>
              <a:rPr lang="en-US" sz="2400" dirty="0">
                <a:solidFill>
                  <a:schemeClr val="tx1"/>
                </a:solidFill>
              </a:rPr>
              <a:t>Can contact provider for problems</a:t>
            </a:r>
          </a:p>
          <a:p>
            <a:pPr>
              <a:buClr>
                <a:schemeClr val="accent6"/>
              </a:buClr>
            </a:pPr>
            <a:r>
              <a:rPr lang="en-US" sz="2800" dirty="0">
                <a:solidFill>
                  <a:schemeClr val="tx1"/>
                </a:solidFill>
              </a:rPr>
              <a:t>Provider available for phone consultation</a:t>
            </a:r>
          </a:p>
          <a:p>
            <a:pPr>
              <a:buClr>
                <a:schemeClr val="accent6"/>
              </a:buClr>
            </a:pPr>
            <a:endParaRPr lang="en-US" sz="2800" dirty="0">
              <a:solidFill>
                <a:schemeClr val="tx1"/>
              </a:solidFill>
            </a:endParaRPr>
          </a:p>
          <a:p>
            <a:pPr>
              <a:buClr>
                <a:schemeClr val="accent6"/>
              </a:buClr>
            </a:pPr>
            <a:endParaRPr lang="en-US" sz="2800" dirty="0">
              <a:solidFill>
                <a:schemeClr val="tx1"/>
              </a:solidFill>
            </a:endParaRPr>
          </a:p>
        </p:txBody>
      </p:sp>
      <p:sp>
        <p:nvSpPr>
          <p:cNvPr id="4" name="TextBox 3"/>
          <p:cNvSpPr txBox="1"/>
          <p:nvPr/>
        </p:nvSpPr>
        <p:spPr>
          <a:xfrm>
            <a:off x="7086600" y="6103374"/>
            <a:ext cx="1752600" cy="523220"/>
          </a:xfrm>
          <a:prstGeom prst="rect">
            <a:avLst/>
          </a:prstGeom>
          <a:noFill/>
        </p:spPr>
        <p:txBody>
          <a:bodyPr wrap="square" rtlCol="0">
            <a:spAutoFit/>
          </a:bodyPr>
          <a:lstStyle/>
          <a:p>
            <a:r>
              <a:rPr lang="en-US" sz="1400" dirty="0">
                <a:latin typeface="+mj-lt"/>
              </a:rPr>
              <a:t>Lee, JD, JAM 2014</a:t>
            </a:r>
          </a:p>
          <a:p>
            <a:r>
              <a:rPr lang="en-US" sz="1400" dirty="0">
                <a:latin typeface="+mj-lt"/>
              </a:rPr>
              <a:t>SAMHSA, TIP-63</a:t>
            </a:r>
          </a:p>
        </p:txBody>
      </p:sp>
    </p:spTree>
    <p:extLst>
      <p:ext uri="{BB962C8B-B14F-4D97-AF65-F5344CB8AC3E}">
        <p14:creationId xmlns:p14="http://schemas.microsoft.com/office/powerpoint/2010/main" val="2883173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b="1" dirty="0">
                <a:solidFill>
                  <a:schemeClr val="accent6"/>
                </a:solidFill>
              </a:rPr>
              <a:t>Home Induction Hand-Out</a:t>
            </a:r>
          </a:p>
        </p:txBody>
      </p:sp>
      <p:pic>
        <p:nvPicPr>
          <p:cNvPr id="4" name="Picture 3"/>
          <p:cNvPicPr>
            <a:picLocks noChangeAspect="1"/>
          </p:cNvPicPr>
          <p:nvPr/>
        </p:nvPicPr>
        <p:blipFill rotWithShape="1">
          <a:blip r:embed="rId2"/>
          <a:srcRect l="15000" t="8519" r="14167" b="4075"/>
          <a:stretch/>
        </p:blipFill>
        <p:spPr>
          <a:xfrm>
            <a:off x="1143000" y="1259541"/>
            <a:ext cx="6858000" cy="4760259"/>
          </a:xfrm>
          <a:prstGeom prst="rect">
            <a:avLst/>
          </a:prstGeom>
          <a:ln w="25400">
            <a:solidFill>
              <a:srgbClr val="002060"/>
            </a:solidFill>
          </a:ln>
        </p:spPr>
      </p:pic>
      <p:sp>
        <p:nvSpPr>
          <p:cNvPr id="5" name="TextBox 4"/>
          <p:cNvSpPr txBox="1"/>
          <p:nvPr/>
        </p:nvSpPr>
        <p:spPr>
          <a:xfrm>
            <a:off x="3505200" y="6457890"/>
            <a:ext cx="4953000" cy="400110"/>
          </a:xfrm>
          <a:prstGeom prst="rect">
            <a:avLst/>
          </a:prstGeom>
          <a:noFill/>
        </p:spPr>
        <p:txBody>
          <a:bodyPr wrap="square" rtlCol="0">
            <a:spAutoFit/>
          </a:bodyPr>
          <a:lstStyle/>
          <a:p>
            <a:r>
              <a:rPr lang="en-US" sz="1000" dirty="0"/>
              <a:t>Lee, J. D., Vocci, F., &amp; Fiellin, D. A. (2014). </a:t>
            </a:r>
            <a:r>
              <a:rPr lang="en-US" sz="1000" i="1" dirty="0"/>
              <a:t>Journal of Addiction Medicine, 8</a:t>
            </a:r>
            <a:r>
              <a:rPr lang="en-US" sz="1000" dirty="0"/>
              <a:t>(5), 299–308. </a:t>
            </a:r>
          </a:p>
        </p:txBody>
      </p:sp>
    </p:spTree>
    <p:extLst>
      <p:ext uri="{BB962C8B-B14F-4D97-AF65-F5344CB8AC3E}">
        <p14:creationId xmlns:p14="http://schemas.microsoft.com/office/powerpoint/2010/main" val="3750064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15928"/>
            <a:ext cx="8458200" cy="1143000"/>
          </a:xfrm>
        </p:spPr>
        <p:txBody>
          <a:bodyPr>
            <a:normAutofit fontScale="90000"/>
          </a:bodyPr>
          <a:lstStyle/>
          <a:p>
            <a:r>
              <a:rPr lang="en-US" sz="3800" b="1" dirty="0">
                <a:solidFill>
                  <a:schemeClr val="accent2"/>
                </a:solidFill>
              </a:rPr>
              <a:t>Alternative Practice: </a:t>
            </a:r>
            <a:r>
              <a:rPr lang="en-US" sz="3800" b="1" dirty="0" err="1">
                <a:solidFill>
                  <a:schemeClr val="accent2"/>
                </a:solidFill>
              </a:rPr>
              <a:t>Microinduction</a:t>
            </a:r>
            <a:r>
              <a:rPr lang="en-US" b="1" dirty="0">
                <a:solidFill>
                  <a:schemeClr val="accent2"/>
                </a:solidFill>
              </a:rPr>
              <a:t/>
            </a:r>
            <a:br>
              <a:rPr lang="en-US" b="1" dirty="0">
                <a:solidFill>
                  <a:schemeClr val="accent2"/>
                </a:solidFill>
              </a:rPr>
            </a:br>
            <a:endParaRPr lang="en-US" sz="3200" b="1" i="1">
              <a:solidFill>
                <a:schemeClr val="accent2"/>
              </a:solidFill>
            </a:endParaRPr>
          </a:p>
        </p:txBody>
      </p:sp>
      <p:sp>
        <p:nvSpPr>
          <p:cNvPr id="3" name="Content Placeholder 2"/>
          <p:cNvSpPr>
            <a:spLocks noGrp="1"/>
          </p:cNvSpPr>
          <p:nvPr>
            <p:ph idx="1"/>
          </p:nvPr>
        </p:nvSpPr>
        <p:spPr>
          <a:xfrm>
            <a:off x="685800" y="1600200"/>
            <a:ext cx="7772400" cy="914400"/>
          </a:xfrm>
        </p:spPr>
        <p:txBody>
          <a:bodyPr/>
          <a:lstStyle/>
          <a:p>
            <a:pPr>
              <a:buClr>
                <a:schemeClr val="accent6"/>
              </a:buClr>
            </a:pPr>
            <a:r>
              <a:rPr lang="en-US" sz="2400" dirty="0">
                <a:solidFill>
                  <a:schemeClr val="tx1"/>
                </a:solidFill>
              </a:rPr>
              <a:t>Low-dose initiation of bup while still on opioids</a:t>
            </a:r>
          </a:p>
          <a:p>
            <a:pPr>
              <a:buClr>
                <a:schemeClr val="accent6"/>
              </a:buClr>
            </a:pPr>
            <a:r>
              <a:rPr lang="en-US" sz="2400" u="sng" dirty="0">
                <a:solidFill>
                  <a:schemeClr val="tx1"/>
                </a:solidFill>
              </a:rPr>
              <a:t>Example</a:t>
            </a:r>
            <a:r>
              <a:rPr lang="en-US" sz="2400" dirty="0">
                <a:solidFill>
                  <a:schemeClr val="tx1"/>
                </a:solidFill>
              </a:rPr>
              <a:t>:</a:t>
            </a:r>
          </a:p>
        </p:txBody>
      </p:sp>
      <p:sp>
        <p:nvSpPr>
          <p:cNvPr id="7" name="Content Placeholder 2"/>
          <p:cNvSpPr txBox="1">
            <a:spLocks/>
          </p:cNvSpPr>
          <p:nvPr/>
        </p:nvSpPr>
        <p:spPr>
          <a:xfrm>
            <a:off x="1606045" y="2725968"/>
            <a:ext cx="5937755" cy="31019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Noto Serif"/>
                <a:ea typeface="+mn-ea"/>
                <a:cs typeface="Noto Serif"/>
              </a:defRPr>
            </a:lvl1pPr>
            <a:lvl2pPr marL="742950" indent="-285750" algn="l" defTabSz="457200" rtl="0" eaLnBrk="1" latinLnBrk="0" hangingPunct="1">
              <a:spcBef>
                <a:spcPct val="20000"/>
              </a:spcBef>
              <a:buFont typeface="Arial"/>
              <a:buChar char="–"/>
              <a:defRPr sz="2400" kern="1200">
                <a:solidFill>
                  <a:schemeClr val="tx1"/>
                </a:solidFill>
                <a:latin typeface="Lato Regul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Lato Regul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Day 1:  0.5 mg  (1/4 of a 2 mg tab)</a:t>
            </a:r>
          </a:p>
          <a:p>
            <a:r>
              <a:rPr lang="en-US" dirty="0"/>
              <a:t>Day 2:  0.5 mg BID</a:t>
            </a:r>
          </a:p>
          <a:p>
            <a:r>
              <a:rPr lang="en-US" dirty="0"/>
              <a:t>Day 3:  1 mg BID  (1/2 tabs)</a:t>
            </a:r>
          </a:p>
          <a:p>
            <a:r>
              <a:rPr lang="en-US" dirty="0"/>
              <a:t>Day 4:  2 mg BID</a:t>
            </a:r>
          </a:p>
          <a:p>
            <a:r>
              <a:rPr lang="en-US" dirty="0"/>
              <a:t>Day 5:  4 mg BID</a:t>
            </a:r>
          </a:p>
          <a:p>
            <a:r>
              <a:rPr lang="en-US" dirty="0"/>
              <a:t>Stop or taper full agonists</a:t>
            </a:r>
          </a:p>
        </p:txBody>
      </p:sp>
    </p:spTree>
    <p:extLst>
      <p:ext uri="{BB962C8B-B14F-4D97-AF65-F5344CB8AC3E}">
        <p14:creationId xmlns:p14="http://schemas.microsoft.com/office/powerpoint/2010/main" val="95499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058" y="668975"/>
            <a:ext cx="7534430" cy="1143000"/>
          </a:xfrm>
        </p:spPr>
        <p:txBody>
          <a:bodyPr/>
          <a:lstStyle/>
          <a:p>
            <a:r>
              <a:rPr lang="en-US" dirty="0">
                <a:solidFill>
                  <a:schemeClr val="accent4"/>
                </a:solidFill>
              </a:rPr>
              <a:t>Learning Objectives</a:t>
            </a:r>
          </a:p>
        </p:txBody>
      </p:sp>
      <p:sp>
        <p:nvSpPr>
          <p:cNvPr id="3" name="Text Placeholder 2"/>
          <p:cNvSpPr>
            <a:spLocks noGrp="1"/>
          </p:cNvSpPr>
          <p:nvPr>
            <p:ph type="body" sz="quarter" idx="10"/>
          </p:nvPr>
        </p:nvSpPr>
        <p:spPr>
          <a:xfrm>
            <a:off x="810909" y="1824301"/>
            <a:ext cx="7887923" cy="4560596"/>
          </a:xfrm>
        </p:spPr>
        <p:txBody>
          <a:bodyPr>
            <a:normAutofit lnSpcReduction="10000"/>
          </a:bodyPr>
          <a:lstStyle/>
          <a:p>
            <a:pPr marL="0" indent="0">
              <a:buNone/>
            </a:pPr>
            <a:r>
              <a:rPr lang="en-US" sz="2800" dirty="0"/>
              <a:t>1. Employ universal precautions in opioid prescribing.</a:t>
            </a:r>
          </a:p>
          <a:p>
            <a:pPr marL="0" indent="0">
              <a:buNone/>
            </a:pPr>
            <a:r>
              <a:rPr lang="en-US" sz="2800" dirty="0"/>
              <a:t>2. Define opioid success in primary care.</a:t>
            </a:r>
          </a:p>
          <a:p>
            <a:pPr marL="0" indent="0">
              <a:buNone/>
            </a:pPr>
            <a:r>
              <a:rPr lang="en-US" sz="2800" dirty="0"/>
              <a:t>3. Detect opioid failure in primary care.</a:t>
            </a:r>
          </a:p>
          <a:p>
            <a:pPr marL="0" indent="0">
              <a:buNone/>
            </a:pPr>
            <a:r>
              <a:rPr lang="en-US" sz="2800" dirty="0"/>
              <a:t>4. Screen for fibromyalgia in patients on opioids.</a:t>
            </a:r>
          </a:p>
          <a:p>
            <a:pPr marL="0" indent="0">
              <a:buNone/>
            </a:pPr>
            <a:r>
              <a:rPr lang="en-US" sz="2800" dirty="0"/>
              <a:t>5. Use a risk-benefit ratio for opioid prescribing.</a:t>
            </a:r>
          </a:p>
          <a:p>
            <a:endParaRPr lang="en-US" sz="2800" dirty="0"/>
          </a:p>
          <a:p>
            <a:endParaRPr lang="en-US" sz="2800" dirty="0"/>
          </a:p>
          <a:p>
            <a:endParaRPr lang="en-US" dirty="0"/>
          </a:p>
        </p:txBody>
      </p:sp>
    </p:spTree>
    <p:extLst>
      <p:ext uri="{BB962C8B-B14F-4D97-AF65-F5344CB8AC3E}">
        <p14:creationId xmlns:p14="http://schemas.microsoft.com/office/powerpoint/2010/main" val="3751322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b="1" dirty="0">
                <a:solidFill>
                  <a:srgbClr val="2D2DB9"/>
                </a:solidFill>
              </a:rPr>
              <a:t>Integrating Buprenorphine into Clinical Practice</a:t>
            </a:r>
            <a:endParaRPr lang="en-US" sz="3600" b="1" dirty="0">
              <a:solidFill>
                <a:srgbClr val="2D2DB9"/>
              </a:solidFill>
            </a:endParaRPr>
          </a:p>
        </p:txBody>
      </p:sp>
      <p:sp>
        <p:nvSpPr>
          <p:cNvPr id="3" name="Content Placeholder 2"/>
          <p:cNvSpPr>
            <a:spLocks noGrp="1"/>
          </p:cNvSpPr>
          <p:nvPr>
            <p:ph idx="1"/>
          </p:nvPr>
        </p:nvSpPr>
        <p:spPr/>
        <p:txBody>
          <a:bodyPr>
            <a:normAutofit fontScale="70000" lnSpcReduction="20000"/>
          </a:bodyPr>
          <a:lstStyle/>
          <a:p>
            <a:pPr>
              <a:buClr>
                <a:schemeClr val="accent6"/>
              </a:buClr>
            </a:pPr>
            <a:r>
              <a:rPr lang="en-US" dirty="0">
                <a:solidFill>
                  <a:schemeClr val="tx1"/>
                </a:solidFill>
              </a:rPr>
              <a:t>Preparing the Whole Team</a:t>
            </a:r>
          </a:p>
          <a:p>
            <a:pPr lvl="1">
              <a:buClr>
                <a:schemeClr val="accent6"/>
              </a:buClr>
            </a:pPr>
            <a:r>
              <a:rPr lang="en-US" dirty="0">
                <a:solidFill>
                  <a:schemeClr val="tx1"/>
                </a:solidFill>
              </a:rPr>
              <a:t>Front desk/phone room staff</a:t>
            </a:r>
          </a:p>
          <a:p>
            <a:pPr lvl="1">
              <a:buClr>
                <a:schemeClr val="accent6"/>
              </a:buClr>
            </a:pPr>
            <a:r>
              <a:rPr lang="en-US" dirty="0">
                <a:solidFill>
                  <a:schemeClr val="tx1"/>
                </a:solidFill>
              </a:rPr>
              <a:t>Medical assistant</a:t>
            </a:r>
          </a:p>
          <a:p>
            <a:pPr lvl="1">
              <a:buClr>
                <a:schemeClr val="accent6"/>
              </a:buClr>
            </a:pPr>
            <a:r>
              <a:rPr lang="en-US" dirty="0">
                <a:solidFill>
                  <a:schemeClr val="tx1"/>
                </a:solidFill>
              </a:rPr>
              <a:t>Nurse</a:t>
            </a:r>
          </a:p>
          <a:p>
            <a:pPr lvl="1">
              <a:buClr>
                <a:schemeClr val="accent6"/>
              </a:buClr>
            </a:pPr>
            <a:r>
              <a:rPr lang="en-US" dirty="0">
                <a:solidFill>
                  <a:schemeClr val="tx1"/>
                </a:solidFill>
              </a:rPr>
              <a:t>Physicians</a:t>
            </a:r>
          </a:p>
          <a:p>
            <a:pPr lvl="1">
              <a:buClr>
                <a:schemeClr val="accent6"/>
              </a:buClr>
            </a:pPr>
            <a:r>
              <a:rPr lang="en-US" dirty="0">
                <a:solidFill>
                  <a:schemeClr val="tx1"/>
                </a:solidFill>
              </a:rPr>
              <a:t>Counselor</a:t>
            </a:r>
          </a:p>
          <a:p>
            <a:pPr lvl="1">
              <a:buClr>
                <a:schemeClr val="accent6"/>
              </a:buClr>
            </a:pPr>
            <a:r>
              <a:rPr lang="en-US" dirty="0">
                <a:solidFill>
                  <a:schemeClr val="tx1"/>
                </a:solidFill>
              </a:rPr>
              <a:t>Clinic medical director </a:t>
            </a:r>
          </a:p>
          <a:p>
            <a:pPr lvl="1">
              <a:buClr>
                <a:schemeClr val="accent6"/>
              </a:buClr>
            </a:pPr>
            <a:endParaRPr lang="en-US" dirty="0">
              <a:solidFill>
                <a:schemeClr val="tx1"/>
              </a:solidFill>
            </a:endParaRPr>
          </a:p>
          <a:p>
            <a:pPr>
              <a:buClr>
                <a:schemeClr val="accent6"/>
              </a:buClr>
            </a:pPr>
            <a:r>
              <a:rPr lang="en-US" dirty="0">
                <a:solidFill>
                  <a:schemeClr val="tx1"/>
                </a:solidFill>
              </a:rPr>
              <a:t>Designate a coordinator (“the glue person”)</a:t>
            </a:r>
          </a:p>
          <a:p>
            <a:pPr>
              <a:buClr>
                <a:schemeClr val="accent6"/>
              </a:buClr>
            </a:pPr>
            <a:endParaRPr lang="en-US" dirty="0">
              <a:solidFill>
                <a:schemeClr val="tx1"/>
              </a:solidFill>
            </a:endParaRPr>
          </a:p>
          <a:p>
            <a:pPr>
              <a:buClr>
                <a:schemeClr val="accent6"/>
              </a:buClr>
            </a:pPr>
            <a:r>
              <a:rPr lang="en-US" dirty="0">
                <a:solidFill>
                  <a:schemeClr val="tx1"/>
                </a:solidFill>
              </a:rPr>
              <a:t>OK to start small and slow -- just start! </a:t>
            </a:r>
          </a:p>
        </p:txBody>
      </p:sp>
    </p:spTree>
    <p:extLst>
      <p:ext uri="{BB962C8B-B14F-4D97-AF65-F5344CB8AC3E}">
        <p14:creationId xmlns:p14="http://schemas.microsoft.com/office/powerpoint/2010/main" val="7795498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72046" y="1371600"/>
          <a:ext cx="8310880" cy="46126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437640">
                  <a:extLst>
                    <a:ext uri="{9D8B030D-6E8A-4147-A177-3AD203B41FA5}">
                      <a16:colId xmlns:a16="http://schemas.microsoft.com/office/drawing/2014/main" val="20003"/>
                    </a:ext>
                  </a:extLst>
                </a:gridCol>
                <a:gridCol w="13868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70840">
                <a:tc>
                  <a:txBody>
                    <a:bodyPr/>
                    <a:lstStyle/>
                    <a:p>
                      <a:endParaRPr lang="en-US" dirty="0"/>
                    </a:p>
                  </a:txBody>
                  <a:tcPr/>
                </a:tc>
                <a:tc>
                  <a:txBody>
                    <a:bodyPr/>
                    <a:lstStyle/>
                    <a:p>
                      <a:pPr algn="ctr"/>
                      <a:r>
                        <a:rPr lang="en-US" dirty="0"/>
                        <a:t>Before Induction</a:t>
                      </a:r>
                    </a:p>
                  </a:txBody>
                  <a:tcPr/>
                </a:tc>
                <a:tc>
                  <a:txBody>
                    <a:bodyPr/>
                    <a:lstStyle/>
                    <a:p>
                      <a:pPr algn="ctr"/>
                      <a:r>
                        <a:rPr lang="en-US" dirty="0"/>
                        <a:t>Induction</a:t>
                      </a:r>
                      <a:endParaRPr lang="en-US" baseline="0" dirty="0"/>
                    </a:p>
                    <a:p>
                      <a:pPr algn="ctr"/>
                      <a:r>
                        <a:rPr lang="en-US" baseline="0" dirty="0"/>
                        <a:t>(Days 1-3)</a:t>
                      </a:r>
                      <a:endParaRPr lang="en-US" dirty="0"/>
                    </a:p>
                  </a:txBody>
                  <a:tcPr/>
                </a:tc>
                <a:tc>
                  <a:txBody>
                    <a:bodyPr/>
                    <a:lstStyle/>
                    <a:p>
                      <a:pPr algn="ctr"/>
                      <a:r>
                        <a:rPr lang="en-US" dirty="0"/>
                        <a:t>Month</a:t>
                      </a:r>
                    </a:p>
                    <a:p>
                      <a:pPr algn="ctr"/>
                      <a:r>
                        <a:rPr lang="en-US" dirty="0"/>
                        <a:t>1</a:t>
                      </a:r>
                    </a:p>
                  </a:txBody>
                  <a:tcPr/>
                </a:tc>
                <a:tc>
                  <a:txBody>
                    <a:bodyPr/>
                    <a:lstStyle/>
                    <a:p>
                      <a:pPr algn="ctr"/>
                      <a:r>
                        <a:rPr lang="en-US" dirty="0"/>
                        <a:t>Month </a:t>
                      </a:r>
                    </a:p>
                    <a:p>
                      <a:pPr algn="ctr"/>
                      <a:r>
                        <a:rPr lang="en-US" dirty="0"/>
                        <a:t>2</a:t>
                      </a:r>
                    </a:p>
                  </a:txBody>
                  <a:tcPr/>
                </a:tc>
                <a:tc>
                  <a:txBody>
                    <a:bodyPr/>
                    <a:lstStyle/>
                    <a:p>
                      <a:pPr algn="ctr"/>
                      <a:r>
                        <a:rPr lang="en-US" dirty="0"/>
                        <a:t>Month</a:t>
                      </a:r>
                      <a:r>
                        <a:rPr lang="en-US" baseline="0" dirty="0"/>
                        <a:t> </a:t>
                      </a:r>
                      <a:r>
                        <a:rPr lang="en-US" dirty="0"/>
                        <a:t>3 and after</a:t>
                      </a:r>
                    </a:p>
                  </a:txBody>
                  <a:tcPr/>
                </a:tc>
                <a:extLst>
                  <a:ext uri="{0D108BD9-81ED-4DB2-BD59-A6C34878D82A}">
                    <a16:rowId xmlns:a16="http://schemas.microsoft.com/office/drawing/2014/main" val="10000"/>
                  </a:ext>
                </a:extLst>
              </a:tr>
              <a:tr h="182880">
                <a:tc>
                  <a:txBody>
                    <a:bodyPr/>
                    <a:lstStyle/>
                    <a:p>
                      <a:r>
                        <a:rPr lang="en-US" sz="1600" dirty="0"/>
                        <a:t>Prior</a:t>
                      </a:r>
                      <a:r>
                        <a:rPr lang="en-US" sz="1600" baseline="0" dirty="0"/>
                        <a:t> auth</a:t>
                      </a:r>
                      <a:endParaRPr lang="en-US" sz="1600" dirty="0"/>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1"/>
                  </a:ext>
                </a:extLst>
              </a:tr>
              <a:tr h="182880">
                <a:tc>
                  <a:txBody>
                    <a:bodyPr/>
                    <a:lstStyle/>
                    <a:p>
                      <a:r>
                        <a:rPr lang="en-US" sz="1600" dirty="0"/>
                        <a:t>Treatment Agreement</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2"/>
                  </a:ext>
                </a:extLst>
              </a:tr>
              <a:tr h="320040">
                <a:tc>
                  <a:txBody>
                    <a:bodyPr/>
                    <a:lstStyle/>
                    <a:p>
                      <a:r>
                        <a:rPr lang="en-US" sz="1600" dirty="0"/>
                        <a:t>Clinic Visit</a:t>
                      </a:r>
                    </a:p>
                  </a:txBody>
                  <a:tcPr/>
                </a:tc>
                <a:tc>
                  <a:txBody>
                    <a:bodyPr/>
                    <a:lstStyle/>
                    <a:p>
                      <a:pPr algn="ctr"/>
                      <a:r>
                        <a:rPr lang="en-US" sz="1600" dirty="0"/>
                        <a:t>X</a:t>
                      </a:r>
                    </a:p>
                  </a:txBody>
                  <a:tcPr/>
                </a:tc>
                <a:tc>
                  <a:txBody>
                    <a:bodyPr/>
                    <a:lstStyle/>
                    <a:p>
                      <a:pPr algn="ctr"/>
                      <a:r>
                        <a:rPr lang="en-US" sz="1600" dirty="0"/>
                        <a:t>2x/week</a:t>
                      </a:r>
                    </a:p>
                  </a:txBody>
                  <a:tcPr/>
                </a:tc>
                <a:tc>
                  <a:txBody>
                    <a:bodyPr/>
                    <a:lstStyle/>
                    <a:p>
                      <a:pPr algn="ctr"/>
                      <a:r>
                        <a:rPr lang="en-US" sz="1600" dirty="0"/>
                        <a:t>Weekly</a:t>
                      </a:r>
                    </a:p>
                  </a:txBody>
                  <a:tcPr/>
                </a:tc>
                <a:tc>
                  <a:txBody>
                    <a:bodyPr/>
                    <a:lstStyle/>
                    <a:p>
                      <a:pPr algn="ctr"/>
                      <a:r>
                        <a:rPr lang="en-US" sz="1600" dirty="0"/>
                        <a:t>Every</a:t>
                      </a:r>
                      <a:r>
                        <a:rPr lang="en-US" sz="1600" baseline="0" dirty="0"/>
                        <a:t> 2 weeks</a:t>
                      </a:r>
                      <a:endParaRPr lang="en-US" sz="1600" dirty="0"/>
                    </a:p>
                  </a:txBody>
                  <a:tcPr/>
                </a:tc>
                <a:tc>
                  <a:txBody>
                    <a:bodyPr/>
                    <a:lstStyle/>
                    <a:p>
                      <a:pPr algn="ctr"/>
                      <a:r>
                        <a:rPr lang="en-US" sz="1600" dirty="0"/>
                        <a:t>Every</a:t>
                      </a:r>
                      <a:r>
                        <a:rPr lang="en-US" sz="1600" baseline="0" dirty="0"/>
                        <a:t> 4 weeks</a:t>
                      </a:r>
                      <a:endParaRPr lang="en-US" sz="1600" dirty="0"/>
                    </a:p>
                  </a:txBody>
                  <a:tcPr/>
                </a:tc>
                <a:extLst>
                  <a:ext uri="{0D108BD9-81ED-4DB2-BD59-A6C34878D82A}">
                    <a16:rowId xmlns:a16="http://schemas.microsoft.com/office/drawing/2014/main" val="10003"/>
                  </a:ext>
                </a:extLst>
              </a:tr>
              <a:tr h="320040">
                <a:tc>
                  <a:txBody>
                    <a:bodyPr/>
                    <a:lstStyle/>
                    <a:p>
                      <a:r>
                        <a:rPr lang="en-US" sz="1600" dirty="0"/>
                        <a:t>Counseling</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Weekly</a:t>
                      </a:r>
                    </a:p>
                  </a:txBody>
                  <a:tcPr/>
                </a:tc>
                <a:tc>
                  <a:txBody>
                    <a:bodyPr/>
                    <a:lstStyle/>
                    <a:p>
                      <a:pPr algn="ctr"/>
                      <a:r>
                        <a:rPr lang="en-US" sz="1600" dirty="0"/>
                        <a:t>Every</a:t>
                      </a:r>
                      <a:r>
                        <a:rPr lang="en-US" sz="1600" baseline="0" dirty="0"/>
                        <a:t> 2 weeks</a:t>
                      </a:r>
                      <a:endParaRPr lang="en-US" sz="1600" dirty="0"/>
                    </a:p>
                  </a:txBody>
                  <a:tcPr/>
                </a:tc>
                <a:tc>
                  <a:txBody>
                    <a:bodyPr/>
                    <a:lstStyle/>
                    <a:p>
                      <a:pPr algn="ctr"/>
                      <a:r>
                        <a:rPr lang="en-US" sz="1600" dirty="0"/>
                        <a:t>Every</a:t>
                      </a:r>
                      <a:r>
                        <a:rPr lang="en-US" sz="1600" baseline="0" dirty="0"/>
                        <a:t> 4 weeks</a:t>
                      </a:r>
                      <a:endParaRPr lang="en-US" sz="1600" dirty="0"/>
                    </a:p>
                  </a:txBody>
                  <a:tcPr/>
                </a:tc>
                <a:extLst>
                  <a:ext uri="{0D108BD9-81ED-4DB2-BD59-A6C34878D82A}">
                    <a16:rowId xmlns:a16="http://schemas.microsoft.com/office/drawing/2014/main" val="10004"/>
                  </a:ext>
                </a:extLst>
              </a:tr>
              <a:tr h="320040">
                <a:tc>
                  <a:txBody>
                    <a:bodyPr/>
                    <a:lstStyle/>
                    <a:p>
                      <a:r>
                        <a:rPr lang="en-US" sz="1600" dirty="0"/>
                        <a:t>Prescription</a:t>
                      </a:r>
                    </a:p>
                  </a:txBody>
                  <a:tcPr/>
                </a:tc>
                <a:tc>
                  <a:txBody>
                    <a:bodyPr/>
                    <a:lstStyle/>
                    <a:p>
                      <a:pPr algn="ctr"/>
                      <a:r>
                        <a:rPr lang="en-US" sz="1600" dirty="0"/>
                        <a:t>+/-</a:t>
                      </a:r>
                    </a:p>
                  </a:txBody>
                  <a:tcPr/>
                </a:tc>
                <a:tc>
                  <a:txBody>
                    <a:bodyPr/>
                    <a:lstStyle/>
                    <a:p>
                      <a:pPr algn="ctr"/>
                      <a:r>
                        <a:rPr lang="en-US" sz="1600" dirty="0"/>
                        <a:t>1-3</a:t>
                      </a:r>
                      <a:r>
                        <a:rPr lang="en-US" sz="1600" baseline="0" dirty="0"/>
                        <a:t> day supply</a:t>
                      </a:r>
                      <a:endParaRPr lang="en-US" sz="1600" dirty="0"/>
                    </a:p>
                  </a:txBody>
                  <a:tcPr/>
                </a:tc>
                <a:tc>
                  <a:txBody>
                    <a:bodyPr/>
                    <a:lstStyle/>
                    <a:p>
                      <a:pPr algn="ctr"/>
                      <a:r>
                        <a:rPr lang="en-US" sz="1600" dirty="0"/>
                        <a:t>7 day supply</a:t>
                      </a:r>
                    </a:p>
                  </a:txBody>
                  <a:tcPr/>
                </a:tc>
                <a:tc>
                  <a:txBody>
                    <a:bodyPr/>
                    <a:lstStyle/>
                    <a:p>
                      <a:pPr algn="ctr"/>
                      <a:r>
                        <a:rPr lang="en-US" sz="1600" dirty="0"/>
                        <a:t>14 day supply</a:t>
                      </a:r>
                    </a:p>
                  </a:txBody>
                  <a:tcPr/>
                </a:tc>
                <a:tc>
                  <a:txBody>
                    <a:bodyPr/>
                    <a:lstStyle/>
                    <a:p>
                      <a:pPr algn="ctr"/>
                      <a:r>
                        <a:rPr lang="en-US" sz="1600" dirty="0"/>
                        <a:t>28 day supply</a:t>
                      </a:r>
                    </a:p>
                  </a:txBody>
                  <a:tcPr/>
                </a:tc>
                <a:extLst>
                  <a:ext uri="{0D108BD9-81ED-4DB2-BD59-A6C34878D82A}">
                    <a16:rowId xmlns:a16="http://schemas.microsoft.com/office/drawing/2014/main" val="10005"/>
                  </a:ext>
                </a:extLst>
              </a:tr>
              <a:tr h="370840">
                <a:tc>
                  <a:txBody>
                    <a:bodyPr/>
                    <a:lstStyle/>
                    <a:p>
                      <a:r>
                        <a:rPr lang="en-US" sz="1600" dirty="0"/>
                        <a:t>UDS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weekly</a:t>
                      </a:r>
                    </a:p>
                  </a:txBody>
                  <a:tcPr/>
                </a:tc>
                <a:tc>
                  <a:txBody>
                    <a:bodyPr/>
                    <a:lstStyle/>
                    <a:p>
                      <a:pPr algn="ctr"/>
                      <a:r>
                        <a:rPr lang="en-US" sz="1600" dirty="0"/>
                        <a:t>every</a:t>
                      </a:r>
                      <a:r>
                        <a:rPr lang="en-US" sz="1600" baseline="0" dirty="0"/>
                        <a:t> 2 weeks</a:t>
                      </a:r>
                      <a:endParaRPr lang="en-US" sz="1600" dirty="0"/>
                    </a:p>
                  </a:txBody>
                  <a:tcPr/>
                </a:tc>
                <a:tc>
                  <a:txBody>
                    <a:bodyPr/>
                    <a:lstStyle/>
                    <a:p>
                      <a:pPr algn="ctr"/>
                      <a:r>
                        <a:rPr lang="en-US" sz="1600" dirty="0"/>
                        <a:t>monthly</a:t>
                      </a:r>
                    </a:p>
                  </a:txBody>
                  <a:tcPr/>
                </a:tc>
                <a:extLst>
                  <a:ext uri="{0D108BD9-81ED-4DB2-BD59-A6C34878D82A}">
                    <a16:rowId xmlns:a16="http://schemas.microsoft.com/office/drawing/2014/main" val="10006"/>
                  </a:ext>
                </a:extLst>
              </a:tr>
              <a:tr h="370840">
                <a:tc>
                  <a:txBody>
                    <a:bodyPr/>
                    <a:lstStyle/>
                    <a:p>
                      <a:r>
                        <a:rPr lang="en-US" sz="1600" dirty="0"/>
                        <a:t>Labs</a:t>
                      </a:r>
                    </a:p>
                  </a:txBody>
                  <a:tcPr/>
                </a:tc>
                <a:tc gridSpan="3">
                  <a:txBody>
                    <a:bodyPr/>
                    <a:lstStyle/>
                    <a:p>
                      <a:pPr algn="l"/>
                      <a:r>
                        <a:rPr lang="en-US" sz="1600" dirty="0"/>
                        <a:t>        X  </a:t>
                      </a:r>
                      <a:r>
                        <a:rPr lang="en-US" sz="1600" baseline="0" dirty="0"/>
                        <a:t>(HIV, HCV, HBV, urine HCG)</a:t>
                      </a:r>
                      <a:endParaRPr lang="en-US" sz="16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algn="ctr"/>
                      <a:endParaRPr lang="en-US"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7"/>
                  </a:ext>
                </a:extLst>
              </a:tr>
              <a:tr h="370840">
                <a:tc>
                  <a:txBody>
                    <a:bodyPr/>
                    <a:lstStyle/>
                    <a:p>
                      <a:r>
                        <a:rPr lang="en-US" sz="1600" dirty="0"/>
                        <a:t>PDMP</a:t>
                      </a:r>
                    </a:p>
                  </a:txBody>
                  <a:tcPr/>
                </a:tc>
                <a:tc gridSpan="3">
                  <a:txBody>
                    <a:bodyPr/>
                    <a:lstStyle/>
                    <a:p>
                      <a:pPr algn="l"/>
                      <a:r>
                        <a:rPr lang="en-US" sz="1600" dirty="0"/>
                        <a:t>        X  (then with refills at least monthly)</a:t>
                      </a:r>
                    </a:p>
                  </a:txBody>
                  <a:tcPr/>
                </a:tc>
                <a:tc hMerge="1">
                  <a:txBody>
                    <a:bodyPr/>
                    <a:lstStyle/>
                    <a:p>
                      <a:endParaRPr lang="en-US"/>
                    </a:p>
                  </a:txBody>
                  <a:tcPr/>
                </a:tc>
                <a:tc hMerge="1">
                  <a:txBody>
                    <a:bodyPr/>
                    <a:lstStyle/>
                    <a:p>
                      <a:endParaRPr lang="en-US"/>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a:xfrm>
            <a:off x="472046" y="152400"/>
            <a:ext cx="8230306" cy="1143000"/>
          </a:xfrm>
        </p:spPr>
        <p:txBody>
          <a:bodyPr>
            <a:normAutofit fontScale="90000"/>
          </a:bodyPr>
          <a:lstStyle/>
          <a:p>
            <a:r>
              <a:rPr lang="en-US" b="1" dirty="0">
                <a:solidFill>
                  <a:schemeClr val="accent6"/>
                </a:solidFill>
              </a:rPr>
              <a:t>Typical Buprenorphine Clinic Schedule</a:t>
            </a:r>
          </a:p>
        </p:txBody>
      </p:sp>
      <p:sp>
        <p:nvSpPr>
          <p:cNvPr id="5" name="TextBox 4"/>
          <p:cNvSpPr txBox="1"/>
          <p:nvPr/>
        </p:nvSpPr>
        <p:spPr>
          <a:xfrm>
            <a:off x="1006152" y="6096000"/>
            <a:ext cx="76962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rPr>
              <a:t>Very stable patients often require less frequent visits &amp; UDS</a:t>
            </a:r>
          </a:p>
          <a:p>
            <a:pPr marL="342900" indent="-342900">
              <a:buFont typeface="Arial" panose="020B0604020202020204" pitchFamily="34" charset="0"/>
              <a:buChar char="•"/>
            </a:pPr>
            <a:r>
              <a:rPr lang="en-US" sz="2000" dirty="0">
                <a:latin typeface="Calibri" panose="020F0502020204030204" pitchFamily="34" charset="0"/>
              </a:rPr>
              <a:t>Relapse reverts to Month 1 schedule until stable again</a:t>
            </a:r>
          </a:p>
        </p:txBody>
      </p:sp>
    </p:spTree>
    <p:extLst>
      <p:ext uri="{BB962C8B-B14F-4D97-AF65-F5344CB8AC3E}">
        <p14:creationId xmlns:p14="http://schemas.microsoft.com/office/powerpoint/2010/main" val="3146755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362" y="2830265"/>
            <a:ext cx="7534430" cy="1143000"/>
          </a:xfrm>
        </p:spPr>
        <p:txBody>
          <a:bodyPr>
            <a:normAutofit fontScale="90000"/>
          </a:bodyPr>
          <a:lstStyle/>
          <a:p>
            <a:r>
              <a:rPr lang="en-US" dirty="0"/>
              <a:t>Part 3: Medications for Opioid Use Disorder</a:t>
            </a:r>
          </a:p>
        </p:txBody>
      </p:sp>
      <p:sp>
        <p:nvSpPr>
          <p:cNvPr id="3" name="Text Placeholder 2"/>
          <p:cNvSpPr>
            <a:spLocks noGrp="1"/>
          </p:cNvSpPr>
          <p:nvPr>
            <p:ph type="body" sz="quarter" idx="10"/>
          </p:nvPr>
        </p:nvSpPr>
        <p:spPr>
          <a:xfrm>
            <a:off x="732082" y="3526618"/>
            <a:ext cx="7534275" cy="2938995"/>
          </a:xfrm>
        </p:spPr>
        <p:txBody>
          <a:bodyPr/>
          <a:lstStyle/>
          <a:p>
            <a:pPr marL="0" indent="0">
              <a:buNone/>
            </a:pPr>
            <a:endParaRPr lang="en-US" i="1" dirty="0"/>
          </a:p>
          <a:p>
            <a:pPr marL="0" indent="0">
              <a:buNone/>
            </a:pPr>
            <a:r>
              <a:rPr lang="en-US" sz="4000" b="1" i="1" dirty="0">
                <a:solidFill>
                  <a:srgbClr val="FF0000"/>
                </a:solidFill>
              </a:rPr>
              <a:t>Who should get what when?</a:t>
            </a:r>
            <a:endParaRPr lang="en-US" sz="4000" b="1" i="1" dirty="0">
              <a:solidFill>
                <a:srgbClr val="FF0000"/>
              </a:solidFill>
              <a:latin typeface="Lato"/>
              <a:ea typeface="Lato"/>
              <a:cs typeface="Lato"/>
              <a:sym typeface="Lato"/>
            </a:endParaRPr>
          </a:p>
          <a:p>
            <a:endParaRPr lang="en-US" dirty="0"/>
          </a:p>
        </p:txBody>
      </p:sp>
    </p:spTree>
    <p:extLst>
      <p:ext uri="{BB962C8B-B14F-4D97-AF65-F5344CB8AC3E}">
        <p14:creationId xmlns:p14="http://schemas.microsoft.com/office/powerpoint/2010/main" val="1566013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r>
              <a:rPr lang="en-US" sz="1800" b="1" dirty="0"/>
              <a:t>Compare methadone, buprenorphine, ER buprenorphine, ER naltrexone in terms of:</a:t>
            </a:r>
          </a:p>
          <a:p>
            <a:pPr marL="0" indent="0">
              <a:buNone/>
            </a:pPr>
            <a:endParaRPr lang="en-US" sz="1800" b="1" dirty="0"/>
          </a:p>
          <a:p>
            <a:pPr marL="385763" indent="-385763">
              <a:buAutoNum type="arabicPeriod"/>
            </a:pPr>
            <a:r>
              <a:rPr lang="en-US" sz="1800" dirty="0"/>
              <a:t>Efficacy (on a stable dose)</a:t>
            </a:r>
          </a:p>
          <a:p>
            <a:pPr marL="385763" indent="-385763">
              <a:buAutoNum type="arabicPeriod"/>
            </a:pPr>
            <a:r>
              <a:rPr lang="en-US" sz="1800" dirty="0"/>
              <a:t>Induction and other clinical variables</a:t>
            </a:r>
          </a:p>
          <a:p>
            <a:pPr marL="0" indent="0">
              <a:buNone/>
            </a:pPr>
            <a:endParaRPr lang="en-US" dirty="0"/>
          </a:p>
        </p:txBody>
      </p:sp>
    </p:spTree>
    <p:extLst>
      <p:ext uri="{BB962C8B-B14F-4D97-AF65-F5344CB8AC3E}">
        <p14:creationId xmlns:p14="http://schemas.microsoft.com/office/powerpoint/2010/main" val="17052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3" end="3"/>
                                            </p:txEl>
                                          </p:spTgt>
                                        </p:tgtEl>
                                      </p:cBhvr>
                                    </p:animEffect>
                                    <p:set>
                                      <p:cBhvr>
                                        <p:cTn id="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Content Placeholder 3" descr="Content Placeholder 3"/>
          <p:cNvPicPr>
            <a:picLocks noChangeAspect="1"/>
          </p:cNvPicPr>
          <p:nvPr/>
        </p:nvPicPr>
        <p:blipFill>
          <a:blip r:embed="rId3"/>
          <a:srcRect l="368" t="8276" r="792"/>
          <a:stretch>
            <a:fillRect/>
          </a:stretch>
        </p:blipFill>
        <p:spPr>
          <a:xfrm>
            <a:off x="879872" y="1386235"/>
            <a:ext cx="7467600" cy="4157982"/>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1751282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A296-1C3D-504C-B70C-E305632306CC}"/>
              </a:ext>
            </a:extLst>
          </p:cNvPr>
          <p:cNvSpPr>
            <a:spLocks noGrp="1"/>
          </p:cNvSpPr>
          <p:nvPr>
            <p:ph type="title"/>
          </p:nvPr>
        </p:nvSpPr>
        <p:spPr/>
        <p:txBody>
          <a:bodyPr/>
          <a:lstStyle/>
          <a:p>
            <a:r>
              <a:rPr lang="en-US" dirty="0"/>
              <a:t>Methadone: efficacy</a:t>
            </a:r>
          </a:p>
        </p:txBody>
      </p:sp>
      <p:sp>
        <p:nvSpPr>
          <p:cNvPr id="3" name="Content Placeholder 2">
            <a:extLst>
              <a:ext uri="{FF2B5EF4-FFF2-40B4-BE49-F238E27FC236}">
                <a16:creationId xmlns:a16="http://schemas.microsoft.com/office/drawing/2014/main" id="{952BEF1E-C2BC-A144-95C8-D93A2E9B7E30}"/>
              </a:ext>
            </a:extLst>
          </p:cNvPr>
          <p:cNvSpPr>
            <a:spLocks noGrp="1"/>
          </p:cNvSpPr>
          <p:nvPr>
            <p:ph idx="1"/>
          </p:nvPr>
        </p:nvSpPr>
        <p:spPr>
          <a:xfrm>
            <a:off x="952107" y="1866507"/>
            <a:ext cx="7343481" cy="4562573"/>
          </a:xfrm>
        </p:spPr>
        <p:txBody>
          <a:bodyPr>
            <a:normAutofit fontScale="77500" lnSpcReduction="20000"/>
          </a:bodyPr>
          <a:lstStyle/>
          <a:p>
            <a:pPr marL="0" indent="0">
              <a:buNone/>
            </a:pPr>
            <a:endParaRPr lang="en-US" dirty="0"/>
          </a:p>
          <a:p>
            <a:pPr marL="0" indent="0">
              <a:buNone/>
            </a:pPr>
            <a:r>
              <a:rPr lang="en-US" sz="3000" dirty="0"/>
              <a:t>Cochrane review 2009</a:t>
            </a:r>
          </a:p>
          <a:p>
            <a:pPr marL="0" indent="0">
              <a:buNone/>
            </a:pPr>
            <a:endParaRPr lang="en-US" sz="3000" dirty="0"/>
          </a:p>
          <a:p>
            <a:pPr lvl="1"/>
            <a:r>
              <a:rPr lang="en-US" sz="3000" dirty="0"/>
              <a:t>methadone v treatment without medication </a:t>
            </a:r>
          </a:p>
          <a:p>
            <a:pPr lvl="1"/>
            <a:r>
              <a:rPr lang="en-US" sz="3000" dirty="0"/>
              <a:t>Patients on methadone significantly less likely to have positive urine drug screen </a:t>
            </a:r>
          </a:p>
          <a:p>
            <a:pPr lvl="1"/>
            <a:r>
              <a:rPr lang="en-US" sz="3000" dirty="0"/>
              <a:t>Decreased new infections with </a:t>
            </a:r>
            <a:r>
              <a:rPr lang="en-US" sz="3000" dirty="0" err="1"/>
              <a:t>Hep</a:t>
            </a:r>
            <a:r>
              <a:rPr lang="en-US" sz="3000" dirty="0"/>
              <a:t> C/HIV </a:t>
            </a:r>
          </a:p>
          <a:p>
            <a:pPr lvl="1"/>
            <a:r>
              <a:rPr lang="en-US" sz="3000" dirty="0"/>
              <a:t>Decreased criminality</a:t>
            </a:r>
          </a:p>
          <a:p>
            <a:pPr marL="0" indent="0">
              <a:buNone/>
            </a:pPr>
            <a:endParaRPr lang="en-US" dirty="0"/>
          </a:p>
          <a:p>
            <a:pPr marL="0" indent="0">
              <a:buNone/>
            </a:pPr>
            <a:endParaRPr lang="en-US" sz="1125" dirty="0"/>
          </a:p>
          <a:p>
            <a:pPr marL="0" indent="0">
              <a:buNone/>
            </a:pPr>
            <a:endParaRPr lang="en-US" sz="1125" dirty="0"/>
          </a:p>
          <a:p>
            <a:pPr marL="0" indent="0">
              <a:buNone/>
            </a:pPr>
            <a:endParaRPr lang="en-US" sz="1125" dirty="0"/>
          </a:p>
          <a:p>
            <a:pPr marL="0" indent="0">
              <a:buNone/>
            </a:pPr>
            <a:endParaRPr lang="en-US" sz="1125" dirty="0"/>
          </a:p>
          <a:p>
            <a:pPr marL="0" indent="0">
              <a:buNone/>
            </a:pPr>
            <a:endParaRPr lang="en-US" sz="1125" dirty="0"/>
          </a:p>
          <a:p>
            <a:pPr marL="0" indent="0">
              <a:buNone/>
            </a:pPr>
            <a:endParaRPr lang="en-US" sz="1125" dirty="0"/>
          </a:p>
          <a:p>
            <a:pPr marL="0" indent="0">
              <a:buNone/>
            </a:pPr>
            <a:endParaRPr lang="en-US" sz="1125" dirty="0"/>
          </a:p>
          <a:p>
            <a:pPr marL="0" indent="0">
              <a:buNone/>
            </a:pPr>
            <a:endParaRPr lang="en-US" sz="1125" dirty="0"/>
          </a:p>
          <a:p>
            <a:pPr marL="0" indent="0">
              <a:buNone/>
            </a:pPr>
            <a:endParaRPr lang="en-US" sz="1125" dirty="0"/>
          </a:p>
          <a:p>
            <a:pPr marL="0" indent="0">
              <a:buNone/>
            </a:pPr>
            <a:r>
              <a:rPr lang="en-US" sz="1125" dirty="0" err="1"/>
              <a:t>Mattick</a:t>
            </a:r>
            <a:r>
              <a:rPr lang="en-US" sz="1125" dirty="0"/>
              <a:t> RP, et al. </a:t>
            </a:r>
            <a:r>
              <a:rPr lang="en-US" sz="1125" i="1" dirty="0"/>
              <a:t>Cochrane Database of Systematic Reviews </a:t>
            </a:r>
            <a:r>
              <a:rPr lang="en-US" sz="1125" dirty="0"/>
              <a:t>2009</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762750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52" y="749350"/>
            <a:ext cx="6749149" cy="711014"/>
          </a:xfrm>
        </p:spPr>
        <p:txBody>
          <a:bodyPr>
            <a:normAutofit fontScale="90000"/>
          </a:bodyPr>
          <a:lstStyle/>
          <a:p>
            <a:pPr algn="ctr"/>
            <a:r>
              <a:rPr lang="en-US" b="1" dirty="0">
                <a:solidFill>
                  <a:schemeClr val="accent2"/>
                </a:solidFill>
              </a:rPr>
              <a:t>Mortality Risk during and after methadone treatment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00950791"/>
              </p:ext>
            </p:extLst>
          </p:nvPr>
        </p:nvGraphicFramePr>
        <p:xfrm>
          <a:off x="1593995" y="2261306"/>
          <a:ext cx="6247840" cy="35424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137963" y="6387867"/>
            <a:ext cx="4382931" cy="326243"/>
          </a:xfrm>
          <a:prstGeom prst="rect">
            <a:avLst/>
          </a:prstGeom>
          <a:noFill/>
        </p:spPr>
        <p:txBody>
          <a:bodyPr wrap="none" rtlCol="0">
            <a:spAutoFit/>
          </a:bodyPr>
          <a:lstStyle/>
          <a:p>
            <a:pPr defTabSz="192881"/>
            <a:r>
              <a:rPr lang="en-US" sz="760" dirty="0"/>
              <a:t>Mortality Risk during and after opioid substitution treatment: systematic review and meta-analysis</a:t>
            </a:r>
          </a:p>
          <a:p>
            <a:pPr defTabSz="192881"/>
            <a:r>
              <a:rPr lang="en-US" sz="760" dirty="0"/>
              <a:t> of cohort studies. </a:t>
            </a:r>
            <a:r>
              <a:rPr lang="en-US" sz="760" dirty="0" err="1"/>
              <a:t>Sordo</a:t>
            </a:r>
            <a:r>
              <a:rPr lang="en-US" sz="760" dirty="0"/>
              <a:t>, et al.  BMJ 2017.</a:t>
            </a:r>
          </a:p>
        </p:txBody>
      </p:sp>
      <p:sp>
        <p:nvSpPr>
          <p:cNvPr id="3" name="Rectangle 2"/>
          <p:cNvSpPr/>
          <p:nvPr/>
        </p:nvSpPr>
        <p:spPr>
          <a:xfrm>
            <a:off x="0" y="2790752"/>
            <a:ext cx="1600200" cy="1238544"/>
          </a:xfrm>
          <a:prstGeom prst="rect">
            <a:avLst/>
          </a:prstGeom>
        </p:spPr>
        <p:txBody>
          <a:bodyPr wrap="square">
            <a:spAutoFit/>
          </a:bodyPr>
          <a:lstStyle/>
          <a:p>
            <a:pPr algn="ctr">
              <a:defRPr sz="1862" b="0" i="0" u="none" strike="noStrike" kern="1200" spc="0" baseline="0">
                <a:solidFill>
                  <a:srgbClr val="585E60">
                    <a:lumMod val="50000"/>
                  </a:srgbClr>
                </a:solidFill>
                <a:latin typeface="+mn-lt"/>
                <a:ea typeface="+mn-ea"/>
                <a:cs typeface="+mn-cs"/>
              </a:defRPr>
            </a:pPr>
            <a:r>
              <a:rPr lang="en-US" dirty="0"/>
              <a:t>Mortality rates/1000 person years (95% CI)</a:t>
            </a:r>
          </a:p>
        </p:txBody>
      </p:sp>
    </p:spTree>
    <p:extLst>
      <p:ext uri="{BB962C8B-B14F-4D97-AF65-F5344CB8AC3E}">
        <p14:creationId xmlns:p14="http://schemas.microsoft.com/office/powerpoint/2010/main" val="1599853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Content Placeholder 3" descr="Content Placeholder 3"/>
          <p:cNvPicPr>
            <a:picLocks noChangeAspect="1"/>
          </p:cNvPicPr>
          <p:nvPr/>
        </p:nvPicPr>
        <p:blipFill>
          <a:blip r:embed="rId3"/>
          <a:srcRect t="4340" r="269" b="20560"/>
          <a:stretch>
            <a:fillRect/>
          </a:stretch>
        </p:blipFill>
        <p:spPr>
          <a:xfrm>
            <a:off x="924310" y="1368922"/>
            <a:ext cx="7295382" cy="4120142"/>
          </a:xfrm>
          <a:prstGeom prst="rect">
            <a:avLst/>
          </a:prstGeom>
          <a:ln w="12700">
            <a:miter lim="400000"/>
          </a:ln>
          <a:effectLst>
            <a:outerShdw blurRad="203200" dist="50800" dir="5400000" rotWithShape="0">
              <a:srgbClr val="48434A">
                <a:alpha val="75000"/>
              </a:srgbClr>
            </a:outerShdw>
          </a:effectLst>
        </p:spPr>
      </p:pic>
    </p:spTree>
    <p:extLst>
      <p:ext uri="{BB962C8B-B14F-4D97-AF65-F5344CB8AC3E}">
        <p14:creationId xmlns:p14="http://schemas.microsoft.com/office/powerpoint/2010/main" val="215196815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A296-1C3D-504C-B70C-E305632306CC}"/>
              </a:ext>
            </a:extLst>
          </p:cNvPr>
          <p:cNvSpPr>
            <a:spLocks noGrp="1"/>
          </p:cNvSpPr>
          <p:nvPr>
            <p:ph type="title"/>
          </p:nvPr>
        </p:nvSpPr>
        <p:spPr/>
        <p:txBody>
          <a:bodyPr>
            <a:normAutofit fontScale="90000"/>
          </a:bodyPr>
          <a:lstStyle/>
          <a:p>
            <a:r>
              <a:rPr lang="en-US"/>
              <a:t/>
            </a:r>
            <a:br>
              <a:rPr lang="en-US"/>
            </a:br>
            <a:r>
              <a:rPr lang="en-US"/>
              <a:t>Buprenorphine: efficacy</a:t>
            </a:r>
            <a:br>
              <a:rPr lang="en-US"/>
            </a:br>
            <a:endParaRPr lang="en-US"/>
          </a:p>
        </p:txBody>
      </p:sp>
      <p:sp>
        <p:nvSpPr>
          <p:cNvPr id="3" name="Content Placeholder 2">
            <a:extLst>
              <a:ext uri="{FF2B5EF4-FFF2-40B4-BE49-F238E27FC236}">
                <a16:creationId xmlns:a16="http://schemas.microsoft.com/office/drawing/2014/main" id="{952BEF1E-C2BC-A144-95C8-D93A2E9B7E30}"/>
              </a:ext>
            </a:extLst>
          </p:cNvPr>
          <p:cNvSpPr>
            <a:spLocks noGrp="1"/>
          </p:cNvSpPr>
          <p:nvPr>
            <p:ph idx="1"/>
          </p:nvPr>
        </p:nvSpPr>
        <p:spPr>
          <a:xfrm>
            <a:off x="952107" y="1905372"/>
            <a:ext cx="7070103" cy="3665869"/>
          </a:xfrm>
        </p:spPr>
        <p:txBody>
          <a:bodyPr>
            <a:normAutofit fontScale="40000" lnSpcReduction="20000"/>
          </a:bodyPr>
          <a:lstStyle/>
          <a:p>
            <a:pPr marL="0" indent="0">
              <a:buNone/>
            </a:pPr>
            <a:endParaRPr lang="en-US" sz="3825" dirty="0"/>
          </a:p>
          <a:p>
            <a:pPr marL="0" indent="0">
              <a:buNone/>
            </a:pPr>
            <a:r>
              <a:rPr lang="en-US" sz="7200" dirty="0"/>
              <a:t>Cochrane review 2014</a:t>
            </a:r>
          </a:p>
          <a:p>
            <a:pPr lvl="1">
              <a:buFontTx/>
              <a:buChar char="-"/>
            </a:pPr>
            <a:r>
              <a:rPr lang="en-US" sz="7200" dirty="0"/>
              <a:t>low dose,  medium dose,  high dose</a:t>
            </a:r>
          </a:p>
          <a:p>
            <a:pPr lvl="1">
              <a:buFontTx/>
              <a:buChar char="-"/>
            </a:pPr>
            <a:r>
              <a:rPr lang="en-US" sz="7200" dirty="0"/>
              <a:t>Buprenorphine was equivalent to methadone for suppression of illicit drug use except at very low doses</a:t>
            </a:r>
          </a:p>
          <a:p>
            <a:pPr lvl="1">
              <a:buFontTx/>
              <a:buChar char="-"/>
            </a:pPr>
            <a:r>
              <a:rPr lang="en-US" sz="7200" dirty="0"/>
              <a:t>No difference in mortality</a:t>
            </a:r>
          </a:p>
          <a:p>
            <a:pPr marL="0" indent="0">
              <a:buNone/>
            </a:pPr>
            <a:endParaRPr lang="en-US" sz="7200" dirty="0"/>
          </a:p>
          <a:p>
            <a:pPr marL="0" indent="0">
              <a:buNone/>
            </a:pPr>
            <a:endParaRPr lang="en-US" sz="3225" dirty="0"/>
          </a:p>
          <a:p>
            <a:pPr marL="0" indent="0">
              <a:buNone/>
            </a:pPr>
            <a:r>
              <a:rPr lang="en-US" sz="3225" dirty="0" err="1"/>
              <a:t>Mattick</a:t>
            </a:r>
            <a:r>
              <a:rPr lang="en-US" sz="3225" dirty="0"/>
              <a:t> RP, et al. </a:t>
            </a:r>
            <a:r>
              <a:rPr lang="en-US" sz="3225" i="1" dirty="0"/>
              <a:t>Cochrane Database of Systematic Reviews </a:t>
            </a:r>
            <a:r>
              <a:rPr lang="en-US" sz="3225" dirty="0"/>
              <a:t>2014.</a:t>
            </a:r>
          </a:p>
          <a:p>
            <a:endParaRPr lang="en-US" dirty="0"/>
          </a:p>
        </p:txBody>
      </p:sp>
    </p:spTree>
    <p:extLst>
      <p:ext uri="{BB962C8B-B14F-4D97-AF65-F5344CB8AC3E}">
        <p14:creationId xmlns:p14="http://schemas.microsoft.com/office/powerpoint/2010/main" val="1717135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2" y="740557"/>
            <a:ext cx="7869116" cy="711014"/>
          </a:xfrm>
        </p:spPr>
        <p:txBody>
          <a:bodyPr>
            <a:normAutofit fontScale="90000"/>
          </a:bodyPr>
          <a:lstStyle/>
          <a:p>
            <a:pPr algn="ctr"/>
            <a:r>
              <a:rPr lang="en-US" dirty="0">
                <a:solidFill>
                  <a:schemeClr val="accent2"/>
                </a:solidFill>
              </a:rPr>
              <a:t>Mortality Risk during and after buprenorphine treatment</a:t>
            </a:r>
          </a:p>
        </p:txBody>
      </p:sp>
      <p:graphicFrame>
        <p:nvGraphicFramePr>
          <p:cNvPr id="6" name="Content Placeholder 5"/>
          <p:cNvGraphicFramePr>
            <a:graphicFrameLocks noGrp="1"/>
          </p:cNvGraphicFramePr>
          <p:nvPr>
            <p:ph idx="1"/>
          </p:nvPr>
        </p:nvGraphicFramePr>
        <p:xfrm>
          <a:off x="1506072" y="2286841"/>
          <a:ext cx="6247840" cy="27389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22517" y="6399389"/>
            <a:ext cx="4382931" cy="326243"/>
          </a:xfrm>
          <a:prstGeom prst="rect">
            <a:avLst/>
          </a:prstGeom>
          <a:noFill/>
        </p:spPr>
        <p:txBody>
          <a:bodyPr wrap="none" rtlCol="0">
            <a:spAutoFit/>
          </a:bodyPr>
          <a:lstStyle/>
          <a:p>
            <a:pPr defTabSz="192881"/>
            <a:r>
              <a:rPr lang="en-US" sz="760" dirty="0"/>
              <a:t>Mortality Risk during and after opioid substitution treatment: systematic review and meta-analysis</a:t>
            </a:r>
          </a:p>
          <a:p>
            <a:pPr defTabSz="192881"/>
            <a:r>
              <a:rPr lang="en-US" sz="760" dirty="0"/>
              <a:t> of cohort studies. </a:t>
            </a:r>
            <a:r>
              <a:rPr lang="en-US" sz="760" dirty="0" err="1"/>
              <a:t>Sordo</a:t>
            </a:r>
            <a:r>
              <a:rPr lang="en-US" sz="760" dirty="0"/>
              <a:t>, et al.  BMJ 2017.</a:t>
            </a:r>
          </a:p>
        </p:txBody>
      </p:sp>
    </p:spTree>
    <p:extLst>
      <p:ext uri="{BB962C8B-B14F-4D97-AF65-F5344CB8AC3E}">
        <p14:creationId xmlns:p14="http://schemas.microsoft.com/office/powerpoint/2010/main" val="393095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253" y="536330"/>
            <a:ext cx="5627077" cy="5627077"/>
          </a:xfrm>
          <a:prstGeom prst="rect">
            <a:avLst/>
          </a:prstGeom>
        </p:spPr>
      </p:pic>
      <p:sp>
        <p:nvSpPr>
          <p:cNvPr id="6" name="TextBox 5"/>
          <p:cNvSpPr txBox="1"/>
          <p:nvPr/>
        </p:nvSpPr>
        <p:spPr>
          <a:xfrm>
            <a:off x="4853354" y="6383215"/>
            <a:ext cx="3650358"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https://dumielauxepices.net/wallpaper-2904364</a:t>
            </a:r>
          </a:p>
        </p:txBody>
      </p:sp>
    </p:spTree>
    <p:extLst>
      <p:ext uri="{BB962C8B-B14F-4D97-AF65-F5344CB8AC3E}">
        <p14:creationId xmlns:p14="http://schemas.microsoft.com/office/powerpoint/2010/main" val="3610603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FE57A-B291-40CF-B3B3-7AD2E972DDB1}"/>
              </a:ext>
            </a:extLst>
          </p:cNvPr>
          <p:cNvSpPr>
            <a:spLocks noGrp="1"/>
          </p:cNvSpPr>
          <p:nvPr>
            <p:ph type="title"/>
          </p:nvPr>
        </p:nvSpPr>
        <p:spPr/>
        <p:txBody>
          <a:bodyPr>
            <a:normAutofit fontScale="90000"/>
          </a:bodyPr>
          <a:lstStyle/>
          <a:p>
            <a:r>
              <a:rPr lang="en-US" dirty="0"/>
              <a:t>New kid in town: buprenorphine XR</a:t>
            </a:r>
          </a:p>
        </p:txBody>
      </p:sp>
      <p:sp>
        <p:nvSpPr>
          <p:cNvPr id="3" name="Content Placeholder 2">
            <a:extLst>
              <a:ext uri="{FF2B5EF4-FFF2-40B4-BE49-F238E27FC236}">
                <a16:creationId xmlns:a16="http://schemas.microsoft.com/office/drawing/2014/main" id="{967F5BA0-57EF-4530-BF4A-BCA619233280}"/>
              </a:ext>
            </a:extLst>
          </p:cNvPr>
          <p:cNvSpPr>
            <a:spLocks noGrp="1"/>
          </p:cNvSpPr>
          <p:nvPr>
            <p:ph idx="1"/>
          </p:nvPr>
        </p:nvSpPr>
        <p:spPr>
          <a:xfrm>
            <a:off x="1225485" y="2196445"/>
            <a:ext cx="7032395" cy="4289196"/>
          </a:xfrm>
        </p:spPr>
        <p:txBody>
          <a:bodyPr vert="horz" lIns="68580" tIns="34290" rIns="68580" bIns="34290" rtlCol="0" anchor="t">
            <a:normAutofit fontScale="92500" lnSpcReduction="10000"/>
          </a:bodyPr>
          <a:lstStyle/>
          <a:p>
            <a:pPr marL="0" indent="0">
              <a:buNone/>
            </a:pPr>
            <a:r>
              <a:rPr lang="en-US" sz="1500" dirty="0"/>
              <a:t> </a:t>
            </a:r>
            <a:r>
              <a:rPr lang="en-US" dirty="0"/>
              <a:t>2019 randomized control trial compared three groups over 6 months: </a:t>
            </a:r>
          </a:p>
          <a:p>
            <a:pPr lvl="1"/>
            <a:r>
              <a:rPr lang="en-US" dirty="0">
                <a:ea typeface="+mn-lt"/>
                <a:cs typeface="+mn-lt"/>
              </a:rPr>
              <a:t>Six injections of 300mg</a:t>
            </a:r>
          </a:p>
          <a:p>
            <a:pPr lvl="1"/>
            <a:r>
              <a:rPr lang="en-US" dirty="0">
                <a:ea typeface="+mn-lt"/>
                <a:cs typeface="+mn-lt"/>
              </a:rPr>
              <a:t>Two injections of 300mg then four of 100mg</a:t>
            </a:r>
          </a:p>
          <a:p>
            <a:pPr lvl="1"/>
            <a:r>
              <a:rPr lang="en-US" dirty="0">
                <a:ea typeface="+mn-lt"/>
                <a:cs typeface="+mn-lt"/>
              </a:rPr>
              <a:t>Placebo injections</a:t>
            </a:r>
            <a:endParaRPr lang="en-US" dirty="0"/>
          </a:p>
          <a:p>
            <a:pPr marL="0" indent="0">
              <a:buNone/>
            </a:pPr>
            <a:r>
              <a:rPr lang="en-US" dirty="0"/>
              <a:t> </a:t>
            </a:r>
          </a:p>
          <a:p>
            <a:pPr marL="0" indent="0">
              <a:buNone/>
            </a:pPr>
            <a:endParaRPr lang="en-US" dirty="0"/>
          </a:p>
          <a:p>
            <a:pPr marL="0" indent="0">
              <a:buNone/>
            </a:pPr>
            <a:r>
              <a:rPr lang="en-US" dirty="0"/>
              <a:t>Results:</a:t>
            </a:r>
          </a:p>
          <a:p>
            <a:pPr lvl="1"/>
            <a:r>
              <a:rPr lang="en-US" dirty="0"/>
              <a:t>Mean abstinence: 41%  for 300mg group;</a:t>
            </a:r>
          </a:p>
          <a:p>
            <a:pPr lvl="1"/>
            <a:r>
              <a:rPr lang="en-US" dirty="0"/>
              <a:t>42.7% for 300/100mg group</a:t>
            </a:r>
          </a:p>
          <a:p>
            <a:pPr lvl="1"/>
            <a:r>
              <a:rPr lang="en-US" dirty="0"/>
              <a:t> 5% for placebo</a:t>
            </a:r>
          </a:p>
          <a:p>
            <a:pPr marL="171450" lvl="1" indent="0">
              <a:buNone/>
            </a:pPr>
            <a:endParaRPr lang="en-US" sz="900" dirty="0"/>
          </a:p>
          <a:p>
            <a:pPr marL="171450" lvl="1" indent="0">
              <a:buNone/>
            </a:pPr>
            <a:endParaRPr lang="en-US" sz="900" dirty="0"/>
          </a:p>
          <a:p>
            <a:pPr marL="171450" lvl="1" indent="0">
              <a:buNone/>
            </a:pPr>
            <a:endParaRPr lang="en-US" sz="900" dirty="0"/>
          </a:p>
          <a:p>
            <a:pPr marL="171450" lvl="1" indent="0">
              <a:buNone/>
            </a:pPr>
            <a:endParaRPr lang="en-US" sz="900" dirty="0"/>
          </a:p>
          <a:p>
            <a:pPr marL="171450" lvl="1" indent="0">
              <a:buNone/>
            </a:pPr>
            <a:endParaRPr lang="en-US" sz="900" dirty="0"/>
          </a:p>
          <a:p>
            <a:pPr marL="171450" lvl="1" indent="0">
              <a:buNone/>
            </a:pPr>
            <a:endParaRPr lang="en-US" sz="900" dirty="0"/>
          </a:p>
          <a:p>
            <a:pPr marL="0" indent="0">
              <a:buNone/>
            </a:pPr>
            <a:endParaRPr lang="en-US" dirty="0"/>
          </a:p>
        </p:txBody>
      </p:sp>
      <p:sp>
        <p:nvSpPr>
          <p:cNvPr id="5" name="TextBox 4">
            <a:extLst>
              <a:ext uri="{FF2B5EF4-FFF2-40B4-BE49-F238E27FC236}">
                <a16:creationId xmlns:a16="http://schemas.microsoft.com/office/drawing/2014/main" id="{25A3C200-3551-333A-EF55-E034F994A912}"/>
              </a:ext>
            </a:extLst>
          </p:cNvPr>
          <p:cNvSpPr txBox="1"/>
          <p:nvPr/>
        </p:nvSpPr>
        <p:spPr>
          <a:xfrm>
            <a:off x="-183823" y="6180836"/>
            <a:ext cx="4572000" cy="646331"/>
          </a:xfrm>
          <a:prstGeom prst="rect">
            <a:avLst/>
          </a:prstGeom>
          <a:noFill/>
        </p:spPr>
        <p:txBody>
          <a:bodyPr wrap="square">
            <a:spAutoFit/>
          </a:bodyPr>
          <a:lstStyle/>
          <a:p>
            <a:pPr marL="171450" lvl="1" indent="0">
              <a:buNone/>
            </a:pPr>
            <a:endParaRPr lang="en-US" sz="1800" dirty="0"/>
          </a:p>
          <a:p>
            <a:pPr marL="171450" lvl="1" indent="0">
              <a:buNone/>
            </a:pPr>
            <a:r>
              <a:rPr lang="en-US" sz="1800" dirty="0"/>
              <a:t>Haight et al The Lancet 2019</a:t>
            </a:r>
          </a:p>
        </p:txBody>
      </p:sp>
    </p:spTree>
    <p:extLst>
      <p:ext uri="{BB962C8B-B14F-4D97-AF65-F5344CB8AC3E}">
        <p14:creationId xmlns:p14="http://schemas.microsoft.com/office/powerpoint/2010/main" val="1286852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2CA3-A5EB-4404-9211-592226C550BF}"/>
              </a:ext>
            </a:extLst>
          </p:cNvPr>
          <p:cNvSpPr>
            <a:spLocks noGrp="1"/>
          </p:cNvSpPr>
          <p:nvPr>
            <p:ph type="title"/>
          </p:nvPr>
        </p:nvSpPr>
        <p:spPr>
          <a:xfrm>
            <a:off x="802922" y="677163"/>
            <a:ext cx="7604983" cy="1019751"/>
          </a:xfrm>
        </p:spPr>
        <p:txBody>
          <a:bodyPr>
            <a:normAutofit fontScale="90000"/>
          </a:bodyPr>
          <a:lstStyle/>
          <a:p>
            <a:r>
              <a:rPr lang="en-US" dirty="0"/>
              <a:t>New kid in </a:t>
            </a:r>
            <a:r>
              <a:rPr lang="en-US" dirty="0" err="1"/>
              <a:t>town:buprenorphine</a:t>
            </a:r>
            <a:r>
              <a:rPr lang="en-US" dirty="0"/>
              <a:t> XR</a:t>
            </a:r>
          </a:p>
        </p:txBody>
      </p:sp>
      <p:sp>
        <p:nvSpPr>
          <p:cNvPr id="3" name="Content Placeholder 2">
            <a:extLst>
              <a:ext uri="{FF2B5EF4-FFF2-40B4-BE49-F238E27FC236}">
                <a16:creationId xmlns:a16="http://schemas.microsoft.com/office/drawing/2014/main" id="{EF7BC2D3-C9EC-425E-AD99-A2A397DA7252}"/>
              </a:ext>
            </a:extLst>
          </p:cNvPr>
          <p:cNvSpPr>
            <a:spLocks noGrp="1"/>
          </p:cNvSpPr>
          <p:nvPr>
            <p:ph idx="1"/>
          </p:nvPr>
        </p:nvSpPr>
        <p:spPr>
          <a:xfrm>
            <a:off x="641024" y="1885144"/>
            <a:ext cx="7766882" cy="3902914"/>
          </a:xfrm>
        </p:spPr>
        <p:txBody>
          <a:bodyPr vert="horz" lIns="68580" tIns="34290" rIns="68580" bIns="34290" rtlCol="0" anchor="t">
            <a:normAutofit/>
          </a:bodyPr>
          <a:lstStyle/>
          <a:p>
            <a:pPr marL="0" indent="0">
              <a:buNone/>
            </a:pPr>
            <a:r>
              <a:rPr lang="en-US" dirty="0"/>
              <a:t>Patient Centered Outcomes</a:t>
            </a:r>
          </a:p>
          <a:p>
            <a:pPr marL="0" indent="0">
              <a:buNone/>
            </a:pPr>
            <a:endParaRPr lang="en-US" dirty="0"/>
          </a:p>
          <a:p>
            <a:pPr lvl="1"/>
            <a:r>
              <a:rPr lang="en-US" dirty="0"/>
              <a:t>Improved physical and mental health measures</a:t>
            </a:r>
          </a:p>
          <a:p>
            <a:pPr lvl="1"/>
            <a:r>
              <a:rPr lang="en-US" dirty="0"/>
              <a:t>Increased employment</a:t>
            </a:r>
          </a:p>
          <a:p>
            <a:pPr lvl="1"/>
            <a:r>
              <a:rPr lang="en-US" dirty="0"/>
              <a:t>Increased medication satisfaction</a:t>
            </a:r>
          </a:p>
          <a:p>
            <a:pPr lvl="1"/>
            <a:r>
              <a:rPr lang="en-US" dirty="0"/>
              <a:t>Decreased health care utilization</a:t>
            </a:r>
          </a:p>
          <a:p>
            <a:pPr marL="457200" lvl="1" indent="0">
              <a:buNone/>
            </a:pPr>
            <a:endParaRPr lang="en-US" dirty="0"/>
          </a:p>
        </p:txBody>
      </p:sp>
      <p:sp>
        <p:nvSpPr>
          <p:cNvPr id="7" name="TextBox 6">
            <a:extLst>
              <a:ext uri="{FF2B5EF4-FFF2-40B4-BE49-F238E27FC236}">
                <a16:creationId xmlns:a16="http://schemas.microsoft.com/office/drawing/2014/main" id="{FB4C5A8D-CE05-6ADB-01BB-FC00190DDC36}"/>
              </a:ext>
            </a:extLst>
          </p:cNvPr>
          <p:cNvSpPr txBox="1"/>
          <p:nvPr/>
        </p:nvSpPr>
        <p:spPr>
          <a:xfrm>
            <a:off x="240384" y="6180837"/>
            <a:ext cx="4572000" cy="369332"/>
          </a:xfrm>
          <a:prstGeom prst="rect">
            <a:avLst/>
          </a:prstGeom>
          <a:noFill/>
        </p:spPr>
        <p:txBody>
          <a:bodyPr wrap="square">
            <a:spAutoFit/>
          </a:bodyPr>
          <a:lstStyle/>
          <a:p>
            <a:pPr marL="171450" lvl="1" indent="0">
              <a:buNone/>
            </a:pPr>
            <a:r>
              <a:rPr lang="en-US" sz="1800" dirty="0"/>
              <a:t>Ling et al JAM 2019</a:t>
            </a:r>
          </a:p>
        </p:txBody>
      </p:sp>
    </p:spTree>
    <p:extLst>
      <p:ext uri="{BB962C8B-B14F-4D97-AF65-F5344CB8AC3E}">
        <p14:creationId xmlns:p14="http://schemas.microsoft.com/office/powerpoint/2010/main" val="2419043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pdf"/>
          <p:cNvPicPr>
            <a:picLocks noChangeAspect="1"/>
          </p:cNvPicPr>
          <p:nvPr/>
        </p:nvPicPr>
        <p:blipFill>
          <a:blip r:embed="rId2"/>
          <a:stretch>
            <a:fillRect/>
          </a:stretch>
        </p:blipFill>
        <p:spPr>
          <a:xfrm rot="3917351">
            <a:off x="2550414" y="3109102"/>
            <a:ext cx="339065" cy="1964531"/>
          </a:xfrm>
          <a:prstGeom prst="rect">
            <a:avLst/>
          </a:prstGeom>
          <a:ln w="12700">
            <a:miter lim="400000"/>
          </a:ln>
          <a:effectLst>
            <a:outerShdw blurRad="355600" rotWithShape="0">
              <a:srgbClr val="000000">
                <a:alpha val="75000"/>
              </a:srgbClr>
            </a:outerShdw>
          </a:effectLst>
        </p:spPr>
      </p:pic>
      <p:pic>
        <p:nvPicPr>
          <p:cNvPr id="3" name="pasted-image.pdf"/>
          <p:cNvPicPr>
            <a:picLocks noChangeAspect="1"/>
          </p:cNvPicPr>
          <p:nvPr/>
        </p:nvPicPr>
        <p:blipFill>
          <a:blip r:embed="rId3"/>
          <a:stretch>
            <a:fillRect/>
          </a:stretch>
        </p:blipFill>
        <p:spPr>
          <a:xfrm rot="5367997">
            <a:off x="3392097" y="3631295"/>
            <a:ext cx="582080" cy="1516315"/>
          </a:xfrm>
          <a:prstGeom prst="rect">
            <a:avLst/>
          </a:prstGeom>
          <a:ln w="12700">
            <a:miter lim="400000"/>
          </a:ln>
          <a:effectLst>
            <a:outerShdw blurRad="355600" rotWithShape="0">
              <a:srgbClr val="000000">
                <a:alpha val="75000"/>
              </a:srgbClr>
            </a:outerShdw>
          </a:effectLst>
        </p:spPr>
      </p:pic>
      <p:pic>
        <p:nvPicPr>
          <p:cNvPr id="4" name="pasted-image.pdf"/>
          <p:cNvPicPr>
            <a:picLocks noChangeAspect="1"/>
          </p:cNvPicPr>
          <p:nvPr/>
        </p:nvPicPr>
        <p:blipFill>
          <a:blip r:embed="rId3"/>
          <a:stretch>
            <a:fillRect/>
          </a:stretch>
        </p:blipFill>
        <p:spPr>
          <a:xfrm>
            <a:off x="4670022" y="2961313"/>
            <a:ext cx="582080" cy="1516315"/>
          </a:xfrm>
          <a:prstGeom prst="rect">
            <a:avLst/>
          </a:prstGeom>
          <a:ln w="12700">
            <a:miter lim="400000"/>
          </a:ln>
          <a:effectLst>
            <a:outerShdw blurRad="355600" rotWithShape="0">
              <a:srgbClr val="000000">
                <a:alpha val="75000"/>
              </a:srgbClr>
            </a:outerShdw>
          </a:effectLst>
        </p:spPr>
      </p:pic>
      <p:sp>
        <p:nvSpPr>
          <p:cNvPr id="5" name="TextBox 4"/>
          <p:cNvSpPr txBox="1"/>
          <p:nvPr/>
        </p:nvSpPr>
        <p:spPr>
          <a:xfrm>
            <a:off x="1032735" y="1829379"/>
            <a:ext cx="7044108" cy="461665"/>
          </a:xfrm>
          <a:prstGeom prst="rect">
            <a:avLst/>
          </a:prstGeom>
          <a:noFill/>
        </p:spPr>
        <p:txBody>
          <a:bodyPr wrap="none" rtlCol="0">
            <a:spAutoFit/>
          </a:bodyPr>
          <a:lstStyle/>
          <a:p>
            <a:r>
              <a:rPr lang="en-US" sz="2400" dirty="0">
                <a:solidFill>
                  <a:schemeClr val="accent3"/>
                </a:solidFill>
              </a:rPr>
              <a:t>Naltrexone for Extended Release Injectable Suspension</a:t>
            </a:r>
          </a:p>
        </p:txBody>
      </p:sp>
    </p:spTree>
    <p:extLst>
      <p:ext uri="{BB962C8B-B14F-4D97-AF65-F5344CB8AC3E}">
        <p14:creationId xmlns:p14="http://schemas.microsoft.com/office/powerpoint/2010/main" val="2860049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A296-1C3D-504C-B70C-E305632306CC}"/>
              </a:ext>
            </a:extLst>
          </p:cNvPr>
          <p:cNvSpPr>
            <a:spLocks noGrp="1"/>
          </p:cNvSpPr>
          <p:nvPr>
            <p:ph type="title"/>
          </p:nvPr>
        </p:nvSpPr>
        <p:spPr>
          <a:xfrm>
            <a:off x="1591466" y="1109921"/>
            <a:ext cx="5797296" cy="891540"/>
          </a:xfrm>
        </p:spPr>
        <p:txBody>
          <a:bodyPr>
            <a:normAutofit fontScale="90000"/>
          </a:bodyPr>
          <a:lstStyle/>
          <a:p>
            <a:r>
              <a:rPr lang="en-US" dirty="0"/>
              <a:t>Naltrexone ER: efficacy</a:t>
            </a:r>
          </a:p>
        </p:txBody>
      </p:sp>
      <p:sp>
        <p:nvSpPr>
          <p:cNvPr id="3" name="Content Placeholder 2">
            <a:extLst>
              <a:ext uri="{FF2B5EF4-FFF2-40B4-BE49-F238E27FC236}">
                <a16:creationId xmlns:a16="http://schemas.microsoft.com/office/drawing/2014/main" id="{952BEF1E-C2BC-A144-95C8-D93A2E9B7E30}"/>
              </a:ext>
            </a:extLst>
          </p:cNvPr>
          <p:cNvSpPr>
            <a:spLocks noGrp="1"/>
          </p:cNvSpPr>
          <p:nvPr>
            <p:ph idx="1"/>
          </p:nvPr>
        </p:nvSpPr>
        <p:spPr>
          <a:xfrm>
            <a:off x="649122" y="2177967"/>
            <a:ext cx="8032965" cy="4326528"/>
          </a:xfrm>
        </p:spPr>
        <p:txBody>
          <a:bodyPr>
            <a:normAutofit fontScale="92500" lnSpcReduction="20000"/>
          </a:bodyPr>
          <a:lstStyle/>
          <a:p>
            <a:pPr marL="0" indent="0">
              <a:buNone/>
            </a:pPr>
            <a:endParaRPr lang="en-US" dirty="0"/>
          </a:p>
          <a:p>
            <a:pPr marL="0" indent="0">
              <a:buNone/>
            </a:pPr>
            <a:r>
              <a:rPr lang="en-US" sz="1950" dirty="0"/>
              <a:t>Efficacious compared to placebo</a:t>
            </a:r>
          </a:p>
          <a:p>
            <a:pPr lvl="1">
              <a:buFont typeface="Arial" panose="020B0604020202020204" pitchFamily="34" charset="0"/>
              <a:buChar char="•"/>
            </a:pPr>
            <a:r>
              <a:rPr lang="en-US" sz="1950" dirty="0"/>
              <a:t>Comer: 60 U.S. heroin users,  8 weeks (retention in </a:t>
            </a:r>
            <a:r>
              <a:rPr lang="en-US" sz="1950" dirty="0" err="1"/>
              <a:t>tx</a:t>
            </a:r>
            <a:r>
              <a:rPr lang="en-US" sz="1950" dirty="0"/>
              <a:t> and opioid negative urines)</a:t>
            </a:r>
          </a:p>
          <a:p>
            <a:pPr lvl="1">
              <a:buFont typeface="Arial" panose="020B0604020202020204" pitchFamily="34" charset="0"/>
              <a:buChar char="•"/>
            </a:pPr>
            <a:r>
              <a:rPr lang="en-US" sz="1950" dirty="0" err="1"/>
              <a:t>Krupitsky</a:t>
            </a:r>
            <a:r>
              <a:rPr lang="en-US" sz="1950" dirty="0"/>
              <a:t>: 250 Russian heroin users,  24 </a:t>
            </a:r>
            <a:r>
              <a:rPr lang="en-US" sz="1950" dirty="0" err="1"/>
              <a:t>wks</a:t>
            </a:r>
            <a:r>
              <a:rPr lang="en-US" sz="1950" dirty="0"/>
              <a:t> (retention in </a:t>
            </a:r>
            <a:r>
              <a:rPr lang="en-US" sz="1950" dirty="0" err="1"/>
              <a:t>tx</a:t>
            </a:r>
            <a:r>
              <a:rPr lang="en-US" sz="1950" dirty="0"/>
              <a:t> without relapse)</a:t>
            </a:r>
          </a:p>
          <a:p>
            <a:pPr marL="0" indent="0">
              <a:buNone/>
            </a:pPr>
            <a:endParaRPr lang="en-US" sz="1950" dirty="0"/>
          </a:p>
          <a:p>
            <a:r>
              <a:rPr lang="en-US" sz="1950" dirty="0"/>
              <a:t>Efficacious compared to buprenorphine</a:t>
            </a:r>
          </a:p>
          <a:p>
            <a:pPr lvl="1"/>
            <a:r>
              <a:rPr lang="en-US" sz="1950" dirty="0" err="1"/>
              <a:t>Tanum</a:t>
            </a:r>
            <a:r>
              <a:rPr lang="en-US" sz="1950" dirty="0"/>
              <a:t>: Non-inferior to buprenorphine for decreasing opioid use at 12 </a:t>
            </a:r>
            <a:r>
              <a:rPr lang="en-US" sz="1950" dirty="0" err="1"/>
              <a:t>wks</a:t>
            </a:r>
            <a:endParaRPr lang="en-US" sz="1950" dirty="0"/>
          </a:p>
          <a:p>
            <a:pPr lvl="1"/>
            <a:r>
              <a:rPr lang="en-US" sz="1950" dirty="0"/>
              <a:t>Lee: Non-inferior to buprenorphine for decreasing opioid use at 24 weeks</a:t>
            </a:r>
          </a:p>
          <a:p>
            <a:pPr marL="0" indent="0">
              <a:buNone/>
            </a:pPr>
            <a:endParaRPr lang="en-US" sz="1950" dirty="0"/>
          </a:p>
          <a:p>
            <a:pPr marL="0" indent="0">
              <a:lnSpc>
                <a:spcPct val="110000"/>
              </a:lnSpc>
              <a:spcBef>
                <a:spcPts val="0"/>
              </a:spcBef>
              <a:buNone/>
            </a:pPr>
            <a:endParaRPr lang="en-US" sz="1050" dirty="0"/>
          </a:p>
          <a:p>
            <a:pPr marL="0" indent="0">
              <a:lnSpc>
                <a:spcPct val="110000"/>
              </a:lnSpc>
              <a:spcBef>
                <a:spcPts val="0"/>
              </a:spcBef>
              <a:buNone/>
            </a:pPr>
            <a:r>
              <a:rPr lang="en-US" sz="1050" dirty="0"/>
              <a:t>Comer Arch Gen Psych 2006</a:t>
            </a:r>
          </a:p>
          <a:p>
            <a:pPr marL="0" indent="0">
              <a:lnSpc>
                <a:spcPct val="110000"/>
              </a:lnSpc>
              <a:spcBef>
                <a:spcPts val="0"/>
              </a:spcBef>
              <a:buNone/>
            </a:pPr>
            <a:r>
              <a:rPr lang="en-US" sz="1050" dirty="0" err="1"/>
              <a:t>Krupitsky</a:t>
            </a:r>
            <a:r>
              <a:rPr lang="en-US" sz="1050" dirty="0"/>
              <a:t> Lancet 2011</a:t>
            </a:r>
            <a:br>
              <a:rPr lang="en-US" sz="1050" dirty="0"/>
            </a:br>
            <a:r>
              <a:rPr lang="en-US" sz="1050" dirty="0" err="1"/>
              <a:t>Tanum</a:t>
            </a:r>
            <a:r>
              <a:rPr lang="en-US" sz="1050" dirty="0"/>
              <a:t> JAMA Psychiatry 2017</a:t>
            </a:r>
          </a:p>
          <a:p>
            <a:pPr marL="0" indent="0">
              <a:lnSpc>
                <a:spcPct val="110000"/>
              </a:lnSpc>
              <a:spcBef>
                <a:spcPts val="0"/>
              </a:spcBef>
              <a:buNone/>
            </a:pPr>
            <a:r>
              <a:rPr lang="en-US" sz="1050" dirty="0"/>
              <a:t>Lee Lancet 2017</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84539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99198" y="1102178"/>
          <a:ext cx="7983942" cy="4598490"/>
        </p:xfrm>
        <a:graphic>
          <a:graphicData uri="http://schemas.openxmlformats.org/drawingml/2006/table">
            <a:tbl>
              <a:tblPr firstRow="1" bandRow="1">
                <a:tableStyleId>{5C22544A-7EE6-4342-B048-85BDC9FD1C3A}</a:tableStyleId>
              </a:tblPr>
              <a:tblGrid>
                <a:gridCol w="1973142">
                  <a:extLst>
                    <a:ext uri="{9D8B030D-6E8A-4147-A177-3AD203B41FA5}">
                      <a16:colId xmlns:a16="http://schemas.microsoft.com/office/drawing/2014/main" val="20000"/>
                    </a:ext>
                  </a:extLst>
                </a:gridCol>
                <a:gridCol w="1841792">
                  <a:extLst>
                    <a:ext uri="{9D8B030D-6E8A-4147-A177-3AD203B41FA5}">
                      <a16:colId xmlns:a16="http://schemas.microsoft.com/office/drawing/2014/main" val="20001"/>
                    </a:ext>
                  </a:extLst>
                </a:gridCol>
                <a:gridCol w="1827515">
                  <a:extLst>
                    <a:ext uri="{9D8B030D-6E8A-4147-A177-3AD203B41FA5}">
                      <a16:colId xmlns:a16="http://schemas.microsoft.com/office/drawing/2014/main" val="20002"/>
                    </a:ext>
                  </a:extLst>
                </a:gridCol>
                <a:gridCol w="2341493">
                  <a:extLst>
                    <a:ext uri="{9D8B030D-6E8A-4147-A177-3AD203B41FA5}">
                      <a16:colId xmlns:a16="http://schemas.microsoft.com/office/drawing/2014/main" val="20003"/>
                    </a:ext>
                  </a:extLst>
                </a:gridCol>
              </a:tblGrid>
              <a:tr h="387824">
                <a:tc>
                  <a:txBody>
                    <a:bodyPr/>
                    <a:lstStyle/>
                    <a:p>
                      <a:r>
                        <a:rPr lang="en-US" sz="1700"/>
                        <a:t>Outcome</a:t>
                      </a:r>
                    </a:p>
                  </a:txBody>
                  <a:tcPr marL="59726" marR="59726" marT="34290" marB="34290"/>
                </a:tc>
                <a:tc>
                  <a:txBody>
                    <a:bodyPr/>
                    <a:lstStyle/>
                    <a:p>
                      <a:r>
                        <a:rPr lang="en-US" sz="1700"/>
                        <a:t>XR-NXT (</a:t>
                      </a:r>
                      <a:r>
                        <a:rPr lang="en-US" sz="1700" err="1"/>
                        <a:t>n</a:t>
                      </a:r>
                      <a:r>
                        <a:rPr lang="en-US" sz="1700"/>
                        <a:t>=283)</a:t>
                      </a:r>
                    </a:p>
                  </a:txBody>
                  <a:tcPr marL="59726" marR="59726" marT="34290" marB="34290"/>
                </a:tc>
                <a:tc>
                  <a:txBody>
                    <a:bodyPr/>
                    <a:lstStyle/>
                    <a:p>
                      <a:r>
                        <a:rPr lang="en-US" sz="1700"/>
                        <a:t>BUP-NX (n-287)</a:t>
                      </a:r>
                    </a:p>
                  </a:txBody>
                  <a:tcPr marL="59726" marR="59726" marT="34290" marB="34290"/>
                </a:tc>
                <a:tc>
                  <a:txBody>
                    <a:bodyPr/>
                    <a:lstStyle/>
                    <a:p>
                      <a:r>
                        <a:rPr lang="en-US" sz="1700"/>
                        <a:t>Treatment</a:t>
                      </a:r>
                      <a:r>
                        <a:rPr lang="en-US" sz="1700" baseline="0"/>
                        <a:t> Effect </a:t>
                      </a:r>
                      <a:endParaRPr lang="en-US" sz="1700"/>
                    </a:p>
                  </a:txBody>
                  <a:tcPr marL="59726" marR="59726" marT="34290" marB="34290"/>
                </a:tc>
                <a:extLst>
                  <a:ext uri="{0D108BD9-81ED-4DB2-BD59-A6C34878D82A}">
                    <a16:rowId xmlns:a16="http://schemas.microsoft.com/office/drawing/2014/main" val="10000"/>
                  </a:ext>
                </a:extLst>
              </a:tr>
              <a:tr h="997262">
                <a:tc>
                  <a:txBody>
                    <a:bodyPr/>
                    <a:lstStyle/>
                    <a:p>
                      <a:r>
                        <a:rPr lang="en-US" sz="1700"/>
                        <a:t>Inducted to study medication (ITT)</a:t>
                      </a:r>
                    </a:p>
                  </a:txBody>
                  <a:tcPr marL="59726" marR="59726" marT="34290" marB="34290"/>
                </a:tc>
                <a:tc>
                  <a:txBody>
                    <a:bodyPr/>
                    <a:lstStyle/>
                    <a:p>
                      <a:r>
                        <a:rPr lang="en-US" sz="1700"/>
                        <a:t>204 (72%)</a:t>
                      </a:r>
                    </a:p>
                  </a:txBody>
                  <a:tcPr marL="59726" marR="59726" marT="34290" marB="34290"/>
                </a:tc>
                <a:tc>
                  <a:txBody>
                    <a:bodyPr/>
                    <a:lstStyle/>
                    <a:p>
                      <a:r>
                        <a:rPr lang="en-US" sz="1700"/>
                        <a:t>270 (94%)</a:t>
                      </a:r>
                    </a:p>
                  </a:txBody>
                  <a:tcPr marL="59726" marR="59726" marT="34290" marB="34290"/>
                </a:tc>
                <a:tc>
                  <a:txBody>
                    <a:bodyPr/>
                    <a:lstStyle/>
                    <a:p>
                      <a:r>
                        <a:rPr lang="en-US" sz="1700"/>
                        <a:t>OR 0.16, 0.09-0.28;</a:t>
                      </a:r>
                      <a:r>
                        <a:rPr lang="en-US" sz="1700" baseline="0"/>
                        <a:t> P&lt;0.0001</a:t>
                      </a:r>
                    </a:p>
                    <a:p>
                      <a:endParaRPr lang="en-US" sz="1700"/>
                    </a:p>
                  </a:txBody>
                  <a:tcPr marL="59726" marR="59726" marT="34290" marB="34290"/>
                </a:tc>
                <a:extLst>
                  <a:ext uri="{0D108BD9-81ED-4DB2-BD59-A6C34878D82A}">
                    <a16:rowId xmlns:a16="http://schemas.microsoft.com/office/drawing/2014/main" val="10001"/>
                  </a:ext>
                </a:extLst>
              </a:tr>
              <a:tr h="1606702">
                <a:tc>
                  <a:txBody>
                    <a:bodyPr/>
                    <a:lstStyle/>
                    <a:p>
                      <a:r>
                        <a:rPr lang="en-US" sz="1700" dirty="0"/>
                        <a:t>Relapse-free</a:t>
                      </a:r>
                      <a:r>
                        <a:rPr lang="en-US" sz="1700" baseline="0" dirty="0"/>
                        <a:t> survival (weeks)</a:t>
                      </a:r>
                    </a:p>
                    <a:p>
                      <a:endParaRPr lang="en-US" sz="1700" dirty="0"/>
                    </a:p>
                  </a:txBody>
                  <a:tcPr marL="59726" marR="59726" marT="34290" marB="34290"/>
                </a:tc>
                <a:tc>
                  <a:txBody>
                    <a:bodyPr/>
                    <a:lstStyle/>
                    <a:p>
                      <a:r>
                        <a:rPr lang="en-US" sz="1700" dirty="0"/>
                        <a:t>8.4 (3-23.4)</a:t>
                      </a:r>
                    </a:p>
                    <a:p>
                      <a:endParaRPr lang="en-US" sz="1700" dirty="0"/>
                    </a:p>
                    <a:p>
                      <a:r>
                        <a:rPr lang="en-US" sz="1700" dirty="0"/>
                        <a:t>20.4 (5.4-23.4)</a:t>
                      </a:r>
                    </a:p>
                  </a:txBody>
                  <a:tcPr marL="59726" marR="59726" marT="34290" marB="34290"/>
                </a:tc>
                <a:tc>
                  <a:txBody>
                    <a:bodyPr/>
                    <a:lstStyle/>
                    <a:p>
                      <a:r>
                        <a:rPr lang="en-US" sz="1700"/>
                        <a:t>14.4 (5.1-23.4)</a:t>
                      </a:r>
                    </a:p>
                    <a:p>
                      <a:endParaRPr lang="en-US" sz="1700"/>
                    </a:p>
                    <a:p>
                      <a:r>
                        <a:rPr lang="en-US" sz="1700"/>
                        <a:t>15.2 (5.7-23.4)</a:t>
                      </a:r>
                    </a:p>
                  </a:txBody>
                  <a:tcPr marL="59726" marR="59726" marT="34290" marB="34290"/>
                </a:tc>
                <a:tc>
                  <a:txBody>
                    <a:bodyPr/>
                    <a:lstStyle/>
                    <a:p>
                      <a:r>
                        <a:rPr lang="en-US" sz="1700" dirty="0"/>
                        <a:t>HR 1.36, 1.10-1.68; p=0.0040</a:t>
                      </a:r>
                    </a:p>
                    <a:p>
                      <a:r>
                        <a:rPr lang="en-US" sz="1700" dirty="0"/>
                        <a:t>HR 0.92, 0.71-1.18, p=0.49</a:t>
                      </a:r>
                    </a:p>
                    <a:p>
                      <a:endParaRPr lang="en-US" sz="1700" dirty="0"/>
                    </a:p>
                  </a:txBody>
                  <a:tcPr marL="59726" marR="59726" marT="34290" marB="34290"/>
                </a:tc>
                <a:extLst>
                  <a:ext uri="{0D108BD9-81ED-4DB2-BD59-A6C34878D82A}">
                    <a16:rowId xmlns:a16="http://schemas.microsoft.com/office/drawing/2014/main" val="10002"/>
                  </a:ext>
                </a:extLst>
              </a:tr>
              <a:tr h="1606702">
                <a:tc>
                  <a:txBody>
                    <a:bodyPr/>
                    <a:lstStyle/>
                    <a:p>
                      <a:r>
                        <a:rPr lang="en-US" sz="1700"/>
                        <a:t>Opioid</a:t>
                      </a:r>
                      <a:r>
                        <a:rPr lang="en-US" sz="1700" baseline="0"/>
                        <a:t> relapse, weeks 3-24</a:t>
                      </a:r>
                    </a:p>
                    <a:p>
                      <a:endParaRPr lang="en-US" sz="1700" baseline="0"/>
                    </a:p>
                  </a:txBody>
                  <a:tcPr marL="59726" marR="59726" marT="34290" marB="34290"/>
                </a:tc>
                <a:tc>
                  <a:txBody>
                    <a:bodyPr/>
                    <a:lstStyle/>
                    <a:p>
                      <a:r>
                        <a:rPr lang="en-US" sz="1700" baseline="0"/>
                        <a:t>185 (65%)</a:t>
                      </a:r>
                    </a:p>
                    <a:p>
                      <a:endParaRPr lang="en-US" sz="1700" baseline="0"/>
                    </a:p>
                    <a:p>
                      <a:r>
                        <a:rPr lang="en-US" sz="1700" baseline="0"/>
                        <a:t>106/204 (52%)</a:t>
                      </a:r>
                    </a:p>
                  </a:txBody>
                  <a:tcPr marL="59726" marR="59726" marT="34290" marB="34290"/>
                </a:tc>
                <a:tc>
                  <a:txBody>
                    <a:bodyPr/>
                    <a:lstStyle/>
                    <a:p>
                      <a:r>
                        <a:rPr lang="en-US" sz="1700" baseline="0" dirty="0"/>
                        <a:t>163 (57%)</a:t>
                      </a:r>
                    </a:p>
                    <a:p>
                      <a:endParaRPr lang="en-US" sz="1700" baseline="0" dirty="0"/>
                    </a:p>
                    <a:p>
                      <a:r>
                        <a:rPr lang="en-US" sz="1700" baseline="0" dirty="0"/>
                        <a:t>150/270 (56%)</a:t>
                      </a:r>
                    </a:p>
                    <a:p>
                      <a:endParaRPr lang="en-US" sz="1700" baseline="0" dirty="0"/>
                    </a:p>
                    <a:p>
                      <a:endParaRPr lang="en-US" sz="1700" baseline="0" dirty="0"/>
                    </a:p>
                  </a:txBody>
                  <a:tcPr marL="59726" marR="59726"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1.44, 1.02-2.01; p=0.036</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0.87, 0.60-1.25; p=0.44</a:t>
                      </a:r>
                    </a:p>
                  </a:txBody>
                  <a:tcPr marL="59726" marR="59726" marT="34290" marB="34290"/>
                </a:tc>
                <a:extLst>
                  <a:ext uri="{0D108BD9-81ED-4DB2-BD59-A6C34878D82A}">
                    <a16:rowId xmlns:a16="http://schemas.microsoft.com/office/drawing/2014/main" val="10003"/>
                  </a:ext>
                </a:extLst>
              </a:tr>
            </a:tbl>
          </a:graphicData>
        </a:graphic>
      </p:graphicFrame>
      <p:sp>
        <p:nvSpPr>
          <p:cNvPr id="4" name="TextBox 3"/>
          <p:cNvSpPr txBox="1"/>
          <p:nvPr/>
        </p:nvSpPr>
        <p:spPr>
          <a:xfrm>
            <a:off x="107824" y="5700668"/>
            <a:ext cx="6515100" cy="230832"/>
          </a:xfrm>
          <a:prstGeom prst="rect">
            <a:avLst/>
          </a:prstGeom>
          <a:noFill/>
        </p:spPr>
        <p:txBody>
          <a:bodyPr wrap="square" rtlCol="0">
            <a:spAutoFit/>
          </a:bodyPr>
          <a:lstStyle/>
          <a:p>
            <a:r>
              <a:rPr lang="en-US" sz="900" dirty="0"/>
              <a:t>Lee JD, et al. </a:t>
            </a:r>
            <a:r>
              <a:rPr lang="en-US" sz="900" i="1" dirty="0"/>
              <a:t>Lancet</a:t>
            </a:r>
            <a:r>
              <a:rPr lang="en-US" sz="900" dirty="0"/>
              <a:t> 2017</a:t>
            </a:r>
          </a:p>
        </p:txBody>
      </p:sp>
      <p:sp>
        <p:nvSpPr>
          <p:cNvPr id="7" name="Rectangle 6"/>
          <p:cNvSpPr/>
          <p:nvPr/>
        </p:nvSpPr>
        <p:spPr>
          <a:xfrm>
            <a:off x="399198" y="2996536"/>
            <a:ext cx="7983941" cy="738473"/>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399198" y="4552420"/>
            <a:ext cx="7983941" cy="758096"/>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6111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52" y="1157075"/>
            <a:ext cx="5797296" cy="891540"/>
          </a:xfrm>
        </p:spPr>
        <p:txBody>
          <a:bodyPr/>
          <a:lstStyle/>
          <a:p>
            <a:r>
              <a:rPr lang="en-US" dirty="0"/>
              <a:t>Efficacy: conclusions</a:t>
            </a:r>
          </a:p>
        </p:txBody>
      </p:sp>
      <p:sp>
        <p:nvSpPr>
          <p:cNvPr id="3" name="Content Placeholder 2"/>
          <p:cNvSpPr>
            <a:spLocks noGrp="1"/>
          </p:cNvSpPr>
          <p:nvPr>
            <p:ph idx="1"/>
          </p:nvPr>
        </p:nvSpPr>
        <p:spPr>
          <a:xfrm>
            <a:off x="952107" y="2442590"/>
            <a:ext cx="7692272" cy="4156173"/>
          </a:xfrm>
        </p:spPr>
        <p:txBody>
          <a:bodyPr vert="horz" lIns="68580" tIns="34290" rIns="68580" bIns="34290" rtlCol="0" anchor="t">
            <a:normAutofit/>
          </a:bodyPr>
          <a:lstStyle/>
          <a:p>
            <a:r>
              <a:rPr lang="en-US" sz="1800" dirty="0"/>
              <a:t>All three medications are efficacious </a:t>
            </a:r>
            <a:r>
              <a:rPr lang="en-US" sz="1800" b="1" dirty="0"/>
              <a:t>once a patient is on the medication</a:t>
            </a:r>
          </a:p>
          <a:p>
            <a:pPr marL="0" indent="0">
              <a:buNone/>
            </a:pPr>
            <a:endParaRPr lang="en-US" sz="1800" b="1" dirty="0"/>
          </a:p>
          <a:p>
            <a:r>
              <a:rPr lang="en-US" sz="1800" dirty="0"/>
              <a:t>Buprenorphine is equivalent to methadone in terms of decreased illicit drug at clinically useful doses</a:t>
            </a:r>
          </a:p>
          <a:p>
            <a:pPr marL="0" indent="0">
              <a:buNone/>
            </a:pPr>
            <a:endParaRPr lang="en-US" sz="1800" dirty="0"/>
          </a:p>
          <a:p>
            <a:r>
              <a:rPr lang="en-US" sz="1800" dirty="0"/>
              <a:t>Extended release naltrexone is equivalent to buprenorphine in terms of decreased illicit drug use. </a:t>
            </a:r>
          </a:p>
          <a:p>
            <a:pPr marL="0" indent="0">
              <a:buNone/>
            </a:pPr>
            <a:endParaRPr lang="en-US" sz="1800" dirty="0"/>
          </a:p>
          <a:p>
            <a:r>
              <a:rPr lang="en-US" sz="1800" dirty="0"/>
              <a:t>Both buprenorphine and methadone decrease mortality significantly</a:t>
            </a:r>
          </a:p>
          <a:p>
            <a:endParaRPr lang="en-US" sz="1800" dirty="0"/>
          </a:p>
        </p:txBody>
      </p:sp>
    </p:spTree>
    <p:extLst>
      <p:ext uri="{BB962C8B-B14F-4D97-AF65-F5344CB8AC3E}">
        <p14:creationId xmlns:p14="http://schemas.microsoft.com/office/powerpoint/2010/main" val="2828492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430" y="2840072"/>
            <a:ext cx="7604983" cy="828210"/>
          </a:xfrm>
        </p:spPr>
        <p:txBody>
          <a:bodyPr>
            <a:normAutofit fontScale="90000"/>
          </a:bodyPr>
          <a:lstStyle/>
          <a:p>
            <a:r>
              <a:rPr lang="en-US" dirty="0"/>
              <a:t>Induction and other clinical variables</a:t>
            </a:r>
          </a:p>
        </p:txBody>
      </p:sp>
    </p:spTree>
    <p:extLst>
      <p:ext uri="{BB962C8B-B14F-4D97-AF65-F5344CB8AC3E}">
        <p14:creationId xmlns:p14="http://schemas.microsoft.com/office/powerpoint/2010/main" val="116728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Methadone induction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sz="1800" dirty="0"/>
              <a:t>No need for withdrawal</a:t>
            </a:r>
          </a:p>
          <a:p>
            <a:pPr marL="0" indent="0">
              <a:buNone/>
            </a:pPr>
            <a:endParaRPr lang="en-US" sz="1800" dirty="0"/>
          </a:p>
          <a:p>
            <a:pPr marL="0" indent="0">
              <a:buNone/>
            </a:pPr>
            <a:r>
              <a:rPr lang="en-US" sz="1800" dirty="0"/>
              <a:t>Must occur at an OTP or in a hospital setting</a:t>
            </a:r>
          </a:p>
          <a:p>
            <a:pPr marL="0" indent="0">
              <a:buNone/>
            </a:pPr>
            <a:endParaRPr lang="en-US" sz="1800" dirty="0"/>
          </a:p>
          <a:p>
            <a:pPr marL="0" indent="0">
              <a:buNone/>
            </a:pPr>
            <a:r>
              <a:rPr lang="en-US" sz="1800" b="1" dirty="0"/>
              <a:t>BUT </a:t>
            </a:r>
            <a:r>
              <a:rPr lang="en-US" sz="1800" dirty="0"/>
              <a:t>the risk of death while on methadone is highest during the initial four weeks of treatment, the induction phase</a:t>
            </a:r>
          </a:p>
          <a:p>
            <a:endParaRPr lang="en-US" dirty="0"/>
          </a:p>
        </p:txBody>
      </p:sp>
      <p:sp>
        <p:nvSpPr>
          <p:cNvPr id="4" name="TextBox 3">
            <a:extLst>
              <a:ext uri="{FF2B5EF4-FFF2-40B4-BE49-F238E27FC236}">
                <a16:creationId xmlns:a16="http://schemas.microsoft.com/office/drawing/2014/main" id="{6BEA8E64-AC17-F34A-A90B-AD4A9480FC14}"/>
              </a:ext>
            </a:extLst>
          </p:cNvPr>
          <p:cNvSpPr txBox="1"/>
          <p:nvPr/>
        </p:nvSpPr>
        <p:spPr>
          <a:xfrm>
            <a:off x="333112" y="5489973"/>
            <a:ext cx="7609776" cy="507831"/>
          </a:xfrm>
          <a:prstGeom prst="rect">
            <a:avLst/>
          </a:prstGeom>
          <a:noFill/>
        </p:spPr>
        <p:txBody>
          <a:bodyPr wrap="none" rtlCol="0">
            <a:spAutoFit/>
          </a:bodyPr>
          <a:lstStyle/>
          <a:p>
            <a:pPr defTabSz="192881"/>
            <a:r>
              <a:rPr lang="en-US" sz="1350" dirty="0"/>
              <a:t>Mortality Risk during and after opioid substitution treatment: systematic review and meta-analysis</a:t>
            </a:r>
          </a:p>
          <a:p>
            <a:pPr defTabSz="192881"/>
            <a:r>
              <a:rPr lang="en-US" sz="1350" dirty="0"/>
              <a:t> of cohort studies. </a:t>
            </a:r>
            <a:r>
              <a:rPr lang="en-US" sz="1350" dirty="0" err="1"/>
              <a:t>Sordo</a:t>
            </a:r>
            <a:r>
              <a:rPr lang="en-US" sz="1350" dirty="0"/>
              <a:t>, et al.  BMJ 2017.</a:t>
            </a:r>
          </a:p>
        </p:txBody>
      </p:sp>
    </p:spTree>
    <p:extLst>
      <p:ext uri="{BB962C8B-B14F-4D97-AF65-F5344CB8AC3E}">
        <p14:creationId xmlns:p14="http://schemas.microsoft.com/office/powerpoint/2010/main" val="4129022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Buprenorphine induction</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r>
              <a:rPr lang="en-US" sz="1800" dirty="0"/>
              <a:t>Requires a brief period of withdrawal (usually 8 </a:t>
            </a:r>
            <a:r>
              <a:rPr lang="mr-IN" sz="1800" dirty="0">
                <a:cs typeface="Mangal"/>
              </a:rPr>
              <a:t>–</a:t>
            </a:r>
            <a:r>
              <a:rPr lang="en-US" sz="1800" dirty="0"/>
              <a:t> 18 hours off opioids) unless using </a:t>
            </a:r>
            <a:r>
              <a:rPr lang="en-US" sz="1800" dirty="0" err="1"/>
              <a:t>microinduction</a:t>
            </a:r>
            <a:endParaRPr lang="en-US" sz="1800" dirty="0"/>
          </a:p>
          <a:p>
            <a:pPr marL="0" indent="0">
              <a:buNone/>
            </a:pPr>
            <a:endParaRPr lang="en-US" sz="1800" dirty="0"/>
          </a:p>
          <a:p>
            <a:pPr marL="0" indent="0">
              <a:buNone/>
            </a:pPr>
            <a:r>
              <a:rPr lang="en-US" sz="1800" dirty="0"/>
              <a:t>No increased mortality during induction</a:t>
            </a:r>
          </a:p>
          <a:p>
            <a:pPr marL="0" indent="0">
              <a:buNone/>
            </a:pPr>
            <a:endParaRPr lang="en-US" dirty="0"/>
          </a:p>
          <a:p>
            <a:endParaRPr lang="en-US" dirty="0"/>
          </a:p>
        </p:txBody>
      </p:sp>
    </p:spTree>
    <p:extLst>
      <p:ext uri="{BB962C8B-B14F-4D97-AF65-F5344CB8AC3E}">
        <p14:creationId xmlns:p14="http://schemas.microsoft.com/office/powerpoint/2010/main" val="1222959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Extended release buprenorphine: induction</a:t>
            </a:r>
          </a:p>
        </p:txBody>
      </p:sp>
      <p:sp>
        <p:nvSpPr>
          <p:cNvPr id="3" name="Content Placeholder 2"/>
          <p:cNvSpPr>
            <a:spLocks noGrp="1"/>
          </p:cNvSpPr>
          <p:nvPr>
            <p:ph idx="1"/>
          </p:nvPr>
        </p:nvSpPr>
        <p:spPr/>
        <p:txBody>
          <a:bodyPr>
            <a:normAutofit/>
          </a:bodyPr>
          <a:lstStyle/>
          <a:p>
            <a:pPr marL="0" indent="0">
              <a:spcBef>
                <a:spcPts val="0"/>
              </a:spcBef>
              <a:buNone/>
              <a:defRPr/>
            </a:pPr>
            <a:endParaRPr lang="en-US" sz="1800" dirty="0"/>
          </a:p>
          <a:p>
            <a:pPr marL="0" indent="0">
              <a:spcBef>
                <a:spcPts val="0"/>
              </a:spcBef>
              <a:buNone/>
              <a:defRPr/>
            </a:pPr>
            <a:endParaRPr lang="en-US" sz="1800" dirty="0"/>
          </a:p>
          <a:p>
            <a:pPr marL="0" indent="0">
              <a:spcBef>
                <a:spcPts val="0"/>
              </a:spcBef>
              <a:buNone/>
              <a:defRPr/>
            </a:pPr>
            <a:r>
              <a:rPr lang="en-US" sz="1800" dirty="0"/>
              <a:t>XR buprenorphine: recommend 7 days SL first (8-24 mg)</a:t>
            </a:r>
          </a:p>
          <a:p>
            <a:pPr marL="0" indent="0">
              <a:spcBef>
                <a:spcPts val="0"/>
              </a:spcBef>
              <a:buNone/>
              <a:defRPr/>
            </a:pPr>
            <a:endParaRPr lang="en-US" sz="1800" dirty="0"/>
          </a:p>
          <a:p>
            <a:pPr marL="0" indent="0">
              <a:spcBef>
                <a:spcPts val="0"/>
              </a:spcBef>
              <a:buNone/>
              <a:defRPr/>
            </a:pPr>
            <a:r>
              <a:rPr lang="en-US" sz="1800" dirty="0"/>
              <a:t>Subcutaneous abdominal injection that HURTs</a:t>
            </a:r>
          </a:p>
          <a:p>
            <a:pPr marL="0" indent="0" defTabSz="685800">
              <a:spcBef>
                <a:spcPts val="0"/>
              </a:spcBef>
              <a:buNone/>
              <a:defRPr/>
            </a:pPr>
            <a:endParaRPr lang="en-US" sz="1800" dirty="0"/>
          </a:p>
          <a:p>
            <a:pPr defTabSz="685800">
              <a:spcBef>
                <a:spcPts val="0"/>
              </a:spcBef>
              <a:buFontTx/>
              <a:buChar char="-"/>
              <a:defRPr/>
            </a:pPr>
            <a:endParaRPr lang="en-US" dirty="0"/>
          </a:p>
        </p:txBody>
      </p:sp>
    </p:spTree>
    <p:extLst>
      <p:ext uri="{BB962C8B-B14F-4D97-AF65-F5344CB8AC3E}">
        <p14:creationId xmlns:p14="http://schemas.microsoft.com/office/powerpoint/2010/main" val="237948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1213" y="801002"/>
            <a:ext cx="7796456" cy="5300860"/>
          </a:xfrm>
        </p:spPr>
        <p:txBody>
          <a:bodyPr>
            <a:normAutofit fontScale="92500"/>
          </a:bodyPr>
          <a:lstStyle/>
          <a:p>
            <a:pPr marL="0" indent="0">
              <a:buNone/>
            </a:pPr>
            <a:r>
              <a:rPr lang="en-US" b="1" dirty="0">
                <a:solidFill>
                  <a:schemeClr val="accent4"/>
                </a:solidFill>
              </a:rPr>
              <a:t>HPI</a:t>
            </a:r>
            <a:r>
              <a:rPr lang="en-US" dirty="0"/>
              <a:t>: 45 year-old woman new to my practice</a:t>
            </a:r>
          </a:p>
          <a:p>
            <a:pPr marL="0" indent="0">
              <a:buNone/>
            </a:pPr>
            <a:r>
              <a:rPr lang="en-US" b="1" dirty="0">
                <a:solidFill>
                  <a:schemeClr val="accent4"/>
                </a:solidFill>
              </a:rPr>
              <a:t>Past medical</a:t>
            </a:r>
            <a:r>
              <a:rPr lang="en-US" dirty="0">
                <a:solidFill>
                  <a:schemeClr val="accent4"/>
                </a:solidFill>
              </a:rPr>
              <a:t>: </a:t>
            </a:r>
            <a:r>
              <a:rPr lang="en-US" dirty="0"/>
              <a:t>DM2 (last A1C 9.2), HTN, tobacco use</a:t>
            </a:r>
          </a:p>
          <a:p>
            <a:pPr marL="0" indent="0">
              <a:buNone/>
            </a:pPr>
            <a:r>
              <a:rPr lang="en-US" b="1" dirty="0">
                <a:solidFill>
                  <a:schemeClr val="accent4"/>
                </a:solidFill>
              </a:rPr>
              <a:t>Psych</a:t>
            </a:r>
            <a:r>
              <a:rPr lang="en-US" dirty="0">
                <a:solidFill>
                  <a:schemeClr val="accent4"/>
                </a:solidFill>
              </a:rPr>
              <a:t>:</a:t>
            </a:r>
            <a:r>
              <a:rPr lang="en-US" dirty="0"/>
              <a:t> PTSD from abuse during first marriage</a:t>
            </a:r>
          </a:p>
          <a:p>
            <a:pPr marL="0" indent="0">
              <a:buNone/>
            </a:pPr>
            <a:r>
              <a:rPr lang="en-US" b="1" dirty="0">
                <a:solidFill>
                  <a:schemeClr val="accent4"/>
                </a:solidFill>
              </a:rPr>
              <a:t>Pain generators</a:t>
            </a:r>
            <a:r>
              <a:rPr lang="en-US" dirty="0">
                <a:solidFill>
                  <a:schemeClr val="accent4"/>
                </a:solidFill>
              </a:rPr>
              <a:t>:</a:t>
            </a:r>
            <a:r>
              <a:rPr lang="en-US" dirty="0"/>
              <a:t> Diabetic neuropathy, chronic low back pain</a:t>
            </a:r>
          </a:p>
          <a:p>
            <a:pPr marL="0" indent="0">
              <a:buNone/>
            </a:pPr>
            <a:r>
              <a:rPr lang="en-US" b="1" dirty="0">
                <a:solidFill>
                  <a:schemeClr val="accent4"/>
                </a:solidFill>
              </a:rPr>
              <a:t>Medications</a:t>
            </a:r>
            <a:r>
              <a:rPr lang="en-US" dirty="0">
                <a:solidFill>
                  <a:schemeClr val="accent4"/>
                </a:solidFill>
              </a:rPr>
              <a:t>:</a:t>
            </a:r>
            <a:r>
              <a:rPr lang="en-US" dirty="0"/>
              <a:t> oxycodone 5 mg 10/day, nortriptyline 10 mg QHS, statin, ASA, glargine insulin, metformin </a:t>
            </a:r>
          </a:p>
          <a:p>
            <a:pPr marL="0" indent="0">
              <a:buNone/>
            </a:pPr>
            <a:r>
              <a:rPr lang="en-US" b="1" dirty="0">
                <a:solidFill>
                  <a:schemeClr val="accent4"/>
                </a:solidFill>
              </a:rPr>
              <a:t>MEDD</a:t>
            </a:r>
            <a:r>
              <a:rPr lang="en-US" dirty="0">
                <a:solidFill>
                  <a:schemeClr val="accent4"/>
                </a:solidFill>
              </a:rPr>
              <a:t>:</a:t>
            </a:r>
            <a:r>
              <a:rPr lang="en-US" dirty="0"/>
              <a:t> 75</a:t>
            </a:r>
          </a:p>
          <a:p>
            <a:pPr marL="0" indent="0">
              <a:buNone/>
            </a:pPr>
            <a:r>
              <a:rPr lang="en-US" b="1" dirty="0">
                <a:solidFill>
                  <a:schemeClr val="accent4"/>
                </a:solidFill>
              </a:rPr>
              <a:t>Social</a:t>
            </a:r>
            <a:r>
              <a:rPr lang="en-US" dirty="0">
                <a:solidFill>
                  <a:schemeClr val="accent4"/>
                </a:solidFill>
              </a:rPr>
              <a:t>:</a:t>
            </a:r>
            <a:r>
              <a:rPr lang="en-US" dirty="0"/>
              <a:t> not working, one teenage boy, husband (2</a:t>
            </a:r>
            <a:r>
              <a:rPr lang="en-US" baseline="30000" dirty="0"/>
              <a:t>nd</a:t>
            </a:r>
            <a:r>
              <a:rPr lang="en-US" dirty="0"/>
              <a:t>) owner-operator of tractor trailer, no </a:t>
            </a:r>
            <a:r>
              <a:rPr lang="en-US" dirty="0" err="1"/>
              <a:t>EtOH</a:t>
            </a:r>
            <a:r>
              <a:rPr lang="en-US" dirty="0"/>
              <a:t> or other drugs</a:t>
            </a:r>
          </a:p>
          <a:p>
            <a:pPr marL="0" indent="0">
              <a:buNone/>
            </a:pPr>
            <a:endParaRPr lang="en-US" dirty="0"/>
          </a:p>
        </p:txBody>
      </p:sp>
    </p:spTree>
    <p:extLst>
      <p:ext uri="{BB962C8B-B14F-4D97-AF65-F5344CB8AC3E}">
        <p14:creationId xmlns:p14="http://schemas.microsoft.com/office/powerpoint/2010/main" val="1055092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Extended release naltrexone: induction</a:t>
            </a:r>
          </a:p>
        </p:txBody>
      </p:sp>
      <p:sp>
        <p:nvSpPr>
          <p:cNvPr id="3" name="Content Placeholder 2"/>
          <p:cNvSpPr>
            <a:spLocks noGrp="1"/>
          </p:cNvSpPr>
          <p:nvPr>
            <p:ph idx="1"/>
          </p:nvPr>
        </p:nvSpPr>
        <p:spPr/>
        <p:txBody>
          <a:bodyPr>
            <a:normAutofit/>
          </a:bodyPr>
          <a:lstStyle/>
          <a:p>
            <a:pPr marL="0" indent="0" defTabSz="685800">
              <a:spcBef>
                <a:spcPts val="0"/>
              </a:spcBef>
              <a:buNone/>
              <a:defRPr/>
            </a:pPr>
            <a:endParaRPr lang="en-US" sz="1800" dirty="0"/>
          </a:p>
          <a:p>
            <a:pPr marL="0" indent="0" defTabSz="685800">
              <a:spcBef>
                <a:spcPts val="0"/>
              </a:spcBef>
              <a:buNone/>
              <a:defRPr/>
            </a:pPr>
            <a:endParaRPr lang="en-US" sz="1800" dirty="0"/>
          </a:p>
          <a:p>
            <a:pPr marL="0" indent="0" defTabSz="685800">
              <a:spcBef>
                <a:spcPts val="0"/>
              </a:spcBef>
              <a:buNone/>
              <a:defRPr/>
            </a:pPr>
            <a:r>
              <a:rPr lang="en-US" sz="1800" dirty="0"/>
              <a:t>Requires abstinence from opioids 4 </a:t>
            </a:r>
            <a:r>
              <a:rPr lang="mr-IN" sz="1800" dirty="0"/>
              <a:t>–</a:t>
            </a:r>
            <a:r>
              <a:rPr lang="en-US" sz="1800" dirty="0"/>
              <a:t> 7 days</a:t>
            </a:r>
          </a:p>
          <a:p>
            <a:pPr marL="0" indent="0" defTabSz="685800">
              <a:spcBef>
                <a:spcPts val="0"/>
              </a:spcBef>
              <a:buNone/>
              <a:defRPr/>
            </a:pPr>
            <a:endParaRPr lang="en-US" sz="1800" dirty="0"/>
          </a:p>
          <a:p>
            <a:pPr marL="0" indent="0" defTabSz="685800">
              <a:spcBef>
                <a:spcPts val="0"/>
              </a:spcBef>
              <a:buNone/>
              <a:defRPr/>
            </a:pPr>
            <a:r>
              <a:rPr lang="en-US" sz="1800" dirty="0"/>
              <a:t>About 25% of patients will not complete induction</a:t>
            </a:r>
          </a:p>
          <a:p>
            <a:pPr defTabSz="685800">
              <a:spcBef>
                <a:spcPts val="0"/>
              </a:spcBef>
              <a:buFontTx/>
              <a:buChar char="-"/>
              <a:defRPr/>
            </a:pPr>
            <a:endParaRPr lang="en-US" dirty="0"/>
          </a:p>
        </p:txBody>
      </p:sp>
    </p:spTree>
    <p:extLst>
      <p:ext uri="{BB962C8B-B14F-4D97-AF65-F5344CB8AC3E}">
        <p14:creationId xmlns:p14="http://schemas.microsoft.com/office/powerpoint/2010/main" val="2540732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399198" y="1102179"/>
          <a:ext cx="7983942" cy="4432841"/>
        </p:xfrm>
        <a:graphic>
          <a:graphicData uri="http://schemas.openxmlformats.org/drawingml/2006/table">
            <a:tbl>
              <a:tblPr firstRow="1" bandRow="1">
                <a:tableStyleId>{5C22544A-7EE6-4342-B048-85BDC9FD1C3A}</a:tableStyleId>
              </a:tblPr>
              <a:tblGrid>
                <a:gridCol w="1973142">
                  <a:extLst>
                    <a:ext uri="{9D8B030D-6E8A-4147-A177-3AD203B41FA5}">
                      <a16:colId xmlns:a16="http://schemas.microsoft.com/office/drawing/2014/main" val="20000"/>
                    </a:ext>
                  </a:extLst>
                </a:gridCol>
                <a:gridCol w="1841792">
                  <a:extLst>
                    <a:ext uri="{9D8B030D-6E8A-4147-A177-3AD203B41FA5}">
                      <a16:colId xmlns:a16="http://schemas.microsoft.com/office/drawing/2014/main" val="20001"/>
                    </a:ext>
                  </a:extLst>
                </a:gridCol>
                <a:gridCol w="1827515">
                  <a:extLst>
                    <a:ext uri="{9D8B030D-6E8A-4147-A177-3AD203B41FA5}">
                      <a16:colId xmlns:a16="http://schemas.microsoft.com/office/drawing/2014/main" val="20002"/>
                    </a:ext>
                  </a:extLst>
                </a:gridCol>
                <a:gridCol w="2341493">
                  <a:extLst>
                    <a:ext uri="{9D8B030D-6E8A-4147-A177-3AD203B41FA5}">
                      <a16:colId xmlns:a16="http://schemas.microsoft.com/office/drawing/2014/main" val="20003"/>
                    </a:ext>
                  </a:extLst>
                </a:gridCol>
              </a:tblGrid>
              <a:tr h="373854">
                <a:tc>
                  <a:txBody>
                    <a:bodyPr/>
                    <a:lstStyle/>
                    <a:p>
                      <a:r>
                        <a:rPr lang="en-US" sz="1700"/>
                        <a:t>Outcome</a:t>
                      </a:r>
                    </a:p>
                  </a:txBody>
                  <a:tcPr marL="59726" marR="59726" marT="34290" marB="34290"/>
                </a:tc>
                <a:tc>
                  <a:txBody>
                    <a:bodyPr/>
                    <a:lstStyle/>
                    <a:p>
                      <a:r>
                        <a:rPr lang="en-US" sz="1700"/>
                        <a:t>XR-NXT (</a:t>
                      </a:r>
                      <a:r>
                        <a:rPr lang="en-US" sz="1700" err="1"/>
                        <a:t>n</a:t>
                      </a:r>
                      <a:r>
                        <a:rPr lang="en-US" sz="1700"/>
                        <a:t>=283)</a:t>
                      </a:r>
                    </a:p>
                  </a:txBody>
                  <a:tcPr marL="59726" marR="59726" marT="34290" marB="34290"/>
                </a:tc>
                <a:tc>
                  <a:txBody>
                    <a:bodyPr/>
                    <a:lstStyle/>
                    <a:p>
                      <a:r>
                        <a:rPr lang="en-US" sz="1700"/>
                        <a:t>BUP-NX (n-287)</a:t>
                      </a:r>
                    </a:p>
                  </a:txBody>
                  <a:tcPr marL="59726" marR="59726" marT="34290" marB="34290"/>
                </a:tc>
                <a:tc>
                  <a:txBody>
                    <a:bodyPr/>
                    <a:lstStyle/>
                    <a:p>
                      <a:r>
                        <a:rPr lang="en-US" sz="1700"/>
                        <a:t>Treatment</a:t>
                      </a:r>
                      <a:r>
                        <a:rPr lang="en-US" sz="1700" baseline="0"/>
                        <a:t> Effect </a:t>
                      </a:r>
                      <a:endParaRPr lang="en-US" sz="1700"/>
                    </a:p>
                  </a:txBody>
                  <a:tcPr marL="59726" marR="59726" marT="34290" marB="34290"/>
                </a:tc>
                <a:extLst>
                  <a:ext uri="{0D108BD9-81ED-4DB2-BD59-A6C34878D82A}">
                    <a16:rowId xmlns:a16="http://schemas.microsoft.com/office/drawing/2014/main" val="10000"/>
                  </a:ext>
                </a:extLst>
              </a:tr>
              <a:tr h="961339">
                <a:tc>
                  <a:txBody>
                    <a:bodyPr/>
                    <a:lstStyle/>
                    <a:p>
                      <a:r>
                        <a:rPr lang="en-US" sz="1700"/>
                        <a:t>Inducted to study medication (ITT)</a:t>
                      </a:r>
                    </a:p>
                  </a:txBody>
                  <a:tcPr marL="59726" marR="59726" marT="34290" marB="34290"/>
                </a:tc>
                <a:tc>
                  <a:txBody>
                    <a:bodyPr/>
                    <a:lstStyle/>
                    <a:p>
                      <a:r>
                        <a:rPr lang="en-US" sz="1700"/>
                        <a:t>204 (72%)</a:t>
                      </a:r>
                    </a:p>
                  </a:txBody>
                  <a:tcPr marL="59726" marR="59726" marT="34290" marB="34290"/>
                </a:tc>
                <a:tc>
                  <a:txBody>
                    <a:bodyPr/>
                    <a:lstStyle/>
                    <a:p>
                      <a:r>
                        <a:rPr lang="en-US" sz="1700"/>
                        <a:t>270 (94%)</a:t>
                      </a:r>
                    </a:p>
                  </a:txBody>
                  <a:tcPr marL="59726" marR="59726" marT="34290" marB="34290"/>
                </a:tc>
                <a:tc>
                  <a:txBody>
                    <a:bodyPr/>
                    <a:lstStyle/>
                    <a:p>
                      <a:r>
                        <a:rPr lang="en-US" sz="1700"/>
                        <a:t>OR 0.16, 0.09-0.28;</a:t>
                      </a:r>
                      <a:r>
                        <a:rPr lang="en-US" sz="1700" baseline="0"/>
                        <a:t> P&lt;0.0001</a:t>
                      </a:r>
                    </a:p>
                    <a:p>
                      <a:endParaRPr lang="en-US" sz="1700"/>
                    </a:p>
                  </a:txBody>
                  <a:tcPr marL="59726" marR="59726" marT="34290" marB="34290"/>
                </a:tc>
                <a:extLst>
                  <a:ext uri="{0D108BD9-81ED-4DB2-BD59-A6C34878D82A}">
                    <a16:rowId xmlns:a16="http://schemas.microsoft.com/office/drawing/2014/main" val="10001"/>
                  </a:ext>
                </a:extLst>
              </a:tr>
              <a:tr h="1548824">
                <a:tc>
                  <a:txBody>
                    <a:bodyPr/>
                    <a:lstStyle/>
                    <a:p>
                      <a:r>
                        <a:rPr lang="en-US" sz="1700" dirty="0"/>
                        <a:t>Relapse-free</a:t>
                      </a:r>
                      <a:r>
                        <a:rPr lang="en-US" sz="1700" baseline="0" dirty="0"/>
                        <a:t> survival (weeks)</a:t>
                      </a:r>
                    </a:p>
                    <a:p>
                      <a:endParaRPr lang="en-US" sz="1700" dirty="0"/>
                    </a:p>
                  </a:txBody>
                  <a:tcPr marL="59726" marR="59726" marT="34290" marB="34290"/>
                </a:tc>
                <a:tc>
                  <a:txBody>
                    <a:bodyPr/>
                    <a:lstStyle/>
                    <a:p>
                      <a:r>
                        <a:rPr lang="en-US" sz="1700" dirty="0"/>
                        <a:t>8.4 (3-23.4)</a:t>
                      </a:r>
                    </a:p>
                    <a:p>
                      <a:endParaRPr lang="en-US" sz="1700" dirty="0"/>
                    </a:p>
                    <a:p>
                      <a:r>
                        <a:rPr lang="en-US" sz="1700" dirty="0"/>
                        <a:t>20.4 (5.4-23.4)</a:t>
                      </a:r>
                    </a:p>
                  </a:txBody>
                  <a:tcPr marL="59726" marR="59726" marT="34290" marB="34290"/>
                </a:tc>
                <a:tc>
                  <a:txBody>
                    <a:bodyPr/>
                    <a:lstStyle/>
                    <a:p>
                      <a:r>
                        <a:rPr lang="en-US" sz="1700"/>
                        <a:t>14.4 (5.1-23.4)</a:t>
                      </a:r>
                    </a:p>
                    <a:p>
                      <a:endParaRPr lang="en-US" sz="1700"/>
                    </a:p>
                    <a:p>
                      <a:r>
                        <a:rPr lang="en-US" sz="1700"/>
                        <a:t>15.2 (5.7-23.4)</a:t>
                      </a:r>
                    </a:p>
                  </a:txBody>
                  <a:tcPr marL="59726" marR="59726" marT="34290" marB="34290"/>
                </a:tc>
                <a:tc>
                  <a:txBody>
                    <a:bodyPr/>
                    <a:lstStyle/>
                    <a:p>
                      <a:r>
                        <a:rPr lang="en-US" sz="1700" dirty="0"/>
                        <a:t>HR 1.36, 1.10-1.68; p=0.0040</a:t>
                      </a:r>
                    </a:p>
                    <a:p>
                      <a:r>
                        <a:rPr lang="en-US" sz="1700" dirty="0"/>
                        <a:t>HR 0.92, 0.71-1.18, p=0.49</a:t>
                      </a:r>
                    </a:p>
                    <a:p>
                      <a:endParaRPr lang="en-US" sz="1700" dirty="0"/>
                    </a:p>
                  </a:txBody>
                  <a:tcPr marL="59726" marR="59726" marT="34290" marB="34290"/>
                </a:tc>
                <a:extLst>
                  <a:ext uri="{0D108BD9-81ED-4DB2-BD59-A6C34878D82A}">
                    <a16:rowId xmlns:a16="http://schemas.microsoft.com/office/drawing/2014/main" val="10002"/>
                  </a:ext>
                </a:extLst>
              </a:tr>
              <a:tr h="1548824">
                <a:tc>
                  <a:txBody>
                    <a:bodyPr/>
                    <a:lstStyle/>
                    <a:p>
                      <a:r>
                        <a:rPr lang="en-US" sz="1700" dirty="0"/>
                        <a:t>Opioid</a:t>
                      </a:r>
                      <a:r>
                        <a:rPr lang="en-US" sz="1700" baseline="0" dirty="0"/>
                        <a:t> relapse, weeks 3-24</a:t>
                      </a:r>
                    </a:p>
                    <a:p>
                      <a:endParaRPr lang="en-US" sz="1700" baseline="0" dirty="0"/>
                    </a:p>
                  </a:txBody>
                  <a:tcPr marL="59726" marR="59726" marT="34290" marB="34290"/>
                </a:tc>
                <a:tc>
                  <a:txBody>
                    <a:bodyPr/>
                    <a:lstStyle/>
                    <a:p>
                      <a:r>
                        <a:rPr lang="en-US" sz="1700" baseline="0" dirty="0"/>
                        <a:t>185 (65%)</a:t>
                      </a:r>
                    </a:p>
                    <a:p>
                      <a:endParaRPr lang="en-US" sz="1700" baseline="0" dirty="0"/>
                    </a:p>
                    <a:p>
                      <a:r>
                        <a:rPr lang="en-US" sz="1700" baseline="0" dirty="0"/>
                        <a:t>106/204 (52%)</a:t>
                      </a:r>
                    </a:p>
                  </a:txBody>
                  <a:tcPr marL="59726" marR="59726" marT="34290" marB="34290"/>
                </a:tc>
                <a:tc>
                  <a:txBody>
                    <a:bodyPr/>
                    <a:lstStyle/>
                    <a:p>
                      <a:r>
                        <a:rPr lang="en-US" sz="1700" baseline="0" dirty="0"/>
                        <a:t>163 (57%)</a:t>
                      </a:r>
                    </a:p>
                    <a:p>
                      <a:endParaRPr lang="en-US" sz="1700" baseline="0" dirty="0"/>
                    </a:p>
                    <a:p>
                      <a:r>
                        <a:rPr lang="en-US" sz="1700" baseline="0" dirty="0"/>
                        <a:t>150/270 (56%)</a:t>
                      </a:r>
                    </a:p>
                    <a:p>
                      <a:endParaRPr lang="en-US" sz="1700" baseline="0" dirty="0"/>
                    </a:p>
                    <a:p>
                      <a:endParaRPr lang="en-US" sz="1700" baseline="0" dirty="0"/>
                    </a:p>
                  </a:txBody>
                  <a:tcPr marL="59726" marR="59726" marT="34290" marB="3429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1.44, 1.02-2.01; p=0.036</a:t>
                      </a:r>
                    </a:p>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t>OR 0.87, 0.60-1.25; p=0.44</a:t>
                      </a:r>
                    </a:p>
                  </a:txBody>
                  <a:tcPr marL="59726" marR="59726" marT="34290" marB="34290"/>
                </a:tc>
                <a:extLst>
                  <a:ext uri="{0D108BD9-81ED-4DB2-BD59-A6C34878D82A}">
                    <a16:rowId xmlns:a16="http://schemas.microsoft.com/office/drawing/2014/main" val="10003"/>
                  </a:ext>
                </a:extLst>
              </a:tr>
            </a:tbl>
          </a:graphicData>
        </a:graphic>
      </p:graphicFrame>
      <p:sp>
        <p:nvSpPr>
          <p:cNvPr id="4" name="TextBox 3"/>
          <p:cNvSpPr txBox="1"/>
          <p:nvPr/>
        </p:nvSpPr>
        <p:spPr>
          <a:xfrm>
            <a:off x="204717" y="5651319"/>
            <a:ext cx="7677214" cy="461665"/>
          </a:xfrm>
          <a:prstGeom prst="rect">
            <a:avLst/>
          </a:prstGeom>
          <a:noFill/>
        </p:spPr>
        <p:txBody>
          <a:bodyPr wrap="square" rtlCol="0">
            <a:spAutoFit/>
          </a:bodyPr>
          <a:lstStyle/>
          <a:p>
            <a:r>
              <a:rPr lang="en-US" sz="900" dirty="0"/>
              <a:t>Lee JD, et al. </a:t>
            </a:r>
            <a:r>
              <a:rPr lang="en-US" sz="900" i="1" dirty="0"/>
              <a:t>Lancet</a:t>
            </a:r>
            <a:r>
              <a:rPr lang="en-US" sz="900" dirty="0"/>
              <a:t> 2017</a:t>
            </a:r>
          </a:p>
          <a:p>
            <a:endParaRPr lang="en-US" sz="1500" dirty="0"/>
          </a:p>
        </p:txBody>
      </p:sp>
      <p:sp>
        <p:nvSpPr>
          <p:cNvPr id="7" name="Rectangle 6"/>
          <p:cNvSpPr/>
          <p:nvPr/>
        </p:nvSpPr>
        <p:spPr>
          <a:xfrm>
            <a:off x="399198" y="1491871"/>
            <a:ext cx="7983941" cy="931460"/>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Rectangle 7"/>
          <p:cNvSpPr/>
          <p:nvPr/>
        </p:nvSpPr>
        <p:spPr>
          <a:xfrm>
            <a:off x="399198" y="2433975"/>
            <a:ext cx="7983941" cy="52161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B46C82D4-DFC4-3844-9ACD-D846E8BE01D9}"/>
              </a:ext>
            </a:extLst>
          </p:cNvPr>
          <p:cNvSpPr/>
          <p:nvPr/>
        </p:nvSpPr>
        <p:spPr>
          <a:xfrm>
            <a:off x="399198" y="3984497"/>
            <a:ext cx="7983941" cy="521619"/>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73106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8FF9-89B8-5E57-0BE8-17372519453B}"/>
              </a:ext>
            </a:extLst>
          </p:cNvPr>
          <p:cNvSpPr>
            <a:spLocks noGrp="1"/>
          </p:cNvSpPr>
          <p:nvPr>
            <p:ph type="title"/>
          </p:nvPr>
        </p:nvSpPr>
        <p:spPr>
          <a:xfrm>
            <a:off x="707667" y="363797"/>
            <a:ext cx="7534430" cy="1143000"/>
          </a:xfrm>
        </p:spPr>
        <p:txBody>
          <a:bodyPr/>
          <a:lstStyle/>
          <a:p>
            <a:r>
              <a:rPr lang="en-US" dirty="0"/>
              <a:t>Recent mortality data</a:t>
            </a:r>
          </a:p>
        </p:txBody>
      </p:sp>
      <p:sp>
        <p:nvSpPr>
          <p:cNvPr id="3" name="Text Placeholder 2">
            <a:extLst>
              <a:ext uri="{FF2B5EF4-FFF2-40B4-BE49-F238E27FC236}">
                <a16:creationId xmlns:a16="http://schemas.microsoft.com/office/drawing/2014/main" id="{ACFF0CEA-FD1B-D886-0200-50B67E0F9545}"/>
              </a:ext>
            </a:extLst>
          </p:cNvPr>
          <p:cNvSpPr>
            <a:spLocks noGrp="1"/>
          </p:cNvSpPr>
          <p:nvPr>
            <p:ph type="body" sz="quarter" idx="10"/>
          </p:nvPr>
        </p:nvSpPr>
        <p:spPr>
          <a:xfrm>
            <a:off x="707667" y="1506797"/>
            <a:ext cx="7534579" cy="4737698"/>
          </a:xfrm>
        </p:spPr>
        <p:txBody>
          <a:bodyPr>
            <a:normAutofit fontScale="47500" lnSpcReduction="20000"/>
          </a:bodyPr>
          <a:lstStyle/>
          <a:p>
            <a:r>
              <a:rPr lang="en-US" sz="4200" dirty="0"/>
              <a:t>Original study found 2x the number of overdoses in the naltrexone arm, but not statistically significant</a:t>
            </a:r>
          </a:p>
          <a:p>
            <a:pPr marL="0" indent="0">
              <a:buNone/>
            </a:pPr>
            <a:endParaRPr lang="en-US" sz="4200" dirty="0"/>
          </a:p>
          <a:p>
            <a:r>
              <a:rPr lang="en-US" sz="4200" dirty="0"/>
              <a:t>Reanalysis of data: the original study had missed overdoses. </a:t>
            </a:r>
          </a:p>
          <a:p>
            <a:pPr lvl="1"/>
            <a:r>
              <a:rPr lang="en-US" sz="4200" dirty="0"/>
              <a:t>When those overdoses were counted, the hazard  ratio for XR-naltrexone relative to </a:t>
            </a:r>
            <a:r>
              <a:rPr lang="en-US" sz="4200" dirty="0" err="1"/>
              <a:t>bup</a:t>
            </a:r>
            <a:r>
              <a:rPr lang="en-US" sz="4200" dirty="0"/>
              <a:t>/</a:t>
            </a:r>
            <a:r>
              <a:rPr lang="en-US" sz="4200" dirty="0" err="1"/>
              <a:t>nal</a:t>
            </a:r>
            <a:r>
              <a:rPr lang="en-US" sz="4200" dirty="0"/>
              <a:t> was 2.4 for overdose (19 in naltrexone arm, 9 in buprenorphine arm). </a:t>
            </a:r>
          </a:p>
          <a:p>
            <a:pPr lvl="1"/>
            <a:r>
              <a:rPr lang="en-US" sz="4200" dirty="0"/>
              <a:t>Statistically significant.</a:t>
            </a:r>
          </a:p>
          <a:p>
            <a:pPr lvl="1"/>
            <a:r>
              <a:rPr lang="en-US" sz="4200" dirty="0"/>
              <a:t>1/3 of  naltrexone overdose events occurred among participants who were not induced</a:t>
            </a:r>
          </a:p>
          <a:p>
            <a:pPr marL="0" indent="0">
              <a:buNone/>
            </a:pPr>
            <a:r>
              <a:rPr lang="en-US" sz="2400" dirty="0" err="1"/>
              <a:t>Ajazi</a:t>
            </a:r>
            <a:r>
              <a:rPr lang="en-US" sz="2400" dirty="0"/>
              <a:t> et al. JAM 2021</a:t>
            </a:r>
          </a:p>
          <a:p>
            <a:pPr marL="0" indent="0">
              <a:buNone/>
            </a:pPr>
            <a:endParaRPr lang="en-US"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p:txBody>
      </p:sp>
    </p:spTree>
    <p:extLst>
      <p:ext uri="{BB962C8B-B14F-4D97-AF65-F5344CB8AC3E}">
        <p14:creationId xmlns:p14="http://schemas.microsoft.com/office/powerpoint/2010/main" val="8324955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784A-D567-1746-85B8-183C919D55EB}"/>
              </a:ext>
            </a:extLst>
          </p:cNvPr>
          <p:cNvSpPr>
            <a:spLocks noGrp="1"/>
          </p:cNvSpPr>
          <p:nvPr>
            <p:ph type="title"/>
          </p:nvPr>
        </p:nvSpPr>
        <p:spPr/>
        <p:txBody>
          <a:bodyPr>
            <a:normAutofit fontScale="90000"/>
          </a:bodyPr>
          <a:lstStyle/>
          <a:p>
            <a:r>
              <a:rPr lang="en-US" dirty="0"/>
              <a:t>Other clinical/patient level considerations</a:t>
            </a:r>
          </a:p>
        </p:txBody>
      </p:sp>
      <p:sp>
        <p:nvSpPr>
          <p:cNvPr id="3" name="Content Placeholder 2">
            <a:extLst>
              <a:ext uri="{FF2B5EF4-FFF2-40B4-BE49-F238E27FC236}">
                <a16:creationId xmlns:a16="http://schemas.microsoft.com/office/drawing/2014/main" id="{C1424CFB-BA50-7A46-8D2A-7482D68B575C}"/>
              </a:ext>
            </a:extLst>
          </p:cNvPr>
          <p:cNvSpPr>
            <a:spLocks noGrp="1"/>
          </p:cNvSpPr>
          <p:nvPr>
            <p:ph idx="1"/>
          </p:nvPr>
        </p:nvSpPr>
        <p:spPr>
          <a:xfrm>
            <a:off x="802922" y="2096911"/>
            <a:ext cx="7042244" cy="4171914"/>
          </a:xfrm>
        </p:spPr>
        <p:txBody>
          <a:bodyPr>
            <a:normAutofit fontScale="47500" lnSpcReduction="20000"/>
          </a:bodyPr>
          <a:lstStyle/>
          <a:p>
            <a:r>
              <a:rPr lang="en-US" sz="4200" dirty="0"/>
              <a:t>Prolonged QT,  family hx of arrhythmia or sudden death – methadone risk</a:t>
            </a:r>
          </a:p>
          <a:p>
            <a:endParaRPr lang="en-US" sz="4200" dirty="0"/>
          </a:p>
          <a:p>
            <a:r>
              <a:rPr lang="en-US" sz="4200" dirty="0"/>
              <a:t>Methadone is only dispensed at OTPs and patients must present daily for at least the first 90 days</a:t>
            </a:r>
          </a:p>
          <a:p>
            <a:pPr marL="0" indent="0">
              <a:buNone/>
            </a:pPr>
            <a:endParaRPr lang="en-US" sz="4200" dirty="0"/>
          </a:p>
          <a:p>
            <a:r>
              <a:rPr lang="en-US" sz="4200" dirty="0"/>
              <a:t>Known need for opioids in the future (surgery, sickle cell) – Naltrexone contraindication</a:t>
            </a:r>
          </a:p>
          <a:p>
            <a:pPr marL="0" indent="0">
              <a:buNone/>
            </a:pPr>
            <a:endParaRPr lang="en-US" sz="4200" dirty="0"/>
          </a:p>
          <a:p>
            <a:r>
              <a:rPr lang="en-US" sz="4200" dirty="0"/>
              <a:t>Safe place to store medication - methadone, buprenorphine consideration</a:t>
            </a:r>
          </a:p>
          <a:p>
            <a:pPr marL="0" indent="0">
              <a:buNone/>
            </a:pPr>
            <a:endParaRPr lang="en-US" sz="4200" dirty="0"/>
          </a:p>
          <a:p>
            <a:r>
              <a:rPr lang="en-US" sz="4200" dirty="0"/>
              <a:t>Other use disorders</a:t>
            </a:r>
          </a:p>
          <a:p>
            <a:endParaRPr lang="en-US" dirty="0"/>
          </a:p>
        </p:txBody>
      </p:sp>
    </p:spTree>
    <p:extLst>
      <p:ext uri="{BB962C8B-B14F-4D97-AF65-F5344CB8AC3E}">
        <p14:creationId xmlns:p14="http://schemas.microsoft.com/office/powerpoint/2010/main" val="990065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5"/>
            <a:ext cx="7886700" cy="420219"/>
          </a:xfrm>
        </p:spPr>
        <p:txBody>
          <a:bodyPr>
            <a:normAutofit fontScale="90000"/>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6865673"/>
              </p:ext>
            </p:extLst>
          </p:nvPr>
        </p:nvGraphicFramePr>
        <p:xfrm>
          <a:off x="0" y="857251"/>
          <a:ext cx="9144000" cy="483349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1616147601"/>
                    </a:ext>
                  </a:extLst>
                </a:gridCol>
              </a:tblGrid>
              <a:tr h="310011">
                <a:tc>
                  <a:txBody>
                    <a:bodyPr/>
                    <a:lstStyle/>
                    <a:p>
                      <a:endParaRPr lang="en-US" sz="1400"/>
                    </a:p>
                  </a:txBody>
                  <a:tcPr marL="68580" marR="68580" marT="34290" marB="34290"/>
                </a:tc>
                <a:tc>
                  <a:txBody>
                    <a:bodyPr/>
                    <a:lstStyle/>
                    <a:p>
                      <a:r>
                        <a:rPr lang="en-US" sz="1400" dirty="0"/>
                        <a:t>Methadone</a:t>
                      </a:r>
                    </a:p>
                  </a:txBody>
                  <a:tcPr marL="68580" marR="68580" marT="34290" marB="34290"/>
                </a:tc>
                <a:tc>
                  <a:txBody>
                    <a:bodyPr/>
                    <a:lstStyle/>
                    <a:p>
                      <a:r>
                        <a:rPr lang="en-US" sz="1400"/>
                        <a:t>Buprenorphine</a:t>
                      </a:r>
                    </a:p>
                  </a:txBody>
                  <a:tcPr marL="68580" marR="68580" marT="34290" marB="34290"/>
                </a:tc>
                <a:tc>
                  <a:txBody>
                    <a:bodyPr/>
                    <a:lstStyle/>
                    <a:p>
                      <a:r>
                        <a:rPr lang="en-US" sz="1400" dirty="0"/>
                        <a:t>Naltrexone</a:t>
                      </a:r>
                      <a:r>
                        <a:rPr lang="en-US" sz="1400" baseline="0" dirty="0"/>
                        <a:t> ER</a:t>
                      </a:r>
                      <a:endParaRPr lang="en-US" sz="1400" dirty="0"/>
                    </a:p>
                  </a:txBody>
                  <a:tcPr marL="68580" marR="68580" marT="34290" marB="34290"/>
                </a:tc>
                <a:tc>
                  <a:txBody>
                    <a:bodyPr/>
                    <a:lstStyle/>
                    <a:p>
                      <a:r>
                        <a:rPr lang="en-US" sz="1400" dirty="0"/>
                        <a:t>Buprenorphine ER</a:t>
                      </a:r>
                    </a:p>
                  </a:txBody>
                  <a:tcPr marL="68580" marR="68580" marT="34290" marB="34290"/>
                </a:tc>
                <a:extLst>
                  <a:ext uri="{0D108BD9-81ED-4DB2-BD59-A6C34878D82A}">
                    <a16:rowId xmlns:a16="http://schemas.microsoft.com/office/drawing/2014/main" val="10000"/>
                  </a:ext>
                </a:extLst>
              </a:tr>
              <a:tr h="535088">
                <a:tc>
                  <a:txBody>
                    <a:bodyPr/>
                    <a:lstStyle/>
                    <a:p>
                      <a:r>
                        <a:rPr lang="en-US" sz="1400" baseline="0" dirty="0"/>
                        <a:t>Patient has difficulty with prescriptions</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2"/>
                  </a:ext>
                </a:extLst>
              </a:tr>
              <a:tr h="764411">
                <a:tc>
                  <a:txBody>
                    <a:bodyPr/>
                    <a:lstStyle/>
                    <a:p>
                      <a:r>
                        <a:rPr lang="en-US" sz="1400" dirty="0"/>
                        <a:t>Daily </a:t>
                      </a:r>
                      <a:r>
                        <a:rPr lang="en-US" sz="1400" baseline="0" dirty="0"/>
                        <a:t>dispense is problematic (illness, </a:t>
                      </a:r>
                      <a:r>
                        <a:rPr lang="en-US" sz="1400" baseline="0"/>
                        <a:t>geography)</a:t>
                      </a:r>
                      <a:endParaRPr lang="en-US" sz="1400" dirty="0"/>
                    </a:p>
                  </a:txBody>
                  <a:tcPr marL="68580" marR="68580" marT="34290" marB="34290"/>
                </a:tc>
                <a:tc>
                  <a:txBody>
                    <a:bodyPr/>
                    <a:lstStyle/>
                    <a:p>
                      <a:r>
                        <a:rPr lang="en-US" sz="1400" dirty="0"/>
                        <a:t>X</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3"/>
                  </a:ext>
                </a:extLst>
              </a:tr>
              <a:tr h="717935">
                <a:tc>
                  <a:txBody>
                    <a:bodyPr/>
                    <a:lstStyle/>
                    <a:p>
                      <a:r>
                        <a:rPr lang="en-US" sz="1400" dirty="0"/>
                        <a:t>Patient</a:t>
                      </a:r>
                      <a:r>
                        <a:rPr lang="en-US" sz="1400" baseline="0" dirty="0"/>
                        <a:t> does not have a place to store medication</a:t>
                      </a:r>
                      <a:endParaRPr lang="en-US" sz="1400" dirty="0"/>
                    </a:p>
                  </a:txBody>
                  <a:tcPr marL="68580" marR="68580" marT="34290" marB="34290"/>
                </a:tc>
                <a:tc>
                  <a:txBody>
                    <a:bodyPr/>
                    <a:lstStyle/>
                    <a:p>
                      <a:r>
                        <a:rPr lang="en-US" sz="140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4"/>
                  </a:ext>
                </a:extLst>
              </a:tr>
              <a:tr h="717935">
                <a:tc>
                  <a:txBody>
                    <a:bodyPr/>
                    <a:lstStyle/>
                    <a:p>
                      <a:r>
                        <a:rPr lang="en-US" sz="1400" baseline="0" dirty="0"/>
                        <a:t>Patient will require opioids in the future</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X</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5"/>
                  </a:ext>
                </a:extLst>
              </a:tr>
              <a:tr h="717935">
                <a:tc>
                  <a:txBody>
                    <a:bodyPr/>
                    <a:lstStyle/>
                    <a:p>
                      <a:r>
                        <a:rPr lang="en-US" sz="1400" baseline="0" dirty="0"/>
                        <a:t>A period of abstinence unlikely/difficult</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X</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6"/>
                  </a:ext>
                </a:extLst>
              </a:tr>
              <a:tr h="535088">
                <a:tc>
                  <a:txBody>
                    <a:bodyPr/>
                    <a:lstStyle/>
                    <a:p>
                      <a:r>
                        <a:rPr lang="en-US" sz="1400" baseline="0" dirty="0"/>
                        <a:t>Patient want this medication</a:t>
                      </a:r>
                      <a:endParaRPr lang="en-US" sz="1400" dirty="0"/>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10007"/>
                  </a:ext>
                </a:extLst>
              </a:tr>
              <a:tr h="535088">
                <a:tc>
                  <a:txBody>
                    <a:bodyPr/>
                    <a:lstStyle/>
                    <a:p>
                      <a:r>
                        <a:rPr lang="en-US" sz="1400" dirty="0"/>
                        <a:t>Other clinical variables</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tc>
                  <a:txBody>
                    <a:bodyPr/>
                    <a:lstStyle/>
                    <a:p>
                      <a:r>
                        <a:rPr lang="en-US" sz="1400" dirty="0"/>
                        <a:t>+</a:t>
                      </a:r>
                    </a:p>
                  </a:txBody>
                  <a:tcPr marL="68580" marR="68580" marT="34290" marB="34290"/>
                </a:tc>
                <a:extLst>
                  <a:ext uri="{0D108BD9-81ED-4DB2-BD59-A6C34878D82A}">
                    <a16:rowId xmlns:a16="http://schemas.microsoft.com/office/drawing/2014/main" val="4057416732"/>
                  </a:ext>
                </a:extLst>
              </a:tr>
            </a:tbl>
          </a:graphicData>
        </a:graphic>
      </p:graphicFrame>
    </p:spTree>
    <p:extLst>
      <p:ext uri="{BB962C8B-B14F-4D97-AF65-F5344CB8AC3E}">
        <p14:creationId xmlns:p14="http://schemas.microsoft.com/office/powerpoint/2010/main" val="107461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2922" y="2278101"/>
            <a:ext cx="7253225" cy="2123658"/>
          </a:xfrm>
          <a:prstGeom prst="rect">
            <a:avLst/>
          </a:prstGeom>
          <a:noFill/>
        </p:spPr>
        <p:txBody>
          <a:bodyPr wrap="square" rtlCol="0">
            <a:spAutoFit/>
          </a:bodyPr>
          <a:lstStyle/>
          <a:p>
            <a:pPr marL="228600" indent="-173038" algn="ctr"/>
            <a:r>
              <a:rPr lang="en-US" sz="4800" spc="20" dirty="0">
                <a:solidFill>
                  <a:schemeClr val="accent3"/>
                </a:solidFill>
                <a:latin typeface="Lato Regular"/>
                <a:cs typeface="Lato Regular"/>
              </a:rPr>
              <a:t>What questions, comments do you have?</a:t>
            </a:r>
          </a:p>
          <a:p>
            <a:pPr algn="ctr"/>
            <a:endParaRPr lang="en-US" spc="20" dirty="0">
              <a:solidFill>
                <a:schemeClr val="accent3"/>
              </a:solidFill>
              <a:latin typeface="Lato Light"/>
              <a:cs typeface="Lato Light"/>
            </a:endParaRPr>
          </a:p>
          <a:p>
            <a:pPr algn="ctr"/>
            <a:endParaRPr lang="en-US" dirty="0">
              <a:solidFill>
                <a:schemeClr val="accent3"/>
              </a:solidFill>
              <a:latin typeface="Lato Regular"/>
            </a:endParaRPr>
          </a:p>
        </p:txBody>
      </p:sp>
      <p:sp>
        <p:nvSpPr>
          <p:cNvPr id="4" name="Slide Number Placeholder 5"/>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CEA49238-E15F-CF42-8E85-D1F7B7EE9988}" type="slidenum">
              <a:rPr lang="en-US" sz="1200" smtClean="0">
                <a:solidFill>
                  <a:schemeClr val="tx2"/>
                </a:solidFill>
              </a:rPr>
              <a:t>65</a:t>
            </a:fld>
            <a:endParaRPr lang="en-US" sz="1200" dirty="0">
              <a:solidFill>
                <a:schemeClr val="tx2"/>
              </a:solidFill>
            </a:endParaRPr>
          </a:p>
        </p:txBody>
      </p:sp>
    </p:spTree>
    <p:extLst>
      <p:ext uri="{BB962C8B-B14F-4D97-AF65-F5344CB8AC3E}">
        <p14:creationId xmlns:p14="http://schemas.microsoft.com/office/powerpoint/2010/main" val="418685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131" y="0"/>
            <a:ext cx="6858000" cy="6858000"/>
          </a:xfrm>
          <a:prstGeom prst="rect">
            <a:avLst/>
          </a:prstGeom>
        </p:spPr>
      </p:pic>
      <p:sp>
        <p:nvSpPr>
          <p:cNvPr id="3" name="TextBox 2"/>
          <p:cNvSpPr txBox="1"/>
          <p:nvPr/>
        </p:nvSpPr>
        <p:spPr>
          <a:xfrm>
            <a:off x="3938953" y="6400745"/>
            <a:ext cx="4631396" cy="276999"/>
          </a:xfrm>
          <a:prstGeom prst="rect">
            <a:avLst/>
          </a:prstGeom>
          <a:noFill/>
        </p:spPr>
        <p:txBody>
          <a:bodyPr wrap="none" rtlCol="0">
            <a:spAutoFit/>
          </a:bodyPr>
          <a:lstStyle/>
          <a:p>
            <a:r>
              <a:rPr lang="en-US" sz="1200" dirty="0">
                <a:latin typeface="Noto Serif" panose="02020600060500020200" pitchFamily="18" charset="0"/>
                <a:ea typeface="Noto Serif" panose="02020600060500020200" pitchFamily="18" charset="0"/>
                <a:cs typeface="Noto Serif" panose="02020600060500020200" pitchFamily="18" charset="0"/>
              </a:rPr>
              <a:t>https://safetysignco.com/products/universal-precautions-sign</a:t>
            </a:r>
          </a:p>
        </p:txBody>
      </p:sp>
    </p:spTree>
    <p:extLst>
      <p:ext uri="{BB962C8B-B14F-4D97-AF65-F5344CB8AC3E}">
        <p14:creationId xmlns:p14="http://schemas.microsoft.com/office/powerpoint/2010/main" val="241621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939AFAB-5E94-1D44-A757-812977DB50E3}"/>
              </a:ext>
            </a:extLst>
          </p:cNvPr>
          <p:cNvSpPr txBox="1">
            <a:spLocks noChangeArrowheads="1"/>
          </p:cNvSpPr>
          <p:nvPr/>
        </p:nvSpPr>
        <p:spPr>
          <a:xfrm>
            <a:off x="280988" y="1411288"/>
            <a:ext cx="8351837" cy="487680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Misuse risk assessment</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ORT - Opioid Risk Tool</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SOAPP - Screener and Opioid Assessment for Patients with Pain</a:t>
            </a:r>
          </a:p>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Patient Provider Agreements (PPA)</a:t>
            </a:r>
            <a:endParaRPr lang="en-US" altLang="en-US" sz="2400" b="1" dirty="0">
              <a:solidFill>
                <a:srgbClr val="585E60"/>
              </a:solidFill>
              <a:latin typeface="Noto Serif" panose="02020600060500020200" pitchFamily="18" charset="0"/>
              <a:ea typeface="Noto Serif" panose="02020600060500020200" pitchFamily="18" charset="0"/>
              <a:cs typeface="Noto Serif" panose="02020600060500020200" pitchFamily="18" charset="0"/>
            </a:endParaRP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Informed consent (risks and benefits)</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Plan of care including medication management</a:t>
            </a:r>
          </a:p>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Frequent face-to-face visits</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Assess and document risks and benefits</a:t>
            </a:r>
          </a:p>
          <a:p>
            <a:pPr>
              <a:spcBef>
                <a:spcPts val="600"/>
              </a:spcBef>
            </a:pPr>
            <a:r>
              <a:rPr lang="en-US" altLang="en-US" sz="2800" b="1" dirty="0">
                <a:solidFill>
                  <a:srgbClr val="585E60"/>
                </a:solidFill>
                <a:latin typeface="Noto Serif" panose="02020600060500020200" pitchFamily="18" charset="0"/>
                <a:ea typeface="Noto Serif" panose="02020600060500020200" pitchFamily="18" charset="0"/>
                <a:cs typeface="Noto Serif" panose="02020600060500020200" pitchFamily="18" charset="0"/>
              </a:rPr>
              <a:t>Monitor for adherence, addiction and diversion</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Urine drug monitoring and pill counts </a:t>
            </a:r>
          </a:p>
          <a:p>
            <a:pPr lvl="1">
              <a:spcBef>
                <a:spcPts val="600"/>
              </a:spcBef>
            </a:pPr>
            <a:r>
              <a:rPr lang="en-US" altLang="en-US" sz="20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Prescription Drug Monitoring Program (PDMP) data</a:t>
            </a:r>
          </a:p>
        </p:txBody>
      </p:sp>
      <p:sp>
        <p:nvSpPr>
          <p:cNvPr id="3" name="Text Box 4">
            <a:extLst>
              <a:ext uri="{FF2B5EF4-FFF2-40B4-BE49-F238E27FC236}">
                <a16:creationId xmlns:a16="http://schemas.microsoft.com/office/drawing/2014/main" id="{C0868E53-CFB3-8E48-9522-413FE89D0826}"/>
              </a:ext>
            </a:extLst>
          </p:cNvPr>
          <p:cNvSpPr txBox="1">
            <a:spLocks noChangeArrowheads="1"/>
          </p:cNvSpPr>
          <p:nvPr/>
        </p:nvSpPr>
        <p:spPr bwMode="auto">
          <a:xfrm>
            <a:off x="517525" y="6288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0"/>
              </a:spcBef>
              <a:buFontTx/>
              <a:buNone/>
            </a:pPr>
            <a:endParaRPr lang="en-US" altLang="en-US" sz="2400">
              <a:solidFill>
                <a:srgbClr val="000000"/>
              </a:solidFill>
            </a:endParaRPr>
          </a:p>
        </p:txBody>
      </p:sp>
      <p:sp>
        <p:nvSpPr>
          <p:cNvPr id="4" name="Text Box 5">
            <a:extLst>
              <a:ext uri="{FF2B5EF4-FFF2-40B4-BE49-F238E27FC236}">
                <a16:creationId xmlns:a16="http://schemas.microsoft.com/office/drawing/2014/main" id="{EDBA03E9-CC81-354C-AEA5-B12A2AD1F33D}"/>
              </a:ext>
            </a:extLst>
          </p:cNvPr>
          <p:cNvSpPr txBox="1">
            <a:spLocks noChangeArrowheads="1"/>
          </p:cNvSpPr>
          <p:nvPr/>
        </p:nvSpPr>
        <p:spPr bwMode="auto">
          <a:xfrm>
            <a:off x="288925" y="5678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0"/>
              </a:spcBef>
              <a:buFontTx/>
              <a:buNone/>
            </a:pPr>
            <a:endParaRPr lang="en-US" altLang="en-US" sz="2400">
              <a:solidFill>
                <a:srgbClr val="000000"/>
              </a:solidFill>
            </a:endParaRPr>
          </a:p>
        </p:txBody>
      </p:sp>
      <p:sp>
        <p:nvSpPr>
          <p:cNvPr id="5" name="Text Box 7">
            <a:extLst>
              <a:ext uri="{FF2B5EF4-FFF2-40B4-BE49-F238E27FC236}">
                <a16:creationId xmlns:a16="http://schemas.microsoft.com/office/drawing/2014/main" id="{ED6F2FEE-99ED-A441-A7D3-BF1500808826}"/>
              </a:ext>
            </a:extLst>
          </p:cNvPr>
          <p:cNvSpPr txBox="1">
            <a:spLocks noChangeArrowheads="1"/>
          </p:cNvSpPr>
          <p:nvPr/>
        </p:nvSpPr>
        <p:spPr bwMode="auto">
          <a:xfrm>
            <a:off x="4053254" y="6445677"/>
            <a:ext cx="3854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rbel" panose="020B0503020204020204" pitchFamily="34" charset="0"/>
                <a:ea typeface="MS PGothic" panose="020B0600070205080204" pitchFamily="34" charset="-128"/>
              </a:defRPr>
            </a:lvl1pPr>
            <a:lvl2pPr marL="742950" indent="-285750">
              <a:spcBef>
                <a:spcPct val="20000"/>
              </a:spcBef>
              <a:buChar char="–"/>
              <a:defRPr sz="2800">
                <a:solidFill>
                  <a:schemeClr val="tx1"/>
                </a:solidFill>
                <a:latin typeface="Corbel" panose="020B0503020204020204" pitchFamily="34" charset="0"/>
                <a:ea typeface="MS PGothic" panose="020B0600070205080204" pitchFamily="34" charset="-128"/>
              </a:defRPr>
            </a:lvl2pPr>
            <a:lvl3pPr marL="1143000" indent="-228600">
              <a:spcBef>
                <a:spcPct val="20000"/>
              </a:spcBef>
              <a:buChar char="•"/>
              <a:defRPr sz="2400">
                <a:solidFill>
                  <a:schemeClr val="tx1"/>
                </a:solidFill>
                <a:latin typeface="Corbel" panose="020B0503020204020204" pitchFamily="34" charset="0"/>
                <a:ea typeface="MS PGothic" panose="020B0600070205080204" pitchFamily="34" charset="-128"/>
              </a:defRPr>
            </a:lvl3pPr>
            <a:lvl4pPr marL="1600200" indent="-228600">
              <a:spcBef>
                <a:spcPct val="20000"/>
              </a:spcBef>
              <a:buChar char="–"/>
              <a:defRPr sz="2000">
                <a:solidFill>
                  <a:schemeClr val="tx1"/>
                </a:solidFill>
                <a:latin typeface="Corbel" panose="020B0503020204020204" pitchFamily="34" charset="0"/>
                <a:ea typeface="MS PGothic" panose="020B0600070205080204" pitchFamily="34" charset="-128"/>
              </a:defRPr>
            </a:lvl4pPr>
            <a:lvl5pPr marL="2057400" indent="-228600">
              <a:spcBef>
                <a:spcPct val="20000"/>
              </a:spcBef>
              <a:buChar char="»"/>
              <a:defRPr sz="2000">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rbel" panose="020B0503020204020204" pitchFamily="34" charset="0"/>
                <a:ea typeface="MS PGothic" panose="020B0600070205080204" pitchFamily="34" charset="-128"/>
              </a:defRPr>
            </a:lvl9pPr>
          </a:lstStyle>
          <a:p>
            <a:pPr eaLnBrk="1" hangingPunct="1">
              <a:spcBef>
                <a:spcPct val="0"/>
              </a:spcBef>
              <a:buFontTx/>
              <a:buNone/>
            </a:pPr>
            <a:r>
              <a:rPr lang="en-US" altLang="en-US" sz="1200" dirty="0" err="1">
                <a:solidFill>
                  <a:srgbClr val="585E60"/>
                </a:solidFill>
                <a:latin typeface="Noto Serif" panose="02020600060500020200" pitchFamily="18" charset="0"/>
                <a:ea typeface="Noto Serif" panose="02020600060500020200" pitchFamily="18" charset="0"/>
                <a:cs typeface="Noto Serif" panose="02020600060500020200" pitchFamily="18" charset="0"/>
              </a:rPr>
              <a:t>Gourlay</a:t>
            </a:r>
            <a:r>
              <a:rPr lang="en-US" altLang="en-US" sz="12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 DL et al. </a:t>
            </a:r>
            <a:r>
              <a:rPr lang="en-US" altLang="en-US" sz="1200" i="1" dirty="0">
                <a:solidFill>
                  <a:srgbClr val="585E60"/>
                </a:solidFill>
                <a:latin typeface="Noto Serif" panose="02020600060500020200" pitchFamily="18" charset="0"/>
                <a:ea typeface="Noto Serif" panose="02020600060500020200" pitchFamily="18" charset="0"/>
                <a:cs typeface="Noto Serif" panose="02020600060500020200" pitchFamily="18" charset="0"/>
              </a:rPr>
              <a:t>Pain Med </a:t>
            </a:r>
            <a:r>
              <a:rPr lang="en-US" altLang="en-US" sz="1200" dirty="0">
                <a:solidFill>
                  <a:srgbClr val="585E60"/>
                </a:solidFill>
                <a:latin typeface="Noto Serif" panose="02020600060500020200" pitchFamily="18" charset="0"/>
                <a:ea typeface="Noto Serif" panose="02020600060500020200" pitchFamily="18" charset="0"/>
                <a:cs typeface="Noto Serif" panose="02020600060500020200" pitchFamily="18" charset="0"/>
              </a:rPr>
              <a:t>2005, slide courtesy Dan Alford.</a:t>
            </a:r>
          </a:p>
        </p:txBody>
      </p:sp>
      <p:sp>
        <p:nvSpPr>
          <p:cNvPr id="6" name="Rectangle 8">
            <a:extLst>
              <a:ext uri="{FF2B5EF4-FFF2-40B4-BE49-F238E27FC236}">
                <a16:creationId xmlns:a16="http://schemas.microsoft.com/office/drawing/2014/main" id="{C7E56FFA-4342-9745-9F29-CD4862BDEE8D}"/>
              </a:ext>
            </a:extLst>
          </p:cNvPr>
          <p:cNvSpPr>
            <a:spLocks noChangeArrowheads="1"/>
          </p:cNvSpPr>
          <p:nvPr/>
        </p:nvSpPr>
        <p:spPr bwMode="auto">
          <a:xfrm>
            <a:off x="0" y="0"/>
            <a:ext cx="9144000" cy="1295400"/>
          </a:xfrm>
          <a:prstGeom prst="rect">
            <a:avLst/>
          </a:prstGeom>
          <a:noFill/>
          <a:ln w="38100">
            <a:noFill/>
            <a:miter lim="800000"/>
            <a:headEnd/>
            <a:tailEnd/>
          </a:ln>
        </p:spPr>
        <p:txBody>
          <a:bodyPr anchor="ct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defRPr/>
            </a:pPr>
            <a:r>
              <a:rPr lang="ja-JP" altLang="en-US" sz="4800" dirty="0">
                <a:ln w="0"/>
                <a:solidFill>
                  <a:schemeClr val="accent4"/>
                </a:solidFill>
                <a:latin typeface="Lato Regular" panose="020F0502020204030203" pitchFamily="34" charset="0"/>
                <a:cs typeface="Lato Regular" panose="020F0502020204030203" pitchFamily="34" charset="0"/>
              </a:rPr>
              <a:t>“</a:t>
            </a:r>
            <a:r>
              <a:rPr lang="en-US" altLang="ja-JP" sz="4800"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Universal Precautions</a:t>
            </a:r>
            <a:r>
              <a:rPr lang="ja-JP" altLang="en-US" sz="4800" dirty="0">
                <a:ln w="0"/>
                <a:solidFill>
                  <a:schemeClr val="accent4"/>
                </a:solidFill>
                <a:latin typeface="Lato Regular" panose="020F0502020204030203" pitchFamily="34" charset="0"/>
                <a:cs typeface="Lato Regular" panose="020F0502020204030203" pitchFamily="34" charset="0"/>
              </a:rPr>
              <a:t>”</a:t>
            </a:r>
            <a:r>
              <a:rPr lang="en-US" altLang="ja-JP" sz="4800"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 </a:t>
            </a:r>
          </a:p>
          <a:p>
            <a:pPr algn="ctr" eaLnBrk="1" hangingPunct="1">
              <a:defRPr/>
            </a:pPr>
            <a:r>
              <a:rPr lang="en-US" altLang="en-US"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(not evidence-based but has become </a:t>
            </a:r>
            <a:r>
              <a:rPr lang="ja-JP" altLang="en-US" dirty="0">
                <a:ln w="0"/>
                <a:solidFill>
                  <a:schemeClr val="accent4"/>
                </a:solidFill>
                <a:latin typeface="Lato Regular" panose="020F0502020204030203" pitchFamily="34" charset="0"/>
                <a:cs typeface="Lato Regular" panose="020F0502020204030203" pitchFamily="34" charset="0"/>
              </a:rPr>
              <a:t>“</a:t>
            </a:r>
            <a:r>
              <a:rPr lang="en-US" altLang="ja-JP"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standard</a:t>
            </a:r>
            <a:r>
              <a:rPr lang="ja-JP" altLang="en-US" dirty="0">
                <a:ln w="0"/>
                <a:solidFill>
                  <a:schemeClr val="accent4"/>
                </a:solidFill>
                <a:latin typeface="Lato Regular" panose="020F0502020204030203" pitchFamily="34" charset="0"/>
                <a:cs typeface="Lato Regular" panose="020F0502020204030203" pitchFamily="34" charset="0"/>
              </a:rPr>
              <a:t>”</a:t>
            </a:r>
            <a:r>
              <a:rPr lang="en-US" altLang="ja-JP"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rPr>
              <a:t> of care)</a:t>
            </a:r>
            <a:endParaRPr lang="en-US" altLang="en-US" dirty="0">
              <a:ln w="0"/>
              <a:solidFill>
                <a:schemeClr val="accent4"/>
              </a:solidFill>
              <a:latin typeface="Lato Regular" panose="020F0502020204030203" pitchFamily="34" charset="0"/>
              <a:ea typeface="Lato Regular" panose="020F0502020204030203" pitchFamily="34" charset="0"/>
              <a:cs typeface="Lato Regular" panose="020F0502020204030203" pitchFamily="34" charset="0"/>
            </a:endParaRPr>
          </a:p>
        </p:txBody>
      </p:sp>
    </p:spTree>
    <p:extLst>
      <p:ext uri="{BB962C8B-B14F-4D97-AF65-F5344CB8AC3E}">
        <p14:creationId xmlns:p14="http://schemas.microsoft.com/office/powerpoint/2010/main" val="409541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Effect transition="in" filter="fade">
                                      <p:cBhvr>
                                        <p:cTn id="4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2776"/>
                </a:solidFill>
              </a:rPr>
              <a:t>Opioid Success</a:t>
            </a:r>
            <a:endParaRPr lang="en-US" dirty="0"/>
          </a:p>
        </p:txBody>
      </p:sp>
      <p:sp>
        <p:nvSpPr>
          <p:cNvPr id="3" name="Text Placeholder 2"/>
          <p:cNvSpPr>
            <a:spLocks noGrp="1"/>
          </p:cNvSpPr>
          <p:nvPr>
            <p:ph type="body" sz="quarter" idx="10"/>
          </p:nvPr>
        </p:nvSpPr>
        <p:spPr>
          <a:xfrm>
            <a:off x="811213" y="1917626"/>
            <a:ext cx="7534275" cy="4404043"/>
          </a:xfrm>
        </p:spPr>
        <p:txBody>
          <a:bodyPr>
            <a:noAutofit/>
          </a:bodyPr>
          <a:lstStyle/>
          <a:p>
            <a:pPr marL="0" indent="0">
              <a:buNone/>
            </a:pPr>
            <a:r>
              <a:rPr lang="en-US" sz="2800" b="1" dirty="0">
                <a:solidFill>
                  <a:srgbClr val="00B050"/>
                </a:solidFill>
              </a:rPr>
              <a:t>Efficacy</a:t>
            </a:r>
            <a:r>
              <a:rPr lang="en-US" sz="2800" dirty="0">
                <a:solidFill>
                  <a:srgbClr val="00B050"/>
                </a:solidFill>
              </a:rPr>
              <a:t>:</a:t>
            </a:r>
            <a:r>
              <a:rPr lang="en-US" sz="2800" dirty="0"/>
              <a:t> improved function and quality of life</a:t>
            </a:r>
          </a:p>
          <a:p>
            <a:pPr marL="0" indent="0">
              <a:buNone/>
            </a:pPr>
            <a:endParaRPr lang="en-US" sz="1200" dirty="0">
              <a:solidFill>
                <a:srgbClr val="00B050"/>
              </a:solidFill>
            </a:endParaRPr>
          </a:p>
          <a:p>
            <a:pPr marL="0" indent="0">
              <a:buNone/>
            </a:pPr>
            <a:r>
              <a:rPr lang="en-US" sz="2800" b="1" dirty="0">
                <a:solidFill>
                  <a:srgbClr val="00B050"/>
                </a:solidFill>
              </a:rPr>
              <a:t>Safety</a:t>
            </a:r>
            <a:r>
              <a:rPr lang="en-US" sz="2800" dirty="0">
                <a:solidFill>
                  <a:srgbClr val="00B050"/>
                </a:solidFill>
              </a:rPr>
              <a:t>:</a:t>
            </a:r>
            <a:r>
              <a:rPr lang="en-US" sz="2800" dirty="0"/>
              <a:t> minimal current side-effects and minimal long-term risks</a:t>
            </a:r>
          </a:p>
          <a:p>
            <a:pPr marL="0" indent="0">
              <a:buNone/>
            </a:pPr>
            <a:endParaRPr lang="en-US" sz="1200" dirty="0">
              <a:solidFill>
                <a:srgbClr val="00B050"/>
              </a:solidFill>
            </a:endParaRPr>
          </a:p>
          <a:p>
            <a:pPr marL="0" indent="0">
              <a:buNone/>
            </a:pPr>
            <a:r>
              <a:rPr lang="en-US" sz="2800" b="1" dirty="0">
                <a:solidFill>
                  <a:srgbClr val="00B050"/>
                </a:solidFill>
              </a:rPr>
              <a:t>Alternatives</a:t>
            </a:r>
            <a:r>
              <a:rPr lang="en-US" sz="2800" dirty="0">
                <a:solidFill>
                  <a:srgbClr val="00B050"/>
                </a:solidFill>
              </a:rPr>
              <a:t>:</a:t>
            </a:r>
            <a:r>
              <a:rPr lang="en-US" sz="2800" dirty="0"/>
              <a:t> explored, optimized, and exhausted</a:t>
            </a:r>
          </a:p>
          <a:p>
            <a:endParaRPr lang="en-US" sz="2800" dirty="0"/>
          </a:p>
          <a:p>
            <a:endParaRPr lang="en-US" sz="2800" dirty="0"/>
          </a:p>
        </p:txBody>
      </p:sp>
    </p:spTree>
    <p:extLst>
      <p:ext uri="{BB962C8B-B14F-4D97-AF65-F5344CB8AC3E}">
        <p14:creationId xmlns:p14="http://schemas.microsoft.com/office/powerpoint/2010/main" val="668329769"/>
      </p:ext>
    </p:extLst>
  </p:cSld>
  <p:clrMapOvr>
    <a:masterClrMapping/>
  </p:clrMapOvr>
</p:sld>
</file>

<file path=ppt/theme/theme1.xml><?xml version="1.0" encoding="utf-8"?>
<a:theme xmlns:a="http://schemas.openxmlformats.org/drawingml/2006/main" name="OHSU Cool Blues Theme">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585DE427A8974DA19DDC1B7C3CD855" ma:contentTypeVersion="14" ma:contentTypeDescription="Create a new document." ma:contentTypeScope="" ma:versionID="588683c46868bfd776d0a65e803a22b7">
  <xsd:schema xmlns:xsd="http://www.w3.org/2001/XMLSchema" xmlns:xs="http://www.w3.org/2001/XMLSchema" xmlns:p="http://schemas.microsoft.com/office/2006/metadata/properties" xmlns:ns3="f4b7b654-7103-4297-abd7-ff441018f48f" xmlns:ns4="51a00f5b-f6a3-4bc6-a096-50e52651edda" targetNamespace="http://schemas.microsoft.com/office/2006/metadata/properties" ma:root="true" ma:fieldsID="ff1a39ea1126555b234bfbce04ee4f26" ns3:_="" ns4:_="">
    <xsd:import namespace="f4b7b654-7103-4297-abd7-ff441018f48f"/>
    <xsd:import namespace="51a00f5b-f6a3-4bc6-a096-50e52651edd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7b654-7103-4297-abd7-ff441018f4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a00f5b-f6a3-4bc6-a096-50e52651edd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E823EF-2CF0-4808-B70D-EEC4F4589F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7b654-7103-4297-abd7-ff441018f48f"/>
    <ds:schemaRef ds:uri="51a00f5b-f6a3-4bc6-a096-50e52651e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A0840-E065-4FD8-BB31-2D7FA16D7497}">
  <ds:schemaRefs>
    <ds:schemaRef ds:uri="http://schemas.microsoft.com/sharepoint/v3/contenttype/forms"/>
  </ds:schemaRefs>
</ds:datastoreItem>
</file>

<file path=customXml/itemProps3.xml><?xml version="1.0" encoding="utf-8"?>
<ds:datastoreItem xmlns:ds="http://schemas.openxmlformats.org/officeDocument/2006/customXml" ds:itemID="{D1434284-4235-4E86-9E75-D70BB44007C5}">
  <ds:schemaRefs>
    <ds:schemaRef ds:uri="http://schemas.openxmlformats.org/package/2006/metadata/core-properties"/>
    <ds:schemaRef ds:uri="http://purl.org/dc/elements/1.1/"/>
    <ds:schemaRef ds:uri="http://purl.org/dc/dcmitype/"/>
    <ds:schemaRef ds:uri="http://schemas.microsoft.com/office/infopath/2007/PartnerControls"/>
    <ds:schemaRef ds:uri="f4b7b654-7103-4297-abd7-ff441018f48f"/>
    <ds:schemaRef ds:uri="http://schemas.microsoft.com/office/2006/metadata/properties"/>
    <ds:schemaRef ds:uri="http://schemas.microsoft.com/office/2006/documentManagement/types"/>
    <ds:schemaRef ds:uri="51a00f5b-f6a3-4bc6-a096-50e52651edd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3733</TotalTime>
  <Words>3192</Words>
  <Application>Microsoft Office PowerPoint</Application>
  <PresentationFormat>On-screen Show (4:3)</PresentationFormat>
  <Paragraphs>605</Paragraphs>
  <Slides>65</Slides>
  <Notes>28</Notes>
  <HiddenSlides>3</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65</vt:i4>
      </vt:variant>
    </vt:vector>
  </HeadingPairs>
  <TitlesOfParts>
    <vt:vector size="85" baseType="lpstr">
      <vt:lpstr>MS PGothic</vt:lpstr>
      <vt:lpstr>Arial</vt:lpstr>
      <vt:lpstr>B Helvetica Bold</vt:lpstr>
      <vt:lpstr>Bradley Hand ITC TT-Bold</vt:lpstr>
      <vt:lpstr>Calibri</vt:lpstr>
      <vt:lpstr>Corbel</vt:lpstr>
      <vt:lpstr>Lato</vt:lpstr>
      <vt:lpstr>Lato Light</vt:lpstr>
      <vt:lpstr>Lato Regular</vt:lpstr>
      <vt:lpstr>Mangal</vt:lpstr>
      <vt:lpstr>Noto</vt:lpstr>
      <vt:lpstr>Noto Serif</vt:lpstr>
      <vt:lpstr>Times New Roman</vt:lpstr>
      <vt:lpstr>Tunga</vt:lpstr>
      <vt:lpstr>Tw Cen MT</vt:lpstr>
      <vt:lpstr>Wingdings</vt:lpstr>
      <vt:lpstr>OHSU Cool Blues Theme</vt:lpstr>
      <vt:lpstr>White Slide, No Logo</vt:lpstr>
      <vt:lpstr>Gray Slide with Logo</vt:lpstr>
      <vt:lpstr>Gray Slide No Logo</vt:lpstr>
      <vt:lpstr>PowerPoint Presentation</vt:lpstr>
      <vt:lpstr>Disclosures</vt:lpstr>
      <vt:lpstr>Part 1: Pain, Opioids, and Opioid Failure</vt:lpstr>
      <vt:lpstr>Learning Objectives</vt:lpstr>
      <vt:lpstr>PowerPoint Presentation</vt:lpstr>
      <vt:lpstr>PowerPoint Presentation</vt:lpstr>
      <vt:lpstr>PowerPoint Presentation</vt:lpstr>
      <vt:lpstr>PowerPoint Presentation</vt:lpstr>
      <vt:lpstr>Opioid Success</vt:lpstr>
      <vt:lpstr>PowerPoint Presentation</vt:lpstr>
      <vt:lpstr>Opioid Safety and Risks</vt:lpstr>
      <vt:lpstr>PowerPoint Presentation</vt:lpstr>
      <vt:lpstr>PowerPoint Presentation</vt:lpstr>
      <vt:lpstr>PowerPoint Presentation</vt:lpstr>
      <vt:lpstr>PowerPoint Presentation</vt:lpstr>
      <vt:lpstr>PowerPoint Presentation</vt:lpstr>
      <vt:lpstr>Two-Month Follow-Up</vt:lpstr>
      <vt:lpstr>Assessing Benefit: PEG scale</vt:lpstr>
      <vt:lpstr>PowerPoint Presentation</vt:lpstr>
      <vt:lpstr>PowerPoint Presentation</vt:lpstr>
      <vt:lpstr>PowerPoint Presentation</vt:lpstr>
      <vt:lpstr>Continuation of Opioids</vt:lpstr>
      <vt:lpstr>Conclusions</vt:lpstr>
      <vt:lpstr>Part 2: Buprenorphine Basics</vt:lpstr>
      <vt:lpstr>Learning objectives</vt:lpstr>
      <vt:lpstr>Pharmacotherapy for Opioid Use Disorder</vt:lpstr>
      <vt:lpstr>Buprenorphine/naloxone  (4:1 combination)</vt:lpstr>
      <vt:lpstr>How Does Buprenorphine Work?</vt:lpstr>
      <vt:lpstr>Mortality Risk during and after buprenorphine treatment</vt:lpstr>
      <vt:lpstr>Buprenorphine Inductions</vt:lpstr>
      <vt:lpstr>Prior to Induction</vt:lpstr>
      <vt:lpstr>Timing of Buprenorphine Induction</vt:lpstr>
      <vt:lpstr>Clinical Opioid Withdrawal Scale (COWS) Rates 11 Withdrawal Symptoms: </vt:lpstr>
      <vt:lpstr>PowerPoint Presentation</vt:lpstr>
      <vt:lpstr>Criteria for Giving First Dose Buprenorphine</vt:lpstr>
      <vt:lpstr>Induction &amp; Stabilization Dosing Schedule Tailor to Patient</vt:lpstr>
      <vt:lpstr>Home Induction</vt:lpstr>
      <vt:lpstr>Home Induction Hand-Out</vt:lpstr>
      <vt:lpstr>Alternative Practice: Microinduction </vt:lpstr>
      <vt:lpstr>Integrating Buprenorphine into Clinical Practice</vt:lpstr>
      <vt:lpstr>Typical Buprenorphine Clinic Schedule</vt:lpstr>
      <vt:lpstr>Part 3: Medications for Opioid Use Disorder</vt:lpstr>
      <vt:lpstr>Objectives</vt:lpstr>
      <vt:lpstr>PowerPoint Presentation</vt:lpstr>
      <vt:lpstr>Methadone: efficacy</vt:lpstr>
      <vt:lpstr>Mortality Risk during and after methadone treatment</vt:lpstr>
      <vt:lpstr>PowerPoint Presentation</vt:lpstr>
      <vt:lpstr> Buprenorphine: efficacy </vt:lpstr>
      <vt:lpstr>Mortality Risk during and after buprenorphine treatment</vt:lpstr>
      <vt:lpstr>New kid in town: buprenorphine XR</vt:lpstr>
      <vt:lpstr>New kid in town:buprenorphine XR</vt:lpstr>
      <vt:lpstr>PowerPoint Presentation</vt:lpstr>
      <vt:lpstr>Naltrexone ER: efficacy</vt:lpstr>
      <vt:lpstr>PowerPoint Presentation</vt:lpstr>
      <vt:lpstr>Efficacy: conclusions</vt:lpstr>
      <vt:lpstr>Induction and other clinical variables</vt:lpstr>
      <vt:lpstr>Methadone induction</vt:lpstr>
      <vt:lpstr>Buprenorphine induction</vt:lpstr>
      <vt:lpstr>Extended release buprenorphine: induction</vt:lpstr>
      <vt:lpstr>Extended release naltrexone: induction</vt:lpstr>
      <vt:lpstr>PowerPoint Presentation</vt:lpstr>
      <vt:lpstr>Recent mortality data</vt:lpstr>
      <vt:lpstr>Other clinical/patient level considerations</vt:lpstr>
      <vt:lpstr>PowerPoint Presentation</vt:lpstr>
      <vt:lpstr>PowerPoint Presentation</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Jonathan Robbins</cp:lastModifiedBy>
  <cp:revision>500</cp:revision>
  <dcterms:created xsi:type="dcterms:W3CDTF">2015-05-18T16:26:35Z</dcterms:created>
  <dcterms:modified xsi:type="dcterms:W3CDTF">2022-06-22T16:47:45Z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0x01010026585DE427A8974DA19DDC1B7C3CD855</vt:lpwstr>
  </property>
</Properties>
</file>