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84" r:id="rId2"/>
    <p:sldId id="269" r:id="rId3"/>
    <p:sldId id="260" r:id="rId4"/>
    <p:sldId id="261" r:id="rId5"/>
    <p:sldId id="262" r:id="rId6"/>
    <p:sldId id="263" r:id="rId7"/>
    <p:sldId id="285" r:id="rId8"/>
    <p:sldId id="280" r:id="rId9"/>
    <p:sldId id="281" r:id="rId10"/>
    <p:sldId id="276" r:id="rId11"/>
    <p:sldId id="278" r:id="rId12"/>
    <p:sldId id="275" r:id="rId13"/>
    <p:sldId id="274" r:id="rId14"/>
    <p:sldId id="277" r:id="rId15"/>
    <p:sldId id="272" r:id="rId16"/>
    <p:sldId id="266" r:id="rId17"/>
    <p:sldId id="283" r:id="rId18"/>
    <p:sldId id="282" r:id="rId19"/>
    <p:sldId id="279" r:id="rId20"/>
    <p:sldId id="264"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Summers" initials="JAS" lastIdx="1" clrIdx="0">
    <p:extLst>
      <p:ext uri="{19B8F6BF-5375-455C-9EA6-DF929625EA0E}">
        <p15:presenceInfo xmlns:p15="http://schemas.microsoft.com/office/powerpoint/2012/main" userId="Jennifer Summ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462" autoAdjust="0"/>
  </p:normalViewPr>
  <p:slideViewPr>
    <p:cSldViewPr snapToGrid="0">
      <p:cViewPr>
        <p:scale>
          <a:sx n="50" d="100"/>
          <a:sy n="50" d="100"/>
        </p:scale>
        <p:origin x="2371" y="16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DC2C0-1D20-4757-9AF9-73BE1E841078}" type="datetimeFigureOut">
              <a:rPr lang="en-US" smtClean="0"/>
              <a:t>6/29/2022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F4707-3252-4B62-82D5-2797F759E786}" type="slidenum">
              <a:rPr lang="en-US" smtClean="0"/>
              <a:t>‹#›</a:t>
            </a:fld>
            <a:endParaRPr lang="en-US"/>
          </a:p>
        </p:txBody>
      </p:sp>
    </p:spTree>
    <p:extLst>
      <p:ext uri="{BB962C8B-B14F-4D97-AF65-F5344CB8AC3E}">
        <p14:creationId xmlns:p14="http://schemas.microsoft.com/office/powerpoint/2010/main" val="20662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ealth.alaska.gov/dph/Director/Documents/opioids/StandingOrder_September3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F5737-35FD-47BA-A724-E3ED2AC6ED42}" type="slidenum">
              <a:rPr lang="en-US" smtClean="0"/>
              <a:t>1</a:t>
            </a:fld>
            <a:endParaRPr lang="en-US" dirty="0"/>
          </a:p>
        </p:txBody>
      </p:sp>
    </p:spTree>
    <p:extLst>
      <p:ext uri="{BB962C8B-B14F-4D97-AF65-F5344CB8AC3E}">
        <p14:creationId xmlns:p14="http://schemas.microsoft.com/office/powerpoint/2010/main" val="2636259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of the products on the website</a:t>
            </a:r>
            <a:r>
              <a:rPr lang="en-US" baseline="0" dirty="0" smtClean="0"/>
              <a:t> is our Overdose Response Kits (also known as </a:t>
            </a:r>
            <a:r>
              <a:rPr lang="en-US" dirty="0" err="1" smtClean="0"/>
              <a:t>Narcan</a:t>
            </a:r>
            <a:r>
              <a:rPr lang="en-US" baseline="0" dirty="0" smtClean="0"/>
              <a:t> kits), which are used for opioid overdose reversal and are extremely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 required tutorial to complete before </a:t>
            </a:r>
            <a:r>
              <a:rPr lang="en-US" baseline="0" dirty="0" err="1" smtClean="0"/>
              <a:t>Narcan</a:t>
            </a:r>
            <a:r>
              <a:rPr lang="en-US" baseline="0" dirty="0" smtClean="0"/>
              <a:t> can be shipped.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8F4707-3252-4B62-82D5-2797F759E786}" type="slidenum">
              <a:rPr lang="en-US" smtClean="0"/>
              <a:t>10</a:t>
            </a:fld>
            <a:endParaRPr lang="en-US"/>
          </a:p>
        </p:txBody>
      </p:sp>
    </p:spTree>
    <p:extLst>
      <p:ext uri="{BB962C8B-B14F-4D97-AF65-F5344CB8AC3E}">
        <p14:creationId xmlns:p14="http://schemas.microsoft.com/office/powerpoint/2010/main" val="13844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Total training module completions: over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330 (including 3 more</a:t>
            </a:r>
            <a:r>
              <a:rPr lang="en-US" sz="1200" kern="1200" baseline="0" dirty="0" smtClean="0">
                <a:solidFill>
                  <a:schemeClr val="tx1"/>
                </a:solidFill>
                <a:effectLst/>
                <a:latin typeface="+mn-lt"/>
                <a:ea typeface="+mn-ea"/>
                <a:cs typeface="+mn-cs"/>
              </a:rPr>
              <a:t> this morning) </a:t>
            </a:r>
            <a:endParaRPr lang="en-US" sz="1200" kern="1200" dirty="0" smtClean="0">
              <a:solidFill>
                <a:schemeClr val="tx1"/>
              </a:solidFill>
              <a:effectLst/>
              <a:latin typeface="+mn-lt"/>
              <a:ea typeface="+mn-ea"/>
              <a:cs typeface="+mn-cs"/>
            </a:endParaRPr>
          </a:p>
          <a:p>
            <a:r>
              <a:rPr lang="en-US" dirty="0" smtClean="0"/>
              <a:t>And we have distributed over 1400 kits throughout Alaska </a:t>
            </a:r>
            <a:endParaRPr lang="en-US" dirty="0"/>
          </a:p>
        </p:txBody>
      </p:sp>
      <p:sp>
        <p:nvSpPr>
          <p:cNvPr id="4" name="Slide Number Placeholder 3"/>
          <p:cNvSpPr>
            <a:spLocks noGrp="1"/>
          </p:cNvSpPr>
          <p:nvPr>
            <p:ph type="sldNum" sz="quarter" idx="10"/>
          </p:nvPr>
        </p:nvSpPr>
        <p:spPr/>
        <p:txBody>
          <a:bodyPr/>
          <a:lstStyle/>
          <a:p>
            <a:fld id="{AB8F4707-3252-4B62-82D5-2797F759E786}" type="slidenum">
              <a:rPr lang="en-US" smtClean="0"/>
              <a:t>11</a:t>
            </a:fld>
            <a:endParaRPr lang="en-US"/>
          </a:p>
        </p:txBody>
      </p:sp>
    </p:spTree>
    <p:extLst>
      <p:ext uri="{BB962C8B-B14F-4D97-AF65-F5344CB8AC3E}">
        <p14:creationId xmlns:p14="http://schemas.microsoft.com/office/powerpoint/2010/main" val="66265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Overdose rescue kits contain several items…Pictured are</a:t>
            </a:r>
            <a:r>
              <a:rPr lang="en-US" baseline="0" dirty="0" smtClean="0"/>
              <a:t> two ways the kits are packaged.</a:t>
            </a:r>
            <a:endParaRPr lang="en-US" dirty="0" smtClean="0"/>
          </a:p>
          <a:p>
            <a:endParaRPr lang="en-US" baseline="0" dirty="0" smtClean="0"/>
          </a:p>
          <a:p>
            <a:r>
              <a:rPr lang="en-US" baseline="0" dirty="0" smtClean="0"/>
              <a:t>-instructions for use</a:t>
            </a:r>
          </a:p>
          <a:p>
            <a:r>
              <a:rPr lang="en-US" baseline="0" dirty="0" smtClean="0"/>
              <a:t>-2 doses of Narcan nasal spray, which is an opioid overdose-reversing drug</a:t>
            </a:r>
          </a:p>
          <a:p>
            <a:r>
              <a:rPr lang="en-US" baseline="0" dirty="0" smtClean="0"/>
              <a:t>-a face-shield for rescue breathing</a:t>
            </a:r>
          </a:p>
          <a:p>
            <a:r>
              <a:rPr lang="en-US" baseline="0" dirty="0" smtClean="0"/>
              <a:t>-1 pair of latex-free rubber gloves</a:t>
            </a:r>
          </a:p>
          <a:p>
            <a:r>
              <a:rPr lang="en-US" baseline="0" dirty="0" smtClean="0"/>
              <a:t>-fentanyl test strip and instructions</a:t>
            </a:r>
          </a:p>
          <a:p>
            <a:endParaRPr lang="en-US" baseline="0" dirty="0" smtClean="0"/>
          </a:p>
          <a:p>
            <a:r>
              <a:rPr lang="en-US" dirty="0" smtClean="0"/>
              <a:t>https://www.iknowmine.org/product/fentanyl-test-strips/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CEF9F2-9C1D-49BD-8842-16633643A87C}" type="slidenum">
              <a:rPr lang="en-US" smtClean="0"/>
              <a:t>12</a:t>
            </a:fld>
            <a:endParaRPr lang="en-US"/>
          </a:p>
        </p:txBody>
      </p:sp>
    </p:spTree>
    <p:extLst>
      <p:ext uri="{BB962C8B-B14F-4D97-AF65-F5344CB8AC3E}">
        <p14:creationId xmlns:p14="http://schemas.microsoft.com/office/powerpoint/2010/main" val="295838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solidFill>
                  <a:srgbClr val="595854"/>
                </a:solidFill>
                <a:latin typeface="Agenda Regular"/>
              </a:rPr>
              <a:t>A wide variety of street drugs can be laced with Fentanyl. Fentanyl and Fentanyl analogs are highly potent synthetic opioids that are responsible for many drug overdoses worldwide.</a:t>
            </a:r>
            <a:br>
              <a:rPr lang="en-US" sz="1200" b="0" i="0" u="none" strike="noStrike" baseline="0" dirty="0" smtClean="0">
                <a:solidFill>
                  <a:srgbClr val="595854"/>
                </a:solidFill>
                <a:latin typeface="Agenda Regular"/>
              </a:rPr>
            </a:br>
            <a:endParaRPr lang="en-US" sz="1200" b="0" i="0" u="none" strike="noStrike" baseline="0" dirty="0" smtClean="0">
              <a:solidFill>
                <a:srgbClr val="595854"/>
              </a:solidFill>
              <a:latin typeface="Agenda Regular"/>
            </a:endParaRPr>
          </a:p>
          <a:p>
            <a:r>
              <a:rPr lang="en-US" sz="1200" b="0" i="0" u="none" strike="noStrike" baseline="0" dirty="0" smtClean="0">
                <a:solidFill>
                  <a:srgbClr val="595854"/>
                </a:solidFill>
                <a:latin typeface="Agenda Regular"/>
              </a:rPr>
              <a:t>Fentanyl is not normally mixed evenly, thus it is important to test substance every time it is intended to be used. In addition, the test strips cannot detect all types of fentanyl. </a:t>
            </a:r>
            <a:br>
              <a:rPr lang="en-US" sz="1200" b="0" i="0" u="none" strike="noStrike" baseline="0" dirty="0" smtClean="0">
                <a:solidFill>
                  <a:srgbClr val="595854"/>
                </a:solidFill>
                <a:latin typeface="Agenda Regular"/>
              </a:rPr>
            </a:br>
            <a:endParaRPr lang="en-US" sz="1200" b="0" i="0" u="none" strike="noStrike" baseline="0" dirty="0" smtClean="0">
              <a:solidFill>
                <a:srgbClr val="595854"/>
              </a:solidFill>
              <a:latin typeface="Agenda Regular"/>
            </a:endParaRPr>
          </a:p>
          <a:p>
            <a:r>
              <a:rPr lang="en-US" sz="1200" b="0" i="0" u="none" strike="noStrike" baseline="0" dirty="0" smtClean="0">
                <a:solidFill>
                  <a:srgbClr val="595854"/>
                </a:solidFill>
                <a:latin typeface="Agenda Regular"/>
              </a:rPr>
              <a:t>You can still overdose even if your strip does not detect Fentanyl in your heroin, cocaine or other street drug. People who use fentanyl test strips accept all responsibility for any injury or death that could occur after taking drugs.</a:t>
            </a:r>
            <a:endParaRPr lang="en-US" dirty="0"/>
          </a:p>
        </p:txBody>
      </p:sp>
      <p:sp>
        <p:nvSpPr>
          <p:cNvPr id="4" name="Slide Number Placeholder 3"/>
          <p:cNvSpPr>
            <a:spLocks noGrp="1"/>
          </p:cNvSpPr>
          <p:nvPr>
            <p:ph type="sldNum" sz="quarter" idx="10"/>
          </p:nvPr>
        </p:nvSpPr>
        <p:spPr/>
        <p:txBody>
          <a:bodyPr/>
          <a:lstStyle/>
          <a:p>
            <a:fld id="{CCCEF9F2-9C1D-49BD-8842-16633643A87C}" type="slidenum">
              <a:rPr lang="en-US" smtClean="0"/>
              <a:t>13</a:t>
            </a:fld>
            <a:endParaRPr lang="en-US"/>
          </a:p>
        </p:txBody>
      </p:sp>
    </p:spTree>
    <p:extLst>
      <p:ext uri="{BB962C8B-B14F-4D97-AF65-F5344CB8AC3E}">
        <p14:creationId xmlns:p14="http://schemas.microsoft.com/office/powerpoint/2010/main" val="140240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products I want to talk more about is the HR kits.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include </a:t>
            </a:r>
            <a:r>
              <a:rPr lang="en-US" sz="1200" kern="1200" baseline="0" dirty="0" smtClean="0">
                <a:solidFill>
                  <a:schemeClr val="tx1"/>
                </a:solidFill>
                <a:effectLst/>
                <a:latin typeface="+mn-lt"/>
                <a:ea typeface="+mn-ea"/>
                <a:cs typeface="+mn-cs"/>
              </a:rPr>
              <a:t>various supplies that reduce the harm from injection drug use – syringes, cleaning supplies, fentanyl testing strips and much more.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Over 460 Harm Reduction Kits have been dispersed this year by the HIV/STD Prevention Program.</a:t>
            </a:r>
          </a:p>
          <a:p>
            <a:r>
              <a:rPr lang="en-US" sz="1200" b="1" kern="1200" dirty="0" smtClean="0">
                <a:solidFill>
                  <a:schemeClr val="tx1"/>
                </a:solidFill>
                <a:effectLst/>
                <a:latin typeface="+mn-lt"/>
                <a:ea typeface="+mn-ea"/>
                <a:cs typeface="+mn-cs"/>
              </a:rPr>
              <a:t>Kits have</a:t>
            </a:r>
            <a:r>
              <a:rPr lang="en-US" sz="1200" b="1" kern="1200" baseline="0" dirty="0" smtClean="0">
                <a:solidFill>
                  <a:schemeClr val="tx1"/>
                </a:solidFill>
                <a:effectLst/>
                <a:latin typeface="+mn-lt"/>
                <a:ea typeface="+mn-ea"/>
                <a:cs typeface="+mn-cs"/>
              </a:rPr>
              <a:t> been</a:t>
            </a:r>
            <a:r>
              <a:rPr lang="en-US" sz="1200" b="1" kern="120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dispersed to ANTHC providers like the HIV Clinical services and Liver and hepatitis program. As well as both individuals and providers in 18 communities in 13 tribal health organization service regions.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currently applying for f</a:t>
            </a:r>
            <a:r>
              <a:rPr lang="en-US" sz="1200" kern="1200" dirty="0" smtClean="0">
                <a:solidFill>
                  <a:schemeClr val="tx1"/>
                </a:solidFill>
                <a:effectLst/>
                <a:latin typeface="+mn-lt"/>
                <a:ea typeface="+mn-ea"/>
                <a:cs typeface="+mn-cs"/>
              </a:rPr>
              <a:t>unding for additional supplies to continue to make and provide</a:t>
            </a:r>
            <a:r>
              <a:rPr lang="en-US" sz="1200" kern="1200" baseline="0" dirty="0" smtClean="0">
                <a:solidFill>
                  <a:schemeClr val="tx1"/>
                </a:solidFill>
                <a:effectLst/>
                <a:latin typeface="+mn-lt"/>
                <a:ea typeface="+mn-ea"/>
                <a:cs typeface="+mn-cs"/>
              </a:rPr>
              <a:t> these kits. </a:t>
            </a:r>
            <a:endParaRPr lang="en-US" dirty="0"/>
          </a:p>
        </p:txBody>
      </p:sp>
      <p:sp>
        <p:nvSpPr>
          <p:cNvPr id="4" name="Slide Number Placeholder 3"/>
          <p:cNvSpPr>
            <a:spLocks noGrp="1"/>
          </p:cNvSpPr>
          <p:nvPr>
            <p:ph type="sldNum" sz="quarter" idx="10"/>
          </p:nvPr>
        </p:nvSpPr>
        <p:spPr/>
        <p:txBody>
          <a:bodyPr/>
          <a:lstStyle/>
          <a:p>
            <a:fld id="{36F5E931-1C2C-4BD9-8E0C-EEB516A725C8}" type="slidenum">
              <a:rPr lang="en-US" smtClean="0"/>
              <a:t>15</a:t>
            </a:fld>
            <a:endParaRPr lang="en-US"/>
          </a:p>
        </p:txBody>
      </p:sp>
    </p:spTree>
    <p:extLst>
      <p:ext uri="{BB962C8B-B14F-4D97-AF65-F5344CB8AC3E}">
        <p14:creationId xmlns:p14="http://schemas.microsoft.com/office/powerpoint/2010/main" val="138500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these on </a:t>
            </a:r>
            <a:r>
              <a:rPr lang="en-US" dirty="0" err="1" smtClean="0"/>
              <a:t>Youtube</a:t>
            </a:r>
            <a:r>
              <a:rPr lang="en-US" dirty="0" smtClean="0"/>
              <a:t> </a:t>
            </a:r>
          </a:p>
          <a:p>
            <a:endParaRPr lang="en-US" dirty="0" smtClean="0"/>
          </a:p>
          <a:p>
            <a:r>
              <a:rPr lang="en-US" dirty="0" smtClean="0"/>
              <a:t>Additional resources </a:t>
            </a:r>
          </a:p>
          <a:p>
            <a:r>
              <a:rPr lang="en-US" dirty="0" smtClean="0"/>
              <a:t>Addiction</a:t>
            </a:r>
            <a:r>
              <a:rPr lang="en-US" baseline="0" dirty="0" smtClean="0"/>
              <a:t> ECHO </a:t>
            </a:r>
            <a:endParaRPr lang="en-US" dirty="0"/>
          </a:p>
        </p:txBody>
      </p:sp>
      <p:sp>
        <p:nvSpPr>
          <p:cNvPr id="4" name="Slide Number Placeholder 3"/>
          <p:cNvSpPr>
            <a:spLocks noGrp="1"/>
          </p:cNvSpPr>
          <p:nvPr>
            <p:ph type="sldNum" sz="quarter" idx="10"/>
          </p:nvPr>
        </p:nvSpPr>
        <p:spPr/>
        <p:txBody>
          <a:bodyPr/>
          <a:lstStyle/>
          <a:p>
            <a:fld id="{AB8F4707-3252-4B62-82D5-2797F759E786}" type="slidenum">
              <a:rPr lang="en-US" smtClean="0"/>
              <a:t>16</a:t>
            </a:fld>
            <a:endParaRPr lang="en-US"/>
          </a:p>
        </p:txBody>
      </p:sp>
    </p:spTree>
    <p:extLst>
      <p:ext uri="{BB962C8B-B14F-4D97-AF65-F5344CB8AC3E}">
        <p14:creationId xmlns:p14="http://schemas.microsoft.com/office/powerpoint/2010/main" val="393589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resources </a:t>
            </a:r>
          </a:p>
          <a:p>
            <a:r>
              <a:rPr lang="en-US" dirty="0" smtClean="0"/>
              <a:t>Addiction</a:t>
            </a:r>
            <a:r>
              <a:rPr lang="en-US" baseline="0" dirty="0" smtClean="0"/>
              <a:t> ECHO </a:t>
            </a:r>
            <a:endParaRPr lang="en-US" dirty="0"/>
          </a:p>
        </p:txBody>
      </p:sp>
      <p:sp>
        <p:nvSpPr>
          <p:cNvPr id="4" name="Slide Number Placeholder 3"/>
          <p:cNvSpPr>
            <a:spLocks noGrp="1"/>
          </p:cNvSpPr>
          <p:nvPr>
            <p:ph type="sldNum" sz="quarter" idx="10"/>
          </p:nvPr>
        </p:nvSpPr>
        <p:spPr/>
        <p:txBody>
          <a:bodyPr/>
          <a:lstStyle/>
          <a:p>
            <a:fld id="{AB8F4707-3252-4B62-82D5-2797F759E786}" type="slidenum">
              <a:rPr lang="en-US" smtClean="0"/>
              <a:t>17</a:t>
            </a:fld>
            <a:endParaRPr lang="en-US"/>
          </a:p>
        </p:txBody>
      </p:sp>
    </p:spTree>
    <p:extLst>
      <p:ext uri="{BB962C8B-B14F-4D97-AF65-F5344CB8AC3E}">
        <p14:creationId xmlns:p14="http://schemas.microsoft.com/office/powerpoint/2010/main" val="359596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the process for </a:t>
            </a:r>
            <a:r>
              <a:rPr lang="en-US" dirty="0" smtClean="0">
                <a:solidFill>
                  <a:srgbClr val="FF0000"/>
                </a:solidFill>
              </a:rPr>
              <a:t>Leadership</a:t>
            </a:r>
            <a:r>
              <a:rPr lang="en-US" dirty="0" smtClean="0"/>
              <a:t> Approval </a:t>
            </a:r>
          </a:p>
          <a:p>
            <a:r>
              <a:rPr lang="en-US" dirty="0" smtClean="0"/>
              <a:t>Development of Policies and Procedures</a:t>
            </a:r>
          </a:p>
          <a:p>
            <a:r>
              <a:rPr lang="en-US" dirty="0" smtClean="0"/>
              <a:t>Revising training and supply systems</a:t>
            </a:r>
          </a:p>
          <a:p>
            <a:r>
              <a:rPr lang="en-US" dirty="0" smtClean="0"/>
              <a:t>Developing a marketing strategy-</a:t>
            </a:r>
            <a:r>
              <a:rPr lang="en-US" baseline="0" dirty="0" smtClean="0"/>
              <a:t> </a:t>
            </a:r>
            <a:r>
              <a:rPr lang="en-US" dirty="0" smtClean="0"/>
              <a:t>Educational material development and distribution</a:t>
            </a:r>
          </a:p>
          <a:p>
            <a:r>
              <a:rPr lang="en-US" dirty="0" smtClean="0"/>
              <a:t>Expansion of program in Years 2-4</a:t>
            </a:r>
          </a:p>
          <a:p>
            <a:pPr lvl="1"/>
            <a:r>
              <a:rPr lang="en-US" dirty="0" smtClean="0"/>
              <a:t>Nine rural community partners through grant cycle</a:t>
            </a:r>
          </a:p>
          <a:p>
            <a:pPr lvl="1"/>
            <a:r>
              <a:rPr lang="en-US" dirty="0" smtClean="0"/>
              <a:t>Technical assistance and workplace policy toolkit</a:t>
            </a:r>
          </a:p>
          <a:p>
            <a:endParaRPr lang="en-US" dirty="0"/>
          </a:p>
        </p:txBody>
      </p:sp>
      <p:sp>
        <p:nvSpPr>
          <p:cNvPr id="4" name="Slide Number Placeholder 3"/>
          <p:cNvSpPr>
            <a:spLocks noGrp="1"/>
          </p:cNvSpPr>
          <p:nvPr>
            <p:ph type="sldNum" sz="quarter" idx="10"/>
          </p:nvPr>
        </p:nvSpPr>
        <p:spPr/>
        <p:txBody>
          <a:bodyPr/>
          <a:lstStyle/>
          <a:p>
            <a:fld id="{AB8F4707-3252-4B62-82D5-2797F759E786}" type="slidenum">
              <a:rPr lang="en-US" smtClean="0"/>
              <a:t>18</a:t>
            </a:fld>
            <a:endParaRPr lang="en-US"/>
          </a:p>
        </p:txBody>
      </p:sp>
    </p:spTree>
    <p:extLst>
      <p:ext uri="{BB962C8B-B14F-4D97-AF65-F5344CB8AC3E}">
        <p14:creationId xmlns:p14="http://schemas.microsoft.com/office/powerpoint/2010/main" val="311022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F4707-3252-4B62-82D5-2797F759E786}" type="slidenum">
              <a:rPr lang="en-US" smtClean="0"/>
              <a:t>21</a:t>
            </a:fld>
            <a:endParaRPr lang="en-US"/>
          </a:p>
        </p:txBody>
      </p:sp>
    </p:spTree>
    <p:extLst>
      <p:ext uri="{BB962C8B-B14F-4D97-AF65-F5344CB8AC3E}">
        <p14:creationId xmlns:p14="http://schemas.microsoft.com/office/powerpoint/2010/main" val="234179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Substance Misuse Prevention Program works in collaboration with Tribes and Tribal health organizations to prevent substance misuse and dependence in the communities we serve and encourage enhancement of healthy, supportive community environments.</a:t>
            </a: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Harm </a:t>
            </a:r>
            <a:r>
              <a:rPr lang="en-US" sz="1200" kern="1200" dirty="0" smtClean="0">
                <a:solidFill>
                  <a:schemeClr val="tx1"/>
                </a:solidFill>
                <a:effectLst/>
                <a:latin typeface="+mn-lt"/>
                <a:ea typeface="+mn-ea"/>
                <a:cs typeface="+mn-cs"/>
              </a:rPr>
              <a:t>reduction is a public health philosophy that refers to policies, programs, and practices that aim to minimize negative health, social and legal impacts associated with drug use, drug policies and laws. </a:t>
            </a:r>
          </a:p>
          <a:p>
            <a:r>
              <a:rPr lang="en-US" sz="1200" kern="1200" dirty="0" smtClean="0">
                <a:solidFill>
                  <a:schemeClr val="tx1"/>
                </a:solidFill>
                <a:effectLst/>
                <a:latin typeface="+mn-lt"/>
                <a:ea typeface="+mn-ea"/>
                <a:cs typeface="+mn-cs"/>
              </a:rPr>
              <a:t>It focuses on positive change, safety and working with people without judgement, discrimination, coercion, or requiring that they stop using drugs as a precondition for support. It</a:t>
            </a:r>
            <a:r>
              <a:rPr lang="en-US" sz="1200" kern="1200" baseline="0" dirty="0" smtClean="0">
                <a:solidFill>
                  <a:schemeClr val="tx1"/>
                </a:solidFill>
                <a:effectLst/>
                <a:latin typeface="+mn-lt"/>
                <a:ea typeface="+mn-ea"/>
                <a:cs typeface="+mn-cs"/>
              </a:rPr>
              <a:t> is an approach that meets people where they’re at. </a:t>
            </a:r>
            <a:endParaRPr lang="en-US" dirty="0"/>
          </a:p>
        </p:txBody>
      </p:sp>
      <p:sp>
        <p:nvSpPr>
          <p:cNvPr id="4" name="Slide Number Placeholder 3"/>
          <p:cNvSpPr>
            <a:spLocks noGrp="1"/>
          </p:cNvSpPr>
          <p:nvPr>
            <p:ph type="sldNum" sz="quarter" idx="10"/>
          </p:nvPr>
        </p:nvSpPr>
        <p:spPr/>
        <p:txBody>
          <a:bodyPr/>
          <a:lstStyle/>
          <a:p>
            <a:fld id="{36F5E931-1C2C-4BD9-8E0C-EEB516A725C8}" type="slidenum">
              <a:rPr lang="en-US" smtClean="0"/>
              <a:t>2</a:t>
            </a:fld>
            <a:endParaRPr lang="en-US"/>
          </a:p>
        </p:txBody>
      </p:sp>
    </p:spTree>
    <p:extLst>
      <p:ext uri="{BB962C8B-B14F-4D97-AF65-F5344CB8AC3E}">
        <p14:creationId xmlns:p14="http://schemas.microsoft.com/office/powerpoint/2010/main" val="350588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200" dirty="0" smtClean="0">
                <a:solidFill>
                  <a:schemeClr val="tx1"/>
                </a:solidFill>
              </a:rPr>
              <a:t>Harm reduction is a public health philosophy that refers to policies, programs, and practices that aim to minimize negative health, social and legal impacts associated with drug use, drug policies and laws. </a:t>
            </a:r>
          </a:p>
          <a:p>
            <a:pPr>
              <a:lnSpc>
                <a:spcPct val="90000"/>
              </a:lnSpc>
            </a:pPr>
            <a:r>
              <a:rPr lang="en-US" sz="2200" dirty="0" smtClean="0">
                <a:solidFill>
                  <a:schemeClr val="tx1"/>
                </a:solidFill>
              </a:rPr>
              <a:t>Harm reduction focuses on positive change, safety and working with people without:</a:t>
            </a:r>
          </a:p>
          <a:p>
            <a:pPr lvl="1">
              <a:lnSpc>
                <a:spcPct val="90000"/>
              </a:lnSpc>
              <a:buClr>
                <a:schemeClr val="accent1"/>
              </a:buClr>
            </a:pPr>
            <a:r>
              <a:rPr lang="en-US" sz="2000" dirty="0" smtClean="0">
                <a:solidFill>
                  <a:schemeClr val="tx1"/>
                </a:solidFill>
              </a:rPr>
              <a:t>Judgement </a:t>
            </a:r>
          </a:p>
          <a:p>
            <a:pPr lvl="1">
              <a:lnSpc>
                <a:spcPct val="90000"/>
              </a:lnSpc>
              <a:buClr>
                <a:schemeClr val="accent1"/>
              </a:buClr>
            </a:pPr>
            <a:r>
              <a:rPr lang="en-US" sz="2000" dirty="0" smtClean="0">
                <a:solidFill>
                  <a:schemeClr val="tx1"/>
                </a:solidFill>
              </a:rPr>
              <a:t>Discrimination </a:t>
            </a:r>
          </a:p>
          <a:p>
            <a:pPr lvl="1">
              <a:lnSpc>
                <a:spcPct val="90000"/>
              </a:lnSpc>
              <a:buClr>
                <a:schemeClr val="accent1"/>
              </a:buClr>
            </a:pPr>
            <a:r>
              <a:rPr lang="en-US" sz="2000" dirty="0" smtClean="0">
                <a:solidFill>
                  <a:schemeClr val="tx1"/>
                </a:solidFill>
              </a:rPr>
              <a:t>Coercion </a:t>
            </a:r>
          </a:p>
          <a:p>
            <a:pPr lvl="1">
              <a:lnSpc>
                <a:spcPct val="90000"/>
              </a:lnSpc>
              <a:buClr>
                <a:schemeClr val="accent1"/>
              </a:buClr>
            </a:pPr>
            <a:r>
              <a:rPr lang="en-US" sz="2000" dirty="0" smtClean="0">
                <a:solidFill>
                  <a:schemeClr val="tx1"/>
                </a:solidFill>
              </a:rPr>
              <a:t>Or requiring that they stop using drugs as a precondition for support. </a:t>
            </a:r>
          </a:p>
          <a:p>
            <a:pPr>
              <a:lnSpc>
                <a:spcPct val="90000"/>
              </a:lnSpc>
            </a:pPr>
            <a:r>
              <a:rPr lang="en-US" sz="2200" dirty="0" smtClean="0">
                <a:solidFill>
                  <a:schemeClr val="tx1"/>
                </a:solidFill>
              </a:rPr>
              <a:t>A few examples of harm reduction are seat belts, speed limits, syringe exchange, fentanyl testing strips, etc.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827043-BA7E-40A3-9E22-0FC195BB972A}" type="slidenum">
              <a:rPr lang="en-US" smtClean="0"/>
              <a:t>3</a:t>
            </a:fld>
            <a:endParaRPr lang="en-US"/>
          </a:p>
        </p:txBody>
      </p:sp>
    </p:spTree>
    <p:extLst>
      <p:ext uri="{BB962C8B-B14F-4D97-AF65-F5344CB8AC3E}">
        <p14:creationId xmlns:p14="http://schemas.microsoft.com/office/powerpoint/2010/main" val="14816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27043-BA7E-40A3-9E22-0FC195BB972A}" type="slidenum">
              <a:rPr lang="en-US" smtClean="0"/>
              <a:t>4</a:t>
            </a:fld>
            <a:endParaRPr lang="en-US"/>
          </a:p>
        </p:txBody>
      </p:sp>
    </p:spTree>
    <p:extLst>
      <p:ext uri="{BB962C8B-B14F-4D97-AF65-F5344CB8AC3E}">
        <p14:creationId xmlns:p14="http://schemas.microsoft.com/office/powerpoint/2010/main" val="92949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 October 2017, the President declared the opioid overdose epidemic to be a public health emergency.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Naloxone is a very effective drug for reversing opioid overdoses.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Police officers, emergency medical services providers, and non-emergency professional responders carry the drug for that purpose. The Surgeon General of the United States is also urging others who may encounter people at risk for opioid overdose to have naloxone available and to learn how to use it to save lives.</a:t>
            </a:r>
            <a:endParaRPr lang="en-US" sz="1200" kern="1200" dirty="0" smtClean="0">
              <a:solidFill>
                <a:schemeClr val="tx1"/>
              </a:solidFill>
              <a:effectLst/>
              <a:latin typeface="+mn-lt"/>
              <a:ea typeface="+mn-ea"/>
              <a:cs typeface="+mn-cs"/>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1827043-BA7E-40A3-9E22-0FC195BB972A}" type="slidenum">
              <a:rPr lang="en-US" smtClean="0"/>
              <a:t>5</a:t>
            </a:fld>
            <a:endParaRPr lang="en-US"/>
          </a:p>
        </p:txBody>
      </p:sp>
    </p:spTree>
    <p:extLst>
      <p:ext uri="{BB962C8B-B14F-4D97-AF65-F5344CB8AC3E}">
        <p14:creationId xmlns:p14="http://schemas.microsoft.com/office/powerpoint/2010/main" val="236791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0" i="0" kern="1200" dirty="0" smtClean="0">
                <a:solidFill>
                  <a:schemeClr val="tx1"/>
                </a:solidFill>
                <a:effectLst/>
                <a:latin typeface="+mn-lt"/>
                <a:ea typeface="+mn-ea"/>
                <a:cs typeface="+mn-cs"/>
              </a:rPr>
              <a:t>Project HOPE is able to directly provide naloxone medication to Alaskans. Under the authority of AS 17.20.085 and a February 14, 2017 Declaration of Disaster Emergency, </a:t>
            </a:r>
            <a:r>
              <a:rPr lang="en-US" sz="1200" b="1" i="0" u="none" strike="noStrike" kern="1200" dirty="0" smtClean="0">
                <a:solidFill>
                  <a:schemeClr val="tx1"/>
                </a:solidFill>
                <a:effectLst/>
                <a:latin typeface="+mn-lt"/>
                <a:ea typeface="+mn-ea"/>
                <a:cs typeface="+mn-cs"/>
                <a:hlinkClick r:id="rId3"/>
              </a:rPr>
              <a:t>a medical standing order</a:t>
            </a:r>
            <a:r>
              <a:rPr lang="en-US" sz="1200" b="0" i="0" kern="1200" dirty="0" smtClean="0">
                <a:solidFill>
                  <a:schemeClr val="tx1"/>
                </a:solidFill>
                <a:effectLst/>
                <a:latin typeface="+mn-lt"/>
                <a:ea typeface="+mn-ea"/>
                <a:cs typeface="+mn-cs"/>
              </a:rPr>
              <a:t> authorizes any approved Department of Health and Social Services Project HOPE Overdose Response Program (ORP) to maintain supplies of opioid overdose rescue kits for the purpose of distributing/administering to a person at risk of experiencing an opioid overdose or a family member, friend, caregiver, or other person in a position to administer the opioid overdose drug naloxone (i.e., </a:t>
            </a:r>
            <a:r>
              <a:rPr lang="en-US" sz="1200" b="0" i="0" kern="1200" dirty="0" err="1" smtClean="0">
                <a:solidFill>
                  <a:schemeClr val="tx1"/>
                </a:solidFill>
                <a:effectLst/>
                <a:latin typeface="+mn-lt"/>
                <a:ea typeface="+mn-ea"/>
                <a:cs typeface="+mn-cs"/>
              </a:rPr>
              <a:t>Narcan</a:t>
            </a:r>
            <a:r>
              <a:rPr lang="en-US" sz="1200" b="0" i="0" kern="1200" dirty="0" smtClean="0">
                <a:solidFill>
                  <a:schemeClr val="tx1"/>
                </a:solidFill>
                <a:effectLst/>
                <a:latin typeface="+mn-lt"/>
                <a:ea typeface="+mn-ea"/>
                <a:cs typeface="+mn-cs"/>
              </a:rPr>
              <a:t> ® Nasal Spray) to a person at risk of experiencing an opioid overdose.</a:t>
            </a:r>
          </a:p>
          <a:p>
            <a:pPr>
              <a:spcBef>
                <a:spcPct val="0"/>
              </a:spcBef>
            </a:pPr>
            <a:endParaRPr lang="en-US" altLang="en-US" dirty="0" smtClean="0"/>
          </a:p>
          <a:p>
            <a:pPr>
              <a:spcBef>
                <a:spcPct val="0"/>
              </a:spcBef>
            </a:pPr>
            <a:r>
              <a:rPr lang="en-US" altLang="en-US" b="1" dirty="0" smtClean="0"/>
              <a:t>In Feb</a:t>
            </a:r>
            <a:r>
              <a:rPr lang="en-US" altLang="en-US" b="1" baseline="0" dirty="0" smtClean="0"/>
              <a:t> 2022, the standing order was updated. It now includes additional (FDA approved) naloxone nasal sprays. Examples include: </a:t>
            </a:r>
          </a:p>
          <a:p>
            <a:pPr>
              <a:spcBef>
                <a:spcPct val="0"/>
              </a:spcBef>
            </a:pPr>
            <a:r>
              <a:rPr lang="en-US" altLang="en-US" b="1" baseline="0" dirty="0" smtClean="0"/>
              <a:t>- </a:t>
            </a:r>
            <a:r>
              <a:rPr lang="en-US" altLang="en-US" b="1" baseline="0" dirty="0" err="1" smtClean="0"/>
              <a:t>Narcan</a:t>
            </a:r>
            <a:r>
              <a:rPr lang="en-US" altLang="en-US" b="1" baseline="0" dirty="0" smtClean="0"/>
              <a:t> (4mg) Nasal Spray- 2 pack (the original FDA approved treatment)</a:t>
            </a:r>
          </a:p>
          <a:p>
            <a:pPr marL="171450" indent="-171450">
              <a:spcBef>
                <a:spcPct val="0"/>
              </a:spcBef>
              <a:buFontTx/>
              <a:buChar char="-"/>
            </a:pPr>
            <a:r>
              <a:rPr lang="en-US" altLang="en-US" b="1" baseline="0" dirty="0" err="1" smtClean="0"/>
              <a:t>Kloxxado</a:t>
            </a:r>
            <a:r>
              <a:rPr lang="en-US" altLang="en-US" b="1" baseline="0" dirty="0" smtClean="0"/>
              <a:t> (8mg) Nasal Spray- 2 pack </a:t>
            </a:r>
          </a:p>
          <a:p>
            <a:pPr marL="171450" indent="-171450">
              <a:spcBef>
                <a:spcPct val="0"/>
              </a:spcBef>
              <a:buFontTx/>
              <a:buChar char="-"/>
            </a:pPr>
            <a:endParaRPr lang="en-US" altLang="en-US" b="1" baseline="0" dirty="0" smtClean="0"/>
          </a:p>
          <a:p>
            <a:pPr marL="0" indent="0">
              <a:spcBef>
                <a:spcPct val="0"/>
              </a:spcBef>
              <a:buFontTx/>
              <a:buNone/>
            </a:pPr>
            <a:r>
              <a:rPr lang="en-US" altLang="en-US" b="1" baseline="0" dirty="0" smtClean="0"/>
              <a:t>ANTHC is an ORP and will start dispersing </a:t>
            </a:r>
            <a:r>
              <a:rPr lang="en-US" altLang="en-US" b="1" baseline="0" dirty="0" err="1" smtClean="0"/>
              <a:t>Kloxxado</a:t>
            </a:r>
            <a:r>
              <a:rPr lang="en-US" altLang="en-US" b="1" baseline="0" dirty="0" smtClean="0"/>
              <a:t> in May 2022</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09443" indent="-272863">
              <a:defRPr>
                <a:solidFill>
                  <a:schemeClr val="tx1"/>
                </a:solidFill>
                <a:latin typeface="Calibri" panose="020F0502020204030204" pitchFamily="34" charset="0"/>
              </a:defRPr>
            </a:lvl2pPr>
            <a:lvl3pPr marL="1091451" indent="-218290">
              <a:defRPr>
                <a:solidFill>
                  <a:schemeClr val="tx1"/>
                </a:solidFill>
                <a:latin typeface="Calibri" panose="020F0502020204030204" pitchFamily="34" charset="0"/>
              </a:defRPr>
            </a:lvl3pPr>
            <a:lvl4pPr marL="1528031" indent="-218290">
              <a:defRPr>
                <a:solidFill>
                  <a:schemeClr val="tx1"/>
                </a:solidFill>
                <a:latin typeface="Calibri" panose="020F0502020204030204" pitchFamily="34" charset="0"/>
              </a:defRPr>
            </a:lvl4pPr>
            <a:lvl5pPr marL="1964611" indent="-218290">
              <a:defRPr>
                <a:solidFill>
                  <a:schemeClr val="tx1"/>
                </a:solidFill>
                <a:latin typeface="Calibri" panose="020F0502020204030204" pitchFamily="34" charset="0"/>
              </a:defRPr>
            </a:lvl5pPr>
            <a:lvl6pPr marL="2401192" indent="-218290" fontAlgn="base">
              <a:spcBef>
                <a:spcPct val="0"/>
              </a:spcBef>
              <a:spcAft>
                <a:spcPct val="0"/>
              </a:spcAft>
              <a:defRPr>
                <a:solidFill>
                  <a:schemeClr val="tx1"/>
                </a:solidFill>
                <a:latin typeface="Calibri" panose="020F0502020204030204" pitchFamily="34" charset="0"/>
              </a:defRPr>
            </a:lvl6pPr>
            <a:lvl7pPr marL="2837772" indent="-218290" fontAlgn="base">
              <a:spcBef>
                <a:spcPct val="0"/>
              </a:spcBef>
              <a:spcAft>
                <a:spcPct val="0"/>
              </a:spcAft>
              <a:defRPr>
                <a:solidFill>
                  <a:schemeClr val="tx1"/>
                </a:solidFill>
                <a:latin typeface="Calibri" panose="020F0502020204030204" pitchFamily="34" charset="0"/>
              </a:defRPr>
            </a:lvl7pPr>
            <a:lvl8pPr marL="3274352" indent="-218290" fontAlgn="base">
              <a:spcBef>
                <a:spcPct val="0"/>
              </a:spcBef>
              <a:spcAft>
                <a:spcPct val="0"/>
              </a:spcAft>
              <a:defRPr>
                <a:solidFill>
                  <a:schemeClr val="tx1"/>
                </a:solidFill>
                <a:latin typeface="Calibri" panose="020F0502020204030204" pitchFamily="34" charset="0"/>
              </a:defRPr>
            </a:lvl8pPr>
            <a:lvl9pPr marL="3710932" indent="-218290" fontAlgn="base">
              <a:spcBef>
                <a:spcPct val="0"/>
              </a:spcBef>
              <a:spcAft>
                <a:spcPct val="0"/>
              </a:spcAft>
              <a:defRPr>
                <a:solidFill>
                  <a:schemeClr val="tx1"/>
                </a:solidFill>
                <a:latin typeface="Calibri" panose="020F0502020204030204" pitchFamily="34" charset="0"/>
              </a:defRPr>
            </a:lvl9pPr>
          </a:lstStyle>
          <a:p>
            <a:fld id="{F08057CB-CF2B-4F74-B23A-CC31925485BF}" type="slidenum">
              <a:rPr lang="en-US" altLang="en-US"/>
              <a:pPr/>
              <a:t>6</a:t>
            </a:fld>
            <a:endParaRPr lang="en-US" altLang="en-US"/>
          </a:p>
        </p:txBody>
      </p:sp>
    </p:spTree>
    <p:extLst>
      <p:ext uri="{BB962C8B-B14F-4D97-AF65-F5344CB8AC3E}">
        <p14:creationId xmlns:p14="http://schemas.microsoft.com/office/powerpoint/2010/main" val="334307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Project HOPE is working with community organizations to distribute or administer </a:t>
            </a:r>
            <a:r>
              <a:rPr lang="en-US" sz="1200" b="0" i="0" kern="1200" dirty="0" err="1" smtClean="0">
                <a:solidFill>
                  <a:schemeClr val="tx1"/>
                </a:solidFill>
                <a:effectLst/>
                <a:latin typeface="+mn-lt"/>
                <a:ea typeface="+mn-ea"/>
                <a:cs typeface="+mn-cs"/>
              </a:rPr>
              <a:t>Narcan</a:t>
            </a:r>
            <a:r>
              <a:rPr lang="en-US" sz="1200" b="0" i="0" kern="1200" dirty="0" smtClean="0">
                <a:solidFill>
                  <a:schemeClr val="tx1"/>
                </a:solidFill>
                <a:effectLst/>
                <a:latin typeface="+mn-lt"/>
                <a:ea typeface="+mn-ea"/>
                <a:cs typeface="+mn-cs"/>
              </a:rPr>
              <a:t>® in Alaska.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OSMAP’s Project HOPE distributed over 12,000 opioid-reversing naloxone rescue kits and provided training on use to first responders across the state. Project HOPE also trained and approved 29 Opioid Response Programs to help ensure rescue kit training and distribution continues at the local level.</a:t>
            </a:r>
          </a:p>
          <a:p>
            <a:endParaRPr lang="en-US" sz="1200" b="0" i="0" kern="1200" dirty="0" smtClean="0">
              <a:solidFill>
                <a:schemeClr val="tx1"/>
              </a:solidFill>
              <a:effectLst/>
              <a:latin typeface="+mn-lt"/>
              <a:ea typeface="+mn-ea"/>
              <a:cs typeface="+mn-cs"/>
            </a:endParaRPr>
          </a:p>
          <a:p>
            <a:r>
              <a:rPr lang="en-US" dirty="0" smtClean="0"/>
              <a:t>To Find a Project Hope location near you- visit their website. </a:t>
            </a:r>
            <a:endParaRPr lang="en-US" dirty="0"/>
          </a:p>
        </p:txBody>
      </p:sp>
      <p:sp>
        <p:nvSpPr>
          <p:cNvPr id="4" name="Slide Number Placeholder 3"/>
          <p:cNvSpPr>
            <a:spLocks noGrp="1"/>
          </p:cNvSpPr>
          <p:nvPr>
            <p:ph type="sldNum" sz="quarter" idx="10"/>
          </p:nvPr>
        </p:nvSpPr>
        <p:spPr/>
        <p:txBody>
          <a:bodyPr/>
          <a:lstStyle/>
          <a:p>
            <a:fld id="{AB8F4707-3252-4B62-82D5-2797F759E786}" type="slidenum">
              <a:rPr lang="en-US" smtClean="0"/>
              <a:t>7</a:t>
            </a:fld>
            <a:endParaRPr lang="en-US"/>
          </a:p>
        </p:txBody>
      </p:sp>
    </p:spTree>
    <p:extLst>
      <p:ext uri="{BB962C8B-B14F-4D97-AF65-F5344CB8AC3E}">
        <p14:creationId xmlns:p14="http://schemas.microsoft.com/office/powerpoint/2010/main" val="185741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ANTHC’s Substance Misuse Prevention Program works to prevent substance misuse and dependence in the communities we serve.</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Substance Misuse Prevention Program works in collaboration with Tribes and Tribal health organizations to prevent substance misuse and dependence in the communities we serve and encourage enhancement of healthy, supportive community environments.</a:t>
            </a:r>
          </a:p>
          <a:p>
            <a:endParaRPr lang="en-US" dirty="0" smtClean="0"/>
          </a:p>
          <a:p>
            <a:r>
              <a:rPr lang="en-US" baseline="0" dirty="0" smtClean="0"/>
              <a:t>One of the goals through all of our initiatives is to increase awareness of this incredible resource that has been developed. </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8</a:t>
            </a:fld>
            <a:endParaRPr lang="en-US"/>
          </a:p>
        </p:txBody>
      </p:sp>
    </p:spTree>
    <p:extLst>
      <p:ext uri="{BB962C8B-B14F-4D97-AF65-F5344CB8AC3E}">
        <p14:creationId xmlns:p14="http://schemas.microsoft.com/office/powerpoint/2010/main" val="246409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initiative is a collaboration with the Wellness and Prevention department HIV/STD prevention program. Together we raise awareness about harm reduction, substance misuse or HIV/STI’s and then refer them to the </a:t>
            </a:r>
            <a:r>
              <a:rPr lang="en-US" baseline="0" dirty="0" err="1" smtClean="0"/>
              <a:t>iKnowMine</a:t>
            </a:r>
            <a:r>
              <a:rPr lang="en-US" baseline="0" dirty="0" smtClean="0"/>
              <a:t> website to order free resources and access more information. </a:t>
            </a:r>
          </a:p>
          <a:p>
            <a:endParaRPr lang="en-US" baseline="0" dirty="0" smtClean="0"/>
          </a:p>
          <a:p>
            <a:r>
              <a:rPr lang="en-US" baseline="0" dirty="0" smtClean="0"/>
              <a:t>It is a youth wellness website that hosts lots of information – from sexual wellbeing to substance use to healthy relationships. Here is a screenshot of what can be ordered. </a:t>
            </a:r>
          </a:p>
          <a:p>
            <a:endParaRPr lang="en-US" dirty="0"/>
          </a:p>
        </p:txBody>
      </p:sp>
      <p:sp>
        <p:nvSpPr>
          <p:cNvPr id="4" name="Slide Number Placeholder 3"/>
          <p:cNvSpPr>
            <a:spLocks noGrp="1"/>
          </p:cNvSpPr>
          <p:nvPr>
            <p:ph type="sldNum" sz="quarter" idx="10"/>
          </p:nvPr>
        </p:nvSpPr>
        <p:spPr/>
        <p:txBody>
          <a:bodyPr/>
          <a:lstStyle/>
          <a:p>
            <a:fld id="{CCCEF9F2-9C1D-49BD-8842-16633643A87C}" type="slidenum">
              <a:rPr lang="en-US" smtClean="0"/>
              <a:t>9</a:t>
            </a:fld>
            <a:endParaRPr lang="en-US"/>
          </a:p>
        </p:txBody>
      </p:sp>
    </p:spTree>
    <p:extLst>
      <p:ext uri="{BB962C8B-B14F-4D97-AF65-F5344CB8AC3E}">
        <p14:creationId xmlns:p14="http://schemas.microsoft.com/office/powerpoint/2010/main" val="402110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88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21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873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0972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4191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76400"/>
            <a:ext cx="3810000" cy="2133600"/>
          </a:xfrm>
        </p:spPr>
        <p:txBody>
          <a:bodyPr/>
          <a:lstStyle/>
          <a:p>
            <a:pPr lvl="0"/>
            <a:r>
              <a:rPr lang="en-US" dirty="0" smtClean="0"/>
              <a:t>Click to edit Master text styles</a:t>
            </a:r>
          </a:p>
        </p:txBody>
      </p:sp>
      <p:sp>
        <p:nvSpPr>
          <p:cNvPr id="5" name="Content Placeholder 4"/>
          <p:cNvSpPr>
            <a:spLocks noGrp="1"/>
          </p:cNvSpPr>
          <p:nvPr>
            <p:ph sz="quarter" idx="3"/>
          </p:nvPr>
        </p:nvSpPr>
        <p:spPr>
          <a:xfrm>
            <a:off x="5029200" y="3886200"/>
            <a:ext cx="3810000" cy="2133600"/>
          </a:xfrm>
        </p:spPr>
        <p:txBody>
          <a:bodyPr/>
          <a:lstStyle/>
          <a:p>
            <a:pPr lvl="0"/>
            <a:r>
              <a:rPr lang="en-US" dirty="0" smtClean="0"/>
              <a:t>Click to edit Master text styles</a:t>
            </a:r>
          </a:p>
        </p:txBody>
      </p:sp>
      <p:sp>
        <p:nvSpPr>
          <p:cNvPr id="6" name="Date Placeholder 9"/>
          <p:cNvSpPr>
            <a:spLocks noGrp="1"/>
          </p:cNvSpPr>
          <p:nvPr>
            <p:ph type="dt" sz="half" idx="10"/>
          </p:nvPr>
        </p:nvSpPr>
        <p:spPr>
          <a:xfrm>
            <a:off x="6172200" y="6248400"/>
            <a:ext cx="26670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Footer Placeholder 21"/>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ide Number Placeholder 17"/>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9EBD6BA-DD57-443B-ABF7-A1A9A18DE94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29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98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65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475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986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663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012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776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659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D58622B-BB9A-4357-B1E9-C49E178A04A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2F49BA1-0DBA-497F-90F3-37E6CE1761A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ANTHC PPT Footer.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5829453"/>
            <a:ext cx="9144000" cy="1028547"/>
          </a:xfrm>
          <a:prstGeom prst="rect">
            <a:avLst/>
          </a:prstGeom>
        </p:spPr>
      </p:pic>
    </p:spTree>
    <p:extLst>
      <p:ext uri="{BB962C8B-B14F-4D97-AF65-F5344CB8AC3E}">
        <p14:creationId xmlns:p14="http://schemas.microsoft.com/office/powerpoint/2010/main" val="3033821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iknowmine.org/narcan-training-module/story.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asummers@anth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egis.state.ak.us/basis/get_bill_text.asp?hsid=SB0023Z&amp;session=2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070" y="2141855"/>
            <a:ext cx="8023860" cy="1470025"/>
          </a:xfrm>
        </p:spPr>
        <p:txBody>
          <a:bodyPr>
            <a:noAutofit/>
          </a:bodyPr>
          <a:lstStyle/>
          <a:p>
            <a:r>
              <a:rPr lang="en-US" sz="4800" b="1" dirty="0" smtClean="0"/>
              <a:t>Accessing Naloxone in Alaska</a:t>
            </a:r>
            <a:endParaRPr lang="en-US" b="1" dirty="0"/>
          </a:p>
        </p:txBody>
      </p:sp>
      <p:pic>
        <p:nvPicPr>
          <p:cNvPr id="4098" name="Picture 2" descr="Z:\iknowmine.org\Print\iknowmine_banner_39x80_printer\Links\banner_prin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7709"/>
            <a:ext cx="9144000" cy="1504071"/>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a:xfrm>
            <a:off x="1371600" y="3611880"/>
            <a:ext cx="6400800" cy="1752600"/>
          </a:xfrm>
        </p:spPr>
        <p:txBody>
          <a:bodyPr>
            <a:normAutofit/>
          </a:bodyPr>
          <a:lstStyle/>
          <a:p>
            <a:r>
              <a:rPr lang="en-US" sz="2400" b="1" dirty="0" smtClean="0"/>
              <a:t>Jennifer Summers, </a:t>
            </a:r>
            <a:r>
              <a:rPr lang="en-US" sz="2400" b="1" dirty="0" smtClean="0"/>
              <a:t>MS</a:t>
            </a:r>
          </a:p>
          <a:p>
            <a:r>
              <a:rPr lang="en-US" sz="2400" b="1" dirty="0" smtClean="0"/>
              <a:t>Substance Misuse Prevention Program Manager </a:t>
            </a:r>
            <a:endParaRPr lang="en-US" sz="2400" b="1" dirty="0" smtClean="0"/>
          </a:p>
          <a:p>
            <a:r>
              <a:rPr lang="en-US" sz="2400" b="1" dirty="0" smtClean="0"/>
              <a:t>Wellness and Prevention Department </a:t>
            </a:r>
          </a:p>
        </p:txBody>
      </p:sp>
    </p:spTree>
    <p:extLst>
      <p:ext uri="{BB962C8B-B14F-4D97-AF65-F5344CB8AC3E}">
        <p14:creationId xmlns:p14="http://schemas.microsoft.com/office/powerpoint/2010/main" val="1258547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stretch>
            <a:fillRect/>
          </a:stretch>
        </p:blipFill>
        <p:spPr>
          <a:xfrm>
            <a:off x="0" y="0"/>
            <a:ext cx="9284804" cy="6858000"/>
          </a:xfrm>
          <a:prstGeom prst="rect">
            <a:avLst/>
          </a:prstGeom>
        </p:spPr>
      </p:pic>
      <p:sp>
        <p:nvSpPr>
          <p:cNvPr id="7" name="Down Arrow 6"/>
          <p:cNvSpPr/>
          <p:nvPr/>
        </p:nvSpPr>
        <p:spPr>
          <a:xfrm rot="20139024">
            <a:off x="402591" y="3828576"/>
            <a:ext cx="484632" cy="978408"/>
          </a:xfrm>
          <a:prstGeom prst="down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59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3143" y="0"/>
            <a:ext cx="9157143" cy="5267739"/>
          </a:xfrm>
          <a:prstGeom prst="rect">
            <a:avLst/>
          </a:prstGeom>
        </p:spPr>
      </p:pic>
      <p:sp>
        <p:nvSpPr>
          <p:cNvPr id="4" name="Rectangle 3"/>
          <p:cNvSpPr/>
          <p:nvPr/>
        </p:nvSpPr>
        <p:spPr>
          <a:xfrm>
            <a:off x="1" y="5698436"/>
            <a:ext cx="9144000" cy="1569660"/>
          </a:xfrm>
          <a:prstGeom prst="rect">
            <a:avLst/>
          </a:prstGeom>
          <a:solidFill>
            <a:schemeClr val="bg1"/>
          </a:solidFill>
        </p:spPr>
        <p:txBody>
          <a:bodyPr wrap="square">
            <a:spAutoFit/>
          </a:bodyPr>
          <a:lstStyle/>
          <a:p>
            <a:endParaRPr lang="en-US" sz="2400" b="1" dirty="0" smtClean="0">
              <a:hlinkClick r:id="rId4"/>
            </a:endParaRPr>
          </a:p>
          <a:p>
            <a:r>
              <a:rPr lang="en-US" sz="2400" b="1" dirty="0" smtClean="0">
                <a:hlinkClick r:id="rId4"/>
              </a:rPr>
              <a:t>https</a:t>
            </a:r>
            <a:r>
              <a:rPr lang="en-US" sz="2400" b="1" dirty="0">
                <a:hlinkClick r:id="rId4"/>
              </a:rPr>
              <a:t>://</a:t>
            </a:r>
            <a:r>
              <a:rPr lang="en-US" sz="2400" b="1" dirty="0" smtClean="0">
                <a:hlinkClick r:id="rId4"/>
              </a:rPr>
              <a:t>www.iknowmine.org/narcan-training-module/story.html</a:t>
            </a:r>
            <a:endParaRPr lang="en-US" sz="2400" b="1" dirty="0" smtClean="0"/>
          </a:p>
          <a:p>
            <a:endParaRPr lang="en-US" sz="2400" b="1" dirty="0"/>
          </a:p>
          <a:p>
            <a:endParaRPr lang="en-US" sz="2400" b="1" dirty="0"/>
          </a:p>
        </p:txBody>
      </p:sp>
    </p:spTree>
    <p:extLst>
      <p:ext uri="{BB962C8B-B14F-4D97-AF65-F5344CB8AC3E}">
        <p14:creationId xmlns:p14="http://schemas.microsoft.com/office/powerpoint/2010/main" val="2611599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18">
            <a:extLst>
              <a:ext uri="{FF2B5EF4-FFF2-40B4-BE49-F238E27FC236}">
                <a16:creationId xmlns:a16="http://schemas.microsoft.com/office/drawing/2014/main" id="{B4461182-3552-4D34-8EF1-3077876F6EE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rotWithShape="1">
          <a:blip r:embed="rId4"/>
          <a:srcRect l="5150" t="6100" r="3078" b="5044"/>
          <a:stretch/>
        </p:blipFill>
        <p:spPr>
          <a:xfrm>
            <a:off x="1275907" y="4597757"/>
            <a:ext cx="2541182" cy="1898736"/>
          </a:xfrm>
          <a:prstGeom prst="rect">
            <a:avLst/>
          </a:prstGeom>
        </p:spPr>
      </p:pic>
      <p:sp>
        <p:nvSpPr>
          <p:cNvPr id="5" name="TextBox 4"/>
          <p:cNvSpPr txBox="1"/>
          <p:nvPr/>
        </p:nvSpPr>
        <p:spPr>
          <a:xfrm>
            <a:off x="5035641" y="5447748"/>
            <a:ext cx="3734873" cy="769441"/>
          </a:xfrm>
          <a:prstGeom prst="rect">
            <a:avLst/>
          </a:prstGeom>
          <a:noFill/>
        </p:spPr>
        <p:txBody>
          <a:bodyPr wrap="square" rtlCol="0">
            <a:spAutoFit/>
          </a:bodyPr>
          <a:lstStyle/>
          <a:p>
            <a:r>
              <a:rPr lang="en-US" sz="2200" b="1" dirty="0" smtClean="0">
                <a:latin typeface="Gill Sans  "/>
              </a:rPr>
              <a:t>Fentanyl test strip and instructions</a:t>
            </a:r>
            <a:endParaRPr lang="en-US" sz="2200" b="1" dirty="0">
              <a:latin typeface="Gill Sans  "/>
            </a:endParaRPr>
          </a:p>
        </p:txBody>
      </p:sp>
      <p:pic>
        <p:nvPicPr>
          <p:cNvPr id="6" name="Picture 5"/>
          <p:cNvPicPr>
            <a:picLocks noChangeAspect="1"/>
          </p:cNvPicPr>
          <p:nvPr/>
        </p:nvPicPr>
        <p:blipFill>
          <a:blip r:embed="rId5"/>
          <a:stretch>
            <a:fillRect/>
          </a:stretch>
        </p:blipFill>
        <p:spPr>
          <a:xfrm>
            <a:off x="4360175" y="5492796"/>
            <a:ext cx="417890" cy="446709"/>
          </a:xfrm>
          <a:prstGeom prst="rect">
            <a:avLst/>
          </a:prstGeom>
        </p:spPr>
      </p:pic>
      <p:pic>
        <p:nvPicPr>
          <p:cNvPr id="2" name="Picture 1"/>
          <p:cNvPicPr>
            <a:picLocks noChangeAspect="1"/>
          </p:cNvPicPr>
          <p:nvPr/>
        </p:nvPicPr>
        <p:blipFill>
          <a:blip r:embed="rId6"/>
          <a:stretch>
            <a:fillRect/>
          </a:stretch>
        </p:blipFill>
        <p:spPr>
          <a:xfrm>
            <a:off x="-72303" y="2032000"/>
            <a:ext cx="4482519" cy="4464493"/>
          </a:xfrm>
          <a:prstGeom prst="rect">
            <a:avLst/>
          </a:prstGeom>
        </p:spPr>
      </p:pic>
    </p:spTree>
    <p:extLst>
      <p:ext uri="{BB962C8B-B14F-4D97-AF65-F5344CB8AC3E}">
        <p14:creationId xmlns:p14="http://schemas.microsoft.com/office/powerpoint/2010/main" val="139344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Fentanyl Test Strips</a:t>
            </a:r>
            <a:endParaRPr lang="en-US" b="1" dirty="0"/>
          </a:p>
        </p:txBody>
      </p:sp>
      <p:sp>
        <p:nvSpPr>
          <p:cNvPr id="5" name="Content Placeholder 4"/>
          <p:cNvSpPr>
            <a:spLocks noGrp="1"/>
          </p:cNvSpPr>
          <p:nvPr>
            <p:ph idx="1"/>
          </p:nvPr>
        </p:nvSpPr>
        <p:spPr/>
        <p:txBody>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104" t="6663" r="5491" b="6885"/>
          <a:stretch/>
        </p:blipFill>
        <p:spPr>
          <a:xfrm rot="21232490">
            <a:off x="220763" y="2380264"/>
            <a:ext cx="4242856" cy="22585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249" t="4281" r="3851" b="4534"/>
          <a:stretch/>
        </p:blipFill>
        <p:spPr>
          <a:xfrm>
            <a:off x="4905374" y="1067143"/>
            <a:ext cx="4292984" cy="2861990"/>
          </a:xfrm>
          <a:prstGeom prst="rect">
            <a:avLst/>
          </a:prstGeom>
        </p:spPr>
      </p:pic>
      <p:pic>
        <p:nvPicPr>
          <p:cNvPr id="11" name="Picture 10" descr="image36">
            <a:extLst>
              <a:ext uri="{FF2B5EF4-FFF2-40B4-BE49-F238E27FC236}">
                <a16:creationId xmlns:a16="http://schemas.microsoft.com/office/drawing/2014/main" id="{39A6CD74-7CFF-467A-9DEB-8B16EE14DE08}"/>
              </a:ext>
            </a:extLst>
          </p:cNvPr>
          <p:cNvPicPr>
            <a:picLocks noGrp="1" noChangeAspect="1"/>
          </p:cNvPicPr>
          <p:nvPr isPhoto="1"/>
        </p:nvPicPr>
        <p:blipFill rotWithShape="1">
          <a:blip r:embed="rId5">
            <a:lum/>
            <a:extLst>
              <a:ext uri="{28A0092B-C50C-407E-A947-70E740481C1C}">
                <a14:useLocalDpi xmlns:a14="http://schemas.microsoft.com/office/drawing/2010/main" val="0"/>
              </a:ext>
            </a:extLst>
          </a:blip>
          <a:srcRect t="83285"/>
          <a:stretch/>
        </p:blipFill>
        <p:spPr>
          <a:xfrm>
            <a:off x="-106017" y="5711687"/>
            <a:ext cx="9250017" cy="114631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609" t="5242" r="4981" b="10049"/>
          <a:stretch/>
        </p:blipFill>
        <p:spPr>
          <a:xfrm>
            <a:off x="4916820" y="3929133"/>
            <a:ext cx="4238821" cy="2928867"/>
          </a:xfrm>
          <a:prstGeom prst="rect">
            <a:avLst/>
          </a:prstGeom>
        </p:spPr>
      </p:pic>
    </p:spTree>
    <p:extLst>
      <p:ext uri="{BB962C8B-B14F-4D97-AF65-F5344CB8AC3E}">
        <p14:creationId xmlns:p14="http://schemas.microsoft.com/office/powerpoint/2010/main" val="361311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847" y="0"/>
            <a:ext cx="9302935" cy="6858000"/>
          </a:xfrm>
          <a:prstGeom prst="rect">
            <a:avLst/>
          </a:prstGeom>
        </p:spPr>
      </p:pic>
    </p:spTree>
    <p:extLst>
      <p:ext uri="{BB962C8B-B14F-4D97-AF65-F5344CB8AC3E}">
        <p14:creationId xmlns:p14="http://schemas.microsoft.com/office/powerpoint/2010/main" val="1808830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71708"/>
            <a:ext cx="7431314" cy="5469251"/>
          </a:xfrm>
          <a:prstGeom prst="rect">
            <a:avLst/>
          </a:prstGeom>
        </p:spPr>
      </p:pic>
      <p:pic>
        <p:nvPicPr>
          <p:cNvPr id="5" name="Picture 4"/>
          <p:cNvPicPr/>
          <p:nvPr/>
        </p:nvPicPr>
        <p:blipFill rotWithShape="1">
          <a:blip r:embed="rId4"/>
          <a:srcRect l="4292" t="11482" r="9192" b="7295"/>
          <a:stretch/>
        </p:blipFill>
        <p:spPr>
          <a:xfrm>
            <a:off x="4949373" y="0"/>
            <a:ext cx="4034970" cy="3846285"/>
          </a:xfrm>
          <a:prstGeom prst="rect">
            <a:avLst/>
          </a:prstGeom>
        </p:spPr>
      </p:pic>
    </p:spTree>
    <p:extLst>
      <p:ext uri="{BB962C8B-B14F-4D97-AF65-F5344CB8AC3E}">
        <p14:creationId xmlns:p14="http://schemas.microsoft.com/office/powerpoint/2010/main" val="2077969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Harm Reduction </a:t>
            </a:r>
            <a:r>
              <a:rPr lang="en-US" b="1" dirty="0"/>
              <a:t>Initiatives</a:t>
            </a:r>
          </a:p>
        </p:txBody>
      </p:sp>
      <p:sp>
        <p:nvSpPr>
          <p:cNvPr id="4" name="Content Placeholder 3"/>
          <p:cNvSpPr>
            <a:spLocks noGrp="1"/>
          </p:cNvSpPr>
          <p:nvPr>
            <p:ph sz="half" idx="1"/>
          </p:nvPr>
        </p:nvSpPr>
        <p:spPr/>
        <p:txBody>
          <a:bodyPr>
            <a:normAutofit/>
          </a:bodyPr>
          <a:lstStyle/>
          <a:p>
            <a:r>
              <a:rPr lang="en-US" dirty="0" smtClean="0"/>
              <a:t>Harm Reduction Webinar Series</a:t>
            </a:r>
          </a:p>
        </p:txBody>
      </p:sp>
      <p:sp>
        <p:nvSpPr>
          <p:cNvPr id="11" name="Content Placeholder 10"/>
          <p:cNvSpPr>
            <a:spLocks noGrp="1"/>
          </p:cNvSpPr>
          <p:nvPr>
            <p:ph sz="half" idx="2"/>
          </p:nvPr>
        </p:nvSpPr>
        <p:spPr/>
        <p:txBody>
          <a:bodyPr/>
          <a:lstStyle/>
          <a:p>
            <a:r>
              <a:rPr lang="en-US" dirty="0"/>
              <a:t>Harm Reduction PSA </a:t>
            </a:r>
          </a:p>
          <a:p>
            <a:endParaRPr lang="en-US" dirty="0"/>
          </a:p>
        </p:txBody>
      </p:sp>
      <p:pic>
        <p:nvPicPr>
          <p:cNvPr id="9" name="Picture 8"/>
          <p:cNvPicPr>
            <a:picLocks noChangeAspect="1"/>
          </p:cNvPicPr>
          <p:nvPr/>
        </p:nvPicPr>
        <p:blipFill>
          <a:blip r:embed="rId3"/>
          <a:stretch>
            <a:fillRect/>
          </a:stretch>
        </p:blipFill>
        <p:spPr>
          <a:xfrm>
            <a:off x="4908852" y="3090016"/>
            <a:ext cx="4235148" cy="3527758"/>
          </a:xfrm>
          <a:prstGeom prst="rect">
            <a:avLst/>
          </a:prstGeom>
        </p:spPr>
      </p:pic>
      <p:pic>
        <p:nvPicPr>
          <p:cNvPr id="10" name="Picture 9"/>
          <p:cNvPicPr>
            <a:picLocks noChangeAspect="1"/>
          </p:cNvPicPr>
          <p:nvPr/>
        </p:nvPicPr>
        <p:blipFill rotWithShape="1">
          <a:blip r:embed="rId4"/>
          <a:srcRect t="26187" r="40184" b="5864"/>
          <a:stretch/>
        </p:blipFill>
        <p:spPr>
          <a:xfrm>
            <a:off x="-26894" y="2974688"/>
            <a:ext cx="4935746" cy="3643086"/>
          </a:xfrm>
          <a:prstGeom prst="rect">
            <a:avLst/>
          </a:prstGeom>
        </p:spPr>
      </p:pic>
    </p:spTree>
    <p:extLst>
      <p:ext uri="{BB962C8B-B14F-4D97-AF65-F5344CB8AC3E}">
        <p14:creationId xmlns:p14="http://schemas.microsoft.com/office/powerpoint/2010/main" val="758273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Harm Reduction Initiatives</a:t>
            </a:r>
            <a:endParaRPr lang="en-US" b="1" dirty="0"/>
          </a:p>
        </p:txBody>
      </p:sp>
      <p:sp>
        <p:nvSpPr>
          <p:cNvPr id="4" name="Content Placeholder 3"/>
          <p:cNvSpPr>
            <a:spLocks noGrp="1"/>
          </p:cNvSpPr>
          <p:nvPr>
            <p:ph sz="half" idx="1"/>
          </p:nvPr>
        </p:nvSpPr>
        <p:spPr/>
        <p:txBody>
          <a:bodyPr>
            <a:normAutofit/>
          </a:bodyPr>
          <a:lstStyle/>
          <a:p>
            <a:r>
              <a:rPr lang="en-US" dirty="0" smtClean="0"/>
              <a:t>Resources</a:t>
            </a:r>
          </a:p>
          <a:p>
            <a:pPr lvl="1"/>
            <a:r>
              <a:rPr lang="en-US" dirty="0"/>
              <a:t>ANTHC Harm Reduction Toolkit</a:t>
            </a:r>
          </a:p>
          <a:p>
            <a:pPr lvl="1"/>
            <a:r>
              <a:rPr lang="en-US" dirty="0" smtClean="0"/>
              <a:t>Curriculum/ class activities </a:t>
            </a:r>
          </a:p>
          <a:p>
            <a:pPr lvl="1"/>
            <a:r>
              <a:rPr lang="en-US" dirty="0" smtClean="0"/>
              <a:t>Handouts: </a:t>
            </a:r>
          </a:p>
          <a:p>
            <a:pPr lvl="2"/>
            <a:r>
              <a:rPr lang="en-US" dirty="0" smtClean="0"/>
              <a:t>Tips for Changing Your Language</a:t>
            </a:r>
          </a:p>
          <a:p>
            <a:pPr lvl="2"/>
            <a:r>
              <a:rPr lang="en-US" dirty="0" smtClean="0"/>
              <a:t>Harm Reduction 101 </a:t>
            </a:r>
          </a:p>
        </p:txBody>
      </p:sp>
      <p:sp>
        <p:nvSpPr>
          <p:cNvPr id="7" name="Content Placeholder 6"/>
          <p:cNvSpPr>
            <a:spLocks noGrp="1"/>
          </p:cNvSpPr>
          <p:nvPr>
            <p:ph sz="half" idx="2"/>
          </p:nvPr>
        </p:nvSpPr>
        <p:spPr/>
        <p:txBody>
          <a:bodyPr>
            <a:normAutofit/>
          </a:bodyPr>
          <a:lstStyle/>
          <a:p>
            <a:endParaRPr lang="en-US"/>
          </a:p>
        </p:txBody>
      </p:sp>
      <p:pic>
        <p:nvPicPr>
          <p:cNvPr id="5" name="Picture 4"/>
          <p:cNvPicPr>
            <a:picLocks noChangeAspect="1"/>
          </p:cNvPicPr>
          <p:nvPr/>
        </p:nvPicPr>
        <p:blipFill rotWithShape="1">
          <a:blip r:embed="rId3"/>
          <a:srcRect t="3197"/>
          <a:stretch/>
        </p:blipFill>
        <p:spPr>
          <a:xfrm>
            <a:off x="4192864" y="3831770"/>
            <a:ext cx="4951136" cy="2843667"/>
          </a:xfrm>
          <a:prstGeom prst="rect">
            <a:avLst/>
          </a:prstGeom>
        </p:spPr>
      </p:pic>
      <p:pic>
        <p:nvPicPr>
          <p:cNvPr id="6" name="Picture 5"/>
          <p:cNvPicPr>
            <a:picLocks noChangeAspect="1"/>
          </p:cNvPicPr>
          <p:nvPr/>
        </p:nvPicPr>
        <p:blipFill>
          <a:blip r:embed="rId4"/>
          <a:stretch>
            <a:fillRect/>
          </a:stretch>
        </p:blipFill>
        <p:spPr>
          <a:xfrm>
            <a:off x="4709886" y="1341349"/>
            <a:ext cx="4053114" cy="2472797"/>
          </a:xfrm>
          <a:prstGeom prst="rect">
            <a:avLst/>
          </a:prstGeom>
        </p:spPr>
      </p:pic>
    </p:spTree>
    <p:extLst>
      <p:ext uri="{BB962C8B-B14F-4D97-AF65-F5344CB8AC3E}">
        <p14:creationId xmlns:p14="http://schemas.microsoft.com/office/powerpoint/2010/main" val="4099394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ANTHC Naloxone Workplace Program</a:t>
            </a:r>
          </a:p>
        </p:txBody>
      </p:sp>
      <p:sp>
        <p:nvSpPr>
          <p:cNvPr id="4" name="Content Placeholder 3"/>
          <p:cNvSpPr>
            <a:spLocks noGrp="1"/>
          </p:cNvSpPr>
          <p:nvPr>
            <p:ph idx="1"/>
          </p:nvPr>
        </p:nvSpPr>
        <p:spPr/>
        <p:txBody>
          <a:bodyPr>
            <a:normAutofit/>
          </a:bodyPr>
          <a:lstStyle/>
          <a:p>
            <a:r>
              <a:rPr lang="en-US" dirty="0" smtClean="0"/>
              <a:t>SAMHSA First Responder: Comprehensive Addiction and Recovery Act Grant</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033" y="2522641"/>
            <a:ext cx="3252487" cy="32524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0" y="2960807"/>
            <a:ext cx="6562540" cy="2814321"/>
          </a:xfrm>
          <a:prstGeom prst="rect">
            <a:avLst/>
          </a:prstGeom>
        </p:spPr>
      </p:pic>
    </p:spTree>
    <p:extLst>
      <p:ext uri="{BB962C8B-B14F-4D97-AF65-F5344CB8AC3E}">
        <p14:creationId xmlns:p14="http://schemas.microsoft.com/office/powerpoint/2010/main" val="3561298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6">
            <a:extLst>
              <a:ext uri="{FF2B5EF4-FFF2-40B4-BE49-F238E27FC236}">
                <a16:creationId xmlns:a16="http://schemas.microsoft.com/office/drawing/2014/main" id="{39A6CD74-7CFF-467A-9DEB-8B16EE14DE0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277258" y="3429000"/>
            <a:ext cx="3904342" cy="461665"/>
          </a:xfrm>
          <a:prstGeom prst="rect">
            <a:avLst/>
          </a:prstGeom>
          <a:solidFill>
            <a:schemeClr val="bg1"/>
          </a:solidFill>
        </p:spPr>
        <p:txBody>
          <a:bodyPr wrap="square" rtlCol="0">
            <a:spAutoFit/>
          </a:bodyPr>
          <a:lstStyle/>
          <a:p>
            <a:r>
              <a:rPr lang="en-US" sz="2400" b="1" dirty="0" smtClean="0">
                <a:solidFill>
                  <a:srgbClr val="0070C0"/>
                </a:solidFill>
              </a:rPr>
              <a:t>saprevention@anthc.org</a:t>
            </a:r>
            <a:endParaRPr lang="en-US" sz="2400" b="1" dirty="0">
              <a:solidFill>
                <a:srgbClr val="0070C0"/>
              </a:solidFill>
            </a:endParaRPr>
          </a:p>
        </p:txBody>
      </p:sp>
    </p:spTree>
    <p:extLst>
      <p:ext uri="{BB962C8B-B14F-4D97-AF65-F5344CB8AC3E}">
        <p14:creationId xmlns:p14="http://schemas.microsoft.com/office/powerpoint/2010/main" val="298189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44000" cy="5836076"/>
          </a:xfrm>
          <a:prstGeom prst="rect">
            <a:avLst/>
          </a:prstGeom>
        </p:spPr>
      </p:pic>
      <p:sp>
        <p:nvSpPr>
          <p:cNvPr id="5" name="Title 1"/>
          <p:cNvSpPr txBox="1">
            <a:spLocks/>
          </p:cNvSpPr>
          <p:nvPr/>
        </p:nvSpPr>
        <p:spPr>
          <a:xfrm>
            <a:off x="0" y="2918038"/>
            <a:ext cx="9143999" cy="1471618"/>
          </a:xfrm>
          <a:prstGeom prst="rect">
            <a:avLst/>
          </a:prstGeom>
          <a:solidFill>
            <a:srgbClr val="FFFFFF">
              <a:alpha val="50196"/>
            </a:srgbClr>
          </a:solidFill>
          <a:ln>
            <a:solidFill>
              <a:srgbClr val="FFFFFF">
                <a:alpha val="50196"/>
              </a:srgbClr>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Gill Sans"/>
              </a:rPr>
              <a:t>ANTHC Philosophy</a:t>
            </a:r>
            <a:endParaRPr lang="en-US" sz="3600" b="1" dirty="0">
              <a:latin typeface="Gill Sans"/>
            </a:endParaRPr>
          </a:p>
        </p:txBody>
      </p:sp>
    </p:spTree>
    <p:extLst>
      <p:ext uri="{BB962C8B-B14F-4D97-AF65-F5344CB8AC3E}">
        <p14:creationId xmlns:p14="http://schemas.microsoft.com/office/powerpoint/2010/main" val="214373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normAutofit/>
          </a:bodyPr>
          <a:lstStyle/>
          <a:p>
            <a:pPr marL="514350" indent="-514350">
              <a:buAutoNum type="arabicPeriod"/>
            </a:pPr>
            <a:r>
              <a:rPr lang="en-US" sz="2000" dirty="0" smtClean="0"/>
              <a:t>National </a:t>
            </a:r>
            <a:r>
              <a:rPr lang="en-US" sz="2000" dirty="0"/>
              <a:t>Harm Reduction Coalition. (2021, May 23). </a:t>
            </a:r>
            <a:r>
              <a:rPr lang="en-US" sz="2000" i="1" dirty="0"/>
              <a:t>Harm reduction principles</a:t>
            </a:r>
            <a:r>
              <a:rPr lang="en-US" sz="2000" dirty="0"/>
              <a:t>. National Harm Reduction Coalition. Retrieved February 9, 2022, from https://harmreduction.org/about-us/principles-of-harm-reduction/ </a:t>
            </a:r>
            <a:endParaRPr lang="en-US" sz="2000" dirty="0" smtClean="0"/>
          </a:p>
          <a:p>
            <a:pPr marL="514350" indent="-514350">
              <a:buFont typeface="Arial"/>
              <a:buAutoNum type="arabicPeriod"/>
            </a:pPr>
            <a:r>
              <a:rPr lang="en-US" sz="2000" i="1" dirty="0" smtClean="0"/>
              <a:t>State of Alaska </a:t>
            </a:r>
            <a:r>
              <a:rPr lang="en-US" sz="2000" i="1" dirty="0"/>
              <a:t>Office of Substance Misuse and Addiction </a:t>
            </a:r>
            <a:r>
              <a:rPr lang="en-US" sz="2000" i="1" dirty="0" smtClean="0"/>
              <a:t>Prevention. </a:t>
            </a:r>
            <a:r>
              <a:rPr lang="en-US" sz="2000" dirty="0" smtClean="0"/>
              <a:t>(2021, May). Retrieved February 9, 2022. </a:t>
            </a:r>
            <a:r>
              <a:rPr lang="en-US" sz="2000" i="1" dirty="0" smtClean="0"/>
              <a:t> </a:t>
            </a:r>
          </a:p>
          <a:p>
            <a:pPr marL="514350" indent="-514350">
              <a:buFont typeface="Arial"/>
              <a:buAutoNum type="arabicPeriod"/>
            </a:pPr>
            <a:r>
              <a:rPr lang="en-US" sz="2000" dirty="0" smtClean="0"/>
              <a:t>Alaska State Legislature. (</a:t>
            </a:r>
            <a:r>
              <a:rPr lang="en-US" sz="2000" dirty="0" err="1" smtClean="0"/>
              <a:t>n.d.</a:t>
            </a:r>
            <a:r>
              <a:rPr lang="en-US" sz="2000" dirty="0" smtClean="0"/>
              <a:t>). Retrieved February 9, 2022, from http://akleg.gov/ </a:t>
            </a:r>
          </a:p>
          <a:p>
            <a:pPr marL="0" indent="0">
              <a:buNone/>
            </a:pPr>
            <a:endParaRPr lang="en-US" sz="2000" dirty="0" smtClean="0"/>
          </a:p>
          <a:p>
            <a:pPr marL="514350" indent="-514350">
              <a:buFont typeface="Arial"/>
              <a:buAutoNum type="arabicPeriod"/>
            </a:pPr>
            <a:endParaRPr lang="en-US" sz="2000" dirty="0"/>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19427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80" r="5124"/>
          <a:stretch/>
        </p:blipFill>
        <p:spPr>
          <a:xfrm>
            <a:off x="-1" y="0"/>
            <a:ext cx="9144001" cy="5816009"/>
          </a:xfrm>
          <a:prstGeom prst="rect">
            <a:avLst/>
          </a:prstGeom>
        </p:spPr>
      </p:pic>
      <p:sp>
        <p:nvSpPr>
          <p:cNvPr id="2" name="TextBox 1"/>
          <p:cNvSpPr txBox="1"/>
          <p:nvPr/>
        </p:nvSpPr>
        <p:spPr>
          <a:xfrm>
            <a:off x="143141" y="5954789"/>
            <a:ext cx="5286640" cy="1015663"/>
          </a:xfrm>
          <a:prstGeom prst="rect">
            <a:avLst/>
          </a:prstGeom>
          <a:noFill/>
        </p:spPr>
        <p:txBody>
          <a:bodyPr wrap="none" rtlCol="0">
            <a:spAutoFit/>
          </a:bodyPr>
          <a:lstStyle/>
          <a:p>
            <a:r>
              <a:rPr lang="en-US" sz="2000" dirty="0" smtClean="0"/>
              <a:t>Jennifer </a:t>
            </a:r>
            <a:r>
              <a:rPr lang="en-US" sz="2000" dirty="0" smtClean="0"/>
              <a:t>Summers, Substance Misuse Prevention </a:t>
            </a:r>
            <a:endParaRPr lang="en-US" sz="2000" dirty="0" smtClean="0"/>
          </a:p>
          <a:p>
            <a:r>
              <a:rPr lang="en-US" sz="2000" dirty="0" err="1" smtClean="0">
                <a:hlinkClick r:id="rId4"/>
              </a:rPr>
              <a:t>EmaiL</a:t>
            </a:r>
            <a:r>
              <a:rPr lang="en-US" sz="2000" dirty="0" smtClean="0">
                <a:hlinkClick r:id="rId4"/>
              </a:rPr>
              <a:t>: </a:t>
            </a:r>
            <a:r>
              <a:rPr lang="en-US" sz="2000" dirty="0" smtClean="0">
                <a:hlinkClick r:id="rId4"/>
              </a:rPr>
              <a:t>jasummers@anthc.org</a:t>
            </a:r>
            <a:endParaRPr lang="en-US" sz="2000" dirty="0" smtClean="0"/>
          </a:p>
          <a:p>
            <a:endParaRPr lang="en-US" sz="2000" dirty="0"/>
          </a:p>
        </p:txBody>
      </p:sp>
    </p:spTree>
    <p:extLst>
      <p:ext uri="{BB962C8B-B14F-4D97-AF65-F5344CB8AC3E}">
        <p14:creationId xmlns:p14="http://schemas.microsoft.com/office/powerpoint/2010/main" val="107513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ANTHC Harm Reduction Principles</a:t>
            </a:r>
          </a:p>
        </p:txBody>
      </p:sp>
      <p:sp>
        <p:nvSpPr>
          <p:cNvPr id="3" name="Content Placeholder 2"/>
          <p:cNvSpPr>
            <a:spLocks noGrp="1"/>
          </p:cNvSpPr>
          <p:nvPr>
            <p:ph idx="1"/>
          </p:nvPr>
        </p:nvSpPr>
        <p:spPr/>
        <p:txBody>
          <a:bodyPr/>
          <a:lstStyle/>
          <a:p>
            <a:r>
              <a:rPr lang="en-US" dirty="0"/>
              <a:t>Harm reduction as a philosophy and as a set of practices reflects our values and our vision of upholding Alaska Native health and wellbeing. </a:t>
            </a:r>
            <a:endParaRPr lang="en-US" dirty="0" smtClean="0"/>
          </a:p>
          <a:p>
            <a:r>
              <a:rPr lang="en-US" dirty="0" smtClean="0"/>
              <a:t>Harm reduction specifically aligns with our organizational values of:</a:t>
            </a:r>
          </a:p>
          <a:p>
            <a:pPr lvl="1"/>
            <a:r>
              <a:rPr lang="en-US" dirty="0" smtClean="0"/>
              <a:t>Treat with Respect and Integrity</a:t>
            </a:r>
          </a:p>
          <a:p>
            <a:pPr lvl="1"/>
            <a:r>
              <a:rPr lang="en-US" dirty="0" smtClean="0"/>
              <a:t>Compassion </a:t>
            </a:r>
          </a:p>
          <a:p>
            <a:endParaRPr lang="en-US" dirty="0"/>
          </a:p>
          <a:p>
            <a:pPr marL="0" indent="0">
              <a:buNone/>
            </a:pPr>
            <a:endParaRPr lang="en-US" dirty="0"/>
          </a:p>
        </p:txBody>
      </p:sp>
    </p:spTree>
    <p:extLst>
      <p:ext uri="{BB962C8B-B14F-4D97-AF65-F5344CB8AC3E}">
        <p14:creationId xmlns:p14="http://schemas.microsoft.com/office/powerpoint/2010/main" val="302578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Overdose in Alaska</a:t>
            </a:r>
            <a:endParaRPr lang="en-US" dirty="0"/>
          </a:p>
        </p:txBody>
      </p:sp>
      <p:sp>
        <p:nvSpPr>
          <p:cNvPr id="3" name="Content Placeholder 2"/>
          <p:cNvSpPr>
            <a:spLocks noGrp="1"/>
          </p:cNvSpPr>
          <p:nvPr>
            <p:ph idx="1"/>
          </p:nvPr>
        </p:nvSpPr>
        <p:spPr>
          <a:xfrm>
            <a:off x="457200" y="1600201"/>
            <a:ext cx="8229600" cy="4145280"/>
          </a:xfrm>
        </p:spPr>
        <p:txBody>
          <a:bodyPr>
            <a:normAutofit fontScale="92500" lnSpcReduction="20000"/>
          </a:bodyPr>
          <a:lstStyle/>
          <a:p>
            <a:pPr lvl="0"/>
            <a:r>
              <a:rPr lang="en-US" dirty="0" smtClean="0"/>
              <a:t>Opioids </a:t>
            </a:r>
            <a:r>
              <a:rPr lang="en-US" dirty="0"/>
              <a:t>continue to make up a large proportion of drug overdose deaths across </a:t>
            </a:r>
            <a:r>
              <a:rPr lang="en-US" dirty="0" smtClean="0"/>
              <a:t>Alaska.</a:t>
            </a:r>
          </a:p>
          <a:p>
            <a:pPr lvl="0"/>
            <a:r>
              <a:rPr lang="en-US" dirty="0" smtClean="0"/>
              <a:t>We </a:t>
            </a:r>
            <a:r>
              <a:rPr lang="en-US" dirty="0"/>
              <a:t>saw a 165% increase during 2019-2020 for synthetic opioid OD deaths. </a:t>
            </a:r>
            <a:endParaRPr lang="en-US" dirty="0" smtClean="0"/>
          </a:p>
          <a:p>
            <a:pPr lvl="1"/>
            <a:r>
              <a:rPr lang="en-US" dirty="0" smtClean="0"/>
              <a:t>Most </a:t>
            </a:r>
            <a:r>
              <a:rPr lang="en-US" dirty="0"/>
              <a:t>of these synthetic opioid overdose deaths were from the substance </a:t>
            </a:r>
            <a:r>
              <a:rPr lang="en-US" dirty="0" smtClean="0"/>
              <a:t>fentanyl</a:t>
            </a:r>
            <a:r>
              <a:rPr lang="en-US" dirty="0" smtClean="0"/>
              <a:t>.</a:t>
            </a:r>
          </a:p>
          <a:p>
            <a:r>
              <a:rPr lang="en-US" dirty="0"/>
              <a:t>In 2020, </a:t>
            </a:r>
            <a:r>
              <a:rPr lang="en-US" dirty="0" smtClean="0"/>
              <a:t>Alaska had approximately 143 opioid-related overdose deaths.</a:t>
            </a:r>
            <a:endParaRPr lang="en-US" dirty="0"/>
          </a:p>
          <a:p>
            <a:r>
              <a:rPr lang="en-US" dirty="0"/>
              <a:t>In 2021, </a:t>
            </a:r>
            <a:r>
              <a:rPr lang="en-US" dirty="0" smtClean="0"/>
              <a:t>we saw our worst opioid overdose death rate in a decade with approximately 214 deaths. </a:t>
            </a:r>
            <a:endParaRPr lang="en-US" dirty="0"/>
          </a:p>
          <a:p>
            <a:pPr lvl="1"/>
            <a:endParaRPr lang="en-US" dirty="0"/>
          </a:p>
        </p:txBody>
      </p:sp>
      <p:sp>
        <p:nvSpPr>
          <p:cNvPr id="4" name="TextBox 3"/>
          <p:cNvSpPr txBox="1"/>
          <p:nvPr/>
        </p:nvSpPr>
        <p:spPr>
          <a:xfrm>
            <a:off x="0" y="6308725"/>
            <a:ext cx="6073650" cy="461665"/>
          </a:xfrm>
          <a:prstGeom prst="rect">
            <a:avLst/>
          </a:prstGeom>
          <a:noFill/>
        </p:spPr>
        <p:txBody>
          <a:bodyPr wrap="none" rtlCol="0">
            <a:spAutoFit/>
          </a:bodyPr>
          <a:lstStyle/>
          <a:p>
            <a:r>
              <a:rPr lang="en-US" sz="1200" i="1" dirty="0" smtClean="0"/>
              <a:t>Source: </a:t>
            </a:r>
            <a:br>
              <a:rPr lang="en-US" sz="1200" i="1" dirty="0" smtClean="0"/>
            </a:br>
            <a:r>
              <a:rPr lang="en-US" sz="1200" i="1" dirty="0" smtClean="0"/>
              <a:t>SOA Opioid Dashboard- https</a:t>
            </a:r>
            <a:r>
              <a:rPr lang="en-US" sz="1200" i="1" dirty="0"/>
              <a:t>://health.alaska.gov/dph/Director/Pages/opioids/dashboard.aspx</a:t>
            </a:r>
          </a:p>
        </p:txBody>
      </p:sp>
    </p:spTree>
    <p:extLst>
      <p:ext uri="{BB962C8B-B14F-4D97-AF65-F5344CB8AC3E}">
        <p14:creationId xmlns:p14="http://schemas.microsoft.com/office/powerpoint/2010/main" val="19642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Response</a:t>
            </a:r>
            <a:endParaRPr lang="en-US" dirty="0"/>
          </a:p>
        </p:txBody>
      </p:sp>
      <p:sp>
        <p:nvSpPr>
          <p:cNvPr id="3" name="Content Placeholder 2"/>
          <p:cNvSpPr>
            <a:spLocks noGrp="1"/>
          </p:cNvSpPr>
          <p:nvPr>
            <p:ph idx="1"/>
          </p:nvPr>
        </p:nvSpPr>
        <p:spPr/>
        <p:txBody>
          <a:bodyPr/>
          <a:lstStyle/>
          <a:p>
            <a:r>
              <a:rPr lang="en-US" altLang="en-US" dirty="0"/>
              <a:t>Potentially fatal opioid overdose can be treated by administering </a:t>
            </a:r>
            <a:r>
              <a:rPr lang="en-US" altLang="en-US" dirty="0" smtClean="0"/>
              <a:t>Naloxone, </a:t>
            </a:r>
            <a:r>
              <a:rPr lang="en-US" altLang="en-US" dirty="0"/>
              <a:t>a medication that reverses the respiratory depressing effects of opioids. </a:t>
            </a:r>
            <a:endParaRPr lang="en-US" altLang="en-US" dirty="0" smtClean="0"/>
          </a:p>
          <a:p>
            <a:r>
              <a:rPr lang="en-US" dirty="0" smtClean="0"/>
              <a:t>Naloxone</a:t>
            </a:r>
            <a:r>
              <a:rPr lang="en-US" baseline="30000" dirty="0" smtClean="0"/>
              <a:t> </a:t>
            </a:r>
            <a:r>
              <a:rPr lang="en-US" dirty="0" smtClean="0"/>
              <a:t>is a very effective </a:t>
            </a:r>
            <a:r>
              <a:rPr lang="en-US" dirty="0"/>
              <a:t>response to </a:t>
            </a:r>
            <a:br>
              <a:rPr lang="en-US" dirty="0"/>
            </a:br>
            <a:r>
              <a:rPr lang="en-US" dirty="0"/>
              <a:t>an opioid overdose </a:t>
            </a:r>
            <a:r>
              <a:rPr lang="en-US" dirty="0" smtClean="0"/>
              <a:t>emergency</a:t>
            </a:r>
          </a:p>
          <a:p>
            <a:r>
              <a:rPr lang="en-US" dirty="0" smtClean="0"/>
              <a:t>Naloxone is both safe and easy to use</a:t>
            </a:r>
            <a:endParaRPr lang="en-US" dirty="0"/>
          </a:p>
          <a:p>
            <a:pPr marL="0" indent="0">
              <a:buNone/>
            </a:pPr>
            <a:endParaRPr lang="en-US" altLang="en-US" dirty="0"/>
          </a:p>
        </p:txBody>
      </p:sp>
    </p:spTree>
    <p:extLst>
      <p:ext uri="{BB962C8B-B14F-4D97-AF65-F5344CB8AC3E}">
        <p14:creationId xmlns:p14="http://schemas.microsoft.com/office/powerpoint/2010/main" val="1459788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83254B-00EF-4676-A711-7491C2E9DF03}" type="slidenum">
              <a:rPr lang="en-US" altLang="en-US" smtClean="0"/>
              <a:pPr/>
              <a:t>6</a:t>
            </a:fld>
            <a:endParaRPr lang="en-US" altLang="en-US"/>
          </a:p>
        </p:txBody>
      </p:sp>
      <p:sp>
        <p:nvSpPr>
          <p:cNvPr id="10242" name="Title 1"/>
          <p:cNvSpPr>
            <a:spLocks noGrp="1"/>
          </p:cNvSpPr>
          <p:nvPr>
            <p:ph type="title" idx="4294967295"/>
          </p:nvPr>
        </p:nvSpPr>
        <p:spPr>
          <a:xfrm>
            <a:off x="1331594" y="558738"/>
            <a:ext cx="6486525" cy="895350"/>
          </a:xfrm>
        </p:spPr>
        <p:txBody>
          <a:bodyPr>
            <a:normAutofit fontScale="90000"/>
          </a:bodyPr>
          <a:lstStyle/>
          <a:p>
            <a:r>
              <a:rPr lang="en-US" altLang="en-US" b="1" dirty="0" smtClean="0">
                <a:solidFill>
                  <a:srgbClr val="2AA2BE"/>
                </a:solidFill>
                <a:cs typeface="Times New Roman" panose="02020603050405020304" pitchFamily="18" charset="0"/>
              </a:rPr>
              <a:t>Alaska SB </a:t>
            </a:r>
            <a:r>
              <a:rPr lang="en-US" altLang="en-US" b="1" dirty="0" smtClean="0">
                <a:solidFill>
                  <a:srgbClr val="2AA2BE"/>
                </a:solidFill>
                <a:cs typeface="Times New Roman" panose="02020603050405020304" pitchFamily="18" charset="0"/>
              </a:rPr>
              <a:t>23</a:t>
            </a:r>
            <a:br>
              <a:rPr lang="en-US" altLang="en-US" b="1" dirty="0" smtClean="0">
                <a:solidFill>
                  <a:srgbClr val="2AA2BE"/>
                </a:solidFill>
                <a:cs typeface="Times New Roman" panose="02020603050405020304" pitchFamily="18" charset="0"/>
              </a:rPr>
            </a:br>
            <a:r>
              <a:rPr lang="en-US" altLang="en-US" b="1" dirty="0" smtClean="0"/>
              <a:t>AS 09.65.340</a:t>
            </a:r>
            <a:endParaRPr lang="en-US" altLang="en-US" b="1" dirty="0" smtClean="0">
              <a:solidFill>
                <a:srgbClr val="2AA2BE"/>
              </a:solidFill>
              <a:cs typeface="Times New Roman" panose="02020603050405020304" pitchFamily="18" charset="0"/>
            </a:endParaRPr>
          </a:p>
        </p:txBody>
      </p:sp>
      <p:sp>
        <p:nvSpPr>
          <p:cNvPr id="3" name="Content Placeholder 2"/>
          <p:cNvSpPr>
            <a:spLocks noGrp="1"/>
          </p:cNvSpPr>
          <p:nvPr>
            <p:ph idx="4294967295"/>
          </p:nvPr>
        </p:nvSpPr>
        <p:spPr>
          <a:xfrm>
            <a:off x="320357" y="1729275"/>
            <a:ext cx="8509000" cy="4076700"/>
          </a:xfrm>
        </p:spPr>
        <p:txBody>
          <a:bodyPr>
            <a:normAutofit/>
          </a:bodyPr>
          <a:lstStyle/>
          <a:p>
            <a:pPr>
              <a:spcBef>
                <a:spcPct val="0"/>
              </a:spcBef>
            </a:pPr>
            <a:r>
              <a:rPr lang="en-US" altLang="en-US" sz="1800" dirty="0"/>
              <a:t>In 2016, Alaska passed </a:t>
            </a:r>
            <a:r>
              <a:rPr lang="en-US" altLang="en-US" sz="1800" dirty="0" smtClean="0"/>
              <a:t>SB23 to </a:t>
            </a:r>
            <a:r>
              <a:rPr lang="en-US" altLang="en-US" sz="1800" dirty="0"/>
              <a:t>help reduce barriers to the provision of life </a:t>
            </a:r>
            <a:r>
              <a:rPr lang="en-US" altLang="en-US" sz="1800" dirty="0" smtClean="0"/>
              <a:t>saving medication </a:t>
            </a:r>
            <a:r>
              <a:rPr lang="en-US" altLang="en-US" sz="1800" dirty="0" smtClean="0"/>
              <a:t>naloxone</a:t>
            </a:r>
            <a:r>
              <a:rPr lang="en-US" altLang="en-US" sz="1800" dirty="0" smtClean="0"/>
              <a:t>.</a:t>
            </a:r>
            <a:endParaRPr lang="en-US" altLang="en-US" sz="1800" dirty="0" smtClean="0"/>
          </a:p>
          <a:p>
            <a:pPr>
              <a:spcBef>
                <a:spcPct val="0"/>
              </a:spcBef>
            </a:pPr>
            <a:endParaRPr lang="en-US" altLang="en-US" sz="1800" dirty="0"/>
          </a:p>
          <a:p>
            <a:pPr>
              <a:spcBef>
                <a:spcPct val="0"/>
              </a:spcBef>
            </a:pPr>
            <a:r>
              <a:rPr lang="en-US" altLang="en-US" sz="1800" dirty="0" smtClean="0"/>
              <a:t>SB </a:t>
            </a:r>
            <a:r>
              <a:rPr lang="en-US" altLang="en-US" sz="1800" dirty="0"/>
              <a:t>23 protects a person from civil damages resulting from an omission or </a:t>
            </a:r>
            <a:r>
              <a:rPr lang="en-US" altLang="en-US" sz="1800" dirty="0" smtClean="0"/>
              <a:t>commission </a:t>
            </a:r>
            <a:r>
              <a:rPr lang="en-US" altLang="en-US" sz="1800" dirty="0"/>
              <a:t>in prescribing or providing an opioid OD drug (e.g. </a:t>
            </a:r>
            <a:r>
              <a:rPr lang="en-US" altLang="en-US" sz="1800" dirty="0" err="1"/>
              <a:t>Narcan</a:t>
            </a:r>
            <a:r>
              <a:rPr lang="en-US" altLang="en-US" sz="1800" dirty="0"/>
              <a:t>) IF… (read 1A, 1B, 2</a:t>
            </a:r>
            <a:r>
              <a:rPr lang="en-US" altLang="en-US" sz="1800" dirty="0" smtClean="0"/>
              <a:t>).</a:t>
            </a:r>
          </a:p>
          <a:p>
            <a:pPr>
              <a:spcBef>
                <a:spcPct val="0"/>
              </a:spcBef>
            </a:pPr>
            <a:endParaRPr lang="en-US" altLang="en-US" sz="1800" dirty="0"/>
          </a:p>
          <a:p>
            <a:pPr>
              <a:spcBef>
                <a:spcPct val="0"/>
              </a:spcBef>
            </a:pPr>
            <a:r>
              <a:rPr lang="en-US" altLang="en-US" sz="1800" dirty="0" smtClean="0"/>
              <a:t>The State </a:t>
            </a:r>
            <a:r>
              <a:rPr lang="en-US" altLang="en-US" sz="1800" dirty="0"/>
              <a:t>of Alaska Department of Health and Social Services (DHSS) developed a statewide Overdose Response Program (ORP) called Project HOPE (Harm Reduction, Overdose Prevention, and Education), that allows public and private entities the ability to distribute, dispense and administer Project HOPE opioid overdose rescue kits. </a:t>
            </a:r>
          </a:p>
          <a:p>
            <a:pPr marL="0" indent="0">
              <a:spcBef>
                <a:spcPct val="0"/>
              </a:spcBef>
              <a:buNone/>
            </a:pPr>
            <a:endParaRPr lang="en-US" altLang="en-US" sz="1800" dirty="0"/>
          </a:p>
          <a:p>
            <a:pPr>
              <a:spcBef>
                <a:spcPct val="0"/>
              </a:spcBef>
            </a:pPr>
            <a:r>
              <a:rPr lang="en-US" altLang="en-US" sz="1800" dirty="0"/>
              <a:t>As an agency enrolled in Project HOPE, </a:t>
            </a:r>
            <a:r>
              <a:rPr lang="en-US" altLang="en-US" sz="1800" u="sng" dirty="0"/>
              <a:t>TRAINED</a:t>
            </a:r>
            <a:r>
              <a:rPr lang="en-US" altLang="en-US" sz="1800" dirty="0"/>
              <a:t> staff are considered “volunteers/ employees of an overdose program</a:t>
            </a:r>
            <a:r>
              <a:rPr lang="en-US" altLang="en-US" sz="1800" dirty="0" smtClean="0"/>
              <a:t>.”</a:t>
            </a:r>
            <a:endParaRPr lang="en-US" altLang="en-US" sz="1800" dirty="0"/>
          </a:p>
          <a:p>
            <a:pPr>
              <a:spcBef>
                <a:spcPct val="0"/>
              </a:spcBef>
            </a:pPr>
            <a:endParaRPr lang="en-US" altLang="en-US" sz="1600" dirty="0"/>
          </a:p>
          <a:p>
            <a:pPr>
              <a:spcBef>
                <a:spcPct val="0"/>
              </a:spcBef>
            </a:pPr>
            <a:endParaRPr lang="en-US" altLang="en-US" sz="1600" dirty="0"/>
          </a:p>
          <a:p>
            <a:pPr marL="0" indent="0">
              <a:buFont typeface="Arial" panose="020B0604020202020204" pitchFamily="34" charset="0"/>
              <a:buNone/>
            </a:pPr>
            <a:endParaRPr lang="en-US" altLang="en-US" sz="1500" dirty="0"/>
          </a:p>
        </p:txBody>
      </p:sp>
      <p:sp>
        <p:nvSpPr>
          <p:cNvPr id="2" name="Rectangle 1"/>
          <p:cNvSpPr/>
          <p:nvPr/>
        </p:nvSpPr>
        <p:spPr>
          <a:xfrm>
            <a:off x="736898" y="6009914"/>
            <a:ext cx="4572000" cy="646331"/>
          </a:xfrm>
          <a:prstGeom prst="rect">
            <a:avLst/>
          </a:prstGeom>
        </p:spPr>
        <p:txBody>
          <a:bodyPr>
            <a:spAutoFit/>
          </a:bodyPr>
          <a:lstStyle/>
          <a:p>
            <a:r>
              <a:rPr lang="en-US" altLang="en-US" dirty="0">
                <a:hlinkClick r:id="rId3"/>
              </a:rPr>
              <a:t>http://www.legis.state.ak.us/basis/get_bill_text.asp?hsid=SB0023Z&amp;session=29</a:t>
            </a:r>
            <a:r>
              <a:rPr lang="en-US" altLang="en-US" dirty="0"/>
              <a:t> </a:t>
            </a:r>
            <a:endParaRPr lang="en-US" dirty="0"/>
          </a:p>
        </p:txBody>
      </p:sp>
    </p:spTree>
    <p:extLst>
      <p:ext uri="{BB962C8B-B14F-4D97-AF65-F5344CB8AC3E}">
        <p14:creationId xmlns:p14="http://schemas.microsoft.com/office/powerpoint/2010/main" val="1675064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94728" y="274638"/>
            <a:ext cx="7354544" cy="5546724"/>
          </a:xfrm>
          <a:prstGeom prst="rect">
            <a:avLst/>
          </a:prstGeom>
        </p:spPr>
      </p:pic>
      <p:sp>
        <p:nvSpPr>
          <p:cNvPr id="5" name="TextBox 4"/>
          <p:cNvSpPr txBox="1"/>
          <p:nvPr/>
        </p:nvSpPr>
        <p:spPr>
          <a:xfrm>
            <a:off x="894728" y="6308725"/>
            <a:ext cx="4510209" cy="307777"/>
          </a:xfrm>
          <a:prstGeom prst="rect">
            <a:avLst/>
          </a:prstGeom>
          <a:noFill/>
        </p:spPr>
        <p:txBody>
          <a:bodyPr wrap="none" rtlCol="0">
            <a:spAutoFit/>
          </a:bodyPr>
          <a:lstStyle/>
          <a:p>
            <a:r>
              <a:rPr lang="en-US" sz="1400" i="1" dirty="0"/>
              <a:t>Source:  https://health.alaska.gov/osmap/Pages/hope.aspx</a:t>
            </a:r>
          </a:p>
        </p:txBody>
      </p:sp>
    </p:spTree>
    <p:extLst>
      <p:ext uri="{BB962C8B-B14F-4D97-AF65-F5344CB8AC3E}">
        <p14:creationId xmlns:p14="http://schemas.microsoft.com/office/powerpoint/2010/main" val="376413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80" r="5124"/>
          <a:stretch/>
        </p:blipFill>
        <p:spPr>
          <a:xfrm>
            <a:off x="-10123" y="-1"/>
            <a:ext cx="9176522" cy="5710989"/>
          </a:xfrm>
          <a:prstGeom prst="rect">
            <a:avLst/>
          </a:prstGeom>
        </p:spPr>
      </p:pic>
      <p:pic>
        <p:nvPicPr>
          <p:cNvPr id="4" name="Picture 2" descr="Cow moose and twin calves feed on spring grasses, Arctic, Alaska."/>
          <p:cNvPicPr>
            <a:picLocks noChangeAspect="1" noChangeArrowheads="1"/>
          </p:cNvPicPr>
          <p:nvPr/>
        </p:nvPicPr>
        <p:blipFill rotWithShape="1">
          <a:blip r:embed="rId4">
            <a:extLst>
              <a:ext uri="{28A0092B-C50C-407E-A947-70E740481C1C}">
                <a14:useLocalDpi xmlns:a14="http://schemas.microsoft.com/office/drawing/2010/main" val="0"/>
              </a:ext>
            </a:extLst>
          </a:blip>
          <a:srcRect b="4672"/>
          <a:stretch/>
        </p:blipFill>
        <p:spPr bwMode="auto">
          <a:xfrm>
            <a:off x="0" y="0"/>
            <a:ext cx="9161124" cy="5829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122" y="4604084"/>
            <a:ext cx="9181370" cy="1225216"/>
          </a:xfrm>
          <a:prstGeom prst="rect">
            <a:avLst/>
          </a:prstGeom>
          <a:solidFill>
            <a:srgbClr val="FFFFFF">
              <a:alpha val="50196"/>
            </a:srgbClr>
          </a:solidFill>
          <a:ln>
            <a:solidFill>
              <a:srgbClr val="FFFFFF">
                <a:alpha val="50196"/>
              </a:srgbClr>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Gill Sans"/>
              </a:rPr>
              <a:t>ANTHC Harm Reduction Initiatives</a:t>
            </a:r>
            <a:endParaRPr lang="en-US" sz="3600" b="1" dirty="0">
              <a:latin typeface="Gill Sans"/>
            </a:endParaRPr>
          </a:p>
        </p:txBody>
      </p:sp>
    </p:spTree>
    <p:extLst>
      <p:ext uri="{BB962C8B-B14F-4D97-AF65-F5344CB8AC3E}">
        <p14:creationId xmlns:p14="http://schemas.microsoft.com/office/powerpoint/2010/main" val="3020030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6">
            <a:extLst>
              <a:ext uri="{FF2B5EF4-FFF2-40B4-BE49-F238E27FC236}">
                <a16:creationId xmlns:a16="http://schemas.microsoft.com/office/drawing/2014/main" id="{39A6CD74-7CFF-467A-9DEB-8B16EE14DE08}"/>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t="83285"/>
          <a:stretch/>
        </p:blipFill>
        <p:spPr>
          <a:xfrm>
            <a:off x="-106017" y="5711687"/>
            <a:ext cx="9250017" cy="1146313"/>
          </a:xfrm>
          <a:prstGeom prst="rect">
            <a:avLst/>
          </a:prstGeom>
        </p:spPr>
      </p:pic>
      <p:pic>
        <p:nvPicPr>
          <p:cNvPr id="4" name="Picture 3"/>
          <p:cNvPicPr>
            <a:picLocks noChangeAspect="1"/>
          </p:cNvPicPr>
          <p:nvPr/>
        </p:nvPicPr>
        <p:blipFill rotWithShape="1">
          <a:blip r:embed="rId4"/>
          <a:srcRect r="2637" b="13275"/>
          <a:stretch/>
        </p:blipFill>
        <p:spPr>
          <a:xfrm>
            <a:off x="560397" y="117715"/>
            <a:ext cx="7771413" cy="6534877"/>
          </a:xfrm>
          <a:prstGeom prst="rect">
            <a:avLst/>
          </a:prstGeom>
        </p:spPr>
      </p:pic>
      <p:sp>
        <p:nvSpPr>
          <p:cNvPr id="5" name="Right Arrow 4"/>
          <p:cNvSpPr/>
          <p:nvPr/>
        </p:nvSpPr>
        <p:spPr>
          <a:xfrm rot="9858636">
            <a:off x="8454414" y="1006958"/>
            <a:ext cx="644614" cy="4213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4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NTHC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9672</TotalTime>
  <Words>1596</Words>
  <Application>Microsoft Office PowerPoint</Application>
  <PresentationFormat>On-screen Show (4:3)</PresentationFormat>
  <Paragraphs>150</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Agenda Regular</vt:lpstr>
      <vt:lpstr>Arial</vt:lpstr>
      <vt:lpstr>Calibri</vt:lpstr>
      <vt:lpstr>Gill Sans</vt:lpstr>
      <vt:lpstr>Gill Sans  </vt:lpstr>
      <vt:lpstr>Times New Roman</vt:lpstr>
      <vt:lpstr>ANTHC PowerPoint Template</vt:lpstr>
      <vt:lpstr>Accessing Naloxone in Alaska</vt:lpstr>
      <vt:lpstr>PowerPoint Presentation</vt:lpstr>
      <vt:lpstr>ANTHC Harm Reduction Principles</vt:lpstr>
      <vt:lpstr>Opioid Overdose in Alaska</vt:lpstr>
      <vt:lpstr>Opioid Response</vt:lpstr>
      <vt:lpstr>Alaska SB 23 AS 09.65.340</vt:lpstr>
      <vt:lpstr>PowerPoint Presentation</vt:lpstr>
      <vt:lpstr>PowerPoint Presentation</vt:lpstr>
      <vt:lpstr>PowerPoint Presentation</vt:lpstr>
      <vt:lpstr>PowerPoint Presentation</vt:lpstr>
      <vt:lpstr>PowerPoint Presentation</vt:lpstr>
      <vt:lpstr>PowerPoint Presentation</vt:lpstr>
      <vt:lpstr>Fentanyl Test Strips</vt:lpstr>
      <vt:lpstr>PowerPoint Presentation</vt:lpstr>
      <vt:lpstr>PowerPoint Presentation</vt:lpstr>
      <vt:lpstr>Additional Harm Reduction Initiatives</vt:lpstr>
      <vt:lpstr>Additional Harm Reduction Initiatives</vt:lpstr>
      <vt:lpstr>ANTHC Naloxone Workplace Program</vt:lpstr>
      <vt:lpstr>PowerPoint Presentation</vt:lpstr>
      <vt:lpstr>References</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&amp; Opioid Overdose Rescue Overview</dc:title>
  <dc:creator>Mowe, Hadley C</dc:creator>
  <cp:lastModifiedBy>Jennifer Summers</cp:lastModifiedBy>
  <cp:revision>33</cp:revision>
  <dcterms:created xsi:type="dcterms:W3CDTF">2022-03-10T03:24:26Z</dcterms:created>
  <dcterms:modified xsi:type="dcterms:W3CDTF">2022-07-05T18:48:21Z</dcterms:modified>
</cp:coreProperties>
</file>