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90" r:id="rId3"/>
    <p:sldMasterId id="2147483725" r:id="rId4"/>
    <p:sldMasterId id="2147483783" r:id="rId5"/>
    <p:sldMasterId id="2147483660" r:id="rId6"/>
    <p:sldMasterId id="2147483687" r:id="rId7"/>
  </p:sldMasterIdLst>
  <p:notesMasterIdLst>
    <p:notesMasterId r:id="rId26"/>
  </p:notesMasterIdLst>
  <p:sldIdLst>
    <p:sldId id="1361" r:id="rId8"/>
    <p:sldId id="693" r:id="rId9"/>
    <p:sldId id="595" r:id="rId10"/>
    <p:sldId id="1375" r:id="rId11"/>
    <p:sldId id="768" r:id="rId12"/>
    <p:sldId id="386" r:id="rId13"/>
    <p:sldId id="750" r:id="rId14"/>
    <p:sldId id="1378" r:id="rId15"/>
    <p:sldId id="1364" r:id="rId16"/>
    <p:sldId id="1380" r:id="rId17"/>
    <p:sldId id="1381" r:id="rId18"/>
    <p:sldId id="1383" r:id="rId19"/>
    <p:sldId id="1384" r:id="rId20"/>
    <p:sldId id="1385" r:id="rId21"/>
    <p:sldId id="1386" r:id="rId22"/>
    <p:sldId id="1372" r:id="rId23"/>
    <p:sldId id="390" r:id="rId24"/>
    <p:sldId id="575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99"/>
    <a:srgbClr val="50A5AB"/>
    <a:srgbClr val="BC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824" autoAdjust="0"/>
    <p:restoredTop sz="94660"/>
  </p:normalViewPr>
  <p:slideViewPr>
    <p:cSldViewPr>
      <p:cViewPr varScale="1">
        <p:scale>
          <a:sx n="67" d="100"/>
          <a:sy n="67" d="100"/>
        </p:scale>
        <p:origin x="94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6BD6AB-1FFE-4E9B-9D77-DEE71D0B23D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74EBA2-81DE-464C-8930-D05E932CD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7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E80CC9AC-6B26-E849-B969-C05497804395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84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36" y="586581"/>
            <a:ext cx="1391326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472448" y="1905000"/>
            <a:ext cx="1501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Project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ECHO®</a:t>
            </a:r>
          </a:p>
          <a:p>
            <a:r>
              <a:rPr lang="en-US" sz="1400" dirty="0">
                <a:solidFill>
                  <a:schemeClr val="bg1"/>
                </a:solidFill>
              </a:rPr>
              <a:t>HCV Collaborative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648200" y="6274712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008C99"/>
                </a:solidFill>
              </a:rPr>
              <a:t>Presentation prepared</a:t>
            </a:r>
            <a:r>
              <a:rPr lang="en-US" sz="1100" baseline="0" dirty="0">
                <a:solidFill>
                  <a:srgbClr val="008C99"/>
                </a:solidFill>
              </a:rPr>
              <a:t> by: </a:t>
            </a:r>
          </a:p>
          <a:p>
            <a:pPr algn="r"/>
            <a:r>
              <a:rPr lang="en-US" sz="1100" baseline="0" dirty="0">
                <a:solidFill>
                  <a:srgbClr val="008C99"/>
                </a:solidFill>
              </a:rPr>
              <a:t>Date prepared:</a:t>
            </a:r>
            <a:endParaRPr lang="en-US" sz="1100" dirty="0">
              <a:solidFill>
                <a:srgbClr val="008C99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3399" y="2209800"/>
            <a:ext cx="7010399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sz="2800" dirty="0"/>
              <a:t>Title of Presentation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33399" y="2971800"/>
            <a:ext cx="7010399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/>
              <a:t>Presenter Line 1</a:t>
            </a:r>
          </a:p>
          <a:p>
            <a:pPr lvl="0"/>
            <a:r>
              <a:rPr lang="en-US" dirty="0"/>
              <a:t>Presenter Line 2</a:t>
            </a:r>
          </a:p>
          <a:p>
            <a:pPr lvl="0"/>
            <a:r>
              <a:rPr lang="en-US" dirty="0"/>
              <a:t>Presenter Line 3</a:t>
            </a:r>
          </a:p>
          <a:p>
            <a:pPr lvl="0"/>
            <a:r>
              <a:rPr lang="en-US" dirty="0"/>
              <a:t>Presenter Line 4</a:t>
            </a:r>
          </a:p>
        </p:txBody>
      </p:sp>
      <p:sp>
        <p:nvSpPr>
          <p:cNvPr id="21" name="Text Placeholder 20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33399" y="4191000"/>
            <a:ext cx="7010399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427380" y="6274713"/>
            <a:ext cx="1116419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>
                <a:solidFill>
                  <a:srgbClr val="008C9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z="1000" dirty="0"/>
              <a:t>Enter Name </a:t>
            </a:r>
          </a:p>
          <a:p>
            <a:pPr lvl="0"/>
            <a:r>
              <a:rPr lang="en-US" sz="1000" dirty="0"/>
              <a:t>and Date</a:t>
            </a:r>
          </a:p>
        </p:txBody>
      </p:sp>
    </p:spTree>
    <p:extLst>
      <p:ext uri="{BB962C8B-B14F-4D97-AF65-F5344CB8AC3E}">
        <p14:creationId xmlns:p14="http://schemas.microsoft.com/office/powerpoint/2010/main" val="380907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</a:defRPr>
            </a:lvl1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0">
                <a:latin typeface="Geneva"/>
              </a:defRPr>
            </a:lvl1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AE1C7-669A-4F48-AE7B-A30D9CD74E5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eneva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enev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53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0D960-6CB1-427B-A25E-4DA15B3E09FD}" type="datetimeFigureOut">
              <a:rPr lang="en-US"/>
              <a:pPr>
                <a:defRPr/>
              </a:pPr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5294-EDF8-4B65-B652-E5E1E7C92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79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210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4FAB73BC-B049-4115-A692-8D63A059BFB8}" type="slidenum">
              <a:rPr lang="en-US" sz="1350" smtClean="0">
                <a:solidFill>
                  <a:srgbClr val="000000"/>
                </a:solidFill>
              </a:rPr>
              <a:pPr defTabSz="342900"/>
              <a:t>‹#›</a:t>
            </a:fld>
            <a:endParaRPr lang="en-US" sz="135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EACB5-47F1-0248-8311-4A130CD36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1766" y="6175234"/>
            <a:ext cx="2013415" cy="5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81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F43-B4E1-4577-93AC-A7EFBC74870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932-AD45-483D-B6A7-1B0F79F20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14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F43-B4E1-4577-93AC-A7EFBC74870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932-AD45-483D-B6A7-1B0F79F20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40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F43-B4E1-4577-93AC-A7EFBC74870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932-AD45-483D-B6A7-1B0F79F20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6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F43-B4E1-4577-93AC-A7EFBC74870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932-AD45-483D-B6A7-1B0F79F20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73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F43-B4E1-4577-93AC-A7EFBC74870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932-AD45-483D-B6A7-1B0F79F20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93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F43-B4E1-4577-93AC-A7EFBC74870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932-AD45-483D-B6A7-1B0F79F20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0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lict of Interest 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A5AB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0" y="2528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000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/>
            <a:r>
              <a:rPr lang="en-US" sz="3200" dirty="0">
                <a:solidFill>
                  <a:schemeClr val="bg1"/>
                </a:solidFill>
              </a:rPr>
              <a:t>Project</a:t>
            </a:r>
            <a:r>
              <a:rPr lang="en-US" sz="3200" baseline="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ECHO HCV Collaborative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1752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C99"/>
                </a:solidFill>
              </a:rPr>
              <a:t>Conflict of Interest Disclosure Statement</a:t>
            </a:r>
          </a:p>
        </p:txBody>
      </p:sp>
      <p:sp>
        <p:nvSpPr>
          <p:cNvPr id="18" name="Text Placeholder 17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90600" y="2362200"/>
            <a:ext cx="7391400" cy="2667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sz="1800" dirty="0"/>
              <a:t>Click to enter Disclosure Statement</a:t>
            </a:r>
            <a:endParaRPr lang="en-US" dirty="0"/>
          </a:p>
        </p:txBody>
      </p:sp>
      <p:pic>
        <p:nvPicPr>
          <p:cNvPr id="2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80" y="6085563"/>
            <a:ext cx="2076476" cy="64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https://hospitals.dignityhealth.org/Style%20Library/Dignity/DHimages/DHStJoseph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9" y="6019800"/>
            <a:ext cx="2057401" cy="773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 userDrawn="1"/>
        </p:nvGrpSpPr>
        <p:grpSpPr>
          <a:xfrm>
            <a:off x="2663825" y="6113162"/>
            <a:ext cx="2076593" cy="506934"/>
            <a:chOff x="1394719" y="1552518"/>
            <a:chExt cx="5768919" cy="1408298"/>
          </a:xfrm>
        </p:grpSpPr>
        <p:pic>
          <p:nvPicPr>
            <p:cNvPr id="29" name="Picture 13" descr="http://bloximages.chicago2.vip.townnews.com/yourhoustonnews.com/content/tncms/assets/v3/editorial/3/3c/33c4c95c-31ed-11e4-bbd7-001a4bcf887a/5404921416f76.image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FF1EE"/>
                </a:clrFrom>
                <a:clrTo>
                  <a:srgbClr val="EFF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719" y="1623318"/>
              <a:ext cx="4318289" cy="1266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755340" y="1552518"/>
              <a:ext cx="1408298" cy="1408298"/>
            </a:xfrm>
            <a:prstGeom prst="rect">
              <a:avLst/>
            </a:prstGeom>
          </p:spPr>
        </p:pic>
      </p:grpSp>
      <p:pic>
        <p:nvPicPr>
          <p:cNvPr id="31" name="Picture 6" descr="The University of Chicago preferred logo in maroo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80" y="5508563"/>
            <a:ext cx="2139484" cy="430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7"/>
          <a:stretch/>
        </p:blipFill>
        <p:spPr>
          <a:xfrm>
            <a:off x="5094065" y="5508563"/>
            <a:ext cx="2018181" cy="50094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877" y="212725"/>
            <a:ext cx="121929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2" y="5348837"/>
            <a:ext cx="1226958" cy="660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2" b="12942"/>
          <a:stretch/>
        </p:blipFill>
        <p:spPr>
          <a:xfrm>
            <a:off x="7356780" y="6096000"/>
            <a:ext cx="1177620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42" y="5334000"/>
            <a:ext cx="736921" cy="7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6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F43-B4E1-4577-93AC-A7EFBC74870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932-AD45-483D-B6A7-1B0F79F20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62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F43-B4E1-4577-93AC-A7EFBC74870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932-AD45-483D-B6A7-1B0F79F20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98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F43-B4E1-4577-93AC-A7EFBC74870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932-AD45-483D-B6A7-1B0F79F20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4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F43-B4E1-4577-93AC-A7EFBC74870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932-AD45-483D-B6A7-1B0F79F20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94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1F43-B4E1-4577-93AC-A7EFBC74870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8932-AD45-483D-B6A7-1B0F79F20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42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0"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0">
                <a:latin typeface="Geneva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9D175E-74BF-4F29-A698-521BDF7DF3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Geneva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Geneva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26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-27920" y="1064745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295400"/>
            <a:ext cx="7696200" cy="4876800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Objective 1</a:t>
            </a:r>
          </a:p>
          <a:p>
            <a:pPr lvl="0"/>
            <a:r>
              <a:rPr lang="en-US" dirty="0"/>
              <a:t>Objective 2</a:t>
            </a:r>
          </a:p>
          <a:p>
            <a:pPr lvl="0"/>
            <a:r>
              <a:rPr lang="en-US" dirty="0"/>
              <a:t>Objective 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C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43764"/>
            <a:ext cx="410805" cy="21608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931349" y="54119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6651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5421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95400"/>
            <a:ext cx="8305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50A5AB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50A5AB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/>
              <a:t>Text Slide: click to add heading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638800"/>
            <a:ext cx="83058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C99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43764"/>
            <a:ext cx="410805" cy="2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7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1219200"/>
            <a:ext cx="4114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50A5AB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50A5AB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/>
              <a:t>2 Column Text Slide: click to add heading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638800"/>
            <a:ext cx="8382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1219200"/>
            <a:ext cx="4114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50A5AB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50A5AB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C9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43764"/>
            <a:ext cx="410805" cy="2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3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102168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1219200"/>
            <a:ext cx="4114800" cy="42672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solidFill>
                  <a:srgbClr val="50A5AB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 sz="2400">
                <a:solidFill>
                  <a:srgbClr val="50A5AB"/>
                </a:solidFill>
              </a:defRPr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/>
              <a:t>Text and Data/Image Slide: click to add heading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81000" y="1219200"/>
            <a:ext cx="4191000" cy="4267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638800"/>
            <a:ext cx="83820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A5AB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43764"/>
            <a:ext cx="410805" cy="2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7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102168"/>
            <a:ext cx="9144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10826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008C99"/>
                </a:solidFill>
              </a:defRPr>
            </a:lvl1pPr>
          </a:lstStyle>
          <a:p>
            <a:pPr lvl="0"/>
            <a:r>
              <a:rPr lang="en-US" dirty="0"/>
              <a:t>Data Image Slide: click to add heading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5638800"/>
            <a:ext cx="69342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Reference(s)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 hasCustomPrompt="1"/>
          </p:nvPr>
        </p:nvSpPr>
        <p:spPr>
          <a:xfrm>
            <a:off x="381000" y="1223180"/>
            <a:ext cx="8382000" cy="42632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aseline="0">
                <a:solidFill>
                  <a:srgbClr val="50A5AB"/>
                </a:solidFill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45612"/>
            <a:ext cx="9144000" cy="412388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A5AB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43764"/>
            <a:ext cx="410805" cy="2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4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2583" y="2895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C99"/>
                </a:solidFill>
              </a:rPr>
              <a:t>End of Presentation</a:t>
            </a:r>
          </a:p>
          <a:p>
            <a:pPr algn="ctr"/>
            <a:endParaRPr lang="en-US" b="1" dirty="0">
              <a:solidFill>
                <a:srgbClr val="008C99"/>
              </a:solidFill>
            </a:endParaRPr>
          </a:p>
          <a:p>
            <a:pPr algn="ctr"/>
            <a:r>
              <a:rPr lang="en-US" b="1" dirty="0">
                <a:solidFill>
                  <a:srgbClr val="008C99"/>
                </a:solidFill>
              </a:rPr>
              <a:t>Questions?</a:t>
            </a:r>
          </a:p>
        </p:txBody>
      </p:sp>
      <p:pic>
        <p:nvPicPr>
          <p:cNvPr id="1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60" y="6085563"/>
            <a:ext cx="2076476" cy="64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https://hospitals.dignityhealth.org/Style%20Library/Dignity/DHimages/DHStJoseph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7" y="6019800"/>
            <a:ext cx="2057401" cy="773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 userDrawn="1"/>
        </p:nvGrpSpPr>
        <p:grpSpPr>
          <a:xfrm>
            <a:off x="3381161" y="6113162"/>
            <a:ext cx="2076593" cy="506934"/>
            <a:chOff x="1394719" y="1552518"/>
            <a:chExt cx="5768919" cy="1408298"/>
          </a:xfrm>
        </p:grpSpPr>
        <p:pic>
          <p:nvPicPr>
            <p:cNvPr id="20" name="Picture 13" descr="http://bloximages.chicago2.vip.townnews.com/yourhoustonnews.com/content/tncms/assets/v3/editorial/3/3c/33c4c95c-31ed-11e4-bbd7-001a4bcf887a/5404921416f76.image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EFF1EE"/>
                </a:clrFrom>
                <a:clrTo>
                  <a:srgbClr val="EFF1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719" y="1623318"/>
              <a:ext cx="4318289" cy="1266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755340" y="1552518"/>
              <a:ext cx="1408298" cy="1408298"/>
            </a:xfrm>
            <a:prstGeom prst="rect">
              <a:avLst/>
            </a:prstGeom>
          </p:spPr>
        </p:pic>
      </p:grpSp>
      <p:pic>
        <p:nvPicPr>
          <p:cNvPr id="22" name="Picture 6" descr="The University of Chicago preferred logo in maroo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16" y="5508563"/>
            <a:ext cx="2139484" cy="430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7"/>
          <a:stretch/>
        </p:blipFill>
        <p:spPr>
          <a:xfrm>
            <a:off x="6669545" y="5508563"/>
            <a:ext cx="2018181" cy="50094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50A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0A5AB"/>
              </a:solidFill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 userDrawn="1"/>
        </p:nvSpPr>
        <p:spPr bwMode="auto">
          <a:xfrm>
            <a:off x="0" y="2528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4000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/>
            <a:r>
              <a:rPr lang="en-US" sz="3200" dirty="0">
                <a:solidFill>
                  <a:schemeClr val="bg1"/>
                </a:solidFill>
              </a:rPr>
              <a:t>Project</a:t>
            </a:r>
            <a:r>
              <a:rPr lang="en-US" sz="3200" baseline="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ECHO HCV Collaborative</a:t>
            </a:r>
          </a:p>
        </p:txBody>
      </p:sp>
      <p:pic>
        <p:nvPicPr>
          <p:cNvPr id="24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877" y="212725"/>
            <a:ext cx="121929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6800" y="5315469"/>
            <a:ext cx="1225402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7/25/2022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80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9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85" r:id="rId3"/>
    <p:sldLayoutId id="2147483651" r:id="rId4"/>
    <p:sldLayoutId id="2147483786" r:id="rId5"/>
    <p:sldLayoutId id="2147483789" r:id="rId6"/>
    <p:sldLayoutId id="2147483787" r:id="rId7"/>
    <p:sldLayoutId id="214748378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7CBBF18-3C1C-4AE9-9482-2FF8B3D94A73}" type="datetimeFigureOut">
              <a:rPr lang="en-US" altLang="en-US">
                <a:ea typeface="ＭＳ Ｐゴシック" panose="020B0600070205080204" pitchFamily="34" charset="-128"/>
                <a:cs typeface="+mn-cs"/>
              </a:rPr>
              <a:pPr>
                <a:defRPr/>
              </a:pPr>
              <a:t>7/25/2022</a:t>
            </a:fld>
            <a:endParaRPr lang="en-US" altLang="en-US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2F381D-462D-4DB5-93FC-1D083472F675}" type="slidenum">
              <a:rPr lang="en-US" altLang="en-US">
                <a:ea typeface="ＭＳ Ｐゴシック" panose="020B0600070205080204" pitchFamily="34" charset="-128"/>
                <a:cs typeface="+mn-cs"/>
              </a:rPr>
              <a:pPr>
                <a:defRPr/>
              </a:pPr>
              <a:t>‹#›</a:t>
            </a:fld>
            <a:endParaRPr lang="en-US" altLang="en-US"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61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5" r:id="rId2"/>
    <p:sldLayoutId id="2147483714" r:id="rId3"/>
    <p:sldLayoutId id="2147483718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301002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33CC"/>
            </a:gs>
            <a:gs pos="100000">
              <a:srgbClr val="18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1D8395-1955-4AE6-9A0B-465BF2B80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5197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4568"/>
            <a:ext cx="2582693" cy="5330952"/>
          </a:xfrm>
          <a:prstGeom prst="rect">
            <a:avLst/>
          </a:prstGeom>
          <a:solidFill>
            <a:srgbClr val="009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5984750"/>
            <a:ext cx="2582693" cy="105155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D567D-6C4A-FD48-877F-22A12D9BD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1766" y="6175234"/>
            <a:ext cx="2013415" cy="5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4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Arial" panose="020B0604020202020204" pitchFamily="34" charset="0"/>
          <a:ea typeface="Gotham Book" charset="0"/>
          <a:cs typeface="Gotham Book" charset="0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Gotham Book" charset="0"/>
          <a:cs typeface="Gotham Book" charset="0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Gotham Book" charset="0"/>
          <a:cs typeface="Gotham Book" charset="0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Gotham Book" charset="0"/>
          <a:cs typeface="Gotham Book" charset="0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Gotham Book" charset="0"/>
          <a:cs typeface="Gotham Book" charset="0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Gotham Book" charset="0"/>
          <a:cs typeface="Gotham Book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71F43-B4E1-4577-93AC-A7EFBC74870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8932-AD45-483D-B6A7-1B0F79F20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7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318405F-B042-4322-B9AC-CB37C8770995}" type="datetimeFigureOut">
              <a:rPr lang="en-US" altLang="en-US"/>
              <a:pPr>
                <a:defRPr/>
              </a:pPr>
              <a:t>7/25/2022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6E9B5E9-3960-41C0-B30B-5589D276B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07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patitisb.uw.edu/page/primary-care-workgroup/guidance" TargetMode="External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epatitis/resources/professionals/training/serology/training.htm" TargetMode="External"/><Relationship Id="rId2" Type="http://schemas.openxmlformats.org/officeDocument/2006/relationships/hyperlink" Target="https://www.cdc.gov/hepatitis/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hepatitisb.uw.edu/page/primary-care-workgroup/guidance" TargetMode="External"/><Relationship Id="rId4" Type="http://schemas.openxmlformats.org/officeDocument/2006/relationships/hyperlink" Target="https://www.hepatitisb.uw.ed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biologyinfo.com/hepatitis-b-virus-structure-epidemiology-symptoms-pathogenesis-diagnosis-treatment-and-vaccine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16" y="1700213"/>
            <a:ext cx="2210991" cy="3450431"/>
          </a:xfrm>
        </p:spPr>
        <p:txBody>
          <a:bodyPr>
            <a:normAutofit/>
          </a:bodyPr>
          <a:lstStyle/>
          <a:p>
            <a:r>
              <a:rPr lang="en-US" sz="1800" b="1" spc="225" dirty="0">
                <a:ea typeface="Gotham Bold" charset="0"/>
                <a:cs typeface="Arial" panose="020B0604020202020204" pitchFamily="34" charset="0"/>
              </a:rPr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523999"/>
            <a:ext cx="8610600" cy="3821907"/>
          </a:xfrm>
        </p:spPr>
        <p:txBody>
          <a:bodyPr/>
          <a:lstStyle/>
          <a:p>
            <a:pPr marL="0" indent="0">
              <a:buNone/>
            </a:pPr>
            <a:br>
              <a:rPr lang="en-US" sz="1800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2E883-A096-48D4-93D4-66548B171F40}"/>
              </a:ext>
            </a:extLst>
          </p:cNvPr>
          <p:cNvSpPr txBox="1"/>
          <p:nvPr/>
        </p:nvSpPr>
        <p:spPr>
          <a:xfrm>
            <a:off x="1600200" y="4495800"/>
            <a:ext cx="6477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Karla Thornton, MD, MPH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Professor, Division of Infectious Diseases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Senior Associate Director, Project ECHO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kthornton@salud.unm.edu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88B3A-D2F6-4EB8-8E9C-983728F4C284}"/>
              </a:ext>
            </a:extLst>
          </p:cNvPr>
          <p:cNvSpPr txBox="1"/>
          <p:nvPr/>
        </p:nvSpPr>
        <p:spPr>
          <a:xfrm>
            <a:off x="1752600" y="24384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Hepatitis B (HBV) : </a:t>
            </a:r>
          </a:p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Serology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629703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p B Guidance_2_24_2020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0" t="15701" r="25918" b="6173"/>
          <a:stretch/>
        </p:blipFill>
        <p:spPr>
          <a:xfrm>
            <a:off x="1268083" y="146648"/>
            <a:ext cx="5918795" cy="6430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BCB53A-5ADA-4F5B-9B65-5188F8EA8F31}"/>
              </a:ext>
            </a:extLst>
          </p:cNvPr>
          <p:cNvSpPr txBox="1"/>
          <p:nvPr/>
        </p:nvSpPr>
        <p:spPr>
          <a:xfrm>
            <a:off x="0" y="657696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Hepatitis B Management: Guidance for the Primary Care Provider - HBV Primary Care Workgroup - Hepatitis B Online (uw.edu)</a:t>
            </a:r>
            <a:r>
              <a:rPr lang="en-US" sz="1200" dirty="0"/>
              <a:t> Accessed 2_4_22</a:t>
            </a:r>
          </a:p>
        </p:txBody>
      </p:sp>
    </p:spTree>
    <p:extLst>
      <p:ext uri="{BB962C8B-B14F-4D97-AF65-F5344CB8AC3E}">
        <p14:creationId xmlns:p14="http://schemas.microsoft.com/office/powerpoint/2010/main" val="20958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p B Guidance_2_24_2020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t="17268" r="22124" b="29734"/>
          <a:stretch/>
        </p:blipFill>
        <p:spPr>
          <a:xfrm>
            <a:off x="335560" y="546655"/>
            <a:ext cx="8430935" cy="569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6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457200" y="383458"/>
            <a:ext cx="8229600" cy="103418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Question </a:t>
            </a:r>
            <a:r>
              <a:rPr lang="en-US" altLang="en-US" dirty="0">
                <a:latin typeface="Calibri" panose="020F0502020204030204" pitchFamily="34" charset="0"/>
              </a:rPr>
              <a:t>#3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457201" y="1676400"/>
            <a:ext cx="7680120" cy="4419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Which is the best test to screen for chronic hepatitis B infection?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A. Antibody against hepatitis B core antigen 	(anti-</a:t>
            </a:r>
            <a:r>
              <a:rPr lang="en-US" altLang="en-US" dirty="0" err="1">
                <a:latin typeface="Calibri" panose="020F0502020204030204" pitchFamily="34" charset="0"/>
              </a:rPr>
              <a:t>HBc</a:t>
            </a:r>
            <a:r>
              <a:rPr lang="en-US" altLang="en-US" dirty="0">
                <a:latin typeface="Calibri" panose="020F0502020204030204" pitchFamily="34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B. Hepatitis B e antigen (</a:t>
            </a:r>
            <a:r>
              <a:rPr lang="en-US" altLang="en-US" dirty="0" err="1">
                <a:latin typeface="Calibri" panose="020F0502020204030204" pitchFamily="34" charset="0"/>
              </a:rPr>
              <a:t>HBeAg</a:t>
            </a:r>
            <a:r>
              <a:rPr lang="en-US" altLang="en-US" dirty="0">
                <a:latin typeface="Calibri" panose="020F0502020204030204" pitchFamily="34" charset="0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C. Antibody against hepatitis B surface 	antigen (anti-HBs)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D. Hepatitis B surface antigen (HBsAg)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8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25" y="291263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34" charset="-128"/>
              </a:rPr>
              <a:t>Question #4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652" y="1434264"/>
            <a:ext cx="7329947" cy="46919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patient has the following labs:</a:t>
            </a:r>
          </a:p>
          <a:p>
            <a:pPr marL="0" indent="0">
              <a:buNone/>
            </a:pPr>
            <a:r>
              <a:rPr lang="en-US" dirty="0"/>
              <a:t>Anti-HBs +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other labs should you request?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A. anti-</a:t>
            </a:r>
            <a:r>
              <a:rPr lang="en-US" altLang="en-US" dirty="0" err="1">
                <a:latin typeface="Calibri" panose="020F0502020204030204" pitchFamily="34" charset="0"/>
              </a:rPr>
              <a:t>HBc</a:t>
            </a:r>
            <a:r>
              <a:rPr lang="en-US" altLang="en-US" dirty="0">
                <a:latin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</a:rPr>
              <a:t>HBeAg</a:t>
            </a: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B. </a:t>
            </a:r>
            <a:r>
              <a:rPr lang="en-US" altLang="en-US" dirty="0" err="1">
                <a:latin typeface="Calibri" panose="020F0502020204030204" pitchFamily="34" charset="0"/>
              </a:rPr>
              <a:t>HBeAg</a:t>
            </a:r>
            <a:r>
              <a:rPr lang="en-US" altLang="en-US" dirty="0">
                <a:latin typeface="Calibri" panose="020F0502020204030204" pitchFamily="34" charset="0"/>
              </a:rPr>
              <a:t>, HBsAg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C. anti-</a:t>
            </a:r>
            <a:r>
              <a:rPr lang="en-US" altLang="en-US" dirty="0" err="1">
                <a:latin typeface="Calibri" panose="020F0502020204030204" pitchFamily="34" charset="0"/>
              </a:rPr>
              <a:t>HBc</a:t>
            </a:r>
            <a:r>
              <a:rPr lang="en-US" altLang="en-US" dirty="0">
                <a:latin typeface="Calibri" panose="020F0502020204030204" pitchFamily="34" charset="0"/>
              </a:rPr>
              <a:t>, HBsAg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D. anti-</a:t>
            </a:r>
            <a:r>
              <a:rPr lang="en-US" altLang="en-US" dirty="0" err="1">
                <a:latin typeface="Calibri" panose="020F0502020204030204" pitchFamily="34" charset="0"/>
              </a:rPr>
              <a:t>HBe</a:t>
            </a:r>
            <a:r>
              <a:rPr lang="en-US" altLang="en-US" dirty="0">
                <a:latin typeface="Calibri" panose="020F0502020204030204" pitchFamily="34" charset="0"/>
              </a:rPr>
              <a:t>, HBsAg</a:t>
            </a:r>
          </a:p>
        </p:txBody>
      </p:sp>
    </p:spTree>
    <p:extLst>
      <p:ext uri="{BB962C8B-B14F-4D97-AF65-F5344CB8AC3E}">
        <p14:creationId xmlns:p14="http://schemas.microsoft.com/office/powerpoint/2010/main" val="3104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6934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patient has the following labs:</a:t>
            </a:r>
          </a:p>
          <a:p>
            <a:pPr marL="0" indent="0">
              <a:buNone/>
            </a:pPr>
            <a:r>
              <a:rPr lang="en-US" dirty="0"/>
              <a:t>Anti-HBs -</a:t>
            </a:r>
          </a:p>
          <a:p>
            <a:pPr marL="0" indent="0">
              <a:buNone/>
            </a:pPr>
            <a:r>
              <a:rPr lang="en-US" dirty="0"/>
              <a:t>Anti-</a:t>
            </a:r>
            <a:r>
              <a:rPr lang="en-US" dirty="0" err="1"/>
              <a:t>HBc</a:t>
            </a:r>
            <a:r>
              <a:rPr lang="en-US" dirty="0"/>
              <a:t> -</a:t>
            </a:r>
          </a:p>
          <a:p>
            <a:pPr marL="0" indent="0">
              <a:buNone/>
            </a:pPr>
            <a:r>
              <a:rPr lang="en-US" dirty="0" err="1"/>
              <a:t>HBsAg</a:t>
            </a:r>
            <a:r>
              <a:rPr lang="en-US" dirty="0"/>
              <a:t> 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Should this patient be vaccinated?</a:t>
            </a:r>
          </a:p>
          <a:p>
            <a:pPr marL="0" indent="0">
              <a:buNone/>
            </a:pPr>
            <a:r>
              <a:rPr lang="en-US" dirty="0"/>
              <a:t>A. Yes</a:t>
            </a:r>
          </a:p>
          <a:p>
            <a:pPr marL="0" indent="0">
              <a:buNone/>
            </a:pPr>
            <a:r>
              <a:rPr lang="en-US" dirty="0"/>
              <a:t>B. No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7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16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patient has the following labs:</a:t>
            </a:r>
          </a:p>
          <a:p>
            <a:pPr marL="0" indent="0">
              <a:buNone/>
            </a:pPr>
            <a:r>
              <a:rPr lang="en-US" dirty="0"/>
              <a:t>Anti-HBs -</a:t>
            </a:r>
          </a:p>
          <a:p>
            <a:pPr marL="0" indent="0">
              <a:buNone/>
            </a:pPr>
            <a:r>
              <a:rPr lang="en-US" dirty="0"/>
              <a:t>Anti-</a:t>
            </a:r>
            <a:r>
              <a:rPr lang="en-US" dirty="0" err="1"/>
              <a:t>HBc</a:t>
            </a:r>
            <a:r>
              <a:rPr lang="en-US" dirty="0"/>
              <a:t> +</a:t>
            </a:r>
          </a:p>
          <a:p>
            <a:pPr marL="0" indent="0">
              <a:buNone/>
            </a:pPr>
            <a:r>
              <a:rPr lang="en-US" dirty="0" err="1"/>
              <a:t>HBsAg</a:t>
            </a:r>
            <a:r>
              <a:rPr lang="en-US" dirty="0"/>
              <a:t> 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Should this patient be vaccinated?</a:t>
            </a:r>
          </a:p>
          <a:p>
            <a:pPr marL="0" indent="0">
              <a:buNone/>
            </a:pPr>
            <a:r>
              <a:rPr lang="en-US" dirty="0"/>
              <a:t>A. Yes</a:t>
            </a:r>
          </a:p>
          <a:p>
            <a:pPr marL="0" indent="0">
              <a:buNone/>
            </a:pPr>
            <a:r>
              <a:rPr lang="en-US" dirty="0"/>
              <a:t>B. 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87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462A-F486-4618-9006-E9A51C68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48F08-8C38-4439-8E30-BEACBEB24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HBV is a major global health problem</a:t>
            </a:r>
          </a:p>
          <a:p>
            <a:r>
              <a:rPr lang="en-US" dirty="0"/>
              <a:t>HBsAg indicates active HBV infection</a:t>
            </a:r>
          </a:p>
          <a:p>
            <a:r>
              <a:rPr lang="en-US" dirty="0" err="1"/>
              <a:t>HBcAb</a:t>
            </a:r>
            <a:r>
              <a:rPr lang="en-US" dirty="0"/>
              <a:t> indicates exposure to HBV</a:t>
            </a:r>
          </a:p>
          <a:p>
            <a:r>
              <a:rPr lang="en-US" dirty="0"/>
              <a:t>HBV can be prevented by vaccination</a:t>
            </a:r>
          </a:p>
          <a:p>
            <a:r>
              <a:rPr lang="en-US" dirty="0"/>
              <a:t>Universal HBV vaccine is recommended at birth and for all people ≤ 59 years of 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20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Slide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https://www.cdc.gov/hepatitis/</a:t>
            </a:r>
            <a:endParaRPr lang="en-US" dirty="0"/>
          </a:p>
          <a:p>
            <a:r>
              <a:rPr lang="en-US" dirty="0">
                <a:hlinkClick r:id="rId3"/>
              </a:rPr>
              <a:t>https://www.cdc.gov/hepatitis/resources/professionals/training/serology/training.htm</a:t>
            </a:r>
            <a:endParaRPr lang="en-US" dirty="0"/>
          </a:p>
          <a:p>
            <a:r>
              <a:rPr lang="en-US" dirty="0">
                <a:hlinkClick r:id="rId4"/>
              </a:rPr>
              <a:t>https://www.hepatitisb.uw.edu/</a:t>
            </a:r>
            <a:endParaRPr lang="en-US" dirty="0"/>
          </a:p>
          <a:p>
            <a:r>
              <a:rPr lang="en-US" dirty="0">
                <a:hlinkClick r:id="rId5"/>
              </a:rPr>
              <a:t>Hepatitis B Management: Guidance for the Primary Care Provider - HBV Primary Care Workgroup - Hepatitis B Online (uw.edu)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88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76400"/>
          </a:xfrm>
        </p:spPr>
        <p:txBody>
          <a:bodyPr/>
          <a:lstStyle/>
          <a:p>
            <a:r>
              <a:rPr lang="en-US" sz="3600" dirty="0"/>
              <a:t>Conflicts of Interest Disclosure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 have no conflicts of interest to disclose.</a:t>
            </a:r>
          </a:p>
        </p:txBody>
      </p:sp>
    </p:spTree>
    <p:extLst>
      <p:ext uri="{BB962C8B-B14F-4D97-AF65-F5344CB8AC3E}">
        <p14:creationId xmlns:p14="http://schemas.microsoft.com/office/powerpoint/2010/main" val="209655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01000" cy="40687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Describe the modes of transmission for HBV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Identify appropriate baseline serologies for HBV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Correctly interpret serologic tests for HBV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233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80712"/>
            <a:ext cx="7543799" cy="5370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6477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https://www.hepatitisb.uw.edu/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Hepatitis B: Global Burden</a:t>
            </a:r>
          </a:p>
        </p:txBody>
      </p:sp>
    </p:spTree>
    <p:extLst>
      <p:ext uri="{BB962C8B-B14F-4D97-AF65-F5344CB8AC3E}">
        <p14:creationId xmlns:p14="http://schemas.microsoft.com/office/powerpoint/2010/main" val="34717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Question # 1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8600" cy="4419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dirty="0">
                <a:latin typeface="Calibri" panose="020F0502020204030204" pitchFamily="34" charset="0"/>
              </a:rPr>
              <a:t>Globally, what is the most common mode of hepatitis B transmission?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514350" indent="-514350">
              <a:buFont typeface="Times New Roman" panose="02020603050405020304" pitchFamily="18" charset="0"/>
              <a:buAutoNum type="alphaUcPeriod"/>
            </a:pPr>
            <a:r>
              <a:rPr lang="en-US" altLang="en-US" dirty="0">
                <a:latin typeface="Calibri" panose="020F0502020204030204" pitchFamily="34" charset="0"/>
              </a:rPr>
              <a:t>Blood transfusion</a:t>
            </a:r>
          </a:p>
          <a:p>
            <a:pPr marL="514350" indent="-514350">
              <a:buFont typeface="Times New Roman" panose="02020603050405020304" pitchFamily="18" charset="0"/>
              <a:buAutoNum type="alphaUcPeriod"/>
            </a:pPr>
            <a:r>
              <a:rPr lang="en-US" altLang="en-US" dirty="0">
                <a:latin typeface="Calibri" panose="020F0502020204030204" pitchFamily="34" charset="0"/>
              </a:rPr>
              <a:t>Perinatal transmission</a:t>
            </a:r>
          </a:p>
          <a:p>
            <a:pPr marL="514350" indent="-514350">
              <a:buFont typeface="Times New Roman" panose="02020603050405020304" pitchFamily="18" charset="0"/>
              <a:buAutoNum type="alphaUcPeriod"/>
            </a:pPr>
            <a:r>
              <a:rPr lang="en-US" altLang="en-US" dirty="0">
                <a:latin typeface="Calibri" panose="020F0502020204030204" pitchFamily="34" charset="0"/>
              </a:rPr>
              <a:t>Injection drug use</a:t>
            </a:r>
          </a:p>
          <a:p>
            <a:pPr marL="514350" indent="-514350">
              <a:buFont typeface="Times New Roman" panose="02020603050405020304" pitchFamily="18" charset="0"/>
              <a:buAutoNum type="alphaUcPeriod"/>
            </a:pPr>
            <a:r>
              <a:rPr lang="en-US" altLang="en-US" dirty="0">
                <a:latin typeface="Calibri" panose="020F0502020204030204" pitchFamily="34" charset="0"/>
              </a:rPr>
              <a:t>Sexual contact</a:t>
            </a:r>
          </a:p>
          <a:p>
            <a:pPr>
              <a:lnSpc>
                <a:spcPct val="80000"/>
              </a:lnSpc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768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Question # 2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8600" cy="44196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dirty="0"/>
              <a:t>What is the most likely route of transmission of hepatitis B infection in a 23-year-old male who was born in the United States?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A. Vertical (perinatal) transmission</a:t>
            </a:r>
          </a:p>
          <a:p>
            <a:pPr marL="0" indent="0"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B. Blood transfusion</a:t>
            </a:r>
          </a:p>
          <a:p>
            <a:pPr marL="0" indent="0"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C. Accidental needle stick</a:t>
            </a:r>
          </a:p>
          <a:p>
            <a:pPr marL="0" indent="0"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D. Sexual transmission</a:t>
            </a:r>
          </a:p>
        </p:txBody>
      </p:sp>
    </p:spTree>
    <p:extLst>
      <p:ext uri="{BB962C8B-B14F-4D97-AF65-F5344CB8AC3E}">
        <p14:creationId xmlns:p14="http://schemas.microsoft.com/office/powerpoint/2010/main" val="386223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Hepatitis B (HBV)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449763"/>
          </a:xfrm>
        </p:spPr>
        <p:txBody>
          <a:bodyPr/>
          <a:lstStyle/>
          <a:p>
            <a:r>
              <a:rPr lang="en-US" dirty="0"/>
              <a:t>DNA virus - viral DNA integrates into the host</a:t>
            </a:r>
          </a:p>
          <a:p>
            <a:r>
              <a:rPr lang="en-US" dirty="0"/>
              <a:t>Transmission – sexual, MTC, blood-blood</a:t>
            </a:r>
          </a:p>
          <a:p>
            <a:r>
              <a:rPr lang="en-US" dirty="0"/>
              <a:t>Progression to chronic infection depends on age </a:t>
            </a:r>
          </a:p>
          <a:p>
            <a:pPr lvl="1"/>
            <a:r>
              <a:rPr lang="en-US" sz="3000" dirty="0"/>
              <a:t>90% perinatal</a:t>
            </a:r>
          </a:p>
          <a:p>
            <a:pPr lvl="1"/>
            <a:r>
              <a:rPr lang="en-US" sz="3000" dirty="0"/>
              <a:t>50% children</a:t>
            </a:r>
          </a:p>
          <a:p>
            <a:pPr lvl="1"/>
            <a:r>
              <a:rPr lang="en-US" sz="3000" dirty="0"/>
              <a:t>5% adults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Effective Vaccine </a:t>
            </a:r>
          </a:p>
          <a:p>
            <a:pPr marL="457200" lvl="1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039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HBV Terminology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>
          <a:xfrm>
            <a:off x="274051" y="1600200"/>
            <a:ext cx="6126749" cy="472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Three proteins expressed by HBV 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Surface antigen – hallmark of infection</a:t>
            </a:r>
          </a:p>
          <a:p>
            <a:pPr lvl="1" eaLnBrk="1" hangingPunct="1"/>
            <a:r>
              <a:rPr lang="en-US" altLang="en-US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HBsAg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Core antigen </a:t>
            </a:r>
          </a:p>
          <a:p>
            <a:pPr lvl="1" eaLnBrk="1" hangingPunct="1"/>
            <a:r>
              <a:rPr lang="en-US" altLang="en-US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HBcAg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Envelope antigen</a:t>
            </a:r>
          </a:p>
          <a:p>
            <a:pPr lvl="1" eaLnBrk="1" hangingPunct="1"/>
            <a:r>
              <a:rPr lang="en-US" altLang="en-US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HBeAg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6109C-1E06-4AAF-8CED-9CC0989A9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14" y="2858155"/>
            <a:ext cx="5239372" cy="3245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1708AA-C77F-4D17-8B8A-88962C507E30}"/>
              </a:ext>
            </a:extLst>
          </p:cNvPr>
          <p:cNvSpPr txBox="1"/>
          <p:nvPr/>
        </p:nvSpPr>
        <p:spPr>
          <a:xfrm>
            <a:off x="457200" y="6400800"/>
            <a:ext cx="810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https://microbiologyinfo.com/hepatitis-b-virus-structure-epidemiology-symptoms-pathogenesis-diagnosis-treatment-and-vaccines/</a:t>
            </a:r>
            <a:r>
              <a:rPr lang="en-US" sz="1400" dirty="0"/>
              <a:t> Accessed 2_4_22</a:t>
            </a:r>
          </a:p>
        </p:txBody>
      </p:sp>
    </p:spTree>
    <p:extLst>
      <p:ext uri="{BB962C8B-B14F-4D97-AF65-F5344CB8AC3E}">
        <p14:creationId xmlns:p14="http://schemas.microsoft.com/office/powerpoint/2010/main" val="161217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09460"/>
              </p:ext>
            </p:extLst>
          </p:nvPr>
        </p:nvGraphicFramePr>
        <p:xfrm>
          <a:off x="540326" y="845641"/>
          <a:ext cx="7996845" cy="5932204"/>
        </p:xfrm>
        <a:graphic>
          <a:graphicData uri="http://schemas.openxmlformats.org/drawingml/2006/table">
            <a:tbl>
              <a:tblPr/>
              <a:tblGrid>
                <a:gridCol w="1777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8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Name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Abbreviation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Interpretation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Hepatitis B Surface Antigen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HBsAg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Indicates active infection. Indicates chronic infection if persistent &gt;6 mos.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Hepatitis B Surface Antibody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2000" b="1" dirty="0">
                          <a:latin typeface="+mn-lt"/>
                        </a:rPr>
                        <a:t>anti-HBs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Indicates immunity.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Hepatitis B Core Antigen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HBcAg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The core protein is inner structure of the virus and encloses the DNA. Cannot be measured</a:t>
                      </a:r>
                      <a:r>
                        <a:rPr lang="en-US" sz="2000" i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in serum.</a:t>
                      </a:r>
                      <a:endParaRPr lang="en-US" sz="20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Hepatitis B Core Antibody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anti-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HBc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Indicates exposure. NOT seen in those immune because of vaccine.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Hepatitis B e Antigen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HBeAg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Ongoing replication, higher infectivity.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4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Hepatitis B e Antibody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anti-</a:t>
                      </a:r>
                      <a:r>
                        <a:rPr lang="en-US" sz="20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HBe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Infection resolving.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762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HBV Terminology</a:t>
            </a:r>
          </a:p>
        </p:txBody>
      </p:sp>
    </p:spTree>
    <p:extLst>
      <p:ext uri="{BB962C8B-B14F-4D97-AF65-F5344CB8AC3E}">
        <p14:creationId xmlns:p14="http://schemas.microsoft.com/office/powerpoint/2010/main" val="2566308149"/>
      </p:ext>
    </p:extLst>
  </p:cSld>
  <p:clrMapOvr>
    <a:masterClrMapping/>
  </p:clrMapOvr>
</p:sld>
</file>

<file path=ppt/theme/theme1.xml><?xml version="1.0" encoding="utf-8"?>
<a:theme xmlns:a="http://schemas.openxmlformats.org/drawingml/2006/main" name="Western Stat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CHHSTP_PPT_dark([1]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no_logo">
  <a:themeElements>
    <a:clrScheme name="">
      <a:dk1>
        <a:srgbClr val="FFFFFF"/>
      </a:dk1>
      <a:lt1>
        <a:srgbClr val="FFFFFF"/>
      </a:lt1>
      <a:dk2>
        <a:srgbClr val="FFFF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_log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_log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_log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_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rame">
  <a:themeElements>
    <a:clrScheme name="ProjectECHO">
      <a:dk1>
        <a:srgbClr val="000000"/>
      </a:dk1>
      <a:lt1>
        <a:srgbClr val="FFFFFF"/>
      </a:lt1>
      <a:dk2>
        <a:srgbClr val="63666A"/>
      </a:dk2>
      <a:lt2>
        <a:srgbClr val="A7A8AA"/>
      </a:lt2>
      <a:accent1>
        <a:srgbClr val="BA0C2F"/>
      </a:accent1>
      <a:accent2>
        <a:srgbClr val="007A86"/>
      </a:accent2>
      <a:accent3>
        <a:srgbClr val="8A387C"/>
      </a:accent3>
      <a:accent4>
        <a:srgbClr val="ED8B00"/>
      </a:accent4>
      <a:accent5>
        <a:srgbClr val="A8AA19"/>
      </a:accent5>
      <a:accent6>
        <a:srgbClr val="C05131"/>
      </a:accent6>
      <a:hlink>
        <a:srgbClr val="008A86"/>
      </a:hlink>
      <a:folHlink>
        <a:srgbClr val="BA0C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M Brand Template 2" id="{48E523CA-23F5-3842-B2D7-3DEA375961FB}" vid="{67298633-5511-264A-BCA1-5E8A5BDA207D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Western States Template</Template>
  <TotalTime>3452</TotalTime>
  <Words>610</Words>
  <Application>Microsoft Office PowerPoint</Application>
  <PresentationFormat>On-screen Show (4:3)</PresentationFormat>
  <Paragraphs>120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Calibri</vt:lpstr>
      <vt:lpstr>Calibri Light</vt:lpstr>
      <vt:lpstr>Geneva</vt:lpstr>
      <vt:lpstr>Myriad Web Pro</vt:lpstr>
      <vt:lpstr>Times New Roman</vt:lpstr>
      <vt:lpstr>Wingdings</vt:lpstr>
      <vt:lpstr>Wingdings 2</vt:lpstr>
      <vt:lpstr>Western States Template</vt:lpstr>
      <vt:lpstr>33_Office Theme</vt:lpstr>
      <vt:lpstr>1_NCHHSTP_PPT_dark([1]</vt:lpstr>
      <vt:lpstr>2_no_logo</vt:lpstr>
      <vt:lpstr>Frame</vt:lpstr>
      <vt:lpstr>Office Theme</vt:lpstr>
      <vt:lpstr>36_Office Theme</vt:lpstr>
      <vt:lpstr>HEADER</vt:lpstr>
      <vt:lpstr>Conflicts of Interest Disclosure Statement</vt:lpstr>
      <vt:lpstr>Learning Objectives</vt:lpstr>
      <vt:lpstr>PowerPoint Presentation</vt:lpstr>
      <vt:lpstr>Question # 1</vt:lpstr>
      <vt:lpstr>Question # 2</vt:lpstr>
      <vt:lpstr>Hepatitis B (HBV)</vt:lpstr>
      <vt:lpstr>HBV Terminology</vt:lpstr>
      <vt:lpstr>PowerPoint Presentation</vt:lpstr>
      <vt:lpstr>PowerPoint Presentation</vt:lpstr>
      <vt:lpstr>PowerPoint Presentation</vt:lpstr>
      <vt:lpstr>Question #3</vt:lpstr>
      <vt:lpstr>Question #4</vt:lpstr>
      <vt:lpstr>Question #5</vt:lpstr>
      <vt:lpstr>Question #6</vt:lpstr>
      <vt:lpstr>Key Points</vt:lpstr>
      <vt:lpstr>Resources and Slide Sources</vt:lpstr>
      <vt:lpstr>Questions?</vt:lpstr>
    </vt:vector>
  </TitlesOfParts>
  <Company>UNM 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Miranda Leah Sedillo</dc:creator>
  <cp:lastModifiedBy>Karla A Thornton</cp:lastModifiedBy>
  <cp:revision>219</cp:revision>
  <cp:lastPrinted>2022-04-17T19:23:00Z</cp:lastPrinted>
  <dcterms:created xsi:type="dcterms:W3CDTF">2015-10-26T14:49:02Z</dcterms:created>
  <dcterms:modified xsi:type="dcterms:W3CDTF">2022-07-25T13:53:40Z</dcterms:modified>
</cp:coreProperties>
</file>