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2" r:id="rId4"/>
    <p:sldId id="260" r:id="rId5"/>
    <p:sldId id="259" r:id="rId6"/>
    <p:sldId id="264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35575C-AF3D-4359-9E27-C12F2DE0CB00}" v="20" dt="2022-07-05T19:01:45.6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6521" autoAdjust="0"/>
  </p:normalViewPr>
  <p:slideViewPr>
    <p:cSldViewPr snapToGrid="0">
      <p:cViewPr varScale="1">
        <p:scale>
          <a:sx n="74" d="100"/>
          <a:sy n="74" d="100"/>
        </p:scale>
        <p:origin x="66" y="9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058A3-2554-4EEA-810C-2BD30BB40D2D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A964E-1DBA-4D48-8F83-939AB5BCF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02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111111"/>
                </a:solidFill>
                <a:latin typeface="Roboto" panose="02000000000000000000" pitchFamily="2" charset="0"/>
              </a:rPr>
              <a:t>Antagonist: A</a:t>
            </a:r>
            <a:r>
              <a:rPr lang="en-US" b="0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 substance that interferes with or inhibits the physiological action of another.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A964E-1DBA-4D48-8F83-939AB5BCFF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20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506FC-FFD8-011D-D6C2-C0F7A892C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AA6F3A-EFE7-B1F4-7739-B25B8D7F3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1A0E2-67C0-613D-CCD9-C9C98D797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B1D4-DCB6-4481-8F71-E536BBB12525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89FC8-9CA9-CFA6-30A7-293EFD0E2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A94A8-E46D-F43B-A7C7-CF36FFD9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8CA4-8A58-4F82-A5F4-1062D90D1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84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58B23-B053-9568-3EA8-49F4961D0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CDBA29-ECED-E8CE-C502-158B4E5EB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3EF93-2F7B-E945-C1C1-10BBAA9B4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B1D4-DCB6-4481-8F71-E536BBB12525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CFFA8-4F7E-548D-122A-049E1A9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82F70-32CB-1D18-AABF-1B85DCD7B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8CA4-8A58-4F82-A5F4-1062D90D1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93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5D4545-476F-C263-9D79-FF3F8A8A83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FD9C08-0251-091E-E3D6-D68788818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78DC2-FCB5-B310-B787-A39EFFABE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B1D4-DCB6-4481-8F71-E536BBB12525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672A1-CC09-D4E9-A653-BDF756E4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E1289-BD84-8D09-C148-F46DE7B33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8CA4-8A58-4F82-A5F4-1062D90D1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5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881C4-EE36-6B86-B92A-33F59B0B6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87CE1-E2E8-55DC-D9D0-35AB80108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06C67-FB7A-1EA2-CB92-8E27B9845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B1D4-DCB6-4481-8F71-E536BBB12525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593B2-FAF6-D46C-C064-59BE3877C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3F84A-A0EF-3F47-2B2C-39BD72173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8CA4-8A58-4F82-A5F4-1062D90D1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0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90FE6-55B9-560D-F038-ED33597DC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62DA5-0BA7-ACD1-C8DC-84DC3E68E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A1906-20AB-0EB5-3E51-DE6A89F55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B1D4-DCB6-4481-8F71-E536BBB12525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E4B88-BC4B-0A5F-5F41-7385F9482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A51F9-51E8-F767-D272-04F809765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8CA4-8A58-4F82-A5F4-1062D90D1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14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01573-3410-78A3-50CF-BEC9A374F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1C4E3-BDB4-66D7-56D0-E2437BCC2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D42FA-A67E-5FD9-8CD7-54F0C53A4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B8A01-E629-7DC5-0D5D-89D547DAE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B1D4-DCB6-4481-8F71-E536BBB12525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92273-BA1B-78B6-4701-D81C2BEB7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7B3E2-A795-BB2B-1270-76ADB7FB1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8CA4-8A58-4F82-A5F4-1062D90D1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8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6F23-765A-C7EE-E7F4-A1563DDA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0A047-F91D-7E3E-BCB9-C355369AA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E84DA-5CFE-73E2-0F1C-DB8666688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D5A80B-8E67-4861-15AB-F2FD6432FC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1B9645-F3CF-89AA-42C0-E0720C870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8CE4BA-495B-DFE1-62D2-6D08A4859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B1D4-DCB6-4481-8F71-E536BBB12525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762133-23C9-0819-9495-8712BCAB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2DF347-AF58-10C1-478E-79EC7DD0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8CA4-8A58-4F82-A5F4-1062D90D1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2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D8FE2-13A8-08E7-893E-862D65CC0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C94E0B-C23F-39F3-D60F-CF0FEEE1A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B1D4-DCB6-4481-8F71-E536BBB12525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2A736E-7EF8-17AC-3CDA-598CEF33A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B2826-2F17-BDF0-A12B-1CF2A9762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8CA4-8A58-4F82-A5F4-1062D90D1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2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69A964-F565-7A7C-B329-EC9FDFB20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B1D4-DCB6-4481-8F71-E536BBB12525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4D50B8-814F-8AF9-57CC-3889EFD8B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6E1A5-5873-B1DF-B80F-FF23EF1A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8CA4-8A58-4F82-A5F4-1062D90D1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6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F625D-8F0D-6773-8D66-7B7022E73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5BE3-EF1D-B346-0D29-7140BE95D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ADD836-45C6-3E5B-FBAC-DE7168B1A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10B46-4C2B-31D0-8202-482DF77BE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B1D4-DCB6-4481-8F71-E536BBB12525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9E5FB-316F-5EEC-4027-88D6926AC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CC6FC-0D5D-BDE8-2222-7B4B3CBC0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8CA4-8A58-4F82-A5F4-1062D90D1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7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A69D9-9A93-979B-B8F1-F7A12A9B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1C250F-A5E9-C11C-C016-2351732C78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7ED84-E734-1CCA-17EA-937BB85A2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627E1-519D-B9C8-6630-E2E27F0DB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B1D4-DCB6-4481-8F71-E536BBB12525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15F0DB-E0E8-7F30-BA04-7F6E6663E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3CBB0-4709-55D4-123B-1B01E668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8CA4-8A58-4F82-A5F4-1062D90D1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1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F75356-2898-73F2-7F76-A24F73F4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634D0-D22C-1F59-8CAE-CBB385188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ACAAA-D70A-2A64-FA2C-4E0290C44D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CB1D4-DCB6-4481-8F71-E536BBB12525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91B1B-CD77-711D-C1AE-F9C2C567E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78605-DE31-786E-34FA-1340FC3BA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E8CA4-8A58-4F82-A5F4-1062D90D1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1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ida.nih.gov/publications/drugfacts/naloxon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irectrelief.org/issue/opioid-epidemic/" TargetMode="External"/><Relationship Id="rId3" Type="http://schemas.openxmlformats.org/officeDocument/2006/relationships/hyperlink" Target="https://youtu.be/WwTcXVPP-8g" TargetMode="External"/><Relationship Id="rId7" Type="http://schemas.openxmlformats.org/officeDocument/2006/relationships/hyperlink" Target="https://nextdistro.org/distrootherstates" TargetMode="External"/><Relationship Id="rId2" Type="http://schemas.openxmlformats.org/officeDocument/2006/relationships/hyperlink" Target="http://naloxoneproject.com/naloxone-how-to-video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xtdistro.org/team" TargetMode="External"/><Relationship Id="rId5" Type="http://schemas.openxmlformats.org/officeDocument/2006/relationships/hyperlink" Target="https://www.nasen.org/" TargetMode="External"/><Relationship Id="rId4" Type="http://schemas.openxmlformats.org/officeDocument/2006/relationships/hyperlink" Target="https://www.oregon.gov/oha/PH/PREVENTIONWELLNESS/SUBSTANCEUSE/OPIOIDS/Pages/naloxone.aspx" TargetMode="External"/><Relationship Id="rId9" Type="http://schemas.openxmlformats.org/officeDocument/2006/relationships/hyperlink" Target="https://www.savelivesoregon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abs/10.1080/10903127.2018.1563257?journalCode=ipec20" TargetMode="External"/><Relationship Id="rId2" Type="http://schemas.openxmlformats.org/officeDocument/2006/relationships/hyperlink" Target="https://www.in.gov/health/overdose-prevention/files/47_naloxone-myths-debunked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pubmed.ncbi.nlm.nih.gov/27218446/" TargetMode="External"/><Relationship Id="rId4" Type="http://schemas.openxmlformats.org/officeDocument/2006/relationships/hyperlink" Target="https://nextdistro.org/mightynaloxon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38C04-C6C7-8656-259E-54D54512D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C990F-3A95-453F-E7FC-F4A899347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During this meeting, participants will discuss</a:t>
            </a:r>
          </a:p>
          <a:p>
            <a:pPr marL="457200" indent="-457200"/>
            <a:r>
              <a:rPr lang="en-US" dirty="0"/>
              <a:t>Naloxone Basics</a:t>
            </a:r>
          </a:p>
          <a:p>
            <a:pPr marL="914400" lvl="1" indent="-457200"/>
            <a:r>
              <a:rPr lang="en-US" dirty="0"/>
              <a:t>What it is and how it works </a:t>
            </a:r>
          </a:p>
          <a:p>
            <a:pPr marL="914400" lvl="1" indent="-457200"/>
            <a:r>
              <a:rPr lang="en-US" dirty="0"/>
              <a:t>Naloxone forms and cost </a:t>
            </a:r>
          </a:p>
          <a:p>
            <a:pPr marL="914400" lvl="1" indent="-457200"/>
            <a:r>
              <a:rPr lang="en-US" dirty="0"/>
              <a:t>Ordering naloxone from a buyers’ club/organization, manufacturer, distributor</a:t>
            </a:r>
          </a:p>
          <a:p>
            <a:pPr marL="457200" indent="-457200"/>
            <a:r>
              <a:rPr lang="en-US" dirty="0"/>
              <a:t>Naloxone distribution strategies, challenges and questions for programs to consider</a:t>
            </a:r>
          </a:p>
          <a:p>
            <a:pPr marL="457200" indent="-457200"/>
            <a:r>
              <a:rPr lang="en-US" dirty="0"/>
              <a:t>Naloxone access pathways for different areas</a:t>
            </a:r>
          </a:p>
          <a:p>
            <a:pPr marL="0" indent="0">
              <a:buNone/>
            </a:pPr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71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0EBAE-F93E-299B-F651-A8E300A0D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/>
              <a:t>Naloxone: </a:t>
            </a:r>
            <a:br>
              <a:rPr lang="en-US" sz="4100" dirty="0"/>
            </a:br>
            <a:r>
              <a:rPr lang="en-US" sz="4100" dirty="0"/>
              <a:t>What it is, how it works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0EFF-5C82-6963-5C7F-9902942E4F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b="0" i="0" dirty="0">
                <a:effectLst/>
              </a:rPr>
              <a:t>Naloxone is </a:t>
            </a:r>
          </a:p>
          <a:p>
            <a:pPr lvl="1"/>
            <a:r>
              <a:rPr lang="en-US" sz="2000" b="0" i="0" dirty="0">
                <a:effectLst/>
              </a:rPr>
              <a:t>A rescue medication that rapidly reverses an opioid overdose</a:t>
            </a:r>
            <a:endParaRPr lang="en-US" sz="2000" dirty="0"/>
          </a:p>
          <a:p>
            <a:pPr lvl="1"/>
            <a:r>
              <a:rPr lang="en-US" sz="2000" dirty="0"/>
              <a:t>A</a:t>
            </a:r>
            <a:r>
              <a:rPr lang="en-US" sz="2000" b="0" i="0" dirty="0">
                <a:effectLst/>
              </a:rPr>
              <a:t>n opioid antagonist. </a:t>
            </a:r>
          </a:p>
          <a:p>
            <a:pPr lvl="2"/>
            <a:r>
              <a:rPr lang="en-US" b="0" i="0" dirty="0">
                <a:effectLst/>
              </a:rPr>
              <a:t>Naloxone attaches to opioid receptors and reverses and blocks the effects of other opioids.</a:t>
            </a:r>
            <a:endParaRPr lang="en-US" dirty="0"/>
          </a:p>
          <a:p>
            <a:r>
              <a:rPr lang="en-US" sz="2000" b="0" i="0" dirty="0">
                <a:effectLst/>
              </a:rPr>
              <a:t>Naloxone can quickly restore normal breathing to a person whose breathing has slowed or stopped because of an opioid overdose.</a:t>
            </a:r>
          </a:p>
          <a:p>
            <a:r>
              <a:rPr lang="en-US" sz="2000" dirty="0"/>
              <a:t>Naloxone only works in the body for 30 to 90 minutes.  It is important to seek medical care after an overdose.</a:t>
            </a:r>
            <a:endParaRPr lang="en-US" sz="2000" b="0" i="0" dirty="0">
              <a:effectLst/>
            </a:endParaRPr>
          </a:p>
          <a:p>
            <a:pPr marL="0" indent="0">
              <a:buNone/>
            </a:pPr>
            <a:endParaRPr lang="en-US" sz="2000" dirty="0">
              <a:hlinkClick r:id="rId3"/>
            </a:endParaRP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More information: Naloxone </a:t>
            </a:r>
            <a:r>
              <a:rPr lang="en-US" sz="2000" dirty="0" err="1">
                <a:hlinkClick r:id="rId3"/>
              </a:rPr>
              <a:t>DrugFacts</a:t>
            </a:r>
            <a:r>
              <a:rPr lang="en-US" sz="2000" dirty="0">
                <a:hlinkClick r:id="rId3"/>
              </a:rPr>
              <a:t> | National Institute on Drug Abuse (NIDA) (nih.gov)</a:t>
            </a:r>
            <a:endParaRPr lang="en-US" sz="2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0E3BC8A-E225-4287-928F-0726DE3880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7410" r="21419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B5D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666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26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28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30">
            <a:extLst>
              <a:ext uri="{FF2B5EF4-FFF2-40B4-BE49-F238E27FC236}">
                <a16:creationId xmlns:a16="http://schemas.microsoft.com/office/drawing/2014/main" id="{2B35F886-1102-4486-830A-34F41439C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DEFD1BC-7AD4-41EC-8E11-4E5E8AC54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B0E5C8B-3874-4B3C-BAD4-9EFE85FEA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7DA6224-9378-452F-A53A-DD0BF1972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E869DF-C006-49F7-B9FF-0317F64E9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D200C16-6204-4580-AB37-7E94176D0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0DE7603-6DD0-4DB6-88FC-5402B9D4A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60D7B33-9687-435F-887B-8B015E9345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6" r="-2" b="6211"/>
          <a:stretch/>
        </p:blipFill>
        <p:spPr>
          <a:xfrm>
            <a:off x="603504" y="417317"/>
            <a:ext cx="3549663" cy="3157838"/>
          </a:xfrm>
          <a:prstGeom prst="rect">
            <a:avLst/>
          </a:prstGeom>
        </p:spPr>
      </p:pic>
      <p:grpSp>
        <p:nvGrpSpPr>
          <p:cNvPr id="66" name="Group 38">
            <a:extLst>
              <a:ext uri="{FF2B5EF4-FFF2-40B4-BE49-F238E27FC236}">
                <a16:creationId xmlns:a16="http://schemas.microsoft.com/office/drawing/2014/main" id="{975C268C-D419-4123-9FAD-0E2B7F9EE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584794"/>
            <a:ext cx="304800" cy="429768"/>
            <a:chOff x="215328" y="-46937"/>
            <a:chExt cx="304800" cy="2773841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A7E309C-A3BD-432E-8CB5-F0B642528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F1F621C-4533-4835-ADE2-372F2763A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EFC8245-5168-4DAF-930D-09A7BDDA6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192ED34-5046-4043-AEF8-2DF7C4806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A9162767-BF5C-4D42-83B4-0A0EC2FA7B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b="30518"/>
          <a:stretch/>
        </p:blipFill>
        <p:spPr>
          <a:xfrm>
            <a:off x="4280448" y="406043"/>
            <a:ext cx="3549663" cy="3162873"/>
          </a:xfrm>
          <a:prstGeom prst="rect">
            <a:avLst/>
          </a:prstGeom>
        </p:spPr>
      </p:pic>
      <p:sp>
        <p:nvSpPr>
          <p:cNvPr id="67" name="Rectangle 44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46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6D20192-8E29-4613-9D03-70B7E1EF44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45"/>
          <a:stretch/>
        </p:blipFill>
        <p:spPr>
          <a:xfrm>
            <a:off x="7949294" y="406043"/>
            <a:ext cx="3549663" cy="3162873"/>
          </a:xfrm>
          <a:prstGeom prst="rect">
            <a:avLst/>
          </a:prstGeom>
        </p:spPr>
      </p:pic>
      <p:sp>
        <p:nvSpPr>
          <p:cNvPr id="69" name="Rectangle 52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54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DBC02EC-B9F8-4299-8DD6-C990FB5DC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4018137"/>
            <a:ext cx="4775227" cy="2129586"/>
          </a:xfrm>
          <a:noFill/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Forms of naloxone</a:t>
            </a:r>
            <a:b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Ordering </a:t>
            </a:r>
            <a:r>
              <a:rPr lang="en-US" sz="4800" dirty="0">
                <a:solidFill>
                  <a:schemeClr val="bg1"/>
                </a:solidFill>
              </a:rPr>
              <a:t>n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aloxone</a:t>
            </a:r>
            <a:b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 Oregon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2EE2C-3BD5-40E6-A2BF-720918FED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080" y="4018143"/>
            <a:ext cx="5994666" cy="2129599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Injectable $</a:t>
            </a:r>
          </a:p>
          <a:p>
            <a:r>
              <a:rPr lang="en-US" sz="1400" dirty="0">
                <a:solidFill>
                  <a:schemeClr val="bg1"/>
                </a:solidFill>
              </a:rPr>
              <a:t>Prepackaged nasal Spray $$</a:t>
            </a:r>
          </a:p>
          <a:p>
            <a:r>
              <a:rPr lang="en-US" sz="1400" dirty="0">
                <a:solidFill>
                  <a:schemeClr val="bg1"/>
                </a:solidFill>
              </a:rPr>
              <a:t>Auto injector $$$</a:t>
            </a:r>
          </a:p>
          <a:p>
            <a:pPr marL="0" indent="0"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b="0" i="0" dirty="0">
                <a:solidFill>
                  <a:schemeClr val="bg1"/>
                </a:solidFill>
                <a:effectLst/>
                <a:latin typeface="Helvetica Neue"/>
              </a:rPr>
              <a:t>If your organization has a MD, DO, NP or PA on staff, these clinicians may order naloxone for you to have onsite or to carry on outreach activities.</a:t>
            </a:r>
          </a:p>
          <a:p>
            <a:r>
              <a:rPr lang="en-US" sz="1400" b="0" i="0" dirty="0">
                <a:solidFill>
                  <a:schemeClr val="bg1"/>
                </a:solidFill>
                <a:effectLst/>
                <a:latin typeface="Helvetica Neue"/>
              </a:rPr>
              <a:t>If you do not have a staff member with prescribing capabilities, a pharmacist may prescribe naloxone to a person or an organization.</a:t>
            </a:r>
          </a:p>
        </p:txBody>
      </p:sp>
    </p:spTree>
    <p:extLst>
      <p:ext uri="{BB962C8B-B14F-4D97-AF65-F5344CB8AC3E}">
        <p14:creationId xmlns:p14="http://schemas.microsoft.com/office/powerpoint/2010/main" val="4115063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492A-4A22-0E0C-2763-AD9DDEAE2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Naloxone Distribution Start-up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504E-F396-75C3-B76C-CF388A3A2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94454" cy="4351338"/>
          </a:xfrm>
        </p:spPr>
        <p:txBody>
          <a:bodyPr>
            <a:normAutofit lnSpcReduction="10000"/>
          </a:bodyPr>
          <a:lstStyle/>
          <a:p>
            <a:pPr marL="682625" indent="-631825" algn="l">
              <a:buFont typeface="Wingdings" panose="05000000000000000000" pitchFamily="2" charset="2"/>
              <a:buChar char="q"/>
            </a:pPr>
            <a:r>
              <a:rPr lang="en-US" i="0" dirty="0">
                <a:solidFill>
                  <a:srgbClr val="333333"/>
                </a:solidFill>
                <a:effectLst/>
                <a:latin typeface="Helvetica Neue"/>
              </a:rPr>
              <a:t>Naloxone purchase/access plan 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[more than one source/funder]</a:t>
            </a:r>
          </a:p>
          <a:p>
            <a:pPr marL="682625" indent="-631825" algn="l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333333"/>
                </a:solidFill>
                <a:latin typeface="Helvetica Neue"/>
              </a:rPr>
              <a:t>Purchase plan for overdose reversal kit supplies</a:t>
            </a:r>
            <a:endParaRPr lang="en-US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682625" indent="-631825" algn="l">
              <a:buFont typeface="Wingdings" panose="05000000000000000000" pitchFamily="2" charset="2"/>
              <a:buChar char="q"/>
            </a:pP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Storage plan </a:t>
            </a:r>
            <a:r>
              <a:rPr lang="en-US" dirty="0">
                <a:solidFill>
                  <a:srgbClr val="333333"/>
                </a:solidFill>
                <a:latin typeface="Helvetica Neue"/>
              </a:rPr>
              <a:t>for n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aloxone and kit supplies </a:t>
            </a:r>
          </a:p>
          <a:p>
            <a:pPr marL="682625" indent="-631825" algn="l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333333"/>
                </a:solidFill>
                <a:latin typeface="Helvetica Neue"/>
              </a:rPr>
              <a:t>Inventory distribution/tracking plan/system for n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aloxone and kit supplies </a:t>
            </a:r>
          </a:p>
          <a:p>
            <a:pPr marL="682625" indent="-631825" algn="l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333333"/>
                </a:solidFill>
                <a:latin typeface="Helvetica Neue"/>
              </a:rPr>
              <a:t>Participant/community member naloxone kit distribution tracking plan/system [lowest barrier, protects client confidentiality, and collects required information]</a:t>
            </a:r>
          </a:p>
          <a:p>
            <a:pPr marL="682625" indent="-631825" algn="l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333333"/>
                </a:solidFill>
                <a:latin typeface="Helvetica Neue"/>
              </a:rPr>
              <a:t>Overdose reversal report tracking plan [lowest barrier, protects client confidentiality, and collects required information]</a:t>
            </a:r>
          </a:p>
          <a:p>
            <a:pPr marL="0" indent="0" algn="l">
              <a:buNone/>
            </a:pPr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90132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623BF-E29E-E887-3BF6-E4368614C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Information and Resources for Programs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41C90-8FAB-E741-A1CB-02955AE80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4856"/>
            <a:ext cx="10211873" cy="52417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Indian Country ECHO Resources </a:t>
            </a:r>
            <a:endParaRPr lang="en-US" sz="2000" b="1" dirty="0">
              <a:hlinkClick r:id="rId2"/>
            </a:endParaRPr>
          </a:p>
          <a:p>
            <a:pPr lvl="1"/>
            <a:r>
              <a:rPr lang="en-US" sz="2000" dirty="0">
                <a:hlinkClick r:id="rId2"/>
              </a:rPr>
              <a:t>Indian Country ECHO Naloxone information and resources:  </a:t>
            </a:r>
          </a:p>
          <a:p>
            <a:pPr lvl="1"/>
            <a:r>
              <a:rPr lang="en-US" sz="2000" dirty="0"/>
              <a:t>Naloxone Overview Video: </a:t>
            </a:r>
            <a:r>
              <a:rPr lang="en-US" sz="2000" dirty="0">
                <a:hlinkClick r:id="rId3"/>
              </a:rPr>
              <a:t>https://youtu.be/WwTcXVPP-8g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OHA Naloxone Resource Page</a:t>
            </a:r>
          </a:p>
          <a:p>
            <a:pPr marL="457200" lvl="1" indent="0">
              <a:buNone/>
            </a:pPr>
            <a:r>
              <a:rPr lang="en-US" sz="2000" dirty="0">
                <a:hlinkClick r:id="rId4"/>
              </a:rPr>
              <a:t>Oregon Health Authority : Naloxone Rescue for Opioid Overdose : Opioid Overdose and Misuse : State of Oregon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Community and Non-Governmental Organizations (NGOs)</a:t>
            </a:r>
          </a:p>
          <a:p>
            <a:r>
              <a:rPr lang="en-US" sz="2000" dirty="0">
                <a:hlinkClick r:id="rId5"/>
              </a:rPr>
              <a:t>NASEN</a:t>
            </a:r>
            <a:r>
              <a:rPr lang="en-US" sz="2000" dirty="0"/>
              <a:t> </a:t>
            </a:r>
            <a:r>
              <a:rPr lang="en-US" sz="2000" dirty="0">
                <a:hlinkClick r:id="rId6"/>
              </a:rPr>
              <a:t>–</a:t>
            </a:r>
            <a:r>
              <a:rPr lang="en-US" sz="2000" dirty="0"/>
              <a:t> Dave Purchase Project </a:t>
            </a:r>
            <a:r>
              <a:rPr lang="en-US" sz="2000" dirty="0">
                <a:hlinkClick r:id="rId6"/>
              </a:rPr>
              <a:t>–</a:t>
            </a:r>
            <a:r>
              <a:rPr lang="en-US" sz="2000" dirty="0"/>
              <a:t> Buyers Club for purchasing</a:t>
            </a:r>
            <a:endParaRPr lang="en-US" sz="2000" dirty="0">
              <a:hlinkClick r:id="rId6"/>
            </a:endParaRPr>
          </a:p>
          <a:p>
            <a:r>
              <a:rPr lang="en-US" sz="2000" dirty="0">
                <a:hlinkClick r:id="rId6"/>
              </a:rPr>
              <a:t>Next Distro</a:t>
            </a:r>
            <a:r>
              <a:rPr lang="en-US" sz="2000" dirty="0"/>
              <a:t> – operates in NY, CA, MI, OK, NV. There is an individual application process, individuals who live within the vicinity of a syringe access program are not eligible. </a:t>
            </a:r>
            <a:r>
              <a:rPr lang="en-US" sz="2000" dirty="0">
                <a:hlinkClick r:id="rId7"/>
              </a:rPr>
              <a:t>https://nextdistro.org/distrootherstates</a:t>
            </a:r>
            <a:r>
              <a:rPr lang="en-US" sz="2000" dirty="0"/>
              <a:t> </a:t>
            </a:r>
          </a:p>
          <a:p>
            <a:r>
              <a:rPr lang="en-US" sz="2000" dirty="0">
                <a:hlinkClick r:id="rId8"/>
              </a:rPr>
              <a:t>Direct Relief </a:t>
            </a:r>
            <a:r>
              <a:rPr lang="en-US" sz="2000" dirty="0"/>
              <a:t>– extended medication access for healthcare facilities and licensed medical professionals</a:t>
            </a:r>
          </a:p>
          <a:p>
            <a:r>
              <a:rPr lang="en-US" sz="2000" dirty="0"/>
              <a:t>Oregon Specific: </a:t>
            </a:r>
            <a:r>
              <a:rPr lang="en-US" sz="2000" dirty="0">
                <a:hlinkClick r:id="rId9"/>
              </a:rPr>
              <a:t>Save Lives Oregon</a:t>
            </a:r>
            <a:r>
              <a:rPr lang="en-US" sz="2000" dirty="0"/>
              <a:t> for entities that provide direct services to people who use drugs and people at risk of overdose</a:t>
            </a:r>
          </a:p>
        </p:txBody>
      </p:sp>
    </p:spTree>
    <p:extLst>
      <p:ext uri="{BB962C8B-B14F-4D97-AF65-F5344CB8AC3E}">
        <p14:creationId xmlns:p14="http://schemas.microsoft.com/office/powerpoint/2010/main" val="4156506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36394-B38F-492E-93BD-7AD3EF407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3085938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6F649-15EF-4212-B018-2EB1A12CE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b="1" dirty="0"/>
              <a:t>Myths and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CC977-34A0-4816-AD06-37EBD9F00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314808"/>
            <a:ext cx="6586489" cy="440796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 b="1" dirty="0"/>
              <a:t>MYTH</a:t>
            </a:r>
            <a:r>
              <a:rPr lang="en-US" sz="1100" dirty="0"/>
              <a:t> - Providing naloxone is enabling</a:t>
            </a:r>
          </a:p>
          <a:p>
            <a:pPr lvl="1">
              <a:spcAft>
                <a:spcPts val="600"/>
              </a:spcAft>
            </a:pPr>
            <a:r>
              <a:rPr lang="en-US" sz="1100" b="1" dirty="0"/>
              <a:t>Fact: The use of naloxone does not lead to more or riskier drug use</a:t>
            </a:r>
            <a:endParaRPr lang="en-US" sz="1100" b="1" dirty="0">
              <a:hlinkClick r:id="rId2"/>
            </a:endParaRPr>
          </a:p>
          <a:p>
            <a:pPr lvl="1">
              <a:spcAft>
                <a:spcPts val="600"/>
              </a:spcAft>
            </a:pPr>
            <a:r>
              <a:rPr lang="en-US" sz="1100" dirty="0"/>
              <a:t>More Myth and Facts - </a:t>
            </a:r>
            <a:r>
              <a:rPr lang="en-US" sz="1100" dirty="0">
                <a:hlinkClick r:id="rId2"/>
              </a:rPr>
              <a:t>Indiana DOH Naloxone Myth Fact Sheet</a:t>
            </a:r>
            <a:endParaRPr lang="en-US" sz="1100" dirty="0"/>
          </a:p>
          <a:p>
            <a:pPr>
              <a:spcAft>
                <a:spcPts val="600"/>
              </a:spcAft>
            </a:pPr>
            <a:r>
              <a:rPr lang="en-US" sz="1100" b="1" dirty="0"/>
              <a:t>MYTH </a:t>
            </a:r>
            <a:r>
              <a:rPr lang="en-US" sz="1100" dirty="0"/>
              <a:t>- Expired naloxone will not reverse an overdose “Any naloxone is better than no naloxone” </a:t>
            </a:r>
          </a:p>
          <a:p>
            <a:pPr lvl="1">
              <a:spcAft>
                <a:spcPts val="600"/>
              </a:spcAft>
            </a:pPr>
            <a:r>
              <a:rPr lang="en-US" sz="1100" b="1" dirty="0"/>
              <a:t>Fact: Studies published in 2019 demonstrated that naloxone may retains its effectiveness for as long as 30 years past expiration date. </a:t>
            </a:r>
          </a:p>
          <a:p>
            <a:pPr lvl="1">
              <a:spcAft>
                <a:spcPts val="600"/>
              </a:spcAft>
            </a:pPr>
            <a:r>
              <a:rPr lang="en-US" sz="1100" dirty="0">
                <a:hlinkClick r:id="rId3"/>
              </a:rPr>
              <a:t>Quality assessments of expired naloxone products from First Responder Supplies </a:t>
            </a:r>
            <a:endParaRPr lang="en-US" sz="1100" dirty="0"/>
          </a:p>
          <a:p>
            <a:pPr lvl="1">
              <a:spcAft>
                <a:spcPts val="600"/>
              </a:spcAft>
            </a:pPr>
            <a:r>
              <a:rPr lang="en-US" sz="1100" i="1" dirty="0"/>
              <a:t>More information from Next Distro </a:t>
            </a:r>
            <a:r>
              <a:rPr lang="en-US" sz="1100" i="1" dirty="0">
                <a:hlinkClick r:id="rId4"/>
              </a:rPr>
              <a:t>https://nextdistro.org/mightynaloxone</a:t>
            </a:r>
            <a:endParaRPr lang="en-US" sz="1100" i="1" dirty="0"/>
          </a:p>
          <a:p>
            <a:pPr>
              <a:spcAft>
                <a:spcPts val="600"/>
              </a:spcAft>
            </a:pPr>
            <a:r>
              <a:rPr lang="en-US" sz="1100" b="1" dirty="0"/>
              <a:t>MYTH</a:t>
            </a:r>
            <a:r>
              <a:rPr lang="en-US" sz="1100" dirty="0"/>
              <a:t> - When people who have been “</a:t>
            </a:r>
            <a:r>
              <a:rPr lang="en-US" sz="1100" dirty="0" err="1"/>
              <a:t>narcanned</a:t>
            </a:r>
            <a:r>
              <a:rPr lang="en-US" sz="1100" dirty="0"/>
              <a:t>” wake up they are typically violent.    </a:t>
            </a:r>
          </a:p>
          <a:p>
            <a:pPr lvl="1">
              <a:spcAft>
                <a:spcPts val="600"/>
              </a:spcAft>
            </a:pPr>
            <a:r>
              <a:rPr lang="en-US" sz="1100" b="1" dirty="0"/>
              <a:t>Fact: Confusion and disorientation are common side effects when naloxone is used to reverse an overdose. Proper training of responders, including community people about how to support a person waking up is important. </a:t>
            </a:r>
          </a:p>
          <a:p>
            <a:pPr lvl="1">
              <a:spcAft>
                <a:spcPts val="600"/>
              </a:spcAft>
            </a:pPr>
            <a:r>
              <a:rPr lang="en-US" sz="1100" dirty="0"/>
              <a:t>Source: </a:t>
            </a:r>
            <a:r>
              <a:rPr lang="en-US" sz="1100" dirty="0">
                <a:hlinkClick r:id="rId5"/>
              </a:rPr>
              <a:t>Fisher, R., O'Donnell, D., Ray, B., &amp; </a:t>
            </a:r>
            <a:r>
              <a:rPr lang="en-US" sz="1100" dirty="0" err="1">
                <a:hlinkClick r:id="rId5"/>
              </a:rPr>
              <a:t>Rusyniak</a:t>
            </a:r>
            <a:r>
              <a:rPr lang="en-US" sz="1100" dirty="0">
                <a:hlinkClick r:id="rId5"/>
              </a:rPr>
              <a:t>, D. (2016). Police Officers Can Safely and Effectively Administer Intranasal Naloxone. </a:t>
            </a:r>
            <a:r>
              <a:rPr lang="en-US" sz="1100" i="1" dirty="0">
                <a:hlinkClick r:id="rId5"/>
              </a:rPr>
              <a:t>Prehospital emergency care</a:t>
            </a:r>
            <a:r>
              <a:rPr lang="en-US" sz="1100" dirty="0">
                <a:hlinkClick r:id="rId5"/>
              </a:rPr>
              <a:t>, </a:t>
            </a:r>
            <a:r>
              <a:rPr lang="en-US" sz="1100" i="1" dirty="0">
                <a:hlinkClick r:id="rId5"/>
              </a:rPr>
              <a:t>20</a:t>
            </a:r>
            <a:r>
              <a:rPr lang="en-US" sz="1100" dirty="0">
                <a:hlinkClick r:id="rId5"/>
              </a:rPr>
              <a:t>(6), 675–680. https://doi.org/10.1080/10903127.2016.1182605</a:t>
            </a:r>
            <a:endParaRPr lang="en-US" sz="1100" i="1" dirty="0"/>
          </a:p>
        </p:txBody>
      </p:sp>
      <p:pic>
        <p:nvPicPr>
          <p:cNvPr id="5" name="Picture 4" descr="A person holding a can&#10;&#10;Description automatically generated with low confidence">
            <a:extLst>
              <a:ext uri="{FF2B5EF4-FFF2-40B4-BE49-F238E27FC236}">
                <a16:creationId xmlns:a16="http://schemas.microsoft.com/office/drawing/2014/main" id="{96259048-BFF6-4730-85B3-F818A3A62B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" b="8844"/>
          <a:stretch/>
        </p:blipFill>
        <p:spPr>
          <a:xfrm rot="5400000">
            <a:off x="-1111204" y="1111204"/>
            <a:ext cx="6858000" cy="4635591"/>
          </a:xfrm>
          <a:prstGeom prst="rect">
            <a:avLst/>
          </a:prstGeom>
          <a:effectLst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591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656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677</Words>
  <Application>Microsoft Office PowerPoint</Application>
  <PresentationFormat>Widescreen</PresentationFormat>
  <Paragraphs>62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Helvetica Neue</vt:lpstr>
      <vt:lpstr>Roboto</vt:lpstr>
      <vt:lpstr>Wingdings</vt:lpstr>
      <vt:lpstr>Office Theme</vt:lpstr>
      <vt:lpstr>Agenda</vt:lpstr>
      <vt:lpstr>Naloxone:  What it is, how it works </vt:lpstr>
      <vt:lpstr>Forms of naloxone  Ordering naloxone in Oregon</vt:lpstr>
      <vt:lpstr>Naloxone Distribution Start-up Tasks</vt:lpstr>
      <vt:lpstr>Information and Resources for Programs </vt:lpstr>
      <vt:lpstr>Extra</vt:lpstr>
      <vt:lpstr>Myths and Facts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Jude Leahy</dc:creator>
  <cp:lastModifiedBy>LEAHY Judith M</cp:lastModifiedBy>
  <cp:revision>4</cp:revision>
  <dcterms:created xsi:type="dcterms:W3CDTF">2022-07-05T13:12:59Z</dcterms:created>
  <dcterms:modified xsi:type="dcterms:W3CDTF">2022-07-05T19:06:17Z</dcterms:modified>
</cp:coreProperties>
</file>