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728" r:id="rId3"/>
    <p:sldMasterId id="2147483737" r:id="rId4"/>
    <p:sldMasterId id="2147483746" r:id="rId5"/>
    <p:sldMasterId id="2147483755" r:id="rId6"/>
    <p:sldMasterId id="2147483764" r:id="rId7"/>
    <p:sldMasterId id="2147483773" r:id="rId8"/>
    <p:sldMasterId id="2147483782" r:id="rId9"/>
    <p:sldMasterId id="2147483791" r:id="rId10"/>
    <p:sldMasterId id="2147483813" r:id="rId11"/>
    <p:sldMasterId id="2147483822" r:id="rId12"/>
  </p:sldMasterIdLst>
  <p:notesMasterIdLst>
    <p:notesMasterId r:id="rId21"/>
  </p:notesMasterIdLst>
  <p:sldIdLst>
    <p:sldId id="2145707194" r:id="rId13"/>
    <p:sldId id="2145707186" r:id="rId14"/>
    <p:sldId id="2145707195" r:id="rId15"/>
    <p:sldId id="2145707184" r:id="rId16"/>
    <p:sldId id="2145707193" r:id="rId17"/>
    <p:sldId id="2145707192" r:id="rId18"/>
    <p:sldId id="2145707189" r:id="rId19"/>
    <p:sldId id="21457071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4"/>
    <p:restoredTop sz="93605" autoAdjust="0"/>
  </p:normalViewPr>
  <p:slideViewPr>
    <p:cSldViewPr snapToGrid="0" snapToObjects="1">
      <p:cViewPr varScale="1">
        <p:scale>
          <a:sx n="108" d="100"/>
          <a:sy n="108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79604-5086-4DCF-B00A-A45EBD690F6D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C5C9D7-5601-437A-8908-3B3B917B4E5E}">
      <dgm:prSet/>
      <dgm:spPr/>
      <dgm:t>
        <a:bodyPr/>
        <a:lstStyle/>
        <a:p>
          <a:r>
            <a:rPr lang="en-US" b="1" dirty="0" smtClean="0"/>
            <a:t>Monitoring COVID-19 Community Levels to guide COVID-19 prevention efforts.</a:t>
          </a:r>
          <a:r>
            <a:rPr lang="en-US" dirty="0" smtClean="0"/>
            <a:t> </a:t>
          </a:r>
          <a:r>
            <a:rPr lang="en-US" dirty="0" smtClean="0"/>
            <a:t>At all COVID-19 Community Levels (low, medium, and high), recommendations emphasize</a:t>
          </a:r>
          <a:endParaRPr lang="en-US" dirty="0" smtClean="0"/>
        </a:p>
      </dgm:t>
    </dgm:pt>
    <dgm:pt modelId="{2095200D-E060-4230-8848-750C5AD7CEA4}" type="parTrans" cxnId="{2974261C-7F73-4055-909F-5639EA3933CC}">
      <dgm:prSet/>
      <dgm:spPr/>
      <dgm:t>
        <a:bodyPr/>
        <a:lstStyle/>
        <a:p>
          <a:endParaRPr lang="en-US"/>
        </a:p>
      </dgm:t>
    </dgm:pt>
    <dgm:pt modelId="{126EB7AF-8781-48CA-AC38-98C306D3A1F4}" type="sibTrans" cxnId="{2974261C-7F73-4055-909F-5639EA3933CC}">
      <dgm:prSet/>
      <dgm:spPr/>
      <dgm:t>
        <a:bodyPr/>
        <a:lstStyle/>
        <a:p>
          <a:endParaRPr lang="en-US"/>
        </a:p>
      </dgm:t>
    </dgm:pt>
    <dgm:pt modelId="{A01CA785-8ABD-4A03-AD2B-92A169F68291}">
      <dgm:prSet/>
      <dgm:spPr/>
      <dgm:t>
        <a:bodyPr/>
        <a:lstStyle/>
        <a:p>
          <a:r>
            <a:rPr lang="en-US" b="1" dirty="0" smtClean="0"/>
            <a:t>Testing for current infection.</a:t>
          </a:r>
        </a:p>
      </dgm:t>
    </dgm:pt>
    <dgm:pt modelId="{EE29F9E1-08AA-41FD-91BC-D7B6043F085A}" type="parTrans" cxnId="{FE8E630D-813A-4441-8E02-63CAE0550DB3}">
      <dgm:prSet/>
      <dgm:spPr/>
      <dgm:t>
        <a:bodyPr/>
        <a:lstStyle/>
        <a:p>
          <a:endParaRPr lang="en-US"/>
        </a:p>
      </dgm:t>
    </dgm:pt>
    <dgm:pt modelId="{1B9A7B57-154B-4FF4-9572-3ED99B28BE85}" type="sibTrans" cxnId="{FE8E630D-813A-4441-8E02-63CAE0550DB3}">
      <dgm:prSet/>
      <dgm:spPr/>
      <dgm:t>
        <a:bodyPr/>
        <a:lstStyle/>
        <a:p>
          <a:endParaRPr lang="en-US"/>
        </a:p>
      </dgm:t>
    </dgm:pt>
    <dgm:pt modelId="{E54AEFDE-5219-4391-9EB3-F874FA46011B}">
      <dgm:prSet/>
      <dgm:spPr/>
      <dgm:t>
        <a:bodyPr/>
        <a:lstStyle/>
        <a:p>
          <a:r>
            <a:rPr lang="en-US" b="1" dirty="0" smtClean="0"/>
            <a:t>All symptomatic </a:t>
          </a:r>
          <a:r>
            <a:rPr lang="en-US" b="1" dirty="0" smtClean="0"/>
            <a:t>individuals and exposed individuals should be </a:t>
          </a:r>
          <a:r>
            <a:rPr lang="en-US" b="1" dirty="0" smtClean="0"/>
            <a:t>tested</a:t>
          </a:r>
          <a:endParaRPr lang="en-US" b="1" dirty="0" smtClean="0"/>
        </a:p>
      </dgm:t>
    </dgm:pt>
    <dgm:pt modelId="{9D4FB559-D18E-4036-BFE3-EF97B19ABB8D}" type="parTrans" cxnId="{592CB645-0A0C-48F3-A3E9-1DC7E5DE82C9}">
      <dgm:prSet/>
      <dgm:spPr/>
      <dgm:t>
        <a:bodyPr/>
        <a:lstStyle/>
        <a:p>
          <a:endParaRPr lang="en-US"/>
        </a:p>
      </dgm:t>
    </dgm:pt>
    <dgm:pt modelId="{FF8972D9-D4CD-4DEE-89F9-1328427B138A}" type="sibTrans" cxnId="{592CB645-0A0C-48F3-A3E9-1DC7E5DE82C9}">
      <dgm:prSet/>
      <dgm:spPr/>
      <dgm:t>
        <a:bodyPr/>
        <a:lstStyle/>
        <a:p>
          <a:endParaRPr lang="en-US"/>
        </a:p>
      </dgm:t>
    </dgm:pt>
    <dgm:pt modelId="{FA402661-BF28-416C-B0F4-4A524FD7E77B}">
      <dgm:prSet/>
      <dgm:spPr/>
      <dgm:t>
        <a:bodyPr/>
        <a:lstStyle/>
        <a:p>
          <a:r>
            <a:rPr lang="en-US" b="1" dirty="0" smtClean="0"/>
            <a:t>When considering whether and where to implement screening testing of asymptomatic persons with no known exposure</a:t>
          </a:r>
          <a:r>
            <a:rPr lang="en-US" dirty="0" smtClean="0"/>
            <a:t>, consider prioritizing high-risk congregate settings, such as long-term care facilities, homeless shelters, and correctional facilities, and workplace settings that include congregate housing with limited access to medical care.</a:t>
          </a:r>
        </a:p>
      </dgm:t>
    </dgm:pt>
    <dgm:pt modelId="{A8826017-2FD4-4315-AC87-7170D82B23DF}" type="parTrans" cxnId="{C57D23B9-C38E-44BA-BB9A-535F1888C951}">
      <dgm:prSet/>
      <dgm:spPr/>
      <dgm:t>
        <a:bodyPr/>
        <a:lstStyle/>
        <a:p>
          <a:endParaRPr lang="en-US"/>
        </a:p>
      </dgm:t>
    </dgm:pt>
    <dgm:pt modelId="{CF4E27C4-E9EE-497B-8755-58206A474157}" type="sibTrans" cxnId="{C57D23B9-C38E-44BA-BB9A-535F1888C951}">
      <dgm:prSet/>
      <dgm:spPr/>
      <dgm:t>
        <a:bodyPr/>
        <a:lstStyle/>
        <a:p>
          <a:endParaRPr lang="en-US"/>
        </a:p>
      </dgm:t>
    </dgm:pt>
    <dgm:pt modelId="{156BA8A3-B2D9-4786-8EF5-F4622026D1D2}">
      <dgm:prSet/>
      <dgm:spPr/>
      <dgm:t>
        <a:bodyPr/>
        <a:lstStyle/>
        <a:p>
          <a:r>
            <a:rPr lang="en-US" b="1" dirty="0" smtClean="0"/>
            <a:t>When implemented</a:t>
          </a:r>
          <a:r>
            <a:rPr lang="en-US" dirty="0" smtClean="0"/>
            <a:t>, screening testing strategies should include all persons, irrespective of vaccination status. </a:t>
          </a:r>
        </a:p>
      </dgm:t>
    </dgm:pt>
    <dgm:pt modelId="{CD21E966-EBAA-4331-A023-B54CA8C66826}" type="parTrans" cxnId="{7E14923D-B0C2-4F1D-8515-1F02BE8A3121}">
      <dgm:prSet/>
      <dgm:spPr/>
      <dgm:t>
        <a:bodyPr/>
        <a:lstStyle/>
        <a:p>
          <a:endParaRPr lang="en-US"/>
        </a:p>
      </dgm:t>
    </dgm:pt>
    <dgm:pt modelId="{CB201BB5-EFAE-4D7B-9CB0-999CF6A1544C}" type="sibTrans" cxnId="{7E14923D-B0C2-4F1D-8515-1F02BE8A3121}">
      <dgm:prSet/>
      <dgm:spPr/>
      <dgm:t>
        <a:bodyPr/>
        <a:lstStyle/>
        <a:p>
          <a:endParaRPr lang="en-US"/>
        </a:p>
      </dgm:t>
    </dgm:pt>
    <dgm:pt modelId="{536758E1-CC8E-4C72-843F-8015D9A77F2D}">
      <dgm:prSet/>
      <dgm:spPr/>
      <dgm:t>
        <a:bodyPr/>
        <a:lstStyle/>
        <a:p>
          <a:r>
            <a:rPr lang="en-US" b="1" smtClean="0"/>
            <a:t>Managing SARS-CoV-2 exposures.</a:t>
          </a:r>
          <a:endParaRPr lang="en-US" b="1" dirty="0" smtClean="0"/>
        </a:p>
      </dgm:t>
    </dgm:pt>
    <dgm:pt modelId="{6B1FFBFC-23FC-431F-A675-76F614290552}" type="parTrans" cxnId="{96A42496-2C21-45F1-9579-93CA8678D2B3}">
      <dgm:prSet/>
      <dgm:spPr/>
      <dgm:t>
        <a:bodyPr/>
        <a:lstStyle/>
        <a:p>
          <a:endParaRPr lang="en-US"/>
        </a:p>
      </dgm:t>
    </dgm:pt>
    <dgm:pt modelId="{AB60D52C-D02C-48AF-B115-FF2515AD083B}" type="sibTrans" cxnId="{96A42496-2C21-45F1-9579-93CA8678D2B3}">
      <dgm:prSet/>
      <dgm:spPr/>
      <dgm:t>
        <a:bodyPr/>
        <a:lstStyle/>
        <a:p>
          <a:endParaRPr lang="en-US"/>
        </a:p>
      </dgm:t>
    </dgm:pt>
    <dgm:pt modelId="{5374E48A-85D9-4F30-96D7-A9D139CADE9C}">
      <dgm:prSet/>
      <dgm:spPr/>
      <dgm:t>
        <a:bodyPr/>
        <a:lstStyle/>
        <a:p>
          <a:r>
            <a:rPr lang="en-US" smtClean="0"/>
            <a:t>CDC now recommends case investigation and contact tracing </a:t>
          </a:r>
          <a:r>
            <a:rPr lang="en-US" b="1" smtClean="0"/>
            <a:t>only in health care settings and certain high-risk congregate settings</a:t>
          </a:r>
          <a:endParaRPr lang="en-US" dirty="0"/>
        </a:p>
      </dgm:t>
    </dgm:pt>
    <dgm:pt modelId="{357EEC9C-10BE-4CEF-9F6B-2C856498D0C6}" type="parTrans" cxnId="{8FCDAD1F-F3F0-4E3F-A367-0AA1DEFCBDFF}">
      <dgm:prSet/>
      <dgm:spPr/>
      <dgm:t>
        <a:bodyPr/>
        <a:lstStyle/>
        <a:p>
          <a:endParaRPr lang="en-US"/>
        </a:p>
      </dgm:t>
    </dgm:pt>
    <dgm:pt modelId="{16A35EEF-272E-4A2C-A644-4A24E55F07F7}" type="sibTrans" cxnId="{8FCDAD1F-F3F0-4E3F-A367-0AA1DEFCBDFF}">
      <dgm:prSet/>
      <dgm:spPr/>
      <dgm:t>
        <a:bodyPr/>
        <a:lstStyle/>
        <a:p>
          <a:endParaRPr lang="en-US"/>
        </a:p>
      </dgm:t>
    </dgm:pt>
    <dgm:pt modelId="{84597BEB-6A74-476C-8F27-E27C1937E8FA}">
      <dgm:prSet/>
      <dgm:spPr/>
      <dgm:t>
        <a:bodyPr/>
        <a:lstStyle/>
        <a:p>
          <a:r>
            <a:rPr lang="en-US" dirty="0" smtClean="0"/>
            <a:t>Staying up to date with vaccination</a:t>
          </a:r>
        </a:p>
      </dgm:t>
    </dgm:pt>
    <dgm:pt modelId="{8CC1978A-5FA1-4D25-90E6-59670B094817}" type="parTrans" cxnId="{D5C3D602-90B4-4E32-A1EE-FBCE8E066C56}">
      <dgm:prSet/>
      <dgm:spPr/>
      <dgm:t>
        <a:bodyPr/>
        <a:lstStyle/>
        <a:p>
          <a:endParaRPr lang="en-US"/>
        </a:p>
      </dgm:t>
    </dgm:pt>
    <dgm:pt modelId="{F8AAF35C-8044-406E-AF35-5BF375E59012}" type="sibTrans" cxnId="{D5C3D602-90B4-4E32-A1EE-FBCE8E066C56}">
      <dgm:prSet/>
      <dgm:spPr/>
      <dgm:t>
        <a:bodyPr/>
        <a:lstStyle/>
        <a:p>
          <a:endParaRPr lang="en-US"/>
        </a:p>
      </dgm:t>
    </dgm:pt>
    <dgm:pt modelId="{49720F68-2381-420A-980C-93659184D8A0}">
      <dgm:prSet/>
      <dgm:spPr/>
      <dgm:t>
        <a:bodyPr/>
        <a:lstStyle/>
        <a:p>
          <a:r>
            <a:rPr lang="en-US" dirty="0" smtClean="0"/>
            <a:t>Improving ventilation,</a:t>
          </a:r>
        </a:p>
      </dgm:t>
    </dgm:pt>
    <dgm:pt modelId="{056F9CC2-6791-49E3-B5DD-EFFE7F5D3AC2}" type="parTrans" cxnId="{7952F269-9AE5-4F24-BFB4-9DDEF8A5D2DF}">
      <dgm:prSet/>
      <dgm:spPr/>
      <dgm:t>
        <a:bodyPr/>
        <a:lstStyle/>
        <a:p>
          <a:endParaRPr lang="en-US"/>
        </a:p>
      </dgm:t>
    </dgm:pt>
    <dgm:pt modelId="{3AE90CCA-83CB-4393-AB66-B39868655912}" type="sibTrans" cxnId="{7952F269-9AE5-4F24-BFB4-9DDEF8A5D2DF}">
      <dgm:prSet/>
      <dgm:spPr/>
      <dgm:t>
        <a:bodyPr/>
        <a:lstStyle/>
        <a:p>
          <a:endParaRPr lang="en-US"/>
        </a:p>
      </dgm:t>
    </dgm:pt>
    <dgm:pt modelId="{9B2E3584-227A-490D-ACDF-3502B2452A83}">
      <dgm:prSet/>
      <dgm:spPr/>
      <dgm:t>
        <a:bodyPr/>
        <a:lstStyle/>
        <a:p>
          <a:r>
            <a:rPr lang="en-US" dirty="0" smtClean="0"/>
            <a:t>Testing persons who are symptomatic and those who have been exposed,</a:t>
          </a:r>
        </a:p>
      </dgm:t>
    </dgm:pt>
    <dgm:pt modelId="{B5DD8AB5-E7C8-4EEF-9C44-A88BD49BD403}" type="parTrans" cxnId="{E438594E-AFCB-4A3F-B1E3-16F0BD2EB546}">
      <dgm:prSet/>
      <dgm:spPr/>
      <dgm:t>
        <a:bodyPr/>
        <a:lstStyle/>
        <a:p>
          <a:endParaRPr lang="en-US"/>
        </a:p>
      </dgm:t>
    </dgm:pt>
    <dgm:pt modelId="{16F8DBCE-5DCA-49F7-A78C-1528237AA037}" type="sibTrans" cxnId="{E438594E-AFCB-4A3F-B1E3-16F0BD2EB546}">
      <dgm:prSet/>
      <dgm:spPr/>
      <dgm:t>
        <a:bodyPr/>
        <a:lstStyle/>
        <a:p>
          <a:endParaRPr lang="en-US"/>
        </a:p>
      </dgm:t>
    </dgm:pt>
    <dgm:pt modelId="{2E5684B2-220A-4FF3-9308-FBFA01895B77}">
      <dgm:prSet/>
      <dgm:spPr/>
      <dgm:t>
        <a:bodyPr/>
        <a:lstStyle/>
        <a:p>
          <a:r>
            <a:rPr lang="en-US" dirty="0" smtClean="0"/>
            <a:t>Isolating infected persons. </a:t>
          </a:r>
        </a:p>
      </dgm:t>
    </dgm:pt>
    <dgm:pt modelId="{211BA3D4-AE3F-4123-8583-24DC3B461258}" type="parTrans" cxnId="{6F25CD30-37AE-4F94-B493-A8739AA10CFC}">
      <dgm:prSet/>
      <dgm:spPr/>
      <dgm:t>
        <a:bodyPr/>
        <a:lstStyle/>
        <a:p>
          <a:endParaRPr lang="en-US"/>
        </a:p>
      </dgm:t>
    </dgm:pt>
    <dgm:pt modelId="{B47F4AFA-A224-4CF1-8731-B0A644147FE0}" type="sibTrans" cxnId="{6F25CD30-37AE-4F94-B493-A8739AA10CFC}">
      <dgm:prSet/>
      <dgm:spPr/>
      <dgm:t>
        <a:bodyPr/>
        <a:lstStyle/>
        <a:p>
          <a:endParaRPr lang="en-US"/>
        </a:p>
      </dgm:t>
    </dgm:pt>
    <dgm:pt modelId="{D101BBD0-ED6E-E749-B2AB-515054C76FCA}" type="pres">
      <dgm:prSet presAssocID="{C7E79604-5086-4DCF-B00A-A45EBD690F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5AD11-FE15-4CD9-9228-768FD8B2AE02}" type="pres">
      <dgm:prSet presAssocID="{40C5C9D7-5601-437A-8908-3B3B917B4E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75C98-62C7-48A0-A63C-79FBDEB27CF6}" type="pres">
      <dgm:prSet presAssocID="{40C5C9D7-5601-437A-8908-3B3B917B4E5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09240-5C5D-40AC-AA01-050A73048C30}" type="pres">
      <dgm:prSet presAssocID="{A01CA785-8ABD-4A03-AD2B-92A169F682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3B39B-A85E-49DE-B2F6-D8341D747700}" type="pres">
      <dgm:prSet presAssocID="{A01CA785-8ABD-4A03-AD2B-92A169F6829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E9446-3320-4BF9-B0F2-02B4119355EE}" type="pres">
      <dgm:prSet presAssocID="{536758E1-CC8E-4C72-843F-8015D9A77F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C8A07-3B85-40AE-8D6C-A10455105831}" type="pres">
      <dgm:prSet presAssocID="{536758E1-CC8E-4C72-843F-8015D9A77F2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48934-9A0F-4B59-8107-0BA45ABA9B64}" type="presOf" srcId="{49720F68-2381-420A-980C-93659184D8A0}" destId="{CDB75C98-62C7-48A0-A63C-79FBDEB27CF6}" srcOrd="0" destOrd="1" presId="urn:microsoft.com/office/officeart/2005/8/layout/vList2"/>
    <dgm:cxn modelId="{F3B41D47-0543-41A2-8D34-FC13A057790B}" type="presOf" srcId="{FA402661-BF28-416C-B0F4-4A524FD7E77B}" destId="{C7D3B39B-A85E-49DE-B2F6-D8341D747700}" srcOrd="0" destOrd="1" presId="urn:microsoft.com/office/officeart/2005/8/layout/vList2"/>
    <dgm:cxn modelId="{96A42496-2C21-45F1-9579-93CA8678D2B3}" srcId="{C7E79604-5086-4DCF-B00A-A45EBD690F6D}" destId="{536758E1-CC8E-4C72-843F-8015D9A77F2D}" srcOrd="2" destOrd="0" parTransId="{6B1FFBFC-23FC-431F-A675-76F614290552}" sibTransId="{AB60D52C-D02C-48AF-B115-FF2515AD083B}"/>
    <dgm:cxn modelId="{100D40E0-B20A-412F-B165-6D46BB2EC530}" type="presOf" srcId="{156BA8A3-B2D9-4786-8EF5-F4622026D1D2}" destId="{C7D3B39B-A85E-49DE-B2F6-D8341D747700}" srcOrd="0" destOrd="2" presId="urn:microsoft.com/office/officeart/2005/8/layout/vList2"/>
    <dgm:cxn modelId="{12F61C1E-0025-487B-B7D3-4B778BD8525A}" type="presOf" srcId="{5374E48A-85D9-4F30-96D7-A9D139CADE9C}" destId="{B7FC8A07-3B85-40AE-8D6C-A10455105831}" srcOrd="0" destOrd="0" presId="urn:microsoft.com/office/officeart/2005/8/layout/vList2"/>
    <dgm:cxn modelId="{22D12D39-2D91-E141-8626-8DE23DE2AECE}" type="presOf" srcId="{C7E79604-5086-4DCF-B00A-A45EBD690F6D}" destId="{D101BBD0-ED6E-E749-B2AB-515054C76FCA}" srcOrd="0" destOrd="0" presId="urn:microsoft.com/office/officeart/2005/8/layout/vList2"/>
    <dgm:cxn modelId="{1DD87745-BB1A-44E2-8F97-42F5FF7E70BC}" type="presOf" srcId="{40C5C9D7-5601-437A-8908-3B3B917B4E5E}" destId="{4565AD11-FE15-4CD9-9228-768FD8B2AE02}" srcOrd="0" destOrd="0" presId="urn:microsoft.com/office/officeart/2005/8/layout/vList2"/>
    <dgm:cxn modelId="{2974261C-7F73-4055-909F-5639EA3933CC}" srcId="{C7E79604-5086-4DCF-B00A-A45EBD690F6D}" destId="{40C5C9D7-5601-437A-8908-3B3B917B4E5E}" srcOrd="0" destOrd="0" parTransId="{2095200D-E060-4230-8848-750C5AD7CEA4}" sibTransId="{126EB7AF-8781-48CA-AC38-98C306D3A1F4}"/>
    <dgm:cxn modelId="{592CB645-0A0C-48F3-A3E9-1DC7E5DE82C9}" srcId="{A01CA785-8ABD-4A03-AD2B-92A169F68291}" destId="{E54AEFDE-5219-4391-9EB3-F874FA46011B}" srcOrd="0" destOrd="0" parTransId="{9D4FB559-D18E-4036-BFE3-EF97B19ABB8D}" sibTransId="{FF8972D9-D4CD-4DEE-89F9-1328427B138A}"/>
    <dgm:cxn modelId="{15E54B3C-14C0-4D34-82AA-3BA7C1CF9A5F}" type="presOf" srcId="{E54AEFDE-5219-4391-9EB3-F874FA46011B}" destId="{C7D3B39B-A85E-49DE-B2F6-D8341D747700}" srcOrd="0" destOrd="0" presId="urn:microsoft.com/office/officeart/2005/8/layout/vList2"/>
    <dgm:cxn modelId="{8FCDAD1F-F3F0-4E3F-A367-0AA1DEFCBDFF}" srcId="{536758E1-CC8E-4C72-843F-8015D9A77F2D}" destId="{5374E48A-85D9-4F30-96D7-A9D139CADE9C}" srcOrd="0" destOrd="0" parTransId="{357EEC9C-10BE-4CEF-9F6B-2C856498D0C6}" sibTransId="{16A35EEF-272E-4A2C-A644-4A24E55F07F7}"/>
    <dgm:cxn modelId="{90FDE587-8DC6-475D-8D1F-8BDBD32B57FC}" type="presOf" srcId="{A01CA785-8ABD-4A03-AD2B-92A169F68291}" destId="{70D09240-5C5D-40AC-AA01-050A73048C30}" srcOrd="0" destOrd="0" presId="urn:microsoft.com/office/officeart/2005/8/layout/vList2"/>
    <dgm:cxn modelId="{D7C56884-861A-4E3A-9700-2936E6978F44}" type="presOf" srcId="{84597BEB-6A74-476C-8F27-E27C1937E8FA}" destId="{CDB75C98-62C7-48A0-A63C-79FBDEB27CF6}" srcOrd="0" destOrd="0" presId="urn:microsoft.com/office/officeart/2005/8/layout/vList2"/>
    <dgm:cxn modelId="{FE8E630D-813A-4441-8E02-63CAE0550DB3}" srcId="{C7E79604-5086-4DCF-B00A-A45EBD690F6D}" destId="{A01CA785-8ABD-4A03-AD2B-92A169F68291}" srcOrd="1" destOrd="0" parTransId="{EE29F9E1-08AA-41FD-91BC-D7B6043F085A}" sibTransId="{1B9A7B57-154B-4FF4-9572-3ED99B28BE85}"/>
    <dgm:cxn modelId="{0928E262-61C9-474B-85A9-D5A6C74DEAC6}" type="presOf" srcId="{2E5684B2-220A-4FF3-9308-FBFA01895B77}" destId="{CDB75C98-62C7-48A0-A63C-79FBDEB27CF6}" srcOrd="0" destOrd="3" presId="urn:microsoft.com/office/officeart/2005/8/layout/vList2"/>
    <dgm:cxn modelId="{7E14923D-B0C2-4F1D-8515-1F02BE8A3121}" srcId="{A01CA785-8ABD-4A03-AD2B-92A169F68291}" destId="{156BA8A3-B2D9-4786-8EF5-F4622026D1D2}" srcOrd="2" destOrd="0" parTransId="{CD21E966-EBAA-4331-A023-B54CA8C66826}" sibTransId="{CB201BB5-EFAE-4D7B-9CB0-999CF6A1544C}"/>
    <dgm:cxn modelId="{6F25CD30-37AE-4F94-B493-A8739AA10CFC}" srcId="{40C5C9D7-5601-437A-8908-3B3B917B4E5E}" destId="{2E5684B2-220A-4FF3-9308-FBFA01895B77}" srcOrd="3" destOrd="0" parTransId="{211BA3D4-AE3F-4123-8583-24DC3B461258}" sibTransId="{B47F4AFA-A224-4CF1-8731-B0A644147FE0}"/>
    <dgm:cxn modelId="{E438594E-AFCB-4A3F-B1E3-16F0BD2EB546}" srcId="{40C5C9D7-5601-437A-8908-3B3B917B4E5E}" destId="{9B2E3584-227A-490D-ACDF-3502B2452A83}" srcOrd="2" destOrd="0" parTransId="{B5DD8AB5-E7C8-4EEF-9C44-A88BD49BD403}" sibTransId="{16F8DBCE-5DCA-49F7-A78C-1528237AA037}"/>
    <dgm:cxn modelId="{7952F269-9AE5-4F24-BFB4-9DDEF8A5D2DF}" srcId="{40C5C9D7-5601-437A-8908-3B3B917B4E5E}" destId="{49720F68-2381-420A-980C-93659184D8A0}" srcOrd="1" destOrd="0" parTransId="{056F9CC2-6791-49E3-B5DD-EFFE7F5D3AC2}" sibTransId="{3AE90CCA-83CB-4393-AB66-B39868655912}"/>
    <dgm:cxn modelId="{C2F6FAC9-F968-4E20-B54B-6A2E4EA0266F}" type="presOf" srcId="{9B2E3584-227A-490D-ACDF-3502B2452A83}" destId="{CDB75C98-62C7-48A0-A63C-79FBDEB27CF6}" srcOrd="0" destOrd="2" presId="urn:microsoft.com/office/officeart/2005/8/layout/vList2"/>
    <dgm:cxn modelId="{C57D23B9-C38E-44BA-BB9A-535F1888C951}" srcId="{A01CA785-8ABD-4A03-AD2B-92A169F68291}" destId="{FA402661-BF28-416C-B0F4-4A524FD7E77B}" srcOrd="1" destOrd="0" parTransId="{A8826017-2FD4-4315-AC87-7170D82B23DF}" sibTransId="{CF4E27C4-E9EE-497B-8755-58206A474157}"/>
    <dgm:cxn modelId="{DE0252E8-9309-4A2A-9DCE-13BE912B1322}" type="presOf" srcId="{536758E1-CC8E-4C72-843F-8015D9A77F2D}" destId="{7B5E9446-3320-4BF9-B0F2-02B4119355EE}" srcOrd="0" destOrd="0" presId="urn:microsoft.com/office/officeart/2005/8/layout/vList2"/>
    <dgm:cxn modelId="{D5C3D602-90B4-4E32-A1EE-FBCE8E066C56}" srcId="{40C5C9D7-5601-437A-8908-3B3B917B4E5E}" destId="{84597BEB-6A74-476C-8F27-E27C1937E8FA}" srcOrd="0" destOrd="0" parTransId="{8CC1978A-5FA1-4D25-90E6-59670B094817}" sibTransId="{F8AAF35C-8044-406E-AF35-5BF375E59012}"/>
    <dgm:cxn modelId="{9397CD79-4A15-48BB-BA66-8E78EFA4E580}" type="presParOf" srcId="{D101BBD0-ED6E-E749-B2AB-515054C76FCA}" destId="{4565AD11-FE15-4CD9-9228-768FD8B2AE02}" srcOrd="0" destOrd="0" presId="urn:microsoft.com/office/officeart/2005/8/layout/vList2"/>
    <dgm:cxn modelId="{FA554547-8AB0-4396-8A36-EB84084B1A40}" type="presParOf" srcId="{D101BBD0-ED6E-E749-B2AB-515054C76FCA}" destId="{CDB75C98-62C7-48A0-A63C-79FBDEB27CF6}" srcOrd="1" destOrd="0" presId="urn:microsoft.com/office/officeart/2005/8/layout/vList2"/>
    <dgm:cxn modelId="{88854678-7EAB-4FC9-90EF-00A384CFF521}" type="presParOf" srcId="{D101BBD0-ED6E-E749-B2AB-515054C76FCA}" destId="{70D09240-5C5D-40AC-AA01-050A73048C30}" srcOrd="2" destOrd="0" presId="urn:microsoft.com/office/officeart/2005/8/layout/vList2"/>
    <dgm:cxn modelId="{1DDCCB2E-9AE9-4B5B-995F-63B3D17E993A}" type="presParOf" srcId="{D101BBD0-ED6E-E749-B2AB-515054C76FCA}" destId="{C7D3B39B-A85E-49DE-B2F6-D8341D747700}" srcOrd="3" destOrd="0" presId="urn:microsoft.com/office/officeart/2005/8/layout/vList2"/>
    <dgm:cxn modelId="{F125D630-8E2D-4908-B132-F83D1C94A27B}" type="presParOf" srcId="{D101BBD0-ED6E-E749-B2AB-515054C76FCA}" destId="{7B5E9446-3320-4BF9-B0F2-02B4119355EE}" srcOrd="4" destOrd="0" presId="urn:microsoft.com/office/officeart/2005/8/layout/vList2"/>
    <dgm:cxn modelId="{FB719207-222B-4096-BC65-39B1DE74B3E9}" type="presParOf" srcId="{D101BBD0-ED6E-E749-B2AB-515054C76FCA}" destId="{B7FC8A07-3B85-40AE-8D6C-A1045510583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5AD11-FE15-4CD9-9228-768FD8B2AE02}">
      <dsp:nvSpPr>
        <dsp:cNvPr id="0" name=""/>
        <dsp:cNvSpPr/>
      </dsp:nvSpPr>
      <dsp:spPr>
        <a:xfrm>
          <a:off x="0" y="52794"/>
          <a:ext cx="10515600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Monitoring COVID-19 Community Levels to guide COVID-19 prevention efforts.</a:t>
          </a:r>
          <a:r>
            <a:rPr lang="en-US" sz="1700" kern="1200" dirty="0" smtClean="0"/>
            <a:t> </a:t>
          </a:r>
          <a:r>
            <a:rPr lang="en-US" sz="1700" kern="1200" dirty="0" smtClean="0"/>
            <a:t>At all COVID-19 Community Levels (low, medium, and high), recommendations emphasize</a:t>
          </a:r>
          <a:endParaRPr lang="en-US" sz="1700" kern="1200" dirty="0" smtClean="0"/>
        </a:p>
      </dsp:txBody>
      <dsp:txXfrm>
        <a:off x="33012" y="85806"/>
        <a:ext cx="10449576" cy="610236"/>
      </dsp:txXfrm>
    </dsp:sp>
    <dsp:sp modelId="{CDB75C98-62C7-48A0-A63C-79FBDEB27CF6}">
      <dsp:nvSpPr>
        <dsp:cNvPr id="0" name=""/>
        <dsp:cNvSpPr/>
      </dsp:nvSpPr>
      <dsp:spPr>
        <a:xfrm>
          <a:off x="0" y="729054"/>
          <a:ext cx="10515600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Staying up to date with vaccination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Improving ventilation,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Testing persons who are symptomatic and those who have been exposed,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Isolating infected persons. </a:t>
          </a:r>
        </a:p>
      </dsp:txBody>
      <dsp:txXfrm>
        <a:off x="0" y="729054"/>
        <a:ext cx="10515600" cy="897345"/>
      </dsp:txXfrm>
    </dsp:sp>
    <dsp:sp modelId="{70D09240-5C5D-40AC-AA01-050A73048C30}">
      <dsp:nvSpPr>
        <dsp:cNvPr id="0" name=""/>
        <dsp:cNvSpPr/>
      </dsp:nvSpPr>
      <dsp:spPr>
        <a:xfrm>
          <a:off x="0" y="1626399"/>
          <a:ext cx="10515600" cy="6762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Testing for current infection.</a:t>
          </a:r>
        </a:p>
      </dsp:txBody>
      <dsp:txXfrm>
        <a:off x="33012" y="1659411"/>
        <a:ext cx="10449576" cy="610236"/>
      </dsp:txXfrm>
    </dsp:sp>
    <dsp:sp modelId="{C7D3B39B-A85E-49DE-B2F6-D8341D747700}">
      <dsp:nvSpPr>
        <dsp:cNvPr id="0" name=""/>
        <dsp:cNvSpPr/>
      </dsp:nvSpPr>
      <dsp:spPr>
        <a:xfrm>
          <a:off x="0" y="2302659"/>
          <a:ext cx="10515600" cy="10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/>
            <a:t>All symptomatic </a:t>
          </a:r>
          <a:r>
            <a:rPr lang="en-US" sz="1300" b="1" kern="1200" dirty="0" smtClean="0"/>
            <a:t>individuals and exposed individuals should be </a:t>
          </a:r>
          <a:r>
            <a:rPr lang="en-US" sz="1300" b="1" kern="1200" dirty="0" smtClean="0"/>
            <a:t>tested</a:t>
          </a:r>
          <a:endParaRPr lang="en-US" sz="1300" b="1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/>
            <a:t>When considering whether and where to implement screening testing of asymptomatic persons with no known exposure</a:t>
          </a:r>
          <a:r>
            <a:rPr lang="en-US" sz="1300" kern="1200" dirty="0" smtClean="0"/>
            <a:t>, consider prioritizing high-risk congregate settings, such as long-term care facilities, homeless shelters, and correctional facilities, and workplace settings that include congregate housing with limited access to medical care.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/>
            <a:t>When implemented</a:t>
          </a:r>
          <a:r>
            <a:rPr lang="en-US" sz="1300" kern="1200" dirty="0" smtClean="0"/>
            <a:t>, screening testing strategies should include all persons, irrespective of vaccination status. </a:t>
          </a:r>
        </a:p>
      </dsp:txBody>
      <dsp:txXfrm>
        <a:off x="0" y="2302659"/>
        <a:ext cx="10515600" cy="1038105"/>
      </dsp:txXfrm>
    </dsp:sp>
    <dsp:sp modelId="{7B5E9446-3320-4BF9-B0F2-02B4119355EE}">
      <dsp:nvSpPr>
        <dsp:cNvPr id="0" name=""/>
        <dsp:cNvSpPr/>
      </dsp:nvSpPr>
      <dsp:spPr>
        <a:xfrm>
          <a:off x="0" y="3340764"/>
          <a:ext cx="10515600" cy="6762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Managing SARS-CoV-2 exposures.</a:t>
          </a:r>
          <a:endParaRPr lang="en-US" sz="1700" b="1" kern="1200" dirty="0" smtClean="0"/>
        </a:p>
      </dsp:txBody>
      <dsp:txXfrm>
        <a:off x="33012" y="3373776"/>
        <a:ext cx="10449576" cy="610236"/>
      </dsp:txXfrm>
    </dsp:sp>
    <dsp:sp modelId="{B7FC8A07-3B85-40AE-8D6C-A10455105831}">
      <dsp:nvSpPr>
        <dsp:cNvPr id="0" name=""/>
        <dsp:cNvSpPr/>
      </dsp:nvSpPr>
      <dsp:spPr>
        <a:xfrm>
          <a:off x="0" y="4017024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CDC now recommends case investigation and contact tracing </a:t>
          </a:r>
          <a:r>
            <a:rPr lang="en-US" sz="1300" b="1" kern="1200" smtClean="0"/>
            <a:t>only in health care settings and certain high-risk congregate settings</a:t>
          </a:r>
          <a:endParaRPr lang="en-US" sz="1300" kern="1200" dirty="0"/>
        </a:p>
      </dsp:txBody>
      <dsp:txXfrm>
        <a:off x="0" y="4017024"/>
        <a:ext cx="10515600" cy="28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1468D-7387-0C48-B4A1-2163C2206F05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75837-18CD-A648-AD88-46088020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CC2E-3454-A94B-A006-8BEE5CC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24804-6932-404C-B124-A7D17B5EE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AB71-892E-124C-AFE5-B709CF8F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A5A4-47E7-1040-91F0-5C380D60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16B7-1D93-FC4F-A6DF-3F101843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8800-4FB7-0843-B701-348F3C8B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34489-A90B-CB4B-BA1B-758C9217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98D3-6612-2C4E-8A65-D8C99F2C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F7716-C48B-3B4F-A6D4-B56B52FA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B4B1-7C6B-C64B-BE25-D437819A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81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25" y="674915"/>
            <a:ext cx="5979136" cy="579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4908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more information, contact CDC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1-800-CDC-INFO (232-4636)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TTY:  1-888-232-6348    www.cdc.gov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7112341" y="234188"/>
            <a:ext cx="4913032" cy="46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4112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more information, contact CDC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1-800-CDC-INFO (232-4636)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TTY:  1-888-232-6348    www.cdc.gov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6582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7188" y="279398"/>
            <a:ext cx="11081253" cy="906465"/>
          </a:xfrm>
        </p:spPr>
        <p:txBody>
          <a:bodyPr>
            <a:normAutofit/>
          </a:bodyPr>
          <a:lstStyle/>
          <a:p>
            <a:endParaRPr lang="en-US" sz="36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7190" y="1364345"/>
            <a:ext cx="11081252" cy="482214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D1CB30D-92F6-4115-BFEF-7F1C4C5EDA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9884" y="38982"/>
            <a:ext cx="443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1AF8B-AA4A-4143-91D6-A716333E3D6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95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000"/>
              </a:lnSpc>
              <a:defRPr sz="3733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78" indent="-457178">
              <a:spcBef>
                <a:spcPts val="0"/>
              </a:spcBef>
              <a:buClr>
                <a:srgbClr val="0039A6"/>
              </a:buClr>
              <a:buFont typeface="Wingdings" panose="05000000000000000000" pitchFamily="2" charset="2"/>
              <a:buChar char="§"/>
              <a:defRPr sz="2667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buClr>
                <a:srgbClr val="0039A6"/>
              </a:buClr>
              <a:defRPr sz="2667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rgbClr val="0039A6"/>
              </a:buClr>
              <a:defRPr sz="2667">
                <a:solidFill>
                  <a:srgbClr val="000000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609600" y="1479311"/>
            <a:ext cx="10972800" cy="0"/>
          </a:xfrm>
          <a:prstGeom prst="line">
            <a:avLst/>
          </a:prstGeom>
          <a:noFill/>
          <a:ln w="25400">
            <a:solidFill>
              <a:srgbClr val="F234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solidFill>
                  <a:srgbClr val="002060">
                    <a:lumMod val="50000"/>
                    <a:lumOff val="50000"/>
                  </a:srgbClr>
                </a:solidFill>
              </a:ln>
              <a:solidFill>
                <a:srgbClr val="0F56D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01582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638C-687B-40D8-8BC4-A490BFCF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520D-4B2A-4A4A-9783-2BAF245DC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BFE95-5B57-4BAB-BA54-2F6AC2A14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73E4B-5A53-49CA-873F-A8A81538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28A41-2A9F-4E16-B665-55F3C2C7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4C03F-0651-47AB-8894-4F29352D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727EB-6117-4070-A62C-173C31FB034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F56DC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896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 Title, Ba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274639"/>
            <a:ext cx="9571284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-1" y="6684596"/>
            <a:ext cx="12192001" cy="248992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609600" y="1479311"/>
            <a:ext cx="10972800" cy="0"/>
          </a:xfrm>
          <a:prstGeom prst="line">
            <a:avLst/>
          </a:prstGeom>
          <a:noFill/>
          <a:ln w="25400">
            <a:solidFill>
              <a:srgbClr val="0039A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solidFill>
                  <a:srgbClr val="002060">
                    <a:lumMod val="50000"/>
                    <a:lumOff val="50000"/>
                  </a:srgbClr>
                </a:solidFill>
              </a:ln>
              <a:solidFill>
                <a:srgbClr val="0F56D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10000" r="4917" b="-2800"/>
          <a:stretch/>
        </p:blipFill>
        <p:spPr>
          <a:xfrm>
            <a:off x="909320" y="6550354"/>
            <a:ext cx="10373360" cy="18650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25206" y="6326493"/>
            <a:ext cx="46679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56A00-B67A-4726-B07D-3A7D659B2E50}" type="slidenum">
              <a: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72417-480D-435D-97AE-A0029ADAF9A8}"/>
              </a:ext>
            </a:extLst>
          </p:cNvPr>
          <p:cNvSpPr txBox="1"/>
          <p:nvPr userDrawn="1"/>
        </p:nvSpPr>
        <p:spPr>
          <a:xfrm>
            <a:off x="618184" y="1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COVID-19 IM Meeting Slide Submission Template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D0A24B-D62E-4FB3-AF80-330CA1B4E4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11386" y="124312"/>
            <a:ext cx="1758692" cy="987552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9B4A1E1-958B-453E-9FB2-17E3AF2C7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5166"/>
            <a:ext cx="10972800" cy="4943511"/>
          </a:xfrm>
        </p:spPr>
        <p:txBody>
          <a:bodyPr/>
          <a:lstStyle>
            <a:lvl1pPr marL="457189" indent="-457189">
              <a:spcBef>
                <a:spcPts val="0"/>
              </a:spcBef>
              <a:buClr>
                <a:srgbClr val="0039A6"/>
              </a:buClr>
              <a:buFont typeface="Wingdings" panose="05000000000000000000" pitchFamily="2" charset="2"/>
              <a:buChar char="§"/>
              <a:defRPr sz="2667">
                <a:solidFill>
                  <a:srgbClr val="000000"/>
                </a:solidFill>
              </a:defRPr>
            </a:lvl1pPr>
            <a:lvl2pPr marL="836063" indent="-380990">
              <a:spcBef>
                <a:spcPts val="0"/>
              </a:spcBef>
              <a:buClr>
                <a:srgbClr val="003CA5"/>
              </a:buClr>
              <a:defRPr sz="2400">
                <a:solidFill>
                  <a:srgbClr val="000000"/>
                </a:solidFill>
              </a:defRPr>
            </a:lvl2pPr>
            <a:lvl3pPr marL="1138738" indent="-304792">
              <a:spcBef>
                <a:spcPts val="0"/>
              </a:spcBef>
              <a:buClr>
                <a:srgbClr val="003CA5"/>
              </a:buClr>
              <a:defRPr sz="2133">
                <a:solidFill>
                  <a:srgbClr val="000000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825986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17563" y="1196975"/>
            <a:ext cx="4984750" cy="30829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05613" y="1149350"/>
            <a:ext cx="4984750" cy="30670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6878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AEB69-DFE3-D345-A408-73E32F244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BDC25-9491-F44A-93E2-D334B1CEB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10BA7-B524-884D-8388-283E05FA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F20D-87BF-CB4C-8076-A84B4791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EB6D9-DD0B-8B41-8AD9-D12AE00F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3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E77B297-BA66-4928-B55A-853A70935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4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6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70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96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2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4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3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8148638" y="623126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9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D93F-9946-564C-B7A0-1E77B856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DA51-8029-F54A-9089-4257A71DF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F5994-37F8-FE43-891F-D5247438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C50C2-22F3-6540-A167-3AD84478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9E8F-44F6-2944-9B06-AC64948F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3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9D7DDCA-6029-4F77-B2A7-840E64B76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4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9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63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5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27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96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66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8148638" y="623126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9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E77B297-BA66-4928-B55A-853A70935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8A28-14ED-EC48-BBC6-2606AF7A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57CFF-6F0B-D54D-9B8A-678B2F584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FFE0-84E6-7C49-AAD6-1B989C04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6F94-722D-7B4D-B1C7-5E870274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15D8-6FE1-5549-B5D4-C0505259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9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74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1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55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81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69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8148638" y="623126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61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99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9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B418BC65-FA9C-4AD6-96A5-06C2F5B6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82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EB00-086C-D74B-8789-6F2901FD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2038-7A03-4042-85CB-71422D042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9D3B9-C456-8F44-9D6C-9A8BA84F7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F3D40-8524-A64B-ACF8-317485F2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F8CAB-0A1F-6847-9FF3-AE6D0E47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F3031-D329-D14A-A682-4B5695BB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8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29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98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279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2E79C8A-E7C4-431E-B7EE-896656B47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50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9D7DDCA-6029-4F77-B2A7-840E64B76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20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44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045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80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9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A0A9-F84A-2748-A787-7C167EE7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D4796-7FEE-544D-B75C-C618A3B2B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F3551-8E0E-3B47-B8FB-F3FD7BD4A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A40E4-EF7B-6B4D-85E9-DA38DC4E8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5AF3D-6C47-7048-84BA-D1D15B4CB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6000A-8462-0449-A829-16FD2A47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B69AD-2704-A642-938A-5EC36F06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C8DBB-5A2B-E844-A33D-5E4A183D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6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61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8148638" y="623126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64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E77B297-BA66-4928-B55A-853A70935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74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37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34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61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54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52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91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50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C126-AD3D-004A-9D04-A466C3E5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91D13-417F-0E43-A511-1AAFB720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0BE33-0431-5C4A-81E9-D28AC2D7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EC2B2-3F65-E742-A81A-13BAB228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05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4605A0-FE53-4ACC-A693-CD5B5B4AA0A3}"/>
              </a:ext>
            </a:extLst>
          </p:cNvPr>
          <p:cNvSpPr/>
          <p:nvPr userDrawn="1"/>
        </p:nvSpPr>
        <p:spPr bwMode="auto">
          <a:xfrm>
            <a:off x="6114257" y="3667127"/>
            <a:ext cx="6077741" cy="319087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Image Placeholder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BE664060-245E-4852-AF00-B0981B2F2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54425"/>
            <a:ext cx="6096000" cy="320992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9D7DDCA-6029-4F77-B2A7-840E64B769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57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1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755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2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35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15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119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8638" y="623126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67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E77B297-BA66-4928-B55A-853A70935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05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5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C5592-9CEF-4446-9CA1-B1B20532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D042A-7B01-064C-9718-7BBECE0D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DB1E-A3B2-7A4E-9A62-19B1D721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2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4535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4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08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97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8434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8638" y="623126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91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1C575F40-CA65-426D-826C-E7FA44007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23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980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107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C40F-3EF9-7D42-9D4D-1EB76ADD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ACB83-BADE-194A-AFD8-5F7E438BF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50832-87D2-7642-9332-91532BB0A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BC7C3-FF1F-1840-BC6B-FD76D41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47BCE-D4CC-B04F-8A65-EB04E65E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8DCAD-3598-0447-B97E-EE3D109E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7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862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833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933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8148638" y="623126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3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3812-C6D3-4046-9E18-85D592DA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913E-F85F-9D4D-ACDE-E3B070E42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A2E7E-DEE3-5F42-A565-BC4B57993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F029A-F574-BD4C-86C5-7FFDB67F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932E-DAC9-4845-BCDD-4E7C28F0098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88F9B-5582-1544-8F6E-519FFE8F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E3670-AF22-CA4A-9877-FDA89BB2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288B-8750-864D-A3EB-EAD079D2C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79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9D7DDCA-6029-4F77-B2A7-840E64B76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18" y="317827"/>
            <a:ext cx="2671682" cy="962333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423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425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805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1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EF9E-E53D-8D49-B101-9FF23076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0B7C4-5C70-844C-8983-BA32AE80B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63685-E177-C144-A07D-0DF94764D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1FA19-8BA5-6A4C-96BD-E1DDD24E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CA00-B746-124C-95D0-8E94B948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13140-8A87-0F48-B05B-0F640387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660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6419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F4F9F73-BEC1-4E4B-A964-01744577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 bwMode="auto">
          <a:xfrm>
            <a:off x="8148638" y="6231265"/>
            <a:ext cx="3686175" cy="26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976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6947544" y="1288496"/>
            <a:ext cx="4913032" cy="4634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419100" y="0"/>
            <a:ext cx="11772901" cy="1194093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96687" y="12129"/>
            <a:ext cx="11495315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96687" y="1368341"/>
            <a:ext cx="1015619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16740" y="2520846"/>
            <a:ext cx="10156192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EDCE1-A912-48DB-9E58-051F8752A375}"/>
              </a:ext>
            </a:extLst>
          </p:cNvPr>
          <p:cNvSpPr txBox="1"/>
          <p:nvPr userDrawn="1"/>
        </p:nvSpPr>
        <p:spPr>
          <a:xfrm>
            <a:off x="6616119" y="6014056"/>
            <a:ext cx="5575883" cy="502766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38099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cdc.gov/coronavirus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30356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914401" y="12129"/>
            <a:ext cx="11277600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2" y="1415968"/>
            <a:ext cx="9938477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914401" y="2520846"/>
            <a:ext cx="9858531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14778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6001464"/>
            <a:ext cx="1158819" cy="6643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530007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37753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65629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23" b="0" i="0" u="none" strike="noStrike" kern="1200" cap="none" spc="0" normalizeH="0" baseline="0" noProof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92003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287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96EB5-AC94-5646-974A-23DF88C4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30558-D207-E84B-819C-441960E4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719D2-943E-6B4E-9C8C-AD9ACC3D0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26E7D-14A2-A648-88E6-846238C33CE3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F9ED-220E-ED4E-9324-4F34D0C74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A8AC-E343-9945-B749-2AB5CC538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F776-8EF6-F545-B1CF-618E0B63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05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705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4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674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630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98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086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90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8242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522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436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vaccines-blood-biologics/vaccines/key-facts-about-monkeypox-vacci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5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8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DEB28-D715-A5A0-8F72-7A46F4E28494}"/>
              </a:ext>
            </a:extLst>
          </p:cNvPr>
          <p:cNvSpPr txBox="1"/>
          <p:nvPr/>
        </p:nvSpPr>
        <p:spPr>
          <a:xfrm>
            <a:off x="648931" y="2438401"/>
            <a:ext cx="3605571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F9024-66BF-6A84-45F1-DE23FBBA9974}"/>
              </a:ext>
            </a:extLst>
          </p:cNvPr>
          <p:cNvSpPr txBox="1"/>
          <p:nvPr/>
        </p:nvSpPr>
        <p:spPr>
          <a:xfrm>
            <a:off x="2524466" y="63733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covid.cdc.gov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/covid-data-tracker/#variant-proportions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9690" y="1117195"/>
            <a:ext cx="2949487" cy="5073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Burden of disease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 has spread to more than 500 million confirmed cases worldwide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US, as of Aug 6, 2022, 91.9 million cases have been reported and 1.03 million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Omicron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variant sublineages are associated with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higher risk of reinfection in individuals previously infected with other variants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Breakthrough infection in vaccinated individuals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Probably less severity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06" y="900229"/>
            <a:ext cx="7393879" cy="50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F923-95CD-9D3D-5E7E-C0F0106D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F56DC"/>
                </a:solidFill>
                <a:latin typeface="Myriad Web Pro"/>
              </a:rPr>
              <a:t>Summary of Guidance for Minimizing the Impact of COVID-19 on Individual Persons, Communities, and Health Care Systems — United States, August 2022  </a:t>
            </a:r>
            <a:br>
              <a:rPr lang="en-US" sz="2400" dirty="0">
                <a:solidFill>
                  <a:srgbClr val="0F56DC"/>
                </a:solidFill>
                <a:latin typeface="Myriad Web Pro"/>
              </a:rPr>
            </a:br>
            <a:r>
              <a:rPr lang="en-US" sz="1600" i="1" dirty="0">
                <a:solidFill>
                  <a:srgbClr val="0F56DC"/>
                </a:solidFill>
                <a:latin typeface="Myriad Web Pro"/>
              </a:rPr>
              <a:t>Early Release</a:t>
            </a:r>
            <a:r>
              <a:rPr lang="en-US" sz="1600" dirty="0">
                <a:solidFill>
                  <a:srgbClr val="0F56DC"/>
                </a:solidFill>
                <a:latin typeface="Myriad Web Pro"/>
              </a:rPr>
              <a:t> / August 11, 2022 / 71</a:t>
            </a:r>
            <a:endParaRPr lang="en-US" sz="3600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94E4F9C-3525-0395-F107-B4D5B5831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744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9798" y="6372756"/>
            <a:ext cx="119315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Open Sans"/>
              </a:rPr>
              <a:t>Massetti</a:t>
            </a:r>
            <a:r>
              <a:rPr lang="en-US" sz="800" dirty="0">
                <a:solidFill>
                  <a:srgbClr val="000000"/>
                </a:solidFill>
                <a:latin typeface="Open Sans"/>
              </a:rPr>
              <a:t> GM, Jackson BR, Brooks JT, et al. Summary of Guidance for Minimizing the Impact of COVID-19 on Individual Persons, Communities, and Health Care Systems — United States, August 2022. MMWR </a:t>
            </a:r>
            <a:r>
              <a:rPr lang="en-US" sz="800" dirty="0" err="1">
                <a:solidFill>
                  <a:srgbClr val="000000"/>
                </a:solidFill>
                <a:latin typeface="Open Sans"/>
              </a:rPr>
              <a:t>Morb</a:t>
            </a:r>
            <a:r>
              <a:rPr lang="en-US" sz="800" dirty="0">
                <a:solidFill>
                  <a:srgbClr val="000000"/>
                </a:solidFill>
                <a:latin typeface="Open Sans"/>
              </a:rPr>
              <a:t> Mortal </a:t>
            </a:r>
            <a:r>
              <a:rPr lang="en-US" sz="800" dirty="0" err="1">
                <a:solidFill>
                  <a:srgbClr val="000000"/>
                </a:solidFill>
                <a:latin typeface="Open Sans"/>
              </a:rPr>
              <a:t>Wkly</a:t>
            </a:r>
            <a:r>
              <a:rPr lang="en-US" sz="800" dirty="0">
                <a:solidFill>
                  <a:srgbClr val="000000"/>
                </a:solidFill>
                <a:latin typeface="Open Sans"/>
              </a:rPr>
              <a:t> Rep. </a:t>
            </a:r>
            <a:r>
              <a:rPr lang="en-US" sz="800" dirty="0" err="1">
                <a:solidFill>
                  <a:srgbClr val="000000"/>
                </a:solidFill>
                <a:latin typeface="Open Sans"/>
              </a:rPr>
              <a:t>ePub</a:t>
            </a:r>
            <a:r>
              <a:rPr lang="en-US" sz="800" dirty="0">
                <a:solidFill>
                  <a:srgbClr val="000000"/>
                </a:solidFill>
                <a:latin typeface="Open Sans"/>
              </a:rPr>
              <a:t>: 11 August 2022</a:t>
            </a:r>
            <a:r>
              <a:rPr lang="en-US" sz="800" dirty="0" smtClean="0">
                <a:solidFill>
                  <a:srgbClr val="000000"/>
                </a:solidFill>
                <a:latin typeface="Open Sans"/>
              </a:rPr>
              <a:t>.: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83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39" y="0"/>
            <a:ext cx="12101305" cy="68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419" y="110167"/>
            <a:ext cx="7339161" cy="6086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798" y="6372756"/>
            <a:ext cx="119315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000000"/>
                </a:solidFill>
                <a:latin typeface="Open Sans"/>
              </a:rPr>
              <a:t>Massetti</a:t>
            </a:r>
            <a:r>
              <a:rPr lang="en-US" sz="800" dirty="0">
                <a:solidFill>
                  <a:srgbClr val="000000"/>
                </a:solidFill>
                <a:latin typeface="Open Sans"/>
              </a:rPr>
              <a:t> GM, Jackson BR, Brooks JT, et al. Summary of Guidance for Minimizing the Impact of COVID-19 on Individual Persons, Communities, and Health Care Systems — United States, August 2022. MMWR </a:t>
            </a:r>
            <a:r>
              <a:rPr lang="en-US" sz="800" dirty="0" err="1">
                <a:solidFill>
                  <a:srgbClr val="000000"/>
                </a:solidFill>
                <a:latin typeface="Open Sans"/>
              </a:rPr>
              <a:t>Morb</a:t>
            </a:r>
            <a:r>
              <a:rPr lang="en-US" sz="800" dirty="0">
                <a:solidFill>
                  <a:srgbClr val="000000"/>
                </a:solidFill>
                <a:latin typeface="Open Sans"/>
              </a:rPr>
              <a:t> Mortal </a:t>
            </a:r>
            <a:r>
              <a:rPr lang="en-US" sz="800" dirty="0" err="1">
                <a:solidFill>
                  <a:srgbClr val="000000"/>
                </a:solidFill>
                <a:latin typeface="Open Sans"/>
              </a:rPr>
              <a:t>Wkly</a:t>
            </a:r>
            <a:r>
              <a:rPr lang="en-US" sz="800" dirty="0">
                <a:solidFill>
                  <a:srgbClr val="000000"/>
                </a:solidFill>
                <a:latin typeface="Open Sans"/>
              </a:rPr>
              <a:t> Rep. </a:t>
            </a:r>
            <a:r>
              <a:rPr lang="en-US" sz="800" dirty="0" err="1">
                <a:solidFill>
                  <a:srgbClr val="000000"/>
                </a:solidFill>
                <a:latin typeface="Open Sans"/>
              </a:rPr>
              <a:t>ePub</a:t>
            </a:r>
            <a:r>
              <a:rPr lang="en-US" sz="800" dirty="0">
                <a:solidFill>
                  <a:srgbClr val="000000"/>
                </a:solidFill>
                <a:latin typeface="Open Sans"/>
              </a:rPr>
              <a:t>: 11 August 2022</a:t>
            </a:r>
            <a:r>
              <a:rPr lang="en-US" sz="800" dirty="0" smtClean="0">
                <a:solidFill>
                  <a:srgbClr val="000000"/>
                </a:solidFill>
                <a:latin typeface="Open Sans"/>
              </a:rPr>
              <a:t>.: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412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Monkeypox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412" y="3089907"/>
            <a:ext cx="5431006" cy="3087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12" y="1464815"/>
            <a:ext cx="5431006" cy="162509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5260759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dirty="0" err="1">
                <a:solidFill>
                  <a:prstClr val="black"/>
                </a:solidFill>
              </a:rPr>
              <a:t>monkeypox</a:t>
            </a:r>
            <a:r>
              <a:rPr lang="en-US" sz="2000" dirty="0">
                <a:solidFill>
                  <a:prstClr val="black"/>
                </a:solidFill>
              </a:rPr>
              <a:t> virus is spreading mostly through close, intimate contact with someone who has </a:t>
            </a:r>
            <a:r>
              <a:rPr lang="en-US" sz="2000" dirty="0" err="1">
                <a:solidFill>
                  <a:prstClr val="black"/>
                </a:solidFill>
              </a:rPr>
              <a:t>monkeypox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At this time, data suggest that gay, bisexual, and other men who have sex with men make up the majority of cases in the current </a:t>
            </a:r>
            <a:r>
              <a:rPr lang="en-US" sz="2000" dirty="0" err="1">
                <a:solidFill>
                  <a:prstClr val="black"/>
                </a:solidFill>
              </a:rPr>
              <a:t>monkeypox</a:t>
            </a:r>
            <a:r>
              <a:rPr lang="en-US" sz="2000" dirty="0">
                <a:solidFill>
                  <a:prstClr val="black"/>
                </a:solidFill>
              </a:rPr>
              <a:t> outbreak. 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However, anyone, regardless of sexual orientation or gender identity, who has been in close personal contact with someone who has </a:t>
            </a:r>
            <a:r>
              <a:rPr lang="en-US" sz="2000" b="1" dirty="0" err="1">
                <a:solidFill>
                  <a:prstClr val="black"/>
                </a:solidFill>
              </a:rPr>
              <a:t>monkeypox</a:t>
            </a:r>
            <a:r>
              <a:rPr lang="en-US" sz="2000" b="1" dirty="0">
                <a:solidFill>
                  <a:prstClr val="black"/>
                </a:solidFill>
              </a:rPr>
              <a:t> is at risk.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CDC recommends vaccination for: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People who have been exposed to </a:t>
            </a:r>
            <a:r>
              <a:rPr lang="en-US" sz="1600" dirty="0" err="1">
                <a:solidFill>
                  <a:prstClr val="black"/>
                </a:solidFill>
              </a:rPr>
              <a:t>monkeypox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People who are at higher risk of being exposed to </a:t>
            </a:r>
            <a:r>
              <a:rPr lang="en-US" sz="1600" dirty="0" err="1">
                <a:solidFill>
                  <a:prstClr val="black"/>
                </a:solidFill>
              </a:rPr>
              <a:t>monkeypox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21693" y="635550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https://www.cdc.gov/poxvirus/monkeypox/response/2022/index.html</a:t>
            </a:r>
          </a:p>
        </p:txBody>
      </p:sp>
    </p:spTree>
    <p:extLst>
      <p:ext uri="{BB962C8B-B14F-4D97-AF65-F5344CB8AC3E}">
        <p14:creationId xmlns:p14="http://schemas.microsoft.com/office/powerpoint/2010/main" val="39065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Monkey Pox Trends in the USA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825624"/>
            <a:ext cx="4748780" cy="478770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36390"/>
            <a:ext cx="5181600" cy="3929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635550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https://www.cdc.gov/poxvirus/monkeypox/response/2022/index.html</a:t>
            </a:r>
          </a:p>
        </p:txBody>
      </p:sp>
    </p:spTree>
    <p:extLst>
      <p:ext uri="{BB962C8B-B14F-4D97-AF65-F5344CB8AC3E}">
        <p14:creationId xmlns:p14="http://schemas.microsoft.com/office/powerpoint/2010/main" val="378497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Two </a:t>
            </a:r>
            <a:r>
              <a:rPr lang="en-US" sz="3600" dirty="0" smtClean="0"/>
              <a:t>Vaccines May </a:t>
            </a:r>
            <a:r>
              <a:rPr lang="en-US" sz="3600" dirty="0"/>
              <a:t>be </a:t>
            </a:r>
            <a:r>
              <a:rPr lang="en-US" sz="3600" dirty="0" smtClean="0"/>
              <a:t>Used </a:t>
            </a:r>
            <a:r>
              <a:rPr lang="en-US" sz="3600" dirty="0"/>
              <a:t>for the </a:t>
            </a:r>
            <a:r>
              <a:rPr lang="en-US" sz="3600" dirty="0" smtClean="0"/>
              <a:t>Prevention </a:t>
            </a:r>
            <a:r>
              <a:rPr lang="en-US" sz="3600" dirty="0"/>
              <a:t>of </a:t>
            </a:r>
            <a:r>
              <a:rPr lang="en-US" sz="3600" dirty="0" err="1" smtClean="0"/>
              <a:t>Monkeypox</a:t>
            </a:r>
            <a:r>
              <a:rPr lang="en-US" sz="3600" dirty="0" smtClean="0"/>
              <a:t> Disease: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JYNNEOS</a:t>
            </a:r>
            <a:r>
              <a:rPr lang="en-US" b="1" dirty="0"/>
              <a:t> is a third-generation vaccine based on a live, attenuated non-replicating </a:t>
            </a:r>
            <a:r>
              <a:rPr lang="en-US" b="1" dirty="0" err="1" smtClean="0"/>
              <a:t>orthopoxvirus</a:t>
            </a:r>
            <a:endParaRPr lang="en-US" b="1" dirty="0" smtClean="0"/>
          </a:p>
          <a:p>
            <a:pPr lvl="1"/>
            <a:r>
              <a:rPr lang="en-US" dirty="0" smtClean="0"/>
              <a:t>Modified </a:t>
            </a:r>
            <a:r>
              <a:rPr lang="en-US" dirty="0"/>
              <a:t>Vaccinia Ankara (MVA). MVA is a live virus that </a:t>
            </a:r>
            <a:r>
              <a:rPr lang="en-US" b="1" dirty="0"/>
              <a:t>does not replicate efficiently in humans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used for the prevention of smallpox and </a:t>
            </a:r>
            <a:r>
              <a:rPr lang="en-US" dirty="0" err="1"/>
              <a:t>monkeypox</a:t>
            </a:r>
            <a:r>
              <a:rPr lang="en-US" dirty="0"/>
              <a:t> disease among people at high risk for </a:t>
            </a:r>
            <a:r>
              <a:rPr lang="en-US" dirty="0" smtClean="0"/>
              <a:t>infection</a:t>
            </a:r>
          </a:p>
          <a:p>
            <a:pPr lvl="1"/>
            <a:r>
              <a:rPr lang="en-US" b="1" dirty="0" smtClean="0"/>
              <a:t>Active </a:t>
            </a:r>
            <a:r>
              <a:rPr lang="en-US" b="1" dirty="0"/>
              <a:t>immunization by intradermal injection for prevention of </a:t>
            </a:r>
            <a:r>
              <a:rPr lang="en-US" b="1" dirty="0" err="1"/>
              <a:t>monkeypox</a:t>
            </a:r>
            <a:r>
              <a:rPr lang="en-US" b="1" dirty="0"/>
              <a:t> disease in individuals 18 years of age and older determined to be at high risk for </a:t>
            </a:r>
            <a:r>
              <a:rPr lang="en-US" b="1" dirty="0" err="1"/>
              <a:t>monkeypox</a:t>
            </a:r>
            <a:r>
              <a:rPr lang="en-US" b="1" dirty="0"/>
              <a:t> infection.</a:t>
            </a:r>
          </a:p>
          <a:p>
            <a:pPr lvl="1"/>
            <a:r>
              <a:rPr lang="en-US" dirty="0"/>
              <a:t>Active immunization by </a:t>
            </a:r>
            <a:r>
              <a:rPr lang="en-US" b="1" dirty="0"/>
              <a:t>subcutaneous injection </a:t>
            </a:r>
            <a:r>
              <a:rPr lang="en-US" dirty="0"/>
              <a:t>for prevention of </a:t>
            </a:r>
            <a:r>
              <a:rPr lang="en-US" dirty="0" err="1"/>
              <a:t>monkeypox</a:t>
            </a:r>
            <a:r>
              <a:rPr lang="en-US" dirty="0"/>
              <a:t> disease in individuals less than 18 years of age determined to be at high risk for </a:t>
            </a:r>
            <a:r>
              <a:rPr lang="en-US" dirty="0" err="1"/>
              <a:t>monkeypox</a:t>
            </a:r>
            <a:r>
              <a:rPr lang="en-US" dirty="0"/>
              <a:t> infection.</a:t>
            </a:r>
          </a:p>
          <a:p>
            <a:r>
              <a:rPr lang="en-US" b="1" dirty="0" smtClean="0"/>
              <a:t>ACAM2000 is </a:t>
            </a:r>
            <a:r>
              <a:rPr lang="en-US" b="1" dirty="0"/>
              <a:t>a second-generation vaccine indicated for the prevention of smallpox disease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It has been made available for use against </a:t>
            </a:r>
            <a:r>
              <a:rPr lang="en-US" dirty="0" err="1"/>
              <a:t>monkeypox</a:t>
            </a:r>
            <a:r>
              <a:rPr lang="en-US" dirty="0"/>
              <a:t> under an </a:t>
            </a:r>
            <a:r>
              <a:rPr lang="en-US" u="sng" dirty="0">
                <a:hlinkClick r:id="rId2"/>
              </a:rPr>
              <a:t>Expanded Access Investigational New Drug (EA-IND) protocol</a:t>
            </a:r>
            <a:r>
              <a:rPr lang="en-US" dirty="0"/>
              <a:t>, which requires informed consent along with completing additional forms. </a:t>
            </a:r>
          </a:p>
          <a:p>
            <a:pPr lvl="1"/>
            <a:r>
              <a:rPr lang="en-US" dirty="0" smtClean="0"/>
              <a:t>ACAM2000 </a:t>
            </a:r>
            <a:r>
              <a:rPr lang="en-US" dirty="0"/>
              <a:t>vaccine is approved for immunization against smallpox disease for people </a:t>
            </a:r>
            <a:r>
              <a:rPr lang="en-US" dirty="0" smtClean="0"/>
              <a:t>at </a:t>
            </a:r>
            <a:r>
              <a:rPr lang="en-US" dirty="0"/>
              <a:t>high risk for infection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ACAM2000 </a:t>
            </a:r>
            <a:r>
              <a:rPr lang="en-US" dirty="0"/>
              <a:t>contains a live vaccinia virus that is </a:t>
            </a:r>
            <a:r>
              <a:rPr lang="en-US" b="1" dirty="0"/>
              <a:t>replication-competent in humans. </a:t>
            </a:r>
            <a:endParaRPr lang="en-US" b="1" dirty="0" smtClean="0"/>
          </a:p>
          <a:p>
            <a:pPr lvl="1"/>
            <a:r>
              <a:rPr lang="en-US" dirty="0" smtClean="0"/>
              <a:t>Available </a:t>
            </a:r>
            <a:r>
              <a:rPr lang="en-US" dirty="0"/>
              <a:t>evidence supporting the use of smallpox vaccine for </a:t>
            </a:r>
            <a:r>
              <a:rPr lang="en-US" dirty="0" err="1"/>
              <a:t>monkeypox</a:t>
            </a:r>
            <a:r>
              <a:rPr lang="en-US" dirty="0"/>
              <a:t> prevention is derived from the vaccine used during smallpox eradication, </a:t>
            </a:r>
            <a:endParaRPr lang="en-US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the context of limited vaccine supply, </a:t>
            </a:r>
            <a:r>
              <a:rPr lang="en-US" b="1" dirty="0" smtClean="0"/>
              <a:t>JYNNEOS</a:t>
            </a:r>
          </a:p>
          <a:p>
            <a:pPr lvl="1"/>
            <a:r>
              <a:rPr lang="en-US" dirty="0" smtClean="0"/>
              <a:t>Vaccine </a:t>
            </a:r>
            <a:r>
              <a:rPr lang="en-US" dirty="0"/>
              <a:t>doses should be prioritized for people who are at high risk for severe disease caused by infection with the </a:t>
            </a:r>
            <a:r>
              <a:rPr lang="en-US" i="1" dirty="0" err="1"/>
              <a:t>Monkeypox</a:t>
            </a:r>
            <a:r>
              <a:rPr lang="en-US" i="1" dirty="0"/>
              <a:t> virus</a:t>
            </a:r>
            <a:r>
              <a:rPr lang="en-US" dirty="0"/>
              <a:t> (including, but not limited to, people with HIV infection or other immunocompromising conditions, who are pregnant, or who are at increased risk for serious adverse events following ACAM2000 vaccination</a:t>
            </a:r>
            <a:r>
              <a:rPr lang="en-US" dirty="0" smtClean="0"/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1681" y="621032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https://www.cdc.gov/poxvirus/monkeypox/interim-considerations/overview.html</a:t>
            </a:r>
          </a:p>
        </p:txBody>
      </p:sp>
    </p:spTree>
    <p:extLst>
      <p:ext uri="{BB962C8B-B14F-4D97-AF65-F5344CB8AC3E}">
        <p14:creationId xmlns:p14="http://schemas.microsoft.com/office/powerpoint/2010/main" val="429039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094" y="450162"/>
            <a:ext cx="6857629" cy="58085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5868" y="648731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https://www.cdc.gov/poxvirus/monkeypox/interim-considerations/overview.html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0687" y="3657600"/>
            <a:ext cx="4279036" cy="923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11.xml><?xml version="1.0" encoding="utf-8"?>
<a:theme xmlns:a="http://schemas.openxmlformats.org/drawingml/2006/main" name="5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12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CO_Infectious_Diseas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2_CCO_Infectious_Diseas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6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accent1"/>
          </a:solidFill>
          <a:miter lim="800000"/>
          <a:headEnd/>
          <a:tailEnd/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7.xml><?xml version="1.0" encoding="utf-8"?>
<a:theme xmlns:a="http://schemas.openxmlformats.org/drawingml/2006/main" name="3_CCO_Infectious_Diseas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8.xml><?xml version="1.0" encoding="utf-8"?>
<a:theme xmlns:a="http://schemas.openxmlformats.org/drawingml/2006/main" name="3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9.xml><?xml version="1.0" encoding="utf-8"?>
<a:theme xmlns:a="http://schemas.openxmlformats.org/drawingml/2006/main" name="4_CCO_Infectious_Diseas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765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Myriad Web Pro</vt:lpstr>
      <vt:lpstr>Open Sans</vt:lpstr>
      <vt:lpstr>Wingdings</vt:lpstr>
      <vt:lpstr>Office Theme</vt:lpstr>
      <vt:lpstr>CCO_Infectious_Disease</vt:lpstr>
      <vt:lpstr>2017_HTAA_Diabetes</vt:lpstr>
      <vt:lpstr>2_CCO_Infectious_Disease</vt:lpstr>
      <vt:lpstr>1_2017_HTAA_Diabetes</vt:lpstr>
      <vt:lpstr>2_2017_HTAA_Diabetes</vt:lpstr>
      <vt:lpstr>3_CCO_Infectious_Disease</vt:lpstr>
      <vt:lpstr>3_2017_HTAA_Diabetes</vt:lpstr>
      <vt:lpstr>4_CCO_Infectious_Disease</vt:lpstr>
      <vt:lpstr>4_2017_HTAA_Diabetes</vt:lpstr>
      <vt:lpstr>5_2017_HTAA_Diabetes</vt:lpstr>
      <vt:lpstr>Master</vt:lpstr>
      <vt:lpstr>PowerPoint Presentation</vt:lpstr>
      <vt:lpstr>Summary of Guidance for Minimizing the Impact of COVID-19 on Individual Persons, Communities, and Health Care Systems — United States, August 2022   Early Release / August 11, 2022 / 71</vt:lpstr>
      <vt:lpstr>PowerPoint Presentation</vt:lpstr>
      <vt:lpstr>PowerPoint Presentation</vt:lpstr>
      <vt:lpstr>Monkeypox</vt:lpstr>
      <vt:lpstr>Monkey Pox Trends in the USA</vt:lpstr>
      <vt:lpstr>Two Vaccines May be Used for the Prevention of Monkeypox Disease: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Jorge Mera</dc:creator>
  <cp:lastModifiedBy>Jorge R Mera</cp:lastModifiedBy>
  <cp:revision>272</cp:revision>
  <dcterms:created xsi:type="dcterms:W3CDTF">2020-03-18T18:48:13Z</dcterms:created>
  <dcterms:modified xsi:type="dcterms:W3CDTF">2022-08-18T17:57:45Z</dcterms:modified>
</cp:coreProperties>
</file>