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582" r:id="rId2"/>
    <p:sldId id="583" r:id="rId3"/>
    <p:sldId id="584" r:id="rId4"/>
    <p:sldId id="585" r:id="rId5"/>
    <p:sldId id="580" r:id="rId6"/>
    <p:sldId id="274" r:id="rId7"/>
    <p:sldId id="275" r:id="rId8"/>
    <p:sldId id="276" r:id="rId9"/>
    <p:sldId id="268" r:id="rId10"/>
    <p:sldId id="271" r:id="rId11"/>
    <p:sldId id="278" r:id="rId12"/>
    <p:sldId id="581" r:id="rId13"/>
    <p:sldId id="279" r:id="rId14"/>
    <p:sldId id="269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3E01"/>
    <a:srgbClr val="00A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78113" autoAdjust="0"/>
  </p:normalViewPr>
  <p:slideViewPr>
    <p:cSldViewPr snapToGrid="0" snapToObjects="1">
      <p:cViewPr varScale="1">
        <p:scale>
          <a:sx n="42" d="100"/>
          <a:sy n="42" d="100"/>
        </p:scale>
        <p:origin x="81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6F7DA-A227-4DDF-B619-AF67D441DB4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900B0-D9F8-4AA1-9951-3E349D75A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9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00B0-D9F8-4AA1-9951-3E349D75AD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0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the patient talking. I ask about their previous dental history. If they have dental fear, I relate my story, I also had dental fear as a child. I tell them I used to be so afraid of the dentist my lip used to quiver before the injection, so I don’t let them use topical anesthetic anymore because it has a psychosomatic effect on me. </a:t>
            </a:r>
          </a:p>
          <a:p>
            <a:r>
              <a:rPr lang="en-US" dirty="0"/>
              <a:t>Patient’s can feel more comfortable if they feel they are heard and have some control. </a:t>
            </a:r>
          </a:p>
          <a:p>
            <a:r>
              <a:rPr lang="en-US" dirty="0"/>
              <a:t>Before a lecture on not taking care of their teeth, try to learn if there are existing barriers- access to transportation? Oral hygiene education? Money? Home life?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00B0-D9F8-4AA1-9951-3E349D75AD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2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giving diet education and oral hygiene instructions – create a feeling of hope, empowerment, pride. </a:t>
            </a:r>
          </a:p>
          <a:p>
            <a:r>
              <a:rPr lang="en-US" dirty="0"/>
              <a:t>I created an Introduction to Dental Careers course for Tribal High School students. I wanted them to know where they came from. That they didn’t always have a high rate of dental disease. I wanted for them to feel strong, empowered, and have hope they can have a health mouth. These are a few slides from the PPXT. </a:t>
            </a:r>
          </a:p>
          <a:p>
            <a:r>
              <a:rPr lang="en-US" dirty="0"/>
              <a:t>I ask them, what do you think the teeth of the our ancestors were like?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00B0-D9F8-4AA1-9951-3E349D75AD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9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to you think he found?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9B10D-6F3E-45A8-BB9B-DE8BB0883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0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00B0-D9F8-4AA1-9951-3E349D75AD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2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little or no decay</a:t>
            </a:r>
          </a:p>
          <a:p>
            <a:r>
              <a:rPr lang="en-US" dirty="0"/>
              <a:t>Strong jaws and muscles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 Alaska natives. Note no dental caries (tooth decay). Upper left, woman has a broken lower tooth. She has had twenty-six children with no tooth decay.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9B10D-6F3E-45A8-BB9B-DE8BB0883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07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1933 Price’s trip to </a:t>
            </a:r>
            <a:r>
              <a:rPr lang="en-US" dirty="0" err="1"/>
              <a:t>Kus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9B10D-6F3E-45A8-BB9B-DE8BB0883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93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in Carbs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9B10D-6F3E-45A8-BB9B-DE8BB08838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6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3C14-0DC2-7247-B53B-AB8DA0233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27CC7-5E41-2345-B782-F953A3E12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62095-ACD0-8D49-98A0-1AA230135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E4341-789E-784F-9452-B6902788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88FEC-9DB2-4D48-855F-DE22FB35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8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01D-62C3-8046-9ECB-84AA66F5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27E94-4C5E-864A-A9A0-2CB40CBF5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FFA11-0019-9F4F-8A2A-547168F8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77764-4DE4-7749-B66B-4BCD3EDC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EE194-0280-BF4B-B1D2-E340B793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7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C734D6-9A4A-9D46-9B10-7C1870804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C9750-44E6-5F4C-AF2B-5820738D1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5E884-4EEF-E34D-8FC3-29F0DF7B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F8720-0C1C-5E4E-B74E-5FC8F54F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301F4-BA2F-C441-87DA-CCCA1534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0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9FDDB-345E-4641-A0F5-BA813BF3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0B0DCE-DC0D-104B-A024-5BD4C11E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D9F8B-3DA0-6847-BB63-4D5413D8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4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C06A-89FC-7E49-9AF0-8DDC26DA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2C7AD-382F-2544-9996-3AFD21D17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2131A-27C8-9242-B0F4-2E10ED0F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BB297-B47D-9941-A862-44C17A71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E2029-9674-4949-A0DB-98DB6D97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3E50-5DCD-0645-92A7-790E7BC2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239A2-6F95-6A4B-B8D3-D3E03EB71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D3755-76D9-934F-8D1A-8FC092D6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C1830-872C-144C-8DEF-AA715FAA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109D8-DF7F-9B44-9934-C1243B02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0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DB848-7D83-7449-99AF-564348B1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6D160-0498-D144-834A-9AAF0D5F8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53D0E-CE62-B745-B47B-299292870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C6983-0EF3-7C45-8548-0624487E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32289-BDDE-BF45-880F-4726A7DD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CCE20-0FF8-224B-9D96-1829E7BE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A34D-F5A0-6B45-9CA8-5D0C0D76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C1232-783A-4C47-BDB2-EADB1DA8C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6B8C8-8B66-0249-AF3C-5A2EC0FB9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ED923-F317-6941-9E02-7892B17BE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3E2B3-51D6-544F-8D55-28A4FB50B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58492-9D7B-CC4A-9C50-78F037EE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AD33E-87E8-FE43-A2C9-1520FFD8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F6A39-A2F4-2D43-AFFD-D8F1D358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458-403D-1749-92F6-BC7E6C96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115EA-E22B-4742-920E-B4F74F17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19CC9-3DE4-E946-BB4B-2683D10C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34238-E32E-5C4D-8CDF-0B7AFA23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2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5A50-A4BF-444A-9065-6A03B7BF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266D4-0B65-FF46-9F4C-0E97B95C3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CAF7F-D642-FA41-A423-EE249A5C1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59E2C-5B82-AC4D-96A9-574048E4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1A9D8-2E9E-4942-8ECF-C43B7631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BB12F-66FA-6E48-AF4A-F490F1E2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9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0A62-9BC0-1C4C-A1A3-18B6C722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06BA7-9DD7-1E4C-97B0-B190D5BD6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4E6DF-0658-284E-8DA1-7E94D0800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2A791-3651-A347-AC87-CA651DDB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D2688-2C2C-BE45-9A04-5308CB5D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10D97-7BA6-B341-B552-50DA3D05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7334D9-2F0D-5341-A351-8110BB94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aseline="0" dirty="0">
                <a:latin typeface="Gill Sans Nova Medium" panose="020B0502020204020203" pitchFamily="34" charset="0"/>
              </a:rPr>
              <a:t>Title (Gill Sans Nova Medium)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84A1A-4F2B-654E-895E-49C9B6D3B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(Gill Sans Nova)</a:t>
            </a:r>
          </a:p>
          <a:p>
            <a:pPr lvl="1"/>
            <a:r>
              <a:rPr lang="en-US" dirty="0"/>
              <a:t>Second level (Gill Sans Nova Light)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F5EF3-D03B-0F4D-9DDE-580A89BAB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5238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B3B4-E2EA-AE43-8E69-B3235240C87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529F5-03F1-7F49-A487-6C73F0E0A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94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2F8C-3D9E-774A-9147-5EA2726CA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82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1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rgbClr val="9B3E01"/>
          </a:solidFill>
          <a:latin typeface="Gill Sans Nova Medium" panose="020B0502020204020203" pitchFamily="34" charset="0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Nova Book" panose="020B050202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Gill Sans Nova Light" panose="020B040202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Nova Book" panose="020B050202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Nova Book" panose="020B050202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Nova Book" panose="020B050202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0468-6FAB-46B8-89F5-8F67B63FD5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Connection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F68CBC-409B-4362-8D49-39C35ED40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How do we relate with our patients? </a:t>
            </a:r>
          </a:p>
        </p:txBody>
      </p:sp>
    </p:spTree>
    <p:extLst>
      <p:ext uri="{BB962C8B-B14F-4D97-AF65-F5344CB8AC3E}">
        <p14:creationId xmlns:p14="http://schemas.microsoft.com/office/powerpoint/2010/main" val="253430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utenberg.net.au/ebooks02/0200251h-images/Fig.10.jpg">
            <a:extLst>
              <a:ext uri="{FF2B5EF4-FFF2-40B4-BE49-F238E27FC236}">
                <a16:creationId xmlns:a16="http://schemas.microsoft.com/office/drawing/2014/main" id="{0A21F45A-7137-4681-80B2-B01D76FE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22" y="1697992"/>
            <a:ext cx="5699455" cy="36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0B39E9-01AB-49F2-8939-04462E158EB0}"/>
              </a:ext>
            </a:extLst>
          </p:cNvPr>
          <p:cNvSpPr/>
          <p:nvPr/>
        </p:nvSpPr>
        <p:spPr>
          <a:xfrm>
            <a:off x="6908799" y="1732769"/>
            <a:ext cx="484004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Strong, rugged mothers and their babies with no dental decay </a:t>
            </a: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(Price, 1933) </a:t>
            </a:r>
          </a:p>
          <a:p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think the Alaska Natives ate?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27156C-846D-4DCD-B64F-9DBC6569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266622"/>
            <a:ext cx="10515600" cy="936038"/>
          </a:xfrm>
        </p:spPr>
        <p:txBody>
          <a:bodyPr/>
          <a:lstStyle/>
          <a:p>
            <a:r>
              <a:rPr lang="en-US" dirty="0"/>
              <a:t>The Teeth of Early Native Americans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ABA08-0C0D-4AF5-9BDC-179D9FF984C4}"/>
              </a:ext>
            </a:extLst>
          </p:cNvPr>
          <p:cNvSpPr/>
          <p:nvPr/>
        </p:nvSpPr>
        <p:spPr>
          <a:xfrm>
            <a:off x="6358328" y="6119336"/>
            <a:ext cx="5833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200" dirty="0"/>
              <a:t>Price, W. (1939). Nutrition and Physical Degeneration. Project Gutenberg Australia (2002). https://gutenberg.net.au/ebooks02/0200251h.html</a:t>
            </a:r>
          </a:p>
        </p:txBody>
      </p:sp>
    </p:spTree>
    <p:extLst>
      <p:ext uri="{BB962C8B-B14F-4D97-AF65-F5344CB8AC3E}">
        <p14:creationId xmlns:p14="http://schemas.microsoft.com/office/powerpoint/2010/main" val="173020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6DEE8D-A1DE-4289-8930-503244BA98EB}"/>
              </a:ext>
            </a:extLst>
          </p:cNvPr>
          <p:cNvSpPr/>
          <p:nvPr/>
        </p:nvSpPr>
        <p:spPr>
          <a:xfrm>
            <a:off x="767861" y="1178074"/>
            <a:ext cx="11353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Alaska Natives 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Caribou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Ground nuts (gathered by mice)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Kelp (gathered in season and stored for winter use)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Berries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Blossoms of flowers preserved in seal oil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Sorrel grass preserved in seal oil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Fish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Organs of the large animals of the sea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Whale skin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What did your ancestors eat? 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BD60DA-0C16-4D19-8AF2-E487BA00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1" y="19287"/>
            <a:ext cx="10515600" cy="1325563"/>
          </a:xfrm>
        </p:spPr>
        <p:txBody>
          <a:bodyPr/>
          <a:lstStyle/>
          <a:p>
            <a:r>
              <a:rPr lang="en-US" dirty="0"/>
              <a:t>Traditional Native American Diets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2B948-020E-4A38-A4CA-D426102E07DB}"/>
              </a:ext>
            </a:extLst>
          </p:cNvPr>
          <p:cNvSpPr/>
          <p:nvPr/>
        </p:nvSpPr>
        <p:spPr>
          <a:xfrm>
            <a:off x="6358328" y="6100049"/>
            <a:ext cx="5833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200" dirty="0"/>
              <a:t>Price, W. (1939). Nutrition and Physical Degeneration. Project Gutenberg Australia (2002). https://gutenberg.net.au/ebooks02/0200251h.html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BFF92-E4C5-41C8-8077-F36E41E18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68" y="2013492"/>
            <a:ext cx="3877408" cy="24699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137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43F8-2D69-4C68-9075-06C38829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50023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did the Northwest Natives eat?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69482-3AC1-4484-AD46-360F92858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94" y="3587141"/>
            <a:ext cx="5108225" cy="289012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Berries, fish, and mammals with some herbs, birds, and shellfish</a:t>
            </a:r>
          </a:p>
          <a:p>
            <a:pPr lvl="1"/>
            <a:r>
              <a:rPr lang="en-US" dirty="0"/>
              <a:t>Native plants like </a:t>
            </a:r>
            <a:r>
              <a:rPr lang="en-US" dirty="0" err="1"/>
              <a:t>quamash</a:t>
            </a:r>
            <a:r>
              <a:rPr lang="en-US" dirty="0"/>
              <a:t> (also known as camas) used for flavor, nutrition and additional health benefits like healing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A61EB-4488-4ED0-BD18-DA5F8D2B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47" y="2045639"/>
            <a:ext cx="1835534" cy="1225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A14F02-9227-4E30-BE0D-FE8BDA70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458" y="2064251"/>
            <a:ext cx="6015797" cy="3383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FCDF66-305C-419F-A59F-495F8EE47EB0}"/>
              </a:ext>
            </a:extLst>
          </p:cNvPr>
          <p:cNvSpPr txBox="1"/>
          <p:nvPr/>
        </p:nvSpPr>
        <p:spPr>
          <a:xfrm>
            <a:off x="5984240" y="5674927"/>
            <a:ext cx="601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https://www.blendspace.com/lessons/T-xa0AkrT4wDHg/native-americans-of-the-pacific-northwest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E748FF-B930-469D-8517-0DD79C86678B}"/>
              </a:ext>
            </a:extLst>
          </p:cNvPr>
          <p:cNvSpPr txBox="1"/>
          <p:nvPr/>
        </p:nvSpPr>
        <p:spPr>
          <a:xfrm>
            <a:off x="10603895" y="6614992"/>
            <a:ext cx="245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Kay and Rush, n.d.</a:t>
            </a:r>
          </a:p>
        </p:txBody>
      </p:sp>
    </p:spTree>
    <p:extLst>
      <p:ext uri="{BB962C8B-B14F-4D97-AF65-F5344CB8AC3E}">
        <p14:creationId xmlns:p14="http://schemas.microsoft.com/office/powerpoint/2010/main" val="381794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4FBB2-BE73-4B5D-B37D-168DFE309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118243"/>
            <a:ext cx="8521339" cy="6739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D312E2-6A16-414A-AFD2-8153D14A3387}"/>
              </a:ext>
            </a:extLst>
          </p:cNvPr>
          <p:cNvSpPr txBox="1"/>
          <p:nvPr/>
        </p:nvSpPr>
        <p:spPr>
          <a:xfrm>
            <a:off x="6481654" y="1574800"/>
            <a:ext cx="5710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Traditional Coast Salish Foods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FAB77B-11F0-4CE5-8838-1E4ECA077469}"/>
              </a:ext>
            </a:extLst>
          </p:cNvPr>
          <p:cNvSpPr txBox="1"/>
          <p:nvPr/>
        </p:nvSpPr>
        <p:spPr>
          <a:xfrm>
            <a:off x="10099040" y="3840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7EFB8-EB66-4E2F-979C-F0B20F999609}"/>
              </a:ext>
            </a:extLst>
          </p:cNvPr>
          <p:cNvSpPr txBox="1"/>
          <p:nvPr/>
        </p:nvSpPr>
        <p:spPr>
          <a:xfrm>
            <a:off x="8672296" y="3677688"/>
            <a:ext cx="3377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 300 food sources. How many different kinds of food do you think you eat on a regular basis? </a:t>
            </a:r>
          </a:p>
          <a:p>
            <a:endParaRPr lang="en-US" dirty="0"/>
          </a:p>
          <a:p>
            <a:r>
              <a:rPr lang="en-US" dirty="0"/>
              <a:t>Presently -Americans eat less than 12 different foods on a regular basis (</a:t>
            </a:r>
            <a:r>
              <a:rPr lang="en-US" dirty="0" err="1"/>
              <a:t>Krohn</a:t>
            </a:r>
            <a:r>
              <a:rPr lang="en-US" dirty="0"/>
              <a:t>, E. n.d.) </a:t>
            </a:r>
          </a:p>
        </p:txBody>
      </p:sp>
    </p:spTree>
    <p:extLst>
      <p:ext uri="{BB962C8B-B14F-4D97-AF65-F5344CB8AC3E}">
        <p14:creationId xmlns:p14="http://schemas.microsoft.com/office/powerpoint/2010/main" val="359368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43F8-2D69-4C68-9075-06C38829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500237"/>
            <a:ext cx="10515600" cy="1325563"/>
          </a:xfrm>
        </p:spPr>
        <p:txBody>
          <a:bodyPr/>
          <a:lstStyle/>
          <a:p>
            <a:r>
              <a:rPr lang="en-US" dirty="0"/>
              <a:t>What does food have to do with dentistry?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69482-3AC1-4484-AD46-360F92858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97" y="1420446"/>
            <a:ext cx="11236595" cy="4351338"/>
          </a:xfrm>
        </p:spPr>
        <p:txBody>
          <a:bodyPr>
            <a:normAutofit/>
          </a:bodyPr>
          <a:lstStyle/>
          <a:p>
            <a:r>
              <a:rPr lang="en-US" dirty="0"/>
              <a:t>When the AI/AN were removed from their homelands and forced onto reservations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Traditional foods were removed</a:t>
            </a:r>
          </a:p>
          <a:p>
            <a:pPr lvl="1"/>
            <a:r>
              <a:rPr lang="en-US" dirty="0"/>
              <a:t>Few natural resources </a:t>
            </a:r>
          </a:p>
          <a:p>
            <a:pPr lvl="1"/>
            <a:r>
              <a:rPr lang="en-US" dirty="0"/>
              <a:t>Limited food growing option </a:t>
            </a:r>
          </a:p>
          <a:p>
            <a:pPr lvl="1"/>
            <a:r>
              <a:rPr lang="en-US" dirty="0"/>
              <a:t>Traditional food sources were replaced </a:t>
            </a:r>
          </a:p>
          <a:p>
            <a:pPr marL="457200" lvl="1" indent="0">
              <a:buNone/>
            </a:pPr>
            <a:r>
              <a:rPr lang="en-US" dirty="0"/>
              <a:t>   with foods containing refined carbohydrates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99420-B38B-4674-BB14-06FB2B202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870" y="2488808"/>
            <a:ext cx="3480239" cy="26986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8EF468-2503-43BE-AAFA-22BDD460E580}"/>
              </a:ext>
            </a:extLst>
          </p:cNvPr>
          <p:cNvSpPr txBox="1"/>
          <p:nvPr/>
        </p:nvSpPr>
        <p:spPr>
          <a:xfrm>
            <a:off x="7996726" y="5299054"/>
            <a:ext cx="2786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https://1krecipes.com/indian-frybread/2/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E748FF-B930-469D-8517-0DD79C86678B}"/>
              </a:ext>
            </a:extLst>
          </p:cNvPr>
          <p:cNvSpPr txBox="1"/>
          <p:nvPr/>
        </p:nvSpPr>
        <p:spPr>
          <a:xfrm>
            <a:off x="10783707" y="6553493"/>
            <a:ext cx="245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Kay and Rush, n.d.</a:t>
            </a:r>
          </a:p>
        </p:txBody>
      </p:sp>
    </p:spTree>
    <p:extLst>
      <p:ext uri="{BB962C8B-B14F-4D97-AF65-F5344CB8AC3E}">
        <p14:creationId xmlns:p14="http://schemas.microsoft.com/office/powerpoint/2010/main" val="3754067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34DF9E-2C8B-4A49-A20E-5FAF60DF9958}"/>
              </a:ext>
            </a:extLst>
          </p:cNvPr>
          <p:cNvSpPr/>
          <p:nvPr/>
        </p:nvSpPr>
        <p:spPr>
          <a:xfrm>
            <a:off x="737281" y="1383631"/>
            <a:ext cx="53587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0000"/>
              </a:solidFill>
              <a:latin typeface="Open Sans"/>
            </a:endParaRPr>
          </a:p>
          <a:p>
            <a:r>
              <a:rPr lang="en-US" sz="2800" dirty="0">
                <a:solidFill>
                  <a:srgbClr val="000000"/>
                </a:solidFill>
                <a:latin typeface="Open Sans"/>
              </a:rPr>
              <a:t>When traditional foods were replaced with processed store-bought foods health deteriorated rapidly: </a:t>
            </a:r>
          </a:p>
          <a:p>
            <a:endParaRPr lang="en-US" sz="2800" dirty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Rampant tooth decay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Tuberculosis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Crippling arthritis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2052" name="Picture 4" descr="https://gutenberg.net.au/ebooks02/0200251h-images/Fig.18.jpg">
            <a:extLst>
              <a:ext uri="{FF2B5EF4-FFF2-40B4-BE49-F238E27FC236}">
                <a16:creationId xmlns:a16="http://schemas.microsoft.com/office/drawing/2014/main" id="{22316162-F114-4F07-9AC4-FF986CD0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1" y="1595077"/>
            <a:ext cx="3722052" cy="4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BE226B-4F78-4216-8003-184DF319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Colonization on Health </a:t>
            </a:r>
          </a:p>
        </p:txBody>
      </p:sp>
    </p:spTree>
    <p:extLst>
      <p:ext uri="{BB962C8B-B14F-4D97-AF65-F5344CB8AC3E}">
        <p14:creationId xmlns:p14="http://schemas.microsoft.com/office/powerpoint/2010/main" val="91913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5344-B4FD-4B14-9B0B-0A292B6E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Young Patients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D0E1A-023E-40C8-8BFB-79B2C7CFF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High caries rates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Poor oral hygiene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Missed appointments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Patient doesn’t talk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How do we get through? </a:t>
            </a:r>
          </a:p>
        </p:txBody>
      </p:sp>
    </p:spTree>
    <p:extLst>
      <p:ext uri="{BB962C8B-B14F-4D97-AF65-F5344CB8AC3E}">
        <p14:creationId xmlns:p14="http://schemas.microsoft.com/office/powerpoint/2010/main" val="184562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99D5-0F95-4B48-91E1-2898CB16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environment of trust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C1B5A-C44D-4D1C-876E-F490B765D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15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Relatability!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Ask patient their dental history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Previous dental encounter experiences -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Include the patient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Ask them what they want to gain from this appointment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Understand their barriers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Before berating for poor oral hygiene or missed appointments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Authenticity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 human, be genuine, be caring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Wit &amp; Humor</a:t>
            </a:r>
          </a:p>
        </p:txBody>
      </p:sp>
    </p:spTree>
    <p:extLst>
      <p:ext uri="{BB962C8B-B14F-4D97-AF65-F5344CB8AC3E}">
        <p14:creationId xmlns:p14="http://schemas.microsoft.com/office/powerpoint/2010/main" val="190441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5AC46-59A6-4CB8-911E-D297C990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Empowerment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DEB25-8FC6-4375-971C-0731D88E7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64253" cy="249854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Motivate with history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Show them their potential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Provide hope </a:t>
            </a:r>
          </a:p>
        </p:txBody>
      </p:sp>
    </p:spTree>
    <p:extLst>
      <p:ext uri="{BB962C8B-B14F-4D97-AF65-F5344CB8AC3E}">
        <p14:creationId xmlns:p14="http://schemas.microsoft.com/office/powerpoint/2010/main" val="123133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BEF2C-9682-480E-98F1-C82E12C5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health of the early American Indians and Alaska Natives </a:t>
            </a:r>
          </a:p>
        </p:txBody>
      </p:sp>
    </p:spTree>
    <p:extLst>
      <p:ext uri="{BB962C8B-B14F-4D97-AF65-F5344CB8AC3E}">
        <p14:creationId xmlns:p14="http://schemas.microsoft.com/office/powerpoint/2010/main" val="195598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7C3B6-2900-4CD7-827D-6DAB093A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266622"/>
            <a:ext cx="10515600" cy="936038"/>
          </a:xfrm>
        </p:spPr>
        <p:txBody>
          <a:bodyPr/>
          <a:lstStyle/>
          <a:p>
            <a:r>
              <a:rPr lang="en-US" dirty="0"/>
              <a:t>The Teeth of Early Native Americans </a:t>
            </a:r>
          </a:p>
        </p:txBody>
      </p:sp>
      <p:pic>
        <p:nvPicPr>
          <p:cNvPr id="5122" name="Picture 2" descr="Fall09_shut1">
            <a:extLst>
              <a:ext uri="{FF2B5EF4-FFF2-40B4-BE49-F238E27FC236}">
                <a16:creationId xmlns:a16="http://schemas.microsoft.com/office/drawing/2014/main" id="{70D4F724-8E6A-41ED-A5A2-B68449DAD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52" y="1272328"/>
            <a:ext cx="3395168" cy="44526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D0854-E700-4125-BF37-61BA3E9B9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080" y="2431486"/>
            <a:ext cx="5527040" cy="3044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Between 1830-1836–</a:t>
            </a:r>
            <a:r>
              <a:rPr lang="en-US" dirty="0">
                <a:latin typeface="+mn-lt"/>
              </a:rPr>
              <a:t>an American artist -George Catlin- traveled west of the Mississippi to paint portraits of American Indians 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What do you think he found?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45E655-209F-42BA-ADC8-54CA14AFD9E6}"/>
              </a:ext>
            </a:extLst>
          </p:cNvPr>
          <p:cNvSpPr/>
          <p:nvPr/>
        </p:nvSpPr>
        <p:spPr>
          <a:xfrm>
            <a:off x="7576581" y="5674514"/>
            <a:ext cx="4778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“Stu-mick-o-</a:t>
            </a:r>
            <a:r>
              <a:rPr lang="en-US" sz="2000" dirty="0" err="1">
                <a:solidFill>
                  <a:srgbClr val="000000"/>
                </a:solidFill>
              </a:rPr>
              <a:t>suchs</a:t>
            </a:r>
            <a:r>
              <a:rPr lang="en-US" sz="2000" dirty="0">
                <a:solidFill>
                  <a:srgbClr val="000000"/>
                </a:solidFill>
              </a:rPr>
              <a:t> (Buffalo Bull’s Back Fat)” Chief of the Blackfoot Tribe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FA6BB0-78EF-4818-931F-CD5F0D261779}"/>
              </a:ext>
            </a:extLst>
          </p:cNvPr>
          <p:cNvSpPr txBox="1"/>
          <p:nvPr/>
        </p:nvSpPr>
        <p:spPr>
          <a:xfrm>
            <a:off x="10403840" y="6452068"/>
            <a:ext cx="229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Henderson, 2009</a:t>
            </a:r>
          </a:p>
        </p:txBody>
      </p:sp>
    </p:spTree>
    <p:extLst>
      <p:ext uri="{BB962C8B-B14F-4D97-AF65-F5344CB8AC3E}">
        <p14:creationId xmlns:p14="http://schemas.microsoft.com/office/powerpoint/2010/main" val="118423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all09_shut4">
            <a:extLst>
              <a:ext uri="{FF2B5EF4-FFF2-40B4-BE49-F238E27FC236}">
                <a16:creationId xmlns:a16="http://schemas.microsoft.com/office/drawing/2014/main" id="{2D8BDAF9-67B9-4765-B64D-CD9A6BD7A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80" y="1300637"/>
            <a:ext cx="3627120" cy="4322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823AC6-63E7-468C-9AA4-A623AE05ECBE}"/>
              </a:ext>
            </a:extLst>
          </p:cNvPr>
          <p:cNvSpPr/>
          <p:nvPr/>
        </p:nvSpPr>
        <p:spPr>
          <a:xfrm>
            <a:off x="8018032" y="5623091"/>
            <a:ext cx="4173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“Shon-ta-</a:t>
            </a:r>
            <a:r>
              <a:rPr lang="en-US" sz="1400" dirty="0" err="1">
                <a:solidFill>
                  <a:srgbClr val="000000"/>
                </a:solidFill>
              </a:rPr>
              <a:t>yi</a:t>
            </a:r>
            <a:r>
              <a:rPr lang="en-US" sz="1400" dirty="0">
                <a:solidFill>
                  <a:srgbClr val="000000"/>
                </a:solidFill>
              </a:rPr>
              <a:t>-</a:t>
            </a:r>
            <a:r>
              <a:rPr lang="en-US" sz="1400" dirty="0" err="1">
                <a:solidFill>
                  <a:srgbClr val="000000"/>
                </a:solidFill>
              </a:rPr>
              <a:t>ga</a:t>
            </a:r>
            <a:r>
              <a:rPr lang="en-US" sz="1400" dirty="0">
                <a:solidFill>
                  <a:srgbClr val="000000"/>
                </a:solidFill>
              </a:rPr>
              <a:t>, Little Wolf,</a:t>
            </a:r>
            <a:br>
              <a:rPr lang="en-US" sz="1400" dirty="0"/>
            </a:br>
            <a:r>
              <a:rPr lang="en-US" sz="1400" dirty="0">
                <a:solidFill>
                  <a:srgbClr val="000000"/>
                </a:solidFill>
              </a:rPr>
              <a:t>a Famous Warrior.”</a:t>
            </a:r>
            <a:br>
              <a:rPr lang="en-US" sz="1400" dirty="0"/>
            </a:br>
            <a:r>
              <a:rPr lang="en-US" sz="1400" dirty="0">
                <a:solidFill>
                  <a:srgbClr val="000000"/>
                </a:solidFill>
              </a:rPr>
              <a:t>Painting by George Catlin, 1844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B5D859-DB07-46AD-A2DF-84EC421DB6D3}"/>
              </a:ext>
            </a:extLst>
          </p:cNvPr>
          <p:cNvSpPr/>
          <p:nvPr/>
        </p:nvSpPr>
        <p:spPr>
          <a:xfrm>
            <a:off x="732174" y="1773548"/>
            <a:ext cx="66733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Catlin was struck by the beauty of their teeth: 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“These people, who talk little and sleep naturally, have no dentists- 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teeth rise from the gums and arrange themselves as regular as the keys of a piano-  No decay or aches, strong enamel and jaws”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C606E1-DF4B-4DF4-9FE4-96936788EDD3}"/>
              </a:ext>
            </a:extLst>
          </p:cNvPr>
          <p:cNvSpPr txBox="1"/>
          <p:nvPr/>
        </p:nvSpPr>
        <p:spPr>
          <a:xfrm>
            <a:off x="10403840" y="6452068"/>
            <a:ext cx="165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Henderson, 2009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43B459-5C31-4333-8578-5E1FF0C9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266622"/>
            <a:ext cx="10515600" cy="936038"/>
          </a:xfrm>
        </p:spPr>
        <p:txBody>
          <a:bodyPr/>
          <a:lstStyle/>
          <a:p>
            <a:r>
              <a:rPr lang="en-US" dirty="0"/>
              <a:t>The Teeth of Early Native Americans </a:t>
            </a:r>
          </a:p>
        </p:txBody>
      </p:sp>
    </p:spTree>
    <p:extLst>
      <p:ext uri="{BB962C8B-B14F-4D97-AF65-F5344CB8AC3E}">
        <p14:creationId xmlns:p14="http://schemas.microsoft.com/office/powerpoint/2010/main" val="328037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avajo picture">
            <a:extLst>
              <a:ext uri="{FF2B5EF4-FFF2-40B4-BE49-F238E27FC236}">
                <a16:creationId xmlns:a16="http://schemas.microsoft.com/office/drawing/2014/main" id="{3F9AE30A-13D0-45F3-92D5-0D377E6D7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95" y="929222"/>
            <a:ext cx="3811105" cy="510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C1A8EE-0384-43A7-85D6-5448E28F0235}"/>
              </a:ext>
            </a:extLst>
          </p:cNvPr>
          <p:cNvSpPr txBox="1"/>
          <p:nvPr/>
        </p:nvSpPr>
        <p:spPr>
          <a:xfrm>
            <a:off x="503853" y="1910389"/>
            <a:ext cx="6657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In 1933, Weston Price, a Canadian dentist, set out to locate primitive native people in American who might shed light on the health and nutrition of their ancestors.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he found was an almost complete absence of tooth decay and dental deformities among Native Americans who lived as their ancestors did.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929237-14C9-4636-A148-E2401A3789B8}"/>
              </a:ext>
            </a:extLst>
          </p:cNvPr>
          <p:cNvSpPr/>
          <p:nvPr/>
        </p:nvSpPr>
        <p:spPr>
          <a:xfrm>
            <a:off x="6358328" y="6052203"/>
            <a:ext cx="5833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200" dirty="0"/>
              <a:t>Price, W. (1939). Nutrition and Physical Degeneration. Project Gutenberg Australia (2002). https://gutenberg.net.au/ebooks02/0200251h.html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ED5E1F-105B-4B24-A04D-2D92F8C9CB9A}"/>
              </a:ext>
            </a:extLst>
          </p:cNvPr>
          <p:cNvSpPr txBox="1">
            <a:spLocks/>
          </p:cNvSpPr>
          <p:nvPr/>
        </p:nvSpPr>
        <p:spPr>
          <a:xfrm>
            <a:off x="1844040" y="266622"/>
            <a:ext cx="10515600" cy="936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rgbClr val="9B3E01"/>
                </a:solidFill>
                <a:latin typeface="Gill Sans Nova Medium" panose="020B0502020204020203" pitchFamily="34" charset="0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n-US"/>
              <a:t>The Teeth of Early Native Americans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5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099F32-1677-4300-9448-D0E2AE85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39" y="1944214"/>
            <a:ext cx="4617720" cy="3237584"/>
          </a:xfrm>
        </p:spPr>
        <p:txBody>
          <a:bodyPr>
            <a:normAutofit/>
          </a:bodyPr>
          <a:lstStyle/>
          <a:p>
            <a:r>
              <a:rPr lang="en-US" dirty="0"/>
              <a:t>In 1933 Price also studied the Alaska Natives who lived only on native foods </a:t>
            </a:r>
          </a:p>
          <a:p>
            <a:r>
              <a:rPr lang="en-US" dirty="0"/>
              <a:t>What do you think he found? </a:t>
            </a:r>
          </a:p>
          <a:p>
            <a:endParaRPr lang="en-US" dirty="0"/>
          </a:p>
        </p:txBody>
      </p:sp>
      <p:pic>
        <p:nvPicPr>
          <p:cNvPr id="9" name="Picture 2" descr="https://gutenberg.net.au/ebooks02/0200251h-images/Fig.9.jpg">
            <a:extLst>
              <a:ext uri="{FF2B5EF4-FFF2-40B4-BE49-F238E27FC236}">
                <a16:creationId xmlns:a16="http://schemas.microsoft.com/office/drawing/2014/main" id="{11196C84-F397-4904-980E-46278B463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42" y="1202660"/>
            <a:ext cx="4406003" cy="51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12AD8DC-07CE-4B8C-9AA0-738955D2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266622"/>
            <a:ext cx="10515600" cy="936038"/>
          </a:xfrm>
        </p:spPr>
        <p:txBody>
          <a:bodyPr/>
          <a:lstStyle/>
          <a:p>
            <a:r>
              <a:rPr lang="en-US" dirty="0"/>
              <a:t>The Teeth of Early Native Americans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5D07D9-7EDB-45C1-8F53-3FF707AAB43F}"/>
              </a:ext>
            </a:extLst>
          </p:cNvPr>
          <p:cNvSpPr/>
          <p:nvPr/>
        </p:nvSpPr>
        <p:spPr>
          <a:xfrm>
            <a:off x="5896814" y="6108018"/>
            <a:ext cx="5833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200" dirty="0"/>
              <a:t>Price, W. (1939). Nutrition and Physical Degeneration. Project Gutenberg Australia (2002). https://gutenberg.net.au/ebooks02/0200251h.html</a:t>
            </a:r>
          </a:p>
        </p:txBody>
      </p:sp>
    </p:spTree>
    <p:extLst>
      <p:ext uri="{BB962C8B-B14F-4D97-AF65-F5344CB8AC3E}">
        <p14:creationId xmlns:p14="http://schemas.microsoft.com/office/powerpoint/2010/main" val="143920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PAIHBre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NPAIHBtemplate_2" id="{A6A466BD-C9D0-4E32-B494-CB3C07D686F5}" vid="{15093CC8-6EAF-41BF-81A0-88F03F8DE8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NPAIHB_pwpnt_red</Template>
  <TotalTime>106</TotalTime>
  <Words>1007</Words>
  <Application>Microsoft Office PowerPoint</Application>
  <PresentationFormat>Widescreen</PresentationFormat>
  <Paragraphs>127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Gill Sans</vt:lpstr>
      <vt:lpstr>Gill Sans Nova Book</vt:lpstr>
      <vt:lpstr>Gill Sans Nova Light</vt:lpstr>
      <vt:lpstr>Gill Sans Nova Medium</vt:lpstr>
      <vt:lpstr>Open Sans</vt:lpstr>
      <vt:lpstr>Times New Roman</vt:lpstr>
      <vt:lpstr>Wingdings</vt:lpstr>
      <vt:lpstr>Office Theme</vt:lpstr>
      <vt:lpstr>Connection </vt:lpstr>
      <vt:lpstr>Young Patients </vt:lpstr>
      <vt:lpstr>Creating an environment of trust </vt:lpstr>
      <vt:lpstr>Empowerment </vt:lpstr>
      <vt:lpstr>Oral health of the early American Indians and Alaska Natives </vt:lpstr>
      <vt:lpstr>The Teeth of Early Native Americans </vt:lpstr>
      <vt:lpstr>The Teeth of Early Native Americans </vt:lpstr>
      <vt:lpstr>PowerPoint Presentation</vt:lpstr>
      <vt:lpstr>The Teeth of Early Native Americans </vt:lpstr>
      <vt:lpstr>The Teeth of Early Native Americans </vt:lpstr>
      <vt:lpstr>Traditional Native American Diets</vt:lpstr>
      <vt:lpstr>What did the Northwest Natives eat?  </vt:lpstr>
      <vt:lpstr>PowerPoint Presentation</vt:lpstr>
      <vt:lpstr>What does food have to do with dentistry?  </vt:lpstr>
      <vt:lpstr>Effects of Colonization on Health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Connection</dc:title>
  <dc:creator>Pamela Ready</dc:creator>
  <cp:lastModifiedBy>Pamela Ready</cp:lastModifiedBy>
  <cp:revision>6</cp:revision>
  <dcterms:created xsi:type="dcterms:W3CDTF">2022-09-13T19:41:31Z</dcterms:created>
  <dcterms:modified xsi:type="dcterms:W3CDTF">2022-09-14T20:05:28Z</dcterms:modified>
</cp:coreProperties>
</file>