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74"/>
  </p:notesMasterIdLst>
  <p:sldIdLst>
    <p:sldId id="257" r:id="rId4"/>
    <p:sldId id="303" r:id="rId5"/>
    <p:sldId id="324" r:id="rId6"/>
    <p:sldId id="323" r:id="rId7"/>
    <p:sldId id="322" r:id="rId8"/>
    <p:sldId id="302" r:id="rId9"/>
    <p:sldId id="334" r:id="rId10"/>
    <p:sldId id="325" r:id="rId11"/>
    <p:sldId id="356" r:id="rId12"/>
    <p:sldId id="262" r:id="rId13"/>
    <p:sldId id="342" r:id="rId14"/>
    <p:sldId id="335" r:id="rId15"/>
    <p:sldId id="326" r:id="rId16"/>
    <p:sldId id="327" r:id="rId17"/>
    <p:sldId id="308" r:id="rId18"/>
    <p:sldId id="329" r:id="rId19"/>
    <p:sldId id="421" r:id="rId20"/>
    <p:sldId id="328" r:id="rId21"/>
    <p:sldId id="330" r:id="rId22"/>
    <p:sldId id="309" r:id="rId23"/>
    <p:sldId id="402" r:id="rId24"/>
    <p:sldId id="310" r:id="rId25"/>
    <p:sldId id="348" r:id="rId26"/>
    <p:sldId id="412" r:id="rId27"/>
    <p:sldId id="331" r:id="rId28"/>
    <p:sldId id="311" r:id="rId29"/>
    <p:sldId id="314" r:id="rId30"/>
    <p:sldId id="315" r:id="rId31"/>
    <p:sldId id="316" r:id="rId32"/>
    <p:sldId id="368" r:id="rId33"/>
    <p:sldId id="312" r:id="rId34"/>
    <p:sldId id="313" r:id="rId35"/>
    <p:sldId id="338" r:id="rId36"/>
    <p:sldId id="332" r:id="rId37"/>
    <p:sldId id="386" r:id="rId38"/>
    <p:sldId id="369" r:id="rId39"/>
    <p:sldId id="389" r:id="rId40"/>
    <p:sldId id="396" r:id="rId41"/>
    <p:sldId id="361" r:id="rId42"/>
    <p:sldId id="404" r:id="rId43"/>
    <p:sldId id="305" r:id="rId44"/>
    <p:sldId id="360" r:id="rId45"/>
    <p:sldId id="318" r:id="rId46"/>
    <p:sldId id="398" r:id="rId47"/>
    <p:sldId id="285" r:id="rId48"/>
    <p:sldId id="264" r:id="rId49"/>
    <p:sldId id="317" r:id="rId50"/>
    <p:sldId id="336" r:id="rId51"/>
    <p:sldId id="339" r:id="rId52"/>
    <p:sldId id="405" r:id="rId53"/>
    <p:sldId id="373" r:id="rId54"/>
    <p:sldId id="417" r:id="rId55"/>
    <p:sldId id="413" r:id="rId56"/>
    <p:sldId id="414" r:id="rId57"/>
    <p:sldId id="415" r:id="rId58"/>
    <p:sldId id="416" r:id="rId59"/>
    <p:sldId id="418" r:id="rId60"/>
    <p:sldId id="374" r:id="rId61"/>
    <p:sldId id="381" r:id="rId62"/>
    <p:sldId id="397" r:id="rId63"/>
    <p:sldId id="400" r:id="rId64"/>
    <p:sldId id="391" r:id="rId65"/>
    <p:sldId id="384" r:id="rId66"/>
    <p:sldId id="379" r:id="rId67"/>
    <p:sldId id="377" r:id="rId68"/>
    <p:sldId id="376" r:id="rId69"/>
    <p:sldId id="407" r:id="rId70"/>
    <p:sldId id="420" r:id="rId71"/>
    <p:sldId id="408" r:id="rId72"/>
    <p:sldId id="40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E654E-DCA9-49C1-9FA7-BC26AACDFDB5}" v="2837" dt="2023-01-31T13:57:18.430"/>
    <p1510:client id="{EECE2FCB-6935-45FB-9EEC-116C7A6CF645}" v="158" dt="2023-01-30T19:22:30.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p:cViewPr varScale="1">
        <p:scale>
          <a:sx n="62" d="100"/>
          <a:sy n="62" d="100"/>
        </p:scale>
        <p:origin x="824"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Greenlee" userId="e7810260-1ef9-468a-9b4d-d0f820dc5c69" providerId="ADAL" clId="{E1FE654E-DCA9-49C1-9FA7-BC26AACDFDB5}"/>
    <pc:docChg chg="undo custSel addSld delSld modSld sldOrd addMainMaster">
      <pc:chgData name="Carol Greenlee" userId="e7810260-1ef9-468a-9b4d-d0f820dc5c69" providerId="ADAL" clId="{E1FE654E-DCA9-49C1-9FA7-BC26AACDFDB5}" dt="2023-01-31T13:57:18.430" v="3847" actId="114"/>
      <pc:docMkLst>
        <pc:docMk/>
      </pc:docMkLst>
      <pc:sldChg chg="ord">
        <pc:chgData name="Carol Greenlee" userId="e7810260-1ef9-468a-9b4d-d0f820dc5c69" providerId="ADAL" clId="{E1FE654E-DCA9-49C1-9FA7-BC26AACDFDB5}" dt="2023-01-24T21:32:17.491" v="578"/>
        <pc:sldMkLst>
          <pc:docMk/>
          <pc:sldMk cId="1767426853" sldId="264"/>
        </pc:sldMkLst>
      </pc:sldChg>
      <pc:sldChg chg="add del ord">
        <pc:chgData name="Carol Greenlee" userId="e7810260-1ef9-468a-9b4d-d0f820dc5c69" providerId="ADAL" clId="{E1FE654E-DCA9-49C1-9FA7-BC26AACDFDB5}" dt="2023-01-24T21:56:36.869" v="841" actId="47"/>
        <pc:sldMkLst>
          <pc:docMk/>
          <pc:sldMk cId="4180050028" sldId="265"/>
        </pc:sldMkLst>
      </pc:sldChg>
      <pc:sldChg chg="add del ord">
        <pc:chgData name="Carol Greenlee" userId="e7810260-1ef9-468a-9b4d-d0f820dc5c69" providerId="ADAL" clId="{E1FE654E-DCA9-49C1-9FA7-BC26AACDFDB5}" dt="2023-01-24T21:56:36.869" v="841" actId="47"/>
        <pc:sldMkLst>
          <pc:docMk/>
          <pc:sldMk cId="1932714316" sldId="266"/>
        </pc:sldMkLst>
      </pc:sldChg>
      <pc:sldChg chg="add del ord">
        <pc:chgData name="Carol Greenlee" userId="e7810260-1ef9-468a-9b4d-d0f820dc5c69" providerId="ADAL" clId="{E1FE654E-DCA9-49C1-9FA7-BC26AACDFDB5}" dt="2023-01-24T21:56:36.869" v="841" actId="47"/>
        <pc:sldMkLst>
          <pc:docMk/>
          <pc:sldMk cId="3670004876" sldId="267"/>
        </pc:sldMkLst>
      </pc:sldChg>
      <pc:sldChg chg="modSp mod ord modNotesTx">
        <pc:chgData name="Carol Greenlee" userId="e7810260-1ef9-468a-9b4d-d0f820dc5c69" providerId="ADAL" clId="{E1FE654E-DCA9-49C1-9FA7-BC26AACDFDB5}" dt="2023-01-26T13:56:12.394" v="3257" actId="20577"/>
        <pc:sldMkLst>
          <pc:docMk/>
          <pc:sldMk cId="1461894427" sldId="285"/>
        </pc:sldMkLst>
        <pc:spChg chg="mod">
          <ac:chgData name="Carol Greenlee" userId="e7810260-1ef9-468a-9b4d-d0f820dc5c69" providerId="ADAL" clId="{E1FE654E-DCA9-49C1-9FA7-BC26AACDFDB5}" dt="2023-01-26T13:53:12.352" v="2936" actId="21"/>
          <ac:spMkLst>
            <pc:docMk/>
            <pc:sldMk cId="1461894427" sldId="285"/>
            <ac:spMk id="3" creationId="{00000000-0000-0000-0000-000000000000}"/>
          </ac:spMkLst>
        </pc:spChg>
      </pc:sldChg>
      <pc:sldChg chg="del">
        <pc:chgData name="Carol Greenlee" userId="e7810260-1ef9-468a-9b4d-d0f820dc5c69" providerId="ADAL" clId="{E1FE654E-DCA9-49C1-9FA7-BC26AACDFDB5}" dt="2023-01-24T21:58:26.891" v="848" actId="2696"/>
        <pc:sldMkLst>
          <pc:docMk/>
          <pc:sldMk cId="2858526443" sldId="287"/>
        </pc:sldMkLst>
      </pc:sldChg>
      <pc:sldChg chg="ord">
        <pc:chgData name="Carol Greenlee" userId="e7810260-1ef9-468a-9b4d-d0f820dc5c69" providerId="ADAL" clId="{E1FE654E-DCA9-49C1-9FA7-BC26AACDFDB5}" dt="2023-01-24T21:58:48.608" v="850"/>
        <pc:sldMkLst>
          <pc:docMk/>
          <pc:sldMk cId="844303940" sldId="303"/>
        </pc:sldMkLst>
      </pc:sldChg>
      <pc:sldChg chg="ord modNotesTx">
        <pc:chgData name="Carol Greenlee" userId="e7810260-1ef9-468a-9b4d-d0f820dc5c69" providerId="ADAL" clId="{E1FE654E-DCA9-49C1-9FA7-BC26AACDFDB5}" dt="2023-01-26T13:46:04.570" v="2737" actId="20577"/>
        <pc:sldMkLst>
          <pc:docMk/>
          <pc:sldMk cId="3067150584" sldId="305"/>
        </pc:sldMkLst>
      </pc:sldChg>
      <pc:sldChg chg="modSp mod">
        <pc:chgData name="Carol Greenlee" userId="e7810260-1ef9-468a-9b4d-d0f820dc5c69" providerId="ADAL" clId="{E1FE654E-DCA9-49C1-9FA7-BC26AACDFDB5}" dt="2023-01-30T14:27:58.352" v="3539" actId="20577"/>
        <pc:sldMkLst>
          <pc:docMk/>
          <pc:sldMk cId="1779846855" sldId="309"/>
        </pc:sldMkLst>
        <pc:spChg chg="mod">
          <ac:chgData name="Carol Greenlee" userId="e7810260-1ef9-468a-9b4d-d0f820dc5c69" providerId="ADAL" clId="{E1FE654E-DCA9-49C1-9FA7-BC26AACDFDB5}" dt="2023-01-24T21:20:38.881" v="529" actId="255"/>
          <ac:spMkLst>
            <pc:docMk/>
            <pc:sldMk cId="1779846855" sldId="309"/>
            <ac:spMk id="2" creationId="{00000000-0000-0000-0000-000000000000}"/>
          </ac:spMkLst>
        </pc:spChg>
        <pc:spChg chg="mod">
          <ac:chgData name="Carol Greenlee" userId="e7810260-1ef9-468a-9b4d-d0f820dc5c69" providerId="ADAL" clId="{E1FE654E-DCA9-49C1-9FA7-BC26AACDFDB5}" dt="2023-01-30T14:27:58.352" v="3539" actId="20577"/>
          <ac:spMkLst>
            <pc:docMk/>
            <pc:sldMk cId="1779846855" sldId="309"/>
            <ac:spMk id="3" creationId="{00000000-0000-0000-0000-000000000000}"/>
          </ac:spMkLst>
        </pc:spChg>
      </pc:sldChg>
      <pc:sldChg chg="modSp mod modNotesTx">
        <pc:chgData name="Carol Greenlee" userId="e7810260-1ef9-468a-9b4d-d0f820dc5c69" providerId="ADAL" clId="{E1FE654E-DCA9-49C1-9FA7-BC26AACDFDB5}" dt="2023-01-30T14:31:26.983" v="3599" actId="1076"/>
        <pc:sldMkLst>
          <pc:docMk/>
          <pc:sldMk cId="3434954795" sldId="311"/>
        </pc:sldMkLst>
        <pc:spChg chg="mod">
          <ac:chgData name="Carol Greenlee" userId="e7810260-1ef9-468a-9b4d-d0f820dc5c69" providerId="ADAL" clId="{E1FE654E-DCA9-49C1-9FA7-BC26AACDFDB5}" dt="2023-01-30T14:31:16.366" v="3597" actId="20577"/>
          <ac:spMkLst>
            <pc:docMk/>
            <pc:sldMk cId="3434954795" sldId="311"/>
            <ac:spMk id="2" creationId="{00000000-0000-0000-0000-000000000000}"/>
          </ac:spMkLst>
        </pc:spChg>
        <pc:picChg chg="mod">
          <ac:chgData name="Carol Greenlee" userId="e7810260-1ef9-468a-9b4d-d0f820dc5c69" providerId="ADAL" clId="{E1FE654E-DCA9-49C1-9FA7-BC26AACDFDB5}" dt="2023-01-30T14:31:23.198" v="3598" actId="1076"/>
          <ac:picMkLst>
            <pc:docMk/>
            <pc:sldMk cId="3434954795" sldId="311"/>
            <ac:picMk id="5" creationId="{00000000-0000-0000-0000-000000000000}"/>
          </ac:picMkLst>
        </pc:picChg>
        <pc:picChg chg="mod">
          <ac:chgData name="Carol Greenlee" userId="e7810260-1ef9-468a-9b4d-d0f820dc5c69" providerId="ADAL" clId="{E1FE654E-DCA9-49C1-9FA7-BC26AACDFDB5}" dt="2023-01-30T14:31:26.983" v="3599" actId="1076"/>
          <ac:picMkLst>
            <pc:docMk/>
            <pc:sldMk cId="3434954795" sldId="311"/>
            <ac:picMk id="6" creationId="{00000000-0000-0000-0000-000000000000}"/>
          </ac:picMkLst>
        </pc:picChg>
      </pc:sldChg>
      <pc:sldChg chg="ord">
        <pc:chgData name="Carol Greenlee" userId="e7810260-1ef9-468a-9b4d-d0f820dc5c69" providerId="ADAL" clId="{E1FE654E-DCA9-49C1-9FA7-BC26AACDFDB5}" dt="2023-01-24T21:32:25.397" v="582"/>
        <pc:sldMkLst>
          <pc:docMk/>
          <pc:sldMk cId="109549033" sldId="317"/>
        </pc:sldMkLst>
      </pc:sldChg>
      <pc:sldChg chg="modSp mod">
        <pc:chgData name="Carol Greenlee" userId="e7810260-1ef9-468a-9b4d-d0f820dc5c69" providerId="ADAL" clId="{E1FE654E-DCA9-49C1-9FA7-BC26AACDFDB5}" dt="2023-01-26T13:51:02.189" v="2881" actId="20577"/>
        <pc:sldMkLst>
          <pc:docMk/>
          <pc:sldMk cId="4251664520" sldId="318"/>
        </pc:sldMkLst>
        <pc:spChg chg="mod">
          <ac:chgData name="Carol Greenlee" userId="e7810260-1ef9-468a-9b4d-d0f820dc5c69" providerId="ADAL" clId="{E1FE654E-DCA9-49C1-9FA7-BC26AACDFDB5}" dt="2023-01-26T13:51:02.189" v="2881" actId="20577"/>
          <ac:spMkLst>
            <pc:docMk/>
            <pc:sldMk cId="4251664520" sldId="318"/>
            <ac:spMk id="3" creationId="{00000000-0000-0000-0000-000000000000}"/>
          </ac:spMkLst>
        </pc:spChg>
      </pc:sldChg>
      <pc:sldChg chg="modSp mod">
        <pc:chgData name="Carol Greenlee" userId="e7810260-1ef9-468a-9b4d-d0f820dc5c69" providerId="ADAL" clId="{E1FE654E-DCA9-49C1-9FA7-BC26AACDFDB5}" dt="2023-01-30T14:24:47.518" v="3483" actId="20577"/>
        <pc:sldMkLst>
          <pc:docMk/>
          <pc:sldMk cId="316396736" sldId="326"/>
        </pc:sldMkLst>
        <pc:spChg chg="mod">
          <ac:chgData name="Carol Greenlee" userId="e7810260-1ef9-468a-9b4d-d0f820dc5c69" providerId="ADAL" clId="{E1FE654E-DCA9-49C1-9FA7-BC26AACDFDB5}" dt="2023-01-30T14:24:47.518" v="3483" actId="20577"/>
          <ac:spMkLst>
            <pc:docMk/>
            <pc:sldMk cId="316396736" sldId="326"/>
            <ac:spMk id="3" creationId="{00000000-0000-0000-0000-000000000000}"/>
          </ac:spMkLst>
        </pc:spChg>
      </pc:sldChg>
      <pc:sldChg chg="modSp mod modNotesTx">
        <pc:chgData name="Carol Greenlee" userId="e7810260-1ef9-468a-9b4d-d0f820dc5c69" providerId="ADAL" clId="{E1FE654E-DCA9-49C1-9FA7-BC26AACDFDB5}" dt="2023-01-30T14:26:38.755" v="3529" actId="20577"/>
        <pc:sldMkLst>
          <pc:docMk/>
          <pc:sldMk cId="2267351978" sldId="329"/>
        </pc:sldMkLst>
        <pc:spChg chg="mod">
          <ac:chgData name="Carol Greenlee" userId="e7810260-1ef9-468a-9b4d-d0f820dc5c69" providerId="ADAL" clId="{E1FE654E-DCA9-49C1-9FA7-BC26AACDFDB5}" dt="2023-01-30T14:26:38.755" v="3529" actId="20577"/>
          <ac:spMkLst>
            <pc:docMk/>
            <pc:sldMk cId="2267351978" sldId="329"/>
            <ac:spMk id="3" creationId="{046D073B-A51D-9932-B388-C587A3AD8BAE}"/>
          </ac:spMkLst>
        </pc:spChg>
      </pc:sldChg>
      <pc:sldChg chg="ord">
        <pc:chgData name="Carol Greenlee" userId="e7810260-1ef9-468a-9b4d-d0f820dc5c69" providerId="ADAL" clId="{E1FE654E-DCA9-49C1-9FA7-BC26AACDFDB5}" dt="2023-01-26T13:06:19.569" v="1225"/>
        <pc:sldMkLst>
          <pc:docMk/>
          <pc:sldMk cId="3189247593" sldId="330"/>
        </pc:sldMkLst>
      </pc:sldChg>
      <pc:sldChg chg="modNotesTx">
        <pc:chgData name="Carol Greenlee" userId="e7810260-1ef9-468a-9b4d-d0f820dc5c69" providerId="ADAL" clId="{E1FE654E-DCA9-49C1-9FA7-BC26AACDFDB5}" dt="2023-01-26T13:32:42.272" v="1767" actId="20577"/>
        <pc:sldMkLst>
          <pc:docMk/>
          <pc:sldMk cId="9616831" sldId="331"/>
        </pc:sldMkLst>
      </pc:sldChg>
      <pc:sldChg chg="del">
        <pc:chgData name="Carol Greenlee" userId="e7810260-1ef9-468a-9b4d-d0f820dc5c69" providerId="ADAL" clId="{E1FE654E-DCA9-49C1-9FA7-BC26AACDFDB5}" dt="2023-01-24T18:51:41.141" v="446" actId="2696"/>
        <pc:sldMkLst>
          <pc:docMk/>
          <pc:sldMk cId="2082491485" sldId="333"/>
        </pc:sldMkLst>
      </pc:sldChg>
      <pc:sldChg chg="modSp mod">
        <pc:chgData name="Carol Greenlee" userId="e7810260-1ef9-468a-9b4d-d0f820dc5c69" providerId="ADAL" clId="{E1FE654E-DCA9-49C1-9FA7-BC26AACDFDB5}" dt="2023-01-24T22:00:12.053" v="886" actId="255"/>
        <pc:sldMkLst>
          <pc:docMk/>
          <pc:sldMk cId="3970066140" sldId="334"/>
        </pc:sldMkLst>
        <pc:spChg chg="mod">
          <ac:chgData name="Carol Greenlee" userId="e7810260-1ef9-468a-9b4d-d0f820dc5c69" providerId="ADAL" clId="{E1FE654E-DCA9-49C1-9FA7-BC26AACDFDB5}" dt="2023-01-24T22:00:12.053" v="886" actId="255"/>
          <ac:spMkLst>
            <pc:docMk/>
            <pc:sldMk cId="3970066140" sldId="334"/>
            <ac:spMk id="3" creationId="{00000000-0000-0000-0000-000000000000}"/>
          </ac:spMkLst>
        </pc:spChg>
      </pc:sldChg>
      <pc:sldChg chg="modSp mod ord">
        <pc:chgData name="Carol Greenlee" userId="e7810260-1ef9-468a-9b4d-d0f820dc5c69" providerId="ADAL" clId="{E1FE654E-DCA9-49C1-9FA7-BC26AACDFDB5}" dt="2023-01-31T13:55:57.435" v="3817" actId="20577"/>
        <pc:sldMkLst>
          <pc:docMk/>
          <pc:sldMk cId="205083369" sldId="336"/>
        </pc:sldMkLst>
        <pc:spChg chg="mod">
          <ac:chgData name="Carol Greenlee" userId="e7810260-1ef9-468a-9b4d-d0f820dc5c69" providerId="ADAL" clId="{E1FE654E-DCA9-49C1-9FA7-BC26AACDFDB5}" dt="2023-01-24T21:33:37.399" v="595" actId="20577"/>
          <ac:spMkLst>
            <pc:docMk/>
            <pc:sldMk cId="205083369" sldId="336"/>
            <ac:spMk id="2" creationId="{00000000-0000-0000-0000-000000000000}"/>
          </ac:spMkLst>
        </pc:spChg>
        <pc:spChg chg="mod">
          <ac:chgData name="Carol Greenlee" userId="e7810260-1ef9-468a-9b4d-d0f820dc5c69" providerId="ADAL" clId="{E1FE654E-DCA9-49C1-9FA7-BC26AACDFDB5}" dt="2023-01-31T13:55:57.435" v="3817" actId="20577"/>
          <ac:spMkLst>
            <pc:docMk/>
            <pc:sldMk cId="205083369" sldId="336"/>
            <ac:spMk id="3" creationId="{00000000-0000-0000-0000-000000000000}"/>
          </ac:spMkLst>
        </pc:spChg>
      </pc:sldChg>
      <pc:sldChg chg="ord">
        <pc:chgData name="Carol Greenlee" userId="e7810260-1ef9-468a-9b4d-d0f820dc5c69" providerId="ADAL" clId="{E1FE654E-DCA9-49C1-9FA7-BC26AACDFDB5}" dt="2023-01-24T21:33:01.852" v="584"/>
        <pc:sldMkLst>
          <pc:docMk/>
          <pc:sldMk cId="3515295401" sldId="339"/>
        </pc:sldMkLst>
      </pc:sldChg>
      <pc:sldChg chg="modSp mod">
        <pc:chgData name="Carol Greenlee" userId="e7810260-1ef9-468a-9b4d-d0f820dc5c69" providerId="ADAL" clId="{E1FE654E-DCA9-49C1-9FA7-BC26AACDFDB5}" dt="2023-01-31T13:42:16.035" v="3795" actId="114"/>
        <pc:sldMkLst>
          <pc:docMk/>
          <pc:sldMk cId="2874016351" sldId="342"/>
        </pc:sldMkLst>
        <pc:spChg chg="mod">
          <ac:chgData name="Carol Greenlee" userId="e7810260-1ef9-468a-9b4d-d0f820dc5c69" providerId="ADAL" clId="{E1FE654E-DCA9-49C1-9FA7-BC26AACDFDB5}" dt="2023-01-31T13:42:16.035" v="3795" actId="114"/>
          <ac:spMkLst>
            <pc:docMk/>
            <pc:sldMk cId="2874016351" sldId="342"/>
            <ac:spMk id="3" creationId="{AC87CF48-1631-4175-B6F3-39CF531BE570}"/>
          </ac:spMkLst>
        </pc:spChg>
      </pc:sldChg>
      <pc:sldChg chg="add del ord">
        <pc:chgData name="Carol Greenlee" userId="e7810260-1ef9-468a-9b4d-d0f820dc5c69" providerId="ADAL" clId="{E1FE654E-DCA9-49C1-9FA7-BC26AACDFDB5}" dt="2023-01-24T21:56:36.869" v="841" actId="47"/>
        <pc:sldMkLst>
          <pc:docMk/>
          <pc:sldMk cId="2896889895" sldId="343"/>
        </pc:sldMkLst>
      </pc:sldChg>
      <pc:sldChg chg="add del ord">
        <pc:chgData name="Carol Greenlee" userId="e7810260-1ef9-468a-9b4d-d0f820dc5c69" providerId="ADAL" clId="{E1FE654E-DCA9-49C1-9FA7-BC26AACDFDB5}" dt="2023-01-24T21:56:36.869" v="841" actId="47"/>
        <pc:sldMkLst>
          <pc:docMk/>
          <pc:sldMk cId="3271202065" sldId="344"/>
        </pc:sldMkLst>
      </pc:sldChg>
      <pc:sldChg chg="add del ord">
        <pc:chgData name="Carol Greenlee" userId="e7810260-1ef9-468a-9b4d-d0f820dc5c69" providerId="ADAL" clId="{E1FE654E-DCA9-49C1-9FA7-BC26AACDFDB5}" dt="2023-01-24T21:56:36.869" v="841" actId="47"/>
        <pc:sldMkLst>
          <pc:docMk/>
          <pc:sldMk cId="3497411580" sldId="345"/>
        </pc:sldMkLst>
      </pc:sldChg>
      <pc:sldChg chg="del">
        <pc:chgData name="Carol Greenlee" userId="e7810260-1ef9-468a-9b4d-d0f820dc5c69" providerId="ADAL" clId="{E1FE654E-DCA9-49C1-9FA7-BC26AACDFDB5}" dt="2023-01-24T18:37:31.527" v="41" actId="2696"/>
        <pc:sldMkLst>
          <pc:docMk/>
          <pc:sldMk cId="3446647086" sldId="346"/>
        </pc:sldMkLst>
      </pc:sldChg>
      <pc:sldChg chg="modNotesTx">
        <pc:chgData name="Carol Greenlee" userId="e7810260-1ef9-468a-9b4d-d0f820dc5c69" providerId="ADAL" clId="{E1FE654E-DCA9-49C1-9FA7-BC26AACDFDB5}" dt="2023-01-26T13:09:30.222" v="1319" actId="20577"/>
        <pc:sldMkLst>
          <pc:docMk/>
          <pc:sldMk cId="2196279844" sldId="348"/>
        </pc:sldMkLst>
      </pc:sldChg>
      <pc:sldChg chg="add del ord">
        <pc:chgData name="Carol Greenlee" userId="e7810260-1ef9-468a-9b4d-d0f820dc5c69" providerId="ADAL" clId="{E1FE654E-DCA9-49C1-9FA7-BC26AACDFDB5}" dt="2023-01-24T21:56:36.869" v="841" actId="47"/>
        <pc:sldMkLst>
          <pc:docMk/>
          <pc:sldMk cId="3679861271" sldId="350"/>
        </pc:sldMkLst>
      </pc:sldChg>
      <pc:sldChg chg="add del ord">
        <pc:chgData name="Carol Greenlee" userId="e7810260-1ef9-468a-9b4d-d0f820dc5c69" providerId="ADAL" clId="{E1FE654E-DCA9-49C1-9FA7-BC26AACDFDB5}" dt="2023-01-24T21:56:36.869" v="841" actId="47"/>
        <pc:sldMkLst>
          <pc:docMk/>
          <pc:sldMk cId="680869286" sldId="351"/>
        </pc:sldMkLst>
      </pc:sldChg>
      <pc:sldChg chg="modSp mod">
        <pc:chgData name="Carol Greenlee" userId="e7810260-1ef9-468a-9b4d-d0f820dc5c69" providerId="ADAL" clId="{E1FE654E-DCA9-49C1-9FA7-BC26AACDFDB5}" dt="2023-01-24T21:17:36.883" v="478" actId="1076"/>
        <pc:sldMkLst>
          <pc:docMk/>
          <pc:sldMk cId="1719214614" sldId="356"/>
        </pc:sldMkLst>
        <pc:spChg chg="mod">
          <ac:chgData name="Carol Greenlee" userId="e7810260-1ef9-468a-9b4d-d0f820dc5c69" providerId="ADAL" clId="{E1FE654E-DCA9-49C1-9FA7-BC26AACDFDB5}" dt="2023-01-24T21:17:26.597" v="476" actId="5793"/>
          <ac:spMkLst>
            <pc:docMk/>
            <pc:sldMk cId="1719214614" sldId="356"/>
            <ac:spMk id="3" creationId="{00000000-0000-0000-0000-000000000000}"/>
          </ac:spMkLst>
        </pc:spChg>
        <pc:picChg chg="mod">
          <ac:chgData name="Carol Greenlee" userId="e7810260-1ef9-468a-9b4d-d0f820dc5c69" providerId="ADAL" clId="{E1FE654E-DCA9-49C1-9FA7-BC26AACDFDB5}" dt="2023-01-24T21:17:36.883" v="478" actId="1076"/>
          <ac:picMkLst>
            <pc:docMk/>
            <pc:sldMk cId="1719214614" sldId="356"/>
            <ac:picMk id="5" creationId="{26B54D28-4CF6-E523-C7CE-CA1791B7AD08}"/>
          </ac:picMkLst>
        </pc:picChg>
      </pc:sldChg>
      <pc:sldChg chg="add del ord">
        <pc:chgData name="Carol Greenlee" userId="e7810260-1ef9-468a-9b4d-d0f820dc5c69" providerId="ADAL" clId="{E1FE654E-DCA9-49C1-9FA7-BC26AACDFDB5}" dt="2023-01-24T21:56:36.869" v="841" actId="47"/>
        <pc:sldMkLst>
          <pc:docMk/>
          <pc:sldMk cId="2266918410" sldId="359"/>
        </pc:sldMkLst>
      </pc:sldChg>
      <pc:sldChg chg="modSp mod ord modNotesTx">
        <pc:chgData name="Carol Greenlee" userId="e7810260-1ef9-468a-9b4d-d0f820dc5c69" providerId="ADAL" clId="{E1FE654E-DCA9-49C1-9FA7-BC26AACDFDB5}" dt="2023-01-26T13:50:06.089" v="2866" actId="20577"/>
        <pc:sldMkLst>
          <pc:docMk/>
          <pc:sldMk cId="895000284" sldId="360"/>
        </pc:sldMkLst>
        <pc:spChg chg="mod">
          <ac:chgData name="Carol Greenlee" userId="e7810260-1ef9-468a-9b4d-d0f820dc5c69" providerId="ADAL" clId="{E1FE654E-DCA9-49C1-9FA7-BC26AACDFDB5}" dt="2023-01-24T18:44:14.944" v="176" actId="14100"/>
          <ac:spMkLst>
            <pc:docMk/>
            <pc:sldMk cId="895000284" sldId="360"/>
            <ac:spMk id="2" creationId="{C622172B-23E4-E397-85D5-E5C51D68EE4B}"/>
          </ac:spMkLst>
        </pc:spChg>
        <pc:spChg chg="mod">
          <ac:chgData name="Carol Greenlee" userId="e7810260-1ef9-468a-9b4d-d0f820dc5c69" providerId="ADAL" clId="{E1FE654E-DCA9-49C1-9FA7-BC26AACDFDB5}" dt="2023-01-24T21:30:26.101" v="572" actId="20577"/>
          <ac:spMkLst>
            <pc:docMk/>
            <pc:sldMk cId="895000284" sldId="360"/>
            <ac:spMk id="13" creationId="{303BFF7C-36EB-0252-1722-0396B1755F7C}"/>
          </ac:spMkLst>
        </pc:spChg>
        <pc:spChg chg="mod">
          <ac:chgData name="Carol Greenlee" userId="e7810260-1ef9-468a-9b4d-d0f820dc5c69" providerId="ADAL" clId="{E1FE654E-DCA9-49C1-9FA7-BC26AACDFDB5}" dt="2023-01-24T21:29:53.476" v="570" actId="1076"/>
          <ac:spMkLst>
            <pc:docMk/>
            <pc:sldMk cId="895000284" sldId="360"/>
            <ac:spMk id="15" creationId="{C1E3039C-F952-F7DD-2B1C-F46151274ED8}"/>
          </ac:spMkLst>
        </pc:spChg>
        <pc:picChg chg="mod">
          <ac:chgData name="Carol Greenlee" userId="e7810260-1ef9-468a-9b4d-d0f820dc5c69" providerId="ADAL" clId="{E1FE654E-DCA9-49C1-9FA7-BC26AACDFDB5}" dt="2023-01-24T18:44:51.740" v="184" actId="1076"/>
          <ac:picMkLst>
            <pc:docMk/>
            <pc:sldMk cId="895000284" sldId="360"/>
            <ac:picMk id="4" creationId="{57E187E9-F453-56A8-1D7E-FE51313B441C}"/>
          </ac:picMkLst>
        </pc:picChg>
        <pc:picChg chg="mod">
          <ac:chgData name="Carol Greenlee" userId="e7810260-1ef9-468a-9b4d-d0f820dc5c69" providerId="ADAL" clId="{E1FE654E-DCA9-49C1-9FA7-BC26AACDFDB5}" dt="2023-01-24T18:44:45.773" v="182" actId="1076"/>
          <ac:picMkLst>
            <pc:docMk/>
            <pc:sldMk cId="895000284" sldId="360"/>
            <ac:picMk id="5" creationId="{BC1829EC-ECAE-3BD0-E8A4-6AA73D3959B5}"/>
          </ac:picMkLst>
        </pc:picChg>
        <pc:picChg chg="mod">
          <ac:chgData name="Carol Greenlee" userId="e7810260-1ef9-468a-9b4d-d0f820dc5c69" providerId="ADAL" clId="{E1FE654E-DCA9-49C1-9FA7-BC26AACDFDB5}" dt="2023-01-24T18:44:49.599" v="183" actId="1076"/>
          <ac:picMkLst>
            <pc:docMk/>
            <pc:sldMk cId="895000284" sldId="360"/>
            <ac:picMk id="8" creationId="{3F7FEEE6-4A6A-5A1E-EC76-DCB5A46ECB62}"/>
          </ac:picMkLst>
        </pc:picChg>
      </pc:sldChg>
      <pc:sldChg chg="modSp mod ord modNotesTx">
        <pc:chgData name="Carol Greenlee" userId="e7810260-1ef9-468a-9b4d-d0f820dc5c69" providerId="ADAL" clId="{E1FE654E-DCA9-49C1-9FA7-BC26AACDFDB5}" dt="2023-01-26T13:40:07.748" v="2105" actId="20577"/>
        <pc:sldMkLst>
          <pc:docMk/>
          <pc:sldMk cId="123069267" sldId="361"/>
        </pc:sldMkLst>
        <pc:spChg chg="mod">
          <ac:chgData name="Carol Greenlee" userId="e7810260-1ef9-468a-9b4d-d0f820dc5c69" providerId="ADAL" clId="{E1FE654E-DCA9-49C1-9FA7-BC26AACDFDB5}" dt="2023-01-24T21:27:42.898" v="569" actId="20577"/>
          <ac:spMkLst>
            <pc:docMk/>
            <pc:sldMk cId="123069267" sldId="361"/>
            <ac:spMk id="3" creationId="{00000000-0000-0000-0000-000000000000}"/>
          </ac:spMkLst>
        </pc:spChg>
      </pc:sldChg>
      <pc:sldChg chg="add del ord">
        <pc:chgData name="Carol Greenlee" userId="e7810260-1ef9-468a-9b4d-d0f820dc5c69" providerId="ADAL" clId="{E1FE654E-DCA9-49C1-9FA7-BC26AACDFDB5}" dt="2023-01-24T21:56:36.869" v="841" actId="47"/>
        <pc:sldMkLst>
          <pc:docMk/>
          <pc:sldMk cId="181328134" sldId="363"/>
        </pc:sldMkLst>
      </pc:sldChg>
      <pc:sldChg chg="add del ord">
        <pc:chgData name="Carol Greenlee" userId="e7810260-1ef9-468a-9b4d-d0f820dc5c69" providerId="ADAL" clId="{E1FE654E-DCA9-49C1-9FA7-BC26AACDFDB5}" dt="2023-01-24T21:56:36.869" v="841" actId="47"/>
        <pc:sldMkLst>
          <pc:docMk/>
          <pc:sldMk cId="2245710301" sldId="364"/>
        </pc:sldMkLst>
      </pc:sldChg>
      <pc:sldChg chg="add del ord">
        <pc:chgData name="Carol Greenlee" userId="e7810260-1ef9-468a-9b4d-d0f820dc5c69" providerId="ADAL" clId="{E1FE654E-DCA9-49C1-9FA7-BC26AACDFDB5}" dt="2023-01-24T21:56:36.869" v="841" actId="47"/>
        <pc:sldMkLst>
          <pc:docMk/>
          <pc:sldMk cId="49373853" sldId="365"/>
        </pc:sldMkLst>
      </pc:sldChg>
      <pc:sldChg chg="add del ord">
        <pc:chgData name="Carol Greenlee" userId="e7810260-1ef9-468a-9b4d-d0f820dc5c69" providerId="ADAL" clId="{E1FE654E-DCA9-49C1-9FA7-BC26AACDFDB5}" dt="2023-01-24T21:56:36.869" v="841" actId="47"/>
        <pc:sldMkLst>
          <pc:docMk/>
          <pc:sldMk cId="6662521" sldId="366"/>
        </pc:sldMkLst>
      </pc:sldChg>
      <pc:sldChg chg="add del ord">
        <pc:chgData name="Carol Greenlee" userId="e7810260-1ef9-468a-9b4d-d0f820dc5c69" providerId="ADAL" clId="{E1FE654E-DCA9-49C1-9FA7-BC26AACDFDB5}" dt="2023-01-24T21:56:36.869" v="841" actId="47"/>
        <pc:sldMkLst>
          <pc:docMk/>
          <pc:sldMk cId="3657082378" sldId="367"/>
        </pc:sldMkLst>
      </pc:sldChg>
      <pc:sldChg chg="modSp mod modNotesTx">
        <pc:chgData name="Carol Greenlee" userId="e7810260-1ef9-468a-9b4d-d0f820dc5c69" providerId="ADAL" clId="{E1FE654E-DCA9-49C1-9FA7-BC26AACDFDB5}" dt="2023-01-30T14:39:43.990" v="3793" actId="20577"/>
        <pc:sldMkLst>
          <pc:docMk/>
          <pc:sldMk cId="3357655507" sldId="368"/>
        </pc:sldMkLst>
        <pc:spChg chg="mod">
          <ac:chgData name="Carol Greenlee" userId="e7810260-1ef9-468a-9b4d-d0f820dc5c69" providerId="ADAL" clId="{E1FE654E-DCA9-49C1-9FA7-BC26AACDFDB5}" dt="2023-01-30T14:39:43.990" v="3793" actId="20577"/>
          <ac:spMkLst>
            <pc:docMk/>
            <pc:sldMk cId="3357655507" sldId="368"/>
            <ac:spMk id="4" creationId="{99990E05-E29C-DC5C-9C9A-22EF0AA0DBF2}"/>
          </ac:spMkLst>
        </pc:spChg>
      </pc:sldChg>
      <pc:sldChg chg="ord">
        <pc:chgData name="Carol Greenlee" userId="e7810260-1ef9-468a-9b4d-d0f820dc5c69" providerId="ADAL" clId="{E1FE654E-DCA9-49C1-9FA7-BC26AACDFDB5}" dt="2023-01-24T18:24:47.928" v="1"/>
        <pc:sldMkLst>
          <pc:docMk/>
          <pc:sldMk cId="673817812" sldId="369"/>
        </pc:sldMkLst>
      </pc:sldChg>
      <pc:sldChg chg="add del ord">
        <pc:chgData name="Carol Greenlee" userId="e7810260-1ef9-468a-9b4d-d0f820dc5c69" providerId="ADAL" clId="{E1FE654E-DCA9-49C1-9FA7-BC26AACDFDB5}" dt="2023-01-24T21:56:36.869" v="841" actId="47"/>
        <pc:sldMkLst>
          <pc:docMk/>
          <pc:sldMk cId="3988916882" sldId="370"/>
        </pc:sldMkLst>
      </pc:sldChg>
      <pc:sldChg chg="add del ord">
        <pc:chgData name="Carol Greenlee" userId="e7810260-1ef9-468a-9b4d-d0f820dc5c69" providerId="ADAL" clId="{E1FE654E-DCA9-49C1-9FA7-BC26AACDFDB5}" dt="2023-01-24T21:56:36.869" v="841" actId="47"/>
        <pc:sldMkLst>
          <pc:docMk/>
          <pc:sldMk cId="3925523642" sldId="371"/>
        </pc:sldMkLst>
      </pc:sldChg>
      <pc:sldChg chg="add del ord">
        <pc:chgData name="Carol Greenlee" userId="e7810260-1ef9-468a-9b4d-d0f820dc5c69" providerId="ADAL" clId="{E1FE654E-DCA9-49C1-9FA7-BC26AACDFDB5}" dt="2023-01-24T21:56:36.869" v="841" actId="47"/>
        <pc:sldMkLst>
          <pc:docMk/>
          <pc:sldMk cId="3073454514" sldId="372"/>
        </pc:sldMkLst>
      </pc:sldChg>
      <pc:sldChg chg="modSp mod ord">
        <pc:chgData name="Carol Greenlee" userId="e7810260-1ef9-468a-9b4d-d0f820dc5c69" providerId="ADAL" clId="{E1FE654E-DCA9-49C1-9FA7-BC26AACDFDB5}" dt="2023-01-24T21:46:58.807" v="719" actId="1076"/>
        <pc:sldMkLst>
          <pc:docMk/>
          <pc:sldMk cId="1403457219" sldId="373"/>
        </pc:sldMkLst>
        <pc:spChg chg="mod">
          <ac:chgData name="Carol Greenlee" userId="e7810260-1ef9-468a-9b4d-d0f820dc5c69" providerId="ADAL" clId="{E1FE654E-DCA9-49C1-9FA7-BC26AACDFDB5}" dt="2023-01-24T21:46:17.963" v="716" actId="1076"/>
          <ac:spMkLst>
            <pc:docMk/>
            <pc:sldMk cId="1403457219" sldId="373"/>
            <ac:spMk id="2" creationId="{D44291D3-C504-9581-E78F-2C9A8817AEF3}"/>
          </ac:spMkLst>
        </pc:spChg>
        <pc:spChg chg="mod">
          <ac:chgData name="Carol Greenlee" userId="e7810260-1ef9-468a-9b4d-d0f820dc5c69" providerId="ADAL" clId="{E1FE654E-DCA9-49C1-9FA7-BC26AACDFDB5}" dt="2023-01-24T21:46:58.807" v="719" actId="1076"/>
          <ac:spMkLst>
            <pc:docMk/>
            <pc:sldMk cId="1403457219" sldId="373"/>
            <ac:spMk id="3" creationId="{5B0AE5E5-FC8F-0A70-C06F-21409CF02236}"/>
          </ac:spMkLst>
        </pc:spChg>
      </pc:sldChg>
      <pc:sldChg chg="ord">
        <pc:chgData name="Carol Greenlee" userId="e7810260-1ef9-468a-9b4d-d0f820dc5c69" providerId="ADAL" clId="{E1FE654E-DCA9-49C1-9FA7-BC26AACDFDB5}" dt="2023-01-24T21:56:55.763" v="843"/>
        <pc:sldMkLst>
          <pc:docMk/>
          <pc:sldMk cId="1825272938" sldId="374"/>
        </pc:sldMkLst>
      </pc:sldChg>
      <pc:sldChg chg="del">
        <pc:chgData name="Carol Greenlee" userId="e7810260-1ef9-468a-9b4d-d0f820dc5c69" providerId="ADAL" clId="{E1FE654E-DCA9-49C1-9FA7-BC26AACDFDB5}" dt="2023-01-24T18:54:16.850" v="459" actId="2696"/>
        <pc:sldMkLst>
          <pc:docMk/>
          <pc:sldMk cId="301868418" sldId="375"/>
        </pc:sldMkLst>
      </pc:sldChg>
      <pc:sldChg chg="ord">
        <pc:chgData name="Carol Greenlee" userId="e7810260-1ef9-468a-9b4d-d0f820dc5c69" providerId="ADAL" clId="{E1FE654E-DCA9-49C1-9FA7-BC26AACDFDB5}" dt="2023-01-24T21:50:06.165" v="754"/>
        <pc:sldMkLst>
          <pc:docMk/>
          <pc:sldMk cId="2499767891" sldId="376"/>
        </pc:sldMkLst>
      </pc:sldChg>
      <pc:sldChg chg="ord">
        <pc:chgData name="Carol Greenlee" userId="e7810260-1ef9-468a-9b4d-d0f820dc5c69" providerId="ADAL" clId="{E1FE654E-DCA9-49C1-9FA7-BC26AACDFDB5}" dt="2023-01-24T21:50:19.226" v="756"/>
        <pc:sldMkLst>
          <pc:docMk/>
          <pc:sldMk cId="2306072375" sldId="377"/>
        </pc:sldMkLst>
      </pc:sldChg>
      <pc:sldChg chg="add del ord">
        <pc:chgData name="Carol Greenlee" userId="e7810260-1ef9-468a-9b4d-d0f820dc5c69" providerId="ADAL" clId="{E1FE654E-DCA9-49C1-9FA7-BC26AACDFDB5}" dt="2023-01-24T21:56:36.869" v="841" actId="47"/>
        <pc:sldMkLst>
          <pc:docMk/>
          <pc:sldMk cId="2074696814" sldId="378"/>
        </pc:sldMkLst>
      </pc:sldChg>
      <pc:sldChg chg="ord">
        <pc:chgData name="Carol Greenlee" userId="e7810260-1ef9-468a-9b4d-d0f820dc5c69" providerId="ADAL" clId="{E1FE654E-DCA9-49C1-9FA7-BC26AACDFDB5}" dt="2023-01-24T21:49:16.453" v="730"/>
        <pc:sldMkLst>
          <pc:docMk/>
          <pc:sldMk cId="2075997010" sldId="379"/>
        </pc:sldMkLst>
      </pc:sldChg>
      <pc:sldChg chg="add del ord">
        <pc:chgData name="Carol Greenlee" userId="e7810260-1ef9-468a-9b4d-d0f820dc5c69" providerId="ADAL" clId="{E1FE654E-DCA9-49C1-9FA7-BC26AACDFDB5}" dt="2023-01-24T21:56:36.869" v="841" actId="47"/>
        <pc:sldMkLst>
          <pc:docMk/>
          <pc:sldMk cId="3030943390" sldId="380"/>
        </pc:sldMkLst>
      </pc:sldChg>
      <pc:sldChg chg="addSp delSp modSp mod ord">
        <pc:chgData name="Carol Greenlee" userId="e7810260-1ef9-468a-9b4d-d0f820dc5c69" providerId="ADAL" clId="{E1FE654E-DCA9-49C1-9FA7-BC26AACDFDB5}" dt="2023-01-24T22:15:33.751" v="1013" actId="1076"/>
        <pc:sldMkLst>
          <pc:docMk/>
          <pc:sldMk cId="488588873" sldId="381"/>
        </pc:sldMkLst>
        <pc:spChg chg="mod">
          <ac:chgData name="Carol Greenlee" userId="e7810260-1ef9-468a-9b4d-d0f820dc5c69" providerId="ADAL" clId="{E1FE654E-DCA9-49C1-9FA7-BC26AACDFDB5}" dt="2023-01-24T21:48:39.251" v="727" actId="1076"/>
          <ac:spMkLst>
            <pc:docMk/>
            <pc:sldMk cId="488588873" sldId="381"/>
            <ac:spMk id="2" creationId="{EDF70032-3C69-7D1E-6BD4-4A09624F2B9B}"/>
          </ac:spMkLst>
        </pc:spChg>
        <pc:spChg chg="mod">
          <ac:chgData name="Carol Greenlee" userId="e7810260-1ef9-468a-9b4d-d0f820dc5c69" providerId="ADAL" clId="{E1FE654E-DCA9-49C1-9FA7-BC26AACDFDB5}" dt="2023-01-24T22:15:33.751" v="1013" actId="1076"/>
          <ac:spMkLst>
            <pc:docMk/>
            <pc:sldMk cId="488588873" sldId="381"/>
            <ac:spMk id="3" creationId="{D783C93F-E4A7-3AE7-51D2-2B519FD13133}"/>
          </ac:spMkLst>
        </pc:spChg>
        <pc:spChg chg="add del mod">
          <ac:chgData name="Carol Greenlee" userId="e7810260-1ef9-468a-9b4d-d0f820dc5c69" providerId="ADAL" clId="{E1FE654E-DCA9-49C1-9FA7-BC26AACDFDB5}" dt="2023-01-24T22:15:01.887" v="1010" actId="21"/>
          <ac:spMkLst>
            <pc:docMk/>
            <pc:sldMk cId="488588873" sldId="381"/>
            <ac:spMk id="4" creationId="{F27AE86A-6F29-CA9E-A629-AF8F73F4568E}"/>
          </ac:spMkLst>
        </pc:spChg>
        <pc:spChg chg="add mod">
          <ac:chgData name="Carol Greenlee" userId="e7810260-1ef9-468a-9b4d-d0f820dc5c69" providerId="ADAL" clId="{E1FE654E-DCA9-49C1-9FA7-BC26AACDFDB5}" dt="2023-01-24T22:15:14.052" v="1012" actId="1076"/>
          <ac:spMkLst>
            <pc:docMk/>
            <pc:sldMk cId="488588873" sldId="381"/>
            <ac:spMk id="5" creationId="{727189A4-525E-F3A9-565F-813236A2F49B}"/>
          </ac:spMkLst>
        </pc:spChg>
      </pc:sldChg>
      <pc:sldChg chg="del">
        <pc:chgData name="Carol Greenlee" userId="e7810260-1ef9-468a-9b4d-d0f820dc5c69" providerId="ADAL" clId="{E1FE654E-DCA9-49C1-9FA7-BC26AACDFDB5}" dt="2023-01-24T18:45:23.356" v="185" actId="2696"/>
        <pc:sldMkLst>
          <pc:docMk/>
          <pc:sldMk cId="415040702" sldId="382"/>
        </pc:sldMkLst>
      </pc:sldChg>
      <pc:sldChg chg="modSp del mod">
        <pc:chgData name="Carol Greenlee" userId="e7810260-1ef9-468a-9b4d-d0f820dc5c69" providerId="ADAL" clId="{E1FE654E-DCA9-49C1-9FA7-BC26AACDFDB5}" dt="2023-01-24T18:45:26.472" v="186" actId="2696"/>
        <pc:sldMkLst>
          <pc:docMk/>
          <pc:sldMk cId="2246264239" sldId="383"/>
        </pc:sldMkLst>
        <pc:spChg chg="mod">
          <ac:chgData name="Carol Greenlee" userId="e7810260-1ef9-468a-9b4d-d0f820dc5c69" providerId="ADAL" clId="{E1FE654E-DCA9-49C1-9FA7-BC26AACDFDB5}" dt="2023-01-24T18:27:24.352" v="18" actId="14100"/>
          <ac:spMkLst>
            <pc:docMk/>
            <pc:sldMk cId="2246264239" sldId="383"/>
            <ac:spMk id="3" creationId="{900B3942-6795-0D08-3E76-44830D9BFD94}"/>
          </ac:spMkLst>
        </pc:spChg>
      </pc:sldChg>
      <pc:sldChg chg="modSp add del mod ord">
        <pc:chgData name="Carol Greenlee" userId="e7810260-1ef9-468a-9b4d-d0f820dc5c69" providerId="ADAL" clId="{E1FE654E-DCA9-49C1-9FA7-BC26AACDFDB5}" dt="2023-01-24T21:57:36.099" v="847"/>
        <pc:sldMkLst>
          <pc:docMk/>
          <pc:sldMk cId="1059938885" sldId="384"/>
        </pc:sldMkLst>
        <pc:spChg chg="mod">
          <ac:chgData name="Carol Greenlee" userId="e7810260-1ef9-468a-9b4d-d0f820dc5c69" providerId="ADAL" clId="{E1FE654E-DCA9-49C1-9FA7-BC26AACDFDB5}" dt="2023-01-24T21:56:12.098" v="840" actId="113"/>
          <ac:spMkLst>
            <pc:docMk/>
            <pc:sldMk cId="1059938885" sldId="384"/>
            <ac:spMk id="2" creationId="{42E28F84-DBEF-0E6D-9BBB-141093DCAC06}"/>
          </ac:spMkLst>
        </pc:spChg>
        <pc:spChg chg="mod">
          <ac:chgData name="Carol Greenlee" userId="e7810260-1ef9-468a-9b4d-d0f820dc5c69" providerId="ADAL" clId="{E1FE654E-DCA9-49C1-9FA7-BC26AACDFDB5}" dt="2023-01-24T21:53:39.333" v="812" actId="20577"/>
          <ac:spMkLst>
            <pc:docMk/>
            <pc:sldMk cId="1059938885" sldId="384"/>
            <ac:spMk id="3" creationId="{9653AB12-5712-77B7-ECB5-3062AF04EB25}"/>
          </ac:spMkLst>
        </pc:spChg>
      </pc:sldChg>
      <pc:sldChg chg="add del ord">
        <pc:chgData name="Carol Greenlee" userId="e7810260-1ef9-468a-9b4d-d0f820dc5c69" providerId="ADAL" clId="{E1FE654E-DCA9-49C1-9FA7-BC26AACDFDB5}" dt="2023-01-24T21:56:36.869" v="841" actId="47"/>
        <pc:sldMkLst>
          <pc:docMk/>
          <pc:sldMk cId="414274488" sldId="385"/>
        </pc:sldMkLst>
      </pc:sldChg>
      <pc:sldChg chg="modSp mod">
        <pc:chgData name="Carol Greenlee" userId="e7810260-1ef9-468a-9b4d-d0f820dc5c69" providerId="ADAL" clId="{E1FE654E-DCA9-49C1-9FA7-BC26AACDFDB5}" dt="2023-01-24T21:25:27.473" v="531" actId="113"/>
        <pc:sldMkLst>
          <pc:docMk/>
          <pc:sldMk cId="1720242593" sldId="386"/>
        </pc:sldMkLst>
        <pc:spChg chg="mod">
          <ac:chgData name="Carol Greenlee" userId="e7810260-1ef9-468a-9b4d-d0f820dc5c69" providerId="ADAL" clId="{E1FE654E-DCA9-49C1-9FA7-BC26AACDFDB5}" dt="2023-01-24T21:25:27.473" v="531" actId="113"/>
          <ac:spMkLst>
            <pc:docMk/>
            <pc:sldMk cId="1720242593" sldId="386"/>
            <ac:spMk id="3" creationId="{00000000-0000-0000-0000-000000000000}"/>
          </ac:spMkLst>
        </pc:spChg>
      </pc:sldChg>
      <pc:sldChg chg="add del ord">
        <pc:chgData name="Carol Greenlee" userId="e7810260-1ef9-468a-9b4d-d0f820dc5c69" providerId="ADAL" clId="{E1FE654E-DCA9-49C1-9FA7-BC26AACDFDB5}" dt="2023-01-24T21:56:36.869" v="841" actId="47"/>
        <pc:sldMkLst>
          <pc:docMk/>
          <pc:sldMk cId="3057873923" sldId="387"/>
        </pc:sldMkLst>
      </pc:sldChg>
      <pc:sldChg chg="modSp del mod ord">
        <pc:chgData name="Carol Greenlee" userId="e7810260-1ef9-468a-9b4d-d0f820dc5c69" providerId="ADAL" clId="{E1FE654E-DCA9-49C1-9FA7-BC26AACDFDB5}" dt="2023-01-24T21:45:25.237" v="695" actId="2696"/>
        <pc:sldMkLst>
          <pc:docMk/>
          <pc:sldMk cId="2652582116" sldId="388"/>
        </pc:sldMkLst>
        <pc:spChg chg="mod">
          <ac:chgData name="Carol Greenlee" userId="e7810260-1ef9-468a-9b4d-d0f820dc5c69" providerId="ADAL" clId="{E1FE654E-DCA9-49C1-9FA7-BC26AACDFDB5}" dt="2023-01-24T21:42:01.150" v="677" actId="113"/>
          <ac:spMkLst>
            <pc:docMk/>
            <pc:sldMk cId="2652582116" sldId="388"/>
            <ac:spMk id="2" creationId="{E4A7F225-9417-5932-4772-125A461E1896}"/>
          </ac:spMkLst>
        </pc:spChg>
        <pc:spChg chg="mod">
          <ac:chgData name="Carol Greenlee" userId="e7810260-1ef9-468a-9b4d-d0f820dc5c69" providerId="ADAL" clId="{E1FE654E-DCA9-49C1-9FA7-BC26AACDFDB5}" dt="2023-01-24T21:42:35.904" v="683" actId="114"/>
          <ac:spMkLst>
            <pc:docMk/>
            <pc:sldMk cId="2652582116" sldId="388"/>
            <ac:spMk id="3" creationId="{8E206DF6-056E-00C4-62FC-427F73BEBC86}"/>
          </ac:spMkLst>
        </pc:spChg>
      </pc:sldChg>
      <pc:sldChg chg="addSp delSp modSp mod ord">
        <pc:chgData name="Carol Greenlee" userId="e7810260-1ef9-468a-9b4d-d0f820dc5c69" providerId="ADAL" clId="{E1FE654E-DCA9-49C1-9FA7-BC26AACDFDB5}" dt="2023-01-24T18:28:38.271" v="31" actId="1076"/>
        <pc:sldMkLst>
          <pc:docMk/>
          <pc:sldMk cId="540995492" sldId="389"/>
        </pc:sldMkLst>
        <pc:spChg chg="mod">
          <ac:chgData name="Carol Greenlee" userId="e7810260-1ef9-468a-9b4d-d0f820dc5c69" providerId="ADAL" clId="{E1FE654E-DCA9-49C1-9FA7-BC26AACDFDB5}" dt="2023-01-24T18:28:18.560" v="30" actId="20577"/>
          <ac:spMkLst>
            <pc:docMk/>
            <pc:sldMk cId="540995492" sldId="389"/>
            <ac:spMk id="2" creationId="{ABB870D6-0D9A-E7B3-F0C4-3D4D2759175B}"/>
          </ac:spMkLst>
        </pc:spChg>
        <pc:spChg chg="del">
          <ac:chgData name="Carol Greenlee" userId="e7810260-1ef9-468a-9b4d-d0f820dc5c69" providerId="ADAL" clId="{E1FE654E-DCA9-49C1-9FA7-BC26AACDFDB5}" dt="2023-01-24T18:25:50.826" v="6"/>
          <ac:spMkLst>
            <pc:docMk/>
            <pc:sldMk cId="540995492" sldId="389"/>
            <ac:spMk id="3" creationId="{FF3B8FAF-3460-1E34-2A1C-38333BA57378}"/>
          </ac:spMkLst>
        </pc:spChg>
        <pc:picChg chg="add mod">
          <ac:chgData name="Carol Greenlee" userId="e7810260-1ef9-468a-9b4d-d0f820dc5c69" providerId="ADAL" clId="{E1FE654E-DCA9-49C1-9FA7-BC26AACDFDB5}" dt="2023-01-24T18:28:38.271" v="31" actId="1076"/>
          <ac:picMkLst>
            <pc:docMk/>
            <pc:sldMk cId="540995492" sldId="389"/>
            <ac:picMk id="4" creationId="{4723EAEE-57B9-9330-6EBE-428B51FAA53A}"/>
          </ac:picMkLst>
        </pc:picChg>
        <pc:picChg chg="add del mod">
          <ac:chgData name="Carol Greenlee" userId="e7810260-1ef9-468a-9b4d-d0f820dc5c69" providerId="ADAL" clId="{E1FE654E-DCA9-49C1-9FA7-BC26AACDFDB5}" dt="2023-01-24T18:27:44.083" v="20" actId="21"/>
          <ac:picMkLst>
            <pc:docMk/>
            <pc:sldMk cId="540995492" sldId="389"/>
            <ac:picMk id="5" creationId="{084FE958-0612-6425-7542-E9B1FC352430}"/>
          </ac:picMkLst>
        </pc:picChg>
        <pc:picChg chg="add mod">
          <ac:chgData name="Carol Greenlee" userId="e7810260-1ef9-468a-9b4d-d0f820dc5c69" providerId="ADAL" clId="{E1FE654E-DCA9-49C1-9FA7-BC26AACDFDB5}" dt="2023-01-24T18:27:48.871" v="21" actId="1076"/>
          <ac:picMkLst>
            <pc:docMk/>
            <pc:sldMk cId="540995492" sldId="389"/>
            <ac:picMk id="6" creationId="{B768E1EB-A126-1EAA-C211-3AAD6B029D74}"/>
          </ac:picMkLst>
        </pc:picChg>
      </pc:sldChg>
      <pc:sldChg chg="del ord">
        <pc:chgData name="Carol Greenlee" userId="e7810260-1ef9-468a-9b4d-d0f820dc5c69" providerId="ADAL" clId="{E1FE654E-DCA9-49C1-9FA7-BC26AACDFDB5}" dt="2023-01-24T21:45:31.987" v="696" actId="2696"/>
        <pc:sldMkLst>
          <pc:docMk/>
          <pc:sldMk cId="2647703159" sldId="390"/>
        </pc:sldMkLst>
      </pc:sldChg>
      <pc:sldChg chg="modSp mod ord modNotesTx">
        <pc:chgData name="Carol Greenlee" userId="e7810260-1ef9-468a-9b4d-d0f820dc5c69" providerId="ADAL" clId="{E1FE654E-DCA9-49C1-9FA7-BC26AACDFDB5}" dt="2023-01-24T21:57:33.512" v="845"/>
        <pc:sldMkLst>
          <pc:docMk/>
          <pc:sldMk cId="4250496319" sldId="391"/>
        </pc:sldMkLst>
        <pc:spChg chg="mod">
          <ac:chgData name="Carol Greenlee" userId="e7810260-1ef9-468a-9b4d-d0f820dc5c69" providerId="ADAL" clId="{E1FE654E-DCA9-49C1-9FA7-BC26AACDFDB5}" dt="2023-01-24T21:51:54.919" v="791" actId="20577"/>
          <ac:spMkLst>
            <pc:docMk/>
            <pc:sldMk cId="4250496319" sldId="391"/>
            <ac:spMk id="2" creationId="{00C31B7A-313B-434A-009E-A25C3F353D3B}"/>
          </ac:spMkLst>
        </pc:spChg>
        <pc:spChg chg="mod">
          <ac:chgData name="Carol Greenlee" userId="e7810260-1ef9-468a-9b4d-d0f820dc5c69" providerId="ADAL" clId="{E1FE654E-DCA9-49C1-9FA7-BC26AACDFDB5}" dt="2023-01-24T21:51:32.183" v="760" actId="20577"/>
          <ac:spMkLst>
            <pc:docMk/>
            <pc:sldMk cId="4250496319" sldId="391"/>
            <ac:spMk id="3" creationId="{79E4E6F2-F36A-351D-E295-B87BAAFDB72E}"/>
          </ac:spMkLst>
        </pc:spChg>
      </pc:sldChg>
      <pc:sldChg chg="add del ord">
        <pc:chgData name="Carol Greenlee" userId="e7810260-1ef9-468a-9b4d-d0f820dc5c69" providerId="ADAL" clId="{E1FE654E-DCA9-49C1-9FA7-BC26AACDFDB5}" dt="2023-01-24T21:56:36.869" v="841" actId="47"/>
        <pc:sldMkLst>
          <pc:docMk/>
          <pc:sldMk cId="180975845" sldId="392"/>
        </pc:sldMkLst>
      </pc:sldChg>
      <pc:sldChg chg="add del ord">
        <pc:chgData name="Carol Greenlee" userId="e7810260-1ef9-468a-9b4d-d0f820dc5c69" providerId="ADAL" clId="{E1FE654E-DCA9-49C1-9FA7-BC26AACDFDB5}" dt="2023-01-24T21:56:36.869" v="841" actId="47"/>
        <pc:sldMkLst>
          <pc:docMk/>
          <pc:sldMk cId="1852956391" sldId="393"/>
        </pc:sldMkLst>
      </pc:sldChg>
      <pc:sldChg chg="add del ord">
        <pc:chgData name="Carol Greenlee" userId="e7810260-1ef9-468a-9b4d-d0f820dc5c69" providerId="ADAL" clId="{E1FE654E-DCA9-49C1-9FA7-BC26AACDFDB5}" dt="2023-01-24T21:56:36.869" v="841" actId="47"/>
        <pc:sldMkLst>
          <pc:docMk/>
          <pc:sldMk cId="328319055" sldId="394"/>
        </pc:sldMkLst>
      </pc:sldChg>
      <pc:sldChg chg="add del ord">
        <pc:chgData name="Carol Greenlee" userId="e7810260-1ef9-468a-9b4d-d0f820dc5c69" providerId="ADAL" clId="{E1FE654E-DCA9-49C1-9FA7-BC26AACDFDB5}" dt="2023-01-24T21:56:36.869" v="841" actId="47"/>
        <pc:sldMkLst>
          <pc:docMk/>
          <pc:sldMk cId="1539023421" sldId="395"/>
        </pc:sldMkLst>
      </pc:sldChg>
      <pc:sldChg chg="addSp modSp mod ord">
        <pc:chgData name="Carol Greenlee" userId="e7810260-1ef9-468a-9b4d-d0f820dc5c69" providerId="ADAL" clId="{E1FE654E-DCA9-49C1-9FA7-BC26AACDFDB5}" dt="2023-01-24T18:42:09.989" v="102"/>
        <pc:sldMkLst>
          <pc:docMk/>
          <pc:sldMk cId="2038784925" sldId="396"/>
        </pc:sldMkLst>
        <pc:spChg chg="mod">
          <ac:chgData name="Carol Greenlee" userId="e7810260-1ef9-468a-9b4d-d0f820dc5c69" providerId="ADAL" clId="{E1FE654E-DCA9-49C1-9FA7-BC26AACDFDB5}" dt="2023-01-24T18:41:28.618" v="98" actId="20577"/>
          <ac:spMkLst>
            <pc:docMk/>
            <pc:sldMk cId="2038784925" sldId="396"/>
            <ac:spMk id="3" creationId="{3DC958B2-E161-F20A-5977-674A09667DDC}"/>
          </ac:spMkLst>
        </pc:spChg>
        <pc:picChg chg="add mod">
          <ac:chgData name="Carol Greenlee" userId="e7810260-1ef9-468a-9b4d-d0f820dc5c69" providerId="ADAL" clId="{E1FE654E-DCA9-49C1-9FA7-BC26AACDFDB5}" dt="2023-01-24T18:41:00.252" v="89" actId="1076"/>
          <ac:picMkLst>
            <pc:docMk/>
            <pc:sldMk cId="2038784925" sldId="396"/>
            <ac:picMk id="4" creationId="{B676A303-825B-ABC4-94F0-8F806C91942F}"/>
          </ac:picMkLst>
        </pc:picChg>
      </pc:sldChg>
      <pc:sldChg chg="ord">
        <pc:chgData name="Carol Greenlee" userId="e7810260-1ef9-468a-9b4d-d0f820dc5c69" providerId="ADAL" clId="{E1FE654E-DCA9-49C1-9FA7-BC26AACDFDB5}" dt="2023-01-24T21:45:44.875" v="698"/>
        <pc:sldMkLst>
          <pc:docMk/>
          <pc:sldMk cId="4141558460" sldId="397"/>
        </pc:sldMkLst>
      </pc:sldChg>
      <pc:sldChg chg="addSp modSp mod ord modAnim">
        <pc:chgData name="Carol Greenlee" userId="e7810260-1ef9-468a-9b4d-d0f820dc5c69" providerId="ADAL" clId="{E1FE654E-DCA9-49C1-9FA7-BC26AACDFDB5}" dt="2023-01-24T21:31:21.376" v="574"/>
        <pc:sldMkLst>
          <pc:docMk/>
          <pc:sldMk cId="2390923673" sldId="398"/>
        </pc:sldMkLst>
        <pc:spChg chg="mod">
          <ac:chgData name="Carol Greenlee" userId="e7810260-1ef9-468a-9b4d-d0f820dc5c69" providerId="ADAL" clId="{E1FE654E-DCA9-49C1-9FA7-BC26AACDFDB5}" dt="2023-01-24T18:50:37.132" v="436" actId="20577"/>
          <ac:spMkLst>
            <pc:docMk/>
            <pc:sldMk cId="2390923673" sldId="398"/>
            <ac:spMk id="2" creationId="{00000000-0000-0000-0000-000000000000}"/>
          </ac:spMkLst>
        </pc:spChg>
        <pc:spChg chg="add mod">
          <ac:chgData name="Carol Greenlee" userId="e7810260-1ef9-468a-9b4d-d0f820dc5c69" providerId="ADAL" clId="{E1FE654E-DCA9-49C1-9FA7-BC26AACDFDB5}" dt="2023-01-24T18:51:24.475" v="444" actId="14100"/>
          <ac:spMkLst>
            <pc:docMk/>
            <pc:sldMk cId="2390923673" sldId="398"/>
            <ac:spMk id="4" creationId="{DFAAD467-0D61-AED1-25BA-9A9A91D4AF0B}"/>
          </ac:spMkLst>
        </pc:spChg>
      </pc:sldChg>
      <pc:sldChg chg="addSp modSp add del mod ord modAnim">
        <pc:chgData name="Carol Greenlee" userId="e7810260-1ef9-468a-9b4d-d0f820dc5c69" providerId="ADAL" clId="{E1FE654E-DCA9-49C1-9FA7-BC26AACDFDB5}" dt="2023-01-24T21:56:36.869" v="841" actId="47"/>
        <pc:sldMkLst>
          <pc:docMk/>
          <pc:sldMk cId="3589016658" sldId="399"/>
        </pc:sldMkLst>
        <pc:spChg chg="add mod">
          <ac:chgData name="Carol Greenlee" userId="e7810260-1ef9-468a-9b4d-d0f820dc5c69" providerId="ADAL" clId="{E1FE654E-DCA9-49C1-9FA7-BC26AACDFDB5}" dt="2023-01-24T18:53:59.538" v="457" actId="14100"/>
          <ac:spMkLst>
            <pc:docMk/>
            <pc:sldMk cId="3589016658" sldId="399"/>
            <ac:spMk id="4" creationId="{8148558A-C8A9-D209-1EE4-277AE5FBFAD2}"/>
          </ac:spMkLst>
        </pc:spChg>
      </pc:sldChg>
      <pc:sldChg chg="modSp mod ord">
        <pc:chgData name="Carol Greenlee" userId="e7810260-1ef9-468a-9b4d-d0f820dc5c69" providerId="ADAL" clId="{E1FE654E-DCA9-49C1-9FA7-BC26AACDFDB5}" dt="2023-01-24T21:49:43.495" v="752" actId="20577"/>
        <pc:sldMkLst>
          <pc:docMk/>
          <pc:sldMk cId="1073260554" sldId="400"/>
        </pc:sldMkLst>
        <pc:spChg chg="mod">
          <ac:chgData name="Carol Greenlee" userId="e7810260-1ef9-468a-9b4d-d0f820dc5c69" providerId="ADAL" clId="{E1FE654E-DCA9-49C1-9FA7-BC26AACDFDB5}" dt="2023-01-24T21:49:43.495" v="752" actId="20577"/>
          <ac:spMkLst>
            <pc:docMk/>
            <pc:sldMk cId="1073260554" sldId="400"/>
            <ac:spMk id="2" creationId="{DC111BA4-3A4B-BB86-6CF8-26A2ED9D9D40}"/>
          </ac:spMkLst>
        </pc:spChg>
      </pc:sldChg>
      <pc:sldChg chg="modSp mod">
        <pc:chgData name="Carol Greenlee" userId="e7810260-1ef9-468a-9b4d-d0f820dc5c69" providerId="ADAL" clId="{E1FE654E-DCA9-49C1-9FA7-BC26AACDFDB5}" dt="2023-01-30T14:28:29.802" v="3547" actId="20577"/>
        <pc:sldMkLst>
          <pc:docMk/>
          <pc:sldMk cId="4245856272" sldId="402"/>
        </pc:sldMkLst>
        <pc:spChg chg="mod">
          <ac:chgData name="Carol Greenlee" userId="e7810260-1ef9-468a-9b4d-d0f820dc5c69" providerId="ADAL" clId="{E1FE654E-DCA9-49C1-9FA7-BC26AACDFDB5}" dt="2023-01-30T14:28:29.802" v="3547" actId="20577"/>
          <ac:spMkLst>
            <pc:docMk/>
            <pc:sldMk cId="4245856272" sldId="402"/>
            <ac:spMk id="3" creationId="{120D5A9B-48FB-D516-6826-8F873D6BB401}"/>
          </ac:spMkLst>
        </pc:spChg>
      </pc:sldChg>
      <pc:sldChg chg="addSp delSp modSp new add del mod ord">
        <pc:chgData name="Carol Greenlee" userId="e7810260-1ef9-468a-9b4d-d0f820dc5c69" providerId="ADAL" clId="{E1FE654E-DCA9-49C1-9FA7-BC26AACDFDB5}" dt="2023-01-24T21:56:36.869" v="841" actId="47"/>
        <pc:sldMkLst>
          <pc:docMk/>
          <pc:sldMk cId="3351052181" sldId="403"/>
        </pc:sldMkLst>
        <pc:picChg chg="add mod">
          <ac:chgData name="Carol Greenlee" userId="e7810260-1ef9-468a-9b4d-d0f820dc5c69" providerId="ADAL" clId="{E1FE654E-DCA9-49C1-9FA7-BC26AACDFDB5}" dt="2023-01-24T18:39:57.614" v="73" actId="14100"/>
          <ac:picMkLst>
            <pc:docMk/>
            <pc:sldMk cId="3351052181" sldId="403"/>
            <ac:picMk id="2" creationId="{B4384E98-9BD2-F78B-05A4-C92F1AAA22B2}"/>
          </ac:picMkLst>
        </pc:picChg>
        <pc:picChg chg="add del">
          <ac:chgData name="Carol Greenlee" userId="e7810260-1ef9-468a-9b4d-d0f820dc5c69" providerId="ADAL" clId="{E1FE654E-DCA9-49C1-9FA7-BC26AACDFDB5}" dt="2023-01-24T18:36:12.936" v="36" actId="21"/>
          <ac:picMkLst>
            <pc:docMk/>
            <pc:sldMk cId="3351052181" sldId="403"/>
            <ac:picMk id="3" creationId="{BDA64083-B94E-1F44-BE91-261B3FCE60D3}"/>
          </ac:picMkLst>
        </pc:picChg>
      </pc:sldChg>
      <pc:sldChg chg="addSp modSp new mod ord modNotesTx">
        <pc:chgData name="Carol Greenlee" userId="e7810260-1ef9-468a-9b4d-d0f820dc5c69" providerId="ADAL" clId="{E1FE654E-DCA9-49C1-9FA7-BC26AACDFDB5}" dt="2023-01-26T13:42:01.482" v="2323" actId="20577"/>
        <pc:sldMkLst>
          <pc:docMk/>
          <pc:sldMk cId="2213278513" sldId="404"/>
        </pc:sldMkLst>
        <pc:spChg chg="add mod">
          <ac:chgData name="Carol Greenlee" userId="e7810260-1ef9-468a-9b4d-d0f820dc5c69" providerId="ADAL" clId="{E1FE654E-DCA9-49C1-9FA7-BC26AACDFDB5}" dt="2023-01-24T18:43:23.330" v="134" actId="1076"/>
          <ac:spMkLst>
            <pc:docMk/>
            <pc:sldMk cId="2213278513" sldId="404"/>
            <ac:spMk id="3" creationId="{25B78ADB-7E1A-7EC1-1288-D7E282CEAB2D}"/>
          </ac:spMkLst>
        </pc:spChg>
        <pc:picChg chg="add mod">
          <ac:chgData name="Carol Greenlee" userId="e7810260-1ef9-468a-9b4d-d0f820dc5c69" providerId="ADAL" clId="{E1FE654E-DCA9-49C1-9FA7-BC26AACDFDB5}" dt="2023-01-24T18:43:04.933" v="130" actId="1076"/>
          <ac:picMkLst>
            <pc:docMk/>
            <pc:sldMk cId="2213278513" sldId="404"/>
            <ac:picMk id="2" creationId="{8EBCD61C-B98F-5C6A-0BEE-AC7D6730BC0C}"/>
          </ac:picMkLst>
        </pc:picChg>
      </pc:sldChg>
      <pc:sldChg chg="modSp add mod">
        <pc:chgData name="Carol Greenlee" userId="e7810260-1ef9-468a-9b4d-d0f820dc5c69" providerId="ADAL" clId="{E1FE654E-DCA9-49C1-9FA7-BC26AACDFDB5}" dt="2023-01-31T13:57:18.430" v="3847" actId="114"/>
        <pc:sldMkLst>
          <pc:docMk/>
          <pc:sldMk cId="34046112" sldId="405"/>
        </pc:sldMkLst>
        <pc:spChg chg="mod">
          <ac:chgData name="Carol Greenlee" userId="e7810260-1ef9-468a-9b4d-d0f820dc5c69" providerId="ADAL" clId="{E1FE654E-DCA9-49C1-9FA7-BC26AACDFDB5}" dt="2023-01-31T13:57:18.430" v="3847" actId="114"/>
          <ac:spMkLst>
            <pc:docMk/>
            <pc:sldMk cId="34046112" sldId="405"/>
            <ac:spMk id="3" creationId="{8E206DF6-056E-00C4-62FC-427F73BEBC86}"/>
          </ac:spMkLst>
        </pc:spChg>
      </pc:sldChg>
      <pc:sldChg chg="add">
        <pc:chgData name="Carol Greenlee" userId="e7810260-1ef9-468a-9b4d-d0f820dc5c69" providerId="ADAL" clId="{E1FE654E-DCA9-49C1-9FA7-BC26AACDFDB5}" dt="2023-01-27T13:47:38.163" v="3259"/>
        <pc:sldMkLst>
          <pc:docMk/>
          <pc:sldMk cId="1774312894" sldId="406"/>
        </pc:sldMkLst>
      </pc:sldChg>
      <pc:sldChg chg="add">
        <pc:chgData name="Carol Greenlee" userId="e7810260-1ef9-468a-9b4d-d0f820dc5c69" providerId="ADAL" clId="{E1FE654E-DCA9-49C1-9FA7-BC26AACDFDB5}" dt="2023-01-27T13:48:04.387" v="3261"/>
        <pc:sldMkLst>
          <pc:docMk/>
          <pc:sldMk cId="3765873937" sldId="407"/>
        </pc:sldMkLst>
      </pc:sldChg>
      <pc:sldChg chg="add ord">
        <pc:chgData name="Carol Greenlee" userId="e7810260-1ef9-468a-9b4d-d0f820dc5c69" providerId="ADAL" clId="{E1FE654E-DCA9-49C1-9FA7-BC26AACDFDB5}" dt="2023-01-27T13:55:37.397" v="3265"/>
        <pc:sldMkLst>
          <pc:docMk/>
          <pc:sldMk cId="1642288820" sldId="408"/>
        </pc:sldMkLst>
      </pc:sldChg>
      <pc:sldChg chg="addSp delSp modSp new del mod">
        <pc:chgData name="Carol Greenlee" userId="e7810260-1ef9-468a-9b4d-d0f820dc5c69" providerId="ADAL" clId="{E1FE654E-DCA9-49C1-9FA7-BC26AACDFDB5}" dt="2023-01-27T17:38:44.779" v="3440" actId="2696"/>
        <pc:sldMkLst>
          <pc:docMk/>
          <pc:sldMk cId="934440548" sldId="409"/>
        </pc:sldMkLst>
        <pc:picChg chg="add mod">
          <ac:chgData name="Carol Greenlee" userId="e7810260-1ef9-468a-9b4d-d0f820dc5c69" providerId="ADAL" clId="{E1FE654E-DCA9-49C1-9FA7-BC26AACDFDB5}" dt="2023-01-27T17:35:00.479" v="3357" actId="14100"/>
          <ac:picMkLst>
            <pc:docMk/>
            <pc:sldMk cId="934440548" sldId="409"/>
            <ac:picMk id="2" creationId="{084B8C43-215D-BEFF-17FC-14627AFA2CEB}"/>
          </ac:picMkLst>
        </pc:picChg>
        <pc:picChg chg="add del mod modCrop">
          <ac:chgData name="Carol Greenlee" userId="e7810260-1ef9-468a-9b4d-d0f820dc5c69" providerId="ADAL" clId="{E1FE654E-DCA9-49C1-9FA7-BC26AACDFDB5}" dt="2023-01-27T17:36:03.546" v="3370" actId="21"/>
          <ac:picMkLst>
            <pc:docMk/>
            <pc:sldMk cId="934440548" sldId="409"/>
            <ac:picMk id="3" creationId="{CD835A43-049E-2FD4-736A-2FB4C29BC662}"/>
          </ac:picMkLst>
        </pc:picChg>
        <pc:picChg chg="add mod">
          <ac:chgData name="Carol Greenlee" userId="e7810260-1ef9-468a-9b4d-d0f820dc5c69" providerId="ADAL" clId="{E1FE654E-DCA9-49C1-9FA7-BC26AACDFDB5}" dt="2023-01-27T14:45:37.281" v="3270" actId="1076"/>
          <ac:picMkLst>
            <pc:docMk/>
            <pc:sldMk cId="934440548" sldId="409"/>
            <ac:picMk id="4" creationId="{6C64EFF0-5A48-8BC6-A996-FEF4690EA373}"/>
          </ac:picMkLst>
        </pc:picChg>
        <pc:picChg chg="add mod">
          <ac:chgData name="Carol Greenlee" userId="e7810260-1ef9-468a-9b4d-d0f820dc5c69" providerId="ADAL" clId="{E1FE654E-DCA9-49C1-9FA7-BC26AACDFDB5}" dt="2023-01-27T14:45:58.149" v="3272" actId="1076"/>
          <ac:picMkLst>
            <pc:docMk/>
            <pc:sldMk cId="934440548" sldId="409"/>
            <ac:picMk id="5" creationId="{461D86D1-5E4F-0525-00B9-F3C775F2E4A6}"/>
          </ac:picMkLst>
        </pc:picChg>
        <pc:picChg chg="add mod">
          <ac:chgData name="Carol Greenlee" userId="e7810260-1ef9-468a-9b4d-d0f820dc5c69" providerId="ADAL" clId="{E1FE654E-DCA9-49C1-9FA7-BC26AACDFDB5}" dt="2023-01-27T14:46:31.629" v="3278" actId="1076"/>
          <ac:picMkLst>
            <pc:docMk/>
            <pc:sldMk cId="934440548" sldId="409"/>
            <ac:picMk id="6" creationId="{850B3105-9F5C-74DD-76D7-3AC7926469FE}"/>
          </ac:picMkLst>
        </pc:picChg>
      </pc:sldChg>
      <pc:sldChg chg="addSp modSp new del mod">
        <pc:chgData name="Carol Greenlee" userId="e7810260-1ef9-468a-9b4d-d0f820dc5c69" providerId="ADAL" clId="{E1FE654E-DCA9-49C1-9FA7-BC26AACDFDB5}" dt="2023-01-27T17:38:50.706" v="3442" actId="2696"/>
        <pc:sldMkLst>
          <pc:docMk/>
          <pc:sldMk cId="2832893227" sldId="410"/>
        </pc:sldMkLst>
        <pc:picChg chg="add mod">
          <ac:chgData name="Carol Greenlee" userId="e7810260-1ef9-468a-9b4d-d0f820dc5c69" providerId="ADAL" clId="{E1FE654E-DCA9-49C1-9FA7-BC26AACDFDB5}" dt="2023-01-27T17:27:56.735" v="3284" actId="1076"/>
          <ac:picMkLst>
            <pc:docMk/>
            <pc:sldMk cId="2832893227" sldId="410"/>
            <ac:picMk id="2" creationId="{D597A1B6-7747-28CF-DB2E-608ADEBBCA35}"/>
          </ac:picMkLst>
        </pc:picChg>
        <pc:picChg chg="add mod">
          <ac:chgData name="Carol Greenlee" userId="e7810260-1ef9-468a-9b4d-d0f820dc5c69" providerId="ADAL" clId="{E1FE654E-DCA9-49C1-9FA7-BC26AACDFDB5}" dt="2023-01-27T17:27:55.338" v="3283" actId="1076"/>
          <ac:picMkLst>
            <pc:docMk/>
            <pc:sldMk cId="2832893227" sldId="410"/>
            <ac:picMk id="3" creationId="{DE6D8FC1-1505-3269-E526-57CC3B4BA528}"/>
          </ac:picMkLst>
        </pc:picChg>
      </pc:sldChg>
      <pc:sldChg chg="new del">
        <pc:chgData name="Carol Greenlee" userId="e7810260-1ef9-468a-9b4d-d0f820dc5c69" providerId="ADAL" clId="{E1FE654E-DCA9-49C1-9FA7-BC26AACDFDB5}" dt="2023-01-27T17:38:47.854" v="3441" actId="2696"/>
        <pc:sldMkLst>
          <pc:docMk/>
          <pc:sldMk cId="3956191682" sldId="411"/>
        </pc:sldMkLst>
      </pc:sldChg>
      <pc:sldChg chg="addSp delSp modSp new mod">
        <pc:chgData name="Carol Greenlee" userId="e7810260-1ef9-468a-9b4d-d0f820dc5c69" providerId="ADAL" clId="{E1FE654E-DCA9-49C1-9FA7-BC26AACDFDB5}" dt="2023-01-27T17:39:53.670" v="3452" actId="20577"/>
        <pc:sldMkLst>
          <pc:docMk/>
          <pc:sldMk cId="1392134596" sldId="412"/>
        </pc:sldMkLst>
        <pc:spChg chg="mod">
          <ac:chgData name="Carol Greenlee" userId="e7810260-1ef9-468a-9b4d-d0f820dc5c69" providerId="ADAL" clId="{E1FE654E-DCA9-49C1-9FA7-BC26AACDFDB5}" dt="2023-01-27T17:39:53.670" v="3452" actId="20577"/>
          <ac:spMkLst>
            <pc:docMk/>
            <pc:sldMk cId="1392134596" sldId="412"/>
            <ac:spMk id="2" creationId="{E2C8ED26-1A66-F0C7-E43A-15DD7A0C2249}"/>
          </ac:spMkLst>
        </pc:spChg>
        <pc:spChg chg="del mod">
          <ac:chgData name="Carol Greenlee" userId="e7810260-1ef9-468a-9b4d-d0f820dc5c69" providerId="ADAL" clId="{E1FE654E-DCA9-49C1-9FA7-BC26AACDFDB5}" dt="2023-01-27T17:30:00.211" v="3333"/>
          <ac:spMkLst>
            <pc:docMk/>
            <pc:sldMk cId="1392134596" sldId="412"/>
            <ac:spMk id="3" creationId="{BC7FC4CD-B896-1DB4-A7C8-8E59E3FF7C46}"/>
          </ac:spMkLst>
        </pc:spChg>
        <pc:spChg chg="add mod">
          <ac:chgData name="Carol Greenlee" userId="e7810260-1ef9-468a-9b4d-d0f820dc5c69" providerId="ADAL" clId="{E1FE654E-DCA9-49C1-9FA7-BC26AACDFDB5}" dt="2023-01-27T17:37:40.527" v="3439" actId="1076"/>
          <ac:spMkLst>
            <pc:docMk/>
            <pc:sldMk cId="1392134596" sldId="412"/>
            <ac:spMk id="10" creationId="{DD0088C7-2628-B0DF-484B-E836C399F0D8}"/>
          </ac:spMkLst>
        </pc:spChg>
        <pc:picChg chg="add mod modCrop">
          <ac:chgData name="Carol Greenlee" userId="e7810260-1ef9-468a-9b4d-d0f820dc5c69" providerId="ADAL" clId="{E1FE654E-DCA9-49C1-9FA7-BC26AACDFDB5}" dt="2023-01-27T17:36:51.101" v="3382" actId="1076"/>
          <ac:picMkLst>
            <pc:docMk/>
            <pc:sldMk cId="1392134596" sldId="412"/>
            <ac:picMk id="4" creationId="{E9B264D2-0015-20E4-0C41-5DBDE932575E}"/>
          </ac:picMkLst>
        </pc:picChg>
        <pc:picChg chg="add mod modCrop">
          <ac:chgData name="Carol Greenlee" userId="e7810260-1ef9-468a-9b4d-d0f820dc5c69" providerId="ADAL" clId="{E1FE654E-DCA9-49C1-9FA7-BC26AACDFDB5}" dt="2023-01-27T17:36:29.244" v="3377" actId="14100"/>
          <ac:picMkLst>
            <pc:docMk/>
            <pc:sldMk cId="1392134596" sldId="412"/>
            <ac:picMk id="5" creationId="{A1E09D1F-1F98-5608-F721-76559389E772}"/>
          </ac:picMkLst>
        </pc:picChg>
        <pc:picChg chg="add mod">
          <ac:chgData name="Carol Greenlee" userId="e7810260-1ef9-468a-9b4d-d0f820dc5c69" providerId="ADAL" clId="{E1FE654E-DCA9-49C1-9FA7-BC26AACDFDB5}" dt="2023-01-27T17:36:24.922" v="3376" actId="14100"/>
          <ac:picMkLst>
            <pc:docMk/>
            <pc:sldMk cId="1392134596" sldId="412"/>
            <ac:picMk id="6" creationId="{8B49CFD0-1275-88C3-22B6-C2E7B5328058}"/>
          </ac:picMkLst>
        </pc:picChg>
        <pc:picChg chg="add mod">
          <ac:chgData name="Carol Greenlee" userId="e7810260-1ef9-468a-9b4d-d0f820dc5c69" providerId="ADAL" clId="{E1FE654E-DCA9-49C1-9FA7-BC26AACDFDB5}" dt="2023-01-27T17:36:47.022" v="3380" actId="14100"/>
          <ac:picMkLst>
            <pc:docMk/>
            <pc:sldMk cId="1392134596" sldId="412"/>
            <ac:picMk id="7" creationId="{94C6FF74-56F7-492D-2D5C-09885CC6B788}"/>
          </ac:picMkLst>
        </pc:picChg>
        <pc:picChg chg="add mod">
          <ac:chgData name="Carol Greenlee" userId="e7810260-1ef9-468a-9b4d-d0f820dc5c69" providerId="ADAL" clId="{E1FE654E-DCA9-49C1-9FA7-BC26AACDFDB5}" dt="2023-01-27T17:36:17.527" v="3374" actId="1076"/>
          <ac:picMkLst>
            <pc:docMk/>
            <pc:sldMk cId="1392134596" sldId="412"/>
            <ac:picMk id="8" creationId="{5991BA0D-7BF6-2631-6A7C-32619380932D}"/>
          </ac:picMkLst>
        </pc:picChg>
        <pc:picChg chg="add mod">
          <ac:chgData name="Carol Greenlee" userId="e7810260-1ef9-468a-9b4d-d0f820dc5c69" providerId="ADAL" clId="{E1FE654E-DCA9-49C1-9FA7-BC26AACDFDB5}" dt="2023-01-27T17:36:36.118" v="3379" actId="1076"/>
          <ac:picMkLst>
            <pc:docMk/>
            <pc:sldMk cId="1392134596" sldId="412"/>
            <ac:picMk id="9" creationId="{18FDDA22-F8E3-8DCF-C580-800F5FAD2D44}"/>
          </ac:picMkLst>
        </pc:picChg>
      </pc:sldChg>
      <pc:sldChg chg="addSp modSp new mod">
        <pc:chgData name="Carol Greenlee" userId="e7810260-1ef9-468a-9b4d-d0f820dc5c69" providerId="ADAL" clId="{E1FE654E-DCA9-49C1-9FA7-BC26AACDFDB5}" dt="2023-01-30T14:38:59.410" v="3784" actId="255"/>
        <pc:sldMkLst>
          <pc:docMk/>
          <pc:sldMk cId="4094619000" sldId="421"/>
        </pc:sldMkLst>
        <pc:spChg chg="add mod">
          <ac:chgData name="Carol Greenlee" userId="e7810260-1ef9-468a-9b4d-d0f820dc5c69" providerId="ADAL" clId="{E1FE654E-DCA9-49C1-9FA7-BC26AACDFDB5}" dt="2023-01-30T14:38:59.410" v="3784" actId="255"/>
          <ac:spMkLst>
            <pc:docMk/>
            <pc:sldMk cId="4094619000" sldId="421"/>
            <ac:spMk id="4" creationId="{75144ACF-42A1-A8C2-CFAC-EAB0829B49EB}"/>
          </ac:spMkLst>
        </pc:spChg>
        <pc:spChg chg="add mod">
          <ac:chgData name="Carol Greenlee" userId="e7810260-1ef9-468a-9b4d-d0f820dc5c69" providerId="ADAL" clId="{E1FE654E-DCA9-49C1-9FA7-BC26AACDFDB5}" dt="2023-01-30T14:38:22.326" v="3782" actId="20577"/>
          <ac:spMkLst>
            <pc:docMk/>
            <pc:sldMk cId="4094619000" sldId="421"/>
            <ac:spMk id="5" creationId="{A85D53E2-8A54-61A6-0473-CA012B7F70A6}"/>
          </ac:spMkLst>
        </pc:spChg>
        <pc:picChg chg="add mod">
          <ac:chgData name="Carol Greenlee" userId="e7810260-1ef9-468a-9b4d-d0f820dc5c69" providerId="ADAL" clId="{E1FE654E-DCA9-49C1-9FA7-BC26AACDFDB5}" dt="2023-01-30T14:34:11.343" v="3604" actId="1076"/>
          <ac:picMkLst>
            <pc:docMk/>
            <pc:sldMk cId="4094619000" sldId="421"/>
            <ac:picMk id="2" creationId="{606418C9-C944-14BC-EC2D-9D9DA7E984AC}"/>
          </ac:picMkLst>
        </pc:picChg>
        <pc:picChg chg="add mod modCrop">
          <ac:chgData name="Carol Greenlee" userId="e7810260-1ef9-468a-9b4d-d0f820dc5c69" providerId="ADAL" clId="{E1FE654E-DCA9-49C1-9FA7-BC26AACDFDB5}" dt="2023-01-30T14:35:51.347" v="3634" actId="1076"/>
          <ac:picMkLst>
            <pc:docMk/>
            <pc:sldMk cId="4094619000" sldId="421"/>
            <ac:picMk id="3" creationId="{272C3AFB-7B0D-99DE-1D62-D263540D1A26}"/>
          </ac:picMkLst>
        </pc:picChg>
      </pc:sldChg>
      <pc:sldMasterChg chg="add addSldLayout">
        <pc:chgData name="Carol Greenlee" userId="e7810260-1ef9-468a-9b4d-d0f820dc5c69" providerId="ADAL" clId="{E1FE654E-DCA9-49C1-9FA7-BC26AACDFDB5}" dt="2023-01-27T13:47:38.148" v="3258" actId="27028"/>
        <pc:sldMasterMkLst>
          <pc:docMk/>
          <pc:sldMasterMk cId="2497824464" sldId="2147483663"/>
        </pc:sldMasterMkLst>
        <pc:sldLayoutChg chg="add">
          <pc:chgData name="Carol Greenlee" userId="e7810260-1ef9-468a-9b4d-d0f820dc5c69" providerId="ADAL" clId="{E1FE654E-DCA9-49C1-9FA7-BC26AACDFDB5}" dt="2023-01-27T13:47:38.148" v="3258" actId="27028"/>
          <pc:sldLayoutMkLst>
            <pc:docMk/>
            <pc:sldMasterMk cId="2497824464" sldId="2147483663"/>
            <pc:sldLayoutMk cId="3344160140" sldId="2147483664"/>
          </pc:sldLayoutMkLst>
        </pc:sldLayoutChg>
      </pc:sldMasterChg>
    </pc:docChg>
  </pc:docChgLst>
  <pc:docChgLst>
    <pc:chgData name="Carol Greenlee" userId="e7810260-1ef9-468a-9b4d-d0f820dc5c69" providerId="ADAL" clId="{EECE2FCB-6935-45FB-9EEC-116C7A6CF645}"/>
    <pc:docChg chg="undo custSel addSld delSld modSld sldOrd">
      <pc:chgData name="Carol Greenlee" userId="e7810260-1ef9-468a-9b4d-d0f820dc5c69" providerId="ADAL" clId="{EECE2FCB-6935-45FB-9EEC-116C7A6CF645}" dt="2023-01-30T19:22:30.019" v="167" actId="1076"/>
      <pc:docMkLst>
        <pc:docMk/>
      </pc:docMkLst>
      <pc:sldChg chg="modSp mod">
        <pc:chgData name="Carol Greenlee" userId="e7810260-1ef9-468a-9b4d-d0f820dc5c69" providerId="ADAL" clId="{EECE2FCB-6935-45FB-9EEC-116C7A6CF645}" dt="2023-01-30T19:10:56.680" v="157" actId="14100"/>
        <pc:sldMkLst>
          <pc:docMk/>
          <pc:sldMk cId="4251664520" sldId="318"/>
        </pc:sldMkLst>
        <pc:spChg chg="mod">
          <ac:chgData name="Carol Greenlee" userId="e7810260-1ef9-468a-9b4d-d0f820dc5c69" providerId="ADAL" clId="{EECE2FCB-6935-45FB-9EEC-116C7A6CF645}" dt="2023-01-30T19:10:56.680" v="157" actId="14100"/>
          <ac:spMkLst>
            <pc:docMk/>
            <pc:sldMk cId="4251664520" sldId="318"/>
            <ac:spMk id="3" creationId="{00000000-0000-0000-0000-000000000000}"/>
          </ac:spMkLst>
        </pc:spChg>
      </pc:sldChg>
      <pc:sldChg chg="delSp modSp mod">
        <pc:chgData name="Carol Greenlee" userId="e7810260-1ef9-468a-9b4d-d0f820dc5c69" providerId="ADAL" clId="{EECE2FCB-6935-45FB-9EEC-116C7A6CF645}" dt="2023-01-30T19:18:12.737" v="165" actId="1076"/>
        <pc:sldMkLst>
          <pc:docMk/>
          <pc:sldMk cId="9616831" sldId="331"/>
        </pc:sldMkLst>
        <pc:picChg chg="mod">
          <ac:chgData name="Carol Greenlee" userId="e7810260-1ef9-468a-9b4d-d0f820dc5c69" providerId="ADAL" clId="{EECE2FCB-6935-45FB-9EEC-116C7A6CF645}" dt="2023-01-30T19:18:12.737" v="165" actId="1076"/>
          <ac:picMkLst>
            <pc:docMk/>
            <pc:sldMk cId="9616831" sldId="331"/>
            <ac:picMk id="2" creationId="{C902A58E-9F60-0850-10EF-FB0679C4593F}"/>
          </ac:picMkLst>
        </pc:picChg>
        <pc:picChg chg="del">
          <ac:chgData name="Carol Greenlee" userId="e7810260-1ef9-468a-9b4d-d0f820dc5c69" providerId="ADAL" clId="{EECE2FCB-6935-45FB-9EEC-116C7A6CF645}" dt="2023-01-30T19:18:04.727" v="162" actId="21"/>
          <ac:picMkLst>
            <pc:docMk/>
            <pc:sldMk cId="9616831" sldId="331"/>
            <ac:picMk id="4" creationId="{7A1A3FD9-D209-4ED1-A949-9CD2FC7BD18B}"/>
          </ac:picMkLst>
        </pc:picChg>
      </pc:sldChg>
      <pc:sldChg chg="ord">
        <pc:chgData name="Carol Greenlee" userId="e7810260-1ef9-468a-9b4d-d0f820dc5c69" providerId="ADAL" clId="{EECE2FCB-6935-45FB-9EEC-116C7A6CF645}" dt="2023-01-30T19:12:51.324" v="159"/>
        <pc:sldMkLst>
          <pc:docMk/>
          <pc:sldMk cId="2874016351" sldId="342"/>
        </pc:sldMkLst>
      </pc:sldChg>
      <pc:sldChg chg="addSp modSp mod">
        <pc:chgData name="Carol Greenlee" userId="e7810260-1ef9-468a-9b4d-d0f820dc5c69" providerId="ADAL" clId="{EECE2FCB-6935-45FB-9EEC-116C7A6CF645}" dt="2023-01-27T20:28:55.504" v="24" actId="1076"/>
        <pc:sldMkLst>
          <pc:docMk/>
          <pc:sldMk cId="3357655507" sldId="368"/>
        </pc:sldMkLst>
        <pc:spChg chg="mod">
          <ac:chgData name="Carol Greenlee" userId="e7810260-1ef9-468a-9b4d-d0f820dc5c69" providerId="ADAL" clId="{EECE2FCB-6935-45FB-9EEC-116C7A6CF645}" dt="2023-01-27T20:28:24.114" v="16" actId="27636"/>
          <ac:spMkLst>
            <pc:docMk/>
            <pc:sldMk cId="3357655507" sldId="368"/>
            <ac:spMk id="4" creationId="{99990E05-E29C-DC5C-9C9A-22EF0AA0DBF2}"/>
          </ac:spMkLst>
        </pc:spChg>
        <pc:spChg chg="mod">
          <ac:chgData name="Carol Greenlee" userId="e7810260-1ef9-468a-9b4d-d0f820dc5c69" providerId="ADAL" clId="{EECE2FCB-6935-45FB-9EEC-116C7A6CF645}" dt="2023-01-27T20:28:25.917" v="18" actId="5793"/>
          <ac:spMkLst>
            <pc:docMk/>
            <pc:sldMk cId="3357655507" sldId="368"/>
            <ac:spMk id="6" creationId="{33A9094F-E8BE-0809-25E8-342CBBDC6318}"/>
          </ac:spMkLst>
        </pc:spChg>
        <pc:spChg chg="add mod">
          <ac:chgData name="Carol Greenlee" userId="e7810260-1ef9-468a-9b4d-d0f820dc5c69" providerId="ADAL" clId="{EECE2FCB-6935-45FB-9EEC-116C7A6CF645}" dt="2023-01-27T20:28:55.504" v="24" actId="1076"/>
          <ac:spMkLst>
            <pc:docMk/>
            <pc:sldMk cId="3357655507" sldId="368"/>
            <ac:spMk id="7" creationId="{E024F5C2-BDF8-CDB7-3765-70DCD276C9BA}"/>
          </ac:spMkLst>
        </pc:spChg>
      </pc:sldChg>
      <pc:sldChg chg="modSp mod">
        <pc:chgData name="Carol Greenlee" userId="e7810260-1ef9-468a-9b4d-d0f820dc5c69" providerId="ADAL" clId="{EECE2FCB-6935-45FB-9EEC-116C7A6CF645}" dt="2023-01-25T18:35:31.913" v="7" actId="255"/>
        <pc:sldMkLst>
          <pc:docMk/>
          <pc:sldMk cId="1403457219" sldId="373"/>
        </pc:sldMkLst>
        <pc:spChg chg="mod">
          <ac:chgData name="Carol Greenlee" userId="e7810260-1ef9-468a-9b4d-d0f820dc5c69" providerId="ADAL" clId="{EECE2FCB-6935-45FB-9EEC-116C7A6CF645}" dt="2023-01-25T18:35:31.913" v="7" actId="255"/>
          <ac:spMkLst>
            <pc:docMk/>
            <pc:sldMk cId="1403457219" sldId="373"/>
            <ac:spMk id="3" creationId="{5B0AE5E5-FC8F-0A70-C06F-21409CF02236}"/>
          </ac:spMkLst>
        </pc:spChg>
      </pc:sldChg>
      <pc:sldChg chg="ord">
        <pc:chgData name="Carol Greenlee" userId="e7810260-1ef9-468a-9b4d-d0f820dc5c69" providerId="ADAL" clId="{EECE2FCB-6935-45FB-9EEC-116C7A6CF645}" dt="2023-01-27T20:31:03.956" v="38"/>
        <pc:sldMkLst>
          <pc:docMk/>
          <pc:sldMk cId="1825272938" sldId="374"/>
        </pc:sldMkLst>
      </pc:sldChg>
      <pc:sldChg chg="modSp mod">
        <pc:chgData name="Carol Greenlee" userId="e7810260-1ef9-468a-9b4d-d0f820dc5c69" providerId="ADAL" clId="{EECE2FCB-6935-45FB-9EEC-116C7A6CF645}" dt="2023-01-25T18:39:02.287" v="14" actId="1076"/>
        <pc:sldMkLst>
          <pc:docMk/>
          <pc:sldMk cId="488588873" sldId="381"/>
        </pc:sldMkLst>
        <pc:spChg chg="mod">
          <ac:chgData name="Carol Greenlee" userId="e7810260-1ef9-468a-9b4d-d0f820dc5c69" providerId="ADAL" clId="{EECE2FCB-6935-45FB-9EEC-116C7A6CF645}" dt="2023-01-25T18:38:32.194" v="11" actId="20577"/>
          <ac:spMkLst>
            <pc:docMk/>
            <pc:sldMk cId="488588873" sldId="381"/>
            <ac:spMk id="2" creationId="{EDF70032-3C69-7D1E-6BD4-4A09624F2B9B}"/>
          </ac:spMkLst>
        </pc:spChg>
        <pc:spChg chg="mod">
          <ac:chgData name="Carol Greenlee" userId="e7810260-1ef9-468a-9b4d-d0f820dc5c69" providerId="ADAL" clId="{EECE2FCB-6935-45FB-9EEC-116C7A6CF645}" dt="2023-01-25T18:38:57.037" v="13" actId="255"/>
          <ac:spMkLst>
            <pc:docMk/>
            <pc:sldMk cId="488588873" sldId="381"/>
            <ac:spMk id="3" creationId="{D783C93F-E4A7-3AE7-51D2-2B519FD13133}"/>
          </ac:spMkLst>
        </pc:spChg>
        <pc:spChg chg="mod">
          <ac:chgData name="Carol Greenlee" userId="e7810260-1ef9-468a-9b4d-d0f820dc5c69" providerId="ADAL" clId="{EECE2FCB-6935-45FB-9EEC-116C7A6CF645}" dt="2023-01-25T18:39:02.287" v="14" actId="1076"/>
          <ac:spMkLst>
            <pc:docMk/>
            <pc:sldMk cId="488588873" sldId="381"/>
            <ac:spMk id="5" creationId="{727189A4-525E-F3A9-565F-813236A2F49B}"/>
          </ac:spMkLst>
        </pc:spChg>
      </pc:sldChg>
      <pc:sldChg chg="addSp modSp mod">
        <pc:chgData name="Carol Greenlee" userId="e7810260-1ef9-468a-9b4d-d0f820dc5c69" providerId="ADAL" clId="{EECE2FCB-6935-45FB-9EEC-116C7A6CF645}" dt="2023-01-30T19:22:30.019" v="167" actId="1076"/>
        <pc:sldMkLst>
          <pc:docMk/>
          <pc:sldMk cId="4141558460" sldId="397"/>
        </pc:sldMkLst>
        <pc:picChg chg="add mod">
          <ac:chgData name="Carol Greenlee" userId="e7810260-1ef9-468a-9b4d-d0f820dc5c69" providerId="ADAL" clId="{EECE2FCB-6935-45FB-9EEC-116C7A6CF645}" dt="2023-01-30T19:22:30.019" v="167" actId="1076"/>
          <ac:picMkLst>
            <pc:docMk/>
            <pc:sldMk cId="4141558460" sldId="397"/>
            <ac:picMk id="4" creationId="{A36417BA-762C-C700-179E-9A8D9E264C78}"/>
          </ac:picMkLst>
        </pc:picChg>
      </pc:sldChg>
      <pc:sldChg chg="ord">
        <pc:chgData name="Carol Greenlee" userId="e7810260-1ef9-468a-9b4d-d0f820dc5c69" providerId="ADAL" clId="{EECE2FCB-6935-45FB-9EEC-116C7A6CF645}" dt="2023-01-27T20:33:53.516" v="151"/>
        <pc:sldMkLst>
          <pc:docMk/>
          <pc:sldMk cId="3765873937" sldId="407"/>
        </pc:sldMkLst>
      </pc:sldChg>
      <pc:sldChg chg="modSp mod">
        <pc:chgData name="Carol Greenlee" userId="e7810260-1ef9-468a-9b4d-d0f820dc5c69" providerId="ADAL" clId="{EECE2FCB-6935-45FB-9EEC-116C7A6CF645}" dt="2023-01-30T19:16:46.722" v="161" actId="1076"/>
        <pc:sldMkLst>
          <pc:docMk/>
          <pc:sldMk cId="1392134596" sldId="412"/>
        </pc:sldMkLst>
        <pc:spChg chg="mod">
          <ac:chgData name="Carol Greenlee" userId="e7810260-1ef9-468a-9b4d-d0f820dc5c69" providerId="ADAL" clId="{EECE2FCB-6935-45FB-9EEC-116C7A6CF645}" dt="2023-01-30T19:16:46.722" v="161" actId="1076"/>
          <ac:spMkLst>
            <pc:docMk/>
            <pc:sldMk cId="1392134596" sldId="412"/>
            <ac:spMk id="10" creationId="{DD0088C7-2628-B0DF-484B-E836C399F0D8}"/>
          </ac:spMkLst>
        </pc:spChg>
      </pc:sldChg>
      <pc:sldChg chg="add ord">
        <pc:chgData name="Carol Greenlee" userId="e7810260-1ef9-468a-9b4d-d0f820dc5c69" providerId="ADAL" clId="{EECE2FCB-6935-45FB-9EEC-116C7A6CF645}" dt="2023-01-27T20:29:50.413" v="27"/>
        <pc:sldMkLst>
          <pc:docMk/>
          <pc:sldMk cId="1085605100" sldId="413"/>
        </pc:sldMkLst>
      </pc:sldChg>
      <pc:sldChg chg="add ord">
        <pc:chgData name="Carol Greenlee" userId="e7810260-1ef9-468a-9b4d-d0f820dc5c69" providerId="ADAL" clId="{EECE2FCB-6935-45FB-9EEC-116C7A6CF645}" dt="2023-01-27T20:30:23.021" v="30"/>
        <pc:sldMkLst>
          <pc:docMk/>
          <pc:sldMk cId="3591176317" sldId="414"/>
        </pc:sldMkLst>
      </pc:sldChg>
      <pc:sldChg chg="add ord">
        <pc:chgData name="Carol Greenlee" userId="e7810260-1ef9-468a-9b4d-d0f820dc5c69" providerId="ADAL" clId="{EECE2FCB-6935-45FB-9EEC-116C7A6CF645}" dt="2023-01-27T20:30:42.967" v="33"/>
        <pc:sldMkLst>
          <pc:docMk/>
          <pc:sldMk cId="561933395" sldId="415"/>
        </pc:sldMkLst>
      </pc:sldChg>
      <pc:sldChg chg="modSp add mod ord">
        <pc:chgData name="Carol Greenlee" userId="e7810260-1ef9-468a-9b4d-d0f820dc5c69" providerId="ADAL" clId="{EECE2FCB-6935-45FB-9EEC-116C7A6CF645}" dt="2023-01-30T19:10:28.113" v="156" actId="14100"/>
        <pc:sldMkLst>
          <pc:docMk/>
          <pc:sldMk cId="1427780766" sldId="416"/>
        </pc:sldMkLst>
        <pc:spChg chg="mod">
          <ac:chgData name="Carol Greenlee" userId="e7810260-1ef9-468a-9b4d-d0f820dc5c69" providerId="ADAL" clId="{EECE2FCB-6935-45FB-9EEC-116C7A6CF645}" dt="2023-01-30T19:10:28.113" v="156" actId="14100"/>
          <ac:spMkLst>
            <pc:docMk/>
            <pc:sldMk cId="1427780766" sldId="416"/>
            <ac:spMk id="3" creationId="{00000000-0000-0000-0000-000000000000}"/>
          </ac:spMkLst>
        </pc:spChg>
      </pc:sldChg>
      <pc:sldChg chg="delSp modSp new mod">
        <pc:chgData name="Carol Greenlee" userId="e7810260-1ef9-468a-9b4d-d0f820dc5c69" providerId="ADAL" clId="{EECE2FCB-6935-45FB-9EEC-116C7A6CF645}" dt="2023-01-27T20:31:56.384" v="76" actId="20577"/>
        <pc:sldMkLst>
          <pc:docMk/>
          <pc:sldMk cId="461227896" sldId="417"/>
        </pc:sldMkLst>
        <pc:spChg chg="mod">
          <ac:chgData name="Carol Greenlee" userId="e7810260-1ef9-468a-9b4d-d0f820dc5c69" providerId="ADAL" clId="{EECE2FCB-6935-45FB-9EEC-116C7A6CF645}" dt="2023-01-27T20:31:56.384" v="76" actId="20577"/>
          <ac:spMkLst>
            <pc:docMk/>
            <pc:sldMk cId="461227896" sldId="417"/>
            <ac:spMk id="2" creationId="{76A50F39-4F2A-111C-B4B3-C704277DE712}"/>
          </ac:spMkLst>
        </pc:spChg>
        <pc:spChg chg="del">
          <ac:chgData name="Carol Greenlee" userId="e7810260-1ef9-468a-9b4d-d0f820dc5c69" providerId="ADAL" clId="{EECE2FCB-6935-45FB-9EEC-116C7A6CF645}" dt="2023-01-27T20:31:52.204" v="69" actId="21"/>
          <ac:spMkLst>
            <pc:docMk/>
            <pc:sldMk cId="461227896" sldId="417"/>
            <ac:spMk id="3" creationId="{72AFC79E-CCC7-DC7D-74AF-836C49F75707}"/>
          </ac:spMkLst>
        </pc:spChg>
      </pc:sldChg>
      <pc:sldChg chg="modSp new mod">
        <pc:chgData name="Carol Greenlee" userId="e7810260-1ef9-468a-9b4d-d0f820dc5c69" providerId="ADAL" clId="{EECE2FCB-6935-45FB-9EEC-116C7A6CF645}" dt="2023-01-27T20:32:22.232" v="100" actId="1076"/>
        <pc:sldMkLst>
          <pc:docMk/>
          <pc:sldMk cId="3429240666" sldId="418"/>
        </pc:sldMkLst>
        <pc:spChg chg="mod">
          <ac:chgData name="Carol Greenlee" userId="e7810260-1ef9-468a-9b4d-d0f820dc5c69" providerId="ADAL" clId="{EECE2FCB-6935-45FB-9EEC-116C7A6CF645}" dt="2023-01-27T20:32:22.232" v="100" actId="1076"/>
          <ac:spMkLst>
            <pc:docMk/>
            <pc:sldMk cId="3429240666" sldId="418"/>
            <ac:spMk id="2" creationId="{EB6A4A3F-5E99-7EF4-1706-FD5819626F4D}"/>
          </ac:spMkLst>
        </pc:spChg>
      </pc:sldChg>
      <pc:sldChg chg="new del">
        <pc:chgData name="Carol Greenlee" userId="e7810260-1ef9-468a-9b4d-d0f820dc5c69" providerId="ADAL" clId="{EECE2FCB-6935-45FB-9EEC-116C7A6CF645}" dt="2023-01-27T20:33:08.013" v="103" actId="2696"/>
        <pc:sldMkLst>
          <pc:docMk/>
          <pc:sldMk cId="3574073928" sldId="419"/>
        </pc:sldMkLst>
      </pc:sldChg>
      <pc:sldChg chg="modSp new mod">
        <pc:chgData name="Carol Greenlee" userId="e7810260-1ef9-468a-9b4d-d0f820dc5c69" providerId="ADAL" clId="{EECE2FCB-6935-45FB-9EEC-116C7A6CF645}" dt="2023-01-27T20:33:31.392" v="149" actId="1076"/>
        <pc:sldMkLst>
          <pc:docMk/>
          <pc:sldMk cId="407401729" sldId="420"/>
        </pc:sldMkLst>
        <pc:spChg chg="mod">
          <ac:chgData name="Carol Greenlee" userId="e7810260-1ef9-468a-9b4d-d0f820dc5c69" providerId="ADAL" clId="{EECE2FCB-6935-45FB-9EEC-116C7A6CF645}" dt="2023-01-27T20:33:31.392" v="149" actId="1076"/>
          <ac:spMkLst>
            <pc:docMk/>
            <pc:sldMk cId="407401729" sldId="420"/>
            <ac:spMk id="2" creationId="{5653343B-8A82-4B63-8A1E-3BADC0D9FB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317701-5A06-45AA-8257-32058D104A06}" type="datetimeFigureOut">
              <a:rPr lang="en-US" smtClean="0"/>
              <a:t>1/23/2023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2B05B1-5D0E-4723-AEC1-5D39B2F5FE83}" type="slidenum">
              <a:rPr lang="en-US" smtClean="0"/>
              <a:t>‹#›</a:t>
            </a:fld>
            <a:endParaRPr lang="en-US"/>
          </a:p>
        </p:txBody>
      </p:sp>
    </p:spTree>
    <p:extLst>
      <p:ext uri="{BB962C8B-B14F-4D97-AF65-F5344CB8AC3E}">
        <p14:creationId xmlns:p14="http://schemas.microsoft.com/office/powerpoint/2010/main" val="77640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abetesjournals.org/care/article/46/Supplement_1/S203/148042/12-Retinopathy-Neuropathy-and-Foot-Care-Standards"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diabetesjournals.org/compendia/article/2022/1/1/147001/Diagnosis-and-Treatment-of-Painful-Diabeti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598FC-4FC1-42DC-B2A4-29E6C3CE2A72}" type="slidenum">
              <a:rPr lang="en-US" smtClean="0"/>
              <a:t>11</a:t>
            </a:fld>
            <a:endParaRPr lang="en-US"/>
          </a:p>
        </p:txBody>
      </p:sp>
    </p:spTree>
    <p:extLst>
      <p:ext uri="{BB962C8B-B14F-4D97-AF65-F5344CB8AC3E}">
        <p14:creationId xmlns:p14="http://schemas.microsoft.com/office/powerpoint/2010/main" val="327674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https://diabetesjournals.org/care/article/34/7/1517/38624/The-Ipswich-Touch-TestA-simple-and-novel-method-to </a:t>
            </a:r>
          </a:p>
        </p:txBody>
      </p:sp>
      <p:sp>
        <p:nvSpPr>
          <p:cNvPr id="4" name="Slide Number Placeholder 3"/>
          <p:cNvSpPr>
            <a:spLocks noGrp="1"/>
          </p:cNvSpPr>
          <p:nvPr>
            <p:ph type="sldNum" sz="quarter" idx="5"/>
          </p:nvPr>
        </p:nvSpPr>
        <p:spPr/>
        <p:txBody>
          <a:bodyPr/>
          <a:lstStyle/>
          <a:p>
            <a:fld id="{222B05B1-5D0E-4723-AEC1-5D39B2F5FE83}" type="slidenum">
              <a:rPr lang="en-US" smtClean="0"/>
              <a:t>38</a:t>
            </a:fld>
            <a:endParaRPr lang="en-US"/>
          </a:p>
        </p:txBody>
      </p:sp>
    </p:spTree>
    <p:extLst>
      <p:ext uri="{BB962C8B-B14F-4D97-AF65-F5344CB8AC3E}">
        <p14:creationId xmlns:p14="http://schemas.microsoft.com/office/powerpoint/2010/main" val="282808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want to do well when we “test” them – use word “check” – many people try to guess when they can’t feel for sure –by using methods to try to reduce guessing, we are not trying to trick them but trying to get accurate assessment</a:t>
            </a:r>
          </a:p>
        </p:txBody>
      </p:sp>
      <p:sp>
        <p:nvSpPr>
          <p:cNvPr id="4" name="Slide Number Placeholder 3"/>
          <p:cNvSpPr>
            <a:spLocks noGrp="1"/>
          </p:cNvSpPr>
          <p:nvPr>
            <p:ph type="sldNum" sz="quarter" idx="5"/>
          </p:nvPr>
        </p:nvSpPr>
        <p:spPr/>
        <p:txBody>
          <a:bodyPr/>
          <a:lstStyle/>
          <a:p>
            <a:fld id="{222B05B1-5D0E-4723-AEC1-5D39B2F5FE83}" type="slidenum">
              <a:rPr lang="en-US" smtClean="0"/>
              <a:t>39</a:t>
            </a:fld>
            <a:endParaRPr lang="en-US"/>
          </a:p>
        </p:txBody>
      </p:sp>
    </p:spTree>
    <p:extLst>
      <p:ext uri="{BB962C8B-B14F-4D97-AF65-F5344CB8AC3E}">
        <p14:creationId xmlns:p14="http://schemas.microsoft.com/office/powerpoint/2010/main" val="132410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Global Health Media video for example of this test being performed – good to know how to use it – it is equivalent to monofilament in identifying at-risk foot</a:t>
            </a:r>
          </a:p>
        </p:txBody>
      </p:sp>
      <p:sp>
        <p:nvSpPr>
          <p:cNvPr id="4" name="Slide Number Placeholder 3"/>
          <p:cNvSpPr>
            <a:spLocks noGrp="1"/>
          </p:cNvSpPr>
          <p:nvPr>
            <p:ph type="sldNum" sz="quarter" idx="5"/>
          </p:nvPr>
        </p:nvSpPr>
        <p:spPr/>
        <p:txBody>
          <a:bodyPr/>
          <a:lstStyle/>
          <a:p>
            <a:fld id="{222B05B1-5D0E-4723-AEC1-5D39B2F5FE83}" type="slidenum">
              <a:rPr lang="en-US" smtClean="0"/>
              <a:t>40</a:t>
            </a:fld>
            <a:endParaRPr lang="en-US"/>
          </a:p>
        </p:txBody>
      </p:sp>
    </p:spTree>
    <p:extLst>
      <p:ext uri="{BB962C8B-B14F-4D97-AF65-F5344CB8AC3E}">
        <p14:creationId xmlns:p14="http://schemas.microsoft.com/office/powerpoint/2010/main" val="132986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they tell you if they feel vibration, not just touch or temp – if they can’t feel vibration at all at the toe move to ankle bone - *if absent at toe &amp; ankle, you know patient has a high-risk foot - recommend have clinician perform testing beyond the ankle// many patients will have impaired vibration sensation but not total loss – they stop feeling the vibration while you still feel it – this still indicates large fiber damage and is an abnormal test</a:t>
            </a:r>
          </a:p>
        </p:txBody>
      </p:sp>
      <p:sp>
        <p:nvSpPr>
          <p:cNvPr id="4" name="Slide Number Placeholder 3"/>
          <p:cNvSpPr>
            <a:spLocks noGrp="1"/>
          </p:cNvSpPr>
          <p:nvPr>
            <p:ph type="sldNum" sz="quarter" idx="5"/>
          </p:nvPr>
        </p:nvSpPr>
        <p:spPr/>
        <p:txBody>
          <a:bodyPr/>
          <a:lstStyle/>
          <a:p>
            <a:fld id="{222B05B1-5D0E-4723-AEC1-5D39B2F5FE83}" type="slidenum">
              <a:rPr lang="en-US" smtClean="0"/>
              <a:t>41</a:t>
            </a:fld>
            <a:endParaRPr lang="en-US"/>
          </a:p>
        </p:txBody>
      </p:sp>
    </p:spTree>
    <p:extLst>
      <p:ext uri="{BB962C8B-B14F-4D97-AF65-F5344CB8AC3E}">
        <p14:creationId xmlns:p14="http://schemas.microsoft.com/office/powerpoint/2010/main" val="182129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444444"/>
                </a:solidFill>
                <a:effectLst/>
                <a:latin typeface="Roboto" panose="02000000000000000000" pitchFamily="2" charset="0"/>
              </a:rPr>
              <a:t>Neurologic Examination of the Foot: Pin Prick Testing – YouTube // pinprick and temp pick up earlier damage to smaller nerve fibers – can be part of annual check for DPN – see DPN recording</a:t>
            </a:r>
            <a:endParaRPr lang="en-US" b="0" i="0" u="sng" dirty="0">
              <a:solidFill>
                <a:srgbClr val="444444"/>
              </a:solidFill>
              <a:effectLst/>
              <a:latin typeface="Roboto" panose="02000000000000000000" pitchFamily="2" charset="0"/>
            </a:endParaRPr>
          </a:p>
          <a:p>
            <a:r>
              <a:rPr lang="en-US" dirty="0"/>
              <a:t> </a:t>
            </a:r>
          </a:p>
        </p:txBody>
      </p:sp>
      <p:sp>
        <p:nvSpPr>
          <p:cNvPr id="4" name="Slide Number Placeholder 3"/>
          <p:cNvSpPr>
            <a:spLocks noGrp="1"/>
          </p:cNvSpPr>
          <p:nvPr>
            <p:ph type="sldNum" sz="quarter" idx="5"/>
          </p:nvPr>
        </p:nvSpPr>
        <p:spPr/>
        <p:txBody>
          <a:bodyPr/>
          <a:lstStyle/>
          <a:p>
            <a:fld id="{222B05B1-5D0E-4723-AEC1-5D39B2F5FE83}" type="slidenum">
              <a:rPr lang="en-US" smtClean="0"/>
              <a:t>42</a:t>
            </a:fld>
            <a:endParaRPr lang="en-US"/>
          </a:p>
        </p:txBody>
      </p:sp>
    </p:spTree>
    <p:extLst>
      <p:ext uri="{BB962C8B-B14F-4D97-AF65-F5344CB8AC3E}">
        <p14:creationId xmlns:p14="http://schemas.microsoft.com/office/powerpoint/2010/main" val="105507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2023vstandards of care // in approach of being on their side, not judging the,  tell them you want to check next visit to be sure their feet stay in good shape – ask them to remove shoes whenever they come for visit – ask them to call if any red, raw spots, etc.// many athletic shoes work well (not the “barefoot” type of athletic shoe)</a:t>
            </a:r>
          </a:p>
        </p:txBody>
      </p:sp>
      <p:sp>
        <p:nvSpPr>
          <p:cNvPr id="4" name="Slide Number Placeholder 3"/>
          <p:cNvSpPr>
            <a:spLocks noGrp="1"/>
          </p:cNvSpPr>
          <p:nvPr>
            <p:ph type="sldNum" sz="quarter" idx="5"/>
          </p:nvPr>
        </p:nvSpPr>
        <p:spPr/>
        <p:txBody>
          <a:bodyPr/>
          <a:lstStyle/>
          <a:p>
            <a:fld id="{222B05B1-5D0E-4723-AEC1-5D39B2F5FE83}" type="slidenum">
              <a:rPr lang="en-US" smtClean="0"/>
              <a:t>45</a:t>
            </a:fld>
            <a:endParaRPr lang="en-US"/>
          </a:p>
        </p:txBody>
      </p:sp>
    </p:spTree>
    <p:extLst>
      <p:ext uri="{BB962C8B-B14F-4D97-AF65-F5344CB8AC3E}">
        <p14:creationId xmlns:p14="http://schemas.microsoft.com/office/powerpoint/2010/main" val="4533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https://lermagazine.com/article/monofilament-testing-withstands-critiques </a:t>
            </a:r>
          </a:p>
        </p:txBody>
      </p:sp>
      <p:sp>
        <p:nvSpPr>
          <p:cNvPr id="4" name="Slide Number Placeholder 3"/>
          <p:cNvSpPr>
            <a:spLocks noGrp="1"/>
          </p:cNvSpPr>
          <p:nvPr>
            <p:ph type="sldNum" sz="quarter" idx="5"/>
          </p:nvPr>
        </p:nvSpPr>
        <p:spPr/>
        <p:txBody>
          <a:bodyPr/>
          <a:lstStyle/>
          <a:p>
            <a:fld id="{222B05B1-5D0E-4723-AEC1-5D39B2F5FE83}" type="slidenum">
              <a:rPr lang="en-US" smtClean="0"/>
              <a:t>50</a:t>
            </a:fld>
            <a:endParaRPr lang="en-US"/>
          </a:p>
        </p:txBody>
      </p:sp>
    </p:spTree>
    <p:extLst>
      <p:ext uri="{BB962C8B-B14F-4D97-AF65-F5344CB8AC3E}">
        <p14:creationId xmlns:p14="http://schemas.microsoft.com/office/powerpoint/2010/main" val="1170630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More detail on upcoming Tribal Diabetes ECHO session – also see videos at end of slide deck  --  if you see deformities or skin lesions very important to check shoes</a:t>
            </a:r>
          </a:p>
        </p:txBody>
      </p:sp>
      <p:sp>
        <p:nvSpPr>
          <p:cNvPr id="4" name="Slide Number Placeholder 3"/>
          <p:cNvSpPr>
            <a:spLocks noGrp="1"/>
          </p:cNvSpPr>
          <p:nvPr>
            <p:ph type="sldNum" sz="quarter" idx="5"/>
          </p:nvPr>
        </p:nvSpPr>
        <p:spPr/>
        <p:txBody>
          <a:bodyPr/>
          <a:lstStyle/>
          <a:p>
            <a:fld id="{222B05B1-5D0E-4723-AEC1-5D39B2F5FE83}" type="slidenum">
              <a:rPr lang="en-US" smtClean="0"/>
              <a:t>53</a:t>
            </a:fld>
            <a:endParaRPr lang="en-US"/>
          </a:p>
        </p:txBody>
      </p:sp>
    </p:spTree>
    <p:extLst>
      <p:ext uri="{BB962C8B-B14F-4D97-AF65-F5344CB8AC3E}">
        <p14:creationId xmlns:p14="http://schemas.microsoft.com/office/powerpoint/2010/main" val="271944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want to do well when we “test” them – use word “check” – many people try to guess when they can’t feel for sure –by using methods to try to reduce guessing, we are not trying to trick them but trying to get accurate assessment</a:t>
            </a:r>
          </a:p>
        </p:txBody>
      </p:sp>
      <p:sp>
        <p:nvSpPr>
          <p:cNvPr id="4" name="Slide Number Placeholder 3"/>
          <p:cNvSpPr>
            <a:spLocks noGrp="1"/>
          </p:cNvSpPr>
          <p:nvPr>
            <p:ph type="sldNum" sz="quarter" idx="5"/>
          </p:nvPr>
        </p:nvSpPr>
        <p:spPr/>
        <p:txBody>
          <a:bodyPr/>
          <a:lstStyle/>
          <a:p>
            <a:fld id="{222B05B1-5D0E-4723-AEC1-5D39B2F5FE83}" type="slidenum">
              <a:rPr lang="en-US" smtClean="0"/>
              <a:t>55</a:t>
            </a:fld>
            <a:endParaRPr lang="en-US"/>
          </a:p>
        </p:txBody>
      </p:sp>
    </p:spTree>
    <p:extLst>
      <p:ext uri="{BB962C8B-B14F-4D97-AF65-F5344CB8AC3E}">
        <p14:creationId xmlns:p14="http://schemas.microsoft.com/office/powerpoint/2010/main" val="1107869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12. Retinopathy, Neuropathy, and Foot Care: Standards of Care in Diabetes—2023 | Diabetes Care | American Diabetes Association (diabetesjournals.org)</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https://diabetesjournals.org/compendia/article/2022/1/1/147001/Diagnosis-and-Treatment-of-Painful-Diabetic</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a:p>
            <a:endParaRPr lang="en-US"/>
          </a:p>
        </p:txBody>
      </p:sp>
      <p:sp>
        <p:nvSpPr>
          <p:cNvPr id="4" name="Slide Number Placeholder 3"/>
          <p:cNvSpPr>
            <a:spLocks noGrp="1"/>
          </p:cNvSpPr>
          <p:nvPr>
            <p:ph type="sldNum" sz="quarter" idx="5"/>
          </p:nvPr>
        </p:nvSpPr>
        <p:spPr/>
        <p:txBody>
          <a:bodyPr/>
          <a:lstStyle/>
          <a:p>
            <a:fld id="{222B05B1-5D0E-4723-AEC1-5D39B2F5FE83}" type="slidenum">
              <a:rPr lang="en-US" smtClean="0"/>
              <a:t>59</a:t>
            </a:fld>
            <a:endParaRPr lang="en-US"/>
          </a:p>
        </p:txBody>
      </p:sp>
    </p:spTree>
    <p:extLst>
      <p:ext uri="{BB962C8B-B14F-4D97-AF65-F5344CB8AC3E}">
        <p14:creationId xmlns:p14="http://schemas.microsoft.com/office/powerpoint/2010/main" val="143579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about prior amputations – also inspect for any associated raw or breakdown areas</a:t>
            </a:r>
          </a:p>
        </p:txBody>
      </p:sp>
      <p:sp>
        <p:nvSpPr>
          <p:cNvPr id="4" name="Slide Number Placeholder 3"/>
          <p:cNvSpPr>
            <a:spLocks noGrp="1"/>
          </p:cNvSpPr>
          <p:nvPr>
            <p:ph type="sldNum" sz="quarter" idx="5"/>
          </p:nvPr>
        </p:nvSpPr>
        <p:spPr/>
        <p:txBody>
          <a:bodyPr/>
          <a:lstStyle/>
          <a:p>
            <a:fld id="{222B05B1-5D0E-4723-AEC1-5D39B2F5FE83}" type="slidenum">
              <a:rPr lang="en-US" smtClean="0"/>
              <a:t>15</a:t>
            </a:fld>
            <a:endParaRPr lang="en-US"/>
          </a:p>
        </p:txBody>
      </p:sp>
    </p:spTree>
    <p:extLst>
      <p:ext uri="{BB962C8B-B14F-4D97-AF65-F5344CB8AC3E}">
        <p14:creationId xmlns:p14="http://schemas.microsoft.com/office/powerpoint/2010/main" val="793437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https://lermagazine.com/article/monofilament-testing-withstands-critiques </a:t>
            </a:r>
          </a:p>
          <a:p>
            <a:endParaRPr lang="en-US" dirty="0"/>
          </a:p>
        </p:txBody>
      </p:sp>
      <p:sp>
        <p:nvSpPr>
          <p:cNvPr id="4" name="Slide Number Placeholder 3"/>
          <p:cNvSpPr>
            <a:spLocks noGrp="1"/>
          </p:cNvSpPr>
          <p:nvPr>
            <p:ph type="sldNum" sz="quarter" idx="5"/>
          </p:nvPr>
        </p:nvSpPr>
        <p:spPr/>
        <p:txBody>
          <a:bodyPr/>
          <a:lstStyle/>
          <a:p>
            <a:fld id="{222B05B1-5D0E-4723-AEC1-5D39B2F5FE83}" type="slidenum">
              <a:rPr lang="en-US" smtClean="0"/>
              <a:t>62</a:t>
            </a:fld>
            <a:endParaRPr lang="en-US"/>
          </a:p>
        </p:txBody>
      </p:sp>
    </p:spTree>
    <p:extLst>
      <p:ext uri="{BB962C8B-B14F-4D97-AF65-F5344CB8AC3E}">
        <p14:creationId xmlns:p14="http://schemas.microsoft.com/office/powerpoint/2010/main" val="32874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an imbalance in the muscles, tendons or ligaments that normally hold the toe straight (neuropathy can cause atrophy of small muscles in the foot)– can also be worsened by shoes that are too short and cramp the toes – with the deformity, the tops of toes can rub so need deeper shoe</a:t>
            </a:r>
          </a:p>
        </p:txBody>
      </p:sp>
      <p:sp>
        <p:nvSpPr>
          <p:cNvPr id="4" name="Slide Number Placeholder 3"/>
          <p:cNvSpPr>
            <a:spLocks noGrp="1"/>
          </p:cNvSpPr>
          <p:nvPr>
            <p:ph type="sldNum" sz="quarter" idx="5"/>
          </p:nvPr>
        </p:nvSpPr>
        <p:spPr/>
        <p:txBody>
          <a:bodyPr/>
          <a:lstStyle/>
          <a:p>
            <a:fld id="{222B05B1-5D0E-4723-AEC1-5D39B2F5FE83}" type="slidenum">
              <a:rPr lang="en-US" smtClean="0"/>
              <a:t>16</a:t>
            </a:fld>
            <a:endParaRPr lang="en-US"/>
          </a:p>
        </p:txBody>
      </p:sp>
    </p:spTree>
    <p:extLst>
      <p:ext uri="{BB962C8B-B14F-4D97-AF65-F5344CB8AC3E}">
        <p14:creationId xmlns:p14="http://schemas.microsoft.com/office/powerpoint/2010/main" val="14685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B05B1-5D0E-4723-AEC1-5D39B2F5FE83}" type="slidenum">
              <a:rPr lang="en-US" smtClean="0"/>
              <a:t>19</a:t>
            </a:fld>
            <a:endParaRPr lang="en-US"/>
          </a:p>
        </p:txBody>
      </p:sp>
    </p:spTree>
    <p:extLst>
      <p:ext uri="{BB962C8B-B14F-4D97-AF65-F5344CB8AC3E}">
        <p14:creationId xmlns:p14="http://schemas.microsoft.com/office/powerpoint/2010/main" val="414003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skin barrier – more susceptible to damage (pressure, breakdown) and infection </a:t>
            </a:r>
          </a:p>
        </p:txBody>
      </p:sp>
      <p:sp>
        <p:nvSpPr>
          <p:cNvPr id="4" name="Slide Number Placeholder 3"/>
          <p:cNvSpPr>
            <a:spLocks noGrp="1"/>
          </p:cNvSpPr>
          <p:nvPr>
            <p:ph type="sldNum" sz="quarter" idx="5"/>
          </p:nvPr>
        </p:nvSpPr>
        <p:spPr/>
        <p:txBody>
          <a:bodyPr/>
          <a:lstStyle/>
          <a:p>
            <a:fld id="{222B05B1-5D0E-4723-AEC1-5D39B2F5FE83}" type="slidenum">
              <a:rPr lang="en-US" smtClean="0"/>
              <a:t>23</a:t>
            </a:fld>
            <a:endParaRPr lang="en-US"/>
          </a:p>
        </p:txBody>
      </p:sp>
    </p:spTree>
    <p:extLst>
      <p:ext uri="{BB962C8B-B14F-4D97-AF65-F5344CB8AC3E}">
        <p14:creationId xmlns:p14="http://schemas.microsoft.com/office/powerpoint/2010/main" val="630715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Corns and calluses are thick, hardened layers of skin that develop when the skin tries to protect itself against friction or pressure. With combo of claw toes and atrophy of plantar fat pads, can get rubbing on top of toes and increased pressure on ball of foot  and/or heel – this would normally cause pain when barefoot or thin sled shoes but with LOPS cannot detect and can result in calluses and ulcers. Fat pad atrophy can occur/worsen with aging, prolonged standing high-heel shoes or shoes that are too tight as well as diabetes</a:t>
            </a:r>
          </a:p>
        </p:txBody>
      </p:sp>
      <p:sp>
        <p:nvSpPr>
          <p:cNvPr id="4" name="Slide Number Placeholder 3"/>
          <p:cNvSpPr>
            <a:spLocks noGrp="1"/>
          </p:cNvSpPr>
          <p:nvPr>
            <p:ph type="sldNum" sz="quarter" idx="5"/>
          </p:nvPr>
        </p:nvSpPr>
        <p:spPr/>
        <p:txBody>
          <a:bodyPr/>
          <a:lstStyle/>
          <a:p>
            <a:fld id="{222B05B1-5D0E-4723-AEC1-5D39B2F5FE83}" type="slidenum">
              <a:rPr lang="en-US" smtClean="0"/>
              <a:t>25</a:t>
            </a:fld>
            <a:endParaRPr lang="en-US"/>
          </a:p>
        </p:txBody>
      </p:sp>
    </p:spTree>
    <p:extLst>
      <p:ext uri="{BB962C8B-B14F-4D97-AF65-F5344CB8AC3E}">
        <p14:creationId xmlns:p14="http://schemas.microsoft.com/office/powerpoint/2010/main" val="42555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callus builds up, it can cut off the blood supply to the skin below and damage the skin. The result can be a sore or an ulcer. Pain or bleeding is an indication that the deeper layers of skin have been affected. Ignoring these symptoms may result in otherwise avoidable complications, such as infection or ulceration</a:t>
            </a:r>
          </a:p>
          <a:p>
            <a:r>
              <a:rPr lang="en-US" dirty="0"/>
              <a:t>https://www.verywellhealth.com/corns-and-calluses </a:t>
            </a:r>
          </a:p>
        </p:txBody>
      </p:sp>
      <p:sp>
        <p:nvSpPr>
          <p:cNvPr id="4" name="Slide Number Placeholder 3"/>
          <p:cNvSpPr>
            <a:spLocks noGrp="1"/>
          </p:cNvSpPr>
          <p:nvPr>
            <p:ph type="sldNum" sz="quarter" idx="5"/>
          </p:nvPr>
        </p:nvSpPr>
        <p:spPr/>
        <p:txBody>
          <a:bodyPr/>
          <a:lstStyle/>
          <a:p>
            <a:fld id="{222B05B1-5D0E-4723-AEC1-5D39B2F5FE83}" type="slidenum">
              <a:rPr lang="en-US" smtClean="0"/>
              <a:t>26</a:t>
            </a:fld>
            <a:endParaRPr lang="en-US"/>
          </a:p>
        </p:txBody>
      </p:sp>
    </p:spTree>
    <p:extLst>
      <p:ext uri="{BB962C8B-B14F-4D97-AF65-F5344CB8AC3E}">
        <p14:creationId xmlns:p14="http://schemas.microsoft.com/office/powerpoint/2010/main" val="238869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More detail on upcoming Tribal Diabetes ECHO session – also see videos at end of slide deck  --  if you see deformities or skin lesions very important to check shoes</a:t>
            </a:r>
          </a:p>
        </p:txBody>
      </p:sp>
      <p:sp>
        <p:nvSpPr>
          <p:cNvPr id="4" name="Slide Number Placeholder 3"/>
          <p:cNvSpPr>
            <a:spLocks noGrp="1"/>
          </p:cNvSpPr>
          <p:nvPr>
            <p:ph type="sldNum" sz="quarter" idx="5"/>
          </p:nvPr>
        </p:nvSpPr>
        <p:spPr/>
        <p:txBody>
          <a:bodyPr/>
          <a:lstStyle/>
          <a:p>
            <a:fld id="{222B05B1-5D0E-4723-AEC1-5D39B2F5FE83}" type="slidenum">
              <a:rPr lang="en-US" smtClean="0"/>
              <a:t>30</a:t>
            </a:fld>
            <a:endParaRPr lang="en-US"/>
          </a:p>
        </p:txBody>
      </p:sp>
    </p:spTree>
    <p:extLst>
      <p:ext uri="{BB962C8B-B14F-4D97-AF65-F5344CB8AC3E}">
        <p14:creationId xmlns:p14="http://schemas.microsoft.com/office/powerpoint/2010/main" val="248602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BDC1C6"/>
                </a:solidFill>
                <a:effectLst/>
                <a:latin typeface="Roboto" panose="02000000000000000000" pitchFamily="2" charset="0"/>
              </a:rPr>
              <a:t>Hearing can be assessed with a </a:t>
            </a:r>
            <a:r>
              <a:rPr lang="en-US" b="1" i="0" dirty="0">
                <a:solidFill>
                  <a:srgbClr val="BDC1C6"/>
                </a:solidFill>
                <a:effectLst/>
                <a:latin typeface="Roboto" panose="02000000000000000000" pitchFamily="2" charset="0"/>
              </a:rPr>
              <a:t>512-Hz</a:t>
            </a:r>
            <a:r>
              <a:rPr lang="en-US" b="0" i="0" dirty="0">
                <a:solidFill>
                  <a:srgbClr val="BDC1C6"/>
                </a:solidFill>
                <a:effectLst/>
                <a:latin typeface="Roboto" panose="02000000000000000000" pitchFamily="2" charset="0"/>
              </a:rPr>
              <a:t> tuning fork</a:t>
            </a:r>
          </a:p>
          <a:p>
            <a:endParaRPr lang="en-US" dirty="0"/>
          </a:p>
        </p:txBody>
      </p:sp>
      <p:sp>
        <p:nvSpPr>
          <p:cNvPr id="4" name="Slide Number Placeholder 3"/>
          <p:cNvSpPr>
            <a:spLocks noGrp="1"/>
          </p:cNvSpPr>
          <p:nvPr>
            <p:ph type="sldNum" sz="quarter" idx="5"/>
          </p:nvPr>
        </p:nvSpPr>
        <p:spPr/>
        <p:txBody>
          <a:bodyPr/>
          <a:lstStyle/>
          <a:p>
            <a:fld id="{222B05B1-5D0E-4723-AEC1-5D39B2F5FE83}" type="slidenum">
              <a:rPr lang="en-US" smtClean="0"/>
              <a:t>36</a:t>
            </a:fld>
            <a:endParaRPr lang="en-US"/>
          </a:p>
        </p:txBody>
      </p:sp>
    </p:spTree>
    <p:extLst>
      <p:ext uri="{BB962C8B-B14F-4D97-AF65-F5344CB8AC3E}">
        <p14:creationId xmlns:p14="http://schemas.microsoft.com/office/powerpoint/2010/main" val="91925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0489CD-9947-4CCD-BC21-147309142A88}"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400977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489CD-9947-4CCD-BC21-147309142A88}"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99073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489CD-9947-4CCD-BC21-147309142A88}"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118039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90F9-AA05-448A-9206-34EDA1015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B159A-42A7-43FC-A285-34384C539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C4845-3F49-4DAA-8C95-46C3B32E9FAA}"/>
              </a:ext>
            </a:extLst>
          </p:cNvPr>
          <p:cNvSpPr>
            <a:spLocks noGrp="1"/>
          </p:cNvSpPr>
          <p:nvPr>
            <p:ph type="dt" sz="half" idx="10"/>
          </p:nvPr>
        </p:nvSpPr>
        <p:spPr/>
        <p:txBody>
          <a:bodyPr/>
          <a:lstStyle/>
          <a:p>
            <a:fld id="{D94F4204-0867-4C1F-9F0C-C2B884E0EEEA}" type="datetimeFigureOut">
              <a:rPr lang="en-US" smtClean="0"/>
              <a:t>1/23/2023</a:t>
            </a:fld>
            <a:endParaRPr lang="en-US"/>
          </a:p>
        </p:txBody>
      </p:sp>
      <p:sp>
        <p:nvSpPr>
          <p:cNvPr id="5" name="Footer Placeholder 4">
            <a:extLst>
              <a:ext uri="{FF2B5EF4-FFF2-40B4-BE49-F238E27FC236}">
                <a16:creationId xmlns:a16="http://schemas.microsoft.com/office/drawing/2014/main" id="{84DA3650-59E6-4EDA-B506-E777073A2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5219A-405D-4132-B1AD-8825B7DCFC1C}"/>
              </a:ext>
            </a:extLst>
          </p:cNvPr>
          <p:cNvSpPr>
            <a:spLocks noGrp="1"/>
          </p:cNvSpPr>
          <p:nvPr>
            <p:ph type="sldNum" sz="quarter" idx="12"/>
          </p:nvPr>
        </p:nvSpPr>
        <p:spPr/>
        <p:txBody>
          <a:bodyPr/>
          <a:lstStyle/>
          <a:p>
            <a:fld id="{C86121DD-B6DE-4639-ACD0-A242B5DD83EC}" type="slidenum">
              <a:rPr lang="en-US" smtClean="0"/>
              <a:t>‹#›</a:t>
            </a:fld>
            <a:endParaRPr lang="en-US"/>
          </a:p>
        </p:txBody>
      </p:sp>
    </p:spTree>
    <p:extLst>
      <p:ext uri="{BB962C8B-B14F-4D97-AF65-F5344CB8AC3E}">
        <p14:creationId xmlns:p14="http://schemas.microsoft.com/office/powerpoint/2010/main" val="416968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C12D-634A-D27B-2CAE-C62C160B25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86BA7-6EF2-488E-3D18-C6B13C3980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3F891-867B-C270-B390-7B5B7049AF0D}"/>
              </a:ext>
            </a:extLst>
          </p:cNvPr>
          <p:cNvSpPr>
            <a:spLocks noGrp="1"/>
          </p:cNvSpPr>
          <p:nvPr>
            <p:ph type="dt" sz="half" idx="10"/>
          </p:nvPr>
        </p:nvSpPr>
        <p:spPr/>
        <p:txBody>
          <a:bodyPr/>
          <a:lstStyle/>
          <a:p>
            <a:fld id="{255F214C-0F31-43BE-8502-31DBA11ABE98}" type="datetimeFigureOut">
              <a:rPr lang="en-US" smtClean="0"/>
              <a:t>1/27/2023</a:t>
            </a:fld>
            <a:endParaRPr lang="en-US"/>
          </a:p>
        </p:txBody>
      </p:sp>
      <p:sp>
        <p:nvSpPr>
          <p:cNvPr id="5" name="Footer Placeholder 4">
            <a:extLst>
              <a:ext uri="{FF2B5EF4-FFF2-40B4-BE49-F238E27FC236}">
                <a16:creationId xmlns:a16="http://schemas.microsoft.com/office/drawing/2014/main" id="{00EEDEB4-9BE4-35D9-8718-46C938719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2CFA-7F5A-6CB5-62E4-8A944846D5CB}"/>
              </a:ext>
            </a:extLst>
          </p:cNvPr>
          <p:cNvSpPr>
            <a:spLocks noGrp="1"/>
          </p:cNvSpPr>
          <p:nvPr>
            <p:ph type="sldNum" sz="quarter" idx="12"/>
          </p:nvPr>
        </p:nvSpPr>
        <p:spPr/>
        <p:txBody>
          <a:bodyPr/>
          <a:lstStyle/>
          <a:p>
            <a:fld id="{80FB1496-451C-49EE-B625-E143F566C513}" type="slidenum">
              <a:rPr lang="en-US" smtClean="0"/>
              <a:t>‹#›</a:t>
            </a:fld>
            <a:endParaRPr lang="en-US"/>
          </a:p>
        </p:txBody>
      </p:sp>
    </p:spTree>
    <p:extLst>
      <p:ext uri="{BB962C8B-B14F-4D97-AF65-F5344CB8AC3E}">
        <p14:creationId xmlns:p14="http://schemas.microsoft.com/office/powerpoint/2010/main" val="334416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489CD-9947-4CCD-BC21-147309142A88}"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223303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489CD-9947-4CCD-BC21-147309142A88}"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35128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0489CD-9947-4CCD-BC21-147309142A88}"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112582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0489CD-9947-4CCD-BC21-147309142A88}"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187281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0489CD-9947-4CCD-BC21-147309142A88}"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1927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489CD-9947-4CCD-BC21-147309142A88}"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1343722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489CD-9947-4CCD-BC21-147309142A88}"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52304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489CD-9947-4CCD-BC21-147309142A88}"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BFBBD-7D0D-499E-B395-7881A55C4788}" type="slidenum">
              <a:rPr lang="en-US" smtClean="0"/>
              <a:t>‹#›</a:t>
            </a:fld>
            <a:endParaRPr lang="en-US"/>
          </a:p>
        </p:txBody>
      </p:sp>
    </p:spTree>
    <p:extLst>
      <p:ext uri="{BB962C8B-B14F-4D97-AF65-F5344CB8AC3E}">
        <p14:creationId xmlns:p14="http://schemas.microsoft.com/office/powerpoint/2010/main" val="408587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489CD-9947-4CCD-BC21-147309142A88}" type="datetimeFigureOut">
              <a:rPr lang="en-US" smtClean="0"/>
              <a:t>1/23/2023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BFBBD-7D0D-499E-B395-7881A55C4788}" type="slidenum">
              <a:rPr lang="en-US" smtClean="0"/>
              <a:t>‹#›</a:t>
            </a:fld>
            <a:endParaRPr lang="en-US"/>
          </a:p>
        </p:txBody>
      </p:sp>
    </p:spTree>
    <p:extLst>
      <p:ext uri="{BB962C8B-B14F-4D97-AF65-F5344CB8AC3E}">
        <p14:creationId xmlns:p14="http://schemas.microsoft.com/office/powerpoint/2010/main" val="2174363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33E9B-329D-474F-B97C-566DDF2FF1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FA5DE0-6900-43F1-8F41-95C7EF65B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7034B-14F8-4D2E-B13B-F4DC1F547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F4204-0867-4C1F-9F0C-C2B884E0EEEA}" type="datetimeFigureOut">
              <a:rPr lang="en-US" smtClean="0"/>
              <a:t>1/23/2023</a:t>
            </a:fld>
            <a:endParaRPr lang="en-US"/>
          </a:p>
        </p:txBody>
      </p:sp>
      <p:sp>
        <p:nvSpPr>
          <p:cNvPr id="5" name="Footer Placeholder 4">
            <a:extLst>
              <a:ext uri="{FF2B5EF4-FFF2-40B4-BE49-F238E27FC236}">
                <a16:creationId xmlns:a16="http://schemas.microsoft.com/office/drawing/2014/main" id="{4A28CE2D-4EA2-4849-92E6-E44301454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8B6985-74CB-4C00-9623-E6E3CD7F8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121DD-B6DE-4639-ACD0-A242B5DD83EC}" type="slidenum">
              <a:rPr lang="en-US" smtClean="0"/>
              <a:t>‹#›</a:t>
            </a:fld>
            <a:endParaRPr lang="en-US"/>
          </a:p>
        </p:txBody>
      </p:sp>
    </p:spTree>
    <p:extLst>
      <p:ext uri="{BB962C8B-B14F-4D97-AF65-F5344CB8AC3E}">
        <p14:creationId xmlns:p14="http://schemas.microsoft.com/office/powerpoint/2010/main" val="339797477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144D7D-A189-6F96-D561-80481336B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4E6ED-C659-8E87-4043-5B8F59827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E4FC7-99CC-94CD-B92F-2708BF1425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214C-0F31-43BE-8502-31DBA11ABE98}" type="datetimeFigureOut">
              <a:rPr lang="en-US" smtClean="0"/>
              <a:t>1/27/2023</a:t>
            </a:fld>
            <a:endParaRPr lang="en-US"/>
          </a:p>
        </p:txBody>
      </p:sp>
      <p:sp>
        <p:nvSpPr>
          <p:cNvPr id="5" name="Footer Placeholder 4">
            <a:extLst>
              <a:ext uri="{FF2B5EF4-FFF2-40B4-BE49-F238E27FC236}">
                <a16:creationId xmlns:a16="http://schemas.microsoft.com/office/drawing/2014/main" id="{F17A701C-53B0-2217-E5AC-667C092BB9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B0DC6-6FB8-ABFA-CF1F-D9FA87A92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B1496-451C-49EE-B625-E143F566C513}" type="slidenum">
              <a:rPr lang="en-US" smtClean="0"/>
              <a:t>‹#›</a:t>
            </a:fld>
            <a:endParaRPr lang="en-US"/>
          </a:p>
        </p:txBody>
      </p:sp>
    </p:spTree>
    <p:extLst>
      <p:ext uri="{BB962C8B-B14F-4D97-AF65-F5344CB8AC3E}">
        <p14:creationId xmlns:p14="http://schemas.microsoft.com/office/powerpoint/2010/main" val="2497824464"/>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2RQyNLot8S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log.wcei.net/diabetic-toenails-top-tips-for-proper-trimming" TargetMode="External"/><Relationship Id="rId2" Type="http://schemas.openxmlformats.org/officeDocument/2006/relationships/hyperlink" Target="https://blog.wcei.net/diabetic-toenails-watch-for-change"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blog.wcei.net/dry-skin-alert-foot-xerosis-in-diabetic-patients"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2RQyNLot8S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iabetesjournals.org/care/article/34/7/1517/38624/The-Ipswich-Touch-TestA-simple-and-novel-method-t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indiancountryecho.org/program/diabete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784652693/551c2d9074" TargetMode="External"/><Relationship Id="rId2" Type="http://schemas.openxmlformats.org/officeDocument/2006/relationships/hyperlink" Target="https://vimeo.com/784652537/b5fb207c49" TargetMode="External"/><Relationship Id="rId1" Type="http://schemas.openxmlformats.org/officeDocument/2006/relationships/slideLayout" Target="../slideLayouts/slideLayout2.xml"/><Relationship Id="rId5" Type="http://schemas.openxmlformats.org/officeDocument/2006/relationships/hyperlink" Target="https://vimeo.com/784652850/edebd14683" TargetMode="External"/><Relationship Id="rId4" Type="http://schemas.openxmlformats.org/officeDocument/2006/relationships/hyperlink" Target="https://vimeo.com/784653021/9f02fb706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iabetesjournals.org/care/article/46/Supplement_1/S203/148042/12-Retinopathy-Neuropathy-and-Foot-Care-Standard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youtu.be/2RQyNLot8Ss" TargetMode="External"/><Relationship Id="rId4" Type="http://schemas.openxmlformats.org/officeDocument/2006/relationships/hyperlink" Target="https://diabetesjournals.org/compendia/article/2022/1/1/147001/Diagnosis-and-Treatment-of-Painful-Diabeti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iabetesanddust.wordpress.com/checking-the-diabetic-foo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blog.wcei.net/diabetic-toenails-top-tips-for-proper-trimming" TargetMode="External"/><Relationship Id="rId2" Type="http://schemas.openxmlformats.org/officeDocument/2006/relationships/hyperlink" Target="https://blog.wcei.net/diabetic-toenails-watch-for-change" TargetMode="External"/><Relationship Id="rId1" Type="http://schemas.openxmlformats.org/officeDocument/2006/relationships/slideLayout" Target="../slideLayouts/slideLayout2.xml"/><Relationship Id="rId4" Type="http://schemas.openxmlformats.org/officeDocument/2006/relationships/hyperlink" Target="https://blog.wcei.net/dry-skin-alert-foot-xerosis-in-diabetic-patients"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hyperlink" Target="https://www.diabetesselfmanagement.com/managing-diabetes/complications-prevention/how-to-choose-footwea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cdc.gov/diabetes/library/features/healthy-feet.html#:~:text=Tips%20for%20Healthy%20Feet&amp;text=Use%20a%20mirror%20if%20you,which%20could%20lead%20to%20infection."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diabetes.org/healthy-living/seniors/foot-care-tips" TargetMode="External"/><Relationship Id="rId2" Type="http://schemas.openxmlformats.org/officeDocument/2006/relationships/hyperlink" Target="http://main.diabetes.org/dorg/PDFs/foot_care_for_a_lifetime.pdf" TargetMode="External"/><Relationship Id="rId1" Type="http://schemas.openxmlformats.org/officeDocument/2006/relationships/slideLayout" Target="../slideLayouts/slideLayout2.xml"/><Relationship Id="rId6" Type="http://schemas.openxmlformats.org/officeDocument/2006/relationships/hyperlink" Target="https://www.foothealthfacts.org/conditions/diabetic-foot-care-guidelines" TargetMode="External"/><Relationship Id="rId5" Type="http://schemas.openxmlformats.org/officeDocument/2006/relationships/hyperlink" Target="https://diabetesjournals.org/clinical/article/39/2/225/40621/Taking-Care-of-Your-Feet" TargetMode="External"/><Relationship Id="rId4" Type="http://schemas.openxmlformats.org/officeDocument/2006/relationships/hyperlink" Target="https://diabetes.org/diabetes/foot-complications"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057400" y="4038600"/>
            <a:ext cx="8610600" cy="2819400"/>
          </a:xfrm>
        </p:spPr>
        <p:txBody>
          <a:bodyPr/>
          <a:lstStyle/>
          <a:p>
            <a:pPr>
              <a:lnSpc>
                <a:spcPct val="80000"/>
              </a:lnSpc>
              <a:defRPr/>
            </a:pPr>
            <a:endParaRPr lang="en-US" sz="2000" b="1" dirty="0"/>
          </a:p>
          <a:p>
            <a:pPr>
              <a:lnSpc>
                <a:spcPct val="80000"/>
              </a:lnSpc>
              <a:defRPr/>
            </a:pPr>
            <a:r>
              <a:rPr lang="en-US" sz="2000" dirty="0"/>
              <a:t>Presented by:</a:t>
            </a:r>
          </a:p>
          <a:p>
            <a:pPr>
              <a:lnSpc>
                <a:spcPct val="80000"/>
              </a:lnSpc>
              <a:defRPr/>
            </a:pPr>
            <a:r>
              <a:rPr lang="en-US" sz="2000" dirty="0"/>
              <a:t>Carol Greenlee, MD MACP </a:t>
            </a:r>
            <a:endParaRPr lang="en-US" sz="1600" dirty="0"/>
          </a:p>
          <a:p>
            <a:pPr>
              <a:lnSpc>
                <a:spcPct val="80000"/>
              </a:lnSpc>
              <a:defRPr/>
            </a:pPr>
            <a:endParaRPr lang="en-US" sz="2000" dirty="0"/>
          </a:p>
          <a:p>
            <a:pPr>
              <a:lnSpc>
                <a:spcPct val="80000"/>
              </a:lnSpc>
              <a:defRPr/>
            </a:pPr>
            <a:r>
              <a:rPr lang="en-US" sz="2000" b="1" dirty="0"/>
              <a:t>January 31, 2023</a:t>
            </a:r>
          </a:p>
          <a:p>
            <a:pPr eaLnBrk="1" hangingPunct="1">
              <a:lnSpc>
                <a:spcPct val="80000"/>
              </a:lnSpc>
              <a:defRPr/>
            </a:pPr>
            <a:endParaRPr lang="en-US" sz="2000" dirty="0"/>
          </a:p>
        </p:txBody>
      </p:sp>
      <p:sp>
        <p:nvSpPr>
          <p:cNvPr id="2" name="Title 1"/>
          <p:cNvSpPr>
            <a:spLocks noGrp="1"/>
          </p:cNvSpPr>
          <p:nvPr>
            <p:ph type="ctrTitle"/>
          </p:nvPr>
        </p:nvSpPr>
        <p:spPr>
          <a:xfrm>
            <a:off x="2667000" y="1752601"/>
            <a:ext cx="6858000" cy="1755775"/>
          </a:xfrm>
        </p:spPr>
        <p:txBody>
          <a:bodyPr>
            <a:normAutofit/>
          </a:bodyPr>
          <a:lstStyle/>
          <a:p>
            <a:r>
              <a:rPr lang="en-US" dirty="0"/>
              <a:t>Diabetes Foot Exam</a:t>
            </a:r>
            <a:br>
              <a:rPr lang="en-US" dirty="0"/>
            </a:br>
            <a:r>
              <a:rPr lang="en-US" dirty="0"/>
              <a:t>Team-based Care</a:t>
            </a:r>
            <a:endParaRPr lang="en-US" sz="28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1981200" y="223839"/>
            <a:ext cx="8229600" cy="847725"/>
          </a:xfrm>
        </p:spPr>
        <p:txBody>
          <a:bodyPr/>
          <a:lstStyle/>
          <a:p>
            <a:r>
              <a:rPr lang="en-US"/>
              <a:t>The Foot Exam</a:t>
            </a:r>
          </a:p>
        </p:txBody>
      </p:sp>
      <p:sp>
        <p:nvSpPr>
          <p:cNvPr id="71682" name="Rectangle 3"/>
          <p:cNvSpPr>
            <a:spLocks noGrp="1"/>
          </p:cNvSpPr>
          <p:nvPr>
            <p:ph type="body" idx="4294967295"/>
          </p:nvPr>
        </p:nvSpPr>
        <p:spPr>
          <a:xfrm>
            <a:off x="762000" y="1180116"/>
            <a:ext cx="8507413" cy="5029200"/>
          </a:xfrm>
        </p:spPr>
        <p:txBody>
          <a:bodyPr>
            <a:normAutofit fontScale="92500" lnSpcReduction="10000"/>
          </a:bodyPr>
          <a:lstStyle/>
          <a:p>
            <a:pPr marL="338138" indent="-338138" defTabSz="457200">
              <a:lnSpc>
                <a:spcPct val="80000"/>
              </a:lnSpc>
              <a:buFontTx/>
              <a:buAutoNum type="arabicPeriod"/>
            </a:pPr>
            <a:r>
              <a:rPr lang="en-US" sz="2400" b="1" dirty="0"/>
              <a:t>Check for symptoms of peripheral neuropathy</a:t>
            </a:r>
          </a:p>
          <a:p>
            <a:pPr marL="993775" lvl="1" indent="-269875" defTabSz="457200">
              <a:lnSpc>
                <a:spcPct val="80000"/>
              </a:lnSpc>
              <a:buFont typeface="Wingdings" pitchFamily="2" charset="2"/>
              <a:buChar char="q"/>
            </a:pPr>
            <a:r>
              <a:rPr lang="en-US" sz="2400" dirty="0"/>
              <a:t>Allodynia: unusual sensitivity or tenderness </a:t>
            </a:r>
          </a:p>
          <a:p>
            <a:pPr marL="993775" lvl="1" indent="-269875" defTabSz="457200">
              <a:lnSpc>
                <a:spcPct val="80000"/>
              </a:lnSpc>
              <a:buFont typeface="Wingdings" pitchFamily="2" charset="2"/>
              <a:buChar char="q"/>
            </a:pPr>
            <a:r>
              <a:rPr lang="en-US" sz="2400" dirty="0"/>
              <a:t>Tingling, prickly</a:t>
            </a:r>
          </a:p>
          <a:p>
            <a:pPr marL="993775" lvl="1" indent="-269875" defTabSz="457200">
              <a:lnSpc>
                <a:spcPct val="80000"/>
              </a:lnSpc>
              <a:buFont typeface="Wingdings" pitchFamily="2" charset="2"/>
              <a:buChar char="q"/>
            </a:pPr>
            <a:r>
              <a:rPr lang="en-US" sz="2400" dirty="0"/>
              <a:t>Pain: burning, sharp or shooting pain</a:t>
            </a:r>
          </a:p>
          <a:p>
            <a:pPr marL="993775" lvl="1" indent="-269875" defTabSz="457200">
              <a:lnSpc>
                <a:spcPct val="80000"/>
              </a:lnSpc>
              <a:buFont typeface="Wingdings" pitchFamily="2" charset="2"/>
              <a:buChar char="q"/>
            </a:pPr>
            <a:r>
              <a:rPr lang="en-US" sz="2400" dirty="0"/>
              <a:t>Numbness</a:t>
            </a:r>
          </a:p>
          <a:p>
            <a:pPr marL="993775" lvl="1" indent="-269875" defTabSz="457200">
              <a:lnSpc>
                <a:spcPct val="80000"/>
              </a:lnSpc>
            </a:pPr>
            <a:endParaRPr lang="en-US" sz="2400" dirty="0"/>
          </a:p>
          <a:p>
            <a:pPr marL="338138" indent="-338138" defTabSz="457200">
              <a:lnSpc>
                <a:spcPct val="80000"/>
              </a:lnSpc>
              <a:buFontTx/>
              <a:buAutoNum type="arabicPeriod" startAt="2"/>
            </a:pPr>
            <a:r>
              <a:rPr lang="en-US" sz="2400" b="1" dirty="0"/>
              <a:t>Foot Exam</a:t>
            </a:r>
          </a:p>
          <a:p>
            <a:pPr marL="993775" lvl="1" indent="-269875" defTabSz="457200">
              <a:lnSpc>
                <a:spcPct val="80000"/>
              </a:lnSpc>
              <a:buFont typeface="Wingdings" pitchFamily="2" charset="2"/>
              <a:buChar char="q"/>
            </a:pPr>
            <a:r>
              <a:rPr lang="en-US" sz="2400" b="1" dirty="0"/>
              <a:t>Inspection</a:t>
            </a:r>
            <a:r>
              <a:rPr lang="en-US" sz="2400" dirty="0"/>
              <a:t> (Deformities, lesions, infection)</a:t>
            </a:r>
          </a:p>
          <a:p>
            <a:pPr marL="993775" lvl="1" indent="-269875" defTabSz="457200">
              <a:lnSpc>
                <a:spcPct val="80000"/>
              </a:lnSpc>
              <a:buFont typeface="Wingdings" pitchFamily="2" charset="2"/>
              <a:buChar char="q"/>
            </a:pPr>
            <a:r>
              <a:rPr lang="en-US" sz="2400" b="1" dirty="0"/>
              <a:t>Circulation/pulses </a:t>
            </a:r>
            <a:r>
              <a:rPr lang="en-US" sz="2400" dirty="0"/>
              <a:t>(blood flow)</a:t>
            </a:r>
          </a:p>
          <a:p>
            <a:pPr marL="993775" lvl="1" indent="-269875" defTabSz="457200">
              <a:lnSpc>
                <a:spcPct val="80000"/>
              </a:lnSpc>
              <a:buFont typeface="Wingdings" pitchFamily="2" charset="2"/>
              <a:buChar char="q"/>
            </a:pPr>
            <a:r>
              <a:rPr lang="en-US" sz="2400" b="1" dirty="0"/>
              <a:t>Vibration sensation</a:t>
            </a:r>
            <a:endParaRPr lang="en-US" sz="2400" dirty="0"/>
          </a:p>
          <a:p>
            <a:pPr marL="993775" lvl="1" indent="-269875" defTabSz="457200">
              <a:lnSpc>
                <a:spcPct val="80000"/>
              </a:lnSpc>
              <a:buFont typeface="Wingdings" pitchFamily="2" charset="2"/>
              <a:buChar char="q"/>
            </a:pPr>
            <a:r>
              <a:rPr lang="en-US" sz="2400" b="1" dirty="0"/>
              <a:t>Pressure/protective sensation</a:t>
            </a:r>
          </a:p>
          <a:p>
            <a:pPr marL="993775" lvl="1" indent="-269875" defTabSz="457200">
              <a:lnSpc>
                <a:spcPct val="80000"/>
              </a:lnSpc>
              <a:buNone/>
            </a:pPr>
            <a:endParaRPr lang="en-US" sz="2400" b="1" dirty="0"/>
          </a:p>
          <a:p>
            <a:pPr marL="338138" indent="-338138" defTabSz="457200">
              <a:lnSpc>
                <a:spcPct val="80000"/>
              </a:lnSpc>
              <a:buNone/>
            </a:pPr>
            <a:r>
              <a:rPr lang="en-US" sz="2400" b="1" dirty="0"/>
              <a:t>3.  Review Footwear</a:t>
            </a:r>
          </a:p>
          <a:p>
            <a:pPr marL="993775" lvl="1" indent="-269875" defTabSz="457200">
              <a:lnSpc>
                <a:spcPct val="80000"/>
              </a:lnSpc>
              <a:buFont typeface="Wingdings" pitchFamily="2" charset="2"/>
              <a:buChar char="q"/>
            </a:pPr>
            <a:r>
              <a:rPr lang="en-US" sz="2400" dirty="0"/>
              <a:t>Appropriate wear</a:t>
            </a:r>
          </a:p>
          <a:p>
            <a:pPr marL="993775" lvl="1" indent="-269875" defTabSz="457200">
              <a:lnSpc>
                <a:spcPct val="80000"/>
              </a:lnSpc>
              <a:buFont typeface="Wingdings" pitchFamily="2" charset="2"/>
              <a:buChar char="q"/>
            </a:pPr>
            <a:r>
              <a:rPr lang="en-US" sz="2400" dirty="0"/>
              <a:t>Fit and size	</a:t>
            </a:r>
            <a:r>
              <a:rPr lang="en-US" sz="1600" dirty="0"/>
              <a:t>			</a:t>
            </a:r>
          </a:p>
          <a:p>
            <a:pPr marL="2705100" lvl="4" indent="-457200" defTabSz="457200">
              <a:lnSpc>
                <a:spcPct val="80000"/>
              </a:lnSpc>
              <a:buNone/>
            </a:pPr>
            <a:r>
              <a:rPr lang="en-US" dirty="0"/>
              <a:t>	</a:t>
            </a:r>
          </a:p>
        </p:txBody>
      </p:sp>
      <p:pic>
        <p:nvPicPr>
          <p:cNvPr id="2" name="Picture 1">
            <a:extLst>
              <a:ext uri="{FF2B5EF4-FFF2-40B4-BE49-F238E27FC236}">
                <a16:creationId xmlns:a16="http://schemas.microsoft.com/office/drawing/2014/main" id="{F90D5093-6E0C-1816-3992-6B086D2578A7}"/>
              </a:ext>
            </a:extLst>
          </p:cNvPr>
          <p:cNvPicPr>
            <a:picLocks noChangeAspect="1"/>
          </p:cNvPicPr>
          <p:nvPr/>
        </p:nvPicPr>
        <p:blipFill>
          <a:blip r:embed="rId2"/>
          <a:stretch>
            <a:fillRect/>
          </a:stretch>
        </p:blipFill>
        <p:spPr>
          <a:xfrm>
            <a:off x="7620000" y="1600200"/>
            <a:ext cx="4034023" cy="2514600"/>
          </a:xfrm>
          <a:prstGeom prst="rect">
            <a:avLst/>
          </a:prstGeom>
          <a:ln>
            <a:noFill/>
          </a:ln>
          <a:effectLst>
            <a:softEdge rad="317500"/>
          </a:effectLst>
        </p:spPr>
      </p:pic>
      <p:sp>
        <p:nvSpPr>
          <p:cNvPr id="3" name="TextBox 2">
            <a:extLst>
              <a:ext uri="{FF2B5EF4-FFF2-40B4-BE49-F238E27FC236}">
                <a16:creationId xmlns:a16="http://schemas.microsoft.com/office/drawing/2014/main" id="{AC8DAC06-91A6-351A-DAE1-70B213FABA17}"/>
              </a:ext>
            </a:extLst>
          </p:cNvPr>
          <p:cNvSpPr txBox="1"/>
          <p:nvPr/>
        </p:nvSpPr>
        <p:spPr>
          <a:xfrm>
            <a:off x="8217547" y="4561893"/>
            <a:ext cx="2413033" cy="1477328"/>
          </a:xfrm>
          <a:prstGeom prst="rect">
            <a:avLst/>
          </a:prstGeom>
          <a:noFill/>
          <a:ln w="38100">
            <a:solidFill>
              <a:schemeClr val="accent2"/>
            </a:solidFill>
          </a:ln>
        </p:spPr>
        <p:txBody>
          <a:bodyPr wrap="none" rtlCol="0">
            <a:spAutoFit/>
          </a:bodyPr>
          <a:lstStyle/>
          <a:p>
            <a:r>
              <a:rPr lang="en-US" dirty="0"/>
              <a:t>Foot Exam Components</a:t>
            </a:r>
          </a:p>
          <a:p>
            <a:pPr marL="285750" indent="-285750">
              <a:buFont typeface="Arial" panose="020B0604020202020204" pitchFamily="34" charset="0"/>
              <a:buChar char="•"/>
            </a:pPr>
            <a:r>
              <a:rPr lang="en-US" dirty="0"/>
              <a:t>Musculoskeletal</a:t>
            </a:r>
          </a:p>
          <a:p>
            <a:pPr marL="285750" indent="-285750">
              <a:buFont typeface="Arial" panose="020B0604020202020204" pitchFamily="34" charset="0"/>
              <a:buChar char="•"/>
            </a:pPr>
            <a:r>
              <a:rPr lang="en-US" dirty="0"/>
              <a:t>Dermatologic</a:t>
            </a:r>
          </a:p>
          <a:p>
            <a:pPr marL="285750" indent="-285750">
              <a:buFont typeface="Arial" panose="020B0604020202020204" pitchFamily="34" charset="0"/>
              <a:buChar char="•"/>
            </a:pPr>
            <a:r>
              <a:rPr lang="en-US" dirty="0"/>
              <a:t>Vascular</a:t>
            </a:r>
          </a:p>
          <a:p>
            <a:pPr marL="285750" indent="-285750">
              <a:buFont typeface="Arial" panose="020B0604020202020204" pitchFamily="34" charset="0"/>
              <a:buChar char="•"/>
            </a:pPr>
            <a:r>
              <a:rPr lang="en-US" dirty="0"/>
              <a:t>Neurologic</a:t>
            </a:r>
          </a:p>
        </p:txBody>
      </p:sp>
      <p:cxnSp>
        <p:nvCxnSpPr>
          <p:cNvPr id="5" name="Straight Arrow Connector 4">
            <a:extLst>
              <a:ext uri="{FF2B5EF4-FFF2-40B4-BE49-F238E27FC236}">
                <a16:creationId xmlns:a16="http://schemas.microsoft.com/office/drawing/2014/main" id="{A8F8A533-0C2B-C286-BB60-DE927AFE3DE2}"/>
              </a:ext>
            </a:extLst>
          </p:cNvPr>
          <p:cNvCxnSpPr>
            <a:cxnSpLocks/>
          </p:cNvCxnSpPr>
          <p:nvPr/>
        </p:nvCxnSpPr>
        <p:spPr>
          <a:xfrm>
            <a:off x="6248400" y="3962400"/>
            <a:ext cx="1600200" cy="1066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F16-4B61-4C53-BE68-F55BBA902DEE}"/>
              </a:ext>
            </a:extLst>
          </p:cNvPr>
          <p:cNvSpPr>
            <a:spLocks noGrp="1"/>
          </p:cNvSpPr>
          <p:nvPr>
            <p:ph type="title"/>
          </p:nvPr>
        </p:nvSpPr>
        <p:spPr>
          <a:xfrm>
            <a:off x="345009" y="292813"/>
            <a:ext cx="10532534" cy="559549"/>
          </a:xfrm>
        </p:spPr>
        <p:txBody>
          <a:bodyPr>
            <a:normAutofit fontScale="90000"/>
          </a:bodyPr>
          <a:lstStyle/>
          <a:p>
            <a:r>
              <a:rPr lang="en-US" sz="4000" b="1"/>
              <a:t>Background – </a:t>
            </a:r>
            <a:r>
              <a:rPr lang="en-US" sz="4000" b="1" dirty="0"/>
              <a:t>Clinical caveats -</a:t>
            </a:r>
            <a:r>
              <a:rPr lang="en-US" sz="2800" b="1" dirty="0"/>
              <a:t>Lack of symptoms &amp;/or signs</a:t>
            </a:r>
          </a:p>
        </p:txBody>
      </p:sp>
      <p:sp>
        <p:nvSpPr>
          <p:cNvPr id="3" name="Content Placeholder 2">
            <a:extLst>
              <a:ext uri="{FF2B5EF4-FFF2-40B4-BE49-F238E27FC236}">
                <a16:creationId xmlns:a16="http://schemas.microsoft.com/office/drawing/2014/main" id="{AC87CF48-1631-4175-B6F3-39CF531BE570}"/>
              </a:ext>
            </a:extLst>
          </p:cNvPr>
          <p:cNvSpPr>
            <a:spLocks noGrp="1"/>
          </p:cNvSpPr>
          <p:nvPr>
            <p:ph idx="1"/>
          </p:nvPr>
        </p:nvSpPr>
        <p:spPr>
          <a:xfrm>
            <a:off x="533400" y="1066800"/>
            <a:ext cx="10972799" cy="5498387"/>
          </a:xfrm>
        </p:spPr>
        <p:txBody>
          <a:bodyPr>
            <a:normAutofit lnSpcReduction="10000"/>
          </a:bodyPr>
          <a:lstStyle/>
          <a:p>
            <a:r>
              <a:rPr lang="en-US" sz="2400" dirty="0"/>
              <a:t>25–30% of people with diabetes will experience peripheral </a:t>
            </a:r>
            <a:r>
              <a:rPr lang="en-US" sz="2400" i="1" dirty="0"/>
              <a:t>neuropathy pain </a:t>
            </a:r>
            <a:r>
              <a:rPr lang="en-US" sz="2000" dirty="0"/>
              <a:t>(as a sign of</a:t>
            </a:r>
            <a:r>
              <a:rPr lang="en-US" sz="2000" i="1" dirty="0"/>
              <a:t> early </a:t>
            </a:r>
            <a:r>
              <a:rPr lang="en-US" sz="2000" dirty="0"/>
              <a:t>disease – small fiber damage – exam often normal) </a:t>
            </a:r>
            <a:r>
              <a:rPr lang="en-US" sz="2400" dirty="0"/>
              <a:t>– usually this pain</a:t>
            </a:r>
          </a:p>
          <a:p>
            <a:pPr lvl="1"/>
            <a:r>
              <a:rPr lang="en-US" dirty="0"/>
              <a:t>is burning, lancinating, tingling, or shooting (electric shock–like) </a:t>
            </a:r>
          </a:p>
          <a:p>
            <a:pPr lvl="1"/>
            <a:r>
              <a:rPr lang="en-US" dirty="0"/>
              <a:t>is typically </a:t>
            </a:r>
            <a:r>
              <a:rPr lang="en-US" i="1" dirty="0"/>
              <a:t>worse at night</a:t>
            </a:r>
            <a:endParaRPr lang="en-US" dirty="0"/>
          </a:p>
          <a:p>
            <a:pPr marL="457200" lvl="1" indent="0">
              <a:buNone/>
            </a:pPr>
            <a:endParaRPr lang="en-US" sz="800" dirty="0"/>
          </a:p>
          <a:p>
            <a:r>
              <a:rPr lang="en-US" dirty="0"/>
              <a:t>~50% of people with diabetic peripheral neuropathy do not have pain symptoms </a:t>
            </a:r>
            <a:r>
              <a:rPr lang="en-US" b="1" dirty="0"/>
              <a:t>– requires exam to detect that they have neuropathy</a:t>
            </a:r>
          </a:p>
          <a:p>
            <a:pPr marL="0" indent="0">
              <a:buNone/>
            </a:pPr>
            <a:endParaRPr lang="en-US" sz="1000" b="1" dirty="0"/>
          </a:p>
          <a:p>
            <a:pPr marL="0" indent="0" algn="ctr">
              <a:buNone/>
            </a:pPr>
            <a:r>
              <a:rPr lang="en-US" b="1" dirty="0"/>
              <a:t>Just because they don’t </a:t>
            </a:r>
            <a:r>
              <a:rPr lang="en-US" b="1" i="1" dirty="0"/>
              <a:t>have neuropathy pain </a:t>
            </a:r>
            <a:r>
              <a:rPr lang="en-US" b="1" dirty="0"/>
              <a:t>doesn’t mean they don’t have </a:t>
            </a:r>
            <a:r>
              <a:rPr lang="en-US" b="1" i="1" dirty="0"/>
              <a:t>neuropathy</a:t>
            </a:r>
          </a:p>
          <a:p>
            <a:pPr marL="0" indent="0" algn="ctr">
              <a:buNone/>
            </a:pPr>
            <a:endParaRPr lang="en-US" sz="800" b="1" i="1" dirty="0"/>
          </a:p>
          <a:p>
            <a:pPr marL="0" indent="0" algn="ctr">
              <a:buNone/>
            </a:pPr>
            <a:r>
              <a:rPr lang="en-US" b="1" dirty="0"/>
              <a:t>They can have </a:t>
            </a:r>
            <a:r>
              <a:rPr lang="en-US" b="1" i="1" dirty="0"/>
              <a:t>loss </a:t>
            </a:r>
            <a:r>
              <a:rPr lang="en-US" b="1" dirty="0"/>
              <a:t>of feeling </a:t>
            </a:r>
            <a:r>
              <a:rPr lang="en-US" b="1" i="1" dirty="0"/>
              <a:t>(insensate feet- loss of the “gift of pain”) – </a:t>
            </a:r>
            <a:r>
              <a:rPr lang="en-US" b="1" dirty="0"/>
              <a:t>vulnerable to damage</a:t>
            </a:r>
          </a:p>
          <a:p>
            <a:pPr marL="0" indent="0">
              <a:buNone/>
            </a:pPr>
            <a:endParaRPr lang="en-US" dirty="0"/>
          </a:p>
          <a:p>
            <a:pPr marL="0" indent="0">
              <a:buNone/>
            </a:pPr>
            <a:r>
              <a:rPr lang="en-US" sz="2000" dirty="0"/>
              <a:t>See didactic on Diabetic Peripheral Neuropathy </a:t>
            </a:r>
            <a:r>
              <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3"/>
              </a:rPr>
              <a:t>https://youtu.be/2RQyNLot8Ss</a:t>
            </a:r>
            <a:endParaRPr lang="en-US" sz="2000" dirty="0"/>
          </a:p>
        </p:txBody>
      </p:sp>
    </p:spTree>
    <p:extLst>
      <p:ext uri="{BB962C8B-B14F-4D97-AF65-F5344CB8AC3E}">
        <p14:creationId xmlns:p14="http://schemas.microsoft.com/office/powerpoint/2010/main" val="287401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439400" cy="563562"/>
          </a:xfrm>
        </p:spPr>
        <p:txBody>
          <a:bodyPr>
            <a:normAutofit fontScale="90000"/>
          </a:bodyPr>
          <a:lstStyle/>
          <a:p>
            <a:r>
              <a:rPr lang="en-US" dirty="0"/>
              <a:t>Post-Question</a:t>
            </a:r>
          </a:p>
        </p:txBody>
      </p:sp>
      <p:sp>
        <p:nvSpPr>
          <p:cNvPr id="3" name="Content Placeholder 2"/>
          <p:cNvSpPr>
            <a:spLocks noGrp="1"/>
          </p:cNvSpPr>
          <p:nvPr>
            <p:ph idx="1"/>
          </p:nvPr>
        </p:nvSpPr>
        <p:spPr>
          <a:xfrm>
            <a:off x="609600" y="1295400"/>
            <a:ext cx="10668000" cy="5181600"/>
          </a:xfrm>
        </p:spPr>
        <p:txBody>
          <a:bodyPr/>
          <a:lstStyle/>
          <a:p>
            <a:pPr marL="0" indent="0">
              <a:buNone/>
            </a:pPr>
            <a:r>
              <a:rPr lang="en-US" sz="2400" dirty="0"/>
              <a:t>1) The Annual Foot Exam should include </a:t>
            </a:r>
          </a:p>
          <a:p>
            <a:pPr marL="971550" lvl="1" indent="-514350">
              <a:buFont typeface="+mj-lt"/>
              <a:buAutoNum type="alphaUcPeriod"/>
            </a:pPr>
            <a:r>
              <a:rPr lang="en-US" sz="2000" dirty="0"/>
              <a:t>Checking blood flow in the pulses in the foot and ankle</a:t>
            </a:r>
          </a:p>
          <a:p>
            <a:pPr marL="971550" lvl="1" indent="-514350">
              <a:buFont typeface="+mj-lt"/>
              <a:buAutoNum type="alphaUcPeriod"/>
            </a:pPr>
            <a:r>
              <a:rPr lang="en-US" sz="2000" dirty="0"/>
              <a:t>Checking for loss of protective sensation (LOPS)</a:t>
            </a:r>
          </a:p>
          <a:p>
            <a:pPr marL="971550" lvl="1" indent="-514350">
              <a:buFont typeface="+mj-lt"/>
              <a:buAutoNum type="alphaUcPeriod"/>
            </a:pPr>
            <a:r>
              <a:rPr lang="en-US" sz="2000" dirty="0"/>
              <a:t>Checking for deformities  </a:t>
            </a:r>
            <a:endParaRPr lang="en-US" sz="2000" b="1" dirty="0"/>
          </a:p>
          <a:p>
            <a:pPr marL="971550" lvl="1" indent="-514350">
              <a:buFont typeface="+mj-lt"/>
              <a:buAutoNum type="alphaUcPeriod"/>
            </a:pPr>
            <a:r>
              <a:rPr lang="en-US" sz="2000" dirty="0"/>
              <a:t>Checking for any lesions </a:t>
            </a:r>
            <a:endParaRPr lang="en-US" sz="2000" b="1" dirty="0"/>
          </a:p>
          <a:p>
            <a:pPr lvl="1"/>
            <a:endParaRPr lang="en-US" sz="2000" dirty="0"/>
          </a:p>
          <a:p>
            <a:pPr lvl="1"/>
            <a:r>
              <a:rPr lang="en-US" sz="2000" dirty="0"/>
              <a:t>All the above</a:t>
            </a:r>
          </a:p>
          <a:p>
            <a:pPr lvl="1"/>
            <a:r>
              <a:rPr lang="en-US" sz="2000" dirty="0"/>
              <a:t>A</a:t>
            </a:r>
          </a:p>
          <a:p>
            <a:pPr lvl="1"/>
            <a:r>
              <a:rPr lang="en-US" sz="2000" dirty="0"/>
              <a:t>A and B</a:t>
            </a:r>
          </a:p>
          <a:p>
            <a:pPr lvl="1"/>
            <a:r>
              <a:rPr lang="en-US" sz="2000" dirty="0"/>
              <a:t>B and C</a:t>
            </a:r>
          </a:p>
          <a:p>
            <a:pPr lvl="1"/>
            <a:r>
              <a:rPr lang="en-US" sz="2000" dirty="0"/>
              <a:t>C and D</a:t>
            </a:r>
          </a:p>
          <a:p>
            <a:pPr lvl="1"/>
            <a:r>
              <a:rPr lang="en-US" sz="2000" dirty="0"/>
              <a:t>B, C and D</a:t>
            </a:r>
          </a:p>
          <a:p>
            <a:pPr marL="457200" lvl="1" indent="0">
              <a:buNone/>
            </a:pPr>
            <a:endParaRPr lang="en-US" sz="2000" dirty="0"/>
          </a:p>
          <a:p>
            <a:pPr lvl="1"/>
            <a:endParaRPr lang="en-US" sz="2000" dirty="0"/>
          </a:p>
          <a:p>
            <a:pPr marL="971550" lvl="1" indent="-514350">
              <a:buFont typeface="+mj-lt"/>
              <a:buAutoNum type="arabicPeriod"/>
            </a:pPr>
            <a:endParaRPr lang="en-US" sz="2000" dirty="0"/>
          </a:p>
          <a:p>
            <a:pPr marL="914400" lvl="1" indent="-457200">
              <a:buFont typeface="+mj-lt"/>
              <a:buAutoNum type="arabicPeriod"/>
            </a:pPr>
            <a:endParaRPr lang="en-US" sz="2000" dirty="0"/>
          </a:p>
          <a:p>
            <a:pPr marL="971550" lvl="1" indent="-514350">
              <a:buFont typeface="+mj-lt"/>
              <a:buAutoNum type="alphaUcPeriod"/>
            </a:pPr>
            <a:endParaRPr lang="en-US" dirty="0"/>
          </a:p>
          <a:p>
            <a:pPr marL="971550" lvl="1" indent="-514350">
              <a:buFont typeface="+mj-lt"/>
              <a:buAutoNum type="alphaUcPeriod"/>
            </a:pPr>
            <a:endParaRPr lang="en-US" dirty="0"/>
          </a:p>
        </p:txBody>
      </p:sp>
      <p:sp>
        <p:nvSpPr>
          <p:cNvPr id="4" name="Oval 3"/>
          <p:cNvSpPr/>
          <p:nvPr/>
        </p:nvSpPr>
        <p:spPr>
          <a:xfrm>
            <a:off x="990600" y="3474378"/>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7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Why We do FOOT EXAM:</a:t>
            </a:r>
            <a:br>
              <a:rPr lang="en-US" sz="3600" dirty="0"/>
            </a:br>
            <a:r>
              <a:rPr lang="en-US" sz="3600" dirty="0"/>
              <a:t> to find out if FOOT is SAFE or AT RISK</a:t>
            </a:r>
          </a:p>
        </p:txBody>
      </p:sp>
      <p:sp>
        <p:nvSpPr>
          <p:cNvPr id="3" name="Content Placeholder 2"/>
          <p:cNvSpPr>
            <a:spLocks noGrp="1"/>
          </p:cNvSpPr>
          <p:nvPr>
            <p:ph idx="1"/>
          </p:nvPr>
        </p:nvSpPr>
        <p:spPr>
          <a:xfrm>
            <a:off x="609600" y="1524000"/>
            <a:ext cx="10591799" cy="4953000"/>
          </a:xfrm>
        </p:spPr>
        <p:txBody>
          <a:bodyPr>
            <a:normAutofit lnSpcReduction="10000"/>
          </a:bodyPr>
          <a:lstStyle/>
          <a:p>
            <a:r>
              <a:rPr lang="en-US" sz="2800" dirty="0"/>
              <a:t>Start with </a:t>
            </a:r>
            <a:r>
              <a:rPr lang="en-US" sz="2800" b="1" dirty="0"/>
              <a:t>Inspection</a:t>
            </a:r>
            <a:r>
              <a:rPr lang="en-US" sz="2800" dirty="0"/>
              <a:t>:</a:t>
            </a:r>
          </a:p>
          <a:p>
            <a:pPr lvl="1"/>
            <a:r>
              <a:rPr lang="en-US" sz="2400" dirty="0"/>
              <a:t>Look from thighs or knees down, if possible </a:t>
            </a:r>
            <a:r>
              <a:rPr lang="en-US" sz="2400" dirty="0">
                <a:sym typeface="Wingdings" panose="05000000000000000000" pitchFamily="2" charset="2"/>
              </a:rPr>
              <a:t></a:t>
            </a:r>
            <a:r>
              <a:rPr lang="en-US" sz="2400" dirty="0"/>
              <a:t>look between toes</a:t>
            </a:r>
          </a:p>
          <a:p>
            <a:pPr lvl="1"/>
            <a:r>
              <a:rPr lang="en-US" sz="2400" dirty="0"/>
              <a:t>General foot hygiene (dirt, paper stuck to feet, etc.)</a:t>
            </a:r>
          </a:p>
          <a:p>
            <a:pPr lvl="1"/>
            <a:r>
              <a:rPr lang="en-US" sz="2400" dirty="0"/>
              <a:t>Loss of hair</a:t>
            </a:r>
          </a:p>
          <a:p>
            <a:pPr lvl="1"/>
            <a:r>
              <a:rPr lang="en-US" sz="2400" dirty="0"/>
              <a:t>Nails (thick, discolored, long, ingrown)</a:t>
            </a:r>
          </a:p>
          <a:p>
            <a:pPr lvl="1"/>
            <a:r>
              <a:rPr lang="en-US" sz="2400" dirty="0"/>
              <a:t>Dry skin, cracks</a:t>
            </a:r>
          </a:p>
          <a:p>
            <a:pPr lvl="1"/>
            <a:r>
              <a:rPr lang="en-US" sz="2400" dirty="0"/>
              <a:t>Deformities (previous amputation, bunions, hammertoes, etc.)</a:t>
            </a:r>
          </a:p>
          <a:p>
            <a:pPr lvl="1"/>
            <a:r>
              <a:rPr lang="en-US" sz="2400" dirty="0"/>
              <a:t>Lesions (callouses, ulcers)</a:t>
            </a:r>
          </a:p>
          <a:p>
            <a:pPr lvl="1"/>
            <a:r>
              <a:rPr lang="en-US" sz="2400" dirty="0"/>
              <a:t>Footwear (worn areas, fit, etc.)</a:t>
            </a:r>
          </a:p>
          <a:p>
            <a:pPr lvl="1"/>
            <a:r>
              <a:rPr lang="en-US" sz="2400" dirty="0"/>
              <a:t>Gait (watch patient walk, can watch as the walk into room)</a:t>
            </a:r>
          </a:p>
          <a:p>
            <a:pPr lvl="2"/>
            <a:r>
              <a:rPr lang="en-US" sz="2000" dirty="0"/>
              <a:t>Abnormal shoe wear/pressures</a:t>
            </a:r>
          </a:p>
          <a:p>
            <a:pPr lvl="2"/>
            <a:r>
              <a:rPr lang="en-US" sz="2000" dirty="0"/>
              <a:t>Increased Fall Risk with diabetes…is the Patient safe as well as is their foot safe</a:t>
            </a:r>
          </a:p>
          <a:p>
            <a:pPr marL="296862" lvl="1" indent="0">
              <a:buNone/>
            </a:pPr>
            <a:endParaRPr lang="en-US" dirty="0"/>
          </a:p>
        </p:txBody>
      </p:sp>
    </p:spTree>
    <p:extLst>
      <p:ext uri="{BB962C8B-B14F-4D97-AF65-F5344CB8AC3E}">
        <p14:creationId xmlns:p14="http://schemas.microsoft.com/office/powerpoint/2010/main" val="31639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We do FOOT EXAM:</a:t>
            </a:r>
            <a:br>
              <a:rPr lang="en-US" dirty="0"/>
            </a:br>
            <a:r>
              <a:rPr lang="en-US" dirty="0"/>
              <a:t> to find out if FOOT is SAFE or AT RISK</a:t>
            </a:r>
          </a:p>
        </p:txBody>
      </p:sp>
      <p:sp>
        <p:nvSpPr>
          <p:cNvPr id="3" name="Content Placeholder 2"/>
          <p:cNvSpPr>
            <a:spLocks noGrp="1"/>
          </p:cNvSpPr>
          <p:nvPr>
            <p:ph idx="1"/>
          </p:nvPr>
        </p:nvSpPr>
        <p:spPr>
          <a:xfrm>
            <a:off x="609600" y="1905000"/>
            <a:ext cx="10972800" cy="4221164"/>
          </a:xfrm>
        </p:spPr>
        <p:txBody>
          <a:bodyPr>
            <a:normAutofit/>
          </a:bodyPr>
          <a:lstStyle/>
          <a:p>
            <a:r>
              <a:rPr lang="en-US" b="1" dirty="0"/>
              <a:t>Check for deformity </a:t>
            </a:r>
            <a:r>
              <a:rPr lang="en-US" sz="2800" i="1" dirty="0"/>
              <a:t>(Musculoskeletal [Orthopedic] exam)</a:t>
            </a:r>
          </a:p>
          <a:p>
            <a:pPr lvl="1"/>
            <a:r>
              <a:rPr lang="en-US" sz="3200" b="1" dirty="0"/>
              <a:t>Prior amputations – </a:t>
            </a:r>
            <a:r>
              <a:rPr lang="en-US" sz="3200" b="1" i="1" dirty="0"/>
              <a:t>very high-risk foot</a:t>
            </a:r>
          </a:p>
          <a:p>
            <a:pPr lvl="1"/>
            <a:r>
              <a:rPr lang="en-US" sz="3200" b="1" dirty="0"/>
              <a:t>Claw foot/ Hammer-toe (toes rub on top of shoes)-need extra depth</a:t>
            </a:r>
          </a:p>
          <a:p>
            <a:pPr lvl="1"/>
            <a:r>
              <a:rPr lang="en-US" sz="3200" b="1" dirty="0"/>
              <a:t>Lack of padding on bottom of foot bones (need extra thick soles)</a:t>
            </a:r>
          </a:p>
          <a:p>
            <a:pPr lvl="1"/>
            <a:r>
              <a:rPr lang="en-US" sz="3200" b="1" dirty="0"/>
              <a:t>Other (Bunions, Rocker bottom/ Charcot deformity)</a:t>
            </a:r>
          </a:p>
          <a:p>
            <a:pPr lvl="1"/>
            <a:endParaRPr lang="en-US" dirty="0"/>
          </a:p>
        </p:txBody>
      </p:sp>
    </p:spTree>
    <p:extLst>
      <p:ext uri="{BB962C8B-B14F-4D97-AF65-F5344CB8AC3E}">
        <p14:creationId xmlns:p14="http://schemas.microsoft.com/office/powerpoint/2010/main" val="134711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686800" cy="1143000"/>
          </a:xfrm>
        </p:spPr>
        <p:txBody>
          <a:bodyPr>
            <a:normAutofit fontScale="90000"/>
          </a:bodyPr>
          <a:lstStyle/>
          <a:p>
            <a:r>
              <a:rPr lang="en-US" dirty="0"/>
              <a:t>Check for Deformity: prior amputations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51946" y="1630126"/>
            <a:ext cx="2895600" cy="2474422"/>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53448"/>
            <a:ext cx="27432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4876800"/>
            <a:ext cx="5309980" cy="523220"/>
          </a:xfrm>
          <a:prstGeom prst="rect">
            <a:avLst/>
          </a:prstGeom>
          <a:noFill/>
        </p:spPr>
        <p:txBody>
          <a:bodyPr wrap="none" rtlCol="0">
            <a:spAutoFit/>
          </a:bodyPr>
          <a:lstStyle/>
          <a:p>
            <a:r>
              <a:rPr lang="en-US" sz="2800" b="1" dirty="0"/>
              <a:t>Prior amputation = HIGH RISK foot</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402749"/>
            <a:ext cx="3505200" cy="199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93DBAE9-677C-2439-E6F7-FB98E4F20D18}"/>
              </a:ext>
            </a:extLst>
          </p:cNvPr>
          <p:cNvPicPr>
            <a:picLocks noChangeAspect="1"/>
          </p:cNvPicPr>
          <p:nvPr/>
        </p:nvPicPr>
        <p:blipFill>
          <a:blip r:embed="rId6"/>
          <a:stretch>
            <a:fillRect/>
          </a:stretch>
        </p:blipFill>
        <p:spPr>
          <a:xfrm>
            <a:off x="7848600" y="1653448"/>
            <a:ext cx="3676650" cy="2451100"/>
          </a:xfrm>
          <a:prstGeom prst="rect">
            <a:avLst/>
          </a:prstGeom>
        </p:spPr>
      </p:pic>
    </p:spTree>
    <p:extLst>
      <p:ext uri="{BB962C8B-B14F-4D97-AF65-F5344CB8AC3E}">
        <p14:creationId xmlns:p14="http://schemas.microsoft.com/office/powerpoint/2010/main" val="3933774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a:t>Hammer toes &amp; Claw toes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72400" y="1513833"/>
            <a:ext cx="3029182" cy="206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87855"/>
            <a:ext cx="3892794"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956" y="1705778"/>
            <a:ext cx="261321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295400"/>
            <a:ext cx="25908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8572" y="3986286"/>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46D073B-A51D-9932-B388-C587A3AD8BAE}"/>
              </a:ext>
            </a:extLst>
          </p:cNvPr>
          <p:cNvSpPr txBox="1"/>
          <p:nvPr/>
        </p:nvSpPr>
        <p:spPr>
          <a:xfrm>
            <a:off x="7891324" y="4419600"/>
            <a:ext cx="3986091" cy="1323439"/>
          </a:xfrm>
          <a:prstGeom prst="rect">
            <a:avLst/>
          </a:prstGeom>
          <a:noFill/>
          <a:ln>
            <a:solidFill>
              <a:schemeClr val="accent1"/>
            </a:solidFill>
          </a:ln>
        </p:spPr>
        <p:txBody>
          <a:bodyPr wrap="none" rtlCol="0">
            <a:spAutoFit/>
          </a:bodyPr>
          <a:lstStyle/>
          <a:p>
            <a:r>
              <a:rPr lang="en-US" sz="2000" dirty="0"/>
              <a:t>Due to an imbalance in the muscles, </a:t>
            </a:r>
          </a:p>
          <a:p>
            <a:r>
              <a:rPr lang="en-US" sz="2000" dirty="0"/>
              <a:t>tendons or ligaments that normally</a:t>
            </a:r>
          </a:p>
          <a:p>
            <a:r>
              <a:rPr lang="en-US" sz="2000" dirty="0"/>
              <a:t> hold the toe straight</a:t>
            </a:r>
          </a:p>
          <a:p>
            <a:r>
              <a:rPr lang="en-US" sz="2000" dirty="0"/>
              <a:t>Worsened by foot cramped in shoe</a:t>
            </a:r>
          </a:p>
        </p:txBody>
      </p:sp>
    </p:spTree>
    <p:extLst>
      <p:ext uri="{BB962C8B-B14F-4D97-AF65-F5344CB8AC3E}">
        <p14:creationId xmlns:p14="http://schemas.microsoft.com/office/powerpoint/2010/main" val="226735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418C9-C944-14BC-EC2D-9D9DA7E984AC}"/>
              </a:ext>
            </a:extLst>
          </p:cNvPr>
          <p:cNvPicPr>
            <a:picLocks noChangeAspect="1"/>
          </p:cNvPicPr>
          <p:nvPr/>
        </p:nvPicPr>
        <p:blipFill>
          <a:blip r:embed="rId2"/>
          <a:stretch>
            <a:fillRect/>
          </a:stretch>
        </p:blipFill>
        <p:spPr>
          <a:xfrm>
            <a:off x="1600200" y="1752600"/>
            <a:ext cx="2895600" cy="4143173"/>
          </a:xfrm>
          <a:prstGeom prst="rect">
            <a:avLst/>
          </a:prstGeom>
        </p:spPr>
      </p:pic>
      <p:pic>
        <p:nvPicPr>
          <p:cNvPr id="3" name="Picture 2">
            <a:extLst>
              <a:ext uri="{FF2B5EF4-FFF2-40B4-BE49-F238E27FC236}">
                <a16:creationId xmlns:a16="http://schemas.microsoft.com/office/drawing/2014/main" id="{272C3AFB-7B0D-99DE-1D62-D263540D1A26}"/>
              </a:ext>
            </a:extLst>
          </p:cNvPr>
          <p:cNvPicPr>
            <a:picLocks noChangeAspect="1"/>
          </p:cNvPicPr>
          <p:nvPr/>
        </p:nvPicPr>
        <p:blipFill rotWithShape="1">
          <a:blip r:embed="rId3"/>
          <a:srcRect l="-395" t="8889" r="395" b="17777"/>
          <a:stretch/>
        </p:blipFill>
        <p:spPr>
          <a:xfrm>
            <a:off x="5715000" y="1600200"/>
            <a:ext cx="5106649" cy="2855468"/>
          </a:xfrm>
          <a:prstGeom prst="rect">
            <a:avLst/>
          </a:prstGeom>
        </p:spPr>
      </p:pic>
      <p:sp>
        <p:nvSpPr>
          <p:cNvPr id="4" name="TextBox 3">
            <a:extLst>
              <a:ext uri="{FF2B5EF4-FFF2-40B4-BE49-F238E27FC236}">
                <a16:creationId xmlns:a16="http://schemas.microsoft.com/office/drawing/2014/main" id="{75144ACF-42A1-A8C2-CFAC-EAB0829B49EB}"/>
              </a:ext>
            </a:extLst>
          </p:cNvPr>
          <p:cNvSpPr txBox="1"/>
          <p:nvPr/>
        </p:nvSpPr>
        <p:spPr>
          <a:xfrm>
            <a:off x="3505200" y="315896"/>
            <a:ext cx="3813223" cy="769441"/>
          </a:xfrm>
          <a:prstGeom prst="rect">
            <a:avLst/>
          </a:prstGeom>
          <a:noFill/>
        </p:spPr>
        <p:txBody>
          <a:bodyPr wrap="none" rtlCol="0">
            <a:spAutoFit/>
          </a:bodyPr>
          <a:lstStyle/>
          <a:p>
            <a:r>
              <a:rPr lang="en-US" sz="4400" dirty="0"/>
              <a:t>Fat Pad Atrophy</a:t>
            </a:r>
          </a:p>
        </p:txBody>
      </p:sp>
      <p:sp>
        <p:nvSpPr>
          <p:cNvPr id="5" name="TextBox 4">
            <a:extLst>
              <a:ext uri="{FF2B5EF4-FFF2-40B4-BE49-F238E27FC236}">
                <a16:creationId xmlns:a16="http://schemas.microsoft.com/office/drawing/2014/main" id="{A85D53E2-8A54-61A6-0473-CA012B7F70A6}"/>
              </a:ext>
            </a:extLst>
          </p:cNvPr>
          <p:cNvSpPr txBox="1"/>
          <p:nvPr/>
        </p:nvSpPr>
        <p:spPr>
          <a:xfrm>
            <a:off x="5961119" y="5064776"/>
            <a:ext cx="5082545" cy="1200329"/>
          </a:xfrm>
          <a:prstGeom prst="rect">
            <a:avLst/>
          </a:prstGeom>
          <a:noFill/>
        </p:spPr>
        <p:txBody>
          <a:bodyPr wrap="none" rtlCol="0">
            <a:spAutoFit/>
          </a:bodyPr>
          <a:lstStyle/>
          <a:p>
            <a:pPr algn="ctr"/>
            <a:r>
              <a:rPr lang="en-US" sz="2400" dirty="0"/>
              <a:t>Due to age, abnormal pressure on foot,</a:t>
            </a:r>
          </a:p>
          <a:p>
            <a:pPr algn="ctr"/>
            <a:r>
              <a:rPr lang="en-US" sz="2400" dirty="0"/>
              <a:t> improper or no footwear  &amp; </a:t>
            </a:r>
          </a:p>
          <a:p>
            <a:pPr algn="ctr"/>
            <a:r>
              <a:rPr lang="en-US" sz="2400" dirty="0"/>
              <a:t>effects of neuropathy, deformity</a:t>
            </a:r>
          </a:p>
        </p:txBody>
      </p:sp>
    </p:spTree>
    <p:extLst>
      <p:ext uri="{BB962C8B-B14F-4D97-AF65-F5344CB8AC3E}">
        <p14:creationId xmlns:p14="http://schemas.microsoft.com/office/powerpoint/2010/main" val="4094619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a:t>Bunion</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19700" y="1324217"/>
            <a:ext cx="2362200" cy="223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400870"/>
            <a:ext cx="26670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56387"/>
            <a:ext cx="3124200" cy="250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733800"/>
            <a:ext cx="3505200" cy="233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129BF6F-CFE5-264C-AEE0-821FA3EBC171}"/>
              </a:ext>
            </a:extLst>
          </p:cNvPr>
          <p:cNvSpPr txBox="1"/>
          <p:nvPr/>
        </p:nvSpPr>
        <p:spPr>
          <a:xfrm>
            <a:off x="5642609" y="4626133"/>
            <a:ext cx="5482591" cy="830997"/>
          </a:xfrm>
          <a:prstGeom prst="rect">
            <a:avLst/>
          </a:prstGeom>
          <a:noFill/>
        </p:spPr>
        <p:txBody>
          <a:bodyPr wrap="none" rtlCol="0">
            <a:spAutoFit/>
          </a:bodyPr>
          <a:lstStyle/>
          <a:p>
            <a:r>
              <a:rPr lang="en-US" sz="2400" dirty="0"/>
              <a:t>Usually caused by prolonged pressure</a:t>
            </a:r>
          </a:p>
          <a:p>
            <a:pPr algn="ctr"/>
            <a:r>
              <a:rPr lang="en-US" sz="2400" dirty="0"/>
              <a:t>compressing the foot (footwear/shoes)</a:t>
            </a:r>
          </a:p>
        </p:txBody>
      </p:sp>
    </p:spTree>
    <p:extLst>
      <p:ext uri="{BB962C8B-B14F-4D97-AF65-F5344CB8AC3E}">
        <p14:creationId xmlns:p14="http://schemas.microsoft.com/office/powerpoint/2010/main" val="346974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665" y="251529"/>
            <a:ext cx="8229600" cy="803552"/>
          </a:xfrm>
        </p:spPr>
        <p:txBody>
          <a:bodyPr>
            <a:normAutofit/>
          </a:bodyPr>
          <a:lstStyle/>
          <a:p>
            <a:r>
              <a:rPr lang="en-US" sz="4000" dirty="0"/>
              <a:t>Charcot Foot: Acute &amp; Chronic</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22207" y="4160269"/>
            <a:ext cx="2971800" cy="215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829" y="1364740"/>
            <a:ext cx="252112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231" y="1364740"/>
            <a:ext cx="3170521" cy="206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436" y="1364740"/>
            <a:ext cx="1897085" cy="208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479" y="4352806"/>
            <a:ext cx="4306910" cy="171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1780CFA-FFA1-ACCA-D1A1-9AAE3C66F11C}"/>
              </a:ext>
            </a:extLst>
          </p:cNvPr>
          <p:cNvPicPr>
            <a:picLocks noChangeAspect="1"/>
          </p:cNvPicPr>
          <p:nvPr/>
        </p:nvPicPr>
        <p:blipFill>
          <a:blip r:embed="rId8"/>
          <a:stretch>
            <a:fillRect/>
          </a:stretch>
        </p:blipFill>
        <p:spPr>
          <a:xfrm>
            <a:off x="654757" y="4340385"/>
            <a:ext cx="2274005" cy="2011854"/>
          </a:xfrm>
          <a:prstGeom prst="rect">
            <a:avLst/>
          </a:prstGeom>
        </p:spPr>
      </p:pic>
      <p:sp>
        <p:nvSpPr>
          <p:cNvPr id="4" name="TextBox 3">
            <a:extLst>
              <a:ext uri="{FF2B5EF4-FFF2-40B4-BE49-F238E27FC236}">
                <a16:creationId xmlns:a16="http://schemas.microsoft.com/office/drawing/2014/main" id="{0740FCE9-0EE5-FB6E-4B35-F593F90E699D}"/>
              </a:ext>
            </a:extLst>
          </p:cNvPr>
          <p:cNvSpPr txBox="1"/>
          <p:nvPr/>
        </p:nvSpPr>
        <p:spPr>
          <a:xfrm>
            <a:off x="4059680" y="6121406"/>
            <a:ext cx="2831609" cy="461665"/>
          </a:xfrm>
          <a:prstGeom prst="rect">
            <a:avLst/>
          </a:prstGeom>
          <a:noFill/>
        </p:spPr>
        <p:txBody>
          <a:bodyPr wrap="none" rtlCol="0">
            <a:spAutoFit/>
          </a:bodyPr>
          <a:lstStyle/>
          <a:p>
            <a:r>
              <a:rPr lang="en-US" sz="2400" dirty="0"/>
              <a:t>Rocker – bottom foot</a:t>
            </a:r>
          </a:p>
        </p:txBody>
      </p:sp>
      <p:sp>
        <p:nvSpPr>
          <p:cNvPr id="5" name="TextBox 4">
            <a:extLst>
              <a:ext uri="{FF2B5EF4-FFF2-40B4-BE49-F238E27FC236}">
                <a16:creationId xmlns:a16="http://schemas.microsoft.com/office/drawing/2014/main" id="{6D0EA439-4ADC-2552-85EE-8D2162FB1A41}"/>
              </a:ext>
            </a:extLst>
          </p:cNvPr>
          <p:cNvSpPr txBox="1"/>
          <p:nvPr/>
        </p:nvSpPr>
        <p:spPr>
          <a:xfrm>
            <a:off x="9296400" y="1374293"/>
            <a:ext cx="2311298" cy="1323439"/>
          </a:xfrm>
          <a:prstGeom prst="rect">
            <a:avLst/>
          </a:prstGeom>
          <a:noFill/>
          <a:ln>
            <a:solidFill>
              <a:schemeClr val="accent1"/>
            </a:solidFill>
          </a:ln>
        </p:spPr>
        <p:txBody>
          <a:bodyPr wrap="square" rtlCol="0">
            <a:spAutoFit/>
          </a:bodyPr>
          <a:lstStyle/>
          <a:p>
            <a:r>
              <a:rPr lang="en-US" sz="2000" dirty="0"/>
              <a:t>Acute Charcot Foot</a:t>
            </a:r>
          </a:p>
          <a:p>
            <a:pPr marL="285750" indent="-285750">
              <a:buFont typeface="Arial" panose="020B0604020202020204" pitchFamily="34" charset="0"/>
              <a:buChar char="•"/>
            </a:pPr>
            <a:r>
              <a:rPr lang="en-US" sz="2000" dirty="0"/>
              <a:t>Red</a:t>
            </a:r>
          </a:p>
          <a:p>
            <a:pPr marL="285750" indent="-285750">
              <a:buFont typeface="Arial" panose="020B0604020202020204" pitchFamily="34" charset="0"/>
              <a:buChar char="•"/>
            </a:pPr>
            <a:r>
              <a:rPr lang="en-US" sz="2000" dirty="0"/>
              <a:t>Swollen</a:t>
            </a:r>
          </a:p>
          <a:p>
            <a:pPr marL="285750" indent="-285750">
              <a:buFont typeface="Arial" panose="020B0604020202020204" pitchFamily="34" charset="0"/>
              <a:buChar char="•"/>
            </a:pPr>
            <a:r>
              <a:rPr lang="en-US" sz="2000" dirty="0"/>
              <a:t>Hot</a:t>
            </a:r>
          </a:p>
        </p:txBody>
      </p:sp>
      <p:sp>
        <p:nvSpPr>
          <p:cNvPr id="6" name="TextBox 5">
            <a:extLst>
              <a:ext uri="{FF2B5EF4-FFF2-40B4-BE49-F238E27FC236}">
                <a16:creationId xmlns:a16="http://schemas.microsoft.com/office/drawing/2014/main" id="{F1DF3D56-A256-D1E9-6BC7-FD24B434BE85}"/>
              </a:ext>
            </a:extLst>
          </p:cNvPr>
          <p:cNvSpPr txBox="1"/>
          <p:nvPr/>
        </p:nvSpPr>
        <p:spPr>
          <a:xfrm>
            <a:off x="3768012" y="3845085"/>
            <a:ext cx="2373663" cy="400110"/>
          </a:xfrm>
          <a:prstGeom prst="rect">
            <a:avLst/>
          </a:prstGeom>
          <a:noFill/>
          <a:ln>
            <a:solidFill>
              <a:schemeClr val="tx2"/>
            </a:solidFill>
          </a:ln>
        </p:spPr>
        <p:txBody>
          <a:bodyPr wrap="none" rtlCol="0">
            <a:spAutoFit/>
          </a:bodyPr>
          <a:lstStyle/>
          <a:p>
            <a:r>
              <a:rPr lang="en-US" sz="2000" dirty="0"/>
              <a:t>Chronic Charcot Foot</a:t>
            </a:r>
          </a:p>
        </p:txBody>
      </p:sp>
    </p:spTree>
    <p:extLst>
      <p:ext uri="{BB962C8B-B14F-4D97-AF65-F5344CB8AC3E}">
        <p14:creationId xmlns:p14="http://schemas.microsoft.com/office/powerpoint/2010/main" val="318924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304800"/>
            <a:ext cx="8558213" cy="1004888"/>
          </a:xfrm>
        </p:spPr>
        <p:txBody>
          <a:bodyPr>
            <a:noAutofit/>
          </a:bodyPr>
          <a:lstStyle/>
          <a:p>
            <a:r>
              <a:rPr lang="en-US" sz="3600" dirty="0"/>
              <a:t>Part of Team Care:</a:t>
            </a:r>
            <a:br>
              <a:rPr lang="en-US" sz="3600" dirty="0"/>
            </a:br>
            <a:r>
              <a:rPr lang="en-US" sz="3600" dirty="0"/>
              <a:t>Help with Foot Exams &amp; Teach Foot Care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38601" y="1805783"/>
            <a:ext cx="4320381" cy="4320381"/>
          </a:xfrm>
        </p:spPr>
      </p:pic>
    </p:spTree>
    <p:extLst>
      <p:ext uri="{BB962C8B-B14F-4D97-AF65-F5344CB8AC3E}">
        <p14:creationId xmlns:p14="http://schemas.microsoft.com/office/powerpoint/2010/main" val="844303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1143000"/>
          </a:xfrm>
        </p:spPr>
        <p:txBody>
          <a:bodyPr>
            <a:noAutofit/>
          </a:bodyPr>
          <a:lstStyle/>
          <a:p>
            <a:r>
              <a:rPr lang="en-US" sz="3600" dirty="0"/>
              <a:t>Why We do FOOT EXAM:</a:t>
            </a:r>
            <a:br>
              <a:rPr lang="en-US" sz="3600" dirty="0"/>
            </a:br>
            <a:r>
              <a:rPr lang="en-US" sz="3600" dirty="0"/>
              <a:t> to find out if FOOT is SAFE or AT RISK</a:t>
            </a:r>
          </a:p>
        </p:txBody>
      </p:sp>
      <p:sp>
        <p:nvSpPr>
          <p:cNvPr id="3" name="Content Placeholder 2"/>
          <p:cNvSpPr>
            <a:spLocks noGrp="1"/>
          </p:cNvSpPr>
          <p:nvPr>
            <p:ph idx="1"/>
          </p:nvPr>
        </p:nvSpPr>
        <p:spPr>
          <a:xfrm>
            <a:off x="685800" y="1524000"/>
            <a:ext cx="10591800" cy="5105400"/>
          </a:xfrm>
        </p:spPr>
        <p:txBody>
          <a:bodyPr>
            <a:normAutofit/>
          </a:bodyPr>
          <a:lstStyle/>
          <a:p>
            <a:pPr marL="0" indent="0">
              <a:buNone/>
            </a:pPr>
            <a:r>
              <a:rPr lang="en-US" sz="3000" dirty="0"/>
              <a:t>Inspection:</a:t>
            </a:r>
          </a:p>
          <a:p>
            <a:r>
              <a:rPr lang="en-US" sz="2400" dirty="0"/>
              <a:t>Check for deformity </a:t>
            </a:r>
            <a:r>
              <a:rPr lang="en-US" sz="2400" i="1" dirty="0"/>
              <a:t>(Musculoskeletal [Orthopedic] exam)</a:t>
            </a:r>
          </a:p>
          <a:p>
            <a:pPr lvl="1"/>
            <a:r>
              <a:rPr lang="en-US" sz="2400" dirty="0"/>
              <a:t>Claw foot (toes rub on top of shoes)-need extra depth</a:t>
            </a:r>
          </a:p>
          <a:p>
            <a:pPr lvl="1"/>
            <a:r>
              <a:rPr lang="en-US" sz="2400" dirty="0"/>
              <a:t>Lack of padding on bottom of foot bones (need extra thick soles)</a:t>
            </a:r>
          </a:p>
          <a:p>
            <a:pPr lvl="1"/>
            <a:r>
              <a:rPr lang="en-US" sz="2400" dirty="0"/>
              <a:t>Other (Bunions, Rocker bottom)</a:t>
            </a:r>
          </a:p>
          <a:p>
            <a:r>
              <a:rPr lang="en-US" b="1" dirty="0"/>
              <a:t>Check for “lesions” </a:t>
            </a:r>
            <a:r>
              <a:rPr lang="en-US" sz="2800" i="1" dirty="0"/>
              <a:t>(Dermatologic exam)</a:t>
            </a:r>
          </a:p>
          <a:p>
            <a:pPr lvl="1"/>
            <a:r>
              <a:rPr lang="en-US" b="1" dirty="0"/>
              <a:t>Toenail changes</a:t>
            </a:r>
          </a:p>
          <a:p>
            <a:pPr lvl="1"/>
            <a:r>
              <a:rPr lang="en-US" b="1" dirty="0"/>
              <a:t>Dry skin, cracks and fissures, peeling </a:t>
            </a:r>
          </a:p>
          <a:p>
            <a:pPr lvl="1"/>
            <a:r>
              <a:rPr lang="en-US" b="1" dirty="0"/>
              <a:t>Red areas, raw areas, blisters, callouses</a:t>
            </a:r>
          </a:p>
          <a:p>
            <a:pPr lvl="1"/>
            <a:r>
              <a:rPr lang="en-US" b="1" dirty="0"/>
              <a:t>Ulcers</a:t>
            </a:r>
          </a:p>
          <a:p>
            <a:pPr lvl="1"/>
            <a:endParaRPr lang="en-US" b="1" dirty="0"/>
          </a:p>
        </p:txBody>
      </p:sp>
    </p:spTree>
    <p:extLst>
      <p:ext uri="{BB962C8B-B14F-4D97-AF65-F5344CB8AC3E}">
        <p14:creationId xmlns:p14="http://schemas.microsoft.com/office/powerpoint/2010/main" val="1779846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CF27-6419-340C-D163-5A6560F75B5A}"/>
              </a:ext>
            </a:extLst>
          </p:cNvPr>
          <p:cNvSpPr>
            <a:spLocks noGrp="1"/>
          </p:cNvSpPr>
          <p:nvPr>
            <p:ph type="title"/>
          </p:nvPr>
        </p:nvSpPr>
        <p:spPr>
          <a:xfrm>
            <a:off x="609600" y="274638"/>
            <a:ext cx="10972800" cy="792162"/>
          </a:xfrm>
        </p:spPr>
        <p:txBody>
          <a:bodyPr>
            <a:normAutofit/>
          </a:bodyPr>
          <a:lstStyle/>
          <a:p>
            <a:r>
              <a:rPr lang="en-US" sz="4000" dirty="0"/>
              <a:t>Toenail Changes</a:t>
            </a:r>
          </a:p>
        </p:txBody>
      </p:sp>
      <p:sp>
        <p:nvSpPr>
          <p:cNvPr id="3" name="Content Placeholder 2">
            <a:extLst>
              <a:ext uri="{FF2B5EF4-FFF2-40B4-BE49-F238E27FC236}">
                <a16:creationId xmlns:a16="http://schemas.microsoft.com/office/drawing/2014/main" id="{120D5A9B-48FB-D516-6826-8F873D6BB401}"/>
              </a:ext>
            </a:extLst>
          </p:cNvPr>
          <p:cNvSpPr>
            <a:spLocks noGrp="1"/>
          </p:cNvSpPr>
          <p:nvPr>
            <p:ph idx="1"/>
          </p:nvPr>
        </p:nvSpPr>
        <p:spPr>
          <a:xfrm>
            <a:off x="4789470" y="1447800"/>
            <a:ext cx="6553200" cy="4833439"/>
          </a:xfrm>
        </p:spPr>
        <p:txBody>
          <a:bodyPr>
            <a:normAutofit/>
          </a:bodyPr>
          <a:lstStyle/>
          <a:p>
            <a:r>
              <a:rPr lang="en-US" sz="2800" dirty="0"/>
              <a:t>Changes due to </a:t>
            </a:r>
          </a:p>
          <a:p>
            <a:pPr lvl="1"/>
            <a:r>
              <a:rPr lang="en-US" sz="2400" dirty="0"/>
              <a:t>age</a:t>
            </a:r>
          </a:p>
          <a:p>
            <a:pPr lvl="1"/>
            <a:r>
              <a:rPr lang="en-US" sz="2400" dirty="0"/>
              <a:t>neuropathy/trauma </a:t>
            </a:r>
          </a:p>
          <a:p>
            <a:pPr lvl="1"/>
            <a:r>
              <a:rPr lang="en-US" sz="2400" dirty="0"/>
              <a:t>reduced blood flow</a:t>
            </a:r>
          </a:p>
          <a:p>
            <a:pPr lvl="1"/>
            <a:r>
              <a:rPr lang="en-US" sz="2400" dirty="0"/>
              <a:t>increased susceptibility to fungal infections</a:t>
            </a:r>
          </a:p>
          <a:p>
            <a:pPr lvl="1"/>
            <a:endParaRPr lang="en-US" sz="24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2"/>
              </a:rPr>
              <a:t>https://blog.wcei.net/diabetic-toenails-watch-for-change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https://blog.wcei.net/diabetic-toenails-top-tips-for-proper-trimming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endParaRPr lang="en-US" sz="2800" dirty="0"/>
          </a:p>
        </p:txBody>
      </p:sp>
      <p:pic>
        <p:nvPicPr>
          <p:cNvPr id="4" name="Picture 3">
            <a:extLst>
              <a:ext uri="{FF2B5EF4-FFF2-40B4-BE49-F238E27FC236}">
                <a16:creationId xmlns:a16="http://schemas.microsoft.com/office/drawing/2014/main" id="{28277DA3-FE91-4772-6D6D-D624A3CE2379}"/>
              </a:ext>
            </a:extLst>
          </p:cNvPr>
          <p:cNvPicPr>
            <a:picLocks noChangeAspect="1"/>
          </p:cNvPicPr>
          <p:nvPr/>
        </p:nvPicPr>
        <p:blipFill>
          <a:blip r:embed="rId4"/>
          <a:stretch>
            <a:fillRect/>
          </a:stretch>
        </p:blipFill>
        <p:spPr>
          <a:xfrm>
            <a:off x="838200" y="4742263"/>
            <a:ext cx="3438481" cy="1538976"/>
          </a:xfrm>
          <a:prstGeom prst="rect">
            <a:avLst/>
          </a:prstGeom>
        </p:spPr>
      </p:pic>
      <p:pic>
        <p:nvPicPr>
          <p:cNvPr id="5" name="Picture 4">
            <a:extLst>
              <a:ext uri="{FF2B5EF4-FFF2-40B4-BE49-F238E27FC236}">
                <a16:creationId xmlns:a16="http://schemas.microsoft.com/office/drawing/2014/main" id="{F4CC74C4-D87F-DC1C-1A33-C2458DD03929}"/>
              </a:ext>
            </a:extLst>
          </p:cNvPr>
          <p:cNvPicPr>
            <a:picLocks noChangeAspect="1"/>
          </p:cNvPicPr>
          <p:nvPr/>
        </p:nvPicPr>
        <p:blipFill>
          <a:blip r:embed="rId5"/>
          <a:stretch>
            <a:fillRect/>
          </a:stretch>
        </p:blipFill>
        <p:spPr>
          <a:xfrm>
            <a:off x="849330" y="2933624"/>
            <a:ext cx="2859272" cy="1573344"/>
          </a:xfrm>
          <a:prstGeom prst="rect">
            <a:avLst/>
          </a:prstGeom>
        </p:spPr>
      </p:pic>
      <p:pic>
        <p:nvPicPr>
          <p:cNvPr id="6" name="Picture 5">
            <a:extLst>
              <a:ext uri="{FF2B5EF4-FFF2-40B4-BE49-F238E27FC236}">
                <a16:creationId xmlns:a16="http://schemas.microsoft.com/office/drawing/2014/main" id="{B262FB02-6DA9-8C26-11D0-104352B81BC9}"/>
              </a:ext>
            </a:extLst>
          </p:cNvPr>
          <p:cNvPicPr>
            <a:picLocks noChangeAspect="1"/>
          </p:cNvPicPr>
          <p:nvPr/>
        </p:nvPicPr>
        <p:blipFill>
          <a:blip r:embed="rId6"/>
          <a:stretch>
            <a:fillRect/>
          </a:stretch>
        </p:blipFill>
        <p:spPr>
          <a:xfrm>
            <a:off x="1219200" y="904147"/>
            <a:ext cx="1905000" cy="1794183"/>
          </a:xfrm>
          <a:prstGeom prst="rect">
            <a:avLst/>
          </a:prstGeom>
        </p:spPr>
      </p:pic>
    </p:spTree>
    <p:extLst>
      <p:ext uri="{BB962C8B-B14F-4D97-AF65-F5344CB8AC3E}">
        <p14:creationId xmlns:p14="http://schemas.microsoft.com/office/powerpoint/2010/main" val="4245856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cracked skin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2014" y="1728787"/>
            <a:ext cx="2846053" cy="3400425"/>
          </a:xfrm>
        </p:spPr>
      </p:pic>
      <p:pic>
        <p:nvPicPr>
          <p:cNvPr id="3" name="Picture 2">
            <a:extLst>
              <a:ext uri="{FF2B5EF4-FFF2-40B4-BE49-F238E27FC236}">
                <a16:creationId xmlns:a16="http://schemas.microsoft.com/office/drawing/2014/main" id="{7363D55F-0DDE-DAEE-A7F9-248025483305}"/>
              </a:ext>
            </a:extLst>
          </p:cNvPr>
          <p:cNvPicPr>
            <a:picLocks noChangeAspect="1"/>
          </p:cNvPicPr>
          <p:nvPr/>
        </p:nvPicPr>
        <p:blipFill>
          <a:blip r:embed="rId3"/>
          <a:stretch>
            <a:fillRect/>
          </a:stretch>
        </p:blipFill>
        <p:spPr>
          <a:xfrm>
            <a:off x="4419600" y="2005012"/>
            <a:ext cx="3048000" cy="3048000"/>
          </a:xfrm>
          <a:prstGeom prst="rect">
            <a:avLst/>
          </a:prstGeom>
        </p:spPr>
      </p:pic>
      <p:pic>
        <p:nvPicPr>
          <p:cNvPr id="5" name="Picture 4">
            <a:extLst>
              <a:ext uri="{FF2B5EF4-FFF2-40B4-BE49-F238E27FC236}">
                <a16:creationId xmlns:a16="http://schemas.microsoft.com/office/drawing/2014/main" id="{ABD291B3-7BAC-DDB1-4573-FE6F19DC31FE}"/>
              </a:ext>
            </a:extLst>
          </p:cNvPr>
          <p:cNvPicPr>
            <a:picLocks noChangeAspect="1"/>
          </p:cNvPicPr>
          <p:nvPr/>
        </p:nvPicPr>
        <p:blipFill>
          <a:blip r:embed="rId4"/>
          <a:stretch>
            <a:fillRect/>
          </a:stretch>
        </p:blipFill>
        <p:spPr>
          <a:xfrm>
            <a:off x="8243935" y="1652587"/>
            <a:ext cx="2552700" cy="3400425"/>
          </a:xfrm>
          <a:prstGeom prst="rect">
            <a:avLst/>
          </a:prstGeom>
        </p:spPr>
      </p:pic>
      <p:sp>
        <p:nvSpPr>
          <p:cNvPr id="6" name="TextBox 5">
            <a:extLst>
              <a:ext uri="{FF2B5EF4-FFF2-40B4-BE49-F238E27FC236}">
                <a16:creationId xmlns:a16="http://schemas.microsoft.com/office/drawing/2014/main" id="{AC45EE2C-0259-30DE-E624-EA0ADFC5B6EA}"/>
              </a:ext>
            </a:extLst>
          </p:cNvPr>
          <p:cNvSpPr txBox="1"/>
          <p:nvPr/>
        </p:nvSpPr>
        <p:spPr>
          <a:xfrm>
            <a:off x="762000" y="5752546"/>
            <a:ext cx="7695696" cy="40011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hlinkClick r:id="rId5"/>
              </a:rPr>
              <a:t>https://blog.wcei.net/dry-skin-alert-foot-xerosis-in-diabetic-patients</a:t>
            </a:r>
            <a:r>
              <a:rPr kumimoji="0" lang="en-US" sz="2000" b="0" i="0" u="none" strike="noStrike" kern="1200" cap="none" spc="0" normalizeH="0" baseline="0" noProof="0">
                <a:ln>
                  <a:noFill/>
                </a:ln>
                <a:solidFill>
                  <a:prstClr val="black"/>
                </a:solidFill>
                <a:effectLst/>
                <a:uLnTx/>
                <a:uFillTx/>
                <a:latin typeface="Calibri"/>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05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E6C2CC-BB3C-C37A-BC02-135E1B73EA04}"/>
              </a:ext>
            </a:extLst>
          </p:cNvPr>
          <p:cNvPicPr>
            <a:picLocks noChangeAspect="1"/>
          </p:cNvPicPr>
          <p:nvPr/>
        </p:nvPicPr>
        <p:blipFill>
          <a:blip r:embed="rId3"/>
          <a:stretch>
            <a:fillRect/>
          </a:stretch>
        </p:blipFill>
        <p:spPr>
          <a:xfrm>
            <a:off x="1295400" y="1767155"/>
            <a:ext cx="4038600" cy="3024690"/>
          </a:xfrm>
          <a:prstGeom prst="rect">
            <a:avLst/>
          </a:prstGeom>
        </p:spPr>
      </p:pic>
      <p:pic>
        <p:nvPicPr>
          <p:cNvPr id="3" name="Picture 2">
            <a:extLst>
              <a:ext uri="{FF2B5EF4-FFF2-40B4-BE49-F238E27FC236}">
                <a16:creationId xmlns:a16="http://schemas.microsoft.com/office/drawing/2014/main" id="{8BA390A6-C36B-DAC9-F908-2619D3F5BE85}"/>
              </a:ext>
            </a:extLst>
          </p:cNvPr>
          <p:cNvPicPr>
            <a:picLocks noChangeAspect="1"/>
          </p:cNvPicPr>
          <p:nvPr/>
        </p:nvPicPr>
        <p:blipFill>
          <a:blip r:embed="rId4"/>
          <a:stretch>
            <a:fillRect/>
          </a:stretch>
        </p:blipFill>
        <p:spPr>
          <a:xfrm>
            <a:off x="7239000" y="1773752"/>
            <a:ext cx="2819400" cy="2819400"/>
          </a:xfrm>
          <a:prstGeom prst="rect">
            <a:avLst/>
          </a:prstGeom>
        </p:spPr>
      </p:pic>
      <p:sp>
        <p:nvSpPr>
          <p:cNvPr id="4" name="TextBox 3">
            <a:extLst>
              <a:ext uri="{FF2B5EF4-FFF2-40B4-BE49-F238E27FC236}">
                <a16:creationId xmlns:a16="http://schemas.microsoft.com/office/drawing/2014/main" id="{E06AFAE3-C0FD-EA96-D85A-B2C8697C6F81}"/>
              </a:ext>
            </a:extLst>
          </p:cNvPr>
          <p:cNvSpPr txBox="1"/>
          <p:nvPr/>
        </p:nvSpPr>
        <p:spPr>
          <a:xfrm>
            <a:off x="762000" y="457200"/>
            <a:ext cx="10363200" cy="707886"/>
          </a:xfrm>
          <a:prstGeom prst="rect">
            <a:avLst/>
          </a:prstGeom>
          <a:noFill/>
        </p:spPr>
        <p:txBody>
          <a:bodyPr wrap="square" rtlCol="0">
            <a:spAutoFit/>
          </a:bodyPr>
          <a:lstStyle/>
          <a:p>
            <a:pPr algn="ctr"/>
            <a:r>
              <a:rPr lang="en-US" sz="4000" dirty="0"/>
              <a:t>Check Skin for Peeling </a:t>
            </a:r>
          </a:p>
        </p:txBody>
      </p:sp>
      <p:sp>
        <p:nvSpPr>
          <p:cNvPr id="5" name="TextBox 4">
            <a:extLst>
              <a:ext uri="{FF2B5EF4-FFF2-40B4-BE49-F238E27FC236}">
                <a16:creationId xmlns:a16="http://schemas.microsoft.com/office/drawing/2014/main" id="{777EC3BF-6963-150A-173C-42BACCE3BCF9}"/>
              </a:ext>
            </a:extLst>
          </p:cNvPr>
          <p:cNvSpPr txBox="1"/>
          <p:nvPr/>
        </p:nvSpPr>
        <p:spPr>
          <a:xfrm>
            <a:off x="1066800" y="5105400"/>
            <a:ext cx="4659289" cy="830997"/>
          </a:xfrm>
          <a:prstGeom prst="rect">
            <a:avLst/>
          </a:prstGeom>
          <a:noFill/>
        </p:spPr>
        <p:txBody>
          <a:bodyPr wrap="none" rtlCol="0">
            <a:spAutoFit/>
          </a:bodyPr>
          <a:lstStyle/>
          <a:p>
            <a:pPr algn="ctr"/>
            <a:r>
              <a:rPr lang="en-US" sz="2400" dirty="0"/>
              <a:t>Peeling between toes</a:t>
            </a:r>
          </a:p>
          <a:p>
            <a:r>
              <a:rPr lang="en-US" sz="2400" dirty="0"/>
              <a:t>Can be due to maceration or fungus</a:t>
            </a:r>
          </a:p>
        </p:txBody>
      </p:sp>
      <p:sp>
        <p:nvSpPr>
          <p:cNvPr id="6" name="TextBox 5">
            <a:extLst>
              <a:ext uri="{FF2B5EF4-FFF2-40B4-BE49-F238E27FC236}">
                <a16:creationId xmlns:a16="http://schemas.microsoft.com/office/drawing/2014/main" id="{A422D625-D184-DAD7-7139-D16B12C3C784}"/>
              </a:ext>
            </a:extLst>
          </p:cNvPr>
          <p:cNvSpPr txBox="1"/>
          <p:nvPr/>
        </p:nvSpPr>
        <p:spPr>
          <a:xfrm>
            <a:off x="6257014" y="4861438"/>
            <a:ext cx="5567101" cy="1569660"/>
          </a:xfrm>
          <a:prstGeom prst="rect">
            <a:avLst/>
          </a:prstGeom>
          <a:noFill/>
        </p:spPr>
        <p:txBody>
          <a:bodyPr wrap="none" rtlCol="0">
            <a:spAutoFit/>
          </a:bodyPr>
          <a:lstStyle/>
          <a:p>
            <a:pPr algn="ctr"/>
            <a:r>
              <a:rPr lang="en-US" sz="2400" dirty="0"/>
              <a:t>Peeling on foot</a:t>
            </a:r>
            <a:r>
              <a:rPr lang="en-US" sz="2400" dirty="0">
                <a:highlight>
                  <a:srgbClr val="FFFF00"/>
                </a:highlight>
              </a:rPr>
              <a:t> </a:t>
            </a:r>
          </a:p>
          <a:p>
            <a:pPr algn="ctr"/>
            <a:r>
              <a:rPr lang="en-US" sz="2400" dirty="0"/>
              <a:t>can be due to dry skin, sweaty feet</a:t>
            </a:r>
          </a:p>
          <a:p>
            <a:pPr algn="ctr"/>
            <a:r>
              <a:rPr lang="en-US" sz="2400" dirty="0"/>
              <a:t>or conditions such as fungus (athlete’s foot)</a:t>
            </a:r>
          </a:p>
          <a:p>
            <a:pPr algn="ctr"/>
            <a:r>
              <a:rPr lang="en-US" sz="2400" dirty="0"/>
              <a:t> or eczema </a:t>
            </a:r>
          </a:p>
        </p:txBody>
      </p:sp>
    </p:spTree>
    <p:extLst>
      <p:ext uri="{BB962C8B-B14F-4D97-AF65-F5344CB8AC3E}">
        <p14:creationId xmlns:p14="http://schemas.microsoft.com/office/powerpoint/2010/main" val="2196279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ED26-1A66-F0C7-E43A-15DD7A0C2249}"/>
              </a:ext>
            </a:extLst>
          </p:cNvPr>
          <p:cNvSpPr>
            <a:spLocks noGrp="1"/>
          </p:cNvSpPr>
          <p:nvPr>
            <p:ph type="title"/>
          </p:nvPr>
        </p:nvSpPr>
        <p:spPr>
          <a:xfrm>
            <a:off x="609600" y="304800"/>
            <a:ext cx="10972800" cy="762000"/>
          </a:xfrm>
        </p:spPr>
        <p:txBody>
          <a:bodyPr>
            <a:normAutofit/>
          </a:bodyPr>
          <a:lstStyle/>
          <a:p>
            <a:r>
              <a:rPr lang="en-US" sz="4000" dirty="0"/>
              <a:t>Red or Raw Spots &amp; Blisters</a:t>
            </a:r>
          </a:p>
        </p:txBody>
      </p:sp>
      <p:pic>
        <p:nvPicPr>
          <p:cNvPr id="4" name="Content Placeholder 3">
            <a:extLst>
              <a:ext uri="{FF2B5EF4-FFF2-40B4-BE49-F238E27FC236}">
                <a16:creationId xmlns:a16="http://schemas.microsoft.com/office/drawing/2014/main" id="{E9B264D2-0015-20E4-0C41-5DBDE932575E}"/>
              </a:ext>
            </a:extLst>
          </p:cNvPr>
          <p:cNvPicPr>
            <a:picLocks noGrp="1" noChangeAspect="1"/>
          </p:cNvPicPr>
          <p:nvPr>
            <p:ph idx="1"/>
          </p:nvPr>
        </p:nvPicPr>
        <p:blipFill rotWithShape="1">
          <a:blip r:embed="rId2"/>
          <a:srcRect l="9360" r="11696"/>
          <a:stretch/>
        </p:blipFill>
        <p:spPr>
          <a:xfrm>
            <a:off x="4515080" y="4012939"/>
            <a:ext cx="2230193" cy="1883437"/>
          </a:xfrm>
          <a:prstGeom prst="rect">
            <a:avLst/>
          </a:prstGeom>
        </p:spPr>
      </p:pic>
      <p:pic>
        <p:nvPicPr>
          <p:cNvPr id="5" name="Picture 4">
            <a:extLst>
              <a:ext uri="{FF2B5EF4-FFF2-40B4-BE49-F238E27FC236}">
                <a16:creationId xmlns:a16="http://schemas.microsoft.com/office/drawing/2014/main" id="{A1E09D1F-1F98-5608-F721-76559389E772}"/>
              </a:ext>
            </a:extLst>
          </p:cNvPr>
          <p:cNvPicPr>
            <a:picLocks noChangeAspect="1"/>
          </p:cNvPicPr>
          <p:nvPr/>
        </p:nvPicPr>
        <p:blipFill rotWithShape="1">
          <a:blip r:embed="rId3"/>
          <a:srcRect t="9954"/>
          <a:stretch/>
        </p:blipFill>
        <p:spPr>
          <a:xfrm>
            <a:off x="8230060" y="1524000"/>
            <a:ext cx="2858799" cy="1600200"/>
          </a:xfrm>
          <a:prstGeom prst="rect">
            <a:avLst/>
          </a:prstGeom>
        </p:spPr>
      </p:pic>
      <p:pic>
        <p:nvPicPr>
          <p:cNvPr id="6" name="Picture 5">
            <a:extLst>
              <a:ext uri="{FF2B5EF4-FFF2-40B4-BE49-F238E27FC236}">
                <a16:creationId xmlns:a16="http://schemas.microsoft.com/office/drawing/2014/main" id="{8B49CFD0-1275-88C3-22B6-C2E7B5328058}"/>
              </a:ext>
            </a:extLst>
          </p:cNvPr>
          <p:cNvPicPr>
            <a:picLocks noChangeAspect="1"/>
          </p:cNvPicPr>
          <p:nvPr/>
        </p:nvPicPr>
        <p:blipFill>
          <a:blip r:embed="rId4"/>
          <a:stretch>
            <a:fillRect/>
          </a:stretch>
        </p:blipFill>
        <p:spPr>
          <a:xfrm>
            <a:off x="838200" y="1523999"/>
            <a:ext cx="2285999" cy="2016337"/>
          </a:xfrm>
          <a:prstGeom prst="rect">
            <a:avLst/>
          </a:prstGeom>
        </p:spPr>
      </p:pic>
      <p:pic>
        <p:nvPicPr>
          <p:cNvPr id="7" name="Picture 6">
            <a:extLst>
              <a:ext uri="{FF2B5EF4-FFF2-40B4-BE49-F238E27FC236}">
                <a16:creationId xmlns:a16="http://schemas.microsoft.com/office/drawing/2014/main" id="{94C6FF74-56F7-492D-2D5C-09885CC6B788}"/>
              </a:ext>
            </a:extLst>
          </p:cNvPr>
          <p:cNvPicPr>
            <a:picLocks noChangeAspect="1"/>
          </p:cNvPicPr>
          <p:nvPr/>
        </p:nvPicPr>
        <p:blipFill>
          <a:blip r:embed="rId5"/>
          <a:stretch>
            <a:fillRect/>
          </a:stretch>
        </p:blipFill>
        <p:spPr>
          <a:xfrm>
            <a:off x="321644" y="3897675"/>
            <a:ext cx="2802555" cy="1865423"/>
          </a:xfrm>
          <a:prstGeom prst="rect">
            <a:avLst/>
          </a:prstGeom>
        </p:spPr>
      </p:pic>
      <p:pic>
        <p:nvPicPr>
          <p:cNvPr id="8" name="Picture 7">
            <a:extLst>
              <a:ext uri="{FF2B5EF4-FFF2-40B4-BE49-F238E27FC236}">
                <a16:creationId xmlns:a16="http://schemas.microsoft.com/office/drawing/2014/main" id="{5991BA0D-7BF6-2631-6A7C-32619380932D}"/>
              </a:ext>
            </a:extLst>
          </p:cNvPr>
          <p:cNvPicPr>
            <a:picLocks noChangeAspect="1"/>
          </p:cNvPicPr>
          <p:nvPr/>
        </p:nvPicPr>
        <p:blipFill>
          <a:blip r:embed="rId6"/>
          <a:stretch>
            <a:fillRect/>
          </a:stretch>
        </p:blipFill>
        <p:spPr>
          <a:xfrm>
            <a:off x="4617904" y="1609451"/>
            <a:ext cx="2286000" cy="1971949"/>
          </a:xfrm>
          <a:prstGeom prst="rect">
            <a:avLst/>
          </a:prstGeom>
        </p:spPr>
      </p:pic>
      <p:pic>
        <p:nvPicPr>
          <p:cNvPr id="9" name="Picture 8">
            <a:extLst>
              <a:ext uri="{FF2B5EF4-FFF2-40B4-BE49-F238E27FC236}">
                <a16:creationId xmlns:a16="http://schemas.microsoft.com/office/drawing/2014/main" id="{18FDDA22-F8E3-8DCF-C580-800F5FAD2D44}"/>
              </a:ext>
            </a:extLst>
          </p:cNvPr>
          <p:cNvPicPr>
            <a:picLocks noChangeAspect="1"/>
          </p:cNvPicPr>
          <p:nvPr/>
        </p:nvPicPr>
        <p:blipFill>
          <a:blip r:embed="rId7"/>
          <a:stretch>
            <a:fillRect/>
          </a:stretch>
        </p:blipFill>
        <p:spPr>
          <a:xfrm>
            <a:off x="8858666" y="3581400"/>
            <a:ext cx="2230193" cy="2971800"/>
          </a:xfrm>
          <a:prstGeom prst="rect">
            <a:avLst/>
          </a:prstGeom>
        </p:spPr>
      </p:pic>
      <p:sp>
        <p:nvSpPr>
          <p:cNvPr id="10" name="TextBox 9">
            <a:extLst>
              <a:ext uri="{FF2B5EF4-FFF2-40B4-BE49-F238E27FC236}">
                <a16:creationId xmlns:a16="http://schemas.microsoft.com/office/drawing/2014/main" id="{DD0088C7-2628-B0DF-484B-E836C399F0D8}"/>
              </a:ext>
            </a:extLst>
          </p:cNvPr>
          <p:cNvSpPr txBox="1"/>
          <p:nvPr/>
        </p:nvSpPr>
        <p:spPr>
          <a:xfrm>
            <a:off x="1219200" y="6140378"/>
            <a:ext cx="6335645" cy="461665"/>
          </a:xfrm>
          <a:prstGeom prst="rect">
            <a:avLst/>
          </a:prstGeom>
          <a:noFill/>
        </p:spPr>
        <p:txBody>
          <a:bodyPr wrap="none" rtlCol="0">
            <a:spAutoFit/>
          </a:bodyPr>
          <a:lstStyle/>
          <a:p>
            <a:r>
              <a:rPr lang="en-US" sz="2400" dirty="0"/>
              <a:t>Something is rubbing – check the socks &amp; shoes…</a:t>
            </a:r>
          </a:p>
        </p:txBody>
      </p:sp>
    </p:spTree>
    <p:extLst>
      <p:ext uri="{BB962C8B-B14F-4D97-AF65-F5344CB8AC3E}">
        <p14:creationId xmlns:p14="http://schemas.microsoft.com/office/powerpoint/2010/main" val="139213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05601" y="304801"/>
            <a:ext cx="395279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902A58E-9F60-0850-10EF-FB0679C4593F}"/>
              </a:ext>
            </a:extLst>
          </p:cNvPr>
          <p:cNvPicPr>
            <a:picLocks noChangeAspect="1"/>
          </p:cNvPicPr>
          <p:nvPr/>
        </p:nvPicPr>
        <p:blipFill>
          <a:blip r:embed="rId4"/>
          <a:stretch>
            <a:fillRect/>
          </a:stretch>
        </p:blipFill>
        <p:spPr>
          <a:xfrm>
            <a:off x="838200" y="2209800"/>
            <a:ext cx="4419598" cy="3048000"/>
          </a:xfrm>
          <a:prstGeom prst="rect">
            <a:avLst/>
          </a:prstGeom>
        </p:spPr>
      </p:pic>
      <p:sp>
        <p:nvSpPr>
          <p:cNvPr id="3" name="TextBox 2">
            <a:extLst>
              <a:ext uri="{FF2B5EF4-FFF2-40B4-BE49-F238E27FC236}">
                <a16:creationId xmlns:a16="http://schemas.microsoft.com/office/drawing/2014/main" id="{6A841A4B-5638-B5EC-F664-57CE5D83448C}"/>
              </a:ext>
            </a:extLst>
          </p:cNvPr>
          <p:cNvSpPr txBox="1"/>
          <p:nvPr/>
        </p:nvSpPr>
        <p:spPr>
          <a:xfrm>
            <a:off x="1153667" y="457200"/>
            <a:ext cx="3788666" cy="707886"/>
          </a:xfrm>
          <a:prstGeom prst="rect">
            <a:avLst/>
          </a:prstGeom>
          <a:noFill/>
          <a:ln>
            <a:solidFill>
              <a:schemeClr val="tx1"/>
            </a:solidFill>
          </a:ln>
        </p:spPr>
        <p:txBody>
          <a:bodyPr wrap="none" rtlCol="0">
            <a:spAutoFit/>
          </a:bodyPr>
          <a:lstStyle/>
          <a:p>
            <a:r>
              <a:rPr lang="en-US" sz="4000" dirty="0"/>
              <a:t>Check for Lesions</a:t>
            </a:r>
          </a:p>
        </p:txBody>
      </p:sp>
    </p:spTree>
    <p:extLst>
      <p:ext uri="{BB962C8B-B14F-4D97-AF65-F5344CB8AC3E}">
        <p14:creationId xmlns:p14="http://schemas.microsoft.com/office/powerpoint/2010/main" val="9616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
            <a:ext cx="10896600" cy="1004888"/>
          </a:xfrm>
        </p:spPr>
        <p:txBody>
          <a:bodyPr>
            <a:normAutofit fontScale="90000"/>
          </a:bodyPr>
          <a:lstStyle/>
          <a:p>
            <a:pPr algn="ctr"/>
            <a:r>
              <a:rPr lang="en-US" dirty="0"/>
              <a:t>Check for “lesions”</a:t>
            </a:r>
            <a:br>
              <a:rPr lang="en-US" dirty="0"/>
            </a:br>
            <a:r>
              <a:rPr lang="en-US" sz="4000" dirty="0"/>
              <a:t>Callouses with bleeding                       Ulcers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4063486"/>
            <a:ext cx="2362199" cy="260426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806" y="1219200"/>
            <a:ext cx="3086100" cy="30179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4237182"/>
            <a:ext cx="3676650" cy="2438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0" y="1461767"/>
            <a:ext cx="3276600" cy="2359152"/>
          </a:xfrm>
          <a:prstGeom prst="rect">
            <a:avLst/>
          </a:prstGeom>
        </p:spPr>
      </p:pic>
    </p:spTree>
    <p:extLst>
      <p:ext uri="{BB962C8B-B14F-4D97-AF65-F5344CB8AC3E}">
        <p14:creationId xmlns:p14="http://schemas.microsoft.com/office/powerpoint/2010/main" val="3434954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We do FOOT EXAM:</a:t>
            </a:r>
            <a:br>
              <a:rPr lang="en-US" dirty="0"/>
            </a:br>
            <a:r>
              <a:rPr lang="en-US" dirty="0"/>
              <a:t> to find out if FOOT is SAFE or AT RISK</a:t>
            </a:r>
          </a:p>
        </p:txBody>
      </p:sp>
      <p:sp>
        <p:nvSpPr>
          <p:cNvPr id="3" name="Content Placeholder 2"/>
          <p:cNvSpPr>
            <a:spLocks noGrp="1"/>
          </p:cNvSpPr>
          <p:nvPr>
            <p:ph idx="1"/>
          </p:nvPr>
        </p:nvSpPr>
        <p:spPr/>
        <p:txBody>
          <a:bodyPr/>
          <a:lstStyle/>
          <a:p>
            <a:r>
              <a:rPr lang="en-US" b="1" dirty="0"/>
              <a:t>Check for signs of Infection</a:t>
            </a:r>
          </a:p>
          <a:p>
            <a:pPr lvl="1"/>
            <a:r>
              <a:rPr lang="en-US" b="1" dirty="0"/>
              <a:t>Fungus</a:t>
            </a:r>
          </a:p>
          <a:p>
            <a:pPr lvl="1"/>
            <a:r>
              <a:rPr lang="en-US" b="1" dirty="0"/>
              <a:t>Ulcer (red streaks, pus)</a:t>
            </a:r>
          </a:p>
          <a:p>
            <a:pPr lvl="2"/>
            <a:r>
              <a:rPr lang="en-US" b="1" dirty="0"/>
              <a:t>Not all ulcers are infected</a:t>
            </a:r>
          </a:p>
          <a:p>
            <a:pPr lvl="1"/>
            <a:endParaRPr lang="en-US" dirty="0"/>
          </a:p>
          <a:p>
            <a:pPr lvl="1"/>
            <a:endParaRPr lang="en-US" dirty="0"/>
          </a:p>
        </p:txBody>
      </p:sp>
    </p:spTree>
    <p:extLst>
      <p:ext uri="{BB962C8B-B14F-4D97-AF65-F5344CB8AC3E}">
        <p14:creationId xmlns:p14="http://schemas.microsoft.com/office/powerpoint/2010/main" val="343117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Foot Fungus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256145"/>
            <a:ext cx="3429000" cy="4724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4174392"/>
            <a:ext cx="3429000" cy="250580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219200"/>
            <a:ext cx="2743200" cy="2667000"/>
          </a:xfrm>
          <a:prstGeom prst="rect">
            <a:avLst/>
          </a:prstGeom>
        </p:spPr>
      </p:pic>
      <p:pic>
        <p:nvPicPr>
          <p:cNvPr id="6" name="Picture 5">
            <a:extLst>
              <a:ext uri="{FF2B5EF4-FFF2-40B4-BE49-F238E27FC236}">
                <a16:creationId xmlns:a16="http://schemas.microsoft.com/office/drawing/2014/main" id="{D1F918BD-F97F-C4D1-286A-CD8FF8FC12D9}"/>
              </a:ext>
            </a:extLst>
          </p:cNvPr>
          <p:cNvPicPr>
            <a:picLocks noChangeAspect="1"/>
          </p:cNvPicPr>
          <p:nvPr/>
        </p:nvPicPr>
        <p:blipFill>
          <a:blip r:embed="rId5"/>
          <a:stretch>
            <a:fillRect/>
          </a:stretch>
        </p:blipFill>
        <p:spPr>
          <a:xfrm>
            <a:off x="8610600" y="1219200"/>
            <a:ext cx="2897312" cy="2077787"/>
          </a:xfrm>
          <a:prstGeom prst="rect">
            <a:avLst/>
          </a:prstGeom>
        </p:spPr>
      </p:pic>
    </p:spTree>
    <p:extLst>
      <p:ext uri="{BB962C8B-B14F-4D97-AF65-F5344CB8AC3E}">
        <p14:creationId xmlns:p14="http://schemas.microsoft.com/office/powerpoint/2010/main" val="3589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Infection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4200" y="2057400"/>
            <a:ext cx="3505200" cy="3505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524001"/>
            <a:ext cx="4953000" cy="4495799"/>
          </a:xfrm>
          <a:prstGeom prst="rect">
            <a:avLst/>
          </a:prstGeom>
        </p:spPr>
      </p:pic>
    </p:spTree>
    <p:extLst>
      <p:ext uri="{BB962C8B-B14F-4D97-AF65-F5344CB8AC3E}">
        <p14:creationId xmlns:p14="http://schemas.microsoft.com/office/powerpoint/2010/main" val="231504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dirty="0"/>
              <a:t>Pre-Question</a:t>
            </a:r>
          </a:p>
        </p:txBody>
      </p:sp>
      <p:sp>
        <p:nvSpPr>
          <p:cNvPr id="3" name="Content Placeholder 2"/>
          <p:cNvSpPr>
            <a:spLocks noGrp="1"/>
          </p:cNvSpPr>
          <p:nvPr>
            <p:ph idx="1"/>
          </p:nvPr>
        </p:nvSpPr>
        <p:spPr>
          <a:xfrm>
            <a:off x="533400" y="1143000"/>
            <a:ext cx="9677400" cy="5334000"/>
          </a:xfrm>
        </p:spPr>
        <p:txBody>
          <a:bodyPr/>
          <a:lstStyle/>
          <a:p>
            <a:pPr marL="0" indent="0">
              <a:buNone/>
            </a:pPr>
            <a:r>
              <a:rPr lang="en-US" sz="2400" dirty="0"/>
              <a:t>1) The Annual Foot Exam should include </a:t>
            </a:r>
          </a:p>
          <a:p>
            <a:pPr marL="971550" lvl="1" indent="-514350">
              <a:buFont typeface="+mj-lt"/>
              <a:buAutoNum type="alphaUcPeriod"/>
            </a:pPr>
            <a:r>
              <a:rPr lang="en-US" sz="2000" dirty="0"/>
              <a:t>Checking blood flow in the pulses in the foot and ankle</a:t>
            </a:r>
          </a:p>
          <a:p>
            <a:pPr marL="971550" lvl="1" indent="-514350">
              <a:buFont typeface="+mj-lt"/>
              <a:buAutoNum type="alphaUcPeriod"/>
            </a:pPr>
            <a:r>
              <a:rPr lang="en-US" sz="2000" dirty="0"/>
              <a:t>Checking for loss of protective sensation (LOPS)</a:t>
            </a:r>
          </a:p>
          <a:p>
            <a:pPr marL="971550" lvl="1" indent="-514350">
              <a:buFont typeface="+mj-lt"/>
              <a:buAutoNum type="alphaUcPeriod"/>
            </a:pPr>
            <a:r>
              <a:rPr lang="en-US" sz="2000" dirty="0"/>
              <a:t>Checking for deformities  </a:t>
            </a:r>
            <a:endParaRPr lang="en-US" sz="2000" b="1" dirty="0"/>
          </a:p>
          <a:p>
            <a:pPr marL="971550" lvl="1" indent="-514350">
              <a:buFont typeface="+mj-lt"/>
              <a:buAutoNum type="alphaUcPeriod"/>
            </a:pPr>
            <a:r>
              <a:rPr lang="en-US" sz="2000" dirty="0"/>
              <a:t>Checking for any lesions </a:t>
            </a:r>
            <a:endParaRPr lang="en-US" sz="2000" b="1" dirty="0"/>
          </a:p>
          <a:p>
            <a:pPr lvl="1"/>
            <a:endParaRPr lang="en-US" sz="2000" dirty="0"/>
          </a:p>
          <a:p>
            <a:pPr lvl="1"/>
            <a:r>
              <a:rPr lang="en-US" sz="2000" dirty="0"/>
              <a:t>All the above</a:t>
            </a:r>
          </a:p>
          <a:p>
            <a:pPr lvl="1"/>
            <a:r>
              <a:rPr lang="en-US" sz="2000" dirty="0"/>
              <a:t>A</a:t>
            </a:r>
          </a:p>
          <a:p>
            <a:pPr lvl="1"/>
            <a:r>
              <a:rPr lang="en-US" sz="2000" dirty="0"/>
              <a:t>A and B</a:t>
            </a:r>
          </a:p>
          <a:p>
            <a:pPr lvl="1"/>
            <a:r>
              <a:rPr lang="en-US" sz="2000" dirty="0"/>
              <a:t>B and C</a:t>
            </a:r>
          </a:p>
          <a:p>
            <a:pPr lvl="1"/>
            <a:r>
              <a:rPr lang="en-US" sz="2000" dirty="0"/>
              <a:t>C and D</a:t>
            </a:r>
          </a:p>
          <a:p>
            <a:pPr lvl="1"/>
            <a:r>
              <a:rPr lang="en-US" sz="2000" dirty="0"/>
              <a:t>B, C and D</a:t>
            </a:r>
          </a:p>
          <a:p>
            <a:pPr marL="457200" lvl="1" indent="0">
              <a:buNone/>
            </a:pPr>
            <a:endParaRPr lang="en-US" sz="2000" dirty="0"/>
          </a:p>
          <a:p>
            <a:pPr lvl="1"/>
            <a:endParaRPr lang="en-US" sz="2000" dirty="0"/>
          </a:p>
          <a:p>
            <a:pPr marL="971550" lvl="1" indent="-514350">
              <a:buFont typeface="+mj-lt"/>
              <a:buAutoNum type="arabicPeriod"/>
            </a:pPr>
            <a:endParaRPr lang="en-US" sz="2000" dirty="0"/>
          </a:p>
          <a:p>
            <a:pPr marL="914400" lvl="1" indent="-457200">
              <a:buFont typeface="+mj-lt"/>
              <a:buAutoNum type="arabicPeriod"/>
            </a:pPr>
            <a:endParaRPr lang="en-US" sz="2000" dirty="0"/>
          </a:p>
          <a:p>
            <a:pPr marL="971550" lvl="1" indent="-514350">
              <a:buFont typeface="+mj-lt"/>
              <a:buAutoNum type="alphaUcPeriod"/>
            </a:pPr>
            <a:endParaRPr lang="en-US" dirty="0"/>
          </a:p>
          <a:p>
            <a:pPr marL="971550" lvl="1" indent="-514350">
              <a:buFont typeface="+mj-lt"/>
              <a:buAutoNum type="alphaUcPeriod"/>
            </a:pPr>
            <a:endParaRPr lang="en-US" dirty="0"/>
          </a:p>
        </p:txBody>
      </p:sp>
    </p:spTree>
    <p:extLst>
      <p:ext uri="{BB962C8B-B14F-4D97-AF65-F5344CB8AC3E}">
        <p14:creationId xmlns:p14="http://schemas.microsoft.com/office/powerpoint/2010/main" val="364603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DCD6-E148-3AA7-60F1-2EBB90703FDC}"/>
              </a:ext>
            </a:extLst>
          </p:cNvPr>
          <p:cNvSpPr>
            <a:spLocks noGrp="1"/>
          </p:cNvSpPr>
          <p:nvPr>
            <p:ph type="title"/>
          </p:nvPr>
        </p:nvSpPr>
        <p:spPr>
          <a:xfrm>
            <a:off x="609600" y="274638"/>
            <a:ext cx="10972800" cy="639762"/>
          </a:xfrm>
        </p:spPr>
        <p:txBody>
          <a:bodyPr>
            <a:normAutofit fontScale="90000"/>
          </a:bodyPr>
          <a:lstStyle/>
          <a:p>
            <a:r>
              <a:rPr kumimoji="0" lang="en-US" sz="4000" b="0" i="0" u="none" strike="noStrike" kern="1200" cap="none" spc="0" normalizeH="0" baseline="0" noProof="0" dirty="0">
                <a:ln>
                  <a:noFill/>
                </a:ln>
                <a:solidFill>
                  <a:prstClr val="black"/>
                </a:solidFill>
                <a:effectLst/>
                <a:uLnTx/>
                <a:uFillTx/>
                <a:latin typeface="Calibri"/>
                <a:ea typeface="+mj-ea"/>
                <a:cs typeface="+mj-cs"/>
              </a:rPr>
              <a:t>Practice Session</a:t>
            </a:r>
            <a:endParaRPr lang="en-US" dirty="0"/>
          </a:p>
        </p:txBody>
      </p:sp>
      <p:sp>
        <p:nvSpPr>
          <p:cNvPr id="3" name="Text Placeholder 2">
            <a:extLst>
              <a:ext uri="{FF2B5EF4-FFF2-40B4-BE49-F238E27FC236}">
                <a16:creationId xmlns:a16="http://schemas.microsoft.com/office/drawing/2014/main" id="{148BE126-82DB-CA32-8DE9-235BC323DD1F}"/>
              </a:ext>
            </a:extLst>
          </p:cNvPr>
          <p:cNvSpPr>
            <a:spLocks noGrp="1"/>
          </p:cNvSpPr>
          <p:nvPr>
            <p:ph type="body" idx="1"/>
          </p:nvPr>
        </p:nvSpPr>
        <p:spPr>
          <a:xfrm>
            <a:off x="457200" y="944562"/>
            <a:ext cx="5386917" cy="427038"/>
          </a:xfrm>
        </p:spPr>
        <p:txBody>
          <a:bodyPr>
            <a:normAutofit lnSpcReduction="10000"/>
          </a:bodyPr>
          <a:lstStyle/>
          <a:p>
            <a:pPr algn="ctr"/>
            <a:r>
              <a:rPr lang="en-US" dirty="0"/>
              <a:t>Look for Deformities </a:t>
            </a:r>
          </a:p>
        </p:txBody>
      </p:sp>
      <p:sp>
        <p:nvSpPr>
          <p:cNvPr id="4" name="Content Placeholder 3">
            <a:extLst>
              <a:ext uri="{FF2B5EF4-FFF2-40B4-BE49-F238E27FC236}">
                <a16:creationId xmlns:a16="http://schemas.microsoft.com/office/drawing/2014/main" id="{99990E05-E29C-DC5C-9C9A-22EF0AA0DBF2}"/>
              </a:ext>
            </a:extLst>
          </p:cNvPr>
          <p:cNvSpPr>
            <a:spLocks noGrp="1"/>
          </p:cNvSpPr>
          <p:nvPr>
            <p:ph sz="half" idx="2"/>
          </p:nvPr>
        </p:nvSpPr>
        <p:spPr>
          <a:xfrm>
            <a:off x="609600" y="1524000"/>
            <a:ext cx="5386917" cy="4602163"/>
          </a:xfrm>
        </p:spPr>
        <p:txBody>
          <a:bodyPr>
            <a:normAutofit lnSpcReduction="10000"/>
          </a:bodyPr>
          <a:lstStyle/>
          <a:p>
            <a:pPr marL="0" indent="0">
              <a:buNone/>
            </a:pPr>
            <a:r>
              <a:rPr lang="en-US" dirty="0"/>
              <a:t>Inspect both feet and note </a:t>
            </a:r>
          </a:p>
          <a:p>
            <a:r>
              <a:rPr lang="en-US" dirty="0"/>
              <a:t>Post-amputation changes</a:t>
            </a:r>
          </a:p>
          <a:p>
            <a:r>
              <a:rPr lang="en-US" dirty="0"/>
              <a:t>Deformities</a:t>
            </a:r>
          </a:p>
          <a:p>
            <a:pPr lvl="1"/>
            <a:r>
              <a:rPr lang="en-US" dirty="0"/>
              <a:t>Hammer toes/ claw foot</a:t>
            </a:r>
          </a:p>
          <a:p>
            <a:pPr lvl="1"/>
            <a:r>
              <a:rPr lang="en-US" dirty="0"/>
              <a:t>Bunion</a:t>
            </a:r>
          </a:p>
          <a:p>
            <a:r>
              <a:rPr lang="en-US" dirty="0"/>
              <a:t>Padding under metatarsals &amp; heel (adequate or decreased)</a:t>
            </a:r>
          </a:p>
          <a:p>
            <a:r>
              <a:rPr lang="en-US" dirty="0"/>
              <a:t>Rocker bottom foot</a:t>
            </a:r>
          </a:p>
          <a:p>
            <a:r>
              <a:rPr lang="en-US" dirty="0"/>
              <a:t>Other</a:t>
            </a:r>
          </a:p>
          <a:p>
            <a:endParaRPr lang="en-US" dirty="0"/>
          </a:p>
        </p:txBody>
      </p:sp>
      <p:sp>
        <p:nvSpPr>
          <p:cNvPr id="5" name="Text Placeholder 4">
            <a:extLst>
              <a:ext uri="{FF2B5EF4-FFF2-40B4-BE49-F238E27FC236}">
                <a16:creationId xmlns:a16="http://schemas.microsoft.com/office/drawing/2014/main" id="{65DB21D9-10C2-4AE8-208B-EE4430A22809}"/>
              </a:ext>
            </a:extLst>
          </p:cNvPr>
          <p:cNvSpPr>
            <a:spLocks noGrp="1"/>
          </p:cNvSpPr>
          <p:nvPr>
            <p:ph type="body" sz="quarter" idx="3"/>
          </p:nvPr>
        </p:nvSpPr>
        <p:spPr>
          <a:xfrm>
            <a:off x="6107641" y="944562"/>
            <a:ext cx="5389033" cy="427038"/>
          </a:xfrm>
        </p:spPr>
        <p:txBody>
          <a:bodyPr>
            <a:normAutofit lnSpcReduction="10000"/>
          </a:bodyPr>
          <a:lstStyle/>
          <a:p>
            <a:pPr algn="ctr"/>
            <a:r>
              <a:rPr lang="en-US" dirty="0"/>
              <a:t>Look for Lesions </a:t>
            </a:r>
          </a:p>
        </p:txBody>
      </p:sp>
      <p:sp>
        <p:nvSpPr>
          <p:cNvPr id="6" name="Content Placeholder 5">
            <a:extLst>
              <a:ext uri="{FF2B5EF4-FFF2-40B4-BE49-F238E27FC236}">
                <a16:creationId xmlns:a16="http://schemas.microsoft.com/office/drawing/2014/main" id="{33A9094F-E8BE-0809-25E8-342CBBDC6318}"/>
              </a:ext>
            </a:extLst>
          </p:cNvPr>
          <p:cNvSpPr>
            <a:spLocks noGrp="1"/>
          </p:cNvSpPr>
          <p:nvPr>
            <p:ph sz="quarter" idx="4"/>
          </p:nvPr>
        </p:nvSpPr>
        <p:spPr>
          <a:xfrm>
            <a:off x="6193368" y="1524000"/>
            <a:ext cx="5389033" cy="4724400"/>
          </a:xfrm>
        </p:spPr>
        <p:txBody>
          <a:bodyPr>
            <a:normAutofit lnSpcReduction="10000"/>
          </a:bodyPr>
          <a:lstStyle/>
          <a:p>
            <a:r>
              <a:rPr lang="en-US" dirty="0"/>
              <a:t>Red spots</a:t>
            </a:r>
          </a:p>
          <a:p>
            <a:r>
              <a:rPr lang="en-US" dirty="0"/>
              <a:t>Raw spots, blisters, cracks, tears in skin</a:t>
            </a:r>
          </a:p>
          <a:p>
            <a:r>
              <a:rPr lang="en-US" dirty="0"/>
              <a:t>Maceration between toes</a:t>
            </a:r>
          </a:p>
          <a:p>
            <a:r>
              <a:rPr lang="en-US" dirty="0"/>
              <a:t>Callouses </a:t>
            </a:r>
          </a:p>
          <a:p>
            <a:pPr lvl="1"/>
            <a:r>
              <a:rPr lang="en-US" dirty="0"/>
              <a:t>Bleeding in callous</a:t>
            </a:r>
          </a:p>
          <a:p>
            <a:r>
              <a:rPr lang="en-US" dirty="0"/>
              <a:t>Ulcers</a:t>
            </a:r>
          </a:p>
          <a:p>
            <a:r>
              <a:rPr lang="en-US" dirty="0"/>
              <a:t>Bleeding</a:t>
            </a:r>
          </a:p>
          <a:p>
            <a:r>
              <a:rPr lang="en-US" dirty="0"/>
              <a:t>Peeling</a:t>
            </a:r>
          </a:p>
          <a:p>
            <a:r>
              <a:rPr lang="en-US" dirty="0"/>
              <a:t>Burns</a:t>
            </a:r>
          </a:p>
          <a:p>
            <a:r>
              <a:rPr lang="en-US" dirty="0"/>
              <a:t>Black area</a:t>
            </a:r>
          </a:p>
          <a:p>
            <a:r>
              <a:rPr lang="en-US" dirty="0"/>
              <a:t>Nail changes</a:t>
            </a:r>
          </a:p>
          <a:p>
            <a:pPr marL="0" indent="0">
              <a:buNone/>
            </a:pPr>
            <a:endParaRPr lang="en-US"/>
          </a:p>
        </p:txBody>
      </p:sp>
      <p:sp>
        <p:nvSpPr>
          <p:cNvPr id="7" name="TextBox 6">
            <a:extLst>
              <a:ext uri="{FF2B5EF4-FFF2-40B4-BE49-F238E27FC236}">
                <a16:creationId xmlns:a16="http://schemas.microsoft.com/office/drawing/2014/main" id="{E024F5C2-BDF8-CDB7-3765-70DCD276C9BA}"/>
              </a:ext>
            </a:extLst>
          </p:cNvPr>
          <p:cNvSpPr txBox="1"/>
          <p:nvPr/>
        </p:nvSpPr>
        <p:spPr>
          <a:xfrm>
            <a:off x="3150658" y="6121697"/>
            <a:ext cx="4964308" cy="461665"/>
          </a:xfrm>
          <a:prstGeom prst="rect">
            <a:avLst/>
          </a:prstGeom>
          <a:noFill/>
          <a:ln>
            <a:solidFill>
              <a:schemeClr val="tx1"/>
            </a:solidFill>
          </a:ln>
        </p:spPr>
        <p:txBody>
          <a:bodyPr wrap="none" rtlCol="0">
            <a:spAutoFit/>
          </a:bodyPr>
          <a:lstStyle/>
          <a:p>
            <a:r>
              <a:rPr lang="en-US" sz="2400"/>
              <a:t>Do shoes fit, what shape are shoes in*</a:t>
            </a:r>
          </a:p>
        </p:txBody>
      </p:sp>
    </p:spTree>
    <p:extLst>
      <p:ext uri="{BB962C8B-B14F-4D97-AF65-F5344CB8AC3E}">
        <p14:creationId xmlns:p14="http://schemas.microsoft.com/office/powerpoint/2010/main" val="3357655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We do FOOT EXAM:</a:t>
            </a:r>
            <a:br>
              <a:rPr lang="en-US" dirty="0"/>
            </a:br>
            <a:r>
              <a:rPr lang="en-US" dirty="0"/>
              <a:t> to find out if FOOT is SAFE or AT RISK</a:t>
            </a:r>
          </a:p>
        </p:txBody>
      </p:sp>
      <p:sp>
        <p:nvSpPr>
          <p:cNvPr id="3" name="Content Placeholder 2"/>
          <p:cNvSpPr>
            <a:spLocks noGrp="1"/>
          </p:cNvSpPr>
          <p:nvPr>
            <p:ph idx="1"/>
          </p:nvPr>
        </p:nvSpPr>
        <p:spPr>
          <a:xfrm>
            <a:off x="457200" y="1600200"/>
            <a:ext cx="10972800" cy="4525963"/>
          </a:xfrm>
        </p:spPr>
        <p:txBody>
          <a:bodyPr/>
          <a:lstStyle/>
          <a:p>
            <a:r>
              <a:rPr lang="en-US" b="1" dirty="0"/>
              <a:t>Check blood flow </a:t>
            </a:r>
            <a:r>
              <a:rPr lang="en-US" i="1" dirty="0"/>
              <a:t>(Vascular exam)</a:t>
            </a:r>
          </a:p>
          <a:p>
            <a:pPr lvl="1"/>
            <a:r>
              <a:rPr lang="en-US" b="1" dirty="0"/>
              <a:t>Pulses</a:t>
            </a:r>
          </a:p>
          <a:p>
            <a:pPr lvl="2"/>
            <a:r>
              <a:rPr lang="en-US" b="1" dirty="0"/>
              <a:t>Dorsalis Pedis (top of foot next to extender tendon from great toe)</a:t>
            </a:r>
          </a:p>
          <a:p>
            <a:pPr lvl="2"/>
            <a:r>
              <a:rPr lang="en-US" b="1" dirty="0"/>
              <a:t>Posterior Tibialis  (behind inside (medial) ankle bone)</a:t>
            </a:r>
          </a:p>
          <a:p>
            <a:pPr lvl="1"/>
            <a:r>
              <a:rPr lang="en-US" b="1" dirty="0"/>
              <a:t>Signs of reduced blood flow</a:t>
            </a:r>
          </a:p>
          <a:p>
            <a:pPr lvl="2"/>
            <a:r>
              <a:rPr lang="en-US" b="1" dirty="0"/>
              <a:t>Cold (vs warm) to touch</a:t>
            </a:r>
          </a:p>
          <a:p>
            <a:pPr lvl="2"/>
            <a:r>
              <a:rPr lang="en-US" b="1" dirty="0"/>
              <a:t>Loss of hair </a:t>
            </a:r>
          </a:p>
          <a:p>
            <a:pPr lvl="2"/>
            <a:r>
              <a:rPr lang="en-US" b="1" dirty="0"/>
              <a:t>Waxy skin or shiny (“atrophic”)</a:t>
            </a:r>
          </a:p>
          <a:p>
            <a:pPr lvl="2"/>
            <a:r>
              <a:rPr lang="en-US" b="1" dirty="0"/>
              <a:t>Pale skin when foot elevated – “dependent rubor” (dusky) when foot down</a:t>
            </a:r>
          </a:p>
          <a:p>
            <a:pPr lvl="1"/>
            <a:endParaRPr lang="en-US" dirty="0"/>
          </a:p>
          <a:p>
            <a:pPr lvl="1"/>
            <a:endParaRPr lang="en-US" dirty="0"/>
          </a:p>
        </p:txBody>
      </p:sp>
    </p:spTree>
    <p:extLst>
      <p:ext uri="{BB962C8B-B14F-4D97-AF65-F5344CB8AC3E}">
        <p14:creationId xmlns:p14="http://schemas.microsoft.com/office/powerpoint/2010/main" val="24955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fontScale="90000"/>
          </a:bodyPr>
          <a:lstStyle/>
          <a:p>
            <a:r>
              <a:rPr lang="en-US" dirty="0"/>
              <a:t>Check for Pulses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2667000"/>
            <a:ext cx="2941778" cy="30698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210193"/>
            <a:ext cx="3276600" cy="52239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872" y="2667000"/>
            <a:ext cx="3373989" cy="3015054"/>
          </a:xfrm>
          <a:prstGeom prst="rect">
            <a:avLst/>
          </a:prstGeom>
        </p:spPr>
      </p:pic>
      <p:sp>
        <p:nvSpPr>
          <p:cNvPr id="3" name="Oval 2">
            <a:extLst>
              <a:ext uri="{FF2B5EF4-FFF2-40B4-BE49-F238E27FC236}">
                <a16:creationId xmlns:a16="http://schemas.microsoft.com/office/drawing/2014/main" id="{3F213EB2-18D7-D4FA-2DF0-EC22ACB77AB5}"/>
              </a:ext>
            </a:extLst>
          </p:cNvPr>
          <p:cNvSpPr/>
          <p:nvPr/>
        </p:nvSpPr>
        <p:spPr>
          <a:xfrm>
            <a:off x="6781800" y="1679022"/>
            <a:ext cx="914400" cy="484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E62B38-EE75-D77B-BCC1-940F4B4296DA}"/>
              </a:ext>
            </a:extLst>
          </p:cNvPr>
          <p:cNvSpPr/>
          <p:nvPr/>
        </p:nvSpPr>
        <p:spPr>
          <a:xfrm>
            <a:off x="4077984" y="4343400"/>
            <a:ext cx="914400" cy="5733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715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dirty="0"/>
              <a:t>Post-Question</a:t>
            </a:r>
          </a:p>
        </p:txBody>
      </p:sp>
      <p:sp>
        <p:nvSpPr>
          <p:cNvPr id="3" name="Content Placeholder 2"/>
          <p:cNvSpPr>
            <a:spLocks noGrp="1"/>
          </p:cNvSpPr>
          <p:nvPr>
            <p:ph idx="1"/>
          </p:nvPr>
        </p:nvSpPr>
        <p:spPr>
          <a:xfrm>
            <a:off x="457200" y="1219200"/>
            <a:ext cx="9753600" cy="5257800"/>
          </a:xfrm>
        </p:spPr>
        <p:txBody>
          <a:bodyPr/>
          <a:lstStyle/>
          <a:p>
            <a:r>
              <a:rPr lang="en-US" sz="2400" dirty="0"/>
              <a:t>Signs of poor blood flow to the feet can include</a:t>
            </a:r>
          </a:p>
          <a:p>
            <a:pPr marL="971550" lvl="1" indent="-514350">
              <a:buFont typeface="+mj-lt"/>
              <a:buAutoNum type="alphaUcPeriod"/>
            </a:pPr>
            <a:r>
              <a:rPr lang="en-US" sz="2000" dirty="0"/>
              <a:t>Warm and pink feet</a:t>
            </a:r>
          </a:p>
          <a:p>
            <a:pPr marL="971550" lvl="1" indent="-514350">
              <a:buFont typeface="+mj-lt"/>
              <a:buAutoNum type="alphaUcPeriod"/>
            </a:pPr>
            <a:r>
              <a:rPr lang="en-US" sz="2000" dirty="0"/>
              <a:t>Pale, cool to touch skin </a:t>
            </a:r>
          </a:p>
          <a:p>
            <a:pPr marL="971550" lvl="1" indent="-514350">
              <a:buFont typeface="+mj-lt"/>
              <a:buAutoNum type="alphaUcPeriod"/>
            </a:pPr>
            <a:r>
              <a:rPr lang="en-US" sz="2000" dirty="0"/>
              <a:t>Waxy or Shiny skin</a:t>
            </a:r>
          </a:p>
          <a:p>
            <a:pPr marL="971550" lvl="1" indent="-514350">
              <a:buFont typeface="+mj-lt"/>
              <a:buAutoNum type="alphaUcPeriod"/>
            </a:pPr>
            <a:r>
              <a:rPr lang="en-US" sz="2000" dirty="0"/>
              <a:t>Loss of hair from toes &amp; feet</a:t>
            </a:r>
          </a:p>
          <a:p>
            <a:pPr marL="457200" lvl="1" indent="0">
              <a:buNone/>
            </a:pPr>
            <a:endParaRPr lang="en-US" sz="2000" dirty="0"/>
          </a:p>
          <a:p>
            <a:pPr lvl="1"/>
            <a:r>
              <a:rPr lang="en-US" sz="2000" dirty="0"/>
              <a:t>All the above</a:t>
            </a:r>
          </a:p>
          <a:p>
            <a:pPr lvl="1"/>
            <a:r>
              <a:rPr lang="en-US" sz="2000" dirty="0"/>
              <a:t>A</a:t>
            </a:r>
          </a:p>
          <a:p>
            <a:pPr lvl="1"/>
            <a:r>
              <a:rPr lang="en-US" sz="2000" dirty="0"/>
              <a:t>A and B</a:t>
            </a:r>
          </a:p>
          <a:p>
            <a:pPr lvl="1"/>
            <a:r>
              <a:rPr lang="en-US" sz="2000" dirty="0"/>
              <a:t>A and C</a:t>
            </a:r>
          </a:p>
          <a:p>
            <a:pPr lvl="1"/>
            <a:r>
              <a:rPr lang="en-US" sz="2000" dirty="0"/>
              <a:t>B and C</a:t>
            </a:r>
          </a:p>
          <a:p>
            <a:pPr lvl="1"/>
            <a:r>
              <a:rPr lang="en-US" sz="2000" dirty="0"/>
              <a:t>B, C and D</a:t>
            </a:r>
          </a:p>
          <a:p>
            <a:pPr marL="457200" lvl="1" indent="0">
              <a:buNone/>
            </a:pPr>
            <a:endParaRPr lang="en-US" sz="2000" dirty="0"/>
          </a:p>
          <a:p>
            <a:pPr lvl="1"/>
            <a:endParaRPr lang="en-US" sz="2000" dirty="0"/>
          </a:p>
          <a:p>
            <a:pPr marL="971550" lvl="1" indent="-514350">
              <a:buFont typeface="+mj-lt"/>
              <a:buAutoNum type="arabicPeriod"/>
            </a:pPr>
            <a:endParaRPr lang="en-US" sz="2000" dirty="0"/>
          </a:p>
          <a:p>
            <a:pPr marL="914400" lvl="1" indent="-457200">
              <a:buFont typeface="+mj-lt"/>
              <a:buAutoNum type="arabicPeriod"/>
            </a:pPr>
            <a:endParaRPr lang="en-US" sz="2000" dirty="0"/>
          </a:p>
          <a:p>
            <a:pPr marL="971550" lvl="1" indent="-514350">
              <a:buFont typeface="+mj-lt"/>
              <a:buAutoNum type="alphaUcPeriod"/>
            </a:pPr>
            <a:endParaRPr lang="en-US" dirty="0"/>
          </a:p>
          <a:p>
            <a:pPr marL="971550" lvl="1" indent="-514350">
              <a:buFont typeface="+mj-lt"/>
              <a:buAutoNum type="alphaUcPeriod"/>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3578" y="76200"/>
            <a:ext cx="118400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33400" y="5334000"/>
            <a:ext cx="2209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4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610600" cy="944562"/>
          </a:xfrm>
        </p:spPr>
        <p:txBody>
          <a:bodyPr>
            <a:normAutofit fontScale="90000"/>
          </a:bodyPr>
          <a:lstStyle/>
          <a:p>
            <a:r>
              <a:rPr lang="en-US" dirty="0"/>
              <a:t>Practice Session: Check for Blood Flow</a:t>
            </a:r>
          </a:p>
        </p:txBody>
      </p:sp>
      <p:sp>
        <p:nvSpPr>
          <p:cNvPr id="3" name="Content Placeholder 2"/>
          <p:cNvSpPr>
            <a:spLocks noGrp="1"/>
          </p:cNvSpPr>
          <p:nvPr>
            <p:ph idx="1"/>
          </p:nvPr>
        </p:nvSpPr>
        <p:spPr>
          <a:xfrm>
            <a:off x="685800" y="1371600"/>
            <a:ext cx="10439400" cy="4754564"/>
          </a:xfrm>
        </p:spPr>
        <p:txBody>
          <a:bodyPr/>
          <a:lstStyle/>
          <a:p>
            <a:r>
              <a:rPr lang="en-US" dirty="0"/>
              <a:t>Note temperature of feet</a:t>
            </a:r>
          </a:p>
          <a:p>
            <a:r>
              <a:rPr lang="en-US" dirty="0"/>
              <a:t>Note coloring of skin</a:t>
            </a:r>
          </a:p>
          <a:p>
            <a:r>
              <a:rPr lang="en-US" dirty="0"/>
              <a:t>Note texture of skin </a:t>
            </a:r>
          </a:p>
          <a:p>
            <a:r>
              <a:rPr lang="en-US" dirty="0"/>
              <a:t>Check Dorsalis Pedis (DP) and Posterior Tibialis (PT) pulses on each foot</a:t>
            </a:r>
          </a:p>
          <a:p>
            <a:endParaRPr lang="en-US" dirty="0"/>
          </a:p>
        </p:txBody>
      </p:sp>
    </p:spTree>
    <p:extLst>
      <p:ext uri="{BB962C8B-B14F-4D97-AF65-F5344CB8AC3E}">
        <p14:creationId xmlns:p14="http://schemas.microsoft.com/office/powerpoint/2010/main" val="738911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28600"/>
            <a:ext cx="10972800" cy="944562"/>
          </a:xfrm>
        </p:spPr>
        <p:txBody>
          <a:bodyPr>
            <a:noAutofit/>
          </a:bodyPr>
          <a:lstStyle/>
          <a:p>
            <a:r>
              <a:rPr lang="en-US" sz="3600" dirty="0"/>
              <a:t>Why We do FOOT EXAM:</a:t>
            </a:r>
            <a:br>
              <a:rPr lang="en-US" sz="3600" dirty="0"/>
            </a:br>
            <a:r>
              <a:rPr lang="en-US" sz="3600" dirty="0"/>
              <a:t> to find out if FOOT is SAFE or AT RISK</a:t>
            </a:r>
          </a:p>
        </p:txBody>
      </p:sp>
      <p:sp>
        <p:nvSpPr>
          <p:cNvPr id="3" name="Content Placeholder 2"/>
          <p:cNvSpPr>
            <a:spLocks noGrp="1"/>
          </p:cNvSpPr>
          <p:nvPr>
            <p:ph idx="1"/>
          </p:nvPr>
        </p:nvSpPr>
        <p:spPr>
          <a:xfrm>
            <a:off x="457200" y="1447800"/>
            <a:ext cx="10972799" cy="5181600"/>
          </a:xfrm>
        </p:spPr>
        <p:txBody>
          <a:bodyPr>
            <a:normAutofit/>
          </a:bodyPr>
          <a:lstStyle/>
          <a:p>
            <a:r>
              <a:rPr lang="en-US" b="1" dirty="0"/>
              <a:t>Check for Loss of Protective Sensation (LOPS) </a:t>
            </a:r>
            <a:r>
              <a:rPr lang="en-US" sz="2800" i="1" dirty="0"/>
              <a:t>(Neurologic exam)</a:t>
            </a:r>
          </a:p>
          <a:p>
            <a:pPr marL="0" indent="0">
              <a:buNone/>
            </a:pPr>
            <a:r>
              <a:rPr lang="en-US" sz="2800" dirty="0"/>
              <a:t>ADA Standards of Care recommends</a:t>
            </a:r>
          </a:p>
          <a:p>
            <a:pPr lvl="1"/>
            <a:r>
              <a:rPr lang="en-US" b="1" dirty="0"/>
              <a:t>10-gram Monofilament in 4 (3-5) locations plus 1 other test </a:t>
            </a:r>
          </a:p>
          <a:p>
            <a:pPr lvl="2"/>
            <a:r>
              <a:rPr lang="en-US" b="1" dirty="0"/>
              <a:t>Temperature or pinprick </a:t>
            </a:r>
            <a:endParaRPr lang="en-US" sz="2000" dirty="0"/>
          </a:p>
          <a:p>
            <a:pPr lvl="3"/>
            <a:r>
              <a:rPr lang="en-US" dirty="0"/>
              <a:t>Can use tuning fork or other metal item as a cold object </a:t>
            </a:r>
          </a:p>
          <a:p>
            <a:pPr lvl="2"/>
            <a:r>
              <a:rPr lang="en-US" b="1" dirty="0"/>
              <a:t>Vibration </a:t>
            </a:r>
            <a:r>
              <a:rPr lang="en-US" sz="2000" dirty="0"/>
              <a:t>(128 Hz tuning fork) </a:t>
            </a:r>
          </a:p>
          <a:p>
            <a:pPr lvl="2"/>
            <a:r>
              <a:rPr lang="en-US" b="1" dirty="0"/>
              <a:t>Ankle reflexes</a:t>
            </a:r>
            <a:endParaRPr lang="en-US" sz="2800" b="1" dirty="0"/>
          </a:p>
          <a:p>
            <a:pPr marL="296862" lvl="1" indent="0">
              <a:buNone/>
            </a:pPr>
            <a:endParaRPr lang="en-US" sz="1000" b="1" i="1" dirty="0"/>
          </a:p>
          <a:p>
            <a:pPr marL="296862" lvl="1" indent="0">
              <a:buNone/>
            </a:pPr>
            <a:r>
              <a:rPr lang="en-US" dirty="0"/>
              <a:t>One or more abnormal tests would suggest LOPS, while at least two normal tests (and no abnormal test) would rule out LOPS.</a:t>
            </a:r>
          </a:p>
          <a:p>
            <a:pPr marL="296862" lvl="1" indent="0">
              <a:buNone/>
            </a:pPr>
            <a:endParaRPr lang="en-US" sz="1400" dirty="0"/>
          </a:p>
          <a:p>
            <a:pPr marL="296862" lvl="1" indent="0">
              <a:buNone/>
            </a:pPr>
            <a:r>
              <a:rPr lang="en-US" sz="2000" dirty="0"/>
              <a:t>Note - this is not testing for early diabetic peripheral neuropathy – see </a:t>
            </a:r>
            <a:r>
              <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2"/>
              </a:rPr>
              <a:t>https://youtu.be/2RQyNLot8Ss</a:t>
            </a:r>
            <a:endParaRPr lang="en-US" sz="1800" dirty="0"/>
          </a:p>
        </p:txBody>
      </p:sp>
    </p:spTree>
    <p:extLst>
      <p:ext uri="{BB962C8B-B14F-4D97-AF65-F5344CB8AC3E}">
        <p14:creationId xmlns:p14="http://schemas.microsoft.com/office/powerpoint/2010/main" val="1720242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14A3-9CD5-213B-2130-26A1E14D530B}"/>
              </a:ext>
            </a:extLst>
          </p:cNvPr>
          <p:cNvSpPr>
            <a:spLocks noGrp="1"/>
          </p:cNvSpPr>
          <p:nvPr>
            <p:ph type="title"/>
          </p:nvPr>
        </p:nvSpPr>
        <p:spPr>
          <a:xfrm>
            <a:off x="609600" y="274638"/>
            <a:ext cx="10972800" cy="715962"/>
          </a:xfrm>
        </p:spPr>
        <p:txBody>
          <a:bodyPr>
            <a:normAutofit fontScale="90000"/>
          </a:bodyPr>
          <a:lstStyle/>
          <a:p>
            <a:r>
              <a:rPr lang="en-US" dirty="0"/>
              <a:t>ADA 2023 Standards of Care</a:t>
            </a:r>
          </a:p>
        </p:txBody>
      </p:sp>
      <p:sp>
        <p:nvSpPr>
          <p:cNvPr id="3" name="Content Placeholder 2">
            <a:extLst>
              <a:ext uri="{FF2B5EF4-FFF2-40B4-BE49-F238E27FC236}">
                <a16:creationId xmlns:a16="http://schemas.microsoft.com/office/drawing/2014/main" id="{21A508A7-A63B-BD45-44C9-1F472C73DC7F}"/>
              </a:ext>
            </a:extLst>
          </p:cNvPr>
          <p:cNvSpPr>
            <a:spLocks noGrp="1"/>
          </p:cNvSpPr>
          <p:nvPr>
            <p:ph idx="1"/>
          </p:nvPr>
        </p:nvSpPr>
        <p:spPr>
          <a:xfrm>
            <a:off x="609600" y="1219200"/>
            <a:ext cx="10972800" cy="5181600"/>
          </a:xfrm>
        </p:spPr>
        <p:txBody>
          <a:bodyPr/>
          <a:lstStyle/>
          <a:p>
            <a:r>
              <a:rPr lang="en-US" sz="2800" dirty="0"/>
              <a:t>Recommends </a:t>
            </a:r>
            <a:r>
              <a:rPr lang="en-US" sz="2800" i="1" dirty="0"/>
              <a:t>“assessment for LOPS using the 10-g monofilament along with at least one other neurological assessment tool” </a:t>
            </a:r>
          </a:p>
          <a:p>
            <a:pPr marL="0" indent="0">
              <a:buNone/>
            </a:pPr>
            <a:endParaRPr lang="en-US" sz="800" dirty="0"/>
          </a:p>
          <a:p>
            <a:r>
              <a:rPr lang="en-US" sz="2800" dirty="0"/>
              <a:t>For this training we will focus on 10-gram Monofilament &amp; vibration sensation  </a:t>
            </a:r>
          </a:p>
          <a:p>
            <a:pPr lvl="1"/>
            <a:r>
              <a:rPr lang="en-US" dirty="0"/>
              <a:t>If do not have monofilaments - </a:t>
            </a:r>
          </a:p>
          <a:p>
            <a:pPr lvl="2"/>
            <a:r>
              <a:rPr lang="en-US" dirty="0"/>
              <a:t>recommend using the Ipswich touch test (</a:t>
            </a:r>
            <a:r>
              <a:rPr lang="en-US" dirty="0" err="1"/>
              <a:t>IpTT</a:t>
            </a:r>
            <a:r>
              <a:rPr lang="en-US" dirty="0"/>
              <a:t>)</a:t>
            </a:r>
          </a:p>
          <a:p>
            <a:pPr lvl="1"/>
            <a:r>
              <a:rPr lang="en-US" dirty="0"/>
              <a:t>If do not have the correct tuning forks (128 Hz) – </a:t>
            </a:r>
          </a:p>
          <a:p>
            <a:pPr lvl="2"/>
            <a:r>
              <a:rPr lang="en-US" dirty="0"/>
              <a:t>use temp or pinprick </a:t>
            </a:r>
          </a:p>
          <a:p>
            <a:endParaRPr lang="en-US" dirty="0"/>
          </a:p>
        </p:txBody>
      </p:sp>
    </p:spTree>
    <p:extLst>
      <p:ext uri="{BB962C8B-B14F-4D97-AF65-F5344CB8AC3E}">
        <p14:creationId xmlns:p14="http://schemas.microsoft.com/office/powerpoint/2010/main" val="673817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70D6-0D9A-E7B3-F0C4-3D4D2759175B}"/>
              </a:ext>
            </a:extLst>
          </p:cNvPr>
          <p:cNvSpPr>
            <a:spLocks noGrp="1"/>
          </p:cNvSpPr>
          <p:nvPr>
            <p:ph type="title"/>
          </p:nvPr>
        </p:nvSpPr>
        <p:spPr>
          <a:xfrm>
            <a:off x="609600" y="274638"/>
            <a:ext cx="10972800" cy="909748"/>
          </a:xfrm>
        </p:spPr>
        <p:txBody>
          <a:bodyPr>
            <a:normAutofit/>
          </a:bodyPr>
          <a:lstStyle/>
          <a:p>
            <a:r>
              <a:rPr lang="en-US" sz="3600" dirty="0"/>
              <a:t>The 10-g Semmes-Weinstein Mono­filament</a:t>
            </a:r>
          </a:p>
        </p:txBody>
      </p:sp>
      <p:pic>
        <p:nvPicPr>
          <p:cNvPr id="4" name="Content Placeholder 3">
            <a:extLst>
              <a:ext uri="{FF2B5EF4-FFF2-40B4-BE49-F238E27FC236}">
                <a16:creationId xmlns:a16="http://schemas.microsoft.com/office/drawing/2014/main" id="{4723EAEE-57B9-9330-6EBE-428B51FAA53A}"/>
              </a:ext>
            </a:extLst>
          </p:cNvPr>
          <p:cNvPicPr>
            <a:picLocks noGrp="1" noChangeAspect="1"/>
          </p:cNvPicPr>
          <p:nvPr>
            <p:ph idx="1"/>
          </p:nvPr>
        </p:nvPicPr>
        <p:blipFill>
          <a:blip r:embed="rId2"/>
          <a:stretch>
            <a:fillRect/>
          </a:stretch>
        </p:blipFill>
        <p:spPr>
          <a:xfrm>
            <a:off x="3200400" y="1371600"/>
            <a:ext cx="3733800" cy="3486380"/>
          </a:xfrm>
          <a:prstGeom prst="rect">
            <a:avLst/>
          </a:prstGeom>
        </p:spPr>
      </p:pic>
      <p:pic>
        <p:nvPicPr>
          <p:cNvPr id="6" name="Picture 5">
            <a:extLst>
              <a:ext uri="{FF2B5EF4-FFF2-40B4-BE49-F238E27FC236}">
                <a16:creationId xmlns:a16="http://schemas.microsoft.com/office/drawing/2014/main" id="{B768E1EB-A126-1EAA-C211-3AAD6B029D74}"/>
              </a:ext>
            </a:extLst>
          </p:cNvPr>
          <p:cNvPicPr>
            <a:picLocks noChangeAspect="1"/>
          </p:cNvPicPr>
          <p:nvPr/>
        </p:nvPicPr>
        <p:blipFill>
          <a:blip r:embed="rId3"/>
          <a:stretch>
            <a:fillRect/>
          </a:stretch>
        </p:blipFill>
        <p:spPr>
          <a:xfrm>
            <a:off x="609600" y="5257800"/>
            <a:ext cx="10571380" cy="1316850"/>
          </a:xfrm>
          <a:prstGeom prst="rect">
            <a:avLst/>
          </a:prstGeom>
        </p:spPr>
      </p:pic>
    </p:spTree>
    <p:extLst>
      <p:ext uri="{BB962C8B-B14F-4D97-AF65-F5344CB8AC3E}">
        <p14:creationId xmlns:p14="http://schemas.microsoft.com/office/powerpoint/2010/main" val="540995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4DE6-4F0B-3A20-BD0F-D267F54C5ADC}"/>
              </a:ext>
            </a:extLst>
          </p:cNvPr>
          <p:cNvSpPr>
            <a:spLocks noGrp="1"/>
          </p:cNvSpPr>
          <p:nvPr>
            <p:ph type="title"/>
          </p:nvPr>
        </p:nvSpPr>
        <p:spPr/>
        <p:txBody>
          <a:bodyPr>
            <a:normAutofit fontScale="90000"/>
          </a:bodyPr>
          <a:lstStyle/>
          <a:p>
            <a:r>
              <a:rPr lang="en-US" sz="2000" dirty="0">
                <a:hlinkClick r:id="rId3"/>
              </a:rPr>
              <a:t>https://diabetesjournals.org/care/article/34/7/1517/38624/The-Ipswich-Touch-TestA-simple-and-novel-method-to</a:t>
            </a:r>
            <a:r>
              <a:rPr lang="en-US" sz="2000" dirty="0"/>
              <a:t> </a:t>
            </a:r>
            <a:br>
              <a:rPr lang="en-US" sz="2000" dirty="0"/>
            </a:br>
            <a:r>
              <a:rPr lang="en-US" sz="2000" dirty="0"/>
              <a:t> CARE / EDUCATION / NUTRITION / PSYCHOSOCIAL RESEARCH| JUNE 17 2011</a:t>
            </a:r>
            <a:br>
              <a:rPr lang="en-US" sz="2000" dirty="0"/>
            </a:br>
            <a:r>
              <a:rPr lang="en-US" sz="2000" dirty="0"/>
              <a:t>The Ipswich Touch Test: A simple and novel method to identify inpatients with diabetes at risk of foot ulceration</a:t>
            </a:r>
          </a:p>
        </p:txBody>
      </p:sp>
      <p:sp>
        <p:nvSpPr>
          <p:cNvPr id="3" name="Content Placeholder 2">
            <a:extLst>
              <a:ext uri="{FF2B5EF4-FFF2-40B4-BE49-F238E27FC236}">
                <a16:creationId xmlns:a16="http://schemas.microsoft.com/office/drawing/2014/main" id="{3DC958B2-E161-F20A-5977-674A09667DDC}"/>
              </a:ext>
            </a:extLst>
          </p:cNvPr>
          <p:cNvSpPr>
            <a:spLocks noGrp="1"/>
          </p:cNvSpPr>
          <p:nvPr>
            <p:ph idx="1"/>
          </p:nvPr>
        </p:nvSpPr>
        <p:spPr>
          <a:xfrm>
            <a:off x="609600" y="1417638"/>
            <a:ext cx="10972800" cy="5165724"/>
          </a:xfrm>
        </p:spPr>
        <p:txBody>
          <a:bodyPr>
            <a:normAutofit/>
          </a:bodyPr>
          <a:lstStyle/>
          <a:p>
            <a:r>
              <a:rPr lang="en-US" sz="2800" dirty="0"/>
              <a:t>The </a:t>
            </a:r>
            <a:r>
              <a:rPr lang="en-US" sz="2800" dirty="0" err="1"/>
              <a:t>IpTT</a:t>
            </a:r>
            <a:r>
              <a:rPr lang="en-US" sz="2800" dirty="0"/>
              <a:t> involves lightly touching/resting the tip of the index finger for 1–2 s on the tips of the first, third, and fifth toes and defined neuropathy as ≥2 insensate of the 6 sites. </a:t>
            </a:r>
          </a:p>
          <a:p>
            <a:endParaRPr lang="en-US" sz="2800" dirty="0"/>
          </a:p>
          <a:p>
            <a:endParaRPr lang="en-US" sz="2800" dirty="0"/>
          </a:p>
          <a:p>
            <a:endParaRPr lang="en-US" sz="2800" dirty="0"/>
          </a:p>
          <a:p>
            <a:r>
              <a:rPr lang="en-US" sz="2800" dirty="0"/>
              <a:t>Examiners should not to push, prod, tap, or poke because this may elicit a sensation other than light touch. </a:t>
            </a:r>
          </a:p>
          <a:p>
            <a:r>
              <a:rPr lang="en-US" sz="2800" dirty="0"/>
              <a:t>With eyes closed, subjects are instructed to say yes whenever they feel the touch.</a:t>
            </a:r>
          </a:p>
        </p:txBody>
      </p:sp>
      <p:pic>
        <p:nvPicPr>
          <p:cNvPr id="4" name="Picture 3">
            <a:extLst>
              <a:ext uri="{FF2B5EF4-FFF2-40B4-BE49-F238E27FC236}">
                <a16:creationId xmlns:a16="http://schemas.microsoft.com/office/drawing/2014/main" id="{B676A303-825B-ABC4-94F0-8F806C91942F}"/>
              </a:ext>
            </a:extLst>
          </p:cNvPr>
          <p:cNvPicPr>
            <a:picLocks noChangeAspect="1"/>
          </p:cNvPicPr>
          <p:nvPr/>
        </p:nvPicPr>
        <p:blipFill>
          <a:blip r:embed="rId4"/>
          <a:stretch>
            <a:fillRect/>
          </a:stretch>
        </p:blipFill>
        <p:spPr>
          <a:xfrm>
            <a:off x="8534400" y="2286000"/>
            <a:ext cx="2206943" cy="2109399"/>
          </a:xfrm>
          <a:prstGeom prst="rect">
            <a:avLst/>
          </a:prstGeom>
        </p:spPr>
      </p:pic>
    </p:spTree>
    <p:extLst>
      <p:ext uri="{BB962C8B-B14F-4D97-AF65-F5344CB8AC3E}">
        <p14:creationId xmlns:p14="http://schemas.microsoft.com/office/powerpoint/2010/main" val="2038784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0896600" cy="762000"/>
          </a:xfrm>
        </p:spPr>
        <p:txBody>
          <a:bodyPr>
            <a:noAutofit/>
          </a:bodyPr>
          <a:lstStyle/>
          <a:p>
            <a:r>
              <a:rPr lang="en-US" sz="3600" dirty="0"/>
              <a:t>Practice Session : Testing Pressure Sensation for LOPS </a:t>
            </a:r>
          </a:p>
        </p:txBody>
      </p:sp>
      <p:sp>
        <p:nvSpPr>
          <p:cNvPr id="3" name="Content Placeholder 2"/>
          <p:cNvSpPr>
            <a:spLocks noGrp="1"/>
          </p:cNvSpPr>
          <p:nvPr>
            <p:ph idx="1"/>
          </p:nvPr>
        </p:nvSpPr>
        <p:spPr>
          <a:xfrm>
            <a:off x="342900" y="1143000"/>
            <a:ext cx="8496300" cy="5334000"/>
          </a:xfrm>
        </p:spPr>
        <p:txBody>
          <a:bodyPr>
            <a:normAutofit lnSpcReduction="10000"/>
          </a:bodyPr>
          <a:lstStyle/>
          <a:p>
            <a:r>
              <a:rPr lang="en-US" sz="2800" dirty="0"/>
              <a:t>Place  Monofilament (wire) on sole of foot, press until slight bend / curve</a:t>
            </a:r>
          </a:p>
          <a:p>
            <a:pPr lvl="1"/>
            <a:r>
              <a:rPr lang="en-US" sz="2400" dirty="0"/>
              <a:t>Let patient know it is very light pressure - show them on their hand or arm first, so they know how light it is</a:t>
            </a:r>
          </a:p>
          <a:p>
            <a:pPr lvl="1"/>
            <a:r>
              <a:rPr lang="en-US" sz="2400" dirty="0"/>
              <a:t>Ask patient to close their eyes</a:t>
            </a:r>
          </a:p>
          <a:p>
            <a:pPr lvl="1"/>
            <a:r>
              <a:rPr lang="en-US" sz="2400" dirty="0"/>
              <a:t>Ask the patient to tell you when they feel something and where they feel it – move randomly among spots</a:t>
            </a:r>
          </a:p>
          <a:p>
            <a:pPr lvl="1"/>
            <a:r>
              <a:rPr lang="en-US" sz="2400" dirty="0"/>
              <a:t>Another suggestion: touch spot twice and ask “do you feel it now? Or now?”</a:t>
            </a:r>
          </a:p>
          <a:p>
            <a:r>
              <a:rPr lang="en-US" sz="2800" dirty="0"/>
              <a:t>Test on bottom of forefoot in 4 spots for each foot (at least 3-5 spots) </a:t>
            </a:r>
          </a:p>
          <a:p>
            <a:r>
              <a:rPr lang="en-US" sz="2400" b="1" i="1" dirty="0"/>
              <a:t>If abnormally thick skin or callouses – test other sites or use another test</a:t>
            </a:r>
          </a:p>
          <a:p>
            <a:pPr marL="0" indent="0">
              <a:buNone/>
            </a:pPr>
            <a:endParaRPr lang="en-US" sz="2800" dirty="0"/>
          </a:p>
        </p:txBody>
      </p:sp>
      <p:pic>
        <p:nvPicPr>
          <p:cNvPr id="4" name="Picture 3">
            <a:extLst>
              <a:ext uri="{FF2B5EF4-FFF2-40B4-BE49-F238E27FC236}">
                <a16:creationId xmlns:a16="http://schemas.microsoft.com/office/drawing/2014/main" id="{EE33A1AF-4AD8-DD87-A6B3-89C1488D3F57}"/>
              </a:ext>
            </a:extLst>
          </p:cNvPr>
          <p:cNvPicPr>
            <a:picLocks noChangeAspect="1"/>
          </p:cNvPicPr>
          <p:nvPr/>
        </p:nvPicPr>
        <p:blipFill>
          <a:blip r:embed="rId3"/>
          <a:stretch>
            <a:fillRect/>
          </a:stretch>
        </p:blipFill>
        <p:spPr>
          <a:xfrm>
            <a:off x="8839200" y="1176863"/>
            <a:ext cx="3176199" cy="1826773"/>
          </a:xfrm>
          <a:prstGeom prst="rect">
            <a:avLst/>
          </a:prstGeom>
        </p:spPr>
      </p:pic>
      <p:pic>
        <p:nvPicPr>
          <p:cNvPr id="5" name="Picture 4">
            <a:extLst>
              <a:ext uri="{FF2B5EF4-FFF2-40B4-BE49-F238E27FC236}">
                <a16:creationId xmlns:a16="http://schemas.microsoft.com/office/drawing/2014/main" id="{73D2FE00-74A5-C140-3F71-0FADD0C9CEB4}"/>
              </a:ext>
            </a:extLst>
          </p:cNvPr>
          <p:cNvPicPr>
            <a:picLocks noChangeAspect="1"/>
          </p:cNvPicPr>
          <p:nvPr/>
        </p:nvPicPr>
        <p:blipFill>
          <a:blip r:embed="rId4"/>
          <a:stretch>
            <a:fillRect/>
          </a:stretch>
        </p:blipFill>
        <p:spPr>
          <a:xfrm>
            <a:off x="8938615" y="3143158"/>
            <a:ext cx="2491385" cy="3386663"/>
          </a:xfrm>
          <a:prstGeom prst="rect">
            <a:avLst/>
          </a:prstGeom>
        </p:spPr>
      </p:pic>
    </p:spTree>
    <p:extLst>
      <p:ext uri="{BB962C8B-B14F-4D97-AF65-F5344CB8AC3E}">
        <p14:creationId xmlns:p14="http://schemas.microsoft.com/office/powerpoint/2010/main" val="12306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dirty="0"/>
              <a:t>Pre-Question</a:t>
            </a:r>
          </a:p>
        </p:txBody>
      </p:sp>
      <p:sp>
        <p:nvSpPr>
          <p:cNvPr id="3" name="Content Placeholder 2"/>
          <p:cNvSpPr>
            <a:spLocks noGrp="1"/>
          </p:cNvSpPr>
          <p:nvPr>
            <p:ph idx="1"/>
          </p:nvPr>
        </p:nvSpPr>
        <p:spPr>
          <a:xfrm>
            <a:off x="762000" y="1219200"/>
            <a:ext cx="9448800" cy="5257800"/>
          </a:xfrm>
        </p:spPr>
        <p:txBody>
          <a:bodyPr/>
          <a:lstStyle/>
          <a:p>
            <a:pPr marL="0" indent="0">
              <a:buNone/>
            </a:pPr>
            <a:r>
              <a:rPr lang="en-US" sz="2400" dirty="0"/>
              <a:t>2) Signs of poor blood flow to the feet can include</a:t>
            </a:r>
          </a:p>
          <a:p>
            <a:pPr marL="971550" lvl="1" indent="-514350">
              <a:buFont typeface="+mj-lt"/>
              <a:buAutoNum type="alphaUcPeriod"/>
            </a:pPr>
            <a:r>
              <a:rPr lang="en-US" sz="2000" dirty="0"/>
              <a:t>Warm and pink feet</a:t>
            </a:r>
          </a:p>
          <a:p>
            <a:pPr marL="971550" lvl="1" indent="-514350">
              <a:buFont typeface="+mj-lt"/>
              <a:buAutoNum type="alphaUcPeriod"/>
            </a:pPr>
            <a:r>
              <a:rPr lang="en-US" sz="2000" dirty="0"/>
              <a:t>Pale, cool to touch skin </a:t>
            </a:r>
          </a:p>
          <a:p>
            <a:pPr marL="971550" lvl="1" indent="-514350">
              <a:buFont typeface="+mj-lt"/>
              <a:buAutoNum type="alphaUcPeriod"/>
            </a:pPr>
            <a:r>
              <a:rPr lang="en-US" sz="2000" dirty="0"/>
              <a:t>Waxy or Shiny skin</a:t>
            </a:r>
          </a:p>
          <a:p>
            <a:pPr marL="971550" lvl="1" indent="-514350">
              <a:buFont typeface="+mj-lt"/>
              <a:buAutoNum type="alphaUcPeriod"/>
            </a:pPr>
            <a:r>
              <a:rPr lang="en-US" sz="2000" dirty="0"/>
              <a:t>Loss of hair from toes &amp; feet</a:t>
            </a:r>
          </a:p>
          <a:p>
            <a:pPr marL="457200" lvl="1" indent="0">
              <a:buNone/>
            </a:pPr>
            <a:endParaRPr lang="en-US" sz="2000" dirty="0"/>
          </a:p>
          <a:p>
            <a:pPr lvl="1"/>
            <a:r>
              <a:rPr lang="en-US" sz="2000" dirty="0"/>
              <a:t>All the above</a:t>
            </a:r>
          </a:p>
          <a:p>
            <a:pPr lvl="1"/>
            <a:r>
              <a:rPr lang="en-US" sz="2000" dirty="0"/>
              <a:t>A</a:t>
            </a:r>
          </a:p>
          <a:p>
            <a:pPr lvl="1"/>
            <a:r>
              <a:rPr lang="en-US" sz="2000" dirty="0"/>
              <a:t>A and B</a:t>
            </a:r>
          </a:p>
          <a:p>
            <a:pPr lvl="1"/>
            <a:r>
              <a:rPr lang="en-US" sz="2000" dirty="0"/>
              <a:t>A and C</a:t>
            </a:r>
          </a:p>
          <a:p>
            <a:pPr lvl="1"/>
            <a:r>
              <a:rPr lang="en-US" sz="2000" dirty="0"/>
              <a:t>B and C</a:t>
            </a:r>
          </a:p>
          <a:p>
            <a:pPr lvl="1"/>
            <a:r>
              <a:rPr lang="en-US" sz="2000" dirty="0"/>
              <a:t>B, C and D</a:t>
            </a:r>
          </a:p>
          <a:p>
            <a:pPr marL="457200" lvl="1" indent="0">
              <a:buNone/>
            </a:pPr>
            <a:endParaRPr lang="en-US" sz="2000" dirty="0"/>
          </a:p>
          <a:p>
            <a:pPr lvl="1"/>
            <a:endParaRPr lang="en-US" sz="2000" dirty="0"/>
          </a:p>
          <a:p>
            <a:pPr marL="971550" lvl="1" indent="-514350">
              <a:buFont typeface="+mj-lt"/>
              <a:buAutoNum type="arabicPeriod"/>
            </a:pPr>
            <a:endParaRPr lang="en-US" sz="2000" dirty="0"/>
          </a:p>
          <a:p>
            <a:pPr marL="914400" lvl="1" indent="-457200">
              <a:buFont typeface="+mj-lt"/>
              <a:buAutoNum type="arabicPeriod"/>
            </a:pPr>
            <a:endParaRPr lang="en-US" sz="2000" dirty="0"/>
          </a:p>
          <a:p>
            <a:pPr marL="971550" lvl="1" indent="-514350">
              <a:buFont typeface="+mj-lt"/>
              <a:buAutoNum type="alphaUcPeriod"/>
            </a:pPr>
            <a:endParaRPr lang="en-US" dirty="0"/>
          </a:p>
          <a:p>
            <a:pPr marL="971550" lvl="1" indent="-514350">
              <a:buFont typeface="+mj-lt"/>
              <a:buAutoNum type="alphaUcPeriod"/>
            </a:pPr>
            <a:endParaRPr lang="en-US" dirty="0"/>
          </a:p>
        </p:txBody>
      </p:sp>
    </p:spTree>
    <p:extLst>
      <p:ext uri="{BB962C8B-B14F-4D97-AF65-F5344CB8AC3E}">
        <p14:creationId xmlns:p14="http://schemas.microsoft.com/office/powerpoint/2010/main" val="1851435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CD61C-B98F-5C6A-0BEE-AC7D6730BC0C}"/>
              </a:ext>
            </a:extLst>
          </p:cNvPr>
          <p:cNvPicPr>
            <a:picLocks noChangeAspect="1"/>
          </p:cNvPicPr>
          <p:nvPr/>
        </p:nvPicPr>
        <p:blipFill>
          <a:blip r:embed="rId3"/>
          <a:stretch>
            <a:fillRect/>
          </a:stretch>
        </p:blipFill>
        <p:spPr>
          <a:xfrm>
            <a:off x="3657600" y="228600"/>
            <a:ext cx="7303641" cy="6541575"/>
          </a:xfrm>
          <a:prstGeom prst="rect">
            <a:avLst/>
          </a:prstGeom>
        </p:spPr>
      </p:pic>
      <p:sp>
        <p:nvSpPr>
          <p:cNvPr id="3" name="TextBox 2">
            <a:extLst>
              <a:ext uri="{FF2B5EF4-FFF2-40B4-BE49-F238E27FC236}">
                <a16:creationId xmlns:a16="http://schemas.microsoft.com/office/drawing/2014/main" id="{25B78ADB-7E1A-7EC1-1288-D7E282CEAB2D}"/>
              </a:ext>
            </a:extLst>
          </p:cNvPr>
          <p:cNvSpPr txBox="1"/>
          <p:nvPr/>
        </p:nvSpPr>
        <p:spPr>
          <a:xfrm>
            <a:off x="381000" y="304800"/>
            <a:ext cx="2843664" cy="584775"/>
          </a:xfrm>
          <a:prstGeom prst="rect">
            <a:avLst/>
          </a:prstGeom>
          <a:noFill/>
        </p:spPr>
        <p:txBody>
          <a:bodyPr wrap="none" rtlCol="0">
            <a:spAutoFit/>
          </a:bodyPr>
          <a:lstStyle/>
          <a:p>
            <a:r>
              <a:rPr lang="en-US" sz="3200" dirty="0"/>
              <a:t>Practice Session</a:t>
            </a:r>
          </a:p>
        </p:txBody>
      </p:sp>
    </p:spTree>
    <p:extLst>
      <p:ext uri="{BB962C8B-B14F-4D97-AF65-F5344CB8AC3E}">
        <p14:creationId xmlns:p14="http://schemas.microsoft.com/office/powerpoint/2010/main" val="2213278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Vibration  (128 Hz)</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99606" y="1689941"/>
            <a:ext cx="2842295" cy="2795700"/>
          </a:xfrm>
        </p:spPr>
      </p:pic>
      <p:pic>
        <p:nvPicPr>
          <p:cNvPr id="3" name="Picture 2">
            <a:extLst>
              <a:ext uri="{FF2B5EF4-FFF2-40B4-BE49-F238E27FC236}">
                <a16:creationId xmlns:a16="http://schemas.microsoft.com/office/drawing/2014/main" id="{4A3B8F75-3724-DF5C-B9BA-DF714A6B14A1}"/>
              </a:ext>
            </a:extLst>
          </p:cNvPr>
          <p:cNvPicPr>
            <a:picLocks noChangeAspect="1"/>
          </p:cNvPicPr>
          <p:nvPr/>
        </p:nvPicPr>
        <p:blipFill>
          <a:blip r:embed="rId4"/>
          <a:stretch>
            <a:fillRect/>
          </a:stretch>
        </p:blipFill>
        <p:spPr>
          <a:xfrm>
            <a:off x="4114801" y="1691248"/>
            <a:ext cx="2590800" cy="2548327"/>
          </a:xfrm>
          <a:prstGeom prst="rect">
            <a:avLst/>
          </a:prstGeom>
        </p:spPr>
      </p:pic>
      <p:pic>
        <p:nvPicPr>
          <p:cNvPr id="5" name="Picture 4">
            <a:extLst>
              <a:ext uri="{FF2B5EF4-FFF2-40B4-BE49-F238E27FC236}">
                <a16:creationId xmlns:a16="http://schemas.microsoft.com/office/drawing/2014/main" id="{DBF9BEC8-EDC6-82E5-3995-AA85D0639110}"/>
              </a:ext>
            </a:extLst>
          </p:cNvPr>
          <p:cNvPicPr>
            <a:picLocks noChangeAspect="1"/>
          </p:cNvPicPr>
          <p:nvPr/>
        </p:nvPicPr>
        <p:blipFill>
          <a:blip r:embed="rId5"/>
          <a:stretch>
            <a:fillRect/>
          </a:stretch>
        </p:blipFill>
        <p:spPr>
          <a:xfrm>
            <a:off x="609600" y="1992593"/>
            <a:ext cx="2743438" cy="1835055"/>
          </a:xfrm>
          <a:prstGeom prst="rect">
            <a:avLst/>
          </a:prstGeom>
        </p:spPr>
      </p:pic>
      <p:sp>
        <p:nvSpPr>
          <p:cNvPr id="6" name="TextBox 5">
            <a:extLst>
              <a:ext uri="{FF2B5EF4-FFF2-40B4-BE49-F238E27FC236}">
                <a16:creationId xmlns:a16="http://schemas.microsoft.com/office/drawing/2014/main" id="{D13357B6-1232-C494-41CE-97560854819A}"/>
              </a:ext>
            </a:extLst>
          </p:cNvPr>
          <p:cNvSpPr txBox="1"/>
          <p:nvPr/>
        </p:nvSpPr>
        <p:spPr>
          <a:xfrm>
            <a:off x="323149" y="4191000"/>
            <a:ext cx="3569247" cy="1938992"/>
          </a:xfrm>
          <a:prstGeom prst="rect">
            <a:avLst/>
          </a:prstGeom>
          <a:noFill/>
        </p:spPr>
        <p:txBody>
          <a:bodyPr wrap="none" rtlCol="0">
            <a:spAutoFit/>
          </a:bodyPr>
          <a:lstStyle/>
          <a:p>
            <a:pPr algn="ctr"/>
            <a:r>
              <a:rPr lang="en-US" sz="2400" dirty="0"/>
              <a:t>Demonstrate on wrist or</a:t>
            </a:r>
          </a:p>
          <a:p>
            <a:pPr algn="ctr"/>
            <a:r>
              <a:rPr lang="en-US" sz="2400" dirty="0"/>
              <a:t>forearm bone so patient</a:t>
            </a:r>
          </a:p>
          <a:p>
            <a:pPr algn="ctr"/>
            <a:r>
              <a:rPr lang="en-US" sz="2400" dirty="0"/>
              <a:t>aware of vibration </a:t>
            </a:r>
          </a:p>
          <a:p>
            <a:pPr algn="ctr"/>
            <a:r>
              <a:rPr lang="en-US" sz="2400" dirty="0"/>
              <a:t>sensation vs just sensation </a:t>
            </a:r>
          </a:p>
          <a:p>
            <a:pPr algn="ctr"/>
            <a:r>
              <a:rPr lang="en-US" sz="2400" dirty="0"/>
              <a:t>of touch </a:t>
            </a:r>
          </a:p>
        </p:txBody>
      </p:sp>
      <p:sp>
        <p:nvSpPr>
          <p:cNvPr id="7" name="TextBox 6">
            <a:extLst>
              <a:ext uri="{FF2B5EF4-FFF2-40B4-BE49-F238E27FC236}">
                <a16:creationId xmlns:a16="http://schemas.microsoft.com/office/drawing/2014/main" id="{2875AD0E-3F23-5304-6138-08D1EA1A59B5}"/>
              </a:ext>
            </a:extLst>
          </p:cNvPr>
          <p:cNvSpPr txBox="1"/>
          <p:nvPr/>
        </p:nvSpPr>
        <p:spPr>
          <a:xfrm>
            <a:off x="3165444" y="4282229"/>
            <a:ext cx="5134162" cy="2308324"/>
          </a:xfrm>
          <a:prstGeom prst="rect">
            <a:avLst/>
          </a:prstGeom>
          <a:noFill/>
        </p:spPr>
        <p:txBody>
          <a:bodyPr wrap="none" rtlCol="0">
            <a:spAutoFit/>
          </a:bodyPr>
          <a:lstStyle/>
          <a:p>
            <a:pPr algn="ctr"/>
            <a:r>
              <a:rPr lang="en-US" sz="2400" dirty="0"/>
              <a:t>With patient’s eyes closed</a:t>
            </a:r>
          </a:p>
          <a:p>
            <a:pPr algn="ctr"/>
            <a:r>
              <a:rPr lang="en-US" sz="2400" dirty="0"/>
              <a:t>Test on top of great toe.</a:t>
            </a:r>
          </a:p>
          <a:p>
            <a:pPr algn="ctr"/>
            <a:r>
              <a:rPr lang="en-US" sz="2400" dirty="0"/>
              <a:t>If can feel at great toe – no</a:t>
            </a:r>
          </a:p>
          <a:p>
            <a:pPr algn="ctr"/>
            <a:r>
              <a:rPr lang="en-US" sz="2400" dirty="0"/>
              <a:t> need to test other sites</a:t>
            </a:r>
          </a:p>
          <a:p>
            <a:pPr algn="ctr"/>
            <a:r>
              <a:rPr lang="en-US" sz="2400" dirty="0"/>
              <a:t>Might have reduced (not totally absent)</a:t>
            </a:r>
          </a:p>
          <a:p>
            <a:pPr algn="ctr"/>
            <a:r>
              <a:rPr lang="en-US" sz="2400" dirty="0"/>
              <a:t>vibration sensation</a:t>
            </a:r>
          </a:p>
        </p:txBody>
      </p:sp>
      <p:sp>
        <p:nvSpPr>
          <p:cNvPr id="8" name="TextBox 7">
            <a:extLst>
              <a:ext uri="{FF2B5EF4-FFF2-40B4-BE49-F238E27FC236}">
                <a16:creationId xmlns:a16="http://schemas.microsoft.com/office/drawing/2014/main" id="{91B1D13F-EDCD-C08E-2F42-A92859C8092A}"/>
              </a:ext>
            </a:extLst>
          </p:cNvPr>
          <p:cNvSpPr txBox="1"/>
          <p:nvPr/>
        </p:nvSpPr>
        <p:spPr>
          <a:xfrm>
            <a:off x="7924800" y="4594440"/>
            <a:ext cx="4047518" cy="1569660"/>
          </a:xfrm>
          <a:prstGeom prst="rect">
            <a:avLst/>
          </a:prstGeom>
          <a:noFill/>
        </p:spPr>
        <p:txBody>
          <a:bodyPr wrap="none" rtlCol="0">
            <a:spAutoFit/>
          </a:bodyPr>
          <a:lstStyle/>
          <a:p>
            <a:pPr algn="ctr"/>
            <a:r>
              <a:rPr lang="en-US" sz="2400" dirty="0"/>
              <a:t>If vibration sensation is absent </a:t>
            </a:r>
          </a:p>
          <a:p>
            <a:pPr algn="ctr"/>
            <a:r>
              <a:rPr lang="en-US" sz="2400" dirty="0"/>
              <a:t>at great toe, test at ankle. *</a:t>
            </a:r>
          </a:p>
          <a:p>
            <a:pPr algn="ctr"/>
            <a:r>
              <a:rPr lang="en-US" sz="2400" dirty="0"/>
              <a:t>If absent at ankle move to </a:t>
            </a:r>
          </a:p>
          <a:p>
            <a:pPr algn="ctr"/>
            <a:r>
              <a:rPr lang="en-US" sz="2400" dirty="0"/>
              <a:t>shin bone, then kneecap</a:t>
            </a:r>
          </a:p>
        </p:txBody>
      </p:sp>
    </p:spTree>
    <p:extLst>
      <p:ext uri="{BB962C8B-B14F-4D97-AF65-F5344CB8AC3E}">
        <p14:creationId xmlns:p14="http://schemas.microsoft.com/office/powerpoint/2010/main" val="3067150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72B-23E4-E397-85D5-E5C51D68EE4B}"/>
              </a:ext>
            </a:extLst>
          </p:cNvPr>
          <p:cNvSpPr>
            <a:spLocks noGrp="1"/>
          </p:cNvSpPr>
          <p:nvPr>
            <p:ph type="title"/>
          </p:nvPr>
        </p:nvSpPr>
        <p:spPr>
          <a:xfrm>
            <a:off x="584200" y="189066"/>
            <a:ext cx="10972800" cy="746629"/>
          </a:xfrm>
        </p:spPr>
        <p:txBody>
          <a:bodyPr>
            <a:normAutofit/>
          </a:bodyPr>
          <a:lstStyle/>
          <a:p>
            <a:r>
              <a:rPr lang="en-US" sz="3600" dirty="0"/>
              <a:t>Checking Temperature or Pinprick Sensation</a:t>
            </a:r>
          </a:p>
        </p:txBody>
      </p:sp>
      <p:pic>
        <p:nvPicPr>
          <p:cNvPr id="4" name="Content Placeholder 3">
            <a:extLst>
              <a:ext uri="{FF2B5EF4-FFF2-40B4-BE49-F238E27FC236}">
                <a16:creationId xmlns:a16="http://schemas.microsoft.com/office/drawing/2014/main" id="{57E187E9-F453-56A8-1D7E-FE51313B441C}"/>
              </a:ext>
            </a:extLst>
          </p:cNvPr>
          <p:cNvPicPr>
            <a:picLocks noGrp="1" noChangeAspect="1"/>
          </p:cNvPicPr>
          <p:nvPr>
            <p:ph idx="1"/>
          </p:nvPr>
        </p:nvPicPr>
        <p:blipFill>
          <a:blip r:embed="rId3"/>
          <a:stretch>
            <a:fillRect/>
          </a:stretch>
        </p:blipFill>
        <p:spPr>
          <a:xfrm>
            <a:off x="9021681" y="1425406"/>
            <a:ext cx="2514600" cy="1883523"/>
          </a:xfrm>
          <a:prstGeom prst="rect">
            <a:avLst/>
          </a:prstGeom>
        </p:spPr>
      </p:pic>
      <p:pic>
        <p:nvPicPr>
          <p:cNvPr id="5" name="Picture 4">
            <a:extLst>
              <a:ext uri="{FF2B5EF4-FFF2-40B4-BE49-F238E27FC236}">
                <a16:creationId xmlns:a16="http://schemas.microsoft.com/office/drawing/2014/main" id="{BC1829EC-ECAE-3BD0-E8A4-6AA73D3959B5}"/>
              </a:ext>
            </a:extLst>
          </p:cNvPr>
          <p:cNvPicPr>
            <a:picLocks noChangeAspect="1"/>
          </p:cNvPicPr>
          <p:nvPr/>
        </p:nvPicPr>
        <p:blipFill>
          <a:blip r:embed="rId4"/>
          <a:stretch>
            <a:fillRect/>
          </a:stretch>
        </p:blipFill>
        <p:spPr>
          <a:xfrm>
            <a:off x="4758421" y="1428189"/>
            <a:ext cx="1566877" cy="1566877"/>
          </a:xfrm>
          <a:prstGeom prst="rect">
            <a:avLst/>
          </a:prstGeom>
        </p:spPr>
      </p:pic>
      <p:pic>
        <p:nvPicPr>
          <p:cNvPr id="8" name="Picture 7">
            <a:extLst>
              <a:ext uri="{FF2B5EF4-FFF2-40B4-BE49-F238E27FC236}">
                <a16:creationId xmlns:a16="http://schemas.microsoft.com/office/drawing/2014/main" id="{3F7FEEE6-4A6A-5A1E-EC76-DCB5A46ECB62}"/>
              </a:ext>
            </a:extLst>
          </p:cNvPr>
          <p:cNvPicPr>
            <a:picLocks noChangeAspect="1"/>
          </p:cNvPicPr>
          <p:nvPr/>
        </p:nvPicPr>
        <p:blipFill>
          <a:blip r:embed="rId5"/>
          <a:stretch>
            <a:fillRect/>
          </a:stretch>
        </p:blipFill>
        <p:spPr>
          <a:xfrm>
            <a:off x="6911835" y="1425406"/>
            <a:ext cx="1459264" cy="1459264"/>
          </a:xfrm>
          <a:prstGeom prst="rect">
            <a:avLst/>
          </a:prstGeom>
        </p:spPr>
      </p:pic>
      <p:pic>
        <p:nvPicPr>
          <p:cNvPr id="11" name="Picture 10">
            <a:extLst>
              <a:ext uri="{FF2B5EF4-FFF2-40B4-BE49-F238E27FC236}">
                <a16:creationId xmlns:a16="http://schemas.microsoft.com/office/drawing/2014/main" id="{18C71C1C-E5C8-4628-1939-C186640AA936}"/>
              </a:ext>
            </a:extLst>
          </p:cNvPr>
          <p:cNvPicPr>
            <a:picLocks noChangeAspect="1"/>
          </p:cNvPicPr>
          <p:nvPr/>
        </p:nvPicPr>
        <p:blipFill rotWithShape="1">
          <a:blip r:embed="rId6"/>
          <a:srcRect l="14414"/>
          <a:stretch/>
        </p:blipFill>
        <p:spPr>
          <a:xfrm>
            <a:off x="4252329" y="4303381"/>
            <a:ext cx="3167077" cy="2081518"/>
          </a:xfrm>
          <a:prstGeom prst="rect">
            <a:avLst/>
          </a:prstGeom>
        </p:spPr>
      </p:pic>
      <p:sp>
        <p:nvSpPr>
          <p:cNvPr id="13" name="TextBox 12">
            <a:extLst>
              <a:ext uri="{FF2B5EF4-FFF2-40B4-BE49-F238E27FC236}">
                <a16:creationId xmlns:a16="http://schemas.microsoft.com/office/drawing/2014/main" id="{303BFF7C-36EB-0252-1722-0396B1755F7C}"/>
              </a:ext>
            </a:extLst>
          </p:cNvPr>
          <p:cNvSpPr txBox="1"/>
          <p:nvPr/>
        </p:nvSpPr>
        <p:spPr>
          <a:xfrm>
            <a:off x="622300" y="1425406"/>
            <a:ext cx="3557192" cy="1569660"/>
          </a:xfrm>
          <a:prstGeom prst="rect">
            <a:avLst/>
          </a:prstGeom>
          <a:noFill/>
        </p:spPr>
        <p:txBody>
          <a:bodyPr wrap="none" rtlCol="0">
            <a:spAutoFit/>
          </a:bodyPr>
          <a:lstStyle/>
          <a:p>
            <a:r>
              <a:rPr lang="en-US" sz="2400" dirty="0"/>
              <a:t>Can use </a:t>
            </a:r>
          </a:p>
          <a:p>
            <a:pPr marL="285750" indent="-285750">
              <a:buFont typeface="Arial" panose="020B0604020202020204" pitchFamily="34" charset="0"/>
              <a:buChar char="•"/>
            </a:pPr>
            <a:r>
              <a:rPr lang="en-US" sz="2400" dirty="0"/>
              <a:t>side of tuning fork</a:t>
            </a:r>
          </a:p>
          <a:p>
            <a:pPr marL="285750" indent="-285750">
              <a:buFont typeface="Arial" panose="020B0604020202020204" pitchFamily="34" charset="0"/>
              <a:buChar char="•"/>
            </a:pPr>
            <a:r>
              <a:rPr lang="en-US" sz="2400" dirty="0"/>
              <a:t>handle of reflex hammer</a:t>
            </a:r>
          </a:p>
          <a:p>
            <a:pPr marL="285750" indent="-285750">
              <a:buFont typeface="Arial" panose="020B0604020202020204" pitchFamily="34" charset="0"/>
              <a:buChar char="•"/>
            </a:pPr>
            <a:r>
              <a:rPr lang="en-US" sz="2400" dirty="0"/>
              <a:t>metal spoon </a:t>
            </a:r>
          </a:p>
        </p:txBody>
      </p:sp>
      <p:sp>
        <p:nvSpPr>
          <p:cNvPr id="14" name="TextBox 13">
            <a:extLst>
              <a:ext uri="{FF2B5EF4-FFF2-40B4-BE49-F238E27FC236}">
                <a16:creationId xmlns:a16="http://schemas.microsoft.com/office/drawing/2014/main" id="{E1272185-D422-4C88-A02E-5ACE58D27B1B}"/>
              </a:ext>
            </a:extLst>
          </p:cNvPr>
          <p:cNvSpPr txBox="1"/>
          <p:nvPr/>
        </p:nvSpPr>
        <p:spPr>
          <a:xfrm>
            <a:off x="622300" y="4089275"/>
            <a:ext cx="3151888" cy="2308324"/>
          </a:xfrm>
          <a:prstGeom prst="rect">
            <a:avLst/>
          </a:prstGeom>
          <a:noFill/>
        </p:spPr>
        <p:txBody>
          <a:bodyPr wrap="none" rtlCol="0">
            <a:spAutoFit/>
          </a:bodyPr>
          <a:lstStyle/>
          <a:p>
            <a:r>
              <a:rPr lang="en-US" sz="2400" dirty="0"/>
              <a:t>Can use </a:t>
            </a:r>
          </a:p>
          <a:p>
            <a:pPr marL="285750" indent="-285750">
              <a:buFont typeface="Arial" panose="020B0604020202020204" pitchFamily="34" charset="0"/>
              <a:buChar char="•"/>
            </a:pPr>
            <a:r>
              <a:rPr lang="en-US" sz="2400" dirty="0"/>
              <a:t>disposable safety pin </a:t>
            </a:r>
          </a:p>
          <a:p>
            <a:pPr marL="285750" indent="-285750">
              <a:buFont typeface="Arial" panose="020B0604020202020204" pitchFamily="34" charset="0"/>
              <a:buChar char="•"/>
            </a:pPr>
            <a:r>
              <a:rPr lang="en-US" sz="2400" dirty="0"/>
              <a:t>disposable push pin</a:t>
            </a:r>
          </a:p>
          <a:p>
            <a:r>
              <a:rPr lang="en-US" sz="2400" dirty="0"/>
              <a:t>Light prick (no blood) </a:t>
            </a:r>
          </a:p>
          <a:p>
            <a:r>
              <a:rPr lang="en-US" sz="2400" dirty="0"/>
              <a:t>just below nail on </a:t>
            </a:r>
          </a:p>
          <a:p>
            <a:r>
              <a:rPr lang="en-US" sz="2400" dirty="0"/>
              <a:t>dorsum of toes</a:t>
            </a:r>
          </a:p>
        </p:txBody>
      </p:sp>
      <p:sp>
        <p:nvSpPr>
          <p:cNvPr id="15" name="TextBox 14">
            <a:extLst>
              <a:ext uri="{FF2B5EF4-FFF2-40B4-BE49-F238E27FC236}">
                <a16:creationId xmlns:a16="http://schemas.microsoft.com/office/drawing/2014/main" id="{C1E3039C-F952-F7DD-2B1C-F46151274ED8}"/>
              </a:ext>
            </a:extLst>
          </p:cNvPr>
          <p:cNvSpPr txBox="1"/>
          <p:nvPr/>
        </p:nvSpPr>
        <p:spPr>
          <a:xfrm>
            <a:off x="8077200" y="3565339"/>
            <a:ext cx="3874907" cy="1569660"/>
          </a:xfrm>
          <a:prstGeom prst="rect">
            <a:avLst/>
          </a:prstGeom>
          <a:noFill/>
        </p:spPr>
        <p:txBody>
          <a:bodyPr wrap="none" rtlCol="0">
            <a:spAutoFit/>
          </a:bodyPr>
          <a:lstStyle/>
          <a:p>
            <a:r>
              <a:rPr lang="en-US" sz="2400" dirty="0"/>
              <a:t>Test first on patient’s arm</a:t>
            </a:r>
          </a:p>
          <a:p>
            <a:r>
              <a:rPr lang="en-US" sz="2400" dirty="0"/>
              <a:t>so that they are familiar with </a:t>
            </a:r>
          </a:p>
          <a:p>
            <a:r>
              <a:rPr lang="en-US" sz="2400" dirty="0"/>
              <a:t>the feeling – then ask them </a:t>
            </a:r>
          </a:p>
          <a:p>
            <a:r>
              <a:rPr lang="en-US" sz="2400" dirty="0"/>
              <a:t>to close their eyes &amp; test foot</a:t>
            </a:r>
          </a:p>
        </p:txBody>
      </p:sp>
    </p:spTree>
    <p:extLst>
      <p:ext uri="{BB962C8B-B14F-4D97-AF65-F5344CB8AC3E}">
        <p14:creationId xmlns:p14="http://schemas.microsoft.com/office/powerpoint/2010/main" val="895000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10600" cy="563562"/>
          </a:xfrm>
        </p:spPr>
        <p:txBody>
          <a:bodyPr>
            <a:noAutofit/>
          </a:bodyPr>
          <a:lstStyle/>
          <a:p>
            <a:r>
              <a:rPr lang="en-US" sz="3600" dirty="0"/>
              <a:t>Practice Session : Testing Vibration Sensation </a:t>
            </a:r>
          </a:p>
        </p:txBody>
      </p:sp>
      <p:sp>
        <p:nvSpPr>
          <p:cNvPr id="3" name="Content Placeholder 2"/>
          <p:cNvSpPr>
            <a:spLocks noGrp="1"/>
          </p:cNvSpPr>
          <p:nvPr>
            <p:ph idx="1"/>
          </p:nvPr>
        </p:nvSpPr>
        <p:spPr>
          <a:xfrm>
            <a:off x="685800" y="990600"/>
            <a:ext cx="10668000" cy="5715000"/>
          </a:xfrm>
        </p:spPr>
        <p:txBody>
          <a:bodyPr>
            <a:normAutofit/>
          </a:bodyPr>
          <a:lstStyle/>
          <a:p>
            <a:r>
              <a:rPr lang="en-US" sz="2800" dirty="0"/>
              <a:t>Place vibrating tuning fork </a:t>
            </a:r>
            <a:r>
              <a:rPr lang="en-US" sz="2400" dirty="0"/>
              <a:t>on bone of hand or arm and ask patient if s/he can feel the </a:t>
            </a:r>
            <a:r>
              <a:rPr lang="en-US" sz="2400" b="1" i="1" dirty="0"/>
              <a:t>vibration</a:t>
            </a:r>
            <a:r>
              <a:rPr lang="en-US" sz="2400" dirty="0"/>
              <a:t>, then test at base of great toe , if can’t feel vibration at toe then test the ankle (ankle bone)</a:t>
            </a:r>
          </a:p>
          <a:p>
            <a:pPr lvl="1"/>
            <a:r>
              <a:rPr lang="en-US" sz="2000" dirty="0"/>
              <a:t>(be sure they are feeling vibration &amp; not just the touch of the tuning fork)</a:t>
            </a:r>
          </a:p>
          <a:p>
            <a:r>
              <a:rPr lang="en-US" sz="2800" dirty="0"/>
              <a:t>Various methods:</a:t>
            </a:r>
          </a:p>
          <a:p>
            <a:pPr lvl="1"/>
            <a:r>
              <a:rPr lang="en-US" sz="2400" dirty="0"/>
              <a:t>All or nothing: ask if feel vibration, tell you when it stops</a:t>
            </a:r>
          </a:p>
          <a:p>
            <a:pPr lvl="2"/>
            <a:r>
              <a:rPr lang="en-US" sz="2000" dirty="0"/>
              <a:t> if they stop feeling it before you do, then vibration sensation is impaired</a:t>
            </a:r>
          </a:p>
          <a:p>
            <a:pPr lvl="1"/>
            <a:r>
              <a:rPr lang="en-US" sz="2400" dirty="0"/>
              <a:t>Allow tuning fork to vibrate until it stops; have patient tell you when s/he stops feeling the </a:t>
            </a:r>
            <a:r>
              <a:rPr lang="en-US" sz="2400" b="1" i="1" dirty="0"/>
              <a:t>vibration</a:t>
            </a:r>
            <a:r>
              <a:rPr lang="en-US" sz="2400" dirty="0"/>
              <a:t>: time &lt;10 sec abnormal </a:t>
            </a:r>
          </a:p>
          <a:p>
            <a:r>
              <a:rPr lang="en-US" sz="2800" dirty="0"/>
              <a:t>Test on great toe/ankle: try different methods</a:t>
            </a:r>
          </a:p>
          <a:p>
            <a:r>
              <a:rPr lang="en-US" sz="2800" dirty="0"/>
              <a:t>If no 128 Hz tuning fork – try temperature or pin prick testing </a:t>
            </a:r>
          </a:p>
          <a:p>
            <a:pPr marL="0" indent="0">
              <a:buNone/>
            </a:pPr>
            <a:endParaRPr lang="en-US" sz="2800" dirty="0"/>
          </a:p>
        </p:txBody>
      </p:sp>
    </p:spTree>
    <p:extLst>
      <p:ext uri="{BB962C8B-B14F-4D97-AF65-F5344CB8AC3E}">
        <p14:creationId xmlns:p14="http://schemas.microsoft.com/office/powerpoint/2010/main" val="4251664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715962"/>
          </a:xfrm>
        </p:spPr>
        <p:txBody>
          <a:bodyPr>
            <a:normAutofit fontScale="90000"/>
          </a:bodyPr>
          <a:lstStyle/>
          <a:p>
            <a:r>
              <a:rPr lang="en-US" dirty="0"/>
              <a:t>Post-Question</a:t>
            </a:r>
          </a:p>
        </p:txBody>
      </p:sp>
      <p:sp>
        <p:nvSpPr>
          <p:cNvPr id="3" name="Content Placeholder 2"/>
          <p:cNvSpPr>
            <a:spLocks noGrp="1"/>
          </p:cNvSpPr>
          <p:nvPr>
            <p:ph idx="1"/>
          </p:nvPr>
        </p:nvSpPr>
        <p:spPr>
          <a:xfrm>
            <a:off x="685800" y="1219200"/>
            <a:ext cx="9677400" cy="4906964"/>
          </a:xfrm>
        </p:spPr>
        <p:txBody>
          <a:bodyPr>
            <a:normAutofit lnSpcReduction="10000"/>
          </a:bodyPr>
          <a:lstStyle/>
          <a:p>
            <a:pPr marL="0" indent="0">
              <a:buNone/>
            </a:pPr>
            <a:r>
              <a:rPr lang="en-US" sz="2800" dirty="0"/>
              <a:t>3) Ulcers put the foot at risk for amputation; What puts the foot at risk for ulcers</a:t>
            </a:r>
          </a:p>
          <a:p>
            <a:pPr marL="914400" lvl="1" indent="-514350">
              <a:buAutoNum type="alphaUcPeriod"/>
            </a:pPr>
            <a:r>
              <a:rPr lang="en-US" sz="2400" dirty="0"/>
              <a:t>Loss of Protective Sensation (LOPS) </a:t>
            </a:r>
          </a:p>
          <a:p>
            <a:pPr marL="914400" lvl="1" indent="-514350">
              <a:buAutoNum type="alphaUcPeriod"/>
            </a:pPr>
            <a:r>
              <a:rPr lang="en-US" sz="2400" dirty="0"/>
              <a:t>Foot Deformities</a:t>
            </a:r>
          </a:p>
          <a:p>
            <a:pPr marL="914400" lvl="1" indent="-514350">
              <a:buAutoNum type="alphaUcPeriod"/>
            </a:pPr>
            <a:r>
              <a:rPr lang="en-US" sz="2400" dirty="0"/>
              <a:t>Prior amputation</a:t>
            </a:r>
          </a:p>
          <a:p>
            <a:pPr marL="914400" lvl="1" indent="-514350">
              <a:buAutoNum type="alphaUcPeriod"/>
            </a:pPr>
            <a:r>
              <a:rPr lang="en-US" sz="2400" dirty="0"/>
              <a:t>Well lubricated skin</a:t>
            </a:r>
          </a:p>
          <a:p>
            <a:pPr marL="457200" lvl="1" indent="0">
              <a:buNone/>
            </a:pPr>
            <a:endParaRPr lang="en-US" sz="2400" dirty="0"/>
          </a:p>
          <a:p>
            <a:pPr lvl="1"/>
            <a:r>
              <a:rPr lang="en-US" sz="2400" dirty="0"/>
              <a:t>A &amp; B</a:t>
            </a:r>
          </a:p>
          <a:p>
            <a:pPr lvl="1"/>
            <a:r>
              <a:rPr lang="en-US" sz="2400" dirty="0"/>
              <a:t>A &amp; C</a:t>
            </a:r>
          </a:p>
          <a:p>
            <a:pPr lvl="1"/>
            <a:r>
              <a:rPr lang="en-US" sz="2400" dirty="0"/>
              <a:t>A &amp; D</a:t>
            </a:r>
          </a:p>
          <a:p>
            <a:pPr lvl="1"/>
            <a:r>
              <a:rPr lang="en-US" sz="2400" dirty="0"/>
              <a:t>A, B &amp; C</a:t>
            </a:r>
          </a:p>
          <a:p>
            <a:pPr lvl="1"/>
            <a:r>
              <a:rPr lang="en-US" sz="2400" dirty="0"/>
              <a:t>All the above </a:t>
            </a:r>
          </a:p>
        </p:txBody>
      </p:sp>
      <p:sp>
        <p:nvSpPr>
          <p:cNvPr id="4" name="Oval 3">
            <a:extLst>
              <a:ext uri="{FF2B5EF4-FFF2-40B4-BE49-F238E27FC236}">
                <a16:creationId xmlns:a16="http://schemas.microsoft.com/office/drawing/2014/main" id="{DFAAD467-0D61-AED1-25BA-9A9A91D4AF0B}"/>
              </a:ext>
            </a:extLst>
          </p:cNvPr>
          <p:cNvSpPr/>
          <p:nvPr/>
        </p:nvSpPr>
        <p:spPr>
          <a:xfrm>
            <a:off x="990600" y="51816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92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92162"/>
          </a:xfrm>
        </p:spPr>
        <p:txBody>
          <a:bodyPr/>
          <a:lstStyle/>
          <a:p>
            <a:r>
              <a:rPr lang="en-US" dirty="0"/>
              <a:t>Teach Foot Care</a:t>
            </a:r>
          </a:p>
        </p:txBody>
      </p:sp>
      <p:sp>
        <p:nvSpPr>
          <p:cNvPr id="3" name="Content Placeholder 2"/>
          <p:cNvSpPr>
            <a:spLocks noGrp="1"/>
          </p:cNvSpPr>
          <p:nvPr>
            <p:ph idx="1"/>
          </p:nvPr>
        </p:nvSpPr>
        <p:spPr>
          <a:xfrm>
            <a:off x="685800" y="990600"/>
            <a:ext cx="10896600" cy="5715000"/>
          </a:xfrm>
        </p:spPr>
        <p:txBody>
          <a:bodyPr>
            <a:normAutofit lnSpcReduction="10000"/>
          </a:bodyPr>
          <a:lstStyle/>
          <a:p>
            <a:r>
              <a:rPr lang="en-US" sz="2800" dirty="0"/>
              <a:t>At time of annual foot exam for patients with or without neuropathy</a:t>
            </a:r>
          </a:p>
          <a:p>
            <a:r>
              <a:rPr lang="en-US" sz="2800" dirty="0"/>
              <a:t>For patients with neuropathy, look at feet every visit (inspect for lesions) &amp; re-enforce foot care</a:t>
            </a:r>
            <a:endParaRPr lang="en-US" sz="2400" dirty="0"/>
          </a:p>
          <a:p>
            <a:pPr lvl="1"/>
            <a:r>
              <a:rPr lang="en-US" sz="2400" dirty="0"/>
              <a:t>Just knowing you will look helps re-enforce</a:t>
            </a:r>
          </a:p>
          <a:p>
            <a:r>
              <a:rPr lang="en-US" sz="2800" dirty="0"/>
              <a:t>Provide simple handout &amp; do teach back</a:t>
            </a:r>
          </a:p>
          <a:p>
            <a:pPr lvl="1"/>
            <a:r>
              <a:rPr lang="en-US" sz="2400" dirty="0"/>
              <a:t>“I’m not sure if I explained it clearly, in your own words can you tell me what you are supposed to do to take care of your feet”</a:t>
            </a:r>
          </a:p>
          <a:p>
            <a:r>
              <a:rPr lang="en-US" sz="2800" dirty="0"/>
              <a:t>Ask patients to call if they note raw spots, red areas, etc.</a:t>
            </a:r>
          </a:p>
          <a:p>
            <a:r>
              <a:rPr lang="en-US" sz="2800" dirty="0"/>
              <a:t>Special shoes to for hammertoes &amp; other foot changes</a:t>
            </a:r>
            <a:endParaRPr lang="en-US" sz="2400" dirty="0"/>
          </a:p>
          <a:p>
            <a:r>
              <a:rPr lang="en-US" sz="2800" dirty="0"/>
              <a:t>New data shows low-cost efforts reduce amputations</a:t>
            </a:r>
          </a:p>
          <a:p>
            <a:pPr lvl="1"/>
            <a:r>
              <a:rPr lang="en-US" sz="2400" i="1" dirty="0"/>
              <a:t>“Early recognition of at-risk feet, pre-ulcerative lesions, and prompt treatment of ulcerations and other lower-extremity complications can delay or prevent adverse outcomes.”</a:t>
            </a:r>
          </a:p>
        </p:txBody>
      </p:sp>
    </p:spTree>
    <p:extLst>
      <p:ext uri="{BB962C8B-B14F-4D97-AF65-F5344CB8AC3E}">
        <p14:creationId xmlns:p14="http://schemas.microsoft.com/office/powerpoint/2010/main" val="1461894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49" y="26542"/>
            <a:ext cx="11042151" cy="964058"/>
          </a:xfrm>
        </p:spPr>
        <p:txBody>
          <a:bodyPr>
            <a:normAutofit/>
          </a:bodyPr>
          <a:lstStyle/>
          <a:p>
            <a:r>
              <a:rPr lang="en-US" sz="3200" b="1" dirty="0"/>
              <a:t>Patient Self Management: Foot Care Checklist (Dos and Don’ts)</a:t>
            </a:r>
          </a:p>
        </p:txBody>
      </p:sp>
      <p:sp>
        <p:nvSpPr>
          <p:cNvPr id="3" name="Content Placeholder 2"/>
          <p:cNvSpPr>
            <a:spLocks noGrp="1"/>
          </p:cNvSpPr>
          <p:nvPr>
            <p:ph idx="1"/>
          </p:nvPr>
        </p:nvSpPr>
        <p:spPr>
          <a:xfrm>
            <a:off x="703780" y="1066800"/>
            <a:ext cx="10661151" cy="5486400"/>
          </a:xfrm>
        </p:spPr>
        <p:txBody>
          <a:bodyPr>
            <a:normAutofit fontScale="92500" lnSpcReduction="20000"/>
          </a:bodyPr>
          <a:lstStyle/>
          <a:p>
            <a:r>
              <a:rPr lang="en-US" dirty="0"/>
              <a:t>Wear shoes or slippers at all times ( Don’t go barefoot)</a:t>
            </a:r>
          </a:p>
          <a:p>
            <a:pPr lvl="1"/>
            <a:r>
              <a:rPr lang="en-US" dirty="0"/>
              <a:t>Wear comfortable shoes with socks (not tight; watch seams)</a:t>
            </a:r>
          </a:p>
          <a:p>
            <a:pPr lvl="1"/>
            <a:r>
              <a:rPr lang="en-US" dirty="0"/>
              <a:t>Check inside shoe before putting it on</a:t>
            </a:r>
          </a:p>
          <a:p>
            <a:r>
              <a:rPr lang="en-US" dirty="0"/>
              <a:t>Keep skin soft, not dry &amp; cracked; use lotion on top &amp; bottom</a:t>
            </a:r>
          </a:p>
          <a:p>
            <a:pPr lvl="1"/>
            <a:r>
              <a:rPr lang="en-US" dirty="0"/>
              <a:t>Keep feet dry (not wet), especially between toes, use powder</a:t>
            </a:r>
          </a:p>
          <a:p>
            <a:r>
              <a:rPr lang="en-US" dirty="0"/>
              <a:t>Keep feet clean </a:t>
            </a:r>
          </a:p>
          <a:p>
            <a:pPr lvl="1"/>
            <a:r>
              <a:rPr lang="en-US" dirty="0"/>
              <a:t>do not soak feet – dry skin &amp; peeling </a:t>
            </a:r>
          </a:p>
          <a:p>
            <a:r>
              <a:rPr lang="en-US" dirty="0"/>
              <a:t>Use only lukewarm water (Don’t use hot water – test with hand)</a:t>
            </a:r>
          </a:p>
          <a:p>
            <a:pPr lvl="1"/>
            <a:r>
              <a:rPr lang="en-US" dirty="0"/>
              <a:t>Do NOT use heating pads or hot water bottles</a:t>
            </a:r>
          </a:p>
          <a:p>
            <a:r>
              <a:rPr lang="en-US" dirty="0"/>
              <a:t>Look at feet daily </a:t>
            </a:r>
          </a:p>
          <a:p>
            <a:r>
              <a:rPr lang="en-US" dirty="0"/>
              <a:t>Cut toenails straight across</a:t>
            </a:r>
          </a:p>
          <a:p>
            <a:pPr lvl="1"/>
            <a:r>
              <a:rPr lang="en-US" dirty="0"/>
              <a:t>Do not use iodine, razors or medicines for corns</a:t>
            </a:r>
          </a:p>
          <a:p>
            <a:endParaRPr lang="en-US" dirty="0"/>
          </a:p>
        </p:txBody>
      </p:sp>
    </p:spTree>
    <p:extLst>
      <p:ext uri="{BB962C8B-B14F-4D97-AF65-F5344CB8AC3E}">
        <p14:creationId xmlns:p14="http://schemas.microsoft.com/office/powerpoint/2010/main" val="1767426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228600"/>
            <a:ext cx="10972800" cy="762000"/>
          </a:xfrm>
        </p:spPr>
        <p:txBody>
          <a:bodyPr/>
          <a:lstStyle/>
          <a:p>
            <a:pPr algn="ctr"/>
            <a:r>
              <a:rPr lang="en-US" sz="3600" b="1" dirty="0"/>
              <a:t>Foot Exam Recommendations</a:t>
            </a:r>
          </a:p>
        </p:txBody>
      </p:sp>
      <p:sp>
        <p:nvSpPr>
          <p:cNvPr id="3" name="Content Placeholder 2"/>
          <p:cNvSpPr>
            <a:spLocks noGrp="1"/>
          </p:cNvSpPr>
          <p:nvPr>
            <p:ph idx="1"/>
          </p:nvPr>
        </p:nvSpPr>
        <p:spPr>
          <a:xfrm>
            <a:off x="457200" y="1143000"/>
            <a:ext cx="8957732" cy="5257800"/>
          </a:xfrm>
        </p:spPr>
        <p:txBody>
          <a:bodyPr>
            <a:normAutofit/>
          </a:bodyPr>
          <a:lstStyle/>
          <a:p>
            <a:r>
              <a:rPr lang="en-US" sz="2800" i="1" dirty="0"/>
              <a:t>Annual</a:t>
            </a:r>
            <a:r>
              <a:rPr lang="en-US" sz="2800" dirty="0"/>
              <a:t> </a:t>
            </a:r>
            <a:r>
              <a:rPr lang="en-US" sz="2800" b="1" dirty="0"/>
              <a:t>Comprehensive Foot Exam </a:t>
            </a:r>
            <a:r>
              <a:rPr lang="en-US" sz="2800" dirty="0"/>
              <a:t>&amp; Education</a:t>
            </a:r>
          </a:p>
          <a:p>
            <a:pPr lvl="1"/>
            <a:r>
              <a:rPr lang="en-US" sz="2400" dirty="0"/>
              <a:t>Posters in rooms regarding removing shoes if diabetes</a:t>
            </a:r>
          </a:p>
          <a:p>
            <a:r>
              <a:rPr lang="en-US" sz="2800" dirty="0"/>
              <a:t>If patient has </a:t>
            </a:r>
            <a:r>
              <a:rPr lang="en-US" sz="2800" i="1" dirty="0"/>
              <a:t>LOPS (loss of protective sensation) </a:t>
            </a:r>
            <a:r>
              <a:rPr lang="en-US" sz="2800" dirty="0"/>
              <a:t>or other high-risk features, </a:t>
            </a:r>
            <a:r>
              <a:rPr lang="en-US" sz="2800" b="1" dirty="0"/>
              <a:t>inspect</a:t>
            </a:r>
            <a:r>
              <a:rPr lang="en-US" sz="2800" dirty="0"/>
              <a:t> feet with </a:t>
            </a:r>
            <a:r>
              <a:rPr lang="en-US" sz="2800" i="1" dirty="0"/>
              <a:t>every visit </a:t>
            </a:r>
            <a:endParaRPr lang="en-US" sz="2400" dirty="0"/>
          </a:p>
          <a:p>
            <a:pPr lvl="1"/>
            <a:r>
              <a:rPr lang="en-US" sz="2000" dirty="0"/>
              <a:t>inspect foot at every visit (shoes off &amp; look for redness or “lesions” - additional elements such as pulses as indicated)-  full exam annually </a:t>
            </a:r>
          </a:p>
          <a:p>
            <a:r>
              <a:rPr lang="en-US" sz="2800" dirty="0"/>
              <a:t>Every visit is an opportunity for education to reinforce </a:t>
            </a:r>
            <a:r>
              <a:rPr lang="en-US" sz="2800" b="1" i="1" dirty="0"/>
              <a:t>self foot care </a:t>
            </a:r>
            <a:r>
              <a:rPr lang="en-US" sz="2400" dirty="0"/>
              <a:t>(studies show need for reminders/refreshers)</a:t>
            </a:r>
          </a:p>
          <a:p>
            <a:pPr lvl="1"/>
            <a:r>
              <a:rPr lang="en-US" sz="2400" dirty="0"/>
              <a:t>If patient with low-risk foot removes their shoes at a visit prior to their annual foot exam – take advantage to educate (also quick inspection  &amp; compliment/comment)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4932" y="3810000"/>
            <a:ext cx="2167467" cy="2438400"/>
          </a:xfrm>
          <a:prstGeom prst="rect">
            <a:avLst/>
          </a:prstGeom>
        </p:spPr>
      </p:pic>
    </p:spTree>
    <p:extLst>
      <p:ext uri="{BB962C8B-B14F-4D97-AF65-F5344CB8AC3E}">
        <p14:creationId xmlns:p14="http://schemas.microsoft.com/office/powerpoint/2010/main" val="109549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4019"/>
            <a:ext cx="8229600" cy="715962"/>
          </a:xfrm>
        </p:spPr>
        <p:txBody>
          <a:bodyPr>
            <a:normAutofit/>
          </a:bodyPr>
          <a:lstStyle/>
          <a:p>
            <a:r>
              <a:rPr lang="en-US" sz="3600" dirty="0"/>
              <a:t>Ready to Take Action </a:t>
            </a:r>
          </a:p>
        </p:txBody>
      </p:sp>
      <p:sp>
        <p:nvSpPr>
          <p:cNvPr id="3" name="Content Placeholder 2"/>
          <p:cNvSpPr>
            <a:spLocks noGrp="1"/>
          </p:cNvSpPr>
          <p:nvPr>
            <p:ph idx="1"/>
          </p:nvPr>
        </p:nvSpPr>
        <p:spPr>
          <a:xfrm>
            <a:off x="381000" y="1447800"/>
            <a:ext cx="11125200" cy="5181600"/>
          </a:xfrm>
        </p:spPr>
        <p:txBody>
          <a:bodyPr>
            <a:normAutofit/>
          </a:bodyPr>
          <a:lstStyle/>
          <a:p>
            <a:r>
              <a:rPr lang="en-US" sz="2800" dirty="0"/>
              <a:t>Use of registry to know when annual foot exam is due</a:t>
            </a:r>
          </a:p>
          <a:p>
            <a:r>
              <a:rPr lang="en-US" sz="2800" dirty="0"/>
              <a:t>Leave shoes off (for provider exam) if new abnormalities noted</a:t>
            </a:r>
          </a:p>
          <a:p>
            <a:r>
              <a:rPr lang="en-US" sz="2800" dirty="0"/>
              <a:t>Teach foot care at time of foot exam</a:t>
            </a:r>
          </a:p>
          <a:p>
            <a:pPr lvl="1"/>
            <a:r>
              <a:rPr lang="en-US" sz="2400" dirty="0"/>
              <a:t>Handout &amp; teach back</a:t>
            </a:r>
          </a:p>
          <a:p>
            <a:r>
              <a:rPr lang="en-US" sz="2800" dirty="0"/>
              <a:t>Identify patients with “at risk” feet </a:t>
            </a:r>
          </a:p>
          <a:p>
            <a:pPr lvl="1"/>
            <a:r>
              <a:rPr lang="en-US" sz="2400" dirty="0"/>
              <a:t>LOPS, past amputation, deformities, lesions</a:t>
            </a:r>
          </a:p>
          <a:p>
            <a:pPr lvl="1"/>
            <a:r>
              <a:rPr lang="en-US" sz="2400" dirty="0"/>
              <a:t>How to mark in EMR (? PMH)</a:t>
            </a:r>
          </a:p>
          <a:p>
            <a:pPr lvl="1"/>
            <a:r>
              <a:rPr lang="en-US" sz="2400" dirty="0"/>
              <a:t>Foot </a:t>
            </a:r>
            <a:r>
              <a:rPr lang="en-US" sz="2400" b="1" i="1" dirty="0"/>
              <a:t>inspection</a:t>
            </a:r>
            <a:r>
              <a:rPr lang="en-US" sz="2400" dirty="0"/>
              <a:t> each visit (shoes off) &amp; foot care reminders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3578" y="76200"/>
            <a:ext cx="118400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8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49362"/>
          </a:xfrm>
        </p:spPr>
        <p:txBody>
          <a:bodyPr/>
          <a:lstStyle/>
          <a:p>
            <a:pPr algn="l"/>
            <a:r>
              <a:rPr lang="en-US" dirty="0"/>
              <a:t>Be thinking ….</a:t>
            </a:r>
          </a:p>
        </p:txBody>
      </p:sp>
      <p:sp>
        <p:nvSpPr>
          <p:cNvPr id="3" name="Content Placeholder 2"/>
          <p:cNvSpPr>
            <a:spLocks noGrp="1"/>
          </p:cNvSpPr>
          <p:nvPr>
            <p:ph idx="1"/>
          </p:nvPr>
        </p:nvSpPr>
        <p:spPr>
          <a:xfrm>
            <a:off x="609600" y="1524001"/>
            <a:ext cx="10972800" cy="4602164"/>
          </a:xfrm>
        </p:spPr>
        <p:txBody>
          <a:bodyPr/>
          <a:lstStyle/>
          <a:p>
            <a:r>
              <a:rPr lang="en-US" dirty="0"/>
              <a:t>How can you document if patient has an “at risk foot” or feet that needs inspection every visit vs just needs annual exam?</a:t>
            </a:r>
          </a:p>
          <a:p>
            <a:pPr lvl="1"/>
            <a:r>
              <a:rPr lang="en-US" dirty="0"/>
              <a:t>? In Past medical history </a:t>
            </a:r>
          </a:p>
          <a:p>
            <a:pPr lvl="1"/>
            <a:r>
              <a:rPr lang="en-US" dirty="0"/>
              <a:t>? Problem list</a:t>
            </a:r>
          </a:p>
          <a:p>
            <a:r>
              <a:rPr lang="en-US" dirty="0"/>
              <a:t>How do you document foot exam findings</a:t>
            </a:r>
          </a:p>
          <a:p>
            <a:pPr lvl="1"/>
            <a:r>
              <a:rPr lang="en-US" dirty="0"/>
              <a:t>Physical exam</a:t>
            </a:r>
          </a:p>
          <a:p>
            <a:pPr lvl="1"/>
            <a:r>
              <a:rPr lang="en-US" dirty="0"/>
              <a:t>Structured data </a:t>
            </a:r>
          </a:p>
          <a:p>
            <a:endParaRPr lang="en-US" dirty="0"/>
          </a:p>
        </p:txBody>
      </p:sp>
    </p:spTree>
    <p:extLst>
      <p:ext uri="{BB962C8B-B14F-4D97-AF65-F5344CB8AC3E}">
        <p14:creationId xmlns:p14="http://schemas.microsoft.com/office/powerpoint/2010/main" val="351529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715962"/>
          </a:xfrm>
        </p:spPr>
        <p:txBody>
          <a:bodyPr>
            <a:normAutofit fontScale="90000"/>
          </a:bodyPr>
          <a:lstStyle/>
          <a:p>
            <a:r>
              <a:rPr lang="en-US" dirty="0"/>
              <a:t>Pre-Question</a:t>
            </a:r>
          </a:p>
        </p:txBody>
      </p:sp>
      <p:sp>
        <p:nvSpPr>
          <p:cNvPr id="3" name="Content Placeholder 2"/>
          <p:cNvSpPr>
            <a:spLocks noGrp="1"/>
          </p:cNvSpPr>
          <p:nvPr>
            <p:ph idx="1"/>
          </p:nvPr>
        </p:nvSpPr>
        <p:spPr>
          <a:xfrm>
            <a:off x="685800" y="1219200"/>
            <a:ext cx="9677400" cy="4906964"/>
          </a:xfrm>
        </p:spPr>
        <p:txBody>
          <a:bodyPr>
            <a:normAutofit lnSpcReduction="10000"/>
          </a:bodyPr>
          <a:lstStyle/>
          <a:p>
            <a:pPr marL="0" indent="0">
              <a:buNone/>
            </a:pPr>
            <a:r>
              <a:rPr lang="en-US" sz="2800" dirty="0"/>
              <a:t>3) Ulcers put the foot at risk for amputation; What puts the foot at risk for ulcers</a:t>
            </a:r>
          </a:p>
          <a:p>
            <a:pPr marL="914400" lvl="1" indent="-514350">
              <a:buAutoNum type="alphaUcPeriod"/>
            </a:pPr>
            <a:r>
              <a:rPr lang="en-US" sz="2400" dirty="0"/>
              <a:t>Loss of Protective Sensation (LOPS) </a:t>
            </a:r>
          </a:p>
          <a:p>
            <a:pPr marL="914400" lvl="1" indent="-514350">
              <a:buAutoNum type="alphaUcPeriod"/>
            </a:pPr>
            <a:r>
              <a:rPr lang="en-US" sz="2400" dirty="0"/>
              <a:t>Foot Deformities</a:t>
            </a:r>
          </a:p>
          <a:p>
            <a:pPr marL="914400" lvl="1" indent="-514350">
              <a:buAutoNum type="alphaUcPeriod"/>
            </a:pPr>
            <a:r>
              <a:rPr lang="en-US" sz="2400" dirty="0"/>
              <a:t>Prior amputation</a:t>
            </a:r>
          </a:p>
          <a:p>
            <a:pPr marL="914400" lvl="1" indent="-514350">
              <a:buAutoNum type="alphaUcPeriod"/>
            </a:pPr>
            <a:r>
              <a:rPr lang="en-US" sz="2400" dirty="0"/>
              <a:t>Well lubricated skin</a:t>
            </a:r>
          </a:p>
          <a:p>
            <a:pPr marL="457200" lvl="1" indent="0">
              <a:buNone/>
            </a:pPr>
            <a:endParaRPr lang="en-US" sz="2400" dirty="0"/>
          </a:p>
          <a:p>
            <a:pPr lvl="1"/>
            <a:r>
              <a:rPr lang="en-US" sz="2400" dirty="0"/>
              <a:t>A &amp; B</a:t>
            </a:r>
          </a:p>
          <a:p>
            <a:pPr lvl="1"/>
            <a:r>
              <a:rPr lang="en-US" sz="2400" dirty="0"/>
              <a:t>A &amp; C</a:t>
            </a:r>
          </a:p>
          <a:p>
            <a:pPr lvl="1"/>
            <a:r>
              <a:rPr lang="en-US" sz="2400" dirty="0"/>
              <a:t>A &amp; D</a:t>
            </a:r>
          </a:p>
          <a:p>
            <a:pPr lvl="1"/>
            <a:r>
              <a:rPr lang="en-US" sz="2400" dirty="0"/>
              <a:t>A, B &amp; C</a:t>
            </a:r>
          </a:p>
          <a:p>
            <a:pPr lvl="1"/>
            <a:r>
              <a:rPr lang="en-US" sz="2400" dirty="0"/>
              <a:t>All the above </a:t>
            </a:r>
          </a:p>
        </p:txBody>
      </p:sp>
    </p:spTree>
    <p:extLst>
      <p:ext uri="{BB962C8B-B14F-4D97-AF65-F5344CB8AC3E}">
        <p14:creationId xmlns:p14="http://schemas.microsoft.com/office/powerpoint/2010/main" val="2565023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F225-9417-5932-4772-125A461E1896}"/>
              </a:ext>
            </a:extLst>
          </p:cNvPr>
          <p:cNvSpPr>
            <a:spLocks noGrp="1"/>
          </p:cNvSpPr>
          <p:nvPr>
            <p:ph type="title"/>
          </p:nvPr>
        </p:nvSpPr>
        <p:spPr>
          <a:xfrm>
            <a:off x="609600" y="274638"/>
            <a:ext cx="10972800" cy="715962"/>
          </a:xfrm>
        </p:spPr>
        <p:txBody>
          <a:bodyPr>
            <a:normAutofit/>
          </a:bodyPr>
          <a:lstStyle/>
          <a:p>
            <a:r>
              <a:rPr lang="en-US" sz="3600" b="1" dirty="0"/>
              <a:t>Closing Comments from the Literature</a:t>
            </a:r>
          </a:p>
        </p:txBody>
      </p:sp>
      <p:sp>
        <p:nvSpPr>
          <p:cNvPr id="3" name="Content Placeholder 2">
            <a:extLst>
              <a:ext uri="{FF2B5EF4-FFF2-40B4-BE49-F238E27FC236}">
                <a16:creationId xmlns:a16="http://schemas.microsoft.com/office/drawing/2014/main" id="{8E206DF6-056E-00C4-62FC-427F73BEBC86}"/>
              </a:ext>
            </a:extLst>
          </p:cNvPr>
          <p:cNvSpPr>
            <a:spLocks noGrp="1"/>
          </p:cNvSpPr>
          <p:nvPr>
            <p:ph idx="1"/>
          </p:nvPr>
        </p:nvSpPr>
        <p:spPr>
          <a:xfrm>
            <a:off x="609600" y="1219200"/>
            <a:ext cx="10972800" cy="4906965"/>
          </a:xfrm>
        </p:spPr>
        <p:txBody>
          <a:bodyPr>
            <a:normAutofit/>
          </a:bodyPr>
          <a:lstStyle/>
          <a:p>
            <a:r>
              <a:rPr lang="en-US" dirty="0"/>
              <a:t>Early detection is critical not only because of the severity of sequelae, but because up to half of diabetic peripheral neuropathy (DPN) is asymptomatic. </a:t>
            </a:r>
          </a:p>
          <a:p>
            <a:pPr lvl="1"/>
            <a:r>
              <a:rPr lang="en-US" dirty="0"/>
              <a:t>Patients with </a:t>
            </a:r>
            <a:r>
              <a:rPr lang="en-US" i="1" dirty="0"/>
              <a:t>insensate</a:t>
            </a:r>
            <a:r>
              <a:rPr lang="en-US" dirty="0"/>
              <a:t> feet are at greater </a:t>
            </a:r>
            <a:r>
              <a:rPr lang="en-US" i="1" dirty="0"/>
              <a:t>risk of foot injury </a:t>
            </a:r>
            <a:r>
              <a:rPr lang="en-US" dirty="0"/>
              <a:t>than those without neuropathy, and more than 80% of </a:t>
            </a:r>
            <a:r>
              <a:rPr lang="en-US" i="1" dirty="0"/>
              <a:t>amputations follow a foot injury or ulcer</a:t>
            </a:r>
          </a:p>
          <a:p>
            <a:pPr marL="457200" lvl="1" indent="0">
              <a:buNone/>
            </a:pPr>
            <a:endParaRPr lang="en-US" sz="800" dirty="0"/>
          </a:p>
          <a:p>
            <a:r>
              <a:rPr lang="en-US" i="1" dirty="0"/>
              <a:t>“The best way to reduce amputation is not with expensive tests, but by observing the feet every time you see the patient.”</a:t>
            </a:r>
          </a:p>
          <a:p>
            <a:endParaRPr lang="en-US" dirty="0"/>
          </a:p>
        </p:txBody>
      </p:sp>
    </p:spTree>
    <p:extLst>
      <p:ext uri="{BB962C8B-B14F-4D97-AF65-F5344CB8AC3E}">
        <p14:creationId xmlns:p14="http://schemas.microsoft.com/office/powerpoint/2010/main" val="34046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291D3-C504-9581-E78F-2C9A8817AEF3}"/>
              </a:ext>
            </a:extLst>
          </p:cNvPr>
          <p:cNvSpPr txBox="1"/>
          <p:nvPr/>
        </p:nvSpPr>
        <p:spPr>
          <a:xfrm>
            <a:off x="2438400" y="724048"/>
            <a:ext cx="8051628" cy="1015663"/>
          </a:xfrm>
          <a:prstGeom prst="rect">
            <a:avLst/>
          </a:prstGeom>
          <a:noFill/>
        </p:spPr>
        <p:txBody>
          <a:bodyPr wrap="none" rtlCol="0">
            <a:spAutoFit/>
          </a:bodyPr>
          <a:lstStyle/>
          <a:p>
            <a:r>
              <a:rPr lang="en-US" sz="6000" dirty="0"/>
              <a:t>Extra Slides &amp; References</a:t>
            </a:r>
          </a:p>
        </p:txBody>
      </p:sp>
      <p:sp>
        <p:nvSpPr>
          <p:cNvPr id="3" name="TextBox 2">
            <a:extLst>
              <a:ext uri="{FF2B5EF4-FFF2-40B4-BE49-F238E27FC236}">
                <a16:creationId xmlns:a16="http://schemas.microsoft.com/office/drawing/2014/main" id="{5B0AE5E5-FC8F-0A70-C06F-21409CF02236}"/>
              </a:ext>
            </a:extLst>
          </p:cNvPr>
          <p:cNvSpPr txBox="1"/>
          <p:nvPr/>
        </p:nvSpPr>
        <p:spPr>
          <a:xfrm>
            <a:off x="1233147" y="2133600"/>
            <a:ext cx="9562041" cy="4185761"/>
          </a:xfrm>
          <a:prstGeom prst="rect">
            <a:avLst/>
          </a:prstGeom>
          <a:noFill/>
          <a:ln>
            <a:solidFill>
              <a:schemeClr val="tx2"/>
            </a:solidFill>
          </a:ln>
        </p:spPr>
        <p:txBody>
          <a:bodyPr wrap="none" rtlCol="0">
            <a:spAutoFit/>
          </a:bodyPr>
          <a:lstStyle/>
          <a:p>
            <a:pPr algn="ctr"/>
            <a:r>
              <a:rPr lang="en-US" sz="3200" dirty="0"/>
              <a:t>More information on Foot Care Education </a:t>
            </a:r>
          </a:p>
          <a:p>
            <a:pPr algn="ctr"/>
            <a:r>
              <a:rPr lang="en-US" sz="3200" dirty="0"/>
              <a:t>&amp; Foot-Wear Assessment &amp; Education as well as</a:t>
            </a:r>
          </a:p>
          <a:p>
            <a:pPr algn="ctr"/>
            <a:r>
              <a:rPr lang="en-US" sz="3200" dirty="0"/>
              <a:t>podiatry recommendations for “Beyond the Foot Exam” </a:t>
            </a:r>
          </a:p>
          <a:p>
            <a:pPr algn="ctr"/>
            <a:r>
              <a:rPr lang="en-US" sz="3200" dirty="0"/>
              <a:t>(what to do if you find abnormalities on the foot exam)</a:t>
            </a:r>
          </a:p>
          <a:p>
            <a:pPr algn="ctr"/>
            <a:r>
              <a:rPr lang="en-US" sz="3200" dirty="0"/>
              <a:t>will be presented during the Tribal Diabetes ECHO clinic</a:t>
            </a:r>
          </a:p>
          <a:p>
            <a:pPr algn="ctr"/>
            <a:r>
              <a:rPr lang="en-US" sz="2400" b="0" i="0">
                <a:effectLst/>
                <a:latin typeface="Arial" panose="020B0604020202020204" pitchFamily="34" charset="0"/>
              </a:rPr>
              <a:t>Sign-up for reminders, connect details,</a:t>
            </a:r>
            <a:br>
              <a:rPr lang="en-US" sz="2400"/>
            </a:br>
            <a:r>
              <a:rPr lang="en-US" sz="2400" b="0" i="0">
                <a:effectLst/>
                <a:latin typeface="Arial" panose="020B0604020202020204" pitchFamily="34" charset="0"/>
              </a:rPr>
              <a:t>and to receive emails w/ links to recordings at</a:t>
            </a:r>
          </a:p>
          <a:p>
            <a:pPr algn="ctr"/>
            <a:r>
              <a:rPr lang="en-US" sz="2400" b="0" i="0">
                <a:effectLst/>
                <a:latin typeface="Arial" panose="020B0604020202020204" pitchFamily="34" charset="0"/>
                <a:hlinkClick r:id="rId2"/>
              </a:rPr>
              <a:t>https://www.indiancountryecho.org/program/diabetes/</a:t>
            </a:r>
            <a:r>
              <a:rPr lang="en-US" sz="2400" b="0" i="0">
                <a:effectLst/>
                <a:latin typeface="Arial" panose="020B0604020202020204" pitchFamily="34" charset="0"/>
              </a:rPr>
              <a:t> </a:t>
            </a:r>
          </a:p>
          <a:p>
            <a:pPr algn="ctr"/>
            <a:endParaRPr lang="en-US" sz="1000" b="0" i="0">
              <a:effectLst/>
              <a:latin typeface="Arial" panose="020B0604020202020204" pitchFamily="34" charset="0"/>
            </a:endParaRPr>
          </a:p>
          <a:p>
            <a:pPr algn="ctr"/>
            <a:r>
              <a:rPr lang="en-US" sz="2400"/>
              <a:t>Attend</a:t>
            </a:r>
            <a:r>
              <a:rPr lang="en-US" sz="2400" dirty="0"/>
              <a:t> the sessions or catch the recordings</a:t>
            </a:r>
          </a:p>
        </p:txBody>
      </p:sp>
    </p:spTree>
    <p:extLst>
      <p:ext uri="{BB962C8B-B14F-4D97-AF65-F5344CB8AC3E}">
        <p14:creationId xmlns:p14="http://schemas.microsoft.com/office/powerpoint/2010/main" val="1403457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0F39-4F2A-111C-B4B3-C704277DE712}"/>
              </a:ext>
            </a:extLst>
          </p:cNvPr>
          <p:cNvSpPr>
            <a:spLocks noGrp="1"/>
          </p:cNvSpPr>
          <p:nvPr>
            <p:ph type="ctrTitle"/>
          </p:nvPr>
        </p:nvSpPr>
        <p:spPr/>
        <p:txBody>
          <a:bodyPr/>
          <a:lstStyle/>
          <a:p>
            <a:r>
              <a:rPr lang="en-US"/>
              <a:t>Practice Session Slides </a:t>
            </a:r>
          </a:p>
        </p:txBody>
      </p:sp>
    </p:spTree>
    <p:extLst>
      <p:ext uri="{BB962C8B-B14F-4D97-AF65-F5344CB8AC3E}">
        <p14:creationId xmlns:p14="http://schemas.microsoft.com/office/powerpoint/2010/main" val="461227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DCD6-E148-3AA7-60F1-2EBB90703FDC}"/>
              </a:ext>
            </a:extLst>
          </p:cNvPr>
          <p:cNvSpPr>
            <a:spLocks noGrp="1"/>
          </p:cNvSpPr>
          <p:nvPr>
            <p:ph type="title"/>
          </p:nvPr>
        </p:nvSpPr>
        <p:spPr>
          <a:xfrm>
            <a:off x="609600" y="274638"/>
            <a:ext cx="10972800" cy="639762"/>
          </a:xfrm>
        </p:spPr>
        <p:txBody>
          <a:bodyPr>
            <a:normAutofit fontScale="90000"/>
          </a:bodyPr>
          <a:lstStyle/>
          <a:p>
            <a:r>
              <a:rPr kumimoji="0" lang="en-US" sz="4000" b="0" i="0" u="none" strike="noStrike" kern="1200" cap="none" spc="0" normalizeH="0" baseline="0" noProof="0">
                <a:ln>
                  <a:noFill/>
                </a:ln>
                <a:solidFill>
                  <a:prstClr val="black"/>
                </a:solidFill>
                <a:effectLst/>
                <a:uLnTx/>
                <a:uFillTx/>
                <a:latin typeface="Calibri"/>
                <a:ea typeface="+mj-ea"/>
                <a:cs typeface="+mj-cs"/>
              </a:rPr>
              <a:t>Practice Session</a:t>
            </a:r>
            <a:endParaRPr lang="en-US"/>
          </a:p>
        </p:txBody>
      </p:sp>
      <p:sp>
        <p:nvSpPr>
          <p:cNvPr id="3" name="Text Placeholder 2">
            <a:extLst>
              <a:ext uri="{FF2B5EF4-FFF2-40B4-BE49-F238E27FC236}">
                <a16:creationId xmlns:a16="http://schemas.microsoft.com/office/drawing/2014/main" id="{148BE126-82DB-CA32-8DE9-235BC323DD1F}"/>
              </a:ext>
            </a:extLst>
          </p:cNvPr>
          <p:cNvSpPr>
            <a:spLocks noGrp="1"/>
          </p:cNvSpPr>
          <p:nvPr>
            <p:ph type="body" idx="1"/>
          </p:nvPr>
        </p:nvSpPr>
        <p:spPr>
          <a:xfrm>
            <a:off x="457200" y="944562"/>
            <a:ext cx="5386917" cy="427038"/>
          </a:xfrm>
        </p:spPr>
        <p:txBody>
          <a:bodyPr>
            <a:normAutofit lnSpcReduction="10000"/>
          </a:bodyPr>
          <a:lstStyle/>
          <a:p>
            <a:pPr algn="ctr"/>
            <a:r>
              <a:rPr lang="en-US"/>
              <a:t>Look for Deformities </a:t>
            </a:r>
          </a:p>
        </p:txBody>
      </p:sp>
      <p:sp>
        <p:nvSpPr>
          <p:cNvPr id="4" name="Content Placeholder 3">
            <a:extLst>
              <a:ext uri="{FF2B5EF4-FFF2-40B4-BE49-F238E27FC236}">
                <a16:creationId xmlns:a16="http://schemas.microsoft.com/office/drawing/2014/main" id="{99990E05-E29C-DC5C-9C9A-22EF0AA0DBF2}"/>
              </a:ext>
            </a:extLst>
          </p:cNvPr>
          <p:cNvSpPr>
            <a:spLocks noGrp="1"/>
          </p:cNvSpPr>
          <p:nvPr>
            <p:ph sz="half" idx="2"/>
          </p:nvPr>
        </p:nvSpPr>
        <p:spPr>
          <a:xfrm>
            <a:off x="609600" y="1524000"/>
            <a:ext cx="5386917" cy="4602163"/>
          </a:xfrm>
        </p:spPr>
        <p:txBody>
          <a:bodyPr>
            <a:normAutofit lnSpcReduction="10000"/>
          </a:bodyPr>
          <a:lstStyle/>
          <a:p>
            <a:pPr marL="0" indent="0">
              <a:buNone/>
            </a:pPr>
            <a:r>
              <a:rPr lang="en-US"/>
              <a:t>Inspect both feet and note </a:t>
            </a:r>
          </a:p>
          <a:p>
            <a:r>
              <a:rPr lang="en-US"/>
              <a:t>Post-amputation changes</a:t>
            </a:r>
          </a:p>
          <a:p>
            <a:r>
              <a:rPr lang="en-US"/>
              <a:t>Deformities</a:t>
            </a:r>
          </a:p>
          <a:p>
            <a:pPr lvl="1"/>
            <a:r>
              <a:rPr lang="en-US"/>
              <a:t>Hammer toes/ claw foot</a:t>
            </a:r>
          </a:p>
          <a:p>
            <a:pPr lvl="1"/>
            <a:r>
              <a:rPr lang="en-US"/>
              <a:t>Bunion</a:t>
            </a:r>
          </a:p>
          <a:p>
            <a:r>
              <a:rPr lang="en-US"/>
              <a:t>Padding under metatarsals (adequate or decreased)</a:t>
            </a:r>
          </a:p>
          <a:p>
            <a:r>
              <a:rPr lang="en-US"/>
              <a:t>Rocker bottom foot</a:t>
            </a:r>
          </a:p>
          <a:p>
            <a:r>
              <a:rPr lang="en-US"/>
              <a:t>Other</a:t>
            </a:r>
          </a:p>
          <a:p>
            <a:endParaRPr lang="en-US"/>
          </a:p>
        </p:txBody>
      </p:sp>
      <p:sp>
        <p:nvSpPr>
          <p:cNvPr id="5" name="Text Placeholder 4">
            <a:extLst>
              <a:ext uri="{FF2B5EF4-FFF2-40B4-BE49-F238E27FC236}">
                <a16:creationId xmlns:a16="http://schemas.microsoft.com/office/drawing/2014/main" id="{65DB21D9-10C2-4AE8-208B-EE4430A22809}"/>
              </a:ext>
            </a:extLst>
          </p:cNvPr>
          <p:cNvSpPr>
            <a:spLocks noGrp="1"/>
          </p:cNvSpPr>
          <p:nvPr>
            <p:ph type="body" sz="quarter" idx="3"/>
          </p:nvPr>
        </p:nvSpPr>
        <p:spPr>
          <a:xfrm>
            <a:off x="6107641" y="944562"/>
            <a:ext cx="5389033" cy="427038"/>
          </a:xfrm>
        </p:spPr>
        <p:txBody>
          <a:bodyPr>
            <a:normAutofit lnSpcReduction="10000"/>
          </a:bodyPr>
          <a:lstStyle/>
          <a:p>
            <a:pPr algn="ctr"/>
            <a:r>
              <a:rPr lang="en-US"/>
              <a:t>Look for Lesions </a:t>
            </a:r>
          </a:p>
        </p:txBody>
      </p:sp>
      <p:sp>
        <p:nvSpPr>
          <p:cNvPr id="6" name="Content Placeholder 5">
            <a:extLst>
              <a:ext uri="{FF2B5EF4-FFF2-40B4-BE49-F238E27FC236}">
                <a16:creationId xmlns:a16="http://schemas.microsoft.com/office/drawing/2014/main" id="{33A9094F-E8BE-0809-25E8-342CBBDC6318}"/>
              </a:ext>
            </a:extLst>
          </p:cNvPr>
          <p:cNvSpPr>
            <a:spLocks noGrp="1"/>
          </p:cNvSpPr>
          <p:nvPr>
            <p:ph sz="quarter" idx="4"/>
          </p:nvPr>
        </p:nvSpPr>
        <p:spPr>
          <a:xfrm>
            <a:off x="6193368" y="1524000"/>
            <a:ext cx="5389033" cy="4724400"/>
          </a:xfrm>
        </p:spPr>
        <p:txBody>
          <a:bodyPr>
            <a:normAutofit lnSpcReduction="10000"/>
          </a:bodyPr>
          <a:lstStyle/>
          <a:p>
            <a:r>
              <a:rPr lang="en-US"/>
              <a:t>Red spots</a:t>
            </a:r>
          </a:p>
          <a:p>
            <a:r>
              <a:rPr lang="en-US"/>
              <a:t>Raw spots, blisters, cracks, tears in skin</a:t>
            </a:r>
          </a:p>
          <a:p>
            <a:r>
              <a:rPr lang="en-US"/>
              <a:t>Maceration between toes</a:t>
            </a:r>
          </a:p>
          <a:p>
            <a:r>
              <a:rPr lang="en-US"/>
              <a:t>Callouses </a:t>
            </a:r>
          </a:p>
          <a:p>
            <a:pPr lvl="1"/>
            <a:r>
              <a:rPr lang="en-US"/>
              <a:t>Bleeding in callous</a:t>
            </a:r>
          </a:p>
          <a:p>
            <a:r>
              <a:rPr lang="en-US"/>
              <a:t>Ulcers</a:t>
            </a:r>
          </a:p>
          <a:p>
            <a:r>
              <a:rPr lang="en-US"/>
              <a:t>Bleeding</a:t>
            </a:r>
          </a:p>
          <a:p>
            <a:r>
              <a:rPr lang="en-US"/>
              <a:t>Peeling</a:t>
            </a:r>
          </a:p>
          <a:p>
            <a:r>
              <a:rPr lang="en-US"/>
              <a:t>Burns</a:t>
            </a:r>
          </a:p>
          <a:p>
            <a:r>
              <a:rPr lang="en-US"/>
              <a:t>Black area</a:t>
            </a:r>
          </a:p>
          <a:p>
            <a:r>
              <a:rPr lang="en-US"/>
              <a:t>Nail changes</a:t>
            </a:r>
          </a:p>
          <a:p>
            <a:pPr marL="0" indent="0">
              <a:buNone/>
            </a:pPr>
            <a:endParaRPr lang="en-US"/>
          </a:p>
        </p:txBody>
      </p:sp>
      <p:sp>
        <p:nvSpPr>
          <p:cNvPr id="7" name="TextBox 6">
            <a:extLst>
              <a:ext uri="{FF2B5EF4-FFF2-40B4-BE49-F238E27FC236}">
                <a16:creationId xmlns:a16="http://schemas.microsoft.com/office/drawing/2014/main" id="{E024F5C2-BDF8-CDB7-3765-70DCD276C9BA}"/>
              </a:ext>
            </a:extLst>
          </p:cNvPr>
          <p:cNvSpPr txBox="1"/>
          <p:nvPr/>
        </p:nvSpPr>
        <p:spPr>
          <a:xfrm>
            <a:off x="3150658" y="6121697"/>
            <a:ext cx="4964308" cy="461665"/>
          </a:xfrm>
          <a:prstGeom prst="rect">
            <a:avLst/>
          </a:prstGeom>
          <a:noFill/>
          <a:ln>
            <a:solidFill>
              <a:schemeClr val="tx1"/>
            </a:solidFill>
          </a:ln>
        </p:spPr>
        <p:txBody>
          <a:bodyPr wrap="none" rtlCol="0">
            <a:spAutoFit/>
          </a:bodyPr>
          <a:lstStyle/>
          <a:p>
            <a:r>
              <a:rPr lang="en-US" sz="2400"/>
              <a:t>Do shoes fit, what shape are shoes in*</a:t>
            </a:r>
          </a:p>
        </p:txBody>
      </p:sp>
    </p:spTree>
    <p:extLst>
      <p:ext uri="{BB962C8B-B14F-4D97-AF65-F5344CB8AC3E}">
        <p14:creationId xmlns:p14="http://schemas.microsoft.com/office/powerpoint/2010/main" val="1085605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610600" cy="944562"/>
          </a:xfrm>
        </p:spPr>
        <p:txBody>
          <a:bodyPr>
            <a:normAutofit fontScale="90000"/>
          </a:bodyPr>
          <a:lstStyle/>
          <a:p>
            <a:r>
              <a:rPr lang="en-US"/>
              <a:t>Practice Session: Check for Blood Flow</a:t>
            </a:r>
          </a:p>
        </p:txBody>
      </p:sp>
      <p:sp>
        <p:nvSpPr>
          <p:cNvPr id="3" name="Content Placeholder 2"/>
          <p:cNvSpPr>
            <a:spLocks noGrp="1"/>
          </p:cNvSpPr>
          <p:nvPr>
            <p:ph idx="1"/>
          </p:nvPr>
        </p:nvSpPr>
        <p:spPr>
          <a:xfrm>
            <a:off x="685800" y="1371600"/>
            <a:ext cx="10439400" cy="4754564"/>
          </a:xfrm>
        </p:spPr>
        <p:txBody>
          <a:bodyPr/>
          <a:lstStyle/>
          <a:p>
            <a:r>
              <a:rPr lang="en-US"/>
              <a:t>Note temperature of feet</a:t>
            </a:r>
          </a:p>
          <a:p>
            <a:r>
              <a:rPr lang="en-US"/>
              <a:t>Note coloring of skin</a:t>
            </a:r>
          </a:p>
          <a:p>
            <a:r>
              <a:rPr lang="en-US"/>
              <a:t>Note texture of skin </a:t>
            </a:r>
          </a:p>
          <a:p>
            <a:r>
              <a:rPr lang="en-US"/>
              <a:t>Check Dorsalis Pedis (DP) and Posterior Tibialis (PT) pulses on each foot</a:t>
            </a:r>
          </a:p>
          <a:p>
            <a:endParaRPr lang="en-US"/>
          </a:p>
        </p:txBody>
      </p:sp>
    </p:spTree>
    <p:extLst>
      <p:ext uri="{BB962C8B-B14F-4D97-AF65-F5344CB8AC3E}">
        <p14:creationId xmlns:p14="http://schemas.microsoft.com/office/powerpoint/2010/main" val="3591176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0896600" cy="762000"/>
          </a:xfrm>
        </p:spPr>
        <p:txBody>
          <a:bodyPr>
            <a:noAutofit/>
          </a:bodyPr>
          <a:lstStyle/>
          <a:p>
            <a:r>
              <a:rPr lang="en-US" sz="3600"/>
              <a:t>Practice Session : Testing Pressure Sensation for LOPS </a:t>
            </a:r>
          </a:p>
        </p:txBody>
      </p:sp>
      <p:sp>
        <p:nvSpPr>
          <p:cNvPr id="3" name="Content Placeholder 2"/>
          <p:cNvSpPr>
            <a:spLocks noGrp="1"/>
          </p:cNvSpPr>
          <p:nvPr>
            <p:ph idx="1"/>
          </p:nvPr>
        </p:nvSpPr>
        <p:spPr>
          <a:xfrm>
            <a:off x="342900" y="1143000"/>
            <a:ext cx="8496300" cy="5334000"/>
          </a:xfrm>
        </p:spPr>
        <p:txBody>
          <a:bodyPr>
            <a:normAutofit lnSpcReduction="10000"/>
          </a:bodyPr>
          <a:lstStyle/>
          <a:p>
            <a:r>
              <a:rPr lang="en-US" sz="2800"/>
              <a:t>Place  Monofilament (wire) on sole of foot, press until slight bend / curve</a:t>
            </a:r>
          </a:p>
          <a:p>
            <a:pPr lvl="1"/>
            <a:r>
              <a:rPr lang="en-US" sz="2400"/>
              <a:t>Let patient know it is very light pressure - show them on their hand or arm first, so they know how light it is</a:t>
            </a:r>
          </a:p>
          <a:p>
            <a:pPr lvl="1"/>
            <a:r>
              <a:rPr lang="en-US" sz="2400"/>
              <a:t>Ask patient to close their eyes</a:t>
            </a:r>
          </a:p>
          <a:p>
            <a:pPr lvl="1"/>
            <a:r>
              <a:rPr lang="en-US" sz="2400"/>
              <a:t>Ask the patient to tell you when they feel something and where they feel it – move randomly among spots</a:t>
            </a:r>
          </a:p>
          <a:p>
            <a:pPr lvl="1"/>
            <a:r>
              <a:rPr lang="en-US" sz="2400"/>
              <a:t>Another suggestion: touch spot twice and ask “do you feel it now? Or now?”</a:t>
            </a:r>
          </a:p>
          <a:p>
            <a:r>
              <a:rPr lang="en-US" sz="2800"/>
              <a:t>Test on bottom of forefoot in 4 spots for each foot (at least 3-5 spots) </a:t>
            </a:r>
          </a:p>
          <a:p>
            <a:r>
              <a:rPr lang="en-US" sz="2400" b="1" i="1"/>
              <a:t>If abnormally thick skin or callouses – test other sites or use another test</a:t>
            </a:r>
          </a:p>
          <a:p>
            <a:pPr marL="0" indent="0">
              <a:buNone/>
            </a:pPr>
            <a:endParaRPr lang="en-US" sz="2800"/>
          </a:p>
        </p:txBody>
      </p:sp>
      <p:pic>
        <p:nvPicPr>
          <p:cNvPr id="4" name="Picture 3">
            <a:extLst>
              <a:ext uri="{FF2B5EF4-FFF2-40B4-BE49-F238E27FC236}">
                <a16:creationId xmlns:a16="http://schemas.microsoft.com/office/drawing/2014/main" id="{EE33A1AF-4AD8-DD87-A6B3-89C1488D3F57}"/>
              </a:ext>
            </a:extLst>
          </p:cNvPr>
          <p:cNvPicPr>
            <a:picLocks noChangeAspect="1"/>
          </p:cNvPicPr>
          <p:nvPr/>
        </p:nvPicPr>
        <p:blipFill>
          <a:blip r:embed="rId3"/>
          <a:stretch>
            <a:fillRect/>
          </a:stretch>
        </p:blipFill>
        <p:spPr>
          <a:xfrm>
            <a:off x="8839200" y="1176863"/>
            <a:ext cx="3176199" cy="1826773"/>
          </a:xfrm>
          <a:prstGeom prst="rect">
            <a:avLst/>
          </a:prstGeom>
        </p:spPr>
      </p:pic>
      <p:pic>
        <p:nvPicPr>
          <p:cNvPr id="5" name="Picture 4">
            <a:extLst>
              <a:ext uri="{FF2B5EF4-FFF2-40B4-BE49-F238E27FC236}">
                <a16:creationId xmlns:a16="http://schemas.microsoft.com/office/drawing/2014/main" id="{73D2FE00-74A5-C140-3F71-0FADD0C9CEB4}"/>
              </a:ext>
            </a:extLst>
          </p:cNvPr>
          <p:cNvPicPr>
            <a:picLocks noChangeAspect="1"/>
          </p:cNvPicPr>
          <p:nvPr/>
        </p:nvPicPr>
        <p:blipFill>
          <a:blip r:embed="rId4"/>
          <a:stretch>
            <a:fillRect/>
          </a:stretch>
        </p:blipFill>
        <p:spPr>
          <a:xfrm>
            <a:off x="8938615" y="3143158"/>
            <a:ext cx="2491385" cy="3386663"/>
          </a:xfrm>
          <a:prstGeom prst="rect">
            <a:avLst/>
          </a:prstGeom>
        </p:spPr>
      </p:pic>
    </p:spTree>
    <p:extLst>
      <p:ext uri="{BB962C8B-B14F-4D97-AF65-F5344CB8AC3E}">
        <p14:creationId xmlns:p14="http://schemas.microsoft.com/office/powerpoint/2010/main" val="561933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10600" cy="563562"/>
          </a:xfrm>
        </p:spPr>
        <p:txBody>
          <a:bodyPr>
            <a:noAutofit/>
          </a:bodyPr>
          <a:lstStyle/>
          <a:p>
            <a:r>
              <a:rPr lang="en-US" sz="3600"/>
              <a:t>Practice Session : Testing Vibration Sensation </a:t>
            </a:r>
          </a:p>
        </p:txBody>
      </p:sp>
      <p:sp>
        <p:nvSpPr>
          <p:cNvPr id="3" name="Content Placeholder 2"/>
          <p:cNvSpPr>
            <a:spLocks noGrp="1"/>
          </p:cNvSpPr>
          <p:nvPr>
            <p:ph idx="1"/>
          </p:nvPr>
        </p:nvSpPr>
        <p:spPr>
          <a:xfrm>
            <a:off x="685800" y="990600"/>
            <a:ext cx="10668000" cy="5715000"/>
          </a:xfrm>
        </p:spPr>
        <p:txBody>
          <a:bodyPr>
            <a:normAutofit/>
          </a:bodyPr>
          <a:lstStyle/>
          <a:p>
            <a:r>
              <a:rPr lang="en-US" sz="2800"/>
              <a:t>Place vibrating tuning fork </a:t>
            </a:r>
            <a:r>
              <a:rPr lang="en-US" sz="2400"/>
              <a:t>on bone of hand or arm and ask patient if s/he can feel the </a:t>
            </a:r>
            <a:r>
              <a:rPr lang="en-US" sz="2400" b="1" i="1"/>
              <a:t>vibration</a:t>
            </a:r>
            <a:r>
              <a:rPr lang="en-US" sz="2400"/>
              <a:t>, then test at base of great toe , if can’t feel vibration at toe then test the ankle (ankle bone)</a:t>
            </a:r>
          </a:p>
          <a:p>
            <a:pPr lvl="1"/>
            <a:r>
              <a:rPr lang="en-US" sz="2000"/>
              <a:t>(be sure they are feeling vibration &amp; not just the touch of the tuning fork)</a:t>
            </a:r>
          </a:p>
          <a:p>
            <a:r>
              <a:rPr lang="en-US" sz="2800"/>
              <a:t>Various methods:</a:t>
            </a:r>
          </a:p>
          <a:p>
            <a:pPr lvl="1"/>
            <a:r>
              <a:rPr lang="en-US" sz="2400"/>
              <a:t>All or nothing: ask if feel vibration, tell you when it stops</a:t>
            </a:r>
          </a:p>
          <a:p>
            <a:pPr lvl="2"/>
            <a:r>
              <a:rPr lang="en-US" sz="2000"/>
              <a:t> if they stop feeling it before you do, then vibration sensation is impaired</a:t>
            </a:r>
          </a:p>
          <a:p>
            <a:pPr lvl="1"/>
            <a:r>
              <a:rPr lang="en-US" sz="2400"/>
              <a:t>Allow tuning fork to vibrate until it stops; have patient tell you when s/he stops feeling the </a:t>
            </a:r>
            <a:r>
              <a:rPr lang="en-US" sz="2400" b="1" i="1"/>
              <a:t>vibration</a:t>
            </a:r>
            <a:r>
              <a:rPr lang="en-US" sz="2400"/>
              <a:t>: time &lt;10 sec abnormal </a:t>
            </a:r>
          </a:p>
          <a:p>
            <a:r>
              <a:rPr lang="en-US" sz="2800"/>
              <a:t>Test on great toe/ankle: try different methods</a:t>
            </a:r>
          </a:p>
          <a:p>
            <a:r>
              <a:rPr lang="en-US" sz="2800"/>
              <a:t>If no 128 Hz tuning fork – try temperature or pin prick testing </a:t>
            </a:r>
          </a:p>
          <a:p>
            <a:pPr marL="0" indent="0">
              <a:buNone/>
            </a:pPr>
            <a:endParaRPr lang="en-US" sz="2800"/>
          </a:p>
        </p:txBody>
      </p:sp>
    </p:spTree>
    <p:extLst>
      <p:ext uri="{BB962C8B-B14F-4D97-AF65-F5344CB8AC3E}">
        <p14:creationId xmlns:p14="http://schemas.microsoft.com/office/powerpoint/2010/main" val="1427780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4A3F-5E99-7EF4-1706-FD5819626F4D}"/>
              </a:ext>
            </a:extLst>
          </p:cNvPr>
          <p:cNvSpPr>
            <a:spLocks noGrp="1"/>
          </p:cNvSpPr>
          <p:nvPr>
            <p:ph type="title"/>
          </p:nvPr>
        </p:nvSpPr>
        <p:spPr>
          <a:xfrm>
            <a:off x="685800" y="1600200"/>
            <a:ext cx="10972800" cy="1143000"/>
          </a:xfrm>
        </p:spPr>
        <p:txBody>
          <a:bodyPr/>
          <a:lstStyle/>
          <a:p>
            <a:r>
              <a:rPr lang="en-US"/>
              <a:t>References &amp; Resources</a:t>
            </a:r>
          </a:p>
        </p:txBody>
      </p:sp>
    </p:spTree>
    <p:extLst>
      <p:ext uri="{BB962C8B-B14F-4D97-AF65-F5344CB8AC3E}">
        <p14:creationId xmlns:p14="http://schemas.microsoft.com/office/powerpoint/2010/main" val="3429240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89E5-391B-BB51-57F8-C83443D453DC}"/>
              </a:ext>
            </a:extLst>
          </p:cNvPr>
          <p:cNvSpPr>
            <a:spLocks noGrp="1"/>
          </p:cNvSpPr>
          <p:nvPr>
            <p:ph type="title"/>
          </p:nvPr>
        </p:nvSpPr>
        <p:spPr/>
        <p:txBody>
          <a:bodyPr/>
          <a:lstStyle/>
          <a:p>
            <a:r>
              <a:rPr lang="en-US" dirty="0"/>
              <a:t>Videos from Global Health Media</a:t>
            </a:r>
          </a:p>
        </p:txBody>
      </p:sp>
      <p:sp>
        <p:nvSpPr>
          <p:cNvPr id="3" name="Content Placeholder 2">
            <a:extLst>
              <a:ext uri="{FF2B5EF4-FFF2-40B4-BE49-F238E27FC236}">
                <a16:creationId xmlns:a16="http://schemas.microsoft.com/office/drawing/2014/main" id="{3DD708C6-9616-9194-3665-21E7D307F30D}"/>
              </a:ext>
            </a:extLst>
          </p:cNvPr>
          <p:cNvSpPr>
            <a:spLocks noGrp="1"/>
          </p:cNvSpPr>
          <p:nvPr>
            <p:ph idx="1"/>
          </p:nvPr>
        </p:nvSpPr>
        <p:spPr/>
        <p:txBody>
          <a:bodyPr/>
          <a:lstStyle/>
          <a:p>
            <a:pPr marL="0" marR="0">
              <a:spcBef>
                <a:spcPts val="0"/>
              </a:spcBef>
              <a:spcAft>
                <a:spcPts val="0"/>
              </a:spcAft>
            </a:pPr>
            <a:r>
              <a:rPr lang="en-US" sz="3200" u="sng" dirty="0">
                <a:solidFill>
                  <a:srgbClr val="0000FF"/>
                </a:solidFill>
                <a:effectLst/>
                <a:latin typeface="Calibri" panose="020F0502020204030204" pitchFamily="34" charset="0"/>
                <a:ea typeface="Calibri" panose="020F0502020204030204" pitchFamily="34" charset="0"/>
                <a:hlinkClick r:id="rId2"/>
              </a:rPr>
              <a:t>Choosing well-fitting shoes in the market</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u="sng" dirty="0">
                <a:solidFill>
                  <a:srgbClr val="0000FF"/>
                </a:solidFill>
                <a:effectLst/>
                <a:latin typeface="Calibri" panose="020F0502020204030204" pitchFamily="34" charset="0"/>
                <a:ea typeface="Calibri" panose="020F0502020204030204" pitchFamily="34" charset="0"/>
                <a:hlinkClick r:id="rId3"/>
              </a:rPr>
              <a:t>Choosing well-fitting shoes in the shoe store.</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u="sng" dirty="0">
                <a:solidFill>
                  <a:srgbClr val="0000FF"/>
                </a:solidFill>
                <a:effectLst/>
                <a:latin typeface="Calibri" panose="020F0502020204030204" pitchFamily="34" charset="0"/>
                <a:ea typeface="Calibri" panose="020F0502020204030204" pitchFamily="34" charset="0"/>
                <a:hlinkClick r:id="rId4"/>
              </a:rPr>
              <a:t>The diabetic foot exam</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u="sng" dirty="0">
                <a:solidFill>
                  <a:srgbClr val="0000FF"/>
                </a:solidFill>
                <a:effectLst/>
                <a:latin typeface="Calibri" panose="020F0502020204030204" pitchFamily="34" charset="0"/>
                <a:ea typeface="Calibri" panose="020F0502020204030204" pitchFamily="34" charset="0"/>
                <a:hlinkClick r:id="rId5"/>
              </a:rPr>
              <a:t>Taking care of your feet</a:t>
            </a:r>
            <a:endParaRPr lang="en-US" sz="32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825272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F70032-3C69-7D1E-6BD4-4A09624F2B9B}"/>
              </a:ext>
            </a:extLst>
          </p:cNvPr>
          <p:cNvSpPr txBox="1"/>
          <p:nvPr/>
        </p:nvSpPr>
        <p:spPr>
          <a:xfrm>
            <a:off x="264756" y="685800"/>
            <a:ext cx="11590545" cy="1200329"/>
          </a:xfrm>
          <a:prstGeom prst="rect">
            <a:avLst/>
          </a:prstGeom>
          <a:noFill/>
        </p:spPr>
        <p:txBody>
          <a:bodyPr wrap="none" rtlCol="0">
            <a:spAutoFit/>
          </a:bodyPr>
          <a:lstStyle/>
          <a:p>
            <a:pPr algn="ctr"/>
            <a:r>
              <a:rPr lang="en-US" sz="2400"/>
              <a:t>ADA 2023 Standards of Care</a:t>
            </a:r>
          </a:p>
          <a:p>
            <a:r>
              <a:rPr lang="en-US" sz="2400">
                <a:hlinkClick r:id="rId3"/>
              </a:rPr>
              <a:t>12. Retinopathy, Neuropathy, and Foot Care: Standards of Care in Diabetes—2023 </a:t>
            </a:r>
          </a:p>
          <a:p>
            <a:r>
              <a:rPr lang="en-US" sz="2400">
                <a:hlinkClick r:id="rId3"/>
              </a:rPr>
              <a:t>| Diabetes Care | American Diabetes Association (diabetesjournals.org)</a:t>
            </a:r>
            <a:endParaRPr lang="en-US" sz="2400"/>
          </a:p>
        </p:txBody>
      </p:sp>
      <p:sp>
        <p:nvSpPr>
          <p:cNvPr id="3" name="TextBox 2">
            <a:extLst>
              <a:ext uri="{FF2B5EF4-FFF2-40B4-BE49-F238E27FC236}">
                <a16:creationId xmlns:a16="http://schemas.microsoft.com/office/drawing/2014/main" id="{D783C93F-E4A7-3AE7-51D2-2B519FD13133}"/>
              </a:ext>
            </a:extLst>
          </p:cNvPr>
          <p:cNvSpPr txBox="1"/>
          <p:nvPr/>
        </p:nvSpPr>
        <p:spPr>
          <a:xfrm>
            <a:off x="762000" y="4191000"/>
            <a:ext cx="8573309" cy="885371"/>
          </a:xfrm>
          <a:prstGeom prst="rect">
            <a:avLst/>
          </a:prstGeom>
          <a:noFill/>
        </p:spPr>
        <p:txBody>
          <a:bodyPr wrap="non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https://diabetesjournals.org/compendia/article/2022/1/1/147001/</a:t>
            </a:r>
          </a:p>
          <a:p>
            <a:pPr marR="0" lvl="0" algn="l"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Diagnosis-and-Treatment-of-Painful-Diabetic</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727189A4-525E-F3A9-565F-813236A2F49B}"/>
              </a:ext>
            </a:extLst>
          </p:cNvPr>
          <p:cNvSpPr txBox="1"/>
          <p:nvPr/>
        </p:nvSpPr>
        <p:spPr>
          <a:xfrm>
            <a:off x="609600" y="3198167"/>
            <a:ext cx="9583393" cy="461665"/>
          </a:xfrm>
          <a:prstGeom prst="rect">
            <a:avLst/>
          </a:prstGeom>
          <a:noFill/>
        </p:spPr>
        <p:txBody>
          <a:bodyPr wrap="none" rtlCol="0">
            <a:spAutoFit/>
          </a:bodyPr>
          <a:lstStyle/>
          <a:p>
            <a:r>
              <a:rPr lang="en-US" sz="2400"/>
              <a:t>Didactic on Diabetic Peripheral Neuropathy </a:t>
            </a:r>
            <a:r>
              <a:rPr kumimoji="0" lang="en-US" sz="2400" b="0" i="0" u="sng"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hlinkClick r:id="rId5"/>
              </a:rPr>
              <a:t>https://youtu.be/2RQyNLot8Ss</a:t>
            </a:r>
            <a:r>
              <a:rPr lang="en-US" sz="2400"/>
              <a:t> </a:t>
            </a:r>
          </a:p>
        </p:txBody>
      </p:sp>
    </p:spTree>
    <p:extLst>
      <p:ext uri="{BB962C8B-B14F-4D97-AF65-F5344CB8AC3E}">
        <p14:creationId xmlns:p14="http://schemas.microsoft.com/office/powerpoint/2010/main" val="488588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533400"/>
            <a:ext cx="10744200" cy="685800"/>
          </a:xfrm>
        </p:spPr>
        <p:txBody>
          <a:bodyPr>
            <a:normAutofit fontScale="90000"/>
          </a:bodyPr>
          <a:lstStyle/>
          <a:p>
            <a:r>
              <a:rPr lang="en-US" dirty="0"/>
              <a:t>Why do foot exams in our patients with diabetes?</a:t>
            </a:r>
          </a:p>
        </p:txBody>
      </p:sp>
      <p:sp>
        <p:nvSpPr>
          <p:cNvPr id="3" name="Content Placeholder 2"/>
          <p:cNvSpPr>
            <a:spLocks noGrp="1"/>
          </p:cNvSpPr>
          <p:nvPr>
            <p:ph idx="1"/>
          </p:nvPr>
        </p:nvSpPr>
        <p:spPr>
          <a:xfrm>
            <a:off x="723900" y="1600200"/>
            <a:ext cx="10553700" cy="4525964"/>
          </a:xfrm>
        </p:spPr>
        <p:txBody>
          <a:bodyPr/>
          <a:lstStyle/>
          <a:p>
            <a:r>
              <a:rPr lang="en-US" b="1" dirty="0"/>
              <a:t>To determine if foot is safe or at risk (risk assessment)</a:t>
            </a:r>
          </a:p>
          <a:p>
            <a:r>
              <a:rPr lang="en-US" b="1" dirty="0"/>
              <a:t>Hoping to help prevent foot ulcers and amputations in our patients</a:t>
            </a:r>
          </a:p>
          <a:p>
            <a:endParaRPr lang="en-US" b="1" dirty="0"/>
          </a:p>
          <a:p>
            <a:pPr marL="0" indent="0" algn="ctr">
              <a:buNone/>
            </a:pPr>
            <a:r>
              <a:rPr lang="en-US" b="1" i="1" dirty="0"/>
              <a:t>Goal = to help our patients with diabetes stay healthy –</a:t>
            </a:r>
          </a:p>
          <a:p>
            <a:pPr marL="0" indent="0" algn="ctr">
              <a:buNone/>
            </a:pPr>
            <a:r>
              <a:rPr lang="en-US" b="1" i="1" dirty="0"/>
              <a:t>Reduce complications &amp; improve outcomes</a:t>
            </a:r>
          </a:p>
          <a:p>
            <a:pPr marL="0" indent="0">
              <a:buNone/>
            </a:pPr>
            <a:endParaRPr lang="en-US" dirty="0"/>
          </a:p>
        </p:txBody>
      </p:sp>
    </p:spTree>
    <p:extLst>
      <p:ext uri="{BB962C8B-B14F-4D97-AF65-F5344CB8AC3E}">
        <p14:creationId xmlns:p14="http://schemas.microsoft.com/office/powerpoint/2010/main" val="3779510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61B-5455-2FA6-D61E-2165409DC4AA}"/>
              </a:ext>
            </a:extLst>
          </p:cNvPr>
          <p:cNvSpPr>
            <a:spLocks noGrp="1"/>
          </p:cNvSpPr>
          <p:nvPr>
            <p:ph type="title"/>
          </p:nvPr>
        </p:nvSpPr>
        <p:spPr/>
        <p:txBody>
          <a:bodyPr/>
          <a:lstStyle/>
          <a:p>
            <a:r>
              <a:rPr lang="en-US" dirty="0"/>
              <a:t>CHECKING THE DIABETIC FOOT</a:t>
            </a:r>
          </a:p>
        </p:txBody>
      </p:sp>
      <p:sp>
        <p:nvSpPr>
          <p:cNvPr id="3" name="Content Placeholder 2">
            <a:extLst>
              <a:ext uri="{FF2B5EF4-FFF2-40B4-BE49-F238E27FC236}">
                <a16:creationId xmlns:a16="http://schemas.microsoft.com/office/drawing/2014/main" id="{577934AA-D4FD-8610-1F09-A96368CCA786}"/>
              </a:ext>
            </a:extLst>
          </p:cNvPr>
          <p:cNvSpPr>
            <a:spLocks noGrp="1"/>
          </p:cNvSpPr>
          <p:nvPr>
            <p:ph idx="1"/>
          </p:nvPr>
        </p:nvSpPr>
        <p:spPr/>
        <p:txBody>
          <a:bodyPr/>
          <a:lstStyle/>
          <a:p>
            <a:r>
              <a:rPr lang="en-US" dirty="0">
                <a:hlinkClick r:id="rId2"/>
              </a:rPr>
              <a:t>https://diabetesanddust.wordpress.com/checking-the-diabetic-foot/</a:t>
            </a:r>
            <a:r>
              <a:rPr lang="en-US" dirty="0"/>
              <a:t> </a:t>
            </a:r>
          </a:p>
        </p:txBody>
      </p:sp>
      <p:pic>
        <p:nvPicPr>
          <p:cNvPr id="4" name="Picture 3">
            <a:extLst>
              <a:ext uri="{FF2B5EF4-FFF2-40B4-BE49-F238E27FC236}">
                <a16:creationId xmlns:a16="http://schemas.microsoft.com/office/drawing/2014/main" id="{A36417BA-762C-C700-179E-9A8D9E264C78}"/>
              </a:ext>
            </a:extLst>
          </p:cNvPr>
          <p:cNvPicPr>
            <a:picLocks noChangeAspect="1"/>
          </p:cNvPicPr>
          <p:nvPr/>
        </p:nvPicPr>
        <p:blipFill>
          <a:blip r:embed="rId3"/>
          <a:stretch>
            <a:fillRect/>
          </a:stretch>
        </p:blipFill>
        <p:spPr>
          <a:xfrm>
            <a:off x="1066800" y="3581400"/>
            <a:ext cx="4602879" cy="2347163"/>
          </a:xfrm>
          <a:prstGeom prst="rect">
            <a:avLst/>
          </a:prstGeom>
        </p:spPr>
      </p:pic>
    </p:spTree>
    <p:extLst>
      <p:ext uri="{BB962C8B-B14F-4D97-AF65-F5344CB8AC3E}">
        <p14:creationId xmlns:p14="http://schemas.microsoft.com/office/powerpoint/2010/main" val="4141558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11BA4-3A4B-BB86-6CF8-26A2ED9D9D40}"/>
              </a:ext>
            </a:extLst>
          </p:cNvPr>
          <p:cNvSpPr>
            <a:spLocks noGrp="1"/>
          </p:cNvSpPr>
          <p:nvPr>
            <p:ph type="title"/>
          </p:nvPr>
        </p:nvSpPr>
        <p:spPr/>
        <p:txBody>
          <a:bodyPr/>
          <a:lstStyle/>
          <a:p>
            <a:r>
              <a:rPr lang="en-US" dirty="0"/>
              <a:t>Toenails &amp; Dry Skin </a:t>
            </a:r>
          </a:p>
        </p:txBody>
      </p:sp>
      <p:sp>
        <p:nvSpPr>
          <p:cNvPr id="3" name="Content Placeholder 2">
            <a:extLst>
              <a:ext uri="{FF2B5EF4-FFF2-40B4-BE49-F238E27FC236}">
                <a16:creationId xmlns:a16="http://schemas.microsoft.com/office/drawing/2014/main" id="{ED5EFF38-BD36-1E45-830C-F20DE35E3C06}"/>
              </a:ext>
            </a:extLst>
          </p:cNvPr>
          <p:cNvSpPr>
            <a:spLocks noGrp="1"/>
          </p:cNvSpPr>
          <p:nvPr>
            <p:ph idx="1"/>
          </p:nvPr>
        </p:nvSpPr>
        <p:spPr/>
        <p:txBody>
          <a:bodyPr/>
          <a:lstStyle/>
          <a:p>
            <a:r>
              <a:rPr lang="en-US" dirty="0">
                <a:hlinkClick r:id="rId2"/>
              </a:rPr>
              <a:t>https://blog.wcei.net/diabetic-toenails-watch-for-change</a:t>
            </a:r>
            <a:r>
              <a:rPr lang="en-US" dirty="0"/>
              <a:t> </a:t>
            </a:r>
          </a:p>
          <a:p>
            <a:endParaRPr lang="en-US" dirty="0"/>
          </a:p>
          <a:p>
            <a:r>
              <a:rPr lang="en-US" dirty="0">
                <a:hlinkClick r:id="rId3"/>
              </a:rPr>
              <a:t>https://blog.wcei.net/diabetic-toenails-top-tips-for-proper-trimming</a:t>
            </a:r>
            <a:r>
              <a:rPr lang="en-US" dirty="0"/>
              <a:t> </a:t>
            </a:r>
          </a:p>
          <a:p>
            <a:endParaRPr lang="en-US" dirty="0"/>
          </a:p>
          <a:p>
            <a:r>
              <a:rPr lang="en-US" dirty="0">
                <a:hlinkClick r:id="rId4"/>
              </a:rPr>
              <a:t>https://blog.wcei.net/dry-skin-alert-foot-xerosis-in-diabetic-patients</a:t>
            </a:r>
            <a:r>
              <a:rPr lang="en-US" dirty="0"/>
              <a:t> </a:t>
            </a:r>
          </a:p>
        </p:txBody>
      </p:sp>
    </p:spTree>
    <p:extLst>
      <p:ext uri="{BB962C8B-B14F-4D97-AF65-F5344CB8AC3E}">
        <p14:creationId xmlns:p14="http://schemas.microsoft.com/office/powerpoint/2010/main" val="1073260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1B7A-313B-434A-009E-A25C3F353D3B}"/>
              </a:ext>
            </a:extLst>
          </p:cNvPr>
          <p:cNvSpPr>
            <a:spLocks noGrp="1"/>
          </p:cNvSpPr>
          <p:nvPr>
            <p:ph type="title"/>
          </p:nvPr>
        </p:nvSpPr>
        <p:spPr/>
        <p:txBody>
          <a:bodyPr/>
          <a:lstStyle/>
          <a:p>
            <a:r>
              <a:rPr lang="en-US" dirty="0"/>
              <a:t>Need for Reliable Monofilaments</a:t>
            </a:r>
          </a:p>
        </p:txBody>
      </p:sp>
      <p:sp>
        <p:nvSpPr>
          <p:cNvPr id="3" name="Content Placeholder 2">
            <a:extLst>
              <a:ext uri="{FF2B5EF4-FFF2-40B4-BE49-F238E27FC236}">
                <a16:creationId xmlns:a16="http://schemas.microsoft.com/office/drawing/2014/main" id="{79E4E6F2-F36A-351D-E295-B87BAAFDB72E}"/>
              </a:ext>
            </a:extLst>
          </p:cNvPr>
          <p:cNvSpPr>
            <a:spLocks noGrp="1"/>
          </p:cNvSpPr>
          <p:nvPr>
            <p:ph idx="1"/>
          </p:nvPr>
        </p:nvSpPr>
        <p:spPr/>
        <p:txBody>
          <a:bodyPr>
            <a:normAutofit fontScale="77500" lnSpcReduction="20000"/>
          </a:bodyPr>
          <a:lstStyle/>
          <a:p>
            <a:r>
              <a:rPr lang="en-US" dirty="0"/>
              <a:t>A study published in Diabetes Care in 2000 reported that of 160 new 10-g nylon monofilaments, only those from a couple of manufacturers actually buckled within a gram of 10g. Worse, the devices—even the accurate ones—experienced material fatigue, bending too easily and giving false positives after testing about 10 patients. They had to be rested for 24 hours before regaining their firmness.</a:t>
            </a:r>
          </a:p>
          <a:p>
            <a:endParaRPr lang="en-US" dirty="0"/>
          </a:p>
          <a:p>
            <a:r>
              <a:rPr lang="en-US" dirty="0"/>
              <a:t>As Armstrong pointed out in an editorial in that issue of Diabetes Care, “Cycles of applied stress may make these devices inaccurate, rendering them potentially hypersensitive in identifying loss of protective sensation.” Clinics should, he suggested, have multiple monofilaments available so clinicians don’t </a:t>
            </a:r>
            <a:r>
              <a:rPr lang="en-US" dirty="0" err="1"/>
              <a:t>overdiagnose</a:t>
            </a:r>
            <a:r>
              <a:rPr lang="en-US" dirty="0"/>
              <a:t> as the day wears on. “We can no longer afford to look at any tool, even one as useful and important as the monofilament, as an infallible diagnostic divining rod,” he concluded.</a:t>
            </a:r>
          </a:p>
        </p:txBody>
      </p:sp>
    </p:spTree>
    <p:extLst>
      <p:ext uri="{BB962C8B-B14F-4D97-AF65-F5344CB8AC3E}">
        <p14:creationId xmlns:p14="http://schemas.microsoft.com/office/powerpoint/2010/main" val="4250496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8F84-DBEF-0E6D-9BBB-141093DCAC06}"/>
              </a:ext>
            </a:extLst>
          </p:cNvPr>
          <p:cNvSpPr>
            <a:spLocks noGrp="1"/>
          </p:cNvSpPr>
          <p:nvPr>
            <p:ph type="title"/>
          </p:nvPr>
        </p:nvSpPr>
        <p:spPr/>
        <p:txBody>
          <a:bodyPr/>
          <a:lstStyle/>
          <a:p>
            <a:pPr algn="ctr"/>
            <a:r>
              <a:rPr lang="en-US" b="1" dirty="0"/>
              <a:t>Vibration &amp; Pinprick</a:t>
            </a:r>
          </a:p>
        </p:txBody>
      </p:sp>
      <p:sp>
        <p:nvSpPr>
          <p:cNvPr id="3" name="Content Placeholder 2">
            <a:extLst>
              <a:ext uri="{FF2B5EF4-FFF2-40B4-BE49-F238E27FC236}">
                <a16:creationId xmlns:a16="http://schemas.microsoft.com/office/drawing/2014/main" id="{9653AB12-5712-77B7-ECB5-3062AF04EB25}"/>
              </a:ext>
            </a:extLst>
          </p:cNvPr>
          <p:cNvSpPr>
            <a:spLocks noGrp="1"/>
          </p:cNvSpPr>
          <p:nvPr>
            <p:ph idx="1"/>
          </p:nvPr>
        </p:nvSpPr>
        <p:spPr/>
        <p:txBody>
          <a:bodyPr>
            <a:normAutofit fontScale="92500"/>
          </a:bodyPr>
          <a:lstStyle/>
          <a:p>
            <a:r>
              <a:rPr lang="en-US" dirty="0"/>
              <a:t>128-Hz tuning forks. The tuning fork is widely used in clinical practice and provides an easy and inexpensive test of vibratory sensation. </a:t>
            </a:r>
          </a:p>
          <a:p>
            <a:pPr lvl="1"/>
            <a:r>
              <a:rPr lang="en-US" dirty="0"/>
              <a:t>Vibratory sensation should be tested over the tip of the great toe bilaterally. </a:t>
            </a:r>
          </a:p>
          <a:p>
            <a:pPr lvl="1"/>
            <a:r>
              <a:rPr lang="en-US" dirty="0"/>
              <a:t>An abnormal response can be defined as when the patient loses vibratory sensation and the examiner still perceives it while holding the fork on the tip of the toe.</a:t>
            </a:r>
          </a:p>
          <a:p>
            <a:r>
              <a:rPr lang="en-US" dirty="0"/>
              <a:t>Pinprick sensation. Similarly, the inability of a subject to perceive pinprick sensation has been associated with an increased risk of ulceration. </a:t>
            </a:r>
          </a:p>
          <a:p>
            <a:pPr lvl="1"/>
            <a:r>
              <a:rPr lang="en-US" dirty="0"/>
              <a:t>A disposable pin should be applied just proximal to the toenail on the dorsal surface of the hallux, with just enough pressure to deform the skin. </a:t>
            </a:r>
          </a:p>
          <a:p>
            <a:pPr lvl="1"/>
            <a:r>
              <a:rPr lang="en-US" dirty="0"/>
              <a:t>Inability to perceive pinprick over either hallux would be regarded as an abnormal test result</a:t>
            </a:r>
          </a:p>
        </p:txBody>
      </p:sp>
    </p:spTree>
    <p:extLst>
      <p:ext uri="{BB962C8B-B14F-4D97-AF65-F5344CB8AC3E}">
        <p14:creationId xmlns:p14="http://schemas.microsoft.com/office/powerpoint/2010/main" val="1059938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1A4C-BE14-EDF5-94ED-A11365FEE1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E41D7-A9F4-568E-C3D6-F9A030409B6A}"/>
              </a:ext>
            </a:extLst>
          </p:cNvPr>
          <p:cNvSpPr>
            <a:spLocks noGrp="1"/>
          </p:cNvSpPr>
          <p:nvPr>
            <p:ph idx="1"/>
          </p:nvPr>
        </p:nvSpPr>
        <p:spPr/>
        <p:txBody>
          <a:bodyPr/>
          <a:lstStyle/>
          <a:p>
            <a:r>
              <a:rPr lang="en-US" dirty="0">
                <a:hlinkClick r:id="rId2"/>
              </a:rPr>
              <a:t>https://www.diabetesselfmanagement.com/managing-diabetes/complications-prevention/how-to-choose-footwear/</a:t>
            </a:r>
            <a:r>
              <a:rPr lang="en-US" dirty="0"/>
              <a:t> </a:t>
            </a:r>
          </a:p>
        </p:txBody>
      </p:sp>
    </p:spTree>
    <p:extLst>
      <p:ext uri="{BB962C8B-B14F-4D97-AF65-F5344CB8AC3E}">
        <p14:creationId xmlns:p14="http://schemas.microsoft.com/office/powerpoint/2010/main" val="2075997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4A36-6989-2813-A9FF-B157CDAADED6}"/>
              </a:ext>
            </a:extLst>
          </p:cNvPr>
          <p:cNvSpPr>
            <a:spLocks noGrp="1"/>
          </p:cNvSpPr>
          <p:nvPr>
            <p:ph type="title"/>
          </p:nvPr>
        </p:nvSpPr>
        <p:spPr/>
        <p:txBody>
          <a:bodyPr/>
          <a:lstStyle/>
          <a:p>
            <a:r>
              <a:rPr lang="en-US" dirty="0"/>
              <a:t>CDC (for patients) &amp; Indian HS Resources</a:t>
            </a:r>
          </a:p>
        </p:txBody>
      </p:sp>
      <p:sp>
        <p:nvSpPr>
          <p:cNvPr id="3" name="Content Placeholder 2">
            <a:extLst>
              <a:ext uri="{FF2B5EF4-FFF2-40B4-BE49-F238E27FC236}">
                <a16:creationId xmlns:a16="http://schemas.microsoft.com/office/drawing/2014/main" id="{28C6C005-D439-33C4-20CB-C33994BB8D16}"/>
              </a:ext>
            </a:extLst>
          </p:cNvPr>
          <p:cNvSpPr>
            <a:spLocks noGrp="1"/>
          </p:cNvSpPr>
          <p:nvPr>
            <p:ph idx="1"/>
          </p:nvPr>
        </p:nvSpPr>
        <p:spPr/>
        <p:txBody>
          <a:bodyPr>
            <a:normAutofit lnSpcReduction="10000"/>
          </a:bodyPr>
          <a:lstStyle/>
          <a:p>
            <a:pPr algn="l"/>
            <a:r>
              <a:rPr lang="en-US" b="0" i="0" u="sng" strike="noStrike" dirty="0">
                <a:solidFill>
                  <a:srgbClr val="8AB4F8"/>
                </a:solidFill>
                <a:effectLst/>
                <a:latin typeface="Roboto" panose="02000000000000000000" pitchFamily="2" charset="0"/>
                <a:hlinkClick r:id="rId2"/>
              </a:rPr>
              <a:t>Diabetes and Your Feet - CDC</a:t>
            </a:r>
          </a:p>
          <a:p>
            <a:pPr lvl="1"/>
            <a:r>
              <a:rPr lang="en-US" b="0" i="0" u="none" strike="noStrike" dirty="0">
                <a:solidFill>
                  <a:srgbClr val="BDC1C6"/>
                </a:solidFill>
                <a:effectLst/>
                <a:latin typeface="Roboto" panose="02000000000000000000" pitchFamily="2" charset="0"/>
                <a:hlinkClick r:id="rId2"/>
              </a:rPr>
              <a:t>https://www.cdc.gov</a:t>
            </a:r>
            <a:r>
              <a:rPr lang="en-US" b="0" i="0" u="none" strike="noStrike" dirty="0">
                <a:solidFill>
                  <a:srgbClr val="969BA1"/>
                </a:solidFill>
                <a:effectLst/>
                <a:latin typeface="Roboto" panose="02000000000000000000" pitchFamily="2" charset="0"/>
                <a:hlinkClick r:id="rId2"/>
              </a:rPr>
              <a:t> › library › features › healthy-feet</a:t>
            </a:r>
          </a:p>
          <a:p>
            <a:pPr lvl="1"/>
            <a:r>
              <a:rPr lang="en-US" b="0" i="0" u="none" strike="noStrike" dirty="0">
                <a:solidFill>
                  <a:srgbClr val="8AB4F8"/>
                </a:solidFill>
                <a:effectLst/>
                <a:latin typeface="Roboto" panose="02000000000000000000" pitchFamily="2" charset="0"/>
                <a:hlinkClick r:id="rId2"/>
              </a:rPr>
              <a:t>https://www.cdc.gov/diabetes/library/factsheets/diabetes-and-healthy-feet.html</a:t>
            </a:r>
          </a:p>
          <a:p>
            <a:endParaRPr lang="en-US" dirty="0">
              <a:solidFill>
                <a:srgbClr val="8AB4F8"/>
              </a:solidFill>
              <a:latin typeface="Roboto" panose="02000000000000000000" pitchFamily="2" charset="0"/>
              <a:hlinkClick r:id="rId2"/>
            </a:endParaRPr>
          </a:p>
          <a:p>
            <a:r>
              <a:rPr lang="en-US" b="0" i="0" strike="noStrike" dirty="0">
                <a:solidFill>
                  <a:srgbClr val="8AB4F8"/>
                </a:solidFill>
                <a:effectLst/>
                <a:latin typeface="Roboto" panose="02000000000000000000" pitchFamily="2" charset="0"/>
                <a:hlinkClick r:id="rId2"/>
              </a:rPr>
              <a:t> </a:t>
            </a:r>
            <a:r>
              <a:rPr lang="en-US" b="0" i="0" u="none" strike="noStrike" dirty="0">
                <a:solidFill>
                  <a:srgbClr val="8AB4F8"/>
                </a:solidFill>
                <a:effectLst/>
                <a:latin typeface="Roboto" panose="02000000000000000000" pitchFamily="2" charset="0"/>
                <a:hlinkClick r:id="rId2"/>
              </a:rPr>
              <a:t>https://www.ihs.gov/sdpi/sdpi-community-directed/diabetes-best-practices/foot-exam/</a:t>
            </a:r>
          </a:p>
          <a:p>
            <a:br>
              <a:rPr lang="en-US" b="0" i="0" dirty="0">
                <a:solidFill>
                  <a:srgbClr val="BDC1C6"/>
                </a:solidFill>
                <a:effectLst/>
                <a:latin typeface="Roboto" panose="02000000000000000000" pitchFamily="2" charset="0"/>
              </a:rPr>
            </a:br>
            <a:endParaRPr lang="en-US" dirty="0"/>
          </a:p>
        </p:txBody>
      </p:sp>
    </p:spTree>
    <p:extLst>
      <p:ext uri="{BB962C8B-B14F-4D97-AF65-F5344CB8AC3E}">
        <p14:creationId xmlns:p14="http://schemas.microsoft.com/office/powerpoint/2010/main" val="2306072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D2C2-DA85-D0B4-8FB4-1920026655A8}"/>
              </a:ext>
            </a:extLst>
          </p:cNvPr>
          <p:cNvSpPr>
            <a:spLocks noGrp="1"/>
          </p:cNvSpPr>
          <p:nvPr>
            <p:ph type="title"/>
          </p:nvPr>
        </p:nvSpPr>
        <p:spPr/>
        <p:txBody>
          <a:bodyPr/>
          <a:lstStyle/>
          <a:p>
            <a:r>
              <a:rPr lang="en-US" dirty="0"/>
              <a:t>ADA &amp; ACFAS resources (for patients)</a:t>
            </a:r>
          </a:p>
        </p:txBody>
      </p:sp>
      <p:sp>
        <p:nvSpPr>
          <p:cNvPr id="3" name="Content Placeholder 2">
            <a:extLst>
              <a:ext uri="{FF2B5EF4-FFF2-40B4-BE49-F238E27FC236}">
                <a16:creationId xmlns:a16="http://schemas.microsoft.com/office/drawing/2014/main" id="{9857BCBA-0792-5EF2-A469-D8AC177E988D}"/>
              </a:ext>
            </a:extLst>
          </p:cNvPr>
          <p:cNvSpPr>
            <a:spLocks noGrp="1"/>
          </p:cNvSpPr>
          <p:nvPr>
            <p:ph idx="1"/>
          </p:nvPr>
        </p:nvSpPr>
        <p:spPr/>
        <p:txBody>
          <a:bodyPr>
            <a:normAutofit/>
          </a:bodyPr>
          <a:lstStyle/>
          <a:p>
            <a:r>
              <a:rPr lang="en-US" sz="2800" dirty="0">
                <a:hlinkClick r:id="rId2"/>
              </a:rPr>
              <a:t>http://main.diabetes.org/dorg/PDFs/foot_care_for_a_lifetime.pdf</a:t>
            </a:r>
            <a:r>
              <a:rPr lang="en-US" sz="2800" dirty="0"/>
              <a:t> </a:t>
            </a:r>
          </a:p>
          <a:p>
            <a:r>
              <a:rPr lang="en-US" sz="2800" dirty="0">
                <a:hlinkClick r:id="rId3"/>
              </a:rPr>
              <a:t>https://diabetes.org/healthy-living/seniors/foot-care-tips</a:t>
            </a:r>
            <a:r>
              <a:rPr lang="en-US" sz="2800" dirty="0"/>
              <a:t> </a:t>
            </a:r>
          </a:p>
          <a:p>
            <a:r>
              <a:rPr lang="en-US" sz="2800" dirty="0">
                <a:hlinkClick r:id="rId4"/>
              </a:rPr>
              <a:t>https://diabetes.org/diabetes/foot-complications</a:t>
            </a:r>
            <a:r>
              <a:rPr lang="en-US" sz="2800" dirty="0"/>
              <a:t> </a:t>
            </a:r>
          </a:p>
          <a:p>
            <a:r>
              <a:rPr lang="en-US" sz="2800" dirty="0"/>
              <a:t>Poster(the PDF) </a:t>
            </a:r>
            <a:r>
              <a:rPr lang="en-US" sz="2800" dirty="0">
                <a:hlinkClick r:id="rId5"/>
              </a:rPr>
              <a:t>https://diabetesjournals.org/clinical/article/39/2/225/40621/Taking-Care-of-Your-Feet</a:t>
            </a:r>
            <a:r>
              <a:rPr lang="en-US" sz="2800" dirty="0"/>
              <a:t> </a:t>
            </a:r>
          </a:p>
          <a:p>
            <a:r>
              <a:rPr lang="en-US" sz="2800" dirty="0"/>
              <a:t>From American College of Foot and Ankle Surgeons </a:t>
            </a:r>
            <a:r>
              <a:rPr lang="en-US" sz="2800" dirty="0">
                <a:hlinkClick r:id="rId6"/>
              </a:rPr>
              <a:t>https://www.foothealthfacts.org/conditions/diabetic-foot-care-guidelines</a:t>
            </a:r>
            <a:r>
              <a:rPr lang="en-US" sz="2800" dirty="0"/>
              <a:t> </a:t>
            </a:r>
          </a:p>
        </p:txBody>
      </p:sp>
    </p:spTree>
    <p:extLst>
      <p:ext uri="{BB962C8B-B14F-4D97-AF65-F5344CB8AC3E}">
        <p14:creationId xmlns:p14="http://schemas.microsoft.com/office/powerpoint/2010/main" val="2499767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A4FC-CCD8-D7D8-D075-589DD0A6B9C5}"/>
              </a:ext>
            </a:extLst>
          </p:cNvPr>
          <p:cNvSpPr>
            <a:spLocks noGrp="1"/>
          </p:cNvSpPr>
          <p:nvPr>
            <p:ph type="title"/>
          </p:nvPr>
        </p:nvSpPr>
        <p:spPr>
          <a:xfrm>
            <a:off x="261256" y="341085"/>
            <a:ext cx="10515600" cy="941161"/>
          </a:xfrm>
        </p:spPr>
        <p:txBody>
          <a:bodyPr>
            <a:noAutofit/>
          </a:bodyPr>
          <a:lstStyle/>
          <a:p>
            <a:pPr algn="ctr"/>
            <a:r>
              <a:rPr lang="en-US" sz="3200" b="1" i="1"/>
              <a:t>“The physical examination can stratify patients into different categories and determine the frequency of these visits” </a:t>
            </a:r>
          </a:p>
        </p:txBody>
      </p:sp>
      <p:pic>
        <p:nvPicPr>
          <p:cNvPr id="4" name="Content Placeholder 3">
            <a:extLst>
              <a:ext uri="{FF2B5EF4-FFF2-40B4-BE49-F238E27FC236}">
                <a16:creationId xmlns:a16="http://schemas.microsoft.com/office/drawing/2014/main" id="{440E911F-86F1-73EE-0897-2E61D0593527}"/>
              </a:ext>
            </a:extLst>
          </p:cNvPr>
          <p:cNvPicPr>
            <a:picLocks noGrp="1" noChangeAspect="1"/>
          </p:cNvPicPr>
          <p:nvPr>
            <p:ph idx="1"/>
          </p:nvPr>
        </p:nvPicPr>
        <p:blipFill rotWithShape="1">
          <a:blip r:embed="rId2"/>
          <a:srcRect r="761"/>
          <a:stretch/>
        </p:blipFill>
        <p:spPr>
          <a:xfrm>
            <a:off x="789082" y="1391404"/>
            <a:ext cx="9138689" cy="5256139"/>
          </a:xfrm>
          <a:prstGeom prst="rect">
            <a:avLst/>
          </a:prstGeom>
          <a:ln>
            <a:solidFill>
              <a:schemeClr val="tx2"/>
            </a:solidFill>
          </a:ln>
        </p:spPr>
      </p:pic>
    </p:spTree>
    <p:extLst>
      <p:ext uri="{BB962C8B-B14F-4D97-AF65-F5344CB8AC3E}">
        <p14:creationId xmlns:p14="http://schemas.microsoft.com/office/powerpoint/2010/main" val="3765873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343B-8A82-4B63-8A1E-3BADC0D9FBC4}"/>
              </a:ext>
            </a:extLst>
          </p:cNvPr>
          <p:cNvSpPr>
            <a:spLocks noGrp="1"/>
          </p:cNvSpPr>
          <p:nvPr>
            <p:ph type="title"/>
          </p:nvPr>
        </p:nvSpPr>
        <p:spPr>
          <a:xfrm>
            <a:off x="609600" y="1524000"/>
            <a:ext cx="10972800" cy="1143000"/>
          </a:xfrm>
        </p:spPr>
        <p:txBody>
          <a:bodyPr/>
          <a:lstStyle/>
          <a:p>
            <a:r>
              <a:rPr lang="en-US"/>
              <a:t>Screening for Peripheral Artery Disease (PAD)</a:t>
            </a:r>
          </a:p>
        </p:txBody>
      </p:sp>
    </p:spTree>
    <p:extLst>
      <p:ext uri="{BB962C8B-B14F-4D97-AF65-F5344CB8AC3E}">
        <p14:creationId xmlns:p14="http://schemas.microsoft.com/office/powerpoint/2010/main" val="407401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A818-5C4B-577C-AFEE-46A6C93A5DE5}"/>
              </a:ext>
            </a:extLst>
          </p:cNvPr>
          <p:cNvSpPr>
            <a:spLocks noGrp="1"/>
          </p:cNvSpPr>
          <p:nvPr>
            <p:ph type="title"/>
          </p:nvPr>
        </p:nvSpPr>
        <p:spPr>
          <a:xfrm>
            <a:off x="238125" y="269876"/>
            <a:ext cx="10515600" cy="1073150"/>
          </a:xfrm>
        </p:spPr>
        <p:txBody>
          <a:bodyPr>
            <a:normAutofit fontScale="90000"/>
          </a:bodyPr>
          <a:lstStyle/>
          <a:p>
            <a:pPr algn="ctr"/>
            <a:r>
              <a:rPr lang="en-US" sz="3600" b="1"/>
              <a:t>Foot Care</a:t>
            </a:r>
            <a:br>
              <a:rPr lang="en-US" sz="3600" b="1"/>
            </a:br>
            <a:r>
              <a:rPr lang="en-US" sz="3600" b="1"/>
              <a:t>ADA 2023 Standards of Care - Recommendations</a:t>
            </a:r>
          </a:p>
        </p:txBody>
      </p:sp>
      <p:sp>
        <p:nvSpPr>
          <p:cNvPr id="3" name="Content Placeholder 2">
            <a:extLst>
              <a:ext uri="{FF2B5EF4-FFF2-40B4-BE49-F238E27FC236}">
                <a16:creationId xmlns:a16="http://schemas.microsoft.com/office/drawing/2014/main" id="{74341E69-3FC4-2931-EE92-22D41ADB834F}"/>
              </a:ext>
            </a:extLst>
          </p:cNvPr>
          <p:cNvSpPr>
            <a:spLocks noGrp="1"/>
          </p:cNvSpPr>
          <p:nvPr>
            <p:ph idx="1"/>
          </p:nvPr>
        </p:nvSpPr>
        <p:spPr>
          <a:xfrm>
            <a:off x="238125" y="1524000"/>
            <a:ext cx="10515600" cy="4991100"/>
          </a:xfrm>
        </p:spPr>
        <p:txBody>
          <a:bodyPr>
            <a:normAutofit/>
          </a:bodyPr>
          <a:lstStyle/>
          <a:p>
            <a:pPr algn="l" fontAlgn="base">
              <a:buFont typeface="Arial" panose="020B0604020202020204" pitchFamily="34" charset="0"/>
              <a:buChar char="•"/>
            </a:pPr>
            <a:r>
              <a:rPr lang="en-US" b="1" i="0">
                <a:solidFill>
                  <a:srgbClr val="383636"/>
                </a:solidFill>
                <a:effectLst/>
                <a:latin typeface="Helvetica Neue"/>
              </a:rPr>
              <a:t>12.25</a:t>
            </a:r>
            <a:r>
              <a:rPr lang="en-US" b="0" i="0">
                <a:solidFill>
                  <a:srgbClr val="383636"/>
                </a:solidFill>
                <a:effectLst/>
                <a:latin typeface="Helvetica Neue"/>
              </a:rPr>
              <a:t> Initial screening for peripheral arterial disease should include </a:t>
            </a:r>
          </a:p>
          <a:p>
            <a:pPr lvl="1" fontAlgn="base"/>
            <a:r>
              <a:rPr lang="en-US" b="0" i="0">
                <a:solidFill>
                  <a:srgbClr val="383636"/>
                </a:solidFill>
                <a:effectLst/>
                <a:latin typeface="Helvetica Neue"/>
              </a:rPr>
              <a:t>assessment of lower-extremity pulses, </a:t>
            </a:r>
          </a:p>
          <a:p>
            <a:pPr lvl="1" fontAlgn="base"/>
            <a:r>
              <a:rPr lang="en-US" b="0" i="0">
                <a:solidFill>
                  <a:srgbClr val="383636"/>
                </a:solidFill>
                <a:effectLst/>
                <a:latin typeface="Helvetica Neue"/>
              </a:rPr>
              <a:t>capillary refill time, </a:t>
            </a:r>
          </a:p>
          <a:p>
            <a:pPr lvl="1" fontAlgn="base"/>
            <a:r>
              <a:rPr lang="en-US" b="0" i="0">
                <a:solidFill>
                  <a:srgbClr val="383636"/>
                </a:solidFill>
                <a:effectLst/>
                <a:latin typeface="Helvetica Neue"/>
              </a:rPr>
              <a:t>rubor on dependency, pallor on elevation, and venous filling time. </a:t>
            </a:r>
          </a:p>
          <a:p>
            <a:pPr fontAlgn="base"/>
            <a:r>
              <a:rPr lang="en-US" b="0" i="0">
                <a:solidFill>
                  <a:srgbClr val="383636"/>
                </a:solidFill>
                <a:effectLst/>
                <a:latin typeface="Helvetica Neue"/>
              </a:rPr>
              <a:t>Individuals with a history of leg fatigue, claudication, and rest pain relieved with dependency or decreased or absent pedal pulses should be referred for ankle–brachial index and for further vascular assessment as appropriate. </a:t>
            </a:r>
            <a:r>
              <a:rPr lang="en-US" b="1" i="0">
                <a:solidFill>
                  <a:srgbClr val="383636"/>
                </a:solidFill>
                <a:effectLst/>
                <a:latin typeface="Helvetica Neue"/>
              </a:rPr>
              <a:t>B</a:t>
            </a:r>
            <a:endParaRPr lang="en-US" b="0" i="0">
              <a:solidFill>
                <a:srgbClr val="383636"/>
              </a:solidFill>
              <a:effectLst/>
              <a:latin typeface="Helvetica Neue"/>
            </a:endParaRPr>
          </a:p>
          <a:p>
            <a:endParaRPr lang="en-US"/>
          </a:p>
        </p:txBody>
      </p:sp>
    </p:spTree>
    <p:extLst>
      <p:ext uri="{BB962C8B-B14F-4D97-AF65-F5344CB8AC3E}">
        <p14:creationId xmlns:p14="http://schemas.microsoft.com/office/powerpoint/2010/main" val="164228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Be ready </a:t>
            </a:r>
            <a:r>
              <a:rPr lang="en-US"/>
              <a:t>to learn….</a:t>
            </a:r>
          </a:p>
        </p:txBody>
      </p:sp>
      <p:sp>
        <p:nvSpPr>
          <p:cNvPr id="3" name="Content Placeholder 2"/>
          <p:cNvSpPr>
            <a:spLocks noGrp="1"/>
          </p:cNvSpPr>
          <p:nvPr>
            <p:ph idx="1"/>
          </p:nvPr>
        </p:nvSpPr>
        <p:spPr>
          <a:xfrm>
            <a:off x="838200" y="1219200"/>
            <a:ext cx="9753600" cy="5364162"/>
          </a:xfrm>
        </p:spPr>
        <p:txBody>
          <a:bodyPr>
            <a:normAutofit lnSpcReduction="10000"/>
          </a:bodyPr>
          <a:lstStyle/>
          <a:p>
            <a:r>
              <a:rPr lang="en-US" dirty="0"/>
              <a:t>Be engaged </a:t>
            </a:r>
          </a:p>
          <a:p>
            <a:r>
              <a:rPr lang="en-US" dirty="0"/>
              <a:t>Be willing to try </a:t>
            </a:r>
          </a:p>
          <a:p>
            <a:r>
              <a:rPr lang="en-US" dirty="0"/>
              <a:t>Be willing to get feedback &amp; coaching</a:t>
            </a:r>
          </a:p>
          <a:p>
            <a:r>
              <a:rPr lang="en-US" dirty="0"/>
              <a:t>Be willing to practice techniques</a:t>
            </a:r>
          </a:p>
          <a:p>
            <a:r>
              <a:rPr lang="en-US" dirty="0"/>
              <a:t>Be energized to help provide care to your patients</a:t>
            </a:r>
          </a:p>
          <a:p>
            <a:r>
              <a:rPr lang="en-US" dirty="0"/>
              <a:t>Be energized to help prevent foot ulcers &amp; amputations</a:t>
            </a:r>
          </a:p>
          <a:p>
            <a:pPr marL="0" indent="0">
              <a:buNone/>
            </a:pPr>
            <a:endParaRPr lang="en-US" sz="2000" dirty="0"/>
          </a:p>
          <a:p>
            <a:pPr marL="0" indent="0" algn="ctr">
              <a:buNone/>
            </a:pPr>
            <a:r>
              <a:rPr lang="en-US" dirty="0"/>
              <a:t>Recommend Medical Assistants/Nursing practice on each other and/or on clinicians</a:t>
            </a:r>
          </a:p>
          <a:p>
            <a:pPr marL="0" indent="0" algn="ctr">
              <a:buNone/>
            </a:pPr>
            <a:r>
              <a:rPr lang="en-US" dirty="0"/>
              <a:t>Clinicians help guide exam &amp; feedback</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1" y="228600"/>
            <a:ext cx="1417637" cy="163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066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110F-EDF8-AADA-6F89-7B8AEC81CF22}"/>
              </a:ext>
            </a:extLst>
          </p:cNvPr>
          <p:cNvSpPr>
            <a:spLocks noGrp="1"/>
          </p:cNvSpPr>
          <p:nvPr>
            <p:ph type="title"/>
          </p:nvPr>
        </p:nvSpPr>
        <p:spPr>
          <a:xfrm>
            <a:off x="206022" y="207081"/>
            <a:ext cx="10515600" cy="628298"/>
          </a:xfrm>
        </p:spPr>
        <p:txBody>
          <a:bodyPr>
            <a:normAutofit/>
          </a:bodyPr>
          <a:lstStyle/>
          <a:p>
            <a:pPr algn="ctr"/>
            <a:r>
              <a:rPr lang="en-US" sz="3600" b="1"/>
              <a:t>Non-Invasive Studies for Peripheral Arterial Disease </a:t>
            </a:r>
          </a:p>
        </p:txBody>
      </p:sp>
      <p:sp>
        <p:nvSpPr>
          <p:cNvPr id="3" name="Content Placeholder 2">
            <a:extLst>
              <a:ext uri="{FF2B5EF4-FFF2-40B4-BE49-F238E27FC236}">
                <a16:creationId xmlns:a16="http://schemas.microsoft.com/office/drawing/2014/main" id="{1F84E513-7E6D-FF04-D825-749A759BB4F8}"/>
              </a:ext>
            </a:extLst>
          </p:cNvPr>
          <p:cNvSpPr>
            <a:spLocks noGrp="1"/>
          </p:cNvSpPr>
          <p:nvPr>
            <p:ph idx="1"/>
          </p:nvPr>
        </p:nvSpPr>
        <p:spPr>
          <a:xfrm>
            <a:off x="293511" y="995423"/>
            <a:ext cx="8556021" cy="5655496"/>
          </a:xfrm>
        </p:spPr>
        <p:txBody>
          <a:bodyPr>
            <a:normAutofit fontScale="85000" lnSpcReduction="20000"/>
          </a:bodyPr>
          <a:lstStyle/>
          <a:p>
            <a:pPr fontAlgn="base"/>
            <a:r>
              <a:rPr lang="en-US" b="0" i="0">
                <a:solidFill>
                  <a:srgbClr val="383636"/>
                </a:solidFill>
                <a:effectLst/>
                <a:latin typeface="Helvetica Neue"/>
              </a:rPr>
              <a:t>Any patient exhibiting signs and symptoms of PAD should be referred for noninvasive arterial studies in the form of Doppler ultrasound with pulse volume recordings. </a:t>
            </a:r>
          </a:p>
          <a:p>
            <a:pPr lvl="1" fontAlgn="base"/>
            <a:r>
              <a:rPr lang="en-US" b="0" i="0">
                <a:solidFill>
                  <a:srgbClr val="383636"/>
                </a:solidFill>
                <a:effectLst/>
                <a:latin typeface="Helvetica Neue"/>
              </a:rPr>
              <a:t>While ankle–brachial indices will be calculated, they should be interpreted carefully, as they are known to be </a:t>
            </a:r>
            <a:r>
              <a:rPr lang="en-US" b="0" i="1">
                <a:solidFill>
                  <a:srgbClr val="383636"/>
                </a:solidFill>
                <a:effectLst/>
                <a:latin typeface="Helvetica Neue"/>
              </a:rPr>
              <a:t>inaccurate in people with diabetes </a:t>
            </a:r>
            <a:r>
              <a:rPr lang="en-US" b="0" i="0">
                <a:solidFill>
                  <a:srgbClr val="383636"/>
                </a:solidFill>
                <a:effectLst/>
                <a:latin typeface="Helvetica Neue"/>
              </a:rPr>
              <a:t>due to noncompressible vessels. </a:t>
            </a:r>
          </a:p>
          <a:p>
            <a:pPr lvl="1" fontAlgn="base"/>
            <a:r>
              <a:rPr lang="en-US" b="0" i="0">
                <a:solidFill>
                  <a:srgbClr val="383636"/>
                </a:solidFill>
                <a:effectLst/>
                <a:latin typeface="Helvetica Neue"/>
              </a:rPr>
              <a:t>Toe systolic blood pressure tends to be more accurate. Toe systolic blood pressures &lt;30 mmHg are suggestive of PAD and an inability to heal foot ulcerations. </a:t>
            </a:r>
          </a:p>
          <a:p>
            <a:pPr fontAlgn="base"/>
            <a:r>
              <a:rPr lang="en-US" b="0" i="0">
                <a:solidFill>
                  <a:srgbClr val="383636"/>
                </a:solidFill>
                <a:effectLst/>
                <a:latin typeface="Helvetica Neue"/>
              </a:rPr>
              <a:t>Individuals with abnormal pulse volume recording tracings and toe pressures &lt;30 mmHg with foot ulcers should be referred for immediate vascular evaluation.</a:t>
            </a:r>
          </a:p>
          <a:p>
            <a:pPr marL="0" indent="0" fontAlgn="base">
              <a:buNone/>
            </a:pPr>
            <a:endParaRPr lang="en-US" sz="900" b="0" i="0">
              <a:solidFill>
                <a:srgbClr val="383636"/>
              </a:solidFill>
              <a:effectLst/>
              <a:latin typeface="Helvetica Neue"/>
            </a:endParaRPr>
          </a:p>
          <a:p>
            <a:pPr fontAlgn="base"/>
            <a:r>
              <a:rPr lang="en-US" b="0" i="0">
                <a:solidFill>
                  <a:srgbClr val="383636"/>
                </a:solidFill>
                <a:effectLst/>
                <a:latin typeface="Helvetica Neue"/>
              </a:rPr>
              <a:t>Due to the high prevalence of PAD in people with diabetes, it has been recommended by the Society for Vascular Surgery and the American Podiatric Medical Association in their 2016 guidelines that all people with diabetes &gt;50 years of age should undergo screening via noninvasive arterial studies. </a:t>
            </a:r>
          </a:p>
          <a:p>
            <a:pPr lvl="1" fontAlgn="base"/>
            <a:r>
              <a:rPr lang="en-US" b="0" i="0">
                <a:solidFill>
                  <a:srgbClr val="383636"/>
                </a:solidFill>
                <a:effectLst/>
                <a:latin typeface="Helvetica Neue"/>
              </a:rPr>
              <a:t>If normal, these should be repeated every 5 years.</a:t>
            </a:r>
          </a:p>
          <a:p>
            <a:endParaRPr lang="en-US"/>
          </a:p>
        </p:txBody>
      </p:sp>
      <p:pic>
        <p:nvPicPr>
          <p:cNvPr id="4" name="Picture 3">
            <a:extLst>
              <a:ext uri="{FF2B5EF4-FFF2-40B4-BE49-F238E27FC236}">
                <a16:creationId xmlns:a16="http://schemas.microsoft.com/office/drawing/2014/main" id="{6C56A05A-7C88-8DC4-93E4-22AFE143F835}"/>
              </a:ext>
            </a:extLst>
          </p:cNvPr>
          <p:cNvPicPr>
            <a:picLocks noChangeAspect="1"/>
          </p:cNvPicPr>
          <p:nvPr/>
        </p:nvPicPr>
        <p:blipFill rotWithShape="1">
          <a:blip r:embed="rId2"/>
          <a:srcRect l="5011" t="7730" r="13569" b="13935"/>
          <a:stretch/>
        </p:blipFill>
        <p:spPr>
          <a:xfrm rot="10800000" flipV="1">
            <a:off x="8849532" y="2191844"/>
            <a:ext cx="2514723" cy="2171806"/>
          </a:xfrm>
          <a:prstGeom prst="rect">
            <a:avLst/>
          </a:prstGeom>
          <a:ln>
            <a:noFill/>
          </a:ln>
          <a:effectLst>
            <a:softEdge rad="112500"/>
          </a:effectLst>
        </p:spPr>
      </p:pic>
    </p:spTree>
    <p:extLst>
      <p:ext uri="{BB962C8B-B14F-4D97-AF65-F5344CB8AC3E}">
        <p14:creationId xmlns:p14="http://schemas.microsoft.com/office/powerpoint/2010/main" val="177431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2238"/>
            <a:ext cx="9067800" cy="868362"/>
          </a:xfrm>
        </p:spPr>
        <p:txBody>
          <a:bodyPr>
            <a:noAutofit/>
          </a:bodyPr>
          <a:lstStyle/>
          <a:p>
            <a:r>
              <a:rPr lang="en-US" sz="3600" dirty="0"/>
              <a:t>Why are feet at risk for people with diabetes?</a:t>
            </a:r>
          </a:p>
        </p:txBody>
      </p:sp>
      <p:sp>
        <p:nvSpPr>
          <p:cNvPr id="3" name="Content Placeholder 2"/>
          <p:cNvSpPr>
            <a:spLocks noGrp="1"/>
          </p:cNvSpPr>
          <p:nvPr>
            <p:ph idx="1"/>
          </p:nvPr>
        </p:nvSpPr>
        <p:spPr>
          <a:xfrm>
            <a:off x="381000" y="990600"/>
            <a:ext cx="10210800" cy="5562600"/>
          </a:xfrm>
        </p:spPr>
        <p:txBody>
          <a:bodyPr>
            <a:normAutofit/>
          </a:bodyPr>
          <a:lstStyle/>
          <a:p>
            <a:r>
              <a:rPr lang="en-US" sz="2800" dirty="0"/>
              <a:t>Neuropathy</a:t>
            </a:r>
          </a:p>
          <a:p>
            <a:pPr lvl="1"/>
            <a:r>
              <a:rPr lang="en-US" sz="2400" dirty="0"/>
              <a:t>Loss of feeling (numbness)</a:t>
            </a:r>
          </a:p>
          <a:p>
            <a:pPr lvl="1"/>
            <a:r>
              <a:rPr lang="en-US" sz="2400" dirty="0"/>
              <a:t>Loss of temperature sensation or abnormal sensation (feet “feel” cold)</a:t>
            </a:r>
          </a:p>
          <a:p>
            <a:pPr lvl="1"/>
            <a:r>
              <a:rPr lang="en-US" sz="2400" dirty="0"/>
              <a:t>Loss of skin oil (dryness)</a:t>
            </a:r>
          </a:p>
          <a:p>
            <a:pPr lvl="1"/>
            <a:r>
              <a:rPr lang="en-US" sz="2400" dirty="0"/>
              <a:t>Deformity prone-abnormal “rub” points</a:t>
            </a:r>
          </a:p>
          <a:p>
            <a:pPr lvl="1"/>
            <a:r>
              <a:rPr lang="en-US" sz="2400" dirty="0"/>
              <a:t>Abnormal gait</a:t>
            </a:r>
          </a:p>
          <a:p>
            <a:r>
              <a:rPr lang="en-US" sz="2800" dirty="0"/>
              <a:t>Reduced blood flow</a:t>
            </a:r>
          </a:p>
          <a:p>
            <a:pPr lvl="1"/>
            <a:r>
              <a:rPr lang="en-US" sz="2400" dirty="0"/>
              <a:t>Nutrition for tissues (O2 and nutrients)</a:t>
            </a:r>
          </a:p>
          <a:p>
            <a:pPr lvl="1"/>
            <a:r>
              <a:rPr lang="en-US" sz="2400" dirty="0"/>
              <a:t>Ischemic changes / Gangrene</a:t>
            </a:r>
          </a:p>
          <a:p>
            <a:r>
              <a:rPr lang="en-US" sz="2800" dirty="0"/>
              <a:t>Impaired Immunity</a:t>
            </a:r>
          </a:p>
          <a:p>
            <a:pPr lvl="1"/>
            <a:r>
              <a:rPr lang="en-US" sz="2400" dirty="0"/>
              <a:t>WBC</a:t>
            </a:r>
            <a:r>
              <a:rPr lang="en-US" dirty="0"/>
              <a:t> can’t do their job when BG is high</a:t>
            </a:r>
          </a:p>
          <a:p>
            <a:pPr lvl="1"/>
            <a:endParaRPr lang="en-US" dirty="0"/>
          </a:p>
          <a:p>
            <a:pPr lvl="1"/>
            <a:endParaRPr lang="en-US" dirty="0"/>
          </a:p>
          <a:p>
            <a:endParaRPr lang="en-US" dirty="0"/>
          </a:p>
        </p:txBody>
      </p:sp>
    </p:spTree>
    <p:extLst>
      <p:ext uri="{BB962C8B-B14F-4D97-AF65-F5344CB8AC3E}">
        <p14:creationId xmlns:p14="http://schemas.microsoft.com/office/powerpoint/2010/main" val="290600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2238"/>
            <a:ext cx="9067800" cy="868362"/>
          </a:xfrm>
        </p:spPr>
        <p:txBody>
          <a:bodyPr>
            <a:noAutofit/>
          </a:bodyPr>
          <a:lstStyle/>
          <a:p>
            <a:r>
              <a:rPr lang="en-US" sz="3600" dirty="0"/>
              <a:t>Why are feet at risk for people with diabetes?</a:t>
            </a:r>
          </a:p>
        </p:txBody>
      </p:sp>
      <p:sp>
        <p:nvSpPr>
          <p:cNvPr id="3" name="Content Placeholder 2"/>
          <p:cNvSpPr>
            <a:spLocks noGrp="1"/>
          </p:cNvSpPr>
          <p:nvPr>
            <p:ph idx="1"/>
          </p:nvPr>
        </p:nvSpPr>
        <p:spPr>
          <a:xfrm>
            <a:off x="381000" y="990600"/>
            <a:ext cx="10210800" cy="5562600"/>
          </a:xfrm>
        </p:spPr>
        <p:txBody>
          <a:bodyPr>
            <a:normAutofit/>
          </a:bodyPr>
          <a:lstStyle/>
          <a:p>
            <a:pPr marL="457200" lvl="1" indent="0">
              <a:buNone/>
            </a:pPr>
            <a:endParaRPr lang="en-US" dirty="0"/>
          </a:p>
          <a:p>
            <a:pPr lvl="1"/>
            <a:endParaRPr lang="en-US" dirty="0"/>
          </a:p>
          <a:p>
            <a:endParaRPr lang="en-US" dirty="0"/>
          </a:p>
        </p:txBody>
      </p:sp>
      <p:pic>
        <p:nvPicPr>
          <p:cNvPr id="5" name="Picture 4">
            <a:extLst>
              <a:ext uri="{FF2B5EF4-FFF2-40B4-BE49-F238E27FC236}">
                <a16:creationId xmlns:a16="http://schemas.microsoft.com/office/drawing/2014/main" id="{26B54D28-4CF6-E523-C7CE-CA1791B7AD08}"/>
              </a:ext>
            </a:extLst>
          </p:cNvPr>
          <p:cNvPicPr>
            <a:picLocks noChangeAspect="1"/>
          </p:cNvPicPr>
          <p:nvPr/>
        </p:nvPicPr>
        <p:blipFill>
          <a:blip r:embed="rId2"/>
          <a:stretch>
            <a:fillRect/>
          </a:stretch>
        </p:blipFill>
        <p:spPr>
          <a:xfrm>
            <a:off x="837982" y="1146248"/>
            <a:ext cx="9296836" cy="5251303"/>
          </a:xfrm>
          <a:prstGeom prst="rect">
            <a:avLst/>
          </a:prstGeom>
        </p:spPr>
      </p:pic>
    </p:spTree>
    <p:extLst>
      <p:ext uri="{BB962C8B-B14F-4D97-AF65-F5344CB8AC3E}">
        <p14:creationId xmlns:p14="http://schemas.microsoft.com/office/powerpoint/2010/main" val="1719214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18948</TotalTime>
  <Words>4927</Words>
  <Application>Microsoft Office PowerPoint</Application>
  <PresentationFormat>Widescreen</PresentationFormat>
  <Paragraphs>570</Paragraphs>
  <Slides>70</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70</vt:i4>
      </vt:variant>
    </vt:vector>
  </HeadingPairs>
  <TitlesOfParts>
    <vt:vector size="79" baseType="lpstr">
      <vt:lpstr>Arial</vt:lpstr>
      <vt:lpstr>Calibri</vt:lpstr>
      <vt:lpstr>Calibri Light</vt:lpstr>
      <vt:lpstr>Helvetica Neue</vt:lpstr>
      <vt:lpstr>Roboto</vt:lpstr>
      <vt:lpstr>Wingdings</vt:lpstr>
      <vt:lpstr>Office Theme</vt:lpstr>
      <vt:lpstr>Office Theme</vt:lpstr>
      <vt:lpstr>Office Theme</vt:lpstr>
      <vt:lpstr>Diabetes Foot Exam Team-based Care</vt:lpstr>
      <vt:lpstr>Part of Team Care: Help with Foot Exams &amp; Teach Foot Care</vt:lpstr>
      <vt:lpstr>Pre-Question</vt:lpstr>
      <vt:lpstr>Pre-Question</vt:lpstr>
      <vt:lpstr>Pre-Question</vt:lpstr>
      <vt:lpstr>Why do foot exams in our patients with diabetes?</vt:lpstr>
      <vt:lpstr>Be ready to learn….</vt:lpstr>
      <vt:lpstr>Why are feet at risk for people with diabetes?</vt:lpstr>
      <vt:lpstr>Why are feet at risk for people with diabetes?</vt:lpstr>
      <vt:lpstr>The Foot Exam</vt:lpstr>
      <vt:lpstr>Background – Clinical caveats -Lack of symptoms &amp;/or signs</vt:lpstr>
      <vt:lpstr>Post-Question</vt:lpstr>
      <vt:lpstr>Why We do FOOT EXAM:  to find out if FOOT is SAFE or AT RISK</vt:lpstr>
      <vt:lpstr>Why We do FOOT EXAM:  to find out if FOOT is SAFE or AT RISK</vt:lpstr>
      <vt:lpstr>Check for Deformity: prior amputations</vt:lpstr>
      <vt:lpstr>Hammer toes &amp; Claw toes</vt:lpstr>
      <vt:lpstr>PowerPoint Presentation</vt:lpstr>
      <vt:lpstr>Bunion</vt:lpstr>
      <vt:lpstr>Charcot Foot: Acute &amp; Chronic</vt:lpstr>
      <vt:lpstr>Why We do FOOT EXAM:  to find out if FOOT is SAFE or AT RISK</vt:lpstr>
      <vt:lpstr>Toenail Changes</vt:lpstr>
      <vt:lpstr>Dry cracked skin</vt:lpstr>
      <vt:lpstr>PowerPoint Presentation</vt:lpstr>
      <vt:lpstr>Red or Raw Spots &amp; Blisters</vt:lpstr>
      <vt:lpstr>PowerPoint Presentation</vt:lpstr>
      <vt:lpstr>Check for “lesions” Callouses with bleeding                       Ulcers</vt:lpstr>
      <vt:lpstr>Why We do FOOT EXAM:  to find out if FOOT is SAFE or AT RISK</vt:lpstr>
      <vt:lpstr>Foot Fungus</vt:lpstr>
      <vt:lpstr>Bacterial Infection</vt:lpstr>
      <vt:lpstr>Practice Session</vt:lpstr>
      <vt:lpstr>Why We do FOOT EXAM:  to find out if FOOT is SAFE or AT RISK</vt:lpstr>
      <vt:lpstr>Check for Pulses</vt:lpstr>
      <vt:lpstr>Post-Question</vt:lpstr>
      <vt:lpstr>Practice Session: Check for Blood Flow</vt:lpstr>
      <vt:lpstr>Why We do FOOT EXAM:  to find out if FOOT is SAFE or AT RISK</vt:lpstr>
      <vt:lpstr>ADA 2023 Standards of Care</vt:lpstr>
      <vt:lpstr>The 10-g Semmes-Weinstein Mono­filament</vt:lpstr>
      <vt:lpstr>https://diabetesjournals.org/care/article/34/7/1517/38624/The-Ipswich-Touch-TestA-simple-and-novel-method-to   CARE / EDUCATION / NUTRITION / PSYCHOSOCIAL RESEARCH| JUNE 17 2011 The Ipswich Touch Test: A simple and novel method to identify inpatients with diabetes at risk of foot ulceration</vt:lpstr>
      <vt:lpstr>Practice Session : Testing Pressure Sensation for LOPS </vt:lpstr>
      <vt:lpstr>PowerPoint Presentation</vt:lpstr>
      <vt:lpstr>Checking Vibration  (128 Hz)</vt:lpstr>
      <vt:lpstr>Checking Temperature or Pinprick Sensation</vt:lpstr>
      <vt:lpstr>Practice Session : Testing Vibration Sensation </vt:lpstr>
      <vt:lpstr>Post-Question</vt:lpstr>
      <vt:lpstr>Teach Foot Care</vt:lpstr>
      <vt:lpstr>Patient Self Management: Foot Care Checklist (Dos and Don’ts)</vt:lpstr>
      <vt:lpstr>Foot Exam Recommendations</vt:lpstr>
      <vt:lpstr>Ready to Take Action </vt:lpstr>
      <vt:lpstr>Be thinking ….</vt:lpstr>
      <vt:lpstr>Closing Comments from the Literature</vt:lpstr>
      <vt:lpstr>PowerPoint Presentation</vt:lpstr>
      <vt:lpstr>Practice Session Slides </vt:lpstr>
      <vt:lpstr>Practice Session</vt:lpstr>
      <vt:lpstr>Practice Session: Check for Blood Flow</vt:lpstr>
      <vt:lpstr>Practice Session : Testing Pressure Sensation for LOPS </vt:lpstr>
      <vt:lpstr>Practice Session : Testing Vibration Sensation </vt:lpstr>
      <vt:lpstr>References &amp; Resources</vt:lpstr>
      <vt:lpstr>Videos from Global Health Media</vt:lpstr>
      <vt:lpstr>PowerPoint Presentation</vt:lpstr>
      <vt:lpstr>CHECKING THE DIABETIC FOOT</vt:lpstr>
      <vt:lpstr>Toenails &amp; Dry Skin </vt:lpstr>
      <vt:lpstr>Need for Reliable Monofilaments</vt:lpstr>
      <vt:lpstr>Vibration &amp; Pinprick</vt:lpstr>
      <vt:lpstr>PowerPoint Presentation</vt:lpstr>
      <vt:lpstr>CDC (for patients) &amp; Indian HS Resources</vt:lpstr>
      <vt:lpstr>ADA &amp; ACFAS resources (for patients)</vt:lpstr>
      <vt:lpstr>“The physical examination can stratify patients into different categories and determine the frequency of these visits” </vt:lpstr>
      <vt:lpstr>Screening for Peripheral Artery Disease (PAD)</vt:lpstr>
      <vt:lpstr>Foot Care ADA 2023 Standards of Care - Recommendations</vt:lpstr>
      <vt:lpstr>Non-Invasive Studies for Peripheral Arterial Disease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the Patient with “Diabetes Difficulties” March 2017</dc:title>
  <dc:creator>Carol</dc:creator>
  <cp:lastModifiedBy>Carol Greenlee</cp:lastModifiedBy>
  <cp:revision>64</cp:revision>
  <dcterms:created xsi:type="dcterms:W3CDTF">2017-02-19T23:07:45Z</dcterms:created>
  <dcterms:modified xsi:type="dcterms:W3CDTF">2023-01-31T13:57:45Z</dcterms:modified>
</cp:coreProperties>
</file>