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2" r:id="rId3"/>
    <p:sldId id="265" r:id="rId4"/>
    <p:sldId id="259" r:id="rId5"/>
    <p:sldId id="260" r:id="rId6"/>
    <p:sldId id="261" r:id="rId7"/>
    <p:sldId id="263" r:id="rId8"/>
    <p:sldId id="264" r:id="rId9"/>
    <p:sldId id="274" r:id="rId10"/>
    <p:sldId id="277" r:id="rId11"/>
    <p:sldId id="278" r:id="rId12"/>
    <p:sldId id="305" r:id="rId13"/>
    <p:sldId id="306" r:id="rId14"/>
    <p:sldId id="287" r:id="rId15"/>
    <p:sldId id="304" r:id="rId16"/>
    <p:sldId id="307" r:id="rId17"/>
    <p:sldId id="280" r:id="rId18"/>
    <p:sldId id="308" r:id="rId19"/>
    <p:sldId id="295" r:id="rId20"/>
    <p:sldId id="297" r:id="rId21"/>
    <p:sldId id="291" r:id="rId22"/>
    <p:sldId id="314" r:id="rId23"/>
    <p:sldId id="317" r:id="rId24"/>
    <p:sldId id="310" r:id="rId25"/>
    <p:sldId id="309" r:id="rId26"/>
    <p:sldId id="303" r:id="rId27"/>
    <p:sldId id="286" r:id="rId28"/>
    <p:sldId id="269" r:id="rId29"/>
    <p:sldId id="316" r:id="rId30"/>
    <p:sldId id="321" r:id="rId31"/>
    <p:sldId id="302" r:id="rId32"/>
    <p:sldId id="276" r:id="rId33"/>
    <p:sldId id="271" r:id="rId34"/>
    <p:sldId id="318" r:id="rId35"/>
    <p:sldId id="325" r:id="rId36"/>
    <p:sldId id="326" r:id="rId37"/>
    <p:sldId id="282" r:id="rId38"/>
    <p:sldId id="279" r:id="rId39"/>
    <p:sldId id="301" r:id="rId40"/>
    <p:sldId id="293" r:id="rId41"/>
    <p:sldId id="294" r:id="rId42"/>
    <p:sldId id="290" r:id="rId43"/>
    <p:sldId id="270" r:id="rId44"/>
    <p:sldId id="315" r:id="rId45"/>
    <p:sldId id="299" r:id="rId46"/>
    <p:sldId id="300" r:id="rId47"/>
    <p:sldId id="319" r:id="rId48"/>
    <p:sldId id="323" r:id="rId49"/>
    <p:sldId id="324" r:id="rId50"/>
    <p:sldId id="31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63DBA-7A9C-4817-9468-1AD132B6FD6F}" v="2" dt="2023-01-19T14:51:31.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810" autoAdjust="0"/>
  </p:normalViewPr>
  <p:slideViewPr>
    <p:cSldViewPr>
      <p:cViewPr varScale="1">
        <p:scale>
          <a:sx n="98" d="100"/>
          <a:sy n="98" d="100"/>
        </p:scale>
        <p:origin x="1974"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pruett" userId="b54f1e76b04263d7" providerId="LiveId" clId="{91C63DBA-7A9C-4817-9468-1AD132B6FD6F}"/>
    <pc:docChg chg="addSld modSld">
      <pc:chgData name="kim pruett" userId="b54f1e76b04263d7" providerId="LiveId" clId="{91C63DBA-7A9C-4817-9468-1AD132B6FD6F}" dt="2023-01-19T14:51:31.824" v="1"/>
      <pc:docMkLst>
        <pc:docMk/>
      </pc:docMkLst>
      <pc:sldChg chg="add">
        <pc:chgData name="kim pruett" userId="b54f1e76b04263d7" providerId="LiveId" clId="{91C63DBA-7A9C-4817-9468-1AD132B6FD6F}" dt="2023-01-19T14:50:43.838" v="0"/>
        <pc:sldMkLst>
          <pc:docMk/>
          <pc:sldMk cId="2587564047" sldId="325"/>
        </pc:sldMkLst>
      </pc:sldChg>
      <pc:sldChg chg="add">
        <pc:chgData name="kim pruett" userId="b54f1e76b04263d7" providerId="LiveId" clId="{91C63DBA-7A9C-4817-9468-1AD132B6FD6F}" dt="2023-01-19T14:51:31.824" v="1"/>
        <pc:sldMkLst>
          <pc:docMk/>
          <pc:sldMk cId="3077212801" sldId="326"/>
        </pc:sldMkLst>
      </pc:sldChg>
    </pc:docChg>
  </pc:docChgLst>
  <pc:docChgLst>
    <pc:chgData name="kim pruett" userId="b54f1e76b04263d7" providerId="LiveId" clId="{C0687FE0-F07F-4367-AD9E-84190B5B4079}"/>
    <pc:docChg chg="custSel addSld delSld modSld">
      <pc:chgData name="kim pruett" userId="b54f1e76b04263d7" providerId="LiveId" clId="{C0687FE0-F07F-4367-AD9E-84190B5B4079}" dt="2021-06-09T18:37:14.303" v="32" actId="1076"/>
      <pc:docMkLst>
        <pc:docMk/>
      </pc:docMkLst>
      <pc:sldChg chg="modSp add mod">
        <pc:chgData name="kim pruett" userId="b54f1e76b04263d7" providerId="LiveId" clId="{C0687FE0-F07F-4367-AD9E-84190B5B4079}" dt="2021-06-09T18:37:00.440" v="30" actId="20577"/>
        <pc:sldMkLst>
          <pc:docMk/>
          <pc:sldMk cId="1811171328" sldId="256"/>
        </pc:sldMkLst>
        <pc:spChg chg="mod">
          <ac:chgData name="kim pruett" userId="b54f1e76b04263d7" providerId="LiveId" clId="{C0687FE0-F07F-4367-AD9E-84190B5B4079}" dt="2021-06-09T18:37:00.440" v="30" actId="20577"/>
          <ac:spMkLst>
            <pc:docMk/>
            <pc:sldMk cId="1811171328" sldId="256"/>
            <ac:spMk id="2" creationId="{D95DE1B0-24D5-4FA0-A271-1530F5F7C0B9}"/>
          </ac:spMkLst>
        </pc:spChg>
      </pc:sldChg>
      <pc:sldChg chg="del">
        <pc:chgData name="kim pruett" userId="b54f1e76b04263d7" providerId="LiveId" clId="{C0687FE0-F07F-4367-AD9E-84190B5B4079}" dt="2021-06-09T18:36:49.100" v="0" actId="47"/>
        <pc:sldMkLst>
          <pc:docMk/>
          <pc:sldMk cId="2381686388" sldId="256"/>
        </pc:sldMkLst>
      </pc:sldChg>
      <pc:sldChg chg="delSp modSp mod">
        <pc:chgData name="kim pruett" userId="b54f1e76b04263d7" providerId="LiveId" clId="{C0687FE0-F07F-4367-AD9E-84190B5B4079}" dt="2021-06-09T18:37:14.303" v="32" actId="1076"/>
        <pc:sldMkLst>
          <pc:docMk/>
          <pc:sldMk cId="3749932259" sldId="312"/>
        </pc:sldMkLst>
        <pc:spChg chg="mod">
          <ac:chgData name="kim pruett" userId="b54f1e76b04263d7" providerId="LiveId" clId="{C0687FE0-F07F-4367-AD9E-84190B5B4079}" dt="2021-06-09T18:37:14.303" v="32" actId="1076"/>
          <ac:spMkLst>
            <pc:docMk/>
            <pc:sldMk cId="3749932259" sldId="312"/>
            <ac:spMk id="2" creationId="{00000000-0000-0000-0000-000000000000}"/>
          </ac:spMkLst>
        </pc:spChg>
        <pc:picChg chg="del">
          <ac:chgData name="kim pruett" userId="b54f1e76b04263d7" providerId="LiveId" clId="{C0687FE0-F07F-4367-AD9E-84190B5B4079}" dt="2021-06-09T18:37:10.154" v="31" actId="478"/>
          <ac:picMkLst>
            <pc:docMk/>
            <pc:sldMk cId="3749932259" sldId="312"/>
            <ac:picMk id="614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507BB-2300-46A3-93D3-ED11C7E4C6CA}" type="datetimeFigureOut">
              <a:rPr lang="en-US" smtClean="0"/>
              <a:t>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6137C-362B-4B26-AEDD-467D1A3EC113}" type="slidenum">
              <a:rPr lang="en-US" smtClean="0"/>
              <a:t>‹#›</a:t>
            </a:fld>
            <a:endParaRPr lang="en-US"/>
          </a:p>
        </p:txBody>
      </p:sp>
    </p:spTree>
    <p:extLst>
      <p:ext uri="{BB962C8B-B14F-4D97-AF65-F5344CB8AC3E}">
        <p14:creationId xmlns:p14="http://schemas.microsoft.com/office/powerpoint/2010/main" val="229427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libproxy.unm.edu/pmc/about/disclaimer/" TargetMode="External"/><Relationship Id="rId3" Type="http://schemas.openxmlformats.org/officeDocument/2006/relationships/hyperlink" Target="https://www-ncbi-nlm-nih-gov.libproxy.unm.edu/pmc/articles/PMC6799954/" TargetMode="External"/><Relationship Id="rId7" Type="http://schemas.openxmlformats.org/officeDocument/2006/relationships/hyperlink" Target="https://www-ncbi-nlm-nih-gov.libproxy.unm.edu/pubmed/?term=Weiss%20RD%5bAuthor%5d&amp;cauthor=true&amp;cauthor_uid=31649834"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ncbi-nlm-nih-gov.libproxy.unm.edu/pubmed/?term=McHugh%20RK%5bAuthor%5d&amp;cauthor=true&amp;cauthor_uid=31649834" TargetMode="External"/><Relationship Id="rId5" Type="http://schemas.openxmlformats.org/officeDocument/2006/relationships/hyperlink" Target="https://www-ncbi-nlm-nih-gov.libproxy.unm.edu/pubmed/31649834" TargetMode="External"/><Relationship Id="rId4" Type="http://schemas.openxmlformats.org/officeDocument/2006/relationships/hyperlink" Target="https://dx-doi-org.libproxy.unm.edu/10.35946/arcr.v40.1.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heavy drinking (defined as drinking, on average, more than two drinks per day for men, and more than one drink per day for women) often is associated with alcoholism or alcohol dependence, and can cause or contribute to a number of diseases, including alcoholic liver cirrhosis. For the past 15 years, New Mexico's death rate from alcohol-related chronic disease has consistently been first or second in the nation, and 1.5 to two times the national rate. The national death rate from alcohol-related chronic disease in 2015 (13.9) was the same as that in 1990. In contrast, New Mexico's rate increased 52 percent from 1990 to 2015.In general, males are more at risk than females for alcohol-related chronic disease death. Male rates are 2-3 times higher than female rates, across all racial/ethnic groups. American Indians are most at risk among the race/ethnic groups, with both total rates and male and female rates more than twice the corresponding state rates. As mentioned earlier, Hispanic males are also at elevated risk.</a:t>
            </a:r>
          </a:p>
          <a:p>
            <a:r>
              <a:rPr lang="en-US" dirty="0"/>
              <a:t>Rates are high in the American Indian and Hispanic populations in certain counties. It is worth noting the considerable variation across counties in American Indian alcohol-related chronic disease death rates.</a:t>
            </a:r>
          </a:p>
          <a:p>
            <a:endParaRPr lang="en-US" dirty="0"/>
          </a:p>
        </p:txBody>
      </p:sp>
      <p:sp>
        <p:nvSpPr>
          <p:cNvPr id="4" name="Slide Number Placeholder 3"/>
          <p:cNvSpPr>
            <a:spLocks noGrp="1"/>
          </p:cNvSpPr>
          <p:nvPr>
            <p:ph type="sldNum" sz="quarter" idx="10"/>
          </p:nvPr>
        </p:nvSpPr>
        <p:spPr/>
        <p:txBody>
          <a:bodyPr/>
          <a:lstStyle/>
          <a:p>
            <a:fld id="{5766137C-362B-4B26-AEDD-467D1A3EC113}" type="slidenum">
              <a:rPr lang="en-US" smtClean="0"/>
              <a:t>5</a:t>
            </a:fld>
            <a:endParaRPr lang="en-US"/>
          </a:p>
        </p:txBody>
      </p:sp>
    </p:spTree>
    <p:extLst>
      <p:ext uri="{BB962C8B-B14F-4D97-AF65-F5344CB8AC3E}">
        <p14:creationId xmlns:p14="http://schemas.microsoft.com/office/powerpoint/2010/main" val="16431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tried stopping using alcohol for a week or more, but can’t make it past a few days.</a:t>
            </a:r>
          </a:p>
          <a:p>
            <a:r>
              <a:rPr lang="en-US" dirty="0"/>
              <a:t>You can’t stop drinking once you start.</a:t>
            </a:r>
          </a:p>
          <a:p>
            <a:r>
              <a:rPr lang="en-US" dirty="0"/>
              <a:t>You recognize you need to stop or cut back.</a:t>
            </a:r>
          </a:p>
          <a:p>
            <a:r>
              <a:rPr lang="en-US" dirty="0"/>
              <a:t>You are unable to perform at work or home when you are drinking.</a:t>
            </a:r>
          </a:p>
          <a:p>
            <a:r>
              <a:rPr lang="en-US" dirty="0"/>
              <a:t>You feel guilty after drinking.</a:t>
            </a:r>
          </a:p>
          <a:p>
            <a:r>
              <a:rPr lang="en-US" dirty="0"/>
              <a:t>Others are telling you that you have a problem.</a:t>
            </a:r>
          </a:p>
          <a:p>
            <a:r>
              <a:rPr lang="en-US" dirty="0"/>
              <a:t>You have a drink in the morning to get yourself going after drinking too much the night before.</a:t>
            </a:r>
          </a:p>
          <a:p>
            <a:r>
              <a:rPr lang="en-US" dirty="0"/>
              <a:t>You have physically hurt someone else or yourself after drinking too much. </a:t>
            </a:r>
          </a:p>
          <a:p>
            <a:r>
              <a:rPr lang="en-US" dirty="0"/>
              <a:t>You hide your drinking or your alcohol.</a:t>
            </a:r>
          </a:p>
          <a:p>
            <a:r>
              <a:rPr lang="en-US" dirty="0"/>
              <a:t>You have blackouts and memory lapses after drinking too much.</a:t>
            </a:r>
          </a:p>
          <a:p>
            <a:r>
              <a:rPr lang="en-US" dirty="0"/>
              <a:t>You are depressed.</a:t>
            </a:r>
          </a:p>
          <a:p>
            <a:r>
              <a:rPr lang="en-US" dirty="0"/>
              <a:t>You are getting traffic or driving tickets while under the influence of alcohol.</a:t>
            </a:r>
          </a:p>
          <a:p>
            <a:r>
              <a:rPr lang="en-US" dirty="0"/>
              <a:t>Your drinking is interfering with your relationships.</a:t>
            </a:r>
          </a:p>
          <a:p>
            <a:endParaRPr lang="en-US" dirty="0"/>
          </a:p>
        </p:txBody>
      </p:sp>
      <p:sp>
        <p:nvSpPr>
          <p:cNvPr id="4" name="Slide Number Placeholder 3"/>
          <p:cNvSpPr>
            <a:spLocks noGrp="1"/>
          </p:cNvSpPr>
          <p:nvPr>
            <p:ph type="sldNum" sz="quarter" idx="10"/>
          </p:nvPr>
        </p:nvSpPr>
        <p:spPr/>
        <p:txBody>
          <a:bodyPr/>
          <a:lstStyle/>
          <a:p>
            <a:fld id="{5766137C-362B-4B26-AEDD-467D1A3EC113}" type="slidenum">
              <a:rPr lang="en-US" smtClean="0"/>
              <a:t>11</a:t>
            </a:fld>
            <a:endParaRPr lang="en-US"/>
          </a:p>
        </p:txBody>
      </p:sp>
    </p:spTree>
    <p:extLst>
      <p:ext uri="{BB962C8B-B14F-4D97-AF65-F5344CB8AC3E}">
        <p14:creationId xmlns:p14="http://schemas.microsoft.com/office/powerpoint/2010/main" val="90850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Enhancement of this complex chloride channel system contributes to anticonvulsant, sleep-inducing, antianxiety, and muscle relaxation effects of all GABA-boosting drugs. Acutely administered alcohol produces a release of GABA, and continued use increases density of GABA</a:t>
            </a:r>
            <a:r>
              <a:rPr lang="en-US" baseline="-25000" dirty="0"/>
              <a:t>A</a:t>
            </a:r>
            <a:r>
              <a:rPr lang="en-US" dirty="0"/>
              <a:t> receptors, whereas alcohol withdrawal states are characterized by decreases in GABA-related activity. Equally important is the ability of acute alcohol to inhibit postsynaptic </a:t>
            </a:r>
            <a:r>
              <a:rPr lang="en-US" i="1" dirty="0"/>
              <a:t>N</a:t>
            </a:r>
            <a:r>
              <a:rPr lang="en-US" dirty="0"/>
              <a:t>-methyl-D-aspartate (NMDA) excitatory glutamate receptors, whereas chronic drinking and desistance are associated with an upregulation of these excitatory receptor subunits. The relationships between greater GABA and diminished NMDA receptor activity during acute intoxication and diminished GABA with enhanced NMDA actions during alcohol withdrawal explain much of intoxication and withdrawal phenomena</a:t>
            </a:r>
          </a:p>
        </p:txBody>
      </p:sp>
      <p:sp>
        <p:nvSpPr>
          <p:cNvPr id="4" name="Slide Number Placeholder 3"/>
          <p:cNvSpPr>
            <a:spLocks noGrp="1"/>
          </p:cNvSpPr>
          <p:nvPr>
            <p:ph type="sldNum" sz="quarter" idx="10"/>
          </p:nvPr>
        </p:nvSpPr>
        <p:spPr/>
        <p:txBody>
          <a:bodyPr/>
          <a:lstStyle/>
          <a:p>
            <a:fld id="{5766137C-362B-4B26-AEDD-467D1A3EC113}" type="slidenum">
              <a:rPr lang="en-US" smtClean="0"/>
              <a:t>13</a:t>
            </a:fld>
            <a:endParaRPr lang="en-US"/>
          </a:p>
        </p:txBody>
      </p:sp>
    </p:spTree>
    <p:extLst>
      <p:ext uri="{BB962C8B-B14F-4D97-AF65-F5344CB8AC3E}">
        <p14:creationId xmlns:p14="http://schemas.microsoft.com/office/powerpoint/2010/main" val="96093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Alcholic</a:t>
            </a:r>
            <a:r>
              <a:rPr lang="en-US" dirty="0"/>
              <a:t> hepatitis has a 4 year mortality of &gt;60%</a:t>
            </a:r>
          </a:p>
        </p:txBody>
      </p:sp>
      <p:sp>
        <p:nvSpPr>
          <p:cNvPr id="4" name="Slide Number Placeholder 3"/>
          <p:cNvSpPr>
            <a:spLocks noGrp="1"/>
          </p:cNvSpPr>
          <p:nvPr>
            <p:ph type="sldNum" sz="quarter" idx="10"/>
          </p:nvPr>
        </p:nvSpPr>
        <p:spPr/>
        <p:txBody>
          <a:bodyPr/>
          <a:lstStyle/>
          <a:p>
            <a:fld id="{5766137C-362B-4B26-AEDD-467D1A3EC113}" type="slidenum">
              <a:rPr lang="en-US" smtClean="0"/>
              <a:t>33</a:t>
            </a:fld>
            <a:endParaRPr lang="en-US"/>
          </a:p>
        </p:txBody>
      </p:sp>
    </p:spTree>
    <p:extLst>
      <p:ext uri="{BB962C8B-B14F-4D97-AF65-F5344CB8AC3E}">
        <p14:creationId xmlns:p14="http://schemas.microsoft.com/office/powerpoint/2010/main" val="150439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6137C-362B-4B26-AEDD-467D1A3EC113}" type="slidenum">
              <a:rPr lang="en-US" smtClean="0"/>
              <a:t>38</a:t>
            </a:fld>
            <a:endParaRPr lang="en-US"/>
          </a:p>
        </p:txBody>
      </p:sp>
    </p:spTree>
    <p:extLst>
      <p:ext uri="{BB962C8B-B14F-4D97-AF65-F5344CB8AC3E}">
        <p14:creationId xmlns:p14="http://schemas.microsoft.com/office/powerpoint/2010/main" val="241623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initial magnetic resonance image (MRI) of the brain, with fluid-attenuated inversion recovery, demonstrated abnormal </a:t>
            </a:r>
            <a:r>
              <a:rPr lang="en-US" dirty="0" err="1"/>
              <a:t>hyperintensity</a:t>
            </a:r>
            <a:r>
              <a:rPr lang="en-US" dirty="0"/>
              <a:t> of the </a:t>
            </a:r>
            <a:r>
              <a:rPr lang="en-US" dirty="0" err="1"/>
              <a:t>mamillary</a:t>
            </a:r>
            <a:r>
              <a:rPr lang="en-US" dirty="0"/>
              <a:t> bodies and periaqueductal gray matter (Panel A, arrows), with associated abnormal enhancement on T</a:t>
            </a:r>
            <a:r>
              <a:rPr lang="en-US" baseline="-25000" dirty="0"/>
              <a:t>1</a:t>
            </a:r>
            <a:r>
              <a:rPr lang="en-US" dirty="0"/>
              <a:t>-weighted images that were obtained with the use of contrast material (Panel B, arrows). The findings from the clinical examination and imaging suggested Wernicke's encephalopathy. The patient was given thiamine, with marked improvement in her confusion, memory loss, slurred speech, and extraocular movements during the next seven days. A follow-up MRI of the brain that was obtained with fluid-attenuated inversion recovery seven days after the initial MRI demonstrated near-complete resolution of the abnormal </a:t>
            </a:r>
            <a:r>
              <a:rPr lang="en-US" dirty="0" err="1"/>
              <a:t>mamillary</a:t>
            </a:r>
            <a:r>
              <a:rPr lang="en-US" dirty="0"/>
              <a:t> body and periaqueductal </a:t>
            </a:r>
            <a:r>
              <a:rPr lang="en-US" dirty="0" err="1"/>
              <a:t>hyperintensity</a:t>
            </a:r>
            <a:r>
              <a:rPr lang="en-US" dirty="0"/>
              <a:t> (Panel C, arrows).</a:t>
            </a:r>
          </a:p>
        </p:txBody>
      </p:sp>
      <p:sp>
        <p:nvSpPr>
          <p:cNvPr id="4" name="Slide Number Placeholder 3"/>
          <p:cNvSpPr>
            <a:spLocks noGrp="1"/>
          </p:cNvSpPr>
          <p:nvPr>
            <p:ph type="sldNum" sz="quarter" idx="10"/>
          </p:nvPr>
        </p:nvSpPr>
        <p:spPr/>
        <p:txBody>
          <a:bodyPr/>
          <a:lstStyle/>
          <a:p>
            <a:fld id="{5766137C-362B-4B26-AEDD-467D1A3EC113}" type="slidenum">
              <a:rPr lang="en-US" smtClean="0"/>
              <a:t>42</a:t>
            </a:fld>
            <a:endParaRPr lang="en-US"/>
          </a:p>
        </p:txBody>
      </p:sp>
    </p:spTree>
    <p:extLst>
      <p:ext uri="{BB962C8B-B14F-4D97-AF65-F5344CB8AC3E}">
        <p14:creationId xmlns:p14="http://schemas.microsoft.com/office/powerpoint/2010/main" val="232450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Alcohol Res</a:t>
            </a:r>
            <a:r>
              <a:rPr lang="en-US" dirty="0"/>
              <a:t>. 2019; 40(1): arcr.v40.1.01. </a:t>
            </a:r>
          </a:p>
          <a:p>
            <a:r>
              <a:rPr lang="en-US" dirty="0"/>
              <a:t>Published online 2019 Oct 21. </a:t>
            </a:r>
            <a:r>
              <a:rPr lang="en-US" dirty="0" err="1"/>
              <a:t>doi</a:t>
            </a:r>
            <a:r>
              <a:rPr lang="en-US" dirty="0"/>
              <a:t>: </a:t>
            </a:r>
            <a:r>
              <a:rPr lang="en-US" dirty="0">
                <a:hlinkClick r:id="rId4"/>
              </a:rPr>
              <a:t>10.35946/arcr.v40.1.01</a:t>
            </a:r>
            <a:endParaRPr lang="en-US" dirty="0"/>
          </a:p>
          <a:p>
            <a:r>
              <a:rPr lang="en-US" dirty="0"/>
              <a:t>PMCID: PMC6799954</a:t>
            </a:r>
          </a:p>
          <a:p>
            <a:r>
              <a:rPr lang="en-US" dirty="0"/>
              <a:t>PMID: </a:t>
            </a:r>
            <a:r>
              <a:rPr lang="en-US" dirty="0">
                <a:hlinkClick r:id="rId5"/>
              </a:rPr>
              <a:t>31649834</a:t>
            </a:r>
            <a:endParaRPr lang="en-US" dirty="0"/>
          </a:p>
          <a:p>
            <a:r>
              <a:rPr lang="en-US" b="1" dirty="0"/>
              <a:t>Alcohol Use Disorder and Depressive Disorders</a:t>
            </a:r>
          </a:p>
          <a:p>
            <a:r>
              <a:rPr lang="en-US" dirty="0">
                <a:hlinkClick r:id="rId6"/>
              </a:rPr>
              <a:t>R. Kathryn McHugh</a:t>
            </a:r>
            <a:r>
              <a:rPr lang="en-US" dirty="0"/>
              <a:t> and </a:t>
            </a:r>
            <a:r>
              <a:rPr lang="en-US" dirty="0">
                <a:hlinkClick r:id="rId7"/>
              </a:rPr>
              <a:t>Roger D. Weiss</a:t>
            </a:r>
            <a:endParaRPr lang="en-US" dirty="0"/>
          </a:p>
          <a:p>
            <a:r>
              <a:rPr lang="en-US" dirty="0">
                <a:hlinkClick r:id="rId3"/>
              </a:rPr>
              <a:t>Author information</a:t>
            </a:r>
            <a:r>
              <a:rPr lang="en-US" dirty="0"/>
              <a:t> </a:t>
            </a:r>
            <a:r>
              <a:rPr lang="en-US" dirty="0">
                <a:hlinkClick r:id="rId3"/>
              </a:rPr>
              <a:t>Copyright and License information</a:t>
            </a:r>
            <a:r>
              <a:rPr lang="en-US" dirty="0"/>
              <a:t> </a:t>
            </a:r>
            <a:r>
              <a:rPr lang="en-US" dirty="0">
                <a:hlinkClick r:id="rId8"/>
              </a:rPr>
              <a:t>Disclaimer</a:t>
            </a:r>
            <a:endParaRPr lang="en-US" dirty="0"/>
          </a:p>
          <a:p>
            <a:endParaRPr lang="en-US" dirty="0"/>
          </a:p>
        </p:txBody>
      </p:sp>
      <p:sp>
        <p:nvSpPr>
          <p:cNvPr id="4" name="Slide Number Placeholder 3"/>
          <p:cNvSpPr>
            <a:spLocks noGrp="1"/>
          </p:cNvSpPr>
          <p:nvPr>
            <p:ph type="sldNum" sz="quarter" idx="10"/>
          </p:nvPr>
        </p:nvSpPr>
        <p:spPr/>
        <p:txBody>
          <a:bodyPr/>
          <a:lstStyle/>
          <a:p>
            <a:fld id="{5766137C-362B-4B26-AEDD-467D1A3EC113}" type="slidenum">
              <a:rPr lang="en-US" smtClean="0"/>
              <a:t>46</a:t>
            </a:fld>
            <a:endParaRPr lang="en-US"/>
          </a:p>
        </p:txBody>
      </p:sp>
    </p:spTree>
    <p:extLst>
      <p:ext uri="{BB962C8B-B14F-4D97-AF65-F5344CB8AC3E}">
        <p14:creationId xmlns:p14="http://schemas.microsoft.com/office/powerpoint/2010/main" val="9083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E1B0-24D5-4FA0-A271-1530F5F7C0B9}"/>
              </a:ext>
            </a:extLst>
          </p:cNvPr>
          <p:cNvSpPr>
            <a:spLocks noGrp="1"/>
          </p:cNvSpPr>
          <p:nvPr>
            <p:ph type="ctrTitle"/>
          </p:nvPr>
        </p:nvSpPr>
        <p:spPr>
          <a:xfrm>
            <a:off x="1281545" y="1106207"/>
            <a:ext cx="6858000" cy="1078926"/>
          </a:xfrm>
        </p:spPr>
        <p:txBody>
          <a:bodyPr>
            <a:normAutofit fontScale="90000"/>
          </a:bodyPr>
          <a:lstStyle/>
          <a:p>
            <a:r>
              <a:rPr lang="en-US" b="1" dirty="0"/>
              <a:t>Alcohol Abuse And Withdrawal</a:t>
            </a:r>
          </a:p>
        </p:txBody>
      </p:sp>
      <p:pic>
        <p:nvPicPr>
          <p:cNvPr id="5" name="Picture 2" descr="HSC Moodle: Emergency Medicine">
            <a:extLst>
              <a:ext uri="{FF2B5EF4-FFF2-40B4-BE49-F238E27FC236}">
                <a16:creationId xmlns:a16="http://schemas.microsoft.com/office/drawing/2014/main" id="{6E65276F-9430-4F9B-8E80-D9286005E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000" y="2445364"/>
            <a:ext cx="4665890" cy="33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7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Drink?</a:t>
            </a:r>
          </a:p>
        </p:txBody>
      </p:sp>
      <p:pic>
        <p:nvPicPr>
          <p:cNvPr id="4" name="Picture 2" descr="https://upload.wikimedia.org/wikipedia/commons/b/b7/NIH_standard_drink_compa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9581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7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Screening Questions</a:t>
            </a:r>
          </a:p>
        </p:txBody>
      </p:sp>
      <p:pic>
        <p:nvPicPr>
          <p:cNvPr id="2050" name="Picture 2" descr="Image result for cage questions"/>
          <p:cNvPicPr>
            <a:picLocks noChangeAspect="1" noChangeArrowheads="1"/>
          </p:cNvPicPr>
          <p:nvPr/>
        </p:nvPicPr>
        <p:blipFill rotWithShape="1">
          <a:blip r:embed="rId3">
            <a:extLst>
              <a:ext uri="{28A0092B-C50C-407E-A947-70E740481C1C}">
                <a14:useLocalDpi xmlns:a14="http://schemas.microsoft.com/office/drawing/2010/main" val="0"/>
              </a:ext>
            </a:extLst>
          </a:blip>
          <a:srcRect l="9412" t="16657" r="2073" b="26274"/>
          <a:stretch/>
        </p:blipFill>
        <p:spPr bwMode="auto">
          <a:xfrm>
            <a:off x="441641" y="1676400"/>
            <a:ext cx="819449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01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Dependence Is A Disease</a:t>
            </a:r>
          </a:p>
        </p:txBody>
      </p:sp>
      <p:pic>
        <p:nvPicPr>
          <p:cNvPr id="6146" name="Picture 2" descr="Image result for alcohol dependen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8400"/>
            <a:ext cx="6324600" cy="488371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4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alcohol and gaba recep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268" y="1390887"/>
            <a:ext cx="4399442" cy="42530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fontScale="90000"/>
          </a:bodyPr>
          <a:lstStyle/>
          <a:p>
            <a:r>
              <a:rPr lang="en-US" dirty="0"/>
              <a:t>Alcohol Binds the GABA Receptor Which Is Inhibitory</a:t>
            </a:r>
          </a:p>
        </p:txBody>
      </p:sp>
      <p:sp>
        <p:nvSpPr>
          <p:cNvPr id="5" name="TextBox 4"/>
          <p:cNvSpPr txBox="1"/>
          <p:nvPr/>
        </p:nvSpPr>
        <p:spPr>
          <a:xfrm>
            <a:off x="152400" y="5643953"/>
            <a:ext cx="8915401" cy="1754326"/>
          </a:xfrm>
          <a:prstGeom prst="rect">
            <a:avLst/>
          </a:prstGeom>
          <a:noFill/>
        </p:spPr>
        <p:txBody>
          <a:bodyPr wrap="square" rtlCol="0">
            <a:spAutoFit/>
          </a:bodyPr>
          <a:lstStyle/>
          <a:p>
            <a:pPr algn="ctr"/>
            <a:r>
              <a:rPr lang="en-US" sz="3600" dirty="0"/>
              <a:t>Sluggish movement, slurred speech, slow reaction time</a:t>
            </a:r>
          </a:p>
          <a:p>
            <a:pPr algn="ctr"/>
            <a:endParaRPr lang="en-US" sz="3600" dirty="0"/>
          </a:p>
        </p:txBody>
      </p:sp>
    </p:spTree>
    <p:extLst>
      <p:ext uri="{BB962C8B-B14F-4D97-AF65-F5344CB8AC3E}">
        <p14:creationId xmlns:p14="http://schemas.microsoft.com/office/powerpoint/2010/main" val="59820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nejm-org.libproxy.unm.edu/na101/home/literatum/publisher/mms/journals/content/nejm/2017/nejm_2017.376.issue-12/nejmra1611832/20180122/images/img_xlarge/nejmra1611832_f1.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alcohol and gaba recep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04" y="304800"/>
            <a:ext cx="7829550" cy="587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6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GABA Receptor Sensitivity Reduced By Continual Stimulation</a:t>
            </a:r>
          </a:p>
        </p:txBody>
      </p:sp>
      <p:pic>
        <p:nvPicPr>
          <p:cNvPr id="4" name="Picture 8" descr="Figure 3 Ion channel adaptations revealed by alcohol withdrawal. Changes in ion channel sensitivity or number during alcohol withdrawal results in decreased inhibitory and increased excitatory receptor function."/>
          <p:cNvPicPr>
            <a:picLocks noChangeAspect="1" noChangeArrowheads="1"/>
          </p:cNvPicPr>
          <p:nvPr/>
        </p:nvPicPr>
        <p:blipFill rotWithShape="1">
          <a:blip r:embed="rId2">
            <a:extLst>
              <a:ext uri="{28A0092B-C50C-407E-A947-70E740481C1C}">
                <a14:useLocalDpi xmlns:a14="http://schemas.microsoft.com/office/drawing/2010/main" val="0"/>
              </a:ext>
            </a:extLst>
          </a:blip>
          <a:srcRect l="20506" t="17731" r="3233" b="8629"/>
          <a:stretch/>
        </p:blipFill>
        <p:spPr bwMode="auto">
          <a:xfrm>
            <a:off x="685799" y="2286000"/>
            <a:ext cx="777491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6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Balance</a:t>
            </a:r>
          </a:p>
        </p:txBody>
      </p:sp>
      <p:pic>
        <p:nvPicPr>
          <p:cNvPr id="8194" name="Picture 2" descr="Image result for balan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29500" cy="4953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9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mda recep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36631"/>
            <a:ext cx="5734050" cy="36957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74638"/>
            <a:ext cx="8915400" cy="1143000"/>
          </a:xfrm>
        </p:spPr>
        <p:txBody>
          <a:bodyPr>
            <a:normAutofit fontScale="90000"/>
          </a:bodyPr>
          <a:lstStyle/>
          <a:p>
            <a:r>
              <a:rPr lang="en-US" dirty="0"/>
              <a:t>NMDA Receptors Are Excitatory</a:t>
            </a:r>
            <a:br>
              <a:rPr lang="en-US" dirty="0"/>
            </a:br>
            <a:r>
              <a:rPr lang="en-US" dirty="0"/>
              <a:t>The Main Neurotransmitter is Glutamate</a:t>
            </a:r>
          </a:p>
        </p:txBody>
      </p:sp>
      <p:cxnSp>
        <p:nvCxnSpPr>
          <p:cNvPr id="5" name="Straight Arrow Connector 4"/>
          <p:cNvCxnSpPr/>
          <p:nvPr/>
        </p:nvCxnSpPr>
        <p:spPr>
          <a:xfrm flipH="1">
            <a:off x="6019800" y="3429000"/>
            <a:ext cx="533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53200" y="3045767"/>
            <a:ext cx="1828800" cy="461665"/>
          </a:xfrm>
          <a:prstGeom prst="rect">
            <a:avLst/>
          </a:prstGeom>
          <a:solidFill>
            <a:schemeClr val="bg1"/>
          </a:solidFill>
          <a:ln w="38100">
            <a:solidFill>
              <a:srgbClr val="FF0000"/>
            </a:solidFill>
          </a:ln>
        </p:spPr>
        <p:txBody>
          <a:bodyPr wrap="square" rtlCol="0">
            <a:spAutoFit/>
          </a:bodyPr>
          <a:lstStyle/>
          <a:p>
            <a:pPr algn="ctr"/>
            <a:r>
              <a:rPr lang="en-US" sz="2400" b="1" dirty="0">
                <a:solidFill>
                  <a:srgbClr val="FF0000"/>
                </a:solidFill>
              </a:rPr>
              <a:t>Glutamate</a:t>
            </a:r>
          </a:p>
        </p:txBody>
      </p:sp>
    </p:spTree>
    <p:extLst>
      <p:ext uri="{BB962C8B-B14F-4D97-AF65-F5344CB8AC3E}">
        <p14:creationId xmlns:p14="http://schemas.microsoft.com/office/powerpoint/2010/main" val="44124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Homeostasis</a:t>
            </a:r>
          </a:p>
        </p:txBody>
      </p:sp>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 r="59827" b="54155"/>
          <a:stretch/>
        </p:blipFill>
        <p:spPr bwMode="auto">
          <a:xfrm>
            <a:off x="41786" y="1951702"/>
            <a:ext cx="4826391" cy="27031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4476" r="18738" b="54155"/>
          <a:stretch/>
        </p:blipFill>
        <p:spPr bwMode="auto">
          <a:xfrm>
            <a:off x="4724400" y="1951703"/>
            <a:ext cx="4419600" cy="27031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NMDA Receptor Becomes More Sensitive in Alcohol Dependence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9" t="6164" r="10711" b="57799"/>
          <a:stretch/>
        </p:blipFill>
        <p:spPr bwMode="auto">
          <a:xfrm>
            <a:off x="685800" y="1828800"/>
            <a:ext cx="8330910" cy="379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05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We Have A Problem</a:t>
            </a:r>
          </a:p>
        </p:txBody>
      </p:sp>
      <p:sp>
        <p:nvSpPr>
          <p:cNvPr id="3" name="Content Placeholder 2"/>
          <p:cNvSpPr>
            <a:spLocks noGrp="1"/>
          </p:cNvSpPr>
          <p:nvPr>
            <p:ph idx="1"/>
          </p:nvPr>
        </p:nvSpPr>
        <p:spPr/>
        <p:txBody>
          <a:bodyPr/>
          <a:lstStyle/>
          <a:p>
            <a:endParaRPr lang="en-US"/>
          </a:p>
        </p:txBody>
      </p:sp>
      <p:pic>
        <p:nvPicPr>
          <p:cNvPr id="1026" name="Picture 2" descr="Image result for new mexico we have a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09243" cy="50196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1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Withdrawal</a:t>
            </a:r>
          </a:p>
        </p:txBody>
      </p:sp>
      <p:pic>
        <p:nvPicPr>
          <p:cNvPr id="614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4563" r="18738" b="55491"/>
          <a:stretch/>
        </p:blipFill>
        <p:spPr bwMode="auto">
          <a:xfrm>
            <a:off x="13403" y="2121309"/>
            <a:ext cx="4430778" cy="263726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4510" r="55437" b="5016"/>
          <a:stretch/>
        </p:blipFill>
        <p:spPr bwMode="auto">
          <a:xfrm>
            <a:off x="4377598" y="2121309"/>
            <a:ext cx="4766402" cy="264955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5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199"/>
            <a:ext cx="8229600" cy="1143000"/>
          </a:xfrm>
        </p:spPr>
        <p:txBody>
          <a:bodyPr/>
          <a:lstStyle/>
          <a:p>
            <a:r>
              <a:rPr lang="en-US" dirty="0"/>
              <a:t>Alcohol Withdrawal Can Kill People</a:t>
            </a:r>
          </a:p>
        </p:txBody>
      </p:sp>
      <p:sp>
        <p:nvSpPr>
          <p:cNvPr id="3" name="Content Placeholder 2"/>
          <p:cNvSpPr>
            <a:spLocks noGrp="1"/>
          </p:cNvSpPr>
          <p:nvPr>
            <p:ph idx="1"/>
          </p:nvPr>
        </p:nvSpPr>
        <p:spPr>
          <a:xfrm>
            <a:off x="381000" y="5715000"/>
            <a:ext cx="8229600" cy="944563"/>
          </a:xfrm>
        </p:spPr>
        <p:txBody>
          <a:bodyPr>
            <a:normAutofit fontScale="92500"/>
          </a:bodyPr>
          <a:lstStyle/>
          <a:p>
            <a:pPr marL="0" indent="0" algn="ctr">
              <a:buNone/>
            </a:pPr>
            <a:r>
              <a:rPr lang="en-US" sz="4400" dirty="0"/>
              <a:t>Agitation, Anxiety, Delirium, Seizures</a:t>
            </a:r>
          </a:p>
        </p:txBody>
      </p:sp>
      <p:pic>
        <p:nvPicPr>
          <p:cNvPr id="11266" name="Picture 2" descr="Image result for alcoholic brain atro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1993"/>
            <a:ext cx="69342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Signs And Symptoms</a:t>
            </a:r>
          </a:p>
        </p:txBody>
      </p:sp>
      <p:sp>
        <p:nvSpPr>
          <p:cNvPr id="3" name="Content Placeholder 2"/>
          <p:cNvSpPr>
            <a:spLocks noGrp="1"/>
          </p:cNvSpPr>
          <p:nvPr>
            <p:ph idx="1"/>
          </p:nvPr>
        </p:nvSpPr>
        <p:spPr>
          <a:xfrm>
            <a:off x="304800" y="1600200"/>
            <a:ext cx="3352800" cy="4953000"/>
          </a:xfrm>
        </p:spPr>
        <p:txBody>
          <a:bodyPr/>
          <a:lstStyle/>
          <a:p>
            <a:r>
              <a:rPr lang="en-US" dirty="0"/>
              <a:t>Hypertension</a:t>
            </a:r>
          </a:p>
          <a:p>
            <a:r>
              <a:rPr lang="en-US" dirty="0"/>
              <a:t>Tachycardia</a:t>
            </a:r>
          </a:p>
          <a:p>
            <a:r>
              <a:rPr lang="en-US" dirty="0"/>
              <a:t>Diaphoresis</a:t>
            </a:r>
          </a:p>
          <a:p>
            <a:r>
              <a:rPr lang="en-US" dirty="0"/>
              <a:t>Tremulousness</a:t>
            </a:r>
          </a:p>
          <a:p>
            <a:r>
              <a:rPr lang="en-US" dirty="0"/>
              <a:t>Anxious</a:t>
            </a:r>
          </a:p>
          <a:p>
            <a:r>
              <a:rPr lang="en-US" dirty="0"/>
              <a:t>Agitated</a:t>
            </a:r>
          </a:p>
          <a:p>
            <a:endParaRPr lang="en-US" dirty="0"/>
          </a:p>
        </p:txBody>
      </p:sp>
      <p:pic>
        <p:nvPicPr>
          <p:cNvPr id="11268" name="Picture 4" descr="Image result for example of adrenal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62200"/>
            <a:ext cx="5114795" cy="23336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2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Delirium Tremens</a:t>
            </a:r>
          </a:p>
        </p:txBody>
      </p:sp>
      <p:sp>
        <p:nvSpPr>
          <p:cNvPr id="3" name="Content Placeholder 2"/>
          <p:cNvSpPr>
            <a:spLocks noGrp="1"/>
          </p:cNvSpPr>
          <p:nvPr>
            <p:ph idx="1"/>
          </p:nvPr>
        </p:nvSpPr>
        <p:spPr/>
        <p:txBody>
          <a:bodyPr/>
          <a:lstStyle/>
          <a:p>
            <a:r>
              <a:rPr lang="en-US" dirty="0"/>
              <a:t>Confusion</a:t>
            </a:r>
          </a:p>
          <a:p>
            <a:r>
              <a:rPr lang="en-US" dirty="0"/>
              <a:t>Seizures</a:t>
            </a:r>
          </a:p>
          <a:p>
            <a:r>
              <a:rPr lang="en-US" dirty="0"/>
              <a:t>Hallucinations</a:t>
            </a:r>
          </a:p>
          <a:p>
            <a:r>
              <a:rPr lang="en-US" dirty="0"/>
              <a:t>Formication</a:t>
            </a:r>
          </a:p>
          <a:p>
            <a:r>
              <a:rPr lang="en-US" dirty="0"/>
              <a:t>Autonomic Hyperactivity</a:t>
            </a:r>
          </a:p>
          <a:p>
            <a:r>
              <a:rPr lang="en-US" dirty="0"/>
              <a:t>Fever</a:t>
            </a:r>
          </a:p>
        </p:txBody>
      </p:sp>
      <p:sp>
        <p:nvSpPr>
          <p:cNvPr id="4" name="TextBox 3"/>
          <p:cNvSpPr txBox="1"/>
          <p:nvPr/>
        </p:nvSpPr>
        <p:spPr>
          <a:xfrm>
            <a:off x="841037" y="5652285"/>
            <a:ext cx="7769563" cy="923330"/>
          </a:xfrm>
          <a:prstGeom prst="rect">
            <a:avLst/>
          </a:prstGeom>
          <a:noFill/>
          <a:ln w="57150">
            <a:solidFill>
              <a:srgbClr val="FF0000"/>
            </a:solidFill>
          </a:ln>
        </p:spPr>
        <p:txBody>
          <a:bodyPr wrap="none" rtlCol="0">
            <a:spAutoFit/>
          </a:bodyPr>
          <a:lstStyle/>
          <a:p>
            <a:r>
              <a:rPr lang="en-US" sz="5400" b="1" dirty="0">
                <a:solidFill>
                  <a:srgbClr val="FF0000"/>
                </a:solidFill>
              </a:rPr>
              <a:t>30% mortality if untreated</a:t>
            </a:r>
          </a:p>
        </p:txBody>
      </p:sp>
      <p:pic>
        <p:nvPicPr>
          <p:cNvPr id="1026" name="Picture 2" descr="Image result for delirium tremens patient&quot;"/>
          <p:cNvPicPr>
            <a:picLocks noChangeAspect="1" noChangeArrowheads="1"/>
          </p:cNvPicPr>
          <p:nvPr/>
        </p:nvPicPr>
        <p:blipFill rotWithShape="1">
          <a:blip r:embed="rId2">
            <a:extLst>
              <a:ext uri="{28A0092B-C50C-407E-A947-70E740481C1C}">
                <a14:useLocalDpi xmlns:a14="http://schemas.microsoft.com/office/drawing/2010/main" val="0"/>
              </a:ext>
            </a:extLst>
          </a:blip>
          <a:srcRect l="21635" t="5989" r="22800" b="6695"/>
          <a:stretch/>
        </p:blipFill>
        <p:spPr bwMode="auto">
          <a:xfrm>
            <a:off x="5562599" y="1828800"/>
            <a:ext cx="3053437" cy="2667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5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cute alcohol withdrawal symptom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57200"/>
            <a:ext cx="8258175" cy="520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076" y="5867400"/>
            <a:ext cx="8790420" cy="830997"/>
          </a:xfrm>
          <a:prstGeom prst="rect">
            <a:avLst/>
          </a:prstGeom>
          <a:noFill/>
          <a:ln w="57150">
            <a:solidFill>
              <a:srgbClr val="FF0000"/>
            </a:solidFill>
          </a:ln>
        </p:spPr>
        <p:txBody>
          <a:bodyPr wrap="none" rtlCol="0">
            <a:spAutoFit/>
          </a:bodyPr>
          <a:lstStyle/>
          <a:p>
            <a:r>
              <a:rPr lang="en-US" sz="4800" b="1" dirty="0">
                <a:solidFill>
                  <a:srgbClr val="FF0000"/>
                </a:solidFill>
              </a:rPr>
              <a:t>Patients Don’t Read The Textbook</a:t>
            </a:r>
          </a:p>
        </p:txBody>
      </p:sp>
    </p:spTree>
    <p:extLst>
      <p:ext uri="{BB962C8B-B14F-4D97-AF65-F5344CB8AC3E}">
        <p14:creationId xmlns:p14="http://schemas.microsoft.com/office/powerpoint/2010/main" val="96747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Benzos Treat Withdrawal</a:t>
            </a:r>
          </a:p>
        </p:txBody>
      </p:sp>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4432" t="43974" r="21959" b="7688"/>
          <a:stretch/>
        </p:blipFill>
        <p:spPr bwMode="auto">
          <a:xfrm>
            <a:off x="5029200" y="1600200"/>
            <a:ext cx="3949907" cy="27880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4510" r="56589" b="5016"/>
          <a:stretch/>
        </p:blipFill>
        <p:spPr bwMode="auto">
          <a:xfrm>
            <a:off x="0" y="1600200"/>
            <a:ext cx="4885926" cy="27880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Image result for alcohol and gaba receptor"/>
          <p:cNvPicPr>
            <a:picLocks noChangeAspect="1" noChangeArrowheads="1"/>
          </p:cNvPicPr>
          <p:nvPr/>
        </p:nvPicPr>
        <p:blipFill rotWithShape="1">
          <a:blip r:embed="rId3">
            <a:extLst>
              <a:ext uri="{28A0092B-C50C-407E-A947-70E740481C1C}">
                <a14:useLocalDpi xmlns:a14="http://schemas.microsoft.com/office/drawing/2010/main" val="0"/>
              </a:ext>
            </a:extLst>
          </a:blip>
          <a:srcRect b="20620"/>
          <a:stretch/>
        </p:blipFill>
        <p:spPr bwMode="auto">
          <a:xfrm>
            <a:off x="5638800" y="4495800"/>
            <a:ext cx="2959510" cy="22711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Other Consequences Of Alcohol Abuse</a:t>
            </a:r>
          </a:p>
        </p:txBody>
      </p:sp>
      <p:pic>
        <p:nvPicPr>
          <p:cNvPr id="5122" name="Picture 2" descr="Image result for consequences&quot;"/>
          <p:cNvPicPr>
            <a:picLocks noChangeAspect="1" noChangeArrowheads="1"/>
          </p:cNvPicPr>
          <p:nvPr/>
        </p:nvPicPr>
        <p:blipFill rotWithShape="1">
          <a:blip r:embed="rId2">
            <a:extLst>
              <a:ext uri="{28A0092B-C50C-407E-A947-70E740481C1C}">
                <a14:useLocalDpi xmlns:a14="http://schemas.microsoft.com/office/drawing/2010/main" val="0"/>
              </a:ext>
            </a:extLst>
          </a:blip>
          <a:srcRect b="8073"/>
          <a:stretch/>
        </p:blipFill>
        <p:spPr bwMode="auto">
          <a:xfrm>
            <a:off x="762000" y="1371600"/>
            <a:ext cx="7543800" cy="497882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4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Alcohol Use Causes Nutritional Deficiencies</a:t>
            </a:r>
          </a:p>
        </p:txBody>
      </p:sp>
      <p:sp>
        <p:nvSpPr>
          <p:cNvPr id="4" name="AutoShape 6" descr="Image result for malnutrition and alcoho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alnutrition and alcohol&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malnutrition and alcoho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91400" cy="513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341874" y="5218331"/>
            <a:ext cx="2362200" cy="646331"/>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Impaired digestion and absorption</a:t>
            </a:r>
          </a:p>
        </p:txBody>
      </p:sp>
      <p:sp>
        <p:nvSpPr>
          <p:cNvPr id="11" name="TextBox 10"/>
          <p:cNvSpPr txBox="1"/>
          <p:nvPr/>
        </p:nvSpPr>
        <p:spPr>
          <a:xfrm>
            <a:off x="9296400" y="2542657"/>
            <a:ext cx="2743200" cy="646331"/>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Direct Toxicity to Stomach and Intestines</a:t>
            </a:r>
          </a:p>
        </p:txBody>
      </p:sp>
      <p:sp>
        <p:nvSpPr>
          <p:cNvPr id="12" name="TextBox 11"/>
          <p:cNvSpPr txBox="1"/>
          <p:nvPr/>
        </p:nvSpPr>
        <p:spPr>
          <a:xfrm>
            <a:off x="9639300" y="3461743"/>
            <a:ext cx="2057400" cy="1323439"/>
          </a:xfrm>
          <a:prstGeom prst="rect">
            <a:avLst/>
          </a:prstGeom>
          <a:solidFill>
            <a:schemeClr val="bg1"/>
          </a:solidFill>
          <a:ln w="57150">
            <a:solidFill>
              <a:srgbClr val="FF0000"/>
            </a:solidFill>
          </a:ln>
        </p:spPr>
        <p:txBody>
          <a:bodyPr wrap="square" rtlCol="0">
            <a:spAutoFit/>
          </a:bodyPr>
          <a:lstStyle/>
          <a:p>
            <a:pPr algn="ctr"/>
            <a:r>
              <a:rPr lang="en-US" sz="2000" b="1" dirty="0">
                <a:solidFill>
                  <a:srgbClr val="FF0000"/>
                </a:solidFill>
              </a:rPr>
              <a:t>Decreased nutrient metabolism and transport</a:t>
            </a:r>
          </a:p>
        </p:txBody>
      </p:sp>
      <p:sp>
        <p:nvSpPr>
          <p:cNvPr id="13" name="TextBox 12"/>
          <p:cNvSpPr txBox="1"/>
          <p:nvPr/>
        </p:nvSpPr>
        <p:spPr>
          <a:xfrm>
            <a:off x="3414252" y="5496580"/>
            <a:ext cx="2179074" cy="523220"/>
          </a:xfrm>
          <a:prstGeom prst="rect">
            <a:avLst/>
          </a:prstGeom>
          <a:solidFill>
            <a:schemeClr val="bg1"/>
          </a:solidFill>
          <a:ln w="57150">
            <a:solidFill>
              <a:srgbClr val="FF0000"/>
            </a:solidFill>
          </a:ln>
        </p:spPr>
        <p:txBody>
          <a:bodyPr wrap="square" rtlCol="0">
            <a:spAutoFit/>
          </a:bodyPr>
          <a:lstStyle/>
          <a:p>
            <a:pPr algn="ctr"/>
            <a:r>
              <a:rPr lang="en-US" sz="2800" b="1" dirty="0">
                <a:solidFill>
                  <a:srgbClr val="FF0000"/>
                </a:solidFill>
              </a:rPr>
              <a:t>Malnutrition</a:t>
            </a:r>
          </a:p>
        </p:txBody>
      </p:sp>
      <p:sp>
        <p:nvSpPr>
          <p:cNvPr id="3" name="Oval 2"/>
          <p:cNvSpPr/>
          <p:nvPr/>
        </p:nvSpPr>
        <p:spPr>
          <a:xfrm>
            <a:off x="5410200" y="4382869"/>
            <a:ext cx="1828800" cy="8749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9200" y="3188988"/>
            <a:ext cx="2209800" cy="17743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09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Vitamin A Deficiency</a:t>
            </a:r>
          </a:p>
        </p:txBody>
      </p:sp>
      <p:pic>
        <p:nvPicPr>
          <p:cNvPr id="2050" name="Picture 2" descr="Image result for hyperkaratosis in vitamin a deficiency&quot;"/>
          <p:cNvPicPr>
            <a:picLocks noChangeAspect="1" noChangeArrowheads="1"/>
          </p:cNvPicPr>
          <p:nvPr/>
        </p:nvPicPr>
        <p:blipFill rotWithShape="1">
          <a:blip r:embed="rId2">
            <a:extLst>
              <a:ext uri="{28A0092B-C50C-407E-A947-70E740481C1C}">
                <a14:useLocalDpi xmlns:a14="http://schemas.microsoft.com/office/drawing/2010/main" val="0"/>
              </a:ext>
            </a:extLst>
          </a:blip>
          <a:srcRect b="14619"/>
          <a:stretch/>
        </p:blipFill>
        <p:spPr bwMode="auto">
          <a:xfrm>
            <a:off x="762000" y="1661652"/>
            <a:ext cx="4085630" cy="3124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B) CONJUNCTIVAL XEROSIS&#10;• It is the FIRST SIGN of Vit.A deficiency.&#10;• The conjuctiva becomes dry and non-wettable&#10;• It app..."/>
          <p:cNvPicPr>
            <a:picLocks noChangeAspect="1" noChangeArrowheads="1"/>
          </p:cNvPicPr>
          <p:nvPr/>
        </p:nvPicPr>
        <p:blipFill rotWithShape="1">
          <a:blip r:embed="rId3">
            <a:extLst>
              <a:ext uri="{28A0092B-C50C-407E-A947-70E740481C1C}">
                <a14:useLocalDpi xmlns:a14="http://schemas.microsoft.com/office/drawing/2010/main" val="0"/>
              </a:ext>
            </a:extLst>
          </a:blip>
          <a:srcRect l="2953" t="57068" r="54819" b="5111"/>
          <a:stretch/>
        </p:blipFill>
        <p:spPr bwMode="auto">
          <a:xfrm>
            <a:off x="5523605" y="1143000"/>
            <a:ext cx="3173044"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 BITOT’S SPOTS&#10;• They are triangular, pearly white or yellowish,&#10;foamy spots on the BULBAR CONJUCTIVA on&#10;either side of ..."/>
          <p:cNvPicPr>
            <a:picLocks noChangeAspect="1" noChangeArrowheads="1"/>
          </p:cNvPicPr>
          <p:nvPr/>
        </p:nvPicPr>
        <p:blipFill rotWithShape="1">
          <a:blip r:embed="rId4">
            <a:extLst>
              <a:ext uri="{28A0092B-C50C-407E-A947-70E740481C1C}">
                <a14:useLocalDpi xmlns:a14="http://schemas.microsoft.com/office/drawing/2010/main" val="0"/>
              </a:ext>
            </a:extLst>
          </a:blip>
          <a:srcRect l="63279" t="34376" r="4514" b="36772"/>
          <a:stretch/>
        </p:blipFill>
        <p:spPr bwMode="auto">
          <a:xfrm>
            <a:off x="5523606" y="3397624"/>
            <a:ext cx="3187792" cy="21440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200" y="5867400"/>
            <a:ext cx="9067799" cy="914400"/>
          </a:xfrm>
          <a:prstGeom prst="rect">
            <a:avLst/>
          </a:prstGeom>
          <a:ln w="38100">
            <a:solidFill>
              <a:srgbClr val="FF0000"/>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Insomnia, Fatigue, Immune suppression</a:t>
            </a:r>
          </a:p>
        </p:txBody>
      </p:sp>
      <p:sp>
        <p:nvSpPr>
          <p:cNvPr id="9" name="TextBox 8"/>
          <p:cNvSpPr txBox="1"/>
          <p:nvPr/>
        </p:nvSpPr>
        <p:spPr>
          <a:xfrm>
            <a:off x="762000" y="4785852"/>
            <a:ext cx="2590800" cy="523220"/>
          </a:xfrm>
          <a:prstGeom prst="rect">
            <a:avLst/>
          </a:prstGeom>
          <a:solidFill>
            <a:schemeClr val="bg1"/>
          </a:solidFill>
          <a:ln w="57150">
            <a:solidFill>
              <a:srgbClr val="FF0000"/>
            </a:solidFill>
          </a:ln>
        </p:spPr>
        <p:txBody>
          <a:bodyPr wrap="square" rtlCol="0">
            <a:spAutoFit/>
          </a:bodyPr>
          <a:lstStyle/>
          <a:p>
            <a:pPr algn="ctr"/>
            <a:r>
              <a:rPr lang="en-US" sz="2800" b="1" dirty="0">
                <a:solidFill>
                  <a:srgbClr val="FF0000"/>
                </a:solidFill>
              </a:rPr>
              <a:t>Hyperkeratosis</a:t>
            </a:r>
          </a:p>
        </p:txBody>
      </p:sp>
      <p:sp>
        <p:nvSpPr>
          <p:cNvPr id="10" name="TextBox 9"/>
          <p:cNvSpPr txBox="1"/>
          <p:nvPr/>
        </p:nvSpPr>
        <p:spPr>
          <a:xfrm>
            <a:off x="5260074" y="5341589"/>
            <a:ext cx="3655326" cy="400110"/>
          </a:xfrm>
          <a:prstGeom prst="rect">
            <a:avLst/>
          </a:prstGeom>
          <a:solidFill>
            <a:schemeClr val="bg1"/>
          </a:solidFill>
          <a:ln w="57150">
            <a:solidFill>
              <a:srgbClr val="FF0000"/>
            </a:solidFill>
          </a:ln>
        </p:spPr>
        <p:txBody>
          <a:bodyPr wrap="square" rtlCol="0">
            <a:spAutoFit/>
          </a:bodyPr>
          <a:lstStyle/>
          <a:p>
            <a:pPr algn="ctr"/>
            <a:r>
              <a:rPr lang="en-US" sz="2000" b="1" dirty="0">
                <a:solidFill>
                  <a:srgbClr val="FF0000"/>
                </a:solidFill>
              </a:rPr>
              <a:t>Night Blindness and </a:t>
            </a:r>
            <a:r>
              <a:rPr lang="en-US" sz="2000" b="1" dirty="0" err="1">
                <a:solidFill>
                  <a:srgbClr val="FF0000"/>
                </a:solidFill>
              </a:rPr>
              <a:t>Bitot’s</a:t>
            </a:r>
            <a:r>
              <a:rPr lang="en-US" sz="2000" b="1" dirty="0">
                <a:solidFill>
                  <a:srgbClr val="FF0000"/>
                </a:solidFill>
              </a:rPr>
              <a:t> Spots</a:t>
            </a:r>
          </a:p>
        </p:txBody>
      </p:sp>
    </p:spTree>
    <p:extLst>
      <p:ext uri="{BB962C8B-B14F-4D97-AF65-F5344CB8AC3E}">
        <p14:creationId xmlns:p14="http://schemas.microsoft.com/office/powerpoint/2010/main" val="123387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joint pain and swelling knees&quot;"/>
          <p:cNvPicPr>
            <a:picLocks noChangeAspect="1" noChangeArrowheads="1"/>
          </p:cNvPicPr>
          <p:nvPr/>
        </p:nvPicPr>
        <p:blipFill rotWithShape="1">
          <a:blip r:embed="rId2">
            <a:extLst>
              <a:ext uri="{28A0092B-C50C-407E-A947-70E740481C1C}">
                <a14:useLocalDpi xmlns:a14="http://schemas.microsoft.com/office/drawing/2010/main" val="0"/>
              </a:ext>
            </a:extLst>
          </a:blip>
          <a:srcRect t="20724"/>
          <a:stretch/>
        </p:blipFill>
        <p:spPr bwMode="auto">
          <a:xfrm>
            <a:off x="5030812" y="3734394"/>
            <a:ext cx="3396374" cy="25158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Vitamin C Deficiency</a:t>
            </a:r>
          </a:p>
        </p:txBody>
      </p:sp>
      <p:pic>
        <p:nvPicPr>
          <p:cNvPr id="2050" name="Picture 2" descr="Image result for vitamin c deficiency&quot;"/>
          <p:cNvPicPr>
            <a:picLocks noChangeAspect="1" noChangeArrowheads="1"/>
          </p:cNvPicPr>
          <p:nvPr/>
        </p:nvPicPr>
        <p:blipFill rotWithShape="1">
          <a:blip r:embed="rId3">
            <a:extLst>
              <a:ext uri="{28A0092B-C50C-407E-A947-70E740481C1C}">
                <a14:useLocalDpi xmlns:a14="http://schemas.microsoft.com/office/drawing/2010/main" val="0"/>
              </a:ext>
            </a:extLst>
          </a:blip>
          <a:srcRect t="19326" b="6980"/>
          <a:stretch/>
        </p:blipFill>
        <p:spPr bwMode="auto">
          <a:xfrm>
            <a:off x="9525000" y="2930995"/>
            <a:ext cx="2857500" cy="26989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vitamin c deficiency bleeding gum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84" y="1277775"/>
            <a:ext cx="3382915" cy="25414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vitamin c deficiency joint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812" y="1359748"/>
            <a:ext cx="3396374" cy="226424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infected leg wound&quot;"/>
          <p:cNvPicPr>
            <a:picLocks noChangeAspect="1" noChangeArrowheads="1"/>
          </p:cNvPicPr>
          <p:nvPr/>
        </p:nvPicPr>
        <p:blipFill rotWithShape="1">
          <a:blip r:embed="rId6">
            <a:extLst>
              <a:ext uri="{28A0092B-C50C-407E-A947-70E740481C1C}">
                <a14:useLocalDpi xmlns:a14="http://schemas.microsoft.com/office/drawing/2010/main" val="0"/>
              </a:ext>
            </a:extLst>
          </a:blip>
          <a:srcRect b="9033"/>
          <a:stretch/>
        </p:blipFill>
        <p:spPr bwMode="auto">
          <a:xfrm>
            <a:off x="960485" y="3947164"/>
            <a:ext cx="3523547" cy="230123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1828" y="5849639"/>
            <a:ext cx="3351571" cy="646331"/>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Impaired wound healing and decreased immunity</a:t>
            </a:r>
          </a:p>
        </p:txBody>
      </p:sp>
      <p:sp>
        <p:nvSpPr>
          <p:cNvPr id="9" name="TextBox 8"/>
          <p:cNvSpPr txBox="1"/>
          <p:nvPr/>
        </p:nvSpPr>
        <p:spPr>
          <a:xfrm>
            <a:off x="4998857" y="3313400"/>
            <a:ext cx="2922977" cy="369332"/>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Capillary rupture and edema</a:t>
            </a:r>
          </a:p>
        </p:txBody>
      </p:sp>
      <p:sp>
        <p:nvSpPr>
          <p:cNvPr id="10" name="TextBox 9"/>
          <p:cNvSpPr txBox="1"/>
          <p:nvPr/>
        </p:nvSpPr>
        <p:spPr>
          <a:xfrm>
            <a:off x="957715" y="3449858"/>
            <a:ext cx="3048397" cy="369332"/>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Easy Bruising and Bleeding</a:t>
            </a:r>
          </a:p>
        </p:txBody>
      </p:sp>
      <p:sp>
        <p:nvSpPr>
          <p:cNvPr id="7" name="TextBox 6"/>
          <p:cNvSpPr txBox="1"/>
          <p:nvPr/>
        </p:nvSpPr>
        <p:spPr>
          <a:xfrm>
            <a:off x="5035728" y="6065535"/>
            <a:ext cx="2398180" cy="369332"/>
          </a:xfrm>
          <a:prstGeom prst="rect">
            <a:avLst/>
          </a:prstGeom>
          <a:solidFill>
            <a:schemeClr val="bg1"/>
          </a:solidFill>
          <a:ln w="57150">
            <a:solidFill>
              <a:srgbClr val="FF0000"/>
            </a:solidFill>
          </a:ln>
        </p:spPr>
        <p:txBody>
          <a:bodyPr wrap="square" rtlCol="0">
            <a:spAutoFit/>
          </a:bodyPr>
          <a:lstStyle/>
          <a:p>
            <a:pPr algn="ctr"/>
            <a:r>
              <a:rPr lang="en-US" b="1" dirty="0">
                <a:solidFill>
                  <a:srgbClr val="FF0000"/>
                </a:solidFill>
              </a:rPr>
              <a:t>Joint Pain and Swelling</a:t>
            </a:r>
          </a:p>
        </p:txBody>
      </p:sp>
      <p:sp>
        <p:nvSpPr>
          <p:cNvPr id="12" name="Title 1"/>
          <p:cNvSpPr txBox="1">
            <a:spLocks/>
          </p:cNvSpPr>
          <p:nvPr/>
        </p:nvSpPr>
        <p:spPr>
          <a:xfrm>
            <a:off x="505073" y="216748"/>
            <a:ext cx="8229600" cy="1143000"/>
          </a:xfrm>
          <a:prstGeom prst="rect">
            <a:avLst/>
          </a:prstGeom>
          <a:solidFill>
            <a:schemeClr val="bg1"/>
          </a:solidFill>
          <a:ln w="38100">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Collagen is important for blood vessels and bones</a:t>
            </a:r>
          </a:p>
        </p:txBody>
      </p:sp>
    </p:spTree>
    <p:extLst>
      <p:ext uri="{BB962C8B-B14F-4D97-AF65-F5344CB8AC3E}">
        <p14:creationId xmlns:p14="http://schemas.microsoft.com/office/powerpoint/2010/main" val="12114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1"/>
            <a:ext cx="9144000" cy="685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103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Electrolyte Deficiencies Can Cause Sudden Cardiac Death</a:t>
            </a:r>
          </a:p>
        </p:txBody>
      </p:sp>
      <p:pic>
        <p:nvPicPr>
          <p:cNvPr id="2052" name="Picture 4" descr="Image result for magnesium&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628466"/>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hosphorou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06956"/>
            <a:ext cx="2638426" cy="26888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otassium&quot;"/>
          <p:cNvPicPr>
            <a:picLocks noChangeAspect="1" noChangeArrowheads="1"/>
          </p:cNvPicPr>
          <p:nvPr/>
        </p:nvPicPr>
        <p:blipFill rotWithShape="1">
          <a:blip r:embed="rId4">
            <a:extLst>
              <a:ext uri="{28A0092B-C50C-407E-A947-70E740481C1C}">
                <a14:useLocalDpi xmlns:a14="http://schemas.microsoft.com/office/drawing/2010/main" val="0"/>
              </a:ext>
            </a:extLst>
          </a:blip>
          <a:srcRect l="21607" t="4813" r="20680" b="7431"/>
          <a:stretch/>
        </p:blipFill>
        <p:spPr bwMode="auto">
          <a:xfrm>
            <a:off x="457200" y="1752600"/>
            <a:ext cx="2647915" cy="2686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 ifb rhythm stri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724400"/>
            <a:ext cx="8753475" cy="17811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22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Folate Deficiency and Anemia</a:t>
            </a:r>
          </a:p>
        </p:txBody>
      </p:sp>
      <p:sp>
        <p:nvSpPr>
          <p:cNvPr id="3" name="Content Placeholder 2"/>
          <p:cNvSpPr>
            <a:spLocks noGrp="1"/>
          </p:cNvSpPr>
          <p:nvPr>
            <p:ph idx="1"/>
          </p:nvPr>
        </p:nvSpPr>
        <p:spPr>
          <a:xfrm>
            <a:off x="457200" y="5562600"/>
            <a:ext cx="8229600" cy="1096963"/>
          </a:xfrm>
          <a:ln w="38100">
            <a:solidFill>
              <a:srgbClr val="FF0000"/>
            </a:solidFill>
          </a:ln>
        </p:spPr>
        <p:txBody>
          <a:bodyPr>
            <a:normAutofit fontScale="92500" lnSpcReduction="20000"/>
          </a:bodyPr>
          <a:lstStyle/>
          <a:p>
            <a:pPr marL="0" indent="0" algn="ctr">
              <a:buNone/>
            </a:pPr>
            <a:r>
              <a:rPr lang="en-US" sz="4000" b="1" dirty="0">
                <a:solidFill>
                  <a:srgbClr val="FF0000"/>
                </a:solidFill>
              </a:rPr>
              <a:t>Folate is essential for DNA Synthesis and Cellular Function and Repair</a:t>
            </a:r>
          </a:p>
        </p:txBody>
      </p:sp>
      <p:pic>
        <p:nvPicPr>
          <p:cNvPr id="4" name="Picture 2" descr="Image result for folate deficiency&quot;"/>
          <p:cNvPicPr>
            <a:picLocks noChangeAspect="1" noChangeArrowheads="1"/>
          </p:cNvPicPr>
          <p:nvPr/>
        </p:nvPicPr>
        <p:blipFill rotWithShape="1">
          <a:blip r:embed="rId2">
            <a:extLst>
              <a:ext uri="{28A0092B-C50C-407E-A947-70E740481C1C}">
                <a14:useLocalDpi xmlns:a14="http://schemas.microsoft.com/office/drawing/2010/main" val="0"/>
              </a:ext>
            </a:extLst>
          </a:blip>
          <a:srcRect l="11317" t="15837" r="10296" b="7605"/>
          <a:stretch/>
        </p:blipFill>
        <p:spPr bwMode="auto">
          <a:xfrm>
            <a:off x="1524000" y="1143000"/>
            <a:ext cx="5840361" cy="42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6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Gastritis and Peptic Ulcers</a:t>
            </a:r>
          </a:p>
        </p:txBody>
      </p:sp>
      <p:pic>
        <p:nvPicPr>
          <p:cNvPr id="7170" name="Picture 2" descr="Image result for alcoholic gastr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523346" cy="46506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33400" y="5633885"/>
            <a:ext cx="8077200" cy="1143000"/>
          </a:xfrm>
          <a:prstGeom prst="rect">
            <a:avLst/>
          </a:prstGeom>
          <a:ln w="38100">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Causes GI bleeding, anemia, malabsorption</a:t>
            </a:r>
          </a:p>
        </p:txBody>
      </p:sp>
    </p:spTree>
    <p:extLst>
      <p:ext uri="{BB962C8B-B14F-4D97-AF65-F5344CB8AC3E}">
        <p14:creationId xmlns:p14="http://schemas.microsoft.com/office/powerpoint/2010/main" val="3083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3" name="Picture 17" descr="Image result for alcoholic liver diseas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26332"/>
            <a:ext cx="5015236" cy="40337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Alcohol Effects On The Liver</a:t>
            </a:r>
          </a:p>
        </p:txBody>
      </p:sp>
      <p:sp>
        <p:nvSpPr>
          <p:cNvPr id="3" name="Content Placeholder 2"/>
          <p:cNvSpPr>
            <a:spLocks noGrp="1"/>
          </p:cNvSpPr>
          <p:nvPr>
            <p:ph idx="1"/>
          </p:nvPr>
        </p:nvSpPr>
        <p:spPr>
          <a:xfrm>
            <a:off x="153117" y="1981200"/>
            <a:ext cx="6982645" cy="4525963"/>
          </a:xfrm>
        </p:spPr>
        <p:txBody>
          <a:bodyPr>
            <a:normAutofit/>
          </a:bodyPr>
          <a:lstStyle/>
          <a:p>
            <a:pPr>
              <a:lnSpc>
                <a:spcPct val="150000"/>
              </a:lnSpc>
            </a:pPr>
            <a:r>
              <a:rPr lang="en-US" dirty="0"/>
              <a:t>Direct Cell Death</a:t>
            </a:r>
          </a:p>
          <a:p>
            <a:pPr>
              <a:lnSpc>
                <a:spcPct val="150000"/>
              </a:lnSpc>
            </a:pPr>
            <a:r>
              <a:rPr lang="en-US" dirty="0"/>
              <a:t>Inflammation</a:t>
            </a:r>
          </a:p>
          <a:p>
            <a:pPr>
              <a:lnSpc>
                <a:spcPct val="150000"/>
              </a:lnSpc>
            </a:pPr>
            <a:r>
              <a:rPr lang="en-US" dirty="0"/>
              <a:t>Oxidative stress</a:t>
            </a:r>
          </a:p>
          <a:p>
            <a:pPr>
              <a:lnSpc>
                <a:spcPct val="150000"/>
              </a:lnSpc>
            </a:pPr>
            <a:r>
              <a:rPr lang="en-US" dirty="0"/>
              <a:t>Increased fatty acid production</a:t>
            </a:r>
          </a:p>
          <a:p>
            <a:pPr>
              <a:lnSpc>
                <a:spcPct val="150000"/>
              </a:lnSpc>
            </a:pPr>
            <a:endParaRPr lang="en-US" dirty="0"/>
          </a:p>
        </p:txBody>
      </p:sp>
      <p:sp>
        <p:nvSpPr>
          <p:cNvPr id="4" name="AutoShape 12" descr="An external file that holds a picture, illustration, etc.&#10;Object name is nihms-506353-f0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An external file that holds a picture, illustration, etc.&#10;Object name is nihms-506353-f000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482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Road To Liver Failure</a:t>
            </a:r>
          </a:p>
        </p:txBody>
      </p:sp>
      <p:pic>
        <p:nvPicPr>
          <p:cNvPr id="5122" name="Picture 2" descr="Image result for hepatotoxicity of alcoho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433261" cy="482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8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Cirrhosis Of The Liver</a:t>
            </a:r>
          </a:p>
        </p:txBody>
      </p:sp>
      <p:pic>
        <p:nvPicPr>
          <p:cNvPr id="6"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879" y="1389992"/>
            <a:ext cx="7388042" cy="309267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Image result for development of cirrhosis"/>
          <p:cNvPicPr>
            <a:picLocks noChangeAspect="1" noChangeArrowheads="1"/>
          </p:cNvPicPr>
          <p:nvPr/>
        </p:nvPicPr>
        <p:blipFill rotWithShape="1">
          <a:blip r:embed="rId3">
            <a:extLst>
              <a:ext uri="{28A0092B-C50C-407E-A947-70E740481C1C}">
                <a14:useLocalDpi xmlns:a14="http://schemas.microsoft.com/office/drawing/2010/main" val="0"/>
              </a:ext>
            </a:extLst>
          </a:blip>
          <a:srcRect l="15032" t="23441" b="15055"/>
          <a:stretch/>
        </p:blipFill>
        <p:spPr bwMode="auto">
          <a:xfrm>
            <a:off x="580143" y="4617511"/>
            <a:ext cx="8101514" cy="224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6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 t="13094" r="51622" b="12031"/>
          <a:stretch/>
        </p:blipFill>
        <p:spPr bwMode="auto">
          <a:xfrm>
            <a:off x="310055" y="1066800"/>
            <a:ext cx="4180490" cy="49780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esophageal varices"/>
          <p:cNvPicPr>
            <a:picLocks noChangeAspect="1" noChangeArrowheads="1"/>
          </p:cNvPicPr>
          <p:nvPr/>
        </p:nvPicPr>
        <p:blipFill rotWithShape="1">
          <a:blip r:embed="rId3">
            <a:extLst>
              <a:ext uri="{28A0092B-C50C-407E-A947-70E740481C1C}">
                <a14:useLocalDpi xmlns:a14="http://schemas.microsoft.com/office/drawing/2010/main" val="0"/>
              </a:ext>
            </a:extLst>
          </a:blip>
          <a:srcRect l="49764" t="6921"/>
          <a:stretch/>
        </p:blipFill>
        <p:spPr bwMode="auto">
          <a:xfrm>
            <a:off x="4953000" y="3216167"/>
            <a:ext cx="2752085" cy="28036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0534"/>
            <a:ext cx="3313730" cy="28141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94290" y="228600"/>
            <a:ext cx="4191000" cy="1143000"/>
          </a:xfrm>
        </p:spPr>
        <p:txBody>
          <a:bodyPr>
            <a:normAutofit fontScale="90000"/>
          </a:bodyPr>
          <a:lstStyle/>
          <a:p>
            <a:r>
              <a:rPr lang="en-US" dirty="0"/>
              <a:t>Esophageal Varices</a:t>
            </a:r>
          </a:p>
        </p:txBody>
      </p:sp>
      <p:sp>
        <p:nvSpPr>
          <p:cNvPr id="7" name="TextBox 6"/>
          <p:cNvSpPr txBox="1"/>
          <p:nvPr/>
        </p:nvSpPr>
        <p:spPr>
          <a:xfrm>
            <a:off x="609600" y="6052710"/>
            <a:ext cx="7878888" cy="707886"/>
          </a:xfrm>
          <a:prstGeom prst="rect">
            <a:avLst/>
          </a:prstGeom>
          <a:noFill/>
          <a:ln w="57150">
            <a:solidFill>
              <a:srgbClr val="FF0000"/>
            </a:solidFill>
          </a:ln>
        </p:spPr>
        <p:txBody>
          <a:bodyPr wrap="none" rtlCol="0">
            <a:spAutoFit/>
          </a:bodyPr>
          <a:lstStyle/>
          <a:p>
            <a:r>
              <a:rPr lang="en-US" sz="4000" b="1" dirty="0">
                <a:solidFill>
                  <a:srgbClr val="FF0000"/>
                </a:solidFill>
              </a:rPr>
              <a:t>Can Cause Life Threatening Bleeding</a:t>
            </a:r>
          </a:p>
        </p:txBody>
      </p:sp>
    </p:spTree>
    <p:extLst>
      <p:ext uri="{BB962C8B-B14F-4D97-AF65-F5344CB8AC3E}">
        <p14:creationId xmlns:p14="http://schemas.microsoft.com/office/powerpoint/2010/main" val="3077212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Alcoholic Ketoacidosis</a:t>
            </a:r>
          </a:p>
        </p:txBody>
      </p:sp>
      <p:sp>
        <p:nvSpPr>
          <p:cNvPr id="3" name="Content Placeholder 2"/>
          <p:cNvSpPr>
            <a:spLocks noGrp="1"/>
          </p:cNvSpPr>
          <p:nvPr>
            <p:ph idx="1"/>
          </p:nvPr>
        </p:nvSpPr>
        <p:spPr>
          <a:xfrm>
            <a:off x="152400" y="1272420"/>
            <a:ext cx="4267200" cy="5454542"/>
          </a:xfrm>
        </p:spPr>
        <p:txBody>
          <a:bodyPr>
            <a:noAutofit/>
          </a:bodyPr>
          <a:lstStyle/>
          <a:p>
            <a:r>
              <a:rPr lang="en-US" sz="2800" dirty="0"/>
              <a:t>Ethanol is oxidized</a:t>
            </a:r>
          </a:p>
          <a:p>
            <a:pPr lvl="1"/>
            <a:r>
              <a:rPr lang="en-US" sz="2400" dirty="0"/>
              <a:t>Makes NADH and BHB</a:t>
            </a:r>
          </a:p>
          <a:p>
            <a:pPr lvl="1"/>
            <a:r>
              <a:rPr lang="en-US" sz="2400" dirty="0"/>
              <a:t>Uses thiamine stores</a:t>
            </a:r>
          </a:p>
          <a:p>
            <a:endParaRPr lang="en-US" sz="2000" dirty="0"/>
          </a:p>
          <a:p>
            <a:r>
              <a:rPr lang="en-US" sz="2800" dirty="0"/>
              <a:t>Reduced nutrient intake</a:t>
            </a:r>
          </a:p>
          <a:p>
            <a:pPr lvl="1"/>
            <a:r>
              <a:rPr lang="en-US" sz="2400" dirty="0"/>
              <a:t>Sugar stores are used up</a:t>
            </a:r>
          </a:p>
          <a:p>
            <a:pPr lvl="1"/>
            <a:r>
              <a:rPr lang="en-US" sz="2400" dirty="0"/>
              <a:t>Ketones are produced</a:t>
            </a:r>
            <a:endParaRPr lang="en-US" sz="2000" dirty="0"/>
          </a:p>
          <a:p>
            <a:pPr lvl="1"/>
            <a:endParaRPr lang="en-US" sz="2000" dirty="0"/>
          </a:p>
          <a:p>
            <a:r>
              <a:rPr lang="en-US" sz="2800" dirty="0"/>
              <a:t>Dehydration impairs ketone excretion</a:t>
            </a:r>
          </a:p>
          <a:p>
            <a:pPr lvl="1"/>
            <a:r>
              <a:rPr lang="en-US" sz="2400" dirty="0"/>
              <a:t>Acid build up in blood</a:t>
            </a:r>
          </a:p>
        </p:txBody>
      </p:sp>
      <p:grpSp>
        <p:nvGrpSpPr>
          <p:cNvPr id="5" name="Group 4"/>
          <p:cNvGrpSpPr/>
          <p:nvPr/>
        </p:nvGrpSpPr>
        <p:grpSpPr>
          <a:xfrm>
            <a:off x="4191000" y="1649361"/>
            <a:ext cx="4812698" cy="4980039"/>
            <a:chOff x="4191000" y="1649361"/>
            <a:chExt cx="4812698" cy="4980039"/>
          </a:xfrm>
        </p:grpSpPr>
        <p:pic>
          <p:nvPicPr>
            <p:cNvPr id="6146" name="Picture 2" descr="Image result for alcohol abuse and ketoacidosis&quot;"/>
            <p:cNvPicPr>
              <a:picLocks noChangeAspect="1" noChangeArrowheads="1"/>
            </p:cNvPicPr>
            <p:nvPr/>
          </p:nvPicPr>
          <p:blipFill rotWithShape="1">
            <a:blip r:embed="rId2">
              <a:extLst>
                <a:ext uri="{28A0092B-C50C-407E-A947-70E740481C1C}">
                  <a14:useLocalDpi xmlns:a14="http://schemas.microsoft.com/office/drawing/2010/main" val="0"/>
                </a:ext>
              </a:extLst>
            </a:blip>
            <a:srcRect t="6248"/>
            <a:stretch/>
          </p:blipFill>
          <p:spPr bwMode="auto">
            <a:xfrm>
              <a:off x="4191000" y="1649361"/>
              <a:ext cx="4812698" cy="4593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97349" y="5181600"/>
              <a:ext cx="2394251"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4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Pancreatitis</a:t>
            </a:r>
          </a:p>
        </p:txBody>
      </p:sp>
      <p:pic>
        <p:nvPicPr>
          <p:cNvPr id="8196" name="Picture 4" descr="Image result for alcoholic pancreatiti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9592" r="32731"/>
          <a:stretch/>
        </p:blipFill>
        <p:spPr bwMode="auto">
          <a:xfrm>
            <a:off x="1905000" y="1600200"/>
            <a:ext cx="5486400" cy="36989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0" y="3048000"/>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04800" y="5486400"/>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Epigastric pain with nausea and vomiting</a:t>
            </a:r>
          </a:p>
        </p:txBody>
      </p:sp>
    </p:spTree>
    <p:extLst>
      <p:ext uri="{BB962C8B-B14F-4D97-AF65-F5344CB8AC3E}">
        <p14:creationId xmlns:p14="http://schemas.microsoft.com/office/powerpoint/2010/main" val="11432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Holiday Heart Syndrome</a:t>
            </a:r>
          </a:p>
        </p:txBody>
      </p:sp>
      <p:pic>
        <p:nvPicPr>
          <p:cNvPr id="2052" name="Picture 4" descr="Image result for holiday heart syndrom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6012799" cy="40005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715000"/>
            <a:ext cx="8534400" cy="1077218"/>
          </a:xfrm>
          <a:prstGeom prst="rect">
            <a:avLst/>
          </a:prstGeom>
          <a:noFill/>
        </p:spPr>
        <p:txBody>
          <a:bodyPr wrap="square" rtlCol="0">
            <a:spAutoFit/>
          </a:bodyPr>
          <a:lstStyle/>
          <a:p>
            <a:pPr algn="ctr"/>
            <a:r>
              <a:rPr lang="en-US" sz="3200" dirty="0"/>
              <a:t>Binge Drinking Can Cause Arrhythmias In Otherwise Healthy Hearts</a:t>
            </a:r>
          </a:p>
        </p:txBody>
      </p:sp>
    </p:spTree>
    <p:extLst>
      <p:ext uri="{BB962C8B-B14F-4D97-AF65-F5344CB8AC3E}">
        <p14:creationId xmlns:p14="http://schemas.microsoft.com/office/powerpoint/2010/main" val="369018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Related Death by County</a:t>
            </a:r>
          </a:p>
        </p:txBody>
      </p:sp>
      <p:sp>
        <p:nvSpPr>
          <p:cNvPr id="3" name="Content Placeholder 2"/>
          <p:cNvSpPr>
            <a:spLocks noGrp="1"/>
          </p:cNvSpPr>
          <p:nvPr>
            <p:ph idx="1"/>
          </p:nvPr>
        </p:nvSpPr>
        <p:spPr/>
        <p:txBody>
          <a:bodyPr/>
          <a:lstStyle/>
          <a:p>
            <a:endParaRPr lang="en-US"/>
          </a:p>
        </p:txBody>
      </p:sp>
      <p:pic>
        <p:nvPicPr>
          <p:cNvPr id="3074" name="Picture 2" descr="supplement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8" y="1524000"/>
            <a:ext cx="898420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9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Dilated Cardiomyopathy</a:t>
            </a: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542724"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8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Alcohol Decreases Testosterone Levels</a:t>
            </a:r>
          </a:p>
        </p:txBody>
      </p:sp>
      <p:sp>
        <p:nvSpPr>
          <p:cNvPr id="3" name="Content Placeholder 2"/>
          <p:cNvSpPr>
            <a:spLocks noGrp="1"/>
          </p:cNvSpPr>
          <p:nvPr>
            <p:ph idx="1"/>
          </p:nvPr>
        </p:nvSpPr>
        <p:spPr>
          <a:xfrm>
            <a:off x="228600" y="1561606"/>
            <a:ext cx="3733800" cy="4525963"/>
          </a:xfrm>
        </p:spPr>
        <p:txBody>
          <a:bodyPr>
            <a:normAutofit fontScale="92500" lnSpcReduction="20000"/>
          </a:bodyPr>
          <a:lstStyle/>
          <a:p>
            <a:r>
              <a:rPr lang="en-US" dirty="0"/>
              <a:t>Directly toxic to testicular cells	</a:t>
            </a:r>
          </a:p>
          <a:p>
            <a:pPr lvl="1"/>
            <a:r>
              <a:rPr lang="en-US" dirty="0"/>
              <a:t>Testicular atrophy</a:t>
            </a:r>
          </a:p>
          <a:p>
            <a:pPr lvl="1"/>
            <a:r>
              <a:rPr lang="en-US" dirty="0"/>
              <a:t>Low testosterone</a:t>
            </a:r>
          </a:p>
          <a:p>
            <a:pPr lvl="1"/>
            <a:r>
              <a:rPr lang="en-US" dirty="0"/>
              <a:t>Low sperm counts</a:t>
            </a:r>
          </a:p>
          <a:p>
            <a:pPr lvl="1"/>
            <a:endParaRPr lang="en-US" dirty="0"/>
          </a:p>
          <a:p>
            <a:r>
              <a:rPr lang="en-US" dirty="0"/>
              <a:t>Disrupts hormone production in the hypothalamus</a:t>
            </a:r>
          </a:p>
          <a:p>
            <a:pPr lvl="1"/>
            <a:r>
              <a:rPr lang="en-US" dirty="0"/>
              <a:t>Gynecomastia</a:t>
            </a:r>
          </a:p>
          <a:p>
            <a:pPr lvl="1"/>
            <a:r>
              <a:rPr lang="en-US" dirty="0"/>
              <a:t>Increased estrogen </a:t>
            </a:r>
          </a:p>
          <a:p>
            <a:endParaRPr lang="en-US" dirty="0"/>
          </a:p>
        </p:txBody>
      </p:sp>
      <p:pic>
        <p:nvPicPr>
          <p:cNvPr id="15362" name="Picture 2" descr="Cartoon illustration showing signs and symptoms of low testosterone"/>
          <p:cNvPicPr>
            <a:picLocks noChangeAspect="1" noChangeArrowheads="1"/>
          </p:cNvPicPr>
          <p:nvPr/>
        </p:nvPicPr>
        <p:blipFill rotWithShape="1">
          <a:blip r:embed="rId2">
            <a:extLst>
              <a:ext uri="{28A0092B-C50C-407E-A947-70E740481C1C}">
                <a14:useLocalDpi xmlns:a14="http://schemas.microsoft.com/office/drawing/2010/main" val="0"/>
              </a:ext>
            </a:extLst>
          </a:blip>
          <a:srcRect r="53871" b="27035"/>
          <a:stretch/>
        </p:blipFill>
        <p:spPr bwMode="auto">
          <a:xfrm>
            <a:off x="4113453" y="1371600"/>
            <a:ext cx="4617592" cy="486623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30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Wernicke’s Encephalopathy</a:t>
            </a:r>
          </a:p>
        </p:txBody>
      </p:sp>
      <p:sp>
        <p:nvSpPr>
          <p:cNvPr id="3" name="Content Placeholder 2"/>
          <p:cNvSpPr>
            <a:spLocks noGrp="1"/>
          </p:cNvSpPr>
          <p:nvPr>
            <p:ph idx="1"/>
          </p:nvPr>
        </p:nvSpPr>
        <p:spPr>
          <a:xfrm>
            <a:off x="460375" y="5486400"/>
            <a:ext cx="8229600" cy="944563"/>
          </a:xfrm>
        </p:spPr>
        <p:txBody>
          <a:bodyPr>
            <a:noAutofit/>
          </a:bodyPr>
          <a:lstStyle/>
          <a:p>
            <a:pPr marL="0" indent="0" algn="ctr">
              <a:buNone/>
            </a:pPr>
            <a:r>
              <a:rPr lang="en-US" sz="3600" dirty="0"/>
              <a:t>Ataxia, double or blurry vision, Confusion, Impaired short term memory</a:t>
            </a:r>
          </a:p>
          <a:p>
            <a:pPr marL="0" indent="0" algn="ctr">
              <a:buNone/>
            </a:pPr>
            <a:endParaRPr lang="en-US" sz="3600" dirty="0"/>
          </a:p>
        </p:txBody>
      </p:sp>
      <p:sp>
        <p:nvSpPr>
          <p:cNvPr id="4" name="AutoShape 2" descr="https://www-nejm-org.libproxy.unm.edu/na101/home/literatum/publisher/mms/journals/content/nejm/2005/nejm_2005.352.issue-19/nejmicm040862/production/images/img_lar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nejm-org.libproxy.unm.edu/na101/home/literatum/publisher/mms/journals/content/nejm/2005/nejm_2005.352.issue-19/nejmicm040862/production/images/img_lar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1817" t="32245" r="37611" b="28724"/>
          <a:stretch/>
        </p:blipFill>
        <p:spPr bwMode="auto">
          <a:xfrm>
            <a:off x="307975" y="1629894"/>
            <a:ext cx="8521849" cy="369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thiamin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123" y="2057400"/>
            <a:ext cx="355073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Alcohol Effects On The Brain </a:t>
            </a:r>
          </a:p>
        </p:txBody>
      </p:sp>
      <p:sp>
        <p:nvSpPr>
          <p:cNvPr id="3" name="Content Placeholder 2"/>
          <p:cNvSpPr>
            <a:spLocks noGrp="1"/>
          </p:cNvSpPr>
          <p:nvPr>
            <p:ph idx="1"/>
          </p:nvPr>
        </p:nvSpPr>
        <p:spPr>
          <a:xfrm>
            <a:off x="152400" y="5486400"/>
            <a:ext cx="8839200" cy="1020763"/>
          </a:xfrm>
        </p:spPr>
        <p:txBody>
          <a:bodyPr>
            <a:noAutofit/>
          </a:bodyPr>
          <a:lstStyle/>
          <a:p>
            <a:pPr marL="0" indent="0" algn="ctr">
              <a:buNone/>
            </a:pPr>
            <a:r>
              <a:rPr lang="en-US" sz="4400" dirty="0"/>
              <a:t>Cortical and cerebellar atrophy, neuron loss</a:t>
            </a:r>
          </a:p>
        </p:txBody>
      </p:sp>
      <p:pic>
        <p:nvPicPr>
          <p:cNvPr id="12290" name="Picture 2" descr="Image result for cortical atrophy in alcoholics&quot;"/>
          <p:cNvPicPr>
            <a:picLocks noChangeAspect="1" noChangeArrowheads="1"/>
          </p:cNvPicPr>
          <p:nvPr/>
        </p:nvPicPr>
        <p:blipFill rotWithShape="1">
          <a:blip r:embed="rId2">
            <a:extLst>
              <a:ext uri="{28A0092B-C50C-407E-A947-70E740481C1C}">
                <a14:useLocalDpi xmlns:a14="http://schemas.microsoft.com/office/drawing/2010/main" val="0"/>
              </a:ext>
            </a:extLst>
          </a:blip>
          <a:srcRect t="20473"/>
          <a:stretch/>
        </p:blipFill>
        <p:spPr bwMode="auto">
          <a:xfrm>
            <a:off x="1676400" y="1604421"/>
            <a:ext cx="5976671" cy="359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72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Risk For Subdural Hemorrhage</a:t>
            </a:r>
          </a:p>
        </p:txBody>
      </p:sp>
      <p:pic>
        <p:nvPicPr>
          <p:cNvPr id="13314" name="Picture 2" descr="Image result for subdural hemorrhage in alcoholics&quot;"/>
          <p:cNvPicPr>
            <a:picLocks noChangeAspect="1" noChangeArrowheads="1"/>
          </p:cNvPicPr>
          <p:nvPr/>
        </p:nvPicPr>
        <p:blipFill rotWithShape="1">
          <a:blip r:embed="rId2">
            <a:extLst>
              <a:ext uri="{28A0092B-C50C-407E-A947-70E740481C1C}">
                <a14:useLocalDpi xmlns:a14="http://schemas.microsoft.com/office/drawing/2010/main" val="0"/>
              </a:ext>
            </a:extLst>
          </a:blip>
          <a:srcRect l="-43" t="5950" r="43" b="36932"/>
          <a:stretch/>
        </p:blipFill>
        <p:spPr bwMode="auto">
          <a:xfrm>
            <a:off x="439994" y="1447800"/>
            <a:ext cx="8200872" cy="39771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04800" y="5486400"/>
            <a:ext cx="8686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Frequent Falls and Brain Atrophy Cause Tearing Of Bridging Veins</a:t>
            </a:r>
          </a:p>
        </p:txBody>
      </p:sp>
    </p:spTree>
    <p:extLst>
      <p:ext uri="{BB962C8B-B14F-4D97-AF65-F5344CB8AC3E}">
        <p14:creationId xmlns:p14="http://schemas.microsoft.com/office/powerpoint/2010/main" val="623301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Chronic Alcohol Causes Insomnia and Sleep Disorders</a:t>
            </a:r>
          </a:p>
        </p:txBody>
      </p:sp>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829" y="1371600"/>
            <a:ext cx="6228542" cy="41448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28600" y="5685012"/>
            <a:ext cx="8763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Shown to worsen sleep apnea and interfere with sleep cycle</a:t>
            </a:r>
          </a:p>
        </p:txBody>
      </p:sp>
    </p:spTree>
    <p:extLst>
      <p:ext uri="{BB962C8B-B14F-4D97-AF65-F5344CB8AC3E}">
        <p14:creationId xmlns:p14="http://schemas.microsoft.com/office/powerpoint/2010/main" val="3273392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 Alcohol Use Worsens Depression</a:t>
            </a:r>
          </a:p>
        </p:txBody>
      </p:sp>
      <p:pic>
        <p:nvPicPr>
          <p:cNvPr id="14338" name="Picture 2" descr="Image result for depressed&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8069580" cy="45249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365" y="5562600"/>
            <a:ext cx="9097635" cy="1077218"/>
          </a:xfrm>
          <a:prstGeom prst="rect">
            <a:avLst/>
          </a:prstGeom>
          <a:solidFill>
            <a:schemeClr val="bg1"/>
          </a:solidFill>
          <a:ln w="38100">
            <a:solidFill>
              <a:srgbClr val="FF0000"/>
            </a:solidFill>
          </a:ln>
        </p:spPr>
        <p:txBody>
          <a:bodyPr wrap="square" rtlCol="0">
            <a:spAutoFit/>
          </a:bodyPr>
          <a:lstStyle/>
          <a:p>
            <a:pPr algn="ctr"/>
            <a:r>
              <a:rPr lang="en-US" sz="3200" b="1" dirty="0">
                <a:solidFill>
                  <a:srgbClr val="FF0000"/>
                </a:solidFill>
              </a:rPr>
              <a:t>People with alcohol dependence are 3.7 times more likely  to have major depressive disorder</a:t>
            </a:r>
          </a:p>
        </p:txBody>
      </p:sp>
    </p:spTree>
    <p:extLst>
      <p:ext uri="{BB962C8B-B14F-4D97-AF65-F5344CB8AC3E}">
        <p14:creationId xmlns:p14="http://schemas.microsoft.com/office/powerpoint/2010/main" val="1782399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stepping on to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47148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Am I Stepping On Toes?</a:t>
            </a:r>
          </a:p>
        </p:txBody>
      </p:sp>
    </p:spTree>
    <p:extLst>
      <p:ext uri="{BB962C8B-B14F-4D97-AF65-F5344CB8AC3E}">
        <p14:creationId xmlns:p14="http://schemas.microsoft.com/office/powerpoint/2010/main" val="353226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Introspection</a:t>
            </a:r>
          </a:p>
        </p:txBody>
      </p:sp>
      <p:pic>
        <p:nvPicPr>
          <p:cNvPr id="3074" name="Picture 2" descr="Image result for introspection"/>
          <p:cNvPicPr>
            <a:picLocks noChangeAspect="1" noChangeArrowheads="1"/>
          </p:cNvPicPr>
          <p:nvPr/>
        </p:nvPicPr>
        <p:blipFill rotWithShape="1">
          <a:blip r:embed="rId2">
            <a:extLst>
              <a:ext uri="{28A0092B-C50C-407E-A947-70E740481C1C}">
                <a14:useLocalDpi xmlns:a14="http://schemas.microsoft.com/office/drawing/2010/main" val="0"/>
              </a:ext>
            </a:extLst>
          </a:blip>
          <a:srcRect b="7839"/>
          <a:stretch/>
        </p:blipFill>
        <p:spPr bwMode="auto">
          <a:xfrm>
            <a:off x="1295400" y="1447800"/>
            <a:ext cx="6351649" cy="4419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5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Use These Resources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67" t="18092" r="34685" b="15844"/>
          <a:stretch/>
        </p:blipFill>
        <p:spPr bwMode="auto">
          <a:xfrm>
            <a:off x="1187948" y="1447800"/>
            <a:ext cx="6870815" cy="521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61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Chronic Disease Death </a:t>
            </a:r>
          </a:p>
        </p:txBody>
      </p:sp>
      <p:sp>
        <p:nvSpPr>
          <p:cNvPr id="3" name="Content Placeholder 2"/>
          <p:cNvSpPr>
            <a:spLocks noGrp="1"/>
          </p:cNvSpPr>
          <p:nvPr>
            <p:ph idx="1"/>
          </p:nvPr>
        </p:nvSpPr>
        <p:spPr/>
        <p:txBody>
          <a:bodyPr/>
          <a:lstStyle/>
          <a:p>
            <a:endParaRPr lang="en-US"/>
          </a:p>
        </p:txBody>
      </p:sp>
      <p:pic>
        <p:nvPicPr>
          <p:cNvPr id="4098" name="Picture 2" descr="supplement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33832"/>
            <a:ext cx="7711930" cy="481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9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noAutofit/>
          </a:bodyPr>
          <a:lstStyle/>
          <a:p>
            <a:r>
              <a:rPr lang="en-US" sz="7200" b="1" dirty="0"/>
              <a:t>Questions??</a:t>
            </a:r>
          </a:p>
        </p:txBody>
      </p:sp>
    </p:spTree>
    <p:extLst>
      <p:ext uri="{BB962C8B-B14F-4D97-AF65-F5344CB8AC3E}">
        <p14:creationId xmlns:p14="http://schemas.microsoft.com/office/powerpoint/2010/main" val="374993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1"/>
            <a:ext cx="9147803" cy="685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6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 y="0"/>
            <a:ext cx="91516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24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
            <a:ext cx="9147802" cy="685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77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Abuse</a:t>
            </a:r>
          </a:p>
        </p:txBody>
      </p:sp>
      <p:pic>
        <p:nvPicPr>
          <p:cNvPr id="4" name="Picture 2" descr="Image result for male symbol"/>
          <p:cNvPicPr>
            <a:picLocks noChangeAspect="1" noChangeArrowheads="1"/>
          </p:cNvPicPr>
          <p:nvPr/>
        </p:nvPicPr>
        <p:blipFill rotWithShape="1">
          <a:blip r:embed="rId2">
            <a:extLst>
              <a:ext uri="{28A0092B-C50C-407E-A947-70E740481C1C}">
                <a14:useLocalDpi xmlns:a14="http://schemas.microsoft.com/office/drawing/2010/main" val="0"/>
              </a:ext>
            </a:extLst>
          </a:blip>
          <a:srcRect l="8869" t="20437" r="50000" b="31429"/>
          <a:stretch/>
        </p:blipFill>
        <p:spPr bwMode="auto">
          <a:xfrm>
            <a:off x="990600" y="1201966"/>
            <a:ext cx="2432200" cy="3065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le symbol"/>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1743" b="31871"/>
          <a:stretch/>
        </p:blipFill>
        <p:spPr bwMode="auto">
          <a:xfrm>
            <a:off x="5029200" y="1447801"/>
            <a:ext cx="2917753" cy="2915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4482405"/>
            <a:ext cx="3200400" cy="1384995"/>
          </a:xfrm>
          <a:prstGeom prst="rect">
            <a:avLst/>
          </a:prstGeom>
          <a:noFill/>
        </p:spPr>
        <p:txBody>
          <a:bodyPr wrap="square" rtlCol="0">
            <a:spAutoFit/>
          </a:bodyPr>
          <a:lstStyle/>
          <a:p>
            <a:pPr algn="ctr"/>
            <a:r>
              <a:rPr lang="en-US" sz="2800" b="1" dirty="0"/>
              <a:t>14 drinks  per week or 4+ drinks per occasion</a:t>
            </a:r>
          </a:p>
        </p:txBody>
      </p:sp>
      <p:sp>
        <p:nvSpPr>
          <p:cNvPr id="8" name="TextBox 7"/>
          <p:cNvSpPr txBox="1"/>
          <p:nvPr/>
        </p:nvSpPr>
        <p:spPr>
          <a:xfrm>
            <a:off x="568400" y="4393787"/>
            <a:ext cx="3276600" cy="1384995"/>
          </a:xfrm>
          <a:prstGeom prst="rect">
            <a:avLst/>
          </a:prstGeom>
          <a:noFill/>
        </p:spPr>
        <p:txBody>
          <a:bodyPr wrap="square" rtlCol="0">
            <a:spAutoFit/>
          </a:bodyPr>
          <a:lstStyle/>
          <a:p>
            <a:pPr algn="ctr"/>
            <a:r>
              <a:rPr lang="en-US" sz="2800" b="1" dirty="0"/>
              <a:t>7 drinks  per week or 3+ drinks per occasion</a:t>
            </a:r>
          </a:p>
        </p:txBody>
      </p:sp>
    </p:spTree>
    <p:extLst>
      <p:ext uri="{BB962C8B-B14F-4D97-AF65-F5344CB8AC3E}">
        <p14:creationId xmlns:p14="http://schemas.microsoft.com/office/powerpoint/2010/main" val="424222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4667</TotalTime>
  <Words>1151</Words>
  <Application>Microsoft Office PowerPoint</Application>
  <PresentationFormat>On-screen Show (4:3)</PresentationFormat>
  <Paragraphs>139</Paragraphs>
  <Slides>50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Alcohol Abuse And Withdrawal</vt:lpstr>
      <vt:lpstr>We Have A Problem</vt:lpstr>
      <vt:lpstr>PowerPoint Presentation</vt:lpstr>
      <vt:lpstr>Alcohol Related Death by County</vt:lpstr>
      <vt:lpstr>Alcohol Chronic Disease Death </vt:lpstr>
      <vt:lpstr>PowerPoint Presentation</vt:lpstr>
      <vt:lpstr>PowerPoint Presentation</vt:lpstr>
      <vt:lpstr>PowerPoint Presentation</vt:lpstr>
      <vt:lpstr>Definition of Abuse</vt:lpstr>
      <vt:lpstr>What Is A Drink?</vt:lpstr>
      <vt:lpstr>Screening Questions</vt:lpstr>
      <vt:lpstr>Alcohol Dependence Is A Disease</vt:lpstr>
      <vt:lpstr>Alcohol Binds the GABA Receptor Which Is Inhibitory</vt:lpstr>
      <vt:lpstr>PowerPoint Presentation</vt:lpstr>
      <vt:lpstr>GABA Receptor Sensitivity Reduced By Continual Stimulation</vt:lpstr>
      <vt:lpstr>It’s All About Balance</vt:lpstr>
      <vt:lpstr>NMDA Receptors Are Excitatory The Main Neurotransmitter is Glutamate</vt:lpstr>
      <vt:lpstr>Homeostasis</vt:lpstr>
      <vt:lpstr>NMDA Receptor Becomes More Sensitive in Alcohol Dependence</vt:lpstr>
      <vt:lpstr>Acute Withdrawal</vt:lpstr>
      <vt:lpstr>Alcohol Withdrawal Can Kill People</vt:lpstr>
      <vt:lpstr>Withdrawal Signs And Symptoms</vt:lpstr>
      <vt:lpstr>Delirium Tremens</vt:lpstr>
      <vt:lpstr>PowerPoint Presentation</vt:lpstr>
      <vt:lpstr>Benzos Treat Withdrawal</vt:lpstr>
      <vt:lpstr>Other Consequences Of Alcohol Abuse</vt:lpstr>
      <vt:lpstr>Chronic Alcohol Use Causes Nutritional Deficiencies</vt:lpstr>
      <vt:lpstr>Vitamin A Deficiency</vt:lpstr>
      <vt:lpstr>Vitamin C Deficiency</vt:lpstr>
      <vt:lpstr>Electrolyte Deficiencies Can Cause Sudden Cardiac Death</vt:lpstr>
      <vt:lpstr>Folate Deficiency and Anemia</vt:lpstr>
      <vt:lpstr>Gastritis and Peptic Ulcers</vt:lpstr>
      <vt:lpstr>Alcohol Effects On The Liver</vt:lpstr>
      <vt:lpstr>The Road To Liver Failure</vt:lpstr>
      <vt:lpstr>Cirrhosis Of The Liver</vt:lpstr>
      <vt:lpstr>Esophageal Varices</vt:lpstr>
      <vt:lpstr>Alcoholic Ketoacidosis</vt:lpstr>
      <vt:lpstr>Pancreatitis</vt:lpstr>
      <vt:lpstr>Holiday Heart Syndrome</vt:lpstr>
      <vt:lpstr>Dilated Cardiomyopathy</vt:lpstr>
      <vt:lpstr>Alcohol Decreases Testosterone Levels</vt:lpstr>
      <vt:lpstr>Wernicke’s Encephalopathy</vt:lpstr>
      <vt:lpstr>Chronic Alcohol Effects On The Brain </vt:lpstr>
      <vt:lpstr>High Risk For Subdural Hemorrhage</vt:lpstr>
      <vt:lpstr>Chronic Alcohol Causes Insomnia and Sleep Disorders</vt:lpstr>
      <vt:lpstr>Chronic Alcohol Use Worsens Depression</vt:lpstr>
      <vt:lpstr>Am I Stepping On Toes?</vt:lpstr>
      <vt:lpstr>Time For Introspection</vt:lpstr>
      <vt:lpstr>Please Use These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Abuse and Withdrawal</dc:title>
  <dc:creator>Owner</dc:creator>
  <cp:lastModifiedBy>kim pruett</cp:lastModifiedBy>
  <cp:revision>122</cp:revision>
  <dcterms:created xsi:type="dcterms:W3CDTF">2006-08-16T00:00:00Z</dcterms:created>
  <dcterms:modified xsi:type="dcterms:W3CDTF">2023-01-19T14:51:42Z</dcterms:modified>
</cp:coreProperties>
</file>