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65"/>
  </p:notesMasterIdLst>
  <p:sldIdLst>
    <p:sldId id="338" r:id="rId5"/>
    <p:sldId id="339" r:id="rId6"/>
    <p:sldId id="340" r:id="rId7"/>
    <p:sldId id="341" r:id="rId8"/>
    <p:sldId id="396" r:id="rId9"/>
    <p:sldId id="397" r:id="rId10"/>
    <p:sldId id="342" r:id="rId11"/>
    <p:sldId id="343" r:id="rId12"/>
    <p:sldId id="344" r:id="rId13"/>
    <p:sldId id="345" r:id="rId14"/>
    <p:sldId id="346" r:id="rId15"/>
    <p:sldId id="363" r:id="rId16"/>
    <p:sldId id="379" r:id="rId17"/>
    <p:sldId id="382" r:id="rId18"/>
    <p:sldId id="385" r:id="rId19"/>
    <p:sldId id="383" r:id="rId20"/>
    <p:sldId id="387" r:id="rId21"/>
    <p:sldId id="359" r:id="rId22"/>
    <p:sldId id="386" r:id="rId23"/>
    <p:sldId id="378" r:id="rId24"/>
    <p:sldId id="389" r:id="rId25"/>
    <p:sldId id="384" r:id="rId26"/>
    <p:sldId id="388" r:id="rId27"/>
    <p:sldId id="347" r:id="rId28"/>
    <p:sldId id="367" r:id="rId29"/>
    <p:sldId id="368" r:id="rId30"/>
    <p:sldId id="349" r:id="rId31"/>
    <p:sldId id="372" r:id="rId32"/>
    <p:sldId id="351" r:id="rId33"/>
    <p:sldId id="350" r:id="rId34"/>
    <p:sldId id="371" r:id="rId35"/>
    <p:sldId id="370" r:id="rId36"/>
    <p:sldId id="361" r:id="rId37"/>
    <p:sldId id="352" r:id="rId38"/>
    <p:sldId id="348" r:id="rId39"/>
    <p:sldId id="373" r:id="rId40"/>
    <p:sldId id="355" r:id="rId41"/>
    <p:sldId id="364" r:id="rId42"/>
    <p:sldId id="362" r:id="rId43"/>
    <p:sldId id="360" r:id="rId44"/>
    <p:sldId id="369" r:id="rId45"/>
    <p:sldId id="353" r:id="rId46"/>
    <p:sldId id="375" r:id="rId47"/>
    <p:sldId id="358" r:id="rId48"/>
    <p:sldId id="377" r:id="rId49"/>
    <p:sldId id="374" r:id="rId50"/>
    <p:sldId id="380" r:id="rId51"/>
    <p:sldId id="381" r:id="rId52"/>
    <p:sldId id="356" r:id="rId53"/>
    <p:sldId id="365" r:id="rId54"/>
    <p:sldId id="376" r:id="rId55"/>
    <p:sldId id="366" r:id="rId56"/>
    <p:sldId id="357" r:id="rId57"/>
    <p:sldId id="354" r:id="rId58"/>
    <p:sldId id="390" r:id="rId59"/>
    <p:sldId id="395" r:id="rId60"/>
    <p:sldId id="391" r:id="rId61"/>
    <p:sldId id="394" r:id="rId62"/>
    <p:sldId id="392" r:id="rId63"/>
    <p:sldId id="393" r:id="rId6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00"/>
    <a:srgbClr val="990033"/>
    <a:srgbClr val="CC0000"/>
    <a:srgbClr val="FFFF99"/>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35918-E694-4D58-9884-0549FF422B3A}" v="51" dt="2023-01-24T16:43:46.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088" autoAdjust="0"/>
    <p:restoredTop sz="93062" autoAdjust="0"/>
  </p:normalViewPr>
  <p:slideViewPr>
    <p:cSldViewPr snapToGrid="0">
      <p:cViewPr varScale="1">
        <p:scale>
          <a:sx n="153" d="100"/>
          <a:sy n="153" d="100"/>
        </p:scale>
        <p:origin x="92" y="236"/>
      </p:cViewPr>
      <p:guideLst/>
    </p:cSldViewPr>
  </p:slideViewPr>
  <p:notesTextViewPr>
    <p:cViewPr>
      <p:scale>
        <a:sx n="3" d="2"/>
        <a:sy n="3" d="2"/>
      </p:scale>
      <p:origin x="0" y="0"/>
    </p:cViewPr>
  </p:notesTextViewPr>
  <p:sorterViewPr>
    <p:cViewPr varScale="1">
      <p:scale>
        <a:sx n="100" d="100"/>
        <a:sy n="100" d="100"/>
      </p:scale>
      <p:origin x="0" y="-8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82554-7ADD-4F5B-883E-01C7A0C4DE61}" type="doc">
      <dgm:prSet loTypeId="urn:microsoft.com/office/officeart/2005/8/layout/arrow2" loCatId="process" qsTypeId="urn:microsoft.com/office/officeart/2005/8/quickstyle/simple1" qsCatId="simple" csTypeId="urn:microsoft.com/office/officeart/2005/8/colors/accent1_2" csCatId="accent1" phldr="1"/>
      <dgm:spPr/>
    </dgm:pt>
    <dgm:pt modelId="{1746A124-3313-4901-9491-50288FF3DDCD}">
      <dgm:prSet phldrT="[Text]"/>
      <dgm:spPr/>
      <dgm:t>
        <a:bodyPr/>
        <a:lstStyle/>
        <a:p>
          <a:r>
            <a:rPr lang="en-US" dirty="0">
              <a:solidFill>
                <a:schemeClr val="tx1"/>
              </a:solidFill>
            </a:rPr>
            <a:t>Engagement</a:t>
          </a:r>
        </a:p>
      </dgm:t>
    </dgm:pt>
    <dgm:pt modelId="{27AB8E02-D9F3-482D-A3C0-5FA7720DB7B2}" type="parTrans" cxnId="{4DF24D7A-1D3F-498A-9958-1B0A54F45849}">
      <dgm:prSet/>
      <dgm:spPr/>
      <dgm:t>
        <a:bodyPr/>
        <a:lstStyle/>
        <a:p>
          <a:endParaRPr lang="en-US"/>
        </a:p>
      </dgm:t>
    </dgm:pt>
    <dgm:pt modelId="{F2A2F499-89E1-445A-BF8B-07AA7B073DF8}" type="sibTrans" cxnId="{4DF24D7A-1D3F-498A-9958-1B0A54F45849}">
      <dgm:prSet/>
      <dgm:spPr/>
      <dgm:t>
        <a:bodyPr/>
        <a:lstStyle/>
        <a:p>
          <a:endParaRPr lang="en-US"/>
        </a:p>
      </dgm:t>
    </dgm:pt>
    <dgm:pt modelId="{7BD2C475-9D2C-4F95-847C-87AB597BB0AD}">
      <dgm:prSet phldrT="[Text]"/>
      <dgm:spPr/>
      <dgm:t>
        <a:bodyPr/>
        <a:lstStyle/>
        <a:p>
          <a:r>
            <a:rPr lang="en-US" dirty="0">
              <a:solidFill>
                <a:schemeClr val="tx1"/>
              </a:solidFill>
            </a:rPr>
            <a:t>Assessment</a:t>
          </a:r>
          <a:r>
            <a:rPr lang="en-US" dirty="0"/>
            <a:t> </a:t>
          </a:r>
        </a:p>
      </dgm:t>
    </dgm:pt>
    <dgm:pt modelId="{074DD046-8A1A-4FDE-8298-E90AAD70E782}" type="parTrans" cxnId="{67E043F4-F8B4-4C3E-A12D-95C2EDD799B7}">
      <dgm:prSet/>
      <dgm:spPr/>
      <dgm:t>
        <a:bodyPr/>
        <a:lstStyle/>
        <a:p>
          <a:endParaRPr lang="en-US"/>
        </a:p>
      </dgm:t>
    </dgm:pt>
    <dgm:pt modelId="{F1EBDFF4-C706-4C97-BBD3-8A76501BC782}" type="sibTrans" cxnId="{67E043F4-F8B4-4C3E-A12D-95C2EDD799B7}">
      <dgm:prSet/>
      <dgm:spPr/>
      <dgm:t>
        <a:bodyPr/>
        <a:lstStyle/>
        <a:p>
          <a:endParaRPr lang="en-US"/>
        </a:p>
      </dgm:t>
    </dgm:pt>
    <dgm:pt modelId="{7DBB732F-8486-4101-8D90-D85A8D0D4A39}">
      <dgm:prSet phldrT="[Text]"/>
      <dgm:spPr/>
      <dgm:t>
        <a:bodyPr/>
        <a:lstStyle/>
        <a:p>
          <a:r>
            <a:rPr lang="en-US" dirty="0"/>
            <a:t>Treatment(s)</a:t>
          </a:r>
        </a:p>
      </dgm:t>
    </dgm:pt>
    <dgm:pt modelId="{123EF7A0-9603-400E-87A3-0860F325F95E}" type="parTrans" cxnId="{6C3C7AEE-2FA5-4329-9945-056F25E6C574}">
      <dgm:prSet/>
      <dgm:spPr/>
      <dgm:t>
        <a:bodyPr/>
        <a:lstStyle/>
        <a:p>
          <a:endParaRPr lang="en-US"/>
        </a:p>
      </dgm:t>
    </dgm:pt>
    <dgm:pt modelId="{BE84CD24-846E-41DE-9219-07A4115A4682}" type="sibTrans" cxnId="{6C3C7AEE-2FA5-4329-9945-056F25E6C574}">
      <dgm:prSet/>
      <dgm:spPr/>
      <dgm:t>
        <a:bodyPr/>
        <a:lstStyle/>
        <a:p>
          <a:endParaRPr lang="en-US"/>
        </a:p>
      </dgm:t>
    </dgm:pt>
    <dgm:pt modelId="{9D3B3318-7BE1-4397-BC78-D7321CE0F4D9}" type="pres">
      <dgm:prSet presAssocID="{61F82554-7ADD-4F5B-883E-01C7A0C4DE61}" presName="arrowDiagram" presStyleCnt="0">
        <dgm:presLayoutVars>
          <dgm:chMax val="5"/>
          <dgm:dir/>
          <dgm:resizeHandles val="exact"/>
        </dgm:presLayoutVars>
      </dgm:prSet>
      <dgm:spPr/>
    </dgm:pt>
    <dgm:pt modelId="{57071796-A1C2-457F-BE3A-A76F0004EE4D}" type="pres">
      <dgm:prSet presAssocID="{61F82554-7ADD-4F5B-883E-01C7A0C4DE61}" presName="arrow" presStyleLbl="bgShp" presStyleIdx="0" presStyleCnt="1" custLinFactNeighborX="-2657" custLinFactNeighborY="854"/>
      <dgm:spPr/>
    </dgm:pt>
    <dgm:pt modelId="{59B70628-4E00-4CAD-AB0E-4CFC5BA8227B}" type="pres">
      <dgm:prSet presAssocID="{61F82554-7ADD-4F5B-883E-01C7A0C4DE61}" presName="arrowDiagram3" presStyleCnt="0"/>
      <dgm:spPr/>
    </dgm:pt>
    <dgm:pt modelId="{084EE1AC-23EA-4E46-A1D3-8D23966377A8}" type="pres">
      <dgm:prSet presAssocID="{1746A124-3313-4901-9491-50288FF3DDCD}" presName="bullet3a" presStyleLbl="node1" presStyleIdx="0" presStyleCnt="3"/>
      <dgm:spPr>
        <a:solidFill>
          <a:srgbClr val="800000"/>
        </a:solidFill>
        <a:ln>
          <a:solidFill>
            <a:srgbClr val="800000"/>
          </a:solidFill>
        </a:ln>
      </dgm:spPr>
    </dgm:pt>
    <dgm:pt modelId="{CD09C68F-AD90-48C6-AB1E-32A44F51E09A}" type="pres">
      <dgm:prSet presAssocID="{1746A124-3313-4901-9491-50288FF3DDCD}" presName="textBox3a" presStyleLbl="revTx" presStyleIdx="0" presStyleCnt="3" custLinFactNeighborX="19635" custLinFactNeighborY="21210">
        <dgm:presLayoutVars>
          <dgm:bulletEnabled val="1"/>
        </dgm:presLayoutVars>
      </dgm:prSet>
      <dgm:spPr/>
    </dgm:pt>
    <dgm:pt modelId="{9DFD9FFB-7C73-4AAA-AB3B-9F5B233166CD}" type="pres">
      <dgm:prSet presAssocID="{7BD2C475-9D2C-4F95-847C-87AB597BB0AD}" presName="bullet3b" presStyleLbl="node1" presStyleIdx="1" presStyleCnt="3"/>
      <dgm:spPr>
        <a:solidFill>
          <a:srgbClr val="800000"/>
        </a:solidFill>
        <a:ln>
          <a:solidFill>
            <a:srgbClr val="800000"/>
          </a:solidFill>
        </a:ln>
      </dgm:spPr>
    </dgm:pt>
    <dgm:pt modelId="{F15EE469-965B-4046-B579-B2A8C85CD1DA}" type="pres">
      <dgm:prSet presAssocID="{7BD2C475-9D2C-4F95-847C-87AB597BB0AD}" presName="textBox3b" presStyleLbl="revTx" presStyleIdx="1" presStyleCnt="3" custLinFactNeighborX="28286" custLinFactNeighborY="11637">
        <dgm:presLayoutVars>
          <dgm:bulletEnabled val="1"/>
        </dgm:presLayoutVars>
      </dgm:prSet>
      <dgm:spPr/>
    </dgm:pt>
    <dgm:pt modelId="{DDA7D390-770D-430D-BB45-AAA7BFADA69F}" type="pres">
      <dgm:prSet presAssocID="{7DBB732F-8486-4101-8D90-D85A8D0D4A39}" presName="bullet3c" presStyleLbl="node1" presStyleIdx="2" presStyleCnt="3" custLinFactNeighborX="6158" custLinFactNeighborY="-12101"/>
      <dgm:spPr>
        <a:solidFill>
          <a:srgbClr val="800000"/>
        </a:solidFill>
        <a:ln>
          <a:solidFill>
            <a:srgbClr val="800000"/>
          </a:solidFill>
        </a:ln>
      </dgm:spPr>
    </dgm:pt>
    <dgm:pt modelId="{CD7BAE5A-1DFC-4E41-AD4C-F21F65E83635}" type="pres">
      <dgm:prSet presAssocID="{7DBB732F-8486-4101-8D90-D85A8D0D4A39}" presName="textBox3c" presStyleLbl="revTx" presStyleIdx="2" presStyleCnt="3">
        <dgm:presLayoutVars>
          <dgm:bulletEnabled val="1"/>
        </dgm:presLayoutVars>
      </dgm:prSet>
      <dgm:spPr/>
    </dgm:pt>
  </dgm:ptLst>
  <dgm:cxnLst>
    <dgm:cxn modelId="{48AF9F24-90EF-474F-95F4-4AD42DE29BF2}" type="presOf" srcId="{7DBB732F-8486-4101-8D90-D85A8D0D4A39}" destId="{CD7BAE5A-1DFC-4E41-AD4C-F21F65E83635}" srcOrd="0" destOrd="0" presId="urn:microsoft.com/office/officeart/2005/8/layout/arrow2"/>
    <dgm:cxn modelId="{A50CC462-9457-4E89-AA88-270895BA8B70}" type="presOf" srcId="{1746A124-3313-4901-9491-50288FF3DDCD}" destId="{CD09C68F-AD90-48C6-AB1E-32A44F51E09A}" srcOrd="0" destOrd="0" presId="urn:microsoft.com/office/officeart/2005/8/layout/arrow2"/>
    <dgm:cxn modelId="{4DF24D7A-1D3F-498A-9958-1B0A54F45849}" srcId="{61F82554-7ADD-4F5B-883E-01C7A0C4DE61}" destId="{1746A124-3313-4901-9491-50288FF3DDCD}" srcOrd="0" destOrd="0" parTransId="{27AB8E02-D9F3-482D-A3C0-5FA7720DB7B2}" sibTransId="{F2A2F499-89E1-445A-BF8B-07AA7B073DF8}"/>
    <dgm:cxn modelId="{620F82C4-C49B-4BD6-BE65-B97DEDAB57D8}" type="presOf" srcId="{7BD2C475-9D2C-4F95-847C-87AB597BB0AD}" destId="{F15EE469-965B-4046-B579-B2A8C85CD1DA}" srcOrd="0" destOrd="0" presId="urn:microsoft.com/office/officeart/2005/8/layout/arrow2"/>
    <dgm:cxn modelId="{E956ACCA-17C0-4CC2-A644-11DD3652C61D}" type="presOf" srcId="{61F82554-7ADD-4F5B-883E-01C7A0C4DE61}" destId="{9D3B3318-7BE1-4397-BC78-D7321CE0F4D9}" srcOrd="0" destOrd="0" presId="urn:microsoft.com/office/officeart/2005/8/layout/arrow2"/>
    <dgm:cxn modelId="{6C3C7AEE-2FA5-4329-9945-056F25E6C574}" srcId="{61F82554-7ADD-4F5B-883E-01C7A0C4DE61}" destId="{7DBB732F-8486-4101-8D90-D85A8D0D4A39}" srcOrd="2" destOrd="0" parTransId="{123EF7A0-9603-400E-87A3-0860F325F95E}" sibTransId="{BE84CD24-846E-41DE-9219-07A4115A4682}"/>
    <dgm:cxn modelId="{67E043F4-F8B4-4C3E-A12D-95C2EDD799B7}" srcId="{61F82554-7ADD-4F5B-883E-01C7A0C4DE61}" destId="{7BD2C475-9D2C-4F95-847C-87AB597BB0AD}" srcOrd="1" destOrd="0" parTransId="{074DD046-8A1A-4FDE-8298-E90AAD70E782}" sibTransId="{F1EBDFF4-C706-4C97-BBD3-8A76501BC782}"/>
    <dgm:cxn modelId="{177254AB-7364-4144-BED6-668A3E4EE0D9}" type="presParOf" srcId="{9D3B3318-7BE1-4397-BC78-D7321CE0F4D9}" destId="{57071796-A1C2-457F-BE3A-A76F0004EE4D}" srcOrd="0" destOrd="0" presId="urn:microsoft.com/office/officeart/2005/8/layout/arrow2"/>
    <dgm:cxn modelId="{07727DEC-AB41-47C5-B297-92CDB7814B89}" type="presParOf" srcId="{9D3B3318-7BE1-4397-BC78-D7321CE0F4D9}" destId="{59B70628-4E00-4CAD-AB0E-4CFC5BA8227B}" srcOrd="1" destOrd="0" presId="urn:microsoft.com/office/officeart/2005/8/layout/arrow2"/>
    <dgm:cxn modelId="{41FF79AD-00DF-4362-9C07-5FA5075D6312}" type="presParOf" srcId="{59B70628-4E00-4CAD-AB0E-4CFC5BA8227B}" destId="{084EE1AC-23EA-4E46-A1D3-8D23966377A8}" srcOrd="0" destOrd="0" presId="urn:microsoft.com/office/officeart/2005/8/layout/arrow2"/>
    <dgm:cxn modelId="{74745F5F-C410-4FAC-9916-5E290D7E0B8E}" type="presParOf" srcId="{59B70628-4E00-4CAD-AB0E-4CFC5BA8227B}" destId="{CD09C68F-AD90-48C6-AB1E-32A44F51E09A}" srcOrd="1" destOrd="0" presId="urn:microsoft.com/office/officeart/2005/8/layout/arrow2"/>
    <dgm:cxn modelId="{DD981DBC-62EA-4EEC-802A-7F3D28359733}" type="presParOf" srcId="{59B70628-4E00-4CAD-AB0E-4CFC5BA8227B}" destId="{9DFD9FFB-7C73-4AAA-AB3B-9F5B233166CD}" srcOrd="2" destOrd="0" presId="urn:microsoft.com/office/officeart/2005/8/layout/arrow2"/>
    <dgm:cxn modelId="{F3B1F919-DF19-407E-8778-B9AC90C5C67E}" type="presParOf" srcId="{59B70628-4E00-4CAD-AB0E-4CFC5BA8227B}" destId="{F15EE469-965B-4046-B579-B2A8C85CD1DA}" srcOrd="3" destOrd="0" presId="urn:microsoft.com/office/officeart/2005/8/layout/arrow2"/>
    <dgm:cxn modelId="{25BBDA09-AB60-4E2C-A225-8481E555EB99}" type="presParOf" srcId="{59B70628-4E00-4CAD-AB0E-4CFC5BA8227B}" destId="{DDA7D390-770D-430D-BB45-AAA7BFADA69F}" srcOrd="4" destOrd="0" presId="urn:microsoft.com/office/officeart/2005/8/layout/arrow2"/>
    <dgm:cxn modelId="{B64C11CD-0F11-4278-8ED7-DA033BA76C34}" type="presParOf" srcId="{59B70628-4E00-4CAD-AB0E-4CFC5BA8227B}" destId="{CD7BAE5A-1DFC-4E41-AD4C-F21F65E83635}"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71796-A1C2-457F-BE3A-A76F0004EE4D}">
      <dsp:nvSpPr>
        <dsp:cNvPr id="0" name=""/>
        <dsp:cNvSpPr/>
      </dsp:nvSpPr>
      <dsp:spPr>
        <a:xfrm>
          <a:off x="647780" y="0"/>
          <a:ext cx="6258560" cy="39116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4EE1AC-23EA-4E46-A1D3-8D23966377A8}">
      <dsp:nvSpPr>
        <dsp:cNvPr id="0" name=""/>
        <dsp:cNvSpPr/>
      </dsp:nvSpPr>
      <dsp:spPr>
        <a:xfrm>
          <a:off x="1608907" y="2699786"/>
          <a:ext cx="162722" cy="162722"/>
        </a:xfrm>
        <a:prstGeom prst="ellipse">
          <a:avLst/>
        </a:prstGeom>
        <a:solidFill>
          <a:srgbClr val="800000"/>
        </a:solidFill>
        <a:ln w="12700" cap="flat" cmpd="sng" algn="ctr">
          <a:solidFill>
            <a:srgbClr val="8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09C68F-AD90-48C6-AB1E-32A44F51E09A}">
      <dsp:nvSpPr>
        <dsp:cNvPr id="0" name=""/>
        <dsp:cNvSpPr/>
      </dsp:nvSpPr>
      <dsp:spPr>
        <a:xfrm>
          <a:off x="1976594" y="2781147"/>
          <a:ext cx="1458244" cy="1130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23"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Engagement</a:t>
          </a:r>
        </a:p>
      </dsp:txBody>
      <dsp:txXfrm>
        <a:off x="1976594" y="2781147"/>
        <a:ext cx="1458244" cy="1130452"/>
      </dsp:txXfrm>
    </dsp:sp>
    <dsp:sp modelId="{9DFD9FFB-7C73-4AAA-AB3B-9F5B233166CD}">
      <dsp:nvSpPr>
        <dsp:cNvPr id="0" name=""/>
        <dsp:cNvSpPr/>
      </dsp:nvSpPr>
      <dsp:spPr>
        <a:xfrm>
          <a:off x="3045246" y="1636613"/>
          <a:ext cx="294152" cy="294152"/>
        </a:xfrm>
        <a:prstGeom prst="ellipse">
          <a:avLst/>
        </a:prstGeom>
        <a:solidFill>
          <a:srgbClr val="800000"/>
        </a:solidFill>
        <a:ln w="12700" cap="flat" cmpd="sng" algn="ctr">
          <a:solidFill>
            <a:srgbClr val="8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5EE469-965B-4046-B579-B2A8C85CD1DA}">
      <dsp:nvSpPr>
        <dsp:cNvPr id="0" name=""/>
        <dsp:cNvSpPr/>
      </dsp:nvSpPr>
      <dsp:spPr>
        <a:xfrm>
          <a:off x="3617193" y="1783689"/>
          <a:ext cx="1502054" cy="212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865"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Assessment</a:t>
          </a:r>
          <a:r>
            <a:rPr lang="en-US" sz="1900" kern="1200" dirty="0"/>
            <a:t> </a:t>
          </a:r>
        </a:p>
      </dsp:txBody>
      <dsp:txXfrm>
        <a:off x="3617193" y="1783689"/>
        <a:ext cx="1502054" cy="2127910"/>
      </dsp:txXfrm>
    </dsp:sp>
    <dsp:sp modelId="{DDA7D390-770D-430D-BB45-AAA7BFADA69F}">
      <dsp:nvSpPr>
        <dsp:cNvPr id="0" name=""/>
        <dsp:cNvSpPr/>
      </dsp:nvSpPr>
      <dsp:spPr>
        <a:xfrm>
          <a:off x="4797660" y="940407"/>
          <a:ext cx="406806" cy="406806"/>
        </a:xfrm>
        <a:prstGeom prst="ellipse">
          <a:avLst/>
        </a:prstGeom>
        <a:solidFill>
          <a:srgbClr val="800000"/>
        </a:solidFill>
        <a:ln w="12700" cap="flat" cmpd="sng" algn="ctr">
          <a:solidFill>
            <a:srgbClr val="8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BAE5A-1DFC-4E41-AD4C-F21F65E83635}">
      <dsp:nvSpPr>
        <dsp:cNvPr id="0" name=""/>
        <dsp:cNvSpPr/>
      </dsp:nvSpPr>
      <dsp:spPr>
        <a:xfrm>
          <a:off x="4976012" y="1193037"/>
          <a:ext cx="1502054" cy="271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558"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Treatment(s)</a:t>
          </a:r>
        </a:p>
      </dsp:txBody>
      <dsp:txXfrm>
        <a:off x="4976012" y="1193037"/>
        <a:ext cx="1502054" cy="271856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0A0972D0-AF18-4312-8B0A-600DC2F943B0}" type="datetimeFigureOut">
              <a:rPr lang="en-US" smtClean="0"/>
              <a:t>1/24/2023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68844075-D4C0-422E-B646-109169422199}" type="slidenum">
              <a:rPr lang="en-US" smtClean="0"/>
              <a:t>‹#›</a:t>
            </a:fld>
            <a:endParaRPr lang="en-US" dirty="0"/>
          </a:p>
        </p:txBody>
      </p:sp>
    </p:spTree>
    <p:extLst>
      <p:ext uri="{BB962C8B-B14F-4D97-AF65-F5344CB8AC3E}">
        <p14:creationId xmlns:p14="http://schemas.microsoft.com/office/powerpoint/2010/main" val="351586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data.worldbank.org/indicator/SP.DYN.LE00.I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05:08</a:t>
            </a:r>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dirty="0"/>
          </a:p>
        </p:txBody>
      </p:sp>
    </p:spTree>
    <p:extLst>
      <p:ext uri="{BB962C8B-B14F-4D97-AF65-F5344CB8AC3E}">
        <p14:creationId xmlns:p14="http://schemas.microsoft.com/office/powerpoint/2010/main" val="235502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Due to the audience size, we encourage you to use the Chat feature for comments and questions.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a:t>
            </a:fld>
            <a:endParaRPr lang="en-US" dirty="0"/>
          </a:p>
        </p:txBody>
      </p:sp>
    </p:spTree>
    <p:extLst>
      <p:ext uri="{BB962C8B-B14F-4D97-AF65-F5344CB8AC3E}">
        <p14:creationId xmlns:p14="http://schemas.microsoft.com/office/powerpoint/2010/main" val="405149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conflicts of interest.</a:t>
            </a:r>
          </a:p>
        </p:txBody>
      </p:sp>
      <p:sp>
        <p:nvSpPr>
          <p:cNvPr id="4" name="Slide Number Placeholder 3"/>
          <p:cNvSpPr>
            <a:spLocks noGrp="1"/>
          </p:cNvSpPr>
          <p:nvPr>
            <p:ph type="sldNum" sz="quarter" idx="5"/>
          </p:nvPr>
        </p:nvSpPr>
        <p:spPr/>
        <p:txBody>
          <a:bodyPr/>
          <a:lstStyle/>
          <a:p>
            <a:fld id="{E27A7ECF-5549-4733-9666-ECB698FD6847}" type="slidenum">
              <a:rPr lang="en-US" smtClean="0"/>
              <a:t>5</a:t>
            </a:fld>
            <a:endParaRPr lang="en-US"/>
          </a:p>
        </p:txBody>
      </p:sp>
    </p:spTree>
    <p:extLst>
      <p:ext uri="{BB962C8B-B14F-4D97-AF65-F5344CB8AC3E}">
        <p14:creationId xmlns:p14="http://schemas.microsoft.com/office/powerpoint/2010/main" val="159186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6</a:t>
            </a:fld>
            <a:endParaRPr lang="en-US" dirty="0"/>
          </a:p>
        </p:txBody>
      </p:sp>
    </p:spTree>
    <p:extLst>
      <p:ext uri="{BB962C8B-B14F-4D97-AF65-F5344CB8AC3E}">
        <p14:creationId xmlns:p14="http://schemas.microsoft.com/office/powerpoint/2010/main" val="207462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self and position</a:t>
            </a:r>
          </a:p>
          <a:p>
            <a:pPr marL="171450" indent="-171450">
              <a:buFont typeface="Arial" panose="020B0604020202020204" pitchFamily="34" charset="0"/>
              <a:buChar char="•"/>
            </a:pPr>
            <a:r>
              <a:rPr lang="en-US" dirty="0"/>
              <a:t>Again, on behalf of USET we welcome you. We are excited to launch this first monthly session of Reclaiming Native Psychological Brilliance, but before we begin:</a:t>
            </a:r>
          </a:p>
          <a:p>
            <a:pPr marL="171450" indent="-171450">
              <a:buFont typeface="Arial" panose="020B0604020202020204" pitchFamily="34" charset="0"/>
              <a:buChar char="•"/>
            </a:pPr>
            <a:r>
              <a:rPr lang="en-US" dirty="0"/>
              <a:t>As Native people, we want to start with a Blessing and we are fortunate to have Chief of the Mohegan Tribe, Chief Malerba - - -</a:t>
            </a:r>
          </a:p>
        </p:txBody>
      </p:sp>
      <p:sp>
        <p:nvSpPr>
          <p:cNvPr id="4" name="Slide Number Placeholder 3"/>
          <p:cNvSpPr>
            <a:spLocks noGrp="1"/>
          </p:cNvSpPr>
          <p:nvPr>
            <p:ph type="sldNum" sz="quarter" idx="5"/>
          </p:nvPr>
        </p:nvSpPr>
        <p:spPr/>
        <p:txBody>
          <a:bodyPr/>
          <a:lstStyle/>
          <a:p>
            <a:fld id="{75407F5E-1248-0D41-AA81-B50EA45314DF}" type="slidenum">
              <a:rPr lang="en-US" smtClean="0"/>
              <a:t>7</a:t>
            </a:fld>
            <a:endParaRPr lang="en-US" dirty="0"/>
          </a:p>
        </p:txBody>
      </p:sp>
    </p:spTree>
    <p:extLst>
      <p:ext uri="{BB962C8B-B14F-4D97-AF65-F5344CB8AC3E}">
        <p14:creationId xmlns:p14="http://schemas.microsoft.com/office/powerpoint/2010/main" val="327581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We respectfully acknowledge that we stand on territories where Indigenous and Tribal Nations are traditional stewards of the land.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Please join us in affirming Tribal sovereignty, and always displaying respect and gratitude for Indigenous people.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honor and recognize the original peoples of this land.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a:t>
            </a:fld>
            <a:endParaRPr lang="en-US" dirty="0"/>
          </a:p>
        </p:txBody>
      </p:sp>
    </p:spTree>
    <p:extLst>
      <p:ext uri="{BB962C8B-B14F-4D97-AF65-F5344CB8AC3E}">
        <p14:creationId xmlns:p14="http://schemas.microsoft.com/office/powerpoint/2010/main" val="55499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A7ECF-5549-4733-9666-ECB698FD6847}" type="slidenum">
              <a:rPr lang="en-US" smtClean="0"/>
              <a:t>9</a:t>
            </a:fld>
            <a:endParaRPr lang="en-US"/>
          </a:p>
        </p:txBody>
      </p:sp>
    </p:spTree>
    <p:extLst>
      <p:ext uri="{BB962C8B-B14F-4D97-AF65-F5344CB8AC3E}">
        <p14:creationId xmlns:p14="http://schemas.microsoft.com/office/powerpoint/2010/main" val="4168355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5156"/>
              </a:solidFill>
              <a:effectLst/>
              <a:latin typeface="Roboto" panose="02000000000000000000" pitchFamily="2" charset="0"/>
            </a:endParaRPr>
          </a:p>
          <a:p>
            <a:r>
              <a:rPr lang="en-US" b="0" i="0" dirty="0">
                <a:solidFill>
                  <a:srgbClr val="1D3D63"/>
                </a:solidFill>
                <a:effectLst/>
                <a:latin typeface="Lato" panose="020F0502020204030203" pitchFamily="34" charset="0"/>
              </a:rPr>
              <a:t>The term “life expectancy” refers to the number of years a person can expect to live. By definition, life expectancy is based on an estimate of the average age that members of a particular population group will be when they die.</a:t>
            </a:r>
          </a:p>
          <a:p>
            <a:endParaRPr lang="en-US" dirty="0">
              <a:solidFill>
                <a:srgbClr val="4D5156"/>
              </a:solidFill>
              <a:latin typeface="Roboto" panose="02000000000000000000" pitchFamily="2" charset="0"/>
            </a:endParaRPr>
          </a:p>
          <a:p>
            <a:r>
              <a:rPr lang="en-US" b="0" i="0" dirty="0">
                <a:solidFill>
                  <a:srgbClr val="4D5156"/>
                </a:solidFill>
                <a:effectLst/>
                <a:latin typeface="Roboto" panose="02000000000000000000" pitchFamily="2" charset="0"/>
              </a:rPr>
              <a:t>Life expectancy is based on an estimate of the average age that members of a particular population group will be when they die. </a:t>
            </a:r>
          </a:p>
          <a:p>
            <a:endParaRPr lang="en-US" dirty="0">
              <a:solidFill>
                <a:srgbClr val="4D5156"/>
              </a:solidFill>
              <a:latin typeface="Roboto" panose="02000000000000000000" pitchFamily="2" charset="0"/>
            </a:endParaRPr>
          </a:p>
          <a:p>
            <a:r>
              <a:rPr lang="en-US" b="0" i="0" dirty="0">
                <a:solidFill>
                  <a:srgbClr val="333333"/>
                </a:solidFill>
                <a:effectLst/>
                <a:latin typeface="Open Sans" panose="020B0606030504020204" pitchFamily="34" charset="0"/>
              </a:rPr>
              <a:t>The statistic “</a:t>
            </a:r>
            <a:r>
              <a:rPr lang="en-US" b="0" i="0" u="none" strike="noStrike" dirty="0">
                <a:solidFill>
                  <a:srgbClr val="337AB7"/>
                </a:solidFill>
                <a:effectLst/>
                <a:latin typeface="Open Sans" panose="020B0606030504020204" pitchFamily="34" charset="0"/>
                <a:hlinkClick r:id="rId3"/>
              </a:rPr>
              <a:t>Life expectancy at birth</a:t>
            </a:r>
            <a:r>
              <a:rPr lang="en-US" b="0" i="0" dirty="0">
                <a:solidFill>
                  <a:srgbClr val="333333"/>
                </a:solidFill>
                <a:effectLst/>
                <a:latin typeface="Open Sans" panose="020B0606030504020204" pitchFamily="34" charset="0"/>
              </a:rPr>
              <a:t>” actually refers to the average number of years a newborn is expected to live </a:t>
            </a:r>
            <a:r>
              <a:rPr lang="en-US" b="0" i="1" dirty="0">
                <a:solidFill>
                  <a:srgbClr val="333333"/>
                </a:solidFill>
                <a:effectLst/>
                <a:latin typeface="Open Sans" panose="020B0606030504020204" pitchFamily="34" charset="0"/>
              </a:rPr>
              <a:t>if mortality patterns at the time of its birth remain constant in the future</a:t>
            </a:r>
            <a:r>
              <a:rPr lang="en-US" b="0" i="0" dirty="0">
                <a:solidFill>
                  <a:srgbClr val="333333"/>
                </a:solidFill>
                <a:effectLst/>
                <a:latin typeface="Open Sans" panose="020B0606030504020204" pitchFamily="34" charset="0"/>
              </a:rPr>
              <a:t>.</a:t>
            </a:r>
            <a:r>
              <a:rPr lang="en-US" b="0" i="0" dirty="0">
                <a:solidFill>
                  <a:srgbClr val="4D5156"/>
                </a:solidFill>
                <a:effectLst/>
                <a:latin typeface="Roboto" panose="02000000000000000000" pitchFamily="2" charset="0"/>
              </a:rPr>
              <a:t> (World Bank.org)</a:t>
            </a:r>
            <a:endParaRPr lang="en-US" dirty="0"/>
          </a:p>
        </p:txBody>
      </p:sp>
      <p:sp>
        <p:nvSpPr>
          <p:cNvPr id="4" name="Slide Number Placeholder 3"/>
          <p:cNvSpPr>
            <a:spLocks noGrp="1"/>
          </p:cNvSpPr>
          <p:nvPr>
            <p:ph type="sldNum" sz="quarter" idx="5"/>
          </p:nvPr>
        </p:nvSpPr>
        <p:spPr/>
        <p:txBody>
          <a:bodyPr/>
          <a:lstStyle/>
          <a:p>
            <a:fld id="{B979281C-4CFB-4193-B699-AA8657BAE4E3}" type="slidenum">
              <a:rPr lang="en-US" smtClean="0"/>
              <a:t>16</a:t>
            </a:fld>
            <a:endParaRPr lang="en-US" dirty="0"/>
          </a:p>
        </p:txBody>
      </p:sp>
    </p:spTree>
    <p:extLst>
      <p:ext uri="{BB962C8B-B14F-4D97-AF65-F5344CB8AC3E}">
        <p14:creationId xmlns:p14="http://schemas.microsoft.com/office/powerpoint/2010/main" val="240645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05:08</a:t>
            </a:r>
          </a:p>
        </p:txBody>
      </p:sp>
      <p:sp>
        <p:nvSpPr>
          <p:cNvPr id="4" name="Slide Number Placeholder 3"/>
          <p:cNvSpPr>
            <a:spLocks noGrp="1"/>
          </p:cNvSpPr>
          <p:nvPr>
            <p:ph type="sldNum" sz="quarter" idx="5"/>
          </p:nvPr>
        </p:nvSpPr>
        <p:spPr/>
        <p:txBody>
          <a:bodyPr/>
          <a:lstStyle/>
          <a:p>
            <a:fld id="{75407F5E-1248-0D41-AA81-B50EA45314DF}" type="slidenum">
              <a:rPr lang="en-US" smtClean="0"/>
              <a:t>59</a:t>
            </a:fld>
            <a:endParaRPr lang="en-US" dirty="0"/>
          </a:p>
        </p:txBody>
      </p:sp>
    </p:spTree>
    <p:extLst>
      <p:ext uri="{BB962C8B-B14F-4D97-AF65-F5344CB8AC3E}">
        <p14:creationId xmlns:p14="http://schemas.microsoft.com/office/powerpoint/2010/main" val="1874600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DBFC3-180C-407E-BDEC-C9F0536B0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B144CD-B155-4A4E-B6D4-69789B597E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8987F7-F489-45EC-A229-FDD6D5F43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1747F3-A874-4F6F-9C0B-73CE2825F98F}"/>
              </a:ext>
            </a:extLst>
          </p:cNvPr>
          <p:cNvSpPr>
            <a:spLocks noGrp="1"/>
          </p:cNvSpPr>
          <p:nvPr>
            <p:ph type="dt" sz="half" idx="10"/>
          </p:nvPr>
        </p:nvSpPr>
        <p:spPr/>
        <p:txBody>
          <a:bodyPr/>
          <a:lstStyle/>
          <a:p>
            <a:fld id="{C36CF003-F85B-4A70-82A3-F781A5140A4F}" type="datetimeFigureOut">
              <a:rPr lang="en-US" smtClean="0"/>
              <a:t>1/24/2023</a:t>
            </a:fld>
            <a:endParaRPr lang="en-US"/>
          </a:p>
        </p:txBody>
      </p:sp>
      <p:sp>
        <p:nvSpPr>
          <p:cNvPr id="6" name="Footer Placeholder 5">
            <a:extLst>
              <a:ext uri="{FF2B5EF4-FFF2-40B4-BE49-F238E27FC236}">
                <a16:creationId xmlns:a16="http://schemas.microsoft.com/office/drawing/2014/main" id="{BD80D20F-183B-4829-80D0-8A7C6214B5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9F2CAA-5D8A-48CC-B010-58DE3B78937A}"/>
              </a:ext>
            </a:extLst>
          </p:cNvPr>
          <p:cNvSpPr>
            <a:spLocks noGrp="1"/>
          </p:cNvSpPr>
          <p:nvPr>
            <p:ph type="sldNum" sz="quarter" idx="12"/>
          </p:nvPr>
        </p:nvSpPr>
        <p:spPr/>
        <p:txBody>
          <a:bodyPr/>
          <a:lstStyle/>
          <a:p>
            <a:fld id="{76A90918-20C4-4799-BC74-7DED3EDDA049}" type="slidenum">
              <a:rPr lang="en-US" smtClean="0"/>
              <a:t>‹#›</a:t>
            </a:fld>
            <a:endParaRPr lang="en-US"/>
          </a:p>
        </p:txBody>
      </p:sp>
      <p:pic>
        <p:nvPicPr>
          <p:cNvPr id="9" name="Picture 8" descr="Graphical user interface&#10;&#10;Description automatically generated with low confidence">
            <a:extLst>
              <a:ext uri="{FF2B5EF4-FFF2-40B4-BE49-F238E27FC236}">
                <a16:creationId xmlns:a16="http://schemas.microsoft.com/office/drawing/2014/main" id="{D0996BA8-EB2D-452E-B3BF-81373C2ACB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4" r="4225"/>
          <a:stretch/>
        </p:blipFill>
        <p:spPr>
          <a:xfrm>
            <a:off x="9582665" y="5982602"/>
            <a:ext cx="2609335" cy="875398"/>
          </a:xfrm>
          <a:prstGeom prst="rect">
            <a:avLst/>
          </a:prstGeom>
        </p:spPr>
      </p:pic>
    </p:spTree>
    <p:extLst>
      <p:ext uri="{BB962C8B-B14F-4D97-AF65-F5344CB8AC3E}">
        <p14:creationId xmlns:p14="http://schemas.microsoft.com/office/powerpoint/2010/main" val="264082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DD9D-0652-4385-8A14-5575280144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A7FC9-0B11-40D8-A81C-680825C2A2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Graphical user interface&#10;&#10;Description automatically generated with low confidence">
            <a:extLst>
              <a:ext uri="{FF2B5EF4-FFF2-40B4-BE49-F238E27FC236}">
                <a16:creationId xmlns:a16="http://schemas.microsoft.com/office/drawing/2014/main" id="{A05FDB41-9FCE-4F30-8812-A019BA2257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4" r="4225"/>
          <a:stretch/>
        </p:blipFill>
        <p:spPr>
          <a:xfrm>
            <a:off x="9582665" y="5982602"/>
            <a:ext cx="2609335" cy="875398"/>
          </a:xfrm>
          <a:prstGeom prst="rect">
            <a:avLst/>
          </a:prstGeom>
        </p:spPr>
      </p:pic>
    </p:spTree>
    <p:extLst>
      <p:ext uri="{BB962C8B-B14F-4D97-AF65-F5344CB8AC3E}">
        <p14:creationId xmlns:p14="http://schemas.microsoft.com/office/powerpoint/2010/main" val="159703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27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7" name="Content Placeholder 15">
            <a:extLst>
              <a:ext uri="{FF2B5EF4-FFF2-40B4-BE49-F238E27FC236}">
                <a16:creationId xmlns:a16="http://schemas.microsoft.com/office/drawing/2014/main" id="{DDEE35F5-FD24-5D45-8093-92D852F74769}"/>
              </a:ext>
            </a:extLst>
          </p:cNvPr>
          <p:cNvSpPr>
            <a:spLocks noGrp="1"/>
          </p:cNvSpPr>
          <p:nvPr>
            <p:ph sz="quarter" idx="10" hasCustomPrompt="1"/>
          </p:nvPr>
        </p:nvSpPr>
        <p:spPr>
          <a:xfrm>
            <a:off x="809703" y="1904144"/>
            <a:ext cx="10415717" cy="3789035"/>
          </a:xfrm>
          <a:prstGeom prst="rect">
            <a:avLst/>
          </a:prstGeom>
        </p:spPr>
        <p:txBody>
          <a:bodyPr/>
          <a:lstStyle>
            <a:lvl1pPr>
              <a:defRPr sz="2729">
                <a:latin typeface="Arial" panose="020B0604020202020204" pitchFamily="34" charset="0"/>
                <a:cs typeface="Arial" panose="020B0604020202020204" pitchFamily="34" charset="0"/>
              </a:defRPr>
            </a:lvl1pPr>
          </a:lstStyle>
          <a:p>
            <a:pPr>
              <a:lnSpc>
                <a:spcPct val="150000"/>
              </a:lnSpc>
            </a:pPr>
            <a:r>
              <a:rPr lang="en-US" sz="3275" dirty="0">
                <a:latin typeface="Arial" panose="020B0604020202020204" pitchFamily="34" charset="0"/>
                <a:cs typeface="Arial" panose="020B0604020202020204" pitchFamily="34" charset="0"/>
              </a:rPr>
              <a:t>First level</a:t>
            </a:r>
          </a:p>
          <a:p>
            <a:pPr>
              <a:lnSpc>
                <a:spcPct val="150000"/>
              </a:lnSpc>
            </a:pPr>
            <a:r>
              <a:rPr lang="en-US" sz="2729" dirty="0">
                <a:latin typeface="Arial" panose="020B0604020202020204" pitchFamily="34" charset="0"/>
                <a:cs typeface="Arial" panose="020B0604020202020204" pitchFamily="34" charset="0"/>
              </a:rPr>
              <a:t>Second level</a:t>
            </a:r>
          </a:p>
          <a:p>
            <a:pPr>
              <a:lnSpc>
                <a:spcPct val="150000"/>
              </a:lnSpc>
            </a:pPr>
            <a:r>
              <a:rPr lang="en-US" sz="2001" dirty="0">
                <a:latin typeface="Arial" panose="020B0604020202020204" pitchFamily="34" charset="0"/>
                <a:cs typeface="Arial" panose="020B0604020202020204" pitchFamily="34" charset="0"/>
              </a:rPr>
              <a:t>Third level </a:t>
            </a:r>
          </a:p>
          <a:p>
            <a:pPr>
              <a:lnSpc>
                <a:spcPct val="150000"/>
              </a:lnSpc>
            </a:pPr>
            <a:r>
              <a:rPr lang="en-US" sz="1819" b="1" i="0" dirty="0">
                <a:latin typeface="Arial" panose="020B0604020202020204" pitchFamily="34" charset="0"/>
                <a:cs typeface="Arial" panose="020B0604020202020204" pitchFamily="34" charset="0"/>
              </a:rPr>
              <a:t>Fourth level</a:t>
            </a:r>
          </a:p>
          <a:p>
            <a:pPr>
              <a:lnSpc>
                <a:spcPct val="150000"/>
              </a:lnSpc>
            </a:pPr>
            <a:r>
              <a:rPr lang="en-US" sz="1637" dirty="0">
                <a:latin typeface="Arial" panose="020B0604020202020204" pitchFamily="34" charset="0"/>
                <a:cs typeface="Arial" panose="020B0604020202020204" pitchFamily="34" charset="0"/>
              </a:rPr>
              <a:t>Fifth level </a:t>
            </a:r>
          </a:p>
        </p:txBody>
      </p:sp>
      <p:sp>
        <p:nvSpPr>
          <p:cNvPr id="22" name="Text Placeholder 20">
            <a:extLst>
              <a:ext uri="{FF2B5EF4-FFF2-40B4-BE49-F238E27FC236}">
                <a16:creationId xmlns:a16="http://schemas.microsoft.com/office/drawing/2014/main" id="{9E7236A8-25B7-964A-B1EB-9D3874540A60}"/>
              </a:ext>
            </a:extLst>
          </p:cNvPr>
          <p:cNvSpPr>
            <a:spLocks noGrp="1"/>
          </p:cNvSpPr>
          <p:nvPr>
            <p:ph type="body" sz="quarter" idx="11" hasCustomPrompt="1"/>
          </p:nvPr>
        </p:nvSpPr>
        <p:spPr>
          <a:xfrm>
            <a:off x="838538" y="811175"/>
            <a:ext cx="7706645" cy="739324"/>
          </a:xfrm>
          <a:prstGeom prst="rect">
            <a:avLst/>
          </a:prstGeom>
        </p:spPr>
        <p:txBody>
          <a:bodyPr/>
          <a:lstStyle>
            <a:lvl1pPr>
              <a:defRPr sz="2729" b="1" i="0">
                <a:latin typeface="Arial Black" panose="020B0604020202020204" pitchFamily="34" charset="0"/>
                <a:cs typeface="Arial Black" panose="020B0604020202020204" pitchFamily="34" charset="0"/>
              </a:defRPr>
            </a:lvl1pPr>
          </a:lstStyle>
          <a:p>
            <a:pPr lvl="0"/>
            <a:r>
              <a:rPr lang="en-US" dirty="0"/>
              <a:t>Title</a:t>
            </a:r>
          </a:p>
        </p:txBody>
      </p:sp>
    </p:spTree>
    <p:extLst>
      <p:ext uri="{BB962C8B-B14F-4D97-AF65-F5344CB8AC3E}">
        <p14:creationId xmlns:p14="http://schemas.microsoft.com/office/powerpoint/2010/main" val="218882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83CB-175C-4CF3-A0EB-1C8DF72775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1FFA2E-E72E-4549-89D9-ED265122B203}"/>
              </a:ext>
            </a:extLst>
          </p:cNvPr>
          <p:cNvSpPr>
            <a:spLocks noGrp="1"/>
          </p:cNvSpPr>
          <p:nvPr>
            <p:ph type="dt" sz="half" idx="10"/>
          </p:nvPr>
        </p:nvSpPr>
        <p:spPr/>
        <p:txBody>
          <a:bodyPr/>
          <a:lstStyle/>
          <a:p>
            <a:fld id="{C36CF003-F85B-4A70-82A3-F781A5140A4F}" type="datetimeFigureOut">
              <a:rPr lang="en-US" smtClean="0"/>
              <a:t>1/24/2023</a:t>
            </a:fld>
            <a:endParaRPr lang="en-US"/>
          </a:p>
        </p:txBody>
      </p:sp>
      <p:sp>
        <p:nvSpPr>
          <p:cNvPr id="4" name="Footer Placeholder 3">
            <a:extLst>
              <a:ext uri="{FF2B5EF4-FFF2-40B4-BE49-F238E27FC236}">
                <a16:creationId xmlns:a16="http://schemas.microsoft.com/office/drawing/2014/main" id="{344269E8-6E44-49A9-8A61-B720630A3E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47343E-83CD-44FB-9E2C-E2920A55E55B}"/>
              </a:ext>
            </a:extLst>
          </p:cNvPr>
          <p:cNvSpPr>
            <a:spLocks noGrp="1"/>
          </p:cNvSpPr>
          <p:nvPr>
            <p:ph type="sldNum" sz="quarter" idx="12"/>
          </p:nvPr>
        </p:nvSpPr>
        <p:spPr/>
        <p:txBody>
          <a:bodyPr/>
          <a:lstStyle/>
          <a:p>
            <a:fld id="{76A90918-20C4-4799-BC74-7DED3EDDA049}" type="slidenum">
              <a:rPr lang="en-US" smtClean="0"/>
              <a:t>‹#›</a:t>
            </a:fld>
            <a:endParaRPr lang="en-US"/>
          </a:p>
        </p:txBody>
      </p:sp>
      <p:pic>
        <p:nvPicPr>
          <p:cNvPr id="7" name="Picture 6" descr="Graphical user interface&#10;&#10;Description automatically generated with low confidence">
            <a:extLst>
              <a:ext uri="{FF2B5EF4-FFF2-40B4-BE49-F238E27FC236}">
                <a16:creationId xmlns:a16="http://schemas.microsoft.com/office/drawing/2014/main" id="{F5F4A916-055D-4B05-92F1-1DEE22269C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4" r="4225"/>
          <a:stretch/>
        </p:blipFill>
        <p:spPr>
          <a:xfrm>
            <a:off x="9582665" y="5982602"/>
            <a:ext cx="2609335" cy="875398"/>
          </a:xfrm>
          <a:prstGeom prst="rect">
            <a:avLst/>
          </a:prstGeom>
        </p:spPr>
      </p:pic>
    </p:spTree>
    <p:extLst>
      <p:ext uri="{BB962C8B-B14F-4D97-AF65-F5344CB8AC3E}">
        <p14:creationId xmlns:p14="http://schemas.microsoft.com/office/powerpoint/2010/main" val="392682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0B7F-607B-E495-F4E6-AD5AA75065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2077AD-530A-3EC6-3FFE-DC255CEF92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4AE199-8616-8553-2938-ECFED6278E3C}"/>
              </a:ext>
            </a:extLst>
          </p:cNvPr>
          <p:cNvSpPr>
            <a:spLocks noGrp="1"/>
          </p:cNvSpPr>
          <p:nvPr>
            <p:ph type="dt" sz="half" idx="10"/>
          </p:nvPr>
        </p:nvSpPr>
        <p:spPr/>
        <p:txBody>
          <a:bodyPr/>
          <a:lstStyle/>
          <a:p>
            <a:fld id="{4789F15C-8123-4FB9-BE41-09F0180D2E4F}" type="datetimeFigureOut">
              <a:rPr lang="en-US" smtClean="0"/>
              <a:t>1/24/2023</a:t>
            </a:fld>
            <a:endParaRPr lang="en-US" dirty="0"/>
          </a:p>
        </p:txBody>
      </p:sp>
      <p:sp>
        <p:nvSpPr>
          <p:cNvPr id="5" name="Footer Placeholder 4">
            <a:extLst>
              <a:ext uri="{FF2B5EF4-FFF2-40B4-BE49-F238E27FC236}">
                <a16:creationId xmlns:a16="http://schemas.microsoft.com/office/drawing/2014/main" id="{F76B921C-11FC-D638-945E-C519D55FD5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794024-B6A2-EEF0-602A-3DD5E9E134A6}"/>
              </a:ext>
            </a:extLst>
          </p:cNvPr>
          <p:cNvSpPr>
            <a:spLocks noGrp="1"/>
          </p:cNvSpPr>
          <p:nvPr>
            <p:ph type="sldNum" sz="quarter" idx="12"/>
          </p:nvPr>
        </p:nvSpPr>
        <p:spPr/>
        <p:txBody>
          <a:bodyPr/>
          <a:lstStyle/>
          <a:p>
            <a:fld id="{E23E8A27-7C56-48BE-AE0D-91E9E312D6D6}" type="slidenum">
              <a:rPr lang="en-US" smtClean="0"/>
              <a:t>‹#›</a:t>
            </a:fld>
            <a:endParaRPr lang="en-US" dirty="0"/>
          </a:p>
        </p:txBody>
      </p:sp>
    </p:spTree>
    <p:extLst>
      <p:ext uri="{BB962C8B-B14F-4D97-AF65-F5344CB8AC3E}">
        <p14:creationId xmlns:p14="http://schemas.microsoft.com/office/powerpoint/2010/main" val="400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6C79-474D-70B0-0F86-1E6BBB602E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4DA85E-5A9A-5189-7666-0D4BF2783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25012B-7F7C-9B32-0AAF-E17CB04256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020E73-C5C4-2661-F81F-1072C78FE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D9E1EB-919E-7C3D-6CD1-D6C442CCCB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76A438-5916-D835-4FDE-DC985491B136}"/>
              </a:ext>
            </a:extLst>
          </p:cNvPr>
          <p:cNvSpPr>
            <a:spLocks noGrp="1"/>
          </p:cNvSpPr>
          <p:nvPr>
            <p:ph type="dt" sz="half" idx="10"/>
          </p:nvPr>
        </p:nvSpPr>
        <p:spPr/>
        <p:txBody>
          <a:bodyPr/>
          <a:lstStyle/>
          <a:p>
            <a:fld id="{4789F15C-8123-4FB9-BE41-09F0180D2E4F}" type="datetimeFigureOut">
              <a:rPr lang="en-US" smtClean="0"/>
              <a:t>1/24/2023</a:t>
            </a:fld>
            <a:endParaRPr lang="en-US" dirty="0"/>
          </a:p>
        </p:txBody>
      </p:sp>
      <p:sp>
        <p:nvSpPr>
          <p:cNvPr id="8" name="Footer Placeholder 7">
            <a:extLst>
              <a:ext uri="{FF2B5EF4-FFF2-40B4-BE49-F238E27FC236}">
                <a16:creationId xmlns:a16="http://schemas.microsoft.com/office/drawing/2014/main" id="{A14EBAE2-28DE-5DEA-CB0D-4C80A104D4F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AF5F5C2-41D3-6076-A387-67A52BF7CE89}"/>
              </a:ext>
            </a:extLst>
          </p:cNvPr>
          <p:cNvSpPr>
            <a:spLocks noGrp="1"/>
          </p:cNvSpPr>
          <p:nvPr>
            <p:ph type="sldNum" sz="quarter" idx="12"/>
          </p:nvPr>
        </p:nvSpPr>
        <p:spPr/>
        <p:txBody>
          <a:bodyPr/>
          <a:lstStyle/>
          <a:p>
            <a:fld id="{E23E8A27-7C56-48BE-AE0D-91E9E312D6D6}" type="slidenum">
              <a:rPr lang="en-US" smtClean="0"/>
              <a:t>‹#›</a:t>
            </a:fld>
            <a:endParaRPr lang="en-US" dirty="0"/>
          </a:p>
        </p:txBody>
      </p:sp>
    </p:spTree>
    <p:extLst>
      <p:ext uri="{BB962C8B-B14F-4D97-AF65-F5344CB8AC3E}">
        <p14:creationId xmlns:p14="http://schemas.microsoft.com/office/powerpoint/2010/main" val="342131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1C2E5-D59A-1892-CAB4-18CDCEAD30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521B2-14E8-4A50-C8EC-A96472E359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910FC-5925-16A3-B129-30F08F346C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8711BA-95FD-AD64-DF70-0E3BE2852717}"/>
              </a:ext>
            </a:extLst>
          </p:cNvPr>
          <p:cNvSpPr>
            <a:spLocks noGrp="1"/>
          </p:cNvSpPr>
          <p:nvPr>
            <p:ph type="dt" sz="half" idx="10"/>
          </p:nvPr>
        </p:nvSpPr>
        <p:spPr/>
        <p:txBody>
          <a:bodyPr/>
          <a:lstStyle/>
          <a:p>
            <a:fld id="{4789F15C-8123-4FB9-BE41-09F0180D2E4F}" type="datetimeFigureOut">
              <a:rPr lang="en-US" smtClean="0"/>
              <a:t>1/24/2023</a:t>
            </a:fld>
            <a:endParaRPr lang="en-US" dirty="0"/>
          </a:p>
        </p:txBody>
      </p:sp>
      <p:sp>
        <p:nvSpPr>
          <p:cNvPr id="6" name="Footer Placeholder 5">
            <a:extLst>
              <a:ext uri="{FF2B5EF4-FFF2-40B4-BE49-F238E27FC236}">
                <a16:creationId xmlns:a16="http://schemas.microsoft.com/office/drawing/2014/main" id="{A9E75945-5C1E-D532-84FB-F3489D1E57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4157A3-E922-EF1C-22C3-05E8AE2AAC65}"/>
              </a:ext>
            </a:extLst>
          </p:cNvPr>
          <p:cNvSpPr>
            <a:spLocks noGrp="1"/>
          </p:cNvSpPr>
          <p:nvPr>
            <p:ph type="sldNum" sz="quarter" idx="12"/>
          </p:nvPr>
        </p:nvSpPr>
        <p:spPr/>
        <p:txBody>
          <a:bodyPr/>
          <a:lstStyle/>
          <a:p>
            <a:fld id="{E23E8A27-7C56-48BE-AE0D-91E9E312D6D6}" type="slidenum">
              <a:rPr lang="en-US" smtClean="0"/>
              <a:t>‹#›</a:t>
            </a:fld>
            <a:endParaRPr lang="en-US" dirty="0"/>
          </a:p>
        </p:txBody>
      </p:sp>
    </p:spTree>
    <p:extLst>
      <p:ext uri="{BB962C8B-B14F-4D97-AF65-F5344CB8AC3E}">
        <p14:creationId xmlns:p14="http://schemas.microsoft.com/office/powerpoint/2010/main" val="377288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5000">
              <a:srgbClr val="A7B4C1"/>
            </a:gs>
            <a:gs pos="0">
              <a:srgbClr val="DDE2E7"/>
            </a:gs>
            <a:gs pos="100000">
              <a:srgbClr val="DDE2E7"/>
            </a:gs>
            <a:gs pos="45000">
              <a:srgbClr val="A7B4C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3C6CD0-A8BC-4A42-A257-FB1021BC6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D7A492-135C-42C8-BDFF-863774959F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F5CED-ED31-4D47-8657-A516D1461F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CF003-F85B-4A70-82A3-F781A5140A4F}" type="datetimeFigureOut">
              <a:rPr lang="en-US" smtClean="0"/>
              <a:t>1/24/2023</a:t>
            </a:fld>
            <a:endParaRPr lang="en-US"/>
          </a:p>
        </p:txBody>
      </p:sp>
      <p:sp>
        <p:nvSpPr>
          <p:cNvPr id="5" name="Footer Placeholder 4">
            <a:extLst>
              <a:ext uri="{FF2B5EF4-FFF2-40B4-BE49-F238E27FC236}">
                <a16:creationId xmlns:a16="http://schemas.microsoft.com/office/drawing/2014/main" id="{87FF365E-195F-4737-8414-35BF5F909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3101FB-7420-45C1-A54D-31F24101E5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90918-20C4-4799-BC74-7DED3EDDA049}" type="slidenum">
              <a:rPr lang="en-US" smtClean="0"/>
              <a:t>‹#›</a:t>
            </a:fld>
            <a:endParaRPr lang="en-US"/>
          </a:p>
        </p:txBody>
      </p:sp>
    </p:spTree>
    <p:extLst>
      <p:ext uri="{BB962C8B-B14F-4D97-AF65-F5344CB8AC3E}">
        <p14:creationId xmlns:p14="http://schemas.microsoft.com/office/powerpoint/2010/main" val="1631456442"/>
      </p:ext>
    </p:extLst>
  </p:cSld>
  <p:clrMap bg1="lt1" tx1="dk1" bg2="lt2" tx2="dk2" accent1="accent1" accent2="accent2" accent3="accent3" accent4="accent4" accent5="accent5" accent6="accent6" hlink="hlink" folHlink="folHlink"/>
  <p:sldLayoutIdLst>
    <p:sldLayoutId id="2147483760" r:id="rId1"/>
    <p:sldLayoutId id="2147483758" r:id="rId2"/>
    <p:sldLayoutId id="2147483765" r:id="rId3"/>
    <p:sldLayoutId id="2147483769" r:id="rId4"/>
    <p:sldLayoutId id="2147483762" r:id="rId5"/>
    <p:sldLayoutId id="2147483770" r:id="rId6"/>
    <p:sldLayoutId id="2147483771" r:id="rId7"/>
    <p:sldLayoutId id="214748377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nytimes.com/2022/08/31/health/life-expectancy-covid-native-americans-alaskans.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nbcnews.com/news/nbcblk/neurologists-say-accelerated-brain-aging-black-people-can-countered-li-rcna5924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nbcnews.com/news/nbcblk/neurologists-say-accelerated-brain-aging-black-people-can-countered-li-rcna5924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v4Fkspyp3nk?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elbrietymovement.com/" TargetMode="External"/><Relationship Id="rId2" Type="http://schemas.openxmlformats.org/officeDocument/2006/relationships/hyperlink" Target="https://commissiononnativechildren.org/wp-content/uploads/2022/11/ADDL-READING_Indigenous-Culture-A-Systematized-Literature_C.Y.E.W.-Yamane-and-S.-Helm.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echohawk@pacifier.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mailto:bjordan@usetinc.org" TargetMode="External"/><Relationship Id="rId2" Type="http://schemas.openxmlformats.org/officeDocument/2006/relationships/hyperlink" Target="https://survey.alchemer.com/s3/6826778/Reclaiming-Native-Psychological-Brilliance-Learner-Evaluation-October-25" TargetMode="External"/><Relationship Id="rId1" Type="http://schemas.openxmlformats.org/officeDocument/2006/relationships/slideLayout" Target="../slideLayouts/slideLayout2.xml"/><Relationship Id="rId4" Type="http://schemas.openxmlformats.org/officeDocument/2006/relationships/hyperlink" Target="mailto:bhendrix@usetinc.org"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instagram.com/brookesimpsonofficial" TargetMode="External"/><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facebook.com/brookesimpsonofficial" TargetMode="External"/><Relationship Id="rId5" Type="http://schemas.openxmlformats.org/officeDocument/2006/relationships/hyperlink" Target="https://twitter.com/brookesimpson" TargetMode="External"/><Relationship Id="rId4" Type="http://schemas.openxmlformats.org/officeDocument/2006/relationships/hyperlink" Target="https://www.tiktok.com/@brookesimpsonofficia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QCMi8WpcJzI?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92306-D1AC-44DF-B5A9-057EFFA0A9F7}"/>
              </a:ext>
            </a:extLst>
          </p:cNvPr>
          <p:cNvSpPr>
            <a:spLocks noGrp="1"/>
          </p:cNvSpPr>
          <p:nvPr>
            <p:ph type="title"/>
          </p:nvPr>
        </p:nvSpPr>
        <p:spPr>
          <a:xfrm>
            <a:off x="796683" y="2222692"/>
            <a:ext cx="3832808" cy="2822027"/>
          </a:xfrm>
          <a:noFill/>
        </p:spPr>
        <p:txBody>
          <a:bodyPr vert="horz" lIns="68580" tIns="34290" rIns="68580" bIns="34290" rtlCol="0" anchor="t">
            <a:normAutofit fontScale="90000"/>
          </a:bodyPr>
          <a:lstStyle/>
          <a:p>
            <a:pPr algn="ctr"/>
            <a:r>
              <a:rPr lang="en-US" sz="1800" b="1" kern="1200" dirty="0">
                <a:solidFill>
                  <a:schemeClr val="tx2">
                    <a:lumMod val="75000"/>
                  </a:schemeClr>
                </a:solidFill>
                <a:latin typeface="Baskerville Old Face"/>
              </a:rPr>
              <a:t>Welcome </a:t>
            </a:r>
            <a:br>
              <a:rPr lang="en-US" sz="1800" b="1" kern="1200" dirty="0">
                <a:latin typeface="Baskerville Old Face" panose="02020602080505020303" pitchFamily="18" charset="0"/>
              </a:rPr>
            </a:br>
            <a:r>
              <a:rPr lang="en-US" sz="1800" b="1" kern="1200" dirty="0">
                <a:solidFill>
                  <a:schemeClr val="tx2">
                    <a:lumMod val="75000"/>
                  </a:schemeClr>
                </a:solidFill>
                <a:latin typeface="Baskerville Old Face"/>
              </a:rPr>
              <a:t>to the</a:t>
            </a:r>
            <a:br>
              <a:rPr lang="en-US" sz="2750" b="1" kern="1200" dirty="0">
                <a:latin typeface="Baskerville Old Face" panose="02020602080505020303" pitchFamily="18" charset="0"/>
              </a:rPr>
            </a:br>
            <a:r>
              <a:rPr lang="en-US" sz="2750" b="1" kern="1200" dirty="0">
                <a:solidFill>
                  <a:srgbClr val="800000"/>
                </a:solidFill>
                <a:latin typeface="Baskerville Old Face" panose="02020602080505020303" pitchFamily="18" charset="0"/>
              </a:rPr>
              <a:t>2023</a:t>
            </a:r>
            <a:br>
              <a:rPr lang="en-US" sz="2750" b="1" kern="1200" dirty="0">
                <a:latin typeface="Baskerville Old Face" panose="02020602080505020303" pitchFamily="18" charset="0"/>
              </a:rPr>
            </a:br>
            <a:r>
              <a:rPr lang="en-US" sz="3000" b="1" kern="1200" dirty="0">
                <a:solidFill>
                  <a:srgbClr val="741112"/>
                </a:solidFill>
                <a:latin typeface="Baskerville Old Face"/>
              </a:rPr>
              <a:t>Reclaiming Native Psychological Brilliance</a:t>
            </a:r>
            <a:r>
              <a:rPr lang="en-US" sz="3000" b="1" dirty="0">
                <a:solidFill>
                  <a:srgbClr val="741112"/>
                </a:solidFill>
                <a:latin typeface="Baskerville Old Face"/>
              </a:rPr>
              <a:t> Behavioral Health ECHO Series</a:t>
            </a:r>
            <a:br>
              <a:rPr lang="en-US" sz="2750" b="1" kern="1200" dirty="0">
                <a:latin typeface="Baskerville Old Face" panose="02020602080505020303" pitchFamily="18" charset="0"/>
              </a:rPr>
            </a:br>
            <a:br>
              <a:rPr lang="en-US" sz="2750" b="1" kern="1200" dirty="0">
                <a:latin typeface="Baskerville Old Face" panose="02020602080505020303" pitchFamily="18" charset="0"/>
              </a:rPr>
            </a:br>
            <a:r>
              <a:rPr lang="en-US" sz="1800" i="1" kern="1200" dirty="0">
                <a:solidFill>
                  <a:schemeClr val="tx2"/>
                </a:solidFill>
                <a:latin typeface="Baskerville Old Face"/>
              </a:rPr>
              <a:t>While we are Gathering . . . enjoy this Native music video which we will start at 5 minutes before the hour.</a:t>
            </a:r>
          </a:p>
        </p:txBody>
      </p:sp>
      <p:sp>
        <p:nvSpPr>
          <p:cNvPr id="3" name="TextBox 2">
            <a:extLst>
              <a:ext uri="{FF2B5EF4-FFF2-40B4-BE49-F238E27FC236}">
                <a16:creationId xmlns:a16="http://schemas.microsoft.com/office/drawing/2014/main" id="{17FFDB0E-E8AA-4D2C-8037-531C892AB7DA}"/>
              </a:ext>
            </a:extLst>
          </p:cNvPr>
          <p:cNvSpPr txBox="1"/>
          <p:nvPr/>
        </p:nvSpPr>
        <p:spPr>
          <a:xfrm>
            <a:off x="5769899" y="5073248"/>
            <a:ext cx="4771728" cy="1245507"/>
          </a:xfrm>
          <a:prstGeom prst="rect">
            <a:avLst/>
          </a:prstGeom>
          <a:noFill/>
        </p:spPr>
        <p:txBody>
          <a:bodyPr vert="horz" lIns="68580" tIns="34290" rIns="68580" bIns="34290" rtlCol="0" anchor="t">
            <a:normAutofit/>
          </a:bodyPr>
          <a:lstStyle/>
          <a:p>
            <a:pPr>
              <a:lnSpc>
                <a:spcPct val="90000"/>
              </a:lnSpc>
              <a:spcAft>
                <a:spcPts val="450"/>
              </a:spcAft>
            </a:pPr>
            <a:r>
              <a:rPr lang="en-US" sz="2100" b="1" dirty="0">
                <a:solidFill>
                  <a:schemeClr val="tx2"/>
                </a:solidFill>
                <a:latin typeface="Baskerville Old Face" panose="02020602080505020303" pitchFamily="18" charset="0"/>
              </a:rPr>
              <a:t>“Dream” - Doc Native and Spencer Battiest</a:t>
            </a:r>
          </a:p>
          <a:p>
            <a:pPr>
              <a:lnSpc>
                <a:spcPct val="90000"/>
              </a:lnSpc>
              <a:spcAft>
                <a:spcPts val="450"/>
              </a:spcAft>
            </a:pPr>
            <a:r>
              <a:rPr lang="en-US" sz="1100" i="1" dirty="0">
                <a:solidFill>
                  <a:schemeClr val="tx1">
                    <a:lumMod val="65000"/>
                    <a:lumOff val="35000"/>
                  </a:schemeClr>
                </a:solidFill>
                <a:latin typeface="Baskerville Old Face" panose="02020602080505020303" pitchFamily="18" charset="0"/>
              </a:rPr>
              <a:t>Doc Native and Spencer Battiest along with Indigenous Enterprise dance troupe perform their award winning single "Dream" at the Los Angeles Clippers vs Dallas Mavericks NBA regular season game in honor of Native American cultural night.</a:t>
            </a:r>
            <a:endParaRPr lang="en-US" sz="1350" i="1" dirty="0">
              <a:solidFill>
                <a:schemeClr val="tx1">
                  <a:lumMod val="65000"/>
                  <a:lumOff val="35000"/>
                </a:schemeClr>
              </a:solidFill>
              <a:latin typeface="Baskerville Old Face" panose="02020602080505020303" pitchFamily="18" charset="0"/>
            </a:endParaRPr>
          </a:p>
          <a:p>
            <a:pPr>
              <a:lnSpc>
                <a:spcPct val="90000"/>
              </a:lnSpc>
              <a:spcAft>
                <a:spcPts val="450"/>
              </a:spcAft>
            </a:pPr>
            <a:endParaRPr lang="en-US" sz="1350" i="1" dirty="0">
              <a:solidFill>
                <a:schemeClr val="tx1">
                  <a:lumMod val="65000"/>
                  <a:lumOff val="35000"/>
                </a:schemeClr>
              </a:solidFill>
              <a:latin typeface="Baskerville Old Face" panose="02020602080505020303" pitchFamily="18" charset="0"/>
            </a:endParaRPr>
          </a:p>
          <a:p>
            <a:pPr>
              <a:lnSpc>
                <a:spcPct val="90000"/>
              </a:lnSpc>
              <a:spcAft>
                <a:spcPts val="450"/>
              </a:spcAft>
            </a:pPr>
            <a:endParaRPr lang="en-US" sz="1350" i="1" dirty="0">
              <a:solidFill>
                <a:schemeClr val="tx1">
                  <a:lumMod val="65000"/>
                  <a:lumOff val="35000"/>
                </a:schemeClr>
              </a:solidFill>
              <a:latin typeface="Baskerville Old Face" panose="02020602080505020303" pitchFamily="18" charset="0"/>
            </a:endParaRPr>
          </a:p>
        </p:txBody>
      </p:sp>
      <p:pic>
        <p:nvPicPr>
          <p:cNvPr id="6" name="Picture 2" descr="Spencer Battiest and Doc Native performed during special Los Angeles ...">
            <a:extLst>
              <a:ext uri="{FF2B5EF4-FFF2-40B4-BE49-F238E27FC236}">
                <a16:creationId xmlns:a16="http://schemas.microsoft.com/office/drawing/2014/main" id="{BAE678A3-EFE3-1BAA-C022-3B7440595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899" y="1206366"/>
            <a:ext cx="5750421" cy="383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74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FE175-6DC5-4BA6-B57A-16F4D968A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 t="2412" r="979" b="5597"/>
          <a:stretch/>
        </p:blipFill>
        <p:spPr bwMode="auto">
          <a:xfrm>
            <a:off x="1836000" y="1569600"/>
            <a:ext cx="8539200" cy="3110400"/>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2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D3116-72B6-6803-A415-48E4BF8CD9AC}"/>
              </a:ext>
            </a:extLst>
          </p:cNvPr>
          <p:cNvSpPr>
            <a:spLocks noGrp="1"/>
          </p:cNvSpPr>
          <p:nvPr>
            <p:ph type="ctrTitle"/>
          </p:nvPr>
        </p:nvSpPr>
        <p:spPr/>
        <p:txBody>
          <a:bodyPr/>
          <a:lstStyle/>
          <a:p>
            <a:r>
              <a:rPr lang="en-US" b="1" dirty="0">
                <a:solidFill>
                  <a:srgbClr val="800000"/>
                </a:solidFill>
              </a:rPr>
              <a:t>Native Traditional Practices: Culture </a:t>
            </a:r>
            <a:r>
              <a:rPr lang="en-US" b="1" u="sng" dirty="0">
                <a:solidFill>
                  <a:srgbClr val="800000"/>
                </a:solidFill>
              </a:rPr>
              <a:t>is</a:t>
            </a:r>
            <a:r>
              <a:rPr lang="en-US" b="1" dirty="0">
                <a:solidFill>
                  <a:srgbClr val="800000"/>
                </a:solidFill>
              </a:rPr>
              <a:t> Treatment</a:t>
            </a:r>
          </a:p>
        </p:txBody>
      </p:sp>
      <p:sp>
        <p:nvSpPr>
          <p:cNvPr id="3" name="Subtitle 2">
            <a:extLst>
              <a:ext uri="{FF2B5EF4-FFF2-40B4-BE49-F238E27FC236}">
                <a16:creationId xmlns:a16="http://schemas.microsoft.com/office/drawing/2014/main" id="{4ECA7568-88F1-2588-19D7-CB2B6B019451}"/>
              </a:ext>
            </a:extLst>
          </p:cNvPr>
          <p:cNvSpPr>
            <a:spLocks noGrp="1"/>
          </p:cNvSpPr>
          <p:nvPr>
            <p:ph type="subTitle" idx="1"/>
          </p:nvPr>
        </p:nvSpPr>
        <p:spPr/>
        <p:txBody>
          <a:bodyPr/>
          <a:lstStyle/>
          <a:p>
            <a:endParaRPr lang="en-US" dirty="0"/>
          </a:p>
          <a:p>
            <a:r>
              <a:rPr lang="en-US" dirty="0"/>
              <a:t>Holly Echo-Hawk, MSc</a:t>
            </a:r>
          </a:p>
          <a:p>
            <a:r>
              <a:rPr lang="en-US" dirty="0"/>
              <a:t>January 24, 2023</a:t>
            </a:r>
          </a:p>
        </p:txBody>
      </p:sp>
    </p:spTree>
    <p:extLst>
      <p:ext uri="{BB962C8B-B14F-4D97-AF65-F5344CB8AC3E}">
        <p14:creationId xmlns:p14="http://schemas.microsoft.com/office/powerpoint/2010/main" val="1183824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48D60D-F465-CC24-F451-D331E8422CAA}"/>
              </a:ext>
            </a:extLst>
          </p:cNvPr>
          <p:cNvSpPr txBox="1"/>
          <p:nvPr/>
        </p:nvSpPr>
        <p:spPr>
          <a:xfrm>
            <a:off x="1209495" y="2913568"/>
            <a:ext cx="10123714" cy="646331"/>
          </a:xfrm>
          <a:prstGeom prst="rect">
            <a:avLst/>
          </a:prstGeom>
          <a:noFill/>
        </p:spPr>
        <p:txBody>
          <a:bodyPr wrap="square" rtlCol="0">
            <a:spAutoFit/>
          </a:bodyPr>
          <a:lstStyle/>
          <a:p>
            <a:pPr lvl="1"/>
            <a:r>
              <a:rPr lang="en-US" sz="3600" i="1" dirty="0">
                <a:solidFill>
                  <a:srgbClr val="800000"/>
                </a:solidFill>
              </a:rPr>
              <a:t>Thank you for joining the Native Brilliance series</a:t>
            </a:r>
          </a:p>
        </p:txBody>
      </p:sp>
    </p:spTree>
    <p:extLst>
      <p:ext uri="{BB962C8B-B14F-4D97-AF65-F5344CB8AC3E}">
        <p14:creationId xmlns:p14="http://schemas.microsoft.com/office/powerpoint/2010/main" val="1509987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48D60D-F465-CC24-F451-D331E8422CAA}"/>
              </a:ext>
            </a:extLst>
          </p:cNvPr>
          <p:cNvSpPr txBox="1"/>
          <p:nvPr/>
        </p:nvSpPr>
        <p:spPr>
          <a:xfrm>
            <a:off x="1034143" y="3638035"/>
            <a:ext cx="10123714" cy="1384995"/>
          </a:xfrm>
          <a:prstGeom prst="rect">
            <a:avLst/>
          </a:prstGeom>
          <a:noFill/>
        </p:spPr>
        <p:txBody>
          <a:bodyPr wrap="square" rtlCol="0">
            <a:spAutoFit/>
          </a:bodyPr>
          <a:lstStyle/>
          <a:p>
            <a:pPr lvl="1"/>
            <a:r>
              <a:rPr lang="en-US" sz="2800" i="1" dirty="0"/>
              <a:t>Throughout 2022, this series has provided countless examples of the innate intelligence of Native people - - - brilliance that is too often overlooked</a:t>
            </a:r>
          </a:p>
        </p:txBody>
      </p:sp>
      <p:pic>
        <p:nvPicPr>
          <p:cNvPr id="3" name="Picture 2">
            <a:extLst>
              <a:ext uri="{FF2B5EF4-FFF2-40B4-BE49-F238E27FC236}">
                <a16:creationId xmlns:a16="http://schemas.microsoft.com/office/drawing/2014/main" id="{2481F40F-DC11-B320-FC21-4F7934C3D0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603291" y="298377"/>
            <a:ext cx="6318721" cy="1971098"/>
          </a:xfrm>
          <a:prstGeom prst="rect">
            <a:avLst/>
          </a:prstGeom>
          <a:noFill/>
          <a:ln>
            <a:noFill/>
          </a:ln>
        </p:spPr>
      </p:pic>
    </p:spTree>
    <p:extLst>
      <p:ext uri="{BB962C8B-B14F-4D97-AF65-F5344CB8AC3E}">
        <p14:creationId xmlns:p14="http://schemas.microsoft.com/office/powerpoint/2010/main" val="384443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2C22-D0F0-CDE2-609E-BDD959364180}"/>
              </a:ext>
            </a:extLst>
          </p:cNvPr>
          <p:cNvSpPr>
            <a:spLocks noGrp="1"/>
          </p:cNvSpPr>
          <p:nvPr>
            <p:ph type="title"/>
          </p:nvPr>
        </p:nvSpPr>
        <p:spPr>
          <a:xfrm>
            <a:off x="739049" y="210889"/>
            <a:ext cx="10515600" cy="1325563"/>
          </a:xfrm>
        </p:spPr>
        <p:txBody>
          <a:bodyPr/>
          <a:lstStyle/>
          <a:p>
            <a:pPr algn="ctr"/>
            <a:r>
              <a:rPr lang="en-US" b="1" dirty="0">
                <a:solidFill>
                  <a:srgbClr val="800000"/>
                </a:solidFill>
              </a:rPr>
              <a:t> Today’s Learning Objectives</a:t>
            </a:r>
          </a:p>
        </p:txBody>
      </p:sp>
      <p:sp>
        <p:nvSpPr>
          <p:cNvPr id="3" name="Content Placeholder 2">
            <a:extLst>
              <a:ext uri="{FF2B5EF4-FFF2-40B4-BE49-F238E27FC236}">
                <a16:creationId xmlns:a16="http://schemas.microsoft.com/office/drawing/2014/main" id="{9177E946-64B0-21EA-B72C-23BDADE7C4EB}"/>
              </a:ext>
            </a:extLst>
          </p:cNvPr>
          <p:cNvSpPr>
            <a:spLocks noGrp="1"/>
          </p:cNvSpPr>
          <p:nvPr>
            <p:ph idx="1"/>
          </p:nvPr>
        </p:nvSpPr>
        <p:spPr>
          <a:xfrm>
            <a:off x="661471" y="1395565"/>
            <a:ext cx="10869058" cy="5097310"/>
          </a:xfrm>
        </p:spPr>
        <p:txBody>
          <a:bodyPr>
            <a:normAutofit/>
          </a:bodyPr>
          <a:lstStyle/>
          <a:p>
            <a:endParaRPr lang="en-US" dirty="0"/>
          </a:p>
          <a:p>
            <a:pPr marL="514350" indent="-514350">
              <a:buFont typeface="+mj-lt"/>
              <a:buAutoNum type="arabicPeriod"/>
            </a:pPr>
            <a:r>
              <a:rPr lang="en-US" dirty="0"/>
              <a:t>Increase knowledge of innate intelligence of Native people and relationship to treatment and lifelong recovery</a:t>
            </a:r>
          </a:p>
          <a:p>
            <a:pPr marL="514350" indent="-514350">
              <a:buFont typeface="+mj-lt"/>
              <a:buAutoNum type="arabicPeriod"/>
            </a:pPr>
            <a:r>
              <a:rPr lang="en-US" dirty="0"/>
              <a:t>Deepen understanding of how cultural practices serve as healthy behavior teaching tools and influence behavior change</a:t>
            </a:r>
          </a:p>
          <a:p>
            <a:pPr marL="514350" indent="-514350">
              <a:buFont typeface="+mj-lt"/>
              <a:buAutoNum type="arabicPeriod"/>
            </a:pPr>
            <a:r>
              <a:rPr lang="en-US" dirty="0"/>
              <a:t>Learn how culture-centered behavioral health approaches motivate behavior change</a:t>
            </a:r>
          </a:p>
          <a:p>
            <a:pPr marL="514350" indent="-514350">
              <a:buFont typeface="+mj-lt"/>
              <a:buAutoNum type="arabicPeriod"/>
            </a:pPr>
            <a:r>
              <a:rPr lang="en-US" dirty="0"/>
              <a:t>Discover how traditional practices support healthy behavior and how traditional practices can correspond to behavioral health services</a:t>
            </a:r>
          </a:p>
          <a:p>
            <a:endParaRPr lang="en-US" dirty="0"/>
          </a:p>
        </p:txBody>
      </p:sp>
    </p:spTree>
    <p:extLst>
      <p:ext uri="{BB962C8B-B14F-4D97-AF65-F5344CB8AC3E}">
        <p14:creationId xmlns:p14="http://schemas.microsoft.com/office/powerpoint/2010/main" val="3853565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7C2246-EAD8-A78D-8F88-6653CD46A0A3}"/>
              </a:ext>
            </a:extLst>
          </p:cNvPr>
          <p:cNvSpPr txBox="1"/>
          <p:nvPr/>
        </p:nvSpPr>
        <p:spPr>
          <a:xfrm>
            <a:off x="1713229" y="955519"/>
            <a:ext cx="8765540" cy="1569660"/>
          </a:xfrm>
          <a:prstGeom prst="rect">
            <a:avLst/>
          </a:prstGeom>
          <a:noFill/>
        </p:spPr>
        <p:txBody>
          <a:bodyPr wrap="none" rtlCol="0">
            <a:spAutoFit/>
          </a:bodyPr>
          <a:lstStyle/>
          <a:p>
            <a:pPr algn="ctr"/>
            <a:r>
              <a:rPr lang="en-US" sz="4800" b="1" dirty="0">
                <a:solidFill>
                  <a:srgbClr val="800000"/>
                </a:solidFill>
                <a:latin typeface="+mj-lt"/>
              </a:rPr>
              <a:t>Why is Healthy Behavior Important </a:t>
            </a:r>
          </a:p>
          <a:p>
            <a:pPr algn="ctr"/>
            <a:r>
              <a:rPr lang="en-US" sz="4800" b="1" dirty="0">
                <a:solidFill>
                  <a:srgbClr val="800000"/>
                </a:solidFill>
                <a:latin typeface="+mj-lt"/>
              </a:rPr>
              <a:t>for Native People? </a:t>
            </a:r>
          </a:p>
        </p:txBody>
      </p:sp>
      <p:sp>
        <p:nvSpPr>
          <p:cNvPr id="3" name="TextBox 2">
            <a:extLst>
              <a:ext uri="{FF2B5EF4-FFF2-40B4-BE49-F238E27FC236}">
                <a16:creationId xmlns:a16="http://schemas.microsoft.com/office/drawing/2014/main" id="{23B0BF18-0DD6-D345-BD48-6DBB1D8EECA4}"/>
              </a:ext>
            </a:extLst>
          </p:cNvPr>
          <p:cNvSpPr txBox="1"/>
          <p:nvPr/>
        </p:nvSpPr>
        <p:spPr>
          <a:xfrm>
            <a:off x="2380210" y="3855768"/>
            <a:ext cx="8753635" cy="954107"/>
          </a:xfrm>
          <a:prstGeom prst="rect">
            <a:avLst/>
          </a:prstGeom>
          <a:noFill/>
        </p:spPr>
        <p:txBody>
          <a:bodyPr wrap="square" rtlCol="0">
            <a:spAutoFit/>
          </a:bodyPr>
          <a:lstStyle/>
          <a:p>
            <a:r>
              <a:rPr lang="en-US" sz="2800" i="1" dirty="0"/>
              <a:t>Answer:  Because behavioral health (healthy behavior) </a:t>
            </a:r>
            <a:br>
              <a:rPr lang="en-US" sz="2800" i="1" dirty="0"/>
            </a:br>
            <a:r>
              <a:rPr lang="en-US" sz="2800" i="1" dirty="0"/>
              <a:t>is serious business</a:t>
            </a:r>
          </a:p>
        </p:txBody>
      </p:sp>
    </p:spTree>
    <p:extLst>
      <p:ext uri="{BB962C8B-B14F-4D97-AF65-F5344CB8AC3E}">
        <p14:creationId xmlns:p14="http://schemas.microsoft.com/office/powerpoint/2010/main" val="157303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189EED-35CB-2C41-48B4-0767DA7AA49D}"/>
              </a:ext>
            </a:extLst>
          </p:cNvPr>
          <p:cNvSpPr txBox="1"/>
          <p:nvPr/>
        </p:nvSpPr>
        <p:spPr>
          <a:xfrm>
            <a:off x="608943" y="179249"/>
            <a:ext cx="11168743" cy="5539978"/>
          </a:xfrm>
          <a:prstGeom prst="rect">
            <a:avLst/>
          </a:prstGeom>
          <a:noFill/>
        </p:spPr>
        <p:txBody>
          <a:bodyPr wrap="square">
            <a:spAutoFit/>
          </a:bodyPr>
          <a:lstStyle/>
          <a:p>
            <a:pPr marL="0" indent="0">
              <a:buNone/>
            </a:pPr>
            <a:r>
              <a:rPr lang="en-US" sz="3200" b="1" i="1" dirty="0">
                <a:solidFill>
                  <a:srgbClr val="800000"/>
                </a:solidFill>
                <a:latin typeface="+mj-lt"/>
              </a:rPr>
              <a:t>Despite strengths and resilience of Native people . . .</a:t>
            </a:r>
          </a:p>
          <a:p>
            <a:endParaRPr lang="en-US" sz="2200" dirty="0">
              <a:solidFill>
                <a:schemeClr val="bg1"/>
              </a:solidFill>
            </a:endParaRPr>
          </a:p>
          <a:p>
            <a:pPr lvl="1" fontAlgn="base"/>
            <a:r>
              <a:rPr lang="en-US" sz="2200" dirty="0"/>
              <a:t>Native life expectancy rate has dropped by 6.6 years between 2019-2021, resulting in 2021 life expectancy for AI/AN at 65.2 years. Largely driven by pandemic, Native people had largest decline when compared to all U.S. racial groups </a:t>
            </a:r>
            <a:r>
              <a:rPr lang="en-US" sz="2000" dirty="0"/>
              <a:t>(Sources: CDC, August 2022; </a:t>
            </a:r>
            <a:r>
              <a:rPr lang="en-US" sz="2000" i="1" dirty="0">
                <a:effectLst/>
              </a:rPr>
              <a:t>How the Pandemic Shortened Life Expectancy in Indigenous Communities </a:t>
            </a:r>
            <a:r>
              <a:rPr lang="en-US" sz="2000" u="sng" dirty="0">
                <a:ea typeface="Times New Roman" panose="02020603050405020304" pitchFamily="18" charset="0"/>
                <a:hlinkClick r:id="rId3">
                  <a:extLst>
                    <a:ext uri="{A12FA001-AC4F-418D-AE19-62706E023703}">
                      <ahyp:hlinkClr xmlns:ahyp="http://schemas.microsoft.com/office/drawing/2018/hyperlinkcolor" val="tx"/>
                    </a:ext>
                  </a:extLst>
                </a:hlinkClick>
              </a:rPr>
              <a:t>https://www.nytimes.com/2022/08/31/health/life-expectancy-covid-native-americans-alaskans.html</a:t>
            </a:r>
            <a:r>
              <a:rPr lang="en-US" sz="2000" u="sng" dirty="0">
                <a:ea typeface="Times New Roman" panose="02020603050405020304" pitchFamily="18" charset="0"/>
              </a:rPr>
              <a:t>)</a:t>
            </a:r>
            <a:endParaRPr lang="en-US" sz="2000" dirty="0">
              <a:effectLst/>
              <a:ea typeface="Calibri" panose="020F0502020204030204" pitchFamily="34" charset="0"/>
            </a:endParaRPr>
          </a:p>
          <a:p>
            <a:pPr marL="457200" lvl="1" indent="0">
              <a:buNone/>
            </a:pPr>
            <a:r>
              <a:rPr lang="en-US" sz="2200" dirty="0"/>
              <a:t>  </a:t>
            </a:r>
          </a:p>
          <a:p>
            <a:pPr lvl="1"/>
            <a:r>
              <a:rPr lang="en-US" sz="2200" dirty="0"/>
              <a:t>Fatal drug overdose rate is highest for Native people - - - Native people have been disproportionally affected compared to other races/ethnicities</a:t>
            </a:r>
          </a:p>
          <a:p>
            <a:pPr lvl="1"/>
            <a:r>
              <a:rPr lang="en-US" sz="2000" dirty="0"/>
              <a:t>(Source: CDC NCHS Data Brief No. 394, 12/2020)</a:t>
            </a:r>
          </a:p>
          <a:p>
            <a:pPr lvl="1"/>
            <a:endParaRPr lang="en-US" sz="2200" dirty="0"/>
          </a:p>
          <a:p>
            <a:pPr lvl="1" fontAlgn="base"/>
            <a:r>
              <a:rPr lang="en-US" sz="2200" dirty="0"/>
              <a:t>P</a:t>
            </a:r>
            <a:r>
              <a:rPr lang="en-US" sz="2200" b="0" i="0" dirty="0">
                <a:effectLst/>
              </a:rPr>
              <a:t>overty, inadequate access to health care, crowded housing in today’s virus environment can contribute to poorer health; d</a:t>
            </a:r>
            <a:r>
              <a:rPr lang="en-US" sz="2200" dirty="0"/>
              <a:t>iscrimination and trauma also found to be linked to wearing down of mental and physical health </a:t>
            </a:r>
            <a:r>
              <a:rPr lang="en-US" sz="2000" dirty="0"/>
              <a:t>(</a:t>
            </a:r>
            <a:r>
              <a:rPr lang="en-US" sz="2000" b="0" i="0" dirty="0">
                <a:effectLst/>
              </a:rPr>
              <a:t>Source: </a:t>
            </a:r>
            <a:r>
              <a:rPr lang="en-US" sz="2000" u="sng" dirty="0">
                <a:hlinkClick r:id="rId4">
                  <a:extLst>
                    <a:ext uri="{A12FA001-AC4F-418D-AE19-62706E023703}">
                      <ahyp:hlinkClr xmlns:ahyp="http://schemas.microsoft.com/office/drawing/2018/hyperlinkcolor" val="tx"/>
                    </a:ext>
                  </a:extLst>
                </a:hlinkClick>
              </a:rPr>
              <a:t>Neurologists say accelerated brain aging in Black people  can be countered by lifestyle changes (nbcnews.com)</a:t>
            </a:r>
            <a:endParaRPr lang="en-US" sz="2000" i="0" u="sng" dirty="0">
              <a:effectLst/>
            </a:endParaRPr>
          </a:p>
        </p:txBody>
      </p:sp>
    </p:spTree>
    <p:extLst>
      <p:ext uri="{BB962C8B-B14F-4D97-AF65-F5344CB8AC3E}">
        <p14:creationId xmlns:p14="http://schemas.microsoft.com/office/powerpoint/2010/main" val="51778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9EE1-2BB8-85F5-354C-243D79933194}"/>
              </a:ext>
            </a:extLst>
          </p:cNvPr>
          <p:cNvSpPr>
            <a:spLocks noGrp="1"/>
          </p:cNvSpPr>
          <p:nvPr>
            <p:ph type="title"/>
          </p:nvPr>
        </p:nvSpPr>
        <p:spPr>
          <a:xfrm>
            <a:off x="839788" y="243680"/>
            <a:ext cx="10515600" cy="1325563"/>
          </a:xfrm>
        </p:spPr>
        <p:txBody>
          <a:bodyPr/>
          <a:lstStyle/>
          <a:p>
            <a:pPr algn="ctr"/>
            <a:r>
              <a:rPr lang="en-US" b="1" dirty="0">
                <a:solidFill>
                  <a:srgbClr val="800000"/>
                </a:solidFill>
              </a:rPr>
              <a:t>Drop in Native Life Expectancy</a:t>
            </a:r>
            <a:endParaRPr lang="en-US" dirty="0">
              <a:solidFill>
                <a:srgbClr val="800000"/>
              </a:solidFill>
            </a:endParaRPr>
          </a:p>
        </p:txBody>
      </p:sp>
      <p:sp>
        <p:nvSpPr>
          <p:cNvPr id="3" name="Text Placeholder 2">
            <a:extLst>
              <a:ext uri="{FF2B5EF4-FFF2-40B4-BE49-F238E27FC236}">
                <a16:creationId xmlns:a16="http://schemas.microsoft.com/office/drawing/2014/main" id="{267B117D-1B72-7A24-89A1-C5962C56D519}"/>
              </a:ext>
            </a:extLst>
          </p:cNvPr>
          <p:cNvSpPr>
            <a:spLocks noGrp="1"/>
          </p:cNvSpPr>
          <p:nvPr>
            <p:ph type="body" idx="1"/>
          </p:nvPr>
        </p:nvSpPr>
        <p:spPr>
          <a:xfrm>
            <a:off x="284616" y="1681163"/>
            <a:ext cx="5157787" cy="823912"/>
          </a:xfrm>
        </p:spPr>
        <p:txBody>
          <a:bodyPr>
            <a:normAutofit/>
          </a:bodyPr>
          <a:lstStyle/>
          <a:p>
            <a:pPr algn="ctr"/>
            <a:r>
              <a:rPr lang="en-US" sz="3200" u="sng" dirty="0">
                <a:solidFill>
                  <a:srgbClr val="800000"/>
                </a:solidFill>
              </a:rPr>
              <a:t>2019</a:t>
            </a:r>
          </a:p>
        </p:txBody>
      </p:sp>
      <p:sp>
        <p:nvSpPr>
          <p:cNvPr id="4" name="Content Placeholder 3">
            <a:extLst>
              <a:ext uri="{FF2B5EF4-FFF2-40B4-BE49-F238E27FC236}">
                <a16:creationId xmlns:a16="http://schemas.microsoft.com/office/drawing/2014/main" id="{E3D5CB31-ECA8-3A66-6B06-BDC30AE81178}"/>
              </a:ext>
            </a:extLst>
          </p:cNvPr>
          <p:cNvSpPr>
            <a:spLocks noGrp="1"/>
          </p:cNvSpPr>
          <p:nvPr>
            <p:ph sz="half" idx="2"/>
          </p:nvPr>
        </p:nvSpPr>
        <p:spPr>
          <a:xfrm>
            <a:off x="367565" y="2505075"/>
            <a:ext cx="5157787" cy="3684588"/>
          </a:xfrm>
        </p:spPr>
        <p:txBody>
          <a:bodyPr/>
          <a:lstStyle/>
          <a:p>
            <a:pPr marL="0" indent="0">
              <a:buNone/>
            </a:pPr>
            <a:endParaRPr lang="en-US" dirty="0">
              <a:solidFill>
                <a:schemeClr val="bg1"/>
              </a:solidFill>
            </a:endParaRPr>
          </a:p>
          <a:p>
            <a:pPr marL="0" indent="0" algn="ctr">
              <a:buNone/>
            </a:pPr>
            <a:r>
              <a:rPr lang="en-US" dirty="0"/>
              <a:t>AI/AN Life Expectancy at Birth:</a:t>
            </a:r>
          </a:p>
          <a:p>
            <a:pPr marL="0" indent="0" algn="ctr">
              <a:buNone/>
            </a:pPr>
            <a:r>
              <a:rPr lang="en-US" sz="2800" b="1" dirty="0">
                <a:solidFill>
                  <a:srgbClr val="800000"/>
                </a:solidFill>
              </a:rPr>
              <a:t>71.8 years</a:t>
            </a:r>
          </a:p>
          <a:p>
            <a:pPr marL="0" indent="0">
              <a:buNone/>
            </a:pPr>
            <a:endParaRPr lang="en-US" dirty="0"/>
          </a:p>
        </p:txBody>
      </p:sp>
      <p:sp>
        <p:nvSpPr>
          <p:cNvPr id="5" name="Text Placeholder 4">
            <a:extLst>
              <a:ext uri="{FF2B5EF4-FFF2-40B4-BE49-F238E27FC236}">
                <a16:creationId xmlns:a16="http://schemas.microsoft.com/office/drawing/2014/main" id="{6DE527BB-C708-1918-E703-2DBEABA373CC}"/>
              </a:ext>
            </a:extLst>
          </p:cNvPr>
          <p:cNvSpPr>
            <a:spLocks noGrp="1"/>
          </p:cNvSpPr>
          <p:nvPr>
            <p:ph type="body" sz="quarter" idx="3"/>
          </p:nvPr>
        </p:nvSpPr>
        <p:spPr/>
        <p:txBody>
          <a:bodyPr>
            <a:normAutofit/>
          </a:bodyPr>
          <a:lstStyle/>
          <a:p>
            <a:pPr algn="ctr"/>
            <a:r>
              <a:rPr lang="en-US" sz="3200" u="sng" dirty="0">
                <a:solidFill>
                  <a:srgbClr val="800000"/>
                </a:solidFill>
              </a:rPr>
              <a:t>2021</a:t>
            </a:r>
          </a:p>
        </p:txBody>
      </p:sp>
      <p:sp>
        <p:nvSpPr>
          <p:cNvPr id="6" name="Content Placeholder 5">
            <a:extLst>
              <a:ext uri="{FF2B5EF4-FFF2-40B4-BE49-F238E27FC236}">
                <a16:creationId xmlns:a16="http://schemas.microsoft.com/office/drawing/2014/main" id="{97BC9EDD-2BB4-CD1D-128B-1BADA5864795}"/>
              </a:ext>
            </a:extLst>
          </p:cNvPr>
          <p:cNvSpPr>
            <a:spLocks noGrp="1"/>
          </p:cNvSpPr>
          <p:nvPr>
            <p:ph sz="quarter" idx="4"/>
          </p:nvPr>
        </p:nvSpPr>
        <p:spPr>
          <a:xfrm>
            <a:off x="6364006" y="2507797"/>
            <a:ext cx="5183188" cy="3684588"/>
          </a:xfrm>
        </p:spPr>
        <p:txBody>
          <a:bodyPr/>
          <a:lstStyle/>
          <a:p>
            <a:endParaRPr lang="en-US" dirty="0"/>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dirty="0"/>
              <a:t>AI/AN Life Expectancy at Birth:</a:t>
            </a:r>
          </a:p>
          <a:p>
            <a:pPr marL="0" indent="0" algn="ctr">
              <a:buNone/>
            </a:pPr>
            <a:r>
              <a:rPr lang="en-US" sz="2800" b="1" dirty="0">
                <a:solidFill>
                  <a:srgbClr val="800000"/>
                </a:solidFill>
              </a:rPr>
              <a:t>65.2 years</a:t>
            </a:r>
          </a:p>
          <a:p>
            <a:endParaRPr lang="en-US" dirty="0"/>
          </a:p>
        </p:txBody>
      </p:sp>
      <p:sp>
        <p:nvSpPr>
          <p:cNvPr id="7" name="Arrow: Down 6">
            <a:extLst>
              <a:ext uri="{FF2B5EF4-FFF2-40B4-BE49-F238E27FC236}">
                <a16:creationId xmlns:a16="http://schemas.microsoft.com/office/drawing/2014/main" id="{98A80354-AFBE-DE2D-0FE0-E5C19F49242E}"/>
              </a:ext>
            </a:extLst>
          </p:cNvPr>
          <p:cNvSpPr/>
          <p:nvPr/>
        </p:nvSpPr>
        <p:spPr>
          <a:xfrm rot="-2400000">
            <a:off x="5612971" y="3057302"/>
            <a:ext cx="698184" cy="1485894"/>
          </a:xfrm>
          <a:prstGeom prst="downArrow">
            <a:avLst>
              <a:gd name="adj1" fmla="val 51926"/>
              <a:gd name="adj2" fmla="val 50000"/>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4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A63CD-EDE1-46FD-EA73-67BB8F6F7F69}"/>
              </a:ext>
            </a:extLst>
          </p:cNvPr>
          <p:cNvSpPr>
            <a:spLocks noGrp="1"/>
          </p:cNvSpPr>
          <p:nvPr>
            <p:ph type="title"/>
          </p:nvPr>
        </p:nvSpPr>
        <p:spPr>
          <a:xfrm>
            <a:off x="838200" y="166342"/>
            <a:ext cx="10515600" cy="1325563"/>
          </a:xfrm>
        </p:spPr>
        <p:txBody>
          <a:bodyPr/>
          <a:lstStyle/>
          <a:p>
            <a:pPr algn="ctr"/>
            <a:r>
              <a:rPr lang="en-US" b="1" dirty="0">
                <a:solidFill>
                  <a:srgbClr val="800000"/>
                </a:solidFill>
              </a:rPr>
              <a:t>Impact of Chronic Stress </a:t>
            </a:r>
            <a:br>
              <a:rPr lang="en-US" b="1" dirty="0">
                <a:solidFill>
                  <a:srgbClr val="800000"/>
                </a:solidFill>
              </a:rPr>
            </a:br>
            <a:r>
              <a:rPr lang="en-US" b="1" dirty="0">
                <a:solidFill>
                  <a:srgbClr val="800000"/>
                </a:solidFill>
              </a:rPr>
              <a:t>Due to Racism and Health Inequities </a:t>
            </a:r>
          </a:p>
        </p:txBody>
      </p:sp>
      <p:sp>
        <p:nvSpPr>
          <p:cNvPr id="3" name="Content Placeholder 2">
            <a:extLst>
              <a:ext uri="{FF2B5EF4-FFF2-40B4-BE49-F238E27FC236}">
                <a16:creationId xmlns:a16="http://schemas.microsoft.com/office/drawing/2014/main" id="{7FA20C8C-95BB-2DBF-A3B4-2626C295F2AA}"/>
              </a:ext>
            </a:extLst>
          </p:cNvPr>
          <p:cNvSpPr>
            <a:spLocks noGrp="1"/>
          </p:cNvSpPr>
          <p:nvPr>
            <p:ph idx="1"/>
          </p:nvPr>
        </p:nvSpPr>
        <p:spPr>
          <a:xfrm>
            <a:off x="959385" y="1945922"/>
            <a:ext cx="10515600" cy="4550530"/>
          </a:xfrm>
        </p:spPr>
        <p:txBody>
          <a:bodyPr>
            <a:normAutofit/>
          </a:bodyPr>
          <a:lstStyle/>
          <a:p>
            <a:r>
              <a:rPr lang="en-US" sz="2200" dirty="0"/>
              <a:t>Recent study indicated that c</a:t>
            </a:r>
            <a:r>
              <a:rPr lang="en-US" sz="2200" b="0" i="0" dirty="0">
                <a:effectLst/>
              </a:rPr>
              <a:t>hronic stress as a result “of racism or health inequalities due to racism” can raise one’s risk of developing cognitive disease</a:t>
            </a:r>
          </a:p>
          <a:p>
            <a:pPr marL="0" indent="0">
              <a:buNone/>
            </a:pPr>
            <a:endParaRPr lang="en-US" sz="2200" b="0" i="0" dirty="0">
              <a:effectLst/>
            </a:endParaRPr>
          </a:p>
          <a:p>
            <a:r>
              <a:rPr lang="en-US" sz="2200" dirty="0"/>
              <a:t>C</a:t>
            </a:r>
            <a:r>
              <a:rPr lang="en-US" sz="2200" b="0" i="0" dirty="0">
                <a:effectLst/>
              </a:rPr>
              <a:t>hronic exposure to social and economic disadvantage leads to accelerated decline in physical health outcomes</a:t>
            </a:r>
          </a:p>
          <a:p>
            <a:endParaRPr lang="en-US" b="0" i="0" dirty="0">
              <a:effectLst/>
              <a:latin typeface="PublicoText"/>
            </a:endParaRPr>
          </a:p>
          <a:p>
            <a:pPr marL="0" indent="0">
              <a:buNone/>
            </a:pPr>
            <a:endParaRPr lang="en-US" b="0" i="0" dirty="0">
              <a:effectLst/>
              <a:latin typeface="PublicoText"/>
            </a:endParaRPr>
          </a:p>
          <a:p>
            <a:pPr marL="0" indent="0" algn="r">
              <a:buNone/>
            </a:pPr>
            <a:r>
              <a:rPr lang="en-US" sz="2000" u="sng" dirty="0">
                <a:hlinkClick r:id="rId2">
                  <a:extLst>
                    <a:ext uri="{A12FA001-AC4F-418D-AE19-62706E023703}">
                      <ahyp:hlinkClr xmlns:ahyp="http://schemas.microsoft.com/office/drawing/2018/hyperlinkcolor" val="tx"/>
                    </a:ext>
                  </a:extLst>
                </a:hlinkClick>
              </a:rPr>
              <a:t>Source: Neurologists say accelerated brain aging in Black people  can be countered by lifestyle changes (nbcnews.com)</a:t>
            </a:r>
            <a:r>
              <a:rPr lang="en-US" sz="2000" b="0" i="0" u="sng" dirty="0">
                <a:effectLst/>
              </a:rPr>
              <a:t> </a:t>
            </a:r>
          </a:p>
          <a:p>
            <a:pPr marL="0" indent="0" algn="r">
              <a:buNone/>
            </a:pPr>
            <a:r>
              <a:rPr lang="en-US" sz="2000" b="0" i="0" dirty="0">
                <a:effectLst/>
              </a:rPr>
              <a:t> Dec</a:t>
            </a:r>
            <a:r>
              <a:rPr lang="en-US" sz="2000" dirty="0"/>
              <a:t>ember</a:t>
            </a:r>
            <a:r>
              <a:rPr lang="en-US" sz="2000" b="0" i="0" dirty="0">
                <a:effectLst/>
              </a:rPr>
              <a:t> 2022</a:t>
            </a:r>
          </a:p>
          <a:p>
            <a:endParaRPr lang="en-US" dirty="0">
              <a:solidFill>
                <a:schemeClr val="bg1"/>
              </a:solidFill>
            </a:endParaRPr>
          </a:p>
        </p:txBody>
      </p:sp>
    </p:spTree>
    <p:extLst>
      <p:ext uri="{BB962C8B-B14F-4D97-AF65-F5344CB8AC3E}">
        <p14:creationId xmlns:p14="http://schemas.microsoft.com/office/powerpoint/2010/main" val="1815056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7C2246-EAD8-A78D-8F88-6653CD46A0A3}"/>
              </a:ext>
            </a:extLst>
          </p:cNvPr>
          <p:cNvSpPr txBox="1"/>
          <p:nvPr/>
        </p:nvSpPr>
        <p:spPr>
          <a:xfrm>
            <a:off x="835115" y="955519"/>
            <a:ext cx="10521791" cy="1569660"/>
          </a:xfrm>
          <a:prstGeom prst="rect">
            <a:avLst/>
          </a:prstGeom>
          <a:noFill/>
        </p:spPr>
        <p:txBody>
          <a:bodyPr wrap="none" rtlCol="0">
            <a:spAutoFit/>
          </a:bodyPr>
          <a:lstStyle/>
          <a:p>
            <a:pPr algn="ctr"/>
            <a:r>
              <a:rPr lang="en-US" sz="4800" b="1" dirty="0">
                <a:solidFill>
                  <a:srgbClr val="800000"/>
                </a:solidFill>
                <a:latin typeface="+mj-lt"/>
              </a:rPr>
              <a:t>What is the Key to Engaging Native People </a:t>
            </a:r>
          </a:p>
          <a:p>
            <a:pPr algn="ctr"/>
            <a:r>
              <a:rPr lang="en-US" sz="4800" b="1" dirty="0">
                <a:solidFill>
                  <a:srgbClr val="800000"/>
                </a:solidFill>
                <a:latin typeface="+mj-lt"/>
              </a:rPr>
              <a:t>in Behavior Change?</a:t>
            </a:r>
          </a:p>
        </p:txBody>
      </p:sp>
      <p:sp>
        <p:nvSpPr>
          <p:cNvPr id="3" name="TextBox 2">
            <a:extLst>
              <a:ext uri="{FF2B5EF4-FFF2-40B4-BE49-F238E27FC236}">
                <a16:creationId xmlns:a16="http://schemas.microsoft.com/office/drawing/2014/main" id="{23B0BF18-0DD6-D345-BD48-6DBB1D8EECA4}"/>
              </a:ext>
            </a:extLst>
          </p:cNvPr>
          <p:cNvSpPr txBox="1"/>
          <p:nvPr/>
        </p:nvSpPr>
        <p:spPr>
          <a:xfrm>
            <a:off x="3236619" y="3560220"/>
            <a:ext cx="5718762" cy="646331"/>
          </a:xfrm>
          <a:prstGeom prst="rect">
            <a:avLst/>
          </a:prstGeom>
          <a:noFill/>
        </p:spPr>
        <p:txBody>
          <a:bodyPr wrap="square" rtlCol="0">
            <a:spAutoFit/>
          </a:bodyPr>
          <a:lstStyle/>
          <a:p>
            <a:pPr algn="ctr"/>
            <a:r>
              <a:rPr lang="en-US" sz="3600" i="1" dirty="0"/>
              <a:t>Cultural Connectedness</a:t>
            </a:r>
          </a:p>
        </p:txBody>
      </p:sp>
    </p:spTree>
    <p:extLst>
      <p:ext uri="{BB962C8B-B14F-4D97-AF65-F5344CB8AC3E}">
        <p14:creationId xmlns:p14="http://schemas.microsoft.com/office/powerpoint/2010/main" val="301899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Doc Native and Spencer Battiest Halftime  Performance at the Staples Center  2021">
            <a:hlinkClick r:id="" action="ppaction://media"/>
            <a:extLst>
              <a:ext uri="{FF2B5EF4-FFF2-40B4-BE49-F238E27FC236}">
                <a16:creationId xmlns:a16="http://schemas.microsoft.com/office/drawing/2014/main" id="{2CB061E6-0E42-9735-CC40-93555671069E}"/>
              </a:ext>
            </a:extLst>
          </p:cNvPr>
          <p:cNvPicPr>
            <a:picLocks noGrp="1" noRot="1" noChangeAspect="1"/>
          </p:cNvPicPr>
          <p:nvPr>
            <p:ph sz="quarter" idx="10"/>
            <a:videoFile r:link="rId1"/>
          </p:nvPr>
        </p:nvPicPr>
        <p:blipFill>
          <a:blip r:embed="rId3"/>
          <a:stretch>
            <a:fillRect/>
          </a:stretch>
        </p:blipFill>
        <p:spPr>
          <a:xfrm>
            <a:off x="0" y="0"/>
            <a:ext cx="12192000" cy="6888118"/>
          </a:xfrm>
          <a:prstGeom prst="rect">
            <a:avLst/>
          </a:prstGeom>
        </p:spPr>
      </p:pic>
    </p:spTree>
    <p:extLst>
      <p:ext uri="{BB962C8B-B14F-4D97-AF65-F5344CB8AC3E}">
        <p14:creationId xmlns:p14="http://schemas.microsoft.com/office/powerpoint/2010/main" val="34528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539189-79B9-D258-11F5-73AB2897086F}"/>
              </a:ext>
            </a:extLst>
          </p:cNvPr>
          <p:cNvSpPr txBox="1"/>
          <p:nvPr/>
        </p:nvSpPr>
        <p:spPr>
          <a:xfrm>
            <a:off x="3634595" y="2157866"/>
            <a:ext cx="5987408" cy="1723549"/>
          </a:xfrm>
          <a:prstGeom prst="rect">
            <a:avLst/>
          </a:prstGeom>
          <a:noFill/>
        </p:spPr>
        <p:txBody>
          <a:bodyPr wrap="none" rtlCol="0">
            <a:spAutoFit/>
          </a:bodyPr>
          <a:lstStyle/>
          <a:p>
            <a:pPr algn="ctr"/>
            <a:r>
              <a:rPr lang="en-US" sz="4400" b="1" i="1" dirty="0">
                <a:solidFill>
                  <a:srgbClr val="800000"/>
                </a:solidFill>
                <a:latin typeface="+mj-lt"/>
              </a:rPr>
              <a:t>Culture Matters.</a:t>
            </a:r>
          </a:p>
          <a:p>
            <a:pPr algn="ctr"/>
            <a:r>
              <a:rPr lang="en-US" sz="4400" b="1" i="1" dirty="0">
                <a:solidFill>
                  <a:srgbClr val="800000"/>
                </a:solidFill>
                <a:latin typeface="+mj-lt"/>
              </a:rPr>
              <a:t>Tribal Traditions Matter.</a:t>
            </a:r>
          </a:p>
          <a:p>
            <a:endParaRPr lang="en-US" dirty="0">
              <a:solidFill>
                <a:srgbClr val="800000"/>
              </a:solidFill>
              <a:latin typeface="+mj-lt"/>
            </a:endParaRPr>
          </a:p>
        </p:txBody>
      </p:sp>
    </p:spTree>
    <p:extLst>
      <p:ext uri="{BB962C8B-B14F-4D97-AF65-F5344CB8AC3E}">
        <p14:creationId xmlns:p14="http://schemas.microsoft.com/office/powerpoint/2010/main" val="10371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D41B-8D3C-527C-EF70-C81B2FDB075A}"/>
              </a:ext>
            </a:extLst>
          </p:cNvPr>
          <p:cNvSpPr>
            <a:spLocks noGrp="1"/>
          </p:cNvSpPr>
          <p:nvPr>
            <p:ph type="title"/>
          </p:nvPr>
        </p:nvSpPr>
        <p:spPr/>
        <p:txBody>
          <a:bodyPr/>
          <a:lstStyle/>
          <a:p>
            <a:pPr algn="ctr"/>
            <a:r>
              <a:rPr lang="en-US" b="1" dirty="0">
                <a:solidFill>
                  <a:srgbClr val="800000"/>
                </a:solidFill>
              </a:rPr>
              <a:t>Culture Matters</a:t>
            </a:r>
            <a:endParaRPr lang="en-US" dirty="0">
              <a:solidFill>
                <a:srgbClr val="800000"/>
              </a:solidFill>
            </a:endParaRPr>
          </a:p>
        </p:txBody>
      </p:sp>
      <p:sp>
        <p:nvSpPr>
          <p:cNvPr id="3" name="Content Placeholder 2">
            <a:extLst>
              <a:ext uri="{FF2B5EF4-FFF2-40B4-BE49-F238E27FC236}">
                <a16:creationId xmlns:a16="http://schemas.microsoft.com/office/drawing/2014/main" id="{176D5578-8C21-D9E2-0A00-F8CAFD796FB4}"/>
              </a:ext>
            </a:extLst>
          </p:cNvPr>
          <p:cNvSpPr>
            <a:spLocks noGrp="1"/>
          </p:cNvSpPr>
          <p:nvPr>
            <p:ph idx="1"/>
          </p:nvPr>
        </p:nvSpPr>
        <p:spPr/>
        <p:txBody>
          <a:bodyPr>
            <a:normAutofit fontScale="92500" lnSpcReduction="20000"/>
          </a:bodyPr>
          <a:lstStyle/>
          <a:p>
            <a:pPr marL="0" indent="0">
              <a:buNone/>
            </a:pPr>
            <a:r>
              <a:rPr lang="en-US" dirty="0"/>
              <a:t>Cultural context has quiet and profound influence on countless aspects of our lives as Native people. For example, tribal culture impacts:</a:t>
            </a:r>
          </a:p>
          <a:p>
            <a:pPr marL="0" indent="0">
              <a:buNone/>
            </a:pPr>
            <a:endParaRPr lang="en-US" dirty="0"/>
          </a:p>
          <a:p>
            <a:pPr lvl="2">
              <a:buFont typeface="Wingdings" panose="05000000000000000000" pitchFamily="2" charset="2"/>
              <a:buChar char="q"/>
            </a:pPr>
            <a:r>
              <a:rPr lang="en-US" sz="2600" dirty="0"/>
              <a:t>  How we view ourself</a:t>
            </a:r>
          </a:p>
          <a:p>
            <a:pPr marL="914400" lvl="2" indent="0">
              <a:buNone/>
            </a:pPr>
            <a:endParaRPr lang="en-US" sz="2600" dirty="0"/>
          </a:p>
          <a:p>
            <a:pPr lvl="2">
              <a:buFont typeface="Wingdings" panose="05000000000000000000" pitchFamily="2" charset="2"/>
              <a:buChar char="q"/>
            </a:pPr>
            <a:r>
              <a:rPr lang="en-US" sz="2600" dirty="0"/>
              <a:t>  How we convey distress</a:t>
            </a:r>
          </a:p>
          <a:p>
            <a:pPr marL="914400" lvl="2" indent="0">
              <a:buNone/>
            </a:pPr>
            <a:endParaRPr lang="en-US" sz="2600" dirty="0"/>
          </a:p>
          <a:p>
            <a:pPr lvl="2">
              <a:buFont typeface="Wingdings" panose="05000000000000000000" pitchFamily="2" charset="2"/>
              <a:buChar char="q"/>
            </a:pPr>
            <a:r>
              <a:rPr lang="en-US" sz="2600" dirty="0"/>
              <a:t>  Discomfort or ease in seeking help</a:t>
            </a:r>
          </a:p>
          <a:p>
            <a:pPr lvl="2">
              <a:buFont typeface="Wingdings" panose="05000000000000000000" pitchFamily="2" charset="2"/>
              <a:buChar char="q"/>
            </a:pPr>
            <a:endParaRPr lang="en-US" sz="2600" dirty="0"/>
          </a:p>
          <a:p>
            <a:pPr lvl="2">
              <a:buFont typeface="Wingdings" panose="05000000000000000000" pitchFamily="2" charset="2"/>
              <a:buChar char="q"/>
            </a:pPr>
            <a:r>
              <a:rPr lang="en-US" sz="2600" dirty="0"/>
              <a:t>  Who we turn to for help</a:t>
            </a:r>
          </a:p>
          <a:p>
            <a:pPr marL="914400" lvl="2" indent="0">
              <a:buNone/>
            </a:pPr>
            <a:endParaRPr lang="en-US" sz="2600" dirty="0"/>
          </a:p>
          <a:p>
            <a:pPr lvl="2">
              <a:buFont typeface="Wingdings" panose="05000000000000000000" pitchFamily="2" charset="2"/>
              <a:buChar char="q"/>
            </a:pPr>
            <a:r>
              <a:rPr lang="en-US" sz="2600" dirty="0"/>
              <a:t>  Why we decline help</a:t>
            </a:r>
          </a:p>
          <a:p>
            <a:endParaRPr lang="en-US" dirty="0"/>
          </a:p>
        </p:txBody>
      </p:sp>
    </p:spTree>
    <p:extLst>
      <p:ext uri="{BB962C8B-B14F-4D97-AF65-F5344CB8AC3E}">
        <p14:creationId xmlns:p14="http://schemas.microsoft.com/office/powerpoint/2010/main" val="3621823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D41B-8D3C-527C-EF70-C81B2FDB075A}"/>
              </a:ext>
            </a:extLst>
          </p:cNvPr>
          <p:cNvSpPr>
            <a:spLocks noGrp="1"/>
          </p:cNvSpPr>
          <p:nvPr>
            <p:ph type="title"/>
          </p:nvPr>
        </p:nvSpPr>
        <p:spPr>
          <a:xfrm>
            <a:off x="838200" y="279724"/>
            <a:ext cx="10515600" cy="1325563"/>
          </a:xfrm>
        </p:spPr>
        <p:txBody>
          <a:bodyPr/>
          <a:lstStyle/>
          <a:p>
            <a:pPr algn="ctr"/>
            <a:r>
              <a:rPr lang="en-US" b="1" dirty="0">
                <a:solidFill>
                  <a:srgbClr val="800000"/>
                </a:solidFill>
              </a:rPr>
              <a:t>Tribal Traditions and Behavior Expectations</a:t>
            </a:r>
            <a:endParaRPr lang="en-US" dirty="0">
              <a:solidFill>
                <a:srgbClr val="800000"/>
              </a:solidFill>
            </a:endParaRPr>
          </a:p>
        </p:txBody>
      </p:sp>
      <p:sp>
        <p:nvSpPr>
          <p:cNvPr id="3" name="Content Placeholder 2">
            <a:extLst>
              <a:ext uri="{FF2B5EF4-FFF2-40B4-BE49-F238E27FC236}">
                <a16:creationId xmlns:a16="http://schemas.microsoft.com/office/drawing/2014/main" id="{176D5578-8C21-D9E2-0A00-F8CAFD796FB4}"/>
              </a:ext>
            </a:extLst>
          </p:cNvPr>
          <p:cNvSpPr>
            <a:spLocks noGrp="1"/>
          </p:cNvSpPr>
          <p:nvPr>
            <p:ph idx="1"/>
          </p:nvPr>
        </p:nvSpPr>
        <p:spPr>
          <a:xfrm>
            <a:off x="2356232" y="1384949"/>
            <a:ext cx="8605551" cy="4887588"/>
          </a:xfrm>
        </p:spPr>
        <p:txBody>
          <a:bodyPr>
            <a:normAutofit/>
          </a:bodyPr>
          <a:lstStyle/>
          <a:p>
            <a:pPr marL="0" indent="0">
              <a:buNone/>
            </a:pPr>
            <a:endParaRPr lang="en-US" dirty="0"/>
          </a:p>
          <a:p>
            <a:pPr marL="0" indent="0">
              <a:buNone/>
            </a:pPr>
            <a:r>
              <a:rPr lang="en-US" dirty="0"/>
              <a:t>Tribal ceremonies and traditions model:</a:t>
            </a:r>
          </a:p>
          <a:p>
            <a:pPr marL="0" indent="0">
              <a:buNone/>
            </a:pPr>
            <a:endParaRPr lang="en-US" dirty="0"/>
          </a:p>
          <a:p>
            <a:pPr lvl="2"/>
            <a:r>
              <a:rPr lang="en-US" sz="2800" dirty="0"/>
              <a:t>Attitude </a:t>
            </a:r>
          </a:p>
          <a:p>
            <a:pPr lvl="2"/>
            <a:endParaRPr lang="en-US" sz="2800" dirty="0"/>
          </a:p>
          <a:p>
            <a:pPr lvl="2"/>
            <a:r>
              <a:rPr lang="en-US" sz="2800" dirty="0"/>
              <a:t>Purpose</a:t>
            </a:r>
          </a:p>
          <a:p>
            <a:pPr lvl="2"/>
            <a:endParaRPr lang="en-US" sz="2800" dirty="0"/>
          </a:p>
          <a:p>
            <a:pPr lvl="2"/>
            <a:r>
              <a:rPr lang="en-US" sz="2800" dirty="0"/>
              <a:t>Behavior</a:t>
            </a:r>
          </a:p>
          <a:p>
            <a:pPr lvl="2"/>
            <a:endParaRPr lang="en-US" sz="2800" dirty="0"/>
          </a:p>
          <a:p>
            <a:pPr lvl="2"/>
            <a:r>
              <a:rPr lang="en-US" sz="2800" dirty="0"/>
              <a:t>Reinforces something larger than self</a:t>
            </a:r>
          </a:p>
        </p:txBody>
      </p:sp>
    </p:spTree>
    <p:extLst>
      <p:ext uri="{BB962C8B-B14F-4D97-AF65-F5344CB8AC3E}">
        <p14:creationId xmlns:p14="http://schemas.microsoft.com/office/powerpoint/2010/main" val="277997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D41B-8D3C-527C-EF70-C81B2FDB075A}"/>
              </a:ext>
            </a:extLst>
          </p:cNvPr>
          <p:cNvSpPr>
            <a:spLocks noGrp="1"/>
          </p:cNvSpPr>
          <p:nvPr>
            <p:ph type="title"/>
          </p:nvPr>
        </p:nvSpPr>
        <p:spPr>
          <a:xfrm>
            <a:off x="838200" y="279724"/>
            <a:ext cx="10515600" cy="1325563"/>
          </a:xfrm>
        </p:spPr>
        <p:txBody>
          <a:bodyPr/>
          <a:lstStyle/>
          <a:p>
            <a:pPr algn="ctr"/>
            <a:r>
              <a:rPr lang="en-US" b="1" dirty="0">
                <a:solidFill>
                  <a:srgbClr val="800000"/>
                </a:solidFill>
              </a:rPr>
              <a:t>Tribal Traditions and SUD Recovery</a:t>
            </a:r>
            <a:endParaRPr lang="en-US" dirty="0">
              <a:solidFill>
                <a:srgbClr val="800000"/>
              </a:solidFill>
            </a:endParaRPr>
          </a:p>
        </p:txBody>
      </p:sp>
      <p:sp>
        <p:nvSpPr>
          <p:cNvPr id="3" name="Content Placeholder 2">
            <a:extLst>
              <a:ext uri="{FF2B5EF4-FFF2-40B4-BE49-F238E27FC236}">
                <a16:creationId xmlns:a16="http://schemas.microsoft.com/office/drawing/2014/main" id="{176D5578-8C21-D9E2-0A00-F8CAFD796FB4}"/>
              </a:ext>
            </a:extLst>
          </p:cNvPr>
          <p:cNvSpPr>
            <a:spLocks noGrp="1"/>
          </p:cNvSpPr>
          <p:nvPr>
            <p:ph idx="1"/>
          </p:nvPr>
        </p:nvSpPr>
        <p:spPr>
          <a:xfrm>
            <a:off x="2356232" y="1384949"/>
            <a:ext cx="8605551" cy="4887588"/>
          </a:xfrm>
        </p:spPr>
        <p:txBody>
          <a:bodyPr>
            <a:normAutofit/>
          </a:bodyPr>
          <a:lstStyle/>
          <a:p>
            <a:pPr marL="0" indent="0">
              <a:buNone/>
            </a:pPr>
            <a:endParaRPr lang="en-US" dirty="0"/>
          </a:p>
          <a:p>
            <a:pPr marL="0" indent="0">
              <a:buNone/>
            </a:pPr>
            <a:r>
              <a:rPr lang="en-US" dirty="0"/>
              <a:t>Return to, or new learning about, traditional practices are important motivator for sustained recovery</a:t>
            </a:r>
          </a:p>
          <a:p>
            <a:pPr marL="0" indent="0">
              <a:buNone/>
            </a:pPr>
            <a:endParaRPr lang="en-US" dirty="0"/>
          </a:p>
          <a:p>
            <a:pPr marL="0" indent="0">
              <a:buNone/>
            </a:pPr>
            <a:r>
              <a:rPr lang="en-US" dirty="0"/>
              <a:t>Wellbriety Movement &amp; Healing Forest Model provides excellent examples (see August 23, 2022 presentation)  </a:t>
            </a:r>
          </a:p>
        </p:txBody>
      </p:sp>
    </p:spTree>
    <p:extLst>
      <p:ext uri="{BB962C8B-B14F-4D97-AF65-F5344CB8AC3E}">
        <p14:creationId xmlns:p14="http://schemas.microsoft.com/office/powerpoint/2010/main" val="3024762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40C606-80B9-ABB3-9610-C676AABBE132}"/>
              </a:ext>
            </a:extLst>
          </p:cNvPr>
          <p:cNvSpPr txBox="1"/>
          <p:nvPr/>
        </p:nvSpPr>
        <p:spPr>
          <a:xfrm>
            <a:off x="3032760" y="2659559"/>
            <a:ext cx="6436762" cy="769441"/>
          </a:xfrm>
          <a:prstGeom prst="rect">
            <a:avLst/>
          </a:prstGeom>
          <a:noFill/>
        </p:spPr>
        <p:txBody>
          <a:bodyPr wrap="none" rtlCol="0">
            <a:spAutoFit/>
          </a:bodyPr>
          <a:lstStyle/>
          <a:p>
            <a:r>
              <a:rPr lang="en-US" sz="4400" b="1" dirty="0">
                <a:solidFill>
                  <a:srgbClr val="800000"/>
                </a:solidFill>
                <a:latin typeface="+mj-lt"/>
              </a:rPr>
              <a:t>Culture is a Behavioral Asset</a:t>
            </a:r>
          </a:p>
        </p:txBody>
      </p:sp>
    </p:spTree>
    <p:extLst>
      <p:ext uri="{BB962C8B-B14F-4D97-AF65-F5344CB8AC3E}">
        <p14:creationId xmlns:p14="http://schemas.microsoft.com/office/powerpoint/2010/main" val="2595680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C3B415-9CFA-8A81-AB2E-4B8CFD0AF454}"/>
              </a:ext>
            </a:extLst>
          </p:cNvPr>
          <p:cNvSpPr txBox="1"/>
          <p:nvPr/>
        </p:nvSpPr>
        <p:spPr>
          <a:xfrm>
            <a:off x="1760220" y="363974"/>
            <a:ext cx="8671560" cy="1354217"/>
          </a:xfrm>
          <a:prstGeom prst="rect">
            <a:avLst/>
          </a:prstGeom>
          <a:noFill/>
        </p:spPr>
        <p:txBody>
          <a:bodyPr wrap="square">
            <a:spAutoFit/>
          </a:bodyPr>
          <a:lstStyle/>
          <a:p>
            <a:pPr algn="ctr"/>
            <a:r>
              <a:rPr lang="en-US" sz="3600" b="1" dirty="0">
                <a:solidFill>
                  <a:srgbClr val="800000"/>
                </a:solidFill>
                <a:latin typeface="+mj-lt"/>
              </a:rPr>
              <a:t>Indigenous Alaska’s “Celebration 2022”</a:t>
            </a:r>
          </a:p>
          <a:p>
            <a:pPr algn="ctr"/>
            <a:r>
              <a:rPr lang="en-US" sz="2800" b="0" i="1" dirty="0">
                <a:effectLst/>
              </a:rPr>
              <a:t>Celebrating 10,000 years of cultural survival </a:t>
            </a:r>
          </a:p>
          <a:p>
            <a:r>
              <a:rPr lang="en-US" b="1" dirty="0">
                <a:solidFill>
                  <a:schemeClr val="bg1"/>
                </a:solidFill>
              </a:rPr>
              <a:t> </a:t>
            </a:r>
            <a:endParaRPr lang="en-US" dirty="0"/>
          </a:p>
        </p:txBody>
      </p:sp>
      <p:pic>
        <p:nvPicPr>
          <p:cNvPr id="4" name="Picture 2" descr="May be an image of 4 people, people standing and outdoors">
            <a:extLst>
              <a:ext uri="{FF2B5EF4-FFF2-40B4-BE49-F238E27FC236}">
                <a16:creationId xmlns:a16="http://schemas.microsoft.com/office/drawing/2014/main" id="{4E6DB270-BFF7-0A96-A978-9A4A21D70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220" y="1920240"/>
            <a:ext cx="6385560" cy="405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589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92BB106C-7A63-84BC-A66F-5DA498F1D8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a:extLst>
              <a:ext uri="{FF2B5EF4-FFF2-40B4-BE49-F238E27FC236}">
                <a16:creationId xmlns:a16="http://schemas.microsoft.com/office/drawing/2014/main" id="{C6D0B150-D32C-70B7-D4EB-A8E8D18FE61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a:extLst>
              <a:ext uri="{FF2B5EF4-FFF2-40B4-BE49-F238E27FC236}">
                <a16:creationId xmlns:a16="http://schemas.microsoft.com/office/drawing/2014/main" id="{318FCE83-3431-C457-8C3F-9426D8DEC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528" y="2513648"/>
            <a:ext cx="6798944" cy="33994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911395D-C2E7-60C2-2369-2DB025EDC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20" y="1025159"/>
            <a:ext cx="9966960" cy="5606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E955FC-6F70-53B9-722B-DD351B7AA3ED}"/>
              </a:ext>
            </a:extLst>
          </p:cNvPr>
          <p:cNvSpPr txBox="1"/>
          <p:nvPr/>
        </p:nvSpPr>
        <p:spPr>
          <a:xfrm>
            <a:off x="2394524" y="131861"/>
            <a:ext cx="7949805" cy="646331"/>
          </a:xfrm>
          <a:prstGeom prst="rect">
            <a:avLst/>
          </a:prstGeom>
          <a:noFill/>
        </p:spPr>
        <p:txBody>
          <a:bodyPr wrap="none" rtlCol="0">
            <a:spAutoFit/>
          </a:bodyPr>
          <a:lstStyle/>
          <a:p>
            <a:r>
              <a:rPr lang="en-US" sz="3600" b="1" dirty="0">
                <a:solidFill>
                  <a:srgbClr val="800000"/>
                </a:solidFill>
                <a:latin typeface="+mj-lt"/>
              </a:rPr>
              <a:t>United American Indians of New England </a:t>
            </a:r>
          </a:p>
        </p:txBody>
      </p:sp>
    </p:spTree>
    <p:extLst>
      <p:ext uri="{BB962C8B-B14F-4D97-AF65-F5344CB8AC3E}">
        <p14:creationId xmlns:p14="http://schemas.microsoft.com/office/powerpoint/2010/main" val="1930739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C404B4-E08D-C765-F437-CB520C04052D}"/>
              </a:ext>
            </a:extLst>
          </p:cNvPr>
          <p:cNvSpPr txBox="1"/>
          <p:nvPr/>
        </p:nvSpPr>
        <p:spPr>
          <a:xfrm>
            <a:off x="2606040" y="709791"/>
            <a:ext cx="7741920" cy="646331"/>
          </a:xfrm>
          <a:prstGeom prst="rect">
            <a:avLst/>
          </a:prstGeom>
          <a:noFill/>
        </p:spPr>
        <p:txBody>
          <a:bodyPr wrap="square" rtlCol="0">
            <a:spAutoFit/>
          </a:bodyPr>
          <a:lstStyle/>
          <a:p>
            <a:r>
              <a:rPr lang="en-US" sz="3600" b="1" dirty="0">
                <a:solidFill>
                  <a:srgbClr val="800000"/>
                </a:solidFill>
                <a:latin typeface="+mj-lt"/>
              </a:rPr>
              <a:t>Gathering of Nations - Albuquerque</a:t>
            </a:r>
          </a:p>
        </p:txBody>
      </p:sp>
      <p:sp>
        <p:nvSpPr>
          <p:cNvPr id="3" name="TextBox 2">
            <a:extLst>
              <a:ext uri="{FF2B5EF4-FFF2-40B4-BE49-F238E27FC236}">
                <a16:creationId xmlns:a16="http://schemas.microsoft.com/office/drawing/2014/main" id="{526A89A8-36F2-E015-029C-A06155AD9DC6}"/>
              </a:ext>
            </a:extLst>
          </p:cNvPr>
          <p:cNvSpPr txBox="1"/>
          <p:nvPr/>
        </p:nvSpPr>
        <p:spPr>
          <a:xfrm>
            <a:off x="8436429" y="2787801"/>
            <a:ext cx="1720536" cy="461665"/>
          </a:xfrm>
          <a:prstGeom prst="rect">
            <a:avLst/>
          </a:prstGeom>
          <a:noFill/>
        </p:spPr>
        <p:txBody>
          <a:bodyPr wrap="none" rtlCol="0">
            <a:spAutoFit/>
          </a:bodyPr>
          <a:lstStyle/>
          <a:p>
            <a:r>
              <a:rPr lang="en-US" sz="2400" dirty="0">
                <a:solidFill>
                  <a:schemeClr val="bg1"/>
                </a:solidFill>
              </a:rPr>
              <a:t>Insert Photo</a:t>
            </a:r>
          </a:p>
        </p:txBody>
      </p:sp>
      <p:pic>
        <p:nvPicPr>
          <p:cNvPr id="5" name="Picture 4">
            <a:extLst>
              <a:ext uri="{FF2B5EF4-FFF2-40B4-BE49-F238E27FC236}">
                <a16:creationId xmlns:a16="http://schemas.microsoft.com/office/drawing/2014/main" id="{A517500C-F939-A643-2045-75248111F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1804809"/>
            <a:ext cx="10922000" cy="4343400"/>
          </a:xfrm>
          <a:prstGeom prst="rect">
            <a:avLst/>
          </a:prstGeom>
        </p:spPr>
      </p:pic>
    </p:spTree>
    <p:extLst>
      <p:ext uri="{BB962C8B-B14F-4D97-AF65-F5344CB8AC3E}">
        <p14:creationId xmlns:p14="http://schemas.microsoft.com/office/powerpoint/2010/main" val="3203462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4ADBDC-EB36-42E8-B4CB-B80DDE9E037D}"/>
              </a:ext>
            </a:extLst>
          </p:cNvPr>
          <p:cNvSpPr>
            <a:spLocks noGrp="1"/>
          </p:cNvSpPr>
          <p:nvPr>
            <p:ph type="sldNum" idx="12"/>
          </p:nvPr>
        </p:nvSpPr>
        <p:spPr/>
        <p:txBody>
          <a:bodyPr/>
          <a:lstStyle/>
          <a:p>
            <a:fld id="{00000000-1234-1234-1234-123412341234}" type="slidenum">
              <a:rPr lang="en-US" smtClean="0"/>
              <a:pPr/>
              <a:t>28</a:t>
            </a:fld>
            <a:endParaRPr lang="en-US" dirty="0"/>
          </a:p>
        </p:txBody>
      </p:sp>
      <p:pic>
        <p:nvPicPr>
          <p:cNvPr id="4" name="Picture 3" descr="A group of people walking down a street in a city&#10;&#10;Description automatically generated with medium confidence">
            <a:extLst>
              <a:ext uri="{FF2B5EF4-FFF2-40B4-BE49-F238E27FC236}">
                <a16:creationId xmlns:a16="http://schemas.microsoft.com/office/drawing/2014/main" id="{A57EBCD6-9F98-46EE-BD38-A72272EE4AF3}"/>
              </a:ext>
            </a:extLst>
          </p:cNvPr>
          <p:cNvPicPr>
            <a:picLocks noChangeAspect="1"/>
          </p:cNvPicPr>
          <p:nvPr/>
        </p:nvPicPr>
        <p:blipFill>
          <a:blip r:embed="rId2"/>
          <a:stretch>
            <a:fillRect/>
          </a:stretch>
        </p:blipFill>
        <p:spPr>
          <a:xfrm>
            <a:off x="1144998" y="914402"/>
            <a:ext cx="9996167" cy="4924221"/>
          </a:xfrm>
          <a:prstGeom prst="rect">
            <a:avLst/>
          </a:prstGeom>
        </p:spPr>
      </p:pic>
      <p:sp>
        <p:nvSpPr>
          <p:cNvPr id="3" name="TextBox 2">
            <a:extLst>
              <a:ext uri="{FF2B5EF4-FFF2-40B4-BE49-F238E27FC236}">
                <a16:creationId xmlns:a16="http://schemas.microsoft.com/office/drawing/2014/main" id="{A86F567A-3EF6-9B3A-7476-3196986CAA74}"/>
              </a:ext>
            </a:extLst>
          </p:cNvPr>
          <p:cNvSpPr txBox="1"/>
          <p:nvPr/>
        </p:nvSpPr>
        <p:spPr>
          <a:xfrm>
            <a:off x="8610600" y="5943598"/>
            <a:ext cx="2530565" cy="307777"/>
          </a:xfrm>
          <a:prstGeom prst="rect">
            <a:avLst/>
          </a:prstGeom>
          <a:noFill/>
        </p:spPr>
        <p:txBody>
          <a:bodyPr wrap="none" rtlCol="0">
            <a:spAutoFit/>
          </a:bodyPr>
          <a:lstStyle/>
          <a:p>
            <a:r>
              <a:rPr lang="en-US" sz="1400" dirty="0">
                <a:solidFill>
                  <a:schemeClr val="bg1"/>
                </a:solidFill>
              </a:rPr>
              <a:t>Source: New York Indian Council</a:t>
            </a:r>
          </a:p>
        </p:txBody>
      </p:sp>
    </p:spTree>
    <p:extLst>
      <p:ext uri="{BB962C8B-B14F-4D97-AF65-F5344CB8AC3E}">
        <p14:creationId xmlns:p14="http://schemas.microsoft.com/office/powerpoint/2010/main" val="4081278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E8E7-B442-A3D2-24F8-4B07D4DE91EA}"/>
              </a:ext>
            </a:extLst>
          </p:cNvPr>
          <p:cNvSpPr>
            <a:spLocks noGrp="1"/>
          </p:cNvSpPr>
          <p:nvPr>
            <p:ph type="title"/>
          </p:nvPr>
        </p:nvSpPr>
        <p:spPr>
          <a:xfrm>
            <a:off x="838200" y="35305"/>
            <a:ext cx="10515600" cy="1325563"/>
          </a:xfrm>
        </p:spPr>
        <p:txBody>
          <a:bodyPr>
            <a:normAutofit fontScale="90000"/>
          </a:bodyPr>
          <a:lstStyle/>
          <a:p>
            <a:pPr algn="ctr"/>
            <a:br>
              <a:rPr lang="en-US" b="1" dirty="0">
                <a:solidFill>
                  <a:srgbClr val="800000"/>
                </a:solidFill>
              </a:rPr>
            </a:br>
            <a:r>
              <a:rPr lang="en-US" b="1" dirty="0">
                <a:solidFill>
                  <a:srgbClr val="800000"/>
                </a:solidFill>
              </a:rPr>
              <a:t>Indigenous Culture-as-Health</a:t>
            </a:r>
            <a:br>
              <a:rPr lang="en-US" b="1" dirty="0">
                <a:solidFill>
                  <a:srgbClr val="800000"/>
                </a:solidFill>
              </a:rPr>
            </a:br>
            <a:endParaRPr lang="en-US" b="1" dirty="0">
              <a:solidFill>
                <a:srgbClr val="800000"/>
              </a:solidFill>
            </a:endParaRPr>
          </a:p>
        </p:txBody>
      </p:sp>
      <p:sp>
        <p:nvSpPr>
          <p:cNvPr id="3" name="Content Placeholder 2">
            <a:extLst>
              <a:ext uri="{FF2B5EF4-FFF2-40B4-BE49-F238E27FC236}">
                <a16:creationId xmlns:a16="http://schemas.microsoft.com/office/drawing/2014/main" id="{E6BA705F-0BD8-F30F-AFBE-4A282B4B9641}"/>
              </a:ext>
            </a:extLst>
          </p:cNvPr>
          <p:cNvSpPr>
            <a:spLocks noGrp="1"/>
          </p:cNvSpPr>
          <p:nvPr>
            <p:ph idx="1"/>
          </p:nvPr>
        </p:nvSpPr>
        <p:spPr>
          <a:xfrm>
            <a:off x="838200" y="1476260"/>
            <a:ext cx="10515600" cy="4500383"/>
          </a:xfrm>
        </p:spPr>
        <p:txBody>
          <a:bodyPr>
            <a:normAutofit/>
          </a:bodyPr>
          <a:lstStyle/>
          <a:p>
            <a:pPr>
              <a:buFont typeface="Wingdings" panose="05000000000000000000" pitchFamily="2" charset="2"/>
              <a:buChar char="ü"/>
            </a:pPr>
            <a:r>
              <a:rPr lang="en-US" dirty="0"/>
              <a:t> Supports cultural ways of knowing and being as means to achieving health and well-being for future generations</a:t>
            </a:r>
          </a:p>
          <a:p>
            <a:pPr>
              <a:buFont typeface="Wingdings" panose="05000000000000000000" pitchFamily="2" charset="2"/>
              <a:buChar char="ü"/>
            </a:pPr>
            <a:endParaRPr lang="en-US" dirty="0"/>
          </a:p>
          <a:p>
            <a:pPr>
              <a:buFont typeface="Wingdings" panose="05000000000000000000" pitchFamily="2" charset="2"/>
              <a:buChar char="ü"/>
            </a:pPr>
            <a:r>
              <a:rPr lang="en-US" dirty="0"/>
              <a:t> Study purposes:  a) move the continuum of public health practices beyond cultural grounding to Culture-as-Health; and b) expand the concept of Culture-as-Health in addiction and recovery to include a broader range of health (e.g., cardiovascular health), including prevention</a:t>
            </a:r>
          </a:p>
          <a:p>
            <a:pPr marL="0" indent="0">
              <a:buNone/>
            </a:pPr>
            <a:endParaRPr lang="en-US" dirty="0"/>
          </a:p>
        </p:txBody>
      </p:sp>
      <p:sp>
        <p:nvSpPr>
          <p:cNvPr id="4" name="TextBox 3">
            <a:extLst>
              <a:ext uri="{FF2B5EF4-FFF2-40B4-BE49-F238E27FC236}">
                <a16:creationId xmlns:a16="http://schemas.microsoft.com/office/drawing/2014/main" id="{3FAA573C-932E-0E90-2B4B-E1323DFDF3F0}"/>
              </a:ext>
            </a:extLst>
          </p:cNvPr>
          <p:cNvSpPr txBox="1"/>
          <p:nvPr/>
        </p:nvSpPr>
        <p:spPr>
          <a:xfrm>
            <a:off x="7028331" y="5976643"/>
            <a:ext cx="4751294" cy="584775"/>
          </a:xfrm>
          <a:prstGeom prst="rect">
            <a:avLst/>
          </a:prstGeom>
          <a:noFill/>
        </p:spPr>
        <p:txBody>
          <a:bodyPr wrap="square" rtlCol="0">
            <a:spAutoFit/>
          </a:bodyPr>
          <a:lstStyle/>
          <a:p>
            <a:r>
              <a:rPr lang="en-US" sz="1600" dirty="0">
                <a:solidFill>
                  <a:schemeClr val="bg1"/>
                </a:solidFill>
              </a:rPr>
              <a:t>Source:  Indigenous Culture-as-Health: A systematized Literature Review. Yamane &amp; Helm, 2022</a:t>
            </a:r>
          </a:p>
        </p:txBody>
      </p:sp>
    </p:spTree>
    <p:extLst>
      <p:ext uri="{BB962C8B-B14F-4D97-AF65-F5344CB8AC3E}">
        <p14:creationId xmlns:p14="http://schemas.microsoft.com/office/powerpoint/2010/main" val="375117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FE175-6DC5-4BA6-B57A-16F4D968A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 t="2412" r="979" b="5597"/>
          <a:stretch/>
        </p:blipFill>
        <p:spPr bwMode="auto">
          <a:xfrm>
            <a:off x="1836000" y="1569600"/>
            <a:ext cx="8539200" cy="3110400"/>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592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BCC3-EB6B-73C7-6919-372620FEEC42}"/>
              </a:ext>
            </a:extLst>
          </p:cNvPr>
          <p:cNvSpPr>
            <a:spLocks noGrp="1"/>
          </p:cNvSpPr>
          <p:nvPr>
            <p:ph type="title"/>
          </p:nvPr>
        </p:nvSpPr>
        <p:spPr>
          <a:xfrm>
            <a:off x="838200" y="194764"/>
            <a:ext cx="10515600" cy="1325563"/>
          </a:xfrm>
        </p:spPr>
        <p:txBody>
          <a:bodyPr/>
          <a:lstStyle/>
          <a:p>
            <a:pPr algn="ctr"/>
            <a:r>
              <a:rPr lang="en-US" b="1" dirty="0">
                <a:solidFill>
                  <a:srgbClr val="800000"/>
                </a:solidFill>
              </a:rPr>
              <a:t>Culture-as-Health Findings</a:t>
            </a:r>
          </a:p>
        </p:txBody>
      </p:sp>
      <p:sp>
        <p:nvSpPr>
          <p:cNvPr id="3" name="Content Placeholder 2">
            <a:extLst>
              <a:ext uri="{FF2B5EF4-FFF2-40B4-BE49-F238E27FC236}">
                <a16:creationId xmlns:a16="http://schemas.microsoft.com/office/drawing/2014/main" id="{D9077FDC-8293-E786-F2B7-0D35428E43A5}"/>
              </a:ext>
            </a:extLst>
          </p:cNvPr>
          <p:cNvSpPr>
            <a:spLocks noGrp="1"/>
          </p:cNvSpPr>
          <p:nvPr>
            <p:ph idx="1"/>
          </p:nvPr>
        </p:nvSpPr>
        <p:spPr>
          <a:xfrm>
            <a:off x="969484" y="1520327"/>
            <a:ext cx="11023293" cy="4438671"/>
          </a:xfrm>
        </p:spPr>
        <p:txBody>
          <a:bodyPr/>
          <a:lstStyle/>
          <a:p>
            <a:pPr marL="0" indent="0">
              <a:buNone/>
            </a:pPr>
            <a:endParaRPr lang="en-US" dirty="0"/>
          </a:p>
          <a:p>
            <a:pPr marL="0" indent="0">
              <a:buNone/>
            </a:pPr>
            <a:r>
              <a:rPr lang="en-US" dirty="0"/>
              <a:t>Indigenous Culture-as-Health appears to rely on four modalities:</a:t>
            </a:r>
          </a:p>
          <a:p>
            <a:pPr marL="0" indent="0">
              <a:buNone/>
            </a:pPr>
            <a:endParaRPr lang="en-US" sz="2400" dirty="0"/>
          </a:p>
          <a:p>
            <a:pPr marL="2286000" lvl="4" indent="-457200">
              <a:buFont typeface="+mj-lt"/>
              <a:buAutoNum type="alphaLcParenR"/>
            </a:pPr>
            <a:r>
              <a:rPr lang="en-US" sz="2400" dirty="0"/>
              <a:t>Indigenous ways of knowing</a:t>
            </a:r>
          </a:p>
          <a:p>
            <a:pPr marL="2286000" lvl="4" indent="-457200">
              <a:buFont typeface="+mj-lt"/>
              <a:buAutoNum type="alphaLcParenR"/>
            </a:pPr>
            <a:endParaRPr lang="en-US" sz="2400" dirty="0"/>
          </a:p>
          <a:p>
            <a:pPr marL="2286000" lvl="4" indent="-457200">
              <a:buFont typeface="+mj-lt"/>
              <a:buAutoNum type="alphaLcParenR"/>
            </a:pPr>
            <a:r>
              <a:rPr lang="en-US" sz="2400" dirty="0"/>
              <a:t>Indigenous cultural practices</a:t>
            </a:r>
          </a:p>
          <a:p>
            <a:pPr marL="2286000" lvl="4" indent="-457200">
              <a:buFont typeface="+mj-lt"/>
              <a:buAutoNum type="alphaLcParenR"/>
            </a:pPr>
            <a:endParaRPr lang="en-US" sz="2400" dirty="0"/>
          </a:p>
          <a:p>
            <a:pPr marL="2286000" lvl="4" indent="-457200">
              <a:buFont typeface="+mj-lt"/>
              <a:buAutoNum type="alphaLcParenR"/>
            </a:pPr>
            <a:r>
              <a:rPr lang="en-US" sz="2400" dirty="0"/>
              <a:t>Place-based/sacred sites</a:t>
            </a:r>
          </a:p>
          <a:p>
            <a:pPr marL="2286000" lvl="4" indent="-457200">
              <a:buFont typeface="+mj-lt"/>
              <a:buAutoNum type="alphaLcParenR"/>
            </a:pPr>
            <a:endParaRPr lang="en-US" sz="2400" dirty="0"/>
          </a:p>
          <a:p>
            <a:pPr marL="2286000" lvl="4" indent="-457200">
              <a:buFont typeface="+mj-lt"/>
              <a:buAutoNum type="alphaLcParenR"/>
            </a:pPr>
            <a:r>
              <a:rPr lang="en-US" sz="2400" dirty="0"/>
              <a:t>Indigenous spirituality</a:t>
            </a:r>
          </a:p>
          <a:p>
            <a:endParaRPr lang="en-US" dirty="0"/>
          </a:p>
        </p:txBody>
      </p:sp>
    </p:spTree>
    <p:extLst>
      <p:ext uri="{BB962C8B-B14F-4D97-AF65-F5344CB8AC3E}">
        <p14:creationId xmlns:p14="http://schemas.microsoft.com/office/powerpoint/2010/main" val="1967302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D0C04-4556-6CD0-6B46-C6673DBE4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749" y="167423"/>
            <a:ext cx="8278502" cy="6523153"/>
          </a:xfrm>
          <a:prstGeom prst="rect">
            <a:avLst/>
          </a:prstGeom>
        </p:spPr>
      </p:pic>
    </p:spTree>
    <p:extLst>
      <p:ext uri="{BB962C8B-B14F-4D97-AF65-F5344CB8AC3E}">
        <p14:creationId xmlns:p14="http://schemas.microsoft.com/office/powerpoint/2010/main" val="2844387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A968C02-5B65-75F7-CF23-9293CD6B6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014" y="355600"/>
            <a:ext cx="5224145"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454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61E9-EAA7-FD1A-051D-5B6AA6AF9903}"/>
              </a:ext>
            </a:extLst>
          </p:cNvPr>
          <p:cNvSpPr>
            <a:spLocks noGrp="1"/>
          </p:cNvSpPr>
          <p:nvPr>
            <p:ph type="title"/>
          </p:nvPr>
        </p:nvSpPr>
        <p:spPr>
          <a:xfrm>
            <a:off x="838200" y="214654"/>
            <a:ext cx="10515600" cy="1325563"/>
          </a:xfrm>
        </p:spPr>
        <p:txBody>
          <a:bodyPr/>
          <a:lstStyle/>
          <a:p>
            <a:pPr algn="ctr"/>
            <a:r>
              <a:rPr lang="en-US" b="1" dirty="0">
                <a:solidFill>
                  <a:srgbClr val="800000"/>
                </a:solidFill>
              </a:rPr>
              <a:t>Culture as Practice-Based Evidence</a:t>
            </a:r>
          </a:p>
        </p:txBody>
      </p:sp>
      <p:sp>
        <p:nvSpPr>
          <p:cNvPr id="3" name="Content Placeholder 2">
            <a:extLst>
              <a:ext uri="{FF2B5EF4-FFF2-40B4-BE49-F238E27FC236}">
                <a16:creationId xmlns:a16="http://schemas.microsoft.com/office/drawing/2014/main" id="{E64A0965-F44F-7A16-DDD3-FD739DFFF46D}"/>
              </a:ext>
            </a:extLst>
          </p:cNvPr>
          <p:cNvSpPr>
            <a:spLocks noGrp="1"/>
          </p:cNvSpPr>
          <p:nvPr>
            <p:ph sz="half" idx="1"/>
          </p:nvPr>
        </p:nvSpPr>
        <p:spPr/>
        <p:txBody>
          <a:bodyPr>
            <a:normAutofit fontScale="77500" lnSpcReduction="20000"/>
          </a:bodyPr>
          <a:lstStyle/>
          <a:p>
            <a:pPr marL="0" indent="0">
              <a:buNone/>
            </a:pPr>
            <a:r>
              <a:rPr lang="en-US" sz="2800" dirty="0"/>
              <a:t>Inherent to PBE is knowledge of:</a:t>
            </a:r>
          </a:p>
          <a:p>
            <a:pPr marL="0" indent="0">
              <a:buNone/>
            </a:pPr>
            <a:endParaRPr lang="en-US" sz="2800" dirty="0"/>
          </a:p>
          <a:p>
            <a:pPr>
              <a:lnSpc>
                <a:spcPct val="110000"/>
              </a:lnSpc>
            </a:pPr>
            <a:r>
              <a:rPr lang="en-US" sz="2800" dirty="0"/>
              <a:t>cultural help-seeking</a:t>
            </a:r>
          </a:p>
          <a:p>
            <a:pPr>
              <a:lnSpc>
                <a:spcPct val="110000"/>
              </a:lnSpc>
            </a:pPr>
            <a:endParaRPr lang="en-US" sz="2800" dirty="0"/>
          </a:p>
          <a:p>
            <a:pPr>
              <a:lnSpc>
                <a:spcPct val="110000"/>
              </a:lnSpc>
            </a:pPr>
            <a:r>
              <a:rPr lang="en-US" sz="2800" dirty="0"/>
              <a:t>cultural context of strengths and problem identification</a:t>
            </a:r>
          </a:p>
          <a:p>
            <a:pPr>
              <a:lnSpc>
                <a:spcPct val="110000"/>
              </a:lnSpc>
            </a:pPr>
            <a:endParaRPr lang="en-US" sz="2800" dirty="0"/>
          </a:p>
          <a:p>
            <a:pPr>
              <a:lnSpc>
                <a:spcPct val="110000"/>
              </a:lnSpc>
            </a:pPr>
            <a:r>
              <a:rPr lang="en-US" sz="2800" dirty="0"/>
              <a:t>culturally-informed process for therapeutic intervention(s)</a:t>
            </a:r>
          </a:p>
          <a:p>
            <a:endParaRPr lang="en-US" dirty="0"/>
          </a:p>
        </p:txBody>
      </p:sp>
      <p:sp>
        <p:nvSpPr>
          <p:cNvPr id="4" name="Content Placeholder 3">
            <a:extLst>
              <a:ext uri="{FF2B5EF4-FFF2-40B4-BE49-F238E27FC236}">
                <a16:creationId xmlns:a16="http://schemas.microsoft.com/office/drawing/2014/main" id="{26005D41-80A2-8E49-4053-9AEABE865E3A}"/>
              </a:ext>
            </a:extLst>
          </p:cNvPr>
          <p:cNvSpPr>
            <a:spLocks noGrp="1"/>
          </p:cNvSpPr>
          <p:nvPr>
            <p:ph sz="half" idx="2"/>
          </p:nvPr>
        </p:nvSpPr>
        <p:spPr>
          <a:xfrm>
            <a:off x="6172199" y="1694770"/>
            <a:ext cx="5279571" cy="4351338"/>
          </a:xfrm>
        </p:spPr>
        <p:txBody>
          <a:bodyPr>
            <a:normAutofit fontScale="77500" lnSpcReduction="20000"/>
          </a:bodyPr>
          <a:lstStyle/>
          <a:p>
            <a:pPr>
              <a:lnSpc>
                <a:spcPct val="120000"/>
              </a:lnSpc>
            </a:pPr>
            <a:r>
              <a:rPr lang="en-US" dirty="0"/>
              <a:t>Ability to explain and provide therapeutic interventions and supports in a manner that consistently recognizes the values of the cultural self to wellness and recovery</a:t>
            </a:r>
          </a:p>
          <a:p>
            <a:pPr>
              <a:lnSpc>
                <a:spcPct val="120000"/>
              </a:lnSpc>
            </a:pPr>
            <a:endParaRPr lang="en-US" dirty="0"/>
          </a:p>
          <a:p>
            <a:pPr>
              <a:lnSpc>
                <a:spcPct val="120000"/>
              </a:lnSpc>
            </a:pPr>
            <a:r>
              <a:rPr lang="en-US" dirty="0"/>
              <a:t>Knowledge of and comfort in engaging  cultural resources as partner to healing - -to sustain the long-term positive effects of the intervention and recovery strategies</a:t>
            </a:r>
          </a:p>
          <a:p>
            <a:endParaRPr lang="en-US" dirty="0"/>
          </a:p>
        </p:txBody>
      </p:sp>
    </p:spTree>
    <p:extLst>
      <p:ext uri="{BB962C8B-B14F-4D97-AF65-F5344CB8AC3E}">
        <p14:creationId xmlns:p14="http://schemas.microsoft.com/office/powerpoint/2010/main" val="875479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96DF-5DC9-82A7-CB73-49F08CBA2714}"/>
              </a:ext>
            </a:extLst>
          </p:cNvPr>
          <p:cNvSpPr>
            <a:spLocks noGrp="1"/>
          </p:cNvSpPr>
          <p:nvPr>
            <p:ph type="title"/>
          </p:nvPr>
        </p:nvSpPr>
        <p:spPr>
          <a:xfrm>
            <a:off x="838200" y="0"/>
            <a:ext cx="10515600" cy="1325563"/>
          </a:xfrm>
        </p:spPr>
        <p:txBody>
          <a:bodyPr/>
          <a:lstStyle/>
          <a:p>
            <a:pPr algn="ctr"/>
            <a:r>
              <a:rPr lang="en-US" b="1" dirty="0">
                <a:solidFill>
                  <a:srgbClr val="800000"/>
                </a:solidFill>
              </a:rPr>
              <a:t>Growing Support for Cultural Practices</a:t>
            </a:r>
          </a:p>
        </p:txBody>
      </p:sp>
      <p:sp>
        <p:nvSpPr>
          <p:cNvPr id="3" name="Content Placeholder 2">
            <a:extLst>
              <a:ext uri="{FF2B5EF4-FFF2-40B4-BE49-F238E27FC236}">
                <a16:creationId xmlns:a16="http://schemas.microsoft.com/office/drawing/2014/main" id="{31071FEB-9043-8BC2-0607-EE5383F26ED8}"/>
              </a:ext>
            </a:extLst>
          </p:cNvPr>
          <p:cNvSpPr>
            <a:spLocks noGrp="1"/>
          </p:cNvSpPr>
          <p:nvPr>
            <p:ph idx="1"/>
          </p:nvPr>
        </p:nvSpPr>
        <p:spPr>
          <a:xfrm>
            <a:off x="674914" y="1325563"/>
            <a:ext cx="10678886" cy="5395912"/>
          </a:xfrm>
        </p:spPr>
        <p:txBody>
          <a:bodyPr>
            <a:normAutofit/>
          </a:bodyPr>
          <a:lstStyle/>
          <a:p>
            <a:pPr marL="0" indent="0">
              <a:buNone/>
            </a:pPr>
            <a:endParaRPr lang="en-US" sz="2400" dirty="0">
              <a:solidFill>
                <a:schemeClr val="bg1"/>
              </a:solidFill>
            </a:endParaRPr>
          </a:p>
          <a:p>
            <a:pPr marL="0" indent="0">
              <a:buNone/>
            </a:pPr>
            <a:r>
              <a:rPr lang="en-US" sz="2400" dirty="0"/>
              <a:t>Example: Current SAMHSA TOR grant application language excerpts: </a:t>
            </a:r>
          </a:p>
          <a:p>
            <a:pPr marL="0" indent="0">
              <a:buNone/>
            </a:pPr>
            <a:endParaRPr lang="en-US" sz="2400" dirty="0"/>
          </a:p>
          <a:p>
            <a:pPr lvl="1"/>
            <a:r>
              <a:rPr lang="en-US" dirty="0"/>
              <a:t>EBPs have not been developed for all populations and/or service settings, application reviewers will closely examine proposed interventions for evidence base and appropriateness for the population of focus. </a:t>
            </a:r>
          </a:p>
          <a:p>
            <a:pPr lvl="1"/>
            <a:endParaRPr lang="en-US" dirty="0"/>
          </a:p>
          <a:p>
            <a:pPr lvl="1"/>
            <a:r>
              <a:rPr lang="en-US" dirty="0"/>
              <a:t>If one does not exist</a:t>
            </a:r>
            <a:r>
              <a:rPr lang="en-US" dirty="0">
                <a:solidFill>
                  <a:schemeClr val="bg1"/>
                </a:solidFill>
              </a:rPr>
              <a:t> </a:t>
            </a:r>
            <a:r>
              <a:rPr lang="en-US" i="1" dirty="0">
                <a:solidFill>
                  <a:srgbClr val="800000"/>
                </a:solidFill>
              </a:rPr>
              <a:t>but there are evidence-informed and/or culturally promising practices that are appropriate or can be adapted, these interventions may be implemented in the delivery of services</a:t>
            </a:r>
          </a:p>
          <a:p>
            <a:endParaRPr lang="en-US" sz="3000" dirty="0">
              <a:solidFill>
                <a:schemeClr val="bg1"/>
              </a:solidFill>
            </a:endParaRPr>
          </a:p>
          <a:p>
            <a:pPr marL="0" indent="0" algn="r">
              <a:buNone/>
            </a:pPr>
            <a:r>
              <a:rPr lang="en-US" sz="1900" dirty="0"/>
              <a:t>Source: Tribal Opioid Response NOFO (2022). page 14</a:t>
            </a:r>
          </a:p>
        </p:txBody>
      </p:sp>
      <p:sp>
        <p:nvSpPr>
          <p:cNvPr id="4" name="Slide Number Placeholder 3">
            <a:extLst>
              <a:ext uri="{FF2B5EF4-FFF2-40B4-BE49-F238E27FC236}">
                <a16:creationId xmlns:a16="http://schemas.microsoft.com/office/drawing/2014/main" id="{1CBCBF3F-4494-104D-3649-EF68A26F880F}"/>
              </a:ext>
            </a:extLst>
          </p:cNvPr>
          <p:cNvSpPr>
            <a:spLocks noGrp="1"/>
          </p:cNvSpPr>
          <p:nvPr>
            <p:ph type="sldNum" sz="quarter" idx="12"/>
          </p:nvPr>
        </p:nvSpPr>
        <p:spPr/>
        <p:txBody>
          <a:bodyPr/>
          <a:lstStyle/>
          <a:p>
            <a:fld id="{1271A09D-B238-CC49-8083-E93D66A072E7}"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3346070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EFAD-D3E9-ADC2-FD57-332BE96F2B50}"/>
              </a:ext>
            </a:extLst>
          </p:cNvPr>
          <p:cNvSpPr>
            <a:spLocks noGrp="1"/>
          </p:cNvSpPr>
          <p:nvPr>
            <p:ph type="title"/>
          </p:nvPr>
        </p:nvSpPr>
        <p:spPr/>
        <p:txBody>
          <a:bodyPr/>
          <a:lstStyle/>
          <a:p>
            <a:pPr algn="ctr"/>
            <a:r>
              <a:rPr lang="en-US" sz="4400" b="1" dirty="0">
                <a:solidFill>
                  <a:srgbClr val="800000"/>
                </a:solidFill>
              </a:rPr>
              <a:t>Culture as Healthy </a:t>
            </a:r>
            <a:r>
              <a:rPr lang="en-US" b="1" dirty="0">
                <a:solidFill>
                  <a:srgbClr val="800000"/>
                </a:solidFill>
              </a:rPr>
              <a:t>B</a:t>
            </a:r>
            <a:r>
              <a:rPr lang="en-US" sz="4400" b="1" dirty="0">
                <a:solidFill>
                  <a:srgbClr val="800000"/>
                </a:solidFill>
              </a:rPr>
              <a:t>ehavior </a:t>
            </a:r>
            <a:r>
              <a:rPr lang="en-US" b="1" dirty="0">
                <a:solidFill>
                  <a:srgbClr val="800000"/>
                </a:solidFill>
              </a:rPr>
              <a:t>T</a:t>
            </a:r>
            <a:r>
              <a:rPr lang="en-US" sz="4400" b="1" dirty="0">
                <a:solidFill>
                  <a:srgbClr val="800000"/>
                </a:solidFill>
              </a:rPr>
              <a:t>eaching </a:t>
            </a:r>
            <a:r>
              <a:rPr lang="en-US" b="1" dirty="0">
                <a:solidFill>
                  <a:srgbClr val="800000"/>
                </a:solidFill>
              </a:rPr>
              <a:t>T</a:t>
            </a:r>
            <a:r>
              <a:rPr lang="en-US" sz="4400" b="1" dirty="0">
                <a:solidFill>
                  <a:srgbClr val="800000"/>
                </a:solidFill>
              </a:rPr>
              <a:t>ools</a:t>
            </a:r>
            <a:endParaRPr lang="en-US" b="1" dirty="0">
              <a:solidFill>
                <a:srgbClr val="800000"/>
              </a:solidFill>
            </a:endParaRPr>
          </a:p>
        </p:txBody>
      </p:sp>
      <p:sp>
        <p:nvSpPr>
          <p:cNvPr id="3" name="Content Placeholder 2">
            <a:extLst>
              <a:ext uri="{FF2B5EF4-FFF2-40B4-BE49-F238E27FC236}">
                <a16:creationId xmlns:a16="http://schemas.microsoft.com/office/drawing/2014/main" id="{5F05C81F-FF20-7397-9373-8F23776E1503}"/>
              </a:ext>
            </a:extLst>
          </p:cNvPr>
          <p:cNvSpPr>
            <a:spLocks noGrp="1"/>
          </p:cNvSpPr>
          <p:nvPr>
            <p:ph idx="1"/>
          </p:nvPr>
        </p:nvSpPr>
        <p:spPr>
          <a:xfrm>
            <a:off x="838200" y="1690688"/>
            <a:ext cx="10515600" cy="5045392"/>
          </a:xfrm>
        </p:spPr>
        <p:txBody>
          <a:bodyPr>
            <a:normAutofit fontScale="25000" lnSpcReduction="20000"/>
          </a:bodyPr>
          <a:lstStyle/>
          <a:p>
            <a:pPr marL="914400" lvl="2" indent="0">
              <a:lnSpc>
                <a:spcPct val="170000"/>
              </a:lnSpc>
              <a:buNone/>
            </a:pPr>
            <a:r>
              <a:rPr lang="en-US" sz="8800" dirty="0"/>
              <a:t>Communicating through Silence</a:t>
            </a:r>
          </a:p>
          <a:p>
            <a:pPr lvl="4">
              <a:lnSpc>
                <a:spcPct val="170000"/>
              </a:lnSpc>
            </a:pPr>
            <a:r>
              <a:rPr lang="en-US" sz="8800" dirty="0"/>
              <a:t>Teachable moments framed in culture</a:t>
            </a:r>
          </a:p>
          <a:p>
            <a:pPr lvl="4">
              <a:lnSpc>
                <a:spcPct val="170000"/>
              </a:lnSpc>
            </a:pPr>
            <a:r>
              <a:rPr lang="en-US" sz="8800" dirty="0"/>
              <a:t>Behavior modeling </a:t>
            </a:r>
          </a:p>
          <a:p>
            <a:pPr lvl="4">
              <a:lnSpc>
                <a:spcPct val="170000"/>
              </a:lnSpc>
            </a:pPr>
            <a:r>
              <a:rPr lang="en-US" sz="8800" i="1" dirty="0"/>
              <a:t>Through Silence we Speak</a:t>
            </a:r>
            <a:endParaRPr lang="en-US" sz="8800" dirty="0"/>
          </a:p>
          <a:p>
            <a:pPr marL="914400" lvl="2" indent="0">
              <a:lnSpc>
                <a:spcPct val="170000"/>
              </a:lnSpc>
              <a:buNone/>
            </a:pPr>
            <a:r>
              <a:rPr lang="en-US" sz="8800" dirty="0"/>
              <a:t>Communicating through Stories and Movement</a:t>
            </a:r>
          </a:p>
          <a:p>
            <a:pPr lvl="4">
              <a:lnSpc>
                <a:spcPct val="170000"/>
              </a:lnSpc>
            </a:pPr>
            <a:r>
              <a:rPr lang="en-US" sz="8800" dirty="0"/>
              <a:t>Story telling and Humor</a:t>
            </a:r>
          </a:p>
          <a:p>
            <a:pPr lvl="4">
              <a:lnSpc>
                <a:spcPct val="170000"/>
              </a:lnSpc>
            </a:pPr>
            <a:r>
              <a:rPr lang="en-US" sz="8800" dirty="0"/>
              <a:t>Drumming and Dance</a:t>
            </a:r>
          </a:p>
          <a:p>
            <a:pPr lvl="4">
              <a:lnSpc>
                <a:spcPct val="170000"/>
              </a:lnSpc>
            </a:pPr>
            <a:endParaRPr lang="en-US" dirty="0"/>
          </a:p>
          <a:p>
            <a:pPr marL="0" indent="0">
              <a:buNone/>
            </a:pPr>
            <a:r>
              <a:rPr lang="en-US" sz="4400" dirty="0"/>
              <a:t>Source: Blue, A. W., Darou, W. G., &amp; Ruano, C. (2015). Through Silence We Speak:     </a:t>
            </a:r>
          </a:p>
          <a:p>
            <a:pPr marL="0" indent="0">
              <a:buNone/>
            </a:pPr>
            <a:r>
              <a:rPr lang="en-US" sz="4400" dirty="0"/>
              <a:t>Approaches to Counselling and Psychotherapy with Canadian First Nation Clients</a:t>
            </a:r>
          </a:p>
        </p:txBody>
      </p:sp>
    </p:spTree>
    <p:extLst>
      <p:ext uri="{BB962C8B-B14F-4D97-AF65-F5344CB8AC3E}">
        <p14:creationId xmlns:p14="http://schemas.microsoft.com/office/powerpoint/2010/main" val="172548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BCB771-1CAF-0518-D5E3-B8946C991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290517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EFAD-D3E9-ADC2-FD57-332BE96F2B50}"/>
              </a:ext>
            </a:extLst>
          </p:cNvPr>
          <p:cNvSpPr>
            <a:spLocks noGrp="1"/>
          </p:cNvSpPr>
          <p:nvPr>
            <p:ph type="title"/>
          </p:nvPr>
        </p:nvSpPr>
        <p:spPr>
          <a:xfrm>
            <a:off x="909918" y="185831"/>
            <a:ext cx="10515600" cy="1325563"/>
          </a:xfrm>
        </p:spPr>
        <p:txBody>
          <a:bodyPr/>
          <a:lstStyle/>
          <a:p>
            <a:pPr algn="ctr"/>
            <a:r>
              <a:rPr lang="en-US" b="1" dirty="0">
                <a:solidFill>
                  <a:srgbClr val="800000"/>
                </a:solidFill>
              </a:rPr>
              <a:t>Cultural Practices also </a:t>
            </a:r>
            <a:r>
              <a:rPr lang="en-US" sz="4400" b="1" dirty="0">
                <a:solidFill>
                  <a:srgbClr val="800000"/>
                </a:solidFill>
              </a:rPr>
              <a:t>Address </a:t>
            </a:r>
            <a:br>
              <a:rPr lang="en-US" sz="4400" b="1" dirty="0">
                <a:solidFill>
                  <a:srgbClr val="800000"/>
                </a:solidFill>
              </a:rPr>
            </a:br>
            <a:r>
              <a:rPr lang="en-US" sz="4400" b="1" dirty="0">
                <a:solidFill>
                  <a:srgbClr val="800000"/>
                </a:solidFill>
              </a:rPr>
              <a:t>[Unresolved</a:t>
            </a:r>
            <a:r>
              <a:rPr lang="en-US" b="1" dirty="0">
                <a:solidFill>
                  <a:srgbClr val="800000"/>
                </a:solidFill>
              </a:rPr>
              <a:t>]</a:t>
            </a:r>
            <a:r>
              <a:rPr lang="en-US" sz="4400" b="1" dirty="0">
                <a:solidFill>
                  <a:srgbClr val="800000"/>
                </a:solidFill>
              </a:rPr>
              <a:t> </a:t>
            </a:r>
            <a:r>
              <a:rPr lang="en-US" b="1" dirty="0">
                <a:solidFill>
                  <a:srgbClr val="800000"/>
                </a:solidFill>
              </a:rPr>
              <a:t>Grief &amp; Loss</a:t>
            </a:r>
          </a:p>
        </p:txBody>
      </p:sp>
      <p:sp>
        <p:nvSpPr>
          <p:cNvPr id="3" name="Content Placeholder 2">
            <a:extLst>
              <a:ext uri="{FF2B5EF4-FFF2-40B4-BE49-F238E27FC236}">
                <a16:creationId xmlns:a16="http://schemas.microsoft.com/office/drawing/2014/main" id="{5F05C81F-FF20-7397-9373-8F23776E1503}"/>
              </a:ext>
            </a:extLst>
          </p:cNvPr>
          <p:cNvSpPr>
            <a:spLocks noGrp="1"/>
          </p:cNvSpPr>
          <p:nvPr>
            <p:ph idx="1"/>
          </p:nvPr>
        </p:nvSpPr>
        <p:spPr>
          <a:xfrm>
            <a:off x="1062317" y="1592542"/>
            <a:ext cx="9590443" cy="4031018"/>
          </a:xfrm>
        </p:spPr>
        <p:txBody>
          <a:bodyPr>
            <a:normAutofit fontScale="77500" lnSpcReduction="20000"/>
          </a:bodyPr>
          <a:lstStyle/>
          <a:p>
            <a:pPr lvl="4">
              <a:lnSpc>
                <a:spcPct val="170000"/>
              </a:lnSpc>
            </a:pPr>
            <a:endParaRPr lang="en-US" sz="5500" dirty="0">
              <a:solidFill>
                <a:schemeClr val="bg1"/>
              </a:solidFill>
            </a:endParaRPr>
          </a:p>
          <a:p>
            <a:pPr lvl="4">
              <a:lnSpc>
                <a:spcPct val="170000"/>
              </a:lnSpc>
            </a:pPr>
            <a:r>
              <a:rPr lang="en-US" sz="3600" dirty="0"/>
              <a:t>Support for grief and loss</a:t>
            </a:r>
          </a:p>
          <a:p>
            <a:pPr lvl="4">
              <a:lnSpc>
                <a:spcPct val="170000"/>
              </a:lnSpc>
            </a:pPr>
            <a:r>
              <a:rPr lang="en-US" sz="3600" dirty="0"/>
              <a:t>Ceremony and rituals as stable touchstones and cultural reassurance</a:t>
            </a:r>
          </a:p>
          <a:p>
            <a:pPr lvl="4">
              <a:lnSpc>
                <a:spcPct val="170000"/>
              </a:lnSpc>
            </a:pPr>
            <a:r>
              <a:rPr lang="en-US" sz="3600" dirty="0"/>
              <a:t>Community support</a:t>
            </a:r>
          </a:p>
          <a:p>
            <a:pPr marL="0" indent="0">
              <a:buNone/>
            </a:pPr>
            <a:endParaRPr lang="en-US" dirty="0">
              <a:solidFill>
                <a:schemeClr val="bg1"/>
              </a:solidFill>
            </a:endParaRPr>
          </a:p>
          <a:p>
            <a:pPr marL="0" indent="0" algn="r">
              <a:buNone/>
            </a:pPr>
            <a:endParaRPr lang="en-US" sz="3000" dirty="0">
              <a:solidFill>
                <a:schemeClr val="bg1"/>
              </a:solidFill>
            </a:endParaRPr>
          </a:p>
          <a:p>
            <a:pPr marL="0" indent="0" algn="r">
              <a:buNone/>
            </a:pPr>
            <a:endParaRPr lang="en-US" sz="3000" dirty="0">
              <a:solidFill>
                <a:schemeClr val="bg1"/>
              </a:solidFill>
            </a:endParaRPr>
          </a:p>
          <a:p>
            <a:pPr marL="0" indent="0" algn="r">
              <a:buNone/>
            </a:pPr>
            <a:endParaRPr lang="en-US" sz="3000" dirty="0">
              <a:solidFill>
                <a:schemeClr val="bg1"/>
              </a:solidFill>
            </a:endParaRPr>
          </a:p>
        </p:txBody>
      </p:sp>
    </p:spTree>
    <p:extLst>
      <p:ext uri="{BB962C8B-B14F-4D97-AF65-F5344CB8AC3E}">
        <p14:creationId xmlns:p14="http://schemas.microsoft.com/office/powerpoint/2010/main" val="3515331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6758DF-033E-24C6-F01A-CC84AB7EFE94}"/>
              </a:ext>
            </a:extLst>
          </p:cNvPr>
          <p:cNvSpPr txBox="1"/>
          <p:nvPr/>
        </p:nvSpPr>
        <p:spPr>
          <a:xfrm>
            <a:off x="3582810" y="2154051"/>
            <a:ext cx="5268421" cy="2123658"/>
          </a:xfrm>
          <a:prstGeom prst="rect">
            <a:avLst/>
          </a:prstGeom>
          <a:noFill/>
        </p:spPr>
        <p:txBody>
          <a:bodyPr wrap="square" rtlCol="0">
            <a:spAutoFit/>
          </a:bodyPr>
          <a:lstStyle/>
          <a:p>
            <a:pPr algn="ctr"/>
            <a:r>
              <a:rPr lang="en-US" sz="4400" b="1" dirty="0">
                <a:solidFill>
                  <a:srgbClr val="800000"/>
                </a:solidFill>
                <a:latin typeface="+mj-lt"/>
              </a:rPr>
              <a:t>Numerous Tribal Programs use Culture as Healing</a:t>
            </a:r>
          </a:p>
        </p:txBody>
      </p:sp>
    </p:spTree>
    <p:extLst>
      <p:ext uri="{BB962C8B-B14F-4D97-AF65-F5344CB8AC3E}">
        <p14:creationId xmlns:p14="http://schemas.microsoft.com/office/powerpoint/2010/main" val="2810486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A7F14D-8D8F-E9AF-A60B-79AA5B28582F}"/>
              </a:ext>
            </a:extLst>
          </p:cNvPr>
          <p:cNvSpPr txBox="1"/>
          <p:nvPr/>
        </p:nvSpPr>
        <p:spPr>
          <a:xfrm>
            <a:off x="2270760" y="3239371"/>
            <a:ext cx="7308668" cy="1754326"/>
          </a:xfrm>
          <a:prstGeom prst="rect">
            <a:avLst/>
          </a:prstGeom>
          <a:noFill/>
        </p:spPr>
        <p:txBody>
          <a:bodyPr wrap="square">
            <a:spAutoFit/>
          </a:bodyPr>
          <a:lstStyle/>
          <a:p>
            <a:pPr algn="ctr"/>
            <a:r>
              <a:rPr lang="en-US" sz="3600" b="1" dirty="0">
                <a:solidFill>
                  <a:srgbClr val="800000"/>
                </a:solidFill>
                <a:latin typeface="+mj-lt"/>
              </a:rPr>
              <a:t>Cultural Practices can</a:t>
            </a:r>
          </a:p>
          <a:p>
            <a:pPr algn="ctr"/>
            <a:r>
              <a:rPr lang="en-US" sz="3600" b="1" dirty="0">
                <a:solidFill>
                  <a:srgbClr val="800000"/>
                </a:solidFill>
                <a:latin typeface="+mj-lt"/>
              </a:rPr>
              <a:t>correspond to </a:t>
            </a:r>
          </a:p>
          <a:p>
            <a:pPr algn="ctr"/>
            <a:r>
              <a:rPr lang="en-US" sz="3600" b="1" dirty="0">
                <a:solidFill>
                  <a:srgbClr val="800000"/>
                </a:solidFill>
                <a:latin typeface="+mj-lt"/>
              </a:rPr>
              <a:t>Behavioral Health Service Categories</a:t>
            </a:r>
          </a:p>
        </p:txBody>
      </p:sp>
      <p:pic>
        <p:nvPicPr>
          <p:cNvPr id="4" name="Picture 3">
            <a:extLst>
              <a:ext uri="{FF2B5EF4-FFF2-40B4-BE49-F238E27FC236}">
                <a16:creationId xmlns:a16="http://schemas.microsoft.com/office/drawing/2014/main" id="{F8674633-3968-FBA1-7F6D-10795B336C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585754" y="298183"/>
            <a:ext cx="5020492" cy="1566121"/>
          </a:xfrm>
          <a:prstGeom prst="rect">
            <a:avLst/>
          </a:prstGeom>
          <a:noFill/>
          <a:ln>
            <a:noFill/>
          </a:ln>
        </p:spPr>
      </p:pic>
    </p:spTree>
    <p:extLst>
      <p:ext uri="{BB962C8B-B14F-4D97-AF65-F5344CB8AC3E}">
        <p14:creationId xmlns:p14="http://schemas.microsoft.com/office/powerpoint/2010/main" val="2433812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1AC4-EE14-4410-A055-38796B07AB16}"/>
              </a:ext>
            </a:extLst>
          </p:cNvPr>
          <p:cNvSpPr>
            <a:spLocks noGrp="1"/>
          </p:cNvSpPr>
          <p:nvPr>
            <p:ph type="title"/>
          </p:nvPr>
        </p:nvSpPr>
        <p:spPr>
          <a:xfrm>
            <a:off x="2152650" y="365127"/>
            <a:ext cx="7886700" cy="871563"/>
          </a:xfrm>
        </p:spPr>
        <p:txBody>
          <a:bodyPr>
            <a:normAutofit/>
          </a:bodyPr>
          <a:lstStyle/>
          <a:p>
            <a:pPr algn="ctr"/>
            <a:r>
              <a:rPr lang="en-US" b="1" dirty="0">
                <a:solidFill>
                  <a:srgbClr val="800000"/>
                </a:solidFill>
                <a:ea typeface="Arial"/>
                <a:cs typeface="Arial" panose="020B0604020202020204" pitchFamily="34" charset="0"/>
                <a:sym typeface="Arial"/>
              </a:rPr>
              <a:t>Audience Participation Tips</a:t>
            </a:r>
            <a:endParaRPr lang="en-US" sz="5400" dirty="0">
              <a:solidFill>
                <a:srgbClr val="800000"/>
              </a:solidFill>
              <a:cs typeface="Arial" panose="020B0604020202020204" pitchFamily="34" charset="0"/>
            </a:endParaRPr>
          </a:p>
        </p:txBody>
      </p:sp>
      <p:sp>
        <p:nvSpPr>
          <p:cNvPr id="3" name="Content Placeholder 2">
            <a:extLst>
              <a:ext uri="{FF2B5EF4-FFF2-40B4-BE49-F238E27FC236}">
                <a16:creationId xmlns:a16="http://schemas.microsoft.com/office/drawing/2014/main" id="{36CBBEA7-43DD-4E7C-AB7E-72A6EA886503}"/>
              </a:ext>
            </a:extLst>
          </p:cNvPr>
          <p:cNvSpPr>
            <a:spLocks noGrp="1"/>
          </p:cNvSpPr>
          <p:nvPr>
            <p:ph idx="1"/>
          </p:nvPr>
        </p:nvSpPr>
        <p:spPr>
          <a:xfrm>
            <a:off x="857794" y="1915886"/>
            <a:ext cx="10476412" cy="3904026"/>
          </a:xfrm>
        </p:spPr>
        <p:txBody>
          <a:bodyPr>
            <a:normAutofit lnSpcReduction="10000"/>
          </a:bodyPr>
          <a:lstStyle/>
          <a:p>
            <a:r>
              <a:rPr lang="en-US" dirty="0">
                <a:cs typeface="Arial" panose="020B0604020202020204" pitchFamily="34" charset="0"/>
              </a:rPr>
              <a:t>We are building a community! Please introduce yourself in the Chat (select Everyone) and let your fellow participants know your name, Tribal Nation affiliation if applicable, job title, and organization.</a:t>
            </a:r>
          </a:p>
          <a:p>
            <a:pPr marL="0" indent="0">
              <a:buNone/>
            </a:pPr>
            <a:endParaRPr lang="en-US" sz="1100" dirty="0">
              <a:cs typeface="Arial" panose="020B0604020202020204" pitchFamily="34" charset="0"/>
            </a:endParaRPr>
          </a:p>
          <a:p>
            <a:r>
              <a:rPr lang="en-US" dirty="0">
                <a:cs typeface="Arial" panose="020B0604020202020204" pitchFamily="34" charset="0"/>
              </a:rPr>
              <a:t>Everyone will be muted until the Participant Reflections portion of the hour. During that segment, use the Raise my Hand icon on zoom, and the host will unmute you to offer your reflection.</a:t>
            </a:r>
          </a:p>
          <a:p>
            <a:endParaRPr lang="en-US" sz="1100" dirty="0">
              <a:cs typeface="Arial" panose="020B0604020202020204" pitchFamily="34" charset="0"/>
            </a:endParaRPr>
          </a:p>
          <a:p>
            <a:r>
              <a:rPr lang="en-US" dirty="0">
                <a:cs typeface="Arial" panose="020B0604020202020204" pitchFamily="34" charset="0"/>
              </a:rPr>
              <a:t>You will receive a link to the recording and presentation by the end of the week.</a:t>
            </a:r>
          </a:p>
        </p:txBody>
      </p:sp>
    </p:spTree>
    <p:extLst>
      <p:ext uri="{BB962C8B-B14F-4D97-AF65-F5344CB8AC3E}">
        <p14:creationId xmlns:p14="http://schemas.microsoft.com/office/powerpoint/2010/main" val="618186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578D-8911-55AD-A505-418E7BFF28D4}"/>
              </a:ext>
            </a:extLst>
          </p:cNvPr>
          <p:cNvSpPr>
            <a:spLocks noGrp="1"/>
          </p:cNvSpPr>
          <p:nvPr>
            <p:ph type="title"/>
          </p:nvPr>
        </p:nvSpPr>
        <p:spPr>
          <a:xfrm>
            <a:off x="1831112" y="325103"/>
            <a:ext cx="8529775" cy="1009652"/>
          </a:xfrm>
        </p:spPr>
        <p:txBody>
          <a:bodyPr>
            <a:normAutofit fontScale="90000"/>
          </a:bodyPr>
          <a:lstStyle/>
          <a:p>
            <a:pPr algn="ctr"/>
            <a:r>
              <a:rPr lang="en-US" b="1" dirty="0">
                <a:solidFill>
                  <a:srgbClr val="800000"/>
                </a:solidFill>
              </a:rPr>
              <a:t>Awareness of Spectrum of</a:t>
            </a:r>
            <a:br>
              <a:rPr lang="en-US" b="1" dirty="0">
                <a:solidFill>
                  <a:srgbClr val="800000"/>
                </a:solidFill>
              </a:rPr>
            </a:br>
            <a:r>
              <a:rPr lang="en-US" b="1" dirty="0">
                <a:solidFill>
                  <a:srgbClr val="800000"/>
                </a:solidFill>
              </a:rPr>
              <a:t>Treatment Services Matters</a:t>
            </a:r>
          </a:p>
        </p:txBody>
      </p:sp>
      <p:graphicFrame>
        <p:nvGraphicFramePr>
          <p:cNvPr id="5" name="Content Placeholder 4">
            <a:extLst>
              <a:ext uri="{FF2B5EF4-FFF2-40B4-BE49-F238E27FC236}">
                <a16:creationId xmlns:a16="http://schemas.microsoft.com/office/drawing/2014/main" id="{6CE76914-68A6-9823-AD15-F45D6B92E8A9}"/>
              </a:ext>
            </a:extLst>
          </p:cNvPr>
          <p:cNvGraphicFramePr>
            <a:graphicFrameLocks noGrp="1"/>
          </p:cNvGraphicFramePr>
          <p:nvPr>
            <p:ph idx="1"/>
          </p:nvPr>
        </p:nvGraphicFramePr>
        <p:xfrm>
          <a:off x="1524000" y="2197122"/>
          <a:ext cx="78867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636C815-EB97-8DC0-8024-DDE6B7205474}"/>
              </a:ext>
            </a:extLst>
          </p:cNvPr>
          <p:cNvSpPr>
            <a:spLocks noGrp="1"/>
          </p:cNvSpPr>
          <p:nvPr>
            <p:ph type="sldNum" sz="quarter" idx="12"/>
          </p:nvPr>
        </p:nvSpPr>
        <p:spPr/>
        <p:txBody>
          <a:bodyPr/>
          <a:lstStyle/>
          <a:p>
            <a:fld id="{AD95CBAE-F03D-5A44-8D4A-234D97D563A5}" type="slidenum">
              <a:rPr lang="en-US" smtClean="0"/>
              <a:t>40</a:t>
            </a:fld>
            <a:endParaRPr lang="en-US" dirty="0"/>
          </a:p>
        </p:txBody>
      </p:sp>
      <p:sp>
        <p:nvSpPr>
          <p:cNvPr id="6" name="Oval 5">
            <a:extLst>
              <a:ext uri="{FF2B5EF4-FFF2-40B4-BE49-F238E27FC236}">
                <a16:creationId xmlns:a16="http://schemas.microsoft.com/office/drawing/2014/main" id="{ADC5B59F-EC92-D827-6CCB-0532BD74265E}"/>
              </a:ext>
            </a:extLst>
          </p:cNvPr>
          <p:cNvSpPr/>
          <p:nvPr/>
        </p:nvSpPr>
        <p:spPr>
          <a:xfrm>
            <a:off x="8998744" y="2359218"/>
            <a:ext cx="616762" cy="607367"/>
          </a:xfrm>
          <a:prstGeom prst="ellipse">
            <a:avLst/>
          </a:prstGeom>
          <a:solidFill>
            <a:srgbClr val="800000"/>
          </a:solidFill>
          <a:ln>
            <a:solidFill>
              <a:srgbClr val="8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694A6643-FBD0-9EEF-7BDD-017C702FE16D}"/>
              </a:ext>
            </a:extLst>
          </p:cNvPr>
          <p:cNvSpPr txBox="1"/>
          <p:nvPr/>
        </p:nvSpPr>
        <p:spPr>
          <a:xfrm>
            <a:off x="8998744" y="3367632"/>
            <a:ext cx="1089786" cy="384721"/>
          </a:xfrm>
          <a:prstGeom prst="rect">
            <a:avLst/>
          </a:prstGeom>
          <a:noFill/>
        </p:spPr>
        <p:txBody>
          <a:bodyPr wrap="none" rtlCol="0">
            <a:spAutoFit/>
          </a:bodyPr>
          <a:lstStyle/>
          <a:p>
            <a:r>
              <a:rPr lang="en-US" sz="1900" dirty="0"/>
              <a:t>Recovery</a:t>
            </a:r>
          </a:p>
        </p:txBody>
      </p:sp>
    </p:spTree>
    <p:extLst>
      <p:ext uri="{BB962C8B-B14F-4D97-AF65-F5344CB8AC3E}">
        <p14:creationId xmlns:p14="http://schemas.microsoft.com/office/powerpoint/2010/main" val="427941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F8E9-2703-64CF-9E2C-F6A6729449B6}"/>
              </a:ext>
            </a:extLst>
          </p:cNvPr>
          <p:cNvSpPr>
            <a:spLocks noGrp="1"/>
          </p:cNvSpPr>
          <p:nvPr>
            <p:ph type="title"/>
          </p:nvPr>
        </p:nvSpPr>
        <p:spPr>
          <a:xfrm>
            <a:off x="838200" y="0"/>
            <a:ext cx="10515600" cy="1325563"/>
          </a:xfrm>
        </p:spPr>
        <p:txBody>
          <a:bodyPr/>
          <a:lstStyle/>
          <a:p>
            <a:pPr algn="ctr"/>
            <a:r>
              <a:rPr lang="en-US" b="1" i="1" dirty="0">
                <a:solidFill>
                  <a:srgbClr val="800000"/>
                </a:solidFill>
              </a:rPr>
              <a:t>Important to Note</a:t>
            </a:r>
          </a:p>
        </p:txBody>
      </p:sp>
      <p:sp>
        <p:nvSpPr>
          <p:cNvPr id="3" name="Content Placeholder 2">
            <a:extLst>
              <a:ext uri="{FF2B5EF4-FFF2-40B4-BE49-F238E27FC236}">
                <a16:creationId xmlns:a16="http://schemas.microsoft.com/office/drawing/2014/main" id="{44953055-D697-0F36-7CCD-DAF4F99C682B}"/>
              </a:ext>
            </a:extLst>
          </p:cNvPr>
          <p:cNvSpPr>
            <a:spLocks noGrp="1"/>
          </p:cNvSpPr>
          <p:nvPr>
            <p:ph idx="1"/>
          </p:nvPr>
        </p:nvSpPr>
        <p:spPr>
          <a:xfrm>
            <a:off x="966537" y="1325563"/>
            <a:ext cx="10515600" cy="5165558"/>
          </a:xfrm>
        </p:spPr>
        <p:txBody>
          <a:bodyPr>
            <a:normAutofit fontScale="92500" lnSpcReduction="10000"/>
          </a:bodyPr>
          <a:lstStyle/>
          <a:p>
            <a:pPr>
              <a:lnSpc>
                <a:spcPct val="100000"/>
              </a:lnSpc>
            </a:pPr>
            <a:r>
              <a:rPr lang="en-US" dirty="0"/>
              <a:t>Understanding some cultural practice from behavioral health perspective can strengthen relationship between local culture and behavioral health providers</a:t>
            </a:r>
          </a:p>
          <a:p>
            <a:pPr>
              <a:lnSpc>
                <a:spcPct val="100000"/>
              </a:lnSpc>
            </a:pPr>
            <a:endParaRPr lang="en-US" dirty="0"/>
          </a:p>
          <a:p>
            <a:pPr>
              <a:lnSpc>
                <a:spcPct val="100000"/>
              </a:lnSpc>
            </a:pPr>
            <a:r>
              <a:rPr lang="en-US" dirty="0"/>
              <a:t>In some states, cultural practices could potentially become a reimbursable service, but not everyone wants this to occur</a:t>
            </a:r>
          </a:p>
          <a:p>
            <a:pPr>
              <a:lnSpc>
                <a:spcPct val="100000"/>
              </a:lnSpc>
            </a:pPr>
            <a:endParaRPr lang="en-US" dirty="0"/>
          </a:p>
          <a:p>
            <a:pPr>
              <a:lnSpc>
                <a:spcPct val="100000"/>
              </a:lnSpc>
            </a:pPr>
            <a:r>
              <a:rPr lang="en-US" dirty="0"/>
              <a:t>Some feel strongly that cultural practices should </a:t>
            </a:r>
            <a:r>
              <a:rPr lang="en-US" u="sng" dirty="0"/>
              <a:t>not</a:t>
            </a:r>
            <a:r>
              <a:rPr lang="en-US" dirty="0"/>
              <a:t> be linked to any government restraints  that would come from billable service</a:t>
            </a:r>
          </a:p>
          <a:p>
            <a:pPr>
              <a:lnSpc>
                <a:spcPct val="100000"/>
              </a:lnSpc>
            </a:pPr>
            <a:endParaRPr lang="en-US" dirty="0"/>
          </a:p>
          <a:p>
            <a:pPr>
              <a:lnSpc>
                <a:spcPct val="100000"/>
              </a:lnSpc>
            </a:pPr>
            <a:r>
              <a:rPr lang="en-US" dirty="0"/>
              <a:t>Tribes have control over billable or not billable - - - Tribal sovereignty means the tribe decides </a:t>
            </a:r>
          </a:p>
        </p:txBody>
      </p:sp>
    </p:spTree>
    <p:extLst>
      <p:ext uri="{BB962C8B-B14F-4D97-AF65-F5344CB8AC3E}">
        <p14:creationId xmlns:p14="http://schemas.microsoft.com/office/powerpoint/2010/main" val="3511501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2C48C5-D65B-7E54-86F0-8E74051396FF}"/>
              </a:ext>
            </a:extLst>
          </p:cNvPr>
          <p:cNvSpPr txBox="1"/>
          <p:nvPr/>
        </p:nvSpPr>
        <p:spPr>
          <a:xfrm>
            <a:off x="841453" y="2388670"/>
            <a:ext cx="10509095" cy="1323439"/>
          </a:xfrm>
          <a:prstGeom prst="rect">
            <a:avLst/>
          </a:prstGeom>
          <a:noFill/>
        </p:spPr>
        <p:txBody>
          <a:bodyPr wrap="none" rtlCol="0">
            <a:spAutoFit/>
          </a:bodyPr>
          <a:lstStyle/>
          <a:p>
            <a:pPr algn="ctr"/>
            <a:r>
              <a:rPr lang="en-US" sz="4000" b="1" dirty="0">
                <a:solidFill>
                  <a:srgbClr val="800000"/>
                </a:solidFill>
                <a:latin typeface="+mj-lt"/>
              </a:rPr>
              <a:t>How Traditional Practices </a:t>
            </a:r>
            <a:br>
              <a:rPr lang="en-US" sz="4000" b="1" dirty="0">
                <a:solidFill>
                  <a:srgbClr val="800000"/>
                </a:solidFill>
                <a:latin typeface="+mj-lt"/>
              </a:rPr>
            </a:br>
            <a:r>
              <a:rPr lang="en-US" sz="4000" b="1" dirty="0">
                <a:solidFill>
                  <a:srgbClr val="800000"/>
                </a:solidFill>
                <a:latin typeface="+mj-lt"/>
              </a:rPr>
              <a:t>correspond to Behavioral Health Service Categories</a:t>
            </a:r>
            <a:endParaRPr lang="en-US" sz="4000" dirty="0">
              <a:solidFill>
                <a:srgbClr val="800000"/>
              </a:solidFill>
              <a:latin typeface="+mj-lt"/>
            </a:endParaRPr>
          </a:p>
        </p:txBody>
      </p:sp>
    </p:spTree>
    <p:extLst>
      <p:ext uri="{BB962C8B-B14F-4D97-AF65-F5344CB8AC3E}">
        <p14:creationId xmlns:p14="http://schemas.microsoft.com/office/powerpoint/2010/main" val="1169212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F475-7EC3-250D-0839-F4FFA3370440}"/>
              </a:ext>
            </a:extLst>
          </p:cNvPr>
          <p:cNvSpPr>
            <a:spLocks noGrp="1"/>
          </p:cNvSpPr>
          <p:nvPr>
            <p:ph type="title"/>
          </p:nvPr>
        </p:nvSpPr>
        <p:spPr>
          <a:xfrm>
            <a:off x="1494842" y="-159031"/>
            <a:ext cx="9944332" cy="1828444"/>
          </a:xfrm>
        </p:spPr>
        <p:txBody>
          <a:bodyPr>
            <a:normAutofit/>
          </a:bodyPr>
          <a:lstStyle/>
          <a:p>
            <a:r>
              <a:rPr lang="en-US" b="1" dirty="0">
                <a:solidFill>
                  <a:srgbClr val="800000"/>
                </a:solidFill>
              </a:rPr>
              <a:t>Sample Behavioral Health Descriptions</a:t>
            </a:r>
          </a:p>
        </p:txBody>
      </p:sp>
      <p:sp>
        <p:nvSpPr>
          <p:cNvPr id="3" name="Content Placeholder 2">
            <a:extLst>
              <a:ext uri="{FF2B5EF4-FFF2-40B4-BE49-F238E27FC236}">
                <a16:creationId xmlns:a16="http://schemas.microsoft.com/office/drawing/2014/main" id="{40BEBA80-69A8-F755-1EEF-3553BE77EA87}"/>
              </a:ext>
            </a:extLst>
          </p:cNvPr>
          <p:cNvSpPr>
            <a:spLocks noGrp="1"/>
          </p:cNvSpPr>
          <p:nvPr>
            <p:ph sz="half" idx="1"/>
          </p:nvPr>
        </p:nvSpPr>
        <p:spPr>
          <a:xfrm>
            <a:off x="899160" y="1955732"/>
            <a:ext cx="5122310" cy="4643188"/>
          </a:xfrm>
        </p:spPr>
        <p:txBody>
          <a:bodyPr>
            <a:normAutofit/>
          </a:bodyPr>
          <a:lstStyle/>
          <a:p>
            <a:r>
              <a:rPr lang="en-US" sz="2400" dirty="0">
                <a:ea typeface="Times New Roman" panose="02020603050405020304" pitchFamily="18" charset="0"/>
              </a:rPr>
              <a:t>Interpersonal relationship development, family bonding, life skills development, self-esteem development and relapse prevention</a:t>
            </a:r>
          </a:p>
          <a:p>
            <a:r>
              <a:rPr lang="en-US" sz="2400" dirty="0">
                <a:ea typeface="Times New Roman" panose="02020603050405020304" pitchFamily="18" charset="0"/>
              </a:rPr>
              <a:t>Relapse prevention, informal/motivational counseling, self-esteem development,  team building, social/recreational therapy</a:t>
            </a:r>
          </a:p>
          <a:p>
            <a:r>
              <a:rPr lang="en-US" sz="2400" dirty="0">
                <a:ea typeface="Times New Roman" panose="02020603050405020304" pitchFamily="18" charset="0"/>
              </a:rPr>
              <a:t>Life-skills development and crisis intervention</a:t>
            </a:r>
          </a:p>
          <a:p>
            <a:r>
              <a:rPr lang="en-US" sz="2400" dirty="0">
                <a:ea typeface="Times New Roman" panose="02020603050405020304" pitchFamily="18" charset="0"/>
              </a:rPr>
              <a:t>Stress reduction</a:t>
            </a:r>
          </a:p>
          <a:p>
            <a:endParaRPr lang="en-US" sz="1700" dirty="0"/>
          </a:p>
        </p:txBody>
      </p:sp>
      <p:sp>
        <p:nvSpPr>
          <p:cNvPr id="4" name="Content Placeholder 3">
            <a:extLst>
              <a:ext uri="{FF2B5EF4-FFF2-40B4-BE49-F238E27FC236}">
                <a16:creationId xmlns:a16="http://schemas.microsoft.com/office/drawing/2014/main" id="{BD863007-E0A9-A057-3111-785D303958C5}"/>
              </a:ext>
            </a:extLst>
          </p:cNvPr>
          <p:cNvSpPr>
            <a:spLocks noGrp="1"/>
          </p:cNvSpPr>
          <p:nvPr>
            <p:ph sz="half" idx="2"/>
          </p:nvPr>
        </p:nvSpPr>
        <p:spPr>
          <a:xfrm>
            <a:off x="6467008" y="1955732"/>
            <a:ext cx="5233655" cy="4400619"/>
          </a:xfrm>
        </p:spPr>
        <p:txBody>
          <a:bodyPr>
            <a:noAutofit/>
          </a:bodyPr>
          <a:lstStyle/>
          <a:p>
            <a:r>
              <a:rPr lang="en-US" sz="2400" dirty="0">
                <a:ea typeface="Times New Roman" panose="02020603050405020304" pitchFamily="18" charset="0"/>
              </a:rPr>
              <a:t>Social/recreational therapy, community bonding, life-skills development and provides for mental/physical exercise</a:t>
            </a:r>
          </a:p>
          <a:p>
            <a:r>
              <a:rPr lang="en-US" sz="2400" dirty="0">
                <a:ea typeface="Times New Roman" panose="02020603050405020304" pitchFamily="18" charset="0"/>
              </a:rPr>
              <a:t>Self-esteem development, bonding with partner, family and community, interpersonal relationship development </a:t>
            </a:r>
          </a:p>
          <a:p>
            <a:r>
              <a:rPr lang="en-US" sz="2400" dirty="0">
                <a:ea typeface="Times New Roman" panose="02020603050405020304" pitchFamily="18" charset="0"/>
              </a:rPr>
              <a:t>Family unit counseling and therapy</a:t>
            </a:r>
          </a:p>
          <a:p>
            <a:r>
              <a:rPr lang="en-US" sz="2400" dirty="0">
                <a:ea typeface="Times New Roman" panose="02020603050405020304" pitchFamily="18" charset="0"/>
              </a:rPr>
              <a:t>Cognitive and emotional processing of grief and loss</a:t>
            </a:r>
            <a:endParaRPr lang="en-US" sz="2400" dirty="0"/>
          </a:p>
        </p:txBody>
      </p:sp>
      <p:sp>
        <p:nvSpPr>
          <p:cNvPr id="5" name="Slide Number Placeholder 4">
            <a:extLst>
              <a:ext uri="{FF2B5EF4-FFF2-40B4-BE49-F238E27FC236}">
                <a16:creationId xmlns:a16="http://schemas.microsoft.com/office/drawing/2014/main" id="{650C506D-EA2C-8465-6AC9-A5EB8A723A47}"/>
              </a:ext>
            </a:extLst>
          </p:cNvPr>
          <p:cNvSpPr>
            <a:spLocks noGrp="1"/>
          </p:cNvSpPr>
          <p:nvPr>
            <p:ph type="sldNum" sz="quarter" idx="12"/>
          </p:nvPr>
        </p:nvSpPr>
        <p:spPr>
          <a:xfrm>
            <a:off x="7981950" y="6356351"/>
            <a:ext cx="2057400" cy="365125"/>
          </a:xfrm>
        </p:spPr>
        <p:txBody>
          <a:bodyPr>
            <a:normAutofit/>
          </a:bodyPr>
          <a:lstStyle/>
          <a:p>
            <a:pPr>
              <a:spcAft>
                <a:spcPts val="600"/>
              </a:spcAft>
            </a:pPr>
            <a:fld id="{AD95CBAE-F03D-5A44-8D4A-234D97D563A5}" type="slidenum">
              <a:rPr lang="en-US" smtClean="0"/>
              <a:pPr>
                <a:spcAft>
                  <a:spcPts val="600"/>
                </a:spcAft>
              </a:pPr>
              <a:t>43</a:t>
            </a:fld>
            <a:endParaRPr lang="en-US" dirty="0"/>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39D1E93E-AC6E-E627-8B3E-A328A88DC9A2}"/>
                  </a:ext>
                </a:extLst>
              </p:cNvPr>
              <p:cNvGraphicFramePr>
                <a:graphicFrameLocks noChangeAspect="1"/>
              </p:cNvGraphicFramePr>
              <p:nvPr/>
            </p:nvGraphicFramePr>
            <p:xfrm>
              <a:off x="-3276600" y="4552950"/>
              <a:ext cx="3048000" cy="1714500"/>
            </p:xfrm>
            <a:graphic>
              <a:graphicData uri="http://schemas.microsoft.com/office/powerpoint/2016/slidezoom">
                <pslz:sldZm>
                  <pslz:sldZmObj sldId="375" cId="1908835398">
                    <pslz:zmPr id="{8ADEE223-040E-42A0-BA69-26034AE965E3}"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7" name="Slide Zoom 6">
                <a:extLst>
                  <a:ext uri="{FF2B5EF4-FFF2-40B4-BE49-F238E27FC236}">
                    <a16:creationId xmlns:a16="http://schemas.microsoft.com/office/drawing/2014/main" id="{39D1E93E-AC6E-E627-8B3E-A328A88DC9A2}"/>
                  </a:ext>
                </a:extLst>
              </p:cNvPr>
              <p:cNvPicPr>
                <a:picLocks noGrp="1" noRot="1" noChangeAspect="1" noMove="1" noResize="1" noEditPoints="1" noAdjustHandles="1" noChangeArrowheads="1" noChangeShapeType="1"/>
              </p:cNvPicPr>
              <p:nvPr/>
            </p:nvPicPr>
            <p:blipFill>
              <a:blip r:embed="rId3"/>
              <a:stretch>
                <a:fillRect/>
              </a:stretch>
            </p:blipFill>
            <p:spPr>
              <a:xfrm>
                <a:off x="-3276600" y="455295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718802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983A5E-DFDD-F95F-C238-F64B8A76CFE5}"/>
              </a:ext>
            </a:extLst>
          </p:cNvPr>
          <p:cNvSpPr txBox="1"/>
          <p:nvPr/>
        </p:nvSpPr>
        <p:spPr>
          <a:xfrm>
            <a:off x="2255520" y="2505670"/>
            <a:ext cx="9144000" cy="1631216"/>
          </a:xfrm>
          <a:prstGeom prst="rect">
            <a:avLst/>
          </a:prstGeom>
          <a:noFill/>
        </p:spPr>
        <p:txBody>
          <a:bodyPr wrap="square" rtlCol="0">
            <a:spAutoFit/>
          </a:bodyPr>
          <a:lstStyle/>
          <a:p>
            <a:r>
              <a:rPr lang="en-US" sz="4400" b="1" dirty="0">
                <a:solidFill>
                  <a:srgbClr val="800000"/>
                </a:solidFill>
                <a:latin typeface="+mj-lt"/>
              </a:rPr>
              <a:t>Project Making Medicine</a:t>
            </a:r>
          </a:p>
          <a:p>
            <a:r>
              <a:rPr lang="en-US" sz="3200" dirty="0"/>
              <a:t>Drs. Dolores BigFoot and Susan Schmidt</a:t>
            </a:r>
          </a:p>
          <a:p>
            <a:r>
              <a:rPr lang="en-US" sz="2400" dirty="0"/>
              <a:t>(see May 24, 2022 presentation) </a:t>
            </a:r>
          </a:p>
        </p:txBody>
      </p:sp>
    </p:spTree>
    <p:extLst>
      <p:ext uri="{BB962C8B-B14F-4D97-AF65-F5344CB8AC3E}">
        <p14:creationId xmlns:p14="http://schemas.microsoft.com/office/powerpoint/2010/main" val="877528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3" name="Object 2"/>
          <p:cNvGraphicFramePr>
            <a:graphicFrameLocks noChangeAspect="1"/>
          </p:cNvGraphicFramePr>
          <p:nvPr/>
        </p:nvGraphicFramePr>
        <p:xfrm>
          <a:off x="2287793" y="425993"/>
          <a:ext cx="8182984" cy="6136172"/>
        </p:xfrm>
        <a:graphic>
          <a:graphicData uri="http://schemas.openxmlformats.org/presentationml/2006/ole">
            <mc:AlternateContent xmlns:mc="http://schemas.openxmlformats.org/markup-compatibility/2006">
              <mc:Choice xmlns:v="urn:schemas-microsoft-com:vml" Requires="v">
                <p:oleObj name="Acrobat Document" r:id="rId2" imgW="6680200" imgH="5003800" progId="Acrobat.Document.DC">
                  <p:embed/>
                </p:oleObj>
              </mc:Choice>
              <mc:Fallback>
                <p:oleObj name="Acrobat Document" r:id="rId2" imgW="6680200" imgH="5003800" progId="Acrobat.Document.DC">
                  <p:embed/>
                  <p:pic>
                    <p:nvPicPr>
                      <p:cNvPr id="2355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793" y="425993"/>
                        <a:ext cx="8182984" cy="6136172"/>
                      </a:xfrm>
                      <a:prstGeom prst="rect">
                        <a:avLst/>
                      </a:prstGeom>
                      <a:blipFill dpi="0" rotWithShape="1">
                        <a:blip r:embed="rId4"/>
                        <a:srcRect/>
                        <a:tile tx="0" ty="0" sx="100000" sy="100000" flip="none" algn="tl"/>
                      </a:blipFill>
                      <a:ln>
                        <a:noFill/>
                      </a:ln>
                    </p:spPr>
                  </p:pic>
                </p:oleObj>
              </mc:Fallback>
            </mc:AlternateContent>
          </a:graphicData>
        </a:graphic>
      </p:graphicFrame>
      <p:sp>
        <p:nvSpPr>
          <p:cNvPr id="2" name="Rectangle: Rounded Corners 1">
            <a:extLst>
              <a:ext uri="{FF2B5EF4-FFF2-40B4-BE49-F238E27FC236}">
                <a16:creationId xmlns:a16="http://schemas.microsoft.com/office/drawing/2014/main" id="{36A471E7-A6FE-42C5-BD1D-713F7744D8A4}"/>
              </a:ext>
            </a:extLst>
          </p:cNvPr>
          <p:cNvSpPr/>
          <p:nvPr/>
        </p:nvSpPr>
        <p:spPr>
          <a:xfrm rot="21235841">
            <a:off x="257643" y="3437240"/>
            <a:ext cx="3417725" cy="254982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HC-MC Invites Traditional Practices into TF-CBT Treatment to Support Healing and Wellness</a:t>
            </a:r>
          </a:p>
        </p:txBody>
      </p:sp>
      <p:pic>
        <p:nvPicPr>
          <p:cNvPr id="5" name="Picture 4">
            <a:extLst>
              <a:ext uri="{FF2B5EF4-FFF2-40B4-BE49-F238E27FC236}">
                <a16:creationId xmlns:a16="http://schemas.microsoft.com/office/drawing/2014/main" id="{E45D7B31-38C6-4AB8-BAD7-C1C238A173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19559">
            <a:off x="3291016" y="5130846"/>
            <a:ext cx="1019144" cy="10935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739141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type="body" idx="1"/>
          </p:nvPr>
        </p:nvSpPr>
        <p:spPr>
          <a:xfrm>
            <a:off x="4019550" y="1776549"/>
            <a:ext cx="7772400" cy="4648200"/>
          </a:xfrm>
          <a:noFill/>
        </p:spPr>
        <p:txBody>
          <a:bodyPr>
            <a:normAutofit/>
          </a:bodyPr>
          <a:lstStyle/>
          <a:p>
            <a:pPr eaLnBrk="1" hangingPunct="1">
              <a:lnSpc>
                <a:spcPct val="90000"/>
              </a:lnSpc>
              <a:buClr>
                <a:schemeClr val="tx2"/>
              </a:buClr>
            </a:pPr>
            <a:r>
              <a:rPr lang="en-US" sz="3200" dirty="0">
                <a:latin typeface="+mj-lt"/>
              </a:rPr>
              <a:t>Consider using the instruction given when entering a lodge or ceremony to leave bad thoughts at the door and enter in a good way.</a:t>
            </a:r>
          </a:p>
          <a:p>
            <a:pPr marL="0" indent="0" eaLnBrk="1" hangingPunct="1">
              <a:lnSpc>
                <a:spcPct val="90000"/>
              </a:lnSpc>
              <a:buClr>
                <a:schemeClr val="tx2"/>
              </a:buClr>
              <a:buNone/>
            </a:pPr>
            <a:endParaRPr lang="en-US" sz="3200" dirty="0">
              <a:latin typeface="+mj-lt"/>
            </a:endParaRPr>
          </a:p>
          <a:p>
            <a:pPr eaLnBrk="1" hangingPunct="1">
              <a:lnSpc>
                <a:spcPct val="90000"/>
              </a:lnSpc>
              <a:buClr>
                <a:schemeClr val="tx2"/>
              </a:buClr>
            </a:pPr>
            <a:r>
              <a:rPr lang="en-US" sz="3200" dirty="0">
                <a:latin typeface="+mj-lt"/>
              </a:rPr>
              <a:t>Use imagery to send away unhelpful thoughts (stories of places and animals; smudging)</a:t>
            </a:r>
          </a:p>
        </p:txBody>
      </p:sp>
      <p:sp>
        <p:nvSpPr>
          <p:cNvPr id="5" name="Rectangle 2"/>
          <p:cNvSpPr>
            <a:spLocks noGrp="1" noChangeArrowheads="1"/>
          </p:cNvSpPr>
          <p:nvPr>
            <p:ph type="title"/>
          </p:nvPr>
        </p:nvSpPr>
        <p:spPr>
          <a:xfrm>
            <a:off x="4743450" y="205254"/>
            <a:ext cx="6324600" cy="1018664"/>
          </a:xfrm>
          <a:noFill/>
          <a:ln>
            <a:noFill/>
          </a:ln>
        </p:spPr>
        <p:style>
          <a:lnRef idx="0">
            <a:scrgbClr r="0" g="0" b="0"/>
          </a:lnRef>
          <a:fillRef idx="0">
            <a:scrgbClr r="0" g="0" b="0"/>
          </a:fillRef>
          <a:effectRef idx="0">
            <a:scrgbClr r="0" g="0" b="0"/>
          </a:effectRef>
          <a:fontRef idx="minor">
            <a:schemeClr val="dk1"/>
          </a:fontRef>
        </p:style>
        <p:txBody>
          <a:bodyPr>
            <a:normAutofit/>
          </a:bodyPr>
          <a:lstStyle/>
          <a:p>
            <a:pPr eaLnBrk="1" hangingPunct="1"/>
            <a:r>
              <a:rPr lang="en-US" sz="3600" b="1" dirty="0">
                <a:solidFill>
                  <a:srgbClr val="800000"/>
                </a:solidFill>
                <a:latin typeface="+mj-lt"/>
              </a:rPr>
              <a:t>Cognitive Coping Example</a:t>
            </a:r>
          </a:p>
        </p:txBody>
      </p:sp>
      <p:graphicFrame>
        <p:nvGraphicFramePr>
          <p:cNvPr id="2" name="Object 1"/>
          <p:cNvGraphicFramePr>
            <a:graphicFrameLocks noChangeAspect="1"/>
          </p:cNvGraphicFramePr>
          <p:nvPr/>
        </p:nvGraphicFramePr>
        <p:xfrm>
          <a:off x="3448978" y="366010"/>
          <a:ext cx="1008017" cy="1080352"/>
        </p:xfrm>
        <a:graphic>
          <a:graphicData uri="http://schemas.openxmlformats.org/presentationml/2006/ole">
            <mc:AlternateContent xmlns:mc="http://schemas.openxmlformats.org/markup-compatibility/2006">
              <mc:Choice xmlns:v="urn:schemas-microsoft-com:vml" Requires="v">
                <p:oleObj name="Bitmap Image" r:id="rId2" imgW="3524742" imgH="3780952" progId="PBrush">
                  <p:embed/>
                </p:oleObj>
              </mc:Choice>
              <mc:Fallback>
                <p:oleObj name="Bitmap Image" r:id="rId2" imgW="3524742" imgH="3780952" progId="PBrush">
                  <p:embed/>
                  <p:pic>
                    <p:nvPicPr>
                      <p:cNvPr id="2"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978" y="366010"/>
                        <a:ext cx="1008017" cy="1080352"/>
                      </a:xfrm>
                      <a:prstGeom prst="rect">
                        <a:avLst/>
                      </a:prstGeom>
                      <a:noFill/>
                      <a:ln>
                        <a:noFill/>
                      </a:ln>
                    </p:spPr>
                  </p:pic>
                </p:oleObj>
              </mc:Fallback>
            </mc:AlternateContent>
          </a:graphicData>
        </a:graphic>
      </p:graphicFrame>
      <p:pic>
        <p:nvPicPr>
          <p:cNvPr id="2827292" name="Picture 28" descr="Make your own sage smudge sti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64" y="1878874"/>
            <a:ext cx="3494315" cy="34943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25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9D77-DE11-B309-10DA-1D61E7E0701F}"/>
              </a:ext>
            </a:extLst>
          </p:cNvPr>
          <p:cNvSpPr>
            <a:spLocks noGrp="1"/>
          </p:cNvSpPr>
          <p:nvPr>
            <p:ph type="title"/>
          </p:nvPr>
        </p:nvSpPr>
        <p:spPr>
          <a:xfrm>
            <a:off x="838200" y="182245"/>
            <a:ext cx="10515600" cy="1325563"/>
          </a:xfrm>
        </p:spPr>
        <p:txBody>
          <a:bodyPr/>
          <a:lstStyle/>
          <a:p>
            <a:pPr algn="ctr"/>
            <a:r>
              <a:rPr lang="en-US" b="1" dirty="0">
                <a:solidFill>
                  <a:srgbClr val="800000"/>
                </a:solidFill>
              </a:rPr>
              <a:t>Yup’ik Eskimo</a:t>
            </a:r>
            <a:br>
              <a:rPr lang="en-US" dirty="0">
                <a:solidFill>
                  <a:srgbClr val="800000"/>
                </a:solidFill>
                <a:latin typeface="+mn-lt"/>
              </a:rPr>
            </a:br>
            <a:r>
              <a:rPr lang="en-US" sz="3200" dirty="0">
                <a:solidFill>
                  <a:srgbClr val="800000"/>
                </a:solidFill>
                <a:effectLst/>
                <a:ea typeface="Times New Roman" panose="02020603050405020304" pitchFamily="18" charset="0"/>
              </a:rPr>
              <a:t>Traditional Modalities-Western Modalities Matrix</a:t>
            </a:r>
            <a:r>
              <a:rPr lang="en-US" sz="3200" dirty="0">
                <a:solidFill>
                  <a:srgbClr val="800000"/>
                </a:solidFill>
              </a:rPr>
              <a:t> </a:t>
            </a:r>
          </a:p>
        </p:txBody>
      </p:sp>
      <p:sp>
        <p:nvSpPr>
          <p:cNvPr id="3" name="Content Placeholder 2">
            <a:extLst>
              <a:ext uri="{FF2B5EF4-FFF2-40B4-BE49-F238E27FC236}">
                <a16:creationId xmlns:a16="http://schemas.microsoft.com/office/drawing/2014/main" id="{DB71C3BB-DF1B-A731-A356-6448EC3E6298}"/>
              </a:ext>
            </a:extLst>
          </p:cNvPr>
          <p:cNvSpPr>
            <a:spLocks noGrp="1"/>
          </p:cNvSpPr>
          <p:nvPr>
            <p:ph idx="1"/>
          </p:nvPr>
        </p:nvSpPr>
        <p:spPr>
          <a:xfrm>
            <a:off x="838200" y="1507808"/>
            <a:ext cx="10957560" cy="4667250"/>
          </a:xfrm>
        </p:spPr>
        <p:txBody>
          <a:bodyPr>
            <a:normAutofit/>
          </a:bodyPr>
          <a:lstStyle/>
          <a:p>
            <a:pPr marL="0" marR="0" lvl="0" indent="0">
              <a:spcBef>
                <a:spcPts val="0"/>
              </a:spcBef>
              <a:spcAft>
                <a:spcPts val="0"/>
              </a:spcAft>
              <a:buNone/>
              <a:tabLst>
                <a:tab pos="228600" algn="l"/>
              </a:tabLst>
            </a:pPr>
            <a:endParaRPr lang="en-US" sz="2200" dirty="0">
              <a:effectLst/>
              <a:ea typeface="Times New Roman" panose="02020603050405020304" pitchFamily="18" charset="0"/>
            </a:endParaRPr>
          </a:p>
          <a:p>
            <a:pPr marL="0" marR="0" lvl="0" indent="0">
              <a:spcBef>
                <a:spcPts val="0"/>
              </a:spcBef>
              <a:spcAft>
                <a:spcPts val="0"/>
              </a:spcAft>
              <a:buNone/>
              <a:tabLst>
                <a:tab pos="228600" algn="l"/>
              </a:tabLst>
            </a:pPr>
            <a:r>
              <a:rPr lang="en-US" sz="2200" dirty="0">
                <a:effectLst/>
                <a:ea typeface="Times New Roman" panose="02020603050405020304" pitchFamily="18" charset="0"/>
              </a:rPr>
              <a:t>Cuilqerluni (Tundra Walk)</a:t>
            </a:r>
          </a:p>
          <a:p>
            <a:pPr marL="0" marR="0" lvl="0" indent="0">
              <a:spcBef>
                <a:spcPts val="0"/>
              </a:spcBef>
              <a:spcAft>
                <a:spcPts val="0"/>
              </a:spcAft>
              <a:buNone/>
              <a:tabLst>
                <a:tab pos="228600" algn="l"/>
              </a:tabLst>
            </a:pPr>
            <a:endParaRPr lang="en-US" sz="2200" dirty="0">
              <a:effectLst/>
              <a:ea typeface="Times New Roman" panose="02020603050405020304" pitchFamily="18" charset="0"/>
            </a:endParaRPr>
          </a:p>
          <a:p>
            <a:pPr marL="0" marR="0" lvl="0" indent="0">
              <a:spcBef>
                <a:spcPts val="0"/>
              </a:spcBef>
              <a:spcAft>
                <a:spcPts val="0"/>
              </a:spcAft>
              <a:buNone/>
              <a:tabLst>
                <a:tab pos="228600" algn="l"/>
              </a:tabLst>
            </a:pPr>
            <a:endParaRPr lang="en-US" sz="22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2200" u="sng" dirty="0">
                <a:effectLst/>
                <a:ea typeface="Times New Roman" panose="02020603050405020304" pitchFamily="18" charset="0"/>
              </a:rPr>
              <a:t>Substance Abuse Component:  outpatient, continuing care (aftercare)</a:t>
            </a:r>
          </a:p>
          <a:p>
            <a:pPr marL="342900" marR="0" lvl="0" indent="-342900">
              <a:spcBef>
                <a:spcPts val="0"/>
              </a:spcBef>
              <a:spcAft>
                <a:spcPts val="0"/>
              </a:spcAft>
              <a:buFont typeface="Symbol" panose="05050102010706020507" pitchFamily="18" charset="2"/>
              <a:buChar char=""/>
              <a:tabLst>
                <a:tab pos="457200" algn="l"/>
              </a:tabLst>
            </a:pPr>
            <a:endParaRPr lang="en-US" sz="2200" dirty="0">
              <a:effectLst/>
              <a:ea typeface="Times New Roman" panose="02020603050405020304" pitchFamily="18" charset="0"/>
            </a:endParaRPr>
          </a:p>
          <a:p>
            <a:r>
              <a:rPr lang="en-US" sz="2200" dirty="0">
                <a:effectLst/>
                <a:ea typeface="Times New Roman" panose="02020603050405020304" pitchFamily="18" charset="0"/>
              </a:rPr>
              <a:t>A directed or a self-imposed walk into the tundra.  Time spent to relieve stress or become “centered”; time spent for reflection.  A scheduled walk can be done alone or with another person.  The walk is a way of demonstrating  to a person that he/she is capable of gaining control of himself.  Tundra walk with a counselor, Elder, or another person can be time for improvement of interpersonal communication, enhancement of individual growth, bonding, and education. A good way to build trust between counselor and client in beginning stages of treatment. Can also be utilized for relapse prevention.</a:t>
            </a:r>
            <a:endParaRPr lang="en-US" sz="2200" dirty="0"/>
          </a:p>
        </p:txBody>
      </p:sp>
      <p:sp>
        <p:nvSpPr>
          <p:cNvPr id="4" name="TextBox 3">
            <a:extLst>
              <a:ext uri="{FF2B5EF4-FFF2-40B4-BE49-F238E27FC236}">
                <a16:creationId xmlns:a16="http://schemas.microsoft.com/office/drawing/2014/main" id="{69D8BD86-EA7E-8176-CA3A-EB300D0B8234}"/>
              </a:ext>
            </a:extLst>
          </p:cNvPr>
          <p:cNvSpPr txBox="1"/>
          <p:nvPr/>
        </p:nvSpPr>
        <p:spPr>
          <a:xfrm>
            <a:off x="6683335" y="6193156"/>
            <a:ext cx="5112425" cy="369332"/>
          </a:xfrm>
          <a:prstGeom prst="rect">
            <a:avLst/>
          </a:prstGeom>
          <a:noFill/>
        </p:spPr>
        <p:txBody>
          <a:bodyPr wrap="none" rtlCol="0">
            <a:spAutoFit/>
          </a:bodyPr>
          <a:lstStyle/>
          <a:p>
            <a:r>
              <a:rPr lang="en-US" dirty="0">
                <a:solidFill>
                  <a:schemeClr val="bg1"/>
                </a:solidFill>
              </a:rPr>
              <a:t>Source: Yukon-Kuskokwim Health Corporation, 2000 </a:t>
            </a:r>
          </a:p>
        </p:txBody>
      </p:sp>
    </p:spTree>
    <p:extLst>
      <p:ext uri="{BB962C8B-B14F-4D97-AF65-F5344CB8AC3E}">
        <p14:creationId xmlns:p14="http://schemas.microsoft.com/office/powerpoint/2010/main" val="892560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1217E-E8D1-DC95-4884-66DE8AE08861}"/>
              </a:ext>
            </a:extLst>
          </p:cNvPr>
          <p:cNvSpPr>
            <a:spLocks noGrp="1"/>
          </p:cNvSpPr>
          <p:nvPr>
            <p:ph type="title"/>
          </p:nvPr>
        </p:nvSpPr>
        <p:spPr>
          <a:xfrm>
            <a:off x="228600" y="365125"/>
            <a:ext cx="11658600" cy="1325563"/>
          </a:xfrm>
        </p:spPr>
        <p:txBody>
          <a:bodyPr/>
          <a:lstStyle/>
          <a:p>
            <a:pPr algn="ctr"/>
            <a:r>
              <a:rPr lang="en-US" b="1" dirty="0">
                <a:solidFill>
                  <a:srgbClr val="800000"/>
                </a:solidFill>
              </a:rPr>
              <a:t>Traditional Modalities-Western Modalities</a:t>
            </a:r>
            <a:br>
              <a:rPr lang="en-US" b="1" dirty="0">
                <a:solidFill>
                  <a:srgbClr val="800000"/>
                </a:solidFill>
              </a:rPr>
            </a:br>
            <a:r>
              <a:rPr lang="en-US" sz="3600" dirty="0">
                <a:solidFill>
                  <a:srgbClr val="800000"/>
                </a:solidFill>
              </a:rPr>
              <a:t>Steps to Developing Comparison</a:t>
            </a:r>
          </a:p>
        </p:txBody>
      </p:sp>
      <p:sp>
        <p:nvSpPr>
          <p:cNvPr id="3" name="Content Placeholder 2">
            <a:extLst>
              <a:ext uri="{FF2B5EF4-FFF2-40B4-BE49-F238E27FC236}">
                <a16:creationId xmlns:a16="http://schemas.microsoft.com/office/drawing/2014/main" id="{04959187-28EB-9D90-C87A-E03AFCFCAF80}"/>
              </a:ext>
            </a:extLst>
          </p:cNvPr>
          <p:cNvSpPr>
            <a:spLocks noGrp="1"/>
          </p:cNvSpPr>
          <p:nvPr>
            <p:ph idx="1"/>
          </p:nvPr>
        </p:nvSpPr>
        <p:spPr>
          <a:xfrm>
            <a:off x="838200" y="1825625"/>
            <a:ext cx="11216640" cy="4351338"/>
          </a:xfrm>
        </p:spPr>
        <p:txBody>
          <a:bodyPr>
            <a:normAutofit fontScale="92500" lnSpcReduction="10000"/>
          </a:bodyPr>
          <a:lstStyle/>
          <a:p>
            <a:pPr marL="457200" indent="-457200">
              <a:buFont typeface="+mj-lt"/>
              <a:buAutoNum type="alphaLcParenR"/>
            </a:pPr>
            <a:r>
              <a:rPr lang="en-US" dirty="0"/>
              <a:t>Create list of Traditional Practices/Modalities used by community (Native language first, followed by English)</a:t>
            </a:r>
          </a:p>
          <a:p>
            <a:pPr marL="457200" indent="-457200">
              <a:buFont typeface="+mj-lt"/>
              <a:buAutoNum type="alphaLcParenR"/>
            </a:pPr>
            <a:r>
              <a:rPr lang="en-US" dirty="0"/>
              <a:t>Describe purpose of Traditional practice in 1-2 sentences</a:t>
            </a:r>
          </a:p>
          <a:p>
            <a:pPr marL="457200" indent="-457200">
              <a:buFont typeface="+mj-lt"/>
              <a:buAutoNum type="alphaLcParenR"/>
            </a:pPr>
            <a:r>
              <a:rPr lang="en-US" dirty="0"/>
              <a:t>Describe Traditional practice in Behavioral Health terms (substance use or mental health)</a:t>
            </a:r>
          </a:p>
          <a:p>
            <a:pPr marL="457200" indent="-457200">
              <a:buFont typeface="+mj-lt"/>
              <a:buAutoNum type="alphaLcParenR"/>
            </a:pPr>
            <a:r>
              <a:rPr lang="en-US" dirty="0"/>
              <a:t>Review  State Medicaid Plan  allowable services</a:t>
            </a:r>
          </a:p>
          <a:p>
            <a:pPr marL="457200" indent="-457200">
              <a:buFont typeface="+mj-lt"/>
              <a:buAutoNum type="alphaLcParenR"/>
            </a:pPr>
            <a:r>
              <a:rPr lang="en-US" dirty="0"/>
              <a:t>Align/Crosswalk the Traditional Practice(s) with State Medicaid allowable services</a:t>
            </a:r>
          </a:p>
          <a:p>
            <a:pPr marL="457200" indent="-457200">
              <a:buFont typeface="+mj-lt"/>
              <a:buAutoNum type="alphaLcParenR"/>
            </a:pPr>
            <a:r>
              <a:rPr lang="en-US" dirty="0"/>
              <a:t>Pay attention to type of staff/credentials needed to bill for services</a:t>
            </a:r>
          </a:p>
          <a:p>
            <a:pPr marL="457200" indent="-457200">
              <a:buFont typeface="+mj-lt"/>
              <a:buAutoNum type="alphaLcParenR"/>
            </a:pPr>
            <a:r>
              <a:rPr lang="en-US" dirty="0"/>
              <a:t>Pay attention to service documentation needed for reimbursement of service provided</a:t>
            </a:r>
          </a:p>
          <a:p>
            <a:pPr lvl="1"/>
            <a:endParaRPr lang="en-US" dirty="0"/>
          </a:p>
        </p:txBody>
      </p:sp>
      <p:sp>
        <p:nvSpPr>
          <p:cNvPr id="4" name="Slide Number Placeholder 3">
            <a:extLst>
              <a:ext uri="{FF2B5EF4-FFF2-40B4-BE49-F238E27FC236}">
                <a16:creationId xmlns:a16="http://schemas.microsoft.com/office/drawing/2014/main" id="{7D023290-F89F-0AB6-4856-502930F6F0CB}"/>
              </a:ext>
            </a:extLst>
          </p:cNvPr>
          <p:cNvSpPr>
            <a:spLocks noGrp="1"/>
          </p:cNvSpPr>
          <p:nvPr>
            <p:ph type="sldNum" sz="quarter" idx="12"/>
          </p:nvPr>
        </p:nvSpPr>
        <p:spPr>
          <a:xfrm>
            <a:off x="5974080" y="6176964"/>
            <a:ext cx="5379720" cy="544512"/>
          </a:xfrm>
        </p:spPr>
        <p:txBody>
          <a:bodyPr/>
          <a:lstStyle/>
          <a:p>
            <a:r>
              <a:rPr lang="en-US" sz="1800" dirty="0">
                <a:solidFill>
                  <a:schemeClr val="bg1"/>
                </a:solidFill>
              </a:rPr>
              <a:t>Source: Yukon-Kuskokwim Health Corporation, 2000 </a:t>
            </a:r>
          </a:p>
        </p:txBody>
      </p:sp>
    </p:spTree>
    <p:extLst>
      <p:ext uri="{BB962C8B-B14F-4D97-AF65-F5344CB8AC3E}">
        <p14:creationId xmlns:p14="http://schemas.microsoft.com/office/powerpoint/2010/main" val="1808273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4B0300-8F37-BDF7-F712-23EFC1EEE3D8}"/>
              </a:ext>
            </a:extLst>
          </p:cNvPr>
          <p:cNvSpPr>
            <a:spLocks noGrp="1"/>
          </p:cNvSpPr>
          <p:nvPr>
            <p:ph type="sldNum" sz="quarter" idx="12"/>
          </p:nvPr>
        </p:nvSpPr>
        <p:spPr>
          <a:xfrm>
            <a:off x="6096000" y="6240379"/>
            <a:ext cx="5303519" cy="481096"/>
          </a:xfrm>
        </p:spPr>
        <p:txBody>
          <a:bodyPr/>
          <a:lstStyle/>
          <a:p>
            <a:r>
              <a:rPr lang="en-US" sz="1800" dirty="0">
                <a:solidFill>
                  <a:schemeClr val="bg1"/>
                </a:solidFill>
              </a:rPr>
              <a:t>Source: Yukon-Kuskokwim Health Corporation</a:t>
            </a:r>
            <a:r>
              <a:rPr lang="en-US" sz="1200" dirty="0">
                <a:solidFill>
                  <a:schemeClr val="bg1"/>
                </a:solidFill>
              </a:rPr>
              <a:t>,</a:t>
            </a:r>
          </a:p>
        </p:txBody>
      </p:sp>
      <p:graphicFrame>
        <p:nvGraphicFramePr>
          <p:cNvPr id="3" name="Table 3">
            <a:extLst>
              <a:ext uri="{FF2B5EF4-FFF2-40B4-BE49-F238E27FC236}">
                <a16:creationId xmlns:a16="http://schemas.microsoft.com/office/drawing/2014/main" id="{BA9A32BD-AC38-F7F8-60BA-3CFE1F6BFC3F}"/>
              </a:ext>
            </a:extLst>
          </p:cNvPr>
          <p:cNvGraphicFramePr>
            <a:graphicFrameLocks noGrp="1"/>
          </p:cNvGraphicFramePr>
          <p:nvPr/>
        </p:nvGraphicFramePr>
        <p:xfrm>
          <a:off x="1158241" y="853439"/>
          <a:ext cx="9926856" cy="4857549"/>
        </p:xfrm>
        <a:graphic>
          <a:graphicData uri="http://schemas.openxmlformats.org/drawingml/2006/table">
            <a:tbl>
              <a:tblPr firstRow="1" bandRow="1">
                <a:tableStyleId>{2A488322-F2BA-4B5B-9748-0D474271808F}</a:tableStyleId>
              </a:tblPr>
              <a:tblGrid>
                <a:gridCol w="1801672">
                  <a:extLst>
                    <a:ext uri="{9D8B030D-6E8A-4147-A177-3AD203B41FA5}">
                      <a16:colId xmlns:a16="http://schemas.microsoft.com/office/drawing/2014/main" val="1211125901"/>
                    </a:ext>
                  </a:extLst>
                </a:gridCol>
                <a:gridCol w="2031296">
                  <a:extLst>
                    <a:ext uri="{9D8B030D-6E8A-4147-A177-3AD203B41FA5}">
                      <a16:colId xmlns:a16="http://schemas.microsoft.com/office/drawing/2014/main" val="2252849671"/>
                    </a:ext>
                  </a:extLst>
                </a:gridCol>
                <a:gridCol w="2031296">
                  <a:extLst>
                    <a:ext uri="{9D8B030D-6E8A-4147-A177-3AD203B41FA5}">
                      <a16:colId xmlns:a16="http://schemas.microsoft.com/office/drawing/2014/main" val="575495357"/>
                    </a:ext>
                  </a:extLst>
                </a:gridCol>
                <a:gridCol w="2031296">
                  <a:extLst>
                    <a:ext uri="{9D8B030D-6E8A-4147-A177-3AD203B41FA5}">
                      <a16:colId xmlns:a16="http://schemas.microsoft.com/office/drawing/2014/main" val="2471273768"/>
                    </a:ext>
                  </a:extLst>
                </a:gridCol>
                <a:gridCol w="2031296">
                  <a:extLst>
                    <a:ext uri="{9D8B030D-6E8A-4147-A177-3AD203B41FA5}">
                      <a16:colId xmlns:a16="http://schemas.microsoft.com/office/drawing/2014/main" val="3319727672"/>
                    </a:ext>
                  </a:extLst>
                </a:gridCol>
              </a:tblGrid>
              <a:tr h="1130637">
                <a:tc>
                  <a:txBody>
                    <a:bodyPr/>
                    <a:lstStyle/>
                    <a:p>
                      <a:r>
                        <a:rPr lang="en-US" sz="1600" dirty="0"/>
                        <a:t>Traditional Practice (Native Name)</a:t>
                      </a:r>
                    </a:p>
                  </a:txBody>
                  <a:tcPr>
                    <a:lnR w="12700" cap="flat" cmpd="sng" algn="ctr">
                      <a:solidFill>
                        <a:schemeClr val="tx1"/>
                      </a:solidFill>
                      <a:prstDash val="solid"/>
                      <a:round/>
                      <a:headEnd type="none" w="med" len="med"/>
                      <a:tailEnd type="none" w="med" len="med"/>
                    </a:lnR>
                    <a:solidFill>
                      <a:srgbClr val="C00000"/>
                    </a:solidFill>
                  </a:tcPr>
                </a:tc>
                <a:tc>
                  <a:txBody>
                    <a:bodyPr/>
                    <a:lstStyle/>
                    <a:p>
                      <a:r>
                        <a:rPr lang="en-US" sz="1600" dirty="0"/>
                        <a:t>Traditional Practice (English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a:txBody>
                    <a:bodyPr/>
                    <a:lstStyle/>
                    <a:p>
                      <a:r>
                        <a:rPr lang="en-US" sz="1600" dirty="0"/>
                        <a:t>Traditional Practice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a:txBody>
                    <a:bodyPr/>
                    <a:lstStyle/>
                    <a:p>
                      <a:r>
                        <a:rPr lang="en-US" sz="1600" dirty="0"/>
                        <a:t>Behavioral Health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a:txBody>
                    <a:bodyPr/>
                    <a:lstStyle/>
                    <a:p>
                      <a:r>
                        <a:rPr lang="en-US" sz="1600" dirty="0"/>
                        <a:t>Medicaid Billing Modality</a:t>
                      </a:r>
                    </a:p>
                  </a:txBody>
                  <a:tcPr>
                    <a:lnL w="12700" cap="flat" cmpd="sng" algn="ctr">
                      <a:solidFill>
                        <a:schemeClr val="tx1"/>
                      </a:solidFill>
                      <a:prstDash val="solid"/>
                      <a:round/>
                      <a:headEnd type="none" w="med" len="med"/>
                      <a:tailEnd type="none" w="med" len="med"/>
                    </a:lnL>
                    <a:solidFill>
                      <a:srgbClr val="C00000"/>
                    </a:solidFill>
                  </a:tcPr>
                </a:tc>
                <a:extLst>
                  <a:ext uri="{0D108BD9-81ED-4DB2-BD59-A6C34878D82A}">
                    <a16:rowId xmlns:a16="http://schemas.microsoft.com/office/drawing/2014/main" val="1461921741"/>
                  </a:ext>
                </a:extLst>
              </a:tr>
              <a:tr h="3726912">
                <a:tc>
                  <a:txBody>
                    <a:bodyPr/>
                    <a:lstStyle/>
                    <a:p>
                      <a:endParaRPr lang="en-US" sz="1400" dirty="0">
                        <a:solidFill>
                          <a:srgbClr val="C00000"/>
                        </a:solidFill>
                        <a:effectLst/>
                        <a:latin typeface="Times New Roman" panose="02020603050405020304" pitchFamily="18" charset="0"/>
                        <a:ea typeface="Times New Roman" panose="02020603050405020304" pitchFamily="18" charset="0"/>
                      </a:endParaRPr>
                    </a:p>
                    <a:p>
                      <a:r>
                        <a:rPr lang="en-US" sz="1400" dirty="0">
                          <a:solidFill>
                            <a:schemeClr val="tx1"/>
                          </a:solidFill>
                          <a:effectLst/>
                          <a:latin typeface="Times New Roman" panose="02020603050405020304" pitchFamily="18" charset="0"/>
                          <a:ea typeface="Times New Roman" panose="02020603050405020304" pitchFamily="18" charset="0"/>
                        </a:rPr>
                        <a:t>Neqlivik</a:t>
                      </a:r>
                      <a:endParaRPr lang="en-US"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endParaRPr lang="en-US" sz="1400" dirty="0">
                        <a:solidFill>
                          <a:srgbClr val="C00000"/>
                        </a:solidFill>
                        <a:effectLst/>
                        <a:latin typeface="Times New Roman" panose="02020603050405020304" pitchFamily="18" charset="0"/>
                        <a:ea typeface="Times New Roman" panose="02020603050405020304" pitchFamily="18" charset="0"/>
                      </a:endParaRPr>
                    </a:p>
                    <a:p>
                      <a:r>
                        <a:rPr lang="en-US" sz="1400" dirty="0">
                          <a:solidFill>
                            <a:schemeClr val="tx1"/>
                          </a:solidFill>
                          <a:effectLst/>
                          <a:latin typeface="Times New Roman" panose="02020603050405020304" pitchFamily="18" charset="0"/>
                          <a:ea typeface="Times New Roman" panose="02020603050405020304" pitchFamily="18" charset="0"/>
                        </a:rPr>
                        <a:t>Summer fish camp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p>
                      <a:r>
                        <a:rPr lang="en-US" sz="1400" dirty="0">
                          <a:solidFill>
                            <a:schemeClr val="tx1"/>
                          </a:solidFill>
                          <a:effectLst/>
                          <a:latin typeface="Times New Roman" panose="02020603050405020304" pitchFamily="18" charset="0"/>
                          <a:ea typeface="Times New Roman" panose="02020603050405020304" pitchFamily="18" charset="0"/>
                        </a:rPr>
                        <a:t>Time for families and community to work together during the summer.  Fathers or older male relatives fish with sons while the mothers or female relatives teach young girls how to cut and prepare fish</a:t>
                      </a:r>
                      <a:r>
                        <a:rPr lang="en-US" sz="1400" dirty="0">
                          <a:solidFill>
                            <a:srgbClr val="C00000"/>
                          </a:solidFill>
                          <a:effectLst/>
                          <a:latin typeface="Times New Roman" panose="02020603050405020304" pitchFamily="18" charset="0"/>
                          <a:ea typeface="Times New Roman" panose="02020603050405020304" pitchFamily="18" charset="0"/>
                        </a:rPr>
                        <a: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imes New Roman" panose="02020603050405020304" pitchFamily="18" charset="0"/>
                          <a:ea typeface="Times New Roman" panose="02020603050405020304" pitchFamily="18" charset="0"/>
                        </a:rPr>
                        <a:t>F</a:t>
                      </a:r>
                      <a:r>
                        <a:rPr lang="en-US" sz="1400" dirty="0">
                          <a:solidFill>
                            <a:schemeClr val="tx1"/>
                          </a:solidFill>
                          <a:effectLst/>
                          <a:latin typeface="Times New Roman" panose="02020603050405020304" pitchFamily="18" charset="0"/>
                          <a:ea typeface="Times New Roman" panose="02020603050405020304" pitchFamily="18" charset="0"/>
                        </a:rPr>
                        <a:t>amily bonding and communication skill building; life skill development; promotion of self-esteem; respect of life/self; impulse regulation</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p>
                      <a:r>
                        <a:rPr lang="en-US" sz="1400" dirty="0">
                          <a:latin typeface="Times New Roman" panose="02020603050405020304" pitchFamily="18" charset="0"/>
                          <a:cs typeface="Times New Roman" panose="02020603050405020304" pitchFamily="18" charset="0"/>
                        </a:rPr>
                        <a:t>Rehabilitative; relapse prevention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84969782"/>
                  </a:ext>
                </a:extLst>
              </a:tr>
            </a:tbl>
          </a:graphicData>
        </a:graphic>
      </p:graphicFrame>
      <p:sp>
        <p:nvSpPr>
          <p:cNvPr id="5" name="TextBox 4">
            <a:extLst>
              <a:ext uri="{FF2B5EF4-FFF2-40B4-BE49-F238E27FC236}">
                <a16:creationId xmlns:a16="http://schemas.microsoft.com/office/drawing/2014/main" id="{85A853D3-EB51-AB12-D6B8-F9C226897906}"/>
              </a:ext>
            </a:extLst>
          </p:cNvPr>
          <p:cNvSpPr txBox="1"/>
          <p:nvPr/>
        </p:nvSpPr>
        <p:spPr>
          <a:xfrm>
            <a:off x="8422105" y="6240379"/>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93418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4BDD93-EF23-41BB-88F6-EB05D5026365}"/>
              </a:ext>
            </a:extLst>
          </p:cNvPr>
          <p:cNvSpPr>
            <a:spLocks noGrp="1"/>
          </p:cNvSpPr>
          <p:nvPr>
            <p:ph sz="quarter" idx="4294967295"/>
          </p:nvPr>
        </p:nvSpPr>
        <p:spPr>
          <a:xfrm>
            <a:off x="860425" y="1487767"/>
            <a:ext cx="10471150" cy="4549775"/>
          </a:xfrm>
        </p:spPr>
        <p:txBody>
          <a:bodyPr lIns="41590" tIns="20795" rIns="41590" bIns="20795" anchor="t">
            <a:normAutofit/>
          </a:bodyPr>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pPr indent="0" rtl="0" fontAlgn="base">
              <a:buNone/>
            </a:pPr>
            <a:r>
              <a:rPr lang="en-US" sz="2400" b="1" dirty="0">
                <a:cs typeface="Arial" panose="020B0604020202020204" pitchFamily="34" charset="0"/>
              </a:rPr>
              <a:t>This activity is jointly provided by United South and Eastern Tribes and Cardea Services</a:t>
            </a:r>
            <a:r>
              <a:rPr lang="en-US" sz="2400" dirty="0">
                <a:cs typeface="Arial" panose="020B0604020202020204" pitchFamily="34" charset="0"/>
              </a:rPr>
              <a:t>​​</a:t>
            </a:r>
          </a:p>
          <a:p>
            <a:pPr indent="0" rtl="0" fontAlgn="base">
              <a:buNone/>
            </a:pPr>
            <a:r>
              <a:rPr lang="en-US" sz="1800" dirty="0">
                <a:cs typeface="Arial" panose="020B0604020202020204" pitchFamily="34" charset="0"/>
              </a:rPr>
              <a:t>Cardea Services is approved as a provider of nursing continuing professional development by the Montana Nurses Association, an accredited approver with distinction by the American Nurses Credentialing Center’s Commission on Accreditation.​​</a:t>
            </a:r>
          </a:p>
          <a:p>
            <a:pPr indent="0" rtl="0" fontAlgn="base">
              <a:buNone/>
            </a:pPr>
            <a:endParaRPr lang="en-US" sz="1000" dirty="0">
              <a:cs typeface="Arial" panose="020B0604020202020204" pitchFamily="34" charset="0"/>
            </a:endParaRPr>
          </a:p>
          <a:p>
            <a:pPr indent="0" rtl="0" fontAlgn="base">
              <a:buNone/>
            </a:pPr>
            <a:r>
              <a:rPr lang="en-US" sz="1800" dirty="0">
                <a:cs typeface="Arial" panose="020B0604020202020204" pitchFamily="34" charset="0"/>
              </a:rPr>
              <a:t>This activity has been planned and implemented in accordance with the accreditation requirements and policies of the California Medical Association (CMA) through the joint providership of Cardea and </a:t>
            </a:r>
            <a:r>
              <a:rPr lang="en-US" sz="1800" b="1" dirty="0">
                <a:cs typeface="Arial" panose="020B0604020202020204" pitchFamily="34" charset="0"/>
              </a:rPr>
              <a:t>United South and Eastern Tribes</a:t>
            </a:r>
            <a:r>
              <a:rPr lang="en-US" sz="1800" dirty="0">
                <a:cs typeface="Arial" panose="020B0604020202020204" pitchFamily="34" charset="0"/>
              </a:rPr>
              <a:t>. Cardea is accredited by the CMA to provide continuing medical education for physicians.​​</a:t>
            </a:r>
          </a:p>
          <a:p>
            <a:pPr indent="0" rtl="0" fontAlgn="base">
              <a:buNone/>
            </a:pPr>
            <a:endParaRPr lang="en-US" sz="1000" dirty="0">
              <a:cs typeface="Arial" panose="020B0604020202020204" pitchFamily="34" charset="0"/>
            </a:endParaRPr>
          </a:p>
          <a:p>
            <a:pPr indent="0" rtl="0" fontAlgn="base">
              <a:buNone/>
            </a:pPr>
            <a:r>
              <a:rPr lang="en-US" sz="1800" dirty="0">
                <a:cs typeface="Arial" panose="020B0604020202020204" pitchFamily="34" charset="0"/>
              </a:rPr>
              <a:t>Cardea designates this live web-based training for a maximum of  </a:t>
            </a:r>
            <a:r>
              <a:rPr lang="en-US" sz="1800" b="1" dirty="0">
                <a:cs typeface="Arial" panose="020B0604020202020204" pitchFamily="34" charset="0"/>
              </a:rPr>
              <a:t>1</a:t>
            </a:r>
            <a:r>
              <a:rPr lang="en-US" sz="1800" dirty="0">
                <a:cs typeface="Arial" panose="020B0604020202020204" pitchFamily="34" charset="0"/>
              </a:rPr>
              <a:t> </a:t>
            </a:r>
            <a:r>
              <a:rPr lang="en-US" sz="1800" i="1" dirty="0">
                <a:cs typeface="Arial" panose="020B0604020202020204" pitchFamily="34" charset="0"/>
              </a:rPr>
              <a:t>AMA PRA Category 1 Credit(s)TM</a:t>
            </a:r>
            <a:r>
              <a:rPr lang="en-US" sz="1800" dirty="0">
                <a:cs typeface="Arial" panose="020B0604020202020204" pitchFamily="34" charset="0"/>
              </a:rPr>
              <a:t>, Physicians should claim credit commensurate with the extent of their participation in the activity.  </a:t>
            </a:r>
          </a:p>
        </p:txBody>
      </p:sp>
      <p:sp>
        <p:nvSpPr>
          <p:cNvPr id="3" name="Text Placeholder 2">
            <a:extLst>
              <a:ext uri="{FF2B5EF4-FFF2-40B4-BE49-F238E27FC236}">
                <a16:creationId xmlns:a16="http://schemas.microsoft.com/office/drawing/2014/main" id="{82F155B6-8E7A-4CA6-9062-8E83915452FA}"/>
              </a:ext>
            </a:extLst>
          </p:cNvPr>
          <p:cNvSpPr>
            <a:spLocks noGrp="1"/>
          </p:cNvSpPr>
          <p:nvPr>
            <p:ph type="body" sz="quarter" idx="4294967295"/>
          </p:nvPr>
        </p:nvSpPr>
        <p:spPr>
          <a:xfrm>
            <a:off x="1781175" y="383102"/>
            <a:ext cx="8629650" cy="874712"/>
          </a:xfrm>
        </p:spPr>
        <p:txBody>
          <a:bodyPr>
            <a:normAutofit/>
          </a:bodyPr>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pPr indent="0" algn="ctr">
              <a:buNone/>
            </a:pPr>
            <a:r>
              <a:rPr lang="en-US" sz="4400" b="1" dirty="0">
                <a:solidFill>
                  <a:srgbClr val="800000"/>
                </a:solidFill>
                <a:latin typeface="+mj-lt"/>
                <a:cs typeface="Arial" panose="020B0604020202020204" pitchFamily="34" charset="0"/>
              </a:rPr>
              <a:t>Disclosures</a:t>
            </a:r>
            <a:r>
              <a:rPr lang="en-US" sz="4400" dirty="0">
                <a:latin typeface="+mj-lt"/>
              </a:rPr>
              <a:t> </a:t>
            </a:r>
          </a:p>
        </p:txBody>
      </p:sp>
      <p:sp>
        <p:nvSpPr>
          <p:cNvPr id="4" name="AutoShape 2">
            <a:extLst>
              <a:ext uri="{FF2B5EF4-FFF2-40B4-BE49-F238E27FC236}">
                <a16:creationId xmlns:a16="http://schemas.microsoft.com/office/drawing/2014/main" id="{E89F8F29-4A53-1E43-AF73-CE436875C500}"/>
              </a:ext>
            </a:extLst>
          </p:cNvPr>
          <p:cNvSpPr>
            <a:spLocks noChangeAspect="1" noChangeArrowheads="1"/>
          </p:cNvSpPr>
          <p:nvPr/>
        </p:nvSpPr>
        <p:spPr bwMode="auto">
          <a:xfrm>
            <a:off x="4882962" y="2215962"/>
            <a:ext cx="1282355" cy="1282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1590" tIns="20795" rIns="41590" bIns="20795" numCol="1" anchor="t" anchorCtr="0" compatLnSpc="1">
            <a:prstTxWarp prst="textNoShape">
              <a:avLst/>
            </a:prstTxWarp>
          </a:bodyPr>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endParaRPr lang="en-US" sz="417"/>
          </a:p>
        </p:txBody>
      </p:sp>
      <p:pic>
        <p:nvPicPr>
          <p:cNvPr id="8" name="Picture 7" descr="Logo&#10;&#10;Description automatically generated">
            <a:extLst>
              <a:ext uri="{FF2B5EF4-FFF2-40B4-BE49-F238E27FC236}">
                <a16:creationId xmlns:a16="http://schemas.microsoft.com/office/drawing/2014/main" id="{FF01266B-6BC6-A841-877E-C298EC77B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961" y="5757318"/>
            <a:ext cx="2409833" cy="790927"/>
          </a:xfrm>
          <a:prstGeom prst="rect">
            <a:avLst/>
          </a:prstGeom>
        </p:spPr>
      </p:pic>
    </p:spTree>
    <p:extLst>
      <p:ext uri="{BB962C8B-B14F-4D97-AF65-F5344CB8AC3E}">
        <p14:creationId xmlns:p14="http://schemas.microsoft.com/office/powerpoint/2010/main" val="3175951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2833-903A-815B-4B3F-24FC27D6B91D}"/>
              </a:ext>
            </a:extLst>
          </p:cNvPr>
          <p:cNvSpPr>
            <a:spLocks noGrp="1"/>
          </p:cNvSpPr>
          <p:nvPr>
            <p:ph type="title"/>
          </p:nvPr>
        </p:nvSpPr>
        <p:spPr/>
        <p:txBody>
          <a:bodyPr/>
          <a:lstStyle/>
          <a:p>
            <a:pPr algn="ctr"/>
            <a:r>
              <a:rPr lang="en-US" b="1" dirty="0">
                <a:solidFill>
                  <a:srgbClr val="800000"/>
                </a:solidFill>
              </a:rPr>
              <a:t>Summary</a:t>
            </a:r>
          </a:p>
        </p:txBody>
      </p:sp>
      <p:sp>
        <p:nvSpPr>
          <p:cNvPr id="3" name="Content Placeholder 2">
            <a:extLst>
              <a:ext uri="{FF2B5EF4-FFF2-40B4-BE49-F238E27FC236}">
                <a16:creationId xmlns:a16="http://schemas.microsoft.com/office/drawing/2014/main" id="{E8E5A87B-A167-B471-31FD-9F33A67694F8}"/>
              </a:ext>
            </a:extLst>
          </p:cNvPr>
          <p:cNvSpPr>
            <a:spLocks noGrp="1"/>
          </p:cNvSpPr>
          <p:nvPr>
            <p:ph idx="1"/>
          </p:nvPr>
        </p:nvSpPr>
        <p:spPr>
          <a:xfrm>
            <a:off x="2034540" y="1690688"/>
            <a:ext cx="8122920" cy="4351338"/>
          </a:xfrm>
        </p:spPr>
        <p:txBody>
          <a:bodyPr/>
          <a:lstStyle/>
          <a:p>
            <a:endParaRPr lang="en-US" sz="2800" dirty="0">
              <a:solidFill>
                <a:schemeClr val="bg1"/>
              </a:solidFill>
            </a:endParaRPr>
          </a:p>
          <a:p>
            <a:pPr marL="0" indent="0">
              <a:buNone/>
            </a:pPr>
            <a:endParaRPr lang="en-US" sz="2800" dirty="0">
              <a:solidFill>
                <a:schemeClr val="bg1"/>
              </a:solidFill>
            </a:endParaRPr>
          </a:p>
          <a:p>
            <a:pPr marL="0" indent="0">
              <a:buNone/>
            </a:pPr>
            <a:r>
              <a:rPr lang="en-US" sz="3200" i="1" dirty="0"/>
              <a:t>Cultural practices serve as healthy behavior teaching tools and can motivate and influence behavior change.</a:t>
            </a:r>
          </a:p>
          <a:p>
            <a:endParaRPr lang="en-US" dirty="0"/>
          </a:p>
        </p:txBody>
      </p:sp>
    </p:spTree>
    <p:extLst>
      <p:ext uri="{BB962C8B-B14F-4D97-AF65-F5344CB8AC3E}">
        <p14:creationId xmlns:p14="http://schemas.microsoft.com/office/powerpoint/2010/main" val="3255525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nature, night sky, outdoor&#10;&#10;Description automatically generated">
            <a:extLst>
              <a:ext uri="{FF2B5EF4-FFF2-40B4-BE49-F238E27FC236}">
                <a16:creationId xmlns:a16="http://schemas.microsoft.com/office/drawing/2014/main" id="{BCEF3978-ABE3-E0B0-FA8B-DA9FE0DACD93}"/>
              </a:ext>
            </a:extLst>
          </p:cNvPr>
          <p:cNvPicPr/>
          <p:nvPr/>
        </p:nvPicPr>
        <p:blipFill rotWithShape="1">
          <a:blip r:embed="rId2">
            <a:extLst>
              <a:ext uri="{28A0092B-C50C-407E-A947-70E740481C1C}">
                <a14:useLocalDpi xmlns:a14="http://schemas.microsoft.com/office/drawing/2010/main" val="0"/>
              </a:ext>
            </a:extLst>
          </a:blip>
          <a:srcRect t="56837" r="-1" b="-1"/>
          <a:stretch/>
        </p:blipFill>
        <p:spPr bwMode="auto">
          <a:xfrm>
            <a:off x="20" y="1282"/>
            <a:ext cx="12191980" cy="6856718"/>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8953124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B1D9-6BE5-3223-EF47-2FBBD7A2E0DD}"/>
              </a:ext>
            </a:extLst>
          </p:cNvPr>
          <p:cNvSpPr>
            <a:spLocks noGrp="1"/>
          </p:cNvSpPr>
          <p:nvPr>
            <p:ph type="title"/>
          </p:nvPr>
        </p:nvSpPr>
        <p:spPr/>
        <p:txBody>
          <a:bodyPr/>
          <a:lstStyle/>
          <a:p>
            <a:pPr algn="ctr"/>
            <a:r>
              <a:rPr lang="en-US" b="1" dirty="0">
                <a:solidFill>
                  <a:srgbClr val="800000"/>
                </a:solidFill>
              </a:rPr>
              <a:t>Resources</a:t>
            </a:r>
          </a:p>
        </p:txBody>
      </p:sp>
      <p:sp>
        <p:nvSpPr>
          <p:cNvPr id="3" name="Content Placeholder 2">
            <a:extLst>
              <a:ext uri="{FF2B5EF4-FFF2-40B4-BE49-F238E27FC236}">
                <a16:creationId xmlns:a16="http://schemas.microsoft.com/office/drawing/2014/main" id="{96A75615-AB0D-B245-36C4-1205C28C08E9}"/>
              </a:ext>
            </a:extLst>
          </p:cNvPr>
          <p:cNvSpPr>
            <a:spLocks noGrp="1"/>
          </p:cNvSpPr>
          <p:nvPr>
            <p:ph idx="1"/>
          </p:nvPr>
        </p:nvSpPr>
        <p:spPr/>
        <p:txBody>
          <a:bodyPr>
            <a:normAutofit fontScale="92500" lnSpcReduction="20000"/>
          </a:bodyPr>
          <a:lstStyle/>
          <a:p>
            <a:pPr marL="0" indent="0">
              <a:buNone/>
            </a:pPr>
            <a:endParaRPr lang="en-US" dirty="0"/>
          </a:p>
          <a:p>
            <a:r>
              <a:rPr lang="en-US" sz="3000" dirty="0"/>
              <a:t>Culture-as-Health (Yamane &amp; Helm, 2022) </a:t>
            </a:r>
            <a:r>
              <a:rPr lang="en-US" sz="3000" dirty="0">
                <a:hlinkClick r:id="rId2">
                  <a:extLst>
                    <a:ext uri="{A12FA001-AC4F-418D-AE19-62706E023703}">
                      <ahyp:hlinkClr xmlns:ahyp="http://schemas.microsoft.com/office/drawing/2018/hyperlinkcolor" val="tx"/>
                    </a:ext>
                  </a:extLst>
                </a:hlinkClick>
              </a:rPr>
              <a:t>https://commissiononnativechildren.org/wp-content/uploads/2022/11/ADDL-READING_Indigenous-Culture-A-Systematized-Literature_C.Y.E.W.-Yamane-and-S.-Helm.pdf</a:t>
            </a:r>
            <a:endParaRPr lang="en-US" sz="3000" dirty="0"/>
          </a:p>
          <a:p>
            <a:endParaRPr lang="en-US" sz="3000" dirty="0"/>
          </a:p>
          <a:p>
            <a:r>
              <a:rPr lang="en-US" sz="3000" dirty="0"/>
              <a:t>Through Silence We Speak: Approaches to Counselling and Psychotherapy with Canadian First Nation Clients (Source: Blue, A. W., Darou, W. G., &amp; Ruano, C. (2015)</a:t>
            </a:r>
          </a:p>
          <a:p>
            <a:pPr marL="0" indent="0">
              <a:buNone/>
            </a:pPr>
            <a:endParaRPr lang="en-US" sz="3000" dirty="0"/>
          </a:p>
          <a:p>
            <a:r>
              <a:rPr lang="en-US" sz="3000" dirty="0"/>
              <a:t>Wellbriety Movement </a:t>
            </a:r>
            <a:r>
              <a:rPr lang="en-US" sz="3000" dirty="0">
                <a:hlinkClick r:id="rId3">
                  <a:extLst>
                    <a:ext uri="{A12FA001-AC4F-418D-AE19-62706E023703}">
                      <ahyp:hlinkClr xmlns:ahyp="http://schemas.microsoft.com/office/drawing/2018/hyperlinkcolor" val="tx"/>
                    </a:ext>
                  </a:extLst>
                </a:hlinkClick>
              </a:rPr>
              <a:t>https://welbrietymovement.com</a:t>
            </a:r>
            <a:endParaRPr lang="en-US" sz="3000" dirty="0"/>
          </a:p>
          <a:p>
            <a:endParaRPr lang="en-US" dirty="0"/>
          </a:p>
        </p:txBody>
      </p:sp>
    </p:spTree>
    <p:extLst>
      <p:ext uri="{BB962C8B-B14F-4D97-AF65-F5344CB8AC3E}">
        <p14:creationId xmlns:p14="http://schemas.microsoft.com/office/powerpoint/2010/main" val="2699039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D534-DFA1-DB7C-1DF5-1D8B84E39CDA}"/>
              </a:ext>
            </a:extLst>
          </p:cNvPr>
          <p:cNvSpPr>
            <a:spLocks noGrp="1"/>
          </p:cNvSpPr>
          <p:nvPr>
            <p:ph type="title"/>
          </p:nvPr>
        </p:nvSpPr>
        <p:spPr>
          <a:xfrm>
            <a:off x="160020" y="216844"/>
            <a:ext cx="11871959" cy="1890395"/>
          </a:xfrm>
        </p:spPr>
        <p:txBody>
          <a:bodyPr>
            <a:normAutofit/>
          </a:bodyPr>
          <a:lstStyle/>
          <a:p>
            <a:pPr algn="ctr"/>
            <a:r>
              <a:rPr lang="en-US" sz="2400" b="1" dirty="0">
                <a:solidFill>
                  <a:srgbClr val="800000"/>
                </a:solidFill>
              </a:rPr>
              <a:t>Upcoming Resource:</a:t>
            </a:r>
            <a:br>
              <a:rPr lang="en-US" sz="2400" b="1" dirty="0">
                <a:solidFill>
                  <a:srgbClr val="800000"/>
                </a:solidFill>
              </a:rPr>
            </a:br>
            <a:br>
              <a:rPr lang="en-US" sz="1400" b="1" dirty="0">
                <a:solidFill>
                  <a:srgbClr val="800000"/>
                </a:solidFill>
              </a:rPr>
            </a:br>
            <a:r>
              <a:rPr lang="en-US" sz="3600" b="1" i="1" dirty="0">
                <a:solidFill>
                  <a:srgbClr val="800000"/>
                </a:solidFill>
              </a:rPr>
              <a:t>TELL ME A STORY:  </a:t>
            </a:r>
            <a:br>
              <a:rPr lang="en-US" sz="3600" b="1" i="1" dirty="0">
                <a:solidFill>
                  <a:srgbClr val="800000"/>
                </a:solidFill>
              </a:rPr>
            </a:br>
            <a:r>
              <a:rPr lang="en-GB" sz="3600" b="1" i="1" cap="all" spc="-75" dirty="0">
                <a:solidFill>
                  <a:srgbClr val="800000"/>
                </a:solidFill>
                <a:effectLst/>
                <a:ea typeface="Times New Roman" panose="02020603050405020304" pitchFamily="18" charset="0"/>
              </a:rPr>
              <a:t>Talks on spirituality, trauma, addiction, and healing</a:t>
            </a:r>
            <a:endParaRPr lang="en-US" sz="3200" b="1" i="1" dirty="0">
              <a:solidFill>
                <a:srgbClr val="800000"/>
              </a:solidFill>
            </a:endParaRPr>
          </a:p>
        </p:txBody>
      </p:sp>
      <p:sp>
        <p:nvSpPr>
          <p:cNvPr id="3" name="Content Placeholder 2">
            <a:extLst>
              <a:ext uri="{FF2B5EF4-FFF2-40B4-BE49-F238E27FC236}">
                <a16:creationId xmlns:a16="http://schemas.microsoft.com/office/drawing/2014/main" id="{701615EA-D66F-F8DF-7878-4905B9636B55}"/>
              </a:ext>
            </a:extLst>
          </p:cNvPr>
          <p:cNvSpPr>
            <a:spLocks noGrp="1"/>
          </p:cNvSpPr>
          <p:nvPr>
            <p:ph idx="1"/>
          </p:nvPr>
        </p:nvSpPr>
        <p:spPr/>
        <p:txBody>
          <a:bodyPr>
            <a:normAutofit/>
          </a:bodyPr>
          <a:lstStyle/>
          <a:p>
            <a:pPr marL="0" indent="0">
              <a:buNone/>
            </a:pPr>
            <a:endParaRPr lang="en-US" dirty="0">
              <a:solidFill>
                <a:schemeClr val="bg1"/>
              </a:solidFill>
            </a:endParaRPr>
          </a:p>
          <a:p>
            <a:pPr marL="0" indent="0" algn="ctr">
              <a:buNone/>
            </a:pPr>
            <a:r>
              <a:rPr lang="en-GB" sz="2800" dirty="0">
                <a:effectLst/>
                <a:ea typeface="Times New Roman" panose="02020603050405020304" pitchFamily="18" charset="0"/>
              </a:rPr>
              <a:t>Allyson Kelley, DrPH MPH CHES</a:t>
            </a:r>
            <a:r>
              <a:rPr lang="en-US" sz="2800" dirty="0">
                <a:ea typeface="Times New Roman" panose="02020603050405020304" pitchFamily="18" charset="0"/>
              </a:rPr>
              <a:t> &amp; </a:t>
            </a:r>
            <a:r>
              <a:rPr lang="en-GB" sz="2800" dirty="0">
                <a:effectLst/>
                <a:ea typeface="Times New Roman" panose="02020603050405020304" pitchFamily="18" charset="0"/>
              </a:rPr>
              <a:t>Dolores Subia BigFoot, PhD</a:t>
            </a:r>
            <a:endParaRPr lang="en-US" sz="2800" dirty="0">
              <a:effectLst/>
              <a:ea typeface="Times New Roman" panose="02020603050405020304" pitchFamily="18" charset="0"/>
            </a:endParaRPr>
          </a:p>
          <a:p>
            <a:pPr marL="0" indent="0">
              <a:buNone/>
            </a:pPr>
            <a:endParaRPr lang="en-US" dirty="0"/>
          </a:p>
          <a:p>
            <a:pPr marL="0" indent="0">
              <a:buNone/>
            </a:pPr>
            <a:endParaRPr lang="en-US" dirty="0"/>
          </a:p>
          <a:p>
            <a:pPr marL="0" marR="0" indent="0" algn="just" hangingPunct="0">
              <a:spcBef>
                <a:spcPts val="0"/>
              </a:spcBef>
              <a:spcAft>
                <a:spcPts val="0"/>
              </a:spcAft>
              <a:buNone/>
            </a:pPr>
            <a:endParaRPr lang="en-US" dirty="0">
              <a:effectLst/>
              <a:ea typeface="Times New Roman" panose="02020603050405020304" pitchFamily="18" charset="0"/>
            </a:endParaRPr>
          </a:p>
          <a:p>
            <a:pPr marL="0" indent="0">
              <a:buNone/>
            </a:pPr>
            <a:r>
              <a:rPr lang="en-GB" dirty="0">
                <a:effectLst/>
                <a:ea typeface="Times New Roman" panose="02020603050405020304" pitchFamily="18" charset="0"/>
              </a:rPr>
              <a:t>	This book is dedicated “to everyone we lost, because something 	was broken that did not get healed”</a:t>
            </a:r>
          </a:p>
          <a:p>
            <a:endParaRPr lang="en-GB" sz="3000" dirty="0">
              <a:solidFill>
                <a:schemeClr val="bg1"/>
              </a:solidFill>
              <a:effectLst/>
              <a:ea typeface="Times New Roman" panose="02020603050405020304" pitchFamily="18" charset="0"/>
            </a:endParaRPr>
          </a:p>
          <a:p>
            <a:pPr marL="0" indent="0">
              <a:buNone/>
            </a:pPr>
            <a:endParaRPr lang="en-US" sz="2200" dirty="0">
              <a:solidFill>
                <a:schemeClr val="bg1"/>
              </a:solidFill>
            </a:endParaRPr>
          </a:p>
          <a:p>
            <a:pPr marL="0" indent="0">
              <a:buNone/>
            </a:pPr>
            <a:endParaRPr lang="en-US" dirty="0">
              <a:solidFill>
                <a:schemeClr val="bg1"/>
              </a:solidFill>
            </a:endParaRPr>
          </a:p>
          <a:p>
            <a:endParaRPr lang="en-US" dirty="0"/>
          </a:p>
          <a:p>
            <a:endParaRPr lang="en-US" dirty="0"/>
          </a:p>
          <a:p>
            <a:endParaRPr lang="en-US" dirty="0"/>
          </a:p>
        </p:txBody>
      </p:sp>
    </p:spTree>
    <p:extLst>
      <p:ext uri="{BB962C8B-B14F-4D97-AF65-F5344CB8AC3E}">
        <p14:creationId xmlns:p14="http://schemas.microsoft.com/office/powerpoint/2010/main" val="2897767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522B-FA64-014C-C4DF-AD3BF38B500B}"/>
              </a:ext>
            </a:extLst>
          </p:cNvPr>
          <p:cNvSpPr>
            <a:spLocks noGrp="1"/>
          </p:cNvSpPr>
          <p:nvPr>
            <p:ph type="title"/>
          </p:nvPr>
        </p:nvSpPr>
        <p:spPr/>
        <p:txBody>
          <a:bodyPr/>
          <a:lstStyle/>
          <a:p>
            <a:pPr algn="ctr"/>
            <a:r>
              <a:rPr lang="en-US" b="1" dirty="0">
                <a:solidFill>
                  <a:srgbClr val="800000"/>
                </a:solidFill>
              </a:rPr>
              <a:t>Thank You for your Presence</a:t>
            </a:r>
          </a:p>
        </p:txBody>
      </p:sp>
      <p:sp>
        <p:nvSpPr>
          <p:cNvPr id="3" name="Content Placeholder 2">
            <a:extLst>
              <a:ext uri="{FF2B5EF4-FFF2-40B4-BE49-F238E27FC236}">
                <a16:creationId xmlns:a16="http://schemas.microsoft.com/office/drawing/2014/main" id="{1192CD13-B1B6-3460-9954-1516C6013739}"/>
              </a:ext>
            </a:extLst>
          </p:cNvPr>
          <p:cNvSpPr>
            <a:spLocks noGrp="1"/>
          </p:cNvSpPr>
          <p:nvPr>
            <p:ph idx="1"/>
          </p:nvPr>
        </p:nvSpPr>
        <p:spPr>
          <a:xfrm>
            <a:off x="838200" y="2252345"/>
            <a:ext cx="10515600" cy="4351338"/>
          </a:xfrm>
        </p:spPr>
        <p:txBody>
          <a:bodyPr/>
          <a:lstStyle/>
          <a:p>
            <a:pPr marL="0" indent="0" algn="ctr">
              <a:buNone/>
            </a:pPr>
            <a:endParaRPr lang="en-US" sz="3600" dirty="0">
              <a:solidFill>
                <a:schemeClr val="bg1"/>
              </a:solidFill>
            </a:endParaRPr>
          </a:p>
          <a:p>
            <a:pPr marL="0" indent="0" algn="ctr">
              <a:buNone/>
            </a:pPr>
            <a:r>
              <a:rPr lang="en-US" sz="3200" dirty="0"/>
              <a:t>Holly Echo-Hawk, MSc</a:t>
            </a:r>
          </a:p>
          <a:p>
            <a:pPr marL="0" indent="0" algn="ctr">
              <a:buNone/>
            </a:pPr>
            <a:r>
              <a:rPr lang="en-US" sz="3200" dirty="0"/>
              <a:t>Email: </a:t>
            </a:r>
            <a:r>
              <a:rPr lang="en-US" sz="3200" dirty="0">
                <a:hlinkClick r:id="rId2">
                  <a:extLst>
                    <a:ext uri="{A12FA001-AC4F-418D-AE19-62706E023703}">
                      <ahyp:hlinkClr xmlns:ahyp="http://schemas.microsoft.com/office/drawing/2018/hyperlinkcolor" val="tx"/>
                    </a:ext>
                  </a:extLst>
                </a:hlinkClick>
              </a:rPr>
              <a:t>echohawk@pacifier.com</a:t>
            </a:r>
            <a:endParaRPr lang="en-US" sz="3200" dirty="0"/>
          </a:p>
          <a:p>
            <a:pPr marL="0" indent="0" algn="ctr">
              <a:buNone/>
            </a:pPr>
            <a:r>
              <a:rPr lang="en-US" sz="3200" dirty="0"/>
              <a:t>Voice: 360.737.4747</a:t>
            </a:r>
          </a:p>
          <a:p>
            <a:endParaRPr lang="en-US" dirty="0"/>
          </a:p>
        </p:txBody>
      </p:sp>
    </p:spTree>
    <p:extLst>
      <p:ext uri="{BB962C8B-B14F-4D97-AF65-F5344CB8AC3E}">
        <p14:creationId xmlns:p14="http://schemas.microsoft.com/office/powerpoint/2010/main" val="1411456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FE175-6DC5-4BA6-B57A-16F4D968A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34" y="1488060"/>
            <a:ext cx="8729332" cy="338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2283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740D-F6D2-4DED-8E30-153F1F9F9884}"/>
              </a:ext>
            </a:extLst>
          </p:cNvPr>
          <p:cNvSpPr>
            <a:spLocks noGrp="1"/>
          </p:cNvSpPr>
          <p:nvPr>
            <p:ph type="title"/>
          </p:nvPr>
        </p:nvSpPr>
        <p:spPr>
          <a:xfrm>
            <a:off x="721360" y="0"/>
            <a:ext cx="10515600" cy="1325563"/>
          </a:xfrm>
        </p:spPr>
        <p:txBody>
          <a:bodyPr>
            <a:normAutofit/>
          </a:bodyPr>
          <a:lstStyle/>
          <a:p>
            <a:pPr algn="ctr"/>
            <a:r>
              <a:rPr lang="en-US" sz="4000" b="1" dirty="0">
                <a:latin typeface="+mn-lt"/>
              </a:rPr>
              <a:t>Facilitated Reflections</a:t>
            </a:r>
            <a:endParaRPr lang="en-US" sz="4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F5043CF7-05BF-4C2E-8C46-B00CF9F6B354}"/>
              </a:ext>
            </a:extLst>
          </p:cNvPr>
          <p:cNvSpPr>
            <a:spLocks noGrp="1"/>
          </p:cNvSpPr>
          <p:nvPr>
            <p:ph sz="half" idx="2"/>
          </p:nvPr>
        </p:nvSpPr>
        <p:spPr>
          <a:xfrm>
            <a:off x="5457058" y="2802441"/>
            <a:ext cx="5528350" cy="4351338"/>
          </a:xfrm>
        </p:spPr>
        <p:txBody>
          <a:bodyPr>
            <a:normAutofit/>
          </a:bodyPr>
          <a:lstStyle/>
          <a:p>
            <a:endParaRPr lang="en-US" dirty="0"/>
          </a:p>
          <a:p>
            <a:pPr marL="0" indent="0">
              <a:buNone/>
            </a:pPr>
            <a:r>
              <a:rPr lang="en-US" sz="2800" b="1" dirty="0"/>
              <a:t>Facilitator: Livia Davis, </a:t>
            </a:r>
            <a:r>
              <a:rPr lang="en-US" sz="2800" b="1" i="1" dirty="0"/>
              <a:t>MSW</a:t>
            </a:r>
          </a:p>
          <a:p>
            <a:pPr marL="0" indent="0">
              <a:buNone/>
            </a:pPr>
            <a:r>
              <a:rPr lang="en-US" sz="2000" dirty="0"/>
              <a:t>   C4 Innovations, Chief Learning Officer </a:t>
            </a:r>
          </a:p>
          <a:p>
            <a:pPr marL="0" indent="0">
              <a:buNone/>
            </a:pPr>
            <a:r>
              <a:rPr lang="en-US" sz="2000" dirty="0"/>
              <a:t>   Vice President, Recovery and Behavioral Health</a:t>
            </a:r>
          </a:p>
          <a:p>
            <a:pPr marL="0" indent="0">
              <a:buNone/>
            </a:pPr>
            <a:r>
              <a:rPr lang="en-US" sz="2000" i="1" dirty="0"/>
              <a:t>   Livia views herself as a non-Native guest in this                 	Native space.</a:t>
            </a:r>
          </a:p>
          <a:p>
            <a:pPr marL="0" indent="0">
              <a:buNone/>
            </a:pPr>
            <a:endParaRPr lang="en-US" dirty="0"/>
          </a:p>
        </p:txBody>
      </p:sp>
      <p:pic>
        <p:nvPicPr>
          <p:cNvPr id="3074" name="Picture 2" descr="Headshot of Livia Davis">
            <a:extLst>
              <a:ext uri="{FF2B5EF4-FFF2-40B4-BE49-F238E27FC236}">
                <a16:creationId xmlns:a16="http://schemas.microsoft.com/office/drawing/2014/main" id="{F1C6AD59-A3F8-4203-B40A-FF234224304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10031" y="1671899"/>
            <a:ext cx="2525453" cy="354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6142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7E728-0697-4B4C-A74A-518842FE7CCA}"/>
              </a:ext>
            </a:extLst>
          </p:cNvPr>
          <p:cNvSpPr>
            <a:spLocks noGrp="1"/>
          </p:cNvSpPr>
          <p:nvPr>
            <p:ph type="title"/>
          </p:nvPr>
        </p:nvSpPr>
        <p:spPr/>
        <p:txBody>
          <a:bodyPr>
            <a:normAutofit/>
          </a:bodyPr>
          <a:lstStyle/>
          <a:p>
            <a:pPr algn="ctr"/>
            <a:r>
              <a:rPr lang="en-US" sz="3200" b="1" dirty="0">
                <a:latin typeface="Arial" panose="020B0604020202020204" pitchFamily="34" charset="0"/>
                <a:cs typeface="Arial" panose="020B0604020202020204" pitchFamily="34" charset="0"/>
              </a:rPr>
              <a:t>See you in February – Same time on the 4</a:t>
            </a:r>
            <a:r>
              <a:rPr lang="en-US" sz="3200" b="1" baseline="30000" dirty="0">
                <a:latin typeface="Arial" panose="020B0604020202020204" pitchFamily="34" charset="0"/>
                <a:cs typeface="Arial" panose="020B0604020202020204" pitchFamily="34" charset="0"/>
              </a:rPr>
              <a:t>th</a:t>
            </a:r>
            <a:r>
              <a:rPr lang="en-US" sz="3200" b="1" dirty="0">
                <a:latin typeface="Arial" panose="020B0604020202020204" pitchFamily="34" charset="0"/>
                <a:cs typeface="Arial" panose="020B0604020202020204" pitchFamily="34" charset="0"/>
              </a:rPr>
              <a:t> Tuesday</a:t>
            </a:r>
          </a:p>
        </p:txBody>
      </p:sp>
      <p:sp>
        <p:nvSpPr>
          <p:cNvPr id="3" name="TextBox 2">
            <a:extLst>
              <a:ext uri="{FF2B5EF4-FFF2-40B4-BE49-F238E27FC236}">
                <a16:creationId xmlns:a16="http://schemas.microsoft.com/office/drawing/2014/main" id="{DC5ED658-D122-4349-B6E0-12162FFD11BB}"/>
              </a:ext>
            </a:extLst>
          </p:cNvPr>
          <p:cNvSpPr txBox="1"/>
          <p:nvPr/>
        </p:nvSpPr>
        <p:spPr>
          <a:xfrm>
            <a:off x="1808855" y="2665851"/>
            <a:ext cx="8574289" cy="2215991"/>
          </a:xfrm>
          <a:prstGeom prst="rect">
            <a:avLst/>
          </a:prstGeom>
          <a:noFill/>
        </p:spPr>
        <p:txBody>
          <a:bodyPr wrap="square" rtlCol="0">
            <a:spAutoFit/>
          </a:bodyPr>
          <a:lstStyle/>
          <a:p>
            <a:pPr algn="ctr"/>
            <a:r>
              <a:rPr lang="en-US" sz="3200" b="1" i="1" dirty="0"/>
              <a:t>February 28, 2023 Topic:</a:t>
            </a:r>
          </a:p>
          <a:p>
            <a:pPr algn="ctr"/>
            <a:endParaRPr lang="en-US" sz="1200" b="1" i="1" dirty="0"/>
          </a:p>
          <a:p>
            <a:pPr algn="ctr"/>
            <a:r>
              <a:rPr lang="en-US" sz="4000" b="1" i="1" dirty="0">
                <a:solidFill>
                  <a:srgbClr val="741112"/>
                </a:solidFill>
              </a:rPr>
              <a:t>Native Trauma and Healing: Releasing the Trauma Our Body Holds</a:t>
            </a:r>
          </a:p>
          <a:p>
            <a:pPr algn="ctr"/>
            <a:endParaRPr lang="en-US" sz="1400" dirty="0"/>
          </a:p>
        </p:txBody>
      </p:sp>
    </p:spTree>
    <p:extLst>
      <p:ext uri="{BB962C8B-B14F-4D97-AF65-F5344CB8AC3E}">
        <p14:creationId xmlns:p14="http://schemas.microsoft.com/office/powerpoint/2010/main" val="2209903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CCB8-05BF-4A21-966C-C2621EA421DE}"/>
              </a:ext>
            </a:extLst>
          </p:cNvPr>
          <p:cNvSpPr>
            <a:spLocks noGrp="1"/>
          </p:cNvSpPr>
          <p:nvPr>
            <p:ph type="title"/>
          </p:nvPr>
        </p:nvSpPr>
        <p:spPr/>
        <p:txBody>
          <a:bodyPr/>
          <a:lstStyle/>
          <a:p>
            <a:pPr algn="ctr"/>
            <a:r>
              <a:rPr lang="en-US" b="1" dirty="0">
                <a:solidFill>
                  <a:srgbClr val="800000"/>
                </a:solidFill>
              </a:rPr>
              <a:t>CEU Information</a:t>
            </a:r>
          </a:p>
        </p:txBody>
      </p:sp>
      <p:sp>
        <p:nvSpPr>
          <p:cNvPr id="3" name="Content Placeholder 2">
            <a:extLst>
              <a:ext uri="{FF2B5EF4-FFF2-40B4-BE49-F238E27FC236}">
                <a16:creationId xmlns:a16="http://schemas.microsoft.com/office/drawing/2014/main" id="{4F35CC29-733C-433E-9CEB-2712BB146487}"/>
              </a:ext>
            </a:extLst>
          </p:cNvPr>
          <p:cNvSpPr>
            <a:spLocks noGrp="1"/>
          </p:cNvSpPr>
          <p:nvPr>
            <p:ph idx="1"/>
          </p:nvPr>
        </p:nvSpPr>
        <p:spPr>
          <a:xfrm>
            <a:off x="838200" y="2229984"/>
            <a:ext cx="10515600" cy="2803570"/>
          </a:xfrm>
        </p:spPr>
        <p:txBody>
          <a:bodyPr>
            <a:normAutofit lnSpcReduction="10000"/>
          </a:bodyPr>
          <a:lstStyle/>
          <a:p>
            <a:pPr marL="0" indent="0">
              <a:buNone/>
            </a:pPr>
            <a:r>
              <a:rPr lang="en-US" sz="2400" b="1" dirty="0"/>
              <a:t>Don’t forget to complete your survey! </a:t>
            </a:r>
          </a:p>
          <a:p>
            <a:pPr marL="0" indent="0">
              <a:buNone/>
            </a:pPr>
            <a:r>
              <a:rPr lang="en-US" sz="2600" b="0" i="0">
                <a:solidFill>
                  <a:srgbClr val="000000"/>
                </a:solidFill>
                <a:effectLst/>
                <a:latin typeface="Calibri" panose="020F0502020204030204" pitchFamily="34" charset="0"/>
                <a:hlinkClick r:id="rId2"/>
              </a:rPr>
              <a:t>https://survey.alchemer.com/s3/6826778/Reclaiming-Native-Psychological-Brilliance-Learner-Evaluation-October-25</a:t>
            </a:r>
            <a:endParaRPr lang="en-US" sz="2600" b="0" i="0">
              <a:solidFill>
                <a:srgbClr val="000000"/>
              </a:solidFill>
              <a:effectLst/>
              <a:latin typeface="Calibri" panose="020F0502020204030204" pitchFamily="34" charset="0"/>
            </a:endParaRPr>
          </a:p>
          <a:p>
            <a:pPr marL="0" indent="0">
              <a:buNone/>
            </a:pPr>
            <a:endParaRPr lang="en-US" sz="1400" dirty="0"/>
          </a:p>
          <a:p>
            <a:pPr marL="0" marR="0" indent="0">
              <a:spcBef>
                <a:spcPts val="0"/>
              </a:spcBef>
              <a:spcAft>
                <a:spcPts val="0"/>
              </a:spcAft>
              <a:buNone/>
            </a:pPr>
            <a:r>
              <a:rPr lang="en-US" sz="2400" dirty="0">
                <a:cs typeface="Arial" panose="020B0604020202020204" pitchFamily="34" charset="0"/>
              </a:rPr>
              <a:t>Follow-up questions? </a:t>
            </a:r>
          </a:p>
          <a:p>
            <a:pPr marL="0" marR="0" indent="0">
              <a:spcBef>
                <a:spcPts val="0"/>
              </a:spcBef>
              <a:spcAft>
                <a:spcPts val="0"/>
              </a:spcAft>
              <a:buNone/>
            </a:pPr>
            <a:endParaRPr lang="en-US" sz="1400" dirty="0">
              <a:cs typeface="Arial" panose="020B0604020202020204" pitchFamily="34" charset="0"/>
            </a:endParaRPr>
          </a:p>
          <a:p>
            <a:pPr lvl="1">
              <a:spcBef>
                <a:spcPts val="0"/>
              </a:spcBef>
            </a:pPr>
            <a:r>
              <a:rPr lang="en-US" sz="2400" dirty="0">
                <a:cs typeface="Arial" panose="020B0604020202020204" pitchFamily="34" charset="0"/>
              </a:rPr>
              <a:t>Bernice </a:t>
            </a:r>
            <a:r>
              <a:rPr lang="en-US" sz="2400" dirty="0" err="1">
                <a:cs typeface="Arial" panose="020B0604020202020204" pitchFamily="34" charset="0"/>
              </a:rPr>
              <a:t>Youpee</a:t>
            </a:r>
            <a:r>
              <a:rPr lang="en-US" sz="2400" dirty="0">
                <a:cs typeface="Arial" panose="020B0604020202020204" pitchFamily="34" charset="0"/>
              </a:rPr>
              <a:t>-Jordan at </a:t>
            </a:r>
            <a:r>
              <a:rPr lang="da-DK" sz="2400" dirty="0">
                <a:cs typeface="Arial" panose="020B0604020202020204" pitchFamily="34" charset="0"/>
                <a:hlinkClick r:id="rId3"/>
              </a:rPr>
              <a:t>bjordan@usetinc.org</a:t>
            </a:r>
            <a:endParaRPr lang="da-DK" sz="2400" dirty="0">
              <a:cs typeface="Arial" panose="020B0604020202020204" pitchFamily="34" charset="0"/>
            </a:endParaRPr>
          </a:p>
          <a:p>
            <a:pPr marL="457200" lvl="1" indent="0">
              <a:spcBef>
                <a:spcPts val="0"/>
              </a:spcBef>
              <a:buNone/>
            </a:pPr>
            <a:endParaRPr lang="da-DK" sz="2400" dirty="0">
              <a:cs typeface="Arial" panose="020B0604020202020204" pitchFamily="34" charset="0"/>
            </a:endParaRPr>
          </a:p>
          <a:p>
            <a:pPr lvl="1">
              <a:spcBef>
                <a:spcPts val="0"/>
              </a:spcBef>
            </a:pPr>
            <a:r>
              <a:rPr lang="da-DK" sz="2400" dirty="0">
                <a:cs typeface="Arial" panose="020B0604020202020204" pitchFamily="34" charset="0"/>
              </a:rPr>
              <a:t>Bryan Hendrix at </a:t>
            </a:r>
            <a:r>
              <a:rPr lang="da-DK" sz="2400" dirty="0">
                <a:cs typeface="Arial" panose="020B0604020202020204" pitchFamily="34" charset="0"/>
                <a:hlinkClick r:id="rId4"/>
              </a:rPr>
              <a:t>bhendrix@usetinc.org</a:t>
            </a:r>
            <a:endParaRPr lang="da-DK" sz="2400" dirty="0">
              <a:cs typeface="Arial" panose="020B0604020202020204" pitchFamily="34" charset="0"/>
            </a:endParaRPr>
          </a:p>
          <a:p>
            <a:endParaRPr lang="en-US" dirty="0"/>
          </a:p>
        </p:txBody>
      </p:sp>
    </p:spTree>
    <p:extLst>
      <p:ext uri="{BB962C8B-B14F-4D97-AF65-F5344CB8AC3E}">
        <p14:creationId xmlns:p14="http://schemas.microsoft.com/office/powerpoint/2010/main" val="2794455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92306-D1AC-44DF-B5A9-057EFFA0A9F7}"/>
              </a:ext>
            </a:extLst>
          </p:cNvPr>
          <p:cNvSpPr>
            <a:spLocks noGrp="1"/>
          </p:cNvSpPr>
          <p:nvPr>
            <p:ph type="title"/>
          </p:nvPr>
        </p:nvSpPr>
        <p:spPr>
          <a:xfrm>
            <a:off x="556986" y="2188441"/>
            <a:ext cx="4771728" cy="2822027"/>
          </a:xfrm>
          <a:noFill/>
        </p:spPr>
        <p:txBody>
          <a:bodyPr vert="horz" lIns="68580" tIns="34290" rIns="68580" bIns="34290" rtlCol="0" anchor="t">
            <a:normAutofit/>
          </a:bodyPr>
          <a:lstStyle/>
          <a:p>
            <a:pPr algn="ctr"/>
            <a:br>
              <a:rPr lang="en-US" sz="2750" b="1" kern="1200" dirty="0">
                <a:latin typeface="Baskerville Old Face" panose="02020602080505020303" pitchFamily="18" charset="0"/>
              </a:rPr>
            </a:br>
            <a:r>
              <a:rPr lang="en-US" sz="3000" b="1" kern="1200" dirty="0">
                <a:solidFill>
                  <a:srgbClr val="741112"/>
                </a:solidFill>
                <a:latin typeface="Baskerville Old Face"/>
              </a:rPr>
              <a:t>“</a:t>
            </a:r>
            <a:r>
              <a:rPr lang="en-US" sz="3000" b="1" kern="1200" dirty="0" err="1">
                <a:solidFill>
                  <a:srgbClr val="741112"/>
                </a:solidFill>
                <a:latin typeface="Baskerville Old Face"/>
              </a:rPr>
              <a:t>Haliwa</a:t>
            </a:r>
            <a:r>
              <a:rPr lang="en-US" sz="3000" b="1" kern="1200" dirty="0">
                <a:solidFill>
                  <a:srgbClr val="741112"/>
                </a:solidFill>
                <a:latin typeface="Baskerville Old Face"/>
              </a:rPr>
              <a:t>" </a:t>
            </a:r>
            <a:br>
              <a:rPr lang="en-US" sz="3000" b="1" kern="1200" dirty="0">
                <a:solidFill>
                  <a:srgbClr val="741112"/>
                </a:solidFill>
                <a:latin typeface="Baskerville Old Face"/>
              </a:rPr>
            </a:br>
            <a:r>
              <a:rPr lang="en-US" sz="2200" i="1" dirty="0">
                <a:latin typeface="Baskerville Old Face"/>
              </a:rPr>
              <a:t>by Brooke </a:t>
            </a:r>
            <a:r>
              <a:rPr lang="en-US" sz="2200" i="1" kern="1200" dirty="0">
                <a:latin typeface="Baskerville Old Face"/>
              </a:rPr>
              <a:t>Simpson</a:t>
            </a:r>
            <a:br>
              <a:rPr lang="en-US" sz="2200" i="1" kern="1200" dirty="0">
                <a:latin typeface="Baskerville Old Face"/>
              </a:rPr>
            </a:br>
            <a:br>
              <a:rPr lang="en-US" sz="2200" b="1" kern="1200" dirty="0">
                <a:solidFill>
                  <a:srgbClr val="C00000"/>
                </a:solidFill>
                <a:latin typeface="Baskerville Old Face"/>
              </a:rPr>
            </a:br>
            <a:r>
              <a:rPr lang="en-US" sz="1100" b="0" i="0" dirty="0">
                <a:solidFill>
                  <a:srgbClr val="0F0F0F"/>
                </a:solidFill>
                <a:effectLst/>
                <a:latin typeface="Roboto" panose="02000000000000000000" pitchFamily="2" charset="0"/>
              </a:rPr>
              <a:t>Instagram </a:t>
            </a:r>
            <a:r>
              <a:rPr lang="en-US" sz="1100" dirty="0">
                <a:latin typeface="Roboto" panose="02000000000000000000" pitchFamily="2" charset="0"/>
                <a:hlinkClick r:id="rId3"/>
              </a:rPr>
              <a:t>https://www.instagram.com/brookesimpsonofficial</a:t>
            </a:r>
            <a:br>
              <a:rPr lang="en-US" sz="1100" dirty="0">
                <a:latin typeface="Roboto" panose="02000000000000000000" pitchFamily="2" charset="0"/>
              </a:rPr>
            </a:br>
            <a:r>
              <a:rPr lang="en-US" sz="1100" b="0" i="0" dirty="0">
                <a:solidFill>
                  <a:srgbClr val="0F0F0F"/>
                </a:solidFill>
                <a:effectLst/>
                <a:latin typeface="Roboto" panose="02000000000000000000" pitchFamily="2" charset="0"/>
              </a:rPr>
              <a:t>TikTok </a:t>
            </a:r>
            <a:r>
              <a:rPr lang="en-US" sz="1100" dirty="0">
                <a:latin typeface="Roboto" panose="02000000000000000000" pitchFamily="2" charset="0"/>
                <a:hlinkClick r:id="rId4"/>
              </a:rPr>
              <a:t>https://www.tiktok.com/@brookesimpsonofficial</a:t>
            </a:r>
            <a:br>
              <a:rPr lang="en-US" sz="1100" dirty="0">
                <a:latin typeface="Roboto" panose="02000000000000000000" pitchFamily="2" charset="0"/>
              </a:rPr>
            </a:br>
            <a:r>
              <a:rPr lang="en-US" sz="1100" b="0" i="0" dirty="0">
                <a:solidFill>
                  <a:srgbClr val="0F0F0F"/>
                </a:solidFill>
                <a:effectLst/>
                <a:latin typeface="Roboto" panose="02000000000000000000" pitchFamily="2" charset="0"/>
              </a:rPr>
              <a:t>Twitter </a:t>
            </a:r>
            <a:r>
              <a:rPr lang="en-US" sz="1100" b="0" i="0" dirty="0">
                <a:effectLst/>
                <a:latin typeface="Roboto" panose="02000000000000000000" pitchFamily="2" charset="0"/>
                <a:hlinkClick r:id="rId5"/>
              </a:rPr>
              <a:t>https://twitter.com/brookesimpson</a:t>
            </a:r>
            <a:br>
              <a:rPr lang="en-US" sz="1100" dirty="0">
                <a:latin typeface="Roboto" panose="02000000000000000000" pitchFamily="2" charset="0"/>
              </a:rPr>
            </a:br>
            <a:r>
              <a:rPr lang="en-US" sz="1100" b="0" i="0" dirty="0">
                <a:solidFill>
                  <a:srgbClr val="0F0F0F"/>
                </a:solidFill>
                <a:effectLst/>
                <a:latin typeface="Roboto" panose="02000000000000000000" pitchFamily="2" charset="0"/>
              </a:rPr>
              <a:t>Facebook </a:t>
            </a:r>
            <a:r>
              <a:rPr lang="en-US" sz="1100" dirty="0">
                <a:latin typeface="Roboto" panose="02000000000000000000" pitchFamily="2" charset="0"/>
                <a:hlinkClick r:id="rId6"/>
              </a:rPr>
              <a:t>https://www.facebook.com/brookesimpsonofficial</a:t>
            </a:r>
            <a:br>
              <a:rPr lang="en-US" sz="1050" dirty="0">
                <a:latin typeface="Roboto" panose="02000000000000000000" pitchFamily="2" charset="0"/>
              </a:rPr>
            </a:br>
            <a:endParaRPr lang="en-US" sz="1800" i="1" kern="1200" dirty="0">
              <a:solidFill>
                <a:schemeClr val="tx2"/>
              </a:solidFill>
              <a:latin typeface="Baskerville Old Face"/>
            </a:endParaRPr>
          </a:p>
        </p:txBody>
      </p:sp>
      <p:pic>
        <p:nvPicPr>
          <p:cNvPr id="2050" name="Picture 2" descr="Brooke Simpson and Faith Hedgepeth are Haliwa-Saponi Native Americans ...">
            <a:extLst>
              <a:ext uri="{FF2B5EF4-FFF2-40B4-BE49-F238E27FC236}">
                <a16:creationId xmlns:a16="http://schemas.microsoft.com/office/drawing/2014/main" id="{20647549-22D6-6FCB-945B-EE19843AC9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9014" y="779584"/>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76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223D0C0-A5CC-6A4B-B9CE-F2C77879EE5B}"/>
              </a:ext>
            </a:extLst>
          </p:cNvPr>
          <p:cNvSpPr txBox="1">
            <a:spLocks/>
          </p:cNvSpPr>
          <p:nvPr/>
        </p:nvSpPr>
        <p:spPr>
          <a:xfrm>
            <a:off x="1117600" y="2423911"/>
            <a:ext cx="9944847" cy="2841976"/>
          </a:xfrm>
          <a:prstGeom prst="rect">
            <a:avLst/>
          </a:prstGeom>
        </p:spPr>
        <p:txBody>
          <a:bodyPr lIns="41590" tIns="20795" rIns="41590" bIns="20795" anchor="t"/>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pPr rtl="0" fontAlgn="base"/>
            <a:r>
              <a:rPr lang="en-US" sz="2400" kern="0" dirty="0">
                <a:solidFill>
                  <a:sysClr val="windowText" lastClr="000000"/>
                </a:solidFill>
                <a:latin typeface="Arial" panose="020B0604020202020204" pitchFamily="34" charset="0"/>
                <a:cs typeface="Arial" panose="020B0604020202020204" pitchFamily="34" charset="0"/>
              </a:rPr>
              <a:t>There are no relevant financial relationships with ineligible​ companies for those involved with the ability to control​ the content of this activity.​ ​</a:t>
            </a:r>
          </a:p>
          <a:p>
            <a:pPr rtl="0" fontAlgn="base"/>
            <a:r>
              <a:rPr lang="en-US" sz="1637" kern="0" dirty="0">
                <a:solidFill>
                  <a:sysClr val="windowText" lastClr="000000"/>
                </a:solidFill>
              </a:rPr>
              <a:t>​​</a:t>
            </a:r>
          </a:p>
          <a:p>
            <a:pPr rtl="0" fontAlgn="base"/>
            <a:r>
              <a:rPr lang="en-US" sz="417" kern="0" dirty="0">
                <a:solidFill>
                  <a:sysClr val="windowText" lastClr="000000"/>
                </a:solidFill>
              </a:rPr>
              <a:t>​</a:t>
            </a:r>
          </a:p>
          <a:p>
            <a:endParaRPr lang="en-US" sz="1728" u="sng" kern="0" dirty="0">
              <a:solidFill>
                <a:sysClr val="windowText" lastClr="000000"/>
              </a:solidFill>
            </a:endParaRPr>
          </a:p>
        </p:txBody>
      </p:sp>
      <p:sp>
        <p:nvSpPr>
          <p:cNvPr id="6" name="Text Placeholder 2">
            <a:extLst>
              <a:ext uri="{FF2B5EF4-FFF2-40B4-BE49-F238E27FC236}">
                <a16:creationId xmlns:a16="http://schemas.microsoft.com/office/drawing/2014/main" id="{3D0B30AC-9A58-419B-BEC4-432C83BF9527}"/>
              </a:ext>
            </a:extLst>
          </p:cNvPr>
          <p:cNvSpPr txBox="1">
            <a:spLocks/>
          </p:cNvSpPr>
          <p:nvPr/>
        </p:nvSpPr>
        <p:spPr>
          <a:xfrm>
            <a:off x="1781049" y="309757"/>
            <a:ext cx="8629903" cy="874467"/>
          </a:xfrm>
          <a:prstGeom prst="rect">
            <a:avLst/>
          </a:prstGeom>
        </p:spPr>
        <p:txBody>
          <a:bodyPr vert="horz" lIns="91440" tIns="45720" rIns="91440" bIns="45720" rtlCol="0">
            <a:normAutofit/>
          </a:bodyPr>
          <a:lstStyle>
            <a:defPPr>
              <a:defRPr lang="en-US"/>
            </a:defPPr>
            <a:lvl1pPr marL="0" indent="-171450" algn="l" defTabSz="465704" rtl="0" eaLnBrk="1" latinLnBrk="0" hangingPunct="1">
              <a:lnSpc>
                <a:spcPct val="90000"/>
              </a:lnSpc>
              <a:spcBef>
                <a:spcPts val="750"/>
              </a:spcBef>
              <a:buFont typeface="Arial" panose="020B0604020202020204" pitchFamily="34" charset="0"/>
              <a:buChar char="•"/>
              <a:defRPr sz="917" b="1" i="0" kern="1200">
                <a:solidFill>
                  <a:schemeClr val="tx1"/>
                </a:solidFill>
                <a:latin typeface="+mn-lt"/>
                <a:ea typeface="+mn-ea"/>
                <a:cs typeface="+mn-cs"/>
              </a:defRPr>
            </a:lvl1pPr>
            <a:lvl2pPr marL="232852"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2pPr>
            <a:lvl3pPr marL="465704"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3pPr>
            <a:lvl4pPr marL="698556"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4pPr>
            <a:lvl5pPr marL="931408"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5pPr>
            <a:lvl6pPr marL="1164260"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6pPr>
            <a:lvl7pPr marL="1397112"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7pPr>
            <a:lvl8pPr marL="1629964"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8pPr>
            <a:lvl9pPr marL="1862816" indent="-171450" algn="l" defTabSz="465704" rtl="0" eaLnBrk="1" latinLnBrk="0" hangingPunct="1">
              <a:lnSpc>
                <a:spcPct val="90000"/>
              </a:lnSpc>
              <a:spcBef>
                <a:spcPts val="375"/>
              </a:spcBef>
              <a:buFont typeface="Arial" panose="020B0604020202020204" pitchFamily="34" charset="0"/>
              <a:buChar char="•"/>
              <a:defRPr sz="917" kern="1200">
                <a:solidFill>
                  <a:schemeClr val="tx1"/>
                </a:solidFill>
                <a:latin typeface="+mn-lt"/>
                <a:ea typeface="+mn-ea"/>
                <a:cs typeface="+mn-cs"/>
              </a:defRPr>
            </a:lvl9pPr>
          </a:lstStyle>
          <a:p>
            <a:pPr indent="0" algn="ctr">
              <a:buFont typeface="Arial" panose="020B0604020202020204" pitchFamily="34" charset="0"/>
              <a:buNone/>
            </a:pPr>
            <a:r>
              <a:rPr lang="en-US" sz="4400" dirty="0">
                <a:solidFill>
                  <a:srgbClr val="800000"/>
                </a:solidFill>
                <a:latin typeface="+mj-lt"/>
                <a:cs typeface="Arial" panose="020B0604020202020204" pitchFamily="34" charset="0"/>
              </a:rPr>
              <a:t>Disclosures</a:t>
            </a:r>
            <a:r>
              <a:rPr lang="en-US" sz="4400" dirty="0">
                <a:latin typeface="+mj-lt"/>
              </a:rPr>
              <a:t> </a:t>
            </a:r>
          </a:p>
        </p:txBody>
      </p:sp>
    </p:spTree>
    <p:extLst>
      <p:ext uri="{BB962C8B-B14F-4D97-AF65-F5344CB8AC3E}">
        <p14:creationId xmlns:p14="http://schemas.microsoft.com/office/powerpoint/2010/main" val="38073563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Haliwa (Lyric Visualizer)">
            <a:hlinkClick r:id="" action="ppaction://media"/>
            <a:extLst>
              <a:ext uri="{FF2B5EF4-FFF2-40B4-BE49-F238E27FC236}">
                <a16:creationId xmlns:a16="http://schemas.microsoft.com/office/drawing/2014/main" id="{0142D196-4C29-36F4-77CE-2553049AC5A4}"/>
              </a:ext>
            </a:extLst>
          </p:cNvPr>
          <p:cNvPicPr>
            <a:picLocks noGrp="1" noRot="1" noChangeAspect="1"/>
          </p:cNvPicPr>
          <p:nvPr>
            <p:ph idx="1"/>
            <a:videoFile r:link="rId1"/>
          </p:nvPr>
        </p:nvPicPr>
        <p:blipFill>
          <a:blip r:embed="rId3"/>
          <a:stretch>
            <a:fillRect/>
          </a:stretch>
        </p:blipFill>
        <p:spPr>
          <a:xfrm>
            <a:off x="0" y="0"/>
            <a:ext cx="12137232" cy="6858000"/>
          </a:xfrm>
          <a:prstGeom prst="rect">
            <a:avLst/>
          </a:prstGeom>
        </p:spPr>
      </p:pic>
    </p:spTree>
    <p:extLst>
      <p:ext uri="{BB962C8B-B14F-4D97-AF65-F5344CB8AC3E}">
        <p14:creationId xmlns:p14="http://schemas.microsoft.com/office/powerpoint/2010/main" val="63467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rgbClr val="A7B4C1"/>
            </a:gs>
            <a:gs pos="0">
              <a:srgbClr val="DDE2E7"/>
            </a:gs>
            <a:gs pos="100000">
              <a:srgbClr val="DDE2E7"/>
            </a:gs>
            <a:gs pos="45000">
              <a:srgbClr val="A7B4C1"/>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1AC4-EE14-4410-A055-38796B07AB16}"/>
              </a:ext>
            </a:extLst>
          </p:cNvPr>
          <p:cNvSpPr>
            <a:spLocks noGrp="1"/>
          </p:cNvSpPr>
          <p:nvPr>
            <p:ph type="title"/>
          </p:nvPr>
        </p:nvSpPr>
        <p:spPr>
          <a:xfrm>
            <a:off x="2152650" y="220012"/>
            <a:ext cx="7886700" cy="2570813"/>
          </a:xfrm>
        </p:spPr>
        <p:txBody>
          <a:bodyPr>
            <a:normAutofit/>
          </a:bodyPr>
          <a:lstStyle/>
          <a:p>
            <a:pPr algn="ctr"/>
            <a:r>
              <a:rPr lang="en-US" sz="3600" b="1" dirty="0">
                <a:solidFill>
                  <a:srgbClr val="800000"/>
                </a:solidFill>
                <a:latin typeface="Arial" panose="020B0604020202020204" pitchFamily="34" charset="0"/>
                <a:ea typeface="+mn-ea"/>
                <a:cs typeface="Arial" panose="020B0604020202020204" pitchFamily="34" charset="0"/>
                <a:sym typeface="Arial"/>
              </a:rPr>
              <a:t>Welcome to All My Relations</a:t>
            </a:r>
            <a:br>
              <a:rPr lang="en-US" sz="3600" b="1" dirty="0">
                <a:latin typeface="Arial"/>
                <a:ea typeface="Arial"/>
                <a:cs typeface="Arial"/>
              </a:rPr>
            </a:br>
            <a:br>
              <a:rPr lang="en-US" sz="3200" b="1" dirty="0">
                <a:latin typeface="Arial"/>
                <a:ea typeface="Arial"/>
                <a:cs typeface="Arial"/>
              </a:rPr>
            </a:br>
            <a:r>
              <a:rPr lang="en-US" sz="2800" i="1" dirty="0">
                <a:solidFill>
                  <a:srgbClr val="242424"/>
                </a:solidFill>
                <a:latin typeface="Arial"/>
                <a:cs typeface="Arial"/>
              </a:rPr>
              <a:t>"</a:t>
            </a:r>
            <a:r>
              <a:rPr lang="en-US" sz="2800" b="1" dirty="0" err="1">
                <a:solidFill>
                  <a:srgbClr val="242424"/>
                </a:solidFill>
                <a:latin typeface="Arial"/>
                <a:cs typeface="Arial"/>
              </a:rPr>
              <a:t>Mitakuye</a:t>
            </a:r>
            <a:r>
              <a:rPr lang="en-US" sz="2800" b="1" dirty="0">
                <a:solidFill>
                  <a:srgbClr val="242424"/>
                </a:solidFill>
                <a:latin typeface="Arial"/>
                <a:cs typeface="Arial"/>
              </a:rPr>
              <a:t> </a:t>
            </a:r>
            <a:r>
              <a:rPr lang="en-US" sz="2800" b="1" i="0" dirty="0" err="1">
                <a:solidFill>
                  <a:srgbClr val="242424"/>
                </a:solidFill>
                <a:effectLst/>
                <a:latin typeface="Arial"/>
                <a:cs typeface="Arial"/>
              </a:rPr>
              <a:t>Oyasin</a:t>
            </a:r>
            <a:r>
              <a:rPr lang="en-US" sz="2800" b="1" dirty="0">
                <a:solidFill>
                  <a:srgbClr val="242424"/>
                </a:solidFill>
                <a:latin typeface="Arial"/>
                <a:cs typeface="Arial"/>
              </a:rPr>
              <a:t>"… We are all Related </a:t>
            </a:r>
            <a:r>
              <a:rPr lang="en-US" sz="2800" dirty="0">
                <a:solidFill>
                  <a:srgbClr val="242424"/>
                </a:solidFill>
                <a:latin typeface="Arial"/>
                <a:cs typeface="Arial"/>
              </a:rPr>
              <a:t>in the Sioux Language.</a:t>
            </a:r>
            <a:endParaRPr lang="en-US" sz="2800" dirty="0">
              <a:latin typeface="Arial"/>
              <a:cs typeface="Arial"/>
            </a:endParaRPr>
          </a:p>
          <a:p>
            <a:pPr algn="ctr"/>
            <a:endParaRPr lang="en-US" sz="3100" b="1" dirty="0">
              <a:solidFill>
                <a:srgbClr val="242424"/>
              </a:solidFill>
              <a:latin typeface="Segoe UI"/>
              <a:cs typeface="Segoe UI"/>
            </a:endParaRPr>
          </a:p>
        </p:txBody>
      </p:sp>
      <p:sp>
        <p:nvSpPr>
          <p:cNvPr id="3" name="Content Placeholder 2">
            <a:extLst>
              <a:ext uri="{FF2B5EF4-FFF2-40B4-BE49-F238E27FC236}">
                <a16:creationId xmlns:a16="http://schemas.microsoft.com/office/drawing/2014/main" id="{36CBBEA7-43DD-4E7C-AB7E-72A6EA886503}"/>
              </a:ext>
            </a:extLst>
          </p:cNvPr>
          <p:cNvSpPr>
            <a:spLocks noGrp="1"/>
          </p:cNvSpPr>
          <p:nvPr>
            <p:ph idx="1"/>
          </p:nvPr>
        </p:nvSpPr>
        <p:spPr>
          <a:xfrm>
            <a:off x="5391150" y="3444956"/>
            <a:ext cx="5705475" cy="1787363"/>
          </a:xfrm>
        </p:spPr>
        <p:txBody>
          <a:bodyPr vert="horz" lIns="91440" tIns="45720" rIns="91440" bIns="45720" rtlCol="0" anchor="t">
            <a:normAutofit/>
          </a:bodyPr>
          <a:lstStyle/>
          <a:p>
            <a:pPr marL="0" indent="0" algn="ctr">
              <a:spcBef>
                <a:spcPts val="0"/>
              </a:spcBef>
              <a:buNone/>
            </a:pPr>
            <a:r>
              <a:rPr lang="en-US" sz="2400" b="1" dirty="0"/>
              <a:t>Bernice Youpee-Jordan, </a:t>
            </a:r>
            <a:r>
              <a:rPr lang="en-US" sz="2400" b="1" i="1" dirty="0"/>
              <a:t>MPH</a:t>
            </a:r>
            <a:r>
              <a:rPr lang="en-US" sz="2400" b="1" dirty="0"/>
              <a:t> </a:t>
            </a:r>
            <a:endParaRPr lang="en-US" sz="2400" b="1" dirty="0">
              <a:cs typeface="Calibri" panose="020F0502020204030204"/>
            </a:endParaRPr>
          </a:p>
          <a:p>
            <a:pPr marL="0" indent="0" algn="ctr">
              <a:spcBef>
                <a:spcPts val="0"/>
              </a:spcBef>
              <a:buNone/>
            </a:pPr>
            <a:r>
              <a:rPr lang="en-US" sz="2400" dirty="0"/>
              <a:t>Citizen of the Fort Peck Sioux Nation</a:t>
            </a:r>
            <a:endParaRPr lang="en-US" dirty="0">
              <a:cs typeface="Calibri" panose="020F0502020204030204"/>
            </a:endParaRPr>
          </a:p>
          <a:p>
            <a:pPr marL="0" indent="0" algn="ctr">
              <a:spcBef>
                <a:spcPts val="0"/>
              </a:spcBef>
              <a:buNone/>
            </a:pPr>
            <a:r>
              <a:rPr lang="en-US" sz="2400" i="1" dirty="0">
                <a:solidFill>
                  <a:srgbClr val="201F1E"/>
                </a:solidFill>
                <a:effectLst/>
                <a:latin typeface="Calibri"/>
                <a:ea typeface="Calibri" panose="020F0502020204030204" pitchFamily="34" charset="0"/>
                <a:cs typeface="Calibri"/>
              </a:rPr>
              <a:t>Public Health Program </a:t>
            </a:r>
            <a:r>
              <a:rPr lang="en-US" sz="2400" i="1" dirty="0">
                <a:solidFill>
                  <a:srgbClr val="201F1E"/>
                </a:solidFill>
                <a:latin typeface="Calibri"/>
                <a:ea typeface="Calibri" panose="020F0502020204030204" pitchFamily="34" charset="0"/>
                <a:cs typeface="Calibri"/>
              </a:rPr>
              <a:t>Manager </a:t>
            </a:r>
            <a:endParaRPr lang="en-US" sz="2400" i="1" dirty="0">
              <a:solidFill>
                <a:srgbClr val="000000"/>
              </a:solidFill>
              <a:latin typeface="Calibri"/>
              <a:ea typeface="Calibri" panose="020F0502020204030204" pitchFamily="34" charset="0"/>
              <a:cs typeface="Calibri"/>
            </a:endParaRPr>
          </a:p>
          <a:p>
            <a:pPr marL="0" indent="0" algn="ctr">
              <a:spcBef>
                <a:spcPts val="0"/>
              </a:spcBef>
              <a:buNone/>
            </a:pPr>
            <a:r>
              <a:rPr lang="en-US" sz="2400" i="1" dirty="0">
                <a:solidFill>
                  <a:srgbClr val="201F1E"/>
                </a:solidFill>
                <a:latin typeface="Calibri"/>
                <a:ea typeface="Calibri" panose="020F0502020204030204" pitchFamily="34" charset="0"/>
                <a:cs typeface="Calibri"/>
              </a:rPr>
              <a:t>Tribal Health Program Support</a:t>
            </a:r>
            <a:r>
              <a:rPr lang="en-US" sz="2400" i="1" dirty="0">
                <a:solidFill>
                  <a:srgbClr val="201F1E"/>
                </a:solidFill>
                <a:effectLst/>
                <a:latin typeface="Calibri"/>
                <a:ea typeface="Calibri" panose="020F0502020204030204" pitchFamily="34" charset="0"/>
                <a:cs typeface="Calibri"/>
              </a:rPr>
              <a:t> </a:t>
            </a:r>
            <a:endParaRPr lang="en-US" sz="2400" i="1" dirty="0">
              <a:solidFill>
                <a:srgbClr val="000000"/>
              </a:solidFill>
              <a:latin typeface="Calibri" panose="020F0502020204030204" pitchFamily="34" charset="0"/>
              <a:ea typeface="Calibri" panose="020F0502020204030204" pitchFamily="34" charset="0"/>
              <a:cs typeface="Calibri"/>
            </a:endParaRPr>
          </a:p>
          <a:p>
            <a:pPr marL="0" indent="0" algn="ctr">
              <a:spcBef>
                <a:spcPts val="0"/>
              </a:spcBef>
              <a:buNone/>
            </a:pPr>
            <a:r>
              <a:rPr lang="en-US" sz="2400" i="1" dirty="0">
                <a:solidFill>
                  <a:srgbClr val="201F1E"/>
                </a:solidFill>
                <a:effectLst/>
                <a:latin typeface="Calibri"/>
                <a:ea typeface="Calibri" panose="020F0502020204030204" pitchFamily="34" charset="0"/>
                <a:cs typeface="Calibri"/>
              </a:rPr>
              <a:t>United South and Eastern Tribes, Inc. </a:t>
            </a:r>
            <a:endParaRPr lang="en-US" sz="2400" i="1" dirty="0">
              <a:latin typeface="Calibri"/>
              <a:cs typeface="Calibri"/>
            </a:endParaRPr>
          </a:p>
        </p:txBody>
      </p:sp>
      <p:pic>
        <p:nvPicPr>
          <p:cNvPr id="4" name="Picture 4" descr="image">
            <a:extLst>
              <a:ext uri="{FF2B5EF4-FFF2-40B4-BE49-F238E27FC236}">
                <a16:creationId xmlns:a16="http://schemas.microsoft.com/office/drawing/2014/main" id="{8C1A7B9A-C032-11BE-BD01-41D802CBAF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973" b="18636"/>
          <a:stretch/>
        </p:blipFill>
        <p:spPr bwMode="auto">
          <a:xfrm>
            <a:off x="1705282" y="2722270"/>
            <a:ext cx="2431641" cy="3053993"/>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57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DE2E7"/>
            </a:gs>
            <a:gs pos="48000">
              <a:srgbClr val="A7B4C1"/>
            </a:gs>
            <a:gs pos="90000">
              <a:srgbClr val="A7B4C1"/>
            </a:gs>
            <a:gs pos="100000">
              <a:srgbClr val="DDE2E7"/>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85A2FC-9511-4CF6-B385-ADA42431899C}"/>
              </a:ext>
            </a:extLst>
          </p:cNvPr>
          <p:cNvSpPr txBox="1"/>
          <p:nvPr/>
        </p:nvSpPr>
        <p:spPr>
          <a:xfrm>
            <a:off x="967510" y="3552497"/>
            <a:ext cx="6403109" cy="3305503"/>
          </a:xfrm>
          <a:prstGeom prst="rect">
            <a:avLst/>
          </a:prstGeom>
        </p:spPr>
        <p:txBody>
          <a:bodyPr vert="horz" lIns="91440" tIns="45720" rIns="91440" bIns="45720" rtlCol="0">
            <a:normAutofit/>
          </a:bodyPr>
          <a:lstStyle/>
          <a:p>
            <a:pPr>
              <a:lnSpc>
                <a:spcPct val="90000"/>
              </a:lnSpc>
              <a:spcAft>
                <a:spcPts val="600"/>
              </a:spcAft>
            </a:pPr>
            <a:r>
              <a:rPr lang="en-US" sz="2800" dirty="0"/>
              <a:t>To learn and acknowledge what Tribal Nation land you and your organization are standing on, go to </a:t>
            </a:r>
          </a:p>
          <a:p>
            <a:pPr>
              <a:lnSpc>
                <a:spcPct val="90000"/>
              </a:lnSpc>
              <a:spcAft>
                <a:spcPts val="600"/>
              </a:spcAft>
            </a:pPr>
            <a:r>
              <a:rPr lang="en-US" sz="2800" dirty="0">
                <a:hlinkClick r:id="rId3"/>
              </a:rPr>
              <a:t>https://native-land.ca/</a:t>
            </a:r>
            <a:r>
              <a:rPr lang="en-US" sz="2800" dirty="0"/>
              <a:t> </a:t>
            </a:r>
          </a:p>
          <a:p>
            <a:pPr>
              <a:lnSpc>
                <a:spcPct val="90000"/>
              </a:lnSpc>
              <a:spcAft>
                <a:spcPts val="600"/>
              </a:spcAft>
            </a:pPr>
            <a:r>
              <a:rPr lang="en-US" sz="2800" dirty="0"/>
              <a:t>or text your zip code or city to</a:t>
            </a:r>
          </a:p>
          <a:p>
            <a:pPr>
              <a:lnSpc>
                <a:spcPct val="90000"/>
              </a:lnSpc>
              <a:spcAft>
                <a:spcPts val="600"/>
              </a:spcAft>
            </a:pPr>
            <a:r>
              <a:rPr lang="en-US" sz="2800" dirty="0">
                <a:solidFill>
                  <a:srgbClr val="741112"/>
                </a:solidFill>
              </a:rPr>
              <a:t>(</a:t>
            </a:r>
            <a:r>
              <a:rPr lang="en-US" sz="2800" b="0" i="0" dirty="0">
                <a:solidFill>
                  <a:srgbClr val="741112"/>
                </a:solidFill>
                <a:effectLst/>
              </a:rPr>
              <a:t>907) 312-5085.</a:t>
            </a:r>
            <a:endParaRPr lang="en-US" sz="2800" dirty="0">
              <a:solidFill>
                <a:srgbClr val="741112"/>
              </a:solidFill>
            </a:endParaRPr>
          </a:p>
        </p:txBody>
      </p:sp>
      <p:pic>
        <p:nvPicPr>
          <p:cNvPr id="13" name="Picture 12" descr="Text&#10;&#10;Description automatically generated">
            <a:extLst>
              <a:ext uri="{FF2B5EF4-FFF2-40B4-BE49-F238E27FC236}">
                <a16:creationId xmlns:a16="http://schemas.microsoft.com/office/drawing/2014/main" id="{60740000-A118-4FEF-BDA7-695476180AAE}"/>
              </a:ext>
            </a:extLst>
          </p:cNvPr>
          <p:cNvPicPr>
            <a:picLocks noChangeAspect="1"/>
          </p:cNvPicPr>
          <p:nvPr/>
        </p:nvPicPr>
        <p:blipFill rotWithShape="1">
          <a:blip r:embed="rId4">
            <a:extLst>
              <a:ext uri="{28A0092B-C50C-407E-A947-70E740481C1C}">
                <a14:useLocalDpi xmlns:a14="http://schemas.microsoft.com/office/drawing/2010/main" val="0"/>
              </a:ext>
            </a:extLst>
          </a:blip>
          <a:srcRect l="-6735" t="-3" r="-25103" b="-13"/>
          <a:stretch/>
        </p:blipFill>
        <p:spPr>
          <a:xfrm>
            <a:off x="7370619" y="0"/>
            <a:ext cx="5966690"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8786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CE23F6-FAEB-4E53-9782-90379C53ECB6}"/>
              </a:ext>
            </a:extLst>
          </p:cNvPr>
          <p:cNvSpPr>
            <a:spLocks noGrp="1"/>
          </p:cNvSpPr>
          <p:nvPr>
            <p:ph type="body" sz="quarter" idx="11"/>
          </p:nvPr>
        </p:nvSpPr>
        <p:spPr>
          <a:xfrm>
            <a:off x="96685" y="3429000"/>
            <a:ext cx="3056091" cy="1924975"/>
          </a:xfrm>
        </p:spPr>
        <p:txBody>
          <a:bodyPr>
            <a:noAutofit/>
          </a:bodyPr>
          <a:lstStyle/>
          <a:p>
            <a:pPr marL="0" indent="0" algn="r">
              <a:buNone/>
            </a:pPr>
            <a:r>
              <a:rPr lang="en-US" sz="2800" dirty="0">
                <a:solidFill>
                  <a:srgbClr val="741112"/>
                </a:solidFill>
                <a:latin typeface="Arial" panose="020B0604020202020204" pitchFamily="34" charset="0"/>
                <a:cs typeface="Arial" panose="020B0604020202020204" pitchFamily="34" charset="0"/>
              </a:rPr>
              <a:t>We are reconnecting our Indigenous community!</a:t>
            </a:r>
          </a:p>
          <a:p>
            <a:pPr marL="0" indent="0" algn="r">
              <a:buNone/>
            </a:pPr>
            <a:r>
              <a:rPr lang="en-US" sz="1800" i="1" dirty="0">
                <a:latin typeface="Arial" panose="020B0604020202020204" pitchFamily="34" charset="0"/>
                <a:cs typeface="Arial" panose="020B0604020202020204" pitchFamily="34" charset="0"/>
              </a:rPr>
              <a:t>Thank you for being a part of reclaiming our collective stories.</a:t>
            </a:r>
          </a:p>
        </p:txBody>
      </p:sp>
      <p:sp>
        <p:nvSpPr>
          <p:cNvPr id="4" name="TextBox 3">
            <a:extLst>
              <a:ext uri="{FF2B5EF4-FFF2-40B4-BE49-F238E27FC236}">
                <a16:creationId xmlns:a16="http://schemas.microsoft.com/office/drawing/2014/main" id="{6F796BC6-1B1D-4AED-8330-E7BA254D613B}"/>
              </a:ext>
            </a:extLst>
          </p:cNvPr>
          <p:cNvSpPr txBox="1"/>
          <p:nvPr/>
        </p:nvSpPr>
        <p:spPr>
          <a:xfrm>
            <a:off x="1181101" y="5930805"/>
            <a:ext cx="197167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Data is gathered from registration data</a:t>
            </a:r>
          </a:p>
        </p:txBody>
      </p:sp>
      <p:pic>
        <p:nvPicPr>
          <p:cNvPr id="1026" name="Picture 2">
            <a:extLst>
              <a:ext uri="{FF2B5EF4-FFF2-40B4-BE49-F238E27FC236}">
                <a16:creationId xmlns:a16="http://schemas.microsoft.com/office/drawing/2014/main" id="{F9CC4915-30CE-0F49-CF70-114AA4D1A3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34" r="10172"/>
          <a:stretch/>
        </p:blipFill>
        <p:spPr bwMode="auto">
          <a:xfrm>
            <a:off x="3366161" y="7734"/>
            <a:ext cx="88258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976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laiming NPB ppt template" id="{2FEB28D9-EC99-4688-87F6-851205FC1777}" vid="{7C1F0AF6-E0D3-43FE-B44E-2697ADB38D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1419F4571E444BBE59BE0E4C44EC5C" ma:contentTypeVersion="12" ma:contentTypeDescription="Create a new document." ma:contentTypeScope="" ma:versionID="6e05879d9609a5fb3077f35cf23241a2">
  <xsd:schema xmlns:xsd="http://www.w3.org/2001/XMLSchema" xmlns:xs="http://www.w3.org/2001/XMLSchema" xmlns:p="http://schemas.microsoft.com/office/2006/metadata/properties" xmlns:ns3="89f88e7f-411a-48cc-aef5-11e87a94c6e2" xmlns:ns4="f10e4ee5-098e-45d3-b9d3-9f4fdb8b3af9" targetNamespace="http://schemas.microsoft.com/office/2006/metadata/properties" ma:root="true" ma:fieldsID="aa0679564fc3294856db2f259ab75dd3" ns3:_="" ns4:_="">
    <xsd:import namespace="89f88e7f-411a-48cc-aef5-11e87a94c6e2"/>
    <xsd:import namespace="f10e4ee5-098e-45d3-b9d3-9f4fdb8b3a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f88e7f-411a-48cc-aef5-11e87a94c6e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0e4ee5-098e-45d3-b9d3-9f4fdb8b3af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B539FD-4670-41A0-B3E7-FA5D94B7B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f88e7f-411a-48cc-aef5-11e87a94c6e2"/>
    <ds:schemaRef ds:uri="f10e4ee5-098e-45d3-b9d3-9f4fdb8b3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851BF5-8CF7-43F0-B97E-5D0A6A3F5F2B}">
  <ds:schemaRefs>
    <ds:schemaRef ds:uri="http://schemas.microsoft.com/sharepoint/v3/contenttype/forms"/>
  </ds:schemaRefs>
</ds:datastoreItem>
</file>

<file path=customXml/itemProps3.xml><?xml version="1.0" encoding="utf-8"?>
<ds:datastoreItem xmlns:ds="http://schemas.openxmlformats.org/officeDocument/2006/customXml" ds:itemID="{F938C01D-AA2D-49D7-BBD0-BABA86E071D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89f88e7f-411a-48cc-aef5-11e87a94c6e2"/>
    <ds:schemaRef ds:uri="http://schemas.microsoft.com/office/infopath/2007/PartnerControls"/>
    <ds:schemaRef ds:uri="f10e4ee5-098e-45d3-b9d3-9f4fdb8b3af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66456</TotalTime>
  <Words>2635</Words>
  <Application>Microsoft Office PowerPoint</Application>
  <PresentationFormat>Widescreen</PresentationFormat>
  <Paragraphs>317</Paragraphs>
  <Slides>60</Slides>
  <Notes>9</Notes>
  <HiddenSlides>0</HiddenSlides>
  <MMClips>2</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76" baseType="lpstr">
      <vt:lpstr>Arial</vt:lpstr>
      <vt:lpstr>Arial Black</vt:lpstr>
      <vt:lpstr>Baskerville Old Face</vt:lpstr>
      <vt:lpstr>Calibri</vt:lpstr>
      <vt:lpstr>Calibri Light</vt:lpstr>
      <vt:lpstr>Lato</vt:lpstr>
      <vt:lpstr>Open Sans</vt:lpstr>
      <vt:lpstr>PublicoText</vt:lpstr>
      <vt:lpstr>Roboto</vt:lpstr>
      <vt:lpstr>Segoe UI</vt:lpstr>
      <vt:lpstr>Symbol</vt:lpstr>
      <vt:lpstr>Times New Roman</vt:lpstr>
      <vt:lpstr>Wingdings</vt:lpstr>
      <vt:lpstr>Office Theme</vt:lpstr>
      <vt:lpstr>Acrobat Document</vt:lpstr>
      <vt:lpstr>Bitmap Image</vt:lpstr>
      <vt:lpstr>Welcome  to the 2023 Reclaiming Native Psychological Brilliance Behavioral Health ECHO Series  While we are Gathering . . . enjoy this Native music video which we will start at 5 minutes before the hour.</vt:lpstr>
      <vt:lpstr>PowerPoint Presentation</vt:lpstr>
      <vt:lpstr>PowerPoint Presentation</vt:lpstr>
      <vt:lpstr>Audience Participation Tips</vt:lpstr>
      <vt:lpstr>PowerPoint Presentation</vt:lpstr>
      <vt:lpstr>PowerPoint Presentation</vt:lpstr>
      <vt:lpstr>Welcome to All My Relations  "Mitakuye Oyasin"… We are all Related in the Sioux Language. </vt:lpstr>
      <vt:lpstr>PowerPoint Presentation</vt:lpstr>
      <vt:lpstr>PowerPoint Presentation</vt:lpstr>
      <vt:lpstr>PowerPoint Presentation</vt:lpstr>
      <vt:lpstr>Native Traditional Practices: Culture is Treatment</vt:lpstr>
      <vt:lpstr>PowerPoint Presentation</vt:lpstr>
      <vt:lpstr>PowerPoint Presentation</vt:lpstr>
      <vt:lpstr> Today’s Learning Objectives</vt:lpstr>
      <vt:lpstr>PowerPoint Presentation</vt:lpstr>
      <vt:lpstr>PowerPoint Presentation</vt:lpstr>
      <vt:lpstr>Drop in Native Life Expectancy</vt:lpstr>
      <vt:lpstr>Impact of Chronic Stress  Due to Racism and Health Inequities </vt:lpstr>
      <vt:lpstr>PowerPoint Presentation</vt:lpstr>
      <vt:lpstr>PowerPoint Presentation</vt:lpstr>
      <vt:lpstr>Culture Matters</vt:lpstr>
      <vt:lpstr>Tribal Traditions and Behavior Expectations</vt:lpstr>
      <vt:lpstr>Tribal Traditions and SUD Recovery</vt:lpstr>
      <vt:lpstr>PowerPoint Presentation</vt:lpstr>
      <vt:lpstr>PowerPoint Presentation</vt:lpstr>
      <vt:lpstr>PowerPoint Presentation</vt:lpstr>
      <vt:lpstr>PowerPoint Presentation</vt:lpstr>
      <vt:lpstr>PowerPoint Presentation</vt:lpstr>
      <vt:lpstr> Indigenous Culture-as-Health </vt:lpstr>
      <vt:lpstr>Culture-as-Health Findings</vt:lpstr>
      <vt:lpstr>PowerPoint Presentation</vt:lpstr>
      <vt:lpstr>PowerPoint Presentation</vt:lpstr>
      <vt:lpstr>Culture as Practice-Based Evidence</vt:lpstr>
      <vt:lpstr>Growing Support for Cultural Practices</vt:lpstr>
      <vt:lpstr>Culture as Healthy Behavior Teaching Tools</vt:lpstr>
      <vt:lpstr>PowerPoint Presentation</vt:lpstr>
      <vt:lpstr>Cultural Practices also Address  [Unresolved] Grief &amp; Loss</vt:lpstr>
      <vt:lpstr>PowerPoint Presentation</vt:lpstr>
      <vt:lpstr>PowerPoint Presentation</vt:lpstr>
      <vt:lpstr>Awareness of Spectrum of Treatment Services Matters</vt:lpstr>
      <vt:lpstr>Important to Note</vt:lpstr>
      <vt:lpstr>PowerPoint Presentation</vt:lpstr>
      <vt:lpstr>Sample Behavioral Health Descriptions</vt:lpstr>
      <vt:lpstr>PowerPoint Presentation</vt:lpstr>
      <vt:lpstr>PowerPoint Presentation</vt:lpstr>
      <vt:lpstr>Cognitive Coping Example</vt:lpstr>
      <vt:lpstr>Yup’ik Eskimo Traditional Modalities-Western Modalities Matrix </vt:lpstr>
      <vt:lpstr>Traditional Modalities-Western Modalities Steps to Developing Comparison</vt:lpstr>
      <vt:lpstr>PowerPoint Presentation</vt:lpstr>
      <vt:lpstr>Summary</vt:lpstr>
      <vt:lpstr>PowerPoint Presentation</vt:lpstr>
      <vt:lpstr>Resources</vt:lpstr>
      <vt:lpstr>Upcoming Resource:  TELL ME A STORY:   Talks on spirituality, trauma, addiction, and healing</vt:lpstr>
      <vt:lpstr>Thank You for your Presence</vt:lpstr>
      <vt:lpstr>PowerPoint Presentation</vt:lpstr>
      <vt:lpstr>Facilitated Reflections</vt:lpstr>
      <vt:lpstr>See you in February – Same time on the 4th Tuesday</vt:lpstr>
      <vt:lpstr>CEU Information</vt:lpstr>
      <vt:lpstr> “Haliwa"  by Brooke Simpson  Instagram https://www.instagram.com/brookesimpsonofficial TikTok https://www.tiktok.com/@brookesimpsonofficial Twitter https://twitter.com/brookesimpson Facebook https://www.facebook.com/brookesimpsonofficial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BH ECHO Planning</dc:title>
  <dc:creator>Holly Echo-Hawk</dc:creator>
  <cp:lastModifiedBy>Angela Snell</cp:lastModifiedBy>
  <cp:revision>54</cp:revision>
  <cp:lastPrinted>2022-09-15T15:42:25Z</cp:lastPrinted>
  <dcterms:created xsi:type="dcterms:W3CDTF">2022-01-14T16:01:39Z</dcterms:created>
  <dcterms:modified xsi:type="dcterms:W3CDTF">2023-01-24T21:00:06Z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0x010100451419F4571E444BBE59BE0E4C44EC5C</vt:lpwstr>
  </property>
</Properties>
</file>