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8" r:id="rId3"/>
    <p:sldId id="264" r:id="rId4"/>
    <p:sldId id="265" r:id="rId5"/>
    <p:sldId id="311" r:id="rId6"/>
    <p:sldId id="266" r:id="rId7"/>
    <p:sldId id="260" r:id="rId8"/>
    <p:sldId id="271" r:id="rId9"/>
    <p:sldId id="270" r:id="rId10"/>
    <p:sldId id="310" r:id="rId11"/>
    <p:sldId id="273" r:id="rId12"/>
    <p:sldId id="267" r:id="rId13"/>
    <p:sldId id="274" r:id="rId14"/>
    <p:sldId id="286" r:id="rId15"/>
    <p:sldId id="300" r:id="rId16"/>
    <p:sldId id="294" r:id="rId17"/>
    <p:sldId id="309" r:id="rId18"/>
    <p:sldId id="277" r:id="rId19"/>
    <p:sldId id="287" r:id="rId20"/>
    <p:sldId id="278" r:id="rId21"/>
    <p:sldId id="290" r:id="rId22"/>
    <p:sldId id="303" r:id="rId23"/>
    <p:sldId id="275" r:id="rId24"/>
    <p:sldId id="289" r:id="rId25"/>
    <p:sldId id="298" r:id="rId26"/>
    <p:sldId id="299" r:id="rId27"/>
    <p:sldId id="288" r:id="rId28"/>
    <p:sldId id="296" r:id="rId29"/>
    <p:sldId id="307" r:id="rId30"/>
    <p:sldId id="308" r:id="rId31"/>
    <p:sldId id="297" r:id="rId32"/>
    <p:sldId id="285" r:id="rId33"/>
    <p:sldId id="301"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56E721-5D0E-BB09-B291-A3E162A2626E}" name="Tyanne Conner" initials="TC" userId="gMWQg1ADi5BG5PBvtMWyGPaKSpAXlJhSSNo1HEqewBY=" providerId="None"/>
  <p188:author id="{F2FFE055-9E5F-3CE5-3A7C-CF3684CBA6C7}" name="Stephanie Paz" initials="SP" userId="5547ef2b608b408d" providerId="Windows Live"/>
  <p188:author id="{1519C5C9-0CF1-2371-556F-C50B7723974B}" name="Danner Peter" initials="DP" userId="vsYORLiQygfvfExWQjjCbqhKBuIjLELuwFdRC1xr8/g=" providerId="None"/>
  <p188:author id="{0B41F7E8-0ED1-17E8-4D77-95D422B751C5}" name="Wendee Gardner" initials="WG" userId="916f084e2173178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z" initials="SP" lastIdx="9" clrIdx="0">
    <p:extLst>
      <p:ext uri="{19B8F6BF-5375-455C-9EA6-DF929625EA0E}">
        <p15:presenceInfo xmlns:p15="http://schemas.microsoft.com/office/powerpoint/2012/main" userId="5547ef2b608b40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BC29A-8EA1-4E56-B990-9F297ADD198C}" v="1" dt="2023-01-25T22:21:33.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9" autoAdjust="0"/>
    <p:restoredTop sz="62677" autoAdjust="0"/>
  </p:normalViewPr>
  <p:slideViewPr>
    <p:cSldViewPr snapToGrid="0">
      <p:cViewPr varScale="1">
        <p:scale>
          <a:sx n="36" d="100"/>
          <a:sy n="36" d="100"/>
        </p:scale>
        <p:origin x="1660" y="32"/>
      </p:cViewPr>
      <p:guideLst/>
    </p:cSldViewPr>
  </p:slideViewPr>
  <p:notesTextViewPr>
    <p:cViewPr>
      <p:scale>
        <a:sx n="150" d="100"/>
        <a:sy n="150" d="100"/>
      </p:scale>
      <p:origin x="0" y="-5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ee Gardner" userId="916f084e2173178f" providerId="LiveId" clId="{274BC29A-8EA1-4E56-B990-9F297ADD198C}"/>
    <pc:docChg chg="custSel modSld">
      <pc:chgData name="Wendee Gardner" userId="916f084e2173178f" providerId="LiveId" clId="{274BC29A-8EA1-4E56-B990-9F297ADD198C}" dt="2023-01-25T22:36:38.839" v="398" actId="20577"/>
      <pc:docMkLst>
        <pc:docMk/>
      </pc:docMkLst>
      <pc:sldChg chg="modNotesTx">
        <pc:chgData name="Wendee Gardner" userId="916f084e2173178f" providerId="LiveId" clId="{274BC29A-8EA1-4E56-B990-9F297ADD198C}" dt="2023-01-25T22:35:30.652" v="388" actId="20577"/>
        <pc:sldMkLst>
          <pc:docMk/>
          <pc:sldMk cId="3636225434" sldId="266"/>
        </pc:sldMkLst>
      </pc:sldChg>
      <pc:sldChg chg="delCm modCm modNotesTx">
        <pc:chgData name="Wendee Gardner" userId="916f084e2173178f" providerId="LiveId" clId="{274BC29A-8EA1-4E56-B990-9F297ADD198C}" dt="2023-01-25T22:36:38.839" v="398" actId="20577"/>
        <pc:sldMkLst>
          <pc:docMk/>
          <pc:sldMk cId="2146264905" sldId="274"/>
        </pc:sldMkLst>
      </pc:sldChg>
      <pc:sldChg chg="modNotesTx">
        <pc:chgData name="Wendee Gardner" userId="916f084e2173178f" providerId="LiveId" clId="{274BC29A-8EA1-4E56-B990-9F297ADD198C}" dt="2023-01-25T22:32:09.190" v="387" actId="20577"/>
        <pc:sldMkLst>
          <pc:docMk/>
          <pc:sldMk cId="2569388377"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242D-696E-4E39-8078-A67385645A47}"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684B-F51D-4A79-BBBA-5894A4739215}" type="slidenum">
              <a:rPr lang="en-US" smtClean="0"/>
              <a:t>‹#›</a:t>
            </a:fld>
            <a:endParaRPr lang="en-US"/>
          </a:p>
        </p:txBody>
      </p:sp>
    </p:spTree>
    <p:extLst>
      <p:ext uri="{BB962C8B-B14F-4D97-AF65-F5344CB8AC3E}">
        <p14:creationId xmlns:p14="http://schemas.microsoft.com/office/powerpoint/2010/main" val="13403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Today we are going to discuss how to protect yourself, your family, and your community from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1</a:t>
            </a:fld>
            <a:endParaRPr lang="en-US"/>
          </a:p>
        </p:txBody>
      </p:sp>
    </p:spTree>
    <p:extLst>
      <p:ext uri="{BB962C8B-B14F-4D97-AF65-F5344CB8AC3E}">
        <p14:creationId xmlns:p14="http://schemas.microsoft.com/office/powerpoint/2010/main" val="135034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are healthy habits you can practice to protect yourself from the flu. Wash your hands well and often with soap and water for at least 20 seconds. Wear a mask in public places. If soap and water are not available, use alcohol-based hand sanitizer. To be even safer, consider carrying hand sanitizer with you and using it after touching doors and surfaces. You can also keep your distance from people you know are sick with the flu or when in a public place. Another effective way to protect yourself from the flu is by getting the flu vaccine. </a:t>
            </a:r>
            <a:r>
              <a:rPr lang="en-US" sz="1800" b="0" i="0" dirty="0">
                <a:solidFill>
                  <a:srgbClr val="000000"/>
                </a:solidFill>
                <a:effectLst/>
                <a:latin typeface="Calibri" panose="020F0502020204030204" pitchFamily="34" charset="0"/>
              </a:rPr>
              <a:t>In order to protect our communities, it is important that everyone aged 6 months and above get the flu shot. </a:t>
            </a:r>
            <a:endParaRPr lang="en-US" sz="1800" dirty="0">
              <a:solidFill>
                <a:srgbClr val="002060"/>
              </a:solidFill>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10</a:t>
            </a:fld>
            <a:endParaRPr lang="en-US"/>
          </a:p>
        </p:txBody>
      </p:sp>
    </p:spTree>
    <p:extLst>
      <p:ext uri="{BB962C8B-B14F-4D97-AF65-F5344CB8AC3E}">
        <p14:creationId xmlns:p14="http://schemas.microsoft.com/office/powerpoint/2010/main" val="131376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talk about how flu vaccines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11</a:t>
            </a:fld>
            <a:endParaRPr lang="en-US"/>
          </a:p>
        </p:txBody>
      </p:sp>
    </p:spTree>
    <p:extLst>
      <p:ext uri="{BB962C8B-B14F-4D97-AF65-F5344CB8AC3E}">
        <p14:creationId xmlns:p14="http://schemas.microsoft.com/office/powerpoint/2010/main" val="228459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our bodies, each of us has warrior cells that stand guard and attack diseases when they try to infect us.</a:t>
            </a:r>
          </a:p>
          <a:p>
            <a:r>
              <a:rPr lang="en-US" dirty="0"/>
              <a:t> </a:t>
            </a:r>
          </a:p>
          <a:p>
            <a:r>
              <a:rPr lang="en-US" dirty="0"/>
              <a:t>The flu shot provides instructions to our warrior cells on how to identify and fight the flu.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12</a:t>
            </a:fld>
            <a:endParaRPr lang="en-US"/>
          </a:p>
        </p:txBody>
      </p:sp>
    </p:spTree>
    <p:extLst>
      <p:ext uri="{BB962C8B-B14F-4D97-AF65-F5344CB8AC3E}">
        <p14:creationId xmlns:p14="http://schemas.microsoft.com/office/powerpoint/2010/main" val="297336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Symbol" panose="05050102010706020507" pitchFamily="18" charset="2"/>
              <a:buNone/>
            </a:pPr>
            <a:r>
              <a:rPr lang="en-US" sz="1800" dirty="0">
                <a:solidFill>
                  <a:srgbClr val="000000"/>
                </a:solidFill>
                <a:effectLst/>
                <a:latin typeface="Leelawadee UI" panose="020B0502040204020203" pitchFamily="34" charset="-34"/>
                <a:ea typeface="Times New Roman" panose="02020603050405020304" pitchFamily="18" charset="0"/>
              </a:rPr>
              <a:t>Flu vaccines contains natural ingredients that are common in the foods we eat, including sugars and proteins.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Font typeface="Symbol" panose="05050102010706020507" pitchFamily="18" charset="2"/>
              <a:buNone/>
            </a:pPr>
            <a:endParaRPr lang="en-US" sz="1800" dirty="0">
              <a:solidFill>
                <a:srgbClr val="000000"/>
              </a:solidFill>
              <a:effectLs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Times New Roman" panose="02020603050405020304" pitchFamily="18" charset="0"/>
              </a:rPr>
              <a:t>After the vaccine helps prepare your body to identify and fight the flu, it leaves your body. </a:t>
            </a: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endPar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Symbol" panose="05050102010706020507" pitchFamily="18" charset="2"/>
              <a:buNone/>
              <a:tabLst/>
              <a:defRP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Note to presenter: If someone asks how the vaccine leaves your body, respond with “once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 vaccine ingredients provide instructions to your warrior cells, the vaccine is cleared from your body the same way other ‘wastes’ may be cleared from your body – through urination and sweat.”</a:t>
            </a:r>
          </a:p>
          <a:p>
            <a:pPr marL="0" marR="0" lvl="0" indent="0">
              <a:spcBef>
                <a:spcPts val="0"/>
              </a:spcBef>
              <a:spcAft>
                <a:spcPts val="0"/>
              </a:spcAft>
              <a:buSzPts val="1200"/>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13</a:t>
            </a:fld>
            <a:endParaRPr lang="en-US"/>
          </a:p>
        </p:txBody>
      </p:sp>
    </p:spTree>
    <p:extLst>
      <p:ext uri="{BB962C8B-B14F-4D97-AF65-F5344CB8AC3E}">
        <p14:creationId xmlns:p14="http://schemas.microsoft.com/office/powerpoint/2010/main" val="132154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060"/>
                </a:solidFill>
              </a:rPr>
              <a:t>We are </a:t>
            </a:r>
            <a:r>
              <a:rPr lang="en-US" dirty="0"/>
              <a:t>less likely to get sick with the flu when we get the flu vaccine. In fact, </a:t>
            </a:r>
            <a:r>
              <a:rPr lang="en-US" dirty="0">
                <a:solidFill>
                  <a:srgbClr val="002060"/>
                </a:solidFill>
              </a:rPr>
              <a:t>the flu vaccine reduces the chances of you getting sick with the flu by </a:t>
            </a:r>
            <a:r>
              <a:rPr lang="en-US" b="1" dirty="0">
                <a:solidFill>
                  <a:srgbClr val="002060"/>
                </a:solidFill>
              </a:rPr>
              <a:t>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vaccinated against the flu can also reduce the seriousness of illness if you happen to get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flu vaccine doesn’t only protect us; it protects our must vulnerable, like our Elders and children. The vaccine protects us, our families, and our communities for generations to 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14</a:t>
            </a:fld>
            <a:endParaRPr lang="en-US"/>
          </a:p>
        </p:txBody>
      </p:sp>
    </p:spTree>
    <p:extLst>
      <p:ext uri="{BB962C8B-B14F-4D97-AF65-F5344CB8AC3E}">
        <p14:creationId xmlns:p14="http://schemas.microsoft.com/office/powerpoint/2010/main" val="167260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Let’s talk about why it’s important to get the flu shot every year.</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15</a:t>
            </a:fld>
            <a:endParaRPr lang="en-US"/>
          </a:p>
        </p:txBody>
      </p:sp>
    </p:spTree>
    <p:extLst>
      <p:ext uri="{BB962C8B-B14F-4D97-AF65-F5344CB8AC3E}">
        <p14:creationId xmlns:p14="http://schemas.microsoft.com/office/powerpoint/2010/main" val="319670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solidFill>
                  <a:srgbClr val="000000"/>
                </a:solidFill>
                <a:effectLst/>
                <a:latin typeface="Leelawadee UI"/>
                <a:ea typeface="Times New Roman" panose="02020603050405020304" pitchFamily="18" charset="0"/>
                <a:cs typeface="Leelawadee UI"/>
              </a:rPr>
              <a:t>The flu is sneaky. About once a year, the flu changes how it looks to try to fool your body.</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a:ea typeface="Times New Roman" panose="02020603050405020304" pitchFamily="18" charset="0"/>
              <a:cs typeface="Leelawadee UI"/>
            </a:endParaRPr>
          </a:p>
          <a:p>
            <a:pPr>
              <a:lnSpc>
                <a:spcPct val="107000"/>
              </a:lnSpc>
            </a:pPr>
            <a:r>
              <a:rPr lang="en-US" sz="1800" dirty="0">
                <a:latin typeface="Leelawadee UI"/>
                <a:cs typeface="Leelawadee UI"/>
              </a:rPr>
              <a:t>Note to presenter:  If your community has a traditional trickster story that involves an animal, like a coyote or raven, you could add a “trickster image” of that animal to this slide.</a:t>
            </a:r>
          </a:p>
        </p:txBody>
      </p:sp>
      <p:sp>
        <p:nvSpPr>
          <p:cNvPr id="4" name="Slide Number Placeholder 3"/>
          <p:cNvSpPr>
            <a:spLocks noGrp="1"/>
          </p:cNvSpPr>
          <p:nvPr>
            <p:ph type="sldNum" sz="quarter" idx="5"/>
          </p:nvPr>
        </p:nvSpPr>
        <p:spPr/>
        <p:txBody>
          <a:bodyPr/>
          <a:lstStyle/>
          <a:p>
            <a:fld id="{79E0684B-F51D-4A79-BBBA-5894A4739215}" type="slidenum">
              <a:rPr lang="en-US" smtClean="0"/>
              <a:t>16</a:t>
            </a:fld>
            <a:endParaRPr lang="en-US"/>
          </a:p>
        </p:txBody>
      </p:sp>
    </p:spTree>
    <p:extLst>
      <p:ext uri="{BB962C8B-B14F-4D97-AF65-F5344CB8AC3E}">
        <p14:creationId xmlns:p14="http://schemas.microsoft.com/office/powerpoint/2010/main" val="206158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That’s why we need flu shots each year – so our bodies can stay up to date on how to recognize and fight the flu.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It’s also important to get a flu shot every year, because our warrior cells’ ability to fight flu decreases over time.</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17</a:t>
            </a:fld>
            <a:endParaRPr lang="en-US"/>
          </a:p>
        </p:txBody>
      </p:sp>
    </p:spTree>
    <p:extLst>
      <p:ext uri="{BB962C8B-B14F-4D97-AF65-F5344CB8AC3E}">
        <p14:creationId xmlns:p14="http://schemas.microsoft.com/office/powerpoint/2010/main" val="279506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There are many measures that are taken to ensure that the flu vaccine is safe for everyone.</a:t>
            </a:r>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18</a:t>
            </a:fld>
            <a:endParaRPr lang="en-US"/>
          </a:p>
        </p:txBody>
      </p:sp>
    </p:spTree>
    <p:extLst>
      <p:ext uri="{BB962C8B-B14F-4D97-AF65-F5344CB8AC3E}">
        <p14:creationId xmlns:p14="http://schemas.microsoft.com/office/powerpoint/2010/main" val="40664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get into this topic, it’s important to quickly mention that the flu vaccine has been around for over 50 years. </a:t>
            </a:r>
            <a:r>
              <a:rPr lang="en-US" dirty="0">
                <a:solidFill>
                  <a:srgbClr val="002060"/>
                </a:solidFill>
              </a:rPr>
              <a:t>Millions of Americans have safely received the flu vaccine – </a:t>
            </a:r>
            <a:r>
              <a:rPr lang="en-US" b="0" dirty="0">
                <a:solidFill>
                  <a:srgbClr val="002060"/>
                </a:solidFill>
              </a:rPr>
              <a:t>including American Indian and Alaska Native people</a:t>
            </a:r>
            <a:r>
              <a:rPr lang="en-US" dirty="0">
                <a:solidFill>
                  <a:srgbClr val="002060"/>
                </a:solidFill>
              </a:rPr>
              <a:t>. </a:t>
            </a:r>
          </a:p>
        </p:txBody>
      </p:sp>
      <p:sp>
        <p:nvSpPr>
          <p:cNvPr id="4" name="Slide Number Placeholder 3"/>
          <p:cNvSpPr>
            <a:spLocks noGrp="1"/>
          </p:cNvSpPr>
          <p:nvPr>
            <p:ph type="sldNum" sz="quarter" idx="5"/>
          </p:nvPr>
        </p:nvSpPr>
        <p:spPr/>
        <p:txBody>
          <a:bodyPr/>
          <a:lstStyle/>
          <a:p>
            <a:fld id="{79E0684B-F51D-4A79-BBBA-5894A4739215}" type="slidenum">
              <a:rPr lang="en-US" smtClean="0"/>
              <a:t>19</a:t>
            </a:fld>
            <a:endParaRPr lang="en-US"/>
          </a:p>
        </p:txBody>
      </p:sp>
    </p:spTree>
    <p:extLst>
      <p:ext uri="{BB962C8B-B14F-4D97-AF65-F5344CB8AC3E}">
        <p14:creationId xmlns:p14="http://schemas.microsoft.com/office/powerpoint/2010/main" val="128258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p:txBody>
      </p:sp>
      <p:sp>
        <p:nvSpPr>
          <p:cNvPr id="4" name="Slide Number Placeholder 3"/>
          <p:cNvSpPr>
            <a:spLocks noGrp="1"/>
          </p:cNvSpPr>
          <p:nvPr>
            <p:ph type="sldNum" sz="quarter" idx="5"/>
          </p:nvPr>
        </p:nvSpPr>
        <p:spPr/>
        <p:txBody>
          <a:bodyPr/>
          <a:lstStyle/>
          <a:p>
            <a:fld id="{79E0684B-F51D-4A79-BBBA-5894A4739215}" type="slidenum">
              <a:rPr lang="en-US" smtClean="0"/>
              <a:t>2</a:t>
            </a:fld>
            <a:endParaRPr lang="en-US"/>
          </a:p>
        </p:txBody>
      </p:sp>
    </p:spTree>
    <p:extLst>
      <p:ext uri="{BB962C8B-B14F-4D97-AF65-F5344CB8AC3E}">
        <p14:creationId xmlns:p14="http://schemas.microsoft.com/office/powerpoint/2010/main" val="10581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reason we know flu vaccines are safe is because they go through several rounds of testing, </a:t>
            </a:r>
            <a:r>
              <a:rPr lang="en-US" sz="3600" kern="1200" dirty="0">
                <a:solidFill>
                  <a:srgbClr val="002060"/>
                </a:solidFill>
                <a:latin typeface="+mn-lt"/>
                <a:ea typeface="+mn-ea"/>
                <a:cs typeface="+mn-cs"/>
              </a:rPr>
              <a:t>which</a:t>
            </a:r>
            <a:r>
              <a:rPr lang="en-US" dirty="0"/>
              <a:t> often takes thousands of volunteers. During vaccine testing, important questions are considered like “Is the vaccine safe?” and “How does the body react to it?”</a:t>
            </a:r>
          </a:p>
          <a:p>
            <a:endParaRPr lang="en-US" dirty="0"/>
          </a:p>
          <a:p>
            <a:r>
              <a:rPr lang="en-US" dirty="0"/>
              <a:t>This testing process also helps us learn about any possible vaccine side effects.</a:t>
            </a:r>
          </a:p>
        </p:txBody>
      </p:sp>
      <p:sp>
        <p:nvSpPr>
          <p:cNvPr id="4" name="Slide Number Placeholder 3"/>
          <p:cNvSpPr>
            <a:spLocks noGrp="1"/>
          </p:cNvSpPr>
          <p:nvPr>
            <p:ph type="sldNum" sz="quarter" idx="5"/>
          </p:nvPr>
        </p:nvSpPr>
        <p:spPr/>
        <p:txBody>
          <a:bodyPr/>
          <a:lstStyle/>
          <a:p>
            <a:fld id="{79E0684B-F51D-4A79-BBBA-5894A4739215}" type="slidenum">
              <a:rPr lang="en-US" smtClean="0"/>
              <a:t>20</a:t>
            </a:fld>
            <a:endParaRPr lang="en-US"/>
          </a:p>
        </p:txBody>
      </p:sp>
    </p:spTree>
    <p:extLst>
      <p:ext uri="{BB962C8B-B14F-4D97-AF65-F5344CB8AC3E}">
        <p14:creationId xmlns:p14="http://schemas.microsoft.com/office/powerpoint/2010/main" val="388332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Flu vaccines are only approved for public use after they go through thousands of hours of testing and are found to be safe and effective.</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a:p>
            <a:pPr>
              <a:lnSpc>
                <a:spcPct val="107000"/>
              </a:lnSpc>
            </a:pPr>
            <a:r>
              <a:rPr lang="en-US" sz="1800" dirty="0">
                <a:solidFill>
                  <a:srgbClr val="000000"/>
                </a:solidFill>
                <a:effectLst/>
                <a:latin typeface="Leelawadee UI"/>
                <a:ea typeface="Times New Roman" panose="02020603050405020304" pitchFamily="18" charset="0"/>
                <a:cs typeface="Leelawadee UI"/>
              </a:rPr>
              <a:t>Any common side effects must be mild.</a:t>
            </a:r>
            <a:r>
              <a:rPr lang="en-US" sz="1800" dirty="0">
                <a:solidFill>
                  <a:srgbClr val="000000"/>
                </a:solidFill>
                <a:latin typeface="Leelawadee UI"/>
                <a:ea typeface="Times New Roman" panose="02020603050405020304" pitchFamily="18" charset="0"/>
                <a:cs typeface="Leelawadee UI"/>
              </a:rPr>
              <a:t> </a:t>
            </a:r>
          </a:p>
          <a:p>
            <a:pPr>
              <a:lnSpc>
                <a:spcPct val="107000"/>
              </a:lnSpc>
            </a:pPr>
            <a:endParaRPr lang="en-US" sz="1800" dirty="0">
              <a:solidFill>
                <a:srgbClr val="000000"/>
              </a:solidFill>
              <a:latin typeface="Leelawadee UI" panose="020B0502040204020203" pitchFamily="34" charset="-34"/>
              <a:ea typeface="Times New Roman" panose="02020603050405020304" pitchFamily="18" charset="0"/>
              <a:cs typeface="Leelawadee UI"/>
            </a:endParaRPr>
          </a:p>
          <a:p>
            <a:pPr>
              <a:lnSpc>
                <a:spcPct val="107000"/>
              </a:lnSpc>
            </a:pPr>
            <a:r>
              <a:rPr lang="en-US" sz="1800" dirty="0">
                <a:solidFill>
                  <a:srgbClr val="000000"/>
                </a:solidFill>
                <a:latin typeface="Leelawadee UI"/>
                <a:ea typeface="Times New Roman" panose="02020603050405020304" pitchFamily="18" charset="0"/>
                <a:cs typeface="Leelawadee UI"/>
              </a:rPr>
              <a:t>Side effects should not be confused for illness. We'll talk more about this later! </a:t>
            </a:r>
            <a:endParaRPr lang="en-US" sz="1800" dirty="0">
              <a:solidFill>
                <a:srgbClr val="000000"/>
              </a:solidFill>
              <a:latin typeface="Leelawadee UI" panose="020B0502040204020203" pitchFamily="34" charset="-34"/>
              <a:ea typeface="Times New Roman" panose="02020603050405020304" pitchFamily="18" charset="0"/>
              <a:cs typeface="Leelawadee UI"/>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21</a:t>
            </a:fld>
            <a:endParaRPr lang="en-US"/>
          </a:p>
        </p:txBody>
      </p:sp>
    </p:spTree>
    <p:extLst>
      <p:ext uri="{BB962C8B-B14F-4D97-AF65-F5344CB8AC3E}">
        <p14:creationId xmlns:p14="http://schemas.microsoft.com/office/powerpoint/2010/main" val="3568712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Making sure a vaccine is safe doesn't stop after vaccine approval. Once a vaccine is approved, everyday people who got the vaccine can share how it made them feel. We all have the power to contribute in this way.</a:t>
            </a:r>
            <a:endParaRPr lang="en-US" sz="2800" b="0" dirty="0">
              <a:effectLst/>
            </a:endParaRPr>
          </a:p>
          <a:p>
            <a:pPr rtl="0">
              <a:spcBef>
                <a:spcPts val="0"/>
              </a:spcBef>
              <a:spcAft>
                <a:spcPts val="0"/>
              </a:spcAft>
            </a:pPr>
            <a:r>
              <a:rPr lang="en-US" sz="2800" b="0" dirty="0">
                <a:effectLst/>
              </a:rPr>
              <a:t> </a:t>
            </a:r>
          </a:p>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The purpose of this kind of monitoring is to identify any possible vaccine risks quickly and take action.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22</a:t>
            </a:fld>
            <a:endParaRPr lang="en-US"/>
          </a:p>
        </p:txBody>
      </p:sp>
    </p:spTree>
    <p:extLst>
      <p:ext uri="{BB962C8B-B14F-4D97-AF65-F5344CB8AC3E}">
        <p14:creationId xmlns:p14="http://schemas.microsoft.com/office/powerpoint/2010/main" val="2669111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Next, we are going to discuss flu vaccine side effects.</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23</a:t>
            </a:fld>
            <a:endParaRPr lang="en-US"/>
          </a:p>
        </p:txBody>
      </p:sp>
    </p:spTree>
    <p:extLst>
      <p:ext uri="{BB962C8B-B14F-4D97-AF65-F5344CB8AC3E}">
        <p14:creationId xmlns:p14="http://schemas.microsoft.com/office/powerpoint/2010/main" val="282129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Common side effects from the flu vaccine include soreness, redness, and swelling where you got the shot, fever, headache, and muscle aches.</a:t>
            </a:r>
          </a:p>
          <a:p>
            <a:pPr marL="0" marR="0">
              <a:lnSpc>
                <a:spcPct val="107000"/>
              </a:lnSpc>
              <a:spcBef>
                <a:spcPts val="0"/>
              </a:spcBef>
              <a:spcAft>
                <a:spcPts val="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24</a:t>
            </a:fld>
            <a:endParaRPr lang="en-US"/>
          </a:p>
        </p:txBody>
      </p:sp>
    </p:spTree>
    <p:extLst>
      <p:ext uri="{BB962C8B-B14F-4D97-AF65-F5344CB8AC3E}">
        <p14:creationId xmlns:p14="http://schemas.microsoft.com/office/powerpoint/2010/main" val="395964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effects from the flu vaccine typically go away within a few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rPr>
              <a:t>Mild side effects are a good sign that your warrior cells are preparing to recognize and fight the disease. </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25</a:t>
            </a:fld>
            <a:endParaRPr lang="en-US"/>
          </a:p>
        </p:txBody>
      </p:sp>
    </p:spTree>
    <p:extLst>
      <p:ext uri="{BB962C8B-B14F-4D97-AF65-F5344CB8AC3E}">
        <p14:creationId xmlns:p14="http://schemas.microsoft.com/office/powerpoint/2010/main" val="1395526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rPr>
              <a:t>Sometimes people make the mistake of thinking that mild vaccine side effects are them "getting sick with the disease." This is not true. The flu vaccine does not make you sick with the disease you are getting vaccinated against. It strengthens our warrior cells by helping them see and fight disease.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26</a:t>
            </a:fld>
            <a:endParaRPr lang="en-US"/>
          </a:p>
        </p:txBody>
      </p:sp>
    </p:spTree>
    <p:extLst>
      <p:ext uri="{BB962C8B-B14F-4D97-AF65-F5344CB8AC3E}">
        <p14:creationId xmlns:p14="http://schemas.microsoft.com/office/powerpoint/2010/main" val="1327177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rPr>
              <a:t>Serious side effects from vaccines are very rare. However, if you experience anything beyond common side effects, please get medical attention. When you do, make sure that the health provider reports your experience to the Vaccine Adverse Event Reporting System (VAERS).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Leelawadee UI" panose="020B0502040204020203" pitchFamily="34" charset="-34"/>
                <a:ea typeface="Times New Roman" panose="02020603050405020304" pitchFamily="18" charset="0"/>
              </a:rPr>
              <a:t>If you are uncertain whether your experience was reported, you can file a report at www.VAERS.hhs.gov.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27</a:t>
            </a:fld>
            <a:endParaRPr lang="en-US"/>
          </a:p>
        </p:txBody>
      </p:sp>
    </p:spTree>
    <p:extLst>
      <p:ext uri="{BB962C8B-B14F-4D97-AF65-F5344CB8AC3E}">
        <p14:creationId xmlns:p14="http://schemas.microsoft.com/office/powerpoint/2010/main" val="314722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where you can get vaccinated against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28</a:t>
            </a:fld>
            <a:endParaRPr lang="en-US"/>
          </a:p>
        </p:txBody>
      </p:sp>
    </p:spTree>
    <p:extLst>
      <p:ext uri="{BB962C8B-B14F-4D97-AF65-F5344CB8AC3E}">
        <p14:creationId xmlns:p14="http://schemas.microsoft.com/office/powerpoint/2010/main" val="1072854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uncertain about where to get your flu shot, you can contact your local Tribal clinic, IHS facility, or visit a local pharmacy or clinic. You can also check your local pharmacy’s website to see if vaccination appointments are available. </a:t>
            </a:r>
          </a:p>
          <a:p>
            <a:endParaRPr lang="en-US" dirty="0">
              <a:cs typeface="Calibri"/>
            </a:endParaRPr>
          </a:p>
          <a:p>
            <a:r>
              <a:rPr lang="en-US" dirty="0"/>
              <a:t>You can learn more information about where to find vaccine locations in your area by contacting your state health department. Finally, your local news outlets often have information on how to get a vaccination appointment. </a:t>
            </a:r>
          </a:p>
          <a:p>
            <a:endParaRPr lang="en-US" dirty="0"/>
          </a:p>
          <a:p>
            <a:r>
              <a:rPr lang="en-US" sz="1200" dirty="0">
                <a:latin typeface="Leelawadee UI"/>
                <a:cs typeface="Leelawadee UI"/>
              </a:rPr>
              <a:t>Note to presenter: Personalize this slide with information specific to your community.</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29</a:t>
            </a:fld>
            <a:endParaRPr lang="en-US"/>
          </a:p>
        </p:txBody>
      </p:sp>
    </p:spTree>
    <p:extLst>
      <p:ext uri="{BB962C8B-B14F-4D97-AF65-F5344CB8AC3E}">
        <p14:creationId xmlns:p14="http://schemas.microsoft.com/office/powerpoint/2010/main" val="22218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general information about the flu, such as how flu spreads. We will also share important information about how flu vaccines work, why you should get a flu vaccine each year, and typical vaccine side effects. Finally, we will talk about flu shot safety, as well as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3</a:t>
            </a:fld>
            <a:endParaRPr lang="en-US"/>
          </a:p>
        </p:txBody>
      </p:sp>
    </p:spTree>
    <p:extLst>
      <p:ext uri="{BB962C8B-B14F-4D97-AF65-F5344CB8AC3E}">
        <p14:creationId xmlns:p14="http://schemas.microsoft.com/office/powerpoint/2010/main" val="1854273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visit Vaccines.gov to find vaccination providers near you. Another way to find vaccination providers near you is by texting your zip code </a:t>
            </a:r>
            <a:r>
              <a:rPr lang="en-US"/>
              <a:t>to 438829 </a:t>
            </a:r>
            <a:r>
              <a:rPr lang="en-US" dirty="0"/>
              <a:t>or by calling 1-800-232-0233.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30</a:t>
            </a:fld>
            <a:endParaRPr lang="en-US"/>
          </a:p>
        </p:txBody>
      </p:sp>
    </p:spTree>
    <p:extLst>
      <p:ext uri="{BB962C8B-B14F-4D97-AF65-F5344CB8AC3E}">
        <p14:creationId xmlns:p14="http://schemas.microsoft.com/office/powerpoint/2010/main" val="551136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about what we’ve discussed today? Was anything unclear?</a:t>
            </a:r>
          </a:p>
        </p:txBody>
      </p:sp>
      <p:sp>
        <p:nvSpPr>
          <p:cNvPr id="4" name="Slide Number Placeholder 3"/>
          <p:cNvSpPr>
            <a:spLocks noGrp="1"/>
          </p:cNvSpPr>
          <p:nvPr>
            <p:ph type="sldNum" sz="quarter" idx="5"/>
          </p:nvPr>
        </p:nvSpPr>
        <p:spPr/>
        <p:txBody>
          <a:bodyPr/>
          <a:lstStyle/>
          <a:p>
            <a:fld id="{79E0684B-F51D-4A79-BBBA-5894A4739215}" type="slidenum">
              <a:rPr lang="en-US" smtClean="0"/>
              <a:t>31</a:t>
            </a:fld>
            <a:endParaRPr lang="en-US"/>
          </a:p>
        </p:txBody>
      </p:sp>
    </p:spTree>
    <p:extLst>
      <p:ext uri="{BB962C8B-B14F-4D97-AF65-F5344CB8AC3E}">
        <p14:creationId xmlns:p14="http://schemas.microsoft.com/office/powerpoint/2010/main" val="427856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Please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visit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website at: www.IndianCountryECHO.org/VacciNative </a:t>
            </a:r>
          </a:p>
          <a:p>
            <a:pPr marL="0" marR="0">
              <a:lnSpc>
                <a:spcPct val="107000"/>
              </a:lnSpc>
              <a:spcBef>
                <a:spcPts val="0"/>
              </a:spcBef>
              <a:spcAft>
                <a:spcPts val="800"/>
              </a:spcAft>
            </a:pPr>
            <a:endParaRPr lang="en-US" sz="180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is a project dedicated to creating accurate vaccine information for Native people by Native people.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does this by gathering info from trusted Elders, Native health professionals, and other experts.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Plus,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all of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VacciNative’s</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materials are reviewed by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Alliance, a collaboration of staff from Tribal Epidemiology Centers across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32</a:t>
            </a:fld>
            <a:endParaRPr lang="en-US"/>
          </a:p>
        </p:txBody>
      </p:sp>
    </p:spTree>
    <p:extLst>
      <p:ext uri="{BB962C8B-B14F-4D97-AF65-F5344CB8AC3E}">
        <p14:creationId xmlns:p14="http://schemas.microsoft.com/office/powerpoint/2010/main" val="4049148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time you’ve spent listening to this presentation. If you’d like more information about what we’ve discussed today or if you have any additional questions about anything we’ve discussed, please feel free to contact me. My contact information is listed in the slide above.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33</a:t>
            </a:fld>
            <a:endParaRPr lang="en-US"/>
          </a:p>
        </p:txBody>
      </p:sp>
    </p:spTree>
    <p:extLst>
      <p:ext uri="{BB962C8B-B14F-4D97-AF65-F5344CB8AC3E}">
        <p14:creationId xmlns:p14="http://schemas.microsoft.com/office/powerpoint/2010/main" val="3965008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come together to discuss this important topic!</a:t>
            </a:r>
          </a:p>
        </p:txBody>
      </p:sp>
      <p:sp>
        <p:nvSpPr>
          <p:cNvPr id="4" name="Slide Number Placeholder 3"/>
          <p:cNvSpPr>
            <a:spLocks noGrp="1"/>
          </p:cNvSpPr>
          <p:nvPr>
            <p:ph type="sldNum" sz="quarter" idx="5"/>
          </p:nvPr>
        </p:nvSpPr>
        <p:spPr/>
        <p:txBody>
          <a:bodyPr/>
          <a:lstStyle/>
          <a:p>
            <a:fld id="{79E0684B-F51D-4A79-BBBA-5894A4739215}" type="slidenum">
              <a:rPr lang="en-US" smtClean="0"/>
              <a:t>34</a:t>
            </a:fld>
            <a:endParaRPr lang="en-US"/>
          </a:p>
        </p:txBody>
      </p:sp>
    </p:spTree>
    <p:extLst>
      <p:ext uri="{BB962C8B-B14F-4D97-AF65-F5344CB8AC3E}">
        <p14:creationId xmlns:p14="http://schemas.microsoft.com/office/powerpoint/2010/main" val="272620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the flu?</a:t>
            </a:r>
          </a:p>
        </p:txBody>
      </p:sp>
      <p:sp>
        <p:nvSpPr>
          <p:cNvPr id="4" name="Slide Number Placeholder 3"/>
          <p:cNvSpPr>
            <a:spLocks noGrp="1"/>
          </p:cNvSpPr>
          <p:nvPr>
            <p:ph type="sldNum" sz="quarter" idx="5"/>
          </p:nvPr>
        </p:nvSpPr>
        <p:spPr/>
        <p:txBody>
          <a:bodyPr/>
          <a:lstStyle/>
          <a:p>
            <a:fld id="{79E0684B-F51D-4A79-BBBA-5894A4739215}" type="slidenum">
              <a:rPr lang="en-US" smtClean="0"/>
              <a:t>4</a:t>
            </a:fld>
            <a:endParaRPr lang="en-US"/>
          </a:p>
        </p:txBody>
      </p:sp>
    </p:spTree>
    <p:extLst>
      <p:ext uri="{BB962C8B-B14F-4D97-AF65-F5344CB8AC3E}">
        <p14:creationId xmlns:p14="http://schemas.microsoft.com/office/powerpoint/2010/main" val="41729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flu is an infection caused by a virus that attacks your whole body. Symptoms of flu include fever, chills, cough, sore throat, runny nose, headaches, muscle aches, and tiredness. </a:t>
            </a:r>
          </a:p>
        </p:txBody>
      </p:sp>
      <p:sp>
        <p:nvSpPr>
          <p:cNvPr id="4" name="Slide Number Placeholder 3"/>
          <p:cNvSpPr>
            <a:spLocks noGrp="1"/>
          </p:cNvSpPr>
          <p:nvPr>
            <p:ph type="sldNum" sz="quarter" idx="5"/>
          </p:nvPr>
        </p:nvSpPr>
        <p:spPr/>
        <p:txBody>
          <a:bodyPr/>
          <a:lstStyle/>
          <a:p>
            <a:fld id="{79E0684B-F51D-4A79-BBBA-5894A4739215}" type="slidenum">
              <a:rPr lang="en-US" smtClean="0"/>
              <a:t>5</a:t>
            </a:fld>
            <a:endParaRPr lang="en-US"/>
          </a:p>
        </p:txBody>
      </p:sp>
    </p:spTree>
    <p:extLst>
      <p:ext uri="{BB962C8B-B14F-4D97-AF65-F5344CB8AC3E}">
        <p14:creationId xmlns:p14="http://schemas.microsoft.com/office/powerpoint/2010/main" val="245019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The flu can also result in hospitalization and death – </a:t>
            </a:r>
            <a:r>
              <a:rPr lang="en-US" sz="1800" dirty="0">
                <a:solidFill>
                  <a:srgbClr val="000000"/>
                </a:solidFill>
                <a:effectLst/>
                <a:highlight>
                  <a:srgbClr val="FFFF00"/>
                </a:highlight>
                <a:latin typeface="Leelawadee UI" panose="020B0502040204020203" pitchFamily="34" charset="-34"/>
                <a:ea typeface="Times New Roman" panose="02020603050405020304" pitchFamily="18" charset="0"/>
                <a:cs typeface="Times New Roman" panose="02020603050405020304" pitchFamily="18" charset="0"/>
              </a:rPr>
              <a:t>especially for those most vulnerable, like people with certain medical conditions and Elders.</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dirty="0"/>
              <a:t>In this quote, Tam Lutz, a Lummi Nation Tribal Elder, shares her thoughts. She says “my great grandma lost multiple children to the flu. Before we had the flu shot, it was common for people to get very sick or die from the flu.”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cs typeface="Calibri"/>
              </a:rPr>
              <a:t>Note to presenter: Take this opportunity to share your own story related to the dangers of flu if you have one.</a:t>
            </a:r>
          </a:p>
        </p:txBody>
      </p:sp>
      <p:sp>
        <p:nvSpPr>
          <p:cNvPr id="4" name="Slide Number Placeholder 3"/>
          <p:cNvSpPr>
            <a:spLocks noGrp="1"/>
          </p:cNvSpPr>
          <p:nvPr>
            <p:ph type="sldNum" sz="quarter" idx="5"/>
          </p:nvPr>
        </p:nvSpPr>
        <p:spPr/>
        <p:txBody>
          <a:bodyPr/>
          <a:lstStyle/>
          <a:p>
            <a:fld id="{79E0684B-F51D-4A79-BBBA-5894A4739215}" type="slidenum">
              <a:rPr lang="en-US" smtClean="0"/>
              <a:t>6</a:t>
            </a:fld>
            <a:endParaRPr lang="en-US"/>
          </a:p>
        </p:txBody>
      </p:sp>
    </p:spTree>
    <p:extLst>
      <p:ext uri="{BB962C8B-B14F-4D97-AF65-F5344CB8AC3E}">
        <p14:creationId xmlns:p14="http://schemas.microsoft.com/office/powerpoint/2010/main" val="245528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40" baseline="0" dirty="0">
                <a:effectLst/>
                <a:latin typeface="Leelawadee UI" panose="020B0502040204020203" pitchFamily="34" charset="-34"/>
                <a:ea typeface="Calibri" panose="020F0502020204030204" pitchFamily="34" charset="0"/>
                <a:cs typeface="Times New Roman" panose="02020603050405020304" pitchFamily="18" charset="0"/>
              </a:rPr>
              <a:t>Our ancestors faced many serious illnesses, like the flu, and some died from these. Flu can still be very serious today. However, these days, we are fortunate to have access to vaccines that can help us protect ourselves, our families, and our communities. Everyone 6 months and older needs to get vaccinated against the flu – including young, healthy people. </a:t>
            </a: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Pregnant people can also safely get vaccinated against flu at any time during pregnancy.</a:t>
            </a:r>
            <a:r>
              <a:rPr lang="en-US" sz="1940" b="0" i="0" baseline="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 </a:t>
            </a:r>
            <a:r>
              <a:rPr lang="en-US" sz="2000" b="0" i="0" dirty="0">
                <a:solidFill>
                  <a:srgbClr val="000000"/>
                </a:solidFill>
                <a:effectLst/>
                <a:latin typeface="Calibri" panose="020F0502020204030204" pitchFamily="34" charset="0"/>
              </a:rPr>
              <a:t>When everyone who is able gets vaccinated, it makes it less likely that healthy people spread the flu to those that are more vulnerable.</a:t>
            </a:r>
            <a:endParaRPr lang="en-US" sz="20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4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7</a:t>
            </a:fld>
            <a:endParaRPr lang="en-US"/>
          </a:p>
        </p:txBody>
      </p:sp>
    </p:spTree>
    <p:extLst>
      <p:ext uri="{BB962C8B-B14F-4D97-AF65-F5344CB8AC3E}">
        <p14:creationId xmlns:p14="http://schemas.microsoft.com/office/powerpoint/2010/main" val="82243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exactly does the flu spread?</a:t>
            </a:r>
          </a:p>
        </p:txBody>
      </p:sp>
      <p:sp>
        <p:nvSpPr>
          <p:cNvPr id="4" name="Slide Number Placeholder 3"/>
          <p:cNvSpPr>
            <a:spLocks noGrp="1"/>
          </p:cNvSpPr>
          <p:nvPr>
            <p:ph type="sldNum" sz="quarter" idx="5"/>
          </p:nvPr>
        </p:nvSpPr>
        <p:spPr/>
        <p:txBody>
          <a:bodyPr/>
          <a:lstStyle/>
          <a:p>
            <a:fld id="{79E0684B-F51D-4A79-BBBA-5894A4739215}" type="slidenum">
              <a:rPr lang="en-US" smtClean="0"/>
              <a:t>8</a:t>
            </a:fld>
            <a:endParaRPr lang="en-US"/>
          </a:p>
        </p:txBody>
      </p:sp>
    </p:spTree>
    <p:extLst>
      <p:ext uri="{BB962C8B-B14F-4D97-AF65-F5344CB8AC3E}">
        <p14:creationId xmlns:p14="http://schemas.microsoft.com/office/powerpoint/2010/main" val="354547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flu is spread in two ways: through droplets in the air and droplets on surfaces. When you breathe in droplets in the air, you may get sick with the flu. When you touch something that has flu droplets on it, like a doorknob or light switch, then you touch your eyes, nose, or mouth, you can also get sick.</a:t>
            </a:r>
          </a:p>
        </p:txBody>
      </p:sp>
      <p:sp>
        <p:nvSpPr>
          <p:cNvPr id="4" name="Slide Number Placeholder 3"/>
          <p:cNvSpPr>
            <a:spLocks noGrp="1"/>
          </p:cNvSpPr>
          <p:nvPr>
            <p:ph type="sldNum" sz="quarter" idx="5"/>
          </p:nvPr>
        </p:nvSpPr>
        <p:spPr/>
        <p:txBody>
          <a:bodyPr/>
          <a:lstStyle/>
          <a:p>
            <a:fld id="{79E0684B-F51D-4A79-BBBA-5894A4739215}" type="slidenum">
              <a:rPr lang="en-US" smtClean="0"/>
              <a:t>9</a:t>
            </a:fld>
            <a:endParaRPr lang="en-US"/>
          </a:p>
        </p:txBody>
      </p:sp>
    </p:spTree>
    <p:extLst>
      <p:ext uri="{BB962C8B-B14F-4D97-AF65-F5344CB8AC3E}">
        <p14:creationId xmlns:p14="http://schemas.microsoft.com/office/powerpoint/2010/main" val="290601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422822" y="4155039"/>
            <a:ext cx="8625016" cy="1331361"/>
          </a:xfrm>
        </p:spPr>
        <p:txBody>
          <a:bodyPr anchor="ctr">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422822" y="5486401"/>
            <a:ext cx="8625016" cy="877330"/>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87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12B-2906-61E5-21F3-4E58406B1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CDB9B-EB2B-06C9-A082-37BF213D3814}"/>
              </a:ext>
            </a:extLst>
          </p:cNvPr>
          <p:cNvSpPr>
            <a:spLocks noGrp="1"/>
          </p:cNvSpPr>
          <p:nvPr>
            <p:ph type="pic" idx="1"/>
          </p:nvPr>
        </p:nvSpPr>
        <p:spPr>
          <a:xfrm>
            <a:off x="5183188" y="501651"/>
            <a:ext cx="6172200" cy="535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3E7DB-03BC-192B-C6DF-A98C6F668F84}"/>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D10F21-71B2-22ED-6FF5-CA258636D49E}"/>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6" name="Footer Placeholder 5">
            <a:extLst>
              <a:ext uri="{FF2B5EF4-FFF2-40B4-BE49-F238E27FC236}">
                <a16:creationId xmlns:a16="http://schemas.microsoft.com/office/drawing/2014/main" id="{3217B196-AF13-0F66-B02B-F5C4B4EC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CB16A-2E28-9124-56AD-16025478EAD7}"/>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1380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06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373395" y="3429000"/>
            <a:ext cx="8723870" cy="1748481"/>
          </a:xfrm>
        </p:spPr>
        <p:txBody>
          <a:bodyPr anchor="ctr">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768810" y="5451154"/>
            <a:ext cx="8122509" cy="125856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14953"/>
            <a:ext cx="10515600" cy="1600993"/>
          </a:xfrm>
        </p:spPr>
        <p:txBody>
          <a:bodyPr anchor="ctr">
            <a:normAutofit/>
          </a:bodyPr>
          <a:lstStyle>
            <a:lvl1pPr algn="ctr">
              <a:defRPr lang="en-US" sz="5400" dirty="0"/>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64228"/>
            <a:ext cx="10515600" cy="984034"/>
          </a:xfrm>
          <a:effectLst/>
        </p:spPr>
        <p:txBody>
          <a:bodyPr/>
          <a:lstStyle>
            <a:lvl1pPr marL="0" indent="0" algn="ctr">
              <a:buNone/>
              <a:defRPr lang="en-US" dirty="0" smtClean="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111422" y="5991225"/>
            <a:ext cx="2743200" cy="365125"/>
          </a:xfrm>
        </p:spPr>
        <p:txBody>
          <a:bodyPr/>
          <a:lstStyle>
            <a:lvl1pPr>
              <a:defRPr>
                <a:solidFill>
                  <a:schemeClr val="accent6"/>
                </a:solidFill>
              </a:defRPr>
            </a:lvl1pPr>
          </a:lstStyle>
          <a:p>
            <a:fld id="{5F6D0DCC-B565-C64A-887A-04E40DF29A7D}" type="datetimeFigureOut">
              <a:rPr lang="en-US" smtClean="0"/>
              <a:pPr/>
              <a:t>1/25/2023</a:t>
            </a:fld>
            <a:endParaRPr lang="en-US" dirty="0"/>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91717" y="5991225"/>
            <a:ext cx="4114800" cy="365125"/>
          </a:xfrm>
        </p:spPr>
        <p:txBody>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43612" y="5991224"/>
            <a:ext cx="2743200" cy="365125"/>
          </a:xfrm>
        </p:spPr>
        <p:txBody>
          <a:bodyPr/>
          <a:lstStyle>
            <a:lvl1pPr>
              <a:defRPr>
                <a:solidFill>
                  <a:schemeClr val="accent6"/>
                </a:solidFill>
              </a:defRPr>
            </a:lvl1pPr>
          </a:lstStyle>
          <a:p>
            <a:fld id="{F876D883-D878-E849-A51A-02C5132AF30F}" type="slidenum">
              <a:rPr lang="en-US" smtClean="0"/>
              <a:pPr/>
              <a:t>‹#›</a:t>
            </a:fld>
            <a:endParaRPr lang="en-US" dirty="0"/>
          </a:p>
        </p:txBody>
      </p:sp>
    </p:spTree>
    <p:extLst>
      <p:ext uri="{BB962C8B-B14F-4D97-AF65-F5344CB8AC3E}">
        <p14:creationId xmlns:p14="http://schemas.microsoft.com/office/powerpoint/2010/main" val="321455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71351"/>
            <a:ext cx="10515600" cy="1705233"/>
          </a:xfrm>
        </p:spPr>
        <p:txBody>
          <a:bodyPr anchor="ctr">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76585"/>
            <a:ext cx="10515600" cy="815546"/>
          </a:xfrm>
        </p:spPr>
        <p:txBody>
          <a:bodyPr/>
          <a:lstStyle>
            <a:lvl1pPr marL="0" indent="0" algn="ctr">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082760" y="5991225"/>
            <a:ext cx="2743200" cy="365125"/>
          </a:xfrm>
        </p:spPr>
        <p:txBody>
          <a:bodyPr/>
          <a:lstStyle>
            <a:lvl1pPr>
              <a:defRPr>
                <a:solidFill>
                  <a:schemeClr val="accent6"/>
                </a:solidFill>
              </a:defRPr>
            </a:lvl1pPr>
          </a:lstStyle>
          <a:p>
            <a:fld id="{5F6D0DCC-B565-C64A-887A-04E40DF29A7D}" type="datetimeFigureOut">
              <a:rPr lang="en-US" smtClean="0"/>
              <a:pPr/>
              <a:t>1/25/2023</a:t>
            </a:fld>
            <a:endParaRPr lang="en-US"/>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63055" y="5991225"/>
            <a:ext cx="4114800" cy="365125"/>
          </a:xfrm>
        </p:spPr>
        <p:txBody>
          <a:bodyPr/>
          <a:lstStyle>
            <a:lvl1pPr>
              <a:defRPr>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14950" y="5991224"/>
            <a:ext cx="2743200" cy="365125"/>
          </a:xfrm>
        </p:spPr>
        <p:txBody>
          <a:bodyPr/>
          <a:lstStyle>
            <a:lvl1pPr>
              <a:defRPr>
                <a:solidFill>
                  <a:schemeClr val="accent6"/>
                </a:solidFill>
              </a:defRPr>
            </a:lvl1pPr>
          </a:lstStyle>
          <a:p>
            <a:fld id="{F876D883-D878-E849-A51A-02C5132AF30F}" type="slidenum">
              <a:rPr lang="en-US" smtClean="0"/>
              <a:pPr/>
              <a:t>‹#›</a:t>
            </a:fld>
            <a:endParaRPr lang="en-US"/>
          </a:p>
        </p:txBody>
      </p:sp>
    </p:spTree>
    <p:extLst>
      <p:ext uri="{BB962C8B-B14F-4D97-AF65-F5344CB8AC3E}">
        <p14:creationId xmlns:p14="http://schemas.microsoft.com/office/powerpoint/2010/main" val="4252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060-8AEF-E6E4-ED7A-5EAFAC1100F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CF654A-A0E9-7C45-190D-D220E387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A332-ED41-3EBC-F149-CEAB8EB554AD}"/>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5" name="Footer Placeholder 4">
            <a:extLst>
              <a:ext uri="{FF2B5EF4-FFF2-40B4-BE49-F238E27FC236}">
                <a16:creationId xmlns:a16="http://schemas.microsoft.com/office/drawing/2014/main" id="{D69AE448-40DB-DD57-5075-44FDDAE1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4941-47C6-8772-2611-B61CB9A7790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5726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8AC-30F0-7557-8EBD-CADF010C8C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35D9F-8BC3-E6D2-3D12-446301A65787}"/>
              </a:ext>
            </a:extLst>
          </p:cNvPr>
          <p:cNvSpPr>
            <a:spLocks noGrp="1"/>
          </p:cNvSpPr>
          <p:nvPr>
            <p:ph sz="half" idx="1"/>
          </p:nvPr>
        </p:nvSpPr>
        <p:spPr>
          <a:xfrm>
            <a:off x="469557" y="1825625"/>
            <a:ext cx="5550243" cy="389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5E8A-1DE4-7687-E152-DE26BC26A208}"/>
              </a:ext>
            </a:extLst>
          </p:cNvPr>
          <p:cNvSpPr>
            <a:spLocks noGrp="1"/>
          </p:cNvSpPr>
          <p:nvPr>
            <p:ph sz="half" idx="2"/>
          </p:nvPr>
        </p:nvSpPr>
        <p:spPr>
          <a:xfrm>
            <a:off x="6172199" y="1825625"/>
            <a:ext cx="5550243" cy="3895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BA0D33-1699-DEB1-0137-A4E7F3B3FC2B}"/>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6" name="Footer Placeholder 5">
            <a:extLst>
              <a:ext uri="{FF2B5EF4-FFF2-40B4-BE49-F238E27FC236}">
                <a16:creationId xmlns:a16="http://schemas.microsoft.com/office/drawing/2014/main" id="{E0A922E9-5526-3AF2-FFE2-D67C385A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48C2B-0D35-3DEF-F1D8-BF38CE1C8C6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333511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C9D-7B92-9764-7362-6E0DE8CB5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56599-B8E0-3635-CEE4-68C9580ED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CD353-6F6D-118C-7099-3D02FF0E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808-4789-5CB6-255B-BC3EA4E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8D465-761C-E51F-3FA6-85F01CE8A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606F8-E1AA-A643-610D-1AAD64408195}"/>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8" name="Footer Placeholder 7">
            <a:extLst>
              <a:ext uri="{FF2B5EF4-FFF2-40B4-BE49-F238E27FC236}">
                <a16:creationId xmlns:a16="http://schemas.microsoft.com/office/drawing/2014/main" id="{03839679-55DD-91DA-85E7-121C6E9A8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ECB07-B25F-C82B-76C5-6C69365B3DFD}"/>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09478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73F-E0C9-72AF-94DA-8F102C713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1CDAA-19CE-67DF-E3D1-C5ADF788694B}"/>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4" name="Footer Placeholder 3">
            <a:extLst>
              <a:ext uri="{FF2B5EF4-FFF2-40B4-BE49-F238E27FC236}">
                <a16:creationId xmlns:a16="http://schemas.microsoft.com/office/drawing/2014/main" id="{73F77077-6A27-FE33-6057-D8193E50D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0E70D-CF2C-B988-DCB7-138DCDE2DB9C}"/>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5456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2B4-A704-0896-328C-A87155FFB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3A88B-7CDD-5A92-EAAB-4CFB045F9A65}"/>
              </a:ext>
            </a:extLst>
          </p:cNvPr>
          <p:cNvSpPr>
            <a:spLocks noGrp="1"/>
          </p:cNvSpPr>
          <p:nvPr>
            <p:ph idx="1"/>
          </p:nvPr>
        </p:nvSpPr>
        <p:spPr>
          <a:xfrm>
            <a:off x="5183188" y="501651"/>
            <a:ext cx="6172200" cy="535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E17551-443F-56EB-CE05-D2ED1BCE0C7D}"/>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1E812E-6C63-5351-8F90-E8C97C01C827}"/>
              </a:ext>
            </a:extLst>
          </p:cNvPr>
          <p:cNvSpPr>
            <a:spLocks noGrp="1"/>
          </p:cNvSpPr>
          <p:nvPr>
            <p:ph type="dt" sz="half" idx="10"/>
          </p:nvPr>
        </p:nvSpPr>
        <p:spPr/>
        <p:txBody>
          <a:bodyPr/>
          <a:lstStyle/>
          <a:p>
            <a:fld id="{5F6D0DCC-B565-C64A-887A-04E40DF29A7D}" type="datetimeFigureOut">
              <a:rPr lang="en-US" smtClean="0"/>
              <a:t>1/25/2023</a:t>
            </a:fld>
            <a:endParaRPr lang="en-US"/>
          </a:p>
        </p:txBody>
      </p:sp>
      <p:sp>
        <p:nvSpPr>
          <p:cNvPr id="6" name="Footer Placeholder 5">
            <a:extLst>
              <a:ext uri="{FF2B5EF4-FFF2-40B4-BE49-F238E27FC236}">
                <a16:creationId xmlns:a16="http://schemas.microsoft.com/office/drawing/2014/main" id="{FD83DC67-6C60-DA3C-4EC5-5D321F517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1D76A-97DC-BF9C-0C30-409D0F1FAB7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2429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D5B7B-5416-46B7-9EA6-6B1976E3BFB9}"/>
              </a:ext>
            </a:extLst>
          </p:cNvPr>
          <p:cNvSpPr>
            <a:spLocks noGrp="1"/>
          </p:cNvSpPr>
          <p:nvPr>
            <p:ph type="title"/>
          </p:nvPr>
        </p:nvSpPr>
        <p:spPr>
          <a:xfrm>
            <a:off x="469557" y="365125"/>
            <a:ext cx="113064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57B155-14E3-5516-A153-5A7B296448E3}"/>
              </a:ext>
            </a:extLst>
          </p:cNvPr>
          <p:cNvSpPr>
            <a:spLocks noGrp="1"/>
          </p:cNvSpPr>
          <p:nvPr>
            <p:ph type="body" idx="1"/>
          </p:nvPr>
        </p:nvSpPr>
        <p:spPr>
          <a:xfrm>
            <a:off x="469557" y="1825625"/>
            <a:ext cx="11306431" cy="3883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88BBF5-9A9F-9C56-5E00-3DA6EF3E833D}"/>
              </a:ext>
            </a:extLst>
          </p:cNvPr>
          <p:cNvSpPr>
            <a:spLocks noGrp="1"/>
          </p:cNvSpPr>
          <p:nvPr>
            <p:ph type="dt" sz="half" idx="2"/>
          </p:nvPr>
        </p:nvSpPr>
        <p:spPr>
          <a:xfrm>
            <a:off x="1700598" y="599122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0DCC-B565-C64A-887A-04E40DF29A7D}" type="datetimeFigureOut">
              <a:rPr lang="en-US" smtClean="0"/>
              <a:t>1/25/2023</a:t>
            </a:fld>
            <a:endParaRPr lang="en-US"/>
          </a:p>
        </p:txBody>
      </p:sp>
      <p:sp>
        <p:nvSpPr>
          <p:cNvPr id="5" name="Footer Placeholder 4">
            <a:extLst>
              <a:ext uri="{FF2B5EF4-FFF2-40B4-BE49-F238E27FC236}">
                <a16:creationId xmlns:a16="http://schemas.microsoft.com/office/drawing/2014/main" id="{05D3EFA5-1033-14F0-9C80-FD2FFA59489C}"/>
              </a:ext>
            </a:extLst>
          </p:cNvPr>
          <p:cNvSpPr>
            <a:spLocks noGrp="1"/>
          </p:cNvSpPr>
          <p:nvPr>
            <p:ph type="ftr" sz="quarter" idx="3"/>
          </p:nvPr>
        </p:nvSpPr>
        <p:spPr>
          <a:xfrm>
            <a:off x="4680893" y="599122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D7D11-8946-2DCF-BB7D-531CE5A67CE8}"/>
              </a:ext>
            </a:extLst>
          </p:cNvPr>
          <p:cNvSpPr>
            <a:spLocks noGrp="1"/>
          </p:cNvSpPr>
          <p:nvPr>
            <p:ph type="sldNum" sz="quarter" idx="4"/>
          </p:nvPr>
        </p:nvSpPr>
        <p:spPr>
          <a:xfrm>
            <a:off x="9032788" y="59912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D883-D878-E849-A51A-02C5132AF30F}" type="slidenum">
              <a:rPr lang="en-US" smtClean="0"/>
              <a:t>‹#›</a:t>
            </a:fld>
            <a:endParaRPr lang="en-US"/>
          </a:p>
        </p:txBody>
      </p:sp>
    </p:spTree>
    <p:extLst>
      <p:ext uri="{BB962C8B-B14F-4D97-AF65-F5344CB8AC3E}">
        <p14:creationId xmlns:p14="http://schemas.microsoft.com/office/powerpoint/2010/main" val="1772404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4" r:id="rId8"/>
    <p:sldLayoutId id="2147483656" r:id="rId9"/>
    <p:sldLayoutId id="2147483657"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DF45-DDBD-1384-0F0E-475912D9C769}"/>
              </a:ext>
            </a:extLst>
          </p:cNvPr>
          <p:cNvSpPr>
            <a:spLocks noGrp="1"/>
          </p:cNvSpPr>
          <p:nvPr>
            <p:ph type="ctrTitle"/>
          </p:nvPr>
        </p:nvSpPr>
        <p:spPr>
          <a:xfrm>
            <a:off x="3368741" y="4538170"/>
            <a:ext cx="8625016" cy="1331361"/>
          </a:xfrm>
        </p:spPr>
        <p:txBody>
          <a:bodyPr anchor="ctr">
            <a:noAutofit/>
          </a:bodyPr>
          <a:lstStyle/>
          <a:p>
            <a:pPr>
              <a:lnSpc>
                <a:spcPct val="100000"/>
              </a:lnSpc>
            </a:pPr>
            <a:r>
              <a:rPr lang="en-US" dirty="0">
                <a:latin typeface="Century Gothic"/>
              </a:rPr>
              <a:t>Protecting Yourself, </a:t>
            </a:r>
            <a:br>
              <a:rPr lang="en-US" dirty="0"/>
            </a:br>
            <a:r>
              <a:rPr lang="en-US" dirty="0">
                <a:latin typeface="Century Gothic"/>
              </a:rPr>
              <a:t>Your Family, and </a:t>
            </a:r>
            <a:br>
              <a:rPr lang="en-US" dirty="0"/>
            </a:br>
            <a:r>
              <a:rPr lang="en-US" dirty="0">
                <a:latin typeface="Century Gothic"/>
              </a:rPr>
              <a:t>Your Community From Flu</a:t>
            </a:r>
          </a:p>
        </p:txBody>
      </p:sp>
    </p:spTree>
    <p:extLst>
      <p:ext uri="{BB962C8B-B14F-4D97-AF65-F5344CB8AC3E}">
        <p14:creationId xmlns:p14="http://schemas.microsoft.com/office/powerpoint/2010/main" val="21610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Protecting Yourself From Flu</a:t>
            </a:r>
          </a:p>
        </p:txBody>
      </p:sp>
      <p:sp>
        <p:nvSpPr>
          <p:cNvPr id="16" name="TextBox 15">
            <a:extLst>
              <a:ext uri="{FF2B5EF4-FFF2-40B4-BE49-F238E27FC236}">
                <a16:creationId xmlns:a16="http://schemas.microsoft.com/office/drawing/2014/main" id="{602DC27D-394F-5EE2-5ED5-5059D38CB9F4}"/>
              </a:ext>
            </a:extLst>
          </p:cNvPr>
          <p:cNvSpPr txBox="1"/>
          <p:nvPr/>
        </p:nvSpPr>
        <p:spPr>
          <a:xfrm>
            <a:off x="1064514" y="3525918"/>
            <a:ext cx="2149050" cy="369332"/>
          </a:xfrm>
          <a:prstGeom prst="rect">
            <a:avLst/>
          </a:prstGeom>
          <a:noFill/>
        </p:spPr>
        <p:txBody>
          <a:bodyPr wrap="square" rtlCol="0">
            <a:spAutoFit/>
          </a:bodyPr>
          <a:lstStyle/>
          <a:p>
            <a:r>
              <a:rPr lang="en-US" b="1" dirty="0">
                <a:solidFill>
                  <a:schemeClr val="accent5"/>
                </a:solidFill>
              </a:rPr>
              <a:t>Wash your hands</a:t>
            </a:r>
          </a:p>
        </p:txBody>
      </p:sp>
      <p:sp>
        <p:nvSpPr>
          <p:cNvPr id="17" name="TextBox 16">
            <a:extLst>
              <a:ext uri="{FF2B5EF4-FFF2-40B4-BE49-F238E27FC236}">
                <a16:creationId xmlns:a16="http://schemas.microsoft.com/office/drawing/2014/main" id="{5757D9AF-6CFD-809C-5A8D-E8823E781E18}"/>
              </a:ext>
            </a:extLst>
          </p:cNvPr>
          <p:cNvSpPr txBox="1"/>
          <p:nvPr/>
        </p:nvSpPr>
        <p:spPr>
          <a:xfrm>
            <a:off x="4952855" y="3505705"/>
            <a:ext cx="2963905" cy="369332"/>
          </a:xfrm>
          <a:prstGeom prst="rect">
            <a:avLst/>
          </a:prstGeom>
          <a:noFill/>
        </p:spPr>
        <p:txBody>
          <a:bodyPr wrap="square" rtlCol="0">
            <a:spAutoFit/>
          </a:bodyPr>
          <a:lstStyle/>
          <a:p>
            <a:r>
              <a:rPr lang="en-US" b="1" dirty="0">
                <a:solidFill>
                  <a:schemeClr val="accent5"/>
                </a:solidFill>
              </a:rPr>
              <a:t>Wear your mask</a:t>
            </a:r>
          </a:p>
        </p:txBody>
      </p:sp>
      <p:sp>
        <p:nvSpPr>
          <p:cNvPr id="19" name="TextBox 18">
            <a:extLst>
              <a:ext uri="{FF2B5EF4-FFF2-40B4-BE49-F238E27FC236}">
                <a16:creationId xmlns:a16="http://schemas.microsoft.com/office/drawing/2014/main" id="{1CBBBA72-8B6C-F90E-E423-5120BD942EA0}"/>
              </a:ext>
            </a:extLst>
          </p:cNvPr>
          <p:cNvSpPr txBox="1"/>
          <p:nvPr/>
        </p:nvSpPr>
        <p:spPr>
          <a:xfrm>
            <a:off x="8602791" y="3529780"/>
            <a:ext cx="6094070" cy="369332"/>
          </a:xfrm>
          <a:prstGeom prst="rect">
            <a:avLst/>
          </a:prstGeom>
          <a:noFill/>
        </p:spPr>
        <p:txBody>
          <a:bodyPr wrap="square">
            <a:spAutoFit/>
          </a:bodyPr>
          <a:lstStyle/>
          <a:p>
            <a:r>
              <a:rPr lang="en-US" b="1" dirty="0">
                <a:solidFill>
                  <a:schemeClr val="accent5"/>
                </a:solidFill>
              </a:rPr>
              <a:t>Sanitize your hands</a:t>
            </a:r>
          </a:p>
        </p:txBody>
      </p:sp>
      <p:pic>
        <p:nvPicPr>
          <p:cNvPr id="3" name="Picture 2">
            <a:extLst>
              <a:ext uri="{FF2B5EF4-FFF2-40B4-BE49-F238E27FC236}">
                <a16:creationId xmlns:a16="http://schemas.microsoft.com/office/drawing/2014/main" id="{20D2207B-CB2E-9F46-1D13-8E7F9D36C4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53247" y="1076041"/>
            <a:ext cx="2926080" cy="2926080"/>
          </a:xfrm>
          <a:prstGeom prst="rect">
            <a:avLst/>
          </a:prstGeom>
        </p:spPr>
      </p:pic>
      <p:pic>
        <p:nvPicPr>
          <p:cNvPr id="7" name="Picture 6">
            <a:extLst>
              <a:ext uri="{FF2B5EF4-FFF2-40B4-BE49-F238E27FC236}">
                <a16:creationId xmlns:a16="http://schemas.microsoft.com/office/drawing/2014/main" id="{979C5A76-E6BB-FADC-BEA5-BCDFE94922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471702" y="1076041"/>
            <a:ext cx="2926080" cy="2926080"/>
          </a:xfrm>
          <a:prstGeom prst="rect">
            <a:avLst/>
          </a:prstGeom>
        </p:spPr>
      </p:pic>
      <p:pic>
        <p:nvPicPr>
          <p:cNvPr id="9" name="Picture 8">
            <a:extLst>
              <a:ext uri="{FF2B5EF4-FFF2-40B4-BE49-F238E27FC236}">
                <a16:creationId xmlns:a16="http://schemas.microsoft.com/office/drawing/2014/main" id="{EB380C8C-B6BF-80DF-12A1-0062249A19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190157" y="1076041"/>
            <a:ext cx="2926080" cy="2926080"/>
          </a:xfrm>
          <a:prstGeom prst="rect">
            <a:avLst/>
          </a:prstGeom>
        </p:spPr>
      </p:pic>
      <p:pic>
        <p:nvPicPr>
          <p:cNvPr id="11" name="Picture 10">
            <a:extLst>
              <a:ext uri="{FF2B5EF4-FFF2-40B4-BE49-F238E27FC236}">
                <a16:creationId xmlns:a16="http://schemas.microsoft.com/office/drawing/2014/main" id="{6176995F-ABF3-C6BC-7918-2357E38B3A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465527" y="3500364"/>
            <a:ext cx="2926080" cy="2926080"/>
          </a:xfrm>
          <a:prstGeom prst="rect">
            <a:avLst/>
          </a:prstGeom>
        </p:spPr>
      </p:pic>
      <p:pic>
        <p:nvPicPr>
          <p:cNvPr id="13" name="Picture 12">
            <a:extLst>
              <a:ext uri="{FF2B5EF4-FFF2-40B4-BE49-F238E27FC236}">
                <a16:creationId xmlns:a16="http://schemas.microsoft.com/office/drawing/2014/main" id="{7B055777-1CF5-277A-805B-DE4ED33CBD0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2963" y1="43333" x2="42500" y2="58889"/>
                        <a14:foregroundMark x1="42593" y1="64815" x2="42593" y2="63148"/>
                        <a14:foregroundMark x1="54259" y1="57222" x2="60185" y2="57407"/>
                        <a14:foregroundMark x1="51944" y1="53519" x2="58981" y2="57685"/>
                        <a14:foregroundMark x1="58981" y1="57685" x2="61204" y2="58241"/>
                        <a14:foregroundMark x1="61574" y1="54352" x2="54259" y2="59444"/>
                        <a14:foregroundMark x1="54259" y1="59444" x2="53426" y2="59444"/>
                      </a14:backgroundRemoval>
                    </a14:imgEffect>
                  </a14:imgLayer>
                </a14:imgProps>
              </a:ext>
            </a:extLst>
          </a:blip>
          <a:stretch>
            <a:fillRect/>
          </a:stretch>
        </p:blipFill>
        <p:spPr>
          <a:xfrm>
            <a:off x="6415895" y="3500364"/>
            <a:ext cx="2926080" cy="2926080"/>
          </a:xfrm>
          <a:prstGeom prst="rect">
            <a:avLst/>
          </a:prstGeom>
        </p:spPr>
      </p:pic>
      <p:grpSp>
        <p:nvGrpSpPr>
          <p:cNvPr id="8" name="Group 7">
            <a:extLst>
              <a:ext uri="{FF2B5EF4-FFF2-40B4-BE49-F238E27FC236}">
                <a16:creationId xmlns:a16="http://schemas.microsoft.com/office/drawing/2014/main" id="{C28ED64F-1C8E-C8C3-9699-6B5618DE6A42}"/>
              </a:ext>
            </a:extLst>
          </p:cNvPr>
          <p:cNvGrpSpPr/>
          <p:nvPr/>
        </p:nvGrpSpPr>
        <p:grpSpPr>
          <a:xfrm>
            <a:off x="2709940" y="5975795"/>
            <a:ext cx="6449604" cy="369332"/>
            <a:chOff x="2762601" y="5975795"/>
            <a:chExt cx="6449604" cy="369332"/>
          </a:xfrm>
        </p:grpSpPr>
        <p:sp>
          <p:nvSpPr>
            <p:cNvPr id="20" name="TextBox 19">
              <a:extLst>
                <a:ext uri="{FF2B5EF4-FFF2-40B4-BE49-F238E27FC236}">
                  <a16:creationId xmlns:a16="http://schemas.microsoft.com/office/drawing/2014/main" id="{9547715F-361F-3EC4-22E0-81BF91AA9308}"/>
                </a:ext>
              </a:extLst>
            </p:cNvPr>
            <p:cNvSpPr txBox="1"/>
            <p:nvPr/>
          </p:nvSpPr>
          <p:spPr>
            <a:xfrm>
              <a:off x="2762601" y="5975795"/>
              <a:ext cx="2963905" cy="369332"/>
            </a:xfrm>
            <a:prstGeom prst="rect">
              <a:avLst/>
            </a:prstGeom>
            <a:noFill/>
          </p:spPr>
          <p:txBody>
            <a:bodyPr wrap="square" rtlCol="0">
              <a:spAutoFit/>
            </a:bodyPr>
            <a:lstStyle/>
            <a:p>
              <a:r>
                <a:rPr lang="en-US" b="1" dirty="0">
                  <a:solidFill>
                    <a:schemeClr val="accent5"/>
                  </a:solidFill>
                </a:rPr>
                <a:t>Keep your distance</a:t>
              </a:r>
            </a:p>
          </p:txBody>
        </p:sp>
        <p:sp>
          <p:nvSpPr>
            <p:cNvPr id="22" name="TextBox 21">
              <a:extLst>
                <a:ext uri="{FF2B5EF4-FFF2-40B4-BE49-F238E27FC236}">
                  <a16:creationId xmlns:a16="http://schemas.microsoft.com/office/drawing/2014/main" id="{37828494-B283-7999-73A3-48169A71F1DF}"/>
                </a:ext>
              </a:extLst>
            </p:cNvPr>
            <p:cNvSpPr txBox="1"/>
            <p:nvPr/>
          </p:nvSpPr>
          <p:spPr>
            <a:xfrm>
              <a:off x="6538949" y="5975795"/>
              <a:ext cx="2673256" cy="369332"/>
            </a:xfrm>
            <a:prstGeom prst="rect">
              <a:avLst/>
            </a:prstGeom>
            <a:noFill/>
          </p:spPr>
          <p:txBody>
            <a:bodyPr wrap="square">
              <a:spAutoFit/>
            </a:bodyPr>
            <a:lstStyle/>
            <a:p>
              <a:pPr lvl="1"/>
              <a:r>
                <a:rPr lang="en-US" b="1" dirty="0">
                  <a:solidFill>
                    <a:schemeClr val="accent5"/>
                  </a:solidFill>
                </a:rPr>
                <a:t>Get vaccinated</a:t>
              </a:r>
            </a:p>
          </p:txBody>
        </p:sp>
      </p:grpSp>
    </p:spTree>
    <p:extLst>
      <p:ext uri="{BB962C8B-B14F-4D97-AF65-F5344CB8AC3E}">
        <p14:creationId xmlns:p14="http://schemas.microsoft.com/office/powerpoint/2010/main" val="345063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How Flu Vaccines Work</a:t>
            </a:r>
          </a:p>
        </p:txBody>
      </p:sp>
    </p:spTree>
    <p:extLst>
      <p:ext uri="{BB962C8B-B14F-4D97-AF65-F5344CB8AC3E}">
        <p14:creationId xmlns:p14="http://schemas.microsoft.com/office/powerpoint/2010/main" val="207273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How Flu Vaccines Work</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10517757"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We all have warrior cells that protect us from illnesses</a:t>
            </a:r>
          </a:p>
          <a:p>
            <a:pPr marL="571500" indent="-571500">
              <a:buFont typeface="Arial" panose="020B0604020202020204" pitchFamily="34" charset="0"/>
              <a:buChar char="•"/>
            </a:pPr>
            <a:endParaRPr lang="en-US" sz="1600" dirty="0"/>
          </a:p>
          <a:p>
            <a:pPr marL="457200" indent="-457200">
              <a:buFont typeface="Arial" panose="020B0604020202020204" pitchFamily="34" charset="0"/>
              <a:buChar char="•"/>
            </a:pPr>
            <a:r>
              <a:rPr lang="en-US" sz="3600" dirty="0">
                <a:solidFill>
                  <a:srgbClr val="002060"/>
                </a:solidFill>
              </a:rPr>
              <a:t>The flu vaccine tells our warrior cells how to recognize and fight flu </a:t>
            </a:r>
          </a:p>
          <a:p>
            <a:endParaRPr lang="en-US" sz="3600" dirty="0">
              <a:solidFill>
                <a:srgbClr val="002060"/>
              </a:solidFill>
            </a:endParaRPr>
          </a:p>
          <a:p>
            <a:endParaRPr lang="en-US" sz="3600" dirty="0"/>
          </a:p>
          <a:p>
            <a:pPr marL="571500" indent="-5715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1802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Vaccines Work Naturally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6717" y="1690688"/>
            <a:ext cx="7398031" cy="3686088"/>
          </a:xfrm>
        </p:spPr>
        <p:txBody>
          <a:bodyPr vert="horz" lIns="91440" tIns="45720" rIns="91440" bIns="45720" rtlCol="0" anchor="t">
            <a:normAutofit lnSpcReduction="10000"/>
          </a:bodyPr>
          <a:lstStyle/>
          <a:p>
            <a:pPr marL="571500" indent="-571500">
              <a:buFont typeface="Arial" panose="020B0604020202020204" pitchFamily="34" charset="0"/>
              <a:buChar char="•"/>
            </a:pPr>
            <a:r>
              <a:rPr lang="en-US" sz="3600" dirty="0">
                <a:solidFill>
                  <a:srgbClr val="002060"/>
                </a:solidFill>
              </a:rPr>
              <a:t>Flu vaccines contain natural ingredients – including sugars and proteins</a:t>
            </a:r>
          </a:p>
          <a:p>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Flu vaccine ingredients leave your body after they provide instructions to your warrior cells </a:t>
            </a:r>
          </a:p>
          <a:p>
            <a:endParaRPr lang="en-US" dirty="0">
              <a:solidFill>
                <a:srgbClr val="002060"/>
              </a:solidFill>
            </a:endParaRPr>
          </a:p>
        </p:txBody>
      </p:sp>
      <p:pic>
        <p:nvPicPr>
          <p:cNvPr id="2" name="Picture 1">
            <a:extLst>
              <a:ext uri="{FF2B5EF4-FFF2-40B4-BE49-F238E27FC236}">
                <a16:creationId xmlns:a16="http://schemas.microsoft.com/office/drawing/2014/main" id="{2CC4727D-D6FD-BF2F-D5E6-CD388FC83A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4" b="89869" l="10000" r="91039">
                        <a14:foregroundMark x1="25394" y1="26056" x2="29221" y2="66229"/>
                        <a14:foregroundMark x1="23113" y1="22197" x2="21558" y2="18386"/>
                        <a14:foregroundMark x1="23749" y1="23756" x2="23394" y2="22886"/>
                        <a14:foregroundMark x1="24340" y1="25205" x2="24008" y2="24392"/>
                        <a14:foregroundMark x1="25844" y1="28893" x2="25027" y2="26889"/>
                        <a14:foregroundMark x1="34935" y1="39400" x2="46104" y2="53659"/>
                        <a14:foregroundMark x1="46104" y1="53659" x2="43636" y2="70919"/>
                        <a14:foregroundMark x1="43636" y1="70919" x2="35455" y2="78799"/>
                        <a14:foregroundMark x1="35455" y1="78799" x2="25714" y2="65854"/>
                        <a14:foregroundMark x1="25714" y1="65854" x2="22338" y2="47280"/>
                        <a14:foregroundMark x1="21429" y1="49719" x2="16753" y2="81801"/>
                        <a14:foregroundMark x1="44675" y1="36773" x2="49481" y2="36398"/>
                        <a14:foregroundMark x1="36883" y1="33396" x2="42857" y2="36398"/>
                        <a14:foregroundMark x1="46104" y1="21951" x2="54935" y2="32645"/>
                        <a14:foregroundMark x1="54935" y1="32645" x2="57143" y2="48593"/>
                        <a14:foregroundMark x1="57143" y1="48593" x2="55584" y2="64353"/>
                        <a14:foregroundMark x1="55584" y1="64353" x2="48831" y2="72795"/>
                        <a14:foregroundMark x1="51818" y1="20638" x2="58052" y2="27580"/>
                        <a14:foregroundMark x1="62857" y1="79925" x2="64935" y2="82552"/>
                        <a14:foregroundMark x1="89091" y1="69418" x2="89610" y2="67542"/>
                        <a14:foregroundMark x1="89481" y1="70544" x2="91039" y2="69794"/>
                        <a14:backgroundMark x1="25974" y1="24203" x2="24935" y2="25141"/>
                        <a14:backgroundMark x1="24286" y1="25328" x2="25714" y2="25328"/>
                        <a14:backgroundMark x1="24416" y1="24203" x2="24286" y2="24578"/>
                      </a14:backgroundRemoval>
                    </a14:imgEffect>
                  </a14:imgLayer>
                </a14:imgProps>
              </a:ext>
            </a:extLst>
          </a:blip>
          <a:stretch>
            <a:fillRect/>
          </a:stretch>
        </p:blipFill>
        <p:spPr>
          <a:xfrm>
            <a:off x="7585430" y="2566546"/>
            <a:ext cx="5283216" cy="3657083"/>
          </a:xfrm>
          <a:prstGeom prst="rect">
            <a:avLst/>
          </a:prstGeom>
        </p:spPr>
      </p:pic>
      <p:sp>
        <p:nvSpPr>
          <p:cNvPr id="6" name="TextBox 5">
            <a:extLst>
              <a:ext uri="{FF2B5EF4-FFF2-40B4-BE49-F238E27FC236}">
                <a16:creationId xmlns:a16="http://schemas.microsoft.com/office/drawing/2014/main" id="{AE4FE9C9-E737-357F-F2E2-E347D824153A}"/>
              </a:ext>
            </a:extLst>
          </p:cNvPr>
          <p:cNvSpPr txBox="1"/>
          <p:nvPr/>
        </p:nvSpPr>
        <p:spPr>
          <a:xfrm>
            <a:off x="8224520" y="5883302"/>
            <a:ext cx="6345936" cy="369332"/>
          </a:xfrm>
          <a:prstGeom prst="rect">
            <a:avLst/>
          </a:prstGeom>
          <a:noFill/>
        </p:spPr>
        <p:txBody>
          <a:bodyPr wrap="square">
            <a:spAutoFit/>
          </a:bodyPr>
          <a:lstStyle/>
          <a:p>
            <a:r>
              <a:rPr lang="en-US" dirty="0">
                <a:solidFill>
                  <a:schemeClr val="bg1">
                    <a:lumMod val="50000"/>
                  </a:schemeClr>
                </a:solidFill>
              </a:rPr>
              <a:t>Source: Cleveland Clinic</a:t>
            </a:r>
          </a:p>
        </p:txBody>
      </p:sp>
    </p:spTree>
    <p:extLst>
      <p:ext uri="{BB962C8B-B14F-4D97-AF65-F5344CB8AC3E}">
        <p14:creationId xmlns:p14="http://schemas.microsoft.com/office/powerpoint/2010/main" val="214626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Flu Vaccines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501712" cy="3895553"/>
          </a:xfrm>
        </p:spPr>
        <p:txBody>
          <a:bodyPr>
            <a:noAutofit/>
          </a:bodyPr>
          <a:lstStyle/>
          <a:p>
            <a:pPr marL="457200" indent="-457200">
              <a:buFont typeface="Arial" panose="020B0604020202020204" pitchFamily="34" charset="0"/>
              <a:buChar char="•"/>
            </a:pPr>
            <a:r>
              <a:rPr lang="en-US" sz="3600" dirty="0">
                <a:solidFill>
                  <a:srgbClr val="002060"/>
                </a:solidFill>
              </a:rPr>
              <a:t>Make it less likely you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Reduce the seriousness of illness if you do get sick</a:t>
            </a:r>
          </a:p>
          <a:p>
            <a:pPr marL="571500" indent="-5715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Protect our communities</a:t>
            </a:r>
          </a:p>
        </p:txBody>
      </p:sp>
      <p:pic>
        <p:nvPicPr>
          <p:cNvPr id="3" name="Picture 2">
            <a:extLst>
              <a:ext uri="{FF2B5EF4-FFF2-40B4-BE49-F238E27FC236}">
                <a16:creationId xmlns:a16="http://schemas.microsoft.com/office/drawing/2014/main" id="{D98CCCF2-0C4D-1EA7-5D8B-D6D2801658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9417" l="2122" r="98752">
                        <a14:foregroundMark x1="18227" y1="32333" x2="21848" y2="23000"/>
                        <a14:foregroundMark x1="21848" y1="23000" x2="35705" y2="25000"/>
                        <a14:foregroundMark x1="35705" y1="25000" x2="35705" y2="26583"/>
                        <a14:foregroundMark x1="71536" y1="47000" x2="63795" y2="36417"/>
                        <a14:foregroundMark x1="63795" y1="36417" x2="61049" y2="26500"/>
                        <a14:foregroundMark x1="61049" y1="26500" x2="76654" y2="21750"/>
                        <a14:foregroundMark x1="76654" y1="21750" x2="84769" y2="30833"/>
                        <a14:foregroundMark x1="84769" y1="30833" x2="85518" y2="33583"/>
                        <a14:foregroundMark x1="75780" y1="52917" x2="84769" y2="46583"/>
                        <a14:foregroundMark x1="84769" y1="46583" x2="85268" y2="38417"/>
                        <a14:foregroundMark x1="95381" y1="40750" x2="99001" y2="50333"/>
                        <a14:foregroundMark x1="99001" y1="50333" x2="95755" y2="51250"/>
                        <a14:foregroundMark x1="95381" y1="98333" x2="42697" y2="90583"/>
                        <a14:foregroundMark x1="42697" y1="90583" x2="28589" y2="86000"/>
                        <a14:foregroundMark x1="28589" y1="86000" x2="15980" y2="76417"/>
                        <a14:foregroundMark x1="15980" y1="76417" x2="12235" y2="68083"/>
                        <a14:foregroundMark x1="12235" y1="68083" x2="12235" y2="65833"/>
                        <a14:foregroundMark x1="73908" y1="54500" x2="23970" y2="65000"/>
                        <a14:foregroundMark x1="23970" y1="65000" x2="23471" y2="65000"/>
                        <a14:foregroundMark x1="34831" y1="42333" x2="24969" y2="62750"/>
                        <a14:foregroundMark x1="24969" y1="62750" x2="40574" y2="69167"/>
                        <a14:foregroundMark x1="40574" y1="69167" x2="43321" y2="69583"/>
                        <a14:foregroundMark x1="12235" y1="46417" x2="17853" y2="99000"/>
                        <a14:foregroundMark x1="17853" y1="99000" x2="30836" y2="99417"/>
                        <a14:foregroundMark x1="16230" y1="88167" x2="4869" y2="76167"/>
                        <a14:foregroundMark x1="4869" y1="76167" x2="3995" y2="56583"/>
                        <a14:foregroundMark x1="3995" y1="56583" x2="10612" y2="48667"/>
                        <a14:foregroundMark x1="10612" y1="48667" x2="11486" y2="48250"/>
                        <a14:foregroundMark x1="6617" y1="90333" x2="20350" y2="95667"/>
                        <a14:foregroundMark x1="20350" y1="95667" x2="39700" y2="93083"/>
                        <a14:foregroundMark x1="39700" y1="93083" x2="46816" y2="85833"/>
                        <a14:foregroundMark x1="46816" y1="85833" x2="55056" y2="56917"/>
                        <a14:foregroundMark x1="56554" y1="63333" x2="71411" y2="62667"/>
                        <a14:foregroundMark x1="71411" y1="62667" x2="72784" y2="62000"/>
                        <a14:foregroundMark x1="80025" y1="61750" x2="66792" y2="70333"/>
                        <a14:foregroundMark x1="66792" y1="70333" x2="72784" y2="65833"/>
                        <a14:foregroundMark x1="67915" y1="69833" x2="54182" y2="72833"/>
                        <a14:foregroundMark x1="54182" y1="72833" x2="54182" y2="72833"/>
                        <a14:foregroundMark x1="2122" y1="95167" x2="11860" y2="98667"/>
                        <a14:foregroundMark x1="21099" y1="74167" x2="46442" y2="50583"/>
                        <a14:foregroundMark x1="46442" y1="50583" x2="48939" y2="44000"/>
                        <a14:foregroundMark x1="22722" y1="37000" x2="17104" y2="40750"/>
                        <a14:foregroundMark x1="31211" y1="23750" x2="43196" y2="29833"/>
                        <a14:foregroundMark x1="43196" y1="29833" x2="43321" y2="39417"/>
                        <a14:foregroundMark x1="71161" y1="35333" x2="64295" y2="22750"/>
                        <a14:foregroundMark x1="50562" y1="54500" x2="52934" y2="48000"/>
                        <a14:foregroundMark x1="3745" y1="76000" x2="3745" y2="88417"/>
                        <a14:foregroundMark x1="56554" y1="54250" x2="61798" y2="53917"/>
                        <a14:foregroundMark x1="56554" y1="51750" x2="55431" y2="56333"/>
                        <a14:foregroundMark x1="25343" y1="21750" x2="38951" y2="24833"/>
                        <a14:foregroundMark x1="38951" y1="24833" x2="39700" y2="26000"/>
                        <a14:foregroundMark x1="40449" y1="36833" x2="43945" y2="42583"/>
                        <a14:foregroundMark x1="40449" y1="38250" x2="42072" y2="42000"/>
                        <a14:backgroundMark x1="5243" y1="42167" x2="375" y2="49583"/>
                        <a14:backgroundMark x1="125" y1="50500" x2="125" y2="53667"/>
                        <a14:backgroundMark x1="0" y1="96750" x2="3371" y2="99833"/>
                      </a14:backgroundRemoval>
                    </a14:imgEffect>
                  </a14:imgLayer>
                </a14:imgProps>
              </a:ext>
            </a:extLst>
          </a:blip>
          <a:stretch>
            <a:fillRect/>
          </a:stretch>
        </p:blipFill>
        <p:spPr>
          <a:xfrm>
            <a:off x="8616701" y="1136622"/>
            <a:ext cx="3575299" cy="5356253"/>
          </a:xfrm>
          <a:prstGeom prst="rect">
            <a:avLst/>
          </a:prstGeom>
        </p:spPr>
      </p:pic>
    </p:spTree>
    <p:extLst>
      <p:ext uri="{BB962C8B-B14F-4D97-AF65-F5344CB8AC3E}">
        <p14:creationId xmlns:p14="http://schemas.microsoft.com/office/powerpoint/2010/main" val="289650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Why Do I Need to Get the Flu Shot Every Year? </a:t>
            </a:r>
          </a:p>
        </p:txBody>
      </p:sp>
    </p:spTree>
    <p:extLst>
      <p:ext uri="{BB962C8B-B14F-4D97-AF65-F5344CB8AC3E}">
        <p14:creationId xmlns:p14="http://schemas.microsoft.com/office/powerpoint/2010/main" val="29743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is a Trickster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8" y="1690688"/>
            <a:ext cx="7206023" cy="3895553"/>
          </a:xfrm>
        </p:spPr>
        <p:txBody>
          <a:bodyPr vert="horz" lIns="91440" tIns="45720" rIns="91440" bIns="45720" rtlCol="0" anchor="t">
            <a:noAutofit/>
          </a:bodyPr>
          <a:lstStyle/>
          <a:p>
            <a:pPr marL="571500" indent="-571500">
              <a:buFont typeface="Arial" panose="020B0604020202020204" pitchFamily="34" charset="0"/>
              <a:buChar char="•"/>
            </a:pPr>
            <a:r>
              <a:rPr lang="en-US" sz="3600" dirty="0">
                <a:solidFill>
                  <a:srgbClr val="002060"/>
                </a:solidFill>
              </a:rPr>
              <a:t>The flu is sneaky</a:t>
            </a:r>
          </a:p>
          <a:p>
            <a:pPr marL="571500" indent="-571500">
              <a:buFont typeface="Arial" panose="020B0604020202020204" pitchFamily="34" charset="0"/>
              <a:buChar char="•"/>
            </a:pPr>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Flu changes how it looks each year to fool your body </a:t>
            </a:r>
          </a:p>
          <a:p>
            <a:endParaRPr lang="en-US" sz="1600" dirty="0">
              <a:solidFill>
                <a:srgbClr val="002060"/>
              </a:solidFill>
            </a:endParaRPr>
          </a:p>
          <a:p>
            <a:pPr marL="571500" indent="-571500">
              <a:buFont typeface="Arial" panose="020B0604020202020204" pitchFamily="34" charset="0"/>
              <a:buChar char="•"/>
            </a:pPr>
            <a:endParaRPr lang="en-US" sz="3600" dirty="0">
              <a:solidFill>
                <a:srgbClr val="002060"/>
              </a:solidFill>
            </a:endParaRPr>
          </a:p>
        </p:txBody>
      </p:sp>
    </p:spTree>
    <p:extLst>
      <p:ext uri="{BB962C8B-B14F-4D97-AF65-F5344CB8AC3E}">
        <p14:creationId xmlns:p14="http://schemas.microsoft.com/office/powerpoint/2010/main" val="338452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939849" y="2533135"/>
            <a:ext cx="10312302" cy="1325563"/>
          </a:xfrm>
        </p:spPr>
        <p:txBody>
          <a:bodyPr>
            <a:noAutofit/>
          </a:bodyPr>
          <a:lstStyle/>
          <a:p>
            <a:pPr algn="ctr"/>
            <a:r>
              <a:rPr lang="en-US" sz="5400" dirty="0">
                <a:solidFill>
                  <a:schemeClr val="accent1"/>
                </a:solidFill>
                <a:latin typeface="Century Gothic"/>
              </a:rPr>
              <a:t>We need to get a flu shot </a:t>
            </a:r>
            <a:r>
              <a:rPr lang="en-US" sz="5400" u="sng" dirty="0">
                <a:solidFill>
                  <a:schemeClr val="accent2"/>
                </a:solidFill>
                <a:latin typeface="Century Gothic"/>
              </a:rPr>
              <a:t>every year</a:t>
            </a:r>
            <a:r>
              <a:rPr lang="en-US" sz="5400" dirty="0">
                <a:solidFill>
                  <a:schemeClr val="accent1"/>
                </a:solidFill>
                <a:latin typeface="Century Gothic"/>
              </a:rPr>
              <a:t>, so our body is up to date on how to recognize and fight the flu</a:t>
            </a:r>
          </a:p>
        </p:txBody>
      </p:sp>
    </p:spTree>
    <p:extLst>
      <p:ext uri="{BB962C8B-B14F-4D97-AF65-F5344CB8AC3E}">
        <p14:creationId xmlns:p14="http://schemas.microsoft.com/office/powerpoint/2010/main" val="85153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Flu Vaccine Safety</a:t>
            </a:r>
          </a:p>
        </p:txBody>
      </p:sp>
    </p:spTree>
    <p:extLst>
      <p:ext uri="{BB962C8B-B14F-4D97-AF65-F5344CB8AC3E}">
        <p14:creationId xmlns:p14="http://schemas.microsoft.com/office/powerpoint/2010/main" val="146717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Safety Stats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3245224" y="1956254"/>
            <a:ext cx="8530763"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shot has been around for 50+ years </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Millions have safely received it– including American Indian and Alaska Native people</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9" name="Picture 8">
            <a:extLst>
              <a:ext uri="{FF2B5EF4-FFF2-40B4-BE49-F238E27FC236}">
                <a16:creationId xmlns:a16="http://schemas.microsoft.com/office/drawing/2014/main" id="{DA26C4DA-516C-F701-E704-31A9DD557EB9}"/>
              </a:ext>
            </a:extLst>
          </p:cNvPr>
          <p:cNvPicPr>
            <a:picLocks noChangeAspect="1"/>
          </p:cNvPicPr>
          <p:nvPr/>
        </p:nvPicPr>
        <p:blipFill>
          <a:blip r:embed="rId3"/>
          <a:stretch>
            <a:fillRect/>
          </a:stretch>
        </p:blipFill>
        <p:spPr>
          <a:xfrm>
            <a:off x="0" y="1006193"/>
            <a:ext cx="3907590" cy="5851807"/>
          </a:xfrm>
          <a:prstGeom prst="rect">
            <a:avLst/>
          </a:prstGeom>
        </p:spPr>
      </p:pic>
    </p:spTree>
    <p:extLst>
      <p:ext uri="{BB962C8B-B14F-4D97-AF65-F5344CB8AC3E}">
        <p14:creationId xmlns:p14="http://schemas.microsoft.com/office/powerpoint/2010/main" val="158255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12718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Vaccines are Tested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194758" cy="3531629"/>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goes through several rounds of testing</a:t>
            </a:r>
          </a:p>
          <a:p>
            <a:pPr marL="457200" indent="-457200">
              <a:buFont typeface="Arial" panose="020B0604020202020204" pitchFamily="34" charset="0"/>
              <a:buChar char="•"/>
            </a:pPr>
            <a:endParaRPr lang="en-US" sz="1600" dirty="0">
              <a:solidFill>
                <a:schemeClr val="accent5"/>
              </a:solidFill>
            </a:endParaRPr>
          </a:p>
          <a:p>
            <a:pPr marL="457200" indent="-457200">
              <a:buChar char="•"/>
            </a:pPr>
            <a:r>
              <a:rPr lang="en-US" sz="3600" dirty="0">
                <a:solidFill>
                  <a:srgbClr val="002060"/>
                </a:solidFill>
              </a:rPr>
              <a:t>Testing helps us learn about side effects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351093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latin typeface="Century Gothic"/>
              </a:rPr>
              <a:t>Flu Vaccine Approval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8190348" cy="3895553"/>
          </a:xfrm>
        </p:spPr>
        <p:txBody>
          <a:bodyPr vert="horz" lIns="91440" tIns="45720" rIns="91440" bIns="45720" rtlCol="0" anchor="t">
            <a:normAutofit/>
          </a:bodyPr>
          <a:lstStyle/>
          <a:p>
            <a:pPr>
              <a:lnSpc>
                <a:spcPct val="100000"/>
              </a:lnSpc>
            </a:pPr>
            <a:r>
              <a:rPr lang="en-US" sz="3600" b="1" dirty="0">
                <a:solidFill>
                  <a:srgbClr val="002060"/>
                </a:solidFill>
              </a:rPr>
              <a:t>Flu vaccines are approved after:</a:t>
            </a:r>
          </a:p>
          <a:p>
            <a:pPr marL="457200" indent="-457200">
              <a:buFont typeface="Arial" panose="020B0604020202020204" pitchFamily="34" charset="0"/>
              <a:buChar char="•"/>
            </a:pPr>
            <a:r>
              <a:rPr lang="en-US" sz="3600" dirty="0">
                <a:solidFill>
                  <a:schemeClr val="accent5"/>
                </a:solidFill>
              </a:rPr>
              <a:t>They are proven to be safe and effective </a:t>
            </a:r>
          </a:p>
          <a:p>
            <a:pPr marL="457200" indent="-457200">
              <a:buFont typeface="Arial" panose="020B0604020202020204" pitchFamily="34" charset="0"/>
              <a:buChar char="•"/>
            </a:pPr>
            <a:endParaRPr lang="en-US" sz="1600" dirty="0">
              <a:solidFill>
                <a:schemeClr val="accent5"/>
              </a:solidFill>
            </a:endParaRPr>
          </a:p>
          <a:p>
            <a:pPr marL="457200" indent="-457200">
              <a:buFont typeface="Arial" panose="020B0604020202020204" pitchFamily="34" charset="0"/>
              <a:buChar char="•"/>
            </a:pPr>
            <a:r>
              <a:rPr lang="en-US" sz="3600" dirty="0">
                <a:solidFill>
                  <a:schemeClr val="accent5"/>
                </a:solidFill>
              </a:rPr>
              <a:t>Common side effects are shown to be mild</a:t>
            </a:r>
          </a:p>
          <a:p>
            <a:pPr marL="457200" indent="-457200">
              <a:buChar char="•"/>
            </a:pPr>
            <a:endParaRPr lang="en-US" dirty="0">
              <a:solidFill>
                <a:srgbClr val="002060"/>
              </a:solidFill>
            </a:endParaRPr>
          </a:p>
        </p:txBody>
      </p:sp>
    </p:spTree>
    <p:extLst>
      <p:ext uri="{BB962C8B-B14F-4D97-AF65-F5344CB8AC3E}">
        <p14:creationId xmlns:p14="http://schemas.microsoft.com/office/powerpoint/2010/main" val="159180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365125"/>
            <a:ext cx="11874843" cy="1325563"/>
          </a:xfrm>
        </p:spPr>
        <p:txBody>
          <a:bodyPr>
            <a:normAutofit/>
          </a:bodyPr>
          <a:lstStyle/>
          <a:p>
            <a:r>
              <a:rPr lang="en-US" sz="5400" dirty="0">
                <a:solidFill>
                  <a:schemeClr val="accent1"/>
                </a:solidFill>
              </a:rPr>
              <a:t>Flu Vaccines are Monitored </a:t>
            </a:r>
            <a:endParaRPr lang="en-US" sz="5400" i="1"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7616607"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chemeClr val="accent5"/>
                </a:solidFill>
              </a:rPr>
              <a:t>Everyday people share how the vaccine made them feel</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chemeClr val="accent5"/>
                </a:solidFill>
              </a:rPr>
              <a:t>Monitoring helps to quickly identify any vaccine risks and take action</a:t>
            </a:r>
          </a:p>
          <a:p>
            <a:pPr marL="457200" indent="-4572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235460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fontScale="90000"/>
          </a:bodyPr>
          <a:lstStyle/>
          <a:p>
            <a:r>
              <a:rPr lang="en-US" sz="7300" dirty="0"/>
              <a:t>Flu Vaccine Side Effects </a:t>
            </a:r>
            <a:endParaRPr lang="en-US" sz="6600" dirty="0"/>
          </a:p>
        </p:txBody>
      </p:sp>
    </p:spTree>
    <p:extLst>
      <p:ext uri="{BB962C8B-B14F-4D97-AF65-F5344CB8AC3E}">
        <p14:creationId xmlns:p14="http://schemas.microsoft.com/office/powerpoint/2010/main" val="296697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Vaccine Side Effects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6"/>
            <a:ext cx="11539563" cy="64863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Common side effects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2609198"/>
            <a:ext cx="11047751" cy="2673159"/>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Soreness, redness, and swelling where you got the shot </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Headache</a:t>
            </a:r>
          </a:p>
          <a:p>
            <a:pPr marL="1143000" lvl="1" indent="-457200">
              <a:lnSpc>
                <a:spcPct val="120000"/>
              </a:lnSpc>
            </a:pPr>
            <a:r>
              <a:rPr lang="en-US" sz="9000" dirty="0">
                <a:solidFill>
                  <a:schemeClr val="accent5"/>
                </a:solidFill>
              </a:rPr>
              <a:t>Muscle aches</a:t>
            </a:r>
          </a:p>
          <a:p>
            <a:endParaRPr lang="en-US" dirty="0">
              <a:solidFill>
                <a:srgbClr val="002060"/>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39980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Flu Vaccine Side Effects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00185" y="1726747"/>
            <a:ext cx="8471243" cy="3895553"/>
          </a:xfrm>
        </p:spPr>
        <p:txBody>
          <a:bodyPr vert="horz" lIns="91440" tIns="45720" rIns="91440" bIns="45720" rtlCol="0" anchor="t">
            <a:normAutofit/>
          </a:bodyPr>
          <a:lstStyle/>
          <a:p>
            <a:pPr marL="571500" indent="-571500">
              <a:buFont typeface="Arial" panose="020B0604020202020204" pitchFamily="34" charset="0"/>
              <a:buChar char="•"/>
            </a:pPr>
            <a:r>
              <a:rPr lang="en-US" sz="3600" dirty="0">
                <a:solidFill>
                  <a:srgbClr val="002060"/>
                </a:solidFill>
              </a:rPr>
              <a:t>Typically go away in a few days</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Are a sign your warrior cells are preparing to see and fight flu  </a:t>
            </a: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9" name="Picture 8">
            <a:extLst>
              <a:ext uri="{FF2B5EF4-FFF2-40B4-BE49-F238E27FC236}">
                <a16:creationId xmlns:a16="http://schemas.microsoft.com/office/drawing/2014/main" id="{AF0780EE-2F43-499F-228F-F2E9F01303F2}"/>
              </a:ext>
            </a:extLst>
          </p:cNvPr>
          <p:cNvPicPr>
            <a:picLocks noChangeAspect="1"/>
          </p:cNvPicPr>
          <p:nvPr/>
        </p:nvPicPr>
        <p:blipFill>
          <a:blip r:embed="rId3"/>
          <a:stretch>
            <a:fillRect/>
          </a:stretch>
        </p:blipFill>
        <p:spPr>
          <a:xfrm>
            <a:off x="7333128" y="3058258"/>
            <a:ext cx="5151925" cy="3434617"/>
          </a:xfrm>
          <a:prstGeom prst="rect">
            <a:avLst/>
          </a:prstGeom>
        </p:spPr>
      </p:pic>
    </p:spTree>
    <p:extLst>
      <p:ext uri="{BB962C8B-B14F-4D97-AF65-F5344CB8AC3E}">
        <p14:creationId xmlns:p14="http://schemas.microsoft.com/office/powerpoint/2010/main" val="47773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Autofit/>
          </a:bodyPr>
          <a:lstStyle/>
          <a:p>
            <a:r>
              <a:rPr lang="en-US" sz="5400" dirty="0">
                <a:solidFill>
                  <a:schemeClr val="accent1"/>
                </a:solidFill>
              </a:rPr>
              <a:t>Side Effects Are Not “Sickness”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14700" y="1796596"/>
            <a:ext cx="7482553" cy="389555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solidFill>
                  <a:srgbClr val="002060"/>
                </a:solidFill>
              </a:rPr>
              <a:t>The flu vaccine </a:t>
            </a:r>
            <a:r>
              <a:rPr lang="en-US" sz="3600" b="1" dirty="0">
                <a:solidFill>
                  <a:srgbClr val="002060"/>
                </a:solidFill>
              </a:rPr>
              <a:t>does not </a:t>
            </a:r>
            <a:r>
              <a:rPr lang="en-US" sz="3600" dirty="0">
                <a:solidFill>
                  <a:srgbClr val="002060"/>
                </a:solidFill>
              </a:rPr>
              <a:t>make you sick</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The vaccine strengthens your warrior cells by helping them see and fight the flu</a:t>
            </a:r>
          </a:p>
          <a:p>
            <a:pPr marL="457200" indent="-457200">
              <a:buFont typeface="Arial" panose="020B0604020202020204" pitchFamily="34" charset="0"/>
              <a:buChar char="•"/>
            </a:pPr>
            <a:endParaRPr lang="en-US" sz="3600" dirty="0">
              <a:solidFill>
                <a:srgbClr val="002060"/>
              </a:solidFill>
            </a:endParaRPr>
          </a:p>
          <a:p>
            <a:pPr marL="457200" indent="-457200">
              <a:buFont typeface="Arial" panose="020B0604020202020204" pitchFamily="34" charset="0"/>
              <a:buChar char="•"/>
            </a:pPr>
            <a:endParaRPr lang="en-US" sz="1600" dirty="0">
              <a:solidFill>
                <a:srgbClr val="002060"/>
              </a:solidFill>
            </a:endParaRPr>
          </a:p>
          <a:p>
            <a:pPr lvl="1" indent="0">
              <a:buNone/>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6A6AFB2-F3A4-3F64-7A2C-258CD46E1EF3}"/>
              </a:ext>
            </a:extLst>
          </p:cNvPr>
          <p:cNvPicPr>
            <a:picLocks noChangeAspect="1"/>
          </p:cNvPicPr>
          <p:nvPr/>
        </p:nvPicPr>
        <p:blipFill rotWithShape="1">
          <a:blip r:embed="rId3"/>
          <a:srcRect l="30901" r="23123" b="3294"/>
          <a:stretch/>
        </p:blipFill>
        <p:spPr>
          <a:xfrm>
            <a:off x="8229600" y="901629"/>
            <a:ext cx="3962400" cy="5556364"/>
          </a:xfrm>
          <a:prstGeom prst="rect">
            <a:avLst/>
          </a:prstGeom>
        </p:spPr>
      </p:pic>
    </p:spTree>
    <p:extLst>
      <p:ext uri="{BB962C8B-B14F-4D97-AF65-F5344CB8AC3E}">
        <p14:creationId xmlns:p14="http://schemas.microsoft.com/office/powerpoint/2010/main" val="239775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Serious Side Effects Are Rare </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6" y="1825625"/>
            <a:ext cx="11539563" cy="1130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If you experience anything beyond common side effects, please get medical attention</a:t>
            </a:r>
          </a:p>
          <a:p>
            <a:endParaRPr lang="en-US" sz="1600" dirty="0">
              <a:solidFill>
                <a:srgbClr val="002060"/>
              </a:solidFill>
            </a:endParaRPr>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258680" y="2843221"/>
            <a:ext cx="11047751" cy="3224206"/>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4">
            <a:extLst>
              <a:ext uri="{FF2B5EF4-FFF2-40B4-BE49-F238E27FC236}">
                <a16:creationId xmlns:a16="http://schemas.microsoft.com/office/drawing/2014/main" id="{B081F9B9-3840-5DCC-50FB-7C0376D0ACAA}"/>
              </a:ext>
            </a:extLst>
          </p:cNvPr>
          <p:cNvSpPr txBox="1">
            <a:spLocks/>
          </p:cNvSpPr>
          <p:nvPr/>
        </p:nvSpPr>
        <p:spPr>
          <a:xfrm>
            <a:off x="521871" y="3259913"/>
            <a:ext cx="10784560" cy="2171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solidFill>
                  <a:srgbClr val="002060"/>
                </a:solidFill>
              </a:rPr>
              <a:t>Report your experience to the Vaccine Adverse Event Reporting System (VAERS)-  www.VAERS.hhs.gov</a:t>
            </a:r>
          </a:p>
          <a:p>
            <a:endParaRPr lang="en-US" sz="3600" dirty="0">
              <a:solidFill>
                <a:srgbClr val="002060"/>
              </a:solidFill>
            </a:endParaRPr>
          </a:p>
        </p:txBody>
      </p:sp>
    </p:spTree>
    <p:extLst>
      <p:ext uri="{BB962C8B-B14F-4D97-AF65-F5344CB8AC3E}">
        <p14:creationId xmlns:p14="http://schemas.microsoft.com/office/powerpoint/2010/main" val="403214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Getting Vaccinated</a:t>
            </a:r>
          </a:p>
        </p:txBody>
      </p:sp>
    </p:spTree>
    <p:extLst>
      <p:ext uri="{BB962C8B-B14F-4D97-AF65-F5344CB8AC3E}">
        <p14:creationId xmlns:p14="http://schemas.microsoft.com/office/powerpoint/2010/main" val="72743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How to Get Vaccinated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333784" cy="428830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600" dirty="0">
                <a:solidFill>
                  <a:srgbClr val="002060"/>
                </a:solidFill>
              </a:rPr>
              <a:t>Contact your local Tribal clinic or IHS facility</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Visit a local pharmacy or clinic</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Contact your state health department</a:t>
            </a:r>
          </a:p>
          <a:p>
            <a:pPr marL="457200" indent="-457200">
              <a:buFont typeface="Arial" panose="020B0604020202020204" pitchFamily="34" charset="0"/>
              <a:buChar char="•"/>
            </a:pPr>
            <a:endParaRPr lang="en-US" sz="1700" dirty="0">
              <a:solidFill>
                <a:srgbClr val="002060"/>
              </a:solidFill>
            </a:endParaRPr>
          </a:p>
          <a:p>
            <a:pPr marL="457200" indent="-457200">
              <a:buFont typeface="Arial" panose="020B0604020202020204" pitchFamily="34" charset="0"/>
              <a:buChar char="•"/>
            </a:pPr>
            <a:r>
              <a:rPr lang="en-US" sz="3600" dirty="0">
                <a:solidFill>
                  <a:srgbClr val="002060"/>
                </a:solidFill>
              </a:rPr>
              <a:t>Check local news outlets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2" name="Picture 1">
            <a:extLst>
              <a:ext uri="{FF2B5EF4-FFF2-40B4-BE49-F238E27FC236}">
                <a16:creationId xmlns:a16="http://schemas.microsoft.com/office/drawing/2014/main" id="{92D24C52-188C-B97F-555A-6251F56293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41" b="94818" l="684" r="96680">
                        <a14:foregroundMark x1="6934" y1="66947" x2="24512" y2="78151"/>
                        <a14:foregroundMark x1="24512" y1="78151" x2="95996" y2="67507"/>
                        <a14:foregroundMark x1="95996" y1="67507" x2="96680" y2="53501"/>
                        <a14:foregroundMark x1="96680" y1="53501" x2="91602" y2="35714"/>
                        <a14:foregroundMark x1="1660" y1="62325" x2="24023" y2="67087"/>
                        <a14:foregroundMark x1="24023" y1="67087" x2="17773" y2="76891"/>
                        <a14:foregroundMark x1="17773" y1="76891" x2="7520" y2="82073"/>
                        <a14:foregroundMark x1="7520" y1="82073" x2="2344" y2="82073"/>
                        <a14:foregroundMark x1="4004" y1="89776" x2="39355" y2="79692"/>
                        <a14:foregroundMark x1="39355" y1="79692" x2="72363" y2="84454"/>
                        <a14:foregroundMark x1="72363" y1="84454" x2="75879" y2="89356"/>
                        <a14:foregroundMark x1="75879" y1="89356" x2="83105" y2="89076"/>
                        <a14:foregroundMark x1="83105" y1="89076" x2="88281" y2="83473"/>
                        <a14:foregroundMark x1="88281" y1="83473" x2="90430" y2="17087"/>
                        <a14:foregroundMark x1="90430" y1="17087" x2="92773" y2="13866"/>
                        <a14:foregroundMark x1="85547" y1="14986" x2="82031" y2="21989"/>
                        <a14:foregroundMark x1="82031" y1="21989" x2="77832" y2="38936"/>
                        <a14:foregroundMark x1="77832" y1="38936" x2="82129" y2="64846"/>
                        <a14:foregroundMark x1="82129" y1="64846" x2="61621" y2="58543"/>
                        <a14:foregroundMark x1="61621" y1="58543" x2="58496" y2="51541"/>
                        <a14:foregroundMark x1="55762" y1="57423" x2="64160" y2="35994"/>
                        <a14:foregroundMark x1="64160" y1="35994" x2="66992" y2="33053"/>
                        <a14:foregroundMark x1="82910" y1="11905" x2="90527" y2="3641"/>
                        <a14:foregroundMark x1="90527" y1="3641" x2="94043" y2="9524"/>
                        <a14:foregroundMark x1="94043" y1="9524" x2="94824" y2="20588"/>
                        <a14:foregroundMark x1="84668" y1="37955" x2="99512" y2="33473"/>
                        <a14:foregroundMark x1="99512" y1="33473" x2="98047" y2="5322"/>
                        <a14:foregroundMark x1="98047" y1="5322" x2="92969" y2="1821"/>
                        <a14:foregroundMark x1="92969" y1="1821" x2="88086" y2="5042"/>
                        <a14:foregroundMark x1="88086" y1="5042" x2="89258" y2="1541"/>
                        <a14:foregroundMark x1="78027" y1="94818" x2="92773" y2="91737"/>
                        <a14:foregroundMark x1="684" y1="90616" x2="11719" y2="91036"/>
                        <a14:foregroundMark x1="11719" y1="91036" x2="13965" y2="92857"/>
                        <a14:foregroundMark x1="33008" y1="89776" x2="36816" y2="87815"/>
                        <a14:backgroundMark x1="1563" y1="46919" x2="17285" y2="44118"/>
                        <a14:backgroundMark x1="17285" y1="44118" x2="31152" y2="37255"/>
                        <a14:backgroundMark x1="31152" y1="37255" x2="38281" y2="36134"/>
                        <a14:backgroundMark x1="38281" y1="36134" x2="39844" y2="35154"/>
                      </a14:backgroundRemoval>
                    </a14:imgEffect>
                  </a14:imgLayer>
                </a14:imgProps>
              </a:ext>
            </a:extLst>
          </a:blip>
          <a:srcRect r="11326" b="6042"/>
          <a:stretch/>
        </p:blipFill>
        <p:spPr>
          <a:xfrm>
            <a:off x="7559514" y="3017266"/>
            <a:ext cx="4632486" cy="3629463"/>
          </a:xfrm>
          <a:prstGeom prst="rect">
            <a:avLst/>
          </a:prstGeom>
        </p:spPr>
      </p:pic>
    </p:spTree>
    <p:extLst>
      <p:ext uri="{BB962C8B-B14F-4D97-AF65-F5344CB8AC3E}">
        <p14:creationId xmlns:p14="http://schemas.microsoft.com/office/powerpoint/2010/main" val="256938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t>Presentation Overview</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738376" y="1690688"/>
            <a:ext cx="10772305" cy="3895553"/>
          </a:xfrm>
        </p:spPr>
        <p:txBody>
          <a:bodyPr vert="horz" lIns="91440" tIns="45720" rIns="91440" bIns="45720" rtlCol="0" anchor="t">
            <a:noAutofit/>
          </a:bodyPr>
          <a:lstStyle/>
          <a:p>
            <a:pPr marL="571500" indent="-571500">
              <a:buFont typeface="Arial" panose="020F0302020204030204"/>
              <a:buChar char="•"/>
            </a:pPr>
            <a:r>
              <a:rPr lang="en-US" sz="3600" dirty="0"/>
              <a:t>General flu information</a:t>
            </a:r>
            <a:endParaRPr lang="en-US" dirty="0"/>
          </a:p>
          <a:p>
            <a:pPr marL="571500" indent="-571500">
              <a:buFont typeface="Arial" panose="020F0302020204030204"/>
              <a:buChar char="•"/>
            </a:pPr>
            <a:r>
              <a:rPr lang="en-US" sz="3600" dirty="0"/>
              <a:t>How flu spreads</a:t>
            </a:r>
          </a:p>
          <a:p>
            <a:pPr marL="571500" indent="-571500">
              <a:buChar char="•"/>
            </a:pPr>
            <a:r>
              <a:rPr lang="en-US" sz="3600" dirty="0"/>
              <a:t>How flu vaccines work</a:t>
            </a:r>
          </a:p>
          <a:p>
            <a:pPr marL="571500" indent="-571500">
              <a:buChar char="•"/>
            </a:pPr>
            <a:r>
              <a:rPr lang="en-US" sz="3600" dirty="0"/>
              <a:t>Why you should get a flu vaccine each year</a:t>
            </a:r>
          </a:p>
          <a:p>
            <a:pPr marL="571500" indent="-571500">
              <a:buChar char="•"/>
            </a:pPr>
            <a:r>
              <a:rPr lang="en-US" sz="3600" dirty="0"/>
              <a:t>Vaccine side effects &amp; safety</a:t>
            </a:r>
          </a:p>
          <a:p>
            <a:pPr marL="571500" indent="-571500">
              <a:buChar char="•"/>
            </a:pPr>
            <a:r>
              <a:rPr lang="en-US" sz="3600" dirty="0"/>
              <a:t>Where to get vaccinated</a:t>
            </a:r>
          </a:p>
        </p:txBody>
      </p:sp>
    </p:spTree>
    <p:extLst>
      <p:ext uri="{BB962C8B-B14F-4D97-AF65-F5344CB8AC3E}">
        <p14:creationId xmlns:p14="http://schemas.microsoft.com/office/powerpoint/2010/main" val="404553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Finding Vaccine Locations</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6135779" cy="3895553"/>
          </a:xfrm>
        </p:spPr>
        <p:txBody>
          <a:bodyPr vert="horz" lIns="91440" tIns="45720" rIns="91440" bIns="45720" rtlCol="0" anchor="t">
            <a:normAutofit/>
          </a:bodyPr>
          <a:lstStyle/>
          <a:p>
            <a:pPr marL="571500" indent="-571500">
              <a:lnSpc>
                <a:spcPct val="100000"/>
              </a:lnSpc>
              <a:buChar char="•"/>
            </a:pPr>
            <a:r>
              <a:rPr lang="en-US" sz="3600" dirty="0">
                <a:solidFill>
                  <a:srgbClr val="002060"/>
                </a:solidFill>
              </a:rPr>
              <a:t>Visit Vaccines.gov</a:t>
            </a:r>
          </a:p>
          <a:p>
            <a:pPr marL="571500" indent="-571500">
              <a:lnSpc>
                <a:spcPct val="100000"/>
              </a:lnSpc>
              <a:buFont typeface="Arial" panose="020B0604020202020204" pitchFamily="34" charset="0"/>
              <a:buChar char="•"/>
            </a:pPr>
            <a:endParaRPr lang="en-US" sz="1600" dirty="0">
              <a:solidFill>
                <a:srgbClr val="002060"/>
              </a:solidFill>
            </a:endParaRPr>
          </a:p>
          <a:p>
            <a:pPr marL="571500" indent="-571500">
              <a:lnSpc>
                <a:spcPct val="100000"/>
              </a:lnSpc>
              <a:buFont typeface="Arial" panose="020B0604020202020204" pitchFamily="34" charset="0"/>
              <a:buChar char="•"/>
            </a:pPr>
            <a:r>
              <a:rPr lang="en-US" sz="3600" dirty="0">
                <a:solidFill>
                  <a:srgbClr val="002060"/>
                </a:solidFill>
              </a:rPr>
              <a:t>Text your ZIP code to 438829 or call 1-800-232-0233</a:t>
            </a:r>
          </a:p>
          <a:p>
            <a:pPr>
              <a:lnSpc>
                <a:spcPct val="100000"/>
              </a:lnSpc>
            </a:pPr>
            <a:endParaRPr lang="en-US" sz="3600" dirty="0">
              <a:solidFill>
                <a:schemeClr val="accent5"/>
              </a:solidFill>
            </a:endParaRPr>
          </a:p>
          <a:p>
            <a:pPr marL="571500" indent="-571500">
              <a:lnSpc>
                <a:spcPct val="100000"/>
              </a:lnSpc>
              <a:buFont typeface="Arial" panose="020B0604020202020204" pitchFamily="34" charset="0"/>
              <a:buChar char="•"/>
            </a:pPr>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CBC364E-9855-99D9-35D5-FF0ED0617EB0}"/>
              </a:ext>
            </a:extLst>
          </p:cNvPr>
          <p:cNvPicPr>
            <a:picLocks noChangeAspect="1"/>
          </p:cNvPicPr>
          <p:nvPr/>
        </p:nvPicPr>
        <p:blipFill>
          <a:blip r:embed="rId3"/>
          <a:stretch>
            <a:fillRect/>
          </a:stretch>
        </p:blipFill>
        <p:spPr>
          <a:xfrm>
            <a:off x="7120784" y="1985834"/>
            <a:ext cx="4601658" cy="3575134"/>
          </a:xfrm>
          <a:prstGeom prst="rect">
            <a:avLst/>
          </a:prstGeom>
        </p:spPr>
      </p:pic>
      <p:sp>
        <p:nvSpPr>
          <p:cNvPr id="6" name="TextBox 5">
            <a:extLst>
              <a:ext uri="{FF2B5EF4-FFF2-40B4-BE49-F238E27FC236}">
                <a16:creationId xmlns:a16="http://schemas.microsoft.com/office/drawing/2014/main" id="{2560F570-17B6-1866-5AFD-C2E1F0501E74}"/>
              </a:ext>
            </a:extLst>
          </p:cNvPr>
          <p:cNvSpPr txBox="1"/>
          <p:nvPr/>
        </p:nvSpPr>
        <p:spPr>
          <a:xfrm>
            <a:off x="8220576" y="5628078"/>
            <a:ext cx="2776287" cy="369332"/>
          </a:xfrm>
          <a:prstGeom prst="rect">
            <a:avLst/>
          </a:prstGeom>
          <a:noFill/>
        </p:spPr>
        <p:txBody>
          <a:bodyPr wrap="square">
            <a:spAutoFit/>
          </a:bodyPr>
          <a:lstStyle/>
          <a:p>
            <a:r>
              <a:rPr lang="en-US" dirty="0">
                <a:solidFill>
                  <a:schemeClr val="bg1">
                    <a:lumMod val="50000"/>
                  </a:schemeClr>
                </a:solidFill>
              </a:rPr>
              <a:t>Source: Vaccines.gov</a:t>
            </a:r>
          </a:p>
        </p:txBody>
      </p:sp>
    </p:spTree>
    <p:extLst>
      <p:ext uri="{BB962C8B-B14F-4D97-AF65-F5344CB8AC3E}">
        <p14:creationId xmlns:p14="http://schemas.microsoft.com/office/powerpoint/2010/main" val="98662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Any Questions?</a:t>
            </a:r>
          </a:p>
        </p:txBody>
      </p:sp>
    </p:spTree>
    <p:extLst>
      <p:ext uri="{BB962C8B-B14F-4D97-AF65-F5344CB8AC3E}">
        <p14:creationId xmlns:p14="http://schemas.microsoft.com/office/powerpoint/2010/main" val="282590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For More Vaccine Information</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10895129" cy="3895553"/>
          </a:xfrm>
        </p:spPr>
        <p:txBody>
          <a:bodyPr>
            <a:normAutofit/>
          </a:bodyPr>
          <a:lstStyle/>
          <a:p>
            <a:pPr>
              <a:lnSpc>
                <a:spcPct val="100000"/>
              </a:lnSpc>
            </a:pPr>
            <a:r>
              <a:rPr lang="en-US" sz="3600" b="1" dirty="0">
                <a:solidFill>
                  <a:srgbClr val="002060"/>
                </a:solidFill>
              </a:rPr>
              <a:t>Visit </a:t>
            </a:r>
          </a:p>
          <a:p>
            <a:pPr>
              <a:lnSpc>
                <a:spcPct val="100000"/>
              </a:lnSpc>
            </a:pPr>
            <a:r>
              <a:rPr lang="en-US" sz="3600" dirty="0">
                <a:solidFill>
                  <a:srgbClr val="002060"/>
                </a:solidFill>
                <a:hlinkClick r:id="rId3"/>
              </a:rPr>
              <a:t>www.IndianCountryECHO.org/VacciNative</a:t>
            </a:r>
            <a:r>
              <a:rPr lang="en-US" sz="3600" dirty="0">
                <a:solidFill>
                  <a:srgbClr val="002060"/>
                </a:solidFill>
              </a:rPr>
              <a:t> </a:t>
            </a:r>
          </a:p>
          <a:p>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655879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213487" y="2254326"/>
            <a:ext cx="6670648" cy="1189184"/>
          </a:xfrm>
        </p:spPr>
        <p:txBody>
          <a:bodyPr anchor="ctr">
            <a:normAutofit fontScale="90000"/>
          </a:bodyPr>
          <a:lstStyle/>
          <a:p>
            <a:r>
              <a:rPr lang="en-US">
                <a:latin typeface="Century Gothic"/>
              </a:rPr>
              <a:t>For more information</a:t>
            </a:r>
            <a:endParaRPr lang="en-US"/>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4861970" y="3440723"/>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lIns="91440" tIns="45720" rIns="91440" bIns="45720" rtlCol="0" anchor="t">
            <a:spAutoFit/>
          </a:bodyPr>
          <a:lstStyle/>
          <a:p>
            <a:pPr algn="ctr"/>
            <a:r>
              <a:rPr lang="en-US" sz="2800" b="1" dirty="0">
                <a:solidFill>
                  <a:schemeClr val="accent5"/>
                </a:solidFill>
              </a:rPr>
              <a:t>Org/Tribal</a:t>
            </a:r>
          </a:p>
          <a:p>
            <a:pPr algn="ctr"/>
            <a:r>
              <a:rPr lang="en-US" sz="2800" b="1" dirty="0">
                <a:solidFill>
                  <a:schemeClr val="accent5"/>
                </a:solidFill>
              </a:rPr>
              <a:t>Logo</a:t>
            </a:r>
            <a:endParaRPr lang="en-US" dirty="0">
              <a:solidFill>
                <a:schemeClr val="accent5"/>
              </a:solidFill>
            </a:endParaRPr>
          </a:p>
        </p:txBody>
      </p:sp>
    </p:spTree>
    <p:extLst>
      <p:ext uri="{BB962C8B-B14F-4D97-AF65-F5344CB8AC3E}">
        <p14:creationId xmlns:p14="http://schemas.microsoft.com/office/powerpoint/2010/main" val="48610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General Flu Information</a:t>
            </a:r>
          </a:p>
        </p:txBody>
      </p:sp>
    </p:spTree>
    <p:extLst>
      <p:ext uri="{BB962C8B-B14F-4D97-AF65-F5344CB8AC3E}">
        <p14:creationId xmlns:p14="http://schemas.microsoft.com/office/powerpoint/2010/main" val="107995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What is Flu?</a:t>
            </a:r>
          </a:p>
        </p:txBody>
      </p:sp>
      <p:sp>
        <p:nvSpPr>
          <p:cNvPr id="2" name="Content Placeholder 4">
            <a:extLst>
              <a:ext uri="{FF2B5EF4-FFF2-40B4-BE49-F238E27FC236}">
                <a16:creationId xmlns:a16="http://schemas.microsoft.com/office/drawing/2014/main" id="{9DAF1B76-7552-839B-CC57-71B227A74FE5}"/>
              </a:ext>
            </a:extLst>
          </p:cNvPr>
          <p:cNvSpPr txBox="1">
            <a:spLocks/>
          </p:cNvSpPr>
          <p:nvPr/>
        </p:nvSpPr>
        <p:spPr>
          <a:xfrm>
            <a:off x="469557" y="2507929"/>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Symptoms may include:</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7" name="Content Placeholder 4">
            <a:extLst>
              <a:ext uri="{FF2B5EF4-FFF2-40B4-BE49-F238E27FC236}">
                <a16:creationId xmlns:a16="http://schemas.microsoft.com/office/drawing/2014/main" id="{DB214A82-284B-ABA9-95F8-0974D58DD1BC}"/>
              </a:ext>
            </a:extLst>
          </p:cNvPr>
          <p:cNvSpPr txBox="1">
            <a:spLocks/>
          </p:cNvSpPr>
          <p:nvPr/>
        </p:nvSpPr>
        <p:spPr>
          <a:xfrm>
            <a:off x="0" y="3239500"/>
            <a:ext cx="11047751" cy="3224206"/>
          </a:xfrm>
          <a:prstGeom prst="rect">
            <a:avLst/>
          </a:prstGeom>
        </p:spPr>
        <p:txBody>
          <a:bodyPr vert="horz" lIns="91440" tIns="45720" rIns="91440" bIns="45720" numCol="2"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20000"/>
              </a:lnSpc>
            </a:pPr>
            <a:r>
              <a:rPr lang="en-US" sz="9000" dirty="0">
                <a:solidFill>
                  <a:schemeClr val="accent5"/>
                </a:solidFill>
              </a:rPr>
              <a:t>Fever</a:t>
            </a:r>
          </a:p>
          <a:p>
            <a:pPr marL="1143000" lvl="1" indent="-457200">
              <a:lnSpc>
                <a:spcPct val="120000"/>
              </a:lnSpc>
            </a:pPr>
            <a:r>
              <a:rPr lang="en-US" sz="9000" dirty="0">
                <a:solidFill>
                  <a:schemeClr val="accent5"/>
                </a:solidFill>
              </a:rPr>
              <a:t>Chills</a:t>
            </a:r>
          </a:p>
          <a:p>
            <a:pPr marL="1143000" lvl="1" indent="-457200">
              <a:lnSpc>
                <a:spcPct val="120000"/>
              </a:lnSpc>
            </a:pPr>
            <a:r>
              <a:rPr lang="en-US" sz="9000" dirty="0">
                <a:solidFill>
                  <a:schemeClr val="accent5"/>
                </a:solidFill>
              </a:rPr>
              <a:t>Cough</a:t>
            </a:r>
          </a:p>
          <a:p>
            <a:pPr marL="1143000" lvl="1" indent="-457200">
              <a:lnSpc>
                <a:spcPct val="120000"/>
              </a:lnSpc>
            </a:pPr>
            <a:r>
              <a:rPr lang="en-US" sz="9000" dirty="0">
                <a:solidFill>
                  <a:schemeClr val="accent5"/>
                </a:solidFill>
              </a:rPr>
              <a:t>Sore throat</a:t>
            </a:r>
          </a:p>
          <a:p>
            <a:pPr marL="1143000" lvl="1" indent="-457200">
              <a:lnSpc>
                <a:spcPct val="120000"/>
              </a:lnSpc>
            </a:pPr>
            <a:endParaRPr lang="en-US" sz="9000" dirty="0">
              <a:solidFill>
                <a:schemeClr val="accent5"/>
              </a:solidFill>
            </a:endParaRPr>
          </a:p>
          <a:p>
            <a:pPr marL="1143000" lvl="1" indent="-457200">
              <a:lnSpc>
                <a:spcPct val="120000"/>
              </a:lnSpc>
            </a:pPr>
            <a:r>
              <a:rPr lang="en-US" sz="9000" dirty="0">
                <a:solidFill>
                  <a:schemeClr val="accent5"/>
                </a:solidFill>
              </a:rPr>
              <a:t>Runny nose</a:t>
            </a:r>
          </a:p>
          <a:p>
            <a:pPr marL="1143000" lvl="1" indent="-457200">
              <a:lnSpc>
                <a:spcPct val="120000"/>
              </a:lnSpc>
            </a:pPr>
            <a:r>
              <a:rPr lang="en-US" sz="9000" dirty="0">
                <a:solidFill>
                  <a:schemeClr val="accent5"/>
                </a:solidFill>
              </a:rPr>
              <a:t>Headaches</a:t>
            </a:r>
          </a:p>
          <a:p>
            <a:pPr marL="1143000" lvl="1" indent="-457200">
              <a:lnSpc>
                <a:spcPct val="120000"/>
              </a:lnSpc>
            </a:pPr>
            <a:r>
              <a:rPr lang="en-US" sz="9000" dirty="0">
                <a:solidFill>
                  <a:schemeClr val="accent5"/>
                </a:solidFill>
              </a:rPr>
              <a:t>Muscle aches</a:t>
            </a:r>
          </a:p>
          <a:p>
            <a:pPr marL="1143000" lvl="1" indent="-457200">
              <a:lnSpc>
                <a:spcPct val="120000"/>
              </a:lnSpc>
            </a:pPr>
            <a:r>
              <a:rPr lang="en-US" sz="9000" dirty="0">
                <a:solidFill>
                  <a:schemeClr val="accent5"/>
                </a:solidFill>
              </a:rPr>
              <a:t>Tiredness</a:t>
            </a:r>
          </a:p>
          <a:p>
            <a:endParaRPr lang="en-US" dirty="0">
              <a:solidFill>
                <a:srgbClr val="002060"/>
              </a:solidFill>
            </a:endParaRPr>
          </a:p>
          <a:p>
            <a:pPr marL="457200" indent="-457200">
              <a:buFont typeface="Arial" panose="020B0604020202020204" pitchFamily="34" charset="0"/>
              <a:buChar char="•"/>
            </a:pPr>
            <a:endParaRPr lang="en-US" dirty="0"/>
          </a:p>
        </p:txBody>
      </p:sp>
      <p:sp>
        <p:nvSpPr>
          <p:cNvPr id="3" name="Content Placeholder 4">
            <a:extLst>
              <a:ext uri="{FF2B5EF4-FFF2-40B4-BE49-F238E27FC236}">
                <a16:creationId xmlns:a16="http://schemas.microsoft.com/office/drawing/2014/main" id="{F06DE670-2229-83B0-8D80-92D264EC0EC9}"/>
              </a:ext>
            </a:extLst>
          </p:cNvPr>
          <p:cNvSpPr txBox="1">
            <a:spLocks/>
          </p:cNvSpPr>
          <p:nvPr/>
        </p:nvSpPr>
        <p:spPr>
          <a:xfrm>
            <a:off x="469557" y="1661520"/>
            <a:ext cx="10578194" cy="7607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2060"/>
                </a:solidFill>
              </a:rPr>
              <a:t>An </a:t>
            </a:r>
            <a:r>
              <a:rPr lang="en-US" sz="3600" u="sng" dirty="0">
                <a:solidFill>
                  <a:srgbClr val="002060"/>
                </a:solidFill>
              </a:rPr>
              <a:t>infection</a:t>
            </a:r>
            <a:r>
              <a:rPr lang="en-US" sz="3600" dirty="0">
                <a:solidFill>
                  <a:srgbClr val="002060"/>
                </a:solidFill>
              </a:rPr>
              <a:t> that attacks your whole body.</a:t>
            </a:r>
          </a:p>
          <a:p>
            <a:endParaRPr lang="en-US" dirty="0">
              <a:solidFill>
                <a:srgbClr val="002060"/>
              </a:solidFill>
            </a:endParaRP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58129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923-E8CC-103E-E0A7-D8EAD976F5F3}"/>
              </a:ext>
            </a:extLst>
          </p:cNvPr>
          <p:cNvPicPr>
            <a:picLocks noChangeAspect="1"/>
          </p:cNvPicPr>
          <p:nvPr/>
        </p:nvPicPr>
        <p:blipFill>
          <a:blip r:embed="rId3"/>
          <a:stretch>
            <a:fillRect/>
          </a:stretch>
        </p:blipFill>
        <p:spPr>
          <a:xfrm rot="16200000">
            <a:off x="2667001" y="-2667001"/>
            <a:ext cx="6857999" cy="12192001"/>
          </a:xfrm>
          <a:prstGeom prst="rect">
            <a:avLst/>
          </a:prstGeom>
        </p:spPr>
      </p:pic>
      <p:sp>
        <p:nvSpPr>
          <p:cNvPr id="3" name="Content Placeholder 2">
            <a:extLst>
              <a:ext uri="{FF2B5EF4-FFF2-40B4-BE49-F238E27FC236}">
                <a16:creationId xmlns:a16="http://schemas.microsoft.com/office/drawing/2014/main" id="{F5E187B3-4AC7-DA53-8E4E-08C34F611B9E}"/>
              </a:ext>
            </a:extLst>
          </p:cNvPr>
          <p:cNvSpPr>
            <a:spLocks noGrp="1"/>
          </p:cNvSpPr>
          <p:nvPr>
            <p:ph sz="half" idx="1"/>
          </p:nvPr>
        </p:nvSpPr>
        <p:spPr>
          <a:xfrm>
            <a:off x="880097" y="1825625"/>
            <a:ext cx="10431806" cy="3895553"/>
          </a:xfrm>
        </p:spPr>
        <p:txBody>
          <a:bodyPr vert="horz" lIns="91440" tIns="45720" rIns="91440" bIns="45720" rtlCol="0" anchor="t">
            <a:normAutofit/>
          </a:bodyPr>
          <a:lstStyle/>
          <a:p>
            <a:r>
              <a:rPr lang="en-US" sz="4400" b="1" i="1" dirty="0"/>
              <a:t>“My great grandma lost multiple children to the flu. Before we had the flu shot, it was common for people to get very sick or die from the flu.” </a:t>
            </a:r>
          </a:p>
          <a:p>
            <a:endParaRPr lang="en-US" sz="1600" b="1" dirty="0"/>
          </a:p>
          <a:p>
            <a:pPr algn="r"/>
            <a:r>
              <a:rPr lang="en-US" sz="4000" dirty="0"/>
              <a:t>– Tam Lutz | Lummi Nation Tribal Elder</a:t>
            </a:r>
          </a:p>
        </p:txBody>
      </p:sp>
    </p:spTree>
    <p:extLst>
      <p:ext uri="{BB962C8B-B14F-4D97-AF65-F5344CB8AC3E}">
        <p14:creationId xmlns:p14="http://schemas.microsoft.com/office/powerpoint/2010/main" val="363622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Flu Can Be Serious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690688"/>
            <a:ext cx="7370299" cy="4541615"/>
          </a:xfrm>
        </p:spPr>
        <p:txBody>
          <a:bodyPr vert="horz" lIns="91440" tIns="45720" rIns="91440" bIns="45720" rtlCol="0" anchor="t">
            <a:normAutofit/>
          </a:bodyPr>
          <a:lstStyle/>
          <a:p>
            <a:pPr>
              <a:lnSpc>
                <a:spcPct val="100000"/>
              </a:lnSpc>
            </a:pPr>
            <a:r>
              <a:rPr lang="en-US" sz="3600" b="1" dirty="0">
                <a:solidFill>
                  <a:srgbClr val="002060"/>
                </a:solidFill>
              </a:rPr>
              <a:t>Several generations ago, many died from flu</a:t>
            </a:r>
          </a:p>
          <a:p>
            <a:pPr marL="457200" indent="-457200">
              <a:lnSpc>
                <a:spcPct val="100000"/>
              </a:lnSpc>
              <a:buFont typeface="Arial" panose="020B0604020202020204" pitchFamily="34" charset="0"/>
              <a:buChar char="•"/>
            </a:pPr>
            <a:r>
              <a:rPr lang="en-US" sz="3600" dirty="0">
                <a:solidFill>
                  <a:schemeClr val="accent5"/>
                </a:solidFill>
              </a:rPr>
              <a:t>Flu is still deadly</a:t>
            </a:r>
          </a:p>
          <a:p>
            <a:pPr>
              <a:lnSpc>
                <a:spcPct val="100000"/>
              </a:lnSpc>
            </a:pPr>
            <a:endParaRPr lang="en-US" sz="1400" dirty="0">
              <a:solidFill>
                <a:srgbClr val="002060"/>
              </a:solidFill>
            </a:endParaRPr>
          </a:p>
          <a:p>
            <a:pPr>
              <a:lnSpc>
                <a:spcPct val="100000"/>
              </a:lnSpc>
            </a:pPr>
            <a:r>
              <a:rPr lang="en-US" sz="3600" b="1" dirty="0">
                <a:solidFill>
                  <a:srgbClr val="002060"/>
                </a:solidFill>
              </a:rPr>
              <a:t>We need to get vaccinated </a:t>
            </a:r>
          </a:p>
          <a:p>
            <a:pPr marL="571500" indent="-571500">
              <a:lnSpc>
                <a:spcPct val="100000"/>
              </a:lnSpc>
              <a:buFont typeface="Arial" panose="020B0604020202020204" pitchFamily="34" charset="0"/>
              <a:buChar char="•"/>
            </a:pPr>
            <a:r>
              <a:rPr lang="en-US" sz="3600" dirty="0">
                <a:solidFill>
                  <a:schemeClr val="accent5"/>
                </a:solidFill>
              </a:rPr>
              <a:t>To protect ourselves, our families, and our communities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5E3387D0-EAEA-0EA9-D182-847AC9CF8D76}"/>
              </a:ext>
            </a:extLst>
          </p:cNvPr>
          <p:cNvPicPr>
            <a:picLocks noChangeAspect="1"/>
          </p:cNvPicPr>
          <p:nvPr/>
        </p:nvPicPr>
        <p:blipFill>
          <a:blip r:embed="rId3"/>
          <a:stretch>
            <a:fillRect/>
          </a:stretch>
        </p:blipFill>
        <p:spPr>
          <a:xfrm>
            <a:off x="6096000" y="1015136"/>
            <a:ext cx="8216609" cy="5477739"/>
          </a:xfrm>
          <a:prstGeom prst="rect">
            <a:avLst/>
          </a:prstGeom>
        </p:spPr>
      </p:pic>
    </p:spTree>
    <p:extLst>
      <p:ext uri="{BB962C8B-B14F-4D97-AF65-F5344CB8AC3E}">
        <p14:creationId xmlns:p14="http://schemas.microsoft.com/office/powerpoint/2010/main" val="2832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latin typeface="Century Gothic"/>
              </a:rPr>
              <a:t>How Flu Spreads</a:t>
            </a:r>
          </a:p>
        </p:txBody>
      </p:sp>
    </p:spTree>
    <p:extLst>
      <p:ext uri="{BB962C8B-B14F-4D97-AF65-F5344CB8AC3E}">
        <p14:creationId xmlns:p14="http://schemas.microsoft.com/office/powerpoint/2010/main" val="384124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How Flu Spreads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705202"/>
            <a:ext cx="8764384" cy="3895553"/>
          </a:xfrm>
        </p:spPr>
        <p:txBody>
          <a:bodyPr>
            <a:noAutofit/>
          </a:bodyPr>
          <a:lstStyle/>
          <a:p>
            <a:pPr>
              <a:lnSpc>
                <a:spcPct val="100000"/>
              </a:lnSpc>
            </a:pPr>
            <a:r>
              <a:rPr lang="en-US" sz="3600" b="1" dirty="0">
                <a:solidFill>
                  <a:srgbClr val="002060"/>
                </a:solidFill>
              </a:rPr>
              <a:t>Droplets in the air</a:t>
            </a:r>
          </a:p>
          <a:p>
            <a:pPr marL="457200" indent="-457200">
              <a:lnSpc>
                <a:spcPct val="100000"/>
              </a:lnSpc>
              <a:buFont typeface="Arial" panose="020B0604020202020204" pitchFamily="34" charset="0"/>
              <a:buChar char="•"/>
            </a:pPr>
            <a:r>
              <a:rPr lang="en-US" sz="3600" dirty="0">
                <a:solidFill>
                  <a:schemeClr val="accent5"/>
                </a:solidFill>
              </a:rPr>
              <a:t>When droplets are breathed in</a:t>
            </a:r>
          </a:p>
          <a:p>
            <a:pPr>
              <a:lnSpc>
                <a:spcPct val="100000"/>
              </a:lnSpc>
            </a:pPr>
            <a:endParaRPr lang="en-US" sz="1600" dirty="0">
              <a:solidFill>
                <a:srgbClr val="002060"/>
              </a:solidFill>
            </a:endParaRPr>
          </a:p>
          <a:p>
            <a:pPr>
              <a:lnSpc>
                <a:spcPct val="100000"/>
              </a:lnSpc>
            </a:pPr>
            <a:r>
              <a:rPr lang="en-US" sz="3600" b="1" dirty="0">
                <a:solidFill>
                  <a:srgbClr val="002060"/>
                </a:solidFill>
              </a:rPr>
              <a:t>Droplets on surfaces</a:t>
            </a:r>
          </a:p>
          <a:p>
            <a:pPr marL="457200" indent="-457200">
              <a:lnSpc>
                <a:spcPct val="100000"/>
              </a:lnSpc>
              <a:buFont typeface="Arial" panose="020B0604020202020204" pitchFamily="34" charset="0"/>
              <a:buChar char="•"/>
            </a:pPr>
            <a:r>
              <a:rPr lang="en-US" sz="3600" dirty="0">
                <a:solidFill>
                  <a:schemeClr val="accent5"/>
                </a:solidFill>
              </a:rPr>
              <a:t>When you touch your eyes, nose, or mouth after touching surface</a:t>
            </a:r>
          </a:p>
        </p:txBody>
      </p:sp>
    </p:spTree>
    <p:extLst>
      <p:ext uri="{BB962C8B-B14F-4D97-AF65-F5344CB8AC3E}">
        <p14:creationId xmlns:p14="http://schemas.microsoft.com/office/powerpoint/2010/main" val="4174643931"/>
      </p:ext>
    </p:extLst>
  </p:cSld>
  <p:clrMapOvr>
    <a:masterClrMapping/>
  </p:clrMapOvr>
</p:sld>
</file>

<file path=ppt/theme/theme1.xml><?xml version="1.0" encoding="utf-8"?>
<a:theme xmlns:a="http://schemas.openxmlformats.org/drawingml/2006/main" name="Office Theme">
  <a:themeElements>
    <a:clrScheme name="NPAIHB_NacciNative">
      <a:dk1>
        <a:srgbClr val="1C374A"/>
      </a:dk1>
      <a:lt1>
        <a:srgbClr val="FFFFFF"/>
      </a:lt1>
      <a:dk2>
        <a:srgbClr val="70AAB4"/>
      </a:dk2>
      <a:lt2>
        <a:srgbClr val="EAF6F6"/>
      </a:lt2>
      <a:accent1>
        <a:srgbClr val="01444A"/>
      </a:accent1>
      <a:accent2>
        <a:srgbClr val="B0502C"/>
      </a:accent2>
      <a:accent3>
        <a:srgbClr val="017E91"/>
      </a:accent3>
      <a:accent4>
        <a:srgbClr val="838F37"/>
      </a:accent4>
      <a:accent5>
        <a:srgbClr val="4C1650"/>
      </a:accent5>
      <a:accent6>
        <a:srgbClr val="DC9830"/>
      </a:accent6>
      <a:hlink>
        <a:srgbClr val="01444A"/>
      </a:hlink>
      <a:folHlink>
        <a:srgbClr val="4C165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2343</Words>
  <Application>Microsoft Office PowerPoint</Application>
  <PresentationFormat>Widescreen</PresentationFormat>
  <Paragraphs>245</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.Apple SD Gothic NeoI Regular</vt:lpstr>
      <vt:lpstr>Arial</vt:lpstr>
      <vt:lpstr>Calibri</vt:lpstr>
      <vt:lpstr>Century Gothic</vt:lpstr>
      <vt:lpstr>Courier New</vt:lpstr>
      <vt:lpstr>Leelawadee UI</vt:lpstr>
      <vt:lpstr>Segoe UI</vt:lpstr>
      <vt:lpstr>Symbol</vt:lpstr>
      <vt:lpstr>System Font Regular</vt:lpstr>
      <vt:lpstr>Times New Roman</vt:lpstr>
      <vt:lpstr>Office Theme</vt:lpstr>
      <vt:lpstr>Protecting Yourself,  Your Family, and  Your Community From Flu</vt:lpstr>
      <vt:lpstr>Your Presenter</vt:lpstr>
      <vt:lpstr>Presentation Overview</vt:lpstr>
      <vt:lpstr>General Flu Information</vt:lpstr>
      <vt:lpstr>What is Flu?</vt:lpstr>
      <vt:lpstr>PowerPoint Presentation</vt:lpstr>
      <vt:lpstr>Flu Can Be Serious </vt:lpstr>
      <vt:lpstr>How Flu Spreads</vt:lpstr>
      <vt:lpstr>How Flu Spreads</vt:lpstr>
      <vt:lpstr>Protecting Yourself From Flu</vt:lpstr>
      <vt:lpstr>How Flu Vaccines Work</vt:lpstr>
      <vt:lpstr>How Flu Vaccines Work</vt:lpstr>
      <vt:lpstr>Flu Vaccines Work Naturally </vt:lpstr>
      <vt:lpstr>Flu Vaccines </vt:lpstr>
      <vt:lpstr>Why Do I Need to Get the Flu Shot Every Year? </vt:lpstr>
      <vt:lpstr>Flu is a Trickster </vt:lpstr>
      <vt:lpstr>We need to get a flu shot every year, so our body is up to date on how to recognize and fight the flu</vt:lpstr>
      <vt:lpstr>Flu Vaccine Safety</vt:lpstr>
      <vt:lpstr>Flu Vaccine Safety Stats </vt:lpstr>
      <vt:lpstr>Flu Vaccines are Tested  </vt:lpstr>
      <vt:lpstr>Flu Vaccine Approval </vt:lpstr>
      <vt:lpstr>Flu Vaccines are Monitored </vt:lpstr>
      <vt:lpstr>Flu Vaccine Side Effects </vt:lpstr>
      <vt:lpstr>Flu Vaccine Side Effects </vt:lpstr>
      <vt:lpstr>Flu Vaccine Side Effects</vt:lpstr>
      <vt:lpstr>Side Effects Are Not “Sickness”</vt:lpstr>
      <vt:lpstr>Serious Side Effects Are Rare </vt:lpstr>
      <vt:lpstr>Getting Vaccinated</vt:lpstr>
      <vt:lpstr>How to Get Vaccinated </vt:lpstr>
      <vt:lpstr>Finding Vaccine Locations</vt:lpstr>
      <vt:lpstr>Any Questions?</vt:lpstr>
      <vt:lpstr>For More Vaccine Information</vt:lpstr>
      <vt:lpstr>For 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 1</dc:title>
  <dc:creator>Anna Morgan</dc:creator>
  <cp:lastModifiedBy>Wendee Gardner</cp:lastModifiedBy>
  <cp:revision>233</cp:revision>
  <dcterms:created xsi:type="dcterms:W3CDTF">2022-10-11T18:45:37Z</dcterms:created>
  <dcterms:modified xsi:type="dcterms:W3CDTF">2023-01-25T22:36:44Z</dcterms:modified>
</cp:coreProperties>
</file>