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5" r:id="rId3"/>
  </p:sldMasterIdLst>
  <p:notesMasterIdLst>
    <p:notesMasterId r:id="rId27"/>
  </p:notesMasterIdLst>
  <p:sldIdLst>
    <p:sldId id="1956" r:id="rId4"/>
    <p:sldId id="2112" r:id="rId5"/>
    <p:sldId id="2111" r:id="rId6"/>
    <p:sldId id="790" r:id="rId7"/>
    <p:sldId id="1063" r:id="rId8"/>
    <p:sldId id="1289" r:id="rId9"/>
    <p:sldId id="1527" r:id="rId10"/>
    <p:sldId id="1059" r:id="rId11"/>
    <p:sldId id="1966" r:id="rId12"/>
    <p:sldId id="2109" r:id="rId13"/>
    <p:sldId id="2063" r:id="rId14"/>
    <p:sldId id="2067" r:id="rId15"/>
    <p:sldId id="2064" r:id="rId16"/>
    <p:sldId id="277" r:id="rId17"/>
    <p:sldId id="2108" r:id="rId18"/>
    <p:sldId id="2059" r:id="rId19"/>
    <p:sldId id="2069" r:id="rId20"/>
    <p:sldId id="2070" r:id="rId21"/>
    <p:sldId id="2071" r:id="rId22"/>
    <p:sldId id="2113" r:id="rId23"/>
    <p:sldId id="2115" r:id="rId24"/>
    <p:sldId id="2114" r:id="rId25"/>
    <p:sldId id="20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66F05-3756-4E3D-BAB3-00B41744122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B37E036-AEE2-41F9-ACB8-064A09BC5416}">
      <dgm:prSet phldrT="[Text]" custT="1"/>
      <dgm:spPr/>
      <dgm:t>
        <a:bodyPr/>
        <a:lstStyle/>
        <a:p>
          <a:r>
            <a:rPr lang="en-US" sz="2500" dirty="0"/>
            <a:t>SUD</a:t>
          </a:r>
        </a:p>
      </dgm:t>
    </dgm:pt>
    <dgm:pt modelId="{28EF0A8C-4F9E-475C-BAED-045E2BD1D722}" type="parTrans" cxnId="{6C4A40BA-13C7-4D45-868A-0820EBBD7144}">
      <dgm:prSet/>
      <dgm:spPr/>
      <dgm:t>
        <a:bodyPr/>
        <a:lstStyle/>
        <a:p>
          <a:endParaRPr lang="en-US"/>
        </a:p>
      </dgm:t>
    </dgm:pt>
    <dgm:pt modelId="{1A209B07-5024-479A-B087-DA49E12DD895}" type="sibTrans" cxnId="{6C4A40BA-13C7-4D45-868A-0820EBBD7144}">
      <dgm:prSet/>
      <dgm:spPr/>
      <dgm:t>
        <a:bodyPr/>
        <a:lstStyle/>
        <a:p>
          <a:endParaRPr lang="en-US"/>
        </a:p>
      </dgm:t>
    </dgm:pt>
    <dgm:pt modelId="{1A852A9C-DDCC-4B6D-A063-B70E98F61A2E}">
      <dgm:prSet phldrT="[Text]"/>
      <dgm:spPr/>
      <dgm:t>
        <a:bodyPr/>
        <a:lstStyle/>
        <a:p>
          <a:r>
            <a:rPr lang="en-US" dirty="0"/>
            <a:t>Misuse</a:t>
          </a:r>
        </a:p>
      </dgm:t>
    </dgm:pt>
    <dgm:pt modelId="{C571BDF8-FAD7-406D-9443-DD9BF76EC197}" type="parTrans" cxnId="{F5A598D0-A262-4C01-B98B-E04C86141086}">
      <dgm:prSet/>
      <dgm:spPr/>
      <dgm:t>
        <a:bodyPr/>
        <a:lstStyle/>
        <a:p>
          <a:endParaRPr lang="en-US"/>
        </a:p>
      </dgm:t>
    </dgm:pt>
    <dgm:pt modelId="{FDF5D893-22C4-427F-95F4-0B3A7E4DB9E7}" type="sibTrans" cxnId="{F5A598D0-A262-4C01-B98B-E04C86141086}">
      <dgm:prSet/>
      <dgm:spPr/>
      <dgm:t>
        <a:bodyPr/>
        <a:lstStyle/>
        <a:p>
          <a:endParaRPr lang="en-US"/>
        </a:p>
      </dgm:t>
    </dgm:pt>
    <dgm:pt modelId="{9D9E0E53-B51B-4882-BBB8-6485B07C8F87}">
      <dgm:prSet phldrT="[Text]" custT="1"/>
      <dgm:spPr/>
      <dgm:t>
        <a:bodyPr/>
        <a:lstStyle/>
        <a:p>
          <a:r>
            <a:rPr lang="en-US" sz="8000" dirty="0"/>
            <a:t>Use</a:t>
          </a:r>
        </a:p>
      </dgm:t>
    </dgm:pt>
    <dgm:pt modelId="{10A61AA2-B379-46F5-B7F0-53B357E0B3AE}" type="parTrans" cxnId="{D82E9582-BD51-478D-9590-B39B1323BDE1}">
      <dgm:prSet/>
      <dgm:spPr/>
      <dgm:t>
        <a:bodyPr/>
        <a:lstStyle/>
        <a:p>
          <a:endParaRPr lang="en-US"/>
        </a:p>
      </dgm:t>
    </dgm:pt>
    <dgm:pt modelId="{4B884C08-5CC1-431B-8ED7-1A3099404557}" type="sibTrans" cxnId="{D82E9582-BD51-478D-9590-B39B1323BDE1}">
      <dgm:prSet/>
      <dgm:spPr/>
      <dgm:t>
        <a:bodyPr/>
        <a:lstStyle/>
        <a:p>
          <a:endParaRPr lang="en-US"/>
        </a:p>
      </dgm:t>
    </dgm:pt>
    <dgm:pt modelId="{864872C8-EE27-4225-9422-17B7ACC0DE83}" type="pres">
      <dgm:prSet presAssocID="{1BA66F05-3756-4E3D-BAB3-00B417441224}" presName="Name0" presStyleCnt="0">
        <dgm:presLayoutVars>
          <dgm:dir/>
          <dgm:animLvl val="lvl"/>
          <dgm:resizeHandles val="exact"/>
        </dgm:presLayoutVars>
      </dgm:prSet>
      <dgm:spPr/>
    </dgm:pt>
    <dgm:pt modelId="{C4B327B8-FD83-47EC-941E-084F4F107DF3}" type="pres">
      <dgm:prSet presAssocID="{7B37E036-AEE2-41F9-ACB8-064A09BC5416}" presName="Name8" presStyleCnt="0"/>
      <dgm:spPr/>
    </dgm:pt>
    <dgm:pt modelId="{4328A27D-3286-4FBB-8EED-7FDAB786321A}" type="pres">
      <dgm:prSet presAssocID="{7B37E036-AEE2-41F9-ACB8-064A09BC5416}" presName="level" presStyleLbl="node1" presStyleIdx="0" presStyleCnt="3">
        <dgm:presLayoutVars>
          <dgm:chMax val="1"/>
          <dgm:bulletEnabled val="1"/>
        </dgm:presLayoutVars>
      </dgm:prSet>
      <dgm:spPr/>
    </dgm:pt>
    <dgm:pt modelId="{4938A91D-C7C8-471F-8202-89BEC3776079}" type="pres">
      <dgm:prSet presAssocID="{7B37E036-AEE2-41F9-ACB8-064A09BC54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B87846C-A83C-4C81-B363-FADA34FA8B79}" type="pres">
      <dgm:prSet presAssocID="{1A852A9C-DDCC-4B6D-A063-B70E98F61A2E}" presName="Name8" presStyleCnt="0"/>
      <dgm:spPr/>
    </dgm:pt>
    <dgm:pt modelId="{D452069B-9193-40F6-9943-1CBD308D52AD}" type="pres">
      <dgm:prSet presAssocID="{1A852A9C-DDCC-4B6D-A063-B70E98F61A2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0794EBE-BB3A-4E78-9720-51005CB4562C}" type="pres">
      <dgm:prSet presAssocID="{1A852A9C-DDCC-4B6D-A063-B70E98F61A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6C3A54-235A-482D-8292-4FC3F341EE81}" type="pres">
      <dgm:prSet presAssocID="{9D9E0E53-B51B-4882-BBB8-6485B07C8F87}" presName="Name8" presStyleCnt="0"/>
      <dgm:spPr/>
    </dgm:pt>
    <dgm:pt modelId="{FC40114A-9E3B-4FF1-A374-51E69A7FC2ED}" type="pres">
      <dgm:prSet presAssocID="{9D9E0E53-B51B-4882-BBB8-6485B07C8F87}" presName="level" presStyleLbl="node1" presStyleIdx="2" presStyleCnt="3">
        <dgm:presLayoutVars>
          <dgm:chMax val="1"/>
          <dgm:bulletEnabled val="1"/>
        </dgm:presLayoutVars>
      </dgm:prSet>
      <dgm:spPr/>
    </dgm:pt>
    <dgm:pt modelId="{5DFF35F5-0719-4D78-A56A-8A9B2F2FA3E2}" type="pres">
      <dgm:prSet presAssocID="{9D9E0E53-B51B-4882-BBB8-6485B07C8F8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6CD055D-7F0D-4746-BA28-A264F13788C9}" type="presOf" srcId="{1A852A9C-DDCC-4B6D-A063-B70E98F61A2E}" destId="{D452069B-9193-40F6-9943-1CBD308D52AD}" srcOrd="0" destOrd="0" presId="urn:microsoft.com/office/officeart/2005/8/layout/pyramid1"/>
    <dgm:cxn modelId="{917B0062-3EAE-4B7C-BF3B-9F33623552AD}" type="presOf" srcId="{9D9E0E53-B51B-4882-BBB8-6485B07C8F87}" destId="{FC40114A-9E3B-4FF1-A374-51E69A7FC2ED}" srcOrd="0" destOrd="0" presId="urn:microsoft.com/office/officeart/2005/8/layout/pyramid1"/>
    <dgm:cxn modelId="{D82E9582-BD51-478D-9590-B39B1323BDE1}" srcId="{1BA66F05-3756-4E3D-BAB3-00B417441224}" destId="{9D9E0E53-B51B-4882-BBB8-6485B07C8F87}" srcOrd="2" destOrd="0" parTransId="{10A61AA2-B379-46F5-B7F0-53B357E0B3AE}" sibTransId="{4B884C08-5CC1-431B-8ED7-1A3099404557}"/>
    <dgm:cxn modelId="{3A30DA94-2BD8-45C8-B1A9-81D52D9FE470}" type="presOf" srcId="{1A852A9C-DDCC-4B6D-A063-B70E98F61A2E}" destId="{80794EBE-BB3A-4E78-9720-51005CB4562C}" srcOrd="1" destOrd="0" presId="urn:microsoft.com/office/officeart/2005/8/layout/pyramid1"/>
    <dgm:cxn modelId="{0F5198A9-CD4D-46C1-A704-F1DA6C8BFA44}" type="presOf" srcId="{7B37E036-AEE2-41F9-ACB8-064A09BC5416}" destId="{4938A91D-C7C8-471F-8202-89BEC3776079}" srcOrd="1" destOrd="0" presId="urn:microsoft.com/office/officeart/2005/8/layout/pyramid1"/>
    <dgm:cxn modelId="{6C4A40BA-13C7-4D45-868A-0820EBBD7144}" srcId="{1BA66F05-3756-4E3D-BAB3-00B417441224}" destId="{7B37E036-AEE2-41F9-ACB8-064A09BC5416}" srcOrd="0" destOrd="0" parTransId="{28EF0A8C-4F9E-475C-BAED-045E2BD1D722}" sibTransId="{1A209B07-5024-479A-B087-DA49E12DD895}"/>
    <dgm:cxn modelId="{F5A598D0-A262-4C01-B98B-E04C86141086}" srcId="{1BA66F05-3756-4E3D-BAB3-00B417441224}" destId="{1A852A9C-DDCC-4B6D-A063-B70E98F61A2E}" srcOrd="1" destOrd="0" parTransId="{C571BDF8-FAD7-406D-9443-DD9BF76EC197}" sibTransId="{FDF5D893-22C4-427F-95F4-0B3A7E4DB9E7}"/>
    <dgm:cxn modelId="{EB8576D3-D385-4C3F-B296-6D2EBF5F0255}" type="presOf" srcId="{9D9E0E53-B51B-4882-BBB8-6485B07C8F87}" destId="{5DFF35F5-0719-4D78-A56A-8A9B2F2FA3E2}" srcOrd="1" destOrd="0" presId="urn:microsoft.com/office/officeart/2005/8/layout/pyramid1"/>
    <dgm:cxn modelId="{DE9D12D9-6C01-4E06-8BF9-C5BC8AEF7168}" type="presOf" srcId="{1BA66F05-3756-4E3D-BAB3-00B417441224}" destId="{864872C8-EE27-4225-9422-17B7ACC0DE83}" srcOrd="0" destOrd="0" presId="urn:microsoft.com/office/officeart/2005/8/layout/pyramid1"/>
    <dgm:cxn modelId="{51CB67F6-593F-4603-AC34-752150A66E99}" type="presOf" srcId="{7B37E036-AEE2-41F9-ACB8-064A09BC5416}" destId="{4328A27D-3286-4FBB-8EED-7FDAB786321A}" srcOrd="0" destOrd="0" presId="urn:microsoft.com/office/officeart/2005/8/layout/pyramid1"/>
    <dgm:cxn modelId="{3A9DDFF9-B859-4698-A00C-CC96320DD6A4}" type="presParOf" srcId="{864872C8-EE27-4225-9422-17B7ACC0DE83}" destId="{C4B327B8-FD83-47EC-941E-084F4F107DF3}" srcOrd="0" destOrd="0" presId="urn:microsoft.com/office/officeart/2005/8/layout/pyramid1"/>
    <dgm:cxn modelId="{28CC37AC-744D-42E8-8CF2-861FADFC754F}" type="presParOf" srcId="{C4B327B8-FD83-47EC-941E-084F4F107DF3}" destId="{4328A27D-3286-4FBB-8EED-7FDAB786321A}" srcOrd="0" destOrd="0" presId="urn:microsoft.com/office/officeart/2005/8/layout/pyramid1"/>
    <dgm:cxn modelId="{013825C7-F8AB-445E-9972-9E068D872C84}" type="presParOf" srcId="{C4B327B8-FD83-47EC-941E-084F4F107DF3}" destId="{4938A91D-C7C8-471F-8202-89BEC3776079}" srcOrd="1" destOrd="0" presId="urn:microsoft.com/office/officeart/2005/8/layout/pyramid1"/>
    <dgm:cxn modelId="{2F3CB155-55D1-44E4-8F4F-2B65C354C2F1}" type="presParOf" srcId="{864872C8-EE27-4225-9422-17B7ACC0DE83}" destId="{0B87846C-A83C-4C81-B363-FADA34FA8B79}" srcOrd="1" destOrd="0" presId="urn:microsoft.com/office/officeart/2005/8/layout/pyramid1"/>
    <dgm:cxn modelId="{F8FAAFB9-D1FC-4232-9838-BC80BFD20ABA}" type="presParOf" srcId="{0B87846C-A83C-4C81-B363-FADA34FA8B79}" destId="{D452069B-9193-40F6-9943-1CBD308D52AD}" srcOrd="0" destOrd="0" presId="urn:microsoft.com/office/officeart/2005/8/layout/pyramid1"/>
    <dgm:cxn modelId="{3B70FE93-A2CC-4EC5-AF78-B2504A2FFAEE}" type="presParOf" srcId="{0B87846C-A83C-4C81-B363-FADA34FA8B79}" destId="{80794EBE-BB3A-4E78-9720-51005CB4562C}" srcOrd="1" destOrd="0" presId="urn:microsoft.com/office/officeart/2005/8/layout/pyramid1"/>
    <dgm:cxn modelId="{438F47EC-3506-4007-A87A-50548AFF9D7C}" type="presParOf" srcId="{864872C8-EE27-4225-9422-17B7ACC0DE83}" destId="{B86C3A54-235A-482D-8292-4FC3F341EE81}" srcOrd="2" destOrd="0" presId="urn:microsoft.com/office/officeart/2005/8/layout/pyramid1"/>
    <dgm:cxn modelId="{2AF28451-9EF3-4836-8F95-5DCA394E387D}" type="presParOf" srcId="{B86C3A54-235A-482D-8292-4FC3F341EE81}" destId="{FC40114A-9E3B-4FF1-A374-51E69A7FC2ED}" srcOrd="0" destOrd="0" presId="urn:microsoft.com/office/officeart/2005/8/layout/pyramid1"/>
    <dgm:cxn modelId="{1CE86EB8-D69D-4654-A3D7-D8DACF605EA1}" type="presParOf" srcId="{B86C3A54-235A-482D-8292-4FC3F341EE81}" destId="{5DFF35F5-0719-4D78-A56A-8A9B2F2FA3E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8A27D-3286-4FBB-8EED-7FDAB786321A}">
      <dsp:nvSpPr>
        <dsp:cNvPr id="0" name=""/>
        <dsp:cNvSpPr/>
      </dsp:nvSpPr>
      <dsp:spPr>
        <a:xfrm>
          <a:off x="1794933" y="0"/>
          <a:ext cx="1794933" cy="1508654"/>
        </a:xfrm>
        <a:prstGeom prst="trapezoid">
          <a:avLst>
            <a:gd name="adj" fmla="val 594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SUD</a:t>
          </a:r>
        </a:p>
      </dsp:txBody>
      <dsp:txXfrm>
        <a:off x="1794933" y="0"/>
        <a:ext cx="1794933" cy="1508654"/>
      </dsp:txXfrm>
    </dsp:sp>
    <dsp:sp modelId="{D452069B-9193-40F6-9943-1CBD308D52AD}">
      <dsp:nvSpPr>
        <dsp:cNvPr id="0" name=""/>
        <dsp:cNvSpPr/>
      </dsp:nvSpPr>
      <dsp:spPr>
        <a:xfrm>
          <a:off x="897466" y="1508654"/>
          <a:ext cx="3589866" cy="1508654"/>
        </a:xfrm>
        <a:prstGeom prst="trapezoid">
          <a:avLst>
            <a:gd name="adj" fmla="val 594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Misuse</a:t>
          </a:r>
        </a:p>
      </dsp:txBody>
      <dsp:txXfrm>
        <a:off x="1525693" y="1508654"/>
        <a:ext cx="2333413" cy="1508654"/>
      </dsp:txXfrm>
    </dsp:sp>
    <dsp:sp modelId="{FC40114A-9E3B-4FF1-A374-51E69A7FC2ED}">
      <dsp:nvSpPr>
        <dsp:cNvPr id="0" name=""/>
        <dsp:cNvSpPr/>
      </dsp:nvSpPr>
      <dsp:spPr>
        <a:xfrm>
          <a:off x="0" y="3017308"/>
          <a:ext cx="5384800" cy="1508654"/>
        </a:xfrm>
        <a:prstGeom prst="trapezoid">
          <a:avLst>
            <a:gd name="adj" fmla="val 594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/>
            <a:t>Use</a:t>
          </a:r>
        </a:p>
      </dsp:txBody>
      <dsp:txXfrm>
        <a:off x="942339" y="3017308"/>
        <a:ext cx="350012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294D-08B6-44B1-9674-C9A718877178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4E5E-8895-401B-B7B8-AF825888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19AB-E8E5-4BA9-BE97-3E5F9333F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 Add more data to this point 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300B-D143-45E2-AADE-CBE3FF033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200,000 subjects filling over 2 opioid prescriptions from January 2009 to July 2012</a:t>
            </a:r>
          </a:p>
          <a:p>
            <a:r>
              <a:rPr lang="en-US" dirty="0"/>
              <a:t>Women more likely than men to have a drug overdose over 3.5 year frame – despite receiving a significantly lower opioid 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300B-D143-45E2-AADE-CBE3FF033E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(1) give an overview of the epidemiology of the opioid crisis and substance use disorders through a gender lens</a:t>
            </a:r>
            <a:endParaRPr lang="en-US" sz="1200" b="1" i="0" u="sng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opioid crisis, women have and continue to be adversely impacted by the negative consequences of substance use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 began to advance more slowly in the 1980s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plateaued in 2011 (after which the APC differed non significantly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zero). The National Center for Health Statistics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 that US life expectancy peaked (78.9 years) in 2014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subsequently decreased significantly for 3 consecutive years,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reaching 78.6 years in 2017.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men across age groups generally had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cause-specific mortality rates and larger relative increases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than did women, a pronounced female disadvantage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emerged for certain major causes of death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between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1999 and 2017, the relative increase in midlife fatal drug overdoses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485.8% among women (from 3.5 deaths/100 000 to 20.2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deaths/100 000), 1.4 times higher than among men (350.6%,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10.0 deaths/100 000 to 44.8 deaths/100 000). The relative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in midlife mortality among women was 3.4 times higher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alcoholic liver disease (increasing from 3.2 deaths/100 000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5.8 deaths/100000 among women and from 9.8 deaths/100000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12.2 deaths/100 000 among men) and 1.5 times higher for suicide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(increasing from 5.8 deaths/100 000 to 8.7 deaths/100 000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women and 21.3 deaths/100000 to 28.6 deaths/100000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men).20 This is consistent with reports elsewhere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gender-specific influences on mortality and a growing health disadvantage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US women, including smaller gains in life expectancy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among US men, larger relative increases in mortality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certain causes, and inferior health outcomes in comparison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women in other high-income countries.11,33,42-46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94EB4-56F5-4667-844D-B6E4AA6A2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Healthcare professionals tend to miss signs of addiction in women</a:t>
            </a:r>
          </a:p>
          <a:p>
            <a:r>
              <a:rPr lang="en-US" dirty="0"/>
              <a:t>Especially in older women and younger girls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7F2C6-D9CA-4699-BE06-6E2F1DA6E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3F92-27F4-4FDD-B7FC-2F4D9A7D36B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12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771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54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24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31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24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48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63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621C-26BA-47BD-B773-3F2E18217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F360C-316C-4A5D-B9DA-54C29D901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04E7-A541-44F7-81CD-3D94560F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34BC0-5883-4C2C-B64B-DAF9E044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D758D-D15D-465D-B666-52973F93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F75B-E34B-4095-96E9-692552B5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9481-51F9-4BE7-B1A8-3AE23FA8A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785"/>
            <a:ext cx="10515600" cy="4880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4F9B-8DD3-499E-A530-5682172D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893F-01D3-49CC-A6BB-4239B050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0657A-5283-42B4-AFB5-78EFDE8C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8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D893-FA09-4F91-9839-6C973514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2A950-E07A-457C-9975-2BC4681B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70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B0B58-C0D9-4CE9-9557-5F0B40080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1000"/>
            <a:ext cx="5157787" cy="4053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52A00-4D7C-4039-8F08-1F1E0D9DB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70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768F4-0F04-40CD-B3B2-69213E0B9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0999"/>
            <a:ext cx="5183188" cy="4053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97624-3D9F-414D-B7F2-E5AA6C93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6BE82-BC29-4CEB-AD12-A9F856E4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3D781-A0FF-42A5-9B49-83671044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3416-033F-47A8-9B9B-F8725467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2F324-B294-4BE7-836C-A8B59C7E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8356A-F592-4859-A9FB-1AE2195C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52956-31D9-492C-B78C-9BFB74B4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3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B88AA-A525-4A31-901D-BB593E6F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778D-A60C-42DB-A8FA-B3C40DF3E6C9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CE71F-C29E-4D98-9FEC-A761EA7A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3691A-3750-4598-A9AA-AC9AD6A9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32-44F2-4F11-BCA1-226E7DE2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6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7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2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02F4-68C2-4A69-AECA-2555F6EEB78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1/2/2023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8033-C1DC-4339-A73A-3364E102D03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886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478A7-A019-47D9-8D9C-0BE92BD1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6D39-B332-49F2-ADC3-17B91DCFD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BD8D-1495-4983-A89D-D3A8D8DDF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5B778D-A60C-42DB-A8FA-B3C40DF3E6C9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BC3DF-5ADB-4AE1-A55F-5DDDDA162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ADF8-425D-44AC-A37F-906463FDC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239432-44F2-4F11-BCA1-226E7DE2D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A23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4F10-371B-425E-86BF-EE01CCAE7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Polysubstance </a:t>
            </a:r>
            <a:r>
              <a:rPr lang="en-US"/>
              <a:t>Use Disorder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96E3B-825A-434D-A4A2-E1D0782C1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Mishka Terplan MD MPH FACOG DFASAM</a:t>
            </a:r>
            <a:br>
              <a:rPr lang="en-US" dirty="0"/>
            </a:br>
            <a:r>
              <a:rPr lang="en-US" dirty="0"/>
              <a:t>Medical Director, Friends Research Institute</a:t>
            </a:r>
            <a:br>
              <a:rPr lang="en-US" dirty="0"/>
            </a:br>
            <a:r>
              <a:rPr lang="en-US" dirty="0"/>
              <a:t>Substance Use Warmline Clinician, UCSF</a:t>
            </a:r>
          </a:p>
        </p:txBody>
      </p:sp>
    </p:spTree>
    <p:extLst>
      <p:ext uri="{BB962C8B-B14F-4D97-AF65-F5344CB8AC3E}">
        <p14:creationId xmlns:p14="http://schemas.microsoft.com/office/powerpoint/2010/main" val="377411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C270-EB98-85C1-87D7-B91AB15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Polysubstance Use (Disorder) </a:t>
            </a:r>
            <a:br>
              <a:rPr lang="en-US" dirty="0"/>
            </a:br>
            <a:r>
              <a:rPr lang="en-US" dirty="0"/>
              <a:t>in Pregnancy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161CEC-66F7-1CA2-7F6B-249ADEC3C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BA04-14C1-4551-A3C4-8FE5955B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Most People Use Drugs but Only Some Develop Addiction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727B38-D7D1-4363-8F29-B4574BA82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441948"/>
            <a:ext cx="5384800" cy="284246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DE2A85-9B7B-466B-B140-8CDA939B28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71856" y="1647093"/>
            <a:ext cx="406028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0ECE3-A5BB-44FE-997C-8A825EFD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Is Not Use Disorder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33C83D-F691-4135-ABCF-CBF539476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Universal Screening/Assessment</a:t>
            </a:r>
          </a:p>
          <a:p>
            <a:r>
              <a:rPr lang="en-US" dirty="0"/>
              <a:t>“Can I ask you some questions about drinking, smoking, and other drugs?”</a:t>
            </a:r>
          </a:p>
          <a:p>
            <a:pPr lvl="1"/>
            <a:r>
              <a:rPr lang="en-US" dirty="0"/>
              <a:t>Screening can be declined (right of refusal)</a:t>
            </a:r>
          </a:p>
          <a:p>
            <a:pPr lvl="1"/>
            <a:r>
              <a:rPr lang="en-US" dirty="0"/>
              <a:t>Establishing trust requires trusting and time</a:t>
            </a:r>
          </a:p>
        </p:txBody>
      </p:sp>
    </p:spTree>
    <p:extLst>
      <p:ext uri="{BB962C8B-B14F-4D97-AF65-F5344CB8AC3E}">
        <p14:creationId xmlns:p14="http://schemas.microsoft.com/office/powerpoint/2010/main" val="204753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A66B-A0B3-4B5D-ABA8-E2238B55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Is Not Use Disorder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A104FB-32A7-4720-958A-0770CC0C6D6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7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B1D2F4-188B-4A28-971E-CF5A2FA73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25400" indent="0">
              <a:buNone/>
            </a:pPr>
            <a:r>
              <a:rPr lang="en-US" sz="2800" dirty="0"/>
              <a:t>Addiction – Treatment</a:t>
            </a:r>
            <a:endParaRPr lang="en-US" dirty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sz="2800" dirty="0"/>
              <a:t>Misuse – Brief Intervention</a:t>
            </a:r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sz="2800" dirty="0"/>
              <a:t>Use – Education (?)</a:t>
            </a:r>
          </a:p>
        </p:txBody>
      </p:sp>
    </p:spTree>
    <p:extLst>
      <p:ext uri="{BB962C8B-B14F-4D97-AF65-F5344CB8AC3E}">
        <p14:creationId xmlns:p14="http://schemas.microsoft.com/office/powerpoint/2010/main" val="249667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6334"/>
            <a:ext cx="8229600" cy="770467"/>
          </a:xfrm>
        </p:spPr>
        <p:txBody>
          <a:bodyPr/>
          <a:lstStyle/>
          <a:p>
            <a:pPr algn="l"/>
            <a:r>
              <a:rPr lang="en-US" dirty="0"/>
              <a:t>DSM-5 Substance Use Disorders</a:t>
            </a:r>
            <a:r>
              <a:rPr lang="en-US" baseline="30000" dirty="0"/>
              <a:t>1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676400" y="1066800"/>
            <a:ext cx="3962400" cy="502920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15" tIns="45707" rIns="91415" bIns="45707">
            <a:normAutofit/>
          </a:bodyPr>
          <a:lstStyle>
            <a:lvl1pPr marL="319951" indent="-31995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760" indent="-27424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286" indent="-27424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88" indent="-22853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066" indent="-228536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2884" indent="-228536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0564" indent="-228536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0817" indent="-182829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1928" indent="-182829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EA0B0"/>
              </a:buClr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1. </a:t>
            </a:r>
            <a:r>
              <a:rPr lang="en-US" sz="24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Tolerance</a:t>
            </a:r>
            <a:r>
              <a:rPr lang="en-US" sz="2400" baseline="300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2</a:t>
            </a:r>
          </a:p>
          <a:p>
            <a:pPr marL="0" indent="0">
              <a:buClr>
                <a:srgbClr val="6EA0B0"/>
              </a:buClr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2. </a:t>
            </a:r>
            <a:r>
              <a:rPr lang="en-US" sz="24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Withdrawal</a:t>
            </a:r>
            <a:r>
              <a:rPr lang="en-US" sz="2400" baseline="300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2</a:t>
            </a:r>
          </a:p>
          <a:p>
            <a:pPr marL="0" indent="0">
              <a:buClr>
                <a:srgbClr val="6EA0B0"/>
              </a:buClr>
              <a:buNone/>
              <a:defRPr/>
            </a:pPr>
            <a:endParaRPr lang="en-US" sz="1000" dirty="0">
              <a:solidFill>
                <a:srgbClr val="002060"/>
              </a:solidFill>
              <a:latin typeface="Corbel"/>
              <a:ea typeface="MS PGothic" charset="0"/>
              <a:cs typeface="MS PGothic" charset="0"/>
            </a:endParaRPr>
          </a:p>
          <a:p>
            <a:pPr marL="0" indent="0">
              <a:buClr>
                <a:srgbClr val="6EA0B0"/>
              </a:buClr>
              <a:buNone/>
              <a:defRPr/>
            </a:pPr>
            <a:r>
              <a:rPr lang="en-US" sz="2400" b="1" i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Loss of Control</a:t>
            </a:r>
          </a:p>
          <a:p>
            <a:pPr marL="628650" lvl="1" indent="-273050">
              <a:buClr>
                <a:srgbClr val="F6DE55"/>
              </a:buClr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3</a:t>
            </a:r>
            <a:r>
              <a:rPr lang="en-US" sz="2200" b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. </a:t>
            </a:r>
            <a:r>
              <a:rPr lang="en-US" sz="22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Larger amounts and/or longer periods</a:t>
            </a:r>
          </a:p>
          <a:p>
            <a:pPr marL="628650" lvl="1" indent="-273050">
              <a:buClr>
                <a:srgbClr val="F6DE55"/>
              </a:buClr>
              <a:buNone/>
              <a:defRPr/>
            </a:pPr>
            <a:r>
              <a:rPr lang="en-US" sz="2200" b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4. </a:t>
            </a:r>
            <a:r>
              <a:rPr lang="en-US" sz="22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Inability to cut down on or control use</a:t>
            </a:r>
          </a:p>
          <a:p>
            <a:pPr marL="628650" lvl="1" indent="-273050">
              <a:buClr>
                <a:srgbClr val="F6DE55"/>
              </a:buClr>
              <a:buNone/>
              <a:defRPr/>
            </a:pPr>
            <a:r>
              <a:rPr lang="en-US" sz="2200" b="1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5. </a:t>
            </a:r>
            <a:r>
              <a:rPr lang="en-US" sz="2200" dirty="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Increased time spent obtaining, using or recovering</a:t>
            </a:r>
          </a:p>
          <a:p>
            <a:pPr marL="0" indent="0">
              <a:buClr>
                <a:srgbClr val="6EA0B0"/>
              </a:buClr>
              <a:buNone/>
              <a:defRPr/>
            </a:pPr>
            <a:endParaRPr lang="en-US" sz="2400" dirty="0">
              <a:solidFill>
                <a:srgbClr val="00206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5638800" y="1066800"/>
            <a:ext cx="4876800" cy="502920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15" tIns="45707" rIns="91415" bIns="45707">
            <a:normAutofit/>
          </a:bodyPr>
          <a:lstStyle>
            <a:lvl1pPr marL="319951" indent="-31995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760" indent="-27424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286" indent="-27424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88" indent="-228536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066" indent="-228536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2884" indent="-228536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0564" indent="-228536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0817" indent="-182829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1928" indent="-182829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Clr>
                <a:srgbClr val="6EA0B0"/>
              </a:buClr>
              <a:buNone/>
              <a:defRPr/>
            </a:pPr>
            <a:r>
              <a:rPr lang="en-US" sz="2400" b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6. </a:t>
            </a:r>
            <a:r>
              <a:rPr lang="en-US" sz="240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Craving/Compulsion</a:t>
            </a:r>
          </a:p>
          <a:p>
            <a:pPr marL="628650" indent="-628650">
              <a:buClr>
                <a:srgbClr val="6EA0B0"/>
              </a:buClr>
              <a:buNone/>
              <a:defRPr/>
            </a:pPr>
            <a:endParaRPr lang="en-US" sz="1000">
              <a:solidFill>
                <a:srgbClr val="002060"/>
              </a:solidFill>
              <a:latin typeface="Corbel"/>
              <a:ea typeface="MS PGothic" charset="0"/>
              <a:cs typeface="MS PGothic" charset="0"/>
            </a:endParaRPr>
          </a:p>
          <a:p>
            <a:pPr marL="628650" indent="-628650">
              <a:buClr>
                <a:srgbClr val="6EA0B0"/>
              </a:buClr>
              <a:buNone/>
              <a:defRPr/>
            </a:pPr>
            <a:r>
              <a:rPr lang="en-US" sz="2400" b="1" i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Use Despite Negative Consequences</a:t>
            </a:r>
          </a:p>
          <a:p>
            <a:pPr marL="742950" lvl="1" indent="-400050">
              <a:buClr>
                <a:srgbClr val="F6DE55"/>
              </a:buClr>
              <a:buNone/>
              <a:defRPr/>
            </a:pPr>
            <a:r>
              <a:rPr lang="en-US" sz="2200" b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7. </a:t>
            </a:r>
            <a:r>
              <a:rPr lang="en-US" sz="220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Role failure, work, home, school</a:t>
            </a:r>
          </a:p>
          <a:p>
            <a:pPr marL="742950" lvl="1" indent="-400050">
              <a:buClr>
                <a:srgbClr val="F6DE55"/>
              </a:buClr>
              <a:buNone/>
              <a:defRPr/>
            </a:pPr>
            <a:r>
              <a:rPr lang="en-US" sz="2200" b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8. </a:t>
            </a:r>
            <a:r>
              <a:rPr lang="en-US" sz="220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Social, interpersonal problems</a:t>
            </a:r>
          </a:p>
          <a:p>
            <a:pPr marL="742950" lvl="1" indent="-400050">
              <a:buClr>
                <a:srgbClr val="F6DE55"/>
              </a:buClr>
              <a:buNone/>
              <a:defRPr/>
            </a:pPr>
            <a:r>
              <a:rPr lang="en-US" sz="2200" b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9. </a:t>
            </a:r>
            <a:r>
              <a:rPr lang="en-US" sz="220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Reducing social, work, recreational activity</a:t>
            </a:r>
          </a:p>
          <a:p>
            <a:pPr marL="742950" lvl="1" indent="-400050">
              <a:buClr>
                <a:srgbClr val="F6DE55"/>
              </a:buClr>
              <a:buNone/>
              <a:defRPr/>
            </a:pPr>
            <a:r>
              <a:rPr lang="en-US" sz="2200" b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10. </a:t>
            </a:r>
            <a:r>
              <a:rPr lang="en-US" sz="220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Physical hazards</a:t>
            </a:r>
          </a:p>
          <a:p>
            <a:pPr marL="742950" lvl="1" indent="-400050">
              <a:buClr>
                <a:srgbClr val="F6DE55"/>
              </a:buClr>
              <a:buNone/>
              <a:defRPr/>
            </a:pPr>
            <a:r>
              <a:rPr lang="en-US" sz="2200" b="1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11. </a:t>
            </a:r>
            <a:r>
              <a:rPr lang="en-US" sz="2200">
                <a:solidFill>
                  <a:srgbClr val="002060"/>
                </a:solidFill>
                <a:latin typeface="Corbel"/>
                <a:ea typeface="MS PGothic" charset="0"/>
                <a:cs typeface="MS PGothic" charset="0"/>
              </a:rPr>
              <a:t>Physical or psychological harm</a:t>
            </a:r>
            <a:endParaRPr lang="en-US" sz="2200" dirty="0">
              <a:solidFill>
                <a:srgbClr val="002060"/>
              </a:solidFill>
              <a:latin typeface="Corbel"/>
              <a:ea typeface="MS PGothic" charset="0"/>
              <a:cs typeface="MS PGothic" charset="0"/>
            </a:endParaRPr>
          </a:p>
        </p:txBody>
      </p:sp>
      <p:sp>
        <p:nvSpPr>
          <p:cNvPr id="6" name="Footer Placeholder 9"/>
          <p:cNvSpPr txBox="1">
            <a:spLocks/>
          </p:cNvSpPr>
          <p:nvPr/>
        </p:nvSpPr>
        <p:spPr bwMode="auto">
          <a:xfrm>
            <a:off x="4724400" y="4724400"/>
            <a:ext cx="5410200" cy="9906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1D58"/>
            </a:solidFill>
            <a:miter lim="800000"/>
            <a:headEnd/>
            <a:tailEnd/>
          </a:ln>
        </p:spPr>
        <p:txBody>
          <a:bodyPr vert="horz" wrap="square" lIns="0" tIns="45707" rIns="91415" bIns="4570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144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144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1143000" indent="-228600" algn="l" defTabSz="914144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600200" indent="-228600" algn="l" defTabSz="914144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2057400" indent="-228600" algn="l" defTabSz="914144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514600" indent="-228600" algn="l" defTabSz="914144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971800" indent="-228600" algn="l" defTabSz="914144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429000" indent="-228600" algn="l" defTabSz="914144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886200" indent="-228600" algn="l" defTabSz="914144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aseline="30000">
                <a:solidFill>
                  <a:srgbClr val="001D58"/>
                </a:solidFill>
                <a:ea typeface="MS PGothic" charset="0"/>
                <a:cs typeface="MS PGothic" charset="0"/>
              </a:rPr>
              <a:t> </a:t>
            </a:r>
            <a:r>
              <a:rPr lang="en-US" sz="2000">
                <a:solidFill>
                  <a:srgbClr val="001D58"/>
                </a:solidFill>
                <a:ea typeface="MS PGothic" charset="0"/>
                <a:cs typeface="MS PGothic" charset="0"/>
              </a:rPr>
              <a:t> </a:t>
            </a:r>
            <a:r>
              <a:rPr lang="en-US" sz="2000" baseline="30000">
                <a:solidFill>
                  <a:srgbClr val="001D58"/>
                </a:solidFill>
                <a:latin typeface="Corbel" panose="020B0503020204020204" pitchFamily="34" charset="0"/>
                <a:ea typeface="MS PGothic" charset="0"/>
                <a:cs typeface="MS PGothic" charset="0"/>
              </a:rPr>
              <a:t>1 </a:t>
            </a:r>
            <a:r>
              <a:rPr lang="en-US" sz="2000">
                <a:solidFill>
                  <a:srgbClr val="001D58"/>
                </a:solidFill>
                <a:latin typeface="Corbel" panose="020B0503020204020204" pitchFamily="34" charset="0"/>
                <a:ea typeface="MS PGothic" charset="0"/>
                <a:cs typeface="MS PGothic" charset="0"/>
              </a:rPr>
              <a:t>Mild (2-3), moderate (4-5), severe (≥6)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000" baseline="30000">
                <a:solidFill>
                  <a:srgbClr val="001D58"/>
                </a:solidFill>
                <a:latin typeface="Corbel" panose="020B0503020204020204" pitchFamily="34" charset="0"/>
                <a:ea typeface="MS PGothic" charset="0"/>
                <a:cs typeface="MS PGothic" charset="0"/>
              </a:rPr>
              <a:t>    2 </a:t>
            </a:r>
            <a:r>
              <a:rPr lang="en-US" sz="2000">
                <a:solidFill>
                  <a:srgbClr val="001D58"/>
                </a:solidFill>
                <a:latin typeface="Corbel" panose="020B0503020204020204" pitchFamily="34" charset="0"/>
                <a:ea typeface="MS PGothic" charset="0"/>
                <a:cs typeface="MS PGothic" charset="0"/>
              </a:rPr>
              <a:t>Not valid if opioid taken as prescribed</a:t>
            </a:r>
            <a:endParaRPr lang="en-US" sz="2000" dirty="0">
              <a:solidFill>
                <a:srgbClr val="001D58"/>
              </a:solidFill>
              <a:latin typeface="Corbel" panose="020B0503020204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5796934"/>
            <a:ext cx="81216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Corbel" panose="020B0503020204020204" pitchFamily="34" charset="0"/>
              </a:rPr>
              <a:t>APA. (2013). </a:t>
            </a:r>
            <a:r>
              <a:rPr lang="en-US" altLang="en-US" sz="1400" i="1" kern="0" dirty="0">
                <a:solidFill>
                  <a:prstClr val="black"/>
                </a:solidFill>
                <a:latin typeface="Corbel" panose="020B0503020204020204" pitchFamily="34" charset="0"/>
              </a:rPr>
              <a:t>Diagnostic and statistical manual of mental disorders</a:t>
            </a:r>
            <a:r>
              <a:rPr lang="en-US" altLang="en-US" sz="1400" kern="0" dirty="0">
                <a:solidFill>
                  <a:prstClr val="black"/>
                </a:solidFill>
                <a:latin typeface="Corbel" panose="020B0503020204020204" pitchFamily="34" charset="0"/>
              </a:rPr>
              <a:t> (5th ed.)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94360-F878-43E5-8451-87AC93D710E8}"/>
              </a:ext>
            </a:extLst>
          </p:cNvPr>
          <p:cNvSpPr txBox="1"/>
          <p:nvPr/>
        </p:nvSpPr>
        <p:spPr>
          <a:xfrm>
            <a:off x="508933" y="2767281"/>
            <a:ext cx="11174135" cy="1323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Addiction: A Brain-centered Condition Whose Visible Symptoms are Behaviors</a:t>
            </a:r>
          </a:p>
        </p:txBody>
      </p:sp>
    </p:spTree>
    <p:extLst>
      <p:ext uri="{BB962C8B-B14F-4D97-AF65-F5344CB8AC3E}">
        <p14:creationId xmlns:p14="http://schemas.microsoft.com/office/powerpoint/2010/main" val="25476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1554A8-297E-A55F-E740-D3CCED27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Polysubstance Use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8F43C-0BDB-C25C-E557-6C5B42A6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categories overlap across substance type.</a:t>
            </a:r>
            <a:br>
              <a:rPr lang="en-US" dirty="0"/>
            </a:br>
            <a:r>
              <a:rPr lang="en-US" dirty="0"/>
              <a:t>Therefore: First treat what you can</a:t>
            </a:r>
          </a:p>
          <a:p>
            <a:r>
              <a:rPr lang="en-US" dirty="0"/>
              <a:t>Not all use is sue disorder</a:t>
            </a:r>
          </a:p>
          <a:p>
            <a:r>
              <a:rPr lang="en-US" dirty="0"/>
              <a:t>Involve patient/person in decision making</a:t>
            </a:r>
          </a:p>
          <a:p>
            <a:r>
              <a:rPr lang="en-US" dirty="0"/>
              <a:t>Note that the neuroscience “final common pathway” of addiction would suggest some effectiveness of (any) treatment modality across substance types</a:t>
            </a:r>
          </a:p>
        </p:txBody>
      </p:sp>
    </p:spTree>
    <p:extLst>
      <p:ext uri="{BB962C8B-B14F-4D97-AF65-F5344CB8AC3E}">
        <p14:creationId xmlns:p14="http://schemas.microsoft.com/office/powerpoint/2010/main" val="147606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5FDD5-86DC-454E-BDDA-62191086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 Disorder Treatment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5FBC4-D8B7-47A0-8717-7A0279F36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Mainstay of AUD treatment is medication with behavioral interventions</a:t>
            </a:r>
          </a:p>
          <a:p>
            <a:r>
              <a:rPr lang="en-US" dirty="0"/>
              <a:t>FDA-approved medications for AUD:</a:t>
            </a:r>
          </a:p>
          <a:p>
            <a:pPr lvl="1"/>
            <a:r>
              <a:rPr lang="en-US" dirty="0"/>
              <a:t>Disulfiram, Naltrexone, Acamprosate</a:t>
            </a:r>
          </a:p>
          <a:p>
            <a:pPr lvl="1"/>
            <a:r>
              <a:rPr lang="en-US" dirty="0"/>
              <a:t>Very limited data on both safety and efficacy in pregnancy</a:t>
            </a:r>
          </a:p>
          <a:p>
            <a:r>
              <a:rPr lang="en-US" dirty="0"/>
              <a:t>However, naltrexone and acamprosate likely safer than alcohol and untreated AUD in pregnancy and should be considered on individual case basis</a:t>
            </a:r>
          </a:p>
        </p:txBody>
      </p:sp>
    </p:spTree>
    <p:extLst>
      <p:ext uri="{BB962C8B-B14F-4D97-AF65-F5344CB8AC3E}">
        <p14:creationId xmlns:p14="http://schemas.microsoft.com/office/powerpoint/2010/main" val="375130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8610-846B-42E6-835B-E5E4F39D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Nicotine Use Disorder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2E852-D7B0-4560-82CB-5754E87C9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Addiction to and dependence on cigarettes is physiologic and psychologic, and cessation techniques should include psychosocial interventions and medication (Sex and Gender Differences)</a:t>
            </a:r>
          </a:p>
          <a:p>
            <a:pPr lvl="1"/>
            <a:r>
              <a:rPr lang="en-US" dirty="0"/>
              <a:t>Nicotine replacement therapy (decrease effectiveness in women)</a:t>
            </a:r>
          </a:p>
          <a:p>
            <a:pPr lvl="1"/>
            <a:r>
              <a:rPr lang="en-US" dirty="0"/>
              <a:t>Bupropion hydrochloride sustained release</a:t>
            </a:r>
          </a:p>
          <a:p>
            <a:pPr lvl="1"/>
            <a:r>
              <a:rPr lang="en-US" dirty="0"/>
              <a:t>Varenicline (possibly more effective in women)</a:t>
            </a:r>
          </a:p>
          <a:p>
            <a:r>
              <a:rPr lang="en-US" dirty="0"/>
              <a:t>Cognitive behavioral therapy and contingency management are associated with a reduction in smoking during pregnancy and decreased risk for infants with low birth weight</a:t>
            </a:r>
          </a:p>
          <a:p>
            <a:r>
              <a:rPr lang="en-US" dirty="0"/>
              <a:t>Intervention context and strategies should be individualized </a:t>
            </a:r>
          </a:p>
        </p:txBody>
      </p:sp>
    </p:spTree>
    <p:extLst>
      <p:ext uri="{BB962C8B-B14F-4D97-AF65-F5344CB8AC3E}">
        <p14:creationId xmlns:p14="http://schemas.microsoft.com/office/powerpoint/2010/main" val="89179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EAAD-3281-4022-A95F-FC0362CB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Use Disorder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A9B17-550E-4C1A-8F37-F77C7478D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approved medications</a:t>
            </a:r>
          </a:p>
          <a:p>
            <a:r>
              <a:rPr lang="en-US" dirty="0"/>
              <a:t>Behavioral therapies: motivational enhancement, cognitive behavioral therapy, contingency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64746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6749-8409-4B66-BEDE-F15E2F49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 Use Disorder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0BD32-B2D6-4821-862B-EBA88FF38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with hydralazine for hypertensive emergencies</a:t>
            </a:r>
          </a:p>
          <a:p>
            <a:r>
              <a:rPr lang="en-US" dirty="0"/>
              <a:t>No FDA approved medication for the treatment of Stimulant Use Disorder</a:t>
            </a:r>
          </a:p>
          <a:p>
            <a:r>
              <a:rPr lang="en-US" dirty="0"/>
              <a:t>Treatment rests upon behavioral interventions</a:t>
            </a:r>
          </a:p>
          <a:p>
            <a:r>
              <a:rPr lang="en-US" dirty="0"/>
              <a:t>Many medications have been studied with modest effect </a:t>
            </a:r>
          </a:p>
          <a:p>
            <a:pPr lvl="1"/>
            <a:r>
              <a:rPr lang="en-US" dirty="0"/>
              <a:t>Topiramate</a:t>
            </a:r>
          </a:p>
          <a:p>
            <a:pPr lvl="1"/>
            <a:r>
              <a:rPr lang="en-US" dirty="0"/>
              <a:t>Buprenorphine</a:t>
            </a:r>
          </a:p>
        </p:txBody>
      </p:sp>
    </p:spTree>
    <p:extLst>
      <p:ext uri="{BB962C8B-B14F-4D97-AF65-F5344CB8AC3E}">
        <p14:creationId xmlns:p14="http://schemas.microsoft.com/office/powerpoint/2010/main" val="138761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97039-C2CD-309C-E6CD-9D034D46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and Gender: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AE39A-7157-91A0-E328-D69F572B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is Biological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68DDC-11BC-6A7B-A304-430F9AAD7B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Male, Female</a:t>
            </a:r>
          </a:p>
          <a:p>
            <a:r>
              <a:rPr lang="en-US" dirty="0"/>
              <a:t>Not strictly binary</a:t>
            </a:r>
          </a:p>
          <a:p>
            <a:r>
              <a:rPr lang="en-US" dirty="0"/>
              <a:t>Sex assigned at birth</a:t>
            </a:r>
          </a:p>
          <a:p>
            <a:r>
              <a:rPr lang="en-US" dirty="0"/>
              <a:t>Sex modifies health via genetics &amp; hormones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4A9A91-326A-CF67-7FEF-EFBE06B4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Gender is Social/Cultural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310ADD-5140-3554-CA48-621023AD20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“Socially constructed norms that impose and determine roles, relationships and positional power for all people across the lifetime” (Global Health 50/50)</a:t>
            </a:r>
          </a:p>
          <a:p>
            <a:r>
              <a:rPr lang="en-US" dirty="0"/>
              <a:t>Not binary</a:t>
            </a:r>
          </a:p>
          <a:p>
            <a:r>
              <a:rPr lang="en-US" dirty="0"/>
              <a:t>Women, men, intersex identities</a:t>
            </a:r>
          </a:p>
          <a:p>
            <a:r>
              <a:rPr lang="en-US" dirty="0"/>
              <a:t>Gender-related characteristics (roles, relations, etc.) influence health in multiple 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FAA89-A67F-AEA1-FC47-5317F587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7" y="4217576"/>
            <a:ext cx="5980694" cy="2548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E8712-B961-B8EA-E21B-70F89C6EF460}"/>
              </a:ext>
            </a:extLst>
          </p:cNvPr>
          <p:cNvSpPr txBox="1"/>
          <p:nvPr/>
        </p:nvSpPr>
        <p:spPr>
          <a:xfrm>
            <a:off x="6449352" y="6189663"/>
            <a:ext cx="547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" panose="020B0502040204020203" pitchFamily="34" charset="0"/>
              </a:rPr>
              <a:t>Jenkins MR, Newman C. How Sex and Gender Impact Clinical Practice. London, UK: Elsevier; 2021.</a:t>
            </a:r>
          </a:p>
        </p:txBody>
      </p:sp>
    </p:spTree>
    <p:extLst>
      <p:ext uri="{BB962C8B-B14F-4D97-AF65-F5344CB8AC3E}">
        <p14:creationId xmlns:p14="http://schemas.microsoft.com/office/powerpoint/2010/main" val="347374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F1D4-FAF8-EEF1-B3E4-8067AD3A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Abstinence Syndrome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B937F-0C74-0FA3-EF24-515C170EC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330" y="1600200"/>
            <a:ext cx="7505340" cy="4525963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ABF04AC-C5A3-6FD3-3122-CC6A497D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5" y="6472530"/>
            <a:ext cx="11071985" cy="22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altLang="en-US" sz="10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Adapted</a:t>
            </a:r>
            <a:r>
              <a:rPr lang="en-GB" altLang="en-US" sz="1000" dirty="0">
                <a:latin typeface="+mn-lt"/>
                <a:ea typeface="ＭＳ Ｐゴシック" panose="020B0600070205080204" pitchFamily="34" charset="-128"/>
              </a:rPr>
              <a:t> from Kocherlakota P. Pediatrics, 2014; </a:t>
            </a:r>
            <a:r>
              <a:rPr lang="en-US" altLang="en-US" sz="1000" dirty="0">
                <a:latin typeface="+mn-lt"/>
                <a:ea typeface="MS PGothic" panose="020B0600070205080204" pitchFamily="34" charset="-128"/>
              </a:rPr>
              <a:t>American Academy of Pediatrics Committee on Drugs. Neonatal drug withdrawal. Pediatrics, 2012</a:t>
            </a:r>
            <a:endParaRPr lang="en-GB" altLang="en-US" sz="1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1EE5DCB-CE0F-50F9-0C49-7F3C635E4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8876" y="6497936"/>
            <a:ext cx="15856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latin typeface="+mn-lt"/>
              </a:rPr>
              <a:t>Credit: Anne Johnston, MD</a:t>
            </a:r>
          </a:p>
        </p:txBody>
      </p:sp>
    </p:spTree>
    <p:extLst>
      <p:ext uri="{BB962C8B-B14F-4D97-AF65-F5344CB8AC3E}">
        <p14:creationId xmlns:p14="http://schemas.microsoft.com/office/powerpoint/2010/main" val="2609527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86A4-E906-68AD-D1F8-EADDFA8F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Polysubstance / </a:t>
            </a:r>
            <a:r>
              <a:rPr lang="en-US" dirty="0" err="1"/>
              <a:t>Polypharmacology</a:t>
            </a:r>
            <a:r>
              <a:rPr lang="en-US" dirty="0"/>
              <a:t> and NAS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EA3FBF-15B1-BE8F-81E3-11568DCCC5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658514"/>
            <a:ext cx="5384800" cy="240933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D33B-6264-296C-41FE-A5B294B1E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Nicotine / Cigarettes (MOTHER Study)</a:t>
            </a:r>
          </a:p>
          <a:p>
            <a:r>
              <a:rPr lang="en-US" dirty="0"/>
              <a:t>Benzodiazepines</a:t>
            </a:r>
          </a:p>
          <a:p>
            <a:r>
              <a:rPr lang="en-US" dirty="0"/>
              <a:t>Gabapentin</a:t>
            </a:r>
          </a:p>
        </p:txBody>
      </p:sp>
    </p:spTree>
    <p:extLst>
      <p:ext uri="{BB962C8B-B14F-4D97-AF65-F5344CB8AC3E}">
        <p14:creationId xmlns:p14="http://schemas.microsoft.com/office/powerpoint/2010/main" val="206770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431C-54E0-1E1A-9DEF-4D894FCB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7AC3-74B0-6C69-D29F-C8603712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Locate pregnancy with discussion of sex and gender</a:t>
            </a:r>
          </a:p>
          <a:p>
            <a:r>
              <a:rPr lang="en-US" dirty="0"/>
              <a:t>Recognize sex and gender differences in substance trajectories and treatment effectiveness</a:t>
            </a:r>
          </a:p>
          <a:p>
            <a:endParaRPr lang="en-US" dirty="0"/>
          </a:p>
          <a:p>
            <a:r>
              <a:rPr lang="en-US" dirty="0"/>
              <a:t>Polysubstance is the norm</a:t>
            </a:r>
          </a:p>
          <a:p>
            <a:r>
              <a:rPr lang="en-US" dirty="0"/>
              <a:t>Not all use is use disorder</a:t>
            </a:r>
          </a:p>
          <a:p>
            <a:r>
              <a:rPr lang="en-US" dirty="0"/>
              <a:t>Cigarette reduction = dose-dependent reduction in NAS</a:t>
            </a:r>
          </a:p>
          <a:p>
            <a:r>
              <a:rPr lang="en-US" dirty="0"/>
              <a:t>Involve patient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61222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6D97-0EF5-4E52-80CE-84583D7A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E38E61-C994-4EBF-82C1-9AC3B4BFE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Mishka Terplan</a:t>
            </a:r>
          </a:p>
          <a:p>
            <a:pPr marL="0" indent="0" algn="ctr">
              <a:buNone/>
            </a:pPr>
            <a:r>
              <a:rPr lang="en-US" dirty="0"/>
              <a:t>@Do_Less_Harm</a:t>
            </a:r>
          </a:p>
          <a:p>
            <a:pPr marL="0" indent="0" algn="ctr">
              <a:buNone/>
            </a:pPr>
            <a:r>
              <a:rPr lang="en-US" dirty="0"/>
              <a:t>mterplan@friendsresearch.org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70AC0-729C-4073-87A2-E2129532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10" y="3428999"/>
            <a:ext cx="7710981" cy="32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171979-AC1F-3AAD-9A78-9373F79F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3321"/>
            <a:ext cx="12192000" cy="1143000"/>
          </a:xfrm>
        </p:spPr>
        <p:txBody>
          <a:bodyPr>
            <a:noAutofit/>
          </a:bodyPr>
          <a:lstStyle/>
          <a:p>
            <a:r>
              <a:rPr lang="en-US" sz="3900" dirty="0"/>
              <a:t>Both Sex and Gender Relate to Reproduction and Both Intersect with Substance Use, Misuse, and Addiction</a:t>
            </a:r>
          </a:p>
        </p:txBody>
      </p:sp>
    </p:spTree>
    <p:extLst>
      <p:ext uri="{BB962C8B-B14F-4D97-AF65-F5344CB8AC3E}">
        <p14:creationId xmlns:p14="http://schemas.microsoft.com/office/powerpoint/2010/main" val="369539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B442-B304-4173-B7AE-4CB191DB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54280" cy="1499616"/>
          </a:xfrm>
        </p:spPr>
        <p:txBody>
          <a:bodyPr/>
          <a:lstStyle/>
          <a:p>
            <a:r>
              <a:rPr lang="en-US" dirty="0"/>
              <a:t>ACES are experienced more by girls than boys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6715F-4D87-49C5-B176-5926058A3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551"/>
          <a:stretch/>
        </p:blipFill>
        <p:spPr>
          <a:xfrm>
            <a:off x="320922" y="2321756"/>
            <a:ext cx="3336679" cy="425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D23F5-BE9D-40A2-A2D9-23C7F303E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96" y="2654301"/>
            <a:ext cx="7207164" cy="1085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CCDD9-C13F-46CC-968E-F28944B542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3" r="4604" b="3454"/>
          <a:stretch/>
        </p:blipFill>
        <p:spPr>
          <a:xfrm>
            <a:off x="3755578" y="4057650"/>
            <a:ext cx="8341212" cy="22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and gender: AUD trajectories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33764"/>
            <a:ext cx="412265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Telescoping: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Substance use in women progresses more quickly to addiction and to the onset of medical problems and disorders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Women tend to enter treatment at later stage of addiction</a:t>
            </a:r>
          </a:p>
          <a:p>
            <a:pPr lvl="1"/>
            <a:endParaRPr lang="en-US" dirty="0"/>
          </a:p>
          <a:p>
            <a:r>
              <a:rPr lang="en-US" dirty="0"/>
              <a:t>Originally described for AUD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4C899-CD8D-4B35-8D7F-21DC83F14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31" y="1401331"/>
            <a:ext cx="3334285" cy="3278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FD61B-AF22-4754-BF76-AE3A9848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574" y="2718549"/>
            <a:ext cx="5095278" cy="39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0ADF75-0762-41D1-B901-75D91C18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87" y="1962488"/>
            <a:ext cx="7352413" cy="48955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157F43-B050-4AE6-B557-DFFCB232777D}"/>
              </a:ext>
            </a:extLst>
          </p:cNvPr>
          <p:cNvSpPr txBox="1">
            <a:spLocks/>
          </p:cNvSpPr>
          <p:nvPr/>
        </p:nvSpPr>
        <p:spPr>
          <a:xfrm>
            <a:off x="249116" y="1766046"/>
            <a:ext cx="465699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Females can have more severe opioid withdrawal and have higher risk of opioid overdose</a:t>
            </a:r>
          </a:p>
          <a:p>
            <a:pPr lvl="1"/>
            <a:r>
              <a:rPr lang="en-US" dirty="0"/>
              <a:t>Smaller body mass, and higher fat-to-water ratio</a:t>
            </a:r>
          </a:p>
          <a:p>
            <a:pPr lvl="1"/>
            <a:r>
              <a:rPr lang="en-US" dirty="0"/>
              <a:t>Differences in metabolism, absorption, and elimination</a:t>
            </a:r>
          </a:p>
          <a:p>
            <a:pPr mar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TIP-51-Substance-Abuse-Treatment-Addressing-the-Specific-Needs-of-Women/SMA15-4426archives.drugabuse.gov/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NIDA_Notes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/NN0013.html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3290F-41A0-4EEB-A1DD-EF33E7B41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523"/>
          <a:stretch/>
        </p:blipFill>
        <p:spPr>
          <a:xfrm>
            <a:off x="5653256" y="2091181"/>
            <a:ext cx="4031470" cy="646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01AC4-CD84-4BD3-B87B-38BD2F08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3154" cy="1325563"/>
          </a:xfrm>
        </p:spPr>
        <p:txBody>
          <a:bodyPr/>
          <a:lstStyle/>
          <a:p>
            <a:r>
              <a:rPr lang="en-US" dirty="0"/>
              <a:t>Example: Sex differences in OUD morbidity risk</a:t>
            </a:r>
          </a:p>
        </p:txBody>
      </p:sp>
    </p:spTree>
    <p:extLst>
      <p:ext uri="{BB962C8B-B14F-4D97-AF65-F5344CB8AC3E}">
        <p14:creationId xmlns:p14="http://schemas.microsoft.com/office/powerpoint/2010/main" val="144992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338082-9C06-4033-87A0-105C8C2B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7974"/>
            <a:ext cx="9047783" cy="3809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21489-6AF9-406A-AEFE-E9CDFFFAB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300"/>
            <a:ext cx="9047783" cy="22466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B1D15B-0CAF-42B8-8A8C-D4ED39CB6CBB}"/>
              </a:ext>
            </a:extLst>
          </p:cNvPr>
          <p:cNvSpPr/>
          <p:nvPr/>
        </p:nvSpPr>
        <p:spPr>
          <a:xfrm>
            <a:off x="9250197" y="606078"/>
            <a:ext cx="29006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“…although men across age groups generally had higher cause-specific mortality rates… </a:t>
            </a:r>
            <a:r>
              <a:rPr lang="en-US" b="1" i="1" u="sng" dirty="0"/>
              <a:t>a pronounced female disadvantage</a:t>
            </a:r>
            <a:r>
              <a:rPr lang="en-US" b="1" i="1" dirty="0"/>
              <a:t> emerged for certain major causes of death</a:t>
            </a:r>
            <a:r>
              <a:rPr lang="en-US" i="1" dirty="0"/>
              <a:t>… between 1999 and 2017, the </a:t>
            </a:r>
            <a:r>
              <a:rPr lang="en-US" b="1" i="1" dirty="0"/>
              <a:t>relative increase in midlife fatal drug overdoses was 485.8% among women, 1.4 times higher than among men (350.6%)…3.4 times higher [among women than men] for </a:t>
            </a:r>
            <a:r>
              <a:rPr lang="en-US" b="1" i="1" u="sng" dirty="0"/>
              <a:t>alcohol-related liver disease</a:t>
            </a:r>
            <a:r>
              <a:rPr lang="en-US" b="1" i="1" dirty="0"/>
              <a:t>…and 1.5 times higher for suicide…”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022809-C330-4C4C-B829-6F889CD6BD36}"/>
              </a:ext>
            </a:extLst>
          </p:cNvPr>
          <p:cNvSpPr txBox="1"/>
          <p:nvPr/>
        </p:nvSpPr>
        <p:spPr>
          <a:xfrm>
            <a:off x="72190" y="6388768"/>
            <a:ext cx="38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Woolf SH, et al. 2019</a:t>
            </a:r>
          </a:p>
        </p:txBody>
      </p:sp>
    </p:spTree>
    <p:extLst>
      <p:ext uri="{BB962C8B-B14F-4D97-AF65-F5344CB8AC3E}">
        <p14:creationId xmlns:p14="http://schemas.microsoft.com/office/powerpoint/2010/main" val="191106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1EC1CCA-95F0-47B5-884C-8365E4588043}"/>
              </a:ext>
            </a:extLst>
          </p:cNvPr>
          <p:cNvSpPr txBox="1">
            <a:spLocks/>
          </p:cNvSpPr>
          <p:nvPr/>
        </p:nvSpPr>
        <p:spPr>
          <a:xfrm>
            <a:off x="7386217" y="6091610"/>
            <a:ext cx="4479730" cy="414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Campbell C, </a:t>
            </a:r>
            <a:r>
              <a:rPr lang="en-US" sz="1200" dirty="0" err="1"/>
              <a:t>Weisner</a:t>
            </a:r>
            <a:r>
              <a:rPr lang="en-US" sz="1200" dirty="0"/>
              <a:t> C, Chi FW, Ross T, Sterling S, Mertens J. Gender differences in alcohol Screening, Brief Intervention, and Referral to Treatment in primary care. J Patient Cent Res Rev. 2016;3:211.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153521-E021-4956-9685-74EB50D6E316}"/>
              </a:ext>
            </a:extLst>
          </p:cNvPr>
          <p:cNvSpPr txBox="1">
            <a:spLocks/>
          </p:cNvSpPr>
          <p:nvPr/>
        </p:nvSpPr>
        <p:spPr>
          <a:xfrm>
            <a:off x="7020249" y="1595227"/>
            <a:ext cx="484569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dirty="0"/>
              <a:t>640,000 adult patients</a:t>
            </a:r>
          </a:p>
          <a:p>
            <a:pPr marL="457200" lvl="1" indent="0">
              <a:buNone/>
            </a:pPr>
            <a:r>
              <a:rPr lang="en-US" sz="2400" dirty="0"/>
              <a:t>Women less likely to be screened:</a:t>
            </a:r>
          </a:p>
          <a:p>
            <a:pPr lvl="2"/>
            <a:r>
              <a:rPr lang="en-US" sz="2000" dirty="0"/>
              <a:t>PCP arm OR=0.78 (0.75, 0.82)</a:t>
            </a:r>
          </a:p>
          <a:p>
            <a:pPr lvl="2"/>
            <a:r>
              <a:rPr lang="en-US" sz="2000" dirty="0"/>
              <a:t>Non MD OR=0.82 (0.77, 0.87)</a:t>
            </a:r>
          </a:p>
          <a:p>
            <a:pPr marL="457200" lvl="1" indent="0">
              <a:buNone/>
            </a:pPr>
            <a:r>
              <a:rPr lang="en-US" sz="2400" dirty="0"/>
              <a:t>Among those screened, women less likely to receive BI/RT</a:t>
            </a:r>
          </a:p>
          <a:p>
            <a:pPr lvl="2"/>
            <a:r>
              <a:rPr lang="en-US" sz="2000" dirty="0"/>
              <a:t>PCP arm OR=0.60 (0.48, 0.76)</a:t>
            </a:r>
          </a:p>
          <a:p>
            <a:pPr lvl="2"/>
            <a:r>
              <a:rPr lang="en-US" sz="2000" dirty="0"/>
              <a:t>Non MD OR=0.62 (0.51, 0.77)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4752B-16CD-4932-8778-264104AF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83" y="1542113"/>
            <a:ext cx="4845698" cy="51672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51E934-1E08-4132-B577-7C9AD1D87FE4}"/>
              </a:ext>
            </a:extLst>
          </p:cNvPr>
          <p:cNvSpPr txBox="1">
            <a:spLocks/>
          </p:cNvSpPr>
          <p:nvPr/>
        </p:nvSpPr>
        <p:spPr>
          <a:xfrm>
            <a:off x="609600" y="501162"/>
            <a:ext cx="10972800" cy="916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Sex and Gender: AUD Screening</a:t>
            </a:r>
          </a:p>
        </p:txBody>
      </p:sp>
    </p:spTree>
    <p:extLst>
      <p:ext uri="{BB962C8B-B14F-4D97-AF65-F5344CB8AC3E}">
        <p14:creationId xmlns:p14="http://schemas.microsoft.com/office/powerpoint/2010/main" val="44772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36A1-8D91-4D24-9434-05F166D4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stepwise approach to integrating sex and gender into daily clinical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1C596-50D6-48C4-B0F9-DD312216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880"/>
            <a:ext cx="12192000" cy="4096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058A2-94FE-4912-A9DA-264F0A29C611}"/>
              </a:ext>
            </a:extLst>
          </p:cNvPr>
          <p:cNvSpPr txBox="1"/>
          <p:nvPr/>
        </p:nvSpPr>
        <p:spPr>
          <a:xfrm>
            <a:off x="6449352" y="6189663"/>
            <a:ext cx="547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" panose="020B0502040204020203" pitchFamily="34" charset="0"/>
              </a:rPr>
              <a:t>Jenkins MR, Newman C. How Sex and Gender Impact Clinical Practice. London, UK: Elsevier; 2021.</a:t>
            </a:r>
          </a:p>
        </p:txBody>
      </p:sp>
    </p:spTree>
    <p:extLst>
      <p:ext uri="{BB962C8B-B14F-4D97-AF65-F5344CB8AC3E}">
        <p14:creationId xmlns:p14="http://schemas.microsoft.com/office/powerpoint/2010/main" val="10168504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1422</Words>
  <Application>Microsoft Office PowerPoint</Application>
  <PresentationFormat>Widescreen</PresentationFormat>
  <Paragraphs>172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Corbel</vt:lpstr>
      <vt:lpstr>Segoe UI</vt:lpstr>
      <vt:lpstr>Tahoma</vt:lpstr>
      <vt:lpstr>Wingdings</vt:lpstr>
      <vt:lpstr>Wingdings 2</vt:lpstr>
      <vt:lpstr>1_Office Theme</vt:lpstr>
      <vt:lpstr>2_Office Theme</vt:lpstr>
      <vt:lpstr>Custom Design</vt:lpstr>
      <vt:lpstr>Managing Polysubstance Use Disorder</vt:lpstr>
      <vt:lpstr>Sex and Gender: Definitions</vt:lpstr>
      <vt:lpstr>Both Sex and Gender Relate to Reproduction and Both Intersect with Substance Use, Misuse, and Addiction</vt:lpstr>
      <vt:lpstr>ACES are experienced more by girls than boys</vt:lpstr>
      <vt:lpstr>Sex and gender: AUD trajectories</vt:lpstr>
      <vt:lpstr>Example: Sex differences in OUD morbidity risk</vt:lpstr>
      <vt:lpstr>PowerPoint Presentation</vt:lpstr>
      <vt:lpstr>PowerPoint Presentation</vt:lpstr>
      <vt:lpstr>A stepwise approach to integrating sex and gender into daily clinical practice</vt:lpstr>
      <vt:lpstr>Managing Polysubstance Use (Disorder)  in Pregnancy</vt:lpstr>
      <vt:lpstr>Most People Use Drugs but Only Some Develop Addiction </vt:lpstr>
      <vt:lpstr>Use Is Not Use Disorder</vt:lpstr>
      <vt:lpstr>Use Is Not Use Disorder</vt:lpstr>
      <vt:lpstr>DSM-5 Substance Use Disorders1</vt:lpstr>
      <vt:lpstr>Polysubstance Use Tips</vt:lpstr>
      <vt:lpstr>Alcohol Use Disorder Treatment</vt:lpstr>
      <vt:lpstr>Nicotine Use Disorder Treatment</vt:lpstr>
      <vt:lpstr>Cannabis Use Disorder Treatment</vt:lpstr>
      <vt:lpstr>Stimulant Use Disorder Treatment</vt:lpstr>
      <vt:lpstr>Neonatal Abstinence Syndrome</vt:lpstr>
      <vt:lpstr>Polysubstance / Polypharmacology and NAS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Pregnant &amp; Parenting Women with Substance Use Disorder </dc:title>
  <dc:creator>Mishka Terplan</dc:creator>
  <cp:lastModifiedBy>Mishka Terplan</cp:lastModifiedBy>
  <cp:revision>15</cp:revision>
  <dcterms:created xsi:type="dcterms:W3CDTF">2022-10-03T15:25:52Z</dcterms:created>
  <dcterms:modified xsi:type="dcterms:W3CDTF">2023-01-03T23:40:28Z</dcterms:modified>
</cp:coreProperties>
</file>