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730" r:id="rId2"/>
    <p:sldId id="746" r:id="rId3"/>
    <p:sldId id="745" r:id="rId4"/>
    <p:sldId id="743" r:id="rId5"/>
    <p:sldId id="740" r:id="rId6"/>
    <p:sldId id="739" r:id="rId7"/>
    <p:sldId id="741" r:id="rId8"/>
    <p:sldId id="736" r:id="rId9"/>
    <p:sldId id="738" r:id="rId10"/>
    <p:sldId id="751" r:id="rId11"/>
    <p:sldId id="750" r:id="rId12"/>
    <p:sldId id="749" r:id="rId13"/>
    <p:sldId id="259" r:id="rId14"/>
    <p:sldId id="748" r:id="rId15"/>
    <p:sldId id="747" r:id="rId1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86667" autoAdjust="0"/>
  </p:normalViewPr>
  <p:slideViewPr>
    <p:cSldViewPr snapToGrid="0">
      <p:cViewPr varScale="1">
        <p:scale>
          <a:sx n="75" d="100"/>
          <a:sy n="75" d="100"/>
        </p:scale>
        <p:origin x="907"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B852C6-C683-4024-83E6-2320419E6B3E}"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82C82E32-21EC-4B8F-9C3A-248D8621647B}">
      <dgm:prSet/>
      <dgm:spPr/>
      <dgm:t>
        <a:bodyPr/>
        <a:lstStyle/>
        <a:p>
          <a:r>
            <a:rPr lang="en-US" dirty="0"/>
            <a:t> Identify resources to support new clinicians treating opioid use disorders </a:t>
          </a:r>
        </a:p>
      </dgm:t>
    </dgm:pt>
    <dgm:pt modelId="{FADBF5E9-4A10-484B-B4BE-CA0AD2F58D5C}" type="parTrans" cxnId="{83A745D3-12E5-4CAD-8B5A-656F47C0BB46}">
      <dgm:prSet/>
      <dgm:spPr/>
      <dgm:t>
        <a:bodyPr/>
        <a:lstStyle/>
        <a:p>
          <a:endParaRPr lang="en-US"/>
        </a:p>
      </dgm:t>
    </dgm:pt>
    <dgm:pt modelId="{C24D68FC-1998-44E8-87CE-EDB85A0DBA1E}" type="sibTrans" cxnId="{83A745D3-12E5-4CAD-8B5A-656F47C0BB46}">
      <dgm:prSet/>
      <dgm:spPr/>
      <dgm:t>
        <a:bodyPr/>
        <a:lstStyle/>
        <a:p>
          <a:endParaRPr lang="en-US"/>
        </a:p>
      </dgm:t>
    </dgm:pt>
    <dgm:pt modelId="{16605478-2D12-41B0-97AB-3629C4B5B337}">
      <dgm:prSet/>
      <dgm:spPr/>
      <dgm:t>
        <a:bodyPr/>
        <a:lstStyle/>
        <a:p>
          <a:r>
            <a:rPr lang="en-US" dirty="0"/>
            <a:t>Demonstrate the pharmacist’s role in the treatment of opioid use disorders</a:t>
          </a:r>
        </a:p>
      </dgm:t>
    </dgm:pt>
    <dgm:pt modelId="{BA6FFA0B-CE79-4684-AF68-AAF2767E116A}" type="parTrans" cxnId="{3F902BB3-1167-4B3B-917E-5C4634798980}">
      <dgm:prSet/>
      <dgm:spPr/>
      <dgm:t>
        <a:bodyPr/>
        <a:lstStyle/>
        <a:p>
          <a:endParaRPr lang="en-US"/>
        </a:p>
      </dgm:t>
    </dgm:pt>
    <dgm:pt modelId="{7E52E9B5-A3CD-4A59-9087-83D2D743BE12}" type="sibTrans" cxnId="{3F902BB3-1167-4B3B-917E-5C4634798980}">
      <dgm:prSet/>
      <dgm:spPr/>
      <dgm:t>
        <a:bodyPr/>
        <a:lstStyle/>
        <a:p>
          <a:endParaRPr lang="en-US"/>
        </a:p>
      </dgm:t>
    </dgm:pt>
    <dgm:pt modelId="{3BA7437E-2E9B-482A-A43E-2EBE2845F77C}">
      <dgm:prSet/>
      <dgm:spPr/>
      <dgm:t>
        <a:bodyPr/>
        <a:lstStyle/>
        <a:p>
          <a:r>
            <a:rPr lang="en-US" dirty="0"/>
            <a:t> Propose clinician resiliency strategies to support work-life balance</a:t>
          </a:r>
        </a:p>
      </dgm:t>
    </dgm:pt>
    <dgm:pt modelId="{8C975644-C5A1-40D8-9C82-287BC295D4AC}" type="parTrans" cxnId="{C2F0C476-E731-46B0-8AB1-5451D30AFDCA}">
      <dgm:prSet/>
      <dgm:spPr/>
      <dgm:t>
        <a:bodyPr/>
        <a:lstStyle/>
        <a:p>
          <a:endParaRPr lang="en-US"/>
        </a:p>
      </dgm:t>
    </dgm:pt>
    <dgm:pt modelId="{DA67709A-BA51-40C9-A6F0-3B59B48E1419}" type="sibTrans" cxnId="{C2F0C476-E731-46B0-8AB1-5451D30AFDCA}">
      <dgm:prSet/>
      <dgm:spPr/>
      <dgm:t>
        <a:bodyPr/>
        <a:lstStyle/>
        <a:p>
          <a:endParaRPr lang="en-US"/>
        </a:p>
      </dgm:t>
    </dgm:pt>
    <dgm:pt modelId="{E4323C53-D81B-4256-9642-E1F99C203866}">
      <dgm:prSet/>
      <dgm:spPr/>
      <dgm:t>
        <a:bodyPr/>
        <a:lstStyle/>
        <a:p>
          <a:r>
            <a:rPr lang="en-US" dirty="0"/>
            <a:t>Outline avenues for pharmacists to deploy naloxone as a harm reduction strategy</a:t>
          </a:r>
        </a:p>
      </dgm:t>
    </dgm:pt>
    <dgm:pt modelId="{E3D75B13-1DDE-438A-B1C0-C68C17E1977C}" type="parTrans" cxnId="{5699EF31-1513-4C38-B13D-AF8E5DCB51E4}">
      <dgm:prSet/>
      <dgm:spPr/>
      <dgm:t>
        <a:bodyPr/>
        <a:lstStyle/>
        <a:p>
          <a:endParaRPr lang="en-US"/>
        </a:p>
      </dgm:t>
    </dgm:pt>
    <dgm:pt modelId="{24B0408F-A17B-4F4A-AD7D-E1E3FEDFB051}" type="sibTrans" cxnId="{5699EF31-1513-4C38-B13D-AF8E5DCB51E4}">
      <dgm:prSet/>
      <dgm:spPr/>
      <dgm:t>
        <a:bodyPr/>
        <a:lstStyle/>
        <a:p>
          <a:endParaRPr lang="en-US"/>
        </a:p>
      </dgm:t>
    </dgm:pt>
    <dgm:pt modelId="{95AD12CC-3A10-4652-8C7C-58F058D1E12B}" type="pres">
      <dgm:prSet presAssocID="{02B852C6-C683-4024-83E6-2320419E6B3E}" presName="CompostProcess" presStyleCnt="0">
        <dgm:presLayoutVars>
          <dgm:dir/>
          <dgm:resizeHandles val="exact"/>
        </dgm:presLayoutVars>
      </dgm:prSet>
      <dgm:spPr/>
    </dgm:pt>
    <dgm:pt modelId="{1218B68D-7A4E-44CC-9640-1BAA5F368A0E}" type="pres">
      <dgm:prSet presAssocID="{02B852C6-C683-4024-83E6-2320419E6B3E}" presName="arrow" presStyleLbl="bgShp" presStyleIdx="0" presStyleCnt="1"/>
      <dgm:spPr/>
    </dgm:pt>
    <dgm:pt modelId="{17AED444-CAFF-4F02-B81C-EC5DAF6F2438}" type="pres">
      <dgm:prSet presAssocID="{02B852C6-C683-4024-83E6-2320419E6B3E}" presName="linearProcess" presStyleCnt="0"/>
      <dgm:spPr/>
    </dgm:pt>
    <dgm:pt modelId="{A2449621-03CA-44D7-85AD-45AAA34860E7}" type="pres">
      <dgm:prSet presAssocID="{82C82E32-21EC-4B8F-9C3A-248D8621647B}" presName="textNode" presStyleLbl="node1" presStyleIdx="0" presStyleCnt="4">
        <dgm:presLayoutVars>
          <dgm:bulletEnabled val="1"/>
        </dgm:presLayoutVars>
      </dgm:prSet>
      <dgm:spPr/>
    </dgm:pt>
    <dgm:pt modelId="{03AB4207-6A58-4FEF-AAEC-437AFE4D4D71}" type="pres">
      <dgm:prSet presAssocID="{C24D68FC-1998-44E8-87CE-EDB85A0DBA1E}" presName="sibTrans" presStyleCnt="0"/>
      <dgm:spPr/>
    </dgm:pt>
    <dgm:pt modelId="{05ACC438-AEB0-4D20-B570-8CDB1671ADBF}" type="pres">
      <dgm:prSet presAssocID="{E4323C53-D81B-4256-9642-E1F99C203866}" presName="textNode" presStyleLbl="node1" presStyleIdx="1" presStyleCnt="4">
        <dgm:presLayoutVars>
          <dgm:bulletEnabled val="1"/>
        </dgm:presLayoutVars>
      </dgm:prSet>
      <dgm:spPr/>
    </dgm:pt>
    <dgm:pt modelId="{461F42B4-3A96-4A47-AB72-C42EDCA110A3}" type="pres">
      <dgm:prSet presAssocID="{24B0408F-A17B-4F4A-AD7D-E1E3FEDFB051}" presName="sibTrans" presStyleCnt="0"/>
      <dgm:spPr/>
    </dgm:pt>
    <dgm:pt modelId="{6A67FD1B-5C78-43EE-A612-124076539517}" type="pres">
      <dgm:prSet presAssocID="{16605478-2D12-41B0-97AB-3629C4B5B337}" presName="textNode" presStyleLbl="node1" presStyleIdx="2" presStyleCnt="4">
        <dgm:presLayoutVars>
          <dgm:bulletEnabled val="1"/>
        </dgm:presLayoutVars>
      </dgm:prSet>
      <dgm:spPr/>
    </dgm:pt>
    <dgm:pt modelId="{155B70A6-9AF8-4346-A7DA-86A5ECAFBA47}" type="pres">
      <dgm:prSet presAssocID="{7E52E9B5-A3CD-4A59-9087-83D2D743BE12}" presName="sibTrans" presStyleCnt="0"/>
      <dgm:spPr/>
    </dgm:pt>
    <dgm:pt modelId="{D3A142AC-DBD7-4D0D-AB35-5BC051D1B933}" type="pres">
      <dgm:prSet presAssocID="{3BA7437E-2E9B-482A-A43E-2EBE2845F77C}" presName="textNode" presStyleLbl="node1" presStyleIdx="3" presStyleCnt="4">
        <dgm:presLayoutVars>
          <dgm:bulletEnabled val="1"/>
        </dgm:presLayoutVars>
      </dgm:prSet>
      <dgm:spPr/>
    </dgm:pt>
  </dgm:ptLst>
  <dgm:cxnLst>
    <dgm:cxn modelId="{5699EF31-1513-4C38-B13D-AF8E5DCB51E4}" srcId="{02B852C6-C683-4024-83E6-2320419E6B3E}" destId="{E4323C53-D81B-4256-9642-E1F99C203866}" srcOrd="1" destOrd="0" parTransId="{E3D75B13-1DDE-438A-B1C0-C68C17E1977C}" sibTransId="{24B0408F-A17B-4F4A-AD7D-E1E3FEDFB051}"/>
    <dgm:cxn modelId="{088EE844-2988-41ED-933E-8D35EDB3299D}" type="presOf" srcId="{E4323C53-D81B-4256-9642-E1F99C203866}" destId="{05ACC438-AEB0-4D20-B570-8CDB1671ADBF}" srcOrd="0" destOrd="0" presId="urn:microsoft.com/office/officeart/2005/8/layout/hProcess9"/>
    <dgm:cxn modelId="{0C3BD24F-6DFF-47AD-AF3F-58C5D95368BC}" type="presOf" srcId="{3BA7437E-2E9B-482A-A43E-2EBE2845F77C}" destId="{D3A142AC-DBD7-4D0D-AB35-5BC051D1B933}" srcOrd="0" destOrd="0" presId="urn:microsoft.com/office/officeart/2005/8/layout/hProcess9"/>
    <dgm:cxn modelId="{C2F0C476-E731-46B0-8AB1-5451D30AFDCA}" srcId="{02B852C6-C683-4024-83E6-2320419E6B3E}" destId="{3BA7437E-2E9B-482A-A43E-2EBE2845F77C}" srcOrd="3" destOrd="0" parTransId="{8C975644-C5A1-40D8-9C82-287BC295D4AC}" sibTransId="{DA67709A-BA51-40C9-A6F0-3B59B48E1419}"/>
    <dgm:cxn modelId="{117200AB-EF0C-448B-8502-C1D009D0FBCC}" type="presOf" srcId="{16605478-2D12-41B0-97AB-3629C4B5B337}" destId="{6A67FD1B-5C78-43EE-A612-124076539517}" srcOrd="0" destOrd="0" presId="urn:microsoft.com/office/officeart/2005/8/layout/hProcess9"/>
    <dgm:cxn modelId="{3F902BB3-1167-4B3B-917E-5C4634798980}" srcId="{02B852C6-C683-4024-83E6-2320419E6B3E}" destId="{16605478-2D12-41B0-97AB-3629C4B5B337}" srcOrd="2" destOrd="0" parTransId="{BA6FFA0B-CE79-4684-AF68-AAF2767E116A}" sibTransId="{7E52E9B5-A3CD-4A59-9087-83D2D743BE12}"/>
    <dgm:cxn modelId="{398C02D1-29A3-4246-8CBA-F605E6B275D0}" type="presOf" srcId="{82C82E32-21EC-4B8F-9C3A-248D8621647B}" destId="{A2449621-03CA-44D7-85AD-45AAA34860E7}" srcOrd="0" destOrd="0" presId="urn:microsoft.com/office/officeart/2005/8/layout/hProcess9"/>
    <dgm:cxn modelId="{3A347CD1-EF62-42F4-852B-B0F742100B15}" type="presOf" srcId="{02B852C6-C683-4024-83E6-2320419E6B3E}" destId="{95AD12CC-3A10-4652-8C7C-58F058D1E12B}" srcOrd="0" destOrd="0" presId="urn:microsoft.com/office/officeart/2005/8/layout/hProcess9"/>
    <dgm:cxn modelId="{83A745D3-12E5-4CAD-8B5A-656F47C0BB46}" srcId="{02B852C6-C683-4024-83E6-2320419E6B3E}" destId="{82C82E32-21EC-4B8F-9C3A-248D8621647B}" srcOrd="0" destOrd="0" parTransId="{FADBF5E9-4A10-484B-B4BE-CA0AD2F58D5C}" sibTransId="{C24D68FC-1998-44E8-87CE-EDB85A0DBA1E}"/>
    <dgm:cxn modelId="{87628F73-0ABD-4AAA-9665-875E8F9E3FB2}" type="presParOf" srcId="{95AD12CC-3A10-4652-8C7C-58F058D1E12B}" destId="{1218B68D-7A4E-44CC-9640-1BAA5F368A0E}" srcOrd="0" destOrd="0" presId="urn:microsoft.com/office/officeart/2005/8/layout/hProcess9"/>
    <dgm:cxn modelId="{45C24451-2635-4614-997B-825F7CCDB849}" type="presParOf" srcId="{95AD12CC-3A10-4652-8C7C-58F058D1E12B}" destId="{17AED444-CAFF-4F02-B81C-EC5DAF6F2438}" srcOrd="1" destOrd="0" presId="urn:microsoft.com/office/officeart/2005/8/layout/hProcess9"/>
    <dgm:cxn modelId="{83DD172C-3FF8-4961-9B16-6A14D01C17B0}" type="presParOf" srcId="{17AED444-CAFF-4F02-B81C-EC5DAF6F2438}" destId="{A2449621-03CA-44D7-85AD-45AAA34860E7}" srcOrd="0" destOrd="0" presId="urn:microsoft.com/office/officeart/2005/8/layout/hProcess9"/>
    <dgm:cxn modelId="{9D671CB9-8841-4C2C-90DE-D8F14084A081}" type="presParOf" srcId="{17AED444-CAFF-4F02-B81C-EC5DAF6F2438}" destId="{03AB4207-6A58-4FEF-AAEC-437AFE4D4D71}" srcOrd="1" destOrd="0" presId="urn:microsoft.com/office/officeart/2005/8/layout/hProcess9"/>
    <dgm:cxn modelId="{A657EFA6-061B-4323-B2B2-451DFC673DED}" type="presParOf" srcId="{17AED444-CAFF-4F02-B81C-EC5DAF6F2438}" destId="{05ACC438-AEB0-4D20-B570-8CDB1671ADBF}" srcOrd="2" destOrd="0" presId="urn:microsoft.com/office/officeart/2005/8/layout/hProcess9"/>
    <dgm:cxn modelId="{D7CE6390-2BEF-491A-963F-D4EBFDD64176}" type="presParOf" srcId="{17AED444-CAFF-4F02-B81C-EC5DAF6F2438}" destId="{461F42B4-3A96-4A47-AB72-C42EDCA110A3}" srcOrd="3" destOrd="0" presId="urn:microsoft.com/office/officeart/2005/8/layout/hProcess9"/>
    <dgm:cxn modelId="{2BCBBA33-1B21-40CE-A74F-4A3F5503F01A}" type="presParOf" srcId="{17AED444-CAFF-4F02-B81C-EC5DAF6F2438}" destId="{6A67FD1B-5C78-43EE-A612-124076539517}" srcOrd="4" destOrd="0" presId="urn:microsoft.com/office/officeart/2005/8/layout/hProcess9"/>
    <dgm:cxn modelId="{57A3ADEB-6B45-4F7F-9FFC-9E36C00786FC}" type="presParOf" srcId="{17AED444-CAFF-4F02-B81C-EC5DAF6F2438}" destId="{155B70A6-9AF8-4346-A7DA-86A5ECAFBA47}" srcOrd="5" destOrd="0" presId="urn:microsoft.com/office/officeart/2005/8/layout/hProcess9"/>
    <dgm:cxn modelId="{C9BCE9D6-D588-4066-8806-264288CAA6CA}" type="presParOf" srcId="{17AED444-CAFF-4F02-B81C-EC5DAF6F2438}" destId="{D3A142AC-DBD7-4D0D-AB35-5BC051D1B933}"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3F1F72-F1AA-4361-9EFE-C31C97548965}"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F39571A5-DA50-414B-9FC4-5C2EC0D81945}">
      <dgm:prSet/>
      <dgm:spPr/>
      <dgm:t>
        <a:bodyPr/>
        <a:lstStyle/>
        <a:p>
          <a:r>
            <a:rPr lang="en-US"/>
            <a:t>Standing Orders</a:t>
          </a:r>
        </a:p>
      </dgm:t>
    </dgm:pt>
    <dgm:pt modelId="{D8514F48-992C-4D1B-AB6A-EEB2C36DCB64}" type="parTrans" cxnId="{A284E2FF-E158-4055-AA98-69B09D28AEDD}">
      <dgm:prSet/>
      <dgm:spPr/>
      <dgm:t>
        <a:bodyPr/>
        <a:lstStyle/>
        <a:p>
          <a:endParaRPr lang="en-US"/>
        </a:p>
      </dgm:t>
    </dgm:pt>
    <dgm:pt modelId="{CDFE9A57-71CC-4951-896B-C14252D113C8}" type="sibTrans" cxnId="{A284E2FF-E158-4055-AA98-69B09D28AEDD}">
      <dgm:prSet/>
      <dgm:spPr/>
      <dgm:t>
        <a:bodyPr/>
        <a:lstStyle/>
        <a:p>
          <a:endParaRPr lang="en-US"/>
        </a:p>
      </dgm:t>
    </dgm:pt>
    <dgm:pt modelId="{5188D9DE-FFB3-4EBD-9999-7F3A078EDB12}">
      <dgm:prSet/>
      <dgm:spPr/>
      <dgm:t>
        <a:bodyPr/>
        <a:lstStyle/>
        <a:p>
          <a:r>
            <a:rPr lang="en-US" dirty="0"/>
            <a:t>HOPE Website Toolkit</a:t>
          </a:r>
        </a:p>
      </dgm:t>
    </dgm:pt>
    <dgm:pt modelId="{1A2E8B86-216A-4E01-9400-EE0B12DF0DBF}" type="parTrans" cxnId="{A3B24607-B76A-4F22-AB5B-5089CB8660BF}">
      <dgm:prSet/>
      <dgm:spPr/>
      <dgm:t>
        <a:bodyPr/>
        <a:lstStyle/>
        <a:p>
          <a:endParaRPr lang="en-US"/>
        </a:p>
      </dgm:t>
    </dgm:pt>
    <dgm:pt modelId="{0F03ED6F-387B-43A7-8B98-7E04C3CF1FDD}" type="sibTrans" cxnId="{A3B24607-B76A-4F22-AB5B-5089CB8660BF}">
      <dgm:prSet/>
      <dgm:spPr/>
      <dgm:t>
        <a:bodyPr/>
        <a:lstStyle/>
        <a:p>
          <a:endParaRPr lang="en-US"/>
        </a:p>
      </dgm:t>
    </dgm:pt>
    <dgm:pt modelId="{33DA1EC8-3459-49DB-B30F-52977C24842D}">
      <dgm:prSet/>
      <dgm:spPr/>
      <dgm:t>
        <a:bodyPr/>
        <a:lstStyle/>
        <a:p>
          <a:r>
            <a:rPr lang="en-US" dirty="0"/>
            <a:t>Co-Prescribing</a:t>
          </a:r>
        </a:p>
      </dgm:t>
    </dgm:pt>
    <dgm:pt modelId="{2738CBFE-62D5-49A3-9DC7-926F6F6A41A3}" type="parTrans" cxnId="{3E149D1F-743E-484B-A5F4-7046B6CB28F4}">
      <dgm:prSet/>
      <dgm:spPr/>
      <dgm:t>
        <a:bodyPr/>
        <a:lstStyle/>
        <a:p>
          <a:endParaRPr lang="en-US"/>
        </a:p>
      </dgm:t>
    </dgm:pt>
    <dgm:pt modelId="{0BBFBD51-ADFA-4A70-BC72-37B6EE74AD28}" type="sibTrans" cxnId="{3E149D1F-743E-484B-A5F4-7046B6CB28F4}">
      <dgm:prSet/>
      <dgm:spPr/>
      <dgm:t>
        <a:bodyPr/>
        <a:lstStyle/>
        <a:p>
          <a:endParaRPr lang="en-US"/>
        </a:p>
      </dgm:t>
    </dgm:pt>
    <dgm:pt modelId="{04A90423-80DB-47F8-8B95-3FC238050021}">
      <dgm:prSet/>
      <dgm:spPr/>
      <dgm:t>
        <a:bodyPr/>
        <a:lstStyle/>
        <a:p>
          <a:r>
            <a:rPr lang="en-US"/>
            <a:t>Available by OTC 2023</a:t>
          </a:r>
        </a:p>
      </dgm:t>
    </dgm:pt>
    <dgm:pt modelId="{5A1F43C3-C58F-4EA1-AC22-BF678D48A016}" type="parTrans" cxnId="{B5540B91-1822-4630-8350-5C42D684FC13}">
      <dgm:prSet/>
      <dgm:spPr/>
      <dgm:t>
        <a:bodyPr/>
        <a:lstStyle/>
        <a:p>
          <a:endParaRPr lang="en-US"/>
        </a:p>
      </dgm:t>
    </dgm:pt>
    <dgm:pt modelId="{99F4232D-ADC7-4F66-8921-23CDBEC124BE}" type="sibTrans" cxnId="{B5540B91-1822-4630-8350-5C42D684FC13}">
      <dgm:prSet/>
      <dgm:spPr/>
      <dgm:t>
        <a:bodyPr/>
        <a:lstStyle/>
        <a:p>
          <a:endParaRPr lang="en-US"/>
        </a:p>
      </dgm:t>
    </dgm:pt>
    <dgm:pt modelId="{E9BC294B-29C9-4FCC-A75B-26F09FBD666E}" type="pres">
      <dgm:prSet presAssocID="{8D3F1F72-F1AA-4361-9EFE-C31C97548965}" presName="matrix" presStyleCnt="0">
        <dgm:presLayoutVars>
          <dgm:chMax val="1"/>
          <dgm:dir/>
          <dgm:resizeHandles val="exact"/>
        </dgm:presLayoutVars>
      </dgm:prSet>
      <dgm:spPr/>
    </dgm:pt>
    <dgm:pt modelId="{B468006E-4813-48DE-888F-D0A447BFD071}" type="pres">
      <dgm:prSet presAssocID="{8D3F1F72-F1AA-4361-9EFE-C31C97548965}" presName="diamond" presStyleLbl="bgShp" presStyleIdx="0" presStyleCnt="1"/>
      <dgm:spPr/>
    </dgm:pt>
    <dgm:pt modelId="{64093947-7119-4DD7-A672-970E317F9590}" type="pres">
      <dgm:prSet presAssocID="{8D3F1F72-F1AA-4361-9EFE-C31C97548965}" presName="quad1" presStyleLbl="node1" presStyleIdx="0" presStyleCnt="4">
        <dgm:presLayoutVars>
          <dgm:chMax val="0"/>
          <dgm:chPref val="0"/>
          <dgm:bulletEnabled val="1"/>
        </dgm:presLayoutVars>
      </dgm:prSet>
      <dgm:spPr/>
    </dgm:pt>
    <dgm:pt modelId="{10302FEC-B872-4DD6-B58B-7978C8351899}" type="pres">
      <dgm:prSet presAssocID="{8D3F1F72-F1AA-4361-9EFE-C31C97548965}" presName="quad2" presStyleLbl="node1" presStyleIdx="1" presStyleCnt="4">
        <dgm:presLayoutVars>
          <dgm:chMax val="0"/>
          <dgm:chPref val="0"/>
          <dgm:bulletEnabled val="1"/>
        </dgm:presLayoutVars>
      </dgm:prSet>
      <dgm:spPr/>
    </dgm:pt>
    <dgm:pt modelId="{5685A6A9-5A52-4050-9D59-558F79DAFF3D}" type="pres">
      <dgm:prSet presAssocID="{8D3F1F72-F1AA-4361-9EFE-C31C97548965}" presName="quad3" presStyleLbl="node1" presStyleIdx="2" presStyleCnt="4">
        <dgm:presLayoutVars>
          <dgm:chMax val="0"/>
          <dgm:chPref val="0"/>
          <dgm:bulletEnabled val="1"/>
        </dgm:presLayoutVars>
      </dgm:prSet>
      <dgm:spPr/>
    </dgm:pt>
    <dgm:pt modelId="{D1E799CF-44F0-4EBA-A8F5-052145A99504}" type="pres">
      <dgm:prSet presAssocID="{8D3F1F72-F1AA-4361-9EFE-C31C97548965}" presName="quad4" presStyleLbl="node1" presStyleIdx="3" presStyleCnt="4">
        <dgm:presLayoutVars>
          <dgm:chMax val="0"/>
          <dgm:chPref val="0"/>
          <dgm:bulletEnabled val="1"/>
        </dgm:presLayoutVars>
      </dgm:prSet>
      <dgm:spPr/>
    </dgm:pt>
  </dgm:ptLst>
  <dgm:cxnLst>
    <dgm:cxn modelId="{A3B24607-B76A-4F22-AB5B-5089CB8660BF}" srcId="{8D3F1F72-F1AA-4361-9EFE-C31C97548965}" destId="{5188D9DE-FFB3-4EBD-9999-7F3A078EDB12}" srcOrd="1" destOrd="0" parTransId="{1A2E8B86-216A-4E01-9400-EE0B12DF0DBF}" sibTransId="{0F03ED6F-387B-43A7-8B98-7E04C3CF1FDD}"/>
    <dgm:cxn modelId="{3E149D1F-743E-484B-A5F4-7046B6CB28F4}" srcId="{8D3F1F72-F1AA-4361-9EFE-C31C97548965}" destId="{33DA1EC8-3459-49DB-B30F-52977C24842D}" srcOrd="2" destOrd="0" parTransId="{2738CBFE-62D5-49A3-9DC7-926F6F6A41A3}" sibTransId="{0BBFBD51-ADFA-4A70-BC72-37B6EE74AD28}"/>
    <dgm:cxn modelId="{AD5E892B-ABE6-491C-8B12-AFB0C2BBA7E9}" type="presOf" srcId="{5188D9DE-FFB3-4EBD-9999-7F3A078EDB12}" destId="{10302FEC-B872-4DD6-B58B-7978C8351899}" srcOrd="0" destOrd="0" presId="urn:microsoft.com/office/officeart/2005/8/layout/matrix3"/>
    <dgm:cxn modelId="{E5EBF46E-F3A1-4C4B-89F3-0FF08798F8D6}" type="presOf" srcId="{04A90423-80DB-47F8-8B95-3FC238050021}" destId="{D1E799CF-44F0-4EBA-A8F5-052145A99504}" srcOrd="0" destOrd="0" presId="urn:microsoft.com/office/officeart/2005/8/layout/matrix3"/>
    <dgm:cxn modelId="{D0CD3A7A-95F7-4612-ABE8-7ED21B115B96}" type="presOf" srcId="{8D3F1F72-F1AA-4361-9EFE-C31C97548965}" destId="{E9BC294B-29C9-4FCC-A75B-26F09FBD666E}" srcOrd="0" destOrd="0" presId="urn:microsoft.com/office/officeart/2005/8/layout/matrix3"/>
    <dgm:cxn modelId="{AFE7AA81-82DF-412B-85DA-1AB7478C9A1A}" type="presOf" srcId="{33DA1EC8-3459-49DB-B30F-52977C24842D}" destId="{5685A6A9-5A52-4050-9D59-558F79DAFF3D}" srcOrd="0" destOrd="0" presId="urn:microsoft.com/office/officeart/2005/8/layout/matrix3"/>
    <dgm:cxn modelId="{B5540B91-1822-4630-8350-5C42D684FC13}" srcId="{8D3F1F72-F1AA-4361-9EFE-C31C97548965}" destId="{04A90423-80DB-47F8-8B95-3FC238050021}" srcOrd="3" destOrd="0" parTransId="{5A1F43C3-C58F-4EA1-AC22-BF678D48A016}" sibTransId="{99F4232D-ADC7-4F66-8921-23CDBEC124BE}"/>
    <dgm:cxn modelId="{6D8761A8-546D-4342-A2E3-D55773B06732}" type="presOf" srcId="{F39571A5-DA50-414B-9FC4-5C2EC0D81945}" destId="{64093947-7119-4DD7-A672-970E317F9590}" srcOrd="0" destOrd="0" presId="urn:microsoft.com/office/officeart/2005/8/layout/matrix3"/>
    <dgm:cxn modelId="{A284E2FF-E158-4055-AA98-69B09D28AEDD}" srcId="{8D3F1F72-F1AA-4361-9EFE-C31C97548965}" destId="{F39571A5-DA50-414B-9FC4-5C2EC0D81945}" srcOrd="0" destOrd="0" parTransId="{D8514F48-992C-4D1B-AB6A-EEB2C36DCB64}" sibTransId="{CDFE9A57-71CC-4951-896B-C14252D113C8}"/>
    <dgm:cxn modelId="{E0ACEF66-BE47-49D8-8DB8-44F31F37A610}" type="presParOf" srcId="{E9BC294B-29C9-4FCC-A75B-26F09FBD666E}" destId="{B468006E-4813-48DE-888F-D0A447BFD071}" srcOrd="0" destOrd="0" presId="urn:microsoft.com/office/officeart/2005/8/layout/matrix3"/>
    <dgm:cxn modelId="{9AD2C029-3867-43E1-AC1B-87AB8D8A6E45}" type="presParOf" srcId="{E9BC294B-29C9-4FCC-A75B-26F09FBD666E}" destId="{64093947-7119-4DD7-A672-970E317F9590}" srcOrd="1" destOrd="0" presId="urn:microsoft.com/office/officeart/2005/8/layout/matrix3"/>
    <dgm:cxn modelId="{42B9B70A-5265-4D80-BEE1-DD0E15436146}" type="presParOf" srcId="{E9BC294B-29C9-4FCC-A75B-26F09FBD666E}" destId="{10302FEC-B872-4DD6-B58B-7978C8351899}" srcOrd="2" destOrd="0" presId="urn:microsoft.com/office/officeart/2005/8/layout/matrix3"/>
    <dgm:cxn modelId="{6DB50489-45A0-4FCE-9893-29886A6D7F99}" type="presParOf" srcId="{E9BC294B-29C9-4FCC-A75B-26F09FBD666E}" destId="{5685A6A9-5A52-4050-9D59-558F79DAFF3D}" srcOrd="3" destOrd="0" presId="urn:microsoft.com/office/officeart/2005/8/layout/matrix3"/>
    <dgm:cxn modelId="{37D480A3-3898-42D2-BDA6-E8868F8322D4}" type="presParOf" srcId="{E9BC294B-29C9-4FCC-A75B-26F09FBD666E}" destId="{D1E799CF-44F0-4EBA-A8F5-052145A9950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13E938-BD6B-49E4-A5D3-DBFBCDD34DBB}"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9B87CDD7-A6B8-4556-BB79-9D970F65029C}">
      <dgm:prSet/>
      <dgm:spPr/>
      <dgm:t>
        <a:bodyPr/>
        <a:lstStyle/>
        <a:p>
          <a:r>
            <a:rPr lang="en-US" dirty="0"/>
            <a:t>TOOLS AND RESOURCES</a:t>
          </a:r>
        </a:p>
      </dgm:t>
    </dgm:pt>
    <dgm:pt modelId="{7C789F8F-FCE0-486F-A623-F367AB209634}" type="parTrans" cxnId="{F33EC62E-B756-4779-BEA3-FF56C25CDA1F}">
      <dgm:prSet/>
      <dgm:spPr/>
      <dgm:t>
        <a:bodyPr/>
        <a:lstStyle/>
        <a:p>
          <a:endParaRPr lang="en-US"/>
        </a:p>
      </dgm:t>
    </dgm:pt>
    <dgm:pt modelId="{D8FA9298-B2B2-404C-A3DA-8D88883414A3}" type="sibTrans" cxnId="{F33EC62E-B756-4779-BEA3-FF56C25CDA1F}">
      <dgm:prSet/>
      <dgm:spPr/>
      <dgm:t>
        <a:bodyPr/>
        <a:lstStyle/>
        <a:p>
          <a:endParaRPr lang="en-US"/>
        </a:p>
      </dgm:t>
    </dgm:pt>
    <dgm:pt modelId="{9B04D53A-BCDE-4F53-9F5C-C2D6B2DCFE0E}">
      <dgm:prSet custT="1"/>
      <dgm:spPr/>
      <dgm:t>
        <a:bodyPr/>
        <a:lstStyle/>
        <a:p>
          <a:r>
            <a:rPr lang="en-US" sz="2800" dirty="0"/>
            <a:t>IHS Opioid Surveillance Dashboard</a:t>
          </a:r>
        </a:p>
        <a:p>
          <a:r>
            <a:rPr lang="en-US" sz="1400" dirty="0"/>
            <a:t>https://www.ihs.gov/opioids/opioidresponse/techassistance/</a:t>
          </a:r>
        </a:p>
      </dgm:t>
    </dgm:pt>
    <dgm:pt modelId="{3B18F23F-E137-41BD-BF90-1F97E3845CED}" type="parTrans" cxnId="{6E5EF9FA-1B1A-46C5-8A66-732C4C318138}">
      <dgm:prSet/>
      <dgm:spPr/>
      <dgm:t>
        <a:bodyPr/>
        <a:lstStyle/>
        <a:p>
          <a:endParaRPr lang="en-US"/>
        </a:p>
      </dgm:t>
    </dgm:pt>
    <dgm:pt modelId="{BD5107A3-3BEF-41C3-9C37-08ED3ACB00D7}" type="sibTrans" cxnId="{6E5EF9FA-1B1A-46C5-8A66-732C4C318138}">
      <dgm:prSet/>
      <dgm:spPr/>
      <dgm:t>
        <a:bodyPr/>
        <a:lstStyle/>
        <a:p>
          <a:endParaRPr lang="en-US"/>
        </a:p>
      </dgm:t>
    </dgm:pt>
    <dgm:pt modelId="{9A041323-39C2-4429-B4F4-BB836F7C10E6}">
      <dgm:prSet custT="1"/>
      <dgm:spPr/>
      <dgm:t>
        <a:bodyPr/>
        <a:lstStyle/>
        <a:p>
          <a:r>
            <a:rPr lang="en-US" sz="2800" dirty="0"/>
            <a:t>Opioid stewardship plan templates HOPE Website</a:t>
          </a:r>
          <a:endParaRPr lang="en-US" sz="1400" dirty="0"/>
        </a:p>
        <a:p>
          <a:r>
            <a:rPr lang="en-US" sz="1300" dirty="0"/>
            <a:t>https://www.ihs.gov/sites/opioids/themes/responsive2017/display_objects/documents/opioidstewardshipwb.pdf</a:t>
          </a:r>
        </a:p>
      </dgm:t>
    </dgm:pt>
    <dgm:pt modelId="{7714717A-9625-4A17-AFF1-C395BA189242}" type="parTrans" cxnId="{DACA117A-7D96-4850-93EB-0281567B05D8}">
      <dgm:prSet/>
      <dgm:spPr/>
      <dgm:t>
        <a:bodyPr/>
        <a:lstStyle/>
        <a:p>
          <a:endParaRPr lang="en-US"/>
        </a:p>
      </dgm:t>
    </dgm:pt>
    <dgm:pt modelId="{BF918478-9E66-46C9-A60B-0E741F5A3ED9}" type="sibTrans" cxnId="{DACA117A-7D96-4850-93EB-0281567B05D8}">
      <dgm:prSet/>
      <dgm:spPr/>
      <dgm:t>
        <a:bodyPr/>
        <a:lstStyle/>
        <a:p>
          <a:endParaRPr lang="en-US"/>
        </a:p>
      </dgm:t>
    </dgm:pt>
    <dgm:pt modelId="{6E105F0F-CFF6-49AE-AF68-AF9E9A08921C}" type="pres">
      <dgm:prSet presAssocID="{0E13E938-BD6B-49E4-A5D3-DBFBCDD34DBB}" presName="theList" presStyleCnt="0">
        <dgm:presLayoutVars>
          <dgm:dir/>
          <dgm:animLvl val="lvl"/>
          <dgm:resizeHandles val="exact"/>
        </dgm:presLayoutVars>
      </dgm:prSet>
      <dgm:spPr/>
    </dgm:pt>
    <dgm:pt modelId="{25886987-4D6F-4C16-84FC-01F3391017CE}" type="pres">
      <dgm:prSet presAssocID="{9B87CDD7-A6B8-4556-BB79-9D970F65029C}" presName="compNode" presStyleCnt="0"/>
      <dgm:spPr/>
    </dgm:pt>
    <dgm:pt modelId="{EC74B253-D15D-4F47-918E-190E271B8FBB}" type="pres">
      <dgm:prSet presAssocID="{9B87CDD7-A6B8-4556-BB79-9D970F65029C}" presName="aNode" presStyleLbl="bgShp" presStyleIdx="0" presStyleCnt="1"/>
      <dgm:spPr/>
    </dgm:pt>
    <dgm:pt modelId="{85AC4928-DD7B-4F2F-BAD8-56835FA758F6}" type="pres">
      <dgm:prSet presAssocID="{9B87CDD7-A6B8-4556-BB79-9D970F65029C}" presName="textNode" presStyleLbl="bgShp" presStyleIdx="0" presStyleCnt="1"/>
      <dgm:spPr/>
    </dgm:pt>
    <dgm:pt modelId="{71551BEE-7EDE-4172-938D-05515F13CF6C}" type="pres">
      <dgm:prSet presAssocID="{9B87CDD7-A6B8-4556-BB79-9D970F65029C}" presName="compChildNode" presStyleCnt="0"/>
      <dgm:spPr/>
    </dgm:pt>
    <dgm:pt modelId="{B260EAE2-0875-4902-8F18-BD2A7CE74EA3}" type="pres">
      <dgm:prSet presAssocID="{9B87CDD7-A6B8-4556-BB79-9D970F65029C}" presName="theInnerList" presStyleCnt="0"/>
      <dgm:spPr/>
    </dgm:pt>
    <dgm:pt modelId="{DD279C28-59A7-4FB4-A452-EE0EE3680643}" type="pres">
      <dgm:prSet presAssocID="{9B04D53A-BCDE-4F53-9F5C-C2D6B2DCFE0E}" presName="childNode" presStyleLbl="node1" presStyleIdx="0" presStyleCnt="2">
        <dgm:presLayoutVars>
          <dgm:bulletEnabled val="1"/>
        </dgm:presLayoutVars>
      </dgm:prSet>
      <dgm:spPr/>
    </dgm:pt>
    <dgm:pt modelId="{1120381C-9857-4E12-A41A-0BE60BB3774A}" type="pres">
      <dgm:prSet presAssocID="{9B04D53A-BCDE-4F53-9F5C-C2D6B2DCFE0E}" presName="aSpace2" presStyleCnt="0"/>
      <dgm:spPr/>
    </dgm:pt>
    <dgm:pt modelId="{A909DCCA-B3C1-43C6-A997-EB8EE66732B2}" type="pres">
      <dgm:prSet presAssocID="{9A041323-39C2-4429-B4F4-BB836F7C10E6}" presName="childNode" presStyleLbl="node1" presStyleIdx="1" presStyleCnt="2">
        <dgm:presLayoutVars>
          <dgm:bulletEnabled val="1"/>
        </dgm:presLayoutVars>
      </dgm:prSet>
      <dgm:spPr/>
    </dgm:pt>
  </dgm:ptLst>
  <dgm:cxnLst>
    <dgm:cxn modelId="{14A98F0B-B338-4A06-BA62-7B47BCD5CC70}" type="presOf" srcId="{0E13E938-BD6B-49E4-A5D3-DBFBCDD34DBB}" destId="{6E105F0F-CFF6-49AE-AF68-AF9E9A08921C}" srcOrd="0" destOrd="0" presId="urn:microsoft.com/office/officeart/2005/8/layout/lProcess2"/>
    <dgm:cxn modelId="{A070391F-96C8-4767-964C-BFF43BB2C37B}" type="presOf" srcId="{9B04D53A-BCDE-4F53-9F5C-C2D6B2DCFE0E}" destId="{DD279C28-59A7-4FB4-A452-EE0EE3680643}" srcOrd="0" destOrd="0" presId="urn:microsoft.com/office/officeart/2005/8/layout/lProcess2"/>
    <dgm:cxn modelId="{F33EC62E-B756-4779-BEA3-FF56C25CDA1F}" srcId="{0E13E938-BD6B-49E4-A5D3-DBFBCDD34DBB}" destId="{9B87CDD7-A6B8-4556-BB79-9D970F65029C}" srcOrd="0" destOrd="0" parTransId="{7C789F8F-FCE0-486F-A623-F367AB209634}" sibTransId="{D8FA9298-B2B2-404C-A3DA-8D88883414A3}"/>
    <dgm:cxn modelId="{DACA117A-7D96-4850-93EB-0281567B05D8}" srcId="{9B87CDD7-A6B8-4556-BB79-9D970F65029C}" destId="{9A041323-39C2-4429-B4F4-BB836F7C10E6}" srcOrd="1" destOrd="0" parTransId="{7714717A-9625-4A17-AFF1-C395BA189242}" sibTransId="{BF918478-9E66-46C9-A60B-0E741F5A3ED9}"/>
    <dgm:cxn modelId="{DAEC1780-8475-4C65-9E87-917DE7AC6F89}" type="presOf" srcId="{9B87CDD7-A6B8-4556-BB79-9D970F65029C}" destId="{85AC4928-DD7B-4F2F-BAD8-56835FA758F6}" srcOrd="1" destOrd="0" presId="urn:microsoft.com/office/officeart/2005/8/layout/lProcess2"/>
    <dgm:cxn modelId="{A36E0AB6-5B0C-4F99-A685-7C672B6ADD1E}" type="presOf" srcId="{9B87CDD7-A6B8-4556-BB79-9D970F65029C}" destId="{EC74B253-D15D-4F47-918E-190E271B8FBB}" srcOrd="0" destOrd="0" presId="urn:microsoft.com/office/officeart/2005/8/layout/lProcess2"/>
    <dgm:cxn modelId="{FC04A3E7-F904-43B5-B620-08F5AC59EA13}" type="presOf" srcId="{9A041323-39C2-4429-B4F4-BB836F7C10E6}" destId="{A909DCCA-B3C1-43C6-A997-EB8EE66732B2}" srcOrd="0" destOrd="0" presId="urn:microsoft.com/office/officeart/2005/8/layout/lProcess2"/>
    <dgm:cxn modelId="{6E5EF9FA-1B1A-46C5-8A66-732C4C318138}" srcId="{9B87CDD7-A6B8-4556-BB79-9D970F65029C}" destId="{9B04D53A-BCDE-4F53-9F5C-C2D6B2DCFE0E}" srcOrd="0" destOrd="0" parTransId="{3B18F23F-E137-41BD-BF90-1F97E3845CED}" sibTransId="{BD5107A3-3BEF-41C3-9C37-08ED3ACB00D7}"/>
    <dgm:cxn modelId="{CF63AB69-3D99-464A-8F36-F911BC47F08B}" type="presParOf" srcId="{6E105F0F-CFF6-49AE-AF68-AF9E9A08921C}" destId="{25886987-4D6F-4C16-84FC-01F3391017CE}" srcOrd="0" destOrd="0" presId="urn:microsoft.com/office/officeart/2005/8/layout/lProcess2"/>
    <dgm:cxn modelId="{1856E921-FA71-4CA9-ADED-62B67F1710C0}" type="presParOf" srcId="{25886987-4D6F-4C16-84FC-01F3391017CE}" destId="{EC74B253-D15D-4F47-918E-190E271B8FBB}" srcOrd="0" destOrd="0" presId="urn:microsoft.com/office/officeart/2005/8/layout/lProcess2"/>
    <dgm:cxn modelId="{223A8409-6625-4CDF-9776-B872CB9727C4}" type="presParOf" srcId="{25886987-4D6F-4C16-84FC-01F3391017CE}" destId="{85AC4928-DD7B-4F2F-BAD8-56835FA758F6}" srcOrd="1" destOrd="0" presId="urn:microsoft.com/office/officeart/2005/8/layout/lProcess2"/>
    <dgm:cxn modelId="{2C93AB25-33ED-4C8B-B6F3-9BDE15F6DEC0}" type="presParOf" srcId="{25886987-4D6F-4C16-84FC-01F3391017CE}" destId="{71551BEE-7EDE-4172-938D-05515F13CF6C}" srcOrd="2" destOrd="0" presId="urn:microsoft.com/office/officeart/2005/8/layout/lProcess2"/>
    <dgm:cxn modelId="{3E177CA4-D13C-4CD0-B413-F34D7713A0F1}" type="presParOf" srcId="{71551BEE-7EDE-4172-938D-05515F13CF6C}" destId="{B260EAE2-0875-4902-8F18-BD2A7CE74EA3}" srcOrd="0" destOrd="0" presId="urn:microsoft.com/office/officeart/2005/8/layout/lProcess2"/>
    <dgm:cxn modelId="{08109C89-A143-4514-93C6-880A3A51AFCE}" type="presParOf" srcId="{B260EAE2-0875-4902-8F18-BD2A7CE74EA3}" destId="{DD279C28-59A7-4FB4-A452-EE0EE3680643}" srcOrd="0" destOrd="0" presId="urn:microsoft.com/office/officeart/2005/8/layout/lProcess2"/>
    <dgm:cxn modelId="{D399E2FC-AE81-480E-BE2E-57CFD9A68C6C}" type="presParOf" srcId="{B260EAE2-0875-4902-8F18-BD2A7CE74EA3}" destId="{1120381C-9857-4E12-A41A-0BE60BB3774A}" srcOrd="1" destOrd="0" presId="urn:microsoft.com/office/officeart/2005/8/layout/lProcess2"/>
    <dgm:cxn modelId="{2A0B7207-4E24-49F5-B62C-61D6F84902D3}" type="presParOf" srcId="{B260EAE2-0875-4902-8F18-BD2A7CE74EA3}" destId="{A909DCCA-B3C1-43C6-A997-EB8EE66732B2}"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189D3E-15A4-4534-A122-F7A56DEE3E1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5E4E1DA-CFF1-4427-B91F-1BE6B9DBABA5}">
      <dgm:prSet/>
      <dgm:spPr/>
      <dgm:t>
        <a:bodyPr/>
        <a:lstStyle/>
        <a:p>
          <a:r>
            <a:rPr lang="en-US" b="1" dirty="0"/>
            <a:t>1970 - Controlled Substance Act | Controlled Substances Import and Export Act</a:t>
          </a:r>
          <a:endParaRPr lang="en-US" dirty="0"/>
        </a:p>
      </dgm:t>
    </dgm:pt>
    <dgm:pt modelId="{937996C1-4292-4493-9B54-93B0395919A4}" type="parTrans" cxnId="{596F265D-35A3-4366-BADA-614346B6441D}">
      <dgm:prSet/>
      <dgm:spPr/>
      <dgm:t>
        <a:bodyPr/>
        <a:lstStyle/>
        <a:p>
          <a:endParaRPr lang="en-US"/>
        </a:p>
      </dgm:t>
    </dgm:pt>
    <dgm:pt modelId="{D6CABB1A-C50A-48AE-B4BB-BEE46261B036}" type="sibTrans" cxnId="{596F265D-35A3-4366-BADA-614346B6441D}">
      <dgm:prSet/>
      <dgm:spPr/>
      <dgm:t>
        <a:bodyPr/>
        <a:lstStyle/>
        <a:p>
          <a:endParaRPr lang="en-US"/>
        </a:p>
      </dgm:t>
    </dgm:pt>
    <dgm:pt modelId="{26D6242D-0F9A-4F73-BB75-92FECFAE5618}">
      <dgm:prSet/>
      <dgm:spPr/>
      <dgm:t>
        <a:bodyPr/>
        <a:lstStyle/>
        <a:p>
          <a:r>
            <a:rPr lang="en-US"/>
            <a:t>These laws are a consolidation of numerous laws regulating the manufacture and distribution of narcotics, stimulants, depressants, hallucinogens, anabolic steroids, and chemicals used in the illicit production of controlled substances. </a:t>
          </a:r>
        </a:p>
      </dgm:t>
    </dgm:pt>
    <dgm:pt modelId="{D367BE04-B34E-4C3D-94E9-B501371C96FD}" type="parTrans" cxnId="{2E6B9B8F-B3CD-4673-BE31-58B98BE86993}">
      <dgm:prSet/>
      <dgm:spPr/>
      <dgm:t>
        <a:bodyPr/>
        <a:lstStyle/>
        <a:p>
          <a:endParaRPr lang="en-US"/>
        </a:p>
      </dgm:t>
    </dgm:pt>
    <dgm:pt modelId="{DB521EFC-AE51-4C1B-9D8B-E7A4F56DCAA1}" type="sibTrans" cxnId="{2E6B9B8F-B3CD-4673-BE31-58B98BE86993}">
      <dgm:prSet/>
      <dgm:spPr/>
      <dgm:t>
        <a:bodyPr/>
        <a:lstStyle/>
        <a:p>
          <a:endParaRPr lang="en-US"/>
        </a:p>
      </dgm:t>
    </dgm:pt>
    <dgm:pt modelId="{EA462C3F-08AF-4F70-ABA8-EE62C35BCBB3}">
      <dgm:prSet/>
      <dgm:spPr/>
      <dgm:t>
        <a:bodyPr/>
        <a:lstStyle/>
        <a:p>
          <a:r>
            <a:rPr lang="en-US" b="1" dirty="0"/>
            <a:t>1974 – Narcotic Addict Treatment Act of  1974  - Public Law 93-281</a:t>
          </a:r>
          <a:endParaRPr lang="en-US" dirty="0"/>
        </a:p>
      </dgm:t>
    </dgm:pt>
    <dgm:pt modelId="{2038C8D7-0953-44C6-8402-DFC73C73BC29}" type="parTrans" cxnId="{A1AE2A96-3D17-40C9-A6D9-9EA4B3975FB7}">
      <dgm:prSet/>
      <dgm:spPr/>
      <dgm:t>
        <a:bodyPr/>
        <a:lstStyle/>
        <a:p>
          <a:endParaRPr lang="en-US"/>
        </a:p>
      </dgm:t>
    </dgm:pt>
    <dgm:pt modelId="{5E42942C-8B6B-4E9D-9654-0635D66F9D80}" type="sibTrans" cxnId="{A1AE2A96-3D17-40C9-A6D9-9EA4B3975FB7}">
      <dgm:prSet/>
      <dgm:spPr/>
      <dgm:t>
        <a:bodyPr/>
        <a:lstStyle/>
        <a:p>
          <a:endParaRPr lang="en-US"/>
        </a:p>
      </dgm:t>
    </dgm:pt>
    <dgm:pt modelId="{5EA8FFBF-E258-4C61-9658-98D82FBD4F03}">
      <dgm:prSet/>
      <dgm:spPr/>
      <dgm:t>
        <a:bodyPr/>
        <a:lstStyle/>
        <a:p>
          <a:r>
            <a:rPr lang="en-US"/>
            <a:t>Amends the Controlled Substance Act of 1970 to provide for the registration of practitioners conducting narcotic treatment programs. [methadone clinics] It also provides legal definitions for the phrases “maintenance treatment” and “detoxification treatment”.</a:t>
          </a:r>
        </a:p>
      </dgm:t>
    </dgm:pt>
    <dgm:pt modelId="{6A925090-EEB7-4B4B-AC97-C41A27F096C6}" type="parTrans" cxnId="{0B2781E0-E45F-4D21-B79A-F0C852DA86FB}">
      <dgm:prSet/>
      <dgm:spPr/>
      <dgm:t>
        <a:bodyPr/>
        <a:lstStyle/>
        <a:p>
          <a:endParaRPr lang="en-US"/>
        </a:p>
      </dgm:t>
    </dgm:pt>
    <dgm:pt modelId="{967D7AF5-96E8-404D-8B06-7D4E2516805B}" type="sibTrans" cxnId="{0B2781E0-E45F-4D21-B79A-F0C852DA86FB}">
      <dgm:prSet/>
      <dgm:spPr/>
      <dgm:t>
        <a:bodyPr/>
        <a:lstStyle/>
        <a:p>
          <a:endParaRPr lang="en-US"/>
        </a:p>
      </dgm:t>
    </dgm:pt>
    <dgm:pt modelId="{640D2F08-A53C-4196-BA7D-4325011C6731}">
      <dgm:prSet/>
      <dgm:spPr/>
      <dgm:t>
        <a:bodyPr/>
        <a:lstStyle/>
        <a:p>
          <a:r>
            <a:rPr lang="en-US" b="1" dirty="0"/>
            <a:t>2000 - The Drug Addiction Treatment Act of 2000 (DATA 2000) </a:t>
          </a:r>
          <a:endParaRPr lang="en-US" dirty="0"/>
        </a:p>
      </dgm:t>
    </dgm:pt>
    <dgm:pt modelId="{F98A5CF6-0136-4236-986D-D58B5F831C2E}" type="parTrans" cxnId="{4A3BBA28-17FF-496D-A190-49859C32D12D}">
      <dgm:prSet/>
      <dgm:spPr/>
      <dgm:t>
        <a:bodyPr/>
        <a:lstStyle/>
        <a:p>
          <a:endParaRPr lang="en-US"/>
        </a:p>
      </dgm:t>
    </dgm:pt>
    <dgm:pt modelId="{49985E94-E5BB-4284-8A25-AB56CB8C8748}" type="sibTrans" cxnId="{4A3BBA28-17FF-496D-A190-49859C32D12D}">
      <dgm:prSet/>
      <dgm:spPr/>
      <dgm:t>
        <a:bodyPr/>
        <a:lstStyle/>
        <a:p>
          <a:endParaRPr lang="en-US"/>
        </a:p>
      </dgm:t>
    </dgm:pt>
    <dgm:pt modelId="{C52D369C-276F-4EC4-97AB-CFB7248CC13D}">
      <dgm:prSet/>
      <dgm:spPr/>
      <dgm:t>
        <a:bodyPr/>
        <a:lstStyle/>
        <a:p>
          <a:r>
            <a:rPr lang="en-US" dirty="0"/>
            <a:t>Amends the Controlled Substances Act to waive the requirement that practitioners who dispense narcotic drugs to individuals for maintenance or detoxification treatment annually obtain a separate registration for that purpose, It enables qualified physicians to prescribe and/or dispense narcotics for the purpose of treating opioid dependency</a:t>
          </a:r>
        </a:p>
      </dgm:t>
    </dgm:pt>
    <dgm:pt modelId="{7FA6732D-8C37-4EBB-AE1D-4ABB939D3850}" type="parTrans" cxnId="{9FD12086-EEE1-4BE8-9A25-97C49A64F30C}">
      <dgm:prSet/>
      <dgm:spPr/>
      <dgm:t>
        <a:bodyPr/>
        <a:lstStyle/>
        <a:p>
          <a:endParaRPr lang="en-US"/>
        </a:p>
      </dgm:t>
    </dgm:pt>
    <dgm:pt modelId="{CDA62183-4075-4332-991E-BBAEF68B88DA}" type="sibTrans" cxnId="{9FD12086-EEE1-4BE8-9A25-97C49A64F30C}">
      <dgm:prSet/>
      <dgm:spPr/>
      <dgm:t>
        <a:bodyPr/>
        <a:lstStyle/>
        <a:p>
          <a:endParaRPr lang="en-US"/>
        </a:p>
      </dgm:t>
    </dgm:pt>
    <dgm:pt modelId="{13CF9344-DE86-4E87-88FE-CFB3E7AD5CE2}">
      <dgm:prSet/>
      <dgm:spPr/>
      <dgm:t>
        <a:bodyPr/>
        <a:lstStyle/>
        <a:p>
          <a:r>
            <a:rPr lang="en-US" b="1" dirty="0"/>
            <a:t>2005 - Public law 109-56</a:t>
          </a:r>
          <a:r>
            <a:rPr lang="en-US" dirty="0"/>
            <a:t>  </a:t>
          </a:r>
        </a:p>
      </dgm:t>
    </dgm:pt>
    <dgm:pt modelId="{315ADE0A-D4FE-457F-978E-1DD6E04363EB}" type="parTrans" cxnId="{A026FBA7-7DD8-46D2-BC87-9526BDE7FA99}">
      <dgm:prSet/>
      <dgm:spPr/>
      <dgm:t>
        <a:bodyPr/>
        <a:lstStyle/>
        <a:p>
          <a:endParaRPr lang="en-US"/>
        </a:p>
      </dgm:t>
    </dgm:pt>
    <dgm:pt modelId="{DA31ABB3-3714-46EE-AECD-5D32EE3A5708}" type="sibTrans" cxnId="{A026FBA7-7DD8-46D2-BC87-9526BDE7FA99}">
      <dgm:prSet/>
      <dgm:spPr/>
      <dgm:t>
        <a:bodyPr/>
        <a:lstStyle/>
        <a:p>
          <a:endParaRPr lang="en-US"/>
        </a:p>
      </dgm:t>
    </dgm:pt>
    <dgm:pt modelId="{FD4C9D1C-7513-4099-8464-B6292B2C5025}">
      <dgm:prSet/>
      <dgm:spPr/>
      <dgm:t>
        <a:bodyPr/>
        <a:lstStyle/>
        <a:p>
          <a:r>
            <a:rPr lang="en-US"/>
            <a:t>Amends the Controlled Substances Act to eliminate the 30-patient limit for medical group practices allowed to dispense narcotic drugs in schedules III, IV, or V for maintenance or detoxification treatment (retains the 30-patient limit for an individual physician). </a:t>
          </a:r>
        </a:p>
      </dgm:t>
    </dgm:pt>
    <dgm:pt modelId="{707F5453-316D-455B-A1A2-AF797317E263}" type="parTrans" cxnId="{69A181CD-C5DF-4936-B639-4B0D48B11AA4}">
      <dgm:prSet/>
      <dgm:spPr/>
      <dgm:t>
        <a:bodyPr/>
        <a:lstStyle/>
        <a:p>
          <a:endParaRPr lang="en-US"/>
        </a:p>
      </dgm:t>
    </dgm:pt>
    <dgm:pt modelId="{00399E9A-8D3E-4161-B95A-E684F9B44DFB}" type="sibTrans" cxnId="{69A181CD-C5DF-4936-B639-4B0D48B11AA4}">
      <dgm:prSet/>
      <dgm:spPr/>
      <dgm:t>
        <a:bodyPr/>
        <a:lstStyle/>
        <a:p>
          <a:endParaRPr lang="en-US"/>
        </a:p>
      </dgm:t>
    </dgm:pt>
    <dgm:pt modelId="{1DA0F485-027B-4B9D-89B1-F554AC8A1A79}">
      <dgm:prSet/>
      <dgm:spPr/>
      <dgm:t>
        <a:bodyPr/>
        <a:lstStyle/>
        <a:p>
          <a:r>
            <a:rPr lang="en-US" b="1" dirty="0"/>
            <a:t>2006 - Bill H.R.6344</a:t>
          </a:r>
          <a:endParaRPr lang="en-US" dirty="0"/>
        </a:p>
      </dgm:t>
    </dgm:pt>
    <dgm:pt modelId="{87563665-E2C4-455F-A05B-37851B5EEBB1}" type="parTrans" cxnId="{5DF52273-8783-4A16-A35F-6B03877AF057}">
      <dgm:prSet/>
      <dgm:spPr/>
      <dgm:t>
        <a:bodyPr/>
        <a:lstStyle/>
        <a:p>
          <a:endParaRPr lang="en-US"/>
        </a:p>
      </dgm:t>
    </dgm:pt>
    <dgm:pt modelId="{6C205DD6-2466-454A-A60D-4544101834CD}" type="sibTrans" cxnId="{5DF52273-8783-4A16-A35F-6B03877AF057}">
      <dgm:prSet/>
      <dgm:spPr/>
      <dgm:t>
        <a:bodyPr/>
        <a:lstStyle/>
        <a:p>
          <a:endParaRPr lang="en-US"/>
        </a:p>
      </dgm:t>
    </dgm:pt>
    <dgm:pt modelId="{CF240A83-CAD9-49B3-94C6-FE22F4D898E4}">
      <dgm:prSet/>
      <dgm:spPr/>
      <dgm:t>
        <a:bodyPr/>
        <a:lstStyle/>
        <a:p>
          <a:r>
            <a:rPr lang="en-US" dirty="0"/>
            <a:t>This allows physicians who have been certified to prescribe certain drugs for the treatment of opioid dependence under DATA2000 to treat up to 100 patients (up from 30) by submitting an "intent" notification to the Dept of Health and Human Services. n</a:t>
          </a:r>
        </a:p>
      </dgm:t>
    </dgm:pt>
    <dgm:pt modelId="{3B9BEC81-6CE0-4F56-9431-CA59A24E882D}" type="parTrans" cxnId="{FB9D3AB5-3181-479E-B73B-4C002055D11C}">
      <dgm:prSet/>
      <dgm:spPr/>
      <dgm:t>
        <a:bodyPr/>
        <a:lstStyle/>
        <a:p>
          <a:endParaRPr lang="en-US"/>
        </a:p>
      </dgm:t>
    </dgm:pt>
    <dgm:pt modelId="{8575467E-17CA-477B-AAC6-40EB06FFFAFB}" type="sibTrans" cxnId="{FB9D3AB5-3181-479E-B73B-4C002055D11C}">
      <dgm:prSet/>
      <dgm:spPr/>
      <dgm:t>
        <a:bodyPr/>
        <a:lstStyle/>
        <a:p>
          <a:endParaRPr lang="en-US"/>
        </a:p>
      </dgm:t>
    </dgm:pt>
    <dgm:pt modelId="{F5F89D06-CA02-4C5C-84D6-8BD75B61A5D4}">
      <dgm:prSet/>
      <dgm:spPr/>
      <dgm:t>
        <a:bodyPr/>
        <a:lstStyle/>
        <a:p>
          <a:r>
            <a:rPr lang="en-US" b="1" dirty="0"/>
            <a:t>2016/2018 - Comprehensive Addiction and Recovery Act of 2016 (CARA) and  Substance Use Disorder Prevention </a:t>
          </a:r>
          <a:r>
            <a:rPr lang="en-US" b="1" dirty="0" err="1"/>
            <a:t>thath</a:t>
          </a:r>
          <a:r>
            <a:rPr lang="en-US" b="1" dirty="0"/>
            <a:t> Promotes Recovery and Treatment of Patients and Communities Act of 2018 (SUPPORT)</a:t>
          </a:r>
          <a:endParaRPr lang="en-US" dirty="0"/>
        </a:p>
      </dgm:t>
    </dgm:pt>
    <dgm:pt modelId="{9F81FA45-1A2C-4491-9BCA-C1AC721F49EC}" type="parTrans" cxnId="{46DFC306-5CFD-496D-9441-7F383B385625}">
      <dgm:prSet/>
      <dgm:spPr/>
      <dgm:t>
        <a:bodyPr/>
        <a:lstStyle/>
        <a:p>
          <a:endParaRPr lang="en-US"/>
        </a:p>
      </dgm:t>
    </dgm:pt>
    <dgm:pt modelId="{DC212943-EB6A-4D86-AA56-4528B3731F02}" type="sibTrans" cxnId="{46DFC306-5CFD-496D-9441-7F383B385625}">
      <dgm:prSet/>
      <dgm:spPr/>
      <dgm:t>
        <a:bodyPr/>
        <a:lstStyle/>
        <a:p>
          <a:endParaRPr lang="en-US"/>
        </a:p>
      </dgm:t>
    </dgm:pt>
    <dgm:pt modelId="{081DA09D-E611-4B55-A7A8-3BBEF4B97783}">
      <dgm:prSet/>
      <dgm:spPr/>
      <dgm:t>
        <a:bodyPr/>
        <a:lstStyle/>
        <a:p>
          <a:r>
            <a:rPr lang="en-US" dirty="0"/>
            <a:t>SUPPORT ACT: Amends the Controlled Substance Act - to allow Nurse Practitioners and Physician Assistants to become eligible to prescribe buprenorphine for the treatment of opioid use disorder. See the entire laws for more details</a:t>
          </a:r>
        </a:p>
      </dgm:t>
    </dgm:pt>
    <dgm:pt modelId="{731896EB-1145-4D9F-A4E3-A7C501C5BC8E}" type="parTrans" cxnId="{D9676C3C-2094-4580-9815-B71DDBAD0C8C}">
      <dgm:prSet/>
      <dgm:spPr/>
      <dgm:t>
        <a:bodyPr/>
        <a:lstStyle/>
        <a:p>
          <a:endParaRPr lang="en-US"/>
        </a:p>
      </dgm:t>
    </dgm:pt>
    <dgm:pt modelId="{B41FF7E4-0EB4-4C99-83CB-3098820B4CCB}" type="sibTrans" cxnId="{D9676C3C-2094-4580-9815-B71DDBAD0C8C}">
      <dgm:prSet/>
      <dgm:spPr/>
      <dgm:t>
        <a:bodyPr/>
        <a:lstStyle/>
        <a:p>
          <a:endParaRPr lang="en-US"/>
        </a:p>
      </dgm:t>
    </dgm:pt>
    <dgm:pt modelId="{2F7528CA-5DCC-472D-91F4-AF88C92B0D8A}">
      <dgm:prSet/>
      <dgm:spPr/>
      <dgm:t>
        <a:bodyPr/>
        <a:lstStyle/>
        <a:p>
          <a:r>
            <a:rPr lang="en-US" b="1" dirty="0"/>
            <a:t>2023 - Consolidated Appropriations Act of 2023 </a:t>
          </a:r>
          <a:r>
            <a:rPr lang="en-US" dirty="0"/>
            <a:t>– Amends the Control-led Substance Act of 1970 to eliminate the “DATA-Waiver requirement” </a:t>
          </a:r>
        </a:p>
      </dgm:t>
    </dgm:pt>
    <dgm:pt modelId="{C6A8E23E-02EF-4EE1-9F35-6CA668BACF8F}" type="parTrans" cxnId="{3B35B943-D358-49D2-B095-C2E17F41D7CF}">
      <dgm:prSet/>
      <dgm:spPr/>
      <dgm:t>
        <a:bodyPr/>
        <a:lstStyle/>
        <a:p>
          <a:endParaRPr lang="en-US"/>
        </a:p>
      </dgm:t>
    </dgm:pt>
    <dgm:pt modelId="{B5A3D982-CEEF-4E74-A994-CC78BCA085C4}" type="sibTrans" cxnId="{3B35B943-D358-49D2-B095-C2E17F41D7CF}">
      <dgm:prSet/>
      <dgm:spPr/>
      <dgm:t>
        <a:bodyPr/>
        <a:lstStyle/>
        <a:p>
          <a:endParaRPr lang="en-US"/>
        </a:p>
      </dgm:t>
    </dgm:pt>
    <dgm:pt modelId="{F4279A25-A126-4BEF-A8B0-46C92F1295B5}">
      <dgm:prSet/>
      <dgm:spPr/>
      <dgm:t>
        <a:bodyPr/>
        <a:lstStyle/>
        <a:p>
          <a:r>
            <a:rPr lang="en-US"/>
            <a:t>The Mainstreaming Addiction Treatment (MAT) Act (H.R. 1384 / S. 445) eliminates the need for a separate waiver to dispense buprenorphine, a medication to treat OUD </a:t>
          </a:r>
        </a:p>
      </dgm:t>
    </dgm:pt>
    <dgm:pt modelId="{4B65E3A7-4CAC-464A-A502-6F5211A3B8B2}" type="parTrans" cxnId="{E9FF6D66-D8FC-4472-9FAF-D9E67B158C82}">
      <dgm:prSet/>
      <dgm:spPr/>
      <dgm:t>
        <a:bodyPr/>
        <a:lstStyle/>
        <a:p>
          <a:endParaRPr lang="en-US"/>
        </a:p>
      </dgm:t>
    </dgm:pt>
    <dgm:pt modelId="{A523BB53-7BE9-4A04-A0AE-D639F50C5365}" type="sibTrans" cxnId="{E9FF6D66-D8FC-4472-9FAF-D9E67B158C82}">
      <dgm:prSet/>
      <dgm:spPr/>
      <dgm:t>
        <a:bodyPr/>
        <a:lstStyle/>
        <a:p>
          <a:endParaRPr lang="en-US"/>
        </a:p>
      </dgm:t>
    </dgm:pt>
    <dgm:pt modelId="{B34B3F0D-7A0B-4F48-AA77-B8E3E4A7B3DA}">
      <dgm:prSet/>
      <dgm:spPr/>
      <dgm:t>
        <a:bodyPr/>
        <a:lstStyle/>
        <a:p>
          <a:r>
            <a:rPr lang="en-US"/>
            <a:t>The Medication Access and Training Expansion (MATE) Act (H.R. 2067 / S. 2235) requires all prescribers of federally controlled substances to complete 8 hours of training on treating and managing patients with opioid use disorder (OUD) and substance use disorder (SUD)</a:t>
          </a:r>
        </a:p>
      </dgm:t>
    </dgm:pt>
    <dgm:pt modelId="{19FB0EC7-D3B4-4905-B0C8-0057E8789AD1}" type="parTrans" cxnId="{99AC3000-3D9D-4BA3-9BE5-971DAC9BC978}">
      <dgm:prSet/>
      <dgm:spPr/>
      <dgm:t>
        <a:bodyPr/>
        <a:lstStyle/>
        <a:p>
          <a:endParaRPr lang="en-US"/>
        </a:p>
      </dgm:t>
    </dgm:pt>
    <dgm:pt modelId="{4C2D418D-BE2A-4E83-83A8-33CD7E492B39}" type="sibTrans" cxnId="{99AC3000-3D9D-4BA3-9BE5-971DAC9BC978}">
      <dgm:prSet/>
      <dgm:spPr/>
      <dgm:t>
        <a:bodyPr/>
        <a:lstStyle/>
        <a:p>
          <a:endParaRPr lang="en-US"/>
        </a:p>
      </dgm:t>
    </dgm:pt>
    <dgm:pt modelId="{DE21D173-D424-4814-AAA0-BEC81E7C9EDE}">
      <dgm:prSet/>
      <dgm:spPr/>
      <dgm:t>
        <a:bodyPr/>
        <a:lstStyle/>
        <a:p>
          <a:r>
            <a:rPr lang="en-US"/>
            <a:t>The Collaborate in an Orderly and Cohesive Manner Act (H.R. 5218) provides grants and technical assistance for using the Collaborative Care Model to integrate behavioral health into primary care</a:t>
          </a:r>
        </a:p>
      </dgm:t>
    </dgm:pt>
    <dgm:pt modelId="{D14BEF9C-31FE-4391-ADBC-85765B101884}" type="parTrans" cxnId="{3EE19210-3605-4AED-A663-BC975705BD88}">
      <dgm:prSet/>
      <dgm:spPr/>
      <dgm:t>
        <a:bodyPr/>
        <a:lstStyle/>
        <a:p>
          <a:endParaRPr lang="en-US"/>
        </a:p>
      </dgm:t>
    </dgm:pt>
    <dgm:pt modelId="{19E44295-E8A5-43F0-9907-77FF0EA6DF28}" type="sibTrans" cxnId="{3EE19210-3605-4AED-A663-BC975705BD88}">
      <dgm:prSet/>
      <dgm:spPr/>
      <dgm:t>
        <a:bodyPr/>
        <a:lstStyle/>
        <a:p>
          <a:endParaRPr lang="en-US"/>
        </a:p>
      </dgm:t>
    </dgm:pt>
    <dgm:pt modelId="{9886D4DF-BFA7-478E-AF77-5273A5ECC4CE}" type="pres">
      <dgm:prSet presAssocID="{1D189D3E-15A4-4534-A122-F7A56DEE3E1A}" presName="linear" presStyleCnt="0">
        <dgm:presLayoutVars>
          <dgm:animLvl val="lvl"/>
          <dgm:resizeHandles val="exact"/>
        </dgm:presLayoutVars>
      </dgm:prSet>
      <dgm:spPr/>
    </dgm:pt>
    <dgm:pt modelId="{54CD8C2D-77A8-4FE4-9BB7-381E91C8207C}" type="pres">
      <dgm:prSet presAssocID="{55E4E1DA-CFF1-4427-B91F-1BE6B9DBABA5}" presName="parentText" presStyleLbl="node1" presStyleIdx="0" presStyleCnt="7">
        <dgm:presLayoutVars>
          <dgm:chMax val="0"/>
          <dgm:bulletEnabled val="1"/>
        </dgm:presLayoutVars>
      </dgm:prSet>
      <dgm:spPr/>
    </dgm:pt>
    <dgm:pt modelId="{A59952F3-574D-4237-9D8E-6EA1DD2AF55A}" type="pres">
      <dgm:prSet presAssocID="{55E4E1DA-CFF1-4427-B91F-1BE6B9DBABA5}" presName="childText" presStyleLbl="revTx" presStyleIdx="0" presStyleCnt="7">
        <dgm:presLayoutVars>
          <dgm:bulletEnabled val="1"/>
        </dgm:presLayoutVars>
      </dgm:prSet>
      <dgm:spPr/>
    </dgm:pt>
    <dgm:pt modelId="{3CE2CB86-3489-4C6C-9558-ECC667F75402}" type="pres">
      <dgm:prSet presAssocID="{EA462C3F-08AF-4F70-ABA8-EE62C35BCBB3}" presName="parentText" presStyleLbl="node1" presStyleIdx="1" presStyleCnt="7">
        <dgm:presLayoutVars>
          <dgm:chMax val="0"/>
          <dgm:bulletEnabled val="1"/>
        </dgm:presLayoutVars>
      </dgm:prSet>
      <dgm:spPr/>
    </dgm:pt>
    <dgm:pt modelId="{E7A5DE22-3FF3-4006-A1A9-304540057C71}" type="pres">
      <dgm:prSet presAssocID="{EA462C3F-08AF-4F70-ABA8-EE62C35BCBB3}" presName="childText" presStyleLbl="revTx" presStyleIdx="1" presStyleCnt="7">
        <dgm:presLayoutVars>
          <dgm:bulletEnabled val="1"/>
        </dgm:presLayoutVars>
      </dgm:prSet>
      <dgm:spPr/>
    </dgm:pt>
    <dgm:pt modelId="{BC4C4878-7D8E-4798-8F4B-DE4FCC8D3164}" type="pres">
      <dgm:prSet presAssocID="{640D2F08-A53C-4196-BA7D-4325011C6731}" presName="parentText" presStyleLbl="node1" presStyleIdx="2" presStyleCnt="7">
        <dgm:presLayoutVars>
          <dgm:chMax val="0"/>
          <dgm:bulletEnabled val="1"/>
        </dgm:presLayoutVars>
      </dgm:prSet>
      <dgm:spPr/>
    </dgm:pt>
    <dgm:pt modelId="{CA725E94-11B5-43ED-9492-C9AD612AFB86}" type="pres">
      <dgm:prSet presAssocID="{640D2F08-A53C-4196-BA7D-4325011C6731}" presName="childText" presStyleLbl="revTx" presStyleIdx="2" presStyleCnt="7">
        <dgm:presLayoutVars>
          <dgm:bulletEnabled val="1"/>
        </dgm:presLayoutVars>
      </dgm:prSet>
      <dgm:spPr/>
    </dgm:pt>
    <dgm:pt modelId="{F7F2FB5D-BB33-4E12-BF12-6C21BC5165EE}" type="pres">
      <dgm:prSet presAssocID="{13CF9344-DE86-4E87-88FE-CFB3E7AD5CE2}" presName="parentText" presStyleLbl="node1" presStyleIdx="3" presStyleCnt="7">
        <dgm:presLayoutVars>
          <dgm:chMax val="0"/>
          <dgm:bulletEnabled val="1"/>
        </dgm:presLayoutVars>
      </dgm:prSet>
      <dgm:spPr/>
    </dgm:pt>
    <dgm:pt modelId="{974BA6F9-97DB-4C9A-9F8F-51DFCB17544F}" type="pres">
      <dgm:prSet presAssocID="{13CF9344-DE86-4E87-88FE-CFB3E7AD5CE2}" presName="childText" presStyleLbl="revTx" presStyleIdx="3" presStyleCnt="7">
        <dgm:presLayoutVars>
          <dgm:bulletEnabled val="1"/>
        </dgm:presLayoutVars>
      </dgm:prSet>
      <dgm:spPr/>
    </dgm:pt>
    <dgm:pt modelId="{8988BB00-E323-451D-BD3E-55309394B93C}" type="pres">
      <dgm:prSet presAssocID="{1DA0F485-027B-4B9D-89B1-F554AC8A1A79}" presName="parentText" presStyleLbl="node1" presStyleIdx="4" presStyleCnt="7">
        <dgm:presLayoutVars>
          <dgm:chMax val="0"/>
          <dgm:bulletEnabled val="1"/>
        </dgm:presLayoutVars>
      </dgm:prSet>
      <dgm:spPr/>
    </dgm:pt>
    <dgm:pt modelId="{3E3BC4A8-D1D7-4416-98BB-7EE6E29216A8}" type="pres">
      <dgm:prSet presAssocID="{1DA0F485-027B-4B9D-89B1-F554AC8A1A79}" presName="childText" presStyleLbl="revTx" presStyleIdx="4" presStyleCnt="7">
        <dgm:presLayoutVars>
          <dgm:bulletEnabled val="1"/>
        </dgm:presLayoutVars>
      </dgm:prSet>
      <dgm:spPr/>
    </dgm:pt>
    <dgm:pt modelId="{8A3EDC31-99D4-45BE-A34B-3E45B75F959E}" type="pres">
      <dgm:prSet presAssocID="{F5F89D06-CA02-4C5C-84D6-8BD75B61A5D4}" presName="parentText" presStyleLbl="node1" presStyleIdx="5" presStyleCnt="7">
        <dgm:presLayoutVars>
          <dgm:chMax val="0"/>
          <dgm:bulletEnabled val="1"/>
        </dgm:presLayoutVars>
      </dgm:prSet>
      <dgm:spPr/>
    </dgm:pt>
    <dgm:pt modelId="{E596DDD3-DC55-4A22-AAC9-97C950A296D4}" type="pres">
      <dgm:prSet presAssocID="{F5F89D06-CA02-4C5C-84D6-8BD75B61A5D4}" presName="childText" presStyleLbl="revTx" presStyleIdx="5" presStyleCnt="7">
        <dgm:presLayoutVars>
          <dgm:bulletEnabled val="1"/>
        </dgm:presLayoutVars>
      </dgm:prSet>
      <dgm:spPr/>
    </dgm:pt>
    <dgm:pt modelId="{2A453C4D-84C9-4867-9F16-46B725595E6E}" type="pres">
      <dgm:prSet presAssocID="{2F7528CA-5DCC-472D-91F4-AF88C92B0D8A}" presName="parentText" presStyleLbl="node1" presStyleIdx="6" presStyleCnt="7">
        <dgm:presLayoutVars>
          <dgm:chMax val="0"/>
          <dgm:bulletEnabled val="1"/>
        </dgm:presLayoutVars>
      </dgm:prSet>
      <dgm:spPr/>
    </dgm:pt>
    <dgm:pt modelId="{4A905AA8-A8EF-48B1-B15A-157BBB8B0808}" type="pres">
      <dgm:prSet presAssocID="{2F7528CA-5DCC-472D-91F4-AF88C92B0D8A}" presName="childText" presStyleLbl="revTx" presStyleIdx="6" presStyleCnt="7">
        <dgm:presLayoutVars>
          <dgm:bulletEnabled val="1"/>
        </dgm:presLayoutVars>
      </dgm:prSet>
      <dgm:spPr/>
    </dgm:pt>
  </dgm:ptLst>
  <dgm:cxnLst>
    <dgm:cxn modelId="{99AC3000-3D9D-4BA3-9BE5-971DAC9BC978}" srcId="{2F7528CA-5DCC-472D-91F4-AF88C92B0D8A}" destId="{B34B3F0D-7A0B-4F48-AA77-B8E3E4A7B3DA}" srcOrd="1" destOrd="0" parTransId="{19FB0EC7-D3B4-4905-B0C8-0057E8789AD1}" sibTransId="{4C2D418D-BE2A-4E83-83A8-33CD7E492B39}"/>
    <dgm:cxn modelId="{46DFC306-5CFD-496D-9441-7F383B385625}" srcId="{1D189D3E-15A4-4534-A122-F7A56DEE3E1A}" destId="{F5F89D06-CA02-4C5C-84D6-8BD75B61A5D4}" srcOrd="5" destOrd="0" parTransId="{9F81FA45-1A2C-4491-9BCA-C1AC721F49EC}" sibTransId="{DC212943-EB6A-4D86-AA56-4528B3731F02}"/>
    <dgm:cxn modelId="{11E89B0A-8DB8-49B4-AA29-B629445F3416}" type="presOf" srcId="{5EA8FFBF-E258-4C61-9658-98D82FBD4F03}" destId="{E7A5DE22-3FF3-4006-A1A9-304540057C71}" srcOrd="0" destOrd="0" presId="urn:microsoft.com/office/officeart/2005/8/layout/vList2"/>
    <dgm:cxn modelId="{954BD20D-0626-4C93-9497-8EF1E91601BC}" type="presOf" srcId="{640D2F08-A53C-4196-BA7D-4325011C6731}" destId="{BC4C4878-7D8E-4798-8F4B-DE4FCC8D3164}" srcOrd="0" destOrd="0" presId="urn:microsoft.com/office/officeart/2005/8/layout/vList2"/>
    <dgm:cxn modelId="{3EE19210-3605-4AED-A663-BC975705BD88}" srcId="{2F7528CA-5DCC-472D-91F4-AF88C92B0D8A}" destId="{DE21D173-D424-4814-AAA0-BEC81E7C9EDE}" srcOrd="2" destOrd="0" parTransId="{D14BEF9C-31FE-4391-ADBC-85765B101884}" sibTransId="{19E44295-E8A5-43F0-9907-77FF0EA6DF28}"/>
    <dgm:cxn modelId="{9443E411-9985-48EA-940E-D9472B12C97B}" type="presOf" srcId="{13CF9344-DE86-4E87-88FE-CFB3E7AD5CE2}" destId="{F7F2FB5D-BB33-4E12-BF12-6C21BC5165EE}" srcOrd="0" destOrd="0" presId="urn:microsoft.com/office/officeart/2005/8/layout/vList2"/>
    <dgm:cxn modelId="{682FAA24-0773-4408-9F40-8C2349BA8CB8}" type="presOf" srcId="{1DA0F485-027B-4B9D-89B1-F554AC8A1A79}" destId="{8988BB00-E323-451D-BD3E-55309394B93C}" srcOrd="0" destOrd="0" presId="urn:microsoft.com/office/officeart/2005/8/layout/vList2"/>
    <dgm:cxn modelId="{4A3BBA28-17FF-496D-A190-49859C32D12D}" srcId="{1D189D3E-15A4-4534-A122-F7A56DEE3E1A}" destId="{640D2F08-A53C-4196-BA7D-4325011C6731}" srcOrd="2" destOrd="0" parTransId="{F98A5CF6-0136-4236-986D-D58B5F831C2E}" sibTransId="{49985E94-E5BB-4284-8A25-AB56CB8C8748}"/>
    <dgm:cxn modelId="{8360362D-A027-4385-A6E5-97915E9221B0}" type="presOf" srcId="{EA462C3F-08AF-4F70-ABA8-EE62C35BCBB3}" destId="{3CE2CB86-3489-4C6C-9558-ECC667F75402}" srcOrd="0" destOrd="0" presId="urn:microsoft.com/office/officeart/2005/8/layout/vList2"/>
    <dgm:cxn modelId="{8CF4CB2E-0E3C-4B17-A3CC-78E7787899A6}" type="presOf" srcId="{C52D369C-276F-4EC4-97AB-CFB7248CC13D}" destId="{CA725E94-11B5-43ED-9492-C9AD612AFB86}" srcOrd="0" destOrd="0" presId="urn:microsoft.com/office/officeart/2005/8/layout/vList2"/>
    <dgm:cxn modelId="{D9676C3C-2094-4580-9815-B71DDBAD0C8C}" srcId="{F5F89D06-CA02-4C5C-84D6-8BD75B61A5D4}" destId="{081DA09D-E611-4B55-A7A8-3BBEF4B97783}" srcOrd="0" destOrd="0" parTransId="{731896EB-1145-4D9F-A4E3-A7C501C5BC8E}" sibTransId="{B41FF7E4-0EB4-4C99-83CB-3098820B4CCB}"/>
    <dgm:cxn modelId="{596F265D-35A3-4366-BADA-614346B6441D}" srcId="{1D189D3E-15A4-4534-A122-F7A56DEE3E1A}" destId="{55E4E1DA-CFF1-4427-B91F-1BE6B9DBABA5}" srcOrd="0" destOrd="0" parTransId="{937996C1-4292-4493-9B54-93B0395919A4}" sibTransId="{D6CABB1A-C50A-48AE-B4BB-BEE46261B036}"/>
    <dgm:cxn modelId="{D6181D63-2F5C-4452-9471-6D98FF2014EE}" type="presOf" srcId="{B34B3F0D-7A0B-4F48-AA77-B8E3E4A7B3DA}" destId="{4A905AA8-A8EF-48B1-B15A-157BBB8B0808}" srcOrd="0" destOrd="1" presId="urn:microsoft.com/office/officeart/2005/8/layout/vList2"/>
    <dgm:cxn modelId="{3B35B943-D358-49D2-B095-C2E17F41D7CF}" srcId="{1D189D3E-15A4-4534-A122-F7A56DEE3E1A}" destId="{2F7528CA-5DCC-472D-91F4-AF88C92B0D8A}" srcOrd="6" destOrd="0" parTransId="{C6A8E23E-02EF-4EE1-9F35-6CA668BACF8F}" sibTransId="{B5A3D982-CEEF-4E74-A994-CC78BCA085C4}"/>
    <dgm:cxn modelId="{EB0CC443-EC0E-432E-8F33-A60F0AD0B217}" type="presOf" srcId="{CF240A83-CAD9-49B3-94C6-FE22F4D898E4}" destId="{3E3BC4A8-D1D7-4416-98BB-7EE6E29216A8}" srcOrd="0" destOrd="0" presId="urn:microsoft.com/office/officeart/2005/8/layout/vList2"/>
    <dgm:cxn modelId="{E9FF6D66-D8FC-4472-9FAF-D9E67B158C82}" srcId="{2F7528CA-5DCC-472D-91F4-AF88C92B0D8A}" destId="{F4279A25-A126-4BEF-A8B0-46C92F1295B5}" srcOrd="0" destOrd="0" parTransId="{4B65E3A7-4CAC-464A-A502-6F5211A3B8B2}" sibTransId="{A523BB53-7BE9-4A04-A0AE-D639F50C5365}"/>
    <dgm:cxn modelId="{E953AD4B-1C5D-4F7E-A826-38DCF376C25C}" type="presOf" srcId="{F5F89D06-CA02-4C5C-84D6-8BD75B61A5D4}" destId="{8A3EDC31-99D4-45BE-A34B-3E45B75F959E}" srcOrd="0" destOrd="0" presId="urn:microsoft.com/office/officeart/2005/8/layout/vList2"/>
    <dgm:cxn modelId="{5DF52273-8783-4A16-A35F-6B03877AF057}" srcId="{1D189D3E-15A4-4534-A122-F7A56DEE3E1A}" destId="{1DA0F485-027B-4B9D-89B1-F554AC8A1A79}" srcOrd="4" destOrd="0" parTransId="{87563665-E2C4-455F-A05B-37851B5EEBB1}" sibTransId="{6C205DD6-2466-454A-A60D-4544101834CD}"/>
    <dgm:cxn modelId="{40D25D76-5D2A-4CA2-954F-C36E0EC92303}" type="presOf" srcId="{55E4E1DA-CFF1-4427-B91F-1BE6B9DBABA5}" destId="{54CD8C2D-77A8-4FE4-9BB7-381E91C8207C}" srcOrd="0" destOrd="0" presId="urn:microsoft.com/office/officeart/2005/8/layout/vList2"/>
    <dgm:cxn modelId="{51A5A281-21B4-4D9B-BB5E-D38A8B8894AD}" type="presOf" srcId="{26D6242D-0F9A-4F73-BB75-92FECFAE5618}" destId="{A59952F3-574D-4237-9D8E-6EA1DD2AF55A}" srcOrd="0" destOrd="0" presId="urn:microsoft.com/office/officeart/2005/8/layout/vList2"/>
    <dgm:cxn modelId="{63EDFA84-A34C-4A9A-968E-10CC15CE0EFF}" type="presOf" srcId="{1D189D3E-15A4-4534-A122-F7A56DEE3E1A}" destId="{9886D4DF-BFA7-478E-AF77-5273A5ECC4CE}" srcOrd="0" destOrd="0" presId="urn:microsoft.com/office/officeart/2005/8/layout/vList2"/>
    <dgm:cxn modelId="{9FD12086-EEE1-4BE8-9A25-97C49A64F30C}" srcId="{640D2F08-A53C-4196-BA7D-4325011C6731}" destId="{C52D369C-276F-4EC4-97AB-CFB7248CC13D}" srcOrd="0" destOrd="0" parTransId="{7FA6732D-8C37-4EBB-AE1D-4ABB939D3850}" sibTransId="{CDA62183-4075-4332-991E-BBAEF68B88DA}"/>
    <dgm:cxn modelId="{1E68248F-8AF9-4169-98D7-0C9B3C2470F0}" type="presOf" srcId="{2F7528CA-5DCC-472D-91F4-AF88C92B0D8A}" destId="{2A453C4D-84C9-4867-9F16-46B725595E6E}" srcOrd="0" destOrd="0" presId="urn:microsoft.com/office/officeart/2005/8/layout/vList2"/>
    <dgm:cxn modelId="{2E6B9B8F-B3CD-4673-BE31-58B98BE86993}" srcId="{55E4E1DA-CFF1-4427-B91F-1BE6B9DBABA5}" destId="{26D6242D-0F9A-4F73-BB75-92FECFAE5618}" srcOrd="0" destOrd="0" parTransId="{D367BE04-B34E-4C3D-94E9-B501371C96FD}" sibTransId="{DB521EFC-AE51-4C1B-9D8B-E7A4F56DCAA1}"/>
    <dgm:cxn modelId="{9370ED93-53AA-43AB-BB69-C93A581796E3}" type="presOf" srcId="{DE21D173-D424-4814-AAA0-BEC81E7C9EDE}" destId="{4A905AA8-A8EF-48B1-B15A-157BBB8B0808}" srcOrd="0" destOrd="2" presId="urn:microsoft.com/office/officeart/2005/8/layout/vList2"/>
    <dgm:cxn modelId="{A1AE2A96-3D17-40C9-A6D9-9EA4B3975FB7}" srcId="{1D189D3E-15A4-4534-A122-F7A56DEE3E1A}" destId="{EA462C3F-08AF-4F70-ABA8-EE62C35BCBB3}" srcOrd="1" destOrd="0" parTransId="{2038C8D7-0953-44C6-8402-DFC73C73BC29}" sibTransId="{5E42942C-8B6B-4E9D-9654-0635D66F9D80}"/>
    <dgm:cxn modelId="{37905B9A-3A49-4C0E-8553-7AD95DE5CB9C}" type="presOf" srcId="{081DA09D-E611-4B55-A7A8-3BBEF4B97783}" destId="{E596DDD3-DC55-4A22-AAC9-97C950A296D4}" srcOrd="0" destOrd="0" presId="urn:microsoft.com/office/officeart/2005/8/layout/vList2"/>
    <dgm:cxn modelId="{A026FBA7-7DD8-46D2-BC87-9526BDE7FA99}" srcId="{1D189D3E-15A4-4534-A122-F7A56DEE3E1A}" destId="{13CF9344-DE86-4E87-88FE-CFB3E7AD5CE2}" srcOrd="3" destOrd="0" parTransId="{315ADE0A-D4FE-457F-978E-1DD6E04363EB}" sibTransId="{DA31ABB3-3714-46EE-AECD-5D32EE3A5708}"/>
    <dgm:cxn modelId="{E5632DB1-05A1-4AD5-B288-9CAA6822C2C2}" type="presOf" srcId="{FD4C9D1C-7513-4099-8464-B6292B2C5025}" destId="{974BA6F9-97DB-4C9A-9F8F-51DFCB17544F}" srcOrd="0" destOrd="0" presId="urn:microsoft.com/office/officeart/2005/8/layout/vList2"/>
    <dgm:cxn modelId="{FB9D3AB5-3181-479E-B73B-4C002055D11C}" srcId="{1DA0F485-027B-4B9D-89B1-F554AC8A1A79}" destId="{CF240A83-CAD9-49B3-94C6-FE22F4D898E4}" srcOrd="0" destOrd="0" parTransId="{3B9BEC81-6CE0-4F56-9431-CA59A24E882D}" sibTransId="{8575467E-17CA-477B-AAC6-40EB06FFFAFB}"/>
    <dgm:cxn modelId="{7B4BA5C6-8671-4634-AD49-5A6F940501FC}" type="presOf" srcId="{F4279A25-A126-4BEF-A8B0-46C92F1295B5}" destId="{4A905AA8-A8EF-48B1-B15A-157BBB8B0808}" srcOrd="0" destOrd="0" presId="urn:microsoft.com/office/officeart/2005/8/layout/vList2"/>
    <dgm:cxn modelId="{69A181CD-C5DF-4936-B639-4B0D48B11AA4}" srcId="{13CF9344-DE86-4E87-88FE-CFB3E7AD5CE2}" destId="{FD4C9D1C-7513-4099-8464-B6292B2C5025}" srcOrd="0" destOrd="0" parTransId="{707F5453-316D-455B-A1A2-AF797317E263}" sibTransId="{00399E9A-8D3E-4161-B95A-E684F9B44DFB}"/>
    <dgm:cxn modelId="{0B2781E0-E45F-4D21-B79A-F0C852DA86FB}" srcId="{EA462C3F-08AF-4F70-ABA8-EE62C35BCBB3}" destId="{5EA8FFBF-E258-4C61-9658-98D82FBD4F03}" srcOrd="0" destOrd="0" parTransId="{6A925090-EEB7-4B4B-AC97-C41A27F096C6}" sibTransId="{967D7AF5-96E8-404D-8B06-7D4E2516805B}"/>
    <dgm:cxn modelId="{F61E1DA8-7B3E-4321-9B1A-BA8F23D993D0}" type="presParOf" srcId="{9886D4DF-BFA7-478E-AF77-5273A5ECC4CE}" destId="{54CD8C2D-77A8-4FE4-9BB7-381E91C8207C}" srcOrd="0" destOrd="0" presId="urn:microsoft.com/office/officeart/2005/8/layout/vList2"/>
    <dgm:cxn modelId="{1BC73B1F-B347-4F9A-9CF8-E785B8D2A1C1}" type="presParOf" srcId="{9886D4DF-BFA7-478E-AF77-5273A5ECC4CE}" destId="{A59952F3-574D-4237-9D8E-6EA1DD2AF55A}" srcOrd="1" destOrd="0" presId="urn:microsoft.com/office/officeart/2005/8/layout/vList2"/>
    <dgm:cxn modelId="{10B1F562-49D3-44E7-9A7A-DD5480BD5ABE}" type="presParOf" srcId="{9886D4DF-BFA7-478E-AF77-5273A5ECC4CE}" destId="{3CE2CB86-3489-4C6C-9558-ECC667F75402}" srcOrd="2" destOrd="0" presId="urn:microsoft.com/office/officeart/2005/8/layout/vList2"/>
    <dgm:cxn modelId="{B882E51F-C7B8-4F01-92DA-E960EB0ACB80}" type="presParOf" srcId="{9886D4DF-BFA7-478E-AF77-5273A5ECC4CE}" destId="{E7A5DE22-3FF3-4006-A1A9-304540057C71}" srcOrd="3" destOrd="0" presId="urn:microsoft.com/office/officeart/2005/8/layout/vList2"/>
    <dgm:cxn modelId="{BE23914C-271D-4F93-A5CF-2F98308157F4}" type="presParOf" srcId="{9886D4DF-BFA7-478E-AF77-5273A5ECC4CE}" destId="{BC4C4878-7D8E-4798-8F4B-DE4FCC8D3164}" srcOrd="4" destOrd="0" presId="urn:microsoft.com/office/officeart/2005/8/layout/vList2"/>
    <dgm:cxn modelId="{CDAA635C-F01C-4D19-A129-5B5E3F408D55}" type="presParOf" srcId="{9886D4DF-BFA7-478E-AF77-5273A5ECC4CE}" destId="{CA725E94-11B5-43ED-9492-C9AD612AFB86}" srcOrd="5" destOrd="0" presId="urn:microsoft.com/office/officeart/2005/8/layout/vList2"/>
    <dgm:cxn modelId="{3C2941EC-7E7C-4EC4-9AA1-5BC34EC90390}" type="presParOf" srcId="{9886D4DF-BFA7-478E-AF77-5273A5ECC4CE}" destId="{F7F2FB5D-BB33-4E12-BF12-6C21BC5165EE}" srcOrd="6" destOrd="0" presId="urn:microsoft.com/office/officeart/2005/8/layout/vList2"/>
    <dgm:cxn modelId="{53C650F8-D4C8-4E2C-92B9-CE90B4406D09}" type="presParOf" srcId="{9886D4DF-BFA7-478E-AF77-5273A5ECC4CE}" destId="{974BA6F9-97DB-4C9A-9F8F-51DFCB17544F}" srcOrd="7" destOrd="0" presId="urn:microsoft.com/office/officeart/2005/8/layout/vList2"/>
    <dgm:cxn modelId="{61FCA9D9-9112-409C-B730-81F5CB334FAD}" type="presParOf" srcId="{9886D4DF-BFA7-478E-AF77-5273A5ECC4CE}" destId="{8988BB00-E323-451D-BD3E-55309394B93C}" srcOrd="8" destOrd="0" presId="urn:microsoft.com/office/officeart/2005/8/layout/vList2"/>
    <dgm:cxn modelId="{432ECFF7-332F-48FE-93EB-7A411B56496E}" type="presParOf" srcId="{9886D4DF-BFA7-478E-AF77-5273A5ECC4CE}" destId="{3E3BC4A8-D1D7-4416-98BB-7EE6E29216A8}" srcOrd="9" destOrd="0" presId="urn:microsoft.com/office/officeart/2005/8/layout/vList2"/>
    <dgm:cxn modelId="{0D6AC762-61E4-4B4E-BD4E-908D9CE5B5FE}" type="presParOf" srcId="{9886D4DF-BFA7-478E-AF77-5273A5ECC4CE}" destId="{8A3EDC31-99D4-45BE-A34B-3E45B75F959E}" srcOrd="10" destOrd="0" presId="urn:microsoft.com/office/officeart/2005/8/layout/vList2"/>
    <dgm:cxn modelId="{755BE87C-B8A2-412D-93D7-27DC5EF03F61}" type="presParOf" srcId="{9886D4DF-BFA7-478E-AF77-5273A5ECC4CE}" destId="{E596DDD3-DC55-4A22-AAC9-97C950A296D4}" srcOrd="11" destOrd="0" presId="urn:microsoft.com/office/officeart/2005/8/layout/vList2"/>
    <dgm:cxn modelId="{8F9B5FED-1D48-41EF-A238-EE746C761900}" type="presParOf" srcId="{9886D4DF-BFA7-478E-AF77-5273A5ECC4CE}" destId="{2A453C4D-84C9-4867-9F16-46B725595E6E}" srcOrd="12" destOrd="0" presId="urn:microsoft.com/office/officeart/2005/8/layout/vList2"/>
    <dgm:cxn modelId="{D7B48C5C-A124-4761-9B3F-C7AE1A77895A}" type="presParOf" srcId="{9886D4DF-BFA7-478E-AF77-5273A5ECC4CE}" destId="{4A905AA8-A8EF-48B1-B15A-157BBB8B0808}" srcOrd="1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779748-A660-424B-9EA2-C14E8CBDD54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FA4EFC1-3BB5-4C78-B82E-9073C7A056FA}">
      <dgm:prSet/>
      <dgm:spPr/>
      <dgm:t>
        <a:bodyPr/>
        <a:lstStyle/>
        <a:p>
          <a:r>
            <a:rPr lang="en-US"/>
            <a:t>The ASAM National Practice Guideline for the Treatment of Opioid Use Disorder: 2020 Focused Update </a:t>
          </a:r>
        </a:p>
      </dgm:t>
    </dgm:pt>
    <dgm:pt modelId="{636CE516-FF12-4B20-B00B-CB8666D37C98}" type="parTrans" cxnId="{DB93A4F0-2D3C-4FCB-8B3D-CA0DC4BE2224}">
      <dgm:prSet/>
      <dgm:spPr/>
      <dgm:t>
        <a:bodyPr/>
        <a:lstStyle/>
        <a:p>
          <a:endParaRPr lang="en-US"/>
        </a:p>
      </dgm:t>
    </dgm:pt>
    <dgm:pt modelId="{393924EA-AC6C-40F7-B267-DDF20357E122}" type="sibTrans" cxnId="{DB93A4F0-2D3C-4FCB-8B3D-CA0DC4BE2224}">
      <dgm:prSet/>
      <dgm:spPr/>
      <dgm:t>
        <a:bodyPr/>
        <a:lstStyle/>
        <a:p>
          <a:endParaRPr lang="en-US"/>
        </a:p>
      </dgm:t>
    </dgm:pt>
    <dgm:pt modelId="{7DB8779E-AEF9-43E1-80F8-295687A8F1FD}">
      <dgm:prSet/>
      <dgm:spPr/>
      <dgm:t>
        <a:bodyPr/>
        <a:lstStyle/>
        <a:p>
          <a:r>
            <a:rPr lang="en-US"/>
            <a:t>“Completion of all assessments should not delay or preclude initiating pharmacotherapy for opioid use disorder”</a:t>
          </a:r>
        </a:p>
      </dgm:t>
    </dgm:pt>
    <dgm:pt modelId="{F7540018-9FC9-49EE-AF75-15789785202F}" type="parTrans" cxnId="{EC386E22-07C3-46F0-B25B-FDB00EF80133}">
      <dgm:prSet/>
      <dgm:spPr/>
      <dgm:t>
        <a:bodyPr/>
        <a:lstStyle/>
        <a:p>
          <a:endParaRPr lang="en-US"/>
        </a:p>
      </dgm:t>
    </dgm:pt>
    <dgm:pt modelId="{ED7EBBE4-893A-414A-BC88-E0B25E0399AB}" type="sibTrans" cxnId="{EC386E22-07C3-46F0-B25B-FDB00EF80133}">
      <dgm:prSet/>
      <dgm:spPr/>
      <dgm:t>
        <a:bodyPr/>
        <a:lstStyle/>
        <a:p>
          <a:endParaRPr lang="en-US"/>
        </a:p>
      </dgm:t>
    </dgm:pt>
    <dgm:pt modelId="{CF3609BC-7A04-4FEC-933B-EA7F13E670F8}">
      <dgm:prSet/>
      <dgm:spPr/>
      <dgm:t>
        <a:bodyPr/>
        <a:lstStyle/>
        <a:p>
          <a:r>
            <a:rPr lang="en-US"/>
            <a:t>“A patient’s decision to decline psychosocial treatment or the absence of available psychosocial treatment should not preclude or delay pharmacotherapy”</a:t>
          </a:r>
        </a:p>
      </dgm:t>
    </dgm:pt>
    <dgm:pt modelId="{FA74820D-2A79-4BA4-AF65-7B14D8F33F69}" type="parTrans" cxnId="{39D549FF-0EEE-4FE1-9D80-48C4C44EF9AD}">
      <dgm:prSet/>
      <dgm:spPr/>
      <dgm:t>
        <a:bodyPr/>
        <a:lstStyle/>
        <a:p>
          <a:endParaRPr lang="en-US"/>
        </a:p>
      </dgm:t>
    </dgm:pt>
    <dgm:pt modelId="{47E3A399-415D-4D85-8995-59B766D21530}" type="sibTrans" cxnId="{39D549FF-0EEE-4FE1-9D80-48C4C44EF9AD}">
      <dgm:prSet/>
      <dgm:spPr/>
      <dgm:t>
        <a:bodyPr/>
        <a:lstStyle/>
        <a:p>
          <a:endParaRPr lang="en-US"/>
        </a:p>
      </dgm:t>
    </dgm:pt>
    <dgm:pt modelId="{F816AE5C-2279-4227-BD47-C0896A8CF49D}">
      <dgm:prSet/>
      <dgm:spPr/>
      <dgm:t>
        <a:bodyPr/>
        <a:lstStyle/>
        <a:p>
          <a:r>
            <a:rPr lang="en-US"/>
            <a:t>Direct services CPA/DEA</a:t>
          </a:r>
        </a:p>
      </dgm:t>
    </dgm:pt>
    <dgm:pt modelId="{897CCDC0-0B42-4AA7-ABBF-C780DA43ACA0}" type="parTrans" cxnId="{E7BDE5E2-5048-4D97-B6A4-1C2D4B411335}">
      <dgm:prSet/>
      <dgm:spPr/>
      <dgm:t>
        <a:bodyPr/>
        <a:lstStyle/>
        <a:p>
          <a:endParaRPr lang="en-US"/>
        </a:p>
      </dgm:t>
    </dgm:pt>
    <dgm:pt modelId="{79807018-FA3C-4D75-9942-FD60306CB89B}" type="sibTrans" cxnId="{E7BDE5E2-5048-4D97-B6A4-1C2D4B411335}">
      <dgm:prSet/>
      <dgm:spPr/>
      <dgm:t>
        <a:bodyPr/>
        <a:lstStyle/>
        <a:p>
          <a:endParaRPr lang="en-US"/>
        </a:p>
      </dgm:t>
    </dgm:pt>
    <dgm:pt modelId="{AB2E80A6-19E2-4365-AEF2-1FBA252B0EFF}">
      <dgm:prSet/>
      <dgm:spPr/>
      <dgm:t>
        <a:bodyPr/>
        <a:lstStyle/>
        <a:p>
          <a:r>
            <a:rPr lang="en-US"/>
            <a:t>Buprenorphine</a:t>
          </a:r>
        </a:p>
      </dgm:t>
    </dgm:pt>
    <dgm:pt modelId="{B27DB44F-E578-4410-8A2B-105DA57EE8CA}" type="parTrans" cxnId="{05601855-C699-4B7B-A172-97ECDF2C1732}">
      <dgm:prSet/>
      <dgm:spPr/>
      <dgm:t>
        <a:bodyPr/>
        <a:lstStyle/>
        <a:p>
          <a:endParaRPr lang="en-US"/>
        </a:p>
      </dgm:t>
    </dgm:pt>
    <dgm:pt modelId="{EE09DFDE-F9F1-40D1-9629-3C42A53825E7}" type="sibTrans" cxnId="{05601855-C699-4B7B-A172-97ECDF2C1732}">
      <dgm:prSet/>
      <dgm:spPr/>
      <dgm:t>
        <a:bodyPr/>
        <a:lstStyle/>
        <a:p>
          <a:endParaRPr lang="en-US"/>
        </a:p>
      </dgm:t>
    </dgm:pt>
    <dgm:pt modelId="{A891CBDB-8A5B-418A-90B9-C2F95FDE33B6}">
      <dgm:prSet/>
      <dgm:spPr/>
      <dgm:t>
        <a:bodyPr/>
        <a:lstStyle/>
        <a:p>
          <a:r>
            <a:rPr lang="en-US"/>
            <a:t>Antagonists-naltrexone </a:t>
          </a:r>
        </a:p>
      </dgm:t>
    </dgm:pt>
    <dgm:pt modelId="{D97BC82B-8405-4E7A-8AFE-E251AE03C1FB}" type="parTrans" cxnId="{F81524D3-B74C-435A-BD9E-DF5CA64049B2}">
      <dgm:prSet/>
      <dgm:spPr/>
      <dgm:t>
        <a:bodyPr/>
        <a:lstStyle/>
        <a:p>
          <a:endParaRPr lang="en-US"/>
        </a:p>
      </dgm:t>
    </dgm:pt>
    <dgm:pt modelId="{E2E85B65-039D-416A-B9FF-1BA009D118AE}" type="sibTrans" cxnId="{F81524D3-B74C-435A-BD9E-DF5CA64049B2}">
      <dgm:prSet/>
      <dgm:spPr/>
      <dgm:t>
        <a:bodyPr/>
        <a:lstStyle/>
        <a:p>
          <a:endParaRPr lang="en-US"/>
        </a:p>
      </dgm:t>
    </dgm:pt>
    <dgm:pt modelId="{49078AA7-20F1-4C33-9600-C82D96929C34}">
      <dgm:prSet/>
      <dgm:spPr/>
      <dgm:t>
        <a:bodyPr/>
        <a:lstStyle/>
        <a:p>
          <a:r>
            <a:rPr lang="en-US"/>
            <a:t>Resources</a:t>
          </a:r>
        </a:p>
      </dgm:t>
    </dgm:pt>
    <dgm:pt modelId="{9C2B27EB-8551-4BB1-9A62-FE3E4899F124}" type="parTrans" cxnId="{560A9C37-8E2B-47FA-8821-BEFB6D1D5898}">
      <dgm:prSet/>
      <dgm:spPr/>
      <dgm:t>
        <a:bodyPr/>
        <a:lstStyle/>
        <a:p>
          <a:endParaRPr lang="en-US"/>
        </a:p>
      </dgm:t>
    </dgm:pt>
    <dgm:pt modelId="{AE0DBFDC-1ECB-4006-B83A-714125C358DD}" type="sibTrans" cxnId="{560A9C37-8E2B-47FA-8821-BEFB6D1D5898}">
      <dgm:prSet/>
      <dgm:spPr/>
      <dgm:t>
        <a:bodyPr/>
        <a:lstStyle/>
        <a:p>
          <a:endParaRPr lang="en-US"/>
        </a:p>
      </dgm:t>
    </dgm:pt>
    <dgm:pt modelId="{3EBECB85-9230-44AD-ACDB-99C27C963529}">
      <dgm:prSet/>
      <dgm:spPr/>
      <dgm:t>
        <a:bodyPr/>
        <a:lstStyle/>
        <a:p>
          <a:r>
            <a:rPr lang="en-US"/>
            <a:t>HOPE Website </a:t>
          </a:r>
        </a:p>
      </dgm:t>
    </dgm:pt>
    <dgm:pt modelId="{10987C70-1EE4-4510-B5BE-4E17F04F8B09}" type="parTrans" cxnId="{43E29CFD-6DB2-4ADD-9078-892C39E3F671}">
      <dgm:prSet/>
      <dgm:spPr/>
      <dgm:t>
        <a:bodyPr/>
        <a:lstStyle/>
        <a:p>
          <a:endParaRPr lang="en-US"/>
        </a:p>
      </dgm:t>
    </dgm:pt>
    <dgm:pt modelId="{61542190-9041-448D-ADCC-C7F1E7DB9635}" type="sibTrans" cxnId="{43E29CFD-6DB2-4ADD-9078-892C39E3F671}">
      <dgm:prSet/>
      <dgm:spPr/>
      <dgm:t>
        <a:bodyPr/>
        <a:lstStyle/>
        <a:p>
          <a:endParaRPr lang="en-US"/>
        </a:p>
      </dgm:t>
    </dgm:pt>
    <dgm:pt modelId="{A87D8028-E39E-4C55-818D-59741B033C5F}">
      <dgm:prSet/>
      <dgm:spPr/>
      <dgm:t>
        <a:bodyPr/>
        <a:lstStyle/>
        <a:p>
          <a:r>
            <a:rPr lang="en-US"/>
            <a:t>Inductions support- WARMLINE</a:t>
          </a:r>
        </a:p>
      </dgm:t>
    </dgm:pt>
    <dgm:pt modelId="{014480B8-3E2E-4294-BE71-CC7E8D2E81E7}" type="parTrans" cxnId="{917DCE4E-92F4-4DE5-AF91-D655A60B90BB}">
      <dgm:prSet/>
      <dgm:spPr/>
      <dgm:t>
        <a:bodyPr/>
        <a:lstStyle/>
        <a:p>
          <a:endParaRPr lang="en-US"/>
        </a:p>
      </dgm:t>
    </dgm:pt>
    <dgm:pt modelId="{6C38DB9C-227D-455E-A766-3BE0CF68CCBA}" type="sibTrans" cxnId="{917DCE4E-92F4-4DE5-AF91-D655A60B90BB}">
      <dgm:prSet/>
      <dgm:spPr/>
      <dgm:t>
        <a:bodyPr/>
        <a:lstStyle/>
        <a:p>
          <a:endParaRPr lang="en-US"/>
        </a:p>
      </dgm:t>
    </dgm:pt>
    <dgm:pt modelId="{CB0433FE-1920-4CE2-AA82-D30D9AFB1DDA}">
      <dgm:prSet/>
      <dgm:spPr/>
      <dgm:t>
        <a:bodyPr/>
        <a:lstStyle/>
        <a:p>
          <a:r>
            <a:rPr lang="en-US"/>
            <a:t>Advancing Pharmacist Roles in Substance Use Disorder Treatment and Recovery ECHO</a:t>
          </a:r>
        </a:p>
      </dgm:t>
    </dgm:pt>
    <dgm:pt modelId="{2DF70B13-A477-493B-B09B-0E8F65B87FE0}" type="parTrans" cxnId="{4DA6B71D-186C-41DC-BF24-17B7B631A4FC}">
      <dgm:prSet/>
      <dgm:spPr/>
      <dgm:t>
        <a:bodyPr/>
        <a:lstStyle/>
        <a:p>
          <a:endParaRPr lang="en-US"/>
        </a:p>
      </dgm:t>
    </dgm:pt>
    <dgm:pt modelId="{DD4BD77E-988A-4F01-984B-27E642D23A99}" type="sibTrans" cxnId="{4DA6B71D-186C-41DC-BF24-17B7B631A4FC}">
      <dgm:prSet/>
      <dgm:spPr/>
      <dgm:t>
        <a:bodyPr/>
        <a:lstStyle/>
        <a:p>
          <a:endParaRPr lang="en-US"/>
        </a:p>
      </dgm:t>
    </dgm:pt>
    <dgm:pt modelId="{1681D36C-E901-4BBF-B0C3-43F72F070F74}">
      <dgm:prSet/>
      <dgm:spPr/>
      <dgm:t>
        <a:bodyPr/>
        <a:lstStyle/>
        <a:p>
          <a:r>
            <a:rPr lang="en-US"/>
            <a:t>Co-management</a:t>
          </a:r>
        </a:p>
      </dgm:t>
    </dgm:pt>
    <dgm:pt modelId="{05B1893C-F6BC-400F-8562-14FE5D652CD2}" type="parTrans" cxnId="{9B453B13-E8A8-439D-956A-2722D16582FD}">
      <dgm:prSet/>
      <dgm:spPr/>
      <dgm:t>
        <a:bodyPr/>
        <a:lstStyle/>
        <a:p>
          <a:endParaRPr lang="en-US"/>
        </a:p>
      </dgm:t>
    </dgm:pt>
    <dgm:pt modelId="{FC2A9826-8E31-43F7-85EB-1BE56C0F994A}" type="sibTrans" cxnId="{9B453B13-E8A8-439D-956A-2722D16582FD}">
      <dgm:prSet/>
      <dgm:spPr/>
      <dgm:t>
        <a:bodyPr/>
        <a:lstStyle/>
        <a:p>
          <a:endParaRPr lang="en-US"/>
        </a:p>
      </dgm:t>
    </dgm:pt>
    <dgm:pt modelId="{C753CD4C-1BE6-4EBF-ACC1-D89682453E4F}">
      <dgm:prSet/>
      <dgm:spPr/>
      <dgm:t>
        <a:bodyPr/>
        <a:lstStyle/>
        <a:p>
          <a:r>
            <a:rPr lang="en-US"/>
            <a:t>Assessment </a:t>
          </a:r>
        </a:p>
      </dgm:t>
    </dgm:pt>
    <dgm:pt modelId="{9F78CF00-7877-40E7-A53C-AFDE3065DBFF}" type="parTrans" cxnId="{74484139-1CD8-41B6-9E52-EB587E7A85C2}">
      <dgm:prSet/>
      <dgm:spPr/>
      <dgm:t>
        <a:bodyPr/>
        <a:lstStyle/>
        <a:p>
          <a:endParaRPr lang="en-US"/>
        </a:p>
      </dgm:t>
    </dgm:pt>
    <dgm:pt modelId="{3B3949F9-BDC3-43BE-A195-FE2C46CB43DB}" type="sibTrans" cxnId="{74484139-1CD8-41B6-9E52-EB587E7A85C2}">
      <dgm:prSet/>
      <dgm:spPr/>
      <dgm:t>
        <a:bodyPr/>
        <a:lstStyle/>
        <a:p>
          <a:endParaRPr lang="en-US"/>
        </a:p>
      </dgm:t>
    </dgm:pt>
    <dgm:pt modelId="{71BB7D4A-4499-4BE4-88F6-57243569AB9C}">
      <dgm:prSet/>
      <dgm:spPr/>
      <dgm:t>
        <a:bodyPr/>
        <a:lstStyle/>
        <a:p>
          <a:r>
            <a:rPr lang="en-US"/>
            <a:t>Induction</a:t>
          </a:r>
        </a:p>
      </dgm:t>
    </dgm:pt>
    <dgm:pt modelId="{6EA2BC3F-92B2-4836-AD7B-264E8AB715F8}" type="parTrans" cxnId="{9A6AC3E2-7104-46F3-8C84-C2383A35F8B7}">
      <dgm:prSet/>
      <dgm:spPr/>
      <dgm:t>
        <a:bodyPr/>
        <a:lstStyle/>
        <a:p>
          <a:endParaRPr lang="en-US"/>
        </a:p>
      </dgm:t>
    </dgm:pt>
    <dgm:pt modelId="{BCF20B00-D609-44F2-8E58-B9B1DE7248D4}" type="sibTrans" cxnId="{9A6AC3E2-7104-46F3-8C84-C2383A35F8B7}">
      <dgm:prSet/>
      <dgm:spPr/>
      <dgm:t>
        <a:bodyPr/>
        <a:lstStyle/>
        <a:p>
          <a:endParaRPr lang="en-US"/>
        </a:p>
      </dgm:t>
    </dgm:pt>
    <dgm:pt modelId="{C4EEACA7-BB22-46B6-94A1-6E4AE8FFC91A}">
      <dgm:prSet/>
      <dgm:spPr/>
      <dgm:t>
        <a:bodyPr/>
        <a:lstStyle/>
        <a:p>
          <a:r>
            <a:rPr lang="en-US" dirty="0"/>
            <a:t>Follow up care</a:t>
          </a:r>
        </a:p>
      </dgm:t>
    </dgm:pt>
    <dgm:pt modelId="{FC4AF8CF-02D9-4652-9EBB-0CE979550580}" type="parTrans" cxnId="{3D7F7D2C-8B38-4C42-8648-1973160C77E4}">
      <dgm:prSet/>
      <dgm:spPr/>
      <dgm:t>
        <a:bodyPr/>
        <a:lstStyle/>
        <a:p>
          <a:endParaRPr lang="en-US"/>
        </a:p>
      </dgm:t>
    </dgm:pt>
    <dgm:pt modelId="{13351E59-C4FC-43FD-A5A4-462DEBEBAE6C}" type="sibTrans" cxnId="{3D7F7D2C-8B38-4C42-8648-1973160C77E4}">
      <dgm:prSet/>
      <dgm:spPr/>
      <dgm:t>
        <a:bodyPr/>
        <a:lstStyle/>
        <a:p>
          <a:endParaRPr lang="en-US"/>
        </a:p>
      </dgm:t>
    </dgm:pt>
    <dgm:pt modelId="{E46E1A89-3BF5-40E7-89B4-8E211A977E50}">
      <dgm:prSet/>
      <dgm:spPr/>
      <dgm:t>
        <a:bodyPr/>
        <a:lstStyle/>
        <a:p>
          <a:r>
            <a:rPr lang="en-US" dirty="0"/>
            <a:t>Documentation</a:t>
          </a:r>
        </a:p>
      </dgm:t>
    </dgm:pt>
    <dgm:pt modelId="{29E27096-B500-4BE9-B0B8-80AC8F96858A}" type="parTrans" cxnId="{903B6B79-833B-490C-9BE3-41C3AD021582}">
      <dgm:prSet/>
      <dgm:spPr/>
      <dgm:t>
        <a:bodyPr/>
        <a:lstStyle/>
        <a:p>
          <a:endParaRPr lang="en-US"/>
        </a:p>
      </dgm:t>
    </dgm:pt>
    <dgm:pt modelId="{2E040CB8-E40A-41AE-9A29-75579C90C84B}" type="sibTrans" cxnId="{903B6B79-833B-490C-9BE3-41C3AD021582}">
      <dgm:prSet/>
      <dgm:spPr/>
      <dgm:t>
        <a:bodyPr/>
        <a:lstStyle/>
        <a:p>
          <a:endParaRPr lang="en-US"/>
        </a:p>
      </dgm:t>
    </dgm:pt>
    <dgm:pt modelId="{240FB3FC-D1C0-4A18-B30B-235DE23FF006}">
      <dgm:prSet/>
      <dgm:spPr/>
      <dgm:t>
        <a:bodyPr/>
        <a:lstStyle/>
        <a:p>
          <a:r>
            <a:rPr lang="en-US" dirty="0"/>
            <a:t>Dose adjustments</a:t>
          </a:r>
        </a:p>
      </dgm:t>
    </dgm:pt>
    <dgm:pt modelId="{C3C0B68D-0F46-4A32-A2FF-979702DEE1D4}" type="parTrans" cxnId="{63E49A31-761D-4FA6-8F99-A82DFB219E31}">
      <dgm:prSet/>
      <dgm:spPr/>
      <dgm:t>
        <a:bodyPr/>
        <a:lstStyle/>
        <a:p>
          <a:endParaRPr lang="en-US"/>
        </a:p>
      </dgm:t>
    </dgm:pt>
    <dgm:pt modelId="{BF1AEA76-AD70-4700-A691-E7FE3B94F4E4}" type="sibTrans" cxnId="{63E49A31-761D-4FA6-8F99-A82DFB219E31}">
      <dgm:prSet/>
      <dgm:spPr/>
      <dgm:t>
        <a:bodyPr/>
        <a:lstStyle/>
        <a:p>
          <a:endParaRPr lang="en-US"/>
        </a:p>
      </dgm:t>
    </dgm:pt>
    <dgm:pt modelId="{9A6A61E8-2F19-4F92-AFD7-6979E2FE4083}" type="pres">
      <dgm:prSet presAssocID="{4E779748-A660-424B-9EA2-C14E8CBDD54E}" presName="linear" presStyleCnt="0">
        <dgm:presLayoutVars>
          <dgm:animLvl val="lvl"/>
          <dgm:resizeHandles val="exact"/>
        </dgm:presLayoutVars>
      </dgm:prSet>
      <dgm:spPr/>
    </dgm:pt>
    <dgm:pt modelId="{0B3F474B-8E18-431B-9A4A-95D3A515EED2}" type="pres">
      <dgm:prSet presAssocID="{4FA4EFC1-3BB5-4C78-B82E-9073C7A056FA}" presName="parentText" presStyleLbl="node1" presStyleIdx="0" presStyleCnt="3">
        <dgm:presLayoutVars>
          <dgm:chMax val="0"/>
          <dgm:bulletEnabled val="1"/>
        </dgm:presLayoutVars>
      </dgm:prSet>
      <dgm:spPr/>
    </dgm:pt>
    <dgm:pt modelId="{4F4DF3D7-F896-4127-A949-33B2854EC79E}" type="pres">
      <dgm:prSet presAssocID="{4FA4EFC1-3BB5-4C78-B82E-9073C7A056FA}" presName="childText" presStyleLbl="revTx" presStyleIdx="0" presStyleCnt="3">
        <dgm:presLayoutVars>
          <dgm:bulletEnabled val="1"/>
        </dgm:presLayoutVars>
      </dgm:prSet>
      <dgm:spPr/>
    </dgm:pt>
    <dgm:pt modelId="{C0199A25-43C9-4712-842A-F4B2FC2FB94D}" type="pres">
      <dgm:prSet presAssocID="{F816AE5C-2279-4227-BD47-C0896A8CF49D}" presName="parentText" presStyleLbl="node1" presStyleIdx="1" presStyleCnt="3">
        <dgm:presLayoutVars>
          <dgm:chMax val="0"/>
          <dgm:bulletEnabled val="1"/>
        </dgm:presLayoutVars>
      </dgm:prSet>
      <dgm:spPr/>
    </dgm:pt>
    <dgm:pt modelId="{B0168681-0673-43E4-91E6-3DAAF2B3ECAD}" type="pres">
      <dgm:prSet presAssocID="{F816AE5C-2279-4227-BD47-C0896A8CF49D}" presName="childText" presStyleLbl="revTx" presStyleIdx="1" presStyleCnt="3">
        <dgm:presLayoutVars>
          <dgm:bulletEnabled val="1"/>
        </dgm:presLayoutVars>
      </dgm:prSet>
      <dgm:spPr/>
    </dgm:pt>
    <dgm:pt modelId="{7BB16163-C13F-4B55-BB0D-7D2D2E963170}" type="pres">
      <dgm:prSet presAssocID="{1681D36C-E901-4BBF-B0C3-43F72F070F74}" presName="parentText" presStyleLbl="node1" presStyleIdx="2" presStyleCnt="3">
        <dgm:presLayoutVars>
          <dgm:chMax val="0"/>
          <dgm:bulletEnabled val="1"/>
        </dgm:presLayoutVars>
      </dgm:prSet>
      <dgm:spPr/>
    </dgm:pt>
    <dgm:pt modelId="{0A27E744-02AB-48AB-91BA-4664F23C440C}" type="pres">
      <dgm:prSet presAssocID="{1681D36C-E901-4BBF-B0C3-43F72F070F74}" presName="childText" presStyleLbl="revTx" presStyleIdx="2" presStyleCnt="3">
        <dgm:presLayoutVars>
          <dgm:bulletEnabled val="1"/>
        </dgm:presLayoutVars>
      </dgm:prSet>
      <dgm:spPr/>
    </dgm:pt>
  </dgm:ptLst>
  <dgm:cxnLst>
    <dgm:cxn modelId="{088F870B-A438-46CA-99A9-83B3F944E9D8}" type="presOf" srcId="{4FA4EFC1-3BB5-4C78-B82E-9073C7A056FA}" destId="{0B3F474B-8E18-431B-9A4A-95D3A515EED2}" srcOrd="0" destOrd="0" presId="urn:microsoft.com/office/officeart/2005/8/layout/vList2"/>
    <dgm:cxn modelId="{9B453B13-E8A8-439D-956A-2722D16582FD}" srcId="{4E779748-A660-424B-9EA2-C14E8CBDD54E}" destId="{1681D36C-E901-4BBF-B0C3-43F72F070F74}" srcOrd="2" destOrd="0" parTransId="{05B1893C-F6BC-400F-8562-14FE5D652CD2}" sibTransId="{FC2A9826-8E31-43F7-85EB-1BE56C0F994A}"/>
    <dgm:cxn modelId="{EC64FF15-3AD7-4FD2-A507-E875D4F914BF}" type="presOf" srcId="{7DB8779E-AEF9-43E1-80F8-295687A8F1FD}" destId="{4F4DF3D7-F896-4127-A949-33B2854EC79E}" srcOrd="0" destOrd="0" presId="urn:microsoft.com/office/officeart/2005/8/layout/vList2"/>
    <dgm:cxn modelId="{4DA6B71D-186C-41DC-BF24-17B7B631A4FC}" srcId="{49078AA7-20F1-4C33-9600-C82D96929C34}" destId="{CB0433FE-1920-4CE2-AA82-D30D9AFB1DDA}" srcOrd="2" destOrd="0" parTransId="{2DF70B13-A477-493B-B09B-0E8F65B87FE0}" sibTransId="{DD4BD77E-988A-4F01-984B-27E642D23A99}"/>
    <dgm:cxn modelId="{EA00E420-59FB-4917-A7E9-CE0440407F22}" type="presOf" srcId="{71BB7D4A-4499-4BE4-88F6-57243569AB9C}" destId="{0A27E744-02AB-48AB-91BA-4664F23C440C}" srcOrd="0" destOrd="1" presId="urn:microsoft.com/office/officeart/2005/8/layout/vList2"/>
    <dgm:cxn modelId="{EC386E22-07C3-46F0-B25B-FDB00EF80133}" srcId="{4FA4EFC1-3BB5-4C78-B82E-9073C7A056FA}" destId="{7DB8779E-AEF9-43E1-80F8-295687A8F1FD}" srcOrd="0" destOrd="0" parTransId="{F7540018-9FC9-49EE-AF75-15789785202F}" sibTransId="{ED7EBBE4-893A-414A-BC88-E0B25E0399AB}"/>
    <dgm:cxn modelId="{3D7F7D2C-8B38-4C42-8648-1973160C77E4}" srcId="{1681D36C-E901-4BBF-B0C3-43F72F070F74}" destId="{C4EEACA7-BB22-46B6-94A1-6E4AE8FFC91A}" srcOrd="2" destOrd="0" parTransId="{FC4AF8CF-02D9-4652-9EBB-0CE979550580}" sibTransId="{13351E59-C4FC-43FD-A5A4-462DEBEBAE6C}"/>
    <dgm:cxn modelId="{63E49A31-761D-4FA6-8F99-A82DFB219E31}" srcId="{1681D36C-E901-4BBF-B0C3-43F72F070F74}" destId="{240FB3FC-D1C0-4A18-B30B-235DE23FF006}" srcOrd="3" destOrd="0" parTransId="{C3C0B68D-0F46-4A32-A2FF-979702DEE1D4}" sibTransId="{BF1AEA76-AD70-4700-A691-E7FE3B94F4E4}"/>
    <dgm:cxn modelId="{560A9C37-8E2B-47FA-8821-BEFB6D1D5898}" srcId="{F816AE5C-2279-4227-BD47-C0896A8CF49D}" destId="{49078AA7-20F1-4C33-9600-C82D96929C34}" srcOrd="2" destOrd="0" parTransId="{9C2B27EB-8551-4BB1-9A62-FE3E4899F124}" sibTransId="{AE0DBFDC-1ECB-4006-B83A-714125C358DD}"/>
    <dgm:cxn modelId="{74484139-1CD8-41B6-9E52-EB587E7A85C2}" srcId="{1681D36C-E901-4BBF-B0C3-43F72F070F74}" destId="{C753CD4C-1BE6-4EBF-ACC1-D89682453E4F}" srcOrd="0" destOrd="0" parTransId="{9F78CF00-7877-40E7-A53C-AFDE3065DBFF}" sibTransId="{3B3949F9-BDC3-43BE-A195-FE2C46CB43DB}"/>
    <dgm:cxn modelId="{761E1661-2E29-4FB4-ABD5-692624DAFF98}" type="presOf" srcId="{4E779748-A660-424B-9EA2-C14E8CBDD54E}" destId="{9A6A61E8-2F19-4F92-AFD7-6979E2FE4083}" srcOrd="0" destOrd="0" presId="urn:microsoft.com/office/officeart/2005/8/layout/vList2"/>
    <dgm:cxn modelId="{F3702F45-AAE6-4C96-B0F1-846EC74A5165}" type="presOf" srcId="{C753CD4C-1BE6-4EBF-ACC1-D89682453E4F}" destId="{0A27E744-02AB-48AB-91BA-4664F23C440C}" srcOrd="0" destOrd="0" presId="urn:microsoft.com/office/officeart/2005/8/layout/vList2"/>
    <dgm:cxn modelId="{3C28A969-E34A-446F-887E-D75319B1121D}" type="presOf" srcId="{CF3609BC-7A04-4FEC-933B-EA7F13E670F8}" destId="{4F4DF3D7-F896-4127-A949-33B2854EC79E}" srcOrd="0" destOrd="1" presId="urn:microsoft.com/office/officeart/2005/8/layout/vList2"/>
    <dgm:cxn modelId="{917DCE4E-92F4-4DE5-AF91-D655A60B90BB}" srcId="{49078AA7-20F1-4C33-9600-C82D96929C34}" destId="{A87D8028-E39E-4C55-818D-59741B033C5F}" srcOrd="1" destOrd="0" parTransId="{014480B8-3E2E-4294-BE71-CC7E8D2E81E7}" sibTransId="{6C38DB9C-227D-455E-A766-3BE0CF68CCBA}"/>
    <dgm:cxn modelId="{05601855-C699-4B7B-A172-97ECDF2C1732}" srcId="{F816AE5C-2279-4227-BD47-C0896A8CF49D}" destId="{AB2E80A6-19E2-4365-AEF2-1FBA252B0EFF}" srcOrd="0" destOrd="0" parTransId="{B27DB44F-E578-4410-8A2B-105DA57EE8CA}" sibTransId="{EE09DFDE-F9F1-40D1-9629-3C42A53825E7}"/>
    <dgm:cxn modelId="{903B6B79-833B-490C-9BE3-41C3AD021582}" srcId="{1681D36C-E901-4BBF-B0C3-43F72F070F74}" destId="{E46E1A89-3BF5-40E7-89B4-8E211A977E50}" srcOrd="4" destOrd="0" parTransId="{29E27096-B500-4BE9-B0B8-80AC8F96858A}" sibTransId="{2E040CB8-E40A-41AE-9A29-75579C90C84B}"/>
    <dgm:cxn modelId="{8E3AB379-495C-4531-817D-08CE47BAB1EF}" type="presOf" srcId="{C4EEACA7-BB22-46B6-94A1-6E4AE8FFC91A}" destId="{0A27E744-02AB-48AB-91BA-4664F23C440C}" srcOrd="0" destOrd="2" presId="urn:microsoft.com/office/officeart/2005/8/layout/vList2"/>
    <dgm:cxn modelId="{DB14CE88-6AC9-44AE-BCA1-F98B0F64BED4}" type="presOf" srcId="{240FB3FC-D1C0-4A18-B30B-235DE23FF006}" destId="{0A27E744-02AB-48AB-91BA-4664F23C440C}" srcOrd="0" destOrd="3" presId="urn:microsoft.com/office/officeart/2005/8/layout/vList2"/>
    <dgm:cxn modelId="{4E756689-0A2A-476E-9D77-608A2B057BD2}" type="presOf" srcId="{1681D36C-E901-4BBF-B0C3-43F72F070F74}" destId="{7BB16163-C13F-4B55-BB0D-7D2D2E963170}" srcOrd="0" destOrd="0" presId="urn:microsoft.com/office/officeart/2005/8/layout/vList2"/>
    <dgm:cxn modelId="{455E9399-0C67-40EE-8E73-6BE00D3E3AB9}" type="presOf" srcId="{A891CBDB-8A5B-418A-90B9-C2F95FDE33B6}" destId="{B0168681-0673-43E4-91E6-3DAAF2B3ECAD}" srcOrd="0" destOrd="1" presId="urn:microsoft.com/office/officeart/2005/8/layout/vList2"/>
    <dgm:cxn modelId="{45812D9C-6A33-45DA-A673-F0C5FEE40497}" type="presOf" srcId="{3EBECB85-9230-44AD-ACDB-99C27C963529}" destId="{B0168681-0673-43E4-91E6-3DAAF2B3ECAD}" srcOrd="0" destOrd="3" presId="urn:microsoft.com/office/officeart/2005/8/layout/vList2"/>
    <dgm:cxn modelId="{430401AC-F01A-4FF0-B4E1-E6E0CE78CFB1}" type="presOf" srcId="{E46E1A89-3BF5-40E7-89B4-8E211A977E50}" destId="{0A27E744-02AB-48AB-91BA-4664F23C440C}" srcOrd="0" destOrd="4" presId="urn:microsoft.com/office/officeart/2005/8/layout/vList2"/>
    <dgm:cxn modelId="{68F421CB-01AB-4C0D-ACC2-F0E955DBD155}" type="presOf" srcId="{F816AE5C-2279-4227-BD47-C0896A8CF49D}" destId="{C0199A25-43C9-4712-842A-F4B2FC2FB94D}" srcOrd="0" destOrd="0" presId="urn:microsoft.com/office/officeart/2005/8/layout/vList2"/>
    <dgm:cxn modelId="{87F837CC-93C2-4430-84DD-556F2774EA88}" type="presOf" srcId="{A87D8028-E39E-4C55-818D-59741B033C5F}" destId="{B0168681-0673-43E4-91E6-3DAAF2B3ECAD}" srcOrd="0" destOrd="4" presId="urn:microsoft.com/office/officeart/2005/8/layout/vList2"/>
    <dgm:cxn modelId="{F81524D3-B74C-435A-BD9E-DF5CA64049B2}" srcId="{F816AE5C-2279-4227-BD47-C0896A8CF49D}" destId="{A891CBDB-8A5B-418A-90B9-C2F95FDE33B6}" srcOrd="1" destOrd="0" parTransId="{D97BC82B-8405-4E7A-8AFE-E251AE03C1FB}" sibTransId="{E2E85B65-039D-416A-B9FF-1BA009D118AE}"/>
    <dgm:cxn modelId="{9A6AC3E2-7104-46F3-8C84-C2383A35F8B7}" srcId="{1681D36C-E901-4BBF-B0C3-43F72F070F74}" destId="{71BB7D4A-4499-4BE4-88F6-57243569AB9C}" srcOrd="1" destOrd="0" parTransId="{6EA2BC3F-92B2-4836-AD7B-264E8AB715F8}" sibTransId="{BCF20B00-D609-44F2-8E58-B9B1DE7248D4}"/>
    <dgm:cxn modelId="{E7BDE5E2-5048-4D97-B6A4-1C2D4B411335}" srcId="{4E779748-A660-424B-9EA2-C14E8CBDD54E}" destId="{F816AE5C-2279-4227-BD47-C0896A8CF49D}" srcOrd="1" destOrd="0" parTransId="{897CCDC0-0B42-4AA7-ABBF-C780DA43ACA0}" sibTransId="{79807018-FA3C-4D75-9942-FD60306CB89B}"/>
    <dgm:cxn modelId="{CF2AD7E4-1DBF-45E0-AE7F-E8F3A8D23113}" type="presOf" srcId="{49078AA7-20F1-4C33-9600-C82D96929C34}" destId="{B0168681-0673-43E4-91E6-3DAAF2B3ECAD}" srcOrd="0" destOrd="2" presId="urn:microsoft.com/office/officeart/2005/8/layout/vList2"/>
    <dgm:cxn modelId="{DB93A4F0-2D3C-4FCB-8B3D-CA0DC4BE2224}" srcId="{4E779748-A660-424B-9EA2-C14E8CBDD54E}" destId="{4FA4EFC1-3BB5-4C78-B82E-9073C7A056FA}" srcOrd="0" destOrd="0" parTransId="{636CE516-FF12-4B20-B00B-CB8666D37C98}" sibTransId="{393924EA-AC6C-40F7-B267-DDF20357E122}"/>
    <dgm:cxn modelId="{B761FBF2-52B3-4810-A97B-F46BE1F5D60E}" type="presOf" srcId="{CB0433FE-1920-4CE2-AA82-D30D9AFB1DDA}" destId="{B0168681-0673-43E4-91E6-3DAAF2B3ECAD}" srcOrd="0" destOrd="5" presId="urn:microsoft.com/office/officeart/2005/8/layout/vList2"/>
    <dgm:cxn modelId="{10A8EFFC-0768-411C-890C-DB63B17484EF}" type="presOf" srcId="{AB2E80A6-19E2-4365-AEF2-1FBA252B0EFF}" destId="{B0168681-0673-43E4-91E6-3DAAF2B3ECAD}" srcOrd="0" destOrd="0" presId="urn:microsoft.com/office/officeart/2005/8/layout/vList2"/>
    <dgm:cxn modelId="{43E29CFD-6DB2-4ADD-9078-892C39E3F671}" srcId="{49078AA7-20F1-4C33-9600-C82D96929C34}" destId="{3EBECB85-9230-44AD-ACDB-99C27C963529}" srcOrd="0" destOrd="0" parTransId="{10987C70-1EE4-4510-B5BE-4E17F04F8B09}" sibTransId="{61542190-9041-448D-ADCC-C7F1E7DB9635}"/>
    <dgm:cxn modelId="{39D549FF-0EEE-4FE1-9D80-48C4C44EF9AD}" srcId="{4FA4EFC1-3BB5-4C78-B82E-9073C7A056FA}" destId="{CF3609BC-7A04-4FEC-933B-EA7F13E670F8}" srcOrd="1" destOrd="0" parTransId="{FA74820D-2A79-4BA4-AF65-7B14D8F33F69}" sibTransId="{47E3A399-415D-4D85-8995-59B766D21530}"/>
    <dgm:cxn modelId="{212D04DE-7912-4207-A377-2F64E8E5D445}" type="presParOf" srcId="{9A6A61E8-2F19-4F92-AFD7-6979E2FE4083}" destId="{0B3F474B-8E18-431B-9A4A-95D3A515EED2}" srcOrd="0" destOrd="0" presId="urn:microsoft.com/office/officeart/2005/8/layout/vList2"/>
    <dgm:cxn modelId="{52EEA395-40D3-4649-9F9C-4D6F4D89D2B9}" type="presParOf" srcId="{9A6A61E8-2F19-4F92-AFD7-6979E2FE4083}" destId="{4F4DF3D7-F896-4127-A949-33B2854EC79E}" srcOrd="1" destOrd="0" presId="urn:microsoft.com/office/officeart/2005/8/layout/vList2"/>
    <dgm:cxn modelId="{6E7D7205-8E1B-4226-A9E1-B1765DABE3F1}" type="presParOf" srcId="{9A6A61E8-2F19-4F92-AFD7-6979E2FE4083}" destId="{C0199A25-43C9-4712-842A-F4B2FC2FB94D}" srcOrd="2" destOrd="0" presId="urn:microsoft.com/office/officeart/2005/8/layout/vList2"/>
    <dgm:cxn modelId="{EB8D69E9-EBDD-4D6E-9114-6CF60F5B9FD1}" type="presParOf" srcId="{9A6A61E8-2F19-4F92-AFD7-6979E2FE4083}" destId="{B0168681-0673-43E4-91E6-3DAAF2B3ECAD}" srcOrd="3" destOrd="0" presId="urn:microsoft.com/office/officeart/2005/8/layout/vList2"/>
    <dgm:cxn modelId="{4176F75D-194F-400C-BAC8-0DD3B2ECFD43}" type="presParOf" srcId="{9A6A61E8-2F19-4F92-AFD7-6979E2FE4083}" destId="{7BB16163-C13F-4B55-BB0D-7D2D2E963170}" srcOrd="4" destOrd="0" presId="urn:microsoft.com/office/officeart/2005/8/layout/vList2"/>
    <dgm:cxn modelId="{D4277347-E7CB-45E8-9673-86A322E7E7EE}" type="presParOf" srcId="{9A6A61E8-2F19-4F92-AFD7-6979E2FE4083}" destId="{0A27E744-02AB-48AB-91BA-4664F23C440C}"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0F2CF1-6CAF-4B2E-A2F4-04E99BBD2CC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939EA7D-C6AB-4390-B975-6387C3A86009}">
      <dgm:prSet/>
      <dgm:spPr/>
      <dgm:t>
        <a:bodyPr/>
        <a:lstStyle/>
        <a:p>
          <a:r>
            <a:rPr lang="en-US"/>
            <a:t>Controlled substances under schedules III, IV, and V, approved to treat opioid use disorders can now be provided by primary care and general health care providers with a DEA number. </a:t>
          </a:r>
        </a:p>
      </dgm:t>
    </dgm:pt>
    <dgm:pt modelId="{82C897A0-9C13-4F4C-B3A3-CFCF04EDA9AC}" type="parTrans" cxnId="{D977A43C-B52A-49F7-8139-44EC4A0C1E4D}">
      <dgm:prSet/>
      <dgm:spPr/>
      <dgm:t>
        <a:bodyPr/>
        <a:lstStyle/>
        <a:p>
          <a:endParaRPr lang="en-US"/>
        </a:p>
      </dgm:t>
    </dgm:pt>
    <dgm:pt modelId="{41770B4B-597E-4941-BB81-C4F563E60591}" type="sibTrans" cxnId="{D977A43C-B52A-49F7-8139-44EC4A0C1E4D}">
      <dgm:prSet/>
      <dgm:spPr/>
      <dgm:t>
        <a:bodyPr/>
        <a:lstStyle/>
        <a:p>
          <a:endParaRPr lang="en-US"/>
        </a:p>
      </dgm:t>
    </dgm:pt>
    <dgm:pt modelId="{4C92B2BC-180D-462A-BA86-93F47E8F418A}">
      <dgm:prSet/>
      <dgm:spPr/>
      <dgm:t>
        <a:bodyPr/>
        <a:lstStyle/>
        <a:p>
          <a:r>
            <a:rPr lang="en-US"/>
            <a:t>The changes to the controlled substance act to not pertain to methadone as it is a schedule II-controlled substance. </a:t>
          </a:r>
        </a:p>
      </dgm:t>
    </dgm:pt>
    <dgm:pt modelId="{BC17E52B-A342-46C2-A349-272E30D1D22E}" type="parTrans" cxnId="{8891476F-DF43-4A49-982A-87B4B7C4D6EC}">
      <dgm:prSet/>
      <dgm:spPr/>
      <dgm:t>
        <a:bodyPr/>
        <a:lstStyle/>
        <a:p>
          <a:endParaRPr lang="en-US"/>
        </a:p>
      </dgm:t>
    </dgm:pt>
    <dgm:pt modelId="{42A938FF-7F8A-4F1F-824F-E573D3263DBF}" type="sibTrans" cxnId="{8891476F-DF43-4A49-982A-87B4B7C4D6EC}">
      <dgm:prSet/>
      <dgm:spPr/>
      <dgm:t>
        <a:bodyPr/>
        <a:lstStyle/>
        <a:p>
          <a:endParaRPr lang="en-US"/>
        </a:p>
      </dgm:t>
    </dgm:pt>
    <dgm:pt modelId="{9CF70232-0B61-480B-826F-F706F82DA796}">
      <dgm:prSet/>
      <dgm:spPr/>
      <dgm:t>
        <a:bodyPr/>
        <a:lstStyle/>
        <a:p>
          <a:r>
            <a:rPr lang="en-US"/>
            <a:t>Naltrexone is not a controlled substance and remains appropriate for use in primary care settings </a:t>
          </a:r>
        </a:p>
      </dgm:t>
    </dgm:pt>
    <dgm:pt modelId="{80784D90-ECAE-463D-8D63-E1C49C68562F}" type="parTrans" cxnId="{DE0AAA0F-B1FB-4177-8A28-EC14483CC779}">
      <dgm:prSet/>
      <dgm:spPr/>
      <dgm:t>
        <a:bodyPr/>
        <a:lstStyle/>
        <a:p>
          <a:endParaRPr lang="en-US"/>
        </a:p>
      </dgm:t>
    </dgm:pt>
    <dgm:pt modelId="{DDC44A23-C667-433B-9A3D-0E22BC22DD0E}" type="sibTrans" cxnId="{DE0AAA0F-B1FB-4177-8A28-EC14483CC779}">
      <dgm:prSet/>
      <dgm:spPr/>
      <dgm:t>
        <a:bodyPr/>
        <a:lstStyle/>
        <a:p>
          <a:endParaRPr lang="en-US"/>
        </a:p>
      </dgm:t>
    </dgm:pt>
    <dgm:pt modelId="{60D6F10D-21A2-4EDE-B54F-8641A5CEE129}">
      <dgm:prSet/>
      <dgm:spPr/>
      <dgm:t>
        <a:bodyPr/>
        <a:lstStyle/>
        <a:p>
          <a:r>
            <a:rPr lang="en-US"/>
            <a:t>Harm Reduction Model</a:t>
          </a:r>
        </a:p>
      </dgm:t>
    </dgm:pt>
    <dgm:pt modelId="{6897A971-C6F1-4A98-82FC-D6C1E3E885DA}" type="parTrans" cxnId="{0B3C6E13-36EA-4BFD-8433-1E63FFCFC1BA}">
      <dgm:prSet/>
      <dgm:spPr/>
      <dgm:t>
        <a:bodyPr/>
        <a:lstStyle/>
        <a:p>
          <a:endParaRPr lang="en-US"/>
        </a:p>
      </dgm:t>
    </dgm:pt>
    <dgm:pt modelId="{9379D256-2AB2-450C-814C-7570391F7B92}" type="sibTrans" cxnId="{0B3C6E13-36EA-4BFD-8433-1E63FFCFC1BA}">
      <dgm:prSet/>
      <dgm:spPr/>
      <dgm:t>
        <a:bodyPr/>
        <a:lstStyle/>
        <a:p>
          <a:endParaRPr lang="en-US"/>
        </a:p>
      </dgm:t>
    </dgm:pt>
    <dgm:pt modelId="{3E85769D-CA04-4AF5-9262-4F5C386DB24C}">
      <dgm:prSet/>
      <dgm:spPr/>
      <dgm:t>
        <a:bodyPr/>
        <a:lstStyle/>
        <a:p>
          <a:r>
            <a:rPr lang="en-US"/>
            <a:t>No requirement for psychosocial and behavioral health services</a:t>
          </a:r>
        </a:p>
      </dgm:t>
    </dgm:pt>
    <dgm:pt modelId="{05B96242-743C-448A-84D1-270AD4B3E441}" type="parTrans" cxnId="{C138CDFD-233C-45F8-8710-DCBBF96D0B26}">
      <dgm:prSet/>
      <dgm:spPr/>
      <dgm:t>
        <a:bodyPr/>
        <a:lstStyle/>
        <a:p>
          <a:endParaRPr lang="en-US"/>
        </a:p>
      </dgm:t>
    </dgm:pt>
    <dgm:pt modelId="{C4033071-1C2C-426D-A36F-CD7785BD2D17}" type="sibTrans" cxnId="{C138CDFD-233C-45F8-8710-DCBBF96D0B26}">
      <dgm:prSet/>
      <dgm:spPr/>
      <dgm:t>
        <a:bodyPr/>
        <a:lstStyle/>
        <a:p>
          <a:endParaRPr lang="en-US"/>
        </a:p>
      </dgm:t>
    </dgm:pt>
    <dgm:pt modelId="{7122BE47-FA11-4BC2-82A3-FB54BC91D6FD}">
      <dgm:prSet/>
      <dgm:spPr/>
      <dgm:t>
        <a:bodyPr/>
        <a:lstStyle/>
        <a:p>
          <a:r>
            <a:rPr lang="en-US"/>
            <a:t>Psychosocial and behavioral service should be made available via referral</a:t>
          </a:r>
        </a:p>
      </dgm:t>
    </dgm:pt>
    <dgm:pt modelId="{4BAEB30A-4680-4BE2-A4A0-EAC1366E2670}" type="parTrans" cxnId="{9AE0BBA8-F7BF-4988-B52B-88E8CEDA70B4}">
      <dgm:prSet/>
      <dgm:spPr/>
      <dgm:t>
        <a:bodyPr/>
        <a:lstStyle/>
        <a:p>
          <a:endParaRPr lang="en-US"/>
        </a:p>
      </dgm:t>
    </dgm:pt>
    <dgm:pt modelId="{4C1428B7-3DA8-4043-A87A-27D5C323143C}" type="sibTrans" cxnId="{9AE0BBA8-F7BF-4988-B52B-88E8CEDA70B4}">
      <dgm:prSet/>
      <dgm:spPr/>
      <dgm:t>
        <a:bodyPr/>
        <a:lstStyle/>
        <a:p>
          <a:endParaRPr lang="en-US"/>
        </a:p>
      </dgm:t>
    </dgm:pt>
    <dgm:pt modelId="{B506B3D3-2D2C-47E0-AA6A-3DAEEA634A13}" type="pres">
      <dgm:prSet presAssocID="{D40F2CF1-6CAF-4B2E-A2F4-04E99BBD2CC7}" presName="linear" presStyleCnt="0">
        <dgm:presLayoutVars>
          <dgm:animLvl val="lvl"/>
          <dgm:resizeHandles val="exact"/>
        </dgm:presLayoutVars>
      </dgm:prSet>
      <dgm:spPr/>
    </dgm:pt>
    <dgm:pt modelId="{A4D2FE84-EF9A-4D23-86D3-9854A85EBDCE}" type="pres">
      <dgm:prSet presAssocID="{8939EA7D-C6AB-4390-B975-6387C3A86009}" presName="parentText" presStyleLbl="node1" presStyleIdx="0" presStyleCnt="4">
        <dgm:presLayoutVars>
          <dgm:chMax val="0"/>
          <dgm:bulletEnabled val="1"/>
        </dgm:presLayoutVars>
      </dgm:prSet>
      <dgm:spPr/>
    </dgm:pt>
    <dgm:pt modelId="{FBE27943-3E19-4561-BEAC-0D655EFFE0E7}" type="pres">
      <dgm:prSet presAssocID="{41770B4B-597E-4941-BB81-C4F563E60591}" presName="spacer" presStyleCnt="0"/>
      <dgm:spPr/>
    </dgm:pt>
    <dgm:pt modelId="{9992F342-4CF4-441A-AE4C-C13AADE163DF}" type="pres">
      <dgm:prSet presAssocID="{4C92B2BC-180D-462A-BA86-93F47E8F418A}" presName="parentText" presStyleLbl="node1" presStyleIdx="1" presStyleCnt="4">
        <dgm:presLayoutVars>
          <dgm:chMax val="0"/>
          <dgm:bulletEnabled val="1"/>
        </dgm:presLayoutVars>
      </dgm:prSet>
      <dgm:spPr/>
    </dgm:pt>
    <dgm:pt modelId="{56852891-869B-4621-8347-6B83D25F0F56}" type="pres">
      <dgm:prSet presAssocID="{42A938FF-7F8A-4F1F-824F-E573D3263DBF}" presName="spacer" presStyleCnt="0"/>
      <dgm:spPr/>
    </dgm:pt>
    <dgm:pt modelId="{D2AB97D7-91EC-4741-BC70-94F13E09723A}" type="pres">
      <dgm:prSet presAssocID="{9CF70232-0B61-480B-826F-F706F82DA796}" presName="parentText" presStyleLbl="node1" presStyleIdx="2" presStyleCnt="4">
        <dgm:presLayoutVars>
          <dgm:chMax val="0"/>
          <dgm:bulletEnabled val="1"/>
        </dgm:presLayoutVars>
      </dgm:prSet>
      <dgm:spPr/>
    </dgm:pt>
    <dgm:pt modelId="{C2B97063-798B-472E-B9DB-BA1BD0A6CC47}" type="pres">
      <dgm:prSet presAssocID="{DDC44A23-C667-433B-9A3D-0E22BC22DD0E}" presName="spacer" presStyleCnt="0"/>
      <dgm:spPr/>
    </dgm:pt>
    <dgm:pt modelId="{5DB1E559-CAF4-4773-9862-F015762059F1}" type="pres">
      <dgm:prSet presAssocID="{60D6F10D-21A2-4EDE-B54F-8641A5CEE129}" presName="parentText" presStyleLbl="node1" presStyleIdx="3" presStyleCnt="4">
        <dgm:presLayoutVars>
          <dgm:chMax val="0"/>
          <dgm:bulletEnabled val="1"/>
        </dgm:presLayoutVars>
      </dgm:prSet>
      <dgm:spPr/>
    </dgm:pt>
    <dgm:pt modelId="{EBC9C232-BAA3-4F7E-80DD-C8761EAB010B}" type="pres">
      <dgm:prSet presAssocID="{60D6F10D-21A2-4EDE-B54F-8641A5CEE129}" presName="childText" presStyleLbl="revTx" presStyleIdx="0" presStyleCnt="1">
        <dgm:presLayoutVars>
          <dgm:bulletEnabled val="1"/>
        </dgm:presLayoutVars>
      </dgm:prSet>
      <dgm:spPr/>
    </dgm:pt>
  </dgm:ptLst>
  <dgm:cxnLst>
    <dgm:cxn modelId="{DE0AAA0F-B1FB-4177-8A28-EC14483CC779}" srcId="{D40F2CF1-6CAF-4B2E-A2F4-04E99BBD2CC7}" destId="{9CF70232-0B61-480B-826F-F706F82DA796}" srcOrd="2" destOrd="0" parTransId="{80784D90-ECAE-463D-8D63-E1C49C68562F}" sibTransId="{DDC44A23-C667-433B-9A3D-0E22BC22DD0E}"/>
    <dgm:cxn modelId="{0B3C6E13-36EA-4BFD-8433-1E63FFCFC1BA}" srcId="{D40F2CF1-6CAF-4B2E-A2F4-04E99BBD2CC7}" destId="{60D6F10D-21A2-4EDE-B54F-8641A5CEE129}" srcOrd="3" destOrd="0" parTransId="{6897A971-C6F1-4A98-82FC-D6C1E3E885DA}" sibTransId="{9379D256-2AB2-450C-814C-7570391F7B92}"/>
    <dgm:cxn modelId="{4EB75C17-A269-46CC-96AE-0941633603E2}" type="presOf" srcId="{3E85769D-CA04-4AF5-9262-4F5C386DB24C}" destId="{EBC9C232-BAA3-4F7E-80DD-C8761EAB010B}" srcOrd="0" destOrd="0" presId="urn:microsoft.com/office/officeart/2005/8/layout/vList2"/>
    <dgm:cxn modelId="{D977A43C-B52A-49F7-8139-44EC4A0C1E4D}" srcId="{D40F2CF1-6CAF-4B2E-A2F4-04E99BBD2CC7}" destId="{8939EA7D-C6AB-4390-B975-6387C3A86009}" srcOrd="0" destOrd="0" parTransId="{82C897A0-9C13-4F4C-B3A3-CFCF04EDA9AC}" sibTransId="{41770B4B-597E-4941-BB81-C4F563E60591}"/>
    <dgm:cxn modelId="{AA00F34C-4400-496F-8F82-1DF263FD6013}" type="presOf" srcId="{8939EA7D-C6AB-4390-B975-6387C3A86009}" destId="{A4D2FE84-EF9A-4D23-86D3-9854A85EBDCE}" srcOrd="0" destOrd="0" presId="urn:microsoft.com/office/officeart/2005/8/layout/vList2"/>
    <dgm:cxn modelId="{8891476F-DF43-4A49-982A-87B4B7C4D6EC}" srcId="{D40F2CF1-6CAF-4B2E-A2F4-04E99BBD2CC7}" destId="{4C92B2BC-180D-462A-BA86-93F47E8F418A}" srcOrd="1" destOrd="0" parTransId="{BC17E52B-A342-46C2-A349-272E30D1D22E}" sibTransId="{42A938FF-7F8A-4F1F-824F-E573D3263DBF}"/>
    <dgm:cxn modelId="{9041494F-F463-48FA-81A6-17EDFC06206A}" type="presOf" srcId="{D40F2CF1-6CAF-4B2E-A2F4-04E99BBD2CC7}" destId="{B506B3D3-2D2C-47E0-AA6A-3DAEEA634A13}" srcOrd="0" destOrd="0" presId="urn:microsoft.com/office/officeart/2005/8/layout/vList2"/>
    <dgm:cxn modelId="{E63A5B56-90FE-41E5-A583-CE3E9BE4117C}" type="presOf" srcId="{60D6F10D-21A2-4EDE-B54F-8641A5CEE129}" destId="{5DB1E559-CAF4-4773-9862-F015762059F1}" srcOrd="0" destOrd="0" presId="urn:microsoft.com/office/officeart/2005/8/layout/vList2"/>
    <dgm:cxn modelId="{96995CA8-6F61-4914-865B-97BCF1AF1363}" type="presOf" srcId="{7122BE47-FA11-4BC2-82A3-FB54BC91D6FD}" destId="{EBC9C232-BAA3-4F7E-80DD-C8761EAB010B}" srcOrd="0" destOrd="1" presId="urn:microsoft.com/office/officeart/2005/8/layout/vList2"/>
    <dgm:cxn modelId="{9AE0BBA8-F7BF-4988-B52B-88E8CEDA70B4}" srcId="{60D6F10D-21A2-4EDE-B54F-8641A5CEE129}" destId="{7122BE47-FA11-4BC2-82A3-FB54BC91D6FD}" srcOrd="1" destOrd="0" parTransId="{4BAEB30A-4680-4BE2-A4A0-EAC1366E2670}" sibTransId="{4C1428B7-3DA8-4043-A87A-27D5C323143C}"/>
    <dgm:cxn modelId="{F44FF4BA-9BBB-4ECD-94B5-1BA69656D28C}" type="presOf" srcId="{9CF70232-0B61-480B-826F-F706F82DA796}" destId="{D2AB97D7-91EC-4741-BC70-94F13E09723A}" srcOrd="0" destOrd="0" presId="urn:microsoft.com/office/officeart/2005/8/layout/vList2"/>
    <dgm:cxn modelId="{814E07CE-087E-4347-B3F5-AA9A1CADC95B}" type="presOf" srcId="{4C92B2BC-180D-462A-BA86-93F47E8F418A}" destId="{9992F342-4CF4-441A-AE4C-C13AADE163DF}" srcOrd="0" destOrd="0" presId="urn:microsoft.com/office/officeart/2005/8/layout/vList2"/>
    <dgm:cxn modelId="{C138CDFD-233C-45F8-8710-DCBBF96D0B26}" srcId="{60D6F10D-21A2-4EDE-B54F-8641A5CEE129}" destId="{3E85769D-CA04-4AF5-9262-4F5C386DB24C}" srcOrd="0" destOrd="0" parTransId="{05B96242-743C-448A-84D1-270AD4B3E441}" sibTransId="{C4033071-1C2C-426D-A36F-CD7785BD2D17}"/>
    <dgm:cxn modelId="{12BA5B68-6B31-4076-BA5E-C6089B3F5EDD}" type="presParOf" srcId="{B506B3D3-2D2C-47E0-AA6A-3DAEEA634A13}" destId="{A4D2FE84-EF9A-4D23-86D3-9854A85EBDCE}" srcOrd="0" destOrd="0" presId="urn:microsoft.com/office/officeart/2005/8/layout/vList2"/>
    <dgm:cxn modelId="{66D5821F-6267-42DD-B272-294A218685ED}" type="presParOf" srcId="{B506B3D3-2D2C-47E0-AA6A-3DAEEA634A13}" destId="{FBE27943-3E19-4561-BEAC-0D655EFFE0E7}" srcOrd="1" destOrd="0" presId="urn:microsoft.com/office/officeart/2005/8/layout/vList2"/>
    <dgm:cxn modelId="{3B4469F1-5508-46FD-8D53-8822CCCFB040}" type="presParOf" srcId="{B506B3D3-2D2C-47E0-AA6A-3DAEEA634A13}" destId="{9992F342-4CF4-441A-AE4C-C13AADE163DF}" srcOrd="2" destOrd="0" presId="urn:microsoft.com/office/officeart/2005/8/layout/vList2"/>
    <dgm:cxn modelId="{5C28BF14-431D-452E-9E09-33C4EA0896A9}" type="presParOf" srcId="{B506B3D3-2D2C-47E0-AA6A-3DAEEA634A13}" destId="{56852891-869B-4621-8347-6B83D25F0F56}" srcOrd="3" destOrd="0" presId="urn:microsoft.com/office/officeart/2005/8/layout/vList2"/>
    <dgm:cxn modelId="{F2617518-4997-4D74-BE84-0F517D358C28}" type="presParOf" srcId="{B506B3D3-2D2C-47E0-AA6A-3DAEEA634A13}" destId="{D2AB97D7-91EC-4741-BC70-94F13E09723A}" srcOrd="4" destOrd="0" presId="urn:microsoft.com/office/officeart/2005/8/layout/vList2"/>
    <dgm:cxn modelId="{030959ED-BF64-45C6-BA74-8F5F32DEC2F2}" type="presParOf" srcId="{B506B3D3-2D2C-47E0-AA6A-3DAEEA634A13}" destId="{C2B97063-798B-472E-B9DB-BA1BD0A6CC47}" srcOrd="5" destOrd="0" presId="urn:microsoft.com/office/officeart/2005/8/layout/vList2"/>
    <dgm:cxn modelId="{3DD3A759-1576-455F-8AEF-1D21F12F2C0D}" type="presParOf" srcId="{B506B3D3-2D2C-47E0-AA6A-3DAEEA634A13}" destId="{5DB1E559-CAF4-4773-9862-F015762059F1}" srcOrd="6" destOrd="0" presId="urn:microsoft.com/office/officeart/2005/8/layout/vList2"/>
    <dgm:cxn modelId="{E66874AD-AF4C-4C55-AC44-BFBE00B1F20F}" type="presParOf" srcId="{B506B3D3-2D2C-47E0-AA6A-3DAEEA634A13}" destId="{EBC9C232-BAA3-4F7E-80DD-C8761EAB010B}"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18B68D-7A4E-44CC-9640-1BAA5F368A0E}">
      <dsp:nvSpPr>
        <dsp:cNvPr id="0" name=""/>
        <dsp:cNvSpPr/>
      </dsp:nvSpPr>
      <dsp:spPr>
        <a:xfrm>
          <a:off x="754379" y="0"/>
          <a:ext cx="8549640" cy="402336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449621-03CA-44D7-85AD-45AAA34860E7}">
      <dsp:nvSpPr>
        <dsp:cNvPr id="0" name=""/>
        <dsp:cNvSpPr/>
      </dsp:nvSpPr>
      <dsp:spPr>
        <a:xfrm>
          <a:off x="5034" y="1207008"/>
          <a:ext cx="2421284" cy="160934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 Identify resources to support new clinicians treating opioid use disorders </a:t>
          </a:r>
        </a:p>
      </dsp:txBody>
      <dsp:txXfrm>
        <a:off x="83596" y="1285570"/>
        <a:ext cx="2264160" cy="1452220"/>
      </dsp:txXfrm>
    </dsp:sp>
    <dsp:sp modelId="{05ACC438-AEB0-4D20-B570-8CDB1671ADBF}">
      <dsp:nvSpPr>
        <dsp:cNvPr id="0" name=""/>
        <dsp:cNvSpPr/>
      </dsp:nvSpPr>
      <dsp:spPr>
        <a:xfrm>
          <a:off x="2547383" y="1207008"/>
          <a:ext cx="2421284" cy="160934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Outline avenues for pharmacists to deploy naloxone as a harm reduction strategy</a:t>
          </a:r>
        </a:p>
      </dsp:txBody>
      <dsp:txXfrm>
        <a:off x="2625945" y="1285570"/>
        <a:ext cx="2264160" cy="1452220"/>
      </dsp:txXfrm>
    </dsp:sp>
    <dsp:sp modelId="{6A67FD1B-5C78-43EE-A612-124076539517}">
      <dsp:nvSpPr>
        <dsp:cNvPr id="0" name=""/>
        <dsp:cNvSpPr/>
      </dsp:nvSpPr>
      <dsp:spPr>
        <a:xfrm>
          <a:off x="5089732" y="1207008"/>
          <a:ext cx="2421284" cy="160934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Demonstrate the pharmacist’s role in the treatment of opioid use disorders</a:t>
          </a:r>
        </a:p>
      </dsp:txBody>
      <dsp:txXfrm>
        <a:off x="5168294" y="1285570"/>
        <a:ext cx="2264160" cy="1452220"/>
      </dsp:txXfrm>
    </dsp:sp>
    <dsp:sp modelId="{D3A142AC-DBD7-4D0D-AB35-5BC051D1B933}">
      <dsp:nvSpPr>
        <dsp:cNvPr id="0" name=""/>
        <dsp:cNvSpPr/>
      </dsp:nvSpPr>
      <dsp:spPr>
        <a:xfrm>
          <a:off x="7632081" y="1207008"/>
          <a:ext cx="2421284" cy="160934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 Propose clinician resiliency strategies to support work-life balance</a:t>
          </a:r>
        </a:p>
      </dsp:txBody>
      <dsp:txXfrm>
        <a:off x="7710643" y="1285570"/>
        <a:ext cx="2264160" cy="14522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8006E-4813-48DE-888F-D0A447BFD071}">
      <dsp:nvSpPr>
        <dsp:cNvPr id="0" name=""/>
        <dsp:cNvSpPr/>
      </dsp:nvSpPr>
      <dsp:spPr>
        <a:xfrm>
          <a:off x="3017519" y="0"/>
          <a:ext cx="4023360" cy="402336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093947-7119-4DD7-A672-970E317F9590}">
      <dsp:nvSpPr>
        <dsp:cNvPr id="0" name=""/>
        <dsp:cNvSpPr/>
      </dsp:nvSpPr>
      <dsp:spPr>
        <a:xfrm>
          <a:off x="3399739" y="382219"/>
          <a:ext cx="1569110" cy="156911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Standing Orders</a:t>
          </a:r>
        </a:p>
      </dsp:txBody>
      <dsp:txXfrm>
        <a:off x="3476337" y="458817"/>
        <a:ext cx="1415914" cy="1415914"/>
      </dsp:txXfrm>
    </dsp:sp>
    <dsp:sp modelId="{10302FEC-B872-4DD6-B58B-7978C8351899}">
      <dsp:nvSpPr>
        <dsp:cNvPr id="0" name=""/>
        <dsp:cNvSpPr/>
      </dsp:nvSpPr>
      <dsp:spPr>
        <a:xfrm>
          <a:off x="5089550" y="382219"/>
          <a:ext cx="1569110" cy="156911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HOPE Website Toolkit</a:t>
          </a:r>
        </a:p>
      </dsp:txBody>
      <dsp:txXfrm>
        <a:off x="5166148" y="458817"/>
        <a:ext cx="1415914" cy="1415914"/>
      </dsp:txXfrm>
    </dsp:sp>
    <dsp:sp modelId="{5685A6A9-5A52-4050-9D59-558F79DAFF3D}">
      <dsp:nvSpPr>
        <dsp:cNvPr id="0" name=""/>
        <dsp:cNvSpPr/>
      </dsp:nvSpPr>
      <dsp:spPr>
        <a:xfrm>
          <a:off x="3399739" y="2072030"/>
          <a:ext cx="1569110" cy="156911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Co-Prescribing</a:t>
          </a:r>
        </a:p>
      </dsp:txBody>
      <dsp:txXfrm>
        <a:off x="3476337" y="2148628"/>
        <a:ext cx="1415914" cy="1415914"/>
      </dsp:txXfrm>
    </dsp:sp>
    <dsp:sp modelId="{D1E799CF-44F0-4EBA-A8F5-052145A99504}">
      <dsp:nvSpPr>
        <dsp:cNvPr id="0" name=""/>
        <dsp:cNvSpPr/>
      </dsp:nvSpPr>
      <dsp:spPr>
        <a:xfrm>
          <a:off x="5089550" y="2072030"/>
          <a:ext cx="1569110" cy="156911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Available by OTC 2023</a:t>
          </a:r>
        </a:p>
      </dsp:txBody>
      <dsp:txXfrm>
        <a:off x="5166148" y="2148628"/>
        <a:ext cx="1415914" cy="14159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4B253-D15D-4F47-918E-190E271B8FBB}">
      <dsp:nvSpPr>
        <dsp:cNvPr id="0" name=""/>
        <dsp:cNvSpPr/>
      </dsp:nvSpPr>
      <dsp:spPr>
        <a:xfrm>
          <a:off x="0" y="0"/>
          <a:ext cx="10058399" cy="40233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kern="1200" dirty="0"/>
            <a:t>TOOLS AND RESOURCES</a:t>
          </a:r>
        </a:p>
      </dsp:txBody>
      <dsp:txXfrm>
        <a:off x="0" y="0"/>
        <a:ext cx="10058399" cy="1207008"/>
      </dsp:txXfrm>
    </dsp:sp>
    <dsp:sp modelId="{DD279C28-59A7-4FB4-A452-EE0EE3680643}">
      <dsp:nvSpPr>
        <dsp:cNvPr id="0" name=""/>
        <dsp:cNvSpPr/>
      </dsp:nvSpPr>
      <dsp:spPr>
        <a:xfrm>
          <a:off x="1005840" y="1208186"/>
          <a:ext cx="8046720" cy="121309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IHS Opioid Surveillance Dashboard</a:t>
          </a:r>
        </a:p>
        <a:p>
          <a:pPr marL="0" lvl="0" indent="0" algn="ctr" defTabSz="1244600">
            <a:lnSpc>
              <a:spcPct val="90000"/>
            </a:lnSpc>
            <a:spcBef>
              <a:spcPct val="0"/>
            </a:spcBef>
            <a:spcAft>
              <a:spcPct val="35000"/>
            </a:spcAft>
            <a:buNone/>
          </a:pPr>
          <a:r>
            <a:rPr lang="en-US" sz="1400" kern="1200" dirty="0"/>
            <a:t>https://www.ihs.gov/opioids/opioidresponse/techassistance/</a:t>
          </a:r>
        </a:p>
      </dsp:txBody>
      <dsp:txXfrm>
        <a:off x="1041370" y="1243716"/>
        <a:ext cx="7975660" cy="1142038"/>
      </dsp:txXfrm>
    </dsp:sp>
    <dsp:sp modelId="{A909DCCA-B3C1-43C6-A997-EB8EE66732B2}">
      <dsp:nvSpPr>
        <dsp:cNvPr id="0" name=""/>
        <dsp:cNvSpPr/>
      </dsp:nvSpPr>
      <dsp:spPr>
        <a:xfrm>
          <a:off x="1005840" y="2607915"/>
          <a:ext cx="8046720" cy="121309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Opioid stewardship plan templates HOPE Website</a:t>
          </a:r>
          <a:endParaRPr lang="en-US" sz="1400" kern="1200" dirty="0"/>
        </a:p>
        <a:p>
          <a:pPr marL="0" lvl="0" indent="0" algn="ctr" defTabSz="1244600">
            <a:lnSpc>
              <a:spcPct val="90000"/>
            </a:lnSpc>
            <a:spcBef>
              <a:spcPct val="0"/>
            </a:spcBef>
            <a:spcAft>
              <a:spcPct val="35000"/>
            </a:spcAft>
            <a:buNone/>
          </a:pPr>
          <a:r>
            <a:rPr lang="en-US" sz="1300" kern="1200" dirty="0"/>
            <a:t>https://www.ihs.gov/sites/opioids/themes/responsive2017/display_objects/documents/opioidstewardshipwb.pdf</a:t>
          </a:r>
        </a:p>
      </dsp:txBody>
      <dsp:txXfrm>
        <a:off x="1041370" y="2643445"/>
        <a:ext cx="7975660" cy="11420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D8C2D-77A8-4FE4-9BB7-381E91C8207C}">
      <dsp:nvSpPr>
        <dsp:cNvPr id="0" name=""/>
        <dsp:cNvSpPr/>
      </dsp:nvSpPr>
      <dsp:spPr>
        <a:xfrm>
          <a:off x="0" y="89296"/>
          <a:ext cx="10058399" cy="43697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dirty="0"/>
            <a:t>1970 - Controlled Substance Act | Controlled Substances Import and Export Act</a:t>
          </a:r>
          <a:endParaRPr lang="en-US" sz="1100" kern="1200" dirty="0"/>
        </a:p>
      </dsp:txBody>
      <dsp:txXfrm>
        <a:off x="21331" y="110627"/>
        <a:ext cx="10015737" cy="394314"/>
      </dsp:txXfrm>
    </dsp:sp>
    <dsp:sp modelId="{A59952F3-574D-4237-9D8E-6EA1DD2AF55A}">
      <dsp:nvSpPr>
        <dsp:cNvPr id="0" name=""/>
        <dsp:cNvSpPr/>
      </dsp:nvSpPr>
      <dsp:spPr>
        <a:xfrm>
          <a:off x="0" y="526273"/>
          <a:ext cx="10058399" cy="28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13970" rIns="78232" bIns="13970" numCol="1" spcCol="1270" anchor="t" anchorCtr="0">
          <a:noAutofit/>
        </a:bodyPr>
        <a:lstStyle/>
        <a:p>
          <a:pPr marL="57150" lvl="1" indent="-57150" algn="l" defTabSz="400050">
            <a:lnSpc>
              <a:spcPct val="90000"/>
            </a:lnSpc>
            <a:spcBef>
              <a:spcPct val="0"/>
            </a:spcBef>
            <a:spcAft>
              <a:spcPct val="20000"/>
            </a:spcAft>
            <a:buChar char="•"/>
          </a:pPr>
          <a:r>
            <a:rPr lang="en-US" sz="900" kern="1200"/>
            <a:t>These laws are a consolidation of numerous laws regulating the manufacture and distribution of narcotics, stimulants, depressants, hallucinogens, anabolic steroids, and chemicals used in the illicit production of controlled substances. </a:t>
          </a:r>
        </a:p>
      </dsp:txBody>
      <dsp:txXfrm>
        <a:off x="0" y="526273"/>
        <a:ext cx="10058399" cy="284625"/>
      </dsp:txXfrm>
    </dsp:sp>
    <dsp:sp modelId="{3CE2CB86-3489-4C6C-9558-ECC667F75402}">
      <dsp:nvSpPr>
        <dsp:cNvPr id="0" name=""/>
        <dsp:cNvSpPr/>
      </dsp:nvSpPr>
      <dsp:spPr>
        <a:xfrm>
          <a:off x="0" y="810898"/>
          <a:ext cx="10058399" cy="43697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dirty="0"/>
            <a:t>1974 – Narcotic Addict Treatment Act of  1974  - Public Law 93-281</a:t>
          </a:r>
          <a:endParaRPr lang="en-US" sz="1100" kern="1200" dirty="0"/>
        </a:p>
      </dsp:txBody>
      <dsp:txXfrm>
        <a:off x="21331" y="832229"/>
        <a:ext cx="10015737" cy="394314"/>
      </dsp:txXfrm>
    </dsp:sp>
    <dsp:sp modelId="{E7A5DE22-3FF3-4006-A1A9-304540057C71}">
      <dsp:nvSpPr>
        <dsp:cNvPr id="0" name=""/>
        <dsp:cNvSpPr/>
      </dsp:nvSpPr>
      <dsp:spPr>
        <a:xfrm>
          <a:off x="0" y="1247874"/>
          <a:ext cx="10058399" cy="28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13970" rIns="78232" bIns="13970" numCol="1" spcCol="1270" anchor="t" anchorCtr="0">
          <a:noAutofit/>
        </a:bodyPr>
        <a:lstStyle/>
        <a:p>
          <a:pPr marL="57150" lvl="1" indent="-57150" algn="l" defTabSz="400050">
            <a:lnSpc>
              <a:spcPct val="90000"/>
            </a:lnSpc>
            <a:spcBef>
              <a:spcPct val="0"/>
            </a:spcBef>
            <a:spcAft>
              <a:spcPct val="20000"/>
            </a:spcAft>
            <a:buChar char="•"/>
          </a:pPr>
          <a:r>
            <a:rPr lang="en-US" sz="900" kern="1200"/>
            <a:t>Amends the Controlled Substance Act of 1970 to provide for the registration of practitioners conducting narcotic treatment programs. [methadone clinics] It also provides legal definitions for the phrases “maintenance treatment” and “detoxification treatment”.</a:t>
          </a:r>
        </a:p>
      </dsp:txBody>
      <dsp:txXfrm>
        <a:off x="0" y="1247874"/>
        <a:ext cx="10058399" cy="284625"/>
      </dsp:txXfrm>
    </dsp:sp>
    <dsp:sp modelId="{BC4C4878-7D8E-4798-8F4B-DE4FCC8D3164}">
      <dsp:nvSpPr>
        <dsp:cNvPr id="0" name=""/>
        <dsp:cNvSpPr/>
      </dsp:nvSpPr>
      <dsp:spPr>
        <a:xfrm>
          <a:off x="0" y="1532499"/>
          <a:ext cx="10058399" cy="43697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dirty="0"/>
            <a:t>2000 - The Drug Addiction Treatment Act of 2000 (DATA 2000) </a:t>
          </a:r>
          <a:endParaRPr lang="en-US" sz="1100" kern="1200" dirty="0"/>
        </a:p>
      </dsp:txBody>
      <dsp:txXfrm>
        <a:off x="21331" y="1553830"/>
        <a:ext cx="10015737" cy="394314"/>
      </dsp:txXfrm>
    </dsp:sp>
    <dsp:sp modelId="{CA725E94-11B5-43ED-9492-C9AD612AFB86}">
      <dsp:nvSpPr>
        <dsp:cNvPr id="0" name=""/>
        <dsp:cNvSpPr/>
      </dsp:nvSpPr>
      <dsp:spPr>
        <a:xfrm>
          <a:off x="0" y="1969476"/>
          <a:ext cx="10058399" cy="28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13970" rIns="78232" bIns="13970" numCol="1" spcCol="1270" anchor="t" anchorCtr="0">
          <a:noAutofit/>
        </a:bodyPr>
        <a:lstStyle/>
        <a:p>
          <a:pPr marL="57150" lvl="1" indent="-57150" algn="l" defTabSz="400050">
            <a:lnSpc>
              <a:spcPct val="90000"/>
            </a:lnSpc>
            <a:spcBef>
              <a:spcPct val="0"/>
            </a:spcBef>
            <a:spcAft>
              <a:spcPct val="20000"/>
            </a:spcAft>
            <a:buChar char="•"/>
          </a:pPr>
          <a:r>
            <a:rPr lang="en-US" sz="900" kern="1200" dirty="0"/>
            <a:t>Amends the Controlled Substances Act to waive the requirement that practitioners who dispense narcotic drugs to individuals for maintenance or detoxification treatment annually obtain a separate registration for that purpose, It enables qualified physicians to prescribe and/or dispense narcotics for the purpose of treating opioid dependency</a:t>
          </a:r>
        </a:p>
      </dsp:txBody>
      <dsp:txXfrm>
        <a:off x="0" y="1969476"/>
        <a:ext cx="10058399" cy="284625"/>
      </dsp:txXfrm>
    </dsp:sp>
    <dsp:sp modelId="{F7F2FB5D-BB33-4E12-BF12-6C21BC5165EE}">
      <dsp:nvSpPr>
        <dsp:cNvPr id="0" name=""/>
        <dsp:cNvSpPr/>
      </dsp:nvSpPr>
      <dsp:spPr>
        <a:xfrm>
          <a:off x="0" y="2254101"/>
          <a:ext cx="10058399" cy="43697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dirty="0"/>
            <a:t>2005 - Public law 109-56</a:t>
          </a:r>
          <a:r>
            <a:rPr lang="en-US" sz="1100" kern="1200" dirty="0"/>
            <a:t>  </a:t>
          </a:r>
        </a:p>
      </dsp:txBody>
      <dsp:txXfrm>
        <a:off x="21331" y="2275432"/>
        <a:ext cx="10015737" cy="394314"/>
      </dsp:txXfrm>
    </dsp:sp>
    <dsp:sp modelId="{974BA6F9-97DB-4C9A-9F8F-51DFCB17544F}">
      <dsp:nvSpPr>
        <dsp:cNvPr id="0" name=""/>
        <dsp:cNvSpPr/>
      </dsp:nvSpPr>
      <dsp:spPr>
        <a:xfrm>
          <a:off x="0" y="2691078"/>
          <a:ext cx="10058399" cy="28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13970" rIns="78232" bIns="13970" numCol="1" spcCol="1270" anchor="t" anchorCtr="0">
          <a:noAutofit/>
        </a:bodyPr>
        <a:lstStyle/>
        <a:p>
          <a:pPr marL="57150" lvl="1" indent="-57150" algn="l" defTabSz="400050">
            <a:lnSpc>
              <a:spcPct val="90000"/>
            </a:lnSpc>
            <a:spcBef>
              <a:spcPct val="0"/>
            </a:spcBef>
            <a:spcAft>
              <a:spcPct val="20000"/>
            </a:spcAft>
            <a:buChar char="•"/>
          </a:pPr>
          <a:r>
            <a:rPr lang="en-US" sz="900" kern="1200"/>
            <a:t>Amends the Controlled Substances Act to eliminate the 30-patient limit for medical group practices allowed to dispense narcotic drugs in schedules III, IV, or V for maintenance or detoxification treatment (retains the 30-patient limit for an individual physician). </a:t>
          </a:r>
        </a:p>
      </dsp:txBody>
      <dsp:txXfrm>
        <a:off x="0" y="2691078"/>
        <a:ext cx="10058399" cy="284625"/>
      </dsp:txXfrm>
    </dsp:sp>
    <dsp:sp modelId="{8988BB00-E323-451D-BD3E-55309394B93C}">
      <dsp:nvSpPr>
        <dsp:cNvPr id="0" name=""/>
        <dsp:cNvSpPr/>
      </dsp:nvSpPr>
      <dsp:spPr>
        <a:xfrm>
          <a:off x="0" y="2975703"/>
          <a:ext cx="10058399" cy="43697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dirty="0"/>
            <a:t>2006 - Bill H.R.6344</a:t>
          </a:r>
          <a:endParaRPr lang="en-US" sz="1100" kern="1200" dirty="0"/>
        </a:p>
      </dsp:txBody>
      <dsp:txXfrm>
        <a:off x="21331" y="2997034"/>
        <a:ext cx="10015737" cy="394314"/>
      </dsp:txXfrm>
    </dsp:sp>
    <dsp:sp modelId="{3E3BC4A8-D1D7-4416-98BB-7EE6E29216A8}">
      <dsp:nvSpPr>
        <dsp:cNvPr id="0" name=""/>
        <dsp:cNvSpPr/>
      </dsp:nvSpPr>
      <dsp:spPr>
        <a:xfrm>
          <a:off x="0" y="3412680"/>
          <a:ext cx="10058399" cy="28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13970" rIns="78232" bIns="13970" numCol="1" spcCol="1270" anchor="t" anchorCtr="0">
          <a:noAutofit/>
        </a:bodyPr>
        <a:lstStyle/>
        <a:p>
          <a:pPr marL="57150" lvl="1" indent="-57150" algn="l" defTabSz="400050">
            <a:lnSpc>
              <a:spcPct val="90000"/>
            </a:lnSpc>
            <a:spcBef>
              <a:spcPct val="0"/>
            </a:spcBef>
            <a:spcAft>
              <a:spcPct val="20000"/>
            </a:spcAft>
            <a:buChar char="•"/>
          </a:pPr>
          <a:r>
            <a:rPr lang="en-US" sz="900" kern="1200" dirty="0"/>
            <a:t>This allows physicians who have been certified to prescribe certain drugs for the treatment of opioid dependence under DATA2000 to treat up to 100 patients (up from 30) by submitting an "intent" notification to the Dept of Health and Human Services. n</a:t>
          </a:r>
        </a:p>
      </dsp:txBody>
      <dsp:txXfrm>
        <a:off x="0" y="3412680"/>
        <a:ext cx="10058399" cy="284625"/>
      </dsp:txXfrm>
    </dsp:sp>
    <dsp:sp modelId="{8A3EDC31-99D4-45BE-A34B-3E45B75F959E}">
      <dsp:nvSpPr>
        <dsp:cNvPr id="0" name=""/>
        <dsp:cNvSpPr/>
      </dsp:nvSpPr>
      <dsp:spPr>
        <a:xfrm>
          <a:off x="0" y="3697305"/>
          <a:ext cx="10058399" cy="43697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dirty="0"/>
            <a:t>2016/2018 - Comprehensive Addiction and Recovery Act of 2016 (CARA) and  Substance Use Disorder Prevention </a:t>
          </a:r>
          <a:r>
            <a:rPr lang="en-US" sz="1100" b="1" kern="1200" dirty="0" err="1"/>
            <a:t>thath</a:t>
          </a:r>
          <a:r>
            <a:rPr lang="en-US" sz="1100" b="1" kern="1200" dirty="0"/>
            <a:t> Promotes Recovery and Treatment of Patients and Communities Act of 2018 (SUPPORT)</a:t>
          </a:r>
          <a:endParaRPr lang="en-US" sz="1100" kern="1200" dirty="0"/>
        </a:p>
      </dsp:txBody>
      <dsp:txXfrm>
        <a:off x="21331" y="3718636"/>
        <a:ext cx="10015737" cy="394314"/>
      </dsp:txXfrm>
    </dsp:sp>
    <dsp:sp modelId="{E596DDD3-DC55-4A22-AAC9-97C950A296D4}">
      <dsp:nvSpPr>
        <dsp:cNvPr id="0" name=""/>
        <dsp:cNvSpPr/>
      </dsp:nvSpPr>
      <dsp:spPr>
        <a:xfrm>
          <a:off x="0" y="4134281"/>
          <a:ext cx="10058399" cy="28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13970" rIns="78232" bIns="13970" numCol="1" spcCol="1270" anchor="t" anchorCtr="0">
          <a:noAutofit/>
        </a:bodyPr>
        <a:lstStyle/>
        <a:p>
          <a:pPr marL="57150" lvl="1" indent="-57150" algn="l" defTabSz="400050">
            <a:lnSpc>
              <a:spcPct val="90000"/>
            </a:lnSpc>
            <a:spcBef>
              <a:spcPct val="0"/>
            </a:spcBef>
            <a:spcAft>
              <a:spcPct val="20000"/>
            </a:spcAft>
            <a:buChar char="•"/>
          </a:pPr>
          <a:r>
            <a:rPr lang="en-US" sz="900" kern="1200" dirty="0"/>
            <a:t>SUPPORT ACT: Amends the Controlled Substance Act - to allow Nurse Practitioners and Physician Assistants to become eligible to prescribe buprenorphine for the treatment of opioid use disorder. See the entire laws for more details</a:t>
          </a:r>
        </a:p>
      </dsp:txBody>
      <dsp:txXfrm>
        <a:off x="0" y="4134281"/>
        <a:ext cx="10058399" cy="284625"/>
      </dsp:txXfrm>
    </dsp:sp>
    <dsp:sp modelId="{2A453C4D-84C9-4867-9F16-46B725595E6E}">
      <dsp:nvSpPr>
        <dsp:cNvPr id="0" name=""/>
        <dsp:cNvSpPr/>
      </dsp:nvSpPr>
      <dsp:spPr>
        <a:xfrm>
          <a:off x="0" y="4418906"/>
          <a:ext cx="10058399" cy="43697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dirty="0"/>
            <a:t>2023 - Consolidated Appropriations Act of 2023 </a:t>
          </a:r>
          <a:r>
            <a:rPr lang="en-US" sz="1100" kern="1200" dirty="0"/>
            <a:t>– Amends the Control-led Substance Act of 1970 to eliminate the “DATA-Waiver requirement” </a:t>
          </a:r>
        </a:p>
      </dsp:txBody>
      <dsp:txXfrm>
        <a:off x="21331" y="4440237"/>
        <a:ext cx="10015737" cy="394314"/>
      </dsp:txXfrm>
    </dsp:sp>
    <dsp:sp modelId="{4A905AA8-A8EF-48B1-B15A-157BBB8B0808}">
      <dsp:nvSpPr>
        <dsp:cNvPr id="0" name=""/>
        <dsp:cNvSpPr/>
      </dsp:nvSpPr>
      <dsp:spPr>
        <a:xfrm>
          <a:off x="0" y="4855883"/>
          <a:ext cx="10058399"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13970" rIns="78232" bIns="13970" numCol="1" spcCol="1270" anchor="t" anchorCtr="0">
          <a:noAutofit/>
        </a:bodyPr>
        <a:lstStyle/>
        <a:p>
          <a:pPr marL="57150" lvl="1" indent="-57150" algn="l" defTabSz="400050">
            <a:lnSpc>
              <a:spcPct val="90000"/>
            </a:lnSpc>
            <a:spcBef>
              <a:spcPct val="0"/>
            </a:spcBef>
            <a:spcAft>
              <a:spcPct val="20000"/>
            </a:spcAft>
            <a:buChar char="•"/>
          </a:pPr>
          <a:r>
            <a:rPr lang="en-US" sz="900" kern="1200"/>
            <a:t>The Mainstreaming Addiction Treatment (MAT) Act (H.R. 1384 / S. 445) eliminates the need for a separate waiver to dispense buprenorphine, a medication to treat OUD </a:t>
          </a:r>
        </a:p>
        <a:p>
          <a:pPr marL="57150" lvl="1" indent="-57150" algn="l" defTabSz="400050">
            <a:lnSpc>
              <a:spcPct val="90000"/>
            </a:lnSpc>
            <a:spcBef>
              <a:spcPct val="0"/>
            </a:spcBef>
            <a:spcAft>
              <a:spcPct val="20000"/>
            </a:spcAft>
            <a:buChar char="•"/>
          </a:pPr>
          <a:r>
            <a:rPr lang="en-US" sz="900" kern="1200"/>
            <a:t>The Medication Access and Training Expansion (MATE) Act (H.R. 2067 / S. 2235) requires all prescribers of federally controlled substances to complete 8 hours of training on treating and managing patients with opioid use disorder (OUD) and substance use disorder (SUD)</a:t>
          </a:r>
        </a:p>
        <a:p>
          <a:pPr marL="57150" lvl="1" indent="-57150" algn="l" defTabSz="400050">
            <a:lnSpc>
              <a:spcPct val="90000"/>
            </a:lnSpc>
            <a:spcBef>
              <a:spcPct val="0"/>
            </a:spcBef>
            <a:spcAft>
              <a:spcPct val="20000"/>
            </a:spcAft>
            <a:buChar char="•"/>
          </a:pPr>
          <a:r>
            <a:rPr lang="en-US" sz="900" kern="1200"/>
            <a:t>The Collaborate in an Orderly and Cohesive Manner Act (H.R. 5218) provides grants and technical assistance for using the Collaborative Care Model to integrate behavioral health into primary care</a:t>
          </a:r>
        </a:p>
      </dsp:txBody>
      <dsp:txXfrm>
        <a:off x="0" y="4855883"/>
        <a:ext cx="10058399" cy="5920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F474B-8E18-431B-9A4A-95D3A515EED2}">
      <dsp:nvSpPr>
        <dsp:cNvPr id="0" name=""/>
        <dsp:cNvSpPr/>
      </dsp:nvSpPr>
      <dsp:spPr>
        <a:xfrm>
          <a:off x="0" y="43717"/>
          <a:ext cx="10058399" cy="35977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The ASAM National Practice Guideline for the Treatment of Opioid Use Disorder: 2020 Focused Update </a:t>
          </a:r>
        </a:p>
      </dsp:txBody>
      <dsp:txXfrm>
        <a:off x="17563" y="61280"/>
        <a:ext cx="10023273" cy="324648"/>
      </dsp:txXfrm>
    </dsp:sp>
    <dsp:sp modelId="{4F4DF3D7-F896-4127-A949-33B2854EC79E}">
      <dsp:nvSpPr>
        <dsp:cNvPr id="0" name=""/>
        <dsp:cNvSpPr/>
      </dsp:nvSpPr>
      <dsp:spPr>
        <a:xfrm>
          <a:off x="0" y="403492"/>
          <a:ext cx="10058399" cy="589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US" sz="1200" kern="1200"/>
            <a:t>“Completion of all assessments should not delay or preclude initiating pharmacotherapy for opioid use disorder”</a:t>
          </a:r>
        </a:p>
        <a:p>
          <a:pPr marL="114300" lvl="1" indent="-114300" algn="l" defTabSz="533400">
            <a:lnSpc>
              <a:spcPct val="90000"/>
            </a:lnSpc>
            <a:spcBef>
              <a:spcPct val="0"/>
            </a:spcBef>
            <a:spcAft>
              <a:spcPct val="20000"/>
            </a:spcAft>
            <a:buChar char="•"/>
          </a:pPr>
          <a:r>
            <a:rPr lang="en-US" sz="1200" kern="1200"/>
            <a:t>“A patient’s decision to decline psychosocial treatment or the absence of available psychosocial treatment should not preclude or delay pharmacotherapy”</a:t>
          </a:r>
        </a:p>
      </dsp:txBody>
      <dsp:txXfrm>
        <a:off x="0" y="403492"/>
        <a:ext cx="10058399" cy="589950"/>
      </dsp:txXfrm>
    </dsp:sp>
    <dsp:sp modelId="{C0199A25-43C9-4712-842A-F4B2FC2FB94D}">
      <dsp:nvSpPr>
        <dsp:cNvPr id="0" name=""/>
        <dsp:cNvSpPr/>
      </dsp:nvSpPr>
      <dsp:spPr>
        <a:xfrm>
          <a:off x="0" y="993442"/>
          <a:ext cx="10058399" cy="35977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Direct services CPA/DEA</a:t>
          </a:r>
        </a:p>
      </dsp:txBody>
      <dsp:txXfrm>
        <a:off x="17563" y="1011005"/>
        <a:ext cx="10023273" cy="324648"/>
      </dsp:txXfrm>
    </dsp:sp>
    <dsp:sp modelId="{B0168681-0673-43E4-91E6-3DAAF2B3ECAD}">
      <dsp:nvSpPr>
        <dsp:cNvPr id="0" name=""/>
        <dsp:cNvSpPr/>
      </dsp:nvSpPr>
      <dsp:spPr>
        <a:xfrm>
          <a:off x="0" y="1353217"/>
          <a:ext cx="10058399" cy="12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US" sz="1200" kern="1200"/>
            <a:t>Buprenorphine</a:t>
          </a:r>
        </a:p>
        <a:p>
          <a:pPr marL="114300" lvl="1" indent="-114300" algn="l" defTabSz="533400">
            <a:lnSpc>
              <a:spcPct val="90000"/>
            </a:lnSpc>
            <a:spcBef>
              <a:spcPct val="0"/>
            </a:spcBef>
            <a:spcAft>
              <a:spcPct val="20000"/>
            </a:spcAft>
            <a:buChar char="•"/>
          </a:pPr>
          <a:r>
            <a:rPr lang="en-US" sz="1200" kern="1200"/>
            <a:t>Antagonists-naltrexone </a:t>
          </a:r>
        </a:p>
        <a:p>
          <a:pPr marL="114300" lvl="1" indent="-114300" algn="l" defTabSz="533400">
            <a:lnSpc>
              <a:spcPct val="90000"/>
            </a:lnSpc>
            <a:spcBef>
              <a:spcPct val="0"/>
            </a:spcBef>
            <a:spcAft>
              <a:spcPct val="20000"/>
            </a:spcAft>
            <a:buChar char="•"/>
          </a:pPr>
          <a:r>
            <a:rPr lang="en-US" sz="1200" kern="1200"/>
            <a:t>Resources</a:t>
          </a:r>
        </a:p>
        <a:p>
          <a:pPr marL="228600" lvl="2" indent="-114300" algn="l" defTabSz="533400">
            <a:lnSpc>
              <a:spcPct val="90000"/>
            </a:lnSpc>
            <a:spcBef>
              <a:spcPct val="0"/>
            </a:spcBef>
            <a:spcAft>
              <a:spcPct val="20000"/>
            </a:spcAft>
            <a:buChar char="•"/>
          </a:pPr>
          <a:r>
            <a:rPr lang="en-US" sz="1200" kern="1200"/>
            <a:t>HOPE Website </a:t>
          </a:r>
        </a:p>
        <a:p>
          <a:pPr marL="228600" lvl="2" indent="-114300" algn="l" defTabSz="533400">
            <a:lnSpc>
              <a:spcPct val="90000"/>
            </a:lnSpc>
            <a:spcBef>
              <a:spcPct val="0"/>
            </a:spcBef>
            <a:spcAft>
              <a:spcPct val="20000"/>
            </a:spcAft>
            <a:buChar char="•"/>
          </a:pPr>
          <a:r>
            <a:rPr lang="en-US" sz="1200" kern="1200"/>
            <a:t>Inductions support- WARMLINE</a:t>
          </a:r>
        </a:p>
        <a:p>
          <a:pPr marL="228600" lvl="2" indent="-114300" algn="l" defTabSz="533400">
            <a:lnSpc>
              <a:spcPct val="90000"/>
            </a:lnSpc>
            <a:spcBef>
              <a:spcPct val="0"/>
            </a:spcBef>
            <a:spcAft>
              <a:spcPct val="20000"/>
            </a:spcAft>
            <a:buChar char="•"/>
          </a:pPr>
          <a:r>
            <a:rPr lang="en-US" sz="1200" kern="1200"/>
            <a:t>Advancing Pharmacist Roles in Substance Use Disorder Treatment and Recovery ECHO</a:t>
          </a:r>
        </a:p>
      </dsp:txBody>
      <dsp:txXfrm>
        <a:off x="0" y="1353217"/>
        <a:ext cx="10058399" cy="1242000"/>
      </dsp:txXfrm>
    </dsp:sp>
    <dsp:sp modelId="{7BB16163-C13F-4B55-BB0D-7D2D2E963170}">
      <dsp:nvSpPr>
        <dsp:cNvPr id="0" name=""/>
        <dsp:cNvSpPr/>
      </dsp:nvSpPr>
      <dsp:spPr>
        <a:xfrm>
          <a:off x="0" y="2595217"/>
          <a:ext cx="10058399" cy="35977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Co-management</a:t>
          </a:r>
        </a:p>
      </dsp:txBody>
      <dsp:txXfrm>
        <a:off x="17563" y="2612780"/>
        <a:ext cx="10023273" cy="324648"/>
      </dsp:txXfrm>
    </dsp:sp>
    <dsp:sp modelId="{0A27E744-02AB-48AB-91BA-4664F23C440C}">
      <dsp:nvSpPr>
        <dsp:cNvPr id="0" name=""/>
        <dsp:cNvSpPr/>
      </dsp:nvSpPr>
      <dsp:spPr>
        <a:xfrm>
          <a:off x="0" y="2954992"/>
          <a:ext cx="10058399" cy="102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US" sz="1200" kern="1200"/>
            <a:t>Assessment </a:t>
          </a:r>
        </a:p>
        <a:p>
          <a:pPr marL="114300" lvl="1" indent="-114300" algn="l" defTabSz="533400">
            <a:lnSpc>
              <a:spcPct val="90000"/>
            </a:lnSpc>
            <a:spcBef>
              <a:spcPct val="0"/>
            </a:spcBef>
            <a:spcAft>
              <a:spcPct val="20000"/>
            </a:spcAft>
            <a:buChar char="•"/>
          </a:pPr>
          <a:r>
            <a:rPr lang="en-US" sz="1200" kern="1200"/>
            <a:t>Induction</a:t>
          </a:r>
        </a:p>
        <a:p>
          <a:pPr marL="114300" lvl="1" indent="-114300" algn="l" defTabSz="533400">
            <a:lnSpc>
              <a:spcPct val="90000"/>
            </a:lnSpc>
            <a:spcBef>
              <a:spcPct val="0"/>
            </a:spcBef>
            <a:spcAft>
              <a:spcPct val="20000"/>
            </a:spcAft>
            <a:buChar char="•"/>
          </a:pPr>
          <a:r>
            <a:rPr lang="en-US" sz="1200" kern="1200" dirty="0"/>
            <a:t>Follow up care</a:t>
          </a:r>
        </a:p>
        <a:p>
          <a:pPr marL="114300" lvl="1" indent="-114300" algn="l" defTabSz="533400">
            <a:lnSpc>
              <a:spcPct val="90000"/>
            </a:lnSpc>
            <a:spcBef>
              <a:spcPct val="0"/>
            </a:spcBef>
            <a:spcAft>
              <a:spcPct val="20000"/>
            </a:spcAft>
            <a:buChar char="•"/>
          </a:pPr>
          <a:r>
            <a:rPr lang="en-US" sz="1200" kern="1200" dirty="0"/>
            <a:t>Dose adjustments</a:t>
          </a:r>
        </a:p>
        <a:p>
          <a:pPr marL="114300" lvl="1" indent="-114300" algn="l" defTabSz="533400">
            <a:lnSpc>
              <a:spcPct val="90000"/>
            </a:lnSpc>
            <a:spcBef>
              <a:spcPct val="0"/>
            </a:spcBef>
            <a:spcAft>
              <a:spcPct val="20000"/>
            </a:spcAft>
            <a:buChar char="•"/>
          </a:pPr>
          <a:r>
            <a:rPr lang="en-US" sz="1200" kern="1200" dirty="0"/>
            <a:t>Documentation</a:t>
          </a:r>
        </a:p>
      </dsp:txBody>
      <dsp:txXfrm>
        <a:off x="0" y="2954992"/>
        <a:ext cx="10058399" cy="10246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2FE84-EF9A-4D23-86D3-9854A85EBDCE}">
      <dsp:nvSpPr>
        <dsp:cNvPr id="0" name=""/>
        <dsp:cNvSpPr/>
      </dsp:nvSpPr>
      <dsp:spPr>
        <a:xfrm>
          <a:off x="0" y="59805"/>
          <a:ext cx="10058399" cy="795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Controlled substances under schedules III, IV, and V, approved to treat opioid use disorders can now be provided by primary care and general health care providers with a DEA number. </a:t>
          </a:r>
        </a:p>
      </dsp:txBody>
      <dsp:txXfrm>
        <a:off x="38838" y="98643"/>
        <a:ext cx="9980723" cy="717924"/>
      </dsp:txXfrm>
    </dsp:sp>
    <dsp:sp modelId="{9992F342-4CF4-441A-AE4C-C13AADE163DF}">
      <dsp:nvSpPr>
        <dsp:cNvPr id="0" name=""/>
        <dsp:cNvSpPr/>
      </dsp:nvSpPr>
      <dsp:spPr>
        <a:xfrm>
          <a:off x="0" y="913005"/>
          <a:ext cx="10058399" cy="795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The changes to the controlled substance act to not pertain to methadone as it is a schedule II-controlled substance. </a:t>
          </a:r>
        </a:p>
      </dsp:txBody>
      <dsp:txXfrm>
        <a:off x="38838" y="951843"/>
        <a:ext cx="9980723" cy="717924"/>
      </dsp:txXfrm>
    </dsp:sp>
    <dsp:sp modelId="{D2AB97D7-91EC-4741-BC70-94F13E09723A}">
      <dsp:nvSpPr>
        <dsp:cNvPr id="0" name=""/>
        <dsp:cNvSpPr/>
      </dsp:nvSpPr>
      <dsp:spPr>
        <a:xfrm>
          <a:off x="0" y="1766205"/>
          <a:ext cx="10058399" cy="795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Naltrexone is not a controlled substance and remains appropriate for use in primary care settings </a:t>
          </a:r>
        </a:p>
      </dsp:txBody>
      <dsp:txXfrm>
        <a:off x="38838" y="1805043"/>
        <a:ext cx="9980723" cy="717924"/>
      </dsp:txXfrm>
    </dsp:sp>
    <dsp:sp modelId="{5DB1E559-CAF4-4773-9862-F015762059F1}">
      <dsp:nvSpPr>
        <dsp:cNvPr id="0" name=""/>
        <dsp:cNvSpPr/>
      </dsp:nvSpPr>
      <dsp:spPr>
        <a:xfrm>
          <a:off x="0" y="2619405"/>
          <a:ext cx="10058399" cy="795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Harm Reduction Model</a:t>
          </a:r>
        </a:p>
      </dsp:txBody>
      <dsp:txXfrm>
        <a:off x="38838" y="2658243"/>
        <a:ext cx="9980723" cy="717924"/>
      </dsp:txXfrm>
    </dsp:sp>
    <dsp:sp modelId="{EBC9C232-BAA3-4F7E-80DD-C8761EAB010B}">
      <dsp:nvSpPr>
        <dsp:cNvPr id="0" name=""/>
        <dsp:cNvSpPr/>
      </dsp:nvSpPr>
      <dsp:spPr>
        <a:xfrm>
          <a:off x="0" y="3415005"/>
          <a:ext cx="10058399" cy="548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a:t>No requirement for psychosocial and behavioral health services</a:t>
          </a:r>
        </a:p>
        <a:p>
          <a:pPr marL="171450" lvl="1" indent="-171450" algn="l" defTabSz="711200">
            <a:lnSpc>
              <a:spcPct val="90000"/>
            </a:lnSpc>
            <a:spcBef>
              <a:spcPct val="0"/>
            </a:spcBef>
            <a:spcAft>
              <a:spcPct val="20000"/>
            </a:spcAft>
            <a:buChar char="•"/>
          </a:pPr>
          <a:r>
            <a:rPr lang="en-US" sz="1600" kern="1200"/>
            <a:t>Psychosocial and behavioral service should be made available via referral</a:t>
          </a:r>
        </a:p>
      </dsp:txBody>
      <dsp:txXfrm>
        <a:off x="0" y="3415005"/>
        <a:ext cx="10058399" cy="54855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5C89098-A237-4FFA-AAAC-CD653515247F}" type="datetimeFigureOut">
              <a:rPr lang="en-US" smtClean="0"/>
              <a:t>3/20/2023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544210DE-8E11-4719-B56D-0537EFFCCB4A}" type="slidenum">
              <a:rPr lang="en-US" smtClean="0"/>
              <a:t>‹#›</a:t>
            </a:fld>
            <a:endParaRPr lang="en-US"/>
          </a:p>
        </p:txBody>
      </p:sp>
    </p:spTree>
    <p:extLst>
      <p:ext uri="{BB962C8B-B14F-4D97-AF65-F5344CB8AC3E}">
        <p14:creationId xmlns:p14="http://schemas.microsoft.com/office/powerpoint/2010/main" val="1307404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1145">
              <a:defRPr/>
            </a:pPr>
            <a:fld id="{234C40A3-C388-4F58-B771-A78873EB76C1}" type="slidenum">
              <a:rPr lang="en-US">
                <a:solidFill>
                  <a:prstClr val="black"/>
                </a:solidFill>
                <a:latin typeface="Calibri" panose="020F0502020204030204"/>
              </a:rPr>
              <a:pPr defTabSz="471145">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25368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210DE-8E11-4719-B56D-0537EFFCCB4A}" type="slidenum">
              <a:rPr lang="en-US" smtClean="0"/>
              <a:t>10</a:t>
            </a:fld>
            <a:endParaRPr lang="en-US"/>
          </a:p>
        </p:txBody>
      </p:sp>
    </p:spTree>
    <p:extLst>
      <p:ext uri="{BB962C8B-B14F-4D97-AF65-F5344CB8AC3E}">
        <p14:creationId xmlns:p14="http://schemas.microsoft.com/office/powerpoint/2010/main" val="2148458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-Tenacity is defined as the determination to continue one’s actions. </a:t>
            </a:r>
          </a:p>
          <a:p>
            <a:r>
              <a:rPr lang="en-US" dirty="0"/>
              <a:t>-Aspiration- deriving deep meaning from work or patient contact made physicians engage with their professional calling despite its struggles and challenges as well as “the right thing to do”. </a:t>
            </a:r>
          </a:p>
          <a:p>
            <a:r>
              <a:rPr lang="en-US" dirty="0"/>
              <a:t>-Commitment- “showing interest in the person behind the symptom “empathy” and “connecting with patients” were important elements of resilience. These often led to good doctor–patient relationships and patients’ appreciation, which was a continuous source of resilience in physicians</a:t>
            </a:r>
          </a:p>
          <a:p>
            <a:r>
              <a:rPr lang="en-US" dirty="0"/>
              <a:t>- Resources: resilience development was not derived only from the individuals but also from their surroundings in the workplace and at home.</a:t>
            </a:r>
          </a:p>
          <a:p>
            <a:r>
              <a:rPr lang="en-US" dirty="0"/>
              <a:t>-Support: The participants referred to family and friends as effective buffers that counterbalanced their hectic work lives; “non-medicine people” to help monitor burnout</a:t>
            </a:r>
          </a:p>
          <a:p>
            <a:r>
              <a:rPr lang="en-US" dirty="0"/>
              <a:t>-Teamwork: the role of “</a:t>
            </a:r>
            <a:r>
              <a:rPr lang="en-US" dirty="0" err="1"/>
              <a:t>teamness</a:t>
            </a:r>
            <a:r>
              <a:rPr lang="en-US" dirty="0"/>
              <a:t>” at work, which facilitated heavy workloads, gave feedback, and provided professional input.</a:t>
            </a:r>
          </a:p>
          <a:p>
            <a:r>
              <a:rPr lang="en-US" dirty="0"/>
              <a:t>-Institutional Culture: determinant of either promoting or impeding resilience</a:t>
            </a:r>
          </a:p>
          <a:p>
            <a:r>
              <a:rPr lang="en-US" dirty="0"/>
              <a:t>-Control: Participants in different studies emphasized that, in addition to tenacity, physician’s needed to have control of their professional lives to be more resilient.</a:t>
            </a:r>
          </a:p>
          <a:p>
            <a:r>
              <a:rPr lang="en-US" dirty="0"/>
              <a:t>-Professional Boundaries: Participants emphasized that a clear understanding of the professional boundaries could provide prophylactic and symptomatic relief because physicians consciously understand the line between endless expectations and professional standards.</a:t>
            </a:r>
          </a:p>
          <a:p>
            <a:r>
              <a:rPr lang="en-US" dirty="0"/>
              <a:t>-Limitation Acknowledgement: important for physicians to be self-aware of having realistic expectations, accepting personal limitations, and forgiving themselves for making errors</a:t>
            </a:r>
          </a:p>
          <a:p>
            <a:r>
              <a:rPr lang="en-US" dirty="0"/>
              <a:t>-Work-life Balance: important element</a:t>
            </a:r>
          </a:p>
          <a:p>
            <a:r>
              <a:rPr lang="en-US" dirty="0"/>
              <a:t>-Adaptive Coping: role of proactively anticipating stress or problems and dealing with them in a timely manner as a means of maintaining resilience</a:t>
            </a:r>
          </a:p>
          <a:p>
            <a:r>
              <a:rPr lang="en-US" dirty="0"/>
              <a:t>-Reflective Ability: was found to encourage physicians to consciously think about their professional growth</a:t>
            </a:r>
          </a:p>
          <a:p>
            <a:r>
              <a:rPr lang="en-US" dirty="0"/>
              <a:t>-Growth: important theme for resilience that was fostered by being flexible and optimistic in facing challenges; engaging with professional development opportunities</a:t>
            </a:r>
          </a:p>
          <a:p>
            <a:r>
              <a:rPr lang="en-US" dirty="0"/>
              <a:t>helped physicians in the face of adversity by maintaining their interest in medicine and improving their professional efficacy</a:t>
            </a:r>
          </a:p>
        </p:txBody>
      </p:sp>
      <p:sp>
        <p:nvSpPr>
          <p:cNvPr id="4" name="Slide Number Placeholder 3"/>
          <p:cNvSpPr>
            <a:spLocks noGrp="1"/>
          </p:cNvSpPr>
          <p:nvPr>
            <p:ph type="sldNum" sz="quarter" idx="5"/>
          </p:nvPr>
        </p:nvSpPr>
        <p:spPr/>
        <p:txBody>
          <a:bodyPr/>
          <a:lstStyle/>
          <a:p>
            <a:fld id="{544210DE-8E11-4719-B56D-0537EFFCCB4A}" type="slidenum">
              <a:rPr lang="en-US" smtClean="0"/>
              <a:t>11</a:t>
            </a:fld>
            <a:endParaRPr lang="en-US"/>
          </a:p>
        </p:txBody>
      </p:sp>
    </p:spTree>
    <p:extLst>
      <p:ext uri="{BB962C8B-B14F-4D97-AF65-F5344CB8AC3E}">
        <p14:creationId xmlns:p14="http://schemas.microsoft.com/office/powerpoint/2010/main" val="1246393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210DE-8E11-4719-B56D-0537EFFCCB4A}" type="slidenum">
              <a:rPr lang="en-US" smtClean="0"/>
              <a:t>12</a:t>
            </a:fld>
            <a:endParaRPr lang="en-US"/>
          </a:p>
        </p:txBody>
      </p:sp>
    </p:spTree>
    <p:extLst>
      <p:ext uri="{BB962C8B-B14F-4D97-AF65-F5344CB8AC3E}">
        <p14:creationId xmlns:p14="http://schemas.microsoft.com/office/powerpoint/2010/main" val="4120483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210DE-8E11-4719-B56D-0537EFFCCB4A}" type="slidenum">
              <a:rPr lang="en-US" smtClean="0"/>
              <a:t>13</a:t>
            </a:fld>
            <a:endParaRPr lang="en-US"/>
          </a:p>
        </p:txBody>
      </p:sp>
    </p:spTree>
    <p:extLst>
      <p:ext uri="{BB962C8B-B14F-4D97-AF65-F5344CB8AC3E}">
        <p14:creationId xmlns:p14="http://schemas.microsoft.com/office/powerpoint/2010/main" val="2417822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210DE-8E11-4719-B56D-0537EFFCCB4A}" type="slidenum">
              <a:rPr lang="en-US" smtClean="0"/>
              <a:t>14</a:t>
            </a:fld>
            <a:endParaRPr lang="en-US"/>
          </a:p>
        </p:txBody>
      </p:sp>
    </p:spTree>
    <p:extLst>
      <p:ext uri="{BB962C8B-B14F-4D97-AF65-F5344CB8AC3E}">
        <p14:creationId xmlns:p14="http://schemas.microsoft.com/office/powerpoint/2010/main" val="4060692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210DE-8E11-4719-B56D-0537EFFCCB4A}" type="slidenum">
              <a:rPr lang="en-US" smtClean="0"/>
              <a:t>15</a:t>
            </a:fld>
            <a:endParaRPr lang="en-US"/>
          </a:p>
        </p:txBody>
      </p:sp>
    </p:spTree>
    <p:extLst>
      <p:ext uri="{BB962C8B-B14F-4D97-AF65-F5344CB8AC3E}">
        <p14:creationId xmlns:p14="http://schemas.microsoft.com/office/powerpoint/2010/main" val="1670781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210DE-8E11-4719-B56D-0537EFFCCB4A}" type="slidenum">
              <a:rPr lang="en-US" smtClean="0"/>
              <a:t>2</a:t>
            </a:fld>
            <a:endParaRPr lang="en-US"/>
          </a:p>
        </p:txBody>
      </p:sp>
    </p:spTree>
    <p:extLst>
      <p:ext uri="{BB962C8B-B14F-4D97-AF65-F5344CB8AC3E}">
        <p14:creationId xmlns:p14="http://schemas.microsoft.com/office/powerpoint/2010/main" val="4142197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210DE-8E11-4719-B56D-0537EFFCCB4A}" type="slidenum">
              <a:rPr lang="en-US" smtClean="0"/>
              <a:t>3</a:t>
            </a:fld>
            <a:endParaRPr lang="en-US"/>
          </a:p>
        </p:txBody>
      </p:sp>
    </p:spTree>
    <p:extLst>
      <p:ext uri="{BB962C8B-B14F-4D97-AF65-F5344CB8AC3E}">
        <p14:creationId xmlns:p14="http://schemas.microsoft.com/office/powerpoint/2010/main" val="2213253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210DE-8E11-4719-B56D-0537EFFCCB4A}" type="slidenum">
              <a:rPr lang="en-US" smtClean="0"/>
              <a:t>4</a:t>
            </a:fld>
            <a:endParaRPr lang="en-US"/>
          </a:p>
        </p:txBody>
      </p:sp>
    </p:spTree>
    <p:extLst>
      <p:ext uri="{BB962C8B-B14F-4D97-AF65-F5344CB8AC3E}">
        <p14:creationId xmlns:p14="http://schemas.microsoft.com/office/powerpoint/2010/main" val="4067774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moud</a:t>
            </a:r>
            <a:r>
              <a:rPr lang="en-US" dirty="0"/>
              <a:t> is a part of opioid stewardship</a:t>
            </a:r>
          </a:p>
          <a:p>
            <a:r>
              <a:rPr lang="en-US" dirty="0"/>
              <a:t>-assess for safe prescribing of opioids, patients may be identified as having developed and opioid use disorder</a:t>
            </a:r>
          </a:p>
          <a:p>
            <a:r>
              <a:rPr lang="en-US" dirty="0"/>
              <a:t>-removal of restrictions to prescribe controlled substances now allow for the treatment of OUD by any provider with a DEA license</a:t>
            </a:r>
          </a:p>
          <a:p>
            <a:r>
              <a:rPr lang="en-US" dirty="0"/>
              <a:t>- In some states this includes pharmacist. </a:t>
            </a:r>
          </a:p>
        </p:txBody>
      </p:sp>
      <p:sp>
        <p:nvSpPr>
          <p:cNvPr id="4" name="Slide Number Placeholder 3"/>
          <p:cNvSpPr>
            <a:spLocks noGrp="1"/>
          </p:cNvSpPr>
          <p:nvPr>
            <p:ph type="sldNum" sz="quarter" idx="5"/>
          </p:nvPr>
        </p:nvSpPr>
        <p:spPr/>
        <p:txBody>
          <a:bodyPr/>
          <a:lstStyle/>
          <a:p>
            <a:fld id="{544210DE-8E11-4719-B56D-0537EFFCCB4A}" type="slidenum">
              <a:rPr lang="en-US" smtClean="0"/>
              <a:t>5</a:t>
            </a:fld>
            <a:endParaRPr lang="en-US"/>
          </a:p>
        </p:txBody>
      </p:sp>
    </p:spTree>
    <p:extLst>
      <p:ext uri="{BB962C8B-B14F-4D97-AF65-F5344CB8AC3E}">
        <p14:creationId xmlns:p14="http://schemas.microsoft.com/office/powerpoint/2010/main" val="3211606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SUBSTANCE ABUSE AND MENTAL HEALTH SERVICES </a:t>
            </a:r>
          </a:p>
          <a:p>
            <a:pPr defTabSz="942289">
              <a:defRPr/>
            </a:pPr>
            <a:r>
              <a:rPr lang="en-US" dirty="0"/>
              <a:t>ADMINISTRATION STOPS ACCEPTING WAIVER APPLICATIONS AND STATES THE FOLLOWING ON THEIR WEBSITE</a:t>
            </a:r>
          </a:p>
          <a:p>
            <a:pPr defTabSz="942289">
              <a:defRPr/>
            </a:pPr>
            <a:r>
              <a:rPr lang="en-US" dirty="0"/>
              <a:t>DATA -WAIVER NO LONGER REQUIRED TO PRESCRIBE BUPRENORPHINE FOR OPIOID USE DISORDER</a:t>
            </a:r>
          </a:p>
          <a:p>
            <a:pPr defTabSz="942289">
              <a:defRPr/>
            </a:pPr>
            <a:endParaRPr lang="en-US" dirty="0"/>
          </a:p>
          <a:p>
            <a:pPr defTabSz="942289">
              <a:defRPr/>
            </a:pPr>
            <a:r>
              <a:rPr lang="en-US" dirty="0"/>
              <a:t>THE DRUG ENFORCEMENT AGENCY </a:t>
            </a:r>
          </a:p>
          <a:p>
            <a:pPr defTabSz="942289">
              <a:defRPr/>
            </a:pPr>
            <a:endParaRPr lang="en-US" dirty="0"/>
          </a:p>
          <a:p>
            <a:pPr defTabSz="942289">
              <a:defRPr/>
            </a:pPr>
            <a:r>
              <a:rPr lang="en-US" dirty="0"/>
              <a:t>Controlled Substance ACT 1970-</a:t>
            </a:r>
          </a:p>
          <a:p>
            <a:pPr defTabSz="942289">
              <a:defRPr/>
            </a:pPr>
            <a:r>
              <a:rPr lang="en-US" dirty="0"/>
              <a:t>The CSA places all substances that are regulated under existing federal law into one of five schedules. This placement is based upon the substance's medicinal value, harmfulness, and potential for abuse or addiction. Schedule I is reserved for the most dangerous drugs that have no recognized medical use, while Schedule V is the classification used for the least dangerous drugs. The act also provides a mechanism for substances to be controlled, added to a schedule, decontrolled, removed from control, rescheduled, or transferred from one schedule to another.</a:t>
            </a:r>
          </a:p>
          <a:p>
            <a:pPr defTabSz="942289">
              <a:defRPr/>
            </a:pPr>
            <a:endParaRPr lang="en-US" dirty="0"/>
          </a:p>
          <a:p>
            <a:pPr defTabSz="942289">
              <a:defRPr/>
            </a:pPr>
            <a:endParaRPr lang="en-US" dirty="0"/>
          </a:p>
          <a:p>
            <a:pPr defTabSz="942289">
              <a:defRPr/>
            </a:pPr>
            <a:endParaRPr lang="en-US" dirty="0"/>
          </a:p>
          <a:p>
            <a:r>
              <a:rPr lang="en-US" dirty="0"/>
              <a:t>DATA 2000 . For the first time, physicians are able to treat this disease from their private offices or other clinical settings. </a:t>
            </a:r>
          </a:p>
          <a:p>
            <a:r>
              <a:rPr lang="en-US" dirty="0"/>
              <a:t>This presents a very desirable treatment option for those who are unwilling or unable to seek help in drug treatment clinics. Patients can now be treated in the privacy of their doctor’s office, as are other people being treated for any other type of medical condition. One medicine doctors may now prescribe is Buprenorphine. The major downfall of this Act is the limitation of 30 patients per practice – which means that large facilities, no matter how many physicians are there, can only treat 30 patients at a time.</a:t>
            </a:r>
          </a:p>
          <a:p>
            <a:endParaRPr lang="en-US" dirty="0"/>
          </a:p>
          <a:p>
            <a:endParaRPr lang="en-US" dirty="0"/>
          </a:p>
          <a:p>
            <a:r>
              <a:rPr lang="en-US" dirty="0"/>
              <a:t>2005 This amendment removes the 30-patient limit on group medical practices that treat opioid dependence with buprenorphine. The restriction was part of the original Drug Addiction Treatment Act of 2000 (DATA) that allowed treatment of opioid dependence in a doctor's office. With this change, every certified doctor may now prescribe buprenorphine up to his or her individual physician limit of 30 patients.</a:t>
            </a:r>
          </a:p>
          <a:p>
            <a:endParaRPr lang="en-US" dirty="0"/>
          </a:p>
          <a:p>
            <a:endParaRPr lang="en-US" dirty="0"/>
          </a:p>
          <a:p>
            <a:r>
              <a:rPr lang="en-US" dirty="0"/>
              <a:t>2006-This is a major step forward in both fighting the stigma and allowing access to treatment previously not available to some</a:t>
            </a:r>
          </a:p>
          <a:p>
            <a:endParaRPr lang="en-US" dirty="0"/>
          </a:p>
          <a:p>
            <a:r>
              <a:rPr lang="en-US" dirty="0"/>
              <a:t>2016- Increased availability of anti-overdose medication Naloxone, increased available resources to provide evidence-based treatment to incarcerated individuals, expanded safe disposal sites for unused medication, strengthened prescription drug monitoring programs to prevent diversion for illicit purposes, launched evidence-based heroin and opioid treatment programs through Federal funding allocations to local and State agencies to support pre-existing education, prevention, and recovery support programs</a:t>
            </a:r>
          </a:p>
          <a:p>
            <a:endParaRPr lang="en-US" dirty="0"/>
          </a:p>
          <a:p>
            <a:r>
              <a:rPr lang="en-US" dirty="0"/>
              <a:t>2018- Substance Use-Disorder Prevention that Promotes Recovery and Treatment of Patients and Communities (SUPPORT) Act; removed restrictions for Medicare and Medicaid patients in need of opioid addiction treatment, aimed to stop the overprescribing of medications, expanded authority for NP’s, PA’s, and Nurse Mid-wives to prescribed buprenorphine with an X-waiver, expanded limit from 100 to 275 patients per prescriber</a:t>
            </a:r>
          </a:p>
          <a:p>
            <a:endParaRPr lang="en-US" dirty="0"/>
          </a:p>
          <a:p>
            <a:r>
              <a:rPr lang="en-US" dirty="0"/>
              <a:t>2023- Established the Mainstreaming Addiction Treatment (MAT) Act of 2021/2022 that removes the requirement that a healthcare practitioner apply for a separate waiver through the DEA to dispense buprenorphine for maintenance or detoxification treatment, expands telemedicine prescribing of buprenorphine, and directs SAMHSA to conduct a National campaign to educate healthcare practitioners and encourage them to integrate SUD treatment into their practices. Also established the Medication Access and Training Expansion (MATE) Act of 2021 that requires healthcare providers, as a condition of receiving or renewing a registration to prescribe controlled substances, to complete a one-time training on managing patients with substance use disorders and DHHS must award grants to health professional associations and education programs for integrating substance use disorder training into relevant curricula. </a:t>
            </a:r>
          </a:p>
        </p:txBody>
      </p:sp>
      <p:sp>
        <p:nvSpPr>
          <p:cNvPr id="4" name="Slide Number Placeholder 3"/>
          <p:cNvSpPr>
            <a:spLocks noGrp="1"/>
          </p:cNvSpPr>
          <p:nvPr>
            <p:ph type="sldNum" sz="quarter" idx="5"/>
          </p:nvPr>
        </p:nvSpPr>
        <p:spPr/>
        <p:txBody>
          <a:bodyPr/>
          <a:lstStyle/>
          <a:p>
            <a:fld id="{544210DE-8E11-4719-B56D-0537EFFCCB4A}" type="slidenum">
              <a:rPr lang="en-US" smtClean="0"/>
              <a:t>6</a:t>
            </a:fld>
            <a:endParaRPr lang="en-US"/>
          </a:p>
        </p:txBody>
      </p:sp>
    </p:spTree>
    <p:extLst>
      <p:ext uri="{BB962C8B-B14F-4D97-AF65-F5344CB8AC3E}">
        <p14:creationId xmlns:p14="http://schemas.microsoft.com/office/powerpoint/2010/main" val="410970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r>
              <a:rPr lang="en-US" dirty="0"/>
              <a:t>The ASAM guideline is included here to support medication use for opioid use disorder as a first line option. </a:t>
            </a:r>
          </a:p>
          <a:p>
            <a:pPr marL="176679" indent="-176679">
              <a:buFont typeface="Arial" panose="020B0604020202020204" pitchFamily="34" charset="0"/>
              <a:buChar char="•"/>
            </a:pPr>
            <a:r>
              <a:rPr lang="en-US" dirty="0"/>
              <a:t>There are a lot of protocols available on starting both naltrexone and buprenorphine</a:t>
            </a:r>
          </a:p>
          <a:p>
            <a:pPr marL="176679" indent="-176679">
              <a:buFont typeface="Arial" panose="020B0604020202020204" pitchFamily="34" charset="0"/>
              <a:buChar char="•"/>
            </a:pPr>
            <a:r>
              <a:rPr lang="en-US" dirty="0"/>
              <a:t>Decision on which ones to use should be based on provider comfort and customized to the patients needs. </a:t>
            </a:r>
          </a:p>
          <a:p>
            <a:pPr marL="176679" indent="-176679">
              <a:buFont typeface="Arial" panose="020B0604020202020204" pitchFamily="34" charset="0"/>
              <a:buChar char="•"/>
            </a:pPr>
            <a:r>
              <a:rPr lang="en-US" dirty="0"/>
              <a:t>Co management- my practice. CPA – I do the initial assessment, inductions, dose adjustments , and follow-up. I document the encounters and attach the referring provider to the note for signature and review. </a:t>
            </a:r>
          </a:p>
          <a:p>
            <a:pPr marL="176679" indent="-176679">
              <a:buFont typeface="Arial" panose="020B0604020202020204" pitchFamily="34" charset="0"/>
              <a:buChar char="•"/>
            </a:pPr>
            <a:r>
              <a:rPr lang="en-US" dirty="0"/>
              <a:t>Direct services- Ted’s CPA- diagnose and treat SUD with prescriptive authority for supportive care medications and psychiatric medications. Expanding in April to include Hep. C, STI, </a:t>
            </a:r>
            <a:r>
              <a:rPr lang="en-US" dirty="0" err="1"/>
              <a:t>PrEP</a:t>
            </a:r>
            <a:r>
              <a:rPr lang="en-US" dirty="0"/>
              <a:t>, and Controlled Substances (including buprenorphine).</a:t>
            </a:r>
          </a:p>
        </p:txBody>
      </p:sp>
      <p:sp>
        <p:nvSpPr>
          <p:cNvPr id="4" name="Slide Number Placeholder 3"/>
          <p:cNvSpPr>
            <a:spLocks noGrp="1"/>
          </p:cNvSpPr>
          <p:nvPr>
            <p:ph type="sldNum" sz="quarter" idx="5"/>
          </p:nvPr>
        </p:nvSpPr>
        <p:spPr/>
        <p:txBody>
          <a:bodyPr/>
          <a:lstStyle/>
          <a:p>
            <a:fld id="{544210DE-8E11-4719-B56D-0537EFFCCB4A}" type="slidenum">
              <a:rPr lang="en-US" smtClean="0"/>
              <a:t>7</a:t>
            </a:fld>
            <a:endParaRPr lang="en-US"/>
          </a:p>
        </p:txBody>
      </p:sp>
    </p:spTree>
    <p:extLst>
      <p:ext uri="{BB962C8B-B14F-4D97-AF65-F5344CB8AC3E}">
        <p14:creationId xmlns:p14="http://schemas.microsoft.com/office/powerpoint/2010/main" val="3018634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210DE-8E11-4719-B56D-0537EFFCCB4A}" type="slidenum">
              <a:rPr lang="en-US" smtClean="0"/>
              <a:t>8</a:t>
            </a:fld>
            <a:endParaRPr lang="en-US"/>
          </a:p>
        </p:txBody>
      </p:sp>
    </p:spTree>
    <p:extLst>
      <p:ext uri="{BB962C8B-B14F-4D97-AF65-F5344CB8AC3E}">
        <p14:creationId xmlns:p14="http://schemas.microsoft.com/office/powerpoint/2010/main" val="1906162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210DE-8E11-4719-B56D-0537EFFCCB4A}" type="slidenum">
              <a:rPr lang="en-US" smtClean="0"/>
              <a:t>9</a:t>
            </a:fld>
            <a:endParaRPr lang="en-US"/>
          </a:p>
        </p:txBody>
      </p:sp>
    </p:spTree>
    <p:extLst>
      <p:ext uri="{BB962C8B-B14F-4D97-AF65-F5344CB8AC3E}">
        <p14:creationId xmlns:p14="http://schemas.microsoft.com/office/powerpoint/2010/main" val="2597633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95C5C9-164C-46B3-A87E-7660D39D3106}" type="datetime2">
              <a:rPr lang="en-US" smtClean="0"/>
              <a:t>Monday, March 20, 2023</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0060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75179A-1E2B-41AB-B400-4F1B4022FAEE}" type="datetime2">
              <a:rPr lang="en-US" smtClean="0"/>
              <a:t>Monday, March 20, 2023</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t>‹#›</a:t>
            </a:fld>
            <a:endParaRPr lang="en-US" dirty="0"/>
          </a:p>
        </p:txBody>
      </p:sp>
    </p:spTree>
    <p:extLst>
      <p:ext uri="{BB962C8B-B14F-4D97-AF65-F5344CB8AC3E}">
        <p14:creationId xmlns:p14="http://schemas.microsoft.com/office/powerpoint/2010/main" val="3319198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681D0F-6595-4F14-8EF3-954CD87C797B}" type="datetime2">
              <a:rPr lang="en-US" smtClean="0"/>
              <a:t>Monday, March 20, 2023</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t>‹#›</a:t>
            </a:fld>
            <a:endParaRPr lang="en-US" dirty="0"/>
          </a:p>
        </p:txBody>
      </p:sp>
    </p:spTree>
    <p:extLst>
      <p:ext uri="{BB962C8B-B14F-4D97-AF65-F5344CB8AC3E}">
        <p14:creationId xmlns:p14="http://schemas.microsoft.com/office/powerpoint/2010/main" val="1309925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marL="0">
              <a:defRPr sz="4800">
                <a:latin typeface="+mn-lt"/>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2600">
                <a:latin typeface="+mn-lt"/>
                <a:cs typeface="Arial" panose="020B0604020202020204" pitchFamily="34" charset="0"/>
              </a:defRPr>
            </a:lvl1pPr>
            <a:lvl2pPr>
              <a:defRPr sz="2200">
                <a:latin typeface="+mn-lt"/>
                <a:cs typeface="Arial" panose="020B0604020202020204" pitchFamily="34" charset="0"/>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DDCFF8A-AAF8-4A12-8A91-9CA0EAF6CBB9}" type="datetime2">
              <a:rPr lang="en-US" smtClean="0"/>
              <a:t>Monday, March 20, 2023</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93659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BCC25C3-021A-4B0B-8F70-0C181FE1CF45}" type="datetime2">
              <a:rPr lang="en-US" smtClean="0"/>
              <a:t>Monday, March 20, 2023</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9395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normAutofit/>
          </a:bodyPr>
          <a:lstStyle>
            <a:lvl1pPr>
              <a:defRPr sz="4800">
                <a:latin typeface="+mn-lt"/>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1097279" y="1845734"/>
            <a:ext cx="4937760" cy="4023360"/>
          </a:xfrm>
        </p:spPr>
        <p:txBody>
          <a:bodyPr/>
          <a:lstStyle>
            <a:lvl1pPr>
              <a:defRPr sz="2800">
                <a:latin typeface="+mn-lt"/>
                <a:cs typeface="Arial" panose="020B0604020202020204" pitchFamily="34" charset="0"/>
              </a:defRPr>
            </a:lvl1pPr>
            <a:lvl2pPr>
              <a:defRPr sz="2200">
                <a:latin typeface="+mn-lt"/>
                <a:cs typeface="Arial" panose="020B0604020202020204" pitchFamily="34" charset="0"/>
              </a:defRPr>
            </a:lvl2pPr>
            <a:lvl3pPr>
              <a:defRPr>
                <a:latin typeface="+mn-lt"/>
              </a:defRPr>
            </a:lvl3pPr>
            <a:lvl4pPr>
              <a:defRPr>
                <a:latin typeface="+mn-lt"/>
              </a:defRPr>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23D88D-8CEC-4ED9-A53B-5596187D9A16}" type="datetime2">
              <a:rPr lang="en-US" smtClean="0"/>
              <a:t>Monday, March 20, 2023</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t>‹#›</a:t>
            </a:fld>
            <a:endParaRPr lang="en-US" dirty="0"/>
          </a:p>
        </p:txBody>
      </p:sp>
    </p:spTree>
    <p:extLst>
      <p:ext uri="{BB962C8B-B14F-4D97-AF65-F5344CB8AC3E}">
        <p14:creationId xmlns:p14="http://schemas.microsoft.com/office/powerpoint/2010/main" val="537120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CCD382-DFDA-4722-A27A-59C21AD112F2}" type="datetime2">
              <a:rPr lang="en-US" smtClean="0"/>
              <a:t>Monday, March 20, 2023</a:t>
            </a:fld>
            <a:endParaRPr lang="en-US" dirty="0"/>
          </a:p>
        </p:txBody>
      </p:sp>
      <p:sp>
        <p:nvSpPr>
          <p:cNvPr id="8" name="Footer Placeholder 7"/>
          <p:cNvSpPr>
            <a:spLocks noGrp="1"/>
          </p:cNvSpPr>
          <p:nvPr>
            <p:ph type="ftr" sz="quarter" idx="11"/>
          </p:nvPr>
        </p:nvSpPr>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1621B6DD-29C1-4FEA-923F-71EA1347694C}" type="slidenum">
              <a:rPr lang="en-US" smtClean="0"/>
              <a:t>‹#›</a:t>
            </a:fld>
            <a:endParaRPr lang="en-US" dirty="0"/>
          </a:p>
        </p:txBody>
      </p:sp>
    </p:spTree>
    <p:extLst>
      <p:ext uri="{BB962C8B-B14F-4D97-AF65-F5344CB8AC3E}">
        <p14:creationId xmlns:p14="http://schemas.microsoft.com/office/powerpoint/2010/main" val="120771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A12AC-5332-4E21-9E6E-7D4F91484ADB}"/>
              </a:ext>
            </a:extLst>
          </p:cNvPr>
          <p:cNvSpPr>
            <a:spLocks noGrp="1"/>
          </p:cNvSpPr>
          <p:nvPr>
            <p:ph type="title"/>
          </p:nvPr>
        </p:nvSpPr>
        <p:spPr/>
        <p:txBody>
          <a:bodyPr/>
          <a:lstStyle>
            <a:lvl1pPr>
              <a:defRPr>
                <a:latin typeface="+mn-lt"/>
              </a:defRPr>
            </a:lvl1pPr>
          </a:lstStyle>
          <a:p>
            <a:r>
              <a:rPr lang="en-US" dirty="0"/>
              <a:t>Click to edit Master title style</a:t>
            </a:r>
          </a:p>
        </p:txBody>
      </p:sp>
      <p:sp>
        <p:nvSpPr>
          <p:cNvPr id="3" name="Date Placeholder 2">
            <a:extLst>
              <a:ext uri="{FF2B5EF4-FFF2-40B4-BE49-F238E27FC236}">
                <a16:creationId xmlns:a16="http://schemas.microsoft.com/office/drawing/2014/main" id="{E043119E-E487-4C0F-802B-3C05FD298443}"/>
              </a:ext>
            </a:extLst>
          </p:cNvPr>
          <p:cNvSpPr>
            <a:spLocks noGrp="1"/>
          </p:cNvSpPr>
          <p:nvPr>
            <p:ph type="dt" sz="half" idx="10"/>
          </p:nvPr>
        </p:nvSpPr>
        <p:spPr/>
        <p:txBody>
          <a:bodyPr/>
          <a:lstStyle/>
          <a:p>
            <a:fld id="{8DEA2CF1-0EB2-4673-802D-3371233E4A77}" type="datetime2">
              <a:rPr lang="en-US" smtClean="0"/>
              <a:t>Monday, March 20, 2023</a:t>
            </a:fld>
            <a:endParaRPr lang="en-US" dirty="0"/>
          </a:p>
        </p:txBody>
      </p:sp>
      <p:sp>
        <p:nvSpPr>
          <p:cNvPr id="4" name="Footer Placeholder 3">
            <a:extLst>
              <a:ext uri="{FF2B5EF4-FFF2-40B4-BE49-F238E27FC236}">
                <a16:creationId xmlns:a16="http://schemas.microsoft.com/office/drawing/2014/main" id="{39F890E2-860B-4630-946D-60EE2C526ABC}"/>
              </a:ext>
            </a:extLst>
          </p:cNvPr>
          <p:cNvSpPr>
            <a:spLocks noGrp="1"/>
          </p:cNvSpPr>
          <p:nvPr>
            <p:ph type="ftr" sz="quarter" idx="11"/>
          </p:nvPr>
        </p:nvSpPr>
        <p:spPr/>
        <p:txBody>
          <a:bodyPr/>
          <a:lstStyle/>
          <a:p>
            <a:pPr algn="l"/>
            <a:r>
              <a:rPr lang="en-US"/>
              <a:t>Sample Footer Text</a:t>
            </a:r>
            <a:endParaRPr lang="en-US" dirty="0"/>
          </a:p>
        </p:txBody>
      </p:sp>
      <p:sp>
        <p:nvSpPr>
          <p:cNvPr id="5" name="Slide Number Placeholder 4">
            <a:extLst>
              <a:ext uri="{FF2B5EF4-FFF2-40B4-BE49-F238E27FC236}">
                <a16:creationId xmlns:a16="http://schemas.microsoft.com/office/drawing/2014/main" id="{A09515A3-CB4B-4386-9C82-0D13AA3B5F7D}"/>
              </a:ext>
            </a:extLst>
          </p:cNvPr>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035826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F2A30D-1C09-413F-AAB1-38F366000715}" type="datetime2">
              <a:rPr lang="en-US" smtClean="0"/>
              <a:t>Monday, March 20, 2023</a:t>
            </a:fld>
            <a:endParaRPr lang="en-US" dirty="0"/>
          </a:p>
        </p:txBody>
      </p:sp>
      <p:sp>
        <p:nvSpPr>
          <p:cNvPr id="4" name="Footer Placeholder 3"/>
          <p:cNvSpPr>
            <a:spLocks noGrp="1"/>
          </p:cNvSpPr>
          <p:nvPr>
            <p:ph type="ftr" sz="quarter" idx="11"/>
          </p:nvPr>
        </p:nvSpPr>
        <p:spPr/>
        <p:txBody>
          <a:bodyPr/>
          <a:lstStyle/>
          <a:p>
            <a:r>
              <a:rPr lang="en-US"/>
              <a:t>Sample Footer Text</a:t>
            </a:r>
            <a:endParaRPr lang="en-US" dirty="0"/>
          </a:p>
        </p:txBody>
      </p:sp>
      <p:sp>
        <p:nvSpPr>
          <p:cNvPr id="5" name="Slide Number Placeholder 4"/>
          <p:cNvSpPr>
            <a:spLocks noGrp="1"/>
          </p:cNvSpPr>
          <p:nvPr>
            <p:ph type="sldNum" sz="quarter" idx="12"/>
          </p:nvPr>
        </p:nvSpPr>
        <p:spPr/>
        <p:txBody>
          <a:bodyPr/>
          <a:lstStyle/>
          <a:p>
            <a:fld id="{1621B6DD-29C1-4FEA-923F-71EA1347694C}" type="slidenum">
              <a:rPr lang="en-US" smtClean="0"/>
              <a:t>‹#›</a:t>
            </a:fld>
            <a:endParaRPr lang="en-US" dirty="0"/>
          </a:p>
        </p:txBody>
      </p:sp>
    </p:spTree>
    <p:extLst>
      <p:ext uri="{BB962C8B-B14F-4D97-AF65-F5344CB8AC3E}">
        <p14:creationId xmlns:p14="http://schemas.microsoft.com/office/powerpoint/2010/main" val="1360492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DB82B9C-D65E-4F64-95C3-B10F3B00F0D9}" type="datetime2">
              <a:rPr lang="en-US" smtClean="0"/>
              <a:t>Monday, March 20, 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1621B6DD-29C1-4FEA-923F-71EA1347694C}" type="slidenum">
              <a:rPr lang="en-US" smtClean="0"/>
              <a:t>‹#›</a:t>
            </a:fld>
            <a:endParaRPr lang="en-US" dirty="0"/>
          </a:p>
        </p:txBody>
      </p:sp>
    </p:spTree>
    <p:extLst>
      <p:ext uri="{BB962C8B-B14F-4D97-AF65-F5344CB8AC3E}">
        <p14:creationId xmlns:p14="http://schemas.microsoft.com/office/powerpoint/2010/main" val="3481210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7F5FDCC-6AAC-4A08-B9E0-3793AB5E64C3}" type="datetime2">
              <a:rPr lang="en-US" smtClean="0"/>
              <a:t>Monday, March 20, 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Sample Footer Text</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621B6DD-29C1-4FEA-923F-71EA1347694C}" type="slidenum">
              <a:rPr lang="en-US" smtClean="0"/>
              <a:t>‹#›</a:t>
            </a:fld>
            <a:endParaRPr lang="en-US" dirty="0"/>
          </a:p>
        </p:txBody>
      </p:sp>
    </p:spTree>
    <p:extLst>
      <p:ext uri="{BB962C8B-B14F-4D97-AF65-F5344CB8AC3E}">
        <p14:creationId xmlns:p14="http://schemas.microsoft.com/office/powerpoint/2010/main" val="2772449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DEA2CF1-0EB2-4673-802D-3371233E4A77}" type="datetime2">
              <a:rPr lang="en-US" smtClean="0"/>
              <a:t>Monday, March 20, 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621B6DD-29C1-4FEA-923F-71EA1347694C}"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84959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jsatjournal.com/article/S0740-5472(22)00206-9/fulltex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doi.org/10.3390/ijerph19010469"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nccc.ucsf.edu/"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www.indiancountryecho.org/resources/substance-use-data-among-american-indian-alaska-natives-february-21-2023/" TargetMode="External"/><Relationship Id="rId7" Type="http://schemas.openxmlformats.org/officeDocument/2006/relationships/hyperlink" Target="http://eguideline.guidelinecentral.com/i/1224390-national-practice-guideline-for-the-treatment-of-opioid-use-disorder-2020-update/5"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ihs.gov/sites/opioids/themes/responsive2017/display_objects/documents/opioidstewardshipwb.pdf" TargetMode="External"/><Relationship Id="rId5" Type="http://schemas.openxmlformats.org/officeDocument/2006/relationships/hyperlink" Target="https://www.ihs.gov/opioids/opioidresponse/techassistance/" TargetMode="External"/><Relationship Id="rId4" Type="http://schemas.openxmlformats.org/officeDocument/2006/relationships/hyperlink" Target="https://prescribetoprevent.org/wp2015/wp-content/uploads/naloxone-access.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www.indiancountryecho.org/resources/substance-use-data-among-american-indian-alaska-natives-february-21-2023/"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54085" y="4354457"/>
            <a:ext cx="10058400" cy="2064451"/>
          </a:xfrm>
        </p:spPr>
        <p:txBody>
          <a:bodyPr>
            <a:normAutofit lnSpcReduction="10000"/>
          </a:bodyPr>
          <a:lstStyle/>
          <a:p>
            <a:r>
              <a:rPr lang="en-US" sz="2000" dirty="0">
                <a:solidFill>
                  <a:schemeClr val="tx1"/>
                </a:solidFill>
              </a:rPr>
              <a:t>CAPT Ted hall, PharmD BCPP</a:t>
            </a:r>
          </a:p>
          <a:p>
            <a:r>
              <a:rPr lang="en-US" sz="2000" dirty="0">
                <a:solidFill>
                  <a:schemeClr val="tx1"/>
                </a:solidFill>
              </a:rPr>
              <a:t>IHS National HOPE Committee</a:t>
            </a:r>
          </a:p>
          <a:p>
            <a:r>
              <a:rPr lang="en-US" sz="2000" dirty="0" err="1">
                <a:solidFill>
                  <a:schemeClr val="tx1"/>
                </a:solidFill>
              </a:rPr>
              <a:t>CDr</a:t>
            </a:r>
            <a:r>
              <a:rPr lang="en-US" sz="2000" dirty="0">
                <a:solidFill>
                  <a:schemeClr val="tx1"/>
                </a:solidFill>
              </a:rPr>
              <a:t> Teresa Grund r.ph. NCPS. BCPS. BCPP.</a:t>
            </a:r>
          </a:p>
          <a:p>
            <a:r>
              <a:rPr lang="en-US" sz="2000" dirty="0">
                <a:solidFill>
                  <a:schemeClr val="tx1"/>
                </a:solidFill>
              </a:rPr>
              <a:t>IHS National HOPE Committee treatment </a:t>
            </a:r>
          </a:p>
          <a:p>
            <a:r>
              <a:rPr lang="en-US" sz="2000" dirty="0">
                <a:solidFill>
                  <a:schemeClr val="tx1"/>
                </a:solidFill>
              </a:rPr>
              <a:t>And recovery Co-chair</a:t>
            </a:r>
          </a:p>
          <a:p>
            <a:endParaRPr lang="en-US" sz="2000" dirty="0">
              <a:solidFill>
                <a:schemeClr val="tx1"/>
              </a:solidFill>
            </a:endParaRPr>
          </a:p>
          <a:p>
            <a:pPr>
              <a:spcAft>
                <a:spcPts val="1800"/>
              </a:spcAft>
            </a:pPr>
            <a:endParaRPr lang="en-US" sz="3000" cap="none" dirty="0">
              <a:solidFill>
                <a:schemeClr val="tx1"/>
              </a:solidFill>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254478" y="4455620"/>
            <a:ext cx="1750176" cy="1740801"/>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352097" y="4455620"/>
            <a:ext cx="1842403" cy="1764296"/>
          </a:xfrm>
          <a:prstGeom prst="rect">
            <a:avLst/>
          </a:prstGeom>
        </p:spPr>
      </p:pic>
      <p:sp>
        <p:nvSpPr>
          <p:cNvPr id="8" name="Title 1"/>
          <p:cNvSpPr>
            <a:spLocks noGrp="1"/>
          </p:cNvSpPr>
          <p:nvPr>
            <p:ph type="ctrTitle"/>
          </p:nvPr>
        </p:nvSpPr>
        <p:spPr>
          <a:xfrm>
            <a:off x="1134511" y="227424"/>
            <a:ext cx="10058400" cy="3564399"/>
          </a:xfrm>
        </p:spPr>
        <p:txBody>
          <a:bodyPr>
            <a:noAutofit/>
          </a:bodyPr>
          <a:lstStyle/>
          <a:p>
            <a:pPr algn="ctr"/>
            <a:r>
              <a:rPr lang="en-US" sz="3200" b="1" dirty="0"/>
              <a:t>A Call to Action: Embracing a New Era for Pharmacists in Substance Use Disorder Treatment and Recovery Services</a:t>
            </a:r>
            <a:br>
              <a:rPr lang="en-US" sz="3200" b="1" dirty="0"/>
            </a:br>
            <a:br>
              <a:rPr lang="en-US" sz="3200" b="1" dirty="0"/>
            </a:br>
            <a:r>
              <a:rPr lang="en-US" sz="3200" dirty="0"/>
              <a:t>N</a:t>
            </a:r>
            <a:r>
              <a:rPr lang="en-US" sz="2800" dirty="0">
                <a:solidFill>
                  <a:schemeClr val="tx1"/>
                </a:solidFill>
              </a:rPr>
              <a:t>ational Committee on Heroin, Opioids, and Pain Efforts </a:t>
            </a:r>
            <a:br>
              <a:rPr lang="en-US" sz="2800" dirty="0">
                <a:solidFill>
                  <a:schemeClr val="tx1"/>
                </a:solidFill>
              </a:rPr>
            </a:br>
            <a:r>
              <a:rPr lang="en-US" sz="2800" dirty="0">
                <a:solidFill>
                  <a:schemeClr val="tx1"/>
                </a:solidFill>
              </a:rPr>
              <a:t>(HOPE Committee)</a:t>
            </a:r>
            <a:br>
              <a:rPr lang="en-US" sz="2800" dirty="0">
                <a:solidFill>
                  <a:schemeClr val="tx1"/>
                </a:solidFill>
              </a:rPr>
            </a:br>
            <a:endParaRPr lang="en-US" sz="2800" dirty="0">
              <a:solidFill>
                <a:schemeClr val="tx1"/>
              </a:solidFill>
            </a:endParaRPr>
          </a:p>
        </p:txBody>
      </p:sp>
      <p:sp>
        <p:nvSpPr>
          <p:cNvPr id="9" name="Slide Number Placeholder 1"/>
          <p:cNvSpPr>
            <a:spLocks noGrp="1"/>
          </p:cNvSpPr>
          <p:nvPr>
            <p:ph type="sldNum" sz="quarter" idx="12"/>
          </p:nvPr>
        </p:nvSpPr>
        <p:spPr>
          <a:xfrm>
            <a:off x="9900460" y="6459787"/>
            <a:ext cx="131202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B582AC-5695-48DB-B28C-201892CC33C9}"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3344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F8428-F2D9-4F46-8BE3-39A20D80DB74}"/>
              </a:ext>
            </a:extLst>
          </p:cNvPr>
          <p:cNvSpPr>
            <a:spLocks noGrp="1"/>
          </p:cNvSpPr>
          <p:nvPr>
            <p:ph type="title"/>
          </p:nvPr>
        </p:nvSpPr>
        <p:spPr>
          <a:xfrm>
            <a:off x="1097280" y="286603"/>
            <a:ext cx="10058400" cy="1450757"/>
          </a:xfrm>
        </p:spPr>
        <p:txBody>
          <a:bodyPr/>
          <a:lstStyle/>
          <a:p>
            <a:r>
              <a:rPr lang="en-US" dirty="0"/>
              <a:t>Provider Resiliency</a:t>
            </a:r>
          </a:p>
        </p:txBody>
      </p:sp>
      <p:sp>
        <p:nvSpPr>
          <p:cNvPr id="3" name="Content Placeholder 2">
            <a:extLst>
              <a:ext uri="{FF2B5EF4-FFF2-40B4-BE49-F238E27FC236}">
                <a16:creationId xmlns:a16="http://schemas.microsoft.com/office/drawing/2014/main" id="{749AF24F-A805-40D7-AD9F-7EC4B378B011}"/>
              </a:ext>
            </a:extLst>
          </p:cNvPr>
          <p:cNvSpPr>
            <a:spLocks noGrp="1"/>
          </p:cNvSpPr>
          <p:nvPr>
            <p:ph idx="1"/>
          </p:nvPr>
        </p:nvSpPr>
        <p:spPr>
          <a:xfrm>
            <a:off x="1097280" y="1737360"/>
            <a:ext cx="10058400" cy="4490720"/>
          </a:xfrm>
        </p:spPr>
        <p:txBody>
          <a:bodyPr>
            <a:normAutofit fontScale="85000" lnSpcReduction="20000"/>
          </a:bodyPr>
          <a:lstStyle/>
          <a:p>
            <a:pPr>
              <a:buFont typeface="Arial" panose="020B0604020202020204" pitchFamily="34" charset="0"/>
              <a:buChar char="•"/>
            </a:pPr>
            <a:r>
              <a:rPr lang="en-US" sz="2400" i="1" u="sng" dirty="0"/>
              <a:t>Aim</a:t>
            </a:r>
            <a:r>
              <a:rPr lang="en-US" sz="2400" i="1" dirty="0"/>
              <a:t>: </a:t>
            </a:r>
            <a:r>
              <a:rPr lang="en-US" sz="2400" dirty="0"/>
              <a:t>In this qualitative study, we aimed to identify factors associated with burnout and, conversely, resilience among multidisciplinary providers working on Addiction Consultation Services (ACS). </a:t>
            </a:r>
            <a:endParaRPr lang="en-US" sz="2400" i="1" dirty="0"/>
          </a:p>
          <a:p>
            <a:pPr>
              <a:buFont typeface="Arial" panose="020B0604020202020204" pitchFamily="34" charset="0"/>
              <a:buChar char="•"/>
            </a:pPr>
            <a:r>
              <a:rPr lang="en-US" sz="2400" i="1" u="sng" dirty="0"/>
              <a:t>Methods</a:t>
            </a:r>
            <a:r>
              <a:rPr lang="en-US" sz="2400" i="1" dirty="0"/>
              <a:t>: </a:t>
            </a:r>
            <a:r>
              <a:rPr lang="en-US" sz="2400" dirty="0"/>
              <a:t>We completed 26 semi-structured interviews with clinicians working on ACS, including physicians, social workers, and advanced practice providers. </a:t>
            </a:r>
          </a:p>
          <a:p>
            <a:pPr>
              <a:buFont typeface="Arial" panose="020B0604020202020204" pitchFamily="34" charset="0"/>
              <a:buChar char="•"/>
            </a:pPr>
            <a:r>
              <a:rPr lang="en-US" sz="2400" i="1" u="sng" dirty="0"/>
              <a:t>Results</a:t>
            </a:r>
            <a:r>
              <a:rPr lang="en-US" sz="2400" dirty="0"/>
              <a:t>: Providers described factors contributing to burnout and strategies for promoting resilience, and three main themes arose: </a:t>
            </a:r>
          </a:p>
          <a:p>
            <a:pPr lvl="1">
              <a:buFont typeface="Arial" panose="020B0604020202020204" pitchFamily="34" charset="0"/>
              <a:buChar char="•"/>
            </a:pPr>
            <a:r>
              <a:rPr lang="en-US" sz="2000" dirty="0"/>
              <a:t>(1) </a:t>
            </a:r>
            <a:r>
              <a:rPr lang="en-US" sz="2000" b="1" i="1" dirty="0">
                <a:solidFill>
                  <a:srgbClr val="FF0000"/>
                </a:solidFill>
              </a:rPr>
              <a:t>Systemic barriers </a:t>
            </a:r>
            <a:r>
              <a:rPr lang="en-US" sz="2000" dirty="0"/>
              <a:t>contributed to provider </a:t>
            </a:r>
            <a:r>
              <a:rPr lang="en-US" sz="2000" b="1" i="1" dirty="0">
                <a:solidFill>
                  <a:srgbClr val="FF0000"/>
                </a:solidFill>
              </a:rPr>
              <a:t>burnout</a:t>
            </a:r>
            <a:r>
              <a:rPr lang="en-US" sz="2000" dirty="0"/>
              <a:t>, (2) </a:t>
            </a:r>
            <a:r>
              <a:rPr lang="en-US" sz="2000" i="1" dirty="0"/>
              <a:t>Engaging in </a:t>
            </a:r>
            <a:r>
              <a:rPr lang="en-US" sz="2000" b="1" i="1" dirty="0">
                <a:solidFill>
                  <a:srgbClr val="00B050"/>
                </a:solidFill>
              </a:rPr>
              <a:t>meaningful work </a:t>
            </a:r>
            <a:r>
              <a:rPr lang="en-US" sz="2000" i="1" dirty="0"/>
              <a:t>increased </a:t>
            </a:r>
            <a:r>
              <a:rPr lang="en-US" sz="2000" b="1" i="1" dirty="0">
                <a:solidFill>
                  <a:srgbClr val="00B050"/>
                </a:solidFill>
              </a:rPr>
              <a:t>resilience</a:t>
            </a:r>
            <a:r>
              <a:rPr lang="en-US" sz="2000" dirty="0"/>
              <a:t>, and (3) </a:t>
            </a:r>
            <a:r>
              <a:rPr lang="en-US" sz="2000" b="1" i="1" u="sng" dirty="0">
                <a:solidFill>
                  <a:srgbClr val="00B0F0"/>
                </a:solidFill>
              </a:rPr>
              <a:t>Team dynamics </a:t>
            </a:r>
            <a:r>
              <a:rPr lang="en-US" sz="2000" i="1" dirty="0"/>
              <a:t>influenced perceptions of </a:t>
            </a:r>
            <a:r>
              <a:rPr lang="en-US" sz="2000" i="1" dirty="0">
                <a:solidFill>
                  <a:srgbClr val="FF0000"/>
                </a:solidFill>
              </a:rPr>
              <a:t>burnout</a:t>
            </a:r>
            <a:r>
              <a:rPr lang="en-US" sz="2000" i="1" dirty="0"/>
              <a:t> and </a:t>
            </a:r>
            <a:r>
              <a:rPr lang="en-US" sz="2000" i="1" dirty="0">
                <a:solidFill>
                  <a:srgbClr val="00B050"/>
                </a:solidFill>
              </a:rPr>
              <a:t>resilience</a:t>
            </a:r>
            <a:r>
              <a:rPr lang="en-US" sz="2000" i="1" dirty="0"/>
              <a:t>. </a:t>
            </a:r>
          </a:p>
          <a:p>
            <a:pPr>
              <a:buFont typeface="Arial" panose="020B0604020202020204" pitchFamily="34" charset="0"/>
              <a:buChar char="•"/>
            </a:pPr>
            <a:r>
              <a:rPr lang="en-US" sz="2400" i="1" dirty="0"/>
              <a:t>Conclusion</a:t>
            </a:r>
            <a:r>
              <a:rPr lang="en-US" sz="2400" dirty="0"/>
              <a:t>:  </a:t>
            </a:r>
            <a:r>
              <a:rPr lang="en-US" sz="2400" i="1" dirty="0"/>
              <a:t>Our results suggest that hospital-based </a:t>
            </a:r>
            <a:r>
              <a:rPr lang="en-US" sz="2400" i="1" u="sng" dirty="0"/>
              <a:t>addiction medicine work is intrinsically rewarding for many providers and that engaging with other addiction providers to debrief challenging encounters or engage in advocacy work can be protective against burnout</a:t>
            </a:r>
            <a:r>
              <a:rPr lang="en-US" sz="2400" i="1" dirty="0"/>
              <a:t>. However, </a:t>
            </a:r>
            <a:r>
              <a:rPr lang="en-US" sz="2400" i="1" u="sng" dirty="0"/>
              <a:t>administrative and systemic factors are frequent sources of frustration</a:t>
            </a:r>
            <a:r>
              <a:rPr lang="en-US" sz="2400" i="1" dirty="0"/>
              <a:t> for providers of ACS. </a:t>
            </a:r>
            <a:r>
              <a:rPr lang="en-US" sz="2400" b="1" i="1" dirty="0">
                <a:solidFill>
                  <a:srgbClr val="00B050"/>
                </a:solidFill>
              </a:rPr>
              <a:t>Structured debriefings may help to mitigate burnout</a:t>
            </a:r>
            <a:r>
              <a:rPr lang="en-US" sz="2400" i="1" dirty="0"/>
              <a:t>. Furthermore, </a:t>
            </a:r>
            <a:r>
              <a:rPr lang="en-US" sz="2400" b="1" i="1" dirty="0">
                <a:solidFill>
                  <a:srgbClr val="00B050"/>
                </a:solidFill>
              </a:rPr>
              <a:t>training to enhance providers' ability to engage effectively in advocacy work </a:t>
            </a:r>
            <a:r>
              <a:rPr lang="en-US" sz="2400" i="1" dirty="0"/>
              <a:t>within and between hospital systems has the potential to promote resilience and protect against burnout among ACS providers. </a:t>
            </a:r>
          </a:p>
          <a:p>
            <a:pPr>
              <a:buFont typeface="Arial" panose="020B0604020202020204" pitchFamily="34" charset="0"/>
              <a:buChar char="•"/>
            </a:pPr>
            <a:endParaRPr lang="en-US" sz="2000" dirty="0"/>
          </a:p>
        </p:txBody>
      </p:sp>
      <p:sp>
        <p:nvSpPr>
          <p:cNvPr id="4" name="TextBox 3">
            <a:extLst>
              <a:ext uri="{FF2B5EF4-FFF2-40B4-BE49-F238E27FC236}">
                <a16:creationId xmlns:a16="http://schemas.microsoft.com/office/drawing/2014/main" id="{5895A8E8-CB1F-44DB-ADE5-96B7D321B270}"/>
              </a:ext>
            </a:extLst>
          </p:cNvPr>
          <p:cNvSpPr txBox="1"/>
          <p:nvPr/>
        </p:nvSpPr>
        <p:spPr>
          <a:xfrm>
            <a:off x="1036320" y="5894586"/>
            <a:ext cx="10728960" cy="461665"/>
          </a:xfrm>
          <a:prstGeom prst="rect">
            <a:avLst/>
          </a:prstGeom>
          <a:noFill/>
        </p:spPr>
        <p:txBody>
          <a:bodyPr wrap="square" rtlCol="0">
            <a:spAutoFit/>
          </a:bodyPr>
          <a:lstStyle/>
          <a:p>
            <a:r>
              <a:rPr lang="en-US" sz="1200" dirty="0" err="1"/>
              <a:t>Bredenberg</a:t>
            </a:r>
            <a:r>
              <a:rPr lang="en-US" sz="1200" dirty="0"/>
              <a:t>, Erin, et. al. “Identifying factors that contribute to burnout and resiliency among hospital-based addiction medicine providers: A qualitative study”. Journal of Substance Abuse Treatment. Vol. 144, 108924 (January 2023) Accessed 03/15/2023 at </a:t>
            </a:r>
            <a:r>
              <a:rPr lang="en-US" sz="1200" dirty="0">
                <a:hlinkClick r:id="rId3"/>
              </a:rPr>
              <a:t>https://www.jsatjournal.com/article/S0740-5472(22)00206-9/fulltext</a:t>
            </a:r>
            <a:r>
              <a:rPr lang="en-US" sz="1200" dirty="0"/>
              <a:t> </a:t>
            </a:r>
          </a:p>
        </p:txBody>
      </p:sp>
    </p:spTree>
    <p:extLst>
      <p:ext uri="{BB962C8B-B14F-4D97-AF65-F5344CB8AC3E}">
        <p14:creationId xmlns:p14="http://schemas.microsoft.com/office/powerpoint/2010/main" val="78302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EB8B5-0164-4A39-913A-86A888FE9980}"/>
              </a:ext>
            </a:extLst>
          </p:cNvPr>
          <p:cNvSpPr>
            <a:spLocks noGrp="1"/>
          </p:cNvSpPr>
          <p:nvPr>
            <p:ph type="title"/>
          </p:nvPr>
        </p:nvSpPr>
        <p:spPr/>
        <p:txBody>
          <a:bodyPr/>
          <a:lstStyle/>
          <a:p>
            <a:r>
              <a:rPr lang="en-US" dirty="0"/>
              <a:t>Provider Resiliency </a:t>
            </a:r>
          </a:p>
        </p:txBody>
      </p:sp>
      <p:sp>
        <p:nvSpPr>
          <p:cNvPr id="3" name="Content Placeholder 2">
            <a:extLst>
              <a:ext uri="{FF2B5EF4-FFF2-40B4-BE49-F238E27FC236}">
                <a16:creationId xmlns:a16="http://schemas.microsoft.com/office/drawing/2014/main" id="{27F0E081-2A34-4EC6-B2D2-239AEDE500E0}"/>
              </a:ext>
            </a:extLst>
          </p:cNvPr>
          <p:cNvSpPr>
            <a:spLocks noGrp="1"/>
          </p:cNvSpPr>
          <p:nvPr>
            <p:ph sz="half" idx="1"/>
          </p:nvPr>
        </p:nvSpPr>
        <p:spPr>
          <a:xfrm>
            <a:off x="284480" y="1845734"/>
            <a:ext cx="6349999" cy="4023360"/>
          </a:xfrm>
        </p:spPr>
        <p:txBody>
          <a:bodyPr>
            <a:normAutofit fontScale="92500" lnSpcReduction="10000"/>
          </a:bodyPr>
          <a:lstStyle/>
          <a:p>
            <a:pPr algn="ctr">
              <a:buFont typeface="Arial" panose="020B0604020202020204" pitchFamily="34" charset="0"/>
              <a:buChar char="•"/>
            </a:pPr>
            <a:r>
              <a:rPr lang="en-US" dirty="0"/>
              <a:t> Six Themes: </a:t>
            </a:r>
          </a:p>
          <a:p>
            <a:pPr lvl="1">
              <a:buFont typeface="Arial" panose="020B0604020202020204" pitchFamily="34" charset="0"/>
              <a:buChar char="•"/>
            </a:pPr>
            <a:r>
              <a:rPr lang="en-US" dirty="0"/>
              <a:t>1. Tenacity</a:t>
            </a:r>
          </a:p>
          <a:p>
            <a:pPr lvl="2">
              <a:buFont typeface="Arial" panose="020B0604020202020204" pitchFamily="34" charset="0"/>
              <a:buChar char="•"/>
            </a:pPr>
            <a:r>
              <a:rPr lang="en-US" sz="1700" dirty="0"/>
              <a:t>Aspiration and Commitment</a:t>
            </a:r>
          </a:p>
          <a:p>
            <a:pPr lvl="1">
              <a:buFont typeface="Arial" panose="020B0604020202020204" pitchFamily="34" charset="0"/>
              <a:buChar char="•"/>
            </a:pPr>
            <a:r>
              <a:rPr lang="en-US" dirty="0"/>
              <a:t>2. Resources</a:t>
            </a:r>
          </a:p>
          <a:p>
            <a:pPr lvl="2">
              <a:buFont typeface="Arial" panose="020B0604020202020204" pitchFamily="34" charset="0"/>
              <a:buChar char="•"/>
            </a:pPr>
            <a:r>
              <a:rPr lang="en-US" sz="1700" dirty="0"/>
              <a:t>Support, Teamwork, and Institutional Culture</a:t>
            </a:r>
          </a:p>
          <a:p>
            <a:pPr lvl="1">
              <a:buFont typeface="Arial" panose="020B0604020202020204" pitchFamily="34" charset="0"/>
              <a:buChar char="•"/>
            </a:pPr>
            <a:r>
              <a:rPr lang="en-US" dirty="0"/>
              <a:t>3. Control</a:t>
            </a:r>
          </a:p>
          <a:p>
            <a:pPr lvl="2">
              <a:buFont typeface="Arial" panose="020B0604020202020204" pitchFamily="34" charset="0"/>
              <a:buChar char="•"/>
            </a:pPr>
            <a:r>
              <a:rPr lang="en-US" sz="1700" dirty="0"/>
              <a:t>Professional Boundaries, Acknowledging One’s Own Limitations, and Work-Life Balance</a:t>
            </a:r>
          </a:p>
          <a:p>
            <a:pPr lvl="1">
              <a:buFont typeface="Arial" panose="020B0604020202020204" pitchFamily="34" charset="0"/>
              <a:buChar char="•"/>
            </a:pPr>
            <a:r>
              <a:rPr lang="en-US" dirty="0"/>
              <a:t>4. Adaptive Coping</a:t>
            </a:r>
          </a:p>
          <a:p>
            <a:pPr lvl="2">
              <a:buFont typeface="Arial" panose="020B0604020202020204" pitchFamily="34" charset="0"/>
              <a:buChar char="•"/>
            </a:pPr>
            <a:endParaRPr lang="en-US" dirty="0"/>
          </a:p>
          <a:p>
            <a:pPr lvl="1">
              <a:buFont typeface="Arial" panose="020B0604020202020204" pitchFamily="34" charset="0"/>
              <a:buChar char="•"/>
            </a:pPr>
            <a:r>
              <a:rPr lang="en-US" dirty="0"/>
              <a:t>5. Reflective Ability</a:t>
            </a:r>
          </a:p>
          <a:p>
            <a:pPr marL="201168" lvl="1" indent="0">
              <a:buNone/>
            </a:pPr>
            <a:endParaRPr lang="en-US" dirty="0"/>
          </a:p>
          <a:p>
            <a:pPr lvl="1">
              <a:buFont typeface="Arial" panose="020B0604020202020204" pitchFamily="34" charset="0"/>
              <a:buChar char="•"/>
            </a:pPr>
            <a:r>
              <a:rPr lang="en-US" dirty="0"/>
              <a:t>6. Growth</a:t>
            </a:r>
          </a:p>
          <a:p>
            <a:pPr>
              <a:buFont typeface="Arial" panose="020B0604020202020204" pitchFamily="34" charset="0"/>
              <a:buChar char="•"/>
            </a:pPr>
            <a:endParaRPr lang="en-US" dirty="0"/>
          </a:p>
        </p:txBody>
      </p:sp>
      <p:pic>
        <p:nvPicPr>
          <p:cNvPr id="7" name="Picture 2" descr="https://www.ncbi.nlm.nih.gov/pmc/articles/instance/8744634/bin/ijerph-19-00469-g002.jpg">
            <a:extLst>
              <a:ext uri="{FF2B5EF4-FFF2-40B4-BE49-F238E27FC236}">
                <a16:creationId xmlns:a16="http://schemas.microsoft.com/office/drawing/2014/main" id="{A70033B0-2CB2-4028-B086-EAA7816B4C5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797367" y="1845734"/>
            <a:ext cx="5235788" cy="402336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A00D1F1-7BD4-4D6B-9A29-35B62A6E640B}"/>
              </a:ext>
            </a:extLst>
          </p:cNvPr>
          <p:cNvSpPr txBox="1"/>
          <p:nvPr/>
        </p:nvSpPr>
        <p:spPr>
          <a:xfrm>
            <a:off x="284480" y="5870303"/>
            <a:ext cx="11399520" cy="523220"/>
          </a:xfrm>
          <a:prstGeom prst="rect">
            <a:avLst/>
          </a:prstGeom>
          <a:noFill/>
        </p:spPr>
        <p:txBody>
          <a:bodyPr wrap="square" rtlCol="0">
            <a:spAutoFit/>
          </a:bodyPr>
          <a:lstStyle/>
          <a:p>
            <a:r>
              <a:rPr lang="en-US" sz="1400" dirty="0" err="1"/>
              <a:t>Roslan</a:t>
            </a:r>
            <a:r>
              <a:rPr lang="en-US" sz="1400" dirty="0"/>
              <a:t>, N.S.; </a:t>
            </a:r>
            <a:r>
              <a:rPr lang="en-US" sz="1400" dirty="0" err="1"/>
              <a:t>Yusoff</a:t>
            </a:r>
            <a:r>
              <a:rPr lang="en-US" sz="1400" dirty="0"/>
              <a:t>, M.S.B.; </a:t>
            </a:r>
            <a:r>
              <a:rPr lang="de-DE" sz="1400" dirty="0"/>
              <a:t>Morgan, K.; Ab Razak, A.; Ahmad </a:t>
            </a:r>
            <a:r>
              <a:rPr lang="en-US" sz="1400" dirty="0" err="1"/>
              <a:t>Shauki</a:t>
            </a:r>
            <a:r>
              <a:rPr lang="en-US" sz="1400" dirty="0"/>
              <a:t>, N.I. “What Are the Common Themes of Physician Resilience? A Meta-Synthesis of Qualitative Studies.” Int. J. Environ. Res. Public Health </a:t>
            </a:r>
            <a:r>
              <a:rPr lang="en-US" sz="1400" b="1" dirty="0"/>
              <a:t>2022</a:t>
            </a:r>
            <a:r>
              <a:rPr lang="en-US" sz="1400" dirty="0"/>
              <a:t>,19, 469. </a:t>
            </a:r>
            <a:r>
              <a:rPr lang="en-US" sz="1400" dirty="0">
                <a:hlinkClick r:id="rId4"/>
              </a:rPr>
              <a:t>https://doi.org/10.3390/ijerph19010469</a:t>
            </a:r>
            <a:r>
              <a:rPr lang="en-US" sz="1400" dirty="0"/>
              <a:t> </a:t>
            </a:r>
          </a:p>
        </p:txBody>
      </p:sp>
    </p:spTree>
    <p:extLst>
      <p:ext uri="{BB962C8B-B14F-4D97-AF65-F5344CB8AC3E}">
        <p14:creationId xmlns:p14="http://schemas.microsoft.com/office/powerpoint/2010/main" val="469616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FC96E-A8FD-4B6C-8C59-FE36B231BB3E}"/>
              </a:ext>
            </a:extLst>
          </p:cNvPr>
          <p:cNvSpPr>
            <a:spLocks noGrp="1"/>
          </p:cNvSpPr>
          <p:nvPr>
            <p:ph type="title"/>
          </p:nvPr>
        </p:nvSpPr>
        <p:spPr/>
        <p:txBody>
          <a:bodyPr/>
          <a:lstStyle/>
          <a:p>
            <a:pPr algn="ctr"/>
            <a:r>
              <a:rPr lang="en-US" dirty="0"/>
              <a:t>Resources</a:t>
            </a:r>
          </a:p>
        </p:txBody>
      </p:sp>
      <p:pic>
        <p:nvPicPr>
          <p:cNvPr id="4" name="Picture 3">
            <a:extLst>
              <a:ext uri="{FF2B5EF4-FFF2-40B4-BE49-F238E27FC236}">
                <a16:creationId xmlns:a16="http://schemas.microsoft.com/office/drawing/2014/main" id="{B131D801-E02D-4B41-89E5-5E32B2778F9D}"/>
              </a:ext>
            </a:extLst>
          </p:cNvPr>
          <p:cNvPicPr>
            <a:picLocks noChangeAspect="1"/>
          </p:cNvPicPr>
          <p:nvPr/>
        </p:nvPicPr>
        <p:blipFill>
          <a:blip r:embed="rId3"/>
          <a:stretch>
            <a:fillRect/>
          </a:stretch>
        </p:blipFill>
        <p:spPr>
          <a:xfrm>
            <a:off x="3456203" y="1862488"/>
            <a:ext cx="5279594" cy="4442059"/>
          </a:xfrm>
          <a:prstGeom prst="rect">
            <a:avLst/>
          </a:prstGeom>
        </p:spPr>
      </p:pic>
    </p:spTree>
    <p:extLst>
      <p:ext uri="{BB962C8B-B14F-4D97-AF65-F5344CB8AC3E}">
        <p14:creationId xmlns:p14="http://schemas.microsoft.com/office/powerpoint/2010/main" val="307515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873375"/>
            <a:ext cx="12039600" cy="1222375"/>
          </a:xfrm>
        </p:spPr>
        <p:txBody>
          <a:bodyPr>
            <a:noAutofit/>
          </a:bodyPr>
          <a:lstStyle/>
          <a:p>
            <a:pPr marL="0" indent="0">
              <a:lnSpc>
                <a:spcPct val="119000"/>
              </a:lnSpc>
              <a:spcBef>
                <a:spcPts val="0"/>
              </a:spcBef>
              <a:spcAft>
                <a:spcPts val="600"/>
              </a:spcAft>
              <a:buNone/>
            </a:pPr>
            <a:r>
              <a:rPr lang="en-US" sz="1800" kern="1400" dirty="0">
                <a:solidFill>
                  <a:srgbClr val="000000"/>
                </a:solidFill>
                <a:latin typeface="Calibri" panose="020F0502020204030204" pitchFamily="34" charset="0"/>
              </a:rPr>
              <a:t>Free, confidential, on-demand tele-consultation service for IHS/Tribal/Urban Indian clinicians seeking expert recommendations on evaluation and management of opioid, alcohol, and other substance use.   </a:t>
            </a:r>
          </a:p>
          <a:p>
            <a:pPr marL="0" indent="0" algn="ctr">
              <a:lnSpc>
                <a:spcPct val="119000"/>
              </a:lnSpc>
              <a:spcBef>
                <a:spcPts val="0"/>
              </a:spcBef>
              <a:spcAft>
                <a:spcPts val="600"/>
              </a:spcAft>
              <a:buNone/>
            </a:pPr>
            <a:r>
              <a:rPr lang="en-US" sz="1800" b="1" i="1" kern="1400" dirty="0">
                <a:solidFill>
                  <a:srgbClr val="9E1C1F"/>
                </a:solidFill>
                <a:latin typeface="Calibri" panose="020F0502020204030204" pitchFamily="34" charset="0"/>
              </a:rPr>
              <a:t>We welcome calls from all healthcare providers in IHS, tribal, and urban facilities. </a:t>
            </a:r>
            <a:endParaRPr lang="en-US" sz="1800" kern="1400" dirty="0">
              <a:solidFill>
                <a:srgbClr val="000000"/>
              </a:solidFill>
              <a:latin typeface="Calibri" panose="020F0502020204030204" pitchFamily="34" charset="0"/>
            </a:endParaRPr>
          </a:p>
          <a:p>
            <a:pPr marL="0" indent="0">
              <a:lnSpc>
                <a:spcPct val="119000"/>
              </a:lnSpc>
              <a:spcBef>
                <a:spcPts val="0"/>
              </a:spcBef>
              <a:spcAft>
                <a:spcPts val="600"/>
              </a:spcAft>
            </a:pPr>
            <a:endParaRPr lang="en-US" sz="1800" kern="1400" dirty="0">
              <a:solidFill>
                <a:srgbClr val="000000"/>
              </a:solidFill>
              <a:latin typeface="Calibri" panose="020F0502020204030204" pitchFamily="34" charset="0"/>
            </a:endParaRPr>
          </a:p>
        </p:txBody>
      </p:sp>
      <p:sp>
        <p:nvSpPr>
          <p:cNvPr id="2" name="Title 1"/>
          <p:cNvSpPr>
            <a:spLocks noGrp="1"/>
          </p:cNvSpPr>
          <p:nvPr>
            <p:ph type="title" idx="4294967295"/>
          </p:nvPr>
        </p:nvSpPr>
        <p:spPr>
          <a:xfrm>
            <a:off x="0" y="361950"/>
            <a:ext cx="12039600" cy="2060575"/>
          </a:xfrm>
        </p:spPr>
        <p:txBody>
          <a:bodyPr>
            <a:noAutofit/>
          </a:bodyPr>
          <a:lstStyle/>
          <a:p>
            <a:pPr marL="0" marR="0" indent="0" algn="ctr">
              <a:spcBef>
                <a:spcPts val="0"/>
              </a:spcBef>
              <a:spcAft>
                <a:spcPts val="0"/>
              </a:spcAft>
            </a:pPr>
            <a:r>
              <a:rPr lang="en-US" sz="2000" b="1" dirty="0"/>
              <a:t>CLINICIAN-TO-CLINICIAN</a:t>
            </a:r>
            <a:br>
              <a:rPr lang="en-US" sz="2000" b="1" dirty="0"/>
            </a:br>
            <a:r>
              <a:rPr lang="en-US" sz="2800" b="1" kern="1400" cap="small" dirty="0">
                <a:ln>
                  <a:noFill/>
                </a:ln>
                <a:solidFill>
                  <a:srgbClr val="9E1C1F"/>
                </a:solidFill>
                <a:effectLst/>
                <a:latin typeface="Calibri" panose="020F0502020204030204" pitchFamily="34" charset="0"/>
              </a:rPr>
              <a:t>SUBSTANCE USE WARMLINE</a:t>
            </a:r>
            <a:br>
              <a:rPr lang="en-US" sz="2800" b="1" dirty="0"/>
            </a:br>
            <a:r>
              <a:rPr lang="en-US" sz="2800" b="1" dirty="0"/>
              <a:t>(855) 300-3595</a:t>
            </a:r>
            <a:br>
              <a:rPr lang="en-US" sz="2000" dirty="0"/>
            </a:br>
            <a:r>
              <a:rPr lang="en-US" sz="1800" b="1" kern="1400" dirty="0">
                <a:ln>
                  <a:noFill/>
                </a:ln>
                <a:solidFill>
                  <a:srgbClr val="9E1C1F"/>
                </a:solidFill>
                <a:effectLst/>
                <a:latin typeface="Calibri" panose="020F0502020204030204" pitchFamily="34" charset="0"/>
              </a:rPr>
              <a:t>6am - 5pm PST (Mon-Fri)</a:t>
            </a:r>
            <a:br>
              <a:rPr lang="en-US" sz="1800" kern="1400" dirty="0">
                <a:ln>
                  <a:noFill/>
                </a:ln>
                <a:solidFill>
                  <a:srgbClr val="000000"/>
                </a:solidFill>
                <a:effectLst/>
                <a:latin typeface="Calibri" panose="020F0502020204030204" pitchFamily="34" charset="0"/>
              </a:rPr>
            </a:br>
            <a:r>
              <a:rPr lang="en-US" sz="1800" kern="1400" dirty="0">
                <a:ln>
                  <a:noFill/>
                </a:ln>
                <a:solidFill>
                  <a:srgbClr val="000000"/>
                </a:solidFill>
                <a:effectLst/>
                <a:latin typeface="Calibri" panose="020F0502020204030204" pitchFamily="34" charset="0"/>
              </a:rPr>
              <a:t> </a:t>
            </a:r>
            <a:r>
              <a:rPr lang="en-US" sz="1800" dirty="0"/>
              <a:t>or submit cases online at </a:t>
            </a:r>
            <a:r>
              <a:rPr lang="en-US" sz="1800" dirty="0">
                <a:hlinkClick r:id="rId3"/>
              </a:rPr>
              <a:t>nccc.ucsf.edu</a:t>
            </a:r>
            <a:br>
              <a:rPr lang="en-US" sz="1800" dirty="0"/>
            </a:br>
            <a:endParaRPr lang="en-US" sz="1800" dirty="0"/>
          </a:p>
        </p:txBody>
      </p:sp>
      <p:sp>
        <p:nvSpPr>
          <p:cNvPr id="4" name="TextBox 3"/>
          <p:cNvSpPr txBox="1"/>
          <p:nvPr/>
        </p:nvSpPr>
        <p:spPr>
          <a:xfrm>
            <a:off x="3031548" y="6376971"/>
            <a:ext cx="9084252" cy="481029"/>
          </a:xfrm>
          <a:prstGeom prst="rect">
            <a:avLst/>
          </a:prstGeom>
          <a:noFill/>
        </p:spPr>
        <p:txBody>
          <a:bodyPr wrap="square" rtlCol="0">
            <a:spAutoFit/>
          </a:bodyPr>
          <a:lstStyle/>
          <a:p>
            <a:pPr>
              <a:lnSpc>
                <a:spcPct val="119000"/>
              </a:lnSpc>
              <a:spcBef>
                <a:spcPts val="0"/>
              </a:spcBef>
              <a:spcAft>
                <a:spcPts val="600"/>
              </a:spcAft>
            </a:pPr>
            <a:r>
              <a:rPr lang="en-US" sz="1100" i="1" dirty="0">
                <a:solidFill>
                  <a:srgbClr val="595959"/>
                </a:solidFill>
                <a:latin typeface="Helvetica Light"/>
              </a:rPr>
              <a:t>This National Clinician Consultation Center program is supported by the Health Resources and Services Administration (HRSA) of the U.S. Department of Health and Human Services (HHS) as part of an award totaling $2,633,756 with 0% financed with non-governmental sources.</a:t>
            </a:r>
            <a:endParaRPr lang="en-US" sz="1100" i="1" kern="1400" dirty="0">
              <a:solidFill>
                <a:srgbClr val="000000"/>
              </a:solidFill>
              <a:latin typeface="Calibri" panose="020F0502020204030204" pitchFamily="34" charset="0"/>
            </a:endParaRPr>
          </a:p>
        </p:txBody>
      </p:sp>
      <p:sp>
        <p:nvSpPr>
          <p:cNvPr id="7" name="Text Box 2">
            <a:extLst>
              <a:ext uri="{FF2B5EF4-FFF2-40B4-BE49-F238E27FC236}">
                <a16:creationId xmlns:a16="http://schemas.microsoft.com/office/drawing/2014/main" id="{8139339D-0156-D0F7-D6C4-FD023CC82275}"/>
              </a:ext>
            </a:extLst>
          </p:cNvPr>
          <p:cNvSpPr txBox="1">
            <a:spLocks noChangeArrowheads="1"/>
          </p:cNvSpPr>
          <p:nvPr/>
        </p:nvSpPr>
        <p:spPr bwMode="auto">
          <a:xfrm>
            <a:off x="-4233" y="4125168"/>
            <a:ext cx="12164666" cy="379413"/>
          </a:xfrm>
          <a:prstGeom prst="rect">
            <a:avLst/>
          </a:prstGeom>
          <a:solidFill>
            <a:srgbClr val="FCAF1A"/>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algn="ctr"/>
            <a:r>
              <a:rPr lang="en-US" altLang="en-US" sz="2000" b="1">
                <a:solidFill>
                  <a:srgbClr val="000000"/>
                </a:solidFill>
                <a:latin typeface="Calibri" panose="020F0502020204030204" pitchFamily="34" charset="0"/>
              </a:rPr>
              <a:t>We can help:</a:t>
            </a:r>
            <a:endParaRPr lang="en-US" altLang="en-US" sz="1800">
              <a:latin typeface="Arial" panose="020B0604020202020204" pitchFamily="34" charset="0"/>
            </a:endParaRPr>
          </a:p>
        </p:txBody>
      </p:sp>
      <p:sp>
        <p:nvSpPr>
          <p:cNvPr id="8" name="Rectangle 3">
            <a:extLst>
              <a:ext uri="{FF2B5EF4-FFF2-40B4-BE49-F238E27FC236}">
                <a16:creationId xmlns:a16="http://schemas.microsoft.com/office/drawing/2014/main" id="{66352B99-DC90-954A-17A0-08145DA73495}"/>
              </a:ext>
            </a:extLst>
          </p:cNvPr>
          <p:cNvSpPr>
            <a:spLocks noChangeArrowheads="1"/>
          </p:cNvSpPr>
          <p:nvPr/>
        </p:nvSpPr>
        <p:spPr bwMode="auto">
          <a:xfrm>
            <a:off x="3889292" y="4508561"/>
            <a:ext cx="4321470" cy="969229"/>
          </a:xfrm>
          <a:prstGeom prst="rect">
            <a:avLst/>
          </a:prstGeom>
          <a:solidFill>
            <a:srgbClr val="71CDD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Rectangle 4">
            <a:extLst>
              <a:ext uri="{FF2B5EF4-FFF2-40B4-BE49-F238E27FC236}">
                <a16:creationId xmlns:a16="http://schemas.microsoft.com/office/drawing/2014/main" id="{13EA601E-5088-7620-7075-9A86F199480E}"/>
              </a:ext>
            </a:extLst>
          </p:cNvPr>
          <p:cNvSpPr>
            <a:spLocks noChangeArrowheads="1"/>
          </p:cNvSpPr>
          <p:nvPr/>
        </p:nvSpPr>
        <p:spPr bwMode="auto">
          <a:xfrm>
            <a:off x="-4233" y="4504580"/>
            <a:ext cx="3893525" cy="972421"/>
          </a:xfrm>
          <a:prstGeom prst="rect">
            <a:avLst/>
          </a:prstGeom>
          <a:solidFill>
            <a:srgbClr val="0000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ext Box 5">
            <a:extLst>
              <a:ext uri="{FF2B5EF4-FFF2-40B4-BE49-F238E27FC236}">
                <a16:creationId xmlns:a16="http://schemas.microsoft.com/office/drawing/2014/main" id="{810B012B-25C1-7E04-A97C-1A5E49416CC1}"/>
              </a:ext>
            </a:extLst>
          </p:cNvPr>
          <p:cNvSpPr txBox="1">
            <a:spLocks noChangeArrowheads="1"/>
          </p:cNvSpPr>
          <p:nvPr/>
        </p:nvSpPr>
        <p:spPr bwMode="auto">
          <a:xfrm>
            <a:off x="262622" y="4623189"/>
            <a:ext cx="3436016" cy="104294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a:r>
              <a:rPr lang="en-US" altLang="en-US" sz="1600" b="1" dirty="0">
                <a:solidFill>
                  <a:srgbClr val="71CDDC"/>
                </a:solidFill>
                <a:latin typeface="Calibri" panose="020F0502020204030204" pitchFamily="34" charset="0"/>
              </a:rPr>
              <a:t>Assess cases</a:t>
            </a:r>
            <a:endParaRPr lang="en-US" altLang="en-US" sz="1400" dirty="0">
              <a:solidFill>
                <a:srgbClr val="71CDDC"/>
              </a:solidFill>
              <a:latin typeface="Calibri" panose="020F0502020204030204" pitchFamily="34" charset="0"/>
            </a:endParaRPr>
          </a:p>
          <a:p>
            <a:pPr algn="ctr"/>
            <a:r>
              <a:rPr lang="en-US" altLang="en-US" sz="1400" dirty="0">
                <a:solidFill>
                  <a:srgbClr val="71CDDC"/>
                </a:solidFill>
                <a:latin typeface="Calibri" panose="020F0502020204030204" pitchFamily="34" charset="0"/>
              </a:rPr>
              <a:t>no matter how straightforward or complex—and help guide treatment planning.</a:t>
            </a:r>
            <a:endParaRPr lang="en-US" altLang="en-US" sz="1800" dirty="0">
              <a:latin typeface="Arial" panose="020B0604020202020204" pitchFamily="34" charset="0"/>
            </a:endParaRPr>
          </a:p>
        </p:txBody>
      </p:sp>
      <p:sp>
        <p:nvSpPr>
          <p:cNvPr id="11" name="Text Box 6">
            <a:extLst>
              <a:ext uri="{FF2B5EF4-FFF2-40B4-BE49-F238E27FC236}">
                <a16:creationId xmlns:a16="http://schemas.microsoft.com/office/drawing/2014/main" id="{DEC9E6C0-7B9A-8B88-E138-9DC86B9FDD77}"/>
              </a:ext>
            </a:extLst>
          </p:cNvPr>
          <p:cNvSpPr txBox="1">
            <a:spLocks noChangeArrowheads="1"/>
          </p:cNvSpPr>
          <p:nvPr/>
        </p:nvSpPr>
        <p:spPr bwMode="auto">
          <a:xfrm>
            <a:off x="3953947" y="4623189"/>
            <a:ext cx="4224179" cy="8169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a:r>
              <a:rPr lang="en-US" altLang="en-US" sz="1600" b="1" dirty="0">
                <a:solidFill>
                  <a:srgbClr val="000000"/>
                </a:solidFill>
                <a:latin typeface="Calibri" panose="020F0502020204030204" pitchFamily="34" charset="0"/>
              </a:rPr>
              <a:t>Build your capacity </a:t>
            </a:r>
          </a:p>
          <a:p>
            <a:pPr algn="ctr"/>
            <a:r>
              <a:rPr lang="en-US" altLang="en-US" sz="1400" dirty="0">
                <a:solidFill>
                  <a:srgbClr val="000000"/>
                </a:solidFill>
                <a:latin typeface="Calibri" panose="020F0502020204030204" pitchFamily="34" charset="0"/>
              </a:rPr>
              <a:t>to assist people with, or vulnerable to, use disorders and develop safer medication strategies.  </a:t>
            </a:r>
            <a:endParaRPr lang="en-US" altLang="en-US" sz="1800" dirty="0">
              <a:latin typeface="Arial" panose="020B0604020202020204" pitchFamily="34" charset="0"/>
            </a:endParaRPr>
          </a:p>
        </p:txBody>
      </p:sp>
      <p:sp>
        <p:nvSpPr>
          <p:cNvPr id="12" name="Rectangle 7">
            <a:extLst>
              <a:ext uri="{FF2B5EF4-FFF2-40B4-BE49-F238E27FC236}">
                <a16:creationId xmlns:a16="http://schemas.microsoft.com/office/drawing/2014/main" id="{881848A6-2628-E267-1170-AEC90706A311}"/>
              </a:ext>
            </a:extLst>
          </p:cNvPr>
          <p:cNvSpPr>
            <a:spLocks noChangeArrowheads="1"/>
          </p:cNvSpPr>
          <p:nvPr/>
        </p:nvSpPr>
        <p:spPr bwMode="auto">
          <a:xfrm>
            <a:off x="8178126" y="4487048"/>
            <a:ext cx="3982307" cy="992882"/>
          </a:xfrm>
          <a:prstGeom prst="rect">
            <a:avLst/>
          </a:prstGeom>
          <a:solidFill>
            <a:srgbClr val="0000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8">
            <a:extLst>
              <a:ext uri="{FF2B5EF4-FFF2-40B4-BE49-F238E27FC236}">
                <a16:creationId xmlns:a16="http://schemas.microsoft.com/office/drawing/2014/main" id="{285F9EEB-568A-EFEB-E1E8-4BB10DDEBB32}"/>
              </a:ext>
            </a:extLst>
          </p:cNvPr>
          <p:cNvSpPr txBox="1">
            <a:spLocks noChangeArrowheads="1"/>
          </p:cNvSpPr>
          <p:nvPr/>
        </p:nvSpPr>
        <p:spPr bwMode="auto">
          <a:xfrm>
            <a:off x="8606965" y="4642931"/>
            <a:ext cx="3161212" cy="7535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a:r>
              <a:rPr lang="en-US" altLang="en-US" sz="1600" b="1" dirty="0">
                <a:solidFill>
                  <a:srgbClr val="71CDDC"/>
                </a:solidFill>
                <a:latin typeface="Calibri" panose="020F0502020204030204" pitchFamily="34" charset="0"/>
              </a:rPr>
              <a:t>Communication Strategies </a:t>
            </a:r>
          </a:p>
          <a:p>
            <a:pPr algn="ctr"/>
            <a:r>
              <a:rPr lang="en-US" altLang="en-US" sz="1400" dirty="0">
                <a:solidFill>
                  <a:srgbClr val="71CDDC"/>
                </a:solidFill>
                <a:latin typeface="Calibri" panose="020F0502020204030204" pitchFamily="34" charset="0"/>
              </a:rPr>
              <a:t>to improve rapport with patients.</a:t>
            </a:r>
            <a:endParaRPr lang="en-US" altLang="en-US" sz="1800" dirty="0">
              <a:latin typeface="Arial" panose="020B0604020202020204" pitchFamily="34" charset="0"/>
            </a:endParaRPr>
          </a:p>
        </p:txBody>
      </p:sp>
      <p:sp>
        <p:nvSpPr>
          <p:cNvPr id="14" name="Text Box 9">
            <a:extLst>
              <a:ext uri="{FF2B5EF4-FFF2-40B4-BE49-F238E27FC236}">
                <a16:creationId xmlns:a16="http://schemas.microsoft.com/office/drawing/2014/main" id="{5CCEFAB6-2B4F-A8E4-3D9D-9022D8B0DD51}"/>
              </a:ext>
            </a:extLst>
          </p:cNvPr>
          <p:cNvSpPr txBox="1">
            <a:spLocks noChangeArrowheads="1"/>
          </p:cNvSpPr>
          <p:nvPr/>
        </p:nvSpPr>
        <p:spPr bwMode="auto">
          <a:xfrm>
            <a:off x="3063874" y="5638552"/>
            <a:ext cx="8823325" cy="5921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9E1C1F"/>
                </a:solidFill>
                <a:effectLst/>
                <a:latin typeface="Calibri" panose="020F0502020204030204" pitchFamily="34" charset="0"/>
              </a:rPr>
              <a:t>Our knowledgeable, compassionate physicians, clinical pharmacists, and advanced  practice nurses are available to providers of all experience levels.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grpSp>
        <p:nvGrpSpPr>
          <p:cNvPr id="15" name="Group 2">
            <a:extLst>
              <a:ext uri="{FF2B5EF4-FFF2-40B4-BE49-F238E27FC236}">
                <a16:creationId xmlns:a16="http://schemas.microsoft.com/office/drawing/2014/main" id="{8290DCB2-D610-36A0-B356-F196140153F6}"/>
              </a:ext>
            </a:extLst>
          </p:cNvPr>
          <p:cNvGrpSpPr>
            <a:grpSpLocks/>
          </p:cNvGrpSpPr>
          <p:nvPr/>
        </p:nvGrpSpPr>
        <p:grpSpPr bwMode="auto">
          <a:xfrm>
            <a:off x="21167" y="2486083"/>
            <a:ext cx="12170833" cy="257175"/>
            <a:chOff x="106302220" y="108079504"/>
            <a:chExt cx="7778840" cy="257578"/>
          </a:xfrm>
        </p:grpSpPr>
        <p:sp>
          <p:nvSpPr>
            <p:cNvPr id="16" name="Rectangle 3">
              <a:extLst>
                <a:ext uri="{FF2B5EF4-FFF2-40B4-BE49-F238E27FC236}">
                  <a16:creationId xmlns:a16="http://schemas.microsoft.com/office/drawing/2014/main" id="{81A1FF9A-939F-2095-77FE-2D29CEAAA210}"/>
                </a:ext>
              </a:extLst>
            </p:cNvPr>
            <p:cNvSpPr>
              <a:spLocks noChangeArrowheads="1"/>
            </p:cNvSpPr>
            <p:nvPr/>
          </p:nvSpPr>
          <p:spPr bwMode="auto">
            <a:xfrm>
              <a:off x="106302220" y="108079504"/>
              <a:ext cx="1944710" cy="257578"/>
            </a:xfrm>
            <a:prstGeom prst="rect">
              <a:avLst/>
            </a:prstGeom>
            <a:solidFill>
              <a:srgbClr val="000000"/>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sz="2400"/>
            </a:p>
          </p:txBody>
        </p:sp>
        <p:sp>
          <p:nvSpPr>
            <p:cNvPr id="17" name="Rectangle 4">
              <a:extLst>
                <a:ext uri="{FF2B5EF4-FFF2-40B4-BE49-F238E27FC236}">
                  <a16:creationId xmlns:a16="http://schemas.microsoft.com/office/drawing/2014/main" id="{4B06337E-B398-E5D7-EB8A-C79DE5BC6B5B}"/>
                </a:ext>
              </a:extLst>
            </p:cNvPr>
            <p:cNvSpPr>
              <a:spLocks noChangeArrowheads="1"/>
            </p:cNvSpPr>
            <p:nvPr/>
          </p:nvSpPr>
          <p:spPr bwMode="auto">
            <a:xfrm>
              <a:off x="108246930" y="108079504"/>
              <a:ext cx="1944710" cy="257578"/>
            </a:xfrm>
            <a:prstGeom prst="rect">
              <a:avLst/>
            </a:prstGeom>
            <a:solidFill>
              <a:srgbClr val="71CDDC"/>
            </a:solidFill>
            <a:ln w="25400" algn="ctr">
              <a:solidFill>
                <a:srgbClr val="71CDDC"/>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sz="2400"/>
            </a:p>
          </p:txBody>
        </p:sp>
        <p:sp>
          <p:nvSpPr>
            <p:cNvPr id="18" name="Rectangle 5">
              <a:extLst>
                <a:ext uri="{FF2B5EF4-FFF2-40B4-BE49-F238E27FC236}">
                  <a16:creationId xmlns:a16="http://schemas.microsoft.com/office/drawing/2014/main" id="{FE7C2656-E5F7-E1B3-FECB-06CA606462BF}"/>
                </a:ext>
              </a:extLst>
            </p:cNvPr>
            <p:cNvSpPr>
              <a:spLocks noChangeArrowheads="1"/>
            </p:cNvSpPr>
            <p:nvPr/>
          </p:nvSpPr>
          <p:spPr bwMode="auto">
            <a:xfrm>
              <a:off x="110191640" y="108079504"/>
              <a:ext cx="1944710" cy="257578"/>
            </a:xfrm>
            <a:prstGeom prst="rect">
              <a:avLst/>
            </a:prstGeom>
            <a:solidFill>
              <a:srgbClr val="FCAF1A"/>
            </a:solidFill>
            <a:ln w="25400" algn="ctr">
              <a:solidFill>
                <a:srgbClr val="FCAF1A"/>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sz="2400"/>
            </a:p>
          </p:txBody>
        </p:sp>
        <p:sp>
          <p:nvSpPr>
            <p:cNvPr id="19" name="Rectangle 6">
              <a:extLst>
                <a:ext uri="{FF2B5EF4-FFF2-40B4-BE49-F238E27FC236}">
                  <a16:creationId xmlns:a16="http://schemas.microsoft.com/office/drawing/2014/main" id="{0ADCE938-58DD-60C2-919A-A455C6AF5DC1}"/>
                </a:ext>
              </a:extLst>
            </p:cNvPr>
            <p:cNvSpPr>
              <a:spLocks noChangeArrowheads="1"/>
            </p:cNvSpPr>
            <p:nvPr/>
          </p:nvSpPr>
          <p:spPr bwMode="auto">
            <a:xfrm>
              <a:off x="112136350" y="108079504"/>
              <a:ext cx="1944710" cy="257578"/>
            </a:xfrm>
            <a:prstGeom prst="rect">
              <a:avLst/>
            </a:prstGeom>
            <a:solidFill>
              <a:srgbClr val="9E1C1F"/>
            </a:solidFill>
            <a:ln w="25400" algn="ctr">
              <a:solidFill>
                <a:srgbClr val="9E1C1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99919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1D6E7-E80C-4B02-AB5E-49484416DA2C}"/>
              </a:ext>
            </a:extLst>
          </p:cNvPr>
          <p:cNvSpPr>
            <a:spLocks noGrp="1"/>
          </p:cNvSpPr>
          <p:nvPr>
            <p:ph type="title"/>
          </p:nvPr>
        </p:nvSpPr>
        <p:spPr/>
        <p:txBody>
          <a:bodyPr/>
          <a:lstStyle/>
          <a:p>
            <a:pPr algn="ctr"/>
            <a:r>
              <a:rPr lang="en-US" dirty="0"/>
              <a:t>Resources</a:t>
            </a:r>
          </a:p>
        </p:txBody>
      </p:sp>
      <p:sp>
        <p:nvSpPr>
          <p:cNvPr id="3" name="Content Placeholder 2">
            <a:extLst>
              <a:ext uri="{FF2B5EF4-FFF2-40B4-BE49-F238E27FC236}">
                <a16:creationId xmlns:a16="http://schemas.microsoft.com/office/drawing/2014/main" id="{F5B90AA4-D700-447E-B993-DDF88C8F0C3C}"/>
              </a:ext>
            </a:extLst>
          </p:cNvPr>
          <p:cNvSpPr>
            <a:spLocks noGrp="1"/>
          </p:cNvSpPr>
          <p:nvPr>
            <p:ph idx="1"/>
          </p:nvPr>
        </p:nvSpPr>
        <p:spPr>
          <a:xfrm>
            <a:off x="579120" y="1836108"/>
            <a:ext cx="11094720" cy="4401062"/>
          </a:xfrm>
        </p:spPr>
        <p:txBody>
          <a:bodyPr>
            <a:normAutofit fontScale="92500" lnSpcReduction="10000"/>
          </a:bodyPr>
          <a:lstStyle/>
          <a:p>
            <a:pPr>
              <a:buFont typeface="Arial" panose="020B0604020202020204" pitchFamily="34" charset="0"/>
              <a:buChar char="•"/>
            </a:pPr>
            <a:r>
              <a:rPr lang="en-US" sz="1800" dirty="0"/>
              <a:t>Michael </a:t>
            </a:r>
            <a:r>
              <a:rPr lang="en-US" sz="1800" dirty="0" err="1"/>
              <a:t>Mudgett</a:t>
            </a:r>
            <a:r>
              <a:rPr lang="en-US" sz="1800" dirty="0"/>
              <a:t> February 21,2023,  Substance Use Data Among American Indian/Alaska Natives, Northwest Portland Area Indian Health Board </a:t>
            </a:r>
          </a:p>
          <a:p>
            <a:pPr marL="0" indent="0">
              <a:buNone/>
            </a:pPr>
            <a:r>
              <a:rPr lang="en-US" sz="1800" dirty="0">
                <a:hlinkClick r:id="rId3"/>
              </a:rPr>
              <a:t>https://www.indiancountryecho.org/resources/substance-use-data-among-american-indian-alaska-natives-february-21-2023/</a:t>
            </a:r>
            <a:endParaRPr lang="en-US" sz="1800" dirty="0"/>
          </a:p>
          <a:p>
            <a:pPr marL="0" indent="0">
              <a:buNone/>
            </a:pPr>
            <a:endParaRPr lang="en-US" sz="1800" dirty="0"/>
          </a:p>
          <a:p>
            <a:pPr>
              <a:buFont typeface="Arial" panose="020B0604020202020204" pitchFamily="34" charset="0"/>
              <a:buChar char="•"/>
            </a:pPr>
            <a:r>
              <a:rPr lang="en-US" sz="1800" dirty="0">
                <a:hlinkClick r:id="rId4"/>
              </a:rPr>
              <a:t>https://prescribetoprevent.org/wp2015/wp-content/uploads/naloxone-access.pdf</a:t>
            </a:r>
            <a:endParaRPr lang="en-US" sz="1800" dirty="0"/>
          </a:p>
          <a:p>
            <a:pPr marL="0" indent="0">
              <a:buNone/>
            </a:pPr>
            <a:endParaRPr lang="en-US" sz="1800" dirty="0"/>
          </a:p>
          <a:p>
            <a:pPr>
              <a:buFont typeface="Arial" panose="020B0604020202020204" pitchFamily="34" charset="0"/>
              <a:buChar char="•"/>
            </a:pPr>
            <a:r>
              <a:rPr lang="en-US" sz="1800" dirty="0">
                <a:hlinkClick r:id="rId5"/>
              </a:rPr>
              <a:t>https://www.ihs.gov/opioids/opioidresponse/techassistance/</a:t>
            </a:r>
            <a:endParaRPr lang="en-US" sz="1800" dirty="0"/>
          </a:p>
          <a:p>
            <a:pPr marL="0" indent="0">
              <a:buNone/>
            </a:pPr>
            <a:endParaRPr lang="en-US" sz="1800" dirty="0"/>
          </a:p>
          <a:p>
            <a:pPr>
              <a:buFont typeface="Arial" panose="020B0604020202020204" pitchFamily="34" charset="0"/>
              <a:buChar char="•"/>
            </a:pPr>
            <a:r>
              <a:rPr lang="en-US" sz="1800" dirty="0">
                <a:hlinkClick r:id="rId6"/>
              </a:rPr>
              <a:t>https://www.ihs.gov/sites/opioids/themes/responsive2017/display_objects/documents/opioidstewardshipwb.pdf</a:t>
            </a:r>
            <a:endParaRPr lang="en-US" sz="1800" dirty="0"/>
          </a:p>
          <a:p>
            <a:pPr marL="0" indent="0">
              <a:buNone/>
            </a:pPr>
            <a:endParaRPr lang="en-US" sz="1800" dirty="0"/>
          </a:p>
          <a:p>
            <a:pPr>
              <a:buFont typeface="Arial" panose="020B0604020202020204" pitchFamily="34" charset="0"/>
              <a:buChar char="•"/>
            </a:pPr>
            <a:r>
              <a:rPr lang="en-US" sz="1800" dirty="0">
                <a:hlinkClick r:id="rId7"/>
              </a:rPr>
              <a:t>http://eguideline.guidelinecentral.com/i/1224390-national-practice-guideline-for-the-treatment-of-opioid-use-disorder-2020-update/5</a:t>
            </a:r>
            <a:r>
              <a:rPr lang="en-US" sz="1800" dirty="0"/>
              <a:t>?</a:t>
            </a:r>
          </a:p>
          <a:p>
            <a:endParaRPr lang="en-US" sz="1800" dirty="0"/>
          </a:p>
          <a:p>
            <a:endParaRPr lang="en-US" sz="1800"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516836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50C2D-9250-4DB4-8146-4B03DFD0EB5C}"/>
              </a:ext>
            </a:extLst>
          </p:cNvPr>
          <p:cNvSpPr>
            <a:spLocks noGrp="1"/>
          </p:cNvSpPr>
          <p:nvPr>
            <p:ph type="title"/>
          </p:nvPr>
        </p:nvSpPr>
        <p:spPr/>
        <p:txBody>
          <a:bodyPr/>
          <a:lstStyle/>
          <a:p>
            <a:pPr algn="ctr"/>
            <a:r>
              <a:rPr lang="en-US"/>
              <a:t>Panel Discussion/Questions</a:t>
            </a:r>
            <a:endParaRPr lang="en-US" dirty="0"/>
          </a:p>
        </p:txBody>
      </p:sp>
      <p:pic>
        <p:nvPicPr>
          <p:cNvPr id="4" name="Content Placeholder 3">
            <a:extLst>
              <a:ext uri="{FF2B5EF4-FFF2-40B4-BE49-F238E27FC236}">
                <a16:creationId xmlns:a16="http://schemas.microsoft.com/office/drawing/2014/main" id="{07CA48A8-EDFC-4ABC-AB31-A2E9D68DD6FA}"/>
              </a:ext>
            </a:extLst>
          </p:cNvPr>
          <p:cNvPicPr>
            <a:picLocks noGrp="1" noChangeAspect="1"/>
          </p:cNvPicPr>
          <p:nvPr>
            <p:ph idx="1"/>
          </p:nvPr>
        </p:nvPicPr>
        <p:blipFill>
          <a:blip r:embed="rId3"/>
          <a:stretch>
            <a:fillRect/>
          </a:stretch>
        </p:blipFill>
        <p:spPr>
          <a:xfrm>
            <a:off x="3397250" y="1900238"/>
            <a:ext cx="5457825" cy="3914775"/>
          </a:xfrm>
          <a:prstGeom prst="rect">
            <a:avLst/>
          </a:prstGeom>
        </p:spPr>
      </p:pic>
    </p:spTree>
    <p:extLst>
      <p:ext uri="{BB962C8B-B14F-4D97-AF65-F5344CB8AC3E}">
        <p14:creationId xmlns:p14="http://schemas.microsoft.com/office/powerpoint/2010/main" val="501549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68066-EBEA-441E-B84B-9A3097A76FDA}"/>
              </a:ext>
            </a:extLst>
          </p:cNvPr>
          <p:cNvSpPr>
            <a:spLocks noGrp="1"/>
          </p:cNvSpPr>
          <p:nvPr>
            <p:ph type="title"/>
          </p:nvPr>
        </p:nvSpPr>
        <p:spPr/>
        <p:txBody>
          <a:bodyPr/>
          <a:lstStyle/>
          <a:p>
            <a:pPr algn="ctr"/>
            <a:r>
              <a:rPr lang="en-US" dirty="0"/>
              <a:t>OBJECTIVES</a:t>
            </a:r>
          </a:p>
        </p:txBody>
      </p:sp>
      <p:graphicFrame>
        <p:nvGraphicFramePr>
          <p:cNvPr id="5" name="Content Placeholder 4">
            <a:extLst>
              <a:ext uri="{FF2B5EF4-FFF2-40B4-BE49-F238E27FC236}">
                <a16:creationId xmlns:a16="http://schemas.microsoft.com/office/drawing/2014/main" id="{D6653A61-C522-48F7-812E-46A0B965575F}"/>
              </a:ext>
            </a:extLst>
          </p:cNvPr>
          <p:cNvGraphicFramePr>
            <a:graphicFrameLocks noGrp="1"/>
          </p:cNvGraphicFramePr>
          <p:nvPr>
            <p:ph idx="1"/>
            <p:extLst>
              <p:ext uri="{D42A27DB-BD31-4B8C-83A1-F6EECF244321}">
                <p14:modId xmlns:p14="http://schemas.microsoft.com/office/powerpoint/2010/main" val="4043726795"/>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6507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65448-F5E4-4373-873E-F1DFA36F2429}"/>
              </a:ext>
            </a:extLst>
          </p:cNvPr>
          <p:cNvSpPr>
            <a:spLocks noGrp="1"/>
          </p:cNvSpPr>
          <p:nvPr>
            <p:ph type="title"/>
          </p:nvPr>
        </p:nvSpPr>
        <p:spPr/>
        <p:txBody>
          <a:bodyPr/>
          <a:lstStyle/>
          <a:p>
            <a:pPr algn="ctr"/>
            <a:r>
              <a:rPr lang="en-US" dirty="0"/>
              <a:t>SCOPE OF THE PROBLEM</a:t>
            </a:r>
          </a:p>
        </p:txBody>
      </p:sp>
      <p:sp>
        <p:nvSpPr>
          <p:cNvPr id="3" name="TextBox 2">
            <a:extLst>
              <a:ext uri="{FF2B5EF4-FFF2-40B4-BE49-F238E27FC236}">
                <a16:creationId xmlns:a16="http://schemas.microsoft.com/office/drawing/2014/main" id="{6FE2CF83-AB71-4C0A-92E4-DD917A1D3668}"/>
              </a:ext>
            </a:extLst>
          </p:cNvPr>
          <p:cNvSpPr txBox="1"/>
          <p:nvPr/>
        </p:nvSpPr>
        <p:spPr>
          <a:xfrm>
            <a:off x="3000652" y="2974019"/>
            <a:ext cx="2901179" cy="646331"/>
          </a:xfrm>
          <a:prstGeom prst="rect">
            <a:avLst/>
          </a:prstGeom>
          <a:noFill/>
        </p:spPr>
        <p:txBody>
          <a:bodyPr wrap="none" rtlCol="0">
            <a:spAutoFit/>
          </a:bodyPr>
          <a:lstStyle/>
          <a:p>
            <a:r>
              <a:rPr lang="en-US" dirty="0"/>
              <a:t>Link to </a:t>
            </a:r>
            <a:r>
              <a:rPr lang="en-US" dirty="0" err="1"/>
              <a:t>muggett</a:t>
            </a:r>
            <a:r>
              <a:rPr lang="en-US" dirty="0"/>
              <a:t> presentation</a:t>
            </a:r>
          </a:p>
          <a:p>
            <a:endParaRPr lang="en-US" dirty="0"/>
          </a:p>
        </p:txBody>
      </p:sp>
      <p:sp>
        <p:nvSpPr>
          <p:cNvPr id="4" name="TextBox 3">
            <a:extLst>
              <a:ext uri="{FF2B5EF4-FFF2-40B4-BE49-F238E27FC236}">
                <a16:creationId xmlns:a16="http://schemas.microsoft.com/office/drawing/2014/main" id="{7F66CF38-8D78-49D9-9A4B-455F97D4274F}"/>
              </a:ext>
            </a:extLst>
          </p:cNvPr>
          <p:cNvSpPr txBox="1"/>
          <p:nvPr/>
        </p:nvSpPr>
        <p:spPr>
          <a:xfrm>
            <a:off x="2006353" y="2423604"/>
            <a:ext cx="666208" cy="369332"/>
          </a:xfrm>
          <a:prstGeom prst="rect">
            <a:avLst/>
          </a:prstGeom>
          <a:noFill/>
        </p:spPr>
        <p:txBody>
          <a:bodyPr wrap="none" rtlCol="0">
            <a:spAutoFit/>
          </a:bodyPr>
          <a:lstStyle/>
          <a:p>
            <a:r>
              <a:rPr lang="en-US" dirty="0"/>
              <a:t>DATA</a:t>
            </a:r>
          </a:p>
        </p:txBody>
      </p:sp>
      <p:pic>
        <p:nvPicPr>
          <p:cNvPr id="5" name="Picture 4">
            <a:extLst>
              <a:ext uri="{FF2B5EF4-FFF2-40B4-BE49-F238E27FC236}">
                <a16:creationId xmlns:a16="http://schemas.microsoft.com/office/drawing/2014/main" id="{E7F93C32-BAF8-41F8-8203-8A2046C3E31B}"/>
              </a:ext>
            </a:extLst>
          </p:cNvPr>
          <p:cNvPicPr>
            <a:picLocks noChangeAspect="1"/>
          </p:cNvPicPr>
          <p:nvPr/>
        </p:nvPicPr>
        <p:blipFill>
          <a:blip r:embed="rId3"/>
          <a:stretch>
            <a:fillRect/>
          </a:stretch>
        </p:blipFill>
        <p:spPr>
          <a:xfrm>
            <a:off x="1419079" y="1838932"/>
            <a:ext cx="8965503" cy="4448136"/>
          </a:xfrm>
          <a:prstGeom prst="rect">
            <a:avLst/>
          </a:prstGeom>
        </p:spPr>
      </p:pic>
      <p:sp>
        <p:nvSpPr>
          <p:cNvPr id="7" name="TextBox 6">
            <a:extLst>
              <a:ext uri="{FF2B5EF4-FFF2-40B4-BE49-F238E27FC236}">
                <a16:creationId xmlns:a16="http://schemas.microsoft.com/office/drawing/2014/main" id="{3849F2F9-2517-44D1-86D0-BCB75F0654A0}"/>
              </a:ext>
            </a:extLst>
          </p:cNvPr>
          <p:cNvSpPr txBox="1"/>
          <p:nvPr/>
        </p:nvSpPr>
        <p:spPr>
          <a:xfrm>
            <a:off x="71543" y="6388640"/>
            <a:ext cx="12120458" cy="523220"/>
          </a:xfrm>
          <a:prstGeom prst="rect">
            <a:avLst/>
          </a:prstGeom>
          <a:noFill/>
        </p:spPr>
        <p:txBody>
          <a:bodyPr wrap="square" rtlCol="0">
            <a:spAutoFit/>
          </a:bodyPr>
          <a:lstStyle/>
          <a:p>
            <a:pPr algn="ctr"/>
            <a:r>
              <a:rPr lang="en-US" sz="900" dirty="0"/>
              <a:t>Michael </a:t>
            </a:r>
            <a:r>
              <a:rPr lang="en-US" sz="900" dirty="0" err="1"/>
              <a:t>Mudgett</a:t>
            </a:r>
            <a:r>
              <a:rPr lang="en-US" sz="900" dirty="0"/>
              <a:t> February 21,2023,  </a:t>
            </a:r>
            <a:r>
              <a:rPr lang="en-US" sz="900" i="1" dirty="0"/>
              <a:t>Substance Use Data Among American Indian/Alaska Natives, </a:t>
            </a:r>
            <a:r>
              <a:rPr lang="en-US" sz="900" dirty="0"/>
              <a:t>Northwest Portland Area Indian Health Board</a:t>
            </a:r>
            <a:r>
              <a:rPr lang="en-US" sz="900" i="1" dirty="0"/>
              <a:t> </a:t>
            </a:r>
          </a:p>
          <a:p>
            <a:pPr algn="ctr"/>
            <a:r>
              <a:rPr lang="en-US" sz="900" i="1" dirty="0">
                <a:hlinkClick r:id="rId4"/>
              </a:rPr>
              <a:t>https://www.indiancountryecho.org/resources/substance-use-data-among-american-indian-alaska-natives-february-21-2023/</a:t>
            </a:r>
            <a:endParaRPr lang="en-US" sz="900" i="1" dirty="0"/>
          </a:p>
          <a:p>
            <a:pPr algn="ctr"/>
            <a:endParaRPr lang="en-US" sz="1000" i="1" dirty="0"/>
          </a:p>
        </p:txBody>
      </p:sp>
    </p:spTree>
    <p:extLst>
      <p:ext uri="{BB962C8B-B14F-4D97-AF65-F5344CB8AC3E}">
        <p14:creationId xmlns:p14="http://schemas.microsoft.com/office/powerpoint/2010/main" val="3793146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5CCB9-236C-4765-940D-6A54CF479908}"/>
              </a:ext>
            </a:extLst>
          </p:cNvPr>
          <p:cNvSpPr>
            <a:spLocks noGrp="1"/>
          </p:cNvSpPr>
          <p:nvPr>
            <p:ph type="title"/>
          </p:nvPr>
        </p:nvSpPr>
        <p:spPr/>
        <p:txBody>
          <a:bodyPr/>
          <a:lstStyle/>
          <a:p>
            <a:pPr algn="ctr"/>
            <a:r>
              <a:rPr lang="en-US" dirty="0"/>
              <a:t>PHARMACIST BASED NALOXONE DISPENSING</a:t>
            </a:r>
          </a:p>
        </p:txBody>
      </p:sp>
      <p:graphicFrame>
        <p:nvGraphicFramePr>
          <p:cNvPr id="4" name="Content Placeholder 3">
            <a:extLst>
              <a:ext uri="{FF2B5EF4-FFF2-40B4-BE49-F238E27FC236}">
                <a16:creationId xmlns:a16="http://schemas.microsoft.com/office/drawing/2014/main" id="{D683E1F9-1A9F-4A66-9049-C3BB88A311D0}"/>
              </a:ext>
            </a:extLst>
          </p:cNvPr>
          <p:cNvGraphicFramePr>
            <a:graphicFrameLocks noGrp="1"/>
          </p:cNvGraphicFramePr>
          <p:nvPr>
            <p:ph idx="1"/>
            <p:extLst>
              <p:ext uri="{D42A27DB-BD31-4B8C-83A1-F6EECF244321}">
                <p14:modId xmlns:p14="http://schemas.microsoft.com/office/powerpoint/2010/main" val="2413820547"/>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3175EF63-02B7-4DBF-BC25-2F074CA405FB}"/>
              </a:ext>
            </a:extLst>
          </p:cNvPr>
          <p:cNvSpPr/>
          <p:nvPr/>
        </p:nvSpPr>
        <p:spPr>
          <a:xfrm>
            <a:off x="977431" y="6386731"/>
            <a:ext cx="10298097" cy="369332"/>
          </a:xfrm>
          <a:prstGeom prst="rect">
            <a:avLst/>
          </a:prstGeom>
        </p:spPr>
        <p:txBody>
          <a:bodyPr wrap="square">
            <a:spAutoFit/>
          </a:bodyPr>
          <a:lstStyle/>
          <a:p>
            <a:pPr algn="ctr"/>
            <a:r>
              <a:rPr lang="en-US" dirty="0"/>
              <a:t>https://prescribetoprevent.org/wp2015/wp-content/uploads/naloxone-access.pdf</a:t>
            </a:r>
          </a:p>
        </p:txBody>
      </p:sp>
    </p:spTree>
    <p:extLst>
      <p:ext uri="{BB962C8B-B14F-4D97-AF65-F5344CB8AC3E}">
        <p14:creationId xmlns:p14="http://schemas.microsoft.com/office/powerpoint/2010/main" val="2315677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66DF4-CE81-4F35-80E4-0137E9BAB3AF}"/>
              </a:ext>
            </a:extLst>
          </p:cNvPr>
          <p:cNvSpPr>
            <a:spLocks noGrp="1"/>
          </p:cNvSpPr>
          <p:nvPr>
            <p:ph type="title"/>
          </p:nvPr>
        </p:nvSpPr>
        <p:spPr/>
        <p:txBody>
          <a:bodyPr/>
          <a:lstStyle/>
          <a:p>
            <a:pPr algn="ctr"/>
            <a:r>
              <a:rPr lang="en-US" dirty="0"/>
              <a:t>OPIOID STEWARDSHIP</a:t>
            </a:r>
          </a:p>
        </p:txBody>
      </p:sp>
      <p:graphicFrame>
        <p:nvGraphicFramePr>
          <p:cNvPr id="10" name="Content Placeholder 9">
            <a:extLst>
              <a:ext uri="{FF2B5EF4-FFF2-40B4-BE49-F238E27FC236}">
                <a16:creationId xmlns:a16="http://schemas.microsoft.com/office/drawing/2014/main" id="{A285D7A5-1221-4936-8F2A-6E6791BB1C49}"/>
              </a:ext>
            </a:extLst>
          </p:cNvPr>
          <p:cNvGraphicFramePr>
            <a:graphicFrameLocks noGrp="1"/>
          </p:cNvGraphicFramePr>
          <p:nvPr>
            <p:ph idx="1"/>
            <p:extLst>
              <p:ext uri="{D42A27DB-BD31-4B8C-83A1-F6EECF244321}">
                <p14:modId xmlns:p14="http://schemas.microsoft.com/office/powerpoint/2010/main" val="4262593080"/>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1013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CE160-ED1E-46E9-AE1F-C92C74E20258}"/>
              </a:ext>
            </a:extLst>
          </p:cNvPr>
          <p:cNvSpPr>
            <a:spLocks noGrp="1"/>
          </p:cNvSpPr>
          <p:nvPr>
            <p:ph type="title"/>
          </p:nvPr>
        </p:nvSpPr>
        <p:spPr>
          <a:xfrm>
            <a:off x="985520" y="0"/>
            <a:ext cx="10058400" cy="934720"/>
          </a:xfrm>
        </p:spPr>
        <p:txBody>
          <a:bodyPr/>
          <a:lstStyle/>
          <a:p>
            <a:pPr algn="ctr"/>
            <a:r>
              <a:rPr lang="en-US" dirty="0"/>
              <a:t>Evolution of MOUD Legislation</a:t>
            </a:r>
          </a:p>
        </p:txBody>
      </p:sp>
      <p:graphicFrame>
        <p:nvGraphicFramePr>
          <p:cNvPr id="7" name="Content Placeholder 6">
            <a:extLst>
              <a:ext uri="{FF2B5EF4-FFF2-40B4-BE49-F238E27FC236}">
                <a16:creationId xmlns:a16="http://schemas.microsoft.com/office/drawing/2014/main" id="{2E817821-CABB-4E97-9B70-F84C7690213F}"/>
              </a:ext>
            </a:extLst>
          </p:cNvPr>
          <p:cNvGraphicFramePr>
            <a:graphicFrameLocks noGrp="1"/>
          </p:cNvGraphicFramePr>
          <p:nvPr>
            <p:ph idx="1"/>
            <p:extLst>
              <p:ext uri="{D42A27DB-BD31-4B8C-83A1-F6EECF244321}">
                <p14:modId xmlns:p14="http://schemas.microsoft.com/office/powerpoint/2010/main" val="173617950"/>
              </p:ext>
            </p:extLst>
          </p:nvPr>
        </p:nvGraphicFramePr>
        <p:xfrm>
          <a:off x="985520" y="822960"/>
          <a:ext cx="10058400" cy="553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5360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1FC6D-67EF-44A8-87C8-0D18B5E7CB6C}"/>
              </a:ext>
            </a:extLst>
          </p:cNvPr>
          <p:cNvSpPr>
            <a:spLocks noGrp="1"/>
          </p:cNvSpPr>
          <p:nvPr>
            <p:ph type="title"/>
          </p:nvPr>
        </p:nvSpPr>
        <p:spPr/>
        <p:txBody>
          <a:bodyPr/>
          <a:lstStyle/>
          <a:p>
            <a:pPr algn="ctr"/>
            <a:r>
              <a:rPr lang="en-US" dirty="0"/>
              <a:t>PHARMACISTS ROLES IN MOUD</a:t>
            </a:r>
          </a:p>
        </p:txBody>
      </p:sp>
      <p:graphicFrame>
        <p:nvGraphicFramePr>
          <p:cNvPr id="7" name="Content Placeholder 6">
            <a:extLst>
              <a:ext uri="{FF2B5EF4-FFF2-40B4-BE49-F238E27FC236}">
                <a16:creationId xmlns:a16="http://schemas.microsoft.com/office/drawing/2014/main" id="{CBEB7FB8-2350-461F-A9CB-9165FBDDDFA8}"/>
              </a:ext>
            </a:extLst>
          </p:cNvPr>
          <p:cNvGraphicFramePr>
            <a:graphicFrameLocks noGrp="1"/>
          </p:cNvGraphicFramePr>
          <p:nvPr>
            <p:ph idx="1"/>
            <p:extLst>
              <p:ext uri="{D42A27DB-BD31-4B8C-83A1-F6EECF244321}">
                <p14:modId xmlns:p14="http://schemas.microsoft.com/office/powerpoint/2010/main" val="1851561702"/>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E086F61C-B112-4992-84DD-A6A5620AEDD5}"/>
              </a:ext>
            </a:extLst>
          </p:cNvPr>
          <p:cNvSpPr/>
          <p:nvPr/>
        </p:nvSpPr>
        <p:spPr>
          <a:xfrm>
            <a:off x="0" y="6248231"/>
            <a:ext cx="12375472" cy="646331"/>
          </a:xfrm>
          <a:prstGeom prst="rect">
            <a:avLst/>
          </a:prstGeom>
        </p:spPr>
        <p:txBody>
          <a:bodyPr wrap="square">
            <a:spAutoFit/>
          </a:bodyPr>
          <a:lstStyle/>
          <a:p>
            <a:pPr algn="ctr"/>
            <a:r>
              <a:rPr lang="en-US" dirty="0"/>
              <a:t>http://eguideline.guidelinecentral.com/i/1224390-national-practice-guideline-for-the-treatment-of-opioid-use-disorder-2020-update/5?</a:t>
            </a:r>
          </a:p>
        </p:txBody>
      </p:sp>
    </p:spTree>
    <p:extLst>
      <p:ext uri="{BB962C8B-B14F-4D97-AF65-F5344CB8AC3E}">
        <p14:creationId xmlns:p14="http://schemas.microsoft.com/office/powerpoint/2010/main" val="2608558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F9372-BBA0-4629-A9FB-118BC395A9F0}"/>
              </a:ext>
            </a:extLst>
          </p:cNvPr>
          <p:cNvSpPr>
            <a:spLocks noGrp="1"/>
          </p:cNvSpPr>
          <p:nvPr>
            <p:ph type="title"/>
          </p:nvPr>
        </p:nvSpPr>
        <p:spPr/>
        <p:txBody>
          <a:bodyPr>
            <a:normAutofit fontScale="90000"/>
          </a:bodyPr>
          <a:lstStyle/>
          <a:p>
            <a:pPr algn="ctr"/>
            <a:br>
              <a:rPr lang="en-US" b="1" u="sng" dirty="0"/>
            </a:br>
            <a:br>
              <a:rPr lang="en-US" b="1" u="sng" dirty="0"/>
            </a:br>
            <a:br>
              <a:rPr lang="en-US" b="1" u="sng" dirty="0"/>
            </a:br>
            <a:br>
              <a:rPr lang="en-US" b="1" u="sng" dirty="0"/>
            </a:br>
            <a:br>
              <a:rPr lang="en-US" b="1" u="sng" dirty="0"/>
            </a:br>
            <a:r>
              <a:rPr lang="en-US" sz="5300" dirty="0"/>
              <a:t>Medications for Opioid Use in the Primary Care Setting</a:t>
            </a:r>
          </a:p>
        </p:txBody>
      </p:sp>
      <p:graphicFrame>
        <p:nvGraphicFramePr>
          <p:cNvPr id="4" name="Content Placeholder 3">
            <a:extLst>
              <a:ext uri="{FF2B5EF4-FFF2-40B4-BE49-F238E27FC236}">
                <a16:creationId xmlns:a16="http://schemas.microsoft.com/office/drawing/2014/main" id="{851E053C-BAF7-4D9C-8B9E-79234FF361E2}"/>
              </a:ext>
            </a:extLst>
          </p:cNvPr>
          <p:cNvGraphicFramePr>
            <a:graphicFrameLocks noGrp="1"/>
          </p:cNvGraphicFramePr>
          <p:nvPr>
            <p:ph idx="1"/>
            <p:extLst>
              <p:ext uri="{D42A27DB-BD31-4B8C-83A1-F6EECF244321}">
                <p14:modId xmlns:p14="http://schemas.microsoft.com/office/powerpoint/2010/main" val="3349330738"/>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5081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BAC64-FEDF-4BF1-AE27-8B744E321C2F}"/>
              </a:ext>
            </a:extLst>
          </p:cNvPr>
          <p:cNvSpPr>
            <a:spLocks noGrp="1"/>
          </p:cNvSpPr>
          <p:nvPr>
            <p:ph type="title"/>
          </p:nvPr>
        </p:nvSpPr>
        <p:spPr/>
        <p:txBody>
          <a:bodyPr/>
          <a:lstStyle/>
          <a:p>
            <a:pPr algn="ctr"/>
            <a:r>
              <a:rPr lang="en-US" dirty="0"/>
              <a:t>IHS NATIONAL FORMULARY</a:t>
            </a:r>
          </a:p>
        </p:txBody>
      </p:sp>
      <p:pic>
        <p:nvPicPr>
          <p:cNvPr id="4" name="Picture 3">
            <a:extLst>
              <a:ext uri="{FF2B5EF4-FFF2-40B4-BE49-F238E27FC236}">
                <a16:creationId xmlns:a16="http://schemas.microsoft.com/office/drawing/2014/main" id="{8B6BE3D4-9C78-4E6C-9C37-D7DB6A8B63E2}"/>
              </a:ext>
            </a:extLst>
          </p:cNvPr>
          <p:cNvPicPr>
            <a:picLocks noChangeAspect="1"/>
          </p:cNvPicPr>
          <p:nvPr/>
        </p:nvPicPr>
        <p:blipFill>
          <a:blip r:embed="rId3"/>
          <a:stretch>
            <a:fillRect/>
          </a:stretch>
        </p:blipFill>
        <p:spPr>
          <a:xfrm>
            <a:off x="717785" y="2550693"/>
            <a:ext cx="5505049" cy="3238150"/>
          </a:xfrm>
          <a:prstGeom prst="rect">
            <a:avLst/>
          </a:prstGeom>
        </p:spPr>
      </p:pic>
      <p:pic>
        <p:nvPicPr>
          <p:cNvPr id="5" name="Picture 4">
            <a:extLst>
              <a:ext uri="{FF2B5EF4-FFF2-40B4-BE49-F238E27FC236}">
                <a16:creationId xmlns:a16="http://schemas.microsoft.com/office/drawing/2014/main" id="{54A46158-9182-43E7-AC77-75B9E7B71C41}"/>
              </a:ext>
            </a:extLst>
          </p:cNvPr>
          <p:cNvPicPr>
            <a:picLocks noChangeAspect="1"/>
          </p:cNvPicPr>
          <p:nvPr/>
        </p:nvPicPr>
        <p:blipFill>
          <a:blip r:embed="rId4"/>
          <a:stretch>
            <a:fillRect/>
          </a:stretch>
        </p:blipFill>
        <p:spPr>
          <a:xfrm>
            <a:off x="6383957" y="2454440"/>
            <a:ext cx="4986886" cy="1787895"/>
          </a:xfrm>
          <a:prstGeom prst="rect">
            <a:avLst/>
          </a:prstGeom>
        </p:spPr>
      </p:pic>
      <p:sp>
        <p:nvSpPr>
          <p:cNvPr id="7" name="Rectangle 6">
            <a:extLst>
              <a:ext uri="{FF2B5EF4-FFF2-40B4-BE49-F238E27FC236}">
                <a16:creationId xmlns:a16="http://schemas.microsoft.com/office/drawing/2014/main" id="{0852A31F-2FB1-4343-B0A5-32EF7CB44FE9}"/>
              </a:ext>
            </a:extLst>
          </p:cNvPr>
          <p:cNvSpPr/>
          <p:nvPr/>
        </p:nvSpPr>
        <p:spPr>
          <a:xfrm>
            <a:off x="616017" y="5962098"/>
            <a:ext cx="11020926" cy="369332"/>
          </a:xfrm>
          <a:prstGeom prst="rect">
            <a:avLst/>
          </a:prstGeom>
        </p:spPr>
        <p:txBody>
          <a:bodyPr wrap="square">
            <a:spAutoFit/>
          </a:bodyPr>
          <a:lstStyle/>
          <a:p>
            <a:pPr algn="ctr"/>
            <a:r>
              <a:rPr lang="en-US" dirty="0"/>
              <a:t>FOLLOW LOCAL POLICIES AND PROCEDURE RELATED TO DISPENSING CONTROLLED SUBSTANCES. </a:t>
            </a:r>
          </a:p>
        </p:txBody>
      </p:sp>
    </p:spTree>
    <p:extLst>
      <p:ext uri="{BB962C8B-B14F-4D97-AF65-F5344CB8AC3E}">
        <p14:creationId xmlns:p14="http://schemas.microsoft.com/office/powerpoint/2010/main" val="136979357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1904</TotalTime>
  <Words>2798</Words>
  <Application>Microsoft Office PowerPoint</Application>
  <PresentationFormat>Widescreen</PresentationFormat>
  <Paragraphs>187</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Helvetica Light</vt:lpstr>
      <vt:lpstr>Retrospect</vt:lpstr>
      <vt:lpstr>A Call to Action: Embracing a New Era for Pharmacists in Substance Use Disorder Treatment and Recovery Services  National Committee on Heroin, Opioids, and Pain Efforts  (HOPE Committee) </vt:lpstr>
      <vt:lpstr>OBJECTIVES</vt:lpstr>
      <vt:lpstr>SCOPE OF THE PROBLEM</vt:lpstr>
      <vt:lpstr>PHARMACIST BASED NALOXONE DISPENSING</vt:lpstr>
      <vt:lpstr>OPIOID STEWARDSHIP</vt:lpstr>
      <vt:lpstr>Evolution of MOUD Legislation</vt:lpstr>
      <vt:lpstr>PHARMACISTS ROLES IN MOUD</vt:lpstr>
      <vt:lpstr>     Medications for Opioid Use in the Primary Care Setting</vt:lpstr>
      <vt:lpstr>IHS NATIONAL FORMULARY</vt:lpstr>
      <vt:lpstr>Provider Resiliency</vt:lpstr>
      <vt:lpstr>Provider Resiliency </vt:lpstr>
      <vt:lpstr>Resources</vt:lpstr>
      <vt:lpstr>CLINICIAN-TO-CLINICIAN SUBSTANCE USE WARMLINE (855) 300-3595 6am - 5pm PST (Mon-Fri)  or submit cases online at nccc.ucsf.edu </vt:lpstr>
      <vt:lpstr>Resources</vt:lpstr>
      <vt:lpstr>Panel Discussion/Questions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the Indian Health Service  Response to the Opioid Crisis  National Committee on Heroin, Opioids, and Pain Efforts  (HOPE Committee)</dc:title>
  <dc:creator>Grund, Teresa (IHS/BEM/RDL)</dc:creator>
  <cp:lastModifiedBy>Ted L. Hall</cp:lastModifiedBy>
  <cp:revision>70</cp:revision>
  <dcterms:created xsi:type="dcterms:W3CDTF">2023-02-22T21:02:53Z</dcterms:created>
  <dcterms:modified xsi:type="dcterms:W3CDTF">2023-03-21T03:59:23Z</dcterms:modified>
</cp:coreProperties>
</file>