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69"/>
  </p:notesMasterIdLst>
  <p:sldIdLst>
    <p:sldId id="257" r:id="rId2"/>
    <p:sldId id="265" r:id="rId3"/>
    <p:sldId id="266" r:id="rId4"/>
    <p:sldId id="264" r:id="rId5"/>
    <p:sldId id="303" r:id="rId6"/>
    <p:sldId id="272" r:id="rId7"/>
    <p:sldId id="345" r:id="rId8"/>
    <p:sldId id="286" r:id="rId9"/>
    <p:sldId id="268" r:id="rId10"/>
    <p:sldId id="340" r:id="rId11"/>
    <p:sldId id="283" r:id="rId12"/>
    <p:sldId id="339" r:id="rId13"/>
    <p:sldId id="293" r:id="rId14"/>
    <p:sldId id="318" r:id="rId15"/>
    <p:sldId id="296" r:id="rId16"/>
    <p:sldId id="306" r:id="rId17"/>
    <p:sldId id="304" r:id="rId18"/>
    <p:sldId id="347" r:id="rId19"/>
    <p:sldId id="346" r:id="rId20"/>
    <p:sldId id="325" r:id="rId21"/>
    <p:sldId id="326" r:id="rId22"/>
    <p:sldId id="315" r:id="rId23"/>
    <p:sldId id="314" r:id="rId24"/>
    <p:sldId id="317" r:id="rId25"/>
    <p:sldId id="349" r:id="rId26"/>
    <p:sldId id="297" r:id="rId27"/>
    <p:sldId id="310" r:id="rId28"/>
    <p:sldId id="336" r:id="rId29"/>
    <p:sldId id="348" r:id="rId30"/>
    <p:sldId id="308" r:id="rId31"/>
    <p:sldId id="309" r:id="rId32"/>
    <p:sldId id="307" r:id="rId33"/>
    <p:sldId id="342" r:id="rId34"/>
    <p:sldId id="294" r:id="rId35"/>
    <p:sldId id="343" r:id="rId36"/>
    <p:sldId id="260" r:id="rId37"/>
    <p:sldId id="295" r:id="rId38"/>
    <p:sldId id="312" r:id="rId39"/>
    <p:sldId id="298" r:id="rId40"/>
    <p:sldId id="299" r:id="rId41"/>
    <p:sldId id="300" r:id="rId42"/>
    <p:sldId id="350" r:id="rId43"/>
    <p:sldId id="301" r:id="rId44"/>
    <p:sldId id="269" r:id="rId45"/>
    <p:sldId id="329" r:id="rId46"/>
    <p:sldId id="331" r:id="rId47"/>
    <p:sldId id="327" r:id="rId48"/>
    <p:sldId id="328" r:id="rId49"/>
    <p:sldId id="332" r:id="rId50"/>
    <p:sldId id="270" r:id="rId51"/>
    <p:sldId id="351" r:id="rId52"/>
    <p:sldId id="352" r:id="rId53"/>
    <p:sldId id="321" r:id="rId54"/>
    <p:sldId id="262" r:id="rId55"/>
    <p:sldId id="323" r:id="rId56"/>
    <p:sldId id="324" r:id="rId57"/>
    <p:sldId id="334" r:id="rId58"/>
    <p:sldId id="263" r:id="rId59"/>
    <p:sldId id="338" r:id="rId60"/>
    <p:sldId id="322" r:id="rId61"/>
    <p:sldId id="335" r:id="rId62"/>
    <p:sldId id="344" r:id="rId63"/>
    <p:sldId id="292" r:id="rId64"/>
    <p:sldId id="302" r:id="rId65"/>
    <p:sldId id="320" r:id="rId66"/>
    <p:sldId id="337" r:id="rId67"/>
    <p:sldId id="34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2"/>
    <p:restoredTop sz="79671"/>
  </p:normalViewPr>
  <p:slideViewPr>
    <p:cSldViewPr snapToGrid="0" snapToObjects="1">
      <p:cViewPr varScale="1">
        <p:scale>
          <a:sx n="91" d="100"/>
          <a:sy n="91" d="100"/>
        </p:scale>
        <p:origin x="1592" y="176"/>
      </p:cViewPr>
      <p:guideLst/>
    </p:cSldViewPr>
  </p:slideViewPr>
  <p:notesTextViewPr>
    <p:cViewPr>
      <p:scale>
        <a:sx n="95" d="100"/>
        <a:sy n="9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2B4B6-8FCD-4BED-B1C3-E0C18D335CB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9271781-5125-498B-BDDB-D784B15F4DF0}">
      <dgm:prSet/>
      <dgm:spPr/>
      <dgm:t>
        <a:bodyPr/>
        <a:lstStyle/>
        <a:p>
          <a:r>
            <a:rPr lang="en-US" u="sng" dirty="0"/>
            <a:t>Advantages</a:t>
          </a:r>
          <a:endParaRPr lang="en-US" dirty="0"/>
        </a:p>
      </dgm:t>
    </dgm:pt>
    <dgm:pt modelId="{85BE1B6E-4FD9-4610-95C7-F9C5BFEF0757}" type="parTrans" cxnId="{CDC27C06-B46E-4AE5-949F-4A8585AD554B}">
      <dgm:prSet/>
      <dgm:spPr/>
      <dgm:t>
        <a:bodyPr/>
        <a:lstStyle/>
        <a:p>
          <a:endParaRPr lang="en-US"/>
        </a:p>
      </dgm:t>
    </dgm:pt>
    <dgm:pt modelId="{4BD0CFDE-0086-4F41-81CE-A76900E5552C}" type="sibTrans" cxnId="{CDC27C06-B46E-4AE5-949F-4A8585AD554B}">
      <dgm:prSet/>
      <dgm:spPr/>
      <dgm:t>
        <a:bodyPr/>
        <a:lstStyle/>
        <a:p>
          <a:endParaRPr lang="en-US"/>
        </a:p>
      </dgm:t>
    </dgm:pt>
    <dgm:pt modelId="{6BEBC02E-BDC4-47AE-B545-1F701F922622}">
      <dgm:prSet/>
      <dgm:spPr/>
      <dgm:t>
        <a:bodyPr/>
        <a:lstStyle/>
        <a:p>
          <a:r>
            <a:rPr lang="en-US" dirty="0"/>
            <a:t>Patients </a:t>
          </a:r>
          <a:r>
            <a:rPr lang="en-US" b="1" dirty="0"/>
            <a:t>don’t need to go into withdrawal </a:t>
          </a:r>
          <a:r>
            <a:rPr lang="en-US" dirty="0"/>
            <a:t>before induction</a:t>
          </a:r>
        </a:p>
      </dgm:t>
    </dgm:pt>
    <dgm:pt modelId="{F3FB1A47-708C-4849-9E49-81CBEA2E3CC9}" type="parTrans" cxnId="{646FB629-0508-452E-9C9E-AFEFCA48869B}">
      <dgm:prSet/>
      <dgm:spPr/>
      <dgm:t>
        <a:bodyPr/>
        <a:lstStyle/>
        <a:p>
          <a:endParaRPr lang="en-US"/>
        </a:p>
      </dgm:t>
    </dgm:pt>
    <dgm:pt modelId="{BF23EC1D-4AB7-424B-9DAD-B3F9CE855A89}" type="sibTrans" cxnId="{646FB629-0508-452E-9C9E-AFEFCA48869B}">
      <dgm:prSet/>
      <dgm:spPr/>
      <dgm:t>
        <a:bodyPr/>
        <a:lstStyle/>
        <a:p>
          <a:endParaRPr lang="en-US"/>
        </a:p>
      </dgm:t>
    </dgm:pt>
    <dgm:pt modelId="{61D769DE-DB8A-41A9-9D10-39C93C8EE428}">
      <dgm:prSet/>
      <dgm:spPr/>
      <dgm:t>
        <a:bodyPr/>
        <a:lstStyle/>
        <a:p>
          <a:r>
            <a:rPr lang="en-US" dirty="0"/>
            <a:t>Avoids precipitated withdrawal</a:t>
          </a:r>
        </a:p>
      </dgm:t>
    </dgm:pt>
    <dgm:pt modelId="{B4795A22-633A-4212-8E9C-08DD4C424D62}" type="parTrans" cxnId="{640D38F5-D554-48B4-9EBD-FF1F93D4FA4F}">
      <dgm:prSet/>
      <dgm:spPr/>
      <dgm:t>
        <a:bodyPr/>
        <a:lstStyle/>
        <a:p>
          <a:endParaRPr lang="en-US"/>
        </a:p>
      </dgm:t>
    </dgm:pt>
    <dgm:pt modelId="{1C814428-64E1-46F3-9C54-8BB88E486AB7}" type="sibTrans" cxnId="{640D38F5-D554-48B4-9EBD-FF1F93D4FA4F}">
      <dgm:prSet/>
      <dgm:spPr/>
      <dgm:t>
        <a:bodyPr/>
        <a:lstStyle/>
        <a:p>
          <a:endParaRPr lang="en-US"/>
        </a:p>
      </dgm:t>
    </dgm:pt>
    <dgm:pt modelId="{83C3B65A-1C3F-4B88-A4BC-01124359BC98}">
      <dgm:prSet/>
      <dgm:spPr/>
      <dgm:t>
        <a:bodyPr/>
        <a:lstStyle/>
        <a:p>
          <a:r>
            <a:rPr lang="en-US" dirty="0"/>
            <a:t>Allows ongoing full agonists for pain if needed</a:t>
          </a:r>
        </a:p>
      </dgm:t>
    </dgm:pt>
    <dgm:pt modelId="{354CF22D-9FEB-4F8A-AA93-CB7083C58390}" type="parTrans" cxnId="{753118B0-7DFB-40E2-8281-C014A8195DEA}">
      <dgm:prSet/>
      <dgm:spPr/>
      <dgm:t>
        <a:bodyPr/>
        <a:lstStyle/>
        <a:p>
          <a:endParaRPr lang="en-US"/>
        </a:p>
      </dgm:t>
    </dgm:pt>
    <dgm:pt modelId="{1B8AE845-DEEB-41B1-A751-AA9C5DC5DABD}" type="sibTrans" cxnId="{753118B0-7DFB-40E2-8281-C014A8195DEA}">
      <dgm:prSet/>
      <dgm:spPr/>
      <dgm:t>
        <a:bodyPr/>
        <a:lstStyle/>
        <a:p>
          <a:endParaRPr lang="en-US"/>
        </a:p>
      </dgm:t>
    </dgm:pt>
    <dgm:pt modelId="{9CEEC2EE-830B-45FF-920A-2EE420B8B99C}">
      <dgm:prSet/>
      <dgm:spPr/>
      <dgm:t>
        <a:bodyPr/>
        <a:lstStyle/>
        <a:p>
          <a:r>
            <a:rPr lang="en-US" u="sng" dirty="0"/>
            <a:t>Disadvantages</a:t>
          </a:r>
          <a:endParaRPr lang="en-US" dirty="0"/>
        </a:p>
      </dgm:t>
    </dgm:pt>
    <dgm:pt modelId="{8F9356D5-24DF-40F4-B478-0CC9EF75E4B0}" type="parTrans" cxnId="{5EBF8FDB-CB4E-444D-A27A-6A7D0EE5A69B}">
      <dgm:prSet/>
      <dgm:spPr/>
      <dgm:t>
        <a:bodyPr/>
        <a:lstStyle/>
        <a:p>
          <a:endParaRPr lang="en-US"/>
        </a:p>
      </dgm:t>
    </dgm:pt>
    <dgm:pt modelId="{5FF203F5-7731-473D-8C84-ABA4E0BD4DA3}" type="sibTrans" cxnId="{5EBF8FDB-CB4E-444D-A27A-6A7D0EE5A69B}">
      <dgm:prSet/>
      <dgm:spPr/>
      <dgm:t>
        <a:bodyPr/>
        <a:lstStyle/>
        <a:p>
          <a:endParaRPr lang="en-US"/>
        </a:p>
      </dgm:t>
    </dgm:pt>
    <dgm:pt modelId="{7E21B521-2481-4C88-8686-8ADA0192E28F}">
      <dgm:prSet/>
      <dgm:spPr/>
      <dgm:t>
        <a:bodyPr/>
        <a:lstStyle/>
        <a:p>
          <a:r>
            <a:rPr lang="en-US" dirty="0"/>
            <a:t>Time (esp. in inpatient setting. More rapid inductions can help)</a:t>
          </a:r>
        </a:p>
      </dgm:t>
    </dgm:pt>
    <dgm:pt modelId="{C20835F1-DC0E-42F9-88C7-9B9A0B94B374}" type="parTrans" cxnId="{26FC341F-BA12-464A-BA52-B6EC36A1A51D}">
      <dgm:prSet/>
      <dgm:spPr/>
      <dgm:t>
        <a:bodyPr/>
        <a:lstStyle/>
        <a:p>
          <a:endParaRPr lang="en-US"/>
        </a:p>
      </dgm:t>
    </dgm:pt>
    <dgm:pt modelId="{9B6793AA-0C38-4A70-B719-9B92F711AB3E}" type="sibTrans" cxnId="{26FC341F-BA12-464A-BA52-B6EC36A1A51D}">
      <dgm:prSet/>
      <dgm:spPr/>
      <dgm:t>
        <a:bodyPr/>
        <a:lstStyle/>
        <a:p>
          <a:endParaRPr lang="en-US"/>
        </a:p>
      </dgm:t>
    </dgm:pt>
    <dgm:pt modelId="{3C9F9424-57F1-4630-B4EC-3765568D7250}">
      <dgm:prSet/>
      <dgm:spPr/>
      <dgm:t>
        <a:bodyPr/>
        <a:lstStyle/>
        <a:p>
          <a:r>
            <a:rPr lang="en-US" dirty="0"/>
            <a:t>Can be complex for patients</a:t>
          </a:r>
        </a:p>
      </dgm:t>
    </dgm:pt>
    <dgm:pt modelId="{53A3DB13-715F-472B-BCCB-3C34F986D73E}" type="parTrans" cxnId="{C61211B0-D02A-4E83-A131-9703F298BDD7}">
      <dgm:prSet/>
      <dgm:spPr/>
      <dgm:t>
        <a:bodyPr/>
        <a:lstStyle/>
        <a:p>
          <a:endParaRPr lang="en-US"/>
        </a:p>
      </dgm:t>
    </dgm:pt>
    <dgm:pt modelId="{4900ABAC-C437-4771-9305-FF3806A8D46A}" type="sibTrans" cxnId="{C61211B0-D02A-4E83-A131-9703F298BDD7}">
      <dgm:prSet/>
      <dgm:spPr/>
      <dgm:t>
        <a:bodyPr/>
        <a:lstStyle/>
        <a:p>
          <a:endParaRPr lang="en-US"/>
        </a:p>
      </dgm:t>
    </dgm:pt>
    <dgm:pt modelId="{92DFBB35-C9D8-49DB-AE43-D0DFF3DC0AF2}">
      <dgm:prSet/>
      <dgm:spPr/>
      <dgm:t>
        <a:bodyPr/>
        <a:lstStyle/>
        <a:p>
          <a:r>
            <a:rPr lang="en-US" dirty="0"/>
            <a:t>Not perfect. Some patients still have withdrawal</a:t>
          </a:r>
        </a:p>
      </dgm:t>
    </dgm:pt>
    <dgm:pt modelId="{2901A4A8-1D3C-436B-B30B-613C1738191D}" type="parTrans" cxnId="{8928EE17-0415-4F77-8B6D-0539D993D442}">
      <dgm:prSet/>
      <dgm:spPr/>
      <dgm:t>
        <a:bodyPr/>
        <a:lstStyle/>
        <a:p>
          <a:endParaRPr lang="en-US"/>
        </a:p>
      </dgm:t>
    </dgm:pt>
    <dgm:pt modelId="{2DAF6364-CDFD-49C2-8274-4F7B68EFEFFE}" type="sibTrans" cxnId="{8928EE17-0415-4F77-8B6D-0539D993D442}">
      <dgm:prSet/>
      <dgm:spPr/>
      <dgm:t>
        <a:bodyPr/>
        <a:lstStyle/>
        <a:p>
          <a:endParaRPr lang="en-US"/>
        </a:p>
      </dgm:t>
    </dgm:pt>
    <dgm:pt modelId="{9A04C884-2D37-4270-B8FE-9CF30D5EA141}">
      <dgm:prSet/>
      <dgm:spPr/>
      <dgm:t>
        <a:bodyPr/>
        <a:lstStyle/>
        <a:p>
          <a:r>
            <a:rPr lang="en-US" dirty="0"/>
            <a:t>More data/evidence needed on effectiveness</a:t>
          </a:r>
        </a:p>
      </dgm:t>
    </dgm:pt>
    <dgm:pt modelId="{BEDA99E2-0086-4AA1-8CC7-693916243E78}" type="parTrans" cxnId="{8C383C09-54CA-429B-B848-2A4BED52B1FF}">
      <dgm:prSet/>
      <dgm:spPr/>
      <dgm:t>
        <a:bodyPr/>
        <a:lstStyle/>
        <a:p>
          <a:endParaRPr lang="en-US"/>
        </a:p>
      </dgm:t>
    </dgm:pt>
    <dgm:pt modelId="{8D4E79AE-2B91-4F41-8837-81CFF157C8ED}" type="sibTrans" cxnId="{8C383C09-54CA-429B-B848-2A4BED52B1FF}">
      <dgm:prSet/>
      <dgm:spPr/>
      <dgm:t>
        <a:bodyPr/>
        <a:lstStyle/>
        <a:p>
          <a:endParaRPr lang="en-US"/>
        </a:p>
      </dgm:t>
    </dgm:pt>
    <dgm:pt modelId="{F8D86621-109C-4C98-9155-ADDE7F09C2CB}">
      <dgm:prSet/>
      <dgm:spPr/>
      <dgm:t>
        <a:bodyPr/>
        <a:lstStyle/>
        <a:p>
          <a:r>
            <a:rPr lang="en-US" dirty="0"/>
            <a:t>Many different protocols, unclear if some are better than others</a:t>
          </a:r>
        </a:p>
      </dgm:t>
    </dgm:pt>
    <dgm:pt modelId="{1B6C93F7-4C13-48A3-8E7A-AE356C12E7B8}" type="parTrans" cxnId="{552CE742-F914-441F-A4F7-C41B5C890BCD}">
      <dgm:prSet/>
      <dgm:spPr/>
      <dgm:t>
        <a:bodyPr/>
        <a:lstStyle/>
        <a:p>
          <a:endParaRPr lang="en-US"/>
        </a:p>
      </dgm:t>
    </dgm:pt>
    <dgm:pt modelId="{2B7F64A0-AAD6-4AF4-8CF0-E2045447B31A}" type="sibTrans" cxnId="{552CE742-F914-441F-A4F7-C41B5C890BCD}">
      <dgm:prSet/>
      <dgm:spPr/>
      <dgm:t>
        <a:bodyPr/>
        <a:lstStyle/>
        <a:p>
          <a:endParaRPr lang="en-US"/>
        </a:p>
      </dgm:t>
    </dgm:pt>
    <dgm:pt modelId="{53D2F850-A45F-4F43-8770-5E48584C64BD}" type="pres">
      <dgm:prSet presAssocID="{EB32B4B6-8FCD-4BED-B1C3-E0C18D335CB6}" presName="Name0" presStyleCnt="0">
        <dgm:presLayoutVars>
          <dgm:dir/>
          <dgm:animLvl val="lvl"/>
          <dgm:resizeHandles val="exact"/>
        </dgm:presLayoutVars>
      </dgm:prSet>
      <dgm:spPr/>
    </dgm:pt>
    <dgm:pt modelId="{A458F8ED-AAE5-E64E-99EA-DE11126510E6}" type="pres">
      <dgm:prSet presAssocID="{69271781-5125-498B-BDDB-D784B15F4DF0}" presName="composite" presStyleCnt="0"/>
      <dgm:spPr/>
    </dgm:pt>
    <dgm:pt modelId="{6DC0A5EC-7981-B44E-8919-C21156446048}" type="pres">
      <dgm:prSet presAssocID="{69271781-5125-498B-BDDB-D784B15F4DF0}" presName="parTx" presStyleLbl="alignNode1" presStyleIdx="0" presStyleCnt="2">
        <dgm:presLayoutVars>
          <dgm:chMax val="0"/>
          <dgm:chPref val="0"/>
          <dgm:bulletEnabled val="1"/>
        </dgm:presLayoutVars>
      </dgm:prSet>
      <dgm:spPr/>
    </dgm:pt>
    <dgm:pt modelId="{630125E2-4BD5-0B41-BE4C-03DAFE1DF92B}" type="pres">
      <dgm:prSet presAssocID="{69271781-5125-498B-BDDB-D784B15F4DF0}" presName="desTx" presStyleLbl="alignAccFollowNode1" presStyleIdx="0" presStyleCnt="2">
        <dgm:presLayoutVars>
          <dgm:bulletEnabled val="1"/>
        </dgm:presLayoutVars>
      </dgm:prSet>
      <dgm:spPr/>
    </dgm:pt>
    <dgm:pt modelId="{83B57983-A4E1-F540-96FB-E5027F62516A}" type="pres">
      <dgm:prSet presAssocID="{4BD0CFDE-0086-4F41-81CE-A76900E5552C}" presName="space" presStyleCnt="0"/>
      <dgm:spPr/>
    </dgm:pt>
    <dgm:pt modelId="{2807C442-28BF-B549-AA2F-3F49950FE5E3}" type="pres">
      <dgm:prSet presAssocID="{9CEEC2EE-830B-45FF-920A-2EE420B8B99C}" presName="composite" presStyleCnt="0"/>
      <dgm:spPr/>
    </dgm:pt>
    <dgm:pt modelId="{2D66CC59-75A3-934B-9C8F-F4E628ABD511}" type="pres">
      <dgm:prSet presAssocID="{9CEEC2EE-830B-45FF-920A-2EE420B8B99C}" presName="parTx" presStyleLbl="alignNode1" presStyleIdx="1" presStyleCnt="2">
        <dgm:presLayoutVars>
          <dgm:chMax val="0"/>
          <dgm:chPref val="0"/>
          <dgm:bulletEnabled val="1"/>
        </dgm:presLayoutVars>
      </dgm:prSet>
      <dgm:spPr/>
    </dgm:pt>
    <dgm:pt modelId="{95AD244B-AC1C-3940-A343-AD9323FEE193}" type="pres">
      <dgm:prSet presAssocID="{9CEEC2EE-830B-45FF-920A-2EE420B8B99C}" presName="desTx" presStyleLbl="alignAccFollowNode1" presStyleIdx="1" presStyleCnt="2">
        <dgm:presLayoutVars>
          <dgm:bulletEnabled val="1"/>
        </dgm:presLayoutVars>
      </dgm:prSet>
      <dgm:spPr/>
    </dgm:pt>
  </dgm:ptLst>
  <dgm:cxnLst>
    <dgm:cxn modelId="{CDC27C06-B46E-4AE5-949F-4A8585AD554B}" srcId="{EB32B4B6-8FCD-4BED-B1C3-E0C18D335CB6}" destId="{69271781-5125-498B-BDDB-D784B15F4DF0}" srcOrd="0" destOrd="0" parTransId="{85BE1B6E-4FD9-4610-95C7-F9C5BFEF0757}" sibTransId="{4BD0CFDE-0086-4F41-81CE-A76900E5552C}"/>
    <dgm:cxn modelId="{8C383C09-54CA-429B-B848-2A4BED52B1FF}" srcId="{9CEEC2EE-830B-45FF-920A-2EE420B8B99C}" destId="{9A04C884-2D37-4270-B8FE-9CF30D5EA141}" srcOrd="3" destOrd="0" parTransId="{BEDA99E2-0086-4AA1-8CC7-693916243E78}" sibTransId="{8D4E79AE-2B91-4F41-8837-81CFF157C8ED}"/>
    <dgm:cxn modelId="{4F5FA50A-8B51-9241-B056-6A7704B839D7}" type="presOf" srcId="{7E21B521-2481-4C88-8686-8ADA0192E28F}" destId="{95AD244B-AC1C-3940-A343-AD9323FEE193}" srcOrd="0" destOrd="0" presId="urn:microsoft.com/office/officeart/2005/8/layout/hList1"/>
    <dgm:cxn modelId="{8928EE17-0415-4F77-8B6D-0539D993D442}" srcId="{9CEEC2EE-830B-45FF-920A-2EE420B8B99C}" destId="{92DFBB35-C9D8-49DB-AE43-D0DFF3DC0AF2}" srcOrd="2" destOrd="0" parTransId="{2901A4A8-1D3C-436B-B30B-613C1738191D}" sibTransId="{2DAF6364-CDFD-49C2-8274-4F7B68EFEFFE}"/>
    <dgm:cxn modelId="{0D598519-B070-B84F-BC56-D0093AE80229}" type="presOf" srcId="{61D769DE-DB8A-41A9-9D10-39C93C8EE428}" destId="{630125E2-4BD5-0B41-BE4C-03DAFE1DF92B}" srcOrd="0" destOrd="1" presId="urn:microsoft.com/office/officeart/2005/8/layout/hList1"/>
    <dgm:cxn modelId="{62F7AB1A-88BA-2348-96D8-3B1827350D1E}" type="presOf" srcId="{92DFBB35-C9D8-49DB-AE43-D0DFF3DC0AF2}" destId="{95AD244B-AC1C-3940-A343-AD9323FEE193}" srcOrd="0" destOrd="2" presId="urn:microsoft.com/office/officeart/2005/8/layout/hList1"/>
    <dgm:cxn modelId="{26FC341F-BA12-464A-BA52-B6EC36A1A51D}" srcId="{9CEEC2EE-830B-45FF-920A-2EE420B8B99C}" destId="{7E21B521-2481-4C88-8686-8ADA0192E28F}" srcOrd="0" destOrd="0" parTransId="{C20835F1-DC0E-42F9-88C7-9B9A0B94B374}" sibTransId="{9B6793AA-0C38-4A70-B719-9B92F711AB3E}"/>
    <dgm:cxn modelId="{646FB629-0508-452E-9C9E-AFEFCA48869B}" srcId="{69271781-5125-498B-BDDB-D784B15F4DF0}" destId="{6BEBC02E-BDC4-47AE-B545-1F701F922622}" srcOrd="0" destOrd="0" parTransId="{F3FB1A47-708C-4849-9E49-81CBEA2E3CC9}" sibTransId="{BF23EC1D-4AB7-424B-9DAD-B3F9CE855A89}"/>
    <dgm:cxn modelId="{552CE742-F914-441F-A4F7-C41B5C890BCD}" srcId="{9CEEC2EE-830B-45FF-920A-2EE420B8B99C}" destId="{F8D86621-109C-4C98-9155-ADDE7F09C2CB}" srcOrd="4" destOrd="0" parTransId="{1B6C93F7-4C13-48A3-8E7A-AE356C12E7B8}" sibTransId="{2B7F64A0-AAD6-4AF4-8CF0-E2045447B31A}"/>
    <dgm:cxn modelId="{DBFE1476-6C6A-664C-92AA-39B3FE1476F6}" type="presOf" srcId="{9CEEC2EE-830B-45FF-920A-2EE420B8B99C}" destId="{2D66CC59-75A3-934B-9C8F-F4E628ABD511}" srcOrd="0" destOrd="0" presId="urn:microsoft.com/office/officeart/2005/8/layout/hList1"/>
    <dgm:cxn modelId="{3F70E195-4CD8-8840-9519-35CB4BD17372}" type="presOf" srcId="{6BEBC02E-BDC4-47AE-B545-1F701F922622}" destId="{630125E2-4BD5-0B41-BE4C-03DAFE1DF92B}" srcOrd="0" destOrd="0" presId="urn:microsoft.com/office/officeart/2005/8/layout/hList1"/>
    <dgm:cxn modelId="{E4432BAE-B72F-5441-A8F6-D8335D6DC145}" type="presOf" srcId="{F8D86621-109C-4C98-9155-ADDE7F09C2CB}" destId="{95AD244B-AC1C-3940-A343-AD9323FEE193}" srcOrd="0" destOrd="4" presId="urn:microsoft.com/office/officeart/2005/8/layout/hList1"/>
    <dgm:cxn modelId="{C61211B0-D02A-4E83-A131-9703F298BDD7}" srcId="{9CEEC2EE-830B-45FF-920A-2EE420B8B99C}" destId="{3C9F9424-57F1-4630-B4EC-3765568D7250}" srcOrd="1" destOrd="0" parTransId="{53A3DB13-715F-472B-BCCB-3C34F986D73E}" sibTransId="{4900ABAC-C437-4771-9305-FF3806A8D46A}"/>
    <dgm:cxn modelId="{753118B0-7DFB-40E2-8281-C014A8195DEA}" srcId="{69271781-5125-498B-BDDB-D784B15F4DF0}" destId="{83C3B65A-1C3F-4B88-A4BC-01124359BC98}" srcOrd="2" destOrd="0" parTransId="{354CF22D-9FEB-4F8A-AA93-CB7083C58390}" sibTransId="{1B8AE845-DEEB-41B1-A751-AA9C5DC5DABD}"/>
    <dgm:cxn modelId="{687386B9-F536-2348-B227-BC9995FE165F}" type="presOf" srcId="{69271781-5125-498B-BDDB-D784B15F4DF0}" destId="{6DC0A5EC-7981-B44E-8919-C21156446048}" srcOrd="0" destOrd="0" presId="urn:microsoft.com/office/officeart/2005/8/layout/hList1"/>
    <dgm:cxn modelId="{5EBF8FDB-CB4E-444D-A27A-6A7D0EE5A69B}" srcId="{EB32B4B6-8FCD-4BED-B1C3-E0C18D335CB6}" destId="{9CEEC2EE-830B-45FF-920A-2EE420B8B99C}" srcOrd="1" destOrd="0" parTransId="{8F9356D5-24DF-40F4-B478-0CC9EF75E4B0}" sibTransId="{5FF203F5-7731-473D-8C84-ABA4E0BD4DA3}"/>
    <dgm:cxn modelId="{FE1B2DEE-C7C7-9A4E-8FCD-6AFFE43E051B}" type="presOf" srcId="{9A04C884-2D37-4270-B8FE-9CF30D5EA141}" destId="{95AD244B-AC1C-3940-A343-AD9323FEE193}" srcOrd="0" destOrd="3" presId="urn:microsoft.com/office/officeart/2005/8/layout/hList1"/>
    <dgm:cxn modelId="{9586C9F4-C812-7C4B-A510-98799D65A8BF}" type="presOf" srcId="{83C3B65A-1C3F-4B88-A4BC-01124359BC98}" destId="{630125E2-4BD5-0B41-BE4C-03DAFE1DF92B}" srcOrd="0" destOrd="2" presId="urn:microsoft.com/office/officeart/2005/8/layout/hList1"/>
    <dgm:cxn modelId="{640D38F5-D554-48B4-9EBD-FF1F93D4FA4F}" srcId="{69271781-5125-498B-BDDB-D784B15F4DF0}" destId="{61D769DE-DB8A-41A9-9D10-39C93C8EE428}" srcOrd="1" destOrd="0" parTransId="{B4795A22-633A-4212-8E9C-08DD4C424D62}" sibTransId="{1C814428-64E1-46F3-9C54-8BB88E486AB7}"/>
    <dgm:cxn modelId="{8B5F6BF6-8244-7444-8E8F-452C0C307F9B}" type="presOf" srcId="{3C9F9424-57F1-4630-B4EC-3765568D7250}" destId="{95AD244B-AC1C-3940-A343-AD9323FEE193}" srcOrd="0" destOrd="1" presId="urn:microsoft.com/office/officeart/2005/8/layout/hList1"/>
    <dgm:cxn modelId="{338826FD-B688-D449-9614-8D41A0E93E0A}" type="presOf" srcId="{EB32B4B6-8FCD-4BED-B1C3-E0C18D335CB6}" destId="{53D2F850-A45F-4F43-8770-5E48584C64BD}" srcOrd="0" destOrd="0" presId="urn:microsoft.com/office/officeart/2005/8/layout/hList1"/>
    <dgm:cxn modelId="{7988A88B-4EF6-6541-BF3F-17D26B56CB96}" type="presParOf" srcId="{53D2F850-A45F-4F43-8770-5E48584C64BD}" destId="{A458F8ED-AAE5-E64E-99EA-DE11126510E6}" srcOrd="0" destOrd="0" presId="urn:microsoft.com/office/officeart/2005/8/layout/hList1"/>
    <dgm:cxn modelId="{F3C634E3-55DC-EC48-9A87-46294901CA9F}" type="presParOf" srcId="{A458F8ED-AAE5-E64E-99EA-DE11126510E6}" destId="{6DC0A5EC-7981-B44E-8919-C21156446048}" srcOrd="0" destOrd="0" presId="urn:microsoft.com/office/officeart/2005/8/layout/hList1"/>
    <dgm:cxn modelId="{57E3FBB3-F3E6-794D-AC8D-DA7D167B72CC}" type="presParOf" srcId="{A458F8ED-AAE5-E64E-99EA-DE11126510E6}" destId="{630125E2-4BD5-0B41-BE4C-03DAFE1DF92B}" srcOrd="1" destOrd="0" presId="urn:microsoft.com/office/officeart/2005/8/layout/hList1"/>
    <dgm:cxn modelId="{96A23241-F90C-ED43-9CDD-52BAA8641AB4}" type="presParOf" srcId="{53D2F850-A45F-4F43-8770-5E48584C64BD}" destId="{83B57983-A4E1-F540-96FB-E5027F62516A}" srcOrd="1" destOrd="0" presId="urn:microsoft.com/office/officeart/2005/8/layout/hList1"/>
    <dgm:cxn modelId="{7EE0078C-687B-A449-B20D-4BDAF34B66E1}" type="presParOf" srcId="{53D2F850-A45F-4F43-8770-5E48584C64BD}" destId="{2807C442-28BF-B549-AA2F-3F49950FE5E3}" srcOrd="2" destOrd="0" presId="urn:microsoft.com/office/officeart/2005/8/layout/hList1"/>
    <dgm:cxn modelId="{108AD07F-D19E-1B42-AF83-7ADDDECD3518}" type="presParOf" srcId="{2807C442-28BF-B549-AA2F-3F49950FE5E3}" destId="{2D66CC59-75A3-934B-9C8F-F4E628ABD511}" srcOrd="0" destOrd="0" presId="urn:microsoft.com/office/officeart/2005/8/layout/hList1"/>
    <dgm:cxn modelId="{E087652F-9BD3-3C43-BBDD-40DC529E4852}" type="presParOf" srcId="{2807C442-28BF-B549-AA2F-3F49950FE5E3}" destId="{95AD244B-AC1C-3940-A343-AD9323FEE1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32B4B6-8FCD-4BED-B1C3-E0C18D335CB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9271781-5125-498B-BDDB-D784B15F4DF0}">
      <dgm:prSet/>
      <dgm:spPr/>
      <dgm:t>
        <a:bodyPr/>
        <a:lstStyle/>
        <a:p>
          <a:r>
            <a:rPr lang="en-US" u="sng" dirty="0"/>
            <a:t>Advantages</a:t>
          </a:r>
          <a:endParaRPr lang="en-US" dirty="0"/>
        </a:p>
      </dgm:t>
    </dgm:pt>
    <dgm:pt modelId="{85BE1B6E-4FD9-4610-95C7-F9C5BFEF0757}" type="parTrans" cxnId="{CDC27C06-B46E-4AE5-949F-4A8585AD554B}">
      <dgm:prSet/>
      <dgm:spPr/>
      <dgm:t>
        <a:bodyPr/>
        <a:lstStyle/>
        <a:p>
          <a:endParaRPr lang="en-US"/>
        </a:p>
      </dgm:t>
    </dgm:pt>
    <dgm:pt modelId="{4BD0CFDE-0086-4F41-81CE-A76900E5552C}" type="sibTrans" cxnId="{CDC27C06-B46E-4AE5-949F-4A8585AD554B}">
      <dgm:prSet/>
      <dgm:spPr/>
      <dgm:t>
        <a:bodyPr/>
        <a:lstStyle/>
        <a:p>
          <a:endParaRPr lang="en-US"/>
        </a:p>
      </dgm:t>
    </dgm:pt>
    <dgm:pt modelId="{6BEBC02E-BDC4-47AE-B545-1F701F922622}">
      <dgm:prSet/>
      <dgm:spPr/>
      <dgm:t>
        <a:bodyPr/>
        <a:lstStyle/>
        <a:p>
          <a:r>
            <a:rPr lang="en-US" dirty="0"/>
            <a:t>Faster process</a:t>
          </a:r>
        </a:p>
      </dgm:t>
    </dgm:pt>
    <dgm:pt modelId="{F3FB1A47-708C-4849-9E49-81CBEA2E3CC9}" type="parTrans" cxnId="{646FB629-0508-452E-9C9E-AFEFCA48869B}">
      <dgm:prSet/>
      <dgm:spPr/>
      <dgm:t>
        <a:bodyPr/>
        <a:lstStyle/>
        <a:p>
          <a:endParaRPr lang="en-US"/>
        </a:p>
      </dgm:t>
    </dgm:pt>
    <dgm:pt modelId="{BF23EC1D-4AB7-424B-9DAD-B3F9CE855A89}" type="sibTrans" cxnId="{646FB629-0508-452E-9C9E-AFEFCA48869B}">
      <dgm:prSet/>
      <dgm:spPr/>
      <dgm:t>
        <a:bodyPr/>
        <a:lstStyle/>
        <a:p>
          <a:endParaRPr lang="en-US"/>
        </a:p>
      </dgm:t>
    </dgm:pt>
    <dgm:pt modelId="{9CEEC2EE-830B-45FF-920A-2EE420B8B99C}">
      <dgm:prSet/>
      <dgm:spPr/>
      <dgm:t>
        <a:bodyPr/>
        <a:lstStyle/>
        <a:p>
          <a:r>
            <a:rPr lang="en-US" u="sng" dirty="0"/>
            <a:t>Disadvantages</a:t>
          </a:r>
          <a:endParaRPr lang="en-US" dirty="0"/>
        </a:p>
      </dgm:t>
    </dgm:pt>
    <dgm:pt modelId="{8F9356D5-24DF-40F4-B478-0CC9EF75E4B0}" type="parTrans" cxnId="{5EBF8FDB-CB4E-444D-A27A-6A7D0EE5A69B}">
      <dgm:prSet/>
      <dgm:spPr/>
      <dgm:t>
        <a:bodyPr/>
        <a:lstStyle/>
        <a:p>
          <a:endParaRPr lang="en-US"/>
        </a:p>
      </dgm:t>
    </dgm:pt>
    <dgm:pt modelId="{5FF203F5-7731-473D-8C84-ABA4E0BD4DA3}" type="sibTrans" cxnId="{5EBF8FDB-CB4E-444D-A27A-6A7D0EE5A69B}">
      <dgm:prSet/>
      <dgm:spPr/>
      <dgm:t>
        <a:bodyPr/>
        <a:lstStyle/>
        <a:p>
          <a:endParaRPr lang="en-US"/>
        </a:p>
      </dgm:t>
    </dgm:pt>
    <dgm:pt modelId="{7E21B521-2481-4C88-8686-8ADA0192E28F}">
      <dgm:prSet/>
      <dgm:spPr/>
      <dgm:t>
        <a:bodyPr/>
        <a:lstStyle/>
        <a:p>
          <a:r>
            <a:rPr lang="en-US" dirty="0"/>
            <a:t>Only evidence case study/series</a:t>
          </a:r>
        </a:p>
      </dgm:t>
    </dgm:pt>
    <dgm:pt modelId="{C20835F1-DC0E-42F9-88C7-9B9A0B94B374}" type="parTrans" cxnId="{26FC341F-BA12-464A-BA52-B6EC36A1A51D}">
      <dgm:prSet/>
      <dgm:spPr/>
      <dgm:t>
        <a:bodyPr/>
        <a:lstStyle/>
        <a:p>
          <a:endParaRPr lang="en-US"/>
        </a:p>
      </dgm:t>
    </dgm:pt>
    <dgm:pt modelId="{9B6793AA-0C38-4A70-B719-9B92F711AB3E}" type="sibTrans" cxnId="{26FC341F-BA12-464A-BA52-B6EC36A1A51D}">
      <dgm:prSet/>
      <dgm:spPr/>
      <dgm:t>
        <a:bodyPr/>
        <a:lstStyle/>
        <a:p>
          <a:endParaRPr lang="en-US"/>
        </a:p>
      </dgm:t>
    </dgm:pt>
    <dgm:pt modelId="{D68979F6-094A-824D-9976-8E3904234A96}">
      <dgm:prSet/>
      <dgm:spPr/>
      <dgm:t>
        <a:bodyPr/>
        <a:lstStyle/>
        <a:p>
          <a:r>
            <a:rPr lang="en-US" dirty="0"/>
            <a:t>Reduced risk of precipitated withdrawal</a:t>
          </a:r>
        </a:p>
      </dgm:t>
    </dgm:pt>
    <dgm:pt modelId="{475484B1-739D-B445-8F0F-C4397C78E421}" type="parTrans" cxnId="{B803B98A-FC6C-2342-A2C0-4C56E2A32B20}">
      <dgm:prSet/>
      <dgm:spPr/>
      <dgm:t>
        <a:bodyPr/>
        <a:lstStyle/>
        <a:p>
          <a:endParaRPr lang="en-US"/>
        </a:p>
      </dgm:t>
    </dgm:pt>
    <dgm:pt modelId="{AE803D05-1045-4E4D-8C4B-F2B07BE5C081}" type="sibTrans" cxnId="{B803B98A-FC6C-2342-A2C0-4C56E2A32B20}">
      <dgm:prSet/>
      <dgm:spPr/>
      <dgm:t>
        <a:bodyPr/>
        <a:lstStyle/>
        <a:p>
          <a:endParaRPr lang="en-US"/>
        </a:p>
      </dgm:t>
    </dgm:pt>
    <dgm:pt modelId="{62DF3076-5FA6-4446-9B12-0A266EEC0DB7}">
      <dgm:prSet/>
      <dgm:spPr/>
      <dgm:t>
        <a:bodyPr/>
        <a:lstStyle/>
        <a:p>
          <a:r>
            <a:rPr lang="en-US" dirty="0"/>
            <a:t>Beneficial in scenarios where only short contact with health care system (i.e. post-overdose/EMS, ED care)</a:t>
          </a:r>
        </a:p>
      </dgm:t>
    </dgm:pt>
    <dgm:pt modelId="{7C1319AE-B113-814E-AB1B-291161A51CBD}" type="parTrans" cxnId="{F86C6CD1-602B-2545-BF7F-DF9289C5102A}">
      <dgm:prSet/>
      <dgm:spPr/>
      <dgm:t>
        <a:bodyPr/>
        <a:lstStyle/>
        <a:p>
          <a:endParaRPr lang="en-US"/>
        </a:p>
      </dgm:t>
    </dgm:pt>
    <dgm:pt modelId="{FE7AEDEC-3E00-504C-B0AD-6B44565ABA53}" type="sibTrans" cxnId="{F86C6CD1-602B-2545-BF7F-DF9289C5102A}">
      <dgm:prSet/>
      <dgm:spPr/>
      <dgm:t>
        <a:bodyPr/>
        <a:lstStyle/>
        <a:p>
          <a:endParaRPr lang="en-US"/>
        </a:p>
      </dgm:t>
    </dgm:pt>
    <dgm:pt modelId="{3424CDCB-8C97-144A-920F-DD9DA1446C09}">
      <dgm:prSet/>
      <dgm:spPr/>
      <dgm:t>
        <a:bodyPr/>
        <a:lstStyle/>
        <a:p>
          <a:r>
            <a:rPr lang="en-US" dirty="0"/>
            <a:t>Still some concerns re: risks, particularly in patients with co-morbidities, other centrally acting or sedating medications</a:t>
          </a:r>
        </a:p>
      </dgm:t>
    </dgm:pt>
    <dgm:pt modelId="{8BCA6104-DF4F-B549-A172-BC9D52F69215}" type="parTrans" cxnId="{021F2604-E57A-F741-B10A-A523816FCF1A}">
      <dgm:prSet/>
      <dgm:spPr/>
      <dgm:t>
        <a:bodyPr/>
        <a:lstStyle/>
        <a:p>
          <a:endParaRPr lang="en-US"/>
        </a:p>
      </dgm:t>
    </dgm:pt>
    <dgm:pt modelId="{D92C1EFF-A84E-C343-93E1-30E7EB5E9D1A}" type="sibTrans" cxnId="{021F2604-E57A-F741-B10A-A523816FCF1A}">
      <dgm:prSet/>
      <dgm:spPr/>
      <dgm:t>
        <a:bodyPr/>
        <a:lstStyle/>
        <a:p>
          <a:endParaRPr lang="en-US"/>
        </a:p>
      </dgm:t>
    </dgm:pt>
    <dgm:pt modelId="{53D2F850-A45F-4F43-8770-5E48584C64BD}" type="pres">
      <dgm:prSet presAssocID="{EB32B4B6-8FCD-4BED-B1C3-E0C18D335CB6}" presName="Name0" presStyleCnt="0">
        <dgm:presLayoutVars>
          <dgm:dir/>
          <dgm:animLvl val="lvl"/>
          <dgm:resizeHandles val="exact"/>
        </dgm:presLayoutVars>
      </dgm:prSet>
      <dgm:spPr/>
    </dgm:pt>
    <dgm:pt modelId="{A458F8ED-AAE5-E64E-99EA-DE11126510E6}" type="pres">
      <dgm:prSet presAssocID="{69271781-5125-498B-BDDB-D784B15F4DF0}" presName="composite" presStyleCnt="0"/>
      <dgm:spPr/>
    </dgm:pt>
    <dgm:pt modelId="{6DC0A5EC-7981-B44E-8919-C21156446048}" type="pres">
      <dgm:prSet presAssocID="{69271781-5125-498B-BDDB-D784B15F4DF0}" presName="parTx" presStyleLbl="alignNode1" presStyleIdx="0" presStyleCnt="2">
        <dgm:presLayoutVars>
          <dgm:chMax val="0"/>
          <dgm:chPref val="0"/>
          <dgm:bulletEnabled val="1"/>
        </dgm:presLayoutVars>
      </dgm:prSet>
      <dgm:spPr/>
    </dgm:pt>
    <dgm:pt modelId="{630125E2-4BD5-0B41-BE4C-03DAFE1DF92B}" type="pres">
      <dgm:prSet presAssocID="{69271781-5125-498B-BDDB-D784B15F4DF0}" presName="desTx" presStyleLbl="alignAccFollowNode1" presStyleIdx="0" presStyleCnt="2">
        <dgm:presLayoutVars>
          <dgm:bulletEnabled val="1"/>
        </dgm:presLayoutVars>
      </dgm:prSet>
      <dgm:spPr/>
    </dgm:pt>
    <dgm:pt modelId="{83B57983-A4E1-F540-96FB-E5027F62516A}" type="pres">
      <dgm:prSet presAssocID="{4BD0CFDE-0086-4F41-81CE-A76900E5552C}" presName="space" presStyleCnt="0"/>
      <dgm:spPr/>
    </dgm:pt>
    <dgm:pt modelId="{2807C442-28BF-B549-AA2F-3F49950FE5E3}" type="pres">
      <dgm:prSet presAssocID="{9CEEC2EE-830B-45FF-920A-2EE420B8B99C}" presName="composite" presStyleCnt="0"/>
      <dgm:spPr/>
    </dgm:pt>
    <dgm:pt modelId="{2D66CC59-75A3-934B-9C8F-F4E628ABD511}" type="pres">
      <dgm:prSet presAssocID="{9CEEC2EE-830B-45FF-920A-2EE420B8B99C}" presName="parTx" presStyleLbl="alignNode1" presStyleIdx="1" presStyleCnt="2">
        <dgm:presLayoutVars>
          <dgm:chMax val="0"/>
          <dgm:chPref val="0"/>
          <dgm:bulletEnabled val="1"/>
        </dgm:presLayoutVars>
      </dgm:prSet>
      <dgm:spPr/>
    </dgm:pt>
    <dgm:pt modelId="{95AD244B-AC1C-3940-A343-AD9323FEE193}" type="pres">
      <dgm:prSet presAssocID="{9CEEC2EE-830B-45FF-920A-2EE420B8B99C}" presName="desTx" presStyleLbl="alignAccFollowNode1" presStyleIdx="1" presStyleCnt="2">
        <dgm:presLayoutVars>
          <dgm:bulletEnabled val="1"/>
        </dgm:presLayoutVars>
      </dgm:prSet>
      <dgm:spPr/>
    </dgm:pt>
  </dgm:ptLst>
  <dgm:cxnLst>
    <dgm:cxn modelId="{021F2604-E57A-F741-B10A-A523816FCF1A}" srcId="{9CEEC2EE-830B-45FF-920A-2EE420B8B99C}" destId="{3424CDCB-8C97-144A-920F-DD9DA1446C09}" srcOrd="1" destOrd="0" parTransId="{8BCA6104-DF4F-B549-A172-BC9D52F69215}" sibTransId="{D92C1EFF-A84E-C343-93E1-30E7EB5E9D1A}"/>
    <dgm:cxn modelId="{CDC27C06-B46E-4AE5-949F-4A8585AD554B}" srcId="{EB32B4B6-8FCD-4BED-B1C3-E0C18D335CB6}" destId="{69271781-5125-498B-BDDB-D784B15F4DF0}" srcOrd="0" destOrd="0" parTransId="{85BE1B6E-4FD9-4610-95C7-F9C5BFEF0757}" sibTransId="{4BD0CFDE-0086-4F41-81CE-A76900E5552C}"/>
    <dgm:cxn modelId="{4F5FA50A-8B51-9241-B056-6A7704B839D7}" type="presOf" srcId="{7E21B521-2481-4C88-8686-8ADA0192E28F}" destId="{95AD244B-AC1C-3940-A343-AD9323FEE193}" srcOrd="0" destOrd="0" presId="urn:microsoft.com/office/officeart/2005/8/layout/hList1"/>
    <dgm:cxn modelId="{26FC341F-BA12-464A-BA52-B6EC36A1A51D}" srcId="{9CEEC2EE-830B-45FF-920A-2EE420B8B99C}" destId="{7E21B521-2481-4C88-8686-8ADA0192E28F}" srcOrd="0" destOrd="0" parTransId="{C20835F1-DC0E-42F9-88C7-9B9A0B94B374}" sibTransId="{9B6793AA-0C38-4A70-B719-9B92F711AB3E}"/>
    <dgm:cxn modelId="{646FB629-0508-452E-9C9E-AFEFCA48869B}" srcId="{69271781-5125-498B-BDDB-D784B15F4DF0}" destId="{6BEBC02E-BDC4-47AE-B545-1F701F922622}" srcOrd="0" destOrd="0" parTransId="{F3FB1A47-708C-4849-9E49-81CBEA2E3CC9}" sibTransId="{BF23EC1D-4AB7-424B-9DAD-B3F9CE855A89}"/>
    <dgm:cxn modelId="{2796202D-DBA2-A041-B23F-0EEE232BCFD4}" type="presOf" srcId="{3424CDCB-8C97-144A-920F-DD9DA1446C09}" destId="{95AD244B-AC1C-3940-A343-AD9323FEE193}" srcOrd="0" destOrd="1" presId="urn:microsoft.com/office/officeart/2005/8/layout/hList1"/>
    <dgm:cxn modelId="{5CB1A132-B486-6E44-BCCD-33DE34A1DFC2}" type="presOf" srcId="{62DF3076-5FA6-4446-9B12-0A266EEC0DB7}" destId="{630125E2-4BD5-0B41-BE4C-03DAFE1DF92B}" srcOrd="0" destOrd="2" presId="urn:microsoft.com/office/officeart/2005/8/layout/hList1"/>
    <dgm:cxn modelId="{003E6340-5856-504B-A560-B0EDF0120EB1}" type="presOf" srcId="{D68979F6-094A-824D-9976-8E3904234A96}" destId="{630125E2-4BD5-0B41-BE4C-03DAFE1DF92B}" srcOrd="0" destOrd="1" presId="urn:microsoft.com/office/officeart/2005/8/layout/hList1"/>
    <dgm:cxn modelId="{DBFE1476-6C6A-664C-92AA-39B3FE1476F6}" type="presOf" srcId="{9CEEC2EE-830B-45FF-920A-2EE420B8B99C}" destId="{2D66CC59-75A3-934B-9C8F-F4E628ABD511}" srcOrd="0" destOrd="0" presId="urn:microsoft.com/office/officeart/2005/8/layout/hList1"/>
    <dgm:cxn modelId="{B803B98A-FC6C-2342-A2C0-4C56E2A32B20}" srcId="{69271781-5125-498B-BDDB-D784B15F4DF0}" destId="{D68979F6-094A-824D-9976-8E3904234A96}" srcOrd="1" destOrd="0" parTransId="{475484B1-739D-B445-8F0F-C4397C78E421}" sibTransId="{AE803D05-1045-4E4D-8C4B-F2B07BE5C081}"/>
    <dgm:cxn modelId="{3F70E195-4CD8-8840-9519-35CB4BD17372}" type="presOf" srcId="{6BEBC02E-BDC4-47AE-B545-1F701F922622}" destId="{630125E2-4BD5-0B41-BE4C-03DAFE1DF92B}" srcOrd="0" destOrd="0" presId="urn:microsoft.com/office/officeart/2005/8/layout/hList1"/>
    <dgm:cxn modelId="{687386B9-F536-2348-B227-BC9995FE165F}" type="presOf" srcId="{69271781-5125-498B-BDDB-D784B15F4DF0}" destId="{6DC0A5EC-7981-B44E-8919-C21156446048}" srcOrd="0" destOrd="0" presId="urn:microsoft.com/office/officeart/2005/8/layout/hList1"/>
    <dgm:cxn modelId="{F86C6CD1-602B-2545-BF7F-DF9289C5102A}" srcId="{69271781-5125-498B-BDDB-D784B15F4DF0}" destId="{62DF3076-5FA6-4446-9B12-0A266EEC0DB7}" srcOrd="2" destOrd="0" parTransId="{7C1319AE-B113-814E-AB1B-291161A51CBD}" sibTransId="{FE7AEDEC-3E00-504C-B0AD-6B44565ABA53}"/>
    <dgm:cxn modelId="{5EBF8FDB-CB4E-444D-A27A-6A7D0EE5A69B}" srcId="{EB32B4B6-8FCD-4BED-B1C3-E0C18D335CB6}" destId="{9CEEC2EE-830B-45FF-920A-2EE420B8B99C}" srcOrd="1" destOrd="0" parTransId="{8F9356D5-24DF-40F4-B478-0CC9EF75E4B0}" sibTransId="{5FF203F5-7731-473D-8C84-ABA4E0BD4DA3}"/>
    <dgm:cxn modelId="{338826FD-B688-D449-9614-8D41A0E93E0A}" type="presOf" srcId="{EB32B4B6-8FCD-4BED-B1C3-E0C18D335CB6}" destId="{53D2F850-A45F-4F43-8770-5E48584C64BD}" srcOrd="0" destOrd="0" presId="urn:microsoft.com/office/officeart/2005/8/layout/hList1"/>
    <dgm:cxn modelId="{7988A88B-4EF6-6541-BF3F-17D26B56CB96}" type="presParOf" srcId="{53D2F850-A45F-4F43-8770-5E48584C64BD}" destId="{A458F8ED-AAE5-E64E-99EA-DE11126510E6}" srcOrd="0" destOrd="0" presId="urn:microsoft.com/office/officeart/2005/8/layout/hList1"/>
    <dgm:cxn modelId="{F3C634E3-55DC-EC48-9A87-46294901CA9F}" type="presParOf" srcId="{A458F8ED-AAE5-E64E-99EA-DE11126510E6}" destId="{6DC0A5EC-7981-B44E-8919-C21156446048}" srcOrd="0" destOrd="0" presId="urn:microsoft.com/office/officeart/2005/8/layout/hList1"/>
    <dgm:cxn modelId="{57E3FBB3-F3E6-794D-AC8D-DA7D167B72CC}" type="presParOf" srcId="{A458F8ED-AAE5-E64E-99EA-DE11126510E6}" destId="{630125E2-4BD5-0B41-BE4C-03DAFE1DF92B}" srcOrd="1" destOrd="0" presId="urn:microsoft.com/office/officeart/2005/8/layout/hList1"/>
    <dgm:cxn modelId="{96A23241-F90C-ED43-9CDD-52BAA8641AB4}" type="presParOf" srcId="{53D2F850-A45F-4F43-8770-5E48584C64BD}" destId="{83B57983-A4E1-F540-96FB-E5027F62516A}" srcOrd="1" destOrd="0" presId="urn:microsoft.com/office/officeart/2005/8/layout/hList1"/>
    <dgm:cxn modelId="{7EE0078C-687B-A449-B20D-4BDAF34B66E1}" type="presParOf" srcId="{53D2F850-A45F-4F43-8770-5E48584C64BD}" destId="{2807C442-28BF-B549-AA2F-3F49950FE5E3}" srcOrd="2" destOrd="0" presId="urn:microsoft.com/office/officeart/2005/8/layout/hList1"/>
    <dgm:cxn modelId="{108AD07F-D19E-1B42-AF83-7ADDDECD3518}" type="presParOf" srcId="{2807C442-28BF-B549-AA2F-3F49950FE5E3}" destId="{2D66CC59-75A3-934B-9C8F-F4E628ABD511}" srcOrd="0" destOrd="0" presId="urn:microsoft.com/office/officeart/2005/8/layout/hList1"/>
    <dgm:cxn modelId="{E087652F-9BD3-3C43-BBDD-40DC529E4852}" type="presParOf" srcId="{2807C442-28BF-B549-AA2F-3F49950FE5E3}" destId="{95AD244B-AC1C-3940-A343-AD9323FEE1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0A5EC-7981-B44E-8919-C21156446048}">
      <dsp:nvSpPr>
        <dsp:cNvPr id="0" name=""/>
        <dsp:cNvSpPr/>
      </dsp:nvSpPr>
      <dsp:spPr>
        <a:xfrm>
          <a:off x="50" y="9716"/>
          <a:ext cx="4879872"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u="sng" kern="1200" dirty="0"/>
            <a:t>Advantages</a:t>
          </a:r>
          <a:endParaRPr lang="en-US" sz="2100" kern="1200" dirty="0"/>
        </a:p>
      </dsp:txBody>
      <dsp:txXfrm>
        <a:off x="50" y="9716"/>
        <a:ext cx="4879872" cy="604800"/>
      </dsp:txXfrm>
    </dsp:sp>
    <dsp:sp modelId="{630125E2-4BD5-0B41-BE4C-03DAFE1DF92B}">
      <dsp:nvSpPr>
        <dsp:cNvPr id="0" name=""/>
        <dsp:cNvSpPr/>
      </dsp:nvSpPr>
      <dsp:spPr>
        <a:xfrm>
          <a:off x="50" y="614516"/>
          <a:ext cx="4879872" cy="301555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Patients </a:t>
          </a:r>
          <a:r>
            <a:rPr lang="en-US" sz="2100" b="1" kern="1200" dirty="0"/>
            <a:t>don’t need to go into withdrawal </a:t>
          </a:r>
          <a:r>
            <a:rPr lang="en-US" sz="2100" kern="1200" dirty="0"/>
            <a:t>before induction</a:t>
          </a:r>
        </a:p>
        <a:p>
          <a:pPr marL="228600" lvl="1" indent="-228600" algn="l" defTabSz="933450">
            <a:lnSpc>
              <a:spcPct val="90000"/>
            </a:lnSpc>
            <a:spcBef>
              <a:spcPct val="0"/>
            </a:spcBef>
            <a:spcAft>
              <a:spcPct val="15000"/>
            </a:spcAft>
            <a:buChar char="•"/>
          </a:pPr>
          <a:r>
            <a:rPr lang="en-US" sz="2100" kern="1200" dirty="0"/>
            <a:t>Avoids precipitated withdrawal</a:t>
          </a:r>
        </a:p>
        <a:p>
          <a:pPr marL="228600" lvl="1" indent="-228600" algn="l" defTabSz="933450">
            <a:lnSpc>
              <a:spcPct val="90000"/>
            </a:lnSpc>
            <a:spcBef>
              <a:spcPct val="0"/>
            </a:spcBef>
            <a:spcAft>
              <a:spcPct val="15000"/>
            </a:spcAft>
            <a:buChar char="•"/>
          </a:pPr>
          <a:r>
            <a:rPr lang="en-US" sz="2100" kern="1200" dirty="0"/>
            <a:t>Allows ongoing full agonists for pain if needed</a:t>
          </a:r>
        </a:p>
      </dsp:txBody>
      <dsp:txXfrm>
        <a:off x="50" y="614516"/>
        <a:ext cx="4879872" cy="3015554"/>
      </dsp:txXfrm>
    </dsp:sp>
    <dsp:sp modelId="{2D66CC59-75A3-934B-9C8F-F4E628ABD511}">
      <dsp:nvSpPr>
        <dsp:cNvPr id="0" name=""/>
        <dsp:cNvSpPr/>
      </dsp:nvSpPr>
      <dsp:spPr>
        <a:xfrm>
          <a:off x="5563105" y="9716"/>
          <a:ext cx="4879872" cy="6048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u="sng" kern="1200" dirty="0"/>
            <a:t>Disadvantages</a:t>
          </a:r>
          <a:endParaRPr lang="en-US" sz="2100" kern="1200" dirty="0"/>
        </a:p>
      </dsp:txBody>
      <dsp:txXfrm>
        <a:off x="5563105" y="9716"/>
        <a:ext cx="4879872" cy="604800"/>
      </dsp:txXfrm>
    </dsp:sp>
    <dsp:sp modelId="{95AD244B-AC1C-3940-A343-AD9323FEE193}">
      <dsp:nvSpPr>
        <dsp:cNvPr id="0" name=""/>
        <dsp:cNvSpPr/>
      </dsp:nvSpPr>
      <dsp:spPr>
        <a:xfrm>
          <a:off x="5563105" y="614516"/>
          <a:ext cx="4879872" cy="3015554"/>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Time (esp. in inpatient setting. More rapid inductions can help)</a:t>
          </a:r>
        </a:p>
        <a:p>
          <a:pPr marL="228600" lvl="1" indent="-228600" algn="l" defTabSz="933450">
            <a:lnSpc>
              <a:spcPct val="90000"/>
            </a:lnSpc>
            <a:spcBef>
              <a:spcPct val="0"/>
            </a:spcBef>
            <a:spcAft>
              <a:spcPct val="15000"/>
            </a:spcAft>
            <a:buChar char="•"/>
          </a:pPr>
          <a:r>
            <a:rPr lang="en-US" sz="2100" kern="1200" dirty="0"/>
            <a:t>Can be complex for patients</a:t>
          </a:r>
        </a:p>
        <a:p>
          <a:pPr marL="228600" lvl="1" indent="-228600" algn="l" defTabSz="933450">
            <a:lnSpc>
              <a:spcPct val="90000"/>
            </a:lnSpc>
            <a:spcBef>
              <a:spcPct val="0"/>
            </a:spcBef>
            <a:spcAft>
              <a:spcPct val="15000"/>
            </a:spcAft>
            <a:buChar char="•"/>
          </a:pPr>
          <a:r>
            <a:rPr lang="en-US" sz="2100" kern="1200" dirty="0"/>
            <a:t>Not perfect. Some patients still have withdrawal</a:t>
          </a:r>
        </a:p>
        <a:p>
          <a:pPr marL="228600" lvl="1" indent="-228600" algn="l" defTabSz="933450">
            <a:lnSpc>
              <a:spcPct val="90000"/>
            </a:lnSpc>
            <a:spcBef>
              <a:spcPct val="0"/>
            </a:spcBef>
            <a:spcAft>
              <a:spcPct val="15000"/>
            </a:spcAft>
            <a:buChar char="•"/>
          </a:pPr>
          <a:r>
            <a:rPr lang="en-US" sz="2100" kern="1200" dirty="0"/>
            <a:t>More data/evidence needed on effectiveness</a:t>
          </a:r>
        </a:p>
        <a:p>
          <a:pPr marL="228600" lvl="1" indent="-228600" algn="l" defTabSz="933450">
            <a:lnSpc>
              <a:spcPct val="90000"/>
            </a:lnSpc>
            <a:spcBef>
              <a:spcPct val="0"/>
            </a:spcBef>
            <a:spcAft>
              <a:spcPct val="15000"/>
            </a:spcAft>
            <a:buChar char="•"/>
          </a:pPr>
          <a:r>
            <a:rPr lang="en-US" sz="2100" kern="1200" dirty="0"/>
            <a:t>Many different protocols, unclear if some are better than others</a:t>
          </a:r>
        </a:p>
      </dsp:txBody>
      <dsp:txXfrm>
        <a:off x="5563105" y="614516"/>
        <a:ext cx="4879872" cy="301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0A5EC-7981-B44E-8919-C21156446048}">
      <dsp:nvSpPr>
        <dsp:cNvPr id="0" name=""/>
        <dsp:cNvSpPr/>
      </dsp:nvSpPr>
      <dsp:spPr>
        <a:xfrm>
          <a:off x="50" y="53081"/>
          <a:ext cx="4879872" cy="720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u="sng" kern="1200" dirty="0"/>
            <a:t>Advantages</a:t>
          </a:r>
          <a:endParaRPr lang="en-US" sz="2500" kern="1200" dirty="0"/>
        </a:p>
      </dsp:txBody>
      <dsp:txXfrm>
        <a:off x="50" y="53081"/>
        <a:ext cx="4879872" cy="720000"/>
      </dsp:txXfrm>
    </dsp:sp>
    <dsp:sp modelId="{630125E2-4BD5-0B41-BE4C-03DAFE1DF92B}">
      <dsp:nvSpPr>
        <dsp:cNvPr id="0" name=""/>
        <dsp:cNvSpPr/>
      </dsp:nvSpPr>
      <dsp:spPr>
        <a:xfrm>
          <a:off x="50" y="773081"/>
          <a:ext cx="4879872" cy="28136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Faster process</a:t>
          </a:r>
        </a:p>
        <a:p>
          <a:pPr marL="228600" lvl="1" indent="-228600" algn="l" defTabSz="1111250">
            <a:lnSpc>
              <a:spcPct val="90000"/>
            </a:lnSpc>
            <a:spcBef>
              <a:spcPct val="0"/>
            </a:spcBef>
            <a:spcAft>
              <a:spcPct val="15000"/>
            </a:spcAft>
            <a:buChar char="•"/>
          </a:pPr>
          <a:r>
            <a:rPr lang="en-US" sz="2500" kern="1200" dirty="0"/>
            <a:t>Reduced risk of precipitated withdrawal</a:t>
          </a:r>
        </a:p>
        <a:p>
          <a:pPr marL="228600" lvl="1" indent="-228600" algn="l" defTabSz="1111250">
            <a:lnSpc>
              <a:spcPct val="90000"/>
            </a:lnSpc>
            <a:spcBef>
              <a:spcPct val="0"/>
            </a:spcBef>
            <a:spcAft>
              <a:spcPct val="15000"/>
            </a:spcAft>
            <a:buChar char="•"/>
          </a:pPr>
          <a:r>
            <a:rPr lang="en-US" sz="2500" kern="1200" dirty="0"/>
            <a:t>Beneficial in scenarios where only short contact with health care system (i.e. post-overdose/EMS, ED care)</a:t>
          </a:r>
        </a:p>
      </dsp:txBody>
      <dsp:txXfrm>
        <a:off x="50" y="773081"/>
        <a:ext cx="4879872" cy="2813625"/>
      </dsp:txXfrm>
    </dsp:sp>
    <dsp:sp modelId="{2D66CC59-75A3-934B-9C8F-F4E628ABD511}">
      <dsp:nvSpPr>
        <dsp:cNvPr id="0" name=""/>
        <dsp:cNvSpPr/>
      </dsp:nvSpPr>
      <dsp:spPr>
        <a:xfrm>
          <a:off x="5563105" y="53081"/>
          <a:ext cx="4879872" cy="7200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u="sng" kern="1200" dirty="0"/>
            <a:t>Disadvantages</a:t>
          </a:r>
          <a:endParaRPr lang="en-US" sz="2500" kern="1200" dirty="0"/>
        </a:p>
      </dsp:txBody>
      <dsp:txXfrm>
        <a:off x="5563105" y="53081"/>
        <a:ext cx="4879872" cy="720000"/>
      </dsp:txXfrm>
    </dsp:sp>
    <dsp:sp modelId="{95AD244B-AC1C-3940-A343-AD9323FEE193}">
      <dsp:nvSpPr>
        <dsp:cNvPr id="0" name=""/>
        <dsp:cNvSpPr/>
      </dsp:nvSpPr>
      <dsp:spPr>
        <a:xfrm>
          <a:off x="5563105" y="773081"/>
          <a:ext cx="4879872" cy="2813625"/>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Only evidence case study/series</a:t>
          </a:r>
        </a:p>
        <a:p>
          <a:pPr marL="228600" lvl="1" indent="-228600" algn="l" defTabSz="1111250">
            <a:lnSpc>
              <a:spcPct val="90000"/>
            </a:lnSpc>
            <a:spcBef>
              <a:spcPct val="0"/>
            </a:spcBef>
            <a:spcAft>
              <a:spcPct val="15000"/>
            </a:spcAft>
            <a:buChar char="•"/>
          </a:pPr>
          <a:r>
            <a:rPr lang="en-US" sz="2500" kern="1200" dirty="0"/>
            <a:t>Still some concerns re: risks, particularly in patients with co-morbidities, other centrally acting or sedating medications</a:t>
          </a:r>
        </a:p>
      </dsp:txBody>
      <dsp:txXfrm>
        <a:off x="5563105" y="773081"/>
        <a:ext cx="4879872" cy="281362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095F3-625F-EA42-8DF4-8F3254609350}" type="datetimeFigureOut">
              <a:rPr lang="en-US" smtClean="0"/>
              <a:t>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64102-3F44-E443-84E8-0A157414113C}" type="slidenum">
              <a:rPr lang="en-US" smtClean="0"/>
              <a:t>‹#›</a:t>
            </a:fld>
            <a:endParaRPr lang="en-US"/>
          </a:p>
        </p:txBody>
      </p:sp>
    </p:spTree>
    <p:extLst>
      <p:ext uri="{BB962C8B-B14F-4D97-AF65-F5344CB8AC3E}">
        <p14:creationId xmlns:p14="http://schemas.microsoft.com/office/powerpoint/2010/main" val="236486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direct.com/topics/neuroscience/fentany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sciencedirect.com/topics/neuroscience/hydromorpho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topics/neuroscience/immunoassa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ciencedirect.com/topics/neuroscience/mass-spectrometry" TargetMode="External"/><Relationship Id="rId4" Type="http://schemas.openxmlformats.org/officeDocument/2006/relationships/hyperlink" Target="https://www.sciencedirect.com/topics/neuroscience/chromatograph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a:t>
            </a:fld>
            <a:endParaRPr lang="en-US" dirty="0"/>
          </a:p>
        </p:txBody>
      </p:sp>
    </p:spTree>
    <p:extLst>
      <p:ext uri="{BB962C8B-B14F-4D97-AF65-F5344CB8AC3E}">
        <p14:creationId xmlns:p14="http://schemas.microsoft.com/office/powerpoint/2010/main" val="395639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10</a:t>
            </a:fld>
            <a:endParaRPr lang="en-US" dirty="0"/>
          </a:p>
        </p:txBody>
      </p:sp>
    </p:spTree>
    <p:extLst>
      <p:ext uri="{BB962C8B-B14F-4D97-AF65-F5344CB8AC3E}">
        <p14:creationId xmlns:p14="http://schemas.microsoft.com/office/powerpoint/2010/main" val="296310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11</a:t>
            </a:fld>
            <a:endParaRPr lang="en-US" dirty="0"/>
          </a:p>
        </p:txBody>
      </p:sp>
    </p:spTree>
    <p:extLst>
      <p:ext uri="{BB962C8B-B14F-4D97-AF65-F5344CB8AC3E}">
        <p14:creationId xmlns:p14="http://schemas.microsoft.com/office/powerpoint/2010/main" val="3359140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12</a:t>
            </a:fld>
            <a:endParaRPr lang="en-US" dirty="0"/>
          </a:p>
        </p:txBody>
      </p:sp>
    </p:spTree>
    <p:extLst>
      <p:ext uri="{BB962C8B-B14F-4D97-AF65-F5344CB8AC3E}">
        <p14:creationId xmlns:p14="http://schemas.microsoft.com/office/powerpoint/2010/main" val="44912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 is that with prolonged use of fentanyl </a:t>
            </a:r>
            <a:r>
              <a:rPr lang="en-US" dirty="0">
                <a:sym typeface="Wingdings" pitchFamily="2" charset="2"/>
              </a:rPr>
              <a:t> high volume of distribution accumulates in fat stores  prolonged clearance rates  precipitated withdrawal even long after use</a:t>
            </a: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13</a:t>
            </a:fld>
            <a:endParaRPr lang="en-US" dirty="0"/>
          </a:p>
        </p:txBody>
      </p:sp>
    </p:spTree>
    <p:extLst>
      <p:ext uri="{BB962C8B-B14F-4D97-AF65-F5344CB8AC3E}">
        <p14:creationId xmlns:p14="http://schemas.microsoft.com/office/powerpoint/2010/main" val="7995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14</a:t>
            </a:fld>
            <a:endParaRPr lang="en-US" dirty="0"/>
          </a:p>
        </p:txBody>
      </p:sp>
    </p:spTree>
    <p:extLst>
      <p:ext uri="{BB962C8B-B14F-4D97-AF65-F5344CB8AC3E}">
        <p14:creationId xmlns:p14="http://schemas.microsoft.com/office/powerpoint/2010/main" val="403087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15</a:t>
            </a:fld>
            <a:endParaRPr lang="en-US" dirty="0"/>
          </a:p>
        </p:txBody>
      </p:sp>
    </p:spTree>
    <p:extLst>
      <p:ext uri="{BB962C8B-B14F-4D97-AF65-F5344CB8AC3E}">
        <p14:creationId xmlns:p14="http://schemas.microsoft.com/office/powerpoint/2010/main" val="33667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16</a:t>
            </a:fld>
            <a:endParaRPr lang="en-US" dirty="0"/>
          </a:p>
        </p:txBody>
      </p:sp>
    </p:spTree>
    <p:extLst>
      <p:ext uri="{BB962C8B-B14F-4D97-AF65-F5344CB8AC3E}">
        <p14:creationId xmlns:p14="http://schemas.microsoft.com/office/powerpoint/2010/main" val="3888869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17</a:t>
            </a:fld>
            <a:endParaRPr lang="en-US" dirty="0"/>
          </a:p>
        </p:txBody>
      </p:sp>
    </p:spTree>
    <p:extLst>
      <p:ext uri="{BB962C8B-B14F-4D97-AF65-F5344CB8AC3E}">
        <p14:creationId xmlns:p14="http://schemas.microsoft.com/office/powerpoint/2010/main" val="2339246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18</a:t>
            </a:fld>
            <a:endParaRPr lang="en-US" dirty="0"/>
          </a:p>
        </p:txBody>
      </p:sp>
    </p:spTree>
    <p:extLst>
      <p:ext uri="{BB962C8B-B14F-4D97-AF65-F5344CB8AC3E}">
        <p14:creationId xmlns:p14="http://schemas.microsoft.com/office/powerpoint/2010/main" val="1681779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E2E2E"/>
                </a:solidFill>
                <a:effectLst/>
                <a:latin typeface="NexusSerif"/>
              </a:rPr>
              <a:t>Sixteen included studies were from North America and four from Europe. Where reported, 57.3% (33/57) of included patients were male and their mean age was 38 years (SD 12.0). Studies differed in selection criteria for including patients into a micro-induction intervention (n = 7 unspecified; n = 4 patient concerns for withdrawal; n = 3 difficulty weaning from </a:t>
            </a:r>
            <a:r>
              <a:rPr lang="en-US" b="0" i="0" u="sng" dirty="0">
                <a:solidFill>
                  <a:srgbClr val="2E2E2E"/>
                </a:solidFill>
                <a:effectLst/>
                <a:latin typeface="NexusSerif"/>
                <a:hlinkClick r:id="rId3" tooltip="Learn more about fentanyl from ScienceDirect's AI-generated Topic Pages"/>
              </a:rPr>
              <a:t>fentanyl</a:t>
            </a:r>
            <a:r>
              <a:rPr lang="en-US" b="0" i="0" u="none" strike="noStrike" dirty="0">
                <a:solidFill>
                  <a:srgbClr val="2E2E2E"/>
                </a:solidFill>
                <a:effectLst/>
                <a:latin typeface="NexusSerif"/>
              </a:rPr>
              <a:t>; n = 2 failed standard induction; n = 2 patient choice; n = 1 provider deemed most indicated; n = 1 study allocation by convenience then randomization). Studies differed in specified overlapping opioid agonists during the micro-induction: among 57 patients described, 26 had an overlapping agonist prescribed by a healthcare provider (n = 9 methadone; n = 5 fentanyl; n = 5 </a:t>
            </a:r>
            <a:r>
              <a:rPr lang="en-US" b="0" i="0" u="sng" dirty="0">
                <a:solidFill>
                  <a:srgbClr val="2E2E2E"/>
                </a:solidFill>
                <a:effectLst/>
                <a:latin typeface="NexusSerif"/>
                <a:hlinkClick r:id="rId4" tooltip="Learn more about hydromorphone from ScienceDirect's AI-generated Topic Pages"/>
              </a:rPr>
              <a:t>hydromorphone</a:t>
            </a:r>
            <a:r>
              <a:rPr lang="en-US" b="0" i="0" u="none" strike="noStrike" dirty="0">
                <a:solidFill>
                  <a:srgbClr val="2E2E2E"/>
                </a:solidFill>
                <a:effectLst/>
                <a:latin typeface="NexusSerif"/>
              </a:rPr>
              <a:t>; n = 3 morphine; n = 4 multiple), and 31 were not prescribed a specific overlapping opioid and used illicit opioids during the induction period. Included studies described different patient outcomes. All were reported to have successfully achieved the maintenance dose, although some patients took multiple attempts and subsequent relapse was reported among 5/57 (8.8%) patients. All but one study described opioid withdrawal symptoms among included patients. Most studies (n = 14) did not specify how withdrawal was determined or indicated patient self-report; only six studies used standardized methods to ascertain withdrawal (n = 5 clinical opiate withdrawal scale; n = 1 short opiate withdrawal scale). Although difficult to disentangle withdrawal symptoms due to buprenorphine under-dosing from the occurrence of precipitated withdrawal, 19 studies (n = 54 patients) did not report precipitated withdrawal, and three studies (n = 3 patients) specifically reported that precipitated withdrawal occurred.</a:t>
            </a:r>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20</a:t>
            </a:fld>
            <a:endParaRPr lang="en-US" dirty="0"/>
          </a:p>
        </p:txBody>
      </p:sp>
    </p:spTree>
    <p:extLst>
      <p:ext uri="{BB962C8B-B14F-4D97-AF65-F5344CB8AC3E}">
        <p14:creationId xmlns:p14="http://schemas.microsoft.com/office/powerpoint/2010/main" val="254113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2</a:t>
            </a:fld>
            <a:endParaRPr lang="en-US" dirty="0"/>
          </a:p>
        </p:txBody>
      </p:sp>
    </p:spTree>
    <p:extLst>
      <p:ext uri="{BB962C8B-B14F-4D97-AF65-F5344CB8AC3E}">
        <p14:creationId xmlns:p14="http://schemas.microsoft.com/office/powerpoint/2010/main" val="3833749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Findings are promising BUT quality of evidence is not good. </a:t>
            </a:r>
          </a:p>
        </p:txBody>
      </p:sp>
      <p:sp>
        <p:nvSpPr>
          <p:cNvPr id="4" name="Slide Number Placeholder 3"/>
          <p:cNvSpPr>
            <a:spLocks noGrp="1"/>
          </p:cNvSpPr>
          <p:nvPr>
            <p:ph type="sldNum" sz="quarter" idx="5"/>
          </p:nvPr>
        </p:nvSpPr>
        <p:spPr/>
        <p:txBody>
          <a:bodyPr/>
          <a:lstStyle/>
          <a:p>
            <a:fld id="{CB801985-1E35-CC40-99F1-C21CC0D06A03}" type="slidenum">
              <a:rPr lang="en-US" smtClean="0"/>
              <a:t>21</a:t>
            </a:fld>
            <a:endParaRPr lang="en-US" dirty="0"/>
          </a:p>
        </p:txBody>
      </p:sp>
    </p:spTree>
    <p:extLst>
      <p:ext uri="{BB962C8B-B14F-4D97-AF65-F5344CB8AC3E}">
        <p14:creationId xmlns:p14="http://schemas.microsoft.com/office/powerpoint/2010/main" val="410490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having withdrawal stay at current day and repeat. </a:t>
            </a:r>
          </a:p>
        </p:txBody>
      </p:sp>
      <p:sp>
        <p:nvSpPr>
          <p:cNvPr id="4" name="Slide Number Placeholder 3"/>
          <p:cNvSpPr>
            <a:spLocks noGrp="1"/>
          </p:cNvSpPr>
          <p:nvPr>
            <p:ph type="sldNum" sz="quarter" idx="5"/>
          </p:nvPr>
        </p:nvSpPr>
        <p:spPr/>
        <p:txBody>
          <a:bodyPr/>
          <a:lstStyle/>
          <a:p>
            <a:fld id="{CB801985-1E35-CC40-99F1-C21CC0D06A03}" type="slidenum">
              <a:rPr lang="en-US" smtClean="0"/>
              <a:t>22</a:t>
            </a:fld>
            <a:endParaRPr lang="en-US" dirty="0"/>
          </a:p>
        </p:txBody>
      </p:sp>
    </p:spTree>
    <p:extLst>
      <p:ext uri="{BB962C8B-B14F-4D97-AF65-F5344CB8AC3E}">
        <p14:creationId xmlns:p14="http://schemas.microsoft.com/office/powerpoint/2010/main" val="810837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23</a:t>
            </a:fld>
            <a:endParaRPr lang="en-US" dirty="0"/>
          </a:p>
        </p:txBody>
      </p:sp>
    </p:spTree>
    <p:extLst>
      <p:ext uri="{BB962C8B-B14F-4D97-AF65-F5344CB8AC3E}">
        <p14:creationId xmlns:p14="http://schemas.microsoft.com/office/powerpoint/2010/main" val="37980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having withdrawal stay at current day and repeat. </a:t>
            </a:r>
          </a:p>
        </p:txBody>
      </p:sp>
      <p:sp>
        <p:nvSpPr>
          <p:cNvPr id="4" name="Slide Number Placeholder 3"/>
          <p:cNvSpPr>
            <a:spLocks noGrp="1"/>
          </p:cNvSpPr>
          <p:nvPr>
            <p:ph type="sldNum" sz="quarter" idx="5"/>
          </p:nvPr>
        </p:nvSpPr>
        <p:spPr/>
        <p:txBody>
          <a:bodyPr/>
          <a:lstStyle/>
          <a:p>
            <a:fld id="{CB801985-1E35-CC40-99F1-C21CC0D06A03}" type="slidenum">
              <a:rPr lang="en-US" smtClean="0"/>
              <a:t>24</a:t>
            </a:fld>
            <a:endParaRPr lang="en-US" dirty="0"/>
          </a:p>
        </p:txBody>
      </p:sp>
    </p:spTree>
    <p:extLst>
      <p:ext uri="{BB962C8B-B14F-4D97-AF65-F5344CB8AC3E}">
        <p14:creationId xmlns:p14="http://schemas.microsoft.com/office/powerpoint/2010/main" val="3499492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26</a:t>
            </a:fld>
            <a:endParaRPr lang="en-US" dirty="0"/>
          </a:p>
        </p:txBody>
      </p:sp>
    </p:spTree>
    <p:extLst>
      <p:ext uri="{BB962C8B-B14F-4D97-AF65-F5344CB8AC3E}">
        <p14:creationId xmlns:p14="http://schemas.microsoft.com/office/powerpoint/2010/main" val="2538673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27</a:t>
            </a:fld>
            <a:endParaRPr lang="en-US" dirty="0"/>
          </a:p>
        </p:txBody>
      </p:sp>
    </p:spTree>
    <p:extLst>
      <p:ext uri="{BB962C8B-B14F-4D97-AF65-F5344CB8AC3E}">
        <p14:creationId xmlns:p14="http://schemas.microsoft.com/office/powerpoint/2010/main" val="793321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28</a:t>
            </a:fld>
            <a:endParaRPr lang="en-US" dirty="0"/>
          </a:p>
        </p:txBody>
      </p:sp>
    </p:spTree>
    <p:extLst>
      <p:ext uri="{BB962C8B-B14F-4D97-AF65-F5344CB8AC3E}">
        <p14:creationId xmlns:p14="http://schemas.microsoft.com/office/powerpoint/2010/main" val="23064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Georgia" panose="02040502050405020303" pitchFamily="18" charset="0"/>
              </a:rPr>
              <a:t>Patients were excluded if they had substance use disorders involving drugs other than opioids (excluding tobacco), organic mental disorders, major medical diseases (hepatic, renal, cardiovascular, pulmonary, gastrointestinal, or malignant diseases), or any type of psychosis. </a:t>
            </a:r>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30</a:t>
            </a:fld>
            <a:endParaRPr lang="en-US" dirty="0"/>
          </a:p>
        </p:txBody>
      </p:sp>
    </p:spTree>
    <p:extLst>
      <p:ext uri="{BB962C8B-B14F-4D97-AF65-F5344CB8AC3E}">
        <p14:creationId xmlns:p14="http://schemas.microsoft.com/office/powerpoint/2010/main" val="322352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Using high dose in patients presenting to ED to help increase safety between ED discharge and outpatient follow up </a:t>
            </a:r>
          </a:p>
          <a:p>
            <a:pPr lvl="1"/>
            <a:r>
              <a:rPr lang="en-US" dirty="0"/>
              <a:t>371 unique cases</a:t>
            </a:r>
          </a:p>
          <a:p>
            <a:pPr lvl="1"/>
            <a:r>
              <a:rPr lang="en-US" dirty="0"/>
              <a:t>High doses considered if: no sedation, respiratory depression or other co-morbidities such as advanced age</a:t>
            </a:r>
          </a:p>
          <a:p>
            <a:pPr lvl="1"/>
            <a:r>
              <a:rPr lang="en-US" dirty="0"/>
              <a:t>No resp depression or sedation</a:t>
            </a:r>
          </a:p>
          <a:p>
            <a:pPr lvl="1"/>
            <a:r>
              <a:rPr lang="en-US" dirty="0"/>
              <a:t>Precipitated withdrawal did occur but was rare (0.8%) and not associated with dosing. Urban safety net hospital in California</a:t>
            </a:r>
          </a:p>
        </p:txBody>
      </p:sp>
      <p:sp>
        <p:nvSpPr>
          <p:cNvPr id="4" name="Slide Number Placeholder 3"/>
          <p:cNvSpPr>
            <a:spLocks noGrp="1"/>
          </p:cNvSpPr>
          <p:nvPr>
            <p:ph type="sldNum" sz="quarter" idx="5"/>
          </p:nvPr>
        </p:nvSpPr>
        <p:spPr/>
        <p:txBody>
          <a:bodyPr/>
          <a:lstStyle/>
          <a:p>
            <a:fld id="{CB801985-1E35-CC40-99F1-C21CC0D06A03}" type="slidenum">
              <a:rPr lang="en-US" smtClean="0"/>
              <a:t>31</a:t>
            </a:fld>
            <a:endParaRPr lang="en-US" dirty="0"/>
          </a:p>
        </p:txBody>
      </p:sp>
    </p:spTree>
    <p:extLst>
      <p:ext uri="{BB962C8B-B14F-4D97-AF65-F5344CB8AC3E}">
        <p14:creationId xmlns:p14="http://schemas.microsoft.com/office/powerpoint/2010/main" val="1922574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of the literature in this Inpatient consult service</a:t>
            </a:r>
          </a:p>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32</a:t>
            </a:fld>
            <a:endParaRPr lang="en-US" dirty="0"/>
          </a:p>
        </p:txBody>
      </p:sp>
    </p:spTree>
    <p:extLst>
      <p:ext uri="{BB962C8B-B14F-4D97-AF65-F5344CB8AC3E}">
        <p14:creationId xmlns:p14="http://schemas.microsoft.com/office/powerpoint/2010/main" val="75804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3</a:t>
            </a:fld>
            <a:endParaRPr lang="en-US" dirty="0"/>
          </a:p>
        </p:txBody>
      </p:sp>
    </p:spTree>
    <p:extLst>
      <p:ext uri="{BB962C8B-B14F-4D97-AF65-F5344CB8AC3E}">
        <p14:creationId xmlns:p14="http://schemas.microsoft.com/office/powerpoint/2010/main" val="211787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Fira Sans" panose="020B0503050000020004" pitchFamily="34" charset="0"/>
              </a:rPr>
              <a:t>A 33-year-old man with 2 years of daily fentanyl use presented to our telehealth addiction medicine program. His daily use averaged 2, ranging up to 20, pressed fentanyl tablets, which he crushed and inhaled. He occasionally used cannabis but denied other substance use and any chronic medical or psychiatric conditions. His past OUD treatment included extended-release naltrexone injection for 1 month on 2 separate occasions. He had not yet tried BUP-NX or methadone treatment. The patient's last use of 2 pressed fentanyl tablets was 2 hours before the appointment. He empirically took 0.2 mg of oral clonidine and 600 mg of gabapentin to mitigate the anticipated precipitated withdrawal from naloxone.</a:t>
            </a:r>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33</a:t>
            </a:fld>
            <a:endParaRPr lang="en-US" dirty="0"/>
          </a:p>
        </p:txBody>
      </p:sp>
    </p:spTree>
    <p:extLst>
      <p:ext uri="{BB962C8B-B14F-4D97-AF65-F5344CB8AC3E}">
        <p14:creationId xmlns:p14="http://schemas.microsoft.com/office/powerpoint/2010/main" val="214265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34</a:t>
            </a:fld>
            <a:endParaRPr lang="en-US" dirty="0"/>
          </a:p>
        </p:txBody>
      </p:sp>
    </p:spTree>
    <p:extLst>
      <p:ext uri="{BB962C8B-B14F-4D97-AF65-F5344CB8AC3E}">
        <p14:creationId xmlns:p14="http://schemas.microsoft.com/office/powerpoint/2010/main" val="316407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35</a:t>
            </a:fld>
            <a:endParaRPr lang="en-US" dirty="0"/>
          </a:p>
        </p:txBody>
      </p:sp>
    </p:spTree>
    <p:extLst>
      <p:ext uri="{BB962C8B-B14F-4D97-AF65-F5344CB8AC3E}">
        <p14:creationId xmlns:p14="http://schemas.microsoft.com/office/powerpoint/2010/main" val="291608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36</a:t>
            </a:fld>
            <a:endParaRPr lang="en-US" dirty="0"/>
          </a:p>
        </p:txBody>
      </p:sp>
    </p:spTree>
    <p:extLst>
      <p:ext uri="{BB962C8B-B14F-4D97-AF65-F5344CB8AC3E}">
        <p14:creationId xmlns:p14="http://schemas.microsoft.com/office/powerpoint/2010/main" val="2950435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37</a:t>
            </a:fld>
            <a:endParaRPr lang="en-US" dirty="0"/>
          </a:p>
        </p:txBody>
      </p:sp>
    </p:spTree>
    <p:extLst>
      <p:ext uri="{BB962C8B-B14F-4D97-AF65-F5344CB8AC3E}">
        <p14:creationId xmlns:p14="http://schemas.microsoft.com/office/powerpoint/2010/main" val="661245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even prior to fentanyl (this was 5 heroin dependent volunteers)</a:t>
            </a:r>
          </a:p>
        </p:txBody>
      </p:sp>
      <p:sp>
        <p:nvSpPr>
          <p:cNvPr id="4" name="Slide Number Placeholder 3"/>
          <p:cNvSpPr>
            <a:spLocks noGrp="1"/>
          </p:cNvSpPr>
          <p:nvPr>
            <p:ph type="sldNum" sz="quarter" idx="5"/>
          </p:nvPr>
        </p:nvSpPr>
        <p:spPr/>
        <p:txBody>
          <a:bodyPr/>
          <a:lstStyle/>
          <a:p>
            <a:fld id="{CB801985-1E35-CC40-99F1-C21CC0D06A03}" type="slidenum">
              <a:rPr lang="en-US" smtClean="0"/>
              <a:t>38</a:t>
            </a:fld>
            <a:endParaRPr lang="en-US" dirty="0"/>
          </a:p>
        </p:txBody>
      </p:sp>
    </p:spTree>
    <p:extLst>
      <p:ext uri="{BB962C8B-B14F-4D97-AF65-F5344CB8AC3E}">
        <p14:creationId xmlns:p14="http://schemas.microsoft.com/office/powerpoint/2010/main" val="237976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looked at 6 different induction protocols (control was start low and stay low, and then protocol six was start moderate and then go to high). Looked at retention in treatment both in the first 7 days, first 28 days and last 28 days. Only found difference between protocols with protocol six at 7 days. Also looked at adverse events between all and there was no significant difference between any of the protocols</a:t>
            </a:r>
          </a:p>
        </p:txBody>
      </p:sp>
      <p:sp>
        <p:nvSpPr>
          <p:cNvPr id="4" name="Slide Number Placeholder 3"/>
          <p:cNvSpPr>
            <a:spLocks noGrp="1"/>
          </p:cNvSpPr>
          <p:nvPr>
            <p:ph type="sldNum" sz="quarter" idx="5"/>
          </p:nvPr>
        </p:nvSpPr>
        <p:spPr/>
        <p:txBody>
          <a:bodyPr/>
          <a:lstStyle/>
          <a:p>
            <a:fld id="{CB801985-1E35-CC40-99F1-C21CC0D06A03}" type="slidenum">
              <a:rPr lang="en-US" smtClean="0"/>
              <a:t>39</a:t>
            </a:fld>
            <a:endParaRPr lang="en-US" dirty="0"/>
          </a:p>
        </p:txBody>
      </p:sp>
    </p:spTree>
    <p:extLst>
      <p:ext uri="{BB962C8B-B14F-4D97-AF65-F5344CB8AC3E}">
        <p14:creationId xmlns:p14="http://schemas.microsoft.com/office/powerpoint/2010/main" val="212002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Found that treatment completion increased linearly with higher doses and was highest (60%) with doses of 30-32 mg/day, higher doses also associated with lower opioid use</a:t>
            </a:r>
          </a:p>
          <a:p>
            <a:r>
              <a:rPr lang="en-US" dirty="0"/>
              <a:t>N=1,267 at 9 OTP’s in US. Bpe n=738, methadone n=529</a:t>
            </a:r>
          </a:p>
        </p:txBody>
      </p:sp>
      <p:sp>
        <p:nvSpPr>
          <p:cNvPr id="4" name="Slide Number Placeholder 3"/>
          <p:cNvSpPr>
            <a:spLocks noGrp="1"/>
          </p:cNvSpPr>
          <p:nvPr>
            <p:ph type="sldNum" sz="quarter" idx="5"/>
          </p:nvPr>
        </p:nvSpPr>
        <p:spPr/>
        <p:txBody>
          <a:bodyPr/>
          <a:lstStyle/>
          <a:p>
            <a:fld id="{CB801985-1E35-CC40-99F1-C21CC0D06A03}" type="slidenum">
              <a:rPr lang="en-US" smtClean="0"/>
              <a:t>40</a:t>
            </a:fld>
            <a:endParaRPr lang="en-US" dirty="0"/>
          </a:p>
        </p:txBody>
      </p:sp>
    </p:spTree>
    <p:extLst>
      <p:ext uri="{BB962C8B-B14F-4D97-AF65-F5344CB8AC3E}">
        <p14:creationId xmlns:p14="http://schemas.microsoft.com/office/powerpoint/2010/main" val="2146488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41</a:t>
            </a:fld>
            <a:endParaRPr lang="en-US" dirty="0"/>
          </a:p>
        </p:txBody>
      </p:sp>
    </p:spTree>
    <p:extLst>
      <p:ext uri="{BB962C8B-B14F-4D97-AF65-F5344CB8AC3E}">
        <p14:creationId xmlns:p14="http://schemas.microsoft.com/office/powerpoint/2010/main" val="1600784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Goals: patients feels dose is adequate, withdrawal and cravings are treated, opioid use is decreased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ASAM 2020 Guidelines: treatment goals are: suppress opioid withdrawal, block effects of illicit opioids, reduce opioid craving and stop or reduce the use of illicit opioids, promote and facilitate patient engagement in recovery oriented activities including psychosocial intervention</a:t>
            </a:r>
            <a:endParaRPr lang="en-US" dirty="0"/>
          </a:p>
          <a:p>
            <a:r>
              <a:rPr lang="en-US" dirty="0"/>
              <a:t>CareOregon knows about this and are keeping track of it, many physicians (like Amanda Risser leading the way at CCC) are actively working with CareOregon re: this and trying to get this barrier removed. </a:t>
            </a:r>
          </a:p>
          <a:p>
            <a:pPr marL="0" marR="0">
              <a:lnSpc>
                <a:spcPct val="107000"/>
              </a:lnSpc>
              <a:spcBef>
                <a:spcPts val="0"/>
              </a:spcBef>
              <a:spcAft>
                <a:spcPts val="800"/>
              </a:spcAft>
            </a:pPr>
            <a:r>
              <a:rPr lang="en-US" dirty="0"/>
              <a:t>Prior auth criteria:  For &gt; 32 mg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the member meet one of the following scenarios? a. Recent acute pain while already established on 24mg b. Induction dosing for patients coming off Fentanyl c. Clear clinical rationale that 32mg is necessary (i.e., continues to have withdrawal symptoms despite 24mg dosing)"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t>Care Oregon: they will cover max three doses daily of each (i.e. could do buprenorphine-naloxone 8 mg tid plus buprenorphine 8 mg once daily for total of 32 mg daily).</a:t>
            </a:r>
            <a:endParaRPr lang="en-US" dirty="0"/>
          </a:p>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42</a:t>
            </a:fld>
            <a:endParaRPr lang="en-US"/>
          </a:p>
        </p:txBody>
      </p:sp>
    </p:spTree>
    <p:extLst>
      <p:ext uri="{BB962C8B-B14F-4D97-AF65-F5344CB8AC3E}">
        <p14:creationId xmlns:p14="http://schemas.microsoft.com/office/powerpoint/2010/main" val="226916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Pharmaceutical fentanyl synthesized in the 1960’s and there were reports of misuse of it since its production similar to all other pharmaceutical opioids, but reports of use of non-pharmaceutical fentanyl really didn’t start until the 2000’s and prior to 2013, it was limited to sporadic outbreaks of fentanyl analogues that could be traced to individual labs and was being used as an adulterant. Really wasn’t until 2013 and after that use started to drastically increase. Now, fentanyl is the primary opioid used and the leading cause of opioid related deaths in almost every state. </a:t>
            </a: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4</a:t>
            </a:fld>
            <a:endParaRPr lang="en-US" dirty="0"/>
          </a:p>
        </p:txBody>
      </p:sp>
    </p:spTree>
    <p:extLst>
      <p:ext uri="{BB962C8B-B14F-4D97-AF65-F5344CB8AC3E}">
        <p14:creationId xmlns:p14="http://schemas.microsoft.com/office/powerpoint/2010/main" val="1445909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43</a:t>
            </a:fld>
            <a:endParaRPr lang="en-US" dirty="0"/>
          </a:p>
        </p:txBody>
      </p:sp>
    </p:spTree>
    <p:extLst>
      <p:ext uri="{BB962C8B-B14F-4D97-AF65-F5344CB8AC3E}">
        <p14:creationId xmlns:p14="http://schemas.microsoft.com/office/powerpoint/2010/main" val="1398911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Lofwall study: </a:t>
            </a:r>
            <a:r>
              <a:rPr lang="en-US" b="0" i="0" u="none" strike="noStrike" dirty="0">
                <a:solidFill>
                  <a:srgbClr val="323232"/>
                </a:solidFill>
                <a:effectLst/>
                <a:latin typeface="NexusSan"/>
              </a:rPr>
              <a:t>RESULTS: A total of 428 participants (263 men [61.4%] and 165 women [38.6%]; mean [SD] age, 38.4 [11.0] years) were randomized to the SL-BPN/NX group (n = 215) or the SC-BPN group (n = 213). The response rates were 31 of 215 (14.4%) for the SL-BPN/NX group and 37 of 213 (17.4%) for the SC-BPN group, a 3.0%difference (95%CI, -4.0%to 9.9%; P &lt; .001). The proportion of opioid-negative urine samples was 1099 of 3870 (28.4%) for the SL-BPN/NX group and 1347 of 3834 (35.1%) for the SC-BPN group, a 6.7%difference (95%CI, -0.1%to 13.6%; P &lt; .001). The CDF for the SC-BPN group (26.7%) was statistically superior to the CDF for the SL-BPN/NX group (0; P = .004). Injection site adverse events (none severe) occurred in 48 participants (22.3%) in the SL-BPN/NX group and 40 (18.8%) in the SC-BPN group. CONCLUSIONS AND RELEVANCE: Compared with SL buprenorphine, depot buprenorphine did not result in an inferior likelihood of being a responder or having urine test results negative for opioids and produced superior results on the CDF of no illicit opioid use. These data suggest that depot buprenorphine is efficacious and may have advantages</a:t>
            </a:r>
          </a:p>
          <a:p>
            <a:r>
              <a:rPr lang="en-US" b="1" i="0" u="none" strike="noStrike" dirty="0">
                <a:solidFill>
                  <a:srgbClr val="323232"/>
                </a:solidFill>
                <a:effectLst/>
                <a:latin typeface="NexusSan"/>
              </a:rPr>
              <a:t>For this study had 24 week retention of 73%</a:t>
            </a:r>
          </a:p>
          <a:p>
            <a:pPr algn="l"/>
            <a:r>
              <a:rPr lang="en-US" b="1" i="0" u="none" strike="noStrike" dirty="0">
                <a:solidFill>
                  <a:srgbClr val="323232"/>
                </a:solidFill>
                <a:effectLst/>
                <a:latin typeface="NexusSan"/>
              </a:rPr>
              <a:t>Lintzeris study</a:t>
            </a:r>
            <a:r>
              <a:rPr lang="en-US" b="0" i="0" u="none" strike="noStrike" dirty="0">
                <a:solidFill>
                  <a:srgbClr val="323232"/>
                </a:solidFill>
                <a:effectLst/>
                <a:latin typeface="NexusSan"/>
              </a:rPr>
              <a:t>: </a:t>
            </a:r>
            <a:r>
              <a:rPr lang="en-US" b="1" i="0" u="none" strike="noStrike" dirty="0">
                <a:solidFill>
                  <a:srgbClr val="000000"/>
                </a:solidFill>
                <a:effectLst/>
                <a:latin typeface="Guardian TextSans Web"/>
              </a:rPr>
              <a:t>Question</a:t>
            </a:r>
            <a:r>
              <a:rPr lang="en-US" b="0" i="0" u="none" strike="noStrike" dirty="0">
                <a:solidFill>
                  <a:srgbClr val="333333"/>
                </a:solidFill>
                <a:effectLst/>
                <a:latin typeface="Guardian TextSans Web"/>
              </a:rPr>
              <a:t>  Are patient-reported outcomes, such as treatment satisfaction with medication, higher among patients treated with weekly and monthly subcutaneous buprenorphine depot formulations vs daily sublingual buprenorphine?</a:t>
            </a:r>
          </a:p>
          <a:p>
            <a:pPr algn="l"/>
            <a:r>
              <a:rPr lang="en-US" b="1" i="0" u="none" strike="noStrike" dirty="0">
                <a:solidFill>
                  <a:srgbClr val="000000"/>
                </a:solidFill>
                <a:effectLst/>
                <a:latin typeface="Guardian TextSans Web"/>
              </a:rPr>
              <a:t>Findings</a:t>
            </a:r>
            <a:r>
              <a:rPr lang="en-US" b="0" i="0" u="none" strike="noStrike" dirty="0">
                <a:solidFill>
                  <a:srgbClr val="333333"/>
                </a:solidFill>
                <a:effectLst/>
                <a:latin typeface="Guardian TextSans Web"/>
              </a:rPr>
              <a:t>  In this open-label randomized clinical trial of 119 participants, the mean Treatment Satisfaction Questionnaire for Medication global score was significantly higher in the group receiving depot buprenorphine than in the group receiving sublingual buprenorphine at week 24.</a:t>
            </a:r>
          </a:p>
          <a:p>
            <a:pPr algn="l"/>
            <a:r>
              <a:rPr lang="en-US" b="1" i="0" u="none" strike="noStrike" dirty="0">
                <a:solidFill>
                  <a:srgbClr val="000000"/>
                </a:solidFill>
                <a:effectLst/>
                <a:latin typeface="Guardian TextSans Web"/>
              </a:rPr>
              <a:t>Meaning</a:t>
            </a:r>
            <a:r>
              <a:rPr lang="en-US" b="0" i="0" u="none" strike="noStrike" dirty="0">
                <a:solidFill>
                  <a:srgbClr val="333333"/>
                </a:solidFill>
                <a:effectLst/>
                <a:latin typeface="Guardian TextSans Web"/>
              </a:rPr>
              <a:t>  These findings suggest that treatment satisfaction and other patient-reported outcomes may serve as alternative end points to traditional markers of substance use when comparing different medications in addiction outcome studies.</a:t>
            </a:r>
          </a:p>
          <a:p>
            <a:pPr algn="l"/>
            <a:r>
              <a:rPr lang="en-US" b="1" i="0" u="none" strike="noStrike" dirty="0">
                <a:solidFill>
                  <a:srgbClr val="000000"/>
                </a:solidFill>
                <a:effectLst/>
                <a:latin typeface="Guardian TextSans Web"/>
              </a:rPr>
              <a:t>Objective</a:t>
            </a:r>
            <a:r>
              <a:rPr lang="en-US" b="0" i="0" u="none" strike="noStrike" dirty="0">
                <a:solidFill>
                  <a:srgbClr val="333333"/>
                </a:solidFill>
                <a:effectLst/>
                <a:latin typeface="Guardian TextSans Web"/>
              </a:rPr>
              <a:t>  To compare patient satisfaction between depot buprenorphine and sublingual buprenorphine in adult outpatients with opioid dependence.</a:t>
            </a:r>
          </a:p>
          <a:p>
            <a:pPr algn="l"/>
            <a:r>
              <a:rPr lang="en-US" b="1" i="0" u="none" strike="noStrike" dirty="0">
                <a:solidFill>
                  <a:srgbClr val="000000"/>
                </a:solidFill>
                <a:effectLst/>
                <a:latin typeface="Guardian TextSans Web"/>
              </a:rPr>
              <a:t>Design, Setting, and Participants</a:t>
            </a:r>
            <a:r>
              <a:rPr lang="en-US" b="0" i="0" u="none" strike="noStrike" dirty="0">
                <a:solidFill>
                  <a:srgbClr val="333333"/>
                </a:solidFill>
                <a:effectLst/>
                <a:latin typeface="Guardian TextSans Web"/>
              </a:rPr>
              <a:t>  This open-label, randomized clinical trial was conducted among adult patients with opioid dependence at 6 outpatient clinical sites in Australia from October 2018 to September 2019. Data analysis was conducted from October 2019 to May 2020.</a:t>
            </a:r>
          </a:p>
          <a:p>
            <a:pPr algn="l"/>
            <a:r>
              <a:rPr lang="en-US" b="1" i="0" u="none" strike="noStrike" dirty="0">
                <a:solidFill>
                  <a:srgbClr val="000000"/>
                </a:solidFill>
                <a:effectLst/>
                <a:latin typeface="Guardian TextSans Web"/>
              </a:rPr>
              <a:t>Interventions</a:t>
            </a:r>
            <a:r>
              <a:rPr lang="en-US" b="0" i="0" u="none" strike="noStrike" dirty="0">
                <a:solidFill>
                  <a:srgbClr val="333333"/>
                </a:solidFill>
                <a:effectLst/>
                <a:latin typeface="Guardian TextSans Web"/>
              </a:rPr>
              <a:t>  Participants were randomized to receive treatment with weekly or monthly depot buprenorphine or daily sublingual buprenorphine over 24 weeks.</a:t>
            </a:r>
          </a:p>
          <a:p>
            <a:pPr algn="l"/>
            <a:r>
              <a:rPr lang="en-US" b="1" i="0" u="none" strike="noStrike" dirty="0">
                <a:solidFill>
                  <a:srgbClr val="000000"/>
                </a:solidFill>
                <a:effectLst/>
                <a:latin typeface="Guardian TextSans Web"/>
              </a:rPr>
              <a:t>Main Outcomes and Measures</a:t>
            </a:r>
            <a:r>
              <a:rPr lang="en-US" b="0" i="0" u="none" strike="noStrike" dirty="0">
                <a:solidFill>
                  <a:srgbClr val="333333"/>
                </a:solidFill>
                <a:effectLst/>
                <a:latin typeface="Guardian TextSans Web"/>
              </a:rPr>
              <a:t>  The primary end point was the difference in global treatment satisfaction, assessed by the Treatment Satisfaction Questionnaire for Medication (TSQM) version 1.4 (range, 0-100; higher score indicates greater satisfaction) at week 24. Secondary end points included other patient-reported outcomes, including quality of life, treatment burden, and health-related outcomes, as well as measures of opioid use, retention in treatment, and safety.</a:t>
            </a:r>
          </a:p>
          <a:p>
            <a:pPr algn="l"/>
            <a:r>
              <a:rPr lang="en-US" b="1" i="0" u="none" strike="noStrike" dirty="0">
                <a:solidFill>
                  <a:srgbClr val="000000"/>
                </a:solidFill>
                <a:effectLst/>
                <a:latin typeface="Guardian TextSans Web"/>
              </a:rPr>
              <a:t>Results</a:t>
            </a:r>
            <a:r>
              <a:rPr lang="en-US" b="0" i="0" u="none" strike="noStrike" dirty="0">
                <a:solidFill>
                  <a:srgbClr val="333333"/>
                </a:solidFill>
                <a:effectLst/>
                <a:latin typeface="Guardian TextSans Web"/>
              </a:rPr>
              <a:t>  A total of 119 participants (70 [58.8%] men; mean [SD] age, 44.4 [10.5] years) were enrolled, randomized to, and received either depot buprenorphine (60 participants [50.4%]) or sublingual buprenorphine (59 participants [49.6%]). From the initial sample of 120, a participant (0.8%) in the sublingual buprenorphine group withdrew consent and did not receive study treatment. All participants were receiving sublingual buprenorphine when enrolled. The mean TSQM global satisfaction score was significantly higher for the depot group compared with the sublingual group at week 24 (mean [SE] score, 82.5 [2.3] vs 74.3 [2.3]; difference, 8.2; 95% CI, 1.7 to 14.6; </a:t>
            </a:r>
            <a:r>
              <a:rPr lang="en-US" b="0" i="1" u="none" strike="noStrike" dirty="0">
                <a:solidFill>
                  <a:srgbClr val="333333"/>
                </a:solidFill>
                <a:effectLst/>
                <a:latin typeface="Guardian TextSans Web"/>
              </a:rPr>
              <a:t>P</a:t>
            </a:r>
            <a:r>
              <a:rPr lang="en-US" b="0" i="0" u="none" strike="noStrike" dirty="0">
                <a:solidFill>
                  <a:srgbClr val="333333"/>
                </a:solidFill>
                <a:effectLst/>
                <a:latin typeface="Guardian TextSans Web"/>
              </a:rPr>
              <a:t> = .01). Improved outcomes were also observed for several secondary end points after treatment with depot buprenorphine (e.g., mean [SE] treatment burden assessed by the Treatment Burden Questionnaire global score, on which lower scores indicate lower burden: 13.2 [2.6] vs 28.6 [2.5]; difference, −15.4; 95% CI, −22.6 to −8.2; </a:t>
            </a:r>
            <a:r>
              <a:rPr lang="en-US" b="0" i="1" u="none" strike="noStrike" dirty="0">
                <a:solidFill>
                  <a:srgbClr val="333333"/>
                </a:solidFill>
                <a:effectLst/>
                <a:latin typeface="Guardian TextSans Web"/>
              </a:rPr>
              <a:t>P</a:t>
            </a:r>
            <a:r>
              <a:rPr lang="en-US" b="0" i="0" u="none" strike="noStrike" dirty="0">
                <a:solidFill>
                  <a:srgbClr val="333333"/>
                </a:solidFill>
                <a:effectLst/>
                <a:latin typeface="Guardian TextSans Web"/>
              </a:rPr>
              <a:t> &lt; .001). Thirty-nine participants (65.0%) in the depot buprenorphine group experienced 117 adverse drug reactions, mainly injection site reactions of mild intensity following subcutaneous administration, and 12 participants (20.3%) in the sublingual buprenorphine group experienced 21 adverse drug reactions. No participants withdrew from the trial medication or the trial due to adverse events.</a:t>
            </a:r>
          </a:p>
          <a:p>
            <a:pPr algn="l"/>
            <a:r>
              <a:rPr lang="en-US" b="1" i="0" u="none" strike="noStrike" dirty="0">
                <a:solidFill>
                  <a:srgbClr val="000000"/>
                </a:solidFill>
                <a:effectLst/>
                <a:latin typeface="Guardian TextSans Web"/>
              </a:rPr>
              <a:t>Conclusions and Relevance</a:t>
            </a:r>
            <a:r>
              <a:rPr lang="en-US" b="0" i="0" u="none" strike="noStrike" dirty="0">
                <a:solidFill>
                  <a:srgbClr val="333333"/>
                </a:solidFill>
                <a:effectLst/>
                <a:latin typeface="Guardian TextSans Web"/>
              </a:rPr>
              <a:t>  In this study, participants receiving depot buprenorphine reported improved treatment satisfaction compared with those receiving sublingual buprenorphine. The results highlight the application of patient-reported outcomes as alternative end points to traditional markers of substance use in addiction treatment outcome studies.</a:t>
            </a:r>
          </a:p>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44</a:t>
            </a:fld>
            <a:endParaRPr lang="en-US" dirty="0"/>
          </a:p>
        </p:txBody>
      </p:sp>
    </p:spTree>
    <p:extLst>
      <p:ext uri="{BB962C8B-B14F-4D97-AF65-F5344CB8AC3E}">
        <p14:creationId xmlns:p14="http://schemas.microsoft.com/office/powerpoint/2010/main" val="447626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risk of relapse, loss to follow up during these first few days, especially with fentanyl users– more withdrawal and difficulty getting on buprenorphine as we have discussed</a:t>
            </a:r>
          </a:p>
          <a:p>
            <a:r>
              <a:rPr lang="en-US" dirty="0"/>
              <a:t>Idea of stabilization is to ensure can tolerate 300 mg and ensure no precipitated withdrawal</a:t>
            </a:r>
          </a:p>
        </p:txBody>
      </p:sp>
      <p:sp>
        <p:nvSpPr>
          <p:cNvPr id="4" name="Slide Number Placeholder 3"/>
          <p:cNvSpPr>
            <a:spLocks noGrp="1"/>
          </p:cNvSpPr>
          <p:nvPr>
            <p:ph type="sldNum" sz="quarter" idx="5"/>
          </p:nvPr>
        </p:nvSpPr>
        <p:spPr/>
        <p:txBody>
          <a:bodyPr/>
          <a:lstStyle/>
          <a:p>
            <a:fld id="{CB801985-1E35-CC40-99F1-C21CC0D06A03}" type="slidenum">
              <a:rPr lang="en-US" smtClean="0"/>
              <a:t>45</a:t>
            </a:fld>
            <a:endParaRPr lang="en-US" dirty="0"/>
          </a:p>
        </p:txBody>
      </p:sp>
    </p:spTree>
    <p:extLst>
      <p:ext uri="{BB962C8B-B14F-4D97-AF65-F5344CB8AC3E}">
        <p14:creationId xmlns:p14="http://schemas.microsoft.com/office/powerpoint/2010/main" val="3821541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46</a:t>
            </a:fld>
            <a:endParaRPr lang="en-US" dirty="0"/>
          </a:p>
        </p:txBody>
      </p:sp>
    </p:spTree>
    <p:extLst>
      <p:ext uri="{BB962C8B-B14F-4D97-AF65-F5344CB8AC3E}">
        <p14:creationId xmlns:p14="http://schemas.microsoft.com/office/powerpoint/2010/main" val="2544575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47</a:t>
            </a:fld>
            <a:endParaRPr lang="en-US" dirty="0"/>
          </a:p>
        </p:txBody>
      </p:sp>
    </p:spTree>
    <p:extLst>
      <p:ext uri="{BB962C8B-B14F-4D97-AF65-F5344CB8AC3E}">
        <p14:creationId xmlns:p14="http://schemas.microsoft.com/office/powerpoint/2010/main" val="3434808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48</a:t>
            </a:fld>
            <a:endParaRPr lang="en-US" dirty="0"/>
          </a:p>
        </p:txBody>
      </p:sp>
    </p:spTree>
    <p:extLst>
      <p:ext uri="{BB962C8B-B14F-4D97-AF65-F5344CB8AC3E}">
        <p14:creationId xmlns:p14="http://schemas.microsoft.com/office/powerpoint/2010/main" val="2818922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49</a:t>
            </a:fld>
            <a:endParaRPr lang="en-US" dirty="0"/>
          </a:p>
        </p:txBody>
      </p:sp>
    </p:spTree>
    <p:extLst>
      <p:ext uri="{BB962C8B-B14F-4D97-AF65-F5344CB8AC3E}">
        <p14:creationId xmlns:p14="http://schemas.microsoft.com/office/powerpoint/2010/main" val="759312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second line? Concerns regarding safety/risk and that it is not as safe as buprenorphine. More difficult to get since can only get through OTP’s</a:t>
            </a:r>
          </a:p>
          <a:p>
            <a:r>
              <a:rPr lang="en-US" dirty="0"/>
              <a:t>-However numerous studies that methadone has better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low and slow up-titration? </a:t>
            </a:r>
            <a:r>
              <a:rPr lang="en-US" sz="1200" dirty="0"/>
              <a:t>due to concerns regarding adverse effects, accumulation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-Subtherapeutic dosing </a:t>
            </a:r>
            <a:r>
              <a:rPr lang="en-US" sz="1200" dirty="0">
                <a:sym typeface="Wingdings" pitchFamily="2" charset="2"/>
              </a:rPr>
              <a:t> continue to have cravings/withdrawal, often continue to use, risk of overdose, increased risk of drop out – very problematic, risk of overdose actually highest 4 weeks after methadone discontinuation, really want to keep people in treatment</a:t>
            </a: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50</a:t>
            </a:fld>
            <a:endParaRPr lang="en-US" dirty="0"/>
          </a:p>
        </p:txBody>
      </p:sp>
    </p:spTree>
    <p:extLst>
      <p:ext uri="{BB962C8B-B14F-4D97-AF65-F5344CB8AC3E}">
        <p14:creationId xmlns:p14="http://schemas.microsoft.com/office/powerpoint/2010/main" val="3212562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51</a:t>
            </a:fld>
            <a:endParaRPr lang="en-US"/>
          </a:p>
        </p:txBody>
      </p:sp>
    </p:spTree>
    <p:extLst>
      <p:ext uri="{BB962C8B-B14F-4D97-AF65-F5344CB8AC3E}">
        <p14:creationId xmlns:p14="http://schemas.microsoft.com/office/powerpoint/2010/main" val="1968391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second line? Concerns regarding safety/risk and that it is not as safe as buprenorphine. More difficult to get since can only get through OTP’s</a:t>
            </a:r>
          </a:p>
          <a:p>
            <a:r>
              <a:rPr lang="en-US" dirty="0"/>
              <a:t>-However numerous studies that methadone has better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low and slow up-titration? </a:t>
            </a:r>
            <a:r>
              <a:rPr lang="en-US" sz="1200" dirty="0"/>
              <a:t>due to concerns regarding adverse effects, accumulation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-Subtherapeutic dosing </a:t>
            </a:r>
            <a:r>
              <a:rPr lang="en-US" sz="1200" dirty="0">
                <a:sym typeface="Wingdings" pitchFamily="2" charset="2"/>
              </a:rPr>
              <a:t> continue to have cravings/withdrawal, often continue to use, risk of overdose, increased risk of drop out – very problematic, risk of overdose actually highest 4 weeks after methadone discontinuation, really want to keep people in treatment</a:t>
            </a: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52</a:t>
            </a:fld>
            <a:endParaRPr lang="en-US" dirty="0"/>
          </a:p>
        </p:txBody>
      </p:sp>
    </p:spTree>
    <p:extLst>
      <p:ext uri="{BB962C8B-B14F-4D97-AF65-F5344CB8AC3E}">
        <p14:creationId xmlns:p14="http://schemas.microsoft.com/office/powerpoint/2010/main" val="160271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Easier to synthesize and manufacture, easier to traffic than heroin</a:t>
            </a:r>
          </a:p>
        </p:txBody>
      </p:sp>
      <p:sp>
        <p:nvSpPr>
          <p:cNvPr id="4" name="Slide Number Placeholder 3"/>
          <p:cNvSpPr>
            <a:spLocks noGrp="1"/>
          </p:cNvSpPr>
          <p:nvPr>
            <p:ph type="sldNum" sz="quarter" idx="5"/>
          </p:nvPr>
        </p:nvSpPr>
        <p:spPr/>
        <p:txBody>
          <a:bodyPr/>
          <a:lstStyle/>
          <a:p>
            <a:fld id="{CB801985-1E35-CC40-99F1-C21CC0D06A03}" type="slidenum">
              <a:rPr lang="en-US" smtClean="0"/>
              <a:t>5</a:t>
            </a:fld>
            <a:endParaRPr lang="en-US" dirty="0"/>
          </a:p>
        </p:txBody>
      </p:sp>
    </p:spTree>
    <p:extLst>
      <p:ext uri="{BB962C8B-B14F-4D97-AF65-F5344CB8AC3E}">
        <p14:creationId xmlns:p14="http://schemas.microsoft.com/office/powerpoint/2010/main" val="215854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53</a:t>
            </a:fld>
            <a:endParaRPr lang="en-US" dirty="0"/>
          </a:p>
        </p:txBody>
      </p:sp>
    </p:spTree>
    <p:extLst>
      <p:ext uri="{BB962C8B-B14F-4D97-AF65-F5344CB8AC3E}">
        <p14:creationId xmlns:p14="http://schemas.microsoft.com/office/powerpoint/2010/main" val="4079091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-Methadone usually started at low (subtherapeutic) doses and very slowly uptitrated over weeks to months. Problematic because people are then undertreated for that first period</a:t>
            </a:r>
            <a:r>
              <a:rPr lang="en-US" dirty="0">
                <a:sym typeface="Wingdings" pitchFamily="2" charset="2"/>
              </a:rPr>
              <a:t> more cravings, withdrawal and risk of return to use. </a:t>
            </a:r>
          </a:p>
          <a:p>
            <a:r>
              <a:rPr lang="en-US" dirty="0">
                <a:sym typeface="Wingdings" pitchFamily="2" charset="2"/>
              </a:rPr>
              <a:t>-In inpatient setting, able to assess more frequently, good opportunity to potentially increase rate of titration</a:t>
            </a:r>
          </a:p>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54</a:t>
            </a:fld>
            <a:endParaRPr lang="en-US" dirty="0"/>
          </a:p>
        </p:txBody>
      </p:sp>
    </p:spTree>
    <p:extLst>
      <p:ext uri="{BB962C8B-B14F-4D97-AF65-F5344CB8AC3E}">
        <p14:creationId xmlns:p14="http://schemas.microsoft.com/office/powerpoint/2010/main" val="2291513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at risk for methadone toxicity – ie concurrent use of alcohol or benzodiazepines, high risk medical co-morbidities</a:t>
            </a:r>
          </a:p>
        </p:txBody>
      </p:sp>
      <p:sp>
        <p:nvSpPr>
          <p:cNvPr id="4" name="Slide Number Placeholder 3"/>
          <p:cNvSpPr>
            <a:spLocks noGrp="1"/>
          </p:cNvSpPr>
          <p:nvPr>
            <p:ph type="sldNum" sz="quarter" idx="5"/>
          </p:nvPr>
        </p:nvSpPr>
        <p:spPr/>
        <p:txBody>
          <a:bodyPr/>
          <a:lstStyle/>
          <a:p>
            <a:fld id="{CB801985-1E35-CC40-99F1-C21CC0D06A03}" type="slidenum">
              <a:rPr lang="en-US" smtClean="0"/>
              <a:t>55</a:t>
            </a:fld>
            <a:endParaRPr lang="en-US" dirty="0"/>
          </a:p>
        </p:txBody>
      </p:sp>
    </p:spTree>
    <p:extLst>
      <p:ext uri="{BB962C8B-B14F-4D97-AF65-F5344CB8AC3E}">
        <p14:creationId xmlns:p14="http://schemas.microsoft.com/office/powerpoint/2010/main" val="1310197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212121"/>
                </a:solidFill>
                <a:effectLst/>
                <a:latin typeface="BlinkMacSystemFont"/>
              </a:rPr>
              <a:t>Objectives: </a:t>
            </a:r>
            <a:r>
              <a:rPr lang="en-US" b="0" i="0" u="none" strike="noStrike" dirty="0">
                <a:solidFill>
                  <a:srgbClr val="212121"/>
                </a:solidFill>
                <a:effectLst/>
                <a:latin typeface="BlinkMacSystemFont"/>
              </a:rPr>
              <a:t>Measure 12-month treatment outcomes for methadone maintenance treatment (MMT) in a fentanyl endemic area.</a:t>
            </a:r>
          </a:p>
          <a:p>
            <a:pPr algn="l"/>
            <a:r>
              <a:rPr lang="en-US" b="1" i="0" u="none" strike="noStrike" dirty="0">
                <a:solidFill>
                  <a:srgbClr val="212121"/>
                </a:solidFill>
                <a:effectLst/>
                <a:latin typeface="BlinkMacSystemFont"/>
              </a:rPr>
              <a:t>Outcomes: </a:t>
            </a:r>
            <a:r>
              <a:rPr lang="en-US" b="0" i="0" u="none" strike="noStrike" dirty="0">
                <a:solidFill>
                  <a:srgbClr val="212121"/>
                </a:solidFill>
                <a:effectLst/>
                <a:latin typeface="BlinkMacSystemFont"/>
              </a:rPr>
              <a:t>Primary: 1) Treatment retention; 2) sustained remission (defined as 3 consecutive negative screens); 3) return to use; 4) methadone dosage required; and 5) number of days to achieve remission. Secondary: Mortality.</a:t>
            </a:r>
          </a:p>
          <a:p>
            <a:pPr algn="l"/>
            <a:r>
              <a:rPr lang="en-US" b="1" i="0" u="none" strike="noStrike" dirty="0">
                <a:solidFill>
                  <a:srgbClr val="212121"/>
                </a:solidFill>
                <a:effectLst/>
                <a:latin typeface="BlinkMacSystemFont"/>
              </a:rPr>
              <a:t>Methods: </a:t>
            </a:r>
            <a:r>
              <a:rPr lang="en-US" b="0" i="0" u="none" strike="noStrike" dirty="0">
                <a:solidFill>
                  <a:srgbClr val="212121"/>
                </a:solidFill>
                <a:effectLst/>
                <a:latin typeface="BlinkMacSystemFont"/>
              </a:rPr>
              <a:t>A naturalistic follow-up study and retrospective review of consecutive patients newly admitted to a single methadone maintenance treatment program in Rhode Island.</a:t>
            </a:r>
          </a:p>
          <a:p>
            <a:pPr algn="l"/>
            <a:r>
              <a:rPr lang="en-US" b="1" i="0" u="none" strike="noStrike" dirty="0">
                <a:solidFill>
                  <a:srgbClr val="212121"/>
                </a:solidFill>
                <a:effectLst/>
                <a:latin typeface="BlinkMacSystemFont"/>
              </a:rPr>
              <a:t>Results: </a:t>
            </a:r>
            <a:r>
              <a:rPr lang="en-US" b="0" i="0" u="none" strike="noStrike" dirty="0">
                <a:solidFill>
                  <a:srgbClr val="212121"/>
                </a:solidFill>
                <a:effectLst/>
                <a:latin typeface="BlinkMacSystemFont"/>
              </a:rPr>
              <a:t>We observed 154 unique intake events (representing 151 patients). Eighty percent (n = 121) tested positive for fentanyl at intake. Seventy-five percent of patients achieved remission within the 12-month study period. One-year retention was 53% for fentanyl-exposed individuals and 47% for those not exposed. The majority (99%) of patients who remained in treatment at 12 months achieved remission. We saw prolonged, sustained remission in 44% of patients exposed to fentanyl at intake and 47% of those who were not. Dose and time to remission were similar. Unfortunately, 4 patients died after leaving MMT prematurely.</a:t>
            </a:r>
          </a:p>
          <a:p>
            <a:pPr algn="l"/>
            <a:r>
              <a:rPr lang="en-US" b="1" i="0" u="none" strike="noStrike" dirty="0">
                <a:solidFill>
                  <a:srgbClr val="212121"/>
                </a:solidFill>
                <a:effectLst/>
                <a:latin typeface="BlinkMacSystemFont"/>
              </a:rPr>
              <a:t>Conclusions: </a:t>
            </a:r>
            <a:r>
              <a:rPr lang="en-US" b="0" i="0" u="none" strike="noStrike" dirty="0">
                <a:solidFill>
                  <a:srgbClr val="212121"/>
                </a:solidFill>
                <a:effectLst/>
                <a:latin typeface="BlinkMacSystemFont"/>
              </a:rPr>
              <a:t>This study suggests MMT is safe despite repeated exposure to fentanyl while taking methadone. Remission is achievable, and MMT is protective against death among fentanyl-exposed patients while in treatment.</a:t>
            </a:r>
          </a:p>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56</a:t>
            </a:fld>
            <a:endParaRPr lang="en-US" dirty="0"/>
          </a:p>
        </p:txBody>
      </p:sp>
    </p:spTree>
    <p:extLst>
      <p:ext uri="{BB962C8B-B14F-4D97-AF65-F5344CB8AC3E}">
        <p14:creationId xmlns:p14="http://schemas.microsoft.com/office/powerpoint/2010/main" val="2876811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57</a:t>
            </a:fld>
            <a:endParaRPr lang="en-US" dirty="0"/>
          </a:p>
        </p:txBody>
      </p:sp>
    </p:spTree>
    <p:extLst>
      <p:ext uri="{BB962C8B-B14F-4D97-AF65-F5344CB8AC3E}">
        <p14:creationId xmlns:p14="http://schemas.microsoft.com/office/powerpoint/2010/main" val="216416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pitchFamily="2" charset="2"/>
              </a:rPr>
              <a:t>-Hammons </a:t>
            </a:r>
            <a:r>
              <a:rPr lang="en-US" sz="1200" dirty="0"/>
              <a:t>Case Study: One patient. Used smaller but more frequent dosing in patient using 1gm of heroin (not even, received total of 130 mg methadone in first 48 hours. NO AE’s in 9 day f/u (Hemmons)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-BC cohort study</a:t>
            </a:r>
          </a:p>
          <a:p>
            <a:r>
              <a:rPr lang="en-US" sz="2200" u="sng" dirty="0"/>
              <a:t>British Columbia Rapid Methadone Titration</a:t>
            </a:r>
          </a:p>
          <a:p>
            <a:pPr lvl="1"/>
            <a:r>
              <a:rPr lang="en-US" sz="2200" dirty="0"/>
              <a:t>2 major adverse events (1 sedation requiring naloxone and 1 transfer to ICU)</a:t>
            </a:r>
          </a:p>
          <a:p>
            <a:pPr lvl="1"/>
            <a:r>
              <a:rPr lang="en-US" sz="2200" dirty="0"/>
              <a:t>Mild adverse events – 9 patients with dose held due to sedation, 1 dose held due to nausea</a:t>
            </a:r>
          </a:p>
          <a:p>
            <a:pPr lvl="1"/>
            <a:r>
              <a:rPr lang="en-US" sz="2200" dirty="0"/>
              <a:t>Overall, fairly safe</a:t>
            </a:r>
          </a:p>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58</a:t>
            </a:fld>
            <a:endParaRPr lang="en-US" dirty="0"/>
          </a:p>
        </p:txBody>
      </p:sp>
    </p:spTree>
    <p:extLst>
      <p:ext uri="{BB962C8B-B14F-4D97-AF65-F5344CB8AC3E}">
        <p14:creationId xmlns:p14="http://schemas.microsoft.com/office/powerpoint/2010/main" val="3063018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59</a:t>
            </a:fld>
            <a:endParaRPr lang="en-US" dirty="0"/>
          </a:p>
        </p:txBody>
      </p:sp>
    </p:spTree>
    <p:extLst>
      <p:ext uri="{BB962C8B-B14F-4D97-AF65-F5344CB8AC3E}">
        <p14:creationId xmlns:p14="http://schemas.microsoft.com/office/powerpoint/2010/main" val="253865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60</a:t>
            </a:fld>
            <a:endParaRPr lang="en-US" dirty="0"/>
          </a:p>
        </p:txBody>
      </p:sp>
    </p:spTree>
    <p:extLst>
      <p:ext uri="{BB962C8B-B14F-4D97-AF65-F5344CB8AC3E}">
        <p14:creationId xmlns:p14="http://schemas.microsoft.com/office/powerpoint/2010/main" val="9934607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61</a:t>
            </a:fld>
            <a:endParaRPr lang="en-US" dirty="0"/>
          </a:p>
        </p:txBody>
      </p:sp>
    </p:spTree>
    <p:extLst>
      <p:ext uri="{BB962C8B-B14F-4D97-AF65-F5344CB8AC3E}">
        <p14:creationId xmlns:p14="http://schemas.microsoft.com/office/powerpoint/2010/main" val="1561183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64102-3F44-E443-84E8-0A157414113C}" type="slidenum">
              <a:rPr lang="en-US" smtClean="0"/>
              <a:t>62</a:t>
            </a:fld>
            <a:endParaRPr lang="en-US" dirty="0"/>
          </a:p>
        </p:txBody>
      </p:sp>
    </p:spTree>
    <p:extLst>
      <p:ext uri="{BB962C8B-B14F-4D97-AF65-F5344CB8AC3E}">
        <p14:creationId xmlns:p14="http://schemas.microsoft.com/office/powerpoint/2010/main" val="112660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commemorative exhibit with pictures of individuals who have died 2/2 to fentanyl. </a:t>
            </a:r>
            <a:r>
              <a:rPr lang="en-US" b="1" dirty="0"/>
              <a:t>According to CDC, 107,375 people in the US died of drug overdoses in the 12 month period ending in Jan 2022, which is the most ever reported. 67 percent of these involved synthetic opioids like fentanyl. </a:t>
            </a:r>
          </a:p>
          <a:p>
            <a:endParaRPr lang="en-US" dirty="0"/>
          </a:p>
          <a:p>
            <a:endParaRPr lang="en-US" dirty="0"/>
          </a:p>
        </p:txBody>
      </p:sp>
      <p:sp>
        <p:nvSpPr>
          <p:cNvPr id="4" name="Slide Number Placeholder 3"/>
          <p:cNvSpPr>
            <a:spLocks noGrp="1"/>
          </p:cNvSpPr>
          <p:nvPr>
            <p:ph type="sldNum" sz="quarter" idx="5"/>
          </p:nvPr>
        </p:nvSpPr>
        <p:spPr/>
        <p:txBody>
          <a:bodyPr/>
          <a:lstStyle/>
          <a:p>
            <a:fld id="{C5400DE1-BF3A-7949-9907-EED9BC96C50F}" type="slidenum">
              <a:rPr lang="en-US" smtClean="0"/>
              <a:t>6</a:t>
            </a:fld>
            <a:endParaRPr lang="en-US" dirty="0"/>
          </a:p>
        </p:txBody>
      </p:sp>
    </p:spTree>
    <p:extLst>
      <p:ext uri="{BB962C8B-B14F-4D97-AF65-F5344CB8AC3E}">
        <p14:creationId xmlns:p14="http://schemas.microsoft.com/office/powerpoint/2010/main" val="231607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400DE1-BF3A-7949-9907-EED9BC96C50F}" type="slidenum">
              <a:rPr lang="en-US" smtClean="0"/>
              <a:t>63</a:t>
            </a:fld>
            <a:endParaRPr lang="en-US"/>
          </a:p>
        </p:txBody>
      </p:sp>
    </p:spTree>
    <p:extLst>
      <p:ext uri="{BB962C8B-B14F-4D97-AF65-F5344CB8AC3E}">
        <p14:creationId xmlns:p14="http://schemas.microsoft.com/office/powerpoint/2010/main" val="1219791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B64102-3F44-E443-84E8-0A157414113C}" type="slidenum">
              <a:rPr lang="en-US" smtClean="0"/>
              <a:t>64</a:t>
            </a:fld>
            <a:endParaRPr lang="en-US"/>
          </a:p>
        </p:txBody>
      </p:sp>
    </p:spTree>
    <p:extLst>
      <p:ext uri="{BB962C8B-B14F-4D97-AF65-F5344CB8AC3E}">
        <p14:creationId xmlns:p14="http://schemas.microsoft.com/office/powerpoint/2010/main" val="3738357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B64102-3F44-E443-84E8-0A157414113C}" type="slidenum">
              <a:rPr lang="en-US" smtClean="0"/>
              <a:t>65</a:t>
            </a:fld>
            <a:endParaRPr lang="en-US"/>
          </a:p>
        </p:txBody>
      </p:sp>
    </p:spTree>
    <p:extLst>
      <p:ext uri="{BB962C8B-B14F-4D97-AF65-F5344CB8AC3E}">
        <p14:creationId xmlns:p14="http://schemas.microsoft.com/office/powerpoint/2010/main" val="1176113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B64102-3F44-E443-84E8-0A157414113C}" type="slidenum">
              <a:rPr lang="en-US" smtClean="0"/>
              <a:t>66</a:t>
            </a:fld>
            <a:endParaRPr lang="en-US"/>
          </a:p>
        </p:txBody>
      </p:sp>
    </p:spTree>
    <p:extLst>
      <p:ext uri="{BB962C8B-B14F-4D97-AF65-F5344CB8AC3E}">
        <p14:creationId xmlns:p14="http://schemas.microsoft.com/office/powerpoint/2010/main" val="1195250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B64102-3F44-E443-84E8-0A157414113C}" type="slidenum">
              <a:rPr lang="en-US" smtClean="0"/>
              <a:t>67</a:t>
            </a:fld>
            <a:endParaRPr lang="en-US"/>
          </a:p>
        </p:txBody>
      </p:sp>
    </p:spTree>
    <p:extLst>
      <p:ext uri="{BB962C8B-B14F-4D97-AF65-F5344CB8AC3E}">
        <p14:creationId xmlns:p14="http://schemas.microsoft.com/office/powerpoint/2010/main" val="157994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7</a:t>
            </a:fld>
            <a:endParaRPr lang="en-US" dirty="0"/>
          </a:p>
        </p:txBody>
      </p:sp>
    </p:spTree>
    <p:extLst>
      <p:ext uri="{BB962C8B-B14F-4D97-AF65-F5344CB8AC3E}">
        <p14:creationId xmlns:p14="http://schemas.microsoft.com/office/powerpoint/2010/main" val="360561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many challenges with the fentanyl epidemic is that the fentanyl being used is from a huge variety of different fentanyl analogues that we know very little about because testing is challenging, there is limited availability of accurate testing, and suppliers continue to manufacture new analogues in a way that is nearly impossible to keep up with. </a:t>
            </a:r>
            <a:endParaRPr lang="en-US" b="0" i="0" u="none" strike="noStrike" dirty="0">
              <a:solidFill>
                <a:srgbClr val="2E2E2E"/>
              </a:solidFill>
              <a:effectLst/>
              <a:latin typeface="NexusSerif"/>
            </a:endParaRPr>
          </a:p>
          <a:p>
            <a:r>
              <a:rPr lang="en-US" b="0" i="0" u="none" strike="noStrike" dirty="0">
                <a:solidFill>
                  <a:srgbClr val="2E2E2E"/>
                </a:solidFill>
                <a:effectLst/>
                <a:latin typeface="NexusSerif"/>
              </a:rPr>
              <a:t>Standard </a:t>
            </a:r>
            <a:r>
              <a:rPr lang="en-US" b="0" i="0" u="sng" dirty="0">
                <a:solidFill>
                  <a:srgbClr val="2E2E2E"/>
                </a:solidFill>
                <a:effectLst/>
                <a:latin typeface="NexusSerif"/>
                <a:hlinkClick r:id="rId3" tooltip="Learn more about immunoassay from ScienceDirect's AI-generated Topic Pages"/>
              </a:rPr>
              <a:t>immunoassay</a:t>
            </a:r>
            <a:r>
              <a:rPr lang="en-US" b="0" i="0" u="none" strike="noStrike" dirty="0">
                <a:solidFill>
                  <a:srgbClr val="2E2E2E"/>
                </a:solidFill>
                <a:effectLst/>
                <a:latin typeface="NexusSerif"/>
              </a:rPr>
              <a:t> screening in the clinical setting does not detect synthetic opioids. More complex methods such as gas </a:t>
            </a:r>
            <a:r>
              <a:rPr lang="en-US" b="0" i="0" u="sng" dirty="0">
                <a:solidFill>
                  <a:srgbClr val="2E2E2E"/>
                </a:solidFill>
                <a:effectLst/>
                <a:latin typeface="NexusSerif"/>
                <a:hlinkClick r:id="rId4" tooltip="Learn more about chromatography from ScienceDirect's AI-generated Topic Pages"/>
              </a:rPr>
              <a:t>chromatography</a:t>
            </a:r>
            <a:r>
              <a:rPr lang="en-US" b="0" i="0" u="none" strike="noStrike" dirty="0">
                <a:solidFill>
                  <a:srgbClr val="2E2E2E"/>
                </a:solidFill>
                <a:effectLst/>
                <a:latin typeface="NexusSerif"/>
              </a:rPr>
              <a:t> </a:t>
            </a:r>
            <a:r>
              <a:rPr lang="en-US" b="0" i="0" u="sng" strike="noStrike" dirty="0">
                <a:solidFill>
                  <a:srgbClr val="2E2E2E"/>
                </a:solidFill>
                <a:effectLst/>
                <a:latin typeface="NexusSerif"/>
                <a:hlinkClick r:id="rId5" tooltip="Learn more about mass spectrometry from ScienceDirect's AI-generated Topic Pages"/>
              </a:rPr>
              <a:t>mass spectrometry</a:t>
            </a:r>
            <a:r>
              <a:rPr lang="en-US" b="0" i="0" u="none" strike="noStrike" dirty="0">
                <a:solidFill>
                  <a:srgbClr val="2E2E2E"/>
                </a:solidFill>
                <a:effectLst/>
                <a:latin typeface="NexusSerif"/>
              </a:rPr>
              <a:t> (GC-MS) or liquid chromatography tandem mass spectrometry (LC-MS/MS) are required for definitive detection. Disadvantage of GC-MS and LC-MS/MS is that the methods are often </a:t>
            </a:r>
            <a:r>
              <a:rPr lang="en-US" b="1" i="0" u="none" strike="noStrike" dirty="0">
                <a:solidFill>
                  <a:srgbClr val="2E2E2E"/>
                </a:solidFill>
                <a:effectLst/>
                <a:latin typeface="NexusSerif"/>
              </a:rPr>
              <a:t>targeted in nature </a:t>
            </a:r>
            <a:r>
              <a:rPr lang="en-US" b="0" i="0" u="none" strike="noStrike" dirty="0">
                <a:solidFill>
                  <a:srgbClr val="2E2E2E"/>
                </a:solidFill>
                <a:effectLst/>
                <a:latin typeface="NexusSerif"/>
              </a:rPr>
              <a:t>or limited by the availability of pre-established mass spectral libraries. Results are seldom available rapidly enough to contribute to the immediate care of a patient. </a:t>
            </a:r>
            <a:r>
              <a:rPr lang="en-US" sz="1200" dirty="0" err="1"/>
              <a:t>Pichini</a:t>
            </a:r>
            <a:r>
              <a:rPr lang="en-US" sz="1200" dirty="0"/>
              <a:t> et al. did a review in 2018 on different fentanyl analogues, toxicity, deaths and list some of the more common analogues (not all) and they </a:t>
            </a:r>
            <a:r>
              <a:rPr lang="en-US" sz="1200" b="1" dirty="0"/>
              <a:t>list 48</a:t>
            </a:r>
          </a:p>
          <a:p>
            <a:endParaRPr lang="en-US" b="0" i="0" u="none" strike="noStrike" dirty="0">
              <a:solidFill>
                <a:srgbClr val="2E2E2E"/>
              </a:solidFill>
              <a:effectLst/>
              <a:latin typeface="NexusSerif"/>
            </a:endParaRPr>
          </a:p>
        </p:txBody>
      </p:sp>
      <p:sp>
        <p:nvSpPr>
          <p:cNvPr id="4" name="Slide Number Placeholder 3"/>
          <p:cNvSpPr>
            <a:spLocks noGrp="1"/>
          </p:cNvSpPr>
          <p:nvPr>
            <p:ph type="sldNum" sz="quarter" idx="5"/>
          </p:nvPr>
        </p:nvSpPr>
        <p:spPr/>
        <p:txBody>
          <a:bodyPr/>
          <a:lstStyle/>
          <a:p>
            <a:fld id="{C5400DE1-BF3A-7949-9907-EED9BC96C50F}" type="slidenum">
              <a:rPr lang="en-US" smtClean="0"/>
              <a:t>8</a:t>
            </a:fld>
            <a:endParaRPr lang="en-US"/>
          </a:p>
        </p:txBody>
      </p:sp>
    </p:spTree>
    <p:extLst>
      <p:ext uri="{BB962C8B-B14F-4D97-AF65-F5344CB8AC3E}">
        <p14:creationId xmlns:p14="http://schemas.microsoft.com/office/powerpoint/2010/main" val="298991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uptake into CNS</a:t>
            </a:r>
            <a:r>
              <a:rPr lang="en-US" dirty="0">
                <a:sym typeface="Wingdings" pitchFamily="2" charset="2"/>
              </a:rPr>
              <a:t>more rewarding, higher risk of addiction, may also cause more severe/abrupt resp effects</a:t>
            </a:r>
            <a:endParaRPr lang="en-US" dirty="0"/>
          </a:p>
        </p:txBody>
      </p:sp>
      <p:sp>
        <p:nvSpPr>
          <p:cNvPr id="4" name="Slide Number Placeholder 3"/>
          <p:cNvSpPr>
            <a:spLocks noGrp="1"/>
          </p:cNvSpPr>
          <p:nvPr>
            <p:ph type="sldNum" sz="quarter" idx="5"/>
          </p:nvPr>
        </p:nvSpPr>
        <p:spPr/>
        <p:txBody>
          <a:bodyPr/>
          <a:lstStyle/>
          <a:p>
            <a:fld id="{CB801985-1E35-CC40-99F1-C21CC0D06A03}" type="slidenum">
              <a:rPr lang="en-US" smtClean="0"/>
              <a:t>9</a:t>
            </a:fld>
            <a:endParaRPr lang="en-US" dirty="0"/>
          </a:p>
        </p:txBody>
      </p:sp>
    </p:spTree>
    <p:extLst>
      <p:ext uri="{BB962C8B-B14F-4D97-AF65-F5344CB8AC3E}">
        <p14:creationId xmlns:p14="http://schemas.microsoft.com/office/powerpoint/2010/main" val="386095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a:t>1/24/23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a:t>1/24/23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a:t>1/24/23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a:t>1/24/23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a:t>1/24/23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a:t>1/24/23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americanaddictionfoundation.com/getting-help/medication-assisted-treatment-mat/sublocad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psychiatryatlanta.com/medication/prior-authorization/"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healthaffairs.org/do/10.1377/forefront.20220524.911965"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dea.gov/fentanylawarenes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pubchem.ncbi.nlm.nih.gov/compound/Fentany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bccsu.ca/wp-content/uploads/2022/02/Opioid-Use-Disorder-Practice-Update-February-2022.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boulder.care/quickstart"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186/s13063-018-3055-z"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metaphi.c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dea.gov/onepill"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ubchem.ncbi.nlm.nih.gov/compound/Fentany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0FE7-8F37-AE49-9B0E-9CA27EA37EA1}"/>
              </a:ext>
            </a:extLst>
          </p:cNvPr>
          <p:cNvSpPr>
            <a:spLocks noGrp="1"/>
          </p:cNvSpPr>
          <p:nvPr>
            <p:ph type="ctrTitle"/>
          </p:nvPr>
        </p:nvSpPr>
        <p:spPr>
          <a:xfrm>
            <a:off x="1600200" y="1110258"/>
            <a:ext cx="8991600" cy="1645920"/>
          </a:xfrm>
        </p:spPr>
        <p:txBody>
          <a:bodyPr>
            <a:noAutofit/>
          </a:bodyPr>
          <a:lstStyle/>
          <a:p>
            <a:r>
              <a:rPr lang="en-US" sz="3400" dirty="0"/>
              <a:t>Managing Opioid Use Disorder in the Era of Fentanyl</a:t>
            </a:r>
          </a:p>
        </p:txBody>
      </p:sp>
      <p:sp>
        <p:nvSpPr>
          <p:cNvPr id="3" name="Subtitle 2">
            <a:extLst>
              <a:ext uri="{FF2B5EF4-FFF2-40B4-BE49-F238E27FC236}">
                <a16:creationId xmlns:a16="http://schemas.microsoft.com/office/drawing/2014/main" id="{5F5C7310-4880-2E49-BB06-53F1134C9D42}"/>
              </a:ext>
            </a:extLst>
          </p:cNvPr>
          <p:cNvSpPr>
            <a:spLocks noGrp="1"/>
          </p:cNvSpPr>
          <p:nvPr>
            <p:ph type="subTitle" idx="1"/>
          </p:nvPr>
        </p:nvSpPr>
        <p:spPr>
          <a:xfrm>
            <a:off x="2695194" y="3429000"/>
            <a:ext cx="6801612" cy="1645919"/>
          </a:xfrm>
        </p:spPr>
        <p:txBody>
          <a:bodyPr>
            <a:normAutofit lnSpcReduction="10000"/>
          </a:bodyPr>
          <a:lstStyle/>
          <a:p>
            <a:r>
              <a:rPr lang="en-US" dirty="0"/>
              <a:t>Julie Byler, DO</a:t>
            </a:r>
          </a:p>
          <a:p>
            <a:r>
              <a:rPr lang="en-US" dirty="0"/>
              <a:t>Addiction Medicine Fellow</a:t>
            </a:r>
          </a:p>
          <a:p>
            <a:r>
              <a:rPr lang="en-US" dirty="0"/>
              <a:t>Oregon Health &amp; Science University</a:t>
            </a:r>
          </a:p>
          <a:p>
            <a:r>
              <a:rPr lang="en-US" dirty="0"/>
              <a:t>Date: Feb. 19, 2023</a:t>
            </a:r>
          </a:p>
        </p:txBody>
      </p:sp>
    </p:spTree>
    <p:extLst>
      <p:ext uri="{BB962C8B-B14F-4D97-AF65-F5344CB8AC3E}">
        <p14:creationId xmlns:p14="http://schemas.microsoft.com/office/powerpoint/2010/main" val="279941275"/>
      </p:ext>
    </p:extLst>
  </p:cSld>
  <p:clrMapOvr>
    <a:masterClrMapping/>
  </p:clrMapOvr>
  <mc:AlternateContent xmlns:mc="http://schemas.openxmlformats.org/markup-compatibility/2006" xmlns:p14="http://schemas.microsoft.com/office/powerpoint/2010/main">
    <mc:Choice Requires="p14">
      <p:transition spd="slow" p14:dur="2000" advTm="18766"/>
    </mc:Choice>
    <mc:Fallback xmlns="">
      <p:transition spd="slow" advTm="187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2074-E24F-32ED-4BBD-78E4B3EBB0A3}"/>
              </a:ext>
            </a:extLst>
          </p:cNvPr>
          <p:cNvSpPr>
            <a:spLocks noGrp="1"/>
          </p:cNvSpPr>
          <p:nvPr>
            <p:ph type="title"/>
          </p:nvPr>
        </p:nvSpPr>
        <p:spPr>
          <a:xfrm>
            <a:off x="2231136" y="311549"/>
            <a:ext cx="7729728" cy="1188720"/>
          </a:xfrm>
        </p:spPr>
        <p:txBody>
          <a:bodyPr/>
          <a:lstStyle/>
          <a:p>
            <a:r>
              <a:rPr lang="en-US" dirty="0"/>
              <a:t>pharmacology</a:t>
            </a:r>
          </a:p>
        </p:txBody>
      </p:sp>
      <p:sp>
        <p:nvSpPr>
          <p:cNvPr id="3" name="Content Placeholder 2">
            <a:extLst>
              <a:ext uri="{FF2B5EF4-FFF2-40B4-BE49-F238E27FC236}">
                <a16:creationId xmlns:a16="http://schemas.microsoft.com/office/drawing/2014/main" id="{8696836F-A844-6627-D847-23651A357508}"/>
              </a:ext>
            </a:extLst>
          </p:cNvPr>
          <p:cNvSpPr>
            <a:spLocks noGrp="1"/>
          </p:cNvSpPr>
          <p:nvPr>
            <p:ph idx="1"/>
          </p:nvPr>
        </p:nvSpPr>
        <p:spPr>
          <a:xfrm>
            <a:off x="5875090" y="2130583"/>
            <a:ext cx="5688221" cy="3473653"/>
          </a:xfrm>
        </p:spPr>
        <p:txBody>
          <a:bodyPr/>
          <a:lstStyle/>
          <a:p>
            <a:r>
              <a:rPr lang="en-US" sz="2200" b="1" dirty="0"/>
              <a:t>More lipophilic </a:t>
            </a:r>
            <a:r>
              <a:rPr lang="en-US" sz="2200" dirty="0">
                <a:sym typeface="Wingdings" pitchFamily="2" charset="2"/>
              </a:rPr>
              <a:t></a:t>
            </a:r>
          </a:p>
          <a:p>
            <a:pPr lvl="1"/>
            <a:r>
              <a:rPr lang="en-US" sz="2000" dirty="0">
                <a:sym typeface="Wingdings" pitchFamily="2" charset="2"/>
              </a:rPr>
              <a:t>Higher and faster uptake into CNS</a:t>
            </a:r>
          </a:p>
          <a:p>
            <a:pPr lvl="1"/>
            <a:r>
              <a:rPr lang="en-US" sz="2000" dirty="0"/>
              <a:t>Implications re: reward value, respiratory effects</a:t>
            </a:r>
          </a:p>
          <a:p>
            <a:pPr lvl="1"/>
            <a:r>
              <a:rPr lang="en-US" sz="2000" b="1" dirty="0"/>
              <a:t>Larger volume of distribution, prolonged clearance rates with regular use</a:t>
            </a:r>
          </a:p>
          <a:p>
            <a:r>
              <a:rPr lang="en-US" sz="2200" dirty="0"/>
              <a:t>With regular use</a:t>
            </a:r>
          </a:p>
          <a:p>
            <a:pPr lvl="1"/>
            <a:r>
              <a:rPr lang="en-US" sz="2000" dirty="0"/>
              <a:t>7.3 days=mean clearance for fentanyl</a:t>
            </a:r>
            <a:r>
              <a:rPr lang="en-US" sz="2000" baseline="30000" dirty="0"/>
              <a:t>7</a:t>
            </a:r>
            <a:endParaRPr lang="en-US" sz="2000" dirty="0"/>
          </a:p>
          <a:p>
            <a:pPr lvl="1"/>
            <a:r>
              <a:rPr lang="en-US" sz="2000" dirty="0"/>
              <a:t>13.3 days=mean clearance for norfentanyl</a:t>
            </a:r>
            <a:r>
              <a:rPr lang="en-US" sz="2000" baseline="30000" dirty="0"/>
              <a:t>7</a:t>
            </a:r>
            <a:endParaRPr lang="en-US" sz="2000" dirty="0"/>
          </a:p>
          <a:p>
            <a:endParaRPr lang="en-US" dirty="0"/>
          </a:p>
        </p:txBody>
      </p:sp>
      <p:sp>
        <p:nvSpPr>
          <p:cNvPr id="4" name="TextBox 3">
            <a:extLst>
              <a:ext uri="{FF2B5EF4-FFF2-40B4-BE49-F238E27FC236}">
                <a16:creationId xmlns:a16="http://schemas.microsoft.com/office/drawing/2014/main" id="{A0E28FE2-6F9D-AF8C-2C56-633801CCCB92}"/>
              </a:ext>
            </a:extLst>
          </p:cNvPr>
          <p:cNvSpPr txBox="1"/>
          <p:nvPr/>
        </p:nvSpPr>
        <p:spPr>
          <a:xfrm>
            <a:off x="0" y="6386552"/>
            <a:ext cx="1580827" cy="461665"/>
          </a:xfrm>
          <a:prstGeom prst="rect">
            <a:avLst/>
          </a:prstGeom>
          <a:noFill/>
        </p:spPr>
        <p:txBody>
          <a:bodyPr wrap="square" rtlCol="0">
            <a:spAutoFit/>
          </a:bodyPr>
          <a:lstStyle/>
          <a:p>
            <a:r>
              <a:rPr lang="en-US" sz="1200" baseline="30000" dirty="0"/>
              <a:t>2</a:t>
            </a:r>
            <a:r>
              <a:rPr lang="en-US" sz="1200" dirty="0"/>
              <a:t>Volkow 2021</a:t>
            </a:r>
          </a:p>
          <a:p>
            <a:r>
              <a:rPr lang="en-US" sz="1200" baseline="30000" dirty="0"/>
              <a:t>6</a:t>
            </a:r>
            <a:r>
              <a:rPr lang="en-US" sz="1200" dirty="0"/>
              <a:t>Ahmed et al. 2020</a:t>
            </a:r>
          </a:p>
        </p:txBody>
      </p:sp>
      <p:pic>
        <p:nvPicPr>
          <p:cNvPr id="6" name="Picture 5" descr="Diagram&#10;&#10;Description automatically generated with medium confidence">
            <a:extLst>
              <a:ext uri="{FF2B5EF4-FFF2-40B4-BE49-F238E27FC236}">
                <a16:creationId xmlns:a16="http://schemas.microsoft.com/office/drawing/2014/main" id="{31F3C22D-8667-84C8-4CDC-FB200717E636}"/>
              </a:ext>
            </a:extLst>
          </p:cNvPr>
          <p:cNvPicPr>
            <a:picLocks noChangeAspect="1"/>
          </p:cNvPicPr>
          <p:nvPr/>
        </p:nvPicPr>
        <p:blipFill>
          <a:blip r:embed="rId3"/>
          <a:stretch>
            <a:fillRect/>
          </a:stretch>
        </p:blipFill>
        <p:spPr>
          <a:xfrm>
            <a:off x="790413" y="2130583"/>
            <a:ext cx="4830968" cy="3473653"/>
          </a:xfrm>
          <a:prstGeom prst="rect">
            <a:avLst/>
          </a:prstGeom>
        </p:spPr>
      </p:pic>
      <p:sp>
        <p:nvSpPr>
          <p:cNvPr id="7" name="TextBox 6">
            <a:extLst>
              <a:ext uri="{FF2B5EF4-FFF2-40B4-BE49-F238E27FC236}">
                <a16:creationId xmlns:a16="http://schemas.microsoft.com/office/drawing/2014/main" id="{7E707AFC-C4CE-CB77-6D8B-7626E2391A62}"/>
              </a:ext>
            </a:extLst>
          </p:cNvPr>
          <p:cNvSpPr txBox="1"/>
          <p:nvPr/>
        </p:nvSpPr>
        <p:spPr>
          <a:xfrm>
            <a:off x="2368220" y="5579895"/>
            <a:ext cx="3380015" cy="276999"/>
          </a:xfrm>
          <a:prstGeom prst="rect">
            <a:avLst/>
          </a:prstGeom>
          <a:noFill/>
        </p:spPr>
        <p:txBody>
          <a:bodyPr wrap="square" rtlCol="0">
            <a:spAutoFit/>
          </a:bodyPr>
          <a:lstStyle/>
          <a:p>
            <a:pPr algn="r"/>
            <a:r>
              <a:rPr lang="en-US" sz="1200" baseline="30000" dirty="0"/>
              <a:t>7</a:t>
            </a:r>
            <a:r>
              <a:rPr lang="en-US" sz="1200" dirty="0"/>
              <a:t>Huhn et al. 2020</a:t>
            </a:r>
          </a:p>
        </p:txBody>
      </p:sp>
    </p:spTree>
    <p:extLst>
      <p:ext uri="{BB962C8B-B14F-4D97-AF65-F5344CB8AC3E}">
        <p14:creationId xmlns:p14="http://schemas.microsoft.com/office/powerpoint/2010/main" val="290830706"/>
      </p:ext>
    </p:extLst>
  </p:cSld>
  <p:clrMapOvr>
    <a:masterClrMapping/>
  </p:clrMapOvr>
  <mc:AlternateContent xmlns:mc="http://schemas.openxmlformats.org/markup-compatibility/2006" xmlns:p14="http://schemas.microsoft.com/office/powerpoint/2010/main">
    <mc:Choice Requires="p14">
      <p:transition spd="slow" p14:dur="2000" advTm="64030"/>
    </mc:Choice>
    <mc:Fallback xmlns="">
      <p:transition spd="slow" advTm="640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2B53-FC0F-9D45-952B-AB3E9E70AE0B}"/>
              </a:ext>
            </a:extLst>
          </p:cNvPr>
          <p:cNvSpPr>
            <a:spLocks noGrp="1"/>
          </p:cNvSpPr>
          <p:nvPr>
            <p:ph type="title"/>
          </p:nvPr>
        </p:nvSpPr>
        <p:spPr>
          <a:xfrm>
            <a:off x="2231136" y="260626"/>
            <a:ext cx="7729728" cy="1188720"/>
          </a:xfrm>
        </p:spPr>
        <p:txBody>
          <a:bodyPr/>
          <a:lstStyle/>
          <a:p>
            <a:r>
              <a:rPr lang="en-US" dirty="0"/>
              <a:t>Current Treatment Guidelines</a:t>
            </a:r>
          </a:p>
        </p:txBody>
      </p:sp>
      <p:sp>
        <p:nvSpPr>
          <p:cNvPr id="3" name="Content Placeholder 2">
            <a:extLst>
              <a:ext uri="{FF2B5EF4-FFF2-40B4-BE49-F238E27FC236}">
                <a16:creationId xmlns:a16="http://schemas.microsoft.com/office/drawing/2014/main" id="{57F8392D-54BE-DE49-93E0-4BF419491832}"/>
              </a:ext>
            </a:extLst>
          </p:cNvPr>
          <p:cNvSpPr>
            <a:spLocks noGrp="1"/>
          </p:cNvSpPr>
          <p:nvPr>
            <p:ph idx="1"/>
          </p:nvPr>
        </p:nvSpPr>
        <p:spPr>
          <a:xfrm>
            <a:off x="2231136" y="1683977"/>
            <a:ext cx="7729728" cy="4668468"/>
          </a:xfrm>
        </p:spPr>
        <p:txBody>
          <a:bodyPr>
            <a:normAutofit fontScale="92500" lnSpcReduction="10000"/>
          </a:bodyPr>
          <a:lstStyle/>
          <a:p>
            <a:r>
              <a:rPr lang="en-US" sz="2400" dirty="0"/>
              <a:t>Treatment guidelines the same</a:t>
            </a:r>
          </a:p>
          <a:p>
            <a:pPr lvl="1"/>
            <a:r>
              <a:rPr lang="en-US" sz="2400" dirty="0"/>
              <a:t>Pharmacotherapy with buprenorphine, methadone or XR naltrexone</a:t>
            </a:r>
          </a:p>
          <a:p>
            <a:pPr marL="228600" lvl="1" indent="0">
              <a:buNone/>
            </a:pPr>
            <a:endParaRPr lang="en-US" sz="2400" dirty="0"/>
          </a:p>
          <a:p>
            <a:r>
              <a:rPr lang="en-US" sz="2400" dirty="0"/>
              <a:t>Clinical experience </a:t>
            </a:r>
            <a:r>
              <a:rPr lang="en-US" sz="2400" dirty="0">
                <a:sym typeface="Wingdings" pitchFamily="2" charset="2"/>
              </a:rPr>
              <a:t> more challenging</a:t>
            </a:r>
            <a:endParaRPr lang="en-US" sz="2400" dirty="0"/>
          </a:p>
          <a:p>
            <a:pPr lvl="1"/>
            <a:r>
              <a:rPr lang="en-US" sz="2200" b="1" dirty="0"/>
              <a:t>Harder to induce </a:t>
            </a:r>
            <a:r>
              <a:rPr lang="en-US" sz="2200" dirty="0"/>
              <a:t>on buprenorphine, </a:t>
            </a:r>
            <a:r>
              <a:rPr lang="en-US" sz="2200" b="1" dirty="0"/>
              <a:t>more precipitated withdrawal</a:t>
            </a:r>
          </a:p>
          <a:p>
            <a:pPr lvl="1"/>
            <a:r>
              <a:rPr lang="en-US" sz="2400" b="1" dirty="0"/>
              <a:t>Ongoing cravings and withdrawal </a:t>
            </a:r>
            <a:r>
              <a:rPr lang="en-US" sz="2400" dirty="0"/>
              <a:t>despite</a:t>
            </a:r>
            <a:r>
              <a:rPr lang="en-US" sz="2400" b="1" dirty="0"/>
              <a:t> </a:t>
            </a:r>
            <a:r>
              <a:rPr lang="en-US" sz="2400" dirty="0"/>
              <a:t>typical doses of buprenorphine and methadone</a:t>
            </a:r>
          </a:p>
          <a:p>
            <a:endParaRPr lang="en-US" sz="2400" dirty="0"/>
          </a:p>
          <a:p>
            <a:r>
              <a:rPr lang="en-US" sz="2400" dirty="0"/>
              <a:t>Because of this, novel techniques for treatment are increasingly being explored</a:t>
            </a:r>
          </a:p>
          <a:p>
            <a:pPr lvl="1"/>
            <a:endParaRPr lang="en-US" sz="2200" dirty="0"/>
          </a:p>
          <a:p>
            <a:pPr lvl="1"/>
            <a:endParaRPr lang="en-US" sz="1800" dirty="0"/>
          </a:p>
        </p:txBody>
      </p:sp>
      <p:sp>
        <p:nvSpPr>
          <p:cNvPr id="4" name="TextBox 3">
            <a:extLst>
              <a:ext uri="{FF2B5EF4-FFF2-40B4-BE49-F238E27FC236}">
                <a16:creationId xmlns:a16="http://schemas.microsoft.com/office/drawing/2014/main" id="{65DFA215-B867-684F-A02D-B66367D8C468}"/>
              </a:ext>
            </a:extLst>
          </p:cNvPr>
          <p:cNvSpPr txBox="1"/>
          <p:nvPr/>
        </p:nvSpPr>
        <p:spPr>
          <a:xfrm>
            <a:off x="0" y="6581001"/>
            <a:ext cx="1534332" cy="276999"/>
          </a:xfrm>
          <a:prstGeom prst="rect">
            <a:avLst/>
          </a:prstGeom>
          <a:noFill/>
        </p:spPr>
        <p:txBody>
          <a:bodyPr wrap="square" rtlCol="0">
            <a:spAutoFit/>
          </a:bodyPr>
          <a:lstStyle/>
          <a:p>
            <a:r>
              <a:rPr lang="en-US" sz="1200" baseline="30000" dirty="0"/>
              <a:t>2</a:t>
            </a:r>
            <a:r>
              <a:rPr lang="en-US" sz="1200" dirty="0"/>
              <a:t>Volkow 2021</a:t>
            </a:r>
          </a:p>
        </p:txBody>
      </p:sp>
    </p:spTree>
    <p:extLst>
      <p:ext uri="{BB962C8B-B14F-4D97-AF65-F5344CB8AC3E}">
        <p14:creationId xmlns:p14="http://schemas.microsoft.com/office/powerpoint/2010/main" val="4218262844"/>
      </p:ext>
    </p:extLst>
  </p:cSld>
  <p:clrMapOvr>
    <a:masterClrMapping/>
  </p:clrMapOvr>
  <mc:AlternateContent xmlns:mc="http://schemas.openxmlformats.org/markup-compatibility/2006" xmlns:p14="http://schemas.microsoft.com/office/powerpoint/2010/main">
    <mc:Choice Requires="p14">
      <p:transition spd="slow" p14:dur="2000" advTm="51663"/>
    </mc:Choice>
    <mc:Fallback xmlns="">
      <p:transition spd="slow" advTm="5166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B5CD-B68B-EC72-3B33-F22224F1D352}"/>
              </a:ext>
            </a:extLst>
          </p:cNvPr>
          <p:cNvSpPr>
            <a:spLocks noGrp="1"/>
          </p:cNvSpPr>
          <p:nvPr>
            <p:ph type="ctrTitle"/>
          </p:nvPr>
        </p:nvSpPr>
        <p:spPr/>
        <p:txBody>
          <a:bodyPr/>
          <a:lstStyle/>
          <a:p>
            <a:r>
              <a:rPr lang="en-US" dirty="0"/>
              <a:t>buprenorphine</a:t>
            </a:r>
          </a:p>
        </p:txBody>
      </p:sp>
    </p:spTree>
    <p:extLst>
      <p:ext uri="{BB962C8B-B14F-4D97-AF65-F5344CB8AC3E}">
        <p14:creationId xmlns:p14="http://schemas.microsoft.com/office/powerpoint/2010/main" val="427251590"/>
      </p:ext>
    </p:extLst>
  </p:cSld>
  <p:clrMapOvr>
    <a:masterClrMapping/>
  </p:clrMapOvr>
  <mc:AlternateContent xmlns:mc="http://schemas.openxmlformats.org/markup-compatibility/2006" xmlns:p14="http://schemas.microsoft.com/office/powerpoint/2010/main">
    <mc:Choice Requires="p14">
      <p:transition spd="slow" p14:dur="2000" advTm="6744"/>
    </mc:Choice>
    <mc:Fallback xmlns="">
      <p:transition spd="slow" advTm="674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A9C-86ED-764C-85C8-FFA20F9FF7BB}"/>
              </a:ext>
            </a:extLst>
          </p:cNvPr>
          <p:cNvSpPr>
            <a:spLocks noGrp="1"/>
          </p:cNvSpPr>
          <p:nvPr>
            <p:ph type="title"/>
          </p:nvPr>
        </p:nvSpPr>
        <p:spPr>
          <a:xfrm>
            <a:off x="2231136" y="426810"/>
            <a:ext cx="7729728" cy="1188720"/>
          </a:xfrm>
        </p:spPr>
        <p:txBody>
          <a:bodyPr/>
          <a:lstStyle/>
          <a:p>
            <a:r>
              <a:rPr lang="en-US" dirty="0"/>
              <a:t>Buprenorphine inductions</a:t>
            </a:r>
          </a:p>
        </p:txBody>
      </p:sp>
      <p:sp>
        <p:nvSpPr>
          <p:cNvPr id="3" name="Content Placeholder 2">
            <a:extLst>
              <a:ext uri="{FF2B5EF4-FFF2-40B4-BE49-F238E27FC236}">
                <a16:creationId xmlns:a16="http://schemas.microsoft.com/office/drawing/2014/main" id="{A35C71C1-018B-8541-805A-FC4759EA2B02}"/>
              </a:ext>
            </a:extLst>
          </p:cNvPr>
          <p:cNvSpPr>
            <a:spLocks noGrp="1"/>
          </p:cNvSpPr>
          <p:nvPr>
            <p:ph idx="1"/>
          </p:nvPr>
        </p:nvSpPr>
        <p:spPr>
          <a:xfrm>
            <a:off x="2231136" y="1763852"/>
            <a:ext cx="7729728" cy="2502991"/>
          </a:xfrm>
        </p:spPr>
        <p:txBody>
          <a:bodyPr>
            <a:normAutofit/>
          </a:bodyPr>
          <a:lstStyle/>
          <a:p>
            <a:r>
              <a:rPr lang="en-US" sz="2200" dirty="0"/>
              <a:t>Inductions more difficult </a:t>
            </a:r>
          </a:p>
          <a:p>
            <a:pPr lvl="1"/>
            <a:r>
              <a:rPr lang="en-US" sz="2200" dirty="0"/>
              <a:t>More precipitated withdrawal (even after waiting &gt; 24 hours)</a:t>
            </a:r>
          </a:p>
          <a:p>
            <a:pPr lvl="1"/>
            <a:r>
              <a:rPr lang="en-US" sz="2200" dirty="0"/>
              <a:t>Withdrawal symptoms described as more severe, prolonged and difficult to manage with typical adjuncts</a:t>
            </a:r>
          </a:p>
          <a:p>
            <a:pPr marL="0" indent="0">
              <a:buNone/>
            </a:pPr>
            <a:endParaRPr lang="en-US" sz="2400" b="1" dirty="0"/>
          </a:p>
          <a:p>
            <a:pPr lvl="1"/>
            <a:endParaRPr lang="en-US" sz="2000" dirty="0"/>
          </a:p>
          <a:p>
            <a:pPr lvl="1"/>
            <a:endParaRPr lang="en-US" sz="1800" dirty="0"/>
          </a:p>
        </p:txBody>
      </p:sp>
      <p:pic>
        <p:nvPicPr>
          <p:cNvPr id="5" name="Picture 4" descr="Diagram&#10;&#10;Description automatically generated">
            <a:extLst>
              <a:ext uri="{FF2B5EF4-FFF2-40B4-BE49-F238E27FC236}">
                <a16:creationId xmlns:a16="http://schemas.microsoft.com/office/drawing/2014/main" id="{9892D236-CB21-A641-8DF0-13A3ECD48082}"/>
              </a:ext>
            </a:extLst>
          </p:cNvPr>
          <p:cNvPicPr>
            <a:picLocks noChangeAspect="1"/>
          </p:cNvPicPr>
          <p:nvPr/>
        </p:nvPicPr>
        <p:blipFill>
          <a:blip r:embed="rId3"/>
          <a:stretch>
            <a:fillRect/>
          </a:stretch>
        </p:blipFill>
        <p:spPr>
          <a:xfrm>
            <a:off x="2188464" y="3615796"/>
            <a:ext cx="7772400" cy="2988768"/>
          </a:xfrm>
          <a:prstGeom prst="rect">
            <a:avLst/>
          </a:prstGeom>
        </p:spPr>
      </p:pic>
    </p:spTree>
    <p:extLst>
      <p:ext uri="{BB962C8B-B14F-4D97-AF65-F5344CB8AC3E}">
        <p14:creationId xmlns:p14="http://schemas.microsoft.com/office/powerpoint/2010/main" val="560589900"/>
      </p:ext>
    </p:extLst>
  </p:cSld>
  <p:clrMapOvr>
    <a:masterClrMapping/>
  </p:clrMapOvr>
  <mc:AlternateContent xmlns:mc="http://schemas.openxmlformats.org/markup-compatibility/2006" xmlns:p14="http://schemas.microsoft.com/office/powerpoint/2010/main">
    <mc:Choice Requires="p14">
      <p:transition spd="slow" p14:dur="2000" advTm="38376"/>
    </mc:Choice>
    <mc:Fallback xmlns="">
      <p:transition spd="slow" advTm="383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48EA9C-86ED-764C-85C8-FFA20F9FF7BB}"/>
              </a:ext>
            </a:extLst>
          </p:cNvPr>
          <p:cNvSpPr>
            <a:spLocks noGrp="1"/>
          </p:cNvSpPr>
          <p:nvPr>
            <p:ph type="title"/>
          </p:nvPr>
        </p:nvSpPr>
        <p:spPr>
          <a:xfrm>
            <a:off x="2231136" y="467418"/>
            <a:ext cx="7729728" cy="1188720"/>
          </a:xfrm>
          <a:solidFill>
            <a:srgbClr val="FFFFFF"/>
          </a:solidFill>
        </p:spPr>
        <p:txBody>
          <a:bodyPr>
            <a:normAutofit/>
          </a:bodyPr>
          <a:lstStyle/>
          <a:p>
            <a:r>
              <a:rPr lang="en-US" dirty="0"/>
              <a:t>Buprenorphine inductions</a:t>
            </a:r>
          </a:p>
        </p:txBody>
      </p:sp>
      <p:sp>
        <p:nvSpPr>
          <p:cNvPr id="3" name="Content Placeholder 2">
            <a:extLst>
              <a:ext uri="{FF2B5EF4-FFF2-40B4-BE49-F238E27FC236}">
                <a16:creationId xmlns:a16="http://schemas.microsoft.com/office/drawing/2014/main" id="{A35C71C1-018B-8541-805A-FC4759EA2B02}"/>
              </a:ext>
            </a:extLst>
          </p:cNvPr>
          <p:cNvSpPr>
            <a:spLocks noGrp="1"/>
          </p:cNvSpPr>
          <p:nvPr>
            <p:ph idx="1"/>
          </p:nvPr>
        </p:nvSpPr>
        <p:spPr>
          <a:xfrm>
            <a:off x="1706062" y="1843590"/>
            <a:ext cx="8779512" cy="3528510"/>
          </a:xfrm>
        </p:spPr>
        <p:txBody>
          <a:bodyPr>
            <a:normAutofit fontScale="92500" lnSpcReduction="20000"/>
          </a:bodyPr>
          <a:lstStyle/>
          <a:p>
            <a:r>
              <a:rPr lang="en-US" sz="2400" dirty="0">
                <a:solidFill>
                  <a:srgbClr val="404040"/>
                </a:solidFill>
              </a:rPr>
              <a:t>Emerging strategies:</a:t>
            </a:r>
          </a:p>
          <a:p>
            <a:pPr lvl="1"/>
            <a:r>
              <a:rPr lang="en-US" sz="2400" dirty="0">
                <a:solidFill>
                  <a:srgbClr val="404040"/>
                </a:solidFill>
              </a:rPr>
              <a:t>Use higher COWS (i.e. 16) </a:t>
            </a:r>
          </a:p>
          <a:p>
            <a:pPr lvl="1"/>
            <a:r>
              <a:rPr lang="en-US" sz="2400" dirty="0">
                <a:solidFill>
                  <a:srgbClr val="404040"/>
                </a:solidFill>
              </a:rPr>
              <a:t>Schedule adjuncts. Consider using benzodiazepines in select patients (usually in the inpatient setting)</a:t>
            </a:r>
          </a:p>
          <a:p>
            <a:pPr lvl="1"/>
            <a:r>
              <a:rPr lang="en-US" sz="2400" dirty="0">
                <a:solidFill>
                  <a:srgbClr val="404040"/>
                </a:solidFill>
              </a:rPr>
              <a:t>Lower threshold to refer to inpatient setting</a:t>
            </a:r>
          </a:p>
          <a:p>
            <a:pPr lvl="1"/>
            <a:r>
              <a:rPr lang="en-US" sz="2400" b="1" dirty="0">
                <a:solidFill>
                  <a:srgbClr val="404040"/>
                </a:solidFill>
              </a:rPr>
              <a:t>Novel induction protocols</a:t>
            </a:r>
          </a:p>
          <a:p>
            <a:pPr lvl="2"/>
            <a:r>
              <a:rPr lang="en-US" sz="2400" b="1" dirty="0">
                <a:solidFill>
                  <a:srgbClr val="404040"/>
                </a:solidFill>
              </a:rPr>
              <a:t>Low-dose (“micro”) induction</a:t>
            </a:r>
          </a:p>
          <a:p>
            <a:pPr lvl="2"/>
            <a:r>
              <a:rPr lang="en-US" sz="2400" b="1" dirty="0">
                <a:solidFill>
                  <a:srgbClr val="404040"/>
                </a:solidFill>
              </a:rPr>
              <a:t>High dose induction</a:t>
            </a:r>
          </a:p>
          <a:p>
            <a:pPr lvl="2"/>
            <a:r>
              <a:rPr lang="en-US" sz="2400" b="1" dirty="0">
                <a:solidFill>
                  <a:srgbClr val="404040"/>
                </a:solidFill>
              </a:rPr>
              <a:t>“Micro/Macro” induction</a:t>
            </a:r>
          </a:p>
          <a:p>
            <a:pPr marL="0" indent="0">
              <a:buNone/>
            </a:pPr>
            <a:endParaRPr lang="en-US" sz="1700" b="1" dirty="0">
              <a:solidFill>
                <a:srgbClr val="404040"/>
              </a:solidFill>
            </a:endParaRPr>
          </a:p>
          <a:p>
            <a:pPr lvl="1"/>
            <a:endParaRPr lang="en-US" sz="1700" dirty="0">
              <a:solidFill>
                <a:srgbClr val="404040"/>
              </a:solidFill>
            </a:endParaRPr>
          </a:p>
          <a:p>
            <a:pPr lvl="1"/>
            <a:endParaRPr lang="en-US" sz="1700" dirty="0">
              <a:solidFill>
                <a:srgbClr val="404040"/>
              </a:solidFill>
            </a:endParaRPr>
          </a:p>
        </p:txBody>
      </p:sp>
    </p:spTree>
    <p:extLst>
      <p:ext uri="{BB962C8B-B14F-4D97-AF65-F5344CB8AC3E}">
        <p14:creationId xmlns:p14="http://schemas.microsoft.com/office/powerpoint/2010/main" val="1205874125"/>
      </p:ext>
    </p:extLst>
  </p:cSld>
  <p:clrMapOvr>
    <a:masterClrMapping/>
  </p:clrMapOvr>
  <mc:AlternateContent xmlns:mc="http://schemas.openxmlformats.org/markup-compatibility/2006" xmlns:p14="http://schemas.microsoft.com/office/powerpoint/2010/main">
    <mc:Choice Requires="p14">
      <p:transition spd="slow" p14:dur="2000" advTm="62176"/>
    </mc:Choice>
    <mc:Fallback xmlns="">
      <p:transition spd="slow" advTm="621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406B-E19D-9545-A734-CA905488E38F}"/>
              </a:ext>
            </a:extLst>
          </p:cNvPr>
          <p:cNvSpPr>
            <a:spLocks noGrp="1"/>
          </p:cNvSpPr>
          <p:nvPr>
            <p:ph type="title"/>
          </p:nvPr>
        </p:nvSpPr>
        <p:spPr>
          <a:xfrm>
            <a:off x="640079" y="640079"/>
            <a:ext cx="3402531" cy="5272242"/>
          </a:xfrm>
        </p:spPr>
        <p:txBody>
          <a:bodyPr>
            <a:normAutofit/>
          </a:bodyPr>
          <a:lstStyle/>
          <a:p>
            <a:r>
              <a:rPr lang="en-US" dirty="0"/>
              <a:t>Low Dose (“Micro”) inductions</a:t>
            </a:r>
          </a:p>
        </p:txBody>
      </p:sp>
      <p:sp>
        <p:nvSpPr>
          <p:cNvPr id="3" name="Content Placeholder 2">
            <a:extLst>
              <a:ext uri="{FF2B5EF4-FFF2-40B4-BE49-F238E27FC236}">
                <a16:creationId xmlns:a16="http://schemas.microsoft.com/office/drawing/2014/main" id="{5505AFBD-9C78-4A48-9D1D-336BFDC868C9}"/>
              </a:ext>
            </a:extLst>
          </p:cNvPr>
          <p:cNvSpPr>
            <a:spLocks noGrp="1"/>
          </p:cNvSpPr>
          <p:nvPr>
            <p:ph idx="1"/>
          </p:nvPr>
        </p:nvSpPr>
        <p:spPr>
          <a:xfrm>
            <a:off x="4457700" y="640079"/>
            <a:ext cx="7097475" cy="2834737"/>
          </a:xfrm>
        </p:spPr>
        <p:txBody>
          <a:bodyPr>
            <a:noAutofit/>
          </a:bodyPr>
          <a:lstStyle/>
          <a:p>
            <a:r>
              <a:rPr lang="en-US" sz="2000" dirty="0"/>
              <a:t>Start at low doses and slowly increase</a:t>
            </a:r>
          </a:p>
          <a:p>
            <a:r>
              <a:rPr lang="en-US" sz="2000" dirty="0"/>
              <a:t>Patient continues full agonist during induction process, stops once at therapeutic dose</a:t>
            </a:r>
          </a:p>
          <a:p>
            <a:r>
              <a:rPr lang="en-US" sz="2000" dirty="0"/>
              <a:t>Idea is to </a:t>
            </a:r>
            <a:r>
              <a:rPr lang="en-US" sz="2000" b="1" dirty="0"/>
              <a:t>gradually introduce onto receptors to avoid precipitated withdrawal</a:t>
            </a:r>
          </a:p>
          <a:p>
            <a:r>
              <a:rPr lang="en-US" sz="2000" dirty="0"/>
              <a:t>A lot of different protocols</a:t>
            </a:r>
          </a:p>
          <a:p>
            <a:r>
              <a:rPr lang="en-US" sz="2000" dirty="0"/>
              <a:t>Most evidence limited to case reports/series, anecdotal evidence</a:t>
            </a:r>
          </a:p>
        </p:txBody>
      </p:sp>
      <p:pic>
        <p:nvPicPr>
          <p:cNvPr id="5" name="Picture 4" descr="Diagram&#10;&#10;Description automatically generated">
            <a:extLst>
              <a:ext uri="{FF2B5EF4-FFF2-40B4-BE49-F238E27FC236}">
                <a16:creationId xmlns:a16="http://schemas.microsoft.com/office/drawing/2014/main" id="{E011A9E1-E151-126C-B17D-4550CE53B6ED}"/>
              </a:ext>
            </a:extLst>
          </p:cNvPr>
          <p:cNvPicPr>
            <a:picLocks noChangeAspect="1"/>
          </p:cNvPicPr>
          <p:nvPr/>
        </p:nvPicPr>
        <p:blipFill>
          <a:blip r:embed="rId3"/>
          <a:stretch>
            <a:fillRect/>
          </a:stretch>
        </p:blipFill>
        <p:spPr>
          <a:xfrm>
            <a:off x="4672103" y="3686783"/>
            <a:ext cx="6678420" cy="2203878"/>
          </a:xfrm>
          <a:prstGeom prst="rect">
            <a:avLst/>
          </a:prstGeom>
          <a:ln w="31750" cap="sq">
            <a:solidFill>
              <a:srgbClr val="FFFFFF"/>
            </a:solidFill>
            <a:miter lim="800000"/>
          </a:ln>
        </p:spPr>
      </p:pic>
      <p:sp>
        <p:nvSpPr>
          <p:cNvPr id="6" name="TextBox 5">
            <a:extLst>
              <a:ext uri="{FF2B5EF4-FFF2-40B4-BE49-F238E27FC236}">
                <a16:creationId xmlns:a16="http://schemas.microsoft.com/office/drawing/2014/main" id="{5618F580-5366-C586-2CC3-F894C97163E8}"/>
              </a:ext>
            </a:extLst>
          </p:cNvPr>
          <p:cNvSpPr txBox="1"/>
          <p:nvPr/>
        </p:nvSpPr>
        <p:spPr>
          <a:xfrm>
            <a:off x="8171894" y="5890661"/>
            <a:ext cx="3178629" cy="276999"/>
          </a:xfrm>
          <a:prstGeom prst="rect">
            <a:avLst/>
          </a:prstGeom>
          <a:noFill/>
        </p:spPr>
        <p:txBody>
          <a:bodyPr wrap="square" rtlCol="0">
            <a:spAutoFit/>
          </a:bodyPr>
          <a:lstStyle/>
          <a:p>
            <a:pPr algn="r"/>
            <a:r>
              <a:rPr lang="en-US" sz="1200" baseline="30000" dirty="0"/>
              <a:t>8</a:t>
            </a:r>
            <a:r>
              <a:rPr lang="en-US" sz="1200" dirty="0"/>
              <a:t>Ghosh et al. 2019</a:t>
            </a:r>
          </a:p>
        </p:txBody>
      </p:sp>
    </p:spTree>
    <p:extLst>
      <p:ext uri="{BB962C8B-B14F-4D97-AF65-F5344CB8AC3E}">
        <p14:creationId xmlns:p14="http://schemas.microsoft.com/office/powerpoint/2010/main" val="425257575"/>
      </p:ext>
    </p:extLst>
  </p:cSld>
  <p:clrMapOvr>
    <a:masterClrMapping/>
  </p:clrMapOvr>
  <mc:AlternateContent xmlns:mc="http://schemas.openxmlformats.org/markup-compatibility/2006" xmlns:p14="http://schemas.microsoft.com/office/powerpoint/2010/main">
    <mc:Choice Requires="p14">
      <p:transition spd="slow" p14:dur="2000" advTm="44533"/>
    </mc:Choice>
    <mc:Fallback xmlns="">
      <p:transition spd="slow" advTm="445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BE19-A988-EC4C-B222-66ED031C5FFB}"/>
              </a:ext>
            </a:extLst>
          </p:cNvPr>
          <p:cNvSpPr>
            <a:spLocks noGrp="1"/>
          </p:cNvSpPr>
          <p:nvPr>
            <p:ph type="title"/>
          </p:nvPr>
        </p:nvSpPr>
        <p:spPr>
          <a:xfrm>
            <a:off x="2231136" y="376863"/>
            <a:ext cx="7729728" cy="1188720"/>
          </a:xfrm>
        </p:spPr>
        <p:txBody>
          <a:bodyPr>
            <a:normAutofit/>
          </a:bodyPr>
          <a:lstStyle/>
          <a:p>
            <a:r>
              <a:rPr lang="en-US" dirty="0"/>
              <a:t>Low dose buprenorphine inductions</a:t>
            </a:r>
          </a:p>
        </p:txBody>
      </p:sp>
      <p:graphicFrame>
        <p:nvGraphicFramePr>
          <p:cNvPr id="5" name="Content Placeholder 2">
            <a:extLst>
              <a:ext uri="{FF2B5EF4-FFF2-40B4-BE49-F238E27FC236}">
                <a16:creationId xmlns:a16="http://schemas.microsoft.com/office/drawing/2014/main" id="{BAB561AD-F2F2-9E7B-4534-92429BE92B22}"/>
              </a:ext>
            </a:extLst>
          </p:cNvPr>
          <p:cNvGraphicFramePr>
            <a:graphicFrameLocks noGrp="1"/>
          </p:cNvGraphicFramePr>
          <p:nvPr>
            <p:ph idx="1"/>
            <p:extLst>
              <p:ext uri="{D42A27DB-BD31-4B8C-83A1-F6EECF244321}">
                <p14:modId xmlns:p14="http://schemas.microsoft.com/office/powerpoint/2010/main" val="3150400757"/>
              </p:ext>
            </p:extLst>
          </p:nvPr>
        </p:nvGraphicFramePr>
        <p:xfrm>
          <a:off x="874485" y="2122715"/>
          <a:ext cx="10443029" cy="3639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2351167"/>
      </p:ext>
    </p:extLst>
  </p:cSld>
  <p:clrMapOvr>
    <a:masterClrMapping/>
  </p:clrMapOvr>
  <mc:AlternateContent xmlns:mc="http://schemas.openxmlformats.org/markup-compatibility/2006" xmlns:p14="http://schemas.microsoft.com/office/powerpoint/2010/main">
    <mc:Choice Requires="p14">
      <p:transition spd="slow" p14:dur="2000" advTm="98100"/>
    </mc:Choice>
    <mc:Fallback xmlns="">
      <p:transition spd="slow" advTm="981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CE68-CE8C-AF41-B0CA-91DADA2FB412}"/>
              </a:ext>
            </a:extLst>
          </p:cNvPr>
          <p:cNvSpPr>
            <a:spLocks noGrp="1"/>
          </p:cNvSpPr>
          <p:nvPr>
            <p:ph type="title"/>
          </p:nvPr>
        </p:nvSpPr>
        <p:spPr>
          <a:xfrm>
            <a:off x="2231136" y="289965"/>
            <a:ext cx="7729728" cy="1188720"/>
          </a:xfrm>
        </p:spPr>
        <p:txBody>
          <a:bodyPr/>
          <a:lstStyle/>
          <a:p>
            <a:r>
              <a:rPr lang="en-US" dirty="0"/>
              <a:t>Low dose buprenorphine induction Protocols</a:t>
            </a:r>
          </a:p>
        </p:txBody>
      </p:sp>
      <p:sp>
        <p:nvSpPr>
          <p:cNvPr id="3" name="Content Placeholder 2">
            <a:extLst>
              <a:ext uri="{FF2B5EF4-FFF2-40B4-BE49-F238E27FC236}">
                <a16:creationId xmlns:a16="http://schemas.microsoft.com/office/drawing/2014/main" id="{DE8E2964-76CE-4F45-8A0D-75F101B770EE}"/>
              </a:ext>
            </a:extLst>
          </p:cNvPr>
          <p:cNvSpPr>
            <a:spLocks noGrp="1"/>
          </p:cNvSpPr>
          <p:nvPr>
            <p:ph idx="1"/>
          </p:nvPr>
        </p:nvSpPr>
        <p:spPr>
          <a:xfrm>
            <a:off x="45309" y="2426087"/>
            <a:ext cx="4821442" cy="2831714"/>
          </a:xfrm>
        </p:spPr>
        <p:txBody>
          <a:bodyPr>
            <a:noAutofit/>
          </a:bodyPr>
          <a:lstStyle/>
          <a:p>
            <a:r>
              <a:rPr lang="en-US" sz="2400" b="1" dirty="0"/>
              <a:t>Many</a:t>
            </a:r>
            <a:r>
              <a:rPr lang="en-US" sz="2400" dirty="0"/>
              <a:t> different protocols </a:t>
            </a:r>
          </a:p>
          <a:p>
            <a:pPr lvl="1"/>
            <a:r>
              <a:rPr lang="en-US" sz="2400" dirty="0"/>
              <a:t>Initial protocol “Bernese Method”</a:t>
            </a:r>
          </a:p>
          <a:p>
            <a:pPr lvl="1"/>
            <a:r>
              <a:rPr lang="en-US" sz="2400" dirty="0"/>
              <a:t>Usually started at 0.2 mg – 0.5 mg </a:t>
            </a:r>
          </a:p>
          <a:p>
            <a:pPr lvl="1"/>
            <a:r>
              <a:rPr lang="en-US" sz="2400" dirty="0"/>
              <a:t>Often 7-10 days</a:t>
            </a:r>
          </a:p>
          <a:p>
            <a:pPr lvl="1"/>
            <a:r>
              <a:rPr lang="en-US" sz="2400" dirty="0"/>
              <a:t>No universally accepted regimen</a:t>
            </a:r>
          </a:p>
        </p:txBody>
      </p:sp>
      <p:pic>
        <p:nvPicPr>
          <p:cNvPr id="4" name="Picture 3" descr="Table&#10;&#10;Description automatically generated with low confidence">
            <a:extLst>
              <a:ext uri="{FF2B5EF4-FFF2-40B4-BE49-F238E27FC236}">
                <a16:creationId xmlns:a16="http://schemas.microsoft.com/office/drawing/2014/main" id="{667404E3-061E-AAA2-3795-95A56632D958}"/>
              </a:ext>
            </a:extLst>
          </p:cNvPr>
          <p:cNvPicPr>
            <a:picLocks noChangeAspect="1"/>
          </p:cNvPicPr>
          <p:nvPr/>
        </p:nvPicPr>
        <p:blipFill>
          <a:blip r:embed="rId3"/>
          <a:stretch>
            <a:fillRect/>
          </a:stretch>
        </p:blipFill>
        <p:spPr>
          <a:xfrm>
            <a:off x="5024642" y="1840188"/>
            <a:ext cx="6710973" cy="1968325"/>
          </a:xfrm>
          <a:prstGeom prst="rect">
            <a:avLst/>
          </a:prstGeom>
        </p:spPr>
      </p:pic>
      <p:sp>
        <p:nvSpPr>
          <p:cNvPr id="7" name="TextBox 6">
            <a:extLst>
              <a:ext uri="{FF2B5EF4-FFF2-40B4-BE49-F238E27FC236}">
                <a16:creationId xmlns:a16="http://schemas.microsoft.com/office/drawing/2014/main" id="{26769FCA-0763-B1E3-5C81-02CA83906E92}"/>
              </a:ext>
            </a:extLst>
          </p:cNvPr>
          <p:cNvSpPr txBox="1"/>
          <p:nvPr/>
        </p:nvSpPr>
        <p:spPr>
          <a:xfrm>
            <a:off x="8820865" y="3808513"/>
            <a:ext cx="3072641" cy="461665"/>
          </a:xfrm>
          <a:prstGeom prst="rect">
            <a:avLst/>
          </a:prstGeom>
          <a:noFill/>
        </p:spPr>
        <p:txBody>
          <a:bodyPr wrap="square" rtlCol="0">
            <a:spAutoFit/>
          </a:bodyPr>
          <a:lstStyle/>
          <a:p>
            <a:r>
              <a:rPr lang="en-US" sz="1200" baseline="30000" dirty="0"/>
              <a:t>9</a:t>
            </a:r>
            <a:r>
              <a:rPr lang="en-US" sz="1200" dirty="0"/>
              <a:t>Opioid Use Disorder Practice Update (2022)</a:t>
            </a:r>
          </a:p>
          <a:p>
            <a:r>
              <a:rPr lang="en-US" sz="1200" dirty="0"/>
              <a:t> British Columbia Centre on Substance Use</a:t>
            </a:r>
          </a:p>
        </p:txBody>
      </p:sp>
      <p:pic>
        <p:nvPicPr>
          <p:cNvPr id="10" name="Picture 9" descr="Table&#10;&#10;Description automatically generated">
            <a:extLst>
              <a:ext uri="{FF2B5EF4-FFF2-40B4-BE49-F238E27FC236}">
                <a16:creationId xmlns:a16="http://schemas.microsoft.com/office/drawing/2014/main" id="{026A4BEF-F139-B1C1-8C03-340C4BB5D358}"/>
              </a:ext>
            </a:extLst>
          </p:cNvPr>
          <p:cNvPicPr>
            <a:picLocks noChangeAspect="1"/>
          </p:cNvPicPr>
          <p:nvPr/>
        </p:nvPicPr>
        <p:blipFill>
          <a:blip r:embed="rId4"/>
          <a:stretch>
            <a:fillRect/>
          </a:stretch>
        </p:blipFill>
        <p:spPr>
          <a:xfrm>
            <a:off x="6640228" y="4445001"/>
            <a:ext cx="3479800" cy="1625600"/>
          </a:xfrm>
          <a:prstGeom prst="rect">
            <a:avLst/>
          </a:prstGeom>
        </p:spPr>
      </p:pic>
      <p:sp>
        <p:nvSpPr>
          <p:cNvPr id="11" name="TextBox 10">
            <a:extLst>
              <a:ext uri="{FF2B5EF4-FFF2-40B4-BE49-F238E27FC236}">
                <a16:creationId xmlns:a16="http://schemas.microsoft.com/office/drawing/2014/main" id="{567CB5B2-267C-F592-5D1E-B3C4F8E6D512}"/>
              </a:ext>
            </a:extLst>
          </p:cNvPr>
          <p:cNvSpPr txBox="1"/>
          <p:nvPr/>
        </p:nvSpPr>
        <p:spPr>
          <a:xfrm>
            <a:off x="8176928" y="5968425"/>
            <a:ext cx="1943100" cy="276999"/>
          </a:xfrm>
          <a:prstGeom prst="rect">
            <a:avLst/>
          </a:prstGeom>
          <a:noFill/>
        </p:spPr>
        <p:txBody>
          <a:bodyPr wrap="square" rtlCol="0">
            <a:spAutoFit/>
          </a:bodyPr>
          <a:lstStyle/>
          <a:p>
            <a:r>
              <a:rPr lang="en-US" sz="1200" dirty="0"/>
              <a:t>Adapted from Yale protocol</a:t>
            </a:r>
          </a:p>
        </p:txBody>
      </p:sp>
    </p:spTree>
    <p:extLst>
      <p:ext uri="{BB962C8B-B14F-4D97-AF65-F5344CB8AC3E}">
        <p14:creationId xmlns:p14="http://schemas.microsoft.com/office/powerpoint/2010/main" val="760429617"/>
      </p:ext>
    </p:extLst>
  </p:cSld>
  <p:clrMapOvr>
    <a:masterClrMapping/>
  </p:clrMapOvr>
  <mc:AlternateContent xmlns:mc="http://schemas.openxmlformats.org/markup-compatibility/2006" xmlns:p14="http://schemas.microsoft.com/office/powerpoint/2010/main">
    <mc:Choice Requires="p14">
      <p:transition spd="slow" p14:dur="2000" advTm="44333"/>
    </mc:Choice>
    <mc:Fallback xmlns="">
      <p:transition spd="slow" advTm="4433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B0733-0CFF-2940-97C9-8C839914C2A3}"/>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dirty="0"/>
              <a:t>Rapid low Dose inductions</a:t>
            </a:r>
          </a:p>
        </p:txBody>
      </p:sp>
      <p:sp>
        <p:nvSpPr>
          <p:cNvPr id="13" name="Rectangle 1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C69B1228-94E3-CA37-C81A-5B6F21951ACA}"/>
              </a:ext>
            </a:extLst>
          </p:cNvPr>
          <p:cNvPicPr>
            <a:picLocks noChangeAspect="1"/>
          </p:cNvPicPr>
          <p:nvPr/>
        </p:nvPicPr>
        <p:blipFill>
          <a:blip r:embed="rId4"/>
          <a:stretch>
            <a:fillRect/>
          </a:stretch>
        </p:blipFill>
        <p:spPr>
          <a:xfrm>
            <a:off x="4820412" y="1859472"/>
            <a:ext cx="6565392" cy="2403402"/>
          </a:xfrm>
          <a:prstGeom prst="rect">
            <a:avLst/>
          </a:prstGeom>
        </p:spPr>
      </p:pic>
    </p:spTree>
    <p:custDataLst>
      <p:tags r:id="rId1"/>
    </p:custDataLst>
    <p:extLst>
      <p:ext uri="{BB962C8B-B14F-4D97-AF65-F5344CB8AC3E}">
        <p14:creationId xmlns:p14="http://schemas.microsoft.com/office/powerpoint/2010/main" val="860372997"/>
      </p:ext>
    </p:extLst>
  </p:cSld>
  <p:clrMapOvr>
    <a:masterClrMapping/>
  </p:clrMapOvr>
  <mc:AlternateContent xmlns:mc="http://schemas.openxmlformats.org/markup-compatibility/2006" xmlns:p14="http://schemas.microsoft.com/office/powerpoint/2010/main">
    <mc:Choice Requires="p14">
      <p:transition spd="slow" p14:dur="2000" advTm="40400"/>
    </mc:Choice>
    <mc:Fallback xmlns="">
      <p:transition spd="slow" advTm="40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AE974-5F0C-016E-9FFF-9AD0F54BA323}"/>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dirty="0"/>
              <a:t>Rapid low dose inductions</a:t>
            </a:r>
          </a:p>
        </p:txBody>
      </p:sp>
      <p:sp>
        <p:nvSpPr>
          <p:cNvPr id="11" name="Rectangle 10">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BEDD73AD-FF1B-0532-97A1-E8A86A6F447E}"/>
              </a:ext>
            </a:extLst>
          </p:cNvPr>
          <p:cNvPicPr>
            <a:picLocks noChangeAspect="1"/>
          </p:cNvPicPr>
          <p:nvPr/>
        </p:nvPicPr>
        <p:blipFill>
          <a:blip r:embed="rId3"/>
          <a:stretch>
            <a:fillRect/>
          </a:stretch>
        </p:blipFill>
        <p:spPr>
          <a:xfrm>
            <a:off x="4989150" y="2007393"/>
            <a:ext cx="6227916" cy="3238515"/>
          </a:xfrm>
          <a:prstGeom prst="rect">
            <a:avLst/>
          </a:prstGeom>
        </p:spPr>
      </p:pic>
      <p:sp>
        <p:nvSpPr>
          <p:cNvPr id="5" name="TextBox 4">
            <a:extLst>
              <a:ext uri="{FF2B5EF4-FFF2-40B4-BE49-F238E27FC236}">
                <a16:creationId xmlns:a16="http://schemas.microsoft.com/office/drawing/2014/main" id="{91C0B76C-3AF9-3C5C-D486-0E35F70A09B9}"/>
              </a:ext>
            </a:extLst>
          </p:cNvPr>
          <p:cNvSpPr txBox="1"/>
          <p:nvPr/>
        </p:nvSpPr>
        <p:spPr>
          <a:xfrm>
            <a:off x="6352129" y="1351230"/>
            <a:ext cx="3501958" cy="646331"/>
          </a:xfrm>
          <a:prstGeom prst="rect">
            <a:avLst/>
          </a:prstGeom>
          <a:noFill/>
        </p:spPr>
        <p:txBody>
          <a:bodyPr wrap="square" rtlCol="0">
            <a:spAutoFit/>
          </a:bodyPr>
          <a:lstStyle/>
          <a:p>
            <a:pPr algn="ctr"/>
            <a:r>
              <a:rPr lang="en-US" dirty="0"/>
              <a:t>Hooper Outpatient Rapid Low Dose Induction</a:t>
            </a:r>
          </a:p>
        </p:txBody>
      </p:sp>
    </p:spTree>
    <p:custDataLst>
      <p:tags r:id="rId1"/>
    </p:custDataLst>
    <p:extLst>
      <p:ext uri="{BB962C8B-B14F-4D97-AF65-F5344CB8AC3E}">
        <p14:creationId xmlns:p14="http://schemas.microsoft.com/office/powerpoint/2010/main" val="1767659493"/>
      </p:ext>
    </p:extLst>
  </p:cSld>
  <p:clrMapOvr>
    <a:masterClrMapping/>
  </p:clrMapOvr>
  <mc:AlternateContent xmlns:mc="http://schemas.openxmlformats.org/markup-compatibility/2006" xmlns:p14="http://schemas.microsoft.com/office/powerpoint/2010/main">
    <mc:Choice Requires="p14">
      <p:transition spd="slow" p14:dur="2000" advTm="40970"/>
    </mc:Choice>
    <mc:Fallback xmlns="">
      <p:transition spd="slow" advTm="40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F226-C040-464B-AAF1-84DCFB3A9922}"/>
              </a:ext>
            </a:extLst>
          </p:cNvPr>
          <p:cNvSpPr>
            <a:spLocks noGrp="1"/>
          </p:cNvSpPr>
          <p:nvPr>
            <p:ph type="title"/>
          </p:nvPr>
        </p:nvSpPr>
        <p:spPr>
          <a:xfrm>
            <a:off x="2231136" y="523613"/>
            <a:ext cx="7729728" cy="1188720"/>
          </a:xfrm>
        </p:spPr>
        <p:txBody>
          <a:bodyPr/>
          <a:lstStyle/>
          <a:p>
            <a:r>
              <a:rPr lang="en-US" dirty="0"/>
              <a:t>disclosures</a:t>
            </a:r>
          </a:p>
        </p:txBody>
      </p:sp>
      <p:sp>
        <p:nvSpPr>
          <p:cNvPr id="3" name="Content Placeholder 2">
            <a:extLst>
              <a:ext uri="{FF2B5EF4-FFF2-40B4-BE49-F238E27FC236}">
                <a16:creationId xmlns:a16="http://schemas.microsoft.com/office/drawing/2014/main" id="{F16298AC-68D5-6D49-B874-581D7C86FF50}"/>
              </a:ext>
            </a:extLst>
          </p:cNvPr>
          <p:cNvSpPr>
            <a:spLocks noGrp="1"/>
          </p:cNvSpPr>
          <p:nvPr>
            <p:ph idx="1"/>
          </p:nvPr>
        </p:nvSpPr>
        <p:spPr>
          <a:xfrm>
            <a:off x="2231136" y="1966127"/>
            <a:ext cx="7729728" cy="3961144"/>
          </a:xfrm>
        </p:spPr>
        <p:txBody>
          <a:bodyPr>
            <a:normAutofit/>
          </a:bodyPr>
          <a:lstStyle/>
          <a:p>
            <a:r>
              <a:rPr lang="en-US" sz="2200" dirty="0"/>
              <a:t>No financial disclosures to report</a:t>
            </a:r>
          </a:p>
          <a:p>
            <a:pPr marL="0" indent="0">
              <a:buNone/>
            </a:pPr>
            <a:endParaRPr lang="en-US" sz="2200" dirty="0"/>
          </a:p>
          <a:p>
            <a:r>
              <a:rPr lang="en-US" sz="2200" dirty="0"/>
              <a:t>Disclaimers</a:t>
            </a:r>
          </a:p>
          <a:p>
            <a:pPr lvl="1"/>
            <a:r>
              <a:rPr lang="en-US" sz="2200" dirty="0"/>
              <a:t>Will be discussing use of buprenorphine outside FDA approved package insert</a:t>
            </a:r>
          </a:p>
          <a:p>
            <a:pPr lvl="1"/>
            <a:r>
              <a:rPr lang="en-US" sz="2200" dirty="0"/>
              <a:t>Tried to use best available evidence – literature changing rapidly in this domain and is often limited to clinical experience, and case reports/series.</a:t>
            </a:r>
          </a:p>
        </p:txBody>
      </p:sp>
    </p:spTree>
    <p:extLst>
      <p:ext uri="{BB962C8B-B14F-4D97-AF65-F5344CB8AC3E}">
        <p14:creationId xmlns:p14="http://schemas.microsoft.com/office/powerpoint/2010/main" val="2359315663"/>
      </p:ext>
    </p:extLst>
  </p:cSld>
  <p:clrMapOvr>
    <a:masterClrMapping/>
  </p:clrMapOvr>
  <mc:AlternateContent xmlns:mc="http://schemas.openxmlformats.org/markup-compatibility/2006" xmlns:p14="http://schemas.microsoft.com/office/powerpoint/2010/main">
    <mc:Choice Requires="p14">
      <p:transition spd="slow" p14:dur="2000" advTm="26500"/>
    </mc:Choice>
    <mc:Fallback xmlns="">
      <p:transition spd="slow" advTm="265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7B59-B089-DB96-EC8A-D01B7C8F493F}"/>
              </a:ext>
            </a:extLst>
          </p:cNvPr>
          <p:cNvSpPr>
            <a:spLocks noGrp="1"/>
          </p:cNvSpPr>
          <p:nvPr>
            <p:ph type="title"/>
          </p:nvPr>
        </p:nvSpPr>
        <p:spPr>
          <a:xfrm>
            <a:off x="2231136" y="335105"/>
            <a:ext cx="7729728" cy="1188720"/>
          </a:xfrm>
        </p:spPr>
        <p:txBody>
          <a:bodyPr/>
          <a:lstStyle/>
          <a:p>
            <a:r>
              <a:rPr lang="en-US" dirty="0"/>
              <a:t>Low Dose Inductions - Evidence</a:t>
            </a:r>
          </a:p>
        </p:txBody>
      </p:sp>
      <p:sp>
        <p:nvSpPr>
          <p:cNvPr id="3" name="Content Placeholder 2">
            <a:extLst>
              <a:ext uri="{FF2B5EF4-FFF2-40B4-BE49-F238E27FC236}">
                <a16:creationId xmlns:a16="http://schemas.microsoft.com/office/drawing/2014/main" id="{62C9014E-B542-B57F-916D-9BD086C618F7}"/>
              </a:ext>
            </a:extLst>
          </p:cNvPr>
          <p:cNvSpPr>
            <a:spLocks noGrp="1"/>
          </p:cNvSpPr>
          <p:nvPr>
            <p:ph idx="1"/>
          </p:nvPr>
        </p:nvSpPr>
        <p:spPr>
          <a:xfrm>
            <a:off x="1424354" y="1768263"/>
            <a:ext cx="9056076" cy="4403938"/>
          </a:xfrm>
        </p:spPr>
        <p:txBody>
          <a:bodyPr>
            <a:normAutofit/>
          </a:bodyPr>
          <a:lstStyle/>
          <a:p>
            <a:r>
              <a:rPr lang="en-US" sz="2200" u="sng" dirty="0"/>
              <a:t>2021 Moe et al. Systematic Review</a:t>
            </a:r>
            <a:r>
              <a:rPr lang="en-US" sz="2200" u="sng" baseline="30000" dirty="0"/>
              <a:t>10</a:t>
            </a:r>
            <a:endParaRPr lang="en-US" sz="2200" u="sng" dirty="0"/>
          </a:p>
          <a:p>
            <a:pPr lvl="1"/>
            <a:r>
              <a:rPr lang="en-US" sz="2200" dirty="0"/>
              <a:t>19 case studies/series and one feasibility study (n=57)</a:t>
            </a:r>
          </a:p>
          <a:p>
            <a:pPr lvl="1"/>
            <a:r>
              <a:rPr lang="en-US" sz="2200" dirty="0"/>
              <a:t>26 different regimens</a:t>
            </a:r>
          </a:p>
          <a:p>
            <a:pPr lvl="1"/>
            <a:r>
              <a:rPr lang="en-US" sz="2200" dirty="0"/>
              <a:t>About half (46%) were co-prescribed full agonists, the rest continued to use non prescribed opioids</a:t>
            </a:r>
          </a:p>
          <a:p>
            <a:pPr lvl="1"/>
            <a:r>
              <a:rPr lang="en-US" sz="2200" dirty="0"/>
              <a:t>All patients got to desired maintenance dose</a:t>
            </a:r>
          </a:p>
          <a:p>
            <a:pPr lvl="1"/>
            <a:r>
              <a:rPr lang="en-US" sz="2200" b="1" dirty="0"/>
              <a:t>Precipitated withdrawal only reported in 3 patients (5%)</a:t>
            </a:r>
          </a:p>
          <a:p>
            <a:pPr lvl="1"/>
            <a:r>
              <a:rPr lang="en-US" sz="2200" dirty="0"/>
              <a:t>Return to use in 5 patients (9%)</a:t>
            </a:r>
          </a:p>
          <a:p>
            <a:pPr lvl="1"/>
            <a:r>
              <a:rPr lang="en-US" sz="2200" b="1" dirty="0"/>
              <a:t>They were unable to comment on effectiveness or safety in comparison to standard inductions due to lack of studies</a:t>
            </a:r>
          </a:p>
        </p:txBody>
      </p:sp>
      <p:sp>
        <p:nvSpPr>
          <p:cNvPr id="6" name="TextBox 5">
            <a:extLst>
              <a:ext uri="{FF2B5EF4-FFF2-40B4-BE49-F238E27FC236}">
                <a16:creationId xmlns:a16="http://schemas.microsoft.com/office/drawing/2014/main" id="{9F9C61D1-2C86-7FC7-066D-4C46F3FBCE4F}"/>
              </a:ext>
            </a:extLst>
          </p:cNvPr>
          <p:cNvSpPr txBox="1"/>
          <p:nvPr/>
        </p:nvSpPr>
        <p:spPr>
          <a:xfrm>
            <a:off x="0" y="6581001"/>
            <a:ext cx="2248525" cy="276999"/>
          </a:xfrm>
          <a:prstGeom prst="rect">
            <a:avLst/>
          </a:prstGeom>
          <a:noFill/>
        </p:spPr>
        <p:txBody>
          <a:bodyPr wrap="square" rtlCol="0">
            <a:spAutoFit/>
          </a:bodyPr>
          <a:lstStyle/>
          <a:p>
            <a:r>
              <a:rPr lang="en-US" sz="1200" baseline="30000" dirty="0"/>
              <a:t>10</a:t>
            </a:r>
            <a:r>
              <a:rPr lang="en-US" sz="1200" dirty="0"/>
              <a:t>Moe J et al. 2021</a:t>
            </a:r>
          </a:p>
        </p:txBody>
      </p:sp>
    </p:spTree>
    <p:custDataLst>
      <p:tags r:id="rId1"/>
    </p:custDataLst>
    <p:extLst>
      <p:ext uri="{BB962C8B-B14F-4D97-AF65-F5344CB8AC3E}">
        <p14:creationId xmlns:p14="http://schemas.microsoft.com/office/powerpoint/2010/main" val="1695457254"/>
      </p:ext>
    </p:extLst>
  </p:cSld>
  <p:clrMapOvr>
    <a:masterClrMapping/>
  </p:clrMapOvr>
  <mc:AlternateContent xmlns:mc="http://schemas.openxmlformats.org/markup-compatibility/2006" xmlns:p14="http://schemas.microsoft.com/office/powerpoint/2010/main">
    <mc:Choice Requires="p14">
      <p:transition spd="slow" p14:dur="2000" advTm="85333"/>
    </mc:Choice>
    <mc:Fallback xmlns="">
      <p:transition spd="slow" advTm="85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7B59-B089-DB96-EC8A-D01B7C8F493F}"/>
              </a:ext>
            </a:extLst>
          </p:cNvPr>
          <p:cNvSpPr>
            <a:spLocks noGrp="1"/>
          </p:cNvSpPr>
          <p:nvPr>
            <p:ph type="title"/>
          </p:nvPr>
        </p:nvSpPr>
        <p:spPr>
          <a:xfrm>
            <a:off x="2231136" y="335105"/>
            <a:ext cx="7729728" cy="1188720"/>
          </a:xfrm>
        </p:spPr>
        <p:txBody>
          <a:bodyPr/>
          <a:lstStyle/>
          <a:p>
            <a:r>
              <a:rPr lang="en-US" dirty="0"/>
              <a:t>Low Dose Inductions - Evidence</a:t>
            </a:r>
          </a:p>
        </p:txBody>
      </p:sp>
      <p:sp>
        <p:nvSpPr>
          <p:cNvPr id="7" name="TextBox 6">
            <a:extLst>
              <a:ext uri="{FF2B5EF4-FFF2-40B4-BE49-F238E27FC236}">
                <a16:creationId xmlns:a16="http://schemas.microsoft.com/office/drawing/2014/main" id="{9B020609-55EE-05E3-CFF7-48042B06B26D}"/>
              </a:ext>
            </a:extLst>
          </p:cNvPr>
          <p:cNvSpPr txBox="1"/>
          <p:nvPr/>
        </p:nvSpPr>
        <p:spPr>
          <a:xfrm>
            <a:off x="1480457" y="2049644"/>
            <a:ext cx="4267200" cy="1754326"/>
          </a:xfrm>
          <a:prstGeom prst="rect">
            <a:avLst/>
          </a:prstGeom>
          <a:noFill/>
        </p:spPr>
        <p:txBody>
          <a:bodyPr wrap="square" rtlCol="0">
            <a:spAutoFit/>
          </a:bodyPr>
          <a:lstStyle/>
          <a:p>
            <a:r>
              <a:rPr lang="en-US" sz="1800" i="1" dirty="0"/>
              <a:t>“Highlights a paucity of high-quality evidence on buprenorphine micro-induction and a lack of understanding of the patient characteristics and clinical settings in which this method is likely to provide most benefit” (Moe J et al., 2021)</a:t>
            </a:r>
          </a:p>
        </p:txBody>
      </p:sp>
      <p:sp>
        <p:nvSpPr>
          <p:cNvPr id="8" name="TextBox 7">
            <a:extLst>
              <a:ext uri="{FF2B5EF4-FFF2-40B4-BE49-F238E27FC236}">
                <a16:creationId xmlns:a16="http://schemas.microsoft.com/office/drawing/2014/main" id="{8C1699F7-F0E7-323C-E24B-04525CD5F26D}"/>
              </a:ext>
            </a:extLst>
          </p:cNvPr>
          <p:cNvSpPr txBox="1"/>
          <p:nvPr/>
        </p:nvSpPr>
        <p:spPr>
          <a:xfrm>
            <a:off x="6444345" y="2690336"/>
            <a:ext cx="5236028" cy="1754326"/>
          </a:xfrm>
          <a:prstGeom prst="rect">
            <a:avLst/>
          </a:prstGeom>
          <a:noFill/>
        </p:spPr>
        <p:txBody>
          <a:bodyPr wrap="square" rtlCol="0">
            <a:spAutoFit/>
          </a:bodyPr>
          <a:lstStyle/>
          <a:p>
            <a:r>
              <a:rPr lang="en-US" sz="1800" i="1" dirty="0"/>
              <a:t>“Application of this method without clear evidence-based guidance on optimization of dosing regimens, nor on characteristics of patients and setting in which micro-induction is likely beneficial, risks wide use of unstandardized, suboptimal regimens and “indication creep”” (Moe J et al., 2021)</a:t>
            </a:r>
          </a:p>
        </p:txBody>
      </p:sp>
      <p:sp>
        <p:nvSpPr>
          <p:cNvPr id="11" name="TextBox 10">
            <a:extLst>
              <a:ext uri="{FF2B5EF4-FFF2-40B4-BE49-F238E27FC236}">
                <a16:creationId xmlns:a16="http://schemas.microsoft.com/office/drawing/2014/main" id="{8A8DE2BE-B1DC-4886-5010-049C2CD23257}"/>
              </a:ext>
            </a:extLst>
          </p:cNvPr>
          <p:cNvSpPr txBox="1"/>
          <p:nvPr/>
        </p:nvSpPr>
        <p:spPr>
          <a:xfrm>
            <a:off x="1480457" y="4768441"/>
            <a:ext cx="4920343" cy="1477328"/>
          </a:xfrm>
          <a:prstGeom prst="rect">
            <a:avLst/>
          </a:prstGeom>
          <a:noFill/>
        </p:spPr>
        <p:txBody>
          <a:bodyPr wrap="square" rtlCol="0">
            <a:spAutoFit/>
          </a:bodyPr>
          <a:lstStyle/>
          <a:p>
            <a:pPr marL="0" indent="0">
              <a:buNone/>
            </a:pPr>
            <a:r>
              <a:rPr lang="en-US" sz="1800" i="1" dirty="0"/>
              <a:t>“Only by generating high-quality evidence will we be able to implement low-barrier and effective approaches to buprenorphine initiation as a key component of the response to the ongoing opioid crisis.” (Moe J et al., 2021)</a:t>
            </a:r>
          </a:p>
        </p:txBody>
      </p:sp>
    </p:spTree>
    <p:extLst>
      <p:ext uri="{BB962C8B-B14F-4D97-AF65-F5344CB8AC3E}">
        <p14:creationId xmlns:p14="http://schemas.microsoft.com/office/powerpoint/2010/main" val="870116209"/>
      </p:ext>
    </p:extLst>
  </p:cSld>
  <p:clrMapOvr>
    <a:masterClrMapping/>
  </p:clrMapOvr>
  <mc:AlternateContent xmlns:mc="http://schemas.openxmlformats.org/markup-compatibility/2006" xmlns:p14="http://schemas.microsoft.com/office/powerpoint/2010/main">
    <mc:Choice Requires="p14">
      <p:transition spd="slow" p14:dur="2000" advTm="68666"/>
    </mc:Choice>
    <mc:Fallback xmlns="">
      <p:transition spd="slow" advTm="686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BE19-A988-EC4C-B222-66ED031C5FFB}"/>
              </a:ext>
            </a:extLst>
          </p:cNvPr>
          <p:cNvSpPr>
            <a:spLocks noGrp="1"/>
          </p:cNvSpPr>
          <p:nvPr>
            <p:ph type="title"/>
          </p:nvPr>
        </p:nvSpPr>
        <p:spPr>
          <a:xfrm>
            <a:off x="2231136" y="288831"/>
            <a:ext cx="7729728" cy="1188720"/>
          </a:xfrm>
        </p:spPr>
        <p:txBody>
          <a:bodyPr/>
          <a:lstStyle/>
          <a:p>
            <a:r>
              <a:rPr lang="en-US" dirty="0"/>
              <a:t>Low dose buprenorphine induction</a:t>
            </a:r>
          </a:p>
        </p:txBody>
      </p:sp>
      <p:sp>
        <p:nvSpPr>
          <p:cNvPr id="3" name="Content Placeholder 2">
            <a:extLst>
              <a:ext uri="{FF2B5EF4-FFF2-40B4-BE49-F238E27FC236}">
                <a16:creationId xmlns:a16="http://schemas.microsoft.com/office/drawing/2014/main" id="{5BEC3D6C-49CE-8840-8ABD-BFA24A0B483D}"/>
              </a:ext>
            </a:extLst>
          </p:cNvPr>
          <p:cNvSpPr>
            <a:spLocks noGrp="1"/>
          </p:cNvSpPr>
          <p:nvPr>
            <p:ph idx="1"/>
          </p:nvPr>
        </p:nvSpPr>
        <p:spPr>
          <a:xfrm>
            <a:off x="2231137" y="1633194"/>
            <a:ext cx="7729728" cy="1795806"/>
          </a:xfrm>
        </p:spPr>
        <p:txBody>
          <a:bodyPr>
            <a:noAutofit/>
          </a:bodyPr>
          <a:lstStyle/>
          <a:p>
            <a:r>
              <a:rPr lang="en-US" sz="2200" u="sng" dirty="0"/>
              <a:t>Tips and tricks</a:t>
            </a:r>
          </a:p>
          <a:p>
            <a:pPr lvl="1"/>
            <a:r>
              <a:rPr lang="en-US" sz="2200" dirty="0"/>
              <a:t>Complex dosing - </a:t>
            </a:r>
            <a:r>
              <a:rPr lang="en-US" sz="2200" b="1" dirty="0"/>
              <a:t>good patient instructions helpful</a:t>
            </a:r>
            <a:r>
              <a:rPr lang="en-US" sz="2200" dirty="0"/>
              <a:t>. Consider visual aids</a:t>
            </a:r>
          </a:p>
        </p:txBody>
      </p:sp>
    </p:spTree>
    <p:custDataLst>
      <p:tags r:id="rId1"/>
    </p:custDataLst>
    <p:extLst>
      <p:ext uri="{BB962C8B-B14F-4D97-AF65-F5344CB8AC3E}">
        <p14:creationId xmlns:p14="http://schemas.microsoft.com/office/powerpoint/2010/main" val="99935960"/>
      </p:ext>
    </p:extLst>
  </p:cSld>
  <p:clrMapOvr>
    <a:masterClrMapping/>
  </p:clrMapOvr>
  <mc:AlternateContent xmlns:mc="http://schemas.openxmlformats.org/markup-compatibility/2006" xmlns:p14="http://schemas.microsoft.com/office/powerpoint/2010/main">
    <mc:Choice Requires="p14">
      <p:transition spd="slow" p14:dur="2000" advTm="25133"/>
    </mc:Choice>
    <mc:Fallback xmlns="">
      <p:transition spd="slow" advTm="25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0733-0CFF-2940-97C9-8C839914C2A3}"/>
              </a:ext>
            </a:extLst>
          </p:cNvPr>
          <p:cNvSpPr>
            <a:spLocks noGrp="1"/>
          </p:cNvSpPr>
          <p:nvPr>
            <p:ph type="title"/>
          </p:nvPr>
        </p:nvSpPr>
        <p:spPr>
          <a:xfrm>
            <a:off x="2231136" y="275145"/>
            <a:ext cx="7729728" cy="1188720"/>
          </a:xfrm>
        </p:spPr>
        <p:txBody>
          <a:bodyPr/>
          <a:lstStyle/>
          <a:p>
            <a:r>
              <a:rPr lang="en-US" dirty="0"/>
              <a:t>low Dose Buprenorphine induction</a:t>
            </a:r>
          </a:p>
        </p:txBody>
      </p:sp>
      <p:pic>
        <p:nvPicPr>
          <p:cNvPr id="3" name="Picture 2">
            <a:extLst>
              <a:ext uri="{FF2B5EF4-FFF2-40B4-BE49-F238E27FC236}">
                <a16:creationId xmlns:a16="http://schemas.microsoft.com/office/drawing/2014/main" id="{1B1EC717-34C4-7845-8009-BBBC3F0B9BE1}"/>
              </a:ext>
            </a:extLst>
          </p:cNvPr>
          <p:cNvPicPr>
            <a:picLocks noChangeAspect="1"/>
          </p:cNvPicPr>
          <p:nvPr/>
        </p:nvPicPr>
        <p:blipFill>
          <a:blip r:embed="rId3"/>
          <a:stretch>
            <a:fillRect/>
          </a:stretch>
        </p:blipFill>
        <p:spPr>
          <a:xfrm>
            <a:off x="2784510" y="2485850"/>
            <a:ext cx="3110285" cy="4120463"/>
          </a:xfrm>
          <a:prstGeom prst="rect">
            <a:avLst/>
          </a:prstGeom>
        </p:spPr>
      </p:pic>
      <p:pic>
        <p:nvPicPr>
          <p:cNvPr id="7" name="Picture 6">
            <a:extLst>
              <a:ext uri="{FF2B5EF4-FFF2-40B4-BE49-F238E27FC236}">
                <a16:creationId xmlns:a16="http://schemas.microsoft.com/office/drawing/2014/main" id="{1C4DB893-17E9-1B48-8293-97704D3DECE0}"/>
              </a:ext>
            </a:extLst>
          </p:cNvPr>
          <p:cNvPicPr>
            <a:picLocks noChangeAspect="1"/>
          </p:cNvPicPr>
          <p:nvPr/>
        </p:nvPicPr>
        <p:blipFill>
          <a:blip r:embed="rId4"/>
          <a:stretch>
            <a:fillRect/>
          </a:stretch>
        </p:blipFill>
        <p:spPr>
          <a:xfrm>
            <a:off x="6096000" y="2665680"/>
            <a:ext cx="3507055" cy="3665484"/>
          </a:xfrm>
          <a:prstGeom prst="rect">
            <a:avLst/>
          </a:prstGeom>
        </p:spPr>
      </p:pic>
      <p:sp>
        <p:nvSpPr>
          <p:cNvPr id="8" name="TextBox 7">
            <a:extLst>
              <a:ext uri="{FF2B5EF4-FFF2-40B4-BE49-F238E27FC236}">
                <a16:creationId xmlns:a16="http://schemas.microsoft.com/office/drawing/2014/main" id="{D7DA9091-1CFC-3443-8787-BB49B1A7EAA0}"/>
              </a:ext>
            </a:extLst>
          </p:cNvPr>
          <p:cNvSpPr txBox="1"/>
          <p:nvPr/>
        </p:nvSpPr>
        <p:spPr>
          <a:xfrm>
            <a:off x="2231136" y="1590137"/>
            <a:ext cx="7729728" cy="769441"/>
          </a:xfrm>
          <a:prstGeom prst="rect">
            <a:avLst/>
          </a:prstGeom>
          <a:noFill/>
        </p:spPr>
        <p:txBody>
          <a:bodyPr wrap="square" rtlCol="0">
            <a:spAutoFit/>
          </a:bodyPr>
          <a:lstStyle/>
          <a:p>
            <a:pPr algn="ctr"/>
            <a:r>
              <a:rPr lang="en-US" sz="2200" dirty="0"/>
              <a:t>Patient instructions for our Hooper rapid low dose induction protocol</a:t>
            </a:r>
          </a:p>
        </p:txBody>
      </p:sp>
    </p:spTree>
    <p:extLst>
      <p:ext uri="{BB962C8B-B14F-4D97-AF65-F5344CB8AC3E}">
        <p14:creationId xmlns:p14="http://schemas.microsoft.com/office/powerpoint/2010/main" val="4029077164"/>
      </p:ext>
    </p:extLst>
  </p:cSld>
  <p:clrMapOvr>
    <a:masterClrMapping/>
  </p:clrMapOvr>
  <mc:AlternateContent xmlns:mc="http://schemas.openxmlformats.org/markup-compatibility/2006" xmlns:p14="http://schemas.microsoft.com/office/powerpoint/2010/main">
    <mc:Choice Requires="p14">
      <p:transition spd="slow" p14:dur="2000" advTm="22866"/>
    </mc:Choice>
    <mc:Fallback xmlns="">
      <p:transition spd="slow" advTm="2286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BE19-A988-EC4C-B222-66ED031C5FFB}"/>
              </a:ext>
            </a:extLst>
          </p:cNvPr>
          <p:cNvSpPr>
            <a:spLocks noGrp="1"/>
          </p:cNvSpPr>
          <p:nvPr>
            <p:ph type="title"/>
          </p:nvPr>
        </p:nvSpPr>
        <p:spPr>
          <a:xfrm>
            <a:off x="2231136" y="288831"/>
            <a:ext cx="7729728" cy="1188720"/>
          </a:xfrm>
        </p:spPr>
        <p:txBody>
          <a:bodyPr/>
          <a:lstStyle/>
          <a:p>
            <a:r>
              <a:rPr lang="en-US" dirty="0"/>
              <a:t>Low dose buprenorphine induction</a:t>
            </a:r>
          </a:p>
        </p:txBody>
      </p:sp>
      <p:sp>
        <p:nvSpPr>
          <p:cNvPr id="3" name="Content Placeholder 2">
            <a:extLst>
              <a:ext uri="{FF2B5EF4-FFF2-40B4-BE49-F238E27FC236}">
                <a16:creationId xmlns:a16="http://schemas.microsoft.com/office/drawing/2014/main" id="{5BEC3D6C-49CE-8840-8ABD-BFA24A0B483D}"/>
              </a:ext>
            </a:extLst>
          </p:cNvPr>
          <p:cNvSpPr>
            <a:spLocks noGrp="1"/>
          </p:cNvSpPr>
          <p:nvPr>
            <p:ph idx="1"/>
          </p:nvPr>
        </p:nvSpPr>
        <p:spPr>
          <a:xfrm>
            <a:off x="2231136" y="1698443"/>
            <a:ext cx="7729728" cy="4870725"/>
          </a:xfrm>
        </p:spPr>
        <p:txBody>
          <a:bodyPr>
            <a:noAutofit/>
          </a:bodyPr>
          <a:lstStyle/>
          <a:p>
            <a:r>
              <a:rPr lang="en-US" sz="2200" u="sng" dirty="0"/>
              <a:t>Tips and tricks</a:t>
            </a:r>
          </a:p>
          <a:p>
            <a:pPr lvl="1"/>
            <a:r>
              <a:rPr lang="en-US" sz="2200" dirty="0"/>
              <a:t>Complex dosing - </a:t>
            </a:r>
            <a:r>
              <a:rPr lang="en-US" sz="2200" b="1" dirty="0"/>
              <a:t>good patient instructions </a:t>
            </a:r>
            <a:r>
              <a:rPr lang="en-US" sz="2200" dirty="0"/>
              <a:t>helpful. Consider visual aids</a:t>
            </a:r>
          </a:p>
          <a:p>
            <a:pPr lvl="1"/>
            <a:r>
              <a:rPr lang="en-US" sz="2200" dirty="0"/>
              <a:t>Specifically outline what adjunct meds you are giving and for what</a:t>
            </a:r>
          </a:p>
          <a:p>
            <a:pPr lvl="1"/>
            <a:r>
              <a:rPr lang="en-US" sz="2200" dirty="0"/>
              <a:t>Instruct patients to take AM buprenorphine </a:t>
            </a:r>
            <a:r>
              <a:rPr lang="en-US" sz="2200" u="sng" dirty="0"/>
              <a:t>before</a:t>
            </a:r>
            <a:r>
              <a:rPr lang="en-US" sz="2200" dirty="0"/>
              <a:t> their full agonist</a:t>
            </a:r>
          </a:p>
          <a:p>
            <a:pPr lvl="1"/>
            <a:r>
              <a:rPr lang="en-US" sz="2200" dirty="0"/>
              <a:t>Close follow up</a:t>
            </a:r>
          </a:p>
          <a:p>
            <a:pPr lvl="1"/>
            <a:r>
              <a:rPr lang="en-US" sz="2200" dirty="0"/>
              <a:t>Modify or slow protocol as needed (i.e. repeat days)</a:t>
            </a:r>
          </a:p>
          <a:p>
            <a:pPr lvl="1"/>
            <a:r>
              <a:rPr lang="en-US" sz="2200" dirty="0"/>
              <a:t>Give naloxone to every patient</a:t>
            </a:r>
          </a:p>
        </p:txBody>
      </p:sp>
    </p:spTree>
    <p:custDataLst>
      <p:tags r:id="rId1"/>
    </p:custDataLst>
    <p:extLst>
      <p:ext uri="{BB962C8B-B14F-4D97-AF65-F5344CB8AC3E}">
        <p14:creationId xmlns:p14="http://schemas.microsoft.com/office/powerpoint/2010/main" val="4051659211"/>
      </p:ext>
    </p:extLst>
  </p:cSld>
  <p:clrMapOvr>
    <a:masterClrMapping/>
  </p:clrMapOvr>
  <mc:AlternateContent xmlns:mc="http://schemas.openxmlformats.org/markup-compatibility/2006" xmlns:p14="http://schemas.microsoft.com/office/powerpoint/2010/main">
    <mc:Choice Requires="p14">
      <p:transition spd="slow" p14:dur="2000" advTm="59500"/>
    </mc:Choice>
    <mc:Fallback xmlns="">
      <p:transition spd="slow" advTm="59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65C57E-B68C-EE68-2ABC-5C18F9D631A1}"/>
              </a:ext>
            </a:extLst>
          </p:cNvPr>
          <p:cNvSpPr>
            <a:spLocks noGrp="1"/>
          </p:cNvSpPr>
          <p:nvPr>
            <p:ph type="title"/>
          </p:nvPr>
        </p:nvSpPr>
        <p:spPr>
          <a:xfrm>
            <a:off x="2231136" y="366815"/>
            <a:ext cx="7729728" cy="1188720"/>
          </a:xfrm>
        </p:spPr>
        <p:txBody>
          <a:bodyPr/>
          <a:lstStyle/>
          <a:p>
            <a:r>
              <a:rPr lang="en-US" dirty="0"/>
              <a:t>High Dose “Macro” Buprenorphine induction</a:t>
            </a:r>
          </a:p>
        </p:txBody>
      </p:sp>
    </p:spTree>
    <p:extLst>
      <p:ext uri="{BB962C8B-B14F-4D97-AF65-F5344CB8AC3E}">
        <p14:creationId xmlns:p14="http://schemas.microsoft.com/office/powerpoint/2010/main" val="1502530175"/>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0F8A-AA19-3D46-A0DE-F5C288A5A5A8}"/>
              </a:ext>
            </a:extLst>
          </p:cNvPr>
          <p:cNvSpPr>
            <a:spLocks noGrp="1"/>
          </p:cNvSpPr>
          <p:nvPr>
            <p:ph type="title"/>
          </p:nvPr>
        </p:nvSpPr>
        <p:spPr>
          <a:xfrm>
            <a:off x="2231136" y="315335"/>
            <a:ext cx="7729728" cy="1188720"/>
          </a:xfrm>
        </p:spPr>
        <p:txBody>
          <a:bodyPr/>
          <a:lstStyle/>
          <a:p>
            <a:r>
              <a:rPr lang="en-US" dirty="0"/>
              <a:t>High Dose “Macro” Buprenorphine induction</a:t>
            </a:r>
          </a:p>
        </p:txBody>
      </p:sp>
      <p:sp>
        <p:nvSpPr>
          <p:cNvPr id="3" name="Content Placeholder 2">
            <a:extLst>
              <a:ext uri="{FF2B5EF4-FFF2-40B4-BE49-F238E27FC236}">
                <a16:creationId xmlns:a16="http://schemas.microsoft.com/office/drawing/2014/main" id="{21161175-64CA-ED46-B6CE-5BB77B984317}"/>
              </a:ext>
            </a:extLst>
          </p:cNvPr>
          <p:cNvSpPr>
            <a:spLocks noGrp="1"/>
          </p:cNvSpPr>
          <p:nvPr>
            <p:ph idx="1"/>
          </p:nvPr>
        </p:nvSpPr>
        <p:spPr>
          <a:xfrm>
            <a:off x="2125987" y="1767964"/>
            <a:ext cx="7940026" cy="3937731"/>
          </a:xfrm>
        </p:spPr>
        <p:txBody>
          <a:bodyPr>
            <a:normAutofit/>
          </a:bodyPr>
          <a:lstStyle/>
          <a:p>
            <a:r>
              <a:rPr lang="en-US" sz="2200" dirty="0"/>
              <a:t>What is it?</a:t>
            </a:r>
          </a:p>
          <a:p>
            <a:pPr lvl="1"/>
            <a:r>
              <a:rPr lang="en-US" sz="2200" b="1" dirty="0"/>
              <a:t>Higher doses </a:t>
            </a:r>
            <a:r>
              <a:rPr lang="en-US" sz="2200" dirty="0"/>
              <a:t>than used in standard inductions</a:t>
            </a:r>
          </a:p>
          <a:p>
            <a:pPr lvl="1"/>
            <a:r>
              <a:rPr lang="en-US" sz="2200" dirty="0"/>
              <a:t>Wait until patient in withdrawal, same as standard inductions</a:t>
            </a:r>
          </a:p>
          <a:p>
            <a:r>
              <a:rPr lang="en-US" sz="2200" dirty="0"/>
              <a:t>Start with 8-16 mg</a:t>
            </a:r>
          </a:p>
          <a:p>
            <a:r>
              <a:rPr lang="en-US" sz="2200" dirty="0"/>
              <a:t>Idea is to get to agonism/relief of withdrawal symptoms quicker</a:t>
            </a:r>
          </a:p>
        </p:txBody>
      </p:sp>
      <p:pic>
        <p:nvPicPr>
          <p:cNvPr id="5" name="Picture 4" descr="A picture containing diagram&#10;&#10;Description automatically generated">
            <a:extLst>
              <a:ext uri="{FF2B5EF4-FFF2-40B4-BE49-F238E27FC236}">
                <a16:creationId xmlns:a16="http://schemas.microsoft.com/office/drawing/2014/main" id="{C4D63520-DCE7-2FAE-BF26-9DB24F80A7F5}"/>
              </a:ext>
            </a:extLst>
          </p:cNvPr>
          <p:cNvPicPr>
            <a:picLocks noChangeAspect="1"/>
          </p:cNvPicPr>
          <p:nvPr/>
        </p:nvPicPr>
        <p:blipFill>
          <a:blip r:embed="rId3"/>
          <a:stretch>
            <a:fillRect/>
          </a:stretch>
        </p:blipFill>
        <p:spPr>
          <a:xfrm>
            <a:off x="2292350" y="4143946"/>
            <a:ext cx="7396773" cy="2095500"/>
          </a:xfrm>
          <a:prstGeom prst="rect">
            <a:avLst/>
          </a:prstGeom>
        </p:spPr>
      </p:pic>
      <p:sp>
        <p:nvSpPr>
          <p:cNvPr id="6" name="TextBox 5">
            <a:extLst>
              <a:ext uri="{FF2B5EF4-FFF2-40B4-BE49-F238E27FC236}">
                <a16:creationId xmlns:a16="http://schemas.microsoft.com/office/drawing/2014/main" id="{665D2289-109D-35E0-3C81-74B803ECEC93}"/>
              </a:ext>
            </a:extLst>
          </p:cNvPr>
          <p:cNvSpPr txBox="1"/>
          <p:nvPr/>
        </p:nvSpPr>
        <p:spPr>
          <a:xfrm>
            <a:off x="2231136" y="6159735"/>
            <a:ext cx="5241471" cy="461665"/>
          </a:xfrm>
          <a:prstGeom prst="rect">
            <a:avLst/>
          </a:prstGeom>
          <a:noFill/>
        </p:spPr>
        <p:txBody>
          <a:bodyPr wrap="square" rtlCol="0">
            <a:spAutoFit/>
          </a:bodyPr>
          <a:lstStyle/>
          <a:p>
            <a:r>
              <a:rPr lang="en-US" sz="1200" dirty="0"/>
              <a:t>Source: </a:t>
            </a:r>
            <a:r>
              <a:rPr lang="en-US" sz="1200" baseline="30000" dirty="0"/>
              <a:t>11</a:t>
            </a:r>
            <a:r>
              <a:rPr lang="en-US" sz="1200" dirty="0"/>
              <a:t>Chen C. Buprenorphine Strategies in the Age of Fentanyl. Lecture presented at Rutgers New Jersey Medical School SUD MAT ECHO;  April 1, 2022</a:t>
            </a:r>
          </a:p>
        </p:txBody>
      </p:sp>
    </p:spTree>
    <p:extLst>
      <p:ext uri="{BB962C8B-B14F-4D97-AF65-F5344CB8AC3E}">
        <p14:creationId xmlns:p14="http://schemas.microsoft.com/office/powerpoint/2010/main" val="4046114302"/>
      </p:ext>
    </p:extLst>
  </p:cSld>
  <p:clrMapOvr>
    <a:masterClrMapping/>
  </p:clrMapOvr>
  <mc:AlternateContent xmlns:mc="http://schemas.openxmlformats.org/markup-compatibility/2006" xmlns:p14="http://schemas.microsoft.com/office/powerpoint/2010/main">
    <mc:Choice Requires="p14">
      <p:transition spd="slow" p14:dur="2000" advTm="32633"/>
    </mc:Choice>
    <mc:Fallback xmlns="">
      <p:transition spd="slow" advTm="3263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F444-BCC5-6E47-9B2E-3153C0AF79D0}"/>
              </a:ext>
            </a:extLst>
          </p:cNvPr>
          <p:cNvSpPr>
            <a:spLocks noGrp="1"/>
          </p:cNvSpPr>
          <p:nvPr>
            <p:ph type="title"/>
          </p:nvPr>
        </p:nvSpPr>
        <p:spPr>
          <a:xfrm>
            <a:off x="2231136" y="249074"/>
            <a:ext cx="7729728" cy="1188720"/>
          </a:xfrm>
        </p:spPr>
        <p:txBody>
          <a:bodyPr/>
          <a:lstStyle/>
          <a:p>
            <a:r>
              <a:rPr lang="en-US" dirty="0"/>
              <a:t>High dose buprenorphine inductions</a:t>
            </a:r>
          </a:p>
        </p:txBody>
      </p:sp>
      <p:graphicFrame>
        <p:nvGraphicFramePr>
          <p:cNvPr id="5" name="Content Placeholder 2">
            <a:extLst>
              <a:ext uri="{FF2B5EF4-FFF2-40B4-BE49-F238E27FC236}">
                <a16:creationId xmlns:a16="http://schemas.microsoft.com/office/drawing/2014/main" id="{E47475AC-A3E8-BA0F-4BAB-1A2580D4DE47}"/>
              </a:ext>
            </a:extLst>
          </p:cNvPr>
          <p:cNvGraphicFramePr>
            <a:graphicFrameLocks/>
          </p:cNvGraphicFramePr>
          <p:nvPr>
            <p:extLst>
              <p:ext uri="{D42A27DB-BD31-4B8C-83A1-F6EECF244321}">
                <p14:modId xmlns:p14="http://schemas.microsoft.com/office/powerpoint/2010/main" val="594332344"/>
              </p:ext>
            </p:extLst>
          </p:nvPr>
        </p:nvGraphicFramePr>
        <p:xfrm>
          <a:off x="874485" y="2093900"/>
          <a:ext cx="10443029" cy="3639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850087"/>
      </p:ext>
    </p:extLst>
  </p:cSld>
  <p:clrMapOvr>
    <a:masterClrMapping/>
  </p:clrMapOvr>
  <mc:AlternateContent xmlns:mc="http://schemas.openxmlformats.org/markup-compatibility/2006" xmlns:p14="http://schemas.microsoft.com/office/powerpoint/2010/main">
    <mc:Choice Requires="p14">
      <p:transition spd="slow" p14:dur="2000" advTm="41067"/>
    </mc:Choice>
    <mc:Fallback xmlns="">
      <p:transition spd="slow" advTm="4106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0DA8AF-E245-D544-89FB-C9B8F622381A}"/>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2700" dirty="0"/>
              <a:t>High Dose “Macro” Buprenorphine induction</a:t>
            </a:r>
          </a:p>
        </p:txBody>
      </p:sp>
      <p:sp>
        <p:nvSpPr>
          <p:cNvPr id="22" name="Rectangle 21">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 application&#10;&#10;Description automatically generated">
            <a:extLst>
              <a:ext uri="{FF2B5EF4-FFF2-40B4-BE49-F238E27FC236}">
                <a16:creationId xmlns:a16="http://schemas.microsoft.com/office/drawing/2014/main" id="{C80FDE47-1E1F-CE43-8DE2-BEA9513119B2}"/>
              </a:ext>
            </a:extLst>
          </p:cNvPr>
          <p:cNvPicPr>
            <a:picLocks noChangeAspect="1"/>
          </p:cNvPicPr>
          <p:nvPr/>
        </p:nvPicPr>
        <p:blipFill>
          <a:blip r:embed="rId3"/>
          <a:stretch>
            <a:fillRect/>
          </a:stretch>
        </p:blipFill>
        <p:spPr>
          <a:xfrm>
            <a:off x="6515268" y="767211"/>
            <a:ext cx="5244908" cy="2661789"/>
          </a:xfrm>
          <a:prstGeom prst="rect">
            <a:avLst/>
          </a:prstGeom>
        </p:spPr>
      </p:pic>
      <p:pic>
        <p:nvPicPr>
          <p:cNvPr id="3" name="Picture 2">
            <a:extLst>
              <a:ext uri="{FF2B5EF4-FFF2-40B4-BE49-F238E27FC236}">
                <a16:creationId xmlns:a16="http://schemas.microsoft.com/office/drawing/2014/main" id="{95822A1C-E111-4FCC-D027-C53394A7EF4E}"/>
              </a:ext>
            </a:extLst>
          </p:cNvPr>
          <p:cNvPicPr>
            <a:picLocks noChangeAspect="1"/>
          </p:cNvPicPr>
          <p:nvPr/>
        </p:nvPicPr>
        <p:blipFill>
          <a:blip r:embed="rId4"/>
          <a:stretch>
            <a:fillRect/>
          </a:stretch>
        </p:blipFill>
        <p:spPr>
          <a:xfrm>
            <a:off x="6527821" y="3638660"/>
            <a:ext cx="5232355" cy="1896727"/>
          </a:xfrm>
          <a:prstGeom prst="rect">
            <a:avLst/>
          </a:prstGeom>
        </p:spPr>
      </p:pic>
      <p:sp>
        <p:nvSpPr>
          <p:cNvPr id="4" name="TextBox 3">
            <a:extLst>
              <a:ext uri="{FF2B5EF4-FFF2-40B4-BE49-F238E27FC236}">
                <a16:creationId xmlns:a16="http://schemas.microsoft.com/office/drawing/2014/main" id="{25AFF00F-1CDC-5D5C-DFC3-C7244A584BC8}"/>
              </a:ext>
            </a:extLst>
          </p:cNvPr>
          <p:cNvSpPr txBox="1"/>
          <p:nvPr/>
        </p:nvSpPr>
        <p:spPr>
          <a:xfrm>
            <a:off x="7641772" y="6396335"/>
            <a:ext cx="4550228" cy="461665"/>
          </a:xfrm>
          <a:prstGeom prst="rect">
            <a:avLst/>
          </a:prstGeom>
          <a:noFill/>
        </p:spPr>
        <p:txBody>
          <a:bodyPr wrap="square" rtlCol="0">
            <a:spAutoFit/>
          </a:bodyPr>
          <a:lstStyle/>
          <a:p>
            <a:pPr algn="r"/>
            <a:r>
              <a:rPr lang="en-US" sz="1200" baseline="30000" dirty="0"/>
              <a:t>12</a:t>
            </a:r>
            <a:r>
              <a:rPr lang="en-US" sz="1200" dirty="0"/>
              <a:t>CA Bridge Self-Start. https://cabridge.org/resource/rapid-guidance-for-patients-starting-buprenorphine-outside-of-hospitals-or-clinics/</a:t>
            </a:r>
          </a:p>
        </p:txBody>
      </p:sp>
    </p:spTree>
    <p:extLst>
      <p:ext uri="{BB962C8B-B14F-4D97-AF65-F5344CB8AC3E}">
        <p14:creationId xmlns:p14="http://schemas.microsoft.com/office/powerpoint/2010/main" val="2910737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2DB4-E34A-8C6A-7A09-1DF449E91CED}"/>
              </a:ext>
            </a:extLst>
          </p:cNvPr>
          <p:cNvSpPr>
            <a:spLocks noGrp="1"/>
          </p:cNvSpPr>
          <p:nvPr>
            <p:ph type="title"/>
          </p:nvPr>
        </p:nvSpPr>
        <p:spPr>
          <a:xfrm>
            <a:off x="2231136" y="366815"/>
            <a:ext cx="7729728" cy="1188720"/>
          </a:xfrm>
        </p:spPr>
        <p:txBody>
          <a:bodyPr/>
          <a:lstStyle/>
          <a:p>
            <a:r>
              <a:rPr lang="en-US" dirty="0"/>
              <a:t>High dose buprenorphine induction</a:t>
            </a:r>
          </a:p>
        </p:txBody>
      </p:sp>
      <p:sp>
        <p:nvSpPr>
          <p:cNvPr id="3" name="Content Placeholder 2">
            <a:extLst>
              <a:ext uri="{FF2B5EF4-FFF2-40B4-BE49-F238E27FC236}">
                <a16:creationId xmlns:a16="http://schemas.microsoft.com/office/drawing/2014/main" id="{FD488614-4909-6B13-F6DA-B94E469574BE}"/>
              </a:ext>
            </a:extLst>
          </p:cNvPr>
          <p:cNvSpPr>
            <a:spLocks noGrp="1"/>
          </p:cNvSpPr>
          <p:nvPr>
            <p:ph idx="1"/>
          </p:nvPr>
        </p:nvSpPr>
        <p:spPr>
          <a:xfrm>
            <a:off x="2231136" y="2321170"/>
            <a:ext cx="7729728" cy="1529861"/>
          </a:xfrm>
        </p:spPr>
        <p:txBody>
          <a:bodyPr>
            <a:normAutofit/>
          </a:bodyPr>
          <a:lstStyle/>
          <a:p>
            <a:pPr marL="0" indent="0" algn="ctr">
              <a:buNone/>
            </a:pPr>
            <a:r>
              <a:rPr lang="en-US" sz="2200" b="1" dirty="0"/>
              <a:t>What is the data?</a:t>
            </a:r>
          </a:p>
          <a:p>
            <a:pPr marL="0" indent="0" algn="ctr">
              <a:buNone/>
            </a:pPr>
            <a:endParaRPr lang="en-US" sz="2200" b="1" dirty="0"/>
          </a:p>
          <a:p>
            <a:pPr marL="0" indent="0" algn="ctr">
              <a:buNone/>
            </a:pPr>
            <a:r>
              <a:rPr lang="en-US" sz="2200" b="1" dirty="0"/>
              <a:t>Is it safe? </a:t>
            </a:r>
          </a:p>
        </p:txBody>
      </p:sp>
    </p:spTree>
    <p:extLst>
      <p:ext uri="{BB962C8B-B14F-4D97-AF65-F5344CB8AC3E}">
        <p14:creationId xmlns:p14="http://schemas.microsoft.com/office/powerpoint/2010/main" val="148258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5EE96C-4922-C943-862A-4E8C50CB1A75}"/>
              </a:ext>
            </a:extLst>
          </p:cNvPr>
          <p:cNvSpPr>
            <a:spLocks noGrp="1"/>
          </p:cNvSpPr>
          <p:nvPr>
            <p:ph type="title"/>
          </p:nvPr>
        </p:nvSpPr>
        <p:spPr>
          <a:xfrm>
            <a:off x="2231136" y="467418"/>
            <a:ext cx="7729728" cy="1188720"/>
          </a:xfrm>
          <a:solidFill>
            <a:srgbClr val="FFFFFF"/>
          </a:solidFill>
        </p:spPr>
        <p:txBody>
          <a:bodyPr>
            <a:normAutofit/>
          </a:bodyPr>
          <a:lstStyle/>
          <a:p>
            <a:r>
              <a:rPr lang="en-US" dirty="0"/>
              <a:t>Learning objectives</a:t>
            </a:r>
          </a:p>
        </p:txBody>
      </p:sp>
      <p:sp>
        <p:nvSpPr>
          <p:cNvPr id="3" name="Content Placeholder 2">
            <a:extLst>
              <a:ext uri="{FF2B5EF4-FFF2-40B4-BE49-F238E27FC236}">
                <a16:creationId xmlns:a16="http://schemas.microsoft.com/office/drawing/2014/main" id="{7ABF2DB1-9D0A-344F-B9D7-0B3334962F79}"/>
              </a:ext>
            </a:extLst>
          </p:cNvPr>
          <p:cNvSpPr>
            <a:spLocks noGrp="1"/>
          </p:cNvSpPr>
          <p:nvPr>
            <p:ph idx="1"/>
          </p:nvPr>
        </p:nvSpPr>
        <p:spPr>
          <a:xfrm>
            <a:off x="1706062" y="1843589"/>
            <a:ext cx="8779512" cy="3495853"/>
          </a:xfrm>
        </p:spPr>
        <p:txBody>
          <a:bodyPr>
            <a:noAutofit/>
          </a:bodyPr>
          <a:lstStyle/>
          <a:p>
            <a:pPr marL="457200" indent="-457200">
              <a:lnSpc>
                <a:spcPct val="90000"/>
              </a:lnSpc>
              <a:buAutoNum type="arabicParenR"/>
            </a:pPr>
            <a:r>
              <a:rPr lang="en-US" sz="2000" dirty="0">
                <a:solidFill>
                  <a:srgbClr val="404040"/>
                </a:solidFill>
              </a:rPr>
              <a:t>Explain unique characteristics of fentanyl and how they contribute to challenges in OUD management</a:t>
            </a:r>
          </a:p>
          <a:p>
            <a:pPr marL="457200" indent="-457200">
              <a:lnSpc>
                <a:spcPct val="90000"/>
              </a:lnSpc>
              <a:buAutoNum type="arabicParenR"/>
            </a:pPr>
            <a:r>
              <a:rPr lang="en-US" sz="2000" dirty="0">
                <a:solidFill>
                  <a:srgbClr val="404040"/>
                </a:solidFill>
              </a:rPr>
              <a:t>Describe novel buprenorphine induction techniques and the evidence for each</a:t>
            </a:r>
          </a:p>
          <a:p>
            <a:pPr marL="457200" indent="-457200">
              <a:lnSpc>
                <a:spcPct val="90000"/>
              </a:lnSpc>
              <a:buFont typeface="Arial" panose="020B0604020202020204" pitchFamily="34" charset="0"/>
              <a:buAutoNum type="arabicParenR"/>
            </a:pPr>
            <a:r>
              <a:rPr lang="en-US" sz="2000" dirty="0">
                <a:solidFill>
                  <a:srgbClr val="404040"/>
                </a:solidFill>
              </a:rPr>
              <a:t>Discuss the evidence behind dose limits for buprenorphine and how/when to consider using higher doses</a:t>
            </a:r>
          </a:p>
          <a:p>
            <a:pPr marL="457200" indent="-457200">
              <a:lnSpc>
                <a:spcPct val="90000"/>
              </a:lnSpc>
              <a:buFont typeface="Arial" panose="020B0604020202020204" pitchFamily="34" charset="0"/>
              <a:buAutoNum type="arabicParenR"/>
            </a:pPr>
            <a:r>
              <a:rPr lang="en-US" sz="2000" dirty="0">
                <a:solidFill>
                  <a:srgbClr val="404040"/>
                </a:solidFill>
              </a:rPr>
              <a:t>Discuss use of XR buprenorphine in individuals using fentanyl</a:t>
            </a:r>
          </a:p>
          <a:p>
            <a:pPr marL="457200" indent="-457200">
              <a:lnSpc>
                <a:spcPct val="90000"/>
              </a:lnSpc>
              <a:buFont typeface="Arial" panose="020B0604020202020204" pitchFamily="34" charset="0"/>
              <a:buAutoNum type="arabicParenR"/>
            </a:pPr>
            <a:r>
              <a:rPr lang="en-US" sz="2000" dirty="0">
                <a:solidFill>
                  <a:srgbClr val="404040"/>
                </a:solidFill>
              </a:rPr>
              <a:t>Identify how current methadone induction guidelines might be modified to improve care for individuals using fentanyl</a:t>
            </a:r>
          </a:p>
          <a:p>
            <a:pPr marL="457200" indent="-457200">
              <a:lnSpc>
                <a:spcPct val="90000"/>
              </a:lnSpc>
              <a:buFont typeface="Arial" panose="020B0604020202020204" pitchFamily="34" charset="0"/>
              <a:buAutoNum type="arabicParenR"/>
            </a:pPr>
            <a:r>
              <a:rPr lang="en-US" sz="2000" dirty="0">
                <a:solidFill>
                  <a:srgbClr val="404040"/>
                </a:solidFill>
              </a:rPr>
              <a:t>Recognize areas for further research and why this is important</a:t>
            </a:r>
          </a:p>
        </p:txBody>
      </p:sp>
    </p:spTree>
    <p:extLst>
      <p:ext uri="{BB962C8B-B14F-4D97-AF65-F5344CB8AC3E}">
        <p14:creationId xmlns:p14="http://schemas.microsoft.com/office/powerpoint/2010/main" val="2701730355"/>
      </p:ext>
    </p:extLst>
  </p:cSld>
  <p:clrMapOvr>
    <a:masterClrMapping/>
  </p:clrMapOvr>
  <mc:AlternateContent xmlns:mc="http://schemas.openxmlformats.org/markup-compatibility/2006" xmlns:p14="http://schemas.microsoft.com/office/powerpoint/2010/main">
    <mc:Choice Requires="p14">
      <p:transition spd="slow" p14:dur="2000" advTm="30535"/>
    </mc:Choice>
    <mc:Fallback xmlns="">
      <p:transition spd="slow" advTm="3053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67AC-F8E5-664A-9A91-65E1D28C2056}"/>
              </a:ext>
            </a:extLst>
          </p:cNvPr>
          <p:cNvSpPr>
            <a:spLocks noGrp="1"/>
          </p:cNvSpPr>
          <p:nvPr>
            <p:ph type="title"/>
          </p:nvPr>
        </p:nvSpPr>
        <p:spPr>
          <a:xfrm>
            <a:off x="2231136" y="302083"/>
            <a:ext cx="7729728" cy="1188720"/>
          </a:xfrm>
        </p:spPr>
        <p:txBody>
          <a:bodyPr/>
          <a:lstStyle/>
          <a:p>
            <a:r>
              <a:rPr lang="en-US" dirty="0"/>
              <a:t>High Dose induction literature</a:t>
            </a:r>
          </a:p>
        </p:txBody>
      </p:sp>
      <p:sp>
        <p:nvSpPr>
          <p:cNvPr id="3" name="Content Placeholder 2">
            <a:extLst>
              <a:ext uri="{FF2B5EF4-FFF2-40B4-BE49-F238E27FC236}">
                <a16:creationId xmlns:a16="http://schemas.microsoft.com/office/drawing/2014/main" id="{41821C7A-A828-B747-8BA6-F0D50D25F116}"/>
              </a:ext>
            </a:extLst>
          </p:cNvPr>
          <p:cNvSpPr>
            <a:spLocks noGrp="1"/>
          </p:cNvSpPr>
          <p:nvPr>
            <p:ph idx="1"/>
          </p:nvPr>
        </p:nvSpPr>
        <p:spPr>
          <a:xfrm>
            <a:off x="189047" y="1704027"/>
            <a:ext cx="5764281" cy="4611275"/>
          </a:xfrm>
        </p:spPr>
        <p:txBody>
          <a:bodyPr>
            <a:noAutofit/>
          </a:bodyPr>
          <a:lstStyle/>
          <a:p>
            <a:pPr lvl="1"/>
            <a:r>
              <a:rPr lang="en-US" sz="2200" u="sng" dirty="0"/>
              <a:t>Single, high dose buprenorphine</a:t>
            </a:r>
            <a:r>
              <a:rPr lang="en-US" sz="2200" u="sng" baseline="30000" dirty="0"/>
              <a:t>16</a:t>
            </a:r>
            <a:r>
              <a:rPr lang="en-US" sz="2200" u="sng" dirty="0"/>
              <a:t> </a:t>
            </a:r>
          </a:p>
          <a:p>
            <a:pPr lvl="2"/>
            <a:r>
              <a:rPr lang="en-US" sz="2200" dirty="0"/>
              <a:t>Safety and efficacy on cravings</a:t>
            </a:r>
          </a:p>
          <a:p>
            <a:pPr lvl="2"/>
            <a:r>
              <a:rPr lang="en-US" sz="2200" dirty="0"/>
              <a:t>90 patients (all men) randomized to 3 groups and received either a single 32, 64 or 96 mg dose</a:t>
            </a:r>
          </a:p>
          <a:p>
            <a:pPr lvl="2"/>
            <a:r>
              <a:rPr lang="en-US" sz="2200" dirty="0"/>
              <a:t>Craving decreased from baseline in all, groups with higher doses had greater reduction in cravings</a:t>
            </a:r>
          </a:p>
          <a:p>
            <a:pPr lvl="2"/>
            <a:r>
              <a:rPr lang="en-US" sz="2200" dirty="0"/>
              <a:t>No severe resp or GI adverse effects</a:t>
            </a:r>
          </a:p>
          <a:p>
            <a:pPr lvl="2"/>
            <a:r>
              <a:rPr lang="en-US" sz="2200" dirty="0"/>
              <a:t>2 patients in 96 mg group developed hypotension</a:t>
            </a:r>
          </a:p>
        </p:txBody>
      </p:sp>
      <p:sp>
        <p:nvSpPr>
          <p:cNvPr id="4" name="TextBox 3">
            <a:extLst>
              <a:ext uri="{FF2B5EF4-FFF2-40B4-BE49-F238E27FC236}">
                <a16:creationId xmlns:a16="http://schemas.microsoft.com/office/drawing/2014/main" id="{D1D7FD6E-39E6-787C-5BA0-D18D233D6087}"/>
              </a:ext>
            </a:extLst>
          </p:cNvPr>
          <p:cNvSpPr txBox="1"/>
          <p:nvPr/>
        </p:nvSpPr>
        <p:spPr>
          <a:xfrm>
            <a:off x="0" y="6581001"/>
            <a:ext cx="2191871" cy="276999"/>
          </a:xfrm>
          <a:prstGeom prst="rect">
            <a:avLst/>
          </a:prstGeom>
          <a:noFill/>
        </p:spPr>
        <p:txBody>
          <a:bodyPr wrap="square" rtlCol="0">
            <a:spAutoFit/>
          </a:bodyPr>
          <a:lstStyle/>
          <a:p>
            <a:r>
              <a:rPr lang="en-US" sz="1200" dirty="0"/>
              <a:t>Ahmadi et al. 2020</a:t>
            </a:r>
            <a:r>
              <a:rPr lang="en-US" sz="1200" baseline="30000" dirty="0"/>
              <a:t>16</a:t>
            </a:r>
            <a:endParaRPr lang="en-US" sz="1200" dirty="0"/>
          </a:p>
        </p:txBody>
      </p:sp>
      <p:pic>
        <p:nvPicPr>
          <p:cNvPr id="6" name="Picture 5" descr="Table&#10;&#10;Description automatically generated">
            <a:extLst>
              <a:ext uri="{FF2B5EF4-FFF2-40B4-BE49-F238E27FC236}">
                <a16:creationId xmlns:a16="http://schemas.microsoft.com/office/drawing/2014/main" id="{F4364679-FFDA-6304-56F1-9E4645783390}"/>
              </a:ext>
            </a:extLst>
          </p:cNvPr>
          <p:cNvPicPr>
            <a:picLocks noChangeAspect="1"/>
          </p:cNvPicPr>
          <p:nvPr/>
        </p:nvPicPr>
        <p:blipFill>
          <a:blip r:embed="rId3"/>
          <a:stretch>
            <a:fillRect/>
          </a:stretch>
        </p:blipFill>
        <p:spPr>
          <a:xfrm>
            <a:off x="6064759" y="2269160"/>
            <a:ext cx="5938194" cy="3481010"/>
          </a:xfrm>
          <a:prstGeom prst="rect">
            <a:avLst/>
          </a:prstGeom>
        </p:spPr>
      </p:pic>
    </p:spTree>
    <p:extLst>
      <p:ext uri="{BB962C8B-B14F-4D97-AF65-F5344CB8AC3E}">
        <p14:creationId xmlns:p14="http://schemas.microsoft.com/office/powerpoint/2010/main" val="363123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132C1-8CC5-234D-A54E-B786367721F6}"/>
              </a:ext>
            </a:extLst>
          </p:cNvPr>
          <p:cNvSpPr>
            <a:spLocks noGrp="1"/>
          </p:cNvSpPr>
          <p:nvPr>
            <p:ph idx="1"/>
          </p:nvPr>
        </p:nvSpPr>
        <p:spPr>
          <a:xfrm>
            <a:off x="0" y="6639452"/>
            <a:ext cx="2116255" cy="218548"/>
          </a:xfrm>
        </p:spPr>
        <p:txBody>
          <a:bodyPr>
            <a:noAutofit/>
          </a:bodyPr>
          <a:lstStyle/>
          <a:p>
            <a:pPr marL="0" indent="0">
              <a:buNone/>
            </a:pPr>
            <a:r>
              <a:rPr lang="en-US" sz="1200" dirty="0"/>
              <a:t>Herring et al. 2021</a:t>
            </a:r>
            <a:r>
              <a:rPr lang="en-US" sz="1200" baseline="30000" dirty="0"/>
              <a:t>17</a:t>
            </a:r>
            <a:endParaRPr lang="en-US" sz="1200" dirty="0"/>
          </a:p>
        </p:txBody>
      </p:sp>
      <p:pic>
        <p:nvPicPr>
          <p:cNvPr id="4" name="Picture 3">
            <a:extLst>
              <a:ext uri="{FF2B5EF4-FFF2-40B4-BE49-F238E27FC236}">
                <a16:creationId xmlns:a16="http://schemas.microsoft.com/office/drawing/2014/main" id="{DBB2AA50-6A79-CA4D-950F-89930D44D04E}"/>
              </a:ext>
            </a:extLst>
          </p:cNvPr>
          <p:cNvPicPr>
            <a:picLocks noChangeAspect="1"/>
          </p:cNvPicPr>
          <p:nvPr/>
        </p:nvPicPr>
        <p:blipFill>
          <a:blip r:embed="rId3"/>
          <a:stretch>
            <a:fillRect/>
          </a:stretch>
        </p:blipFill>
        <p:spPr>
          <a:xfrm>
            <a:off x="1357518" y="0"/>
            <a:ext cx="9446173" cy="6858000"/>
          </a:xfrm>
          <a:prstGeom prst="rect">
            <a:avLst/>
          </a:prstGeom>
        </p:spPr>
      </p:pic>
    </p:spTree>
    <p:extLst>
      <p:ext uri="{BB962C8B-B14F-4D97-AF65-F5344CB8AC3E}">
        <p14:creationId xmlns:p14="http://schemas.microsoft.com/office/powerpoint/2010/main" val="3845854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3939-8023-3C40-A875-0DB07EEE741B}"/>
              </a:ext>
            </a:extLst>
          </p:cNvPr>
          <p:cNvSpPr>
            <a:spLocks noGrp="1"/>
          </p:cNvSpPr>
          <p:nvPr>
            <p:ph type="title"/>
          </p:nvPr>
        </p:nvSpPr>
        <p:spPr>
          <a:xfrm>
            <a:off x="2231136" y="222570"/>
            <a:ext cx="7729728" cy="1188720"/>
          </a:xfrm>
        </p:spPr>
        <p:txBody>
          <a:bodyPr/>
          <a:lstStyle/>
          <a:p>
            <a:r>
              <a:rPr lang="en-US" dirty="0"/>
              <a:t>High dose Induction Literature</a:t>
            </a:r>
          </a:p>
        </p:txBody>
      </p:sp>
      <p:sp>
        <p:nvSpPr>
          <p:cNvPr id="3" name="Content Placeholder 2">
            <a:extLst>
              <a:ext uri="{FF2B5EF4-FFF2-40B4-BE49-F238E27FC236}">
                <a16:creationId xmlns:a16="http://schemas.microsoft.com/office/drawing/2014/main" id="{DC39D155-DDAE-674F-A40A-7740E4CD9840}"/>
              </a:ext>
            </a:extLst>
          </p:cNvPr>
          <p:cNvSpPr>
            <a:spLocks noGrp="1"/>
          </p:cNvSpPr>
          <p:nvPr>
            <p:ph idx="1"/>
          </p:nvPr>
        </p:nvSpPr>
        <p:spPr>
          <a:xfrm>
            <a:off x="2454928" y="1589714"/>
            <a:ext cx="7282141" cy="3678571"/>
          </a:xfrm>
        </p:spPr>
        <p:txBody>
          <a:bodyPr>
            <a:noAutofit/>
          </a:bodyPr>
          <a:lstStyle/>
          <a:p>
            <a:r>
              <a:rPr lang="en-US" sz="2200" u="sng" dirty="0"/>
              <a:t>Rutgers case series</a:t>
            </a:r>
            <a:r>
              <a:rPr lang="en-US" sz="2200" u="sng" baseline="30000" dirty="0"/>
              <a:t>15</a:t>
            </a:r>
            <a:r>
              <a:rPr lang="en-US" sz="2200" u="sng" dirty="0"/>
              <a:t> </a:t>
            </a:r>
          </a:p>
          <a:p>
            <a:pPr lvl="1"/>
            <a:r>
              <a:rPr lang="en-US" sz="2200" dirty="0"/>
              <a:t>Inpatient consult service</a:t>
            </a:r>
          </a:p>
          <a:p>
            <a:pPr lvl="1"/>
            <a:r>
              <a:rPr lang="en-US" sz="2200" dirty="0"/>
              <a:t>10 had successful induction, 5 had ongoing withdrawal symptoms</a:t>
            </a:r>
          </a:p>
          <a:p>
            <a:pPr lvl="1"/>
            <a:r>
              <a:rPr lang="en-US" sz="2200" dirty="0"/>
              <a:t>2 of these resolved with additional 8 mg (total of 24 mg)</a:t>
            </a:r>
          </a:p>
          <a:p>
            <a:pPr lvl="1"/>
            <a:r>
              <a:rPr lang="en-US" sz="2200" dirty="0"/>
              <a:t>3 had persistent symptoms and were given additional bupe (total of 40 mg)</a:t>
            </a:r>
          </a:p>
        </p:txBody>
      </p:sp>
      <p:sp>
        <p:nvSpPr>
          <p:cNvPr id="4" name="TextBox 3">
            <a:extLst>
              <a:ext uri="{FF2B5EF4-FFF2-40B4-BE49-F238E27FC236}">
                <a16:creationId xmlns:a16="http://schemas.microsoft.com/office/drawing/2014/main" id="{486B5045-4122-F846-B654-215A258A840E}"/>
              </a:ext>
            </a:extLst>
          </p:cNvPr>
          <p:cNvSpPr txBox="1"/>
          <p:nvPr/>
        </p:nvSpPr>
        <p:spPr>
          <a:xfrm>
            <a:off x="0" y="6396335"/>
            <a:ext cx="2231136" cy="461665"/>
          </a:xfrm>
          <a:prstGeom prst="rect">
            <a:avLst/>
          </a:prstGeom>
          <a:noFill/>
        </p:spPr>
        <p:txBody>
          <a:bodyPr wrap="square" rtlCol="0">
            <a:spAutoFit/>
          </a:bodyPr>
          <a:lstStyle/>
          <a:p>
            <a:r>
              <a:rPr lang="en-US" sz="1200" dirty="0"/>
              <a:t>Monteiro C et al. 2021 cited in Chan 2022</a:t>
            </a:r>
            <a:r>
              <a:rPr lang="en-US" sz="1200" baseline="30000" dirty="0"/>
              <a:t>15</a:t>
            </a:r>
            <a:endParaRPr lang="en-US" sz="1200" dirty="0"/>
          </a:p>
        </p:txBody>
      </p:sp>
      <p:pic>
        <p:nvPicPr>
          <p:cNvPr id="6" name="Picture 5" descr="Diagram&#10;&#10;Description automatically generated">
            <a:extLst>
              <a:ext uri="{FF2B5EF4-FFF2-40B4-BE49-F238E27FC236}">
                <a16:creationId xmlns:a16="http://schemas.microsoft.com/office/drawing/2014/main" id="{BD117EE4-36E0-2BE7-D760-2EC657BCA1D2}"/>
              </a:ext>
            </a:extLst>
          </p:cNvPr>
          <p:cNvPicPr>
            <a:picLocks noChangeAspect="1"/>
          </p:cNvPicPr>
          <p:nvPr/>
        </p:nvPicPr>
        <p:blipFill>
          <a:blip r:embed="rId3"/>
          <a:stretch>
            <a:fillRect/>
          </a:stretch>
        </p:blipFill>
        <p:spPr>
          <a:xfrm>
            <a:off x="3042381" y="4622958"/>
            <a:ext cx="6107234" cy="1854200"/>
          </a:xfrm>
          <a:prstGeom prst="rect">
            <a:avLst/>
          </a:prstGeom>
        </p:spPr>
      </p:pic>
    </p:spTree>
    <p:extLst>
      <p:ext uri="{BB962C8B-B14F-4D97-AF65-F5344CB8AC3E}">
        <p14:creationId xmlns:p14="http://schemas.microsoft.com/office/powerpoint/2010/main" val="311434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ADF8-CFF2-AE21-0C45-E9E7802307EF}"/>
              </a:ext>
            </a:extLst>
          </p:cNvPr>
          <p:cNvSpPr>
            <a:spLocks noGrp="1"/>
          </p:cNvSpPr>
          <p:nvPr>
            <p:ph type="title"/>
          </p:nvPr>
        </p:nvSpPr>
        <p:spPr>
          <a:xfrm>
            <a:off x="2231136" y="278892"/>
            <a:ext cx="7729728" cy="1188720"/>
          </a:xfrm>
        </p:spPr>
        <p:txBody>
          <a:bodyPr/>
          <a:lstStyle/>
          <a:p>
            <a:r>
              <a:rPr lang="en-US" dirty="0"/>
              <a:t>High dose Induction</a:t>
            </a:r>
          </a:p>
        </p:txBody>
      </p:sp>
      <p:sp>
        <p:nvSpPr>
          <p:cNvPr id="3" name="Content Placeholder 2">
            <a:extLst>
              <a:ext uri="{FF2B5EF4-FFF2-40B4-BE49-F238E27FC236}">
                <a16:creationId xmlns:a16="http://schemas.microsoft.com/office/drawing/2014/main" id="{E427CAF6-EACF-A218-A836-2167DE7142AB}"/>
              </a:ext>
            </a:extLst>
          </p:cNvPr>
          <p:cNvSpPr>
            <a:spLocks noGrp="1"/>
          </p:cNvSpPr>
          <p:nvPr>
            <p:ph idx="1"/>
          </p:nvPr>
        </p:nvSpPr>
        <p:spPr>
          <a:xfrm>
            <a:off x="90057" y="2084582"/>
            <a:ext cx="5130328" cy="3312550"/>
          </a:xfrm>
        </p:spPr>
        <p:txBody>
          <a:bodyPr>
            <a:normAutofit/>
          </a:bodyPr>
          <a:lstStyle/>
          <a:p>
            <a:r>
              <a:rPr lang="en-US" sz="2200" u="sng" dirty="0"/>
              <a:t>Boulder Care “QuickStart”</a:t>
            </a:r>
            <a:r>
              <a:rPr lang="en-US" sz="2200" u="sng" baseline="30000" dirty="0"/>
              <a:t>14</a:t>
            </a:r>
            <a:endParaRPr lang="en-US" sz="2200" u="sng" dirty="0"/>
          </a:p>
          <a:p>
            <a:pPr lvl="1"/>
            <a:r>
              <a:rPr lang="en-US" sz="2000" dirty="0"/>
              <a:t>Can start anytime after last use</a:t>
            </a:r>
          </a:p>
          <a:p>
            <a:pPr lvl="1"/>
            <a:r>
              <a:rPr lang="en-US" sz="2000" dirty="0"/>
              <a:t>Self administer naloxone </a:t>
            </a:r>
            <a:r>
              <a:rPr lang="en-US" sz="2000" dirty="0">
                <a:sym typeface="Wingdings" pitchFamily="2" charset="2"/>
              </a:rPr>
              <a:t> withdrawal  give SL buprenorphine 24 mg</a:t>
            </a:r>
          </a:p>
          <a:p>
            <a:pPr lvl="1"/>
            <a:r>
              <a:rPr lang="en-US" sz="2000" dirty="0">
                <a:sym typeface="Wingdings" pitchFamily="2" charset="2"/>
              </a:rPr>
              <a:t>Expect withdrawal and may be severe, but predictable and short</a:t>
            </a:r>
          </a:p>
          <a:p>
            <a:pPr lvl="1"/>
            <a:r>
              <a:rPr lang="en-US" sz="2000" dirty="0">
                <a:sym typeface="Wingdings" pitchFamily="2" charset="2"/>
              </a:rPr>
              <a:t>Must be able to tolerate withdrawal </a:t>
            </a:r>
          </a:p>
          <a:p>
            <a:pPr lvl="1"/>
            <a:r>
              <a:rPr lang="en-US" sz="2000" dirty="0">
                <a:sym typeface="Wingdings" pitchFamily="2" charset="2"/>
              </a:rPr>
              <a:t>Case report recently published</a:t>
            </a:r>
            <a:endParaRPr lang="en-US" sz="2000" dirty="0"/>
          </a:p>
        </p:txBody>
      </p:sp>
      <p:sp>
        <p:nvSpPr>
          <p:cNvPr id="4" name="TextBox 3">
            <a:extLst>
              <a:ext uri="{FF2B5EF4-FFF2-40B4-BE49-F238E27FC236}">
                <a16:creationId xmlns:a16="http://schemas.microsoft.com/office/drawing/2014/main" id="{2DE9D1C0-6A99-B8C3-626B-D477EB043A19}"/>
              </a:ext>
            </a:extLst>
          </p:cNvPr>
          <p:cNvSpPr txBox="1"/>
          <p:nvPr/>
        </p:nvSpPr>
        <p:spPr>
          <a:xfrm>
            <a:off x="8681357" y="5798978"/>
            <a:ext cx="3510643" cy="276999"/>
          </a:xfrm>
          <a:prstGeom prst="rect">
            <a:avLst/>
          </a:prstGeom>
          <a:noFill/>
        </p:spPr>
        <p:txBody>
          <a:bodyPr wrap="square" rtlCol="0">
            <a:spAutoFit/>
          </a:bodyPr>
          <a:lstStyle/>
          <a:p>
            <a:pPr algn="r"/>
            <a:r>
              <a:rPr lang="en-US" sz="1200" dirty="0"/>
              <a:t>Randall A et al. 2022</a:t>
            </a:r>
            <a:r>
              <a:rPr lang="en-US" sz="1200" baseline="30000" dirty="0"/>
              <a:t>13</a:t>
            </a:r>
            <a:r>
              <a:rPr lang="en-US" sz="1200" dirty="0"/>
              <a:t> </a:t>
            </a:r>
          </a:p>
        </p:txBody>
      </p:sp>
      <p:pic>
        <p:nvPicPr>
          <p:cNvPr id="6" name="Picture 5" descr="Graphical user interface, table&#10;&#10;Description automatically generated">
            <a:extLst>
              <a:ext uri="{FF2B5EF4-FFF2-40B4-BE49-F238E27FC236}">
                <a16:creationId xmlns:a16="http://schemas.microsoft.com/office/drawing/2014/main" id="{602B2376-59DC-F8C5-3227-8A1F0111FF0F}"/>
              </a:ext>
            </a:extLst>
          </p:cNvPr>
          <p:cNvPicPr>
            <a:picLocks noChangeAspect="1"/>
          </p:cNvPicPr>
          <p:nvPr/>
        </p:nvPicPr>
        <p:blipFill>
          <a:blip r:embed="rId3"/>
          <a:stretch>
            <a:fillRect/>
          </a:stretch>
        </p:blipFill>
        <p:spPr>
          <a:xfrm>
            <a:off x="5220385" y="1790421"/>
            <a:ext cx="6971615" cy="3900872"/>
          </a:xfrm>
          <a:prstGeom prst="rect">
            <a:avLst/>
          </a:prstGeom>
        </p:spPr>
      </p:pic>
    </p:spTree>
    <p:extLst>
      <p:ext uri="{BB962C8B-B14F-4D97-AF65-F5344CB8AC3E}">
        <p14:creationId xmlns:p14="http://schemas.microsoft.com/office/powerpoint/2010/main" val="1946952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6C0C-4EB4-EC4C-89F1-87D86D109832}"/>
              </a:ext>
            </a:extLst>
          </p:cNvPr>
          <p:cNvSpPr>
            <a:spLocks noGrp="1"/>
          </p:cNvSpPr>
          <p:nvPr>
            <p:ph type="title"/>
          </p:nvPr>
        </p:nvSpPr>
        <p:spPr>
          <a:xfrm>
            <a:off x="2231136" y="319233"/>
            <a:ext cx="7729728" cy="1188720"/>
          </a:xfrm>
        </p:spPr>
        <p:txBody>
          <a:bodyPr/>
          <a:lstStyle/>
          <a:p>
            <a:r>
              <a:rPr lang="en-US" dirty="0"/>
              <a:t>“Micro/Macro” Inductions</a:t>
            </a:r>
          </a:p>
        </p:txBody>
      </p:sp>
      <p:sp>
        <p:nvSpPr>
          <p:cNvPr id="3" name="Content Placeholder 2">
            <a:extLst>
              <a:ext uri="{FF2B5EF4-FFF2-40B4-BE49-F238E27FC236}">
                <a16:creationId xmlns:a16="http://schemas.microsoft.com/office/drawing/2014/main" id="{DABABEF2-ED65-754A-BB93-38013E6B594C}"/>
              </a:ext>
            </a:extLst>
          </p:cNvPr>
          <p:cNvSpPr>
            <a:spLocks noGrp="1"/>
          </p:cNvSpPr>
          <p:nvPr>
            <p:ph idx="1"/>
          </p:nvPr>
        </p:nvSpPr>
        <p:spPr>
          <a:xfrm>
            <a:off x="2231136" y="1770432"/>
            <a:ext cx="7729728" cy="4225634"/>
          </a:xfrm>
        </p:spPr>
        <p:txBody>
          <a:bodyPr>
            <a:normAutofit/>
          </a:bodyPr>
          <a:lstStyle/>
          <a:p>
            <a:r>
              <a:rPr lang="en-US" sz="2400" dirty="0"/>
              <a:t>Low dose </a:t>
            </a:r>
            <a:r>
              <a:rPr lang="en-US" sz="2400" dirty="0">
                <a:sym typeface="Wingdings" pitchFamily="2" charset="2"/>
              </a:rPr>
              <a:t></a:t>
            </a:r>
            <a:r>
              <a:rPr lang="en-US" sz="2400" dirty="0"/>
              <a:t> high dose</a:t>
            </a:r>
          </a:p>
          <a:p>
            <a:r>
              <a:rPr lang="en-US" sz="2400" dirty="0"/>
              <a:t>Idea is to utilize advantages of both low dose and high dose inductions</a:t>
            </a:r>
          </a:p>
          <a:p>
            <a:r>
              <a:rPr lang="en-US" sz="2400" dirty="0"/>
              <a:t>Get some buprenorphine onto receptors </a:t>
            </a:r>
            <a:r>
              <a:rPr lang="en-US" sz="2400" dirty="0">
                <a:sym typeface="Wingdings" pitchFamily="2" charset="2"/>
              </a:rPr>
              <a:t> reduce risk of precipitated withdrawal</a:t>
            </a:r>
          </a:p>
          <a:p>
            <a:r>
              <a:rPr lang="en-US" sz="2400" dirty="0">
                <a:sym typeface="Wingdings" pitchFamily="2" charset="2"/>
              </a:rPr>
              <a:t>Then rapidly increase </a:t>
            </a:r>
          </a:p>
          <a:p>
            <a:r>
              <a:rPr lang="en-US" sz="2400" dirty="0"/>
              <a:t>Examples</a:t>
            </a:r>
          </a:p>
          <a:p>
            <a:pPr lvl="1"/>
            <a:r>
              <a:rPr lang="en-US" sz="2400" dirty="0"/>
              <a:t>Day 1: 1 mg qid</a:t>
            </a:r>
          </a:p>
          <a:p>
            <a:pPr lvl="1"/>
            <a:r>
              <a:rPr lang="en-US" sz="2400" dirty="0"/>
              <a:t>Day 2: 8-16 mg, additional prn up to 24-32 mg</a:t>
            </a:r>
          </a:p>
          <a:p>
            <a:pPr marL="228600" lvl="1" indent="0">
              <a:buNone/>
            </a:pPr>
            <a:endParaRPr lang="en-US" dirty="0"/>
          </a:p>
        </p:txBody>
      </p:sp>
    </p:spTree>
    <p:extLst>
      <p:ext uri="{BB962C8B-B14F-4D97-AF65-F5344CB8AC3E}">
        <p14:creationId xmlns:p14="http://schemas.microsoft.com/office/powerpoint/2010/main" val="294008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D005-811C-D86A-0A70-06EB40079DDF}"/>
              </a:ext>
            </a:extLst>
          </p:cNvPr>
          <p:cNvSpPr>
            <a:spLocks noGrp="1"/>
          </p:cNvSpPr>
          <p:nvPr>
            <p:ph type="title"/>
          </p:nvPr>
        </p:nvSpPr>
        <p:spPr>
          <a:xfrm>
            <a:off x="2231136" y="262563"/>
            <a:ext cx="7729728" cy="1188720"/>
          </a:xfrm>
        </p:spPr>
        <p:txBody>
          <a:bodyPr/>
          <a:lstStyle/>
          <a:p>
            <a:r>
              <a:rPr lang="en-US" dirty="0"/>
              <a:t>Comparing inductions</a:t>
            </a:r>
          </a:p>
        </p:txBody>
      </p:sp>
      <p:pic>
        <p:nvPicPr>
          <p:cNvPr id="4" name="Picture 3" descr="Table&#10;&#10;Description automatically generated">
            <a:extLst>
              <a:ext uri="{FF2B5EF4-FFF2-40B4-BE49-F238E27FC236}">
                <a16:creationId xmlns:a16="http://schemas.microsoft.com/office/drawing/2014/main" id="{278DDDDC-A024-2B2D-B898-7761A759A353}"/>
              </a:ext>
            </a:extLst>
          </p:cNvPr>
          <p:cNvPicPr>
            <a:picLocks noChangeAspect="1"/>
          </p:cNvPicPr>
          <p:nvPr/>
        </p:nvPicPr>
        <p:blipFill>
          <a:blip r:embed="rId3"/>
          <a:stretch>
            <a:fillRect/>
          </a:stretch>
        </p:blipFill>
        <p:spPr>
          <a:xfrm>
            <a:off x="2626396" y="1661232"/>
            <a:ext cx="6939207" cy="4550437"/>
          </a:xfrm>
          <a:prstGeom prst="rect">
            <a:avLst/>
          </a:prstGeom>
        </p:spPr>
      </p:pic>
      <p:sp>
        <p:nvSpPr>
          <p:cNvPr id="5" name="TextBox 4">
            <a:extLst>
              <a:ext uri="{FF2B5EF4-FFF2-40B4-BE49-F238E27FC236}">
                <a16:creationId xmlns:a16="http://schemas.microsoft.com/office/drawing/2014/main" id="{869101BA-34C8-960A-B987-A85F855CDF9C}"/>
              </a:ext>
            </a:extLst>
          </p:cNvPr>
          <p:cNvSpPr txBox="1"/>
          <p:nvPr/>
        </p:nvSpPr>
        <p:spPr>
          <a:xfrm>
            <a:off x="2626396" y="6133772"/>
            <a:ext cx="2626396" cy="461665"/>
          </a:xfrm>
          <a:prstGeom prst="rect">
            <a:avLst/>
          </a:prstGeom>
          <a:noFill/>
        </p:spPr>
        <p:txBody>
          <a:bodyPr wrap="square" rtlCol="0">
            <a:spAutoFit/>
          </a:bodyPr>
          <a:lstStyle/>
          <a:p>
            <a:r>
              <a:rPr lang="en-US" sz="1200" dirty="0"/>
              <a:t>Source: Boulder Care. https://www.boulder.care/quickstart</a:t>
            </a:r>
            <a:r>
              <a:rPr lang="en-US" sz="1200" baseline="30000" dirty="0"/>
              <a:t>14</a:t>
            </a:r>
            <a:endParaRPr lang="en-US" sz="1200" dirty="0"/>
          </a:p>
        </p:txBody>
      </p:sp>
    </p:spTree>
    <p:extLst>
      <p:ext uri="{BB962C8B-B14F-4D97-AF65-F5344CB8AC3E}">
        <p14:creationId xmlns:p14="http://schemas.microsoft.com/office/powerpoint/2010/main" val="106297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AAF1-182D-9642-AAFB-F6A9465ADC87}"/>
              </a:ext>
            </a:extLst>
          </p:cNvPr>
          <p:cNvSpPr>
            <a:spLocks noGrp="1"/>
          </p:cNvSpPr>
          <p:nvPr>
            <p:ph type="title"/>
          </p:nvPr>
        </p:nvSpPr>
        <p:spPr>
          <a:xfrm>
            <a:off x="2231136" y="523613"/>
            <a:ext cx="7729728" cy="1188720"/>
          </a:xfrm>
        </p:spPr>
        <p:txBody>
          <a:bodyPr/>
          <a:lstStyle/>
          <a:p>
            <a:r>
              <a:rPr lang="en-US" dirty="0"/>
              <a:t>Buprenorphine - Maintenance</a:t>
            </a:r>
          </a:p>
        </p:txBody>
      </p:sp>
      <p:sp>
        <p:nvSpPr>
          <p:cNvPr id="3" name="Content Placeholder 2">
            <a:extLst>
              <a:ext uri="{FF2B5EF4-FFF2-40B4-BE49-F238E27FC236}">
                <a16:creationId xmlns:a16="http://schemas.microsoft.com/office/drawing/2014/main" id="{E0769E1A-7BFE-F04B-B062-ABD694C4B907}"/>
              </a:ext>
            </a:extLst>
          </p:cNvPr>
          <p:cNvSpPr>
            <a:spLocks noGrp="1"/>
          </p:cNvSpPr>
          <p:nvPr>
            <p:ph idx="1"/>
          </p:nvPr>
        </p:nvSpPr>
        <p:spPr>
          <a:xfrm>
            <a:off x="2231136" y="2100469"/>
            <a:ext cx="7729728" cy="1949364"/>
          </a:xfrm>
        </p:spPr>
        <p:txBody>
          <a:bodyPr>
            <a:normAutofit lnSpcReduction="10000"/>
          </a:bodyPr>
          <a:lstStyle/>
          <a:p>
            <a:r>
              <a:rPr lang="en-US" sz="2200" dirty="0"/>
              <a:t>Many patients continue to have cravings and withdrawal symptoms at typical doses (16-24 mg)</a:t>
            </a:r>
          </a:p>
          <a:p>
            <a:pPr marL="0" indent="0">
              <a:buNone/>
            </a:pPr>
            <a:endParaRPr lang="en-US" sz="2200" dirty="0"/>
          </a:p>
          <a:p>
            <a:r>
              <a:rPr lang="en-US" sz="2200" dirty="0"/>
              <a:t>Becoming more common to </a:t>
            </a:r>
            <a:r>
              <a:rPr lang="en-US" sz="2200" b="1" dirty="0"/>
              <a:t>up titrate </a:t>
            </a:r>
            <a:r>
              <a:rPr lang="en-US" sz="2200" dirty="0"/>
              <a:t>to 28-32 mg which seems to be helpful for some patients</a:t>
            </a:r>
          </a:p>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7F9DC1CE-AE36-4D4B-9273-DB2C382F2F80}"/>
              </a:ext>
            </a:extLst>
          </p:cNvPr>
          <p:cNvSpPr txBox="1"/>
          <p:nvPr/>
        </p:nvSpPr>
        <p:spPr>
          <a:xfrm>
            <a:off x="2888974" y="4596166"/>
            <a:ext cx="6414052" cy="1477328"/>
          </a:xfrm>
          <a:prstGeom prst="rect">
            <a:avLst/>
          </a:prstGeom>
          <a:noFill/>
        </p:spPr>
        <p:txBody>
          <a:bodyPr wrap="square" rtlCol="0">
            <a:spAutoFit/>
          </a:bodyPr>
          <a:lstStyle/>
          <a:p>
            <a:pPr algn="ctr"/>
            <a:r>
              <a:rPr lang="en-US" sz="2400" b="1" dirty="0"/>
              <a:t>What is the data?</a:t>
            </a:r>
          </a:p>
          <a:p>
            <a:pPr algn="ctr"/>
            <a:endParaRPr lang="en-US" sz="2400" b="1" dirty="0"/>
          </a:p>
          <a:p>
            <a:pPr algn="ctr"/>
            <a:r>
              <a:rPr lang="en-US" sz="2400" b="1" dirty="0"/>
              <a:t>Is it safe?</a:t>
            </a:r>
          </a:p>
          <a:p>
            <a:endParaRPr lang="en-US" dirty="0"/>
          </a:p>
        </p:txBody>
      </p:sp>
    </p:spTree>
    <p:extLst>
      <p:ext uri="{BB962C8B-B14F-4D97-AF65-F5344CB8AC3E}">
        <p14:creationId xmlns:p14="http://schemas.microsoft.com/office/powerpoint/2010/main" val="369388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B90895-A49D-664E-A34A-2A137AD88B9D}"/>
              </a:ext>
            </a:extLst>
          </p:cNvPr>
          <p:cNvSpPr>
            <a:spLocks noGrp="1"/>
          </p:cNvSpPr>
          <p:nvPr>
            <p:ph idx="1"/>
          </p:nvPr>
        </p:nvSpPr>
        <p:spPr>
          <a:xfrm>
            <a:off x="2173573" y="1925679"/>
            <a:ext cx="8072103" cy="3855521"/>
          </a:xfrm>
        </p:spPr>
        <p:txBody>
          <a:bodyPr/>
          <a:lstStyle/>
          <a:p>
            <a:r>
              <a:rPr lang="en-US" sz="2200" dirty="0"/>
              <a:t>Most data for 24 mg ceiling dose came out in early 2000’s (before fentanyl) </a:t>
            </a:r>
            <a:r>
              <a:rPr lang="en-US" sz="2200" dirty="0">
                <a:sym typeface="Wingdings" pitchFamily="2" charset="2"/>
              </a:rPr>
              <a:t> FDA package insert recommendations</a:t>
            </a:r>
            <a:endParaRPr lang="en-US" sz="2200" dirty="0"/>
          </a:p>
          <a:p>
            <a:pPr lvl="1"/>
            <a:r>
              <a:rPr lang="en-US" sz="2200" dirty="0"/>
              <a:t>Doses higher than this “not found to have clinical benefit” BUT hard to know how applicable this is in today’s environment </a:t>
            </a:r>
          </a:p>
          <a:p>
            <a:pPr marL="228600" lvl="1" indent="0">
              <a:buNone/>
            </a:pPr>
            <a:endParaRPr lang="en-US" sz="2200" dirty="0"/>
          </a:p>
          <a:p>
            <a:r>
              <a:rPr lang="en-US" sz="2200" dirty="0"/>
              <a:t>Studies consistently show </a:t>
            </a:r>
            <a:r>
              <a:rPr lang="en-US" sz="2200" b="1" dirty="0"/>
              <a:t>dose dependent increase in mu opioid receptor occupancy, with near max occupancy at 32 mg/day</a:t>
            </a:r>
          </a:p>
        </p:txBody>
      </p:sp>
      <p:sp>
        <p:nvSpPr>
          <p:cNvPr id="4" name="Title 1">
            <a:extLst>
              <a:ext uri="{FF2B5EF4-FFF2-40B4-BE49-F238E27FC236}">
                <a16:creationId xmlns:a16="http://schemas.microsoft.com/office/drawing/2014/main" id="{3C6361EA-86F7-4741-AE68-FA7AA79F78C1}"/>
              </a:ext>
            </a:extLst>
          </p:cNvPr>
          <p:cNvSpPr txBox="1">
            <a:spLocks/>
          </p:cNvSpPr>
          <p:nvPr/>
        </p:nvSpPr>
        <p:spPr bwMode="black">
          <a:xfrm>
            <a:off x="2173574" y="448663"/>
            <a:ext cx="8072103"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Evidence for buprenorphine dose limits</a:t>
            </a:r>
          </a:p>
        </p:txBody>
      </p:sp>
      <p:sp>
        <p:nvSpPr>
          <p:cNvPr id="6" name="TextBox 5">
            <a:extLst>
              <a:ext uri="{FF2B5EF4-FFF2-40B4-BE49-F238E27FC236}">
                <a16:creationId xmlns:a16="http://schemas.microsoft.com/office/drawing/2014/main" id="{C4FFEE9A-A3EB-9748-AE9A-349FE0218A47}"/>
              </a:ext>
            </a:extLst>
          </p:cNvPr>
          <p:cNvSpPr txBox="1"/>
          <p:nvPr/>
        </p:nvSpPr>
        <p:spPr>
          <a:xfrm>
            <a:off x="0" y="6396335"/>
            <a:ext cx="3117954" cy="461665"/>
          </a:xfrm>
          <a:prstGeom prst="rect">
            <a:avLst/>
          </a:prstGeom>
          <a:noFill/>
        </p:spPr>
        <p:txBody>
          <a:bodyPr wrap="square" rtlCol="0">
            <a:spAutoFit/>
          </a:bodyPr>
          <a:lstStyle/>
          <a:p>
            <a:r>
              <a:rPr lang="en-US" sz="1200" dirty="0"/>
              <a:t>Cundiff et al. 2022</a:t>
            </a:r>
            <a:r>
              <a:rPr lang="en-US" sz="1200" baseline="30000" dirty="0"/>
              <a:t>18</a:t>
            </a:r>
            <a:endParaRPr lang="en-US" sz="1200" dirty="0"/>
          </a:p>
          <a:p>
            <a:r>
              <a:rPr lang="en-US" sz="1200" dirty="0"/>
              <a:t>Greenwald et al. 2003</a:t>
            </a:r>
            <a:r>
              <a:rPr lang="en-US" sz="1200" baseline="30000" dirty="0"/>
              <a:t>19</a:t>
            </a:r>
            <a:endParaRPr lang="en-US" sz="1200" dirty="0"/>
          </a:p>
        </p:txBody>
      </p:sp>
    </p:spTree>
    <p:extLst>
      <p:ext uri="{BB962C8B-B14F-4D97-AF65-F5344CB8AC3E}">
        <p14:creationId xmlns:p14="http://schemas.microsoft.com/office/powerpoint/2010/main" val="1967694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B90895-A49D-664E-A34A-2A137AD88B9D}"/>
              </a:ext>
            </a:extLst>
          </p:cNvPr>
          <p:cNvSpPr>
            <a:spLocks noGrp="1"/>
          </p:cNvSpPr>
          <p:nvPr>
            <p:ph idx="1"/>
          </p:nvPr>
        </p:nvSpPr>
        <p:spPr>
          <a:xfrm>
            <a:off x="845673" y="2457194"/>
            <a:ext cx="5250327" cy="2724406"/>
          </a:xfrm>
        </p:spPr>
        <p:txBody>
          <a:bodyPr>
            <a:normAutofit/>
          </a:bodyPr>
          <a:lstStyle/>
          <a:p>
            <a:pPr lvl="1"/>
            <a:r>
              <a:rPr lang="en-US" sz="2200" dirty="0"/>
              <a:t>2003 Greenwald Study on mu receptor occupancy</a:t>
            </a:r>
          </a:p>
          <a:p>
            <a:pPr lvl="2"/>
            <a:r>
              <a:rPr lang="en-US" sz="2200" dirty="0"/>
              <a:t>80-92% occupancy at 16 mg/day</a:t>
            </a:r>
          </a:p>
          <a:p>
            <a:pPr lvl="2"/>
            <a:r>
              <a:rPr lang="en-US" sz="2200" dirty="0"/>
              <a:t>89-98% occupancy at 32 mg/day</a:t>
            </a:r>
          </a:p>
          <a:p>
            <a:pPr lvl="1"/>
            <a:r>
              <a:rPr lang="en-US" sz="2200" dirty="0"/>
              <a:t>Dose related improvement in withdrawal symptoms</a:t>
            </a:r>
          </a:p>
          <a:p>
            <a:pPr lvl="2"/>
            <a:endParaRPr lang="en-US" sz="2200" dirty="0"/>
          </a:p>
        </p:txBody>
      </p:sp>
      <p:sp>
        <p:nvSpPr>
          <p:cNvPr id="4" name="Title 1">
            <a:extLst>
              <a:ext uri="{FF2B5EF4-FFF2-40B4-BE49-F238E27FC236}">
                <a16:creationId xmlns:a16="http://schemas.microsoft.com/office/drawing/2014/main" id="{3C6361EA-86F7-4741-AE68-FA7AA79F78C1}"/>
              </a:ext>
            </a:extLst>
          </p:cNvPr>
          <p:cNvSpPr txBox="1">
            <a:spLocks/>
          </p:cNvSpPr>
          <p:nvPr/>
        </p:nvSpPr>
        <p:spPr bwMode="black">
          <a:xfrm>
            <a:off x="2173574" y="448663"/>
            <a:ext cx="8072103"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Evidence for buprenorphine dose limits</a:t>
            </a:r>
          </a:p>
        </p:txBody>
      </p:sp>
      <p:sp>
        <p:nvSpPr>
          <p:cNvPr id="6" name="TextBox 5">
            <a:extLst>
              <a:ext uri="{FF2B5EF4-FFF2-40B4-BE49-F238E27FC236}">
                <a16:creationId xmlns:a16="http://schemas.microsoft.com/office/drawing/2014/main" id="{C4FFEE9A-A3EB-9748-AE9A-349FE0218A47}"/>
              </a:ext>
            </a:extLst>
          </p:cNvPr>
          <p:cNvSpPr txBox="1"/>
          <p:nvPr/>
        </p:nvSpPr>
        <p:spPr>
          <a:xfrm>
            <a:off x="0" y="6581001"/>
            <a:ext cx="3117954" cy="276999"/>
          </a:xfrm>
          <a:prstGeom prst="rect">
            <a:avLst/>
          </a:prstGeom>
          <a:noFill/>
        </p:spPr>
        <p:txBody>
          <a:bodyPr wrap="square" rtlCol="0">
            <a:spAutoFit/>
          </a:bodyPr>
          <a:lstStyle/>
          <a:p>
            <a:r>
              <a:rPr lang="en-US" sz="1200" dirty="0"/>
              <a:t>Greenwald et al. 2003</a:t>
            </a:r>
            <a:r>
              <a:rPr lang="en-US" sz="1200" baseline="30000" dirty="0"/>
              <a:t>19</a:t>
            </a:r>
            <a:endParaRPr lang="en-US" sz="1200" dirty="0"/>
          </a:p>
        </p:txBody>
      </p:sp>
      <p:pic>
        <p:nvPicPr>
          <p:cNvPr id="2" name="Picture 1">
            <a:extLst>
              <a:ext uri="{FF2B5EF4-FFF2-40B4-BE49-F238E27FC236}">
                <a16:creationId xmlns:a16="http://schemas.microsoft.com/office/drawing/2014/main" id="{6B7F7CF1-AEE0-934F-AB9A-68F716239903}"/>
              </a:ext>
            </a:extLst>
          </p:cNvPr>
          <p:cNvPicPr>
            <a:picLocks noChangeAspect="1"/>
          </p:cNvPicPr>
          <p:nvPr/>
        </p:nvPicPr>
        <p:blipFill>
          <a:blip r:embed="rId3"/>
          <a:stretch>
            <a:fillRect/>
          </a:stretch>
        </p:blipFill>
        <p:spPr>
          <a:xfrm>
            <a:off x="6630671" y="2040537"/>
            <a:ext cx="4800600" cy="4368800"/>
          </a:xfrm>
          <a:prstGeom prst="rect">
            <a:avLst/>
          </a:prstGeom>
        </p:spPr>
      </p:pic>
    </p:spTree>
    <p:extLst>
      <p:ext uri="{BB962C8B-B14F-4D97-AF65-F5344CB8AC3E}">
        <p14:creationId xmlns:p14="http://schemas.microsoft.com/office/powerpoint/2010/main" val="179084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77BE-EFD7-A34E-A8B1-5F4622F6C4C1}"/>
              </a:ext>
            </a:extLst>
          </p:cNvPr>
          <p:cNvSpPr>
            <a:spLocks noGrp="1"/>
          </p:cNvSpPr>
          <p:nvPr>
            <p:ph type="title"/>
          </p:nvPr>
        </p:nvSpPr>
        <p:spPr>
          <a:xfrm>
            <a:off x="2162488" y="394849"/>
            <a:ext cx="7867021" cy="1188720"/>
          </a:xfrm>
        </p:spPr>
        <p:txBody>
          <a:bodyPr/>
          <a:lstStyle/>
          <a:p>
            <a:r>
              <a:rPr lang="en-US" dirty="0"/>
              <a:t>Buprenorphine maintenance doses</a:t>
            </a:r>
          </a:p>
        </p:txBody>
      </p:sp>
      <p:sp>
        <p:nvSpPr>
          <p:cNvPr id="3" name="Content Placeholder 2">
            <a:extLst>
              <a:ext uri="{FF2B5EF4-FFF2-40B4-BE49-F238E27FC236}">
                <a16:creationId xmlns:a16="http://schemas.microsoft.com/office/drawing/2014/main" id="{F3C421A5-FD5A-FC45-A947-BF2584C83E6B}"/>
              </a:ext>
            </a:extLst>
          </p:cNvPr>
          <p:cNvSpPr>
            <a:spLocks noGrp="1"/>
          </p:cNvSpPr>
          <p:nvPr>
            <p:ph idx="1"/>
          </p:nvPr>
        </p:nvSpPr>
        <p:spPr>
          <a:xfrm>
            <a:off x="2162487" y="1781881"/>
            <a:ext cx="7867021" cy="2720496"/>
          </a:xfrm>
        </p:spPr>
        <p:txBody>
          <a:bodyPr>
            <a:normAutofit/>
          </a:bodyPr>
          <a:lstStyle/>
          <a:p>
            <a:r>
              <a:rPr lang="en-US" sz="2200" dirty="0"/>
              <a:t>Effect of buprenorphine dose during induction and maintenance.</a:t>
            </a:r>
          </a:p>
          <a:p>
            <a:pPr lvl="1"/>
            <a:r>
              <a:rPr lang="en-US" sz="2200" dirty="0"/>
              <a:t>Patients started on moderate dose (8-24 mg) and shifted to high dose (&gt;24 mg) were less likely to drop out in first 7 days of treatment. </a:t>
            </a:r>
          </a:p>
          <a:p>
            <a:pPr lvl="1"/>
            <a:r>
              <a:rPr lang="en-US" sz="2200" dirty="0"/>
              <a:t>No significant difference in adverse effects across groups</a:t>
            </a:r>
          </a:p>
          <a:p>
            <a:endParaRPr lang="en-US" sz="2200" dirty="0"/>
          </a:p>
        </p:txBody>
      </p:sp>
      <p:sp>
        <p:nvSpPr>
          <p:cNvPr id="4" name="TextBox 3">
            <a:extLst>
              <a:ext uri="{FF2B5EF4-FFF2-40B4-BE49-F238E27FC236}">
                <a16:creationId xmlns:a16="http://schemas.microsoft.com/office/drawing/2014/main" id="{F0E69C72-878A-4C42-B145-615A5178CD0A}"/>
              </a:ext>
            </a:extLst>
          </p:cNvPr>
          <p:cNvSpPr txBox="1"/>
          <p:nvPr/>
        </p:nvSpPr>
        <p:spPr>
          <a:xfrm>
            <a:off x="0" y="6581001"/>
            <a:ext cx="1979344" cy="276999"/>
          </a:xfrm>
          <a:prstGeom prst="rect">
            <a:avLst/>
          </a:prstGeom>
          <a:noFill/>
        </p:spPr>
        <p:txBody>
          <a:bodyPr wrap="square" rtlCol="0">
            <a:spAutoFit/>
          </a:bodyPr>
          <a:lstStyle/>
          <a:p>
            <a:r>
              <a:rPr lang="en-US" sz="1200" dirty="0"/>
              <a:t>Jacobs et al. 2015</a:t>
            </a:r>
            <a:r>
              <a:rPr lang="en-US" sz="1200" baseline="30000" dirty="0"/>
              <a:t>21</a:t>
            </a:r>
            <a:endParaRPr lang="en-US" sz="1200" dirty="0"/>
          </a:p>
        </p:txBody>
      </p:sp>
      <p:pic>
        <p:nvPicPr>
          <p:cNvPr id="5" name="Picture 4">
            <a:extLst>
              <a:ext uri="{FF2B5EF4-FFF2-40B4-BE49-F238E27FC236}">
                <a16:creationId xmlns:a16="http://schemas.microsoft.com/office/drawing/2014/main" id="{7270EE3E-5CB1-1FF4-C06B-2E8CC5DBD8DD}"/>
              </a:ext>
            </a:extLst>
          </p:cNvPr>
          <p:cNvPicPr>
            <a:picLocks noChangeAspect="1"/>
          </p:cNvPicPr>
          <p:nvPr/>
        </p:nvPicPr>
        <p:blipFill>
          <a:blip r:embed="rId3"/>
          <a:stretch>
            <a:fillRect/>
          </a:stretch>
        </p:blipFill>
        <p:spPr>
          <a:xfrm>
            <a:off x="2209797" y="4018065"/>
            <a:ext cx="7772400" cy="2001328"/>
          </a:xfrm>
          <a:prstGeom prst="rect">
            <a:avLst/>
          </a:prstGeom>
        </p:spPr>
      </p:pic>
    </p:spTree>
    <p:extLst>
      <p:ext uri="{BB962C8B-B14F-4D97-AF65-F5344CB8AC3E}">
        <p14:creationId xmlns:p14="http://schemas.microsoft.com/office/powerpoint/2010/main" val="2576064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9050-0344-4442-885F-D799FBE49A24}"/>
              </a:ext>
            </a:extLst>
          </p:cNvPr>
          <p:cNvSpPr>
            <a:spLocks noGrp="1"/>
          </p:cNvSpPr>
          <p:nvPr>
            <p:ph type="title"/>
          </p:nvPr>
        </p:nvSpPr>
        <p:spPr>
          <a:xfrm>
            <a:off x="2231136" y="337675"/>
            <a:ext cx="7729728" cy="1188720"/>
          </a:xfrm>
        </p:spPr>
        <p:txBody>
          <a:bodyPr/>
          <a:lstStyle/>
          <a:p>
            <a:r>
              <a:rPr lang="en-US" dirty="0"/>
              <a:t>Background</a:t>
            </a:r>
          </a:p>
        </p:txBody>
      </p:sp>
      <p:sp>
        <p:nvSpPr>
          <p:cNvPr id="3" name="Content Placeholder 2">
            <a:extLst>
              <a:ext uri="{FF2B5EF4-FFF2-40B4-BE49-F238E27FC236}">
                <a16:creationId xmlns:a16="http://schemas.microsoft.com/office/drawing/2014/main" id="{7D5F138E-4917-9E41-AB91-861ECB66712C}"/>
              </a:ext>
            </a:extLst>
          </p:cNvPr>
          <p:cNvSpPr>
            <a:spLocks noGrp="1"/>
          </p:cNvSpPr>
          <p:nvPr>
            <p:ph idx="1"/>
          </p:nvPr>
        </p:nvSpPr>
        <p:spPr>
          <a:xfrm>
            <a:off x="5501545" y="2185987"/>
            <a:ext cx="5863141" cy="3383568"/>
          </a:xfrm>
        </p:spPr>
        <p:txBody>
          <a:bodyPr>
            <a:normAutofit/>
          </a:bodyPr>
          <a:lstStyle/>
          <a:p>
            <a:r>
              <a:rPr lang="en-US" sz="2200" dirty="0"/>
              <a:t>Pharmaceutical fentanyl synthesized in 1960’s</a:t>
            </a:r>
          </a:p>
          <a:p>
            <a:r>
              <a:rPr lang="en-US" sz="2200" dirty="0"/>
              <a:t>Overdose deaths from </a:t>
            </a:r>
            <a:r>
              <a:rPr lang="en-US" sz="2200" b="1" dirty="0"/>
              <a:t>non-pharmaceutical fentanyl </a:t>
            </a:r>
            <a:r>
              <a:rPr lang="en-US" sz="2200" dirty="0"/>
              <a:t>first in mid-2000’s, but rare before mid 2010’s (and usually an adulterant)</a:t>
            </a:r>
          </a:p>
          <a:p>
            <a:r>
              <a:rPr lang="en-US" sz="2200" dirty="0"/>
              <a:t>Since around 2013, use has progressively increased and now widespread </a:t>
            </a:r>
          </a:p>
          <a:p>
            <a:r>
              <a:rPr lang="en-US" sz="2200" dirty="0"/>
              <a:t>In almost all states, fentanyl is primary opioid used and leading cause of opioid related deaths</a:t>
            </a:r>
          </a:p>
          <a:p>
            <a:endParaRPr lang="en-US" dirty="0"/>
          </a:p>
        </p:txBody>
      </p:sp>
      <p:pic>
        <p:nvPicPr>
          <p:cNvPr id="6" name="Picture 5">
            <a:extLst>
              <a:ext uri="{FF2B5EF4-FFF2-40B4-BE49-F238E27FC236}">
                <a16:creationId xmlns:a16="http://schemas.microsoft.com/office/drawing/2014/main" id="{C29573A5-6E43-9143-8FBA-13D0225F4CEC}"/>
              </a:ext>
            </a:extLst>
          </p:cNvPr>
          <p:cNvPicPr>
            <a:picLocks noChangeAspect="1"/>
          </p:cNvPicPr>
          <p:nvPr/>
        </p:nvPicPr>
        <p:blipFill>
          <a:blip r:embed="rId3"/>
          <a:stretch>
            <a:fillRect/>
          </a:stretch>
        </p:blipFill>
        <p:spPr>
          <a:xfrm>
            <a:off x="585791" y="2185987"/>
            <a:ext cx="4445080" cy="3272451"/>
          </a:xfrm>
          <a:prstGeom prst="rect">
            <a:avLst/>
          </a:prstGeom>
        </p:spPr>
      </p:pic>
    </p:spTree>
    <p:extLst>
      <p:ext uri="{BB962C8B-B14F-4D97-AF65-F5344CB8AC3E}">
        <p14:creationId xmlns:p14="http://schemas.microsoft.com/office/powerpoint/2010/main" val="3553594612"/>
      </p:ext>
    </p:extLst>
  </p:cSld>
  <p:clrMapOvr>
    <a:masterClrMapping/>
  </p:clrMapOvr>
  <mc:AlternateContent xmlns:mc="http://schemas.openxmlformats.org/markup-compatibility/2006" xmlns:p14="http://schemas.microsoft.com/office/powerpoint/2010/main">
    <mc:Choice Requires="p14">
      <p:transition spd="slow" p14:dur="2000" advTm="48831"/>
    </mc:Choice>
    <mc:Fallback xmlns="">
      <p:transition spd="slow" advTm="4883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8AC1D-BF68-324E-9F51-ABE6006C2357}"/>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600">
                <a:solidFill>
                  <a:schemeClr val="bg1"/>
                </a:solidFill>
              </a:rPr>
              <a:t>Buprenorphine maintenance doses</a:t>
            </a:r>
          </a:p>
        </p:txBody>
      </p:sp>
      <p:sp>
        <p:nvSpPr>
          <p:cNvPr id="3" name="Content Placeholder 2">
            <a:extLst>
              <a:ext uri="{FF2B5EF4-FFF2-40B4-BE49-F238E27FC236}">
                <a16:creationId xmlns:a16="http://schemas.microsoft.com/office/drawing/2014/main" id="{1026E855-FF30-9D4E-834C-95B419664F7D}"/>
              </a:ext>
            </a:extLst>
          </p:cNvPr>
          <p:cNvSpPr>
            <a:spLocks noGrp="1"/>
          </p:cNvSpPr>
          <p:nvPr>
            <p:ph idx="1"/>
          </p:nvPr>
        </p:nvSpPr>
        <p:spPr>
          <a:xfrm>
            <a:off x="643467" y="2866644"/>
            <a:ext cx="3363974" cy="2180141"/>
          </a:xfrm>
        </p:spPr>
        <p:txBody>
          <a:bodyPr>
            <a:normAutofit/>
          </a:bodyPr>
          <a:lstStyle/>
          <a:p>
            <a:r>
              <a:rPr lang="en-US" sz="2200" dirty="0">
                <a:solidFill>
                  <a:schemeClr val="bg1"/>
                </a:solidFill>
              </a:rPr>
              <a:t>2014 open label RCT - treatment completion with buprenorphine vs methadone, also looked at treatment completion with different doses. </a:t>
            </a:r>
          </a:p>
        </p:txBody>
      </p:sp>
      <p:pic>
        <p:nvPicPr>
          <p:cNvPr id="4" name="Picture 3" descr="Chart, diagram&#10;&#10;Description automatically generated">
            <a:extLst>
              <a:ext uri="{FF2B5EF4-FFF2-40B4-BE49-F238E27FC236}">
                <a16:creationId xmlns:a16="http://schemas.microsoft.com/office/drawing/2014/main" id="{351048DA-8C24-8240-A653-3957D0E7DE5F}"/>
              </a:ext>
            </a:extLst>
          </p:cNvPr>
          <p:cNvPicPr>
            <a:picLocks noChangeAspect="1"/>
          </p:cNvPicPr>
          <p:nvPr/>
        </p:nvPicPr>
        <p:blipFill>
          <a:blip r:embed="rId3"/>
          <a:stretch>
            <a:fillRect/>
          </a:stretch>
        </p:blipFill>
        <p:spPr>
          <a:xfrm>
            <a:off x="5297763" y="643467"/>
            <a:ext cx="6250770" cy="5410199"/>
          </a:xfrm>
          <a:prstGeom prst="rect">
            <a:avLst/>
          </a:prstGeom>
        </p:spPr>
      </p:pic>
      <p:sp>
        <p:nvSpPr>
          <p:cNvPr id="6" name="TextBox 5">
            <a:extLst>
              <a:ext uri="{FF2B5EF4-FFF2-40B4-BE49-F238E27FC236}">
                <a16:creationId xmlns:a16="http://schemas.microsoft.com/office/drawing/2014/main" id="{BD9963B4-0D6C-6E4B-A188-F6594630146A}"/>
              </a:ext>
            </a:extLst>
          </p:cNvPr>
          <p:cNvSpPr txBox="1"/>
          <p:nvPr/>
        </p:nvSpPr>
        <p:spPr>
          <a:xfrm>
            <a:off x="0" y="6581001"/>
            <a:ext cx="1762539" cy="276999"/>
          </a:xfrm>
          <a:prstGeom prst="rect">
            <a:avLst/>
          </a:prstGeom>
          <a:noFill/>
        </p:spPr>
        <p:txBody>
          <a:bodyPr wrap="square" rtlCol="0">
            <a:spAutoFit/>
          </a:bodyPr>
          <a:lstStyle/>
          <a:p>
            <a:pPr>
              <a:spcAft>
                <a:spcPts val="600"/>
              </a:spcAft>
            </a:pPr>
            <a:r>
              <a:rPr lang="en-US" sz="1200" dirty="0">
                <a:solidFill>
                  <a:schemeClr val="bg1"/>
                </a:solidFill>
              </a:rPr>
              <a:t>Hser et al. 2014</a:t>
            </a:r>
            <a:r>
              <a:rPr lang="en-US" sz="1200" baseline="30000" dirty="0">
                <a:solidFill>
                  <a:schemeClr val="bg1"/>
                </a:solidFill>
              </a:rPr>
              <a:t>20</a:t>
            </a:r>
            <a:endParaRPr lang="en-US" sz="1200" dirty="0">
              <a:solidFill>
                <a:schemeClr val="bg1"/>
              </a:solidFill>
            </a:endParaRPr>
          </a:p>
        </p:txBody>
      </p:sp>
    </p:spTree>
    <p:extLst>
      <p:ext uri="{BB962C8B-B14F-4D97-AF65-F5344CB8AC3E}">
        <p14:creationId xmlns:p14="http://schemas.microsoft.com/office/powerpoint/2010/main" val="684844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313B-E185-E54E-AB33-6A64CE5EC049}"/>
              </a:ext>
            </a:extLst>
          </p:cNvPr>
          <p:cNvSpPr>
            <a:spLocks noGrp="1"/>
          </p:cNvSpPr>
          <p:nvPr>
            <p:ph type="title"/>
          </p:nvPr>
        </p:nvSpPr>
        <p:spPr>
          <a:xfrm>
            <a:off x="2089603" y="288831"/>
            <a:ext cx="8012794" cy="1188720"/>
          </a:xfrm>
        </p:spPr>
        <p:txBody>
          <a:bodyPr/>
          <a:lstStyle/>
          <a:p>
            <a:r>
              <a:rPr lang="en-US" dirty="0"/>
              <a:t>Buprenorphine maintenance dose take-aways</a:t>
            </a:r>
          </a:p>
        </p:txBody>
      </p:sp>
      <p:sp>
        <p:nvSpPr>
          <p:cNvPr id="3" name="Content Placeholder 2">
            <a:extLst>
              <a:ext uri="{FF2B5EF4-FFF2-40B4-BE49-F238E27FC236}">
                <a16:creationId xmlns:a16="http://schemas.microsoft.com/office/drawing/2014/main" id="{C79B5815-6803-4847-BD05-A0F06E7ADF03}"/>
              </a:ext>
            </a:extLst>
          </p:cNvPr>
          <p:cNvSpPr>
            <a:spLocks noGrp="1"/>
          </p:cNvSpPr>
          <p:nvPr>
            <p:ph idx="1"/>
          </p:nvPr>
        </p:nvSpPr>
        <p:spPr>
          <a:xfrm>
            <a:off x="2089603" y="1828037"/>
            <a:ext cx="8012794" cy="2374687"/>
          </a:xfrm>
        </p:spPr>
        <p:txBody>
          <a:bodyPr>
            <a:noAutofit/>
          </a:bodyPr>
          <a:lstStyle/>
          <a:p>
            <a:r>
              <a:rPr lang="en-US" sz="2200" dirty="0"/>
              <a:t>Available evidence suggests it is probably safe to increase to 32 mg</a:t>
            </a:r>
          </a:p>
          <a:p>
            <a:r>
              <a:rPr lang="en-US" sz="2200" dirty="0"/>
              <a:t>New data also shows a trend towards improved withdrawal symptoms and treatment retention with higher doses</a:t>
            </a:r>
          </a:p>
          <a:p>
            <a:r>
              <a:rPr lang="en-US" sz="2200" dirty="0"/>
              <a:t>But again, more data is needed</a:t>
            </a:r>
          </a:p>
          <a:p>
            <a:endParaRPr lang="en-US" sz="2200" dirty="0"/>
          </a:p>
        </p:txBody>
      </p:sp>
    </p:spTree>
    <p:extLst>
      <p:ext uri="{BB962C8B-B14F-4D97-AF65-F5344CB8AC3E}">
        <p14:creationId xmlns:p14="http://schemas.microsoft.com/office/powerpoint/2010/main" val="3806720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3233-0282-3F31-15CB-8982DCC4D919}"/>
              </a:ext>
            </a:extLst>
          </p:cNvPr>
          <p:cNvSpPr>
            <a:spLocks noGrp="1"/>
          </p:cNvSpPr>
          <p:nvPr>
            <p:ph type="title"/>
          </p:nvPr>
        </p:nvSpPr>
        <p:spPr>
          <a:xfrm>
            <a:off x="2231136" y="278892"/>
            <a:ext cx="7729728" cy="1188720"/>
          </a:xfrm>
        </p:spPr>
        <p:txBody>
          <a:bodyPr/>
          <a:lstStyle/>
          <a:p>
            <a:r>
              <a:rPr lang="en-US" dirty="0"/>
              <a:t>Buprenorphine maintenance doses in the real world</a:t>
            </a:r>
          </a:p>
        </p:txBody>
      </p:sp>
      <p:sp>
        <p:nvSpPr>
          <p:cNvPr id="3" name="Content Placeholder 2">
            <a:extLst>
              <a:ext uri="{FF2B5EF4-FFF2-40B4-BE49-F238E27FC236}">
                <a16:creationId xmlns:a16="http://schemas.microsoft.com/office/drawing/2014/main" id="{0359032C-4E84-AD78-6F6F-DF63D7090ED0}"/>
              </a:ext>
            </a:extLst>
          </p:cNvPr>
          <p:cNvSpPr>
            <a:spLocks noGrp="1"/>
          </p:cNvSpPr>
          <p:nvPr>
            <p:ph idx="1"/>
          </p:nvPr>
        </p:nvSpPr>
        <p:spPr>
          <a:xfrm>
            <a:off x="2231136" y="1663505"/>
            <a:ext cx="7729728" cy="4757342"/>
          </a:xfrm>
        </p:spPr>
        <p:txBody>
          <a:bodyPr>
            <a:normAutofit lnSpcReduction="10000"/>
          </a:bodyPr>
          <a:lstStyle/>
          <a:p>
            <a:r>
              <a:rPr lang="en-US" sz="2200" dirty="0"/>
              <a:t>How and when to increase</a:t>
            </a:r>
          </a:p>
          <a:p>
            <a:pPr lvl="1"/>
            <a:r>
              <a:rPr lang="en-US" sz="2200" b="1" dirty="0"/>
              <a:t>Are goals being met?</a:t>
            </a:r>
          </a:p>
          <a:p>
            <a:pPr lvl="1"/>
            <a:r>
              <a:rPr lang="en-US" sz="2200" dirty="0"/>
              <a:t>Make sure taking correctly</a:t>
            </a:r>
          </a:p>
          <a:p>
            <a:pPr lvl="1"/>
            <a:r>
              <a:rPr lang="en-US" sz="2200" dirty="0"/>
              <a:t>Up titrate as needed</a:t>
            </a:r>
          </a:p>
          <a:p>
            <a:pPr lvl="1"/>
            <a:r>
              <a:rPr lang="en-US" sz="2200" dirty="0"/>
              <a:t>Increase dose slowly by 4-8 mg until cravings and withdrawal improved</a:t>
            </a:r>
          </a:p>
          <a:p>
            <a:pPr lvl="1"/>
            <a:endParaRPr lang="en-US" sz="2200" dirty="0"/>
          </a:p>
          <a:p>
            <a:r>
              <a:rPr lang="en-US" sz="2200" dirty="0"/>
              <a:t>What about insurance?</a:t>
            </a:r>
          </a:p>
          <a:p>
            <a:pPr lvl="1"/>
            <a:r>
              <a:rPr lang="en-US" sz="2200" dirty="0"/>
              <a:t>Can submit prior authorization</a:t>
            </a:r>
          </a:p>
          <a:p>
            <a:pPr lvl="1"/>
            <a:r>
              <a:rPr lang="en-US" sz="2200" dirty="0"/>
              <a:t>For CareOregon: many providers prescribe combination of formulations  </a:t>
            </a:r>
          </a:p>
          <a:p>
            <a:endParaRPr lang="en-US" dirty="0"/>
          </a:p>
        </p:txBody>
      </p:sp>
    </p:spTree>
    <p:extLst>
      <p:ext uri="{BB962C8B-B14F-4D97-AF65-F5344CB8AC3E}">
        <p14:creationId xmlns:p14="http://schemas.microsoft.com/office/powerpoint/2010/main" val="1330408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37CE-15CD-BB44-84CC-E73051ADF9AE}"/>
              </a:ext>
            </a:extLst>
          </p:cNvPr>
          <p:cNvSpPr>
            <a:spLocks noGrp="1"/>
          </p:cNvSpPr>
          <p:nvPr>
            <p:ph type="title"/>
          </p:nvPr>
        </p:nvSpPr>
        <p:spPr>
          <a:xfrm>
            <a:off x="2003463" y="355092"/>
            <a:ext cx="8185073" cy="1188720"/>
          </a:xfrm>
        </p:spPr>
        <p:txBody>
          <a:bodyPr/>
          <a:lstStyle/>
          <a:p>
            <a:r>
              <a:rPr lang="en-US" dirty="0"/>
              <a:t>Buprenorphine maintenance dosing</a:t>
            </a:r>
          </a:p>
        </p:txBody>
      </p:sp>
      <p:sp>
        <p:nvSpPr>
          <p:cNvPr id="3" name="Content Placeholder 2">
            <a:extLst>
              <a:ext uri="{FF2B5EF4-FFF2-40B4-BE49-F238E27FC236}">
                <a16:creationId xmlns:a16="http://schemas.microsoft.com/office/drawing/2014/main" id="{C10F0EA7-7B55-6A45-B9C6-C96068B359D5}"/>
              </a:ext>
            </a:extLst>
          </p:cNvPr>
          <p:cNvSpPr>
            <a:spLocks noGrp="1"/>
          </p:cNvSpPr>
          <p:nvPr>
            <p:ph idx="1"/>
          </p:nvPr>
        </p:nvSpPr>
        <p:spPr>
          <a:xfrm>
            <a:off x="2003463" y="1678282"/>
            <a:ext cx="8185072" cy="3210241"/>
          </a:xfrm>
        </p:spPr>
        <p:txBody>
          <a:bodyPr>
            <a:noAutofit/>
          </a:bodyPr>
          <a:lstStyle/>
          <a:p>
            <a:r>
              <a:rPr lang="en-US" sz="2200" dirty="0"/>
              <a:t>What if ongoing cravings and withdrawal even at 32 mg? </a:t>
            </a:r>
          </a:p>
          <a:p>
            <a:pPr lvl="1"/>
            <a:r>
              <a:rPr lang="en-US" sz="2200" dirty="0"/>
              <a:t>Going above 32 mg? No good studies, although based on data showing linear improvement in treatment retention</a:t>
            </a:r>
            <a:r>
              <a:rPr lang="en-US" sz="2200" baseline="30000" dirty="0"/>
              <a:t>, </a:t>
            </a:r>
            <a:r>
              <a:rPr lang="en-US" sz="2200" dirty="0"/>
              <a:t>some think that</a:t>
            </a:r>
            <a:r>
              <a:rPr lang="en-US" sz="2200" baseline="30000" dirty="0"/>
              <a:t> </a:t>
            </a:r>
            <a:r>
              <a:rPr lang="en-US" sz="2200" dirty="0"/>
              <a:t>higher doses may provide even more benefit</a:t>
            </a:r>
            <a:r>
              <a:rPr lang="en-US" sz="2200" baseline="30000" dirty="0"/>
              <a:t>20</a:t>
            </a:r>
            <a:endParaRPr lang="en-US" sz="2200" dirty="0"/>
          </a:p>
          <a:p>
            <a:pPr lvl="1"/>
            <a:r>
              <a:rPr lang="en-US" sz="2200" dirty="0"/>
              <a:t>Could try XR buprenorphine (Sublocade)</a:t>
            </a:r>
          </a:p>
          <a:p>
            <a:pPr lvl="1"/>
            <a:r>
              <a:rPr lang="en-US" sz="2200" dirty="0"/>
              <a:t>OR methadone</a:t>
            </a:r>
          </a:p>
        </p:txBody>
      </p:sp>
    </p:spTree>
    <p:extLst>
      <p:ext uri="{BB962C8B-B14F-4D97-AF65-F5344CB8AC3E}">
        <p14:creationId xmlns:p14="http://schemas.microsoft.com/office/powerpoint/2010/main" val="32432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0690-3EEA-5244-8501-14697BD3EAB0}"/>
              </a:ext>
            </a:extLst>
          </p:cNvPr>
          <p:cNvSpPr>
            <a:spLocks noGrp="1"/>
          </p:cNvSpPr>
          <p:nvPr>
            <p:ph type="title"/>
          </p:nvPr>
        </p:nvSpPr>
        <p:spPr>
          <a:xfrm>
            <a:off x="2231136" y="358721"/>
            <a:ext cx="7729728" cy="1188720"/>
          </a:xfrm>
        </p:spPr>
        <p:txBody>
          <a:bodyPr/>
          <a:lstStyle/>
          <a:p>
            <a:r>
              <a:rPr lang="en-US" dirty="0"/>
              <a:t>XR-Buprenorphine</a:t>
            </a:r>
          </a:p>
        </p:txBody>
      </p:sp>
      <p:sp>
        <p:nvSpPr>
          <p:cNvPr id="3" name="Content Placeholder 2">
            <a:extLst>
              <a:ext uri="{FF2B5EF4-FFF2-40B4-BE49-F238E27FC236}">
                <a16:creationId xmlns:a16="http://schemas.microsoft.com/office/drawing/2014/main" id="{7B8D885C-3FAA-5F46-9890-FEDBC897DC2B}"/>
              </a:ext>
            </a:extLst>
          </p:cNvPr>
          <p:cNvSpPr>
            <a:spLocks noGrp="1"/>
          </p:cNvSpPr>
          <p:nvPr>
            <p:ph idx="1"/>
          </p:nvPr>
        </p:nvSpPr>
        <p:spPr>
          <a:xfrm>
            <a:off x="963385" y="1944278"/>
            <a:ext cx="5715000" cy="4071548"/>
          </a:xfrm>
        </p:spPr>
        <p:txBody>
          <a:bodyPr>
            <a:normAutofit fontScale="92500" lnSpcReduction="10000"/>
          </a:bodyPr>
          <a:lstStyle/>
          <a:p>
            <a:r>
              <a:rPr lang="en-US" sz="2400" dirty="0"/>
              <a:t>Clinical trials have shown non-inferiority to SL buprenorphine and potentially some advantages</a:t>
            </a:r>
            <a:r>
              <a:rPr lang="en-US" sz="2400" baseline="30000" dirty="0"/>
              <a:t>22</a:t>
            </a:r>
          </a:p>
          <a:p>
            <a:r>
              <a:rPr lang="en-US" sz="2400" dirty="0"/>
              <a:t>Studies have compared serum levels </a:t>
            </a:r>
            <a:r>
              <a:rPr lang="en-US" sz="2400" dirty="0">
                <a:sym typeface="Wingdings" pitchFamily="2" charset="2"/>
              </a:rPr>
              <a:t> higher with XR buprenorphine compared to typical SL doses</a:t>
            </a:r>
            <a:endParaRPr lang="en-US" sz="2400" dirty="0"/>
          </a:p>
          <a:p>
            <a:r>
              <a:rPr lang="en-US" sz="2400" dirty="0"/>
              <a:t>Australia study had higher patient satisfaction, convenience and quality of life (although no significant different in outcomes)</a:t>
            </a:r>
            <a:r>
              <a:rPr lang="en-US" sz="2400" baseline="30000" dirty="0"/>
              <a:t>23</a:t>
            </a:r>
            <a:endParaRPr lang="en-US" sz="2400" dirty="0"/>
          </a:p>
          <a:p>
            <a:r>
              <a:rPr lang="en-US" sz="2400" dirty="0"/>
              <a:t>Evidence re: what patients benefit most is limited and still evolving</a:t>
            </a:r>
          </a:p>
          <a:p>
            <a:pPr lvl="1"/>
            <a:endParaRPr lang="en-US" sz="2000" dirty="0"/>
          </a:p>
          <a:p>
            <a:pPr lvl="1"/>
            <a:endParaRPr lang="en-US" sz="2000" dirty="0"/>
          </a:p>
          <a:p>
            <a:pPr marL="0" indent="0">
              <a:buNone/>
            </a:pPr>
            <a:endParaRPr lang="en-US" dirty="0"/>
          </a:p>
        </p:txBody>
      </p:sp>
      <p:sp>
        <p:nvSpPr>
          <p:cNvPr id="4" name="TextBox 3">
            <a:extLst>
              <a:ext uri="{FF2B5EF4-FFF2-40B4-BE49-F238E27FC236}">
                <a16:creationId xmlns:a16="http://schemas.microsoft.com/office/drawing/2014/main" id="{BDE38DDC-C835-DE6F-D78D-DFBDCC06C2EC}"/>
              </a:ext>
            </a:extLst>
          </p:cNvPr>
          <p:cNvSpPr txBox="1"/>
          <p:nvPr/>
        </p:nvSpPr>
        <p:spPr>
          <a:xfrm>
            <a:off x="0" y="6412664"/>
            <a:ext cx="2231136" cy="461665"/>
          </a:xfrm>
          <a:prstGeom prst="rect">
            <a:avLst/>
          </a:prstGeom>
          <a:noFill/>
        </p:spPr>
        <p:txBody>
          <a:bodyPr wrap="square" rtlCol="0">
            <a:spAutoFit/>
          </a:bodyPr>
          <a:lstStyle/>
          <a:p>
            <a:r>
              <a:rPr lang="en-US" sz="1200" dirty="0"/>
              <a:t>Lofwall et al. 2018</a:t>
            </a:r>
            <a:r>
              <a:rPr lang="en-US" sz="1200" baseline="30000" dirty="0"/>
              <a:t>22</a:t>
            </a:r>
            <a:endParaRPr lang="en-US" sz="1200" dirty="0"/>
          </a:p>
          <a:p>
            <a:r>
              <a:rPr lang="en-US" sz="1200" dirty="0"/>
              <a:t>Lintzeris et al. 2021</a:t>
            </a:r>
            <a:r>
              <a:rPr lang="en-US" sz="1200" baseline="30000" dirty="0"/>
              <a:t>23</a:t>
            </a:r>
            <a:r>
              <a:rPr lang="en-US" sz="1200" dirty="0"/>
              <a:t> </a:t>
            </a:r>
          </a:p>
        </p:txBody>
      </p:sp>
      <p:pic>
        <p:nvPicPr>
          <p:cNvPr id="6" name="Picture 5" descr="Text&#10;&#10;Description automatically generated">
            <a:extLst>
              <a:ext uri="{FF2B5EF4-FFF2-40B4-BE49-F238E27FC236}">
                <a16:creationId xmlns:a16="http://schemas.microsoft.com/office/drawing/2014/main" id="{F5F72ECF-98F0-7F41-666A-9A26C913568C}"/>
              </a:ext>
            </a:extLst>
          </p:cNvPr>
          <p:cNvPicPr>
            <a:picLocks noChangeAspect="1"/>
          </p:cNvPicPr>
          <p:nvPr/>
        </p:nvPicPr>
        <p:blipFill>
          <a:blip r:embed="rId3"/>
          <a:stretch>
            <a:fillRect/>
          </a:stretch>
        </p:blipFill>
        <p:spPr>
          <a:xfrm>
            <a:off x="7180036" y="2242457"/>
            <a:ext cx="4330700" cy="2895600"/>
          </a:xfrm>
          <a:prstGeom prst="rect">
            <a:avLst/>
          </a:prstGeom>
        </p:spPr>
      </p:pic>
      <p:sp>
        <p:nvSpPr>
          <p:cNvPr id="7" name="TextBox 6">
            <a:extLst>
              <a:ext uri="{FF2B5EF4-FFF2-40B4-BE49-F238E27FC236}">
                <a16:creationId xmlns:a16="http://schemas.microsoft.com/office/drawing/2014/main" id="{86AA6B8D-585C-4899-E6C9-1FC764F4F399}"/>
              </a:ext>
            </a:extLst>
          </p:cNvPr>
          <p:cNvSpPr txBox="1"/>
          <p:nvPr/>
        </p:nvSpPr>
        <p:spPr>
          <a:xfrm>
            <a:off x="7180036" y="5138057"/>
            <a:ext cx="4330700" cy="646331"/>
          </a:xfrm>
          <a:prstGeom prst="rect">
            <a:avLst/>
          </a:prstGeom>
          <a:noFill/>
        </p:spPr>
        <p:txBody>
          <a:bodyPr wrap="square" rtlCol="0">
            <a:spAutoFit/>
          </a:bodyPr>
          <a:lstStyle/>
          <a:p>
            <a:r>
              <a:rPr lang="en-US" sz="1200" dirty="0"/>
              <a:t>Source: American Addiction Foundation. </a:t>
            </a:r>
            <a:r>
              <a:rPr lang="en-US" sz="1200" dirty="0">
                <a:hlinkClick r:id="rId4"/>
              </a:rPr>
              <a:t>https://www.americanaddictionfoundation.com/getting-help/medication-assisted-treatment-mat/sublocade/</a:t>
            </a:r>
            <a:endParaRPr lang="en-US" sz="1200" dirty="0"/>
          </a:p>
        </p:txBody>
      </p:sp>
    </p:spTree>
    <p:extLst>
      <p:ext uri="{BB962C8B-B14F-4D97-AF65-F5344CB8AC3E}">
        <p14:creationId xmlns:p14="http://schemas.microsoft.com/office/powerpoint/2010/main" val="3610475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1AB3-5111-9E09-2DE3-C93FE1DA9B06}"/>
              </a:ext>
            </a:extLst>
          </p:cNvPr>
          <p:cNvSpPr>
            <a:spLocks noGrp="1"/>
          </p:cNvSpPr>
          <p:nvPr>
            <p:ph type="title"/>
          </p:nvPr>
        </p:nvSpPr>
        <p:spPr>
          <a:xfrm>
            <a:off x="2231136" y="230174"/>
            <a:ext cx="7729728" cy="1188720"/>
          </a:xfrm>
        </p:spPr>
        <p:txBody>
          <a:bodyPr/>
          <a:lstStyle/>
          <a:p>
            <a:r>
              <a:rPr lang="en-US" dirty="0"/>
              <a:t>XR-BUprenorphine</a:t>
            </a:r>
          </a:p>
        </p:txBody>
      </p:sp>
      <p:sp>
        <p:nvSpPr>
          <p:cNvPr id="3" name="Content Placeholder 2">
            <a:extLst>
              <a:ext uri="{FF2B5EF4-FFF2-40B4-BE49-F238E27FC236}">
                <a16:creationId xmlns:a16="http://schemas.microsoft.com/office/drawing/2014/main" id="{836E254E-8FF6-A90B-258D-0EA62D502391}"/>
              </a:ext>
            </a:extLst>
          </p:cNvPr>
          <p:cNvSpPr>
            <a:spLocks noGrp="1"/>
          </p:cNvSpPr>
          <p:nvPr>
            <p:ph idx="1"/>
          </p:nvPr>
        </p:nvSpPr>
        <p:spPr>
          <a:xfrm>
            <a:off x="2231136" y="1693890"/>
            <a:ext cx="7729728" cy="4046138"/>
          </a:xfrm>
        </p:spPr>
        <p:txBody>
          <a:bodyPr>
            <a:normAutofit/>
          </a:bodyPr>
          <a:lstStyle/>
          <a:p>
            <a:r>
              <a:rPr lang="en-US" sz="2200" dirty="0"/>
              <a:t>Current recommendation </a:t>
            </a:r>
            <a:r>
              <a:rPr lang="en-US" sz="2200" dirty="0">
                <a:sym typeface="Wingdings" pitchFamily="2" charset="2"/>
              </a:rPr>
              <a:t> </a:t>
            </a:r>
            <a:r>
              <a:rPr lang="en-US" sz="2200" dirty="0"/>
              <a:t>stabilized on SL buprenorphine first for 7 days</a:t>
            </a:r>
          </a:p>
          <a:p>
            <a:pPr marL="0" indent="0">
              <a:buNone/>
            </a:pPr>
            <a:endParaRPr lang="en-US" sz="2200" dirty="0"/>
          </a:p>
          <a:p>
            <a:r>
              <a:rPr lang="en-US" sz="2200" dirty="0"/>
              <a:t>Push towards starting earlier – rapid induction case series</a:t>
            </a:r>
            <a:r>
              <a:rPr lang="en-US" sz="2200" baseline="30000" dirty="0"/>
              <a:t>24</a:t>
            </a:r>
            <a:r>
              <a:rPr lang="en-US" sz="2200" dirty="0"/>
              <a:t> Patients using high potency synthetic opioids </a:t>
            </a:r>
          </a:p>
          <a:p>
            <a:pPr lvl="1"/>
            <a:r>
              <a:rPr lang="en-US" sz="2200" dirty="0"/>
              <a:t>Given injection once tolerated </a:t>
            </a:r>
            <a:r>
              <a:rPr lang="en-US" sz="2200" b="1" dirty="0"/>
              <a:t>at least 16 mg x 2 days</a:t>
            </a:r>
          </a:p>
          <a:p>
            <a:pPr marL="228600" lvl="1" indent="0">
              <a:buNone/>
            </a:pPr>
            <a:endParaRPr lang="en-US" sz="2000" dirty="0"/>
          </a:p>
        </p:txBody>
      </p:sp>
      <p:sp>
        <p:nvSpPr>
          <p:cNvPr id="4" name="TextBox 3">
            <a:extLst>
              <a:ext uri="{FF2B5EF4-FFF2-40B4-BE49-F238E27FC236}">
                <a16:creationId xmlns:a16="http://schemas.microsoft.com/office/drawing/2014/main" id="{9F64D3B6-55F2-CEE9-562D-214054DC98F8}"/>
              </a:ext>
            </a:extLst>
          </p:cNvPr>
          <p:cNvSpPr txBox="1"/>
          <p:nvPr/>
        </p:nvSpPr>
        <p:spPr>
          <a:xfrm>
            <a:off x="0" y="6581001"/>
            <a:ext cx="3429000" cy="276999"/>
          </a:xfrm>
          <a:prstGeom prst="rect">
            <a:avLst/>
          </a:prstGeom>
          <a:noFill/>
        </p:spPr>
        <p:txBody>
          <a:bodyPr wrap="square" rtlCol="0">
            <a:spAutoFit/>
          </a:bodyPr>
          <a:lstStyle/>
          <a:p>
            <a:r>
              <a:rPr lang="en-US" sz="1200" dirty="0"/>
              <a:t>Mariani et al. 2020</a:t>
            </a:r>
            <a:r>
              <a:rPr lang="en-US" sz="1200" baseline="30000" dirty="0"/>
              <a:t>24</a:t>
            </a:r>
            <a:endParaRPr lang="en-US" sz="1200" dirty="0"/>
          </a:p>
        </p:txBody>
      </p:sp>
    </p:spTree>
    <p:extLst>
      <p:ext uri="{BB962C8B-B14F-4D97-AF65-F5344CB8AC3E}">
        <p14:creationId xmlns:p14="http://schemas.microsoft.com/office/powerpoint/2010/main" val="2905898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DAE64921-158D-91AD-FCBA-75944C94BD4C}"/>
              </a:ext>
            </a:extLst>
          </p:cNvPr>
          <p:cNvPicPr>
            <a:picLocks noChangeAspect="1"/>
          </p:cNvPicPr>
          <p:nvPr/>
        </p:nvPicPr>
        <p:blipFill>
          <a:blip r:embed="rId3"/>
          <a:stretch>
            <a:fillRect/>
          </a:stretch>
        </p:blipFill>
        <p:spPr>
          <a:xfrm>
            <a:off x="0" y="123431"/>
            <a:ext cx="7772400" cy="6611138"/>
          </a:xfrm>
          <a:prstGeom prst="rect">
            <a:avLst/>
          </a:prstGeom>
        </p:spPr>
      </p:pic>
      <p:sp>
        <p:nvSpPr>
          <p:cNvPr id="5" name="TextBox 4">
            <a:extLst>
              <a:ext uri="{FF2B5EF4-FFF2-40B4-BE49-F238E27FC236}">
                <a16:creationId xmlns:a16="http://schemas.microsoft.com/office/drawing/2014/main" id="{0B20DD7E-BCD3-6C8E-1DAB-B4B22852454D}"/>
              </a:ext>
            </a:extLst>
          </p:cNvPr>
          <p:cNvSpPr txBox="1"/>
          <p:nvPr/>
        </p:nvSpPr>
        <p:spPr>
          <a:xfrm>
            <a:off x="7772400" y="1720840"/>
            <a:ext cx="4419600" cy="3077766"/>
          </a:xfrm>
          <a:prstGeom prst="rect">
            <a:avLst/>
          </a:prstGeom>
          <a:noFill/>
        </p:spPr>
        <p:txBody>
          <a:bodyPr wrap="square" rtlCol="0">
            <a:spAutoFit/>
          </a:bodyPr>
          <a:lstStyle/>
          <a:p>
            <a:pPr algn="ctr"/>
            <a:endParaRPr lang="en-US" sz="2200" dirty="0"/>
          </a:p>
          <a:p>
            <a:pPr marL="285750" indent="-285750">
              <a:buFont typeface="Arial" panose="020B0604020202020204" pitchFamily="34" charset="0"/>
              <a:buChar char="•"/>
            </a:pPr>
            <a:r>
              <a:rPr lang="en-US" sz="2200" dirty="0"/>
              <a:t>2 patients got injection on 2nd day of induction and 3 on the third day</a:t>
            </a:r>
          </a:p>
          <a:p>
            <a:endParaRPr lang="en-US" sz="2200" dirty="0"/>
          </a:p>
          <a:p>
            <a:pPr marL="285750" indent="-285750">
              <a:buFont typeface="Arial" panose="020B0604020202020204" pitchFamily="34" charset="0"/>
              <a:buChar char="•"/>
            </a:pPr>
            <a:r>
              <a:rPr lang="en-US" sz="2200" dirty="0"/>
              <a:t>Within 24 hours withdrawal sx were controlled</a:t>
            </a:r>
          </a:p>
          <a:p>
            <a:endParaRPr lang="en-US" sz="2200" dirty="0"/>
          </a:p>
          <a:p>
            <a:pPr marL="285750" indent="-285750">
              <a:buFont typeface="Arial" panose="020B0604020202020204" pitchFamily="34" charset="0"/>
              <a:buChar char="•"/>
            </a:pPr>
            <a:r>
              <a:rPr lang="en-US" sz="2200" dirty="0"/>
              <a:t>All five retained at least 1 month</a:t>
            </a:r>
          </a:p>
          <a:p>
            <a:endParaRPr lang="en-US" dirty="0"/>
          </a:p>
        </p:txBody>
      </p:sp>
      <p:sp>
        <p:nvSpPr>
          <p:cNvPr id="2" name="TextBox 1">
            <a:extLst>
              <a:ext uri="{FF2B5EF4-FFF2-40B4-BE49-F238E27FC236}">
                <a16:creationId xmlns:a16="http://schemas.microsoft.com/office/drawing/2014/main" id="{88D439DD-B13A-08E7-630B-D94B79F4E3F2}"/>
              </a:ext>
            </a:extLst>
          </p:cNvPr>
          <p:cNvSpPr txBox="1"/>
          <p:nvPr/>
        </p:nvSpPr>
        <p:spPr>
          <a:xfrm>
            <a:off x="10384971" y="6596069"/>
            <a:ext cx="1807029" cy="276999"/>
          </a:xfrm>
          <a:prstGeom prst="rect">
            <a:avLst/>
          </a:prstGeom>
          <a:noFill/>
        </p:spPr>
        <p:txBody>
          <a:bodyPr wrap="square" rtlCol="0">
            <a:spAutoFit/>
          </a:bodyPr>
          <a:lstStyle/>
          <a:p>
            <a:pPr algn="r"/>
            <a:r>
              <a:rPr lang="en-US" sz="1200" dirty="0"/>
              <a:t>Mariani et al. 2020</a:t>
            </a:r>
            <a:r>
              <a:rPr lang="en-US" sz="1200" baseline="30000" dirty="0"/>
              <a:t>24</a:t>
            </a:r>
            <a:r>
              <a:rPr lang="en-US" sz="1200" dirty="0"/>
              <a:t> </a:t>
            </a:r>
          </a:p>
        </p:txBody>
      </p:sp>
    </p:spTree>
    <p:extLst>
      <p:ext uri="{BB962C8B-B14F-4D97-AF65-F5344CB8AC3E}">
        <p14:creationId xmlns:p14="http://schemas.microsoft.com/office/powerpoint/2010/main" val="3432257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20690-3EEA-5244-8501-14697BD3EAB0}"/>
              </a:ext>
            </a:extLst>
          </p:cNvPr>
          <p:cNvSpPr>
            <a:spLocks noGrp="1"/>
          </p:cNvSpPr>
          <p:nvPr>
            <p:ph type="title"/>
          </p:nvPr>
        </p:nvSpPr>
        <p:spPr>
          <a:xfrm>
            <a:off x="2231136" y="467418"/>
            <a:ext cx="7729728" cy="1188720"/>
          </a:xfrm>
          <a:solidFill>
            <a:srgbClr val="FFFFFF"/>
          </a:solidFill>
        </p:spPr>
        <p:txBody>
          <a:bodyPr>
            <a:normAutofit/>
          </a:bodyPr>
          <a:lstStyle/>
          <a:p>
            <a:r>
              <a:rPr lang="en-US" dirty="0"/>
              <a:t>XR-Buprenorphine</a:t>
            </a:r>
          </a:p>
        </p:txBody>
      </p:sp>
      <p:sp>
        <p:nvSpPr>
          <p:cNvPr id="3" name="Content Placeholder 2">
            <a:extLst>
              <a:ext uri="{FF2B5EF4-FFF2-40B4-BE49-F238E27FC236}">
                <a16:creationId xmlns:a16="http://schemas.microsoft.com/office/drawing/2014/main" id="{7B8D885C-3FAA-5F46-9890-FEDBC897DC2B}"/>
              </a:ext>
            </a:extLst>
          </p:cNvPr>
          <p:cNvSpPr>
            <a:spLocks noGrp="1"/>
          </p:cNvSpPr>
          <p:nvPr>
            <p:ph idx="1"/>
          </p:nvPr>
        </p:nvSpPr>
        <p:spPr>
          <a:xfrm>
            <a:off x="1706244" y="1824112"/>
            <a:ext cx="8779512" cy="3617758"/>
          </a:xfrm>
        </p:spPr>
        <p:txBody>
          <a:bodyPr>
            <a:normAutofit lnSpcReduction="10000"/>
          </a:bodyPr>
          <a:lstStyle/>
          <a:p>
            <a:r>
              <a:rPr lang="en-US" sz="2200" u="sng" dirty="0">
                <a:solidFill>
                  <a:srgbClr val="404040"/>
                </a:solidFill>
              </a:rPr>
              <a:t>Need for SL supplementation</a:t>
            </a:r>
          </a:p>
          <a:p>
            <a:pPr lvl="1"/>
            <a:r>
              <a:rPr lang="en-US" sz="2200" dirty="0">
                <a:solidFill>
                  <a:srgbClr val="404040"/>
                </a:solidFill>
              </a:rPr>
              <a:t>Research still in progress</a:t>
            </a:r>
          </a:p>
          <a:p>
            <a:pPr lvl="1"/>
            <a:r>
              <a:rPr lang="en-US" sz="2200" dirty="0">
                <a:solidFill>
                  <a:srgbClr val="404040"/>
                </a:solidFill>
              </a:rPr>
              <a:t>Anecdotally, often needing additional SL for first weeks to months of treatment</a:t>
            </a:r>
          </a:p>
          <a:p>
            <a:pPr lvl="1"/>
            <a:r>
              <a:rPr lang="en-US" sz="2200" dirty="0">
                <a:solidFill>
                  <a:srgbClr val="404040"/>
                </a:solidFill>
              </a:rPr>
              <a:t>Study in low-barrier Boston bridge clinic – 55% needed supplementation for varying time periods</a:t>
            </a:r>
            <a:r>
              <a:rPr lang="en-US" sz="2200" baseline="30000" dirty="0">
                <a:solidFill>
                  <a:srgbClr val="404040"/>
                </a:solidFill>
              </a:rPr>
              <a:t>31</a:t>
            </a:r>
            <a:endParaRPr lang="en-US" sz="2200" dirty="0">
              <a:solidFill>
                <a:srgbClr val="404040"/>
              </a:solidFill>
            </a:endParaRPr>
          </a:p>
          <a:p>
            <a:pPr lvl="1"/>
            <a:r>
              <a:rPr lang="en-US" sz="2200" dirty="0">
                <a:solidFill>
                  <a:srgbClr val="404040"/>
                </a:solidFill>
              </a:rPr>
              <a:t>Patients not stabilized on SL buprenorphine may be more likely to require</a:t>
            </a:r>
          </a:p>
          <a:p>
            <a:pPr lvl="1"/>
            <a:r>
              <a:rPr lang="en-US" sz="2200" dirty="0">
                <a:solidFill>
                  <a:srgbClr val="404040"/>
                </a:solidFill>
              </a:rPr>
              <a:t>Can give prn, close follow up to see what needing</a:t>
            </a:r>
          </a:p>
          <a:p>
            <a:pPr marL="0" indent="0">
              <a:buNone/>
            </a:pPr>
            <a:endParaRPr lang="en-US" dirty="0">
              <a:solidFill>
                <a:srgbClr val="404040"/>
              </a:solidFill>
            </a:endParaRPr>
          </a:p>
        </p:txBody>
      </p:sp>
    </p:spTree>
    <p:extLst>
      <p:ext uri="{BB962C8B-B14F-4D97-AF65-F5344CB8AC3E}">
        <p14:creationId xmlns:p14="http://schemas.microsoft.com/office/powerpoint/2010/main" val="324753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0690-3EEA-5244-8501-14697BD3EAB0}"/>
              </a:ext>
            </a:extLst>
          </p:cNvPr>
          <p:cNvSpPr>
            <a:spLocks noGrp="1"/>
          </p:cNvSpPr>
          <p:nvPr>
            <p:ph type="title"/>
          </p:nvPr>
        </p:nvSpPr>
        <p:spPr>
          <a:xfrm>
            <a:off x="2231136" y="358721"/>
            <a:ext cx="7729728" cy="1188720"/>
          </a:xfrm>
        </p:spPr>
        <p:txBody>
          <a:bodyPr/>
          <a:lstStyle/>
          <a:p>
            <a:r>
              <a:rPr lang="en-US" dirty="0"/>
              <a:t>XR-Buprenorphine</a:t>
            </a:r>
          </a:p>
        </p:txBody>
      </p:sp>
      <p:sp>
        <p:nvSpPr>
          <p:cNvPr id="3" name="Content Placeholder 2">
            <a:extLst>
              <a:ext uri="{FF2B5EF4-FFF2-40B4-BE49-F238E27FC236}">
                <a16:creationId xmlns:a16="http://schemas.microsoft.com/office/drawing/2014/main" id="{7B8D885C-3FAA-5F46-9890-FEDBC897DC2B}"/>
              </a:ext>
            </a:extLst>
          </p:cNvPr>
          <p:cNvSpPr>
            <a:spLocks noGrp="1"/>
          </p:cNvSpPr>
          <p:nvPr>
            <p:ph idx="1"/>
          </p:nvPr>
        </p:nvSpPr>
        <p:spPr>
          <a:xfrm>
            <a:off x="2231136" y="1695427"/>
            <a:ext cx="7729728" cy="4071548"/>
          </a:xfrm>
        </p:spPr>
        <p:txBody>
          <a:bodyPr/>
          <a:lstStyle/>
          <a:p>
            <a:r>
              <a:rPr lang="en-US" sz="2200" dirty="0"/>
              <a:t>In Oregon need prior authorization</a:t>
            </a:r>
          </a:p>
          <a:p>
            <a:pPr lvl="1"/>
            <a:r>
              <a:rPr lang="en-US" sz="2200" dirty="0"/>
              <a:t>Overdose, hospitalization history</a:t>
            </a:r>
          </a:p>
          <a:p>
            <a:pPr lvl="1"/>
            <a:r>
              <a:rPr lang="en-US" sz="2200" dirty="0"/>
              <a:t>Difficulties with maintenance, evidence of re-inductions</a:t>
            </a:r>
          </a:p>
          <a:p>
            <a:pPr lvl="1"/>
            <a:r>
              <a:rPr lang="en-US" sz="2200" dirty="0"/>
              <a:t>Unable to tolerate SL</a:t>
            </a:r>
          </a:p>
          <a:p>
            <a:pPr lvl="1"/>
            <a:r>
              <a:rPr lang="en-US" sz="2200" dirty="0"/>
              <a:t>Document as much detail as possible (i.e. with dates) </a:t>
            </a:r>
          </a:p>
          <a:p>
            <a:pPr marL="228600" lvl="1" indent="0">
              <a:buNone/>
            </a:pPr>
            <a:endParaRPr lang="en-US" sz="2000" dirty="0"/>
          </a:p>
          <a:p>
            <a:pPr lvl="1"/>
            <a:endParaRPr lang="en-US" sz="2000" dirty="0"/>
          </a:p>
          <a:p>
            <a:pPr marL="0" indent="0">
              <a:buNone/>
            </a:pPr>
            <a:endParaRPr lang="en-US" dirty="0"/>
          </a:p>
        </p:txBody>
      </p:sp>
      <p:pic>
        <p:nvPicPr>
          <p:cNvPr id="5" name="Picture 4" descr="Text, whiteboard&#10;&#10;Description automatically generated">
            <a:extLst>
              <a:ext uri="{FF2B5EF4-FFF2-40B4-BE49-F238E27FC236}">
                <a16:creationId xmlns:a16="http://schemas.microsoft.com/office/drawing/2014/main" id="{1F298640-FA3B-9967-36CE-F255D311C147}"/>
              </a:ext>
            </a:extLst>
          </p:cNvPr>
          <p:cNvPicPr>
            <a:picLocks noChangeAspect="1"/>
          </p:cNvPicPr>
          <p:nvPr/>
        </p:nvPicPr>
        <p:blipFill>
          <a:blip r:embed="rId3"/>
          <a:stretch>
            <a:fillRect/>
          </a:stretch>
        </p:blipFill>
        <p:spPr>
          <a:xfrm>
            <a:off x="4851400" y="4014131"/>
            <a:ext cx="2489200" cy="2590800"/>
          </a:xfrm>
          <a:prstGeom prst="rect">
            <a:avLst/>
          </a:prstGeom>
        </p:spPr>
      </p:pic>
      <p:sp>
        <p:nvSpPr>
          <p:cNvPr id="6" name="TextBox 5">
            <a:extLst>
              <a:ext uri="{FF2B5EF4-FFF2-40B4-BE49-F238E27FC236}">
                <a16:creationId xmlns:a16="http://schemas.microsoft.com/office/drawing/2014/main" id="{10971D35-F350-9C82-2AC9-86C00D57EBAE}"/>
              </a:ext>
            </a:extLst>
          </p:cNvPr>
          <p:cNvSpPr txBox="1"/>
          <p:nvPr/>
        </p:nvSpPr>
        <p:spPr>
          <a:xfrm>
            <a:off x="0" y="6611779"/>
            <a:ext cx="5353957" cy="246221"/>
          </a:xfrm>
          <a:prstGeom prst="rect">
            <a:avLst/>
          </a:prstGeom>
          <a:noFill/>
        </p:spPr>
        <p:txBody>
          <a:bodyPr wrap="square" rtlCol="0">
            <a:spAutoFit/>
          </a:bodyPr>
          <a:lstStyle/>
          <a:p>
            <a:r>
              <a:rPr lang="en-US" sz="1000" dirty="0"/>
              <a:t>Photo credit: </a:t>
            </a:r>
            <a:r>
              <a:rPr lang="en-US" sz="1000" dirty="0">
                <a:hlinkClick r:id="rId4"/>
              </a:rPr>
              <a:t>https://www.psychiatryatlanta.com/medication/prior-authorization/</a:t>
            </a:r>
            <a:endParaRPr lang="en-US" sz="1000" dirty="0"/>
          </a:p>
        </p:txBody>
      </p:sp>
    </p:spTree>
    <p:extLst>
      <p:ext uri="{BB962C8B-B14F-4D97-AF65-F5344CB8AC3E}">
        <p14:creationId xmlns:p14="http://schemas.microsoft.com/office/powerpoint/2010/main" val="1472330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F300-6701-4BE7-4CB1-6BA69885531D}"/>
              </a:ext>
            </a:extLst>
          </p:cNvPr>
          <p:cNvSpPr>
            <a:spLocks noGrp="1"/>
          </p:cNvSpPr>
          <p:nvPr>
            <p:ph type="ctrTitle"/>
          </p:nvPr>
        </p:nvSpPr>
        <p:spPr/>
        <p:txBody>
          <a:bodyPr/>
          <a:lstStyle/>
          <a:p>
            <a:r>
              <a:rPr lang="en-US" dirty="0"/>
              <a:t>methadone</a:t>
            </a:r>
          </a:p>
        </p:txBody>
      </p:sp>
    </p:spTree>
    <p:extLst>
      <p:ext uri="{BB962C8B-B14F-4D97-AF65-F5344CB8AC3E}">
        <p14:creationId xmlns:p14="http://schemas.microsoft.com/office/powerpoint/2010/main" val="693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5456-9A1D-3F49-8439-1540F1949ADC}"/>
              </a:ext>
            </a:extLst>
          </p:cNvPr>
          <p:cNvSpPr>
            <a:spLocks noGrp="1"/>
          </p:cNvSpPr>
          <p:nvPr>
            <p:ph type="title"/>
          </p:nvPr>
        </p:nvSpPr>
        <p:spPr>
          <a:xfrm>
            <a:off x="1945386" y="364617"/>
            <a:ext cx="7729728" cy="1188720"/>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4373FDF8-3C76-1A49-9EA7-8E5F72B399F4}"/>
              </a:ext>
            </a:extLst>
          </p:cNvPr>
          <p:cNvSpPr>
            <a:spLocks noGrp="1"/>
          </p:cNvSpPr>
          <p:nvPr>
            <p:ph idx="1"/>
          </p:nvPr>
        </p:nvSpPr>
        <p:spPr>
          <a:xfrm>
            <a:off x="723901" y="2036990"/>
            <a:ext cx="5086349" cy="3470089"/>
          </a:xfrm>
        </p:spPr>
        <p:txBody>
          <a:bodyPr>
            <a:normAutofit/>
          </a:bodyPr>
          <a:lstStyle/>
          <a:p>
            <a:r>
              <a:rPr lang="en-US" sz="2200" dirty="0"/>
              <a:t>In 2020 - </a:t>
            </a:r>
            <a:r>
              <a:rPr lang="en-US" sz="2200" b="1" dirty="0"/>
              <a:t>82% of all opioid-involved deaths involved synthetic opioids</a:t>
            </a:r>
            <a:r>
              <a:rPr lang="en-US" sz="2200" dirty="0"/>
              <a:t>, and death rates from synthetic opioids increased by over 56% nationally from 2019 to 2020</a:t>
            </a:r>
            <a:r>
              <a:rPr lang="en-US" sz="2200" baseline="30000" dirty="0"/>
              <a:t>1</a:t>
            </a:r>
            <a:endParaRPr lang="en-US" sz="2200" dirty="0"/>
          </a:p>
          <a:p>
            <a:r>
              <a:rPr lang="en-US" sz="2200" dirty="0"/>
              <a:t>In Oregon – </a:t>
            </a:r>
            <a:r>
              <a:rPr lang="en-US" sz="2200" b="1" dirty="0"/>
              <a:t>increased by 160.9% </a:t>
            </a:r>
            <a:r>
              <a:rPr lang="en-US" sz="2200" dirty="0"/>
              <a:t>from 2019 to 2020</a:t>
            </a:r>
            <a:r>
              <a:rPr lang="en-US" sz="2200" baseline="30000" dirty="0"/>
              <a:t>1</a:t>
            </a:r>
            <a:endParaRPr lang="en-US" sz="2200" dirty="0"/>
          </a:p>
          <a:p>
            <a:pPr marL="0" indent="0">
              <a:buNone/>
            </a:pPr>
            <a:endParaRPr lang="en-US" dirty="0"/>
          </a:p>
        </p:txBody>
      </p:sp>
      <p:pic>
        <p:nvPicPr>
          <p:cNvPr id="4" name="Picture 3">
            <a:extLst>
              <a:ext uri="{FF2B5EF4-FFF2-40B4-BE49-F238E27FC236}">
                <a16:creationId xmlns:a16="http://schemas.microsoft.com/office/drawing/2014/main" id="{7EACE8FE-8A8D-984C-B97B-F594220E509F}"/>
              </a:ext>
            </a:extLst>
          </p:cNvPr>
          <p:cNvPicPr>
            <a:picLocks noChangeAspect="1"/>
          </p:cNvPicPr>
          <p:nvPr/>
        </p:nvPicPr>
        <p:blipFill rotWithShape="1">
          <a:blip r:embed="rId3"/>
          <a:srcRect r="5" b="382"/>
          <a:stretch/>
        </p:blipFill>
        <p:spPr>
          <a:xfrm>
            <a:off x="6096000" y="1881436"/>
            <a:ext cx="5560822" cy="4611947"/>
          </a:xfrm>
          <a:prstGeom prst="rect">
            <a:avLst/>
          </a:prstGeom>
          <a:ln w="31750" cap="sq">
            <a:solidFill>
              <a:srgbClr val="FFFFFF"/>
            </a:solidFill>
            <a:miter lim="800000"/>
          </a:ln>
        </p:spPr>
      </p:pic>
      <p:sp>
        <p:nvSpPr>
          <p:cNvPr id="5" name="TextBox 4">
            <a:extLst>
              <a:ext uri="{FF2B5EF4-FFF2-40B4-BE49-F238E27FC236}">
                <a16:creationId xmlns:a16="http://schemas.microsoft.com/office/drawing/2014/main" id="{FEE3389B-E2A0-D74D-A305-FEC4B4389691}"/>
              </a:ext>
            </a:extLst>
          </p:cNvPr>
          <p:cNvSpPr txBox="1"/>
          <p:nvPr/>
        </p:nvSpPr>
        <p:spPr>
          <a:xfrm>
            <a:off x="0" y="6396335"/>
            <a:ext cx="1700213" cy="461665"/>
          </a:xfrm>
          <a:prstGeom prst="rect">
            <a:avLst/>
          </a:prstGeom>
          <a:noFill/>
        </p:spPr>
        <p:txBody>
          <a:bodyPr wrap="square" rtlCol="0">
            <a:spAutoFit/>
          </a:bodyPr>
          <a:lstStyle/>
          <a:p>
            <a:r>
              <a:rPr lang="en-US" sz="1200" baseline="30000" dirty="0"/>
              <a:t>1</a:t>
            </a:r>
            <a:r>
              <a:rPr lang="en-US" sz="1200" dirty="0"/>
              <a:t>CDC/NCHS 2021</a:t>
            </a:r>
          </a:p>
          <a:p>
            <a:r>
              <a:rPr lang="en-US" sz="1200" baseline="30000" dirty="0"/>
              <a:t>2</a:t>
            </a:r>
            <a:r>
              <a:rPr lang="en-US" sz="1200" dirty="0"/>
              <a:t>Volkow 2021</a:t>
            </a:r>
          </a:p>
        </p:txBody>
      </p:sp>
    </p:spTree>
    <p:extLst>
      <p:ext uri="{BB962C8B-B14F-4D97-AF65-F5344CB8AC3E}">
        <p14:creationId xmlns:p14="http://schemas.microsoft.com/office/powerpoint/2010/main" val="928916926"/>
      </p:ext>
    </p:extLst>
  </p:cSld>
  <p:clrMapOvr>
    <a:masterClrMapping/>
  </p:clrMapOvr>
  <mc:AlternateContent xmlns:mc="http://schemas.openxmlformats.org/markup-compatibility/2006" xmlns:p14="http://schemas.microsoft.com/office/powerpoint/2010/main">
    <mc:Choice Requires="p14">
      <p:transition spd="slow" p14:dur="2000" advTm="43503"/>
    </mc:Choice>
    <mc:Fallback xmlns="">
      <p:transition spd="slow" advTm="4350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1DB0-3395-DD43-AF75-EEE19E96D806}"/>
              </a:ext>
            </a:extLst>
          </p:cNvPr>
          <p:cNvSpPr>
            <a:spLocks noGrp="1"/>
          </p:cNvSpPr>
          <p:nvPr>
            <p:ph type="title"/>
          </p:nvPr>
        </p:nvSpPr>
        <p:spPr>
          <a:xfrm>
            <a:off x="2231136" y="397133"/>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BEA1027A-6673-CF4A-BE33-CD9C3F27D583}"/>
              </a:ext>
            </a:extLst>
          </p:cNvPr>
          <p:cNvSpPr>
            <a:spLocks noGrp="1"/>
          </p:cNvSpPr>
          <p:nvPr>
            <p:ph idx="1"/>
          </p:nvPr>
        </p:nvSpPr>
        <p:spPr>
          <a:xfrm>
            <a:off x="2231135" y="1812550"/>
            <a:ext cx="7729729" cy="4168830"/>
          </a:xfrm>
        </p:spPr>
        <p:txBody>
          <a:bodyPr>
            <a:normAutofit/>
          </a:bodyPr>
          <a:lstStyle/>
          <a:p>
            <a:r>
              <a:rPr lang="en-US" sz="2200" dirty="0"/>
              <a:t>Often used if unable to tolerate buprenorphine induction or withdrawal symptoms or not meeting treatment goals on buprenorphine</a:t>
            </a:r>
          </a:p>
          <a:p>
            <a:r>
              <a:rPr lang="en-US" sz="2200" dirty="0">
                <a:effectLst/>
                <a:ea typeface="Calibri" panose="020F0502020204030204" pitchFamily="34" charset="0"/>
                <a:cs typeface="Times New Roman" panose="02020603050405020304" pitchFamily="18" charset="0"/>
              </a:rPr>
              <a:t>Or patient preference</a:t>
            </a:r>
            <a:endParaRPr lang="en-US" sz="2200" dirty="0">
              <a:ea typeface="Calibri" panose="020F0502020204030204" pitchFamily="34" charset="0"/>
              <a:cs typeface="Times New Roman" panose="02020603050405020304" pitchFamily="18" charset="0"/>
            </a:endParaRPr>
          </a:p>
          <a:p>
            <a:r>
              <a:rPr lang="en-US" sz="2200" dirty="0">
                <a:effectLst/>
                <a:ea typeface="Calibri" panose="020F0502020204030204" pitchFamily="34" charset="0"/>
                <a:cs typeface="Times New Roman" panose="02020603050405020304" pitchFamily="18" charset="0"/>
              </a:rPr>
              <a:t>Concerns re: safety and risk profile, as well as concerns regarding availability </a:t>
            </a:r>
            <a:r>
              <a:rPr lang="en-US" sz="2200" dirty="0">
                <a:effectLst/>
                <a:ea typeface="Calibri" panose="020F0502020204030204" pitchFamily="34" charset="0"/>
                <a:cs typeface="Times New Roman" panose="02020603050405020304" pitchFamily="18" charset="0"/>
                <a:sym typeface="Wingdings" pitchFamily="2" charset="2"/>
              </a:rPr>
              <a:t></a:t>
            </a:r>
            <a:r>
              <a:rPr lang="en-US" sz="2200" dirty="0">
                <a:effectLst/>
                <a:ea typeface="Calibri" panose="020F0502020204030204" pitchFamily="34" charset="0"/>
                <a:cs typeface="Times New Roman" panose="02020603050405020304" pitchFamily="18" charset="0"/>
              </a:rPr>
              <a:t> often leads to methadone being more of a second line recommendation for providers</a:t>
            </a:r>
            <a:endParaRPr lang="en-US" sz="2200" dirty="0">
              <a:ea typeface="Calibri" panose="020F0502020204030204" pitchFamily="34" charset="0"/>
              <a:cs typeface="Times New Roman" panose="02020603050405020304" pitchFamily="18" charset="0"/>
            </a:endParaRPr>
          </a:p>
          <a:p>
            <a:r>
              <a:rPr lang="en-US" sz="2200" dirty="0">
                <a:effectLst/>
                <a:ea typeface="Calibri" panose="020F0502020204030204" pitchFamily="34" charset="0"/>
                <a:cs typeface="Times New Roman" panose="02020603050405020304" pitchFamily="18" charset="0"/>
              </a:rPr>
              <a:t>However, numerous studies have shown that methadone has better retention than buprenorphine</a:t>
            </a:r>
          </a:p>
          <a:p>
            <a:endParaRPr lang="en-US" sz="2400" dirty="0"/>
          </a:p>
          <a:p>
            <a:pPr marL="0" indent="0">
              <a:buNone/>
            </a:pPr>
            <a:endParaRPr lang="en-US" sz="2400" dirty="0"/>
          </a:p>
          <a:p>
            <a:pPr marL="0" indent="0">
              <a:buNone/>
            </a:pPr>
            <a:endParaRPr lang="en-US" sz="2400" dirty="0"/>
          </a:p>
          <a:p>
            <a:endParaRPr lang="en-US" sz="2200" dirty="0"/>
          </a:p>
          <a:p>
            <a:endParaRPr lang="en-US" sz="2200" dirty="0"/>
          </a:p>
          <a:p>
            <a:endParaRPr lang="en-US" sz="2200" dirty="0"/>
          </a:p>
          <a:p>
            <a:endParaRPr lang="en-US" sz="2200" dirty="0"/>
          </a:p>
          <a:p>
            <a:endParaRPr lang="en-US" sz="2200" dirty="0"/>
          </a:p>
        </p:txBody>
      </p:sp>
      <p:sp>
        <p:nvSpPr>
          <p:cNvPr id="4" name="TextBox 3">
            <a:extLst>
              <a:ext uri="{FF2B5EF4-FFF2-40B4-BE49-F238E27FC236}">
                <a16:creationId xmlns:a16="http://schemas.microsoft.com/office/drawing/2014/main" id="{3977DBCF-7BD9-9749-A792-5ECED7897E73}"/>
              </a:ext>
            </a:extLst>
          </p:cNvPr>
          <p:cNvSpPr txBox="1"/>
          <p:nvPr/>
        </p:nvSpPr>
        <p:spPr>
          <a:xfrm>
            <a:off x="-48239" y="6581001"/>
            <a:ext cx="2279374" cy="276999"/>
          </a:xfrm>
          <a:prstGeom prst="rect">
            <a:avLst/>
          </a:prstGeom>
          <a:noFill/>
        </p:spPr>
        <p:txBody>
          <a:bodyPr wrap="square" rtlCol="0">
            <a:spAutoFit/>
          </a:bodyPr>
          <a:lstStyle/>
          <a:p>
            <a:r>
              <a:rPr lang="en-US" sz="1200" dirty="0"/>
              <a:t>Hemmons et al. 2019</a:t>
            </a:r>
            <a:r>
              <a:rPr lang="en-US" sz="1200" baseline="30000" dirty="0"/>
              <a:t>25</a:t>
            </a:r>
            <a:endParaRPr lang="en-US" sz="1200" dirty="0"/>
          </a:p>
        </p:txBody>
      </p:sp>
    </p:spTree>
    <p:extLst>
      <p:ext uri="{BB962C8B-B14F-4D97-AF65-F5344CB8AC3E}">
        <p14:creationId xmlns:p14="http://schemas.microsoft.com/office/powerpoint/2010/main" val="1424761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F1440D-1693-C663-8DAF-7EAC526715EF}"/>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a:t>methadone</a:t>
            </a:r>
            <a:endParaRPr lang="en-US" dirty="0"/>
          </a:p>
        </p:txBody>
      </p:sp>
      <p:sp>
        <p:nvSpPr>
          <p:cNvPr id="17" name="Rectangle 1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diagram&#10;&#10;Description automatically generated">
            <a:extLst>
              <a:ext uri="{FF2B5EF4-FFF2-40B4-BE49-F238E27FC236}">
                <a16:creationId xmlns:a16="http://schemas.microsoft.com/office/drawing/2014/main" id="{0BFB33F8-CA9B-6688-220D-4B0D6CF9C923}"/>
              </a:ext>
            </a:extLst>
          </p:cNvPr>
          <p:cNvPicPr>
            <a:picLocks noChangeAspect="1"/>
          </p:cNvPicPr>
          <p:nvPr/>
        </p:nvPicPr>
        <p:blipFill>
          <a:blip r:embed="rId3"/>
          <a:stretch>
            <a:fillRect/>
          </a:stretch>
        </p:blipFill>
        <p:spPr>
          <a:xfrm>
            <a:off x="5823171" y="1122807"/>
            <a:ext cx="4559873" cy="4297680"/>
          </a:xfrm>
          <a:prstGeom prst="rect">
            <a:avLst/>
          </a:prstGeom>
        </p:spPr>
      </p:pic>
      <p:sp>
        <p:nvSpPr>
          <p:cNvPr id="7" name="TextBox 6">
            <a:extLst>
              <a:ext uri="{FF2B5EF4-FFF2-40B4-BE49-F238E27FC236}">
                <a16:creationId xmlns:a16="http://schemas.microsoft.com/office/drawing/2014/main" id="{AD443496-79BE-815B-26C5-05631E21AE7A}"/>
              </a:ext>
            </a:extLst>
          </p:cNvPr>
          <p:cNvSpPr txBox="1"/>
          <p:nvPr/>
        </p:nvSpPr>
        <p:spPr>
          <a:xfrm>
            <a:off x="0" y="6581001"/>
            <a:ext cx="1762539" cy="276999"/>
          </a:xfrm>
          <a:prstGeom prst="rect">
            <a:avLst/>
          </a:prstGeom>
          <a:noFill/>
        </p:spPr>
        <p:txBody>
          <a:bodyPr wrap="square" rtlCol="0">
            <a:spAutoFit/>
          </a:bodyPr>
          <a:lstStyle/>
          <a:p>
            <a:pPr>
              <a:spcAft>
                <a:spcPts val="600"/>
              </a:spcAft>
            </a:pPr>
            <a:r>
              <a:rPr lang="en-US" sz="1200" dirty="0">
                <a:solidFill>
                  <a:schemeClr val="bg1"/>
                </a:solidFill>
              </a:rPr>
              <a:t>Hser et al. 2014</a:t>
            </a:r>
            <a:r>
              <a:rPr lang="en-US" sz="1200" baseline="30000" dirty="0">
                <a:solidFill>
                  <a:schemeClr val="bg1"/>
                </a:solidFill>
              </a:rPr>
              <a:t>20</a:t>
            </a:r>
            <a:endParaRPr lang="en-US" sz="1200" dirty="0">
              <a:solidFill>
                <a:schemeClr val="bg1"/>
              </a:solidFill>
            </a:endParaRPr>
          </a:p>
        </p:txBody>
      </p:sp>
    </p:spTree>
    <p:extLst>
      <p:ext uri="{BB962C8B-B14F-4D97-AF65-F5344CB8AC3E}">
        <p14:creationId xmlns:p14="http://schemas.microsoft.com/office/powerpoint/2010/main" val="3196424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1DB0-3395-DD43-AF75-EEE19E96D806}"/>
              </a:ext>
            </a:extLst>
          </p:cNvPr>
          <p:cNvSpPr>
            <a:spLocks noGrp="1"/>
          </p:cNvSpPr>
          <p:nvPr>
            <p:ph type="title"/>
          </p:nvPr>
        </p:nvSpPr>
        <p:spPr>
          <a:xfrm>
            <a:off x="2231136" y="397133"/>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BEA1027A-6673-CF4A-BE33-CD9C3F27D583}"/>
              </a:ext>
            </a:extLst>
          </p:cNvPr>
          <p:cNvSpPr>
            <a:spLocks noGrp="1"/>
          </p:cNvSpPr>
          <p:nvPr>
            <p:ph idx="1"/>
          </p:nvPr>
        </p:nvSpPr>
        <p:spPr>
          <a:xfrm>
            <a:off x="2231135" y="1812550"/>
            <a:ext cx="7729729" cy="4168830"/>
          </a:xfrm>
        </p:spPr>
        <p:txBody>
          <a:bodyPr>
            <a:normAutofit/>
          </a:bodyPr>
          <a:lstStyle/>
          <a:p>
            <a:r>
              <a:rPr lang="en-US" sz="2400" dirty="0"/>
              <a:t>Current protocols re: methadone initiation based on expert consensus and data mostly prior to fentanyl</a:t>
            </a:r>
          </a:p>
          <a:p>
            <a:endParaRPr lang="en-US" sz="2400" dirty="0"/>
          </a:p>
          <a:p>
            <a:r>
              <a:rPr lang="en-US" sz="2400" dirty="0"/>
              <a:t>Start low, and increase slowly</a:t>
            </a:r>
          </a:p>
          <a:p>
            <a:pPr lvl="1"/>
            <a:r>
              <a:rPr lang="en-US" sz="2200" dirty="0"/>
              <a:t>Usually no more than 30 mg daily, increasing by 5-10 mg every 3-5 days</a:t>
            </a:r>
          </a:p>
          <a:p>
            <a:endParaRPr lang="en-US" sz="2400" dirty="0"/>
          </a:p>
          <a:p>
            <a:r>
              <a:rPr lang="en-US" sz="2400" dirty="0"/>
              <a:t>Unfortunately, often leads to period of subtherapeutic dosing during initiation </a:t>
            </a:r>
            <a:r>
              <a:rPr lang="en-US" sz="2400" u="sng" dirty="0"/>
              <a:t>(can be months)</a:t>
            </a:r>
          </a:p>
          <a:p>
            <a:pPr marL="0" indent="0">
              <a:buNone/>
            </a:pPr>
            <a:endParaRPr lang="en-US" sz="2400" dirty="0"/>
          </a:p>
          <a:p>
            <a:pPr marL="0" indent="0">
              <a:buNone/>
            </a:pPr>
            <a:endParaRPr lang="en-US" sz="2400" dirty="0"/>
          </a:p>
          <a:p>
            <a:endParaRPr lang="en-US" sz="2200" dirty="0"/>
          </a:p>
          <a:p>
            <a:endParaRPr lang="en-US" sz="2200" dirty="0"/>
          </a:p>
          <a:p>
            <a:endParaRPr lang="en-US" sz="2200" dirty="0"/>
          </a:p>
          <a:p>
            <a:endParaRPr lang="en-US" sz="2200" dirty="0"/>
          </a:p>
          <a:p>
            <a:endParaRPr lang="en-US" sz="2200" dirty="0"/>
          </a:p>
        </p:txBody>
      </p:sp>
      <p:sp>
        <p:nvSpPr>
          <p:cNvPr id="4" name="TextBox 3">
            <a:extLst>
              <a:ext uri="{FF2B5EF4-FFF2-40B4-BE49-F238E27FC236}">
                <a16:creationId xmlns:a16="http://schemas.microsoft.com/office/drawing/2014/main" id="{3977DBCF-7BD9-9749-A792-5ECED7897E73}"/>
              </a:ext>
            </a:extLst>
          </p:cNvPr>
          <p:cNvSpPr txBox="1"/>
          <p:nvPr/>
        </p:nvSpPr>
        <p:spPr>
          <a:xfrm>
            <a:off x="-48239" y="6581001"/>
            <a:ext cx="2279374" cy="276999"/>
          </a:xfrm>
          <a:prstGeom prst="rect">
            <a:avLst/>
          </a:prstGeom>
          <a:noFill/>
        </p:spPr>
        <p:txBody>
          <a:bodyPr wrap="square" rtlCol="0">
            <a:spAutoFit/>
          </a:bodyPr>
          <a:lstStyle/>
          <a:p>
            <a:r>
              <a:rPr lang="en-US" sz="1200" dirty="0"/>
              <a:t>Hemmons et al. 2019</a:t>
            </a:r>
            <a:r>
              <a:rPr lang="en-US" sz="1200" baseline="30000" dirty="0"/>
              <a:t>25</a:t>
            </a:r>
            <a:endParaRPr lang="en-US" sz="1200" dirty="0"/>
          </a:p>
        </p:txBody>
      </p:sp>
    </p:spTree>
    <p:extLst>
      <p:ext uri="{BB962C8B-B14F-4D97-AF65-F5344CB8AC3E}">
        <p14:creationId xmlns:p14="http://schemas.microsoft.com/office/powerpoint/2010/main" val="2511603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1DB0-3395-DD43-AF75-EEE19E96D806}"/>
              </a:ext>
            </a:extLst>
          </p:cNvPr>
          <p:cNvSpPr>
            <a:spLocks noGrp="1"/>
          </p:cNvSpPr>
          <p:nvPr>
            <p:ph type="title"/>
          </p:nvPr>
        </p:nvSpPr>
        <p:spPr>
          <a:xfrm>
            <a:off x="2231136" y="397133"/>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BEA1027A-6673-CF4A-BE33-CD9C3F27D583}"/>
              </a:ext>
            </a:extLst>
          </p:cNvPr>
          <p:cNvSpPr>
            <a:spLocks noGrp="1"/>
          </p:cNvSpPr>
          <p:nvPr>
            <p:ph idx="1"/>
          </p:nvPr>
        </p:nvSpPr>
        <p:spPr>
          <a:xfrm>
            <a:off x="1763222" y="1962877"/>
            <a:ext cx="3864865" cy="3051463"/>
          </a:xfrm>
        </p:spPr>
        <p:txBody>
          <a:bodyPr>
            <a:normAutofit lnSpcReduction="10000"/>
          </a:bodyPr>
          <a:lstStyle/>
          <a:p>
            <a:r>
              <a:rPr lang="en-US" sz="2200" dirty="0"/>
              <a:t>Risk of overdose higher until achieve dose stabilization</a:t>
            </a:r>
          </a:p>
          <a:p>
            <a:pPr marL="0" indent="0">
              <a:buNone/>
            </a:pPr>
            <a:endParaRPr lang="en-US" sz="2200" dirty="0"/>
          </a:p>
          <a:p>
            <a:r>
              <a:rPr lang="en-US" sz="2200" dirty="0"/>
              <a:t>Overdose highest in the 4 weeks after discontinuing methadone</a:t>
            </a:r>
          </a:p>
          <a:p>
            <a:pPr marL="0" indent="0">
              <a:buNone/>
            </a:pPr>
            <a:r>
              <a:rPr lang="en-US" sz="2200" dirty="0"/>
              <a:t> </a:t>
            </a:r>
          </a:p>
          <a:p>
            <a:r>
              <a:rPr lang="en-US" sz="2200" dirty="0"/>
              <a:t>How can we improve?</a:t>
            </a:r>
          </a:p>
        </p:txBody>
      </p:sp>
      <p:sp>
        <p:nvSpPr>
          <p:cNvPr id="4" name="TextBox 3">
            <a:extLst>
              <a:ext uri="{FF2B5EF4-FFF2-40B4-BE49-F238E27FC236}">
                <a16:creationId xmlns:a16="http://schemas.microsoft.com/office/drawing/2014/main" id="{3977DBCF-7BD9-9749-A792-5ECED7897E73}"/>
              </a:ext>
            </a:extLst>
          </p:cNvPr>
          <p:cNvSpPr txBox="1"/>
          <p:nvPr/>
        </p:nvSpPr>
        <p:spPr>
          <a:xfrm>
            <a:off x="-48239" y="6396335"/>
            <a:ext cx="2279374" cy="461665"/>
          </a:xfrm>
          <a:prstGeom prst="rect">
            <a:avLst/>
          </a:prstGeom>
          <a:noFill/>
        </p:spPr>
        <p:txBody>
          <a:bodyPr wrap="square" rtlCol="0">
            <a:spAutoFit/>
          </a:bodyPr>
          <a:lstStyle/>
          <a:p>
            <a:r>
              <a:rPr lang="en-US" sz="1200" dirty="0"/>
              <a:t>Modesto-Lowe et al. 2010</a:t>
            </a:r>
            <a:r>
              <a:rPr lang="en-US" sz="1200" baseline="30000" dirty="0"/>
              <a:t>26</a:t>
            </a:r>
            <a:endParaRPr lang="en-US" sz="1200" dirty="0"/>
          </a:p>
          <a:p>
            <a:r>
              <a:rPr lang="en-US" sz="1200" dirty="0"/>
              <a:t>Buresh M et al. 2022</a:t>
            </a:r>
            <a:r>
              <a:rPr lang="en-US" sz="1200" baseline="30000" dirty="0"/>
              <a:t>27</a:t>
            </a:r>
            <a:endParaRPr lang="en-US" sz="1200" dirty="0"/>
          </a:p>
        </p:txBody>
      </p:sp>
      <p:pic>
        <p:nvPicPr>
          <p:cNvPr id="6" name="Picture 5" descr="A picture containing text, toiletry, skin cream&#10;&#10;Description automatically generated">
            <a:extLst>
              <a:ext uri="{FF2B5EF4-FFF2-40B4-BE49-F238E27FC236}">
                <a16:creationId xmlns:a16="http://schemas.microsoft.com/office/drawing/2014/main" id="{B95C5EA0-F829-8E1F-24DE-D7050340412B}"/>
              </a:ext>
            </a:extLst>
          </p:cNvPr>
          <p:cNvPicPr>
            <a:picLocks noChangeAspect="1"/>
          </p:cNvPicPr>
          <p:nvPr/>
        </p:nvPicPr>
        <p:blipFill>
          <a:blip r:embed="rId3"/>
          <a:stretch>
            <a:fillRect/>
          </a:stretch>
        </p:blipFill>
        <p:spPr>
          <a:xfrm>
            <a:off x="6563914" y="2073727"/>
            <a:ext cx="3396950" cy="3610326"/>
          </a:xfrm>
          <a:prstGeom prst="rect">
            <a:avLst/>
          </a:prstGeom>
        </p:spPr>
      </p:pic>
      <p:sp>
        <p:nvSpPr>
          <p:cNvPr id="7" name="TextBox 6">
            <a:extLst>
              <a:ext uri="{FF2B5EF4-FFF2-40B4-BE49-F238E27FC236}">
                <a16:creationId xmlns:a16="http://schemas.microsoft.com/office/drawing/2014/main" id="{DE84D20F-5D08-98D5-8588-4AE58D3E4FEB}"/>
              </a:ext>
            </a:extLst>
          </p:cNvPr>
          <p:cNvSpPr txBox="1"/>
          <p:nvPr/>
        </p:nvSpPr>
        <p:spPr>
          <a:xfrm>
            <a:off x="5628087" y="5684053"/>
            <a:ext cx="5763986" cy="400110"/>
          </a:xfrm>
          <a:prstGeom prst="rect">
            <a:avLst/>
          </a:prstGeom>
          <a:noFill/>
        </p:spPr>
        <p:txBody>
          <a:bodyPr wrap="square" rtlCol="0">
            <a:spAutoFit/>
          </a:bodyPr>
          <a:lstStyle/>
          <a:p>
            <a:r>
              <a:rPr lang="en-US" sz="1000" dirty="0"/>
              <a:t>Photo Credit: </a:t>
            </a:r>
            <a:r>
              <a:rPr lang="en-US" sz="1000" dirty="0">
                <a:hlinkClick r:id="rId4"/>
              </a:rPr>
              <a:t>https://www.healthaffairs.org/do/10.1377/forefront.20220524.911965</a:t>
            </a:r>
            <a:endParaRPr lang="en-US" sz="1000" dirty="0"/>
          </a:p>
          <a:p>
            <a:endParaRPr lang="en-US" sz="1000" dirty="0"/>
          </a:p>
        </p:txBody>
      </p:sp>
    </p:spTree>
    <p:extLst>
      <p:ext uri="{BB962C8B-B14F-4D97-AF65-F5344CB8AC3E}">
        <p14:creationId xmlns:p14="http://schemas.microsoft.com/office/powerpoint/2010/main" val="147519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CD5E-35D8-1743-A9F3-7A4D47260D4E}"/>
              </a:ext>
            </a:extLst>
          </p:cNvPr>
          <p:cNvSpPr>
            <a:spLocks noGrp="1"/>
          </p:cNvSpPr>
          <p:nvPr>
            <p:ph type="title"/>
          </p:nvPr>
        </p:nvSpPr>
        <p:spPr>
          <a:xfrm>
            <a:off x="2231136" y="397133"/>
            <a:ext cx="7729728" cy="1188720"/>
          </a:xfrm>
        </p:spPr>
        <p:txBody>
          <a:bodyPr/>
          <a:lstStyle/>
          <a:p>
            <a:r>
              <a:rPr lang="en-US" dirty="0"/>
              <a:t>methadone</a:t>
            </a:r>
          </a:p>
        </p:txBody>
      </p:sp>
      <p:sp>
        <p:nvSpPr>
          <p:cNvPr id="4" name="TextBox 3">
            <a:extLst>
              <a:ext uri="{FF2B5EF4-FFF2-40B4-BE49-F238E27FC236}">
                <a16:creationId xmlns:a16="http://schemas.microsoft.com/office/drawing/2014/main" id="{A3666FFE-B069-950F-076F-C2DF4C07985A}"/>
              </a:ext>
            </a:extLst>
          </p:cNvPr>
          <p:cNvSpPr txBox="1"/>
          <p:nvPr/>
        </p:nvSpPr>
        <p:spPr>
          <a:xfrm>
            <a:off x="3582629" y="2228671"/>
            <a:ext cx="5026742" cy="2308324"/>
          </a:xfrm>
          <a:prstGeom prst="rect">
            <a:avLst/>
          </a:prstGeom>
          <a:noFill/>
        </p:spPr>
        <p:txBody>
          <a:bodyPr wrap="square" rtlCol="0">
            <a:spAutoFit/>
          </a:bodyPr>
          <a:lstStyle/>
          <a:p>
            <a:pPr algn="ctr"/>
            <a:r>
              <a:rPr lang="en-US" sz="3600" b="1" dirty="0"/>
              <a:t>More Rapid Titration</a:t>
            </a:r>
          </a:p>
          <a:p>
            <a:pPr algn="ctr"/>
            <a:endParaRPr lang="en-US" sz="3600" b="1" dirty="0"/>
          </a:p>
          <a:p>
            <a:pPr algn="ctr"/>
            <a:r>
              <a:rPr lang="en-US" sz="3600" b="1" dirty="0"/>
              <a:t>Is it safe?</a:t>
            </a:r>
          </a:p>
          <a:p>
            <a:pPr algn="ctr"/>
            <a:endParaRPr lang="en-US" sz="3600" b="1" dirty="0"/>
          </a:p>
        </p:txBody>
      </p:sp>
    </p:spTree>
    <p:extLst>
      <p:ext uri="{BB962C8B-B14F-4D97-AF65-F5344CB8AC3E}">
        <p14:creationId xmlns:p14="http://schemas.microsoft.com/office/powerpoint/2010/main" val="1538250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D30C-5C71-7C93-0BEB-F74148F26EDF}"/>
              </a:ext>
            </a:extLst>
          </p:cNvPr>
          <p:cNvSpPr>
            <a:spLocks noGrp="1"/>
          </p:cNvSpPr>
          <p:nvPr>
            <p:ph type="title"/>
          </p:nvPr>
        </p:nvSpPr>
        <p:spPr>
          <a:xfrm>
            <a:off x="2231136" y="238551"/>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8D0E5ED9-9607-6494-114B-C6B52429DA01}"/>
              </a:ext>
            </a:extLst>
          </p:cNvPr>
          <p:cNvSpPr>
            <a:spLocks noGrp="1"/>
          </p:cNvSpPr>
          <p:nvPr>
            <p:ph idx="1"/>
          </p:nvPr>
        </p:nvSpPr>
        <p:spPr>
          <a:xfrm>
            <a:off x="2231136" y="1608843"/>
            <a:ext cx="7729728" cy="4830991"/>
          </a:xfrm>
        </p:spPr>
        <p:txBody>
          <a:bodyPr>
            <a:normAutofit lnSpcReduction="10000"/>
          </a:bodyPr>
          <a:lstStyle/>
          <a:p>
            <a:r>
              <a:rPr lang="en-US" sz="2200" u="sng" dirty="0"/>
              <a:t>OTP’s starting to come out with new guidelines</a:t>
            </a:r>
          </a:p>
          <a:p>
            <a:r>
              <a:rPr lang="en-US" sz="2200" u="sng" dirty="0"/>
              <a:t>Updated Meta:Phi guideline (Ontario, CA)</a:t>
            </a:r>
          </a:p>
          <a:p>
            <a:pPr lvl="1"/>
            <a:r>
              <a:rPr lang="en-US" sz="2200" dirty="0"/>
              <a:t>Attempt to reach adequate dose </a:t>
            </a:r>
            <a:r>
              <a:rPr lang="en-US" sz="2200" b="1" dirty="0"/>
              <a:t>as quickly as safely possible</a:t>
            </a:r>
          </a:p>
          <a:p>
            <a:pPr lvl="1"/>
            <a:r>
              <a:rPr lang="en-US" sz="2200" dirty="0"/>
              <a:t>Start at 30 mg</a:t>
            </a:r>
          </a:p>
          <a:p>
            <a:pPr lvl="1"/>
            <a:r>
              <a:rPr lang="en-US" sz="2200" dirty="0"/>
              <a:t>Increase by 10-15 mg every 3-5 days (for most) until at 75-80 mg</a:t>
            </a:r>
          </a:p>
          <a:p>
            <a:pPr lvl="1"/>
            <a:r>
              <a:rPr lang="en-US" sz="2200" dirty="0"/>
              <a:t>Then increase by 10 mg every 5-7 days</a:t>
            </a:r>
          </a:p>
          <a:p>
            <a:pPr lvl="1"/>
            <a:r>
              <a:rPr lang="en-US" sz="2200" dirty="0"/>
              <a:t>Add slow-release oral morphine if needed while getting to therapeutic dose**</a:t>
            </a:r>
          </a:p>
          <a:p>
            <a:pPr lvl="1"/>
            <a:r>
              <a:rPr lang="en-US" sz="2200" dirty="0"/>
              <a:t>Methadone doses of 100-120 mg or higher often needed</a:t>
            </a:r>
          </a:p>
          <a:p>
            <a:pPr lvl="1"/>
            <a:r>
              <a:rPr lang="en-US" sz="2200" dirty="0"/>
              <a:t>Increase as needed if ongoing use</a:t>
            </a:r>
          </a:p>
          <a:p>
            <a:pPr lvl="1"/>
            <a:endParaRPr lang="en-US" sz="2200" dirty="0"/>
          </a:p>
        </p:txBody>
      </p:sp>
      <p:sp>
        <p:nvSpPr>
          <p:cNvPr id="4" name="TextBox 3">
            <a:extLst>
              <a:ext uri="{FF2B5EF4-FFF2-40B4-BE49-F238E27FC236}">
                <a16:creationId xmlns:a16="http://schemas.microsoft.com/office/drawing/2014/main" id="{6F274A95-9180-46FE-63CA-424215B2EA95}"/>
              </a:ext>
            </a:extLst>
          </p:cNvPr>
          <p:cNvSpPr txBox="1"/>
          <p:nvPr/>
        </p:nvSpPr>
        <p:spPr>
          <a:xfrm>
            <a:off x="0" y="6581001"/>
            <a:ext cx="2191871" cy="276999"/>
          </a:xfrm>
          <a:prstGeom prst="rect">
            <a:avLst/>
          </a:prstGeom>
          <a:noFill/>
        </p:spPr>
        <p:txBody>
          <a:bodyPr wrap="square" rtlCol="0">
            <a:spAutoFit/>
          </a:bodyPr>
          <a:lstStyle/>
          <a:p>
            <a:r>
              <a:rPr lang="en-US" sz="1200" dirty="0"/>
              <a:t>Bromley et al 2021</a:t>
            </a:r>
            <a:r>
              <a:rPr lang="en-US" sz="1200" baseline="30000" dirty="0"/>
              <a:t>28</a:t>
            </a:r>
            <a:endParaRPr lang="en-US" sz="1200" dirty="0"/>
          </a:p>
        </p:txBody>
      </p:sp>
    </p:spTree>
    <p:extLst>
      <p:ext uri="{BB962C8B-B14F-4D97-AF65-F5344CB8AC3E}">
        <p14:creationId xmlns:p14="http://schemas.microsoft.com/office/powerpoint/2010/main" val="3586433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50DF-9AFE-F601-7381-C421123B196A}"/>
              </a:ext>
            </a:extLst>
          </p:cNvPr>
          <p:cNvSpPr>
            <a:spLocks noGrp="1"/>
          </p:cNvSpPr>
          <p:nvPr>
            <p:ph type="title"/>
          </p:nvPr>
        </p:nvSpPr>
        <p:spPr>
          <a:xfrm>
            <a:off x="2231136" y="211657"/>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8B4FD5DF-0830-5AC9-D506-AFEE62D5B798}"/>
              </a:ext>
            </a:extLst>
          </p:cNvPr>
          <p:cNvSpPr>
            <a:spLocks noGrp="1"/>
          </p:cNvSpPr>
          <p:nvPr>
            <p:ph idx="1"/>
          </p:nvPr>
        </p:nvSpPr>
        <p:spPr>
          <a:xfrm>
            <a:off x="2231136" y="1734672"/>
            <a:ext cx="7729728" cy="4259728"/>
          </a:xfrm>
        </p:spPr>
        <p:txBody>
          <a:bodyPr>
            <a:normAutofit/>
          </a:bodyPr>
          <a:lstStyle/>
          <a:p>
            <a:r>
              <a:rPr lang="en-US" sz="2200" u="sng" dirty="0"/>
              <a:t>Rhode Island Cohort</a:t>
            </a:r>
          </a:p>
          <a:p>
            <a:pPr lvl="1"/>
            <a:r>
              <a:rPr lang="en-US" sz="2200" dirty="0"/>
              <a:t>Started 30 mg on day 1</a:t>
            </a:r>
          </a:p>
          <a:p>
            <a:pPr lvl="1"/>
            <a:r>
              <a:rPr lang="en-US" sz="2200" dirty="0"/>
              <a:t>Increased by 10 mg/day up to 50 mg</a:t>
            </a:r>
          </a:p>
          <a:p>
            <a:pPr lvl="1"/>
            <a:r>
              <a:rPr lang="en-US" sz="2200" dirty="0"/>
              <a:t>Increase by max of 20 mg per week</a:t>
            </a:r>
          </a:p>
          <a:p>
            <a:pPr lvl="1"/>
            <a:r>
              <a:rPr lang="en-US" sz="2200" dirty="0"/>
              <a:t>Evaluated outcomes at 12 months</a:t>
            </a:r>
          </a:p>
          <a:p>
            <a:pPr lvl="1"/>
            <a:r>
              <a:rPr lang="en-US" sz="2200" dirty="0"/>
              <a:t>53% retention rate</a:t>
            </a:r>
          </a:p>
          <a:p>
            <a:pPr lvl="1"/>
            <a:r>
              <a:rPr lang="en-US" sz="2200" dirty="0"/>
              <a:t>Had frequent ongoing fentanyl exposure (about 70%)</a:t>
            </a:r>
          </a:p>
          <a:p>
            <a:pPr lvl="1"/>
            <a:r>
              <a:rPr lang="en-US" sz="2200" dirty="0"/>
              <a:t>Median methadone dose 100 mg</a:t>
            </a:r>
          </a:p>
          <a:p>
            <a:pPr lvl="1"/>
            <a:r>
              <a:rPr lang="en-US" sz="2200" dirty="0"/>
              <a:t>No deaths in any that completed full 12 months</a:t>
            </a:r>
          </a:p>
          <a:p>
            <a:pPr marL="0" indent="0">
              <a:buNone/>
            </a:pPr>
            <a:endParaRPr lang="en-US" sz="2200" dirty="0"/>
          </a:p>
        </p:txBody>
      </p:sp>
      <p:sp>
        <p:nvSpPr>
          <p:cNvPr id="4" name="TextBox 3">
            <a:extLst>
              <a:ext uri="{FF2B5EF4-FFF2-40B4-BE49-F238E27FC236}">
                <a16:creationId xmlns:a16="http://schemas.microsoft.com/office/drawing/2014/main" id="{43844A6B-F333-1948-4024-D99B371EADBD}"/>
              </a:ext>
            </a:extLst>
          </p:cNvPr>
          <p:cNvSpPr txBox="1"/>
          <p:nvPr/>
        </p:nvSpPr>
        <p:spPr>
          <a:xfrm>
            <a:off x="0" y="6576629"/>
            <a:ext cx="2365829" cy="276999"/>
          </a:xfrm>
          <a:prstGeom prst="rect">
            <a:avLst/>
          </a:prstGeom>
          <a:noFill/>
        </p:spPr>
        <p:txBody>
          <a:bodyPr wrap="square" rtlCol="0">
            <a:spAutoFit/>
          </a:bodyPr>
          <a:lstStyle/>
          <a:p>
            <a:r>
              <a:rPr lang="en-US" sz="1200" dirty="0"/>
              <a:t>Stone et al. 2020</a:t>
            </a:r>
            <a:r>
              <a:rPr lang="en-US" sz="1200" baseline="30000" dirty="0"/>
              <a:t>29</a:t>
            </a:r>
            <a:endParaRPr lang="en-US" sz="1200" dirty="0"/>
          </a:p>
        </p:txBody>
      </p:sp>
    </p:spTree>
    <p:extLst>
      <p:ext uri="{BB962C8B-B14F-4D97-AF65-F5344CB8AC3E}">
        <p14:creationId xmlns:p14="http://schemas.microsoft.com/office/powerpoint/2010/main" val="4113124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4423-8B2C-72BC-5A50-3570343B6106}"/>
              </a:ext>
            </a:extLst>
          </p:cNvPr>
          <p:cNvSpPr>
            <a:spLocks noGrp="1"/>
          </p:cNvSpPr>
          <p:nvPr>
            <p:ph type="title"/>
          </p:nvPr>
        </p:nvSpPr>
        <p:spPr>
          <a:xfrm>
            <a:off x="2231136" y="964692"/>
            <a:ext cx="7729728" cy="1188720"/>
          </a:xfrm>
        </p:spPr>
        <p:txBody>
          <a:bodyPr>
            <a:normAutofit/>
          </a:bodyPr>
          <a:lstStyle/>
          <a:p>
            <a:r>
              <a:rPr lang="en-US" dirty="0"/>
              <a:t>methadone</a:t>
            </a:r>
          </a:p>
        </p:txBody>
      </p:sp>
      <p:sp>
        <p:nvSpPr>
          <p:cNvPr id="3" name="Content Placeholder 2">
            <a:extLst>
              <a:ext uri="{FF2B5EF4-FFF2-40B4-BE49-F238E27FC236}">
                <a16:creationId xmlns:a16="http://schemas.microsoft.com/office/drawing/2014/main" id="{8FDEE359-AFA0-4973-209E-A5F4E57709F0}"/>
              </a:ext>
            </a:extLst>
          </p:cNvPr>
          <p:cNvSpPr>
            <a:spLocks noGrp="1"/>
          </p:cNvSpPr>
          <p:nvPr>
            <p:ph idx="1"/>
          </p:nvPr>
        </p:nvSpPr>
        <p:spPr>
          <a:xfrm>
            <a:off x="2221992" y="2638044"/>
            <a:ext cx="3631692" cy="3101983"/>
          </a:xfrm>
        </p:spPr>
        <p:txBody>
          <a:bodyPr>
            <a:normAutofit/>
          </a:bodyPr>
          <a:lstStyle/>
          <a:p>
            <a:r>
              <a:rPr lang="en-US" sz="2200" dirty="0"/>
              <a:t>Still somewhat limited in speed, particularly in the outpatient setting, in order to ensure safety</a:t>
            </a:r>
          </a:p>
          <a:p>
            <a:endParaRPr lang="en-US" sz="2200" dirty="0"/>
          </a:p>
          <a:p>
            <a:r>
              <a:rPr lang="en-US" sz="2200" dirty="0"/>
              <a:t>In-patient - more monitored setting and potential to go even faster</a:t>
            </a:r>
          </a:p>
        </p:txBody>
      </p:sp>
      <p:pic>
        <p:nvPicPr>
          <p:cNvPr id="5" name="Picture 4" descr="Icon&#10;&#10;Description automatically generated">
            <a:extLst>
              <a:ext uri="{FF2B5EF4-FFF2-40B4-BE49-F238E27FC236}">
                <a16:creationId xmlns:a16="http://schemas.microsoft.com/office/drawing/2014/main" id="{DA3DB625-A629-D741-25D9-777147250C21}"/>
              </a:ext>
            </a:extLst>
          </p:cNvPr>
          <p:cNvPicPr>
            <a:picLocks noChangeAspect="1"/>
          </p:cNvPicPr>
          <p:nvPr/>
        </p:nvPicPr>
        <p:blipFill rotWithShape="1">
          <a:blip r:embed="rId3"/>
          <a:srcRect l="640" r="3197" b="-5"/>
          <a:stretch/>
        </p:blipFill>
        <p:spPr>
          <a:xfrm>
            <a:off x="6338316" y="2743200"/>
            <a:ext cx="3613403" cy="2996827"/>
          </a:xfrm>
          <a:prstGeom prst="rect">
            <a:avLst/>
          </a:prstGeom>
          <a:ln w="31750" cap="sq">
            <a:solidFill>
              <a:srgbClr val="FFFFFF"/>
            </a:solidFill>
            <a:miter lim="800000"/>
          </a:ln>
        </p:spPr>
      </p:pic>
    </p:spTree>
    <p:extLst>
      <p:ext uri="{BB962C8B-B14F-4D97-AF65-F5344CB8AC3E}">
        <p14:creationId xmlns:p14="http://schemas.microsoft.com/office/powerpoint/2010/main" val="1464521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3009-6AD6-724E-92E7-39EFD341A220}"/>
              </a:ext>
            </a:extLst>
          </p:cNvPr>
          <p:cNvSpPr>
            <a:spLocks noGrp="1"/>
          </p:cNvSpPr>
          <p:nvPr>
            <p:ph type="title"/>
          </p:nvPr>
        </p:nvSpPr>
        <p:spPr>
          <a:xfrm>
            <a:off x="2231136" y="294862"/>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AAA73282-D0A0-C44F-8CDE-A02D6E4DDC37}"/>
              </a:ext>
            </a:extLst>
          </p:cNvPr>
          <p:cNvSpPr>
            <a:spLocks noGrp="1"/>
          </p:cNvSpPr>
          <p:nvPr>
            <p:ph idx="1"/>
          </p:nvPr>
        </p:nvSpPr>
        <p:spPr>
          <a:xfrm>
            <a:off x="1681315" y="1599640"/>
            <a:ext cx="9320981" cy="4437118"/>
          </a:xfrm>
        </p:spPr>
        <p:txBody>
          <a:bodyPr>
            <a:normAutofit/>
          </a:bodyPr>
          <a:lstStyle/>
          <a:p>
            <a:r>
              <a:rPr lang="en-US" sz="2200" dirty="0"/>
              <a:t>British Columbia Case Study – got up to 70 mg in 48 hours in an inpatient without adverse effects</a:t>
            </a:r>
            <a:r>
              <a:rPr lang="en-US" sz="2200" baseline="30000" dirty="0"/>
              <a:t>25</a:t>
            </a:r>
            <a:endParaRPr lang="en-US" sz="2200" dirty="0"/>
          </a:p>
          <a:p>
            <a:endParaRPr lang="en-US" sz="2200" dirty="0"/>
          </a:p>
          <a:p>
            <a:r>
              <a:rPr lang="en-US" sz="2200" dirty="0"/>
              <a:t>British Columbia (St. Paul’s Hospital) retrospective cohort study on rapid inpatient methadone titration (N=98)</a:t>
            </a:r>
          </a:p>
        </p:txBody>
      </p:sp>
      <p:pic>
        <p:nvPicPr>
          <p:cNvPr id="6" name="Picture 5" descr="A picture containing text, sign, screenshot&#10;&#10;Description automatically generated">
            <a:extLst>
              <a:ext uri="{FF2B5EF4-FFF2-40B4-BE49-F238E27FC236}">
                <a16:creationId xmlns:a16="http://schemas.microsoft.com/office/drawing/2014/main" id="{7501E0E2-2CE7-D3B4-35C2-C69A9477183A}"/>
              </a:ext>
            </a:extLst>
          </p:cNvPr>
          <p:cNvPicPr>
            <a:picLocks noChangeAspect="1"/>
          </p:cNvPicPr>
          <p:nvPr/>
        </p:nvPicPr>
        <p:blipFill>
          <a:blip r:embed="rId3"/>
          <a:stretch>
            <a:fillRect/>
          </a:stretch>
        </p:blipFill>
        <p:spPr>
          <a:xfrm>
            <a:off x="3325688" y="4204260"/>
            <a:ext cx="5540623" cy="1632660"/>
          </a:xfrm>
          <a:prstGeom prst="rect">
            <a:avLst/>
          </a:prstGeom>
        </p:spPr>
      </p:pic>
      <p:sp>
        <p:nvSpPr>
          <p:cNvPr id="9" name="TextBox 8">
            <a:extLst>
              <a:ext uri="{FF2B5EF4-FFF2-40B4-BE49-F238E27FC236}">
                <a16:creationId xmlns:a16="http://schemas.microsoft.com/office/drawing/2014/main" id="{72A59134-E15B-24F5-5A12-914129A49DCE}"/>
              </a:ext>
            </a:extLst>
          </p:cNvPr>
          <p:cNvSpPr txBox="1"/>
          <p:nvPr/>
        </p:nvSpPr>
        <p:spPr>
          <a:xfrm>
            <a:off x="0" y="6581001"/>
            <a:ext cx="2547257" cy="276999"/>
          </a:xfrm>
          <a:prstGeom prst="rect">
            <a:avLst/>
          </a:prstGeom>
          <a:noFill/>
        </p:spPr>
        <p:txBody>
          <a:bodyPr wrap="square" rtlCol="0">
            <a:spAutoFit/>
          </a:bodyPr>
          <a:lstStyle/>
          <a:p>
            <a:r>
              <a:rPr lang="en-US" sz="1200" dirty="0"/>
              <a:t>Klaire et al 2022</a:t>
            </a:r>
            <a:r>
              <a:rPr lang="en-US" sz="1200" baseline="30000" dirty="0"/>
              <a:t>30</a:t>
            </a:r>
            <a:endParaRPr lang="en-US" sz="1200" dirty="0"/>
          </a:p>
        </p:txBody>
      </p:sp>
    </p:spTree>
    <p:extLst>
      <p:ext uri="{BB962C8B-B14F-4D97-AF65-F5344CB8AC3E}">
        <p14:creationId xmlns:p14="http://schemas.microsoft.com/office/powerpoint/2010/main" val="1756826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EE3C-A38A-C877-37F2-5F6C6974D587}"/>
              </a:ext>
            </a:extLst>
          </p:cNvPr>
          <p:cNvSpPr>
            <a:spLocks noGrp="1"/>
          </p:cNvSpPr>
          <p:nvPr>
            <p:ph type="title"/>
          </p:nvPr>
        </p:nvSpPr>
        <p:spPr>
          <a:xfrm>
            <a:off x="2231136" y="287358"/>
            <a:ext cx="7729728" cy="1188720"/>
          </a:xfrm>
        </p:spPr>
        <p:txBody>
          <a:bodyPr/>
          <a:lstStyle/>
          <a:p>
            <a:r>
              <a:rPr lang="en-US" dirty="0"/>
              <a:t>methadone</a:t>
            </a:r>
          </a:p>
        </p:txBody>
      </p:sp>
      <p:sp>
        <p:nvSpPr>
          <p:cNvPr id="3" name="Content Placeholder 2">
            <a:extLst>
              <a:ext uri="{FF2B5EF4-FFF2-40B4-BE49-F238E27FC236}">
                <a16:creationId xmlns:a16="http://schemas.microsoft.com/office/drawing/2014/main" id="{08FD71D9-97ED-539D-1FA1-9082E3B2F642}"/>
              </a:ext>
            </a:extLst>
          </p:cNvPr>
          <p:cNvSpPr>
            <a:spLocks noGrp="1"/>
          </p:cNvSpPr>
          <p:nvPr>
            <p:ph idx="1"/>
          </p:nvPr>
        </p:nvSpPr>
        <p:spPr>
          <a:xfrm>
            <a:off x="2231136" y="1676400"/>
            <a:ext cx="7729728" cy="4063627"/>
          </a:xfrm>
        </p:spPr>
        <p:txBody>
          <a:bodyPr/>
          <a:lstStyle/>
          <a:p>
            <a:pPr marL="0" indent="0" algn="ctr">
              <a:buNone/>
            </a:pPr>
            <a:r>
              <a:rPr lang="en-US" sz="2200" dirty="0"/>
              <a:t>   Current OHSU inpatient rapid methadone titration protocol</a:t>
            </a:r>
          </a:p>
          <a:p>
            <a:endParaRPr lang="en-US" dirty="0"/>
          </a:p>
        </p:txBody>
      </p:sp>
      <p:pic>
        <p:nvPicPr>
          <p:cNvPr id="4" name="Picture 3" descr="Table&#10;&#10;Description automatically generated">
            <a:extLst>
              <a:ext uri="{FF2B5EF4-FFF2-40B4-BE49-F238E27FC236}">
                <a16:creationId xmlns:a16="http://schemas.microsoft.com/office/drawing/2014/main" id="{6B8A5847-6B30-FF74-52D4-A477D2A2758E}"/>
              </a:ext>
            </a:extLst>
          </p:cNvPr>
          <p:cNvPicPr>
            <a:picLocks noChangeAspect="1"/>
          </p:cNvPicPr>
          <p:nvPr/>
        </p:nvPicPr>
        <p:blipFill>
          <a:blip r:embed="rId3"/>
          <a:stretch>
            <a:fillRect/>
          </a:stretch>
        </p:blipFill>
        <p:spPr>
          <a:xfrm>
            <a:off x="2347329" y="2256643"/>
            <a:ext cx="7497341" cy="3866150"/>
          </a:xfrm>
          <a:prstGeom prst="rect">
            <a:avLst/>
          </a:prstGeom>
        </p:spPr>
      </p:pic>
      <p:sp>
        <p:nvSpPr>
          <p:cNvPr id="5" name="TextBox 4">
            <a:extLst>
              <a:ext uri="{FF2B5EF4-FFF2-40B4-BE49-F238E27FC236}">
                <a16:creationId xmlns:a16="http://schemas.microsoft.com/office/drawing/2014/main" id="{5923DF7A-FA47-85B5-F165-1D3A1CA274A0}"/>
              </a:ext>
            </a:extLst>
          </p:cNvPr>
          <p:cNvSpPr txBox="1"/>
          <p:nvPr/>
        </p:nvSpPr>
        <p:spPr>
          <a:xfrm>
            <a:off x="0" y="6396335"/>
            <a:ext cx="3249386" cy="461665"/>
          </a:xfrm>
          <a:prstGeom prst="rect">
            <a:avLst/>
          </a:prstGeom>
          <a:noFill/>
        </p:spPr>
        <p:txBody>
          <a:bodyPr wrap="square" rtlCol="0">
            <a:spAutoFit/>
          </a:bodyPr>
          <a:lstStyle/>
          <a:p>
            <a:r>
              <a:rPr lang="en-US" sz="1200" dirty="0"/>
              <a:t>Courtesy Pat Liu, MD OHSU Addiction Medicine Fellow</a:t>
            </a:r>
          </a:p>
        </p:txBody>
      </p:sp>
    </p:spTree>
    <p:extLst>
      <p:ext uri="{BB962C8B-B14F-4D97-AF65-F5344CB8AC3E}">
        <p14:creationId xmlns:p14="http://schemas.microsoft.com/office/powerpoint/2010/main" val="9112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FDA3D-CC73-1841-BDAF-3DE6E4972421}"/>
              </a:ext>
            </a:extLst>
          </p:cNvPr>
          <p:cNvPicPr>
            <a:picLocks noChangeAspect="1"/>
          </p:cNvPicPr>
          <p:nvPr/>
        </p:nvPicPr>
        <p:blipFill>
          <a:blip r:embed="rId3"/>
          <a:stretch>
            <a:fillRect/>
          </a:stretch>
        </p:blipFill>
        <p:spPr>
          <a:xfrm>
            <a:off x="148063" y="668489"/>
            <a:ext cx="6794741" cy="4605639"/>
          </a:xfrm>
          <a:prstGeom prst="rect">
            <a:avLst/>
          </a:prstGeom>
        </p:spPr>
      </p:pic>
      <p:sp>
        <p:nvSpPr>
          <p:cNvPr id="5" name="TextBox 4">
            <a:extLst>
              <a:ext uri="{FF2B5EF4-FFF2-40B4-BE49-F238E27FC236}">
                <a16:creationId xmlns:a16="http://schemas.microsoft.com/office/drawing/2014/main" id="{FD286FE4-77CC-6440-82B4-326143F60246}"/>
              </a:ext>
            </a:extLst>
          </p:cNvPr>
          <p:cNvSpPr txBox="1"/>
          <p:nvPr/>
        </p:nvSpPr>
        <p:spPr>
          <a:xfrm>
            <a:off x="3811413" y="5274127"/>
            <a:ext cx="4569173" cy="461665"/>
          </a:xfrm>
          <a:prstGeom prst="rect">
            <a:avLst/>
          </a:prstGeom>
          <a:noFill/>
        </p:spPr>
        <p:txBody>
          <a:bodyPr wrap="square" rtlCol="0">
            <a:spAutoFit/>
          </a:bodyPr>
          <a:lstStyle/>
          <a:p>
            <a:pPr algn="ctr"/>
            <a:r>
              <a:rPr lang="en-US" sz="1200" dirty="0"/>
              <a:t>Source: DEA “Faces of Fentanyl” Exhibit. DEA Fentanyl Awareness. </a:t>
            </a:r>
            <a:r>
              <a:rPr lang="en-US" sz="1200" dirty="0">
                <a:hlinkClick r:id="rId4"/>
              </a:rPr>
              <a:t>https://www.dea.gov/fentanylawareness</a:t>
            </a:r>
            <a:endParaRPr lang="en-US" sz="1200" dirty="0"/>
          </a:p>
        </p:txBody>
      </p:sp>
      <p:pic>
        <p:nvPicPr>
          <p:cNvPr id="3" name="Picture 2" descr="A picture containing indoor, floor, stone&#10;&#10;Description automatically generated">
            <a:extLst>
              <a:ext uri="{FF2B5EF4-FFF2-40B4-BE49-F238E27FC236}">
                <a16:creationId xmlns:a16="http://schemas.microsoft.com/office/drawing/2014/main" id="{E48DDB6F-492E-8566-7BBC-B856F44FF695}"/>
              </a:ext>
            </a:extLst>
          </p:cNvPr>
          <p:cNvPicPr>
            <a:picLocks noChangeAspect="1"/>
          </p:cNvPicPr>
          <p:nvPr/>
        </p:nvPicPr>
        <p:blipFill>
          <a:blip r:embed="rId5"/>
          <a:stretch>
            <a:fillRect/>
          </a:stretch>
        </p:blipFill>
        <p:spPr>
          <a:xfrm>
            <a:off x="7085917" y="668489"/>
            <a:ext cx="4905780" cy="4605638"/>
          </a:xfrm>
          <a:prstGeom prst="rect">
            <a:avLst/>
          </a:prstGeom>
        </p:spPr>
      </p:pic>
    </p:spTree>
    <p:extLst>
      <p:ext uri="{BB962C8B-B14F-4D97-AF65-F5344CB8AC3E}">
        <p14:creationId xmlns:p14="http://schemas.microsoft.com/office/powerpoint/2010/main" val="1153745531"/>
      </p:ext>
    </p:extLst>
  </p:cSld>
  <p:clrMapOvr>
    <a:masterClrMapping/>
  </p:clrMapOvr>
  <mc:AlternateContent xmlns:mc="http://schemas.openxmlformats.org/markup-compatibility/2006" xmlns:p14="http://schemas.microsoft.com/office/powerpoint/2010/main">
    <mc:Choice Requires="p14">
      <p:transition spd="slow" p14:dur="2000" advTm="33821"/>
    </mc:Choice>
    <mc:Fallback xmlns="">
      <p:transition spd="slow" advTm="3382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F9CD5E-35D8-1743-A9F3-7A4D47260D4E}"/>
              </a:ext>
            </a:extLst>
          </p:cNvPr>
          <p:cNvSpPr>
            <a:spLocks noGrp="1"/>
          </p:cNvSpPr>
          <p:nvPr>
            <p:ph type="title"/>
          </p:nvPr>
        </p:nvSpPr>
        <p:spPr>
          <a:xfrm>
            <a:off x="2231136" y="467418"/>
            <a:ext cx="7729728" cy="1188720"/>
          </a:xfrm>
          <a:solidFill>
            <a:srgbClr val="FFFFFF"/>
          </a:solidFill>
        </p:spPr>
        <p:txBody>
          <a:bodyPr>
            <a:normAutofit/>
          </a:bodyPr>
          <a:lstStyle/>
          <a:p>
            <a:r>
              <a:rPr lang="en-US" dirty="0"/>
              <a:t>methadone</a:t>
            </a:r>
          </a:p>
        </p:txBody>
      </p:sp>
      <p:sp>
        <p:nvSpPr>
          <p:cNvPr id="3" name="Content Placeholder 2">
            <a:extLst>
              <a:ext uri="{FF2B5EF4-FFF2-40B4-BE49-F238E27FC236}">
                <a16:creationId xmlns:a16="http://schemas.microsoft.com/office/drawing/2014/main" id="{0246B0BE-5D22-EF48-B640-AACD0862906B}"/>
              </a:ext>
            </a:extLst>
          </p:cNvPr>
          <p:cNvSpPr>
            <a:spLocks noGrp="1"/>
          </p:cNvSpPr>
          <p:nvPr>
            <p:ph idx="1"/>
          </p:nvPr>
        </p:nvSpPr>
        <p:spPr>
          <a:xfrm>
            <a:off x="1706244" y="1989372"/>
            <a:ext cx="8779512" cy="2879256"/>
          </a:xfrm>
        </p:spPr>
        <p:txBody>
          <a:bodyPr>
            <a:normAutofit/>
          </a:bodyPr>
          <a:lstStyle/>
          <a:p>
            <a:r>
              <a:rPr lang="en-US" sz="2200" u="sng" dirty="0">
                <a:solidFill>
                  <a:srgbClr val="404040"/>
                </a:solidFill>
              </a:rPr>
              <a:t>Take Homes</a:t>
            </a:r>
          </a:p>
          <a:p>
            <a:pPr lvl="1"/>
            <a:r>
              <a:rPr lang="en-US" sz="2200" dirty="0">
                <a:solidFill>
                  <a:srgbClr val="404040"/>
                </a:solidFill>
              </a:rPr>
              <a:t>Ongoing advocacy re: regulations needed</a:t>
            </a:r>
          </a:p>
          <a:p>
            <a:pPr lvl="1"/>
            <a:r>
              <a:rPr lang="en-US" sz="2200" dirty="0">
                <a:solidFill>
                  <a:srgbClr val="404040"/>
                </a:solidFill>
              </a:rPr>
              <a:t>More data needed on outcomes and safety for new protocols – increase acceptability and allow for standardization</a:t>
            </a:r>
          </a:p>
          <a:p>
            <a:pPr lvl="1"/>
            <a:r>
              <a:rPr lang="en-US" sz="2200" dirty="0">
                <a:solidFill>
                  <a:srgbClr val="404040"/>
                </a:solidFill>
              </a:rPr>
              <a:t>Recommend starting MOUD in the hospital, incl. methadone, and consider using opportunity to increase more rapidly</a:t>
            </a:r>
          </a:p>
        </p:txBody>
      </p:sp>
    </p:spTree>
    <p:extLst>
      <p:ext uri="{BB962C8B-B14F-4D97-AF65-F5344CB8AC3E}">
        <p14:creationId xmlns:p14="http://schemas.microsoft.com/office/powerpoint/2010/main" val="1416174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EEE3-9643-5207-20D5-2A38FBB6B711}"/>
              </a:ext>
            </a:extLst>
          </p:cNvPr>
          <p:cNvSpPr>
            <a:spLocks noGrp="1"/>
          </p:cNvSpPr>
          <p:nvPr>
            <p:ph type="title"/>
          </p:nvPr>
        </p:nvSpPr>
        <p:spPr>
          <a:xfrm>
            <a:off x="2231136" y="268006"/>
            <a:ext cx="7729728" cy="1188720"/>
          </a:xfrm>
        </p:spPr>
        <p:txBody>
          <a:bodyPr/>
          <a:lstStyle/>
          <a:p>
            <a:r>
              <a:rPr lang="en-US" dirty="0"/>
              <a:t>Final thoughts</a:t>
            </a:r>
          </a:p>
        </p:txBody>
      </p:sp>
      <p:sp>
        <p:nvSpPr>
          <p:cNvPr id="3" name="Content Placeholder 2">
            <a:extLst>
              <a:ext uri="{FF2B5EF4-FFF2-40B4-BE49-F238E27FC236}">
                <a16:creationId xmlns:a16="http://schemas.microsoft.com/office/drawing/2014/main" id="{FFBE8FA9-D63B-666A-FE73-D2FFE8953BAD}"/>
              </a:ext>
            </a:extLst>
          </p:cNvPr>
          <p:cNvSpPr>
            <a:spLocks noGrp="1"/>
          </p:cNvSpPr>
          <p:nvPr>
            <p:ph idx="1"/>
          </p:nvPr>
        </p:nvSpPr>
        <p:spPr>
          <a:xfrm>
            <a:off x="1828800" y="1651072"/>
            <a:ext cx="8132064" cy="4444928"/>
          </a:xfrm>
        </p:spPr>
        <p:txBody>
          <a:bodyPr>
            <a:normAutofit/>
          </a:bodyPr>
          <a:lstStyle/>
          <a:p>
            <a:r>
              <a:rPr lang="en-US" sz="2200" dirty="0"/>
              <a:t>Fentanyl use has created new, unique challenges in the management of OUD</a:t>
            </a:r>
          </a:p>
          <a:p>
            <a:r>
              <a:rPr lang="en-US" sz="2200" dirty="0"/>
              <a:t>Have been trying new, creative protocols to try to mitigate these challenges</a:t>
            </a:r>
          </a:p>
          <a:p>
            <a:r>
              <a:rPr lang="en-US" sz="2200" dirty="0"/>
              <a:t>Is a role for flexibility and modifying in a patient centered way</a:t>
            </a:r>
          </a:p>
          <a:p>
            <a:r>
              <a:rPr lang="en-US" sz="2200" dirty="0"/>
              <a:t>BUT we still need more, high-quality data on various protocols</a:t>
            </a:r>
          </a:p>
          <a:p>
            <a:pPr lvl="1"/>
            <a:r>
              <a:rPr lang="en-US" sz="2000" dirty="0"/>
              <a:t>Ensure patient safety</a:t>
            </a:r>
          </a:p>
          <a:p>
            <a:pPr lvl="1"/>
            <a:r>
              <a:rPr lang="en-US" sz="2000" dirty="0"/>
              <a:t>Know which protocols might be best for different patients</a:t>
            </a:r>
          </a:p>
          <a:p>
            <a:pPr lvl="1"/>
            <a:r>
              <a:rPr lang="en-US" sz="2000" b="1" dirty="0"/>
              <a:t>Get standardized recommendations to ensure access for all patients - not just those with access to experts</a:t>
            </a:r>
          </a:p>
        </p:txBody>
      </p:sp>
    </p:spTree>
    <p:extLst>
      <p:ext uri="{BB962C8B-B14F-4D97-AF65-F5344CB8AC3E}">
        <p14:creationId xmlns:p14="http://schemas.microsoft.com/office/powerpoint/2010/main" val="1182484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A634-8879-1FE7-4328-3E7BD745DD05}"/>
              </a:ext>
            </a:extLst>
          </p:cNvPr>
          <p:cNvSpPr>
            <a:spLocks noGrp="1"/>
          </p:cNvSpPr>
          <p:nvPr>
            <p:ph type="ctrTitle"/>
          </p:nvPr>
        </p:nvSpPr>
        <p:spPr>
          <a:xfrm>
            <a:off x="1600200" y="1682496"/>
            <a:ext cx="8991600" cy="1645920"/>
          </a:xfrm>
        </p:spPr>
        <p:txBody>
          <a:bodyPr/>
          <a:lstStyle/>
          <a:p>
            <a:r>
              <a:rPr lang="en-US" dirty="0"/>
              <a:t>Questions?</a:t>
            </a:r>
            <a:br>
              <a:rPr lang="en-US" dirty="0"/>
            </a:br>
            <a:r>
              <a:rPr lang="en-US" dirty="0"/>
              <a:t>Comments?</a:t>
            </a:r>
          </a:p>
        </p:txBody>
      </p:sp>
      <p:sp>
        <p:nvSpPr>
          <p:cNvPr id="3" name="Subtitle 2">
            <a:extLst>
              <a:ext uri="{FF2B5EF4-FFF2-40B4-BE49-F238E27FC236}">
                <a16:creationId xmlns:a16="http://schemas.microsoft.com/office/drawing/2014/main" id="{BAF3F450-8DB4-2F43-8B99-4BD7545C0AAF}"/>
              </a:ext>
            </a:extLst>
          </p:cNvPr>
          <p:cNvSpPr>
            <a:spLocks noGrp="1"/>
          </p:cNvSpPr>
          <p:nvPr>
            <p:ph type="subTitle" idx="1"/>
          </p:nvPr>
        </p:nvSpPr>
        <p:spPr>
          <a:xfrm>
            <a:off x="2695194" y="3732058"/>
            <a:ext cx="6801612" cy="1239894"/>
          </a:xfrm>
        </p:spPr>
        <p:txBody>
          <a:bodyPr>
            <a:normAutofit lnSpcReduction="10000"/>
          </a:bodyPr>
          <a:lstStyle/>
          <a:p>
            <a:r>
              <a:rPr lang="en-US" dirty="0"/>
              <a:t>Contact Info:</a:t>
            </a:r>
          </a:p>
          <a:p>
            <a:r>
              <a:rPr lang="en-US" dirty="0"/>
              <a:t>Julie Byler, D.O.</a:t>
            </a:r>
          </a:p>
          <a:p>
            <a:r>
              <a:rPr lang="en-US" dirty="0"/>
              <a:t>byler@ohsu.edu</a:t>
            </a:r>
          </a:p>
        </p:txBody>
      </p:sp>
    </p:spTree>
    <p:extLst>
      <p:ext uri="{BB962C8B-B14F-4D97-AF65-F5344CB8AC3E}">
        <p14:creationId xmlns:p14="http://schemas.microsoft.com/office/powerpoint/2010/main" val="2607178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8998-485A-DF42-ADBD-C7D38E533BE8}"/>
              </a:ext>
            </a:extLst>
          </p:cNvPr>
          <p:cNvSpPr>
            <a:spLocks noGrp="1"/>
          </p:cNvSpPr>
          <p:nvPr>
            <p:ph type="title"/>
          </p:nvPr>
        </p:nvSpPr>
        <p:spPr>
          <a:xfrm>
            <a:off x="2231136" y="241360"/>
            <a:ext cx="7729728" cy="1188720"/>
          </a:xfrm>
        </p:spPr>
        <p:txBody>
          <a:bodyPr/>
          <a:lstStyle/>
          <a:p>
            <a:r>
              <a:rPr lang="en-US" dirty="0"/>
              <a:t>References</a:t>
            </a:r>
          </a:p>
        </p:txBody>
      </p:sp>
      <p:sp>
        <p:nvSpPr>
          <p:cNvPr id="3" name="Content Placeholder 2">
            <a:extLst>
              <a:ext uri="{FF2B5EF4-FFF2-40B4-BE49-F238E27FC236}">
                <a16:creationId xmlns:a16="http://schemas.microsoft.com/office/drawing/2014/main" id="{DD899D18-2B7F-6948-8945-D31B193E2FAA}"/>
              </a:ext>
            </a:extLst>
          </p:cNvPr>
          <p:cNvSpPr>
            <a:spLocks noGrp="1"/>
          </p:cNvSpPr>
          <p:nvPr>
            <p:ph idx="1"/>
          </p:nvPr>
        </p:nvSpPr>
        <p:spPr>
          <a:xfrm>
            <a:off x="1354697" y="1648277"/>
            <a:ext cx="9482605" cy="5186560"/>
          </a:xfrm>
        </p:spPr>
        <p:txBody>
          <a:bodyPr>
            <a:normAutofit lnSpcReduction="10000"/>
          </a:bodyPr>
          <a:lstStyle/>
          <a:p>
            <a:pPr marL="0" indent="0">
              <a:buNone/>
            </a:pPr>
            <a:r>
              <a:rPr lang="en-US" b="0" i="0" u="none" strike="noStrike" dirty="0">
                <a:solidFill>
                  <a:srgbClr val="000000"/>
                </a:solidFill>
                <a:effectLst/>
              </a:rPr>
              <a:t>1) CDC/NCHS National Vital Statistics System, Mortality. CDC WONDER, Atlanta, GA: US Department of Health and Human Services, CDC; 2021. Accessed Jan 3, 2022. </a:t>
            </a:r>
            <a:r>
              <a:rPr lang="en-US" b="0" i="0" u="sng" dirty="0">
                <a:solidFill>
                  <a:srgbClr val="075290"/>
                </a:solidFill>
                <a:effectLst/>
                <a:hlinkClick r:id="rId3"/>
              </a:rPr>
              <a:t>https://wonder.cdc.gov/</a:t>
            </a:r>
            <a:endParaRPr lang="en-US" b="0" i="0" u="none" strike="noStrike" dirty="0">
              <a:solidFill>
                <a:srgbClr val="000000"/>
              </a:solidFill>
              <a:effectLst/>
            </a:endParaRPr>
          </a:p>
          <a:p>
            <a:pPr marL="0" indent="0">
              <a:buNone/>
            </a:pPr>
            <a:r>
              <a:rPr lang="en-US" b="0" i="0" u="none" strike="noStrike" dirty="0">
                <a:solidFill>
                  <a:srgbClr val="000000"/>
                </a:solidFill>
                <a:effectLst/>
              </a:rPr>
              <a:t>2) </a:t>
            </a:r>
            <a:r>
              <a:rPr lang="en-US" b="0" i="0" u="none" strike="noStrike" dirty="0">
                <a:solidFill>
                  <a:srgbClr val="212121"/>
                </a:solidFill>
                <a:effectLst/>
              </a:rPr>
              <a:t>Volkow ND. The epidemic of fentanyl misuse and overdoses: challenges and strategies. </a:t>
            </a:r>
            <a:r>
              <a:rPr lang="en-US" b="0" i="1" u="none" strike="noStrike" dirty="0">
                <a:solidFill>
                  <a:srgbClr val="212121"/>
                </a:solidFill>
                <a:effectLst/>
              </a:rPr>
              <a:t>World Psychiatry</a:t>
            </a:r>
            <a:r>
              <a:rPr lang="en-US" b="0" i="0" u="none" strike="noStrike" dirty="0">
                <a:solidFill>
                  <a:srgbClr val="212121"/>
                </a:solidFill>
                <a:effectLst/>
              </a:rPr>
              <a:t>. 2021;20(2):195-196. doi:10.1002/wps.20846</a:t>
            </a:r>
            <a:r>
              <a:rPr lang="en-US" b="0" i="1" u="none" strike="noStrike" dirty="0">
                <a:solidFill>
                  <a:srgbClr val="212121"/>
                </a:solidFill>
                <a:effectLst/>
              </a:rPr>
              <a:t> </a:t>
            </a:r>
          </a:p>
          <a:p>
            <a:pPr marL="0" indent="0">
              <a:buNone/>
            </a:pPr>
            <a:r>
              <a:rPr lang="en-US" b="0" i="0" u="none" strike="noStrike" dirty="0">
                <a:solidFill>
                  <a:srgbClr val="000000"/>
                </a:solidFill>
                <a:effectLst/>
              </a:rPr>
              <a:t>3) Armenian P</a:t>
            </a:r>
            <a:r>
              <a:rPr lang="en-US" dirty="0">
                <a:solidFill>
                  <a:srgbClr val="000000"/>
                </a:solidFill>
              </a:rPr>
              <a:t>, </a:t>
            </a:r>
            <a:r>
              <a:rPr lang="en-US" b="0" i="0" u="none" strike="noStrike" dirty="0">
                <a:solidFill>
                  <a:srgbClr val="000000"/>
                </a:solidFill>
                <a:effectLst/>
              </a:rPr>
              <a:t>Vo KT, Barr-Walker J, Lynch KL. Fentanyl, fentanyl analogs and novel synthetic opioids: A comprehensive review. </a:t>
            </a:r>
            <a:r>
              <a:rPr lang="en-US" b="0" i="1" u="none" strike="noStrike" dirty="0">
                <a:solidFill>
                  <a:srgbClr val="000000"/>
                </a:solidFill>
                <a:effectLst/>
              </a:rPr>
              <a:t>Neuropharmacology</a:t>
            </a:r>
            <a:r>
              <a:rPr lang="en-US" b="0" i="0" u="none" strike="noStrike" dirty="0">
                <a:solidFill>
                  <a:srgbClr val="000000"/>
                </a:solidFill>
                <a:effectLst/>
              </a:rPr>
              <a:t>. 2018;134:121-132. doi:10.1016/j.neuropharm.2017.10.016 </a:t>
            </a:r>
          </a:p>
          <a:p>
            <a:pPr marL="0" indent="0">
              <a:buNone/>
            </a:pPr>
            <a:r>
              <a:rPr lang="en-US" dirty="0">
                <a:solidFill>
                  <a:schemeClr val="tx1"/>
                </a:solidFill>
              </a:rPr>
              <a:t>4</a:t>
            </a:r>
            <a:r>
              <a:rPr lang="en-US" b="0" i="0" u="none" strike="noStrike" dirty="0">
                <a:solidFill>
                  <a:schemeClr val="tx1"/>
                </a:solidFill>
                <a:effectLst/>
              </a:rPr>
              <a:t>) </a:t>
            </a:r>
            <a:r>
              <a:rPr lang="en-US" dirty="0" err="1">
                <a:solidFill>
                  <a:srgbClr val="000000"/>
                </a:solidFill>
              </a:rPr>
              <a:t>Pichini</a:t>
            </a:r>
            <a:r>
              <a:rPr lang="en-US" dirty="0">
                <a:solidFill>
                  <a:srgbClr val="000000"/>
                </a:solidFill>
              </a:rPr>
              <a:t> S, </a:t>
            </a:r>
            <a:r>
              <a:rPr lang="en-US" dirty="0" err="1">
                <a:solidFill>
                  <a:srgbClr val="000000"/>
                </a:solidFill>
              </a:rPr>
              <a:t>Solimini</a:t>
            </a:r>
            <a:r>
              <a:rPr lang="en-US" dirty="0">
                <a:solidFill>
                  <a:srgbClr val="000000"/>
                </a:solidFill>
              </a:rPr>
              <a:t> R, Berretta P, </a:t>
            </a:r>
            <a:r>
              <a:rPr lang="en-US" dirty="0" err="1">
                <a:solidFill>
                  <a:srgbClr val="000000"/>
                </a:solidFill>
              </a:rPr>
              <a:t>Pacifici</a:t>
            </a:r>
            <a:r>
              <a:rPr lang="en-US" dirty="0">
                <a:solidFill>
                  <a:srgbClr val="000000"/>
                </a:solidFill>
              </a:rPr>
              <a:t> R, </a:t>
            </a:r>
            <a:r>
              <a:rPr lang="en-US" dirty="0" err="1">
                <a:solidFill>
                  <a:srgbClr val="000000"/>
                </a:solidFill>
              </a:rPr>
              <a:t>Busardo</a:t>
            </a:r>
            <a:r>
              <a:rPr lang="en-US" dirty="0">
                <a:solidFill>
                  <a:srgbClr val="000000"/>
                </a:solidFill>
              </a:rPr>
              <a:t> F. Acute intoxications and fatalities from illicit fentanyl and analogues: an update. </a:t>
            </a:r>
            <a:r>
              <a:rPr lang="en-US" i="1" dirty="0" err="1">
                <a:solidFill>
                  <a:srgbClr val="000000"/>
                </a:solidFill>
              </a:rPr>
              <a:t>Ther</a:t>
            </a:r>
            <a:r>
              <a:rPr lang="en-US" i="1" dirty="0">
                <a:solidFill>
                  <a:srgbClr val="000000"/>
                </a:solidFill>
              </a:rPr>
              <a:t> Drug Monitor.</a:t>
            </a:r>
            <a:r>
              <a:rPr lang="en-US" dirty="0">
                <a:solidFill>
                  <a:srgbClr val="000000"/>
                </a:solidFill>
              </a:rPr>
              <a:t> February 2018. 40:1</a:t>
            </a:r>
          </a:p>
          <a:p>
            <a:pPr marL="0" indent="0">
              <a:buNone/>
            </a:pPr>
            <a:r>
              <a:rPr lang="en-US" b="0" i="0" u="none" strike="noStrike" dirty="0">
                <a:solidFill>
                  <a:schemeClr val="tx1"/>
                </a:solidFill>
                <a:effectLst/>
              </a:rPr>
              <a:t>5) </a:t>
            </a:r>
            <a:r>
              <a:rPr lang="en-US" b="0" i="0" u="none" strike="noStrike" dirty="0">
                <a:solidFill>
                  <a:srgbClr val="212121"/>
                </a:solidFill>
                <a:effectLst/>
              </a:rPr>
              <a:t>National Center for Biotechnology Information. PubChem Compound Summary for CID 3345, Fentanyl. </a:t>
            </a:r>
            <a:r>
              <a:rPr lang="en-US" b="0" i="0" u="none" strike="noStrike" dirty="0">
                <a:solidFill>
                  <a:srgbClr val="4C2C92"/>
                </a:solidFill>
                <a:effectLst/>
                <a:hlinkClick r:id="rId4"/>
              </a:rPr>
              <a:t>https://pubchem.ncbi.nlm.nih.gov/compound/Fentanyl</a:t>
            </a:r>
            <a:r>
              <a:rPr lang="en-US" b="0" i="0" u="none" strike="noStrike" dirty="0">
                <a:solidFill>
                  <a:srgbClr val="212121"/>
                </a:solidFill>
                <a:effectLst/>
              </a:rPr>
              <a:t>. Accessed Jan. 16, 2023.</a:t>
            </a:r>
            <a:r>
              <a:rPr lang="en-US" b="0" i="0" u="none" strike="noStrike" dirty="0">
                <a:solidFill>
                  <a:schemeClr val="tx1"/>
                </a:solidFill>
                <a:effectLst/>
              </a:rPr>
              <a:t> </a:t>
            </a:r>
          </a:p>
          <a:p>
            <a:pPr marL="0" indent="0">
              <a:buNone/>
            </a:pPr>
            <a:r>
              <a:rPr lang="en-US" b="0" i="0" u="none" strike="noStrike" dirty="0">
                <a:solidFill>
                  <a:schemeClr val="tx1"/>
                </a:solidFill>
                <a:effectLst/>
              </a:rPr>
              <a:t>6) </a:t>
            </a:r>
            <a:r>
              <a:rPr lang="en-US" dirty="0"/>
              <a:t>Ahmed S, </a:t>
            </a:r>
            <a:r>
              <a:rPr lang="en-US" dirty="0" err="1"/>
              <a:t>Bhivandkar</a:t>
            </a:r>
            <a:r>
              <a:rPr lang="en-US" dirty="0"/>
              <a:t> S, Lonergan B, </a:t>
            </a:r>
            <a:r>
              <a:rPr lang="en-US" dirty="0" err="1"/>
              <a:t>Suziki</a:t>
            </a:r>
            <a:r>
              <a:rPr lang="en-US" dirty="0"/>
              <a:t> J. </a:t>
            </a:r>
            <a:r>
              <a:rPr lang="en-US" dirty="0" err="1"/>
              <a:t>Microinduction</a:t>
            </a:r>
            <a:r>
              <a:rPr lang="en-US" dirty="0"/>
              <a:t> of buprenorphine/naloxone: a review of the literature. </a:t>
            </a:r>
            <a:r>
              <a:rPr lang="en-US" i="1" dirty="0"/>
              <a:t>The American Journal on Addictions.</a:t>
            </a:r>
            <a:r>
              <a:rPr lang="en-US" dirty="0"/>
              <a:t> 2020;1-11. doi:10.1111/ajad.13135</a:t>
            </a:r>
            <a:endParaRPr lang="en-US" b="0" i="0" u="none" strike="noStrike" dirty="0">
              <a:solidFill>
                <a:schemeClr val="tx1"/>
              </a:solidFill>
              <a:effectLst/>
            </a:endParaRPr>
          </a:p>
          <a:p>
            <a:pPr marL="0" indent="0">
              <a:buNone/>
            </a:pPr>
            <a:r>
              <a:rPr lang="en-US" b="0" i="0" u="none" strike="noStrike" dirty="0">
                <a:solidFill>
                  <a:schemeClr val="tx1"/>
                </a:solidFill>
                <a:effectLst/>
              </a:rPr>
              <a:t>7) </a:t>
            </a:r>
            <a:r>
              <a:rPr lang="en-US" b="0" i="0" u="none" strike="noStrike" dirty="0" err="1">
                <a:solidFill>
                  <a:srgbClr val="212121"/>
                </a:solidFill>
                <a:effectLst/>
              </a:rPr>
              <a:t>Huhn</a:t>
            </a:r>
            <a:r>
              <a:rPr lang="en-US" b="0" i="0" u="none" strike="noStrike" dirty="0">
                <a:solidFill>
                  <a:srgbClr val="212121"/>
                </a:solidFill>
                <a:effectLst/>
              </a:rPr>
              <a:t> AS, </a:t>
            </a:r>
            <a:r>
              <a:rPr lang="en-US" b="0" i="0" u="none" strike="noStrike" dirty="0" err="1">
                <a:solidFill>
                  <a:srgbClr val="212121"/>
                </a:solidFill>
                <a:effectLst/>
              </a:rPr>
              <a:t>Hobelmann</a:t>
            </a:r>
            <a:r>
              <a:rPr lang="en-US" b="0" i="0" u="none" strike="noStrike" dirty="0">
                <a:solidFill>
                  <a:srgbClr val="212121"/>
                </a:solidFill>
                <a:effectLst/>
              </a:rPr>
              <a:t> JG, </a:t>
            </a:r>
            <a:r>
              <a:rPr lang="en-US" b="0" i="0" u="none" strike="noStrike" dirty="0" err="1">
                <a:solidFill>
                  <a:srgbClr val="212121"/>
                </a:solidFill>
                <a:effectLst/>
              </a:rPr>
              <a:t>Oyler</a:t>
            </a:r>
            <a:r>
              <a:rPr lang="en-US" b="0" i="0" u="none" strike="noStrike" dirty="0">
                <a:solidFill>
                  <a:srgbClr val="212121"/>
                </a:solidFill>
                <a:effectLst/>
              </a:rPr>
              <a:t> GA, Strain EC. Protracted renal clearance of fentanyl in persons with opioid use disorder. </a:t>
            </a:r>
            <a:r>
              <a:rPr lang="en-US" b="0" i="1" u="none" strike="noStrike" dirty="0">
                <a:solidFill>
                  <a:srgbClr val="212121"/>
                </a:solidFill>
                <a:effectLst/>
              </a:rPr>
              <a:t>Drug Alcohol Depend</a:t>
            </a:r>
            <a:r>
              <a:rPr lang="en-US" b="0" i="0" u="none" strike="noStrike" dirty="0">
                <a:solidFill>
                  <a:srgbClr val="212121"/>
                </a:solidFill>
                <a:effectLst/>
              </a:rPr>
              <a:t>. 2020;214:108147. doi:10.1016/j.drugalcdep.2020.108147</a:t>
            </a:r>
            <a:endParaRPr lang="en-US" sz="1800" dirty="0"/>
          </a:p>
          <a:p>
            <a:pPr marL="0" indent="0">
              <a:buNone/>
            </a:pPr>
            <a:endParaRPr lang="en-US" b="0" i="0" u="none" strike="noStrike" dirty="0">
              <a:solidFill>
                <a:schemeClr val="tx1"/>
              </a:solidFill>
              <a:effectLst/>
            </a:endParaRPr>
          </a:p>
          <a:p>
            <a:pPr marL="342900" indent="-342900">
              <a:buFont typeface="Arial" panose="020B0604020202020204" pitchFamily="34" charset="0"/>
              <a:buAutoNum type="arabicParenR"/>
            </a:pPr>
            <a:endParaRPr lang="en-US" b="0" i="0" u="sng" dirty="0">
              <a:solidFill>
                <a:srgbClr val="075290"/>
              </a:solidFill>
              <a:effectLst/>
            </a:endParaRPr>
          </a:p>
          <a:p>
            <a:pPr marL="342900" indent="-342900">
              <a:buFont typeface="Arial" panose="020B0604020202020204" pitchFamily="34" charset="0"/>
              <a:buAutoNum type="arabicParenR"/>
            </a:pPr>
            <a:endParaRPr lang="en-US" b="0" i="0" u="sng" dirty="0">
              <a:solidFill>
                <a:srgbClr val="075290"/>
              </a:solidFill>
              <a:effectLst/>
            </a:endParaRPr>
          </a:p>
          <a:p>
            <a:pPr marL="342900" indent="-342900">
              <a:buFont typeface="Arial" panose="020B0604020202020204" pitchFamily="34" charset="0"/>
              <a:buAutoNum type="arabicParenR"/>
            </a:pPr>
            <a:endParaRPr lang="en-US" dirty="0">
              <a:solidFill>
                <a:schemeClr val="tx1"/>
              </a:solidFill>
            </a:endParaRPr>
          </a:p>
          <a:p>
            <a:pPr marL="342900" indent="-342900">
              <a:buFont typeface="Arial" panose="020B0604020202020204" pitchFamily="34" charset="0"/>
              <a:buAutoNum type="arabicParenR"/>
            </a:pPr>
            <a:endParaRPr lang="en-US" b="0" i="0" u="none" strike="noStrike" dirty="0">
              <a:solidFill>
                <a:schemeClr val="tx1"/>
              </a:solidFill>
              <a:effectLst/>
            </a:endParaRPr>
          </a:p>
          <a:p>
            <a:pPr marL="342900" indent="-342900">
              <a:buFont typeface="Arial" panose="020B0604020202020204" pitchFamily="34" charset="0"/>
              <a:buAutoNum type="arabicParenR"/>
            </a:pPr>
            <a:endParaRPr lang="en-US" b="0" i="0" u="none" strike="noStrike" dirty="0">
              <a:solidFill>
                <a:srgbClr val="000000"/>
              </a:solidFill>
              <a:effectLst/>
            </a:endParaRPr>
          </a:p>
          <a:p>
            <a:pPr marL="0" indent="0">
              <a:buNone/>
            </a:pPr>
            <a:endParaRPr lang="en-US" b="0" i="0" u="none" strike="noStrike" dirty="0">
              <a:solidFill>
                <a:srgbClr val="000000"/>
              </a:solidFill>
              <a:effectLst/>
            </a:endParaRPr>
          </a:p>
          <a:p>
            <a:pPr marL="342900" indent="-342900">
              <a:buAutoNum type="arabicParenR"/>
            </a:pPr>
            <a:endParaRPr lang="en-US" b="0" i="0" u="none" strike="noStrike" dirty="0">
              <a:solidFill>
                <a:srgbClr val="075290"/>
              </a:solidFill>
              <a:effectLst/>
              <a:latin typeface="Open Sans" panose="020B0606030504020204" pitchFamily="34" charset="0"/>
            </a:endParaRPr>
          </a:p>
          <a:p>
            <a:pPr marL="342900" indent="-342900">
              <a:buAutoNum type="arabicParenR"/>
            </a:pPr>
            <a:endParaRPr lang="en-US" b="0" i="0" u="none" strike="noStrike" dirty="0">
              <a:solidFill>
                <a:srgbClr val="075290"/>
              </a:solidFill>
              <a:effectLst/>
              <a:latin typeface="Open Sans" panose="020B0606030504020204" pitchFamily="34" charset="0"/>
            </a:endParaRPr>
          </a:p>
          <a:p>
            <a:pPr marL="342900" indent="-342900">
              <a:buAutoNum type="arabicParenR"/>
            </a:pPr>
            <a:endParaRPr lang="en-US" b="0" i="0" u="none" strike="noStrike" dirty="0">
              <a:solidFill>
                <a:srgbClr val="333333"/>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2347009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E190-5ED1-284D-8936-48D51CCE0387}"/>
              </a:ext>
            </a:extLst>
          </p:cNvPr>
          <p:cNvSpPr>
            <a:spLocks noGrp="1"/>
          </p:cNvSpPr>
          <p:nvPr>
            <p:ph type="title"/>
          </p:nvPr>
        </p:nvSpPr>
        <p:spPr>
          <a:xfrm>
            <a:off x="2231136" y="293179"/>
            <a:ext cx="7729728" cy="1188720"/>
          </a:xfrm>
        </p:spPr>
        <p:txBody>
          <a:bodyPr/>
          <a:lstStyle/>
          <a:p>
            <a:r>
              <a:rPr lang="en-US"/>
              <a:t>references</a:t>
            </a:r>
          </a:p>
        </p:txBody>
      </p:sp>
      <p:sp>
        <p:nvSpPr>
          <p:cNvPr id="3" name="Content Placeholder 2">
            <a:extLst>
              <a:ext uri="{FF2B5EF4-FFF2-40B4-BE49-F238E27FC236}">
                <a16:creationId xmlns:a16="http://schemas.microsoft.com/office/drawing/2014/main" id="{B739E3C3-8AB8-4946-A911-280E7A31D9EC}"/>
              </a:ext>
            </a:extLst>
          </p:cNvPr>
          <p:cNvSpPr>
            <a:spLocks noGrp="1"/>
          </p:cNvSpPr>
          <p:nvPr>
            <p:ph idx="1"/>
          </p:nvPr>
        </p:nvSpPr>
        <p:spPr>
          <a:xfrm>
            <a:off x="1359693" y="1660451"/>
            <a:ext cx="9472613" cy="4884040"/>
          </a:xfrm>
        </p:spPr>
        <p:txBody>
          <a:bodyPr>
            <a:normAutofit fontScale="92500" lnSpcReduction="20000"/>
          </a:bodyPr>
          <a:lstStyle/>
          <a:p>
            <a:pPr marL="0" indent="0">
              <a:buNone/>
            </a:pPr>
            <a:r>
              <a:rPr lang="en-US" dirty="0"/>
              <a:t>8) </a:t>
            </a:r>
            <a:r>
              <a:rPr lang="en-US" b="0" i="0" u="none" strike="noStrike" dirty="0">
                <a:solidFill>
                  <a:srgbClr val="000000"/>
                </a:solidFill>
                <a:effectLst/>
              </a:rPr>
              <a:t>Ghosh, </a:t>
            </a:r>
            <a:r>
              <a:rPr lang="en-US" b="0" i="0" u="none" strike="noStrike" dirty="0" err="1">
                <a:solidFill>
                  <a:srgbClr val="000000"/>
                </a:solidFill>
                <a:effectLst/>
              </a:rPr>
              <a:t>Sumantra</a:t>
            </a:r>
            <a:r>
              <a:rPr lang="en-US" b="0" i="0" u="none" strike="noStrike" dirty="0">
                <a:solidFill>
                  <a:srgbClr val="000000"/>
                </a:solidFill>
                <a:effectLst/>
              </a:rPr>
              <a:t> Monty MD, MSc, FRCPC, ISAM</a:t>
            </a:r>
            <a:r>
              <a:rPr lang="en-US" b="0" i="0" u="none" strike="noStrike" baseline="30000" dirty="0">
                <a:solidFill>
                  <a:srgbClr val="000000"/>
                </a:solidFill>
                <a:effectLst/>
              </a:rPr>
              <a:t>1</a:t>
            </a:r>
            <a:r>
              <a:rPr lang="en-US" b="0" i="0" u="none" strike="noStrike" dirty="0">
                <a:solidFill>
                  <a:srgbClr val="000000"/>
                </a:solidFill>
                <a:effectLst/>
              </a:rPr>
              <a:t>; Klaire, </a:t>
            </a:r>
            <a:r>
              <a:rPr lang="en-US" b="0" i="0" u="none" strike="noStrike" dirty="0" err="1">
                <a:solidFill>
                  <a:srgbClr val="000000"/>
                </a:solidFill>
                <a:effectLst/>
              </a:rPr>
              <a:t>Sukhpreet</a:t>
            </a:r>
            <a:r>
              <a:rPr lang="en-US" b="0" i="0" u="none" strike="noStrike" dirty="0">
                <a:solidFill>
                  <a:srgbClr val="000000"/>
                </a:solidFill>
                <a:effectLst/>
              </a:rPr>
              <a:t> MD, CCFP</a:t>
            </a:r>
            <a:r>
              <a:rPr lang="en-US" b="0" i="0" u="none" strike="noStrike" baseline="30000" dirty="0">
                <a:solidFill>
                  <a:srgbClr val="000000"/>
                </a:solidFill>
                <a:effectLst/>
              </a:rPr>
              <a:t>2</a:t>
            </a:r>
            <a:r>
              <a:rPr lang="en-US" b="0" i="0" u="none" strike="noStrike" dirty="0">
                <a:solidFill>
                  <a:srgbClr val="000000"/>
                </a:solidFill>
                <a:effectLst/>
              </a:rPr>
              <a:t>; </a:t>
            </a:r>
            <a:r>
              <a:rPr lang="en-US" b="0" i="0" u="none" strike="noStrike" dirty="0" err="1">
                <a:solidFill>
                  <a:srgbClr val="000000"/>
                </a:solidFill>
                <a:effectLst/>
              </a:rPr>
              <a:t>Tanguay</a:t>
            </a:r>
            <a:r>
              <a:rPr lang="en-US" b="0" i="0" u="none" strike="noStrike" dirty="0">
                <a:solidFill>
                  <a:srgbClr val="000000"/>
                </a:solidFill>
                <a:effectLst/>
              </a:rPr>
              <a:t>, Robert MD, FRCPC, ISAM</a:t>
            </a:r>
            <a:r>
              <a:rPr lang="en-US" b="0" i="0" u="none" strike="noStrike" baseline="30000" dirty="0">
                <a:solidFill>
                  <a:srgbClr val="000000"/>
                </a:solidFill>
                <a:effectLst/>
              </a:rPr>
              <a:t>3</a:t>
            </a:r>
            <a:r>
              <a:rPr lang="en-US" b="0" i="0" u="none" strike="noStrike" dirty="0">
                <a:solidFill>
                  <a:srgbClr val="000000"/>
                </a:solidFill>
                <a:effectLst/>
              </a:rPr>
              <a:t>; </a:t>
            </a:r>
            <a:r>
              <a:rPr lang="en-US" b="0" i="0" u="none" strike="noStrike" dirty="0" err="1">
                <a:solidFill>
                  <a:srgbClr val="000000"/>
                </a:solidFill>
                <a:effectLst/>
              </a:rPr>
              <a:t>Manek</a:t>
            </a:r>
            <a:r>
              <a:rPr lang="en-US" b="0" i="0" u="none" strike="noStrike" dirty="0">
                <a:solidFill>
                  <a:srgbClr val="000000"/>
                </a:solidFill>
                <a:effectLst/>
              </a:rPr>
              <a:t>, Mandy MD, CCFP</a:t>
            </a:r>
            <a:r>
              <a:rPr lang="en-US" b="0" i="0" u="none" strike="noStrike" baseline="30000" dirty="0">
                <a:solidFill>
                  <a:srgbClr val="000000"/>
                </a:solidFill>
                <a:effectLst/>
              </a:rPr>
              <a:t>4</a:t>
            </a:r>
            <a:r>
              <a:rPr lang="en-US" b="0" i="0" u="none" strike="noStrike" dirty="0">
                <a:solidFill>
                  <a:srgbClr val="000000"/>
                </a:solidFill>
                <a:effectLst/>
              </a:rPr>
              <a:t>; Azar, </a:t>
            </a:r>
            <a:r>
              <a:rPr lang="en-US" b="0" i="0" u="none" strike="noStrike" dirty="0" err="1">
                <a:solidFill>
                  <a:srgbClr val="000000"/>
                </a:solidFill>
                <a:effectLst/>
              </a:rPr>
              <a:t>Pouya</a:t>
            </a:r>
            <a:r>
              <a:rPr lang="en-US" b="0" i="0" u="none" strike="noStrike" dirty="0">
                <a:solidFill>
                  <a:srgbClr val="000000"/>
                </a:solidFill>
                <a:effectLst/>
              </a:rPr>
              <a:t> MD, FRCPC, ISAM</a:t>
            </a:r>
            <a:r>
              <a:rPr lang="en-US" b="0" i="0" u="none" strike="noStrike" baseline="30000" dirty="0">
                <a:solidFill>
                  <a:srgbClr val="000000"/>
                </a:solidFill>
                <a:effectLst/>
              </a:rPr>
              <a:t>5</a:t>
            </a:r>
            <a:r>
              <a:rPr lang="en-US" b="0" i="0" u="none" strike="noStrike" dirty="0">
                <a:solidFill>
                  <a:srgbClr val="000000"/>
                </a:solidFill>
                <a:effectLst/>
              </a:rPr>
              <a:t>. A Review of Novel Methods To Support The Transition From Methadone and Other Full Agonist Opioids To Buprenorphine/Naloxone Sublingual In Both Community and Acute Care Settings. </a:t>
            </a:r>
            <a:r>
              <a:rPr lang="en-US" b="0" i="1" u="none" strike="noStrike" dirty="0">
                <a:solidFill>
                  <a:srgbClr val="000000"/>
                </a:solidFill>
                <a:effectLst/>
              </a:rPr>
              <a:t>The Canadian Journal of Addiction</a:t>
            </a:r>
            <a:r>
              <a:rPr lang="en-US" b="0" i="0" u="none" strike="noStrike" dirty="0">
                <a:solidFill>
                  <a:srgbClr val="000000"/>
                </a:solidFill>
                <a:effectLst/>
              </a:rPr>
              <a:t>. 10(4):p 41-50, December 2019. | DOI: 10.1097/CXA.0000000000000072</a:t>
            </a:r>
          </a:p>
          <a:p>
            <a:pPr marL="0" indent="0">
              <a:buNone/>
            </a:pPr>
            <a:r>
              <a:rPr lang="en-US" dirty="0"/>
              <a:t>9)</a:t>
            </a:r>
            <a:r>
              <a:rPr lang="en-US" i="1" dirty="0">
                <a:solidFill>
                  <a:srgbClr val="212121"/>
                </a:solidFill>
              </a:rPr>
              <a:t> Opioid Use Disorder Practice Update. </a:t>
            </a:r>
            <a:r>
              <a:rPr lang="en-US" dirty="0">
                <a:solidFill>
                  <a:srgbClr val="212121"/>
                </a:solidFill>
              </a:rPr>
              <a:t>British Columbia Centre on Substance Use. January 2022. </a:t>
            </a:r>
            <a:r>
              <a:rPr lang="en-US" b="0" i="1" u="none" strike="noStrike" dirty="0">
                <a:solidFill>
                  <a:srgbClr val="212121"/>
                </a:solidFill>
                <a:effectLst/>
                <a:hlinkClick r:id="rId3"/>
              </a:rPr>
              <a:t>https://www.bccsu.ca/wp-content/uploads/2022/02/Opioid-Use-Disorder-Practice-Update-February-2022.pdf</a:t>
            </a:r>
            <a:endParaRPr lang="en-US" dirty="0"/>
          </a:p>
          <a:p>
            <a:pPr marL="0" indent="0">
              <a:buNone/>
            </a:pPr>
            <a:r>
              <a:rPr lang="en-US" dirty="0"/>
              <a:t>10) </a:t>
            </a:r>
            <a:r>
              <a:rPr lang="en-US" b="0" i="0" u="none" strike="noStrike" dirty="0">
                <a:solidFill>
                  <a:srgbClr val="212121"/>
                </a:solidFill>
                <a:effectLst/>
              </a:rPr>
              <a:t>Moe J, O'Sullivan F, </a:t>
            </a:r>
            <a:r>
              <a:rPr lang="en-US" b="0" i="0" u="none" strike="noStrike" dirty="0" err="1">
                <a:solidFill>
                  <a:srgbClr val="212121"/>
                </a:solidFill>
                <a:effectLst/>
              </a:rPr>
              <a:t>Hohl</a:t>
            </a:r>
            <a:r>
              <a:rPr lang="en-US" b="0" i="0" u="none" strike="noStrike" dirty="0">
                <a:solidFill>
                  <a:srgbClr val="212121"/>
                </a:solidFill>
                <a:effectLst/>
              </a:rPr>
              <a:t> CM, et al. Short communication: Systematic review on effectiveness of micro-induction approaches to buprenorphine initiation. </a:t>
            </a:r>
            <a:r>
              <a:rPr lang="en-US" b="0" i="1" u="none" strike="noStrike" dirty="0">
                <a:solidFill>
                  <a:srgbClr val="212121"/>
                </a:solidFill>
                <a:effectLst/>
              </a:rPr>
              <a:t>Addict </a:t>
            </a:r>
            <a:r>
              <a:rPr lang="en-US" b="0" i="1" u="none" strike="noStrike" dirty="0" err="1">
                <a:solidFill>
                  <a:srgbClr val="212121"/>
                </a:solidFill>
                <a:effectLst/>
              </a:rPr>
              <a:t>Behav</a:t>
            </a:r>
            <a:r>
              <a:rPr lang="en-US" b="0" i="0" u="none" strike="noStrike" dirty="0">
                <a:solidFill>
                  <a:srgbClr val="212121"/>
                </a:solidFill>
                <a:effectLst/>
              </a:rPr>
              <a:t>. 2021;114:106740. doi:10.1016/j.addbeh.2020.106740</a:t>
            </a:r>
          </a:p>
          <a:p>
            <a:pPr marL="0" indent="0">
              <a:buNone/>
            </a:pPr>
            <a:r>
              <a:rPr lang="en-US" b="0" i="0" u="none" strike="noStrike" dirty="0">
                <a:solidFill>
                  <a:srgbClr val="212121"/>
                </a:solidFill>
                <a:effectLst/>
              </a:rPr>
              <a:t>11) </a:t>
            </a:r>
            <a:r>
              <a:rPr lang="en-US" dirty="0"/>
              <a:t>Chen C. Buprenorphine Strategies in the Age of Fentanyl. Lecture presented at Rutgers New Jersey Medical School SUD MAT ECHO;  April 1, 2022</a:t>
            </a:r>
          </a:p>
          <a:p>
            <a:pPr marL="0" indent="0">
              <a:buNone/>
            </a:pPr>
            <a:r>
              <a:rPr lang="en-US" b="0" i="0" u="none" strike="noStrike" dirty="0">
                <a:solidFill>
                  <a:srgbClr val="212121"/>
                </a:solidFill>
                <a:effectLst/>
              </a:rPr>
              <a:t>12) </a:t>
            </a:r>
            <a:r>
              <a:rPr lang="en-US" dirty="0">
                <a:solidFill>
                  <a:schemeClr val="tx1"/>
                </a:solidFill>
              </a:rPr>
              <a:t>CA Bridge Buprenorphine Self-Start. https://cabridge.org/resource/rapid-guidance-for-patients-starting-buprenorphine-outside-of-hospitals-or-clinics/</a:t>
            </a:r>
            <a:endParaRPr lang="en-US" b="0" i="0" u="none" strike="noStrike" dirty="0">
              <a:solidFill>
                <a:srgbClr val="212121"/>
              </a:solidFill>
              <a:effectLst/>
            </a:endParaRPr>
          </a:p>
          <a:p>
            <a:pPr marL="0" indent="0">
              <a:buNone/>
            </a:pPr>
            <a:r>
              <a:rPr lang="en-US" dirty="0"/>
              <a:t>13) </a:t>
            </a:r>
            <a:r>
              <a:rPr lang="en-US" b="0" i="0" u="none" strike="noStrike" dirty="0">
                <a:solidFill>
                  <a:schemeClr val="tx1"/>
                </a:solidFill>
                <a:effectLst/>
              </a:rPr>
              <a:t>Randall, Adam DNP, FNP-C; Hull, Ilana MD, MSc; Martin, Stephen A. MD, </a:t>
            </a:r>
            <a:r>
              <a:rPr lang="en-US" b="0" i="0" u="none" strike="noStrike" dirty="0" err="1">
                <a:solidFill>
                  <a:schemeClr val="tx1"/>
                </a:solidFill>
                <a:effectLst/>
              </a:rPr>
              <a:t>EdM</a:t>
            </a:r>
            <a:r>
              <a:rPr lang="en-US" b="0" i="0" u="none" strike="noStrike" dirty="0">
                <a:solidFill>
                  <a:schemeClr val="tx1"/>
                </a:solidFill>
                <a:effectLst/>
              </a:rPr>
              <a:t>, FASAM, FAAFP. Enhancing Patient Choice: Using Self-administered Intranasal Naloxone for Novel Rapid Buprenorphine Initiation. Journal of Addiction Medicine ():10.1097/ADM.0000000000001073, September 23, 2022. | DOI: 10.1097/ADM.0000000000001073</a:t>
            </a:r>
          </a:p>
          <a:p>
            <a:pPr marL="0" indent="0">
              <a:buNone/>
            </a:pPr>
            <a:r>
              <a:rPr lang="en-US" dirty="0">
                <a:solidFill>
                  <a:schemeClr val="tx1"/>
                </a:solidFill>
              </a:rPr>
              <a:t>14) Quick Start Boulder Care. </a:t>
            </a:r>
            <a:r>
              <a:rPr lang="en-US" dirty="0">
                <a:solidFill>
                  <a:schemeClr val="tx1"/>
                </a:solidFill>
                <a:hlinkClick r:id="rId4">
                  <a:extLst>
                    <a:ext uri="{A12FA001-AC4F-418D-AE19-62706E023703}">
                      <ahyp:hlinkClr xmlns:ahyp="http://schemas.microsoft.com/office/drawing/2018/hyperlinkcolor" val="tx"/>
                    </a:ext>
                  </a:extLst>
                </a:hlinkClick>
              </a:rPr>
              <a:t>https://www.boulder.care/quickstart</a:t>
            </a:r>
            <a:endParaRPr lang="en-US" dirty="0">
              <a:solidFill>
                <a:schemeClr val="tx1"/>
              </a:solidFill>
            </a:endParaRPr>
          </a:p>
          <a:p>
            <a:pPr marL="0" indent="0">
              <a:buNone/>
            </a:pPr>
            <a:endParaRPr lang="en-US" b="0" i="0" u="none" strike="noStrike" dirty="0">
              <a:solidFill>
                <a:schemeClr val="tx1"/>
              </a:solidFill>
              <a:effectLst/>
            </a:endParaRPr>
          </a:p>
          <a:p>
            <a:pPr marL="0" indent="0">
              <a:buNone/>
            </a:pPr>
            <a:endParaRPr lang="en-US" dirty="0"/>
          </a:p>
          <a:p>
            <a:pPr marL="0" indent="0">
              <a:buNone/>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3080532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E190-5ED1-284D-8936-48D51CCE0387}"/>
              </a:ext>
            </a:extLst>
          </p:cNvPr>
          <p:cNvSpPr>
            <a:spLocks noGrp="1"/>
          </p:cNvSpPr>
          <p:nvPr>
            <p:ph type="title"/>
          </p:nvPr>
        </p:nvSpPr>
        <p:spPr>
          <a:xfrm>
            <a:off x="2231136" y="293179"/>
            <a:ext cx="7729728" cy="1188720"/>
          </a:xfrm>
        </p:spPr>
        <p:txBody>
          <a:bodyPr/>
          <a:lstStyle/>
          <a:p>
            <a:r>
              <a:rPr lang="en-US"/>
              <a:t>references</a:t>
            </a:r>
          </a:p>
        </p:txBody>
      </p:sp>
      <p:sp>
        <p:nvSpPr>
          <p:cNvPr id="3" name="Content Placeholder 2">
            <a:extLst>
              <a:ext uri="{FF2B5EF4-FFF2-40B4-BE49-F238E27FC236}">
                <a16:creationId xmlns:a16="http://schemas.microsoft.com/office/drawing/2014/main" id="{B739E3C3-8AB8-4946-A911-280E7A31D9EC}"/>
              </a:ext>
            </a:extLst>
          </p:cNvPr>
          <p:cNvSpPr>
            <a:spLocks noGrp="1"/>
          </p:cNvSpPr>
          <p:nvPr>
            <p:ph idx="1"/>
          </p:nvPr>
        </p:nvSpPr>
        <p:spPr>
          <a:xfrm>
            <a:off x="1359693" y="1481899"/>
            <a:ext cx="9472613" cy="5194672"/>
          </a:xfrm>
        </p:spPr>
        <p:txBody>
          <a:bodyPr>
            <a:normAutofit/>
          </a:bodyPr>
          <a:lstStyle/>
          <a:p>
            <a:pPr marL="0" indent="0">
              <a:buNone/>
            </a:pPr>
            <a:r>
              <a:rPr lang="en-US" b="0" i="0" u="none" strike="noStrike" dirty="0">
                <a:solidFill>
                  <a:srgbClr val="212121"/>
                </a:solidFill>
                <a:effectLst/>
              </a:rPr>
              <a:t>15) </a:t>
            </a:r>
            <a:r>
              <a:rPr lang="en-US" sz="1800" dirty="0"/>
              <a:t>Monteiro C, Golden R. ASAM Poster. Buprenorphine macro-dosing induction for OUD in the inpatient setting: a case series. 2021</a:t>
            </a:r>
            <a:endParaRPr lang="en-US" b="0" i="0" u="none" strike="noStrike" dirty="0">
              <a:solidFill>
                <a:srgbClr val="212121"/>
              </a:solidFill>
              <a:effectLst/>
            </a:endParaRPr>
          </a:p>
          <a:p>
            <a:pPr marL="0" indent="0">
              <a:buNone/>
            </a:pPr>
            <a:r>
              <a:rPr lang="en-US" dirty="0">
                <a:solidFill>
                  <a:srgbClr val="212121"/>
                </a:solidFill>
              </a:rPr>
              <a:t>16)</a:t>
            </a:r>
            <a:r>
              <a:rPr lang="en-US" b="0" i="0" u="none" strike="noStrike" dirty="0">
                <a:solidFill>
                  <a:srgbClr val="333333"/>
                </a:solidFill>
                <a:effectLst/>
              </a:rPr>
              <a:t> Ahmadi, J., </a:t>
            </a:r>
            <a:r>
              <a:rPr lang="en-US" b="0" i="0" u="none" strike="noStrike" dirty="0" err="1">
                <a:solidFill>
                  <a:srgbClr val="333333"/>
                </a:solidFill>
                <a:effectLst/>
              </a:rPr>
              <a:t>Jahromi</a:t>
            </a:r>
            <a:r>
              <a:rPr lang="en-US" b="0" i="0" u="none" strike="noStrike" dirty="0">
                <a:solidFill>
                  <a:srgbClr val="333333"/>
                </a:solidFill>
                <a:effectLst/>
              </a:rPr>
              <a:t>, M.S., </a:t>
            </a:r>
            <a:r>
              <a:rPr lang="en-US" b="0" i="0" u="none" strike="noStrike" dirty="0" err="1">
                <a:solidFill>
                  <a:srgbClr val="333333"/>
                </a:solidFill>
                <a:effectLst/>
              </a:rPr>
              <a:t>Ghahremani</a:t>
            </a:r>
            <a:r>
              <a:rPr lang="en-US" b="0" i="0" u="none" strike="noStrike" dirty="0">
                <a:solidFill>
                  <a:srgbClr val="333333"/>
                </a:solidFill>
                <a:effectLst/>
              </a:rPr>
              <a:t>, D. </a:t>
            </a:r>
            <a:r>
              <a:rPr lang="en-US" b="0" i="1" u="none" strike="noStrike" dirty="0">
                <a:solidFill>
                  <a:srgbClr val="333333"/>
                </a:solidFill>
                <a:effectLst/>
              </a:rPr>
              <a:t>et al.</a:t>
            </a:r>
            <a:r>
              <a:rPr lang="en-US" b="0" i="0" u="none" strike="noStrike" dirty="0">
                <a:solidFill>
                  <a:srgbClr val="333333"/>
                </a:solidFill>
                <a:effectLst/>
              </a:rPr>
              <a:t> Single high-dose buprenorphine for opioid craving during withdrawal. </a:t>
            </a:r>
            <a:r>
              <a:rPr lang="en-US" b="0" i="1" u="none" strike="noStrike" dirty="0">
                <a:solidFill>
                  <a:srgbClr val="333333"/>
                </a:solidFill>
                <a:effectLst/>
              </a:rPr>
              <a:t>Trials</a:t>
            </a:r>
            <a:r>
              <a:rPr lang="en-US" b="0" i="0" u="none" strike="noStrike" dirty="0">
                <a:solidFill>
                  <a:srgbClr val="333333"/>
                </a:solidFill>
                <a:effectLst/>
              </a:rPr>
              <a:t> </a:t>
            </a:r>
            <a:r>
              <a:rPr lang="en-US" i="0" u="none" strike="noStrike" dirty="0">
                <a:solidFill>
                  <a:srgbClr val="333333"/>
                </a:solidFill>
                <a:effectLst/>
              </a:rPr>
              <a:t>19</a:t>
            </a:r>
            <a:r>
              <a:rPr lang="en-US" b="0" i="0" u="none" strike="noStrike" dirty="0">
                <a:solidFill>
                  <a:srgbClr val="333333"/>
                </a:solidFill>
                <a:effectLst/>
              </a:rPr>
              <a:t>, 675 (2018). </a:t>
            </a:r>
            <a:r>
              <a:rPr lang="en-US" b="0" i="0" u="none" strike="noStrike" dirty="0">
                <a:solidFill>
                  <a:srgbClr val="333333"/>
                </a:solidFill>
                <a:effectLst/>
                <a:hlinkClick r:id="rId3"/>
              </a:rPr>
              <a:t>https://doi.org/10.1186/s13063-018-3055-z</a:t>
            </a:r>
            <a:endParaRPr lang="en-US" b="0" i="0" u="none" strike="noStrike" dirty="0">
              <a:solidFill>
                <a:srgbClr val="333333"/>
              </a:solidFill>
              <a:effectLst/>
            </a:endParaRPr>
          </a:p>
          <a:p>
            <a:pPr marL="0" indent="0">
              <a:buNone/>
            </a:pPr>
            <a:r>
              <a:rPr lang="en-US" dirty="0">
                <a:solidFill>
                  <a:srgbClr val="212121"/>
                </a:solidFill>
              </a:rPr>
              <a:t>17) </a:t>
            </a:r>
            <a:r>
              <a:rPr lang="en-US" b="0" i="0" u="none" strike="noStrike" dirty="0">
                <a:solidFill>
                  <a:schemeClr val="tx1"/>
                </a:solidFill>
                <a:effectLst/>
              </a:rPr>
              <a:t>Herring AA, </a:t>
            </a:r>
            <a:r>
              <a:rPr lang="en-US" b="0" i="0" u="none" strike="noStrike" dirty="0" err="1">
                <a:solidFill>
                  <a:schemeClr val="tx1"/>
                </a:solidFill>
                <a:effectLst/>
              </a:rPr>
              <a:t>Vosooghi</a:t>
            </a:r>
            <a:r>
              <a:rPr lang="en-US" b="0" i="0" u="none" strike="noStrike" dirty="0">
                <a:solidFill>
                  <a:schemeClr val="tx1"/>
                </a:solidFill>
                <a:effectLst/>
              </a:rPr>
              <a:t> AA, </a:t>
            </a:r>
            <a:r>
              <a:rPr lang="en-US" b="0" i="0" u="none" strike="noStrike" dirty="0" err="1">
                <a:solidFill>
                  <a:schemeClr val="tx1"/>
                </a:solidFill>
                <a:effectLst/>
              </a:rPr>
              <a:t>Luftig</a:t>
            </a:r>
            <a:r>
              <a:rPr lang="en-US" b="0" i="0" u="none" strike="noStrike" dirty="0">
                <a:solidFill>
                  <a:schemeClr val="tx1"/>
                </a:solidFill>
                <a:effectLst/>
              </a:rPr>
              <a:t> J, et al. High-Dose Buprenorphine Induction in the Emergency Department for Treatment of Opioid Use Disorder. </a:t>
            </a:r>
            <a:r>
              <a:rPr lang="en-US" b="0" i="1" u="none" strike="noStrike" dirty="0">
                <a:solidFill>
                  <a:schemeClr val="tx1"/>
                </a:solidFill>
                <a:effectLst/>
              </a:rPr>
              <a:t>JAMA </a:t>
            </a:r>
            <a:r>
              <a:rPr lang="en-US" b="0" i="1" u="none" strike="noStrike" dirty="0" err="1">
                <a:solidFill>
                  <a:schemeClr val="tx1"/>
                </a:solidFill>
                <a:effectLst/>
              </a:rPr>
              <a:t>Netw</a:t>
            </a:r>
            <a:r>
              <a:rPr lang="en-US" b="0" i="1" u="none" strike="noStrike" dirty="0">
                <a:solidFill>
                  <a:schemeClr val="tx1"/>
                </a:solidFill>
                <a:effectLst/>
              </a:rPr>
              <a:t> Open.</a:t>
            </a:r>
            <a:r>
              <a:rPr lang="en-US" b="0" i="0" u="none" strike="noStrike" dirty="0">
                <a:solidFill>
                  <a:schemeClr val="tx1"/>
                </a:solidFill>
                <a:effectLst/>
              </a:rPr>
              <a:t> 2021;4(7):e2117128. doi:10.1001/jamanetworkopen.2021.17128</a:t>
            </a:r>
          </a:p>
          <a:p>
            <a:pPr marL="0" indent="0">
              <a:buNone/>
            </a:pPr>
            <a:r>
              <a:rPr lang="en-US" b="0" u="none" strike="noStrike" dirty="0">
                <a:solidFill>
                  <a:srgbClr val="212121"/>
                </a:solidFill>
                <a:effectLst/>
              </a:rPr>
              <a:t>18) </a:t>
            </a:r>
            <a:r>
              <a:rPr lang="en-US" dirty="0"/>
              <a:t>Cundiff D, Grande L, Murray M, Wright T. Buprenorphine Dose Limits: What is the Evidence? Lecture presented at ASAM 53</a:t>
            </a:r>
            <a:r>
              <a:rPr lang="en-US" baseline="30000" dirty="0"/>
              <a:t>rd</a:t>
            </a:r>
            <a:r>
              <a:rPr lang="en-US" dirty="0"/>
              <a:t> Annual Conference. April 1, 2022. </a:t>
            </a:r>
            <a:endParaRPr lang="en-US" b="0" u="none" strike="noStrike" dirty="0">
              <a:solidFill>
                <a:srgbClr val="212121"/>
              </a:solidFill>
              <a:effectLst/>
            </a:endParaRPr>
          </a:p>
          <a:p>
            <a:pPr marL="0" indent="0">
              <a:buNone/>
            </a:pPr>
            <a:r>
              <a:rPr lang="en-US" b="0" u="none" strike="noStrike" dirty="0">
                <a:solidFill>
                  <a:srgbClr val="212121"/>
                </a:solidFill>
                <a:effectLst/>
              </a:rPr>
              <a:t>19)</a:t>
            </a:r>
            <a:r>
              <a:rPr lang="en-US" dirty="0"/>
              <a:t> Greenwald M,  </a:t>
            </a:r>
            <a:r>
              <a:rPr lang="en-US" dirty="0" err="1"/>
              <a:t>Johanson</a:t>
            </a:r>
            <a:r>
              <a:rPr lang="en-US" dirty="0"/>
              <a:t> C, Moody D, Woods J, Kilbourn M, </a:t>
            </a:r>
            <a:r>
              <a:rPr lang="en-US" dirty="0" err="1"/>
              <a:t>Koeppe</a:t>
            </a:r>
            <a:r>
              <a:rPr lang="en-US" dirty="0"/>
              <a:t> R, Schuster C and </a:t>
            </a:r>
            <a:r>
              <a:rPr lang="en-US" dirty="0" err="1"/>
              <a:t>Zubieta</a:t>
            </a:r>
            <a:r>
              <a:rPr lang="en-US" dirty="0"/>
              <a:t> J. Effects of buprenorphine maintenance dose on u-opioid receptor availability, plasma concentrations and antagonist blockade in heroin-dependent volunteers. </a:t>
            </a:r>
            <a:r>
              <a:rPr lang="en-US" i="1" dirty="0"/>
              <a:t>Neuropsychopharmacology</a:t>
            </a:r>
            <a:r>
              <a:rPr lang="en-US" dirty="0"/>
              <a:t>. 2003;28:2000-2009</a:t>
            </a:r>
          </a:p>
          <a:p>
            <a:pPr marL="0" indent="0">
              <a:buNone/>
            </a:pPr>
            <a:r>
              <a:rPr lang="en-US" dirty="0"/>
              <a:t>20) </a:t>
            </a:r>
            <a:r>
              <a:rPr lang="en-US" b="0" i="0" u="none" strike="noStrike" dirty="0">
                <a:solidFill>
                  <a:schemeClr val="tx1"/>
                </a:solidFill>
                <a:effectLst/>
              </a:rPr>
              <a:t>Hser YI, Saxon AJ, Huang D, et al. Treatment retention among patients randomized to buprenorphine/naloxone compared to methadone in a multi-site trial. </a:t>
            </a:r>
            <a:r>
              <a:rPr lang="en-US" b="0" i="1" u="none" strike="noStrike" dirty="0">
                <a:solidFill>
                  <a:schemeClr val="tx1"/>
                </a:solidFill>
                <a:effectLst/>
              </a:rPr>
              <a:t>Addiction</a:t>
            </a:r>
            <a:r>
              <a:rPr lang="en-US" b="0" i="0" u="none" strike="noStrike" dirty="0">
                <a:solidFill>
                  <a:schemeClr val="tx1"/>
                </a:solidFill>
                <a:effectLst/>
              </a:rPr>
              <a:t>. 2014;109(1):79-87. doi:10.1111/add.12333</a:t>
            </a:r>
          </a:p>
          <a:p>
            <a:pPr marL="0" indent="0">
              <a:buNone/>
            </a:pPr>
            <a:endParaRPr lang="en-US" dirty="0"/>
          </a:p>
          <a:p>
            <a:pPr marL="0" indent="0">
              <a:buNone/>
            </a:pPr>
            <a:endParaRPr lang="en-US" b="0" u="none" strike="noStrike" dirty="0">
              <a:solidFill>
                <a:srgbClr val="212121"/>
              </a:solidFill>
              <a:effectLst/>
            </a:endParaRPr>
          </a:p>
          <a:p>
            <a:pPr marL="0" indent="0">
              <a:buNone/>
            </a:pPr>
            <a:endParaRPr lang="en-US" dirty="0"/>
          </a:p>
        </p:txBody>
      </p:sp>
    </p:spTree>
    <p:extLst>
      <p:ext uri="{BB962C8B-B14F-4D97-AF65-F5344CB8AC3E}">
        <p14:creationId xmlns:p14="http://schemas.microsoft.com/office/powerpoint/2010/main" val="1318309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D875-2499-CA7E-A32B-64EC02796F75}"/>
              </a:ext>
            </a:extLst>
          </p:cNvPr>
          <p:cNvSpPr>
            <a:spLocks noGrp="1"/>
          </p:cNvSpPr>
          <p:nvPr>
            <p:ph type="title"/>
          </p:nvPr>
        </p:nvSpPr>
        <p:spPr>
          <a:xfrm>
            <a:off x="2231136" y="151892"/>
            <a:ext cx="7729728" cy="1188720"/>
          </a:xfrm>
        </p:spPr>
        <p:txBody>
          <a:bodyPr/>
          <a:lstStyle/>
          <a:p>
            <a:r>
              <a:rPr lang="en-US"/>
              <a:t>references</a:t>
            </a:r>
          </a:p>
        </p:txBody>
      </p:sp>
      <p:sp>
        <p:nvSpPr>
          <p:cNvPr id="3" name="Content Placeholder 2">
            <a:extLst>
              <a:ext uri="{FF2B5EF4-FFF2-40B4-BE49-F238E27FC236}">
                <a16:creationId xmlns:a16="http://schemas.microsoft.com/office/drawing/2014/main" id="{29936C9F-5114-FB7D-F475-4FA6DD47C393}"/>
              </a:ext>
            </a:extLst>
          </p:cNvPr>
          <p:cNvSpPr>
            <a:spLocks noGrp="1"/>
          </p:cNvSpPr>
          <p:nvPr>
            <p:ph idx="1"/>
          </p:nvPr>
        </p:nvSpPr>
        <p:spPr>
          <a:xfrm>
            <a:off x="1502229" y="1534958"/>
            <a:ext cx="9267371" cy="4947485"/>
          </a:xfrm>
        </p:spPr>
        <p:txBody>
          <a:bodyPr>
            <a:normAutofit fontScale="85000" lnSpcReduction="10000"/>
          </a:bodyPr>
          <a:lstStyle/>
          <a:p>
            <a:pPr marL="0" indent="0">
              <a:buNone/>
            </a:pPr>
            <a:r>
              <a:rPr lang="en-US" dirty="0"/>
              <a:t>21) </a:t>
            </a:r>
            <a:r>
              <a:rPr lang="en-US" b="0" i="0" u="none" strike="noStrike" dirty="0">
                <a:solidFill>
                  <a:schemeClr val="tx1"/>
                </a:solidFill>
                <a:effectLst/>
              </a:rPr>
              <a:t>Jacobs P, Ang A, Hillhouse MP, et al. Treatment outcomes in opioid dependent patients with different buprenorphine/naloxone induction dosing patterns and trajectories. </a:t>
            </a:r>
            <a:r>
              <a:rPr lang="en-US" b="0" i="1" u="none" strike="noStrike" dirty="0">
                <a:solidFill>
                  <a:schemeClr val="tx1"/>
                </a:solidFill>
                <a:effectLst/>
              </a:rPr>
              <a:t>Am J Addict</a:t>
            </a:r>
            <a:r>
              <a:rPr lang="en-US" b="0" i="0" u="none" strike="noStrike" dirty="0">
                <a:solidFill>
                  <a:schemeClr val="tx1"/>
                </a:solidFill>
                <a:effectLst/>
              </a:rPr>
              <a:t>. 2015;24(7):667-675. doi:10.1111/ajad.12288</a:t>
            </a:r>
            <a:endParaRPr lang="en-US" dirty="0"/>
          </a:p>
          <a:p>
            <a:pPr marL="0" indent="0" algn="l">
              <a:buNone/>
            </a:pPr>
            <a:r>
              <a:rPr lang="en-US" dirty="0">
                <a:solidFill>
                  <a:srgbClr val="333333"/>
                </a:solidFill>
              </a:rPr>
              <a:t>22) </a:t>
            </a:r>
            <a:r>
              <a:rPr lang="en-US" b="0" i="0" u="none" strike="noStrike" dirty="0">
                <a:solidFill>
                  <a:srgbClr val="2E2E2E"/>
                </a:solidFill>
                <a:effectLst/>
                <a:latin typeface="NexusSans"/>
              </a:rPr>
              <a:t>M.R. Lofwall, S.L. Walsh, E.V. Nunes, G.L. Bailey, S.C. </a:t>
            </a:r>
            <a:r>
              <a:rPr lang="en-US" b="0" i="0" u="none" strike="noStrike" dirty="0" err="1">
                <a:solidFill>
                  <a:srgbClr val="2E2E2E"/>
                </a:solidFill>
                <a:effectLst/>
                <a:latin typeface="NexusSans"/>
              </a:rPr>
              <a:t>Sigmon</a:t>
            </a:r>
            <a:r>
              <a:rPr lang="en-US" b="0" i="0" u="none" strike="noStrike" dirty="0">
                <a:solidFill>
                  <a:srgbClr val="2E2E2E"/>
                </a:solidFill>
                <a:effectLst/>
                <a:latin typeface="NexusSans"/>
              </a:rPr>
              <a:t>, K.M. </a:t>
            </a:r>
            <a:r>
              <a:rPr lang="en-US" b="0" i="0" u="none" strike="noStrike" dirty="0" err="1">
                <a:solidFill>
                  <a:srgbClr val="2E2E2E"/>
                </a:solidFill>
                <a:effectLst/>
                <a:latin typeface="NexusSans"/>
              </a:rPr>
              <a:t>Kampman</a:t>
            </a:r>
            <a:r>
              <a:rPr lang="en-US" b="0" i="0" u="none" strike="noStrike" dirty="0">
                <a:solidFill>
                  <a:srgbClr val="2E2E2E"/>
                </a:solidFill>
                <a:effectLst/>
                <a:latin typeface="NexusSans"/>
              </a:rPr>
              <a:t>, </a:t>
            </a:r>
            <a:r>
              <a:rPr lang="en-US" b="0" i="1" u="none" strike="noStrike" dirty="0">
                <a:solidFill>
                  <a:srgbClr val="2E2E2E"/>
                </a:solidFill>
                <a:effectLst/>
                <a:latin typeface="NexusSans"/>
              </a:rPr>
              <a:t>et </a:t>
            </a:r>
            <a:r>
              <a:rPr lang="en-US" b="0" i="1" u="none" strike="noStrike" dirty="0" err="1">
                <a:solidFill>
                  <a:srgbClr val="2E2E2E"/>
                </a:solidFill>
                <a:effectLst/>
                <a:latin typeface="NexusSans"/>
              </a:rPr>
              <a:t>al.</a:t>
            </a:r>
            <a:r>
              <a:rPr lang="en-US" i="0" u="none" strike="noStrike" dirty="0" err="1">
                <a:solidFill>
                  <a:srgbClr val="2E2E2E"/>
                </a:solidFill>
                <a:effectLst/>
                <a:latin typeface="NexusSans"/>
              </a:rPr>
              <a:t>Weekly</a:t>
            </a:r>
            <a:r>
              <a:rPr lang="en-US" i="0" u="none" strike="noStrike" dirty="0">
                <a:solidFill>
                  <a:srgbClr val="2E2E2E"/>
                </a:solidFill>
                <a:effectLst/>
                <a:latin typeface="NexusSans"/>
              </a:rPr>
              <a:t> and monthly subcutaneous buprenorphine depot formulations vs daily sublingual buprenorphine with naloxone for treatment of opioid use disorder: A randomized clinical trial</a:t>
            </a:r>
            <a:r>
              <a:rPr lang="en-US" b="1" i="0" u="none" strike="noStrike" dirty="0">
                <a:solidFill>
                  <a:srgbClr val="2E2E2E"/>
                </a:solidFill>
                <a:effectLst/>
                <a:latin typeface="NexusSans"/>
              </a:rPr>
              <a:t>. </a:t>
            </a:r>
            <a:r>
              <a:rPr lang="en-US" b="0" i="1" u="none" strike="noStrike" dirty="0">
                <a:solidFill>
                  <a:srgbClr val="2E2E2E"/>
                </a:solidFill>
                <a:effectLst/>
                <a:latin typeface="NexusSans"/>
              </a:rPr>
              <a:t>JAMA Internal Medicine</a:t>
            </a:r>
            <a:r>
              <a:rPr lang="en-US" b="0" i="0" u="none" strike="noStrike" dirty="0">
                <a:solidFill>
                  <a:srgbClr val="2E2E2E"/>
                </a:solidFill>
                <a:effectLst/>
                <a:latin typeface="NexusSans"/>
              </a:rPr>
              <a:t>, 178 (6) (2018), pp. 764-773</a:t>
            </a:r>
            <a:endParaRPr lang="en-US" dirty="0">
              <a:solidFill>
                <a:srgbClr val="333333"/>
              </a:solidFill>
            </a:endParaRPr>
          </a:p>
          <a:p>
            <a:pPr marL="0" indent="0">
              <a:buNone/>
            </a:pPr>
            <a:r>
              <a:rPr lang="en-US" dirty="0">
                <a:solidFill>
                  <a:srgbClr val="333333"/>
                </a:solidFill>
              </a:rPr>
              <a:t>23) </a:t>
            </a:r>
            <a:r>
              <a:rPr lang="en-US" b="0" i="0" u="none" strike="noStrike" dirty="0">
                <a:solidFill>
                  <a:srgbClr val="212121"/>
                </a:solidFill>
                <a:effectLst/>
              </a:rPr>
              <a:t>Lintzeris N, Dunlop AJ, Haber PS et al. Patient-reported outcomes of treatment of opioid dependence with weekly and monthly subcutaneous depot vs daily sublingual buprenorphine: a randomized clinical trial. </a:t>
            </a:r>
            <a:r>
              <a:rPr lang="en-US" b="0" i="1" u="none" strike="noStrike" dirty="0">
                <a:solidFill>
                  <a:srgbClr val="212121"/>
                </a:solidFill>
                <a:effectLst/>
              </a:rPr>
              <a:t>JAMA </a:t>
            </a:r>
            <a:r>
              <a:rPr lang="en-US" b="0" i="1" u="none" strike="noStrike" dirty="0" err="1">
                <a:solidFill>
                  <a:srgbClr val="212121"/>
                </a:solidFill>
                <a:effectLst/>
              </a:rPr>
              <a:t>Netw</a:t>
            </a:r>
            <a:r>
              <a:rPr lang="en-US" b="0" i="1" u="none" strike="noStrike" dirty="0">
                <a:solidFill>
                  <a:srgbClr val="212121"/>
                </a:solidFill>
                <a:effectLst/>
              </a:rPr>
              <a:t> Open.</a:t>
            </a:r>
            <a:r>
              <a:rPr lang="en-US" b="0" u="none" strike="noStrike" dirty="0">
                <a:solidFill>
                  <a:srgbClr val="212121"/>
                </a:solidFill>
                <a:effectLst/>
              </a:rPr>
              <a:t> 2021:4(5):e219041</a:t>
            </a:r>
          </a:p>
          <a:p>
            <a:pPr marL="0" indent="0">
              <a:buNone/>
            </a:pPr>
            <a:r>
              <a:rPr lang="en-US" dirty="0">
                <a:solidFill>
                  <a:srgbClr val="333333"/>
                </a:solidFill>
              </a:rPr>
              <a:t>24) </a:t>
            </a:r>
            <a:r>
              <a:rPr lang="en-US" b="0" i="0" u="none" strike="noStrike" dirty="0">
                <a:solidFill>
                  <a:srgbClr val="212121"/>
                </a:solidFill>
                <a:effectLst/>
              </a:rPr>
              <a:t>Mariani JJ, Mahony A, Iqbal MN, Luo SX, Naqvi NH, Levin FR. Case Series: Rapid Induction Onto Long Acting Buprenorphine Injection for High Potency Synthetic Opioid Users. </a:t>
            </a:r>
            <a:r>
              <a:rPr lang="en-US" b="0" i="1" u="none" strike="noStrike" dirty="0">
                <a:solidFill>
                  <a:srgbClr val="212121"/>
                </a:solidFill>
                <a:effectLst/>
              </a:rPr>
              <a:t>Am J Addict</a:t>
            </a:r>
            <a:r>
              <a:rPr lang="en-US" b="0" i="0" u="none" strike="noStrike" dirty="0">
                <a:solidFill>
                  <a:srgbClr val="212121"/>
                </a:solidFill>
                <a:effectLst/>
              </a:rPr>
              <a:t>. 2020;29(4):345-348. doi:10.1111/ajad.13018</a:t>
            </a:r>
            <a:endParaRPr lang="en-US" dirty="0"/>
          </a:p>
          <a:p>
            <a:pPr marL="0" indent="0">
              <a:buNone/>
            </a:pPr>
            <a:r>
              <a:rPr lang="en-US" dirty="0">
                <a:solidFill>
                  <a:srgbClr val="333333"/>
                </a:solidFill>
              </a:rPr>
              <a:t>25) </a:t>
            </a:r>
            <a:r>
              <a:rPr lang="en-US" b="0" i="0" u="none" strike="noStrike" dirty="0">
                <a:solidFill>
                  <a:srgbClr val="212121"/>
                </a:solidFill>
                <a:effectLst/>
              </a:rPr>
              <a:t>Hemmons P, Bach P, </a:t>
            </a:r>
            <a:r>
              <a:rPr lang="en-US" b="0" i="0" u="none" strike="noStrike" dirty="0" err="1">
                <a:solidFill>
                  <a:srgbClr val="212121"/>
                </a:solidFill>
                <a:effectLst/>
              </a:rPr>
              <a:t>Colizza</a:t>
            </a:r>
            <a:r>
              <a:rPr lang="en-US" b="0" i="0" u="none" strike="noStrike" dirty="0">
                <a:solidFill>
                  <a:srgbClr val="212121"/>
                </a:solidFill>
                <a:effectLst/>
              </a:rPr>
              <a:t> K, Nolan S. Initiation and Rapid Titration of Methadone in an Acute Care Setting for the Treatment of </a:t>
            </a:r>
            <a:r>
              <a:rPr lang="en-US" b="0" i="0" u="none" strike="noStrike" dirty="0">
                <a:solidFill>
                  <a:schemeClr val="tx1"/>
                </a:solidFill>
                <a:effectLst/>
              </a:rPr>
              <a:t>Opioid Use Disorder: A Case Report. </a:t>
            </a:r>
            <a:r>
              <a:rPr lang="en-US" b="0" i="1" u="none" strike="noStrike" dirty="0">
                <a:solidFill>
                  <a:schemeClr val="tx1"/>
                </a:solidFill>
                <a:effectLst/>
              </a:rPr>
              <a:t>J Addict Med</a:t>
            </a:r>
            <a:r>
              <a:rPr lang="en-US" b="0" i="0" u="none" strike="noStrike" dirty="0">
                <a:solidFill>
                  <a:schemeClr val="tx1"/>
                </a:solidFill>
                <a:effectLst/>
              </a:rPr>
              <a:t>. 2019;13(5):408-411. doi:10.1097/ADM.0000000000000507</a:t>
            </a:r>
            <a:endParaRPr lang="en-US" dirty="0">
              <a:solidFill>
                <a:schemeClr val="tx1"/>
              </a:solidFill>
            </a:endParaRPr>
          </a:p>
          <a:p>
            <a:pPr marL="0" indent="0">
              <a:buNone/>
            </a:pPr>
            <a:r>
              <a:rPr lang="en-US" dirty="0">
                <a:solidFill>
                  <a:schemeClr val="tx1"/>
                </a:solidFill>
              </a:rPr>
              <a:t>26) </a:t>
            </a:r>
            <a:r>
              <a:rPr lang="en-US" b="0" i="0" u="none" strike="noStrike" dirty="0">
                <a:solidFill>
                  <a:schemeClr val="tx1"/>
                </a:solidFill>
                <a:effectLst/>
              </a:rPr>
              <a:t>Modesto-Lowe V, Brooks D, Petry N. Methadone deaths: Risk factors in pain and addicted populations. </a:t>
            </a:r>
            <a:r>
              <a:rPr lang="en-US" b="0" i="1" u="none" strike="noStrike" dirty="0">
                <a:solidFill>
                  <a:schemeClr val="tx1"/>
                </a:solidFill>
                <a:effectLst/>
              </a:rPr>
              <a:t>Journal of General Internal Medicine</a:t>
            </a:r>
            <a:r>
              <a:rPr lang="en-US" b="0" i="0" u="none" strike="noStrike" dirty="0">
                <a:solidFill>
                  <a:schemeClr val="tx1"/>
                </a:solidFill>
                <a:effectLst/>
              </a:rPr>
              <a:t>. 2010;25(4):305–309</a:t>
            </a:r>
            <a:endParaRPr lang="en-US" dirty="0">
              <a:solidFill>
                <a:schemeClr val="tx1"/>
              </a:solidFill>
            </a:endParaRPr>
          </a:p>
          <a:p>
            <a:pPr marL="0" indent="0">
              <a:buNone/>
            </a:pPr>
            <a:r>
              <a:rPr lang="en-US" dirty="0">
                <a:solidFill>
                  <a:srgbClr val="333333"/>
                </a:solidFill>
              </a:rPr>
              <a:t>27) </a:t>
            </a:r>
            <a:r>
              <a:rPr lang="en-US" dirty="0">
                <a:solidFill>
                  <a:srgbClr val="000000"/>
                </a:solidFill>
              </a:rPr>
              <a:t>Buresh M, </a:t>
            </a:r>
            <a:r>
              <a:rPr lang="en-US" dirty="0" err="1">
                <a:solidFill>
                  <a:srgbClr val="000000"/>
                </a:solidFill>
              </a:rPr>
              <a:t>Nahvi</a:t>
            </a:r>
            <a:r>
              <a:rPr lang="en-US" dirty="0">
                <a:solidFill>
                  <a:srgbClr val="000000"/>
                </a:solidFill>
              </a:rPr>
              <a:t> S, </a:t>
            </a:r>
            <a:r>
              <a:rPr lang="en-US" dirty="0" err="1">
                <a:solidFill>
                  <a:srgbClr val="000000"/>
                </a:solidFill>
              </a:rPr>
              <a:t>Steiger</a:t>
            </a:r>
            <a:r>
              <a:rPr lang="en-US" dirty="0">
                <a:solidFill>
                  <a:srgbClr val="000000"/>
                </a:solidFill>
              </a:rPr>
              <a:t> S, Weinstein Z. Adapting methadone inductions to the fentanyl era. </a:t>
            </a:r>
            <a:r>
              <a:rPr lang="en-US" i="1" dirty="0">
                <a:solidFill>
                  <a:srgbClr val="000000"/>
                </a:solidFill>
              </a:rPr>
              <a:t>Journal of Substance Abuse Treatment. </a:t>
            </a:r>
            <a:r>
              <a:rPr lang="en-US" dirty="0">
                <a:solidFill>
                  <a:srgbClr val="000000"/>
                </a:solidFill>
              </a:rPr>
              <a:t>2022. 141. </a:t>
            </a:r>
            <a:endParaRPr lang="en-US" dirty="0">
              <a:solidFill>
                <a:srgbClr val="333333"/>
              </a:solidFill>
            </a:endParaRPr>
          </a:p>
        </p:txBody>
      </p:sp>
    </p:spTree>
    <p:extLst>
      <p:ext uri="{BB962C8B-B14F-4D97-AF65-F5344CB8AC3E}">
        <p14:creationId xmlns:p14="http://schemas.microsoft.com/office/powerpoint/2010/main" val="3903841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26A6-5760-2771-0100-CB9ED740ADBA}"/>
              </a:ext>
            </a:extLst>
          </p:cNvPr>
          <p:cNvSpPr>
            <a:spLocks noGrp="1"/>
          </p:cNvSpPr>
          <p:nvPr>
            <p:ph type="title"/>
          </p:nvPr>
        </p:nvSpPr>
        <p:spPr>
          <a:xfrm>
            <a:off x="2231136" y="262563"/>
            <a:ext cx="7729728" cy="1188720"/>
          </a:xfrm>
        </p:spPr>
        <p:txBody>
          <a:bodyPr/>
          <a:lstStyle/>
          <a:p>
            <a:r>
              <a:rPr lang="en-US"/>
              <a:t>References</a:t>
            </a:r>
          </a:p>
        </p:txBody>
      </p:sp>
      <p:sp>
        <p:nvSpPr>
          <p:cNvPr id="3" name="Content Placeholder 2">
            <a:extLst>
              <a:ext uri="{FF2B5EF4-FFF2-40B4-BE49-F238E27FC236}">
                <a16:creationId xmlns:a16="http://schemas.microsoft.com/office/drawing/2014/main" id="{F36D74A7-AA8B-BECA-5D43-1D74DCBA9ED7}"/>
              </a:ext>
            </a:extLst>
          </p:cNvPr>
          <p:cNvSpPr>
            <a:spLocks noGrp="1"/>
          </p:cNvSpPr>
          <p:nvPr>
            <p:ph idx="1"/>
          </p:nvPr>
        </p:nvSpPr>
        <p:spPr>
          <a:xfrm>
            <a:off x="1572986" y="1629265"/>
            <a:ext cx="9046028" cy="3599470"/>
          </a:xfrm>
        </p:spPr>
        <p:txBody>
          <a:bodyPr>
            <a:normAutofit/>
          </a:bodyPr>
          <a:lstStyle/>
          <a:p>
            <a:pPr marL="0" indent="0">
              <a:buNone/>
            </a:pPr>
            <a:r>
              <a:rPr lang="en-US" dirty="0">
                <a:solidFill>
                  <a:schemeClr val="tx1"/>
                </a:solidFill>
              </a:rPr>
              <a:t>28</a:t>
            </a:r>
            <a:r>
              <a:rPr lang="en-US" b="0" i="0" u="none" strike="noStrike" dirty="0">
                <a:solidFill>
                  <a:schemeClr val="tx1"/>
                </a:solidFill>
                <a:effectLst/>
              </a:rPr>
              <a:t>) </a:t>
            </a:r>
            <a:r>
              <a:rPr lang="en-US" b="0" u="none" strike="noStrike" dirty="0">
                <a:solidFill>
                  <a:schemeClr val="tx1"/>
                </a:solidFill>
                <a:effectLst/>
              </a:rPr>
              <a:t>Bromley L, Kahan M, </a:t>
            </a:r>
            <a:r>
              <a:rPr lang="en-US" b="0" u="none" strike="noStrike" dirty="0" err="1">
                <a:solidFill>
                  <a:schemeClr val="tx1"/>
                </a:solidFill>
                <a:effectLst/>
              </a:rPr>
              <a:t>Regenstreig</a:t>
            </a:r>
            <a:r>
              <a:rPr lang="en-US" b="0" u="none" strike="noStrike" dirty="0">
                <a:solidFill>
                  <a:schemeClr val="tx1"/>
                </a:solidFill>
                <a:effectLst/>
              </a:rPr>
              <a:t> L, Srivastava A, Wyman </a:t>
            </a:r>
            <a:r>
              <a:rPr lang="en-US" dirty="0">
                <a:solidFill>
                  <a:schemeClr val="tx1"/>
                </a:solidFill>
              </a:rPr>
              <a:t>J. Methadone treatment for people who use fentanyl: Recommendations. Toronto, ON: </a:t>
            </a:r>
            <a:r>
              <a:rPr lang="en-US" dirty="0" err="1">
                <a:solidFill>
                  <a:schemeClr val="tx1"/>
                </a:solidFill>
              </a:rPr>
              <a:t>Meta:Phi</a:t>
            </a:r>
            <a:r>
              <a:rPr lang="en-US" dirty="0">
                <a:solidFill>
                  <a:schemeClr val="tx1"/>
                </a:solidFill>
              </a:rPr>
              <a:t>; 2021. </a:t>
            </a:r>
            <a:r>
              <a:rPr lang="en-US" dirty="0">
                <a:solidFill>
                  <a:schemeClr val="tx1"/>
                </a:solidFill>
                <a:hlinkClick r:id="rId3">
                  <a:extLst>
                    <a:ext uri="{A12FA001-AC4F-418D-AE19-62706E023703}">
                      <ahyp:hlinkClr xmlns:ahyp="http://schemas.microsoft.com/office/drawing/2018/hyperlinkcolor" val="tx"/>
                    </a:ext>
                  </a:extLst>
                </a:hlinkClick>
              </a:rPr>
              <a:t>www.metaphi.ca</a:t>
            </a:r>
            <a:endParaRPr lang="en-US" dirty="0">
              <a:solidFill>
                <a:schemeClr val="tx1"/>
              </a:solidFill>
            </a:endParaRPr>
          </a:p>
          <a:p>
            <a:pPr marL="0" indent="0">
              <a:buNone/>
            </a:pPr>
            <a:r>
              <a:rPr lang="en-US" dirty="0">
                <a:solidFill>
                  <a:schemeClr val="tx1"/>
                </a:solidFill>
              </a:rPr>
              <a:t>29) Stone A, Carroll J, Rich J, Green T. One year of methadone maintenance treatment in a fentanyl endemic area: safety, repeated exposure, retention and remission. </a:t>
            </a:r>
            <a:r>
              <a:rPr lang="en-US" i="1" dirty="0">
                <a:solidFill>
                  <a:schemeClr val="tx1"/>
                </a:solidFill>
              </a:rPr>
              <a:t>Journal of Substance Abuse Treatment. </a:t>
            </a:r>
            <a:r>
              <a:rPr lang="en-US" b="0" i="0" u="none" strike="noStrike" dirty="0">
                <a:solidFill>
                  <a:schemeClr val="tx1"/>
                </a:solidFill>
                <a:effectLst/>
              </a:rPr>
              <a:t>2020;115:108031. doi:10.1016/j.jsat.2020.108031</a:t>
            </a:r>
          </a:p>
          <a:p>
            <a:pPr marL="0" indent="0">
              <a:buNone/>
            </a:pPr>
            <a:r>
              <a:rPr lang="en-US" dirty="0">
                <a:solidFill>
                  <a:srgbClr val="212121"/>
                </a:solidFill>
              </a:rPr>
              <a:t>30) Klaire S, Fairbairn N, Ryan A, Nolan S. </a:t>
            </a:r>
            <a:r>
              <a:rPr lang="en-US" sz="1800" dirty="0"/>
              <a:t>Safety and Efficacy of rapid Methadone Titration for Opioid Use Disorder in an Inpatient Setting. British Columbia Centre on Substance Use Conference 2022.</a:t>
            </a:r>
          </a:p>
          <a:p>
            <a:pPr marL="0" indent="0">
              <a:buNone/>
            </a:pPr>
            <a:r>
              <a:rPr lang="en-US" dirty="0">
                <a:solidFill>
                  <a:schemeClr val="tx1"/>
                </a:solidFill>
              </a:rPr>
              <a:t>31) </a:t>
            </a:r>
            <a:r>
              <a:rPr lang="en-US" b="0" i="0" u="none" strike="noStrike" dirty="0">
                <a:solidFill>
                  <a:schemeClr val="tx1"/>
                </a:solidFill>
                <a:effectLst/>
              </a:rPr>
              <a:t>Peckham AM, Kehoe LG, Gray JR, </a:t>
            </a:r>
            <a:r>
              <a:rPr lang="en-US" b="0" i="0" u="none" strike="noStrike" dirty="0" err="1">
                <a:solidFill>
                  <a:schemeClr val="tx1"/>
                </a:solidFill>
                <a:effectLst/>
              </a:rPr>
              <a:t>Wakeman</a:t>
            </a:r>
            <a:r>
              <a:rPr lang="en-US" b="0" i="0" u="none" strike="noStrike" dirty="0">
                <a:solidFill>
                  <a:schemeClr val="tx1"/>
                </a:solidFill>
                <a:effectLst/>
              </a:rPr>
              <a:t> SE. Real-world outcomes with extended-release buprenorphine (XR-BUP) in a low threshold bridge clinic: A retrospective case series. </a:t>
            </a:r>
            <a:r>
              <a:rPr lang="en-US" b="0" i="1" u="none" strike="noStrike" dirty="0">
                <a:solidFill>
                  <a:schemeClr val="tx1"/>
                </a:solidFill>
                <a:effectLst/>
              </a:rPr>
              <a:t>J </a:t>
            </a:r>
            <a:r>
              <a:rPr lang="en-US" b="0" i="1" u="none" strike="noStrike" dirty="0" err="1">
                <a:solidFill>
                  <a:schemeClr val="tx1"/>
                </a:solidFill>
                <a:effectLst/>
              </a:rPr>
              <a:t>Subst</a:t>
            </a:r>
            <a:r>
              <a:rPr lang="en-US" b="0" i="1" u="none" strike="noStrike" dirty="0">
                <a:solidFill>
                  <a:schemeClr val="tx1"/>
                </a:solidFill>
                <a:effectLst/>
              </a:rPr>
              <a:t> Abuse Treat</a:t>
            </a:r>
            <a:r>
              <a:rPr lang="en-US" b="0" i="0" u="none" strike="noStrike" dirty="0">
                <a:solidFill>
                  <a:schemeClr val="tx1"/>
                </a:solidFill>
                <a:effectLst/>
              </a:rPr>
              <a:t>. 2021;126:108316. doi:10.1016/j.jsat.2021.108316</a:t>
            </a:r>
            <a:endParaRPr lang="en-US" sz="1800" dirty="0">
              <a:solidFill>
                <a:schemeClr val="tx1"/>
              </a:solidFill>
            </a:endParaRPr>
          </a:p>
          <a:p>
            <a:pPr marL="0" indent="0">
              <a:buNone/>
            </a:pPr>
            <a:endParaRPr lang="en-US" dirty="0"/>
          </a:p>
        </p:txBody>
      </p:sp>
    </p:spTree>
    <p:extLst>
      <p:ext uri="{BB962C8B-B14F-4D97-AF65-F5344CB8AC3E}">
        <p14:creationId xmlns:p14="http://schemas.microsoft.com/office/powerpoint/2010/main" val="48380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5456-9A1D-3F49-8439-1540F1949ADC}"/>
              </a:ext>
            </a:extLst>
          </p:cNvPr>
          <p:cNvSpPr>
            <a:spLocks noGrp="1"/>
          </p:cNvSpPr>
          <p:nvPr>
            <p:ph type="title"/>
          </p:nvPr>
        </p:nvSpPr>
        <p:spPr>
          <a:xfrm>
            <a:off x="1945386" y="364617"/>
            <a:ext cx="7729728" cy="1188720"/>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4373FDF8-3C76-1A49-9EA7-8E5F72B399F4}"/>
              </a:ext>
            </a:extLst>
          </p:cNvPr>
          <p:cNvSpPr>
            <a:spLocks noGrp="1"/>
          </p:cNvSpPr>
          <p:nvPr>
            <p:ph idx="1"/>
          </p:nvPr>
        </p:nvSpPr>
        <p:spPr>
          <a:xfrm>
            <a:off x="723901" y="2965904"/>
            <a:ext cx="5086349" cy="1881867"/>
          </a:xfrm>
        </p:spPr>
        <p:txBody>
          <a:bodyPr>
            <a:normAutofit/>
          </a:bodyPr>
          <a:lstStyle/>
          <a:p>
            <a:pPr marL="0" indent="0" algn="ctr">
              <a:buNone/>
            </a:pPr>
            <a:r>
              <a:rPr lang="en-US" sz="2200" b="1" dirty="0"/>
              <a:t>Why? </a:t>
            </a:r>
          </a:p>
          <a:p>
            <a:endParaRPr lang="en-US" sz="2200" b="1" dirty="0"/>
          </a:p>
          <a:p>
            <a:pPr marL="0" indent="0" algn="ctr">
              <a:buNone/>
            </a:pPr>
            <a:r>
              <a:rPr lang="en-US" sz="2200" b="1" dirty="0"/>
              <a:t>Easier to transport and traffic, requires more frequent use</a:t>
            </a:r>
            <a:r>
              <a:rPr lang="en-US" sz="2200" b="1" baseline="30000" dirty="0"/>
              <a:t>2</a:t>
            </a:r>
            <a:endParaRPr lang="en-US" sz="2200" b="1" dirty="0"/>
          </a:p>
          <a:p>
            <a:endParaRPr lang="en-US" dirty="0"/>
          </a:p>
        </p:txBody>
      </p:sp>
      <p:pic>
        <p:nvPicPr>
          <p:cNvPr id="4" name="Picture 3">
            <a:extLst>
              <a:ext uri="{FF2B5EF4-FFF2-40B4-BE49-F238E27FC236}">
                <a16:creationId xmlns:a16="http://schemas.microsoft.com/office/drawing/2014/main" id="{7EACE8FE-8A8D-984C-B97B-F594220E509F}"/>
              </a:ext>
            </a:extLst>
          </p:cNvPr>
          <p:cNvPicPr>
            <a:picLocks noChangeAspect="1"/>
          </p:cNvPicPr>
          <p:nvPr/>
        </p:nvPicPr>
        <p:blipFill rotWithShape="1">
          <a:blip r:embed="rId3"/>
          <a:srcRect r="5" b="382"/>
          <a:stretch/>
        </p:blipFill>
        <p:spPr>
          <a:xfrm>
            <a:off x="6096000" y="1881436"/>
            <a:ext cx="5560822" cy="4611947"/>
          </a:xfrm>
          <a:prstGeom prst="rect">
            <a:avLst/>
          </a:prstGeom>
          <a:ln w="31750" cap="sq">
            <a:solidFill>
              <a:srgbClr val="FFFFFF"/>
            </a:solidFill>
            <a:miter lim="800000"/>
          </a:ln>
        </p:spPr>
      </p:pic>
      <p:sp>
        <p:nvSpPr>
          <p:cNvPr id="5" name="TextBox 4">
            <a:extLst>
              <a:ext uri="{FF2B5EF4-FFF2-40B4-BE49-F238E27FC236}">
                <a16:creationId xmlns:a16="http://schemas.microsoft.com/office/drawing/2014/main" id="{FEE3389B-E2A0-D74D-A305-FEC4B4389691}"/>
              </a:ext>
            </a:extLst>
          </p:cNvPr>
          <p:cNvSpPr txBox="1"/>
          <p:nvPr/>
        </p:nvSpPr>
        <p:spPr>
          <a:xfrm>
            <a:off x="0" y="6396335"/>
            <a:ext cx="1700213" cy="461665"/>
          </a:xfrm>
          <a:prstGeom prst="rect">
            <a:avLst/>
          </a:prstGeom>
          <a:noFill/>
        </p:spPr>
        <p:txBody>
          <a:bodyPr wrap="square" rtlCol="0">
            <a:spAutoFit/>
          </a:bodyPr>
          <a:lstStyle/>
          <a:p>
            <a:r>
              <a:rPr lang="en-US" sz="1200" baseline="30000" dirty="0"/>
              <a:t>1</a:t>
            </a:r>
            <a:r>
              <a:rPr lang="en-US" sz="1200" dirty="0"/>
              <a:t>CDC/NCHS 2021</a:t>
            </a:r>
          </a:p>
          <a:p>
            <a:r>
              <a:rPr lang="en-US" sz="1200" baseline="30000" dirty="0"/>
              <a:t>2</a:t>
            </a:r>
            <a:r>
              <a:rPr lang="en-US" sz="1200" dirty="0"/>
              <a:t>Volkow 2021</a:t>
            </a:r>
          </a:p>
        </p:txBody>
      </p:sp>
    </p:spTree>
    <p:extLst>
      <p:ext uri="{BB962C8B-B14F-4D97-AF65-F5344CB8AC3E}">
        <p14:creationId xmlns:p14="http://schemas.microsoft.com/office/powerpoint/2010/main" val="1316959225"/>
      </p:ext>
    </p:extLst>
  </p:cSld>
  <p:clrMapOvr>
    <a:masterClrMapping/>
  </p:clrMapOvr>
  <mc:AlternateContent xmlns:mc="http://schemas.openxmlformats.org/markup-compatibility/2006" xmlns:p14="http://schemas.microsoft.com/office/powerpoint/2010/main">
    <mc:Choice Requires="p14">
      <p:transition spd="slow" p14:dur="2000" advTm="21731"/>
    </mc:Choice>
    <mc:Fallback xmlns="">
      <p:transition spd="slow" advTm="217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8492-6BC8-9848-8316-3E1BB40AC039}"/>
              </a:ext>
            </a:extLst>
          </p:cNvPr>
          <p:cNvSpPr>
            <a:spLocks noGrp="1"/>
          </p:cNvSpPr>
          <p:nvPr>
            <p:ph type="title"/>
          </p:nvPr>
        </p:nvSpPr>
        <p:spPr>
          <a:xfrm>
            <a:off x="2231135" y="306966"/>
            <a:ext cx="7729728" cy="1188720"/>
          </a:xfrm>
        </p:spPr>
        <p:txBody>
          <a:bodyPr/>
          <a:lstStyle/>
          <a:p>
            <a:r>
              <a:rPr lang="en-US" dirty="0"/>
              <a:t>background</a:t>
            </a:r>
          </a:p>
        </p:txBody>
      </p:sp>
      <p:sp>
        <p:nvSpPr>
          <p:cNvPr id="3" name="Content Placeholder 2">
            <a:extLst>
              <a:ext uri="{FF2B5EF4-FFF2-40B4-BE49-F238E27FC236}">
                <a16:creationId xmlns:a16="http://schemas.microsoft.com/office/drawing/2014/main" id="{78511E77-2B4B-3942-B25D-5FF8852DA3DE}"/>
              </a:ext>
            </a:extLst>
          </p:cNvPr>
          <p:cNvSpPr>
            <a:spLocks noGrp="1"/>
          </p:cNvSpPr>
          <p:nvPr>
            <p:ph idx="1"/>
          </p:nvPr>
        </p:nvSpPr>
        <p:spPr>
          <a:xfrm>
            <a:off x="1656972" y="1717750"/>
            <a:ext cx="8878054" cy="1933314"/>
          </a:xfrm>
        </p:spPr>
        <p:txBody>
          <a:bodyPr/>
          <a:lstStyle/>
          <a:p>
            <a:r>
              <a:rPr lang="en-US" sz="2200" dirty="0"/>
              <a:t>Most fentanyl being used is </a:t>
            </a:r>
            <a:r>
              <a:rPr lang="en-US" sz="2200" b="1" dirty="0"/>
              <a:t>non-pharmaceutical </a:t>
            </a:r>
            <a:r>
              <a:rPr lang="en-US" sz="2200" dirty="0"/>
              <a:t>and from a wide </a:t>
            </a:r>
            <a:r>
              <a:rPr lang="en-US" sz="2200" b="1" dirty="0"/>
              <a:t>variety of fentanyl analogues </a:t>
            </a:r>
            <a:r>
              <a:rPr lang="en-US" sz="2200" dirty="0"/>
              <a:t>with different potencies, pharmacokinetics</a:t>
            </a:r>
          </a:p>
          <a:p>
            <a:r>
              <a:rPr lang="en-US" sz="2200" dirty="0"/>
              <a:t>Data on specific analogues limited – testing is hard and infrequently performed</a:t>
            </a:r>
          </a:p>
        </p:txBody>
      </p:sp>
      <p:sp>
        <p:nvSpPr>
          <p:cNvPr id="5" name="TextBox 4">
            <a:extLst>
              <a:ext uri="{FF2B5EF4-FFF2-40B4-BE49-F238E27FC236}">
                <a16:creationId xmlns:a16="http://schemas.microsoft.com/office/drawing/2014/main" id="{FD99C737-1276-E840-8DA8-53E9B53DA372}"/>
              </a:ext>
            </a:extLst>
          </p:cNvPr>
          <p:cNvSpPr txBox="1"/>
          <p:nvPr/>
        </p:nvSpPr>
        <p:spPr>
          <a:xfrm>
            <a:off x="9960863" y="6431916"/>
            <a:ext cx="2260600" cy="461665"/>
          </a:xfrm>
          <a:prstGeom prst="rect">
            <a:avLst/>
          </a:prstGeom>
          <a:noFill/>
        </p:spPr>
        <p:txBody>
          <a:bodyPr wrap="square" rtlCol="0">
            <a:spAutoFit/>
          </a:bodyPr>
          <a:lstStyle/>
          <a:p>
            <a:pPr algn="r"/>
            <a:r>
              <a:rPr lang="en-US" sz="1200" baseline="30000" dirty="0"/>
              <a:t>3</a:t>
            </a:r>
            <a:r>
              <a:rPr lang="en-US" sz="1200" dirty="0"/>
              <a:t>Armenian et al. 2018</a:t>
            </a:r>
          </a:p>
          <a:p>
            <a:pPr algn="r"/>
            <a:r>
              <a:rPr lang="en-US" sz="1200" baseline="30000" dirty="0"/>
              <a:t>4</a:t>
            </a:r>
            <a:r>
              <a:rPr lang="en-US" sz="1200" dirty="0"/>
              <a:t>Pichini et al. 2018</a:t>
            </a:r>
          </a:p>
        </p:txBody>
      </p:sp>
      <p:pic>
        <p:nvPicPr>
          <p:cNvPr id="6" name="Picture 5">
            <a:extLst>
              <a:ext uri="{FF2B5EF4-FFF2-40B4-BE49-F238E27FC236}">
                <a16:creationId xmlns:a16="http://schemas.microsoft.com/office/drawing/2014/main" id="{F047F3E0-EF88-7E48-9BD8-111AF2F228BA}"/>
              </a:ext>
            </a:extLst>
          </p:cNvPr>
          <p:cNvPicPr>
            <a:picLocks noChangeAspect="1"/>
          </p:cNvPicPr>
          <p:nvPr/>
        </p:nvPicPr>
        <p:blipFill>
          <a:blip r:embed="rId3"/>
          <a:stretch>
            <a:fillRect/>
          </a:stretch>
        </p:blipFill>
        <p:spPr>
          <a:xfrm>
            <a:off x="2413022" y="3927375"/>
            <a:ext cx="3853446" cy="2362049"/>
          </a:xfrm>
          <a:prstGeom prst="rect">
            <a:avLst/>
          </a:prstGeom>
        </p:spPr>
      </p:pic>
      <p:pic>
        <p:nvPicPr>
          <p:cNvPr id="7" name="Picture 6">
            <a:extLst>
              <a:ext uri="{FF2B5EF4-FFF2-40B4-BE49-F238E27FC236}">
                <a16:creationId xmlns:a16="http://schemas.microsoft.com/office/drawing/2014/main" id="{E8AF7EBB-733B-2143-A4C2-8F9C6402E177}"/>
              </a:ext>
            </a:extLst>
          </p:cNvPr>
          <p:cNvPicPr>
            <a:picLocks noChangeAspect="1"/>
          </p:cNvPicPr>
          <p:nvPr/>
        </p:nvPicPr>
        <p:blipFill>
          <a:blip r:embed="rId4"/>
          <a:stretch>
            <a:fillRect/>
          </a:stretch>
        </p:blipFill>
        <p:spPr>
          <a:xfrm>
            <a:off x="6544053" y="3707219"/>
            <a:ext cx="2812218" cy="2843815"/>
          </a:xfrm>
          <a:prstGeom prst="rect">
            <a:avLst/>
          </a:prstGeom>
        </p:spPr>
      </p:pic>
      <p:sp>
        <p:nvSpPr>
          <p:cNvPr id="4" name="TextBox 3">
            <a:extLst>
              <a:ext uri="{FF2B5EF4-FFF2-40B4-BE49-F238E27FC236}">
                <a16:creationId xmlns:a16="http://schemas.microsoft.com/office/drawing/2014/main" id="{D6EE268F-DFBE-F5B0-D48E-BAAD0DE7BA0F}"/>
              </a:ext>
            </a:extLst>
          </p:cNvPr>
          <p:cNvSpPr txBox="1"/>
          <p:nvPr/>
        </p:nvSpPr>
        <p:spPr>
          <a:xfrm>
            <a:off x="3909317" y="6524248"/>
            <a:ext cx="3853446" cy="276999"/>
          </a:xfrm>
          <a:prstGeom prst="rect">
            <a:avLst/>
          </a:prstGeom>
          <a:noFill/>
        </p:spPr>
        <p:txBody>
          <a:bodyPr wrap="square" rtlCol="0">
            <a:spAutoFit/>
          </a:bodyPr>
          <a:lstStyle/>
          <a:p>
            <a:r>
              <a:rPr lang="en-US" sz="1200" dirty="0"/>
              <a:t>Source: DEA One Pill Can Kill. </a:t>
            </a:r>
            <a:r>
              <a:rPr lang="en-US" sz="1200" dirty="0">
                <a:hlinkClick r:id="rId5"/>
              </a:rPr>
              <a:t>https://www.dea.gov/onepill</a:t>
            </a:r>
            <a:endParaRPr lang="en-US" sz="1200" dirty="0"/>
          </a:p>
        </p:txBody>
      </p:sp>
    </p:spTree>
    <p:extLst>
      <p:ext uri="{BB962C8B-B14F-4D97-AF65-F5344CB8AC3E}">
        <p14:creationId xmlns:p14="http://schemas.microsoft.com/office/powerpoint/2010/main" val="4251110434"/>
      </p:ext>
    </p:extLst>
  </p:cSld>
  <p:clrMapOvr>
    <a:masterClrMapping/>
  </p:clrMapOvr>
  <mc:AlternateContent xmlns:mc="http://schemas.openxmlformats.org/markup-compatibility/2006" xmlns:p14="http://schemas.microsoft.com/office/powerpoint/2010/main">
    <mc:Choice Requires="p14">
      <p:transition spd="slow" p14:dur="2000" advTm="55730"/>
    </mc:Choice>
    <mc:Fallback xmlns="">
      <p:transition spd="slow" advTm="5573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DA06-D177-C444-9434-AFEF2AB46C08}"/>
              </a:ext>
            </a:extLst>
          </p:cNvPr>
          <p:cNvSpPr>
            <a:spLocks noGrp="1"/>
          </p:cNvSpPr>
          <p:nvPr>
            <p:ph type="title"/>
          </p:nvPr>
        </p:nvSpPr>
        <p:spPr>
          <a:xfrm>
            <a:off x="2231136" y="425849"/>
            <a:ext cx="7729728" cy="1188720"/>
          </a:xfrm>
        </p:spPr>
        <p:txBody>
          <a:bodyPr/>
          <a:lstStyle/>
          <a:p>
            <a:r>
              <a:rPr lang="en-US" dirty="0"/>
              <a:t>Pharmacology</a:t>
            </a:r>
          </a:p>
        </p:txBody>
      </p:sp>
      <p:sp>
        <p:nvSpPr>
          <p:cNvPr id="3" name="Content Placeholder 2">
            <a:extLst>
              <a:ext uri="{FF2B5EF4-FFF2-40B4-BE49-F238E27FC236}">
                <a16:creationId xmlns:a16="http://schemas.microsoft.com/office/drawing/2014/main" id="{7BF42BC1-3658-7E47-B6EA-BA3FDB597BB1}"/>
              </a:ext>
            </a:extLst>
          </p:cNvPr>
          <p:cNvSpPr>
            <a:spLocks noGrp="1"/>
          </p:cNvSpPr>
          <p:nvPr>
            <p:ph idx="1"/>
          </p:nvPr>
        </p:nvSpPr>
        <p:spPr>
          <a:xfrm>
            <a:off x="1047329" y="2271355"/>
            <a:ext cx="6208378" cy="3093038"/>
          </a:xfrm>
        </p:spPr>
        <p:txBody>
          <a:bodyPr>
            <a:normAutofit/>
          </a:bodyPr>
          <a:lstStyle/>
          <a:p>
            <a:r>
              <a:rPr lang="en-US" sz="2200" dirty="0"/>
              <a:t>Full agonists at mu-opioid receptor</a:t>
            </a:r>
          </a:p>
          <a:p>
            <a:r>
              <a:rPr lang="en-US" sz="2200" dirty="0"/>
              <a:t>Pharmacokinetics differ from analogue to analogue</a:t>
            </a:r>
          </a:p>
          <a:p>
            <a:r>
              <a:rPr lang="en-US" sz="2200" dirty="0"/>
              <a:t>Generally, </a:t>
            </a:r>
            <a:r>
              <a:rPr lang="en-US" sz="2200" b="1" dirty="0"/>
              <a:t>very high affinity </a:t>
            </a:r>
            <a:r>
              <a:rPr lang="en-US" sz="2200" dirty="0"/>
              <a:t>for receptors and </a:t>
            </a:r>
            <a:r>
              <a:rPr lang="en-US" sz="2200" b="1" dirty="0"/>
              <a:t>very potent</a:t>
            </a:r>
          </a:p>
          <a:p>
            <a:r>
              <a:rPr lang="en-US" sz="2200" dirty="0"/>
              <a:t>Pharmaceutical fentanyl 80-100 fold higher potency than morphine and 30-50 fold higher than heroin </a:t>
            </a:r>
          </a:p>
          <a:p>
            <a:pPr lvl="1"/>
            <a:r>
              <a:rPr lang="en-US" sz="2000" dirty="0"/>
              <a:t>Carfentanil 10,000 times more potent than morphine</a:t>
            </a:r>
          </a:p>
        </p:txBody>
      </p:sp>
      <p:sp>
        <p:nvSpPr>
          <p:cNvPr id="4" name="TextBox 3">
            <a:extLst>
              <a:ext uri="{FF2B5EF4-FFF2-40B4-BE49-F238E27FC236}">
                <a16:creationId xmlns:a16="http://schemas.microsoft.com/office/drawing/2014/main" id="{679B9447-FA9A-7746-9D9D-66A0418996DD}"/>
              </a:ext>
            </a:extLst>
          </p:cNvPr>
          <p:cNvSpPr txBox="1"/>
          <p:nvPr/>
        </p:nvSpPr>
        <p:spPr>
          <a:xfrm>
            <a:off x="0" y="6386552"/>
            <a:ext cx="1580827" cy="461665"/>
          </a:xfrm>
          <a:prstGeom prst="rect">
            <a:avLst/>
          </a:prstGeom>
          <a:noFill/>
        </p:spPr>
        <p:txBody>
          <a:bodyPr wrap="square" rtlCol="0">
            <a:spAutoFit/>
          </a:bodyPr>
          <a:lstStyle/>
          <a:p>
            <a:r>
              <a:rPr lang="en-US" sz="1200" baseline="30000" dirty="0"/>
              <a:t>2</a:t>
            </a:r>
            <a:r>
              <a:rPr lang="en-US" sz="1200" dirty="0"/>
              <a:t>Volkow 2021</a:t>
            </a:r>
          </a:p>
          <a:p>
            <a:r>
              <a:rPr lang="en-US" sz="1200" baseline="30000" dirty="0"/>
              <a:t>6</a:t>
            </a:r>
            <a:r>
              <a:rPr lang="en-US" sz="1200" dirty="0"/>
              <a:t>Ahmed et al. 2020</a:t>
            </a:r>
          </a:p>
        </p:txBody>
      </p:sp>
      <p:pic>
        <p:nvPicPr>
          <p:cNvPr id="6" name="Picture 5" descr="Diagram, engineering drawing, schematic&#10;&#10;Description automatically generated">
            <a:extLst>
              <a:ext uri="{FF2B5EF4-FFF2-40B4-BE49-F238E27FC236}">
                <a16:creationId xmlns:a16="http://schemas.microsoft.com/office/drawing/2014/main" id="{679C8C4E-BCA7-EE35-6F9D-F85C76BB0348}"/>
              </a:ext>
            </a:extLst>
          </p:cNvPr>
          <p:cNvPicPr>
            <a:picLocks noChangeAspect="1"/>
          </p:cNvPicPr>
          <p:nvPr/>
        </p:nvPicPr>
        <p:blipFill>
          <a:blip r:embed="rId3"/>
          <a:stretch>
            <a:fillRect/>
          </a:stretch>
        </p:blipFill>
        <p:spPr>
          <a:xfrm>
            <a:off x="7926183" y="1994124"/>
            <a:ext cx="2605743" cy="4027056"/>
          </a:xfrm>
          <a:prstGeom prst="rect">
            <a:avLst/>
          </a:prstGeom>
        </p:spPr>
      </p:pic>
      <p:sp>
        <p:nvSpPr>
          <p:cNvPr id="9" name="TextBox 8">
            <a:extLst>
              <a:ext uri="{FF2B5EF4-FFF2-40B4-BE49-F238E27FC236}">
                <a16:creationId xmlns:a16="http://schemas.microsoft.com/office/drawing/2014/main" id="{E63C55A6-44A2-617A-3358-C25E950AF82D}"/>
              </a:ext>
            </a:extLst>
          </p:cNvPr>
          <p:cNvSpPr txBox="1"/>
          <p:nvPr/>
        </p:nvSpPr>
        <p:spPr>
          <a:xfrm>
            <a:off x="6943055" y="6021180"/>
            <a:ext cx="4572000" cy="400110"/>
          </a:xfrm>
          <a:prstGeom prst="rect">
            <a:avLst/>
          </a:prstGeom>
          <a:noFill/>
        </p:spPr>
        <p:txBody>
          <a:bodyPr wrap="square">
            <a:spAutoFit/>
          </a:bodyPr>
          <a:lstStyle/>
          <a:p>
            <a:pPr algn="ctr"/>
            <a:r>
              <a:rPr lang="en-US" sz="1000" baseline="30000" dirty="0">
                <a:solidFill>
                  <a:srgbClr val="212121"/>
                </a:solidFill>
              </a:rPr>
              <a:t>5</a:t>
            </a:r>
            <a:r>
              <a:rPr lang="en-US" sz="1000" b="0" i="0" u="none" strike="noStrike" dirty="0">
                <a:solidFill>
                  <a:srgbClr val="212121"/>
                </a:solidFill>
                <a:effectLst/>
              </a:rPr>
              <a:t>National Center for Biotechnology Information. PubChem Compound Summary for CID 3345, Fentanyl. </a:t>
            </a:r>
            <a:r>
              <a:rPr lang="en-US" sz="1000" b="0" i="0" u="none" strike="noStrike" dirty="0">
                <a:solidFill>
                  <a:srgbClr val="4C2C92"/>
                </a:solidFill>
                <a:effectLst/>
                <a:hlinkClick r:id="rId4"/>
              </a:rPr>
              <a:t>https://pubchem.ncbi.nlm.nih.gov/compound/Fentanyl</a:t>
            </a:r>
            <a:r>
              <a:rPr lang="en-US" sz="1000" b="0" i="0" u="none" strike="noStrike" dirty="0">
                <a:solidFill>
                  <a:srgbClr val="212121"/>
                </a:solidFill>
                <a:effectLst/>
              </a:rPr>
              <a:t>. </a:t>
            </a:r>
            <a:endParaRPr lang="en-US" sz="1000" dirty="0"/>
          </a:p>
        </p:txBody>
      </p:sp>
    </p:spTree>
    <p:extLst>
      <p:ext uri="{BB962C8B-B14F-4D97-AF65-F5344CB8AC3E}">
        <p14:creationId xmlns:p14="http://schemas.microsoft.com/office/powerpoint/2010/main" val="623119991"/>
      </p:ext>
    </p:extLst>
  </p:cSld>
  <p:clrMapOvr>
    <a:masterClrMapping/>
  </p:clrMapOvr>
  <mc:AlternateContent xmlns:mc="http://schemas.openxmlformats.org/markup-compatibility/2006" xmlns:p14="http://schemas.microsoft.com/office/powerpoint/2010/main">
    <mc:Choice Requires="p14">
      <p:transition spd="slow" p14:dur="2000" advTm="33950"/>
    </mc:Choice>
    <mc:Fallback xmlns="">
      <p:transition spd="slow" advTm="339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2"/>
</p:tagLst>
</file>

<file path=ppt/tags/tag2.xml><?xml version="1.0" encoding="utf-8"?>
<p:tagLst xmlns:a="http://schemas.openxmlformats.org/drawingml/2006/main" xmlns:r="http://schemas.openxmlformats.org/officeDocument/2006/relationships" xmlns:p="http://schemas.openxmlformats.org/presentationml/2006/main">
  <p:tag name="TIMING" val="|8.3"/>
</p:tagLst>
</file>

<file path=ppt/tags/tag3.xml><?xml version="1.0" encoding="utf-8"?>
<p:tagLst xmlns:a="http://schemas.openxmlformats.org/drawingml/2006/main" xmlns:r="http://schemas.openxmlformats.org/officeDocument/2006/relationships" xmlns:p="http://schemas.openxmlformats.org/presentationml/2006/main">
  <p:tag name="TIMING" val="|17.2"/>
</p:tagLst>
</file>

<file path=ppt/tags/tag4.xml><?xml version="1.0" encoding="utf-8"?>
<p:tagLst xmlns:a="http://schemas.openxmlformats.org/drawingml/2006/main" xmlns:r="http://schemas.openxmlformats.org/officeDocument/2006/relationships" xmlns:p="http://schemas.openxmlformats.org/presentationml/2006/main">
  <p:tag name="TIMING" val="|11.3"/>
</p:tagLst>
</file>

<file path=ppt/tags/tag5.xml><?xml version="1.0" encoding="utf-8"?>
<p:tagLst xmlns:a="http://schemas.openxmlformats.org/drawingml/2006/main" xmlns:r="http://schemas.openxmlformats.org/officeDocument/2006/relationships" xmlns:p="http://schemas.openxmlformats.org/presentationml/2006/main">
  <p:tag name="TIMING" val="|11.1|10.3|9.1|17.1"/>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6139</TotalTime>
  <Words>7097</Words>
  <Application>Microsoft Macintosh PowerPoint</Application>
  <PresentationFormat>Widescreen</PresentationFormat>
  <Paragraphs>552</Paragraphs>
  <Slides>67</Slides>
  <Notes>64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BlinkMacSystemFont</vt:lpstr>
      <vt:lpstr>Calibri</vt:lpstr>
      <vt:lpstr>Fira Sans</vt:lpstr>
      <vt:lpstr>Georgia</vt:lpstr>
      <vt:lpstr>Gill Sans MT</vt:lpstr>
      <vt:lpstr>Guardian TextSans Web</vt:lpstr>
      <vt:lpstr>NexusSan</vt:lpstr>
      <vt:lpstr>NexusSans</vt:lpstr>
      <vt:lpstr>NexusSerif</vt:lpstr>
      <vt:lpstr>Open Sans</vt:lpstr>
      <vt:lpstr>Parcel</vt:lpstr>
      <vt:lpstr>Managing Opioid Use Disorder in the Era of Fentanyl</vt:lpstr>
      <vt:lpstr>disclosures</vt:lpstr>
      <vt:lpstr>Learning objectives</vt:lpstr>
      <vt:lpstr>Background</vt:lpstr>
      <vt:lpstr>background</vt:lpstr>
      <vt:lpstr>PowerPoint Presentation</vt:lpstr>
      <vt:lpstr>background</vt:lpstr>
      <vt:lpstr>background</vt:lpstr>
      <vt:lpstr>Pharmacology</vt:lpstr>
      <vt:lpstr>pharmacology</vt:lpstr>
      <vt:lpstr>Current Treatment Guidelines</vt:lpstr>
      <vt:lpstr>buprenorphine</vt:lpstr>
      <vt:lpstr>Buprenorphine inductions</vt:lpstr>
      <vt:lpstr>Buprenorphine inductions</vt:lpstr>
      <vt:lpstr>Low Dose (“Micro”) inductions</vt:lpstr>
      <vt:lpstr>Low dose buprenorphine inductions</vt:lpstr>
      <vt:lpstr>Low dose buprenorphine induction Protocols</vt:lpstr>
      <vt:lpstr>Rapid low Dose inductions</vt:lpstr>
      <vt:lpstr>Rapid low dose inductions</vt:lpstr>
      <vt:lpstr>Low Dose Inductions - Evidence</vt:lpstr>
      <vt:lpstr>Low Dose Inductions - Evidence</vt:lpstr>
      <vt:lpstr>Low dose buprenorphine induction</vt:lpstr>
      <vt:lpstr>low Dose Buprenorphine induction</vt:lpstr>
      <vt:lpstr>Low dose buprenorphine induction</vt:lpstr>
      <vt:lpstr>High Dose “Macro” Buprenorphine induction</vt:lpstr>
      <vt:lpstr>High Dose “Macro” Buprenorphine induction</vt:lpstr>
      <vt:lpstr>High dose buprenorphine inductions</vt:lpstr>
      <vt:lpstr>High Dose “Macro” Buprenorphine induction</vt:lpstr>
      <vt:lpstr>High dose buprenorphine induction</vt:lpstr>
      <vt:lpstr>High Dose induction literature</vt:lpstr>
      <vt:lpstr>PowerPoint Presentation</vt:lpstr>
      <vt:lpstr>High dose Induction Literature</vt:lpstr>
      <vt:lpstr>High dose Induction</vt:lpstr>
      <vt:lpstr>“Micro/Macro” Inductions</vt:lpstr>
      <vt:lpstr>Comparing inductions</vt:lpstr>
      <vt:lpstr>Buprenorphine - Maintenance</vt:lpstr>
      <vt:lpstr>PowerPoint Presentation</vt:lpstr>
      <vt:lpstr>PowerPoint Presentation</vt:lpstr>
      <vt:lpstr>Buprenorphine maintenance doses</vt:lpstr>
      <vt:lpstr>Buprenorphine maintenance doses</vt:lpstr>
      <vt:lpstr>Buprenorphine maintenance dose take-aways</vt:lpstr>
      <vt:lpstr>Buprenorphine maintenance doses in the real world</vt:lpstr>
      <vt:lpstr>Buprenorphine maintenance dosing</vt:lpstr>
      <vt:lpstr>XR-Buprenorphine</vt:lpstr>
      <vt:lpstr>XR-BUprenorphine</vt:lpstr>
      <vt:lpstr>PowerPoint Presentation</vt:lpstr>
      <vt:lpstr>XR-Buprenorphine</vt:lpstr>
      <vt:lpstr>XR-Buprenorphine</vt:lpstr>
      <vt:lpstr>methadone</vt:lpstr>
      <vt:lpstr>Methadone</vt:lpstr>
      <vt:lpstr>methadone</vt:lpstr>
      <vt:lpstr>Methadone</vt:lpstr>
      <vt:lpstr>Methadone</vt:lpstr>
      <vt:lpstr>methadone</vt:lpstr>
      <vt:lpstr>Methadone</vt:lpstr>
      <vt:lpstr>methadone</vt:lpstr>
      <vt:lpstr>methadone</vt:lpstr>
      <vt:lpstr>methadone</vt:lpstr>
      <vt:lpstr>methadone</vt:lpstr>
      <vt:lpstr>methadone</vt:lpstr>
      <vt:lpstr>Final thoughts</vt:lpstr>
      <vt:lpstr>Questions? Comments?</vt:lpstr>
      <vt:lpstr>References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Opioid Use Disorder in the Era of Fentanyl</dc:title>
  <dc:creator>Julie Byler</dc:creator>
  <cp:lastModifiedBy>David Stephens</cp:lastModifiedBy>
  <cp:revision>96</cp:revision>
  <cp:lastPrinted>2023-01-17T05:16:19Z</cp:lastPrinted>
  <dcterms:created xsi:type="dcterms:W3CDTF">2023-01-15T23:16:07Z</dcterms:created>
  <dcterms:modified xsi:type="dcterms:W3CDTF">2023-01-25T03:03:18Z</dcterms:modified>
</cp:coreProperties>
</file>