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7" r:id="rId5"/>
    <p:sldId id="389" r:id="rId6"/>
    <p:sldId id="384" r:id="rId7"/>
    <p:sldId id="317" r:id="rId8"/>
    <p:sldId id="392" r:id="rId9"/>
    <p:sldId id="393" r:id="rId10"/>
    <p:sldId id="279" r:id="rId11"/>
    <p:sldId id="268" r:id="rId12"/>
    <p:sldId id="270" r:id="rId13"/>
    <p:sldId id="394" r:id="rId14"/>
    <p:sldId id="395" r:id="rId15"/>
    <p:sldId id="321" r:id="rId16"/>
    <p:sldId id="391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C80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3725" autoAdjust="0"/>
  </p:normalViewPr>
  <p:slideViewPr>
    <p:cSldViewPr snapToGrid="0">
      <p:cViewPr varScale="1">
        <p:scale>
          <a:sx n="72" d="100"/>
          <a:sy n="72" d="100"/>
        </p:scale>
        <p:origin x="648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1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2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April 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 Reduction ECHO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April 4,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Harm Reduction ECHO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April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Harm Reduction ECHO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ema_of_the_State#/media/File:Blink-182_-_Enema_of_the_State_cover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vermont.gov/sites/default/files/documents/pdf/ADAP-XylazineBrief.pdf" TargetMode="External"/><Relationship Id="rId3" Type="http://schemas.openxmlformats.org/officeDocument/2006/relationships/hyperlink" Target="https://nextdistro.org/resources-collection/xylazine-quick-guide" TargetMode="External"/><Relationship Id="rId7" Type="http://schemas.openxmlformats.org/officeDocument/2006/relationships/hyperlink" Target="https://drive.google.com/u/0/uc?id=1KZyDuh4NPAHLcAnZDR4eIidZZitoNP43&amp;export=download" TargetMode="External"/><Relationship Id="rId12" Type="http://schemas.openxmlformats.org/officeDocument/2006/relationships/hyperlink" Target="https://www.btnx.com/HarmReduction" TargetMode="External"/><Relationship Id="rId2" Type="http://schemas.openxmlformats.org/officeDocument/2006/relationships/hyperlink" Target="https://nida.nih.gov/research-topics/xylazine#:~:text=Also%20known%20as%20%E2%80%9Ctranq%2C%E2%80%9D,pressure%20to%20dangerously%20low%20levels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perinatalharmreduction.org/opioids" TargetMode="External"/><Relationship Id="rId11" Type="http://schemas.openxmlformats.org/officeDocument/2006/relationships/hyperlink" Target="https://hip.phila.gov/document/3154/PDPH-HAN_Update_13_Xylazine_12.08.2022.pdf/" TargetMode="External"/><Relationship Id="rId5" Type="http://schemas.openxmlformats.org/officeDocument/2006/relationships/hyperlink" Target="https://ncurbansurvivorunion.org/" TargetMode="External"/><Relationship Id="rId10" Type="http://schemas.openxmlformats.org/officeDocument/2006/relationships/hyperlink" Target="https://www.health.ny.gov/publications/12044.pdf" TargetMode="External"/><Relationship Id="rId4" Type="http://schemas.openxmlformats.org/officeDocument/2006/relationships/hyperlink" Target="https://www.substanceusephilly.com/tranq" TargetMode="External"/><Relationship Id="rId9" Type="http://schemas.openxmlformats.org/officeDocument/2006/relationships/hyperlink" Target="https://neverusealon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sychoactif.org/blogs/De-la-naloxone-pour-les-Repaires-jeunesse-du-Canada_4856_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btnx.com/HarmReduc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boostoxygen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apnews.com/article/business-health-new-york-c4e6d999583d7b7abce2189fba0950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9320" y="549275"/>
            <a:ext cx="6260271" cy="5759450"/>
          </a:xfrm>
          <a:custGeom>
            <a:avLst/>
            <a:gdLst/>
            <a:ahLst/>
            <a:cxnLst/>
            <a:rect l="l" t="t" r="r" b="b"/>
            <a:pathLst>
              <a:path w="6098400" h="6858000">
                <a:moveTo>
                  <a:pt x="0" y="0"/>
                </a:moveTo>
                <a:lnTo>
                  <a:pt x="6098400" y="0"/>
                </a:lnTo>
                <a:lnTo>
                  <a:pt x="6098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1186909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dirty="0"/>
              <a:t>Xylazine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971" y="1997414"/>
            <a:ext cx="2196239" cy="772089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Blue Valentine</a:t>
            </a:r>
          </a:p>
        </p:txBody>
      </p:sp>
      <p:pic>
        <p:nvPicPr>
          <p:cNvPr id="4" name="Picture 6" descr="Xylazine.svg">
            <a:extLst>
              <a:ext uri="{FF2B5EF4-FFF2-40B4-BE49-F238E27FC236}">
                <a16:creationId xmlns:a16="http://schemas.microsoft.com/office/drawing/2014/main" id="{28275399-9F5F-7486-8A44-040136F9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2241" y="549275"/>
            <a:ext cx="2855671" cy="2590088"/>
          </a:xfrm>
          <a:custGeom>
            <a:avLst/>
            <a:gdLst/>
            <a:ahLst/>
            <a:cxnLst/>
            <a:rect l="l" t="t" r="r" b="b"/>
            <a:pathLst>
              <a:path w="6922273" h="4225290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is Is Fine creator explains the timelessness of his meme - The Verge">
            <a:extLst>
              <a:ext uri="{FF2B5EF4-FFF2-40B4-BE49-F238E27FC236}">
                <a16:creationId xmlns:a16="http://schemas.microsoft.com/office/drawing/2014/main" id="{F84C74AA-8F8F-ADE6-8D2E-BE9F45BD4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23872" r="7635" b="21899"/>
          <a:stretch/>
        </p:blipFill>
        <p:spPr bwMode="auto">
          <a:xfrm>
            <a:off x="1152445" y="2576600"/>
            <a:ext cx="8216842" cy="34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935D64-29D1-4570-BD9A-7BA9BD212F90}"/>
              </a:ext>
            </a:extLst>
          </p:cNvPr>
          <p:cNvSpPr txBox="1"/>
          <p:nvPr/>
        </p:nvSpPr>
        <p:spPr>
          <a:xfrm>
            <a:off x="6758609" y="615483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Image by K C Green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Xylazine Wounds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537252"/>
            <a:ext cx="5429114" cy="4405673"/>
          </a:xfrm>
        </p:spPr>
        <p:txBody>
          <a:bodyPr/>
          <a:lstStyle/>
          <a:p>
            <a:r>
              <a:rPr lang="en-US" sz="2200" dirty="0">
                <a:solidFill>
                  <a:srgbClr val="FFFFFF"/>
                </a:solidFill>
              </a:rPr>
              <a:t>Xylazine wounds have been reported from injecting, smoking and snorting, and they need medical care.</a:t>
            </a:r>
          </a:p>
          <a:p>
            <a:r>
              <a:rPr lang="en-US" sz="2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Wounds can start anywhere there is open skin</a:t>
            </a:r>
            <a:r>
              <a:rPr lang="en-US" sz="2200" dirty="0">
                <a:solidFill>
                  <a:srgbClr val="FFFF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and </a:t>
            </a:r>
            <a:r>
              <a:rPr lang="en-US" sz="2200" dirty="0">
                <a:solidFill>
                  <a:srgbClr val="FFFFFF"/>
                </a:solidFill>
              </a:rPr>
              <a:t>often start as shallow looking blisters and ulcers that can progress rapidly.</a:t>
            </a:r>
          </a:p>
          <a:p>
            <a:r>
              <a:rPr lang="en-US" sz="2200" dirty="0">
                <a:solidFill>
                  <a:srgbClr val="FFFFFF"/>
                </a:solidFill>
              </a:rPr>
              <a:t>Wounds differ from abscesses and can rapidly spread into muscles, tendons, and bones, requiring prolonged medical care to heal.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1537252"/>
            <a:ext cx="5436391" cy="4405673"/>
          </a:xfrm>
        </p:spPr>
        <p:txBody>
          <a:bodyPr/>
          <a:lstStyle/>
          <a:p>
            <a:r>
              <a:rPr lang="en-US" sz="2200" dirty="0">
                <a:solidFill>
                  <a:srgbClr val="FFFFFF"/>
                </a:solidFill>
              </a:rPr>
              <a:t>If a wound goes necrotic, the tissue will look discolored and dead. Seek emergency care immediately.</a:t>
            </a:r>
          </a:p>
          <a:p>
            <a:r>
              <a:rPr lang="en-US" sz="2200" dirty="0">
                <a:solidFill>
                  <a:srgbClr val="FFFFFF"/>
                </a:solidFill>
              </a:rPr>
              <a:t>Seek care for unusual wounds, wounds that look infected, or if a person has symptoms of sepsis (high or low body temp, confusion, slurred speech, clammy skin, trouble breathing, fast heartbeat)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Tuesday, April 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Harm Reduction ECHO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71F4-D3ED-499D-58A6-2F001094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02" y="510636"/>
            <a:ext cx="5079321" cy="828951"/>
          </a:xfrm>
        </p:spPr>
        <p:txBody>
          <a:bodyPr/>
          <a:lstStyle/>
          <a:p>
            <a:r>
              <a:rPr lang="en-US" dirty="0"/>
              <a:t>Xylazine Wound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14E0-923B-5A49-3383-617B58E95D2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2" y="1815548"/>
            <a:ext cx="6379210" cy="46328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Clean all wounds and ulcers regularly with soap and water or saline.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Wounds should be kept clean, moist, temperature regulated, and covered.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The goal is for the wound bed to stay moist so the dead skin softens or falls on its 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Avoid alcohol and hydrogen peroxide.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Antibiotics may not be needed.</a:t>
            </a:r>
          </a:p>
          <a:p>
            <a:endParaRPr lang="en-US" dirty="0"/>
          </a:p>
        </p:txBody>
      </p:sp>
      <p:pic>
        <p:nvPicPr>
          <p:cNvPr id="10" name="Picture Placeholder 9" descr="A picture containing person&#10;&#10;Description automatically generated">
            <a:extLst>
              <a:ext uri="{FF2B5EF4-FFF2-40B4-BE49-F238E27FC236}">
                <a16:creationId xmlns:a16="http://schemas.microsoft.com/office/drawing/2014/main" id="{DFB9DFF7-8A8B-785A-B57C-B6A5C67097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00" b="1400"/>
          <a:stretch>
            <a:fillRect/>
          </a:stretch>
        </p:blipFill>
        <p:spPr>
          <a:xfrm>
            <a:off x="7089913" y="1339587"/>
            <a:ext cx="4551223" cy="442381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F1D46-92EA-17A9-E6C5-31571BAA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April 4,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E092F-FC97-A07B-2435-6783FAC4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 Reduction ECHO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91EC3-2387-9ED7-4213-359633AD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10DD4-4924-2A27-E234-71D906E21A06}"/>
              </a:ext>
            </a:extLst>
          </p:cNvPr>
          <p:cNvSpPr txBox="1"/>
          <p:nvPr/>
        </p:nvSpPr>
        <p:spPr>
          <a:xfrm>
            <a:off x="4320208" y="6166044"/>
            <a:ext cx="7726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3"/>
              </a:rPr>
              <a:t>https://en.wikipedia.org/wiki/Enema_of_the_State#/media/File:Blink-182_-_Enema_of_the_State_cover.jpg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57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6"/>
            <a:ext cx="6353332" cy="75591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Xylazine in Oregon?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854466"/>
            <a:ext cx="6412183" cy="4238360"/>
          </a:xfrm>
        </p:spPr>
        <p:txBody>
          <a:bodyPr vert="horz" wrap="square" lIns="0" tIns="0" rIns="0" bIns="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While Xylazine is not yet widespread in Oregon, it has been found in drug samples in Oregon.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here is concern that use of Xylazine alone and mixed with other drugs may rapidly increase in Oregon.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It is impossible to know how common Xylazine is without widespread drug checking.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The urban supply and rural supply varies greatly.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4" r="22916" b="-1"/>
          <a:stretch/>
        </p:blipFill>
        <p:spPr>
          <a:xfrm>
            <a:off x="7549087" y="705011"/>
            <a:ext cx="3966010" cy="3966010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April 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Harm Reduction ECHO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4394584"/>
            <a:ext cx="5437187" cy="169824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Blue Valentine</a:t>
            </a:r>
          </a:p>
          <a:p>
            <a:r>
              <a:rPr lang="en-US" dirty="0">
                <a:solidFill>
                  <a:srgbClr val="FFFFFF"/>
                </a:solidFill>
              </a:rPr>
              <a:t>Blue.Valentine@bentoncountyOR.gov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April 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Harm Reduction ECHO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98ECEC-4413-4244-8F21-0076EC51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5" y="1510748"/>
            <a:ext cx="11081661" cy="443711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hlinkClick r:id="rId2"/>
              </a:rPr>
              <a:t>https://nida.nih.gov/research-topics/xylazine#:~:text=Also%20known%20as%20%E2%80%9Ctranq%2C%E2%80%9D,pressure%20to%20dangerously%20low%20levels</a:t>
            </a:r>
            <a:r>
              <a:rPr lang="en-US" dirty="0"/>
              <a:t> </a:t>
            </a:r>
          </a:p>
          <a:p>
            <a:pPr lvl="0"/>
            <a:r>
              <a:rPr lang="en-US" dirty="0">
                <a:hlinkClick r:id="rId3"/>
              </a:rPr>
              <a:t>https://nextdistro.org/resources-collection/xylazine-quick-guide</a:t>
            </a:r>
            <a:r>
              <a:rPr lang="en-US" dirty="0"/>
              <a:t> </a:t>
            </a:r>
          </a:p>
          <a:p>
            <a:pPr lvl="0"/>
            <a:r>
              <a:rPr lang="en-US" dirty="0">
                <a:hlinkClick r:id="rId4"/>
              </a:rPr>
              <a:t>https://www.substanceusephilly.com/tranq</a:t>
            </a:r>
            <a:r>
              <a:rPr lang="en-US" dirty="0"/>
              <a:t> </a:t>
            </a:r>
          </a:p>
          <a:p>
            <a:pPr lvl="0"/>
            <a:r>
              <a:rPr lang="en-US" dirty="0">
                <a:hlinkClick r:id="rId5"/>
              </a:rPr>
              <a:t>https://ncurbansurvivorunion.org/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800" u="sng" dirty="0">
                <a:solidFill>
                  <a:srgbClr val="0070C0"/>
                </a:solidFill>
                <a:hlinkClick r:id="rId6"/>
              </a:rPr>
              <a:t>https://www.perinatalharmreduction.org/opioids</a:t>
            </a:r>
            <a:endParaRPr lang="en-US" sz="1800" u="sng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u="sng" dirty="0">
                <a:solidFill>
                  <a:srgbClr val="0070C0"/>
                </a:solidFill>
                <a:hlinkClick r:id="rId7"/>
              </a:rPr>
              <a:t>https://drive.google.com/u/0/uc?id=1KZyDuh4NPAHLcAnZDR4eIidZZitoNP43&amp;export=download</a:t>
            </a:r>
            <a:r>
              <a:rPr lang="en-US" sz="1800" u="sng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(Webinar by National Harm Reduction Coalition)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70C0"/>
                </a:solidFill>
                <a:hlinkClick r:id="rId8"/>
              </a:rPr>
              <a:t>https://www.healthvermont.gov/sites/default/files/documents/pdf/ADAP-XylazineBrief.pdf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hlinkClick r:id="rId9"/>
              </a:rPr>
              <a:t>https://neverusealone.com/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>
                <a:hlinkClick r:id="rId10"/>
              </a:rPr>
              <a:t>https://www.health.ny.gov/publications/12044.pdf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hlinkClick r:id="rId11"/>
              </a:rPr>
              <a:t>https://hip.phila.gov/document/3154/PDPH-HAN_Update_13_Xylazine_12.08.2022.pdf/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hlinkClick r:id="rId12"/>
              </a:rPr>
              <a:t>https://www.btnx.com/HarmReduction</a:t>
            </a:r>
            <a:endParaRPr lang="en-US" dirty="0"/>
          </a:p>
          <a:p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236478C-E242-44E0-8357-C72C9B58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April 4, 2023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5A6DC02-681E-4AF7-AC6E-57CDDB2F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Harm Reduction ECHO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4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6"/>
            <a:ext cx="3565524" cy="104749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74" y="2059769"/>
            <a:ext cx="4117922" cy="34155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What is Xylazine?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Xylazine Withdrawal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Xylazine and Overdose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Safer Injection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Xylazine Wounds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Is Xylazine in Oregon?</a:t>
            </a:r>
          </a:p>
          <a:p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April 4, 2023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Harm Reduction ECHO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4213525"/>
            <a:ext cx="4653860" cy="1562959"/>
          </a:xfrm>
        </p:spPr>
        <p:txBody>
          <a:bodyPr/>
          <a:lstStyle/>
          <a:p>
            <a:r>
              <a:rPr lang="en-US" dirty="0"/>
              <a:t>What is Xylazine?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619" r="14619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Picture Placeholder 19" descr="Data Points Digital backgro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Picture Placeholder 24" descr="Digital Graph Screen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April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Harm Reduction ECHO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/>
          <a:srcRect l="14985" t="539" r="17304" b="6601"/>
          <a:stretch/>
        </p:blipFill>
        <p:spPr>
          <a:xfrm>
            <a:off x="6108192" y="0"/>
            <a:ext cx="2501237" cy="3776472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33391" y="4493282"/>
            <a:ext cx="6207746" cy="1856634"/>
          </a:xfrm>
          <a:noFill/>
        </p:spPr>
        <p:txBody>
          <a:bodyPr>
            <a:norm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Xylazine is a non-opioid veterinary sedative that is NOT approved and NOT safe in any amount for humans.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Xylazine complicates overdoses, causes serious wounds, and use can create dependency 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2492"/>
            <a:ext cx="12192000" cy="6858000"/>
          </a:xfr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572720" cy="11329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Xylazine Withdrawal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2126873"/>
            <a:ext cx="6088476" cy="3417624"/>
          </a:xfrm>
        </p:spPr>
        <p:txBody>
          <a:bodyPr vert="horz" wrap="square" lIns="0" tIns="0" rIns="0" bIns="0"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Xylazine causes physical dependence and withdrawal independently from opioids.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People can develop dependence on Xylazine. Withdrawal from Xylazine can be a critical medical event requiring hospitalization.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Xylazine can also cause severe symptoms such as anxiety and high blood pressure as a person clears the drug from their body.</a:t>
            </a: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April 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 Reduction ECHO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707" b="7707"/>
          <a:stretch/>
        </p:blipFill>
        <p:spPr>
          <a:xfrm>
            <a:off x="2453639" y="3972"/>
            <a:ext cx="11434717" cy="643203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1966266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Xylazine and Overdose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2934691"/>
            <a:ext cx="5145639" cy="3077608"/>
          </a:xfrm>
        </p:spPr>
        <p:txBody>
          <a:bodyPr vert="horz" wrap="square" lIns="0" tIns="0" rIns="0" bIns="0" rtlCol="0">
            <a:normAutofit lnSpcReduction="10000"/>
          </a:bodyPr>
          <a:lstStyle/>
          <a:p>
            <a:pPr marL="0" indent="0"/>
            <a:r>
              <a:rPr lang="en-US" sz="2000" dirty="0">
                <a:solidFill>
                  <a:srgbClr val="FFFFFF"/>
                </a:solidFill>
              </a:rPr>
              <a:t>Xylazine is a central nervous system (CNS) depressant.</a:t>
            </a:r>
          </a:p>
          <a:p>
            <a:pPr marL="0" indent="0"/>
            <a:r>
              <a:rPr lang="en-US" sz="2000" dirty="0">
                <a:solidFill>
                  <a:srgbClr val="FFFFFF"/>
                </a:solidFill>
              </a:rPr>
              <a:t>Xylazine can cause overdose death by itself, but is usually found in combination with other drugs such as heroin, fentanyl, and cocaine.</a:t>
            </a:r>
          </a:p>
          <a:p>
            <a:pPr marL="0" indent="0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Xylazine is not an opioid, and will not be affected by naloxone. This can complicate overdose reversal.</a:t>
            </a:r>
          </a:p>
          <a:p>
            <a:pPr marL="0" indent="0">
              <a:lnSpc>
                <a:spcPct val="100000"/>
              </a:lnSpc>
            </a:pPr>
            <a:endParaRPr lang="en-US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April 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Harm Reduction ECHO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1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F6146E-6788-4AF7-A775-99E5CB71E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04" y="5492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0527954" cy="774550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400" dirty="0"/>
              <a:t>Preventing Xylazine Overdose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FB3398F-FC83-4BB4-A9BB-9224C3369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V="1">
            <a:off x="2279869" y="6105227"/>
            <a:ext cx="871729" cy="824667"/>
          </a:xfrm>
          <a:custGeom>
            <a:avLst/>
            <a:gdLst>
              <a:gd name="connsiteX0" fmla="*/ 871729 w 871729"/>
              <a:gd name="connsiteY0" fmla="*/ 824667 h 824667"/>
              <a:gd name="connsiteX1" fmla="*/ 386600 w 871729"/>
              <a:gd name="connsiteY1" fmla="*/ 9564 h 824667"/>
              <a:gd name="connsiteX2" fmla="*/ 366745 w 871729"/>
              <a:gd name="connsiteY2" fmla="*/ 0 h 824667"/>
              <a:gd name="connsiteX3" fmla="*/ 0 w 871729"/>
              <a:gd name="connsiteY3" fmla="*/ 366745 h 824667"/>
              <a:gd name="connsiteX4" fmla="*/ 38154 w 871729"/>
              <a:gd name="connsiteY4" fmla="*/ 370591 h 824667"/>
              <a:gd name="connsiteX5" fmla="*/ 408236 w 871729"/>
              <a:gd name="connsiteY5" fmla="*/ 824667 h 82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729" h="824667">
                <a:moveTo>
                  <a:pt x="871729" y="824667"/>
                </a:moveTo>
                <a:cubicBezTo>
                  <a:pt x="871729" y="472695"/>
                  <a:pt x="675564" y="166539"/>
                  <a:pt x="386600" y="9564"/>
                </a:cubicBezTo>
                <a:lnTo>
                  <a:pt x="366745" y="0"/>
                </a:lnTo>
                <a:lnTo>
                  <a:pt x="0" y="366745"/>
                </a:lnTo>
                <a:lnTo>
                  <a:pt x="38154" y="370591"/>
                </a:lnTo>
                <a:cubicBezTo>
                  <a:pt x="249360" y="413810"/>
                  <a:pt x="408236" y="600685"/>
                  <a:pt x="408236" y="82466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16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B9BDAC-6C86-465B-B392-FBF5ECE77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 flipV="1">
            <a:off x="2512389" y="5847995"/>
            <a:ext cx="107098" cy="466589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13245"/>
            <a:ext cx="6379210" cy="4179581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</a:rPr>
              <a:t>The only way to know if there is Xylazine in drugs is to use a drug-checking machine or </a:t>
            </a:r>
            <a:r>
              <a:rPr lang="en-US" sz="1900" dirty="0" err="1">
                <a:solidFill>
                  <a:srgbClr val="FFFFFF"/>
                </a:solidFill>
              </a:rPr>
              <a:t>Xylaxine</a:t>
            </a:r>
            <a:r>
              <a:rPr lang="en-US" sz="1900" dirty="0">
                <a:solidFill>
                  <a:srgbClr val="FFFFFF"/>
                </a:solidFill>
              </a:rPr>
              <a:t> test strips.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When using, start low and go slow; use a small test sample and wait to check effect;.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9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tagger use with others, so that at least one person can administer naloxone and call 911 for help. </a:t>
            </a:r>
            <a:endParaRPr lang="en-US" sz="1900" dirty="0">
              <a:solidFill>
                <a:srgbClr val="FFFFFF"/>
              </a:solidFill>
              <a:effectLst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</a:rPr>
              <a:t>Never use alone; if you don’t have anyone that can sit with you, use a service like Never Use Alone (800) 484-3731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April 4, 2023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Harm Reduction ECHO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697F4-5F54-F215-06DF-36C592185572}"/>
              </a:ext>
            </a:extLst>
          </p:cNvPr>
          <p:cNvSpPr txBox="1"/>
          <p:nvPr/>
        </p:nvSpPr>
        <p:spPr>
          <a:xfrm>
            <a:off x="6220069" y="636367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Image from </a:t>
            </a:r>
            <a:r>
              <a:rPr lang="en-US" sz="1400" dirty="0">
                <a:hlinkClick r:id="rId2"/>
              </a:rPr>
              <a:t>https://www.btnx.com/HarmReduction</a:t>
            </a:r>
            <a:r>
              <a:rPr lang="en-US" sz="1400" dirty="0"/>
              <a:t> </a:t>
            </a:r>
          </a:p>
        </p:txBody>
      </p:sp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B8B46E4B-6EF7-9B02-D9EA-13C9DC9E5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6" t="6255" r="16700" b="11873"/>
          <a:stretch/>
        </p:blipFill>
        <p:spPr>
          <a:xfrm>
            <a:off x="7762967" y="1969061"/>
            <a:ext cx="3596139" cy="34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6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167" y="376797"/>
            <a:ext cx="7931701" cy="762691"/>
          </a:xfrm>
        </p:spPr>
        <p:txBody>
          <a:bodyPr>
            <a:noAutofit/>
          </a:bodyPr>
          <a:lstStyle/>
          <a:p>
            <a:r>
              <a:rPr lang="en-US" sz="4800" dirty="0"/>
              <a:t>When Overdose is Suspected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03113" y="1660865"/>
            <a:ext cx="3667989" cy="3667989"/>
          </a:xfr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April 4, 2023</a:t>
            </a:r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C77C6228-C5A8-44DC-ABD7-A22A4475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Harm Reduction ECHO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E4414-8129-86A9-C9DB-552CAF1D708D}"/>
              </a:ext>
            </a:extLst>
          </p:cNvPr>
          <p:cNvSpPr txBox="1"/>
          <p:nvPr/>
        </p:nvSpPr>
        <p:spPr>
          <a:xfrm>
            <a:off x="4515092" y="1430767"/>
            <a:ext cx="6811616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Give  at least one dose of naloxone, even if the cause of the overdose is unknown.</a:t>
            </a: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Call 911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Stay with the person until emergency responders arrive</a:t>
            </a:r>
            <a:endParaRPr lang="en-US" sz="2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Check breathing and give rescue breathing if needed</a:t>
            </a:r>
          </a:p>
          <a:p>
            <a:pPr marL="1257300" marR="0" lvl="2" indent="-3429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"/>
              <a:tabLst>
                <a:tab pos="1428750" algn="l"/>
              </a:tabLst>
            </a:pPr>
            <a:r>
              <a:rPr lang="en-US" sz="2000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Rescue breathing is CRITICAL.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lvl="2" indent="-3429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"/>
              <a:tabLst>
                <a:tab pos="142875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If someone is unresponsive, it’s very important to check their breathing.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lvl="2" indent="-3429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"/>
              <a:tabLst>
                <a:tab pos="142875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Breathing less than 10 times per minute is a medical emergency</a:t>
            </a: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lvl="2" indent="-3429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"/>
              <a:tabLst>
                <a:tab pos="142875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Severely impaired or i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neffective breathing needs rescue breathing.</a:t>
            </a:r>
          </a:p>
          <a:p>
            <a:pPr marR="0" lvl="2">
              <a:spcBef>
                <a:spcPts val="0"/>
              </a:spcBef>
              <a:spcAft>
                <a:spcPts val="0"/>
              </a:spcAft>
              <a:tabLst>
                <a:tab pos="1428750" algn="l"/>
              </a:tabLst>
            </a:pPr>
            <a:endParaRPr lang="en-US" sz="2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0BD50-EEAE-2F0D-BCE4-30155B6CD363}"/>
              </a:ext>
            </a:extLst>
          </p:cNvPr>
          <p:cNvSpPr txBox="1"/>
          <p:nvPr/>
        </p:nvSpPr>
        <p:spPr>
          <a:xfrm>
            <a:off x="5202375" y="6446902"/>
            <a:ext cx="698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from @CelestialHeartbreak on Instagram</a:t>
            </a:r>
          </a:p>
        </p:txBody>
      </p:sp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9971363" cy="85414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Responding to Xylazine Overdose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B09679F-1B8E-6066-FA50-3E255B5129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2097318"/>
            <a:ext cx="5437187" cy="3995508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30" dirty="0">
                <a:solidFill>
                  <a:srgbClr val="FFFFFF"/>
                </a:solidFill>
                <a:effectLst/>
              </a:rPr>
              <a:t>When a person survives an overdose, it’s because someone was there and responded. </a:t>
            </a:r>
            <a:endParaRPr lang="en-US" sz="2000" dirty="0">
              <a:solidFill>
                <a:srgbClr val="FFFFFF"/>
              </a:solidFill>
              <a:effectLst/>
            </a:endParaRPr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</a:t>
            </a:r>
            <a:r>
              <a:rPr lang="en-US" sz="2000" dirty="0">
                <a:solidFill>
                  <a:srgbClr val="FFFFFF"/>
                </a:solidFill>
                <a:effectLst/>
              </a:rPr>
              <a:t>escue breathing is critical for Xylazine overdose but often not done by bystanders.</a:t>
            </a:r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Xylazine may impact overdose reversal; if a person is breathing shallowly, they may just need more oxygen and not more naloxone.</a:t>
            </a:r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Some organizations on the East Coast have started using supplemental oxygen, to help get oxygen to the brain while waiting for EMS.</a:t>
            </a:r>
          </a:p>
        </p:txBody>
      </p:sp>
      <p:pic>
        <p:nvPicPr>
          <p:cNvPr id="1026" name="Picture 2" descr="What is Boost Oxygen | All-Natural Respiratory Support">
            <a:extLst>
              <a:ext uri="{FF2B5EF4-FFF2-40B4-BE49-F238E27FC236}">
                <a16:creationId xmlns:a16="http://schemas.microsoft.com/office/drawing/2014/main" id="{9E25E05C-5B8A-93C0-50DE-B10AA471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913" y="2229934"/>
            <a:ext cx="5289198" cy="3455494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69D6A-822D-4DB9-A2CC-D9106F1F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April 4,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5D7F3-165A-439B-8D1D-6553B68C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Harm Reduction ECHO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9A883-CC44-4401-AE67-8FCEACB7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0EE27-7ADD-1327-1FA4-7E264B8785B5}"/>
              </a:ext>
            </a:extLst>
          </p:cNvPr>
          <p:cNvSpPr txBox="1"/>
          <p:nvPr/>
        </p:nvSpPr>
        <p:spPr>
          <a:xfrm>
            <a:off x="5202375" y="6446902"/>
            <a:ext cx="698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from </a:t>
            </a:r>
            <a:r>
              <a:rPr lang="en-US" sz="1200" dirty="0">
                <a:hlinkClick r:id="rId4"/>
              </a:rPr>
              <a:t>https://www.boostoxygen.com/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87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Safer Injection Information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537252"/>
            <a:ext cx="5429114" cy="440567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Use sterile equipment and safer injection practices.</a:t>
            </a:r>
          </a:p>
          <a:p>
            <a:r>
              <a:rPr lang="en-US" dirty="0">
                <a:solidFill>
                  <a:srgbClr val="FFFFFF"/>
                </a:solidFill>
              </a:rPr>
              <a:t>Muscling and skin popping increase risk of wounds, and are a high risk for Xylazine wounds.</a:t>
            </a:r>
          </a:p>
          <a:p>
            <a:r>
              <a:rPr lang="en-US" dirty="0">
                <a:solidFill>
                  <a:srgbClr val="FFFFFF"/>
                </a:solidFill>
              </a:rPr>
              <a:t>Never inject into a wound, it will make it more difficult to heal.</a:t>
            </a:r>
          </a:p>
          <a:p>
            <a:r>
              <a:rPr lang="en-US" dirty="0">
                <a:solidFill>
                  <a:srgbClr val="FFFFFF"/>
                </a:solidFill>
              </a:rPr>
              <a:t>Rotate limbs and sites for injection. If a limb has a wound, give that limb a break.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1537252"/>
            <a:ext cx="5436391" cy="235077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Go slow and be as careful as possible.</a:t>
            </a:r>
          </a:p>
          <a:p>
            <a:r>
              <a:rPr lang="en-US" dirty="0">
                <a:solidFill>
                  <a:srgbClr val="FFFFFF"/>
                </a:solidFill>
              </a:rPr>
              <a:t>Avoid leaking outside of a vein. One way to do this is to leave the needle inserted after injection, and count to 3 before removing 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April 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/>
              <a:t>Harm Reduction ECHO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D5BD53C-5AFD-DB89-A92E-A221713EE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2" t="8067" r="6346" b="2947"/>
          <a:stretch/>
        </p:blipFill>
        <p:spPr>
          <a:xfrm>
            <a:off x="6967778" y="3985437"/>
            <a:ext cx="3458818" cy="2323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CC82E0-EE0D-AD54-B708-0C2DB1F7F868}"/>
              </a:ext>
            </a:extLst>
          </p:cNvPr>
          <p:cNvSpPr txBox="1"/>
          <p:nvPr/>
        </p:nvSpPr>
        <p:spPr>
          <a:xfrm>
            <a:off x="5202375" y="6446902"/>
            <a:ext cx="698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from </a:t>
            </a:r>
            <a:r>
              <a:rPr lang="en-US" sz="1200" dirty="0">
                <a:hlinkClick r:id="rId4"/>
              </a:rPr>
              <a:t>https://apnews.com/article/business-health-new-york-c4e6d999583d7b7abce2189fba095011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{5613B6DC-857C-499C-BC7D-2BFE7EC99A30}tf33713516_win32</Template>
  <TotalTime>1580</TotalTime>
  <Words>1184</Words>
  <Application>Microsoft Office PowerPoint</Application>
  <PresentationFormat>Widescreen</PresentationFormat>
  <Paragraphs>131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Symbol</vt:lpstr>
      <vt:lpstr>Walbaum Display</vt:lpstr>
      <vt:lpstr>Wingdings 2</vt:lpstr>
      <vt:lpstr>3DFloatVTI</vt:lpstr>
      <vt:lpstr>Xylazine</vt:lpstr>
      <vt:lpstr>Agenda</vt:lpstr>
      <vt:lpstr>What is Xylazine?</vt:lpstr>
      <vt:lpstr>Xylazine Withdrawal</vt:lpstr>
      <vt:lpstr>Xylazine and Overdose</vt:lpstr>
      <vt:lpstr>Preventing Xylazine Overdose</vt:lpstr>
      <vt:lpstr>When Overdose is Suspected</vt:lpstr>
      <vt:lpstr>Responding to Xylazine Overdose</vt:lpstr>
      <vt:lpstr>Safer Injection Information</vt:lpstr>
      <vt:lpstr>Xylazine Wounds</vt:lpstr>
      <vt:lpstr>Xylazine Wound Care</vt:lpstr>
      <vt:lpstr>Is Xylazine in Oregon?</vt:lpstr>
      <vt:lpstr>Thank You</vt:lpstr>
      <vt:lpstr>References</vt:lpstr>
    </vt:vector>
  </TitlesOfParts>
  <Company>Benton County -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Xylazine</dc:title>
  <dc:creator>VALENTINE Blue</dc:creator>
  <cp:lastModifiedBy>VALENTINE Blue</cp:lastModifiedBy>
  <cp:revision>14</cp:revision>
  <dcterms:created xsi:type="dcterms:W3CDTF">2023-03-27T21:54:50Z</dcterms:created>
  <dcterms:modified xsi:type="dcterms:W3CDTF">2023-04-04T18:32:59Z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