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80" r:id="rId6"/>
    <p:sldMasterId id="2147483671" r:id="rId7"/>
  </p:sldMasterIdLst>
  <p:notesMasterIdLst>
    <p:notesMasterId r:id="rId49"/>
  </p:notesMasterIdLst>
  <p:handoutMasterIdLst>
    <p:handoutMasterId r:id="rId50"/>
  </p:handoutMasterIdLst>
  <p:sldIdLst>
    <p:sldId id="279" r:id="rId8"/>
    <p:sldId id="1200" r:id="rId9"/>
    <p:sldId id="1224" r:id="rId10"/>
    <p:sldId id="1163" r:id="rId11"/>
    <p:sldId id="1164" r:id="rId12"/>
    <p:sldId id="1165" r:id="rId13"/>
    <p:sldId id="1166" r:id="rId14"/>
    <p:sldId id="1155" r:id="rId15"/>
    <p:sldId id="1174" r:id="rId16"/>
    <p:sldId id="1188" r:id="rId17"/>
    <p:sldId id="1217" r:id="rId18"/>
    <p:sldId id="1156" r:id="rId19"/>
    <p:sldId id="1187" r:id="rId20"/>
    <p:sldId id="1221" r:id="rId21"/>
    <p:sldId id="1201" r:id="rId22"/>
    <p:sldId id="1240" r:id="rId23"/>
    <p:sldId id="1241" r:id="rId24"/>
    <p:sldId id="1242" r:id="rId25"/>
    <p:sldId id="1202" r:id="rId26"/>
    <p:sldId id="1236" r:id="rId27"/>
    <p:sldId id="1243" r:id="rId28"/>
    <p:sldId id="1237" r:id="rId29"/>
    <p:sldId id="1238" r:id="rId30"/>
    <p:sldId id="1204" r:id="rId31"/>
    <p:sldId id="1205" r:id="rId32"/>
    <p:sldId id="1239" r:id="rId33"/>
    <p:sldId id="1226" r:id="rId34"/>
    <p:sldId id="1218" r:id="rId35"/>
    <p:sldId id="1211" r:id="rId36"/>
    <p:sldId id="1213" r:id="rId37"/>
    <p:sldId id="1194" r:id="rId38"/>
    <p:sldId id="1222" r:id="rId39"/>
    <p:sldId id="1223" r:id="rId40"/>
    <p:sldId id="1228" r:id="rId41"/>
    <p:sldId id="1247" r:id="rId42"/>
    <p:sldId id="1249" r:id="rId43"/>
    <p:sldId id="1229" r:id="rId44"/>
    <p:sldId id="1246" r:id="rId45"/>
    <p:sldId id="1107" r:id="rId46"/>
    <p:sldId id="1123" r:id="rId47"/>
    <p:sldId id="110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E60"/>
    <a:srgbClr val="002776"/>
    <a:srgbClr val="F6F6F6"/>
    <a:srgbClr val="2F92D5"/>
    <a:srgbClr val="277DCA"/>
    <a:srgbClr val="397EC1"/>
    <a:srgbClr val="364852"/>
    <a:srgbClr val="2F92D4"/>
    <a:srgbClr val="2B9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1" autoAdjust="0"/>
    <p:restoredTop sz="86104" autoAdjust="0"/>
  </p:normalViewPr>
  <p:slideViewPr>
    <p:cSldViewPr snapToGrid="0" snapToObjects="1">
      <p:cViewPr varScale="1">
        <p:scale>
          <a:sx n="97" d="100"/>
          <a:sy n="97" d="100"/>
        </p:scale>
        <p:origin x="1860" y="72"/>
      </p:cViewPr>
      <p:guideLst>
        <p:guide orient="horz" pos="2160"/>
        <p:guide pos="2880"/>
      </p:guideLst>
    </p:cSldViewPr>
  </p:slideViewPr>
  <p:outlineViewPr>
    <p:cViewPr>
      <p:scale>
        <a:sx n="33" d="100"/>
        <a:sy n="33" d="100"/>
      </p:scale>
      <p:origin x="0" y="9472"/>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3/9/2023</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3/9/2023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eadiversion.usdoj.gov/met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01198-090E-4C36-A9B0-CE5AE7E8643C}" type="slidenum">
              <a:rPr lang="en-US" smtClean="0"/>
              <a:pPr/>
              <a:t>3</a:t>
            </a:fld>
            <a:endParaRPr lang="en-US"/>
          </a:p>
        </p:txBody>
      </p:sp>
    </p:spTree>
    <p:extLst>
      <p:ext uri="{BB962C8B-B14F-4D97-AF65-F5344CB8AC3E}">
        <p14:creationId xmlns:p14="http://schemas.microsoft.com/office/powerpoint/2010/main" val="38001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A tremendous rush of dopamine.  Know that more often get that</a:t>
            </a:r>
            <a:r>
              <a:rPr lang="en-US" sz="1200" b="0" i="0" kern="1200" baseline="0" dirty="0">
                <a:solidFill>
                  <a:schemeClr val="tx1"/>
                </a:solidFill>
                <a:effectLst/>
                <a:latin typeface="Times New Roman" pitchFamily="18" charset="0"/>
                <a:ea typeface="+mn-ea"/>
                <a:cs typeface="+mn-cs"/>
              </a:rPr>
              <a:t> rush, stronger that habit becomes</a:t>
            </a:r>
          </a:p>
          <a:p>
            <a:endParaRPr lang="en-US" dirty="0"/>
          </a:p>
        </p:txBody>
      </p:sp>
      <p:sp>
        <p:nvSpPr>
          <p:cNvPr id="4" name="Slide Number Placeholder 3"/>
          <p:cNvSpPr>
            <a:spLocks noGrp="1"/>
          </p:cNvSpPr>
          <p:nvPr>
            <p:ph type="sldNum" sz="quarter" idx="10"/>
          </p:nvPr>
        </p:nvSpPr>
        <p:spPr/>
        <p:txBody>
          <a:bodyPr/>
          <a:lstStyle/>
          <a:p>
            <a:fld id="{ED401198-090E-4C36-A9B0-CE5AE7E8643C}" type="slidenum">
              <a:rPr lang="en-US" smtClean="0"/>
              <a:pPr/>
              <a:t>15</a:t>
            </a:fld>
            <a:endParaRPr lang="en-US"/>
          </a:p>
        </p:txBody>
      </p:sp>
    </p:spTree>
    <p:extLst>
      <p:ext uri="{BB962C8B-B14F-4D97-AF65-F5344CB8AC3E}">
        <p14:creationId xmlns:p14="http://schemas.microsoft.com/office/powerpoint/2010/main" val="3068228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01198-090E-4C36-A9B0-CE5AE7E8643C}" type="slidenum">
              <a:rPr lang="en-US" smtClean="0"/>
              <a:pPr/>
              <a:t>19</a:t>
            </a:fld>
            <a:endParaRPr lang="en-US"/>
          </a:p>
        </p:txBody>
      </p:sp>
    </p:spTree>
    <p:extLst>
      <p:ext uri="{BB962C8B-B14F-4D97-AF65-F5344CB8AC3E}">
        <p14:creationId xmlns:p14="http://schemas.microsoft.com/office/powerpoint/2010/main" val="275543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reinforcement approach</a:t>
            </a:r>
          </a:p>
        </p:txBody>
      </p:sp>
      <p:sp>
        <p:nvSpPr>
          <p:cNvPr id="4" name="Slide Number Placeholder 3"/>
          <p:cNvSpPr>
            <a:spLocks noGrp="1"/>
          </p:cNvSpPr>
          <p:nvPr>
            <p:ph type="sldNum" sz="quarter" idx="5"/>
          </p:nvPr>
        </p:nvSpPr>
        <p:spPr/>
        <p:txBody>
          <a:bodyPr/>
          <a:lstStyle/>
          <a:p>
            <a:fld id="{F7510C22-AB3E-3144-954A-30AFB7F4824B}" type="slidenum">
              <a:rPr lang="en-US" smtClean="0"/>
              <a:pPr/>
              <a:t>21</a:t>
            </a:fld>
            <a:endParaRPr lang="en-US" dirty="0"/>
          </a:p>
        </p:txBody>
      </p:sp>
    </p:spTree>
    <p:extLst>
      <p:ext uri="{BB962C8B-B14F-4D97-AF65-F5344CB8AC3E}">
        <p14:creationId xmlns:p14="http://schemas.microsoft.com/office/powerpoint/2010/main" val="2906684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01198-090E-4C36-A9B0-CE5AE7E8643C}" type="slidenum">
              <a:rPr lang="en-US" smtClean="0"/>
              <a:pPr/>
              <a:t>24</a:t>
            </a:fld>
            <a:endParaRPr lang="en-US"/>
          </a:p>
        </p:txBody>
      </p:sp>
    </p:spTree>
    <p:extLst>
      <p:ext uri="{BB962C8B-B14F-4D97-AF65-F5344CB8AC3E}">
        <p14:creationId xmlns:p14="http://schemas.microsoft.com/office/powerpoint/2010/main" val="1601754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01198-090E-4C36-A9B0-CE5AE7E8643C}" type="slidenum">
              <a:rPr lang="en-US" smtClean="0"/>
              <a:pPr/>
              <a:t>25</a:t>
            </a:fld>
            <a:endParaRPr lang="en-US"/>
          </a:p>
        </p:txBody>
      </p:sp>
    </p:spTree>
    <p:extLst>
      <p:ext uri="{BB962C8B-B14F-4D97-AF65-F5344CB8AC3E}">
        <p14:creationId xmlns:p14="http://schemas.microsoft.com/office/powerpoint/2010/main" val="1447995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401198-090E-4C36-A9B0-CE5AE7E8643C}" type="slidenum">
              <a:rPr lang="en-US" smtClean="0"/>
              <a:pPr/>
              <a:t>29</a:t>
            </a:fld>
            <a:endParaRPr lang="en-US"/>
          </a:p>
        </p:txBody>
      </p:sp>
    </p:spTree>
    <p:extLst>
      <p:ext uri="{BB962C8B-B14F-4D97-AF65-F5344CB8AC3E}">
        <p14:creationId xmlns:p14="http://schemas.microsoft.com/office/powerpoint/2010/main" val="1009142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01198-090E-4C36-A9B0-CE5AE7E8643C}" type="slidenum">
              <a:rPr lang="en-US" smtClean="0"/>
              <a:pPr/>
              <a:t>31</a:t>
            </a:fld>
            <a:endParaRPr lang="en-US"/>
          </a:p>
        </p:txBody>
      </p:sp>
    </p:spTree>
    <p:extLst>
      <p:ext uri="{BB962C8B-B14F-4D97-AF65-F5344CB8AC3E}">
        <p14:creationId xmlns:p14="http://schemas.microsoft.com/office/powerpoint/2010/main" val="396431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01198-090E-4C36-A9B0-CE5AE7E8643C}" type="slidenum">
              <a:rPr lang="en-US" smtClean="0"/>
              <a:pPr/>
              <a:t>32</a:t>
            </a:fld>
            <a:endParaRPr lang="en-US"/>
          </a:p>
        </p:txBody>
      </p:sp>
    </p:spTree>
    <p:extLst>
      <p:ext uri="{BB962C8B-B14F-4D97-AF65-F5344CB8AC3E}">
        <p14:creationId xmlns:p14="http://schemas.microsoft.com/office/powerpoint/2010/main" val="3762802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01198-090E-4C36-A9B0-CE5AE7E8643C}" type="slidenum">
              <a:rPr lang="en-US" smtClean="0"/>
              <a:pPr/>
              <a:t>33</a:t>
            </a:fld>
            <a:endParaRPr lang="en-US"/>
          </a:p>
        </p:txBody>
      </p:sp>
    </p:spTree>
    <p:extLst>
      <p:ext uri="{BB962C8B-B14F-4D97-AF65-F5344CB8AC3E}">
        <p14:creationId xmlns:p14="http://schemas.microsoft.com/office/powerpoint/2010/main" val="2847087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34</a:t>
            </a:fld>
            <a:endParaRPr lang="en-US" dirty="0"/>
          </a:p>
        </p:txBody>
      </p:sp>
    </p:spTree>
    <p:extLst>
      <p:ext uri="{BB962C8B-B14F-4D97-AF65-F5344CB8AC3E}">
        <p14:creationId xmlns:p14="http://schemas.microsoft.com/office/powerpoint/2010/main" val="261331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01198-090E-4C36-A9B0-CE5AE7E8643C}" type="slidenum">
              <a:rPr lang="en-US" smtClean="0"/>
              <a:pPr/>
              <a:t>4</a:t>
            </a:fld>
            <a:endParaRPr lang="en-US"/>
          </a:p>
        </p:txBody>
      </p:sp>
    </p:spTree>
    <p:extLst>
      <p:ext uri="{BB962C8B-B14F-4D97-AF65-F5344CB8AC3E}">
        <p14:creationId xmlns:p14="http://schemas.microsoft.com/office/powerpoint/2010/main" val="2898627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had improved mood symptoms (less depressive symptoms) and less insomnia severity</a:t>
            </a:r>
          </a:p>
        </p:txBody>
      </p:sp>
      <p:sp>
        <p:nvSpPr>
          <p:cNvPr id="4" name="Slide Number Placeholder 3"/>
          <p:cNvSpPr>
            <a:spLocks noGrp="1"/>
          </p:cNvSpPr>
          <p:nvPr>
            <p:ph type="sldNum" sz="quarter" idx="5"/>
          </p:nvPr>
        </p:nvSpPr>
        <p:spPr/>
        <p:txBody>
          <a:bodyPr/>
          <a:lstStyle/>
          <a:p>
            <a:fld id="{F7510C22-AB3E-3144-954A-30AFB7F4824B}" type="slidenum">
              <a:rPr lang="en-US" smtClean="0"/>
              <a:pPr/>
              <a:t>35</a:t>
            </a:fld>
            <a:endParaRPr lang="en-US" dirty="0"/>
          </a:p>
        </p:txBody>
      </p:sp>
    </p:spTree>
    <p:extLst>
      <p:ext uri="{BB962C8B-B14F-4D97-AF65-F5344CB8AC3E}">
        <p14:creationId xmlns:p14="http://schemas.microsoft.com/office/powerpoint/2010/main" val="430856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outcome was a treatment “response” ﻿defined as at least three methamphetamine-negative urine samples out of a possible four samples obtained at the end of stage 1 (during week 5 through week 6) or the end of stage 2 (during week 11 through week 12). At the end of stage 1, a total of 16.5% (18 of 109 participants) in the naltrexone–bupropion group and 3.4% (10 of 294 participants) in the placebo group had a response. At the end of stage 2, a total of 11.4% (13 of 114 participants) in the naltrexone–bupropion group and 1.8% (2 of 111 participants) in the placebo group had a response (Table 2).</a:t>
            </a:r>
          </a:p>
        </p:txBody>
      </p:sp>
      <p:sp>
        <p:nvSpPr>
          <p:cNvPr id="4" name="Slide Number Placeholder 3"/>
          <p:cNvSpPr>
            <a:spLocks noGrp="1"/>
          </p:cNvSpPr>
          <p:nvPr>
            <p:ph type="sldNum" sz="quarter" idx="5"/>
          </p:nvPr>
        </p:nvSpPr>
        <p:spPr/>
        <p:txBody>
          <a:bodyPr/>
          <a:lstStyle/>
          <a:p>
            <a:fld id="{F7510C22-AB3E-3144-954A-30AFB7F4824B}" type="slidenum">
              <a:rPr lang="en-US" smtClean="0"/>
              <a:pPr/>
              <a:t>36</a:t>
            </a:fld>
            <a:endParaRPr lang="en-US" dirty="0"/>
          </a:p>
        </p:txBody>
      </p:sp>
    </p:spTree>
    <p:extLst>
      <p:ext uri="{BB962C8B-B14F-4D97-AF65-F5344CB8AC3E}">
        <p14:creationId xmlns:p14="http://schemas.microsoft.com/office/powerpoint/2010/main" val="1623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Prescription psychostimulants in high doses being particularly helpful in cocaine use disorder. </a:t>
            </a:r>
          </a:p>
        </p:txBody>
      </p:sp>
      <p:sp>
        <p:nvSpPr>
          <p:cNvPr id="4" name="Slide Number Placeholder 3"/>
          <p:cNvSpPr>
            <a:spLocks noGrp="1"/>
          </p:cNvSpPr>
          <p:nvPr>
            <p:ph type="sldNum" sz="quarter" idx="5"/>
          </p:nvPr>
        </p:nvSpPr>
        <p:spPr/>
        <p:txBody>
          <a:bodyPr/>
          <a:lstStyle/>
          <a:p>
            <a:fld id="{F7510C22-AB3E-3144-954A-30AFB7F4824B}" type="slidenum">
              <a:rPr lang="en-US" smtClean="0"/>
              <a:pPr/>
              <a:t>38</a:t>
            </a:fld>
            <a:endParaRPr lang="en-US" dirty="0"/>
          </a:p>
        </p:txBody>
      </p:sp>
    </p:spTree>
    <p:extLst>
      <p:ext uri="{BB962C8B-B14F-4D97-AF65-F5344CB8AC3E}">
        <p14:creationId xmlns:p14="http://schemas.microsoft.com/office/powerpoint/2010/main" val="4065552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401198-090E-4C36-A9B0-CE5AE7E8643C}" type="slidenum">
              <a:rPr lang="en-US" smtClean="0"/>
              <a:pPr/>
              <a:t>39</a:t>
            </a:fld>
            <a:endParaRPr lang="en-US"/>
          </a:p>
        </p:txBody>
      </p:sp>
    </p:spTree>
    <p:extLst>
      <p:ext uri="{BB962C8B-B14F-4D97-AF65-F5344CB8AC3E}">
        <p14:creationId xmlns:p14="http://schemas.microsoft.com/office/powerpoint/2010/main" val="254094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40</a:t>
            </a:fld>
            <a:endParaRPr lang="en-US"/>
          </a:p>
        </p:txBody>
      </p:sp>
    </p:spTree>
    <p:extLst>
      <p:ext uri="{BB962C8B-B14F-4D97-AF65-F5344CB8AC3E}">
        <p14:creationId xmlns:p14="http://schemas.microsoft.com/office/powerpoint/2010/main" val="5174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can be made from </a:t>
            </a:r>
            <a:r>
              <a:rPr lang="en-US" err="1"/>
              <a:t>pseudophedrine</a:t>
            </a:r>
            <a:endParaRPr lang="en-US"/>
          </a:p>
        </p:txBody>
      </p:sp>
      <p:sp>
        <p:nvSpPr>
          <p:cNvPr id="4" name="Slide Number Placeholder 3"/>
          <p:cNvSpPr>
            <a:spLocks noGrp="1"/>
          </p:cNvSpPr>
          <p:nvPr>
            <p:ph type="sldNum" sz="quarter" idx="10"/>
          </p:nvPr>
        </p:nvSpPr>
        <p:spPr/>
        <p:txBody>
          <a:bodyPr/>
          <a:lstStyle/>
          <a:p>
            <a:fld id="{ED401198-090E-4C36-A9B0-CE5AE7E8643C}" type="slidenum">
              <a:rPr lang="en-US" smtClean="0"/>
              <a:pPr/>
              <a:t>7</a:t>
            </a:fld>
            <a:endParaRPr lang="en-US"/>
          </a:p>
        </p:txBody>
      </p:sp>
    </p:spTree>
    <p:extLst>
      <p:ext uri="{BB962C8B-B14F-4D97-AF65-F5344CB8AC3E}">
        <p14:creationId xmlns:p14="http://schemas.microsoft.com/office/powerpoint/2010/main" val="136612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Times New Roman" pitchFamily="18" charset="0"/>
                <a:ea typeface="+mn-ea"/>
                <a:cs typeface="+mn-cs"/>
              </a:rPr>
              <a:t>You can find recipes for creating that structural change all over the internet.  Because it really a pretty simple process, in the late 90s and early 2000s..</a:t>
            </a:r>
          </a:p>
          <a:p>
            <a:endParaRPr lang="en-US"/>
          </a:p>
        </p:txBody>
      </p:sp>
      <p:sp>
        <p:nvSpPr>
          <p:cNvPr id="4" name="Slide Number Placeholder 3"/>
          <p:cNvSpPr>
            <a:spLocks noGrp="1"/>
          </p:cNvSpPr>
          <p:nvPr>
            <p:ph type="sldNum" sz="quarter" idx="10"/>
          </p:nvPr>
        </p:nvSpPr>
        <p:spPr/>
        <p:txBody>
          <a:bodyPr/>
          <a:lstStyle/>
          <a:p>
            <a:fld id="{ED401198-090E-4C36-A9B0-CE5AE7E8643C}" type="slidenum">
              <a:rPr lang="en-US" smtClean="0"/>
              <a:pPr/>
              <a:t>8</a:t>
            </a:fld>
            <a:endParaRPr lang="en-US"/>
          </a:p>
        </p:txBody>
      </p:sp>
    </p:spTree>
    <p:extLst>
      <p:ext uri="{BB962C8B-B14F-4D97-AF65-F5344CB8AC3E}">
        <p14:creationId xmlns:p14="http://schemas.microsoft.com/office/powerpoint/2010/main" val="427988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Times New Roman" pitchFamily="18" charset="0"/>
                <a:ea typeface="+mn-ea"/>
                <a:cs typeface="+mn-cs"/>
              </a:rPr>
              <a:t>We saw the emergence of meth labs where methamphetamine was created from Sudafed for use and sale</a:t>
            </a:r>
          </a:p>
        </p:txBody>
      </p:sp>
      <p:sp>
        <p:nvSpPr>
          <p:cNvPr id="4" name="Slide Number Placeholder 3"/>
          <p:cNvSpPr>
            <a:spLocks noGrp="1"/>
          </p:cNvSpPr>
          <p:nvPr>
            <p:ph type="sldNum" sz="quarter" idx="10"/>
          </p:nvPr>
        </p:nvSpPr>
        <p:spPr/>
        <p:txBody>
          <a:bodyPr/>
          <a:lstStyle/>
          <a:p>
            <a:fld id="{ED401198-090E-4C36-A9B0-CE5AE7E8643C}" type="slidenum">
              <a:rPr lang="en-US" smtClean="0"/>
              <a:pPr/>
              <a:t>9</a:t>
            </a:fld>
            <a:endParaRPr lang="en-US"/>
          </a:p>
        </p:txBody>
      </p:sp>
    </p:spTree>
    <p:extLst>
      <p:ext uri="{BB962C8B-B14F-4D97-AF65-F5344CB8AC3E}">
        <p14:creationId xmlns:p14="http://schemas.microsoft.com/office/powerpoint/2010/main" val="83560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The labs became enough of a problem</a:t>
            </a:r>
            <a:r>
              <a:rPr lang="en-US" sz="1200" b="0" i="0" kern="1200" baseline="0" dirty="0">
                <a:solidFill>
                  <a:schemeClr val="tx1"/>
                </a:solidFill>
                <a:effectLst/>
                <a:latin typeface="Times New Roman" pitchFamily="18" charset="0"/>
                <a:ea typeface="+mn-ea"/>
                <a:cs typeface="+mn-cs"/>
              </a:rPr>
              <a:t> that in 2005, </a:t>
            </a:r>
            <a:r>
              <a:rPr lang="en-US" sz="1200" b="0" i="0" kern="1200" dirty="0">
                <a:solidFill>
                  <a:schemeClr val="tx1"/>
                </a:solidFill>
                <a:effectLst/>
                <a:latin typeface="Times New Roman" pitchFamily="18" charset="0"/>
                <a:ea typeface="+mn-ea"/>
                <a:cs typeface="+mn-cs"/>
              </a:rPr>
              <a:t>Congress passed the </a:t>
            </a:r>
            <a:r>
              <a:rPr lang="en-US" sz="1200" b="0" i="0" u="sng" kern="1200" dirty="0">
                <a:solidFill>
                  <a:schemeClr val="tx1"/>
                </a:solidFill>
                <a:effectLst/>
                <a:latin typeface="Times New Roman" pitchFamily="18" charset="0"/>
                <a:ea typeface="+mn-ea"/>
                <a:cs typeface="+mn-cs"/>
                <a:hlinkClick r:id="rId3"/>
              </a:rPr>
              <a:t>Combat Methamphetamine Act</a:t>
            </a:r>
            <a:r>
              <a:rPr lang="en-US" sz="1200" b="0" i="0" kern="1200" dirty="0">
                <a:solidFill>
                  <a:schemeClr val="tx1"/>
                </a:solidFill>
                <a:effectLst/>
                <a:latin typeface="Times New Roman" pitchFamily="18" charset="0"/>
                <a:ea typeface="+mn-ea"/>
                <a:cs typeface="+mn-cs"/>
              </a:rPr>
              <a:t>, which put pseudoephedrine behind the counter, limited sales to 7.5 grams per customer in a 30-day period and required pharmacies to track sales. In </a:t>
            </a:r>
            <a:r>
              <a:rPr lang="en-US" dirty="0"/>
              <a:t>2006, Oregon went further,</a:t>
            </a:r>
            <a:r>
              <a:rPr lang="en-US" baseline="0" dirty="0"/>
              <a:t> </a:t>
            </a:r>
            <a:r>
              <a:rPr lang="en-US" dirty="0"/>
              <a:t>passing</a:t>
            </a:r>
            <a:r>
              <a:rPr lang="en-US" baseline="0" dirty="0"/>
              <a:t> </a:t>
            </a:r>
            <a:r>
              <a:rPr lang="en-US" dirty="0"/>
              <a:t>a law requiring a prescription for </a:t>
            </a:r>
            <a:r>
              <a:rPr lang="en-US" dirty="0" err="1"/>
              <a:t>pseudophed</a:t>
            </a:r>
            <a:r>
              <a:rPr lang="en-US" dirty="0"/>
              <a:t>.</a:t>
            </a:r>
            <a:r>
              <a:rPr lang="en-US" baseline="0" dirty="0"/>
              <a:t>  As a result…</a:t>
            </a:r>
            <a:endParaRPr lang="en-US" sz="1200" b="0" i="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D401198-090E-4C36-A9B0-CE5AE7E8643C}" type="slidenum">
              <a:rPr lang="en-US" smtClean="0"/>
              <a:pPr/>
              <a:t>10</a:t>
            </a:fld>
            <a:endParaRPr lang="en-US"/>
          </a:p>
        </p:txBody>
      </p:sp>
    </p:spTree>
    <p:extLst>
      <p:ext uri="{BB962C8B-B14F-4D97-AF65-F5344CB8AC3E}">
        <p14:creationId xmlns:p14="http://schemas.microsoft.com/office/powerpoint/2010/main" val="230824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in some senses the law achieved its intended effect. And yet</a:t>
            </a:r>
          </a:p>
        </p:txBody>
      </p:sp>
      <p:sp>
        <p:nvSpPr>
          <p:cNvPr id="4" name="Slide Number Placeholder 3"/>
          <p:cNvSpPr>
            <a:spLocks noGrp="1"/>
          </p:cNvSpPr>
          <p:nvPr>
            <p:ph type="sldNum" sz="quarter" idx="5"/>
          </p:nvPr>
        </p:nvSpPr>
        <p:spPr/>
        <p:txBody>
          <a:bodyPr/>
          <a:lstStyle/>
          <a:p>
            <a:fld id="{ED401198-090E-4C36-A9B0-CE5AE7E8643C}" type="slidenum">
              <a:rPr lang="en-US" smtClean="0"/>
              <a:pPr/>
              <a:t>11</a:t>
            </a:fld>
            <a:endParaRPr lang="en-US"/>
          </a:p>
        </p:txBody>
      </p:sp>
    </p:spTree>
    <p:extLst>
      <p:ext uri="{BB962C8B-B14F-4D97-AF65-F5344CB8AC3E}">
        <p14:creationId xmlns:p14="http://schemas.microsoft.com/office/powerpoint/2010/main" val="255983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effectLst/>
                <a:latin typeface="Times New Roman" panose="02020603050405020304" pitchFamily="18" charset="0"/>
              </a:rPr>
              <a:t>It ultimately had little effect on methamphetamine use.  Methamphetamine overdose did dip briefly, but soon began increasing again and by 2015,  the rate and number of accidental/undetermined overdose deaths from methamphetamine and psychostimulants surpassed the rate and number of heroin overdose deaths  </a:t>
            </a:r>
          </a:p>
          <a:p>
            <a:endParaRPr lang="en-US" dirty="0"/>
          </a:p>
        </p:txBody>
      </p:sp>
      <p:sp>
        <p:nvSpPr>
          <p:cNvPr id="4" name="Slide Number Placeholder 3"/>
          <p:cNvSpPr>
            <a:spLocks noGrp="1"/>
          </p:cNvSpPr>
          <p:nvPr>
            <p:ph type="sldNum" sz="quarter" idx="10"/>
          </p:nvPr>
        </p:nvSpPr>
        <p:spPr/>
        <p:txBody>
          <a:bodyPr/>
          <a:lstStyle/>
          <a:p>
            <a:fld id="{ED401198-090E-4C36-A9B0-CE5AE7E8643C}" type="slidenum">
              <a:rPr lang="en-US" smtClean="0"/>
              <a:pPr/>
              <a:t>12</a:t>
            </a:fld>
            <a:endParaRPr lang="en-US"/>
          </a:p>
        </p:txBody>
      </p:sp>
    </p:spTree>
    <p:extLst>
      <p:ext uri="{BB962C8B-B14F-4D97-AF65-F5344CB8AC3E}">
        <p14:creationId xmlns:p14="http://schemas.microsoft.com/office/powerpoint/2010/main" val="64749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Times New Roman" pitchFamily="18" charset="0"/>
                <a:ea typeface="+mn-ea"/>
                <a:cs typeface="+mn-cs"/>
              </a:rPr>
              <a:t>The small local meth houses have been replaced by huge industrial level manufacturing plants in Mexico. The drugs have no problem making their way across the border and up the I-5 pipeline.  Another example of limitation of supply strategies </a:t>
            </a:r>
          </a:p>
          <a:p>
            <a:endParaRPr lang="en-US"/>
          </a:p>
        </p:txBody>
      </p:sp>
      <p:sp>
        <p:nvSpPr>
          <p:cNvPr id="4" name="Slide Number Placeholder 3"/>
          <p:cNvSpPr>
            <a:spLocks noGrp="1"/>
          </p:cNvSpPr>
          <p:nvPr>
            <p:ph type="sldNum" sz="quarter" idx="5"/>
          </p:nvPr>
        </p:nvSpPr>
        <p:spPr/>
        <p:txBody>
          <a:bodyPr/>
          <a:lstStyle/>
          <a:p>
            <a:fld id="{ED401198-090E-4C36-A9B0-CE5AE7E8643C}" type="slidenum">
              <a:rPr lang="en-US" smtClean="0"/>
              <a:pPr/>
              <a:t>13</a:t>
            </a:fld>
            <a:endParaRPr lang="en-US"/>
          </a:p>
        </p:txBody>
      </p:sp>
    </p:spTree>
    <p:extLst>
      <p:ext uri="{BB962C8B-B14F-4D97-AF65-F5344CB8AC3E}">
        <p14:creationId xmlns:p14="http://schemas.microsoft.com/office/powerpoint/2010/main" val="65522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693203"/>
            <a:ext cx="7176482" cy="953787"/>
          </a:xfrm>
        </p:spPr>
        <p:txBody>
          <a:bodyPr>
            <a:normAutofit/>
          </a:bodyPr>
          <a:lstStyle>
            <a:lvl1pPr algn="l">
              <a:defRPr sz="4000">
                <a:solidFill>
                  <a:schemeClr val="accent4"/>
                </a:solidFill>
              </a:defRPr>
            </a:lvl1pPr>
          </a:lstStyle>
          <a:p>
            <a:r>
              <a:rPr lang="en-US" dirty="0"/>
              <a:t>Click to edit master title style</a:t>
            </a:r>
          </a:p>
        </p:txBody>
      </p:sp>
      <p:sp>
        <p:nvSpPr>
          <p:cNvPr id="3" name="Subtitle 2"/>
          <p:cNvSpPr>
            <a:spLocks noGrp="1"/>
          </p:cNvSpPr>
          <p:nvPr>
            <p:ph type="subTitle" idx="1" hasCustomPrompt="1"/>
          </p:nvPr>
        </p:nvSpPr>
        <p:spPr>
          <a:xfrm>
            <a:off x="975987" y="1658751"/>
            <a:ext cx="7176482" cy="1269892"/>
          </a:xfrm>
        </p:spPr>
        <p:txBody>
          <a:bodyPr>
            <a:normAutofit/>
          </a:bodyPr>
          <a:lstStyle>
            <a:lvl1pPr marL="0" indent="0" algn="l">
              <a:buNone/>
              <a:defRPr sz="1800">
                <a:solidFill>
                  <a:schemeClr val="tx1"/>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975987" y="3681470"/>
            <a:ext cx="7175500" cy="1598613"/>
          </a:xfrm>
        </p:spPr>
        <p:txBody>
          <a:bodyPr>
            <a:noAutofit/>
          </a:bodyPr>
          <a:lstStyle>
            <a:lvl1pPr marL="0" indent="0">
              <a:buNone/>
              <a:defRPr sz="1800">
                <a:solidFill>
                  <a:srgbClr val="585E60"/>
                </a:solidFill>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976313" y="3139753"/>
            <a:ext cx="7175500" cy="459107"/>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4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16C052-5004-134D-8F44-EB32F05338A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0CB51BC-66DA-2B46-A653-94C05529B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CC71DB-FE95-8C4A-9398-D51FDAFAE10B}"/>
              </a:ext>
            </a:extLst>
          </p:cNvPr>
          <p:cNvSpPr>
            <a:spLocks noGrp="1"/>
          </p:cNvSpPr>
          <p:nvPr>
            <p:ph type="sldNum" sz="quarter" idx="12"/>
          </p:nvPr>
        </p:nvSpPr>
        <p:spPr/>
        <p:txBody>
          <a:bodyPr/>
          <a:lstStyle/>
          <a:p>
            <a:fld id="{5F20B8E2-201A-41C9-8F46-D223412F5582}" type="slidenum">
              <a:rPr lang="en-US" smtClean="0"/>
              <a:pPr/>
              <a:t>‹#›</a:t>
            </a:fld>
            <a:endParaRPr lang="en-US"/>
          </a:p>
        </p:txBody>
      </p:sp>
    </p:spTree>
    <p:extLst>
      <p:ext uri="{BB962C8B-B14F-4D97-AF65-F5344CB8AC3E}">
        <p14:creationId xmlns:p14="http://schemas.microsoft.com/office/powerpoint/2010/main" val="316044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749C-88D7-5A49-9C67-13CAFB0CF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1A838-EF0F-E445-9AAF-FCCD5A134A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FDE68-E3D0-C448-B6A5-2917BD4AE31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FBF787-FA43-2540-B32D-1707D97AC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4335B-485C-004F-9A34-11F659576678}"/>
              </a:ext>
            </a:extLst>
          </p:cNvPr>
          <p:cNvSpPr>
            <a:spLocks noGrp="1"/>
          </p:cNvSpPr>
          <p:nvPr>
            <p:ph type="sldNum" sz="quarter" idx="12"/>
          </p:nvPr>
        </p:nvSpPr>
        <p:spPr/>
        <p:txBody>
          <a:bodyPr/>
          <a:lstStyle/>
          <a:p>
            <a:fld id="{4390C1CF-5636-470A-BB95-E0FF03E5F085}" type="slidenum">
              <a:rPr lang="en-US" smtClean="0"/>
              <a:pPr/>
              <a:t>‹#›</a:t>
            </a:fld>
            <a:endParaRPr lang="en-US"/>
          </a:p>
        </p:txBody>
      </p:sp>
    </p:spTree>
    <p:extLst>
      <p:ext uri="{BB962C8B-B14F-4D97-AF65-F5344CB8AC3E}">
        <p14:creationId xmlns:p14="http://schemas.microsoft.com/office/powerpoint/2010/main" val="53554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24961886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a:t>Click to edit master title style</a:t>
            </a:r>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683764"/>
            <a:ext cx="7957748" cy="82821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575254" y="1634014"/>
            <a:ext cx="3920546" cy="3890908"/>
          </a:xfrm>
        </p:spPr>
        <p:txBody>
          <a:bodyPr>
            <a:normAutofit/>
          </a:bodyPr>
          <a:lstStyle>
            <a:lvl1pPr>
              <a:defRPr sz="2000" b="0" i="0">
                <a:solidFill>
                  <a:srgbClr val="585E60"/>
                </a:solidFill>
                <a:latin typeface="Noto Serif"/>
                <a:cs typeface="Noto Serif"/>
              </a:defRPr>
            </a:lvl1pPr>
            <a:lvl2pPr>
              <a:defRPr sz="2000" b="0" i="0">
                <a:solidFill>
                  <a:srgbClr val="585E60"/>
                </a:solidFill>
                <a:latin typeface="Noto Serif"/>
                <a:cs typeface="Noto Serif"/>
              </a:defRPr>
            </a:lvl2pPr>
            <a:lvl3pPr>
              <a:defRPr sz="2000" b="0" i="0">
                <a:solidFill>
                  <a:srgbClr val="585E60"/>
                </a:solidFill>
                <a:latin typeface="Noto Serif"/>
                <a:cs typeface="Noto Serif"/>
              </a:defRPr>
            </a:lvl3pPr>
            <a:lvl4pPr>
              <a:defRPr sz="2000" b="0" i="0">
                <a:solidFill>
                  <a:srgbClr val="585E60"/>
                </a:solidFill>
                <a:latin typeface="Noto Serif"/>
                <a:cs typeface="Noto Serif"/>
              </a:defRPr>
            </a:lvl4pPr>
            <a:lvl5pPr>
              <a:defRPr sz="2000" b="0" i="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34013"/>
            <a:ext cx="3884802" cy="3890909"/>
          </a:xfrm>
        </p:spPr>
        <p:txBody>
          <a:bodyPr>
            <a:normAutofit/>
          </a:bodyPr>
          <a:lstStyle>
            <a:lvl1pPr>
              <a:defRPr sz="2000">
                <a:solidFill>
                  <a:srgbClr val="585E60"/>
                </a:solidFill>
                <a:latin typeface="Noto Serif"/>
                <a:cs typeface="Noto Serif"/>
              </a:defRPr>
            </a:lvl1pPr>
            <a:lvl2pPr>
              <a:defRPr sz="2000">
                <a:solidFill>
                  <a:srgbClr val="585E60"/>
                </a:solidFill>
                <a:latin typeface="Noto Serif"/>
                <a:cs typeface="Noto Serif"/>
              </a:defRPr>
            </a:lvl2pPr>
            <a:lvl3pPr>
              <a:defRPr sz="2000">
                <a:solidFill>
                  <a:srgbClr val="585E60"/>
                </a:solidFill>
                <a:latin typeface="Noto Serif"/>
                <a:cs typeface="Noto Serif"/>
              </a:defRPr>
            </a:lvl3pPr>
            <a:lvl4pPr>
              <a:defRPr sz="2000">
                <a:solidFill>
                  <a:srgbClr val="585E60"/>
                </a:solidFill>
                <a:latin typeface="Noto Serif"/>
                <a:cs typeface="Noto Serif"/>
              </a:defRPr>
            </a:lvl4pPr>
            <a:lvl5pPr>
              <a:defRPr sz="200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rgbClr val="585E60"/>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solidFill>
                  <a:srgbClr val="585E60"/>
                </a:solidFill>
              </a:defRPr>
            </a:lvl1pPr>
          </a:lstStyle>
          <a:p>
            <a:pPr lvl="0"/>
            <a:r>
              <a:rPr lang="en-US" dirty="0"/>
              <a:t>— Click to add attribution</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3"/>
                </a:solidFill>
              </a:defRPr>
            </a:lvl1pPr>
          </a:lstStyle>
          <a:p>
            <a:r>
              <a:rPr lang="en-US" dirty="0"/>
              <a:t>Click to edit title style</a:t>
            </a:r>
          </a:p>
        </p:txBody>
      </p:sp>
      <p:sp>
        <p:nvSpPr>
          <p:cNvPr id="3"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677164"/>
            <a:ext cx="7604983" cy="8282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2922" y="1885144"/>
            <a:ext cx="7604983" cy="2985525"/>
          </a:xfrm>
          <a:prstGeom prst="rect">
            <a:avLst/>
          </a:prstGeom>
        </p:spPr>
        <p:txBody>
          <a:bodyPr vert="horz" lIns="91440" tIns="45720" rIns="91440" bIns="45720" rtlCol="0">
            <a:normAutofit/>
          </a:bodyPr>
          <a:lstStyle/>
          <a:p>
            <a:pPr lvl="0"/>
            <a:r>
              <a:rPr lang="en-US" dirty="0"/>
              <a:t>Click to edit master text style</a:t>
            </a:r>
          </a:p>
        </p:txBody>
      </p:sp>
      <p:pic>
        <p:nvPicPr>
          <p:cNvPr id="4" name="Picture 3" descr="OHSU-RGB-1CGRAY-POS.eps"/>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0" r:id="rId10"/>
    <p:sldLayoutId id="2147483691" r:id="rId11"/>
    <p:sldLayoutId id="2147483692" r:id="rId12"/>
    <p:sldLayoutId id="2147483693" r:id="rId13"/>
  </p:sldLayoutIdLst>
  <p:hf sldNum="0" hdr="0" ftr="0" dt="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hyperlink" Target="mailto:levander@ohsu.edu" TargetMode="External"/><Relationship Id="rId4" Type="http://schemas.openxmlformats.org/officeDocument/2006/relationships/hyperlink" Target="mailto:Jessica.Gregg@depaultc.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646460" y="4206451"/>
            <a:ext cx="6706305" cy="584775"/>
          </a:xfrm>
          <a:prstGeom prst="rect">
            <a:avLst/>
          </a:prstGeom>
          <a:noFill/>
        </p:spPr>
        <p:txBody>
          <a:bodyPr wrap="square" rtlCol="0">
            <a:spAutoFit/>
          </a:bodyPr>
          <a:lstStyle/>
          <a:p>
            <a:r>
              <a:rPr lang="en-US" sz="3200" b="1" dirty="0">
                <a:solidFill>
                  <a:schemeClr val="bg1"/>
                </a:solidFill>
                <a:latin typeface="Lato Regular"/>
                <a:cs typeface="Lato Regular"/>
              </a:rPr>
              <a:t>Methamphetamine Use Disorder</a:t>
            </a:r>
          </a:p>
        </p:txBody>
      </p:sp>
      <p:cxnSp>
        <p:nvCxnSpPr>
          <p:cNvPr id="6" name="Straight Connector 5" title="Straight line"/>
          <p:cNvCxnSpPr/>
          <p:nvPr/>
        </p:nvCxnSpPr>
        <p:spPr>
          <a:xfrm>
            <a:off x="658492" y="5583206"/>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81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4DE7B7-4C9F-8640-AEB7-90525F31D6ED}"/>
              </a:ext>
            </a:extLst>
          </p:cNvPr>
          <p:cNvSpPr txBox="1"/>
          <p:nvPr/>
        </p:nvSpPr>
        <p:spPr>
          <a:xfrm>
            <a:off x="514767" y="570373"/>
            <a:ext cx="7774991" cy="954107"/>
          </a:xfrm>
          <a:prstGeom prst="rect">
            <a:avLst/>
          </a:prstGeom>
          <a:noFill/>
        </p:spPr>
        <p:txBody>
          <a:bodyPr wrap="square" rtlCol="0">
            <a:spAutoFit/>
          </a:bodyPr>
          <a:lstStyle/>
          <a:p>
            <a:r>
              <a:rPr lang="en-US" sz="2800" b="1" dirty="0">
                <a:solidFill>
                  <a:schemeClr val="accent3"/>
                </a:solidFill>
                <a:latin typeface="+mj-lt"/>
              </a:rPr>
              <a:t>2005: CMEA </a:t>
            </a:r>
          </a:p>
          <a:p>
            <a:r>
              <a:rPr lang="en-US" sz="2800" b="1" dirty="0">
                <a:solidFill>
                  <a:schemeClr val="accent3"/>
                </a:solidFill>
                <a:latin typeface="+mj-lt"/>
              </a:rPr>
              <a:t>(Combat Methamphetamine Epidemic Act)</a:t>
            </a:r>
          </a:p>
        </p:txBody>
      </p:sp>
      <p:pic>
        <p:nvPicPr>
          <p:cNvPr id="4" name="Picture 3">
            <a:extLst>
              <a:ext uri="{FF2B5EF4-FFF2-40B4-BE49-F238E27FC236}">
                <a16:creationId xmlns:a16="http://schemas.microsoft.com/office/drawing/2014/main" id="{DE392977-8B5C-1245-AEC9-4BBAB3B9D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768" y="1997242"/>
            <a:ext cx="7615990" cy="3525335"/>
          </a:xfrm>
          <a:prstGeom prst="rect">
            <a:avLst/>
          </a:prstGeom>
        </p:spPr>
      </p:pic>
    </p:spTree>
    <p:extLst>
      <p:ext uri="{BB962C8B-B14F-4D97-AF65-F5344CB8AC3E}">
        <p14:creationId xmlns:p14="http://schemas.microsoft.com/office/powerpoint/2010/main" val="33321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A907-74B0-454E-B9E8-BC65045AAA79}"/>
              </a:ext>
            </a:extLst>
          </p:cNvPr>
          <p:cNvSpPr>
            <a:spLocks noGrp="1"/>
          </p:cNvSpPr>
          <p:nvPr>
            <p:ph type="title"/>
          </p:nvPr>
        </p:nvSpPr>
        <p:spPr/>
        <p:txBody>
          <a:bodyPr/>
          <a:lstStyle/>
          <a:p>
            <a:pPr algn="l"/>
            <a:r>
              <a:rPr lang="en-US" dirty="0"/>
              <a:t>Result?</a:t>
            </a:r>
          </a:p>
        </p:txBody>
      </p:sp>
      <p:sp>
        <p:nvSpPr>
          <p:cNvPr id="3" name="Content Placeholder 2">
            <a:extLst>
              <a:ext uri="{FF2B5EF4-FFF2-40B4-BE49-F238E27FC236}">
                <a16:creationId xmlns:a16="http://schemas.microsoft.com/office/drawing/2014/main" id="{085FA6ED-70EA-784A-9D06-1028A07E728B}"/>
              </a:ext>
            </a:extLst>
          </p:cNvPr>
          <p:cNvSpPr>
            <a:spLocks noGrp="1"/>
          </p:cNvSpPr>
          <p:nvPr>
            <p:ph idx="1"/>
          </p:nvPr>
        </p:nvSpPr>
        <p:spPr/>
        <p:txBody>
          <a:bodyPr/>
          <a:lstStyle/>
          <a:p>
            <a:pPr marL="0" indent="0">
              <a:buNone/>
            </a:pPr>
            <a:endParaRPr lang="en-US" sz="2800" dirty="0"/>
          </a:p>
          <a:p>
            <a:pPr marL="0" indent="0">
              <a:buNone/>
            </a:pPr>
            <a:r>
              <a:rPr lang="en-US" sz="2800" dirty="0">
                <a:solidFill>
                  <a:schemeClr val="tx1">
                    <a:lumMod val="50000"/>
                  </a:schemeClr>
                </a:solidFill>
              </a:rPr>
              <a:t>In Oregon, from 2004 to 2011, methamphetamine lab incidents decreased from an average of 24 per month to less than one per month </a:t>
            </a:r>
          </a:p>
          <a:p>
            <a:pPr marL="0" indent="0">
              <a:buNone/>
            </a:pPr>
            <a:endParaRPr lang="en-US" dirty="0"/>
          </a:p>
        </p:txBody>
      </p:sp>
      <p:sp>
        <p:nvSpPr>
          <p:cNvPr id="4" name="TextBox 3">
            <a:extLst>
              <a:ext uri="{FF2B5EF4-FFF2-40B4-BE49-F238E27FC236}">
                <a16:creationId xmlns:a16="http://schemas.microsoft.com/office/drawing/2014/main" id="{0E07E3CD-F64B-D941-A874-EC0890F6B753}"/>
              </a:ext>
            </a:extLst>
          </p:cNvPr>
          <p:cNvSpPr txBox="1"/>
          <p:nvPr/>
        </p:nvSpPr>
        <p:spPr>
          <a:xfrm>
            <a:off x="116870" y="6105751"/>
            <a:ext cx="2326342" cy="276999"/>
          </a:xfrm>
          <a:prstGeom prst="rect">
            <a:avLst/>
          </a:prstGeom>
          <a:noFill/>
        </p:spPr>
        <p:txBody>
          <a:bodyPr wrap="none" rtlCol="0">
            <a:spAutoFit/>
          </a:bodyPr>
          <a:lstStyle/>
          <a:p>
            <a:r>
              <a:rPr lang="en-US" sz="1200"/>
              <a:t>http://</a:t>
            </a:r>
            <a:r>
              <a:rPr lang="en-US" sz="1200" err="1"/>
              <a:t>www.oregondec.org</a:t>
            </a:r>
            <a:r>
              <a:rPr lang="en-US" sz="1200"/>
              <a:t>/</a:t>
            </a:r>
            <a:r>
              <a:rPr lang="en-US" sz="1200" err="1"/>
              <a:t>pse.htm</a:t>
            </a:r>
            <a:endParaRPr lang="en-US" sz="1200"/>
          </a:p>
        </p:txBody>
      </p:sp>
    </p:spTree>
    <p:extLst>
      <p:ext uri="{BB962C8B-B14F-4D97-AF65-F5344CB8AC3E}">
        <p14:creationId xmlns:p14="http://schemas.microsoft.com/office/powerpoint/2010/main" val="381821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AB6FA1-3F53-BC49-8C51-A1336CD3B034}"/>
              </a:ext>
            </a:extLst>
          </p:cNvPr>
          <p:cNvPicPr>
            <a:picLocks noChangeAspect="1"/>
          </p:cNvPicPr>
          <p:nvPr/>
        </p:nvPicPr>
        <p:blipFill>
          <a:blip r:embed="rId3"/>
          <a:stretch>
            <a:fillRect/>
          </a:stretch>
        </p:blipFill>
        <p:spPr>
          <a:xfrm>
            <a:off x="0" y="1054775"/>
            <a:ext cx="9144000" cy="5786896"/>
          </a:xfrm>
          <a:prstGeom prst="rect">
            <a:avLst/>
          </a:prstGeom>
        </p:spPr>
      </p:pic>
      <p:sp>
        <p:nvSpPr>
          <p:cNvPr id="2" name="TextBox 1">
            <a:extLst>
              <a:ext uri="{FF2B5EF4-FFF2-40B4-BE49-F238E27FC236}">
                <a16:creationId xmlns:a16="http://schemas.microsoft.com/office/drawing/2014/main" id="{771C9370-C987-E74E-9F41-63418A5AF1A9}"/>
              </a:ext>
            </a:extLst>
          </p:cNvPr>
          <p:cNvSpPr txBox="1"/>
          <p:nvPr/>
        </p:nvSpPr>
        <p:spPr>
          <a:xfrm>
            <a:off x="242667" y="164123"/>
            <a:ext cx="2324419" cy="769441"/>
          </a:xfrm>
          <a:prstGeom prst="rect">
            <a:avLst/>
          </a:prstGeom>
          <a:noFill/>
        </p:spPr>
        <p:txBody>
          <a:bodyPr wrap="none" rtlCol="0">
            <a:spAutoFit/>
          </a:bodyPr>
          <a:lstStyle/>
          <a:p>
            <a:r>
              <a:rPr lang="en-US" sz="4400" dirty="0">
                <a:solidFill>
                  <a:schemeClr val="accent4"/>
                </a:solidFill>
                <a:latin typeface="+mj-lt"/>
              </a:rPr>
              <a:t>And Yet…</a:t>
            </a:r>
          </a:p>
        </p:txBody>
      </p:sp>
    </p:spTree>
    <p:extLst>
      <p:ext uri="{BB962C8B-B14F-4D97-AF65-F5344CB8AC3E}">
        <p14:creationId xmlns:p14="http://schemas.microsoft.com/office/powerpoint/2010/main" val="47654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5D9212-9CBB-254A-8F24-A2F89D1F7030}"/>
              </a:ext>
            </a:extLst>
          </p:cNvPr>
          <p:cNvPicPr>
            <a:picLocks noChangeAspect="1"/>
          </p:cNvPicPr>
          <p:nvPr/>
        </p:nvPicPr>
        <p:blipFill>
          <a:blip r:embed="rId3"/>
          <a:stretch>
            <a:fillRect/>
          </a:stretch>
        </p:blipFill>
        <p:spPr>
          <a:xfrm>
            <a:off x="0" y="395287"/>
            <a:ext cx="9144000" cy="6067425"/>
          </a:xfrm>
          <a:prstGeom prst="rect">
            <a:avLst/>
          </a:prstGeom>
        </p:spPr>
      </p:pic>
    </p:spTree>
    <p:extLst>
      <p:ext uri="{BB962C8B-B14F-4D97-AF65-F5344CB8AC3E}">
        <p14:creationId xmlns:p14="http://schemas.microsoft.com/office/powerpoint/2010/main" val="109130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DC5BDD-BB88-AC4E-8585-06A7DE6CDE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6" y="1600200"/>
            <a:ext cx="5638800" cy="3007360"/>
          </a:xfrm>
          <a:prstGeom prst="rect">
            <a:avLst/>
          </a:prstGeom>
        </p:spPr>
      </p:pic>
      <p:pic>
        <p:nvPicPr>
          <p:cNvPr id="6" name="Picture 5">
            <a:extLst>
              <a:ext uri="{FF2B5EF4-FFF2-40B4-BE49-F238E27FC236}">
                <a16:creationId xmlns:a16="http://schemas.microsoft.com/office/drawing/2014/main" id="{1A12C38E-D85E-9C43-A007-719E0689E32D}"/>
              </a:ext>
            </a:extLst>
          </p:cNvPr>
          <p:cNvPicPr>
            <a:picLocks noChangeAspect="1"/>
          </p:cNvPicPr>
          <p:nvPr/>
        </p:nvPicPr>
        <p:blipFill>
          <a:blip r:embed="rId3"/>
          <a:stretch>
            <a:fillRect/>
          </a:stretch>
        </p:blipFill>
        <p:spPr>
          <a:xfrm>
            <a:off x="5350329" y="3657600"/>
            <a:ext cx="3048000" cy="2667000"/>
          </a:xfrm>
          <a:prstGeom prst="rect">
            <a:avLst/>
          </a:prstGeom>
        </p:spPr>
      </p:pic>
      <p:sp>
        <p:nvSpPr>
          <p:cNvPr id="7" name="TextBox 6">
            <a:extLst>
              <a:ext uri="{FF2B5EF4-FFF2-40B4-BE49-F238E27FC236}">
                <a16:creationId xmlns:a16="http://schemas.microsoft.com/office/drawing/2014/main" id="{7F87EA34-8178-BD40-98C2-50569B1B29E2}"/>
              </a:ext>
            </a:extLst>
          </p:cNvPr>
          <p:cNvSpPr txBox="1"/>
          <p:nvPr/>
        </p:nvSpPr>
        <p:spPr>
          <a:xfrm>
            <a:off x="381000" y="533400"/>
            <a:ext cx="6477000" cy="400110"/>
          </a:xfrm>
          <a:prstGeom prst="rect">
            <a:avLst/>
          </a:prstGeom>
          <a:noFill/>
        </p:spPr>
        <p:txBody>
          <a:bodyPr wrap="square" rtlCol="0">
            <a:spAutoFit/>
          </a:bodyPr>
          <a:lstStyle/>
          <a:p>
            <a:r>
              <a:rPr lang="en-US" sz="2000" dirty="0"/>
              <a:t>Increase dopamine to +/-  200 times basal output</a:t>
            </a:r>
          </a:p>
        </p:txBody>
      </p:sp>
    </p:spTree>
    <p:extLst>
      <p:ext uri="{BB962C8B-B14F-4D97-AF65-F5344CB8AC3E}">
        <p14:creationId xmlns:p14="http://schemas.microsoft.com/office/powerpoint/2010/main" val="3868066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8095" y="1143000"/>
            <a:ext cx="7327810" cy="4867275"/>
          </a:xfrm>
          <a:prstGeom prst="rect">
            <a:avLst/>
          </a:prstGeom>
        </p:spPr>
      </p:pic>
      <p:sp>
        <p:nvSpPr>
          <p:cNvPr id="3" name="TextBox 2"/>
          <p:cNvSpPr txBox="1"/>
          <p:nvPr/>
        </p:nvSpPr>
        <p:spPr>
          <a:xfrm>
            <a:off x="76200" y="6400800"/>
            <a:ext cx="2031325" cy="276999"/>
          </a:xfrm>
          <a:prstGeom prst="rect">
            <a:avLst/>
          </a:prstGeom>
          <a:noFill/>
        </p:spPr>
        <p:txBody>
          <a:bodyPr wrap="none" rtlCol="0">
            <a:spAutoFit/>
          </a:bodyPr>
          <a:lstStyle/>
          <a:p>
            <a:r>
              <a:rPr lang="en-US" sz="1200" dirty="0"/>
              <a:t>Di Chiara and </a:t>
            </a:r>
            <a:r>
              <a:rPr lang="en-US" sz="1200" dirty="0" err="1"/>
              <a:t>Imperato</a:t>
            </a:r>
            <a:r>
              <a:rPr lang="en-US" sz="1200" dirty="0"/>
              <a:t>, 1988</a:t>
            </a:r>
          </a:p>
        </p:txBody>
      </p:sp>
    </p:spTree>
    <p:extLst>
      <p:ext uri="{BB962C8B-B14F-4D97-AF65-F5344CB8AC3E}">
        <p14:creationId xmlns:p14="http://schemas.microsoft.com/office/powerpoint/2010/main" val="322341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C7CE-82A1-6549-9DBC-B68DCD692BEC}"/>
              </a:ext>
            </a:extLst>
          </p:cNvPr>
          <p:cNvSpPr>
            <a:spLocks noGrp="1"/>
          </p:cNvSpPr>
          <p:nvPr>
            <p:ph type="title"/>
          </p:nvPr>
        </p:nvSpPr>
        <p:spPr/>
        <p:txBody>
          <a:bodyPr>
            <a:normAutofit fontScale="90000"/>
          </a:bodyPr>
          <a:lstStyle/>
          <a:p>
            <a:pPr algn="ctr"/>
            <a:r>
              <a:rPr lang="en-US" dirty="0"/>
              <a:t>Medical issues related to methamphetamine use</a:t>
            </a:r>
          </a:p>
        </p:txBody>
      </p:sp>
      <p:sp>
        <p:nvSpPr>
          <p:cNvPr id="3" name="Text Placeholder 2">
            <a:extLst>
              <a:ext uri="{FF2B5EF4-FFF2-40B4-BE49-F238E27FC236}">
                <a16:creationId xmlns:a16="http://schemas.microsoft.com/office/drawing/2014/main" id="{DA28B28A-04BE-7342-98C0-2FF2DFC8BB3F}"/>
              </a:ext>
            </a:extLst>
          </p:cNvPr>
          <p:cNvSpPr>
            <a:spLocks noGrp="1"/>
          </p:cNvSpPr>
          <p:nvPr>
            <p:ph type="body" sz="quarter" idx="10"/>
          </p:nvPr>
        </p:nvSpPr>
        <p:spPr>
          <a:xfrm>
            <a:off x="811213" y="2286334"/>
            <a:ext cx="7534275" cy="2938995"/>
          </a:xfrm>
        </p:spPr>
        <p:txBody>
          <a:bodyPr>
            <a:normAutofit fontScale="70000" lnSpcReduction="20000"/>
          </a:bodyPr>
          <a:lstStyle/>
          <a:p>
            <a:r>
              <a:rPr lang="en-US" dirty="0"/>
              <a:t>Neurotoxicity, cognitive effects</a:t>
            </a:r>
          </a:p>
          <a:p>
            <a:pPr lvl="1"/>
            <a:r>
              <a:rPr lang="en-US" dirty="0"/>
              <a:t>Excessive DA damaging cell structures</a:t>
            </a:r>
          </a:p>
          <a:p>
            <a:pPr lvl="1"/>
            <a:r>
              <a:rPr lang="en-US" dirty="0"/>
              <a:t>Disruption of blood-barrier</a:t>
            </a:r>
          </a:p>
          <a:p>
            <a:pPr lvl="1"/>
            <a:r>
              <a:rPr lang="en-US" dirty="0"/>
              <a:t>Use associated with poorer performance on motor and processing tasks, visual and verbal fluency</a:t>
            </a:r>
          </a:p>
          <a:p>
            <a:pPr lvl="1"/>
            <a:r>
              <a:rPr lang="en-US" dirty="0"/>
              <a:t>More than 2/3 of those with MUD show cognitive impairment</a:t>
            </a:r>
          </a:p>
          <a:p>
            <a:pPr lvl="1"/>
            <a:r>
              <a:rPr lang="en-US" dirty="0"/>
              <a:t>May limit ability to follow through with treatment, understand advice, and achieve treatment outcomes</a:t>
            </a:r>
          </a:p>
          <a:p>
            <a:pPr lvl="1"/>
            <a:endParaRPr lang="en-US" dirty="0"/>
          </a:p>
          <a:p>
            <a:endParaRPr lang="en-US" dirty="0"/>
          </a:p>
        </p:txBody>
      </p:sp>
      <p:sp>
        <p:nvSpPr>
          <p:cNvPr id="4" name="TextBox 3">
            <a:extLst>
              <a:ext uri="{FF2B5EF4-FFF2-40B4-BE49-F238E27FC236}">
                <a16:creationId xmlns:a16="http://schemas.microsoft.com/office/drawing/2014/main" id="{3D3551CE-3B6F-1F43-B11D-CC43BA9E123B}"/>
              </a:ext>
            </a:extLst>
          </p:cNvPr>
          <p:cNvSpPr txBox="1"/>
          <p:nvPr/>
        </p:nvSpPr>
        <p:spPr>
          <a:xfrm>
            <a:off x="1289538" y="5838092"/>
            <a:ext cx="4199611" cy="369332"/>
          </a:xfrm>
          <a:prstGeom prst="rect">
            <a:avLst/>
          </a:prstGeom>
          <a:noFill/>
        </p:spPr>
        <p:txBody>
          <a:bodyPr wrap="none" rtlCol="0">
            <a:spAutoFit/>
          </a:bodyPr>
          <a:lstStyle/>
          <a:p>
            <a:r>
              <a:rPr lang="en-US" dirty="0"/>
              <a:t>Paulus and Stewart, JAMA Psychiatry, 2020</a:t>
            </a:r>
          </a:p>
        </p:txBody>
      </p:sp>
    </p:spTree>
    <p:extLst>
      <p:ext uri="{BB962C8B-B14F-4D97-AF65-F5344CB8AC3E}">
        <p14:creationId xmlns:p14="http://schemas.microsoft.com/office/powerpoint/2010/main" val="111952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C7CE-82A1-6549-9DBC-B68DCD692BEC}"/>
              </a:ext>
            </a:extLst>
          </p:cNvPr>
          <p:cNvSpPr>
            <a:spLocks noGrp="1"/>
          </p:cNvSpPr>
          <p:nvPr>
            <p:ph type="title"/>
          </p:nvPr>
        </p:nvSpPr>
        <p:spPr/>
        <p:txBody>
          <a:bodyPr>
            <a:normAutofit fontScale="90000"/>
          </a:bodyPr>
          <a:lstStyle/>
          <a:p>
            <a:pPr algn="ctr"/>
            <a:r>
              <a:rPr lang="en-US" dirty="0"/>
              <a:t>Medical issues related to methamphetamine use</a:t>
            </a:r>
          </a:p>
        </p:txBody>
      </p:sp>
      <p:sp>
        <p:nvSpPr>
          <p:cNvPr id="3" name="Text Placeholder 2">
            <a:extLst>
              <a:ext uri="{FF2B5EF4-FFF2-40B4-BE49-F238E27FC236}">
                <a16:creationId xmlns:a16="http://schemas.microsoft.com/office/drawing/2014/main" id="{DA28B28A-04BE-7342-98C0-2FF2DFC8BB3F}"/>
              </a:ext>
            </a:extLst>
          </p:cNvPr>
          <p:cNvSpPr>
            <a:spLocks noGrp="1"/>
          </p:cNvSpPr>
          <p:nvPr>
            <p:ph type="body" sz="quarter" idx="10"/>
          </p:nvPr>
        </p:nvSpPr>
        <p:spPr/>
        <p:txBody>
          <a:bodyPr>
            <a:normAutofit fontScale="92500"/>
          </a:bodyPr>
          <a:lstStyle/>
          <a:p>
            <a:r>
              <a:rPr lang="en-US" dirty="0"/>
              <a:t>Cardiovascular and cerebrovascular</a:t>
            </a:r>
          </a:p>
          <a:p>
            <a:pPr lvl="1"/>
            <a:r>
              <a:rPr lang="en-US" dirty="0"/>
              <a:t>Leading cause of death with MUD</a:t>
            </a:r>
          </a:p>
          <a:p>
            <a:pPr lvl="1"/>
            <a:r>
              <a:rPr lang="en-US" dirty="0"/>
              <a:t>Strokes more common in young men (hemorrhagic)</a:t>
            </a:r>
          </a:p>
          <a:p>
            <a:pPr lvl="1"/>
            <a:r>
              <a:rPr lang="en-US" dirty="0"/>
              <a:t>Also associated with pulmonary </a:t>
            </a:r>
            <a:r>
              <a:rPr lang="en-US" dirty="0" err="1"/>
              <a:t>htn</a:t>
            </a:r>
            <a:r>
              <a:rPr lang="en-US" dirty="0"/>
              <a:t>, cardiac arrhythmia, cardiomyopathy</a:t>
            </a:r>
          </a:p>
          <a:p>
            <a:endParaRPr lang="en-US" dirty="0"/>
          </a:p>
        </p:txBody>
      </p:sp>
      <p:sp>
        <p:nvSpPr>
          <p:cNvPr id="4" name="TextBox 3">
            <a:extLst>
              <a:ext uri="{FF2B5EF4-FFF2-40B4-BE49-F238E27FC236}">
                <a16:creationId xmlns:a16="http://schemas.microsoft.com/office/drawing/2014/main" id="{410D155B-C883-C34D-8C69-7B7F64CBE1C5}"/>
              </a:ext>
            </a:extLst>
          </p:cNvPr>
          <p:cNvSpPr txBox="1"/>
          <p:nvPr/>
        </p:nvSpPr>
        <p:spPr>
          <a:xfrm>
            <a:off x="1172308" y="5920154"/>
            <a:ext cx="1927515" cy="369332"/>
          </a:xfrm>
          <a:prstGeom prst="rect">
            <a:avLst/>
          </a:prstGeom>
          <a:noFill/>
        </p:spPr>
        <p:txBody>
          <a:bodyPr wrap="none" rtlCol="0">
            <a:spAutoFit/>
          </a:bodyPr>
          <a:lstStyle/>
          <a:p>
            <a:r>
              <a:rPr lang="en-US" dirty="0"/>
              <a:t>Lappin et al., 2017</a:t>
            </a:r>
          </a:p>
        </p:txBody>
      </p:sp>
    </p:spTree>
    <p:extLst>
      <p:ext uri="{BB962C8B-B14F-4D97-AF65-F5344CB8AC3E}">
        <p14:creationId xmlns:p14="http://schemas.microsoft.com/office/powerpoint/2010/main" val="249621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C7CE-82A1-6549-9DBC-B68DCD692BEC}"/>
              </a:ext>
            </a:extLst>
          </p:cNvPr>
          <p:cNvSpPr>
            <a:spLocks noGrp="1"/>
          </p:cNvSpPr>
          <p:nvPr>
            <p:ph type="title"/>
          </p:nvPr>
        </p:nvSpPr>
        <p:spPr/>
        <p:txBody>
          <a:bodyPr>
            <a:normAutofit fontScale="90000"/>
          </a:bodyPr>
          <a:lstStyle/>
          <a:p>
            <a:pPr algn="ctr"/>
            <a:r>
              <a:rPr lang="en-US" dirty="0"/>
              <a:t>Medical issues related to methamphetamine use</a:t>
            </a:r>
          </a:p>
        </p:txBody>
      </p:sp>
      <p:sp>
        <p:nvSpPr>
          <p:cNvPr id="3" name="Text Placeholder 2">
            <a:extLst>
              <a:ext uri="{FF2B5EF4-FFF2-40B4-BE49-F238E27FC236}">
                <a16:creationId xmlns:a16="http://schemas.microsoft.com/office/drawing/2014/main" id="{DA28B28A-04BE-7342-98C0-2FF2DFC8BB3F}"/>
              </a:ext>
            </a:extLst>
          </p:cNvPr>
          <p:cNvSpPr>
            <a:spLocks noGrp="1"/>
          </p:cNvSpPr>
          <p:nvPr>
            <p:ph type="body" sz="quarter" idx="10"/>
          </p:nvPr>
        </p:nvSpPr>
        <p:spPr>
          <a:xfrm>
            <a:off x="811213" y="2109354"/>
            <a:ext cx="7534275" cy="2938995"/>
          </a:xfrm>
        </p:spPr>
        <p:txBody>
          <a:bodyPr>
            <a:normAutofit fontScale="40000" lnSpcReduction="20000"/>
          </a:bodyPr>
          <a:lstStyle/>
          <a:p>
            <a:r>
              <a:rPr lang="en-US" sz="6000" dirty="0">
                <a:solidFill>
                  <a:schemeClr val="tx1">
                    <a:lumMod val="50000"/>
                  </a:schemeClr>
                </a:solidFill>
              </a:rPr>
              <a:t>Chemical and street drug contaminants</a:t>
            </a:r>
          </a:p>
          <a:p>
            <a:pPr lvl="1"/>
            <a:r>
              <a:rPr lang="en-US" sz="6000" dirty="0">
                <a:solidFill>
                  <a:schemeClr val="tx1">
                    <a:lumMod val="50000"/>
                  </a:schemeClr>
                </a:solidFill>
              </a:rPr>
              <a:t>Opioid overdose</a:t>
            </a:r>
          </a:p>
          <a:p>
            <a:r>
              <a:rPr lang="en-US" sz="6000" dirty="0">
                <a:solidFill>
                  <a:schemeClr val="tx1">
                    <a:lumMod val="50000"/>
                  </a:schemeClr>
                </a:solidFill>
              </a:rPr>
              <a:t>General health consequences of drug-using</a:t>
            </a:r>
          </a:p>
          <a:p>
            <a:pPr lvl="1"/>
            <a:r>
              <a:rPr lang="en-US" sz="6000" dirty="0">
                <a:solidFill>
                  <a:schemeClr val="tx1">
                    <a:lumMod val="50000"/>
                  </a:schemeClr>
                </a:solidFill>
              </a:rPr>
              <a:t>Delayed health care seeking</a:t>
            </a:r>
          </a:p>
          <a:p>
            <a:r>
              <a:rPr lang="en-US" sz="6000" dirty="0">
                <a:solidFill>
                  <a:schemeClr val="tx1">
                    <a:lumMod val="50000"/>
                  </a:schemeClr>
                </a:solidFill>
              </a:rPr>
              <a:t>Lifestyles (needle sharing, malnutrition) </a:t>
            </a:r>
          </a:p>
          <a:p>
            <a:pPr lvl="1"/>
            <a:r>
              <a:rPr lang="en-US" sz="6000" dirty="0">
                <a:solidFill>
                  <a:schemeClr val="tx1">
                    <a:lumMod val="50000"/>
                  </a:schemeClr>
                </a:solidFill>
              </a:rPr>
              <a:t>Abscesses, HIV, hep C</a:t>
            </a:r>
          </a:p>
          <a:p>
            <a:endParaRPr lang="en-US" dirty="0"/>
          </a:p>
        </p:txBody>
      </p:sp>
    </p:spTree>
    <p:extLst>
      <p:ext uri="{BB962C8B-B14F-4D97-AF65-F5344CB8AC3E}">
        <p14:creationId xmlns:p14="http://schemas.microsoft.com/office/powerpoint/2010/main" val="303805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Text Placeholder 2"/>
          <p:cNvSpPr>
            <a:spLocks noGrp="1"/>
          </p:cNvSpPr>
          <p:nvPr>
            <p:ph type="body" sz="quarter" idx="10"/>
          </p:nvPr>
        </p:nvSpPr>
        <p:spPr>
          <a:xfrm>
            <a:off x="829497" y="2209800"/>
            <a:ext cx="7534275" cy="3472395"/>
          </a:xfrm>
        </p:spPr>
        <p:txBody>
          <a:bodyPr vert="horz" lIns="91440" tIns="45720" rIns="91440" bIns="45720" rtlCol="0" anchor="t">
            <a:normAutofit fontScale="85000" lnSpcReduction="20000"/>
          </a:bodyPr>
          <a:lstStyle/>
          <a:p>
            <a:pPr lvl="0"/>
            <a:r>
              <a:rPr lang="en-US" sz="2800" dirty="0">
                <a:solidFill>
                  <a:schemeClr val="tx1">
                    <a:lumMod val="50000"/>
                  </a:schemeClr>
                </a:solidFill>
              </a:rPr>
              <a:t>Review the scope of the problem</a:t>
            </a:r>
          </a:p>
          <a:p>
            <a:pPr lvl="0"/>
            <a:r>
              <a:rPr lang="en-US" sz="2800" dirty="0">
                <a:solidFill>
                  <a:schemeClr val="tx1">
                    <a:lumMod val="50000"/>
                  </a:schemeClr>
                </a:solidFill>
              </a:rPr>
              <a:t>Describe two evidence-based behavioral interventions that can be implemented in the hospital: contingency management and harm reduction</a:t>
            </a:r>
          </a:p>
          <a:p>
            <a:r>
              <a:rPr lang="en-US" sz="2800" dirty="0">
                <a:solidFill>
                  <a:schemeClr val="tx1">
                    <a:lumMod val="50000"/>
                  </a:schemeClr>
                </a:solidFill>
              </a:rPr>
              <a:t>Discuss clinical considerations for MUD in the hospital and research (past and present) on medications to treat MUD</a:t>
            </a:r>
          </a:p>
          <a:p>
            <a:pPr marL="0" indent="0">
              <a:buNone/>
            </a:pPr>
            <a:endParaRPr lang="en-US" dirty="0"/>
          </a:p>
        </p:txBody>
      </p:sp>
    </p:spTree>
    <p:extLst>
      <p:ext uri="{BB962C8B-B14F-4D97-AF65-F5344CB8AC3E}">
        <p14:creationId xmlns:p14="http://schemas.microsoft.com/office/powerpoint/2010/main" val="146290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Text Placeholder 2"/>
          <p:cNvSpPr>
            <a:spLocks noGrp="1"/>
          </p:cNvSpPr>
          <p:nvPr>
            <p:ph type="body" sz="quarter" idx="10"/>
          </p:nvPr>
        </p:nvSpPr>
        <p:spPr>
          <a:xfrm>
            <a:off x="829497" y="1836735"/>
            <a:ext cx="7534275" cy="4327529"/>
          </a:xfrm>
        </p:spPr>
        <p:txBody>
          <a:bodyPr/>
          <a:lstStyle/>
          <a:p>
            <a:pPr lvl="0"/>
            <a:r>
              <a:rPr lang="en-US" sz="2000" dirty="0">
                <a:solidFill>
                  <a:schemeClr val="tx1">
                    <a:lumMod val="50000"/>
                  </a:schemeClr>
                </a:solidFill>
              </a:rPr>
              <a:t>Review the scope of the problem</a:t>
            </a:r>
          </a:p>
          <a:p>
            <a:pPr marL="0" lvl="0" indent="0">
              <a:buNone/>
            </a:pPr>
            <a:endParaRPr lang="en-US" sz="2000" dirty="0">
              <a:solidFill>
                <a:schemeClr val="tx1">
                  <a:lumMod val="50000"/>
                </a:schemeClr>
              </a:solidFill>
            </a:endParaRPr>
          </a:p>
          <a:p>
            <a:pPr lvl="0"/>
            <a:r>
              <a:rPr lang="en-US" sz="2000" dirty="0">
                <a:solidFill>
                  <a:schemeClr val="tx1">
                    <a:lumMod val="50000"/>
                  </a:schemeClr>
                </a:solidFill>
              </a:rPr>
              <a:t>Describe two evidence-based behavioral interventions that can be implemented in the hospital: contingency management and harm reduction</a:t>
            </a:r>
          </a:p>
          <a:p>
            <a:pPr marL="0" lvl="0" indent="0">
              <a:buNone/>
            </a:pPr>
            <a:endParaRPr lang="en-US" sz="2000" dirty="0">
              <a:solidFill>
                <a:schemeClr val="tx1">
                  <a:lumMod val="50000"/>
                </a:schemeClr>
              </a:solidFill>
            </a:endParaRPr>
          </a:p>
          <a:p>
            <a:r>
              <a:rPr lang="en-US" sz="2000" dirty="0">
                <a:solidFill>
                  <a:schemeClr val="tx1">
                    <a:lumMod val="50000"/>
                  </a:schemeClr>
                </a:solidFill>
              </a:rPr>
              <a:t>Discuss clinical considerations for MUD in the hospital and research (past and present) on medications to treat MUD</a:t>
            </a:r>
          </a:p>
        </p:txBody>
      </p:sp>
    </p:spTree>
    <p:extLst>
      <p:ext uri="{BB962C8B-B14F-4D97-AF65-F5344CB8AC3E}">
        <p14:creationId xmlns:p14="http://schemas.microsoft.com/office/powerpoint/2010/main" val="15032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D94C67-AB25-6C46-9611-217D33D762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2409" y="0"/>
            <a:ext cx="5139181" cy="6858000"/>
          </a:xfrm>
          <a:prstGeom prst="rect">
            <a:avLst/>
          </a:prstGeom>
        </p:spPr>
      </p:pic>
    </p:spTree>
    <p:extLst>
      <p:ext uri="{BB962C8B-B14F-4D97-AF65-F5344CB8AC3E}">
        <p14:creationId xmlns:p14="http://schemas.microsoft.com/office/powerpoint/2010/main" val="95936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A6A210-2B16-864A-95FA-25DB9B1E2B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64"/>
          <a:stretch/>
        </p:blipFill>
        <p:spPr>
          <a:xfrm>
            <a:off x="1723292" y="386862"/>
            <a:ext cx="6201507" cy="5967046"/>
          </a:xfrm>
          <a:prstGeom prst="rect">
            <a:avLst/>
          </a:prstGeom>
        </p:spPr>
      </p:pic>
    </p:spTree>
    <p:extLst>
      <p:ext uri="{BB962C8B-B14F-4D97-AF65-F5344CB8AC3E}">
        <p14:creationId xmlns:p14="http://schemas.microsoft.com/office/powerpoint/2010/main" val="1908420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B46374-010E-494A-8DF0-E5C0FBFE658E}"/>
              </a:ext>
            </a:extLst>
          </p:cNvPr>
          <p:cNvSpPr>
            <a:spLocks noGrp="1"/>
          </p:cNvSpPr>
          <p:nvPr>
            <p:ph type="body" sz="quarter" idx="10"/>
          </p:nvPr>
        </p:nvSpPr>
        <p:spPr>
          <a:xfrm>
            <a:off x="811213" y="996462"/>
            <a:ext cx="7534275" cy="4970584"/>
          </a:xfrm>
        </p:spPr>
        <p:txBody>
          <a:bodyPr>
            <a:normAutofit fontScale="92500"/>
          </a:bodyPr>
          <a:lstStyle/>
          <a:p>
            <a:r>
              <a:rPr lang="en-US" dirty="0">
                <a:solidFill>
                  <a:schemeClr val="tx1">
                    <a:lumMod val="50000"/>
                  </a:schemeClr>
                </a:solidFill>
              </a:rPr>
              <a:t>Behavioral interventions = first line treatment for MUD</a:t>
            </a:r>
          </a:p>
          <a:p>
            <a:pPr marL="0" indent="0">
              <a:buNone/>
            </a:pPr>
            <a:endParaRPr lang="en-US" dirty="0">
              <a:solidFill>
                <a:schemeClr val="tx1">
                  <a:lumMod val="50000"/>
                </a:schemeClr>
              </a:solidFill>
            </a:endParaRPr>
          </a:p>
          <a:p>
            <a:pPr>
              <a:buFont typeface="Arial" panose="020B0604020202020204" pitchFamily="34" charset="0"/>
              <a:buChar char="•"/>
            </a:pPr>
            <a:r>
              <a:rPr lang="en-US" dirty="0">
                <a:solidFill>
                  <a:schemeClr val="tx1">
                    <a:lumMod val="50000"/>
                  </a:schemeClr>
                </a:solidFill>
              </a:rPr>
              <a:t>Most behavioral interventions (CBT, MI, Matrix model, exercise, CM) demonstrated some efficacy in reducing methamphetamine cravings and use</a:t>
            </a:r>
          </a:p>
          <a:p>
            <a:pPr marL="0" indent="0">
              <a:buNone/>
            </a:pPr>
            <a:endParaRPr lang="en-US" dirty="0">
              <a:solidFill>
                <a:schemeClr val="tx1">
                  <a:lumMod val="50000"/>
                </a:schemeClr>
              </a:solidFill>
            </a:endParaRPr>
          </a:p>
          <a:p>
            <a:pPr>
              <a:buFont typeface="Arial" panose="020B0604020202020204" pitchFamily="34" charset="0"/>
              <a:buChar char="•"/>
            </a:pPr>
            <a:r>
              <a:rPr lang="en-US" dirty="0">
                <a:solidFill>
                  <a:schemeClr val="tx1">
                    <a:lumMod val="50000"/>
                  </a:schemeClr>
                </a:solidFill>
              </a:rPr>
              <a:t>Contingency management most consistently showed reduced use, increased retention in treatment, better quality of life</a:t>
            </a:r>
          </a:p>
          <a:p>
            <a:endParaRPr lang="en-US" dirty="0"/>
          </a:p>
        </p:txBody>
      </p:sp>
      <p:sp>
        <p:nvSpPr>
          <p:cNvPr id="4" name="TextBox 3">
            <a:extLst>
              <a:ext uri="{FF2B5EF4-FFF2-40B4-BE49-F238E27FC236}">
                <a16:creationId xmlns:a16="http://schemas.microsoft.com/office/drawing/2014/main" id="{8627B3C7-3751-3848-8D59-760870D00502}"/>
              </a:ext>
            </a:extLst>
          </p:cNvPr>
          <p:cNvSpPr txBox="1"/>
          <p:nvPr/>
        </p:nvSpPr>
        <p:spPr>
          <a:xfrm>
            <a:off x="339969" y="6084277"/>
            <a:ext cx="4936095" cy="923330"/>
          </a:xfrm>
          <a:prstGeom prst="rect">
            <a:avLst/>
          </a:prstGeom>
          <a:noFill/>
        </p:spPr>
        <p:txBody>
          <a:bodyPr wrap="none" rtlCol="0">
            <a:spAutoFit/>
          </a:bodyPr>
          <a:lstStyle/>
          <a:p>
            <a:r>
              <a:rPr lang="en-US" dirty="0" err="1"/>
              <a:t>Asharani</a:t>
            </a:r>
            <a:r>
              <a:rPr lang="en-US" dirty="0"/>
              <a:t> et al Drug and Alcohol Dependence 2020</a:t>
            </a:r>
          </a:p>
          <a:p>
            <a:r>
              <a:rPr lang="en-US" dirty="0"/>
              <a:t>De </a:t>
            </a:r>
            <a:r>
              <a:rPr lang="en-US" dirty="0" err="1"/>
              <a:t>Crescenzo</a:t>
            </a:r>
            <a:r>
              <a:rPr lang="en-US" dirty="0"/>
              <a:t> et al PLOS Medicine 2018</a:t>
            </a:r>
          </a:p>
          <a:p>
            <a:endParaRPr lang="en-US" dirty="0"/>
          </a:p>
        </p:txBody>
      </p:sp>
    </p:spTree>
    <p:extLst>
      <p:ext uri="{BB962C8B-B14F-4D97-AF65-F5344CB8AC3E}">
        <p14:creationId xmlns:p14="http://schemas.microsoft.com/office/powerpoint/2010/main" val="88966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F4DC12-BB60-5444-A26C-0CE8D6FE35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0394" y="328245"/>
            <a:ext cx="6505303" cy="5638799"/>
          </a:xfrm>
          <a:prstGeom prst="rect">
            <a:avLst/>
          </a:prstGeom>
        </p:spPr>
      </p:pic>
      <p:sp>
        <p:nvSpPr>
          <p:cNvPr id="5" name="TextBox 4">
            <a:extLst>
              <a:ext uri="{FF2B5EF4-FFF2-40B4-BE49-F238E27FC236}">
                <a16:creationId xmlns:a16="http://schemas.microsoft.com/office/drawing/2014/main" id="{6F182A16-506D-C24C-9952-D924BCBE5038}"/>
              </a:ext>
            </a:extLst>
          </p:cNvPr>
          <p:cNvSpPr txBox="1"/>
          <p:nvPr/>
        </p:nvSpPr>
        <p:spPr>
          <a:xfrm>
            <a:off x="117231" y="6211669"/>
            <a:ext cx="3472810" cy="646331"/>
          </a:xfrm>
          <a:prstGeom prst="rect">
            <a:avLst/>
          </a:prstGeom>
          <a:noFill/>
        </p:spPr>
        <p:txBody>
          <a:bodyPr wrap="none" rtlCol="0">
            <a:spAutoFit/>
          </a:bodyPr>
          <a:lstStyle/>
          <a:p>
            <a:r>
              <a:rPr lang="en-US" dirty="0">
                <a:solidFill>
                  <a:schemeClr val="tx1">
                    <a:lumMod val="50000"/>
                  </a:schemeClr>
                </a:solidFill>
              </a:rPr>
              <a:t>Photo courtesy of John Mahan MD</a:t>
            </a:r>
          </a:p>
          <a:p>
            <a:endParaRPr lang="en-US" dirty="0"/>
          </a:p>
        </p:txBody>
      </p:sp>
    </p:spTree>
    <p:extLst>
      <p:ext uri="{BB962C8B-B14F-4D97-AF65-F5344CB8AC3E}">
        <p14:creationId xmlns:p14="http://schemas.microsoft.com/office/powerpoint/2010/main" val="733160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7" y="413879"/>
            <a:ext cx="8179305" cy="828210"/>
          </a:xfrm>
        </p:spPr>
        <p:txBody>
          <a:bodyPr>
            <a:noAutofit/>
          </a:bodyPr>
          <a:lstStyle/>
          <a:p>
            <a:pPr algn="l"/>
            <a:r>
              <a:rPr lang="en-US" dirty="0"/>
              <a:t>Contingency Management: Theory</a:t>
            </a:r>
          </a:p>
        </p:txBody>
      </p:sp>
      <p:sp>
        <p:nvSpPr>
          <p:cNvPr id="3" name="Content Placeholder 2"/>
          <p:cNvSpPr>
            <a:spLocks noGrp="1"/>
          </p:cNvSpPr>
          <p:nvPr>
            <p:ph idx="1"/>
          </p:nvPr>
        </p:nvSpPr>
        <p:spPr>
          <a:xfrm>
            <a:off x="802922" y="1885144"/>
            <a:ext cx="7604983" cy="4032330"/>
          </a:xfrm>
        </p:spPr>
        <p:txBody>
          <a:bodyPr>
            <a:normAutofit fontScale="62500" lnSpcReduction="20000"/>
          </a:bodyPr>
          <a:lstStyle/>
          <a:p>
            <a:r>
              <a:rPr lang="en-US" sz="3100" dirty="0">
                <a:solidFill>
                  <a:schemeClr val="tx1">
                    <a:lumMod val="50000"/>
                  </a:schemeClr>
                </a:solidFill>
              </a:rPr>
              <a:t>Addiction is sustained through reinforced learning</a:t>
            </a:r>
          </a:p>
          <a:p>
            <a:endParaRPr lang="en-US" sz="3100" dirty="0">
              <a:solidFill>
                <a:schemeClr val="tx1">
                  <a:lumMod val="50000"/>
                </a:schemeClr>
              </a:solidFill>
            </a:endParaRPr>
          </a:p>
          <a:p>
            <a:r>
              <a:rPr lang="en-US" sz="3100" dirty="0">
                <a:solidFill>
                  <a:schemeClr val="tx1">
                    <a:lumMod val="50000"/>
                  </a:schemeClr>
                </a:solidFill>
              </a:rPr>
              <a:t>We cannot simply unlearn habits – we must learn new and competing habits</a:t>
            </a:r>
          </a:p>
          <a:p>
            <a:endParaRPr lang="en-US" sz="3100" dirty="0">
              <a:solidFill>
                <a:schemeClr val="tx1">
                  <a:lumMod val="50000"/>
                </a:schemeClr>
              </a:solidFill>
            </a:endParaRPr>
          </a:p>
          <a:p>
            <a:r>
              <a:rPr lang="en-US" sz="3100" dirty="0">
                <a:solidFill>
                  <a:schemeClr val="tx1">
                    <a:lumMod val="50000"/>
                  </a:schemeClr>
                </a:solidFill>
              </a:rPr>
              <a:t>CM entrains new behaviors that support the process of recovery</a:t>
            </a:r>
          </a:p>
          <a:p>
            <a:endParaRPr lang="en-US" sz="3100" dirty="0">
              <a:solidFill>
                <a:schemeClr val="tx1">
                  <a:lumMod val="50000"/>
                </a:schemeClr>
              </a:solidFill>
            </a:endParaRPr>
          </a:p>
          <a:p>
            <a:r>
              <a:rPr lang="en-US" sz="3100" dirty="0">
                <a:solidFill>
                  <a:schemeClr val="tx1">
                    <a:lumMod val="50000"/>
                  </a:schemeClr>
                </a:solidFill>
              </a:rPr>
              <a:t>Breaks recovery process down into a series of concrete, attainable goals</a:t>
            </a:r>
          </a:p>
          <a:p>
            <a:endParaRPr lang="en-US" sz="3100" dirty="0">
              <a:solidFill>
                <a:schemeClr val="tx1">
                  <a:lumMod val="50000"/>
                </a:schemeClr>
              </a:solidFill>
            </a:endParaRPr>
          </a:p>
          <a:p>
            <a:r>
              <a:rPr lang="en-US" sz="3100" dirty="0">
                <a:solidFill>
                  <a:schemeClr val="tx1">
                    <a:lumMod val="50000"/>
                  </a:schemeClr>
                </a:solidFill>
              </a:rPr>
              <a:t>&gt; 100 RCTs affirm the effectiveness of CM in treating addiction</a:t>
            </a:r>
          </a:p>
          <a:p>
            <a:pPr marL="0" indent="0">
              <a:buNone/>
            </a:pPr>
            <a:endParaRPr lang="en-US" dirty="0"/>
          </a:p>
        </p:txBody>
      </p:sp>
      <p:sp>
        <p:nvSpPr>
          <p:cNvPr id="5" name="TextBox 4">
            <a:extLst>
              <a:ext uri="{FF2B5EF4-FFF2-40B4-BE49-F238E27FC236}">
                <a16:creationId xmlns:a16="http://schemas.microsoft.com/office/drawing/2014/main" id="{ADDE6D16-D4B0-FD4A-8F50-624351DDD3D1}"/>
              </a:ext>
            </a:extLst>
          </p:cNvPr>
          <p:cNvSpPr txBox="1"/>
          <p:nvPr/>
        </p:nvSpPr>
        <p:spPr>
          <a:xfrm>
            <a:off x="228600" y="5917474"/>
            <a:ext cx="2294924" cy="1015663"/>
          </a:xfrm>
          <a:prstGeom prst="rect">
            <a:avLst/>
          </a:prstGeom>
          <a:noFill/>
        </p:spPr>
        <p:txBody>
          <a:bodyPr wrap="none" rtlCol="0">
            <a:spAutoFit/>
          </a:bodyPr>
          <a:lstStyle/>
          <a:p>
            <a:r>
              <a:rPr lang="en-US" sz="1200" dirty="0"/>
              <a:t>Roll JM et al. Am </a:t>
            </a:r>
            <a:r>
              <a:rPr lang="en-US" sz="1200" dirty="0" err="1"/>
              <a:t>Jnl</a:t>
            </a:r>
            <a:r>
              <a:rPr lang="en-US" sz="1200" dirty="0"/>
              <a:t> Psych 2006</a:t>
            </a:r>
          </a:p>
          <a:p>
            <a:r>
              <a:rPr lang="en-US" sz="1200" dirty="0"/>
              <a:t>Roll JM  et al. Addict </a:t>
            </a:r>
            <a:r>
              <a:rPr lang="en-US" sz="1200" dirty="0" err="1"/>
              <a:t>Behav</a:t>
            </a:r>
            <a:r>
              <a:rPr lang="en-US" sz="1200" dirty="0"/>
              <a:t> 2013</a:t>
            </a:r>
          </a:p>
          <a:p>
            <a:r>
              <a:rPr lang="en-US" sz="1200" dirty="0"/>
              <a:t>Rawson, RA et al. Addiction 2016</a:t>
            </a:r>
          </a:p>
          <a:p>
            <a:endParaRPr lang="en-US" dirty="0"/>
          </a:p>
        </p:txBody>
      </p:sp>
    </p:spTree>
    <p:extLst>
      <p:ext uri="{BB962C8B-B14F-4D97-AF65-F5344CB8AC3E}">
        <p14:creationId xmlns:p14="http://schemas.microsoft.com/office/powerpoint/2010/main" val="403151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243" y="458226"/>
            <a:ext cx="8510252" cy="828210"/>
          </a:xfrm>
        </p:spPr>
        <p:txBody>
          <a:bodyPr>
            <a:normAutofit fontScale="90000"/>
          </a:bodyPr>
          <a:lstStyle/>
          <a:p>
            <a:pPr algn="l"/>
            <a:r>
              <a:rPr lang="en-US" sz="4900" dirty="0"/>
              <a:t>Contingency Management: Practice</a:t>
            </a:r>
            <a:endParaRPr lang="en-US" dirty="0"/>
          </a:p>
        </p:txBody>
      </p:sp>
      <p:sp>
        <p:nvSpPr>
          <p:cNvPr id="5" name="Content Placeholder 4"/>
          <p:cNvSpPr>
            <a:spLocks noGrp="1"/>
          </p:cNvSpPr>
          <p:nvPr>
            <p:ph idx="1"/>
          </p:nvPr>
        </p:nvSpPr>
        <p:spPr>
          <a:xfrm>
            <a:off x="628650" y="1634331"/>
            <a:ext cx="7886700" cy="4351338"/>
          </a:xfrm>
        </p:spPr>
        <p:txBody>
          <a:bodyPr/>
          <a:lstStyle/>
          <a:p>
            <a:pPr marL="457200" indent="-457200">
              <a:buAutoNum type="arabicPeriod"/>
            </a:pPr>
            <a:r>
              <a:rPr lang="en-US" sz="2400" dirty="0">
                <a:solidFill>
                  <a:schemeClr val="tx1">
                    <a:lumMod val="50000"/>
                  </a:schemeClr>
                </a:solidFill>
                <a:latin typeface="+mn-lt"/>
                <a:cs typeface="Calibri" panose="020F0502020204030204" pitchFamily="34" charset="0"/>
              </a:rPr>
              <a:t>Identify a target behavior that can be objectively measured, attainable, and reinforced in real time. </a:t>
            </a:r>
          </a:p>
          <a:p>
            <a:pPr marL="0" indent="0">
              <a:buNone/>
            </a:pPr>
            <a:endParaRPr lang="en-US" sz="2400" dirty="0">
              <a:solidFill>
                <a:schemeClr val="tx1">
                  <a:lumMod val="50000"/>
                </a:schemeClr>
              </a:solidFill>
              <a:latin typeface="+mn-lt"/>
              <a:cs typeface="Calibri" panose="020F0502020204030204" pitchFamily="34" charset="0"/>
            </a:endParaRPr>
          </a:p>
          <a:p>
            <a:pPr marL="514350" indent="-514350">
              <a:buNone/>
            </a:pPr>
            <a:r>
              <a:rPr lang="en-US" sz="2400" dirty="0">
                <a:solidFill>
                  <a:schemeClr val="tx1">
                    <a:lumMod val="50000"/>
                  </a:schemeClr>
                </a:solidFill>
                <a:latin typeface="+mn-lt"/>
                <a:cs typeface="Calibri" panose="020F0502020204030204" pitchFamily="34" charset="0"/>
              </a:rPr>
              <a:t>2.    Reward that behavior immediately when it occurs, using rewards that are valuable to participants (but not necessarily expensive). </a:t>
            </a:r>
          </a:p>
          <a:p>
            <a:endParaRPr lang="en-US" sz="2400" dirty="0">
              <a:solidFill>
                <a:schemeClr val="tx1">
                  <a:lumMod val="50000"/>
                </a:schemeClr>
              </a:solidFill>
              <a:latin typeface="+mn-lt"/>
              <a:cs typeface="Calibri" panose="020F0502020204030204" pitchFamily="34" charset="0"/>
            </a:endParaRPr>
          </a:p>
          <a:p>
            <a:pPr marL="0" indent="0">
              <a:buNone/>
            </a:pPr>
            <a:r>
              <a:rPr lang="en-US" sz="2400" dirty="0">
                <a:solidFill>
                  <a:schemeClr val="tx1">
                    <a:lumMod val="50000"/>
                  </a:schemeClr>
                </a:solidFill>
                <a:latin typeface="+mn-lt"/>
                <a:cs typeface="Calibri" panose="020F0502020204030204" pitchFamily="34" charset="0"/>
              </a:rPr>
              <a:t>3.    Use an escalating schedule of reinforcement.</a:t>
            </a:r>
          </a:p>
          <a:p>
            <a:endParaRPr lang="en-US" dirty="0">
              <a:latin typeface="+mn-lt"/>
            </a:endParaRPr>
          </a:p>
          <a:p>
            <a:endParaRPr lang="en-US" dirty="0"/>
          </a:p>
        </p:txBody>
      </p:sp>
    </p:spTree>
    <p:extLst>
      <p:ext uri="{BB962C8B-B14F-4D97-AF65-F5344CB8AC3E}">
        <p14:creationId xmlns:p14="http://schemas.microsoft.com/office/powerpoint/2010/main" val="3212744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F4DC12-BB60-5444-A26C-0CE8D6FE35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0394" y="328245"/>
            <a:ext cx="6505303" cy="5638799"/>
          </a:xfrm>
          <a:prstGeom prst="rect">
            <a:avLst/>
          </a:prstGeom>
        </p:spPr>
      </p:pic>
      <p:sp>
        <p:nvSpPr>
          <p:cNvPr id="5" name="TextBox 4">
            <a:extLst>
              <a:ext uri="{FF2B5EF4-FFF2-40B4-BE49-F238E27FC236}">
                <a16:creationId xmlns:a16="http://schemas.microsoft.com/office/drawing/2014/main" id="{6F182A16-506D-C24C-9952-D924BCBE5038}"/>
              </a:ext>
            </a:extLst>
          </p:cNvPr>
          <p:cNvSpPr txBox="1"/>
          <p:nvPr/>
        </p:nvSpPr>
        <p:spPr>
          <a:xfrm>
            <a:off x="117231" y="6211669"/>
            <a:ext cx="3472810" cy="646331"/>
          </a:xfrm>
          <a:prstGeom prst="rect">
            <a:avLst/>
          </a:prstGeom>
          <a:noFill/>
        </p:spPr>
        <p:txBody>
          <a:bodyPr wrap="none" rtlCol="0">
            <a:spAutoFit/>
          </a:bodyPr>
          <a:lstStyle/>
          <a:p>
            <a:r>
              <a:rPr lang="en-US" dirty="0">
                <a:solidFill>
                  <a:schemeClr val="tx1">
                    <a:lumMod val="50000"/>
                  </a:schemeClr>
                </a:solidFill>
              </a:rPr>
              <a:t>Photo courtesy of John Mahan MD</a:t>
            </a:r>
          </a:p>
          <a:p>
            <a:endParaRPr lang="en-US" dirty="0"/>
          </a:p>
        </p:txBody>
      </p:sp>
    </p:spTree>
    <p:extLst>
      <p:ext uri="{BB962C8B-B14F-4D97-AF65-F5344CB8AC3E}">
        <p14:creationId xmlns:p14="http://schemas.microsoft.com/office/powerpoint/2010/main" val="167070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9DD2-8C4B-AA4C-96EE-5A48EE6598BC}"/>
              </a:ext>
            </a:extLst>
          </p:cNvPr>
          <p:cNvSpPr>
            <a:spLocks noGrp="1"/>
          </p:cNvSpPr>
          <p:nvPr>
            <p:ph type="title"/>
          </p:nvPr>
        </p:nvSpPr>
        <p:spPr/>
        <p:txBody>
          <a:bodyPr/>
          <a:lstStyle/>
          <a:p>
            <a:pPr algn="l"/>
            <a:r>
              <a:rPr lang="en-US" dirty="0"/>
              <a:t>Example</a:t>
            </a:r>
          </a:p>
        </p:txBody>
      </p:sp>
      <p:sp>
        <p:nvSpPr>
          <p:cNvPr id="3" name="Content Placeholder 2">
            <a:extLst>
              <a:ext uri="{FF2B5EF4-FFF2-40B4-BE49-F238E27FC236}">
                <a16:creationId xmlns:a16="http://schemas.microsoft.com/office/drawing/2014/main" id="{1B0E44C2-796A-5741-829D-3581CF877DAB}"/>
              </a:ext>
            </a:extLst>
          </p:cNvPr>
          <p:cNvSpPr>
            <a:spLocks noGrp="1"/>
          </p:cNvSpPr>
          <p:nvPr>
            <p:ph idx="1"/>
          </p:nvPr>
        </p:nvSpPr>
        <p:spPr>
          <a:xfrm>
            <a:off x="802922" y="1885144"/>
            <a:ext cx="7604983" cy="4295692"/>
          </a:xfrm>
        </p:spPr>
        <p:txBody>
          <a:bodyPr>
            <a:normAutofit fontScale="47500" lnSpcReduction="20000"/>
          </a:bodyPr>
          <a:lstStyle/>
          <a:p>
            <a:pPr marL="0" indent="0">
              <a:buNone/>
            </a:pPr>
            <a:r>
              <a:rPr lang="en-US" sz="5100" dirty="0">
                <a:solidFill>
                  <a:schemeClr val="tx1">
                    <a:lumMod val="50000"/>
                  </a:schemeClr>
                </a:solidFill>
              </a:rPr>
              <a:t>Patient on long term IV antibiotics who is often not in her room when it is time for her antibiotics.  She likes chocolate and Starbuck’s </a:t>
            </a:r>
            <a:r>
              <a:rPr lang="en-US" sz="5100" dirty="0" err="1">
                <a:solidFill>
                  <a:schemeClr val="tx1">
                    <a:lumMod val="50000"/>
                  </a:schemeClr>
                </a:solidFill>
              </a:rPr>
              <a:t>Frappuccinos</a:t>
            </a:r>
            <a:endParaRPr lang="en-US" sz="5100" dirty="0">
              <a:solidFill>
                <a:schemeClr val="tx1">
                  <a:lumMod val="50000"/>
                </a:schemeClr>
              </a:solidFill>
            </a:endParaRPr>
          </a:p>
          <a:p>
            <a:pPr marL="0" indent="0">
              <a:buNone/>
            </a:pPr>
            <a:endParaRPr lang="en-US" sz="5100" dirty="0">
              <a:solidFill>
                <a:schemeClr val="tx1">
                  <a:lumMod val="50000"/>
                </a:schemeClr>
              </a:solidFill>
            </a:endParaRPr>
          </a:p>
          <a:p>
            <a:pPr marL="0" indent="0">
              <a:buNone/>
            </a:pPr>
            <a:r>
              <a:rPr lang="en-US" sz="5100" dirty="0">
                <a:solidFill>
                  <a:schemeClr val="tx1">
                    <a:lumMod val="50000"/>
                  </a:schemeClr>
                </a:solidFill>
              </a:rPr>
              <a:t>Target behavior: be in the room 8:00 am, noon, and 5 pm</a:t>
            </a:r>
          </a:p>
          <a:p>
            <a:pPr marL="0" indent="0">
              <a:buNone/>
            </a:pPr>
            <a:endParaRPr lang="en-US" sz="5100" dirty="0">
              <a:solidFill>
                <a:schemeClr val="tx1">
                  <a:lumMod val="50000"/>
                </a:schemeClr>
              </a:solidFill>
            </a:endParaRPr>
          </a:p>
          <a:p>
            <a:pPr marL="0" indent="0">
              <a:buNone/>
            </a:pPr>
            <a:r>
              <a:rPr lang="en-US" sz="5100" dirty="0">
                <a:solidFill>
                  <a:schemeClr val="tx1">
                    <a:lumMod val="50000"/>
                  </a:schemeClr>
                </a:solidFill>
              </a:rPr>
              <a:t>Reward: Hershey’s kiss each time she is in the room when the nurse arrives with antibiotics</a:t>
            </a:r>
          </a:p>
          <a:p>
            <a:pPr marL="0" indent="0">
              <a:buNone/>
            </a:pPr>
            <a:endParaRPr lang="en-US" sz="5100" dirty="0">
              <a:solidFill>
                <a:schemeClr val="tx1">
                  <a:lumMod val="50000"/>
                </a:schemeClr>
              </a:solidFill>
            </a:endParaRPr>
          </a:p>
          <a:p>
            <a:pPr marL="0" indent="0">
              <a:buNone/>
            </a:pPr>
            <a:r>
              <a:rPr lang="en-US" sz="5100" dirty="0">
                <a:solidFill>
                  <a:schemeClr val="tx1">
                    <a:lumMod val="50000"/>
                  </a:schemeClr>
                </a:solidFill>
              </a:rPr>
              <a:t>Escalating schedule: $5 Starbuck’s card after she has accumulated 10 Hershey’s kisses</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5FC3F0D6-DD8C-374A-B376-178EE44CC2D2}"/>
              </a:ext>
            </a:extLst>
          </p:cNvPr>
          <p:cNvSpPr txBox="1"/>
          <p:nvPr/>
        </p:nvSpPr>
        <p:spPr>
          <a:xfrm>
            <a:off x="378823" y="6152606"/>
            <a:ext cx="5193281" cy="738664"/>
          </a:xfrm>
          <a:prstGeom prst="rect">
            <a:avLst/>
          </a:prstGeom>
          <a:noFill/>
        </p:spPr>
        <p:txBody>
          <a:bodyPr wrap="none" rtlCol="0">
            <a:spAutoFit/>
          </a:bodyPr>
          <a:lstStyle/>
          <a:p>
            <a:r>
              <a:rPr lang="en-US" sz="1200" dirty="0"/>
              <a:t>Center for Substance Abuse Treatment. </a:t>
            </a:r>
            <a:r>
              <a:rPr lang="en-US" sz="1200" i="1" dirty="0"/>
              <a:t>Substance Abuse: Clinical Issues in</a:t>
            </a:r>
            <a:br>
              <a:rPr lang="en-US" sz="1200" i="1" dirty="0"/>
            </a:br>
            <a:r>
              <a:rPr lang="en-US" sz="1200" i="1" dirty="0"/>
              <a:t>Intensive Outpatient Treatment. </a:t>
            </a:r>
            <a:r>
              <a:rPr lang="en-US" sz="1200" dirty="0"/>
              <a:t>Treatment Improvement Protocol (TIP) Series 47. </a:t>
            </a:r>
          </a:p>
          <a:p>
            <a:endParaRPr lang="en-US" dirty="0"/>
          </a:p>
        </p:txBody>
      </p:sp>
    </p:spTree>
    <p:extLst>
      <p:ext uri="{BB962C8B-B14F-4D97-AF65-F5344CB8AC3E}">
        <p14:creationId xmlns:p14="http://schemas.microsoft.com/office/powerpoint/2010/main" val="103993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CDE55C-D65D-0E4B-AC38-ADA9959E9522}"/>
              </a:ext>
            </a:extLst>
          </p:cNvPr>
          <p:cNvSpPr txBox="1"/>
          <p:nvPr/>
        </p:nvSpPr>
        <p:spPr>
          <a:xfrm>
            <a:off x="304800" y="2187292"/>
            <a:ext cx="8534400" cy="1569660"/>
          </a:xfrm>
          <a:prstGeom prst="rect">
            <a:avLst/>
          </a:prstGeom>
          <a:noFill/>
        </p:spPr>
        <p:txBody>
          <a:bodyPr wrap="square" rtlCol="0">
            <a:spAutoFit/>
          </a:bodyPr>
          <a:lstStyle/>
          <a:p>
            <a:r>
              <a:rPr lang="en-US" sz="2400" dirty="0">
                <a:solidFill>
                  <a:schemeClr val="tx1">
                    <a:lumMod val="50000"/>
                  </a:schemeClr>
                </a:solidFill>
                <a:latin typeface="Noto Serif Myanmar" panose="02020502060505020204" pitchFamily="18" charset="0"/>
                <a:cs typeface="Noto Serif Myanmar" panose="02020502060505020204" pitchFamily="18" charset="0"/>
              </a:rPr>
              <a:t>A set of practical strategies and ideas aimed at reducing negative consequences associated with drug use. Harm Reduction is also a movement for social justice built on a belief in, and respect for, the rights of people who use drugs.</a:t>
            </a:r>
          </a:p>
        </p:txBody>
      </p:sp>
      <p:sp>
        <p:nvSpPr>
          <p:cNvPr id="3" name="TextBox 2">
            <a:extLst>
              <a:ext uri="{FF2B5EF4-FFF2-40B4-BE49-F238E27FC236}">
                <a16:creationId xmlns:a16="http://schemas.microsoft.com/office/drawing/2014/main" id="{904CD84F-7A99-9A42-B7E2-DF0B7E3DA6A2}"/>
              </a:ext>
            </a:extLst>
          </p:cNvPr>
          <p:cNvSpPr txBox="1"/>
          <p:nvPr/>
        </p:nvSpPr>
        <p:spPr>
          <a:xfrm>
            <a:off x="304800" y="452129"/>
            <a:ext cx="4161396" cy="769441"/>
          </a:xfrm>
          <a:prstGeom prst="rect">
            <a:avLst/>
          </a:prstGeom>
          <a:noFill/>
        </p:spPr>
        <p:txBody>
          <a:bodyPr wrap="none" rtlCol="0">
            <a:spAutoFit/>
          </a:bodyPr>
          <a:lstStyle/>
          <a:p>
            <a:r>
              <a:rPr lang="en-US" sz="4400" dirty="0">
                <a:solidFill>
                  <a:schemeClr val="accent4"/>
                </a:solidFill>
                <a:latin typeface="+mj-lt"/>
              </a:rPr>
              <a:t>Harm </a:t>
            </a:r>
            <a:r>
              <a:rPr lang="en-US" sz="4400" dirty="0">
                <a:solidFill>
                  <a:schemeClr val="accent3"/>
                </a:solidFill>
                <a:latin typeface="+mj-lt"/>
              </a:rPr>
              <a:t>Reduction</a:t>
            </a:r>
            <a:r>
              <a:rPr lang="en-US" sz="4400" dirty="0">
                <a:solidFill>
                  <a:schemeClr val="accent4"/>
                </a:solidFill>
                <a:latin typeface="+mj-lt"/>
              </a:rPr>
              <a:t>  </a:t>
            </a:r>
          </a:p>
        </p:txBody>
      </p:sp>
      <p:sp>
        <p:nvSpPr>
          <p:cNvPr id="4" name="TextBox 3">
            <a:extLst>
              <a:ext uri="{FF2B5EF4-FFF2-40B4-BE49-F238E27FC236}">
                <a16:creationId xmlns:a16="http://schemas.microsoft.com/office/drawing/2014/main" id="{57D425E8-D9AA-E04A-92BB-A60C0E395FD5}"/>
              </a:ext>
            </a:extLst>
          </p:cNvPr>
          <p:cNvSpPr txBox="1"/>
          <p:nvPr/>
        </p:nvSpPr>
        <p:spPr>
          <a:xfrm>
            <a:off x="304800" y="6200001"/>
            <a:ext cx="5800434" cy="276999"/>
          </a:xfrm>
          <a:prstGeom prst="rect">
            <a:avLst/>
          </a:prstGeom>
          <a:noFill/>
        </p:spPr>
        <p:txBody>
          <a:bodyPr wrap="none" rtlCol="0">
            <a:spAutoFit/>
          </a:bodyPr>
          <a:lstStyle/>
          <a:p>
            <a:r>
              <a:rPr lang="en-US" sz="1200" dirty="0"/>
              <a:t>Harm reduction coalition https://</a:t>
            </a:r>
            <a:r>
              <a:rPr lang="en-US" sz="1200" dirty="0" err="1"/>
              <a:t>harmreduction.org</a:t>
            </a:r>
            <a:r>
              <a:rPr lang="en-US" sz="1200" dirty="0"/>
              <a:t>/about-us/principles-of-harm-reduction/</a:t>
            </a:r>
          </a:p>
        </p:txBody>
      </p:sp>
    </p:spTree>
    <p:extLst>
      <p:ext uri="{BB962C8B-B14F-4D97-AF65-F5344CB8AC3E}">
        <p14:creationId xmlns:p14="http://schemas.microsoft.com/office/powerpoint/2010/main" val="416409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6F3B4C-309D-C74A-8344-C1BDFE3BFCE8}"/>
              </a:ext>
            </a:extLst>
          </p:cNvPr>
          <p:cNvSpPr>
            <a:spLocks noGrp="1"/>
          </p:cNvSpPr>
          <p:nvPr>
            <p:ph type="title"/>
          </p:nvPr>
        </p:nvSpPr>
        <p:spPr/>
        <p:txBody>
          <a:bodyPr/>
          <a:lstStyle/>
          <a:p>
            <a:pPr algn="l"/>
            <a:r>
              <a:rPr lang="en-US" dirty="0"/>
              <a:t>Harm reduction is also</a:t>
            </a:r>
          </a:p>
        </p:txBody>
      </p:sp>
      <p:sp>
        <p:nvSpPr>
          <p:cNvPr id="6" name="Content Placeholder 5">
            <a:extLst>
              <a:ext uri="{FF2B5EF4-FFF2-40B4-BE49-F238E27FC236}">
                <a16:creationId xmlns:a16="http://schemas.microsoft.com/office/drawing/2014/main" id="{275F4A91-4098-A342-ADDC-138D12C68245}"/>
              </a:ext>
            </a:extLst>
          </p:cNvPr>
          <p:cNvSpPr>
            <a:spLocks noGrp="1"/>
          </p:cNvSpPr>
          <p:nvPr>
            <p:ph idx="1"/>
          </p:nvPr>
        </p:nvSpPr>
        <p:spPr/>
        <p:txBody>
          <a:bodyPr/>
          <a:lstStyle/>
          <a:p>
            <a:r>
              <a:rPr lang="en-US" sz="2400" dirty="0">
                <a:solidFill>
                  <a:schemeClr val="tx1">
                    <a:lumMod val="50000"/>
                  </a:schemeClr>
                </a:solidFill>
              </a:rPr>
              <a:t>Part of the continuum of care</a:t>
            </a:r>
          </a:p>
          <a:p>
            <a:r>
              <a:rPr lang="en-US" dirty="0">
                <a:solidFill>
                  <a:schemeClr val="tx1">
                    <a:lumMod val="50000"/>
                  </a:schemeClr>
                </a:solidFill>
              </a:rPr>
              <a:t>Relationship building</a:t>
            </a:r>
            <a:endParaRPr lang="en-US" sz="2400" dirty="0">
              <a:solidFill>
                <a:schemeClr val="tx1">
                  <a:lumMod val="50000"/>
                </a:schemeClr>
              </a:solidFill>
            </a:endParaRPr>
          </a:p>
          <a:p>
            <a:r>
              <a:rPr lang="en-US" sz="2400" dirty="0">
                <a:solidFill>
                  <a:schemeClr val="tx1">
                    <a:lumMod val="50000"/>
                  </a:schemeClr>
                </a:solidFill>
              </a:rPr>
              <a:t>Treatment</a:t>
            </a:r>
          </a:p>
          <a:p>
            <a:pPr marL="0" indent="0">
              <a:buNone/>
            </a:pPr>
            <a:endParaRPr lang="en-US" dirty="0"/>
          </a:p>
          <a:p>
            <a:endParaRPr lang="en-US" dirty="0"/>
          </a:p>
        </p:txBody>
      </p:sp>
    </p:spTree>
    <p:extLst>
      <p:ext uri="{BB962C8B-B14F-4D97-AF65-F5344CB8AC3E}">
        <p14:creationId xmlns:p14="http://schemas.microsoft.com/office/powerpoint/2010/main" val="65284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2FB4-C6FD-5A4D-A8BB-F30E7CC9665E}"/>
              </a:ext>
            </a:extLst>
          </p:cNvPr>
          <p:cNvSpPr>
            <a:spLocks noGrp="1"/>
          </p:cNvSpPr>
          <p:nvPr>
            <p:ph type="title"/>
          </p:nvPr>
        </p:nvSpPr>
        <p:spPr>
          <a:xfrm>
            <a:off x="804785" y="304800"/>
            <a:ext cx="7534430" cy="1143000"/>
          </a:xfrm>
        </p:spPr>
        <p:txBody>
          <a:bodyPr/>
          <a:lstStyle/>
          <a:p>
            <a:r>
              <a:rPr lang="en-US" dirty="0"/>
              <a:t>Crystal methamphetamine</a:t>
            </a:r>
          </a:p>
        </p:txBody>
      </p:sp>
      <p:sp>
        <p:nvSpPr>
          <p:cNvPr id="3" name="Text Placeholder 2">
            <a:extLst>
              <a:ext uri="{FF2B5EF4-FFF2-40B4-BE49-F238E27FC236}">
                <a16:creationId xmlns:a16="http://schemas.microsoft.com/office/drawing/2014/main" id="{536D0F29-F029-304A-B0DD-B517832D180D}"/>
              </a:ext>
            </a:extLst>
          </p:cNvPr>
          <p:cNvSpPr>
            <a:spLocks noGrp="1"/>
          </p:cNvSpPr>
          <p:nvPr>
            <p:ph type="body" sz="quarter" idx="10"/>
          </p:nvPr>
        </p:nvSpPr>
        <p:spPr>
          <a:xfrm>
            <a:off x="609600" y="1831292"/>
            <a:ext cx="3962400" cy="3426508"/>
          </a:xfrm>
        </p:spPr>
        <p:txBody>
          <a:bodyPr>
            <a:normAutofit fontScale="92500" lnSpcReduction="20000"/>
          </a:bodyPr>
          <a:lstStyle/>
          <a:p>
            <a:r>
              <a:rPr lang="en-US" sz="2400" dirty="0">
                <a:solidFill>
                  <a:schemeClr val="tx1">
                    <a:lumMod val="50000"/>
                  </a:schemeClr>
                </a:solidFill>
              </a:rPr>
              <a:t>Form of d-methamphetamine</a:t>
            </a:r>
          </a:p>
          <a:p>
            <a:endParaRPr lang="en-US" sz="2400" dirty="0">
              <a:solidFill>
                <a:schemeClr val="tx1">
                  <a:lumMod val="50000"/>
                </a:schemeClr>
              </a:solidFill>
            </a:endParaRPr>
          </a:p>
          <a:p>
            <a:r>
              <a:rPr lang="en-US" sz="2400" dirty="0">
                <a:solidFill>
                  <a:schemeClr val="tx1">
                    <a:lumMod val="50000"/>
                  </a:schemeClr>
                </a:solidFill>
              </a:rPr>
              <a:t>Closely related to amphetamine </a:t>
            </a:r>
          </a:p>
          <a:p>
            <a:endParaRPr lang="en-US" sz="2400" dirty="0">
              <a:solidFill>
                <a:schemeClr val="tx1">
                  <a:lumMod val="50000"/>
                </a:schemeClr>
              </a:solidFill>
            </a:endParaRPr>
          </a:p>
          <a:p>
            <a:r>
              <a:rPr lang="en-US" sz="2400" dirty="0">
                <a:solidFill>
                  <a:schemeClr val="tx1">
                    <a:lumMod val="50000"/>
                  </a:schemeClr>
                </a:solidFill>
              </a:rPr>
              <a:t>Longer lasting and more toxic to the CNS</a:t>
            </a:r>
          </a:p>
          <a:p>
            <a:endParaRPr lang="en-US" dirty="0"/>
          </a:p>
        </p:txBody>
      </p:sp>
      <p:pic>
        <p:nvPicPr>
          <p:cNvPr id="4" name="Picture 3">
            <a:extLst>
              <a:ext uri="{FF2B5EF4-FFF2-40B4-BE49-F238E27FC236}">
                <a16:creationId xmlns:a16="http://schemas.microsoft.com/office/drawing/2014/main" id="{861267FF-6B2B-0C4F-B05C-08880248A1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1785" y="1831292"/>
            <a:ext cx="4047559" cy="4798108"/>
          </a:xfrm>
          <a:prstGeom prst="rect">
            <a:avLst/>
          </a:prstGeom>
        </p:spPr>
      </p:pic>
    </p:spTree>
    <p:extLst>
      <p:ext uri="{BB962C8B-B14F-4D97-AF65-F5344CB8AC3E}">
        <p14:creationId xmlns:p14="http://schemas.microsoft.com/office/powerpoint/2010/main" val="4096147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6987-607F-774D-91EB-A0ACF70C89D0}"/>
              </a:ext>
            </a:extLst>
          </p:cNvPr>
          <p:cNvSpPr>
            <a:spLocks noGrp="1"/>
          </p:cNvSpPr>
          <p:nvPr>
            <p:ph type="title"/>
          </p:nvPr>
        </p:nvSpPr>
        <p:spPr/>
        <p:txBody>
          <a:bodyPr/>
          <a:lstStyle/>
          <a:p>
            <a:pPr algn="l"/>
            <a:r>
              <a:rPr lang="en-US" dirty="0"/>
              <a:t>Harm reduction is not</a:t>
            </a:r>
          </a:p>
        </p:txBody>
      </p:sp>
      <p:sp>
        <p:nvSpPr>
          <p:cNvPr id="3" name="Content Placeholder 2">
            <a:extLst>
              <a:ext uri="{FF2B5EF4-FFF2-40B4-BE49-F238E27FC236}">
                <a16:creationId xmlns:a16="http://schemas.microsoft.com/office/drawing/2014/main" id="{0AD838E9-32D6-B54E-9DDE-F95024A6101D}"/>
              </a:ext>
            </a:extLst>
          </p:cNvPr>
          <p:cNvSpPr>
            <a:spLocks noGrp="1"/>
          </p:cNvSpPr>
          <p:nvPr>
            <p:ph idx="1"/>
          </p:nvPr>
        </p:nvSpPr>
        <p:spPr/>
        <p:txBody>
          <a:bodyPr/>
          <a:lstStyle/>
          <a:p>
            <a:r>
              <a:rPr lang="en-US" sz="2400" dirty="0">
                <a:solidFill>
                  <a:schemeClr val="tx1">
                    <a:lumMod val="50000"/>
                  </a:schemeClr>
                </a:solidFill>
              </a:rPr>
              <a:t>What we do when nothing else works</a:t>
            </a:r>
          </a:p>
          <a:p>
            <a:pPr marL="0" indent="0">
              <a:buNone/>
            </a:pPr>
            <a:endParaRPr lang="en-US" sz="2400" dirty="0"/>
          </a:p>
          <a:p>
            <a:endParaRPr lang="en-US" dirty="0"/>
          </a:p>
        </p:txBody>
      </p:sp>
    </p:spTree>
    <p:extLst>
      <p:ext uri="{BB962C8B-B14F-4D97-AF65-F5344CB8AC3E}">
        <p14:creationId xmlns:p14="http://schemas.microsoft.com/office/powerpoint/2010/main" val="2030486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7D8B55-2866-2E45-B88D-6F1E6C0F9079}"/>
              </a:ext>
            </a:extLst>
          </p:cNvPr>
          <p:cNvSpPr txBox="1"/>
          <p:nvPr/>
        </p:nvSpPr>
        <p:spPr>
          <a:xfrm>
            <a:off x="3626603" y="3239146"/>
            <a:ext cx="184731" cy="461665"/>
          </a:xfrm>
          <a:prstGeom prst="rect">
            <a:avLst/>
          </a:prstGeom>
          <a:noFill/>
        </p:spPr>
        <p:txBody>
          <a:bodyPr wrap="none" rtlCol="0">
            <a:spAutoFit/>
          </a:bodyPr>
          <a:lstStyle/>
          <a:p>
            <a:endParaRPr lang="en-US"/>
          </a:p>
        </p:txBody>
      </p:sp>
      <p:sp>
        <p:nvSpPr>
          <p:cNvPr id="2" name="Title 1">
            <a:extLst>
              <a:ext uri="{FF2B5EF4-FFF2-40B4-BE49-F238E27FC236}">
                <a16:creationId xmlns:a16="http://schemas.microsoft.com/office/drawing/2014/main" id="{DB8E0681-00D7-774B-BC65-E65B1CDECC6F}"/>
              </a:ext>
            </a:extLst>
          </p:cNvPr>
          <p:cNvSpPr>
            <a:spLocks noGrp="1"/>
          </p:cNvSpPr>
          <p:nvPr>
            <p:ph type="title"/>
          </p:nvPr>
        </p:nvSpPr>
        <p:spPr>
          <a:xfrm>
            <a:off x="152399" y="433229"/>
            <a:ext cx="8839200" cy="1020763"/>
          </a:xfrm>
        </p:spPr>
        <p:txBody>
          <a:bodyPr>
            <a:noAutofit/>
          </a:bodyPr>
          <a:lstStyle/>
          <a:p>
            <a:r>
              <a:rPr lang="en-US" dirty="0"/>
              <a:t>Harm reduction practices: methamphetamines</a:t>
            </a:r>
          </a:p>
        </p:txBody>
      </p:sp>
      <p:sp>
        <p:nvSpPr>
          <p:cNvPr id="5" name="Content Placeholder 4">
            <a:extLst>
              <a:ext uri="{FF2B5EF4-FFF2-40B4-BE49-F238E27FC236}">
                <a16:creationId xmlns:a16="http://schemas.microsoft.com/office/drawing/2014/main" id="{66DAFFC5-9FE8-F54D-823D-2E05602AB267}"/>
              </a:ext>
            </a:extLst>
          </p:cNvPr>
          <p:cNvSpPr>
            <a:spLocks noGrp="1"/>
          </p:cNvSpPr>
          <p:nvPr>
            <p:ph idx="1"/>
          </p:nvPr>
        </p:nvSpPr>
        <p:spPr>
          <a:xfrm>
            <a:off x="381000" y="1763486"/>
            <a:ext cx="8382000" cy="4789714"/>
          </a:xfrm>
        </p:spPr>
        <p:txBody>
          <a:bodyPr>
            <a:normAutofit/>
          </a:bodyPr>
          <a:lstStyle/>
          <a:p>
            <a:pPr marL="457200" indent="-457200">
              <a:buAutoNum type="arabicPeriod"/>
            </a:pPr>
            <a:r>
              <a:rPr lang="en-US" sz="2400" dirty="0">
                <a:solidFill>
                  <a:schemeClr val="tx1">
                    <a:lumMod val="50000"/>
                  </a:schemeClr>
                </a:solidFill>
              </a:rPr>
              <a:t>Safe injecting:</a:t>
            </a:r>
          </a:p>
          <a:p>
            <a:pPr marL="0" indent="0">
              <a:buNone/>
            </a:pPr>
            <a:endParaRPr lang="en-US" sz="2400" dirty="0">
              <a:solidFill>
                <a:schemeClr val="tx1">
                  <a:lumMod val="50000"/>
                </a:schemeClr>
              </a:solidFill>
            </a:endParaRPr>
          </a:p>
          <a:p>
            <a:pPr lvl="1"/>
            <a:r>
              <a:rPr lang="en-US" sz="2400" dirty="0">
                <a:solidFill>
                  <a:schemeClr val="tx1">
                    <a:lumMod val="50000"/>
                  </a:schemeClr>
                </a:solidFill>
              </a:rPr>
              <a:t>Clean needles/rigs (including don’t share filters, cookers)</a:t>
            </a:r>
          </a:p>
          <a:p>
            <a:pPr lvl="1"/>
            <a:r>
              <a:rPr lang="en-US" sz="2400" dirty="0">
                <a:solidFill>
                  <a:schemeClr val="tx1">
                    <a:lumMod val="50000"/>
                  </a:schemeClr>
                </a:solidFill>
              </a:rPr>
              <a:t>Don’t use alone</a:t>
            </a:r>
          </a:p>
          <a:p>
            <a:pPr lvl="1"/>
            <a:r>
              <a:rPr lang="en-US" sz="2400" dirty="0">
                <a:solidFill>
                  <a:schemeClr val="tx1">
                    <a:lumMod val="50000"/>
                  </a:schemeClr>
                </a:solidFill>
              </a:rPr>
              <a:t>Use needles bevel up</a:t>
            </a:r>
          </a:p>
          <a:p>
            <a:pPr lvl="1"/>
            <a:r>
              <a:rPr lang="en-US" sz="2400" dirty="0">
                <a:solidFill>
                  <a:schemeClr val="tx1">
                    <a:lumMod val="50000"/>
                  </a:schemeClr>
                </a:solidFill>
              </a:rPr>
              <a:t>Use a filter whenever possible</a:t>
            </a:r>
          </a:p>
          <a:p>
            <a:pPr lvl="1"/>
            <a:r>
              <a:rPr lang="en-US" sz="2400" dirty="0">
                <a:solidFill>
                  <a:schemeClr val="tx1">
                    <a:lumMod val="50000"/>
                  </a:schemeClr>
                </a:solidFill>
              </a:rPr>
              <a:t>Test for fentanyl</a:t>
            </a:r>
          </a:p>
          <a:p>
            <a:pPr lvl="1"/>
            <a:r>
              <a:rPr lang="en-US" sz="2400" dirty="0">
                <a:solidFill>
                  <a:schemeClr val="tx1">
                    <a:lumMod val="50000"/>
                  </a:schemeClr>
                </a:solidFill>
              </a:rPr>
              <a:t>Clean water</a:t>
            </a:r>
          </a:p>
          <a:p>
            <a:pPr marL="0" indent="0">
              <a:buNone/>
            </a:pPr>
            <a:endParaRPr lang="en-US" dirty="0"/>
          </a:p>
          <a:p>
            <a:pPr lvl="1"/>
            <a:endParaRPr lang="en-US" dirty="0"/>
          </a:p>
        </p:txBody>
      </p:sp>
      <p:sp>
        <p:nvSpPr>
          <p:cNvPr id="6" name="TextBox 5">
            <a:extLst>
              <a:ext uri="{FF2B5EF4-FFF2-40B4-BE49-F238E27FC236}">
                <a16:creationId xmlns:a16="http://schemas.microsoft.com/office/drawing/2014/main" id="{1BCBF987-5E5C-0142-9E49-3C351820C11C}"/>
              </a:ext>
            </a:extLst>
          </p:cNvPr>
          <p:cNvSpPr txBox="1"/>
          <p:nvPr/>
        </p:nvSpPr>
        <p:spPr>
          <a:xfrm>
            <a:off x="296778" y="5961598"/>
            <a:ext cx="5347063" cy="738664"/>
          </a:xfrm>
          <a:prstGeom prst="rect">
            <a:avLst/>
          </a:prstGeom>
          <a:noFill/>
        </p:spPr>
        <p:txBody>
          <a:bodyPr wrap="square" rtlCol="0">
            <a:spAutoFit/>
          </a:bodyPr>
          <a:lstStyle/>
          <a:p>
            <a:r>
              <a:rPr lang="en-US" sz="1200" dirty="0"/>
              <a:t>Collins S et al. Intl </a:t>
            </a:r>
            <a:r>
              <a:rPr lang="en-US" sz="1200" dirty="0" err="1"/>
              <a:t>Jnl</a:t>
            </a:r>
            <a:r>
              <a:rPr lang="en-US" sz="1200" dirty="0"/>
              <a:t> of Drug Policy 2019</a:t>
            </a:r>
          </a:p>
          <a:p>
            <a:r>
              <a:rPr lang="en-US" sz="1200" dirty="0" err="1"/>
              <a:t>Thakarar</a:t>
            </a:r>
            <a:r>
              <a:rPr lang="en-US" sz="1200" dirty="0"/>
              <a:t> K, Weinstein ZM, Walley AY.  </a:t>
            </a:r>
            <a:r>
              <a:rPr lang="en-US" sz="1200" i="1" dirty="0"/>
              <a:t>Postgrad Med J</a:t>
            </a:r>
            <a:r>
              <a:rPr lang="en-US" sz="1200" dirty="0"/>
              <a:t>. 2016;92(1088):356–363. </a:t>
            </a:r>
          </a:p>
          <a:p>
            <a:endParaRPr lang="en-US" dirty="0"/>
          </a:p>
        </p:txBody>
      </p:sp>
    </p:spTree>
    <p:extLst>
      <p:ext uri="{BB962C8B-B14F-4D97-AF65-F5344CB8AC3E}">
        <p14:creationId xmlns:p14="http://schemas.microsoft.com/office/powerpoint/2010/main" val="268623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7D8B55-2866-2E45-B88D-6F1E6C0F9079}"/>
              </a:ext>
            </a:extLst>
          </p:cNvPr>
          <p:cNvSpPr txBox="1"/>
          <p:nvPr/>
        </p:nvSpPr>
        <p:spPr>
          <a:xfrm>
            <a:off x="3626603" y="3239146"/>
            <a:ext cx="184731" cy="461665"/>
          </a:xfrm>
          <a:prstGeom prst="rect">
            <a:avLst/>
          </a:prstGeom>
          <a:noFill/>
        </p:spPr>
        <p:txBody>
          <a:bodyPr wrap="none" rtlCol="0">
            <a:spAutoFit/>
          </a:bodyPr>
          <a:lstStyle/>
          <a:p>
            <a:endParaRPr lang="en-US"/>
          </a:p>
        </p:txBody>
      </p:sp>
      <p:sp>
        <p:nvSpPr>
          <p:cNvPr id="2" name="Title 1">
            <a:extLst>
              <a:ext uri="{FF2B5EF4-FFF2-40B4-BE49-F238E27FC236}">
                <a16:creationId xmlns:a16="http://schemas.microsoft.com/office/drawing/2014/main" id="{DB8E0681-00D7-774B-BC65-E65B1CDECC6F}"/>
              </a:ext>
            </a:extLst>
          </p:cNvPr>
          <p:cNvSpPr>
            <a:spLocks noGrp="1"/>
          </p:cNvSpPr>
          <p:nvPr>
            <p:ph type="title"/>
          </p:nvPr>
        </p:nvSpPr>
        <p:spPr>
          <a:xfrm>
            <a:off x="152400" y="122237"/>
            <a:ext cx="8839200" cy="1020763"/>
          </a:xfrm>
        </p:spPr>
        <p:txBody>
          <a:bodyPr>
            <a:noAutofit/>
          </a:bodyPr>
          <a:lstStyle/>
          <a:p>
            <a:r>
              <a:rPr lang="en-US" dirty="0"/>
              <a:t>Harm reduction practices: methamphetamines</a:t>
            </a:r>
          </a:p>
        </p:txBody>
      </p:sp>
      <p:sp>
        <p:nvSpPr>
          <p:cNvPr id="5" name="Content Placeholder 4">
            <a:extLst>
              <a:ext uri="{FF2B5EF4-FFF2-40B4-BE49-F238E27FC236}">
                <a16:creationId xmlns:a16="http://schemas.microsoft.com/office/drawing/2014/main" id="{66DAFFC5-9FE8-F54D-823D-2E05602AB267}"/>
              </a:ext>
            </a:extLst>
          </p:cNvPr>
          <p:cNvSpPr>
            <a:spLocks noGrp="1"/>
          </p:cNvSpPr>
          <p:nvPr>
            <p:ph idx="1"/>
          </p:nvPr>
        </p:nvSpPr>
        <p:spPr>
          <a:xfrm>
            <a:off x="381000" y="1325563"/>
            <a:ext cx="8382000" cy="5410200"/>
          </a:xfrm>
        </p:spPr>
        <p:txBody>
          <a:bodyPr>
            <a:normAutofit/>
          </a:bodyPr>
          <a:lstStyle/>
          <a:p>
            <a:pPr marL="0" indent="0">
              <a:buNone/>
            </a:pPr>
            <a:r>
              <a:rPr lang="en-US" sz="2400" dirty="0">
                <a:solidFill>
                  <a:schemeClr val="tx1">
                    <a:lumMod val="50000"/>
                  </a:schemeClr>
                </a:solidFill>
              </a:rPr>
              <a:t>2. Hydration</a:t>
            </a:r>
          </a:p>
          <a:p>
            <a:pPr marL="0" indent="0">
              <a:buNone/>
            </a:pPr>
            <a:endParaRPr lang="en-US" dirty="0">
              <a:solidFill>
                <a:schemeClr val="tx1">
                  <a:lumMod val="50000"/>
                </a:schemeClr>
              </a:solidFill>
            </a:endParaRPr>
          </a:p>
          <a:p>
            <a:pPr marL="0" indent="0">
              <a:buNone/>
            </a:pPr>
            <a:r>
              <a:rPr lang="en-US" sz="2400" dirty="0">
                <a:solidFill>
                  <a:schemeClr val="tx1">
                    <a:lumMod val="50000"/>
                  </a:schemeClr>
                </a:solidFill>
              </a:rPr>
              <a:t>3. Too</a:t>
            </a:r>
            <a:r>
              <a:rPr lang="en-US" dirty="0">
                <a:solidFill>
                  <a:schemeClr val="tx1">
                    <a:lumMod val="50000"/>
                  </a:schemeClr>
                </a:solidFill>
              </a:rPr>
              <a:t>thbrushes</a:t>
            </a:r>
            <a:endParaRPr lang="en-US" sz="2400" dirty="0">
              <a:solidFill>
                <a:schemeClr val="tx1">
                  <a:lumMod val="50000"/>
                </a:schemeClr>
              </a:solidFill>
            </a:endParaRPr>
          </a:p>
          <a:p>
            <a:pPr marL="0" indent="0">
              <a:buNone/>
            </a:pPr>
            <a:endParaRPr lang="en-US" sz="2400" dirty="0">
              <a:solidFill>
                <a:schemeClr val="tx1">
                  <a:lumMod val="50000"/>
                </a:schemeClr>
              </a:solidFill>
            </a:endParaRPr>
          </a:p>
          <a:p>
            <a:pPr marL="0" indent="0">
              <a:buNone/>
            </a:pPr>
            <a:r>
              <a:rPr lang="en-US" dirty="0">
                <a:solidFill>
                  <a:schemeClr val="tx1">
                    <a:lumMod val="50000"/>
                  </a:schemeClr>
                </a:solidFill>
              </a:rPr>
              <a:t>4</a:t>
            </a:r>
            <a:r>
              <a:rPr lang="en-US" sz="2400" dirty="0">
                <a:solidFill>
                  <a:schemeClr val="tx1">
                    <a:lumMod val="50000"/>
                  </a:schemeClr>
                </a:solidFill>
              </a:rPr>
              <a:t>. Condoms</a:t>
            </a:r>
          </a:p>
          <a:p>
            <a:pPr marL="0" indent="0">
              <a:buNone/>
            </a:pPr>
            <a:endParaRPr lang="en-US" sz="2400" dirty="0">
              <a:solidFill>
                <a:schemeClr val="tx1">
                  <a:lumMod val="50000"/>
                </a:schemeClr>
              </a:solidFill>
            </a:endParaRPr>
          </a:p>
          <a:p>
            <a:pPr marL="0" indent="0">
              <a:buNone/>
            </a:pPr>
            <a:r>
              <a:rPr lang="en-US" dirty="0">
                <a:solidFill>
                  <a:schemeClr val="tx1">
                    <a:lumMod val="50000"/>
                  </a:schemeClr>
                </a:solidFill>
              </a:rPr>
              <a:t>5</a:t>
            </a:r>
            <a:r>
              <a:rPr lang="en-US" sz="2400" dirty="0">
                <a:solidFill>
                  <a:schemeClr val="tx1">
                    <a:lumMod val="50000"/>
                  </a:schemeClr>
                </a:solidFill>
              </a:rPr>
              <a:t>. Naloxone</a:t>
            </a:r>
          </a:p>
          <a:p>
            <a:pPr marL="0" indent="0">
              <a:buNone/>
            </a:pPr>
            <a:endParaRPr lang="en-US" sz="2400" dirty="0">
              <a:solidFill>
                <a:schemeClr val="tx1">
                  <a:lumMod val="50000"/>
                </a:schemeClr>
              </a:solidFill>
            </a:endParaRPr>
          </a:p>
          <a:p>
            <a:pPr marL="0" indent="0">
              <a:buNone/>
            </a:pPr>
            <a:r>
              <a:rPr lang="en-US" sz="2400" dirty="0">
                <a:solidFill>
                  <a:schemeClr val="tx1">
                    <a:lumMod val="50000"/>
                  </a:schemeClr>
                </a:solidFill>
              </a:rPr>
              <a:t>6. </a:t>
            </a:r>
            <a:r>
              <a:rPr lang="en-US" sz="2400" b="1" dirty="0">
                <a:solidFill>
                  <a:schemeClr val="tx1">
                    <a:lumMod val="50000"/>
                  </a:schemeClr>
                </a:solidFill>
              </a:rPr>
              <a:t>Patient Centered</a:t>
            </a:r>
            <a:r>
              <a:rPr lang="en-US" sz="2400" dirty="0">
                <a:solidFill>
                  <a:schemeClr val="tx1">
                    <a:lumMod val="50000"/>
                  </a:schemeClr>
                </a:solidFill>
              </a:rPr>
              <a:t>: Ask the patient/client: what harms most concern you?</a:t>
            </a:r>
          </a:p>
          <a:p>
            <a:pPr lvl="1"/>
            <a:endParaRPr lang="en-US" sz="2400" dirty="0"/>
          </a:p>
          <a:p>
            <a:pPr lvl="1"/>
            <a:endParaRPr lang="en-US" dirty="0"/>
          </a:p>
          <a:p>
            <a:pPr lvl="1"/>
            <a:endParaRPr lang="en-US" dirty="0"/>
          </a:p>
        </p:txBody>
      </p:sp>
      <p:sp>
        <p:nvSpPr>
          <p:cNvPr id="6" name="TextBox 5">
            <a:extLst>
              <a:ext uri="{FF2B5EF4-FFF2-40B4-BE49-F238E27FC236}">
                <a16:creationId xmlns:a16="http://schemas.microsoft.com/office/drawing/2014/main" id="{1BCBF987-5E5C-0142-9E49-3C351820C11C}"/>
              </a:ext>
            </a:extLst>
          </p:cNvPr>
          <p:cNvSpPr txBox="1"/>
          <p:nvPr/>
        </p:nvSpPr>
        <p:spPr>
          <a:xfrm>
            <a:off x="381000" y="5981980"/>
            <a:ext cx="5138057" cy="461665"/>
          </a:xfrm>
          <a:prstGeom prst="rect">
            <a:avLst/>
          </a:prstGeom>
          <a:noFill/>
        </p:spPr>
        <p:txBody>
          <a:bodyPr wrap="square" rtlCol="0">
            <a:spAutoFit/>
          </a:bodyPr>
          <a:lstStyle/>
          <a:p>
            <a:r>
              <a:rPr lang="en-US" sz="1200" dirty="0"/>
              <a:t>Collins S et al. Intl </a:t>
            </a:r>
            <a:r>
              <a:rPr lang="en-US" sz="1200" dirty="0" err="1"/>
              <a:t>Jnl</a:t>
            </a:r>
            <a:r>
              <a:rPr lang="en-US" sz="1200" dirty="0"/>
              <a:t> of Drug Policy 2019</a:t>
            </a:r>
          </a:p>
          <a:p>
            <a:r>
              <a:rPr lang="en-US" sz="1200" dirty="0" err="1"/>
              <a:t>Thakarar</a:t>
            </a:r>
            <a:r>
              <a:rPr lang="en-US" sz="1200" dirty="0"/>
              <a:t> K, Weinstein ZM, Walley AY.  </a:t>
            </a:r>
            <a:r>
              <a:rPr lang="en-US" sz="1200" i="1" dirty="0"/>
              <a:t>Postgrad Med J</a:t>
            </a:r>
            <a:r>
              <a:rPr lang="en-US" sz="1200" dirty="0"/>
              <a:t>. 2016;92(1088):356–363. </a:t>
            </a:r>
          </a:p>
        </p:txBody>
      </p:sp>
    </p:spTree>
    <p:extLst>
      <p:ext uri="{BB962C8B-B14F-4D97-AF65-F5344CB8AC3E}">
        <p14:creationId xmlns:p14="http://schemas.microsoft.com/office/powerpoint/2010/main" val="3976343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4" y="370179"/>
            <a:ext cx="7534430" cy="1143000"/>
          </a:xfrm>
        </p:spPr>
        <p:txBody>
          <a:bodyPr/>
          <a:lstStyle/>
          <a:p>
            <a:r>
              <a:rPr lang="en-US" dirty="0"/>
              <a:t>Objectives:</a:t>
            </a:r>
          </a:p>
        </p:txBody>
      </p:sp>
      <p:sp>
        <p:nvSpPr>
          <p:cNvPr id="3" name="Text Placeholder 2"/>
          <p:cNvSpPr>
            <a:spLocks noGrp="1"/>
          </p:cNvSpPr>
          <p:nvPr>
            <p:ph type="body" sz="quarter" idx="10"/>
          </p:nvPr>
        </p:nvSpPr>
        <p:spPr>
          <a:xfrm>
            <a:off x="829497" y="1836735"/>
            <a:ext cx="7534275" cy="4327529"/>
          </a:xfrm>
        </p:spPr>
        <p:txBody>
          <a:bodyPr>
            <a:normAutofit/>
          </a:bodyPr>
          <a:lstStyle/>
          <a:p>
            <a:pPr lvl="0"/>
            <a:r>
              <a:rPr lang="en-US" dirty="0">
                <a:solidFill>
                  <a:schemeClr val="tx1">
                    <a:lumMod val="50000"/>
                  </a:schemeClr>
                </a:solidFill>
              </a:rPr>
              <a:t>Review the scope of the problem</a:t>
            </a:r>
          </a:p>
          <a:p>
            <a:pPr lvl="0"/>
            <a:r>
              <a:rPr lang="en-US" dirty="0">
                <a:solidFill>
                  <a:schemeClr val="tx1">
                    <a:lumMod val="50000"/>
                  </a:schemeClr>
                </a:solidFill>
              </a:rPr>
              <a:t>Describe two evidence-based behavioral interventions that can be implemented in the hospital: contingency management and harm reduction</a:t>
            </a:r>
          </a:p>
          <a:p>
            <a:r>
              <a:rPr lang="en-US" dirty="0">
                <a:solidFill>
                  <a:schemeClr val="tx1">
                    <a:lumMod val="50000"/>
                  </a:schemeClr>
                </a:solidFill>
              </a:rPr>
              <a:t>Discuss clinical considerations for MUD in the hospital and research (past and present) on medications to treat MUD</a:t>
            </a:r>
          </a:p>
          <a:p>
            <a:pPr marL="0" indent="0">
              <a:buNone/>
            </a:pPr>
            <a:endParaRPr lang="en-US" dirty="0"/>
          </a:p>
        </p:txBody>
      </p:sp>
    </p:spTree>
    <p:extLst>
      <p:ext uri="{BB962C8B-B14F-4D97-AF65-F5344CB8AC3E}">
        <p14:creationId xmlns:p14="http://schemas.microsoft.com/office/powerpoint/2010/main" val="3620909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980D-7CFF-4451-BE0A-897CD1FF8E2C}"/>
              </a:ext>
            </a:extLst>
          </p:cNvPr>
          <p:cNvSpPr>
            <a:spLocks noGrp="1"/>
          </p:cNvSpPr>
          <p:nvPr>
            <p:ph type="title"/>
          </p:nvPr>
        </p:nvSpPr>
        <p:spPr/>
        <p:txBody>
          <a:bodyPr>
            <a:normAutofit/>
          </a:bodyPr>
          <a:lstStyle/>
          <a:p>
            <a:r>
              <a:rPr lang="en-US" dirty="0">
                <a:cs typeface="Calibri Light"/>
              </a:rPr>
              <a:t>Meds for MA/A Use Disorder</a:t>
            </a:r>
            <a:endParaRPr lang="en-US" dirty="0"/>
          </a:p>
        </p:txBody>
      </p:sp>
      <p:sp>
        <p:nvSpPr>
          <p:cNvPr id="3" name="Text Placeholder 2">
            <a:extLst>
              <a:ext uri="{FF2B5EF4-FFF2-40B4-BE49-F238E27FC236}">
                <a16:creationId xmlns:a16="http://schemas.microsoft.com/office/drawing/2014/main" id="{374FF37E-9ABC-492B-99CE-B264ABE439EE}"/>
              </a:ext>
            </a:extLst>
          </p:cNvPr>
          <p:cNvSpPr>
            <a:spLocks noGrp="1"/>
          </p:cNvSpPr>
          <p:nvPr>
            <p:ph type="body" sz="quarter" idx="10"/>
          </p:nvPr>
        </p:nvSpPr>
        <p:spPr>
          <a:xfrm>
            <a:off x="811213" y="1917626"/>
            <a:ext cx="7534275" cy="4198348"/>
          </a:xfrm>
        </p:spPr>
        <p:txBody>
          <a:bodyPr vert="horz" lIns="91440" tIns="45720" rIns="91440" bIns="45720" rtlCol="0" anchor="t">
            <a:normAutofit/>
          </a:bodyPr>
          <a:lstStyle/>
          <a:p>
            <a:r>
              <a:rPr lang="en-US" sz="2400" dirty="0">
                <a:solidFill>
                  <a:schemeClr val="tx1">
                    <a:lumMod val="50000"/>
                  </a:schemeClr>
                </a:solidFill>
                <a:latin typeface="Calibri"/>
              </a:rPr>
              <a:t>No FDA-approved meds for MA</a:t>
            </a:r>
            <a:r>
              <a:rPr lang="en-US" dirty="0">
                <a:solidFill>
                  <a:schemeClr val="tx1">
                    <a:lumMod val="50000"/>
                  </a:schemeClr>
                </a:solidFill>
                <a:latin typeface="Calibri"/>
              </a:rPr>
              <a:t>/A</a:t>
            </a:r>
            <a:r>
              <a:rPr lang="en-US" sz="2400" dirty="0">
                <a:solidFill>
                  <a:schemeClr val="tx1">
                    <a:lumMod val="50000"/>
                  </a:schemeClr>
                </a:solidFill>
                <a:latin typeface="Calibri"/>
              </a:rPr>
              <a:t> use disorder (MUD)</a:t>
            </a:r>
          </a:p>
          <a:p>
            <a:r>
              <a:rPr lang="en-US" sz="2400" dirty="0">
                <a:solidFill>
                  <a:schemeClr val="tx1">
                    <a:lumMod val="50000"/>
                  </a:schemeClr>
                </a:solidFill>
                <a:latin typeface="Calibri"/>
              </a:rPr>
              <a:t>Lots of research looking into possible treatments</a:t>
            </a:r>
          </a:p>
          <a:p>
            <a:r>
              <a:rPr lang="en-US" dirty="0">
                <a:solidFill>
                  <a:schemeClr val="tx1">
                    <a:lumMod val="50000"/>
                  </a:schemeClr>
                </a:solidFill>
                <a:latin typeface="Calibri"/>
              </a:rPr>
              <a:t>Will review published findings from 2 recent trials</a:t>
            </a:r>
          </a:p>
          <a:p>
            <a:r>
              <a:rPr lang="en-US" sz="2400" dirty="0">
                <a:solidFill>
                  <a:schemeClr val="tx1">
                    <a:lumMod val="50000"/>
                  </a:schemeClr>
                </a:solidFill>
                <a:latin typeface="Calibri"/>
              </a:rPr>
              <a:t>Systematic reviews of medications for </a:t>
            </a:r>
            <a:r>
              <a:rPr lang="en-US" dirty="0">
                <a:solidFill>
                  <a:schemeClr val="tx1">
                    <a:lumMod val="50000"/>
                  </a:schemeClr>
                </a:solidFill>
                <a:latin typeface="Calibri"/>
              </a:rPr>
              <a:t>MUD</a:t>
            </a:r>
          </a:p>
        </p:txBody>
      </p:sp>
    </p:spTree>
    <p:extLst>
      <p:ext uri="{BB962C8B-B14F-4D97-AF65-F5344CB8AC3E}">
        <p14:creationId xmlns:p14="http://schemas.microsoft.com/office/powerpoint/2010/main" val="76398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980D-7CFF-4451-BE0A-897CD1FF8E2C}"/>
              </a:ext>
            </a:extLst>
          </p:cNvPr>
          <p:cNvSpPr>
            <a:spLocks noGrp="1"/>
          </p:cNvSpPr>
          <p:nvPr>
            <p:ph type="title"/>
          </p:nvPr>
        </p:nvSpPr>
        <p:spPr/>
        <p:txBody>
          <a:bodyPr>
            <a:normAutofit/>
          </a:bodyPr>
          <a:lstStyle/>
          <a:p>
            <a:r>
              <a:rPr lang="en-US" dirty="0">
                <a:cs typeface="Calibri Light"/>
              </a:rPr>
              <a:t>Mirtazapine</a:t>
            </a:r>
            <a:endParaRPr lang="en-US" dirty="0"/>
          </a:p>
        </p:txBody>
      </p:sp>
      <p:sp>
        <p:nvSpPr>
          <p:cNvPr id="3" name="Text Placeholder 2">
            <a:extLst>
              <a:ext uri="{FF2B5EF4-FFF2-40B4-BE49-F238E27FC236}">
                <a16:creationId xmlns:a16="http://schemas.microsoft.com/office/drawing/2014/main" id="{374FF37E-9ABC-492B-99CE-B264ABE439EE}"/>
              </a:ext>
            </a:extLst>
          </p:cNvPr>
          <p:cNvSpPr>
            <a:spLocks noGrp="1"/>
          </p:cNvSpPr>
          <p:nvPr>
            <p:ph type="body" sz="quarter" idx="10"/>
          </p:nvPr>
        </p:nvSpPr>
        <p:spPr>
          <a:xfrm>
            <a:off x="811213" y="1917626"/>
            <a:ext cx="7534275" cy="4198348"/>
          </a:xfrm>
        </p:spPr>
        <p:txBody>
          <a:bodyPr vert="horz" lIns="91440" tIns="45720" rIns="91440" bIns="45720" rtlCol="0" anchor="t">
            <a:normAutofit/>
          </a:bodyPr>
          <a:lstStyle/>
          <a:p>
            <a:r>
              <a:rPr lang="en-US" dirty="0">
                <a:solidFill>
                  <a:srgbClr val="000000"/>
                </a:solidFill>
                <a:latin typeface="Noto Serif Ahom" panose="02020502060505020204" pitchFamily="18" charset="0"/>
                <a:ea typeface="Noto Serif Ahom" panose="02020502060505020204" pitchFamily="18" charset="0"/>
                <a:cs typeface="Noto Sans Adlam" panose="020B0502040504020204" pitchFamily="34" charset="0"/>
              </a:rPr>
              <a:t>FDA-approved antidepressant</a:t>
            </a:r>
          </a:p>
          <a:p>
            <a:r>
              <a:rPr lang="en-US" dirty="0">
                <a:solidFill>
                  <a:srgbClr val="000000"/>
                </a:solidFill>
                <a:latin typeface="Noto Serif Ahom" panose="02020502060505020204" pitchFamily="18" charset="0"/>
                <a:ea typeface="Noto Serif Ahom" panose="02020502060505020204" pitchFamily="18" charset="0"/>
                <a:cs typeface="Noto Sans Adlam" panose="020B0502040504020204" pitchFamily="34" charset="0"/>
              </a:rPr>
              <a:t>Main side effects weight gain and somnolence</a:t>
            </a:r>
          </a:p>
          <a:p>
            <a:r>
              <a:rPr lang="en-US" dirty="0">
                <a:solidFill>
                  <a:srgbClr val="000000"/>
                </a:solidFill>
                <a:latin typeface="Noto Serif Ahom" panose="02020502060505020204" pitchFamily="18" charset="0"/>
                <a:ea typeface="Noto Serif Ahom" panose="02020502060505020204" pitchFamily="18" charset="0"/>
                <a:cs typeface="Noto Sans Adlam" panose="020B0502040504020204" pitchFamily="34" charset="0"/>
              </a:rPr>
              <a:t>Mixed monoamine agonist-antagonist</a:t>
            </a:r>
          </a:p>
          <a:p>
            <a:r>
              <a:rPr lang="en-US" dirty="0">
                <a:solidFill>
                  <a:srgbClr val="000000"/>
                </a:solidFill>
                <a:latin typeface="Noto Serif Ahom" panose="02020502060505020204" pitchFamily="18" charset="0"/>
                <a:ea typeface="Noto Serif Ahom" panose="02020502060505020204" pitchFamily="18" charset="0"/>
                <a:cs typeface="Noto Sans Adlam" panose="020B0502040504020204" pitchFamily="34" charset="0"/>
              </a:rPr>
              <a:t>Cisgender men &amp; transgender women sex w/ men</a:t>
            </a:r>
          </a:p>
          <a:p>
            <a:r>
              <a:rPr lang="en-US" dirty="0">
                <a:solidFill>
                  <a:srgbClr val="000000"/>
                </a:solidFill>
                <a:latin typeface="Noto Serif Ahom" panose="02020502060505020204" pitchFamily="18" charset="0"/>
                <a:ea typeface="Noto Serif Ahom" panose="02020502060505020204" pitchFamily="18" charset="0"/>
                <a:cs typeface="Noto Sans Adlam" panose="020B0502040504020204" pitchFamily="34" charset="0"/>
              </a:rPr>
              <a:t>Double blind RCT of 120 participants</a:t>
            </a:r>
          </a:p>
          <a:p>
            <a:r>
              <a:rPr lang="en-US" dirty="0">
                <a:solidFill>
                  <a:srgbClr val="000000"/>
                </a:solidFill>
                <a:latin typeface="Noto Serif Ahom" panose="02020502060505020204" pitchFamily="18" charset="0"/>
                <a:ea typeface="Noto Serif Ahom" panose="02020502060505020204" pitchFamily="18" charset="0"/>
                <a:cs typeface="Noto Sans Adlam" panose="020B0502040504020204" pitchFamily="34" charset="0"/>
              </a:rPr>
              <a:t>↓ in methamphetamine + UDT despite low adherence</a:t>
            </a:r>
          </a:p>
        </p:txBody>
      </p:sp>
      <p:sp>
        <p:nvSpPr>
          <p:cNvPr id="4" name="TextBox 3">
            <a:extLst>
              <a:ext uri="{FF2B5EF4-FFF2-40B4-BE49-F238E27FC236}">
                <a16:creationId xmlns:a16="http://schemas.microsoft.com/office/drawing/2014/main" id="{6C6267B0-400A-4B41-AA2D-30A1258F266E}"/>
              </a:ext>
            </a:extLst>
          </p:cNvPr>
          <p:cNvSpPr txBox="1"/>
          <p:nvPr/>
        </p:nvSpPr>
        <p:spPr>
          <a:xfrm>
            <a:off x="273766" y="6115974"/>
            <a:ext cx="2513679" cy="553998"/>
          </a:xfrm>
          <a:prstGeom prst="rect">
            <a:avLst/>
          </a:prstGeom>
          <a:noFill/>
        </p:spPr>
        <p:txBody>
          <a:bodyPr wrap="square" lIns="91440" tIns="45720" rIns="91440" bIns="45720" rtlCol="0" anchor="t">
            <a:spAutoFit/>
          </a:bodyPr>
          <a:lstStyle/>
          <a:p>
            <a:r>
              <a:rPr lang="en-US" sz="1200" dirty="0">
                <a:latin typeface="Times New Roman"/>
                <a:cs typeface="Times New Roman"/>
              </a:rPr>
              <a:t>Coffin P et al, JAMA Psychiatry 2019 </a:t>
            </a:r>
          </a:p>
          <a:p>
            <a:endParaRPr lang="en-US" dirty="0"/>
          </a:p>
        </p:txBody>
      </p:sp>
    </p:spTree>
    <p:extLst>
      <p:ext uri="{BB962C8B-B14F-4D97-AF65-F5344CB8AC3E}">
        <p14:creationId xmlns:p14="http://schemas.microsoft.com/office/powerpoint/2010/main" val="2280745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980D-7CFF-4451-BE0A-897CD1FF8E2C}"/>
              </a:ext>
            </a:extLst>
          </p:cNvPr>
          <p:cNvSpPr>
            <a:spLocks noGrp="1"/>
          </p:cNvSpPr>
          <p:nvPr>
            <p:ph type="title"/>
          </p:nvPr>
        </p:nvSpPr>
        <p:spPr/>
        <p:txBody>
          <a:bodyPr>
            <a:normAutofit/>
          </a:bodyPr>
          <a:lstStyle/>
          <a:p>
            <a:r>
              <a:rPr lang="en-US" dirty="0">
                <a:cs typeface="Calibri Light"/>
              </a:rPr>
              <a:t>Naltrexone IM + Bupropion</a:t>
            </a:r>
            <a:endParaRPr lang="en-US" dirty="0"/>
          </a:p>
        </p:txBody>
      </p:sp>
      <p:sp>
        <p:nvSpPr>
          <p:cNvPr id="3" name="Text Placeholder 2">
            <a:extLst>
              <a:ext uri="{FF2B5EF4-FFF2-40B4-BE49-F238E27FC236}">
                <a16:creationId xmlns:a16="http://schemas.microsoft.com/office/drawing/2014/main" id="{374FF37E-9ABC-492B-99CE-B264ABE439EE}"/>
              </a:ext>
            </a:extLst>
          </p:cNvPr>
          <p:cNvSpPr>
            <a:spLocks noGrp="1"/>
          </p:cNvSpPr>
          <p:nvPr>
            <p:ph type="body" sz="quarter" idx="10"/>
          </p:nvPr>
        </p:nvSpPr>
        <p:spPr>
          <a:xfrm>
            <a:off x="811213" y="1696402"/>
            <a:ext cx="7534275" cy="4198348"/>
          </a:xfrm>
        </p:spPr>
        <p:txBody>
          <a:bodyPr vert="horz" lIns="91440" tIns="45720" rIns="91440" bIns="45720" rtlCol="0" anchor="t">
            <a:normAutofit/>
          </a:bodyPr>
          <a:lstStyle/>
          <a:p>
            <a:r>
              <a:rPr lang="en-US" dirty="0">
                <a:solidFill>
                  <a:schemeClr val="tx1">
                    <a:lumMod val="50000"/>
                  </a:schemeClr>
                </a:solidFill>
                <a:latin typeface="Calibri"/>
              </a:rPr>
              <a:t>Large multi-center RCT, ﻿two-stage, sequential parallel comparison design.</a:t>
            </a:r>
          </a:p>
          <a:p>
            <a:r>
              <a:rPr lang="en-US" dirty="0">
                <a:solidFill>
                  <a:schemeClr val="tx1">
                    <a:lumMod val="50000"/>
                  </a:schemeClr>
                </a:solidFill>
                <a:latin typeface="Calibri"/>
              </a:rPr>
              <a:t>Number needed to treat – 9, low treatment improvement </a:t>
            </a:r>
          </a:p>
        </p:txBody>
      </p:sp>
      <p:pic>
        <p:nvPicPr>
          <p:cNvPr id="4" name="Content Placeholder 6">
            <a:extLst>
              <a:ext uri="{FF2B5EF4-FFF2-40B4-BE49-F238E27FC236}">
                <a16:creationId xmlns:a16="http://schemas.microsoft.com/office/drawing/2014/main" id="{01939E33-3F75-AE41-A140-69113B9475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7913" y="3728265"/>
            <a:ext cx="7123411" cy="3153876"/>
          </a:xfrm>
          <a:prstGeom prst="rect">
            <a:avLst/>
          </a:prstGeom>
        </p:spPr>
      </p:pic>
      <p:sp>
        <p:nvSpPr>
          <p:cNvPr id="5" name="TextBox 4">
            <a:extLst>
              <a:ext uri="{FF2B5EF4-FFF2-40B4-BE49-F238E27FC236}">
                <a16:creationId xmlns:a16="http://schemas.microsoft.com/office/drawing/2014/main" id="{0812B3B1-28DD-0C45-AA40-E4545C605D09}"/>
              </a:ext>
            </a:extLst>
          </p:cNvPr>
          <p:cNvSpPr txBox="1"/>
          <p:nvPr/>
        </p:nvSpPr>
        <p:spPr>
          <a:xfrm>
            <a:off x="254922" y="6199937"/>
            <a:ext cx="1972084" cy="553998"/>
          </a:xfrm>
          <a:prstGeom prst="rect">
            <a:avLst/>
          </a:prstGeom>
          <a:noFill/>
        </p:spPr>
        <p:txBody>
          <a:bodyPr wrap="square" lIns="91440" tIns="45720" rIns="91440" bIns="45720" rtlCol="0" anchor="t">
            <a:spAutoFit/>
          </a:bodyPr>
          <a:lstStyle/>
          <a:p>
            <a:r>
              <a:rPr lang="en-US" sz="1200" dirty="0">
                <a:latin typeface="Times New Roman"/>
                <a:cs typeface="Times New Roman"/>
              </a:rPr>
              <a:t>Trivedi M, et al NEJM 2021</a:t>
            </a:r>
          </a:p>
          <a:p>
            <a:endParaRPr lang="en-US" dirty="0"/>
          </a:p>
        </p:txBody>
      </p:sp>
    </p:spTree>
    <p:extLst>
      <p:ext uri="{BB962C8B-B14F-4D97-AF65-F5344CB8AC3E}">
        <p14:creationId xmlns:p14="http://schemas.microsoft.com/office/powerpoint/2010/main" val="1224412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2DA9-98B6-492D-B00E-54C32F313C94}"/>
              </a:ext>
            </a:extLst>
          </p:cNvPr>
          <p:cNvSpPr>
            <a:spLocks noGrp="1"/>
          </p:cNvSpPr>
          <p:nvPr>
            <p:ph type="title"/>
          </p:nvPr>
        </p:nvSpPr>
        <p:spPr>
          <a:xfrm>
            <a:off x="811362" y="693735"/>
            <a:ext cx="7979070" cy="1143000"/>
          </a:xfrm>
        </p:spPr>
        <p:txBody>
          <a:bodyPr>
            <a:normAutofit fontScale="90000"/>
          </a:bodyPr>
          <a:lstStyle/>
          <a:p>
            <a:r>
              <a:rPr lang="en-US" dirty="0">
                <a:cs typeface="Calibri Light"/>
              </a:rPr>
              <a:t>Sufficient Evidence of No Benefit</a:t>
            </a:r>
            <a:endParaRPr lang="en-US" dirty="0"/>
          </a:p>
        </p:txBody>
      </p:sp>
      <p:sp>
        <p:nvSpPr>
          <p:cNvPr id="3" name="Text Placeholder 2">
            <a:extLst>
              <a:ext uri="{FF2B5EF4-FFF2-40B4-BE49-F238E27FC236}">
                <a16:creationId xmlns:a16="http://schemas.microsoft.com/office/drawing/2014/main" id="{5F0CEB90-EDE4-4149-B0B1-14A3D7A50876}"/>
              </a:ext>
            </a:extLst>
          </p:cNvPr>
          <p:cNvSpPr>
            <a:spLocks noGrp="1"/>
          </p:cNvSpPr>
          <p:nvPr>
            <p:ph type="body" sz="quarter" idx="10"/>
          </p:nvPr>
        </p:nvSpPr>
        <p:spPr>
          <a:xfrm>
            <a:off x="811517" y="1996594"/>
            <a:ext cx="8332483" cy="3313280"/>
          </a:xfrm>
        </p:spPr>
        <p:txBody>
          <a:bodyPr vert="horz" lIns="91440" tIns="45720" rIns="91440" bIns="45720" rtlCol="0" anchor="t">
            <a:normAutofit/>
          </a:bodyPr>
          <a:lstStyle/>
          <a:p>
            <a:r>
              <a:rPr lang="en-US" dirty="0">
                <a:solidFill>
                  <a:schemeClr val="tx1">
                    <a:lumMod val="50000"/>
                  </a:schemeClr>
                </a:solidFill>
              </a:rPr>
              <a:t>Dopamine agonists (levodopa, cabergoline, </a:t>
            </a:r>
            <a:r>
              <a:rPr lang="en-US" dirty="0" err="1">
                <a:solidFill>
                  <a:schemeClr val="tx1">
                    <a:lumMod val="50000"/>
                  </a:schemeClr>
                </a:solidFill>
              </a:rPr>
              <a:t>pramixpexole</a:t>
            </a:r>
            <a:r>
              <a:rPr lang="en-US" dirty="0">
                <a:solidFill>
                  <a:schemeClr val="tx1">
                    <a:lumMod val="50000"/>
                  </a:schemeClr>
                </a:solidFill>
              </a:rPr>
              <a:t>)</a:t>
            </a:r>
          </a:p>
          <a:p>
            <a:r>
              <a:rPr lang="en-US" dirty="0">
                <a:solidFill>
                  <a:schemeClr val="tx1">
                    <a:lumMod val="50000"/>
                  </a:schemeClr>
                </a:solidFill>
              </a:rPr>
              <a:t>Antipsychotics – aripiprazole</a:t>
            </a:r>
          </a:p>
          <a:p>
            <a:r>
              <a:rPr lang="en-US" dirty="0">
                <a:solidFill>
                  <a:schemeClr val="tx1">
                    <a:lumMod val="50000"/>
                  </a:schemeClr>
                </a:solidFill>
              </a:rPr>
              <a:t>Antidepressants – SSRIs</a:t>
            </a:r>
          </a:p>
          <a:p>
            <a:r>
              <a:rPr lang="en-US" dirty="0">
                <a:solidFill>
                  <a:schemeClr val="tx1">
                    <a:lumMod val="50000"/>
                  </a:schemeClr>
                </a:solidFill>
              </a:rPr>
              <a:t>Anticonvulsants/muscle relaxants</a:t>
            </a:r>
          </a:p>
          <a:p>
            <a:r>
              <a:rPr lang="en-US" dirty="0">
                <a:solidFill>
                  <a:schemeClr val="tx1">
                    <a:lumMod val="50000"/>
                  </a:schemeClr>
                </a:solidFill>
              </a:rPr>
              <a:t>Varenicline</a:t>
            </a:r>
          </a:p>
        </p:txBody>
      </p:sp>
      <p:sp>
        <p:nvSpPr>
          <p:cNvPr id="5" name="TextBox 4">
            <a:extLst>
              <a:ext uri="{FF2B5EF4-FFF2-40B4-BE49-F238E27FC236}">
                <a16:creationId xmlns:a16="http://schemas.microsoft.com/office/drawing/2014/main" id="{633B1DBD-4985-4219-9E2D-6C6308E751FF}"/>
              </a:ext>
            </a:extLst>
          </p:cNvPr>
          <p:cNvSpPr txBox="1"/>
          <p:nvPr/>
        </p:nvSpPr>
        <p:spPr>
          <a:xfrm>
            <a:off x="200024" y="5812521"/>
            <a:ext cx="3398287" cy="923330"/>
          </a:xfrm>
          <a:prstGeom prst="rect">
            <a:avLst/>
          </a:prstGeom>
          <a:noFill/>
        </p:spPr>
        <p:txBody>
          <a:bodyPr wrap="square" lIns="91440" tIns="45720" rIns="91440" bIns="45720" rtlCol="0" anchor="t">
            <a:spAutoFit/>
          </a:bodyPr>
          <a:lstStyle/>
          <a:p>
            <a:r>
              <a:rPr lang="en-US" sz="1200" dirty="0">
                <a:latin typeface="Times New Roman"/>
                <a:cs typeface="Times New Roman"/>
              </a:rPr>
              <a:t>Briones M et al. Drug Alcohol Depend 2018</a:t>
            </a:r>
          </a:p>
          <a:p>
            <a:r>
              <a:rPr lang="en-US" sz="1200" dirty="0">
                <a:latin typeface="Times New Roman"/>
                <a:cs typeface="Times New Roman"/>
              </a:rPr>
              <a:t>Ronsley C et al </a:t>
            </a:r>
            <a:r>
              <a:rPr lang="en-US" sz="1200" dirty="0" err="1">
                <a:latin typeface="Times New Roman"/>
                <a:cs typeface="Times New Roman"/>
              </a:rPr>
              <a:t>PLoS</a:t>
            </a:r>
            <a:r>
              <a:rPr lang="en-US" sz="1200" dirty="0">
                <a:latin typeface="Times New Roman"/>
                <a:cs typeface="Times New Roman"/>
              </a:rPr>
              <a:t> ONE 2020</a:t>
            </a:r>
          </a:p>
          <a:p>
            <a:r>
              <a:rPr lang="en-US" sz="1200" dirty="0">
                <a:latin typeface="Times New Roman"/>
                <a:cs typeface="Times New Roman"/>
              </a:rPr>
              <a:t>Chan B et al Addiction 2019</a:t>
            </a:r>
          </a:p>
          <a:p>
            <a:endParaRPr lang="en-US" dirty="0"/>
          </a:p>
        </p:txBody>
      </p:sp>
    </p:spTree>
    <p:extLst>
      <p:ext uri="{BB962C8B-B14F-4D97-AF65-F5344CB8AC3E}">
        <p14:creationId xmlns:p14="http://schemas.microsoft.com/office/powerpoint/2010/main" val="1117076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2DA9-98B6-492D-B00E-54C32F313C94}"/>
              </a:ext>
            </a:extLst>
          </p:cNvPr>
          <p:cNvSpPr>
            <a:spLocks noGrp="1"/>
          </p:cNvSpPr>
          <p:nvPr>
            <p:ph type="title"/>
          </p:nvPr>
        </p:nvSpPr>
        <p:spPr>
          <a:xfrm>
            <a:off x="811362" y="693735"/>
            <a:ext cx="7625505" cy="1143000"/>
          </a:xfrm>
        </p:spPr>
        <p:txBody>
          <a:bodyPr>
            <a:normAutofit fontScale="90000"/>
          </a:bodyPr>
          <a:lstStyle/>
          <a:p>
            <a:r>
              <a:rPr lang="en-US">
                <a:cs typeface="Calibri Light"/>
              </a:rPr>
              <a:t>Insufficient Evidence of Benefit </a:t>
            </a:r>
          </a:p>
        </p:txBody>
      </p:sp>
      <p:sp>
        <p:nvSpPr>
          <p:cNvPr id="3" name="Text Placeholder 2">
            <a:extLst>
              <a:ext uri="{FF2B5EF4-FFF2-40B4-BE49-F238E27FC236}">
                <a16:creationId xmlns:a16="http://schemas.microsoft.com/office/drawing/2014/main" id="{5F0CEB90-EDE4-4149-B0B1-14A3D7A50876}"/>
              </a:ext>
            </a:extLst>
          </p:cNvPr>
          <p:cNvSpPr>
            <a:spLocks noGrp="1"/>
          </p:cNvSpPr>
          <p:nvPr>
            <p:ph type="body" sz="quarter" idx="10"/>
          </p:nvPr>
        </p:nvSpPr>
        <p:spPr>
          <a:xfrm>
            <a:off x="811517" y="2105885"/>
            <a:ext cx="8022767" cy="3313280"/>
          </a:xfrm>
        </p:spPr>
        <p:txBody>
          <a:bodyPr vert="horz" lIns="91440" tIns="45720" rIns="91440" bIns="45720" rtlCol="0" anchor="t">
            <a:normAutofit lnSpcReduction="10000"/>
          </a:bodyPr>
          <a:lstStyle/>
          <a:p>
            <a:r>
              <a:rPr lang="en-US" dirty="0">
                <a:solidFill>
                  <a:schemeClr val="tx1">
                    <a:lumMod val="50000"/>
                  </a:schemeClr>
                </a:solidFill>
              </a:rPr>
              <a:t>Prescription psychostimulant agonist therapy – methylphenidate, modafinil, </a:t>
            </a:r>
            <a:r>
              <a:rPr lang="en-US" dirty="0" err="1">
                <a:solidFill>
                  <a:schemeClr val="tx1">
                    <a:lumMod val="50000"/>
                  </a:schemeClr>
                </a:solidFill>
              </a:rPr>
              <a:t>lisdexamphetamine</a:t>
            </a:r>
            <a:r>
              <a:rPr lang="en-US" dirty="0">
                <a:solidFill>
                  <a:schemeClr val="tx1">
                    <a:lumMod val="50000"/>
                  </a:schemeClr>
                </a:solidFill>
              </a:rPr>
              <a:t>, dextroamphetamine, mixed amphetamine salts</a:t>
            </a:r>
          </a:p>
          <a:p>
            <a:r>
              <a:rPr lang="en-US" dirty="0">
                <a:solidFill>
                  <a:schemeClr val="tx1">
                    <a:lumMod val="50000"/>
                  </a:schemeClr>
                </a:solidFill>
              </a:rPr>
              <a:t>Antidepressants – non-SSRI (mirtazapine, bupropion)</a:t>
            </a:r>
          </a:p>
          <a:p>
            <a:r>
              <a:rPr lang="en-US" dirty="0">
                <a:solidFill>
                  <a:schemeClr val="tx1">
                    <a:lumMod val="50000"/>
                  </a:schemeClr>
                </a:solidFill>
              </a:rPr>
              <a:t>N-acetylcysteine (NAC) – ﻿acts as a physiological reservoir of neuronal glutamate </a:t>
            </a:r>
          </a:p>
        </p:txBody>
      </p:sp>
      <p:sp>
        <p:nvSpPr>
          <p:cNvPr id="5" name="TextBox 4">
            <a:extLst>
              <a:ext uri="{FF2B5EF4-FFF2-40B4-BE49-F238E27FC236}">
                <a16:creationId xmlns:a16="http://schemas.microsoft.com/office/drawing/2014/main" id="{633B1DBD-4985-4219-9E2D-6C6308E751FF}"/>
              </a:ext>
            </a:extLst>
          </p:cNvPr>
          <p:cNvSpPr txBox="1"/>
          <p:nvPr/>
        </p:nvSpPr>
        <p:spPr>
          <a:xfrm>
            <a:off x="200024" y="5651881"/>
            <a:ext cx="3642927" cy="1107996"/>
          </a:xfrm>
          <a:prstGeom prst="rect">
            <a:avLst/>
          </a:prstGeom>
          <a:noFill/>
        </p:spPr>
        <p:txBody>
          <a:bodyPr wrap="square" lIns="91440" tIns="45720" rIns="91440" bIns="45720" rtlCol="0" anchor="t">
            <a:spAutoFit/>
          </a:bodyPr>
          <a:lstStyle/>
          <a:p>
            <a:r>
              <a:rPr lang="en-US" sz="1200" dirty="0">
                <a:latin typeface="Times New Roman"/>
                <a:cs typeface="Times New Roman"/>
              </a:rPr>
              <a:t>Coffin P et al JAMA Psychiatry 2020</a:t>
            </a:r>
          </a:p>
          <a:p>
            <a:r>
              <a:rPr lang="en-US" sz="1200" dirty="0">
                <a:latin typeface="Times New Roman"/>
                <a:cs typeface="Times New Roman"/>
              </a:rPr>
              <a:t>Ronsley C et al </a:t>
            </a:r>
            <a:r>
              <a:rPr lang="en-US" sz="1200" dirty="0" err="1">
                <a:latin typeface="Times New Roman"/>
                <a:cs typeface="Times New Roman"/>
              </a:rPr>
              <a:t>PLoS</a:t>
            </a:r>
            <a:r>
              <a:rPr lang="en-US" sz="1200" dirty="0">
                <a:latin typeface="Times New Roman"/>
                <a:cs typeface="Times New Roman"/>
              </a:rPr>
              <a:t> ONE 2020</a:t>
            </a:r>
            <a:endParaRPr lang="en-US" dirty="0"/>
          </a:p>
          <a:p>
            <a:r>
              <a:rPr lang="en-US" sz="1200" dirty="0" err="1">
                <a:latin typeface="Times New Roman"/>
                <a:cs typeface="Times New Roman"/>
              </a:rPr>
              <a:t>Tardelli</a:t>
            </a:r>
            <a:r>
              <a:rPr lang="en-US" sz="1200" dirty="0">
                <a:latin typeface="Times New Roman"/>
                <a:cs typeface="Times New Roman"/>
              </a:rPr>
              <a:t> VS et al Psychopharmacology 2020</a:t>
            </a:r>
          </a:p>
          <a:p>
            <a:r>
              <a:rPr lang="en-US" sz="1200" dirty="0">
                <a:latin typeface="Times New Roman"/>
                <a:cs typeface="Times New Roman"/>
              </a:rPr>
              <a:t>Chang C-T et al Clin </a:t>
            </a:r>
            <a:r>
              <a:rPr lang="en-US" sz="1200" dirty="0" err="1">
                <a:latin typeface="Times New Roman"/>
                <a:cs typeface="Times New Roman"/>
              </a:rPr>
              <a:t>Psychopharmacol</a:t>
            </a:r>
            <a:r>
              <a:rPr lang="en-US" sz="1200" dirty="0">
                <a:latin typeface="Times New Roman"/>
                <a:cs typeface="Times New Roman"/>
              </a:rPr>
              <a:t> </a:t>
            </a:r>
            <a:r>
              <a:rPr lang="en-US" sz="1200" dirty="0" err="1">
                <a:latin typeface="Times New Roman"/>
                <a:cs typeface="Times New Roman"/>
              </a:rPr>
              <a:t>Neurosci</a:t>
            </a:r>
            <a:r>
              <a:rPr lang="en-US" sz="1200" dirty="0">
                <a:latin typeface="Times New Roman"/>
                <a:cs typeface="Times New Roman"/>
              </a:rPr>
              <a:t> 2021</a:t>
            </a:r>
          </a:p>
          <a:p>
            <a:endParaRPr lang="en-US" dirty="0"/>
          </a:p>
        </p:txBody>
      </p:sp>
    </p:spTree>
    <p:extLst>
      <p:ext uri="{BB962C8B-B14F-4D97-AF65-F5344CB8AC3E}">
        <p14:creationId xmlns:p14="http://schemas.microsoft.com/office/powerpoint/2010/main" val="2349908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p:nvPr>
        </p:nvSpPr>
        <p:spPr>
          <a:xfrm>
            <a:off x="0" y="677593"/>
            <a:ext cx="4991101" cy="661679"/>
          </a:xfrm>
          <a:prstGeom prst="rect">
            <a:avLst/>
          </a:prstGeom>
        </p:spPr>
        <p:txBody>
          <a:bodyPr vert="horz" wrap="square" lIns="34289" tIns="34289" rIns="34289" bIns="34289" numCol="1" anchor="ctr" anchorCtr="0" compatLnSpc="1">
            <a:prstTxWarp prst="textNoShape">
              <a:avLst/>
            </a:prstTxWarp>
            <a:noAutofit/>
          </a:bodyPr>
          <a:lstStyle>
            <a:lvl1pPr defTabSz="905255">
              <a:defRPr sz="9500">
                <a:latin typeface="+mn-lt"/>
                <a:ea typeface="+mn-ea"/>
                <a:cs typeface="+mn-cs"/>
                <a:sym typeface="Calibri"/>
              </a:defRPr>
            </a:lvl1pPr>
          </a:lstStyle>
          <a:p>
            <a:r>
              <a:rPr lang="en-US" sz="6000" dirty="0">
                <a:cs typeface="Times New Roman" panose="02020603050405020304" pitchFamily="18" charset="0"/>
              </a:rPr>
              <a:t>Summary</a:t>
            </a:r>
            <a:endParaRPr sz="6000" dirty="0">
              <a:cs typeface="Times New Roman" panose="02020603050405020304" pitchFamily="18" charset="0"/>
            </a:endParaRPr>
          </a:p>
        </p:txBody>
      </p:sp>
      <p:sp>
        <p:nvSpPr>
          <p:cNvPr id="375" name="Shape 375"/>
          <p:cNvSpPr>
            <a:spLocks noGrp="1"/>
          </p:cNvSpPr>
          <p:nvPr>
            <p:ph type="body" sz="half" idx="4294967295"/>
          </p:nvPr>
        </p:nvSpPr>
        <p:spPr>
          <a:xfrm>
            <a:off x="1066800" y="1327356"/>
            <a:ext cx="7010400" cy="4919456"/>
          </a:xfrm>
          <a:prstGeom prst="rect">
            <a:avLst/>
          </a:prstGeom>
        </p:spPr>
        <p:txBody>
          <a:bodyPr vert="horz" wrap="square" lIns="34289" tIns="34289" rIns="34289" bIns="34289" numCol="1" anchor="ctr" anchorCtr="0" compatLnSpc="1">
            <a:prstTxWarp prst="textNoShape">
              <a:avLst/>
            </a:prstTxWarp>
            <a:noAutofit/>
          </a:bodyPr>
          <a:lstStyle/>
          <a:p>
            <a:pPr>
              <a:defRPr sz="5000" b="0" baseline="21999">
                <a:solidFill>
                  <a:srgbClr val="48434A"/>
                </a:solidFill>
                <a:latin typeface="+mn-lt"/>
                <a:ea typeface="+mn-ea"/>
                <a:cs typeface="+mn-cs"/>
                <a:sym typeface="Calibri"/>
              </a:defRPr>
            </a:pPr>
            <a:r>
              <a:rPr lang="en-US"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Methamphetamine use and use disorders are escalating in Oregon</a:t>
            </a:r>
          </a:p>
          <a:p>
            <a:pPr marL="0" indent="0">
              <a:buNone/>
              <a:defRPr sz="5000" b="0" baseline="21999">
                <a:solidFill>
                  <a:srgbClr val="48434A"/>
                </a:solidFill>
                <a:latin typeface="+mn-lt"/>
                <a:ea typeface="+mn-ea"/>
                <a:cs typeface="+mn-cs"/>
                <a:sym typeface="Calibri"/>
              </a:defRPr>
            </a:pPr>
            <a:endParaRPr lang="en-US"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a:p>
            <a:pPr>
              <a:defRPr sz="5000" b="0" baseline="21999">
                <a:solidFill>
                  <a:srgbClr val="48434A"/>
                </a:solidFill>
                <a:latin typeface="+mn-lt"/>
                <a:ea typeface="+mn-ea"/>
                <a:cs typeface="+mn-cs"/>
                <a:sym typeface="Calibri"/>
              </a:defRPr>
            </a:pPr>
            <a:r>
              <a:rPr lang="en-US"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There are effective behavioral interventions</a:t>
            </a:r>
          </a:p>
          <a:p>
            <a:pPr>
              <a:defRPr sz="5000" b="0" baseline="21999">
                <a:solidFill>
                  <a:srgbClr val="48434A"/>
                </a:solidFill>
                <a:latin typeface="+mn-lt"/>
                <a:ea typeface="+mn-ea"/>
                <a:cs typeface="+mn-cs"/>
                <a:sym typeface="Calibri"/>
              </a:defRPr>
            </a:pPr>
            <a:endParaRPr lang="en-US"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a:p>
            <a:pPr>
              <a:defRPr sz="5000" b="0" baseline="21999">
                <a:solidFill>
                  <a:srgbClr val="48434A"/>
                </a:solidFill>
                <a:latin typeface="+mn-lt"/>
                <a:ea typeface="+mn-ea"/>
                <a:cs typeface="+mn-cs"/>
                <a:sym typeface="Calibri"/>
              </a:defRPr>
            </a:pPr>
            <a:r>
              <a:rPr lang="en-US"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Harm reduction is treatment</a:t>
            </a:r>
          </a:p>
          <a:p>
            <a:pPr marL="0" indent="0">
              <a:buNone/>
              <a:defRPr sz="5000" b="0" baseline="21999">
                <a:solidFill>
                  <a:srgbClr val="48434A"/>
                </a:solidFill>
                <a:latin typeface="+mn-lt"/>
                <a:ea typeface="+mn-ea"/>
                <a:cs typeface="+mn-cs"/>
                <a:sym typeface="Calibri"/>
              </a:defRPr>
            </a:pPr>
            <a:endParaRPr lang="en-US"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a:p>
            <a:pPr>
              <a:defRPr sz="5000" b="0" baseline="21999">
                <a:solidFill>
                  <a:srgbClr val="48434A"/>
                </a:solidFill>
                <a:latin typeface="+mn-lt"/>
                <a:ea typeface="+mn-ea"/>
                <a:cs typeface="+mn-cs"/>
                <a:sym typeface="Calibri"/>
              </a:defRPr>
            </a:pPr>
            <a:r>
              <a:rPr lang="en-US"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Medications are being investigated</a:t>
            </a:r>
          </a:p>
          <a:p>
            <a:pPr marL="0" indent="0">
              <a:buNone/>
              <a:defRPr sz="5000" b="0" baseline="21999">
                <a:solidFill>
                  <a:srgbClr val="48434A"/>
                </a:solidFill>
                <a:latin typeface="+mn-lt"/>
                <a:ea typeface="+mn-ea"/>
                <a:cs typeface="+mn-cs"/>
                <a:sym typeface="Calibri"/>
              </a:defRPr>
            </a:pPr>
            <a:endParaRPr lang="en-US"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a:p>
            <a:pPr>
              <a:defRPr sz="5000" b="0" baseline="21999">
                <a:solidFill>
                  <a:srgbClr val="48434A"/>
                </a:solidFill>
                <a:latin typeface="+mn-lt"/>
                <a:ea typeface="+mn-ea"/>
                <a:cs typeface="+mn-cs"/>
                <a:sym typeface="Calibri"/>
              </a:defRPr>
            </a:pPr>
            <a:r>
              <a:rPr lang="en-US"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rPr>
              <a:t>Should offer symptom relief for withdrawals, acute intoxication; diagnose and treat co-occurring conditions</a:t>
            </a:r>
            <a:endParaRPr sz="3200" dirty="0">
              <a:solidFill>
                <a:schemeClr val="tx1">
                  <a:lumMod val="50000"/>
                </a:schemeClr>
              </a:solidFill>
              <a:latin typeface="Noto Sans Adlam" panose="020B0502040504020204" pitchFamily="34" charset="0"/>
              <a:ea typeface="Noto Sans Adlam" panose="020B0502040504020204" pitchFamily="34" charset="0"/>
              <a:cs typeface="Noto Sans Adlam" panose="020B0502040504020204" pitchFamily="34" charset="0"/>
            </a:endParaRPr>
          </a:p>
        </p:txBody>
      </p:sp>
    </p:spTree>
    <p:extLst>
      <p:ext uri="{BB962C8B-B14F-4D97-AF65-F5344CB8AC3E}">
        <p14:creationId xmlns:p14="http://schemas.microsoft.com/office/powerpoint/2010/main" val="126079323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156DBC-85D9-7C41-9727-0F0849ECFE05}"/>
              </a:ext>
            </a:extLst>
          </p:cNvPr>
          <p:cNvPicPr>
            <a:picLocks noChangeAspect="1"/>
          </p:cNvPicPr>
          <p:nvPr/>
        </p:nvPicPr>
        <p:blipFill>
          <a:blip r:embed="rId3"/>
          <a:stretch>
            <a:fillRect/>
          </a:stretch>
        </p:blipFill>
        <p:spPr>
          <a:xfrm>
            <a:off x="1587500" y="1790700"/>
            <a:ext cx="5969000" cy="3276600"/>
          </a:xfrm>
          <a:prstGeom prst="rect">
            <a:avLst/>
          </a:prstGeom>
        </p:spPr>
      </p:pic>
    </p:spTree>
    <p:extLst>
      <p:ext uri="{BB962C8B-B14F-4D97-AF65-F5344CB8AC3E}">
        <p14:creationId xmlns:p14="http://schemas.microsoft.com/office/powerpoint/2010/main" val="3036362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SU four-colog master brand logo." title="OHSU master brand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884" y="320650"/>
            <a:ext cx="870038" cy="1490121"/>
          </a:xfrm>
          <a:prstGeom prst="rect">
            <a:avLst/>
          </a:prstGeom>
        </p:spPr>
      </p:pic>
      <p:sp>
        <p:nvSpPr>
          <p:cNvPr id="3" name="Title 1"/>
          <p:cNvSpPr txBox="1">
            <a:spLocks/>
          </p:cNvSpPr>
          <p:nvPr/>
        </p:nvSpPr>
        <p:spPr>
          <a:xfrm>
            <a:off x="491444" y="1309915"/>
            <a:ext cx="7772400" cy="10017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a:solidFill>
                  <a:srgbClr val="002776"/>
                </a:solidFill>
                <a:latin typeface="Lato Regular"/>
                <a:cs typeface="Lato Regular"/>
              </a:rPr>
              <a:t>Thank You</a:t>
            </a:r>
          </a:p>
        </p:txBody>
      </p:sp>
      <p:sp>
        <p:nvSpPr>
          <p:cNvPr id="4" name="TextBox 3"/>
          <p:cNvSpPr txBox="1"/>
          <p:nvPr/>
        </p:nvSpPr>
        <p:spPr>
          <a:xfrm>
            <a:off x="582884" y="2510476"/>
            <a:ext cx="7589520" cy="3385542"/>
          </a:xfrm>
          <a:prstGeom prst="rect">
            <a:avLst/>
          </a:prstGeom>
          <a:noFill/>
        </p:spPr>
        <p:txBody>
          <a:bodyPr wrap="square" rtlCol="0">
            <a:spAutoFit/>
          </a:bodyPr>
          <a:lstStyle/>
          <a:p>
            <a:pPr algn="ctr"/>
            <a:r>
              <a:rPr lang="en-US" sz="2400" dirty="0"/>
              <a:t>Jessica Gregg, MD, PhD</a:t>
            </a:r>
          </a:p>
          <a:p>
            <a:pPr algn="ctr"/>
            <a:r>
              <a:rPr lang="en-US" dirty="0"/>
              <a:t>Chief Medical Officer</a:t>
            </a:r>
          </a:p>
          <a:p>
            <a:pPr algn="ctr"/>
            <a:r>
              <a:rPr lang="en-US" dirty="0"/>
              <a:t>Fora Health</a:t>
            </a:r>
          </a:p>
          <a:p>
            <a:pPr algn="ctr"/>
            <a:r>
              <a:rPr lang="en-US" sz="2000" u="sng" dirty="0">
                <a:hlinkClick r:id="rId4"/>
              </a:rPr>
              <a:t>Jessica.Gregg@forahealth.org</a:t>
            </a:r>
          </a:p>
          <a:p>
            <a:pPr algn="ctr"/>
            <a:endParaRPr lang="en-US" dirty="0"/>
          </a:p>
          <a:p>
            <a:pPr algn="ctr"/>
            <a:r>
              <a:rPr lang="en-US" sz="2400" dirty="0"/>
              <a:t>Ximena Levander, MD, MCR</a:t>
            </a:r>
          </a:p>
          <a:p>
            <a:pPr algn="ctr"/>
            <a:r>
              <a:rPr lang="en-US" dirty="0"/>
              <a:t>Assistant Professor</a:t>
            </a:r>
          </a:p>
          <a:p>
            <a:pPr algn="ctr"/>
            <a:r>
              <a:rPr lang="en-US" dirty="0"/>
              <a:t>Division of General Internal Medicine</a:t>
            </a:r>
          </a:p>
          <a:p>
            <a:pPr algn="ctr"/>
            <a:r>
              <a:rPr lang="en-US" dirty="0"/>
              <a:t>OHSU</a:t>
            </a:r>
          </a:p>
          <a:p>
            <a:pPr algn="ctr"/>
            <a:r>
              <a:rPr lang="en-US" sz="2000" u="sng" dirty="0">
                <a:hlinkClick r:id="rId5"/>
              </a:rPr>
              <a:t>levander@ohsu.edu</a:t>
            </a:r>
            <a:endParaRPr lang="en-US" sz="2000" dirty="0"/>
          </a:p>
          <a:p>
            <a:endParaRPr lang="en-US" dirty="0"/>
          </a:p>
        </p:txBody>
      </p:sp>
    </p:spTree>
    <p:extLst>
      <p:ext uri="{BB962C8B-B14F-4D97-AF65-F5344CB8AC3E}">
        <p14:creationId xmlns:p14="http://schemas.microsoft.com/office/powerpoint/2010/main" val="125810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descr="TextBox 3"/>
          <p:cNvSpPr/>
          <p:nvPr/>
        </p:nvSpPr>
        <p:spPr>
          <a:xfrm>
            <a:off x="1951263" y="3200400"/>
            <a:ext cx="5241473" cy="992579"/>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defRPr>
                <a:solidFill>
                  <a:srgbClr val="48434A"/>
                </a:solidFill>
                <a:latin typeface="+mj-lt"/>
                <a:ea typeface="+mj-ea"/>
                <a:cs typeface="+mj-cs"/>
                <a:sym typeface="Helvetica"/>
              </a:defRPr>
            </a:lvl1pPr>
          </a:lstStyle>
          <a:p>
            <a:pPr algn="ctr"/>
            <a:r>
              <a:rPr sz="6000" dirty="0"/>
              <a:t>Questions?</a:t>
            </a:r>
          </a:p>
        </p:txBody>
      </p:sp>
    </p:spTree>
    <p:extLst>
      <p:ext uri="{BB962C8B-B14F-4D97-AF65-F5344CB8AC3E}">
        <p14:creationId xmlns:p14="http://schemas.microsoft.com/office/powerpoint/2010/main" val="89610901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1184C-8F2D-7940-929B-605DFAC37D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4780"/>
            <a:ext cx="9144000" cy="5608440"/>
          </a:xfrm>
          <a:prstGeom prst="rect">
            <a:avLst/>
          </a:prstGeom>
        </p:spPr>
      </p:pic>
    </p:spTree>
    <p:extLst>
      <p:ext uri="{BB962C8B-B14F-4D97-AF65-F5344CB8AC3E}">
        <p14:creationId xmlns:p14="http://schemas.microsoft.com/office/powerpoint/2010/main" val="10275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63E59-B6A7-AE49-A578-90A3165611CA}"/>
              </a:ext>
            </a:extLst>
          </p:cNvPr>
          <p:cNvPicPr>
            <a:picLocks noChangeAspect="1"/>
          </p:cNvPicPr>
          <p:nvPr/>
        </p:nvPicPr>
        <p:blipFill>
          <a:blip r:embed="rId2"/>
          <a:stretch>
            <a:fillRect/>
          </a:stretch>
        </p:blipFill>
        <p:spPr>
          <a:xfrm>
            <a:off x="2984500" y="2324100"/>
            <a:ext cx="3175000" cy="2209800"/>
          </a:xfrm>
          <a:prstGeom prst="rect">
            <a:avLst/>
          </a:prstGeom>
        </p:spPr>
      </p:pic>
    </p:spTree>
    <p:extLst>
      <p:ext uri="{BB962C8B-B14F-4D97-AF65-F5344CB8AC3E}">
        <p14:creationId xmlns:p14="http://schemas.microsoft.com/office/powerpoint/2010/main" val="970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CFAF36-D397-A744-898C-137C2206AEE2}"/>
              </a:ext>
            </a:extLst>
          </p:cNvPr>
          <p:cNvPicPr>
            <a:picLocks noChangeAspect="1"/>
          </p:cNvPicPr>
          <p:nvPr/>
        </p:nvPicPr>
        <p:blipFill>
          <a:blip r:embed="rId3"/>
          <a:stretch>
            <a:fillRect/>
          </a:stretch>
        </p:blipFill>
        <p:spPr>
          <a:xfrm>
            <a:off x="381000" y="2660650"/>
            <a:ext cx="2794000" cy="1905000"/>
          </a:xfrm>
          <a:prstGeom prst="rect">
            <a:avLst/>
          </a:prstGeom>
        </p:spPr>
      </p:pic>
      <p:pic>
        <p:nvPicPr>
          <p:cNvPr id="4" name="Picture 3">
            <a:extLst>
              <a:ext uri="{FF2B5EF4-FFF2-40B4-BE49-F238E27FC236}">
                <a16:creationId xmlns:a16="http://schemas.microsoft.com/office/drawing/2014/main" id="{95C95578-F0CE-1F46-82D0-B7DDED8FFBF7}"/>
              </a:ext>
            </a:extLst>
          </p:cNvPr>
          <p:cNvPicPr>
            <a:picLocks noChangeAspect="1"/>
          </p:cNvPicPr>
          <p:nvPr/>
        </p:nvPicPr>
        <p:blipFill>
          <a:blip r:embed="rId4"/>
          <a:stretch>
            <a:fillRect/>
          </a:stretch>
        </p:blipFill>
        <p:spPr>
          <a:xfrm>
            <a:off x="5181600" y="2895600"/>
            <a:ext cx="3022600" cy="1435100"/>
          </a:xfrm>
          <a:prstGeom prst="rect">
            <a:avLst/>
          </a:prstGeom>
        </p:spPr>
      </p:pic>
      <p:sp>
        <p:nvSpPr>
          <p:cNvPr id="2" name="Right Arrow 1"/>
          <p:cNvSpPr/>
          <p:nvPr/>
        </p:nvSpPr>
        <p:spPr>
          <a:xfrm>
            <a:off x="3810000" y="34671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62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96B339-4297-0C43-98FE-6446AC9B8C2A}"/>
              </a:ext>
            </a:extLst>
          </p:cNvPr>
          <p:cNvPicPr>
            <a:picLocks noChangeAspect="1"/>
          </p:cNvPicPr>
          <p:nvPr/>
        </p:nvPicPr>
        <p:blipFill>
          <a:blip r:embed="rId3"/>
          <a:stretch>
            <a:fillRect/>
          </a:stretch>
        </p:blipFill>
        <p:spPr>
          <a:xfrm>
            <a:off x="508000" y="723900"/>
            <a:ext cx="8128000" cy="5410200"/>
          </a:xfrm>
          <a:prstGeom prst="rect">
            <a:avLst/>
          </a:prstGeom>
        </p:spPr>
      </p:pic>
    </p:spTree>
    <p:extLst>
      <p:ext uri="{BB962C8B-B14F-4D97-AF65-F5344CB8AC3E}">
        <p14:creationId xmlns:p14="http://schemas.microsoft.com/office/powerpoint/2010/main" val="250958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2B952F-2EA9-5E49-9970-776FB19763C8}"/>
              </a:ext>
            </a:extLst>
          </p:cNvPr>
          <p:cNvPicPr>
            <a:picLocks noChangeAspect="1"/>
          </p:cNvPicPr>
          <p:nvPr/>
        </p:nvPicPr>
        <p:blipFill>
          <a:blip r:embed="rId3"/>
          <a:stretch>
            <a:fillRect/>
          </a:stretch>
        </p:blipFill>
        <p:spPr>
          <a:xfrm>
            <a:off x="800100" y="816429"/>
            <a:ext cx="7543800" cy="5486400"/>
          </a:xfrm>
          <a:prstGeom prst="rect">
            <a:avLst/>
          </a:prstGeom>
        </p:spPr>
      </p:pic>
    </p:spTree>
    <p:extLst>
      <p:ext uri="{BB962C8B-B14F-4D97-AF65-F5344CB8AC3E}">
        <p14:creationId xmlns:p14="http://schemas.microsoft.com/office/powerpoint/2010/main" val="4292403260"/>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5A736A5B706B4199ADE3F9660632E8" ma:contentTypeVersion="14" ma:contentTypeDescription="Create a new document." ma:contentTypeScope="" ma:versionID="69901f69f18424599ba01a71f9244066">
  <xsd:schema xmlns:xsd="http://www.w3.org/2001/XMLSchema" xmlns:xs="http://www.w3.org/2001/XMLSchema" xmlns:p="http://schemas.microsoft.com/office/2006/metadata/properties" xmlns:ns3="2d374a3c-f27b-4379-8d9b-b3c67df34604" xmlns:ns4="b84fef3d-7b35-4713-a4e6-f27219e8cadd" targetNamespace="http://schemas.microsoft.com/office/2006/metadata/properties" ma:root="true" ma:fieldsID="646957b46c2b9cd4f13167885feafe7d" ns3:_="" ns4:_="">
    <xsd:import namespace="2d374a3c-f27b-4379-8d9b-b3c67df34604"/>
    <xsd:import namespace="b84fef3d-7b35-4713-a4e6-f27219e8cad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74a3c-f27b-4379-8d9b-b3c67df34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4fef3d-7b35-4713-a4e6-f27219e8cad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C9A037-80F3-482B-BBE7-C477D4B2FE34}">
  <ds:schemaRefs>
    <ds:schemaRef ds:uri="http://schemas.microsoft.com/sharepoint/v3/contenttype/forms"/>
  </ds:schemaRefs>
</ds:datastoreItem>
</file>

<file path=customXml/itemProps2.xml><?xml version="1.0" encoding="utf-8"?>
<ds:datastoreItem xmlns:ds="http://schemas.openxmlformats.org/officeDocument/2006/customXml" ds:itemID="{98C082F1-50A9-404F-BF7A-2F8ABFB17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74a3c-f27b-4379-8d9b-b3c67df34604"/>
    <ds:schemaRef ds:uri="b84fef3d-7b35-4713-a4e6-f27219e8ca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E3CC9C-623C-4702-A355-E8EEAF662BDC}">
  <ds:schemaRefs>
    <ds:schemaRef ds:uri="http://purl.org/dc/elements/1.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www.w3.org/XML/1998/namespace"/>
    <ds:schemaRef ds:uri="b84fef3d-7b35-4713-a4e6-f27219e8cadd"/>
    <ds:schemaRef ds:uri="http://schemas.microsoft.com/office/infopath/2007/PartnerControls"/>
    <ds:schemaRef ds:uri="2d374a3c-f27b-4379-8d9b-b3c67df34604"/>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22474</TotalTime>
  <Words>1621</Words>
  <Application>Microsoft Office PowerPoint</Application>
  <PresentationFormat>On-screen Show (4:3)</PresentationFormat>
  <Paragraphs>213</Paragraphs>
  <Slides>41</Slides>
  <Notes>24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41</vt:i4>
      </vt:variant>
    </vt:vector>
  </HeadingPairs>
  <TitlesOfParts>
    <vt:vector size="56" baseType="lpstr">
      <vt:lpstr>Arial</vt:lpstr>
      <vt:lpstr>Calibri</vt:lpstr>
      <vt:lpstr>Lato</vt:lpstr>
      <vt:lpstr>Lato Light</vt:lpstr>
      <vt:lpstr>Lato Regular</vt:lpstr>
      <vt:lpstr>Noto</vt:lpstr>
      <vt:lpstr>Noto Sans Adlam</vt:lpstr>
      <vt:lpstr>Noto Serif</vt:lpstr>
      <vt:lpstr>Noto Serif Ahom</vt:lpstr>
      <vt:lpstr>Noto Serif Myanmar</vt:lpstr>
      <vt:lpstr>Times New Roman</vt:lpstr>
      <vt:lpstr>OHSU Cool Blues Theme</vt:lpstr>
      <vt:lpstr>White Slide, No Logo</vt:lpstr>
      <vt:lpstr>Gray Slide with Logo</vt:lpstr>
      <vt:lpstr>Gray Slide No Logo</vt:lpstr>
      <vt:lpstr>PowerPoint Presentation</vt:lpstr>
      <vt:lpstr>Objectives:</vt:lpstr>
      <vt:lpstr>Crystal methamphetamine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vt:lpstr>
      <vt:lpstr>PowerPoint Presentation</vt:lpstr>
      <vt:lpstr>PowerPoint Presentation</vt:lpstr>
      <vt:lpstr>PowerPoint Presentation</vt:lpstr>
      <vt:lpstr>PowerPoint Presentation</vt:lpstr>
      <vt:lpstr>Medical issues related to methamphetamine use</vt:lpstr>
      <vt:lpstr>Medical issues related to methamphetamine use</vt:lpstr>
      <vt:lpstr>Medical issues related to methamphetamine use</vt:lpstr>
      <vt:lpstr>Objectives:</vt:lpstr>
      <vt:lpstr>PowerPoint Presentation</vt:lpstr>
      <vt:lpstr>PowerPoint Presentation</vt:lpstr>
      <vt:lpstr>PowerPoint Presentation</vt:lpstr>
      <vt:lpstr>PowerPoint Presentation</vt:lpstr>
      <vt:lpstr>Contingency Management: Theory</vt:lpstr>
      <vt:lpstr>Contingency Management: Practice</vt:lpstr>
      <vt:lpstr>PowerPoint Presentation</vt:lpstr>
      <vt:lpstr>Example</vt:lpstr>
      <vt:lpstr>PowerPoint Presentation</vt:lpstr>
      <vt:lpstr>Harm reduction is also</vt:lpstr>
      <vt:lpstr>Harm reduction is not</vt:lpstr>
      <vt:lpstr>Harm reduction practices: methamphetamines</vt:lpstr>
      <vt:lpstr>Harm reduction practices: methamphetamines</vt:lpstr>
      <vt:lpstr>Objectives:</vt:lpstr>
      <vt:lpstr>Meds for MA/A Use Disorder</vt:lpstr>
      <vt:lpstr>Mirtazapine</vt:lpstr>
      <vt:lpstr>Naltrexone IM + Bupropion</vt:lpstr>
      <vt:lpstr>Sufficient Evidence of No Benefit</vt:lpstr>
      <vt:lpstr>Insufficient Evidence of Benefit </vt:lpstr>
      <vt:lpstr>Summary</vt:lpstr>
      <vt:lpstr>PowerPoint Presentation</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Jessica Gregg</cp:lastModifiedBy>
  <cp:revision>594</cp:revision>
  <dcterms:created xsi:type="dcterms:W3CDTF">2015-05-18T16:26:35Z</dcterms:created>
  <dcterms:modified xsi:type="dcterms:W3CDTF">2023-03-09T23:09:19Z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0x010100525A736A5B706B4199ADE3F9660632E8</vt:lpwstr>
  </property>
</Properties>
</file>