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6" r:id="rId2"/>
    <p:sldId id="258" r:id="rId3"/>
    <p:sldId id="264" r:id="rId4"/>
    <p:sldId id="312" r:id="rId5"/>
    <p:sldId id="265" r:id="rId6"/>
    <p:sldId id="355" r:id="rId7"/>
    <p:sldId id="373" r:id="rId8"/>
    <p:sldId id="270" r:id="rId9"/>
    <p:sldId id="271" r:id="rId10"/>
    <p:sldId id="366" r:id="rId11"/>
    <p:sldId id="313" r:id="rId12"/>
    <p:sldId id="374" r:id="rId13"/>
    <p:sldId id="315" r:id="rId14"/>
    <p:sldId id="316" r:id="rId15"/>
    <p:sldId id="375" r:id="rId16"/>
    <p:sldId id="317" r:id="rId17"/>
    <p:sldId id="367" r:id="rId18"/>
    <p:sldId id="356" r:id="rId19"/>
    <p:sldId id="318" r:id="rId20"/>
    <p:sldId id="325" r:id="rId21"/>
    <p:sldId id="320" r:id="rId22"/>
    <p:sldId id="368" r:id="rId23"/>
    <p:sldId id="369" r:id="rId24"/>
    <p:sldId id="357" r:id="rId25"/>
    <p:sldId id="328" r:id="rId26"/>
    <p:sldId id="329" r:id="rId27"/>
    <p:sldId id="330" r:id="rId28"/>
    <p:sldId id="372" r:id="rId29"/>
    <p:sldId id="333" r:id="rId30"/>
    <p:sldId id="334" r:id="rId31"/>
    <p:sldId id="335" r:id="rId32"/>
    <p:sldId id="336" r:id="rId33"/>
    <p:sldId id="376" r:id="rId34"/>
    <p:sldId id="377" r:id="rId35"/>
    <p:sldId id="378" r:id="rId36"/>
    <p:sldId id="379" r:id="rId37"/>
    <p:sldId id="380" r:id="rId38"/>
    <p:sldId id="365" r:id="rId39"/>
    <p:sldId id="337" r:id="rId40"/>
    <p:sldId id="339" r:id="rId41"/>
    <p:sldId id="340" r:id="rId42"/>
    <p:sldId id="341" r:id="rId43"/>
    <p:sldId id="297" r:id="rId44"/>
    <p:sldId id="370" r:id="rId45"/>
    <p:sldId id="354" r:id="rId46"/>
    <p:sldId id="381" r:id="rId47"/>
    <p:sldId id="285" r:id="rId48"/>
    <p:sldId id="262" r:id="rId49"/>
    <p:sldId id="30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56E721-5D0E-BB09-B291-A3E162A2626E}" name="Tyanne Conner" initials="TC" userId="gMWQg1ADi5BG5PBvtMWyGPaKSpAXlJhSSNo1HEqewBY=" providerId="None"/>
  <p188:author id="{F2FFE055-9E5F-3CE5-3A7C-CF3684CBA6C7}" name="Stephanie Paz" initials="SP" userId="5547ef2b608b408d" providerId="Windows Live"/>
  <p188:author id="{1519C5C9-0CF1-2371-556F-C50B7723974B}" name="Danner Peter" initials="DP" userId="vsYORLiQygfvfExWQjjCbqhKBuIjLELuwFdRC1xr8/g=" providerId="None"/>
  <p188:author id="{0B41F7E8-0ED1-17E8-4D77-95D422B751C5}" name="Wendee Gardner" initials="WG" userId="916f084e2173178f"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ephanie Paz" initials="SP" lastIdx="75" clrIdx="0">
    <p:extLst>
      <p:ext uri="{19B8F6BF-5375-455C-9EA6-DF929625EA0E}">
        <p15:presenceInfo xmlns:p15="http://schemas.microsoft.com/office/powerpoint/2012/main" userId="5547ef2b608b408d" providerId="Windows Live"/>
      </p:ext>
    </p:extLst>
  </p:cmAuthor>
  <p:cmAuthor id="2" name="Tyanne Conner" initials="TC" lastIdx="4" clrIdx="1">
    <p:extLst>
      <p:ext uri="{19B8F6BF-5375-455C-9EA6-DF929625EA0E}">
        <p15:presenceInfo xmlns:p15="http://schemas.microsoft.com/office/powerpoint/2012/main" userId="gMWQg1ADi5BG5PBvtMWyGPaKSpAXlJhSSNo1HEqewBY=" providerId="None"/>
      </p:ext>
    </p:extLst>
  </p:cmAuthor>
  <p:cmAuthor id="3" name="Danner Peter" initials="DP" lastIdx="11" clrIdx="2">
    <p:extLst>
      <p:ext uri="{19B8F6BF-5375-455C-9EA6-DF929625EA0E}">
        <p15:presenceInfo xmlns:p15="http://schemas.microsoft.com/office/powerpoint/2012/main" userId="vsYORLiQygfvfExWQjjCbqhKBuIjLELuwFdRC1xr8/g=" providerId="None"/>
      </p:ext>
    </p:extLst>
  </p:cmAuthor>
  <p:cmAuthor id="4" name="Wendee Gardner" initials="WG" lastIdx="20" clrIdx="3">
    <p:extLst>
      <p:ext uri="{19B8F6BF-5375-455C-9EA6-DF929625EA0E}">
        <p15:presenceInfo xmlns:p15="http://schemas.microsoft.com/office/powerpoint/2012/main" userId="916f084e2173178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CD9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4" autoAdjust="0"/>
    <p:restoredTop sz="62705" autoAdjust="0"/>
  </p:normalViewPr>
  <p:slideViewPr>
    <p:cSldViewPr snapToGrid="0">
      <p:cViewPr varScale="1">
        <p:scale>
          <a:sx n="63" d="100"/>
          <a:sy n="63" d="100"/>
        </p:scale>
        <p:origin x="2160" y="72"/>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ndee Gardner" userId="916f084e2173178f" providerId="LiveId" clId="{F8977BE2-7E50-4885-A8CE-E70F3F689DF9}"/>
    <pc:docChg chg="modSld sldOrd">
      <pc:chgData name="Wendee Gardner" userId="916f084e2173178f" providerId="LiveId" clId="{F8977BE2-7E50-4885-A8CE-E70F3F689DF9}" dt="2023-07-08T01:58:47.844" v="22" actId="20577"/>
      <pc:docMkLst>
        <pc:docMk/>
      </pc:docMkLst>
      <pc:sldChg chg="modNotesTx">
        <pc:chgData name="Wendee Gardner" userId="916f084e2173178f" providerId="LiveId" clId="{F8977BE2-7E50-4885-A8CE-E70F3F689DF9}" dt="2023-07-08T01:58:08.282" v="21" actId="20577"/>
        <pc:sldMkLst>
          <pc:docMk/>
          <pc:sldMk cId="4174643931" sldId="270"/>
        </pc:sldMkLst>
      </pc:sldChg>
      <pc:sldChg chg="ord">
        <pc:chgData name="Wendee Gardner" userId="916f084e2173178f" providerId="LiveId" clId="{F8977BE2-7E50-4885-A8CE-E70F3F689DF9}" dt="2023-07-08T01:57:43.115" v="1"/>
        <pc:sldMkLst>
          <pc:docMk/>
          <pc:sldMk cId="221529087" sldId="373"/>
        </pc:sldMkLst>
      </pc:sldChg>
      <pc:sldChg chg="modSp mod">
        <pc:chgData name="Wendee Gardner" userId="916f084e2173178f" providerId="LiveId" clId="{F8977BE2-7E50-4885-A8CE-E70F3F689DF9}" dt="2023-07-08T01:58:47.844" v="22" actId="20577"/>
        <pc:sldMkLst>
          <pc:docMk/>
          <pc:sldMk cId="3266686009" sldId="374"/>
        </pc:sldMkLst>
        <pc:spChg chg="mod">
          <ac:chgData name="Wendee Gardner" userId="916f084e2173178f" providerId="LiveId" clId="{F8977BE2-7E50-4885-A8CE-E70F3F689DF9}" dt="2023-07-08T01:58:47.844" v="22" actId="20577"/>
          <ac:spMkLst>
            <pc:docMk/>
            <pc:sldMk cId="3266686009" sldId="374"/>
            <ac:spMk id="5" creationId="{E9B77EFA-C8A5-DB04-1139-64935093206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31242D-696E-4E39-8078-A67385645A47}" type="datetimeFigureOut">
              <a:rPr lang="en-US" smtClean="0"/>
              <a:t>7/7/2023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E0684B-F51D-4A79-BBBA-5894A4739215}" type="slidenum">
              <a:rPr lang="en-US" smtClean="0"/>
              <a:t>‹#›</a:t>
            </a:fld>
            <a:endParaRPr lang="en-US"/>
          </a:p>
        </p:txBody>
      </p:sp>
    </p:spTree>
    <p:extLst>
      <p:ext uri="{BB962C8B-B14F-4D97-AF65-F5344CB8AC3E}">
        <p14:creationId xmlns:p14="http://schemas.microsoft.com/office/powerpoint/2010/main" val="1340380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When it comes to keeping our community healthy, we know it's important for everyone who can get vaccinated to do so. When healthy people get vaccinated, they are less likely to spread infections to those who are more vulnerable, like our Elders and newborns. However, many of us have family members, friends, or acquaintances who are hesitant to get vaccinated. Even though we want them to be well, having meaningful conversations about vaccination can be hard. In this presentation, we will discuss strategies you can use to successfully talk with others about vaccines.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Speaker recommendation: You can add your own photos from your tribal community onto this introduction slide by fitting and placing them over the preset images. To do so:</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1) Click the “Insert” button on the toolbox above. </a:t>
            </a:r>
          </a:p>
          <a:p>
            <a:pPr marL="0" marR="0" indent="0">
              <a:lnSpc>
                <a:spcPct val="107000"/>
              </a:lnSpc>
              <a:spcBef>
                <a:spcPts val="0"/>
              </a:spcBef>
              <a:spcAft>
                <a:spcPts val="80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2) Then, click the “Pictures” button and select “This Device.”</a:t>
            </a:r>
          </a:p>
          <a:p>
            <a:pPr marL="0" marR="0" indent="0">
              <a:lnSpc>
                <a:spcPct val="107000"/>
              </a:lnSpc>
              <a:spcBef>
                <a:spcPts val="0"/>
              </a:spcBef>
              <a:spcAft>
                <a:spcPts val="80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3) A pop-up box with access to the folders on your computer will open. Look for the image you’d like to add.</a:t>
            </a:r>
          </a:p>
          <a:p>
            <a:pPr marL="0" marR="0" indent="0">
              <a:lnSpc>
                <a:spcPct val="107000"/>
              </a:lnSpc>
              <a:spcBef>
                <a:spcPts val="0"/>
              </a:spcBef>
              <a:spcAft>
                <a:spcPts val="800"/>
              </a:spcAft>
              <a:buFont typeface="+mj-l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4) Once you select the image, it should come up on the slide. Use your mouse to move and place the image to your liking. That’s it!</a:t>
            </a:r>
          </a:p>
          <a:p>
            <a:endParaRPr lang="en-US" dirty="0"/>
          </a:p>
        </p:txBody>
      </p:sp>
      <p:sp>
        <p:nvSpPr>
          <p:cNvPr id="4" name="Slide Number Placeholder 3"/>
          <p:cNvSpPr>
            <a:spLocks noGrp="1"/>
          </p:cNvSpPr>
          <p:nvPr>
            <p:ph type="sldNum" sz="quarter" idx="5"/>
          </p:nvPr>
        </p:nvSpPr>
        <p:spPr/>
        <p:txBody>
          <a:bodyPr/>
          <a:lstStyle/>
          <a:p>
            <a:fld id="{79E0684B-F51D-4A79-BBBA-5894A4739215}" type="slidenum">
              <a:rPr lang="en-US" smtClean="0"/>
              <a:t>1</a:t>
            </a:fld>
            <a:endParaRPr lang="en-US"/>
          </a:p>
        </p:txBody>
      </p:sp>
    </p:spTree>
    <p:extLst>
      <p:ext uri="{BB962C8B-B14F-4D97-AF65-F5344CB8AC3E}">
        <p14:creationId xmlns:p14="http://schemas.microsoft.com/office/powerpoint/2010/main" val="1350344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Vaccine confidence is the trust that people have in recommended vaccines, professionals who administer vaccines, and processes and policies that lead to vaccine development, licensure, manufacturing, and recommendations for use. To build vaccine confidence, we have to build confidence in the vaccines themselves, the professionals who give vaccines, and vaccine development. </a:t>
            </a:r>
            <a:endParaRPr lang="en-US" dirty="0"/>
          </a:p>
        </p:txBody>
      </p:sp>
      <p:sp>
        <p:nvSpPr>
          <p:cNvPr id="4" name="Slide Number Placeholder 3"/>
          <p:cNvSpPr>
            <a:spLocks noGrp="1"/>
          </p:cNvSpPr>
          <p:nvPr>
            <p:ph type="sldNum" sz="quarter" idx="5"/>
          </p:nvPr>
        </p:nvSpPr>
        <p:spPr/>
        <p:txBody>
          <a:bodyPr/>
          <a:lstStyle/>
          <a:p>
            <a:fld id="{79E0684B-F51D-4A79-BBBA-5894A4739215}" type="slidenum">
              <a:rPr lang="en-US" smtClean="0"/>
              <a:t>10</a:t>
            </a:fld>
            <a:endParaRPr lang="en-US"/>
          </a:p>
        </p:txBody>
      </p:sp>
    </p:spTree>
    <p:extLst>
      <p:ext uri="{BB962C8B-B14F-4D97-AF65-F5344CB8AC3E}">
        <p14:creationId xmlns:p14="http://schemas.microsoft.com/office/powerpoint/2010/main" val="3035006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We understand the importance of vaccine confidence, but how can we build vaccine confidence in those we speak with? </a:t>
            </a:r>
            <a:endParaRPr lang="en-US" dirty="0"/>
          </a:p>
        </p:txBody>
      </p:sp>
      <p:sp>
        <p:nvSpPr>
          <p:cNvPr id="4" name="Slide Number Placeholder 3"/>
          <p:cNvSpPr>
            <a:spLocks noGrp="1"/>
          </p:cNvSpPr>
          <p:nvPr>
            <p:ph type="sldNum" sz="quarter" idx="5"/>
          </p:nvPr>
        </p:nvSpPr>
        <p:spPr/>
        <p:txBody>
          <a:bodyPr/>
          <a:lstStyle/>
          <a:p>
            <a:fld id="{79E0684B-F51D-4A79-BBBA-5894A4739215}" type="slidenum">
              <a:rPr lang="en-US" smtClean="0"/>
              <a:t>11</a:t>
            </a:fld>
            <a:endParaRPr lang="en-US"/>
          </a:p>
        </p:txBody>
      </p:sp>
    </p:spTree>
    <p:extLst>
      <p:ext uri="{BB962C8B-B14F-4D97-AF65-F5344CB8AC3E}">
        <p14:creationId xmlns:p14="http://schemas.microsoft.com/office/powerpoint/2010/main" val="694628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To increase vaccine confidence in friends, family members, and acquaintances, set the tone before you begin the conversation. Try asking open-ended questions to promote open conversation. Listen to their concerns about vaccination. </a:t>
            </a:r>
            <a:endParaRPr lang="en-US" dirty="0"/>
          </a:p>
        </p:txBody>
      </p:sp>
      <p:sp>
        <p:nvSpPr>
          <p:cNvPr id="4" name="Slide Number Placeholder 3"/>
          <p:cNvSpPr>
            <a:spLocks noGrp="1"/>
          </p:cNvSpPr>
          <p:nvPr>
            <p:ph type="sldNum" sz="quarter" idx="5"/>
          </p:nvPr>
        </p:nvSpPr>
        <p:spPr/>
        <p:txBody>
          <a:bodyPr/>
          <a:lstStyle/>
          <a:p>
            <a:fld id="{79E0684B-F51D-4A79-BBBA-5894A4739215}" type="slidenum">
              <a:rPr lang="en-US" smtClean="0"/>
              <a:t>12</a:t>
            </a:fld>
            <a:endParaRPr lang="en-US"/>
          </a:p>
        </p:txBody>
      </p:sp>
    </p:spTree>
    <p:extLst>
      <p:ext uri="{BB962C8B-B14F-4D97-AF65-F5344CB8AC3E}">
        <p14:creationId xmlns:p14="http://schemas.microsoft.com/office/powerpoint/2010/main" val="13411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When listening to them, show empathy and understanding. Share your reasons for getting vaccinated. Next, ask for permission to share more information about vaccines.</a:t>
            </a:r>
            <a:endParaRPr lang="en-US" dirty="0"/>
          </a:p>
        </p:txBody>
      </p:sp>
      <p:sp>
        <p:nvSpPr>
          <p:cNvPr id="4" name="Slide Number Placeholder 3"/>
          <p:cNvSpPr>
            <a:spLocks noGrp="1"/>
          </p:cNvSpPr>
          <p:nvPr>
            <p:ph type="sldNum" sz="quarter" idx="5"/>
          </p:nvPr>
        </p:nvSpPr>
        <p:spPr/>
        <p:txBody>
          <a:bodyPr/>
          <a:lstStyle/>
          <a:p>
            <a:fld id="{79E0684B-F51D-4A79-BBBA-5894A4739215}" type="slidenum">
              <a:rPr lang="en-US" smtClean="0"/>
              <a:t>13</a:t>
            </a:fld>
            <a:endParaRPr lang="en-US"/>
          </a:p>
        </p:txBody>
      </p:sp>
    </p:spTree>
    <p:extLst>
      <p:ext uri="{BB962C8B-B14F-4D97-AF65-F5344CB8AC3E}">
        <p14:creationId xmlns:p14="http://schemas.microsoft.com/office/powerpoint/2010/main" val="1628921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If they are open to hearing more, address any misconceptions with facts. </a:t>
            </a:r>
            <a:r>
              <a:rPr lang="en-US" sz="18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Then, help them find the meaning in vaccination.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Share accurate sources of information, such as VacciNative and Native Boost. Finally, if they are ready, help them make a plan to get vaccinated. </a:t>
            </a:r>
            <a:endParaRPr lang="en-US" dirty="0"/>
          </a:p>
        </p:txBody>
      </p:sp>
      <p:sp>
        <p:nvSpPr>
          <p:cNvPr id="4" name="Slide Number Placeholder 3"/>
          <p:cNvSpPr>
            <a:spLocks noGrp="1"/>
          </p:cNvSpPr>
          <p:nvPr>
            <p:ph type="sldNum" sz="quarter" idx="5"/>
          </p:nvPr>
        </p:nvSpPr>
        <p:spPr/>
        <p:txBody>
          <a:bodyPr/>
          <a:lstStyle/>
          <a:p>
            <a:fld id="{79E0684B-F51D-4A79-BBBA-5894A4739215}" type="slidenum">
              <a:rPr lang="en-US" smtClean="0"/>
              <a:t>14</a:t>
            </a:fld>
            <a:endParaRPr lang="en-US"/>
          </a:p>
        </p:txBody>
      </p:sp>
    </p:spTree>
    <p:extLst>
      <p:ext uri="{BB962C8B-B14F-4D97-AF65-F5344CB8AC3E}">
        <p14:creationId xmlns:p14="http://schemas.microsoft.com/office/powerpoint/2010/main" val="671903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Remember that when you’re beginning conversations about vaccines, you’re also building a relationship with that individual or family. To create an environment of respect and partnership, use positive body language. Don’t cross your arms, roll your eyes, or stand above them. Speak in a friendly, calm tone so the person doesn’t feel intimidated or patronized. Try to be open to what they have to say. Lastly, listen and don’t interrupt. Let the other person finish talking before you talk. Keep in mind that setting the tone is important as it may be the first of several conversations to come. </a:t>
            </a:r>
          </a:p>
        </p:txBody>
      </p:sp>
      <p:sp>
        <p:nvSpPr>
          <p:cNvPr id="4" name="Slide Number Placeholder 3"/>
          <p:cNvSpPr>
            <a:spLocks noGrp="1"/>
          </p:cNvSpPr>
          <p:nvPr>
            <p:ph type="sldNum" sz="quarter" idx="5"/>
          </p:nvPr>
        </p:nvSpPr>
        <p:spPr/>
        <p:txBody>
          <a:bodyPr/>
          <a:lstStyle/>
          <a:p>
            <a:fld id="{79E0684B-F51D-4A79-BBBA-5894A4739215}" type="slidenum">
              <a:rPr lang="en-US" smtClean="0"/>
              <a:t>15</a:t>
            </a:fld>
            <a:endParaRPr lang="en-US"/>
          </a:p>
        </p:txBody>
      </p:sp>
    </p:spTree>
    <p:extLst>
      <p:ext uri="{BB962C8B-B14F-4D97-AF65-F5344CB8AC3E}">
        <p14:creationId xmlns:p14="http://schemas.microsoft.com/office/powerpoint/2010/main" val="1754016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Open-ended questions are designed to get more than a yes-or-no answer. Ask open-ended questions, so you can get a sense of what the other person is worried about, where they learned any troubling information, and what sources they've used to get answers to their questions.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9E0684B-F51D-4A79-BBBA-5894A4739215}" type="slidenum">
              <a:rPr lang="en-US" smtClean="0"/>
              <a:t>16</a:t>
            </a:fld>
            <a:endParaRPr lang="en-US"/>
          </a:p>
        </p:txBody>
      </p:sp>
    </p:spTree>
    <p:extLst>
      <p:ext uri="{BB962C8B-B14F-4D97-AF65-F5344CB8AC3E}">
        <p14:creationId xmlns:p14="http://schemas.microsoft.com/office/powerpoint/2010/main" val="2892416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Share reputable sources with them like VacciNative, Native Boost, the local health department, healthcare providers, and the Centers for Disease Control and Prevention, or the CDC, to answer their questions about vaccination.</a:t>
            </a:r>
          </a:p>
        </p:txBody>
      </p:sp>
      <p:sp>
        <p:nvSpPr>
          <p:cNvPr id="4" name="Slide Number Placeholder 3"/>
          <p:cNvSpPr>
            <a:spLocks noGrp="1"/>
          </p:cNvSpPr>
          <p:nvPr>
            <p:ph type="sldNum" sz="quarter" idx="5"/>
          </p:nvPr>
        </p:nvSpPr>
        <p:spPr/>
        <p:txBody>
          <a:bodyPr/>
          <a:lstStyle/>
          <a:p>
            <a:fld id="{79E0684B-F51D-4A79-BBBA-5894A4739215}" type="slidenum">
              <a:rPr lang="en-US" smtClean="0"/>
              <a:t>17</a:t>
            </a:fld>
            <a:endParaRPr lang="en-US"/>
          </a:p>
        </p:txBody>
      </p:sp>
    </p:spTree>
    <p:extLst>
      <p:ext uri="{BB962C8B-B14F-4D97-AF65-F5344CB8AC3E}">
        <p14:creationId xmlns:p14="http://schemas.microsoft.com/office/powerpoint/2010/main" val="2568704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What open-ended questions might you ask to understand someone's concerns about vaccines?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Speaker recommendation: A word cloud can be imbedded in the slides. Participants’ responses will appear on the screen as they submit them. You can create a word cloud using PollEverywhere.com/Word-Cloud.</a:t>
            </a:r>
          </a:p>
          <a:p>
            <a:pPr marL="0" marR="0">
              <a:lnSpc>
                <a:spcPct val="107000"/>
              </a:lnSpc>
              <a:spcBef>
                <a:spcPts val="0"/>
              </a:spcBef>
              <a:spcAft>
                <a:spcPts val="800"/>
              </a:spcAft>
            </a:pPr>
            <a:endParaRPr lang="en-US" dirty="0"/>
          </a:p>
          <a:p>
            <a:pPr marL="0" marR="0">
              <a:lnSpc>
                <a:spcPct val="107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79E0684B-F51D-4A79-BBBA-5894A4739215}" type="slidenum">
              <a:rPr lang="en-US" smtClean="0"/>
              <a:t>18</a:t>
            </a:fld>
            <a:endParaRPr lang="en-US"/>
          </a:p>
        </p:txBody>
      </p:sp>
    </p:spTree>
    <p:extLst>
      <p:ext uri="{BB962C8B-B14F-4D97-AF65-F5344CB8AC3E}">
        <p14:creationId xmlns:p14="http://schemas.microsoft.com/office/powerpoint/2010/main" val="1052196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someone states their concerns or supports their stance with inaccurate information, listen to them without judgment. Make sure you're calm, open, and ready to listen. Throughout your conversation, use positive body language. Try not to roll your eyes or cross your arms. Even if you disagree with them or their thoughts and feelings differ from yours, treat the other person's thoughts and feelings with respect. Don't interrupt them. Let the other person finish talking before you talk.</a:t>
            </a:r>
          </a:p>
        </p:txBody>
      </p:sp>
      <p:sp>
        <p:nvSpPr>
          <p:cNvPr id="4" name="Slide Number Placeholder 3"/>
          <p:cNvSpPr>
            <a:spLocks noGrp="1"/>
          </p:cNvSpPr>
          <p:nvPr>
            <p:ph type="sldNum" sz="quarter" idx="5"/>
          </p:nvPr>
        </p:nvSpPr>
        <p:spPr/>
        <p:txBody>
          <a:bodyPr/>
          <a:lstStyle/>
          <a:p>
            <a:fld id="{79E0684B-F51D-4A79-BBBA-5894A4739215}" type="slidenum">
              <a:rPr lang="en-US" smtClean="0"/>
              <a:t>19</a:t>
            </a:fld>
            <a:endParaRPr lang="en-US"/>
          </a:p>
        </p:txBody>
      </p:sp>
    </p:spTree>
    <p:extLst>
      <p:ext uri="{BB962C8B-B14F-4D97-AF65-F5344CB8AC3E}">
        <p14:creationId xmlns:p14="http://schemas.microsoft.com/office/powerpoint/2010/main" val="2613271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any co-presenters if applicable]</a:t>
            </a:r>
          </a:p>
          <a:p>
            <a:endParaRPr lang="en-US" dirty="0"/>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Speaker recommendation: You can add your headshot onto this slide by doing the following: </a:t>
            </a:r>
          </a:p>
          <a:p>
            <a:pPr marL="0" marR="0" indent="0">
              <a:lnSpc>
                <a:spcPct val="107000"/>
              </a:lnSpc>
              <a:spcBef>
                <a:spcPts val="0"/>
              </a:spcBef>
              <a:spcAft>
                <a:spcPts val="800"/>
              </a:spcAft>
              <a:buFont typeface="+mj-l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1) Click the “Insert” button on the toolbox above. </a:t>
            </a:r>
          </a:p>
          <a:p>
            <a:pPr marL="0" marR="0" indent="0">
              <a:lnSpc>
                <a:spcPct val="107000"/>
              </a:lnSpc>
              <a:spcBef>
                <a:spcPts val="0"/>
              </a:spcBef>
              <a:spcAft>
                <a:spcPts val="800"/>
              </a:spcAft>
              <a:buFont typeface="+mj-l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2) Then, click the “Pictures” button and select “This Device.”</a:t>
            </a:r>
          </a:p>
          <a:p>
            <a:pPr marL="0" marR="0" indent="0">
              <a:lnSpc>
                <a:spcPct val="107000"/>
              </a:lnSpc>
              <a:spcBef>
                <a:spcPts val="0"/>
              </a:spcBef>
              <a:spcAft>
                <a:spcPts val="800"/>
              </a:spcAft>
              <a:buFont typeface="+mj-l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3) A pop-up box with access to the folders on your computer will open. Look for the image you’d like to add.</a:t>
            </a:r>
          </a:p>
          <a:p>
            <a:pPr marL="0" marR="0" indent="0">
              <a:lnSpc>
                <a:spcPct val="107000"/>
              </a:lnSpc>
              <a:spcBef>
                <a:spcPts val="0"/>
              </a:spcBef>
              <a:spcAft>
                <a:spcPts val="800"/>
              </a:spcAft>
              <a:buFont typeface="+mj-l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4) Once you select the image, it should come up on the slide. Use your mouse to move and place the image over the “HEADSHOT HERE” place holder. That’s it!</a:t>
            </a:r>
          </a:p>
          <a:p>
            <a:endParaRPr lang="en-US" dirty="0"/>
          </a:p>
        </p:txBody>
      </p:sp>
      <p:sp>
        <p:nvSpPr>
          <p:cNvPr id="4" name="Slide Number Placeholder 3"/>
          <p:cNvSpPr>
            <a:spLocks noGrp="1"/>
          </p:cNvSpPr>
          <p:nvPr>
            <p:ph type="sldNum" sz="quarter" idx="5"/>
          </p:nvPr>
        </p:nvSpPr>
        <p:spPr/>
        <p:txBody>
          <a:bodyPr/>
          <a:lstStyle/>
          <a:p>
            <a:fld id="{79E0684B-F51D-4A79-BBBA-5894A4739215}" type="slidenum">
              <a:rPr lang="en-US" smtClean="0"/>
              <a:t>2</a:t>
            </a:fld>
            <a:endParaRPr lang="en-US"/>
          </a:p>
        </p:txBody>
      </p:sp>
    </p:spTree>
    <p:extLst>
      <p:ext uri="{BB962C8B-B14F-4D97-AF65-F5344CB8AC3E}">
        <p14:creationId xmlns:p14="http://schemas.microsoft.com/office/powerpoint/2010/main" val="105816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Simply affirming someone's concerns and experiences can go a long way. Try using phrases like "I can understand your concern" and "'It's understandable that you see things that way.”</a:t>
            </a:r>
          </a:p>
        </p:txBody>
      </p:sp>
      <p:sp>
        <p:nvSpPr>
          <p:cNvPr id="4" name="Slide Number Placeholder 3"/>
          <p:cNvSpPr>
            <a:spLocks noGrp="1"/>
          </p:cNvSpPr>
          <p:nvPr>
            <p:ph type="sldNum" sz="quarter" idx="5"/>
          </p:nvPr>
        </p:nvSpPr>
        <p:spPr/>
        <p:txBody>
          <a:bodyPr/>
          <a:lstStyle/>
          <a:p>
            <a:fld id="{79E0684B-F51D-4A79-BBBA-5894A4739215}" type="slidenum">
              <a:rPr lang="en-US" smtClean="0"/>
              <a:t>20</a:t>
            </a:fld>
            <a:endParaRPr lang="en-US"/>
          </a:p>
        </p:txBody>
      </p:sp>
    </p:spTree>
    <p:extLst>
      <p:ext uri="{BB962C8B-B14F-4D97-AF65-F5344CB8AC3E}">
        <p14:creationId xmlns:p14="http://schemas.microsoft.com/office/powerpoint/2010/main" val="947986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Make the other person feel heard by responding with empathy and understanding. Keep in mind that you may need to acknowledge the chaos of life the person is going through. For example, you can say: “That does sound stressful. I’m sorry to hear your vaccine concerns are causing you more stress.”</a:t>
            </a:r>
            <a:endParaRPr lang="en-US" dirty="0"/>
          </a:p>
        </p:txBody>
      </p:sp>
      <p:sp>
        <p:nvSpPr>
          <p:cNvPr id="4" name="Slide Number Placeholder 3"/>
          <p:cNvSpPr>
            <a:spLocks noGrp="1"/>
          </p:cNvSpPr>
          <p:nvPr>
            <p:ph type="sldNum" sz="quarter" idx="5"/>
          </p:nvPr>
        </p:nvSpPr>
        <p:spPr/>
        <p:txBody>
          <a:bodyPr/>
          <a:lstStyle/>
          <a:p>
            <a:fld id="{79E0684B-F51D-4A79-BBBA-5894A4739215}" type="slidenum">
              <a:rPr lang="en-US" smtClean="0"/>
              <a:t>21</a:t>
            </a:fld>
            <a:endParaRPr lang="en-US"/>
          </a:p>
        </p:txBody>
      </p:sp>
    </p:spTree>
    <p:extLst>
      <p:ext uri="{BB962C8B-B14F-4D97-AF65-F5344CB8AC3E}">
        <p14:creationId xmlns:p14="http://schemas.microsoft.com/office/powerpoint/2010/main" val="3129940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Don’t tack on “but” to your words. For example, even if you disagree with something the other person says, don’t say something like, “I hear what you’re saying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but</a:t>
            </a:r>
            <a:r>
              <a:rPr lang="en-US" sz="1800" dirty="0">
                <a:effectLst/>
                <a:latin typeface="Calibri" panose="020F0502020204030204" pitchFamily="34" charset="0"/>
                <a:ea typeface="Calibri" panose="020F0502020204030204" pitchFamily="34" charset="0"/>
                <a:cs typeface="Times New Roman" panose="02020603050405020304" pitchFamily="18" charset="0"/>
              </a:rPr>
              <a:t> I don’t agree.” This can put the person you are speaking with on the defense. Leave it at, “I hear what you’re saying.” </a:t>
            </a:r>
          </a:p>
          <a:p>
            <a:endParaRPr lang="en-US" dirty="0"/>
          </a:p>
        </p:txBody>
      </p:sp>
      <p:sp>
        <p:nvSpPr>
          <p:cNvPr id="4" name="Slide Number Placeholder 3"/>
          <p:cNvSpPr>
            <a:spLocks noGrp="1"/>
          </p:cNvSpPr>
          <p:nvPr>
            <p:ph type="sldNum" sz="quarter" idx="5"/>
          </p:nvPr>
        </p:nvSpPr>
        <p:spPr/>
        <p:txBody>
          <a:bodyPr/>
          <a:lstStyle/>
          <a:p>
            <a:fld id="{79E0684B-F51D-4A79-BBBA-5894A4739215}" type="slidenum">
              <a:rPr lang="en-US" smtClean="0"/>
              <a:t>22</a:t>
            </a:fld>
            <a:endParaRPr lang="en-US"/>
          </a:p>
        </p:txBody>
      </p:sp>
    </p:spTree>
    <p:extLst>
      <p:ext uri="{BB962C8B-B14F-4D97-AF65-F5344CB8AC3E}">
        <p14:creationId xmlns:p14="http://schemas.microsoft.com/office/powerpoint/2010/main" val="1130545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Don’t directly challenge something the other person says that you think is wrong. For example, don’t respond by saying, “No, that’s not true.” Instead, try saying “What I’ve learned from [trusted source] is [share factual information].” A trusted source can be a credible provider or health organization, which we discuss later in this presentation.</a:t>
            </a:r>
          </a:p>
          <a:p>
            <a:endParaRPr lang="en-US" dirty="0"/>
          </a:p>
        </p:txBody>
      </p:sp>
      <p:sp>
        <p:nvSpPr>
          <p:cNvPr id="4" name="Slide Number Placeholder 3"/>
          <p:cNvSpPr>
            <a:spLocks noGrp="1"/>
          </p:cNvSpPr>
          <p:nvPr>
            <p:ph type="sldNum" sz="quarter" idx="5"/>
          </p:nvPr>
        </p:nvSpPr>
        <p:spPr/>
        <p:txBody>
          <a:bodyPr/>
          <a:lstStyle/>
          <a:p>
            <a:fld id="{79E0684B-F51D-4A79-BBBA-5894A4739215}" type="slidenum">
              <a:rPr lang="en-US" smtClean="0"/>
              <a:t>23</a:t>
            </a:fld>
            <a:endParaRPr lang="en-US"/>
          </a:p>
        </p:txBody>
      </p:sp>
    </p:spTree>
    <p:extLst>
      <p:ext uri="{BB962C8B-B14F-4D97-AF65-F5344CB8AC3E}">
        <p14:creationId xmlns:p14="http://schemas.microsoft.com/office/powerpoint/2010/main" val="3082473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What can you say to show someone empathy even if you may not agree with what they are saying?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Speaker recommendation: A word cloud can be imbedded in the slides. Participants’ responses will appear on the screen as they submit them. You can create a word cloud using PollEverywhere.com/Word-Cloud.</a:t>
            </a:r>
          </a:p>
          <a:p>
            <a:pPr marL="0" marR="0">
              <a:lnSpc>
                <a:spcPct val="107000"/>
              </a:lnSpc>
              <a:spcBef>
                <a:spcPts val="0"/>
              </a:spcBef>
              <a:spcAft>
                <a:spcPts val="800"/>
              </a:spcAft>
            </a:pPr>
            <a:endParaRPr lang="en-US" dirty="0"/>
          </a:p>
          <a:p>
            <a:pPr marL="0" marR="0">
              <a:lnSpc>
                <a:spcPct val="107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79E0684B-F51D-4A79-BBBA-5894A4739215}" type="slidenum">
              <a:rPr lang="en-US" smtClean="0"/>
              <a:t>24</a:t>
            </a:fld>
            <a:endParaRPr lang="en-US"/>
          </a:p>
        </p:txBody>
      </p:sp>
    </p:spTree>
    <p:extLst>
      <p:ext uri="{BB962C8B-B14F-4D97-AF65-F5344CB8AC3E}">
        <p14:creationId xmlns:p14="http://schemas.microsoft.com/office/powerpoint/2010/main" val="3747676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Sharing your reasons for getting vaccinated with those you speak with lets them know that you are not asking something of them that you would not do yourself. Try using phrases like ”My family and I stay up to date on our vaccines. We want to be protected from illness. We also want to do what we can to protect everyone in our community – including our Elders.”</a:t>
            </a:r>
          </a:p>
        </p:txBody>
      </p:sp>
      <p:sp>
        <p:nvSpPr>
          <p:cNvPr id="4" name="Slide Number Placeholder 3"/>
          <p:cNvSpPr>
            <a:spLocks noGrp="1"/>
          </p:cNvSpPr>
          <p:nvPr>
            <p:ph type="sldNum" sz="quarter" idx="5"/>
          </p:nvPr>
        </p:nvSpPr>
        <p:spPr/>
        <p:txBody>
          <a:bodyPr/>
          <a:lstStyle/>
          <a:p>
            <a:fld id="{79E0684B-F51D-4A79-BBBA-5894A4739215}" type="slidenum">
              <a:rPr lang="en-US" smtClean="0"/>
              <a:t>25</a:t>
            </a:fld>
            <a:endParaRPr lang="en-US"/>
          </a:p>
        </p:txBody>
      </p:sp>
    </p:spTree>
    <p:extLst>
      <p:ext uri="{BB962C8B-B14F-4D97-AF65-F5344CB8AC3E}">
        <p14:creationId xmlns:p14="http://schemas.microsoft.com/office/powerpoint/2010/main" val="19117899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get a lot of comfort knowing that this vaccine has been safely given to millions of people.”</a:t>
            </a:r>
          </a:p>
        </p:txBody>
      </p:sp>
      <p:sp>
        <p:nvSpPr>
          <p:cNvPr id="4" name="Slide Number Placeholder 3"/>
          <p:cNvSpPr>
            <a:spLocks noGrp="1"/>
          </p:cNvSpPr>
          <p:nvPr>
            <p:ph type="sldNum" sz="quarter" idx="5"/>
          </p:nvPr>
        </p:nvSpPr>
        <p:spPr/>
        <p:txBody>
          <a:bodyPr/>
          <a:lstStyle/>
          <a:p>
            <a:fld id="{79E0684B-F51D-4A79-BBBA-5894A4739215}" type="slidenum">
              <a:rPr lang="en-US" smtClean="0"/>
              <a:t>26</a:t>
            </a:fld>
            <a:endParaRPr lang="en-US"/>
          </a:p>
        </p:txBody>
      </p:sp>
    </p:spTree>
    <p:extLst>
      <p:ext uri="{BB962C8B-B14F-4D97-AF65-F5344CB8AC3E}">
        <p14:creationId xmlns:p14="http://schemas.microsoft.com/office/powerpoint/2010/main" val="4210470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”Because I’m vaccinated, I can safely spend time with my grandparents and participate in ceremonial practices.”</a:t>
            </a:r>
          </a:p>
        </p:txBody>
      </p:sp>
      <p:sp>
        <p:nvSpPr>
          <p:cNvPr id="4" name="Slide Number Placeholder 3"/>
          <p:cNvSpPr>
            <a:spLocks noGrp="1"/>
          </p:cNvSpPr>
          <p:nvPr>
            <p:ph type="sldNum" sz="quarter" idx="5"/>
          </p:nvPr>
        </p:nvSpPr>
        <p:spPr/>
        <p:txBody>
          <a:bodyPr/>
          <a:lstStyle/>
          <a:p>
            <a:fld id="{79E0684B-F51D-4A79-BBBA-5894A4739215}" type="slidenum">
              <a:rPr lang="en-US" smtClean="0"/>
              <a:t>27</a:t>
            </a:fld>
            <a:endParaRPr lang="en-US"/>
          </a:p>
        </p:txBody>
      </p:sp>
    </p:spTree>
    <p:extLst>
      <p:ext uri="{BB962C8B-B14F-4D97-AF65-F5344CB8AC3E}">
        <p14:creationId xmlns:p14="http://schemas.microsoft.com/office/powerpoint/2010/main" val="31944717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Once you understand the other person’s concerns, ask their permission to share information about vaccines. If they say “no,” respect their decision, and let them know you will be there for them in the future if they want to discuss vaccines. If they say “yes,” share accurate sources of information. Later in this presentation, we will list accurate sources of information you can share with others.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9E0684B-F51D-4A79-BBBA-5894A4739215}" type="slidenum">
              <a:rPr lang="en-US" smtClean="0"/>
              <a:t>28</a:t>
            </a:fld>
            <a:endParaRPr lang="en-US"/>
          </a:p>
        </p:txBody>
      </p:sp>
    </p:spTree>
    <p:extLst>
      <p:ext uri="{BB962C8B-B14F-4D97-AF65-F5344CB8AC3E}">
        <p14:creationId xmlns:p14="http://schemas.microsoft.com/office/powerpoint/2010/main" val="20254175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Consider sharing these online resources where people can find additional vaccination facts. At the end of this presentation, we’ll have QR codes you can scan and website URLs to access some of these sources.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9E0684B-F51D-4A79-BBBA-5894A4739215}" type="slidenum">
              <a:rPr lang="en-US" smtClean="0"/>
              <a:t>29</a:t>
            </a:fld>
            <a:endParaRPr lang="en-US"/>
          </a:p>
        </p:txBody>
      </p:sp>
    </p:spTree>
    <p:extLst>
      <p:ext uri="{BB962C8B-B14F-4D97-AF65-F5344CB8AC3E}">
        <p14:creationId xmlns:p14="http://schemas.microsoft.com/office/powerpoint/2010/main" val="3171220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Now, let’s take a moment for you to introduce yourselves. Please share your name, pronouns, your tribal affiliation or the tribal community you work for, and your roles in the community. I'll call on someone, and after you've finished introducing yourself, call on someone else. </a:t>
            </a:r>
            <a:endParaRPr lang="en-US" dirty="0"/>
          </a:p>
        </p:txBody>
      </p:sp>
      <p:sp>
        <p:nvSpPr>
          <p:cNvPr id="4" name="Slide Number Placeholder 3"/>
          <p:cNvSpPr>
            <a:spLocks noGrp="1"/>
          </p:cNvSpPr>
          <p:nvPr>
            <p:ph type="sldNum" sz="quarter" idx="5"/>
          </p:nvPr>
        </p:nvSpPr>
        <p:spPr/>
        <p:txBody>
          <a:bodyPr/>
          <a:lstStyle/>
          <a:p>
            <a:fld id="{79E0684B-F51D-4A79-BBBA-5894A4739215}" type="slidenum">
              <a:rPr lang="en-US" smtClean="0"/>
              <a:t>3</a:t>
            </a:fld>
            <a:endParaRPr lang="en-US"/>
          </a:p>
        </p:txBody>
      </p:sp>
    </p:spTree>
    <p:extLst>
      <p:ext uri="{BB962C8B-B14F-4D97-AF65-F5344CB8AC3E}">
        <p14:creationId xmlns:p14="http://schemas.microsoft.com/office/powerpoint/2010/main" val="18542733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After addressing the other person’s concerns with empathy, respect, and accurate information from reliable sources, steer the conversation toward why they should consider getting vaccinated. For example, you can ask them "What positive things can you do when everyone is vaccinated and healthy?" Allow them to think and help them with their response by listing positive things they can do when they are vaccinated like: spend time with grandparents, keep our culture alive and healthy, play sports, and dance. </a:t>
            </a:r>
          </a:p>
        </p:txBody>
      </p:sp>
      <p:sp>
        <p:nvSpPr>
          <p:cNvPr id="4" name="Slide Number Placeholder 3"/>
          <p:cNvSpPr>
            <a:spLocks noGrp="1"/>
          </p:cNvSpPr>
          <p:nvPr>
            <p:ph type="sldNum" sz="quarter" idx="5"/>
          </p:nvPr>
        </p:nvSpPr>
        <p:spPr/>
        <p:txBody>
          <a:bodyPr/>
          <a:lstStyle/>
          <a:p>
            <a:fld id="{79E0684B-F51D-4A79-BBBA-5894A4739215}" type="slidenum">
              <a:rPr lang="en-US" smtClean="0"/>
              <a:t>30</a:t>
            </a:fld>
            <a:endParaRPr lang="en-US"/>
          </a:p>
        </p:txBody>
      </p:sp>
    </p:spTree>
    <p:extLst>
      <p:ext uri="{BB962C8B-B14F-4D97-AF65-F5344CB8AC3E}">
        <p14:creationId xmlns:p14="http://schemas.microsoft.com/office/powerpoint/2010/main" val="16523789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Share accurate sources of information with the other person to help them make an informed decision about getting vaccinated. Two sources of accurate information you can share with them are VacciNative and Native Boost.</a:t>
            </a:r>
          </a:p>
        </p:txBody>
      </p:sp>
      <p:sp>
        <p:nvSpPr>
          <p:cNvPr id="4" name="Slide Number Placeholder 3"/>
          <p:cNvSpPr>
            <a:spLocks noGrp="1"/>
          </p:cNvSpPr>
          <p:nvPr>
            <p:ph type="sldNum" sz="quarter" idx="5"/>
          </p:nvPr>
        </p:nvSpPr>
        <p:spPr/>
        <p:txBody>
          <a:bodyPr/>
          <a:lstStyle/>
          <a:p>
            <a:fld id="{79E0684B-F51D-4A79-BBBA-5894A4739215}" type="slidenum">
              <a:rPr lang="en-US" smtClean="0"/>
              <a:t>31</a:t>
            </a:fld>
            <a:endParaRPr lang="en-US"/>
          </a:p>
        </p:txBody>
      </p:sp>
    </p:spTree>
    <p:extLst>
      <p:ext uri="{BB962C8B-B14F-4D97-AF65-F5344CB8AC3E}">
        <p14:creationId xmlns:p14="http://schemas.microsoft.com/office/powerpoint/2010/main" val="40281961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Both sources have materials designed for American Indian and Alaska Native people, such as (move to next slide).</a:t>
            </a:r>
          </a:p>
        </p:txBody>
      </p:sp>
      <p:sp>
        <p:nvSpPr>
          <p:cNvPr id="4" name="Slide Number Placeholder 3"/>
          <p:cNvSpPr>
            <a:spLocks noGrp="1"/>
          </p:cNvSpPr>
          <p:nvPr>
            <p:ph type="sldNum" sz="quarter" idx="5"/>
          </p:nvPr>
        </p:nvSpPr>
        <p:spPr/>
        <p:txBody>
          <a:bodyPr/>
          <a:lstStyle/>
          <a:p>
            <a:fld id="{79E0684B-F51D-4A79-BBBA-5894A4739215}" type="slidenum">
              <a:rPr lang="en-US" smtClean="0"/>
              <a:t>32</a:t>
            </a:fld>
            <a:endParaRPr lang="en-US"/>
          </a:p>
        </p:txBody>
      </p:sp>
    </p:spTree>
    <p:extLst>
      <p:ext uri="{BB962C8B-B14F-4D97-AF65-F5344CB8AC3E}">
        <p14:creationId xmlns:p14="http://schemas.microsoft.com/office/powerpoint/2010/main" val="4430873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Handouts, </a:t>
            </a:r>
          </a:p>
        </p:txBody>
      </p:sp>
      <p:sp>
        <p:nvSpPr>
          <p:cNvPr id="4" name="Slide Number Placeholder 3"/>
          <p:cNvSpPr>
            <a:spLocks noGrp="1"/>
          </p:cNvSpPr>
          <p:nvPr>
            <p:ph type="sldNum" sz="quarter" idx="5"/>
          </p:nvPr>
        </p:nvSpPr>
        <p:spPr/>
        <p:txBody>
          <a:bodyPr/>
          <a:lstStyle/>
          <a:p>
            <a:fld id="{79E0684B-F51D-4A79-BBBA-5894A4739215}" type="slidenum">
              <a:rPr lang="en-US" smtClean="0"/>
              <a:t>33</a:t>
            </a:fld>
            <a:endParaRPr lang="en-US"/>
          </a:p>
        </p:txBody>
      </p:sp>
    </p:spTree>
    <p:extLst>
      <p:ext uri="{BB962C8B-B14F-4D97-AF65-F5344CB8AC3E}">
        <p14:creationId xmlns:p14="http://schemas.microsoft.com/office/powerpoint/2010/main" val="15884010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Guides and booklets,</a:t>
            </a:r>
          </a:p>
        </p:txBody>
      </p:sp>
      <p:sp>
        <p:nvSpPr>
          <p:cNvPr id="4" name="Slide Number Placeholder 3"/>
          <p:cNvSpPr>
            <a:spLocks noGrp="1"/>
          </p:cNvSpPr>
          <p:nvPr>
            <p:ph type="sldNum" sz="quarter" idx="5"/>
          </p:nvPr>
        </p:nvSpPr>
        <p:spPr/>
        <p:txBody>
          <a:bodyPr/>
          <a:lstStyle/>
          <a:p>
            <a:fld id="{79E0684B-F51D-4A79-BBBA-5894A4739215}" type="slidenum">
              <a:rPr lang="en-US" smtClean="0"/>
              <a:t>34</a:t>
            </a:fld>
            <a:endParaRPr lang="en-US"/>
          </a:p>
        </p:txBody>
      </p:sp>
    </p:spTree>
    <p:extLst>
      <p:ext uri="{BB962C8B-B14F-4D97-AF65-F5344CB8AC3E}">
        <p14:creationId xmlns:p14="http://schemas.microsoft.com/office/powerpoint/2010/main" val="16786651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Videos, </a:t>
            </a:r>
          </a:p>
        </p:txBody>
      </p:sp>
      <p:sp>
        <p:nvSpPr>
          <p:cNvPr id="4" name="Slide Number Placeholder 3"/>
          <p:cNvSpPr>
            <a:spLocks noGrp="1"/>
          </p:cNvSpPr>
          <p:nvPr>
            <p:ph type="sldNum" sz="quarter" idx="5"/>
          </p:nvPr>
        </p:nvSpPr>
        <p:spPr/>
        <p:txBody>
          <a:bodyPr/>
          <a:lstStyle/>
          <a:p>
            <a:fld id="{79E0684B-F51D-4A79-BBBA-5894A4739215}" type="slidenum">
              <a:rPr lang="en-US" smtClean="0"/>
              <a:t>35</a:t>
            </a:fld>
            <a:endParaRPr lang="en-US"/>
          </a:p>
        </p:txBody>
      </p:sp>
    </p:spTree>
    <p:extLst>
      <p:ext uri="{BB962C8B-B14F-4D97-AF65-F5344CB8AC3E}">
        <p14:creationId xmlns:p14="http://schemas.microsoft.com/office/powerpoint/2010/main" val="37687356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9E0684B-F51D-4A79-BBBA-5894A4739215}" type="slidenum">
              <a:rPr lang="en-US" smtClean="0"/>
              <a:t>36</a:t>
            </a:fld>
            <a:endParaRPr lang="en-US"/>
          </a:p>
        </p:txBody>
      </p:sp>
    </p:spTree>
    <p:extLst>
      <p:ext uri="{BB962C8B-B14F-4D97-AF65-F5344CB8AC3E}">
        <p14:creationId xmlns:p14="http://schemas.microsoft.com/office/powerpoint/2010/main" val="20798337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presentations.</a:t>
            </a:r>
          </a:p>
        </p:txBody>
      </p:sp>
      <p:sp>
        <p:nvSpPr>
          <p:cNvPr id="4" name="Slide Number Placeholder 3"/>
          <p:cNvSpPr>
            <a:spLocks noGrp="1"/>
          </p:cNvSpPr>
          <p:nvPr>
            <p:ph type="sldNum" sz="quarter" idx="5"/>
          </p:nvPr>
        </p:nvSpPr>
        <p:spPr/>
        <p:txBody>
          <a:bodyPr/>
          <a:lstStyle/>
          <a:p>
            <a:fld id="{79E0684B-F51D-4A79-BBBA-5894A4739215}" type="slidenum">
              <a:rPr lang="en-US" smtClean="0"/>
              <a:t>37</a:t>
            </a:fld>
            <a:endParaRPr lang="en-US"/>
          </a:p>
        </p:txBody>
      </p:sp>
    </p:spTree>
    <p:extLst>
      <p:ext uri="{BB962C8B-B14F-4D97-AF65-F5344CB8AC3E}">
        <p14:creationId xmlns:p14="http://schemas.microsoft.com/office/powerpoint/2010/main" val="24011507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VacciNative also has different social media toolkits for your organization to utilize. Included in each social media toolkit are images to post on Facebook and Instagram and captions for each. You can access these social media toolkits at IndianCountryEcho.org/</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VacciNative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79E0684B-F51D-4A79-BBBA-5894A4739215}" type="slidenum">
              <a:rPr lang="en-US" smtClean="0"/>
              <a:t>38</a:t>
            </a:fld>
            <a:endParaRPr lang="en-US"/>
          </a:p>
        </p:txBody>
      </p:sp>
    </p:spTree>
    <p:extLst>
      <p:ext uri="{BB962C8B-B14F-4D97-AF65-F5344CB8AC3E}">
        <p14:creationId xmlns:p14="http://schemas.microsoft.com/office/powerpoint/2010/main" val="19418381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Other accurate sources of information others can use to help them make an informed decision about getting vaccinated are the local or tribal health department, healthcare providers like doctors, nurses, and pharmacists, the Indian Health Service, and the Centers for Disease Control and Prevention.</a:t>
            </a:r>
          </a:p>
        </p:txBody>
      </p:sp>
      <p:sp>
        <p:nvSpPr>
          <p:cNvPr id="4" name="Slide Number Placeholder 3"/>
          <p:cNvSpPr>
            <a:spLocks noGrp="1"/>
          </p:cNvSpPr>
          <p:nvPr>
            <p:ph type="sldNum" sz="quarter" idx="5"/>
          </p:nvPr>
        </p:nvSpPr>
        <p:spPr/>
        <p:txBody>
          <a:bodyPr/>
          <a:lstStyle/>
          <a:p>
            <a:fld id="{79E0684B-F51D-4A79-BBBA-5894A4739215}" type="slidenum">
              <a:rPr lang="en-US" smtClean="0"/>
              <a:t>39</a:t>
            </a:fld>
            <a:endParaRPr lang="en-US"/>
          </a:p>
        </p:txBody>
      </p:sp>
    </p:spTree>
    <p:extLst>
      <p:ext uri="{BB962C8B-B14F-4D97-AF65-F5344CB8AC3E}">
        <p14:creationId xmlns:p14="http://schemas.microsoft.com/office/powerpoint/2010/main" val="4262373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During this presentation, we will discuss why some people are hesitant to get vaccinated. We will also talk about vaccine confidence, and how to increase vaccine confidence among your friends, family, and acquaintances. We will share some conversational tips you can use while talking with others about vaccines. Lastly, we will highlight accurate sources of information.</a:t>
            </a:r>
          </a:p>
        </p:txBody>
      </p:sp>
      <p:sp>
        <p:nvSpPr>
          <p:cNvPr id="4" name="Slide Number Placeholder 3"/>
          <p:cNvSpPr>
            <a:spLocks noGrp="1"/>
          </p:cNvSpPr>
          <p:nvPr>
            <p:ph type="sldNum" sz="quarter" idx="5"/>
          </p:nvPr>
        </p:nvSpPr>
        <p:spPr/>
        <p:txBody>
          <a:bodyPr/>
          <a:lstStyle/>
          <a:p>
            <a:fld id="{79E0684B-F51D-4A79-BBBA-5894A4739215}" type="slidenum">
              <a:rPr lang="en-US" smtClean="0"/>
              <a:t>4</a:t>
            </a:fld>
            <a:endParaRPr lang="en-US"/>
          </a:p>
        </p:txBody>
      </p:sp>
    </p:spTree>
    <p:extLst>
      <p:ext uri="{BB962C8B-B14F-4D97-AF65-F5344CB8AC3E}">
        <p14:creationId xmlns:p14="http://schemas.microsoft.com/office/powerpoint/2010/main" val="42706118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When sharing accurate sources of information with others, be mindful of what you read online. The best sources of vaccine information are current, updated regularly, reviewed by medical professionals, and based on scientific research. </a:t>
            </a:r>
            <a:endParaRPr lang="en-US" dirty="0"/>
          </a:p>
        </p:txBody>
      </p:sp>
      <p:sp>
        <p:nvSpPr>
          <p:cNvPr id="4" name="Slide Number Placeholder 3"/>
          <p:cNvSpPr>
            <a:spLocks noGrp="1"/>
          </p:cNvSpPr>
          <p:nvPr>
            <p:ph type="sldNum" sz="quarter" idx="5"/>
          </p:nvPr>
        </p:nvSpPr>
        <p:spPr/>
        <p:txBody>
          <a:bodyPr/>
          <a:lstStyle/>
          <a:p>
            <a:fld id="{79E0684B-F51D-4A79-BBBA-5894A4739215}" type="slidenum">
              <a:rPr lang="en-US" smtClean="0"/>
              <a:t>40</a:t>
            </a:fld>
            <a:endParaRPr lang="en-US"/>
          </a:p>
        </p:txBody>
      </p:sp>
    </p:spTree>
    <p:extLst>
      <p:ext uri="{BB962C8B-B14F-4D97-AF65-F5344CB8AC3E}">
        <p14:creationId xmlns:p14="http://schemas.microsoft.com/office/powerpoint/2010/main" val="32679753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It’s also important that the authors are listed, along with their credentials, and that the authors say where their information comes from.</a:t>
            </a:r>
          </a:p>
        </p:txBody>
      </p:sp>
      <p:sp>
        <p:nvSpPr>
          <p:cNvPr id="4" name="Slide Number Placeholder 3"/>
          <p:cNvSpPr>
            <a:spLocks noGrp="1"/>
          </p:cNvSpPr>
          <p:nvPr>
            <p:ph type="sldNum" sz="quarter" idx="5"/>
          </p:nvPr>
        </p:nvSpPr>
        <p:spPr/>
        <p:txBody>
          <a:bodyPr/>
          <a:lstStyle/>
          <a:p>
            <a:fld id="{79E0684B-F51D-4A79-BBBA-5894A4739215}" type="slidenum">
              <a:rPr lang="en-US" smtClean="0"/>
              <a:t>41</a:t>
            </a:fld>
            <a:endParaRPr lang="en-US"/>
          </a:p>
        </p:txBody>
      </p:sp>
    </p:spTree>
    <p:extLst>
      <p:ext uri="{BB962C8B-B14F-4D97-AF65-F5344CB8AC3E}">
        <p14:creationId xmlns:p14="http://schemas.microsoft.com/office/powerpoint/2010/main" val="23417809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Once someone decides why they should get vaccinated, offer to help them make a plan. Depending on your capacity, this may include helping them make their vaccination appointment, going with them to their appointment, getting vaccinated together, or holding their child while they’re receiving their vaccine. </a:t>
            </a:r>
          </a:p>
        </p:txBody>
      </p:sp>
      <p:sp>
        <p:nvSpPr>
          <p:cNvPr id="4" name="Slide Number Placeholder 3"/>
          <p:cNvSpPr>
            <a:spLocks noGrp="1"/>
          </p:cNvSpPr>
          <p:nvPr>
            <p:ph type="sldNum" sz="quarter" idx="5"/>
          </p:nvPr>
        </p:nvSpPr>
        <p:spPr/>
        <p:txBody>
          <a:bodyPr/>
          <a:lstStyle/>
          <a:p>
            <a:fld id="{79E0684B-F51D-4A79-BBBA-5894A4739215}" type="slidenum">
              <a:rPr lang="en-US" smtClean="0"/>
              <a:t>42</a:t>
            </a:fld>
            <a:endParaRPr lang="en-US"/>
          </a:p>
        </p:txBody>
      </p:sp>
    </p:spTree>
    <p:extLst>
      <p:ext uri="{BB962C8B-B14F-4D97-AF65-F5344CB8AC3E}">
        <p14:creationId xmlns:p14="http://schemas.microsoft.com/office/powerpoint/2010/main" val="24695178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anyone have any questions about what we’ve discussed today? Was anything unclear?</a:t>
            </a:r>
          </a:p>
        </p:txBody>
      </p:sp>
      <p:sp>
        <p:nvSpPr>
          <p:cNvPr id="4" name="Slide Number Placeholder 3"/>
          <p:cNvSpPr>
            <a:spLocks noGrp="1"/>
          </p:cNvSpPr>
          <p:nvPr>
            <p:ph type="sldNum" sz="quarter" idx="5"/>
          </p:nvPr>
        </p:nvSpPr>
        <p:spPr/>
        <p:txBody>
          <a:bodyPr/>
          <a:lstStyle/>
          <a:p>
            <a:fld id="{79E0684B-F51D-4A79-BBBA-5894A4739215}" type="slidenum">
              <a:rPr lang="en-US" smtClean="0"/>
              <a:t>43</a:t>
            </a:fld>
            <a:endParaRPr lang="en-US"/>
          </a:p>
        </p:txBody>
      </p:sp>
    </p:spTree>
    <p:extLst>
      <p:ext uri="{BB962C8B-B14F-4D97-AF65-F5344CB8AC3E}">
        <p14:creationId xmlns:p14="http://schemas.microsoft.com/office/powerpoint/2010/main" val="42785641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fontAlgn="ctr">
              <a:lnSpc>
                <a:spcPct val="107000"/>
              </a:lnSpc>
              <a:spcBef>
                <a:spcPts val="0"/>
              </a:spcBef>
              <a:spcAft>
                <a:spcPts val="0"/>
              </a:spcAft>
              <a:buSzPts val="1000"/>
              <a:buFont typeface="Symbol" panose="05050102010706020507" pitchFamily="18" charset="2"/>
              <a:buNone/>
              <a:tabLst>
                <a:tab pos="457200" algn="l"/>
              </a:tabLst>
            </a:pPr>
            <a:r>
              <a:rPr lang="en-US" sz="1200" kern="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We’d like to thank the Native Boost team and credit their website for the information they’ve contributed.</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9E0684B-F51D-4A79-BBBA-5894A4739215}" type="slidenum">
              <a:rPr lang="en-US" smtClean="0"/>
              <a:t>44</a:t>
            </a:fld>
            <a:endParaRPr lang="en-US"/>
          </a:p>
        </p:txBody>
      </p:sp>
    </p:spTree>
    <p:extLst>
      <p:ext uri="{BB962C8B-B14F-4D97-AF65-F5344CB8AC3E}">
        <p14:creationId xmlns:p14="http://schemas.microsoft.com/office/powerpoint/2010/main" val="10699477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the time you’ve spent listening to this presentation. If you’d like more information about what we’ve discussed today or training on this, you can go to…</a:t>
            </a:r>
          </a:p>
          <a:p>
            <a:endParaRPr lang="en-US" dirty="0"/>
          </a:p>
        </p:txBody>
      </p:sp>
      <p:sp>
        <p:nvSpPr>
          <p:cNvPr id="4" name="Slide Number Placeholder 3"/>
          <p:cNvSpPr>
            <a:spLocks noGrp="1"/>
          </p:cNvSpPr>
          <p:nvPr>
            <p:ph type="sldNum" sz="quarter" idx="5"/>
          </p:nvPr>
        </p:nvSpPr>
        <p:spPr/>
        <p:txBody>
          <a:bodyPr/>
          <a:lstStyle/>
          <a:p>
            <a:fld id="{79E0684B-F51D-4A79-BBBA-5894A4739215}" type="slidenum">
              <a:rPr lang="en-US" smtClean="0"/>
              <a:t>45</a:t>
            </a:fld>
            <a:endParaRPr lang="en-US"/>
          </a:p>
        </p:txBody>
      </p:sp>
    </p:spTree>
    <p:extLst>
      <p:ext uri="{BB962C8B-B14F-4D97-AF65-F5344CB8AC3E}">
        <p14:creationId xmlns:p14="http://schemas.microsoft.com/office/powerpoint/2010/main" val="13371166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Leelawadee UI" panose="020B0502040204020203" pitchFamily="34" charset="-34"/>
                <a:ea typeface="Calibri" panose="020F0502020204030204" pitchFamily="34" charset="0"/>
                <a:cs typeface="Times New Roman" panose="02020603050405020304" pitchFamily="18" charset="0"/>
              </a:rPr>
              <a:t>Tribal Epidemiology Centers, Indian Health Service, and the Centers for Disease Control and Prevention websites by scanning their respective QR codes on the screen.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dirty="0">
              <a:effectLst/>
              <a:latin typeface="Leelawadee UI" panose="020B0502040204020203" pitchFamily="34" charset="-34"/>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9E0684B-F51D-4A79-BBBA-5894A4739215}" type="slidenum">
              <a:rPr lang="en-US" smtClean="0"/>
              <a:t>46</a:t>
            </a:fld>
            <a:endParaRPr lang="en-US"/>
          </a:p>
        </p:txBody>
      </p:sp>
    </p:spTree>
    <p:extLst>
      <p:ext uri="{BB962C8B-B14F-4D97-AF65-F5344CB8AC3E}">
        <p14:creationId xmlns:p14="http://schemas.microsoft.com/office/powerpoint/2010/main" val="24102057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dirty="0"/>
              <a:t>You can also </a:t>
            </a:r>
            <a:r>
              <a:rPr lang="en-US" sz="1800" dirty="0">
                <a:effectLst/>
                <a:latin typeface="Leelawadee UI" panose="020B0502040204020203" pitchFamily="34" charset="-34"/>
                <a:ea typeface="Calibri" panose="020F0502020204030204" pitchFamily="34" charset="0"/>
                <a:cs typeface="Times New Roman" panose="02020603050405020304" pitchFamily="18" charset="0"/>
              </a:rPr>
              <a:t>visit the </a:t>
            </a:r>
            <a:r>
              <a:rPr lang="en-US" sz="1800" dirty="0" err="1">
                <a:effectLst/>
                <a:latin typeface="Leelawadee UI" panose="020B0502040204020203" pitchFamily="34" charset="-34"/>
                <a:ea typeface="Calibri" panose="020F0502020204030204" pitchFamily="34" charset="0"/>
                <a:cs typeface="Times New Roman" panose="02020603050405020304" pitchFamily="18" charset="0"/>
              </a:rPr>
              <a:t>VacciNative</a:t>
            </a:r>
            <a:r>
              <a:rPr lang="en-US" sz="1800" dirty="0">
                <a:effectLst/>
                <a:latin typeface="Leelawadee UI" panose="020B0502040204020203" pitchFamily="34" charset="-34"/>
                <a:ea typeface="Calibri" panose="020F0502020204030204" pitchFamily="34" charset="0"/>
                <a:cs typeface="Times New Roman" panose="02020603050405020304" pitchFamily="18" charset="0"/>
              </a:rPr>
              <a:t> and Native Boost websites by scanning their respective QR codes on the screen.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dirty="0">
              <a:effectLst/>
              <a:latin typeface="Leelawadee UI" panose="020B0502040204020203" pitchFamily="34" charset="-34"/>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9E0684B-F51D-4A79-BBBA-5894A4739215}" type="slidenum">
              <a:rPr lang="en-US" smtClean="0"/>
              <a:t>47</a:t>
            </a:fld>
            <a:endParaRPr lang="en-US"/>
          </a:p>
        </p:txBody>
      </p:sp>
    </p:spTree>
    <p:extLst>
      <p:ext uri="{BB962C8B-B14F-4D97-AF65-F5344CB8AC3E}">
        <p14:creationId xmlns:p14="http://schemas.microsoft.com/office/powerpoint/2010/main" val="40491481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Leelawadee UI" panose="020B0502040204020203" pitchFamily="34" charset="-34"/>
                <a:ea typeface="Calibri" panose="020F0502020204030204" pitchFamily="34" charset="0"/>
                <a:cs typeface="Times New Roman" panose="02020603050405020304" pitchFamily="18" charset="0"/>
              </a:rPr>
              <a:t>VacciNative</a:t>
            </a:r>
            <a:r>
              <a:rPr lang="en-US" sz="1200" dirty="0">
                <a:effectLst/>
                <a:latin typeface="Leelawadee UI" panose="020B0502040204020203" pitchFamily="34" charset="-34"/>
                <a:ea typeface="Calibri" panose="020F0502020204030204" pitchFamily="34" charset="0"/>
                <a:cs typeface="Times New Roman" panose="02020603050405020304" pitchFamily="18" charset="0"/>
              </a:rPr>
              <a:t> is a project dedicated to creating accurate vaccine information for Native people by Native people. </a:t>
            </a:r>
            <a:r>
              <a:rPr lang="en-US" sz="1200" dirty="0" err="1">
                <a:effectLst/>
                <a:latin typeface="Leelawadee UI" panose="020B0502040204020203" pitchFamily="34" charset="-34"/>
                <a:ea typeface="Calibri" panose="020F0502020204030204" pitchFamily="34" charset="0"/>
                <a:cs typeface="Times New Roman" panose="02020603050405020304" pitchFamily="18" charset="0"/>
              </a:rPr>
              <a:t>VacciNative</a:t>
            </a:r>
            <a:r>
              <a:rPr lang="en-US" sz="1200" dirty="0">
                <a:effectLst/>
                <a:latin typeface="Leelawadee UI" panose="020B0502040204020203" pitchFamily="34" charset="-34"/>
                <a:ea typeface="Calibri" panose="020F0502020204030204" pitchFamily="34" charset="0"/>
                <a:cs typeface="Times New Roman" panose="02020603050405020304" pitchFamily="18" charset="0"/>
              </a:rPr>
              <a:t> does this by gathering info from trusted Elders, Native health professionals, and other experts. </a:t>
            </a:r>
            <a:r>
              <a:rPr lang="en-US" sz="1200" dirty="0">
                <a:effectLst/>
                <a:latin typeface="Calibri" panose="020F0502020204030204" pitchFamily="34" charset="0"/>
                <a:ea typeface="Calibri" panose="020F0502020204030204" pitchFamily="34" charset="0"/>
                <a:cs typeface="Times New Roman" panose="02020603050405020304" pitchFamily="18" charset="0"/>
              </a:rPr>
              <a:t>Plus, </a:t>
            </a:r>
            <a:r>
              <a:rPr lang="en-US" sz="1200" dirty="0">
                <a:effectLst/>
                <a:latin typeface="Leelawadee UI" panose="020B0502040204020203" pitchFamily="34" charset="-34"/>
                <a:ea typeface="Calibri" panose="020F0502020204030204" pitchFamily="34" charset="0"/>
                <a:cs typeface="Times New Roman" panose="02020603050405020304" pitchFamily="18" charset="0"/>
              </a:rPr>
              <a:t>all of </a:t>
            </a:r>
            <a:r>
              <a:rPr lang="en-US" sz="1200" dirty="0" err="1">
                <a:effectLst/>
                <a:latin typeface="Leelawadee UI" panose="020B0502040204020203" pitchFamily="34" charset="-34"/>
                <a:ea typeface="Calibri" panose="020F0502020204030204" pitchFamily="34" charset="0"/>
                <a:cs typeface="Times New Roman" panose="02020603050405020304" pitchFamily="18" charset="0"/>
              </a:rPr>
              <a:t>VacciNative’s</a:t>
            </a:r>
            <a:r>
              <a:rPr lang="en-US" sz="1200" dirty="0">
                <a:effectLst/>
                <a:latin typeface="Leelawadee UI" panose="020B0502040204020203" pitchFamily="34" charset="-34"/>
                <a:ea typeface="Calibri" panose="020F0502020204030204" pitchFamily="34" charset="0"/>
                <a:cs typeface="Times New Roman" panose="02020603050405020304" pitchFamily="18" charset="0"/>
              </a:rPr>
              <a:t> materials are reviewed by the </a:t>
            </a:r>
            <a:r>
              <a:rPr lang="en-US" sz="1200" dirty="0" err="1">
                <a:effectLst/>
                <a:latin typeface="Leelawadee UI" panose="020B0502040204020203" pitchFamily="34" charset="-34"/>
                <a:ea typeface="Calibri" panose="020F0502020204030204" pitchFamily="34" charset="0"/>
                <a:cs typeface="Times New Roman" panose="02020603050405020304" pitchFamily="18" charset="0"/>
              </a:rPr>
              <a:t>VacciNative</a:t>
            </a:r>
            <a:r>
              <a:rPr lang="en-US" sz="1200" dirty="0">
                <a:effectLst/>
                <a:latin typeface="Leelawadee UI" panose="020B0502040204020203" pitchFamily="34" charset="-34"/>
                <a:ea typeface="Calibri" panose="020F0502020204030204" pitchFamily="34" charset="0"/>
                <a:cs typeface="Times New Roman" panose="02020603050405020304" pitchFamily="18" charset="0"/>
              </a:rPr>
              <a:t> Alliance, a collaboration of staff from Tribal Epidemiology Centers across the nation. </a:t>
            </a:r>
            <a:endParaRPr lang="en-US" dirty="0"/>
          </a:p>
          <a:p>
            <a:endParaRPr lang="en-US" dirty="0"/>
          </a:p>
        </p:txBody>
      </p:sp>
      <p:sp>
        <p:nvSpPr>
          <p:cNvPr id="4" name="Slide Number Placeholder 3"/>
          <p:cNvSpPr>
            <a:spLocks noGrp="1"/>
          </p:cNvSpPr>
          <p:nvPr>
            <p:ph type="sldNum" sz="quarter" idx="5"/>
          </p:nvPr>
        </p:nvSpPr>
        <p:spPr/>
        <p:txBody>
          <a:bodyPr/>
          <a:lstStyle/>
          <a:p>
            <a:fld id="{79E0684B-F51D-4A79-BBBA-5894A4739215}" type="slidenum">
              <a:rPr lang="en-US" smtClean="0"/>
              <a:t>48</a:t>
            </a:fld>
            <a:endParaRPr lang="en-US"/>
          </a:p>
        </p:txBody>
      </p:sp>
    </p:spTree>
    <p:extLst>
      <p:ext uri="{BB962C8B-B14F-4D97-AF65-F5344CB8AC3E}">
        <p14:creationId xmlns:p14="http://schemas.microsoft.com/office/powerpoint/2010/main" val="27262012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the time you’ve spent listening to this presentation. If you’d like more information about what we’ve discussed today or if you have any additional questions about anything we’ve discussed, please feel free to contact me. My contact information is listed in the slide above.</a:t>
            </a:r>
            <a:endParaRPr lang="en-US" dirty="0">
              <a:cs typeface="Calibri" panose="020F0502020204030204"/>
            </a:endParaRP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79E0684B-F51D-4A79-BBBA-5894A4739215}" type="slidenum">
              <a:rPr lang="en-US" smtClean="0"/>
              <a:t>49</a:t>
            </a:fld>
            <a:endParaRPr lang="en-US"/>
          </a:p>
        </p:txBody>
      </p:sp>
    </p:spTree>
    <p:extLst>
      <p:ext uri="{BB962C8B-B14F-4D97-AF65-F5344CB8AC3E}">
        <p14:creationId xmlns:p14="http://schemas.microsoft.com/office/powerpoint/2010/main" val="3965008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discuss vaccine confidence and how to build it, let's briefly talk about vaccine hesitancy. </a:t>
            </a:r>
          </a:p>
        </p:txBody>
      </p:sp>
      <p:sp>
        <p:nvSpPr>
          <p:cNvPr id="4" name="Slide Number Placeholder 3"/>
          <p:cNvSpPr>
            <a:spLocks noGrp="1"/>
          </p:cNvSpPr>
          <p:nvPr>
            <p:ph type="sldNum" sz="quarter" idx="5"/>
          </p:nvPr>
        </p:nvSpPr>
        <p:spPr/>
        <p:txBody>
          <a:bodyPr/>
          <a:lstStyle/>
          <a:p>
            <a:fld id="{79E0684B-F51D-4A79-BBBA-5894A4739215}" type="slidenum">
              <a:rPr lang="en-US" smtClean="0"/>
              <a:t>5</a:t>
            </a:fld>
            <a:endParaRPr lang="en-US"/>
          </a:p>
        </p:txBody>
      </p:sp>
    </p:spTree>
    <p:extLst>
      <p:ext uri="{BB962C8B-B14F-4D97-AF65-F5344CB8AC3E}">
        <p14:creationId xmlns:p14="http://schemas.microsoft.com/office/powerpoint/2010/main" val="417298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know that not everyone is confident in vaccines. What are some reasons people in your community might be hesitant to get vaccinated? What have you heard?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Speaker recommendation: A word cloud can be imbedded in the slides. Participants’ responses will appear on the screen as they submit them. You can create a word cloud using PollEverywhere.com/Word-Cloud.</a:t>
            </a: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79E0684B-F51D-4A79-BBBA-5894A4739215}" type="slidenum">
              <a:rPr lang="en-US" smtClean="0"/>
              <a:t>6</a:t>
            </a:fld>
            <a:endParaRPr lang="en-US"/>
          </a:p>
        </p:txBody>
      </p:sp>
    </p:spTree>
    <p:extLst>
      <p:ext uri="{BB962C8B-B14F-4D97-AF65-F5344CB8AC3E}">
        <p14:creationId xmlns:p14="http://schemas.microsoft.com/office/powerpoint/2010/main" val="467381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all for providing some reasons people might be hesitant to get vaccinated. Some common reasons for vaccine hesitancy are misinformation obtained from online platforms, like social media, pressure from family, a fear of needles, and a concern of vaccine safety, such as the ingredients in the vaccine.</a:t>
            </a:r>
          </a:p>
        </p:txBody>
      </p:sp>
      <p:sp>
        <p:nvSpPr>
          <p:cNvPr id="4" name="Slide Number Placeholder 3"/>
          <p:cNvSpPr>
            <a:spLocks noGrp="1"/>
          </p:cNvSpPr>
          <p:nvPr>
            <p:ph type="sldNum" sz="quarter" idx="5"/>
          </p:nvPr>
        </p:nvSpPr>
        <p:spPr/>
        <p:txBody>
          <a:bodyPr/>
          <a:lstStyle/>
          <a:p>
            <a:fld id="{79E0684B-F51D-4A79-BBBA-5894A4739215}" type="slidenum">
              <a:rPr lang="en-US" smtClean="0"/>
              <a:t>7</a:t>
            </a:fld>
            <a:endParaRPr lang="en-US"/>
          </a:p>
        </p:txBody>
      </p:sp>
    </p:spTree>
    <p:extLst>
      <p:ext uri="{BB962C8B-B14F-4D97-AF65-F5344CB8AC3E}">
        <p14:creationId xmlns:p14="http://schemas.microsoft.com/office/powerpoint/2010/main" val="15579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Also, as we know, Indigenous communities have resisted colonization, boarding schools, forced sterilization, and medical racism. Due to this history, there is a mistrust in the federal government and medical care, including vaccines and those who distribute them, like pharmaceutical companies. This is something that is important for us to acknowledge in our conversations with others.</a:t>
            </a:r>
            <a:endParaRPr lang="en-US" dirty="0"/>
          </a:p>
        </p:txBody>
      </p:sp>
      <p:sp>
        <p:nvSpPr>
          <p:cNvPr id="4" name="Slide Number Placeholder 3"/>
          <p:cNvSpPr>
            <a:spLocks noGrp="1"/>
          </p:cNvSpPr>
          <p:nvPr>
            <p:ph type="sldNum" sz="quarter" idx="5"/>
          </p:nvPr>
        </p:nvSpPr>
        <p:spPr/>
        <p:txBody>
          <a:bodyPr/>
          <a:lstStyle/>
          <a:p>
            <a:fld id="{79E0684B-F51D-4A79-BBBA-5894A4739215}" type="slidenum">
              <a:rPr lang="en-US" smtClean="0"/>
              <a:t>8</a:t>
            </a:fld>
            <a:endParaRPr lang="en-US"/>
          </a:p>
        </p:txBody>
      </p:sp>
    </p:spTree>
    <p:extLst>
      <p:ext uri="{BB962C8B-B14F-4D97-AF65-F5344CB8AC3E}">
        <p14:creationId xmlns:p14="http://schemas.microsoft.com/office/powerpoint/2010/main" val="2906010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Now that we've talked about some reasons why people are hesitant to get vaccines, let's discuss what exactly vaccine confidence is.</a:t>
            </a:r>
            <a:endParaRPr lang="en-US" dirty="0"/>
          </a:p>
        </p:txBody>
      </p:sp>
      <p:sp>
        <p:nvSpPr>
          <p:cNvPr id="4" name="Slide Number Placeholder 3"/>
          <p:cNvSpPr>
            <a:spLocks noGrp="1"/>
          </p:cNvSpPr>
          <p:nvPr>
            <p:ph type="sldNum" sz="quarter" idx="5"/>
          </p:nvPr>
        </p:nvSpPr>
        <p:spPr/>
        <p:txBody>
          <a:bodyPr/>
          <a:lstStyle/>
          <a:p>
            <a:fld id="{79E0684B-F51D-4A79-BBBA-5894A4739215}" type="slidenum">
              <a:rPr lang="en-US" smtClean="0"/>
              <a:t>9</a:t>
            </a:fld>
            <a:endParaRPr lang="en-US"/>
          </a:p>
        </p:txBody>
      </p:sp>
    </p:spTree>
    <p:extLst>
      <p:ext uri="{BB962C8B-B14F-4D97-AF65-F5344CB8AC3E}">
        <p14:creationId xmlns:p14="http://schemas.microsoft.com/office/powerpoint/2010/main" val="35454720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0D9A-0331-EE70-6495-77BFFEC310AC}"/>
              </a:ext>
            </a:extLst>
          </p:cNvPr>
          <p:cNvSpPr>
            <a:spLocks noGrp="1"/>
          </p:cNvSpPr>
          <p:nvPr>
            <p:ph type="ctrTitle"/>
          </p:nvPr>
        </p:nvSpPr>
        <p:spPr>
          <a:xfrm>
            <a:off x="3422822" y="4155039"/>
            <a:ext cx="8625016" cy="1331361"/>
          </a:xfrm>
        </p:spPr>
        <p:txBody>
          <a:bodyPr anchor="ctr">
            <a:normAutofit/>
          </a:bodyPr>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B102BB5C-0F40-EB7A-1438-C81C1F81FA93}"/>
              </a:ext>
            </a:extLst>
          </p:cNvPr>
          <p:cNvSpPr>
            <a:spLocks noGrp="1"/>
          </p:cNvSpPr>
          <p:nvPr>
            <p:ph type="subTitle" idx="1"/>
          </p:nvPr>
        </p:nvSpPr>
        <p:spPr>
          <a:xfrm>
            <a:off x="3422822" y="5486401"/>
            <a:ext cx="8625016" cy="877330"/>
          </a:xfrm>
        </p:spPr>
        <p:txBody>
          <a:bodyPr/>
          <a:lstStyle>
            <a:lvl1pPr marL="0" indent="0" algn="ctr">
              <a:buNone/>
              <a:defRPr sz="2400">
                <a:solidFill>
                  <a:schemeClr val="accent2">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68706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6312B-2906-61E5-21F3-4E58406B1E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1CDB9B-EB2B-06C9-A082-37BF213D3814}"/>
              </a:ext>
            </a:extLst>
          </p:cNvPr>
          <p:cNvSpPr>
            <a:spLocks noGrp="1"/>
          </p:cNvSpPr>
          <p:nvPr>
            <p:ph type="pic" idx="1"/>
          </p:nvPr>
        </p:nvSpPr>
        <p:spPr>
          <a:xfrm>
            <a:off x="5183188" y="501651"/>
            <a:ext cx="6172200" cy="5359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03E7DB-03BC-192B-C6DF-A98C6F668F84}"/>
              </a:ext>
            </a:extLst>
          </p:cNvPr>
          <p:cNvSpPr>
            <a:spLocks noGrp="1"/>
          </p:cNvSpPr>
          <p:nvPr>
            <p:ph type="body" sz="half" idx="2"/>
          </p:nvPr>
        </p:nvSpPr>
        <p:spPr>
          <a:xfrm>
            <a:off x="839788" y="2057400"/>
            <a:ext cx="3932237" cy="3811588"/>
          </a:xfrm>
        </p:spPr>
        <p:txBody>
          <a:bodyPr/>
          <a:lstStyle>
            <a:lvl1pPr marL="0" indent="0">
              <a:buNone/>
              <a:defRPr sz="1600">
                <a:solidFill>
                  <a:schemeClr val="accent2">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8CD10F21-71B2-22ED-6FF5-CA258636D49E}"/>
              </a:ext>
            </a:extLst>
          </p:cNvPr>
          <p:cNvSpPr>
            <a:spLocks noGrp="1"/>
          </p:cNvSpPr>
          <p:nvPr>
            <p:ph type="dt" sz="half" idx="10"/>
          </p:nvPr>
        </p:nvSpPr>
        <p:spPr/>
        <p:txBody>
          <a:bodyPr/>
          <a:lstStyle/>
          <a:p>
            <a:fld id="{5F6D0DCC-B565-C64A-887A-04E40DF29A7D}" type="datetimeFigureOut">
              <a:rPr lang="en-US" smtClean="0"/>
              <a:t>7/7/2023</a:t>
            </a:fld>
            <a:endParaRPr lang="en-US"/>
          </a:p>
        </p:txBody>
      </p:sp>
      <p:sp>
        <p:nvSpPr>
          <p:cNvPr id="6" name="Footer Placeholder 5">
            <a:extLst>
              <a:ext uri="{FF2B5EF4-FFF2-40B4-BE49-F238E27FC236}">
                <a16:creationId xmlns:a16="http://schemas.microsoft.com/office/drawing/2014/main" id="{3217B196-AF13-0F66-B02B-F5C4B4EC40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CB16A-2E28-9124-56AD-16025478EAD7}"/>
              </a:ext>
            </a:extLst>
          </p:cNvPr>
          <p:cNvSpPr>
            <a:spLocks noGrp="1"/>
          </p:cNvSpPr>
          <p:nvPr>
            <p:ph type="sldNum" sz="quarter" idx="12"/>
          </p:nvPr>
        </p:nvSpPr>
        <p:spPr/>
        <p:txBody>
          <a:bodyPr/>
          <a:lstStyle/>
          <a:p>
            <a:fld id="{F876D883-D878-E849-A51A-02C5132AF30F}" type="slidenum">
              <a:rPr lang="en-US" smtClean="0"/>
              <a:t>‹#›</a:t>
            </a:fld>
            <a:endParaRPr lang="en-US"/>
          </a:p>
        </p:txBody>
      </p:sp>
    </p:spTree>
    <p:extLst>
      <p:ext uri="{BB962C8B-B14F-4D97-AF65-F5344CB8AC3E}">
        <p14:creationId xmlns:p14="http://schemas.microsoft.com/office/powerpoint/2010/main" val="1380508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069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nd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060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0D9A-0331-EE70-6495-77BFFEC310AC}"/>
              </a:ext>
            </a:extLst>
          </p:cNvPr>
          <p:cNvSpPr>
            <a:spLocks noGrp="1"/>
          </p:cNvSpPr>
          <p:nvPr>
            <p:ph type="ctrTitle"/>
          </p:nvPr>
        </p:nvSpPr>
        <p:spPr>
          <a:xfrm>
            <a:off x="3373395" y="3429000"/>
            <a:ext cx="8723870" cy="1748481"/>
          </a:xfrm>
        </p:spPr>
        <p:txBody>
          <a:bodyPr anchor="ctr">
            <a:normAutofit/>
          </a:bodyPr>
          <a:lstStyle>
            <a:lvl1pPr algn="ctr">
              <a:defRPr sz="4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B102BB5C-0F40-EB7A-1438-C81C1F81FA93}"/>
              </a:ext>
            </a:extLst>
          </p:cNvPr>
          <p:cNvSpPr>
            <a:spLocks noGrp="1"/>
          </p:cNvSpPr>
          <p:nvPr>
            <p:ph type="subTitle" idx="1"/>
          </p:nvPr>
        </p:nvSpPr>
        <p:spPr>
          <a:xfrm>
            <a:off x="3768810" y="5451154"/>
            <a:ext cx="8122509" cy="125856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8360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DAEB1-BDE5-2433-1D98-B07DBD46889F}"/>
              </a:ext>
            </a:extLst>
          </p:cNvPr>
          <p:cNvSpPr>
            <a:spLocks noGrp="1"/>
          </p:cNvSpPr>
          <p:nvPr>
            <p:ph type="title"/>
          </p:nvPr>
        </p:nvSpPr>
        <p:spPr>
          <a:xfrm>
            <a:off x="831850" y="2414953"/>
            <a:ext cx="10515600" cy="1600993"/>
          </a:xfrm>
        </p:spPr>
        <p:txBody>
          <a:bodyPr anchor="ctr">
            <a:normAutofit/>
          </a:bodyPr>
          <a:lstStyle>
            <a:lvl1pPr algn="ctr">
              <a:defRPr lang="en-US" sz="5400" dirty="0"/>
            </a:lvl1pPr>
          </a:lstStyle>
          <a:p>
            <a:r>
              <a:rPr lang="en-US" dirty="0"/>
              <a:t>Click to edit Master title style</a:t>
            </a:r>
          </a:p>
        </p:txBody>
      </p:sp>
      <p:sp>
        <p:nvSpPr>
          <p:cNvPr id="3" name="Text Placeholder 2">
            <a:extLst>
              <a:ext uri="{FF2B5EF4-FFF2-40B4-BE49-F238E27FC236}">
                <a16:creationId xmlns:a16="http://schemas.microsoft.com/office/drawing/2014/main" id="{C8D0D960-E636-657C-B1AD-0C2B182D5AC3}"/>
              </a:ext>
            </a:extLst>
          </p:cNvPr>
          <p:cNvSpPr>
            <a:spLocks noGrp="1"/>
          </p:cNvSpPr>
          <p:nvPr>
            <p:ph type="body" idx="1"/>
          </p:nvPr>
        </p:nvSpPr>
        <p:spPr>
          <a:xfrm>
            <a:off x="831850" y="4164228"/>
            <a:ext cx="10515600" cy="984034"/>
          </a:xfrm>
          <a:effectLst/>
        </p:spPr>
        <p:txBody>
          <a:bodyPr/>
          <a:lstStyle>
            <a:lvl1pPr marL="0" indent="0" algn="ctr">
              <a:buNone/>
              <a:defRPr lang="en-US" dirty="0" smtClean="0">
                <a:solidFill>
                  <a:schemeClr val="accent2">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4F757C8-9422-D1F4-287A-59B708C994B6}"/>
              </a:ext>
            </a:extLst>
          </p:cNvPr>
          <p:cNvSpPr>
            <a:spLocks noGrp="1"/>
          </p:cNvSpPr>
          <p:nvPr>
            <p:ph type="dt" sz="half" idx="10"/>
          </p:nvPr>
        </p:nvSpPr>
        <p:spPr>
          <a:xfrm>
            <a:off x="1111422" y="5991225"/>
            <a:ext cx="2743200" cy="365125"/>
          </a:xfrm>
        </p:spPr>
        <p:txBody>
          <a:bodyPr/>
          <a:lstStyle>
            <a:lvl1pPr>
              <a:defRPr>
                <a:solidFill>
                  <a:schemeClr val="accent6"/>
                </a:solidFill>
              </a:defRPr>
            </a:lvl1pPr>
          </a:lstStyle>
          <a:p>
            <a:fld id="{5F6D0DCC-B565-C64A-887A-04E40DF29A7D}" type="datetimeFigureOut">
              <a:rPr lang="en-US" smtClean="0"/>
              <a:pPr/>
              <a:t>7/7/2023</a:t>
            </a:fld>
            <a:endParaRPr lang="en-US" dirty="0"/>
          </a:p>
        </p:txBody>
      </p:sp>
      <p:sp>
        <p:nvSpPr>
          <p:cNvPr id="5" name="Footer Placeholder 4">
            <a:extLst>
              <a:ext uri="{FF2B5EF4-FFF2-40B4-BE49-F238E27FC236}">
                <a16:creationId xmlns:a16="http://schemas.microsoft.com/office/drawing/2014/main" id="{A5A4F0BA-A3D4-4FF2-7A6D-2299B26337D1}"/>
              </a:ext>
            </a:extLst>
          </p:cNvPr>
          <p:cNvSpPr>
            <a:spLocks noGrp="1"/>
          </p:cNvSpPr>
          <p:nvPr>
            <p:ph type="ftr" sz="quarter" idx="11"/>
          </p:nvPr>
        </p:nvSpPr>
        <p:spPr>
          <a:xfrm>
            <a:off x="4091717" y="5991225"/>
            <a:ext cx="4114800" cy="365125"/>
          </a:xfrm>
        </p:spPr>
        <p:txBody>
          <a:bodyPr/>
          <a:lstStyle>
            <a:lvl1pPr>
              <a:defRPr>
                <a:solidFill>
                  <a:schemeClr val="accent6"/>
                </a:solidFill>
              </a:defRPr>
            </a:lvl1pPr>
          </a:lstStyle>
          <a:p>
            <a:endParaRPr lang="en-US" dirty="0"/>
          </a:p>
        </p:txBody>
      </p:sp>
      <p:sp>
        <p:nvSpPr>
          <p:cNvPr id="6" name="Slide Number Placeholder 5">
            <a:extLst>
              <a:ext uri="{FF2B5EF4-FFF2-40B4-BE49-F238E27FC236}">
                <a16:creationId xmlns:a16="http://schemas.microsoft.com/office/drawing/2014/main" id="{DE7DE170-CF26-5A92-B070-641860E87FFD}"/>
              </a:ext>
            </a:extLst>
          </p:cNvPr>
          <p:cNvSpPr>
            <a:spLocks noGrp="1"/>
          </p:cNvSpPr>
          <p:nvPr>
            <p:ph type="sldNum" sz="quarter" idx="12"/>
          </p:nvPr>
        </p:nvSpPr>
        <p:spPr>
          <a:xfrm>
            <a:off x="8443612" y="5991224"/>
            <a:ext cx="2743200" cy="365125"/>
          </a:xfrm>
        </p:spPr>
        <p:txBody>
          <a:bodyPr/>
          <a:lstStyle>
            <a:lvl1pPr>
              <a:defRPr>
                <a:solidFill>
                  <a:schemeClr val="accent6"/>
                </a:solidFill>
              </a:defRPr>
            </a:lvl1pPr>
          </a:lstStyle>
          <a:p>
            <a:fld id="{F876D883-D878-E849-A51A-02C5132AF30F}" type="slidenum">
              <a:rPr lang="en-US" smtClean="0"/>
              <a:pPr/>
              <a:t>‹#›</a:t>
            </a:fld>
            <a:endParaRPr lang="en-US" dirty="0"/>
          </a:p>
        </p:txBody>
      </p:sp>
    </p:spTree>
    <p:extLst>
      <p:ext uri="{BB962C8B-B14F-4D97-AF65-F5344CB8AC3E}">
        <p14:creationId xmlns:p14="http://schemas.microsoft.com/office/powerpoint/2010/main" val="3214559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DAEB1-BDE5-2433-1D98-B07DBD46889F}"/>
              </a:ext>
            </a:extLst>
          </p:cNvPr>
          <p:cNvSpPr>
            <a:spLocks noGrp="1"/>
          </p:cNvSpPr>
          <p:nvPr>
            <p:ph type="title"/>
          </p:nvPr>
        </p:nvSpPr>
        <p:spPr>
          <a:xfrm>
            <a:off x="831850" y="2471351"/>
            <a:ext cx="10515600" cy="1705233"/>
          </a:xfrm>
        </p:spPr>
        <p:txBody>
          <a:bodyPr anchor="ctr">
            <a:normAutofit/>
          </a:bodyPr>
          <a:lstStyle>
            <a:lvl1pPr algn="ctr">
              <a:defRPr sz="54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C8D0D960-E636-657C-B1AD-0C2B182D5AC3}"/>
              </a:ext>
            </a:extLst>
          </p:cNvPr>
          <p:cNvSpPr>
            <a:spLocks noGrp="1"/>
          </p:cNvSpPr>
          <p:nvPr>
            <p:ph type="body" idx="1"/>
          </p:nvPr>
        </p:nvSpPr>
        <p:spPr>
          <a:xfrm>
            <a:off x="831850" y="4176585"/>
            <a:ext cx="10515600" cy="815546"/>
          </a:xfrm>
        </p:spPr>
        <p:txBody>
          <a:bodyPr/>
          <a:lstStyle>
            <a:lvl1pPr marL="0" indent="0" algn="ctr">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4F757C8-9422-D1F4-287A-59B708C994B6}"/>
              </a:ext>
            </a:extLst>
          </p:cNvPr>
          <p:cNvSpPr>
            <a:spLocks noGrp="1"/>
          </p:cNvSpPr>
          <p:nvPr>
            <p:ph type="dt" sz="half" idx="10"/>
          </p:nvPr>
        </p:nvSpPr>
        <p:spPr>
          <a:xfrm>
            <a:off x="1082760" y="5991225"/>
            <a:ext cx="2743200" cy="365125"/>
          </a:xfrm>
        </p:spPr>
        <p:txBody>
          <a:bodyPr/>
          <a:lstStyle>
            <a:lvl1pPr>
              <a:defRPr>
                <a:solidFill>
                  <a:schemeClr val="accent6"/>
                </a:solidFill>
              </a:defRPr>
            </a:lvl1pPr>
          </a:lstStyle>
          <a:p>
            <a:fld id="{5F6D0DCC-B565-C64A-887A-04E40DF29A7D}" type="datetimeFigureOut">
              <a:rPr lang="en-US" smtClean="0"/>
              <a:pPr/>
              <a:t>7/7/2023</a:t>
            </a:fld>
            <a:endParaRPr lang="en-US"/>
          </a:p>
        </p:txBody>
      </p:sp>
      <p:sp>
        <p:nvSpPr>
          <p:cNvPr id="5" name="Footer Placeholder 4">
            <a:extLst>
              <a:ext uri="{FF2B5EF4-FFF2-40B4-BE49-F238E27FC236}">
                <a16:creationId xmlns:a16="http://schemas.microsoft.com/office/drawing/2014/main" id="{A5A4F0BA-A3D4-4FF2-7A6D-2299B26337D1}"/>
              </a:ext>
            </a:extLst>
          </p:cNvPr>
          <p:cNvSpPr>
            <a:spLocks noGrp="1"/>
          </p:cNvSpPr>
          <p:nvPr>
            <p:ph type="ftr" sz="quarter" idx="11"/>
          </p:nvPr>
        </p:nvSpPr>
        <p:spPr>
          <a:xfrm>
            <a:off x="4063055" y="5991225"/>
            <a:ext cx="4114800" cy="365125"/>
          </a:xfrm>
        </p:spPr>
        <p:txBody>
          <a:bodyPr/>
          <a:lstStyle>
            <a:lvl1pPr>
              <a:defRPr>
                <a:solidFill>
                  <a:schemeClr val="accent6"/>
                </a:solidFill>
              </a:defRPr>
            </a:lvl1pPr>
          </a:lstStyle>
          <a:p>
            <a:endParaRPr lang="en-US"/>
          </a:p>
        </p:txBody>
      </p:sp>
      <p:sp>
        <p:nvSpPr>
          <p:cNvPr id="6" name="Slide Number Placeholder 5">
            <a:extLst>
              <a:ext uri="{FF2B5EF4-FFF2-40B4-BE49-F238E27FC236}">
                <a16:creationId xmlns:a16="http://schemas.microsoft.com/office/drawing/2014/main" id="{DE7DE170-CF26-5A92-B070-641860E87FFD}"/>
              </a:ext>
            </a:extLst>
          </p:cNvPr>
          <p:cNvSpPr>
            <a:spLocks noGrp="1"/>
          </p:cNvSpPr>
          <p:nvPr>
            <p:ph type="sldNum" sz="quarter" idx="12"/>
          </p:nvPr>
        </p:nvSpPr>
        <p:spPr>
          <a:xfrm>
            <a:off x="8414950" y="5991224"/>
            <a:ext cx="2743200" cy="365125"/>
          </a:xfrm>
        </p:spPr>
        <p:txBody>
          <a:bodyPr/>
          <a:lstStyle>
            <a:lvl1pPr>
              <a:defRPr>
                <a:solidFill>
                  <a:schemeClr val="accent6"/>
                </a:solidFill>
              </a:defRPr>
            </a:lvl1pPr>
          </a:lstStyle>
          <a:p>
            <a:fld id="{F876D883-D878-E849-A51A-02C5132AF30F}" type="slidenum">
              <a:rPr lang="en-US" smtClean="0"/>
              <a:pPr/>
              <a:t>‹#›</a:t>
            </a:fld>
            <a:endParaRPr lang="en-US"/>
          </a:p>
        </p:txBody>
      </p:sp>
    </p:spTree>
    <p:extLst>
      <p:ext uri="{BB962C8B-B14F-4D97-AF65-F5344CB8AC3E}">
        <p14:creationId xmlns:p14="http://schemas.microsoft.com/office/powerpoint/2010/main" val="4252674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FA060-8AEF-E6E4-ED7A-5EAFAC1100F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2CF654A-A0E9-7C45-190D-D220E3875E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7A332-ED41-3EBC-F149-CEAB8EB554AD}"/>
              </a:ext>
            </a:extLst>
          </p:cNvPr>
          <p:cNvSpPr>
            <a:spLocks noGrp="1"/>
          </p:cNvSpPr>
          <p:nvPr>
            <p:ph type="dt" sz="half" idx="10"/>
          </p:nvPr>
        </p:nvSpPr>
        <p:spPr/>
        <p:txBody>
          <a:bodyPr/>
          <a:lstStyle/>
          <a:p>
            <a:fld id="{5F6D0DCC-B565-C64A-887A-04E40DF29A7D}" type="datetimeFigureOut">
              <a:rPr lang="en-US" smtClean="0"/>
              <a:t>7/7/2023</a:t>
            </a:fld>
            <a:endParaRPr lang="en-US"/>
          </a:p>
        </p:txBody>
      </p:sp>
      <p:sp>
        <p:nvSpPr>
          <p:cNvPr id="5" name="Footer Placeholder 4">
            <a:extLst>
              <a:ext uri="{FF2B5EF4-FFF2-40B4-BE49-F238E27FC236}">
                <a16:creationId xmlns:a16="http://schemas.microsoft.com/office/drawing/2014/main" id="{D69AE448-40DB-DD57-5075-44FDDAE14C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304941-47C6-8772-2611-B61CB9A7790E}"/>
              </a:ext>
            </a:extLst>
          </p:cNvPr>
          <p:cNvSpPr>
            <a:spLocks noGrp="1"/>
          </p:cNvSpPr>
          <p:nvPr>
            <p:ph type="sldNum" sz="quarter" idx="12"/>
          </p:nvPr>
        </p:nvSpPr>
        <p:spPr/>
        <p:txBody>
          <a:bodyPr/>
          <a:lstStyle/>
          <a:p>
            <a:fld id="{F876D883-D878-E849-A51A-02C5132AF30F}" type="slidenum">
              <a:rPr lang="en-US" smtClean="0"/>
              <a:t>‹#›</a:t>
            </a:fld>
            <a:endParaRPr lang="en-US"/>
          </a:p>
        </p:txBody>
      </p:sp>
    </p:spTree>
    <p:extLst>
      <p:ext uri="{BB962C8B-B14F-4D97-AF65-F5344CB8AC3E}">
        <p14:creationId xmlns:p14="http://schemas.microsoft.com/office/powerpoint/2010/main" val="2572645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828AC-30F0-7557-8EBD-CADF010C8C3D}"/>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FF35D9F-8BC3-E6D2-3D12-446301A65787}"/>
              </a:ext>
            </a:extLst>
          </p:cNvPr>
          <p:cNvSpPr>
            <a:spLocks noGrp="1"/>
          </p:cNvSpPr>
          <p:nvPr>
            <p:ph sz="half" idx="1"/>
          </p:nvPr>
        </p:nvSpPr>
        <p:spPr>
          <a:xfrm>
            <a:off x="469557" y="1825625"/>
            <a:ext cx="5550243" cy="38955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1B5E8A-1DE4-7687-E152-DE26BC26A208}"/>
              </a:ext>
            </a:extLst>
          </p:cNvPr>
          <p:cNvSpPr>
            <a:spLocks noGrp="1"/>
          </p:cNvSpPr>
          <p:nvPr>
            <p:ph sz="half" idx="2"/>
          </p:nvPr>
        </p:nvSpPr>
        <p:spPr>
          <a:xfrm>
            <a:off x="6172199" y="1825625"/>
            <a:ext cx="5550243" cy="38955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BBA0D33-1699-DEB1-0137-A4E7F3B3FC2B}"/>
              </a:ext>
            </a:extLst>
          </p:cNvPr>
          <p:cNvSpPr>
            <a:spLocks noGrp="1"/>
          </p:cNvSpPr>
          <p:nvPr>
            <p:ph type="dt" sz="half" idx="10"/>
          </p:nvPr>
        </p:nvSpPr>
        <p:spPr/>
        <p:txBody>
          <a:bodyPr/>
          <a:lstStyle/>
          <a:p>
            <a:fld id="{5F6D0DCC-B565-C64A-887A-04E40DF29A7D}" type="datetimeFigureOut">
              <a:rPr lang="en-US" smtClean="0"/>
              <a:t>7/7/2023</a:t>
            </a:fld>
            <a:endParaRPr lang="en-US"/>
          </a:p>
        </p:txBody>
      </p:sp>
      <p:sp>
        <p:nvSpPr>
          <p:cNvPr id="6" name="Footer Placeholder 5">
            <a:extLst>
              <a:ext uri="{FF2B5EF4-FFF2-40B4-BE49-F238E27FC236}">
                <a16:creationId xmlns:a16="http://schemas.microsoft.com/office/drawing/2014/main" id="{E0A922E9-5526-3AF2-FFE2-D67C385A16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348C2B-0D35-3DEF-F1D8-BF38CE1C8C6E}"/>
              </a:ext>
            </a:extLst>
          </p:cNvPr>
          <p:cNvSpPr>
            <a:spLocks noGrp="1"/>
          </p:cNvSpPr>
          <p:nvPr>
            <p:ph type="sldNum" sz="quarter" idx="12"/>
          </p:nvPr>
        </p:nvSpPr>
        <p:spPr/>
        <p:txBody>
          <a:bodyPr/>
          <a:lstStyle/>
          <a:p>
            <a:fld id="{F876D883-D878-E849-A51A-02C5132AF30F}" type="slidenum">
              <a:rPr lang="en-US" smtClean="0"/>
              <a:t>‹#›</a:t>
            </a:fld>
            <a:endParaRPr lang="en-US"/>
          </a:p>
        </p:txBody>
      </p:sp>
    </p:spTree>
    <p:extLst>
      <p:ext uri="{BB962C8B-B14F-4D97-AF65-F5344CB8AC3E}">
        <p14:creationId xmlns:p14="http://schemas.microsoft.com/office/powerpoint/2010/main" val="3335111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00C9D-7B92-9764-7362-6E0DE8CB54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E56599-B8E0-3635-CEE4-68C9580ED2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0CD353-6F6D-118C-7099-3D02FF0EAD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638808-4789-5CB6-255B-BC3EA4EC71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48D465-761C-E51F-3FA6-85F01CE8AB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9606F8-E1AA-A643-610D-1AAD64408195}"/>
              </a:ext>
            </a:extLst>
          </p:cNvPr>
          <p:cNvSpPr>
            <a:spLocks noGrp="1"/>
          </p:cNvSpPr>
          <p:nvPr>
            <p:ph type="dt" sz="half" idx="10"/>
          </p:nvPr>
        </p:nvSpPr>
        <p:spPr/>
        <p:txBody>
          <a:bodyPr/>
          <a:lstStyle/>
          <a:p>
            <a:fld id="{5F6D0DCC-B565-C64A-887A-04E40DF29A7D}" type="datetimeFigureOut">
              <a:rPr lang="en-US" smtClean="0"/>
              <a:t>7/7/2023</a:t>
            </a:fld>
            <a:endParaRPr lang="en-US"/>
          </a:p>
        </p:txBody>
      </p:sp>
      <p:sp>
        <p:nvSpPr>
          <p:cNvPr id="8" name="Footer Placeholder 7">
            <a:extLst>
              <a:ext uri="{FF2B5EF4-FFF2-40B4-BE49-F238E27FC236}">
                <a16:creationId xmlns:a16="http://schemas.microsoft.com/office/drawing/2014/main" id="{03839679-55DD-91DA-85E7-121C6E9A82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FECB07-B25F-C82B-76C5-6C69365B3DFD}"/>
              </a:ext>
            </a:extLst>
          </p:cNvPr>
          <p:cNvSpPr>
            <a:spLocks noGrp="1"/>
          </p:cNvSpPr>
          <p:nvPr>
            <p:ph type="sldNum" sz="quarter" idx="12"/>
          </p:nvPr>
        </p:nvSpPr>
        <p:spPr/>
        <p:txBody>
          <a:bodyPr/>
          <a:lstStyle/>
          <a:p>
            <a:fld id="{F876D883-D878-E849-A51A-02C5132AF30F}" type="slidenum">
              <a:rPr lang="en-US" smtClean="0"/>
              <a:t>‹#›</a:t>
            </a:fld>
            <a:endParaRPr lang="en-US"/>
          </a:p>
        </p:txBody>
      </p:sp>
    </p:spTree>
    <p:extLst>
      <p:ext uri="{BB962C8B-B14F-4D97-AF65-F5344CB8AC3E}">
        <p14:creationId xmlns:p14="http://schemas.microsoft.com/office/powerpoint/2010/main" val="2094789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1573F-E0C9-72AF-94DA-8F102C713F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21CDAA-19CE-67DF-E3D1-C5ADF788694B}"/>
              </a:ext>
            </a:extLst>
          </p:cNvPr>
          <p:cNvSpPr>
            <a:spLocks noGrp="1"/>
          </p:cNvSpPr>
          <p:nvPr>
            <p:ph type="dt" sz="half" idx="10"/>
          </p:nvPr>
        </p:nvSpPr>
        <p:spPr/>
        <p:txBody>
          <a:bodyPr/>
          <a:lstStyle/>
          <a:p>
            <a:fld id="{5F6D0DCC-B565-C64A-887A-04E40DF29A7D}" type="datetimeFigureOut">
              <a:rPr lang="en-US" smtClean="0"/>
              <a:t>7/7/2023</a:t>
            </a:fld>
            <a:endParaRPr lang="en-US"/>
          </a:p>
        </p:txBody>
      </p:sp>
      <p:sp>
        <p:nvSpPr>
          <p:cNvPr id="4" name="Footer Placeholder 3">
            <a:extLst>
              <a:ext uri="{FF2B5EF4-FFF2-40B4-BE49-F238E27FC236}">
                <a16:creationId xmlns:a16="http://schemas.microsoft.com/office/drawing/2014/main" id="{73F77077-6A27-FE33-6057-D8193E50D3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D0E70D-CF2C-B988-DCB7-138DCDE2DB9C}"/>
              </a:ext>
            </a:extLst>
          </p:cNvPr>
          <p:cNvSpPr>
            <a:spLocks noGrp="1"/>
          </p:cNvSpPr>
          <p:nvPr>
            <p:ph type="sldNum" sz="quarter" idx="12"/>
          </p:nvPr>
        </p:nvSpPr>
        <p:spPr/>
        <p:txBody>
          <a:bodyPr/>
          <a:lstStyle/>
          <a:p>
            <a:fld id="{F876D883-D878-E849-A51A-02C5132AF30F}" type="slidenum">
              <a:rPr lang="en-US" smtClean="0"/>
              <a:t>‹#›</a:t>
            </a:fld>
            <a:endParaRPr lang="en-US"/>
          </a:p>
        </p:txBody>
      </p:sp>
    </p:spTree>
    <p:extLst>
      <p:ext uri="{BB962C8B-B14F-4D97-AF65-F5344CB8AC3E}">
        <p14:creationId xmlns:p14="http://schemas.microsoft.com/office/powerpoint/2010/main" val="545670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F32B4-A704-0896-328C-A87155FFB4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A3A88B-7CDD-5A92-EAAB-4CFB045F9A65}"/>
              </a:ext>
            </a:extLst>
          </p:cNvPr>
          <p:cNvSpPr>
            <a:spLocks noGrp="1"/>
          </p:cNvSpPr>
          <p:nvPr>
            <p:ph idx="1"/>
          </p:nvPr>
        </p:nvSpPr>
        <p:spPr>
          <a:xfrm>
            <a:off x="5183188" y="501651"/>
            <a:ext cx="6172200" cy="5359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BDE17551-443F-56EB-CE05-D2ED1BCE0C7D}"/>
              </a:ext>
            </a:extLst>
          </p:cNvPr>
          <p:cNvSpPr>
            <a:spLocks noGrp="1"/>
          </p:cNvSpPr>
          <p:nvPr>
            <p:ph type="body" sz="half" idx="2"/>
          </p:nvPr>
        </p:nvSpPr>
        <p:spPr>
          <a:xfrm>
            <a:off x="839788" y="2057400"/>
            <a:ext cx="3932237" cy="3811588"/>
          </a:xfrm>
        </p:spPr>
        <p:txBody>
          <a:bodyPr/>
          <a:lstStyle>
            <a:lvl1pPr marL="0" indent="0">
              <a:buNone/>
              <a:defRPr sz="1600">
                <a:solidFill>
                  <a:schemeClr val="accent2">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41E812E-6C63-5351-8F90-E8C97C01C827}"/>
              </a:ext>
            </a:extLst>
          </p:cNvPr>
          <p:cNvSpPr>
            <a:spLocks noGrp="1"/>
          </p:cNvSpPr>
          <p:nvPr>
            <p:ph type="dt" sz="half" idx="10"/>
          </p:nvPr>
        </p:nvSpPr>
        <p:spPr/>
        <p:txBody>
          <a:bodyPr/>
          <a:lstStyle/>
          <a:p>
            <a:fld id="{5F6D0DCC-B565-C64A-887A-04E40DF29A7D}" type="datetimeFigureOut">
              <a:rPr lang="en-US" smtClean="0"/>
              <a:t>7/7/2023</a:t>
            </a:fld>
            <a:endParaRPr lang="en-US"/>
          </a:p>
        </p:txBody>
      </p:sp>
      <p:sp>
        <p:nvSpPr>
          <p:cNvPr id="6" name="Footer Placeholder 5">
            <a:extLst>
              <a:ext uri="{FF2B5EF4-FFF2-40B4-BE49-F238E27FC236}">
                <a16:creationId xmlns:a16="http://schemas.microsoft.com/office/drawing/2014/main" id="{FD83DC67-6C60-DA3C-4EC5-5D321F5179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91D76A-97DC-BF9C-0C30-409D0F1FAB7E}"/>
              </a:ext>
            </a:extLst>
          </p:cNvPr>
          <p:cNvSpPr>
            <a:spLocks noGrp="1"/>
          </p:cNvSpPr>
          <p:nvPr>
            <p:ph type="sldNum" sz="quarter" idx="12"/>
          </p:nvPr>
        </p:nvSpPr>
        <p:spPr/>
        <p:txBody>
          <a:bodyPr/>
          <a:lstStyle/>
          <a:p>
            <a:fld id="{F876D883-D878-E849-A51A-02C5132AF30F}" type="slidenum">
              <a:rPr lang="en-US" smtClean="0"/>
              <a:t>‹#›</a:t>
            </a:fld>
            <a:endParaRPr lang="en-US"/>
          </a:p>
        </p:txBody>
      </p:sp>
    </p:spTree>
    <p:extLst>
      <p:ext uri="{BB962C8B-B14F-4D97-AF65-F5344CB8AC3E}">
        <p14:creationId xmlns:p14="http://schemas.microsoft.com/office/powerpoint/2010/main" val="224294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AD5B7B-5416-46B7-9EA6-6B1976E3BFB9}"/>
              </a:ext>
            </a:extLst>
          </p:cNvPr>
          <p:cNvSpPr>
            <a:spLocks noGrp="1"/>
          </p:cNvSpPr>
          <p:nvPr>
            <p:ph type="title"/>
          </p:nvPr>
        </p:nvSpPr>
        <p:spPr>
          <a:xfrm>
            <a:off x="469557" y="365125"/>
            <a:ext cx="1130643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C57B155-14E3-5516-A153-5A7B296448E3}"/>
              </a:ext>
            </a:extLst>
          </p:cNvPr>
          <p:cNvSpPr>
            <a:spLocks noGrp="1"/>
          </p:cNvSpPr>
          <p:nvPr>
            <p:ph type="body" idx="1"/>
          </p:nvPr>
        </p:nvSpPr>
        <p:spPr>
          <a:xfrm>
            <a:off x="469557" y="1825625"/>
            <a:ext cx="11306431" cy="388319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388BBF5-9A9F-9C56-5E00-3DA6EF3E833D}"/>
              </a:ext>
            </a:extLst>
          </p:cNvPr>
          <p:cNvSpPr>
            <a:spLocks noGrp="1"/>
          </p:cNvSpPr>
          <p:nvPr>
            <p:ph type="dt" sz="half" idx="2"/>
          </p:nvPr>
        </p:nvSpPr>
        <p:spPr>
          <a:xfrm>
            <a:off x="1700598" y="599122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6D0DCC-B565-C64A-887A-04E40DF29A7D}" type="datetimeFigureOut">
              <a:rPr lang="en-US" smtClean="0"/>
              <a:t>7/7/2023</a:t>
            </a:fld>
            <a:endParaRPr lang="en-US"/>
          </a:p>
        </p:txBody>
      </p:sp>
      <p:sp>
        <p:nvSpPr>
          <p:cNvPr id="5" name="Footer Placeholder 4">
            <a:extLst>
              <a:ext uri="{FF2B5EF4-FFF2-40B4-BE49-F238E27FC236}">
                <a16:creationId xmlns:a16="http://schemas.microsoft.com/office/drawing/2014/main" id="{05D3EFA5-1033-14F0-9C80-FD2FFA59489C}"/>
              </a:ext>
            </a:extLst>
          </p:cNvPr>
          <p:cNvSpPr>
            <a:spLocks noGrp="1"/>
          </p:cNvSpPr>
          <p:nvPr>
            <p:ph type="ftr" sz="quarter" idx="3"/>
          </p:nvPr>
        </p:nvSpPr>
        <p:spPr>
          <a:xfrm>
            <a:off x="4680893" y="599122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2D7D11-8946-2DCF-BB7D-531CE5A67CE8}"/>
              </a:ext>
            </a:extLst>
          </p:cNvPr>
          <p:cNvSpPr>
            <a:spLocks noGrp="1"/>
          </p:cNvSpPr>
          <p:nvPr>
            <p:ph type="sldNum" sz="quarter" idx="4"/>
          </p:nvPr>
        </p:nvSpPr>
        <p:spPr>
          <a:xfrm>
            <a:off x="9032788" y="599122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76D883-D878-E849-A51A-02C5132AF30F}" type="slidenum">
              <a:rPr lang="en-US" smtClean="0"/>
              <a:t>‹#›</a:t>
            </a:fld>
            <a:endParaRPr lang="en-US"/>
          </a:p>
        </p:txBody>
      </p:sp>
    </p:spTree>
    <p:extLst>
      <p:ext uri="{BB962C8B-B14F-4D97-AF65-F5344CB8AC3E}">
        <p14:creationId xmlns:p14="http://schemas.microsoft.com/office/powerpoint/2010/main" val="177240482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50" r:id="rId5"/>
    <p:sldLayoutId id="2147483652" r:id="rId6"/>
    <p:sldLayoutId id="2147483653" r:id="rId7"/>
    <p:sldLayoutId id="2147483654" r:id="rId8"/>
    <p:sldLayoutId id="2147483656" r:id="rId9"/>
    <p:sldLayoutId id="2147483657" r:id="rId10"/>
    <p:sldLayoutId id="2147483655" r:id="rId11"/>
    <p:sldLayoutId id="2147483662" r:id="rId12"/>
  </p:sldLayoutIdLst>
  <p:txStyles>
    <p:titleStyle>
      <a:lvl1pPr algn="l" defTabSz="914400" rtl="0" eaLnBrk="1" latinLnBrk="0" hangingPunct="1">
        <a:lnSpc>
          <a:spcPct val="90000"/>
        </a:lnSpc>
        <a:spcBef>
          <a:spcPct val="0"/>
        </a:spcBef>
        <a:buNone/>
        <a:defRPr sz="4400" b="1" kern="1200">
          <a:solidFill>
            <a:schemeClr val="accent5"/>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accent4">
              <a:lumMod val="75000"/>
            </a:schemeClr>
          </a:solidFill>
          <a:latin typeface="+mn-lt"/>
          <a:ea typeface="+mn-ea"/>
          <a:cs typeface="+mn-cs"/>
        </a:defRPr>
      </a:lvl3pPr>
      <a:lvl4pPr marL="1600200" indent="-228600" algn="l" defTabSz="914400" rtl="0" eaLnBrk="1" latinLnBrk="0" hangingPunct="1">
        <a:lnSpc>
          <a:spcPct val="90000"/>
        </a:lnSpc>
        <a:spcBef>
          <a:spcPts val="500"/>
        </a:spcBef>
        <a:buSzPct val="120000"/>
        <a:buFont typeface="System Font Regular"/>
        <a:buChar char="▸"/>
        <a:defRPr sz="1800" kern="1200">
          <a:solidFill>
            <a:schemeClr val="accent2">
              <a:lumMod val="75000"/>
            </a:schemeClr>
          </a:solidFill>
          <a:latin typeface="+mn-lt"/>
          <a:ea typeface="+mn-ea"/>
          <a:cs typeface="+mn-cs"/>
        </a:defRPr>
      </a:lvl4pPr>
      <a:lvl5pPr marL="2057400" indent="-228600" algn="l" defTabSz="914400" rtl="0" eaLnBrk="1" latinLnBrk="0" hangingPunct="1">
        <a:lnSpc>
          <a:spcPct val="90000"/>
        </a:lnSpc>
        <a:spcBef>
          <a:spcPts val="500"/>
        </a:spcBef>
        <a:buSzPct val="120000"/>
        <a:buFont typeface=".Apple SD Gothic NeoI Regular"/>
        <a:buChar char="▹"/>
        <a:defRPr sz="18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DDF45-DDBD-1384-0F0E-475912D9C769}"/>
              </a:ext>
            </a:extLst>
          </p:cNvPr>
          <p:cNvSpPr>
            <a:spLocks noGrp="1"/>
          </p:cNvSpPr>
          <p:nvPr>
            <p:ph type="ctrTitle"/>
          </p:nvPr>
        </p:nvSpPr>
        <p:spPr>
          <a:xfrm>
            <a:off x="3368741" y="4538170"/>
            <a:ext cx="8625016" cy="1331361"/>
          </a:xfrm>
        </p:spPr>
        <p:txBody>
          <a:bodyPr anchor="ctr">
            <a:noAutofit/>
          </a:bodyPr>
          <a:lstStyle/>
          <a:p>
            <a:pPr>
              <a:lnSpc>
                <a:spcPct val="100000"/>
              </a:lnSpc>
            </a:pPr>
            <a:r>
              <a:rPr lang="en-US" dirty="0">
                <a:latin typeface="Century Gothic"/>
              </a:rPr>
              <a:t>How to Talk with Others about Vaccines</a:t>
            </a:r>
          </a:p>
        </p:txBody>
      </p:sp>
    </p:spTree>
    <p:extLst>
      <p:ext uri="{BB962C8B-B14F-4D97-AF65-F5344CB8AC3E}">
        <p14:creationId xmlns:p14="http://schemas.microsoft.com/office/powerpoint/2010/main" val="216105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627BD4-7B55-4C26-190B-E356B395F128}"/>
              </a:ext>
            </a:extLst>
          </p:cNvPr>
          <p:cNvPicPr>
            <a:picLocks noChangeAspect="1"/>
          </p:cNvPicPr>
          <p:nvPr/>
        </p:nvPicPr>
        <p:blipFill>
          <a:blip r:embed="rId3"/>
          <a:stretch>
            <a:fillRect/>
          </a:stretch>
        </p:blipFill>
        <p:spPr>
          <a:xfrm>
            <a:off x="7431315" y="1838354"/>
            <a:ext cx="4760686" cy="4565842"/>
          </a:xfrm>
          <a:prstGeom prst="rect">
            <a:avLst/>
          </a:prstGeom>
        </p:spPr>
      </p:pic>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p:txBody>
          <a:bodyPr>
            <a:normAutofit/>
          </a:bodyPr>
          <a:lstStyle/>
          <a:p>
            <a:r>
              <a:rPr lang="en-US" sz="5400" dirty="0">
                <a:solidFill>
                  <a:schemeClr val="accent1"/>
                </a:solidFill>
              </a:rPr>
              <a:t>Vaccine Confidence is…</a:t>
            </a: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469557" y="1705202"/>
            <a:ext cx="8764384" cy="3895553"/>
          </a:xfrm>
        </p:spPr>
        <p:txBody>
          <a:bodyPr>
            <a:noAutofit/>
          </a:bodyPr>
          <a:lstStyle/>
          <a:p>
            <a:pPr>
              <a:lnSpc>
                <a:spcPct val="100000"/>
              </a:lnSpc>
            </a:pPr>
            <a:r>
              <a:rPr lang="en-US" sz="3600" b="1" dirty="0">
                <a:solidFill>
                  <a:srgbClr val="002060"/>
                </a:solidFill>
              </a:rPr>
              <a:t>The trust people have in: </a:t>
            </a:r>
          </a:p>
          <a:p>
            <a:pPr marL="457200" indent="-457200">
              <a:lnSpc>
                <a:spcPct val="100000"/>
              </a:lnSpc>
              <a:buFont typeface="Arial" panose="020B0604020202020204" pitchFamily="34" charset="0"/>
              <a:buChar char="•"/>
            </a:pPr>
            <a:r>
              <a:rPr lang="en-US" sz="3600" dirty="0">
                <a:solidFill>
                  <a:schemeClr val="accent5"/>
                </a:solidFill>
              </a:rPr>
              <a:t>Recommended vaccines</a:t>
            </a:r>
          </a:p>
          <a:p>
            <a:pPr marL="457200" indent="-457200">
              <a:lnSpc>
                <a:spcPct val="100000"/>
              </a:lnSpc>
              <a:buFont typeface="Arial" panose="020B0604020202020204" pitchFamily="34" charset="0"/>
              <a:buChar char="•"/>
            </a:pPr>
            <a:r>
              <a:rPr lang="en-US" sz="3600" dirty="0">
                <a:solidFill>
                  <a:schemeClr val="accent5"/>
                </a:solidFill>
              </a:rPr>
              <a:t>Professionals who administer vaccines</a:t>
            </a:r>
          </a:p>
          <a:p>
            <a:pPr marL="457200" indent="-457200">
              <a:lnSpc>
                <a:spcPct val="100000"/>
              </a:lnSpc>
              <a:buFont typeface="Arial" panose="020B0604020202020204" pitchFamily="34" charset="0"/>
              <a:buChar char="•"/>
            </a:pPr>
            <a:r>
              <a:rPr lang="en-US" sz="3600" dirty="0">
                <a:solidFill>
                  <a:schemeClr val="accent5"/>
                </a:solidFill>
              </a:rPr>
              <a:t>Processes and policies</a:t>
            </a:r>
            <a:endParaRPr lang="en-US" sz="1600" dirty="0">
              <a:solidFill>
                <a:srgbClr val="002060"/>
              </a:solidFill>
            </a:endParaRPr>
          </a:p>
        </p:txBody>
      </p:sp>
      <p:pic>
        <p:nvPicPr>
          <p:cNvPr id="8" name="Picture 7">
            <a:extLst>
              <a:ext uri="{FF2B5EF4-FFF2-40B4-BE49-F238E27FC236}">
                <a16:creationId xmlns:a16="http://schemas.microsoft.com/office/drawing/2014/main" id="{2C43D1F0-D862-DBFE-4471-036FEE35BC00}"/>
              </a:ext>
            </a:extLst>
          </p:cNvPr>
          <p:cNvPicPr>
            <a:picLocks noChangeAspect="1"/>
          </p:cNvPicPr>
          <p:nvPr/>
        </p:nvPicPr>
        <p:blipFill>
          <a:blip r:embed="rId4"/>
          <a:stretch>
            <a:fillRect/>
          </a:stretch>
        </p:blipFill>
        <p:spPr>
          <a:xfrm>
            <a:off x="7431312" y="1505991"/>
            <a:ext cx="4760687" cy="4985063"/>
          </a:xfrm>
          <a:prstGeom prst="rect">
            <a:avLst/>
          </a:prstGeom>
        </p:spPr>
      </p:pic>
    </p:spTree>
    <p:extLst>
      <p:ext uri="{BB962C8B-B14F-4D97-AF65-F5344CB8AC3E}">
        <p14:creationId xmlns:p14="http://schemas.microsoft.com/office/powerpoint/2010/main" val="1572212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0E407-DA90-9678-A944-C0B0F24CA448}"/>
              </a:ext>
            </a:extLst>
          </p:cNvPr>
          <p:cNvSpPr>
            <a:spLocks noGrp="1"/>
          </p:cNvSpPr>
          <p:nvPr>
            <p:ph type="title"/>
          </p:nvPr>
        </p:nvSpPr>
        <p:spPr>
          <a:xfrm>
            <a:off x="838200" y="2847271"/>
            <a:ext cx="10515600" cy="1705233"/>
          </a:xfrm>
        </p:spPr>
        <p:txBody>
          <a:bodyPr>
            <a:noAutofit/>
          </a:bodyPr>
          <a:lstStyle/>
          <a:p>
            <a:r>
              <a:rPr lang="en-US" sz="6600" dirty="0">
                <a:latin typeface="Century Gothic"/>
              </a:rPr>
              <a:t>Building Vaccine Confidence</a:t>
            </a:r>
          </a:p>
        </p:txBody>
      </p:sp>
    </p:spTree>
    <p:extLst>
      <p:ext uri="{BB962C8B-B14F-4D97-AF65-F5344CB8AC3E}">
        <p14:creationId xmlns:p14="http://schemas.microsoft.com/office/powerpoint/2010/main" val="3384750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a:xfrm>
            <a:off x="469557" y="505802"/>
            <a:ext cx="11306431" cy="1325563"/>
          </a:xfrm>
        </p:spPr>
        <p:txBody>
          <a:bodyPr>
            <a:noAutofit/>
          </a:bodyPr>
          <a:lstStyle/>
          <a:p>
            <a:r>
              <a:rPr lang="en-US" sz="5400" dirty="0">
                <a:solidFill>
                  <a:schemeClr val="accent1"/>
                </a:solidFill>
              </a:rPr>
              <a:t>Conversational Tips for Building Vaccine Confidence</a:t>
            </a: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469556" y="2174125"/>
            <a:ext cx="10479797" cy="3895553"/>
          </a:xfrm>
        </p:spPr>
        <p:txBody>
          <a:bodyPr>
            <a:noAutofit/>
          </a:bodyPr>
          <a:lstStyle/>
          <a:p>
            <a:pPr>
              <a:lnSpc>
                <a:spcPct val="100000"/>
              </a:lnSpc>
            </a:pPr>
            <a:r>
              <a:rPr lang="en-US" sz="3600" b="1" dirty="0">
                <a:solidFill>
                  <a:srgbClr val="002060"/>
                </a:solidFill>
              </a:rPr>
              <a:t>To increase vaccine confidence: </a:t>
            </a:r>
          </a:p>
          <a:p>
            <a:pPr marL="742950" indent="-742950">
              <a:lnSpc>
                <a:spcPct val="100000"/>
              </a:lnSpc>
              <a:buFont typeface="+mj-lt"/>
              <a:buAutoNum type="arabicPeriod"/>
            </a:pPr>
            <a:r>
              <a:rPr lang="en-US" sz="3600" b="1" dirty="0">
                <a:solidFill>
                  <a:schemeClr val="accent5"/>
                </a:solidFill>
              </a:rPr>
              <a:t>Set the tone </a:t>
            </a:r>
            <a:r>
              <a:rPr lang="en-US" sz="3600" dirty="0">
                <a:solidFill>
                  <a:schemeClr val="accent5"/>
                </a:solidFill>
              </a:rPr>
              <a:t>before you begin the conversation</a:t>
            </a:r>
          </a:p>
          <a:p>
            <a:pPr marL="742950" indent="-742950">
              <a:lnSpc>
                <a:spcPct val="100000"/>
              </a:lnSpc>
              <a:buFont typeface="+mj-lt"/>
              <a:buAutoNum type="arabicPeriod"/>
            </a:pPr>
            <a:r>
              <a:rPr lang="en-US" sz="3600" b="1" dirty="0">
                <a:solidFill>
                  <a:schemeClr val="accent5"/>
                </a:solidFill>
              </a:rPr>
              <a:t>Ask open-ended questions </a:t>
            </a:r>
            <a:r>
              <a:rPr lang="en-US" sz="3600" dirty="0">
                <a:solidFill>
                  <a:schemeClr val="accent5"/>
                </a:solidFill>
              </a:rPr>
              <a:t>to promote conversation </a:t>
            </a:r>
          </a:p>
          <a:p>
            <a:pPr marL="742950" indent="-742950">
              <a:lnSpc>
                <a:spcPct val="100000"/>
              </a:lnSpc>
              <a:buFont typeface="+mj-lt"/>
              <a:buAutoNum type="arabicPeriod"/>
            </a:pPr>
            <a:r>
              <a:rPr lang="en-US" sz="3600" b="1" dirty="0">
                <a:solidFill>
                  <a:schemeClr val="accent5"/>
                </a:solidFill>
              </a:rPr>
              <a:t>Listen to their concerns </a:t>
            </a:r>
            <a:r>
              <a:rPr lang="en-US" sz="3600" dirty="0">
                <a:solidFill>
                  <a:schemeClr val="accent5"/>
                </a:solidFill>
              </a:rPr>
              <a:t>about vaccination</a:t>
            </a:r>
          </a:p>
          <a:p>
            <a:pPr marL="457200" indent="-457200">
              <a:lnSpc>
                <a:spcPct val="100000"/>
              </a:lnSpc>
              <a:buFont typeface="Arial" panose="020B0604020202020204" pitchFamily="34" charset="0"/>
              <a:buChar char="•"/>
            </a:pPr>
            <a:endParaRPr lang="en-US" sz="3600" dirty="0">
              <a:solidFill>
                <a:schemeClr val="accent5"/>
              </a:solidFill>
            </a:endParaRPr>
          </a:p>
          <a:p>
            <a:pPr marL="457200" indent="-457200">
              <a:lnSpc>
                <a:spcPct val="100000"/>
              </a:lnSpc>
              <a:buFont typeface="Arial" panose="020B0604020202020204" pitchFamily="34" charset="0"/>
              <a:buChar char="•"/>
            </a:pPr>
            <a:endParaRPr lang="en-US" sz="1600" dirty="0">
              <a:solidFill>
                <a:srgbClr val="002060"/>
              </a:solidFill>
            </a:endParaRPr>
          </a:p>
        </p:txBody>
      </p:sp>
    </p:spTree>
    <p:extLst>
      <p:ext uri="{BB962C8B-B14F-4D97-AF65-F5344CB8AC3E}">
        <p14:creationId xmlns:p14="http://schemas.microsoft.com/office/powerpoint/2010/main" val="3266686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a:xfrm>
            <a:off x="469557" y="505802"/>
            <a:ext cx="11306431" cy="1325563"/>
          </a:xfrm>
        </p:spPr>
        <p:txBody>
          <a:bodyPr>
            <a:noAutofit/>
          </a:bodyPr>
          <a:lstStyle/>
          <a:p>
            <a:r>
              <a:rPr lang="en-US" sz="5400" dirty="0">
                <a:solidFill>
                  <a:schemeClr val="accent1"/>
                </a:solidFill>
              </a:rPr>
              <a:t>Conversational Tips for Building Vaccine Confidence</a:t>
            </a: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469556" y="2174125"/>
            <a:ext cx="10479797" cy="3895553"/>
          </a:xfrm>
        </p:spPr>
        <p:txBody>
          <a:bodyPr>
            <a:noAutofit/>
          </a:bodyPr>
          <a:lstStyle/>
          <a:p>
            <a:pPr>
              <a:lnSpc>
                <a:spcPct val="100000"/>
              </a:lnSpc>
            </a:pPr>
            <a:r>
              <a:rPr lang="en-US" sz="3600" b="1" dirty="0">
                <a:solidFill>
                  <a:srgbClr val="002060"/>
                </a:solidFill>
              </a:rPr>
              <a:t>To increase vaccine confidence: </a:t>
            </a:r>
          </a:p>
          <a:p>
            <a:pPr marL="742950" indent="-742950">
              <a:lnSpc>
                <a:spcPct val="100000"/>
              </a:lnSpc>
              <a:buFont typeface="+mj-lt"/>
              <a:buAutoNum type="arabicPeriod" startAt="4"/>
            </a:pPr>
            <a:r>
              <a:rPr lang="en-US" sz="3600" b="1" dirty="0">
                <a:solidFill>
                  <a:schemeClr val="accent5"/>
                </a:solidFill>
              </a:rPr>
              <a:t>Show empathy and understanding </a:t>
            </a:r>
          </a:p>
          <a:p>
            <a:pPr marL="742950" indent="-742950">
              <a:lnSpc>
                <a:spcPct val="100000"/>
              </a:lnSpc>
              <a:buFont typeface="+mj-lt"/>
              <a:buAutoNum type="arabicPeriod" startAt="4"/>
            </a:pPr>
            <a:r>
              <a:rPr lang="en-US" sz="3600" b="1" dirty="0">
                <a:solidFill>
                  <a:schemeClr val="accent5"/>
                </a:solidFill>
              </a:rPr>
              <a:t>Share your reasons for getting vaccinated</a:t>
            </a:r>
          </a:p>
          <a:p>
            <a:pPr marL="742950" indent="-742950">
              <a:lnSpc>
                <a:spcPct val="100000"/>
              </a:lnSpc>
              <a:buFont typeface="+mj-lt"/>
              <a:buAutoNum type="arabicPeriod" startAt="4"/>
            </a:pPr>
            <a:r>
              <a:rPr lang="en-US" sz="3600" b="1" dirty="0">
                <a:solidFill>
                  <a:schemeClr val="accent5"/>
                </a:solidFill>
              </a:rPr>
              <a:t>Ask for permission </a:t>
            </a:r>
            <a:r>
              <a:rPr lang="en-US" sz="3600" dirty="0">
                <a:solidFill>
                  <a:schemeClr val="accent5"/>
                </a:solidFill>
              </a:rPr>
              <a:t>to share more information</a:t>
            </a:r>
          </a:p>
          <a:p>
            <a:pPr marL="457200" indent="-457200">
              <a:lnSpc>
                <a:spcPct val="100000"/>
              </a:lnSpc>
              <a:buFont typeface="Arial" panose="020B0604020202020204" pitchFamily="34" charset="0"/>
              <a:buChar char="•"/>
            </a:pPr>
            <a:endParaRPr lang="en-US" sz="1600" dirty="0">
              <a:solidFill>
                <a:srgbClr val="002060"/>
              </a:solidFill>
            </a:endParaRPr>
          </a:p>
        </p:txBody>
      </p:sp>
    </p:spTree>
    <p:extLst>
      <p:ext uri="{BB962C8B-B14F-4D97-AF65-F5344CB8AC3E}">
        <p14:creationId xmlns:p14="http://schemas.microsoft.com/office/powerpoint/2010/main" val="70591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a:xfrm>
            <a:off x="469557" y="505802"/>
            <a:ext cx="11306431" cy="1325563"/>
          </a:xfrm>
        </p:spPr>
        <p:txBody>
          <a:bodyPr>
            <a:noAutofit/>
          </a:bodyPr>
          <a:lstStyle/>
          <a:p>
            <a:r>
              <a:rPr lang="en-US" sz="5400" dirty="0">
                <a:solidFill>
                  <a:schemeClr val="accent1"/>
                </a:solidFill>
              </a:rPr>
              <a:t>Conversational Tips for Building Vaccine Confidence</a:t>
            </a: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469556" y="2174125"/>
            <a:ext cx="10479797" cy="3895553"/>
          </a:xfrm>
        </p:spPr>
        <p:txBody>
          <a:bodyPr>
            <a:noAutofit/>
          </a:bodyPr>
          <a:lstStyle/>
          <a:p>
            <a:pPr>
              <a:lnSpc>
                <a:spcPct val="100000"/>
              </a:lnSpc>
            </a:pPr>
            <a:r>
              <a:rPr lang="en-US" sz="3600" b="1" dirty="0">
                <a:solidFill>
                  <a:srgbClr val="002060"/>
                </a:solidFill>
              </a:rPr>
              <a:t>To increase vaccine confidence: </a:t>
            </a:r>
          </a:p>
          <a:p>
            <a:pPr marL="742950" indent="-742950">
              <a:lnSpc>
                <a:spcPct val="100000"/>
              </a:lnSpc>
              <a:buFont typeface="+mj-lt"/>
              <a:buAutoNum type="arabicPeriod" startAt="7"/>
            </a:pPr>
            <a:r>
              <a:rPr lang="en-US" sz="3600" b="1" dirty="0">
                <a:solidFill>
                  <a:schemeClr val="accent5"/>
                </a:solidFill>
              </a:rPr>
              <a:t>Respond with facts </a:t>
            </a:r>
            <a:r>
              <a:rPr lang="en-US" sz="3600" dirty="0">
                <a:solidFill>
                  <a:schemeClr val="accent5"/>
                </a:solidFill>
              </a:rPr>
              <a:t>about vaccination</a:t>
            </a:r>
          </a:p>
          <a:p>
            <a:pPr marL="742950" indent="-742950">
              <a:lnSpc>
                <a:spcPct val="100000"/>
              </a:lnSpc>
              <a:buFont typeface="+mj-lt"/>
              <a:buAutoNum type="arabicPeriod" startAt="7"/>
            </a:pPr>
            <a:r>
              <a:rPr lang="en-US" sz="3600" b="1" dirty="0">
                <a:solidFill>
                  <a:schemeClr val="accent5"/>
                </a:solidFill>
              </a:rPr>
              <a:t>Help them find their why</a:t>
            </a:r>
          </a:p>
          <a:p>
            <a:pPr marL="742950" indent="-742950">
              <a:lnSpc>
                <a:spcPct val="100000"/>
              </a:lnSpc>
              <a:buFont typeface="+mj-lt"/>
              <a:buAutoNum type="arabicPeriod" startAt="7"/>
            </a:pPr>
            <a:r>
              <a:rPr lang="en-US" sz="3600" b="1" dirty="0">
                <a:solidFill>
                  <a:schemeClr val="accent5"/>
                </a:solidFill>
              </a:rPr>
              <a:t>Share accurate sources of information</a:t>
            </a:r>
          </a:p>
          <a:p>
            <a:pPr marL="742950" indent="-742950">
              <a:lnSpc>
                <a:spcPct val="100000"/>
              </a:lnSpc>
              <a:buFont typeface="+mj-lt"/>
              <a:buAutoNum type="arabicPeriod" startAt="7"/>
            </a:pPr>
            <a:r>
              <a:rPr lang="en-US" sz="3600" b="1" dirty="0">
                <a:solidFill>
                  <a:schemeClr val="accent5"/>
                </a:solidFill>
              </a:rPr>
              <a:t>Help them make a plan</a:t>
            </a:r>
            <a:r>
              <a:rPr lang="en-US" sz="3600" dirty="0">
                <a:solidFill>
                  <a:schemeClr val="accent5"/>
                </a:solidFill>
              </a:rPr>
              <a:t> to get vaccinated</a:t>
            </a:r>
          </a:p>
          <a:p>
            <a:pPr marL="457200" indent="-457200">
              <a:lnSpc>
                <a:spcPct val="100000"/>
              </a:lnSpc>
              <a:buFont typeface="Arial" panose="020B0604020202020204" pitchFamily="34" charset="0"/>
              <a:buChar char="•"/>
            </a:pPr>
            <a:endParaRPr lang="en-US" sz="3600" dirty="0">
              <a:solidFill>
                <a:schemeClr val="accent5"/>
              </a:solidFill>
            </a:endParaRPr>
          </a:p>
          <a:p>
            <a:pPr marL="457200" indent="-457200">
              <a:lnSpc>
                <a:spcPct val="100000"/>
              </a:lnSpc>
              <a:buFont typeface="Arial" panose="020B0604020202020204" pitchFamily="34" charset="0"/>
              <a:buChar char="•"/>
            </a:pPr>
            <a:endParaRPr lang="en-US" sz="1600" dirty="0">
              <a:solidFill>
                <a:srgbClr val="002060"/>
              </a:solidFill>
            </a:endParaRPr>
          </a:p>
        </p:txBody>
      </p:sp>
    </p:spTree>
    <p:extLst>
      <p:ext uri="{BB962C8B-B14F-4D97-AF65-F5344CB8AC3E}">
        <p14:creationId xmlns:p14="http://schemas.microsoft.com/office/powerpoint/2010/main" val="1194007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p:txBody>
          <a:bodyPr>
            <a:normAutofit/>
          </a:bodyPr>
          <a:lstStyle/>
          <a:p>
            <a:r>
              <a:rPr lang="en-US" sz="5400" dirty="0">
                <a:solidFill>
                  <a:schemeClr val="accent1"/>
                </a:solidFill>
              </a:rPr>
              <a:t>Set the Tone</a:t>
            </a: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469557" y="1481223"/>
            <a:ext cx="10010874" cy="3895553"/>
          </a:xfrm>
        </p:spPr>
        <p:txBody>
          <a:bodyPr>
            <a:noAutofit/>
          </a:bodyPr>
          <a:lstStyle/>
          <a:p>
            <a:pPr>
              <a:lnSpc>
                <a:spcPct val="100000"/>
              </a:lnSpc>
            </a:pPr>
            <a:r>
              <a:rPr lang="en-US" sz="3600" b="1" dirty="0">
                <a:solidFill>
                  <a:srgbClr val="002060"/>
                </a:solidFill>
              </a:rPr>
              <a:t>To create an environment of respect and partnership: </a:t>
            </a:r>
          </a:p>
          <a:p>
            <a:pPr marL="457200" indent="-457200">
              <a:lnSpc>
                <a:spcPct val="100000"/>
              </a:lnSpc>
              <a:buFont typeface="Arial" panose="020B0604020202020204" pitchFamily="34" charset="0"/>
              <a:buChar char="•"/>
            </a:pPr>
            <a:r>
              <a:rPr lang="en-US" sz="3600" dirty="0">
                <a:solidFill>
                  <a:schemeClr val="accent5"/>
                </a:solidFill>
              </a:rPr>
              <a:t>Use positive body language </a:t>
            </a:r>
          </a:p>
          <a:p>
            <a:pPr marL="457200" indent="-457200">
              <a:lnSpc>
                <a:spcPct val="100000"/>
              </a:lnSpc>
              <a:buFont typeface="Arial" panose="020B0604020202020204" pitchFamily="34" charset="0"/>
              <a:buChar char="•"/>
            </a:pPr>
            <a:r>
              <a:rPr lang="en-US" sz="3600" dirty="0">
                <a:solidFill>
                  <a:schemeClr val="accent5"/>
                </a:solidFill>
              </a:rPr>
              <a:t>Speak in a friendly, calm tone</a:t>
            </a:r>
          </a:p>
          <a:p>
            <a:pPr marL="457200" indent="-457200">
              <a:lnSpc>
                <a:spcPct val="100000"/>
              </a:lnSpc>
              <a:buFont typeface="Arial" panose="020B0604020202020204" pitchFamily="34" charset="0"/>
              <a:buChar char="•"/>
            </a:pPr>
            <a:r>
              <a:rPr lang="en-US" sz="3600" dirty="0">
                <a:solidFill>
                  <a:schemeClr val="accent5"/>
                </a:solidFill>
              </a:rPr>
              <a:t>Listen and don’t interrupt</a:t>
            </a:r>
          </a:p>
          <a:p>
            <a:pPr>
              <a:lnSpc>
                <a:spcPct val="100000"/>
              </a:lnSpc>
            </a:pPr>
            <a:endParaRPr lang="en-US" sz="3600" dirty="0">
              <a:solidFill>
                <a:schemeClr val="accent5"/>
              </a:solidFill>
            </a:endParaRPr>
          </a:p>
        </p:txBody>
      </p:sp>
      <p:pic>
        <p:nvPicPr>
          <p:cNvPr id="3" name="Picture 2">
            <a:extLst>
              <a:ext uri="{FF2B5EF4-FFF2-40B4-BE49-F238E27FC236}">
                <a16:creationId xmlns:a16="http://schemas.microsoft.com/office/drawing/2014/main" id="{D9A15774-5625-6BA7-64EC-57D78D068778}"/>
              </a:ext>
            </a:extLst>
          </p:cNvPr>
          <p:cNvPicPr>
            <a:picLocks noChangeAspect="1"/>
          </p:cNvPicPr>
          <p:nvPr/>
        </p:nvPicPr>
        <p:blipFill rotWithShape="1">
          <a:blip r:embed="rId3"/>
          <a:srcRect l="38943"/>
          <a:stretch/>
        </p:blipFill>
        <p:spPr>
          <a:xfrm>
            <a:off x="7489371" y="2430260"/>
            <a:ext cx="4721203" cy="4062614"/>
          </a:xfrm>
          <a:prstGeom prst="rect">
            <a:avLst/>
          </a:prstGeom>
        </p:spPr>
      </p:pic>
    </p:spTree>
    <p:extLst>
      <p:ext uri="{BB962C8B-B14F-4D97-AF65-F5344CB8AC3E}">
        <p14:creationId xmlns:p14="http://schemas.microsoft.com/office/powerpoint/2010/main" val="2962869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p:txBody>
          <a:bodyPr>
            <a:normAutofit/>
          </a:bodyPr>
          <a:lstStyle/>
          <a:p>
            <a:r>
              <a:rPr lang="en-US" sz="5400" dirty="0">
                <a:solidFill>
                  <a:schemeClr val="accent1"/>
                </a:solidFill>
              </a:rPr>
              <a:t>Ask Open-Ended Questions</a:t>
            </a: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469557" y="1481223"/>
            <a:ext cx="8630900" cy="3895553"/>
          </a:xfrm>
        </p:spPr>
        <p:txBody>
          <a:bodyPr>
            <a:noAutofit/>
          </a:bodyPr>
          <a:lstStyle/>
          <a:p>
            <a:pPr>
              <a:lnSpc>
                <a:spcPct val="100000"/>
              </a:lnSpc>
            </a:pPr>
            <a:r>
              <a:rPr lang="en-US" sz="3600" b="1" dirty="0">
                <a:solidFill>
                  <a:srgbClr val="002060"/>
                </a:solidFill>
              </a:rPr>
              <a:t>Asking open-ended questions can help you understand: </a:t>
            </a:r>
          </a:p>
          <a:p>
            <a:pPr marL="457200" indent="-457200">
              <a:lnSpc>
                <a:spcPct val="100000"/>
              </a:lnSpc>
              <a:buFont typeface="Arial" panose="020B0604020202020204" pitchFamily="34" charset="0"/>
              <a:buChar char="•"/>
            </a:pPr>
            <a:r>
              <a:rPr lang="en-US" sz="3600" dirty="0">
                <a:solidFill>
                  <a:schemeClr val="accent5"/>
                </a:solidFill>
              </a:rPr>
              <a:t>What the individual is worried about</a:t>
            </a:r>
          </a:p>
          <a:p>
            <a:pPr marL="457200" indent="-457200">
              <a:lnSpc>
                <a:spcPct val="100000"/>
              </a:lnSpc>
              <a:buFont typeface="Arial" panose="020B0604020202020204" pitchFamily="34" charset="0"/>
              <a:buChar char="•"/>
            </a:pPr>
            <a:r>
              <a:rPr lang="en-US" sz="3600" dirty="0">
                <a:solidFill>
                  <a:schemeClr val="accent5"/>
                </a:solidFill>
              </a:rPr>
              <a:t>Where they learned any troubling information </a:t>
            </a:r>
          </a:p>
          <a:p>
            <a:pPr marL="457200" indent="-457200">
              <a:lnSpc>
                <a:spcPct val="100000"/>
              </a:lnSpc>
              <a:buFont typeface="Arial" panose="020B0604020202020204" pitchFamily="34" charset="0"/>
              <a:buChar char="•"/>
            </a:pPr>
            <a:r>
              <a:rPr lang="en-US" sz="3600" dirty="0">
                <a:solidFill>
                  <a:schemeClr val="accent5"/>
                </a:solidFill>
              </a:rPr>
              <a:t>Sources they’ve used to get answers to their questions</a:t>
            </a:r>
            <a:endParaRPr lang="en-US" sz="1600" dirty="0">
              <a:solidFill>
                <a:srgbClr val="002060"/>
              </a:solidFill>
            </a:endParaRPr>
          </a:p>
        </p:txBody>
      </p:sp>
      <p:pic>
        <p:nvPicPr>
          <p:cNvPr id="6" name="Picture 5">
            <a:extLst>
              <a:ext uri="{FF2B5EF4-FFF2-40B4-BE49-F238E27FC236}">
                <a16:creationId xmlns:a16="http://schemas.microsoft.com/office/drawing/2014/main" id="{B2241C0B-515E-38DF-9CB0-603B2E794537}"/>
              </a:ext>
            </a:extLst>
          </p:cNvPr>
          <p:cNvPicPr>
            <a:picLocks noChangeAspect="1"/>
          </p:cNvPicPr>
          <p:nvPr/>
        </p:nvPicPr>
        <p:blipFill>
          <a:blip r:embed="rId3"/>
          <a:stretch>
            <a:fillRect/>
          </a:stretch>
        </p:blipFill>
        <p:spPr>
          <a:xfrm flipH="1">
            <a:off x="8538032" y="2611835"/>
            <a:ext cx="3653968" cy="3895553"/>
          </a:xfrm>
          <a:prstGeom prst="rect">
            <a:avLst/>
          </a:prstGeom>
        </p:spPr>
      </p:pic>
    </p:spTree>
    <p:extLst>
      <p:ext uri="{BB962C8B-B14F-4D97-AF65-F5344CB8AC3E}">
        <p14:creationId xmlns:p14="http://schemas.microsoft.com/office/powerpoint/2010/main" val="3555947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a:xfrm>
            <a:off x="469557" y="458910"/>
            <a:ext cx="11306431" cy="1325563"/>
          </a:xfrm>
        </p:spPr>
        <p:txBody>
          <a:bodyPr>
            <a:noAutofit/>
          </a:bodyPr>
          <a:lstStyle/>
          <a:p>
            <a:r>
              <a:rPr lang="en-US" sz="5400" dirty="0">
                <a:solidFill>
                  <a:schemeClr val="accent1"/>
                </a:solidFill>
              </a:rPr>
              <a:t>Sources to Find Information</a:t>
            </a: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469557" y="1784473"/>
            <a:ext cx="7836243" cy="3895553"/>
          </a:xfrm>
        </p:spPr>
        <p:txBody>
          <a:bodyPr>
            <a:noAutofit/>
          </a:bodyPr>
          <a:lstStyle/>
          <a:p>
            <a:pPr marL="457200" indent="-457200">
              <a:lnSpc>
                <a:spcPct val="100000"/>
              </a:lnSpc>
              <a:buFont typeface="Arial" panose="020B0604020202020204" pitchFamily="34" charset="0"/>
              <a:buChar char="•"/>
            </a:pPr>
            <a:r>
              <a:rPr lang="en-US" sz="3600" dirty="0">
                <a:solidFill>
                  <a:schemeClr val="accent5"/>
                </a:solidFill>
              </a:rPr>
              <a:t>VacciNative</a:t>
            </a:r>
          </a:p>
          <a:p>
            <a:pPr marL="457200" indent="-457200">
              <a:lnSpc>
                <a:spcPct val="100000"/>
              </a:lnSpc>
              <a:buFont typeface="Arial" panose="020B0604020202020204" pitchFamily="34" charset="0"/>
              <a:buChar char="•"/>
            </a:pPr>
            <a:r>
              <a:rPr lang="en-US" sz="3600" dirty="0">
                <a:solidFill>
                  <a:schemeClr val="accent5"/>
                </a:solidFill>
              </a:rPr>
              <a:t>Native Boost</a:t>
            </a:r>
          </a:p>
          <a:p>
            <a:pPr marL="457200" indent="-457200">
              <a:lnSpc>
                <a:spcPct val="100000"/>
              </a:lnSpc>
              <a:buFont typeface="Arial" panose="020B0604020202020204" pitchFamily="34" charset="0"/>
              <a:buChar char="•"/>
            </a:pPr>
            <a:r>
              <a:rPr lang="en-US" sz="3600" dirty="0">
                <a:solidFill>
                  <a:schemeClr val="accent5"/>
                </a:solidFill>
              </a:rPr>
              <a:t>The local health department</a:t>
            </a:r>
          </a:p>
          <a:p>
            <a:pPr marL="457200" indent="-457200">
              <a:lnSpc>
                <a:spcPct val="100000"/>
              </a:lnSpc>
              <a:buFont typeface="Arial" panose="020B0604020202020204" pitchFamily="34" charset="0"/>
              <a:buChar char="•"/>
            </a:pPr>
            <a:r>
              <a:rPr lang="en-US" sz="3600" dirty="0">
                <a:solidFill>
                  <a:schemeClr val="accent5"/>
                </a:solidFill>
              </a:rPr>
              <a:t>Healthcare providers </a:t>
            </a:r>
          </a:p>
          <a:p>
            <a:pPr marL="457200" indent="-457200">
              <a:lnSpc>
                <a:spcPct val="100000"/>
              </a:lnSpc>
              <a:buFont typeface="Arial" panose="020B0604020202020204" pitchFamily="34" charset="0"/>
              <a:buChar char="•"/>
            </a:pPr>
            <a:r>
              <a:rPr lang="en-US" sz="3600" dirty="0">
                <a:solidFill>
                  <a:schemeClr val="accent5"/>
                </a:solidFill>
              </a:rPr>
              <a:t>The Centers for Disease Control and Prevention</a:t>
            </a:r>
            <a:endParaRPr lang="en-US" dirty="0">
              <a:solidFill>
                <a:schemeClr val="accent5"/>
              </a:solidFill>
            </a:endParaRPr>
          </a:p>
          <a:p>
            <a:pPr marL="457200" indent="-457200">
              <a:lnSpc>
                <a:spcPct val="100000"/>
              </a:lnSpc>
              <a:buFont typeface="Arial" panose="020B0604020202020204" pitchFamily="34" charset="0"/>
              <a:buChar char="•"/>
            </a:pPr>
            <a:endParaRPr lang="en-US" sz="3600" dirty="0">
              <a:solidFill>
                <a:schemeClr val="accent5"/>
              </a:solidFill>
            </a:endParaRPr>
          </a:p>
        </p:txBody>
      </p:sp>
      <p:pic>
        <p:nvPicPr>
          <p:cNvPr id="3" name="Picture 2">
            <a:extLst>
              <a:ext uri="{FF2B5EF4-FFF2-40B4-BE49-F238E27FC236}">
                <a16:creationId xmlns:a16="http://schemas.microsoft.com/office/drawing/2014/main" id="{9C130D45-265F-DCB8-569C-BAFA24579B85}"/>
              </a:ext>
            </a:extLst>
          </p:cNvPr>
          <p:cNvPicPr>
            <a:picLocks noChangeAspect="1"/>
          </p:cNvPicPr>
          <p:nvPr/>
        </p:nvPicPr>
        <p:blipFill rotWithShape="1">
          <a:blip r:embed="rId3"/>
          <a:srcRect t="1" b="5160"/>
          <a:stretch/>
        </p:blipFill>
        <p:spPr>
          <a:xfrm>
            <a:off x="8113487" y="1922261"/>
            <a:ext cx="4135706" cy="4566099"/>
          </a:xfrm>
          <a:prstGeom prst="rect">
            <a:avLst/>
          </a:prstGeom>
        </p:spPr>
      </p:pic>
    </p:spTree>
    <p:extLst>
      <p:ext uri="{BB962C8B-B14F-4D97-AF65-F5344CB8AC3E}">
        <p14:creationId xmlns:p14="http://schemas.microsoft.com/office/powerpoint/2010/main" val="3700686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639923-E8CC-103E-E0A7-D8EAD976F5F3}"/>
              </a:ext>
            </a:extLst>
          </p:cNvPr>
          <p:cNvPicPr>
            <a:picLocks noChangeAspect="1"/>
          </p:cNvPicPr>
          <p:nvPr/>
        </p:nvPicPr>
        <p:blipFill>
          <a:blip r:embed="rId3"/>
          <a:stretch>
            <a:fillRect/>
          </a:stretch>
        </p:blipFill>
        <p:spPr>
          <a:xfrm rot="16200000">
            <a:off x="2582093" y="-2582094"/>
            <a:ext cx="7027817" cy="12192001"/>
          </a:xfrm>
          <a:prstGeom prst="rect">
            <a:avLst/>
          </a:prstGeom>
        </p:spPr>
      </p:pic>
      <p:sp>
        <p:nvSpPr>
          <p:cNvPr id="3" name="Content Placeholder 2">
            <a:extLst>
              <a:ext uri="{FF2B5EF4-FFF2-40B4-BE49-F238E27FC236}">
                <a16:creationId xmlns:a16="http://schemas.microsoft.com/office/drawing/2014/main" id="{F5E187B3-4AC7-DA53-8E4E-08C34F611B9E}"/>
              </a:ext>
            </a:extLst>
          </p:cNvPr>
          <p:cNvSpPr>
            <a:spLocks noGrp="1"/>
          </p:cNvSpPr>
          <p:nvPr>
            <p:ph sz="half" idx="1"/>
          </p:nvPr>
        </p:nvSpPr>
        <p:spPr>
          <a:xfrm>
            <a:off x="880097" y="657224"/>
            <a:ext cx="10431806" cy="5543551"/>
          </a:xfrm>
        </p:spPr>
        <p:txBody>
          <a:bodyPr>
            <a:normAutofit/>
          </a:bodyPr>
          <a:lstStyle/>
          <a:p>
            <a:pPr algn="ctr"/>
            <a:endParaRPr lang="en-US" sz="4800" b="1" dirty="0"/>
          </a:p>
          <a:p>
            <a:pPr algn="ctr"/>
            <a:endParaRPr lang="en-US" sz="4800" b="1" dirty="0"/>
          </a:p>
          <a:p>
            <a:pPr algn="ctr"/>
            <a:r>
              <a:rPr lang="en-US" sz="4800" b="1" dirty="0"/>
              <a:t>What open-ended questions might you ask to understand someone's concerns about vaccines? </a:t>
            </a:r>
          </a:p>
        </p:txBody>
      </p:sp>
    </p:spTree>
    <p:extLst>
      <p:ext uri="{BB962C8B-B14F-4D97-AF65-F5344CB8AC3E}">
        <p14:creationId xmlns:p14="http://schemas.microsoft.com/office/powerpoint/2010/main" val="968571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p:txBody>
          <a:bodyPr>
            <a:normAutofit/>
          </a:bodyPr>
          <a:lstStyle/>
          <a:p>
            <a:r>
              <a:rPr lang="en-US" sz="5400" dirty="0">
                <a:solidFill>
                  <a:schemeClr val="accent1"/>
                </a:solidFill>
              </a:rPr>
              <a:t>Listen to Their Concerns</a:t>
            </a: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469557" y="1705202"/>
            <a:ext cx="9119920" cy="3895553"/>
          </a:xfrm>
        </p:spPr>
        <p:txBody>
          <a:bodyPr>
            <a:noAutofit/>
          </a:bodyPr>
          <a:lstStyle/>
          <a:p>
            <a:pPr>
              <a:lnSpc>
                <a:spcPct val="100000"/>
              </a:lnSpc>
            </a:pPr>
            <a:r>
              <a:rPr lang="en-US" sz="3600" b="1" dirty="0">
                <a:solidFill>
                  <a:srgbClr val="002060"/>
                </a:solidFill>
              </a:rPr>
              <a:t>Listen without judgment</a:t>
            </a:r>
          </a:p>
          <a:p>
            <a:pPr marL="457200" indent="-457200">
              <a:lnSpc>
                <a:spcPct val="100000"/>
              </a:lnSpc>
              <a:buFont typeface="Arial" panose="020B0604020202020204" pitchFamily="34" charset="0"/>
              <a:buChar char="•"/>
            </a:pPr>
            <a:r>
              <a:rPr lang="en-US" sz="3600" dirty="0">
                <a:solidFill>
                  <a:schemeClr val="accent5"/>
                </a:solidFill>
              </a:rPr>
              <a:t>Be calm, open, and ready to listen</a:t>
            </a:r>
          </a:p>
          <a:p>
            <a:pPr marL="457200" indent="-457200">
              <a:lnSpc>
                <a:spcPct val="100000"/>
              </a:lnSpc>
              <a:buFont typeface="Arial" panose="020B0604020202020204" pitchFamily="34" charset="0"/>
              <a:buChar char="•"/>
            </a:pPr>
            <a:r>
              <a:rPr lang="en-US" sz="3600" dirty="0">
                <a:solidFill>
                  <a:schemeClr val="accent5"/>
                </a:solidFill>
              </a:rPr>
              <a:t>Use positive body language </a:t>
            </a:r>
          </a:p>
          <a:p>
            <a:pPr marL="457200" indent="-457200">
              <a:lnSpc>
                <a:spcPct val="100000"/>
              </a:lnSpc>
              <a:buFont typeface="Arial" panose="020B0604020202020204" pitchFamily="34" charset="0"/>
              <a:buChar char="•"/>
            </a:pPr>
            <a:r>
              <a:rPr lang="en-US" sz="3600" dirty="0">
                <a:solidFill>
                  <a:schemeClr val="accent5"/>
                </a:solidFill>
              </a:rPr>
              <a:t>Be respectful</a:t>
            </a:r>
          </a:p>
          <a:p>
            <a:pPr marL="457200" indent="-457200">
              <a:lnSpc>
                <a:spcPct val="100000"/>
              </a:lnSpc>
              <a:buFont typeface="Arial" panose="020B0604020202020204" pitchFamily="34" charset="0"/>
              <a:buChar char="•"/>
            </a:pPr>
            <a:r>
              <a:rPr lang="en-US" sz="3600" dirty="0">
                <a:solidFill>
                  <a:schemeClr val="accent5"/>
                </a:solidFill>
              </a:rPr>
              <a:t>Don’t interrupt</a:t>
            </a:r>
            <a:endParaRPr lang="en-US" sz="1600" dirty="0">
              <a:solidFill>
                <a:srgbClr val="002060"/>
              </a:solidFill>
            </a:endParaRPr>
          </a:p>
        </p:txBody>
      </p:sp>
      <p:pic>
        <p:nvPicPr>
          <p:cNvPr id="3" name="Picture 2">
            <a:extLst>
              <a:ext uri="{FF2B5EF4-FFF2-40B4-BE49-F238E27FC236}">
                <a16:creationId xmlns:a16="http://schemas.microsoft.com/office/drawing/2014/main" id="{9AEEF143-98C1-C6AF-E690-D1C463F0B290}"/>
              </a:ext>
            </a:extLst>
          </p:cNvPr>
          <p:cNvPicPr>
            <a:picLocks noChangeAspect="1"/>
          </p:cNvPicPr>
          <p:nvPr/>
        </p:nvPicPr>
        <p:blipFill>
          <a:blip r:embed="rId3"/>
          <a:stretch>
            <a:fillRect/>
          </a:stretch>
        </p:blipFill>
        <p:spPr>
          <a:xfrm>
            <a:off x="5152572" y="2608015"/>
            <a:ext cx="7401329" cy="3884860"/>
          </a:xfrm>
          <a:prstGeom prst="rect">
            <a:avLst/>
          </a:prstGeom>
        </p:spPr>
      </p:pic>
    </p:spTree>
    <p:extLst>
      <p:ext uri="{BB962C8B-B14F-4D97-AF65-F5344CB8AC3E}">
        <p14:creationId xmlns:p14="http://schemas.microsoft.com/office/powerpoint/2010/main" val="3472431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B5A7CC-CB6C-82D8-AD6B-D2DA6E585B04}"/>
              </a:ext>
            </a:extLst>
          </p:cNvPr>
          <p:cNvSpPr>
            <a:spLocks noGrp="1"/>
          </p:cNvSpPr>
          <p:nvPr>
            <p:ph type="title"/>
          </p:nvPr>
        </p:nvSpPr>
        <p:spPr>
          <a:xfrm>
            <a:off x="5705856" y="2254326"/>
            <a:ext cx="6178279" cy="1200907"/>
          </a:xfrm>
        </p:spPr>
        <p:txBody>
          <a:bodyPr anchor="ctr">
            <a:normAutofit/>
          </a:bodyPr>
          <a:lstStyle/>
          <a:p>
            <a:r>
              <a:rPr lang="en-US" dirty="0"/>
              <a:t>Your Presenter</a:t>
            </a:r>
          </a:p>
        </p:txBody>
      </p:sp>
      <p:sp>
        <p:nvSpPr>
          <p:cNvPr id="5" name="Text Placeholder 4">
            <a:extLst>
              <a:ext uri="{FF2B5EF4-FFF2-40B4-BE49-F238E27FC236}">
                <a16:creationId xmlns:a16="http://schemas.microsoft.com/office/drawing/2014/main" id="{68F51F17-C054-A08C-87EE-7907A28A5860}"/>
              </a:ext>
            </a:extLst>
          </p:cNvPr>
          <p:cNvSpPr>
            <a:spLocks noGrp="1"/>
          </p:cNvSpPr>
          <p:nvPr>
            <p:ph type="body" idx="1"/>
          </p:nvPr>
        </p:nvSpPr>
        <p:spPr>
          <a:xfrm>
            <a:off x="5459847" y="3429000"/>
            <a:ext cx="6670295" cy="1532483"/>
          </a:xfrm>
        </p:spPr>
        <p:txBody>
          <a:bodyPr>
            <a:normAutofit lnSpcReduction="10000"/>
          </a:bodyPr>
          <a:lstStyle/>
          <a:p>
            <a:pPr>
              <a:lnSpc>
                <a:spcPct val="100000"/>
              </a:lnSpc>
            </a:pPr>
            <a:r>
              <a:rPr lang="en-US" dirty="0"/>
              <a:t>Title</a:t>
            </a:r>
          </a:p>
          <a:p>
            <a:pPr>
              <a:lnSpc>
                <a:spcPct val="100000"/>
              </a:lnSpc>
            </a:pPr>
            <a:r>
              <a:rPr lang="en-US" dirty="0"/>
              <a:t>Organization</a:t>
            </a:r>
          </a:p>
          <a:p>
            <a:pPr>
              <a:lnSpc>
                <a:spcPct val="100000"/>
              </a:lnSpc>
            </a:pPr>
            <a:r>
              <a:rPr lang="en-US" dirty="0"/>
              <a:t>Email Address</a:t>
            </a:r>
          </a:p>
        </p:txBody>
      </p:sp>
      <p:sp>
        <p:nvSpPr>
          <p:cNvPr id="2" name="Oval 1">
            <a:extLst>
              <a:ext uri="{FF2B5EF4-FFF2-40B4-BE49-F238E27FC236}">
                <a16:creationId xmlns:a16="http://schemas.microsoft.com/office/drawing/2014/main" id="{4AFE2AEE-44E2-B6D1-1A56-C9A7B7AF7F3F}"/>
              </a:ext>
            </a:extLst>
          </p:cNvPr>
          <p:cNvSpPr/>
          <p:nvPr/>
        </p:nvSpPr>
        <p:spPr>
          <a:xfrm>
            <a:off x="1634306" y="2326236"/>
            <a:ext cx="2632364" cy="2646490"/>
          </a:xfrm>
          <a:prstGeom prst="ellipse">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3" name="TextBox 2">
            <a:extLst>
              <a:ext uri="{FF2B5EF4-FFF2-40B4-BE49-F238E27FC236}">
                <a16:creationId xmlns:a16="http://schemas.microsoft.com/office/drawing/2014/main" id="{A7F2DCCA-7D4D-6D9B-BEB3-EAE3B31C07EE}"/>
              </a:ext>
            </a:extLst>
          </p:cNvPr>
          <p:cNvSpPr txBox="1"/>
          <p:nvPr/>
        </p:nvSpPr>
        <p:spPr>
          <a:xfrm>
            <a:off x="1842654" y="3172428"/>
            <a:ext cx="2198255" cy="954107"/>
          </a:xfrm>
          <a:prstGeom prst="rect">
            <a:avLst/>
          </a:prstGeom>
          <a:noFill/>
        </p:spPr>
        <p:txBody>
          <a:bodyPr wrap="square" rtlCol="0">
            <a:spAutoFit/>
          </a:bodyPr>
          <a:lstStyle/>
          <a:p>
            <a:pPr algn="ctr"/>
            <a:r>
              <a:rPr lang="en-US" sz="2800" b="1" dirty="0">
                <a:solidFill>
                  <a:schemeClr val="accent5"/>
                </a:solidFill>
              </a:rPr>
              <a:t>HEADSHOT HERE</a:t>
            </a:r>
          </a:p>
        </p:txBody>
      </p:sp>
    </p:spTree>
    <p:extLst>
      <p:ext uri="{BB962C8B-B14F-4D97-AF65-F5344CB8AC3E}">
        <p14:creationId xmlns:p14="http://schemas.microsoft.com/office/powerpoint/2010/main" val="1271895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a:xfrm>
            <a:off x="469557" y="458910"/>
            <a:ext cx="11306431" cy="1325563"/>
          </a:xfrm>
        </p:spPr>
        <p:txBody>
          <a:bodyPr>
            <a:noAutofit/>
          </a:bodyPr>
          <a:lstStyle/>
          <a:p>
            <a:r>
              <a:rPr lang="en-US" sz="5400" dirty="0">
                <a:solidFill>
                  <a:schemeClr val="accent1"/>
                </a:solidFill>
              </a:rPr>
              <a:t>Show Empathy and Understanding</a:t>
            </a: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469557" y="2159612"/>
            <a:ext cx="10901828" cy="3895553"/>
          </a:xfrm>
        </p:spPr>
        <p:txBody>
          <a:bodyPr>
            <a:noAutofit/>
          </a:bodyPr>
          <a:lstStyle/>
          <a:p>
            <a:pPr>
              <a:lnSpc>
                <a:spcPct val="100000"/>
              </a:lnSpc>
            </a:pPr>
            <a:r>
              <a:rPr lang="en-US" sz="3600" b="1" dirty="0">
                <a:solidFill>
                  <a:srgbClr val="002060"/>
                </a:solidFill>
              </a:rPr>
              <a:t>Showing empathy and understanding can go a long way</a:t>
            </a:r>
          </a:p>
          <a:p>
            <a:pPr>
              <a:lnSpc>
                <a:spcPct val="100000"/>
              </a:lnSpc>
            </a:pPr>
            <a:endParaRPr lang="en-US" sz="1600" b="1" dirty="0">
              <a:solidFill>
                <a:srgbClr val="002060"/>
              </a:solidFill>
            </a:endParaRPr>
          </a:p>
          <a:p>
            <a:pPr marL="742950" indent="-742950">
              <a:lnSpc>
                <a:spcPct val="100000"/>
              </a:lnSpc>
              <a:buFont typeface="+mj-lt"/>
              <a:buAutoNum type="arabicPeriod"/>
            </a:pPr>
            <a:r>
              <a:rPr lang="en-US" sz="3600" dirty="0">
                <a:solidFill>
                  <a:schemeClr val="accent5"/>
                </a:solidFill>
              </a:rPr>
              <a:t>“I can understand your concern…”</a:t>
            </a:r>
          </a:p>
          <a:p>
            <a:pPr marL="742950" indent="-742950">
              <a:lnSpc>
                <a:spcPct val="100000"/>
              </a:lnSpc>
              <a:buFont typeface="+mj-lt"/>
              <a:buAutoNum type="arabicPeriod"/>
            </a:pPr>
            <a:r>
              <a:rPr lang="en-US" sz="3600" dirty="0">
                <a:solidFill>
                  <a:schemeClr val="accent5"/>
                </a:solidFill>
              </a:rPr>
              <a:t>“It’s understandable that you see things that way…”</a:t>
            </a:r>
          </a:p>
        </p:txBody>
      </p:sp>
    </p:spTree>
    <p:extLst>
      <p:ext uri="{BB962C8B-B14F-4D97-AF65-F5344CB8AC3E}">
        <p14:creationId xmlns:p14="http://schemas.microsoft.com/office/powerpoint/2010/main" val="2214219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a:xfrm>
            <a:off x="469557" y="458910"/>
            <a:ext cx="11306431" cy="1325563"/>
          </a:xfrm>
        </p:spPr>
        <p:txBody>
          <a:bodyPr>
            <a:noAutofit/>
          </a:bodyPr>
          <a:lstStyle/>
          <a:p>
            <a:r>
              <a:rPr lang="en-US" sz="5400" dirty="0">
                <a:solidFill>
                  <a:schemeClr val="accent1"/>
                </a:solidFill>
              </a:rPr>
              <a:t>Show Empathy and Understanding</a:t>
            </a: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469557" y="1972042"/>
            <a:ext cx="10901828" cy="3895553"/>
          </a:xfrm>
        </p:spPr>
        <p:txBody>
          <a:bodyPr>
            <a:noAutofit/>
          </a:bodyPr>
          <a:lstStyle/>
          <a:p>
            <a:pPr>
              <a:lnSpc>
                <a:spcPct val="100000"/>
              </a:lnSpc>
            </a:pPr>
            <a:r>
              <a:rPr lang="en-US" sz="3600" b="1" dirty="0">
                <a:solidFill>
                  <a:srgbClr val="002060"/>
                </a:solidFill>
              </a:rPr>
              <a:t>Use empathy and understanding to make them feel heard</a:t>
            </a:r>
          </a:p>
          <a:p>
            <a:pPr>
              <a:lnSpc>
                <a:spcPct val="100000"/>
              </a:lnSpc>
            </a:pPr>
            <a:endParaRPr lang="en-US" sz="1600" b="1" dirty="0">
              <a:solidFill>
                <a:srgbClr val="002060"/>
              </a:solidFill>
            </a:endParaRPr>
          </a:p>
          <a:p>
            <a:pPr>
              <a:lnSpc>
                <a:spcPct val="100000"/>
              </a:lnSpc>
            </a:pPr>
            <a:r>
              <a:rPr lang="en-US" sz="3600" b="1" dirty="0">
                <a:solidFill>
                  <a:srgbClr val="002060"/>
                </a:solidFill>
              </a:rPr>
              <a:t>For example, say:</a:t>
            </a:r>
          </a:p>
          <a:p>
            <a:pPr marL="457200" indent="-457200">
              <a:lnSpc>
                <a:spcPct val="100000"/>
              </a:lnSpc>
              <a:buFont typeface="Arial" panose="020B0604020202020204" pitchFamily="34" charset="0"/>
              <a:buChar char="•"/>
            </a:pPr>
            <a:r>
              <a:rPr lang="en-US" sz="3600" dirty="0">
                <a:solidFill>
                  <a:schemeClr val="accent5"/>
                </a:solidFill>
              </a:rPr>
              <a:t>“That does sound stressful. I’m sorry to hear your vaccine concerns are causing you more stress.”</a:t>
            </a:r>
            <a:endParaRPr lang="en-US" sz="1600" dirty="0">
              <a:solidFill>
                <a:srgbClr val="002060"/>
              </a:solidFill>
            </a:endParaRPr>
          </a:p>
        </p:txBody>
      </p:sp>
    </p:spTree>
    <p:extLst>
      <p:ext uri="{BB962C8B-B14F-4D97-AF65-F5344CB8AC3E}">
        <p14:creationId xmlns:p14="http://schemas.microsoft.com/office/powerpoint/2010/main" val="2334942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a:xfrm>
            <a:off x="469557" y="458910"/>
            <a:ext cx="11306431" cy="1325563"/>
          </a:xfrm>
        </p:spPr>
        <p:txBody>
          <a:bodyPr>
            <a:noAutofit/>
          </a:bodyPr>
          <a:lstStyle/>
          <a:p>
            <a:r>
              <a:rPr lang="en-US" sz="5400" dirty="0">
                <a:solidFill>
                  <a:schemeClr val="accent1"/>
                </a:solidFill>
              </a:rPr>
              <a:t>Show Empathy and Understanding</a:t>
            </a: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469557" y="2159613"/>
            <a:ext cx="10901828" cy="888388"/>
          </a:xfrm>
        </p:spPr>
        <p:txBody>
          <a:bodyPr>
            <a:noAutofit/>
          </a:bodyPr>
          <a:lstStyle/>
          <a:p>
            <a:pPr>
              <a:lnSpc>
                <a:spcPct val="100000"/>
              </a:lnSpc>
            </a:pPr>
            <a:r>
              <a:rPr lang="en-US" sz="3600" b="1" dirty="0">
                <a:solidFill>
                  <a:srgbClr val="002060"/>
                </a:solidFill>
              </a:rPr>
              <a:t>Don’t tack on “but” to your words</a:t>
            </a:r>
          </a:p>
        </p:txBody>
      </p:sp>
      <p:graphicFrame>
        <p:nvGraphicFramePr>
          <p:cNvPr id="2" name="Table 2">
            <a:extLst>
              <a:ext uri="{FF2B5EF4-FFF2-40B4-BE49-F238E27FC236}">
                <a16:creationId xmlns:a16="http://schemas.microsoft.com/office/drawing/2014/main" id="{CB14E800-4B4C-7F17-908F-505A7D1A5E5D}"/>
              </a:ext>
            </a:extLst>
          </p:cNvPr>
          <p:cNvGraphicFramePr>
            <a:graphicFrameLocks noGrp="1"/>
          </p:cNvGraphicFramePr>
          <p:nvPr>
            <p:extLst>
              <p:ext uri="{D42A27DB-BD31-4B8C-83A1-F6EECF244321}">
                <p14:modId xmlns:p14="http://schemas.microsoft.com/office/powerpoint/2010/main" val="3117096169"/>
              </p:ext>
            </p:extLst>
          </p:nvPr>
        </p:nvGraphicFramePr>
        <p:xfrm>
          <a:off x="1176020" y="3316460"/>
          <a:ext cx="9839960" cy="2031442"/>
        </p:xfrm>
        <a:graphic>
          <a:graphicData uri="http://schemas.openxmlformats.org/drawingml/2006/table">
            <a:tbl>
              <a:tblPr firstRow="1" bandRow="1">
                <a:tableStyleId>{5940675A-B579-460E-94D1-54222C63F5DA}</a:tableStyleId>
              </a:tblPr>
              <a:tblGrid>
                <a:gridCol w="4919980">
                  <a:extLst>
                    <a:ext uri="{9D8B030D-6E8A-4147-A177-3AD203B41FA5}">
                      <a16:colId xmlns:a16="http://schemas.microsoft.com/office/drawing/2014/main" val="1531057070"/>
                    </a:ext>
                  </a:extLst>
                </a:gridCol>
                <a:gridCol w="4919980">
                  <a:extLst>
                    <a:ext uri="{9D8B030D-6E8A-4147-A177-3AD203B41FA5}">
                      <a16:colId xmlns:a16="http://schemas.microsoft.com/office/drawing/2014/main" val="1051772949"/>
                    </a:ext>
                  </a:extLst>
                </a:gridCol>
              </a:tblGrid>
              <a:tr h="824552">
                <a:tc>
                  <a:txBody>
                    <a:bodyPr/>
                    <a:lstStyle/>
                    <a:p>
                      <a:pPr algn="ctr"/>
                      <a:r>
                        <a:rPr lang="en-US" sz="2400" b="1" dirty="0"/>
                        <a:t>Instead of: </a:t>
                      </a:r>
                    </a:p>
                  </a:txBody>
                  <a:tcPr anchor="b">
                    <a:lnL w="0">
                      <a:noFill/>
                    </a:lnL>
                    <a:lnR w="12700">
                      <a:solidFill>
                        <a:schemeClr val="tx1"/>
                      </a:solidFill>
                    </a:lnR>
                    <a:lnT w="0">
                      <a:noFill/>
                    </a:lnT>
                    <a:lnB w="12700">
                      <a:solidFill>
                        <a:schemeClr val="tx1"/>
                      </a:solidFill>
                    </a:lnB>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2400" b="1" dirty="0"/>
                        <a:t>Try saying: </a:t>
                      </a:r>
                      <a:endParaRPr lang="en-US" dirty="0"/>
                    </a:p>
                  </a:txBody>
                  <a:tcPr anchor="b">
                    <a:lnL w="12700">
                      <a:solidFill>
                        <a:schemeClr val="tx1"/>
                      </a:solidFill>
                    </a:lnL>
                    <a:lnR w="0">
                      <a:noFill/>
                    </a:lnR>
                    <a:lnT w="0">
                      <a:noFill/>
                    </a:lnT>
                    <a:lnB w="12700">
                      <a:solidFill>
                        <a:schemeClr val="tx1"/>
                      </a:solidFill>
                    </a:lnB>
                  </a:tcPr>
                </a:tc>
                <a:extLst>
                  <a:ext uri="{0D108BD9-81ED-4DB2-BD59-A6C34878D82A}">
                    <a16:rowId xmlns:a16="http://schemas.microsoft.com/office/drawing/2014/main" val="3873052617"/>
                  </a:ext>
                </a:extLst>
              </a:tr>
              <a:tr h="1206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solidFill>
                        </a:rPr>
                        <a:t>“I hear what you’re saying, </a:t>
                      </a:r>
                      <a:r>
                        <a:rPr lang="en-US" sz="2400" u="sng" dirty="0">
                          <a:solidFill>
                            <a:schemeClr val="accent5"/>
                          </a:solidFill>
                        </a:rPr>
                        <a:t>but</a:t>
                      </a:r>
                      <a:r>
                        <a:rPr lang="en-US" sz="2400" dirty="0">
                          <a:solidFill>
                            <a:schemeClr val="accent5"/>
                          </a:solidFill>
                        </a:rPr>
                        <a:t> I don’t agree.”</a:t>
                      </a:r>
                      <a:endParaRPr lang="en-US" sz="2400" dirty="0">
                        <a:solidFill>
                          <a:srgbClr val="002060"/>
                        </a:solidFill>
                      </a:endParaRPr>
                    </a:p>
                    <a:p>
                      <a:endParaRPr lang="en-US" sz="2400" dirty="0"/>
                    </a:p>
                  </a:txBody>
                  <a:tcPr>
                    <a:lnL w="0">
                      <a:noFill/>
                    </a:lnL>
                    <a:lnR w="12700">
                      <a:solidFill>
                        <a:schemeClr val="tx1"/>
                      </a:solidFill>
                    </a:lnR>
                    <a:lnT w="12700">
                      <a:solidFill>
                        <a:schemeClr val="tx1"/>
                      </a:solidFill>
                    </a:lnT>
                    <a:lnB w="0">
                      <a:no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solidFill>
                        </a:rPr>
                        <a:t>“I hear what you’re saying.”</a:t>
                      </a:r>
                    </a:p>
                    <a:p>
                      <a:endParaRPr lang="en-US" sz="2400" dirty="0"/>
                    </a:p>
                  </a:txBody>
                  <a:tcPr>
                    <a:lnL w="12700">
                      <a:solidFill>
                        <a:schemeClr val="tx1"/>
                      </a:solidFill>
                    </a:lnL>
                    <a:lnR w="0">
                      <a:noFill/>
                    </a:lnR>
                    <a:lnT w="12700">
                      <a:solidFill>
                        <a:schemeClr val="tx1"/>
                      </a:solidFill>
                    </a:lnT>
                    <a:lnB w="0">
                      <a:noFill/>
                    </a:lnB>
                  </a:tcPr>
                </a:tc>
                <a:extLst>
                  <a:ext uri="{0D108BD9-81ED-4DB2-BD59-A6C34878D82A}">
                    <a16:rowId xmlns:a16="http://schemas.microsoft.com/office/drawing/2014/main" val="2766205727"/>
                  </a:ext>
                </a:extLst>
              </a:tr>
            </a:tbl>
          </a:graphicData>
        </a:graphic>
      </p:graphicFrame>
    </p:spTree>
    <p:extLst>
      <p:ext uri="{BB962C8B-B14F-4D97-AF65-F5344CB8AC3E}">
        <p14:creationId xmlns:p14="http://schemas.microsoft.com/office/powerpoint/2010/main" val="1144916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a:xfrm>
            <a:off x="469557" y="458910"/>
            <a:ext cx="11306431" cy="1325563"/>
          </a:xfrm>
        </p:spPr>
        <p:txBody>
          <a:bodyPr>
            <a:noAutofit/>
          </a:bodyPr>
          <a:lstStyle/>
          <a:p>
            <a:r>
              <a:rPr lang="en-US" sz="5400" dirty="0">
                <a:solidFill>
                  <a:schemeClr val="accent1"/>
                </a:solidFill>
              </a:rPr>
              <a:t>Show Empathy and Understanding</a:t>
            </a: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469557" y="2022453"/>
            <a:ext cx="10901828" cy="888388"/>
          </a:xfrm>
        </p:spPr>
        <p:txBody>
          <a:bodyPr>
            <a:noAutofit/>
          </a:bodyPr>
          <a:lstStyle/>
          <a:p>
            <a:pPr>
              <a:lnSpc>
                <a:spcPct val="100000"/>
              </a:lnSpc>
            </a:pPr>
            <a:r>
              <a:rPr lang="en-US" sz="3600" b="1" dirty="0">
                <a:solidFill>
                  <a:srgbClr val="002060"/>
                </a:solidFill>
              </a:rPr>
              <a:t>Don’t directly challenge something the other person says that you think is wrong.</a:t>
            </a:r>
          </a:p>
        </p:txBody>
      </p:sp>
      <p:graphicFrame>
        <p:nvGraphicFramePr>
          <p:cNvPr id="2" name="Table 2">
            <a:extLst>
              <a:ext uri="{FF2B5EF4-FFF2-40B4-BE49-F238E27FC236}">
                <a16:creationId xmlns:a16="http://schemas.microsoft.com/office/drawing/2014/main" id="{CB14E800-4B4C-7F17-908F-505A7D1A5E5D}"/>
              </a:ext>
            </a:extLst>
          </p:cNvPr>
          <p:cNvGraphicFramePr>
            <a:graphicFrameLocks noGrp="1"/>
          </p:cNvGraphicFramePr>
          <p:nvPr>
            <p:extLst>
              <p:ext uri="{D42A27DB-BD31-4B8C-83A1-F6EECF244321}">
                <p14:modId xmlns:p14="http://schemas.microsoft.com/office/powerpoint/2010/main" val="2754506644"/>
              </p:ext>
            </p:extLst>
          </p:nvPr>
        </p:nvGraphicFramePr>
        <p:xfrm>
          <a:off x="869950" y="3565188"/>
          <a:ext cx="10452100" cy="1894648"/>
        </p:xfrm>
        <a:graphic>
          <a:graphicData uri="http://schemas.openxmlformats.org/drawingml/2006/table">
            <a:tbl>
              <a:tblPr firstRow="1" bandRow="1">
                <a:tableStyleId>{5940675A-B579-460E-94D1-54222C63F5DA}</a:tableStyleId>
              </a:tblPr>
              <a:tblGrid>
                <a:gridCol w="5226050">
                  <a:extLst>
                    <a:ext uri="{9D8B030D-6E8A-4147-A177-3AD203B41FA5}">
                      <a16:colId xmlns:a16="http://schemas.microsoft.com/office/drawing/2014/main" val="1531057070"/>
                    </a:ext>
                  </a:extLst>
                </a:gridCol>
                <a:gridCol w="5226050">
                  <a:extLst>
                    <a:ext uri="{9D8B030D-6E8A-4147-A177-3AD203B41FA5}">
                      <a16:colId xmlns:a16="http://schemas.microsoft.com/office/drawing/2014/main" val="1051772949"/>
                    </a:ext>
                  </a:extLst>
                </a:gridCol>
              </a:tblGrid>
              <a:tr h="254192">
                <a:tc>
                  <a:txBody>
                    <a:bodyPr/>
                    <a:lstStyle/>
                    <a:p>
                      <a:pPr algn="ctr"/>
                      <a:r>
                        <a:rPr lang="en-US" sz="2400" b="1" dirty="0"/>
                        <a:t>Instead of: </a:t>
                      </a:r>
                    </a:p>
                  </a:txBody>
                  <a:tcPr anchor="b">
                    <a:lnL w="0">
                      <a:noFill/>
                    </a:lnL>
                    <a:lnR w="12700">
                      <a:solidFill>
                        <a:schemeClr val="tx1"/>
                      </a:solidFill>
                    </a:lnR>
                    <a:lnT w="0">
                      <a:noFill/>
                    </a:lnT>
                    <a:lnB w="12700">
                      <a:solidFill>
                        <a:schemeClr val="tx1"/>
                      </a:solidFill>
                    </a:lnB>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2400" b="1" dirty="0"/>
                        <a:t>Try saying: </a:t>
                      </a:r>
                      <a:endParaRPr lang="en-US" dirty="0"/>
                    </a:p>
                  </a:txBody>
                  <a:tcPr anchor="b">
                    <a:lnL w="12700">
                      <a:solidFill>
                        <a:schemeClr val="tx1"/>
                      </a:solidFill>
                    </a:lnL>
                    <a:lnR w="0">
                      <a:noFill/>
                    </a:lnR>
                    <a:lnT w="0">
                      <a:noFill/>
                    </a:lnT>
                    <a:lnB w="12700">
                      <a:solidFill>
                        <a:schemeClr val="tx1"/>
                      </a:solidFill>
                    </a:lnB>
                  </a:tcPr>
                </a:tc>
                <a:extLst>
                  <a:ext uri="{0D108BD9-81ED-4DB2-BD59-A6C34878D82A}">
                    <a16:rowId xmlns:a16="http://schemas.microsoft.com/office/drawing/2014/main" val="3873052617"/>
                  </a:ext>
                </a:extLst>
              </a:tr>
              <a:tr h="14374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solidFill>
                        </a:rPr>
                        <a:t>“No, that’s not 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lnL w="0">
                      <a:noFill/>
                    </a:lnL>
                    <a:lnR w="12700">
                      <a:solidFill>
                        <a:schemeClr val="tx1"/>
                      </a:solidFill>
                    </a:lnR>
                    <a:lnT w="12700">
                      <a:solidFill>
                        <a:schemeClr val="tx1"/>
                      </a:solidFill>
                    </a:lnT>
                    <a:lnB w="0">
                      <a:noFill/>
                    </a:lnB>
                  </a:tcPr>
                </a:tc>
                <a:tc>
                  <a:txBody>
                    <a:bodyPr/>
                    <a:lstStyle/>
                    <a:p>
                      <a:pPr>
                        <a:lnSpc>
                          <a:spcPct val="100000"/>
                        </a:lnSpc>
                      </a:pPr>
                      <a:r>
                        <a:rPr lang="en-US" sz="2400" b="0" dirty="0">
                          <a:solidFill>
                            <a:schemeClr val="accent5"/>
                          </a:solidFill>
                        </a:rPr>
                        <a:t>“What I’ve learned from [trusted source] is [share factual information].”</a:t>
                      </a:r>
                      <a:br>
                        <a:rPr lang="en-US" sz="2400" b="0" dirty="0">
                          <a:solidFill>
                            <a:schemeClr val="accent5"/>
                          </a:solidFill>
                        </a:rPr>
                      </a:br>
                      <a:endParaRPr lang="en-US" sz="1600" dirty="0"/>
                    </a:p>
                  </a:txBody>
                  <a:tcPr>
                    <a:lnL w="12700">
                      <a:solidFill>
                        <a:schemeClr val="tx1"/>
                      </a:solidFill>
                    </a:lnL>
                    <a:lnR w="0">
                      <a:noFill/>
                    </a:lnR>
                    <a:lnT w="12700">
                      <a:solidFill>
                        <a:schemeClr val="tx1"/>
                      </a:solidFill>
                    </a:lnT>
                    <a:lnB w="0">
                      <a:noFill/>
                    </a:lnB>
                  </a:tcPr>
                </a:tc>
                <a:extLst>
                  <a:ext uri="{0D108BD9-81ED-4DB2-BD59-A6C34878D82A}">
                    <a16:rowId xmlns:a16="http://schemas.microsoft.com/office/drawing/2014/main" val="2766205727"/>
                  </a:ext>
                </a:extLst>
              </a:tr>
            </a:tbl>
          </a:graphicData>
        </a:graphic>
      </p:graphicFrame>
    </p:spTree>
    <p:extLst>
      <p:ext uri="{BB962C8B-B14F-4D97-AF65-F5344CB8AC3E}">
        <p14:creationId xmlns:p14="http://schemas.microsoft.com/office/powerpoint/2010/main" val="861013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639923-E8CC-103E-E0A7-D8EAD976F5F3}"/>
              </a:ext>
            </a:extLst>
          </p:cNvPr>
          <p:cNvPicPr>
            <a:picLocks noChangeAspect="1"/>
          </p:cNvPicPr>
          <p:nvPr/>
        </p:nvPicPr>
        <p:blipFill>
          <a:blip r:embed="rId3"/>
          <a:stretch>
            <a:fillRect/>
          </a:stretch>
        </p:blipFill>
        <p:spPr>
          <a:xfrm rot="16200000">
            <a:off x="2582093" y="-2582094"/>
            <a:ext cx="7027817" cy="12192001"/>
          </a:xfrm>
          <a:prstGeom prst="rect">
            <a:avLst/>
          </a:prstGeom>
        </p:spPr>
      </p:pic>
      <p:sp>
        <p:nvSpPr>
          <p:cNvPr id="3" name="Content Placeholder 2">
            <a:extLst>
              <a:ext uri="{FF2B5EF4-FFF2-40B4-BE49-F238E27FC236}">
                <a16:creationId xmlns:a16="http://schemas.microsoft.com/office/drawing/2014/main" id="{F5E187B3-4AC7-DA53-8E4E-08C34F611B9E}"/>
              </a:ext>
            </a:extLst>
          </p:cNvPr>
          <p:cNvSpPr>
            <a:spLocks noGrp="1"/>
          </p:cNvSpPr>
          <p:nvPr>
            <p:ph sz="half" idx="1"/>
          </p:nvPr>
        </p:nvSpPr>
        <p:spPr>
          <a:xfrm>
            <a:off x="880097" y="657224"/>
            <a:ext cx="10431806" cy="5543551"/>
          </a:xfrm>
        </p:spPr>
        <p:txBody>
          <a:bodyPr>
            <a:normAutofit/>
          </a:bodyPr>
          <a:lstStyle/>
          <a:p>
            <a:pPr algn="ctr"/>
            <a:endParaRPr lang="en-US" sz="4800" b="1" dirty="0"/>
          </a:p>
          <a:p>
            <a:pPr algn="ctr"/>
            <a:endParaRPr lang="en-US" sz="4800" b="1" dirty="0"/>
          </a:p>
          <a:p>
            <a:pPr algn="ctr"/>
            <a:r>
              <a:rPr lang="en-US" sz="4800" b="1" dirty="0"/>
              <a:t>What can you say to show someone empathy even if you may not agree with what they are saying?</a:t>
            </a:r>
          </a:p>
        </p:txBody>
      </p:sp>
    </p:spTree>
    <p:extLst>
      <p:ext uri="{BB962C8B-B14F-4D97-AF65-F5344CB8AC3E}">
        <p14:creationId xmlns:p14="http://schemas.microsoft.com/office/powerpoint/2010/main" val="4227219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a:xfrm>
            <a:off x="469557" y="458910"/>
            <a:ext cx="11306431" cy="1325563"/>
          </a:xfrm>
        </p:spPr>
        <p:txBody>
          <a:bodyPr>
            <a:noAutofit/>
          </a:bodyPr>
          <a:lstStyle/>
          <a:p>
            <a:r>
              <a:rPr lang="en-US" sz="5400" dirty="0">
                <a:solidFill>
                  <a:schemeClr val="accent1"/>
                </a:solidFill>
              </a:rPr>
              <a:t>Share Your Reasons for Getting Vaccinated</a:t>
            </a: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469557" y="2159612"/>
            <a:ext cx="10901828" cy="3895553"/>
          </a:xfrm>
        </p:spPr>
        <p:txBody>
          <a:bodyPr>
            <a:noAutofit/>
          </a:bodyPr>
          <a:lstStyle/>
          <a:p>
            <a:pPr>
              <a:lnSpc>
                <a:spcPct val="100000"/>
              </a:lnSpc>
            </a:pPr>
            <a:r>
              <a:rPr lang="en-US" sz="3600" b="1" dirty="0">
                <a:solidFill>
                  <a:srgbClr val="002060"/>
                </a:solidFill>
              </a:rPr>
              <a:t>Use phrases like:</a:t>
            </a:r>
          </a:p>
          <a:p>
            <a:pPr marL="742950" indent="-742950">
              <a:lnSpc>
                <a:spcPct val="100000"/>
              </a:lnSpc>
              <a:buFont typeface="+mj-lt"/>
              <a:buAutoNum type="arabicPeriod"/>
            </a:pPr>
            <a:r>
              <a:rPr lang="en-US" sz="3600" dirty="0">
                <a:solidFill>
                  <a:schemeClr val="accent5"/>
                </a:solidFill>
              </a:rPr>
              <a:t>“My family and I stay up to date on our vaccines. We want to be protected from illness. We also want to do what we can to protect everyone in our community – including our Elders.”</a:t>
            </a:r>
          </a:p>
        </p:txBody>
      </p:sp>
    </p:spTree>
    <p:extLst>
      <p:ext uri="{BB962C8B-B14F-4D97-AF65-F5344CB8AC3E}">
        <p14:creationId xmlns:p14="http://schemas.microsoft.com/office/powerpoint/2010/main" val="1050819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a:xfrm>
            <a:off x="469557" y="458910"/>
            <a:ext cx="11306431" cy="1325563"/>
          </a:xfrm>
        </p:spPr>
        <p:txBody>
          <a:bodyPr>
            <a:noAutofit/>
          </a:bodyPr>
          <a:lstStyle/>
          <a:p>
            <a:r>
              <a:rPr lang="en-US" sz="5400" dirty="0">
                <a:solidFill>
                  <a:schemeClr val="accent1"/>
                </a:solidFill>
              </a:rPr>
              <a:t>Share Your Reasons for Getting Vaccinated</a:t>
            </a: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469557" y="2159612"/>
            <a:ext cx="10901828" cy="3895553"/>
          </a:xfrm>
        </p:spPr>
        <p:txBody>
          <a:bodyPr>
            <a:noAutofit/>
          </a:bodyPr>
          <a:lstStyle/>
          <a:p>
            <a:pPr>
              <a:lnSpc>
                <a:spcPct val="100000"/>
              </a:lnSpc>
            </a:pPr>
            <a:r>
              <a:rPr lang="en-US" sz="3600" b="1" dirty="0">
                <a:solidFill>
                  <a:srgbClr val="002060"/>
                </a:solidFill>
              </a:rPr>
              <a:t>Use phrases like:</a:t>
            </a:r>
          </a:p>
          <a:p>
            <a:pPr marL="742950" indent="-742950">
              <a:lnSpc>
                <a:spcPct val="100000"/>
              </a:lnSpc>
              <a:buFont typeface="+mj-lt"/>
              <a:buAutoNum type="arabicPeriod" startAt="2"/>
            </a:pPr>
            <a:r>
              <a:rPr lang="en-US" sz="3600" dirty="0">
                <a:solidFill>
                  <a:schemeClr val="accent5"/>
                </a:solidFill>
              </a:rPr>
              <a:t>“I get a lot of comfort knowing that this vaccine has been safely given to millions of people.”</a:t>
            </a:r>
          </a:p>
          <a:p>
            <a:pPr>
              <a:lnSpc>
                <a:spcPct val="100000"/>
              </a:lnSpc>
            </a:pPr>
            <a:endParaRPr lang="en-US" sz="3600" dirty="0">
              <a:solidFill>
                <a:schemeClr val="accent5"/>
              </a:solidFill>
            </a:endParaRPr>
          </a:p>
        </p:txBody>
      </p:sp>
    </p:spTree>
    <p:extLst>
      <p:ext uri="{BB962C8B-B14F-4D97-AF65-F5344CB8AC3E}">
        <p14:creationId xmlns:p14="http://schemas.microsoft.com/office/powerpoint/2010/main" val="4191596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a:xfrm>
            <a:off x="469557" y="458910"/>
            <a:ext cx="11306431" cy="1325563"/>
          </a:xfrm>
        </p:spPr>
        <p:txBody>
          <a:bodyPr>
            <a:noAutofit/>
          </a:bodyPr>
          <a:lstStyle/>
          <a:p>
            <a:r>
              <a:rPr lang="en-US" sz="5400" dirty="0">
                <a:solidFill>
                  <a:schemeClr val="accent1"/>
                </a:solidFill>
              </a:rPr>
              <a:t>Share Your Reasons for Getting Vaccinated</a:t>
            </a: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469557" y="2159612"/>
            <a:ext cx="10901828" cy="3895553"/>
          </a:xfrm>
        </p:spPr>
        <p:txBody>
          <a:bodyPr>
            <a:noAutofit/>
          </a:bodyPr>
          <a:lstStyle/>
          <a:p>
            <a:pPr>
              <a:lnSpc>
                <a:spcPct val="100000"/>
              </a:lnSpc>
            </a:pPr>
            <a:r>
              <a:rPr lang="en-US" sz="3600" b="1" dirty="0">
                <a:solidFill>
                  <a:srgbClr val="002060"/>
                </a:solidFill>
              </a:rPr>
              <a:t>Use phrases like:</a:t>
            </a:r>
          </a:p>
          <a:p>
            <a:pPr marL="742950" indent="-742950">
              <a:lnSpc>
                <a:spcPct val="100000"/>
              </a:lnSpc>
              <a:buFont typeface="+mj-lt"/>
              <a:buAutoNum type="arabicPeriod" startAt="3"/>
            </a:pPr>
            <a:r>
              <a:rPr lang="en-US" sz="3600" dirty="0">
                <a:solidFill>
                  <a:schemeClr val="accent5"/>
                </a:solidFill>
              </a:rPr>
              <a:t>“Because I’m vaccinated, I can safely spend time with my grandparents and participate in ceremonial practices.”</a:t>
            </a:r>
          </a:p>
          <a:p>
            <a:pPr>
              <a:lnSpc>
                <a:spcPct val="100000"/>
              </a:lnSpc>
            </a:pPr>
            <a:endParaRPr lang="en-US" sz="3600" dirty="0">
              <a:solidFill>
                <a:schemeClr val="accent5"/>
              </a:solidFill>
            </a:endParaRPr>
          </a:p>
        </p:txBody>
      </p:sp>
    </p:spTree>
    <p:extLst>
      <p:ext uri="{BB962C8B-B14F-4D97-AF65-F5344CB8AC3E}">
        <p14:creationId xmlns:p14="http://schemas.microsoft.com/office/powerpoint/2010/main" val="1044618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a:xfrm>
            <a:off x="469557" y="458910"/>
            <a:ext cx="11306431" cy="1325563"/>
          </a:xfrm>
        </p:spPr>
        <p:txBody>
          <a:bodyPr>
            <a:noAutofit/>
          </a:bodyPr>
          <a:lstStyle/>
          <a:p>
            <a:r>
              <a:rPr lang="en-US" sz="5400" dirty="0">
                <a:solidFill>
                  <a:schemeClr val="accent1"/>
                </a:solidFill>
              </a:rPr>
              <a:t>Ask for Permission to Share More Information</a:t>
            </a: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469557" y="1967368"/>
            <a:ext cx="10839419" cy="3895553"/>
          </a:xfrm>
        </p:spPr>
        <p:txBody>
          <a:bodyPr>
            <a:noAutofit/>
          </a:bodyPr>
          <a:lstStyle/>
          <a:p>
            <a:pPr>
              <a:lnSpc>
                <a:spcPct val="100000"/>
              </a:lnSpc>
            </a:pPr>
            <a:r>
              <a:rPr lang="en-US" sz="3600" b="1" dirty="0">
                <a:solidFill>
                  <a:srgbClr val="002060"/>
                </a:solidFill>
              </a:rPr>
              <a:t>Once you understand the other person’s concerns, ask if you can share information about vaccines. </a:t>
            </a:r>
          </a:p>
        </p:txBody>
      </p:sp>
      <p:graphicFrame>
        <p:nvGraphicFramePr>
          <p:cNvPr id="2" name="Table 1">
            <a:extLst>
              <a:ext uri="{FF2B5EF4-FFF2-40B4-BE49-F238E27FC236}">
                <a16:creationId xmlns:a16="http://schemas.microsoft.com/office/drawing/2014/main" id="{A2B351B3-8121-84AB-5476-62CC8C4FA593}"/>
              </a:ext>
            </a:extLst>
          </p:cNvPr>
          <p:cNvGraphicFramePr>
            <a:graphicFrameLocks noGrp="1"/>
          </p:cNvGraphicFramePr>
          <p:nvPr>
            <p:extLst>
              <p:ext uri="{D42A27DB-BD31-4B8C-83A1-F6EECF244321}">
                <p14:modId xmlns:p14="http://schemas.microsoft.com/office/powerpoint/2010/main" val="29194763"/>
              </p:ext>
            </p:extLst>
          </p:nvPr>
        </p:nvGraphicFramePr>
        <p:xfrm>
          <a:off x="1176020" y="3666784"/>
          <a:ext cx="9839960" cy="2379032"/>
        </p:xfrm>
        <a:graphic>
          <a:graphicData uri="http://schemas.openxmlformats.org/drawingml/2006/table">
            <a:tbl>
              <a:tblPr firstRow="1" bandRow="1">
                <a:tableStyleId>{5940675A-B579-460E-94D1-54222C63F5DA}</a:tableStyleId>
              </a:tblPr>
              <a:tblGrid>
                <a:gridCol w="4919980">
                  <a:extLst>
                    <a:ext uri="{9D8B030D-6E8A-4147-A177-3AD203B41FA5}">
                      <a16:colId xmlns:a16="http://schemas.microsoft.com/office/drawing/2014/main" val="3832918966"/>
                    </a:ext>
                  </a:extLst>
                </a:gridCol>
                <a:gridCol w="4919980">
                  <a:extLst>
                    <a:ext uri="{9D8B030D-6E8A-4147-A177-3AD203B41FA5}">
                      <a16:colId xmlns:a16="http://schemas.microsoft.com/office/drawing/2014/main" val="4246048806"/>
                    </a:ext>
                  </a:extLst>
                </a:gridCol>
              </a:tblGrid>
              <a:tr h="824552">
                <a:tc>
                  <a:txBody>
                    <a:bodyPr/>
                    <a:lstStyle/>
                    <a:p>
                      <a:pPr algn="ctr"/>
                      <a:r>
                        <a:rPr lang="en-US" sz="2400" b="1" dirty="0"/>
                        <a:t>If they say “no”:</a:t>
                      </a:r>
                    </a:p>
                  </a:txBody>
                  <a:tcPr anchor="b">
                    <a:lnL w="0">
                      <a:noFill/>
                    </a:lnL>
                    <a:lnR w="12700">
                      <a:solidFill>
                        <a:schemeClr val="tx1"/>
                      </a:solidFill>
                    </a:lnR>
                    <a:lnT w="0">
                      <a:noFill/>
                    </a:lnT>
                    <a:lnB w="12700">
                      <a:solidFill>
                        <a:schemeClr val="tx1"/>
                      </a:solidFill>
                    </a:lnB>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2400" b="1" dirty="0"/>
                        <a:t>If they say “yes”: </a:t>
                      </a:r>
                      <a:endParaRPr lang="en-US" dirty="0"/>
                    </a:p>
                  </a:txBody>
                  <a:tcPr anchor="b">
                    <a:lnL w="12700">
                      <a:solidFill>
                        <a:schemeClr val="tx1"/>
                      </a:solidFill>
                    </a:lnL>
                    <a:lnR w="0">
                      <a:noFill/>
                    </a:lnR>
                    <a:lnT w="0">
                      <a:noFill/>
                    </a:lnT>
                    <a:lnB w="12700">
                      <a:solidFill>
                        <a:schemeClr val="tx1"/>
                      </a:solidFill>
                    </a:lnB>
                  </a:tcPr>
                </a:tc>
                <a:extLst>
                  <a:ext uri="{0D108BD9-81ED-4DB2-BD59-A6C34878D82A}">
                    <a16:rowId xmlns:a16="http://schemas.microsoft.com/office/drawing/2014/main" val="254166693"/>
                  </a:ext>
                </a:extLst>
              </a:tr>
              <a:tr h="12068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solidFill>
                        </a:rPr>
                        <a:t>Respect their decision, and let them know you will be there for them in the future if they want to discuss vaccines.</a:t>
                      </a:r>
                      <a:endParaRPr lang="en-US" sz="2400" dirty="0"/>
                    </a:p>
                  </a:txBody>
                  <a:tcPr>
                    <a:lnL w="0">
                      <a:noFill/>
                    </a:lnL>
                    <a:lnR w="12700">
                      <a:solidFill>
                        <a:schemeClr val="tx1"/>
                      </a:solidFill>
                    </a:lnR>
                    <a:lnT w="12700">
                      <a:solidFill>
                        <a:schemeClr val="tx1"/>
                      </a:solidFill>
                    </a:lnT>
                    <a:lnB w="0">
                      <a:no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solidFill>
                        </a:rPr>
                        <a:t>Share accurate sources of information. </a:t>
                      </a:r>
                      <a:endParaRPr lang="en-US" sz="2400" dirty="0"/>
                    </a:p>
                  </a:txBody>
                  <a:tcPr>
                    <a:lnL w="12700">
                      <a:solidFill>
                        <a:schemeClr val="tx1"/>
                      </a:solidFill>
                    </a:lnL>
                    <a:lnR w="0">
                      <a:noFill/>
                    </a:lnR>
                    <a:lnT w="12700">
                      <a:solidFill>
                        <a:schemeClr val="tx1"/>
                      </a:solidFill>
                    </a:lnT>
                    <a:lnB w="0">
                      <a:noFill/>
                    </a:lnB>
                  </a:tcPr>
                </a:tc>
                <a:extLst>
                  <a:ext uri="{0D108BD9-81ED-4DB2-BD59-A6C34878D82A}">
                    <a16:rowId xmlns:a16="http://schemas.microsoft.com/office/drawing/2014/main" val="2672283207"/>
                  </a:ext>
                </a:extLst>
              </a:tr>
            </a:tbl>
          </a:graphicData>
        </a:graphic>
      </p:graphicFrame>
    </p:spTree>
    <p:extLst>
      <p:ext uri="{BB962C8B-B14F-4D97-AF65-F5344CB8AC3E}">
        <p14:creationId xmlns:p14="http://schemas.microsoft.com/office/powerpoint/2010/main" val="10642154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a:xfrm>
            <a:off x="469557" y="458910"/>
            <a:ext cx="11306431" cy="1325563"/>
          </a:xfrm>
        </p:spPr>
        <p:txBody>
          <a:bodyPr>
            <a:noAutofit/>
          </a:bodyPr>
          <a:lstStyle/>
          <a:p>
            <a:r>
              <a:rPr lang="en-US" sz="5400" dirty="0">
                <a:solidFill>
                  <a:schemeClr val="accent1"/>
                </a:solidFill>
              </a:rPr>
              <a:t>Respond with Facts About Vaccination</a:t>
            </a: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469557" y="2037692"/>
            <a:ext cx="10901828" cy="3895553"/>
          </a:xfrm>
        </p:spPr>
        <p:txBody>
          <a:bodyPr vert="horz" lIns="91440" tIns="45720" rIns="91440" bIns="45720" rtlCol="0" anchor="t">
            <a:noAutofit/>
          </a:bodyPr>
          <a:lstStyle/>
          <a:p>
            <a:pPr>
              <a:lnSpc>
                <a:spcPct val="100000"/>
              </a:lnSpc>
            </a:pPr>
            <a:r>
              <a:rPr lang="en-US" sz="3600" b="1" dirty="0">
                <a:solidFill>
                  <a:srgbClr val="002060"/>
                </a:solidFill>
              </a:rPr>
              <a:t>Get accurate facts about vaccination so you respond with them. </a:t>
            </a:r>
          </a:p>
          <a:p>
            <a:pPr marL="571500" indent="-571500">
              <a:lnSpc>
                <a:spcPct val="100000"/>
              </a:lnSpc>
              <a:buFont typeface="Arial" panose="020B0604020202020204" pitchFamily="34" charset="0"/>
              <a:buChar char="•"/>
            </a:pPr>
            <a:r>
              <a:rPr lang="en-US" sz="3600" dirty="0">
                <a:solidFill>
                  <a:schemeClr val="accent5"/>
                </a:solidFill>
              </a:rPr>
              <a:t>VacciNative                     </a:t>
            </a:r>
            <a:r>
              <a:rPr lang="en-US" dirty="0">
                <a:solidFill>
                  <a:schemeClr val="accent5"/>
                </a:solidFill>
              </a:rPr>
              <a:t>•</a:t>
            </a:r>
            <a:r>
              <a:rPr lang="en-US" sz="3600" dirty="0">
                <a:solidFill>
                  <a:schemeClr val="accent5"/>
                </a:solidFill>
              </a:rPr>
              <a:t> Tribal clinics</a:t>
            </a:r>
          </a:p>
          <a:p>
            <a:pPr marL="571500" indent="-571500">
              <a:lnSpc>
                <a:spcPct val="100000"/>
              </a:lnSpc>
              <a:buFont typeface="Arial" panose="020B0604020202020204" pitchFamily="34" charset="0"/>
              <a:buChar char="•"/>
            </a:pPr>
            <a:r>
              <a:rPr lang="en-US" sz="3600" dirty="0">
                <a:solidFill>
                  <a:schemeClr val="accent5"/>
                </a:solidFill>
              </a:rPr>
              <a:t>Native Boost 			    </a:t>
            </a:r>
            <a:r>
              <a:rPr lang="en-US" dirty="0">
                <a:solidFill>
                  <a:schemeClr val="accent5"/>
                </a:solidFill>
              </a:rPr>
              <a:t>•</a:t>
            </a:r>
            <a:r>
              <a:rPr lang="en-US" sz="3600" dirty="0">
                <a:solidFill>
                  <a:schemeClr val="accent5"/>
                </a:solidFill>
              </a:rPr>
              <a:t> Health providers</a:t>
            </a:r>
          </a:p>
          <a:p>
            <a:pPr marL="571500" indent="-571500">
              <a:lnSpc>
                <a:spcPct val="100000"/>
              </a:lnSpc>
              <a:buFont typeface="Arial" panose="020B0604020202020204" pitchFamily="34" charset="0"/>
              <a:buChar char="•"/>
            </a:pPr>
            <a:r>
              <a:rPr lang="en-US" sz="3600" dirty="0">
                <a:solidFill>
                  <a:schemeClr val="accent5"/>
                </a:solidFill>
              </a:rPr>
              <a:t>CDC					    </a:t>
            </a:r>
            <a:r>
              <a:rPr lang="en-US" dirty="0">
                <a:solidFill>
                  <a:schemeClr val="accent5"/>
                </a:solidFill>
              </a:rPr>
              <a:t>•</a:t>
            </a:r>
            <a:r>
              <a:rPr lang="en-US" sz="3600" dirty="0">
                <a:solidFill>
                  <a:schemeClr val="accent5"/>
                </a:solidFill>
              </a:rPr>
              <a:t> Local health dept</a:t>
            </a:r>
          </a:p>
          <a:p>
            <a:pPr marL="571500" indent="-571500">
              <a:lnSpc>
                <a:spcPct val="100000"/>
              </a:lnSpc>
              <a:buFont typeface="Arial" panose="020B0604020202020204" pitchFamily="34" charset="0"/>
              <a:buChar char="•"/>
            </a:pPr>
            <a:r>
              <a:rPr lang="en-US" sz="3600" dirty="0">
                <a:solidFill>
                  <a:schemeClr val="accent5"/>
                </a:solidFill>
              </a:rPr>
              <a:t>Tribal Epi Centers</a:t>
            </a:r>
          </a:p>
        </p:txBody>
      </p:sp>
    </p:spTree>
    <p:extLst>
      <p:ext uri="{BB962C8B-B14F-4D97-AF65-F5344CB8AC3E}">
        <p14:creationId xmlns:p14="http://schemas.microsoft.com/office/powerpoint/2010/main" val="1541546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p:txBody>
          <a:bodyPr>
            <a:normAutofit/>
          </a:bodyPr>
          <a:lstStyle/>
          <a:p>
            <a:r>
              <a:rPr lang="en-US" sz="5400" dirty="0"/>
              <a:t>Introductions </a:t>
            </a: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738376" y="1690688"/>
            <a:ext cx="10772305" cy="3895553"/>
          </a:xfrm>
        </p:spPr>
        <p:txBody>
          <a:bodyPr vert="horz" lIns="91440" tIns="45720" rIns="91440" bIns="45720" rtlCol="0" anchor="t">
            <a:noAutofit/>
          </a:bodyPr>
          <a:lstStyle/>
          <a:p>
            <a:r>
              <a:rPr lang="en-US" sz="3600" b="1" dirty="0"/>
              <a:t>Share your:</a:t>
            </a:r>
          </a:p>
          <a:p>
            <a:pPr marL="571500" indent="-571500">
              <a:buFont typeface="Arial" panose="020F0302020204030204"/>
              <a:buChar char="•"/>
            </a:pPr>
            <a:r>
              <a:rPr lang="en-US" sz="3600" dirty="0"/>
              <a:t>Name </a:t>
            </a:r>
          </a:p>
          <a:p>
            <a:pPr marL="571500" indent="-571500">
              <a:buFont typeface="Arial" panose="020F0302020204030204"/>
              <a:buChar char="•"/>
            </a:pPr>
            <a:r>
              <a:rPr lang="en-US" sz="3600" dirty="0"/>
              <a:t>Pronouns</a:t>
            </a:r>
          </a:p>
          <a:p>
            <a:pPr marL="571500" indent="-571500">
              <a:buFont typeface="Arial" panose="020F0302020204030204"/>
              <a:buChar char="•"/>
            </a:pPr>
            <a:r>
              <a:rPr lang="en-US" sz="3600" dirty="0"/>
              <a:t>Tribal Nation(s)</a:t>
            </a:r>
          </a:p>
          <a:p>
            <a:pPr marL="571500" indent="-571500">
              <a:buFont typeface="Arial" panose="020F0302020204030204"/>
              <a:buChar char="•"/>
            </a:pPr>
            <a:r>
              <a:rPr lang="en-US" sz="3600" dirty="0"/>
              <a:t>Community Roles </a:t>
            </a:r>
          </a:p>
        </p:txBody>
      </p:sp>
      <p:pic>
        <p:nvPicPr>
          <p:cNvPr id="3" name="Picture 2">
            <a:extLst>
              <a:ext uri="{FF2B5EF4-FFF2-40B4-BE49-F238E27FC236}">
                <a16:creationId xmlns:a16="http://schemas.microsoft.com/office/drawing/2014/main" id="{7B5C81FD-C629-3530-19B5-A84E2504CCCB}"/>
              </a:ext>
            </a:extLst>
          </p:cNvPr>
          <p:cNvPicPr>
            <a:picLocks noChangeAspect="1"/>
          </p:cNvPicPr>
          <p:nvPr/>
        </p:nvPicPr>
        <p:blipFill>
          <a:blip r:embed="rId3"/>
          <a:stretch>
            <a:fillRect/>
          </a:stretch>
        </p:blipFill>
        <p:spPr>
          <a:xfrm flipH="1">
            <a:off x="2832846" y="1575585"/>
            <a:ext cx="9359153" cy="4917290"/>
          </a:xfrm>
          <a:prstGeom prst="rect">
            <a:avLst/>
          </a:prstGeom>
        </p:spPr>
      </p:pic>
    </p:spTree>
    <p:extLst>
      <p:ext uri="{BB962C8B-B14F-4D97-AF65-F5344CB8AC3E}">
        <p14:creationId xmlns:p14="http://schemas.microsoft.com/office/powerpoint/2010/main" val="4045537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56A0D07-272B-8BA8-C646-D63CFC389EC0}"/>
              </a:ext>
            </a:extLst>
          </p:cNvPr>
          <p:cNvSpPr/>
          <p:nvPr/>
        </p:nvSpPr>
        <p:spPr>
          <a:xfrm>
            <a:off x="0" y="3429000"/>
            <a:ext cx="5549168" cy="32586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a:xfrm>
            <a:off x="469557" y="458910"/>
            <a:ext cx="11306431" cy="1325563"/>
          </a:xfrm>
        </p:spPr>
        <p:txBody>
          <a:bodyPr>
            <a:noAutofit/>
          </a:bodyPr>
          <a:lstStyle/>
          <a:p>
            <a:r>
              <a:rPr lang="en-US" sz="5400" dirty="0">
                <a:solidFill>
                  <a:schemeClr val="accent1"/>
                </a:solidFill>
              </a:rPr>
              <a:t>Help Them Find their Why</a:t>
            </a: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469557" y="1784474"/>
            <a:ext cx="10901828" cy="1325564"/>
          </a:xfrm>
        </p:spPr>
        <p:txBody>
          <a:bodyPr>
            <a:noAutofit/>
          </a:bodyPr>
          <a:lstStyle/>
          <a:p>
            <a:pPr>
              <a:lnSpc>
                <a:spcPct val="100000"/>
              </a:lnSpc>
            </a:pPr>
            <a:r>
              <a:rPr lang="en-US" sz="3600" b="1" i="1" dirty="0">
                <a:solidFill>
                  <a:srgbClr val="002060"/>
                </a:solidFill>
              </a:rPr>
              <a:t>What positive things can you and your family do when everyone is vaccinated and healthy?</a:t>
            </a:r>
          </a:p>
        </p:txBody>
      </p:sp>
      <p:pic>
        <p:nvPicPr>
          <p:cNvPr id="6" name="Picture 5">
            <a:extLst>
              <a:ext uri="{FF2B5EF4-FFF2-40B4-BE49-F238E27FC236}">
                <a16:creationId xmlns:a16="http://schemas.microsoft.com/office/drawing/2014/main" id="{810117E3-BD03-37E4-7C4C-764EBE91B4A1}"/>
              </a:ext>
            </a:extLst>
          </p:cNvPr>
          <p:cNvPicPr>
            <a:picLocks noChangeAspect="1"/>
          </p:cNvPicPr>
          <p:nvPr/>
        </p:nvPicPr>
        <p:blipFill>
          <a:blip r:embed="rId3"/>
          <a:stretch>
            <a:fillRect/>
          </a:stretch>
        </p:blipFill>
        <p:spPr>
          <a:xfrm>
            <a:off x="-125506" y="3747962"/>
            <a:ext cx="6045180" cy="3110038"/>
          </a:xfrm>
          <a:prstGeom prst="rect">
            <a:avLst/>
          </a:prstGeom>
          <a:ln>
            <a:noFill/>
          </a:ln>
          <a:effectLst>
            <a:softEdge rad="31750"/>
          </a:effectLst>
        </p:spPr>
      </p:pic>
      <p:sp>
        <p:nvSpPr>
          <p:cNvPr id="7" name="Rectangle 6">
            <a:extLst>
              <a:ext uri="{FF2B5EF4-FFF2-40B4-BE49-F238E27FC236}">
                <a16:creationId xmlns:a16="http://schemas.microsoft.com/office/drawing/2014/main" id="{EABB931A-51E9-6D82-CF48-35D65B87B39D}"/>
              </a:ext>
            </a:extLst>
          </p:cNvPr>
          <p:cNvSpPr/>
          <p:nvPr/>
        </p:nvSpPr>
        <p:spPr>
          <a:xfrm>
            <a:off x="6642833" y="3110038"/>
            <a:ext cx="4618684" cy="309109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BC0F997-589F-3507-F7CC-70F2E5C579AB}"/>
              </a:ext>
            </a:extLst>
          </p:cNvPr>
          <p:cNvSpPr txBox="1"/>
          <p:nvPr/>
        </p:nvSpPr>
        <p:spPr>
          <a:xfrm>
            <a:off x="6771388" y="3154146"/>
            <a:ext cx="4389313" cy="3046988"/>
          </a:xfrm>
          <a:prstGeom prst="rect">
            <a:avLst/>
          </a:prstGeom>
          <a:noFill/>
        </p:spPr>
        <p:txBody>
          <a:bodyPr wrap="square" rtlCol="0">
            <a:spAutoFit/>
          </a:bodyPr>
          <a:lstStyle/>
          <a:p>
            <a:pPr marL="514350" indent="-514350">
              <a:lnSpc>
                <a:spcPct val="100000"/>
              </a:lnSpc>
              <a:buFont typeface="+mj-lt"/>
              <a:buAutoNum type="arabicPeriod"/>
            </a:pPr>
            <a:r>
              <a:rPr lang="en-US" sz="3200" dirty="0">
                <a:solidFill>
                  <a:srgbClr val="000000"/>
                </a:solidFill>
                <a:latin typeface="Gill Sans MT" panose="020B0502020104020203" pitchFamily="34" charset="0"/>
              </a:rPr>
              <a:t>Spend time with grandparents</a:t>
            </a:r>
          </a:p>
          <a:p>
            <a:pPr marL="514350" indent="-514350">
              <a:lnSpc>
                <a:spcPct val="100000"/>
              </a:lnSpc>
              <a:buFont typeface="+mj-lt"/>
              <a:buAutoNum type="arabicPeriod"/>
            </a:pPr>
            <a:r>
              <a:rPr lang="en-US" sz="3200" dirty="0">
                <a:solidFill>
                  <a:srgbClr val="000000"/>
                </a:solidFill>
                <a:latin typeface="Gill Sans MT" panose="020B0502020104020203" pitchFamily="34" charset="0"/>
              </a:rPr>
              <a:t>Keep our culture alive and healthy</a:t>
            </a:r>
          </a:p>
          <a:p>
            <a:pPr marL="514350" indent="-514350">
              <a:lnSpc>
                <a:spcPct val="100000"/>
              </a:lnSpc>
              <a:buFont typeface="+mj-lt"/>
              <a:buAutoNum type="arabicPeriod"/>
            </a:pPr>
            <a:r>
              <a:rPr lang="en-US" sz="3200" dirty="0">
                <a:solidFill>
                  <a:srgbClr val="000000"/>
                </a:solidFill>
                <a:latin typeface="Gill Sans MT" panose="020B0502020104020203" pitchFamily="34" charset="0"/>
              </a:rPr>
              <a:t>Play sports</a:t>
            </a:r>
          </a:p>
          <a:p>
            <a:pPr marL="514350" indent="-514350">
              <a:lnSpc>
                <a:spcPct val="100000"/>
              </a:lnSpc>
              <a:buFont typeface="+mj-lt"/>
              <a:buAutoNum type="arabicPeriod"/>
            </a:pPr>
            <a:r>
              <a:rPr lang="en-US" sz="3200" dirty="0">
                <a:solidFill>
                  <a:srgbClr val="000000"/>
                </a:solidFill>
                <a:latin typeface="Gill Sans MT" panose="020B0502020104020203" pitchFamily="34" charset="0"/>
              </a:rPr>
              <a:t>Dance</a:t>
            </a:r>
          </a:p>
        </p:txBody>
      </p:sp>
    </p:spTree>
    <p:extLst>
      <p:ext uri="{BB962C8B-B14F-4D97-AF65-F5344CB8AC3E}">
        <p14:creationId xmlns:p14="http://schemas.microsoft.com/office/powerpoint/2010/main" val="2139053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a:xfrm>
            <a:off x="469557" y="458910"/>
            <a:ext cx="11306431" cy="1325563"/>
          </a:xfrm>
        </p:spPr>
        <p:txBody>
          <a:bodyPr>
            <a:noAutofit/>
          </a:bodyPr>
          <a:lstStyle/>
          <a:p>
            <a:r>
              <a:rPr lang="en-US" sz="5400" dirty="0">
                <a:solidFill>
                  <a:schemeClr val="accent1"/>
                </a:solidFill>
              </a:rPr>
              <a:t>Share Accurate Sources of Information</a:t>
            </a: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469557" y="2159612"/>
            <a:ext cx="11306430" cy="3895553"/>
          </a:xfrm>
        </p:spPr>
        <p:txBody>
          <a:bodyPr>
            <a:noAutofit/>
          </a:bodyPr>
          <a:lstStyle/>
          <a:p>
            <a:pPr marL="457200" indent="-457200">
              <a:lnSpc>
                <a:spcPct val="100000"/>
              </a:lnSpc>
              <a:buFont typeface="Arial" panose="020B0604020202020204" pitchFamily="34" charset="0"/>
              <a:buChar char="•"/>
            </a:pPr>
            <a:r>
              <a:rPr lang="en-US" sz="3600" dirty="0">
                <a:solidFill>
                  <a:schemeClr val="accent5"/>
                </a:solidFill>
              </a:rPr>
              <a:t>Native Boost – </a:t>
            </a:r>
            <a:r>
              <a:rPr lang="en-US" dirty="0">
                <a:solidFill>
                  <a:schemeClr val="accent5"/>
                </a:solidFill>
              </a:rPr>
              <a:t>NPAIHB.org/Native-Boost</a:t>
            </a:r>
          </a:p>
          <a:p>
            <a:pPr marL="457200" indent="-457200">
              <a:lnSpc>
                <a:spcPct val="100000"/>
              </a:lnSpc>
              <a:buFont typeface="Arial" panose="020B0604020202020204" pitchFamily="34" charset="0"/>
              <a:buChar char="•"/>
            </a:pPr>
            <a:r>
              <a:rPr lang="en-US" sz="3600" dirty="0" err="1">
                <a:solidFill>
                  <a:schemeClr val="accent5"/>
                </a:solidFill>
              </a:rPr>
              <a:t>VacciNative</a:t>
            </a:r>
            <a:r>
              <a:rPr lang="en-US" sz="3600" dirty="0">
                <a:solidFill>
                  <a:schemeClr val="accent5"/>
                </a:solidFill>
              </a:rPr>
              <a:t> – </a:t>
            </a:r>
            <a:r>
              <a:rPr lang="en-US" dirty="0">
                <a:solidFill>
                  <a:schemeClr val="accent5"/>
                </a:solidFill>
              </a:rPr>
              <a:t>IndianCountryEcho.org/</a:t>
            </a:r>
            <a:r>
              <a:rPr lang="en-US" dirty="0" err="1">
                <a:solidFill>
                  <a:schemeClr val="accent5"/>
                </a:solidFill>
              </a:rPr>
              <a:t>VacciNative</a:t>
            </a:r>
            <a:endParaRPr lang="en-US" dirty="0">
              <a:solidFill>
                <a:schemeClr val="accent5"/>
              </a:solidFill>
            </a:endParaRPr>
          </a:p>
          <a:p>
            <a:pPr>
              <a:lnSpc>
                <a:spcPct val="100000"/>
              </a:lnSpc>
            </a:pPr>
            <a:endParaRPr lang="en-US" dirty="0">
              <a:solidFill>
                <a:schemeClr val="accent5"/>
              </a:solidFill>
            </a:endParaRPr>
          </a:p>
          <a:p>
            <a:pPr marL="457200" indent="-457200">
              <a:lnSpc>
                <a:spcPct val="100000"/>
              </a:lnSpc>
              <a:buFont typeface="Arial" panose="020B0604020202020204" pitchFamily="34" charset="0"/>
              <a:buChar char="•"/>
            </a:pPr>
            <a:endParaRPr lang="en-US" sz="3600" dirty="0">
              <a:solidFill>
                <a:schemeClr val="accent5"/>
              </a:solidFill>
            </a:endParaRPr>
          </a:p>
        </p:txBody>
      </p:sp>
      <p:pic>
        <p:nvPicPr>
          <p:cNvPr id="2" name="Picture 1">
            <a:extLst>
              <a:ext uri="{FF2B5EF4-FFF2-40B4-BE49-F238E27FC236}">
                <a16:creationId xmlns:a16="http://schemas.microsoft.com/office/drawing/2014/main" id="{54EA1778-B297-D5B0-0EB0-9FEE8AF96D73}"/>
              </a:ext>
            </a:extLst>
          </p:cNvPr>
          <p:cNvPicPr>
            <a:picLocks noChangeAspect="1"/>
          </p:cNvPicPr>
          <p:nvPr/>
        </p:nvPicPr>
        <p:blipFill>
          <a:blip r:embed="rId3"/>
          <a:stretch>
            <a:fillRect/>
          </a:stretch>
        </p:blipFill>
        <p:spPr>
          <a:xfrm>
            <a:off x="6096000" y="3781631"/>
            <a:ext cx="2737360" cy="2416176"/>
          </a:xfrm>
          <a:prstGeom prst="rect">
            <a:avLst/>
          </a:prstGeom>
        </p:spPr>
      </p:pic>
      <p:pic>
        <p:nvPicPr>
          <p:cNvPr id="6" name="Picture 5">
            <a:extLst>
              <a:ext uri="{FF2B5EF4-FFF2-40B4-BE49-F238E27FC236}">
                <a16:creationId xmlns:a16="http://schemas.microsoft.com/office/drawing/2014/main" id="{6C1600D6-0E3A-5C20-0E80-5EBD3F5BA3C2}"/>
              </a:ext>
            </a:extLst>
          </p:cNvPr>
          <p:cNvPicPr>
            <a:picLocks noChangeAspect="1"/>
          </p:cNvPicPr>
          <p:nvPr/>
        </p:nvPicPr>
        <p:blipFill>
          <a:blip r:embed="rId4"/>
          <a:stretch>
            <a:fillRect/>
          </a:stretch>
        </p:blipFill>
        <p:spPr>
          <a:xfrm>
            <a:off x="3153373" y="3638989"/>
            <a:ext cx="2640783" cy="2701460"/>
          </a:xfrm>
          <a:prstGeom prst="rect">
            <a:avLst/>
          </a:prstGeom>
        </p:spPr>
      </p:pic>
    </p:spTree>
    <p:extLst>
      <p:ext uri="{BB962C8B-B14F-4D97-AF65-F5344CB8AC3E}">
        <p14:creationId xmlns:p14="http://schemas.microsoft.com/office/powerpoint/2010/main" val="2311474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a:xfrm>
            <a:off x="469557" y="458910"/>
            <a:ext cx="11306431" cy="1325563"/>
          </a:xfrm>
        </p:spPr>
        <p:txBody>
          <a:bodyPr>
            <a:noAutofit/>
          </a:bodyPr>
          <a:lstStyle/>
          <a:p>
            <a:r>
              <a:rPr lang="en-US" sz="5400" dirty="0">
                <a:solidFill>
                  <a:schemeClr val="accent1"/>
                </a:solidFill>
              </a:rPr>
              <a:t>Share Accurate Sources of Information</a:t>
            </a:r>
          </a:p>
        </p:txBody>
      </p:sp>
      <p:pic>
        <p:nvPicPr>
          <p:cNvPr id="3" name="Picture 2">
            <a:extLst>
              <a:ext uri="{FF2B5EF4-FFF2-40B4-BE49-F238E27FC236}">
                <a16:creationId xmlns:a16="http://schemas.microsoft.com/office/drawing/2014/main" id="{F8B57F61-1797-443A-4913-60B289549F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5406" y="1987994"/>
            <a:ext cx="6197498" cy="3432482"/>
          </a:xfrm>
          <a:prstGeom prst="rect">
            <a:avLst/>
          </a:prstGeom>
        </p:spPr>
      </p:pic>
      <p:pic>
        <p:nvPicPr>
          <p:cNvPr id="6" name="Picture 5">
            <a:extLst>
              <a:ext uri="{FF2B5EF4-FFF2-40B4-BE49-F238E27FC236}">
                <a16:creationId xmlns:a16="http://schemas.microsoft.com/office/drawing/2014/main" id="{42E0BC9F-5B54-BB0C-2D93-07FC51336D20}"/>
              </a:ext>
            </a:extLst>
          </p:cNvPr>
          <p:cNvPicPr>
            <a:picLocks noChangeAspect="1"/>
          </p:cNvPicPr>
          <p:nvPr/>
        </p:nvPicPr>
        <p:blipFill>
          <a:blip r:embed="rId4"/>
          <a:stretch>
            <a:fillRect/>
          </a:stretch>
        </p:blipFill>
        <p:spPr>
          <a:xfrm>
            <a:off x="469557" y="1987994"/>
            <a:ext cx="5078562" cy="3432482"/>
          </a:xfrm>
          <a:prstGeom prst="rect">
            <a:avLst/>
          </a:prstGeom>
        </p:spPr>
      </p:pic>
      <p:sp>
        <p:nvSpPr>
          <p:cNvPr id="8" name="TextBox 7">
            <a:extLst>
              <a:ext uri="{FF2B5EF4-FFF2-40B4-BE49-F238E27FC236}">
                <a16:creationId xmlns:a16="http://schemas.microsoft.com/office/drawing/2014/main" id="{25A0BADA-CA98-C6F7-0F7A-27E1B81F8A5F}"/>
              </a:ext>
            </a:extLst>
          </p:cNvPr>
          <p:cNvSpPr txBox="1"/>
          <p:nvPr/>
        </p:nvSpPr>
        <p:spPr>
          <a:xfrm>
            <a:off x="7213900" y="5439331"/>
            <a:ext cx="5133604" cy="369332"/>
          </a:xfrm>
          <a:prstGeom prst="rect">
            <a:avLst/>
          </a:prstGeom>
          <a:noFill/>
        </p:spPr>
        <p:txBody>
          <a:bodyPr wrap="square" rtlCol="0">
            <a:spAutoFit/>
          </a:bodyPr>
          <a:lstStyle/>
          <a:p>
            <a:r>
              <a:rPr lang="en-US" b="1" dirty="0"/>
              <a:t>IndianCountryEcho.org/</a:t>
            </a:r>
            <a:r>
              <a:rPr lang="en-US" b="1" dirty="0" err="1"/>
              <a:t>VacciNative</a:t>
            </a:r>
            <a:endParaRPr lang="en-US" b="1" dirty="0"/>
          </a:p>
        </p:txBody>
      </p:sp>
      <p:sp>
        <p:nvSpPr>
          <p:cNvPr id="10" name="TextBox 9">
            <a:extLst>
              <a:ext uri="{FF2B5EF4-FFF2-40B4-BE49-F238E27FC236}">
                <a16:creationId xmlns:a16="http://schemas.microsoft.com/office/drawing/2014/main" id="{72FB7E3C-E0B4-A8D1-0C38-87778AEDB8C5}"/>
              </a:ext>
            </a:extLst>
          </p:cNvPr>
          <p:cNvSpPr txBox="1"/>
          <p:nvPr/>
        </p:nvSpPr>
        <p:spPr>
          <a:xfrm>
            <a:off x="1611923" y="5439331"/>
            <a:ext cx="6178060" cy="369332"/>
          </a:xfrm>
          <a:prstGeom prst="rect">
            <a:avLst/>
          </a:prstGeom>
          <a:noFill/>
        </p:spPr>
        <p:txBody>
          <a:bodyPr wrap="square">
            <a:spAutoFit/>
          </a:bodyPr>
          <a:lstStyle/>
          <a:p>
            <a:r>
              <a:rPr lang="en-US" b="1" dirty="0"/>
              <a:t>NPAIHB.org/Native-Boost</a:t>
            </a:r>
          </a:p>
        </p:txBody>
      </p:sp>
    </p:spTree>
    <p:extLst>
      <p:ext uri="{BB962C8B-B14F-4D97-AF65-F5344CB8AC3E}">
        <p14:creationId xmlns:p14="http://schemas.microsoft.com/office/powerpoint/2010/main" val="2576287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a:xfrm>
            <a:off x="469557" y="458910"/>
            <a:ext cx="11306431" cy="1325563"/>
          </a:xfrm>
        </p:spPr>
        <p:txBody>
          <a:bodyPr>
            <a:noAutofit/>
          </a:bodyPr>
          <a:lstStyle/>
          <a:p>
            <a:r>
              <a:rPr lang="en-US" sz="5400" dirty="0">
                <a:solidFill>
                  <a:schemeClr val="accent1"/>
                </a:solidFill>
              </a:rPr>
              <a:t>Share Accurate Sources of Information</a:t>
            </a:r>
          </a:p>
        </p:txBody>
      </p:sp>
      <p:pic>
        <p:nvPicPr>
          <p:cNvPr id="6" name="Picture 5">
            <a:extLst>
              <a:ext uri="{FF2B5EF4-FFF2-40B4-BE49-F238E27FC236}">
                <a16:creationId xmlns:a16="http://schemas.microsoft.com/office/drawing/2014/main" id="{3351A783-D0B2-2855-1BDE-A0ABEDD5DA73}"/>
              </a:ext>
            </a:extLst>
          </p:cNvPr>
          <p:cNvPicPr>
            <a:picLocks noChangeAspect="1"/>
          </p:cNvPicPr>
          <p:nvPr/>
        </p:nvPicPr>
        <p:blipFill>
          <a:blip r:embed="rId3"/>
          <a:stretch>
            <a:fillRect/>
          </a:stretch>
        </p:blipFill>
        <p:spPr>
          <a:xfrm>
            <a:off x="929516" y="2146138"/>
            <a:ext cx="2680083" cy="3492662"/>
          </a:xfrm>
          <a:prstGeom prst="rect">
            <a:avLst/>
          </a:prstGeom>
        </p:spPr>
      </p:pic>
      <p:pic>
        <p:nvPicPr>
          <p:cNvPr id="8" name="Picture 7">
            <a:extLst>
              <a:ext uri="{FF2B5EF4-FFF2-40B4-BE49-F238E27FC236}">
                <a16:creationId xmlns:a16="http://schemas.microsoft.com/office/drawing/2014/main" id="{1DB234EC-A58E-94BF-3095-2FFF35CD92FA}"/>
              </a:ext>
            </a:extLst>
          </p:cNvPr>
          <p:cNvPicPr>
            <a:picLocks noChangeAspect="1"/>
          </p:cNvPicPr>
          <p:nvPr/>
        </p:nvPicPr>
        <p:blipFill>
          <a:blip r:embed="rId4"/>
          <a:stretch>
            <a:fillRect/>
          </a:stretch>
        </p:blipFill>
        <p:spPr>
          <a:xfrm>
            <a:off x="4733360" y="2146138"/>
            <a:ext cx="2725280" cy="3492662"/>
          </a:xfrm>
          <a:prstGeom prst="rect">
            <a:avLst/>
          </a:prstGeom>
        </p:spPr>
      </p:pic>
      <p:pic>
        <p:nvPicPr>
          <p:cNvPr id="10" name="Picture 9">
            <a:extLst>
              <a:ext uri="{FF2B5EF4-FFF2-40B4-BE49-F238E27FC236}">
                <a16:creationId xmlns:a16="http://schemas.microsoft.com/office/drawing/2014/main" id="{3AAED28C-9243-A7E1-F2DF-40BE95DAD7F0}"/>
              </a:ext>
            </a:extLst>
          </p:cNvPr>
          <p:cNvPicPr>
            <a:picLocks noChangeAspect="1"/>
          </p:cNvPicPr>
          <p:nvPr/>
        </p:nvPicPr>
        <p:blipFill>
          <a:blip r:embed="rId5"/>
          <a:stretch>
            <a:fillRect/>
          </a:stretch>
        </p:blipFill>
        <p:spPr>
          <a:xfrm>
            <a:off x="8537204" y="2060515"/>
            <a:ext cx="2725280" cy="3578285"/>
          </a:xfrm>
          <a:prstGeom prst="rect">
            <a:avLst/>
          </a:prstGeom>
        </p:spPr>
      </p:pic>
      <p:sp>
        <p:nvSpPr>
          <p:cNvPr id="11" name="TextBox 10">
            <a:extLst>
              <a:ext uri="{FF2B5EF4-FFF2-40B4-BE49-F238E27FC236}">
                <a16:creationId xmlns:a16="http://schemas.microsoft.com/office/drawing/2014/main" id="{358753BF-4775-F2E2-1584-20F9DDA2D08D}"/>
              </a:ext>
            </a:extLst>
          </p:cNvPr>
          <p:cNvSpPr txBox="1"/>
          <p:nvPr/>
        </p:nvSpPr>
        <p:spPr>
          <a:xfrm>
            <a:off x="4177323" y="5911334"/>
            <a:ext cx="5133604" cy="369332"/>
          </a:xfrm>
          <a:prstGeom prst="rect">
            <a:avLst/>
          </a:prstGeom>
          <a:noFill/>
        </p:spPr>
        <p:txBody>
          <a:bodyPr wrap="square" rtlCol="0">
            <a:spAutoFit/>
          </a:bodyPr>
          <a:lstStyle/>
          <a:p>
            <a:r>
              <a:rPr lang="en-US" b="1" dirty="0"/>
              <a:t>IndianCountryEcho.org/</a:t>
            </a:r>
            <a:r>
              <a:rPr lang="en-US" b="1" dirty="0" err="1"/>
              <a:t>VacciNative</a:t>
            </a:r>
            <a:endParaRPr lang="en-US" b="1" dirty="0"/>
          </a:p>
        </p:txBody>
      </p:sp>
    </p:spTree>
    <p:extLst>
      <p:ext uri="{BB962C8B-B14F-4D97-AF65-F5344CB8AC3E}">
        <p14:creationId xmlns:p14="http://schemas.microsoft.com/office/powerpoint/2010/main" val="6936006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a:xfrm>
            <a:off x="469557" y="458910"/>
            <a:ext cx="11306431" cy="1325563"/>
          </a:xfrm>
        </p:spPr>
        <p:txBody>
          <a:bodyPr>
            <a:noAutofit/>
          </a:bodyPr>
          <a:lstStyle/>
          <a:p>
            <a:r>
              <a:rPr lang="en-US" sz="5400" dirty="0">
                <a:solidFill>
                  <a:schemeClr val="accent1"/>
                </a:solidFill>
              </a:rPr>
              <a:t>Share Accurate Sources of Information</a:t>
            </a:r>
          </a:p>
        </p:txBody>
      </p:sp>
      <p:sp>
        <p:nvSpPr>
          <p:cNvPr id="11" name="TextBox 10">
            <a:extLst>
              <a:ext uri="{FF2B5EF4-FFF2-40B4-BE49-F238E27FC236}">
                <a16:creationId xmlns:a16="http://schemas.microsoft.com/office/drawing/2014/main" id="{358753BF-4775-F2E2-1584-20F9DDA2D08D}"/>
              </a:ext>
            </a:extLst>
          </p:cNvPr>
          <p:cNvSpPr txBox="1"/>
          <p:nvPr/>
        </p:nvSpPr>
        <p:spPr>
          <a:xfrm>
            <a:off x="4569209" y="5966636"/>
            <a:ext cx="5133604" cy="369332"/>
          </a:xfrm>
          <a:prstGeom prst="rect">
            <a:avLst/>
          </a:prstGeom>
          <a:noFill/>
        </p:spPr>
        <p:txBody>
          <a:bodyPr wrap="square" rtlCol="0">
            <a:spAutoFit/>
          </a:bodyPr>
          <a:lstStyle/>
          <a:p>
            <a:r>
              <a:rPr lang="en-US" b="1" dirty="0"/>
              <a:t>NPAIHB.org/Native-Boost</a:t>
            </a:r>
          </a:p>
        </p:txBody>
      </p:sp>
      <p:pic>
        <p:nvPicPr>
          <p:cNvPr id="3" name="Picture 2">
            <a:extLst>
              <a:ext uri="{FF2B5EF4-FFF2-40B4-BE49-F238E27FC236}">
                <a16:creationId xmlns:a16="http://schemas.microsoft.com/office/drawing/2014/main" id="{4FD5AD93-2B1A-04A8-66EC-77610456D975}"/>
              </a:ext>
            </a:extLst>
          </p:cNvPr>
          <p:cNvPicPr>
            <a:picLocks noChangeAspect="1"/>
          </p:cNvPicPr>
          <p:nvPr/>
        </p:nvPicPr>
        <p:blipFill>
          <a:blip r:embed="rId3"/>
          <a:stretch>
            <a:fillRect/>
          </a:stretch>
        </p:blipFill>
        <p:spPr>
          <a:xfrm>
            <a:off x="929516" y="2058761"/>
            <a:ext cx="2744986" cy="3578285"/>
          </a:xfrm>
          <a:prstGeom prst="rect">
            <a:avLst/>
          </a:prstGeom>
        </p:spPr>
      </p:pic>
      <p:pic>
        <p:nvPicPr>
          <p:cNvPr id="7" name="Picture 6">
            <a:extLst>
              <a:ext uri="{FF2B5EF4-FFF2-40B4-BE49-F238E27FC236}">
                <a16:creationId xmlns:a16="http://schemas.microsoft.com/office/drawing/2014/main" id="{7871B495-5E9C-1E17-A677-F93D9E5BEB98}"/>
              </a:ext>
            </a:extLst>
          </p:cNvPr>
          <p:cNvPicPr>
            <a:picLocks noChangeAspect="1"/>
          </p:cNvPicPr>
          <p:nvPr/>
        </p:nvPicPr>
        <p:blipFill>
          <a:blip r:embed="rId4"/>
          <a:stretch>
            <a:fillRect/>
          </a:stretch>
        </p:blipFill>
        <p:spPr>
          <a:xfrm>
            <a:off x="8571042" y="2026921"/>
            <a:ext cx="2751058" cy="3589331"/>
          </a:xfrm>
          <a:prstGeom prst="rect">
            <a:avLst/>
          </a:prstGeom>
        </p:spPr>
      </p:pic>
      <p:pic>
        <p:nvPicPr>
          <p:cNvPr id="12" name="Picture 11">
            <a:extLst>
              <a:ext uri="{FF2B5EF4-FFF2-40B4-BE49-F238E27FC236}">
                <a16:creationId xmlns:a16="http://schemas.microsoft.com/office/drawing/2014/main" id="{0333F2B0-A82E-18A5-FADE-5A1C8BD5ECB1}"/>
              </a:ext>
            </a:extLst>
          </p:cNvPr>
          <p:cNvPicPr>
            <a:picLocks noChangeAspect="1"/>
          </p:cNvPicPr>
          <p:nvPr/>
        </p:nvPicPr>
        <p:blipFill>
          <a:blip r:embed="rId5"/>
          <a:stretch>
            <a:fillRect/>
          </a:stretch>
        </p:blipFill>
        <p:spPr>
          <a:xfrm>
            <a:off x="4285521" y="2677581"/>
            <a:ext cx="3674502" cy="2395947"/>
          </a:xfrm>
          <a:prstGeom prst="rect">
            <a:avLst/>
          </a:prstGeom>
        </p:spPr>
      </p:pic>
    </p:spTree>
    <p:extLst>
      <p:ext uri="{BB962C8B-B14F-4D97-AF65-F5344CB8AC3E}">
        <p14:creationId xmlns:p14="http://schemas.microsoft.com/office/powerpoint/2010/main" val="242460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a:xfrm>
            <a:off x="469557" y="458910"/>
            <a:ext cx="11306431" cy="1325563"/>
          </a:xfrm>
        </p:spPr>
        <p:txBody>
          <a:bodyPr>
            <a:noAutofit/>
          </a:bodyPr>
          <a:lstStyle/>
          <a:p>
            <a:r>
              <a:rPr lang="en-US" sz="5400" dirty="0">
                <a:solidFill>
                  <a:schemeClr val="accent1"/>
                </a:solidFill>
              </a:rPr>
              <a:t>Share Accurate Sources of Information</a:t>
            </a:r>
          </a:p>
        </p:txBody>
      </p:sp>
      <p:sp>
        <p:nvSpPr>
          <p:cNvPr id="11" name="TextBox 10">
            <a:extLst>
              <a:ext uri="{FF2B5EF4-FFF2-40B4-BE49-F238E27FC236}">
                <a16:creationId xmlns:a16="http://schemas.microsoft.com/office/drawing/2014/main" id="{358753BF-4775-F2E2-1584-20F9DDA2D08D}"/>
              </a:ext>
            </a:extLst>
          </p:cNvPr>
          <p:cNvSpPr txBox="1"/>
          <p:nvPr/>
        </p:nvSpPr>
        <p:spPr>
          <a:xfrm>
            <a:off x="4009683" y="5911334"/>
            <a:ext cx="5133604" cy="369332"/>
          </a:xfrm>
          <a:prstGeom prst="rect">
            <a:avLst/>
          </a:prstGeom>
          <a:noFill/>
        </p:spPr>
        <p:txBody>
          <a:bodyPr wrap="square" rtlCol="0">
            <a:spAutoFit/>
          </a:bodyPr>
          <a:lstStyle/>
          <a:p>
            <a:r>
              <a:rPr lang="en-US" b="1" dirty="0"/>
              <a:t>IndianCountryEcho.org/</a:t>
            </a:r>
            <a:r>
              <a:rPr lang="en-US" b="1" dirty="0" err="1"/>
              <a:t>VacciNative</a:t>
            </a:r>
            <a:endParaRPr lang="en-US" b="1" dirty="0"/>
          </a:p>
        </p:txBody>
      </p:sp>
      <p:pic>
        <p:nvPicPr>
          <p:cNvPr id="7" name="Picture 6">
            <a:extLst>
              <a:ext uri="{FF2B5EF4-FFF2-40B4-BE49-F238E27FC236}">
                <a16:creationId xmlns:a16="http://schemas.microsoft.com/office/drawing/2014/main" id="{E291A958-8A52-5AC4-2562-BDE43A6E85FE}"/>
              </a:ext>
            </a:extLst>
          </p:cNvPr>
          <p:cNvPicPr>
            <a:picLocks noChangeAspect="1"/>
          </p:cNvPicPr>
          <p:nvPr/>
        </p:nvPicPr>
        <p:blipFill>
          <a:blip r:embed="rId3"/>
          <a:stretch>
            <a:fillRect/>
          </a:stretch>
        </p:blipFill>
        <p:spPr>
          <a:xfrm>
            <a:off x="845790" y="2288074"/>
            <a:ext cx="4932444" cy="2785454"/>
          </a:xfrm>
          <a:prstGeom prst="rect">
            <a:avLst/>
          </a:prstGeom>
        </p:spPr>
      </p:pic>
      <p:pic>
        <p:nvPicPr>
          <p:cNvPr id="12" name="Picture 11">
            <a:extLst>
              <a:ext uri="{FF2B5EF4-FFF2-40B4-BE49-F238E27FC236}">
                <a16:creationId xmlns:a16="http://schemas.microsoft.com/office/drawing/2014/main" id="{F1C8E96F-1CD5-805E-FBA7-5A9ABB391DB1}"/>
              </a:ext>
            </a:extLst>
          </p:cNvPr>
          <p:cNvPicPr>
            <a:picLocks noChangeAspect="1"/>
          </p:cNvPicPr>
          <p:nvPr/>
        </p:nvPicPr>
        <p:blipFill>
          <a:blip r:embed="rId4"/>
          <a:stretch>
            <a:fillRect/>
          </a:stretch>
        </p:blipFill>
        <p:spPr>
          <a:xfrm>
            <a:off x="6355080" y="2288074"/>
            <a:ext cx="4991130" cy="2785454"/>
          </a:xfrm>
          <a:prstGeom prst="rect">
            <a:avLst/>
          </a:prstGeom>
        </p:spPr>
      </p:pic>
    </p:spTree>
    <p:extLst>
      <p:ext uri="{BB962C8B-B14F-4D97-AF65-F5344CB8AC3E}">
        <p14:creationId xmlns:p14="http://schemas.microsoft.com/office/powerpoint/2010/main" val="34775728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a:xfrm>
            <a:off x="469557" y="458910"/>
            <a:ext cx="11306431" cy="1325563"/>
          </a:xfrm>
        </p:spPr>
        <p:txBody>
          <a:bodyPr>
            <a:noAutofit/>
          </a:bodyPr>
          <a:lstStyle/>
          <a:p>
            <a:r>
              <a:rPr lang="en-US" sz="5400" dirty="0">
                <a:solidFill>
                  <a:schemeClr val="accent1"/>
                </a:solidFill>
              </a:rPr>
              <a:t>Share Accurate Sources of Information</a:t>
            </a:r>
          </a:p>
        </p:txBody>
      </p:sp>
      <p:sp>
        <p:nvSpPr>
          <p:cNvPr id="11" name="TextBox 10">
            <a:extLst>
              <a:ext uri="{FF2B5EF4-FFF2-40B4-BE49-F238E27FC236}">
                <a16:creationId xmlns:a16="http://schemas.microsoft.com/office/drawing/2014/main" id="{358753BF-4775-F2E2-1584-20F9DDA2D08D}"/>
              </a:ext>
            </a:extLst>
          </p:cNvPr>
          <p:cNvSpPr txBox="1"/>
          <p:nvPr/>
        </p:nvSpPr>
        <p:spPr>
          <a:xfrm>
            <a:off x="4649763" y="5880854"/>
            <a:ext cx="5133604" cy="369332"/>
          </a:xfrm>
          <a:prstGeom prst="rect">
            <a:avLst/>
          </a:prstGeom>
          <a:noFill/>
        </p:spPr>
        <p:txBody>
          <a:bodyPr wrap="square" rtlCol="0">
            <a:spAutoFit/>
          </a:bodyPr>
          <a:lstStyle/>
          <a:p>
            <a:r>
              <a:rPr lang="en-US" b="1" dirty="0"/>
              <a:t>NPAIHB.org/Native-Boost</a:t>
            </a:r>
          </a:p>
        </p:txBody>
      </p:sp>
      <p:pic>
        <p:nvPicPr>
          <p:cNvPr id="3" name="Picture 2">
            <a:extLst>
              <a:ext uri="{FF2B5EF4-FFF2-40B4-BE49-F238E27FC236}">
                <a16:creationId xmlns:a16="http://schemas.microsoft.com/office/drawing/2014/main" id="{614A2FB6-119F-254E-3F57-FC24874DC57C}"/>
              </a:ext>
            </a:extLst>
          </p:cNvPr>
          <p:cNvPicPr>
            <a:picLocks noChangeAspect="1"/>
          </p:cNvPicPr>
          <p:nvPr/>
        </p:nvPicPr>
        <p:blipFill>
          <a:blip r:embed="rId3"/>
          <a:stretch>
            <a:fillRect/>
          </a:stretch>
        </p:blipFill>
        <p:spPr>
          <a:xfrm>
            <a:off x="845791" y="2288074"/>
            <a:ext cx="4991130" cy="2803553"/>
          </a:xfrm>
          <a:prstGeom prst="rect">
            <a:avLst/>
          </a:prstGeom>
        </p:spPr>
      </p:pic>
      <p:pic>
        <p:nvPicPr>
          <p:cNvPr id="6" name="Picture 5">
            <a:extLst>
              <a:ext uri="{FF2B5EF4-FFF2-40B4-BE49-F238E27FC236}">
                <a16:creationId xmlns:a16="http://schemas.microsoft.com/office/drawing/2014/main" id="{DB2935C1-BE6A-F596-452C-9C8E1FEFA181}"/>
              </a:ext>
            </a:extLst>
          </p:cNvPr>
          <p:cNvPicPr>
            <a:picLocks noChangeAspect="1"/>
          </p:cNvPicPr>
          <p:nvPr/>
        </p:nvPicPr>
        <p:blipFill>
          <a:blip r:embed="rId4"/>
          <a:stretch>
            <a:fillRect/>
          </a:stretch>
        </p:blipFill>
        <p:spPr>
          <a:xfrm>
            <a:off x="6405017" y="2269975"/>
            <a:ext cx="4941192" cy="2803553"/>
          </a:xfrm>
          <a:prstGeom prst="rect">
            <a:avLst/>
          </a:prstGeom>
        </p:spPr>
      </p:pic>
    </p:spTree>
    <p:extLst>
      <p:ext uri="{BB962C8B-B14F-4D97-AF65-F5344CB8AC3E}">
        <p14:creationId xmlns:p14="http://schemas.microsoft.com/office/powerpoint/2010/main" val="15210730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a:xfrm>
            <a:off x="469557" y="458910"/>
            <a:ext cx="11306431" cy="1325563"/>
          </a:xfrm>
        </p:spPr>
        <p:txBody>
          <a:bodyPr>
            <a:noAutofit/>
          </a:bodyPr>
          <a:lstStyle/>
          <a:p>
            <a:r>
              <a:rPr lang="en-US" sz="5400" dirty="0">
                <a:solidFill>
                  <a:schemeClr val="accent1"/>
                </a:solidFill>
              </a:rPr>
              <a:t>Share Accurate Sources of Information</a:t>
            </a:r>
          </a:p>
        </p:txBody>
      </p:sp>
      <p:sp>
        <p:nvSpPr>
          <p:cNvPr id="11" name="TextBox 10">
            <a:extLst>
              <a:ext uri="{FF2B5EF4-FFF2-40B4-BE49-F238E27FC236}">
                <a16:creationId xmlns:a16="http://schemas.microsoft.com/office/drawing/2014/main" id="{358753BF-4775-F2E2-1584-20F9DDA2D08D}"/>
              </a:ext>
            </a:extLst>
          </p:cNvPr>
          <p:cNvSpPr txBox="1"/>
          <p:nvPr/>
        </p:nvSpPr>
        <p:spPr>
          <a:xfrm>
            <a:off x="4009683" y="5898229"/>
            <a:ext cx="5133604" cy="369332"/>
          </a:xfrm>
          <a:prstGeom prst="rect">
            <a:avLst/>
          </a:prstGeom>
          <a:noFill/>
        </p:spPr>
        <p:txBody>
          <a:bodyPr wrap="square" rtlCol="0">
            <a:spAutoFit/>
          </a:bodyPr>
          <a:lstStyle/>
          <a:p>
            <a:r>
              <a:rPr lang="en-US" b="1" dirty="0"/>
              <a:t>IndianCountryEcho.org/</a:t>
            </a:r>
            <a:r>
              <a:rPr lang="en-US" b="1" dirty="0" err="1"/>
              <a:t>VacciNative</a:t>
            </a:r>
            <a:endParaRPr lang="en-US" b="1" dirty="0"/>
          </a:p>
        </p:txBody>
      </p:sp>
      <p:pic>
        <p:nvPicPr>
          <p:cNvPr id="5" name="Picture 4">
            <a:extLst>
              <a:ext uri="{FF2B5EF4-FFF2-40B4-BE49-F238E27FC236}">
                <a16:creationId xmlns:a16="http://schemas.microsoft.com/office/drawing/2014/main" id="{042ACA5E-9141-45A7-B62E-90C20CA9AC8E}"/>
              </a:ext>
            </a:extLst>
          </p:cNvPr>
          <p:cNvPicPr>
            <a:picLocks noChangeAspect="1"/>
          </p:cNvPicPr>
          <p:nvPr/>
        </p:nvPicPr>
        <p:blipFill>
          <a:blip r:embed="rId3"/>
          <a:stretch>
            <a:fillRect/>
          </a:stretch>
        </p:blipFill>
        <p:spPr>
          <a:xfrm>
            <a:off x="758044" y="2467638"/>
            <a:ext cx="5048396" cy="2747426"/>
          </a:xfrm>
          <a:prstGeom prst="rect">
            <a:avLst/>
          </a:prstGeom>
        </p:spPr>
      </p:pic>
      <p:pic>
        <p:nvPicPr>
          <p:cNvPr id="8" name="Picture 7">
            <a:extLst>
              <a:ext uri="{FF2B5EF4-FFF2-40B4-BE49-F238E27FC236}">
                <a16:creationId xmlns:a16="http://schemas.microsoft.com/office/drawing/2014/main" id="{D3F8CA88-D0D0-3C36-7C8E-A11FBD2B7A86}"/>
              </a:ext>
            </a:extLst>
          </p:cNvPr>
          <p:cNvPicPr>
            <a:picLocks noChangeAspect="1"/>
          </p:cNvPicPr>
          <p:nvPr/>
        </p:nvPicPr>
        <p:blipFill>
          <a:blip r:embed="rId4"/>
          <a:stretch>
            <a:fillRect/>
          </a:stretch>
        </p:blipFill>
        <p:spPr>
          <a:xfrm>
            <a:off x="6385562" y="2373873"/>
            <a:ext cx="5048396" cy="2841191"/>
          </a:xfrm>
          <a:prstGeom prst="rect">
            <a:avLst/>
          </a:prstGeom>
        </p:spPr>
      </p:pic>
    </p:spTree>
    <p:extLst>
      <p:ext uri="{BB962C8B-B14F-4D97-AF65-F5344CB8AC3E}">
        <p14:creationId xmlns:p14="http://schemas.microsoft.com/office/powerpoint/2010/main" val="42422460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p:txBody>
          <a:bodyPr>
            <a:noAutofit/>
          </a:bodyPr>
          <a:lstStyle/>
          <a:p>
            <a:r>
              <a:rPr lang="en-US" sz="5400" dirty="0">
                <a:solidFill>
                  <a:schemeClr val="accent1"/>
                </a:solidFill>
              </a:rPr>
              <a:t>Share Accurate Sources of Information</a:t>
            </a:r>
            <a:endParaRPr lang="en-US" sz="5400" i="1" dirty="0">
              <a:solidFill>
                <a:schemeClr val="accent1"/>
              </a:solidFill>
            </a:endParaRP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469557" y="2130425"/>
            <a:ext cx="8194758" cy="3531629"/>
          </a:xfrm>
        </p:spPr>
        <p:txBody>
          <a:bodyPr vert="horz" lIns="91440" tIns="45720" rIns="91440" bIns="45720" rtlCol="0" anchor="t">
            <a:normAutofit/>
          </a:bodyPr>
          <a:lstStyle/>
          <a:p>
            <a:pPr lvl="1" indent="0">
              <a:buNone/>
            </a:pPr>
            <a:endParaRPr lang="en-US" dirty="0">
              <a:solidFill>
                <a:srgbClr val="002060"/>
              </a:solidFill>
            </a:endParaRPr>
          </a:p>
          <a:p>
            <a:pPr marL="457200" indent="-457200">
              <a:buFont typeface="Arial" panose="020B0604020202020204" pitchFamily="34" charset="0"/>
              <a:buChar char="•"/>
            </a:pPr>
            <a:endParaRPr lang="en-US" dirty="0">
              <a:solidFill>
                <a:srgbClr val="002060"/>
              </a:solidFill>
            </a:endParaRPr>
          </a:p>
        </p:txBody>
      </p:sp>
      <p:pic>
        <p:nvPicPr>
          <p:cNvPr id="2" name="Picture 1">
            <a:extLst>
              <a:ext uri="{FF2B5EF4-FFF2-40B4-BE49-F238E27FC236}">
                <a16:creationId xmlns:a16="http://schemas.microsoft.com/office/drawing/2014/main" id="{F94D9BE2-F124-2427-FCC0-4E93F09DE445}"/>
              </a:ext>
            </a:extLst>
          </p:cNvPr>
          <p:cNvPicPr>
            <a:picLocks noChangeAspect="1"/>
          </p:cNvPicPr>
          <p:nvPr/>
        </p:nvPicPr>
        <p:blipFill>
          <a:blip r:embed="rId3"/>
          <a:stretch>
            <a:fillRect/>
          </a:stretch>
        </p:blipFill>
        <p:spPr>
          <a:xfrm>
            <a:off x="225931" y="1918466"/>
            <a:ext cx="3723695" cy="1953894"/>
          </a:xfrm>
          <a:prstGeom prst="rect">
            <a:avLst/>
          </a:prstGeom>
        </p:spPr>
      </p:pic>
      <p:pic>
        <p:nvPicPr>
          <p:cNvPr id="3" name="Picture 2">
            <a:extLst>
              <a:ext uri="{FF2B5EF4-FFF2-40B4-BE49-F238E27FC236}">
                <a16:creationId xmlns:a16="http://schemas.microsoft.com/office/drawing/2014/main" id="{CCFF596A-F755-6830-414A-AB9AEAF0F621}"/>
              </a:ext>
            </a:extLst>
          </p:cNvPr>
          <p:cNvPicPr>
            <a:picLocks noChangeAspect="1"/>
          </p:cNvPicPr>
          <p:nvPr/>
        </p:nvPicPr>
        <p:blipFill>
          <a:blip r:embed="rId4"/>
          <a:stretch>
            <a:fillRect/>
          </a:stretch>
        </p:blipFill>
        <p:spPr>
          <a:xfrm>
            <a:off x="4193252" y="1918466"/>
            <a:ext cx="3724089" cy="1953894"/>
          </a:xfrm>
          <a:prstGeom prst="rect">
            <a:avLst/>
          </a:prstGeom>
        </p:spPr>
      </p:pic>
      <p:pic>
        <p:nvPicPr>
          <p:cNvPr id="7" name="Picture 6">
            <a:extLst>
              <a:ext uri="{FF2B5EF4-FFF2-40B4-BE49-F238E27FC236}">
                <a16:creationId xmlns:a16="http://schemas.microsoft.com/office/drawing/2014/main" id="{95ACA8AE-CA89-6DA9-E7AC-BC917F3FC506}"/>
              </a:ext>
            </a:extLst>
          </p:cNvPr>
          <p:cNvPicPr>
            <a:picLocks noChangeAspect="1"/>
          </p:cNvPicPr>
          <p:nvPr/>
        </p:nvPicPr>
        <p:blipFill>
          <a:blip r:embed="rId5"/>
          <a:stretch>
            <a:fillRect/>
          </a:stretch>
        </p:blipFill>
        <p:spPr>
          <a:xfrm>
            <a:off x="225931" y="3934733"/>
            <a:ext cx="3723695" cy="1955670"/>
          </a:xfrm>
          <a:prstGeom prst="rect">
            <a:avLst/>
          </a:prstGeom>
        </p:spPr>
      </p:pic>
      <p:pic>
        <p:nvPicPr>
          <p:cNvPr id="6" name="Picture 5">
            <a:extLst>
              <a:ext uri="{FF2B5EF4-FFF2-40B4-BE49-F238E27FC236}">
                <a16:creationId xmlns:a16="http://schemas.microsoft.com/office/drawing/2014/main" id="{BAED0A15-38DC-D052-1C1D-DCDED9E1BE53}"/>
              </a:ext>
            </a:extLst>
          </p:cNvPr>
          <p:cNvPicPr>
            <a:picLocks noChangeAspect="1"/>
          </p:cNvPicPr>
          <p:nvPr/>
        </p:nvPicPr>
        <p:blipFill>
          <a:blip r:embed="rId6"/>
          <a:stretch>
            <a:fillRect/>
          </a:stretch>
        </p:blipFill>
        <p:spPr>
          <a:xfrm>
            <a:off x="8160967" y="1918466"/>
            <a:ext cx="3724870" cy="1953894"/>
          </a:xfrm>
          <a:prstGeom prst="rect">
            <a:avLst/>
          </a:prstGeom>
        </p:spPr>
      </p:pic>
      <p:pic>
        <p:nvPicPr>
          <p:cNvPr id="8" name="Picture 7">
            <a:extLst>
              <a:ext uri="{FF2B5EF4-FFF2-40B4-BE49-F238E27FC236}">
                <a16:creationId xmlns:a16="http://schemas.microsoft.com/office/drawing/2014/main" id="{BE627672-3B6C-0F51-67D5-87E7C6EC0DCA}"/>
              </a:ext>
            </a:extLst>
          </p:cNvPr>
          <p:cNvPicPr>
            <a:picLocks noChangeAspect="1"/>
          </p:cNvPicPr>
          <p:nvPr/>
        </p:nvPicPr>
        <p:blipFill>
          <a:blip r:embed="rId7"/>
          <a:stretch>
            <a:fillRect/>
          </a:stretch>
        </p:blipFill>
        <p:spPr>
          <a:xfrm>
            <a:off x="4193253" y="3934733"/>
            <a:ext cx="3723696" cy="1955671"/>
          </a:xfrm>
          <a:prstGeom prst="rect">
            <a:avLst/>
          </a:prstGeom>
        </p:spPr>
      </p:pic>
      <p:pic>
        <p:nvPicPr>
          <p:cNvPr id="9" name="Picture 8">
            <a:extLst>
              <a:ext uri="{FF2B5EF4-FFF2-40B4-BE49-F238E27FC236}">
                <a16:creationId xmlns:a16="http://schemas.microsoft.com/office/drawing/2014/main" id="{ADAF7664-6580-D404-F2E1-5EDB44AD1CE6}"/>
              </a:ext>
            </a:extLst>
          </p:cNvPr>
          <p:cNvPicPr>
            <a:picLocks noChangeAspect="1"/>
          </p:cNvPicPr>
          <p:nvPr/>
        </p:nvPicPr>
        <p:blipFill>
          <a:blip r:embed="rId8"/>
          <a:stretch>
            <a:fillRect/>
          </a:stretch>
        </p:blipFill>
        <p:spPr>
          <a:xfrm>
            <a:off x="8160576" y="3934733"/>
            <a:ext cx="3723695" cy="1955043"/>
          </a:xfrm>
          <a:prstGeom prst="rect">
            <a:avLst/>
          </a:prstGeom>
        </p:spPr>
      </p:pic>
      <p:sp>
        <p:nvSpPr>
          <p:cNvPr id="12" name="TextBox 11">
            <a:extLst>
              <a:ext uri="{FF2B5EF4-FFF2-40B4-BE49-F238E27FC236}">
                <a16:creationId xmlns:a16="http://schemas.microsoft.com/office/drawing/2014/main" id="{25BDD59C-4329-8E52-FBD2-2D4642CF5E8A}"/>
              </a:ext>
            </a:extLst>
          </p:cNvPr>
          <p:cNvSpPr txBox="1"/>
          <p:nvPr/>
        </p:nvSpPr>
        <p:spPr>
          <a:xfrm>
            <a:off x="3860399" y="6056706"/>
            <a:ext cx="6096000" cy="369332"/>
          </a:xfrm>
          <a:prstGeom prst="rect">
            <a:avLst/>
          </a:prstGeom>
          <a:noFill/>
        </p:spPr>
        <p:txBody>
          <a:bodyPr wrap="square">
            <a:spAutoFit/>
          </a:bodyPr>
          <a:lstStyle/>
          <a:p>
            <a:r>
              <a:rPr lang="en-US" b="1" dirty="0"/>
              <a:t>IndianCountryEcho.org/</a:t>
            </a:r>
            <a:r>
              <a:rPr lang="en-US" b="1" dirty="0" err="1"/>
              <a:t>VacciNative</a:t>
            </a:r>
            <a:endParaRPr lang="en-US" b="1" dirty="0"/>
          </a:p>
        </p:txBody>
      </p:sp>
    </p:spTree>
    <p:extLst>
      <p:ext uri="{BB962C8B-B14F-4D97-AF65-F5344CB8AC3E}">
        <p14:creationId xmlns:p14="http://schemas.microsoft.com/office/powerpoint/2010/main" val="28099174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a:xfrm>
            <a:off x="469557" y="458910"/>
            <a:ext cx="11306431" cy="1325563"/>
          </a:xfrm>
        </p:spPr>
        <p:txBody>
          <a:bodyPr>
            <a:noAutofit/>
          </a:bodyPr>
          <a:lstStyle/>
          <a:p>
            <a:r>
              <a:rPr lang="en-US" sz="5400" dirty="0">
                <a:solidFill>
                  <a:schemeClr val="accent1"/>
                </a:solidFill>
              </a:rPr>
              <a:t>Share Accurate Sources of Information</a:t>
            </a: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4344872" y="1985441"/>
            <a:ext cx="7266557" cy="3895553"/>
          </a:xfrm>
        </p:spPr>
        <p:txBody>
          <a:bodyPr>
            <a:noAutofit/>
          </a:bodyPr>
          <a:lstStyle/>
          <a:p>
            <a:pPr marL="457200" indent="-457200">
              <a:lnSpc>
                <a:spcPct val="100000"/>
              </a:lnSpc>
              <a:buFont typeface="Arial" panose="020B0604020202020204" pitchFamily="34" charset="0"/>
              <a:buChar char="•"/>
            </a:pPr>
            <a:r>
              <a:rPr lang="en-US" sz="3600" dirty="0">
                <a:solidFill>
                  <a:schemeClr val="accent5"/>
                </a:solidFill>
              </a:rPr>
              <a:t>The local or tribal health department</a:t>
            </a:r>
          </a:p>
          <a:p>
            <a:pPr marL="457200" indent="-457200">
              <a:lnSpc>
                <a:spcPct val="100000"/>
              </a:lnSpc>
              <a:buFont typeface="Arial" panose="020B0604020202020204" pitchFamily="34" charset="0"/>
              <a:buChar char="•"/>
            </a:pPr>
            <a:r>
              <a:rPr lang="en-US" sz="3600" dirty="0">
                <a:solidFill>
                  <a:schemeClr val="accent5"/>
                </a:solidFill>
              </a:rPr>
              <a:t>Healthcare providers</a:t>
            </a:r>
          </a:p>
          <a:p>
            <a:pPr marL="457200" indent="-457200">
              <a:lnSpc>
                <a:spcPct val="100000"/>
              </a:lnSpc>
              <a:buFont typeface="Arial" panose="020B0604020202020204" pitchFamily="34" charset="0"/>
              <a:buChar char="•"/>
            </a:pPr>
            <a:r>
              <a:rPr lang="en-US" sz="3600" dirty="0">
                <a:solidFill>
                  <a:schemeClr val="accent5"/>
                </a:solidFill>
              </a:rPr>
              <a:t>Indian Health Service </a:t>
            </a:r>
          </a:p>
          <a:p>
            <a:pPr marL="457200" indent="-457200">
              <a:lnSpc>
                <a:spcPct val="100000"/>
              </a:lnSpc>
              <a:buFont typeface="Arial" panose="020B0604020202020204" pitchFamily="34" charset="0"/>
              <a:buChar char="•"/>
            </a:pPr>
            <a:r>
              <a:rPr lang="en-US" sz="3600" dirty="0">
                <a:solidFill>
                  <a:schemeClr val="accent5"/>
                </a:solidFill>
              </a:rPr>
              <a:t>The Centers for Disease Control and Prevention</a:t>
            </a:r>
            <a:endParaRPr lang="en-US" dirty="0">
              <a:solidFill>
                <a:schemeClr val="accent5"/>
              </a:solidFill>
            </a:endParaRPr>
          </a:p>
          <a:p>
            <a:pPr marL="457200" indent="-457200">
              <a:lnSpc>
                <a:spcPct val="100000"/>
              </a:lnSpc>
              <a:buFont typeface="Arial" panose="020B0604020202020204" pitchFamily="34" charset="0"/>
              <a:buChar char="•"/>
            </a:pPr>
            <a:endParaRPr lang="en-US" sz="3600" dirty="0">
              <a:solidFill>
                <a:schemeClr val="accent5"/>
              </a:solidFill>
            </a:endParaRPr>
          </a:p>
        </p:txBody>
      </p:sp>
      <p:pic>
        <p:nvPicPr>
          <p:cNvPr id="3" name="Picture 2">
            <a:extLst>
              <a:ext uri="{FF2B5EF4-FFF2-40B4-BE49-F238E27FC236}">
                <a16:creationId xmlns:a16="http://schemas.microsoft.com/office/drawing/2014/main" id="{D01D7DC7-819C-C009-82A6-8E8F041BF605}"/>
              </a:ext>
            </a:extLst>
          </p:cNvPr>
          <p:cNvPicPr>
            <a:picLocks noChangeAspect="1"/>
          </p:cNvPicPr>
          <p:nvPr/>
        </p:nvPicPr>
        <p:blipFill rotWithShape="1">
          <a:blip r:embed="rId3"/>
          <a:srcRect l="6228"/>
          <a:stretch/>
        </p:blipFill>
        <p:spPr>
          <a:xfrm>
            <a:off x="-29028" y="1766010"/>
            <a:ext cx="3278278" cy="5091990"/>
          </a:xfrm>
          <a:prstGeom prst="rect">
            <a:avLst/>
          </a:prstGeom>
          <a:effectLst>
            <a:outerShdw blurRad="50800" dist="38100" dir="18900000" algn="bl" rotWithShape="0">
              <a:prstClr val="black">
                <a:alpha val="40000"/>
              </a:prstClr>
            </a:outerShdw>
            <a:softEdge rad="12700"/>
          </a:effectLst>
        </p:spPr>
      </p:pic>
    </p:spTree>
    <p:extLst>
      <p:ext uri="{BB962C8B-B14F-4D97-AF65-F5344CB8AC3E}">
        <p14:creationId xmlns:p14="http://schemas.microsoft.com/office/powerpoint/2010/main" val="658786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p:txBody>
          <a:bodyPr>
            <a:normAutofit/>
          </a:bodyPr>
          <a:lstStyle/>
          <a:p>
            <a:r>
              <a:rPr lang="en-US" sz="5400" dirty="0"/>
              <a:t>Agenda </a:t>
            </a: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738376" y="1690688"/>
            <a:ext cx="10772305" cy="3895553"/>
          </a:xfrm>
        </p:spPr>
        <p:txBody>
          <a:bodyPr vert="horz" lIns="91440" tIns="45720" rIns="91440" bIns="45720" rtlCol="0" anchor="t">
            <a:noAutofit/>
          </a:bodyPr>
          <a:lstStyle/>
          <a:p>
            <a:pPr marL="742950" indent="-742950">
              <a:buFont typeface="+mj-lt"/>
              <a:buAutoNum type="arabicPeriod"/>
            </a:pPr>
            <a:r>
              <a:rPr lang="en-US" sz="3600" b="1" dirty="0"/>
              <a:t>Vaccine hesitancy </a:t>
            </a:r>
          </a:p>
          <a:p>
            <a:pPr marL="742950" indent="-742950">
              <a:buFont typeface="+mj-lt"/>
              <a:buAutoNum type="arabicPeriod"/>
            </a:pPr>
            <a:r>
              <a:rPr lang="en-US" sz="3600" b="1" dirty="0"/>
              <a:t>Vaccine confidence</a:t>
            </a:r>
          </a:p>
          <a:p>
            <a:pPr marL="742950" indent="-742950">
              <a:buFont typeface="+mj-lt"/>
              <a:buAutoNum type="arabicPeriod"/>
            </a:pPr>
            <a:r>
              <a:rPr lang="en-US" sz="3600" b="1" dirty="0"/>
              <a:t>How to build vaccine confidence</a:t>
            </a:r>
          </a:p>
          <a:p>
            <a:pPr marL="742950" indent="-742950">
              <a:buFont typeface="+mj-lt"/>
              <a:buAutoNum type="arabicPeriod"/>
            </a:pPr>
            <a:r>
              <a:rPr lang="en-US" sz="3600" b="1" dirty="0"/>
              <a:t>Conversational tips</a:t>
            </a:r>
          </a:p>
          <a:p>
            <a:pPr marL="742950" indent="-742950">
              <a:buFont typeface="+mj-lt"/>
              <a:buAutoNum type="arabicPeriod"/>
            </a:pPr>
            <a:r>
              <a:rPr lang="en-US" sz="3600" b="1" dirty="0"/>
              <a:t>Accurate sources of information</a:t>
            </a:r>
          </a:p>
        </p:txBody>
      </p:sp>
      <p:pic>
        <p:nvPicPr>
          <p:cNvPr id="3" name="Picture 2">
            <a:extLst>
              <a:ext uri="{FF2B5EF4-FFF2-40B4-BE49-F238E27FC236}">
                <a16:creationId xmlns:a16="http://schemas.microsoft.com/office/drawing/2014/main" id="{80B74C62-B3AD-FFBA-E16F-740BD7701DE4}"/>
              </a:ext>
            </a:extLst>
          </p:cNvPr>
          <p:cNvPicPr>
            <a:picLocks noChangeAspect="1"/>
          </p:cNvPicPr>
          <p:nvPr/>
        </p:nvPicPr>
        <p:blipFill>
          <a:blip r:embed="rId3"/>
          <a:stretch>
            <a:fillRect/>
          </a:stretch>
        </p:blipFill>
        <p:spPr>
          <a:xfrm flipH="1">
            <a:off x="8158389" y="896711"/>
            <a:ext cx="4048125" cy="5581650"/>
          </a:xfrm>
          <a:prstGeom prst="rect">
            <a:avLst/>
          </a:prstGeom>
        </p:spPr>
      </p:pic>
    </p:spTree>
    <p:extLst>
      <p:ext uri="{BB962C8B-B14F-4D97-AF65-F5344CB8AC3E}">
        <p14:creationId xmlns:p14="http://schemas.microsoft.com/office/powerpoint/2010/main" val="22405194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a:xfrm>
            <a:off x="469557" y="458910"/>
            <a:ext cx="11306431" cy="1325563"/>
          </a:xfrm>
        </p:spPr>
        <p:txBody>
          <a:bodyPr>
            <a:noAutofit/>
          </a:bodyPr>
          <a:lstStyle/>
          <a:p>
            <a:r>
              <a:rPr lang="en-US" sz="5400" dirty="0">
                <a:solidFill>
                  <a:schemeClr val="accent1"/>
                </a:solidFill>
              </a:rPr>
              <a:t>When Finding Information…</a:t>
            </a: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469557" y="1481223"/>
            <a:ext cx="10901828" cy="3895553"/>
          </a:xfrm>
        </p:spPr>
        <p:txBody>
          <a:bodyPr>
            <a:noAutofit/>
          </a:bodyPr>
          <a:lstStyle/>
          <a:p>
            <a:pPr>
              <a:lnSpc>
                <a:spcPct val="100000"/>
              </a:lnSpc>
            </a:pPr>
            <a:r>
              <a:rPr lang="en-US" sz="3600" b="1" dirty="0">
                <a:solidFill>
                  <a:srgbClr val="002060"/>
                </a:solidFill>
              </a:rPr>
              <a:t>Be mindful of what you read online</a:t>
            </a:r>
          </a:p>
          <a:p>
            <a:pPr>
              <a:lnSpc>
                <a:spcPct val="100000"/>
              </a:lnSpc>
            </a:pPr>
            <a:endParaRPr lang="en-US" sz="1600" b="1" dirty="0">
              <a:solidFill>
                <a:srgbClr val="002060"/>
              </a:solidFill>
            </a:endParaRPr>
          </a:p>
          <a:p>
            <a:pPr>
              <a:lnSpc>
                <a:spcPct val="100000"/>
              </a:lnSpc>
            </a:pPr>
            <a:r>
              <a:rPr lang="en-US" sz="3600" b="1" dirty="0">
                <a:solidFill>
                  <a:srgbClr val="002060"/>
                </a:solidFill>
              </a:rPr>
              <a:t>The best sources of vaccine information are: </a:t>
            </a:r>
          </a:p>
          <a:p>
            <a:pPr marL="457200" indent="-457200">
              <a:lnSpc>
                <a:spcPct val="100000"/>
              </a:lnSpc>
              <a:buFont typeface="Arial" panose="020B0604020202020204" pitchFamily="34" charset="0"/>
              <a:buChar char="•"/>
            </a:pPr>
            <a:r>
              <a:rPr lang="en-US" sz="3600" dirty="0">
                <a:solidFill>
                  <a:schemeClr val="accent5"/>
                </a:solidFill>
              </a:rPr>
              <a:t>Current</a:t>
            </a:r>
          </a:p>
          <a:p>
            <a:pPr marL="457200" indent="-457200">
              <a:lnSpc>
                <a:spcPct val="100000"/>
              </a:lnSpc>
              <a:buFont typeface="Arial" panose="020B0604020202020204" pitchFamily="34" charset="0"/>
              <a:buChar char="•"/>
            </a:pPr>
            <a:r>
              <a:rPr lang="en-US" sz="3600" dirty="0">
                <a:solidFill>
                  <a:schemeClr val="accent5"/>
                </a:solidFill>
              </a:rPr>
              <a:t>Updated regularly </a:t>
            </a:r>
          </a:p>
          <a:p>
            <a:pPr marL="457200" indent="-457200">
              <a:lnSpc>
                <a:spcPct val="100000"/>
              </a:lnSpc>
              <a:buFont typeface="Arial" panose="020B0604020202020204" pitchFamily="34" charset="0"/>
              <a:buChar char="•"/>
            </a:pPr>
            <a:r>
              <a:rPr lang="en-US" sz="3600" dirty="0">
                <a:solidFill>
                  <a:schemeClr val="accent5"/>
                </a:solidFill>
              </a:rPr>
              <a:t>Reviewed by medical professionals, and </a:t>
            </a:r>
          </a:p>
          <a:p>
            <a:pPr marL="457200" indent="-457200">
              <a:lnSpc>
                <a:spcPct val="100000"/>
              </a:lnSpc>
              <a:buFont typeface="Arial" panose="020B0604020202020204" pitchFamily="34" charset="0"/>
              <a:buChar char="•"/>
            </a:pPr>
            <a:r>
              <a:rPr lang="en-US" sz="3600" dirty="0">
                <a:solidFill>
                  <a:schemeClr val="accent5"/>
                </a:solidFill>
              </a:rPr>
              <a:t>Based on scientific research </a:t>
            </a:r>
            <a:endParaRPr lang="en-US" sz="1600" dirty="0">
              <a:solidFill>
                <a:srgbClr val="002060"/>
              </a:solidFill>
            </a:endParaRPr>
          </a:p>
        </p:txBody>
      </p:sp>
    </p:spTree>
    <p:extLst>
      <p:ext uri="{BB962C8B-B14F-4D97-AF65-F5344CB8AC3E}">
        <p14:creationId xmlns:p14="http://schemas.microsoft.com/office/powerpoint/2010/main" val="379199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a:xfrm>
            <a:off x="469557" y="458910"/>
            <a:ext cx="11306431" cy="1325563"/>
          </a:xfrm>
        </p:spPr>
        <p:txBody>
          <a:bodyPr>
            <a:noAutofit/>
          </a:bodyPr>
          <a:lstStyle/>
          <a:p>
            <a:r>
              <a:rPr lang="en-US" sz="5400" dirty="0">
                <a:solidFill>
                  <a:schemeClr val="accent1"/>
                </a:solidFill>
              </a:rPr>
              <a:t>When Finding Information…</a:t>
            </a: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469557" y="1481223"/>
            <a:ext cx="10901828" cy="3895553"/>
          </a:xfrm>
        </p:spPr>
        <p:txBody>
          <a:bodyPr>
            <a:noAutofit/>
          </a:bodyPr>
          <a:lstStyle/>
          <a:p>
            <a:pPr>
              <a:lnSpc>
                <a:spcPct val="100000"/>
              </a:lnSpc>
            </a:pPr>
            <a:endParaRPr lang="en-US" sz="1600" b="1" dirty="0">
              <a:solidFill>
                <a:srgbClr val="002060"/>
              </a:solidFill>
            </a:endParaRPr>
          </a:p>
          <a:p>
            <a:pPr>
              <a:lnSpc>
                <a:spcPct val="100000"/>
              </a:lnSpc>
            </a:pPr>
            <a:r>
              <a:rPr lang="en-US" sz="3600" b="1" dirty="0">
                <a:solidFill>
                  <a:srgbClr val="002060"/>
                </a:solidFill>
              </a:rPr>
              <a:t>It’s also important that: </a:t>
            </a:r>
          </a:p>
          <a:p>
            <a:pPr marL="457200" indent="-457200">
              <a:lnSpc>
                <a:spcPct val="100000"/>
              </a:lnSpc>
              <a:buFont typeface="Arial" panose="020B0604020202020204" pitchFamily="34" charset="0"/>
              <a:buChar char="•"/>
            </a:pPr>
            <a:r>
              <a:rPr lang="en-US" sz="3600" dirty="0">
                <a:solidFill>
                  <a:schemeClr val="accent5"/>
                </a:solidFill>
              </a:rPr>
              <a:t>The authors are listed (along with their credentials) and </a:t>
            </a:r>
          </a:p>
          <a:p>
            <a:pPr marL="457200" indent="-457200">
              <a:lnSpc>
                <a:spcPct val="100000"/>
              </a:lnSpc>
              <a:buFont typeface="Arial" panose="020B0604020202020204" pitchFamily="34" charset="0"/>
              <a:buChar char="•"/>
            </a:pPr>
            <a:r>
              <a:rPr lang="en-US" sz="3600" dirty="0">
                <a:solidFill>
                  <a:schemeClr val="accent5"/>
                </a:solidFill>
              </a:rPr>
              <a:t>Authors say where their information comes from</a:t>
            </a:r>
            <a:endParaRPr lang="en-US" sz="1600" dirty="0">
              <a:solidFill>
                <a:srgbClr val="002060"/>
              </a:solidFill>
            </a:endParaRPr>
          </a:p>
        </p:txBody>
      </p:sp>
    </p:spTree>
    <p:extLst>
      <p:ext uri="{BB962C8B-B14F-4D97-AF65-F5344CB8AC3E}">
        <p14:creationId xmlns:p14="http://schemas.microsoft.com/office/powerpoint/2010/main" val="4941020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a:xfrm>
            <a:off x="469557" y="458910"/>
            <a:ext cx="11306431" cy="1325563"/>
          </a:xfrm>
        </p:spPr>
        <p:txBody>
          <a:bodyPr>
            <a:noAutofit/>
          </a:bodyPr>
          <a:lstStyle/>
          <a:p>
            <a:r>
              <a:rPr lang="en-US" sz="5400" dirty="0">
                <a:solidFill>
                  <a:schemeClr val="accent1"/>
                </a:solidFill>
              </a:rPr>
              <a:t>Help Them Make a Plan to Get Vaccinated</a:t>
            </a: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469557" y="1784473"/>
            <a:ext cx="10901828" cy="3895553"/>
          </a:xfrm>
        </p:spPr>
        <p:txBody>
          <a:bodyPr vert="horz" lIns="91440" tIns="45720" rIns="91440" bIns="45720" rtlCol="0" anchor="t">
            <a:noAutofit/>
          </a:bodyPr>
          <a:lstStyle/>
          <a:p>
            <a:pPr>
              <a:lnSpc>
                <a:spcPct val="100000"/>
              </a:lnSpc>
            </a:pPr>
            <a:endParaRPr lang="en-US" sz="1600" b="1" dirty="0">
              <a:solidFill>
                <a:srgbClr val="002060"/>
              </a:solidFill>
            </a:endParaRPr>
          </a:p>
          <a:p>
            <a:pPr>
              <a:lnSpc>
                <a:spcPct val="100000"/>
              </a:lnSpc>
            </a:pPr>
            <a:r>
              <a:rPr lang="en-US" sz="3600" b="1" dirty="0">
                <a:solidFill>
                  <a:srgbClr val="002060"/>
                </a:solidFill>
              </a:rPr>
              <a:t>Once someone decides why they should get vaccinated, offer to help them make a plan. What’s in their plan?</a:t>
            </a:r>
          </a:p>
          <a:p>
            <a:pPr marL="571500" indent="-571500">
              <a:lnSpc>
                <a:spcPct val="100000"/>
              </a:lnSpc>
              <a:buFont typeface="Arial" panose="020B0604020202020204" pitchFamily="34" charset="0"/>
              <a:buChar char="•"/>
            </a:pPr>
            <a:r>
              <a:rPr lang="en-US" sz="3600" dirty="0">
                <a:solidFill>
                  <a:schemeClr val="accent5"/>
                </a:solidFill>
              </a:rPr>
              <a:t>An appointment</a:t>
            </a:r>
          </a:p>
          <a:p>
            <a:pPr marL="571500" indent="-571500">
              <a:lnSpc>
                <a:spcPct val="100000"/>
              </a:lnSpc>
              <a:buFont typeface="Arial" panose="020B0604020202020204" pitchFamily="34" charset="0"/>
              <a:buChar char="•"/>
            </a:pPr>
            <a:r>
              <a:rPr lang="en-US" sz="3600" dirty="0">
                <a:solidFill>
                  <a:schemeClr val="accent5"/>
                </a:solidFill>
              </a:rPr>
              <a:t>Transportation</a:t>
            </a:r>
          </a:p>
          <a:p>
            <a:pPr marL="571500" indent="-571500">
              <a:lnSpc>
                <a:spcPct val="100000"/>
              </a:lnSpc>
              <a:buFont typeface="Arial" panose="020B0604020202020204" pitchFamily="34" charset="0"/>
              <a:buChar char="•"/>
            </a:pPr>
            <a:r>
              <a:rPr lang="en-US" sz="3600" dirty="0">
                <a:solidFill>
                  <a:schemeClr val="accent5"/>
                </a:solidFill>
              </a:rPr>
              <a:t>Childcare</a:t>
            </a:r>
          </a:p>
          <a:p>
            <a:pPr marL="571500" indent="-571500">
              <a:lnSpc>
                <a:spcPct val="100000"/>
              </a:lnSpc>
              <a:buFont typeface="Arial" panose="020B0604020202020204" pitchFamily="34" charset="0"/>
              <a:buChar char="•"/>
            </a:pPr>
            <a:endParaRPr lang="en-US" sz="3600" dirty="0">
              <a:solidFill>
                <a:schemeClr val="accent5"/>
              </a:solidFill>
            </a:endParaRPr>
          </a:p>
          <a:p>
            <a:pPr>
              <a:lnSpc>
                <a:spcPct val="100000"/>
              </a:lnSpc>
            </a:pPr>
            <a:endParaRPr lang="en-US" sz="1600" dirty="0">
              <a:solidFill>
                <a:schemeClr val="accent5"/>
              </a:solidFill>
            </a:endParaRPr>
          </a:p>
        </p:txBody>
      </p:sp>
      <p:pic>
        <p:nvPicPr>
          <p:cNvPr id="2" name="Picture 1">
            <a:extLst>
              <a:ext uri="{FF2B5EF4-FFF2-40B4-BE49-F238E27FC236}">
                <a16:creationId xmlns:a16="http://schemas.microsoft.com/office/drawing/2014/main" id="{02024343-9452-4A39-0AFA-1642DA0701EE}"/>
              </a:ext>
            </a:extLst>
          </p:cNvPr>
          <p:cNvPicPr>
            <a:picLocks noChangeAspect="1"/>
          </p:cNvPicPr>
          <p:nvPr/>
        </p:nvPicPr>
        <p:blipFill>
          <a:blip r:embed="rId3"/>
          <a:stretch>
            <a:fillRect/>
          </a:stretch>
        </p:blipFill>
        <p:spPr>
          <a:xfrm>
            <a:off x="8323523" y="3182606"/>
            <a:ext cx="4008909" cy="3305675"/>
          </a:xfrm>
          <a:prstGeom prst="rect">
            <a:avLst/>
          </a:prstGeom>
        </p:spPr>
      </p:pic>
    </p:spTree>
    <p:extLst>
      <p:ext uri="{BB962C8B-B14F-4D97-AF65-F5344CB8AC3E}">
        <p14:creationId xmlns:p14="http://schemas.microsoft.com/office/powerpoint/2010/main" val="23656033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0E407-DA90-9678-A944-C0B0F24CA448}"/>
              </a:ext>
            </a:extLst>
          </p:cNvPr>
          <p:cNvSpPr>
            <a:spLocks noGrp="1"/>
          </p:cNvSpPr>
          <p:nvPr>
            <p:ph type="title"/>
          </p:nvPr>
        </p:nvSpPr>
        <p:spPr>
          <a:xfrm>
            <a:off x="838200" y="2847271"/>
            <a:ext cx="10515600" cy="1705233"/>
          </a:xfrm>
        </p:spPr>
        <p:txBody>
          <a:bodyPr>
            <a:normAutofit/>
          </a:bodyPr>
          <a:lstStyle/>
          <a:p>
            <a:r>
              <a:rPr lang="en-US" sz="6600" dirty="0"/>
              <a:t>Any Questions?</a:t>
            </a:r>
          </a:p>
        </p:txBody>
      </p:sp>
    </p:spTree>
    <p:extLst>
      <p:ext uri="{BB962C8B-B14F-4D97-AF65-F5344CB8AC3E}">
        <p14:creationId xmlns:p14="http://schemas.microsoft.com/office/powerpoint/2010/main" val="28259097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0E407-DA90-9678-A944-C0B0F24CA448}"/>
              </a:ext>
            </a:extLst>
          </p:cNvPr>
          <p:cNvSpPr>
            <a:spLocks noGrp="1"/>
          </p:cNvSpPr>
          <p:nvPr>
            <p:ph type="title"/>
          </p:nvPr>
        </p:nvSpPr>
        <p:spPr>
          <a:xfrm>
            <a:off x="838200" y="2847271"/>
            <a:ext cx="10515600" cy="1705233"/>
          </a:xfrm>
        </p:spPr>
        <p:txBody>
          <a:bodyPr>
            <a:noAutofit/>
          </a:bodyPr>
          <a:lstStyle/>
          <a:p>
            <a:r>
              <a:rPr lang="en-US" sz="6600" dirty="0"/>
              <a:t>Thank you to Native Boost!</a:t>
            </a:r>
          </a:p>
        </p:txBody>
      </p:sp>
    </p:spTree>
    <p:extLst>
      <p:ext uri="{BB962C8B-B14F-4D97-AF65-F5344CB8AC3E}">
        <p14:creationId xmlns:p14="http://schemas.microsoft.com/office/powerpoint/2010/main" val="6947753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0E407-DA90-9678-A944-C0B0F24CA448}"/>
              </a:ext>
            </a:extLst>
          </p:cNvPr>
          <p:cNvSpPr>
            <a:spLocks noGrp="1"/>
          </p:cNvSpPr>
          <p:nvPr>
            <p:ph type="title"/>
          </p:nvPr>
        </p:nvSpPr>
        <p:spPr>
          <a:xfrm>
            <a:off x="838200" y="2847271"/>
            <a:ext cx="10515600" cy="1705233"/>
          </a:xfrm>
        </p:spPr>
        <p:txBody>
          <a:bodyPr>
            <a:normAutofit/>
          </a:bodyPr>
          <a:lstStyle/>
          <a:p>
            <a:r>
              <a:rPr lang="en-US" sz="6600" dirty="0"/>
              <a:t>For More Information</a:t>
            </a:r>
          </a:p>
        </p:txBody>
      </p:sp>
    </p:spTree>
    <p:extLst>
      <p:ext uri="{BB962C8B-B14F-4D97-AF65-F5344CB8AC3E}">
        <p14:creationId xmlns:p14="http://schemas.microsoft.com/office/powerpoint/2010/main" val="28993695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p:txBody>
          <a:bodyPr>
            <a:normAutofit/>
          </a:bodyPr>
          <a:lstStyle/>
          <a:p>
            <a:r>
              <a:rPr lang="en-US" sz="5400" dirty="0">
                <a:solidFill>
                  <a:schemeClr val="accent1"/>
                </a:solidFill>
              </a:rPr>
              <a:t>For More Vaccine Information</a:t>
            </a: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469557" y="1825625"/>
            <a:ext cx="10895129" cy="643255"/>
          </a:xfrm>
        </p:spPr>
        <p:txBody>
          <a:bodyPr>
            <a:normAutofit/>
          </a:bodyPr>
          <a:lstStyle/>
          <a:p>
            <a:pPr>
              <a:lnSpc>
                <a:spcPct val="100000"/>
              </a:lnSpc>
            </a:pPr>
            <a:r>
              <a:rPr lang="en-US" sz="3600" b="1" dirty="0">
                <a:solidFill>
                  <a:srgbClr val="002060"/>
                </a:solidFill>
              </a:rPr>
              <a:t>Visit </a:t>
            </a:r>
          </a:p>
          <a:p>
            <a:endParaRPr lang="en-US" dirty="0">
              <a:solidFill>
                <a:srgbClr val="002060"/>
              </a:solidFill>
            </a:endParaRPr>
          </a:p>
          <a:p>
            <a:pPr marL="457200" indent="-457200">
              <a:buFont typeface="Arial" panose="020B0604020202020204" pitchFamily="34" charset="0"/>
              <a:buChar char="•"/>
            </a:pPr>
            <a:endParaRPr lang="en-US" dirty="0">
              <a:solidFill>
                <a:srgbClr val="002060"/>
              </a:solidFill>
            </a:endParaRPr>
          </a:p>
        </p:txBody>
      </p:sp>
      <p:pic>
        <p:nvPicPr>
          <p:cNvPr id="2" name="Picture 1">
            <a:extLst>
              <a:ext uri="{FF2B5EF4-FFF2-40B4-BE49-F238E27FC236}">
                <a16:creationId xmlns:a16="http://schemas.microsoft.com/office/drawing/2014/main" id="{EF06FAA8-FEE4-6EC5-4749-07A3277C39B2}"/>
              </a:ext>
            </a:extLst>
          </p:cNvPr>
          <p:cNvPicPr>
            <a:picLocks noChangeAspect="1"/>
          </p:cNvPicPr>
          <p:nvPr/>
        </p:nvPicPr>
        <p:blipFill>
          <a:blip r:embed="rId3"/>
          <a:stretch>
            <a:fillRect/>
          </a:stretch>
        </p:blipFill>
        <p:spPr>
          <a:xfrm>
            <a:off x="1119554" y="2603817"/>
            <a:ext cx="2799789" cy="2799789"/>
          </a:xfrm>
          <a:prstGeom prst="rect">
            <a:avLst/>
          </a:prstGeom>
        </p:spPr>
      </p:pic>
      <p:pic>
        <p:nvPicPr>
          <p:cNvPr id="9" name="Picture 8">
            <a:extLst>
              <a:ext uri="{FF2B5EF4-FFF2-40B4-BE49-F238E27FC236}">
                <a16:creationId xmlns:a16="http://schemas.microsoft.com/office/drawing/2014/main" id="{FA6F0483-9E28-5306-69F7-E26952DEE45C}"/>
              </a:ext>
            </a:extLst>
          </p:cNvPr>
          <p:cNvPicPr>
            <a:picLocks noChangeAspect="1"/>
          </p:cNvPicPr>
          <p:nvPr/>
        </p:nvPicPr>
        <p:blipFill>
          <a:blip r:embed="rId4"/>
          <a:stretch>
            <a:fillRect/>
          </a:stretch>
        </p:blipFill>
        <p:spPr>
          <a:xfrm>
            <a:off x="4518089" y="2603817"/>
            <a:ext cx="2798064" cy="2798064"/>
          </a:xfrm>
          <a:prstGeom prst="rect">
            <a:avLst/>
          </a:prstGeom>
        </p:spPr>
      </p:pic>
      <p:pic>
        <p:nvPicPr>
          <p:cNvPr id="10" name="Picture 9">
            <a:extLst>
              <a:ext uri="{FF2B5EF4-FFF2-40B4-BE49-F238E27FC236}">
                <a16:creationId xmlns:a16="http://schemas.microsoft.com/office/drawing/2014/main" id="{587C22A7-5E14-5052-3FBD-6ADF829B3385}"/>
              </a:ext>
            </a:extLst>
          </p:cNvPr>
          <p:cNvPicPr>
            <a:picLocks noChangeAspect="1"/>
          </p:cNvPicPr>
          <p:nvPr/>
        </p:nvPicPr>
        <p:blipFill>
          <a:blip r:embed="rId5"/>
          <a:stretch>
            <a:fillRect/>
          </a:stretch>
        </p:blipFill>
        <p:spPr>
          <a:xfrm>
            <a:off x="7914899" y="2615719"/>
            <a:ext cx="2798064" cy="2798064"/>
          </a:xfrm>
          <a:prstGeom prst="rect">
            <a:avLst/>
          </a:prstGeom>
        </p:spPr>
      </p:pic>
      <p:sp>
        <p:nvSpPr>
          <p:cNvPr id="12" name="TextBox 11">
            <a:extLst>
              <a:ext uri="{FF2B5EF4-FFF2-40B4-BE49-F238E27FC236}">
                <a16:creationId xmlns:a16="http://schemas.microsoft.com/office/drawing/2014/main" id="{C39434BE-2990-ED1B-BA61-7398CB92E0AB}"/>
              </a:ext>
            </a:extLst>
          </p:cNvPr>
          <p:cNvSpPr txBox="1"/>
          <p:nvPr/>
        </p:nvSpPr>
        <p:spPr>
          <a:xfrm>
            <a:off x="1358215" y="5413783"/>
            <a:ext cx="6096000" cy="369332"/>
          </a:xfrm>
          <a:prstGeom prst="rect">
            <a:avLst/>
          </a:prstGeom>
          <a:noFill/>
        </p:spPr>
        <p:txBody>
          <a:bodyPr wrap="square">
            <a:spAutoFit/>
          </a:bodyPr>
          <a:lstStyle/>
          <a:p>
            <a:r>
              <a:rPr lang="en-US" b="1" dirty="0"/>
              <a:t>TribalEpiCenters.org</a:t>
            </a:r>
          </a:p>
        </p:txBody>
      </p:sp>
      <p:sp>
        <p:nvSpPr>
          <p:cNvPr id="14" name="TextBox 13">
            <a:extLst>
              <a:ext uri="{FF2B5EF4-FFF2-40B4-BE49-F238E27FC236}">
                <a16:creationId xmlns:a16="http://schemas.microsoft.com/office/drawing/2014/main" id="{7FCFC776-D260-159A-F4AF-4DDC492E146B}"/>
              </a:ext>
            </a:extLst>
          </p:cNvPr>
          <p:cNvSpPr txBox="1"/>
          <p:nvPr/>
        </p:nvSpPr>
        <p:spPr>
          <a:xfrm>
            <a:off x="5365578" y="5413783"/>
            <a:ext cx="6096000" cy="369332"/>
          </a:xfrm>
          <a:prstGeom prst="rect">
            <a:avLst/>
          </a:prstGeom>
          <a:noFill/>
        </p:spPr>
        <p:txBody>
          <a:bodyPr wrap="square">
            <a:spAutoFit/>
          </a:bodyPr>
          <a:lstStyle/>
          <a:p>
            <a:r>
              <a:rPr lang="en-US" b="1" dirty="0"/>
              <a:t>IHS.gov</a:t>
            </a:r>
          </a:p>
        </p:txBody>
      </p:sp>
      <p:sp>
        <p:nvSpPr>
          <p:cNvPr id="16" name="TextBox 15">
            <a:extLst>
              <a:ext uri="{FF2B5EF4-FFF2-40B4-BE49-F238E27FC236}">
                <a16:creationId xmlns:a16="http://schemas.microsoft.com/office/drawing/2014/main" id="{5947BF6F-3CFB-37BD-9095-6DD39D678E5C}"/>
              </a:ext>
            </a:extLst>
          </p:cNvPr>
          <p:cNvSpPr txBox="1"/>
          <p:nvPr/>
        </p:nvSpPr>
        <p:spPr>
          <a:xfrm>
            <a:off x="8787886" y="5375956"/>
            <a:ext cx="6096000" cy="369332"/>
          </a:xfrm>
          <a:prstGeom prst="rect">
            <a:avLst/>
          </a:prstGeom>
          <a:noFill/>
        </p:spPr>
        <p:txBody>
          <a:bodyPr wrap="square">
            <a:spAutoFit/>
          </a:bodyPr>
          <a:lstStyle/>
          <a:p>
            <a:r>
              <a:rPr lang="en-US" b="1" dirty="0"/>
              <a:t>CDC.gov</a:t>
            </a:r>
          </a:p>
        </p:txBody>
      </p:sp>
    </p:spTree>
    <p:extLst>
      <p:ext uri="{BB962C8B-B14F-4D97-AF65-F5344CB8AC3E}">
        <p14:creationId xmlns:p14="http://schemas.microsoft.com/office/powerpoint/2010/main" val="11555129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p:txBody>
          <a:bodyPr>
            <a:normAutofit/>
          </a:bodyPr>
          <a:lstStyle/>
          <a:p>
            <a:r>
              <a:rPr lang="en-US" sz="5400" dirty="0">
                <a:solidFill>
                  <a:schemeClr val="accent1"/>
                </a:solidFill>
              </a:rPr>
              <a:t>For More Vaccine Information</a:t>
            </a: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469557" y="1825625"/>
            <a:ext cx="10895129" cy="643255"/>
          </a:xfrm>
        </p:spPr>
        <p:txBody>
          <a:bodyPr>
            <a:normAutofit/>
          </a:bodyPr>
          <a:lstStyle/>
          <a:p>
            <a:pPr>
              <a:lnSpc>
                <a:spcPct val="100000"/>
              </a:lnSpc>
            </a:pPr>
            <a:r>
              <a:rPr lang="en-US" sz="3600" b="1" dirty="0">
                <a:solidFill>
                  <a:srgbClr val="002060"/>
                </a:solidFill>
              </a:rPr>
              <a:t>Visit </a:t>
            </a:r>
          </a:p>
          <a:p>
            <a:endParaRPr lang="en-US" dirty="0">
              <a:solidFill>
                <a:srgbClr val="002060"/>
              </a:solidFill>
            </a:endParaRPr>
          </a:p>
          <a:p>
            <a:pPr marL="457200" indent="-457200">
              <a:buFont typeface="Arial" panose="020B0604020202020204" pitchFamily="34" charset="0"/>
              <a:buChar char="•"/>
            </a:pPr>
            <a:endParaRPr lang="en-US" dirty="0">
              <a:solidFill>
                <a:srgbClr val="002060"/>
              </a:solidFill>
            </a:endParaRPr>
          </a:p>
        </p:txBody>
      </p:sp>
      <p:pic>
        <p:nvPicPr>
          <p:cNvPr id="3" name="Picture 2">
            <a:extLst>
              <a:ext uri="{FF2B5EF4-FFF2-40B4-BE49-F238E27FC236}">
                <a16:creationId xmlns:a16="http://schemas.microsoft.com/office/drawing/2014/main" id="{024B9A17-8079-DE17-2682-EE753A84C91C}"/>
              </a:ext>
            </a:extLst>
          </p:cNvPr>
          <p:cNvPicPr>
            <a:picLocks noChangeAspect="1"/>
          </p:cNvPicPr>
          <p:nvPr/>
        </p:nvPicPr>
        <p:blipFill>
          <a:blip r:embed="rId3"/>
          <a:stretch>
            <a:fillRect/>
          </a:stretch>
        </p:blipFill>
        <p:spPr>
          <a:xfrm>
            <a:off x="6844963" y="2468880"/>
            <a:ext cx="3188017" cy="3188017"/>
          </a:xfrm>
          <a:prstGeom prst="rect">
            <a:avLst/>
          </a:prstGeom>
        </p:spPr>
      </p:pic>
      <p:pic>
        <p:nvPicPr>
          <p:cNvPr id="6" name="Picture 5">
            <a:extLst>
              <a:ext uri="{FF2B5EF4-FFF2-40B4-BE49-F238E27FC236}">
                <a16:creationId xmlns:a16="http://schemas.microsoft.com/office/drawing/2014/main" id="{3499D098-3363-E2A3-4A43-B61C9403FB0E}"/>
              </a:ext>
            </a:extLst>
          </p:cNvPr>
          <p:cNvPicPr>
            <a:picLocks noChangeAspect="1"/>
          </p:cNvPicPr>
          <p:nvPr/>
        </p:nvPicPr>
        <p:blipFill>
          <a:blip r:embed="rId4"/>
          <a:stretch>
            <a:fillRect/>
          </a:stretch>
        </p:blipFill>
        <p:spPr>
          <a:xfrm>
            <a:off x="2079812" y="2264512"/>
            <a:ext cx="3502687" cy="3502687"/>
          </a:xfrm>
          <a:prstGeom prst="rect">
            <a:avLst/>
          </a:prstGeom>
        </p:spPr>
      </p:pic>
      <p:sp>
        <p:nvSpPr>
          <p:cNvPr id="7" name="TextBox 6">
            <a:extLst>
              <a:ext uri="{FF2B5EF4-FFF2-40B4-BE49-F238E27FC236}">
                <a16:creationId xmlns:a16="http://schemas.microsoft.com/office/drawing/2014/main" id="{FE697F1C-AA6A-8D7E-60EE-3691E8236AA2}"/>
              </a:ext>
            </a:extLst>
          </p:cNvPr>
          <p:cNvSpPr txBox="1"/>
          <p:nvPr/>
        </p:nvSpPr>
        <p:spPr>
          <a:xfrm>
            <a:off x="1886858" y="5767199"/>
            <a:ext cx="6096000" cy="369332"/>
          </a:xfrm>
          <a:prstGeom prst="rect">
            <a:avLst/>
          </a:prstGeom>
          <a:noFill/>
        </p:spPr>
        <p:txBody>
          <a:bodyPr wrap="square">
            <a:spAutoFit/>
          </a:bodyPr>
          <a:lstStyle/>
          <a:p>
            <a:r>
              <a:rPr lang="en-US" b="1" dirty="0"/>
              <a:t>IndianCountryEcho.org/</a:t>
            </a:r>
            <a:r>
              <a:rPr lang="en-US" b="1" dirty="0" err="1"/>
              <a:t>VacciNative</a:t>
            </a:r>
            <a:endParaRPr lang="en-US" b="1" dirty="0"/>
          </a:p>
        </p:txBody>
      </p:sp>
      <p:sp>
        <p:nvSpPr>
          <p:cNvPr id="9" name="TextBox 8">
            <a:extLst>
              <a:ext uri="{FF2B5EF4-FFF2-40B4-BE49-F238E27FC236}">
                <a16:creationId xmlns:a16="http://schemas.microsoft.com/office/drawing/2014/main" id="{208534E8-F5EC-75B6-1BB2-C99F3D8F3BA9}"/>
              </a:ext>
            </a:extLst>
          </p:cNvPr>
          <p:cNvSpPr txBox="1"/>
          <p:nvPr/>
        </p:nvSpPr>
        <p:spPr>
          <a:xfrm>
            <a:off x="6984980" y="5767199"/>
            <a:ext cx="6096000" cy="369332"/>
          </a:xfrm>
          <a:prstGeom prst="rect">
            <a:avLst/>
          </a:prstGeom>
          <a:noFill/>
        </p:spPr>
        <p:txBody>
          <a:bodyPr wrap="square">
            <a:spAutoFit/>
          </a:bodyPr>
          <a:lstStyle/>
          <a:p>
            <a:r>
              <a:rPr lang="en-US" b="1" dirty="0"/>
              <a:t>NPAIHB.org/Native-Boost</a:t>
            </a:r>
          </a:p>
        </p:txBody>
      </p:sp>
    </p:spTree>
    <p:extLst>
      <p:ext uri="{BB962C8B-B14F-4D97-AF65-F5344CB8AC3E}">
        <p14:creationId xmlns:p14="http://schemas.microsoft.com/office/powerpoint/2010/main" val="6558793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284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B5A7CC-CB6C-82D8-AD6B-D2DA6E585B04}"/>
              </a:ext>
            </a:extLst>
          </p:cNvPr>
          <p:cNvSpPr>
            <a:spLocks noGrp="1"/>
          </p:cNvSpPr>
          <p:nvPr>
            <p:ph type="title"/>
          </p:nvPr>
        </p:nvSpPr>
        <p:spPr>
          <a:xfrm>
            <a:off x="5213487" y="2254326"/>
            <a:ext cx="6670648" cy="1189184"/>
          </a:xfrm>
        </p:spPr>
        <p:txBody>
          <a:bodyPr anchor="ctr">
            <a:normAutofit fontScale="90000"/>
          </a:bodyPr>
          <a:lstStyle/>
          <a:p>
            <a:r>
              <a:rPr lang="en-US">
                <a:latin typeface="Century Gothic"/>
              </a:rPr>
              <a:t>For more information</a:t>
            </a:r>
            <a:endParaRPr lang="en-US"/>
          </a:p>
        </p:txBody>
      </p:sp>
      <p:sp>
        <p:nvSpPr>
          <p:cNvPr id="5" name="Text Placeholder 4">
            <a:extLst>
              <a:ext uri="{FF2B5EF4-FFF2-40B4-BE49-F238E27FC236}">
                <a16:creationId xmlns:a16="http://schemas.microsoft.com/office/drawing/2014/main" id="{68F51F17-C054-A08C-87EE-7907A28A5860}"/>
              </a:ext>
            </a:extLst>
          </p:cNvPr>
          <p:cNvSpPr>
            <a:spLocks noGrp="1"/>
          </p:cNvSpPr>
          <p:nvPr>
            <p:ph type="body" idx="1"/>
          </p:nvPr>
        </p:nvSpPr>
        <p:spPr>
          <a:xfrm>
            <a:off x="4861970" y="3440723"/>
            <a:ext cx="6670295" cy="1532483"/>
          </a:xfrm>
        </p:spPr>
        <p:txBody>
          <a:bodyPr>
            <a:normAutofit lnSpcReduction="10000"/>
          </a:bodyPr>
          <a:lstStyle/>
          <a:p>
            <a:pPr>
              <a:lnSpc>
                <a:spcPct val="100000"/>
              </a:lnSpc>
            </a:pPr>
            <a:r>
              <a:rPr lang="en-US" dirty="0"/>
              <a:t>Title</a:t>
            </a:r>
          </a:p>
          <a:p>
            <a:pPr>
              <a:lnSpc>
                <a:spcPct val="100000"/>
              </a:lnSpc>
            </a:pPr>
            <a:r>
              <a:rPr lang="en-US" dirty="0"/>
              <a:t>Organization</a:t>
            </a:r>
          </a:p>
          <a:p>
            <a:pPr>
              <a:lnSpc>
                <a:spcPct val="100000"/>
              </a:lnSpc>
            </a:pPr>
            <a:r>
              <a:rPr lang="en-US" dirty="0"/>
              <a:t>Email Address</a:t>
            </a:r>
          </a:p>
        </p:txBody>
      </p:sp>
      <p:sp>
        <p:nvSpPr>
          <p:cNvPr id="2" name="Oval 1">
            <a:extLst>
              <a:ext uri="{FF2B5EF4-FFF2-40B4-BE49-F238E27FC236}">
                <a16:creationId xmlns:a16="http://schemas.microsoft.com/office/drawing/2014/main" id="{4AFE2AEE-44E2-B6D1-1A56-C9A7B7AF7F3F}"/>
              </a:ext>
            </a:extLst>
          </p:cNvPr>
          <p:cNvSpPr/>
          <p:nvPr/>
        </p:nvSpPr>
        <p:spPr>
          <a:xfrm>
            <a:off x="1634306" y="2326236"/>
            <a:ext cx="2632364" cy="2646490"/>
          </a:xfrm>
          <a:prstGeom prst="ellipse">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3" name="TextBox 2">
            <a:extLst>
              <a:ext uri="{FF2B5EF4-FFF2-40B4-BE49-F238E27FC236}">
                <a16:creationId xmlns:a16="http://schemas.microsoft.com/office/drawing/2014/main" id="{A7F2DCCA-7D4D-6D9B-BEB3-EAE3B31C07EE}"/>
              </a:ext>
            </a:extLst>
          </p:cNvPr>
          <p:cNvSpPr txBox="1"/>
          <p:nvPr/>
        </p:nvSpPr>
        <p:spPr>
          <a:xfrm>
            <a:off x="1842654" y="3172428"/>
            <a:ext cx="2198255" cy="954107"/>
          </a:xfrm>
          <a:prstGeom prst="rect">
            <a:avLst/>
          </a:prstGeom>
          <a:noFill/>
        </p:spPr>
        <p:txBody>
          <a:bodyPr wrap="square" lIns="91440" tIns="45720" rIns="91440" bIns="45720" rtlCol="0" anchor="t">
            <a:spAutoFit/>
          </a:bodyPr>
          <a:lstStyle/>
          <a:p>
            <a:pPr algn="ctr"/>
            <a:r>
              <a:rPr lang="en-US" sz="2800" b="1" dirty="0">
                <a:solidFill>
                  <a:schemeClr val="accent5"/>
                </a:solidFill>
              </a:rPr>
              <a:t>Org/Tribal</a:t>
            </a:r>
          </a:p>
          <a:p>
            <a:pPr algn="ctr"/>
            <a:r>
              <a:rPr lang="en-US" sz="2800" b="1" dirty="0">
                <a:solidFill>
                  <a:schemeClr val="accent5"/>
                </a:solidFill>
              </a:rPr>
              <a:t>Logo</a:t>
            </a:r>
            <a:endParaRPr lang="en-US" dirty="0">
              <a:solidFill>
                <a:schemeClr val="accent5"/>
              </a:solidFill>
            </a:endParaRPr>
          </a:p>
        </p:txBody>
      </p:sp>
    </p:spTree>
    <p:extLst>
      <p:ext uri="{BB962C8B-B14F-4D97-AF65-F5344CB8AC3E}">
        <p14:creationId xmlns:p14="http://schemas.microsoft.com/office/powerpoint/2010/main" val="486105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0E407-DA90-9678-A944-C0B0F24CA448}"/>
              </a:ext>
            </a:extLst>
          </p:cNvPr>
          <p:cNvSpPr>
            <a:spLocks noGrp="1"/>
          </p:cNvSpPr>
          <p:nvPr>
            <p:ph type="title"/>
          </p:nvPr>
        </p:nvSpPr>
        <p:spPr>
          <a:xfrm>
            <a:off x="838200" y="2847271"/>
            <a:ext cx="10515600" cy="1705233"/>
          </a:xfrm>
        </p:spPr>
        <p:txBody>
          <a:bodyPr>
            <a:normAutofit/>
          </a:bodyPr>
          <a:lstStyle/>
          <a:p>
            <a:r>
              <a:rPr lang="en-US" sz="6600" dirty="0">
                <a:latin typeface="Century Gothic"/>
              </a:rPr>
              <a:t>Vaccine Hesitancy</a:t>
            </a:r>
          </a:p>
        </p:txBody>
      </p:sp>
    </p:spTree>
    <p:extLst>
      <p:ext uri="{BB962C8B-B14F-4D97-AF65-F5344CB8AC3E}">
        <p14:creationId xmlns:p14="http://schemas.microsoft.com/office/powerpoint/2010/main" val="1079951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639923-E8CC-103E-E0A7-D8EAD976F5F3}"/>
              </a:ext>
            </a:extLst>
          </p:cNvPr>
          <p:cNvPicPr>
            <a:picLocks noChangeAspect="1"/>
          </p:cNvPicPr>
          <p:nvPr/>
        </p:nvPicPr>
        <p:blipFill>
          <a:blip r:embed="rId3"/>
          <a:stretch>
            <a:fillRect/>
          </a:stretch>
        </p:blipFill>
        <p:spPr>
          <a:xfrm rot="16200000">
            <a:off x="2582093" y="-2582094"/>
            <a:ext cx="7027817" cy="12192001"/>
          </a:xfrm>
          <a:prstGeom prst="rect">
            <a:avLst/>
          </a:prstGeom>
        </p:spPr>
      </p:pic>
      <p:sp>
        <p:nvSpPr>
          <p:cNvPr id="3" name="Content Placeholder 2">
            <a:extLst>
              <a:ext uri="{FF2B5EF4-FFF2-40B4-BE49-F238E27FC236}">
                <a16:creationId xmlns:a16="http://schemas.microsoft.com/office/drawing/2014/main" id="{F5E187B3-4AC7-DA53-8E4E-08C34F611B9E}"/>
              </a:ext>
            </a:extLst>
          </p:cNvPr>
          <p:cNvSpPr>
            <a:spLocks noGrp="1"/>
          </p:cNvSpPr>
          <p:nvPr>
            <p:ph sz="half" idx="1"/>
          </p:nvPr>
        </p:nvSpPr>
        <p:spPr>
          <a:xfrm>
            <a:off x="880097" y="657224"/>
            <a:ext cx="10431806" cy="5543551"/>
          </a:xfrm>
        </p:spPr>
        <p:txBody>
          <a:bodyPr>
            <a:normAutofit/>
          </a:bodyPr>
          <a:lstStyle/>
          <a:p>
            <a:pPr algn="ctr"/>
            <a:endParaRPr lang="en-US" sz="4800" b="1" dirty="0"/>
          </a:p>
          <a:p>
            <a:pPr algn="ctr"/>
            <a:endParaRPr lang="en-US" sz="4800" b="1" dirty="0"/>
          </a:p>
          <a:p>
            <a:pPr algn="ctr"/>
            <a:r>
              <a:rPr lang="en-US" sz="4800" b="1" dirty="0"/>
              <a:t>What are some reasons people in your community might be hesitant to get vaccinated?</a:t>
            </a:r>
          </a:p>
        </p:txBody>
      </p:sp>
    </p:spTree>
    <p:extLst>
      <p:ext uri="{BB962C8B-B14F-4D97-AF65-F5344CB8AC3E}">
        <p14:creationId xmlns:p14="http://schemas.microsoft.com/office/powerpoint/2010/main" val="3159390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p:txBody>
          <a:bodyPr>
            <a:normAutofit/>
          </a:bodyPr>
          <a:lstStyle/>
          <a:p>
            <a:r>
              <a:rPr lang="en-US" sz="5400" dirty="0">
                <a:solidFill>
                  <a:schemeClr val="accent1"/>
                </a:solidFill>
              </a:rPr>
              <a:t>Reasons for Vaccine Hesitancy </a:t>
            </a: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469557" y="1705202"/>
            <a:ext cx="8764384" cy="3895553"/>
          </a:xfrm>
        </p:spPr>
        <p:txBody>
          <a:bodyPr>
            <a:noAutofit/>
          </a:bodyPr>
          <a:lstStyle/>
          <a:p>
            <a:pPr>
              <a:lnSpc>
                <a:spcPct val="100000"/>
              </a:lnSpc>
            </a:pPr>
            <a:r>
              <a:rPr lang="en-US" sz="3600" b="1" dirty="0">
                <a:solidFill>
                  <a:srgbClr val="002060"/>
                </a:solidFill>
              </a:rPr>
              <a:t>Some common reasons for vaccine hesitancy may include:</a:t>
            </a:r>
          </a:p>
          <a:p>
            <a:pPr marL="571500" indent="-571500">
              <a:lnSpc>
                <a:spcPct val="100000"/>
              </a:lnSpc>
              <a:buFont typeface="Arial" panose="020B0604020202020204" pitchFamily="34" charset="0"/>
              <a:buChar char="•"/>
            </a:pPr>
            <a:r>
              <a:rPr lang="en-US" sz="3600" dirty="0">
                <a:solidFill>
                  <a:schemeClr val="accent5"/>
                </a:solidFill>
              </a:rPr>
              <a:t>Misinformation</a:t>
            </a:r>
          </a:p>
          <a:p>
            <a:pPr marL="457200" indent="-457200">
              <a:lnSpc>
                <a:spcPct val="100000"/>
              </a:lnSpc>
              <a:buFont typeface="Arial" panose="020B0604020202020204" pitchFamily="34" charset="0"/>
              <a:buChar char="•"/>
            </a:pPr>
            <a:r>
              <a:rPr lang="en-US" sz="3600" dirty="0">
                <a:solidFill>
                  <a:schemeClr val="accent5"/>
                </a:solidFill>
              </a:rPr>
              <a:t>Pressure from family</a:t>
            </a:r>
          </a:p>
          <a:p>
            <a:pPr marL="457200" indent="-457200">
              <a:lnSpc>
                <a:spcPct val="100000"/>
              </a:lnSpc>
              <a:buFont typeface="Arial" panose="020B0604020202020204" pitchFamily="34" charset="0"/>
              <a:buChar char="•"/>
            </a:pPr>
            <a:r>
              <a:rPr lang="en-US" sz="3600" dirty="0">
                <a:solidFill>
                  <a:schemeClr val="accent5"/>
                </a:solidFill>
              </a:rPr>
              <a:t>Fear of needles</a:t>
            </a:r>
          </a:p>
          <a:p>
            <a:pPr marL="457200" indent="-457200">
              <a:lnSpc>
                <a:spcPct val="100000"/>
              </a:lnSpc>
              <a:buFont typeface="Arial" panose="020B0604020202020204" pitchFamily="34" charset="0"/>
              <a:buChar char="•"/>
            </a:pPr>
            <a:r>
              <a:rPr lang="en-US" sz="3600" dirty="0">
                <a:solidFill>
                  <a:schemeClr val="accent5"/>
                </a:solidFill>
              </a:rPr>
              <a:t>Concern of vaccine safety </a:t>
            </a:r>
          </a:p>
          <a:p>
            <a:pPr>
              <a:lnSpc>
                <a:spcPct val="100000"/>
              </a:lnSpc>
            </a:pPr>
            <a:endParaRPr lang="en-US" sz="1600" dirty="0">
              <a:solidFill>
                <a:srgbClr val="002060"/>
              </a:solidFill>
            </a:endParaRPr>
          </a:p>
        </p:txBody>
      </p:sp>
      <p:pic>
        <p:nvPicPr>
          <p:cNvPr id="3" name="Picture 2">
            <a:extLst>
              <a:ext uri="{FF2B5EF4-FFF2-40B4-BE49-F238E27FC236}">
                <a16:creationId xmlns:a16="http://schemas.microsoft.com/office/drawing/2014/main" id="{52A5F4C1-6563-C161-1915-6FA6FBFADC2D}"/>
              </a:ext>
            </a:extLst>
          </p:cNvPr>
          <p:cNvPicPr>
            <a:picLocks noChangeAspect="1"/>
          </p:cNvPicPr>
          <p:nvPr/>
        </p:nvPicPr>
        <p:blipFill rotWithShape="1">
          <a:blip r:embed="rId3"/>
          <a:srcRect l="11551" r="14470"/>
          <a:stretch/>
        </p:blipFill>
        <p:spPr>
          <a:xfrm>
            <a:off x="6923315" y="1875118"/>
            <a:ext cx="5268686" cy="4617758"/>
          </a:xfrm>
          <a:prstGeom prst="rect">
            <a:avLst/>
          </a:prstGeom>
        </p:spPr>
      </p:pic>
    </p:spTree>
    <p:extLst>
      <p:ext uri="{BB962C8B-B14F-4D97-AF65-F5344CB8AC3E}">
        <p14:creationId xmlns:p14="http://schemas.microsoft.com/office/powerpoint/2010/main" val="221529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7BB06-AF29-831F-EF94-F5D68778109E}"/>
              </a:ext>
            </a:extLst>
          </p:cNvPr>
          <p:cNvSpPr>
            <a:spLocks noGrp="1"/>
          </p:cNvSpPr>
          <p:nvPr>
            <p:ph type="title"/>
          </p:nvPr>
        </p:nvSpPr>
        <p:spPr/>
        <p:txBody>
          <a:bodyPr>
            <a:normAutofit/>
          </a:bodyPr>
          <a:lstStyle/>
          <a:p>
            <a:r>
              <a:rPr lang="en-US" sz="5400" dirty="0">
                <a:solidFill>
                  <a:schemeClr val="accent1"/>
                </a:solidFill>
              </a:rPr>
              <a:t>Historical Trauma</a:t>
            </a:r>
          </a:p>
        </p:txBody>
      </p:sp>
      <p:sp>
        <p:nvSpPr>
          <p:cNvPr id="5" name="Content Placeholder 4">
            <a:extLst>
              <a:ext uri="{FF2B5EF4-FFF2-40B4-BE49-F238E27FC236}">
                <a16:creationId xmlns:a16="http://schemas.microsoft.com/office/drawing/2014/main" id="{E9B77EFA-C8A5-DB04-1139-649350932064}"/>
              </a:ext>
            </a:extLst>
          </p:cNvPr>
          <p:cNvSpPr>
            <a:spLocks noGrp="1"/>
          </p:cNvSpPr>
          <p:nvPr>
            <p:ph sz="half" idx="1"/>
          </p:nvPr>
        </p:nvSpPr>
        <p:spPr>
          <a:xfrm>
            <a:off x="469557" y="1705202"/>
            <a:ext cx="8764384" cy="3895553"/>
          </a:xfrm>
        </p:spPr>
        <p:txBody>
          <a:bodyPr>
            <a:noAutofit/>
          </a:bodyPr>
          <a:lstStyle/>
          <a:p>
            <a:pPr>
              <a:lnSpc>
                <a:spcPct val="100000"/>
              </a:lnSpc>
            </a:pPr>
            <a:r>
              <a:rPr lang="en-US" sz="3600" b="1" dirty="0">
                <a:solidFill>
                  <a:srgbClr val="002060"/>
                </a:solidFill>
              </a:rPr>
              <a:t>Indigenous communities have resisted: </a:t>
            </a:r>
          </a:p>
          <a:p>
            <a:pPr marL="457200" indent="-457200">
              <a:lnSpc>
                <a:spcPct val="100000"/>
              </a:lnSpc>
              <a:buFont typeface="Arial" panose="020B0604020202020204" pitchFamily="34" charset="0"/>
              <a:buChar char="•"/>
            </a:pPr>
            <a:r>
              <a:rPr lang="en-US" sz="3600" dirty="0">
                <a:solidFill>
                  <a:schemeClr val="accent5"/>
                </a:solidFill>
              </a:rPr>
              <a:t>Colonization</a:t>
            </a:r>
          </a:p>
          <a:p>
            <a:pPr marL="457200" indent="-457200">
              <a:lnSpc>
                <a:spcPct val="100000"/>
              </a:lnSpc>
              <a:buFont typeface="Arial" panose="020B0604020202020204" pitchFamily="34" charset="0"/>
              <a:buChar char="•"/>
            </a:pPr>
            <a:r>
              <a:rPr lang="en-US" sz="3600" dirty="0">
                <a:solidFill>
                  <a:schemeClr val="accent5"/>
                </a:solidFill>
              </a:rPr>
              <a:t>Boarding schools</a:t>
            </a:r>
          </a:p>
          <a:p>
            <a:pPr marL="457200" indent="-457200">
              <a:lnSpc>
                <a:spcPct val="100000"/>
              </a:lnSpc>
              <a:buFont typeface="Arial" panose="020B0604020202020204" pitchFamily="34" charset="0"/>
              <a:buChar char="•"/>
            </a:pPr>
            <a:r>
              <a:rPr lang="en-US" sz="3600" dirty="0">
                <a:solidFill>
                  <a:schemeClr val="accent5"/>
                </a:solidFill>
              </a:rPr>
              <a:t>Forced sterilization</a:t>
            </a:r>
          </a:p>
          <a:p>
            <a:pPr marL="457200" indent="-457200">
              <a:lnSpc>
                <a:spcPct val="100000"/>
              </a:lnSpc>
              <a:buFont typeface="Arial" panose="020B0604020202020204" pitchFamily="34" charset="0"/>
              <a:buChar char="•"/>
            </a:pPr>
            <a:r>
              <a:rPr lang="en-US" sz="3600" dirty="0">
                <a:solidFill>
                  <a:schemeClr val="accent5"/>
                </a:solidFill>
              </a:rPr>
              <a:t>Medical racism</a:t>
            </a:r>
            <a:endParaRPr lang="en-US" sz="1600" dirty="0">
              <a:solidFill>
                <a:srgbClr val="002060"/>
              </a:solidFill>
            </a:endParaRPr>
          </a:p>
        </p:txBody>
      </p:sp>
      <p:pic>
        <p:nvPicPr>
          <p:cNvPr id="8" name="Picture 7">
            <a:extLst>
              <a:ext uri="{FF2B5EF4-FFF2-40B4-BE49-F238E27FC236}">
                <a16:creationId xmlns:a16="http://schemas.microsoft.com/office/drawing/2014/main" id="{8800BDE9-4C65-8F2C-A1DE-E75084AECCB7}"/>
              </a:ext>
            </a:extLst>
          </p:cNvPr>
          <p:cNvPicPr>
            <a:picLocks noChangeAspect="1"/>
          </p:cNvPicPr>
          <p:nvPr/>
        </p:nvPicPr>
        <p:blipFill rotWithShape="1">
          <a:blip r:embed="rId3"/>
          <a:srcRect r="37892"/>
          <a:stretch/>
        </p:blipFill>
        <p:spPr>
          <a:xfrm flipH="1">
            <a:off x="6778172" y="1918861"/>
            <a:ext cx="5413828" cy="4574014"/>
          </a:xfrm>
          <a:prstGeom prst="rect">
            <a:avLst/>
          </a:prstGeom>
        </p:spPr>
      </p:pic>
    </p:spTree>
    <p:extLst>
      <p:ext uri="{BB962C8B-B14F-4D97-AF65-F5344CB8AC3E}">
        <p14:creationId xmlns:p14="http://schemas.microsoft.com/office/powerpoint/2010/main" val="4174643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0E407-DA90-9678-A944-C0B0F24CA448}"/>
              </a:ext>
            </a:extLst>
          </p:cNvPr>
          <p:cNvSpPr>
            <a:spLocks noGrp="1"/>
          </p:cNvSpPr>
          <p:nvPr>
            <p:ph type="title"/>
          </p:nvPr>
        </p:nvSpPr>
        <p:spPr>
          <a:xfrm>
            <a:off x="838200" y="2847271"/>
            <a:ext cx="10515600" cy="1705233"/>
          </a:xfrm>
        </p:spPr>
        <p:txBody>
          <a:bodyPr>
            <a:normAutofit/>
          </a:bodyPr>
          <a:lstStyle/>
          <a:p>
            <a:r>
              <a:rPr lang="en-US" sz="6600" dirty="0">
                <a:latin typeface="Century Gothic"/>
              </a:rPr>
              <a:t>Vaccine Confidence</a:t>
            </a:r>
          </a:p>
        </p:txBody>
      </p:sp>
    </p:spTree>
    <p:extLst>
      <p:ext uri="{BB962C8B-B14F-4D97-AF65-F5344CB8AC3E}">
        <p14:creationId xmlns:p14="http://schemas.microsoft.com/office/powerpoint/2010/main" val="3841242197"/>
      </p:ext>
    </p:extLst>
  </p:cSld>
  <p:clrMapOvr>
    <a:masterClrMapping/>
  </p:clrMapOvr>
</p:sld>
</file>

<file path=ppt/theme/theme1.xml><?xml version="1.0" encoding="utf-8"?>
<a:theme xmlns:a="http://schemas.openxmlformats.org/drawingml/2006/main" name="Office Theme">
  <a:themeElements>
    <a:clrScheme name="NPAIHB_NacciNative">
      <a:dk1>
        <a:srgbClr val="1C374A"/>
      </a:dk1>
      <a:lt1>
        <a:srgbClr val="FFFFFF"/>
      </a:lt1>
      <a:dk2>
        <a:srgbClr val="70AAB4"/>
      </a:dk2>
      <a:lt2>
        <a:srgbClr val="EAF6F6"/>
      </a:lt2>
      <a:accent1>
        <a:srgbClr val="01444A"/>
      </a:accent1>
      <a:accent2>
        <a:srgbClr val="B0502C"/>
      </a:accent2>
      <a:accent3>
        <a:srgbClr val="017E91"/>
      </a:accent3>
      <a:accent4>
        <a:srgbClr val="838F37"/>
      </a:accent4>
      <a:accent5>
        <a:srgbClr val="4C1650"/>
      </a:accent5>
      <a:accent6>
        <a:srgbClr val="DC9830"/>
      </a:accent6>
      <a:hlink>
        <a:srgbClr val="01444A"/>
      </a:hlink>
      <a:folHlink>
        <a:srgbClr val="4C165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D0217C3-C949-4F39-92FA-23757D379A4E}">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6421</TotalTime>
  <Words>3411</Words>
  <Application>Microsoft Office PowerPoint</Application>
  <PresentationFormat>Widescreen</PresentationFormat>
  <Paragraphs>310</Paragraphs>
  <Slides>49</Slides>
  <Notes>49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49</vt:i4>
      </vt:variant>
    </vt:vector>
  </HeadingPairs>
  <TitlesOfParts>
    <vt:vector size="59" baseType="lpstr">
      <vt:lpstr>.Apple SD Gothic NeoI Regular</vt:lpstr>
      <vt:lpstr>Arial</vt:lpstr>
      <vt:lpstr>Calibri</vt:lpstr>
      <vt:lpstr>Century Gothic</vt:lpstr>
      <vt:lpstr>Courier New</vt:lpstr>
      <vt:lpstr>Gill Sans MT</vt:lpstr>
      <vt:lpstr>Leelawadee UI</vt:lpstr>
      <vt:lpstr>Symbol</vt:lpstr>
      <vt:lpstr>System Font Regular</vt:lpstr>
      <vt:lpstr>Office Theme</vt:lpstr>
      <vt:lpstr>How to Talk with Others about Vaccines</vt:lpstr>
      <vt:lpstr>Your Presenter</vt:lpstr>
      <vt:lpstr>Introductions </vt:lpstr>
      <vt:lpstr>Agenda </vt:lpstr>
      <vt:lpstr>Vaccine Hesitancy</vt:lpstr>
      <vt:lpstr>PowerPoint Presentation</vt:lpstr>
      <vt:lpstr>Reasons for Vaccine Hesitancy </vt:lpstr>
      <vt:lpstr>Historical Trauma</vt:lpstr>
      <vt:lpstr>Vaccine Confidence</vt:lpstr>
      <vt:lpstr>Vaccine Confidence is…</vt:lpstr>
      <vt:lpstr>Building Vaccine Confidence</vt:lpstr>
      <vt:lpstr>Conversational Tips for Building Vaccine Confidence</vt:lpstr>
      <vt:lpstr>Conversational Tips for Building Vaccine Confidence</vt:lpstr>
      <vt:lpstr>Conversational Tips for Building Vaccine Confidence</vt:lpstr>
      <vt:lpstr>Set the Tone</vt:lpstr>
      <vt:lpstr>Ask Open-Ended Questions</vt:lpstr>
      <vt:lpstr>Sources to Find Information</vt:lpstr>
      <vt:lpstr>PowerPoint Presentation</vt:lpstr>
      <vt:lpstr>Listen to Their Concerns</vt:lpstr>
      <vt:lpstr>Show Empathy and Understanding</vt:lpstr>
      <vt:lpstr>Show Empathy and Understanding</vt:lpstr>
      <vt:lpstr>Show Empathy and Understanding</vt:lpstr>
      <vt:lpstr>Show Empathy and Understanding</vt:lpstr>
      <vt:lpstr>PowerPoint Presentation</vt:lpstr>
      <vt:lpstr>Share Your Reasons for Getting Vaccinated</vt:lpstr>
      <vt:lpstr>Share Your Reasons for Getting Vaccinated</vt:lpstr>
      <vt:lpstr>Share Your Reasons for Getting Vaccinated</vt:lpstr>
      <vt:lpstr>Ask for Permission to Share More Information</vt:lpstr>
      <vt:lpstr>Respond with Facts About Vaccination</vt:lpstr>
      <vt:lpstr>Help Them Find their Why</vt:lpstr>
      <vt:lpstr>Share Accurate Sources of Information</vt:lpstr>
      <vt:lpstr>Share Accurate Sources of Information</vt:lpstr>
      <vt:lpstr>Share Accurate Sources of Information</vt:lpstr>
      <vt:lpstr>Share Accurate Sources of Information</vt:lpstr>
      <vt:lpstr>Share Accurate Sources of Information</vt:lpstr>
      <vt:lpstr>Share Accurate Sources of Information</vt:lpstr>
      <vt:lpstr>Share Accurate Sources of Information</vt:lpstr>
      <vt:lpstr>Share Accurate Sources of Information</vt:lpstr>
      <vt:lpstr>Share Accurate Sources of Information</vt:lpstr>
      <vt:lpstr>When Finding Information…</vt:lpstr>
      <vt:lpstr>When Finding Information…</vt:lpstr>
      <vt:lpstr>Help Them Make a Plan to Get Vaccinated</vt:lpstr>
      <vt:lpstr>Any Questions?</vt:lpstr>
      <vt:lpstr>Thank you to Native Boost!</vt:lpstr>
      <vt:lpstr>For More Information</vt:lpstr>
      <vt:lpstr>For More Vaccine Information</vt:lpstr>
      <vt:lpstr>For More Vaccine Information</vt:lpstr>
      <vt:lpstr>PowerPoint Presentation</vt:lpstr>
      <vt:lpstr>For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Opt. 1</dc:title>
  <dc:creator>Anna Morgan</dc:creator>
  <cp:lastModifiedBy>Wendee Gardner</cp:lastModifiedBy>
  <cp:revision>287</cp:revision>
  <dcterms:created xsi:type="dcterms:W3CDTF">2022-10-11T18:45:37Z</dcterms:created>
  <dcterms:modified xsi:type="dcterms:W3CDTF">2023-07-08T01:58:58Z</dcterms:modified>
</cp:coreProperties>
</file>