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9" r:id="rId4"/>
    <p:sldId id="257" r:id="rId5"/>
    <p:sldId id="258" r:id="rId6"/>
    <p:sldId id="263" r:id="rId7"/>
    <p:sldId id="262" r:id="rId8"/>
    <p:sldId id="266" r:id="rId9"/>
    <p:sldId id="267" r:id="rId10"/>
    <p:sldId id="269" r:id="rId11"/>
    <p:sldId id="270" r:id="rId12"/>
    <p:sldId id="271" r:id="rId13"/>
    <p:sldId id="273" r:id="rId14"/>
    <p:sldId id="264" r:id="rId15"/>
    <p:sldId id="265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4186" autoAdjust="0"/>
  </p:normalViewPr>
  <p:slideViewPr>
    <p:cSldViewPr snapToGrid="0">
      <p:cViewPr varScale="1">
        <p:scale>
          <a:sx n="62" d="100"/>
          <a:sy n="62" d="100"/>
        </p:scale>
        <p:origin x="2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EDE00-387E-4CDF-911B-3DAA3C83A987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80B40-9DB3-4A57-AF2E-D4E6D815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0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has</a:t>
            </a:r>
            <a:r>
              <a:rPr lang="en-US" baseline="0" dirty="0" smtClean="0"/>
              <a:t> worked a shift this week</a:t>
            </a:r>
          </a:p>
          <a:p>
            <a:r>
              <a:rPr lang="en-US" baseline="0" dirty="0" smtClean="0"/>
              <a:t>Who saw a patient with an ETOH related complaint during that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0B40-9DB3-4A57-AF2E-D4E6D81526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6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facb58e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facb58e9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979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week</a:t>
            </a:r>
            <a:r>
              <a:rPr lang="en-US" baseline="0" dirty="0" smtClean="0"/>
              <a:t> intervention</a:t>
            </a:r>
          </a:p>
          <a:p>
            <a:r>
              <a:rPr lang="en-US" dirty="0" smtClean="0"/>
              <a:t>AUDIT-C</a:t>
            </a:r>
            <a:r>
              <a:rPr lang="en-US" baseline="0" dirty="0" smtClean="0"/>
              <a:t> score &gt;4, actively drinking, &gt;21 years</a:t>
            </a:r>
          </a:p>
          <a:p>
            <a:r>
              <a:rPr lang="en-US" baseline="0" dirty="0" smtClean="0"/>
              <a:t>August to April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0B40-9DB3-4A57-AF2E-D4E6D81526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Naloxone</a:t>
            </a:r>
            <a:r>
              <a:rPr lang="en-US" baseline="0" dirty="0" smtClean="0"/>
              <a:t> short acting (half life 3 hours), started IV only, reversal for opiates, ONLY REVERSAL (like epi pen, doesn’t deal with ISSUE just reverses acute life threatening emergency)</a:t>
            </a:r>
          </a:p>
          <a:p>
            <a:r>
              <a:rPr lang="en-US" baseline="0" dirty="0" smtClean="0"/>
              <a:t>1971 FDA approval for reversal opiate overdose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1984: FDA approval for heroine abuse, non compliance huge issue</a:t>
            </a:r>
          </a:p>
          <a:p>
            <a:r>
              <a:rPr lang="en-US" baseline="0" dirty="0" smtClean="0"/>
              <a:t>Large success when person is mandated to get clean (physicians)</a:t>
            </a:r>
          </a:p>
          <a:p>
            <a:r>
              <a:rPr lang="en-US" baseline="0" dirty="0" smtClean="0"/>
              <a:t>2014: IM injectable naloxone</a:t>
            </a:r>
          </a:p>
          <a:p>
            <a:r>
              <a:rPr lang="en-US" baseline="0" dirty="0" smtClean="0"/>
              <a:t>2017: intranasal naloxone (NARCAN)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Methadone: needs monitoring, can be abused, can cause euphoria since agonist</a:t>
            </a:r>
          </a:p>
          <a:p>
            <a:r>
              <a:rPr lang="en-US" baseline="0" dirty="0" smtClean="0"/>
              <a:t>Naloxone more office based approach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Naltrexone 13 hours (oral)</a:t>
            </a:r>
          </a:p>
          <a:p>
            <a:r>
              <a:rPr lang="en-US" baseline="0" dirty="0" smtClean="0"/>
              <a:t>1986: mice drink more after a shock, not if given naltrexone (endogenous endorphin pathway)</a:t>
            </a:r>
          </a:p>
          <a:p>
            <a:r>
              <a:rPr lang="en-US" baseline="0" dirty="0" smtClean="0"/>
              <a:t>Prompted studies in ETOH abuse, prevents relapse</a:t>
            </a:r>
          </a:p>
          <a:p>
            <a:r>
              <a:rPr lang="en-US" baseline="0" dirty="0" smtClean="0"/>
              <a:t>FDA approval from one RCT on naltrexone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A024-6A73-4779-8B3A-9CD9181D2C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A024-6A73-4779-8B3A-9CD9181D2C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 patients, male, ETOH abuse, 12 week double blinded to IM naltrexone or placebo</a:t>
            </a:r>
          </a:p>
          <a:p>
            <a:r>
              <a:rPr lang="en-US" dirty="0" smtClean="0"/>
              <a:t>Overall relapse: 23% vs. 54% </a:t>
            </a:r>
          </a:p>
          <a:p>
            <a:r>
              <a:rPr lang="en-US" dirty="0" smtClean="0"/>
              <a:t>Of those who drank ETOH while in outpatient therapy, 95% of placebo relapsed, 50%</a:t>
            </a:r>
            <a:r>
              <a:rPr lang="en-US" baseline="0" dirty="0" smtClean="0"/>
              <a:t> of naltrexone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A024-6A73-4779-8B3A-9CD9181D2C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2x treatment retention</a:t>
            </a:r>
          </a:p>
          <a:p>
            <a:r>
              <a:rPr lang="en-US" dirty="0" smtClean="0"/>
              <a:t>380</a:t>
            </a:r>
            <a:r>
              <a:rPr lang="en-US" baseline="0" dirty="0" smtClean="0"/>
              <a:t> mg 25% reduction in heavy drinking days, 190mg 17% reduction in heavy drinking days</a:t>
            </a:r>
          </a:p>
          <a:p>
            <a:r>
              <a:rPr lang="en-US" baseline="0" dirty="0" smtClean="0"/>
              <a:t>15 month treatment program: reduced drinks per day (0.2 vs. 6) abstinence days (82% vs. 38%) and heavy drinking days (11% vs. 61%)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A024-6A73-4779-8B3A-9CD9181D2C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Oral therapy x 1 week or earlier injection than 28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0B40-9DB3-4A57-AF2E-D4E6D81526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A024-6A73-4779-8B3A-9CD9181D2C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facb58e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facb58e9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87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43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 of Alcohol Use Disorder in the 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Jordan Cohen, MD</a:t>
            </a:r>
          </a:p>
          <a:p>
            <a:r>
              <a:rPr lang="en-US" dirty="0" smtClean="0"/>
              <a:t>Chief of Emergency Medicine</a:t>
            </a:r>
          </a:p>
          <a:p>
            <a:r>
              <a:rPr lang="en-US" dirty="0" err="1" smtClean="0"/>
              <a:t>Tsehootsooi</a:t>
            </a:r>
            <a:r>
              <a:rPr lang="en-US" dirty="0" smtClean="0"/>
              <a:t>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2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Addiction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</a:p>
          <a:p>
            <a:r>
              <a:rPr lang="en-US" dirty="0" smtClean="0"/>
              <a:t>Pornography/</a:t>
            </a:r>
            <a:r>
              <a:rPr lang="en-US" dirty="0" err="1" smtClean="0"/>
              <a:t>Hypersexuality</a:t>
            </a:r>
            <a:endParaRPr lang="en-US" dirty="0" smtClean="0"/>
          </a:p>
          <a:p>
            <a:r>
              <a:rPr lang="en-US" dirty="0" smtClean="0"/>
              <a:t>Gambling</a:t>
            </a:r>
          </a:p>
          <a:p>
            <a:r>
              <a:rPr lang="en-US" dirty="0" smtClean="0"/>
              <a:t>Compulsive Eating</a:t>
            </a:r>
          </a:p>
          <a:p>
            <a:r>
              <a:rPr lang="en-US" dirty="0" smtClean="0"/>
              <a:t>Methamphetamines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2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ED Based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Suspected AUD, over 18 years</a:t>
            </a:r>
          </a:p>
          <a:p>
            <a:r>
              <a:rPr lang="en-US" dirty="0" smtClean="0"/>
              <a:t>Exclusions</a:t>
            </a:r>
          </a:p>
          <a:p>
            <a:pPr lvl="1"/>
            <a:r>
              <a:rPr lang="en-US" dirty="0" smtClean="0"/>
              <a:t>Opiate use past 7 days</a:t>
            </a:r>
          </a:p>
          <a:p>
            <a:pPr lvl="1"/>
            <a:r>
              <a:rPr lang="en-US" dirty="0" smtClean="0"/>
              <a:t>Need for surgery in 30 days</a:t>
            </a:r>
          </a:p>
          <a:p>
            <a:pPr lvl="1"/>
            <a:r>
              <a:rPr lang="en-US" dirty="0" smtClean="0"/>
              <a:t>Suspected admission and need for IV narcotics</a:t>
            </a:r>
          </a:p>
          <a:p>
            <a:pPr lvl="1"/>
            <a:r>
              <a:rPr lang="en-US" dirty="0" smtClean="0"/>
              <a:t>Pregnant</a:t>
            </a:r>
          </a:p>
          <a:p>
            <a:pPr lvl="1"/>
            <a:r>
              <a:rPr lang="en-US" dirty="0" smtClean="0"/>
              <a:t>Platelets &lt;100K</a:t>
            </a:r>
          </a:p>
          <a:p>
            <a:pPr lvl="1"/>
            <a:r>
              <a:rPr lang="en-US" dirty="0" smtClean="0"/>
              <a:t>Cirrhosis or LFTs &gt;5x normal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0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Verbal consent</a:t>
            </a:r>
          </a:p>
          <a:p>
            <a:r>
              <a:rPr lang="en-US" dirty="0" smtClean="0"/>
              <a:t>Give injection in ED</a:t>
            </a:r>
          </a:p>
          <a:p>
            <a:r>
              <a:rPr lang="en-US" dirty="0" smtClean="0"/>
              <a:t>Tag mental health provider</a:t>
            </a:r>
          </a:p>
          <a:p>
            <a:r>
              <a:rPr lang="en-US" dirty="0" smtClean="0"/>
              <a:t>Discharge with follow up appointment if possible</a:t>
            </a:r>
          </a:p>
          <a:p>
            <a:r>
              <a:rPr lang="en-US" dirty="0" smtClean="0"/>
              <a:t>Repeat injections with MH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 declines at 14 days, cleared around 33-35 days</a:t>
            </a:r>
          </a:p>
          <a:p>
            <a:r>
              <a:rPr lang="en-US" dirty="0" smtClean="0"/>
              <a:t>At 3 weeks, may have return of cravings</a:t>
            </a:r>
          </a:p>
          <a:p>
            <a:r>
              <a:rPr lang="en-US" dirty="0" smtClean="0"/>
              <a:t>Bridge at 3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9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38950"/>
              </p:ext>
            </p:extLst>
          </p:nvPr>
        </p:nvGraphicFramePr>
        <p:xfrm>
          <a:off x="4137025" y="896938"/>
          <a:ext cx="4005263" cy="518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5838626" imgH="7553299" progId="AcroExch.Document.DC">
                  <p:embed/>
                </p:oleObj>
              </mc:Choice>
              <mc:Fallback>
                <p:oleObj name="Acrobat Document" r:id="rId4" imgW="5838626" imgH="7553299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7025" y="896938"/>
                        <a:ext cx="4005263" cy="518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32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of second dosing of </a:t>
            </a:r>
            <a:r>
              <a:rPr lang="en-US" dirty="0" err="1" smtClean="0"/>
              <a:t>Vivitrol</a:t>
            </a:r>
            <a:r>
              <a:rPr lang="en-US" dirty="0" smtClean="0"/>
              <a:t> (</a:t>
            </a:r>
            <a:r>
              <a:rPr lang="en-US" dirty="0" smtClean="0"/>
              <a:t>6/22)</a:t>
            </a:r>
            <a:endParaRPr lang="en-US" dirty="0"/>
          </a:p>
        </p:txBody>
      </p:sp>
      <p:sp>
        <p:nvSpPr>
          <p:cNvPr id="64" name="Google Shape;64;p14"/>
          <p:cNvSpPr/>
          <p:nvPr/>
        </p:nvSpPr>
        <p:spPr>
          <a:xfrm>
            <a:off x="5070600" y="1760867"/>
            <a:ext cx="2050800" cy="7636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40</a:t>
            </a:r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patients given first dose in ED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48667" y="3156864"/>
            <a:ext cx="2050800" cy="1438000"/>
          </a:xfrm>
          <a:prstGeom prst="roundRect">
            <a:avLst>
              <a:gd name="adj" fmla="val 50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 (10%)</a:t>
            </a:r>
            <a:endParaRPr sz="1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Patients who received second dose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674867" y="3156769"/>
            <a:ext cx="2050800" cy="1360400"/>
          </a:xfrm>
          <a:prstGeom prst="roundRect">
            <a:avLst>
              <a:gd name="adj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29 (72.5%)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Patients who did not receive second dose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264633" y="5149467"/>
            <a:ext cx="2050800" cy="1206800"/>
          </a:xfrm>
          <a:prstGeom prst="roundRect">
            <a:avLst>
              <a:gd name="adj" fmla="val 5000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 (37.5%)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not show for second appointment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9085100" y="5149496"/>
            <a:ext cx="2050800" cy="1168000"/>
          </a:xfrm>
          <a:prstGeom prst="roundRect">
            <a:avLst>
              <a:gd name="adj" fmla="val 5000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 (7.5%)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Declined due to side effects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088700" y="3156861"/>
            <a:ext cx="2050800" cy="1470000"/>
          </a:xfrm>
          <a:prstGeom prst="roundRect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 (15%)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Patients scheduled for second dose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9973933" y="3156761"/>
            <a:ext cx="2050800" cy="13604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(2.5%)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Unclear outcome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" name="Google Shape;71;p14"/>
          <p:cNvCxnSpPr>
            <a:stCxn id="64" idx="2"/>
            <a:endCxn id="65" idx="0"/>
          </p:cNvCxnSpPr>
          <p:nvPr/>
        </p:nvCxnSpPr>
        <p:spPr>
          <a:xfrm rot="5400000">
            <a:off x="3368800" y="429667"/>
            <a:ext cx="632400" cy="482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14"/>
          <p:cNvCxnSpPr>
            <a:stCxn id="66" idx="0"/>
            <a:endCxn id="64" idx="2"/>
          </p:cNvCxnSpPr>
          <p:nvPr/>
        </p:nvCxnSpPr>
        <p:spPr>
          <a:xfrm rot="5400000" flipH="1">
            <a:off x="6581867" y="2038369"/>
            <a:ext cx="632400" cy="16044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4"/>
          <p:cNvCxnSpPr>
            <a:stCxn id="66" idx="2"/>
            <a:endCxn id="68" idx="0"/>
          </p:cNvCxnSpPr>
          <p:nvPr/>
        </p:nvCxnSpPr>
        <p:spPr>
          <a:xfrm rot="-5400000" flipH="1">
            <a:off x="8589267" y="3628169"/>
            <a:ext cx="632400" cy="24104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4"/>
          <p:cNvCxnSpPr>
            <a:stCxn id="67" idx="0"/>
            <a:endCxn id="66" idx="2"/>
          </p:cNvCxnSpPr>
          <p:nvPr/>
        </p:nvCxnSpPr>
        <p:spPr>
          <a:xfrm rot="-5400000">
            <a:off x="6179033" y="3628067"/>
            <a:ext cx="632400" cy="24104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4"/>
          <p:cNvCxnSpPr>
            <a:stCxn id="64" idx="2"/>
            <a:endCxn id="69" idx="0"/>
          </p:cNvCxnSpPr>
          <p:nvPr/>
        </p:nvCxnSpPr>
        <p:spPr>
          <a:xfrm rot="5400000">
            <a:off x="4788800" y="1849667"/>
            <a:ext cx="632400" cy="198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4"/>
          <p:cNvCxnSpPr>
            <a:stCxn id="64" idx="2"/>
            <a:endCxn id="70" idx="0"/>
          </p:cNvCxnSpPr>
          <p:nvPr/>
        </p:nvCxnSpPr>
        <p:spPr>
          <a:xfrm rot="-5400000" flipH="1">
            <a:off x="8231400" y="389067"/>
            <a:ext cx="632400" cy="49032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4"/>
          <p:cNvSpPr/>
          <p:nvPr/>
        </p:nvSpPr>
        <p:spPr>
          <a:xfrm>
            <a:off x="6674867" y="5149496"/>
            <a:ext cx="2050800" cy="1168000"/>
          </a:xfrm>
          <a:prstGeom prst="roundRect">
            <a:avLst>
              <a:gd name="adj" fmla="val 5000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 (27.5%)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Failed to contact patient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" name="Google Shape;78;p14"/>
          <p:cNvCxnSpPr>
            <a:stCxn id="77" idx="0"/>
            <a:endCxn id="66" idx="2"/>
          </p:cNvCxnSpPr>
          <p:nvPr/>
        </p:nvCxnSpPr>
        <p:spPr>
          <a:xfrm rot="-5400000">
            <a:off x="7384467" y="4832896"/>
            <a:ext cx="632400" cy="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1000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of second dosing of </a:t>
            </a:r>
            <a:r>
              <a:rPr lang="en-US" dirty="0" err="1" smtClean="0"/>
              <a:t>Vivitrol</a:t>
            </a:r>
            <a:r>
              <a:rPr lang="en-US" dirty="0" smtClean="0"/>
              <a:t> </a:t>
            </a:r>
            <a:r>
              <a:rPr lang="en-US" dirty="0" smtClean="0"/>
              <a:t>(12/22)</a:t>
            </a:r>
            <a:endParaRPr lang="en-US" dirty="0"/>
          </a:p>
        </p:txBody>
      </p:sp>
      <p:sp>
        <p:nvSpPr>
          <p:cNvPr id="64" name="Google Shape;64;p14"/>
          <p:cNvSpPr/>
          <p:nvPr/>
        </p:nvSpPr>
        <p:spPr>
          <a:xfrm>
            <a:off x="5070600" y="1760867"/>
            <a:ext cx="2050800" cy="7636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104</a:t>
            </a:r>
            <a:r>
              <a:rPr lang="en" sz="1333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patients given first dose in ED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48667" y="3156864"/>
            <a:ext cx="2050800" cy="1438000"/>
          </a:xfrm>
          <a:prstGeom prst="roundRect">
            <a:avLst>
              <a:gd name="adj" fmla="val 50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 (9%)</a:t>
            </a:r>
            <a:endParaRPr sz="1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Patients who received second dose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674867" y="3156769"/>
            <a:ext cx="2050800" cy="1360400"/>
          </a:xfrm>
          <a:prstGeom prst="roundRect">
            <a:avLst>
              <a:gd name="adj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56 (54%)</a:t>
            </a:r>
            <a:endParaRPr sz="1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Patients who did not receive second dose</a:t>
            </a:r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264633" y="5149467"/>
            <a:ext cx="2050800" cy="1206800"/>
          </a:xfrm>
          <a:prstGeom prst="roundRect">
            <a:avLst>
              <a:gd name="adj" fmla="val 5000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 (18%)</a:t>
            </a:r>
            <a:endParaRPr sz="1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not show for second appointment</a:t>
            </a:r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9085100" y="5149496"/>
            <a:ext cx="2050800" cy="1168000"/>
          </a:xfrm>
          <a:prstGeom prst="roundRect">
            <a:avLst>
              <a:gd name="adj" fmla="val 5000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%)</a:t>
            </a:r>
            <a:endParaRPr sz="1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Declined due to side effects</a:t>
            </a:r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088700" y="3156861"/>
            <a:ext cx="2050800" cy="1470000"/>
          </a:xfrm>
          <a:prstGeom prst="roundRect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 </a:t>
            </a:r>
            <a:r>
              <a:rPr lang="en"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14%)</a:t>
            </a:r>
            <a:endParaRPr sz="1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Patients scheduled for second dose</a:t>
            </a:r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9973933" y="3156761"/>
            <a:ext cx="2050800" cy="13604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24 (23%)</a:t>
            </a:r>
            <a:endParaRPr sz="1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Unclear outcome</a:t>
            </a:r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" name="Google Shape;71;p14"/>
          <p:cNvCxnSpPr>
            <a:stCxn id="64" idx="2"/>
            <a:endCxn id="65" idx="0"/>
          </p:cNvCxnSpPr>
          <p:nvPr/>
        </p:nvCxnSpPr>
        <p:spPr>
          <a:xfrm rot="5400000">
            <a:off x="3368800" y="429667"/>
            <a:ext cx="632400" cy="482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14"/>
          <p:cNvCxnSpPr>
            <a:stCxn id="66" idx="0"/>
            <a:endCxn id="64" idx="2"/>
          </p:cNvCxnSpPr>
          <p:nvPr/>
        </p:nvCxnSpPr>
        <p:spPr>
          <a:xfrm rot="5400000" flipH="1">
            <a:off x="6581867" y="2038369"/>
            <a:ext cx="632400" cy="16044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4"/>
          <p:cNvCxnSpPr>
            <a:stCxn id="66" idx="2"/>
            <a:endCxn id="68" idx="0"/>
          </p:cNvCxnSpPr>
          <p:nvPr/>
        </p:nvCxnSpPr>
        <p:spPr>
          <a:xfrm rot="-5400000" flipH="1">
            <a:off x="8589267" y="3628169"/>
            <a:ext cx="632400" cy="24104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4"/>
          <p:cNvCxnSpPr>
            <a:stCxn id="67" idx="0"/>
            <a:endCxn id="66" idx="2"/>
          </p:cNvCxnSpPr>
          <p:nvPr/>
        </p:nvCxnSpPr>
        <p:spPr>
          <a:xfrm rot="-5400000">
            <a:off x="6179033" y="3628067"/>
            <a:ext cx="632400" cy="24104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4"/>
          <p:cNvCxnSpPr>
            <a:stCxn id="64" idx="2"/>
            <a:endCxn id="69" idx="0"/>
          </p:cNvCxnSpPr>
          <p:nvPr/>
        </p:nvCxnSpPr>
        <p:spPr>
          <a:xfrm rot="5400000">
            <a:off x="4788800" y="1849667"/>
            <a:ext cx="632400" cy="198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4"/>
          <p:cNvCxnSpPr>
            <a:stCxn id="64" idx="2"/>
            <a:endCxn id="70" idx="0"/>
          </p:cNvCxnSpPr>
          <p:nvPr/>
        </p:nvCxnSpPr>
        <p:spPr>
          <a:xfrm rot="-5400000" flipH="1">
            <a:off x="8231400" y="389067"/>
            <a:ext cx="632400" cy="49032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4"/>
          <p:cNvSpPr/>
          <p:nvPr/>
        </p:nvSpPr>
        <p:spPr>
          <a:xfrm>
            <a:off x="6674867" y="5149496"/>
            <a:ext cx="2050800" cy="1168000"/>
          </a:xfrm>
          <a:prstGeom prst="roundRect">
            <a:avLst>
              <a:gd name="adj" fmla="val 5000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28 </a:t>
            </a:r>
            <a:r>
              <a:rPr lang="en"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1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27%)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Failed to contact patient</a:t>
            </a:r>
            <a:endParaRPr sz="133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" name="Google Shape;78;p14"/>
          <p:cNvCxnSpPr>
            <a:stCxn id="77" idx="0"/>
            <a:endCxn id="66" idx="2"/>
          </p:cNvCxnSpPr>
          <p:nvPr/>
        </p:nvCxnSpPr>
        <p:spPr>
          <a:xfrm rot="-5400000">
            <a:off x="7384467" y="4832896"/>
            <a:ext cx="632400" cy="8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1826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 use naltrexone with phenobarbital?</a:t>
            </a:r>
          </a:p>
          <a:p>
            <a:pPr marL="152396" indent="0">
              <a:buNone/>
            </a:pPr>
            <a:endParaRPr lang="en-US" dirty="0" smtClean="0"/>
          </a:p>
          <a:p>
            <a:r>
              <a:rPr lang="en-US" dirty="0" smtClean="0"/>
              <a:t>Do I need special licensing to administer?</a:t>
            </a:r>
          </a:p>
          <a:p>
            <a:pPr marL="152396" indent="0">
              <a:buNone/>
            </a:pPr>
            <a:endParaRPr lang="en-US" dirty="0" smtClean="0"/>
          </a:p>
          <a:p>
            <a:r>
              <a:rPr lang="en-US" dirty="0" smtClean="0"/>
              <a:t>Can patients drink while on this medication?</a:t>
            </a:r>
          </a:p>
          <a:p>
            <a:pPr marL="15239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0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Development of Alcohol Use Disorder: The Overlooked Epidemic - USD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03"/>
            <a:ext cx="12192000" cy="73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9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86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21" y="2507072"/>
            <a:ext cx="7401958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Annals of EM April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of 178 approached were enrolled</a:t>
            </a:r>
          </a:p>
          <a:p>
            <a:r>
              <a:rPr lang="en-US" dirty="0" smtClean="0"/>
              <a:t>IM naltrexone plus case management </a:t>
            </a:r>
          </a:p>
          <a:p>
            <a:r>
              <a:rPr lang="en-US" dirty="0" smtClean="0"/>
              <a:t>22/32 followed up </a:t>
            </a:r>
          </a:p>
          <a:p>
            <a:r>
              <a:rPr lang="en-US" dirty="0" smtClean="0"/>
              <a:t>7.5 less drinks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7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58" y="961680"/>
            <a:ext cx="6868484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5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Naloxone (1961)</a:t>
            </a:r>
          </a:p>
          <a:p>
            <a:pPr lvl="1"/>
            <a:r>
              <a:rPr lang="en-US" dirty="0" smtClean="0"/>
              <a:t>Short acting Mu Opioid Receptor Antagonist</a:t>
            </a:r>
          </a:p>
          <a:p>
            <a:pPr lvl="1"/>
            <a:r>
              <a:rPr lang="en-US" dirty="0" smtClean="0"/>
              <a:t>FDA approval (1984)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Naltrexone (1963) </a:t>
            </a:r>
          </a:p>
          <a:p>
            <a:pPr lvl="1"/>
            <a:r>
              <a:rPr lang="en-US" dirty="0" smtClean="0"/>
              <a:t>Long acting MOR antagonist</a:t>
            </a:r>
          </a:p>
          <a:p>
            <a:pPr lvl="1"/>
            <a:r>
              <a:rPr lang="en-US" dirty="0" smtClean="0"/>
              <a:t>FDA approval (2006/2010)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6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Debate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Agonists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Methadone, </a:t>
            </a:r>
            <a:r>
              <a:rPr lang="en-US" dirty="0" err="1"/>
              <a:t>Suboxone</a:t>
            </a:r>
            <a:endParaRPr lang="en-US" dirty="0"/>
          </a:p>
          <a:p>
            <a:r>
              <a:rPr lang="en-US" dirty="0"/>
              <a:t>Potential for abuse, diversion</a:t>
            </a:r>
          </a:p>
          <a:p>
            <a:r>
              <a:rPr lang="en-US" dirty="0"/>
              <a:t>Highly regulated</a:t>
            </a:r>
          </a:p>
          <a:p>
            <a:r>
              <a:rPr lang="en-US" dirty="0"/>
              <a:t>Licensing requirements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Antagonists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Naloxone, naltrexone</a:t>
            </a:r>
          </a:p>
          <a:p>
            <a:r>
              <a:rPr lang="en-US" dirty="0"/>
              <a:t>Non-compliance (oral form)</a:t>
            </a:r>
          </a:p>
          <a:p>
            <a:r>
              <a:rPr lang="en-US" dirty="0"/>
              <a:t>Less evidence than methadone</a:t>
            </a:r>
          </a:p>
          <a:p>
            <a:r>
              <a:rPr lang="en-US" dirty="0"/>
              <a:t>Can prescribe in office based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1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Naltrexone in the Treatment of Alcohol </a:t>
            </a:r>
            <a:r>
              <a:rPr lang="en-US" dirty="0" smtClean="0"/>
              <a:t>Dependence (1992) </a:t>
            </a:r>
            <a:r>
              <a:rPr lang="en-US" dirty="0" err="1" smtClean="0"/>
              <a:t>Volpicelli</a:t>
            </a:r>
            <a:r>
              <a:rPr lang="en-US" dirty="0" smtClean="0"/>
              <a:t> et al</a:t>
            </a:r>
          </a:p>
          <a:p>
            <a:pPr lvl="1"/>
            <a:r>
              <a:rPr lang="en-US" dirty="0" smtClean="0"/>
              <a:t>Reduction in cravings</a:t>
            </a:r>
          </a:p>
          <a:p>
            <a:pPr lvl="1"/>
            <a:r>
              <a:rPr lang="en-US" dirty="0" smtClean="0"/>
              <a:t>Reduction in heavy drinking days</a:t>
            </a:r>
          </a:p>
          <a:p>
            <a:pPr lvl="1"/>
            <a:r>
              <a:rPr lang="en-US" dirty="0" smtClean="0"/>
              <a:t>Reduction in relapse</a:t>
            </a:r>
          </a:p>
          <a:p>
            <a:pPr lvl="1"/>
            <a:r>
              <a:rPr lang="en-US" dirty="0" smtClean="0"/>
              <a:t>Reduction in relapse after ETOH use</a:t>
            </a:r>
          </a:p>
          <a:p>
            <a:pPr lvl="1"/>
            <a:r>
              <a:rPr lang="en-US" dirty="0" smtClean="0"/>
              <a:t>Few side effects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197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 vs. Oral: improved retention</a:t>
            </a:r>
          </a:p>
          <a:p>
            <a:r>
              <a:rPr lang="en-US" dirty="0" smtClean="0"/>
              <a:t>380mg vs. 190mg dosage</a:t>
            </a:r>
          </a:p>
          <a:p>
            <a:r>
              <a:rPr lang="en-US" dirty="0" smtClean="0"/>
              <a:t>15 month treatment program</a:t>
            </a:r>
          </a:p>
          <a:p>
            <a:pPr lvl="1"/>
            <a:r>
              <a:rPr lang="en-US" dirty="0" smtClean="0"/>
              <a:t>Reduced drinks per day</a:t>
            </a:r>
          </a:p>
          <a:p>
            <a:pPr lvl="1"/>
            <a:r>
              <a:rPr lang="en-US" dirty="0" smtClean="0"/>
              <a:t>Increased abstinence days</a:t>
            </a:r>
          </a:p>
          <a:p>
            <a:pPr lvl="1"/>
            <a:r>
              <a:rPr lang="en-US" dirty="0" smtClean="0"/>
              <a:t>Decreased heavy drinking days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7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742</Words>
  <Application>Microsoft Office PowerPoint</Application>
  <PresentationFormat>Widescreen</PresentationFormat>
  <Paragraphs>155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Roboto</vt:lpstr>
      <vt:lpstr>Organic</vt:lpstr>
      <vt:lpstr>Adobe Acrobat Document</vt:lpstr>
      <vt:lpstr>Treatment of Alcohol Use Disorder in the ED</vt:lpstr>
      <vt:lpstr>PowerPoint Presentation</vt:lpstr>
      <vt:lpstr>PowerPoint Presentation</vt:lpstr>
      <vt:lpstr>Annals of EM April 2023</vt:lpstr>
      <vt:lpstr>PowerPoint Presentation</vt:lpstr>
      <vt:lpstr>History</vt:lpstr>
      <vt:lpstr>The Great Debate</vt:lpstr>
      <vt:lpstr>Initial RCT</vt:lpstr>
      <vt:lpstr>More Studies</vt:lpstr>
      <vt:lpstr>Other Addiction Studies</vt:lpstr>
      <vt:lpstr>Our ED Based Program</vt:lpstr>
      <vt:lpstr>ED Pathway</vt:lpstr>
      <vt:lpstr>Practical considerations</vt:lpstr>
      <vt:lpstr>PowerPoint Presentation</vt:lpstr>
      <vt:lpstr>Frequency of second dosing of Vivitrol (6/22)</vt:lpstr>
      <vt:lpstr>Frequency of second dosing of Vivitrol (12/22)</vt:lpstr>
      <vt:lpstr>FAQs</vt:lpstr>
    </vt:vector>
  </TitlesOfParts>
  <Company>FDIHB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Alcohol Use Disorder in the ED</dc:title>
  <dc:creator>Cohen, Jordan J.</dc:creator>
  <cp:lastModifiedBy>Cohen, Jordan J.</cp:lastModifiedBy>
  <cp:revision>11</cp:revision>
  <dcterms:created xsi:type="dcterms:W3CDTF">2023-05-04T16:15:23Z</dcterms:created>
  <dcterms:modified xsi:type="dcterms:W3CDTF">2023-05-23T19:02:24Z</dcterms:modified>
</cp:coreProperties>
</file>