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2.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3.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 id="2147483674" r:id="rId3"/>
    <p:sldMasterId id="2147483686" r:id="rId4"/>
  </p:sldMasterIdLst>
  <p:notesMasterIdLst>
    <p:notesMasterId r:id="rId57"/>
  </p:notesMasterIdLst>
  <p:sldIdLst>
    <p:sldId id="269" r:id="rId5"/>
    <p:sldId id="4896" r:id="rId6"/>
    <p:sldId id="4838" r:id="rId7"/>
    <p:sldId id="399" r:id="rId8"/>
    <p:sldId id="4887" r:id="rId9"/>
    <p:sldId id="4883" r:id="rId10"/>
    <p:sldId id="4900" r:id="rId11"/>
    <p:sldId id="4829" r:id="rId12"/>
    <p:sldId id="272" r:id="rId13"/>
    <p:sldId id="1360" r:id="rId14"/>
    <p:sldId id="4806" r:id="rId15"/>
    <p:sldId id="4807" r:id="rId16"/>
    <p:sldId id="4901" r:id="rId17"/>
    <p:sldId id="4848" r:id="rId18"/>
    <p:sldId id="473" r:id="rId19"/>
    <p:sldId id="261" r:id="rId20"/>
    <p:sldId id="265" r:id="rId21"/>
    <p:sldId id="4813" r:id="rId22"/>
    <p:sldId id="4903" r:id="rId23"/>
    <p:sldId id="4899" r:id="rId24"/>
    <p:sldId id="279" r:id="rId25"/>
    <p:sldId id="4902" r:id="rId26"/>
    <p:sldId id="4814" r:id="rId27"/>
    <p:sldId id="4871" r:id="rId28"/>
    <p:sldId id="4884" r:id="rId29"/>
    <p:sldId id="284" r:id="rId30"/>
    <p:sldId id="4878" r:id="rId31"/>
    <p:sldId id="287" r:id="rId32"/>
    <p:sldId id="288" r:id="rId33"/>
    <p:sldId id="4867" r:id="rId34"/>
    <p:sldId id="4869" r:id="rId35"/>
    <p:sldId id="289" r:id="rId36"/>
    <p:sldId id="291" r:id="rId37"/>
    <p:sldId id="4815" r:id="rId38"/>
    <p:sldId id="4816" r:id="rId39"/>
    <p:sldId id="4824" r:id="rId40"/>
    <p:sldId id="264" r:id="rId41"/>
    <p:sldId id="298" r:id="rId42"/>
    <p:sldId id="4879" r:id="rId43"/>
    <p:sldId id="4817" r:id="rId44"/>
    <p:sldId id="4819" r:id="rId45"/>
    <p:sldId id="664" r:id="rId46"/>
    <p:sldId id="4820" r:id="rId47"/>
    <p:sldId id="4860" r:id="rId48"/>
    <p:sldId id="4863" r:id="rId49"/>
    <p:sldId id="4862" r:id="rId50"/>
    <p:sldId id="4856" r:id="rId51"/>
    <p:sldId id="4858" r:id="rId52"/>
    <p:sldId id="4864" r:id="rId53"/>
    <p:sldId id="4894" r:id="rId54"/>
    <p:sldId id="4895" r:id="rId55"/>
    <p:sldId id="482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C6249D-3852-A643-9916-51423D839182}" v="676" dt="2020-08-23T19:13:59.3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941"/>
    <p:restoredTop sz="95280"/>
  </p:normalViewPr>
  <p:slideViewPr>
    <p:cSldViewPr snapToGrid="0" snapToObjects="1">
      <p:cViewPr varScale="1">
        <p:scale>
          <a:sx n="99" d="100"/>
          <a:sy n="99" d="100"/>
        </p:scale>
        <p:origin x="65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25"/>
      <c:rotY val="170"/>
      <c:rAngAx val="0"/>
      <c:perspective val="0"/>
    </c:view3D>
    <c:floor>
      <c:thickness val="0"/>
    </c:floor>
    <c:sideWall>
      <c:thickness val="0"/>
    </c:sideWall>
    <c:backWall>
      <c:thickness val="0"/>
    </c:backWall>
    <c:plotArea>
      <c:layout>
        <c:manualLayout>
          <c:layoutTarget val="inner"/>
          <c:xMode val="edge"/>
          <c:yMode val="edge"/>
          <c:x val="0.10645032334210031"/>
          <c:y val="4.4493277699578726E-2"/>
          <c:w val="0.69918100586995946"/>
          <c:h val="0.83982204094996526"/>
        </c:manualLayout>
      </c:layout>
      <c:pie3DChart>
        <c:varyColors val="1"/>
        <c:ser>
          <c:idx val="0"/>
          <c:order val="0"/>
          <c:tx>
            <c:strRef>
              <c:f>Sheet1!$A$2</c:f>
              <c:strCache>
                <c:ptCount val="1"/>
              </c:strCache>
            </c:strRef>
          </c:tx>
          <c:spPr>
            <a:solidFill>
              <a:schemeClr val="accent1"/>
            </a:solidFill>
            <a:ln w="4935">
              <a:noFill/>
            </a:ln>
          </c:spPr>
          <c:explosion val="39"/>
          <c:dPt>
            <c:idx val="0"/>
            <c:bubble3D val="0"/>
            <c:spPr>
              <a:solidFill>
                <a:srgbClr val="00FFFF"/>
              </a:solidFill>
              <a:ln w="4935">
                <a:noFill/>
              </a:ln>
            </c:spPr>
            <c:extLst>
              <c:ext xmlns:c16="http://schemas.microsoft.com/office/drawing/2014/chart" uri="{C3380CC4-5D6E-409C-BE32-E72D297353CC}">
                <c16:uniqueId val="{00000001-5590-4308-B5EE-C18867802725}"/>
              </c:ext>
            </c:extLst>
          </c:dPt>
          <c:dPt>
            <c:idx val="1"/>
            <c:bubble3D val="0"/>
            <c:spPr>
              <a:solidFill>
                <a:srgbClr val="FF0000"/>
              </a:solidFill>
              <a:ln w="4935">
                <a:noFill/>
              </a:ln>
            </c:spPr>
            <c:extLst>
              <c:ext xmlns:c16="http://schemas.microsoft.com/office/drawing/2014/chart" uri="{C3380CC4-5D6E-409C-BE32-E72D297353CC}">
                <c16:uniqueId val="{00000003-5590-4308-B5EE-C18867802725}"/>
              </c:ext>
            </c:extLst>
          </c:dPt>
          <c:dPt>
            <c:idx val="2"/>
            <c:bubble3D val="0"/>
            <c:spPr>
              <a:solidFill>
                <a:srgbClr val="FF9900"/>
              </a:solidFill>
              <a:ln w="4935">
                <a:noFill/>
              </a:ln>
            </c:spPr>
            <c:extLst>
              <c:ext xmlns:c16="http://schemas.microsoft.com/office/drawing/2014/chart" uri="{C3380CC4-5D6E-409C-BE32-E72D297353CC}">
                <c16:uniqueId val="{00000005-5590-4308-B5EE-C18867802725}"/>
              </c:ext>
            </c:extLst>
          </c:dPt>
          <c:dPt>
            <c:idx val="3"/>
            <c:bubble3D val="0"/>
            <c:spPr>
              <a:solidFill>
                <a:srgbClr val="FFFF00"/>
              </a:solidFill>
              <a:ln w="4935">
                <a:noFill/>
              </a:ln>
            </c:spPr>
            <c:extLst>
              <c:ext xmlns:c16="http://schemas.microsoft.com/office/drawing/2014/chart" uri="{C3380CC4-5D6E-409C-BE32-E72D297353CC}">
                <c16:uniqueId val="{00000007-5590-4308-B5EE-C18867802725}"/>
              </c:ext>
            </c:extLst>
          </c:dPt>
          <c:dPt>
            <c:idx val="4"/>
            <c:bubble3D val="0"/>
            <c:spPr>
              <a:solidFill>
                <a:srgbClr val="00FF00"/>
              </a:solidFill>
              <a:ln w="4935">
                <a:noFill/>
              </a:ln>
            </c:spPr>
            <c:extLst>
              <c:ext xmlns:c16="http://schemas.microsoft.com/office/drawing/2014/chart" uri="{C3380CC4-5D6E-409C-BE32-E72D297353CC}">
                <c16:uniqueId val="{00000009-5590-4308-B5EE-C18867802725}"/>
              </c:ext>
            </c:extLst>
          </c:dPt>
          <c:dLbls>
            <c:dLbl>
              <c:idx val="0"/>
              <c:layout>
                <c:manualLayout>
                  <c:x val="0.20610112531004038"/>
                  <c:y val="1.942266616567519E-3"/>
                </c:manualLayout>
              </c:layout>
              <c:tx>
                <c:rich>
                  <a:bodyPr/>
                  <a:lstStyle/>
                  <a:p>
                    <a:pPr>
                      <a:defRPr sz="1200"/>
                    </a:pPr>
                    <a:r>
                      <a:rPr lang="en-US" sz="2000" dirty="0"/>
                      <a:t>60%</a:t>
                    </a:r>
                  </a:p>
                </c:rich>
              </c:tx>
              <c:spPr/>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590-4308-B5EE-C18867802725}"/>
                </c:ext>
              </c:extLst>
            </c:dLbl>
            <c:dLbl>
              <c:idx val="1"/>
              <c:tx>
                <c:rich>
                  <a:bodyPr/>
                  <a:lstStyle/>
                  <a:p>
                    <a:r>
                      <a:rPr lang="en-US" sz="1600">
                        <a:solidFill>
                          <a:srgbClr val="FFFF00"/>
                        </a:solidFill>
                      </a:rPr>
                      <a:t>15%</a:t>
                    </a:r>
                    <a:endParaRPr lang="en-US" sz="1600" dirty="0">
                      <a:solidFill>
                        <a:srgbClr val="FFFF00"/>
                      </a:solidFill>
                    </a:endParaRP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5590-4308-B5EE-C18867802725}"/>
                </c:ext>
              </c:extLst>
            </c:dLbl>
            <c:dLbl>
              <c:idx val="2"/>
              <c:tx>
                <c:rich>
                  <a:bodyPr/>
                  <a:lstStyle/>
                  <a:p>
                    <a:r>
                      <a:rPr lang="en-US" sz="1400"/>
                      <a:t>10%</a:t>
                    </a:r>
                    <a:endParaRPr lang="en-US" sz="1400"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5590-4308-B5EE-C18867802725}"/>
                </c:ext>
              </c:extLst>
            </c:dLbl>
            <c:dLbl>
              <c:idx val="3"/>
              <c:tx>
                <c:rich>
                  <a:bodyPr/>
                  <a:lstStyle/>
                  <a:p>
                    <a:r>
                      <a:rPr lang="en-US" sz="1400"/>
                      <a:t>5%</a:t>
                    </a:r>
                    <a:endParaRPr lang="en-US" sz="1400"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5590-4308-B5EE-C18867802725}"/>
                </c:ext>
              </c:extLst>
            </c:dLbl>
            <c:dLbl>
              <c:idx val="4"/>
              <c:tx>
                <c:rich>
                  <a:bodyPr/>
                  <a:lstStyle/>
                  <a:p>
                    <a:r>
                      <a:rPr lang="en-US" sz="1600"/>
                      <a:t>10%</a:t>
                    </a:r>
                    <a:endParaRPr lang="en-US" sz="1600"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5590-4308-B5EE-C18867802725}"/>
                </c:ext>
              </c:extLst>
            </c:dLbl>
            <c:spPr>
              <a:noFill/>
              <a:ln>
                <a:noFill/>
              </a:ln>
              <a:effectLst/>
            </c:spPr>
            <c:txPr>
              <a:bodyPr/>
              <a:lstStyle/>
              <a:p>
                <a:pPr>
                  <a:defRPr sz="1000"/>
                </a:pPr>
                <a:endParaRPr lang="en-US"/>
              </a:p>
            </c:txPr>
            <c:dLblPos val="inEnd"/>
            <c:showLegendKey val="0"/>
            <c:showVal val="1"/>
            <c:showCatName val="0"/>
            <c:showSerName val="0"/>
            <c:showPercent val="0"/>
            <c:showBubbleSize val="0"/>
            <c:showLeaderLines val="1"/>
            <c:extLst>
              <c:ext xmlns:c15="http://schemas.microsoft.com/office/drawing/2012/chart" uri="{CE6537A1-D6FC-4f65-9D91-7224C49458BB}"/>
            </c:extLst>
          </c:dLbls>
          <c:cat>
            <c:strRef>
              <c:f>Sheet1!$B$1:$F$1</c:f>
              <c:strCache>
                <c:ptCount val="5"/>
                <c:pt idx="0">
                  <c:v>IDU</c:v>
                </c:pt>
                <c:pt idx="1">
                  <c:v>sexual</c:v>
                </c:pt>
                <c:pt idx="2">
                  <c:v>transfusion</c:v>
                </c:pt>
                <c:pt idx="3">
                  <c:v>Other</c:v>
                </c:pt>
                <c:pt idx="4">
                  <c:v>Unknown</c:v>
                </c:pt>
              </c:strCache>
            </c:strRef>
          </c:cat>
          <c:val>
            <c:numRef>
              <c:f>Sheet1!$B$2:$F$2</c:f>
              <c:numCache>
                <c:formatCode>General</c:formatCode>
                <c:ptCount val="5"/>
                <c:pt idx="0">
                  <c:v>60</c:v>
                </c:pt>
                <c:pt idx="1">
                  <c:v>15</c:v>
                </c:pt>
                <c:pt idx="2">
                  <c:v>10</c:v>
                </c:pt>
                <c:pt idx="3">
                  <c:v>5</c:v>
                </c:pt>
                <c:pt idx="4">
                  <c:v>10</c:v>
                </c:pt>
              </c:numCache>
            </c:numRef>
          </c:val>
          <c:extLst>
            <c:ext xmlns:c16="http://schemas.microsoft.com/office/drawing/2014/chart" uri="{C3380CC4-5D6E-409C-BE32-E72D297353CC}">
              <c16:uniqueId val="{0000000A-5590-4308-B5EE-C18867802725}"/>
            </c:ext>
          </c:extLst>
        </c:ser>
        <c:ser>
          <c:idx val="1"/>
          <c:order val="1"/>
          <c:tx>
            <c:strRef>
              <c:f>Sheet1!$A$3</c:f>
              <c:strCache>
                <c:ptCount val="1"/>
              </c:strCache>
            </c:strRef>
          </c:tx>
          <c:spPr>
            <a:solidFill>
              <a:schemeClr val="accent2"/>
            </a:solidFill>
            <a:ln w="2468">
              <a:solidFill>
                <a:schemeClr val="tx1"/>
              </a:solidFill>
              <a:prstDash val="solid"/>
            </a:ln>
          </c:spPr>
          <c:dPt>
            <c:idx val="0"/>
            <c:bubble3D val="0"/>
            <c:spPr>
              <a:solidFill>
                <a:schemeClr val="accent1"/>
              </a:solidFill>
              <a:ln w="2468">
                <a:solidFill>
                  <a:schemeClr val="tx1"/>
                </a:solidFill>
                <a:prstDash val="solid"/>
              </a:ln>
            </c:spPr>
            <c:extLst>
              <c:ext xmlns:c16="http://schemas.microsoft.com/office/drawing/2014/chart" uri="{C3380CC4-5D6E-409C-BE32-E72D297353CC}">
                <c16:uniqueId val="{0000000C-5590-4308-B5EE-C18867802725}"/>
              </c:ext>
            </c:extLst>
          </c:dPt>
          <c:dPt>
            <c:idx val="1"/>
            <c:bubble3D val="0"/>
            <c:extLst>
              <c:ext xmlns:c16="http://schemas.microsoft.com/office/drawing/2014/chart" uri="{C3380CC4-5D6E-409C-BE32-E72D297353CC}">
                <c16:uniqueId val="{0000000D-5590-4308-B5EE-C18867802725}"/>
              </c:ext>
            </c:extLst>
          </c:dPt>
          <c:dPt>
            <c:idx val="2"/>
            <c:bubble3D val="0"/>
            <c:spPr>
              <a:solidFill>
                <a:schemeClr val="hlink"/>
              </a:solidFill>
              <a:ln w="2468">
                <a:solidFill>
                  <a:schemeClr val="tx1"/>
                </a:solidFill>
                <a:prstDash val="solid"/>
              </a:ln>
            </c:spPr>
            <c:extLst>
              <c:ext xmlns:c16="http://schemas.microsoft.com/office/drawing/2014/chart" uri="{C3380CC4-5D6E-409C-BE32-E72D297353CC}">
                <c16:uniqueId val="{0000000F-5590-4308-B5EE-C18867802725}"/>
              </c:ext>
            </c:extLst>
          </c:dPt>
          <c:dPt>
            <c:idx val="3"/>
            <c:bubble3D val="0"/>
            <c:spPr>
              <a:solidFill>
                <a:schemeClr val="folHlink"/>
              </a:solidFill>
              <a:ln w="2468">
                <a:solidFill>
                  <a:schemeClr val="tx1"/>
                </a:solidFill>
                <a:prstDash val="solid"/>
              </a:ln>
            </c:spPr>
            <c:extLst>
              <c:ext xmlns:c16="http://schemas.microsoft.com/office/drawing/2014/chart" uri="{C3380CC4-5D6E-409C-BE32-E72D297353CC}">
                <c16:uniqueId val="{00000011-5590-4308-B5EE-C18867802725}"/>
              </c:ext>
            </c:extLst>
          </c:dPt>
          <c:dPt>
            <c:idx val="4"/>
            <c:bubble3D val="0"/>
            <c:spPr>
              <a:solidFill>
                <a:schemeClr val="bg2"/>
              </a:solidFill>
              <a:ln w="2468">
                <a:solidFill>
                  <a:schemeClr val="tx1"/>
                </a:solidFill>
                <a:prstDash val="solid"/>
              </a:ln>
            </c:spPr>
            <c:extLst>
              <c:ext xmlns:c16="http://schemas.microsoft.com/office/drawing/2014/chart" uri="{C3380CC4-5D6E-409C-BE32-E72D297353CC}">
                <c16:uniqueId val="{00000013-5590-4308-B5EE-C18867802725}"/>
              </c:ext>
            </c:extLst>
          </c:dPt>
          <c:cat>
            <c:strRef>
              <c:f>Sheet1!$B$1:$F$1</c:f>
              <c:strCache>
                <c:ptCount val="5"/>
                <c:pt idx="0">
                  <c:v>IDU</c:v>
                </c:pt>
                <c:pt idx="1">
                  <c:v>sexual</c:v>
                </c:pt>
                <c:pt idx="2">
                  <c:v>transfusion</c:v>
                </c:pt>
                <c:pt idx="3">
                  <c:v>Other</c:v>
                </c:pt>
                <c:pt idx="4">
                  <c:v>Unknown</c:v>
                </c:pt>
              </c:strCache>
            </c:strRef>
          </c:cat>
          <c:val>
            <c:numRef>
              <c:f>Sheet1!$B$3:$F$3</c:f>
              <c:numCache>
                <c:formatCode>General</c:formatCode>
                <c:ptCount val="5"/>
              </c:numCache>
            </c:numRef>
          </c:val>
          <c:extLst>
            <c:ext xmlns:c16="http://schemas.microsoft.com/office/drawing/2014/chart" uri="{C3380CC4-5D6E-409C-BE32-E72D297353CC}">
              <c16:uniqueId val="{00000014-5590-4308-B5EE-C18867802725}"/>
            </c:ext>
          </c:extLst>
        </c:ser>
        <c:ser>
          <c:idx val="2"/>
          <c:order val="2"/>
          <c:tx>
            <c:strRef>
              <c:f>Sheet1!$A$4</c:f>
              <c:strCache>
                <c:ptCount val="1"/>
              </c:strCache>
            </c:strRef>
          </c:tx>
          <c:spPr>
            <a:solidFill>
              <a:schemeClr val="hlink"/>
            </a:solidFill>
            <a:ln w="2468">
              <a:solidFill>
                <a:schemeClr val="tx1"/>
              </a:solidFill>
              <a:prstDash val="solid"/>
            </a:ln>
          </c:spPr>
          <c:dPt>
            <c:idx val="0"/>
            <c:bubble3D val="0"/>
            <c:spPr>
              <a:solidFill>
                <a:schemeClr val="accent1"/>
              </a:solidFill>
              <a:ln w="2468">
                <a:solidFill>
                  <a:schemeClr val="tx1"/>
                </a:solidFill>
                <a:prstDash val="solid"/>
              </a:ln>
            </c:spPr>
            <c:extLst>
              <c:ext xmlns:c16="http://schemas.microsoft.com/office/drawing/2014/chart" uri="{C3380CC4-5D6E-409C-BE32-E72D297353CC}">
                <c16:uniqueId val="{00000016-5590-4308-B5EE-C18867802725}"/>
              </c:ext>
            </c:extLst>
          </c:dPt>
          <c:dPt>
            <c:idx val="1"/>
            <c:bubble3D val="0"/>
            <c:spPr>
              <a:solidFill>
                <a:schemeClr val="accent2"/>
              </a:solidFill>
              <a:ln w="2468">
                <a:solidFill>
                  <a:schemeClr val="tx1"/>
                </a:solidFill>
                <a:prstDash val="solid"/>
              </a:ln>
            </c:spPr>
            <c:extLst>
              <c:ext xmlns:c16="http://schemas.microsoft.com/office/drawing/2014/chart" uri="{C3380CC4-5D6E-409C-BE32-E72D297353CC}">
                <c16:uniqueId val="{00000018-5590-4308-B5EE-C18867802725}"/>
              </c:ext>
            </c:extLst>
          </c:dPt>
          <c:dPt>
            <c:idx val="2"/>
            <c:bubble3D val="0"/>
            <c:extLst>
              <c:ext xmlns:c16="http://schemas.microsoft.com/office/drawing/2014/chart" uri="{C3380CC4-5D6E-409C-BE32-E72D297353CC}">
                <c16:uniqueId val="{00000019-5590-4308-B5EE-C18867802725}"/>
              </c:ext>
            </c:extLst>
          </c:dPt>
          <c:dPt>
            <c:idx val="3"/>
            <c:bubble3D val="0"/>
            <c:spPr>
              <a:solidFill>
                <a:schemeClr val="folHlink"/>
              </a:solidFill>
              <a:ln w="2468">
                <a:solidFill>
                  <a:schemeClr val="tx1"/>
                </a:solidFill>
                <a:prstDash val="solid"/>
              </a:ln>
            </c:spPr>
            <c:extLst>
              <c:ext xmlns:c16="http://schemas.microsoft.com/office/drawing/2014/chart" uri="{C3380CC4-5D6E-409C-BE32-E72D297353CC}">
                <c16:uniqueId val="{0000001B-5590-4308-B5EE-C18867802725}"/>
              </c:ext>
            </c:extLst>
          </c:dPt>
          <c:dPt>
            <c:idx val="4"/>
            <c:bubble3D val="0"/>
            <c:spPr>
              <a:solidFill>
                <a:schemeClr val="bg2"/>
              </a:solidFill>
              <a:ln w="2468">
                <a:solidFill>
                  <a:schemeClr val="tx1"/>
                </a:solidFill>
                <a:prstDash val="solid"/>
              </a:ln>
            </c:spPr>
            <c:extLst>
              <c:ext xmlns:c16="http://schemas.microsoft.com/office/drawing/2014/chart" uri="{C3380CC4-5D6E-409C-BE32-E72D297353CC}">
                <c16:uniqueId val="{0000001D-5590-4308-B5EE-C18867802725}"/>
              </c:ext>
            </c:extLst>
          </c:dPt>
          <c:cat>
            <c:strRef>
              <c:f>Sheet1!$B$1:$F$1</c:f>
              <c:strCache>
                <c:ptCount val="5"/>
                <c:pt idx="0">
                  <c:v>IDU</c:v>
                </c:pt>
                <c:pt idx="1">
                  <c:v>sexual</c:v>
                </c:pt>
                <c:pt idx="2">
                  <c:v>transfusion</c:v>
                </c:pt>
                <c:pt idx="3">
                  <c:v>Other</c:v>
                </c:pt>
                <c:pt idx="4">
                  <c:v>Unknown</c:v>
                </c:pt>
              </c:strCache>
            </c:strRef>
          </c:cat>
          <c:val>
            <c:numRef>
              <c:f>Sheet1!$B$4:$F$4</c:f>
              <c:numCache>
                <c:formatCode>General</c:formatCode>
                <c:ptCount val="5"/>
              </c:numCache>
            </c:numRef>
          </c:val>
          <c:extLst>
            <c:ext xmlns:c16="http://schemas.microsoft.com/office/drawing/2014/chart" uri="{C3380CC4-5D6E-409C-BE32-E72D297353CC}">
              <c16:uniqueId val="{0000001E-5590-4308-B5EE-C18867802725}"/>
            </c:ext>
          </c:extLst>
        </c:ser>
        <c:ser>
          <c:idx val="3"/>
          <c:order val="3"/>
          <c:tx>
            <c:strRef>
              <c:f>Sheet1!$A$5</c:f>
              <c:strCache>
                <c:ptCount val="1"/>
              </c:strCache>
            </c:strRef>
          </c:tx>
          <c:spPr>
            <a:solidFill>
              <a:schemeClr val="folHlink"/>
            </a:solidFill>
            <a:ln w="2468">
              <a:solidFill>
                <a:schemeClr val="tx1"/>
              </a:solidFill>
              <a:prstDash val="solid"/>
            </a:ln>
          </c:spPr>
          <c:dPt>
            <c:idx val="0"/>
            <c:bubble3D val="0"/>
            <c:spPr>
              <a:solidFill>
                <a:schemeClr val="accent1"/>
              </a:solidFill>
              <a:ln w="2468">
                <a:solidFill>
                  <a:schemeClr val="tx1"/>
                </a:solidFill>
                <a:prstDash val="solid"/>
              </a:ln>
            </c:spPr>
            <c:extLst>
              <c:ext xmlns:c16="http://schemas.microsoft.com/office/drawing/2014/chart" uri="{C3380CC4-5D6E-409C-BE32-E72D297353CC}">
                <c16:uniqueId val="{00000020-5590-4308-B5EE-C18867802725}"/>
              </c:ext>
            </c:extLst>
          </c:dPt>
          <c:dPt>
            <c:idx val="1"/>
            <c:bubble3D val="0"/>
            <c:spPr>
              <a:solidFill>
                <a:schemeClr val="accent2"/>
              </a:solidFill>
              <a:ln w="2468">
                <a:solidFill>
                  <a:schemeClr val="tx1"/>
                </a:solidFill>
                <a:prstDash val="solid"/>
              </a:ln>
            </c:spPr>
            <c:extLst>
              <c:ext xmlns:c16="http://schemas.microsoft.com/office/drawing/2014/chart" uri="{C3380CC4-5D6E-409C-BE32-E72D297353CC}">
                <c16:uniqueId val="{00000022-5590-4308-B5EE-C18867802725}"/>
              </c:ext>
            </c:extLst>
          </c:dPt>
          <c:dPt>
            <c:idx val="2"/>
            <c:bubble3D val="0"/>
            <c:spPr>
              <a:solidFill>
                <a:schemeClr val="hlink"/>
              </a:solidFill>
              <a:ln w="2468">
                <a:solidFill>
                  <a:schemeClr val="tx1"/>
                </a:solidFill>
                <a:prstDash val="solid"/>
              </a:ln>
            </c:spPr>
            <c:extLst>
              <c:ext xmlns:c16="http://schemas.microsoft.com/office/drawing/2014/chart" uri="{C3380CC4-5D6E-409C-BE32-E72D297353CC}">
                <c16:uniqueId val="{00000024-5590-4308-B5EE-C18867802725}"/>
              </c:ext>
            </c:extLst>
          </c:dPt>
          <c:dPt>
            <c:idx val="3"/>
            <c:bubble3D val="0"/>
            <c:extLst>
              <c:ext xmlns:c16="http://schemas.microsoft.com/office/drawing/2014/chart" uri="{C3380CC4-5D6E-409C-BE32-E72D297353CC}">
                <c16:uniqueId val="{00000025-5590-4308-B5EE-C18867802725}"/>
              </c:ext>
            </c:extLst>
          </c:dPt>
          <c:dPt>
            <c:idx val="4"/>
            <c:bubble3D val="0"/>
            <c:spPr>
              <a:solidFill>
                <a:schemeClr val="bg2"/>
              </a:solidFill>
              <a:ln w="2468">
                <a:solidFill>
                  <a:schemeClr val="tx1"/>
                </a:solidFill>
                <a:prstDash val="solid"/>
              </a:ln>
            </c:spPr>
            <c:extLst>
              <c:ext xmlns:c16="http://schemas.microsoft.com/office/drawing/2014/chart" uri="{C3380CC4-5D6E-409C-BE32-E72D297353CC}">
                <c16:uniqueId val="{00000027-5590-4308-B5EE-C18867802725}"/>
              </c:ext>
            </c:extLst>
          </c:dPt>
          <c:cat>
            <c:strRef>
              <c:f>Sheet1!$B$1:$F$1</c:f>
              <c:strCache>
                <c:ptCount val="5"/>
                <c:pt idx="0">
                  <c:v>IDU</c:v>
                </c:pt>
                <c:pt idx="1">
                  <c:v>sexual</c:v>
                </c:pt>
                <c:pt idx="2">
                  <c:v>transfusion</c:v>
                </c:pt>
                <c:pt idx="3">
                  <c:v>Other</c:v>
                </c:pt>
                <c:pt idx="4">
                  <c:v>Unknown</c:v>
                </c:pt>
              </c:strCache>
            </c:strRef>
          </c:cat>
          <c:val>
            <c:numRef>
              <c:f>Sheet1!$B$5:$F$5</c:f>
              <c:numCache>
                <c:formatCode>General</c:formatCode>
                <c:ptCount val="5"/>
              </c:numCache>
            </c:numRef>
          </c:val>
          <c:extLst>
            <c:ext xmlns:c16="http://schemas.microsoft.com/office/drawing/2014/chart" uri="{C3380CC4-5D6E-409C-BE32-E72D297353CC}">
              <c16:uniqueId val="{00000028-5590-4308-B5EE-C18867802725}"/>
            </c:ext>
          </c:extLst>
        </c:ser>
        <c:dLbls>
          <c:showLegendKey val="0"/>
          <c:showVal val="0"/>
          <c:showCatName val="0"/>
          <c:showSerName val="0"/>
          <c:showPercent val="0"/>
          <c:showBubbleSize val="0"/>
          <c:showLeaderLines val="1"/>
        </c:dLbls>
      </c:pie3DChart>
      <c:spPr>
        <a:noFill/>
        <a:ln w="4935">
          <a:noFill/>
        </a:ln>
      </c:spPr>
    </c:plotArea>
    <c:plotVisOnly val="1"/>
    <c:dispBlanksAs val="zero"/>
    <c:showDLblsOverMax val="0"/>
  </c:chart>
  <c:spPr>
    <a:noFill/>
    <a:ln>
      <a:noFill/>
    </a:ln>
  </c:spPr>
  <c:txPr>
    <a:bodyPr/>
    <a:lstStyle/>
    <a:p>
      <a:pPr>
        <a:defRPr sz="345"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diagrams/_rels/data11.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diagrams/_rels/data1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diagrams/_rels/data17.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diagrams/_rels/data20.xml.rels><?xml version="1.0" encoding="UTF-8" standalone="yes"?>
<Relationships xmlns="http://schemas.openxmlformats.org/package/2006/relationships"><Relationship Id="rId2" Type="http://schemas.openxmlformats.org/officeDocument/2006/relationships/hyperlink" Target="https://www.hep-druginteractions.org/checker" TargetMode="External"/><Relationship Id="rId1" Type="http://schemas.openxmlformats.org/officeDocument/2006/relationships/hyperlink" Target="https://www.hcvguidelines.org/" TargetMode="External"/></Relationships>
</file>

<file path=ppt/diagrams/_rels/data23.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svg"/><Relationship Id="rId7" Type="http://schemas.openxmlformats.org/officeDocument/2006/relationships/image" Target="../media/image59.svg"/><Relationship Id="rId2" Type="http://schemas.openxmlformats.org/officeDocument/2006/relationships/image" Target="../media/image54.png"/><Relationship Id="rId1" Type="http://schemas.openxmlformats.org/officeDocument/2006/relationships/hyperlink" Target="http://www.npaihb.org/" TargetMode="External"/><Relationship Id="rId6" Type="http://schemas.openxmlformats.org/officeDocument/2006/relationships/image" Target="../media/image58.png"/><Relationship Id="rId5" Type="http://schemas.openxmlformats.org/officeDocument/2006/relationships/image" Target="../media/image57.svg"/><Relationship Id="rId4" Type="http://schemas.openxmlformats.org/officeDocument/2006/relationships/image" Target="../media/image56.png"/><Relationship Id="rId9" Type="http://schemas.openxmlformats.org/officeDocument/2006/relationships/image" Target="../media/image61.svg"/></Relationships>
</file>

<file path=ppt/diagrams/_rels/drawing11.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diagrams/_rels/drawing1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diagrams/_rels/drawing17.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diagrams/_rels/drawing20.xml.rels><?xml version="1.0" encoding="UTF-8" standalone="yes"?>
<Relationships xmlns="http://schemas.openxmlformats.org/package/2006/relationships"><Relationship Id="rId2" Type="http://schemas.openxmlformats.org/officeDocument/2006/relationships/hyperlink" Target="https://www.hep-druginteractions.org/checker" TargetMode="External"/><Relationship Id="rId1" Type="http://schemas.openxmlformats.org/officeDocument/2006/relationships/hyperlink" Target="https://www.hcvguidelines.org/" TargetMode="External"/></Relationships>
</file>

<file path=ppt/diagrams/_rels/drawing23.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hyperlink" Target="http://www.npaihb.org/" TargetMode="External"/><Relationship Id="rId7" Type="http://schemas.openxmlformats.org/officeDocument/2006/relationships/image" Target="../media/image59.svg"/><Relationship Id="rId2" Type="http://schemas.openxmlformats.org/officeDocument/2006/relationships/image" Target="../media/image55.svg"/><Relationship Id="rId1" Type="http://schemas.openxmlformats.org/officeDocument/2006/relationships/image" Target="../media/image54.png"/><Relationship Id="rId6" Type="http://schemas.openxmlformats.org/officeDocument/2006/relationships/image" Target="../media/image58.png"/><Relationship Id="rId5" Type="http://schemas.openxmlformats.org/officeDocument/2006/relationships/image" Target="../media/image57.svg"/><Relationship Id="rId4" Type="http://schemas.openxmlformats.org/officeDocument/2006/relationships/image" Target="../media/image56.png"/><Relationship Id="rId9" Type="http://schemas.openxmlformats.org/officeDocument/2006/relationships/image" Target="../media/image6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EEE61A-8C77-4CB3-A513-A371D0A378E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EA667F8-EE0B-4BDF-BC83-A9B91BC12876}">
      <dgm:prSet custT="1"/>
      <dgm:spPr/>
      <dgm:t>
        <a:bodyPr/>
        <a:lstStyle/>
        <a:p>
          <a:r>
            <a:rPr lang="en-US" sz="4400" b="1" dirty="0"/>
            <a:t>The Problem </a:t>
          </a:r>
          <a:endParaRPr lang="en-US" sz="4400" b="1" dirty="0">
            <a:latin typeface="Calibri" panose="020F0502020204030204" pitchFamily="34" charset="0"/>
            <a:cs typeface="Calibri" panose="020F0502020204030204" pitchFamily="34" charset="0"/>
          </a:endParaRPr>
        </a:p>
      </dgm:t>
    </dgm:pt>
    <dgm:pt modelId="{69B2C4ED-CC32-4385-899A-83077431C7C1}" type="parTrans" cxnId="{D9D6A4A7-8CCD-42E0-BF47-5951823C544C}">
      <dgm:prSet/>
      <dgm:spPr/>
      <dgm:t>
        <a:bodyPr/>
        <a:lstStyle/>
        <a:p>
          <a:endParaRPr lang="en-US"/>
        </a:p>
      </dgm:t>
    </dgm:pt>
    <dgm:pt modelId="{E491B740-D6D8-4948-BE8D-47F8AD3092D0}" type="sibTrans" cxnId="{D9D6A4A7-8CCD-42E0-BF47-5951823C544C}">
      <dgm:prSet/>
      <dgm:spPr/>
      <dgm:t>
        <a:bodyPr/>
        <a:lstStyle/>
        <a:p>
          <a:endParaRPr lang="en-US"/>
        </a:p>
      </dgm:t>
    </dgm:pt>
    <dgm:pt modelId="{E6E12293-0042-6F40-9509-CC6345BB21B2}">
      <dgm:prSet custT="1"/>
      <dgm:spPr/>
      <dgm:t>
        <a:bodyPr/>
        <a:lstStyle/>
        <a:p>
          <a:r>
            <a:rPr lang="en-US" sz="4400" dirty="0"/>
            <a:t>Diagnosis, evaluation and treatment</a:t>
          </a:r>
        </a:p>
      </dgm:t>
    </dgm:pt>
    <dgm:pt modelId="{AE7926D0-7E0B-D945-A98D-42F91C853139}" type="parTrans" cxnId="{F58BFA2C-651C-7648-B808-9BC84C004540}">
      <dgm:prSet/>
      <dgm:spPr/>
      <dgm:t>
        <a:bodyPr/>
        <a:lstStyle/>
        <a:p>
          <a:endParaRPr lang="en-US"/>
        </a:p>
      </dgm:t>
    </dgm:pt>
    <dgm:pt modelId="{79F6642F-CA9D-1B47-B8D1-A6390AF229FC}" type="sibTrans" cxnId="{F58BFA2C-651C-7648-B808-9BC84C004540}">
      <dgm:prSet/>
      <dgm:spPr/>
      <dgm:t>
        <a:bodyPr/>
        <a:lstStyle/>
        <a:p>
          <a:endParaRPr lang="en-US"/>
        </a:p>
      </dgm:t>
    </dgm:pt>
    <dgm:pt modelId="{F9993CFE-E7F7-794B-8A20-85E13B71D5DB}">
      <dgm:prSet custT="1"/>
      <dgm:spPr/>
      <dgm:t>
        <a:bodyPr/>
        <a:lstStyle/>
        <a:p>
          <a:r>
            <a:rPr lang="en-US" sz="4400" dirty="0"/>
            <a:t>Clinical presentation</a:t>
          </a:r>
        </a:p>
      </dgm:t>
    </dgm:pt>
    <dgm:pt modelId="{8C315231-ECFB-FF4E-B886-A517BCC29716}" type="parTrans" cxnId="{9093A12C-ABF6-4E4F-BC57-FA5482708E30}">
      <dgm:prSet/>
      <dgm:spPr/>
      <dgm:t>
        <a:bodyPr/>
        <a:lstStyle/>
        <a:p>
          <a:endParaRPr lang="en-US"/>
        </a:p>
      </dgm:t>
    </dgm:pt>
    <dgm:pt modelId="{32579D39-734F-F542-A779-4E9ECDEA07FB}" type="sibTrans" cxnId="{9093A12C-ABF6-4E4F-BC57-FA5482708E30}">
      <dgm:prSet/>
      <dgm:spPr/>
      <dgm:t>
        <a:bodyPr/>
        <a:lstStyle/>
        <a:p>
          <a:endParaRPr lang="en-US"/>
        </a:p>
      </dgm:t>
    </dgm:pt>
    <dgm:pt modelId="{95769E8D-95ED-5845-8179-9D8A4C6DD931}">
      <dgm:prSet custT="1"/>
      <dgm:spPr/>
      <dgm:t>
        <a:bodyPr/>
        <a:lstStyle/>
        <a:p>
          <a:r>
            <a:rPr lang="en-US" sz="4400" dirty="0"/>
            <a:t>Epidemiology</a:t>
          </a:r>
          <a:endParaRPr lang="en-US" sz="4400" b="1" dirty="0">
            <a:latin typeface="Calibri" panose="020F0502020204030204" pitchFamily="34" charset="0"/>
            <a:cs typeface="Calibri" panose="020F0502020204030204" pitchFamily="34" charset="0"/>
          </a:endParaRPr>
        </a:p>
      </dgm:t>
    </dgm:pt>
    <dgm:pt modelId="{3CFEE17B-3112-1E4D-B437-2D4DADCFDE31}" type="parTrans" cxnId="{C425E78C-EE23-EF4E-9143-121CD3BB4C9B}">
      <dgm:prSet/>
      <dgm:spPr/>
      <dgm:t>
        <a:bodyPr/>
        <a:lstStyle/>
        <a:p>
          <a:endParaRPr lang="en-US"/>
        </a:p>
      </dgm:t>
    </dgm:pt>
    <dgm:pt modelId="{19EDF21D-3491-A446-AA0B-568BEF12CECB}" type="sibTrans" cxnId="{C425E78C-EE23-EF4E-9143-121CD3BB4C9B}">
      <dgm:prSet/>
      <dgm:spPr/>
      <dgm:t>
        <a:bodyPr/>
        <a:lstStyle/>
        <a:p>
          <a:endParaRPr lang="en-US"/>
        </a:p>
      </dgm:t>
    </dgm:pt>
    <dgm:pt modelId="{289359B6-D8F8-8348-93A0-BE61D0C4C943}" type="pres">
      <dgm:prSet presAssocID="{20EEE61A-8C77-4CB3-A513-A371D0A378E8}" presName="vert0" presStyleCnt="0">
        <dgm:presLayoutVars>
          <dgm:dir/>
          <dgm:animOne val="branch"/>
          <dgm:animLvl val="lvl"/>
        </dgm:presLayoutVars>
      </dgm:prSet>
      <dgm:spPr/>
    </dgm:pt>
    <dgm:pt modelId="{FCC176E2-D451-8B45-B402-B282389B40B7}" type="pres">
      <dgm:prSet presAssocID="{BEA667F8-EE0B-4BDF-BC83-A9B91BC12876}" presName="thickLine" presStyleLbl="alignNode1" presStyleIdx="0" presStyleCnt="4"/>
      <dgm:spPr/>
    </dgm:pt>
    <dgm:pt modelId="{5405156A-2D6E-1040-86D0-FE43673D2179}" type="pres">
      <dgm:prSet presAssocID="{BEA667F8-EE0B-4BDF-BC83-A9B91BC12876}" presName="horz1" presStyleCnt="0"/>
      <dgm:spPr/>
    </dgm:pt>
    <dgm:pt modelId="{2F8D328F-AFB4-4144-B4CB-6ECEE39CC7F1}" type="pres">
      <dgm:prSet presAssocID="{BEA667F8-EE0B-4BDF-BC83-A9B91BC12876}" presName="tx1" presStyleLbl="revTx" presStyleIdx="0" presStyleCnt="4"/>
      <dgm:spPr/>
    </dgm:pt>
    <dgm:pt modelId="{22FDD51B-71F4-574A-9F76-11D028D0472F}" type="pres">
      <dgm:prSet presAssocID="{BEA667F8-EE0B-4BDF-BC83-A9B91BC12876}" presName="vert1" presStyleCnt="0"/>
      <dgm:spPr/>
    </dgm:pt>
    <dgm:pt modelId="{C2C69872-B307-2E44-927D-13B637F56B70}" type="pres">
      <dgm:prSet presAssocID="{95769E8D-95ED-5845-8179-9D8A4C6DD931}" presName="thickLine" presStyleLbl="alignNode1" presStyleIdx="1" presStyleCnt="4"/>
      <dgm:spPr/>
    </dgm:pt>
    <dgm:pt modelId="{9A832773-2414-BA41-9E7C-00A1D48F2039}" type="pres">
      <dgm:prSet presAssocID="{95769E8D-95ED-5845-8179-9D8A4C6DD931}" presName="horz1" presStyleCnt="0"/>
      <dgm:spPr/>
    </dgm:pt>
    <dgm:pt modelId="{84A0D532-03D0-4E4B-BA7C-147F247C6308}" type="pres">
      <dgm:prSet presAssocID="{95769E8D-95ED-5845-8179-9D8A4C6DD931}" presName="tx1" presStyleLbl="revTx" presStyleIdx="1" presStyleCnt="4"/>
      <dgm:spPr/>
    </dgm:pt>
    <dgm:pt modelId="{E07A8E25-EC9D-C742-8915-551FC7CDC242}" type="pres">
      <dgm:prSet presAssocID="{95769E8D-95ED-5845-8179-9D8A4C6DD931}" presName="vert1" presStyleCnt="0"/>
      <dgm:spPr/>
    </dgm:pt>
    <dgm:pt modelId="{4D60D543-B5E9-6148-84F2-92387E877D26}" type="pres">
      <dgm:prSet presAssocID="{F9993CFE-E7F7-794B-8A20-85E13B71D5DB}" presName="thickLine" presStyleLbl="alignNode1" presStyleIdx="2" presStyleCnt="4"/>
      <dgm:spPr/>
    </dgm:pt>
    <dgm:pt modelId="{B7DF2700-CACA-0943-9953-08919455CBDE}" type="pres">
      <dgm:prSet presAssocID="{F9993CFE-E7F7-794B-8A20-85E13B71D5DB}" presName="horz1" presStyleCnt="0"/>
      <dgm:spPr/>
    </dgm:pt>
    <dgm:pt modelId="{27385916-8A49-4A47-BEB2-7E74FB3470BF}" type="pres">
      <dgm:prSet presAssocID="{F9993CFE-E7F7-794B-8A20-85E13B71D5DB}" presName="tx1" presStyleLbl="revTx" presStyleIdx="2" presStyleCnt="4"/>
      <dgm:spPr/>
    </dgm:pt>
    <dgm:pt modelId="{B168EC25-99AB-BC4E-9F55-3B0E7B8CE48F}" type="pres">
      <dgm:prSet presAssocID="{F9993CFE-E7F7-794B-8A20-85E13B71D5DB}" presName="vert1" presStyleCnt="0"/>
      <dgm:spPr/>
    </dgm:pt>
    <dgm:pt modelId="{987E1811-806F-1247-AD36-3A9C7A595F90}" type="pres">
      <dgm:prSet presAssocID="{E6E12293-0042-6F40-9509-CC6345BB21B2}" presName="thickLine" presStyleLbl="alignNode1" presStyleIdx="3" presStyleCnt="4"/>
      <dgm:spPr/>
    </dgm:pt>
    <dgm:pt modelId="{9E11FF57-8692-C144-84BC-DAC0BCC2B738}" type="pres">
      <dgm:prSet presAssocID="{E6E12293-0042-6F40-9509-CC6345BB21B2}" presName="horz1" presStyleCnt="0"/>
      <dgm:spPr/>
    </dgm:pt>
    <dgm:pt modelId="{EE623DF8-539A-C941-8F39-163B7BEE4155}" type="pres">
      <dgm:prSet presAssocID="{E6E12293-0042-6F40-9509-CC6345BB21B2}" presName="tx1" presStyleLbl="revTx" presStyleIdx="3" presStyleCnt="4"/>
      <dgm:spPr/>
    </dgm:pt>
    <dgm:pt modelId="{D89489B1-3883-B348-8960-480713B709C4}" type="pres">
      <dgm:prSet presAssocID="{E6E12293-0042-6F40-9509-CC6345BB21B2}" presName="vert1" presStyleCnt="0"/>
      <dgm:spPr/>
    </dgm:pt>
  </dgm:ptLst>
  <dgm:cxnLst>
    <dgm:cxn modelId="{9093A12C-ABF6-4E4F-BC57-FA5482708E30}" srcId="{20EEE61A-8C77-4CB3-A513-A371D0A378E8}" destId="{F9993CFE-E7F7-794B-8A20-85E13B71D5DB}" srcOrd="2" destOrd="0" parTransId="{8C315231-ECFB-FF4E-B886-A517BCC29716}" sibTransId="{32579D39-734F-F542-A779-4E9ECDEA07FB}"/>
    <dgm:cxn modelId="{F58BFA2C-651C-7648-B808-9BC84C004540}" srcId="{20EEE61A-8C77-4CB3-A513-A371D0A378E8}" destId="{E6E12293-0042-6F40-9509-CC6345BB21B2}" srcOrd="3" destOrd="0" parTransId="{AE7926D0-7E0B-D945-A98D-42F91C853139}" sibTransId="{79F6642F-CA9D-1B47-B8D1-A6390AF229FC}"/>
    <dgm:cxn modelId="{CA063E44-D19C-E940-9E68-C1EB61447D29}" type="presOf" srcId="{20EEE61A-8C77-4CB3-A513-A371D0A378E8}" destId="{289359B6-D8F8-8348-93A0-BE61D0C4C943}" srcOrd="0" destOrd="0" presId="urn:microsoft.com/office/officeart/2008/layout/LinedList"/>
    <dgm:cxn modelId="{BF746988-D1CB-1641-88C3-3E69160A0DA2}" type="presOf" srcId="{F9993CFE-E7F7-794B-8A20-85E13B71D5DB}" destId="{27385916-8A49-4A47-BEB2-7E74FB3470BF}" srcOrd="0" destOrd="0" presId="urn:microsoft.com/office/officeart/2008/layout/LinedList"/>
    <dgm:cxn modelId="{C425E78C-EE23-EF4E-9143-121CD3BB4C9B}" srcId="{20EEE61A-8C77-4CB3-A513-A371D0A378E8}" destId="{95769E8D-95ED-5845-8179-9D8A4C6DD931}" srcOrd="1" destOrd="0" parTransId="{3CFEE17B-3112-1E4D-B437-2D4DADCFDE31}" sibTransId="{19EDF21D-3491-A446-AA0B-568BEF12CECB}"/>
    <dgm:cxn modelId="{C3337D9D-DF7C-B54B-B0A7-A161F7014A2E}" type="presOf" srcId="{95769E8D-95ED-5845-8179-9D8A4C6DD931}" destId="{84A0D532-03D0-4E4B-BA7C-147F247C6308}" srcOrd="0" destOrd="0" presId="urn:microsoft.com/office/officeart/2008/layout/LinedList"/>
    <dgm:cxn modelId="{D9D6A4A7-8CCD-42E0-BF47-5951823C544C}" srcId="{20EEE61A-8C77-4CB3-A513-A371D0A378E8}" destId="{BEA667F8-EE0B-4BDF-BC83-A9B91BC12876}" srcOrd="0" destOrd="0" parTransId="{69B2C4ED-CC32-4385-899A-83077431C7C1}" sibTransId="{E491B740-D6D8-4948-BE8D-47F8AD3092D0}"/>
    <dgm:cxn modelId="{409FC9B9-FC48-F645-8D81-D6A5246435EA}" type="presOf" srcId="{E6E12293-0042-6F40-9509-CC6345BB21B2}" destId="{EE623DF8-539A-C941-8F39-163B7BEE4155}" srcOrd="0" destOrd="0" presId="urn:microsoft.com/office/officeart/2008/layout/LinedList"/>
    <dgm:cxn modelId="{7B0352D3-DC30-9A47-BBE6-7ABEEA8E5687}" type="presOf" srcId="{BEA667F8-EE0B-4BDF-BC83-A9B91BC12876}" destId="{2F8D328F-AFB4-4144-B4CB-6ECEE39CC7F1}" srcOrd="0" destOrd="0" presId="urn:microsoft.com/office/officeart/2008/layout/LinedList"/>
    <dgm:cxn modelId="{69066C12-0182-6047-BD4B-DE5A070CB948}" type="presParOf" srcId="{289359B6-D8F8-8348-93A0-BE61D0C4C943}" destId="{FCC176E2-D451-8B45-B402-B282389B40B7}" srcOrd="0" destOrd="0" presId="urn:microsoft.com/office/officeart/2008/layout/LinedList"/>
    <dgm:cxn modelId="{7955C20A-DC7A-E246-801F-BA8F5510BA6C}" type="presParOf" srcId="{289359B6-D8F8-8348-93A0-BE61D0C4C943}" destId="{5405156A-2D6E-1040-86D0-FE43673D2179}" srcOrd="1" destOrd="0" presId="urn:microsoft.com/office/officeart/2008/layout/LinedList"/>
    <dgm:cxn modelId="{9F68C1CC-8161-B04A-9590-6369DA3FD09B}" type="presParOf" srcId="{5405156A-2D6E-1040-86D0-FE43673D2179}" destId="{2F8D328F-AFB4-4144-B4CB-6ECEE39CC7F1}" srcOrd="0" destOrd="0" presId="urn:microsoft.com/office/officeart/2008/layout/LinedList"/>
    <dgm:cxn modelId="{C2159E07-D3DD-3641-990D-951F12357073}" type="presParOf" srcId="{5405156A-2D6E-1040-86D0-FE43673D2179}" destId="{22FDD51B-71F4-574A-9F76-11D028D0472F}" srcOrd="1" destOrd="0" presId="urn:microsoft.com/office/officeart/2008/layout/LinedList"/>
    <dgm:cxn modelId="{0CB3134F-7C33-C348-9AA4-C27B8C4E4DF5}" type="presParOf" srcId="{289359B6-D8F8-8348-93A0-BE61D0C4C943}" destId="{C2C69872-B307-2E44-927D-13B637F56B70}" srcOrd="2" destOrd="0" presId="urn:microsoft.com/office/officeart/2008/layout/LinedList"/>
    <dgm:cxn modelId="{B7FDFE73-6A5E-0D4C-A978-1AB3CEC66467}" type="presParOf" srcId="{289359B6-D8F8-8348-93A0-BE61D0C4C943}" destId="{9A832773-2414-BA41-9E7C-00A1D48F2039}" srcOrd="3" destOrd="0" presId="urn:microsoft.com/office/officeart/2008/layout/LinedList"/>
    <dgm:cxn modelId="{1DE514CC-F389-2144-8E61-DFC7978F4D13}" type="presParOf" srcId="{9A832773-2414-BA41-9E7C-00A1D48F2039}" destId="{84A0D532-03D0-4E4B-BA7C-147F247C6308}" srcOrd="0" destOrd="0" presId="urn:microsoft.com/office/officeart/2008/layout/LinedList"/>
    <dgm:cxn modelId="{9D93AE4E-F6EA-5B41-B0F6-626A22B9A7B3}" type="presParOf" srcId="{9A832773-2414-BA41-9E7C-00A1D48F2039}" destId="{E07A8E25-EC9D-C742-8915-551FC7CDC242}" srcOrd="1" destOrd="0" presId="urn:microsoft.com/office/officeart/2008/layout/LinedList"/>
    <dgm:cxn modelId="{4A8BFA0C-DB89-6D46-A727-8770869B6B4E}" type="presParOf" srcId="{289359B6-D8F8-8348-93A0-BE61D0C4C943}" destId="{4D60D543-B5E9-6148-84F2-92387E877D26}" srcOrd="4" destOrd="0" presId="urn:microsoft.com/office/officeart/2008/layout/LinedList"/>
    <dgm:cxn modelId="{486F3EB9-009B-CA48-866A-3D5DBAB5FA16}" type="presParOf" srcId="{289359B6-D8F8-8348-93A0-BE61D0C4C943}" destId="{B7DF2700-CACA-0943-9953-08919455CBDE}" srcOrd="5" destOrd="0" presId="urn:microsoft.com/office/officeart/2008/layout/LinedList"/>
    <dgm:cxn modelId="{32271F6C-445C-2949-85FC-DB8580BA4EF2}" type="presParOf" srcId="{B7DF2700-CACA-0943-9953-08919455CBDE}" destId="{27385916-8A49-4A47-BEB2-7E74FB3470BF}" srcOrd="0" destOrd="0" presId="urn:microsoft.com/office/officeart/2008/layout/LinedList"/>
    <dgm:cxn modelId="{3E7983D7-C2F6-1F46-87A8-571316E4E5CB}" type="presParOf" srcId="{B7DF2700-CACA-0943-9953-08919455CBDE}" destId="{B168EC25-99AB-BC4E-9F55-3B0E7B8CE48F}" srcOrd="1" destOrd="0" presId="urn:microsoft.com/office/officeart/2008/layout/LinedList"/>
    <dgm:cxn modelId="{F9427337-7713-8048-B7AE-4AA6CCB30357}" type="presParOf" srcId="{289359B6-D8F8-8348-93A0-BE61D0C4C943}" destId="{987E1811-806F-1247-AD36-3A9C7A595F90}" srcOrd="6" destOrd="0" presId="urn:microsoft.com/office/officeart/2008/layout/LinedList"/>
    <dgm:cxn modelId="{8B93B517-AB78-F443-A7A3-474C4F298B98}" type="presParOf" srcId="{289359B6-D8F8-8348-93A0-BE61D0C4C943}" destId="{9E11FF57-8692-C144-84BC-DAC0BCC2B738}" srcOrd="7" destOrd="0" presId="urn:microsoft.com/office/officeart/2008/layout/LinedList"/>
    <dgm:cxn modelId="{E71B79EF-6EEB-E347-AC10-B85F3E528333}" type="presParOf" srcId="{9E11FF57-8692-C144-84BC-DAC0BCC2B738}" destId="{EE623DF8-539A-C941-8F39-163B7BEE4155}" srcOrd="0" destOrd="0" presId="urn:microsoft.com/office/officeart/2008/layout/LinedList"/>
    <dgm:cxn modelId="{B1BB50AE-ECF4-8B4D-9952-A1AF2879BF9D}" type="presParOf" srcId="{9E11FF57-8692-C144-84BC-DAC0BCC2B738}" destId="{D89489B1-3883-B348-8960-480713B709C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0EEE61A-8C77-4CB3-A513-A371D0A378E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EA667F8-EE0B-4BDF-BC83-A9B91BC12876}">
      <dgm:prSet custT="1"/>
      <dgm:spPr/>
      <dgm:t>
        <a:bodyPr/>
        <a:lstStyle/>
        <a:p>
          <a:r>
            <a:rPr lang="en-US" sz="4400" b="0" dirty="0"/>
            <a:t>The Problem </a:t>
          </a:r>
          <a:endParaRPr lang="en-US" sz="4400" b="0" dirty="0">
            <a:latin typeface="Calibri" panose="020F0502020204030204" pitchFamily="34" charset="0"/>
            <a:cs typeface="Calibri" panose="020F0502020204030204" pitchFamily="34" charset="0"/>
          </a:endParaRPr>
        </a:p>
      </dgm:t>
    </dgm:pt>
    <dgm:pt modelId="{69B2C4ED-CC32-4385-899A-83077431C7C1}" type="parTrans" cxnId="{D9D6A4A7-8CCD-42E0-BF47-5951823C544C}">
      <dgm:prSet/>
      <dgm:spPr/>
      <dgm:t>
        <a:bodyPr/>
        <a:lstStyle/>
        <a:p>
          <a:endParaRPr lang="en-US"/>
        </a:p>
      </dgm:t>
    </dgm:pt>
    <dgm:pt modelId="{E491B740-D6D8-4948-BE8D-47F8AD3092D0}" type="sibTrans" cxnId="{D9D6A4A7-8CCD-42E0-BF47-5951823C544C}">
      <dgm:prSet/>
      <dgm:spPr/>
      <dgm:t>
        <a:bodyPr/>
        <a:lstStyle/>
        <a:p>
          <a:endParaRPr lang="en-US"/>
        </a:p>
      </dgm:t>
    </dgm:pt>
    <dgm:pt modelId="{E6E12293-0042-6F40-9509-CC6345BB21B2}">
      <dgm:prSet custT="1"/>
      <dgm:spPr/>
      <dgm:t>
        <a:bodyPr/>
        <a:lstStyle/>
        <a:p>
          <a:r>
            <a:rPr lang="en-US" sz="4400" b="1" dirty="0"/>
            <a:t>Diagnosis, evaluation and treatment</a:t>
          </a:r>
        </a:p>
      </dgm:t>
    </dgm:pt>
    <dgm:pt modelId="{AE7926D0-7E0B-D945-A98D-42F91C853139}" type="parTrans" cxnId="{F58BFA2C-651C-7648-B808-9BC84C004540}">
      <dgm:prSet/>
      <dgm:spPr/>
      <dgm:t>
        <a:bodyPr/>
        <a:lstStyle/>
        <a:p>
          <a:endParaRPr lang="en-US"/>
        </a:p>
      </dgm:t>
    </dgm:pt>
    <dgm:pt modelId="{79F6642F-CA9D-1B47-B8D1-A6390AF229FC}" type="sibTrans" cxnId="{F58BFA2C-651C-7648-B808-9BC84C004540}">
      <dgm:prSet/>
      <dgm:spPr/>
      <dgm:t>
        <a:bodyPr/>
        <a:lstStyle/>
        <a:p>
          <a:endParaRPr lang="en-US"/>
        </a:p>
      </dgm:t>
    </dgm:pt>
    <dgm:pt modelId="{F9993CFE-E7F7-794B-8A20-85E13B71D5DB}">
      <dgm:prSet custT="1"/>
      <dgm:spPr/>
      <dgm:t>
        <a:bodyPr/>
        <a:lstStyle/>
        <a:p>
          <a:r>
            <a:rPr lang="en-US" sz="4400" dirty="0"/>
            <a:t>Clinical presentation</a:t>
          </a:r>
        </a:p>
      </dgm:t>
    </dgm:pt>
    <dgm:pt modelId="{8C315231-ECFB-FF4E-B886-A517BCC29716}" type="parTrans" cxnId="{9093A12C-ABF6-4E4F-BC57-FA5482708E30}">
      <dgm:prSet/>
      <dgm:spPr/>
      <dgm:t>
        <a:bodyPr/>
        <a:lstStyle/>
        <a:p>
          <a:endParaRPr lang="en-US"/>
        </a:p>
      </dgm:t>
    </dgm:pt>
    <dgm:pt modelId="{32579D39-734F-F542-A779-4E9ECDEA07FB}" type="sibTrans" cxnId="{9093A12C-ABF6-4E4F-BC57-FA5482708E30}">
      <dgm:prSet/>
      <dgm:spPr/>
      <dgm:t>
        <a:bodyPr/>
        <a:lstStyle/>
        <a:p>
          <a:endParaRPr lang="en-US"/>
        </a:p>
      </dgm:t>
    </dgm:pt>
    <dgm:pt modelId="{95769E8D-95ED-5845-8179-9D8A4C6DD931}">
      <dgm:prSet custT="1"/>
      <dgm:spPr/>
      <dgm:t>
        <a:bodyPr/>
        <a:lstStyle/>
        <a:p>
          <a:r>
            <a:rPr lang="en-US" sz="4400" dirty="0"/>
            <a:t>Epidemiology</a:t>
          </a:r>
          <a:endParaRPr lang="en-US" sz="4400" b="1" dirty="0">
            <a:latin typeface="Calibri" panose="020F0502020204030204" pitchFamily="34" charset="0"/>
            <a:cs typeface="Calibri" panose="020F0502020204030204" pitchFamily="34" charset="0"/>
          </a:endParaRPr>
        </a:p>
      </dgm:t>
    </dgm:pt>
    <dgm:pt modelId="{3CFEE17B-3112-1E4D-B437-2D4DADCFDE31}" type="parTrans" cxnId="{C425E78C-EE23-EF4E-9143-121CD3BB4C9B}">
      <dgm:prSet/>
      <dgm:spPr/>
      <dgm:t>
        <a:bodyPr/>
        <a:lstStyle/>
        <a:p>
          <a:endParaRPr lang="en-US"/>
        </a:p>
      </dgm:t>
    </dgm:pt>
    <dgm:pt modelId="{19EDF21D-3491-A446-AA0B-568BEF12CECB}" type="sibTrans" cxnId="{C425E78C-EE23-EF4E-9143-121CD3BB4C9B}">
      <dgm:prSet/>
      <dgm:spPr/>
      <dgm:t>
        <a:bodyPr/>
        <a:lstStyle/>
        <a:p>
          <a:endParaRPr lang="en-US"/>
        </a:p>
      </dgm:t>
    </dgm:pt>
    <dgm:pt modelId="{289359B6-D8F8-8348-93A0-BE61D0C4C943}" type="pres">
      <dgm:prSet presAssocID="{20EEE61A-8C77-4CB3-A513-A371D0A378E8}" presName="vert0" presStyleCnt="0">
        <dgm:presLayoutVars>
          <dgm:dir/>
          <dgm:animOne val="branch"/>
          <dgm:animLvl val="lvl"/>
        </dgm:presLayoutVars>
      </dgm:prSet>
      <dgm:spPr/>
    </dgm:pt>
    <dgm:pt modelId="{FCC176E2-D451-8B45-B402-B282389B40B7}" type="pres">
      <dgm:prSet presAssocID="{BEA667F8-EE0B-4BDF-BC83-A9B91BC12876}" presName="thickLine" presStyleLbl="alignNode1" presStyleIdx="0" presStyleCnt="4"/>
      <dgm:spPr/>
    </dgm:pt>
    <dgm:pt modelId="{5405156A-2D6E-1040-86D0-FE43673D2179}" type="pres">
      <dgm:prSet presAssocID="{BEA667F8-EE0B-4BDF-BC83-A9B91BC12876}" presName="horz1" presStyleCnt="0"/>
      <dgm:spPr/>
    </dgm:pt>
    <dgm:pt modelId="{2F8D328F-AFB4-4144-B4CB-6ECEE39CC7F1}" type="pres">
      <dgm:prSet presAssocID="{BEA667F8-EE0B-4BDF-BC83-A9B91BC12876}" presName="tx1" presStyleLbl="revTx" presStyleIdx="0" presStyleCnt="4"/>
      <dgm:spPr/>
    </dgm:pt>
    <dgm:pt modelId="{22FDD51B-71F4-574A-9F76-11D028D0472F}" type="pres">
      <dgm:prSet presAssocID="{BEA667F8-EE0B-4BDF-BC83-A9B91BC12876}" presName="vert1" presStyleCnt="0"/>
      <dgm:spPr/>
    </dgm:pt>
    <dgm:pt modelId="{C2C69872-B307-2E44-927D-13B637F56B70}" type="pres">
      <dgm:prSet presAssocID="{95769E8D-95ED-5845-8179-9D8A4C6DD931}" presName="thickLine" presStyleLbl="alignNode1" presStyleIdx="1" presStyleCnt="4"/>
      <dgm:spPr/>
    </dgm:pt>
    <dgm:pt modelId="{9A832773-2414-BA41-9E7C-00A1D48F2039}" type="pres">
      <dgm:prSet presAssocID="{95769E8D-95ED-5845-8179-9D8A4C6DD931}" presName="horz1" presStyleCnt="0"/>
      <dgm:spPr/>
    </dgm:pt>
    <dgm:pt modelId="{84A0D532-03D0-4E4B-BA7C-147F247C6308}" type="pres">
      <dgm:prSet presAssocID="{95769E8D-95ED-5845-8179-9D8A4C6DD931}" presName="tx1" presStyleLbl="revTx" presStyleIdx="1" presStyleCnt="4"/>
      <dgm:spPr/>
    </dgm:pt>
    <dgm:pt modelId="{E07A8E25-EC9D-C742-8915-551FC7CDC242}" type="pres">
      <dgm:prSet presAssocID="{95769E8D-95ED-5845-8179-9D8A4C6DD931}" presName="vert1" presStyleCnt="0"/>
      <dgm:spPr/>
    </dgm:pt>
    <dgm:pt modelId="{4D60D543-B5E9-6148-84F2-92387E877D26}" type="pres">
      <dgm:prSet presAssocID="{F9993CFE-E7F7-794B-8A20-85E13B71D5DB}" presName="thickLine" presStyleLbl="alignNode1" presStyleIdx="2" presStyleCnt="4"/>
      <dgm:spPr/>
    </dgm:pt>
    <dgm:pt modelId="{B7DF2700-CACA-0943-9953-08919455CBDE}" type="pres">
      <dgm:prSet presAssocID="{F9993CFE-E7F7-794B-8A20-85E13B71D5DB}" presName="horz1" presStyleCnt="0"/>
      <dgm:spPr/>
    </dgm:pt>
    <dgm:pt modelId="{27385916-8A49-4A47-BEB2-7E74FB3470BF}" type="pres">
      <dgm:prSet presAssocID="{F9993CFE-E7F7-794B-8A20-85E13B71D5DB}" presName="tx1" presStyleLbl="revTx" presStyleIdx="2" presStyleCnt="4"/>
      <dgm:spPr/>
    </dgm:pt>
    <dgm:pt modelId="{B168EC25-99AB-BC4E-9F55-3B0E7B8CE48F}" type="pres">
      <dgm:prSet presAssocID="{F9993CFE-E7F7-794B-8A20-85E13B71D5DB}" presName="vert1" presStyleCnt="0"/>
      <dgm:spPr/>
    </dgm:pt>
    <dgm:pt modelId="{987E1811-806F-1247-AD36-3A9C7A595F90}" type="pres">
      <dgm:prSet presAssocID="{E6E12293-0042-6F40-9509-CC6345BB21B2}" presName="thickLine" presStyleLbl="alignNode1" presStyleIdx="3" presStyleCnt="4"/>
      <dgm:spPr/>
    </dgm:pt>
    <dgm:pt modelId="{9E11FF57-8692-C144-84BC-DAC0BCC2B738}" type="pres">
      <dgm:prSet presAssocID="{E6E12293-0042-6F40-9509-CC6345BB21B2}" presName="horz1" presStyleCnt="0"/>
      <dgm:spPr/>
    </dgm:pt>
    <dgm:pt modelId="{EE623DF8-539A-C941-8F39-163B7BEE4155}" type="pres">
      <dgm:prSet presAssocID="{E6E12293-0042-6F40-9509-CC6345BB21B2}" presName="tx1" presStyleLbl="revTx" presStyleIdx="3" presStyleCnt="4"/>
      <dgm:spPr/>
    </dgm:pt>
    <dgm:pt modelId="{D89489B1-3883-B348-8960-480713B709C4}" type="pres">
      <dgm:prSet presAssocID="{E6E12293-0042-6F40-9509-CC6345BB21B2}" presName="vert1" presStyleCnt="0"/>
      <dgm:spPr/>
    </dgm:pt>
  </dgm:ptLst>
  <dgm:cxnLst>
    <dgm:cxn modelId="{9093A12C-ABF6-4E4F-BC57-FA5482708E30}" srcId="{20EEE61A-8C77-4CB3-A513-A371D0A378E8}" destId="{F9993CFE-E7F7-794B-8A20-85E13B71D5DB}" srcOrd="2" destOrd="0" parTransId="{8C315231-ECFB-FF4E-B886-A517BCC29716}" sibTransId="{32579D39-734F-F542-A779-4E9ECDEA07FB}"/>
    <dgm:cxn modelId="{F58BFA2C-651C-7648-B808-9BC84C004540}" srcId="{20EEE61A-8C77-4CB3-A513-A371D0A378E8}" destId="{E6E12293-0042-6F40-9509-CC6345BB21B2}" srcOrd="3" destOrd="0" parTransId="{AE7926D0-7E0B-D945-A98D-42F91C853139}" sibTransId="{79F6642F-CA9D-1B47-B8D1-A6390AF229FC}"/>
    <dgm:cxn modelId="{CA063E44-D19C-E940-9E68-C1EB61447D29}" type="presOf" srcId="{20EEE61A-8C77-4CB3-A513-A371D0A378E8}" destId="{289359B6-D8F8-8348-93A0-BE61D0C4C943}" srcOrd="0" destOrd="0" presId="urn:microsoft.com/office/officeart/2008/layout/LinedList"/>
    <dgm:cxn modelId="{BF746988-D1CB-1641-88C3-3E69160A0DA2}" type="presOf" srcId="{F9993CFE-E7F7-794B-8A20-85E13B71D5DB}" destId="{27385916-8A49-4A47-BEB2-7E74FB3470BF}" srcOrd="0" destOrd="0" presId="urn:microsoft.com/office/officeart/2008/layout/LinedList"/>
    <dgm:cxn modelId="{C425E78C-EE23-EF4E-9143-121CD3BB4C9B}" srcId="{20EEE61A-8C77-4CB3-A513-A371D0A378E8}" destId="{95769E8D-95ED-5845-8179-9D8A4C6DD931}" srcOrd="1" destOrd="0" parTransId="{3CFEE17B-3112-1E4D-B437-2D4DADCFDE31}" sibTransId="{19EDF21D-3491-A446-AA0B-568BEF12CECB}"/>
    <dgm:cxn modelId="{C3337D9D-DF7C-B54B-B0A7-A161F7014A2E}" type="presOf" srcId="{95769E8D-95ED-5845-8179-9D8A4C6DD931}" destId="{84A0D532-03D0-4E4B-BA7C-147F247C6308}" srcOrd="0" destOrd="0" presId="urn:microsoft.com/office/officeart/2008/layout/LinedList"/>
    <dgm:cxn modelId="{D9D6A4A7-8CCD-42E0-BF47-5951823C544C}" srcId="{20EEE61A-8C77-4CB3-A513-A371D0A378E8}" destId="{BEA667F8-EE0B-4BDF-BC83-A9B91BC12876}" srcOrd="0" destOrd="0" parTransId="{69B2C4ED-CC32-4385-899A-83077431C7C1}" sibTransId="{E491B740-D6D8-4948-BE8D-47F8AD3092D0}"/>
    <dgm:cxn modelId="{409FC9B9-FC48-F645-8D81-D6A5246435EA}" type="presOf" srcId="{E6E12293-0042-6F40-9509-CC6345BB21B2}" destId="{EE623DF8-539A-C941-8F39-163B7BEE4155}" srcOrd="0" destOrd="0" presId="urn:microsoft.com/office/officeart/2008/layout/LinedList"/>
    <dgm:cxn modelId="{7B0352D3-DC30-9A47-BBE6-7ABEEA8E5687}" type="presOf" srcId="{BEA667F8-EE0B-4BDF-BC83-A9B91BC12876}" destId="{2F8D328F-AFB4-4144-B4CB-6ECEE39CC7F1}" srcOrd="0" destOrd="0" presId="urn:microsoft.com/office/officeart/2008/layout/LinedList"/>
    <dgm:cxn modelId="{69066C12-0182-6047-BD4B-DE5A070CB948}" type="presParOf" srcId="{289359B6-D8F8-8348-93A0-BE61D0C4C943}" destId="{FCC176E2-D451-8B45-B402-B282389B40B7}" srcOrd="0" destOrd="0" presId="urn:microsoft.com/office/officeart/2008/layout/LinedList"/>
    <dgm:cxn modelId="{7955C20A-DC7A-E246-801F-BA8F5510BA6C}" type="presParOf" srcId="{289359B6-D8F8-8348-93A0-BE61D0C4C943}" destId="{5405156A-2D6E-1040-86D0-FE43673D2179}" srcOrd="1" destOrd="0" presId="urn:microsoft.com/office/officeart/2008/layout/LinedList"/>
    <dgm:cxn modelId="{9F68C1CC-8161-B04A-9590-6369DA3FD09B}" type="presParOf" srcId="{5405156A-2D6E-1040-86D0-FE43673D2179}" destId="{2F8D328F-AFB4-4144-B4CB-6ECEE39CC7F1}" srcOrd="0" destOrd="0" presId="urn:microsoft.com/office/officeart/2008/layout/LinedList"/>
    <dgm:cxn modelId="{C2159E07-D3DD-3641-990D-951F12357073}" type="presParOf" srcId="{5405156A-2D6E-1040-86D0-FE43673D2179}" destId="{22FDD51B-71F4-574A-9F76-11D028D0472F}" srcOrd="1" destOrd="0" presId="urn:microsoft.com/office/officeart/2008/layout/LinedList"/>
    <dgm:cxn modelId="{0CB3134F-7C33-C348-9AA4-C27B8C4E4DF5}" type="presParOf" srcId="{289359B6-D8F8-8348-93A0-BE61D0C4C943}" destId="{C2C69872-B307-2E44-927D-13B637F56B70}" srcOrd="2" destOrd="0" presId="urn:microsoft.com/office/officeart/2008/layout/LinedList"/>
    <dgm:cxn modelId="{B7FDFE73-6A5E-0D4C-A978-1AB3CEC66467}" type="presParOf" srcId="{289359B6-D8F8-8348-93A0-BE61D0C4C943}" destId="{9A832773-2414-BA41-9E7C-00A1D48F2039}" srcOrd="3" destOrd="0" presId="urn:microsoft.com/office/officeart/2008/layout/LinedList"/>
    <dgm:cxn modelId="{1DE514CC-F389-2144-8E61-DFC7978F4D13}" type="presParOf" srcId="{9A832773-2414-BA41-9E7C-00A1D48F2039}" destId="{84A0D532-03D0-4E4B-BA7C-147F247C6308}" srcOrd="0" destOrd="0" presId="urn:microsoft.com/office/officeart/2008/layout/LinedList"/>
    <dgm:cxn modelId="{9D93AE4E-F6EA-5B41-B0F6-626A22B9A7B3}" type="presParOf" srcId="{9A832773-2414-BA41-9E7C-00A1D48F2039}" destId="{E07A8E25-EC9D-C742-8915-551FC7CDC242}" srcOrd="1" destOrd="0" presId="urn:microsoft.com/office/officeart/2008/layout/LinedList"/>
    <dgm:cxn modelId="{4A8BFA0C-DB89-6D46-A727-8770869B6B4E}" type="presParOf" srcId="{289359B6-D8F8-8348-93A0-BE61D0C4C943}" destId="{4D60D543-B5E9-6148-84F2-92387E877D26}" srcOrd="4" destOrd="0" presId="urn:microsoft.com/office/officeart/2008/layout/LinedList"/>
    <dgm:cxn modelId="{486F3EB9-009B-CA48-866A-3D5DBAB5FA16}" type="presParOf" srcId="{289359B6-D8F8-8348-93A0-BE61D0C4C943}" destId="{B7DF2700-CACA-0943-9953-08919455CBDE}" srcOrd="5" destOrd="0" presId="urn:microsoft.com/office/officeart/2008/layout/LinedList"/>
    <dgm:cxn modelId="{32271F6C-445C-2949-85FC-DB8580BA4EF2}" type="presParOf" srcId="{B7DF2700-CACA-0943-9953-08919455CBDE}" destId="{27385916-8A49-4A47-BEB2-7E74FB3470BF}" srcOrd="0" destOrd="0" presId="urn:microsoft.com/office/officeart/2008/layout/LinedList"/>
    <dgm:cxn modelId="{3E7983D7-C2F6-1F46-87A8-571316E4E5CB}" type="presParOf" srcId="{B7DF2700-CACA-0943-9953-08919455CBDE}" destId="{B168EC25-99AB-BC4E-9F55-3B0E7B8CE48F}" srcOrd="1" destOrd="0" presId="urn:microsoft.com/office/officeart/2008/layout/LinedList"/>
    <dgm:cxn modelId="{F9427337-7713-8048-B7AE-4AA6CCB30357}" type="presParOf" srcId="{289359B6-D8F8-8348-93A0-BE61D0C4C943}" destId="{987E1811-806F-1247-AD36-3A9C7A595F90}" srcOrd="6" destOrd="0" presId="urn:microsoft.com/office/officeart/2008/layout/LinedList"/>
    <dgm:cxn modelId="{8B93B517-AB78-F443-A7A3-474C4F298B98}" type="presParOf" srcId="{289359B6-D8F8-8348-93A0-BE61D0C4C943}" destId="{9E11FF57-8692-C144-84BC-DAC0BCC2B738}" srcOrd="7" destOrd="0" presId="urn:microsoft.com/office/officeart/2008/layout/LinedList"/>
    <dgm:cxn modelId="{E71B79EF-6EEB-E347-AC10-B85F3E528333}" type="presParOf" srcId="{9E11FF57-8692-C144-84BC-DAC0BCC2B738}" destId="{EE623DF8-539A-C941-8F39-163B7BEE4155}" srcOrd="0" destOrd="0" presId="urn:microsoft.com/office/officeart/2008/layout/LinedList"/>
    <dgm:cxn modelId="{B1BB50AE-ECF4-8B4D-9952-A1AF2879BF9D}" type="presParOf" srcId="{9E11FF57-8692-C144-84BC-DAC0BCC2B738}" destId="{D89489B1-3883-B348-8960-480713B709C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5EA0B70-824C-430B-89E5-D97E8F9A66E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098EF32-7AC5-4DF1-98C8-D5B6E6B540B1}">
      <dgm:prSet phldrT="[Text]"/>
      <dgm:spPr/>
      <dgm:t>
        <a:bodyPr/>
        <a:lstStyle/>
        <a:p>
          <a:pPr>
            <a:lnSpc>
              <a:spcPct val="100000"/>
            </a:lnSpc>
          </a:pPr>
          <a:r>
            <a:rPr lang="en-US"/>
            <a:t>Confirm Diagnosis</a:t>
          </a:r>
        </a:p>
      </dgm:t>
    </dgm:pt>
    <dgm:pt modelId="{509307C6-6308-4065-89FF-848231B0A854}" type="parTrans" cxnId="{31B9D6A9-EBEA-416D-ABC9-D6E250D8ED0A}">
      <dgm:prSet/>
      <dgm:spPr/>
      <dgm:t>
        <a:bodyPr/>
        <a:lstStyle/>
        <a:p>
          <a:endParaRPr lang="en-US"/>
        </a:p>
      </dgm:t>
    </dgm:pt>
    <dgm:pt modelId="{6DE665D5-7B22-4A8F-8DA5-8144BD1EEF59}" type="sibTrans" cxnId="{31B9D6A9-EBEA-416D-ABC9-D6E250D8ED0A}">
      <dgm:prSet/>
      <dgm:spPr/>
      <dgm:t>
        <a:bodyPr/>
        <a:lstStyle/>
        <a:p>
          <a:endParaRPr lang="en-US"/>
        </a:p>
      </dgm:t>
    </dgm:pt>
    <dgm:pt modelId="{DE14E957-754D-41B6-8C44-B9F26D0BA1AE}">
      <dgm:prSet phldrT="[Text]"/>
      <dgm:spPr/>
      <dgm:t>
        <a:bodyPr/>
        <a:lstStyle/>
        <a:p>
          <a:pPr>
            <a:lnSpc>
              <a:spcPct val="100000"/>
            </a:lnSpc>
          </a:pPr>
          <a:r>
            <a:rPr lang="en-US" dirty="0"/>
            <a:t>Lab/Imaging workup</a:t>
          </a:r>
        </a:p>
      </dgm:t>
    </dgm:pt>
    <dgm:pt modelId="{EDC2C3CD-AE4B-4487-B5BD-C9D45F7DEB55}" type="parTrans" cxnId="{A0936AD4-37C4-435E-869F-BC7F3F44C9EE}">
      <dgm:prSet/>
      <dgm:spPr/>
      <dgm:t>
        <a:bodyPr/>
        <a:lstStyle/>
        <a:p>
          <a:endParaRPr lang="en-US"/>
        </a:p>
      </dgm:t>
    </dgm:pt>
    <dgm:pt modelId="{042DEDC7-CDBC-4FA1-897B-8437B95DF4AA}" type="sibTrans" cxnId="{A0936AD4-37C4-435E-869F-BC7F3F44C9EE}">
      <dgm:prSet/>
      <dgm:spPr/>
      <dgm:t>
        <a:bodyPr/>
        <a:lstStyle/>
        <a:p>
          <a:endParaRPr lang="en-US"/>
        </a:p>
      </dgm:t>
    </dgm:pt>
    <dgm:pt modelId="{30E70E0C-F8D8-4946-9B3E-F69B3292FF02}">
      <dgm:prSet phldrT="[Text]"/>
      <dgm:spPr/>
      <dgm:t>
        <a:bodyPr/>
        <a:lstStyle/>
        <a:p>
          <a:pPr>
            <a:lnSpc>
              <a:spcPct val="100000"/>
            </a:lnSpc>
          </a:pPr>
          <a:r>
            <a:rPr lang="en-US" dirty="0"/>
            <a:t>Fibrosis Staging</a:t>
          </a:r>
        </a:p>
      </dgm:t>
    </dgm:pt>
    <dgm:pt modelId="{AA365DC5-5323-4A7B-BBA1-941951DB49C5}" type="parTrans" cxnId="{5C72CE87-411C-4898-ABB6-BECD5B8BC25C}">
      <dgm:prSet/>
      <dgm:spPr/>
      <dgm:t>
        <a:bodyPr/>
        <a:lstStyle/>
        <a:p>
          <a:endParaRPr lang="en-US"/>
        </a:p>
      </dgm:t>
    </dgm:pt>
    <dgm:pt modelId="{3F2A5548-2E70-4B8B-9471-32823C8F9824}" type="sibTrans" cxnId="{5C72CE87-411C-4898-ABB6-BECD5B8BC25C}">
      <dgm:prSet/>
      <dgm:spPr/>
      <dgm:t>
        <a:bodyPr/>
        <a:lstStyle/>
        <a:p>
          <a:endParaRPr lang="en-US"/>
        </a:p>
      </dgm:t>
    </dgm:pt>
    <dgm:pt modelId="{57E94313-AD67-4D8C-B23C-A73BCD20F474}">
      <dgm:prSet/>
      <dgm:spPr/>
      <dgm:t>
        <a:bodyPr/>
        <a:lstStyle/>
        <a:p>
          <a:pPr>
            <a:lnSpc>
              <a:spcPct val="100000"/>
            </a:lnSpc>
          </a:pPr>
          <a:endParaRPr lang="en-US"/>
        </a:p>
      </dgm:t>
    </dgm:pt>
    <dgm:pt modelId="{BBFCBFBE-A973-4E48-BA20-3FA267498CE9}" type="parTrans" cxnId="{5A44E5C2-B929-4665-941B-783730E50636}">
      <dgm:prSet/>
      <dgm:spPr/>
      <dgm:t>
        <a:bodyPr/>
        <a:lstStyle/>
        <a:p>
          <a:endParaRPr lang="en-US"/>
        </a:p>
      </dgm:t>
    </dgm:pt>
    <dgm:pt modelId="{8A45372B-C178-4503-A370-72A7CF553241}" type="sibTrans" cxnId="{5A44E5C2-B929-4665-941B-783730E50636}">
      <dgm:prSet/>
      <dgm:spPr/>
      <dgm:t>
        <a:bodyPr/>
        <a:lstStyle/>
        <a:p>
          <a:endParaRPr lang="en-US"/>
        </a:p>
      </dgm:t>
    </dgm:pt>
    <dgm:pt modelId="{0395EB9C-75E5-4172-A303-9213B11A054C}">
      <dgm:prSet/>
      <dgm:spPr/>
      <dgm:t>
        <a:bodyPr/>
        <a:lstStyle/>
        <a:p>
          <a:pPr>
            <a:lnSpc>
              <a:spcPct val="100000"/>
            </a:lnSpc>
          </a:pPr>
          <a:r>
            <a:rPr lang="en-US" dirty="0"/>
            <a:t>Critical Information</a:t>
          </a:r>
        </a:p>
      </dgm:t>
    </dgm:pt>
    <dgm:pt modelId="{EA93537F-0BDC-4838-A296-95A62F8FEAF3}" type="parTrans" cxnId="{011AAD75-994D-4401-9C91-FF77816CC124}">
      <dgm:prSet/>
      <dgm:spPr/>
      <dgm:t>
        <a:bodyPr/>
        <a:lstStyle/>
        <a:p>
          <a:endParaRPr lang="en-US"/>
        </a:p>
      </dgm:t>
    </dgm:pt>
    <dgm:pt modelId="{D8457044-7F15-4CB5-BD5F-891C7F7AE7CA}" type="sibTrans" cxnId="{011AAD75-994D-4401-9C91-FF77816CC124}">
      <dgm:prSet/>
      <dgm:spPr/>
      <dgm:t>
        <a:bodyPr/>
        <a:lstStyle/>
        <a:p>
          <a:endParaRPr lang="en-US"/>
        </a:p>
      </dgm:t>
    </dgm:pt>
    <dgm:pt modelId="{A2A4E3F3-6EA8-4419-A668-8A4792FD6FFC}">
      <dgm:prSet/>
      <dgm:spPr/>
      <dgm:t>
        <a:bodyPr/>
        <a:lstStyle/>
        <a:p>
          <a:pPr>
            <a:lnSpc>
              <a:spcPct val="100000"/>
            </a:lnSpc>
          </a:pPr>
          <a:r>
            <a:rPr lang="en-US" dirty="0"/>
            <a:t>Treatment</a:t>
          </a:r>
        </a:p>
      </dgm:t>
    </dgm:pt>
    <dgm:pt modelId="{F5E41C49-D4DA-482B-972F-9B8AB356F3EC}" type="parTrans" cxnId="{54D6A7D1-61F8-4393-AD47-0092D916C607}">
      <dgm:prSet/>
      <dgm:spPr/>
      <dgm:t>
        <a:bodyPr/>
        <a:lstStyle/>
        <a:p>
          <a:endParaRPr lang="en-US"/>
        </a:p>
      </dgm:t>
    </dgm:pt>
    <dgm:pt modelId="{25209B4E-F899-4AE8-9C2B-70E91305A8E5}" type="sibTrans" cxnId="{54D6A7D1-61F8-4393-AD47-0092D916C607}">
      <dgm:prSet/>
      <dgm:spPr/>
      <dgm:t>
        <a:bodyPr/>
        <a:lstStyle/>
        <a:p>
          <a:endParaRPr lang="en-US"/>
        </a:p>
      </dgm:t>
    </dgm:pt>
    <dgm:pt modelId="{61EA7BEA-42B7-4022-8E96-DCD0139CA5A0}">
      <dgm:prSet/>
      <dgm:spPr/>
      <dgm:t>
        <a:bodyPr/>
        <a:lstStyle/>
        <a:p>
          <a:pPr>
            <a:lnSpc>
              <a:spcPct val="100000"/>
            </a:lnSpc>
          </a:pPr>
          <a:r>
            <a:rPr lang="en-US"/>
            <a:t>Cure</a:t>
          </a:r>
        </a:p>
      </dgm:t>
    </dgm:pt>
    <dgm:pt modelId="{EA3EE4F2-F591-4A3E-84E2-EB3F21F42B96}" type="parTrans" cxnId="{BED341BA-389F-48F1-A17B-22A6C5E19802}">
      <dgm:prSet/>
      <dgm:spPr/>
      <dgm:t>
        <a:bodyPr/>
        <a:lstStyle/>
        <a:p>
          <a:endParaRPr lang="en-US"/>
        </a:p>
      </dgm:t>
    </dgm:pt>
    <dgm:pt modelId="{8057325A-8000-4E98-B049-BF4E52E631A5}" type="sibTrans" cxnId="{BED341BA-389F-48F1-A17B-22A6C5E19802}">
      <dgm:prSet/>
      <dgm:spPr/>
      <dgm:t>
        <a:bodyPr/>
        <a:lstStyle/>
        <a:p>
          <a:endParaRPr lang="en-US"/>
        </a:p>
      </dgm:t>
    </dgm:pt>
    <dgm:pt modelId="{E4E890D6-F9EB-4DCD-ACEE-80B6DBC473F9}">
      <dgm:prSet/>
      <dgm:spPr/>
      <dgm:t>
        <a:bodyPr/>
        <a:lstStyle/>
        <a:p>
          <a:pPr>
            <a:lnSpc>
              <a:spcPct val="100000"/>
            </a:lnSpc>
          </a:pPr>
          <a:r>
            <a:rPr lang="en-US"/>
            <a:t>Surveillance</a:t>
          </a:r>
        </a:p>
      </dgm:t>
    </dgm:pt>
    <dgm:pt modelId="{89F6B098-FAF0-47BD-A55D-3E9923CE124A}" type="parTrans" cxnId="{8D3416EA-7D2F-489B-A388-AAB4101346D9}">
      <dgm:prSet/>
      <dgm:spPr/>
      <dgm:t>
        <a:bodyPr/>
        <a:lstStyle/>
        <a:p>
          <a:endParaRPr lang="en-US"/>
        </a:p>
      </dgm:t>
    </dgm:pt>
    <dgm:pt modelId="{28036BA9-AD18-428D-B669-F6704A2E15CC}" type="sibTrans" cxnId="{8D3416EA-7D2F-489B-A388-AAB4101346D9}">
      <dgm:prSet/>
      <dgm:spPr/>
      <dgm:t>
        <a:bodyPr/>
        <a:lstStyle/>
        <a:p>
          <a:endParaRPr lang="en-US"/>
        </a:p>
      </dgm:t>
    </dgm:pt>
    <dgm:pt modelId="{A06D66C4-6EB3-4786-B08B-E67645FC09E9}" type="pres">
      <dgm:prSet presAssocID="{35EA0B70-824C-430B-89E5-D97E8F9A66E4}" presName="root" presStyleCnt="0">
        <dgm:presLayoutVars>
          <dgm:dir/>
          <dgm:resizeHandles val="exact"/>
        </dgm:presLayoutVars>
      </dgm:prSet>
      <dgm:spPr/>
    </dgm:pt>
    <dgm:pt modelId="{AF98834A-131C-455D-9909-442F00A220F1}" type="pres">
      <dgm:prSet presAssocID="{9098EF32-7AC5-4DF1-98C8-D5B6E6B540B1}" presName="compNode" presStyleCnt="0"/>
      <dgm:spPr/>
    </dgm:pt>
    <dgm:pt modelId="{38710B54-DAFD-4F6B-B21D-EF4A5D87EE51}" type="pres">
      <dgm:prSet presAssocID="{9098EF32-7AC5-4DF1-98C8-D5B6E6B540B1}" presName="bgRect" presStyleLbl="bgShp" presStyleIdx="0" presStyleCnt="5"/>
      <dgm:spPr/>
    </dgm:pt>
    <dgm:pt modelId="{66E36E7C-D0CD-49C6-AA57-0735794494BA}" type="pres">
      <dgm:prSet presAssocID="{9098EF32-7AC5-4DF1-98C8-D5B6E6B540B1}"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B5DF219A-8425-472A-84EC-56177B555D15}" type="pres">
      <dgm:prSet presAssocID="{9098EF32-7AC5-4DF1-98C8-D5B6E6B540B1}" presName="spaceRect" presStyleCnt="0"/>
      <dgm:spPr/>
    </dgm:pt>
    <dgm:pt modelId="{87A43B9D-D01A-42D4-81AC-A2DF6B33FB4D}" type="pres">
      <dgm:prSet presAssocID="{9098EF32-7AC5-4DF1-98C8-D5B6E6B540B1}" presName="parTx" presStyleLbl="revTx" presStyleIdx="0" presStyleCnt="7">
        <dgm:presLayoutVars>
          <dgm:chMax val="0"/>
          <dgm:chPref val="0"/>
        </dgm:presLayoutVars>
      </dgm:prSet>
      <dgm:spPr/>
    </dgm:pt>
    <dgm:pt modelId="{6A1142EE-A29D-4577-BDDE-AB70DB4285EA}" type="pres">
      <dgm:prSet presAssocID="{6DE665D5-7B22-4A8F-8DA5-8144BD1EEF59}" presName="sibTrans" presStyleCnt="0"/>
      <dgm:spPr/>
    </dgm:pt>
    <dgm:pt modelId="{854EE5F2-3C07-4688-8421-CF328B6A0C39}" type="pres">
      <dgm:prSet presAssocID="{DE14E957-754D-41B6-8C44-B9F26D0BA1AE}" presName="compNode" presStyleCnt="0"/>
      <dgm:spPr/>
    </dgm:pt>
    <dgm:pt modelId="{B0D88C17-04F3-457C-A9DC-303925A2CBB9}" type="pres">
      <dgm:prSet presAssocID="{DE14E957-754D-41B6-8C44-B9F26D0BA1AE}" presName="bgRect" presStyleLbl="bgShp" presStyleIdx="1" presStyleCnt="5"/>
      <dgm:spPr/>
    </dgm:pt>
    <dgm:pt modelId="{3E47010A-35A4-4CC3-8BAB-2D0C2E86E034}" type="pres">
      <dgm:prSet presAssocID="{DE14E957-754D-41B6-8C44-B9F26D0BA1AE}"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icroscope"/>
        </a:ext>
      </dgm:extLst>
    </dgm:pt>
    <dgm:pt modelId="{6248CC22-DB2A-4C69-9701-0BE8A2D86AD4}" type="pres">
      <dgm:prSet presAssocID="{DE14E957-754D-41B6-8C44-B9F26D0BA1AE}" presName="spaceRect" presStyleCnt="0"/>
      <dgm:spPr/>
    </dgm:pt>
    <dgm:pt modelId="{71B8C5C9-2B16-4082-8C6F-361D5064C7A7}" type="pres">
      <dgm:prSet presAssocID="{DE14E957-754D-41B6-8C44-B9F26D0BA1AE}" presName="parTx" presStyleLbl="revTx" presStyleIdx="1" presStyleCnt="7">
        <dgm:presLayoutVars>
          <dgm:chMax val="0"/>
          <dgm:chPref val="0"/>
        </dgm:presLayoutVars>
      </dgm:prSet>
      <dgm:spPr/>
    </dgm:pt>
    <dgm:pt modelId="{7B75861D-4D9A-4D12-90FF-DFC54F4CB50A}" type="pres">
      <dgm:prSet presAssocID="{DE14E957-754D-41B6-8C44-B9F26D0BA1AE}" presName="desTx" presStyleLbl="revTx" presStyleIdx="2" presStyleCnt="7">
        <dgm:presLayoutVars/>
      </dgm:prSet>
      <dgm:spPr/>
    </dgm:pt>
    <dgm:pt modelId="{6EA3994C-C5C8-48E4-9F78-206800673760}" type="pres">
      <dgm:prSet presAssocID="{042DEDC7-CDBC-4FA1-897B-8437B95DF4AA}" presName="sibTrans" presStyleCnt="0"/>
      <dgm:spPr/>
    </dgm:pt>
    <dgm:pt modelId="{C8D790A1-BA78-4062-925C-272C91D5A287}" type="pres">
      <dgm:prSet presAssocID="{30E70E0C-F8D8-4946-9B3E-F69B3292FF02}" presName="compNode" presStyleCnt="0"/>
      <dgm:spPr/>
    </dgm:pt>
    <dgm:pt modelId="{C47C7073-38DE-4212-9045-ED65421C52A9}" type="pres">
      <dgm:prSet presAssocID="{30E70E0C-F8D8-4946-9B3E-F69B3292FF02}" presName="bgRect" presStyleLbl="bgShp" presStyleIdx="2" presStyleCnt="5"/>
      <dgm:spPr/>
    </dgm:pt>
    <dgm:pt modelId="{BBED20DE-FCFE-43AB-8502-95B690DC98D5}" type="pres">
      <dgm:prSet presAssocID="{30E70E0C-F8D8-4946-9B3E-F69B3292FF02}"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ethoscope"/>
        </a:ext>
      </dgm:extLst>
    </dgm:pt>
    <dgm:pt modelId="{D61E3F24-250A-48A9-A608-C888F9BAAB73}" type="pres">
      <dgm:prSet presAssocID="{30E70E0C-F8D8-4946-9B3E-F69B3292FF02}" presName="spaceRect" presStyleCnt="0"/>
      <dgm:spPr/>
    </dgm:pt>
    <dgm:pt modelId="{ADD2FFAF-E8C7-4C35-9ADD-752993DD54E1}" type="pres">
      <dgm:prSet presAssocID="{30E70E0C-F8D8-4946-9B3E-F69B3292FF02}" presName="parTx" presStyleLbl="revTx" presStyleIdx="3" presStyleCnt="7">
        <dgm:presLayoutVars>
          <dgm:chMax val="0"/>
          <dgm:chPref val="0"/>
        </dgm:presLayoutVars>
      </dgm:prSet>
      <dgm:spPr/>
    </dgm:pt>
    <dgm:pt modelId="{F2A4954B-D035-40FC-A868-057062B68C35}" type="pres">
      <dgm:prSet presAssocID="{3F2A5548-2E70-4B8B-9471-32823C8F9824}" presName="sibTrans" presStyleCnt="0"/>
      <dgm:spPr/>
    </dgm:pt>
    <dgm:pt modelId="{E32CD79B-2929-4396-A8DD-3BED805F7513}" type="pres">
      <dgm:prSet presAssocID="{0395EB9C-75E5-4172-A303-9213B11A054C}" presName="compNode" presStyleCnt="0"/>
      <dgm:spPr/>
    </dgm:pt>
    <dgm:pt modelId="{9FC148AE-FB37-4E5B-9785-4E0D2862B208}" type="pres">
      <dgm:prSet presAssocID="{0395EB9C-75E5-4172-A303-9213B11A054C}" presName="bgRect" presStyleLbl="bgShp" presStyleIdx="3" presStyleCnt="5"/>
      <dgm:spPr/>
    </dgm:pt>
    <dgm:pt modelId="{C78DBBF4-BF47-4A5B-811F-EAD35DB909AF}" type="pres">
      <dgm:prSet presAssocID="{0395EB9C-75E5-4172-A303-9213B11A054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Information"/>
        </a:ext>
      </dgm:extLst>
    </dgm:pt>
    <dgm:pt modelId="{DA00C48A-F618-496C-A3AA-96D8E12521CE}" type="pres">
      <dgm:prSet presAssocID="{0395EB9C-75E5-4172-A303-9213B11A054C}" presName="spaceRect" presStyleCnt="0"/>
      <dgm:spPr/>
    </dgm:pt>
    <dgm:pt modelId="{99B08241-CB82-48B6-854F-D0F2F07B9763}" type="pres">
      <dgm:prSet presAssocID="{0395EB9C-75E5-4172-A303-9213B11A054C}" presName="parTx" presStyleLbl="revTx" presStyleIdx="4" presStyleCnt="7">
        <dgm:presLayoutVars>
          <dgm:chMax val="0"/>
          <dgm:chPref val="0"/>
        </dgm:presLayoutVars>
      </dgm:prSet>
      <dgm:spPr/>
    </dgm:pt>
    <dgm:pt modelId="{A0935550-D7AF-4C93-B343-43CB851D8934}" type="pres">
      <dgm:prSet presAssocID="{D8457044-7F15-4CB5-BD5F-891C7F7AE7CA}" presName="sibTrans" presStyleCnt="0"/>
      <dgm:spPr/>
    </dgm:pt>
    <dgm:pt modelId="{757C45C2-07A2-4733-BCAB-E8D94EEDEFE1}" type="pres">
      <dgm:prSet presAssocID="{A2A4E3F3-6EA8-4419-A668-8A4792FD6FFC}" presName="compNode" presStyleCnt="0"/>
      <dgm:spPr/>
    </dgm:pt>
    <dgm:pt modelId="{B72FC86A-85B9-4833-8991-1F86FA36BF9D}" type="pres">
      <dgm:prSet presAssocID="{A2A4E3F3-6EA8-4419-A668-8A4792FD6FFC}" presName="bgRect" presStyleLbl="bgShp" presStyleIdx="4" presStyleCnt="5"/>
      <dgm:spPr/>
    </dgm:pt>
    <dgm:pt modelId="{4A0EF3CB-6191-4288-B8CF-4E2149B4093A}" type="pres">
      <dgm:prSet presAssocID="{A2A4E3F3-6EA8-4419-A668-8A4792FD6FFC}"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Needle"/>
        </a:ext>
      </dgm:extLst>
    </dgm:pt>
    <dgm:pt modelId="{48837119-AEC0-4566-BDA8-A2AC1B75DFD6}" type="pres">
      <dgm:prSet presAssocID="{A2A4E3F3-6EA8-4419-A668-8A4792FD6FFC}" presName="spaceRect" presStyleCnt="0"/>
      <dgm:spPr/>
    </dgm:pt>
    <dgm:pt modelId="{94C00C6A-27E2-4EC6-9BC9-3432E33C4AEE}" type="pres">
      <dgm:prSet presAssocID="{A2A4E3F3-6EA8-4419-A668-8A4792FD6FFC}" presName="parTx" presStyleLbl="revTx" presStyleIdx="5" presStyleCnt="7">
        <dgm:presLayoutVars>
          <dgm:chMax val="0"/>
          <dgm:chPref val="0"/>
        </dgm:presLayoutVars>
      </dgm:prSet>
      <dgm:spPr/>
    </dgm:pt>
    <dgm:pt modelId="{BD2338E8-F758-4FFB-BCA0-65FFE2AC454D}" type="pres">
      <dgm:prSet presAssocID="{A2A4E3F3-6EA8-4419-A668-8A4792FD6FFC}" presName="desTx" presStyleLbl="revTx" presStyleIdx="6" presStyleCnt="7">
        <dgm:presLayoutVars/>
      </dgm:prSet>
      <dgm:spPr/>
    </dgm:pt>
  </dgm:ptLst>
  <dgm:cxnLst>
    <dgm:cxn modelId="{A18AFE0D-E266-9F40-9B2D-0D48D3164286}" type="presOf" srcId="{35EA0B70-824C-430B-89E5-D97E8F9A66E4}" destId="{A06D66C4-6EB3-4786-B08B-E67645FC09E9}" srcOrd="0" destOrd="0" presId="urn:microsoft.com/office/officeart/2018/2/layout/IconVerticalSolidList"/>
    <dgm:cxn modelId="{06B1111B-5A9F-694D-9607-FEDF424FDEA9}" type="presOf" srcId="{30E70E0C-F8D8-4946-9B3E-F69B3292FF02}" destId="{ADD2FFAF-E8C7-4C35-9ADD-752993DD54E1}" srcOrd="0" destOrd="0" presId="urn:microsoft.com/office/officeart/2018/2/layout/IconVerticalSolidList"/>
    <dgm:cxn modelId="{57052924-3B61-BF44-A46E-EBC484A7E717}" type="presOf" srcId="{DE14E957-754D-41B6-8C44-B9F26D0BA1AE}" destId="{71B8C5C9-2B16-4082-8C6F-361D5064C7A7}" srcOrd="0" destOrd="0" presId="urn:microsoft.com/office/officeart/2018/2/layout/IconVerticalSolidList"/>
    <dgm:cxn modelId="{0310F474-9C9C-5446-8DE4-2F8BDCDAABBA}" type="presOf" srcId="{9098EF32-7AC5-4DF1-98C8-D5B6E6B540B1}" destId="{87A43B9D-D01A-42D4-81AC-A2DF6B33FB4D}" srcOrd="0" destOrd="0" presId="urn:microsoft.com/office/officeart/2018/2/layout/IconVerticalSolidList"/>
    <dgm:cxn modelId="{011AAD75-994D-4401-9C91-FF77816CC124}" srcId="{35EA0B70-824C-430B-89E5-D97E8F9A66E4}" destId="{0395EB9C-75E5-4172-A303-9213B11A054C}" srcOrd="3" destOrd="0" parTransId="{EA93537F-0BDC-4838-A296-95A62F8FEAF3}" sibTransId="{D8457044-7F15-4CB5-BD5F-891C7F7AE7CA}"/>
    <dgm:cxn modelId="{91831B7F-32E5-CC44-AC13-94623D5BB8D1}" type="presOf" srcId="{57E94313-AD67-4D8C-B23C-A73BCD20F474}" destId="{7B75861D-4D9A-4D12-90FF-DFC54F4CB50A}" srcOrd="0" destOrd="0" presId="urn:microsoft.com/office/officeart/2018/2/layout/IconVerticalSolidList"/>
    <dgm:cxn modelId="{5C72CE87-411C-4898-ABB6-BECD5B8BC25C}" srcId="{35EA0B70-824C-430B-89E5-D97E8F9A66E4}" destId="{30E70E0C-F8D8-4946-9B3E-F69B3292FF02}" srcOrd="2" destOrd="0" parTransId="{AA365DC5-5323-4A7B-BBA1-941951DB49C5}" sibTransId="{3F2A5548-2E70-4B8B-9471-32823C8F9824}"/>
    <dgm:cxn modelId="{35C13988-74EB-7845-9773-7BE63F24E322}" type="presOf" srcId="{61EA7BEA-42B7-4022-8E96-DCD0139CA5A0}" destId="{BD2338E8-F758-4FFB-BCA0-65FFE2AC454D}" srcOrd="0" destOrd="0" presId="urn:microsoft.com/office/officeart/2018/2/layout/IconVerticalSolidList"/>
    <dgm:cxn modelId="{87D8648C-CDAB-864D-920B-BA68F98A34A6}" type="presOf" srcId="{A2A4E3F3-6EA8-4419-A668-8A4792FD6FFC}" destId="{94C00C6A-27E2-4EC6-9BC9-3432E33C4AEE}" srcOrd="0" destOrd="0" presId="urn:microsoft.com/office/officeart/2018/2/layout/IconVerticalSolidList"/>
    <dgm:cxn modelId="{3CA64D8D-D3DA-1D46-920C-E95DE501FB8F}" type="presOf" srcId="{E4E890D6-F9EB-4DCD-ACEE-80B6DBC473F9}" destId="{BD2338E8-F758-4FFB-BCA0-65FFE2AC454D}" srcOrd="0" destOrd="1" presId="urn:microsoft.com/office/officeart/2018/2/layout/IconVerticalSolidList"/>
    <dgm:cxn modelId="{31B9D6A9-EBEA-416D-ABC9-D6E250D8ED0A}" srcId="{35EA0B70-824C-430B-89E5-D97E8F9A66E4}" destId="{9098EF32-7AC5-4DF1-98C8-D5B6E6B540B1}" srcOrd="0" destOrd="0" parTransId="{509307C6-6308-4065-89FF-848231B0A854}" sibTransId="{6DE665D5-7B22-4A8F-8DA5-8144BD1EEF59}"/>
    <dgm:cxn modelId="{BED341BA-389F-48F1-A17B-22A6C5E19802}" srcId="{A2A4E3F3-6EA8-4419-A668-8A4792FD6FFC}" destId="{61EA7BEA-42B7-4022-8E96-DCD0139CA5A0}" srcOrd="0" destOrd="0" parTransId="{EA3EE4F2-F591-4A3E-84E2-EB3F21F42B96}" sibTransId="{8057325A-8000-4E98-B049-BF4E52E631A5}"/>
    <dgm:cxn modelId="{5A44E5C2-B929-4665-941B-783730E50636}" srcId="{DE14E957-754D-41B6-8C44-B9F26D0BA1AE}" destId="{57E94313-AD67-4D8C-B23C-A73BCD20F474}" srcOrd="0" destOrd="0" parTransId="{BBFCBFBE-A973-4E48-BA20-3FA267498CE9}" sibTransId="{8A45372B-C178-4503-A370-72A7CF553241}"/>
    <dgm:cxn modelId="{54D6A7D1-61F8-4393-AD47-0092D916C607}" srcId="{35EA0B70-824C-430B-89E5-D97E8F9A66E4}" destId="{A2A4E3F3-6EA8-4419-A668-8A4792FD6FFC}" srcOrd="4" destOrd="0" parTransId="{F5E41C49-D4DA-482B-972F-9B8AB356F3EC}" sibTransId="{25209B4E-F899-4AE8-9C2B-70E91305A8E5}"/>
    <dgm:cxn modelId="{A0936AD4-37C4-435E-869F-BC7F3F44C9EE}" srcId="{35EA0B70-824C-430B-89E5-D97E8F9A66E4}" destId="{DE14E957-754D-41B6-8C44-B9F26D0BA1AE}" srcOrd="1" destOrd="0" parTransId="{EDC2C3CD-AE4B-4487-B5BD-C9D45F7DEB55}" sibTransId="{042DEDC7-CDBC-4FA1-897B-8437B95DF4AA}"/>
    <dgm:cxn modelId="{8D3416EA-7D2F-489B-A388-AAB4101346D9}" srcId="{A2A4E3F3-6EA8-4419-A668-8A4792FD6FFC}" destId="{E4E890D6-F9EB-4DCD-ACEE-80B6DBC473F9}" srcOrd="1" destOrd="0" parTransId="{89F6B098-FAF0-47BD-A55D-3E9923CE124A}" sibTransId="{28036BA9-AD18-428D-B669-F6704A2E15CC}"/>
    <dgm:cxn modelId="{D27A1DF6-4BB1-AF44-9159-429D524A542D}" type="presOf" srcId="{0395EB9C-75E5-4172-A303-9213B11A054C}" destId="{99B08241-CB82-48B6-854F-D0F2F07B9763}" srcOrd="0" destOrd="0" presId="urn:microsoft.com/office/officeart/2018/2/layout/IconVerticalSolidList"/>
    <dgm:cxn modelId="{96FE39F3-1A84-A344-833E-EB2B86C830E4}" type="presParOf" srcId="{A06D66C4-6EB3-4786-B08B-E67645FC09E9}" destId="{AF98834A-131C-455D-9909-442F00A220F1}" srcOrd="0" destOrd="0" presId="urn:microsoft.com/office/officeart/2018/2/layout/IconVerticalSolidList"/>
    <dgm:cxn modelId="{58052ABB-C32D-D74C-94B9-DADE49EF0A4C}" type="presParOf" srcId="{AF98834A-131C-455D-9909-442F00A220F1}" destId="{38710B54-DAFD-4F6B-B21D-EF4A5D87EE51}" srcOrd="0" destOrd="0" presId="urn:microsoft.com/office/officeart/2018/2/layout/IconVerticalSolidList"/>
    <dgm:cxn modelId="{028D7201-19B0-064D-8DE1-945E8B48A2E0}" type="presParOf" srcId="{AF98834A-131C-455D-9909-442F00A220F1}" destId="{66E36E7C-D0CD-49C6-AA57-0735794494BA}" srcOrd="1" destOrd="0" presId="urn:microsoft.com/office/officeart/2018/2/layout/IconVerticalSolidList"/>
    <dgm:cxn modelId="{AEDA2C0F-E071-EE4E-9573-9D367E24133D}" type="presParOf" srcId="{AF98834A-131C-455D-9909-442F00A220F1}" destId="{B5DF219A-8425-472A-84EC-56177B555D15}" srcOrd="2" destOrd="0" presId="urn:microsoft.com/office/officeart/2018/2/layout/IconVerticalSolidList"/>
    <dgm:cxn modelId="{F8E9C054-10DF-B942-A1E3-829F4C93B4CA}" type="presParOf" srcId="{AF98834A-131C-455D-9909-442F00A220F1}" destId="{87A43B9D-D01A-42D4-81AC-A2DF6B33FB4D}" srcOrd="3" destOrd="0" presId="urn:microsoft.com/office/officeart/2018/2/layout/IconVerticalSolidList"/>
    <dgm:cxn modelId="{EE186B59-8650-E240-9FF9-F5468ADE072C}" type="presParOf" srcId="{A06D66C4-6EB3-4786-B08B-E67645FC09E9}" destId="{6A1142EE-A29D-4577-BDDE-AB70DB4285EA}" srcOrd="1" destOrd="0" presId="urn:microsoft.com/office/officeart/2018/2/layout/IconVerticalSolidList"/>
    <dgm:cxn modelId="{0A8003CC-2656-8241-96DB-9BB1018D9488}" type="presParOf" srcId="{A06D66C4-6EB3-4786-B08B-E67645FC09E9}" destId="{854EE5F2-3C07-4688-8421-CF328B6A0C39}" srcOrd="2" destOrd="0" presId="urn:microsoft.com/office/officeart/2018/2/layout/IconVerticalSolidList"/>
    <dgm:cxn modelId="{53CD6EE6-A17B-EB4A-979A-96028F01D899}" type="presParOf" srcId="{854EE5F2-3C07-4688-8421-CF328B6A0C39}" destId="{B0D88C17-04F3-457C-A9DC-303925A2CBB9}" srcOrd="0" destOrd="0" presId="urn:microsoft.com/office/officeart/2018/2/layout/IconVerticalSolidList"/>
    <dgm:cxn modelId="{7F8ACF20-1A19-9B46-A45A-9A41DE74E420}" type="presParOf" srcId="{854EE5F2-3C07-4688-8421-CF328B6A0C39}" destId="{3E47010A-35A4-4CC3-8BAB-2D0C2E86E034}" srcOrd="1" destOrd="0" presId="urn:microsoft.com/office/officeart/2018/2/layout/IconVerticalSolidList"/>
    <dgm:cxn modelId="{E1205532-1055-024B-BCA1-4E12F1A705E5}" type="presParOf" srcId="{854EE5F2-3C07-4688-8421-CF328B6A0C39}" destId="{6248CC22-DB2A-4C69-9701-0BE8A2D86AD4}" srcOrd="2" destOrd="0" presId="urn:microsoft.com/office/officeart/2018/2/layout/IconVerticalSolidList"/>
    <dgm:cxn modelId="{EC9F8B12-1EC9-AC4C-9DFA-284A0A854C0E}" type="presParOf" srcId="{854EE5F2-3C07-4688-8421-CF328B6A0C39}" destId="{71B8C5C9-2B16-4082-8C6F-361D5064C7A7}" srcOrd="3" destOrd="0" presId="urn:microsoft.com/office/officeart/2018/2/layout/IconVerticalSolidList"/>
    <dgm:cxn modelId="{177FA82D-BC55-6644-817C-6530F81E6FA9}" type="presParOf" srcId="{854EE5F2-3C07-4688-8421-CF328B6A0C39}" destId="{7B75861D-4D9A-4D12-90FF-DFC54F4CB50A}" srcOrd="4" destOrd="0" presId="urn:microsoft.com/office/officeart/2018/2/layout/IconVerticalSolidList"/>
    <dgm:cxn modelId="{047B9ACA-F6BB-A744-ADB0-0DF7D4C029FE}" type="presParOf" srcId="{A06D66C4-6EB3-4786-B08B-E67645FC09E9}" destId="{6EA3994C-C5C8-48E4-9F78-206800673760}" srcOrd="3" destOrd="0" presId="urn:microsoft.com/office/officeart/2018/2/layout/IconVerticalSolidList"/>
    <dgm:cxn modelId="{7B9B06E5-24E9-6743-803F-C179A82DA1D0}" type="presParOf" srcId="{A06D66C4-6EB3-4786-B08B-E67645FC09E9}" destId="{C8D790A1-BA78-4062-925C-272C91D5A287}" srcOrd="4" destOrd="0" presId="urn:microsoft.com/office/officeart/2018/2/layout/IconVerticalSolidList"/>
    <dgm:cxn modelId="{B8A6D4D6-30F9-E148-9410-244FC8BBB47C}" type="presParOf" srcId="{C8D790A1-BA78-4062-925C-272C91D5A287}" destId="{C47C7073-38DE-4212-9045-ED65421C52A9}" srcOrd="0" destOrd="0" presId="urn:microsoft.com/office/officeart/2018/2/layout/IconVerticalSolidList"/>
    <dgm:cxn modelId="{044C06D5-103D-2140-8DB5-783EA5F57C9B}" type="presParOf" srcId="{C8D790A1-BA78-4062-925C-272C91D5A287}" destId="{BBED20DE-FCFE-43AB-8502-95B690DC98D5}" srcOrd="1" destOrd="0" presId="urn:microsoft.com/office/officeart/2018/2/layout/IconVerticalSolidList"/>
    <dgm:cxn modelId="{69E0E620-1762-4943-8445-5FB1E0B89689}" type="presParOf" srcId="{C8D790A1-BA78-4062-925C-272C91D5A287}" destId="{D61E3F24-250A-48A9-A608-C888F9BAAB73}" srcOrd="2" destOrd="0" presId="urn:microsoft.com/office/officeart/2018/2/layout/IconVerticalSolidList"/>
    <dgm:cxn modelId="{6C78CC42-D177-7C40-9F14-9B8753DE5818}" type="presParOf" srcId="{C8D790A1-BA78-4062-925C-272C91D5A287}" destId="{ADD2FFAF-E8C7-4C35-9ADD-752993DD54E1}" srcOrd="3" destOrd="0" presId="urn:microsoft.com/office/officeart/2018/2/layout/IconVerticalSolidList"/>
    <dgm:cxn modelId="{6C2F0FE3-4D31-1442-8FA8-854B16CE118E}" type="presParOf" srcId="{A06D66C4-6EB3-4786-B08B-E67645FC09E9}" destId="{F2A4954B-D035-40FC-A868-057062B68C35}" srcOrd="5" destOrd="0" presId="urn:microsoft.com/office/officeart/2018/2/layout/IconVerticalSolidList"/>
    <dgm:cxn modelId="{4516A8AC-352B-ED4B-8EA8-028C542F6A0A}" type="presParOf" srcId="{A06D66C4-6EB3-4786-B08B-E67645FC09E9}" destId="{E32CD79B-2929-4396-A8DD-3BED805F7513}" srcOrd="6" destOrd="0" presId="urn:microsoft.com/office/officeart/2018/2/layout/IconVerticalSolidList"/>
    <dgm:cxn modelId="{81B15F29-FAD6-244F-8A6F-4BB5662C3606}" type="presParOf" srcId="{E32CD79B-2929-4396-A8DD-3BED805F7513}" destId="{9FC148AE-FB37-4E5B-9785-4E0D2862B208}" srcOrd="0" destOrd="0" presId="urn:microsoft.com/office/officeart/2018/2/layout/IconVerticalSolidList"/>
    <dgm:cxn modelId="{1108C6D7-66A9-534F-B32B-C23EE4D4B543}" type="presParOf" srcId="{E32CD79B-2929-4396-A8DD-3BED805F7513}" destId="{C78DBBF4-BF47-4A5B-811F-EAD35DB909AF}" srcOrd="1" destOrd="0" presId="urn:microsoft.com/office/officeart/2018/2/layout/IconVerticalSolidList"/>
    <dgm:cxn modelId="{6BC7EBB0-55EE-DE43-8574-18986DADDB8D}" type="presParOf" srcId="{E32CD79B-2929-4396-A8DD-3BED805F7513}" destId="{DA00C48A-F618-496C-A3AA-96D8E12521CE}" srcOrd="2" destOrd="0" presId="urn:microsoft.com/office/officeart/2018/2/layout/IconVerticalSolidList"/>
    <dgm:cxn modelId="{92D58E44-D15F-0341-B35A-75B14AEC6717}" type="presParOf" srcId="{E32CD79B-2929-4396-A8DD-3BED805F7513}" destId="{99B08241-CB82-48B6-854F-D0F2F07B9763}" srcOrd="3" destOrd="0" presId="urn:microsoft.com/office/officeart/2018/2/layout/IconVerticalSolidList"/>
    <dgm:cxn modelId="{9E1486E5-1F51-5B49-86B8-C36B7087275D}" type="presParOf" srcId="{A06D66C4-6EB3-4786-B08B-E67645FC09E9}" destId="{A0935550-D7AF-4C93-B343-43CB851D8934}" srcOrd="7" destOrd="0" presId="urn:microsoft.com/office/officeart/2018/2/layout/IconVerticalSolidList"/>
    <dgm:cxn modelId="{2B714008-C8FD-1549-A1D4-F7F61EE99636}" type="presParOf" srcId="{A06D66C4-6EB3-4786-B08B-E67645FC09E9}" destId="{757C45C2-07A2-4733-BCAB-E8D94EEDEFE1}" srcOrd="8" destOrd="0" presId="urn:microsoft.com/office/officeart/2018/2/layout/IconVerticalSolidList"/>
    <dgm:cxn modelId="{71EC7452-5F5D-EA41-8E42-6CF2FD515E77}" type="presParOf" srcId="{757C45C2-07A2-4733-BCAB-E8D94EEDEFE1}" destId="{B72FC86A-85B9-4833-8991-1F86FA36BF9D}" srcOrd="0" destOrd="0" presId="urn:microsoft.com/office/officeart/2018/2/layout/IconVerticalSolidList"/>
    <dgm:cxn modelId="{78510107-AEBB-3543-91DC-46BC4753EB1E}" type="presParOf" srcId="{757C45C2-07A2-4733-BCAB-E8D94EEDEFE1}" destId="{4A0EF3CB-6191-4288-B8CF-4E2149B4093A}" srcOrd="1" destOrd="0" presId="urn:microsoft.com/office/officeart/2018/2/layout/IconVerticalSolidList"/>
    <dgm:cxn modelId="{E8F1E3B0-5D47-2849-BF89-9549B04CC473}" type="presParOf" srcId="{757C45C2-07A2-4733-BCAB-E8D94EEDEFE1}" destId="{48837119-AEC0-4566-BDA8-A2AC1B75DFD6}" srcOrd="2" destOrd="0" presId="urn:microsoft.com/office/officeart/2018/2/layout/IconVerticalSolidList"/>
    <dgm:cxn modelId="{C035AECF-3FA8-C246-BE43-DEC8565227F3}" type="presParOf" srcId="{757C45C2-07A2-4733-BCAB-E8D94EEDEFE1}" destId="{94C00C6A-27E2-4EC6-9BC9-3432E33C4AEE}" srcOrd="3" destOrd="0" presId="urn:microsoft.com/office/officeart/2018/2/layout/IconVerticalSolidList"/>
    <dgm:cxn modelId="{FA7BB61B-C33E-5345-A434-8FE0B1F09FEB}" type="presParOf" srcId="{757C45C2-07A2-4733-BCAB-E8D94EEDEFE1}" destId="{BD2338E8-F758-4FFB-BCA0-65FFE2AC454D}"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5EA0B70-824C-430B-89E5-D97E8F9A66E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098EF32-7AC5-4DF1-98C8-D5B6E6B540B1}">
      <dgm:prSet phldrT="[Text]"/>
      <dgm:spPr/>
      <dgm:t>
        <a:bodyPr/>
        <a:lstStyle/>
        <a:p>
          <a:pPr>
            <a:lnSpc>
              <a:spcPct val="100000"/>
            </a:lnSpc>
          </a:pPr>
          <a:r>
            <a:rPr lang="en-US"/>
            <a:t>Confirm Diagnosis</a:t>
          </a:r>
        </a:p>
      </dgm:t>
    </dgm:pt>
    <dgm:pt modelId="{509307C6-6308-4065-89FF-848231B0A854}" type="parTrans" cxnId="{31B9D6A9-EBEA-416D-ABC9-D6E250D8ED0A}">
      <dgm:prSet/>
      <dgm:spPr/>
      <dgm:t>
        <a:bodyPr/>
        <a:lstStyle/>
        <a:p>
          <a:endParaRPr lang="en-US"/>
        </a:p>
      </dgm:t>
    </dgm:pt>
    <dgm:pt modelId="{6DE665D5-7B22-4A8F-8DA5-8144BD1EEF59}" type="sibTrans" cxnId="{31B9D6A9-EBEA-416D-ABC9-D6E250D8ED0A}">
      <dgm:prSet/>
      <dgm:spPr/>
      <dgm:t>
        <a:bodyPr/>
        <a:lstStyle/>
        <a:p>
          <a:endParaRPr lang="en-US"/>
        </a:p>
      </dgm:t>
    </dgm:pt>
    <dgm:pt modelId="{DE14E957-754D-41B6-8C44-B9F26D0BA1AE}">
      <dgm:prSet phldrT="[Text]"/>
      <dgm:spPr/>
      <dgm:t>
        <a:bodyPr/>
        <a:lstStyle/>
        <a:p>
          <a:pPr>
            <a:lnSpc>
              <a:spcPct val="100000"/>
            </a:lnSpc>
          </a:pPr>
          <a:r>
            <a:rPr lang="en-US" dirty="0">
              <a:highlight>
                <a:srgbClr val="FFFF00"/>
              </a:highlight>
            </a:rPr>
            <a:t>Lab/Imaging workup</a:t>
          </a:r>
        </a:p>
      </dgm:t>
    </dgm:pt>
    <dgm:pt modelId="{EDC2C3CD-AE4B-4487-B5BD-C9D45F7DEB55}" type="parTrans" cxnId="{A0936AD4-37C4-435E-869F-BC7F3F44C9EE}">
      <dgm:prSet/>
      <dgm:spPr/>
      <dgm:t>
        <a:bodyPr/>
        <a:lstStyle/>
        <a:p>
          <a:endParaRPr lang="en-US"/>
        </a:p>
      </dgm:t>
    </dgm:pt>
    <dgm:pt modelId="{042DEDC7-CDBC-4FA1-897B-8437B95DF4AA}" type="sibTrans" cxnId="{A0936AD4-37C4-435E-869F-BC7F3F44C9EE}">
      <dgm:prSet/>
      <dgm:spPr/>
      <dgm:t>
        <a:bodyPr/>
        <a:lstStyle/>
        <a:p>
          <a:endParaRPr lang="en-US"/>
        </a:p>
      </dgm:t>
    </dgm:pt>
    <dgm:pt modelId="{30E70E0C-F8D8-4946-9B3E-F69B3292FF02}">
      <dgm:prSet phldrT="[Text]"/>
      <dgm:spPr/>
      <dgm:t>
        <a:bodyPr/>
        <a:lstStyle/>
        <a:p>
          <a:pPr>
            <a:lnSpc>
              <a:spcPct val="100000"/>
            </a:lnSpc>
          </a:pPr>
          <a:r>
            <a:rPr lang="en-US" dirty="0">
              <a:highlight>
                <a:srgbClr val="FFFF00"/>
              </a:highlight>
            </a:rPr>
            <a:t>Fibrosis Staging</a:t>
          </a:r>
        </a:p>
      </dgm:t>
    </dgm:pt>
    <dgm:pt modelId="{AA365DC5-5323-4A7B-BBA1-941951DB49C5}" type="parTrans" cxnId="{5C72CE87-411C-4898-ABB6-BECD5B8BC25C}">
      <dgm:prSet/>
      <dgm:spPr/>
      <dgm:t>
        <a:bodyPr/>
        <a:lstStyle/>
        <a:p>
          <a:endParaRPr lang="en-US"/>
        </a:p>
      </dgm:t>
    </dgm:pt>
    <dgm:pt modelId="{3F2A5548-2E70-4B8B-9471-32823C8F9824}" type="sibTrans" cxnId="{5C72CE87-411C-4898-ABB6-BECD5B8BC25C}">
      <dgm:prSet/>
      <dgm:spPr/>
      <dgm:t>
        <a:bodyPr/>
        <a:lstStyle/>
        <a:p>
          <a:endParaRPr lang="en-US"/>
        </a:p>
      </dgm:t>
    </dgm:pt>
    <dgm:pt modelId="{57E94313-AD67-4D8C-B23C-A73BCD20F474}">
      <dgm:prSet/>
      <dgm:spPr/>
      <dgm:t>
        <a:bodyPr/>
        <a:lstStyle/>
        <a:p>
          <a:pPr>
            <a:lnSpc>
              <a:spcPct val="100000"/>
            </a:lnSpc>
          </a:pPr>
          <a:endParaRPr lang="en-US"/>
        </a:p>
      </dgm:t>
    </dgm:pt>
    <dgm:pt modelId="{BBFCBFBE-A973-4E48-BA20-3FA267498CE9}" type="parTrans" cxnId="{5A44E5C2-B929-4665-941B-783730E50636}">
      <dgm:prSet/>
      <dgm:spPr/>
      <dgm:t>
        <a:bodyPr/>
        <a:lstStyle/>
        <a:p>
          <a:endParaRPr lang="en-US"/>
        </a:p>
      </dgm:t>
    </dgm:pt>
    <dgm:pt modelId="{8A45372B-C178-4503-A370-72A7CF553241}" type="sibTrans" cxnId="{5A44E5C2-B929-4665-941B-783730E50636}">
      <dgm:prSet/>
      <dgm:spPr/>
      <dgm:t>
        <a:bodyPr/>
        <a:lstStyle/>
        <a:p>
          <a:endParaRPr lang="en-US"/>
        </a:p>
      </dgm:t>
    </dgm:pt>
    <dgm:pt modelId="{0395EB9C-75E5-4172-A303-9213B11A054C}">
      <dgm:prSet/>
      <dgm:spPr/>
      <dgm:t>
        <a:bodyPr/>
        <a:lstStyle/>
        <a:p>
          <a:pPr>
            <a:lnSpc>
              <a:spcPct val="100000"/>
            </a:lnSpc>
          </a:pPr>
          <a:r>
            <a:rPr lang="en-US" dirty="0"/>
            <a:t>Critical Information</a:t>
          </a:r>
        </a:p>
      </dgm:t>
    </dgm:pt>
    <dgm:pt modelId="{EA93537F-0BDC-4838-A296-95A62F8FEAF3}" type="parTrans" cxnId="{011AAD75-994D-4401-9C91-FF77816CC124}">
      <dgm:prSet/>
      <dgm:spPr/>
      <dgm:t>
        <a:bodyPr/>
        <a:lstStyle/>
        <a:p>
          <a:endParaRPr lang="en-US"/>
        </a:p>
      </dgm:t>
    </dgm:pt>
    <dgm:pt modelId="{D8457044-7F15-4CB5-BD5F-891C7F7AE7CA}" type="sibTrans" cxnId="{011AAD75-994D-4401-9C91-FF77816CC124}">
      <dgm:prSet/>
      <dgm:spPr/>
      <dgm:t>
        <a:bodyPr/>
        <a:lstStyle/>
        <a:p>
          <a:endParaRPr lang="en-US"/>
        </a:p>
      </dgm:t>
    </dgm:pt>
    <dgm:pt modelId="{A2A4E3F3-6EA8-4419-A668-8A4792FD6FFC}">
      <dgm:prSet/>
      <dgm:spPr/>
      <dgm:t>
        <a:bodyPr/>
        <a:lstStyle/>
        <a:p>
          <a:pPr>
            <a:lnSpc>
              <a:spcPct val="100000"/>
            </a:lnSpc>
          </a:pPr>
          <a:r>
            <a:rPr lang="en-US" dirty="0"/>
            <a:t>Treatment</a:t>
          </a:r>
        </a:p>
      </dgm:t>
    </dgm:pt>
    <dgm:pt modelId="{F5E41C49-D4DA-482B-972F-9B8AB356F3EC}" type="parTrans" cxnId="{54D6A7D1-61F8-4393-AD47-0092D916C607}">
      <dgm:prSet/>
      <dgm:spPr/>
      <dgm:t>
        <a:bodyPr/>
        <a:lstStyle/>
        <a:p>
          <a:endParaRPr lang="en-US"/>
        </a:p>
      </dgm:t>
    </dgm:pt>
    <dgm:pt modelId="{25209B4E-F899-4AE8-9C2B-70E91305A8E5}" type="sibTrans" cxnId="{54D6A7D1-61F8-4393-AD47-0092D916C607}">
      <dgm:prSet/>
      <dgm:spPr/>
      <dgm:t>
        <a:bodyPr/>
        <a:lstStyle/>
        <a:p>
          <a:endParaRPr lang="en-US"/>
        </a:p>
      </dgm:t>
    </dgm:pt>
    <dgm:pt modelId="{61EA7BEA-42B7-4022-8E96-DCD0139CA5A0}">
      <dgm:prSet/>
      <dgm:spPr/>
      <dgm:t>
        <a:bodyPr/>
        <a:lstStyle/>
        <a:p>
          <a:pPr>
            <a:lnSpc>
              <a:spcPct val="100000"/>
            </a:lnSpc>
          </a:pPr>
          <a:r>
            <a:rPr lang="en-US"/>
            <a:t>Cure</a:t>
          </a:r>
        </a:p>
      </dgm:t>
    </dgm:pt>
    <dgm:pt modelId="{EA3EE4F2-F591-4A3E-84E2-EB3F21F42B96}" type="parTrans" cxnId="{BED341BA-389F-48F1-A17B-22A6C5E19802}">
      <dgm:prSet/>
      <dgm:spPr/>
      <dgm:t>
        <a:bodyPr/>
        <a:lstStyle/>
        <a:p>
          <a:endParaRPr lang="en-US"/>
        </a:p>
      </dgm:t>
    </dgm:pt>
    <dgm:pt modelId="{8057325A-8000-4E98-B049-BF4E52E631A5}" type="sibTrans" cxnId="{BED341BA-389F-48F1-A17B-22A6C5E19802}">
      <dgm:prSet/>
      <dgm:spPr/>
      <dgm:t>
        <a:bodyPr/>
        <a:lstStyle/>
        <a:p>
          <a:endParaRPr lang="en-US"/>
        </a:p>
      </dgm:t>
    </dgm:pt>
    <dgm:pt modelId="{E4E890D6-F9EB-4DCD-ACEE-80B6DBC473F9}">
      <dgm:prSet/>
      <dgm:spPr/>
      <dgm:t>
        <a:bodyPr/>
        <a:lstStyle/>
        <a:p>
          <a:pPr>
            <a:lnSpc>
              <a:spcPct val="100000"/>
            </a:lnSpc>
          </a:pPr>
          <a:r>
            <a:rPr lang="en-US"/>
            <a:t>Surveillance</a:t>
          </a:r>
        </a:p>
      </dgm:t>
    </dgm:pt>
    <dgm:pt modelId="{89F6B098-FAF0-47BD-A55D-3E9923CE124A}" type="parTrans" cxnId="{8D3416EA-7D2F-489B-A388-AAB4101346D9}">
      <dgm:prSet/>
      <dgm:spPr/>
      <dgm:t>
        <a:bodyPr/>
        <a:lstStyle/>
        <a:p>
          <a:endParaRPr lang="en-US"/>
        </a:p>
      </dgm:t>
    </dgm:pt>
    <dgm:pt modelId="{28036BA9-AD18-428D-B669-F6704A2E15CC}" type="sibTrans" cxnId="{8D3416EA-7D2F-489B-A388-AAB4101346D9}">
      <dgm:prSet/>
      <dgm:spPr/>
      <dgm:t>
        <a:bodyPr/>
        <a:lstStyle/>
        <a:p>
          <a:endParaRPr lang="en-US"/>
        </a:p>
      </dgm:t>
    </dgm:pt>
    <dgm:pt modelId="{A06D66C4-6EB3-4786-B08B-E67645FC09E9}" type="pres">
      <dgm:prSet presAssocID="{35EA0B70-824C-430B-89E5-D97E8F9A66E4}" presName="root" presStyleCnt="0">
        <dgm:presLayoutVars>
          <dgm:dir/>
          <dgm:resizeHandles val="exact"/>
        </dgm:presLayoutVars>
      </dgm:prSet>
      <dgm:spPr/>
    </dgm:pt>
    <dgm:pt modelId="{AF98834A-131C-455D-9909-442F00A220F1}" type="pres">
      <dgm:prSet presAssocID="{9098EF32-7AC5-4DF1-98C8-D5B6E6B540B1}" presName="compNode" presStyleCnt="0"/>
      <dgm:spPr/>
    </dgm:pt>
    <dgm:pt modelId="{38710B54-DAFD-4F6B-B21D-EF4A5D87EE51}" type="pres">
      <dgm:prSet presAssocID="{9098EF32-7AC5-4DF1-98C8-D5B6E6B540B1}" presName="bgRect" presStyleLbl="bgShp" presStyleIdx="0" presStyleCnt="5"/>
      <dgm:spPr/>
    </dgm:pt>
    <dgm:pt modelId="{66E36E7C-D0CD-49C6-AA57-0735794494BA}" type="pres">
      <dgm:prSet presAssocID="{9098EF32-7AC5-4DF1-98C8-D5B6E6B540B1}"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B5DF219A-8425-472A-84EC-56177B555D15}" type="pres">
      <dgm:prSet presAssocID="{9098EF32-7AC5-4DF1-98C8-D5B6E6B540B1}" presName="spaceRect" presStyleCnt="0"/>
      <dgm:spPr/>
    </dgm:pt>
    <dgm:pt modelId="{87A43B9D-D01A-42D4-81AC-A2DF6B33FB4D}" type="pres">
      <dgm:prSet presAssocID="{9098EF32-7AC5-4DF1-98C8-D5B6E6B540B1}" presName="parTx" presStyleLbl="revTx" presStyleIdx="0" presStyleCnt="7">
        <dgm:presLayoutVars>
          <dgm:chMax val="0"/>
          <dgm:chPref val="0"/>
        </dgm:presLayoutVars>
      </dgm:prSet>
      <dgm:spPr/>
    </dgm:pt>
    <dgm:pt modelId="{6A1142EE-A29D-4577-BDDE-AB70DB4285EA}" type="pres">
      <dgm:prSet presAssocID="{6DE665D5-7B22-4A8F-8DA5-8144BD1EEF59}" presName="sibTrans" presStyleCnt="0"/>
      <dgm:spPr/>
    </dgm:pt>
    <dgm:pt modelId="{854EE5F2-3C07-4688-8421-CF328B6A0C39}" type="pres">
      <dgm:prSet presAssocID="{DE14E957-754D-41B6-8C44-B9F26D0BA1AE}" presName="compNode" presStyleCnt="0"/>
      <dgm:spPr/>
    </dgm:pt>
    <dgm:pt modelId="{B0D88C17-04F3-457C-A9DC-303925A2CBB9}" type="pres">
      <dgm:prSet presAssocID="{DE14E957-754D-41B6-8C44-B9F26D0BA1AE}" presName="bgRect" presStyleLbl="bgShp" presStyleIdx="1" presStyleCnt="5"/>
      <dgm:spPr/>
    </dgm:pt>
    <dgm:pt modelId="{3E47010A-35A4-4CC3-8BAB-2D0C2E86E034}" type="pres">
      <dgm:prSet presAssocID="{DE14E957-754D-41B6-8C44-B9F26D0BA1AE}"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icroscope"/>
        </a:ext>
      </dgm:extLst>
    </dgm:pt>
    <dgm:pt modelId="{6248CC22-DB2A-4C69-9701-0BE8A2D86AD4}" type="pres">
      <dgm:prSet presAssocID="{DE14E957-754D-41B6-8C44-B9F26D0BA1AE}" presName="spaceRect" presStyleCnt="0"/>
      <dgm:spPr/>
    </dgm:pt>
    <dgm:pt modelId="{71B8C5C9-2B16-4082-8C6F-361D5064C7A7}" type="pres">
      <dgm:prSet presAssocID="{DE14E957-754D-41B6-8C44-B9F26D0BA1AE}" presName="parTx" presStyleLbl="revTx" presStyleIdx="1" presStyleCnt="7">
        <dgm:presLayoutVars>
          <dgm:chMax val="0"/>
          <dgm:chPref val="0"/>
        </dgm:presLayoutVars>
      </dgm:prSet>
      <dgm:spPr/>
    </dgm:pt>
    <dgm:pt modelId="{7B75861D-4D9A-4D12-90FF-DFC54F4CB50A}" type="pres">
      <dgm:prSet presAssocID="{DE14E957-754D-41B6-8C44-B9F26D0BA1AE}" presName="desTx" presStyleLbl="revTx" presStyleIdx="2" presStyleCnt="7">
        <dgm:presLayoutVars/>
      </dgm:prSet>
      <dgm:spPr/>
    </dgm:pt>
    <dgm:pt modelId="{6EA3994C-C5C8-48E4-9F78-206800673760}" type="pres">
      <dgm:prSet presAssocID="{042DEDC7-CDBC-4FA1-897B-8437B95DF4AA}" presName="sibTrans" presStyleCnt="0"/>
      <dgm:spPr/>
    </dgm:pt>
    <dgm:pt modelId="{C8D790A1-BA78-4062-925C-272C91D5A287}" type="pres">
      <dgm:prSet presAssocID="{30E70E0C-F8D8-4946-9B3E-F69B3292FF02}" presName="compNode" presStyleCnt="0"/>
      <dgm:spPr/>
    </dgm:pt>
    <dgm:pt modelId="{C47C7073-38DE-4212-9045-ED65421C52A9}" type="pres">
      <dgm:prSet presAssocID="{30E70E0C-F8D8-4946-9B3E-F69B3292FF02}" presName="bgRect" presStyleLbl="bgShp" presStyleIdx="2" presStyleCnt="5"/>
      <dgm:spPr/>
    </dgm:pt>
    <dgm:pt modelId="{BBED20DE-FCFE-43AB-8502-95B690DC98D5}" type="pres">
      <dgm:prSet presAssocID="{30E70E0C-F8D8-4946-9B3E-F69B3292FF02}"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ethoscope"/>
        </a:ext>
      </dgm:extLst>
    </dgm:pt>
    <dgm:pt modelId="{D61E3F24-250A-48A9-A608-C888F9BAAB73}" type="pres">
      <dgm:prSet presAssocID="{30E70E0C-F8D8-4946-9B3E-F69B3292FF02}" presName="spaceRect" presStyleCnt="0"/>
      <dgm:spPr/>
    </dgm:pt>
    <dgm:pt modelId="{ADD2FFAF-E8C7-4C35-9ADD-752993DD54E1}" type="pres">
      <dgm:prSet presAssocID="{30E70E0C-F8D8-4946-9B3E-F69B3292FF02}" presName="parTx" presStyleLbl="revTx" presStyleIdx="3" presStyleCnt="7">
        <dgm:presLayoutVars>
          <dgm:chMax val="0"/>
          <dgm:chPref val="0"/>
        </dgm:presLayoutVars>
      </dgm:prSet>
      <dgm:spPr/>
    </dgm:pt>
    <dgm:pt modelId="{F2A4954B-D035-40FC-A868-057062B68C35}" type="pres">
      <dgm:prSet presAssocID="{3F2A5548-2E70-4B8B-9471-32823C8F9824}" presName="sibTrans" presStyleCnt="0"/>
      <dgm:spPr/>
    </dgm:pt>
    <dgm:pt modelId="{E32CD79B-2929-4396-A8DD-3BED805F7513}" type="pres">
      <dgm:prSet presAssocID="{0395EB9C-75E5-4172-A303-9213B11A054C}" presName="compNode" presStyleCnt="0"/>
      <dgm:spPr/>
    </dgm:pt>
    <dgm:pt modelId="{9FC148AE-FB37-4E5B-9785-4E0D2862B208}" type="pres">
      <dgm:prSet presAssocID="{0395EB9C-75E5-4172-A303-9213B11A054C}" presName="bgRect" presStyleLbl="bgShp" presStyleIdx="3" presStyleCnt="5"/>
      <dgm:spPr/>
    </dgm:pt>
    <dgm:pt modelId="{C78DBBF4-BF47-4A5B-811F-EAD35DB909AF}" type="pres">
      <dgm:prSet presAssocID="{0395EB9C-75E5-4172-A303-9213B11A054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Information"/>
        </a:ext>
      </dgm:extLst>
    </dgm:pt>
    <dgm:pt modelId="{DA00C48A-F618-496C-A3AA-96D8E12521CE}" type="pres">
      <dgm:prSet presAssocID="{0395EB9C-75E5-4172-A303-9213B11A054C}" presName="spaceRect" presStyleCnt="0"/>
      <dgm:spPr/>
    </dgm:pt>
    <dgm:pt modelId="{99B08241-CB82-48B6-854F-D0F2F07B9763}" type="pres">
      <dgm:prSet presAssocID="{0395EB9C-75E5-4172-A303-9213B11A054C}" presName="parTx" presStyleLbl="revTx" presStyleIdx="4" presStyleCnt="7">
        <dgm:presLayoutVars>
          <dgm:chMax val="0"/>
          <dgm:chPref val="0"/>
        </dgm:presLayoutVars>
      </dgm:prSet>
      <dgm:spPr/>
    </dgm:pt>
    <dgm:pt modelId="{A0935550-D7AF-4C93-B343-43CB851D8934}" type="pres">
      <dgm:prSet presAssocID="{D8457044-7F15-4CB5-BD5F-891C7F7AE7CA}" presName="sibTrans" presStyleCnt="0"/>
      <dgm:spPr/>
    </dgm:pt>
    <dgm:pt modelId="{757C45C2-07A2-4733-BCAB-E8D94EEDEFE1}" type="pres">
      <dgm:prSet presAssocID="{A2A4E3F3-6EA8-4419-A668-8A4792FD6FFC}" presName="compNode" presStyleCnt="0"/>
      <dgm:spPr/>
    </dgm:pt>
    <dgm:pt modelId="{B72FC86A-85B9-4833-8991-1F86FA36BF9D}" type="pres">
      <dgm:prSet presAssocID="{A2A4E3F3-6EA8-4419-A668-8A4792FD6FFC}" presName="bgRect" presStyleLbl="bgShp" presStyleIdx="4" presStyleCnt="5"/>
      <dgm:spPr/>
    </dgm:pt>
    <dgm:pt modelId="{4A0EF3CB-6191-4288-B8CF-4E2149B4093A}" type="pres">
      <dgm:prSet presAssocID="{A2A4E3F3-6EA8-4419-A668-8A4792FD6FFC}"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Needle"/>
        </a:ext>
      </dgm:extLst>
    </dgm:pt>
    <dgm:pt modelId="{48837119-AEC0-4566-BDA8-A2AC1B75DFD6}" type="pres">
      <dgm:prSet presAssocID="{A2A4E3F3-6EA8-4419-A668-8A4792FD6FFC}" presName="spaceRect" presStyleCnt="0"/>
      <dgm:spPr/>
    </dgm:pt>
    <dgm:pt modelId="{94C00C6A-27E2-4EC6-9BC9-3432E33C4AEE}" type="pres">
      <dgm:prSet presAssocID="{A2A4E3F3-6EA8-4419-A668-8A4792FD6FFC}" presName="parTx" presStyleLbl="revTx" presStyleIdx="5" presStyleCnt="7">
        <dgm:presLayoutVars>
          <dgm:chMax val="0"/>
          <dgm:chPref val="0"/>
        </dgm:presLayoutVars>
      </dgm:prSet>
      <dgm:spPr/>
    </dgm:pt>
    <dgm:pt modelId="{BD2338E8-F758-4FFB-BCA0-65FFE2AC454D}" type="pres">
      <dgm:prSet presAssocID="{A2A4E3F3-6EA8-4419-A668-8A4792FD6FFC}" presName="desTx" presStyleLbl="revTx" presStyleIdx="6" presStyleCnt="7">
        <dgm:presLayoutVars/>
      </dgm:prSet>
      <dgm:spPr/>
    </dgm:pt>
  </dgm:ptLst>
  <dgm:cxnLst>
    <dgm:cxn modelId="{A18AFE0D-E266-9F40-9B2D-0D48D3164286}" type="presOf" srcId="{35EA0B70-824C-430B-89E5-D97E8F9A66E4}" destId="{A06D66C4-6EB3-4786-B08B-E67645FC09E9}" srcOrd="0" destOrd="0" presId="urn:microsoft.com/office/officeart/2018/2/layout/IconVerticalSolidList"/>
    <dgm:cxn modelId="{06B1111B-5A9F-694D-9607-FEDF424FDEA9}" type="presOf" srcId="{30E70E0C-F8D8-4946-9B3E-F69B3292FF02}" destId="{ADD2FFAF-E8C7-4C35-9ADD-752993DD54E1}" srcOrd="0" destOrd="0" presId="urn:microsoft.com/office/officeart/2018/2/layout/IconVerticalSolidList"/>
    <dgm:cxn modelId="{57052924-3B61-BF44-A46E-EBC484A7E717}" type="presOf" srcId="{DE14E957-754D-41B6-8C44-B9F26D0BA1AE}" destId="{71B8C5C9-2B16-4082-8C6F-361D5064C7A7}" srcOrd="0" destOrd="0" presId="urn:microsoft.com/office/officeart/2018/2/layout/IconVerticalSolidList"/>
    <dgm:cxn modelId="{0310F474-9C9C-5446-8DE4-2F8BDCDAABBA}" type="presOf" srcId="{9098EF32-7AC5-4DF1-98C8-D5B6E6B540B1}" destId="{87A43B9D-D01A-42D4-81AC-A2DF6B33FB4D}" srcOrd="0" destOrd="0" presId="urn:microsoft.com/office/officeart/2018/2/layout/IconVerticalSolidList"/>
    <dgm:cxn modelId="{011AAD75-994D-4401-9C91-FF77816CC124}" srcId="{35EA0B70-824C-430B-89E5-D97E8F9A66E4}" destId="{0395EB9C-75E5-4172-A303-9213B11A054C}" srcOrd="3" destOrd="0" parTransId="{EA93537F-0BDC-4838-A296-95A62F8FEAF3}" sibTransId="{D8457044-7F15-4CB5-BD5F-891C7F7AE7CA}"/>
    <dgm:cxn modelId="{91831B7F-32E5-CC44-AC13-94623D5BB8D1}" type="presOf" srcId="{57E94313-AD67-4D8C-B23C-A73BCD20F474}" destId="{7B75861D-4D9A-4D12-90FF-DFC54F4CB50A}" srcOrd="0" destOrd="0" presId="urn:microsoft.com/office/officeart/2018/2/layout/IconVerticalSolidList"/>
    <dgm:cxn modelId="{5C72CE87-411C-4898-ABB6-BECD5B8BC25C}" srcId="{35EA0B70-824C-430B-89E5-D97E8F9A66E4}" destId="{30E70E0C-F8D8-4946-9B3E-F69B3292FF02}" srcOrd="2" destOrd="0" parTransId="{AA365DC5-5323-4A7B-BBA1-941951DB49C5}" sibTransId="{3F2A5548-2E70-4B8B-9471-32823C8F9824}"/>
    <dgm:cxn modelId="{35C13988-74EB-7845-9773-7BE63F24E322}" type="presOf" srcId="{61EA7BEA-42B7-4022-8E96-DCD0139CA5A0}" destId="{BD2338E8-F758-4FFB-BCA0-65FFE2AC454D}" srcOrd="0" destOrd="0" presId="urn:microsoft.com/office/officeart/2018/2/layout/IconVerticalSolidList"/>
    <dgm:cxn modelId="{87D8648C-CDAB-864D-920B-BA68F98A34A6}" type="presOf" srcId="{A2A4E3F3-6EA8-4419-A668-8A4792FD6FFC}" destId="{94C00C6A-27E2-4EC6-9BC9-3432E33C4AEE}" srcOrd="0" destOrd="0" presId="urn:microsoft.com/office/officeart/2018/2/layout/IconVerticalSolidList"/>
    <dgm:cxn modelId="{3CA64D8D-D3DA-1D46-920C-E95DE501FB8F}" type="presOf" srcId="{E4E890D6-F9EB-4DCD-ACEE-80B6DBC473F9}" destId="{BD2338E8-F758-4FFB-BCA0-65FFE2AC454D}" srcOrd="0" destOrd="1" presId="urn:microsoft.com/office/officeart/2018/2/layout/IconVerticalSolidList"/>
    <dgm:cxn modelId="{31B9D6A9-EBEA-416D-ABC9-D6E250D8ED0A}" srcId="{35EA0B70-824C-430B-89E5-D97E8F9A66E4}" destId="{9098EF32-7AC5-4DF1-98C8-D5B6E6B540B1}" srcOrd="0" destOrd="0" parTransId="{509307C6-6308-4065-89FF-848231B0A854}" sibTransId="{6DE665D5-7B22-4A8F-8DA5-8144BD1EEF59}"/>
    <dgm:cxn modelId="{BED341BA-389F-48F1-A17B-22A6C5E19802}" srcId="{A2A4E3F3-6EA8-4419-A668-8A4792FD6FFC}" destId="{61EA7BEA-42B7-4022-8E96-DCD0139CA5A0}" srcOrd="0" destOrd="0" parTransId="{EA3EE4F2-F591-4A3E-84E2-EB3F21F42B96}" sibTransId="{8057325A-8000-4E98-B049-BF4E52E631A5}"/>
    <dgm:cxn modelId="{5A44E5C2-B929-4665-941B-783730E50636}" srcId="{DE14E957-754D-41B6-8C44-B9F26D0BA1AE}" destId="{57E94313-AD67-4D8C-B23C-A73BCD20F474}" srcOrd="0" destOrd="0" parTransId="{BBFCBFBE-A973-4E48-BA20-3FA267498CE9}" sibTransId="{8A45372B-C178-4503-A370-72A7CF553241}"/>
    <dgm:cxn modelId="{54D6A7D1-61F8-4393-AD47-0092D916C607}" srcId="{35EA0B70-824C-430B-89E5-D97E8F9A66E4}" destId="{A2A4E3F3-6EA8-4419-A668-8A4792FD6FFC}" srcOrd="4" destOrd="0" parTransId="{F5E41C49-D4DA-482B-972F-9B8AB356F3EC}" sibTransId="{25209B4E-F899-4AE8-9C2B-70E91305A8E5}"/>
    <dgm:cxn modelId="{A0936AD4-37C4-435E-869F-BC7F3F44C9EE}" srcId="{35EA0B70-824C-430B-89E5-D97E8F9A66E4}" destId="{DE14E957-754D-41B6-8C44-B9F26D0BA1AE}" srcOrd="1" destOrd="0" parTransId="{EDC2C3CD-AE4B-4487-B5BD-C9D45F7DEB55}" sibTransId="{042DEDC7-CDBC-4FA1-897B-8437B95DF4AA}"/>
    <dgm:cxn modelId="{8D3416EA-7D2F-489B-A388-AAB4101346D9}" srcId="{A2A4E3F3-6EA8-4419-A668-8A4792FD6FFC}" destId="{E4E890D6-F9EB-4DCD-ACEE-80B6DBC473F9}" srcOrd="1" destOrd="0" parTransId="{89F6B098-FAF0-47BD-A55D-3E9923CE124A}" sibTransId="{28036BA9-AD18-428D-B669-F6704A2E15CC}"/>
    <dgm:cxn modelId="{D27A1DF6-4BB1-AF44-9159-429D524A542D}" type="presOf" srcId="{0395EB9C-75E5-4172-A303-9213B11A054C}" destId="{99B08241-CB82-48B6-854F-D0F2F07B9763}" srcOrd="0" destOrd="0" presId="urn:microsoft.com/office/officeart/2018/2/layout/IconVerticalSolidList"/>
    <dgm:cxn modelId="{96FE39F3-1A84-A344-833E-EB2B86C830E4}" type="presParOf" srcId="{A06D66C4-6EB3-4786-B08B-E67645FC09E9}" destId="{AF98834A-131C-455D-9909-442F00A220F1}" srcOrd="0" destOrd="0" presId="urn:microsoft.com/office/officeart/2018/2/layout/IconVerticalSolidList"/>
    <dgm:cxn modelId="{58052ABB-C32D-D74C-94B9-DADE49EF0A4C}" type="presParOf" srcId="{AF98834A-131C-455D-9909-442F00A220F1}" destId="{38710B54-DAFD-4F6B-B21D-EF4A5D87EE51}" srcOrd="0" destOrd="0" presId="urn:microsoft.com/office/officeart/2018/2/layout/IconVerticalSolidList"/>
    <dgm:cxn modelId="{028D7201-19B0-064D-8DE1-945E8B48A2E0}" type="presParOf" srcId="{AF98834A-131C-455D-9909-442F00A220F1}" destId="{66E36E7C-D0CD-49C6-AA57-0735794494BA}" srcOrd="1" destOrd="0" presId="urn:microsoft.com/office/officeart/2018/2/layout/IconVerticalSolidList"/>
    <dgm:cxn modelId="{AEDA2C0F-E071-EE4E-9573-9D367E24133D}" type="presParOf" srcId="{AF98834A-131C-455D-9909-442F00A220F1}" destId="{B5DF219A-8425-472A-84EC-56177B555D15}" srcOrd="2" destOrd="0" presId="urn:microsoft.com/office/officeart/2018/2/layout/IconVerticalSolidList"/>
    <dgm:cxn modelId="{F8E9C054-10DF-B942-A1E3-829F4C93B4CA}" type="presParOf" srcId="{AF98834A-131C-455D-9909-442F00A220F1}" destId="{87A43B9D-D01A-42D4-81AC-A2DF6B33FB4D}" srcOrd="3" destOrd="0" presId="urn:microsoft.com/office/officeart/2018/2/layout/IconVerticalSolidList"/>
    <dgm:cxn modelId="{EE186B59-8650-E240-9FF9-F5468ADE072C}" type="presParOf" srcId="{A06D66C4-6EB3-4786-B08B-E67645FC09E9}" destId="{6A1142EE-A29D-4577-BDDE-AB70DB4285EA}" srcOrd="1" destOrd="0" presId="urn:microsoft.com/office/officeart/2018/2/layout/IconVerticalSolidList"/>
    <dgm:cxn modelId="{0A8003CC-2656-8241-96DB-9BB1018D9488}" type="presParOf" srcId="{A06D66C4-6EB3-4786-B08B-E67645FC09E9}" destId="{854EE5F2-3C07-4688-8421-CF328B6A0C39}" srcOrd="2" destOrd="0" presId="urn:microsoft.com/office/officeart/2018/2/layout/IconVerticalSolidList"/>
    <dgm:cxn modelId="{53CD6EE6-A17B-EB4A-979A-96028F01D899}" type="presParOf" srcId="{854EE5F2-3C07-4688-8421-CF328B6A0C39}" destId="{B0D88C17-04F3-457C-A9DC-303925A2CBB9}" srcOrd="0" destOrd="0" presId="urn:microsoft.com/office/officeart/2018/2/layout/IconVerticalSolidList"/>
    <dgm:cxn modelId="{7F8ACF20-1A19-9B46-A45A-9A41DE74E420}" type="presParOf" srcId="{854EE5F2-3C07-4688-8421-CF328B6A0C39}" destId="{3E47010A-35A4-4CC3-8BAB-2D0C2E86E034}" srcOrd="1" destOrd="0" presId="urn:microsoft.com/office/officeart/2018/2/layout/IconVerticalSolidList"/>
    <dgm:cxn modelId="{E1205532-1055-024B-BCA1-4E12F1A705E5}" type="presParOf" srcId="{854EE5F2-3C07-4688-8421-CF328B6A0C39}" destId="{6248CC22-DB2A-4C69-9701-0BE8A2D86AD4}" srcOrd="2" destOrd="0" presId="urn:microsoft.com/office/officeart/2018/2/layout/IconVerticalSolidList"/>
    <dgm:cxn modelId="{EC9F8B12-1EC9-AC4C-9DFA-284A0A854C0E}" type="presParOf" srcId="{854EE5F2-3C07-4688-8421-CF328B6A0C39}" destId="{71B8C5C9-2B16-4082-8C6F-361D5064C7A7}" srcOrd="3" destOrd="0" presId="urn:microsoft.com/office/officeart/2018/2/layout/IconVerticalSolidList"/>
    <dgm:cxn modelId="{177FA82D-BC55-6644-817C-6530F81E6FA9}" type="presParOf" srcId="{854EE5F2-3C07-4688-8421-CF328B6A0C39}" destId="{7B75861D-4D9A-4D12-90FF-DFC54F4CB50A}" srcOrd="4" destOrd="0" presId="urn:microsoft.com/office/officeart/2018/2/layout/IconVerticalSolidList"/>
    <dgm:cxn modelId="{047B9ACA-F6BB-A744-ADB0-0DF7D4C029FE}" type="presParOf" srcId="{A06D66C4-6EB3-4786-B08B-E67645FC09E9}" destId="{6EA3994C-C5C8-48E4-9F78-206800673760}" srcOrd="3" destOrd="0" presId="urn:microsoft.com/office/officeart/2018/2/layout/IconVerticalSolidList"/>
    <dgm:cxn modelId="{7B9B06E5-24E9-6743-803F-C179A82DA1D0}" type="presParOf" srcId="{A06D66C4-6EB3-4786-B08B-E67645FC09E9}" destId="{C8D790A1-BA78-4062-925C-272C91D5A287}" srcOrd="4" destOrd="0" presId="urn:microsoft.com/office/officeart/2018/2/layout/IconVerticalSolidList"/>
    <dgm:cxn modelId="{B8A6D4D6-30F9-E148-9410-244FC8BBB47C}" type="presParOf" srcId="{C8D790A1-BA78-4062-925C-272C91D5A287}" destId="{C47C7073-38DE-4212-9045-ED65421C52A9}" srcOrd="0" destOrd="0" presId="urn:microsoft.com/office/officeart/2018/2/layout/IconVerticalSolidList"/>
    <dgm:cxn modelId="{044C06D5-103D-2140-8DB5-783EA5F57C9B}" type="presParOf" srcId="{C8D790A1-BA78-4062-925C-272C91D5A287}" destId="{BBED20DE-FCFE-43AB-8502-95B690DC98D5}" srcOrd="1" destOrd="0" presId="urn:microsoft.com/office/officeart/2018/2/layout/IconVerticalSolidList"/>
    <dgm:cxn modelId="{69E0E620-1762-4943-8445-5FB1E0B89689}" type="presParOf" srcId="{C8D790A1-BA78-4062-925C-272C91D5A287}" destId="{D61E3F24-250A-48A9-A608-C888F9BAAB73}" srcOrd="2" destOrd="0" presId="urn:microsoft.com/office/officeart/2018/2/layout/IconVerticalSolidList"/>
    <dgm:cxn modelId="{6C78CC42-D177-7C40-9F14-9B8753DE5818}" type="presParOf" srcId="{C8D790A1-BA78-4062-925C-272C91D5A287}" destId="{ADD2FFAF-E8C7-4C35-9ADD-752993DD54E1}" srcOrd="3" destOrd="0" presId="urn:microsoft.com/office/officeart/2018/2/layout/IconVerticalSolidList"/>
    <dgm:cxn modelId="{6C2F0FE3-4D31-1442-8FA8-854B16CE118E}" type="presParOf" srcId="{A06D66C4-6EB3-4786-B08B-E67645FC09E9}" destId="{F2A4954B-D035-40FC-A868-057062B68C35}" srcOrd="5" destOrd="0" presId="urn:microsoft.com/office/officeart/2018/2/layout/IconVerticalSolidList"/>
    <dgm:cxn modelId="{4516A8AC-352B-ED4B-8EA8-028C542F6A0A}" type="presParOf" srcId="{A06D66C4-6EB3-4786-B08B-E67645FC09E9}" destId="{E32CD79B-2929-4396-A8DD-3BED805F7513}" srcOrd="6" destOrd="0" presId="urn:microsoft.com/office/officeart/2018/2/layout/IconVerticalSolidList"/>
    <dgm:cxn modelId="{81B15F29-FAD6-244F-8A6F-4BB5662C3606}" type="presParOf" srcId="{E32CD79B-2929-4396-A8DD-3BED805F7513}" destId="{9FC148AE-FB37-4E5B-9785-4E0D2862B208}" srcOrd="0" destOrd="0" presId="urn:microsoft.com/office/officeart/2018/2/layout/IconVerticalSolidList"/>
    <dgm:cxn modelId="{1108C6D7-66A9-534F-B32B-C23EE4D4B543}" type="presParOf" srcId="{E32CD79B-2929-4396-A8DD-3BED805F7513}" destId="{C78DBBF4-BF47-4A5B-811F-EAD35DB909AF}" srcOrd="1" destOrd="0" presId="urn:microsoft.com/office/officeart/2018/2/layout/IconVerticalSolidList"/>
    <dgm:cxn modelId="{6BC7EBB0-55EE-DE43-8574-18986DADDB8D}" type="presParOf" srcId="{E32CD79B-2929-4396-A8DD-3BED805F7513}" destId="{DA00C48A-F618-496C-A3AA-96D8E12521CE}" srcOrd="2" destOrd="0" presId="urn:microsoft.com/office/officeart/2018/2/layout/IconVerticalSolidList"/>
    <dgm:cxn modelId="{92D58E44-D15F-0341-B35A-75B14AEC6717}" type="presParOf" srcId="{E32CD79B-2929-4396-A8DD-3BED805F7513}" destId="{99B08241-CB82-48B6-854F-D0F2F07B9763}" srcOrd="3" destOrd="0" presId="urn:microsoft.com/office/officeart/2018/2/layout/IconVerticalSolidList"/>
    <dgm:cxn modelId="{9E1486E5-1F51-5B49-86B8-C36B7087275D}" type="presParOf" srcId="{A06D66C4-6EB3-4786-B08B-E67645FC09E9}" destId="{A0935550-D7AF-4C93-B343-43CB851D8934}" srcOrd="7" destOrd="0" presId="urn:microsoft.com/office/officeart/2018/2/layout/IconVerticalSolidList"/>
    <dgm:cxn modelId="{2B714008-C8FD-1549-A1D4-F7F61EE99636}" type="presParOf" srcId="{A06D66C4-6EB3-4786-B08B-E67645FC09E9}" destId="{757C45C2-07A2-4733-BCAB-E8D94EEDEFE1}" srcOrd="8" destOrd="0" presId="urn:microsoft.com/office/officeart/2018/2/layout/IconVerticalSolidList"/>
    <dgm:cxn modelId="{71EC7452-5F5D-EA41-8E42-6CF2FD515E77}" type="presParOf" srcId="{757C45C2-07A2-4733-BCAB-E8D94EEDEFE1}" destId="{B72FC86A-85B9-4833-8991-1F86FA36BF9D}" srcOrd="0" destOrd="0" presId="urn:microsoft.com/office/officeart/2018/2/layout/IconVerticalSolidList"/>
    <dgm:cxn modelId="{78510107-AEBB-3543-91DC-46BC4753EB1E}" type="presParOf" srcId="{757C45C2-07A2-4733-BCAB-E8D94EEDEFE1}" destId="{4A0EF3CB-6191-4288-B8CF-4E2149B4093A}" srcOrd="1" destOrd="0" presId="urn:microsoft.com/office/officeart/2018/2/layout/IconVerticalSolidList"/>
    <dgm:cxn modelId="{E8F1E3B0-5D47-2849-BF89-9549B04CC473}" type="presParOf" srcId="{757C45C2-07A2-4733-BCAB-E8D94EEDEFE1}" destId="{48837119-AEC0-4566-BDA8-A2AC1B75DFD6}" srcOrd="2" destOrd="0" presId="urn:microsoft.com/office/officeart/2018/2/layout/IconVerticalSolidList"/>
    <dgm:cxn modelId="{C035AECF-3FA8-C246-BE43-DEC8565227F3}" type="presParOf" srcId="{757C45C2-07A2-4733-BCAB-E8D94EEDEFE1}" destId="{94C00C6A-27E2-4EC6-9BC9-3432E33C4AEE}" srcOrd="3" destOrd="0" presId="urn:microsoft.com/office/officeart/2018/2/layout/IconVerticalSolidList"/>
    <dgm:cxn modelId="{FA7BB61B-C33E-5345-A434-8FE0B1F09FEB}" type="presParOf" srcId="{757C45C2-07A2-4733-BCAB-E8D94EEDEFE1}" destId="{BD2338E8-F758-4FFB-BCA0-65FFE2AC454D}"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E140E70-2E70-4241-87B6-4D9D6C97CD29}" type="doc">
      <dgm:prSet loTypeId="urn:microsoft.com/office/officeart/2005/8/layout/chevron1" loCatId="process" qsTypeId="urn:microsoft.com/office/officeart/2005/8/quickstyle/simple3" qsCatId="simple" csTypeId="urn:microsoft.com/office/officeart/2005/8/colors/colorful1" csCatId="colorful" phldr="1"/>
      <dgm:spPr/>
    </dgm:pt>
    <dgm:pt modelId="{0588D0FE-3A0F-4954-A8CF-01C39E622441}">
      <dgm:prSet phldrT="[Text]"/>
      <dgm:spPr/>
      <dgm:t>
        <a:bodyPr/>
        <a:lstStyle/>
        <a:p>
          <a:r>
            <a:rPr lang="en-US" b="1" i="1" dirty="0"/>
            <a:t>Genotype</a:t>
          </a:r>
          <a:r>
            <a:rPr lang="en-US" dirty="0"/>
            <a:t> </a:t>
          </a:r>
        </a:p>
      </dgm:t>
    </dgm:pt>
    <dgm:pt modelId="{427EC9FD-D570-4677-90CF-43BFEF33CEC5}" type="parTrans" cxnId="{25FDC25C-826B-46CF-AEA8-B7AA0F2192AE}">
      <dgm:prSet/>
      <dgm:spPr/>
      <dgm:t>
        <a:bodyPr/>
        <a:lstStyle/>
        <a:p>
          <a:endParaRPr lang="en-US"/>
        </a:p>
      </dgm:t>
    </dgm:pt>
    <dgm:pt modelId="{118F967C-0F1E-41CD-92ED-EFD4E7071F0B}" type="sibTrans" cxnId="{25FDC25C-826B-46CF-AEA8-B7AA0F2192AE}">
      <dgm:prSet/>
      <dgm:spPr/>
      <dgm:t>
        <a:bodyPr/>
        <a:lstStyle/>
        <a:p>
          <a:endParaRPr lang="en-US"/>
        </a:p>
      </dgm:t>
    </dgm:pt>
    <dgm:pt modelId="{1B166DAB-25DE-494A-BBF6-9C03F9E8BF15}">
      <dgm:prSet custT="1"/>
      <dgm:spPr/>
      <dgm:t>
        <a:bodyPr/>
        <a:lstStyle/>
        <a:p>
          <a:r>
            <a:rPr lang="en-US" sz="2400" dirty="0"/>
            <a:t>Determines treatment in certain cases</a:t>
          </a:r>
          <a:br>
            <a:rPr lang="en-US" sz="2400" dirty="0"/>
          </a:br>
          <a:br>
            <a:rPr lang="en-US" sz="2400" dirty="0"/>
          </a:br>
          <a:endParaRPr lang="en-US" sz="2400" dirty="0"/>
        </a:p>
      </dgm:t>
    </dgm:pt>
    <dgm:pt modelId="{B0319A06-E807-4602-866F-731748031C24}" type="parTrans" cxnId="{21B37C24-9C98-4ACE-9214-E5C9041DEA80}">
      <dgm:prSet/>
      <dgm:spPr/>
      <dgm:t>
        <a:bodyPr/>
        <a:lstStyle/>
        <a:p>
          <a:endParaRPr lang="en-US"/>
        </a:p>
      </dgm:t>
    </dgm:pt>
    <dgm:pt modelId="{822A8F3C-DE3E-49BB-B037-E43D914F795A}" type="sibTrans" cxnId="{21B37C24-9C98-4ACE-9214-E5C9041DEA80}">
      <dgm:prSet/>
      <dgm:spPr/>
      <dgm:t>
        <a:bodyPr/>
        <a:lstStyle/>
        <a:p>
          <a:endParaRPr lang="en-US"/>
        </a:p>
      </dgm:t>
    </dgm:pt>
    <dgm:pt modelId="{AEF1679A-F3BD-48BC-BB9A-4E61F76CA284}">
      <dgm:prSet custT="1"/>
      <dgm:spPr/>
      <dgm:t>
        <a:bodyPr/>
        <a:lstStyle/>
        <a:p>
          <a:r>
            <a:rPr lang="en-US" sz="1800" dirty="0"/>
            <a:t>Three main genotypes in the US: GT1, GT2 and GT3</a:t>
          </a:r>
        </a:p>
      </dgm:t>
    </dgm:pt>
    <dgm:pt modelId="{D1D7D035-9AA1-4381-B915-04ADB6835B51}" type="parTrans" cxnId="{E6C1B5D5-A5E7-4FDE-8608-34ACC35980E0}">
      <dgm:prSet/>
      <dgm:spPr/>
      <dgm:t>
        <a:bodyPr/>
        <a:lstStyle/>
        <a:p>
          <a:endParaRPr lang="en-US"/>
        </a:p>
      </dgm:t>
    </dgm:pt>
    <dgm:pt modelId="{C006DBCF-AD50-4C8D-BB9E-80B3F1E3FEB2}" type="sibTrans" cxnId="{E6C1B5D5-A5E7-4FDE-8608-34ACC35980E0}">
      <dgm:prSet/>
      <dgm:spPr/>
      <dgm:t>
        <a:bodyPr/>
        <a:lstStyle/>
        <a:p>
          <a:endParaRPr lang="en-US"/>
        </a:p>
      </dgm:t>
    </dgm:pt>
    <dgm:pt modelId="{89468244-78B7-41E9-9D9A-A5BD2585042A}">
      <dgm:prSet/>
      <dgm:spPr/>
      <dgm:t>
        <a:bodyPr/>
        <a:lstStyle/>
        <a:p>
          <a:r>
            <a:rPr lang="en-US" b="1" i="1"/>
            <a:t>Hep A</a:t>
          </a:r>
          <a:r>
            <a:rPr lang="en-US"/>
            <a:t> serology</a:t>
          </a:r>
          <a:endParaRPr lang="en-US" dirty="0"/>
        </a:p>
      </dgm:t>
    </dgm:pt>
    <dgm:pt modelId="{13680B00-F122-45BB-A30B-6A182D06D25E}" type="parTrans" cxnId="{E97F6430-8E92-44F1-AB64-4EF376553A70}">
      <dgm:prSet/>
      <dgm:spPr/>
      <dgm:t>
        <a:bodyPr/>
        <a:lstStyle/>
        <a:p>
          <a:endParaRPr lang="en-US"/>
        </a:p>
      </dgm:t>
    </dgm:pt>
    <dgm:pt modelId="{DDA6AFC9-7B58-46CC-A7E2-74F8AFD3DB44}" type="sibTrans" cxnId="{E97F6430-8E92-44F1-AB64-4EF376553A70}">
      <dgm:prSet/>
      <dgm:spPr/>
      <dgm:t>
        <a:bodyPr/>
        <a:lstStyle/>
        <a:p>
          <a:endParaRPr lang="en-US"/>
        </a:p>
      </dgm:t>
    </dgm:pt>
    <dgm:pt modelId="{C0E7A2F7-9302-4D85-93F7-624B2D15F46E}">
      <dgm:prSet custT="1"/>
      <dgm:spPr/>
      <dgm:t>
        <a:bodyPr/>
        <a:lstStyle/>
        <a:p>
          <a:r>
            <a:rPr lang="en-US" sz="2400" dirty="0"/>
            <a:t>Order Hep A total antibody or IgG antibody</a:t>
          </a:r>
          <a:br>
            <a:rPr lang="en-US" sz="2400" dirty="0"/>
          </a:br>
          <a:br>
            <a:rPr lang="en-US" sz="2400" dirty="0"/>
          </a:br>
          <a:endParaRPr lang="en-US" sz="2400" dirty="0"/>
        </a:p>
      </dgm:t>
    </dgm:pt>
    <dgm:pt modelId="{2753A7A5-1092-47D3-A3C4-104ED47CA5C8}" type="parTrans" cxnId="{47CE393F-3B7A-435B-8B4C-05A703F4AB2A}">
      <dgm:prSet/>
      <dgm:spPr/>
      <dgm:t>
        <a:bodyPr/>
        <a:lstStyle/>
        <a:p>
          <a:endParaRPr lang="en-US"/>
        </a:p>
      </dgm:t>
    </dgm:pt>
    <dgm:pt modelId="{285AE01D-6787-4B13-908E-BFD2D1C446FE}" type="sibTrans" cxnId="{47CE393F-3B7A-435B-8B4C-05A703F4AB2A}">
      <dgm:prSet/>
      <dgm:spPr/>
      <dgm:t>
        <a:bodyPr/>
        <a:lstStyle/>
        <a:p>
          <a:endParaRPr lang="en-US"/>
        </a:p>
      </dgm:t>
    </dgm:pt>
    <dgm:pt modelId="{01F4AF03-8184-42FD-B397-C1C2892E412F}">
      <dgm:prSet custT="1"/>
      <dgm:spPr/>
      <dgm:t>
        <a:bodyPr/>
        <a:lstStyle/>
        <a:p>
          <a:r>
            <a:rPr lang="en-US" sz="1800" dirty="0"/>
            <a:t>If non-reactive, patient needs vaccination</a:t>
          </a:r>
        </a:p>
      </dgm:t>
    </dgm:pt>
    <dgm:pt modelId="{5F6B587E-56B8-4F2A-B994-72A98CD3EF6E}" type="parTrans" cxnId="{CA557C39-8406-4A13-8C99-6721466C67E3}">
      <dgm:prSet/>
      <dgm:spPr/>
      <dgm:t>
        <a:bodyPr/>
        <a:lstStyle/>
        <a:p>
          <a:endParaRPr lang="en-US"/>
        </a:p>
      </dgm:t>
    </dgm:pt>
    <dgm:pt modelId="{60414F30-FBEC-47CA-A704-C24B7F24CC3D}" type="sibTrans" cxnId="{CA557C39-8406-4A13-8C99-6721466C67E3}">
      <dgm:prSet/>
      <dgm:spPr/>
      <dgm:t>
        <a:bodyPr/>
        <a:lstStyle/>
        <a:p>
          <a:endParaRPr lang="en-US"/>
        </a:p>
      </dgm:t>
    </dgm:pt>
    <dgm:pt modelId="{8F3EF104-D5C2-4D43-9364-0F217190E79E}">
      <dgm:prSet/>
      <dgm:spPr/>
      <dgm:t>
        <a:bodyPr/>
        <a:lstStyle/>
        <a:p>
          <a:r>
            <a:rPr lang="en-US" b="1" i="1"/>
            <a:t>Hep B</a:t>
          </a:r>
          <a:r>
            <a:rPr lang="en-US"/>
            <a:t> serology</a:t>
          </a:r>
          <a:endParaRPr lang="en-US" dirty="0"/>
        </a:p>
      </dgm:t>
    </dgm:pt>
    <dgm:pt modelId="{DB9EF2AC-0B71-4A1D-ABCE-7705C7DB8938}" type="parTrans" cxnId="{A27B17C0-0CFE-43B4-9AC1-FB4C7C16BDD6}">
      <dgm:prSet/>
      <dgm:spPr/>
      <dgm:t>
        <a:bodyPr/>
        <a:lstStyle/>
        <a:p>
          <a:endParaRPr lang="en-US"/>
        </a:p>
      </dgm:t>
    </dgm:pt>
    <dgm:pt modelId="{80732A0B-3C40-4A08-AC3F-8D42320F3764}" type="sibTrans" cxnId="{A27B17C0-0CFE-43B4-9AC1-FB4C7C16BDD6}">
      <dgm:prSet/>
      <dgm:spPr/>
      <dgm:t>
        <a:bodyPr/>
        <a:lstStyle/>
        <a:p>
          <a:endParaRPr lang="en-US"/>
        </a:p>
      </dgm:t>
    </dgm:pt>
    <dgm:pt modelId="{35F03CC4-FC6F-4823-A93C-5AA64D4EEECB}">
      <dgm:prSet custT="1"/>
      <dgm:spPr/>
      <dgm:t>
        <a:bodyPr/>
        <a:lstStyle/>
        <a:p>
          <a:r>
            <a:rPr lang="en-US" sz="2400" dirty="0"/>
            <a:t>Immunization and to monitoring reactivation</a:t>
          </a:r>
          <a:br>
            <a:rPr lang="en-US" sz="2400" dirty="0"/>
          </a:br>
          <a:endParaRPr lang="en-US" sz="2400" dirty="0"/>
        </a:p>
      </dgm:t>
    </dgm:pt>
    <dgm:pt modelId="{34949CBD-C959-4D84-B0AC-EC814605AF05}" type="parTrans" cxnId="{6A05F220-5694-42A6-9382-47294DCBEA40}">
      <dgm:prSet/>
      <dgm:spPr/>
      <dgm:t>
        <a:bodyPr/>
        <a:lstStyle/>
        <a:p>
          <a:endParaRPr lang="en-US"/>
        </a:p>
      </dgm:t>
    </dgm:pt>
    <dgm:pt modelId="{9248316A-DCFD-482E-8AB6-86AF93EC0FDD}" type="sibTrans" cxnId="{6A05F220-5694-42A6-9382-47294DCBEA40}">
      <dgm:prSet/>
      <dgm:spPr/>
      <dgm:t>
        <a:bodyPr/>
        <a:lstStyle/>
        <a:p>
          <a:endParaRPr lang="en-US"/>
        </a:p>
      </dgm:t>
    </dgm:pt>
    <dgm:pt modelId="{20CA6316-468D-4989-94A8-BCB649EFFD23}">
      <dgm:prSet custT="1"/>
      <dgm:spPr/>
      <dgm:t>
        <a:bodyPr/>
        <a:lstStyle/>
        <a:p>
          <a:r>
            <a:rPr lang="en-US" sz="1800" dirty="0"/>
            <a:t>Order HBsAg, </a:t>
          </a:r>
          <a:r>
            <a:rPr lang="en-US" sz="1800" dirty="0" err="1"/>
            <a:t>HBcAb</a:t>
          </a:r>
          <a:r>
            <a:rPr lang="en-US" sz="1800" dirty="0"/>
            <a:t> (total or IgG) and </a:t>
          </a:r>
          <a:r>
            <a:rPr lang="en-US" sz="1800" dirty="0" err="1"/>
            <a:t>HBsAb</a:t>
          </a:r>
          <a:endParaRPr lang="en-US" sz="1800" dirty="0"/>
        </a:p>
      </dgm:t>
    </dgm:pt>
    <dgm:pt modelId="{1CD0E5BD-8F95-46FF-A211-B4B5091B53ED}" type="parTrans" cxnId="{A9DAE55D-B9D7-421A-BDDC-937B4886DBE5}">
      <dgm:prSet/>
      <dgm:spPr/>
      <dgm:t>
        <a:bodyPr/>
        <a:lstStyle/>
        <a:p>
          <a:endParaRPr lang="en-US"/>
        </a:p>
      </dgm:t>
    </dgm:pt>
    <dgm:pt modelId="{C040F4EA-64BD-49DF-8383-82A033D2DB3D}" type="sibTrans" cxnId="{A9DAE55D-B9D7-421A-BDDC-937B4886DBE5}">
      <dgm:prSet/>
      <dgm:spPr/>
      <dgm:t>
        <a:bodyPr/>
        <a:lstStyle/>
        <a:p>
          <a:endParaRPr lang="en-US"/>
        </a:p>
      </dgm:t>
    </dgm:pt>
    <dgm:pt modelId="{79D5B0BF-AC1E-43BE-9E3D-C29127233308}">
      <dgm:prSet/>
      <dgm:spPr/>
      <dgm:t>
        <a:bodyPr/>
        <a:lstStyle/>
        <a:p>
          <a:r>
            <a:rPr lang="en-US" b="1" i="1"/>
            <a:t>HIV</a:t>
          </a:r>
          <a:r>
            <a:rPr lang="en-US"/>
            <a:t> serology</a:t>
          </a:r>
          <a:endParaRPr lang="en-US" dirty="0"/>
        </a:p>
      </dgm:t>
    </dgm:pt>
    <dgm:pt modelId="{787F980B-14F1-421E-B997-7FC7D67D3974}" type="parTrans" cxnId="{8F3725EE-B4A1-49F2-92A1-58C04B55D763}">
      <dgm:prSet/>
      <dgm:spPr/>
      <dgm:t>
        <a:bodyPr/>
        <a:lstStyle/>
        <a:p>
          <a:endParaRPr lang="en-US"/>
        </a:p>
      </dgm:t>
    </dgm:pt>
    <dgm:pt modelId="{0D489A92-9CFC-4F89-97B2-652477CF9392}" type="sibTrans" cxnId="{8F3725EE-B4A1-49F2-92A1-58C04B55D763}">
      <dgm:prSet/>
      <dgm:spPr/>
      <dgm:t>
        <a:bodyPr/>
        <a:lstStyle/>
        <a:p>
          <a:endParaRPr lang="en-US"/>
        </a:p>
      </dgm:t>
    </dgm:pt>
    <dgm:pt modelId="{4E035716-75D8-407C-8925-428973C115B0}">
      <dgm:prSet custT="1"/>
      <dgm:spPr/>
      <dgm:t>
        <a:bodyPr/>
        <a:lstStyle/>
        <a:p>
          <a:r>
            <a:rPr lang="en-US" sz="2400" dirty="0"/>
            <a:t>Important to treat HIV</a:t>
          </a:r>
          <a:br>
            <a:rPr lang="en-US" sz="2400" dirty="0"/>
          </a:br>
          <a:br>
            <a:rPr lang="en-US" sz="2400" dirty="0"/>
          </a:br>
          <a:br>
            <a:rPr lang="en-US" sz="2400" dirty="0"/>
          </a:br>
          <a:endParaRPr lang="en-US" sz="2400" dirty="0"/>
        </a:p>
      </dgm:t>
    </dgm:pt>
    <dgm:pt modelId="{8228CD1C-73F9-4149-A89E-74216D02FD44}" type="parTrans" cxnId="{1E8449A9-3217-4AE6-B055-1B138D674DEF}">
      <dgm:prSet/>
      <dgm:spPr/>
      <dgm:t>
        <a:bodyPr/>
        <a:lstStyle/>
        <a:p>
          <a:endParaRPr lang="en-US"/>
        </a:p>
      </dgm:t>
    </dgm:pt>
    <dgm:pt modelId="{D0E73DC8-393D-4964-9462-E42ABCD75D3C}" type="sibTrans" cxnId="{1E8449A9-3217-4AE6-B055-1B138D674DEF}">
      <dgm:prSet/>
      <dgm:spPr/>
      <dgm:t>
        <a:bodyPr/>
        <a:lstStyle/>
        <a:p>
          <a:endParaRPr lang="en-US"/>
        </a:p>
      </dgm:t>
    </dgm:pt>
    <dgm:pt modelId="{FB876D19-B872-4AA0-92F2-B099C78A3538}">
      <dgm:prSet custT="1"/>
      <dgm:spPr/>
      <dgm:t>
        <a:bodyPr/>
        <a:lstStyle/>
        <a:p>
          <a:r>
            <a:rPr lang="en-US" sz="1800" dirty="0"/>
            <a:t>Important to treat HCV (interaction with some HIV medications)</a:t>
          </a:r>
        </a:p>
      </dgm:t>
    </dgm:pt>
    <dgm:pt modelId="{7DE1190B-7037-4EA6-B097-7A29F37F7342}" type="parTrans" cxnId="{868E49C0-1E35-44A6-ADC8-A081090DEE23}">
      <dgm:prSet/>
      <dgm:spPr/>
      <dgm:t>
        <a:bodyPr/>
        <a:lstStyle/>
        <a:p>
          <a:endParaRPr lang="en-US"/>
        </a:p>
      </dgm:t>
    </dgm:pt>
    <dgm:pt modelId="{EFCD6646-722B-4CC4-ADA5-7917B560B1BF}" type="sibTrans" cxnId="{868E49C0-1E35-44A6-ADC8-A081090DEE23}">
      <dgm:prSet/>
      <dgm:spPr/>
      <dgm:t>
        <a:bodyPr/>
        <a:lstStyle/>
        <a:p>
          <a:endParaRPr lang="en-US"/>
        </a:p>
      </dgm:t>
    </dgm:pt>
    <dgm:pt modelId="{A2EDE241-8B0A-45EF-B962-25A47FE375AC}" type="pres">
      <dgm:prSet presAssocID="{9E140E70-2E70-4241-87B6-4D9D6C97CD29}" presName="Name0" presStyleCnt="0">
        <dgm:presLayoutVars>
          <dgm:dir/>
          <dgm:animLvl val="lvl"/>
          <dgm:resizeHandles val="exact"/>
        </dgm:presLayoutVars>
      </dgm:prSet>
      <dgm:spPr/>
    </dgm:pt>
    <dgm:pt modelId="{10796470-3A1C-438D-B286-02869058DA31}" type="pres">
      <dgm:prSet presAssocID="{0588D0FE-3A0F-4954-A8CF-01C39E622441}" presName="composite" presStyleCnt="0"/>
      <dgm:spPr/>
    </dgm:pt>
    <dgm:pt modelId="{C29D2524-1290-4718-9455-4C3EC1ED4D74}" type="pres">
      <dgm:prSet presAssocID="{0588D0FE-3A0F-4954-A8CF-01C39E622441}" presName="parTx" presStyleLbl="node1" presStyleIdx="0" presStyleCnt="4">
        <dgm:presLayoutVars>
          <dgm:chMax val="0"/>
          <dgm:chPref val="0"/>
          <dgm:bulletEnabled val="1"/>
        </dgm:presLayoutVars>
      </dgm:prSet>
      <dgm:spPr/>
    </dgm:pt>
    <dgm:pt modelId="{EFC94F20-E2C5-457A-AA4E-8829470AB9EC}" type="pres">
      <dgm:prSet presAssocID="{0588D0FE-3A0F-4954-A8CF-01C39E622441}" presName="desTx" presStyleLbl="revTx" presStyleIdx="0" presStyleCnt="4">
        <dgm:presLayoutVars>
          <dgm:bulletEnabled val="1"/>
        </dgm:presLayoutVars>
      </dgm:prSet>
      <dgm:spPr/>
    </dgm:pt>
    <dgm:pt modelId="{69BA27D7-F030-4A19-961F-1733851DB795}" type="pres">
      <dgm:prSet presAssocID="{118F967C-0F1E-41CD-92ED-EFD4E7071F0B}" presName="space" presStyleCnt="0"/>
      <dgm:spPr/>
    </dgm:pt>
    <dgm:pt modelId="{AC7EEFE8-A23B-44F8-83E6-A7ACDB137E59}" type="pres">
      <dgm:prSet presAssocID="{89468244-78B7-41E9-9D9A-A5BD2585042A}" presName="composite" presStyleCnt="0"/>
      <dgm:spPr/>
    </dgm:pt>
    <dgm:pt modelId="{A648CC23-5EC4-4511-99D3-E74C8ACFC565}" type="pres">
      <dgm:prSet presAssocID="{89468244-78B7-41E9-9D9A-A5BD2585042A}" presName="parTx" presStyleLbl="node1" presStyleIdx="1" presStyleCnt="4">
        <dgm:presLayoutVars>
          <dgm:chMax val="0"/>
          <dgm:chPref val="0"/>
          <dgm:bulletEnabled val="1"/>
        </dgm:presLayoutVars>
      </dgm:prSet>
      <dgm:spPr/>
    </dgm:pt>
    <dgm:pt modelId="{7DF91828-DFA9-4A59-A6CC-A23BDFC1F300}" type="pres">
      <dgm:prSet presAssocID="{89468244-78B7-41E9-9D9A-A5BD2585042A}" presName="desTx" presStyleLbl="revTx" presStyleIdx="1" presStyleCnt="4">
        <dgm:presLayoutVars>
          <dgm:bulletEnabled val="1"/>
        </dgm:presLayoutVars>
      </dgm:prSet>
      <dgm:spPr/>
    </dgm:pt>
    <dgm:pt modelId="{DF039F2B-A51C-42E8-A11E-94AD8F1B0C90}" type="pres">
      <dgm:prSet presAssocID="{DDA6AFC9-7B58-46CC-A7E2-74F8AFD3DB44}" presName="space" presStyleCnt="0"/>
      <dgm:spPr/>
    </dgm:pt>
    <dgm:pt modelId="{F6FE9C9C-501B-401C-974C-30EABBCF7155}" type="pres">
      <dgm:prSet presAssocID="{8F3EF104-D5C2-4D43-9364-0F217190E79E}" presName="composite" presStyleCnt="0"/>
      <dgm:spPr/>
    </dgm:pt>
    <dgm:pt modelId="{2C580BF8-226C-42F2-9AFA-A4D7E02F1434}" type="pres">
      <dgm:prSet presAssocID="{8F3EF104-D5C2-4D43-9364-0F217190E79E}" presName="parTx" presStyleLbl="node1" presStyleIdx="2" presStyleCnt="4">
        <dgm:presLayoutVars>
          <dgm:chMax val="0"/>
          <dgm:chPref val="0"/>
          <dgm:bulletEnabled val="1"/>
        </dgm:presLayoutVars>
      </dgm:prSet>
      <dgm:spPr/>
    </dgm:pt>
    <dgm:pt modelId="{A8575FDA-2008-45DA-9906-29F48A7CFD8F}" type="pres">
      <dgm:prSet presAssocID="{8F3EF104-D5C2-4D43-9364-0F217190E79E}" presName="desTx" presStyleLbl="revTx" presStyleIdx="2" presStyleCnt="4">
        <dgm:presLayoutVars>
          <dgm:bulletEnabled val="1"/>
        </dgm:presLayoutVars>
      </dgm:prSet>
      <dgm:spPr/>
    </dgm:pt>
    <dgm:pt modelId="{61E54008-7B04-442F-9A57-5E09012B11B0}" type="pres">
      <dgm:prSet presAssocID="{80732A0B-3C40-4A08-AC3F-8D42320F3764}" presName="space" presStyleCnt="0"/>
      <dgm:spPr/>
    </dgm:pt>
    <dgm:pt modelId="{F6580198-A22D-4089-8C71-3487C8C3E5AA}" type="pres">
      <dgm:prSet presAssocID="{79D5B0BF-AC1E-43BE-9E3D-C29127233308}" presName="composite" presStyleCnt="0"/>
      <dgm:spPr/>
    </dgm:pt>
    <dgm:pt modelId="{96B4751E-14D0-45EE-B60C-99A0A0ABA823}" type="pres">
      <dgm:prSet presAssocID="{79D5B0BF-AC1E-43BE-9E3D-C29127233308}" presName="parTx" presStyleLbl="node1" presStyleIdx="3" presStyleCnt="4">
        <dgm:presLayoutVars>
          <dgm:chMax val="0"/>
          <dgm:chPref val="0"/>
          <dgm:bulletEnabled val="1"/>
        </dgm:presLayoutVars>
      </dgm:prSet>
      <dgm:spPr/>
    </dgm:pt>
    <dgm:pt modelId="{E164B86C-A46C-4C45-A738-C4C2A426A861}" type="pres">
      <dgm:prSet presAssocID="{79D5B0BF-AC1E-43BE-9E3D-C29127233308}" presName="desTx" presStyleLbl="revTx" presStyleIdx="3" presStyleCnt="4">
        <dgm:presLayoutVars>
          <dgm:bulletEnabled val="1"/>
        </dgm:presLayoutVars>
      </dgm:prSet>
      <dgm:spPr/>
    </dgm:pt>
  </dgm:ptLst>
  <dgm:cxnLst>
    <dgm:cxn modelId="{E34FF502-FB5D-49E3-B140-EE64BB01B687}" type="presOf" srcId="{8F3EF104-D5C2-4D43-9364-0F217190E79E}" destId="{2C580BF8-226C-42F2-9AFA-A4D7E02F1434}" srcOrd="0" destOrd="0" presId="urn:microsoft.com/office/officeart/2005/8/layout/chevron1"/>
    <dgm:cxn modelId="{C8861319-D139-4612-ABC2-E3F1B9F95DA9}" type="presOf" srcId="{9E140E70-2E70-4241-87B6-4D9D6C97CD29}" destId="{A2EDE241-8B0A-45EF-B962-25A47FE375AC}" srcOrd="0" destOrd="0" presId="urn:microsoft.com/office/officeart/2005/8/layout/chevron1"/>
    <dgm:cxn modelId="{6A05F220-5694-42A6-9382-47294DCBEA40}" srcId="{8F3EF104-D5C2-4D43-9364-0F217190E79E}" destId="{35F03CC4-FC6F-4823-A93C-5AA64D4EEECB}" srcOrd="0" destOrd="0" parTransId="{34949CBD-C959-4D84-B0AC-EC814605AF05}" sibTransId="{9248316A-DCFD-482E-8AB6-86AF93EC0FDD}"/>
    <dgm:cxn modelId="{21B37C24-9C98-4ACE-9214-E5C9041DEA80}" srcId="{0588D0FE-3A0F-4954-A8CF-01C39E622441}" destId="{1B166DAB-25DE-494A-BBF6-9C03F9E8BF15}" srcOrd="0" destOrd="0" parTransId="{B0319A06-E807-4602-866F-731748031C24}" sibTransId="{822A8F3C-DE3E-49BB-B037-E43D914F795A}"/>
    <dgm:cxn modelId="{E97F6430-8E92-44F1-AB64-4EF376553A70}" srcId="{9E140E70-2E70-4241-87B6-4D9D6C97CD29}" destId="{89468244-78B7-41E9-9D9A-A5BD2585042A}" srcOrd="1" destOrd="0" parTransId="{13680B00-F122-45BB-A30B-6A182D06D25E}" sibTransId="{DDA6AFC9-7B58-46CC-A7E2-74F8AFD3DB44}"/>
    <dgm:cxn modelId="{D691C933-8279-4197-A45A-DCCE11877BC9}" type="presOf" srcId="{0588D0FE-3A0F-4954-A8CF-01C39E622441}" destId="{C29D2524-1290-4718-9455-4C3EC1ED4D74}" srcOrd="0" destOrd="0" presId="urn:microsoft.com/office/officeart/2005/8/layout/chevron1"/>
    <dgm:cxn modelId="{CA557C39-8406-4A13-8C99-6721466C67E3}" srcId="{89468244-78B7-41E9-9D9A-A5BD2585042A}" destId="{01F4AF03-8184-42FD-B397-C1C2892E412F}" srcOrd="1" destOrd="0" parTransId="{5F6B587E-56B8-4F2A-B994-72A98CD3EF6E}" sibTransId="{60414F30-FBEC-47CA-A704-C24B7F24CC3D}"/>
    <dgm:cxn modelId="{47CE393F-3B7A-435B-8B4C-05A703F4AB2A}" srcId="{89468244-78B7-41E9-9D9A-A5BD2585042A}" destId="{C0E7A2F7-9302-4D85-93F7-624B2D15F46E}" srcOrd="0" destOrd="0" parTransId="{2753A7A5-1092-47D3-A3C4-104ED47CA5C8}" sibTransId="{285AE01D-6787-4B13-908E-BFD2D1C446FE}"/>
    <dgm:cxn modelId="{FC010D55-4701-45D8-87CB-72AACC40F51B}" type="presOf" srcId="{FB876D19-B872-4AA0-92F2-B099C78A3538}" destId="{E164B86C-A46C-4C45-A738-C4C2A426A861}" srcOrd="0" destOrd="1" presId="urn:microsoft.com/office/officeart/2005/8/layout/chevron1"/>
    <dgm:cxn modelId="{B382CD55-8809-44C4-93AC-D848A1F4A144}" type="presOf" srcId="{4E035716-75D8-407C-8925-428973C115B0}" destId="{E164B86C-A46C-4C45-A738-C4C2A426A861}" srcOrd="0" destOrd="0" presId="urn:microsoft.com/office/officeart/2005/8/layout/chevron1"/>
    <dgm:cxn modelId="{25FDC25C-826B-46CF-AEA8-B7AA0F2192AE}" srcId="{9E140E70-2E70-4241-87B6-4D9D6C97CD29}" destId="{0588D0FE-3A0F-4954-A8CF-01C39E622441}" srcOrd="0" destOrd="0" parTransId="{427EC9FD-D570-4677-90CF-43BFEF33CEC5}" sibTransId="{118F967C-0F1E-41CD-92ED-EFD4E7071F0B}"/>
    <dgm:cxn modelId="{A9DAE55D-B9D7-421A-BDDC-937B4886DBE5}" srcId="{8F3EF104-D5C2-4D43-9364-0F217190E79E}" destId="{20CA6316-468D-4989-94A8-BCB649EFFD23}" srcOrd="1" destOrd="0" parTransId="{1CD0E5BD-8F95-46FF-A211-B4B5091B53ED}" sibTransId="{C040F4EA-64BD-49DF-8383-82A033D2DB3D}"/>
    <dgm:cxn modelId="{BA29C478-1764-45E5-8866-2989C2E233D0}" type="presOf" srcId="{AEF1679A-F3BD-48BC-BB9A-4E61F76CA284}" destId="{EFC94F20-E2C5-457A-AA4E-8829470AB9EC}" srcOrd="0" destOrd="1" presId="urn:microsoft.com/office/officeart/2005/8/layout/chevron1"/>
    <dgm:cxn modelId="{18CC6D96-E617-44D8-BDE3-9181C7E7948B}" type="presOf" srcId="{1B166DAB-25DE-494A-BBF6-9C03F9E8BF15}" destId="{EFC94F20-E2C5-457A-AA4E-8829470AB9EC}" srcOrd="0" destOrd="0" presId="urn:microsoft.com/office/officeart/2005/8/layout/chevron1"/>
    <dgm:cxn modelId="{1E8449A9-3217-4AE6-B055-1B138D674DEF}" srcId="{79D5B0BF-AC1E-43BE-9E3D-C29127233308}" destId="{4E035716-75D8-407C-8925-428973C115B0}" srcOrd="0" destOrd="0" parTransId="{8228CD1C-73F9-4149-A89E-74216D02FD44}" sibTransId="{D0E73DC8-393D-4964-9462-E42ABCD75D3C}"/>
    <dgm:cxn modelId="{898B9FB3-C3A1-4839-A0AB-222A339262F9}" type="presOf" srcId="{89468244-78B7-41E9-9D9A-A5BD2585042A}" destId="{A648CC23-5EC4-4511-99D3-E74C8ACFC565}" srcOrd="0" destOrd="0" presId="urn:microsoft.com/office/officeart/2005/8/layout/chevron1"/>
    <dgm:cxn modelId="{B34739BA-52D8-4ADC-B1EB-10997FEAF558}" type="presOf" srcId="{01F4AF03-8184-42FD-B397-C1C2892E412F}" destId="{7DF91828-DFA9-4A59-A6CC-A23BDFC1F300}" srcOrd="0" destOrd="1" presId="urn:microsoft.com/office/officeart/2005/8/layout/chevron1"/>
    <dgm:cxn modelId="{A27B17C0-0CFE-43B4-9AC1-FB4C7C16BDD6}" srcId="{9E140E70-2E70-4241-87B6-4D9D6C97CD29}" destId="{8F3EF104-D5C2-4D43-9364-0F217190E79E}" srcOrd="2" destOrd="0" parTransId="{DB9EF2AC-0B71-4A1D-ABCE-7705C7DB8938}" sibTransId="{80732A0B-3C40-4A08-AC3F-8D42320F3764}"/>
    <dgm:cxn modelId="{868E49C0-1E35-44A6-ADC8-A081090DEE23}" srcId="{79D5B0BF-AC1E-43BE-9E3D-C29127233308}" destId="{FB876D19-B872-4AA0-92F2-B099C78A3538}" srcOrd="1" destOrd="0" parTransId="{7DE1190B-7037-4EA6-B097-7A29F37F7342}" sibTransId="{EFCD6646-722B-4CC4-ADA5-7917B560B1BF}"/>
    <dgm:cxn modelId="{E6C1B5D5-A5E7-4FDE-8608-34ACC35980E0}" srcId="{0588D0FE-3A0F-4954-A8CF-01C39E622441}" destId="{AEF1679A-F3BD-48BC-BB9A-4E61F76CA284}" srcOrd="1" destOrd="0" parTransId="{D1D7D035-9AA1-4381-B915-04ADB6835B51}" sibTransId="{C006DBCF-AD50-4C8D-BB9E-80B3F1E3FEB2}"/>
    <dgm:cxn modelId="{CC2EDFDD-5ABF-4441-8847-3A67C0595FF0}" type="presOf" srcId="{C0E7A2F7-9302-4D85-93F7-624B2D15F46E}" destId="{7DF91828-DFA9-4A59-A6CC-A23BDFC1F300}" srcOrd="0" destOrd="0" presId="urn:microsoft.com/office/officeart/2005/8/layout/chevron1"/>
    <dgm:cxn modelId="{227F1BEE-A2CB-431D-97B0-38F5AE845BA7}" type="presOf" srcId="{35F03CC4-FC6F-4823-A93C-5AA64D4EEECB}" destId="{A8575FDA-2008-45DA-9906-29F48A7CFD8F}" srcOrd="0" destOrd="0" presId="urn:microsoft.com/office/officeart/2005/8/layout/chevron1"/>
    <dgm:cxn modelId="{8F3725EE-B4A1-49F2-92A1-58C04B55D763}" srcId="{9E140E70-2E70-4241-87B6-4D9D6C97CD29}" destId="{79D5B0BF-AC1E-43BE-9E3D-C29127233308}" srcOrd="3" destOrd="0" parTransId="{787F980B-14F1-421E-B997-7FC7D67D3974}" sibTransId="{0D489A92-9CFC-4F89-97B2-652477CF9392}"/>
    <dgm:cxn modelId="{1E09B8F0-8DEB-4ABD-AFB8-44E9D48BB250}" type="presOf" srcId="{20CA6316-468D-4989-94A8-BCB649EFFD23}" destId="{A8575FDA-2008-45DA-9906-29F48A7CFD8F}" srcOrd="0" destOrd="1" presId="urn:microsoft.com/office/officeart/2005/8/layout/chevron1"/>
    <dgm:cxn modelId="{CA1F82F7-C981-4AA3-A916-45E88FA01BB5}" type="presOf" srcId="{79D5B0BF-AC1E-43BE-9E3D-C29127233308}" destId="{96B4751E-14D0-45EE-B60C-99A0A0ABA823}" srcOrd="0" destOrd="0" presId="urn:microsoft.com/office/officeart/2005/8/layout/chevron1"/>
    <dgm:cxn modelId="{4856FF98-8228-4011-96F2-4FD9CBEC5B40}" type="presParOf" srcId="{A2EDE241-8B0A-45EF-B962-25A47FE375AC}" destId="{10796470-3A1C-438D-B286-02869058DA31}" srcOrd="0" destOrd="0" presId="urn:microsoft.com/office/officeart/2005/8/layout/chevron1"/>
    <dgm:cxn modelId="{28832B66-5256-4AF8-9045-BC26A0578D0F}" type="presParOf" srcId="{10796470-3A1C-438D-B286-02869058DA31}" destId="{C29D2524-1290-4718-9455-4C3EC1ED4D74}" srcOrd="0" destOrd="0" presId="urn:microsoft.com/office/officeart/2005/8/layout/chevron1"/>
    <dgm:cxn modelId="{7806CF95-04BD-492E-9398-81A649C09E3F}" type="presParOf" srcId="{10796470-3A1C-438D-B286-02869058DA31}" destId="{EFC94F20-E2C5-457A-AA4E-8829470AB9EC}" srcOrd="1" destOrd="0" presId="urn:microsoft.com/office/officeart/2005/8/layout/chevron1"/>
    <dgm:cxn modelId="{8CF6F11B-28A4-404A-9834-10A4CCFE4443}" type="presParOf" srcId="{A2EDE241-8B0A-45EF-B962-25A47FE375AC}" destId="{69BA27D7-F030-4A19-961F-1733851DB795}" srcOrd="1" destOrd="0" presId="urn:microsoft.com/office/officeart/2005/8/layout/chevron1"/>
    <dgm:cxn modelId="{26419613-55D3-417A-94F1-364EC2DA750C}" type="presParOf" srcId="{A2EDE241-8B0A-45EF-B962-25A47FE375AC}" destId="{AC7EEFE8-A23B-44F8-83E6-A7ACDB137E59}" srcOrd="2" destOrd="0" presId="urn:microsoft.com/office/officeart/2005/8/layout/chevron1"/>
    <dgm:cxn modelId="{2D7D5106-C3D2-4D45-A44F-1946D6BA22F3}" type="presParOf" srcId="{AC7EEFE8-A23B-44F8-83E6-A7ACDB137E59}" destId="{A648CC23-5EC4-4511-99D3-E74C8ACFC565}" srcOrd="0" destOrd="0" presId="urn:microsoft.com/office/officeart/2005/8/layout/chevron1"/>
    <dgm:cxn modelId="{8A066ABD-96F7-49E3-8EF6-2A4EF2266071}" type="presParOf" srcId="{AC7EEFE8-A23B-44F8-83E6-A7ACDB137E59}" destId="{7DF91828-DFA9-4A59-A6CC-A23BDFC1F300}" srcOrd="1" destOrd="0" presId="urn:microsoft.com/office/officeart/2005/8/layout/chevron1"/>
    <dgm:cxn modelId="{BDD64F63-4A2C-44B5-A720-826F99BF003F}" type="presParOf" srcId="{A2EDE241-8B0A-45EF-B962-25A47FE375AC}" destId="{DF039F2B-A51C-42E8-A11E-94AD8F1B0C90}" srcOrd="3" destOrd="0" presId="urn:microsoft.com/office/officeart/2005/8/layout/chevron1"/>
    <dgm:cxn modelId="{801506B6-D659-416B-97B5-8210FFA84E92}" type="presParOf" srcId="{A2EDE241-8B0A-45EF-B962-25A47FE375AC}" destId="{F6FE9C9C-501B-401C-974C-30EABBCF7155}" srcOrd="4" destOrd="0" presId="urn:microsoft.com/office/officeart/2005/8/layout/chevron1"/>
    <dgm:cxn modelId="{4E14B894-71DB-410F-AE16-653DE782E01B}" type="presParOf" srcId="{F6FE9C9C-501B-401C-974C-30EABBCF7155}" destId="{2C580BF8-226C-42F2-9AFA-A4D7E02F1434}" srcOrd="0" destOrd="0" presId="urn:microsoft.com/office/officeart/2005/8/layout/chevron1"/>
    <dgm:cxn modelId="{E955990E-8F78-4156-947B-E4174DAEC9A1}" type="presParOf" srcId="{F6FE9C9C-501B-401C-974C-30EABBCF7155}" destId="{A8575FDA-2008-45DA-9906-29F48A7CFD8F}" srcOrd="1" destOrd="0" presId="urn:microsoft.com/office/officeart/2005/8/layout/chevron1"/>
    <dgm:cxn modelId="{21BCEEF5-E9C6-4D6C-B2EB-235D8A68B915}" type="presParOf" srcId="{A2EDE241-8B0A-45EF-B962-25A47FE375AC}" destId="{61E54008-7B04-442F-9A57-5E09012B11B0}" srcOrd="5" destOrd="0" presId="urn:microsoft.com/office/officeart/2005/8/layout/chevron1"/>
    <dgm:cxn modelId="{30D60DFE-C9F1-4B04-A35E-C826F2757CFD}" type="presParOf" srcId="{A2EDE241-8B0A-45EF-B962-25A47FE375AC}" destId="{F6580198-A22D-4089-8C71-3487C8C3E5AA}" srcOrd="6" destOrd="0" presId="urn:microsoft.com/office/officeart/2005/8/layout/chevron1"/>
    <dgm:cxn modelId="{A0FF0F0E-889E-4CDB-9A3D-2D7A4B66F4D6}" type="presParOf" srcId="{F6580198-A22D-4089-8C71-3487C8C3E5AA}" destId="{96B4751E-14D0-45EE-B60C-99A0A0ABA823}" srcOrd="0" destOrd="0" presId="urn:microsoft.com/office/officeart/2005/8/layout/chevron1"/>
    <dgm:cxn modelId="{A92726EA-F3C2-48E0-BB0B-5712C6925F1A}" type="presParOf" srcId="{F6580198-A22D-4089-8C71-3487C8C3E5AA}" destId="{E164B86C-A46C-4C45-A738-C4C2A426A861}"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94F6AFA-7C96-4288-92B7-E674276B763F}" type="doc">
      <dgm:prSet loTypeId="urn:microsoft.com/office/officeart/2005/8/layout/chevron1" loCatId="process" qsTypeId="urn:microsoft.com/office/officeart/2005/8/quickstyle/simple3" qsCatId="simple" csTypeId="urn:microsoft.com/office/officeart/2005/8/colors/colorful1" csCatId="colorful" phldr="1"/>
      <dgm:spPr/>
      <dgm:t>
        <a:bodyPr/>
        <a:lstStyle/>
        <a:p>
          <a:endParaRPr lang="en-US"/>
        </a:p>
      </dgm:t>
    </dgm:pt>
    <dgm:pt modelId="{440517B5-E948-473D-97D8-6BE1B113E527}">
      <dgm:prSet/>
      <dgm:spPr/>
      <dgm:t>
        <a:bodyPr/>
        <a:lstStyle/>
        <a:p>
          <a:r>
            <a:rPr lang="en-US" b="1" i="1"/>
            <a:t>CBC</a:t>
          </a:r>
          <a:endParaRPr lang="en-US"/>
        </a:p>
      </dgm:t>
    </dgm:pt>
    <dgm:pt modelId="{F30EBEE1-22E5-4FA1-B08F-F85A6CEB0988}" type="parTrans" cxnId="{6B512B6C-D969-41B3-8A67-7F158F3341F4}">
      <dgm:prSet/>
      <dgm:spPr/>
      <dgm:t>
        <a:bodyPr/>
        <a:lstStyle/>
        <a:p>
          <a:endParaRPr lang="en-US"/>
        </a:p>
      </dgm:t>
    </dgm:pt>
    <dgm:pt modelId="{A5F6F2CE-75D4-4AD1-8635-7AC5BECAF097}" type="sibTrans" cxnId="{6B512B6C-D969-41B3-8A67-7F158F3341F4}">
      <dgm:prSet/>
      <dgm:spPr/>
      <dgm:t>
        <a:bodyPr/>
        <a:lstStyle/>
        <a:p>
          <a:endParaRPr lang="en-US"/>
        </a:p>
      </dgm:t>
    </dgm:pt>
    <dgm:pt modelId="{C337BE1D-2723-4DB7-B302-9052F5506B71}">
      <dgm:prSet/>
      <dgm:spPr/>
      <dgm:t>
        <a:bodyPr/>
        <a:lstStyle/>
        <a:p>
          <a:r>
            <a:rPr lang="en-US" b="1" dirty="0"/>
            <a:t>Platelets </a:t>
          </a:r>
          <a:r>
            <a:rPr lang="en-US" dirty="0"/>
            <a:t>are important for liver fibrosis staging</a:t>
          </a:r>
        </a:p>
      </dgm:t>
    </dgm:pt>
    <dgm:pt modelId="{F31A80CF-174C-48D3-9052-A91E414E3F97}" type="parTrans" cxnId="{EA498B5F-1DD5-4DF8-856B-1FCF5C0C7710}">
      <dgm:prSet/>
      <dgm:spPr/>
      <dgm:t>
        <a:bodyPr/>
        <a:lstStyle/>
        <a:p>
          <a:endParaRPr lang="en-US"/>
        </a:p>
      </dgm:t>
    </dgm:pt>
    <dgm:pt modelId="{B84FEB99-C7B0-4684-BAD8-F18551327CAD}" type="sibTrans" cxnId="{EA498B5F-1DD5-4DF8-856B-1FCF5C0C7710}">
      <dgm:prSet/>
      <dgm:spPr/>
      <dgm:t>
        <a:bodyPr/>
        <a:lstStyle/>
        <a:p>
          <a:endParaRPr lang="en-US"/>
        </a:p>
      </dgm:t>
    </dgm:pt>
    <dgm:pt modelId="{9DC9474F-3022-4950-B051-011F23E1B661}">
      <dgm:prSet/>
      <dgm:spPr/>
      <dgm:t>
        <a:bodyPr/>
        <a:lstStyle/>
        <a:p>
          <a:r>
            <a:rPr lang="en-US" b="1" i="1" dirty="0"/>
            <a:t>CMP</a:t>
          </a:r>
          <a:endParaRPr lang="en-US" dirty="0"/>
        </a:p>
      </dgm:t>
    </dgm:pt>
    <dgm:pt modelId="{5CD995C2-23DF-4088-886A-DA833DB72164}" type="parTrans" cxnId="{5CA85ED7-B42C-4A27-8EE7-D515ECA680E9}">
      <dgm:prSet/>
      <dgm:spPr/>
      <dgm:t>
        <a:bodyPr/>
        <a:lstStyle/>
        <a:p>
          <a:endParaRPr lang="en-US"/>
        </a:p>
      </dgm:t>
    </dgm:pt>
    <dgm:pt modelId="{A13BD949-27C8-4ADE-880A-0989BC92DB56}" type="sibTrans" cxnId="{5CA85ED7-B42C-4A27-8EE7-D515ECA680E9}">
      <dgm:prSet/>
      <dgm:spPr/>
      <dgm:t>
        <a:bodyPr/>
        <a:lstStyle/>
        <a:p>
          <a:endParaRPr lang="en-US"/>
        </a:p>
      </dgm:t>
    </dgm:pt>
    <dgm:pt modelId="{456F9ABE-5D48-4D98-82B7-C627D3D892BF}">
      <dgm:prSet/>
      <dgm:spPr/>
      <dgm:t>
        <a:bodyPr/>
        <a:lstStyle/>
        <a:p>
          <a:r>
            <a:rPr lang="en-US" b="1" i="1" dirty="0"/>
            <a:t>ALT/AST </a:t>
          </a:r>
          <a:r>
            <a:rPr lang="en-US" dirty="0"/>
            <a:t>are important for liver fibrosis staging</a:t>
          </a:r>
        </a:p>
      </dgm:t>
    </dgm:pt>
    <dgm:pt modelId="{CEE93384-95B0-4BF1-A699-F3379EB4F027}" type="parTrans" cxnId="{A4702B3F-3DA8-4ADC-9F67-DB4C7A6EF00D}">
      <dgm:prSet/>
      <dgm:spPr/>
      <dgm:t>
        <a:bodyPr/>
        <a:lstStyle/>
        <a:p>
          <a:endParaRPr lang="en-US"/>
        </a:p>
      </dgm:t>
    </dgm:pt>
    <dgm:pt modelId="{24704A9F-F48D-4789-9397-3D104040597A}" type="sibTrans" cxnId="{A4702B3F-3DA8-4ADC-9F67-DB4C7A6EF00D}">
      <dgm:prSet/>
      <dgm:spPr/>
      <dgm:t>
        <a:bodyPr/>
        <a:lstStyle/>
        <a:p>
          <a:endParaRPr lang="en-US"/>
        </a:p>
      </dgm:t>
    </dgm:pt>
    <dgm:pt modelId="{F700F679-D607-40BC-BBB0-C2BEA803A6AD}">
      <dgm:prSet/>
      <dgm:spPr/>
      <dgm:t>
        <a:bodyPr/>
        <a:lstStyle/>
        <a:p>
          <a:r>
            <a:rPr lang="en-US" b="1" dirty="0"/>
            <a:t>UDS</a:t>
          </a:r>
          <a:endParaRPr lang="en-US" dirty="0"/>
        </a:p>
      </dgm:t>
    </dgm:pt>
    <dgm:pt modelId="{38574E89-C232-408A-ADBE-F37DBD0134C0}" type="parTrans" cxnId="{C3AF9333-0024-4557-84AF-BC4EA243C9EF}">
      <dgm:prSet/>
      <dgm:spPr/>
      <dgm:t>
        <a:bodyPr/>
        <a:lstStyle/>
        <a:p>
          <a:endParaRPr lang="en-US"/>
        </a:p>
      </dgm:t>
    </dgm:pt>
    <dgm:pt modelId="{22D80538-092E-42A9-8FB0-69ABC5EAD483}" type="sibTrans" cxnId="{C3AF9333-0024-4557-84AF-BC4EA243C9EF}">
      <dgm:prSet/>
      <dgm:spPr/>
      <dgm:t>
        <a:bodyPr/>
        <a:lstStyle/>
        <a:p>
          <a:endParaRPr lang="en-US"/>
        </a:p>
      </dgm:t>
    </dgm:pt>
    <dgm:pt modelId="{182E0008-D5AD-453D-8B45-21597BF373EE}">
      <dgm:prSet/>
      <dgm:spPr/>
      <dgm:t>
        <a:bodyPr/>
        <a:lstStyle/>
        <a:p>
          <a:r>
            <a:rPr lang="en-US" dirty="0"/>
            <a:t>Important to detect and address SUD</a:t>
          </a:r>
        </a:p>
      </dgm:t>
    </dgm:pt>
    <dgm:pt modelId="{9E642096-8E92-4B6C-9B7C-35E63366F98C}" type="parTrans" cxnId="{41246408-595E-4F5B-973B-2B86B50C5E55}">
      <dgm:prSet/>
      <dgm:spPr/>
      <dgm:t>
        <a:bodyPr/>
        <a:lstStyle/>
        <a:p>
          <a:endParaRPr lang="en-US"/>
        </a:p>
      </dgm:t>
    </dgm:pt>
    <dgm:pt modelId="{31273F98-673E-4586-AEB7-585691F904E1}" type="sibTrans" cxnId="{41246408-595E-4F5B-973B-2B86B50C5E55}">
      <dgm:prSet/>
      <dgm:spPr/>
      <dgm:t>
        <a:bodyPr/>
        <a:lstStyle/>
        <a:p>
          <a:endParaRPr lang="en-US"/>
        </a:p>
      </dgm:t>
    </dgm:pt>
    <dgm:pt modelId="{E9409DD6-771A-448A-9A3E-B3C2175B8937}" type="pres">
      <dgm:prSet presAssocID="{294F6AFA-7C96-4288-92B7-E674276B763F}" presName="Name0" presStyleCnt="0">
        <dgm:presLayoutVars>
          <dgm:dir/>
          <dgm:animLvl val="lvl"/>
          <dgm:resizeHandles val="exact"/>
        </dgm:presLayoutVars>
      </dgm:prSet>
      <dgm:spPr/>
    </dgm:pt>
    <dgm:pt modelId="{36597BB9-FCD4-4DE4-A1E6-BA8B154BC5BA}" type="pres">
      <dgm:prSet presAssocID="{440517B5-E948-473D-97D8-6BE1B113E527}" presName="composite" presStyleCnt="0"/>
      <dgm:spPr/>
    </dgm:pt>
    <dgm:pt modelId="{95D3A9E5-331F-40AB-9566-CFBB6A8EE560}" type="pres">
      <dgm:prSet presAssocID="{440517B5-E948-473D-97D8-6BE1B113E527}" presName="parTx" presStyleLbl="node1" presStyleIdx="0" presStyleCnt="3">
        <dgm:presLayoutVars>
          <dgm:chMax val="0"/>
          <dgm:chPref val="0"/>
          <dgm:bulletEnabled val="1"/>
        </dgm:presLayoutVars>
      </dgm:prSet>
      <dgm:spPr/>
    </dgm:pt>
    <dgm:pt modelId="{288D5624-92C6-47F2-A7D2-DA5E6C6F0987}" type="pres">
      <dgm:prSet presAssocID="{440517B5-E948-473D-97D8-6BE1B113E527}" presName="desTx" presStyleLbl="revTx" presStyleIdx="0" presStyleCnt="3">
        <dgm:presLayoutVars>
          <dgm:bulletEnabled val="1"/>
        </dgm:presLayoutVars>
      </dgm:prSet>
      <dgm:spPr/>
    </dgm:pt>
    <dgm:pt modelId="{31CB27ED-6784-48B7-9B22-70764D386DC2}" type="pres">
      <dgm:prSet presAssocID="{A5F6F2CE-75D4-4AD1-8635-7AC5BECAF097}" presName="space" presStyleCnt="0"/>
      <dgm:spPr/>
    </dgm:pt>
    <dgm:pt modelId="{7F3E06AB-0F5A-4BFE-9396-2F3BFA3ADAF2}" type="pres">
      <dgm:prSet presAssocID="{9DC9474F-3022-4950-B051-011F23E1B661}" presName="composite" presStyleCnt="0"/>
      <dgm:spPr/>
    </dgm:pt>
    <dgm:pt modelId="{9805FC15-AD50-4DAE-AAEC-43BA05C2F018}" type="pres">
      <dgm:prSet presAssocID="{9DC9474F-3022-4950-B051-011F23E1B661}" presName="parTx" presStyleLbl="node1" presStyleIdx="1" presStyleCnt="3">
        <dgm:presLayoutVars>
          <dgm:chMax val="0"/>
          <dgm:chPref val="0"/>
          <dgm:bulletEnabled val="1"/>
        </dgm:presLayoutVars>
      </dgm:prSet>
      <dgm:spPr/>
    </dgm:pt>
    <dgm:pt modelId="{5E420A0C-1A63-4E9A-B74F-9C58037E3BEF}" type="pres">
      <dgm:prSet presAssocID="{9DC9474F-3022-4950-B051-011F23E1B661}" presName="desTx" presStyleLbl="revTx" presStyleIdx="1" presStyleCnt="3">
        <dgm:presLayoutVars>
          <dgm:bulletEnabled val="1"/>
        </dgm:presLayoutVars>
      </dgm:prSet>
      <dgm:spPr/>
    </dgm:pt>
    <dgm:pt modelId="{92828906-7D8E-4EAB-B696-7D315003611D}" type="pres">
      <dgm:prSet presAssocID="{A13BD949-27C8-4ADE-880A-0989BC92DB56}" presName="space" presStyleCnt="0"/>
      <dgm:spPr/>
    </dgm:pt>
    <dgm:pt modelId="{DAF4D76A-D609-448F-B8AE-0D367039D368}" type="pres">
      <dgm:prSet presAssocID="{F700F679-D607-40BC-BBB0-C2BEA803A6AD}" presName="composite" presStyleCnt="0"/>
      <dgm:spPr/>
    </dgm:pt>
    <dgm:pt modelId="{62D107C0-89A2-4D30-AF5E-FD5B2B25A11C}" type="pres">
      <dgm:prSet presAssocID="{F700F679-D607-40BC-BBB0-C2BEA803A6AD}" presName="parTx" presStyleLbl="node1" presStyleIdx="2" presStyleCnt="3">
        <dgm:presLayoutVars>
          <dgm:chMax val="0"/>
          <dgm:chPref val="0"/>
          <dgm:bulletEnabled val="1"/>
        </dgm:presLayoutVars>
      </dgm:prSet>
      <dgm:spPr/>
    </dgm:pt>
    <dgm:pt modelId="{2D670F89-3DF5-4DFA-9F4D-31438893A38E}" type="pres">
      <dgm:prSet presAssocID="{F700F679-D607-40BC-BBB0-C2BEA803A6AD}" presName="desTx" presStyleLbl="revTx" presStyleIdx="2" presStyleCnt="3">
        <dgm:presLayoutVars>
          <dgm:bulletEnabled val="1"/>
        </dgm:presLayoutVars>
      </dgm:prSet>
      <dgm:spPr/>
    </dgm:pt>
  </dgm:ptLst>
  <dgm:cxnLst>
    <dgm:cxn modelId="{41246408-595E-4F5B-973B-2B86B50C5E55}" srcId="{F700F679-D607-40BC-BBB0-C2BEA803A6AD}" destId="{182E0008-D5AD-453D-8B45-21597BF373EE}" srcOrd="0" destOrd="0" parTransId="{9E642096-8E92-4B6C-9B7C-35E63366F98C}" sibTransId="{31273F98-673E-4586-AEB7-585691F904E1}"/>
    <dgm:cxn modelId="{CAB99E28-3D3A-4018-AFB3-F992E669A95F}" type="presOf" srcId="{182E0008-D5AD-453D-8B45-21597BF373EE}" destId="{2D670F89-3DF5-4DFA-9F4D-31438893A38E}" srcOrd="0" destOrd="0" presId="urn:microsoft.com/office/officeart/2005/8/layout/chevron1"/>
    <dgm:cxn modelId="{110DB62D-D082-4BD2-87FB-6D67C8CCFDDA}" type="presOf" srcId="{9DC9474F-3022-4950-B051-011F23E1B661}" destId="{9805FC15-AD50-4DAE-AAEC-43BA05C2F018}" srcOrd="0" destOrd="0" presId="urn:microsoft.com/office/officeart/2005/8/layout/chevron1"/>
    <dgm:cxn modelId="{C3AF9333-0024-4557-84AF-BC4EA243C9EF}" srcId="{294F6AFA-7C96-4288-92B7-E674276B763F}" destId="{F700F679-D607-40BC-BBB0-C2BEA803A6AD}" srcOrd="2" destOrd="0" parTransId="{38574E89-C232-408A-ADBE-F37DBD0134C0}" sibTransId="{22D80538-092E-42A9-8FB0-69ABC5EAD483}"/>
    <dgm:cxn modelId="{A4702B3F-3DA8-4ADC-9F67-DB4C7A6EF00D}" srcId="{9DC9474F-3022-4950-B051-011F23E1B661}" destId="{456F9ABE-5D48-4D98-82B7-C627D3D892BF}" srcOrd="0" destOrd="0" parTransId="{CEE93384-95B0-4BF1-A699-F3379EB4F027}" sibTransId="{24704A9F-F48D-4789-9397-3D104040597A}"/>
    <dgm:cxn modelId="{EA498B5F-1DD5-4DF8-856B-1FCF5C0C7710}" srcId="{440517B5-E948-473D-97D8-6BE1B113E527}" destId="{C337BE1D-2723-4DB7-B302-9052F5506B71}" srcOrd="0" destOrd="0" parTransId="{F31A80CF-174C-48D3-9052-A91E414E3F97}" sibTransId="{B84FEB99-C7B0-4684-BAD8-F18551327CAD}"/>
    <dgm:cxn modelId="{6B512B6C-D969-41B3-8A67-7F158F3341F4}" srcId="{294F6AFA-7C96-4288-92B7-E674276B763F}" destId="{440517B5-E948-473D-97D8-6BE1B113E527}" srcOrd="0" destOrd="0" parTransId="{F30EBEE1-22E5-4FA1-B08F-F85A6CEB0988}" sibTransId="{A5F6F2CE-75D4-4AD1-8635-7AC5BECAF097}"/>
    <dgm:cxn modelId="{6505107A-2A0F-42E8-8772-4A338388FD58}" type="presOf" srcId="{456F9ABE-5D48-4D98-82B7-C627D3D892BF}" destId="{5E420A0C-1A63-4E9A-B74F-9C58037E3BEF}" srcOrd="0" destOrd="0" presId="urn:microsoft.com/office/officeart/2005/8/layout/chevron1"/>
    <dgm:cxn modelId="{FC2F5389-FF83-43E9-B67E-4433C1CAD572}" type="presOf" srcId="{F700F679-D607-40BC-BBB0-C2BEA803A6AD}" destId="{62D107C0-89A2-4D30-AF5E-FD5B2B25A11C}" srcOrd="0" destOrd="0" presId="urn:microsoft.com/office/officeart/2005/8/layout/chevron1"/>
    <dgm:cxn modelId="{58122C90-021E-4A74-B4BD-FADD2EB34125}" type="presOf" srcId="{C337BE1D-2723-4DB7-B302-9052F5506B71}" destId="{288D5624-92C6-47F2-A7D2-DA5E6C6F0987}" srcOrd="0" destOrd="0" presId="urn:microsoft.com/office/officeart/2005/8/layout/chevron1"/>
    <dgm:cxn modelId="{94D32FCF-69F2-4DFB-8633-6192FA2586B4}" type="presOf" srcId="{440517B5-E948-473D-97D8-6BE1B113E527}" destId="{95D3A9E5-331F-40AB-9566-CFBB6A8EE560}" srcOrd="0" destOrd="0" presId="urn:microsoft.com/office/officeart/2005/8/layout/chevron1"/>
    <dgm:cxn modelId="{5CA85ED7-B42C-4A27-8EE7-D515ECA680E9}" srcId="{294F6AFA-7C96-4288-92B7-E674276B763F}" destId="{9DC9474F-3022-4950-B051-011F23E1B661}" srcOrd="1" destOrd="0" parTransId="{5CD995C2-23DF-4088-886A-DA833DB72164}" sibTransId="{A13BD949-27C8-4ADE-880A-0989BC92DB56}"/>
    <dgm:cxn modelId="{9E5750DF-4555-4884-9693-E3CBC3942451}" type="presOf" srcId="{294F6AFA-7C96-4288-92B7-E674276B763F}" destId="{E9409DD6-771A-448A-9A3E-B3C2175B8937}" srcOrd="0" destOrd="0" presId="urn:microsoft.com/office/officeart/2005/8/layout/chevron1"/>
    <dgm:cxn modelId="{7DB21687-2CE8-4EA9-85A7-C7378BEAF6EE}" type="presParOf" srcId="{E9409DD6-771A-448A-9A3E-B3C2175B8937}" destId="{36597BB9-FCD4-4DE4-A1E6-BA8B154BC5BA}" srcOrd="0" destOrd="0" presId="urn:microsoft.com/office/officeart/2005/8/layout/chevron1"/>
    <dgm:cxn modelId="{2DB96752-5E6C-4EF4-8A37-AC175290C706}" type="presParOf" srcId="{36597BB9-FCD4-4DE4-A1E6-BA8B154BC5BA}" destId="{95D3A9E5-331F-40AB-9566-CFBB6A8EE560}" srcOrd="0" destOrd="0" presId="urn:microsoft.com/office/officeart/2005/8/layout/chevron1"/>
    <dgm:cxn modelId="{860B8B76-7E15-4652-A45B-870C6D33619A}" type="presParOf" srcId="{36597BB9-FCD4-4DE4-A1E6-BA8B154BC5BA}" destId="{288D5624-92C6-47F2-A7D2-DA5E6C6F0987}" srcOrd="1" destOrd="0" presId="urn:microsoft.com/office/officeart/2005/8/layout/chevron1"/>
    <dgm:cxn modelId="{382B8A4F-84F8-43C2-BE9D-885A729D29AA}" type="presParOf" srcId="{E9409DD6-771A-448A-9A3E-B3C2175B8937}" destId="{31CB27ED-6784-48B7-9B22-70764D386DC2}" srcOrd="1" destOrd="0" presId="urn:microsoft.com/office/officeart/2005/8/layout/chevron1"/>
    <dgm:cxn modelId="{A1FEBCD0-61F7-490F-B119-4BD23A9E0DDA}" type="presParOf" srcId="{E9409DD6-771A-448A-9A3E-B3C2175B8937}" destId="{7F3E06AB-0F5A-4BFE-9396-2F3BFA3ADAF2}" srcOrd="2" destOrd="0" presId="urn:microsoft.com/office/officeart/2005/8/layout/chevron1"/>
    <dgm:cxn modelId="{897FE923-F3D2-4331-9F58-68C488DD01C8}" type="presParOf" srcId="{7F3E06AB-0F5A-4BFE-9396-2F3BFA3ADAF2}" destId="{9805FC15-AD50-4DAE-AAEC-43BA05C2F018}" srcOrd="0" destOrd="0" presId="urn:microsoft.com/office/officeart/2005/8/layout/chevron1"/>
    <dgm:cxn modelId="{EF59D271-7AC2-4A59-A1FE-693E1842C269}" type="presParOf" srcId="{7F3E06AB-0F5A-4BFE-9396-2F3BFA3ADAF2}" destId="{5E420A0C-1A63-4E9A-B74F-9C58037E3BEF}" srcOrd="1" destOrd="0" presId="urn:microsoft.com/office/officeart/2005/8/layout/chevron1"/>
    <dgm:cxn modelId="{6D6137BC-4D80-4048-BD11-A3FCC347CF4C}" type="presParOf" srcId="{E9409DD6-771A-448A-9A3E-B3C2175B8937}" destId="{92828906-7D8E-4EAB-B696-7D315003611D}" srcOrd="3" destOrd="0" presId="urn:microsoft.com/office/officeart/2005/8/layout/chevron1"/>
    <dgm:cxn modelId="{39746590-EAEA-4DFF-B191-BCBBF6EE7A65}" type="presParOf" srcId="{E9409DD6-771A-448A-9A3E-B3C2175B8937}" destId="{DAF4D76A-D609-448F-B8AE-0D367039D368}" srcOrd="4" destOrd="0" presId="urn:microsoft.com/office/officeart/2005/8/layout/chevron1"/>
    <dgm:cxn modelId="{0C3FE2CE-0F3B-4E0C-B746-032D51DC3C2D}" type="presParOf" srcId="{DAF4D76A-D609-448F-B8AE-0D367039D368}" destId="{62D107C0-89A2-4D30-AF5E-FD5B2B25A11C}" srcOrd="0" destOrd="0" presId="urn:microsoft.com/office/officeart/2005/8/layout/chevron1"/>
    <dgm:cxn modelId="{D38A5768-3FD9-481E-BC33-EC78079B23CC}" type="presParOf" srcId="{DAF4D76A-D609-448F-B8AE-0D367039D368}" destId="{2D670F89-3DF5-4DFA-9F4D-31438893A38E}"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B7F8361-33D8-4515-B8D1-43DD92F27CCE}" type="doc">
      <dgm:prSet loTypeId="urn:microsoft.com/office/officeart/2005/8/layout/list1" loCatId="list" qsTypeId="urn:microsoft.com/office/officeart/2005/8/quickstyle/simple3" qsCatId="simple" csTypeId="urn:microsoft.com/office/officeart/2005/8/colors/colorful1" csCatId="colorful" phldr="1"/>
      <dgm:spPr/>
      <dgm:t>
        <a:bodyPr/>
        <a:lstStyle/>
        <a:p>
          <a:endParaRPr lang="en-US"/>
        </a:p>
      </dgm:t>
    </dgm:pt>
    <dgm:pt modelId="{3242928F-4F5D-4F6B-AF0F-A24378915A56}">
      <dgm:prSet custT="1"/>
      <dgm:spPr/>
      <dgm:t>
        <a:bodyPr/>
        <a:lstStyle/>
        <a:p>
          <a:r>
            <a:rPr lang="en-US" sz="2800" b="1" i="1" dirty="0"/>
            <a:t>Ultrasound </a:t>
          </a:r>
          <a:endParaRPr lang="en-US" sz="2800" dirty="0"/>
        </a:p>
      </dgm:t>
    </dgm:pt>
    <dgm:pt modelId="{1FD6824C-38EE-4276-93C3-A48BE5353848}" type="parTrans" cxnId="{0D113EBF-3B87-4C88-944A-BC1ABB22AC42}">
      <dgm:prSet/>
      <dgm:spPr/>
      <dgm:t>
        <a:bodyPr/>
        <a:lstStyle/>
        <a:p>
          <a:endParaRPr lang="en-US"/>
        </a:p>
      </dgm:t>
    </dgm:pt>
    <dgm:pt modelId="{E33B75F3-59EA-49D0-9AE9-B1DA71F94988}" type="sibTrans" cxnId="{0D113EBF-3B87-4C88-944A-BC1ABB22AC42}">
      <dgm:prSet/>
      <dgm:spPr/>
      <dgm:t>
        <a:bodyPr/>
        <a:lstStyle/>
        <a:p>
          <a:endParaRPr lang="en-US"/>
        </a:p>
      </dgm:t>
    </dgm:pt>
    <dgm:pt modelId="{3DF141D9-CC53-4ADA-A759-04B5A345995A}">
      <dgm:prSet/>
      <dgm:spPr/>
      <dgm:t>
        <a:bodyPr/>
        <a:lstStyle/>
        <a:p>
          <a:r>
            <a:rPr lang="en-US"/>
            <a:t>Specific for advanced liver disease but </a:t>
          </a:r>
          <a:r>
            <a:rPr lang="en-US" b="1" i="1"/>
            <a:t>not sensitive</a:t>
          </a:r>
          <a:endParaRPr lang="en-US"/>
        </a:p>
      </dgm:t>
    </dgm:pt>
    <dgm:pt modelId="{ED801915-FBA8-4E64-9E2A-88D09E8E1812}" type="parTrans" cxnId="{E9CE933B-6301-49B3-BC54-1725C4DC9C16}">
      <dgm:prSet/>
      <dgm:spPr/>
      <dgm:t>
        <a:bodyPr/>
        <a:lstStyle/>
        <a:p>
          <a:endParaRPr lang="en-US"/>
        </a:p>
      </dgm:t>
    </dgm:pt>
    <dgm:pt modelId="{5B8A117F-5080-4428-8EF3-D01B829409E6}" type="sibTrans" cxnId="{E9CE933B-6301-49B3-BC54-1725C4DC9C16}">
      <dgm:prSet/>
      <dgm:spPr/>
      <dgm:t>
        <a:bodyPr/>
        <a:lstStyle/>
        <a:p>
          <a:endParaRPr lang="en-US"/>
        </a:p>
      </dgm:t>
    </dgm:pt>
    <dgm:pt modelId="{E62D1F1D-7CBF-480C-B725-3AC325197E8E}">
      <dgm:prSet/>
      <dgm:spPr/>
      <dgm:t>
        <a:bodyPr/>
        <a:lstStyle/>
        <a:p>
          <a:r>
            <a:rPr lang="en-US" dirty="0"/>
            <a:t>Nodular liver, ascites, splenomegaly, portal vein flow</a:t>
          </a:r>
        </a:p>
      </dgm:t>
    </dgm:pt>
    <dgm:pt modelId="{2FC14479-FFF4-42B7-9091-CFE43174EA1A}" type="parTrans" cxnId="{01347631-54A8-430B-B972-C34C8B40272F}">
      <dgm:prSet/>
      <dgm:spPr/>
      <dgm:t>
        <a:bodyPr/>
        <a:lstStyle/>
        <a:p>
          <a:endParaRPr lang="en-US"/>
        </a:p>
      </dgm:t>
    </dgm:pt>
    <dgm:pt modelId="{1AC87A59-7949-4811-90CA-C0B40E95AC7C}" type="sibTrans" cxnId="{01347631-54A8-430B-B972-C34C8B40272F}">
      <dgm:prSet/>
      <dgm:spPr/>
      <dgm:t>
        <a:bodyPr/>
        <a:lstStyle/>
        <a:p>
          <a:endParaRPr lang="en-US"/>
        </a:p>
      </dgm:t>
    </dgm:pt>
    <dgm:pt modelId="{90E33B50-3A83-4A0A-8B46-21C092CB9349}">
      <dgm:prSet/>
      <dgm:spPr/>
      <dgm:t>
        <a:bodyPr/>
        <a:lstStyle/>
        <a:p>
          <a:r>
            <a:rPr lang="en-US"/>
            <a:t>Screens for liver cancer</a:t>
          </a:r>
        </a:p>
      </dgm:t>
    </dgm:pt>
    <dgm:pt modelId="{377DD1E1-04DA-47D9-8349-F505F76CCF6F}" type="parTrans" cxnId="{12D8F239-5B65-4CB8-9B05-E304E1ABC5C2}">
      <dgm:prSet/>
      <dgm:spPr/>
      <dgm:t>
        <a:bodyPr/>
        <a:lstStyle/>
        <a:p>
          <a:endParaRPr lang="en-US"/>
        </a:p>
      </dgm:t>
    </dgm:pt>
    <dgm:pt modelId="{782303E6-5268-4953-9CBC-C1C86AAD82AE}" type="sibTrans" cxnId="{12D8F239-5B65-4CB8-9B05-E304E1ABC5C2}">
      <dgm:prSet/>
      <dgm:spPr/>
      <dgm:t>
        <a:bodyPr/>
        <a:lstStyle/>
        <a:p>
          <a:endParaRPr lang="en-US"/>
        </a:p>
      </dgm:t>
    </dgm:pt>
    <dgm:pt modelId="{484B3FC5-724C-44FB-9CF5-738BB4D5E6A5}">
      <dgm:prSet/>
      <dgm:spPr/>
      <dgm:t>
        <a:bodyPr/>
        <a:lstStyle/>
        <a:p>
          <a:r>
            <a:rPr lang="en-US"/>
            <a:t>May find other comorbidities such as fatty liver</a:t>
          </a:r>
          <a:br>
            <a:rPr lang="en-US"/>
          </a:br>
          <a:endParaRPr lang="en-US"/>
        </a:p>
      </dgm:t>
    </dgm:pt>
    <dgm:pt modelId="{71D4A991-E98B-4D74-96F3-8A7DDD3F9DE8}" type="parTrans" cxnId="{89E228A3-BC1D-4ABE-980C-D1F4E38E86C1}">
      <dgm:prSet/>
      <dgm:spPr/>
      <dgm:t>
        <a:bodyPr/>
        <a:lstStyle/>
        <a:p>
          <a:endParaRPr lang="en-US"/>
        </a:p>
      </dgm:t>
    </dgm:pt>
    <dgm:pt modelId="{9D0DE839-28B6-4DDB-B992-45D4B8FDD5E6}" type="sibTrans" cxnId="{89E228A3-BC1D-4ABE-980C-D1F4E38E86C1}">
      <dgm:prSet/>
      <dgm:spPr/>
      <dgm:t>
        <a:bodyPr/>
        <a:lstStyle/>
        <a:p>
          <a:endParaRPr lang="en-US"/>
        </a:p>
      </dgm:t>
    </dgm:pt>
    <dgm:pt modelId="{65DC5914-39EB-426A-BE1B-173C508AEE56}">
      <dgm:prSet custT="1"/>
      <dgm:spPr/>
      <dgm:t>
        <a:bodyPr/>
        <a:lstStyle/>
        <a:p>
          <a:r>
            <a:rPr lang="en-US" sz="2800" b="1" i="1" dirty="0" err="1"/>
            <a:t>Fibroscan</a:t>
          </a:r>
          <a:endParaRPr lang="en-US" sz="2800" dirty="0"/>
        </a:p>
      </dgm:t>
    </dgm:pt>
    <dgm:pt modelId="{A1826519-DC53-471C-8C21-BDFB6D8CB235}" type="parTrans" cxnId="{685925B3-A2B2-4B73-AA32-FF5F276E3236}">
      <dgm:prSet/>
      <dgm:spPr/>
      <dgm:t>
        <a:bodyPr/>
        <a:lstStyle/>
        <a:p>
          <a:endParaRPr lang="en-US"/>
        </a:p>
      </dgm:t>
    </dgm:pt>
    <dgm:pt modelId="{6FFE666A-1444-4D74-92E1-8BD9B812C6CF}" type="sibTrans" cxnId="{685925B3-A2B2-4B73-AA32-FF5F276E3236}">
      <dgm:prSet/>
      <dgm:spPr/>
      <dgm:t>
        <a:bodyPr/>
        <a:lstStyle/>
        <a:p>
          <a:endParaRPr lang="en-US"/>
        </a:p>
      </dgm:t>
    </dgm:pt>
    <dgm:pt modelId="{FC108ABB-929D-4429-96A5-E05BE28BCA6C}">
      <dgm:prSet/>
      <dgm:spPr/>
      <dgm:t>
        <a:bodyPr/>
        <a:lstStyle/>
        <a:p>
          <a:r>
            <a:rPr lang="en-US"/>
            <a:t>Used for liver fibrosis staging</a:t>
          </a:r>
        </a:p>
      </dgm:t>
    </dgm:pt>
    <dgm:pt modelId="{0EBCE065-CF93-45E5-B283-7AEEB3A13C36}" type="parTrans" cxnId="{D813D5E5-455C-4657-89DF-D408CAD052A8}">
      <dgm:prSet/>
      <dgm:spPr/>
      <dgm:t>
        <a:bodyPr/>
        <a:lstStyle/>
        <a:p>
          <a:endParaRPr lang="en-US"/>
        </a:p>
      </dgm:t>
    </dgm:pt>
    <dgm:pt modelId="{2A7519C2-3CCF-4F4C-A7FE-8DC448871328}" type="sibTrans" cxnId="{D813D5E5-455C-4657-89DF-D408CAD052A8}">
      <dgm:prSet/>
      <dgm:spPr/>
      <dgm:t>
        <a:bodyPr/>
        <a:lstStyle/>
        <a:p>
          <a:endParaRPr lang="en-US"/>
        </a:p>
      </dgm:t>
    </dgm:pt>
    <dgm:pt modelId="{355E71D6-0E41-4A5E-B046-30A138AD171C}" type="pres">
      <dgm:prSet presAssocID="{EB7F8361-33D8-4515-B8D1-43DD92F27CCE}" presName="linear" presStyleCnt="0">
        <dgm:presLayoutVars>
          <dgm:dir/>
          <dgm:animLvl val="lvl"/>
          <dgm:resizeHandles val="exact"/>
        </dgm:presLayoutVars>
      </dgm:prSet>
      <dgm:spPr/>
    </dgm:pt>
    <dgm:pt modelId="{1859D84F-F7E6-4060-9F98-7B5E80E355EF}" type="pres">
      <dgm:prSet presAssocID="{3242928F-4F5D-4F6B-AF0F-A24378915A56}" presName="parentLin" presStyleCnt="0"/>
      <dgm:spPr/>
    </dgm:pt>
    <dgm:pt modelId="{1450DDD3-275F-40DE-BEAD-7495536DFC44}" type="pres">
      <dgm:prSet presAssocID="{3242928F-4F5D-4F6B-AF0F-A24378915A56}" presName="parentLeftMargin" presStyleLbl="node1" presStyleIdx="0" presStyleCnt="2"/>
      <dgm:spPr/>
    </dgm:pt>
    <dgm:pt modelId="{941C090E-5CF5-4116-9930-1857CA0696E1}" type="pres">
      <dgm:prSet presAssocID="{3242928F-4F5D-4F6B-AF0F-A24378915A56}" presName="parentText" presStyleLbl="node1" presStyleIdx="0" presStyleCnt="2">
        <dgm:presLayoutVars>
          <dgm:chMax val="0"/>
          <dgm:bulletEnabled val="1"/>
        </dgm:presLayoutVars>
      </dgm:prSet>
      <dgm:spPr/>
    </dgm:pt>
    <dgm:pt modelId="{B4F07393-36E9-4D8C-89CA-425B58173CF3}" type="pres">
      <dgm:prSet presAssocID="{3242928F-4F5D-4F6B-AF0F-A24378915A56}" presName="negativeSpace" presStyleCnt="0"/>
      <dgm:spPr/>
    </dgm:pt>
    <dgm:pt modelId="{E88669B8-AC39-4039-99BB-E33D743858A1}" type="pres">
      <dgm:prSet presAssocID="{3242928F-4F5D-4F6B-AF0F-A24378915A56}" presName="childText" presStyleLbl="conFgAcc1" presStyleIdx="0" presStyleCnt="2">
        <dgm:presLayoutVars>
          <dgm:bulletEnabled val="1"/>
        </dgm:presLayoutVars>
      </dgm:prSet>
      <dgm:spPr/>
    </dgm:pt>
    <dgm:pt modelId="{B63F5F46-5ADB-40BA-8EDA-B8EE30DF41B8}" type="pres">
      <dgm:prSet presAssocID="{E33B75F3-59EA-49D0-9AE9-B1DA71F94988}" presName="spaceBetweenRectangles" presStyleCnt="0"/>
      <dgm:spPr/>
    </dgm:pt>
    <dgm:pt modelId="{B2D9BB6F-5E9A-4053-80D9-B11BEA69B451}" type="pres">
      <dgm:prSet presAssocID="{65DC5914-39EB-426A-BE1B-173C508AEE56}" presName="parentLin" presStyleCnt="0"/>
      <dgm:spPr/>
    </dgm:pt>
    <dgm:pt modelId="{C201B735-8577-466C-BD3B-81458B59DC2D}" type="pres">
      <dgm:prSet presAssocID="{65DC5914-39EB-426A-BE1B-173C508AEE56}" presName="parentLeftMargin" presStyleLbl="node1" presStyleIdx="0" presStyleCnt="2"/>
      <dgm:spPr/>
    </dgm:pt>
    <dgm:pt modelId="{5D8F05B9-0701-4861-8D72-AC7553485AA8}" type="pres">
      <dgm:prSet presAssocID="{65DC5914-39EB-426A-BE1B-173C508AEE56}" presName="parentText" presStyleLbl="node1" presStyleIdx="1" presStyleCnt="2">
        <dgm:presLayoutVars>
          <dgm:chMax val="0"/>
          <dgm:bulletEnabled val="1"/>
        </dgm:presLayoutVars>
      </dgm:prSet>
      <dgm:spPr/>
    </dgm:pt>
    <dgm:pt modelId="{B5617AA1-CEEF-43B1-8CFE-765DC9B76571}" type="pres">
      <dgm:prSet presAssocID="{65DC5914-39EB-426A-BE1B-173C508AEE56}" presName="negativeSpace" presStyleCnt="0"/>
      <dgm:spPr/>
    </dgm:pt>
    <dgm:pt modelId="{780A2670-14EA-40BE-A3F3-F8612D95ECE8}" type="pres">
      <dgm:prSet presAssocID="{65DC5914-39EB-426A-BE1B-173C508AEE56}" presName="childText" presStyleLbl="conFgAcc1" presStyleIdx="1" presStyleCnt="2">
        <dgm:presLayoutVars>
          <dgm:bulletEnabled val="1"/>
        </dgm:presLayoutVars>
      </dgm:prSet>
      <dgm:spPr/>
    </dgm:pt>
  </dgm:ptLst>
  <dgm:cxnLst>
    <dgm:cxn modelId="{2CD0810A-64A3-4B09-90A8-87F4FDEBA8C5}" type="presOf" srcId="{EB7F8361-33D8-4515-B8D1-43DD92F27CCE}" destId="{355E71D6-0E41-4A5E-B046-30A138AD171C}" srcOrd="0" destOrd="0" presId="urn:microsoft.com/office/officeart/2005/8/layout/list1"/>
    <dgm:cxn modelId="{C2185E1C-B170-4F87-B6F2-7BC7FDD4D4D7}" type="presOf" srcId="{65DC5914-39EB-426A-BE1B-173C508AEE56}" destId="{C201B735-8577-466C-BD3B-81458B59DC2D}" srcOrd="0" destOrd="0" presId="urn:microsoft.com/office/officeart/2005/8/layout/list1"/>
    <dgm:cxn modelId="{01347631-54A8-430B-B972-C34C8B40272F}" srcId="{3DF141D9-CC53-4ADA-A759-04B5A345995A}" destId="{E62D1F1D-7CBF-480C-B725-3AC325197E8E}" srcOrd="0" destOrd="0" parTransId="{2FC14479-FFF4-42B7-9091-CFE43174EA1A}" sibTransId="{1AC87A59-7949-4811-90CA-C0B40E95AC7C}"/>
    <dgm:cxn modelId="{12D8F239-5B65-4CB8-9B05-E304E1ABC5C2}" srcId="{3242928F-4F5D-4F6B-AF0F-A24378915A56}" destId="{90E33B50-3A83-4A0A-8B46-21C092CB9349}" srcOrd="1" destOrd="0" parTransId="{377DD1E1-04DA-47D9-8349-F505F76CCF6F}" sibTransId="{782303E6-5268-4953-9CBC-C1C86AAD82AE}"/>
    <dgm:cxn modelId="{E9CE933B-6301-49B3-BC54-1725C4DC9C16}" srcId="{3242928F-4F5D-4F6B-AF0F-A24378915A56}" destId="{3DF141D9-CC53-4ADA-A759-04B5A345995A}" srcOrd="0" destOrd="0" parTransId="{ED801915-FBA8-4E64-9E2A-88D09E8E1812}" sibTransId="{5B8A117F-5080-4428-8EF3-D01B829409E6}"/>
    <dgm:cxn modelId="{0251643F-12D0-471A-A7E9-AADE723E21D5}" type="presOf" srcId="{FC108ABB-929D-4429-96A5-E05BE28BCA6C}" destId="{780A2670-14EA-40BE-A3F3-F8612D95ECE8}" srcOrd="0" destOrd="0" presId="urn:microsoft.com/office/officeart/2005/8/layout/list1"/>
    <dgm:cxn modelId="{70C17D55-8442-4365-9517-817C1B08424C}" type="presOf" srcId="{E62D1F1D-7CBF-480C-B725-3AC325197E8E}" destId="{E88669B8-AC39-4039-99BB-E33D743858A1}" srcOrd="0" destOrd="1" presId="urn:microsoft.com/office/officeart/2005/8/layout/list1"/>
    <dgm:cxn modelId="{952F1172-5F42-4E0D-98CF-E33D66A19579}" type="presOf" srcId="{484B3FC5-724C-44FB-9CF5-738BB4D5E6A5}" destId="{E88669B8-AC39-4039-99BB-E33D743858A1}" srcOrd="0" destOrd="3" presId="urn:microsoft.com/office/officeart/2005/8/layout/list1"/>
    <dgm:cxn modelId="{66E5C27C-FF80-44E8-8722-FC88F0EAABA1}" type="presOf" srcId="{90E33B50-3A83-4A0A-8B46-21C092CB9349}" destId="{E88669B8-AC39-4039-99BB-E33D743858A1}" srcOrd="0" destOrd="2" presId="urn:microsoft.com/office/officeart/2005/8/layout/list1"/>
    <dgm:cxn modelId="{88475A86-4DA8-437A-BCF9-60DCDD981F06}" type="presOf" srcId="{3DF141D9-CC53-4ADA-A759-04B5A345995A}" destId="{E88669B8-AC39-4039-99BB-E33D743858A1}" srcOrd="0" destOrd="0" presId="urn:microsoft.com/office/officeart/2005/8/layout/list1"/>
    <dgm:cxn modelId="{89E228A3-BC1D-4ABE-980C-D1F4E38E86C1}" srcId="{3242928F-4F5D-4F6B-AF0F-A24378915A56}" destId="{484B3FC5-724C-44FB-9CF5-738BB4D5E6A5}" srcOrd="2" destOrd="0" parTransId="{71D4A991-E98B-4D74-96F3-8A7DDD3F9DE8}" sibTransId="{9D0DE839-28B6-4DDB-B992-45D4B8FDD5E6}"/>
    <dgm:cxn modelId="{685925B3-A2B2-4B73-AA32-FF5F276E3236}" srcId="{EB7F8361-33D8-4515-B8D1-43DD92F27CCE}" destId="{65DC5914-39EB-426A-BE1B-173C508AEE56}" srcOrd="1" destOrd="0" parTransId="{A1826519-DC53-471C-8C21-BDFB6D8CB235}" sibTransId="{6FFE666A-1444-4D74-92E1-8BD9B812C6CF}"/>
    <dgm:cxn modelId="{0D113EBF-3B87-4C88-944A-BC1ABB22AC42}" srcId="{EB7F8361-33D8-4515-B8D1-43DD92F27CCE}" destId="{3242928F-4F5D-4F6B-AF0F-A24378915A56}" srcOrd="0" destOrd="0" parTransId="{1FD6824C-38EE-4276-93C3-A48BE5353848}" sibTransId="{E33B75F3-59EA-49D0-9AE9-B1DA71F94988}"/>
    <dgm:cxn modelId="{D59BC0D8-C2A4-4E7A-82CA-4A33B58D26B3}" type="presOf" srcId="{3242928F-4F5D-4F6B-AF0F-A24378915A56}" destId="{941C090E-5CF5-4116-9930-1857CA0696E1}" srcOrd="1" destOrd="0" presId="urn:microsoft.com/office/officeart/2005/8/layout/list1"/>
    <dgm:cxn modelId="{D813D5E5-455C-4657-89DF-D408CAD052A8}" srcId="{65DC5914-39EB-426A-BE1B-173C508AEE56}" destId="{FC108ABB-929D-4429-96A5-E05BE28BCA6C}" srcOrd="0" destOrd="0" parTransId="{0EBCE065-CF93-45E5-B283-7AEEB3A13C36}" sibTransId="{2A7519C2-3CCF-4F4C-A7FE-8DC448871328}"/>
    <dgm:cxn modelId="{4F2B78E7-D4A2-40C6-9B4B-29B1C5E9E6AA}" type="presOf" srcId="{65DC5914-39EB-426A-BE1B-173C508AEE56}" destId="{5D8F05B9-0701-4861-8D72-AC7553485AA8}" srcOrd="1" destOrd="0" presId="urn:microsoft.com/office/officeart/2005/8/layout/list1"/>
    <dgm:cxn modelId="{EEA217E8-CD4D-4958-8420-4F10B622CB3F}" type="presOf" srcId="{3242928F-4F5D-4F6B-AF0F-A24378915A56}" destId="{1450DDD3-275F-40DE-BEAD-7495536DFC44}" srcOrd="0" destOrd="0" presId="urn:microsoft.com/office/officeart/2005/8/layout/list1"/>
    <dgm:cxn modelId="{C49AED1D-CCB2-4CA5-A173-361B3DA5E53F}" type="presParOf" srcId="{355E71D6-0E41-4A5E-B046-30A138AD171C}" destId="{1859D84F-F7E6-4060-9F98-7B5E80E355EF}" srcOrd="0" destOrd="0" presId="urn:microsoft.com/office/officeart/2005/8/layout/list1"/>
    <dgm:cxn modelId="{71BF4350-9C1E-4F1C-96F1-5CEB961BD403}" type="presParOf" srcId="{1859D84F-F7E6-4060-9F98-7B5E80E355EF}" destId="{1450DDD3-275F-40DE-BEAD-7495536DFC44}" srcOrd="0" destOrd="0" presId="urn:microsoft.com/office/officeart/2005/8/layout/list1"/>
    <dgm:cxn modelId="{CD1DEAB7-0D12-43C1-B7C7-9D6BBAE6E841}" type="presParOf" srcId="{1859D84F-F7E6-4060-9F98-7B5E80E355EF}" destId="{941C090E-5CF5-4116-9930-1857CA0696E1}" srcOrd="1" destOrd="0" presId="urn:microsoft.com/office/officeart/2005/8/layout/list1"/>
    <dgm:cxn modelId="{B85CB576-CB41-46E9-AD0B-A41CBA792273}" type="presParOf" srcId="{355E71D6-0E41-4A5E-B046-30A138AD171C}" destId="{B4F07393-36E9-4D8C-89CA-425B58173CF3}" srcOrd="1" destOrd="0" presId="urn:microsoft.com/office/officeart/2005/8/layout/list1"/>
    <dgm:cxn modelId="{FEA39194-C8C2-4EDC-A2F9-E1BA1D6B03D7}" type="presParOf" srcId="{355E71D6-0E41-4A5E-B046-30A138AD171C}" destId="{E88669B8-AC39-4039-99BB-E33D743858A1}" srcOrd="2" destOrd="0" presId="urn:microsoft.com/office/officeart/2005/8/layout/list1"/>
    <dgm:cxn modelId="{1E5A6722-331E-4B52-94F7-EC948DB70EE7}" type="presParOf" srcId="{355E71D6-0E41-4A5E-B046-30A138AD171C}" destId="{B63F5F46-5ADB-40BA-8EDA-B8EE30DF41B8}" srcOrd="3" destOrd="0" presId="urn:microsoft.com/office/officeart/2005/8/layout/list1"/>
    <dgm:cxn modelId="{1937FDDE-7B05-4EB7-8B76-17D0C576C8E2}" type="presParOf" srcId="{355E71D6-0E41-4A5E-B046-30A138AD171C}" destId="{B2D9BB6F-5E9A-4053-80D9-B11BEA69B451}" srcOrd="4" destOrd="0" presId="urn:microsoft.com/office/officeart/2005/8/layout/list1"/>
    <dgm:cxn modelId="{180EF1EC-C710-4636-9400-8558CCA783E8}" type="presParOf" srcId="{B2D9BB6F-5E9A-4053-80D9-B11BEA69B451}" destId="{C201B735-8577-466C-BD3B-81458B59DC2D}" srcOrd="0" destOrd="0" presId="urn:microsoft.com/office/officeart/2005/8/layout/list1"/>
    <dgm:cxn modelId="{6511D4F0-1028-4BC2-893E-B88F33006657}" type="presParOf" srcId="{B2D9BB6F-5E9A-4053-80D9-B11BEA69B451}" destId="{5D8F05B9-0701-4861-8D72-AC7553485AA8}" srcOrd="1" destOrd="0" presId="urn:microsoft.com/office/officeart/2005/8/layout/list1"/>
    <dgm:cxn modelId="{4895606F-9ED8-44CB-A4B9-E895A177443F}" type="presParOf" srcId="{355E71D6-0E41-4A5E-B046-30A138AD171C}" destId="{B5617AA1-CEEF-43B1-8CFE-765DC9B76571}" srcOrd="5" destOrd="0" presId="urn:microsoft.com/office/officeart/2005/8/layout/list1"/>
    <dgm:cxn modelId="{9A1E0396-D8B8-435A-9247-5CA22F4F25A9}" type="presParOf" srcId="{355E71D6-0E41-4A5E-B046-30A138AD171C}" destId="{780A2670-14EA-40BE-A3F3-F8612D95ECE8}"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A638F57-C150-446C-98AA-09E36D87B28B}" type="doc">
      <dgm:prSet loTypeId="urn:microsoft.com/office/officeart/2005/8/layout/hierarchy1" loCatId="hierarchy" qsTypeId="urn:microsoft.com/office/officeart/2005/8/quickstyle/simple1#1" qsCatId="simple" csTypeId="urn:microsoft.com/office/officeart/2005/8/colors/accent1_2#1" csCatId="accent1" phldr="1"/>
      <dgm:spPr/>
      <dgm:t>
        <a:bodyPr/>
        <a:lstStyle/>
        <a:p>
          <a:endParaRPr lang="en-US"/>
        </a:p>
      </dgm:t>
    </dgm:pt>
    <dgm:pt modelId="{159673CC-9C53-4016-BB6A-A06C95E00440}">
      <dgm:prSet phldrT="[Text]" custT="1"/>
      <dgm:spPr/>
      <dgm:t>
        <a:bodyPr/>
        <a:lstStyle/>
        <a:p>
          <a:r>
            <a:rPr lang="en-US" sz="2400" dirty="0"/>
            <a:t>Chronic HCV</a:t>
          </a:r>
        </a:p>
      </dgm:t>
    </dgm:pt>
    <dgm:pt modelId="{78AB91F1-B6EA-406C-9694-2B1E8DD13A7C}" type="parTrans" cxnId="{9FCA44A8-6EA9-4C6F-AF8F-4BCF1E98004B}">
      <dgm:prSet/>
      <dgm:spPr/>
      <dgm:t>
        <a:bodyPr/>
        <a:lstStyle/>
        <a:p>
          <a:endParaRPr lang="en-US"/>
        </a:p>
      </dgm:t>
    </dgm:pt>
    <dgm:pt modelId="{6B65B98B-EB38-40F5-BA70-660F8FDD3D16}" type="sibTrans" cxnId="{9FCA44A8-6EA9-4C6F-AF8F-4BCF1E98004B}">
      <dgm:prSet/>
      <dgm:spPr/>
      <dgm:t>
        <a:bodyPr/>
        <a:lstStyle/>
        <a:p>
          <a:endParaRPr lang="en-US"/>
        </a:p>
      </dgm:t>
    </dgm:pt>
    <dgm:pt modelId="{C6E8F699-2C3B-4D40-8E22-2563DC8A8ECF}">
      <dgm:prSet phldrT="[Text]" custT="1"/>
      <dgm:spPr/>
      <dgm:t>
        <a:bodyPr/>
        <a:lstStyle/>
        <a:p>
          <a:r>
            <a:rPr lang="en-US" sz="1600" dirty="0"/>
            <a:t>Concordant</a:t>
          </a:r>
        </a:p>
      </dgm:t>
    </dgm:pt>
    <dgm:pt modelId="{8727DB44-CFFF-447D-9E05-2BA5E5082A6C}" type="parTrans" cxnId="{4CA851F1-B051-4C4B-8CEE-AE770F78FE1B}">
      <dgm:prSet/>
      <dgm:spPr/>
      <dgm:t>
        <a:bodyPr/>
        <a:lstStyle/>
        <a:p>
          <a:endParaRPr lang="en-US"/>
        </a:p>
      </dgm:t>
    </dgm:pt>
    <dgm:pt modelId="{E5BD42AE-CBB8-4E56-9FB1-7ECEB68C9F0B}" type="sibTrans" cxnId="{4CA851F1-B051-4C4B-8CEE-AE770F78FE1B}">
      <dgm:prSet/>
      <dgm:spPr/>
      <dgm:t>
        <a:bodyPr/>
        <a:lstStyle/>
        <a:p>
          <a:endParaRPr lang="en-US"/>
        </a:p>
      </dgm:t>
    </dgm:pt>
    <dgm:pt modelId="{CC968218-E144-4DBD-99A9-F53D6B30DF6E}">
      <dgm:prSet phldrT="[Text]" custT="1"/>
      <dgm:spPr/>
      <dgm:t>
        <a:bodyPr/>
        <a:lstStyle/>
        <a:p>
          <a:r>
            <a:rPr lang="en-US" sz="1600" dirty="0"/>
            <a:t>Two Non-Invasive liver fibrosis Staging  Tests</a:t>
          </a:r>
        </a:p>
        <a:p>
          <a:r>
            <a:rPr lang="en-US" sz="1600" dirty="0"/>
            <a:t>(APRI,FIB-4)</a:t>
          </a:r>
        </a:p>
      </dgm:t>
    </dgm:pt>
    <dgm:pt modelId="{B7B9F268-A85D-42DF-A8CD-A52EDE9D5AE7}" type="parTrans" cxnId="{F6DC2AEC-B7C5-4698-B83F-12897AFDD63B}">
      <dgm:prSet/>
      <dgm:spPr/>
      <dgm:t>
        <a:bodyPr/>
        <a:lstStyle/>
        <a:p>
          <a:endParaRPr lang="en-US"/>
        </a:p>
      </dgm:t>
    </dgm:pt>
    <dgm:pt modelId="{AE36F95C-6FC2-4131-BE6E-11DC4FD24B86}" type="sibTrans" cxnId="{F6DC2AEC-B7C5-4698-B83F-12897AFDD63B}">
      <dgm:prSet/>
      <dgm:spPr/>
      <dgm:t>
        <a:bodyPr/>
        <a:lstStyle/>
        <a:p>
          <a:endParaRPr lang="en-US"/>
        </a:p>
      </dgm:t>
    </dgm:pt>
    <dgm:pt modelId="{00252B4B-734B-4365-AABC-5823823B58AA}">
      <dgm:prSet phldrT="[Text]" custT="1"/>
      <dgm:spPr/>
      <dgm:t>
        <a:bodyPr/>
        <a:lstStyle/>
        <a:p>
          <a:r>
            <a:rPr lang="en-US" sz="1600" u="none" dirty="0"/>
            <a:t>Discordant</a:t>
          </a:r>
        </a:p>
      </dgm:t>
    </dgm:pt>
    <dgm:pt modelId="{42365050-FF5C-4BB3-A571-4C98C51ECC31}" type="parTrans" cxnId="{1C43F6B5-C7F9-4024-928B-39D8249B0995}">
      <dgm:prSet/>
      <dgm:spPr/>
      <dgm:t>
        <a:bodyPr/>
        <a:lstStyle/>
        <a:p>
          <a:endParaRPr lang="en-US"/>
        </a:p>
      </dgm:t>
    </dgm:pt>
    <dgm:pt modelId="{AF0920C7-0E6D-4707-842F-6CB7704866AF}" type="sibTrans" cxnId="{1C43F6B5-C7F9-4024-928B-39D8249B0995}">
      <dgm:prSet/>
      <dgm:spPr/>
      <dgm:t>
        <a:bodyPr/>
        <a:lstStyle/>
        <a:p>
          <a:endParaRPr lang="en-US"/>
        </a:p>
      </dgm:t>
    </dgm:pt>
    <dgm:pt modelId="{3F93E5D5-6A66-4526-B614-78C8EF24D996}">
      <dgm:prSet custT="1"/>
      <dgm:spPr/>
      <dgm:t>
        <a:bodyPr/>
        <a:lstStyle/>
        <a:p>
          <a:r>
            <a:rPr lang="en-US" sz="1400" dirty="0"/>
            <a:t>Obvious Signs of Cirrhosis</a:t>
          </a:r>
        </a:p>
      </dgm:t>
    </dgm:pt>
    <dgm:pt modelId="{01EC6C67-324F-470D-8C16-07F842513717}" type="parTrans" cxnId="{E78102C8-8C9E-49A1-8895-25EA0859E84E}">
      <dgm:prSet/>
      <dgm:spPr/>
      <dgm:t>
        <a:bodyPr/>
        <a:lstStyle/>
        <a:p>
          <a:endParaRPr lang="en-US"/>
        </a:p>
      </dgm:t>
    </dgm:pt>
    <dgm:pt modelId="{445DA04A-BED1-4F3C-AEE6-7872161C3844}" type="sibTrans" cxnId="{E78102C8-8C9E-49A1-8895-25EA0859E84E}">
      <dgm:prSet/>
      <dgm:spPr/>
      <dgm:t>
        <a:bodyPr/>
        <a:lstStyle/>
        <a:p>
          <a:endParaRPr lang="en-US"/>
        </a:p>
      </dgm:t>
    </dgm:pt>
    <dgm:pt modelId="{7031CF69-A930-474E-B16B-19A9E8A13D91}">
      <dgm:prSet custT="1"/>
      <dgm:spPr/>
      <dgm:t>
        <a:bodyPr/>
        <a:lstStyle/>
        <a:p>
          <a:r>
            <a:rPr lang="en-US" sz="1600" dirty="0"/>
            <a:t> Fibroscan/Fibrosure</a:t>
          </a:r>
        </a:p>
      </dgm:t>
    </dgm:pt>
    <dgm:pt modelId="{3C3D021B-43D4-46E8-8764-57B344DEF043}" type="parTrans" cxnId="{22D19B54-5994-4D94-BC95-101F669BD51E}">
      <dgm:prSet/>
      <dgm:spPr/>
      <dgm:t>
        <a:bodyPr/>
        <a:lstStyle/>
        <a:p>
          <a:endParaRPr lang="en-US"/>
        </a:p>
      </dgm:t>
    </dgm:pt>
    <dgm:pt modelId="{F957D594-55AC-416F-A309-51E702A0F3ED}" type="sibTrans" cxnId="{22D19B54-5994-4D94-BC95-101F669BD51E}">
      <dgm:prSet/>
      <dgm:spPr/>
      <dgm:t>
        <a:bodyPr/>
        <a:lstStyle/>
        <a:p>
          <a:endParaRPr lang="en-US"/>
        </a:p>
      </dgm:t>
    </dgm:pt>
    <dgm:pt modelId="{F389D9D0-0B72-49B4-93E1-CE4A0D54BAF2}">
      <dgm:prSet custT="1"/>
      <dgm:spPr/>
      <dgm:t>
        <a:bodyPr/>
        <a:lstStyle/>
        <a:p>
          <a:r>
            <a:rPr lang="en-US" sz="1600" dirty="0"/>
            <a:t>Treat</a:t>
          </a:r>
        </a:p>
      </dgm:t>
    </dgm:pt>
    <dgm:pt modelId="{B081BE61-D378-4CA9-92E4-862002FDA631}" type="parTrans" cxnId="{6AA97098-AEA6-4002-9591-5C216993FC59}">
      <dgm:prSet/>
      <dgm:spPr/>
      <dgm:t>
        <a:bodyPr/>
        <a:lstStyle/>
        <a:p>
          <a:endParaRPr lang="en-US"/>
        </a:p>
      </dgm:t>
    </dgm:pt>
    <dgm:pt modelId="{C55D25D0-71EB-4CF0-A8B2-15801607488C}" type="sibTrans" cxnId="{6AA97098-AEA6-4002-9591-5C216993FC59}">
      <dgm:prSet/>
      <dgm:spPr/>
      <dgm:t>
        <a:bodyPr/>
        <a:lstStyle/>
        <a:p>
          <a:endParaRPr lang="en-US"/>
        </a:p>
      </dgm:t>
    </dgm:pt>
    <dgm:pt modelId="{9E57E28D-A0C6-42D6-9577-5FC8C56AFDEC}">
      <dgm:prSet/>
      <dgm:spPr/>
      <dgm:t>
        <a:bodyPr/>
        <a:lstStyle/>
        <a:p>
          <a:r>
            <a:rPr lang="en-US" dirty="0"/>
            <a:t>Screen for Varices and HCC</a:t>
          </a:r>
        </a:p>
      </dgm:t>
    </dgm:pt>
    <dgm:pt modelId="{20A6662C-E1B2-48DB-A47C-23C8F78356D9}" type="sibTrans" cxnId="{DE33CC7A-77E1-4D24-8AB1-D62F0614D795}">
      <dgm:prSet/>
      <dgm:spPr/>
      <dgm:t>
        <a:bodyPr/>
        <a:lstStyle/>
        <a:p>
          <a:endParaRPr lang="en-US"/>
        </a:p>
      </dgm:t>
    </dgm:pt>
    <dgm:pt modelId="{AE8014F6-31A7-4CF6-A710-F05C54AEE87D}" type="parTrans" cxnId="{DE33CC7A-77E1-4D24-8AB1-D62F0614D795}">
      <dgm:prSet/>
      <dgm:spPr/>
      <dgm:t>
        <a:bodyPr/>
        <a:lstStyle/>
        <a:p>
          <a:endParaRPr lang="en-US"/>
        </a:p>
      </dgm:t>
    </dgm:pt>
    <dgm:pt modelId="{AD4C5F5A-6649-4930-85E4-80FE53A6C0D8}" type="pres">
      <dgm:prSet presAssocID="{FA638F57-C150-446C-98AA-09E36D87B28B}" presName="hierChild1" presStyleCnt="0">
        <dgm:presLayoutVars>
          <dgm:chPref val="1"/>
          <dgm:dir/>
          <dgm:animOne val="branch"/>
          <dgm:animLvl val="lvl"/>
          <dgm:resizeHandles/>
        </dgm:presLayoutVars>
      </dgm:prSet>
      <dgm:spPr/>
    </dgm:pt>
    <dgm:pt modelId="{0F5686F5-9DC4-4ABF-BEAA-3D11B91094AF}" type="pres">
      <dgm:prSet presAssocID="{9E57E28D-A0C6-42D6-9577-5FC8C56AFDEC}" presName="hierRoot1" presStyleCnt="0"/>
      <dgm:spPr/>
    </dgm:pt>
    <dgm:pt modelId="{2C08223B-F5D0-4EB7-8596-3B9AE14646D4}" type="pres">
      <dgm:prSet presAssocID="{9E57E28D-A0C6-42D6-9577-5FC8C56AFDEC}" presName="composite" presStyleCnt="0"/>
      <dgm:spPr/>
    </dgm:pt>
    <dgm:pt modelId="{7310FB6F-D41E-4E21-9D42-C8ACEA95562F}" type="pres">
      <dgm:prSet presAssocID="{9E57E28D-A0C6-42D6-9577-5FC8C56AFDEC}" presName="background" presStyleLbl="node0" presStyleIdx="0" presStyleCnt="1"/>
      <dgm:spPr/>
    </dgm:pt>
    <dgm:pt modelId="{30D3D434-420F-47EE-A725-53F86EF3CDD7}" type="pres">
      <dgm:prSet presAssocID="{9E57E28D-A0C6-42D6-9577-5FC8C56AFDEC}" presName="text" presStyleLbl="fgAcc0" presStyleIdx="0" presStyleCnt="1" custScaleX="270520" custLinFactX="-256057" custLinFactY="102459" custLinFactNeighborX="-300000" custLinFactNeighborY="200000">
        <dgm:presLayoutVars>
          <dgm:chPref val="3"/>
        </dgm:presLayoutVars>
      </dgm:prSet>
      <dgm:spPr/>
    </dgm:pt>
    <dgm:pt modelId="{35010D17-7774-494B-994C-6E68E47FB75E}" type="pres">
      <dgm:prSet presAssocID="{9E57E28D-A0C6-42D6-9577-5FC8C56AFDEC}" presName="hierChild2" presStyleCnt="0"/>
      <dgm:spPr/>
    </dgm:pt>
    <dgm:pt modelId="{AF56E175-8668-4090-A5F2-2EF20C2F5DC5}" type="pres">
      <dgm:prSet presAssocID="{01EC6C67-324F-470D-8C16-07F842513717}" presName="Name10" presStyleLbl="parChTrans1D2" presStyleIdx="0" presStyleCnt="1"/>
      <dgm:spPr/>
    </dgm:pt>
    <dgm:pt modelId="{6959A7F1-0F10-400C-B6A4-2E52D2A49DC7}" type="pres">
      <dgm:prSet presAssocID="{3F93E5D5-6A66-4526-B614-78C8EF24D996}" presName="hierRoot2" presStyleCnt="0"/>
      <dgm:spPr/>
    </dgm:pt>
    <dgm:pt modelId="{94FCA0BD-BC10-495C-AF2F-3104A0FBE2EF}" type="pres">
      <dgm:prSet presAssocID="{3F93E5D5-6A66-4526-B614-78C8EF24D996}" presName="composite2" presStyleCnt="0"/>
      <dgm:spPr/>
    </dgm:pt>
    <dgm:pt modelId="{8E7A7317-09E4-463D-AA4B-3C6348CB4625}" type="pres">
      <dgm:prSet presAssocID="{3F93E5D5-6A66-4526-B614-78C8EF24D996}" presName="background2" presStyleLbl="node2" presStyleIdx="0" presStyleCnt="1"/>
      <dgm:spPr/>
    </dgm:pt>
    <dgm:pt modelId="{FE81E3FD-6E2C-4DD8-B8AE-30C08F39C378}" type="pres">
      <dgm:prSet presAssocID="{3F93E5D5-6A66-4526-B614-78C8EF24D996}" presName="text2" presStyleLbl="fgAcc2" presStyleIdx="0" presStyleCnt="1" custScaleX="260198" custLinFactX="-200000" custLinFactNeighborX="-274153" custLinFactNeighborY="-3112">
        <dgm:presLayoutVars>
          <dgm:chPref val="3"/>
        </dgm:presLayoutVars>
      </dgm:prSet>
      <dgm:spPr/>
    </dgm:pt>
    <dgm:pt modelId="{EDA53C4F-EB92-4235-B2B8-4F83EBE1B4A9}" type="pres">
      <dgm:prSet presAssocID="{3F93E5D5-6A66-4526-B614-78C8EF24D996}" presName="hierChild3" presStyleCnt="0"/>
      <dgm:spPr/>
    </dgm:pt>
    <dgm:pt modelId="{B8AF2856-DC16-4AD4-AA13-25B7DC4FD12B}" type="pres">
      <dgm:prSet presAssocID="{78AB91F1-B6EA-406C-9694-2B1E8DD13A7C}" presName="Name17" presStyleLbl="parChTrans1D3" presStyleIdx="0" presStyleCnt="1"/>
      <dgm:spPr/>
    </dgm:pt>
    <dgm:pt modelId="{B7602051-1E24-47DB-8A6B-3F446B5EECA0}" type="pres">
      <dgm:prSet presAssocID="{159673CC-9C53-4016-BB6A-A06C95E00440}" presName="hierRoot3" presStyleCnt="0"/>
      <dgm:spPr/>
    </dgm:pt>
    <dgm:pt modelId="{F8474D96-38DF-42EA-BC4B-0C51CEBD80A9}" type="pres">
      <dgm:prSet presAssocID="{159673CC-9C53-4016-BB6A-A06C95E00440}" presName="composite3" presStyleCnt="0"/>
      <dgm:spPr/>
    </dgm:pt>
    <dgm:pt modelId="{7818D067-032A-4394-892B-468C75FE4928}" type="pres">
      <dgm:prSet presAssocID="{159673CC-9C53-4016-BB6A-A06C95E00440}" presName="background3" presStyleLbl="node3" presStyleIdx="0" presStyleCnt="1"/>
      <dgm:spPr/>
    </dgm:pt>
    <dgm:pt modelId="{64A226F9-02D9-4439-96CF-96C69474CD25}" type="pres">
      <dgm:prSet presAssocID="{159673CC-9C53-4016-BB6A-A06C95E00440}" presName="text3" presStyleLbl="fgAcc3" presStyleIdx="0" presStyleCnt="1" custScaleX="457761" custLinFactY="-107998" custLinFactNeighborX="-69097" custLinFactNeighborY="-200000">
        <dgm:presLayoutVars>
          <dgm:chPref val="3"/>
        </dgm:presLayoutVars>
      </dgm:prSet>
      <dgm:spPr/>
    </dgm:pt>
    <dgm:pt modelId="{B3692DF9-E2B4-41C7-8165-7656ECE1946B}" type="pres">
      <dgm:prSet presAssocID="{159673CC-9C53-4016-BB6A-A06C95E00440}" presName="hierChild4" presStyleCnt="0"/>
      <dgm:spPr/>
    </dgm:pt>
    <dgm:pt modelId="{09365575-06D0-48E1-9D71-2CB123557E41}" type="pres">
      <dgm:prSet presAssocID="{8727DB44-CFFF-447D-9E05-2BA5E5082A6C}" presName="Name23" presStyleLbl="parChTrans1D4" presStyleIdx="0" presStyleCnt="5"/>
      <dgm:spPr/>
    </dgm:pt>
    <dgm:pt modelId="{6E740EBB-BB83-4C09-84D4-425110F669DE}" type="pres">
      <dgm:prSet presAssocID="{C6E8F699-2C3B-4D40-8E22-2563DC8A8ECF}" presName="hierRoot4" presStyleCnt="0"/>
      <dgm:spPr/>
    </dgm:pt>
    <dgm:pt modelId="{C2C2E9C0-3446-403F-B11C-619884B9FF3D}" type="pres">
      <dgm:prSet presAssocID="{C6E8F699-2C3B-4D40-8E22-2563DC8A8ECF}" presName="composite4" presStyleCnt="0"/>
      <dgm:spPr/>
    </dgm:pt>
    <dgm:pt modelId="{4E23E49E-9BF5-4BF8-8529-3A312094B8F4}" type="pres">
      <dgm:prSet presAssocID="{C6E8F699-2C3B-4D40-8E22-2563DC8A8ECF}" presName="background4" presStyleLbl="node4" presStyleIdx="0" presStyleCnt="5"/>
      <dgm:spPr/>
    </dgm:pt>
    <dgm:pt modelId="{C4E86635-06D6-4B9A-95F7-D894A519A3AE}" type="pres">
      <dgm:prSet presAssocID="{C6E8F699-2C3B-4D40-8E22-2563DC8A8ECF}" presName="text4" presStyleLbl="fgAcc4" presStyleIdx="0" presStyleCnt="5" custScaleX="258430" custScaleY="186101" custLinFactNeighborX="-69143" custLinFactNeighborY="79462">
        <dgm:presLayoutVars>
          <dgm:chPref val="3"/>
        </dgm:presLayoutVars>
      </dgm:prSet>
      <dgm:spPr/>
    </dgm:pt>
    <dgm:pt modelId="{E0602937-ABCE-41B0-8E9A-FD18E9389A74}" type="pres">
      <dgm:prSet presAssocID="{C6E8F699-2C3B-4D40-8E22-2563DC8A8ECF}" presName="hierChild5" presStyleCnt="0"/>
      <dgm:spPr/>
    </dgm:pt>
    <dgm:pt modelId="{15902ED4-D206-4CA3-B1F1-C3F3759D7D84}" type="pres">
      <dgm:prSet presAssocID="{B081BE61-D378-4CA9-92E4-862002FDA631}" presName="Name23" presStyleLbl="parChTrans1D4" presStyleIdx="1" presStyleCnt="5"/>
      <dgm:spPr/>
    </dgm:pt>
    <dgm:pt modelId="{DC2ADD20-F72C-4468-9AA1-CC12B7A1577B}" type="pres">
      <dgm:prSet presAssocID="{F389D9D0-0B72-49B4-93E1-CE4A0D54BAF2}" presName="hierRoot4" presStyleCnt="0"/>
      <dgm:spPr/>
    </dgm:pt>
    <dgm:pt modelId="{99437088-3BEA-45F7-B7E6-10FB7C0E9B81}" type="pres">
      <dgm:prSet presAssocID="{F389D9D0-0B72-49B4-93E1-CE4A0D54BAF2}" presName="composite4" presStyleCnt="0"/>
      <dgm:spPr/>
    </dgm:pt>
    <dgm:pt modelId="{92A9F0B6-16AF-4C39-BDFD-ABAE1B6434CC}" type="pres">
      <dgm:prSet presAssocID="{F389D9D0-0B72-49B4-93E1-CE4A0D54BAF2}" presName="background4" presStyleLbl="node4" presStyleIdx="1" presStyleCnt="5"/>
      <dgm:spPr/>
    </dgm:pt>
    <dgm:pt modelId="{E599D457-9C01-41EE-AAF9-B600A80D5E3E}" type="pres">
      <dgm:prSet presAssocID="{F389D9D0-0B72-49B4-93E1-CE4A0D54BAF2}" presName="text4" presStyleLbl="fgAcc4" presStyleIdx="1" presStyleCnt="5" custScaleX="283242" custScaleY="131343" custLinFactX="-193298" custLinFactY="66922" custLinFactNeighborX="-200000" custLinFactNeighborY="100000">
        <dgm:presLayoutVars>
          <dgm:chPref val="3"/>
        </dgm:presLayoutVars>
      </dgm:prSet>
      <dgm:spPr/>
    </dgm:pt>
    <dgm:pt modelId="{82CCB39E-66FD-4B64-A0D4-E2BE98F71184}" type="pres">
      <dgm:prSet presAssocID="{F389D9D0-0B72-49B4-93E1-CE4A0D54BAF2}" presName="hierChild5" presStyleCnt="0"/>
      <dgm:spPr/>
    </dgm:pt>
    <dgm:pt modelId="{13BAA277-0195-492B-999E-4565A2BA1157}" type="pres">
      <dgm:prSet presAssocID="{B7B9F268-A85D-42DF-A8CD-A52EDE9D5AE7}" presName="Name23" presStyleLbl="parChTrans1D4" presStyleIdx="2" presStyleCnt="5"/>
      <dgm:spPr/>
    </dgm:pt>
    <dgm:pt modelId="{16648F20-64D5-4522-9707-328E91E23F9C}" type="pres">
      <dgm:prSet presAssocID="{CC968218-E144-4DBD-99A9-F53D6B30DF6E}" presName="hierRoot4" presStyleCnt="0"/>
      <dgm:spPr/>
    </dgm:pt>
    <dgm:pt modelId="{2469C14E-1198-40C1-B90B-7DC48AC88C46}" type="pres">
      <dgm:prSet presAssocID="{CC968218-E144-4DBD-99A9-F53D6B30DF6E}" presName="composite4" presStyleCnt="0"/>
      <dgm:spPr/>
    </dgm:pt>
    <dgm:pt modelId="{598CCD29-12FA-4199-8BBF-0778F73825F6}" type="pres">
      <dgm:prSet presAssocID="{CC968218-E144-4DBD-99A9-F53D6B30DF6E}" presName="background4" presStyleLbl="node4" presStyleIdx="2" presStyleCnt="5"/>
      <dgm:spPr/>
    </dgm:pt>
    <dgm:pt modelId="{96984BCF-A8D7-45CF-9C3C-416069783B8E}" type="pres">
      <dgm:prSet presAssocID="{CC968218-E144-4DBD-99A9-F53D6B30DF6E}" presName="text4" presStyleLbl="fgAcc4" presStyleIdx="2" presStyleCnt="5" custScaleX="550903" custScaleY="137885" custLinFactX="-13571" custLinFactY="-100000" custLinFactNeighborX="-100000" custLinFactNeighborY="-121067">
        <dgm:presLayoutVars>
          <dgm:chPref val="3"/>
        </dgm:presLayoutVars>
      </dgm:prSet>
      <dgm:spPr/>
    </dgm:pt>
    <dgm:pt modelId="{3EE68358-1155-4737-990A-81BAF0AF687B}" type="pres">
      <dgm:prSet presAssocID="{CC968218-E144-4DBD-99A9-F53D6B30DF6E}" presName="hierChild5" presStyleCnt="0"/>
      <dgm:spPr/>
    </dgm:pt>
    <dgm:pt modelId="{0293E299-34FD-46CA-B113-13AF82B6C050}" type="pres">
      <dgm:prSet presAssocID="{42365050-FF5C-4BB3-A571-4C98C51ECC31}" presName="Name23" presStyleLbl="parChTrans1D4" presStyleIdx="3" presStyleCnt="5"/>
      <dgm:spPr/>
    </dgm:pt>
    <dgm:pt modelId="{6F865599-2585-4FFD-8D7D-7DFDFD25BAF4}" type="pres">
      <dgm:prSet presAssocID="{00252B4B-734B-4365-AABC-5823823B58AA}" presName="hierRoot4" presStyleCnt="0"/>
      <dgm:spPr/>
    </dgm:pt>
    <dgm:pt modelId="{8BFCB467-A5F3-4D20-BF7D-A84B8FE45330}" type="pres">
      <dgm:prSet presAssocID="{00252B4B-734B-4365-AABC-5823823B58AA}" presName="composite4" presStyleCnt="0"/>
      <dgm:spPr/>
    </dgm:pt>
    <dgm:pt modelId="{74D2F77B-D09A-4494-BE72-258BE64E2574}" type="pres">
      <dgm:prSet presAssocID="{00252B4B-734B-4365-AABC-5823823B58AA}" presName="background4" presStyleLbl="node4" presStyleIdx="3" presStyleCnt="5"/>
      <dgm:spPr/>
    </dgm:pt>
    <dgm:pt modelId="{C623F1A3-6B1D-47A6-9915-F20589F13323}" type="pres">
      <dgm:prSet presAssocID="{00252B4B-734B-4365-AABC-5823823B58AA}" presName="text4" presStyleLbl="fgAcc4" presStyleIdx="3" presStyleCnt="5" custScaleX="192882" custScaleY="172669" custLinFactX="100000" custLinFactY="-38492" custLinFactNeighborX="106374" custLinFactNeighborY="-100000">
        <dgm:presLayoutVars>
          <dgm:chPref val="3"/>
        </dgm:presLayoutVars>
      </dgm:prSet>
      <dgm:spPr/>
    </dgm:pt>
    <dgm:pt modelId="{C89B657F-2402-4CE1-BDD7-9475EF988346}" type="pres">
      <dgm:prSet presAssocID="{00252B4B-734B-4365-AABC-5823823B58AA}" presName="hierChild5" presStyleCnt="0"/>
      <dgm:spPr/>
    </dgm:pt>
    <dgm:pt modelId="{48115CF5-7782-433A-B551-CAD4C46E81CF}" type="pres">
      <dgm:prSet presAssocID="{3C3D021B-43D4-46E8-8764-57B344DEF043}" presName="Name23" presStyleLbl="parChTrans1D4" presStyleIdx="4" presStyleCnt="5"/>
      <dgm:spPr/>
    </dgm:pt>
    <dgm:pt modelId="{1A057B3B-6BAA-4C48-B883-DEF5C5E24588}" type="pres">
      <dgm:prSet presAssocID="{7031CF69-A930-474E-B16B-19A9E8A13D91}" presName="hierRoot4" presStyleCnt="0"/>
      <dgm:spPr/>
    </dgm:pt>
    <dgm:pt modelId="{FB32B58D-79C6-4421-A684-8F8D48D6F17B}" type="pres">
      <dgm:prSet presAssocID="{7031CF69-A930-474E-B16B-19A9E8A13D91}" presName="composite4" presStyleCnt="0"/>
      <dgm:spPr/>
    </dgm:pt>
    <dgm:pt modelId="{F368DE9D-9C26-4943-9EF8-8DF03E03B289}" type="pres">
      <dgm:prSet presAssocID="{7031CF69-A930-474E-B16B-19A9E8A13D91}" presName="background4" presStyleLbl="node4" presStyleIdx="4" presStyleCnt="5"/>
      <dgm:spPr/>
    </dgm:pt>
    <dgm:pt modelId="{50784EA1-2FA2-4A49-80BB-A9AAF544C7BB}" type="pres">
      <dgm:prSet presAssocID="{7031CF69-A930-474E-B16B-19A9E8A13D91}" presName="text4" presStyleLbl="fgAcc4" presStyleIdx="4" presStyleCnt="5" custScaleX="318203" custScaleY="124525" custLinFactX="92647" custLinFactNeighborX="100000" custLinFactNeighborY="-70341">
        <dgm:presLayoutVars>
          <dgm:chPref val="3"/>
        </dgm:presLayoutVars>
      </dgm:prSet>
      <dgm:spPr/>
    </dgm:pt>
    <dgm:pt modelId="{25DCF577-EF38-4D3F-8A53-527007D57AC2}" type="pres">
      <dgm:prSet presAssocID="{7031CF69-A930-474E-B16B-19A9E8A13D91}" presName="hierChild5" presStyleCnt="0"/>
      <dgm:spPr/>
    </dgm:pt>
  </dgm:ptLst>
  <dgm:cxnLst>
    <dgm:cxn modelId="{A7549922-7149-443A-AA1A-77BDDB555AD9}" type="presOf" srcId="{00252B4B-734B-4365-AABC-5823823B58AA}" destId="{C623F1A3-6B1D-47A6-9915-F20589F13323}" srcOrd="0" destOrd="0" presId="urn:microsoft.com/office/officeart/2005/8/layout/hierarchy1"/>
    <dgm:cxn modelId="{0D83E72C-6E24-497A-8C21-6568E75DCDA2}" type="presOf" srcId="{159673CC-9C53-4016-BB6A-A06C95E00440}" destId="{64A226F9-02D9-4439-96CF-96C69474CD25}" srcOrd="0" destOrd="0" presId="urn:microsoft.com/office/officeart/2005/8/layout/hierarchy1"/>
    <dgm:cxn modelId="{446F4E37-CEC9-45B4-A507-B3666631B3B8}" type="presOf" srcId="{7031CF69-A930-474E-B16B-19A9E8A13D91}" destId="{50784EA1-2FA2-4A49-80BB-A9AAF544C7BB}" srcOrd="0" destOrd="0" presId="urn:microsoft.com/office/officeart/2005/8/layout/hierarchy1"/>
    <dgm:cxn modelId="{22D19B54-5994-4D94-BC95-101F669BD51E}" srcId="{00252B4B-734B-4365-AABC-5823823B58AA}" destId="{7031CF69-A930-474E-B16B-19A9E8A13D91}" srcOrd="0" destOrd="0" parTransId="{3C3D021B-43D4-46E8-8764-57B344DEF043}" sibTransId="{F957D594-55AC-416F-A309-51E702A0F3ED}"/>
    <dgm:cxn modelId="{FC356E5B-C13E-47D2-AFB2-B15B5C5A7EBB}" type="presOf" srcId="{78AB91F1-B6EA-406C-9694-2B1E8DD13A7C}" destId="{B8AF2856-DC16-4AD4-AA13-25B7DC4FD12B}" srcOrd="0" destOrd="0" presId="urn:microsoft.com/office/officeart/2005/8/layout/hierarchy1"/>
    <dgm:cxn modelId="{A03FEE68-CD40-4BF0-9C12-E46F5DAA2459}" type="presOf" srcId="{01EC6C67-324F-470D-8C16-07F842513717}" destId="{AF56E175-8668-4090-A5F2-2EF20C2F5DC5}" srcOrd="0" destOrd="0" presId="urn:microsoft.com/office/officeart/2005/8/layout/hierarchy1"/>
    <dgm:cxn modelId="{DE33CC7A-77E1-4D24-8AB1-D62F0614D795}" srcId="{FA638F57-C150-446C-98AA-09E36D87B28B}" destId="{9E57E28D-A0C6-42D6-9577-5FC8C56AFDEC}" srcOrd="0" destOrd="0" parTransId="{AE8014F6-31A7-4CF6-A710-F05C54AEE87D}" sibTransId="{20A6662C-E1B2-48DB-A47C-23C8F78356D9}"/>
    <dgm:cxn modelId="{7BABB086-89B3-4C49-9619-B52EAE5125E9}" type="presOf" srcId="{3C3D021B-43D4-46E8-8764-57B344DEF043}" destId="{48115CF5-7782-433A-B551-CAD4C46E81CF}" srcOrd="0" destOrd="0" presId="urn:microsoft.com/office/officeart/2005/8/layout/hierarchy1"/>
    <dgm:cxn modelId="{BBA36A95-740F-48C9-90DE-01C97AFB2836}" type="presOf" srcId="{8727DB44-CFFF-447D-9E05-2BA5E5082A6C}" destId="{09365575-06D0-48E1-9D71-2CB123557E41}" srcOrd="0" destOrd="0" presId="urn:microsoft.com/office/officeart/2005/8/layout/hierarchy1"/>
    <dgm:cxn modelId="{6AA97098-AEA6-4002-9591-5C216993FC59}" srcId="{C6E8F699-2C3B-4D40-8E22-2563DC8A8ECF}" destId="{F389D9D0-0B72-49B4-93E1-CE4A0D54BAF2}" srcOrd="0" destOrd="0" parTransId="{B081BE61-D378-4CA9-92E4-862002FDA631}" sibTransId="{C55D25D0-71EB-4CF0-A8B2-15801607488C}"/>
    <dgm:cxn modelId="{8394BE9A-29EC-4891-BAED-46B9BABD5609}" type="presOf" srcId="{3F93E5D5-6A66-4526-B614-78C8EF24D996}" destId="{FE81E3FD-6E2C-4DD8-B8AE-30C08F39C378}" srcOrd="0" destOrd="0" presId="urn:microsoft.com/office/officeart/2005/8/layout/hierarchy1"/>
    <dgm:cxn modelId="{740545A7-96A3-4EE4-903E-DBA78C13EE81}" type="presOf" srcId="{C6E8F699-2C3B-4D40-8E22-2563DC8A8ECF}" destId="{C4E86635-06D6-4B9A-95F7-D894A519A3AE}" srcOrd="0" destOrd="0" presId="urn:microsoft.com/office/officeart/2005/8/layout/hierarchy1"/>
    <dgm:cxn modelId="{9FCA44A8-6EA9-4C6F-AF8F-4BCF1E98004B}" srcId="{3F93E5D5-6A66-4526-B614-78C8EF24D996}" destId="{159673CC-9C53-4016-BB6A-A06C95E00440}" srcOrd="0" destOrd="0" parTransId="{78AB91F1-B6EA-406C-9694-2B1E8DD13A7C}" sibTransId="{6B65B98B-EB38-40F5-BA70-660F8FDD3D16}"/>
    <dgm:cxn modelId="{1C43F6B5-C7F9-4024-928B-39D8249B0995}" srcId="{CC968218-E144-4DBD-99A9-F53D6B30DF6E}" destId="{00252B4B-734B-4365-AABC-5823823B58AA}" srcOrd="0" destOrd="0" parTransId="{42365050-FF5C-4BB3-A571-4C98C51ECC31}" sibTransId="{AF0920C7-0E6D-4707-842F-6CB7704866AF}"/>
    <dgm:cxn modelId="{EB8AD5B9-8CEA-4C9E-9AC4-29343C515B7F}" type="presOf" srcId="{FA638F57-C150-446C-98AA-09E36D87B28B}" destId="{AD4C5F5A-6649-4930-85E4-80FE53A6C0D8}" srcOrd="0" destOrd="0" presId="urn:microsoft.com/office/officeart/2005/8/layout/hierarchy1"/>
    <dgm:cxn modelId="{DCF44ABF-7A1E-4089-AECC-2021DA4C9911}" type="presOf" srcId="{CC968218-E144-4DBD-99A9-F53D6B30DF6E}" destId="{96984BCF-A8D7-45CF-9C3C-416069783B8E}" srcOrd="0" destOrd="0" presId="urn:microsoft.com/office/officeart/2005/8/layout/hierarchy1"/>
    <dgm:cxn modelId="{E78102C8-8C9E-49A1-8895-25EA0859E84E}" srcId="{9E57E28D-A0C6-42D6-9577-5FC8C56AFDEC}" destId="{3F93E5D5-6A66-4526-B614-78C8EF24D996}" srcOrd="0" destOrd="0" parTransId="{01EC6C67-324F-470D-8C16-07F842513717}" sibTransId="{445DA04A-BED1-4F3C-AEE6-7872161C3844}"/>
    <dgm:cxn modelId="{EC79E0CD-95A5-46E1-BE03-F9B4AC984C80}" type="presOf" srcId="{42365050-FF5C-4BB3-A571-4C98C51ECC31}" destId="{0293E299-34FD-46CA-B113-13AF82B6C050}" srcOrd="0" destOrd="0" presId="urn:microsoft.com/office/officeart/2005/8/layout/hierarchy1"/>
    <dgm:cxn modelId="{2D5880D4-4920-4B58-BE06-8BDDB0BD6B5B}" type="presOf" srcId="{F389D9D0-0B72-49B4-93E1-CE4A0D54BAF2}" destId="{E599D457-9C01-41EE-AAF9-B600A80D5E3E}" srcOrd="0" destOrd="0" presId="urn:microsoft.com/office/officeart/2005/8/layout/hierarchy1"/>
    <dgm:cxn modelId="{6B79E2DA-C3E3-43E5-94AF-9A9A53BCA513}" type="presOf" srcId="{9E57E28D-A0C6-42D6-9577-5FC8C56AFDEC}" destId="{30D3D434-420F-47EE-A725-53F86EF3CDD7}" srcOrd="0" destOrd="0" presId="urn:microsoft.com/office/officeart/2005/8/layout/hierarchy1"/>
    <dgm:cxn modelId="{F6DC2AEC-B7C5-4698-B83F-12897AFDD63B}" srcId="{159673CC-9C53-4016-BB6A-A06C95E00440}" destId="{CC968218-E144-4DBD-99A9-F53D6B30DF6E}" srcOrd="1" destOrd="0" parTransId="{B7B9F268-A85D-42DF-A8CD-A52EDE9D5AE7}" sibTransId="{AE36F95C-6FC2-4131-BE6E-11DC4FD24B86}"/>
    <dgm:cxn modelId="{85B14FEF-BC8C-4F7D-B3C8-4FA0267E4873}" type="presOf" srcId="{B7B9F268-A85D-42DF-A8CD-A52EDE9D5AE7}" destId="{13BAA277-0195-492B-999E-4565A2BA1157}" srcOrd="0" destOrd="0" presId="urn:microsoft.com/office/officeart/2005/8/layout/hierarchy1"/>
    <dgm:cxn modelId="{4CA851F1-B051-4C4B-8CEE-AE770F78FE1B}" srcId="{159673CC-9C53-4016-BB6A-A06C95E00440}" destId="{C6E8F699-2C3B-4D40-8E22-2563DC8A8ECF}" srcOrd="0" destOrd="0" parTransId="{8727DB44-CFFF-447D-9E05-2BA5E5082A6C}" sibTransId="{E5BD42AE-CBB8-4E56-9FB1-7ECEB68C9F0B}"/>
    <dgm:cxn modelId="{293C57F8-B6F0-48CC-B6ED-BD890EC25EEF}" type="presOf" srcId="{B081BE61-D378-4CA9-92E4-862002FDA631}" destId="{15902ED4-D206-4CA3-B1F1-C3F3759D7D84}" srcOrd="0" destOrd="0" presId="urn:microsoft.com/office/officeart/2005/8/layout/hierarchy1"/>
    <dgm:cxn modelId="{93693BA1-A187-44B9-8987-BA6086797282}" type="presParOf" srcId="{AD4C5F5A-6649-4930-85E4-80FE53A6C0D8}" destId="{0F5686F5-9DC4-4ABF-BEAA-3D11B91094AF}" srcOrd="0" destOrd="0" presId="urn:microsoft.com/office/officeart/2005/8/layout/hierarchy1"/>
    <dgm:cxn modelId="{AA741DF5-3762-4113-AF43-CCABADCB1C48}" type="presParOf" srcId="{0F5686F5-9DC4-4ABF-BEAA-3D11B91094AF}" destId="{2C08223B-F5D0-4EB7-8596-3B9AE14646D4}" srcOrd="0" destOrd="0" presId="urn:microsoft.com/office/officeart/2005/8/layout/hierarchy1"/>
    <dgm:cxn modelId="{A4C10B8D-1222-4011-A403-1D0934414863}" type="presParOf" srcId="{2C08223B-F5D0-4EB7-8596-3B9AE14646D4}" destId="{7310FB6F-D41E-4E21-9D42-C8ACEA95562F}" srcOrd="0" destOrd="0" presId="urn:microsoft.com/office/officeart/2005/8/layout/hierarchy1"/>
    <dgm:cxn modelId="{2C7F59A1-4D9D-4CD1-87B0-0A7F224CD237}" type="presParOf" srcId="{2C08223B-F5D0-4EB7-8596-3B9AE14646D4}" destId="{30D3D434-420F-47EE-A725-53F86EF3CDD7}" srcOrd="1" destOrd="0" presId="urn:microsoft.com/office/officeart/2005/8/layout/hierarchy1"/>
    <dgm:cxn modelId="{C7B72A9C-F7CA-4C90-BBD5-E6784D6BECBA}" type="presParOf" srcId="{0F5686F5-9DC4-4ABF-BEAA-3D11B91094AF}" destId="{35010D17-7774-494B-994C-6E68E47FB75E}" srcOrd="1" destOrd="0" presId="urn:microsoft.com/office/officeart/2005/8/layout/hierarchy1"/>
    <dgm:cxn modelId="{9700E1E4-8B1E-4001-A974-B8DBEA59277A}" type="presParOf" srcId="{35010D17-7774-494B-994C-6E68E47FB75E}" destId="{AF56E175-8668-4090-A5F2-2EF20C2F5DC5}" srcOrd="0" destOrd="0" presId="urn:microsoft.com/office/officeart/2005/8/layout/hierarchy1"/>
    <dgm:cxn modelId="{67C00FFC-DB9F-4857-9FC5-209957FE1805}" type="presParOf" srcId="{35010D17-7774-494B-994C-6E68E47FB75E}" destId="{6959A7F1-0F10-400C-B6A4-2E52D2A49DC7}" srcOrd="1" destOrd="0" presId="urn:microsoft.com/office/officeart/2005/8/layout/hierarchy1"/>
    <dgm:cxn modelId="{E5624FFD-4F62-475A-913F-D4AC3888605A}" type="presParOf" srcId="{6959A7F1-0F10-400C-B6A4-2E52D2A49DC7}" destId="{94FCA0BD-BC10-495C-AF2F-3104A0FBE2EF}" srcOrd="0" destOrd="0" presId="urn:microsoft.com/office/officeart/2005/8/layout/hierarchy1"/>
    <dgm:cxn modelId="{D5678905-274E-4123-A79F-7EB670DA09CC}" type="presParOf" srcId="{94FCA0BD-BC10-495C-AF2F-3104A0FBE2EF}" destId="{8E7A7317-09E4-463D-AA4B-3C6348CB4625}" srcOrd="0" destOrd="0" presId="urn:microsoft.com/office/officeart/2005/8/layout/hierarchy1"/>
    <dgm:cxn modelId="{F4D986FE-0141-4B53-9FA1-C5C3F45B6750}" type="presParOf" srcId="{94FCA0BD-BC10-495C-AF2F-3104A0FBE2EF}" destId="{FE81E3FD-6E2C-4DD8-B8AE-30C08F39C378}" srcOrd="1" destOrd="0" presId="urn:microsoft.com/office/officeart/2005/8/layout/hierarchy1"/>
    <dgm:cxn modelId="{BE80FFE3-5E21-4C7A-9F59-78FFBB036723}" type="presParOf" srcId="{6959A7F1-0F10-400C-B6A4-2E52D2A49DC7}" destId="{EDA53C4F-EB92-4235-B2B8-4F83EBE1B4A9}" srcOrd="1" destOrd="0" presId="urn:microsoft.com/office/officeart/2005/8/layout/hierarchy1"/>
    <dgm:cxn modelId="{F70047D6-44E7-4002-922F-8890141A3CF2}" type="presParOf" srcId="{EDA53C4F-EB92-4235-B2B8-4F83EBE1B4A9}" destId="{B8AF2856-DC16-4AD4-AA13-25B7DC4FD12B}" srcOrd="0" destOrd="0" presId="urn:microsoft.com/office/officeart/2005/8/layout/hierarchy1"/>
    <dgm:cxn modelId="{27065076-343C-47FF-A1D8-591E55F1A840}" type="presParOf" srcId="{EDA53C4F-EB92-4235-B2B8-4F83EBE1B4A9}" destId="{B7602051-1E24-47DB-8A6B-3F446B5EECA0}" srcOrd="1" destOrd="0" presId="urn:microsoft.com/office/officeart/2005/8/layout/hierarchy1"/>
    <dgm:cxn modelId="{8960DFAA-E2A7-48AA-9416-4FF6AD166982}" type="presParOf" srcId="{B7602051-1E24-47DB-8A6B-3F446B5EECA0}" destId="{F8474D96-38DF-42EA-BC4B-0C51CEBD80A9}" srcOrd="0" destOrd="0" presId="urn:microsoft.com/office/officeart/2005/8/layout/hierarchy1"/>
    <dgm:cxn modelId="{838196D0-6D95-492B-BAF2-7D9BCFC97C6C}" type="presParOf" srcId="{F8474D96-38DF-42EA-BC4B-0C51CEBD80A9}" destId="{7818D067-032A-4394-892B-468C75FE4928}" srcOrd="0" destOrd="0" presId="urn:microsoft.com/office/officeart/2005/8/layout/hierarchy1"/>
    <dgm:cxn modelId="{32564463-FEDC-472D-8876-ADE1EA35539E}" type="presParOf" srcId="{F8474D96-38DF-42EA-BC4B-0C51CEBD80A9}" destId="{64A226F9-02D9-4439-96CF-96C69474CD25}" srcOrd="1" destOrd="0" presId="urn:microsoft.com/office/officeart/2005/8/layout/hierarchy1"/>
    <dgm:cxn modelId="{A360E275-1B46-4446-878C-8254F2E1A933}" type="presParOf" srcId="{B7602051-1E24-47DB-8A6B-3F446B5EECA0}" destId="{B3692DF9-E2B4-41C7-8165-7656ECE1946B}" srcOrd="1" destOrd="0" presId="urn:microsoft.com/office/officeart/2005/8/layout/hierarchy1"/>
    <dgm:cxn modelId="{5CCECA8D-152A-4F4C-945C-81C09C19113D}" type="presParOf" srcId="{B3692DF9-E2B4-41C7-8165-7656ECE1946B}" destId="{09365575-06D0-48E1-9D71-2CB123557E41}" srcOrd="0" destOrd="0" presId="urn:microsoft.com/office/officeart/2005/8/layout/hierarchy1"/>
    <dgm:cxn modelId="{43E9B581-C28F-4FB4-8010-49445B8089E2}" type="presParOf" srcId="{B3692DF9-E2B4-41C7-8165-7656ECE1946B}" destId="{6E740EBB-BB83-4C09-84D4-425110F669DE}" srcOrd="1" destOrd="0" presId="urn:microsoft.com/office/officeart/2005/8/layout/hierarchy1"/>
    <dgm:cxn modelId="{480AE4F4-ACDA-4B0A-93B4-5D453D650862}" type="presParOf" srcId="{6E740EBB-BB83-4C09-84D4-425110F669DE}" destId="{C2C2E9C0-3446-403F-B11C-619884B9FF3D}" srcOrd="0" destOrd="0" presId="urn:microsoft.com/office/officeart/2005/8/layout/hierarchy1"/>
    <dgm:cxn modelId="{3BD83A55-30B2-4A8D-B13B-1FA0C791FCE3}" type="presParOf" srcId="{C2C2E9C0-3446-403F-B11C-619884B9FF3D}" destId="{4E23E49E-9BF5-4BF8-8529-3A312094B8F4}" srcOrd="0" destOrd="0" presId="urn:microsoft.com/office/officeart/2005/8/layout/hierarchy1"/>
    <dgm:cxn modelId="{AC0DEA6F-916C-4B3D-BB49-5FED2EB73F6B}" type="presParOf" srcId="{C2C2E9C0-3446-403F-B11C-619884B9FF3D}" destId="{C4E86635-06D6-4B9A-95F7-D894A519A3AE}" srcOrd="1" destOrd="0" presId="urn:microsoft.com/office/officeart/2005/8/layout/hierarchy1"/>
    <dgm:cxn modelId="{90F299D9-38A7-41E6-9C36-46A6D182C935}" type="presParOf" srcId="{6E740EBB-BB83-4C09-84D4-425110F669DE}" destId="{E0602937-ABCE-41B0-8E9A-FD18E9389A74}" srcOrd="1" destOrd="0" presId="urn:microsoft.com/office/officeart/2005/8/layout/hierarchy1"/>
    <dgm:cxn modelId="{3D947558-88F9-47E6-ABA8-072004EA859F}" type="presParOf" srcId="{E0602937-ABCE-41B0-8E9A-FD18E9389A74}" destId="{15902ED4-D206-4CA3-B1F1-C3F3759D7D84}" srcOrd="0" destOrd="0" presId="urn:microsoft.com/office/officeart/2005/8/layout/hierarchy1"/>
    <dgm:cxn modelId="{769EC3D3-3140-4C48-9DDB-D2B7D68E4587}" type="presParOf" srcId="{E0602937-ABCE-41B0-8E9A-FD18E9389A74}" destId="{DC2ADD20-F72C-4468-9AA1-CC12B7A1577B}" srcOrd="1" destOrd="0" presId="urn:microsoft.com/office/officeart/2005/8/layout/hierarchy1"/>
    <dgm:cxn modelId="{40B9DCC5-56EC-4AEA-ADE2-9DD692F23072}" type="presParOf" srcId="{DC2ADD20-F72C-4468-9AA1-CC12B7A1577B}" destId="{99437088-3BEA-45F7-B7E6-10FB7C0E9B81}" srcOrd="0" destOrd="0" presId="urn:microsoft.com/office/officeart/2005/8/layout/hierarchy1"/>
    <dgm:cxn modelId="{65D0F335-A7D7-467A-9309-2631E4A5D689}" type="presParOf" srcId="{99437088-3BEA-45F7-B7E6-10FB7C0E9B81}" destId="{92A9F0B6-16AF-4C39-BDFD-ABAE1B6434CC}" srcOrd="0" destOrd="0" presId="urn:microsoft.com/office/officeart/2005/8/layout/hierarchy1"/>
    <dgm:cxn modelId="{CBA541CB-CC36-40C9-A87D-4B4536DC8E64}" type="presParOf" srcId="{99437088-3BEA-45F7-B7E6-10FB7C0E9B81}" destId="{E599D457-9C01-41EE-AAF9-B600A80D5E3E}" srcOrd="1" destOrd="0" presId="urn:microsoft.com/office/officeart/2005/8/layout/hierarchy1"/>
    <dgm:cxn modelId="{CD013134-4CFF-4FD0-96FB-2A88E0BE954C}" type="presParOf" srcId="{DC2ADD20-F72C-4468-9AA1-CC12B7A1577B}" destId="{82CCB39E-66FD-4B64-A0D4-E2BE98F71184}" srcOrd="1" destOrd="0" presId="urn:microsoft.com/office/officeart/2005/8/layout/hierarchy1"/>
    <dgm:cxn modelId="{135F9494-C491-47DC-B95F-FC2382301254}" type="presParOf" srcId="{B3692DF9-E2B4-41C7-8165-7656ECE1946B}" destId="{13BAA277-0195-492B-999E-4565A2BA1157}" srcOrd="2" destOrd="0" presId="urn:microsoft.com/office/officeart/2005/8/layout/hierarchy1"/>
    <dgm:cxn modelId="{85645DA3-5D94-4116-A229-61DD3F7AB59B}" type="presParOf" srcId="{B3692DF9-E2B4-41C7-8165-7656ECE1946B}" destId="{16648F20-64D5-4522-9707-328E91E23F9C}" srcOrd="3" destOrd="0" presId="urn:microsoft.com/office/officeart/2005/8/layout/hierarchy1"/>
    <dgm:cxn modelId="{EDCE7816-3F49-4ABA-A52C-DE4768CDB6EF}" type="presParOf" srcId="{16648F20-64D5-4522-9707-328E91E23F9C}" destId="{2469C14E-1198-40C1-B90B-7DC48AC88C46}" srcOrd="0" destOrd="0" presId="urn:microsoft.com/office/officeart/2005/8/layout/hierarchy1"/>
    <dgm:cxn modelId="{879B7EF6-F746-4186-B3E9-D6503E1CF085}" type="presParOf" srcId="{2469C14E-1198-40C1-B90B-7DC48AC88C46}" destId="{598CCD29-12FA-4199-8BBF-0778F73825F6}" srcOrd="0" destOrd="0" presId="urn:microsoft.com/office/officeart/2005/8/layout/hierarchy1"/>
    <dgm:cxn modelId="{7CBB5B86-AFA4-4791-B781-2EC2C4B4FF97}" type="presParOf" srcId="{2469C14E-1198-40C1-B90B-7DC48AC88C46}" destId="{96984BCF-A8D7-45CF-9C3C-416069783B8E}" srcOrd="1" destOrd="0" presId="urn:microsoft.com/office/officeart/2005/8/layout/hierarchy1"/>
    <dgm:cxn modelId="{2FB7DBA1-FDC8-4CF5-B410-68D591691343}" type="presParOf" srcId="{16648F20-64D5-4522-9707-328E91E23F9C}" destId="{3EE68358-1155-4737-990A-81BAF0AF687B}" srcOrd="1" destOrd="0" presId="urn:microsoft.com/office/officeart/2005/8/layout/hierarchy1"/>
    <dgm:cxn modelId="{C9BD4D38-3A85-41E6-B032-BBA6D9E8C64A}" type="presParOf" srcId="{3EE68358-1155-4737-990A-81BAF0AF687B}" destId="{0293E299-34FD-46CA-B113-13AF82B6C050}" srcOrd="0" destOrd="0" presId="urn:microsoft.com/office/officeart/2005/8/layout/hierarchy1"/>
    <dgm:cxn modelId="{264D0048-F518-41C1-922E-8CA5E9BC2B82}" type="presParOf" srcId="{3EE68358-1155-4737-990A-81BAF0AF687B}" destId="{6F865599-2585-4FFD-8D7D-7DFDFD25BAF4}" srcOrd="1" destOrd="0" presId="urn:microsoft.com/office/officeart/2005/8/layout/hierarchy1"/>
    <dgm:cxn modelId="{62A74CB2-7A1D-4634-A5DC-4BDE4C195739}" type="presParOf" srcId="{6F865599-2585-4FFD-8D7D-7DFDFD25BAF4}" destId="{8BFCB467-A5F3-4D20-BF7D-A84B8FE45330}" srcOrd="0" destOrd="0" presId="urn:microsoft.com/office/officeart/2005/8/layout/hierarchy1"/>
    <dgm:cxn modelId="{8F8A4D50-58FA-4E7F-AB3C-BED12CC25893}" type="presParOf" srcId="{8BFCB467-A5F3-4D20-BF7D-A84B8FE45330}" destId="{74D2F77B-D09A-4494-BE72-258BE64E2574}" srcOrd="0" destOrd="0" presId="urn:microsoft.com/office/officeart/2005/8/layout/hierarchy1"/>
    <dgm:cxn modelId="{72D6FB41-D55B-40F4-966A-3A1A5FB91367}" type="presParOf" srcId="{8BFCB467-A5F3-4D20-BF7D-A84B8FE45330}" destId="{C623F1A3-6B1D-47A6-9915-F20589F13323}" srcOrd="1" destOrd="0" presId="urn:microsoft.com/office/officeart/2005/8/layout/hierarchy1"/>
    <dgm:cxn modelId="{890102B1-BFAB-4CB8-81F4-3E46F13D4F9F}" type="presParOf" srcId="{6F865599-2585-4FFD-8D7D-7DFDFD25BAF4}" destId="{C89B657F-2402-4CE1-BDD7-9475EF988346}" srcOrd="1" destOrd="0" presId="urn:microsoft.com/office/officeart/2005/8/layout/hierarchy1"/>
    <dgm:cxn modelId="{FC7E89D5-CBD0-4C58-8DFD-5F8FF9AC61F0}" type="presParOf" srcId="{C89B657F-2402-4CE1-BDD7-9475EF988346}" destId="{48115CF5-7782-433A-B551-CAD4C46E81CF}" srcOrd="0" destOrd="0" presId="urn:microsoft.com/office/officeart/2005/8/layout/hierarchy1"/>
    <dgm:cxn modelId="{44C9B10F-3149-4158-B07B-0C0C667E945C}" type="presParOf" srcId="{C89B657F-2402-4CE1-BDD7-9475EF988346}" destId="{1A057B3B-6BAA-4C48-B883-DEF5C5E24588}" srcOrd="1" destOrd="0" presId="urn:microsoft.com/office/officeart/2005/8/layout/hierarchy1"/>
    <dgm:cxn modelId="{0C8BFAA4-0F60-4388-B9FA-4D1967DCA23B}" type="presParOf" srcId="{1A057B3B-6BAA-4C48-B883-DEF5C5E24588}" destId="{FB32B58D-79C6-4421-A684-8F8D48D6F17B}" srcOrd="0" destOrd="0" presId="urn:microsoft.com/office/officeart/2005/8/layout/hierarchy1"/>
    <dgm:cxn modelId="{5664184A-468E-4ADE-A99B-FCAFA066AF43}" type="presParOf" srcId="{FB32B58D-79C6-4421-A684-8F8D48D6F17B}" destId="{F368DE9D-9C26-4943-9EF8-8DF03E03B289}" srcOrd="0" destOrd="0" presId="urn:microsoft.com/office/officeart/2005/8/layout/hierarchy1"/>
    <dgm:cxn modelId="{EF67C805-0A76-45FA-AFA2-414E6E271F44}" type="presParOf" srcId="{FB32B58D-79C6-4421-A684-8F8D48D6F17B}" destId="{50784EA1-2FA2-4A49-80BB-A9AAF544C7BB}" srcOrd="1" destOrd="0" presId="urn:microsoft.com/office/officeart/2005/8/layout/hierarchy1"/>
    <dgm:cxn modelId="{68E66B0A-14C2-413A-B221-81D6342850C3}" type="presParOf" srcId="{1A057B3B-6BAA-4C48-B883-DEF5C5E24588}" destId="{25DCF577-EF38-4D3F-8A53-527007D57AC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5EA0B70-824C-430B-89E5-D97E8F9A66E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098EF32-7AC5-4DF1-98C8-D5B6E6B540B1}">
      <dgm:prSet phldrT="[Text]"/>
      <dgm:spPr/>
      <dgm:t>
        <a:bodyPr/>
        <a:lstStyle/>
        <a:p>
          <a:pPr>
            <a:lnSpc>
              <a:spcPct val="100000"/>
            </a:lnSpc>
          </a:pPr>
          <a:r>
            <a:rPr lang="en-US"/>
            <a:t>Confirm Diagnosis</a:t>
          </a:r>
        </a:p>
      </dgm:t>
    </dgm:pt>
    <dgm:pt modelId="{509307C6-6308-4065-89FF-848231B0A854}" type="parTrans" cxnId="{31B9D6A9-EBEA-416D-ABC9-D6E250D8ED0A}">
      <dgm:prSet/>
      <dgm:spPr/>
      <dgm:t>
        <a:bodyPr/>
        <a:lstStyle/>
        <a:p>
          <a:endParaRPr lang="en-US"/>
        </a:p>
      </dgm:t>
    </dgm:pt>
    <dgm:pt modelId="{6DE665D5-7B22-4A8F-8DA5-8144BD1EEF59}" type="sibTrans" cxnId="{31B9D6A9-EBEA-416D-ABC9-D6E250D8ED0A}">
      <dgm:prSet/>
      <dgm:spPr/>
      <dgm:t>
        <a:bodyPr/>
        <a:lstStyle/>
        <a:p>
          <a:endParaRPr lang="en-US"/>
        </a:p>
      </dgm:t>
    </dgm:pt>
    <dgm:pt modelId="{DE14E957-754D-41B6-8C44-B9F26D0BA1AE}">
      <dgm:prSet phldrT="[Text]"/>
      <dgm:spPr/>
      <dgm:t>
        <a:bodyPr/>
        <a:lstStyle/>
        <a:p>
          <a:pPr>
            <a:lnSpc>
              <a:spcPct val="100000"/>
            </a:lnSpc>
          </a:pPr>
          <a:r>
            <a:rPr lang="en-US" dirty="0"/>
            <a:t>Lab/Imaging workup</a:t>
          </a:r>
        </a:p>
      </dgm:t>
    </dgm:pt>
    <dgm:pt modelId="{EDC2C3CD-AE4B-4487-B5BD-C9D45F7DEB55}" type="parTrans" cxnId="{A0936AD4-37C4-435E-869F-BC7F3F44C9EE}">
      <dgm:prSet/>
      <dgm:spPr/>
      <dgm:t>
        <a:bodyPr/>
        <a:lstStyle/>
        <a:p>
          <a:endParaRPr lang="en-US"/>
        </a:p>
      </dgm:t>
    </dgm:pt>
    <dgm:pt modelId="{042DEDC7-CDBC-4FA1-897B-8437B95DF4AA}" type="sibTrans" cxnId="{A0936AD4-37C4-435E-869F-BC7F3F44C9EE}">
      <dgm:prSet/>
      <dgm:spPr/>
      <dgm:t>
        <a:bodyPr/>
        <a:lstStyle/>
        <a:p>
          <a:endParaRPr lang="en-US"/>
        </a:p>
      </dgm:t>
    </dgm:pt>
    <dgm:pt modelId="{30E70E0C-F8D8-4946-9B3E-F69B3292FF02}">
      <dgm:prSet phldrT="[Text]"/>
      <dgm:spPr/>
      <dgm:t>
        <a:bodyPr/>
        <a:lstStyle/>
        <a:p>
          <a:pPr>
            <a:lnSpc>
              <a:spcPct val="100000"/>
            </a:lnSpc>
          </a:pPr>
          <a:r>
            <a:rPr lang="en-US" dirty="0"/>
            <a:t>Fibrosis Staging</a:t>
          </a:r>
        </a:p>
      </dgm:t>
    </dgm:pt>
    <dgm:pt modelId="{AA365DC5-5323-4A7B-BBA1-941951DB49C5}" type="parTrans" cxnId="{5C72CE87-411C-4898-ABB6-BECD5B8BC25C}">
      <dgm:prSet/>
      <dgm:spPr/>
      <dgm:t>
        <a:bodyPr/>
        <a:lstStyle/>
        <a:p>
          <a:endParaRPr lang="en-US"/>
        </a:p>
      </dgm:t>
    </dgm:pt>
    <dgm:pt modelId="{3F2A5548-2E70-4B8B-9471-32823C8F9824}" type="sibTrans" cxnId="{5C72CE87-411C-4898-ABB6-BECD5B8BC25C}">
      <dgm:prSet/>
      <dgm:spPr/>
      <dgm:t>
        <a:bodyPr/>
        <a:lstStyle/>
        <a:p>
          <a:endParaRPr lang="en-US"/>
        </a:p>
      </dgm:t>
    </dgm:pt>
    <dgm:pt modelId="{57E94313-AD67-4D8C-B23C-A73BCD20F474}">
      <dgm:prSet/>
      <dgm:spPr/>
      <dgm:t>
        <a:bodyPr/>
        <a:lstStyle/>
        <a:p>
          <a:pPr>
            <a:lnSpc>
              <a:spcPct val="100000"/>
            </a:lnSpc>
          </a:pPr>
          <a:endParaRPr lang="en-US"/>
        </a:p>
      </dgm:t>
    </dgm:pt>
    <dgm:pt modelId="{BBFCBFBE-A973-4E48-BA20-3FA267498CE9}" type="parTrans" cxnId="{5A44E5C2-B929-4665-941B-783730E50636}">
      <dgm:prSet/>
      <dgm:spPr/>
      <dgm:t>
        <a:bodyPr/>
        <a:lstStyle/>
        <a:p>
          <a:endParaRPr lang="en-US"/>
        </a:p>
      </dgm:t>
    </dgm:pt>
    <dgm:pt modelId="{8A45372B-C178-4503-A370-72A7CF553241}" type="sibTrans" cxnId="{5A44E5C2-B929-4665-941B-783730E50636}">
      <dgm:prSet/>
      <dgm:spPr/>
      <dgm:t>
        <a:bodyPr/>
        <a:lstStyle/>
        <a:p>
          <a:endParaRPr lang="en-US"/>
        </a:p>
      </dgm:t>
    </dgm:pt>
    <dgm:pt modelId="{0395EB9C-75E5-4172-A303-9213B11A054C}">
      <dgm:prSet/>
      <dgm:spPr/>
      <dgm:t>
        <a:bodyPr/>
        <a:lstStyle/>
        <a:p>
          <a:pPr>
            <a:lnSpc>
              <a:spcPct val="100000"/>
            </a:lnSpc>
          </a:pPr>
          <a:r>
            <a:rPr lang="en-US" dirty="0"/>
            <a:t>Critical Information</a:t>
          </a:r>
        </a:p>
      </dgm:t>
    </dgm:pt>
    <dgm:pt modelId="{EA93537F-0BDC-4838-A296-95A62F8FEAF3}" type="parTrans" cxnId="{011AAD75-994D-4401-9C91-FF77816CC124}">
      <dgm:prSet/>
      <dgm:spPr/>
      <dgm:t>
        <a:bodyPr/>
        <a:lstStyle/>
        <a:p>
          <a:endParaRPr lang="en-US"/>
        </a:p>
      </dgm:t>
    </dgm:pt>
    <dgm:pt modelId="{D8457044-7F15-4CB5-BD5F-891C7F7AE7CA}" type="sibTrans" cxnId="{011AAD75-994D-4401-9C91-FF77816CC124}">
      <dgm:prSet/>
      <dgm:spPr/>
      <dgm:t>
        <a:bodyPr/>
        <a:lstStyle/>
        <a:p>
          <a:endParaRPr lang="en-US"/>
        </a:p>
      </dgm:t>
    </dgm:pt>
    <dgm:pt modelId="{A2A4E3F3-6EA8-4419-A668-8A4792FD6FFC}">
      <dgm:prSet/>
      <dgm:spPr/>
      <dgm:t>
        <a:bodyPr/>
        <a:lstStyle/>
        <a:p>
          <a:pPr>
            <a:lnSpc>
              <a:spcPct val="100000"/>
            </a:lnSpc>
          </a:pPr>
          <a:r>
            <a:rPr lang="en-US" dirty="0">
              <a:highlight>
                <a:srgbClr val="FFFF00"/>
              </a:highlight>
            </a:rPr>
            <a:t>Treatment</a:t>
          </a:r>
        </a:p>
      </dgm:t>
    </dgm:pt>
    <dgm:pt modelId="{F5E41C49-D4DA-482B-972F-9B8AB356F3EC}" type="parTrans" cxnId="{54D6A7D1-61F8-4393-AD47-0092D916C607}">
      <dgm:prSet/>
      <dgm:spPr/>
      <dgm:t>
        <a:bodyPr/>
        <a:lstStyle/>
        <a:p>
          <a:endParaRPr lang="en-US"/>
        </a:p>
      </dgm:t>
    </dgm:pt>
    <dgm:pt modelId="{25209B4E-F899-4AE8-9C2B-70E91305A8E5}" type="sibTrans" cxnId="{54D6A7D1-61F8-4393-AD47-0092D916C607}">
      <dgm:prSet/>
      <dgm:spPr/>
      <dgm:t>
        <a:bodyPr/>
        <a:lstStyle/>
        <a:p>
          <a:endParaRPr lang="en-US"/>
        </a:p>
      </dgm:t>
    </dgm:pt>
    <dgm:pt modelId="{61EA7BEA-42B7-4022-8E96-DCD0139CA5A0}">
      <dgm:prSet/>
      <dgm:spPr/>
      <dgm:t>
        <a:bodyPr/>
        <a:lstStyle/>
        <a:p>
          <a:pPr>
            <a:lnSpc>
              <a:spcPct val="100000"/>
            </a:lnSpc>
          </a:pPr>
          <a:r>
            <a:rPr lang="en-US"/>
            <a:t>Cure</a:t>
          </a:r>
        </a:p>
      </dgm:t>
    </dgm:pt>
    <dgm:pt modelId="{EA3EE4F2-F591-4A3E-84E2-EB3F21F42B96}" type="parTrans" cxnId="{BED341BA-389F-48F1-A17B-22A6C5E19802}">
      <dgm:prSet/>
      <dgm:spPr/>
      <dgm:t>
        <a:bodyPr/>
        <a:lstStyle/>
        <a:p>
          <a:endParaRPr lang="en-US"/>
        </a:p>
      </dgm:t>
    </dgm:pt>
    <dgm:pt modelId="{8057325A-8000-4E98-B049-BF4E52E631A5}" type="sibTrans" cxnId="{BED341BA-389F-48F1-A17B-22A6C5E19802}">
      <dgm:prSet/>
      <dgm:spPr/>
      <dgm:t>
        <a:bodyPr/>
        <a:lstStyle/>
        <a:p>
          <a:endParaRPr lang="en-US"/>
        </a:p>
      </dgm:t>
    </dgm:pt>
    <dgm:pt modelId="{E4E890D6-F9EB-4DCD-ACEE-80B6DBC473F9}">
      <dgm:prSet/>
      <dgm:spPr/>
      <dgm:t>
        <a:bodyPr/>
        <a:lstStyle/>
        <a:p>
          <a:pPr>
            <a:lnSpc>
              <a:spcPct val="100000"/>
            </a:lnSpc>
          </a:pPr>
          <a:r>
            <a:rPr lang="en-US"/>
            <a:t>Surveillance</a:t>
          </a:r>
        </a:p>
      </dgm:t>
    </dgm:pt>
    <dgm:pt modelId="{89F6B098-FAF0-47BD-A55D-3E9923CE124A}" type="parTrans" cxnId="{8D3416EA-7D2F-489B-A388-AAB4101346D9}">
      <dgm:prSet/>
      <dgm:spPr/>
      <dgm:t>
        <a:bodyPr/>
        <a:lstStyle/>
        <a:p>
          <a:endParaRPr lang="en-US"/>
        </a:p>
      </dgm:t>
    </dgm:pt>
    <dgm:pt modelId="{28036BA9-AD18-428D-B669-F6704A2E15CC}" type="sibTrans" cxnId="{8D3416EA-7D2F-489B-A388-AAB4101346D9}">
      <dgm:prSet/>
      <dgm:spPr/>
      <dgm:t>
        <a:bodyPr/>
        <a:lstStyle/>
        <a:p>
          <a:endParaRPr lang="en-US"/>
        </a:p>
      </dgm:t>
    </dgm:pt>
    <dgm:pt modelId="{A06D66C4-6EB3-4786-B08B-E67645FC09E9}" type="pres">
      <dgm:prSet presAssocID="{35EA0B70-824C-430B-89E5-D97E8F9A66E4}" presName="root" presStyleCnt="0">
        <dgm:presLayoutVars>
          <dgm:dir/>
          <dgm:resizeHandles val="exact"/>
        </dgm:presLayoutVars>
      </dgm:prSet>
      <dgm:spPr/>
    </dgm:pt>
    <dgm:pt modelId="{AF98834A-131C-455D-9909-442F00A220F1}" type="pres">
      <dgm:prSet presAssocID="{9098EF32-7AC5-4DF1-98C8-D5B6E6B540B1}" presName="compNode" presStyleCnt="0"/>
      <dgm:spPr/>
    </dgm:pt>
    <dgm:pt modelId="{38710B54-DAFD-4F6B-B21D-EF4A5D87EE51}" type="pres">
      <dgm:prSet presAssocID="{9098EF32-7AC5-4DF1-98C8-D5B6E6B540B1}" presName="bgRect" presStyleLbl="bgShp" presStyleIdx="0" presStyleCnt="5"/>
      <dgm:spPr/>
    </dgm:pt>
    <dgm:pt modelId="{66E36E7C-D0CD-49C6-AA57-0735794494BA}" type="pres">
      <dgm:prSet presAssocID="{9098EF32-7AC5-4DF1-98C8-D5B6E6B540B1}"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B5DF219A-8425-472A-84EC-56177B555D15}" type="pres">
      <dgm:prSet presAssocID="{9098EF32-7AC5-4DF1-98C8-D5B6E6B540B1}" presName="spaceRect" presStyleCnt="0"/>
      <dgm:spPr/>
    </dgm:pt>
    <dgm:pt modelId="{87A43B9D-D01A-42D4-81AC-A2DF6B33FB4D}" type="pres">
      <dgm:prSet presAssocID="{9098EF32-7AC5-4DF1-98C8-D5B6E6B540B1}" presName="parTx" presStyleLbl="revTx" presStyleIdx="0" presStyleCnt="7">
        <dgm:presLayoutVars>
          <dgm:chMax val="0"/>
          <dgm:chPref val="0"/>
        </dgm:presLayoutVars>
      </dgm:prSet>
      <dgm:spPr/>
    </dgm:pt>
    <dgm:pt modelId="{6A1142EE-A29D-4577-BDDE-AB70DB4285EA}" type="pres">
      <dgm:prSet presAssocID="{6DE665D5-7B22-4A8F-8DA5-8144BD1EEF59}" presName="sibTrans" presStyleCnt="0"/>
      <dgm:spPr/>
    </dgm:pt>
    <dgm:pt modelId="{854EE5F2-3C07-4688-8421-CF328B6A0C39}" type="pres">
      <dgm:prSet presAssocID="{DE14E957-754D-41B6-8C44-B9F26D0BA1AE}" presName="compNode" presStyleCnt="0"/>
      <dgm:spPr/>
    </dgm:pt>
    <dgm:pt modelId="{B0D88C17-04F3-457C-A9DC-303925A2CBB9}" type="pres">
      <dgm:prSet presAssocID="{DE14E957-754D-41B6-8C44-B9F26D0BA1AE}" presName="bgRect" presStyleLbl="bgShp" presStyleIdx="1" presStyleCnt="5"/>
      <dgm:spPr/>
    </dgm:pt>
    <dgm:pt modelId="{3E47010A-35A4-4CC3-8BAB-2D0C2E86E034}" type="pres">
      <dgm:prSet presAssocID="{DE14E957-754D-41B6-8C44-B9F26D0BA1AE}"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icroscope"/>
        </a:ext>
      </dgm:extLst>
    </dgm:pt>
    <dgm:pt modelId="{6248CC22-DB2A-4C69-9701-0BE8A2D86AD4}" type="pres">
      <dgm:prSet presAssocID="{DE14E957-754D-41B6-8C44-B9F26D0BA1AE}" presName="spaceRect" presStyleCnt="0"/>
      <dgm:spPr/>
    </dgm:pt>
    <dgm:pt modelId="{71B8C5C9-2B16-4082-8C6F-361D5064C7A7}" type="pres">
      <dgm:prSet presAssocID="{DE14E957-754D-41B6-8C44-B9F26D0BA1AE}" presName="parTx" presStyleLbl="revTx" presStyleIdx="1" presStyleCnt="7">
        <dgm:presLayoutVars>
          <dgm:chMax val="0"/>
          <dgm:chPref val="0"/>
        </dgm:presLayoutVars>
      </dgm:prSet>
      <dgm:spPr/>
    </dgm:pt>
    <dgm:pt modelId="{7B75861D-4D9A-4D12-90FF-DFC54F4CB50A}" type="pres">
      <dgm:prSet presAssocID="{DE14E957-754D-41B6-8C44-B9F26D0BA1AE}" presName="desTx" presStyleLbl="revTx" presStyleIdx="2" presStyleCnt="7">
        <dgm:presLayoutVars/>
      </dgm:prSet>
      <dgm:spPr/>
    </dgm:pt>
    <dgm:pt modelId="{6EA3994C-C5C8-48E4-9F78-206800673760}" type="pres">
      <dgm:prSet presAssocID="{042DEDC7-CDBC-4FA1-897B-8437B95DF4AA}" presName="sibTrans" presStyleCnt="0"/>
      <dgm:spPr/>
    </dgm:pt>
    <dgm:pt modelId="{C8D790A1-BA78-4062-925C-272C91D5A287}" type="pres">
      <dgm:prSet presAssocID="{30E70E0C-F8D8-4946-9B3E-F69B3292FF02}" presName="compNode" presStyleCnt="0"/>
      <dgm:spPr/>
    </dgm:pt>
    <dgm:pt modelId="{C47C7073-38DE-4212-9045-ED65421C52A9}" type="pres">
      <dgm:prSet presAssocID="{30E70E0C-F8D8-4946-9B3E-F69B3292FF02}" presName="bgRect" presStyleLbl="bgShp" presStyleIdx="2" presStyleCnt="5"/>
      <dgm:spPr/>
    </dgm:pt>
    <dgm:pt modelId="{BBED20DE-FCFE-43AB-8502-95B690DC98D5}" type="pres">
      <dgm:prSet presAssocID="{30E70E0C-F8D8-4946-9B3E-F69B3292FF02}"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ethoscope"/>
        </a:ext>
      </dgm:extLst>
    </dgm:pt>
    <dgm:pt modelId="{D61E3F24-250A-48A9-A608-C888F9BAAB73}" type="pres">
      <dgm:prSet presAssocID="{30E70E0C-F8D8-4946-9B3E-F69B3292FF02}" presName="spaceRect" presStyleCnt="0"/>
      <dgm:spPr/>
    </dgm:pt>
    <dgm:pt modelId="{ADD2FFAF-E8C7-4C35-9ADD-752993DD54E1}" type="pres">
      <dgm:prSet presAssocID="{30E70E0C-F8D8-4946-9B3E-F69B3292FF02}" presName="parTx" presStyleLbl="revTx" presStyleIdx="3" presStyleCnt="7">
        <dgm:presLayoutVars>
          <dgm:chMax val="0"/>
          <dgm:chPref val="0"/>
        </dgm:presLayoutVars>
      </dgm:prSet>
      <dgm:spPr/>
    </dgm:pt>
    <dgm:pt modelId="{F2A4954B-D035-40FC-A868-057062B68C35}" type="pres">
      <dgm:prSet presAssocID="{3F2A5548-2E70-4B8B-9471-32823C8F9824}" presName="sibTrans" presStyleCnt="0"/>
      <dgm:spPr/>
    </dgm:pt>
    <dgm:pt modelId="{E32CD79B-2929-4396-A8DD-3BED805F7513}" type="pres">
      <dgm:prSet presAssocID="{0395EB9C-75E5-4172-A303-9213B11A054C}" presName="compNode" presStyleCnt="0"/>
      <dgm:spPr/>
    </dgm:pt>
    <dgm:pt modelId="{9FC148AE-FB37-4E5B-9785-4E0D2862B208}" type="pres">
      <dgm:prSet presAssocID="{0395EB9C-75E5-4172-A303-9213B11A054C}" presName="bgRect" presStyleLbl="bgShp" presStyleIdx="3" presStyleCnt="5"/>
      <dgm:spPr/>
    </dgm:pt>
    <dgm:pt modelId="{C78DBBF4-BF47-4A5B-811F-EAD35DB909AF}" type="pres">
      <dgm:prSet presAssocID="{0395EB9C-75E5-4172-A303-9213B11A054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Information"/>
        </a:ext>
      </dgm:extLst>
    </dgm:pt>
    <dgm:pt modelId="{DA00C48A-F618-496C-A3AA-96D8E12521CE}" type="pres">
      <dgm:prSet presAssocID="{0395EB9C-75E5-4172-A303-9213B11A054C}" presName="spaceRect" presStyleCnt="0"/>
      <dgm:spPr/>
    </dgm:pt>
    <dgm:pt modelId="{99B08241-CB82-48B6-854F-D0F2F07B9763}" type="pres">
      <dgm:prSet presAssocID="{0395EB9C-75E5-4172-A303-9213B11A054C}" presName="parTx" presStyleLbl="revTx" presStyleIdx="4" presStyleCnt="7">
        <dgm:presLayoutVars>
          <dgm:chMax val="0"/>
          <dgm:chPref val="0"/>
        </dgm:presLayoutVars>
      </dgm:prSet>
      <dgm:spPr/>
    </dgm:pt>
    <dgm:pt modelId="{A0935550-D7AF-4C93-B343-43CB851D8934}" type="pres">
      <dgm:prSet presAssocID="{D8457044-7F15-4CB5-BD5F-891C7F7AE7CA}" presName="sibTrans" presStyleCnt="0"/>
      <dgm:spPr/>
    </dgm:pt>
    <dgm:pt modelId="{757C45C2-07A2-4733-BCAB-E8D94EEDEFE1}" type="pres">
      <dgm:prSet presAssocID="{A2A4E3F3-6EA8-4419-A668-8A4792FD6FFC}" presName="compNode" presStyleCnt="0"/>
      <dgm:spPr/>
    </dgm:pt>
    <dgm:pt modelId="{B72FC86A-85B9-4833-8991-1F86FA36BF9D}" type="pres">
      <dgm:prSet presAssocID="{A2A4E3F3-6EA8-4419-A668-8A4792FD6FFC}" presName="bgRect" presStyleLbl="bgShp" presStyleIdx="4" presStyleCnt="5"/>
      <dgm:spPr/>
    </dgm:pt>
    <dgm:pt modelId="{4A0EF3CB-6191-4288-B8CF-4E2149B4093A}" type="pres">
      <dgm:prSet presAssocID="{A2A4E3F3-6EA8-4419-A668-8A4792FD6FFC}"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Needle"/>
        </a:ext>
      </dgm:extLst>
    </dgm:pt>
    <dgm:pt modelId="{48837119-AEC0-4566-BDA8-A2AC1B75DFD6}" type="pres">
      <dgm:prSet presAssocID="{A2A4E3F3-6EA8-4419-A668-8A4792FD6FFC}" presName="spaceRect" presStyleCnt="0"/>
      <dgm:spPr/>
    </dgm:pt>
    <dgm:pt modelId="{94C00C6A-27E2-4EC6-9BC9-3432E33C4AEE}" type="pres">
      <dgm:prSet presAssocID="{A2A4E3F3-6EA8-4419-A668-8A4792FD6FFC}" presName="parTx" presStyleLbl="revTx" presStyleIdx="5" presStyleCnt="7">
        <dgm:presLayoutVars>
          <dgm:chMax val="0"/>
          <dgm:chPref val="0"/>
        </dgm:presLayoutVars>
      </dgm:prSet>
      <dgm:spPr/>
    </dgm:pt>
    <dgm:pt modelId="{BD2338E8-F758-4FFB-BCA0-65FFE2AC454D}" type="pres">
      <dgm:prSet presAssocID="{A2A4E3F3-6EA8-4419-A668-8A4792FD6FFC}" presName="desTx" presStyleLbl="revTx" presStyleIdx="6" presStyleCnt="7">
        <dgm:presLayoutVars/>
      </dgm:prSet>
      <dgm:spPr/>
    </dgm:pt>
  </dgm:ptLst>
  <dgm:cxnLst>
    <dgm:cxn modelId="{A18AFE0D-E266-9F40-9B2D-0D48D3164286}" type="presOf" srcId="{35EA0B70-824C-430B-89E5-D97E8F9A66E4}" destId="{A06D66C4-6EB3-4786-B08B-E67645FC09E9}" srcOrd="0" destOrd="0" presId="urn:microsoft.com/office/officeart/2018/2/layout/IconVerticalSolidList"/>
    <dgm:cxn modelId="{06B1111B-5A9F-694D-9607-FEDF424FDEA9}" type="presOf" srcId="{30E70E0C-F8D8-4946-9B3E-F69B3292FF02}" destId="{ADD2FFAF-E8C7-4C35-9ADD-752993DD54E1}" srcOrd="0" destOrd="0" presId="urn:microsoft.com/office/officeart/2018/2/layout/IconVerticalSolidList"/>
    <dgm:cxn modelId="{57052924-3B61-BF44-A46E-EBC484A7E717}" type="presOf" srcId="{DE14E957-754D-41B6-8C44-B9F26D0BA1AE}" destId="{71B8C5C9-2B16-4082-8C6F-361D5064C7A7}" srcOrd="0" destOrd="0" presId="urn:microsoft.com/office/officeart/2018/2/layout/IconVerticalSolidList"/>
    <dgm:cxn modelId="{0310F474-9C9C-5446-8DE4-2F8BDCDAABBA}" type="presOf" srcId="{9098EF32-7AC5-4DF1-98C8-D5B6E6B540B1}" destId="{87A43B9D-D01A-42D4-81AC-A2DF6B33FB4D}" srcOrd="0" destOrd="0" presId="urn:microsoft.com/office/officeart/2018/2/layout/IconVerticalSolidList"/>
    <dgm:cxn modelId="{011AAD75-994D-4401-9C91-FF77816CC124}" srcId="{35EA0B70-824C-430B-89E5-D97E8F9A66E4}" destId="{0395EB9C-75E5-4172-A303-9213B11A054C}" srcOrd="3" destOrd="0" parTransId="{EA93537F-0BDC-4838-A296-95A62F8FEAF3}" sibTransId="{D8457044-7F15-4CB5-BD5F-891C7F7AE7CA}"/>
    <dgm:cxn modelId="{91831B7F-32E5-CC44-AC13-94623D5BB8D1}" type="presOf" srcId="{57E94313-AD67-4D8C-B23C-A73BCD20F474}" destId="{7B75861D-4D9A-4D12-90FF-DFC54F4CB50A}" srcOrd="0" destOrd="0" presId="urn:microsoft.com/office/officeart/2018/2/layout/IconVerticalSolidList"/>
    <dgm:cxn modelId="{5C72CE87-411C-4898-ABB6-BECD5B8BC25C}" srcId="{35EA0B70-824C-430B-89E5-D97E8F9A66E4}" destId="{30E70E0C-F8D8-4946-9B3E-F69B3292FF02}" srcOrd="2" destOrd="0" parTransId="{AA365DC5-5323-4A7B-BBA1-941951DB49C5}" sibTransId="{3F2A5548-2E70-4B8B-9471-32823C8F9824}"/>
    <dgm:cxn modelId="{35C13988-74EB-7845-9773-7BE63F24E322}" type="presOf" srcId="{61EA7BEA-42B7-4022-8E96-DCD0139CA5A0}" destId="{BD2338E8-F758-4FFB-BCA0-65FFE2AC454D}" srcOrd="0" destOrd="0" presId="urn:microsoft.com/office/officeart/2018/2/layout/IconVerticalSolidList"/>
    <dgm:cxn modelId="{87D8648C-CDAB-864D-920B-BA68F98A34A6}" type="presOf" srcId="{A2A4E3F3-6EA8-4419-A668-8A4792FD6FFC}" destId="{94C00C6A-27E2-4EC6-9BC9-3432E33C4AEE}" srcOrd="0" destOrd="0" presId="urn:microsoft.com/office/officeart/2018/2/layout/IconVerticalSolidList"/>
    <dgm:cxn modelId="{3CA64D8D-D3DA-1D46-920C-E95DE501FB8F}" type="presOf" srcId="{E4E890D6-F9EB-4DCD-ACEE-80B6DBC473F9}" destId="{BD2338E8-F758-4FFB-BCA0-65FFE2AC454D}" srcOrd="0" destOrd="1" presId="urn:microsoft.com/office/officeart/2018/2/layout/IconVerticalSolidList"/>
    <dgm:cxn modelId="{31B9D6A9-EBEA-416D-ABC9-D6E250D8ED0A}" srcId="{35EA0B70-824C-430B-89E5-D97E8F9A66E4}" destId="{9098EF32-7AC5-4DF1-98C8-D5B6E6B540B1}" srcOrd="0" destOrd="0" parTransId="{509307C6-6308-4065-89FF-848231B0A854}" sibTransId="{6DE665D5-7B22-4A8F-8DA5-8144BD1EEF59}"/>
    <dgm:cxn modelId="{BED341BA-389F-48F1-A17B-22A6C5E19802}" srcId="{A2A4E3F3-6EA8-4419-A668-8A4792FD6FFC}" destId="{61EA7BEA-42B7-4022-8E96-DCD0139CA5A0}" srcOrd="0" destOrd="0" parTransId="{EA3EE4F2-F591-4A3E-84E2-EB3F21F42B96}" sibTransId="{8057325A-8000-4E98-B049-BF4E52E631A5}"/>
    <dgm:cxn modelId="{5A44E5C2-B929-4665-941B-783730E50636}" srcId="{DE14E957-754D-41B6-8C44-B9F26D0BA1AE}" destId="{57E94313-AD67-4D8C-B23C-A73BCD20F474}" srcOrd="0" destOrd="0" parTransId="{BBFCBFBE-A973-4E48-BA20-3FA267498CE9}" sibTransId="{8A45372B-C178-4503-A370-72A7CF553241}"/>
    <dgm:cxn modelId="{54D6A7D1-61F8-4393-AD47-0092D916C607}" srcId="{35EA0B70-824C-430B-89E5-D97E8F9A66E4}" destId="{A2A4E3F3-6EA8-4419-A668-8A4792FD6FFC}" srcOrd="4" destOrd="0" parTransId="{F5E41C49-D4DA-482B-972F-9B8AB356F3EC}" sibTransId="{25209B4E-F899-4AE8-9C2B-70E91305A8E5}"/>
    <dgm:cxn modelId="{A0936AD4-37C4-435E-869F-BC7F3F44C9EE}" srcId="{35EA0B70-824C-430B-89E5-D97E8F9A66E4}" destId="{DE14E957-754D-41B6-8C44-B9F26D0BA1AE}" srcOrd="1" destOrd="0" parTransId="{EDC2C3CD-AE4B-4487-B5BD-C9D45F7DEB55}" sibTransId="{042DEDC7-CDBC-4FA1-897B-8437B95DF4AA}"/>
    <dgm:cxn modelId="{8D3416EA-7D2F-489B-A388-AAB4101346D9}" srcId="{A2A4E3F3-6EA8-4419-A668-8A4792FD6FFC}" destId="{E4E890D6-F9EB-4DCD-ACEE-80B6DBC473F9}" srcOrd="1" destOrd="0" parTransId="{89F6B098-FAF0-47BD-A55D-3E9923CE124A}" sibTransId="{28036BA9-AD18-428D-B669-F6704A2E15CC}"/>
    <dgm:cxn modelId="{D27A1DF6-4BB1-AF44-9159-429D524A542D}" type="presOf" srcId="{0395EB9C-75E5-4172-A303-9213B11A054C}" destId="{99B08241-CB82-48B6-854F-D0F2F07B9763}" srcOrd="0" destOrd="0" presId="urn:microsoft.com/office/officeart/2018/2/layout/IconVerticalSolidList"/>
    <dgm:cxn modelId="{96FE39F3-1A84-A344-833E-EB2B86C830E4}" type="presParOf" srcId="{A06D66C4-6EB3-4786-B08B-E67645FC09E9}" destId="{AF98834A-131C-455D-9909-442F00A220F1}" srcOrd="0" destOrd="0" presId="urn:microsoft.com/office/officeart/2018/2/layout/IconVerticalSolidList"/>
    <dgm:cxn modelId="{58052ABB-C32D-D74C-94B9-DADE49EF0A4C}" type="presParOf" srcId="{AF98834A-131C-455D-9909-442F00A220F1}" destId="{38710B54-DAFD-4F6B-B21D-EF4A5D87EE51}" srcOrd="0" destOrd="0" presId="urn:microsoft.com/office/officeart/2018/2/layout/IconVerticalSolidList"/>
    <dgm:cxn modelId="{028D7201-19B0-064D-8DE1-945E8B48A2E0}" type="presParOf" srcId="{AF98834A-131C-455D-9909-442F00A220F1}" destId="{66E36E7C-D0CD-49C6-AA57-0735794494BA}" srcOrd="1" destOrd="0" presId="urn:microsoft.com/office/officeart/2018/2/layout/IconVerticalSolidList"/>
    <dgm:cxn modelId="{AEDA2C0F-E071-EE4E-9573-9D367E24133D}" type="presParOf" srcId="{AF98834A-131C-455D-9909-442F00A220F1}" destId="{B5DF219A-8425-472A-84EC-56177B555D15}" srcOrd="2" destOrd="0" presId="urn:microsoft.com/office/officeart/2018/2/layout/IconVerticalSolidList"/>
    <dgm:cxn modelId="{F8E9C054-10DF-B942-A1E3-829F4C93B4CA}" type="presParOf" srcId="{AF98834A-131C-455D-9909-442F00A220F1}" destId="{87A43B9D-D01A-42D4-81AC-A2DF6B33FB4D}" srcOrd="3" destOrd="0" presId="urn:microsoft.com/office/officeart/2018/2/layout/IconVerticalSolidList"/>
    <dgm:cxn modelId="{EE186B59-8650-E240-9FF9-F5468ADE072C}" type="presParOf" srcId="{A06D66C4-6EB3-4786-B08B-E67645FC09E9}" destId="{6A1142EE-A29D-4577-BDDE-AB70DB4285EA}" srcOrd="1" destOrd="0" presId="urn:microsoft.com/office/officeart/2018/2/layout/IconVerticalSolidList"/>
    <dgm:cxn modelId="{0A8003CC-2656-8241-96DB-9BB1018D9488}" type="presParOf" srcId="{A06D66C4-6EB3-4786-B08B-E67645FC09E9}" destId="{854EE5F2-3C07-4688-8421-CF328B6A0C39}" srcOrd="2" destOrd="0" presId="urn:microsoft.com/office/officeart/2018/2/layout/IconVerticalSolidList"/>
    <dgm:cxn modelId="{53CD6EE6-A17B-EB4A-979A-96028F01D899}" type="presParOf" srcId="{854EE5F2-3C07-4688-8421-CF328B6A0C39}" destId="{B0D88C17-04F3-457C-A9DC-303925A2CBB9}" srcOrd="0" destOrd="0" presId="urn:microsoft.com/office/officeart/2018/2/layout/IconVerticalSolidList"/>
    <dgm:cxn modelId="{7F8ACF20-1A19-9B46-A45A-9A41DE74E420}" type="presParOf" srcId="{854EE5F2-3C07-4688-8421-CF328B6A0C39}" destId="{3E47010A-35A4-4CC3-8BAB-2D0C2E86E034}" srcOrd="1" destOrd="0" presId="urn:microsoft.com/office/officeart/2018/2/layout/IconVerticalSolidList"/>
    <dgm:cxn modelId="{E1205532-1055-024B-BCA1-4E12F1A705E5}" type="presParOf" srcId="{854EE5F2-3C07-4688-8421-CF328B6A0C39}" destId="{6248CC22-DB2A-4C69-9701-0BE8A2D86AD4}" srcOrd="2" destOrd="0" presId="urn:microsoft.com/office/officeart/2018/2/layout/IconVerticalSolidList"/>
    <dgm:cxn modelId="{EC9F8B12-1EC9-AC4C-9DFA-284A0A854C0E}" type="presParOf" srcId="{854EE5F2-3C07-4688-8421-CF328B6A0C39}" destId="{71B8C5C9-2B16-4082-8C6F-361D5064C7A7}" srcOrd="3" destOrd="0" presId="urn:microsoft.com/office/officeart/2018/2/layout/IconVerticalSolidList"/>
    <dgm:cxn modelId="{177FA82D-BC55-6644-817C-6530F81E6FA9}" type="presParOf" srcId="{854EE5F2-3C07-4688-8421-CF328B6A0C39}" destId="{7B75861D-4D9A-4D12-90FF-DFC54F4CB50A}" srcOrd="4" destOrd="0" presId="urn:microsoft.com/office/officeart/2018/2/layout/IconVerticalSolidList"/>
    <dgm:cxn modelId="{047B9ACA-F6BB-A744-ADB0-0DF7D4C029FE}" type="presParOf" srcId="{A06D66C4-6EB3-4786-B08B-E67645FC09E9}" destId="{6EA3994C-C5C8-48E4-9F78-206800673760}" srcOrd="3" destOrd="0" presId="urn:microsoft.com/office/officeart/2018/2/layout/IconVerticalSolidList"/>
    <dgm:cxn modelId="{7B9B06E5-24E9-6743-803F-C179A82DA1D0}" type="presParOf" srcId="{A06D66C4-6EB3-4786-B08B-E67645FC09E9}" destId="{C8D790A1-BA78-4062-925C-272C91D5A287}" srcOrd="4" destOrd="0" presId="urn:microsoft.com/office/officeart/2018/2/layout/IconVerticalSolidList"/>
    <dgm:cxn modelId="{B8A6D4D6-30F9-E148-9410-244FC8BBB47C}" type="presParOf" srcId="{C8D790A1-BA78-4062-925C-272C91D5A287}" destId="{C47C7073-38DE-4212-9045-ED65421C52A9}" srcOrd="0" destOrd="0" presId="urn:microsoft.com/office/officeart/2018/2/layout/IconVerticalSolidList"/>
    <dgm:cxn modelId="{044C06D5-103D-2140-8DB5-783EA5F57C9B}" type="presParOf" srcId="{C8D790A1-BA78-4062-925C-272C91D5A287}" destId="{BBED20DE-FCFE-43AB-8502-95B690DC98D5}" srcOrd="1" destOrd="0" presId="urn:microsoft.com/office/officeart/2018/2/layout/IconVerticalSolidList"/>
    <dgm:cxn modelId="{69E0E620-1762-4943-8445-5FB1E0B89689}" type="presParOf" srcId="{C8D790A1-BA78-4062-925C-272C91D5A287}" destId="{D61E3F24-250A-48A9-A608-C888F9BAAB73}" srcOrd="2" destOrd="0" presId="urn:microsoft.com/office/officeart/2018/2/layout/IconVerticalSolidList"/>
    <dgm:cxn modelId="{6C78CC42-D177-7C40-9F14-9B8753DE5818}" type="presParOf" srcId="{C8D790A1-BA78-4062-925C-272C91D5A287}" destId="{ADD2FFAF-E8C7-4C35-9ADD-752993DD54E1}" srcOrd="3" destOrd="0" presId="urn:microsoft.com/office/officeart/2018/2/layout/IconVerticalSolidList"/>
    <dgm:cxn modelId="{6C2F0FE3-4D31-1442-8FA8-854B16CE118E}" type="presParOf" srcId="{A06D66C4-6EB3-4786-B08B-E67645FC09E9}" destId="{F2A4954B-D035-40FC-A868-057062B68C35}" srcOrd="5" destOrd="0" presId="urn:microsoft.com/office/officeart/2018/2/layout/IconVerticalSolidList"/>
    <dgm:cxn modelId="{4516A8AC-352B-ED4B-8EA8-028C542F6A0A}" type="presParOf" srcId="{A06D66C4-6EB3-4786-B08B-E67645FC09E9}" destId="{E32CD79B-2929-4396-A8DD-3BED805F7513}" srcOrd="6" destOrd="0" presId="urn:microsoft.com/office/officeart/2018/2/layout/IconVerticalSolidList"/>
    <dgm:cxn modelId="{81B15F29-FAD6-244F-8A6F-4BB5662C3606}" type="presParOf" srcId="{E32CD79B-2929-4396-A8DD-3BED805F7513}" destId="{9FC148AE-FB37-4E5B-9785-4E0D2862B208}" srcOrd="0" destOrd="0" presId="urn:microsoft.com/office/officeart/2018/2/layout/IconVerticalSolidList"/>
    <dgm:cxn modelId="{1108C6D7-66A9-534F-B32B-C23EE4D4B543}" type="presParOf" srcId="{E32CD79B-2929-4396-A8DD-3BED805F7513}" destId="{C78DBBF4-BF47-4A5B-811F-EAD35DB909AF}" srcOrd="1" destOrd="0" presId="urn:microsoft.com/office/officeart/2018/2/layout/IconVerticalSolidList"/>
    <dgm:cxn modelId="{6BC7EBB0-55EE-DE43-8574-18986DADDB8D}" type="presParOf" srcId="{E32CD79B-2929-4396-A8DD-3BED805F7513}" destId="{DA00C48A-F618-496C-A3AA-96D8E12521CE}" srcOrd="2" destOrd="0" presId="urn:microsoft.com/office/officeart/2018/2/layout/IconVerticalSolidList"/>
    <dgm:cxn modelId="{92D58E44-D15F-0341-B35A-75B14AEC6717}" type="presParOf" srcId="{E32CD79B-2929-4396-A8DD-3BED805F7513}" destId="{99B08241-CB82-48B6-854F-D0F2F07B9763}" srcOrd="3" destOrd="0" presId="urn:microsoft.com/office/officeart/2018/2/layout/IconVerticalSolidList"/>
    <dgm:cxn modelId="{9E1486E5-1F51-5B49-86B8-C36B7087275D}" type="presParOf" srcId="{A06D66C4-6EB3-4786-B08B-E67645FC09E9}" destId="{A0935550-D7AF-4C93-B343-43CB851D8934}" srcOrd="7" destOrd="0" presId="urn:microsoft.com/office/officeart/2018/2/layout/IconVerticalSolidList"/>
    <dgm:cxn modelId="{2B714008-C8FD-1549-A1D4-F7F61EE99636}" type="presParOf" srcId="{A06D66C4-6EB3-4786-B08B-E67645FC09E9}" destId="{757C45C2-07A2-4733-BCAB-E8D94EEDEFE1}" srcOrd="8" destOrd="0" presId="urn:microsoft.com/office/officeart/2018/2/layout/IconVerticalSolidList"/>
    <dgm:cxn modelId="{71EC7452-5F5D-EA41-8E42-6CF2FD515E77}" type="presParOf" srcId="{757C45C2-07A2-4733-BCAB-E8D94EEDEFE1}" destId="{B72FC86A-85B9-4833-8991-1F86FA36BF9D}" srcOrd="0" destOrd="0" presId="urn:microsoft.com/office/officeart/2018/2/layout/IconVerticalSolidList"/>
    <dgm:cxn modelId="{78510107-AEBB-3543-91DC-46BC4753EB1E}" type="presParOf" srcId="{757C45C2-07A2-4733-BCAB-E8D94EEDEFE1}" destId="{4A0EF3CB-6191-4288-B8CF-4E2149B4093A}" srcOrd="1" destOrd="0" presId="urn:microsoft.com/office/officeart/2018/2/layout/IconVerticalSolidList"/>
    <dgm:cxn modelId="{E8F1E3B0-5D47-2849-BF89-9549B04CC473}" type="presParOf" srcId="{757C45C2-07A2-4733-BCAB-E8D94EEDEFE1}" destId="{48837119-AEC0-4566-BDA8-A2AC1B75DFD6}" srcOrd="2" destOrd="0" presId="urn:microsoft.com/office/officeart/2018/2/layout/IconVerticalSolidList"/>
    <dgm:cxn modelId="{C035AECF-3FA8-C246-BE43-DEC8565227F3}" type="presParOf" srcId="{757C45C2-07A2-4733-BCAB-E8D94EEDEFE1}" destId="{94C00C6A-27E2-4EC6-9BC9-3432E33C4AEE}" srcOrd="3" destOrd="0" presId="urn:microsoft.com/office/officeart/2018/2/layout/IconVerticalSolidList"/>
    <dgm:cxn modelId="{FA7BB61B-C33E-5345-A434-8FE0B1F09FEB}" type="presParOf" srcId="{757C45C2-07A2-4733-BCAB-E8D94EEDEFE1}" destId="{BD2338E8-F758-4FFB-BCA0-65FFE2AC454D}"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D66FD9F-2692-4398-AFFC-D8E2FDE45232}" type="doc">
      <dgm:prSet loTypeId="urn:microsoft.com/office/officeart/2005/8/layout/default" loCatId="list" qsTypeId="urn:microsoft.com/office/officeart/2005/8/quickstyle/simple3" qsCatId="simple" csTypeId="urn:microsoft.com/office/officeart/2005/8/colors/colorful1" csCatId="colorful"/>
      <dgm:spPr/>
      <dgm:t>
        <a:bodyPr/>
        <a:lstStyle/>
        <a:p>
          <a:endParaRPr lang="en-US"/>
        </a:p>
      </dgm:t>
    </dgm:pt>
    <dgm:pt modelId="{5CB0AD87-C5E0-49B1-91A3-69C194FE160D}">
      <dgm:prSet/>
      <dgm:spPr/>
      <dgm:t>
        <a:bodyPr/>
        <a:lstStyle/>
        <a:p>
          <a:r>
            <a:rPr lang="en-US" b="1"/>
            <a:t>FIB-4 &gt; 3.25 </a:t>
          </a:r>
          <a:endParaRPr lang="en-US"/>
        </a:p>
      </dgm:t>
    </dgm:pt>
    <dgm:pt modelId="{6BB9878C-84E9-4698-ACD1-68C6053C8C66}" type="parTrans" cxnId="{FFFD2E65-8E4D-48EB-AB5A-4AE8225A4E24}">
      <dgm:prSet/>
      <dgm:spPr/>
      <dgm:t>
        <a:bodyPr/>
        <a:lstStyle/>
        <a:p>
          <a:endParaRPr lang="en-US"/>
        </a:p>
      </dgm:t>
    </dgm:pt>
    <dgm:pt modelId="{D2026DF9-0E86-41E6-81C2-989A82530642}" type="sibTrans" cxnId="{FFFD2E65-8E4D-48EB-AB5A-4AE8225A4E24}">
      <dgm:prSet/>
      <dgm:spPr/>
      <dgm:t>
        <a:bodyPr/>
        <a:lstStyle/>
        <a:p>
          <a:endParaRPr lang="en-US"/>
        </a:p>
      </dgm:t>
    </dgm:pt>
    <dgm:pt modelId="{3929A83F-263E-4106-A316-A7BB283CA50B}">
      <dgm:prSet/>
      <dgm:spPr/>
      <dgm:t>
        <a:bodyPr/>
        <a:lstStyle/>
        <a:p>
          <a:r>
            <a:rPr lang="en-US" b="0" i="0"/>
            <a:t>Transient elastography indicating cirrhosis (eg, FibroScan stiffness &gt;12.5 kPa)</a:t>
          </a:r>
          <a:endParaRPr lang="en-US"/>
        </a:p>
      </dgm:t>
    </dgm:pt>
    <dgm:pt modelId="{851EC9EF-2C78-4EE5-9F90-3BB85FE07D10}" type="parTrans" cxnId="{F544EDE1-20CF-4689-9F86-4114EE0CE6B8}">
      <dgm:prSet/>
      <dgm:spPr/>
      <dgm:t>
        <a:bodyPr/>
        <a:lstStyle/>
        <a:p>
          <a:endParaRPr lang="en-US"/>
        </a:p>
      </dgm:t>
    </dgm:pt>
    <dgm:pt modelId="{8210D788-06EB-4B59-BEF2-5A7DA3AFF1E2}" type="sibTrans" cxnId="{F544EDE1-20CF-4689-9F86-4114EE0CE6B8}">
      <dgm:prSet/>
      <dgm:spPr/>
      <dgm:t>
        <a:bodyPr/>
        <a:lstStyle/>
        <a:p>
          <a:endParaRPr lang="en-US"/>
        </a:p>
      </dgm:t>
    </dgm:pt>
    <dgm:pt modelId="{3BB5B06B-A8E4-4139-B096-067F51A5526E}">
      <dgm:prSet/>
      <dgm:spPr/>
      <dgm:t>
        <a:bodyPr/>
        <a:lstStyle/>
        <a:p>
          <a:r>
            <a:rPr lang="en-US" b="0" i="0"/>
            <a:t>Noninvasive serologic tests above proprietary cutoffs indicating cirrhosis (eg, FibroSure, Enhanced Liver Fibrosis Test, etc)</a:t>
          </a:r>
          <a:endParaRPr lang="en-US"/>
        </a:p>
      </dgm:t>
    </dgm:pt>
    <dgm:pt modelId="{5F533816-0D1D-4698-A420-DAC96A92CB67}" type="parTrans" cxnId="{12BEA824-E70E-4A11-AEE4-6BE33A5BDFD9}">
      <dgm:prSet/>
      <dgm:spPr/>
      <dgm:t>
        <a:bodyPr/>
        <a:lstStyle/>
        <a:p>
          <a:endParaRPr lang="en-US"/>
        </a:p>
      </dgm:t>
    </dgm:pt>
    <dgm:pt modelId="{2133C8DB-41A7-46B7-8ED6-BB0A5B1EFA0B}" type="sibTrans" cxnId="{12BEA824-E70E-4A11-AEE4-6BE33A5BDFD9}">
      <dgm:prSet/>
      <dgm:spPr/>
      <dgm:t>
        <a:bodyPr/>
        <a:lstStyle/>
        <a:p>
          <a:endParaRPr lang="en-US"/>
        </a:p>
      </dgm:t>
    </dgm:pt>
    <dgm:pt modelId="{D825AD7F-CDD9-40DB-84CE-E1DF091C2E6B}">
      <dgm:prSet/>
      <dgm:spPr/>
      <dgm:t>
        <a:bodyPr/>
        <a:lstStyle/>
        <a:p>
          <a:r>
            <a:rPr lang="en-US" b="0" i="0"/>
            <a:t>Clinical evidence of cirrhosis (eg, liver nodularity and/or splenomegaly on imaging, platelet count </a:t>
          </a:r>
          <a:r>
            <a:rPr lang="en-US" b="1" i="0"/>
            <a:t>&lt;150,000/mm</a:t>
          </a:r>
          <a:r>
            <a:rPr lang="en-US" b="1" i="0" baseline="30000"/>
            <a:t>3</a:t>
          </a:r>
          <a:r>
            <a:rPr lang="en-US" b="0" i="0"/>
            <a:t>, etc)</a:t>
          </a:r>
          <a:endParaRPr lang="en-US" dirty="0"/>
        </a:p>
      </dgm:t>
    </dgm:pt>
    <dgm:pt modelId="{6E9C76D0-0C46-40D5-8171-AA38C8F7D532}" type="parTrans" cxnId="{939B73F8-B84F-4917-896A-9388B7341AC9}">
      <dgm:prSet/>
      <dgm:spPr/>
      <dgm:t>
        <a:bodyPr/>
        <a:lstStyle/>
        <a:p>
          <a:endParaRPr lang="en-US"/>
        </a:p>
      </dgm:t>
    </dgm:pt>
    <dgm:pt modelId="{EE1A25EA-9580-4892-9674-4E64DD31E05A}" type="sibTrans" cxnId="{939B73F8-B84F-4917-896A-9388B7341AC9}">
      <dgm:prSet/>
      <dgm:spPr/>
      <dgm:t>
        <a:bodyPr/>
        <a:lstStyle/>
        <a:p>
          <a:endParaRPr lang="en-US"/>
        </a:p>
      </dgm:t>
    </dgm:pt>
    <dgm:pt modelId="{BC91574F-A337-4BB6-9A16-961469303304}">
      <dgm:prSet/>
      <dgm:spPr/>
      <dgm:t>
        <a:bodyPr/>
        <a:lstStyle/>
        <a:p>
          <a:r>
            <a:rPr lang="en-US" b="0" i="0"/>
            <a:t>Prior liver biopsy showing cirrhosis</a:t>
          </a:r>
          <a:endParaRPr lang="en-US"/>
        </a:p>
      </dgm:t>
    </dgm:pt>
    <dgm:pt modelId="{82168AF1-D73E-419C-B286-2B1539EB6219}" type="parTrans" cxnId="{373F4448-6A15-41F7-A350-7D4E72CA008B}">
      <dgm:prSet/>
      <dgm:spPr/>
      <dgm:t>
        <a:bodyPr/>
        <a:lstStyle/>
        <a:p>
          <a:endParaRPr lang="en-US"/>
        </a:p>
      </dgm:t>
    </dgm:pt>
    <dgm:pt modelId="{A651155E-6967-46F0-862D-AAEDE55EF87D}" type="sibTrans" cxnId="{373F4448-6A15-41F7-A350-7D4E72CA008B}">
      <dgm:prSet/>
      <dgm:spPr/>
      <dgm:t>
        <a:bodyPr/>
        <a:lstStyle/>
        <a:p>
          <a:endParaRPr lang="en-US"/>
        </a:p>
      </dgm:t>
    </dgm:pt>
    <dgm:pt modelId="{FDE2E81D-38B0-544D-9509-D1D494C7A58C}" type="pres">
      <dgm:prSet presAssocID="{DD66FD9F-2692-4398-AFFC-D8E2FDE45232}" presName="diagram" presStyleCnt="0">
        <dgm:presLayoutVars>
          <dgm:dir/>
          <dgm:resizeHandles val="exact"/>
        </dgm:presLayoutVars>
      </dgm:prSet>
      <dgm:spPr/>
    </dgm:pt>
    <dgm:pt modelId="{C713CEA5-E89D-5F4B-AD66-CF5B2515C177}" type="pres">
      <dgm:prSet presAssocID="{5CB0AD87-C5E0-49B1-91A3-69C194FE160D}" presName="node" presStyleLbl="node1" presStyleIdx="0" presStyleCnt="5">
        <dgm:presLayoutVars>
          <dgm:bulletEnabled val="1"/>
        </dgm:presLayoutVars>
      </dgm:prSet>
      <dgm:spPr/>
    </dgm:pt>
    <dgm:pt modelId="{C7F96045-5755-E945-87AA-EFF1E8CFB489}" type="pres">
      <dgm:prSet presAssocID="{D2026DF9-0E86-41E6-81C2-989A82530642}" presName="sibTrans" presStyleCnt="0"/>
      <dgm:spPr/>
    </dgm:pt>
    <dgm:pt modelId="{B3F24AA7-5C25-5A49-A86A-BDEEAEC67A60}" type="pres">
      <dgm:prSet presAssocID="{3929A83F-263E-4106-A316-A7BB283CA50B}" presName="node" presStyleLbl="node1" presStyleIdx="1" presStyleCnt="5">
        <dgm:presLayoutVars>
          <dgm:bulletEnabled val="1"/>
        </dgm:presLayoutVars>
      </dgm:prSet>
      <dgm:spPr/>
    </dgm:pt>
    <dgm:pt modelId="{DBC275CC-1C1C-4343-A105-EACE28CA5859}" type="pres">
      <dgm:prSet presAssocID="{8210D788-06EB-4B59-BEF2-5A7DA3AFF1E2}" presName="sibTrans" presStyleCnt="0"/>
      <dgm:spPr/>
    </dgm:pt>
    <dgm:pt modelId="{FBE4A82B-3FCA-E547-8D81-EE3DC4459A48}" type="pres">
      <dgm:prSet presAssocID="{3BB5B06B-A8E4-4139-B096-067F51A5526E}" presName="node" presStyleLbl="node1" presStyleIdx="2" presStyleCnt="5">
        <dgm:presLayoutVars>
          <dgm:bulletEnabled val="1"/>
        </dgm:presLayoutVars>
      </dgm:prSet>
      <dgm:spPr/>
    </dgm:pt>
    <dgm:pt modelId="{963C49DA-C054-4742-AA43-B959E6AAEABD}" type="pres">
      <dgm:prSet presAssocID="{2133C8DB-41A7-46B7-8ED6-BB0A5B1EFA0B}" presName="sibTrans" presStyleCnt="0"/>
      <dgm:spPr/>
    </dgm:pt>
    <dgm:pt modelId="{A24F5BBE-A952-3B49-8E18-E9380E3FC58E}" type="pres">
      <dgm:prSet presAssocID="{D825AD7F-CDD9-40DB-84CE-E1DF091C2E6B}" presName="node" presStyleLbl="node1" presStyleIdx="3" presStyleCnt="5">
        <dgm:presLayoutVars>
          <dgm:bulletEnabled val="1"/>
        </dgm:presLayoutVars>
      </dgm:prSet>
      <dgm:spPr/>
    </dgm:pt>
    <dgm:pt modelId="{FC8DCA92-6A6B-9E41-A29C-45328283D9E5}" type="pres">
      <dgm:prSet presAssocID="{EE1A25EA-9580-4892-9674-4E64DD31E05A}" presName="sibTrans" presStyleCnt="0"/>
      <dgm:spPr/>
    </dgm:pt>
    <dgm:pt modelId="{5AF0C287-79E3-3D4F-A407-07710CCF6503}" type="pres">
      <dgm:prSet presAssocID="{BC91574F-A337-4BB6-9A16-961469303304}" presName="node" presStyleLbl="node1" presStyleIdx="4" presStyleCnt="5">
        <dgm:presLayoutVars>
          <dgm:bulletEnabled val="1"/>
        </dgm:presLayoutVars>
      </dgm:prSet>
      <dgm:spPr/>
    </dgm:pt>
  </dgm:ptLst>
  <dgm:cxnLst>
    <dgm:cxn modelId="{9CDC6F1B-9AE4-E347-BD7E-37B1CD3C9B76}" type="presOf" srcId="{DD66FD9F-2692-4398-AFFC-D8E2FDE45232}" destId="{FDE2E81D-38B0-544D-9509-D1D494C7A58C}" srcOrd="0" destOrd="0" presId="urn:microsoft.com/office/officeart/2005/8/layout/default"/>
    <dgm:cxn modelId="{12BEA824-E70E-4A11-AEE4-6BE33A5BDFD9}" srcId="{DD66FD9F-2692-4398-AFFC-D8E2FDE45232}" destId="{3BB5B06B-A8E4-4139-B096-067F51A5526E}" srcOrd="2" destOrd="0" parTransId="{5F533816-0D1D-4698-A420-DAC96A92CB67}" sibTransId="{2133C8DB-41A7-46B7-8ED6-BB0A5B1EFA0B}"/>
    <dgm:cxn modelId="{373F4448-6A15-41F7-A350-7D4E72CA008B}" srcId="{DD66FD9F-2692-4398-AFFC-D8E2FDE45232}" destId="{BC91574F-A337-4BB6-9A16-961469303304}" srcOrd="4" destOrd="0" parTransId="{82168AF1-D73E-419C-B286-2B1539EB6219}" sibTransId="{A651155E-6967-46F0-862D-AAEDE55EF87D}"/>
    <dgm:cxn modelId="{E636534F-72C4-B646-808E-ED292A7A8188}" type="presOf" srcId="{5CB0AD87-C5E0-49B1-91A3-69C194FE160D}" destId="{C713CEA5-E89D-5F4B-AD66-CF5B2515C177}" srcOrd="0" destOrd="0" presId="urn:microsoft.com/office/officeart/2005/8/layout/default"/>
    <dgm:cxn modelId="{FFFD2E65-8E4D-48EB-AB5A-4AE8225A4E24}" srcId="{DD66FD9F-2692-4398-AFFC-D8E2FDE45232}" destId="{5CB0AD87-C5E0-49B1-91A3-69C194FE160D}" srcOrd="0" destOrd="0" parTransId="{6BB9878C-84E9-4698-ACD1-68C6053C8C66}" sibTransId="{D2026DF9-0E86-41E6-81C2-989A82530642}"/>
    <dgm:cxn modelId="{79FAA486-5538-DE44-9CD2-E9E40E32E2A8}" type="presOf" srcId="{BC91574F-A337-4BB6-9A16-961469303304}" destId="{5AF0C287-79E3-3D4F-A407-07710CCF6503}" srcOrd="0" destOrd="0" presId="urn:microsoft.com/office/officeart/2005/8/layout/default"/>
    <dgm:cxn modelId="{AB880F9C-9DAF-074C-86B7-A0B8394D50C3}" type="presOf" srcId="{3929A83F-263E-4106-A316-A7BB283CA50B}" destId="{B3F24AA7-5C25-5A49-A86A-BDEEAEC67A60}" srcOrd="0" destOrd="0" presId="urn:microsoft.com/office/officeart/2005/8/layout/default"/>
    <dgm:cxn modelId="{D81DA2AD-BFFA-8246-9191-A2F8DD8796E4}" type="presOf" srcId="{3BB5B06B-A8E4-4139-B096-067F51A5526E}" destId="{FBE4A82B-3FCA-E547-8D81-EE3DC4459A48}" srcOrd="0" destOrd="0" presId="urn:microsoft.com/office/officeart/2005/8/layout/default"/>
    <dgm:cxn modelId="{2C381ED6-AD7E-034A-8724-30AE70015B24}" type="presOf" srcId="{D825AD7F-CDD9-40DB-84CE-E1DF091C2E6B}" destId="{A24F5BBE-A952-3B49-8E18-E9380E3FC58E}" srcOrd="0" destOrd="0" presId="urn:microsoft.com/office/officeart/2005/8/layout/default"/>
    <dgm:cxn modelId="{F544EDE1-20CF-4689-9F86-4114EE0CE6B8}" srcId="{DD66FD9F-2692-4398-AFFC-D8E2FDE45232}" destId="{3929A83F-263E-4106-A316-A7BB283CA50B}" srcOrd="1" destOrd="0" parTransId="{851EC9EF-2C78-4EE5-9F90-3BB85FE07D10}" sibTransId="{8210D788-06EB-4B59-BEF2-5A7DA3AFF1E2}"/>
    <dgm:cxn modelId="{939B73F8-B84F-4917-896A-9388B7341AC9}" srcId="{DD66FD9F-2692-4398-AFFC-D8E2FDE45232}" destId="{D825AD7F-CDD9-40DB-84CE-E1DF091C2E6B}" srcOrd="3" destOrd="0" parTransId="{6E9C76D0-0C46-40D5-8171-AA38C8F7D532}" sibTransId="{EE1A25EA-9580-4892-9674-4E64DD31E05A}"/>
    <dgm:cxn modelId="{4FEACAD4-05AE-DA40-8AE2-861F24F4E26E}" type="presParOf" srcId="{FDE2E81D-38B0-544D-9509-D1D494C7A58C}" destId="{C713CEA5-E89D-5F4B-AD66-CF5B2515C177}" srcOrd="0" destOrd="0" presId="urn:microsoft.com/office/officeart/2005/8/layout/default"/>
    <dgm:cxn modelId="{68CCA305-9720-2A4B-A229-23A4A8B8E502}" type="presParOf" srcId="{FDE2E81D-38B0-544D-9509-D1D494C7A58C}" destId="{C7F96045-5755-E945-87AA-EFF1E8CFB489}" srcOrd="1" destOrd="0" presId="urn:microsoft.com/office/officeart/2005/8/layout/default"/>
    <dgm:cxn modelId="{BC0F8F65-9CC6-E440-90C4-EEFD31097BFF}" type="presParOf" srcId="{FDE2E81D-38B0-544D-9509-D1D494C7A58C}" destId="{B3F24AA7-5C25-5A49-A86A-BDEEAEC67A60}" srcOrd="2" destOrd="0" presId="urn:microsoft.com/office/officeart/2005/8/layout/default"/>
    <dgm:cxn modelId="{18CB3B61-C6DB-3C4A-8B73-DB1C3F943348}" type="presParOf" srcId="{FDE2E81D-38B0-544D-9509-D1D494C7A58C}" destId="{DBC275CC-1C1C-4343-A105-EACE28CA5859}" srcOrd="3" destOrd="0" presId="urn:microsoft.com/office/officeart/2005/8/layout/default"/>
    <dgm:cxn modelId="{D848E2D6-350F-0745-89E9-68299DD3D058}" type="presParOf" srcId="{FDE2E81D-38B0-544D-9509-D1D494C7A58C}" destId="{FBE4A82B-3FCA-E547-8D81-EE3DC4459A48}" srcOrd="4" destOrd="0" presId="urn:microsoft.com/office/officeart/2005/8/layout/default"/>
    <dgm:cxn modelId="{1E4D21A5-ADDF-A640-B0D7-C5A00057C43B}" type="presParOf" srcId="{FDE2E81D-38B0-544D-9509-D1D494C7A58C}" destId="{963C49DA-C054-4742-AA43-B959E6AAEABD}" srcOrd="5" destOrd="0" presId="urn:microsoft.com/office/officeart/2005/8/layout/default"/>
    <dgm:cxn modelId="{18070815-59AF-A649-90F8-C1C6E9DC681F}" type="presParOf" srcId="{FDE2E81D-38B0-544D-9509-D1D494C7A58C}" destId="{A24F5BBE-A952-3B49-8E18-E9380E3FC58E}" srcOrd="6" destOrd="0" presId="urn:microsoft.com/office/officeart/2005/8/layout/default"/>
    <dgm:cxn modelId="{16772A8C-8D56-D24E-946B-0F9A95EFE668}" type="presParOf" srcId="{FDE2E81D-38B0-544D-9509-D1D494C7A58C}" destId="{FC8DCA92-6A6B-9E41-A29C-45328283D9E5}" srcOrd="7" destOrd="0" presId="urn:microsoft.com/office/officeart/2005/8/layout/default"/>
    <dgm:cxn modelId="{FB90C9A6-2AD4-2E4D-96B5-07AB2897F7D6}" type="presParOf" srcId="{FDE2E81D-38B0-544D-9509-D1D494C7A58C}" destId="{5AF0C287-79E3-3D4F-A407-07710CCF6503}"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96F9B85-DB15-43CA-BB46-E011BD6B878D}"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74D58498-202F-4D1F-A442-E0BC61D745FB}">
      <dgm:prSet custT="1"/>
      <dgm:spPr/>
      <dgm:t>
        <a:bodyPr/>
        <a:lstStyle/>
        <a:p>
          <a:r>
            <a:rPr lang="en-US" b="1" i="1" dirty="0"/>
            <a:t>Within 6 months of initiating treatment:</a:t>
          </a:r>
          <a:endParaRPr lang="en-US" sz="1600" dirty="0"/>
        </a:p>
      </dgm:t>
    </dgm:pt>
    <dgm:pt modelId="{D426BEC3-AF86-453C-8DC8-F8604F261647}" type="parTrans" cxnId="{8DBD7119-4B4D-4DF1-A02A-B1D0ED7BA0BB}">
      <dgm:prSet/>
      <dgm:spPr/>
      <dgm:t>
        <a:bodyPr/>
        <a:lstStyle/>
        <a:p>
          <a:endParaRPr lang="en-US"/>
        </a:p>
      </dgm:t>
    </dgm:pt>
    <dgm:pt modelId="{10339588-7006-425B-BF6B-47C453C012B4}" type="sibTrans" cxnId="{8DBD7119-4B4D-4DF1-A02A-B1D0ED7BA0BB}">
      <dgm:prSet/>
      <dgm:spPr/>
      <dgm:t>
        <a:bodyPr/>
        <a:lstStyle/>
        <a:p>
          <a:endParaRPr lang="en-US"/>
        </a:p>
      </dgm:t>
    </dgm:pt>
    <dgm:pt modelId="{A31B11FB-BA34-4179-94C6-DB0725D69AED}">
      <dgm:prSet/>
      <dgm:spPr/>
      <dgm:t>
        <a:bodyPr/>
        <a:lstStyle/>
        <a:p>
          <a:r>
            <a:rPr lang="en-US" b="0" i="0" dirty="0"/>
            <a:t>Complete blood count (CBC)</a:t>
          </a:r>
          <a:endParaRPr lang="en-US" dirty="0"/>
        </a:p>
      </dgm:t>
    </dgm:pt>
    <dgm:pt modelId="{B1046D3E-80D9-46FE-9F9D-E2503FC56198}" type="parTrans" cxnId="{5FD826A6-4070-46CA-9537-0B23548720C6}">
      <dgm:prSet/>
      <dgm:spPr/>
      <dgm:t>
        <a:bodyPr/>
        <a:lstStyle/>
        <a:p>
          <a:endParaRPr lang="en-US"/>
        </a:p>
      </dgm:t>
    </dgm:pt>
    <dgm:pt modelId="{74982D43-61D4-4E03-8B18-ED93CE6CAB18}" type="sibTrans" cxnId="{5FD826A6-4070-46CA-9537-0B23548720C6}">
      <dgm:prSet/>
      <dgm:spPr/>
      <dgm:t>
        <a:bodyPr/>
        <a:lstStyle/>
        <a:p>
          <a:endParaRPr lang="en-US"/>
        </a:p>
      </dgm:t>
    </dgm:pt>
    <dgm:pt modelId="{52F44C76-AD09-4933-BA97-31BB6F2CD4ED}">
      <dgm:prSet/>
      <dgm:spPr/>
      <dgm:t>
        <a:bodyPr/>
        <a:lstStyle/>
        <a:p>
          <a:r>
            <a:rPr lang="en-US" b="0" i="0" dirty="0"/>
            <a:t>Comprehensive metabolic panel (CMP) Hepatic function panel</a:t>
          </a:r>
          <a:endParaRPr lang="en-US" dirty="0"/>
        </a:p>
      </dgm:t>
    </dgm:pt>
    <dgm:pt modelId="{DAD4007C-CC04-4FF5-BE02-E76EB922990C}" type="parTrans" cxnId="{35F71EE1-4CA9-4A3F-9DCB-C09965C7FA52}">
      <dgm:prSet/>
      <dgm:spPr/>
      <dgm:t>
        <a:bodyPr/>
        <a:lstStyle/>
        <a:p>
          <a:endParaRPr lang="en-US"/>
        </a:p>
      </dgm:t>
    </dgm:pt>
    <dgm:pt modelId="{1B40A78B-316A-42C2-AC41-F7BF58B7D751}" type="sibTrans" cxnId="{35F71EE1-4CA9-4A3F-9DCB-C09965C7FA52}">
      <dgm:prSet/>
      <dgm:spPr/>
      <dgm:t>
        <a:bodyPr/>
        <a:lstStyle/>
        <a:p>
          <a:endParaRPr lang="en-US"/>
        </a:p>
      </dgm:t>
    </dgm:pt>
    <dgm:pt modelId="{23904158-36A0-4096-8D70-74A5631B05BE}">
      <dgm:prSet/>
      <dgm:spPr/>
      <dgm:t>
        <a:bodyPr/>
        <a:lstStyle/>
        <a:p>
          <a:r>
            <a:rPr lang="en-US" b="1" i="1" dirty="0"/>
            <a:t>Any time prior to starting antiviral therapy:</a:t>
          </a:r>
          <a:endParaRPr lang="en-US" b="1" dirty="0"/>
        </a:p>
      </dgm:t>
    </dgm:pt>
    <dgm:pt modelId="{8AC011B3-603D-436D-9389-C413D423119D}" type="parTrans" cxnId="{606E5B9C-A4F9-4E63-943F-60947ADE3514}">
      <dgm:prSet/>
      <dgm:spPr/>
      <dgm:t>
        <a:bodyPr/>
        <a:lstStyle/>
        <a:p>
          <a:endParaRPr lang="en-US"/>
        </a:p>
      </dgm:t>
    </dgm:pt>
    <dgm:pt modelId="{4DC62E64-D3B9-455F-BCA2-F84326F66DF8}" type="sibTrans" cxnId="{606E5B9C-A4F9-4E63-943F-60947ADE3514}">
      <dgm:prSet/>
      <dgm:spPr/>
      <dgm:t>
        <a:bodyPr/>
        <a:lstStyle/>
        <a:p>
          <a:endParaRPr lang="en-US"/>
        </a:p>
      </dgm:t>
    </dgm:pt>
    <dgm:pt modelId="{8BB3E380-C748-4CBC-BA24-B8E18D694FB8}">
      <dgm:prSet/>
      <dgm:spPr/>
      <dgm:t>
        <a:bodyPr/>
        <a:lstStyle/>
        <a:p>
          <a:r>
            <a:rPr lang="en-US" b="0" i="0" dirty="0"/>
            <a:t>Quantitative HCV RNA (HCV viral load)</a:t>
          </a:r>
          <a:endParaRPr lang="en-US" dirty="0"/>
        </a:p>
      </dgm:t>
    </dgm:pt>
    <dgm:pt modelId="{572091F8-DF51-40F5-A01D-60D8A6207411}" type="parTrans" cxnId="{DD9E7471-C213-48BB-BD5E-F41500A05AEF}">
      <dgm:prSet/>
      <dgm:spPr/>
      <dgm:t>
        <a:bodyPr/>
        <a:lstStyle/>
        <a:p>
          <a:endParaRPr lang="en-US"/>
        </a:p>
      </dgm:t>
    </dgm:pt>
    <dgm:pt modelId="{5D44294E-332C-4685-94C8-0FFB9280C9B1}" type="sibTrans" cxnId="{DD9E7471-C213-48BB-BD5E-F41500A05AEF}">
      <dgm:prSet/>
      <dgm:spPr/>
      <dgm:t>
        <a:bodyPr/>
        <a:lstStyle/>
        <a:p>
          <a:endParaRPr lang="en-US"/>
        </a:p>
      </dgm:t>
    </dgm:pt>
    <dgm:pt modelId="{EF150D9C-F9F7-4C3B-B197-336EF1ACAB7A}">
      <dgm:prSet/>
      <dgm:spPr/>
      <dgm:t>
        <a:bodyPr/>
        <a:lstStyle/>
        <a:p>
          <a:r>
            <a:rPr lang="en-US" b="0" i="0" dirty="0"/>
            <a:t>HIV antigen/antibody test</a:t>
          </a:r>
          <a:endParaRPr lang="en-US" dirty="0"/>
        </a:p>
      </dgm:t>
    </dgm:pt>
    <dgm:pt modelId="{4F891726-BC86-401C-B17F-E97D3E98B1E6}" type="parTrans" cxnId="{6B30B1F2-53F7-4955-9DA3-5D2D5B7474FF}">
      <dgm:prSet/>
      <dgm:spPr/>
      <dgm:t>
        <a:bodyPr/>
        <a:lstStyle/>
        <a:p>
          <a:endParaRPr lang="en-US"/>
        </a:p>
      </dgm:t>
    </dgm:pt>
    <dgm:pt modelId="{18A45D9B-F2D1-4B42-A918-77E6C20C5DA4}" type="sibTrans" cxnId="{6B30B1F2-53F7-4955-9DA3-5D2D5B7474FF}">
      <dgm:prSet/>
      <dgm:spPr/>
      <dgm:t>
        <a:bodyPr/>
        <a:lstStyle/>
        <a:p>
          <a:endParaRPr lang="en-US"/>
        </a:p>
      </dgm:t>
    </dgm:pt>
    <dgm:pt modelId="{F60DC64F-C411-402C-985F-E6D594547FFF}">
      <dgm:prSet/>
      <dgm:spPr/>
      <dgm:t>
        <a:bodyPr/>
        <a:lstStyle/>
        <a:p>
          <a:r>
            <a:rPr lang="en-US" b="0" i="0" dirty="0"/>
            <a:t>Hepatitis B surface antigen</a:t>
          </a:r>
          <a:endParaRPr lang="en-US" dirty="0"/>
        </a:p>
      </dgm:t>
    </dgm:pt>
    <dgm:pt modelId="{FD891B1E-4C9C-45C5-838A-F3FF100B275C}" type="parTrans" cxnId="{972E1B8E-64D6-482E-BB73-0CD346853D34}">
      <dgm:prSet/>
      <dgm:spPr/>
      <dgm:t>
        <a:bodyPr/>
        <a:lstStyle/>
        <a:p>
          <a:endParaRPr lang="en-US"/>
        </a:p>
      </dgm:t>
    </dgm:pt>
    <dgm:pt modelId="{6209CB03-F15B-4D38-B2D0-C135720A67CC}" type="sibTrans" cxnId="{972E1B8E-64D6-482E-BB73-0CD346853D34}">
      <dgm:prSet/>
      <dgm:spPr/>
      <dgm:t>
        <a:bodyPr/>
        <a:lstStyle/>
        <a:p>
          <a:endParaRPr lang="en-US"/>
        </a:p>
      </dgm:t>
    </dgm:pt>
    <dgm:pt modelId="{3D490D68-EE9F-4B4F-95B3-39182037F7DE}">
      <dgm:prSet/>
      <dgm:spPr/>
      <dgm:t>
        <a:bodyPr/>
        <a:lstStyle/>
        <a:p>
          <a:r>
            <a:rPr lang="en-US" b="1" i="1" dirty="0"/>
            <a:t>Before initiating antiviral therapy</a:t>
          </a:r>
          <a:r>
            <a:rPr lang="en-US" b="1" i="0" dirty="0"/>
            <a:t>:</a:t>
          </a:r>
          <a:endParaRPr lang="en-US" b="1" dirty="0"/>
        </a:p>
      </dgm:t>
    </dgm:pt>
    <dgm:pt modelId="{BCCFC838-531E-4A14-87F9-A2EAC1B10B89}" type="parTrans" cxnId="{8B8EF092-4320-4F87-B166-F937C9F6FC09}">
      <dgm:prSet/>
      <dgm:spPr/>
      <dgm:t>
        <a:bodyPr/>
        <a:lstStyle/>
        <a:p>
          <a:endParaRPr lang="en-US"/>
        </a:p>
      </dgm:t>
    </dgm:pt>
    <dgm:pt modelId="{F441954B-AB60-47A2-9F0D-3AD6E8F2724F}" type="sibTrans" cxnId="{8B8EF092-4320-4F87-B166-F937C9F6FC09}">
      <dgm:prSet/>
      <dgm:spPr/>
      <dgm:t>
        <a:bodyPr/>
        <a:lstStyle/>
        <a:p>
          <a:endParaRPr lang="en-US"/>
        </a:p>
      </dgm:t>
    </dgm:pt>
    <dgm:pt modelId="{37BD9373-39AE-46F7-B1A7-C089787CC5E0}">
      <dgm:prSet/>
      <dgm:spPr/>
      <dgm:t>
        <a:bodyPr/>
        <a:lstStyle/>
        <a:p>
          <a:r>
            <a:rPr lang="en-US" b="0" i="0" dirty="0"/>
            <a:t>Serum pregnancy testing and counseling about pregnancy risks of HCV medication</a:t>
          </a:r>
          <a:endParaRPr lang="en-US" dirty="0"/>
        </a:p>
      </dgm:t>
    </dgm:pt>
    <dgm:pt modelId="{0F366B6F-A2E4-445C-BBAF-FC9C703DF0E9}" type="parTrans" cxnId="{86163700-7EE7-403F-A40F-802A34DC7B4E}">
      <dgm:prSet/>
      <dgm:spPr/>
      <dgm:t>
        <a:bodyPr/>
        <a:lstStyle/>
        <a:p>
          <a:endParaRPr lang="en-US"/>
        </a:p>
      </dgm:t>
    </dgm:pt>
    <dgm:pt modelId="{49F4738B-8426-44A4-B2DE-4565BCD93A08}" type="sibTrans" cxnId="{86163700-7EE7-403F-A40F-802A34DC7B4E}">
      <dgm:prSet/>
      <dgm:spPr/>
      <dgm:t>
        <a:bodyPr/>
        <a:lstStyle/>
        <a:p>
          <a:endParaRPr lang="en-US"/>
        </a:p>
      </dgm:t>
    </dgm:pt>
    <dgm:pt modelId="{898C4BB8-2C7A-B64E-A2B3-CC01B0A402C9}" type="pres">
      <dgm:prSet presAssocID="{596F9B85-DB15-43CA-BB46-E011BD6B878D}" presName="linear" presStyleCnt="0">
        <dgm:presLayoutVars>
          <dgm:dir/>
          <dgm:animLvl val="lvl"/>
          <dgm:resizeHandles val="exact"/>
        </dgm:presLayoutVars>
      </dgm:prSet>
      <dgm:spPr/>
    </dgm:pt>
    <dgm:pt modelId="{45D5C28A-2783-914E-A4CD-79C6EA27DBA4}" type="pres">
      <dgm:prSet presAssocID="{74D58498-202F-4D1F-A442-E0BC61D745FB}" presName="parentLin" presStyleCnt="0"/>
      <dgm:spPr/>
    </dgm:pt>
    <dgm:pt modelId="{B0962094-FDE1-7A4E-A447-708167C16735}" type="pres">
      <dgm:prSet presAssocID="{74D58498-202F-4D1F-A442-E0BC61D745FB}" presName="parentLeftMargin" presStyleLbl="node1" presStyleIdx="0" presStyleCnt="3"/>
      <dgm:spPr/>
    </dgm:pt>
    <dgm:pt modelId="{22776EFF-4012-6841-8342-A9B85EA593E1}" type="pres">
      <dgm:prSet presAssocID="{74D58498-202F-4D1F-A442-E0BC61D745FB}" presName="parentText" presStyleLbl="node1" presStyleIdx="0" presStyleCnt="3">
        <dgm:presLayoutVars>
          <dgm:chMax val="0"/>
          <dgm:bulletEnabled val="1"/>
        </dgm:presLayoutVars>
      </dgm:prSet>
      <dgm:spPr/>
    </dgm:pt>
    <dgm:pt modelId="{0DA11F57-75B2-2F4D-92C2-0340F0CD9F01}" type="pres">
      <dgm:prSet presAssocID="{74D58498-202F-4D1F-A442-E0BC61D745FB}" presName="negativeSpace" presStyleCnt="0"/>
      <dgm:spPr/>
    </dgm:pt>
    <dgm:pt modelId="{494406A4-F343-E349-AE88-C77B1F9F7ACD}" type="pres">
      <dgm:prSet presAssocID="{74D58498-202F-4D1F-A442-E0BC61D745FB}" presName="childText" presStyleLbl="conFgAcc1" presStyleIdx="0" presStyleCnt="3">
        <dgm:presLayoutVars>
          <dgm:bulletEnabled val="1"/>
        </dgm:presLayoutVars>
      </dgm:prSet>
      <dgm:spPr/>
    </dgm:pt>
    <dgm:pt modelId="{AE23BDE2-0E7D-9E41-9B3C-C737DC88B151}" type="pres">
      <dgm:prSet presAssocID="{10339588-7006-425B-BF6B-47C453C012B4}" presName="spaceBetweenRectangles" presStyleCnt="0"/>
      <dgm:spPr/>
    </dgm:pt>
    <dgm:pt modelId="{70164378-06DD-8848-B426-6E8FD729187A}" type="pres">
      <dgm:prSet presAssocID="{23904158-36A0-4096-8D70-74A5631B05BE}" presName="parentLin" presStyleCnt="0"/>
      <dgm:spPr/>
    </dgm:pt>
    <dgm:pt modelId="{86524979-8325-FE4C-BFDB-F22D5964AB64}" type="pres">
      <dgm:prSet presAssocID="{23904158-36A0-4096-8D70-74A5631B05BE}" presName="parentLeftMargin" presStyleLbl="node1" presStyleIdx="0" presStyleCnt="3"/>
      <dgm:spPr/>
    </dgm:pt>
    <dgm:pt modelId="{8F113E7A-D2A7-C94A-A104-D3F3089E3762}" type="pres">
      <dgm:prSet presAssocID="{23904158-36A0-4096-8D70-74A5631B05BE}" presName="parentText" presStyleLbl="node1" presStyleIdx="1" presStyleCnt="3">
        <dgm:presLayoutVars>
          <dgm:chMax val="0"/>
          <dgm:bulletEnabled val="1"/>
        </dgm:presLayoutVars>
      </dgm:prSet>
      <dgm:spPr/>
    </dgm:pt>
    <dgm:pt modelId="{CC9768FF-B49C-8343-9830-AFCB5B990F78}" type="pres">
      <dgm:prSet presAssocID="{23904158-36A0-4096-8D70-74A5631B05BE}" presName="negativeSpace" presStyleCnt="0"/>
      <dgm:spPr/>
    </dgm:pt>
    <dgm:pt modelId="{6FB5F8AD-B2D2-3C43-9C8F-02039F1FA5AC}" type="pres">
      <dgm:prSet presAssocID="{23904158-36A0-4096-8D70-74A5631B05BE}" presName="childText" presStyleLbl="conFgAcc1" presStyleIdx="1" presStyleCnt="3">
        <dgm:presLayoutVars>
          <dgm:bulletEnabled val="1"/>
        </dgm:presLayoutVars>
      </dgm:prSet>
      <dgm:spPr/>
    </dgm:pt>
    <dgm:pt modelId="{45BF8017-D54D-F847-BE8A-6A13A955844E}" type="pres">
      <dgm:prSet presAssocID="{4DC62E64-D3B9-455F-BCA2-F84326F66DF8}" presName="spaceBetweenRectangles" presStyleCnt="0"/>
      <dgm:spPr/>
    </dgm:pt>
    <dgm:pt modelId="{B8A38478-43A2-B745-A6E4-D623FF6753E8}" type="pres">
      <dgm:prSet presAssocID="{3D490D68-EE9F-4B4F-95B3-39182037F7DE}" presName="parentLin" presStyleCnt="0"/>
      <dgm:spPr/>
    </dgm:pt>
    <dgm:pt modelId="{61B6BCD1-443D-3841-9544-8C61D7636CAE}" type="pres">
      <dgm:prSet presAssocID="{3D490D68-EE9F-4B4F-95B3-39182037F7DE}" presName="parentLeftMargin" presStyleLbl="node1" presStyleIdx="1" presStyleCnt="3"/>
      <dgm:spPr/>
    </dgm:pt>
    <dgm:pt modelId="{7FE6D859-61D5-C544-8D28-69ED4E81B2E2}" type="pres">
      <dgm:prSet presAssocID="{3D490D68-EE9F-4B4F-95B3-39182037F7DE}" presName="parentText" presStyleLbl="node1" presStyleIdx="2" presStyleCnt="3">
        <dgm:presLayoutVars>
          <dgm:chMax val="0"/>
          <dgm:bulletEnabled val="1"/>
        </dgm:presLayoutVars>
      </dgm:prSet>
      <dgm:spPr/>
    </dgm:pt>
    <dgm:pt modelId="{F00EEFC5-4080-A441-86E1-AF148C5DD313}" type="pres">
      <dgm:prSet presAssocID="{3D490D68-EE9F-4B4F-95B3-39182037F7DE}" presName="negativeSpace" presStyleCnt="0"/>
      <dgm:spPr/>
    </dgm:pt>
    <dgm:pt modelId="{EAA9410E-69FB-7F4A-B599-A65EA399F446}" type="pres">
      <dgm:prSet presAssocID="{3D490D68-EE9F-4B4F-95B3-39182037F7DE}" presName="childText" presStyleLbl="conFgAcc1" presStyleIdx="2" presStyleCnt="3">
        <dgm:presLayoutVars>
          <dgm:bulletEnabled val="1"/>
        </dgm:presLayoutVars>
      </dgm:prSet>
      <dgm:spPr/>
    </dgm:pt>
  </dgm:ptLst>
  <dgm:cxnLst>
    <dgm:cxn modelId="{86163700-7EE7-403F-A40F-802A34DC7B4E}" srcId="{3D490D68-EE9F-4B4F-95B3-39182037F7DE}" destId="{37BD9373-39AE-46F7-B1A7-C089787CC5E0}" srcOrd="0" destOrd="0" parTransId="{0F366B6F-A2E4-445C-BBAF-FC9C703DF0E9}" sibTransId="{49F4738B-8426-44A4-B2DE-4565BCD93A08}"/>
    <dgm:cxn modelId="{6EC46703-5118-6A43-A26D-6951113635B1}" type="presOf" srcId="{F60DC64F-C411-402C-985F-E6D594547FFF}" destId="{6FB5F8AD-B2D2-3C43-9C8F-02039F1FA5AC}" srcOrd="0" destOrd="2" presId="urn:microsoft.com/office/officeart/2005/8/layout/list1"/>
    <dgm:cxn modelId="{06A8F312-8998-6E4C-9866-6C0D05FD3D46}" type="presOf" srcId="{A31B11FB-BA34-4179-94C6-DB0725D69AED}" destId="{494406A4-F343-E349-AE88-C77B1F9F7ACD}" srcOrd="0" destOrd="0" presId="urn:microsoft.com/office/officeart/2005/8/layout/list1"/>
    <dgm:cxn modelId="{8DBD7119-4B4D-4DF1-A02A-B1D0ED7BA0BB}" srcId="{596F9B85-DB15-43CA-BB46-E011BD6B878D}" destId="{74D58498-202F-4D1F-A442-E0BC61D745FB}" srcOrd="0" destOrd="0" parTransId="{D426BEC3-AF86-453C-8DC8-F8604F261647}" sibTransId="{10339588-7006-425B-BF6B-47C453C012B4}"/>
    <dgm:cxn modelId="{92CF4D24-7FB6-6B48-9661-DFBD6A02A927}" type="presOf" srcId="{23904158-36A0-4096-8D70-74A5631B05BE}" destId="{86524979-8325-FE4C-BFDB-F22D5964AB64}" srcOrd="0" destOrd="0" presId="urn:microsoft.com/office/officeart/2005/8/layout/list1"/>
    <dgm:cxn modelId="{396DA225-9E1A-A642-B6D1-251E5292704F}" type="presOf" srcId="{EF150D9C-F9F7-4C3B-B197-336EF1ACAB7A}" destId="{6FB5F8AD-B2D2-3C43-9C8F-02039F1FA5AC}" srcOrd="0" destOrd="1" presId="urn:microsoft.com/office/officeart/2005/8/layout/list1"/>
    <dgm:cxn modelId="{03293648-DF5C-564B-BA97-24980F3D71A8}" type="presOf" srcId="{52F44C76-AD09-4933-BA97-31BB6F2CD4ED}" destId="{494406A4-F343-E349-AE88-C77B1F9F7ACD}" srcOrd="0" destOrd="1" presId="urn:microsoft.com/office/officeart/2005/8/layout/list1"/>
    <dgm:cxn modelId="{66FA4650-7401-F74E-9CA6-35C271F62CE7}" type="presOf" srcId="{74D58498-202F-4D1F-A442-E0BC61D745FB}" destId="{22776EFF-4012-6841-8342-A9B85EA593E1}" srcOrd="1" destOrd="0" presId="urn:microsoft.com/office/officeart/2005/8/layout/list1"/>
    <dgm:cxn modelId="{CC9AE053-7CF8-244C-BE5B-31C54CAEC372}" type="presOf" srcId="{23904158-36A0-4096-8D70-74A5631B05BE}" destId="{8F113E7A-D2A7-C94A-A104-D3F3089E3762}" srcOrd="1" destOrd="0" presId="urn:microsoft.com/office/officeart/2005/8/layout/list1"/>
    <dgm:cxn modelId="{5814E367-62A9-D040-A018-D70CF4BB13B6}" type="presOf" srcId="{3D490D68-EE9F-4B4F-95B3-39182037F7DE}" destId="{7FE6D859-61D5-C544-8D28-69ED4E81B2E2}" srcOrd="1" destOrd="0" presId="urn:microsoft.com/office/officeart/2005/8/layout/list1"/>
    <dgm:cxn modelId="{DD9E7471-C213-48BB-BD5E-F41500A05AEF}" srcId="{23904158-36A0-4096-8D70-74A5631B05BE}" destId="{8BB3E380-C748-4CBC-BA24-B8E18D694FB8}" srcOrd="0" destOrd="0" parTransId="{572091F8-DF51-40F5-A01D-60D8A6207411}" sibTransId="{5D44294E-332C-4685-94C8-0FFB9280C9B1}"/>
    <dgm:cxn modelId="{972E1B8E-64D6-482E-BB73-0CD346853D34}" srcId="{23904158-36A0-4096-8D70-74A5631B05BE}" destId="{F60DC64F-C411-402C-985F-E6D594547FFF}" srcOrd="2" destOrd="0" parTransId="{FD891B1E-4C9C-45C5-838A-F3FF100B275C}" sibTransId="{6209CB03-F15B-4D38-B2D0-C135720A67CC}"/>
    <dgm:cxn modelId="{8B8EF092-4320-4F87-B166-F937C9F6FC09}" srcId="{596F9B85-DB15-43CA-BB46-E011BD6B878D}" destId="{3D490D68-EE9F-4B4F-95B3-39182037F7DE}" srcOrd="2" destOrd="0" parTransId="{BCCFC838-531E-4A14-87F9-A2EAC1B10B89}" sibTransId="{F441954B-AB60-47A2-9F0D-3AD6E8F2724F}"/>
    <dgm:cxn modelId="{606E5B9C-A4F9-4E63-943F-60947ADE3514}" srcId="{596F9B85-DB15-43CA-BB46-E011BD6B878D}" destId="{23904158-36A0-4096-8D70-74A5631B05BE}" srcOrd="1" destOrd="0" parTransId="{8AC011B3-603D-436D-9389-C413D423119D}" sibTransId="{4DC62E64-D3B9-455F-BCA2-F84326F66DF8}"/>
    <dgm:cxn modelId="{5FD826A6-4070-46CA-9537-0B23548720C6}" srcId="{74D58498-202F-4D1F-A442-E0BC61D745FB}" destId="{A31B11FB-BA34-4179-94C6-DB0725D69AED}" srcOrd="0" destOrd="0" parTransId="{B1046D3E-80D9-46FE-9F9D-E2503FC56198}" sibTransId="{74982D43-61D4-4E03-8B18-ED93CE6CAB18}"/>
    <dgm:cxn modelId="{D3117BB5-1320-2443-92EB-F3D5087EAB9A}" type="presOf" srcId="{37BD9373-39AE-46F7-B1A7-C089787CC5E0}" destId="{EAA9410E-69FB-7F4A-B599-A65EA399F446}" srcOrd="0" destOrd="0" presId="urn:microsoft.com/office/officeart/2005/8/layout/list1"/>
    <dgm:cxn modelId="{E3DCC5BF-838A-1445-BEFB-6F303BB1B69F}" type="presOf" srcId="{596F9B85-DB15-43CA-BB46-E011BD6B878D}" destId="{898C4BB8-2C7A-B64E-A2B3-CC01B0A402C9}" srcOrd="0" destOrd="0" presId="urn:microsoft.com/office/officeart/2005/8/layout/list1"/>
    <dgm:cxn modelId="{C5E397D3-5105-E74A-8709-C5595B01AFF5}" type="presOf" srcId="{3D490D68-EE9F-4B4F-95B3-39182037F7DE}" destId="{61B6BCD1-443D-3841-9544-8C61D7636CAE}" srcOrd="0" destOrd="0" presId="urn:microsoft.com/office/officeart/2005/8/layout/list1"/>
    <dgm:cxn modelId="{1F7B3AD5-48B8-AE46-8AB3-9BF2D72AB870}" type="presOf" srcId="{74D58498-202F-4D1F-A442-E0BC61D745FB}" destId="{B0962094-FDE1-7A4E-A447-708167C16735}" srcOrd="0" destOrd="0" presId="urn:microsoft.com/office/officeart/2005/8/layout/list1"/>
    <dgm:cxn modelId="{35F71EE1-4CA9-4A3F-9DCB-C09965C7FA52}" srcId="{74D58498-202F-4D1F-A442-E0BC61D745FB}" destId="{52F44C76-AD09-4933-BA97-31BB6F2CD4ED}" srcOrd="1" destOrd="0" parTransId="{DAD4007C-CC04-4FF5-BE02-E76EB922990C}" sibTransId="{1B40A78B-316A-42C2-AC41-F7BF58B7D751}"/>
    <dgm:cxn modelId="{930608EB-0305-714C-93EE-524650EAC436}" type="presOf" srcId="{8BB3E380-C748-4CBC-BA24-B8E18D694FB8}" destId="{6FB5F8AD-B2D2-3C43-9C8F-02039F1FA5AC}" srcOrd="0" destOrd="0" presId="urn:microsoft.com/office/officeart/2005/8/layout/list1"/>
    <dgm:cxn modelId="{6B30B1F2-53F7-4955-9DA3-5D2D5B7474FF}" srcId="{23904158-36A0-4096-8D70-74A5631B05BE}" destId="{EF150D9C-F9F7-4C3B-B197-336EF1ACAB7A}" srcOrd="1" destOrd="0" parTransId="{4F891726-BC86-401C-B17F-E97D3E98B1E6}" sibTransId="{18A45D9B-F2D1-4B42-A918-77E6C20C5DA4}"/>
    <dgm:cxn modelId="{0A87041A-0A48-9349-B650-B8B286D73C9C}" type="presParOf" srcId="{898C4BB8-2C7A-B64E-A2B3-CC01B0A402C9}" destId="{45D5C28A-2783-914E-A4CD-79C6EA27DBA4}" srcOrd="0" destOrd="0" presId="urn:microsoft.com/office/officeart/2005/8/layout/list1"/>
    <dgm:cxn modelId="{31256F64-A51E-2749-8523-951E929AD21F}" type="presParOf" srcId="{45D5C28A-2783-914E-A4CD-79C6EA27DBA4}" destId="{B0962094-FDE1-7A4E-A447-708167C16735}" srcOrd="0" destOrd="0" presId="urn:microsoft.com/office/officeart/2005/8/layout/list1"/>
    <dgm:cxn modelId="{9DC38E6F-2317-AC40-95C8-BC08C2639DA0}" type="presParOf" srcId="{45D5C28A-2783-914E-A4CD-79C6EA27DBA4}" destId="{22776EFF-4012-6841-8342-A9B85EA593E1}" srcOrd="1" destOrd="0" presId="urn:microsoft.com/office/officeart/2005/8/layout/list1"/>
    <dgm:cxn modelId="{DEA1B5B5-BCBA-E14B-A71F-9D4B22EFDF68}" type="presParOf" srcId="{898C4BB8-2C7A-B64E-A2B3-CC01B0A402C9}" destId="{0DA11F57-75B2-2F4D-92C2-0340F0CD9F01}" srcOrd="1" destOrd="0" presId="urn:microsoft.com/office/officeart/2005/8/layout/list1"/>
    <dgm:cxn modelId="{F3F154B0-E6BA-524B-95BB-8B82E6486221}" type="presParOf" srcId="{898C4BB8-2C7A-B64E-A2B3-CC01B0A402C9}" destId="{494406A4-F343-E349-AE88-C77B1F9F7ACD}" srcOrd="2" destOrd="0" presId="urn:microsoft.com/office/officeart/2005/8/layout/list1"/>
    <dgm:cxn modelId="{9FA4B199-1249-924F-B641-C0441A201CDF}" type="presParOf" srcId="{898C4BB8-2C7A-B64E-A2B3-CC01B0A402C9}" destId="{AE23BDE2-0E7D-9E41-9B3C-C737DC88B151}" srcOrd="3" destOrd="0" presId="urn:microsoft.com/office/officeart/2005/8/layout/list1"/>
    <dgm:cxn modelId="{7D786FAF-B4D5-ED43-884A-446CBB6C7D2E}" type="presParOf" srcId="{898C4BB8-2C7A-B64E-A2B3-CC01B0A402C9}" destId="{70164378-06DD-8848-B426-6E8FD729187A}" srcOrd="4" destOrd="0" presId="urn:microsoft.com/office/officeart/2005/8/layout/list1"/>
    <dgm:cxn modelId="{AA30E22C-6BCA-E847-8174-DBFF0A669EF0}" type="presParOf" srcId="{70164378-06DD-8848-B426-6E8FD729187A}" destId="{86524979-8325-FE4C-BFDB-F22D5964AB64}" srcOrd="0" destOrd="0" presId="urn:microsoft.com/office/officeart/2005/8/layout/list1"/>
    <dgm:cxn modelId="{F977B1BA-AA87-E04F-8C79-A9358E7F0BB3}" type="presParOf" srcId="{70164378-06DD-8848-B426-6E8FD729187A}" destId="{8F113E7A-D2A7-C94A-A104-D3F3089E3762}" srcOrd="1" destOrd="0" presId="urn:microsoft.com/office/officeart/2005/8/layout/list1"/>
    <dgm:cxn modelId="{F9B8E1E3-B411-F040-8827-954929C202AA}" type="presParOf" srcId="{898C4BB8-2C7A-B64E-A2B3-CC01B0A402C9}" destId="{CC9768FF-B49C-8343-9830-AFCB5B990F78}" srcOrd="5" destOrd="0" presId="urn:microsoft.com/office/officeart/2005/8/layout/list1"/>
    <dgm:cxn modelId="{1A468D93-C269-1F42-9818-07F4292EBB96}" type="presParOf" srcId="{898C4BB8-2C7A-B64E-A2B3-CC01B0A402C9}" destId="{6FB5F8AD-B2D2-3C43-9C8F-02039F1FA5AC}" srcOrd="6" destOrd="0" presId="urn:microsoft.com/office/officeart/2005/8/layout/list1"/>
    <dgm:cxn modelId="{22221E2D-C2AB-9848-8EB4-0AC4FDB876BB}" type="presParOf" srcId="{898C4BB8-2C7A-B64E-A2B3-CC01B0A402C9}" destId="{45BF8017-D54D-F847-BE8A-6A13A955844E}" srcOrd="7" destOrd="0" presId="urn:microsoft.com/office/officeart/2005/8/layout/list1"/>
    <dgm:cxn modelId="{38B6EF51-D0C5-D645-B19B-1F7E240AC65D}" type="presParOf" srcId="{898C4BB8-2C7A-B64E-A2B3-CC01B0A402C9}" destId="{B8A38478-43A2-B745-A6E4-D623FF6753E8}" srcOrd="8" destOrd="0" presId="urn:microsoft.com/office/officeart/2005/8/layout/list1"/>
    <dgm:cxn modelId="{693056AF-F87D-734B-9A91-DC83EC609446}" type="presParOf" srcId="{B8A38478-43A2-B745-A6E4-D623FF6753E8}" destId="{61B6BCD1-443D-3841-9544-8C61D7636CAE}" srcOrd="0" destOrd="0" presId="urn:microsoft.com/office/officeart/2005/8/layout/list1"/>
    <dgm:cxn modelId="{9CCBD871-D428-8240-8458-1BBD26882583}" type="presParOf" srcId="{B8A38478-43A2-B745-A6E4-D623FF6753E8}" destId="{7FE6D859-61D5-C544-8D28-69ED4E81B2E2}" srcOrd="1" destOrd="0" presId="urn:microsoft.com/office/officeart/2005/8/layout/list1"/>
    <dgm:cxn modelId="{95D65B3A-3156-5B41-9003-721DADCF70D3}" type="presParOf" srcId="{898C4BB8-2C7A-B64E-A2B3-CC01B0A402C9}" destId="{F00EEFC5-4080-A441-86E1-AF148C5DD313}" srcOrd="9" destOrd="0" presId="urn:microsoft.com/office/officeart/2005/8/layout/list1"/>
    <dgm:cxn modelId="{C9ACA5A3-EBD4-B34E-B685-880CDEF5F522}" type="presParOf" srcId="{898C4BB8-2C7A-B64E-A2B3-CC01B0A402C9}" destId="{EAA9410E-69FB-7F4A-B599-A65EA399F446}"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D34F87-71A4-4A84-B084-D22CBD1EA360}" type="doc">
      <dgm:prSet loTypeId="urn:microsoft.com/office/officeart/2016/7/layout/VerticalSolidActionList" loCatId="List" qsTypeId="urn:microsoft.com/office/officeart/2005/8/quickstyle/simple1" qsCatId="simple" csTypeId="urn:microsoft.com/office/officeart/2005/8/colors/accent1_2" csCatId="accent1" phldr="1"/>
      <dgm:spPr/>
      <dgm:t>
        <a:bodyPr/>
        <a:lstStyle/>
        <a:p>
          <a:endParaRPr lang="en-US"/>
        </a:p>
      </dgm:t>
    </dgm:pt>
    <dgm:pt modelId="{96B77292-7E34-47EE-B2E7-6B70FD89D21E}">
      <dgm:prSet/>
      <dgm:spPr/>
      <dgm:t>
        <a:bodyPr/>
        <a:lstStyle/>
        <a:p>
          <a:r>
            <a:rPr lang="en-US"/>
            <a:t>Decrease</a:t>
          </a:r>
        </a:p>
      </dgm:t>
    </dgm:pt>
    <dgm:pt modelId="{BED3E63E-6799-47D9-810F-260A6350F58F}" type="parTrans" cxnId="{B513E1A9-6CFC-4B68-85BD-CE3D718178DE}">
      <dgm:prSet/>
      <dgm:spPr/>
      <dgm:t>
        <a:bodyPr/>
        <a:lstStyle/>
        <a:p>
          <a:endParaRPr lang="en-US"/>
        </a:p>
      </dgm:t>
    </dgm:pt>
    <dgm:pt modelId="{C3720805-28BF-4C81-A748-24D4B345471E}" type="sibTrans" cxnId="{B513E1A9-6CFC-4B68-85BD-CE3D718178DE}">
      <dgm:prSet/>
      <dgm:spPr/>
      <dgm:t>
        <a:bodyPr/>
        <a:lstStyle/>
        <a:p>
          <a:endParaRPr lang="en-US"/>
        </a:p>
      </dgm:t>
    </dgm:pt>
    <dgm:pt modelId="{4D9F1941-147D-4B08-9F4E-DAED76A6DADD}">
      <dgm:prSet/>
      <dgm:spPr/>
      <dgm:t>
        <a:bodyPr/>
        <a:lstStyle/>
        <a:p>
          <a:r>
            <a:rPr lang="en-US" dirty="0"/>
            <a:t>Decrease Mortality by 65%*</a:t>
          </a:r>
        </a:p>
      </dgm:t>
    </dgm:pt>
    <dgm:pt modelId="{43EED964-FCF9-4683-8846-8607CBC7420D}" type="parTrans" cxnId="{D395584A-F050-41C7-B62E-2267929F493D}">
      <dgm:prSet/>
      <dgm:spPr/>
      <dgm:t>
        <a:bodyPr/>
        <a:lstStyle/>
        <a:p>
          <a:endParaRPr lang="en-US"/>
        </a:p>
      </dgm:t>
    </dgm:pt>
    <dgm:pt modelId="{CD3B4AEF-6026-4347-8684-371826881307}" type="sibTrans" cxnId="{D395584A-F050-41C7-B62E-2267929F493D}">
      <dgm:prSet/>
      <dgm:spPr/>
      <dgm:t>
        <a:bodyPr/>
        <a:lstStyle/>
        <a:p>
          <a:endParaRPr lang="en-US"/>
        </a:p>
      </dgm:t>
    </dgm:pt>
    <dgm:pt modelId="{F6E790CF-24F6-4A86-B6D8-A5C1F8915ED0}">
      <dgm:prSet/>
      <dgm:spPr/>
      <dgm:t>
        <a:bodyPr/>
        <a:lstStyle/>
        <a:p>
          <a:r>
            <a:rPr lang="en-US"/>
            <a:t>Decrease</a:t>
          </a:r>
        </a:p>
      </dgm:t>
    </dgm:pt>
    <dgm:pt modelId="{7BA8F84A-51C2-45C8-A91E-D7CC99CA5640}" type="parTrans" cxnId="{F05B73F7-BE93-429E-8366-3E3C08435D6D}">
      <dgm:prSet/>
      <dgm:spPr/>
      <dgm:t>
        <a:bodyPr/>
        <a:lstStyle/>
        <a:p>
          <a:endParaRPr lang="en-US"/>
        </a:p>
      </dgm:t>
    </dgm:pt>
    <dgm:pt modelId="{5F8A18C3-359F-4EBB-A2F6-48429E5B8FFA}" type="sibTrans" cxnId="{F05B73F7-BE93-429E-8366-3E3C08435D6D}">
      <dgm:prSet/>
      <dgm:spPr/>
      <dgm:t>
        <a:bodyPr/>
        <a:lstStyle/>
        <a:p>
          <a:endParaRPr lang="en-US"/>
        </a:p>
      </dgm:t>
    </dgm:pt>
    <dgm:pt modelId="{04166A8A-2A2B-46CB-8A0B-BE1539F81EBF}">
      <dgm:prSet/>
      <dgm:spPr/>
      <dgm:t>
        <a:bodyPr/>
        <a:lstStyle/>
        <a:p>
          <a:r>
            <a:rPr lang="en-US" dirty="0"/>
            <a:t>Decrease Incidence by 90%* </a:t>
          </a:r>
        </a:p>
      </dgm:t>
    </dgm:pt>
    <dgm:pt modelId="{294627B8-C3A3-4E46-8374-BD9BD2D49D22}" type="parTrans" cxnId="{9C8B7FA0-2C6A-43DF-9C8E-64A5595C6239}">
      <dgm:prSet/>
      <dgm:spPr/>
      <dgm:t>
        <a:bodyPr/>
        <a:lstStyle/>
        <a:p>
          <a:endParaRPr lang="en-US"/>
        </a:p>
      </dgm:t>
    </dgm:pt>
    <dgm:pt modelId="{4BA8813C-CA48-4211-859D-3B044005A610}" type="sibTrans" cxnId="{9C8B7FA0-2C6A-43DF-9C8E-64A5595C6239}">
      <dgm:prSet/>
      <dgm:spPr/>
      <dgm:t>
        <a:bodyPr/>
        <a:lstStyle/>
        <a:p>
          <a:endParaRPr lang="en-US"/>
        </a:p>
      </dgm:t>
    </dgm:pt>
    <dgm:pt modelId="{0EA68FB6-B34A-477E-91E7-4A47BDCD1D16}">
      <dgm:prSet/>
      <dgm:spPr/>
      <dgm:t>
        <a:bodyPr/>
        <a:lstStyle/>
        <a:p>
          <a:r>
            <a:rPr lang="en-US"/>
            <a:t>Eliminate</a:t>
          </a:r>
        </a:p>
      </dgm:t>
    </dgm:pt>
    <dgm:pt modelId="{B4B4114D-81DA-4E87-BBC0-235C02684756}" type="parTrans" cxnId="{7B054D00-4FAA-43DE-8C03-609CA48A41C9}">
      <dgm:prSet/>
      <dgm:spPr/>
      <dgm:t>
        <a:bodyPr/>
        <a:lstStyle/>
        <a:p>
          <a:endParaRPr lang="en-US"/>
        </a:p>
      </dgm:t>
    </dgm:pt>
    <dgm:pt modelId="{A989A6CA-177C-4CF0-953C-C09210462020}" type="sibTrans" cxnId="{7B054D00-4FAA-43DE-8C03-609CA48A41C9}">
      <dgm:prSet/>
      <dgm:spPr/>
      <dgm:t>
        <a:bodyPr/>
        <a:lstStyle/>
        <a:p>
          <a:endParaRPr lang="en-US"/>
        </a:p>
      </dgm:t>
    </dgm:pt>
    <dgm:pt modelId="{BAD27AB1-F7CB-4716-976C-8F7660DA8E5F}">
      <dgm:prSet/>
      <dgm:spPr/>
      <dgm:t>
        <a:bodyPr/>
        <a:lstStyle/>
        <a:p>
          <a:r>
            <a:rPr lang="en-US" dirty="0"/>
            <a:t>Eliminate HCV as a Public Health Problem*</a:t>
          </a:r>
        </a:p>
      </dgm:t>
    </dgm:pt>
    <dgm:pt modelId="{C791365A-8510-4ED5-99BC-28154B3ABD3C}" type="parTrans" cxnId="{642B9EE4-1A64-44B4-AD22-57C3C1337DFE}">
      <dgm:prSet/>
      <dgm:spPr/>
      <dgm:t>
        <a:bodyPr/>
        <a:lstStyle/>
        <a:p>
          <a:endParaRPr lang="en-US"/>
        </a:p>
      </dgm:t>
    </dgm:pt>
    <dgm:pt modelId="{714E7CD9-B235-4578-A972-03CF7B6E8FF5}" type="sibTrans" cxnId="{642B9EE4-1A64-44B4-AD22-57C3C1337DFE}">
      <dgm:prSet/>
      <dgm:spPr/>
      <dgm:t>
        <a:bodyPr/>
        <a:lstStyle/>
        <a:p>
          <a:endParaRPr lang="en-US"/>
        </a:p>
      </dgm:t>
    </dgm:pt>
    <dgm:pt modelId="{B28115E3-033A-B546-878C-8EB51CEB6D70}" type="pres">
      <dgm:prSet presAssocID="{71D34F87-71A4-4A84-B084-D22CBD1EA360}" presName="Name0" presStyleCnt="0">
        <dgm:presLayoutVars>
          <dgm:dir/>
          <dgm:animLvl val="lvl"/>
          <dgm:resizeHandles val="exact"/>
        </dgm:presLayoutVars>
      </dgm:prSet>
      <dgm:spPr/>
    </dgm:pt>
    <dgm:pt modelId="{935DC6B3-66AF-F248-B56D-A9627FB5B255}" type="pres">
      <dgm:prSet presAssocID="{96B77292-7E34-47EE-B2E7-6B70FD89D21E}" presName="linNode" presStyleCnt="0"/>
      <dgm:spPr/>
    </dgm:pt>
    <dgm:pt modelId="{A8986A86-216D-8843-B538-7719F809FE75}" type="pres">
      <dgm:prSet presAssocID="{96B77292-7E34-47EE-B2E7-6B70FD89D21E}" presName="parentText" presStyleLbl="alignNode1" presStyleIdx="0" presStyleCnt="3">
        <dgm:presLayoutVars>
          <dgm:chMax val="1"/>
          <dgm:bulletEnabled/>
        </dgm:presLayoutVars>
      </dgm:prSet>
      <dgm:spPr/>
    </dgm:pt>
    <dgm:pt modelId="{16BD6460-3F2E-A447-BD3C-FE99C8E6DA2F}" type="pres">
      <dgm:prSet presAssocID="{96B77292-7E34-47EE-B2E7-6B70FD89D21E}" presName="descendantText" presStyleLbl="alignAccFollowNode1" presStyleIdx="0" presStyleCnt="3">
        <dgm:presLayoutVars>
          <dgm:bulletEnabled/>
        </dgm:presLayoutVars>
      </dgm:prSet>
      <dgm:spPr/>
    </dgm:pt>
    <dgm:pt modelId="{1197B163-618E-4445-A5A9-EA10DCC8578B}" type="pres">
      <dgm:prSet presAssocID="{C3720805-28BF-4C81-A748-24D4B345471E}" presName="sp" presStyleCnt="0"/>
      <dgm:spPr/>
    </dgm:pt>
    <dgm:pt modelId="{7105AAC2-1847-CE4A-A1AE-71A8CE2329D7}" type="pres">
      <dgm:prSet presAssocID="{F6E790CF-24F6-4A86-B6D8-A5C1F8915ED0}" presName="linNode" presStyleCnt="0"/>
      <dgm:spPr/>
    </dgm:pt>
    <dgm:pt modelId="{81FD9D58-24CD-2D42-94E2-6E2177D0EC03}" type="pres">
      <dgm:prSet presAssocID="{F6E790CF-24F6-4A86-B6D8-A5C1F8915ED0}" presName="parentText" presStyleLbl="alignNode1" presStyleIdx="1" presStyleCnt="3">
        <dgm:presLayoutVars>
          <dgm:chMax val="1"/>
          <dgm:bulletEnabled/>
        </dgm:presLayoutVars>
      </dgm:prSet>
      <dgm:spPr/>
    </dgm:pt>
    <dgm:pt modelId="{97B8BAB9-B8D7-5C4C-BEFE-BF3E60679CF0}" type="pres">
      <dgm:prSet presAssocID="{F6E790CF-24F6-4A86-B6D8-A5C1F8915ED0}" presName="descendantText" presStyleLbl="alignAccFollowNode1" presStyleIdx="1" presStyleCnt="3">
        <dgm:presLayoutVars>
          <dgm:bulletEnabled/>
        </dgm:presLayoutVars>
      </dgm:prSet>
      <dgm:spPr/>
    </dgm:pt>
    <dgm:pt modelId="{FE1C9C42-64AD-D041-AE71-3A0A889BC9CD}" type="pres">
      <dgm:prSet presAssocID="{5F8A18C3-359F-4EBB-A2F6-48429E5B8FFA}" presName="sp" presStyleCnt="0"/>
      <dgm:spPr/>
    </dgm:pt>
    <dgm:pt modelId="{0D0652C1-4145-CD4C-8354-21671163CA5A}" type="pres">
      <dgm:prSet presAssocID="{0EA68FB6-B34A-477E-91E7-4A47BDCD1D16}" presName="linNode" presStyleCnt="0"/>
      <dgm:spPr/>
    </dgm:pt>
    <dgm:pt modelId="{CF3021BD-456B-C547-889B-656A2726C7AA}" type="pres">
      <dgm:prSet presAssocID="{0EA68FB6-B34A-477E-91E7-4A47BDCD1D16}" presName="parentText" presStyleLbl="alignNode1" presStyleIdx="2" presStyleCnt="3">
        <dgm:presLayoutVars>
          <dgm:chMax val="1"/>
          <dgm:bulletEnabled/>
        </dgm:presLayoutVars>
      </dgm:prSet>
      <dgm:spPr/>
    </dgm:pt>
    <dgm:pt modelId="{7FB4DDA4-BBE8-0B45-88C8-A4EFEA7C55E3}" type="pres">
      <dgm:prSet presAssocID="{0EA68FB6-B34A-477E-91E7-4A47BDCD1D16}" presName="descendantText" presStyleLbl="alignAccFollowNode1" presStyleIdx="2" presStyleCnt="3">
        <dgm:presLayoutVars>
          <dgm:bulletEnabled/>
        </dgm:presLayoutVars>
      </dgm:prSet>
      <dgm:spPr/>
    </dgm:pt>
  </dgm:ptLst>
  <dgm:cxnLst>
    <dgm:cxn modelId="{7B054D00-4FAA-43DE-8C03-609CA48A41C9}" srcId="{71D34F87-71A4-4A84-B084-D22CBD1EA360}" destId="{0EA68FB6-B34A-477E-91E7-4A47BDCD1D16}" srcOrd="2" destOrd="0" parTransId="{B4B4114D-81DA-4E87-BBC0-235C02684756}" sibTransId="{A989A6CA-177C-4CF0-953C-C09210462020}"/>
    <dgm:cxn modelId="{3E524B44-DF5C-D443-BD22-6A45001ECA16}" type="presOf" srcId="{71D34F87-71A4-4A84-B084-D22CBD1EA360}" destId="{B28115E3-033A-B546-878C-8EB51CEB6D70}" srcOrd="0" destOrd="0" presId="urn:microsoft.com/office/officeart/2016/7/layout/VerticalSolidActionList"/>
    <dgm:cxn modelId="{D395584A-F050-41C7-B62E-2267929F493D}" srcId="{96B77292-7E34-47EE-B2E7-6B70FD89D21E}" destId="{4D9F1941-147D-4B08-9F4E-DAED76A6DADD}" srcOrd="0" destOrd="0" parTransId="{43EED964-FCF9-4683-8846-8607CBC7420D}" sibTransId="{CD3B4AEF-6026-4347-8684-371826881307}"/>
    <dgm:cxn modelId="{FBF3795F-FFE2-504E-8240-9EA09A325E4F}" type="presOf" srcId="{4D9F1941-147D-4B08-9F4E-DAED76A6DADD}" destId="{16BD6460-3F2E-A447-BD3C-FE99C8E6DA2F}" srcOrd="0" destOrd="0" presId="urn:microsoft.com/office/officeart/2016/7/layout/VerticalSolidActionList"/>
    <dgm:cxn modelId="{A9E4E473-FA32-C746-8302-D9FC61157985}" type="presOf" srcId="{96B77292-7E34-47EE-B2E7-6B70FD89D21E}" destId="{A8986A86-216D-8843-B538-7719F809FE75}" srcOrd="0" destOrd="0" presId="urn:microsoft.com/office/officeart/2016/7/layout/VerticalSolidActionList"/>
    <dgm:cxn modelId="{6BCFE481-5616-8249-9E92-375F659017DA}" type="presOf" srcId="{F6E790CF-24F6-4A86-B6D8-A5C1F8915ED0}" destId="{81FD9D58-24CD-2D42-94E2-6E2177D0EC03}" srcOrd="0" destOrd="0" presId="urn:microsoft.com/office/officeart/2016/7/layout/VerticalSolidActionList"/>
    <dgm:cxn modelId="{BD334F8A-2AD7-BA4F-92C9-E204DE2630DF}" type="presOf" srcId="{BAD27AB1-F7CB-4716-976C-8F7660DA8E5F}" destId="{7FB4DDA4-BBE8-0B45-88C8-A4EFEA7C55E3}" srcOrd="0" destOrd="0" presId="urn:microsoft.com/office/officeart/2016/7/layout/VerticalSolidActionList"/>
    <dgm:cxn modelId="{9C8B7FA0-2C6A-43DF-9C8E-64A5595C6239}" srcId="{F6E790CF-24F6-4A86-B6D8-A5C1F8915ED0}" destId="{04166A8A-2A2B-46CB-8A0B-BE1539F81EBF}" srcOrd="0" destOrd="0" parTransId="{294627B8-C3A3-4E46-8374-BD9BD2D49D22}" sibTransId="{4BA8813C-CA48-4211-859D-3B044005A610}"/>
    <dgm:cxn modelId="{98200EA1-20BD-714A-8187-7D86F0E1935F}" type="presOf" srcId="{0EA68FB6-B34A-477E-91E7-4A47BDCD1D16}" destId="{CF3021BD-456B-C547-889B-656A2726C7AA}" srcOrd="0" destOrd="0" presId="urn:microsoft.com/office/officeart/2016/7/layout/VerticalSolidActionList"/>
    <dgm:cxn modelId="{B513E1A9-6CFC-4B68-85BD-CE3D718178DE}" srcId="{71D34F87-71A4-4A84-B084-D22CBD1EA360}" destId="{96B77292-7E34-47EE-B2E7-6B70FD89D21E}" srcOrd="0" destOrd="0" parTransId="{BED3E63E-6799-47D9-810F-260A6350F58F}" sibTransId="{C3720805-28BF-4C81-A748-24D4B345471E}"/>
    <dgm:cxn modelId="{321A63BD-51B1-0B43-8B52-2DEBC233D29C}" type="presOf" srcId="{04166A8A-2A2B-46CB-8A0B-BE1539F81EBF}" destId="{97B8BAB9-B8D7-5C4C-BEFE-BF3E60679CF0}" srcOrd="0" destOrd="0" presId="urn:microsoft.com/office/officeart/2016/7/layout/VerticalSolidActionList"/>
    <dgm:cxn modelId="{642B9EE4-1A64-44B4-AD22-57C3C1337DFE}" srcId="{0EA68FB6-B34A-477E-91E7-4A47BDCD1D16}" destId="{BAD27AB1-F7CB-4716-976C-8F7660DA8E5F}" srcOrd="0" destOrd="0" parTransId="{C791365A-8510-4ED5-99BC-28154B3ABD3C}" sibTransId="{714E7CD9-B235-4578-A972-03CF7B6E8FF5}"/>
    <dgm:cxn modelId="{F05B73F7-BE93-429E-8366-3E3C08435D6D}" srcId="{71D34F87-71A4-4A84-B084-D22CBD1EA360}" destId="{F6E790CF-24F6-4A86-B6D8-A5C1F8915ED0}" srcOrd="1" destOrd="0" parTransId="{7BA8F84A-51C2-45C8-A91E-D7CC99CA5640}" sibTransId="{5F8A18C3-359F-4EBB-A2F6-48429E5B8FFA}"/>
    <dgm:cxn modelId="{F57FD4CF-FF65-6F4B-8034-4EFA91470598}" type="presParOf" srcId="{B28115E3-033A-B546-878C-8EB51CEB6D70}" destId="{935DC6B3-66AF-F248-B56D-A9627FB5B255}" srcOrd="0" destOrd="0" presId="urn:microsoft.com/office/officeart/2016/7/layout/VerticalSolidActionList"/>
    <dgm:cxn modelId="{6A59879E-2FC6-434C-9BD0-51E049A69EA1}" type="presParOf" srcId="{935DC6B3-66AF-F248-B56D-A9627FB5B255}" destId="{A8986A86-216D-8843-B538-7719F809FE75}" srcOrd="0" destOrd="0" presId="urn:microsoft.com/office/officeart/2016/7/layout/VerticalSolidActionList"/>
    <dgm:cxn modelId="{C560327A-49F5-D348-A5BE-7692234EBA17}" type="presParOf" srcId="{935DC6B3-66AF-F248-B56D-A9627FB5B255}" destId="{16BD6460-3F2E-A447-BD3C-FE99C8E6DA2F}" srcOrd="1" destOrd="0" presId="urn:microsoft.com/office/officeart/2016/7/layout/VerticalSolidActionList"/>
    <dgm:cxn modelId="{DBCB1E48-3230-124C-8B95-F008206785D5}" type="presParOf" srcId="{B28115E3-033A-B546-878C-8EB51CEB6D70}" destId="{1197B163-618E-4445-A5A9-EA10DCC8578B}" srcOrd="1" destOrd="0" presId="urn:microsoft.com/office/officeart/2016/7/layout/VerticalSolidActionList"/>
    <dgm:cxn modelId="{2F4AA600-16F1-4449-BC51-EA35EDE57324}" type="presParOf" srcId="{B28115E3-033A-B546-878C-8EB51CEB6D70}" destId="{7105AAC2-1847-CE4A-A1AE-71A8CE2329D7}" srcOrd="2" destOrd="0" presId="urn:microsoft.com/office/officeart/2016/7/layout/VerticalSolidActionList"/>
    <dgm:cxn modelId="{936800F7-ADC8-BA4E-A41C-2CE650A99F11}" type="presParOf" srcId="{7105AAC2-1847-CE4A-A1AE-71A8CE2329D7}" destId="{81FD9D58-24CD-2D42-94E2-6E2177D0EC03}" srcOrd="0" destOrd="0" presId="urn:microsoft.com/office/officeart/2016/7/layout/VerticalSolidActionList"/>
    <dgm:cxn modelId="{2887A1C4-DEC5-6846-9EDD-C0F578939228}" type="presParOf" srcId="{7105AAC2-1847-CE4A-A1AE-71A8CE2329D7}" destId="{97B8BAB9-B8D7-5C4C-BEFE-BF3E60679CF0}" srcOrd="1" destOrd="0" presId="urn:microsoft.com/office/officeart/2016/7/layout/VerticalSolidActionList"/>
    <dgm:cxn modelId="{81F47BDF-0BDA-254B-9B4B-F384BE709711}" type="presParOf" srcId="{B28115E3-033A-B546-878C-8EB51CEB6D70}" destId="{FE1C9C42-64AD-D041-AE71-3A0A889BC9CD}" srcOrd="3" destOrd="0" presId="urn:microsoft.com/office/officeart/2016/7/layout/VerticalSolidActionList"/>
    <dgm:cxn modelId="{4792ACFA-EDEF-674B-8496-3A7B883E97C4}" type="presParOf" srcId="{B28115E3-033A-B546-878C-8EB51CEB6D70}" destId="{0D0652C1-4145-CD4C-8354-21671163CA5A}" srcOrd="4" destOrd="0" presId="urn:microsoft.com/office/officeart/2016/7/layout/VerticalSolidActionList"/>
    <dgm:cxn modelId="{E7416DE4-FD07-C04B-AB10-67FE1EE6E53F}" type="presParOf" srcId="{0D0652C1-4145-CD4C-8354-21671163CA5A}" destId="{CF3021BD-456B-C547-889B-656A2726C7AA}" srcOrd="0" destOrd="0" presId="urn:microsoft.com/office/officeart/2016/7/layout/VerticalSolidActionList"/>
    <dgm:cxn modelId="{CE0AEEEB-490E-C543-A692-6C013E332625}" type="presParOf" srcId="{0D0652C1-4145-CD4C-8354-21671163CA5A}" destId="{7FB4DDA4-BBE8-0B45-88C8-A4EFEA7C55E3}" srcOrd="1" destOrd="0" presId="urn:microsoft.com/office/officeart/2016/7/layout/VerticalSolidAction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0795081-D453-4112-B7A0-5C60967BF6D0}" type="doc">
      <dgm:prSet loTypeId="urn:microsoft.com/office/officeart/2005/8/layout/list1" loCatId="list" qsTypeId="urn:microsoft.com/office/officeart/2005/8/quickstyle/simple4" qsCatId="simple" csTypeId="urn:microsoft.com/office/officeart/2005/8/colors/colorful3" csCatId="colorful" phldr="1"/>
      <dgm:spPr/>
      <dgm:t>
        <a:bodyPr/>
        <a:lstStyle/>
        <a:p>
          <a:endParaRPr lang="en-US"/>
        </a:p>
      </dgm:t>
    </dgm:pt>
    <dgm:pt modelId="{AFADC0B0-EDA6-4EF6-A759-2A93198D33FC}">
      <dgm:prSet/>
      <dgm:spPr/>
      <dgm:t>
        <a:bodyPr/>
        <a:lstStyle/>
        <a:p>
          <a:r>
            <a:rPr lang="en-US" b="1" i="0"/>
            <a:t>Medication reconciliation: </a:t>
          </a:r>
          <a:endParaRPr lang="en-US" dirty="0"/>
        </a:p>
      </dgm:t>
    </dgm:pt>
    <dgm:pt modelId="{1AB18729-FF54-4127-B0C1-42EE8E3A5A1F}" type="parTrans" cxnId="{23EDCAAB-07F8-49C4-AD05-641E4DACC536}">
      <dgm:prSet/>
      <dgm:spPr/>
      <dgm:t>
        <a:bodyPr/>
        <a:lstStyle/>
        <a:p>
          <a:endParaRPr lang="en-US"/>
        </a:p>
      </dgm:t>
    </dgm:pt>
    <dgm:pt modelId="{EC371FFD-97BB-47EB-AFD9-E049F29419E2}" type="sibTrans" cxnId="{23EDCAAB-07F8-49C4-AD05-641E4DACC536}">
      <dgm:prSet/>
      <dgm:spPr/>
      <dgm:t>
        <a:bodyPr/>
        <a:lstStyle/>
        <a:p>
          <a:endParaRPr lang="en-US"/>
        </a:p>
      </dgm:t>
    </dgm:pt>
    <dgm:pt modelId="{943FA378-8A06-4A6E-9210-D4A1541589FE}">
      <dgm:prSet/>
      <dgm:spPr/>
      <dgm:t>
        <a:bodyPr/>
        <a:lstStyle/>
        <a:p>
          <a:r>
            <a:rPr lang="en-US" b="0" i="0" dirty="0"/>
            <a:t>Record current medications, including over-the-counter drugs and herbal/dietary supplements.</a:t>
          </a:r>
          <a:endParaRPr lang="en-US" dirty="0"/>
        </a:p>
      </dgm:t>
    </dgm:pt>
    <dgm:pt modelId="{B6DF7210-E2EE-4C58-8DD9-3996C462B4E0}" type="parTrans" cxnId="{185087BA-5FFA-4683-BBBD-BB2D7B5C5BA5}">
      <dgm:prSet/>
      <dgm:spPr/>
      <dgm:t>
        <a:bodyPr/>
        <a:lstStyle/>
        <a:p>
          <a:endParaRPr lang="en-US"/>
        </a:p>
      </dgm:t>
    </dgm:pt>
    <dgm:pt modelId="{9231393D-14B7-4245-9253-016750E7467D}" type="sibTrans" cxnId="{185087BA-5FFA-4683-BBBD-BB2D7B5C5BA5}">
      <dgm:prSet/>
      <dgm:spPr/>
      <dgm:t>
        <a:bodyPr/>
        <a:lstStyle/>
        <a:p>
          <a:endParaRPr lang="en-US"/>
        </a:p>
      </dgm:t>
    </dgm:pt>
    <dgm:pt modelId="{BF68C50B-DD25-40D9-9107-FD6BD6FE3CAC}">
      <dgm:prSet/>
      <dgm:spPr/>
      <dgm:t>
        <a:bodyPr/>
        <a:lstStyle/>
        <a:p>
          <a:r>
            <a:rPr lang="en-US" b="1" i="0" dirty="0"/>
            <a:t>Potential drug-drug interaction assessment: </a:t>
          </a:r>
          <a:endParaRPr lang="en-US" dirty="0"/>
        </a:p>
      </dgm:t>
    </dgm:pt>
    <dgm:pt modelId="{5D4706E7-CA00-48A8-8C2C-A8D3A1A97C2D}" type="parTrans" cxnId="{B642ACC1-2867-40F7-B523-8FED480787DF}">
      <dgm:prSet/>
      <dgm:spPr/>
      <dgm:t>
        <a:bodyPr/>
        <a:lstStyle/>
        <a:p>
          <a:endParaRPr lang="en-US"/>
        </a:p>
      </dgm:t>
    </dgm:pt>
    <dgm:pt modelId="{E3B09915-3E60-4C3B-AFFB-984DB396185B}" type="sibTrans" cxnId="{B642ACC1-2867-40F7-B523-8FED480787DF}">
      <dgm:prSet/>
      <dgm:spPr/>
      <dgm:t>
        <a:bodyPr/>
        <a:lstStyle/>
        <a:p>
          <a:endParaRPr lang="en-US"/>
        </a:p>
      </dgm:t>
    </dgm:pt>
    <dgm:pt modelId="{842BCA2A-C172-4C1D-931D-53303DA9FB67}">
      <dgm:prSet/>
      <dgm:spPr/>
      <dgm:t>
        <a:bodyPr/>
        <a:lstStyle/>
        <a:p>
          <a:r>
            <a:rPr lang="en-US" b="0" i="0" dirty="0"/>
            <a:t>Drug-drug interactions can be assessed using the </a:t>
          </a:r>
          <a:r>
            <a:rPr lang="en-US" b="0" i="0" dirty="0">
              <a:hlinkClick xmlns:r="http://schemas.openxmlformats.org/officeDocument/2006/relationships" r:id="rId1"/>
            </a:rPr>
            <a:t>AASLD/IDSA guidance</a:t>
          </a:r>
          <a:r>
            <a:rPr lang="en-US" b="0" i="0" dirty="0"/>
            <a:t> or the University of Liverpool </a:t>
          </a:r>
          <a:r>
            <a:rPr lang="en-US" b="0" i="0" dirty="0">
              <a:hlinkClick xmlns:r="http://schemas.openxmlformats.org/officeDocument/2006/relationships" r:id="rId2"/>
            </a:rPr>
            <a:t>drug interaction checker</a:t>
          </a:r>
          <a:r>
            <a:rPr lang="en-US" b="0" i="0" dirty="0"/>
            <a:t>.</a:t>
          </a:r>
          <a:endParaRPr lang="en-US" dirty="0"/>
        </a:p>
      </dgm:t>
    </dgm:pt>
    <dgm:pt modelId="{47753815-B983-4F5F-B283-9DB681C77037}" type="parTrans" cxnId="{3D158B97-B7F7-4758-960B-59834AF8A067}">
      <dgm:prSet/>
      <dgm:spPr/>
      <dgm:t>
        <a:bodyPr/>
        <a:lstStyle/>
        <a:p>
          <a:endParaRPr lang="en-US"/>
        </a:p>
      </dgm:t>
    </dgm:pt>
    <dgm:pt modelId="{8FFAD906-0422-4CBF-80E6-1CEA907717F1}" type="sibTrans" cxnId="{3D158B97-B7F7-4758-960B-59834AF8A067}">
      <dgm:prSet/>
      <dgm:spPr/>
      <dgm:t>
        <a:bodyPr/>
        <a:lstStyle/>
        <a:p>
          <a:endParaRPr lang="en-US"/>
        </a:p>
      </dgm:t>
    </dgm:pt>
    <dgm:pt modelId="{3F6A7BD0-CBD7-4CF3-9CD1-94209621348B}">
      <dgm:prSet/>
      <dgm:spPr/>
      <dgm:t>
        <a:bodyPr/>
        <a:lstStyle/>
        <a:p>
          <a:r>
            <a:rPr lang="en-US" b="0" i="0" dirty="0"/>
            <a:t>Drug-drug interactions are particularly important in HIV co-infection</a:t>
          </a:r>
          <a:endParaRPr lang="en-US" dirty="0"/>
        </a:p>
      </dgm:t>
    </dgm:pt>
    <dgm:pt modelId="{A8E08422-A789-4252-B454-574AD5C28AD9}" type="parTrans" cxnId="{C20407E8-7AEB-4DB4-BBEB-99E7B552C3D7}">
      <dgm:prSet/>
      <dgm:spPr/>
      <dgm:t>
        <a:bodyPr/>
        <a:lstStyle/>
        <a:p>
          <a:endParaRPr lang="en-US"/>
        </a:p>
      </dgm:t>
    </dgm:pt>
    <dgm:pt modelId="{C8CA441A-9E55-4AED-892E-82E981937700}" type="sibTrans" cxnId="{C20407E8-7AEB-4DB4-BBEB-99E7B552C3D7}">
      <dgm:prSet/>
      <dgm:spPr/>
      <dgm:t>
        <a:bodyPr/>
        <a:lstStyle/>
        <a:p>
          <a:endParaRPr lang="en-US"/>
        </a:p>
      </dgm:t>
    </dgm:pt>
    <dgm:pt modelId="{32C5FC99-9FF5-427F-9804-70436AB1EDA4}">
      <dgm:prSet/>
      <dgm:spPr/>
      <dgm:t>
        <a:bodyPr/>
        <a:lstStyle/>
        <a:p>
          <a:r>
            <a:rPr lang="en-US" b="0" i="0" dirty="0"/>
            <a:t>In those with HIV and receiving TDF do not use the simplified treatment approach</a:t>
          </a:r>
          <a:endParaRPr lang="en-US" dirty="0"/>
        </a:p>
      </dgm:t>
    </dgm:pt>
    <dgm:pt modelId="{FEF211EB-E139-4BA3-90AD-9304060EBF3B}" type="parTrans" cxnId="{D7559DFD-2DEC-474D-B653-B28C58B8F950}">
      <dgm:prSet/>
      <dgm:spPr/>
      <dgm:t>
        <a:bodyPr/>
        <a:lstStyle/>
        <a:p>
          <a:endParaRPr lang="en-US"/>
        </a:p>
      </dgm:t>
    </dgm:pt>
    <dgm:pt modelId="{39C9883E-8202-476B-A13E-DB6D65F29975}" type="sibTrans" cxnId="{D7559DFD-2DEC-474D-B653-B28C58B8F950}">
      <dgm:prSet/>
      <dgm:spPr/>
      <dgm:t>
        <a:bodyPr/>
        <a:lstStyle/>
        <a:p>
          <a:endParaRPr lang="en-US"/>
        </a:p>
      </dgm:t>
    </dgm:pt>
    <dgm:pt modelId="{94C63626-9973-D44A-99F8-19236C93C499}">
      <dgm:prSet/>
      <dgm:spPr/>
      <dgm:t>
        <a:bodyPr/>
        <a:lstStyle/>
        <a:p>
          <a:r>
            <a:rPr lang="en-US" b="1" i="0" dirty="0">
              <a:effectLst/>
              <a:latin typeface="inherit"/>
            </a:rPr>
            <a:t>Education:</a:t>
          </a:r>
          <a:endParaRPr lang="en-US" dirty="0"/>
        </a:p>
      </dgm:t>
    </dgm:pt>
    <dgm:pt modelId="{A3DD542A-BEC0-3C43-B06E-9283CC27C086}" type="parTrans" cxnId="{959ED62C-AEFA-9549-B85E-3ACC6B6C83A5}">
      <dgm:prSet/>
      <dgm:spPr/>
      <dgm:t>
        <a:bodyPr/>
        <a:lstStyle/>
        <a:p>
          <a:endParaRPr lang="en-US"/>
        </a:p>
      </dgm:t>
    </dgm:pt>
    <dgm:pt modelId="{4A435BB9-56B2-7347-915D-4F06FA5DF956}" type="sibTrans" cxnId="{959ED62C-AEFA-9549-B85E-3ACC6B6C83A5}">
      <dgm:prSet/>
      <dgm:spPr/>
      <dgm:t>
        <a:bodyPr/>
        <a:lstStyle/>
        <a:p>
          <a:endParaRPr lang="en-US"/>
        </a:p>
      </dgm:t>
    </dgm:pt>
    <dgm:pt modelId="{38D997EE-2FCB-9541-BCC4-6801B84F344F}">
      <dgm:prSet/>
      <dgm:spPr/>
      <dgm:t>
        <a:bodyPr/>
        <a:lstStyle/>
        <a:p>
          <a:r>
            <a:rPr lang="en-US" b="0" i="0" dirty="0">
              <a:effectLst/>
              <a:latin typeface="inherit"/>
            </a:rPr>
            <a:t>Educate the patient about proper administration of medications, adherence, and prevention of reinfection.</a:t>
          </a:r>
        </a:p>
      </dgm:t>
    </dgm:pt>
    <dgm:pt modelId="{2B943680-3287-4C46-8706-E25A40DB9A57}" type="parTrans" cxnId="{D5F3FBB8-B97A-E74A-A546-E1AE0DA53892}">
      <dgm:prSet/>
      <dgm:spPr/>
      <dgm:t>
        <a:bodyPr/>
        <a:lstStyle/>
        <a:p>
          <a:endParaRPr lang="en-US"/>
        </a:p>
      </dgm:t>
    </dgm:pt>
    <dgm:pt modelId="{2282493F-B3DD-8B49-AD96-99761707D966}" type="sibTrans" cxnId="{D5F3FBB8-B97A-E74A-A546-E1AE0DA53892}">
      <dgm:prSet/>
      <dgm:spPr/>
      <dgm:t>
        <a:bodyPr/>
        <a:lstStyle/>
        <a:p>
          <a:endParaRPr lang="en-US"/>
        </a:p>
      </dgm:t>
    </dgm:pt>
    <dgm:pt modelId="{80B4271B-7944-3842-8C7A-F52B8108BA49}" type="pres">
      <dgm:prSet presAssocID="{50795081-D453-4112-B7A0-5C60967BF6D0}" presName="linear" presStyleCnt="0">
        <dgm:presLayoutVars>
          <dgm:dir/>
          <dgm:animLvl val="lvl"/>
          <dgm:resizeHandles val="exact"/>
        </dgm:presLayoutVars>
      </dgm:prSet>
      <dgm:spPr/>
    </dgm:pt>
    <dgm:pt modelId="{CCE758CE-01E7-8849-A46F-01A0F382B385}" type="pres">
      <dgm:prSet presAssocID="{AFADC0B0-EDA6-4EF6-A759-2A93198D33FC}" presName="parentLin" presStyleCnt="0"/>
      <dgm:spPr/>
    </dgm:pt>
    <dgm:pt modelId="{C4D43B2B-F88B-A74E-99FA-0E77662DB4B2}" type="pres">
      <dgm:prSet presAssocID="{AFADC0B0-EDA6-4EF6-A759-2A93198D33FC}" presName="parentLeftMargin" presStyleLbl="node1" presStyleIdx="0" presStyleCnt="3"/>
      <dgm:spPr/>
    </dgm:pt>
    <dgm:pt modelId="{557AAC35-E90C-B04B-AF3F-109A330A7E48}" type="pres">
      <dgm:prSet presAssocID="{AFADC0B0-EDA6-4EF6-A759-2A93198D33FC}" presName="parentText" presStyleLbl="node1" presStyleIdx="0" presStyleCnt="3">
        <dgm:presLayoutVars>
          <dgm:chMax val="0"/>
          <dgm:bulletEnabled val="1"/>
        </dgm:presLayoutVars>
      </dgm:prSet>
      <dgm:spPr/>
    </dgm:pt>
    <dgm:pt modelId="{40B851E7-45B9-3A4C-B190-03B12C21642E}" type="pres">
      <dgm:prSet presAssocID="{AFADC0B0-EDA6-4EF6-A759-2A93198D33FC}" presName="negativeSpace" presStyleCnt="0"/>
      <dgm:spPr/>
    </dgm:pt>
    <dgm:pt modelId="{8303BD0F-C1B2-484D-B704-8D00D9D49C4E}" type="pres">
      <dgm:prSet presAssocID="{AFADC0B0-EDA6-4EF6-A759-2A93198D33FC}" presName="childText" presStyleLbl="conFgAcc1" presStyleIdx="0" presStyleCnt="3">
        <dgm:presLayoutVars>
          <dgm:bulletEnabled val="1"/>
        </dgm:presLayoutVars>
      </dgm:prSet>
      <dgm:spPr/>
    </dgm:pt>
    <dgm:pt modelId="{53DF37E8-0763-8843-ACA9-176A1F19BE7E}" type="pres">
      <dgm:prSet presAssocID="{EC371FFD-97BB-47EB-AFD9-E049F29419E2}" presName="spaceBetweenRectangles" presStyleCnt="0"/>
      <dgm:spPr/>
    </dgm:pt>
    <dgm:pt modelId="{F80F0726-3FE6-9244-BEC2-0CC15791A898}" type="pres">
      <dgm:prSet presAssocID="{BF68C50B-DD25-40D9-9107-FD6BD6FE3CAC}" presName="parentLin" presStyleCnt="0"/>
      <dgm:spPr/>
    </dgm:pt>
    <dgm:pt modelId="{AA78F586-F895-F04F-977B-B1E1678A1459}" type="pres">
      <dgm:prSet presAssocID="{BF68C50B-DD25-40D9-9107-FD6BD6FE3CAC}" presName="parentLeftMargin" presStyleLbl="node1" presStyleIdx="0" presStyleCnt="3"/>
      <dgm:spPr/>
    </dgm:pt>
    <dgm:pt modelId="{095AEEAB-01F0-F448-BA43-2813AC1C2CA1}" type="pres">
      <dgm:prSet presAssocID="{BF68C50B-DD25-40D9-9107-FD6BD6FE3CAC}" presName="parentText" presStyleLbl="node1" presStyleIdx="1" presStyleCnt="3">
        <dgm:presLayoutVars>
          <dgm:chMax val="0"/>
          <dgm:bulletEnabled val="1"/>
        </dgm:presLayoutVars>
      </dgm:prSet>
      <dgm:spPr/>
    </dgm:pt>
    <dgm:pt modelId="{B4BE0981-08A2-674D-ACDC-60F597F781A8}" type="pres">
      <dgm:prSet presAssocID="{BF68C50B-DD25-40D9-9107-FD6BD6FE3CAC}" presName="negativeSpace" presStyleCnt="0"/>
      <dgm:spPr/>
    </dgm:pt>
    <dgm:pt modelId="{4A202855-BA93-234A-8120-69B6B8695FEC}" type="pres">
      <dgm:prSet presAssocID="{BF68C50B-DD25-40D9-9107-FD6BD6FE3CAC}" presName="childText" presStyleLbl="conFgAcc1" presStyleIdx="1" presStyleCnt="3">
        <dgm:presLayoutVars>
          <dgm:bulletEnabled val="1"/>
        </dgm:presLayoutVars>
      </dgm:prSet>
      <dgm:spPr/>
    </dgm:pt>
    <dgm:pt modelId="{B7A2E78E-D3D4-284A-9EFD-C031A95076F1}" type="pres">
      <dgm:prSet presAssocID="{E3B09915-3E60-4C3B-AFFB-984DB396185B}" presName="spaceBetweenRectangles" presStyleCnt="0"/>
      <dgm:spPr/>
    </dgm:pt>
    <dgm:pt modelId="{3A4B4326-8780-2349-9CF7-FA304FABFC8B}" type="pres">
      <dgm:prSet presAssocID="{94C63626-9973-D44A-99F8-19236C93C499}" presName="parentLin" presStyleCnt="0"/>
      <dgm:spPr/>
    </dgm:pt>
    <dgm:pt modelId="{5DA0F1D1-DE1E-B74D-9959-0F3B4CB0BEFD}" type="pres">
      <dgm:prSet presAssocID="{94C63626-9973-D44A-99F8-19236C93C499}" presName="parentLeftMargin" presStyleLbl="node1" presStyleIdx="1" presStyleCnt="3"/>
      <dgm:spPr/>
    </dgm:pt>
    <dgm:pt modelId="{FDCA3FE6-627E-F640-B74A-34F1721CA9CF}" type="pres">
      <dgm:prSet presAssocID="{94C63626-9973-D44A-99F8-19236C93C499}" presName="parentText" presStyleLbl="node1" presStyleIdx="2" presStyleCnt="3">
        <dgm:presLayoutVars>
          <dgm:chMax val="0"/>
          <dgm:bulletEnabled val="1"/>
        </dgm:presLayoutVars>
      </dgm:prSet>
      <dgm:spPr/>
    </dgm:pt>
    <dgm:pt modelId="{E7AC0A3C-CE8A-0242-A5E7-1F4695E5A6EC}" type="pres">
      <dgm:prSet presAssocID="{94C63626-9973-D44A-99F8-19236C93C499}" presName="negativeSpace" presStyleCnt="0"/>
      <dgm:spPr/>
    </dgm:pt>
    <dgm:pt modelId="{E29320CF-64C1-E148-B8C5-C98215283227}" type="pres">
      <dgm:prSet presAssocID="{94C63626-9973-D44A-99F8-19236C93C499}" presName="childText" presStyleLbl="conFgAcc1" presStyleIdx="2" presStyleCnt="3">
        <dgm:presLayoutVars>
          <dgm:bulletEnabled val="1"/>
        </dgm:presLayoutVars>
      </dgm:prSet>
      <dgm:spPr/>
    </dgm:pt>
  </dgm:ptLst>
  <dgm:cxnLst>
    <dgm:cxn modelId="{83692F07-0026-044B-81B5-E75AD38D5ACB}" type="presOf" srcId="{3F6A7BD0-CBD7-4CF3-9CD1-94209621348B}" destId="{4A202855-BA93-234A-8120-69B6B8695FEC}" srcOrd="0" destOrd="1" presId="urn:microsoft.com/office/officeart/2005/8/layout/list1"/>
    <dgm:cxn modelId="{B095E70A-1930-C24F-9466-9F9B659AEF2A}" type="presOf" srcId="{BF68C50B-DD25-40D9-9107-FD6BD6FE3CAC}" destId="{AA78F586-F895-F04F-977B-B1E1678A1459}" srcOrd="0" destOrd="0" presId="urn:microsoft.com/office/officeart/2005/8/layout/list1"/>
    <dgm:cxn modelId="{959ED62C-AEFA-9549-B85E-3ACC6B6C83A5}" srcId="{50795081-D453-4112-B7A0-5C60967BF6D0}" destId="{94C63626-9973-D44A-99F8-19236C93C499}" srcOrd="2" destOrd="0" parTransId="{A3DD542A-BEC0-3C43-B06E-9283CC27C086}" sibTransId="{4A435BB9-56B2-7347-915D-4F06FA5DF956}"/>
    <dgm:cxn modelId="{C6066733-F54D-5049-AAD3-52500BA1379A}" type="presOf" srcId="{50795081-D453-4112-B7A0-5C60967BF6D0}" destId="{80B4271B-7944-3842-8C7A-F52B8108BA49}" srcOrd="0" destOrd="0" presId="urn:microsoft.com/office/officeart/2005/8/layout/list1"/>
    <dgm:cxn modelId="{4171A388-50FF-5148-8314-0A4B07CE91C8}" type="presOf" srcId="{842BCA2A-C172-4C1D-931D-53303DA9FB67}" destId="{4A202855-BA93-234A-8120-69B6B8695FEC}" srcOrd="0" destOrd="0" presId="urn:microsoft.com/office/officeart/2005/8/layout/list1"/>
    <dgm:cxn modelId="{3D158B97-B7F7-4758-960B-59834AF8A067}" srcId="{BF68C50B-DD25-40D9-9107-FD6BD6FE3CAC}" destId="{842BCA2A-C172-4C1D-931D-53303DA9FB67}" srcOrd="0" destOrd="0" parTransId="{47753815-B983-4F5F-B283-9DB681C77037}" sibTransId="{8FFAD906-0422-4CBF-80E6-1CEA907717F1}"/>
    <dgm:cxn modelId="{EDE62EAB-6526-F64A-935F-C293014FF81D}" type="presOf" srcId="{94C63626-9973-D44A-99F8-19236C93C499}" destId="{5DA0F1D1-DE1E-B74D-9959-0F3B4CB0BEFD}" srcOrd="0" destOrd="0" presId="urn:microsoft.com/office/officeart/2005/8/layout/list1"/>
    <dgm:cxn modelId="{23EDCAAB-07F8-49C4-AD05-641E4DACC536}" srcId="{50795081-D453-4112-B7A0-5C60967BF6D0}" destId="{AFADC0B0-EDA6-4EF6-A759-2A93198D33FC}" srcOrd="0" destOrd="0" parTransId="{1AB18729-FF54-4127-B0C1-42EE8E3A5A1F}" sibTransId="{EC371FFD-97BB-47EB-AFD9-E049F29419E2}"/>
    <dgm:cxn modelId="{D5F3FBB8-B97A-E74A-A546-E1AE0DA53892}" srcId="{94C63626-9973-D44A-99F8-19236C93C499}" destId="{38D997EE-2FCB-9541-BCC4-6801B84F344F}" srcOrd="0" destOrd="0" parTransId="{2B943680-3287-4C46-8706-E25A40DB9A57}" sibTransId="{2282493F-B3DD-8B49-AD96-99761707D966}"/>
    <dgm:cxn modelId="{185087BA-5FFA-4683-BBBD-BB2D7B5C5BA5}" srcId="{AFADC0B0-EDA6-4EF6-A759-2A93198D33FC}" destId="{943FA378-8A06-4A6E-9210-D4A1541589FE}" srcOrd="0" destOrd="0" parTransId="{B6DF7210-E2EE-4C58-8DD9-3996C462B4E0}" sibTransId="{9231393D-14B7-4245-9253-016750E7467D}"/>
    <dgm:cxn modelId="{BF4807BF-9A37-5D45-BA82-FDEA63BF5DCE}" type="presOf" srcId="{BF68C50B-DD25-40D9-9107-FD6BD6FE3CAC}" destId="{095AEEAB-01F0-F448-BA43-2813AC1C2CA1}" srcOrd="1" destOrd="0" presId="urn:microsoft.com/office/officeart/2005/8/layout/list1"/>
    <dgm:cxn modelId="{B642ACC1-2867-40F7-B523-8FED480787DF}" srcId="{50795081-D453-4112-B7A0-5C60967BF6D0}" destId="{BF68C50B-DD25-40D9-9107-FD6BD6FE3CAC}" srcOrd="1" destOrd="0" parTransId="{5D4706E7-CA00-48A8-8C2C-A8D3A1A97C2D}" sibTransId="{E3B09915-3E60-4C3B-AFFB-984DB396185B}"/>
    <dgm:cxn modelId="{16E90FC5-F861-8448-ADB1-E79B132A18DC}" type="presOf" srcId="{94C63626-9973-D44A-99F8-19236C93C499}" destId="{FDCA3FE6-627E-F640-B74A-34F1721CA9CF}" srcOrd="1" destOrd="0" presId="urn:microsoft.com/office/officeart/2005/8/layout/list1"/>
    <dgm:cxn modelId="{11E198C8-2869-0C4C-A72A-8D249E1AD4D5}" type="presOf" srcId="{AFADC0B0-EDA6-4EF6-A759-2A93198D33FC}" destId="{557AAC35-E90C-B04B-AF3F-109A330A7E48}" srcOrd="1" destOrd="0" presId="urn:microsoft.com/office/officeart/2005/8/layout/list1"/>
    <dgm:cxn modelId="{9C16A5D2-0F33-8B40-A4D3-7AE0E7BE40E2}" type="presOf" srcId="{38D997EE-2FCB-9541-BCC4-6801B84F344F}" destId="{E29320CF-64C1-E148-B8C5-C98215283227}" srcOrd="0" destOrd="0" presId="urn:microsoft.com/office/officeart/2005/8/layout/list1"/>
    <dgm:cxn modelId="{6410F6D4-CFC7-2D43-BBA1-5C0F8EA1FFB0}" type="presOf" srcId="{AFADC0B0-EDA6-4EF6-A759-2A93198D33FC}" destId="{C4D43B2B-F88B-A74E-99FA-0E77662DB4B2}" srcOrd="0" destOrd="0" presId="urn:microsoft.com/office/officeart/2005/8/layout/list1"/>
    <dgm:cxn modelId="{9F63A5DE-040C-2B4D-9F7E-BC47196CB9E4}" type="presOf" srcId="{32C5FC99-9FF5-427F-9804-70436AB1EDA4}" destId="{4A202855-BA93-234A-8120-69B6B8695FEC}" srcOrd="0" destOrd="2" presId="urn:microsoft.com/office/officeart/2005/8/layout/list1"/>
    <dgm:cxn modelId="{C20407E8-7AEB-4DB4-BBEB-99E7B552C3D7}" srcId="{842BCA2A-C172-4C1D-931D-53303DA9FB67}" destId="{3F6A7BD0-CBD7-4CF3-9CD1-94209621348B}" srcOrd="0" destOrd="0" parTransId="{A8E08422-A789-4252-B454-574AD5C28AD9}" sibTransId="{C8CA441A-9E55-4AED-892E-82E981937700}"/>
    <dgm:cxn modelId="{D7559DFD-2DEC-474D-B653-B28C58B8F950}" srcId="{842BCA2A-C172-4C1D-931D-53303DA9FB67}" destId="{32C5FC99-9FF5-427F-9804-70436AB1EDA4}" srcOrd="1" destOrd="0" parTransId="{FEF211EB-E139-4BA3-90AD-9304060EBF3B}" sibTransId="{39C9883E-8202-476B-A13E-DB6D65F29975}"/>
    <dgm:cxn modelId="{89B7ABFE-22F5-0E40-9B5B-69862FD3E428}" type="presOf" srcId="{943FA378-8A06-4A6E-9210-D4A1541589FE}" destId="{8303BD0F-C1B2-484D-B704-8D00D9D49C4E}" srcOrd="0" destOrd="0" presId="urn:microsoft.com/office/officeart/2005/8/layout/list1"/>
    <dgm:cxn modelId="{5C3D0DA8-A2F9-0C4F-9F2F-A807A9A3930D}" type="presParOf" srcId="{80B4271B-7944-3842-8C7A-F52B8108BA49}" destId="{CCE758CE-01E7-8849-A46F-01A0F382B385}" srcOrd="0" destOrd="0" presId="urn:microsoft.com/office/officeart/2005/8/layout/list1"/>
    <dgm:cxn modelId="{721CCE5A-B6DB-3247-B434-E3BBB8D0520E}" type="presParOf" srcId="{CCE758CE-01E7-8849-A46F-01A0F382B385}" destId="{C4D43B2B-F88B-A74E-99FA-0E77662DB4B2}" srcOrd="0" destOrd="0" presId="urn:microsoft.com/office/officeart/2005/8/layout/list1"/>
    <dgm:cxn modelId="{91C9A267-ECE4-A44D-B4C7-60BFDBBC7795}" type="presParOf" srcId="{CCE758CE-01E7-8849-A46F-01A0F382B385}" destId="{557AAC35-E90C-B04B-AF3F-109A330A7E48}" srcOrd="1" destOrd="0" presId="urn:microsoft.com/office/officeart/2005/8/layout/list1"/>
    <dgm:cxn modelId="{8A7ED0A6-DD95-A042-AB5D-8978601CC005}" type="presParOf" srcId="{80B4271B-7944-3842-8C7A-F52B8108BA49}" destId="{40B851E7-45B9-3A4C-B190-03B12C21642E}" srcOrd="1" destOrd="0" presId="urn:microsoft.com/office/officeart/2005/8/layout/list1"/>
    <dgm:cxn modelId="{7A1AD039-494C-3548-B283-A83C46215357}" type="presParOf" srcId="{80B4271B-7944-3842-8C7A-F52B8108BA49}" destId="{8303BD0F-C1B2-484D-B704-8D00D9D49C4E}" srcOrd="2" destOrd="0" presId="urn:microsoft.com/office/officeart/2005/8/layout/list1"/>
    <dgm:cxn modelId="{F9AD0218-ED3A-3742-A036-D20A4BBD10D1}" type="presParOf" srcId="{80B4271B-7944-3842-8C7A-F52B8108BA49}" destId="{53DF37E8-0763-8843-ACA9-176A1F19BE7E}" srcOrd="3" destOrd="0" presId="urn:microsoft.com/office/officeart/2005/8/layout/list1"/>
    <dgm:cxn modelId="{4CE09312-4F75-9948-B2D8-842C3A7E7D7C}" type="presParOf" srcId="{80B4271B-7944-3842-8C7A-F52B8108BA49}" destId="{F80F0726-3FE6-9244-BEC2-0CC15791A898}" srcOrd="4" destOrd="0" presId="urn:microsoft.com/office/officeart/2005/8/layout/list1"/>
    <dgm:cxn modelId="{FC25E126-5AF9-B244-B69D-5C371F22B706}" type="presParOf" srcId="{F80F0726-3FE6-9244-BEC2-0CC15791A898}" destId="{AA78F586-F895-F04F-977B-B1E1678A1459}" srcOrd="0" destOrd="0" presId="urn:microsoft.com/office/officeart/2005/8/layout/list1"/>
    <dgm:cxn modelId="{18D737FE-6126-E348-9E89-BCBE92A3B675}" type="presParOf" srcId="{F80F0726-3FE6-9244-BEC2-0CC15791A898}" destId="{095AEEAB-01F0-F448-BA43-2813AC1C2CA1}" srcOrd="1" destOrd="0" presId="urn:microsoft.com/office/officeart/2005/8/layout/list1"/>
    <dgm:cxn modelId="{C70EBA48-5646-5149-B88B-AC3C6D14E32A}" type="presParOf" srcId="{80B4271B-7944-3842-8C7A-F52B8108BA49}" destId="{B4BE0981-08A2-674D-ACDC-60F597F781A8}" srcOrd="5" destOrd="0" presId="urn:microsoft.com/office/officeart/2005/8/layout/list1"/>
    <dgm:cxn modelId="{66F7064B-1C26-6244-80D6-B557229DCA96}" type="presParOf" srcId="{80B4271B-7944-3842-8C7A-F52B8108BA49}" destId="{4A202855-BA93-234A-8120-69B6B8695FEC}" srcOrd="6" destOrd="0" presId="urn:microsoft.com/office/officeart/2005/8/layout/list1"/>
    <dgm:cxn modelId="{AF187FC9-29EB-594C-937E-BFCECF871445}" type="presParOf" srcId="{80B4271B-7944-3842-8C7A-F52B8108BA49}" destId="{B7A2E78E-D3D4-284A-9EFD-C031A95076F1}" srcOrd="7" destOrd="0" presId="urn:microsoft.com/office/officeart/2005/8/layout/list1"/>
    <dgm:cxn modelId="{05975641-C997-B442-B251-89985508597C}" type="presParOf" srcId="{80B4271B-7944-3842-8C7A-F52B8108BA49}" destId="{3A4B4326-8780-2349-9CF7-FA304FABFC8B}" srcOrd="8" destOrd="0" presId="urn:microsoft.com/office/officeart/2005/8/layout/list1"/>
    <dgm:cxn modelId="{DCAEB196-702C-4A48-A1F5-0784D92264AA}" type="presParOf" srcId="{3A4B4326-8780-2349-9CF7-FA304FABFC8B}" destId="{5DA0F1D1-DE1E-B74D-9959-0F3B4CB0BEFD}" srcOrd="0" destOrd="0" presId="urn:microsoft.com/office/officeart/2005/8/layout/list1"/>
    <dgm:cxn modelId="{9CCF8851-C211-F44B-9D11-1BE7CE9FC876}" type="presParOf" srcId="{3A4B4326-8780-2349-9CF7-FA304FABFC8B}" destId="{FDCA3FE6-627E-F640-B74A-34F1721CA9CF}" srcOrd="1" destOrd="0" presId="urn:microsoft.com/office/officeart/2005/8/layout/list1"/>
    <dgm:cxn modelId="{9A2C3E41-A538-004B-9095-41740C0616EB}" type="presParOf" srcId="{80B4271B-7944-3842-8C7A-F52B8108BA49}" destId="{E7AC0A3C-CE8A-0242-A5E7-1F4695E5A6EC}" srcOrd="9" destOrd="0" presId="urn:microsoft.com/office/officeart/2005/8/layout/list1"/>
    <dgm:cxn modelId="{9163F9EE-2932-7E46-8B49-6605A0D82BD7}" type="presParOf" srcId="{80B4271B-7944-3842-8C7A-F52B8108BA49}" destId="{E29320CF-64C1-E148-B8C5-C9821528322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2F500DC-EC2B-472B-B09C-5500FFCD57C1}" type="doc">
      <dgm:prSet loTypeId="urn:microsoft.com/office/officeart/2005/8/layout/vList2" loCatId="list" qsTypeId="urn:microsoft.com/office/officeart/2005/8/quickstyle/simple5" qsCatId="simple" csTypeId="urn:microsoft.com/office/officeart/2005/8/colors/colorful3" csCatId="colorful" phldr="1"/>
      <dgm:spPr/>
      <dgm:t>
        <a:bodyPr/>
        <a:lstStyle/>
        <a:p>
          <a:endParaRPr lang="en-US"/>
        </a:p>
      </dgm:t>
    </dgm:pt>
    <dgm:pt modelId="{B259B069-4118-4DBA-AE23-35D9F1A9AF02}">
      <dgm:prSet custT="1"/>
      <dgm:spPr/>
      <dgm:t>
        <a:bodyPr/>
        <a:lstStyle/>
        <a:p>
          <a:r>
            <a:rPr lang="en-US" sz="2400" b="0" i="0" dirty="0" err="1"/>
            <a:t>Glecaprevir</a:t>
          </a:r>
          <a:r>
            <a:rPr lang="en-US" sz="2400" b="0" i="0" dirty="0"/>
            <a:t> (300 mg) / </a:t>
          </a:r>
          <a:r>
            <a:rPr lang="en-US" sz="2400" b="0" i="0" dirty="0" err="1"/>
            <a:t>pibrentasvir</a:t>
          </a:r>
          <a:r>
            <a:rPr lang="en-US" sz="2400" b="0" i="0" dirty="0"/>
            <a:t> (120 mg) to be taken with food for a duration of 8 weeks</a:t>
          </a:r>
          <a:endParaRPr lang="en-US" sz="2400" dirty="0"/>
        </a:p>
      </dgm:t>
    </dgm:pt>
    <dgm:pt modelId="{05EAC187-60E0-4EE2-A253-8DDAAE055060}" type="parTrans" cxnId="{5954ACFB-0C3F-4285-9A72-C0BE6025121F}">
      <dgm:prSet/>
      <dgm:spPr/>
      <dgm:t>
        <a:bodyPr/>
        <a:lstStyle/>
        <a:p>
          <a:endParaRPr lang="en-US"/>
        </a:p>
      </dgm:t>
    </dgm:pt>
    <dgm:pt modelId="{8E644EBD-3AE4-468D-9DE2-B170F57CB798}" type="sibTrans" cxnId="{5954ACFB-0C3F-4285-9A72-C0BE6025121F}">
      <dgm:prSet/>
      <dgm:spPr/>
      <dgm:t>
        <a:bodyPr/>
        <a:lstStyle/>
        <a:p>
          <a:endParaRPr lang="en-US"/>
        </a:p>
      </dgm:t>
    </dgm:pt>
    <dgm:pt modelId="{187E436B-16EE-4BC6-B06C-8A999F58C7EB}">
      <dgm:prSet custT="1"/>
      <dgm:spPr/>
      <dgm:t>
        <a:bodyPr/>
        <a:lstStyle/>
        <a:p>
          <a:r>
            <a:rPr lang="en-US" sz="2400" b="0" i="0" dirty="0"/>
            <a:t>Sofosbuvir (400 mg) / </a:t>
          </a:r>
          <a:r>
            <a:rPr lang="en-US" sz="2400" b="0" i="0" dirty="0" err="1"/>
            <a:t>velpatasvir</a:t>
          </a:r>
          <a:r>
            <a:rPr lang="en-US" sz="2400" b="0" i="0" dirty="0"/>
            <a:t> (100 mg) for a duration of 12 weeks</a:t>
          </a:r>
          <a:endParaRPr lang="en-US" sz="2400" dirty="0"/>
        </a:p>
      </dgm:t>
    </dgm:pt>
    <dgm:pt modelId="{73B8133B-0221-42DC-A4B4-FDE3B7FDD1A9}" type="parTrans" cxnId="{A4FFC99D-35B7-4D38-BF97-FD4B760319E4}">
      <dgm:prSet/>
      <dgm:spPr/>
      <dgm:t>
        <a:bodyPr/>
        <a:lstStyle/>
        <a:p>
          <a:endParaRPr lang="en-US"/>
        </a:p>
      </dgm:t>
    </dgm:pt>
    <dgm:pt modelId="{B82AF89E-2A63-455B-BF36-4D790F19359A}" type="sibTrans" cxnId="{A4FFC99D-35B7-4D38-BF97-FD4B760319E4}">
      <dgm:prSet/>
      <dgm:spPr/>
      <dgm:t>
        <a:bodyPr/>
        <a:lstStyle/>
        <a:p>
          <a:endParaRPr lang="en-US"/>
        </a:p>
      </dgm:t>
    </dgm:pt>
    <dgm:pt modelId="{386755E9-0A42-7545-BD8D-2E8728E04374}" type="pres">
      <dgm:prSet presAssocID="{12F500DC-EC2B-472B-B09C-5500FFCD57C1}" presName="linear" presStyleCnt="0">
        <dgm:presLayoutVars>
          <dgm:animLvl val="lvl"/>
          <dgm:resizeHandles val="exact"/>
        </dgm:presLayoutVars>
      </dgm:prSet>
      <dgm:spPr/>
    </dgm:pt>
    <dgm:pt modelId="{1736E492-2F76-844D-B62F-730EEA10F780}" type="pres">
      <dgm:prSet presAssocID="{B259B069-4118-4DBA-AE23-35D9F1A9AF02}" presName="parentText" presStyleLbl="node1" presStyleIdx="0" presStyleCnt="2">
        <dgm:presLayoutVars>
          <dgm:chMax val="0"/>
          <dgm:bulletEnabled val="1"/>
        </dgm:presLayoutVars>
      </dgm:prSet>
      <dgm:spPr/>
    </dgm:pt>
    <dgm:pt modelId="{3C372410-9671-4E4C-BA1A-EB55CA5456E0}" type="pres">
      <dgm:prSet presAssocID="{8E644EBD-3AE4-468D-9DE2-B170F57CB798}" presName="spacer" presStyleCnt="0"/>
      <dgm:spPr/>
    </dgm:pt>
    <dgm:pt modelId="{28C59071-7AA8-8F44-A4E3-217FA9D6213F}" type="pres">
      <dgm:prSet presAssocID="{187E436B-16EE-4BC6-B06C-8A999F58C7EB}" presName="parentText" presStyleLbl="node1" presStyleIdx="1" presStyleCnt="2">
        <dgm:presLayoutVars>
          <dgm:chMax val="0"/>
          <dgm:bulletEnabled val="1"/>
        </dgm:presLayoutVars>
      </dgm:prSet>
      <dgm:spPr/>
    </dgm:pt>
  </dgm:ptLst>
  <dgm:cxnLst>
    <dgm:cxn modelId="{33272942-5C90-5D4F-B04B-0E74161EFCD0}" type="presOf" srcId="{12F500DC-EC2B-472B-B09C-5500FFCD57C1}" destId="{386755E9-0A42-7545-BD8D-2E8728E04374}" srcOrd="0" destOrd="0" presId="urn:microsoft.com/office/officeart/2005/8/layout/vList2"/>
    <dgm:cxn modelId="{A4FFC99D-35B7-4D38-BF97-FD4B760319E4}" srcId="{12F500DC-EC2B-472B-B09C-5500FFCD57C1}" destId="{187E436B-16EE-4BC6-B06C-8A999F58C7EB}" srcOrd="1" destOrd="0" parTransId="{73B8133B-0221-42DC-A4B4-FDE3B7FDD1A9}" sibTransId="{B82AF89E-2A63-455B-BF36-4D790F19359A}"/>
    <dgm:cxn modelId="{0EFAE9D1-2137-3D43-AC48-1903A90E5322}" type="presOf" srcId="{187E436B-16EE-4BC6-B06C-8A999F58C7EB}" destId="{28C59071-7AA8-8F44-A4E3-217FA9D6213F}" srcOrd="0" destOrd="0" presId="urn:microsoft.com/office/officeart/2005/8/layout/vList2"/>
    <dgm:cxn modelId="{4ECA67FA-FFE2-6E43-BB8B-CFB8A98A92F5}" type="presOf" srcId="{B259B069-4118-4DBA-AE23-35D9F1A9AF02}" destId="{1736E492-2F76-844D-B62F-730EEA10F780}" srcOrd="0" destOrd="0" presId="urn:microsoft.com/office/officeart/2005/8/layout/vList2"/>
    <dgm:cxn modelId="{5954ACFB-0C3F-4285-9A72-C0BE6025121F}" srcId="{12F500DC-EC2B-472B-B09C-5500FFCD57C1}" destId="{B259B069-4118-4DBA-AE23-35D9F1A9AF02}" srcOrd="0" destOrd="0" parTransId="{05EAC187-60E0-4EE2-A253-8DDAAE055060}" sibTransId="{8E644EBD-3AE4-468D-9DE2-B170F57CB798}"/>
    <dgm:cxn modelId="{3182825F-6099-274E-9976-9F1E2DDC7C0A}" type="presParOf" srcId="{386755E9-0A42-7545-BD8D-2E8728E04374}" destId="{1736E492-2F76-844D-B62F-730EEA10F780}" srcOrd="0" destOrd="0" presId="urn:microsoft.com/office/officeart/2005/8/layout/vList2"/>
    <dgm:cxn modelId="{BDC91A5C-C845-CB43-AA16-BF2FF3CC9955}" type="presParOf" srcId="{386755E9-0A42-7545-BD8D-2E8728E04374}" destId="{3C372410-9671-4E4C-BA1A-EB55CA5456E0}" srcOrd="1" destOrd="0" presId="urn:microsoft.com/office/officeart/2005/8/layout/vList2"/>
    <dgm:cxn modelId="{541431D4-ABCA-2D48-8912-D7BDF697B9CD}" type="presParOf" srcId="{386755E9-0A42-7545-BD8D-2E8728E04374}" destId="{28C59071-7AA8-8F44-A4E3-217FA9D6213F}"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2F500DC-EC2B-472B-B09C-5500FFCD57C1}" type="doc">
      <dgm:prSet loTypeId="urn:microsoft.com/office/officeart/2005/8/layout/vProcess5" loCatId="process" qsTypeId="urn:microsoft.com/office/officeart/2005/8/quickstyle/simple3" qsCatId="simple" csTypeId="urn:microsoft.com/office/officeart/2005/8/colors/colorful1" csCatId="colorful" phldr="1"/>
      <dgm:spPr/>
      <dgm:t>
        <a:bodyPr/>
        <a:lstStyle/>
        <a:p>
          <a:endParaRPr lang="en-US"/>
        </a:p>
      </dgm:t>
    </dgm:pt>
    <dgm:pt modelId="{E4CA892C-32A0-4A48-A569-DB9059D882D8}">
      <dgm:prSet custT="1"/>
      <dgm:spPr/>
      <dgm:t>
        <a:bodyPr/>
        <a:lstStyle/>
        <a:p>
          <a:r>
            <a:rPr lang="en-US" sz="2400" b="0" i="0" dirty="0"/>
            <a:t>Assessment of quantitative HCV RNA and a LFTs</a:t>
          </a:r>
          <a:endParaRPr lang="en-US" sz="2400" dirty="0"/>
        </a:p>
      </dgm:t>
    </dgm:pt>
    <dgm:pt modelId="{1BE298F1-1379-43B1-8595-B9BF040FBB2A}" type="parTrans" cxnId="{EA687B56-C2BD-4CB3-944F-32D16058B2B9}">
      <dgm:prSet/>
      <dgm:spPr/>
      <dgm:t>
        <a:bodyPr/>
        <a:lstStyle/>
        <a:p>
          <a:endParaRPr lang="en-US"/>
        </a:p>
      </dgm:t>
    </dgm:pt>
    <dgm:pt modelId="{3D505364-94AB-4CBC-8AC2-BD6C9669DA69}" type="sibTrans" cxnId="{EA687B56-C2BD-4CB3-944F-32D16058B2B9}">
      <dgm:prSet/>
      <dgm:spPr/>
      <dgm:t>
        <a:bodyPr/>
        <a:lstStyle/>
        <a:p>
          <a:endParaRPr lang="en-US"/>
        </a:p>
      </dgm:t>
    </dgm:pt>
    <dgm:pt modelId="{294DB21A-2D16-4C5A-8674-FB08390648D1}">
      <dgm:prSet/>
      <dgm:spPr/>
      <dgm:t>
        <a:bodyPr/>
        <a:lstStyle/>
        <a:p>
          <a:r>
            <a:rPr lang="en-US" b="0" i="0" dirty="0"/>
            <a:t>Assessment for other causes of liver disease in patients with elevated LFTs after achieving SVR</a:t>
          </a:r>
          <a:endParaRPr lang="en-US" dirty="0"/>
        </a:p>
      </dgm:t>
    </dgm:pt>
    <dgm:pt modelId="{364A4161-9D16-47B0-97FB-E28D80D07BD7}" type="parTrans" cxnId="{14B22D80-7B3B-44CA-A361-FD1368EE83EA}">
      <dgm:prSet/>
      <dgm:spPr/>
      <dgm:t>
        <a:bodyPr/>
        <a:lstStyle/>
        <a:p>
          <a:endParaRPr lang="en-US"/>
        </a:p>
      </dgm:t>
    </dgm:pt>
    <dgm:pt modelId="{44898C50-551B-4269-A03E-650FEF2E5EDC}" type="sibTrans" cxnId="{14B22D80-7B3B-44CA-A361-FD1368EE83EA}">
      <dgm:prSet/>
      <dgm:spPr/>
      <dgm:t>
        <a:bodyPr/>
        <a:lstStyle/>
        <a:p>
          <a:endParaRPr lang="en-US"/>
        </a:p>
      </dgm:t>
    </dgm:pt>
    <dgm:pt modelId="{9F4D3310-111D-DC47-AC7E-AB909A8BA804}">
      <dgm:prSet custT="1"/>
      <dgm:spPr/>
      <dgm:t>
        <a:bodyPr/>
        <a:lstStyle/>
        <a:p>
          <a:r>
            <a:rPr lang="en-US" sz="2400" b="0" i="0" dirty="0"/>
            <a:t>Patients with ongoing risk: counselling and HCV RNA testing</a:t>
          </a:r>
          <a:endParaRPr lang="en-US" sz="2400" dirty="0"/>
        </a:p>
      </dgm:t>
    </dgm:pt>
    <dgm:pt modelId="{FC36E7DC-49D7-E44B-8130-D7044FAAB7A6}" type="parTrans" cxnId="{8369B0A6-8185-3B41-ACB1-6045AC40F1AE}">
      <dgm:prSet/>
      <dgm:spPr/>
      <dgm:t>
        <a:bodyPr/>
        <a:lstStyle/>
        <a:p>
          <a:endParaRPr lang="en-US"/>
        </a:p>
      </dgm:t>
    </dgm:pt>
    <dgm:pt modelId="{BDDB92CB-B099-E244-AACA-68D8D5C5806A}" type="sibTrans" cxnId="{8369B0A6-8185-3B41-ACB1-6045AC40F1AE}">
      <dgm:prSet/>
      <dgm:spPr/>
      <dgm:t>
        <a:bodyPr/>
        <a:lstStyle/>
        <a:p>
          <a:endParaRPr lang="en-US"/>
        </a:p>
      </dgm:t>
    </dgm:pt>
    <dgm:pt modelId="{838D00FD-B3C2-5E49-B5D6-A07ADBF7F187}">
      <dgm:prSet/>
      <dgm:spPr/>
      <dgm:t>
        <a:bodyPr/>
        <a:lstStyle/>
        <a:p>
          <a:r>
            <a:rPr lang="en-US" b="0" i="0" dirty="0"/>
            <a:t>Advise patients to avoid excess alcohol use.</a:t>
          </a:r>
          <a:endParaRPr lang="en-US" dirty="0"/>
        </a:p>
      </dgm:t>
    </dgm:pt>
    <dgm:pt modelId="{98D75A55-E895-B64D-94CF-60F0DA413601}" type="parTrans" cxnId="{09688FA1-7A25-8E4C-AD5B-18617A4417F1}">
      <dgm:prSet/>
      <dgm:spPr/>
      <dgm:t>
        <a:bodyPr/>
        <a:lstStyle/>
        <a:p>
          <a:endParaRPr lang="en-US"/>
        </a:p>
      </dgm:t>
    </dgm:pt>
    <dgm:pt modelId="{0B2B9AD0-672C-7F44-944C-D361AA08A363}" type="sibTrans" cxnId="{09688FA1-7A25-8E4C-AD5B-18617A4417F1}">
      <dgm:prSet/>
      <dgm:spPr/>
      <dgm:t>
        <a:bodyPr/>
        <a:lstStyle/>
        <a:p>
          <a:endParaRPr lang="en-US"/>
        </a:p>
      </dgm:t>
    </dgm:pt>
    <dgm:pt modelId="{1C722EE0-D516-5743-BADC-938C84FC1D8B}" type="pres">
      <dgm:prSet presAssocID="{12F500DC-EC2B-472B-B09C-5500FFCD57C1}" presName="outerComposite" presStyleCnt="0">
        <dgm:presLayoutVars>
          <dgm:chMax val="5"/>
          <dgm:dir/>
          <dgm:resizeHandles val="exact"/>
        </dgm:presLayoutVars>
      </dgm:prSet>
      <dgm:spPr/>
    </dgm:pt>
    <dgm:pt modelId="{B65E5219-09F0-E047-BCE1-0C993F2FC2D8}" type="pres">
      <dgm:prSet presAssocID="{12F500DC-EC2B-472B-B09C-5500FFCD57C1}" presName="dummyMaxCanvas" presStyleCnt="0">
        <dgm:presLayoutVars/>
      </dgm:prSet>
      <dgm:spPr/>
    </dgm:pt>
    <dgm:pt modelId="{B3C5471E-C90F-1A45-B87A-180DE4E0E8CB}" type="pres">
      <dgm:prSet presAssocID="{12F500DC-EC2B-472B-B09C-5500FFCD57C1}" presName="FourNodes_1" presStyleLbl="node1" presStyleIdx="0" presStyleCnt="4" custScaleX="107345">
        <dgm:presLayoutVars>
          <dgm:bulletEnabled val="1"/>
        </dgm:presLayoutVars>
      </dgm:prSet>
      <dgm:spPr/>
    </dgm:pt>
    <dgm:pt modelId="{818D3624-24F1-2A4D-A153-DABBA7C46EFC}" type="pres">
      <dgm:prSet presAssocID="{12F500DC-EC2B-472B-B09C-5500FFCD57C1}" presName="FourNodes_2" presStyleLbl="node1" presStyleIdx="1" presStyleCnt="4" custScaleX="107535">
        <dgm:presLayoutVars>
          <dgm:bulletEnabled val="1"/>
        </dgm:presLayoutVars>
      </dgm:prSet>
      <dgm:spPr/>
    </dgm:pt>
    <dgm:pt modelId="{C91CBCF6-7C17-4E44-85A3-BCD5DAFC3357}" type="pres">
      <dgm:prSet presAssocID="{12F500DC-EC2B-472B-B09C-5500FFCD57C1}" presName="FourNodes_3" presStyleLbl="node1" presStyleIdx="2" presStyleCnt="4">
        <dgm:presLayoutVars>
          <dgm:bulletEnabled val="1"/>
        </dgm:presLayoutVars>
      </dgm:prSet>
      <dgm:spPr/>
    </dgm:pt>
    <dgm:pt modelId="{09662BA6-9E8E-7E4F-9A35-258510722FD2}" type="pres">
      <dgm:prSet presAssocID="{12F500DC-EC2B-472B-B09C-5500FFCD57C1}" presName="FourNodes_4" presStyleLbl="node1" presStyleIdx="3" presStyleCnt="4">
        <dgm:presLayoutVars>
          <dgm:bulletEnabled val="1"/>
        </dgm:presLayoutVars>
      </dgm:prSet>
      <dgm:spPr/>
    </dgm:pt>
    <dgm:pt modelId="{C1F07054-8391-B64F-B3E0-29378AD27AD1}" type="pres">
      <dgm:prSet presAssocID="{12F500DC-EC2B-472B-B09C-5500FFCD57C1}" presName="FourConn_1-2" presStyleLbl="fgAccFollowNode1" presStyleIdx="0" presStyleCnt="3">
        <dgm:presLayoutVars>
          <dgm:bulletEnabled val="1"/>
        </dgm:presLayoutVars>
      </dgm:prSet>
      <dgm:spPr/>
    </dgm:pt>
    <dgm:pt modelId="{7902B61B-E272-0E41-A55E-EF46715F83D2}" type="pres">
      <dgm:prSet presAssocID="{12F500DC-EC2B-472B-B09C-5500FFCD57C1}" presName="FourConn_2-3" presStyleLbl="fgAccFollowNode1" presStyleIdx="1" presStyleCnt="3">
        <dgm:presLayoutVars>
          <dgm:bulletEnabled val="1"/>
        </dgm:presLayoutVars>
      </dgm:prSet>
      <dgm:spPr/>
    </dgm:pt>
    <dgm:pt modelId="{E1BC5119-3741-C648-8FF4-9C1FEDFC4553}" type="pres">
      <dgm:prSet presAssocID="{12F500DC-EC2B-472B-B09C-5500FFCD57C1}" presName="FourConn_3-4" presStyleLbl="fgAccFollowNode1" presStyleIdx="2" presStyleCnt="3">
        <dgm:presLayoutVars>
          <dgm:bulletEnabled val="1"/>
        </dgm:presLayoutVars>
      </dgm:prSet>
      <dgm:spPr/>
    </dgm:pt>
    <dgm:pt modelId="{FFECE6EE-911B-E24D-8368-6CE15FF713B5}" type="pres">
      <dgm:prSet presAssocID="{12F500DC-EC2B-472B-B09C-5500FFCD57C1}" presName="FourNodes_1_text" presStyleLbl="node1" presStyleIdx="3" presStyleCnt="4">
        <dgm:presLayoutVars>
          <dgm:bulletEnabled val="1"/>
        </dgm:presLayoutVars>
      </dgm:prSet>
      <dgm:spPr/>
    </dgm:pt>
    <dgm:pt modelId="{3000F362-CE09-8441-A404-9DD93E3594BD}" type="pres">
      <dgm:prSet presAssocID="{12F500DC-EC2B-472B-B09C-5500FFCD57C1}" presName="FourNodes_2_text" presStyleLbl="node1" presStyleIdx="3" presStyleCnt="4">
        <dgm:presLayoutVars>
          <dgm:bulletEnabled val="1"/>
        </dgm:presLayoutVars>
      </dgm:prSet>
      <dgm:spPr/>
    </dgm:pt>
    <dgm:pt modelId="{B74DD1B7-EC69-9C4D-93AE-B5446F184385}" type="pres">
      <dgm:prSet presAssocID="{12F500DC-EC2B-472B-B09C-5500FFCD57C1}" presName="FourNodes_3_text" presStyleLbl="node1" presStyleIdx="3" presStyleCnt="4">
        <dgm:presLayoutVars>
          <dgm:bulletEnabled val="1"/>
        </dgm:presLayoutVars>
      </dgm:prSet>
      <dgm:spPr/>
    </dgm:pt>
    <dgm:pt modelId="{EAC9D034-DF66-6845-9642-CBE8BA7CD88E}" type="pres">
      <dgm:prSet presAssocID="{12F500DC-EC2B-472B-B09C-5500FFCD57C1}" presName="FourNodes_4_text" presStyleLbl="node1" presStyleIdx="3" presStyleCnt="4">
        <dgm:presLayoutVars>
          <dgm:bulletEnabled val="1"/>
        </dgm:presLayoutVars>
      </dgm:prSet>
      <dgm:spPr/>
    </dgm:pt>
  </dgm:ptLst>
  <dgm:cxnLst>
    <dgm:cxn modelId="{EA687B56-C2BD-4CB3-944F-32D16058B2B9}" srcId="{12F500DC-EC2B-472B-B09C-5500FFCD57C1}" destId="{E4CA892C-32A0-4A48-A569-DB9059D882D8}" srcOrd="0" destOrd="0" parTransId="{1BE298F1-1379-43B1-8595-B9BF040FBB2A}" sibTransId="{3D505364-94AB-4CBC-8AC2-BD6C9669DA69}"/>
    <dgm:cxn modelId="{1DF99D57-E370-494A-B3AE-1E5CF2757CC2}" type="presOf" srcId="{E4CA892C-32A0-4A48-A569-DB9059D882D8}" destId="{FFECE6EE-911B-E24D-8368-6CE15FF713B5}" srcOrd="1" destOrd="0" presId="urn:microsoft.com/office/officeart/2005/8/layout/vProcess5"/>
    <dgm:cxn modelId="{1604B458-A677-9845-A735-6595A9F1CF66}" type="presOf" srcId="{9F4D3310-111D-DC47-AC7E-AB909A8BA804}" destId="{3000F362-CE09-8441-A404-9DD93E3594BD}" srcOrd="1" destOrd="0" presId="urn:microsoft.com/office/officeart/2005/8/layout/vProcess5"/>
    <dgm:cxn modelId="{E704E872-6A58-324C-97BC-9607CC73709A}" type="presOf" srcId="{0B2B9AD0-672C-7F44-944C-D361AA08A363}" destId="{E1BC5119-3741-C648-8FF4-9C1FEDFC4553}" srcOrd="0" destOrd="0" presId="urn:microsoft.com/office/officeart/2005/8/layout/vProcess5"/>
    <dgm:cxn modelId="{E1DBB47A-FFBE-CA40-817B-CC76B3C63CC7}" type="presOf" srcId="{E4CA892C-32A0-4A48-A569-DB9059D882D8}" destId="{B3C5471E-C90F-1A45-B87A-180DE4E0E8CB}" srcOrd="0" destOrd="0" presId="urn:microsoft.com/office/officeart/2005/8/layout/vProcess5"/>
    <dgm:cxn modelId="{DB95A67C-230F-DA48-988B-10870528F702}" type="presOf" srcId="{12F500DC-EC2B-472B-B09C-5500FFCD57C1}" destId="{1C722EE0-D516-5743-BADC-938C84FC1D8B}" srcOrd="0" destOrd="0" presId="urn:microsoft.com/office/officeart/2005/8/layout/vProcess5"/>
    <dgm:cxn modelId="{14B22D80-7B3B-44CA-A361-FD1368EE83EA}" srcId="{12F500DC-EC2B-472B-B09C-5500FFCD57C1}" destId="{294DB21A-2D16-4C5A-8674-FB08390648D1}" srcOrd="3" destOrd="0" parTransId="{364A4161-9D16-47B0-97FB-E28D80D07BD7}" sibTransId="{44898C50-551B-4269-A03E-650FEF2E5EDC}"/>
    <dgm:cxn modelId="{8797A881-7042-B542-BBD2-9BC15C76E567}" type="presOf" srcId="{838D00FD-B3C2-5E49-B5D6-A07ADBF7F187}" destId="{C91CBCF6-7C17-4E44-85A3-BCD5DAFC3357}" srcOrd="0" destOrd="0" presId="urn:microsoft.com/office/officeart/2005/8/layout/vProcess5"/>
    <dgm:cxn modelId="{09688FA1-7A25-8E4C-AD5B-18617A4417F1}" srcId="{12F500DC-EC2B-472B-B09C-5500FFCD57C1}" destId="{838D00FD-B3C2-5E49-B5D6-A07ADBF7F187}" srcOrd="2" destOrd="0" parTransId="{98D75A55-E895-B64D-94CF-60F0DA413601}" sibTransId="{0B2B9AD0-672C-7F44-944C-D361AA08A363}"/>
    <dgm:cxn modelId="{8369B0A6-8185-3B41-ACB1-6045AC40F1AE}" srcId="{12F500DC-EC2B-472B-B09C-5500FFCD57C1}" destId="{9F4D3310-111D-DC47-AC7E-AB909A8BA804}" srcOrd="1" destOrd="0" parTransId="{FC36E7DC-49D7-E44B-8130-D7044FAAB7A6}" sibTransId="{BDDB92CB-B099-E244-AACA-68D8D5C5806A}"/>
    <dgm:cxn modelId="{F9E32CAB-8D71-A24A-8036-235E53EA2E98}" type="presOf" srcId="{9F4D3310-111D-DC47-AC7E-AB909A8BA804}" destId="{818D3624-24F1-2A4D-A153-DABBA7C46EFC}" srcOrd="0" destOrd="0" presId="urn:microsoft.com/office/officeart/2005/8/layout/vProcess5"/>
    <dgm:cxn modelId="{22AE63BB-1843-E947-ABAF-EEA0AA88B399}" type="presOf" srcId="{BDDB92CB-B099-E244-AACA-68D8D5C5806A}" destId="{7902B61B-E272-0E41-A55E-EF46715F83D2}" srcOrd="0" destOrd="0" presId="urn:microsoft.com/office/officeart/2005/8/layout/vProcess5"/>
    <dgm:cxn modelId="{72EFF1CD-0A07-A942-84F5-627B932AC3D8}" type="presOf" srcId="{294DB21A-2D16-4C5A-8674-FB08390648D1}" destId="{09662BA6-9E8E-7E4F-9A35-258510722FD2}" srcOrd="0" destOrd="0" presId="urn:microsoft.com/office/officeart/2005/8/layout/vProcess5"/>
    <dgm:cxn modelId="{6DCA77E5-C738-2D48-BBC7-F0712D71FBD8}" type="presOf" srcId="{838D00FD-B3C2-5E49-B5D6-A07ADBF7F187}" destId="{B74DD1B7-EC69-9C4D-93AE-B5446F184385}" srcOrd="1" destOrd="0" presId="urn:microsoft.com/office/officeart/2005/8/layout/vProcess5"/>
    <dgm:cxn modelId="{D894D8E5-1328-9847-A1EC-6D127D90496E}" type="presOf" srcId="{3D505364-94AB-4CBC-8AC2-BD6C9669DA69}" destId="{C1F07054-8391-B64F-B3E0-29378AD27AD1}" srcOrd="0" destOrd="0" presId="urn:microsoft.com/office/officeart/2005/8/layout/vProcess5"/>
    <dgm:cxn modelId="{654007EF-0CB8-244A-B814-9BA8D9E5AA39}" type="presOf" srcId="{294DB21A-2D16-4C5A-8674-FB08390648D1}" destId="{EAC9D034-DF66-6845-9642-CBE8BA7CD88E}" srcOrd="1" destOrd="0" presId="urn:microsoft.com/office/officeart/2005/8/layout/vProcess5"/>
    <dgm:cxn modelId="{055C42CB-60CD-ED4C-9D2C-73D41A7EB1B8}" type="presParOf" srcId="{1C722EE0-D516-5743-BADC-938C84FC1D8B}" destId="{B65E5219-09F0-E047-BCE1-0C993F2FC2D8}" srcOrd="0" destOrd="0" presId="urn:microsoft.com/office/officeart/2005/8/layout/vProcess5"/>
    <dgm:cxn modelId="{1518EF36-55B0-924B-AB3D-7EEA88553A73}" type="presParOf" srcId="{1C722EE0-D516-5743-BADC-938C84FC1D8B}" destId="{B3C5471E-C90F-1A45-B87A-180DE4E0E8CB}" srcOrd="1" destOrd="0" presId="urn:microsoft.com/office/officeart/2005/8/layout/vProcess5"/>
    <dgm:cxn modelId="{67B2B4FD-FFED-1C47-B4E6-AD92AF534261}" type="presParOf" srcId="{1C722EE0-D516-5743-BADC-938C84FC1D8B}" destId="{818D3624-24F1-2A4D-A153-DABBA7C46EFC}" srcOrd="2" destOrd="0" presId="urn:microsoft.com/office/officeart/2005/8/layout/vProcess5"/>
    <dgm:cxn modelId="{36DA86B2-2816-FD40-9A73-A57287BF0CEB}" type="presParOf" srcId="{1C722EE0-D516-5743-BADC-938C84FC1D8B}" destId="{C91CBCF6-7C17-4E44-85A3-BCD5DAFC3357}" srcOrd="3" destOrd="0" presId="urn:microsoft.com/office/officeart/2005/8/layout/vProcess5"/>
    <dgm:cxn modelId="{D38FE079-A878-E940-92B0-E36FB79F85B7}" type="presParOf" srcId="{1C722EE0-D516-5743-BADC-938C84FC1D8B}" destId="{09662BA6-9E8E-7E4F-9A35-258510722FD2}" srcOrd="4" destOrd="0" presId="urn:microsoft.com/office/officeart/2005/8/layout/vProcess5"/>
    <dgm:cxn modelId="{ED15C61E-74B4-4748-A15D-0163B904FDB5}" type="presParOf" srcId="{1C722EE0-D516-5743-BADC-938C84FC1D8B}" destId="{C1F07054-8391-B64F-B3E0-29378AD27AD1}" srcOrd="5" destOrd="0" presId="urn:microsoft.com/office/officeart/2005/8/layout/vProcess5"/>
    <dgm:cxn modelId="{9453DFDE-AABA-244B-9992-842DECB8D8E7}" type="presParOf" srcId="{1C722EE0-D516-5743-BADC-938C84FC1D8B}" destId="{7902B61B-E272-0E41-A55E-EF46715F83D2}" srcOrd="6" destOrd="0" presId="urn:microsoft.com/office/officeart/2005/8/layout/vProcess5"/>
    <dgm:cxn modelId="{E137A73F-2813-E446-A4FB-87EB765F22C4}" type="presParOf" srcId="{1C722EE0-D516-5743-BADC-938C84FC1D8B}" destId="{E1BC5119-3741-C648-8FF4-9C1FEDFC4553}" srcOrd="7" destOrd="0" presId="urn:microsoft.com/office/officeart/2005/8/layout/vProcess5"/>
    <dgm:cxn modelId="{338BA0B3-F2DF-F34A-8E3B-562F610B2DC0}" type="presParOf" srcId="{1C722EE0-D516-5743-BADC-938C84FC1D8B}" destId="{FFECE6EE-911B-E24D-8368-6CE15FF713B5}" srcOrd="8" destOrd="0" presId="urn:microsoft.com/office/officeart/2005/8/layout/vProcess5"/>
    <dgm:cxn modelId="{65CB583C-0EF4-2048-8D63-7C696788C3F4}" type="presParOf" srcId="{1C722EE0-D516-5743-BADC-938C84FC1D8B}" destId="{3000F362-CE09-8441-A404-9DD93E3594BD}" srcOrd="9" destOrd="0" presId="urn:microsoft.com/office/officeart/2005/8/layout/vProcess5"/>
    <dgm:cxn modelId="{12E9D4C5-07C2-7746-9A1E-208A98EA8619}" type="presParOf" srcId="{1C722EE0-D516-5743-BADC-938C84FC1D8B}" destId="{B74DD1B7-EC69-9C4D-93AE-B5446F184385}" srcOrd="10" destOrd="0" presId="urn:microsoft.com/office/officeart/2005/8/layout/vProcess5"/>
    <dgm:cxn modelId="{99293E1B-C20A-5345-AF6A-529DBB46DC1C}" type="presParOf" srcId="{1C722EE0-D516-5743-BADC-938C84FC1D8B}" destId="{EAC9D034-DF66-6845-9642-CBE8BA7CD88E}"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C9AE3E5-1BD2-4530-862D-D1F2BECF7E7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5319EB1-8AC7-4905-88BD-44F3651CB958}">
      <dgm:prSet/>
      <dgm:spPr/>
      <dgm:t>
        <a:bodyPr/>
        <a:lstStyle/>
        <a:p>
          <a:r>
            <a:rPr lang="en-US">
              <a:hlinkClick xmlns:r="http://schemas.openxmlformats.org/officeDocument/2006/relationships" r:id="rId1"/>
            </a:rPr>
            <a:t>http://www.npaihb.org</a:t>
          </a:r>
          <a:endParaRPr lang="en-US"/>
        </a:p>
      </dgm:t>
    </dgm:pt>
    <dgm:pt modelId="{FCCF1021-C1C4-4E3B-AE84-71709F652B06}" type="parTrans" cxnId="{29B74241-A918-4BD0-8CF1-825C97E58B87}">
      <dgm:prSet/>
      <dgm:spPr/>
      <dgm:t>
        <a:bodyPr/>
        <a:lstStyle/>
        <a:p>
          <a:endParaRPr lang="en-US"/>
        </a:p>
      </dgm:t>
    </dgm:pt>
    <dgm:pt modelId="{385A29CE-E906-40E9-A526-98B13E68F3B8}" type="sibTrans" cxnId="{29B74241-A918-4BD0-8CF1-825C97E58B87}">
      <dgm:prSet/>
      <dgm:spPr/>
      <dgm:t>
        <a:bodyPr/>
        <a:lstStyle/>
        <a:p>
          <a:endParaRPr lang="en-US"/>
        </a:p>
      </dgm:t>
    </dgm:pt>
    <dgm:pt modelId="{652C13DB-9809-4E93-AE35-5C8816D7BE61}">
      <dgm:prSet/>
      <dgm:spPr/>
      <dgm:t>
        <a:bodyPr/>
        <a:lstStyle/>
        <a:p>
          <a:r>
            <a:rPr lang="en-US"/>
            <a:t>Text HCV 97779</a:t>
          </a:r>
          <a:br>
            <a:rPr lang="en-US"/>
          </a:br>
          <a:endParaRPr lang="en-US"/>
        </a:p>
      </dgm:t>
    </dgm:pt>
    <dgm:pt modelId="{32160BC8-574B-4C94-B9EB-094EF3FAA990}" type="parTrans" cxnId="{A1388182-68A7-4753-88C9-2F142128DEB5}">
      <dgm:prSet/>
      <dgm:spPr/>
      <dgm:t>
        <a:bodyPr/>
        <a:lstStyle/>
        <a:p>
          <a:endParaRPr lang="en-US"/>
        </a:p>
      </dgm:t>
    </dgm:pt>
    <dgm:pt modelId="{380D3382-6DF1-4C36-A7F4-5FCB25BDFA84}" type="sibTrans" cxnId="{A1388182-68A7-4753-88C9-2F142128DEB5}">
      <dgm:prSet/>
      <dgm:spPr/>
      <dgm:t>
        <a:bodyPr/>
        <a:lstStyle/>
        <a:p>
          <a:endParaRPr lang="en-US"/>
        </a:p>
      </dgm:t>
    </dgm:pt>
    <dgm:pt modelId="{ADF46A34-26BB-43C5-A99A-AFD076C3E5A9}">
      <dgm:prSet/>
      <dgm:spPr/>
      <dgm:t>
        <a:bodyPr/>
        <a:lstStyle/>
        <a:p>
          <a:r>
            <a:rPr lang="en-US"/>
            <a:t>http://www.hcvguidelines.org/</a:t>
          </a:r>
        </a:p>
      </dgm:t>
    </dgm:pt>
    <dgm:pt modelId="{1DF3D135-BC2E-4606-A6F2-D60AC6ABF0EB}" type="parTrans" cxnId="{0DF0A07A-1F4F-4712-B2FE-D112B09D5276}">
      <dgm:prSet/>
      <dgm:spPr/>
      <dgm:t>
        <a:bodyPr/>
        <a:lstStyle/>
        <a:p>
          <a:endParaRPr lang="en-US"/>
        </a:p>
      </dgm:t>
    </dgm:pt>
    <dgm:pt modelId="{A0DB7137-F87B-4198-B21B-2FFB28816C6E}" type="sibTrans" cxnId="{0DF0A07A-1F4F-4712-B2FE-D112B09D5276}">
      <dgm:prSet/>
      <dgm:spPr/>
      <dgm:t>
        <a:bodyPr/>
        <a:lstStyle/>
        <a:p>
          <a:endParaRPr lang="en-US"/>
        </a:p>
      </dgm:t>
    </dgm:pt>
    <dgm:pt modelId="{E36448C8-EE04-471F-A1AC-EF1F2E4FB776}">
      <dgm:prSet/>
      <dgm:spPr/>
      <dgm:t>
        <a:bodyPr/>
        <a:lstStyle/>
        <a:p>
          <a:r>
            <a:rPr lang="en-US"/>
            <a:t>http://www.hepatitisc.uw.edu/</a:t>
          </a:r>
        </a:p>
      </dgm:t>
    </dgm:pt>
    <dgm:pt modelId="{76B5490B-0153-49B8-B807-76BE583D9514}" type="parTrans" cxnId="{9DA17CF9-116B-4E54-B1AE-DBAC3C11861B}">
      <dgm:prSet/>
      <dgm:spPr/>
      <dgm:t>
        <a:bodyPr/>
        <a:lstStyle/>
        <a:p>
          <a:endParaRPr lang="en-US"/>
        </a:p>
      </dgm:t>
    </dgm:pt>
    <dgm:pt modelId="{AB80463D-80D3-42F5-AF8F-7F0FE01C1346}" type="sibTrans" cxnId="{9DA17CF9-116B-4E54-B1AE-DBAC3C11861B}">
      <dgm:prSet/>
      <dgm:spPr/>
      <dgm:t>
        <a:bodyPr/>
        <a:lstStyle/>
        <a:p>
          <a:endParaRPr lang="en-US"/>
        </a:p>
      </dgm:t>
    </dgm:pt>
    <dgm:pt modelId="{F7C69C8E-0B0E-4680-B514-D1913A927AEC}">
      <dgm:prSet/>
      <dgm:spPr/>
      <dgm:t>
        <a:bodyPr/>
        <a:lstStyle/>
        <a:p>
          <a:r>
            <a:rPr lang="en-US"/>
            <a:t>On-line curriculum on liver disease and HCV, includes clinical studies, clinical calculators, slide lectures</a:t>
          </a:r>
        </a:p>
      </dgm:t>
    </dgm:pt>
    <dgm:pt modelId="{C1D9F4AD-E285-4599-B1AA-4B75CC7CF193}" type="parTrans" cxnId="{2690EF91-1617-438C-834C-825B53FE4DD3}">
      <dgm:prSet/>
      <dgm:spPr/>
      <dgm:t>
        <a:bodyPr/>
        <a:lstStyle/>
        <a:p>
          <a:endParaRPr lang="en-US"/>
        </a:p>
      </dgm:t>
    </dgm:pt>
    <dgm:pt modelId="{EE012277-31DA-4AAD-8F7B-86A007A2F01B}" type="sibTrans" cxnId="{2690EF91-1617-438C-834C-825B53FE4DD3}">
      <dgm:prSet/>
      <dgm:spPr/>
      <dgm:t>
        <a:bodyPr/>
        <a:lstStyle/>
        <a:p>
          <a:endParaRPr lang="en-US"/>
        </a:p>
      </dgm:t>
    </dgm:pt>
    <dgm:pt modelId="{B7FA503D-E657-4912-9721-61706FBB9006}">
      <dgm:prSet/>
      <dgm:spPr/>
      <dgm:t>
        <a:bodyPr/>
        <a:lstStyle/>
        <a:p>
          <a:r>
            <a:rPr lang="en-US" dirty="0"/>
            <a:t>ProjectECHO HCV guidelines</a:t>
          </a:r>
        </a:p>
      </dgm:t>
    </dgm:pt>
    <dgm:pt modelId="{040F47FC-F47D-4513-B2EB-600ECAB3EAAB}" type="parTrans" cxnId="{420F2227-8A3D-479F-86C4-50D9F1CA639F}">
      <dgm:prSet/>
      <dgm:spPr/>
      <dgm:t>
        <a:bodyPr/>
        <a:lstStyle/>
        <a:p>
          <a:endParaRPr lang="en-US"/>
        </a:p>
      </dgm:t>
    </dgm:pt>
    <dgm:pt modelId="{3A325807-30B2-4B08-BC06-109CD4133332}" type="sibTrans" cxnId="{420F2227-8A3D-479F-86C4-50D9F1CA639F}">
      <dgm:prSet/>
      <dgm:spPr/>
      <dgm:t>
        <a:bodyPr/>
        <a:lstStyle/>
        <a:p>
          <a:endParaRPr lang="en-US"/>
        </a:p>
      </dgm:t>
    </dgm:pt>
    <dgm:pt modelId="{A58C4A0B-EC22-4150-A76D-9D6EF4FD8D93}" type="pres">
      <dgm:prSet presAssocID="{EC9AE3E5-1BD2-4530-862D-D1F2BECF7E7E}" presName="root" presStyleCnt="0">
        <dgm:presLayoutVars>
          <dgm:dir/>
          <dgm:resizeHandles val="exact"/>
        </dgm:presLayoutVars>
      </dgm:prSet>
      <dgm:spPr/>
    </dgm:pt>
    <dgm:pt modelId="{A7D79B04-1C66-46AA-B8A4-89DC48C05CEE}" type="pres">
      <dgm:prSet presAssocID="{95319EB1-8AC7-4905-88BD-44F3651CB958}" presName="compNode" presStyleCnt="0"/>
      <dgm:spPr/>
    </dgm:pt>
    <dgm:pt modelId="{37EC6DCA-4335-4049-B7C3-7F42CB0DC28D}" type="pres">
      <dgm:prSet presAssocID="{95319EB1-8AC7-4905-88BD-44F3651CB958}" presName="bgRect" presStyleLbl="bgShp" presStyleIdx="0" presStyleCnt="4"/>
      <dgm:spPr/>
    </dgm:pt>
    <dgm:pt modelId="{CDE374BF-C3D1-4441-90A2-EC02EC88CCA4}" type="pres">
      <dgm:prSet presAssocID="{95319EB1-8AC7-4905-88BD-44F3651CB958}" presName="iconRect" presStyleLbl="node1" presStyleIdx="0" presStyleCnt="4"/>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Marker"/>
        </a:ext>
      </dgm:extLst>
    </dgm:pt>
    <dgm:pt modelId="{0E87E6A0-7AE7-4C70-B64A-AB5331A90ADE}" type="pres">
      <dgm:prSet presAssocID="{95319EB1-8AC7-4905-88BD-44F3651CB958}" presName="spaceRect" presStyleCnt="0"/>
      <dgm:spPr/>
    </dgm:pt>
    <dgm:pt modelId="{14B7F568-D25F-4D40-B6D5-44ABEF3B01D1}" type="pres">
      <dgm:prSet presAssocID="{95319EB1-8AC7-4905-88BD-44F3651CB958}" presName="parTx" presStyleLbl="revTx" presStyleIdx="0" presStyleCnt="6">
        <dgm:presLayoutVars>
          <dgm:chMax val="0"/>
          <dgm:chPref val="0"/>
        </dgm:presLayoutVars>
      </dgm:prSet>
      <dgm:spPr/>
    </dgm:pt>
    <dgm:pt modelId="{61F5A6C6-957B-4592-8553-85F85B5353A9}" type="pres">
      <dgm:prSet presAssocID="{95319EB1-8AC7-4905-88BD-44F3651CB958}" presName="desTx" presStyleLbl="revTx" presStyleIdx="1" presStyleCnt="6">
        <dgm:presLayoutVars/>
      </dgm:prSet>
      <dgm:spPr/>
    </dgm:pt>
    <dgm:pt modelId="{F101AD48-E46D-43E5-89E6-0056D8971E20}" type="pres">
      <dgm:prSet presAssocID="{385A29CE-E906-40E9-A526-98B13E68F3B8}" presName="sibTrans" presStyleCnt="0"/>
      <dgm:spPr/>
    </dgm:pt>
    <dgm:pt modelId="{DEFD3257-B7D0-43D2-BAD3-247A5908B0ED}" type="pres">
      <dgm:prSet presAssocID="{ADF46A34-26BB-43C5-A99A-AFD076C3E5A9}" presName="compNode" presStyleCnt="0"/>
      <dgm:spPr/>
    </dgm:pt>
    <dgm:pt modelId="{D71A6EC6-DB85-4306-A66F-E14AACE701D4}" type="pres">
      <dgm:prSet presAssocID="{ADF46A34-26BB-43C5-A99A-AFD076C3E5A9}" presName="bgRect" presStyleLbl="bgShp" presStyleIdx="1" presStyleCnt="4"/>
      <dgm:spPr/>
    </dgm:pt>
    <dgm:pt modelId="{9C617D48-2B4D-4DE9-91DD-FC3D65381321}" type="pres">
      <dgm:prSet presAssocID="{ADF46A34-26BB-43C5-A99A-AFD076C3E5A9}" presName="iconRect" presStyleLbl="node1" presStyleIdx="1"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Earth Globe Americas"/>
        </a:ext>
      </dgm:extLst>
    </dgm:pt>
    <dgm:pt modelId="{4AEE3DA3-D3D8-412D-A39A-481F654668CE}" type="pres">
      <dgm:prSet presAssocID="{ADF46A34-26BB-43C5-A99A-AFD076C3E5A9}" presName="spaceRect" presStyleCnt="0"/>
      <dgm:spPr/>
    </dgm:pt>
    <dgm:pt modelId="{FE487BA4-8449-4FA8-88D8-F725CAA214E0}" type="pres">
      <dgm:prSet presAssocID="{ADF46A34-26BB-43C5-A99A-AFD076C3E5A9}" presName="parTx" presStyleLbl="revTx" presStyleIdx="2" presStyleCnt="6">
        <dgm:presLayoutVars>
          <dgm:chMax val="0"/>
          <dgm:chPref val="0"/>
        </dgm:presLayoutVars>
      </dgm:prSet>
      <dgm:spPr/>
    </dgm:pt>
    <dgm:pt modelId="{738E8186-0F4A-4731-87EC-4C3C9F012834}" type="pres">
      <dgm:prSet presAssocID="{A0DB7137-F87B-4198-B21B-2FFB28816C6E}" presName="sibTrans" presStyleCnt="0"/>
      <dgm:spPr/>
    </dgm:pt>
    <dgm:pt modelId="{B02ADC58-9B30-4545-B8DB-C807879C09A5}" type="pres">
      <dgm:prSet presAssocID="{E36448C8-EE04-471F-A1AC-EF1F2E4FB776}" presName="compNode" presStyleCnt="0"/>
      <dgm:spPr/>
    </dgm:pt>
    <dgm:pt modelId="{31964719-D346-43C9-84C6-4505D7B9560D}" type="pres">
      <dgm:prSet presAssocID="{E36448C8-EE04-471F-A1AC-EF1F2E4FB776}" presName="bgRect" presStyleLbl="bgShp" presStyleIdx="2" presStyleCnt="4"/>
      <dgm:spPr/>
    </dgm:pt>
    <dgm:pt modelId="{6C012421-1AA8-4F8C-871C-160BE308C28F}" type="pres">
      <dgm:prSet presAssocID="{E36448C8-EE04-471F-A1AC-EF1F2E4FB776}" presName="iconRect" presStyleLbl="node1" presStyleIdx="2"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Doctor"/>
        </a:ext>
      </dgm:extLst>
    </dgm:pt>
    <dgm:pt modelId="{77D016A1-FC3F-490F-9452-A12B1954431D}" type="pres">
      <dgm:prSet presAssocID="{E36448C8-EE04-471F-A1AC-EF1F2E4FB776}" presName="spaceRect" presStyleCnt="0"/>
      <dgm:spPr/>
    </dgm:pt>
    <dgm:pt modelId="{43A2FF69-85E9-4F2D-8B02-C639872FAA1C}" type="pres">
      <dgm:prSet presAssocID="{E36448C8-EE04-471F-A1AC-EF1F2E4FB776}" presName="parTx" presStyleLbl="revTx" presStyleIdx="3" presStyleCnt="6">
        <dgm:presLayoutVars>
          <dgm:chMax val="0"/>
          <dgm:chPref val="0"/>
        </dgm:presLayoutVars>
      </dgm:prSet>
      <dgm:spPr/>
    </dgm:pt>
    <dgm:pt modelId="{A6345D7D-428E-4E59-8721-E470AFA02275}" type="pres">
      <dgm:prSet presAssocID="{E36448C8-EE04-471F-A1AC-EF1F2E4FB776}" presName="desTx" presStyleLbl="revTx" presStyleIdx="4" presStyleCnt="6">
        <dgm:presLayoutVars/>
      </dgm:prSet>
      <dgm:spPr/>
    </dgm:pt>
    <dgm:pt modelId="{64EDBBF8-57DD-4DED-9A5D-27A1FD887C98}" type="pres">
      <dgm:prSet presAssocID="{AB80463D-80D3-42F5-AF8F-7F0FE01C1346}" presName="sibTrans" presStyleCnt="0"/>
      <dgm:spPr/>
    </dgm:pt>
    <dgm:pt modelId="{38D63D09-2311-43E9-A0A7-0AFE75116DCE}" type="pres">
      <dgm:prSet presAssocID="{B7FA503D-E657-4912-9721-61706FBB9006}" presName="compNode" presStyleCnt="0"/>
      <dgm:spPr/>
    </dgm:pt>
    <dgm:pt modelId="{B64B1A3F-6A2D-46E4-93B4-35477ED0D894}" type="pres">
      <dgm:prSet presAssocID="{B7FA503D-E657-4912-9721-61706FBB9006}" presName="bgRect" presStyleLbl="bgShp" presStyleIdx="3" presStyleCnt="4"/>
      <dgm:spPr/>
    </dgm:pt>
    <dgm:pt modelId="{402BE186-5F58-45B3-977C-43D2E8BAB24C}" type="pres">
      <dgm:prSet presAssocID="{B7FA503D-E657-4912-9721-61706FBB9006}" presName="iconRect" presStyleLbl="node1" presStyleIdx="3" presStyleCnt="4"/>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Check List"/>
        </a:ext>
      </dgm:extLst>
    </dgm:pt>
    <dgm:pt modelId="{9D9A9BD4-0CBD-4CF4-921A-050A3D6062B1}" type="pres">
      <dgm:prSet presAssocID="{B7FA503D-E657-4912-9721-61706FBB9006}" presName="spaceRect" presStyleCnt="0"/>
      <dgm:spPr/>
    </dgm:pt>
    <dgm:pt modelId="{44A7A7D3-FAC8-4F35-A60F-B2E6C7B2EFBE}" type="pres">
      <dgm:prSet presAssocID="{B7FA503D-E657-4912-9721-61706FBB9006}" presName="parTx" presStyleLbl="revTx" presStyleIdx="5" presStyleCnt="6">
        <dgm:presLayoutVars>
          <dgm:chMax val="0"/>
          <dgm:chPref val="0"/>
        </dgm:presLayoutVars>
      </dgm:prSet>
      <dgm:spPr/>
    </dgm:pt>
  </dgm:ptLst>
  <dgm:cxnLst>
    <dgm:cxn modelId="{99FD261D-6841-450C-A740-42D4D2B1AED4}" type="presOf" srcId="{EC9AE3E5-1BD2-4530-862D-D1F2BECF7E7E}" destId="{A58C4A0B-EC22-4150-A76D-9D6EF4FD8D93}" srcOrd="0" destOrd="0" presId="urn:microsoft.com/office/officeart/2018/2/layout/IconVerticalSolidList"/>
    <dgm:cxn modelId="{420F2227-8A3D-479F-86C4-50D9F1CA639F}" srcId="{EC9AE3E5-1BD2-4530-862D-D1F2BECF7E7E}" destId="{B7FA503D-E657-4912-9721-61706FBB9006}" srcOrd="3" destOrd="0" parTransId="{040F47FC-F47D-4513-B2EB-600ECAB3EAAB}" sibTransId="{3A325807-30B2-4B08-BC06-109CD4133332}"/>
    <dgm:cxn modelId="{AF5A2E34-CF0F-4F83-9982-C7C7C33C1C84}" type="presOf" srcId="{652C13DB-9809-4E93-AE35-5C8816D7BE61}" destId="{61F5A6C6-957B-4592-8553-85F85B5353A9}" srcOrd="0" destOrd="0" presId="urn:microsoft.com/office/officeart/2018/2/layout/IconVerticalSolidList"/>
    <dgm:cxn modelId="{29B74241-A918-4BD0-8CF1-825C97E58B87}" srcId="{EC9AE3E5-1BD2-4530-862D-D1F2BECF7E7E}" destId="{95319EB1-8AC7-4905-88BD-44F3651CB958}" srcOrd="0" destOrd="0" parTransId="{FCCF1021-C1C4-4E3B-AE84-71709F652B06}" sibTransId="{385A29CE-E906-40E9-A526-98B13E68F3B8}"/>
    <dgm:cxn modelId="{E87DDE70-39B2-4CEC-A1E9-C649E9DD45CB}" type="presOf" srcId="{E36448C8-EE04-471F-A1AC-EF1F2E4FB776}" destId="{43A2FF69-85E9-4F2D-8B02-C639872FAA1C}" srcOrd="0" destOrd="0" presId="urn:microsoft.com/office/officeart/2018/2/layout/IconVerticalSolidList"/>
    <dgm:cxn modelId="{0DF0A07A-1F4F-4712-B2FE-D112B09D5276}" srcId="{EC9AE3E5-1BD2-4530-862D-D1F2BECF7E7E}" destId="{ADF46A34-26BB-43C5-A99A-AFD076C3E5A9}" srcOrd="1" destOrd="0" parTransId="{1DF3D135-BC2E-4606-A6F2-D60AC6ABF0EB}" sibTransId="{A0DB7137-F87B-4198-B21B-2FFB28816C6E}"/>
    <dgm:cxn modelId="{A1388182-68A7-4753-88C9-2F142128DEB5}" srcId="{95319EB1-8AC7-4905-88BD-44F3651CB958}" destId="{652C13DB-9809-4E93-AE35-5C8816D7BE61}" srcOrd="0" destOrd="0" parTransId="{32160BC8-574B-4C94-B9EB-094EF3FAA990}" sibTransId="{380D3382-6DF1-4C36-A7F4-5FCB25BDFA84}"/>
    <dgm:cxn modelId="{2690EF91-1617-438C-834C-825B53FE4DD3}" srcId="{E36448C8-EE04-471F-A1AC-EF1F2E4FB776}" destId="{F7C69C8E-0B0E-4680-B514-D1913A927AEC}" srcOrd="0" destOrd="0" parTransId="{C1D9F4AD-E285-4599-B1AA-4B75CC7CF193}" sibTransId="{EE012277-31DA-4AAD-8F7B-86A007A2F01B}"/>
    <dgm:cxn modelId="{D5047993-C4B1-4FE4-A4EF-4940FC757AC2}" type="presOf" srcId="{95319EB1-8AC7-4905-88BD-44F3651CB958}" destId="{14B7F568-D25F-4D40-B6D5-44ABEF3B01D1}" srcOrd="0" destOrd="0" presId="urn:microsoft.com/office/officeart/2018/2/layout/IconVerticalSolidList"/>
    <dgm:cxn modelId="{06F800C9-5DCF-4978-829D-B6FB04E07D46}" type="presOf" srcId="{B7FA503D-E657-4912-9721-61706FBB9006}" destId="{44A7A7D3-FAC8-4F35-A60F-B2E6C7B2EFBE}" srcOrd="0" destOrd="0" presId="urn:microsoft.com/office/officeart/2018/2/layout/IconVerticalSolidList"/>
    <dgm:cxn modelId="{321B94CE-1AF1-452D-B369-CD132AD6CEE1}" type="presOf" srcId="{ADF46A34-26BB-43C5-A99A-AFD076C3E5A9}" destId="{FE487BA4-8449-4FA8-88D8-F725CAA214E0}" srcOrd="0" destOrd="0" presId="urn:microsoft.com/office/officeart/2018/2/layout/IconVerticalSolidList"/>
    <dgm:cxn modelId="{09B695D2-B354-4477-AF65-D9ADB48A82BB}" type="presOf" srcId="{F7C69C8E-0B0E-4680-B514-D1913A927AEC}" destId="{A6345D7D-428E-4E59-8721-E470AFA02275}" srcOrd="0" destOrd="0" presId="urn:microsoft.com/office/officeart/2018/2/layout/IconVerticalSolidList"/>
    <dgm:cxn modelId="{9DA17CF9-116B-4E54-B1AE-DBAC3C11861B}" srcId="{EC9AE3E5-1BD2-4530-862D-D1F2BECF7E7E}" destId="{E36448C8-EE04-471F-A1AC-EF1F2E4FB776}" srcOrd="2" destOrd="0" parTransId="{76B5490B-0153-49B8-B807-76BE583D9514}" sibTransId="{AB80463D-80D3-42F5-AF8F-7F0FE01C1346}"/>
    <dgm:cxn modelId="{B100E255-8A03-48CB-A0EE-920BE1E9077B}" type="presParOf" srcId="{A58C4A0B-EC22-4150-A76D-9D6EF4FD8D93}" destId="{A7D79B04-1C66-46AA-B8A4-89DC48C05CEE}" srcOrd="0" destOrd="0" presId="urn:microsoft.com/office/officeart/2018/2/layout/IconVerticalSolidList"/>
    <dgm:cxn modelId="{52C544CA-EFED-44CF-A8EE-D12BD2DDC8EF}" type="presParOf" srcId="{A7D79B04-1C66-46AA-B8A4-89DC48C05CEE}" destId="{37EC6DCA-4335-4049-B7C3-7F42CB0DC28D}" srcOrd="0" destOrd="0" presId="urn:microsoft.com/office/officeart/2018/2/layout/IconVerticalSolidList"/>
    <dgm:cxn modelId="{AA24D932-CD66-42AC-89F6-79870E103D1C}" type="presParOf" srcId="{A7D79B04-1C66-46AA-B8A4-89DC48C05CEE}" destId="{CDE374BF-C3D1-4441-90A2-EC02EC88CCA4}" srcOrd="1" destOrd="0" presId="urn:microsoft.com/office/officeart/2018/2/layout/IconVerticalSolidList"/>
    <dgm:cxn modelId="{AC9D331D-A5E9-4F05-B699-8513E9CBE9B0}" type="presParOf" srcId="{A7D79B04-1C66-46AA-B8A4-89DC48C05CEE}" destId="{0E87E6A0-7AE7-4C70-B64A-AB5331A90ADE}" srcOrd="2" destOrd="0" presId="urn:microsoft.com/office/officeart/2018/2/layout/IconVerticalSolidList"/>
    <dgm:cxn modelId="{917B940A-0553-4D58-895D-8DC337FA8293}" type="presParOf" srcId="{A7D79B04-1C66-46AA-B8A4-89DC48C05CEE}" destId="{14B7F568-D25F-4D40-B6D5-44ABEF3B01D1}" srcOrd="3" destOrd="0" presId="urn:microsoft.com/office/officeart/2018/2/layout/IconVerticalSolidList"/>
    <dgm:cxn modelId="{122B0AFB-03F7-4065-998D-4DD9575F737D}" type="presParOf" srcId="{A7D79B04-1C66-46AA-B8A4-89DC48C05CEE}" destId="{61F5A6C6-957B-4592-8553-85F85B5353A9}" srcOrd="4" destOrd="0" presId="urn:microsoft.com/office/officeart/2018/2/layout/IconVerticalSolidList"/>
    <dgm:cxn modelId="{FF407BF7-9008-4CD3-9431-F82249AC6CEA}" type="presParOf" srcId="{A58C4A0B-EC22-4150-A76D-9D6EF4FD8D93}" destId="{F101AD48-E46D-43E5-89E6-0056D8971E20}" srcOrd="1" destOrd="0" presId="urn:microsoft.com/office/officeart/2018/2/layout/IconVerticalSolidList"/>
    <dgm:cxn modelId="{C6EF3355-6164-456A-81AE-F9D1C43D0E02}" type="presParOf" srcId="{A58C4A0B-EC22-4150-A76D-9D6EF4FD8D93}" destId="{DEFD3257-B7D0-43D2-BAD3-247A5908B0ED}" srcOrd="2" destOrd="0" presId="urn:microsoft.com/office/officeart/2018/2/layout/IconVerticalSolidList"/>
    <dgm:cxn modelId="{05960464-0672-41D0-AFD4-ADA74FA03533}" type="presParOf" srcId="{DEFD3257-B7D0-43D2-BAD3-247A5908B0ED}" destId="{D71A6EC6-DB85-4306-A66F-E14AACE701D4}" srcOrd="0" destOrd="0" presId="urn:microsoft.com/office/officeart/2018/2/layout/IconVerticalSolidList"/>
    <dgm:cxn modelId="{AD7606F7-071A-43D1-B6F2-227E836ABC3D}" type="presParOf" srcId="{DEFD3257-B7D0-43D2-BAD3-247A5908B0ED}" destId="{9C617D48-2B4D-4DE9-91DD-FC3D65381321}" srcOrd="1" destOrd="0" presId="urn:microsoft.com/office/officeart/2018/2/layout/IconVerticalSolidList"/>
    <dgm:cxn modelId="{8935B82D-985E-46A2-93A9-C052F66E9361}" type="presParOf" srcId="{DEFD3257-B7D0-43D2-BAD3-247A5908B0ED}" destId="{4AEE3DA3-D3D8-412D-A39A-481F654668CE}" srcOrd="2" destOrd="0" presId="urn:microsoft.com/office/officeart/2018/2/layout/IconVerticalSolidList"/>
    <dgm:cxn modelId="{5E63E91F-489C-4ACA-803D-C324567CFD1B}" type="presParOf" srcId="{DEFD3257-B7D0-43D2-BAD3-247A5908B0ED}" destId="{FE487BA4-8449-4FA8-88D8-F725CAA214E0}" srcOrd="3" destOrd="0" presId="urn:microsoft.com/office/officeart/2018/2/layout/IconVerticalSolidList"/>
    <dgm:cxn modelId="{CB139154-6820-4DC8-B737-B412572C8492}" type="presParOf" srcId="{A58C4A0B-EC22-4150-A76D-9D6EF4FD8D93}" destId="{738E8186-0F4A-4731-87EC-4C3C9F012834}" srcOrd="3" destOrd="0" presId="urn:microsoft.com/office/officeart/2018/2/layout/IconVerticalSolidList"/>
    <dgm:cxn modelId="{0BFF9F03-A5EA-416B-8B9F-7CCCD9B72469}" type="presParOf" srcId="{A58C4A0B-EC22-4150-A76D-9D6EF4FD8D93}" destId="{B02ADC58-9B30-4545-B8DB-C807879C09A5}" srcOrd="4" destOrd="0" presId="urn:microsoft.com/office/officeart/2018/2/layout/IconVerticalSolidList"/>
    <dgm:cxn modelId="{B29689DF-C4C1-4614-A6D2-511CD9F0F9BA}" type="presParOf" srcId="{B02ADC58-9B30-4545-B8DB-C807879C09A5}" destId="{31964719-D346-43C9-84C6-4505D7B9560D}" srcOrd="0" destOrd="0" presId="urn:microsoft.com/office/officeart/2018/2/layout/IconVerticalSolidList"/>
    <dgm:cxn modelId="{4F94AA04-6DC8-4B1C-B933-3513490E81D0}" type="presParOf" srcId="{B02ADC58-9B30-4545-B8DB-C807879C09A5}" destId="{6C012421-1AA8-4F8C-871C-160BE308C28F}" srcOrd="1" destOrd="0" presId="urn:microsoft.com/office/officeart/2018/2/layout/IconVerticalSolidList"/>
    <dgm:cxn modelId="{36774A10-E080-423D-B3C1-7D9CEDB4C269}" type="presParOf" srcId="{B02ADC58-9B30-4545-B8DB-C807879C09A5}" destId="{77D016A1-FC3F-490F-9452-A12B1954431D}" srcOrd="2" destOrd="0" presId="urn:microsoft.com/office/officeart/2018/2/layout/IconVerticalSolidList"/>
    <dgm:cxn modelId="{AE6D08BA-1119-44F0-B876-4FE08A5F9A7C}" type="presParOf" srcId="{B02ADC58-9B30-4545-B8DB-C807879C09A5}" destId="{43A2FF69-85E9-4F2D-8B02-C639872FAA1C}" srcOrd="3" destOrd="0" presId="urn:microsoft.com/office/officeart/2018/2/layout/IconVerticalSolidList"/>
    <dgm:cxn modelId="{C00CFA50-F2A4-4E81-9A6F-1BD5D761E4FD}" type="presParOf" srcId="{B02ADC58-9B30-4545-B8DB-C807879C09A5}" destId="{A6345D7D-428E-4E59-8721-E470AFA02275}" srcOrd="4" destOrd="0" presId="urn:microsoft.com/office/officeart/2018/2/layout/IconVerticalSolidList"/>
    <dgm:cxn modelId="{BD2275F7-135A-494C-BFB8-A51F8FE2C7BA}" type="presParOf" srcId="{A58C4A0B-EC22-4150-A76D-9D6EF4FD8D93}" destId="{64EDBBF8-57DD-4DED-9A5D-27A1FD887C98}" srcOrd="5" destOrd="0" presId="urn:microsoft.com/office/officeart/2018/2/layout/IconVerticalSolidList"/>
    <dgm:cxn modelId="{D18FFACE-99A1-41B9-8929-8B5ACABFAD2B}" type="presParOf" srcId="{A58C4A0B-EC22-4150-A76D-9D6EF4FD8D93}" destId="{38D63D09-2311-43E9-A0A7-0AFE75116DCE}" srcOrd="6" destOrd="0" presId="urn:microsoft.com/office/officeart/2018/2/layout/IconVerticalSolidList"/>
    <dgm:cxn modelId="{7144D191-7580-41F5-99FF-4169D002AB64}" type="presParOf" srcId="{38D63D09-2311-43E9-A0A7-0AFE75116DCE}" destId="{B64B1A3F-6A2D-46E4-93B4-35477ED0D894}" srcOrd="0" destOrd="0" presId="urn:microsoft.com/office/officeart/2018/2/layout/IconVerticalSolidList"/>
    <dgm:cxn modelId="{8F04CD7D-AA31-433A-B608-A3D70DB8EBA3}" type="presParOf" srcId="{38D63D09-2311-43E9-A0A7-0AFE75116DCE}" destId="{402BE186-5F58-45B3-977C-43D2E8BAB24C}" srcOrd="1" destOrd="0" presId="urn:microsoft.com/office/officeart/2018/2/layout/IconVerticalSolidList"/>
    <dgm:cxn modelId="{8B9F7F69-969B-4AFB-8761-A92ADF240CD2}" type="presParOf" srcId="{38D63D09-2311-43E9-A0A7-0AFE75116DCE}" destId="{9D9A9BD4-0CBD-4CF4-921A-050A3D6062B1}" srcOrd="2" destOrd="0" presId="urn:microsoft.com/office/officeart/2018/2/layout/IconVerticalSolidList"/>
    <dgm:cxn modelId="{C4102124-C9C7-48C8-B1D8-A841EB39FEF7}" type="presParOf" srcId="{38D63D09-2311-43E9-A0A7-0AFE75116DCE}" destId="{44A7A7D3-FAC8-4F35-A60F-B2E6C7B2EFB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EEE61A-8C77-4CB3-A513-A371D0A378E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EA667F8-EE0B-4BDF-BC83-A9B91BC12876}">
      <dgm:prSet custT="1"/>
      <dgm:spPr/>
      <dgm:t>
        <a:bodyPr/>
        <a:lstStyle/>
        <a:p>
          <a:r>
            <a:rPr lang="en-US" sz="4400" b="0" dirty="0"/>
            <a:t>The Problem </a:t>
          </a:r>
          <a:endParaRPr lang="en-US" sz="4400" b="0" dirty="0">
            <a:latin typeface="Calibri" panose="020F0502020204030204" pitchFamily="34" charset="0"/>
            <a:cs typeface="Calibri" panose="020F0502020204030204" pitchFamily="34" charset="0"/>
          </a:endParaRPr>
        </a:p>
      </dgm:t>
    </dgm:pt>
    <dgm:pt modelId="{69B2C4ED-CC32-4385-899A-83077431C7C1}" type="parTrans" cxnId="{D9D6A4A7-8CCD-42E0-BF47-5951823C544C}">
      <dgm:prSet/>
      <dgm:spPr/>
      <dgm:t>
        <a:bodyPr/>
        <a:lstStyle/>
        <a:p>
          <a:endParaRPr lang="en-US"/>
        </a:p>
      </dgm:t>
    </dgm:pt>
    <dgm:pt modelId="{E491B740-D6D8-4948-BE8D-47F8AD3092D0}" type="sibTrans" cxnId="{D9D6A4A7-8CCD-42E0-BF47-5951823C544C}">
      <dgm:prSet/>
      <dgm:spPr/>
      <dgm:t>
        <a:bodyPr/>
        <a:lstStyle/>
        <a:p>
          <a:endParaRPr lang="en-US"/>
        </a:p>
      </dgm:t>
    </dgm:pt>
    <dgm:pt modelId="{E6E12293-0042-6F40-9509-CC6345BB21B2}">
      <dgm:prSet custT="1"/>
      <dgm:spPr/>
      <dgm:t>
        <a:bodyPr/>
        <a:lstStyle/>
        <a:p>
          <a:r>
            <a:rPr lang="en-US" sz="4400" dirty="0"/>
            <a:t>Diagnosis, evaluation and treatment</a:t>
          </a:r>
        </a:p>
      </dgm:t>
    </dgm:pt>
    <dgm:pt modelId="{AE7926D0-7E0B-D945-A98D-42F91C853139}" type="parTrans" cxnId="{F58BFA2C-651C-7648-B808-9BC84C004540}">
      <dgm:prSet/>
      <dgm:spPr/>
      <dgm:t>
        <a:bodyPr/>
        <a:lstStyle/>
        <a:p>
          <a:endParaRPr lang="en-US"/>
        </a:p>
      </dgm:t>
    </dgm:pt>
    <dgm:pt modelId="{79F6642F-CA9D-1B47-B8D1-A6390AF229FC}" type="sibTrans" cxnId="{F58BFA2C-651C-7648-B808-9BC84C004540}">
      <dgm:prSet/>
      <dgm:spPr/>
      <dgm:t>
        <a:bodyPr/>
        <a:lstStyle/>
        <a:p>
          <a:endParaRPr lang="en-US"/>
        </a:p>
      </dgm:t>
    </dgm:pt>
    <dgm:pt modelId="{F9993CFE-E7F7-794B-8A20-85E13B71D5DB}">
      <dgm:prSet custT="1"/>
      <dgm:spPr/>
      <dgm:t>
        <a:bodyPr/>
        <a:lstStyle/>
        <a:p>
          <a:r>
            <a:rPr lang="en-US" sz="4400" dirty="0"/>
            <a:t>Clinical presentation</a:t>
          </a:r>
        </a:p>
      </dgm:t>
    </dgm:pt>
    <dgm:pt modelId="{8C315231-ECFB-FF4E-B886-A517BCC29716}" type="parTrans" cxnId="{9093A12C-ABF6-4E4F-BC57-FA5482708E30}">
      <dgm:prSet/>
      <dgm:spPr/>
      <dgm:t>
        <a:bodyPr/>
        <a:lstStyle/>
        <a:p>
          <a:endParaRPr lang="en-US"/>
        </a:p>
      </dgm:t>
    </dgm:pt>
    <dgm:pt modelId="{32579D39-734F-F542-A779-4E9ECDEA07FB}" type="sibTrans" cxnId="{9093A12C-ABF6-4E4F-BC57-FA5482708E30}">
      <dgm:prSet/>
      <dgm:spPr/>
      <dgm:t>
        <a:bodyPr/>
        <a:lstStyle/>
        <a:p>
          <a:endParaRPr lang="en-US"/>
        </a:p>
      </dgm:t>
    </dgm:pt>
    <dgm:pt modelId="{95769E8D-95ED-5845-8179-9D8A4C6DD931}">
      <dgm:prSet custT="1"/>
      <dgm:spPr/>
      <dgm:t>
        <a:bodyPr/>
        <a:lstStyle/>
        <a:p>
          <a:r>
            <a:rPr lang="en-US" sz="4400" b="1" dirty="0"/>
            <a:t>Epidemiology</a:t>
          </a:r>
          <a:endParaRPr lang="en-US" sz="4400" b="1" dirty="0">
            <a:latin typeface="Calibri" panose="020F0502020204030204" pitchFamily="34" charset="0"/>
            <a:cs typeface="Calibri" panose="020F0502020204030204" pitchFamily="34" charset="0"/>
          </a:endParaRPr>
        </a:p>
      </dgm:t>
    </dgm:pt>
    <dgm:pt modelId="{3CFEE17B-3112-1E4D-B437-2D4DADCFDE31}" type="parTrans" cxnId="{C425E78C-EE23-EF4E-9143-121CD3BB4C9B}">
      <dgm:prSet/>
      <dgm:spPr/>
      <dgm:t>
        <a:bodyPr/>
        <a:lstStyle/>
        <a:p>
          <a:endParaRPr lang="en-US"/>
        </a:p>
      </dgm:t>
    </dgm:pt>
    <dgm:pt modelId="{19EDF21D-3491-A446-AA0B-568BEF12CECB}" type="sibTrans" cxnId="{C425E78C-EE23-EF4E-9143-121CD3BB4C9B}">
      <dgm:prSet/>
      <dgm:spPr/>
      <dgm:t>
        <a:bodyPr/>
        <a:lstStyle/>
        <a:p>
          <a:endParaRPr lang="en-US"/>
        </a:p>
      </dgm:t>
    </dgm:pt>
    <dgm:pt modelId="{289359B6-D8F8-8348-93A0-BE61D0C4C943}" type="pres">
      <dgm:prSet presAssocID="{20EEE61A-8C77-4CB3-A513-A371D0A378E8}" presName="vert0" presStyleCnt="0">
        <dgm:presLayoutVars>
          <dgm:dir/>
          <dgm:animOne val="branch"/>
          <dgm:animLvl val="lvl"/>
        </dgm:presLayoutVars>
      </dgm:prSet>
      <dgm:spPr/>
    </dgm:pt>
    <dgm:pt modelId="{FCC176E2-D451-8B45-B402-B282389B40B7}" type="pres">
      <dgm:prSet presAssocID="{BEA667F8-EE0B-4BDF-BC83-A9B91BC12876}" presName="thickLine" presStyleLbl="alignNode1" presStyleIdx="0" presStyleCnt="4"/>
      <dgm:spPr/>
    </dgm:pt>
    <dgm:pt modelId="{5405156A-2D6E-1040-86D0-FE43673D2179}" type="pres">
      <dgm:prSet presAssocID="{BEA667F8-EE0B-4BDF-BC83-A9B91BC12876}" presName="horz1" presStyleCnt="0"/>
      <dgm:spPr/>
    </dgm:pt>
    <dgm:pt modelId="{2F8D328F-AFB4-4144-B4CB-6ECEE39CC7F1}" type="pres">
      <dgm:prSet presAssocID="{BEA667F8-EE0B-4BDF-BC83-A9B91BC12876}" presName="tx1" presStyleLbl="revTx" presStyleIdx="0" presStyleCnt="4"/>
      <dgm:spPr/>
    </dgm:pt>
    <dgm:pt modelId="{22FDD51B-71F4-574A-9F76-11D028D0472F}" type="pres">
      <dgm:prSet presAssocID="{BEA667F8-EE0B-4BDF-BC83-A9B91BC12876}" presName="vert1" presStyleCnt="0"/>
      <dgm:spPr/>
    </dgm:pt>
    <dgm:pt modelId="{C2C69872-B307-2E44-927D-13B637F56B70}" type="pres">
      <dgm:prSet presAssocID="{95769E8D-95ED-5845-8179-9D8A4C6DD931}" presName="thickLine" presStyleLbl="alignNode1" presStyleIdx="1" presStyleCnt="4"/>
      <dgm:spPr/>
    </dgm:pt>
    <dgm:pt modelId="{9A832773-2414-BA41-9E7C-00A1D48F2039}" type="pres">
      <dgm:prSet presAssocID="{95769E8D-95ED-5845-8179-9D8A4C6DD931}" presName="horz1" presStyleCnt="0"/>
      <dgm:spPr/>
    </dgm:pt>
    <dgm:pt modelId="{84A0D532-03D0-4E4B-BA7C-147F247C6308}" type="pres">
      <dgm:prSet presAssocID="{95769E8D-95ED-5845-8179-9D8A4C6DD931}" presName="tx1" presStyleLbl="revTx" presStyleIdx="1" presStyleCnt="4"/>
      <dgm:spPr/>
    </dgm:pt>
    <dgm:pt modelId="{E07A8E25-EC9D-C742-8915-551FC7CDC242}" type="pres">
      <dgm:prSet presAssocID="{95769E8D-95ED-5845-8179-9D8A4C6DD931}" presName="vert1" presStyleCnt="0"/>
      <dgm:spPr/>
    </dgm:pt>
    <dgm:pt modelId="{4D60D543-B5E9-6148-84F2-92387E877D26}" type="pres">
      <dgm:prSet presAssocID="{F9993CFE-E7F7-794B-8A20-85E13B71D5DB}" presName="thickLine" presStyleLbl="alignNode1" presStyleIdx="2" presStyleCnt="4"/>
      <dgm:spPr/>
    </dgm:pt>
    <dgm:pt modelId="{B7DF2700-CACA-0943-9953-08919455CBDE}" type="pres">
      <dgm:prSet presAssocID="{F9993CFE-E7F7-794B-8A20-85E13B71D5DB}" presName="horz1" presStyleCnt="0"/>
      <dgm:spPr/>
    </dgm:pt>
    <dgm:pt modelId="{27385916-8A49-4A47-BEB2-7E74FB3470BF}" type="pres">
      <dgm:prSet presAssocID="{F9993CFE-E7F7-794B-8A20-85E13B71D5DB}" presName="tx1" presStyleLbl="revTx" presStyleIdx="2" presStyleCnt="4"/>
      <dgm:spPr/>
    </dgm:pt>
    <dgm:pt modelId="{B168EC25-99AB-BC4E-9F55-3B0E7B8CE48F}" type="pres">
      <dgm:prSet presAssocID="{F9993CFE-E7F7-794B-8A20-85E13B71D5DB}" presName="vert1" presStyleCnt="0"/>
      <dgm:spPr/>
    </dgm:pt>
    <dgm:pt modelId="{987E1811-806F-1247-AD36-3A9C7A595F90}" type="pres">
      <dgm:prSet presAssocID="{E6E12293-0042-6F40-9509-CC6345BB21B2}" presName="thickLine" presStyleLbl="alignNode1" presStyleIdx="3" presStyleCnt="4"/>
      <dgm:spPr/>
    </dgm:pt>
    <dgm:pt modelId="{9E11FF57-8692-C144-84BC-DAC0BCC2B738}" type="pres">
      <dgm:prSet presAssocID="{E6E12293-0042-6F40-9509-CC6345BB21B2}" presName="horz1" presStyleCnt="0"/>
      <dgm:spPr/>
    </dgm:pt>
    <dgm:pt modelId="{EE623DF8-539A-C941-8F39-163B7BEE4155}" type="pres">
      <dgm:prSet presAssocID="{E6E12293-0042-6F40-9509-CC6345BB21B2}" presName="tx1" presStyleLbl="revTx" presStyleIdx="3" presStyleCnt="4"/>
      <dgm:spPr/>
    </dgm:pt>
    <dgm:pt modelId="{D89489B1-3883-B348-8960-480713B709C4}" type="pres">
      <dgm:prSet presAssocID="{E6E12293-0042-6F40-9509-CC6345BB21B2}" presName="vert1" presStyleCnt="0"/>
      <dgm:spPr/>
    </dgm:pt>
  </dgm:ptLst>
  <dgm:cxnLst>
    <dgm:cxn modelId="{9093A12C-ABF6-4E4F-BC57-FA5482708E30}" srcId="{20EEE61A-8C77-4CB3-A513-A371D0A378E8}" destId="{F9993CFE-E7F7-794B-8A20-85E13B71D5DB}" srcOrd="2" destOrd="0" parTransId="{8C315231-ECFB-FF4E-B886-A517BCC29716}" sibTransId="{32579D39-734F-F542-A779-4E9ECDEA07FB}"/>
    <dgm:cxn modelId="{F58BFA2C-651C-7648-B808-9BC84C004540}" srcId="{20EEE61A-8C77-4CB3-A513-A371D0A378E8}" destId="{E6E12293-0042-6F40-9509-CC6345BB21B2}" srcOrd="3" destOrd="0" parTransId="{AE7926D0-7E0B-D945-A98D-42F91C853139}" sibTransId="{79F6642F-CA9D-1B47-B8D1-A6390AF229FC}"/>
    <dgm:cxn modelId="{CA063E44-D19C-E940-9E68-C1EB61447D29}" type="presOf" srcId="{20EEE61A-8C77-4CB3-A513-A371D0A378E8}" destId="{289359B6-D8F8-8348-93A0-BE61D0C4C943}" srcOrd="0" destOrd="0" presId="urn:microsoft.com/office/officeart/2008/layout/LinedList"/>
    <dgm:cxn modelId="{BF746988-D1CB-1641-88C3-3E69160A0DA2}" type="presOf" srcId="{F9993CFE-E7F7-794B-8A20-85E13B71D5DB}" destId="{27385916-8A49-4A47-BEB2-7E74FB3470BF}" srcOrd="0" destOrd="0" presId="urn:microsoft.com/office/officeart/2008/layout/LinedList"/>
    <dgm:cxn modelId="{C425E78C-EE23-EF4E-9143-121CD3BB4C9B}" srcId="{20EEE61A-8C77-4CB3-A513-A371D0A378E8}" destId="{95769E8D-95ED-5845-8179-9D8A4C6DD931}" srcOrd="1" destOrd="0" parTransId="{3CFEE17B-3112-1E4D-B437-2D4DADCFDE31}" sibTransId="{19EDF21D-3491-A446-AA0B-568BEF12CECB}"/>
    <dgm:cxn modelId="{C3337D9D-DF7C-B54B-B0A7-A161F7014A2E}" type="presOf" srcId="{95769E8D-95ED-5845-8179-9D8A4C6DD931}" destId="{84A0D532-03D0-4E4B-BA7C-147F247C6308}" srcOrd="0" destOrd="0" presId="urn:microsoft.com/office/officeart/2008/layout/LinedList"/>
    <dgm:cxn modelId="{D9D6A4A7-8CCD-42E0-BF47-5951823C544C}" srcId="{20EEE61A-8C77-4CB3-A513-A371D0A378E8}" destId="{BEA667F8-EE0B-4BDF-BC83-A9B91BC12876}" srcOrd="0" destOrd="0" parTransId="{69B2C4ED-CC32-4385-899A-83077431C7C1}" sibTransId="{E491B740-D6D8-4948-BE8D-47F8AD3092D0}"/>
    <dgm:cxn modelId="{409FC9B9-FC48-F645-8D81-D6A5246435EA}" type="presOf" srcId="{E6E12293-0042-6F40-9509-CC6345BB21B2}" destId="{EE623DF8-539A-C941-8F39-163B7BEE4155}" srcOrd="0" destOrd="0" presId="urn:microsoft.com/office/officeart/2008/layout/LinedList"/>
    <dgm:cxn modelId="{7B0352D3-DC30-9A47-BBE6-7ABEEA8E5687}" type="presOf" srcId="{BEA667F8-EE0B-4BDF-BC83-A9B91BC12876}" destId="{2F8D328F-AFB4-4144-B4CB-6ECEE39CC7F1}" srcOrd="0" destOrd="0" presId="urn:microsoft.com/office/officeart/2008/layout/LinedList"/>
    <dgm:cxn modelId="{69066C12-0182-6047-BD4B-DE5A070CB948}" type="presParOf" srcId="{289359B6-D8F8-8348-93A0-BE61D0C4C943}" destId="{FCC176E2-D451-8B45-B402-B282389B40B7}" srcOrd="0" destOrd="0" presId="urn:microsoft.com/office/officeart/2008/layout/LinedList"/>
    <dgm:cxn modelId="{7955C20A-DC7A-E246-801F-BA8F5510BA6C}" type="presParOf" srcId="{289359B6-D8F8-8348-93A0-BE61D0C4C943}" destId="{5405156A-2D6E-1040-86D0-FE43673D2179}" srcOrd="1" destOrd="0" presId="urn:microsoft.com/office/officeart/2008/layout/LinedList"/>
    <dgm:cxn modelId="{9F68C1CC-8161-B04A-9590-6369DA3FD09B}" type="presParOf" srcId="{5405156A-2D6E-1040-86D0-FE43673D2179}" destId="{2F8D328F-AFB4-4144-B4CB-6ECEE39CC7F1}" srcOrd="0" destOrd="0" presId="urn:microsoft.com/office/officeart/2008/layout/LinedList"/>
    <dgm:cxn modelId="{C2159E07-D3DD-3641-990D-951F12357073}" type="presParOf" srcId="{5405156A-2D6E-1040-86D0-FE43673D2179}" destId="{22FDD51B-71F4-574A-9F76-11D028D0472F}" srcOrd="1" destOrd="0" presId="urn:microsoft.com/office/officeart/2008/layout/LinedList"/>
    <dgm:cxn modelId="{0CB3134F-7C33-C348-9AA4-C27B8C4E4DF5}" type="presParOf" srcId="{289359B6-D8F8-8348-93A0-BE61D0C4C943}" destId="{C2C69872-B307-2E44-927D-13B637F56B70}" srcOrd="2" destOrd="0" presId="urn:microsoft.com/office/officeart/2008/layout/LinedList"/>
    <dgm:cxn modelId="{B7FDFE73-6A5E-0D4C-A978-1AB3CEC66467}" type="presParOf" srcId="{289359B6-D8F8-8348-93A0-BE61D0C4C943}" destId="{9A832773-2414-BA41-9E7C-00A1D48F2039}" srcOrd="3" destOrd="0" presId="urn:microsoft.com/office/officeart/2008/layout/LinedList"/>
    <dgm:cxn modelId="{1DE514CC-F389-2144-8E61-DFC7978F4D13}" type="presParOf" srcId="{9A832773-2414-BA41-9E7C-00A1D48F2039}" destId="{84A0D532-03D0-4E4B-BA7C-147F247C6308}" srcOrd="0" destOrd="0" presId="urn:microsoft.com/office/officeart/2008/layout/LinedList"/>
    <dgm:cxn modelId="{9D93AE4E-F6EA-5B41-B0F6-626A22B9A7B3}" type="presParOf" srcId="{9A832773-2414-BA41-9E7C-00A1D48F2039}" destId="{E07A8E25-EC9D-C742-8915-551FC7CDC242}" srcOrd="1" destOrd="0" presId="urn:microsoft.com/office/officeart/2008/layout/LinedList"/>
    <dgm:cxn modelId="{4A8BFA0C-DB89-6D46-A727-8770869B6B4E}" type="presParOf" srcId="{289359B6-D8F8-8348-93A0-BE61D0C4C943}" destId="{4D60D543-B5E9-6148-84F2-92387E877D26}" srcOrd="4" destOrd="0" presId="urn:microsoft.com/office/officeart/2008/layout/LinedList"/>
    <dgm:cxn modelId="{486F3EB9-009B-CA48-866A-3D5DBAB5FA16}" type="presParOf" srcId="{289359B6-D8F8-8348-93A0-BE61D0C4C943}" destId="{B7DF2700-CACA-0943-9953-08919455CBDE}" srcOrd="5" destOrd="0" presId="urn:microsoft.com/office/officeart/2008/layout/LinedList"/>
    <dgm:cxn modelId="{32271F6C-445C-2949-85FC-DB8580BA4EF2}" type="presParOf" srcId="{B7DF2700-CACA-0943-9953-08919455CBDE}" destId="{27385916-8A49-4A47-BEB2-7E74FB3470BF}" srcOrd="0" destOrd="0" presId="urn:microsoft.com/office/officeart/2008/layout/LinedList"/>
    <dgm:cxn modelId="{3E7983D7-C2F6-1F46-87A8-571316E4E5CB}" type="presParOf" srcId="{B7DF2700-CACA-0943-9953-08919455CBDE}" destId="{B168EC25-99AB-BC4E-9F55-3B0E7B8CE48F}" srcOrd="1" destOrd="0" presId="urn:microsoft.com/office/officeart/2008/layout/LinedList"/>
    <dgm:cxn modelId="{F9427337-7713-8048-B7AE-4AA6CCB30357}" type="presParOf" srcId="{289359B6-D8F8-8348-93A0-BE61D0C4C943}" destId="{987E1811-806F-1247-AD36-3A9C7A595F90}" srcOrd="6" destOrd="0" presId="urn:microsoft.com/office/officeart/2008/layout/LinedList"/>
    <dgm:cxn modelId="{8B93B517-AB78-F443-A7A3-474C4F298B98}" type="presParOf" srcId="{289359B6-D8F8-8348-93A0-BE61D0C4C943}" destId="{9E11FF57-8692-C144-84BC-DAC0BCC2B738}" srcOrd="7" destOrd="0" presId="urn:microsoft.com/office/officeart/2008/layout/LinedList"/>
    <dgm:cxn modelId="{E71B79EF-6EEB-E347-AC10-B85F3E528333}" type="presParOf" srcId="{9E11FF57-8692-C144-84BC-DAC0BCC2B738}" destId="{EE623DF8-539A-C941-8F39-163B7BEE4155}" srcOrd="0" destOrd="0" presId="urn:microsoft.com/office/officeart/2008/layout/LinedList"/>
    <dgm:cxn modelId="{B1BB50AE-ECF4-8B4D-9952-A1AF2879BF9D}" type="presParOf" srcId="{9E11FF57-8692-C144-84BC-DAC0BCC2B738}" destId="{D89489B1-3883-B348-8960-480713B709C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F77364-BD60-44A5-9298-64FAA5F07AE7}" type="doc">
      <dgm:prSet loTypeId="urn:microsoft.com/office/officeart/2005/8/layout/vList2" loCatId="list" qsTypeId="urn:microsoft.com/office/officeart/2005/8/quickstyle/simple3" qsCatId="simple" csTypeId="urn:microsoft.com/office/officeart/2005/8/colors/colorful1" csCatId="colorful" phldr="1"/>
      <dgm:spPr/>
      <dgm:t>
        <a:bodyPr/>
        <a:lstStyle/>
        <a:p>
          <a:endParaRPr lang="en-US"/>
        </a:p>
      </dgm:t>
    </dgm:pt>
    <dgm:pt modelId="{BB0FDEE8-C107-4C89-BACE-1D09734743B8}">
      <dgm:prSet/>
      <dgm:spPr/>
      <dgm:t>
        <a:bodyPr/>
        <a:lstStyle/>
        <a:p>
          <a:r>
            <a:rPr lang="en-US" b="0" i="0" dirty="0"/>
            <a:t>~20 to 30% of PWID become infected with within the first 2 years of starting to inject drugs</a:t>
          </a:r>
          <a:endParaRPr lang="en-US" dirty="0"/>
        </a:p>
      </dgm:t>
    </dgm:pt>
    <dgm:pt modelId="{4D11C1CD-5AE5-40E1-BF76-0DFC0B2F77FD}" type="parTrans" cxnId="{5CB7FD75-115B-4743-A9AE-6095569A4BB4}">
      <dgm:prSet/>
      <dgm:spPr/>
      <dgm:t>
        <a:bodyPr/>
        <a:lstStyle/>
        <a:p>
          <a:endParaRPr lang="en-US"/>
        </a:p>
      </dgm:t>
    </dgm:pt>
    <dgm:pt modelId="{69471404-8B8B-441E-99FF-5B1B403222B2}" type="sibTrans" cxnId="{5CB7FD75-115B-4743-A9AE-6095569A4BB4}">
      <dgm:prSet/>
      <dgm:spPr/>
      <dgm:t>
        <a:bodyPr/>
        <a:lstStyle/>
        <a:p>
          <a:endParaRPr lang="en-US"/>
        </a:p>
      </dgm:t>
    </dgm:pt>
    <dgm:pt modelId="{0E2A3F78-86B7-42E3-A41B-89858A8F9628}">
      <dgm:prSet/>
      <dgm:spPr/>
      <dgm:t>
        <a:bodyPr/>
        <a:lstStyle/>
        <a:p>
          <a:r>
            <a:rPr lang="en-US" b="0" i="0" dirty="0"/>
            <a:t>Transmission risk is greatest with “direct sharing” of needles and syringes</a:t>
          </a:r>
          <a:endParaRPr lang="en-US" dirty="0"/>
        </a:p>
      </dgm:t>
    </dgm:pt>
    <dgm:pt modelId="{B750FDD6-FCFA-4583-8072-391901ED4DC0}" type="parTrans" cxnId="{C4F38998-1916-4582-B977-FE277037481B}">
      <dgm:prSet/>
      <dgm:spPr/>
      <dgm:t>
        <a:bodyPr/>
        <a:lstStyle/>
        <a:p>
          <a:endParaRPr lang="en-US"/>
        </a:p>
      </dgm:t>
    </dgm:pt>
    <dgm:pt modelId="{3E9C15CE-E90E-4261-805E-110147C2206F}" type="sibTrans" cxnId="{C4F38998-1916-4582-B977-FE277037481B}">
      <dgm:prSet/>
      <dgm:spPr/>
      <dgm:t>
        <a:bodyPr/>
        <a:lstStyle/>
        <a:p>
          <a:endParaRPr lang="en-US"/>
        </a:p>
      </dgm:t>
    </dgm:pt>
    <dgm:pt modelId="{89C340A0-D2B0-4BA0-91AB-FECCF7D7208B}">
      <dgm:prSet/>
      <dgm:spPr/>
      <dgm:t>
        <a:bodyPr/>
        <a:lstStyle/>
        <a:p>
          <a:r>
            <a:rPr lang="en-US" dirty="0"/>
            <a:t>B</a:t>
          </a:r>
          <a:r>
            <a:rPr lang="en-US" b="0" i="0" dirty="0"/>
            <a:t>ut may also occur indirectly via sharing of injection paraphernalia</a:t>
          </a:r>
          <a:endParaRPr lang="en-US" dirty="0"/>
        </a:p>
      </dgm:t>
    </dgm:pt>
    <dgm:pt modelId="{2F9E740C-7D70-49CA-BC06-B815FC0ACF40}" type="parTrans" cxnId="{0899C558-8E41-4173-877C-06443ED5C2B7}">
      <dgm:prSet/>
      <dgm:spPr/>
      <dgm:t>
        <a:bodyPr/>
        <a:lstStyle/>
        <a:p>
          <a:endParaRPr lang="en-US"/>
        </a:p>
      </dgm:t>
    </dgm:pt>
    <dgm:pt modelId="{90869250-246B-40CA-B705-D529C0A550D9}" type="sibTrans" cxnId="{0899C558-8E41-4173-877C-06443ED5C2B7}">
      <dgm:prSet/>
      <dgm:spPr/>
      <dgm:t>
        <a:bodyPr/>
        <a:lstStyle/>
        <a:p>
          <a:endParaRPr lang="en-US"/>
        </a:p>
      </dgm:t>
    </dgm:pt>
    <dgm:pt modelId="{8157A806-5D08-D844-922D-A0706DAC55EF}">
      <dgm:prSet/>
      <dgm:spPr/>
      <dgm:t>
        <a:bodyPr/>
        <a:lstStyle/>
        <a:p>
          <a:r>
            <a:rPr lang="en-US" b="0" i="0" dirty="0"/>
            <a:t>50% within 5 years </a:t>
          </a:r>
          <a:endParaRPr lang="en-US" dirty="0"/>
        </a:p>
      </dgm:t>
    </dgm:pt>
    <dgm:pt modelId="{18BA1C0E-6884-514A-AED0-CD112D7F7B7F}" type="parTrans" cxnId="{B7163C9B-95C4-DE48-8BB2-10266A6E0EEA}">
      <dgm:prSet/>
      <dgm:spPr/>
      <dgm:t>
        <a:bodyPr/>
        <a:lstStyle/>
        <a:p>
          <a:endParaRPr lang="en-US"/>
        </a:p>
      </dgm:t>
    </dgm:pt>
    <dgm:pt modelId="{353BC416-CD48-824A-8BDD-A6E08292FE25}" type="sibTrans" cxnId="{B7163C9B-95C4-DE48-8BB2-10266A6E0EEA}">
      <dgm:prSet/>
      <dgm:spPr/>
      <dgm:t>
        <a:bodyPr/>
        <a:lstStyle/>
        <a:p>
          <a:endParaRPr lang="en-US"/>
        </a:p>
      </dgm:t>
    </dgm:pt>
    <dgm:pt modelId="{66F8F490-7BF4-0643-9C2F-164F2C5DA47A}" type="pres">
      <dgm:prSet presAssocID="{54F77364-BD60-44A5-9298-64FAA5F07AE7}" presName="linear" presStyleCnt="0">
        <dgm:presLayoutVars>
          <dgm:animLvl val="lvl"/>
          <dgm:resizeHandles val="exact"/>
        </dgm:presLayoutVars>
      </dgm:prSet>
      <dgm:spPr/>
    </dgm:pt>
    <dgm:pt modelId="{969E8683-F11B-1B4F-A16E-13E8A41F51E2}" type="pres">
      <dgm:prSet presAssocID="{BB0FDEE8-C107-4C89-BACE-1D09734743B8}" presName="parentText" presStyleLbl="node1" presStyleIdx="0" presStyleCnt="2">
        <dgm:presLayoutVars>
          <dgm:chMax val="0"/>
          <dgm:bulletEnabled val="1"/>
        </dgm:presLayoutVars>
      </dgm:prSet>
      <dgm:spPr/>
    </dgm:pt>
    <dgm:pt modelId="{998CE188-2E8B-E14A-A12A-05BDCA4B56F4}" type="pres">
      <dgm:prSet presAssocID="{BB0FDEE8-C107-4C89-BACE-1D09734743B8}" presName="childText" presStyleLbl="revTx" presStyleIdx="0" presStyleCnt="2">
        <dgm:presLayoutVars>
          <dgm:bulletEnabled val="1"/>
        </dgm:presLayoutVars>
      </dgm:prSet>
      <dgm:spPr/>
    </dgm:pt>
    <dgm:pt modelId="{E97A972B-68F3-D641-927E-42ABC22744C5}" type="pres">
      <dgm:prSet presAssocID="{0E2A3F78-86B7-42E3-A41B-89858A8F9628}" presName="parentText" presStyleLbl="node1" presStyleIdx="1" presStyleCnt="2">
        <dgm:presLayoutVars>
          <dgm:chMax val="0"/>
          <dgm:bulletEnabled val="1"/>
        </dgm:presLayoutVars>
      </dgm:prSet>
      <dgm:spPr/>
    </dgm:pt>
    <dgm:pt modelId="{84E729CE-532E-6848-B639-61518AAD8A28}" type="pres">
      <dgm:prSet presAssocID="{0E2A3F78-86B7-42E3-A41B-89858A8F9628}" presName="childText" presStyleLbl="revTx" presStyleIdx="1" presStyleCnt="2">
        <dgm:presLayoutVars>
          <dgm:bulletEnabled val="1"/>
        </dgm:presLayoutVars>
      </dgm:prSet>
      <dgm:spPr/>
    </dgm:pt>
  </dgm:ptLst>
  <dgm:cxnLst>
    <dgm:cxn modelId="{A6A54109-E6A0-414D-9A6B-4E25A51CC8C8}" type="presOf" srcId="{BB0FDEE8-C107-4C89-BACE-1D09734743B8}" destId="{969E8683-F11B-1B4F-A16E-13E8A41F51E2}" srcOrd="0" destOrd="0" presId="urn:microsoft.com/office/officeart/2005/8/layout/vList2"/>
    <dgm:cxn modelId="{A7215039-0752-DA4F-A47F-46D0EFE2D27C}" type="presOf" srcId="{54F77364-BD60-44A5-9298-64FAA5F07AE7}" destId="{66F8F490-7BF4-0643-9C2F-164F2C5DA47A}" srcOrd="0" destOrd="0" presId="urn:microsoft.com/office/officeart/2005/8/layout/vList2"/>
    <dgm:cxn modelId="{0899C558-8E41-4173-877C-06443ED5C2B7}" srcId="{0E2A3F78-86B7-42E3-A41B-89858A8F9628}" destId="{89C340A0-D2B0-4BA0-91AB-FECCF7D7208B}" srcOrd="0" destOrd="0" parTransId="{2F9E740C-7D70-49CA-BC06-B815FC0ACF40}" sibTransId="{90869250-246B-40CA-B705-D529C0A550D9}"/>
    <dgm:cxn modelId="{DFB8695D-ABAA-1142-AFA8-C3EA89C6C3D6}" type="presOf" srcId="{89C340A0-D2B0-4BA0-91AB-FECCF7D7208B}" destId="{84E729CE-532E-6848-B639-61518AAD8A28}" srcOrd="0" destOrd="0" presId="urn:microsoft.com/office/officeart/2005/8/layout/vList2"/>
    <dgm:cxn modelId="{5CB7FD75-115B-4743-A9AE-6095569A4BB4}" srcId="{54F77364-BD60-44A5-9298-64FAA5F07AE7}" destId="{BB0FDEE8-C107-4C89-BACE-1D09734743B8}" srcOrd="0" destOrd="0" parTransId="{4D11C1CD-5AE5-40E1-BF76-0DFC0B2F77FD}" sibTransId="{69471404-8B8B-441E-99FF-5B1B403222B2}"/>
    <dgm:cxn modelId="{96D74390-BD5F-3C4A-82A0-A675B8A21295}" type="presOf" srcId="{8157A806-5D08-D844-922D-A0706DAC55EF}" destId="{998CE188-2E8B-E14A-A12A-05BDCA4B56F4}" srcOrd="0" destOrd="0" presId="urn:microsoft.com/office/officeart/2005/8/layout/vList2"/>
    <dgm:cxn modelId="{C4F38998-1916-4582-B977-FE277037481B}" srcId="{54F77364-BD60-44A5-9298-64FAA5F07AE7}" destId="{0E2A3F78-86B7-42E3-A41B-89858A8F9628}" srcOrd="1" destOrd="0" parTransId="{B750FDD6-FCFA-4583-8072-391901ED4DC0}" sibTransId="{3E9C15CE-E90E-4261-805E-110147C2206F}"/>
    <dgm:cxn modelId="{B7163C9B-95C4-DE48-8BB2-10266A6E0EEA}" srcId="{BB0FDEE8-C107-4C89-BACE-1D09734743B8}" destId="{8157A806-5D08-D844-922D-A0706DAC55EF}" srcOrd="0" destOrd="0" parTransId="{18BA1C0E-6884-514A-AED0-CD112D7F7B7F}" sibTransId="{353BC416-CD48-824A-8BDD-A6E08292FE25}"/>
    <dgm:cxn modelId="{20A211DB-1D3C-0740-B49B-E044B2EDE73E}" type="presOf" srcId="{0E2A3F78-86B7-42E3-A41B-89858A8F9628}" destId="{E97A972B-68F3-D641-927E-42ABC22744C5}" srcOrd="0" destOrd="0" presId="urn:microsoft.com/office/officeart/2005/8/layout/vList2"/>
    <dgm:cxn modelId="{D9183DEF-8D1C-D949-980E-57EEBB41164F}" type="presParOf" srcId="{66F8F490-7BF4-0643-9C2F-164F2C5DA47A}" destId="{969E8683-F11B-1B4F-A16E-13E8A41F51E2}" srcOrd="0" destOrd="0" presId="urn:microsoft.com/office/officeart/2005/8/layout/vList2"/>
    <dgm:cxn modelId="{8B60F97B-6F0B-AE49-9F44-3FD98259AD5E}" type="presParOf" srcId="{66F8F490-7BF4-0643-9C2F-164F2C5DA47A}" destId="{998CE188-2E8B-E14A-A12A-05BDCA4B56F4}" srcOrd="1" destOrd="0" presId="urn:microsoft.com/office/officeart/2005/8/layout/vList2"/>
    <dgm:cxn modelId="{E59A4414-AAF1-5E4F-A3C3-F9DE281C8E53}" type="presParOf" srcId="{66F8F490-7BF4-0643-9C2F-164F2C5DA47A}" destId="{E97A972B-68F3-D641-927E-42ABC22744C5}" srcOrd="2" destOrd="0" presId="urn:microsoft.com/office/officeart/2005/8/layout/vList2"/>
    <dgm:cxn modelId="{FE02D99F-D23A-D14A-A106-14991D64393A}" type="presParOf" srcId="{66F8F490-7BF4-0643-9C2F-164F2C5DA47A}" destId="{84E729CE-532E-6848-B639-61518AAD8A28}"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0EEE61A-8C77-4CB3-A513-A371D0A378E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EA667F8-EE0B-4BDF-BC83-A9B91BC12876}">
      <dgm:prSet custT="1"/>
      <dgm:spPr/>
      <dgm:t>
        <a:bodyPr/>
        <a:lstStyle/>
        <a:p>
          <a:r>
            <a:rPr lang="en-US" sz="4400" b="0" dirty="0"/>
            <a:t>The Problem </a:t>
          </a:r>
          <a:endParaRPr lang="en-US" sz="4400" b="0" dirty="0">
            <a:latin typeface="Calibri" panose="020F0502020204030204" pitchFamily="34" charset="0"/>
            <a:cs typeface="Calibri" panose="020F0502020204030204" pitchFamily="34" charset="0"/>
          </a:endParaRPr>
        </a:p>
      </dgm:t>
    </dgm:pt>
    <dgm:pt modelId="{69B2C4ED-CC32-4385-899A-83077431C7C1}" type="parTrans" cxnId="{D9D6A4A7-8CCD-42E0-BF47-5951823C544C}">
      <dgm:prSet/>
      <dgm:spPr/>
      <dgm:t>
        <a:bodyPr/>
        <a:lstStyle/>
        <a:p>
          <a:endParaRPr lang="en-US"/>
        </a:p>
      </dgm:t>
    </dgm:pt>
    <dgm:pt modelId="{E491B740-D6D8-4948-BE8D-47F8AD3092D0}" type="sibTrans" cxnId="{D9D6A4A7-8CCD-42E0-BF47-5951823C544C}">
      <dgm:prSet/>
      <dgm:spPr/>
      <dgm:t>
        <a:bodyPr/>
        <a:lstStyle/>
        <a:p>
          <a:endParaRPr lang="en-US"/>
        </a:p>
      </dgm:t>
    </dgm:pt>
    <dgm:pt modelId="{E6E12293-0042-6F40-9509-CC6345BB21B2}">
      <dgm:prSet custT="1"/>
      <dgm:spPr/>
      <dgm:t>
        <a:bodyPr/>
        <a:lstStyle/>
        <a:p>
          <a:r>
            <a:rPr lang="en-US" sz="4400" dirty="0"/>
            <a:t>Diagnosis, evaluation and treatment</a:t>
          </a:r>
        </a:p>
      </dgm:t>
    </dgm:pt>
    <dgm:pt modelId="{AE7926D0-7E0B-D945-A98D-42F91C853139}" type="parTrans" cxnId="{F58BFA2C-651C-7648-B808-9BC84C004540}">
      <dgm:prSet/>
      <dgm:spPr/>
      <dgm:t>
        <a:bodyPr/>
        <a:lstStyle/>
        <a:p>
          <a:endParaRPr lang="en-US"/>
        </a:p>
      </dgm:t>
    </dgm:pt>
    <dgm:pt modelId="{79F6642F-CA9D-1B47-B8D1-A6390AF229FC}" type="sibTrans" cxnId="{F58BFA2C-651C-7648-B808-9BC84C004540}">
      <dgm:prSet/>
      <dgm:spPr/>
      <dgm:t>
        <a:bodyPr/>
        <a:lstStyle/>
        <a:p>
          <a:endParaRPr lang="en-US"/>
        </a:p>
      </dgm:t>
    </dgm:pt>
    <dgm:pt modelId="{F9993CFE-E7F7-794B-8A20-85E13B71D5DB}">
      <dgm:prSet custT="1"/>
      <dgm:spPr/>
      <dgm:t>
        <a:bodyPr/>
        <a:lstStyle/>
        <a:p>
          <a:r>
            <a:rPr lang="en-US" sz="4400" b="1" dirty="0"/>
            <a:t>Clinical presentation</a:t>
          </a:r>
        </a:p>
      </dgm:t>
    </dgm:pt>
    <dgm:pt modelId="{8C315231-ECFB-FF4E-B886-A517BCC29716}" type="parTrans" cxnId="{9093A12C-ABF6-4E4F-BC57-FA5482708E30}">
      <dgm:prSet/>
      <dgm:spPr/>
      <dgm:t>
        <a:bodyPr/>
        <a:lstStyle/>
        <a:p>
          <a:endParaRPr lang="en-US"/>
        </a:p>
      </dgm:t>
    </dgm:pt>
    <dgm:pt modelId="{32579D39-734F-F542-A779-4E9ECDEA07FB}" type="sibTrans" cxnId="{9093A12C-ABF6-4E4F-BC57-FA5482708E30}">
      <dgm:prSet/>
      <dgm:spPr/>
      <dgm:t>
        <a:bodyPr/>
        <a:lstStyle/>
        <a:p>
          <a:endParaRPr lang="en-US"/>
        </a:p>
      </dgm:t>
    </dgm:pt>
    <dgm:pt modelId="{95769E8D-95ED-5845-8179-9D8A4C6DD931}">
      <dgm:prSet custT="1"/>
      <dgm:spPr/>
      <dgm:t>
        <a:bodyPr/>
        <a:lstStyle/>
        <a:p>
          <a:r>
            <a:rPr lang="en-US" sz="4400" dirty="0"/>
            <a:t>Epidemiology</a:t>
          </a:r>
          <a:endParaRPr lang="en-US" sz="4400" b="1" dirty="0">
            <a:latin typeface="Calibri" panose="020F0502020204030204" pitchFamily="34" charset="0"/>
            <a:cs typeface="Calibri" panose="020F0502020204030204" pitchFamily="34" charset="0"/>
          </a:endParaRPr>
        </a:p>
      </dgm:t>
    </dgm:pt>
    <dgm:pt modelId="{3CFEE17B-3112-1E4D-B437-2D4DADCFDE31}" type="parTrans" cxnId="{C425E78C-EE23-EF4E-9143-121CD3BB4C9B}">
      <dgm:prSet/>
      <dgm:spPr/>
      <dgm:t>
        <a:bodyPr/>
        <a:lstStyle/>
        <a:p>
          <a:endParaRPr lang="en-US"/>
        </a:p>
      </dgm:t>
    </dgm:pt>
    <dgm:pt modelId="{19EDF21D-3491-A446-AA0B-568BEF12CECB}" type="sibTrans" cxnId="{C425E78C-EE23-EF4E-9143-121CD3BB4C9B}">
      <dgm:prSet/>
      <dgm:spPr/>
      <dgm:t>
        <a:bodyPr/>
        <a:lstStyle/>
        <a:p>
          <a:endParaRPr lang="en-US"/>
        </a:p>
      </dgm:t>
    </dgm:pt>
    <dgm:pt modelId="{289359B6-D8F8-8348-93A0-BE61D0C4C943}" type="pres">
      <dgm:prSet presAssocID="{20EEE61A-8C77-4CB3-A513-A371D0A378E8}" presName="vert0" presStyleCnt="0">
        <dgm:presLayoutVars>
          <dgm:dir/>
          <dgm:animOne val="branch"/>
          <dgm:animLvl val="lvl"/>
        </dgm:presLayoutVars>
      </dgm:prSet>
      <dgm:spPr/>
    </dgm:pt>
    <dgm:pt modelId="{FCC176E2-D451-8B45-B402-B282389B40B7}" type="pres">
      <dgm:prSet presAssocID="{BEA667F8-EE0B-4BDF-BC83-A9B91BC12876}" presName="thickLine" presStyleLbl="alignNode1" presStyleIdx="0" presStyleCnt="4"/>
      <dgm:spPr/>
    </dgm:pt>
    <dgm:pt modelId="{5405156A-2D6E-1040-86D0-FE43673D2179}" type="pres">
      <dgm:prSet presAssocID="{BEA667F8-EE0B-4BDF-BC83-A9B91BC12876}" presName="horz1" presStyleCnt="0"/>
      <dgm:spPr/>
    </dgm:pt>
    <dgm:pt modelId="{2F8D328F-AFB4-4144-B4CB-6ECEE39CC7F1}" type="pres">
      <dgm:prSet presAssocID="{BEA667F8-EE0B-4BDF-BC83-A9B91BC12876}" presName="tx1" presStyleLbl="revTx" presStyleIdx="0" presStyleCnt="4"/>
      <dgm:spPr/>
    </dgm:pt>
    <dgm:pt modelId="{22FDD51B-71F4-574A-9F76-11D028D0472F}" type="pres">
      <dgm:prSet presAssocID="{BEA667F8-EE0B-4BDF-BC83-A9B91BC12876}" presName="vert1" presStyleCnt="0"/>
      <dgm:spPr/>
    </dgm:pt>
    <dgm:pt modelId="{C2C69872-B307-2E44-927D-13B637F56B70}" type="pres">
      <dgm:prSet presAssocID="{95769E8D-95ED-5845-8179-9D8A4C6DD931}" presName="thickLine" presStyleLbl="alignNode1" presStyleIdx="1" presStyleCnt="4"/>
      <dgm:spPr/>
    </dgm:pt>
    <dgm:pt modelId="{9A832773-2414-BA41-9E7C-00A1D48F2039}" type="pres">
      <dgm:prSet presAssocID="{95769E8D-95ED-5845-8179-9D8A4C6DD931}" presName="horz1" presStyleCnt="0"/>
      <dgm:spPr/>
    </dgm:pt>
    <dgm:pt modelId="{84A0D532-03D0-4E4B-BA7C-147F247C6308}" type="pres">
      <dgm:prSet presAssocID="{95769E8D-95ED-5845-8179-9D8A4C6DD931}" presName="tx1" presStyleLbl="revTx" presStyleIdx="1" presStyleCnt="4"/>
      <dgm:spPr/>
    </dgm:pt>
    <dgm:pt modelId="{E07A8E25-EC9D-C742-8915-551FC7CDC242}" type="pres">
      <dgm:prSet presAssocID="{95769E8D-95ED-5845-8179-9D8A4C6DD931}" presName="vert1" presStyleCnt="0"/>
      <dgm:spPr/>
    </dgm:pt>
    <dgm:pt modelId="{4D60D543-B5E9-6148-84F2-92387E877D26}" type="pres">
      <dgm:prSet presAssocID="{F9993CFE-E7F7-794B-8A20-85E13B71D5DB}" presName="thickLine" presStyleLbl="alignNode1" presStyleIdx="2" presStyleCnt="4"/>
      <dgm:spPr/>
    </dgm:pt>
    <dgm:pt modelId="{B7DF2700-CACA-0943-9953-08919455CBDE}" type="pres">
      <dgm:prSet presAssocID="{F9993CFE-E7F7-794B-8A20-85E13B71D5DB}" presName="horz1" presStyleCnt="0"/>
      <dgm:spPr/>
    </dgm:pt>
    <dgm:pt modelId="{27385916-8A49-4A47-BEB2-7E74FB3470BF}" type="pres">
      <dgm:prSet presAssocID="{F9993CFE-E7F7-794B-8A20-85E13B71D5DB}" presName="tx1" presStyleLbl="revTx" presStyleIdx="2" presStyleCnt="4"/>
      <dgm:spPr/>
    </dgm:pt>
    <dgm:pt modelId="{B168EC25-99AB-BC4E-9F55-3B0E7B8CE48F}" type="pres">
      <dgm:prSet presAssocID="{F9993CFE-E7F7-794B-8A20-85E13B71D5DB}" presName="vert1" presStyleCnt="0"/>
      <dgm:spPr/>
    </dgm:pt>
    <dgm:pt modelId="{987E1811-806F-1247-AD36-3A9C7A595F90}" type="pres">
      <dgm:prSet presAssocID="{E6E12293-0042-6F40-9509-CC6345BB21B2}" presName="thickLine" presStyleLbl="alignNode1" presStyleIdx="3" presStyleCnt="4"/>
      <dgm:spPr/>
    </dgm:pt>
    <dgm:pt modelId="{9E11FF57-8692-C144-84BC-DAC0BCC2B738}" type="pres">
      <dgm:prSet presAssocID="{E6E12293-0042-6F40-9509-CC6345BB21B2}" presName="horz1" presStyleCnt="0"/>
      <dgm:spPr/>
    </dgm:pt>
    <dgm:pt modelId="{EE623DF8-539A-C941-8F39-163B7BEE4155}" type="pres">
      <dgm:prSet presAssocID="{E6E12293-0042-6F40-9509-CC6345BB21B2}" presName="tx1" presStyleLbl="revTx" presStyleIdx="3" presStyleCnt="4"/>
      <dgm:spPr/>
    </dgm:pt>
    <dgm:pt modelId="{D89489B1-3883-B348-8960-480713B709C4}" type="pres">
      <dgm:prSet presAssocID="{E6E12293-0042-6F40-9509-CC6345BB21B2}" presName="vert1" presStyleCnt="0"/>
      <dgm:spPr/>
    </dgm:pt>
  </dgm:ptLst>
  <dgm:cxnLst>
    <dgm:cxn modelId="{9093A12C-ABF6-4E4F-BC57-FA5482708E30}" srcId="{20EEE61A-8C77-4CB3-A513-A371D0A378E8}" destId="{F9993CFE-E7F7-794B-8A20-85E13B71D5DB}" srcOrd="2" destOrd="0" parTransId="{8C315231-ECFB-FF4E-B886-A517BCC29716}" sibTransId="{32579D39-734F-F542-A779-4E9ECDEA07FB}"/>
    <dgm:cxn modelId="{F58BFA2C-651C-7648-B808-9BC84C004540}" srcId="{20EEE61A-8C77-4CB3-A513-A371D0A378E8}" destId="{E6E12293-0042-6F40-9509-CC6345BB21B2}" srcOrd="3" destOrd="0" parTransId="{AE7926D0-7E0B-D945-A98D-42F91C853139}" sibTransId="{79F6642F-CA9D-1B47-B8D1-A6390AF229FC}"/>
    <dgm:cxn modelId="{CA063E44-D19C-E940-9E68-C1EB61447D29}" type="presOf" srcId="{20EEE61A-8C77-4CB3-A513-A371D0A378E8}" destId="{289359B6-D8F8-8348-93A0-BE61D0C4C943}" srcOrd="0" destOrd="0" presId="urn:microsoft.com/office/officeart/2008/layout/LinedList"/>
    <dgm:cxn modelId="{BF746988-D1CB-1641-88C3-3E69160A0DA2}" type="presOf" srcId="{F9993CFE-E7F7-794B-8A20-85E13B71D5DB}" destId="{27385916-8A49-4A47-BEB2-7E74FB3470BF}" srcOrd="0" destOrd="0" presId="urn:microsoft.com/office/officeart/2008/layout/LinedList"/>
    <dgm:cxn modelId="{C425E78C-EE23-EF4E-9143-121CD3BB4C9B}" srcId="{20EEE61A-8C77-4CB3-A513-A371D0A378E8}" destId="{95769E8D-95ED-5845-8179-9D8A4C6DD931}" srcOrd="1" destOrd="0" parTransId="{3CFEE17B-3112-1E4D-B437-2D4DADCFDE31}" sibTransId="{19EDF21D-3491-A446-AA0B-568BEF12CECB}"/>
    <dgm:cxn modelId="{C3337D9D-DF7C-B54B-B0A7-A161F7014A2E}" type="presOf" srcId="{95769E8D-95ED-5845-8179-9D8A4C6DD931}" destId="{84A0D532-03D0-4E4B-BA7C-147F247C6308}" srcOrd="0" destOrd="0" presId="urn:microsoft.com/office/officeart/2008/layout/LinedList"/>
    <dgm:cxn modelId="{D9D6A4A7-8CCD-42E0-BF47-5951823C544C}" srcId="{20EEE61A-8C77-4CB3-A513-A371D0A378E8}" destId="{BEA667F8-EE0B-4BDF-BC83-A9B91BC12876}" srcOrd="0" destOrd="0" parTransId="{69B2C4ED-CC32-4385-899A-83077431C7C1}" sibTransId="{E491B740-D6D8-4948-BE8D-47F8AD3092D0}"/>
    <dgm:cxn modelId="{409FC9B9-FC48-F645-8D81-D6A5246435EA}" type="presOf" srcId="{E6E12293-0042-6F40-9509-CC6345BB21B2}" destId="{EE623DF8-539A-C941-8F39-163B7BEE4155}" srcOrd="0" destOrd="0" presId="urn:microsoft.com/office/officeart/2008/layout/LinedList"/>
    <dgm:cxn modelId="{7B0352D3-DC30-9A47-BBE6-7ABEEA8E5687}" type="presOf" srcId="{BEA667F8-EE0B-4BDF-BC83-A9B91BC12876}" destId="{2F8D328F-AFB4-4144-B4CB-6ECEE39CC7F1}" srcOrd="0" destOrd="0" presId="urn:microsoft.com/office/officeart/2008/layout/LinedList"/>
    <dgm:cxn modelId="{69066C12-0182-6047-BD4B-DE5A070CB948}" type="presParOf" srcId="{289359B6-D8F8-8348-93A0-BE61D0C4C943}" destId="{FCC176E2-D451-8B45-B402-B282389B40B7}" srcOrd="0" destOrd="0" presId="urn:microsoft.com/office/officeart/2008/layout/LinedList"/>
    <dgm:cxn modelId="{7955C20A-DC7A-E246-801F-BA8F5510BA6C}" type="presParOf" srcId="{289359B6-D8F8-8348-93A0-BE61D0C4C943}" destId="{5405156A-2D6E-1040-86D0-FE43673D2179}" srcOrd="1" destOrd="0" presId="urn:microsoft.com/office/officeart/2008/layout/LinedList"/>
    <dgm:cxn modelId="{9F68C1CC-8161-B04A-9590-6369DA3FD09B}" type="presParOf" srcId="{5405156A-2D6E-1040-86D0-FE43673D2179}" destId="{2F8D328F-AFB4-4144-B4CB-6ECEE39CC7F1}" srcOrd="0" destOrd="0" presId="urn:microsoft.com/office/officeart/2008/layout/LinedList"/>
    <dgm:cxn modelId="{C2159E07-D3DD-3641-990D-951F12357073}" type="presParOf" srcId="{5405156A-2D6E-1040-86D0-FE43673D2179}" destId="{22FDD51B-71F4-574A-9F76-11D028D0472F}" srcOrd="1" destOrd="0" presId="urn:microsoft.com/office/officeart/2008/layout/LinedList"/>
    <dgm:cxn modelId="{0CB3134F-7C33-C348-9AA4-C27B8C4E4DF5}" type="presParOf" srcId="{289359B6-D8F8-8348-93A0-BE61D0C4C943}" destId="{C2C69872-B307-2E44-927D-13B637F56B70}" srcOrd="2" destOrd="0" presId="urn:microsoft.com/office/officeart/2008/layout/LinedList"/>
    <dgm:cxn modelId="{B7FDFE73-6A5E-0D4C-A978-1AB3CEC66467}" type="presParOf" srcId="{289359B6-D8F8-8348-93A0-BE61D0C4C943}" destId="{9A832773-2414-BA41-9E7C-00A1D48F2039}" srcOrd="3" destOrd="0" presId="urn:microsoft.com/office/officeart/2008/layout/LinedList"/>
    <dgm:cxn modelId="{1DE514CC-F389-2144-8E61-DFC7978F4D13}" type="presParOf" srcId="{9A832773-2414-BA41-9E7C-00A1D48F2039}" destId="{84A0D532-03D0-4E4B-BA7C-147F247C6308}" srcOrd="0" destOrd="0" presId="urn:microsoft.com/office/officeart/2008/layout/LinedList"/>
    <dgm:cxn modelId="{9D93AE4E-F6EA-5B41-B0F6-626A22B9A7B3}" type="presParOf" srcId="{9A832773-2414-BA41-9E7C-00A1D48F2039}" destId="{E07A8E25-EC9D-C742-8915-551FC7CDC242}" srcOrd="1" destOrd="0" presId="urn:microsoft.com/office/officeart/2008/layout/LinedList"/>
    <dgm:cxn modelId="{4A8BFA0C-DB89-6D46-A727-8770869B6B4E}" type="presParOf" srcId="{289359B6-D8F8-8348-93A0-BE61D0C4C943}" destId="{4D60D543-B5E9-6148-84F2-92387E877D26}" srcOrd="4" destOrd="0" presId="urn:microsoft.com/office/officeart/2008/layout/LinedList"/>
    <dgm:cxn modelId="{486F3EB9-009B-CA48-866A-3D5DBAB5FA16}" type="presParOf" srcId="{289359B6-D8F8-8348-93A0-BE61D0C4C943}" destId="{B7DF2700-CACA-0943-9953-08919455CBDE}" srcOrd="5" destOrd="0" presId="urn:microsoft.com/office/officeart/2008/layout/LinedList"/>
    <dgm:cxn modelId="{32271F6C-445C-2949-85FC-DB8580BA4EF2}" type="presParOf" srcId="{B7DF2700-CACA-0943-9953-08919455CBDE}" destId="{27385916-8A49-4A47-BEB2-7E74FB3470BF}" srcOrd="0" destOrd="0" presId="urn:microsoft.com/office/officeart/2008/layout/LinedList"/>
    <dgm:cxn modelId="{3E7983D7-C2F6-1F46-87A8-571316E4E5CB}" type="presParOf" srcId="{B7DF2700-CACA-0943-9953-08919455CBDE}" destId="{B168EC25-99AB-BC4E-9F55-3B0E7B8CE48F}" srcOrd="1" destOrd="0" presId="urn:microsoft.com/office/officeart/2008/layout/LinedList"/>
    <dgm:cxn modelId="{F9427337-7713-8048-B7AE-4AA6CCB30357}" type="presParOf" srcId="{289359B6-D8F8-8348-93A0-BE61D0C4C943}" destId="{987E1811-806F-1247-AD36-3A9C7A595F90}" srcOrd="6" destOrd="0" presId="urn:microsoft.com/office/officeart/2008/layout/LinedList"/>
    <dgm:cxn modelId="{8B93B517-AB78-F443-A7A3-474C4F298B98}" type="presParOf" srcId="{289359B6-D8F8-8348-93A0-BE61D0C4C943}" destId="{9E11FF57-8692-C144-84BC-DAC0BCC2B738}" srcOrd="7" destOrd="0" presId="urn:microsoft.com/office/officeart/2008/layout/LinedList"/>
    <dgm:cxn modelId="{E71B79EF-6EEB-E347-AC10-B85F3E528333}" type="presParOf" srcId="{9E11FF57-8692-C144-84BC-DAC0BCC2B738}" destId="{EE623DF8-539A-C941-8F39-163B7BEE4155}" srcOrd="0" destOrd="0" presId="urn:microsoft.com/office/officeart/2008/layout/LinedList"/>
    <dgm:cxn modelId="{B1BB50AE-ECF4-8B4D-9952-A1AF2879BF9D}" type="presParOf" srcId="{9E11FF57-8692-C144-84BC-DAC0BCC2B738}" destId="{D89489B1-3883-B348-8960-480713B709C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A5830E3-D713-4420-83BC-4835C98E3A82}"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E5CC822D-82D9-4EED-98CB-D91AEC54F260}">
      <dgm:prSet/>
      <dgm:spPr/>
      <dgm:t>
        <a:bodyPr/>
        <a:lstStyle/>
        <a:p>
          <a:r>
            <a:rPr lang="en-US" dirty="0"/>
            <a:t>Most patients are asymptomatic</a:t>
          </a:r>
        </a:p>
      </dgm:t>
    </dgm:pt>
    <dgm:pt modelId="{A922399E-0AFE-47E4-A53E-FB5F5ACD7798}" type="parTrans" cxnId="{2BE59E7E-9607-4C2E-B4E2-A19444A1C341}">
      <dgm:prSet/>
      <dgm:spPr/>
      <dgm:t>
        <a:bodyPr/>
        <a:lstStyle/>
        <a:p>
          <a:endParaRPr lang="en-US"/>
        </a:p>
      </dgm:t>
    </dgm:pt>
    <dgm:pt modelId="{BA15D95A-0EC0-4B20-A6B9-C356ECB6B961}" type="sibTrans" cxnId="{2BE59E7E-9607-4C2E-B4E2-A19444A1C341}">
      <dgm:prSet/>
      <dgm:spPr/>
      <dgm:t>
        <a:bodyPr/>
        <a:lstStyle/>
        <a:p>
          <a:endParaRPr lang="en-US"/>
        </a:p>
      </dgm:t>
    </dgm:pt>
    <dgm:pt modelId="{8CA7F30C-994F-4523-A9B4-FB9CF426E65B}">
      <dgm:prSet custT="1"/>
      <dgm:spPr/>
      <dgm:t>
        <a:bodyPr/>
        <a:lstStyle/>
        <a:p>
          <a:r>
            <a:rPr lang="en-US" sz="2000" dirty="0"/>
            <a:t>Impaired Cognitive Function - "Brain Fog"</a:t>
          </a:r>
        </a:p>
      </dgm:t>
    </dgm:pt>
    <dgm:pt modelId="{FFCC1940-2999-48BD-A3C5-35B5DD46DF26}" type="parTrans" cxnId="{61DDD369-7293-4F42-9240-16A171ABB39C}">
      <dgm:prSet/>
      <dgm:spPr/>
      <dgm:t>
        <a:bodyPr/>
        <a:lstStyle/>
        <a:p>
          <a:endParaRPr lang="en-US"/>
        </a:p>
      </dgm:t>
    </dgm:pt>
    <dgm:pt modelId="{2C2E5984-F696-455E-AB40-6F687E84A2A1}" type="sibTrans" cxnId="{61DDD369-7293-4F42-9240-16A171ABB39C}">
      <dgm:prSet/>
      <dgm:spPr/>
      <dgm:t>
        <a:bodyPr/>
        <a:lstStyle/>
        <a:p>
          <a:endParaRPr lang="en-US"/>
        </a:p>
      </dgm:t>
    </dgm:pt>
    <dgm:pt modelId="{7D9AB9BB-6229-4AAA-8FA8-B2C21504D0A5}">
      <dgm:prSet custT="1"/>
      <dgm:spPr/>
      <dgm:t>
        <a:bodyPr/>
        <a:lstStyle/>
        <a:p>
          <a:r>
            <a:rPr lang="en-US" sz="2000" dirty="0"/>
            <a:t>Migratory arthralgia/myalgia</a:t>
          </a:r>
        </a:p>
      </dgm:t>
    </dgm:pt>
    <dgm:pt modelId="{8AF5F2A1-FE34-4CA5-B266-EC170CCD1AF4}" type="parTrans" cxnId="{40584FCE-47BC-4DF5-B97A-C3B5B855D176}">
      <dgm:prSet/>
      <dgm:spPr/>
      <dgm:t>
        <a:bodyPr/>
        <a:lstStyle/>
        <a:p>
          <a:endParaRPr lang="en-US"/>
        </a:p>
      </dgm:t>
    </dgm:pt>
    <dgm:pt modelId="{C0935AC0-C5C7-412E-96F3-0673BA23866A}" type="sibTrans" cxnId="{40584FCE-47BC-4DF5-B97A-C3B5B855D176}">
      <dgm:prSet/>
      <dgm:spPr/>
      <dgm:t>
        <a:bodyPr/>
        <a:lstStyle/>
        <a:p>
          <a:endParaRPr lang="en-US"/>
        </a:p>
      </dgm:t>
    </dgm:pt>
    <dgm:pt modelId="{EA725231-2F2B-40A7-A193-751369421D5F}">
      <dgm:prSet custT="1"/>
      <dgm:spPr/>
      <dgm:t>
        <a:bodyPr/>
        <a:lstStyle/>
        <a:p>
          <a:r>
            <a:rPr lang="en-US" sz="1800" dirty="0"/>
            <a:t>Often misdiagnosed as rheumatoid arthritis</a:t>
          </a:r>
        </a:p>
      </dgm:t>
    </dgm:pt>
    <dgm:pt modelId="{FA35A3F0-5C21-4EF6-9C77-CB0EF84EE29C}" type="parTrans" cxnId="{80006613-B0C4-4DA6-AA21-45B188F169FC}">
      <dgm:prSet/>
      <dgm:spPr/>
      <dgm:t>
        <a:bodyPr/>
        <a:lstStyle/>
        <a:p>
          <a:endParaRPr lang="en-US"/>
        </a:p>
      </dgm:t>
    </dgm:pt>
    <dgm:pt modelId="{98A6FA4C-FC20-4B3A-8DD2-5AB46AAE26F8}" type="sibTrans" cxnId="{80006613-B0C4-4DA6-AA21-45B188F169FC}">
      <dgm:prSet/>
      <dgm:spPr/>
      <dgm:t>
        <a:bodyPr/>
        <a:lstStyle/>
        <a:p>
          <a:endParaRPr lang="en-US"/>
        </a:p>
      </dgm:t>
    </dgm:pt>
    <dgm:pt modelId="{0C2C2581-D52A-4F18-8BAA-A956395E8242}">
      <dgm:prSet custT="1"/>
      <dgm:spPr/>
      <dgm:t>
        <a:bodyPr/>
        <a:lstStyle/>
        <a:p>
          <a:r>
            <a:rPr lang="en-US" sz="2000" dirty="0"/>
            <a:t>Depression</a:t>
          </a:r>
        </a:p>
      </dgm:t>
    </dgm:pt>
    <dgm:pt modelId="{EB1AB3AF-F246-41EC-953C-43D9536188B6}" type="parTrans" cxnId="{AD5C8DBA-8A30-47CA-91DE-231CAEBB1B87}">
      <dgm:prSet/>
      <dgm:spPr/>
      <dgm:t>
        <a:bodyPr/>
        <a:lstStyle/>
        <a:p>
          <a:endParaRPr lang="en-US"/>
        </a:p>
      </dgm:t>
    </dgm:pt>
    <dgm:pt modelId="{D14E789C-0170-4141-9C65-62543F557435}" type="sibTrans" cxnId="{AD5C8DBA-8A30-47CA-91DE-231CAEBB1B87}">
      <dgm:prSet/>
      <dgm:spPr/>
      <dgm:t>
        <a:bodyPr/>
        <a:lstStyle/>
        <a:p>
          <a:endParaRPr lang="en-US"/>
        </a:p>
      </dgm:t>
    </dgm:pt>
    <dgm:pt modelId="{336096D6-BA28-5A4F-8451-973D6DF89107}">
      <dgm:prSet/>
      <dgm:spPr/>
      <dgm:t>
        <a:bodyPr/>
        <a:lstStyle/>
        <a:p>
          <a:r>
            <a:rPr lang="en-US" dirty="0"/>
            <a:t>Common symptoms</a:t>
          </a:r>
        </a:p>
      </dgm:t>
    </dgm:pt>
    <dgm:pt modelId="{6CEAF1C3-800F-4645-8A93-FA71C1494372}" type="parTrans" cxnId="{38AD1A9C-9DB2-9242-9BB9-D86D354626FE}">
      <dgm:prSet/>
      <dgm:spPr/>
      <dgm:t>
        <a:bodyPr/>
        <a:lstStyle/>
        <a:p>
          <a:endParaRPr lang="en-US"/>
        </a:p>
      </dgm:t>
    </dgm:pt>
    <dgm:pt modelId="{B148A051-82BD-604C-A769-C0FF8CCC5C50}" type="sibTrans" cxnId="{38AD1A9C-9DB2-9242-9BB9-D86D354626FE}">
      <dgm:prSet/>
      <dgm:spPr/>
      <dgm:t>
        <a:bodyPr/>
        <a:lstStyle/>
        <a:p>
          <a:endParaRPr lang="en-US"/>
        </a:p>
      </dgm:t>
    </dgm:pt>
    <dgm:pt modelId="{F4EA068C-686A-2E46-BB2F-38DAFD1C1DDA}">
      <dgm:prSet custT="1"/>
      <dgm:spPr/>
      <dgm:t>
        <a:bodyPr/>
        <a:lstStyle/>
        <a:p>
          <a:r>
            <a:rPr lang="en-US" sz="2000" dirty="0"/>
            <a:t>Fatigue</a:t>
          </a:r>
        </a:p>
      </dgm:t>
    </dgm:pt>
    <dgm:pt modelId="{AEB0B317-F4DF-8142-B805-E9B45387DDD1}" type="parTrans" cxnId="{3590B589-60A9-574B-A358-06EB7164D5CE}">
      <dgm:prSet/>
      <dgm:spPr/>
      <dgm:t>
        <a:bodyPr/>
        <a:lstStyle/>
        <a:p>
          <a:endParaRPr lang="en-US"/>
        </a:p>
      </dgm:t>
    </dgm:pt>
    <dgm:pt modelId="{6D7006F3-170D-E443-AD8C-8AD1DA6E8FDE}" type="sibTrans" cxnId="{3590B589-60A9-574B-A358-06EB7164D5CE}">
      <dgm:prSet/>
      <dgm:spPr/>
      <dgm:t>
        <a:bodyPr/>
        <a:lstStyle/>
        <a:p>
          <a:endParaRPr lang="en-US"/>
        </a:p>
      </dgm:t>
    </dgm:pt>
    <dgm:pt modelId="{F1296779-2627-467E-A1D5-A8689EC728A7}" type="pres">
      <dgm:prSet presAssocID="{5A5830E3-D713-4420-83BC-4835C98E3A82}" presName="linear" presStyleCnt="0">
        <dgm:presLayoutVars>
          <dgm:dir/>
          <dgm:animLvl val="lvl"/>
          <dgm:resizeHandles val="exact"/>
        </dgm:presLayoutVars>
      </dgm:prSet>
      <dgm:spPr/>
    </dgm:pt>
    <dgm:pt modelId="{E8F95CE9-3697-42D2-96F0-E69F3D699E86}" type="pres">
      <dgm:prSet presAssocID="{E5CC822D-82D9-4EED-98CB-D91AEC54F260}" presName="parentLin" presStyleCnt="0"/>
      <dgm:spPr/>
    </dgm:pt>
    <dgm:pt modelId="{81D4B5AA-79F4-4BA9-B16F-B26F27E2CE64}" type="pres">
      <dgm:prSet presAssocID="{E5CC822D-82D9-4EED-98CB-D91AEC54F260}" presName="parentLeftMargin" presStyleLbl="node1" presStyleIdx="0" presStyleCnt="2"/>
      <dgm:spPr/>
    </dgm:pt>
    <dgm:pt modelId="{906E78AA-B139-4F0B-931D-595AB0975E0D}" type="pres">
      <dgm:prSet presAssocID="{E5CC822D-82D9-4EED-98CB-D91AEC54F260}" presName="parentText" presStyleLbl="node1" presStyleIdx="0" presStyleCnt="2">
        <dgm:presLayoutVars>
          <dgm:chMax val="0"/>
          <dgm:bulletEnabled val="1"/>
        </dgm:presLayoutVars>
      </dgm:prSet>
      <dgm:spPr/>
    </dgm:pt>
    <dgm:pt modelId="{380056CD-66B9-4F17-A1E9-27E4D392EFF5}" type="pres">
      <dgm:prSet presAssocID="{E5CC822D-82D9-4EED-98CB-D91AEC54F260}" presName="negativeSpace" presStyleCnt="0"/>
      <dgm:spPr/>
    </dgm:pt>
    <dgm:pt modelId="{BFA761DB-EEFD-434E-B1C2-5DBB57FCFBDC}" type="pres">
      <dgm:prSet presAssocID="{E5CC822D-82D9-4EED-98CB-D91AEC54F260}" presName="childText" presStyleLbl="conFgAcc1" presStyleIdx="0" presStyleCnt="2">
        <dgm:presLayoutVars>
          <dgm:bulletEnabled val="1"/>
        </dgm:presLayoutVars>
      </dgm:prSet>
      <dgm:spPr/>
    </dgm:pt>
    <dgm:pt modelId="{3F6AF57E-F069-45F6-A43B-7AE249F28F24}" type="pres">
      <dgm:prSet presAssocID="{BA15D95A-0EC0-4B20-A6B9-C356ECB6B961}" presName="spaceBetweenRectangles" presStyleCnt="0"/>
      <dgm:spPr/>
    </dgm:pt>
    <dgm:pt modelId="{69461616-7C07-8A41-9AEF-DAE45D91DFA0}" type="pres">
      <dgm:prSet presAssocID="{336096D6-BA28-5A4F-8451-973D6DF89107}" presName="parentLin" presStyleCnt="0"/>
      <dgm:spPr/>
    </dgm:pt>
    <dgm:pt modelId="{0D4F04F1-0FE5-2D4C-99FB-0F83559F3C4F}" type="pres">
      <dgm:prSet presAssocID="{336096D6-BA28-5A4F-8451-973D6DF89107}" presName="parentLeftMargin" presStyleLbl="node1" presStyleIdx="0" presStyleCnt="2"/>
      <dgm:spPr/>
    </dgm:pt>
    <dgm:pt modelId="{14AC524D-A708-A842-B1E4-116839F762F3}" type="pres">
      <dgm:prSet presAssocID="{336096D6-BA28-5A4F-8451-973D6DF89107}" presName="parentText" presStyleLbl="node1" presStyleIdx="1" presStyleCnt="2">
        <dgm:presLayoutVars>
          <dgm:chMax val="0"/>
          <dgm:bulletEnabled val="1"/>
        </dgm:presLayoutVars>
      </dgm:prSet>
      <dgm:spPr/>
    </dgm:pt>
    <dgm:pt modelId="{0F902AB9-82B8-E74E-BD66-5D9B1D6C49EE}" type="pres">
      <dgm:prSet presAssocID="{336096D6-BA28-5A4F-8451-973D6DF89107}" presName="negativeSpace" presStyleCnt="0"/>
      <dgm:spPr/>
    </dgm:pt>
    <dgm:pt modelId="{84E6E040-54A1-054A-BD5A-0B6212EEF3B1}" type="pres">
      <dgm:prSet presAssocID="{336096D6-BA28-5A4F-8451-973D6DF89107}" presName="childText" presStyleLbl="conFgAcc1" presStyleIdx="1" presStyleCnt="2">
        <dgm:presLayoutVars>
          <dgm:bulletEnabled val="1"/>
        </dgm:presLayoutVars>
      </dgm:prSet>
      <dgm:spPr/>
    </dgm:pt>
  </dgm:ptLst>
  <dgm:cxnLst>
    <dgm:cxn modelId="{80006613-B0C4-4DA6-AA21-45B188F169FC}" srcId="{7D9AB9BB-6229-4AAA-8FA8-B2C21504D0A5}" destId="{EA725231-2F2B-40A7-A193-751369421D5F}" srcOrd="0" destOrd="0" parTransId="{FA35A3F0-5C21-4EF6-9C77-CB0EF84EE29C}" sibTransId="{98A6FA4C-FC20-4B3A-8DD2-5AB46AAE26F8}"/>
    <dgm:cxn modelId="{7AABA43B-BFFE-AE4A-B07F-37CF3570AB9A}" type="presOf" srcId="{8CA7F30C-994F-4523-A9B4-FB9CF426E65B}" destId="{84E6E040-54A1-054A-BD5A-0B6212EEF3B1}" srcOrd="0" destOrd="1" presId="urn:microsoft.com/office/officeart/2005/8/layout/list1"/>
    <dgm:cxn modelId="{955D6A41-1F87-3F4E-B43A-3B3217F55514}" type="presOf" srcId="{0C2C2581-D52A-4F18-8BAA-A956395E8242}" destId="{84E6E040-54A1-054A-BD5A-0B6212EEF3B1}" srcOrd="0" destOrd="4" presId="urn:microsoft.com/office/officeart/2005/8/layout/list1"/>
    <dgm:cxn modelId="{C8E96D48-0184-344E-8007-C788D2D7AD9B}" type="presOf" srcId="{336096D6-BA28-5A4F-8451-973D6DF89107}" destId="{14AC524D-A708-A842-B1E4-116839F762F3}" srcOrd="1" destOrd="0" presId="urn:microsoft.com/office/officeart/2005/8/layout/list1"/>
    <dgm:cxn modelId="{D0396555-AB6E-4F7B-981F-9CF2C091C492}" type="presOf" srcId="{5A5830E3-D713-4420-83BC-4835C98E3A82}" destId="{F1296779-2627-467E-A1D5-A8689EC728A7}" srcOrd="0" destOrd="0" presId="urn:microsoft.com/office/officeart/2005/8/layout/list1"/>
    <dgm:cxn modelId="{6A05E85B-93D5-4317-A092-18C2770CFCA3}" type="presOf" srcId="{E5CC822D-82D9-4EED-98CB-D91AEC54F260}" destId="{81D4B5AA-79F4-4BA9-B16F-B26F27E2CE64}" srcOrd="0" destOrd="0" presId="urn:microsoft.com/office/officeart/2005/8/layout/list1"/>
    <dgm:cxn modelId="{E96EB268-BF7D-E04C-8BD1-943A23604880}" type="presOf" srcId="{F4EA068C-686A-2E46-BB2F-38DAFD1C1DDA}" destId="{84E6E040-54A1-054A-BD5A-0B6212EEF3B1}" srcOrd="0" destOrd="0" presId="urn:microsoft.com/office/officeart/2005/8/layout/list1"/>
    <dgm:cxn modelId="{61DDD369-7293-4F42-9240-16A171ABB39C}" srcId="{336096D6-BA28-5A4F-8451-973D6DF89107}" destId="{8CA7F30C-994F-4523-A9B4-FB9CF426E65B}" srcOrd="1" destOrd="0" parTransId="{FFCC1940-2999-48BD-A3C5-35B5DD46DF26}" sibTransId="{2C2E5984-F696-455E-AB40-6F687E84A2A1}"/>
    <dgm:cxn modelId="{2BE59E7E-9607-4C2E-B4E2-A19444A1C341}" srcId="{5A5830E3-D713-4420-83BC-4835C98E3A82}" destId="{E5CC822D-82D9-4EED-98CB-D91AEC54F260}" srcOrd="0" destOrd="0" parTransId="{A922399E-0AFE-47E4-A53E-FB5F5ACD7798}" sibTransId="{BA15D95A-0EC0-4B20-A6B9-C356ECB6B961}"/>
    <dgm:cxn modelId="{3590B589-60A9-574B-A358-06EB7164D5CE}" srcId="{336096D6-BA28-5A4F-8451-973D6DF89107}" destId="{F4EA068C-686A-2E46-BB2F-38DAFD1C1DDA}" srcOrd="0" destOrd="0" parTransId="{AEB0B317-F4DF-8142-B805-E9B45387DDD1}" sibTransId="{6D7006F3-170D-E443-AD8C-8AD1DA6E8FDE}"/>
    <dgm:cxn modelId="{38AD1A9C-9DB2-9242-9BB9-D86D354626FE}" srcId="{5A5830E3-D713-4420-83BC-4835C98E3A82}" destId="{336096D6-BA28-5A4F-8451-973D6DF89107}" srcOrd="1" destOrd="0" parTransId="{6CEAF1C3-800F-4645-8A93-FA71C1494372}" sibTransId="{B148A051-82BD-604C-A769-C0FF8CCC5C50}"/>
    <dgm:cxn modelId="{1C65CEAE-5CA8-43D4-A0A3-21FC75109A0B}" type="presOf" srcId="{E5CC822D-82D9-4EED-98CB-D91AEC54F260}" destId="{906E78AA-B139-4F0B-931D-595AB0975E0D}" srcOrd="1" destOrd="0" presId="urn:microsoft.com/office/officeart/2005/8/layout/list1"/>
    <dgm:cxn modelId="{AD5C8DBA-8A30-47CA-91DE-231CAEBB1B87}" srcId="{336096D6-BA28-5A4F-8451-973D6DF89107}" destId="{0C2C2581-D52A-4F18-8BAA-A956395E8242}" srcOrd="3" destOrd="0" parTransId="{EB1AB3AF-F246-41EC-953C-43D9536188B6}" sibTransId="{D14E789C-0170-4141-9C65-62543F557435}"/>
    <dgm:cxn modelId="{1A35D0C0-7A21-2043-B9AC-C0151C7D84AC}" type="presOf" srcId="{EA725231-2F2B-40A7-A193-751369421D5F}" destId="{84E6E040-54A1-054A-BD5A-0B6212EEF3B1}" srcOrd="0" destOrd="3" presId="urn:microsoft.com/office/officeart/2005/8/layout/list1"/>
    <dgm:cxn modelId="{40584FCE-47BC-4DF5-B97A-C3B5B855D176}" srcId="{336096D6-BA28-5A4F-8451-973D6DF89107}" destId="{7D9AB9BB-6229-4AAA-8FA8-B2C21504D0A5}" srcOrd="2" destOrd="0" parTransId="{8AF5F2A1-FE34-4CA5-B266-EC170CCD1AF4}" sibTransId="{C0935AC0-C5C7-412E-96F3-0673BA23866A}"/>
    <dgm:cxn modelId="{1DEF03D1-8C88-044F-BB5C-C7F0507F56ED}" type="presOf" srcId="{336096D6-BA28-5A4F-8451-973D6DF89107}" destId="{0D4F04F1-0FE5-2D4C-99FB-0F83559F3C4F}" srcOrd="0" destOrd="0" presId="urn:microsoft.com/office/officeart/2005/8/layout/list1"/>
    <dgm:cxn modelId="{8516F4D8-4782-0A46-AE64-07C8057AE5F5}" type="presOf" srcId="{7D9AB9BB-6229-4AAA-8FA8-B2C21504D0A5}" destId="{84E6E040-54A1-054A-BD5A-0B6212EEF3B1}" srcOrd="0" destOrd="2" presId="urn:microsoft.com/office/officeart/2005/8/layout/list1"/>
    <dgm:cxn modelId="{F220D918-805D-4AA8-8543-A7EFB6431774}" type="presParOf" srcId="{F1296779-2627-467E-A1D5-A8689EC728A7}" destId="{E8F95CE9-3697-42D2-96F0-E69F3D699E86}" srcOrd="0" destOrd="0" presId="urn:microsoft.com/office/officeart/2005/8/layout/list1"/>
    <dgm:cxn modelId="{53AAF33C-FD08-4297-A508-048F377DF312}" type="presParOf" srcId="{E8F95CE9-3697-42D2-96F0-E69F3D699E86}" destId="{81D4B5AA-79F4-4BA9-B16F-B26F27E2CE64}" srcOrd="0" destOrd="0" presId="urn:microsoft.com/office/officeart/2005/8/layout/list1"/>
    <dgm:cxn modelId="{D9CC5B84-93E1-4D71-B48B-11ADD72D81E3}" type="presParOf" srcId="{E8F95CE9-3697-42D2-96F0-E69F3D699E86}" destId="{906E78AA-B139-4F0B-931D-595AB0975E0D}" srcOrd="1" destOrd="0" presId="urn:microsoft.com/office/officeart/2005/8/layout/list1"/>
    <dgm:cxn modelId="{538C60CB-48E1-4713-820C-9CE86928DE2B}" type="presParOf" srcId="{F1296779-2627-467E-A1D5-A8689EC728A7}" destId="{380056CD-66B9-4F17-A1E9-27E4D392EFF5}" srcOrd="1" destOrd="0" presId="urn:microsoft.com/office/officeart/2005/8/layout/list1"/>
    <dgm:cxn modelId="{FEB385D9-E8F7-4A59-B0BB-8F8EE0C757A7}" type="presParOf" srcId="{F1296779-2627-467E-A1D5-A8689EC728A7}" destId="{BFA761DB-EEFD-434E-B1C2-5DBB57FCFBDC}" srcOrd="2" destOrd="0" presId="urn:microsoft.com/office/officeart/2005/8/layout/list1"/>
    <dgm:cxn modelId="{8827520F-2CD8-40DE-BD73-DC4557C61445}" type="presParOf" srcId="{F1296779-2627-467E-A1D5-A8689EC728A7}" destId="{3F6AF57E-F069-45F6-A43B-7AE249F28F24}" srcOrd="3" destOrd="0" presId="urn:microsoft.com/office/officeart/2005/8/layout/list1"/>
    <dgm:cxn modelId="{6E21EF5C-39BE-0E40-BE46-365DA1C7949A}" type="presParOf" srcId="{F1296779-2627-467E-A1D5-A8689EC728A7}" destId="{69461616-7C07-8A41-9AEF-DAE45D91DFA0}" srcOrd="4" destOrd="0" presId="urn:microsoft.com/office/officeart/2005/8/layout/list1"/>
    <dgm:cxn modelId="{8A7B97A0-2CCF-5541-85B4-84445BC8FBA9}" type="presParOf" srcId="{69461616-7C07-8A41-9AEF-DAE45D91DFA0}" destId="{0D4F04F1-0FE5-2D4C-99FB-0F83559F3C4F}" srcOrd="0" destOrd="0" presId="urn:microsoft.com/office/officeart/2005/8/layout/list1"/>
    <dgm:cxn modelId="{25C43031-1784-E344-9292-BB2E8B27EAC5}" type="presParOf" srcId="{69461616-7C07-8A41-9AEF-DAE45D91DFA0}" destId="{14AC524D-A708-A842-B1E4-116839F762F3}" srcOrd="1" destOrd="0" presId="urn:microsoft.com/office/officeart/2005/8/layout/list1"/>
    <dgm:cxn modelId="{B925D28D-A42A-6549-863A-17C85B7DCB35}" type="presParOf" srcId="{F1296779-2627-467E-A1D5-A8689EC728A7}" destId="{0F902AB9-82B8-E74E-BD66-5D9B1D6C49EE}" srcOrd="5" destOrd="0" presId="urn:microsoft.com/office/officeart/2005/8/layout/list1"/>
    <dgm:cxn modelId="{19C8D1CD-6CA0-DE47-9E5E-4A771053ED27}" type="presParOf" srcId="{F1296779-2627-467E-A1D5-A8689EC728A7}" destId="{84E6E040-54A1-054A-BD5A-0B6212EEF3B1}"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D848476-D3A0-4516-9B16-51956615D2E7}"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7128EB7F-3AC6-45C8-87F4-8888BEABC96D}">
      <dgm:prSet/>
      <dgm:spPr/>
      <dgm:t>
        <a:bodyPr/>
        <a:lstStyle/>
        <a:p>
          <a:r>
            <a:rPr lang="en-US"/>
            <a:t>40% of people with HCV will develop at least 1 extrahepatic manifestation often not clinically recognized</a:t>
          </a:r>
          <a:endParaRPr lang="en-US" dirty="0"/>
        </a:p>
      </dgm:t>
    </dgm:pt>
    <dgm:pt modelId="{F0951511-85A6-4456-A83D-0D44B99D7849}" type="parTrans" cxnId="{9AA7FEC4-13C1-4A5B-BBA5-A09F527FF854}">
      <dgm:prSet/>
      <dgm:spPr/>
      <dgm:t>
        <a:bodyPr/>
        <a:lstStyle/>
        <a:p>
          <a:endParaRPr lang="en-US"/>
        </a:p>
      </dgm:t>
    </dgm:pt>
    <dgm:pt modelId="{776C3EBA-5B6F-451D-95AD-420BAFB969A7}" type="sibTrans" cxnId="{9AA7FEC4-13C1-4A5B-BBA5-A09F527FF854}">
      <dgm:prSet/>
      <dgm:spPr/>
      <dgm:t>
        <a:bodyPr/>
        <a:lstStyle/>
        <a:p>
          <a:endParaRPr lang="en-US"/>
        </a:p>
      </dgm:t>
    </dgm:pt>
    <dgm:pt modelId="{154D6925-6EF6-4EAE-9063-867D36AF20DA}">
      <dgm:prSet/>
      <dgm:spPr/>
      <dgm:t>
        <a:bodyPr/>
        <a:lstStyle/>
        <a:p>
          <a:r>
            <a:rPr lang="en-US" b="1" dirty="0"/>
            <a:t>Consider HCV as a potential etiology of these conditions in patients who do not carry an HCV diagnosis</a:t>
          </a:r>
        </a:p>
      </dgm:t>
    </dgm:pt>
    <dgm:pt modelId="{811437E1-571A-41B3-9E57-B3626030CAFF}" type="parTrans" cxnId="{92BD2EC5-84A5-447A-BBF0-8B68E80093AC}">
      <dgm:prSet/>
      <dgm:spPr/>
      <dgm:t>
        <a:bodyPr/>
        <a:lstStyle/>
        <a:p>
          <a:endParaRPr lang="en-US"/>
        </a:p>
      </dgm:t>
    </dgm:pt>
    <dgm:pt modelId="{2C76AF37-BCC3-47AB-85AA-1118811D4F92}" type="sibTrans" cxnId="{92BD2EC5-84A5-447A-BBF0-8B68E80093AC}">
      <dgm:prSet/>
      <dgm:spPr/>
      <dgm:t>
        <a:bodyPr/>
        <a:lstStyle/>
        <a:p>
          <a:endParaRPr lang="en-US"/>
        </a:p>
      </dgm:t>
    </dgm:pt>
    <dgm:pt modelId="{B3B2E0B6-2208-9E43-99B2-E3D4DCA8C523}">
      <dgm:prSet/>
      <dgm:spPr/>
      <dgm:t>
        <a:bodyPr/>
        <a:lstStyle/>
        <a:p>
          <a:r>
            <a:rPr lang="en-US" b="1" dirty="0"/>
            <a:t>Extrahepatic manifestations can occur at any stage of disease</a:t>
          </a:r>
        </a:p>
      </dgm:t>
    </dgm:pt>
    <dgm:pt modelId="{C309AB62-BD6B-3E49-AE9B-C6F2447995E4}" type="parTrans" cxnId="{357BC536-5685-3E48-AB5F-F21FF50500B7}">
      <dgm:prSet/>
      <dgm:spPr/>
      <dgm:t>
        <a:bodyPr/>
        <a:lstStyle/>
        <a:p>
          <a:endParaRPr lang="en-US"/>
        </a:p>
      </dgm:t>
    </dgm:pt>
    <dgm:pt modelId="{2A8D5E80-DCD3-C741-9AC4-A4017B21E0D8}" type="sibTrans" cxnId="{357BC536-5685-3E48-AB5F-F21FF50500B7}">
      <dgm:prSet/>
      <dgm:spPr/>
      <dgm:t>
        <a:bodyPr/>
        <a:lstStyle/>
        <a:p>
          <a:endParaRPr lang="en-US"/>
        </a:p>
      </dgm:t>
    </dgm:pt>
    <dgm:pt modelId="{F3D454BC-46E8-5A4D-BA47-AD86CA3019C2}">
      <dgm:prSet/>
      <dgm:spPr/>
      <dgm:t>
        <a:bodyPr/>
        <a:lstStyle/>
        <a:p>
          <a:r>
            <a:rPr lang="en-US"/>
            <a:t>High index of suspicion is needed for these conditions regardless of the presence of cirrhosis</a:t>
          </a:r>
          <a:endParaRPr lang="en-US" dirty="0"/>
        </a:p>
      </dgm:t>
    </dgm:pt>
    <dgm:pt modelId="{0C574EC9-B8B2-6144-A7EA-AB37D5D833E3}" type="parTrans" cxnId="{AE04B7DD-17B9-8B43-848C-249CEA99B3CF}">
      <dgm:prSet/>
      <dgm:spPr/>
      <dgm:t>
        <a:bodyPr/>
        <a:lstStyle/>
        <a:p>
          <a:endParaRPr lang="en-US"/>
        </a:p>
      </dgm:t>
    </dgm:pt>
    <dgm:pt modelId="{58685FDB-DF91-BC4F-9370-366508F5EEF7}" type="sibTrans" cxnId="{AE04B7DD-17B9-8B43-848C-249CEA99B3CF}">
      <dgm:prSet/>
      <dgm:spPr/>
      <dgm:t>
        <a:bodyPr/>
        <a:lstStyle/>
        <a:p>
          <a:endParaRPr lang="en-US"/>
        </a:p>
      </dgm:t>
    </dgm:pt>
    <dgm:pt modelId="{1C6B35A3-C2D5-4840-9BB3-3FA2A7B97FEC}" type="pres">
      <dgm:prSet presAssocID="{1D848476-D3A0-4516-9B16-51956615D2E7}" presName="vert0" presStyleCnt="0">
        <dgm:presLayoutVars>
          <dgm:dir/>
          <dgm:animOne val="branch"/>
          <dgm:animLvl val="lvl"/>
        </dgm:presLayoutVars>
      </dgm:prSet>
      <dgm:spPr/>
    </dgm:pt>
    <dgm:pt modelId="{6E47705A-15C8-7E4D-9ED5-4DE9170B54D2}" type="pres">
      <dgm:prSet presAssocID="{7128EB7F-3AC6-45C8-87F4-8888BEABC96D}" presName="thickLine" presStyleLbl="alignNode1" presStyleIdx="0" presStyleCnt="4"/>
      <dgm:spPr/>
    </dgm:pt>
    <dgm:pt modelId="{641AB664-C545-4D4F-BA86-9D8FB78D4789}" type="pres">
      <dgm:prSet presAssocID="{7128EB7F-3AC6-45C8-87F4-8888BEABC96D}" presName="horz1" presStyleCnt="0"/>
      <dgm:spPr/>
    </dgm:pt>
    <dgm:pt modelId="{BA8F051F-379C-6345-967B-5B29216EFDF5}" type="pres">
      <dgm:prSet presAssocID="{7128EB7F-3AC6-45C8-87F4-8888BEABC96D}" presName="tx1" presStyleLbl="revTx" presStyleIdx="0" presStyleCnt="4"/>
      <dgm:spPr/>
    </dgm:pt>
    <dgm:pt modelId="{F9B0F06C-70FA-864F-85F3-BEC9D373D042}" type="pres">
      <dgm:prSet presAssocID="{7128EB7F-3AC6-45C8-87F4-8888BEABC96D}" presName="vert1" presStyleCnt="0"/>
      <dgm:spPr/>
    </dgm:pt>
    <dgm:pt modelId="{AE44B3A7-B8F5-E04F-80B2-64A1917876A6}" type="pres">
      <dgm:prSet presAssocID="{B3B2E0B6-2208-9E43-99B2-E3D4DCA8C523}" presName="thickLine" presStyleLbl="alignNode1" presStyleIdx="1" presStyleCnt="4"/>
      <dgm:spPr/>
    </dgm:pt>
    <dgm:pt modelId="{4D4E1F68-EB4E-9F43-B443-041B44868BF5}" type="pres">
      <dgm:prSet presAssocID="{B3B2E0B6-2208-9E43-99B2-E3D4DCA8C523}" presName="horz1" presStyleCnt="0"/>
      <dgm:spPr/>
    </dgm:pt>
    <dgm:pt modelId="{255248EC-6FA2-1A40-8CFD-6D3CC043D7D1}" type="pres">
      <dgm:prSet presAssocID="{B3B2E0B6-2208-9E43-99B2-E3D4DCA8C523}" presName="tx1" presStyleLbl="revTx" presStyleIdx="1" presStyleCnt="4"/>
      <dgm:spPr/>
    </dgm:pt>
    <dgm:pt modelId="{C222713B-B26D-0445-8AE5-B70C0CBBF0F0}" type="pres">
      <dgm:prSet presAssocID="{B3B2E0B6-2208-9E43-99B2-E3D4DCA8C523}" presName="vert1" presStyleCnt="0"/>
      <dgm:spPr/>
    </dgm:pt>
    <dgm:pt modelId="{15CB5ADC-0AA7-6840-BBBC-C11EBC11A6D9}" type="pres">
      <dgm:prSet presAssocID="{F3D454BC-46E8-5A4D-BA47-AD86CA3019C2}" presName="thickLine" presStyleLbl="alignNode1" presStyleIdx="2" presStyleCnt="4"/>
      <dgm:spPr/>
    </dgm:pt>
    <dgm:pt modelId="{377FC9B6-B247-0841-8DD1-B82EDC53E4C2}" type="pres">
      <dgm:prSet presAssocID="{F3D454BC-46E8-5A4D-BA47-AD86CA3019C2}" presName="horz1" presStyleCnt="0"/>
      <dgm:spPr/>
    </dgm:pt>
    <dgm:pt modelId="{A7FAEE55-3212-BF4F-9487-64424B99F70D}" type="pres">
      <dgm:prSet presAssocID="{F3D454BC-46E8-5A4D-BA47-AD86CA3019C2}" presName="tx1" presStyleLbl="revTx" presStyleIdx="2" presStyleCnt="4"/>
      <dgm:spPr/>
    </dgm:pt>
    <dgm:pt modelId="{B1F17E21-FD0D-0344-8939-5C4D9DC36965}" type="pres">
      <dgm:prSet presAssocID="{F3D454BC-46E8-5A4D-BA47-AD86CA3019C2}" presName="vert1" presStyleCnt="0"/>
      <dgm:spPr/>
    </dgm:pt>
    <dgm:pt modelId="{F7D0367B-810E-854F-A522-2A9096C581B4}" type="pres">
      <dgm:prSet presAssocID="{154D6925-6EF6-4EAE-9063-867D36AF20DA}" presName="thickLine" presStyleLbl="alignNode1" presStyleIdx="3" presStyleCnt="4"/>
      <dgm:spPr/>
    </dgm:pt>
    <dgm:pt modelId="{EFDFC8FD-9B6C-0F4B-BA98-86FA587FDE4A}" type="pres">
      <dgm:prSet presAssocID="{154D6925-6EF6-4EAE-9063-867D36AF20DA}" presName="horz1" presStyleCnt="0"/>
      <dgm:spPr/>
    </dgm:pt>
    <dgm:pt modelId="{5B9BA776-6D16-5C4D-9E3F-851E81701332}" type="pres">
      <dgm:prSet presAssocID="{154D6925-6EF6-4EAE-9063-867D36AF20DA}" presName="tx1" presStyleLbl="revTx" presStyleIdx="3" presStyleCnt="4"/>
      <dgm:spPr/>
    </dgm:pt>
    <dgm:pt modelId="{9F152121-53C7-CC4B-B76E-090F0C6D90DF}" type="pres">
      <dgm:prSet presAssocID="{154D6925-6EF6-4EAE-9063-867D36AF20DA}" presName="vert1" presStyleCnt="0"/>
      <dgm:spPr/>
    </dgm:pt>
  </dgm:ptLst>
  <dgm:cxnLst>
    <dgm:cxn modelId="{D83BDC0D-C020-C243-9C51-7D23A89963E3}" type="presOf" srcId="{1D848476-D3A0-4516-9B16-51956615D2E7}" destId="{1C6B35A3-C2D5-4840-9BB3-3FA2A7B97FEC}" srcOrd="0" destOrd="0" presId="urn:microsoft.com/office/officeart/2008/layout/LinedList"/>
    <dgm:cxn modelId="{4B5DBD20-2102-D748-95E8-9C305C6C24A2}" type="presOf" srcId="{154D6925-6EF6-4EAE-9063-867D36AF20DA}" destId="{5B9BA776-6D16-5C4D-9E3F-851E81701332}" srcOrd="0" destOrd="0" presId="urn:microsoft.com/office/officeart/2008/layout/LinedList"/>
    <dgm:cxn modelId="{357BC536-5685-3E48-AB5F-F21FF50500B7}" srcId="{1D848476-D3A0-4516-9B16-51956615D2E7}" destId="{B3B2E0B6-2208-9E43-99B2-E3D4DCA8C523}" srcOrd="1" destOrd="0" parTransId="{C309AB62-BD6B-3E49-AE9B-C6F2447995E4}" sibTransId="{2A8D5E80-DCD3-C741-9AC4-A4017B21E0D8}"/>
    <dgm:cxn modelId="{5C5F5056-84BE-E049-BDD2-0B2208D40320}" type="presOf" srcId="{F3D454BC-46E8-5A4D-BA47-AD86CA3019C2}" destId="{A7FAEE55-3212-BF4F-9487-64424B99F70D}" srcOrd="0" destOrd="0" presId="urn:microsoft.com/office/officeart/2008/layout/LinedList"/>
    <dgm:cxn modelId="{D950AB73-2E80-3347-A133-E16A563E9B92}" type="presOf" srcId="{B3B2E0B6-2208-9E43-99B2-E3D4DCA8C523}" destId="{255248EC-6FA2-1A40-8CFD-6D3CC043D7D1}" srcOrd="0" destOrd="0" presId="urn:microsoft.com/office/officeart/2008/layout/LinedList"/>
    <dgm:cxn modelId="{8ED2E394-DFE9-5044-891A-564CFA7A0157}" type="presOf" srcId="{7128EB7F-3AC6-45C8-87F4-8888BEABC96D}" destId="{BA8F051F-379C-6345-967B-5B29216EFDF5}" srcOrd="0" destOrd="0" presId="urn:microsoft.com/office/officeart/2008/layout/LinedList"/>
    <dgm:cxn modelId="{9AA7FEC4-13C1-4A5B-BBA5-A09F527FF854}" srcId="{1D848476-D3A0-4516-9B16-51956615D2E7}" destId="{7128EB7F-3AC6-45C8-87F4-8888BEABC96D}" srcOrd="0" destOrd="0" parTransId="{F0951511-85A6-4456-A83D-0D44B99D7849}" sibTransId="{776C3EBA-5B6F-451D-95AD-420BAFB969A7}"/>
    <dgm:cxn modelId="{92BD2EC5-84A5-447A-BBF0-8B68E80093AC}" srcId="{1D848476-D3A0-4516-9B16-51956615D2E7}" destId="{154D6925-6EF6-4EAE-9063-867D36AF20DA}" srcOrd="3" destOrd="0" parTransId="{811437E1-571A-41B3-9E57-B3626030CAFF}" sibTransId="{2C76AF37-BCC3-47AB-85AA-1118811D4F92}"/>
    <dgm:cxn modelId="{AE04B7DD-17B9-8B43-848C-249CEA99B3CF}" srcId="{1D848476-D3A0-4516-9B16-51956615D2E7}" destId="{F3D454BC-46E8-5A4D-BA47-AD86CA3019C2}" srcOrd="2" destOrd="0" parTransId="{0C574EC9-B8B2-6144-A7EA-AB37D5D833E3}" sibTransId="{58685FDB-DF91-BC4F-9370-366508F5EEF7}"/>
    <dgm:cxn modelId="{88CBDE20-E7A1-D743-B21F-7B3908576935}" type="presParOf" srcId="{1C6B35A3-C2D5-4840-9BB3-3FA2A7B97FEC}" destId="{6E47705A-15C8-7E4D-9ED5-4DE9170B54D2}" srcOrd="0" destOrd="0" presId="urn:microsoft.com/office/officeart/2008/layout/LinedList"/>
    <dgm:cxn modelId="{5AB5BEE4-3C81-EE45-BB9D-C2AD792934A7}" type="presParOf" srcId="{1C6B35A3-C2D5-4840-9BB3-3FA2A7B97FEC}" destId="{641AB664-C545-4D4F-BA86-9D8FB78D4789}" srcOrd="1" destOrd="0" presId="urn:microsoft.com/office/officeart/2008/layout/LinedList"/>
    <dgm:cxn modelId="{387F1920-31FB-CC49-9ED9-C3597FB6A66C}" type="presParOf" srcId="{641AB664-C545-4D4F-BA86-9D8FB78D4789}" destId="{BA8F051F-379C-6345-967B-5B29216EFDF5}" srcOrd="0" destOrd="0" presId="urn:microsoft.com/office/officeart/2008/layout/LinedList"/>
    <dgm:cxn modelId="{8DE1F1E7-3253-A840-A023-2EF907D2B57B}" type="presParOf" srcId="{641AB664-C545-4D4F-BA86-9D8FB78D4789}" destId="{F9B0F06C-70FA-864F-85F3-BEC9D373D042}" srcOrd="1" destOrd="0" presId="urn:microsoft.com/office/officeart/2008/layout/LinedList"/>
    <dgm:cxn modelId="{8195A937-D58C-5D4D-BCA7-D2B200518A43}" type="presParOf" srcId="{1C6B35A3-C2D5-4840-9BB3-3FA2A7B97FEC}" destId="{AE44B3A7-B8F5-E04F-80B2-64A1917876A6}" srcOrd="2" destOrd="0" presId="urn:microsoft.com/office/officeart/2008/layout/LinedList"/>
    <dgm:cxn modelId="{743521D1-9E52-6A41-8DC3-D3724C0169E7}" type="presParOf" srcId="{1C6B35A3-C2D5-4840-9BB3-3FA2A7B97FEC}" destId="{4D4E1F68-EB4E-9F43-B443-041B44868BF5}" srcOrd="3" destOrd="0" presId="urn:microsoft.com/office/officeart/2008/layout/LinedList"/>
    <dgm:cxn modelId="{CAB99B8D-236B-844B-88BB-780740EA111E}" type="presParOf" srcId="{4D4E1F68-EB4E-9F43-B443-041B44868BF5}" destId="{255248EC-6FA2-1A40-8CFD-6D3CC043D7D1}" srcOrd="0" destOrd="0" presId="urn:microsoft.com/office/officeart/2008/layout/LinedList"/>
    <dgm:cxn modelId="{C86FD98B-CFC4-BD4C-8D0C-6FAE5C7C7A3F}" type="presParOf" srcId="{4D4E1F68-EB4E-9F43-B443-041B44868BF5}" destId="{C222713B-B26D-0445-8AE5-B70C0CBBF0F0}" srcOrd="1" destOrd="0" presId="urn:microsoft.com/office/officeart/2008/layout/LinedList"/>
    <dgm:cxn modelId="{DD57C509-F245-854B-8082-16E257209FDB}" type="presParOf" srcId="{1C6B35A3-C2D5-4840-9BB3-3FA2A7B97FEC}" destId="{15CB5ADC-0AA7-6840-BBBC-C11EBC11A6D9}" srcOrd="4" destOrd="0" presId="urn:microsoft.com/office/officeart/2008/layout/LinedList"/>
    <dgm:cxn modelId="{3500973E-EBF5-8348-90B0-AE1677A05675}" type="presParOf" srcId="{1C6B35A3-C2D5-4840-9BB3-3FA2A7B97FEC}" destId="{377FC9B6-B247-0841-8DD1-B82EDC53E4C2}" srcOrd="5" destOrd="0" presId="urn:microsoft.com/office/officeart/2008/layout/LinedList"/>
    <dgm:cxn modelId="{D5DCFF54-E27B-6B4C-ADA3-D12A476F3E4E}" type="presParOf" srcId="{377FC9B6-B247-0841-8DD1-B82EDC53E4C2}" destId="{A7FAEE55-3212-BF4F-9487-64424B99F70D}" srcOrd="0" destOrd="0" presId="urn:microsoft.com/office/officeart/2008/layout/LinedList"/>
    <dgm:cxn modelId="{997BFA3D-CD18-C94E-9989-DDD4D799F4C0}" type="presParOf" srcId="{377FC9B6-B247-0841-8DD1-B82EDC53E4C2}" destId="{B1F17E21-FD0D-0344-8939-5C4D9DC36965}" srcOrd="1" destOrd="0" presId="urn:microsoft.com/office/officeart/2008/layout/LinedList"/>
    <dgm:cxn modelId="{737E3D50-4988-5A48-AEDC-F920E83DA8FE}" type="presParOf" srcId="{1C6B35A3-C2D5-4840-9BB3-3FA2A7B97FEC}" destId="{F7D0367B-810E-854F-A522-2A9096C581B4}" srcOrd="6" destOrd="0" presId="urn:microsoft.com/office/officeart/2008/layout/LinedList"/>
    <dgm:cxn modelId="{DFC089BD-7A70-5143-BC94-AF84D3F29F97}" type="presParOf" srcId="{1C6B35A3-C2D5-4840-9BB3-3FA2A7B97FEC}" destId="{EFDFC8FD-9B6C-0F4B-BA98-86FA587FDE4A}" srcOrd="7" destOrd="0" presId="urn:microsoft.com/office/officeart/2008/layout/LinedList"/>
    <dgm:cxn modelId="{8F552749-14B1-8E46-9D81-99AEEC95DEA1}" type="presParOf" srcId="{EFDFC8FD-9B6C-0F4B-BA98-86FA587FDE4A}" destId="{5B9BA776-6D16-5C4D-9E3F-851E81701332}" srcOrd="0" destOrd="0" presId="urn:microsoft.com/office/officeart/2008/layout/LinedList"/>
    <dgm:cxn modelId="{A5E8F9E7-D41B-C441-AEC7-D8523057EF0C}" type="presParOf" srcId="{EFDFC8FD-9B6C-0F4B-BA98-86FA587FDE4A}" destId="{9F152121-53C7-CC4B-B76E-090F0C6D90DF}"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E9A264C-3BA6-4843-AA29-BC927BD87E24}" type="doc">
      <dgm:prSet loTypeId="urn:microsoft.com/office/officeart/2016/7/layout/BasicLinearProcessNumbered" loCatId="process" qsTypeId="urn:microsoft.com/office/officeart/2005/8/quickstyle/simple1" qsCatId="simple" csTypeId="urn:microsoft.com/office/officeart/2005/8/colors/colorful2" csCatId="colorful" phldr="1"/>
      <dgm:spPr/>
      <dgm:t>
        <a:bodyPr/>
        <a:lstStyle/>
        <a:p>
          <a:endParaRPr lang="en-US"/>
        </a:p>
      </dgm:t>
    </dgm:pt>
    <dgm:pt modelId="{51B66952-5311-439A-BCFA-BAD34143BD38}">
      <dgm:prSet custT="1"/>
      <dgm:spPr/>
      <dgm:t>
        <a:bodyPr/>
        <a:lstStyle/>
        <a:p>
          <a:pPr algn="ctr"/>
          <a:r>
            <a:rPr lang="en-US" sz="2000" dirty="0"/>
            <a:t>Think outside of traditional screening sites</a:t>
          </a:r>
        </a:p>
      </dgm:t>
    </dgm:pt>
    <dgm:pt modelId="{1DE99D5F-2657-4ED9-9A9F-2B1A6E7C8DD4}" type="parTrans" cxnId="{AE3168F6-0198-4EAA-98AF-940DABF97363}">
      <dgm:prSet/>
      <dgm:spPr/>
      <dgm:t>
        <a:bodyPr/>
        <a:lstStyle/>
        <a:p>
          <a:endParaRPr lang="en-US"/>
        </a:p>
      </dgm:t>
    </dgm:pt>
    <dgm:pt modelId="{555DD31A-7523-4AD1-B956-B61939FB9B72}" type="sibTrans" cxnId="{AE3168F6-0198-4EAA-98AF-940DABF97363}">
      <dgm:prSet phldrT="1" phldr="0"/>
      <dgm:spPr/>
      <dgm:t>
        <a:bodyPr/>
        <a:lstStyle/>
        <a:p>
          <a:r>
            <a:rPr lang="en-US"/>
            <a:t>1</a:t>
          </a:r>
        </a:p>
      </dgm:t>
    </dgm:pt>
    <dgm:pt modelId="{6ED65FF4-2552-40AE-BBA1-BB33458B2ACB}">
      <dgm:prSet custT="1"/>
      <dgm:spPr/>
      <dgm:t>
        <a:bodyPr/>
        <a:lstStyle/>
        <a:p>
          <a:pPr algn="ctr"/>
          <a:r>
            <a:rPr lang="en-US" sz="2000" dirty="0"/>
            <a:t>Incentives</a:t>
          </a:r>
        </a:p>
      </dgm:t>
    </dgm:pt>
    <dgm:pt modelId="{FCC85E36-132F-4BE0-A570-2092B25B1ACE}" type="parTrans" cxnId="{E6FEAEFC-CC61-40C4-9A70-0D152EC57BA0}">
      <dgm:prSet/>
      <dgm:spPr/>
      <dgm:t>
        <a:bodyPr/>
        <a:lstStyle/>
        <a:p>
          <a:endParaRPr lang="en-US"/>
        </a:p>
      </dgm:t>
    </dgm:pt>
    <dgm:pt modelId="{7062840C-08A2-44B0-B2A1-618EDE90F09F}" type="sibTrans" cxnId="{E6FEAEFC-CC61-40C4-9A70-0D152EC57BA0}">
      <dgm:prSet phldrT="2" phldr="0"/>
      <dgm:spPr/>
      <dgm:t>
        <a:bodyPr/>
        <a:lstStyle/>
        <a:p>
          <a:r>
            <a:rPr lang="en-US"/>
            <a:t>2</a:t>
          </a:r>
        </a:p>
      </dgm:t>
    </dgm:pt>
    <dgm:pt modelId="{5A712A0A-44FE-4E39-BBC7-E326ABB4E018}">
      <dgm:prSet custT="1"/>
      <dgm:spPr/>
      <dgm:t>
        <a:bodyPr/>
        <a:lstStyle/>
        <a:p>
          <a:pPr algn="l"/>
          <a:r>
            <a:rPr lang="en-US" sz="1800" dirty="0"/>
            <a:t>Patients</a:t>
          </a:r>
        </a:p>
      </dgm:t>
    </dgm:pt>
    <dgm:pt modelId="{E259BE43-A08B-4DBF-B138-5786DDF1AB25}" type="parTrans" cxnId="{C73A6F94-6223-4DC2-BA17-FC4AFFD8A11C}">
      <dgm:prSet/>
      <dgm:spPr/>
      <dgm:t>
        <a:bodyPr/>
        <a:lstStyle/>
        <a:p>
          <a:endParaRPr lang="en-US"/>
        </a:p>
      </dgm:t>
    </dgm:pt>
    <dgm:pt modelId="{6D314811-6514-454F-B00C-BAB7934FED5A}" type="sibTrans" cxnId="{C73A6F94-6223-4DC2-BA17-FC4AFFD8A11C}">
      <dgm:prSet/>
      <dgm:spPr/>
      <dgm:t>
        <a:bodyPr/>
        <a:lstStyle/>
        <a:p>
          <a:endParaRPr lang="en-US"/>
        </a:p>
      </dgm:t>
    </dgm:pt>
    <dgm:pt modelId="{C51979A2-DF14-4971-A4E7-7F01F3E861BE}">
      <dgm:prSet custT="1"/>
      <dgm:spPr/>
      <dgm:t>
        <a:bodyPr/>
        <a:lstStyle/>
        <a:p>
          <a:pPr algn="ctr"/>
          <a:r>
            <a:rPr lang="en-US" sz="2000" dirty="0"/>
            <a:t>Point of care testing </a:t>
          </a:r>
        </a:p>
      </dgm:t>
    </dgm:pt>
    <dgm:pt modelId="{04727C6B-DE29-40BE-B561-1F5EE6CFBA59}" type="parTrans" cxnId="{294700F6-1CAC-4DBC-AE9D-F9240B2DDE17}">
      <dgm:prSet/>
      <dgm:spPr/>
      <dgm:t>
        <a:bodyPr/>
        <a:lstStyle/>
        <a:p>
          <a:endParaRPr lang="en-US"/>
        </a:p>
      </dgm:t>
    </dgm:pt>
    <dgm:pt modelId="{18F09316-1E2E-45F0-952C-D78FE52DA958}" type="sibTrans" cxnId="{294700F6-1CAC-4DBC-AE9D-F9240B2DDE17}">
      <dgm:prSet phldrT="3" phldr="0"/>
      <dgm:spPr/>
      <dgm:t>
        <a:bodyPr/>
        <a:lstStyle/>
        <a:p>
          <a:r>
            <a:rPr lang="en-US"/>
            <a:t>3</a:t>
          </a:r>
        </a:p>
      </dgm:t>
    </dgm:pt>
    <dgm:pt modelId="{7E022601-5C2D-47AF-BEC0-D7D9AA0A29DB}">
      <dgm:prSet custT="1"/>
      <dgm:spPr/>
      <dgm:t>
        <a:bodyPr/>
        <a:lstStyle/>
        <a:p>
          <a:pPr algn="ctr"/>
          <a:r>
            <a:rPr lang="en-US" sz="1800" dirty="0"/>
            <a:t>Immediate link to care</a:t>
          </a:r>
        </a:p>
      </dgm:t>
    </dgm:pt>
    <dgm:pt modelId="{801C83B2-25A7-4FC2-A6AF-D4DD219E5FD0}" type="parTrans" cxnId="{52E92436-65A8-4291-A949-C2A3F72AC1DD}">
      <dgm:prSet/>
      <dgm:spPr/>
      <dgm:t>
        <a:bodyPr/>
        <a:lstStyle/>
        <a:p>
          <a:endParaRPr lang="en-US"/>
        </a:p>
      </dgm:t>
    </dgm:pt>
    <dgm:pt modelId="{A5714A36-225A-4A8C-9006-5A5A877CE77C}" type="sibTrans" cxnId="{52E92436-65A8-4291-A949-C2A3F72AC1DD}">
      <dgm:prSet/>
      <dgm:spPr/>
      <dgm:t>
        <a:bodyPr/>
        <a:lstStyle/>
        <a:p>
          <a:endParaRPr lang="en-US"/>
        </a:p>
      </dgm:t>
    </dgm:pt>
    <dgm:pt modelId="{C58C8D94-1675-9E40-B84F-988A0F382405}">
      <dgm:prSet custT="1"/>
      <dgm:spPr/>
      <dgm:t>
        <a:bodyPr/>
        <a:lstStyle/>
        <a:p>
          <a:pPr algn="l"/>
          <a:r>
            <a:rPr lang="en-US" sz="1800" dirty="0"/>
            <a:t>Health care workers</a:t>
          </a:r>
        </a:p>
      </dgm:t>
    </dgm:pt>
    <dgm:pt modelId="{56397EA8-1F14-244D-983C-F2C3EED3D682}" type="parTrans" cxnId="{DA5B8B39-9700-9F4A-BD70-F528BE0FAC52}">
      <dgm:prSet/>
      <dgm:spPr/>
      <dgm:t>
        <a:bodyPr/>
        <a:lstStyle/>
        <a:p>
          <a:endParaRPr lang="en-US"/>
        </a:p>
      </dgm:t>
    </dgm:pt>
    <dgm:pt modelId="{0DA012B5-DCF6-C749-A0F2-01D49CCEF1DE}" type="sibTrans" cxnId="{DA5B8B39-9700-9F4A-BD70-F528BE0FAC52}">
      <dgm:prSet/>
      <dgm:spPr/>
      <dgm:t>
        <a:bodyPr/>
        <a:lstStyle/>
        <a:p>
          <a:endParaRPr lang="en-US"/>
        </a:p>
      </dgm:t>
    </dgm:pt>
    <dgm:pt modelId="{0FCA3C12-82EC-4417-9FC4-71FC956A3D17}" type="pres">
      <dgm:prSet presAssocID="{5E9A264C-3BA6-4843-AA29-BC927BD87E24}" presName="Name0" presStyleCnt="0">
        <dgm:presLayoutVars>
          <dgm:animLvl val="lvl"/>
          <dgm:resizeHandles val="exact"/>
        </dgm:presLayoutVars>
      </dgm:prSet>
      <dgm:spPr/>
    </dgm:pt>
    <dgm:pt modelId="{08498724-3BFD-4817-AC0A-59065A931CEE}" type="pres">
      <dgm:prSet presAssocID="{51B66952-5311-439A-BCFA-BAD34143BD38}" presName="compositeNode" presStyleCnt="0">
        <dgm:presLayoutVars>
          <dgm:bulletEnabled val="1"/>
        </dgm:presLayoutVars>
      </dgm:prSet>
      <dgm:spPr/>
    </dgm:pt>
    <dgm:pt modelId="{CC5F367A-DE15-400E-82CE-B6BB5BD0292A}" type="pres">
      <dgm:prSet presAssocID="{51B66952-5311-439A-BCFA-BAD34143BD38}" presName="bgRect" presStyleLbl="bgAccFollowNode1" presStyleIdx="0" presStyleCnt="3"/>
      <dgm:spPr/>
    </dgm:pt>
    <dgm:pt modelId="{F59B6055-3140-4871-8F60-86525E322CCA}" type="pres">
      <dgm:prSet presAssocID="{555DD31A-7523-4AD1-B956-B61939FB9B72}" presName="sibTransNodeCircle" presStyleLbl="alignNode1" presStyleIdx="0" presStyleCnt="6">
        <dgm:presLayoutVars>
          <dgm:chMax val="0"/>
          <dgm:bulletEnabled/>
        </dgm:presLayoutVars>
      </dgm:prSet>
      <dgm:spPr/>
    </dgm:pt>
    <dgm:pt modelId="{7A1751ED-33A4-45D3-917B-812F4F217240}" type="pres">
      <dgm:prSet presAssocID="{51B66952-5311-439A-BCFA-BAD34143BD38}" presName="bottomLine" presStyleLbl="alignNode1" presStyleIdx="1" presStyleCnt="6">
        <dgm:presLayoutVars/>
      </dgm:prSet>
      <dgm:spPr/>
    </dgm:pt>
    <dgm:pt modelId="{1A5A67BC-09ED-41E1-97B2-0911D7BFB29D}" type="pres">
      <dgm:prSet presAssocID="{51B66952-5311-439A-BCFA-BAD34143BD38}" presName="nodeText" presStyleLbl="bgAccFollowNode1" presStyleIdx="0" presStyleCnt="3">
        <dgm:presLayoutVars>
          <dgm:bulletEnabled val="1"/>
        </dgm:presLayoutVars>
      </dgm:prSet>
      <dgm:spPr/>
    </dgm:pt>
    <dgm:pt modelId="{ED501E13-2BEA-4F17-9A64-076AC30F1900}" type="pres">
      <dgm:prSet presAssocID="{555DD31A-7523-4AD1-B956-B61939FB9B72}" presName="sibTrans" presStyleCnt="0"/>
      <dgm:spPr/>
    </dgm:pt>
    <dgm:pt modelId="{E6F66B8E-7B4A-4885-BDF4-83CFB5DA79FB}" type="pres">
      <dgm:prSet presAssocID="{6ED65FF4-2552-40AE-BBA1-BB33458B2ACB}" presName="compositeNode" presStyleCnt="0">
        <dgm:presLayoutVars>
          <dgm:bulletEnabled val="1"/>
        </dgm:presLayoutVars>
      </dgm:prSet>
      <dgm:spPr/>
    </dgm:pt>
    <dgm:pt modelId="{982D6163-AD95-4AFA-AB46-8CCD90246A35}" type="pres">
      <dgm:prSet presAssocID="{6ED65FF4-2552-40AE-BBA1-BB33458B2ACB}" presName="bgRect" presStyleLbl="bgAccFollowNode1" presStyleIdx="1" presStyleCnt="3"/>
      <dgm:spPr/>
    </dgm:pt>
    <dgm:pt modelId="{697488F3-8238-4F5A-B48A-863AC2F98043}" type="pres">
      <dgm:prSet presAssocID="{7062840C-08A2-44B0-B2A1-618EDE90F09F}" presName="sibTransNodeCircle" presStyleLbl="alignNode1" presStyleIdx="2" presStyleCnt="6">
        <dgm:presLayoutVars>
          <dgm:chMax val="0"/>
          <dgm:bulletEnabled/>
        </dgm:presLayoutVars>
      </dgm:prSet>
      <dgm:spPr/>
    </dgm:pt>
    <dgm:pt modelId="{1989B002-4A80-4391-8A73-4EA59F17E5A8}" type="pres">
      <dgm:prSet presAssocID="{6ED65FF4-2552-40AE-BBA1-BB33458B2ACB}" presName="bottomLine" presStyleLbl="alignNode1" presStyleIdx="3" presStyleCnt="6">
        <dgm:presLayoutVars/>
      </dgm:prSet>
      <dgm:spPr/>
    </dgm:pt>
    <dgm:pt modelId="{C44A2557-C278-4A49-A586-737661CDADE4}" type="pres">
      <dgm:prSet presAssocID="{6ED65FF4-2552-40AE-BBA1-BB33458B2ACB}" presName="nodeText" presStyleLbl="bgAccFollowNode1" presStyleIdx="1" presStyleCnt="3">
        <dgm:presLayoutVars>
          <dgm:bulletEnabled val="1"/>
        </dgm:presLayoutVars>
      </dgm:prSet>
      <dgm:spPr/>
    </dgm:pt>
    <dgm:pt modelId="{6E492EE5-6454-4707-A266-AAE8D7A0BA69}" type="pres">
      <dgm:prSet presAssocID="{7062840C-08A2-44B0-B2A1-618EDE90F09F}" presName="sibTrans" presStyleCnt="0"/>
      <dgm:spPr/>
    </dgm:pt>
    <dgm:pt modelId="{545BCA74-0B3C-4A5B-86A2-B6C1B04B1F37}" type="pres">
      <dgm:prSet presAssocID="{C51979A2-DF14-4971-A4E7-7F01F3E861BE}" presName="compositeNode" presStyleCnt="0">
        <dgm:presLayoutVars>
          <dgm:bulletEnabled val="1"/>
        </dgm:presLayoutVars>
      </dgm:prSet>
      <dgm:spPr/>
    </dgm:pt>
    <dgm:pt modelId="{585A8554-BE4C-418F-A5CE-8AA5AE86F2A7}" type="pres">
      <dgm:prSet presAssocID="{C51979A2-DF14-4971-A4E7-7F01F3E861BE}" presName="bgRect" presStyleLbl="bgAccFollowNode1" presStyleIdx="2" presStyleCnt="3"/>
      <dgm:spPr/>
    </dgm:pt>
    <dgm:pt modelId="{F9023AAA-8D9F-4326-AB5E-74F8696302E8}" type="pres">
      <dgm:prSet presAssocID="{18F09316-1E2E-45F0-952C-D78FE52DA958}" presName="sibTransNodeCircle" presStyleLbl="alignNode1" presStyleIdx="4" presStyleCnt="6">
        <dgm:presLayoutVars>
          <dgm:chMax val="0"/>
          <dgm:bulletEnabled/>
        </dgm:presLayoutVars>
      </dgm:prSet>
      <dgm:spPr/>
    </dgm:pt>
    <dgm:pt modelId="{2C81A4DE-43E6-48A8-8143-98F2A6E5104A}" type="pres">
      <dgm:prSet presAssocID="{C51979A2-DF14-4971-A4E7-7F01F3E861BE}" presName="bottomLine" presStyleLbl="alignNode1" presStyleIdx="5" presStyleCnt="6">
        <dgm:presLayoutVars/>
      </dgm:prSet>
      <dgm:spPr/>
    </dgm:pt>
    <dgm:pt modelId="{74BF049C-61F5-4871-9029-54114F6F64D9}" type="pres">
      <dgm:prSet presAssocID="{C51979A2-DF14-4971-A4E7-7F01F3E861BE}" presName="nodeText" presStyleLbl="bgAccFollowNode1" presStyleIdx="2" presStyleCnt="3">
        <dgm:presLayoutVars>
          <dgm:bulletEnabled val="1"/>
        </dgm:presLayoutVars>
      </dgm:prSet>
      <dgm:spPr/>
    </dgm:pt>
  </dgm:ptLst>
  <dgm:cxnLst>
    <dgm:cxn modelId="{7851A60A-FF5B-4F7A-A17B-770919C9E9DB}" type="presOf" srcId="{51B66952-5311-439A-BCFA-BAD34143BD38}" destId="{CC5F367A-DE15-400E-82CE-B6BB5BD0292A}" srcOrd="0" destOrd="0" presId="urn:microsoft.com/office/officeart/2016/7/layout/BasicLinearProcessNumbered"/>
    <dgm:cxn modelId="{1A973313-02AD-4C32-A2D7-B5B0AA20BBB6}" type="presOf" srcId="{18F09316-1E2E-45F0-952C-D78FE52DA958}" destId="{F9023AAA-8D9F-4326-AB5E-74F8696302E8}" srcOrd="0" destOrd="0" presId="urn:microsoft.com/office/officeart/2016/7/layout/BasicLinearProcessNumbered"/>
    <dgm:cxn modelId="{2713F11D-1454-4787-B9DF-8C54E8A6D710}" type="presOf" srcId="{5E9A264C-3BA6-4843-AA29-BC927BD87E24}" destId="{0FCA3C12-82EC-4417-9FC4-71FC956A3D17}" srcOrd="0" destOrd="0" presId="urn:microsoft.com/office/officeart/2016/7/layout/BasicLinearProcessNumbered"/>
    <dgm:cxn modelId="{71093820-217A-2B45-AC8C-3489BD2FC75F}" type="presOf" srcId="{C58C8D94-1675-9E40-B84F-988A0F382405}" destId="{C44A2557-C278-4A49-A586-737661CDADE4}" srcOrd="0" destOrd="2" presId="urn:microsoft.com/office/officeart/2016/7/layout/BasicLinearProcessNumbered"/>
    <dgm:cxn modelId="{4E9C162A-0AA9-4C7D-A89B-1CFE5DEDF90F}" type="presOf" srcId="{6ED65FF4-2552-40AE-BBA1-BB33458B2ACB}" destId="{982D6163-AD95-4AFA-AB46-8CCD90246A35}" srcOrd="0" destOrd="0" presId="urn:microsoft.com/office/officeart/2016/7/layout/BasicLinearProcessNumbered"/>
    <dgm:cxn modelId="{DFBBA932-4B0F-41B6-BDF4-3DD7FF40CCBA}" type="presOf" srcId="{5A712A0A-44FE-4E39-BBC7-E326ABB4E018}" destId="{C44A2557-C278-4A49-A586-737661CDADE4}" srcOrd="0" destOrd="1" presId="urn:microsoft.com/office/officeart/2016/7/layout/BasicLinearProcessNumbered"/>
    <dgm:cxn modelId="{52E92436-65A8-4291-A949-C2A3F72AC1DD}" srcId="{C51979A2-DF14-4971-A4E7-7F01F3E861BE}" destId="{7E022601-5C2D-47AF-BEC0-D7D9AA0A29DB}" srcOrd="0" destOrd="0" parTransId="{801C83B2-25A7-4FC2-A6AF-D4DD219E5FD0}" sibTransId="{A5714A36-225A-4A8C-9006-5A5A877CE77C}"/>
    <dgm:cxn modelId="{DA5B8B39-9700-9F4A-BD70-F528BE0FAC52}" srcId="{6ED65FF4-2552-40AE-BBA1-BB33458B2ACB}" destId="{C58C8D94-1675-9E40-B84F-988A0F382405}" srcOrd="1" destOrd="0" parTransId="{56397EA8-1F14-244D-983C-F2C3EED3D682}" sibTransId="{0DA012B5-DCF6-C749-A0F2-01D49CCEF1DE}"/>
    <dgm:cxn modelId="{3CDFB74A-D44D-4E1C-ABD1-BE81D2A6E216}" type="presOf" srcId="{6ED65FF4-2552-40AE-BBA1-BB33458B2ACB}" destId="{C44A2557-C278-4A49-A586-737661CDADE4}" srcOrd="1" destOrd="0" presId="urn:microsoft.com/office/officeart/2016/7/layout/BasicLinearProcessNumbered"/>
    <dgm:cxn modelId="{6D92384E-C0A1-4FEC-AEB1-3CAB8728CE48}" type="presOf" srcId="{C51979A2-DF14-4971-A4E7-7F01F3E861BE}" destId="{74BF049C-61F5-4871-9029-54114F6F64D9}" srcOrd="1" destOrd="0" presId="urn:microsoft.com/office/officeart/2016/7/layout/BasicLinearProcessNumbered"/>
    <dgm:cxn modelId="{C73A6F94-6223-4DC2-BA17-FC4AFFD8A11C}" srcId="{6ED65FF4-2552-40AE-BBA1-BB33458B2ACB}" destId="{5A712A0A-44FE-4E39-BBC7-E326ABB4E018}" srcOrd="0" destOrd="0" parTransId="{E259BE43-A08B-4DBF-B138-5786DDF1AB25}" sibTransId="{6D314811-6514-454F-B00C-BAB7934FED5A}"/>
    <dgm:cxn modelId="{9EF750D9-C1FD-41CA-8110-D42844F45B51}" type="presOf" srcId="{555DD31A-7523-4AD1-B956-B61939FB9B72}" destId="{F59B6055-3140-4871-8F60-86525E322CCA}" srcOrd="0" destOrd="0" presId="urn:microsoft.com/office/officeart/2016/7/layout/BasicLinearProcessNumbered"/>
    <dgm:cxn modelId="{C21F99E1-1F28-4822-9C97-C5FF18214A19}" type="presOf" srcId="{7062840C-08A2-44B0-B2A1-618EDE90F09F}" destId="{697488F3-8238-4F5A-B48A-863AC2F98043}" srcOrd="0" destOrd="0" presId="urn:microsoft.com/office/officeart/2016/7/layout/BasicLinearProcessNumbered"/>
    <dgm:cxn modelId="{12F505E4-E7A9-4130-83BA-029215E64D3F}" type="presOf" srcId="{7E022601-5C2D-47AF-BEC0-D7D9AA0A29DB}" destId="{74BF049C-61F5-4871-9029-54114F6F64D9}" srcOrd="0" destOrd="1" presId="urn:microsoft.com/office/officeart/2016/7/layout/BasicLinearProcessNumbered"/>
    <dgm:cxn modelId="{C6FA76ED-0DFA-4093-B81E-165A3B49115B}" type="presOf" srcId="{51B66952-5311-439A-BCFA-BAD34143BD38}" destId="{1A5A67BC-09ED-41E1-97B2-0911D7BFB29D}" srcOrd="1" destOrd="0" presId="urn:microsoft.com/office/officeart/2016/7/layout/BasicLinearProcessNumbered"/>
    <dgm:cxn modelId="{294700F6-1CAC-4DBC-AE9D-F9240B2DDE17}" srcId="{5E9A264C-3BA6-4843-AA29-BC927BD87E24}" destId="{C51979A2-DF14-4971-A4E7-7F01F3E861BE}" srcOrd="2" destOrd="0" parTransId="{04727C6B-DE29-40BE-B561-1F5EE6CFBA59}" sibTransId="{18F09316-1E2E-45F0-952C-D78FE52DA958}"/>
    <dgm:cxn modelId="{AE3168F6-0198-4EAA-98AF-940DABF97363}" srcId="{5E9A264C-3BA6-4843-AA29-BC927BD87E24}" destId="{51B66952-5311-439A-BCFA-BAD34143BD38}" srcOrd="0" destOrd="0" parTransId="{1DE99D5F-2657-4ED9-9A9F-2B1A6E7C8DD4}" sibTransId="{555DD31A-7523-4AD1-B956-B61939FB9B72}"/>
    <dgm:cxn modelId="{04DBC8F6-8189-4056-B0E3-390706980554}" type="presOf" srcId="{C51979A2-DF14-4971-A4E7-7F01F3E861BE}" destId="{585A8554-BE4C-418F-A5CE-8AA5AE86F2A7}" srcOrd="0" destOrd="0" presId="urn:microsoft.com/office/officeart/2016/7/layout/BasicLinearProcessNumbered"/>
    <dgm:cxn modelId="{E6FEAEFC-CC61-40C4-9A70-0D152EC57BA0}" srcId="{5E9A264C-3BA6-4843-AA29-BC927BD87E24}" destId="{6ED65FF4-2552-40AE-BBA1-BB33458B2ACB}" srcOrd="1" destOrd="0" parTransId="{FCC85E36-132F-4BE0-A570-2092B25B1ACE}" sibTransId="{7062840C-08A2-44B0-B2A1-618EDE90F09F}"/>
    <dgm:cxn modelId="{9539F221-85E6-4957-A7A2-9C9D02AC20A9}" type="presParOf" srcId="{0FCA3C12-82EC-4417-9FC4-71FC956A3D17}" destId="{08498724-3BFD-4817-AC0A-59065A931CEE}" srcOrd="0" destOrd="0" presId="urn:microsoft.com/office/officeart/2016/7/layout/BasicLinearProcessNumbered"/>
    <dgm:cxn modelId="{2E5796B3-C63A-4AAE-86D2-77E0E9EFDD25}" type="presParOf" srcId="{08498724-3BFD-4817-AC0A-59065A931CEE}" destId="{CC5F367A-DE15-400E-82CE-B6BB5BD0292A}" srcOrd="0" destOrd="0" presId="urn:microsoft.com/office/officeart/2016/7/layout/BasicLinearProcessNumbered"/>
    <dgm:cxn modelId="{1935F502-F557-4DED-AD31-F5618B2215CA}" type="presParOf" srcId="{08498724-3BFD-4817-AC0A-59065A931CEE}" destId="{F59B6055-3140-4871-8F60-86525E322CCA}" srcOrd="1" destOrd="0" presId="urn:microsoft.com/office/officeart/2016/7/layout/BasicLinearProcessNumbered"/>
    <dgm:cxn modelId="{09FAEA38-A82F-4DF0-82BA-F273850D2B4B}" type="presParOf" srcId="{08498724-3BFD-4817-AC0A-59065A931CEE}" destId="{7A1751ED-33A4-45D3-917B-812F4F217240}" srcOrd="2" destOrd="0" presId="urn:microsoft.com/office/officeart/2016/7/layout/BasicLinearProcessNumbered"/>
    <dgm:cxn modelId="{F5D44FA4-35CB-4641-93D6-AE22A0274C1C}" type="presParOf" srcId="{08498724-3BFD-4817-AC0A-59065A931CEE}" destId="{1A5A67BC-09ED-41E1-97B2-0911D7BFB29D}" srcOrd="3" destOrd="0" presId="urn:microsoft.com/office/officeart/2016/7/layout/BasicLinearProcessNumbered"/>
    <dgm:cxn modelId="{83703FD7-0414-4B2E-BC4B-7F9C04021CDD}" type="presParOf" srcId="{0FCA3C12-82EC-4417-9FC4-71FC956A3D17}" destId="{ED501E13-2BEA-4F17-9A64-076AC30F1900}" srcOrd="1" destOrd="0" presId="urn:microsoft.com/office/officeart/2016/7/layout/BasicLinearProcessNumbered"/>
    <dgm:cxn modelId="{BED6A133-8400-4117-81D5-E31B4B3CCD9D}" type="presParOf" srcId="{0FCA3C12-82EC-4417-9FC4-71FC956A3D17}" destId="{E6F66B8E-7B4A-4885-BDF4-83CFB5DA79FB}" srcOrd="2" destOrd="0" presId="urn:microsoft.com/office/officeart/2016/7/layout/BasicLinearProcessNumbered"/>
    <dgm:cxn modelId="{63F64721-78FB-4AFF-AF9B-47DDE53E055F}" type="presParOf" srcId="{E6F66B8E-7B4A-4885-BDF4-83CFB5DA79FB}" destId="{982D6163-AD95-4AFA-AB46-8CCD90246A35}" srcOrd="0" destOrd="0" presId="urn:microsoft.com/office/officeart/2016/7/layout/BasicLinearProcessNumbered"/>
    <dgm:cxn modelId="{EDDF64CD-78B0-4645-AF30-41666156E778}" type="presParOf" srcId="{E6F66B8E-7B4A-4885-BDF4-83CFB5DA79FB}" destId="{697488F3-8238-4F5A-B48A-863AC2F98043}" srcOrd="1" destOrd="0" presId="urn:microsoft.com/office/officeart/2016/7/layout/BasicLinearProcessNumbered"/>
    <dgm:cxn modelId="{71E44400-AE4C-43A1-9A39-665C03DA94E3}" type="presParOf" srcId="{E6F66B8E-7B4A-4885-BDF4-83CFB5DA79FB}" destId="{1989B002-4A80-4391-8A73-4EA59F17E5A8}" srcOrd="2" destOrd="0" presId="urn:microsoft.com/office/officeart/2016/7/layout/BasicLinearProcessNumbered"/>
    <dgm:cxn modelId="{34417BA0-0375-46B6-A490-8886CF305464}" type="presParOf" srcId="{E6F66B8E-7B4A-4885-BDF4-83CFB5DA79FB}" destId="{C44A2557-C278-4A49-A586-737661CDADE4}" srcOrd="3" destOrd="0" presId="urn:microsoft.com/office/officeart/2016/7/layout/BasicLinearProcessNumbered"/>
    <dgm:cxn modelId="{D6105682-8C42-4E57-9AC4-294D4612B74E}" type="presParOf" srcId="{0FCA3C12-82EC-4417-9FC4-71FC956A3D17}" destId="{6E492EE5-6454-4707-A266-AAE8D7A0BA69}" srcOrd="3" destOrd="0" presId="urn:microsoft.com/office/officeart/2016/7/layout/BasicLinearProcessNumbered"/>
    <dgm:cxn modelId="{7F3BC6B5-8D34-44C6-BB9D-BEC76E62BECF}" type="presParOf" srcId="{0FCA3C12-82EC-4417-9FC4-71FC956A3D17}" destId="{545BCA74-0B3C-4A5B-86A2-B6C1B04B1F37}" srcOrd="4" destOrd="0" presId="urn:microsoft.com/office/officeart/2016/7/layout/BasicLinearProcessNumbered"/>
    <dgm:cxn modelId="{51E40B27-AD4D-43EB-A871-A658433874DC}" type="presParOf" srcId="{545BCA74-0B3C-4A5B-86A2-B6C1B04B1F37}" destId="{585A8554-BE4C-418F-A5CE-8AA5AE86F2A7}" srcOrd="0" destOrd="0" presId="urn:microsoft.com/office/officeart/2016/7/layout/BasicLinearProcessNumbered"/>
    <dgm:cxn modelId="{32A8D56A-3E55-44CA-B671-565252E98066}" type="presParOf" srcId="{545BCA74-0B3C-4A5B-86A2-B6C1B04B1F37}" destId="{F9023AAA-8D9F-4326-AB5E-74F8696302E8}" srcOrd="1" destOrd="0" presId="urn:microsoft.com/office/officeart/2016/7/layout/BasicLinearProcessNumbered"/>
    <dgm:cxn modelId="{3F133A41-664C-4F73-AFE2-1DD970EA401C}" type="presParOf" srcId="{545BCA74-0B3C-4A5B-86A2-B6C1B04B1F37}" destId="{2C81A4DE-43E6-48A8-8143-98F2A6E5104A}" srcOrd="2" destOrd="0" presId="urn:microsoft.com/office/officeart/2016/7/layout/BasicLinearProcessNumbered"/>
    <dgm:cxn modelId="{4FA0DCA8-475F-40E7-8D7B-1CF8DAC77A99}" type="presParOf" srcId="{545BCA74-0B3C-4A5B-86A2-B6C1B04B1F37}" destId="{74BF049C-61F5-4871-9029-54114F6F64D9}"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C4EEA93-3D08-44F2-AE98-086B9189A5AC}"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F46AE931-13B0-4959-91C1-6C07B47DEDB8}">
      <dgm:prSet/>
      <dgm:spPr/>
      <dgm:t>
        <a:bodyPr/>
        <a:lstStyle/>
        <a:p>
          <a:r>
            <a:rPr lang="en-US" dirty="0"/>
            <a:t>Opioid treatment </a:t>
          </a:r>
          <a:r>
            <a:rPr lang="en-US" dirty="0">
              <a:latin typeface="Calibri Light" panose="020F0302020204030204"/>
            </a:rPr>
            <a:t>programs</a:t>
          </a:r>
          <a:endParaRPr lang="en-US" dirty="0"/>
        </a:p>
      </dgm:t>
    </dgm:pt>
    <dgm:pt modelId="{D3FB0426-B6E9-47D0-B9E1-996BB9A43821}" type="parTrans" cxnId="{6C7FD777-F54F-44A6-84FE-4CCC675FAEFA}">
      <dgm:prSet/>
      <dgm:spPr/>
      <dgm:t>
        <a:bodyPr/>
        <a:lstStyle/>
        <a:p>
          <a:endParaRPr lang="en-US"/>
        </a:p>
      </dgm:t>
    </dgm:pt>
    <dgm:pt modelId="{356E21D0-C91E-46CF-A896-0BB2BC964292}" type="sibTrans" cxnId="{6C7FD777-F54F-44A6-84FE-4CCC675FAEFA}">
      <dgm:prSet/>
      <dgm:spPr/>
      <dgm:t>
        <a:bodyPr/>
        <a:lstStyle/>
        <a:p>
          <a:endParaRPr lang="en-US"/>
        </a:p>
      </dgm:t>
    </dgm:pt>
    <dgm:pt modelId="{C722BFB2-B5DC-4C9B-ADCF-A36061EA33C5}">
      <dgm:prSet/>
      <dgm:spPr/>
      <dgm:t>
        <a:bodyPr/>
        <a:lstStyle/>
        <a:p>
          <a:r>
            <a:rPr lang="en-US" dirty="0"/>
            <a:t>Behavioral health clinics</a:t>
          </a:r>
        </a:p>
      </dgm:t>
    </dgm:pt>
    <dgm:pt modelId="{18BF3DDA-BB50-4CF8-840B-6A5428BB0825}" type="parTrans" cxnId="{30969375-758C-4D08-AC10-3DDB7472A1DC}">
      <dgm:prSet/>
      <dgm:spPr/>
      <dgm:t>
        <a:bodyPr/>
        <a:lstStyle/>
        <a:p>
          <a:endParaRPr lang="en-US"/>
        </a:p>
      </dgm:t>
    </dgm:pt>
    <dgm:pt modelId="{374E91C0-7BBE-4A97-918F-7D8531138CB5}" type="sibTrans" cxnId="{30969375-758C-4D08-AC10-3DDB7472A1DC}">
      <dgm:prSet/>
      <dgm:spPr/>
      <dgm:t>
        <a:bodyPr/>
        <a:lstStyle/>
        <a:p>
          <a:endParaRPr lang="en-US"/>
        </a:p>
      </dgm:t>
    </dgm:pt>
    <dgm:pt modelId="{A07CD0BC-A78B-4C84-838D-1EE8DFA6B3BB}">
      <dgm:prSet/>
      <dgm:spPr/>
      <dgm:t>
        <a:bodyPr/>
        <a:lstStyle/>
        <a:p>
          <a:r>
            <a:rPr lang="en-US" dirty="0"/>
            <a:t>Emergency department/Urgent cares</a:t>
          </a:r>
        </a:p>
      </dgm:t>
    </dgm:pt>
    <dgm:pt modelId="{E03EA8DE-996E-4BE7-A6E2-4B79F1D641E8}" type="parTrans" cxnId="{8FC52692-C16D-4C91-9A66-E13D91381491}">
      <dgm:prSet/>
      <dgm:spPr/>
      <dgm:t>
        <a:bodyPr/>
        <a:lstStyle/>
        <a:p>
          <a:endParaRPr lang="en-US"/>
        </a:p>
      </dgm:t>
    </dgm:pt>
    <dgm:pt modelId="{BFEE9928-594F-4035-9105-46A369CF2530}" type="sibTrans" cxnId="{8FC52692-C16D-4C91-9A66-E13D91381491}">
      <dgm:prSet/>
      <dgm:spPr/>
      <dgm:t>
        <a:bodyPr/>
        <a:lstStyle/>
        <a:p>
          <a:endParaRPr lang="en-US"/>
        </a:p>
      </dgm:t>
    </dgm:pt>
    <dgm:pt modelId="{1135755E-293E-4946-BEBD-4F98BCD2FF1D}">
      <dgm:prSet/>
      <dgm:spPr/>
      <dgm:t>
        <a:bodyPr/>
        <a:lstStyle/>
        <a:p>
          <a:r>
            <a:rPr lang="en-US" dirty="0"/>
            <a:t>Prisons/Jails</a:t>
          </a:r>
        </a:p>
      </dgm:t>
    </dgm:pt>
    <dgm:pt modelId="{02B22F89-BBF0-492D-9A4E-AC885FB90363}" type="parTrans" cxnId="{791BE3CE-0DA9-46B0-B74A-9EF3B9C8BB45}">
      <dgm:prSet/>
      <dgm:spPr/>
      <dgm:t>
        <a:bodyPr/>
        <a:lstStyle/>
        <a:p>
          <a:endParaRPr lang="en-US"/>
        </a:p>
      </dgm:t>
    </dgm:pt>
    <dgm:pt modelId="{4786E5F0-08F8-40E8-886F-9246E450DCFD}" type="sibTrans" cxnId="{791BE3CE-0DA9-46B0-B74A-9EF3B9C8BB45}">
      <dgm:prSet/>
      <dgm:spPr/>
      <dgm:t>
        <a:bodyPr/>
        <a:lstStyle/>
        <a:p>
          <a:endParaRPr lang="en-US"/>
        </a:p>
      </dgm:t>
    </dgm:pt>
    <dgm:pt modelId="{BFB54F62-888C-4C35-9964-019ACD31E900}">
      <dgm:prSet/>
      <dgm:spPr/>
      <dgm:t>
        <a:bodyPr/>
        <a:lstStyle/>
        <a:p>
          <a:r>
            <a:rPr lang="en-US" dirty="0"/>
            <a:t>Homeless Shelters</a:t>
          </a:r>
        </a:p>
      </dgm:t>
    </dgm:pt>
    <dgm:pt modelId="{3E6A20BC-BFE3-4696-953A-F8F4061CC044}" type="parTrans" cxnId="{5E8120CE-1315-48F6-AA54-B9D036CB0C91}">
      <dgm:prSet/>
      <dgm:spPr/>
      <dgm:t>
        <a:bodyPr/>
        <a:lstStyle/>
        <a:p>
          <a:endParaRPr lang="en-US"/>
        </a:p>
      </dgm:t>
    </dgm:pt>
    <dgm:pt modelId="{6AD251BF-C8EA-4D0E-A080-29B85B674890}" type="sibTrans" cxnId="{5E8120CE-1315-48F6-AA54-B9D036CB0C91}">
      <dgm:prSet/>
      <dgm:spPr/>
      <dgm:t>
        <a:bodyPr/>
        <a:lstStyle/>
        <a:p>
          <a:endParaRPr lang="en-US"/>
        </a:p>
      </dgm:t>
    </dgm:pt>
    <dgm:pt modelId="{006D254D-A479-419B-A039-05F17A861EA9}">
      <dgm:prSet/>
      <dgm:spPr/>
      <dgm:t>
        <a:bodyPr/>
        <a:lstStyle/>
        <a:p>
          <a:r>
            <a:rPr lang="en-US" dirty="0"/>
            <a:t>Clinics on the move – mobile units</a:t>
          </a:r>
        </a:p>
      </dgm:t>
    </dgm:pt>
    <dgm:pt modelId="{2DD996B4-45A9-4AAC-A29B-5F205D2EA5D7}" type="parTrans" cxnId="{5EF1FB07-D347-45AB-9C9A-750BEEE2B3C0}">
      <dgm:prSet/>
      <dgm:spPr/>
      <dgm:t>
        <a:bodyPr/>
        <a:lstStyle/>
        <a:p>
          <a:endParaRPr lang="en-US"/>
        </a:p>
      </dgm:t>
    </dgm:pt>
    <dgm:pt modelId="{F9D9A155-C2C8-463A-99D1-FDA43B68ED66}" type="sibTrans" cxnId="{5EF1FB07-D347-45AB-9C9A-750BEEE2B3C0}">
      <dgm:prSet/>
      <dgm:spPr/>
      <dgm:t>
        <a:bodyPr/>
        <a:lstStyle/>
        <a:p>
          <a:endParaRPr lang="en-US"/>
        </a:p>
      </dgm:t>
    </dgm:pt>
    <dgm:pt modelId="{7C6D1E70-1650-49C5-8A73-C82FBCDAF40E}">
      <dgm:prSet/>
      <dgm:spPr/>
      <dgm:t>
        <a:bodyPr/>
        <a:lstStyle/>
        <a:p>
          <a:r>
            <a:rPr lang="en-US" dirty="0"/>
            <a:t>Community events</a:t>
          </a:r>
        </a:p>
      </dgm:t>
    </dgm:pt>
    <dgm:pt modelId="{F5C94E28-ED5B-4BF4-9181-A23884C149C2}" type="parTrans" cxnId="{35E65D9C-7B29-4054-BC3F-2A66032F73A5}">
      <dgm:prSet/>
      <dgm:spPr/>
      <dgm:t>
        <a:bodyPr/>
        <a:lstStyle/>
        <a:p>
          <a:endParaRPr lang="en-US"/>
        </a:p>
      </dgm:t>
    </dgm:pt>
    <dgm:pt modelId="{76F172EC-D79D-4388-B684-80F02D7AB0DE}" type="sibTrans" cxnId="{35E65D9C-7B29-4054-BC3F-2A66032F73A5}">
      <dgm:prSet/>
      <dgm:spPr/>
      <dgm:t>
        <a:bodyPr/>
        <a:lstStyle/>
        <a:p>
          <a:endParaRPr lang="en-US"/>
        </a:p>
      </dgm:t>
    </dgm:pt>
    <dgm:pt modelId="{82C7A5BC-0178-4527-9D7A-81B4BC3FAD8F}">
      <dgm:prSet/>
      <dgm:spPr/>
      <dgm:t>
        <a:bodyPr/>
        <a:lstStyle/>
        <a:p>
          <a:r>
            <a:rPr lang="en-US" dirty="0"/>
            <a:t>Surgery centers</a:t>
          </a:r>
        </a:p>
      </dgm:t>
    </dgm:pt>
    <dgm:pt modelId="{287A0519-46CB-48DB-9F42-B044E2DE7A61}" type="parTrans" cxnId="{A26F6630-76F9-478A-83F7-836DB70C5772}">
      <dgm:prSet/>
      <dgm:spPr/>
      <dgm:t>
        <a:bodyPr/>
        <a:lstStyle/>
        <a:p>
          <a:endParaRPr lang="en-US"/>
        </a:p>
      </dgm:t>
    </dgm:pt>
    <dgm:pt modelId="{FDE5F308-CF0C-4644-9E30-63C9B0C5D0C5}" type="sibTrans" cxnId="{A26F6630-76F9-478A-83F7-836DB70C5772}">
      <dgm:prSet/>
      <dgm:spPr/>
      <dgm:t>
        <a:bodyPr/>
        <a:lstStyle/>
        <a:p>
          <a:endParaRPr lang="en-US"/>
        </a:p>
      </dgm:t>
    </dgm:pt>
    <dgm:pt modelId="{FD5CA754-183F-4800-BE24-552D759167FC}">
      <dgm:prSet/>
      <dgm:spPr/>
      <dgm:t>
        <a:bodyPr/>
        <a:lstStyle/>
        <a:p>
          <a:r>
            <a:rPr lang="en-US" dirty="0"/>
            <a:t>Universal Screening</a:t>
          </a:r>
        </a:p>
      </dgm:t>
    </dgm:pt>
    <dgm:pt modelId="{357AA598-F4CD-4DC6-94A8-2BB49B1BC445}" type="parTrans" cxnId="{F65EB29E-56E5-4B47-8971-E4F1E67BB396}">
      <dgm:prSet/>
      <dgm:spPr/>
      <dgm:t>
        <a:bodyPr/>
        <a:lstStyle/>
        <a:p>
          <a:endParaRPr lang="en-US"/>
        </a:p>
      </dgm:t>
    </dgm:pt>
    <dgm:pt modelId="{CB6541D1-132B-445F-803A-4AACCFB305AD}" type="sibTrans" cxnId="{F65EB29E-56E5-4B47-8971-E4F1E67BB396}">
      <dgm:prSet/>
      <dgm:spPr/>
      <dgm:t>
        <a:bodyPr/>
        <a:lstStyle/>
        <a:p>
          <a:endParaRPr lang="en-US"/>
        </a:p>
      </dgm:t>
    </dgm:pt>
    <dgm:pt modelId="{E7194403-A5EF-4FCC-A32D-7F5777A53877}">
      <dgm:prSet/>
      <dgm:spPr/>
      <dgm:t>
        <a:bodyPr/>
        <a:lstStyle/>
        <a:p>
          <a:r>
            <a:rPr lang="en-US" dirty="0"/>
            <a:t>Expanded Sites</a:t>
          </a:r>
        </a:p>
      </dgm:t>
    </dgm:pt>
    <dgm:pt modelId="{369C26B4-9F58-4981-B1B1-9612410495EF}" type="parTrans" cxnId="{3762D0B4-E924-40A1-8171-65CCC7395454}">
      <dgm:prSet/>
      <dgm:spPr/>
      <dgm:t>
        <a:bodyPr/>
        <a:lstStyle/>
        <a:p>
          <a:endParaRPr lang="en-US"/>
        </a:p>
      </dgm:t>
    </dgm:pt>
    <dgm:pt modelId="{1217CD42-A1E2-4EE3-8AEC-496802058C62}" type="sibTrans" cxnId="{3762D0B4-E924-40A1-8171-65CCC7395454}">
      <dgm:prSet/>
      <dgm:spPr/>
      <dgm:t>
        <a:bodyPr/>
        <a:lstStyle/>
        <a:p>
          <a:endParaRPr lang="en-US"/>
        </a:p>
      </dgm:t>
    </dgm:pt>
    <dgm:pt modelId="{D9E473BD-4A61-409B-9C97-47368DBB95E2}">
      <dgm:prSet/>
      <dgm:spPr/>
      <dgm:t>
        <a:bodyPr/>
        <a:lstStyle/>
        <a:p>
          <a:r>
            <a:rPr lang="en-US" dirty="0"/>
            <a:t>Age-based</a:t>
          </a:r>
        </a:p>
      </dgm:t>
    </dgm:pt>
    <dgm:pt modelId="{881F9B30-8F99-4637-B0A7-22F18D22D777}" type="parTrans" cxnId="{F54C1AA9-7B79-4863-BB69-6CEA4ADC37A9}">
      <dgm:prSet/>
      <dgm:spPr/>
      <dgm:t>
        <a:bodyPr/>
        <a:lstStyle/>
        <a:p>
          <a:endParaRPr lang="en-US"/>
        </a:p>
      </dgm:t>
    </dgm:pt>
    <dgm:pt modelId="{4766A293-0EB0-4395-A90B-F49A05A5563D}" type="sibTrans" cxnId="{F54C1AA9-7B79-4863-BB69-6CEA4ADC37A9}">
      <dgm:prSet/>
      <dgm:spPr/>
      <dgm:t>
        <a:bodyPr/>
        <a:lstStyle/>
        <a:p>
          <a:endParaRPr lang="en-US"/>
        </a:p>
      </dgm:t>
    </dgm:pt>
    <dgm:pt modelId="{440A85E8-D602-494E-8D5E-48C27478519E}">
      <dgm:prSet/>
      <dgm:spPr/>
      <dgm:t>
        <a:bodyPr/>
        <a:lstStyle/>
        <a:p>
          <a:r>
            <a:rPr lang="en-US" dirty="0"/>
            <a:t>Without regard for risk factors</a:t>
          </a:r>
        </a:p>
      </dgm:t>
    </dgm:pt>
    <dgm:pt modelId="{D6648668-CA0B-467B-901C-118321FF2985}" type="parTrans" cxnId="{6E91191E-2F02-47C8-A12A-BCA7F39F503B}">
      <dgm:prSet/>
      <dgm:spPr/>
      <dgm:t>
        <a:bodyPr/>
        <a:lstStyle/>
        <a:p>
          <a:endParaRPr lang="en-US"/>
        </a:p>
      </dgm:t>
    </dgm:pt>
    <dgm:pt modelId="{ED74E8E6-317E-4C53-A694-76339A3F396E}" type="sibTrans" cxnId="{6E91191E-2F02-47C8-A12A-BCA7F39F503B}">
      <dgm:prSet/>
      <dgm:spPr/>
      <dgm:t>
        <a:bodyPr/>
        <a:lstStyle/>
        <a:p>
          <a:endParaRPr lang="en-US"/>
        </a:p>
      </dgm:t>
    </dgm:pt>
    <dgm:pt modelId="{D30FA85E-95FC-3A4A-9D51-BD55A31C8738}" type="pres">
      <dgm:prSet presAssocID="{FC4EEA93-3D08-44F2-AE98-086B9189A5AC}" presName="linear" presStyleCnt="0">
        <dgm:presLayoutVars>
          <dgm:dir/>
          <dgm:animLvl val="lvl"/>
          <dgm:resizeHandles val="exact"/>
        </dgm:presLayoutVars>
      </dgm:prSet>
      <dgm:spPr/>
    </dgm:pt>
    <dgm:pt modelId="{8D1528CA-03BE-8B4A-88AC-DBD958A2362E}" type="pres">
      <dgm:prSet presAssocID="{FD5CA754-183F-4800-BE24-552D759167FC}" presName="parentLin" presStyleCnt="0"/>
      <dgm:spPr/>
    </dgm:pt>
    <dgm:pt modelId="{D0AD59E7-6DAE-B548-9535-39002229E4B0}" type="pres">
      <dgm:prSet presAssocID="{FD5CA754-183F-4800-BE24-552D759167FC}" presName="parentLeftMargin" presStyleLbl="node1" presStyleIdx="0" presStyleCnt="2"/>
      <dgm:spPr/>
    </dgm:pt>
    <dgm:pt modelId="{D247EEAD-B2D6-B341-BB6E-1CD9D4D9D130}" type="pres">
      <dgm:prSet presAssocID="{FD5CA754-183F-4800-BE24-552D759167FC}" presName="parentText" presStyleLbl="node1" presStyleIdx="0" presStyleCnt="2">
        <dgm:presLayoutVars>
          <dgm:chMax val="0"/>
          <dgm:bulletEnabled val="1"/>
        </dgm:presLayoutVars>
      </dgm:prSet>
      <dgm:spPr/>
    </dgm:pt>
    <dgm:pt modelId="{0B1F2E0C-090E-0548-991A-0BBD8642138B}" type="pres">
      <dgm:prSet presAssocID="{FD5CA754-183F-4800-BE24-552D759167FC}" presName="negativeSpace" presStyleCnt="0"/>
      <dgm:spPr/>
    </dgm:pt>
    <dgm:pt modelId="{ED5C7EF3-83F9-934D-B54B-3332413111BC}" type="pres">
      <dgm:prSet presAssocID="{FD5CA754-183F-4800-BE24-552D759167FC}" presName="childText" presStyleLbl="conFgAcc1" presStyleIdx="0" presStyleCnt="2">
        <dgm:presLayoutVars>
          <dgm:bulletEnabled val="1"/>
        </dgm:presLayoutVars>
      </dgm:prSet>
      <dgm:spPr/>
    </dgm:pt>
    <dgm:pt modelId="{C9C8FC51-F751-9B41-AB06-88BC93A1C9DE}" type="pres">
      <dgm:prSet presAssocID="{CB6541D1-132B-445F-803A-4AACCFB305AD}" presName="spaceBetweenRectangles" presStyleCnt="0"/>
      <dgm:spPr/>
    </dgm:pt>
    <dgm:pt modelId="{7CC8FA7D-3106-504D-9282-07582D33E712}" type="pres">
      <dgm:prSet presAssocID="{E7194403-A5EF-4FCC-A32D-7F5777A53877}" presName="parentLin" presStyleCnt="0"/>
      <dgm:spPr/>
    </dgm:pt>
    <dgm:pt modelId="{CA8D27C8-C572-D942-B439-1A031EFAC23D}" type="pres">
      <dgm:prSet presAssocID="{E7194403-A5EF-4FCC-A32D-7F5777A53877}" presName="parentLeftMargin" presStyleLbl="node1" presStyleIdx="0" presStyleCnt="2"/>
      <dgm:spPr/>
    </dgm:pt>
    <dgm:pt modelId="{C0363834-497C-8643-855D-D5847C180085}" type="pres">
      <dgm:prSet presAssocID="{E7194403-A5EF-4FCC-A32D-7F5777A53877}" presName="parentText" presStyleLbl="node1" presStyleIdx="1" presStyleCnt="2">
        <dgm:presLayoutVars>
          <dgm:chMax val="0"/>
          <dgm:bulletEnabled val="1"/>
        </dgm:presLayoutVars>
      </dgm:prSet>
      <dgm:spPr/>
    </dgm:pt>
    <dgm:pt modelId="{EEE8E403-6802-164C-95A3-9BF2AE7C08EF}" type="pres">
      <dgm:prSet presAssocID="{E7194403-A5EF-4FCC-A32D-7F5777A53877}" presName="negativeSpace" presStyleCnt="0"/>
      <dgm:spPr/>
    </dgm:pt>
    <dgm:pt modelId="{08B10812-BE29-4645-8411-0D4E2F1FA0BA}" type="pres">
      <dgm:prSet presAssocID="{E7194403-A5EF-4FCC-A32D-7F5777A53877}" presName="childText" presStyleLbl="conFgAcc1" presStyleIdx="1" presStyleCnt="2" custScaleY="106331">
        <dgm:presLayoutVars>
          <dgm:bulletEnabled val="1"/>
        </dgm:presLayoutVars>
      </dgm:prSet>
      <dgm:spPr/>
    </dgm:pt>
  </dgm:ptLst>
  <dgm:cxnLst>
    <dgm:cxn modelId="{140D8204-52E8-0042-A7BE-E8BFBEE20A4D}" type="presOf" srcId="{82C7A5BC-0178-4527-9D7A-81B4BC3FAD8F}" destId="{08B10812-BE29-4645-8411-0D4E2F1FA0BA}" srcOrd="0" destOrd="7" presId="urn:microsoft.com/office/officeart/2005/8/layout/list1"/>
    <dgm:cxn modelId="{5EF1FB07-D347-45AB-9C9A-750BEEE2B3C0}" srcId="{E7194403-A5EF-4FCC-A32D-7F5777A53877}" destId="{006D254D-A479-419B-A039-05F17A861EA9}" srcOrd="5" destOrd="0" parTransId="{2DD996B4-45A9-4AAC-A29B-5F205D2EA5D7}" sibTransId="{F9D9A155-C2C8-463A-99D1-FDA43B68ED66}"/>
    <dgm:cxn modelId="{44587013-FCF2-304B-A1D0-A42CE9E1B01E}" type="presOf" srcId="{FD5CA754-183F-4800-BE24-552D759167FC}" destId="{D0AD59E7-6DAE-B548-9535-39002229E4B0}" srcOrd="0" destOrd="0" presId="urn:microsoft.com/office/officeart/2005/8/layout/list1"/>
    <dgm:cxn modelId="{6E91191E-2F02-47C8-A12A-BCA7F39F503B}" srcId="{FD5CA754-183F-4800-BE24-552D759167FC}" destId="{440A85E8-D602-494E-8D5E-48C27478519E}" srcOrd="1" destOrd="0" parTransId="{D6648668-CA0B-467B-901C-118321FF2985}" sibTransId="{ED74E8E6-317E-4C53-A694-76339A3F396E}"/>
    <dgm:cxn modelId="{51414A1F-1226-C041-B1EA-15CC34868526}" type="presOf" srcId="{1135755E-293E-4946-BEBD-4F98BCD2FF1D}" destId="{08B10812-BE29-4645-8411-0D4E2F1FA0BA}" srcOrd="0" destOrd="3" presId="urn:microsoft.com/office/officeart/2005/8/layout/list1"/>
    <dgm:cxn modelId="{D1FC3523-7250-CD4D-A22B-24803D8DFA04}" type="presOf" srcId="{F46AE931-13B0-4959-91C1-6C07B47DEDB8}" destId="{08B10812-BE29-4645-8411-0D4E2F1FA0BA}" srcOrd="0" destOrd="0" presId="urn:microsoft.com/office/officeart/2005/8/layout/list1"/>
    <dgm:cxn modelId="{C689CC2C-6BB7-C14B-AC1D-3071A474C24E}" type="presOf" srcId="{006D254D-A479-419B-A039-05F17A861EA9}" destId="{08B10812-BE29-4645-8411-0D4E2F1FA0BA}" srcOrd="0" destOrd="5" presId="urn:microsoft.com/office/officeart/2005/8/layout/list1"/>
    <dgm:cxn modelId="{A26F6630-76F9-478A-83F7-836DB70C5772}" srcId="{E7194403-A5EF-4FCC-A32D-7F5777A53877}" destId="{82C7A5BC-0178-4527-9D7A-81B4BC3FAD8F}" srcOrd="7" destOrd="0" parTransId="{287A0519-46CB-48DB-9F42-B044E2DE7A61}" sibTransId="{FDE5F308-CF0C-4644-9E30-63C9B0C5D0C5}"/>
    <dgm:cxn modelId="{F6A6A94C-0D87-E041-BD8C-584DD54A48FF}" type="presOf" srcId="{FD5CA754-183F-4800-BE24-552D759167FC}" destId="{D247EEAD-B2D6-B341-BB6E-1CD9D4D9D130}" srcOrd="1" destOrd="0" presId="urn:microsoft.com/office/officeart/2005/8/layout/list1"/>
    <dgm:cxn modelId="{AB879159-34BE-914F-A8F1-935E67832280}" type="presOf" srcId="{E7194403-A5EF-4FCC-A32D-7F5777A53877}" destId="{CA8D27C8-C572-D942-B439-1A031EFAC23D}" srcOrd="0" destOrd="0" presId="urn:microsoft.com/office/officeart/2005/8/layout/list1"/>
    <dgm:cxn modelId="{F4DEDE6D-FECF-5F4F-B883-B621716C2292}" type="presOf" srcId="{C722BFB2-B5DC-4C9B-ADCF-A36061EA33C5}" destId="{08B10812-BE29-4645-8411-0D4E2F1FA0BA}" srcOrd="0" destOrd="1" presId="urn:microsoft.com/office/officeart/2005/8/layout/list1"/>
    <dgm:cxn modelId="{3BFE7874-028F-DF42-9654-1C5E7DFBB65D}" type="presOf" srcId="{A07CD0BC-A78B-4C84-838D-1EE8DFA6B3BB}" destId="{08B10812-BE29-4645-8411-0D4E2F1FA0BA}" srcOrd="0" destOrd="2" presId="urn:microsoft.com/office/officeart/2005/8/layout/list1"/>
    <dgm:cxn modelId="{30969375-758C-4D08-AC10-3DDB7472A1DC}" srcId="{E7194403-A5EF-4FCC-A32D-7F5777A53877}" destId="{C722BFB2-B5DC-4C9B-ADCF-A36061EA33C5}" srcOrd="1" destOrd="0" parTransId="{18BF3DDA-BB50-4CF8-840B-6A5428BB0825}" sibTransId="{374E91C0-7BBE-4A97-918F-7D8531138CB5}"/>
    <dgm:cxn modelId="{6C7FD777-F54F-44A6-84FE-4CCC675FAEFA}" srcId="{E7194403-A5EF-4FCC-A32D-7F5777A53877}" destId="{F46AE931-13B0-4959-91C1-6C07B47DEDB8}" srcOrd="0" destOrd="0" parTransId="{D3FB0426-B6E9-47D0-B9E1-996BB9A43821}" sibTransId="{356E21D0-C91E-46CF-A896-0BB2BC964292}"/>
    <dgm:cxn modelId="{8FC52692-C16D-4C91-9A66-E13D91381491}" srcId="{E7194403-A5EF-4FCC-A32D-7F5777A53877}" destId="{A07CD0BC-A78B-4C84-838D-1EE8DFA6B3BB}" srcOrd="2" destOrd="0" parTransId="{E03EA8DE-996E-4BE7-A6E2-4B79F1D641E8}" sibTransId="{BFEE9928-594F-4035-9105-46A369CF2530}"/>
    <dgm:cxn modelId="{35E65D9C-7B29-4054-BC3F-2A66032F73A5}" srcId="{E7194403-A5EF-4FCC-A32D-7F5777A53877}" destId="{7C6D1E70-1650-49C5-8A73-C82FBCDAF40E}" srcOrd="6" destOrd="0" parTransId="{F5C94E28-ED5B-4BF4-9181-A23884C149C2}" sibTransId="{76F172EC-D79D-4388-B684-80F02D7AB0DE}"/>
    <dgm:cxn modelId="{F65EB29E-56E5-4B47-8971-E4F1E67BB396}" srcId="{FC4EEA93-3D08-44F2-AE98-086B9189A5AC}" destId="{FD5CA754-183F-4800-BE24-552D759167FC}" srcOrd="0" destOrd="0" parTransId="{357AA598-F4CD-4DC6-94A8-2BB49B1BC445}" sibTransId="{CB6541D1-132B-445F-803A-4AACCFB305AD}"/>
    <dgm:cxn modelId="{B0D72BA7-5D59-D148-A953-08D24388A576}" type="presOf" srcId="{7C6D1E70-1650-49C5-8A73-C82FBCDAF40E}" destId="{08B10812-BE29-4645-8411-0D4E2F1FA0BA}" srcOrd="0" destOrd="6" presId="urn:microsoft.com/office/officeart/2005/8/layout/list1"/>
    <dgm:cxn modelId="{8F76E8A8-DD8B-854D-BCBA-DB9223300628}" type="presOf" srcId="{FC4EEA93-3D08-44F2-AE98-086B9189A5AC}" destId="{D30FA85E-95FC-3A4A-9D51-BD55A31C8738}" srcOrd="0" destOrd="0" presId="urn:microsoft.com/office/officeart/2005/8/layout/list1"/>
    <dgm:cxn modelId="{F54C1AA9-7B79-4863-BB69-6CEA4ADC37A9}" srcId="{FD5CA754-183F-4800-BE24-552D759167FC}" destId="{D9E473BD-4A61-409B-9C97-47368DBB95E2}" srcOrd="0" destOrd="0" parTransId="{881F9B30-8F99-4637-B0A7-22F18D22D777}" sibTransId="{4766A293-0EB0-4395-A90B-F49A05A5563D}"/>
    <dgm:cxn modelId="{810823AC-5342-334B-AA06-347306B199C4}" type="presOf" srcId="{E7194403-A5EF-4FCC-A32D-7F5777A53877}" destId="{C0363834-497C-8643-855D-D5847C180085}" srcOrd="1" destOrd="0" presId="urn:microsoft.com/office/officeart/2005/8/layout/list1"/>
    <dgm:cxn modelId="{3762D0B4-E924-40A1-8171-65CCC7395454}" srcId="{FC4EEA93-3D08-44F2-AE98-086B9189A5AC}" destId="{E7194403-A5EF-4FCC-A32D-7F5777A53877}" srcOrd="1" destOrd="0" parTransId="{369C26B4-9F58-4981-B1B1-9612410495EF}" sibTransId="{1217CD42-A1E2-4EE3-8AEC-496802058C62}"/>
    <dgm:cxn modelId="{782D4ACD-9E2F-6E4E-8C81-956B687116CF}" type="presOf" srcId="{BFB54F62-888C-4C35-9964-019ACD31E900}" destId="{08B10812-BE29-4645-8411-0D4E2F1FA0BA}" srcOrd="0" destOrd="4" presId="urn:microsoft.com/office/officeart/2005/8/layout/list1"/>
    <dgm:cxn modelId="{5E8120CE-1315-48F6-AA54-B9D036CB0C91}" srcId="{E7194403-A5EF-4FCC-A32D-7F5777A53877}" destId="{BFB54F62-888C-4C35-9964-019ACD31E900}" srcOrd="4" destOrd="0" parTransId="{3E6A20BC-BFE3-4696-953A-F8F4061CC044}" sibTransId="{6AD251BF-C8EA-4D0E-A080-29B85B674890}"/>
    <dgm:cxn modelId="{791BE3CE-0DA9-46B0-B74A-9EF3B9C8BB45}" srcId="{E7194403-A5EF-4FCC-A32D-7F5777A53877}" destId="{1135755E-293E-4946-BEBD-4F98BCD2FF1D}" srcOrd="3" destOrd="0" parTransId="{02B22F89-BBF0-492D-9A4E-AC885FB90363}" sibTransId="{4786E5F0-08F8-40E8-886F-9246E450DCFD}"/>
    <dgm:cxn modelId="{45A033E2-9DEC-EF4F-A206-A6DBF3A4A2B0}" type="presOf" srcId="{440A85E8-D602-494E-8D5E-48C27478519E}" destId="{ED5C7EF3-83F9-934D-B54B-3332413111BC}" srcOrd="0" destOrd="1" presId="urn:microsoft.com/office/officeart/2005/8/layout/list1"/>
    <dgm:cxn modelId="{491226FC-8442-8B48-B560-EA2AF1F30B84}" type="presOf" srcId="{D9E473BD-4A61-409B-9C97-47368DBB95E2}" destId="{ED5C7EF3-83F9-934D-B54B-3332413111BC}" srcOrd="0" destOrd="0" presId="urn:microsoft.com/office/officeart/2005/8/layout/list1"/>
    <dgm:cxn modelId="{FD03EBE8-77E7-BA45-B49A-FE8C79304019}" type="presParOf" srcId="{D30FA85E-95FC-3A4A-9D51-BD55A31C8738}" destId="{8D1528CA-03BE-8B4A-88AC-DBD958A2362E}" srcOrd="0" destOrd="0" presId="urn:microsoft.com/office/officeart/2005/8/layout/list1"/>
    <dgm:cxn modelId="{C23D753F-D175-7943-BDB1-CF6C29DE6E35}" type="presParOf" srcId="{8D1528CA-03BE-8B4A-88AC-DBD958A2362E}" destId="{D0AD59E7-6DAE-B548-9535-39002229E4B0}" srcOrd="0" destOrd="0" presId="urn:microsoft.com/office/officeart/2005/8/layout/list1"/>
    <dgm:cxn modelId="{BC05EF7A-C22F-1541-A55D-A5A6F066D3F4}" type="presParOf" srcId="{8D1528CA-03BE-8B4A-88AC-DBD958A2362E}" destId="{D247EEAD-B2D6-B341-BB6E-1CD9D4D9D130}" srcOrd="1" destOrd="0" presId="urn:microsoft.com/office/officeart/2005/8/layout/list1"/>
    <dgm:cxn modelId="{996711C5-4443-934C-A131-BB5454013B3F}" type="presParOf" srcId="{D30FA85E-95FC-3A4A-9D51-BD55A31C8738}" destId="{0B1F2E0C-090E-0548-991A-0BBD8642138B}" srcOrd="1" destOrd="0" presId="urn:microsoft.com/office/officeart/2005/8/layout/list1"/>
    <dgm:cxn modelId="{F395CD25-AC78-2B4F-8AD3-6AB265DE2534}" type="presParOf" srcId="{D30FA85E-95FC-3A4A-9D51-BD55A31C8738}" destId="{ED5C7EF3-83F9-934D-B54B-3332413111BC}" srcOrd="2" destOrd="0" presId="urn:microsoft.com/office/officeart/2005/8/layout/list1"/>
    <dgm:cxn modelId="{5D76A4A0-4880-4D46-8DAB-C8C6745421E8}" type="presParOf" srcId="{D30FA85E-95FC-3A4A-9D51-BD55A31C8738}" destId="{C9C8FC51-F751-9B41-AB06-88BC93A1C9DE}" srcOrd="3" destOrd="0" presId="urn:microsoft.com/office/officeart/2005/8/layout/list1"/>
    <dgm:cxn modelId="{BA3A084B-65B0-1441-9667-5131402C5DA6}" type="presParOf" srcId="{D30FA85E-95FC-3A4A-9D51-BD55A31C8738}" destId="{7CC8FA7D-3106-504D-9282-07582D33E712}" srcOrd="4" destOrd="0" presId="urn:microsoft.com/office/officeart/2005/8/layout/list1"/>
    <dgm:cxn modelId="{37F770D3-0228-3648-AD57-08E56A6774C1}" type="presParOf" srcId="{7CC8FA7D-3106-504D-9282-07582D33E712}" destId="{CA8D27C8-C572-D942-B439-1A031EFAC23D}" srcOrd="0" destOrd="0" presId="urn:microsoft.com/office/officeart/2005/8/layout/list1"/>
    <dgm:cxn modelId="{F99B0935-AA15-5F40-86ED-42C34E5EAD1A}" type="presParOf" srcId="{7CC8FA7D-3106-504D-9282-07582D33E712}" destId="{C0363834-497C-8643-855D-D5847C180085}" srcOrd="1" destOrd="0" presId="urn:microsoft.com/office/officeart/2005/8/layout/list1"/>
    <dgm:cxn modelId="{30C1B6FB-352B-B143-ADF2-590D7B6FE6CA}" type="presParOf" srcId="{D30FA85E-95FC-3A4A-9D51-BD55A31C8738}" destId="{EEE8E403-6802-164C-95A3-9BF2AE7C08EF}" srcOrd="5" destOrd="0" presId="urn:microsoft.com/office/officeart/2005/8/layout/list1"/>
    <dgm:cxn modelId="{AD5FF954-E479-BB42-B92B-9C5B95C478D6}" type="presParOf" srcId="{D30FA85E-95FC-3A4A-9D51-BD55A31C8738}" destId="{08B10812-BE29-4645-8411-0D4E2F1FA0BA}"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C176E2-D451-8B45-B402-B282389B40B7}">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8D328F-AFB4-4144-B4CB-6ECEE39CC7F1}">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US" sz="4400" b="1" kern="1200" dirty="0"/>
            <a:t>The Problem </a:t>
          </a:r>
          <a:endParaRPr lang="en-US" sz="4400" b="1" kern="1200" dirty="0">
            <a:latin typeface="Calibri" panose="020F0502020204030204" pitchFamily="34" charset="0"/>
            <a:cs typeface="Calibri" panose="020F0502020204030204" pitchFamily="34" charset="0"/>
          </a:endParaRPr>
        </a:p>
      </dsp:txBody>
      <dsp:txXfrm>
        <a:off x="0" y="0"/>
        <a:ext cx="10515600" cy="1087834"/>
      </dsp:txXfrm>
    </dsp:sp>
    <dsp:sp modelId="{C2C69872-B307-2E44-927D-13B637F56B70}">
      <dsp:nvSpPr>
        <dsp:cNvPr id="0" name=""/>
        <dsp:cNvSpPr/>
      </dsp:nvSpPr>
      <dsp:spPr>
        <a:xfrm>
          <a:off x="0" y="108783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A0D532-03D0-4E4B-BA7C-147F247C6308}">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US" sz="4400" kern="1200" dirty="0"/>
            <a:t>Epidemiology</a:t>
          </a:r>
          <a:endParaRPr lang="en-US" sz="4400" b="1" kern="1200" dirty="0">
            <a:latin typeface="Calibri" panose="020F0502020204030204" pitchFamily="34" charset="0"/>
            <a:cs typeface="Calibri" panose="020F0502020204030204" pitchFamily="34" charset="0"/>
          </a:endParaRPr>
        </a:p>
      </dsp:txBody>
      <dsp:txXfrm>
        <a:off x="0" y="1087834"/>
        <a:ext cx="10515600" cy="1087834"/>
      </dsp:txXfrm>
    </dsp:sp>
    <dsp:sp modelId="{4D60D543-B5E9-6148-84F2-92387E877D26}">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385916-8A49-4A47-BEB2-7E74FB3470BF}">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US" sz="4400" kern="1200" dirty="0"/>
            <a:t>Clinical presentation</a:t>
          </a:r>
        </a:p>
      </dsp:txBody>
      <dsp:txXfrm>
        <a:off x="0" y="2175669"/>
        <a:ext cx="10515600" cy="1087834"/>
      </dsp:txXfrm>
    </dsp:sp>
    <dsp:sp modelId="{987E1811-806F-1247-AD36-3A9C7A595F90}">
      <dsp:nvSpPr>
        <dsp:cNvPr id="0" name=""/>
        <dsp:cNvSpPr/>
      </dsp:nvSpPr>
      <dsp:spPr>
        <a:xfrm>
          <a:off x="0" y="326350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623DF8-539A-C941-8F39-163B7BEE4155}">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US" sz="4400" kern="1200" dirty="0"/>
            <a:t>Diagnosis, evaluation and treatment</a:t>
          </a:r>
        </a:p>
      </dsp:txBody>
      <dsp:txXfrm>
        <a:off x="0" y="3263503"/>
        <a:ext cx="10515600" cy="108783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C176E2-D451-8B45-B402-B282389B40B7}">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8D328F-AFB4-4144-B4CB-6ECEE39CC7F1}">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US" sz="4400" b="0" kern="1200" dirty="0"/>
            <a:t>The Problem </a:t>
          </a:r>
          <a:endParaRPr lang="en-US" sz="4400" b="0" kern="1200" dirty="0">
            <a:latin typeface="Calibri" panose="020F0502020204030204" pitchFamily="34" charset="0"/>
            <a:cs typeface="Calibri" panose="020F0502020204030204" pitchFamily="34" charset="0"/>
          </a:endParaRPr>
        </a:p>
      </dsp:txBody>
      <dsp:txXfrm>
        <a:off x="0" y="0"/>
        <a:ext cx="10515600" cy="1087834"/>
      </dsp:txXfrm>
    </dsp:sp>
    <dsp:sp modelId="{C2C69872-B307-2E44-927D-13B637F56B70}">
      <dsp:nvSpPr>
        <dsp:cNvPr id="0" name=""/>
        <dsp:cNvSpPr/>
      </dsp:nvSpPr>
      <dsp:spPr>
        <a:xfrm>
          <a:off x="0" y="108783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A0D532-03D0-4E4B-BA7C-147F247C6308}">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US" sz="4400" kern="1200" dirty="0"/>
            <a:t>Epidemiology</a:t>
          </a:r>
          <a:endParaRPr lang="en-US" sz="4400" b="1" kern="1200" dirty="0">
            <a:latin typeface="Calibri" panose="020F0502020204030204" pitchFamily="34" charset="0"/>
            <a:cs typeface="Calibri" panose="020F0502020204030204" pitchFamily="34" charset="0"/>
          </a:endParaRPr>
        </a:p>
      </dsp:txBody>
      <dsp:txXfrm>
        <a:off x="0" y="1087834"/>
        <a:ext cx="10515600" cy="1087834"/>
      </dsp:txXfrm>
    </dsp:sp>
    <dsp:sp modelId="{4D60D543-B5E9-6148-84F2-92387E877D26}">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385916-8A49-4A47-BEB2-7E74FB3470BF}">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US" sz="4400" kern="1200" dirty="0"/>
            <a:t>Clinical presentation</a:t>
          </a:r>
        </a:p>
      </dsp:txBody>
      <dsp:txXfrm>
        <a:off x="0" y="2175669"/>
        <a:ext cx="10515600" cy="1087834"/>
      </dsp:txXfrm>
    </dsp:sp>
    <dsp:sp modelId="{987E1811-806F-1247-AD36-3A9C7A595F90}">
      <dsp:nvSpPr>
        <dsp:cNvPr id="0" name=""/>
        <dsp:cNvSpPr/>
      </dsp:nvSpPr>
      <dsp:spPr>
        <a:xfrm>
          <a:off x="0" y="326350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623DF8-539A-C941-8F39-163B7BEE4155}">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US" sz="4400" b="1" kern="1200" dirty="0"/>
            <a:t>Diagnosis, evaluation and treatment</a:t>
          </a:r>
        </a:p>
      </dsp:txBody>
      <dsp:txXfrm>
        <a:off x="0" y="3263503"/>
        <a:ext cx="10515600" cy="108783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710B54-DAFD-4F6B-B21D-EF4A5D87EE51}">
      <dsp:nvSpPr>
        <dsp:cNvPr id="0" name=""/>
        <dsp:cNvSpPr/>
      </dsp:nvSpPr>
      <dsp:spPr>
        <a:xfrm>
          <a:off x="0" y="3068"/>
          <a:ext cx="7094429" cy="6536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E36E7C-D0CD-49C6-AA57-0735794494BA}">
      <dsp:nvSpPr>
        <dsp:cNvPr id="0" name=""/>
        <dsp:cNvSpPr/>
      </dsp:nvSpPr>
      <dsp:spPr>
        <a:xfrm>
          <a:off x="197734" y="150143"/>
          <a:ext cx="359516" cy="35951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7A43B9D-D01A-42D4-81AC-A2DF6B33FB4D}">
      <dsp:nvSpPr>
        <dsp:cNvPr id="0" name=""/>
        <dsp:cNvSpPr/>
      </dsp:nvSpPr>
      <dsp:spPr>
        <a:xfrm>
          <a:off x="754985" y="3068"/>
          <a:ext cx="6339443" cy="653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180" tIns="69180" rIns="69180" bIns="69180" numCol="1" spcCol="1270" anchor="ctr" anchorCtr="0">
          <a:noAutofit/>
        </a:bodyPr>
        <a:lstStyle/>
        <a:p>
          <a:pPr marL="0" lvl="0" indent="0" algn="l" defTabSz="844550">
            <a:lnSpc>
              <a:spcPct val="100000"/>
            </a:lnSpc>
            <a:spcBef>
              <a:spcPct val="0"/>
            </a:spcBef>
            <a:spcAft>
              <a:spcPct val="35000"/>
            </a:spcAft>
            <a:buNone/>
          </a:pPr>
          <a:r>
            <a:rPr lang="en-US" sz="1900" kern="1200"/>
            <a:t>Confirm Diagnosis</a:t>
          </a:r>
        </a:p>
      </dsp:txBody>
      <dsp:txXfrm>
        <a:off x="754985" y="3068"/>
        <a:ext cx="6339443" cy="653666"/>
      </dsp:txXfrm>
    </dsp:sp>
    <dsp:sp modelId="{B0D88C17-04F3-457C-A9DC-303925A2CBB9}">
      <dsp:nvSpPr>
        <dsp:cNvPr id="0" name=""/>
        <dsp:cNvSpPr/>
      </dsp:nvSpPr>
      <dsp:spPr>
        <a:xfrm>
          <a:off x="0" y="820152"/>
          <a:ext cx="7094429" cy="6536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47010A-35A4-4CC3-8BAB-2D0C2E86E034}">
      <dsp:nvSpPr>
        <dsp:cNvPr id="0" name=""/>
        <dsp:cNvSpPr/>
      </dsp:nvSpPr>
      <dsp:spPr>
        <a:xfrm>
          <a:off x="197734" y="967227"/>
          <a:ext cx="359516" cy="35951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1B8C5C9-2B16-4082-8C6F-361D5064C7A7}">
      <dsp:nvSpPr>
        <dsp:cNvPr id="0" name=""/>
        <dsp:cNvSpPr/>
      </dsp:nvSpPr>
      <dsp:spPr>
        <a:xfrm>
          <a:off x="754985" y="820152"/>
          <a:ext cx="3192493" cy="653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180" tIns="69180" rIns="69180" bIns="69180" numCol="1" spcCol="1270" anchor="ctr" anchorCtr="0">
          <a:noAutofit/>
        </a:bodyPr>
        <a:lstStyle/>
        <a:p>
          <a:pPr marL="0" lvl="0" indent="0" algn="l" defTabSz="844550">
            <a:lnSpc>
              <a:spcPct val="100000"/>
            </a:lnSpc>
            <a:spcBef>
              <a:spcPct val="0"/>
            </a:spcBef>
            <a:spcAft>
              <a:spcPct val="35000"/>
            </a:spcAft>
            <a:buNone/>
          </a:pPr>
          <a:r>
            <a:rPr lang="en-US" sz="1900" kern="1200" dirty="0"/>
            <a:t>Lab/Imaging workup</a:t>
          </a:r>
        </a:p>
      </dsp:txBody>
      <dsp:txXfrm>
        <a:off x="754985" y="820152"/>
        <a:ext cx="3192493" cy="653666"/>
      </dsp:txXfrm>
    </dsp:sp>
    <dsp:sp modelId="{7B75861D-4D9A-4D12-90FF-DFC54F4CB50A}">
      <dsp:nvSpPr>
        <dsp:cNvPr id="0" name=""/>
        <dsp:cNvSpPr/>
      </dsp:nvSpPr>
      <dsp:spPr>
        <a:xfrm>
          <a:off x="3947478" y="820152"/>
          <a:ext cx="3146950" cy="653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180" tIns="69180" rIns="69180" bIns="69180" numCol="1" spcCol="1270" anchor="ctr" anchorCtr="0">
          <a:noAutofit/>
        </a:bodyPr>
        <a:lstStyle/>
        <a:p>
          <a:pPr marL="0" lvl="0" indent="0" algn="l" defTabSz="622300">
            <a:lnSpc>
              <a:spcPct val="100000"/>
            </a:lnSpc>
            <a:spcBef>
              <a:spcPct val="0"/>
            </a:spcBef>
            <a:spcAft>
              <a:spcPct val="35000"/>
            </a:spcAft>
            <a:buNone/>
          </a:pPr>
          <a:endParaRPr lang="en-US" sz="1400" kern="1200"/>
        </a:p>
      </dsp:txBody>
      <dsp:txXfrm>
        <a:off x="3947478" y="820152"/>
        <a:ext cx="3146950" cy="653666"/>
      </dsp:txXfrm>
    </dsp:sp>
    <dsp:sp modelId="{C47C7073-38DE-4212-9045-ED65421C52A9}">
      <dsp:nvSpPr>
        <dsp:cNvPr id="0" name=""/>
        <dsp:cNvSpPr/>
      </dsp:nvSpPr>
      <dsp:spPr>
        <a:xfrm>
          <a:off x="0" y="1637236"/>
          <a:ext cx="7094429" cy="6536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ED20DE-FCFE-43AB-8502-95B690DC98D5}">
      <dsp:nvSpPr>
        <dsp:cNvPr id="0" name=""/>
        <dsp:cNvSpPr/>
      </dsp:nvSpPr>
      <dsp:spPr>
        <a:xfrm>
          <a:off x="197734" y="1784311"/>
          <a:ext cx="359516" cy="35951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DD2FFAF-E8C7-4C35-9ADD-752993DD54E1}">
      <dsp:nvSpPr>
        <dsp:cNvPr id="0" name=""/>
        <dsp:cNvSpPr/>
      </dsp:nvSpPr>
      <dsp:spPr>
        <a:xfrm>
          <a:off x="754985" y="1637236"/>
          <a:ext cx="6339443" cy="653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180" tIns="69180" rIns="69180" bIns="69180" numCol="1" spcCol="1270" anchor="ctr" anchorCtr="0">
          <a:noAutofit/>
        </a:bodyPr>
        <a:lstStyle/>
        <a:p>
          <a:pPr marL="0" lvl="0" indent="0" algn="l" defTabSz="844550">
            <a:lnSpc>
              <a:spcPct val="100000"/>
            </a:lnSpc>
            <a:spcBef>
              <a:spcPct val="0"/>
            </a:spcBef>
            <a:spcAft>
              <a:spcPct val="35000"/>
            </a:spcAft>
            <a:buNone/>
          </a:pPr>
          <a:r>
            <a:rPr lang="en-US" sz="1900" kern="1200" dirty="0"/>
            <a:t>Fibrosis Staging</a:t>
          </a:r>
        </a:p>
      </dsp:txBody>
      <dsp:txXfrm>
        <a:off x="754985" y="1637236"/>
        <a:ext cx="6339443" cy="653666"/>
      </dsp:txXfrm>
    </dsp:sp>
    <dsp:sp modelId="{9FC148AE-FB37-4E5B-9785-4E0D2862B208}">
      <dsp:nvSpPr>
        <dsp:cNvPr id="0" name=""/>
        <dsp:cNvSpPr/>
      </dsp:nvSpPr>
      <dsp:spPr>
        <a:xfrm>
          <a:off x="0" y="2454319"/>
          <a:ext cx="7094429" cy="6536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8DBBF4-BF47-4A5B-811F-EAD35DB909AF}">
      <dsp:nvSpPr>
        <dsp:cNvPr id="0" name=""/>
        <dsp:cNvSpPr/>
      </dsp:nvSpPr>
      <dsp:spPr>
        <a:xfrm>
          <a:off x="197734" y="2601394"/>
          <a:ext cx="359516" cy="35951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B08241-CB82-48B6-854F-D0F2F07B9763}">
      <dsp:nvSpPr>
        <dsp:cNvPr id="0" name=""/>
        <dsp:cNvSpPr/>
      </dsp:nvSpPr>
      <dsp:spPr>
        <a:xfrm>
          <a:off x="754985" y="2454319"/>
          <a:ext cx="6339443" cy="653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180" tIns="69180" rIns="69180" bIns="69180" numCol="1" spcCol="1270" anchor="ctr" anchorCtr="0">
          <a:noAutofit/>
        </a:bodyPr>
        <a:lstStyle/>
        <a:p>
          <a:pPr marL="0" lvl="0" indent="0" algn="l" defTabSz="844550">
            <a:lnSpc>
              <a:spcPct val="100000"/>
            </a:lnSpc>
            <a:spcBef>
              <a:spcPct val="0"/>
            </a:spcBef>
            <a:spcAft>
              <a:spcPct val="35000"/>
            </a:spcAft>
            <a:buNone/>
          </a:pPr>
          <a:r>
            <a:rPr lang="en-US" sz="1900" kern="1200" dirty="0"/>
            <a:t>Critical Information</a:t>
          </a:r>
        </a:p>
      </dsp:txBody>
      <dsp:txXfrm>
        <a:off x="754985" y="2454319"/>
        <a:ext cx="6339443" cy="653666"/>
      </dsp:txXfrm>
    </dsp:sp>
    <dsp:sp modelId="{B72FC86A-85B9-4833-8991-1F86FA36BF9D}">
      <dsp:nvSpPr>
        <dsp:cNvPr id="0" name=""/>
        <dsp:cNvSpPr/>
      </dsp:nvSpPr>
      <dsp:spPr>
        <a:xfrm>
          <a:off x="0" y="3271403"/>
          <a:ext cx="7094429" cy="6536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0EF3CB-6191-4288-B8CF-4E2149B4093A}">
      <dsp:nvSpPr>
        <dsp:cNvPr id="0" name=""/>
        <dsp:cNvSpPr/>
      </dsp:nvSpPr>
      <dsp:spPr>
        <a:xfrm>
          <a:off x="197734" y="3418478"/>
          <a:ext cx="359516" cy="35951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4C00C6A-27E2-4EC6-9BC9-3432E33C4AEE}">
      <dsp:nvSpPr>
        <dsp:cNvPr id="0" name=""/>
        <dsp:cNvSpPr/>
      </dsp:nvSpPr>
      <dsp:spPr>
        <a:xfrm>
          <a:off x="754985" y="3271403"/>
          <a:ext cx="3192493" cy="653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180" tIns="69180" rIns="69180" bIns="69180" numCol="1" spcCol="1270" anchor="ctr" anchorCtr="0">
          <a:noAutofit/>
        </a:bodyPr>
        <a:lstStyle/>
        <a:p>
          <a:pPr marL="0" lvl="0" indent="0" algn="l" defTabSz="844550">
            <a:lnSpc>
              <a:spcPct val="100000"/>
            </a:lnSpc>
            <a:spcBef>
              <a:spcPct val="0"/>
            </a:spcBef>
            <a:spcAft>
              <a:spcPct val="35000"/>
            </a:spcAft>
            <a:buNone/>
          </a:pPr>
          <a:r>
            <a:rPr lang="en-US" sz="1900" kern="1200" dirty="0"/>
            <a:t>Treatment</a:t>
          </a:r>
        </a:p>
      </dsp:txBody>
      <dsp:txXfrm>
        <a:off x="754985" y="3271403"/>
        <a:ext cx="3192493" cy="653666"/>
      </dsp:txXfrm>
    </dsp:sp>
    <dsp:sp modelId="{BD2338E8-F758-4FFB-BCA0-65FFE2AC454D}">
      <dsp:nvSpPr>
        <dsp:cNvPr id="0" name=""/>
        <dsp:cNvSpPr/>
      </dsp:nvSpPr>
      <dsp:spPr>
        <a:xfrm>
          <a:off x="3947478" y="3271403"/>
          <a:ext cx="3146950" cy="653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180" tIns="69180" rIns="69180" bIns="69180" numCol="1" spcCol="1270" anchor="ctr" anchorCtr="0">
          <a:noAutofit/>
        </a:bodyPr>
        <a:lstStyle/>
        <a:p>
          <a:pPr marL="0" lvl="0" indent="0" algn="l" defTabSz="622300">
            <a:lnSpc>
              <a:spcPct val="100000"/>
            </a:lnSpc>
            <a:spcBef>
              <a:spcPct val="0"/>
            </a:spcBef>
            <a:spcAft>
              <a:spcPct val="35000"/>
            </a:spcAft>
            <a:buNone/>
          </a:pPr>
          <a:r>
            <a:rPr lang="en-US" sz="1400" kern="1200"/>
            <a:t>Cure</a:t>
          </a:r>
        </a:p>
        <a:p>
          <a:pPr marL="0" lvl="0" indent="0" algn="l" defTabSz="622300">
            <a:lnSpc>
              <a:spcPct val="100000"/>
            </a:lnSpc>
            <a:spcBef>
              <a:spcPct val="0"/>
            </a:spcBef>
            <a:spcAft>
              <a:spcPct val="35000"/>
            </a:spcAft>
            <a:buNone/>
          </a:pPr>
          <a:r>
            <a:rPr lang="en-US" sz="1400" kern="1200"/>
            <a:t>Surveillance</a:t>
          </a:r>
        </a:p>
      </dsp:txBody>
      <dsp:txXfrm>
        <a:off x="3947478" y="3271403"/>
        <a:ext cx="3146950" cy="65366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710B54-DAFD-4F6B-B21D-EF4A5D87EE51}">
      <dsp:nvSpPr>
        <dsp:cNvPr id="0" name=""/>
        <dsp:cNvSpPr/>
      </dsp:nvSpPr>
      <dsp:spPr>
        <a:xfrm>
          <a:off x="0" y="3068"/>
          <a:ext cx="7094429" cy="6536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E36E7C-D0CD-49C6-AA57-0735794494BA}">
      <dsp:nvSpPr>
        <dsp:cNvPr id="0" name=""/>
        <dsp:cNvSpPr/>
      </dsp:nvSpPr>
      <dsp:spPr>
        <a:xfrm>
          <a:off x="197734" y="150143"/>
          <a:ext cx="359516" cy="35951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7A43B9D-D01A-42D4-81AC-A2DF6B33FB4D}">
      <dsp:nvSpPr>
        <dsp:cNvPr id="0" name=""/>
        <dsp:cNvSpPr/>
      </dsp:nvSpPr>
      <dsp:spPr>
        <a:xfrm>
          <a:off x="754985" y="3068"/>
          <a:ext cx="6339443" cy="653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180" tIns="69180" rIns="69180" bIns="69180" numCol="1" spcCol="1270" anchor="ctr" anchorCtr="0">
          <a:noAutofit/>
        </a:bodyPr>
        <a:lstStyle/>
        <a:p>
          <a:pPr marL="0" lvl="0" indent="0" algn="l" defTabSz="844550">
            <a:lnSpc>
              <a:spcPct val="100000"/>
            </a:lnSpc>
            <a:spcBef>
              <a:spcPct val="0"/>
            </a:spcBef>
            <a:spcAft>
              <a:spcPct val="35000"/>
            </a:spcAft>
            <a:buNone/>
          </a:pPr>
          <a:r>
            <a:rPr lang="en-US" sz="1900" kern="1200"/>
            <a:t>Confirm Diagnosis</a:t>
          </a:r>
        </a:p>
      </dsp:txBody>
      <dsp:txXfrm>
        <a:off x="754985" y="3068"/>
        <a:ext cx="6339443" cy="653666"/>
      </dsp:txXfrm>
    </dsp:sp>
    <dsp:sp modelId="{B0D88C17-04F3-457C-A9DC-303925A2CBB9}">
      <dsp:nvSpPr>
        <dsp:cNvPr id="0" name=""/>
        <dsp:cNvSpPr/>
      </dsp:nvSpPr>
      <dsp:spPr>
        <a:xfrm>
          <a:off x="0" y="820152"/>
          <a:ext cx="7094429" cy="6536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47010A-35A4-4CC3-8BAB-2D0C2E86E034}">
      <dsp:nvSpPr>
        <dsp:cNvPr id="0" name=""/>
        <dsp:cNvSpPr/>
      </dsp:nvSpPr>
      <dsp:spPr>
        <a:xfrm>
          <a:off x="197734" y="967227"/>
          <a:ext cx="359516" cy="35951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1B8C5C9-2B16-4082-8C6F-361D5064C7A7}">
      <dsp:nvSpPr>
        <dsp:cNvPr id="0" name=""/>
        <dsp:cNvSpPr/>
      </dsp:nvSpPr>
      <dsp:spPr>
        <a:xfrm>
          <a:off x="754985" y="820152"/>
          <a:ext cx="3192493" cy="653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180" tIns="69180" rIns="69180" bIns="69180" numCol="1" spcCol="1270" anchor="ctr" anchorCtr="0">
          <a:noAutofit/>
        </a:bodyPr>
        <a:lstStyle/>
        <a:p>
          <a:pPr marL="0" lvl="0" indent="0" algn="l" defTabSz="844550">
            <a:lnSpc>
              <a:spcPct val="100000"/>
            </a:lnSpc>
            <a:spcBef>
              <a:spcPct val="0"/>
            </a:spcBef>
            <a:spcAft>
              <a:spcPct val="35000"/>
            </a:spcAft>
            <a:buNone/>
          </a:pPr>
          <a:r>
            <a:rPr lang="en-US" sz="1900" kern="1200" dirty="0">
              <a:highlight>
                <a:srgbClr val="FFFF00"/>
              </a:highlight>
            </a:rPr>
            <a:t>Lab/Imaging workup</a:t>
          </a:r>
        </a:p>
      </dsp:txBody>
      <dsp:txXfrm>
        <a:off x="754985" y="820152"/>
        <a:ext cx="3192493" cy="653666"/>
      </dsp:txXfrm>
    </dsp:sp>
    <dsp:sp modelId="{7B75861D-4D9A-4D12-90FF-DFC54F4CB50A}">
      <dsp:nvSpPr>
        <dsp:cNvPr id="0" name=""/>
        <dsp:cNvSpPr/>
      </dsp:nvSpPr>
      <dsp:spPr>
        <a:xfrm>
          <a:off x="3947478" y="820152"/>
          <a:ext cx="3146950" cy="653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180" tIns="69180" rIns="69180" bIns="69180" numCol="1" spcCol="1270" anchor="ctr" anchorCtr="0">
          <a:noAutofit/>
        </a:bodyPr>
        <a:lstStyle/>
        <a:p>
          <a:pPr marL="0" lvl="0" indent="0" algn="l" defTabSz="622300">
            <a:lnSpc>
              <a:spcPct val="100000"/>
            </a:lnSpc>
            <a:spcBef>
              <a:spcPct val="0"/>
            </a:spcBef>
            <a:spcAft>
              <a:spcPct val="35000"/>
            </a:spcAft>
            <a:buNone/>
          </a:pPr>
          <a:endParaRPr lang="en-US" sz="1400" kern="1200"/>
        </a:p>
      </dsp:txBody>
      <dsp:txXfrm>
        <a:off x="3947478" y="820152"/>
        <a:ext cx="3146950" cy="653666"/>
      </dsp:txXfrm>
    </dsp:sp>
    <dsp:sp modelId="{C47C7073-38DE-4212-9045-ED65421C52A9}">
      <dsp:nvSpPr>
        <dsp:cNvPr id="0" name=""/>
        <dsp:cNvSpPr/>
      </dsp:nvSpPr>
      <dsp:spPr>
        <a:xfrm>
          <a:off x="0" y="1637236"/>
          <a:ext cx="7094429" cy="6536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ED20DE-FCFE-43AB-8502-95B690DC98D5}">
      <dsp:nvSpPr>
        <dsp:cNvPr id="0" name=""/>
        <dsp:cNvSpPr/>
      </dsp:nvSpPr>
      <dsp:spPr>
        <a:xfrm>
          <a:off x="197734" y="1784311"/>
          <a:ext cx="359516" cy="35951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DD2FFAF-E8C7-4C35-9ADD-752993DD54E1}">
      <dsp:nvSpPr>
        <dsp:cNvPr id="0" name=""/>
        <dsp:cNvSpPr/>
      </dsp:nvSpPr>
      <dsp:spPr>
        <a:xfrm>
          <a:off x="754985" y="1637236"/>
          <a:ext cx="6339443" cy="653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180" tIns="69180" rIns="69180" bIns="69180" numCol="1" spcCol="1270" anchor="ctr" anchorCtr="0">
          <a:noAutofit/>
        </a:bodyPr>
        <a:lstStyle/>
        <a:p>
          <a:pPr marL="0" lvl="0" indent="0" algn="l" defTabSz="844550">
            <a:lnSpc>
              <a:spcPct val="100000"/>
            </a:lnSpc>
            <a:spcBef>
              <a:spcPct val="0"/>
            </a:spcBef>
            <a:spcAft>
              <a:spcPct val="35000"/>
            </a:spcAft>
            <a:buNone/>
          </a:pPr>
          <a:r>
            <a:rPr lang="en-US" sz="1900" kern="1200" dirty="0">
              <a:highlight>
                <a:srgbClr val="FFFF00"/>
              </a:highlight>
            </a:rPr>
            <a:t>Fibrosis Staging</a:t>
          </a:r>
        </a:p>
      </dsp:txBody>
      <dsp:txXfrm>
        <a:off x="754985" y="1637236"/>
        <a:ext cx="6339443" cy="653666"/>
      </dsp:txXfrm>
    </dsp:sp>
    <dsp:sp modelId="{9FC148AE-FB37-4E5B-9785-4E0D2862B208}">
      <dsp:nvSpPr>
        <dsp:cNvPr id="0" name=""/>
        <dsp:cNvSpPr/>
      </dsp:nvSpPr>
      <dsp:spPr>
        <a:xfrm>
          <a:off x="0" y="2454319"/>
          <a:ext cx="7094429" cy="6536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8DBBF4-BF47-4A5B-811F-EAD35DB909AF}">
      <dsp:nvSpPr>
        <dsp:cNvPr id="0" name=""/>
        <dsp:cNvSpPr/>
      </dsp:nvSpPr>
      <dsp:spPr>
        <a:xfrm>
          <a:off x="197734" y="2601394"/>
          <a:ext cx="359516" cy="35951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9B08241-CB82-48B6-854F-D0F2F07B9763}">
      <dsp:nvSpPr>
        <dsp:cNvPr id="0" name=""/>
        <dsp:cNvSpPr/>
      </dsp:nvSpPr>
      <dsp:spPr>
        <a:xfrm>
          <a:off x="754985" y="2454319"/>
          <a:ext cx="6339443" cy="653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180" tIns="69180" rIns="69180" bIns="69180" numCol="1" spcCol="1270" anchor="ctr" anchorCtr="0">
          <a:noAutofit/>
        </a:bodyPr>
        <a:lstStyle/>
        <a:p>
          <a:pPr marL="0" lvl="0" indent="0" algn="l" defTabSz="844550">
            <a:lnSpc>
              <a:spcPct val="100000"/>
            </a:lnSpc>
            <a:spcBef>
              <a:spcPct val="0"/>
            </a:spcBef>
            <a:spcAft>
              <a:spcPct val="35000"/>
            </a:spcAft>
            <a:buNone/>
          </a:pPr>
          <a:r>
            <a:rPr lang="en-US" sz="1900" kern="1200" dirty="0"/>
            <a:t>Critical Information</a:t>
          </a:r>
        </a:p>
      </dsp:txBody>
      <dsp:txXfrm>
        <a:off x="754985" y="2454319"/>
        <a:ext cx="6339443" cy="653666"/>
      </dsp:txXfrm>
    </dsp:sp>
    <dsp:sp modelId="{B72FC86A-85B9-4833-8991-1F86FA36BF9D}">
      <dsp:nvSpPr>
        <dsp:cNvPr id="0" name=""/>
        <dsp:cNvSpPr/>
      </dsp:nvSpPr>
      <dsp:spPr>
        <a:xfrm>
          <a:off x="0" y="3271403"/>
          <a:ext cx="7094429" cy="6536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0EF3CB-6191-4288-B8CF-4E2149B4093A}">
      <dsp:nvSpPr>
        <dsp:cNvPr id="0" name=""/>
        <dsp:cNvSpPr/>
      </dsp:nvSpPr>
      <dsp:spPr>
        <a:xfrm>
          <a:off x="197734" y="3418478"/>
          <a:ext cx="359516" cy="35951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4C00C6A-27E2-4EC6-9BC9-3432E33C4AEE}">
      <dsp:nvSpPr>
        <dsp:cNvPr id="0" name=""/>
        <dsp:cNvSpPr/>
      </dsp:nvSpPr>
      <dsp:spPr>
        <a:xfrm>
          <a:off x="754985" y="3271403"/>
          <a:ext cx="3192493" cy="653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180" tIns="69180" rIns="69180" bIns="69180" numCol="1" spcCol="1270" anchor="ctr" anchorCtr="0">
          <a:noAutofit/>
        </a:bodyPr>
        <a:lstStyle/>
        <a:p>
          <a:pPr marL="0" lvl="0" indent="0" algn="l" defTabSz="844550">
            <a:lnSpc>
              <a:spcPct val="100000"/>
            </a:lnSpc>
            <a:spcBef>
              <a:spcPct val="0"/>
            </a:spcBef>
            <a:spcAft>
              <a:spcPct val="35000"/>
            </a:spcAft>
            <a:buNone/>
          </a:pPr>
          <a:r>
            <a:rPr lang="en-US" sz="1900" kern="1200" dirty="0"/>
            <a:t>Treatment</a:t>
          </a:r>
        </a:p>
      </dsp:txBody>
      <dsp:txXfrm>
        <a:off x="754985" y="3271403"/>
        <a:ext cx="3192493" cy="653666"/>
      </dsp:txXfrm>
    </dsp:sp>
    <dsp:sp modelId="{BD2338E8-F758-4FFB-BCA0-65FFE2AC454D}">
      <dsp:nvSpPr>
        <dsp:cNvPr id="0" name=""/>
        <dsp:cNvSpPr/>
      </dsp:nvSpPr>
      <dsp:spPr>
        <a:xfrm>
          <a:off x="3947478" y="3271403"/>
          <a:ext cx="3146950" cy="653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180" tIns="69180" rIns="69180" bIns="69180" numCol="1" spcCol="1270" anchor="ctr" anchorCtr="0">
          <a:noAutofit/>
        </a:bodyPr>
        <a:lstStyle/>
        <a:p>
          <a:pPr marL="0" lvl="0" indent="0" algn="l" defTabSz="622300">
            <a:lnSpc>
              <a:spcPct val="100000"/>
            </a:lnSpc>
            <a:spcBef>
              <a:spcPct val="0"/>
            </a:spcBef>
            <a:spcAft>
              <a:spcPct val="35000"/>
            </a:spcAft>
            <a:buNone/>
          </a:pPr>
          <a:r>
            <a:rPr lang="en-US" sz="1400" kern="1200"/>
            <a:t>Cure</a:t>
          </a:r>
        </a:p>
        <a:p>
          <a:pPr marL="0" lvl="0" indent="0" algn="l" defTabSz="622300">
            <a:lnSpc>
              <a:spcPct val="100000"/>
            </a:lnSpc>
            <a:spcBef>
              <a:spcPct val="0"/>
            </a:spcBef>
            <a:spcAft>
              <a:spcPct val="35000"/>
            </a:spcAft>
            <a:buNone/>
          </a:pPr>
          <a:r>
            <a:rPr lang="en-US" sz="1400" kern="1200"/>
            <a:t>Surveillance</a:t>
          </a:r>
        </a:p>
      </dsp:txBody>
      <dsp:txXfrm>
        <a:off x="3947478" y="3271403"/>
        <a:ext cx="3146950" cy="65366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9D2524-1290-4718-9455-4C3EC1ED4D74}">
      <dsp:nvSpPr>
        <dsp:cNvPr id="0" name=""/>
        <dsp:cNvSpPr/>
      </dsp:nvSpPr>
      <dsp:spPr>
        <a:xfrm>
          <a:off x="2531" y="686014"/>
          <a:ext cx="2903934" cy="1161573"/>
        </a:xfrm>
        <a:prstGeom prst="chevron">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en-US" sz="3000" b="1" i="1" kern="1200" dirty="0"/>
            <a:t>Genotype</a:t>
          </a:r>
          <a:r>
            <a:rPr lang="en-US" sz="3000" kern="1200" dirty="0"/>
            <a:t> </a:t>
          </a:r>
        </a:p>
      </dsp:txBody>
      <dsp:txXfrm>
        <a:off x="583318" y="686014"/>
        <a:ext cx="1742361" cy="1161573"/>
      </dsp:txXfrm>
    </dsp:sp>
    <dsp:sp modelId="{EFC94F20-E2C5-457A-AA4E-8829470AB9EC}">
      <dsp:nvSpPr>
        <dsp:cNvPr id="0" name=""/>
        <dsp:cNvSpPr/>
      </dsp:nvSpPr>
      <dsp:spPr>
        <a:xfrm>
          <a:off x="2531" y="1992785"/>
          <a:ext cx="2323147" cy="249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Determines treatment in certain cases</a:t>
          </a:r>
          <a:br>
            <a:rPr lang="en-US" sz="2400" kern="1200" dirty="0"/>
          </a:br>
          <a:br>
            <a:rPr lang="en-US" sz="2400" kern="1200" dirty="0"/>
          </a:br>
          <a:endParaRPr lang="en-US" sz="2400" kern="1200" dirty="0"/>
        </a:p>
        <a:p>
          <a:pPr marL="171450" lvl="1" indent="-171450" algn="l" defTabSz="800100">
            <a:lnSpc>
              <a:spcPct val="90000"/>
            </a:lnSpc>
            <a:spcBef>
              <a:spcPct val="0"/>
            </a:spcBef>
            <a:spcAft>
              <a:spcPct val="15000"/>
            </a:spcAft>
            <a:buChar char="•"/>
          </a:pPr>
          <a:r>
            <a:rPr lang="en-US" sz="1800" kern="1200" dirty="0"/>
            <a:t>Three main genotypes in the US: GT1, GT2 and GT3</a:t>
          </a:r>
        </a:p>
      </dsp:txBody>
      <dsp:txXfrm>
        <a:off x="2531" y="1992785"/>
        <a:ext cx="2323147" cy="2497500"/>
      </dsp:txXfrm>
    </dsp:sp>
    <dsp:sp modelId="{A648CC23-5EC4-4511-99D3-E74C8ACFC565}">
      <dsp:nvSpPr>
        <dsp:cNvPr id="0" name=""/>
        <dsp:cNvSpPr/>
      </dsp:nvSpPr>
      <dsp:spPr>
        <a:xfrm>
          <a:off x="2690465" y="686014"/>
          <a:ext cx="2903934" cy="1161573"/>
        </a:xfrm>
        <a:prstGeom prst="chevron">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en-US" sz="3000" b="1" i="1" kern="1200"/>
            <a:t>Hep A</a:t>
          </a:r>
          <a:r>
            <a:rPr lang="en-US" sz="3000" kern="1200"/>
            <a:t> serology</a:t>
          </a:r>
          <a:endParaRPr lang="en-US" sz="3000" kern="1200" dirty="0"/>
        </a:p>
      </dsp:txBody>
      <dsp:txXfrm>
        <a:off x="3271252" y="686014"/>
        <a:ext cx="1742361" cy="1161573"/>
      </dsp:txXfrm>
    </dsp:sp>
    <dsp:sp modelId="{7DF91828-DFA9-4A59-A6CC-A23BDFC1F300}">
      <dsp:nvSpPr>
        <dsp:cNvPr id="0" name=""/>
        <dsp:cNvSpPr/>
      </dsp:nvSpPr>
      <dsp:spPr>
        <a:xfrm>
          <a:off x="2690465" y="1992785"/>
          <a:ext cx="2323147" cy="249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Order Hep A total antibody or IgG antibody</a:t>
          </a:r>
          <a:br>
            <a:rPr lang="en-US" sz="2400" kern="1200" dirty="0"/>
          </a:br>
          <a:br>
            <a:rPr lang="en-US" sz="2400" kern="1200" dirty="0"/>
          </a:br>
          <a:endParaRPr lang="en-US" sz="2400" kern="1200" dirty="0"/>
        </a:p>
        <a:p>
          <a:pPr marL="171450" lvl="1" indent="-171450" algn="l" defTabSz="800100">
            <a:lnSpc>
              <a:spcPct val="90000"/>
            </a:lnSpc>
            <a:spcBef>
              <a:spcPct val="0"/>
            </a:spcBef>
            <a:spcAft>
              <a:spcPct val="15000"/>
            </a:spcAft>
            <a:buChar char="•"/>
          </a:pPr>
          <a:r>
            <a:rPr lang="en-US" sz="1800" kern="1200" dirty="0"/>
            <a:t>If non-reactive, patient needs vaccination</a:t>
          </a:r>
        </a:p>
      </dsp:txBody>
      <dsp:txXfrm>
        <a:off x="2690465" y="1992785"/>
        <a:ext cx="2323147" cy="2497500"/>
      </dsp:txXfrm>
    </dsp:sp>
    <dsp:sp modelId="{2C580BF8-226C-42F2-9AFA-A4D7E02F1434}">
      <dsp:nvSpPr>
        <dsp:cNvPr id="0" name=""/>
        <dsp:cNvSpPr/>
      </dsp:nvSpPr>
      <dsp:spPr>
        <a:xfrm>
          <a:off x="5378400" y="686014"/>
          <a:ext cx="2903934" cy="1161573"/>
        </a:xfrm>
        <a:prstGeom prst="chevron">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en-US" sz="3000" b="1" i="1" kern="1200"/>
            <a:t>Hep B</a:t>
          </a:r>
          <a:r>
            <a:rPr lang="en-US" sz="3000" kern="1200"/>
            <a:t> serology</a:t>
          </a:r>
          <a:endParaRPr lang="en-US" sz="3000" kern="1200" dirty="0"/>
        </a:p>
      </dsp:txBody>
      <dsp:txXfrm>
        <a:off x="5959187" y="686014"/>
        <a:ext cx="1742361" cy="1161573"/>
      </dsp:txXfrm>
    </dsp:sp>
    <dsp:sp modelId="{A8575FDA-2008-45DA-9906-29F48A7CFD8F}">
      <dsp:nvSpPr>
        <dsp:cNvPr id="0" name=""/>
        <dsp:cNvSpPr/>
      </dsp:nvSpPr>
      <dsp:spPr>
        <a:xfrm>
          <a:off x="5378400" y="1992785"/>
          <a:ext cx="2323147" cy="249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Immunization and to monitoring reactivation</a:t>
          </a:r>
          <a:br>
            <a:rPr lang="en-US" sz="2400" kern="1200" dirty="0"/>
          </a:br>
          <a:endParaRPr lang="en-US" sz="2400" kern="1200" dirty="0"/>
        </a:p>
        <a:p>
          <a:pPr marL="171450" lvl="1" indent="-171450" algn="l" defTabSz="800100">
            <a:lnSpc>
              <a:spcPct val="90000"/>
            </a:lnSpc>
            <a:spcBef>
              <a:spcPct val="0"/>
            </a:spcBef>
            <a:spcAft>
              <a:spcPct val="15000"/>
            </a:spcAft>
            <a:buChar char="•"/>
          </a:pPr>
          <a:r>
            <a:rPr lang="en-US" sz="1800" kern="1200" dirty="0"/>
            <a:t>Order HBsAg, </a:t>
          </a:r>
          <a:r>
            <a:rPr lang="en-US" sz="1800" kern="1200" dirty="0" err="1"/>
            <a:t>HBcAb</a:t>
          </a:r>
          <a:r>
            <a:rPr lang="en-US" sz="1800" kern="1200" dirty="0"/>
            <a:t> (total or IgG) and </a:t>
          </a:r>
          <a:r>
            <a:rPr lang="en-US" sz="1800" kern="1200" dirty="0" err="1"/>
            <a:t>HBsAb</a:t>
          </a:r>
          <a:endParaRPr lang="en-US" sz="1800" kern="1200" dirty="0"/>
        </a:p>
      </dsp:txBody>
      <dsp:txXfrm>
        <a:off x="5378400" y="1992785"/>
        <a:ext cx="2323147" cy="2497500"/>
      </dsp:txXfrm>
    </dsp:sp>
    <dsp:sp modelId="{96B4751E-14D0-45EE-B60C-99A0A0ABA823}">
      <dsp:nvSpPr>
        <dsp:cNvPr id="0" name=""/>
        <dsp:cNvSpPr/>
      </dsp:nvSpPr>
      <dsp:spPr>
        <a:xfrm>
          <a:off x="8066334" y="686014"/>
          <a:ext cx="2903934" cy="1161573"/>
        </a:xfrm>
        <a:prstGeom prst="chevron">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en-US" sz="3000" b="1" i="1" kern="1200"/>
            <a:t>HIV</a:t>
          </a:r>
          <a:r>
            <a:rPr lang="en-US" sz="3000" kern="1200"/>
            <a:t> serology</a:t>
          </a:r>
          <a:endParaRPr lang="en-US" sz="3000" kern="1200" dirty="0"/>
        </a:p>
      </dsp:txBody>
      <dsp:txXfrm>
        <a:off x="8647121" y="686014"/>
        <a:ext cx="1742361" cy="1161573"/>
      </dsp:txXfrm>
    </dsp:sp>
    <dsp:sp modelId="{E164B86C-A46C-4C45-A738-C4C2A426A861}">
      <dsp:nvSpPr>
        <dsp:cNvPr id="0" name=""/>
        <dsp:cNvSpPr/>
      </dsp:nvSpPr>
      <dsp:spPr>
        <a:xfrm>
          <a:off x="8066334" y="1992785"/>
          <a:ext cx="2323147" cy="249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Important to treat HIV</a:t>
          </a:r>
          <a:br>
            <a:rPr lang="en-US" sz="2400" kern="1200" dirty="0"/>
          </a:br>
          <a:br>
            <a:rPr lang="en-US" sz="2400" kern="1200" dirty="0"/>
          </a:br>
          <a:br>
            <a:rPr lang="en-US" sz="2400" kern="1200" dirty="0"/>
          </a:br>
          <a:endParaRPr lang="en-US" sz="2400" kern="1200" dirty="0"/>
        </a:p>
        <a:p>
          <a:pPr marL="171450" lvl="1" indent="-171450" algn="l" defTabSz="800100">
            <a:lnSpc>
              <a:spcPct val="90000"/>
            </a:lnSpc>
            <a:spcBef>
              <a:spcPct val="0"/>
            </a:spcBef>
            <a:spcAft>
              <a:spcPct val="15000"/>
            </a:spcAft>
            <a:buChar char="•"/>
          </a:pPr>
          <a:r>
            <a:rPr lang="en-US" sz="1800" kern="1200" dirty="0"/>
            <a:t>Important to treat HCV (interaction with some HIV medications)</a:t>
          </a:r>
        </a:p>
      </dsp:txBody>
      <dsp:txXfrm>
        <a:off x="8066334" y="1992785"/>
        <a:ext cx="2323147" cy="24975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D3A9E5-331F-40AB-9566-CFBB6A8EE560}">
      <dsp:nvSpPr>
        <dsp:cNvPr id="0" name=""/>
        <dsp:cNvSpPr/>
      </dsp:nvSpPr>
      <dsp:spPr>
        <a:xfrm>
          <a:off x="2039" y="236191"/>
          <a:ext cx="3840457" cy="1536182"/>
        </a:xfrm>
        <a:prstGeom prst="chevron">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0020" tIns="53340" rIns="53340" bIns="53340" numCol="1" spcCol="1270" anchor="ctr" anchorCtr="0">
          <a:noAutofit/>
        </a:bodyPr>
        <a:lstStyle/>
        <a:p>
          <a:pPr marL="0" lvl="0" indent="0" algn="ctr" defTabSz="1778000">
            <a:lnSpc>
              <a:spcPct val="90000"/>
            </a:lnSpc>
            <a:spcBef>
              <a:spcPct val="0"/>
            </a:spcBef>
            <a:spcAft>
              <a:spcPct val="35000"/>
            </a:spcAft>
            <a:buNone/>
          </a:pPr>
          <a:r>
            <a:rPr lang="en-US" sz="4000" b="1" i="1" kern="1200"/>
            <a:t>CBC</a:t>
          </a:r>
          <a:endParaRPr lang="en-US" sz="4000" kern="1200"/>
        </a:p>
      </dsp:txBody>
      <dsp:txXfrm>
        <a:off x="770130" y="236191"/>
        <a:ext cx="2304275" cy="1536182"/>
      </dsp:txXfrm>
    </dsp:sp>
    <dsp:sp modelId="{288D5624-92C6-47F2-A7D2-DA5E6C6F0987}">
      <dsp:nvSpPr>
        <dsp:cNvPr id="0" name=""/>
        <dsp:cNvSpPr/>
      </dsp:nvSpPr>
      <dsp:spPr>
        <a:xfrm>
          <a:off x="2039" y="1964397"/>
          <a:ext cx="3072365" cy="225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85750" lvl="1" indent="-285750" algn="l" defTabSz="1778000">
            <a:lnSpc>
              <a:spcPct val="90000"/>
            </a:lnSpc>
            <a:spcBef>
              <a:spcPct val="0"/>
            </a:spcBef>
            <a:spcAft>
              <a:spcPct val="15000"/>
            </a:spcAft>
            <a:buChar char="•"/>
          </a:pPr>
          <a:r>
            <a:rPr lang="en-US" sz="4000" b="1" kern="1200" dirty="0"/>
            <a:t>Platelets </a:t>
          </a:r>
          <a:r>
            <a:rPr lang="en-US" sz="4000" kern="1200" dirty="0"/>
            <a:t>are important for liver fibrosis staging</a:t>
          </a:r>
        </a:p>
      </dsp:txBody>
      <dsp:txXfrm>
        <a:off x="2039" y="1964397"/>
        <a:ext cx="3072365" cy="2250000"/>
      </dsp:txXfrm>
    </dsp:sp>
    <dsp:sp modelId="{9805FC15-AD50-4DAE-AAEC-43BA05C2F018}">
      <dsp:nvSpPr>
        <dsp:cNvPr id="0" name=""/>
        <dsp:cNvSpPr/>
      </dsp:nvSpPr>
      <dsp:spPr>
        <a:xfrm>
          <a:off x="3626496" y="236191"/>
          <a:ext cx="3840457" cy="1536182"/>
        </a:xfrm>
        <a:prstGeom prst="chevron">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0020" tIns="53340" rIns="53340" bIns="53340" numCol="1" spcCol="1270" anchor="ctr" anchorCtr="0">
          <a:noAutofit/>
        </a:bodyPr>
        <a:lstStyle/>
        <a:p>
          <a:pPr marL="0" lvl="0" indent="0" algn="ctr" defTabSz="1778000">
            <a:lnSpc>
              <a:spcPct val="90000"/>
            </a:lnSpc>
            <a:spcBef>
              <a:spcPct val="0"/>
            </a:spcBef>
            <a:spcAft>
              <a:spcPct val="35000"/>
            </a:spcAft>
            <a:buNone/>
          </a:pPr>
          <a:r>
            <a:rPr lang="en-US" sz="4000" b="1" i="1" kern="1200" dirty="0"/>
            <a:t>CMP</a:t>
          </a:r>
          <a:endParaRPr lang="en-US" sz="4000" kern="1200" dirty="0"/>
        </a:p>
      </dsp:txBody>
      <dsp:txXfrm>
        <a:off x="4394587" y="236191"/>
        <a:ext cx="2304275" cy="1536182"/>
      </dsp:txXfrm>
    </dsp:sp>
    <dsp:sp modelId="{5E420A0C-1A63-4E9A-B74F-9C58037E3BEF}">
      <dsp:nvSpPr>
        <dsp:cNvPr id="0" name=""/>
        <dsp:cNvSpPr/>
      </dsp:nvSpPr>
      <dsp:spPr>
        <a:xfrm>
          <a:off x="3626496" y="1964397"/>
          <a:ext cx="3072365" cy="225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85750" lvl="1" indent="-285750" algn="l" defTabSz="1778000">
            <a:lnSpc>
              <a:spcPct val="90000"/>
            </a:lnSpc>
            <a:spcBef>
              <a:spcPct val="0"/>
            </a:spcBef>
            <a:spcAft>
              <a:spcPct val="15000"/>
            </a:spcAft>
            <a:buChar char="•"/>
          </a:pPr>
          <a:r>
            <a:rPr lang="en-US" sz="4000" b="1" i="1" kern="1200" dirty="0"/>
            <a:t>ALT/AST </a:t>
          </a:r>
          <a:r>
            <a:rPr lang="en-US" sz="4000" kern="1200" dirty="0"/>
            <a:t>are important for liver fibrosis staging</a:t>
          </a:r>
        </a:p>
      </dsp:txBody>
      <dsp:txXfrm>
        <a:off x="3626496" y="1964397"/>
        <a:ext cx="3072365" cy="2250000"/>
      </dsp:txXfrm>
    </dsp:sp>
    <dsp:sp modelId="{62D107C0-89A2-4D30-AF5E-FD5B2B25A11C}">
      <dsp:nvSpPr>
        <dsp:cNvPr id="0" name=""/>
        <dsp:cNvSpPr/>
      </dsp:nvSpPr>
      <dsp:spPr>
        <a:xfrm>
          <a:off x="7250953" y="236191"/>
          <a:ext cx="3840457" cy="1536182"/>
        </a:xfrm>
        <a:prstGeom prst="chevron">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0020" tIns="53340" rIns="53340" bIns="53340" numCol="1" spcCol="1270" anchor="ctr" anchorCtr="0">
          <a:noAutofit/>
        </a:bodyPr>
        <a:lstStyle/>
        <a:p>
          <a:pPr marL="0" lvl="0" indent="0" algn="ctr" defTabSz="1778000">
            <a:lnSpc>
              <a:spcPct val="90000"/>
            </a:lnSpc>
            <a:spcBef>
              <a:spcPct val="0"/>
            </a:spcBef>
            <a:spcAft>
              <a:spcPct val="35000"/>
            </a:spcAft>
            <a:buNone/>
          </a:pPr>
          <a:r>
            <a:rPr lang="en-US" sz="4000" b="1" kern="1200" dirty="0"/>
            <a:t>UDS</a:t>
          </a:r>
          <a:endParaRPr lang="en-US" sz="4000" kern="1200" dirty="0"/>
        </a:p>
      </dsp:txBody>
      <dsp:txXfrm>
        <a:off x="8019044" y="236191"/>
        <a:ext cx="2304275" cy="1536182"/>
      </dsp:txXfrm>
    </dsp:sp>
    <dsp:sp modelId="{2D670F89-3DF5-4DFA-9F4D-31438893A38E}">
      <dsp:nvSpPr>
        <dsp:cNvPr id="0" name=""/>
        <dsp:cNvSpPr/>
      </dsp:nvSpPr>
      <dsp:spPr>
        <a:xfrm>
          <a:off x="7250953" y="1964397"/>
          <a:ext cx="3072365" cy="225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85750" lvl="1" indent="-285750" algn="l" defTabSz="1778000">
            <a:lnSpc>
              <a:spcPct val="90000"/>
            </a:lnSpc>
            <a:spcBef>
              <a:spcPct val="0"/>
            </a:spcBef>
            <a:spcAft>
              <a:spcPct val="15000"/>
            </a:spcAft>
            <a:buChar char="•"/>
          </a:pPr>
          <a:r>
            <a:rPr lang="en-US" sz="4000" kern="1200" dirty="0"/>
            <a:t>Important to detect and address SUD</a:t>
          </a:r>
        </a:p>
      </dsp:txBody>
      <dsp:txXfrm>
        <a:off x="7250953" y="1964397"/>
        <a:ext cx="3072365" cy="225000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8669B8-AC39-4039-99BB-E33D743858A1}">
      <dsp:nvSpPr>
        <dsp:cNvPr id="0" name=""/>
        <dsp:cNvSpPr/>
      </dsp:nvSpPr>
      <dsp:spPr>
        <a:xfrm>
          <a:off x="0" y="518664"/>
          <a:ext cx="8407893" cy="2570399"/>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52546" tIns="499872" rIns="65254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Specific for advanced liver disease but </a:t>
          </a:r>
          <a:r>
            <a:rPr lang="en-US" sz="2400" b="1" i="1" kern="1200"/>
            <a:t>not sensitive</a:t>
          </a:r>
          <a:endParaRPr lang="en-US" sz="2400" kern="1200"/>
        </a:p>
        <a:p>
          <a:pPr marL="457200" lvl="2" indent="-228600" algn="l" defTabSz="1066800">
            <a:lnSpc>
              <a:spcPct val="90000"/>
            </a:lnSpc>
            <a:spcBef>
              <a:spcPct val="0"/>
            </a:spcBef>
            <a:spcAft>
              <a:spcPct val="15000"/>
            </a:spcAft>
            <a:buChar char="•"/>
          </a:pPr>
          <a:r>
            <a:rPr lang="en-US" sz="2400" kern="1200" dirty="0"/>
            <a:t>Nodular liver, ascites, splenomegaly, portal vein flow</a:t>
          </a:r>
        </a:p>
        <a:p>
          <a:pPr marL="228600" lvl="1" indent="-228600" algn="l" defTabSz="1066800">
            <a:lnSpc>
              <a:spcPct val="90000"/>
            </a:lnSpc>
            <a:spcBef>
              <a:spcPct val="0"/>
            </a:spcBef>
            <a:spcAft>
              <a:spcPct val="15000"/>
            </a:spcAft>
            <a:buChar char="•"/>
          </a:pPr>
          <a:r>
            <a:rPr lang="en-US" sz="2400" kern="1200"/>
            <a:t>Screens for liver cancer</a:t>
          </a:r>
        </a:p>
        <a:p>
          <a:pPr marL="228600" lvl="1" indent="-228600" algn="l" defTabSz="1066800">
            <a:lnSpc>
              <a:spcPct val="90000"/>
            </a:lnSpc>
            <a:spcBef>
              <a:spcPct val="0"/>
            </a:spcBef>
            <a:spcAft>
              <a:spcPct val="15000"/>
            </a:spcAft>
            <a:buChar char="•"/>
          </a:pPr>
          <a:r>
            <a:rPr lang="en-US" sz="2400" kern="1200"/>
            <a:t>May find other comorbidities such as fatty liver</a:t>
          </a:r>
          <a:br>
            <a:rPr lang="en-US" sz="2400" kern="1200"/>
          </a:br>
          <a:endParaRPr lang="en-US" sz="2400" kern="1200"/>
        </a:p>
      </dsp:txBody>
      <dsp:txXfrm>
        <a:off x="0" y="518664"/>
        <a:ext cx="8407893" cy="2570399"/>
      </dsp:txXfrm>
    </dsp:sp>
    <dsp:sp modelId="{941C090E-5CF5-4116-9930-1857CA0696E1}">
      <dsp:nvSpPr>
        <dsp:cNvPr id="0" name=""/>
        <dsp:cNvSpPr/>
      </dsp:nvSpPr>
      <dsp:spPr>
        <a:xfrm>
          <a:off x="420394" y="164424"/>
          <a:ext cx="5885525" cy="70848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2459" tIns="0" rIns="222459" bIns="0" numCol="1" spcCol="1270" anchor="ctr" anchorCtr="0">
          <a:noAutofit/>
        </a:bodyPr>
        <a:lstStyle/>
        <a:p>
          <a:pPr marL="0" lvl="0" indent="0" algn="l" defTabSz="1244600">
            <a:lnSpc>
              <a:spcPct val="90000"/>
            </a:lnSpc>
            <a:spcBef>
              <a:spcPct val="0"/>
            </a:spcBef>
            <a:spcAft>
              <a:spcPct val="35000"/>
            </a:spcAft>
            <a:buNone/>
          </a:pPr>
          <a:r>
            <a:rPr lang="en-US" sz="2800" b="1" i="1" kern="1200" dirty="0"/>
            <a:t>Ultrasound </a:t>
          </a:r>
          <a:endParaRPr lang="en-US" sz="2800" kern="1200" dirty="0"/>
        </a:p>
      </dsp:txBody>
      <dsp:txXfrm>
        <a:off x="454979" y="199009"/>
        <a:ext cx="5816355" cy="639310"/>
      </dsp:txXfrm>
    </dsp:sp>
    <dsp:sp modelId="{780A2670-14EA-40BE-A3F3-F8612D95ECE8}">
      <dsp:nvSpPr>
        <dsp:cNvPr id="0" name=""/>
        <dsp:cNvSpPr/>
      </dsp:nvSpPr>
      <dsp:spPr>
        <a:xfrm>
          <a:off x="0" y="3572904"/>
          <a:ext cx="8407893" cy="10206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52546" tIns="499872" rIns="65254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Used for liver fibrosis staging</a:t>
          </a:r>
        </a:p>
      </dsp:txBody>
      <dsp:txXfrm>
        <a:off x="0" y="3572904"/>
        <a:ext cx="8407893" cy="1020600"/>
      </dsp:txXfrm>
    </dsp:sp>
    <dsp:sp modelId="{5D8F05B9-0701-4861-8D72-AC7553485AA8}">
      <dsp:nvSpPr>
        <dsp:cNvPr id="0" name=""/>
        <dsp:cNvSpPr/>
      </dsp:nvSpPr>
      <dsp:spPr>
        <a:xfrm>
          <a:off x="420394" y="3218664"/>
          <a:ext cx="5885525" cy="70848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2459" tIns="0" rIns="222459" bIns="0" numCol="1" spcCol="1270" anchor="ctr" anchorCtr="0">
          <a:noAutofit/>
        </a:bodyPr>
        <a:lstStyle/>
        <a:p>
          <a:pPr marL="0" lvl="0" indent="0" algn="l" defTabSz="1244600">
            <a:lnSpc>
              <a:spcPct val="90000"/>
            </a:lnSpc>
            <a:spcBef>
              <a:spcPct val="0"/>
            </a:spcBef>
            <a:spcAft>
              <a:spcPct val="35000"/>
            </a:spcAft>
            <a:buNone/>
          </a:pPr>
          <a:r>
            <a:rPr lang="en-US" sz="2800" b="1" i="1" kern="1200" dirty="0" err="1"/>
            <a:t>Fibroscan</a:t>
          </a:r>
          <a:endParaRPr lang="en-US" sz="2800" kern="1200" dirty="0"/>
        </a:p>
      </dsp:txBody>
      <dsp:txXfrm>
        <a:off x="454979" y="3253249"/>
        <a:ext cx="5816355" cy="63931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115CF5-7782-433A-B551-CAD4C46E81CF}">
      <dsp:nvSpPr>
        <dsp:cNvPr id="0" name=""/>
        <dsp:cNvSpPr/>
      </dsp:nvSpPr>
      <dsp:spPr>
        <a:xfrm>
          <a:off x="6357103" y="2988254"/>
          <a:ext cx="98498" cy="519217"/>
        </a:xfrm>
        <a:custGeom>
          <a:avLst/>
          <a:gdLst/>
          <a:ahLst/>
          <a:cxnLst/>
          <a:rect l="0" t="0" r="0" b="0"/>
          <a:pathLst>
            <a:path>
              <a:moveTo>
                <a:pt x="98498" y="0"/>
              </a:moveTo>
              <a:lnTo>
                <a:pt x="98498" y="452743"/>
              </a:lnTo>
              <a:lnTo>
                <a:pt x="0" y="452743"/>
              </a:lnTo>
              <a:lnTo>
                <a:pt x="0" y="51921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93E299-34FD-46CA-B113-13AF82B6C050}">
      <dsp:nvSpPr>
        <dsp:cNvPr id="0" name=""/>
        <dsp:cNvSpPr/>
      </dsp:nvSpPr>
      <dsp:spPr>
        <a:xfrm>
          <a:off x="4159821" y="1616553"/>
          <a:ext cx="2295780" cy="584939"/>
        </a:xfrm>
        <a:custGeom>
          <a:avLst/>
          <a:gdLst/>
          <a:ahLst/>
          <a:cxnLst/>
          <a:rect l="0" t="0" r="0" b="0"/>
          <a:pathLst>
            <a:path>
              <a:moveTo>
                <a:pt x="0" y="0"/>
              </a:moveTo>
              <a:lnTo>
                <a:pt x="0" y="518466"/>
              </a:lnTo>
              <a:lnTo>
                <a:pt x="2295780" y="518466"/>
              </a:lnTo>
              <a:lnTo>
                <a:pt x="2295780" y="58493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3BAA277-0195-492B-999E-4565A2BA1157}">
      <dsp:nvSpPr>
        <dsp:cNvPr id="0" name=""/>
        <dsp:cNvSpPr/>
      </dsp:nvSpPr>
      <dsp:spPr>
        <a:xfrm>
          <a:off x="3472030" y="383496"/>
          <a:ext cx="687791" cy="604787"/>
        </a:xfrm>
        <a:custGeom>
          <a:avLst/>
          <a:gdLst/>
          <a:ahLst/>
          <a:cxnLst/>
          <a:rect l="0" t="0" r="0" b="0"/>
          <a:pathLst>
            <a:path>
              <a:moveTo>
                <a:pt x="0" y="0"/>
              </a:moveTo>
              <a:lnTo>
                <a:pt x="0" y="538314"/>
              </a:lnTo>
              <a:lnTo>
                <a:pt x="687791" y="538314"/>
              </a:lnTo>
              <a:lnTo>
                <a:pt x="687791" y="60478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902ED4-D206-4CA3-B1F1-C3F3759D7D84}">
      <dsp:nvSpPr>
        <dsp:cNvPr id="0" name=""/>
        <dsp:cNvSpPr/>
      </dsp:nvSpPr>
      <dsp:spPr>
        <a:xfrm>
          <a:off x="936479" y="3205600"/>
          <a:ext cx="478976" cy="593873"/>
        </a:xfrm>
        <a:custGeom>
          <a:avLst/>
          <a:gdLst/>
          <a:ahLst/>
          <a:cxnLst/>
          <a:rect l="0" t="0" r="0" b="0"/>
          <a:pathLst>
            <a:path>
              <a:moveTo>
                <a:pt x="478976" y="0"/>
              </a:moveTo>
              <a:lnTo>
                <a:pt x="478976" y="527399"/>
              </a:lnTo>
              <a:lnTo>
                <a:pt x="0" y="527399"/>
              </a:lnTo>
              <a:lnTo>
                <a:pt x="0" y="59387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365575-06D0-48E1-9D71-2CB123557E41}">
      <dsp:nvSpPr>
        <dsp:cNvPr id="0" name=""/>
        <dsp:cNvSpPr/>
      </dsp:nvSpPr>
      <dsp:spPr>
        <a:xfrm>
          <a:off x="1415456" y="383496"/>
          <a:ext cx="2056573" cy="1974139"/>
        </a:xfrm>
        <a:custGeom>
          <a:avLst/>
          <a:gdLst/>
          <a:ahLst/>
          <a:cxnLst/>
          <a:rect l="0" t="0" r="0" b="0"/>
          <a:pathLst>
            <a:path>
              <a:moveTo>
                <a:pt x="2056573" y="0"/>
              </a:moveTo>
              <a:lnTo>
                <a:pt x="2056573" y="1907666"/>
              </a:lnTo>
              <a:lnTo>
                <a:pt x="0" y="1907666"/>
              </a:lnTo>
              <a:lnTo>
                <a:pt x="0" y="197413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AF2856-DC16-4AD4-AA13-25B7DC4FD12B}">
      <dsp:nvSpPr>
        <dsp:cNvPr id="0" name=""/>
        <dsp:cNvSpPr/>
      </dsp:nvSpPr>
      <dsp:spPr>
        <a:xfrm>
          <a:off x="853803" y="-72151"/>
          <a:ext cx="2618227" cy="1180515"/>
        </a:xfrm>
        <a:custGeom>
          <a:avLst/>
          <a:gdLst/>
          <a:ahLst/>
          <a:cxnLst/>
          <a:rect l="0" t="0" r="0" b="0"/>
          <a:pathLst>
            <a:path>
              <a:moveTo>
                <a:pt x="0" y="1180515"/>
              </a:moveTo>
              <a:lnTo>
                <a:pt x="2618227"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F56E175-8668-4090-A5F2-2EF20C2F5DC5}">
      <dsp:nvSpPr>
        <dsp:cNvPr id="0" name=""/>
        <dsp:cNvSpPr/>
      </dsp:nvSpPr>
      <dsp:spPr>
        <a:xfrm>
          <a:off x="808083" y="652717"/>
          <a:ext cx="91440" cy="1183637"/>
        </a:xfrm>
        <a:custGeom>
          <a:avLst/>
          <a:gdLst/>
          <a:ahLst/>
          <a:cxnLst/>
          <a:rect l="0" t="0" r="0" b="0"/>
          <a:pathLst>
            <a:path>
              <a:moveTo>
                <a:pt x="82753" y="1183637"/>
              </a:moveTo>
              <a:lnTo>
                <a:pt x="4572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310FB6F-D41E-4E21-9D42-C8ACEA95562F}">
      <dsp:nvSpPr>
        <dsp:cNvPr id="0" name=""/>
        <dsp:cNvSpPr/>
      </dsp:nvSpPr>
      <dsp:spPr>
        <a:xfrm>
          <a:off x="-79728" y="1380707"/>
          <a:ext cx="1941129" cy="4556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D3D434-420F-47EE-A725-53F86EF3CDD7}">
      <dsp:nvSpPr>
        <dsp:cNvPr id="0" name=""/>
        <dsp:cNvSpPr/>
      </dsp:nvSpPr>
      <dsp:spPr>
        <a:xfrm>
          <a:off x="0" y="1456449"/>
          <a:ext cx="1941129" cy="45564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Screen for Varices and HCC</a:t>
          </a:r>
        </a:p>
      </dsp:txBody>
      <dsp:txXfrm>
        <a:off x="13345" y="1469794"/>
        <a:ext cx="1914439" cy="428957"/>
      </dsp:txXfrm>
    </dsp:sp>
    <dsp:sp modelId="{8E7A7317-09E4-463D-AA4B-3C6348CB4625}">
      <dsp:nvSpPr>
        <dsp:cNvPr id="0" name=""/>
        <dsp:cNvSpPr/>
      </dsp:nvSpPr>
      <dsp:spPr>
        <a:xfrm>
          <a:off x="-79728" y="652717"/>
          <a:ext cx="1867063" cy="4556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81E3FD-6E2C-4DD8-B8AE-30C08F39C378}">
      <dsp:nvSpPr>
        <dsp:cNvPr id="0" name=""/>
        <dsp:cNvSpPr/>
      </dsp:nvSpPr>
      <dsp:spPr>
        <a:xfrm>
          <a:off x="0" y="728459"/>
          <a:ext cx="1867063" cy="45564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Obvious Signs of Cirrhosis</a:t>
          </a:r>
        </a:p>
      </dsp:txBody>
      <dsp:txXfrm>
        <a:off x="13345" y="741804"/>
        <a:ext cx="1840373" cy="428957"/>
      </dsp:txXfrm>
    </dsp:sp>
    <dsp:sp modelId="{7818D067-032A-4394-892B-468C75FE4928}">
      <dsp:nvSpPr>
        <dsp:cNvPr id="0" name=""/>
        <dsp:cNvSpPr/>
      </dsp:nvSpPr>
      <dsp:spPr>
        <a:xfrm>
          <a:off x="1829687" y="-72151"/>
          <a:ext cx="3284685" cy="4556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A226F9-02D9-4439-96CF-96C69474CD25}">
      <dsp:nvSpPr>
        <dsp:cNvPr id="0" name=""/>
        <dsp:cNvSpPr/>
      </dsp:nvSpPr>
      <dsp:spPr>
        <a:xfrm>
          <a:off x="1909415" y="3590"/>
          <a:ext cx="3284685" cy="45564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Chronic HCV</a:t>
          </a:r>
        </a:p>
      </dsp:txBody>
      <dsp:txXfrm>
        <a:off x="1922760" y="16935"/>
        <a:ext cx="3257995" cy="428957"/>
      </dsp:txXfrm>
    </dsp:sp>
    <dsp:sp modelId="{4E23E49E-9BF5-4BF8-8529-3A312094B8F4}">
      <dsp:nvSpPr>
        <dsp:cNvPr id="0" name=""/>
        <dsp:cNvSpPr/>
      </dsp:nvSpPr>
      <dsp:spPr>
        <a:xfrm>
          <a:off x="488268" y="2357636"/>
          <a:ext cx="1854376" cy="8479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E86635-06D6-4B9A-95F7-D894A519A3AE}">
      <dsp:nvSpPr>
        <dsp:cNvPr id="0" name=""/>
        <dsp:cNvSpPr/>
      </dsp:nvSpPr>
      <dsp:spPr>
        <a:xfrm>
          <a:off x="567996" y="2433377"/>
          <a:ext cx="1854376" cy="84796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Concordant</a:t>
          </a:r>
        </a:p>
      </dsp:txBody>
      <dsp:txXfrm>
        <a:off x="592832" y="2458213"/>
        <a:ext cx="1804704" cy="798292"/>
      </dsp:txXfrm>
    </dsp:sp>
    <dsp:sp modelId="{92A9F0B6-16AF-4C39-BDFD-ABAE1B6434CC}">
      <dsp:nvSpPr>
        <dsp:cNvPr id="0" name=""/>
        <dsp:cNvSpPr/>
      </dsp:nvSpPr>
      <dsp:spPr>
        <a:xfrm>
          <a:off x="-79728" y="3799473"/>
          <a:ext cx="2032416" cy="5984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99D457-9C01-41EE-AAF9-B600A80D5E3E}">
      <dsp:nvSpPr>
        <dsp:cNvPr id="0" name=""/>
        <dsp:cNvSpPr/>
      </dsp:nvSpPr>
      <dsp:spPr>
        <a:xfrm>
          <a:off x="0" y="3875215"/>
          <a:ext cx="2032416" cy="59846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Treat</a:t>
          </a:r>
        </a:p>
      </dsp:txBody>
      <dsp:txXfrm>
        <a:off x="17528" y="3892743"/>
        <a:ext cx="1997360" cy="563404"/>
      </dsp:txXfrm>
    </dsp:sp>
    <dsp:sp modelId="{598CCD29-12FA-4199-8BBF-0778F73825F6}">
      <dsp:nvSpPr>
        <dsp:cNvPr id="0" name=""/>
        <dsp:cNvSpPr/>
      </dsp:nvSpPr>
      <dsp:spPr>
        <a:xfrm>
          <a:off x="2183306" y="988283"/>
          <a:ext cx="3953030" cy="6282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984BCF-A8D7-45CF-9C3C-416069783B8E}">
      <dsp:nvSpPr>
        <dsp:cNvPr id="0" name=""/>
        <dsp:cNvSpPr/>
      </dsp:nvSpPr>
      <dsp:spPr>
        <a:xfrm>
          <a:off x="2263034" y="1064025"/>
          <a:ext cx="3953030" cy="62826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Two Non-Invasive liver fibrosis Staging  Tests</a:t>
          </a:r>
        </a:p>
        <a:p>
          <a:pPr marL="0" lvl="0" indent="0" algn="ctr" defTabSz="711200">
            <a:lnSpc>
              <a:spcPct val="90000"/>
            </a:lnSpc>
            <a:spcBef>
              <a:spcPct val="0"/>
            </a:spcBef>
            <a:spcAft>
              <a:spcPct val="35000"/>
            </a:spcAft>
            <a:buNone/>
          </a:pPr>
          <a:r>
            <a:rPr lang="en-US" sz="1600" kern="1200" dirty="0"/>
            <a:t>(APRI,FIB-4)</a:t>
          </a:r>
        </a:p>
      </dsp:txBody>
      <dsp:txXfrm>
        <a:off x="2281435" y="1082426"/>
        <a:ext cx="3916228" cy="591467"/>
      </dsp:txXfrm>
    </dsp:sp>
    <dsp:sp modelId="{74D2F77B-D09A-4494-BE72-258BE64E2574}">
      <dsp:nvSpPr>
        <dsp:cNvPr id="0" name=""/>
        <dsp:cNvSpPr/>
      </dsp:nvSpPr>
      <dsp:spPr>
        <a:xfrm>
          <a:off x="5763585" y="2201492"/>
          <a:ext cx="1384033" cy="7867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23F1A3-6B1D-47A6-9915-F20589F13323}">
      <dsp:nvSpPr>
        <dsp:cNvPr id="0" name=""/>
        <dsp:cNvSpPr/>
      </dsp:nvSpPr>
      <dsp:spPr>
        <a:xfrm>
          <a:off x="5843313" y="2277234"/>
          <a:ext cx="1384033" cy="7867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u="none" kern="1200" dirty="0"/>
            <a:t>Discordant</a:t>
          </a:r>
        </a:p>
      </dsp:txBody>
      <dsp:txXfrm>
        <a:off x="5866356" y="2300277"/>
        <a:ext cx="1337947" cy="740675"/>
      </dsp:txXfrm>
    </dsp:sp>
    <dsp:sp modelId="{F368DE9D-9C26-4943-9EF8-8DF03E03B289}">
      <dsp:nvSpPr>
        <dsp:cNvPr id="0" name=""/>
        <dsp:cNvSpPr/>
      </dsp:nvSpPr>
      <dsp:spPr>
        <a:xfrm>
          <a:off x="5215463" y="3507471"/>
          <a:ext cx="2283280" cy="5673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784EA1-2FA2-4A49-80BB-A9AAF544C7BB}">
      <dsp:nvSpPr>
        <dsp:cNvPr id="0" name=""/>
        <dsp:cNvSpPr/>
      </dsp:nvSpPr>
      <dsp:spPr>
        <a:xfrm>
          <a:off x="5295191" y="3583213"/>
          <a:ext cx="2283280" cy="56739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 Fibroscan/Fibrosure</a:t>
          </a:r>
        </a:p>
      </dsp:txBody>
      <dsp:txXfrm>
        <a:off x="5311809" y="3599831"/>
        <a:ext cx="2250044" cy="53415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710B54-DAFD-4F6B-B21D-EF4A5D87EE51}">
      <dsp:nvSpPr>
        <dsp:cNvPr id="0" name=""/>
        <dsp:cNvSpPr/>
      </dsp:nvSpPr>
      <dsp:spPr>
        <a:xfrm>
          <a:off x="0" y="3068"/>
          <a:ext cx="7094429" cy="6536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E36E7C-D0CD-49C6-AA57-0735794494BA}">
      <dsp:nvSpPr>
        <dsp:cNvPr id="0" name=""/>
        <dsp:cNvSpPr/>
      </dsp:nvSpPr>
      <dsp:spPr>
        <a:xfrm>
          <a:off x="197734" y="150143"/>
          <a:ext cx="359516" cy="35951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7A43B9D-D01A-42D4-81AC-A2DF6B33FB4D}">
      <dsp:nvSpPr>
        <dsp:cNvPr id="0" name=""/>
        <dsp:cNvSpPr/>
      </dsp:nvSpPr>
      <dsp:spPr>
        <a:xfrm>
          <a:off x="754985" y="3068"/>
          <a:ext cx="6339443" cy="653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180" tIns="69180" rIns="69180" bIns="69180" numCol="1" spcCol="1270" anchor="ctr" anchorCtr="0">
          <a:noAutofit/>
        </a:bodyPr>
        <a:lstStyle/>
        <a:p>
          <a:pPr marL="0" lvl="0" indent="0" algn="l" defTabSz="844550">
            <a:lnSpc>
              <a:spcPct val="100000"/>
            </a:lnSpc>
            <a:spcBef>
              <a:spcPct val="0"/>
            </a:spcBef>
            <a:spcAft>
              <a:spcPct val="35000"/>
            </a:spcAft>
            <a:buNone/>
          </a:pPr>
          <a:r>
            <a:rPr lang="en-US" sz="1900" kern="1200"/>
            <a:t>Confirm Diagnosis</a:t>
          </a:r>
        </a:p>
      </dsp:txBody>
      <dsp:txXfrm>
        <a:off x="754985" y="3068"/>
        <a:ext cx="6339443" cy="653666"/>
      </dsp:txXfrm>
    </dsp:sp>
    <dsp:sp modelId="{B0D88C17-04F3-457C-A9DC-303925A2CBB9}">
      <dsp:nvSpPr>
        <dsp:cNvPr id="0" name=""/>
        <dsp:cNvSpPr/>
      </dsp:nvSpPr>
      <dsp:spPr>
        <a:xfrm>
          <a:off x="0" y="820152"/>
          <a:ext cx="7094429" cy="6536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47010A-35A4-4CC3-8BAB-2D0C2E86E034}">
      <dsp:nvSpPr>
        <dsp:cNvPr id="0" name=""/>
        <dsp:cNvSpPr/>
      </dsp:nvSpPr>
      <dsp:spPr>
        <a:xfrm>
          <a:off x="197734" y="967227"/>
          <a:ext cx="359516" cy="35951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1B8C5C9-2B16-4082-8C6F-361D5064C7A7}">
      <dsp:nvSpPr>
        <dsp:cNvPr id="0" name=""/>
        <dsp:cNvSpPr/>
      </dsp:nvSpPr>
      <dsp:spPr>
        <a:xfrm>
          <a:off x="754985" y="820152"/>
          <a:ext cx="3192493" cy="653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180" tIns="69180" rIns="69180" bIns="69180" numCol="1" spcCol="1270" anchor="ctr" anchorCtr="0">
          <a:noAutofit/>
        </a:bodyPr>
        <a:lstStyle/>
        <a:p>
          <a:pPr marL="0" lvl="0" indent="0" algn="l" defTabSz="844550">
            <a:lnSpc>
              <a:spcPct val="100000"/>
            </a:lnSpc>
            <a:spcBef>
              <a:spcPct val="0"/>
            </a:spcBef>
            <a:spcAft>
              <a:spcPct val="35000"/>
            </a:spcAft>
            <a:buNone/>
          </a:pPr>
          <a:r>
            <a:rPr lang="en-US" sz="1900" kern="1200" dirty="0"/>
            <a:t>Lab/Imaging workup</a:t>
          </a:r>
        </a:p>
      </dsp:txBody>
      <dsp:txXfrm>
        <a:off x="754985" y="820152"/>
        <a:ext cx="3192493" cy="653666"/>
      </dsp:txXfrm>
    </dsp:sp>
    <dsp:sp modelId="{7B75861D-4D9A-4D12-90FF-DFC54F4CB50A}">
      <dsp:nvSpPr>
        <dsp:cNvPr id="0" name=""/>
        <dsp:cNvSpPr/>
      </dsp:nvSpPr>
      <dsp:spPr>
        <a:xfrm>
          <a:off x="3947478" y="820152"/>
          <a:ext cx="3146950" cy="653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180" tIns="69180" rIns="69180" bIns="69180" numCol="1" spcCol="1270" anchor="ctr" anchorCtr="0">
          <a:noAutofit/>
        </a:bodyPr>
        <a:lstStyle/>
        <a:p>
          <a:pPr marL="0" lvl="0" indent="0" algn="l" defTabSz="622300">
            <a:lnSpc>
              <a:spcPct val="100000"/>
            </a:lnSpc>
            <a:spcBef>
              <a:spcPct val="0"/>
            </a:spcBef>
            <a:spcAft>
              <a:spcPct val="35000"/>
            </a:spcAft>
            <a:buNone/>
          </a:pPr>
          <a:endParaRPr lang="en-US" sz="1400" kern="1200"/>
        </a:p>
      </dsp:txBody>
      <dsp:txXfrm>
        <a:off x="3947478" y="820152"/>
        <a:ext cx="3146950" cy="653666"/>
      </dsp:txXfrm>
    </dsp:sp>
    <dsp:sp modelId="{C47C7073-38DE-4212-9045-ED65421C52A9}">
      <dsp:nvSpPr>
        <dsp:cNvPr id="0" name=""/>
        <dsp:cNvSpPr/>
      </dsp:nvSpPr>
      <dsp:spPr>
        <a:xfrm>
          <a:off x="0" y="1637236"/>
          <a:ext cx="7094429" cy="6536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ED20DE-FCFE-43AB-8502-95B690DC98D5}">
      <dsp:nvSpPr>
        <dsp:cNvPr id="0" name=""/>
        <dsp:cNvSpPr/>
      </dsp:nvSpPr>
      <dsp:spPr>
        <a:xfrm>
          <a:off x="197734" y="1784311"/>
          <a:ext cx="359516" cy="35951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DD2FFAF-E8C7-4C35-9ADD-752993DD54E1}">
      <dsp:nvSpPr>
        <dsp:cNvPr id="0" name=""/>
        <dsp:cNvSpPr/>
      </dsp:nvSpPr>
      <dsp:spPr>
        <a:xfrm>
          <a:off x="754985" y="1637236"/>
          <a:ext cx="6339443" cy="653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180" tIns="69180" rIns="69180" bIns="69180" numCol="1" spcCol="1270" anchor="ctr" anchorCtr="0">
          <a:noAutofit/>
        </a:bodyPr>
        <a:lstStyle/>
        <a:p>
          <a:pPr marL="0" lvl="0" indent="0" algn="l" defTabSz="844550">
            <a:lnSpc>
              <a:spcPct val="100000"/>
            </a:lnSpc>
            <a:spcBef>
              <a:spcPct val="0"/>
            </a:spcBef>
            <a:spcAft>
              <a:spcPct val="35000"/>
            </a:spcAft>
            <a:buNone/>
          </a:pPr>
          <a:r>
            <a:rPr lang="en-US" sz="1900" kern="1200" dirty="0"/>
            <a:t>Fibrosis Staging</a:t>
          </a:r>
        </a:p>
      </dsp:txBody>
      <dsp:txXfrm>
        <a:off x="754985" y="1637236"/>
        <a:ext cx="6339443" cy="653666"/>
      </dsp:txXfrm>
    </dsp:sp>
    <dsp:sp modelId="{9FC148AE-FB37-4E5B-9785-4E0D2862B208}">
      <dsp:nvSpPr>
        <dsp:cNvPr id="0" name=""/>
        <dsp:cNvSpPr/>
      </dsp:nvSpPr>
      <dsp:spPr>
        <a:xfrm>
          <a:off x="0" y="2454319"/>
          <a:ext cx="7094429" cy="6536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8DBBF4-BF47-4A5B-811F-EAD35DB909AF}">
      <dsp:nvSpPr>
        <dsp:cNvPr id="0" name=""/>
        <dsp:cNvSpPr/>
      </dsp:nvSpPr>
      <dsp:spPr>
        <a:xfrm>
          <a:off x="197734" y="2601394"/>
          <a:ext cx="359516" cy="35951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B08241-CB82-48B6-854F-D0F2F07B9763}">
      <dsp:nvSpPr>
        <dsp:cNvPr id="0" name=""/>
        <dsp:cNvSpPr/>
      </dsp:nvSpPr>
      <dsp:spPr>
        <a:xfrm>
          <a:off x="754985" y="2454319"/>
          <a:ext cx="6339443" cy="653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180" tIns="69180" rIns="69180" bIns="69180" numCol="1" spcCol="1270" anchor="ctr" anchorCtr="0">
          <a:noAutofit/>
        </a:bodyPr>
        <a:lstStyle/>
        <a:p>
          <a:pPr marL="0" lvl="0" indent="0" algn="l" defTabSz="844550">
            <a:lnSpc>
              <a:spcPct val="100000"/>
            </a:lnSpc>
            <a:spcBef>
              <a:spcPct val="0"/>
            </a:spcBef>
            <a:spcAft>
              <a:spcPct val="35000"/>
            </a:spcAft>
            <a:buNone/>
          </a:pPr>
          <a:r>
            <a:rPr lang="en-US" sz="1900" kern="1200" dirty="0"/>
            <a:t>Critical Information</a:t>
          </a:r>
        </a:p>
      </dsp:txBody>
      <dsp:txXfrm>
        <a:off x="754985" y="2454319"/>
        <a:ext cx="6339443" cy="653666"/>
      </dsp:txXfrm>
    </dsp:sp>
    <dsp:sp modelId="{B72FC86A-85B9-4833-8991-1F86FA36BF9D}">
      <dsp:nvSpPr>
        <dsp:cNvPr id="0" name=""/>
        <dsp:cNvSpPr/>
      </dsp:nvSpPr>
      <dsp:spPr>
        <a:xfrm>
          <a:off x="0" y="3271403"/>
          <a:ext cx="7094429" cy="6536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0EF3CB-6191-4288-B8CF-4E2149B4093A}">
      <dsp:nvSpPr>
        <dsp:cNvPr id="0" name=""/>
        <dsp:cNvSpPr/>
      </dsp:nvSpPr>
      <dsp:spPr>
        <a:xfrm>
          <a:off x="197734" y="3418478"/>
          <a:ext cx="359516" cy="35951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4C00C6A-27E2-4EC6-9BC9-3432E33C4AEE}">
      <dsp:nvSpPr>
        <dsp:cNvPr id="0" name=""/>
        <dsp:cNvSpPr/>
      </dsp:nvSpPr>
      <dsp:spPr>
        <a:xfrm>
          <a:off x="754985" y="3271403"/>
          <a:ext cx="3192493" cy="653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180" tIns="69180" rIns="69180" bIns="69180" numCol="1" spcCol="1270" anchor="ctr" anchorCtr="0">
          <a:noAutofit/>
        </a:bodyPr>
        <a:lstStyle/>
        <a:p>
          <a:pPr marL="0" lvl="0" indent="0" algn="l" defTabSz="844550">
            <a:lnSpc>
              <a:spcPct val="100000"/>
            </a:lnSpc>
            <a:spcBef>
              <a:spcPct val="0"/>
            </a:spcBef>
            <a:spcAft>
              <a:spcPct val="35000"/>
            </a:spcAft>
            <a:buNone/>
          </a:pPr>
          <a:r>
            <a:rPr lang="en-US" sz="1900" kern="1200" dirty="0">
              <a:highlight>
                <a:srgbClr val="FFFF00"/>
              </a:highlight>
            </a:rPr>
            <a:t>Treatment</a:t>
          </a:r>
        </a:p>
      </dsp:txBody>
      <dsp:txXfrm>
        <a:off x="754985" y="3271403"/>
        <a:ext cx="3192493" cy="653666"/>
      </dsp:txXfrm>
    </dsp:sp>
    <dsp:sp modelId="{BD2338E8-F758-4FFB-BCA0-65FFE2AC454D}">
      <dsp:nvSpPr>
        <dsp:cNvPr id="0" name=""/>
        <dsp:cNvSpPr/>
      </dsp:nvSpPr>
      <dsp:spPr>
        <a:xfrm>
          <a:off x="3947478" y="3271403"/>
          <a:ext cx="3146950" cy="653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180" tIns="69180" rIns="69180" bIns="69180" numCol="1" spcCol="1270" anchor="ctr" anchorCtr="0">
          <a:noAutofit/>
        </a:bodyPr>
        <a:lstStyle/>
        <a:p>
          <a:pPr marL="0" lvl="0" indent="0" algn="l" defTabSz="622300">
            <a:lnSpc>
              <a:spcPct val="100000"/>
            </a:lnSpc>
            <a:spcBef>
              <a:spcPct val="0"/>
            </a:spcBef>
            <a:spcAft>
              <a:spcPct val="35000"/>
            </a:spcAft>
            <a:buNone/>
          </a:pPr>
          <a:r>
            <a:rPr lang="en-US" sz="1400" kern="1200"/>
            <a:t>Cure</a:t>
          </a:r>
        </a:p>
        <a:p>
          <a:pPr marL="0" lvl="0" indent="0" algn="l" defTabSz="622300">
            <a:lnSpc>
              <a:spcPct val="100000"/>
            </a:lnSpc>
            <a:spcBef>
              <a:spcPct val="0"/>
            </a:spcBef>
            <a:spcAft>
              <a:spcPct val="35000"/>
            </a:spcAft>
            <a:buNone/>
          </a:pPr>
          <a:r>
            <a:rPr lang="en-US" sz="1400" kern="1200"/>
            <a:t>Surveillance</a:t>
          </a:r>
        </a:p>
      </dsp:txBody>
      <dsp:txXfrm>
        <a:off x="3947478" y="3271403"/>
        <a:ext cx="3146950" cy="65366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13CEA5-E89D-5F4B-AD66-CF5B2515C177}">
      <dsp:nvSpPr>
        <dsp:cNvPr id="0" name=""/>
        <dsp:cNvSpPr/>
      </dsp:nvSpPr>
      <dsp:spPr>
        <a:xfrm>
          <a:off x="0" y="39687"/>
          <a:ext cx="3286125" cy="1971675"/>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FIB-4 &gt; 3.25 </a:t>
          </a:r>
          <a:endParaRPr lang="en-US" sz="2100" kern="1200"/>
        </a:p>
      </dsp:txBody>
      <dsp:txXfrm>
        <a:off x="0" y="39687"/>
        <a:ext cx="3286125" cy="1971675"/>
      </dsp:txXfrm>
    </dsp:sp>
    <dsp:sp modelId="{B3F24AA7-5C25-5A49-A86A-BDEEAEC67A60}">
      <dsp:nvSpPr>
        <dsp:cNvPr id="0" name=""/>
        <dsp:cNvSpPr/>
      </dsp:nvSpPr>
      <dsp:spPr>
        <a:xfrm>
          <a:off x="3614737" y="39687"/>
          <a:ext cx="3286125" cy="1971675"/>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a:t>Transient elastography indicating cirrhosis (eg, FibroScan stiffness &gt;12.5 kPa)</a:t>
          </a:r>
          <a:endParaRPr lang="en-US" sz="2100" kern="1200"/>
        </a:p>
      </dsp:txBody>
      <dsp:txXfrm>
        <a:off x="3614737" y="39687"/>
        <a:ext cx="3286125" cy="1971675"/>
      </dsp:txXfrm>
    </dsp:sp>
    <dsp:sp modelId="{FBE4A82B-3FCA-E547-8D81-EE3DC4459A48}">
      <dsp:nvSpPr>
        <dsp:cNvPr id="0" name=""/>
        <dsp:cNvSpPr/>
      </dsp:nvSpPr>
      <dsp:spPr>
        <a:xfrm>
          <a:off x="7229475" y="39687"/>
          <a:ext cx="3286125" cy="1971675"/>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a:t>Noninvasive serologic tests above proprietary cutoffs indicating cirrhosis (eg, FibroSure, Enhanced Liver Fibrosis Test, etc)</a:t>
          </a:r>
          <a:endParaRPr lang="en-US" sz="2100" kern="1200"/>
        </a:p>
      </dsp:txBody>
      <dsp:txXfrm>
        <a:off x="7229475" y="39687"/>
        <a:ext cx="3286125" cy="1971675"/>
      </dsp:txXfrm>
    </dsp:sp>
    <dsp:sp modelId="{A24F5BBE-A952-3B49-8E18-E9380E3FC58E}">
      <dsp:nvSpPr>
        <dsp:cNvPr id="0" name=""/>
        <dsp:cNvSpPr/>
      </dsp:nvSpPr>
      <dsp:spPr>
        <a:xfrm>
          <a:off x="1807368" y="2339975"/>
          <a:ext cx="3286125" cy="1971675"/>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a:t>Clinical evidence of cirrhosis (eg, liver nodularity and/or splenomegaly on imaging, platelet count </a:t>
          </a:r>
          <a:r>
            <a:rPr lang="en-US" sz="2100" b="1" i="0" kern="1200"/>
            <a:t>&lt;150,000/mm</a:t>
          </a:r>
          <a:r>
            <a:rPr lang="en-US" sz="2100" b="1" i="0" kern="1200" baseline="30000"/>
            <a:t>3</a:t>
          </a:r>
          <a:r>
            <a:rPr lang="en-US" sz="2100" b="0" i="0" kern="1200"/>
            <a:t>, etc)</a:t>
          </a:r>
          <a:endParaRPr lang="en-US" sz="2100" kern="1200" dirty="0"/>
        </a:p>
      </dsp:txBody>
      <dsp:txXfrm>
        <a:off x="1807368" y="2339975"/>
        <a:ext cx="3286125" cy="1971675"/>
      </dsp:txXfrm>
    </dsp:sp>
    <dsp:sp modelId="{5AF0C287-79E3-3D4F-A407-07710CCF6503}">
      <dsp:nvSpPr>
        <dsp:cNvPr id="0" name=""/>
        <dsp:cNvSpPr/>
      </dsp:nvSpPr>
      <dsp:spPr>
        <a:xfrm>
          <a:off x="5422106" y="2339975"/>
          <a:ext cx="3286125" cy="1971675"/>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a:t>Prior liver biopsy showing cirrhosis</a:t>
          </a:r>
          <a:endParaRPr lang="en-US" sz="2100" kern="1200"/>
        </a:p>
      </dsp:txBody>
      <dsp:txXfrm>
        <a:off x="5422106" y="2339975"/>
        <a:ext cx="3286125" cy="197167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4406A4-F343-E349-AE88-C77B1F9F7ACD}">
      <dsp:nvSpPr>
        <dsp:cNvPr id="0" name=""/>
        <dsp:cNvSpPr/>
      </dsp:nvSpPr>
      <dsp:spPr>
        <a:xfrm>
          <a:off x="0" y="358028"/>
          <a:ext cx="10515600" cy="1048949"/>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6127" tIns="374904" rIns="816127" bIns="128016" numCol="1" spcCol="1270" anchor="t" anchorCtr="0">
          <a:noAutofit/>
        </a:bodyPr>
        <a:lstStyle/>
        <a:p>
          <a:pPr marL="171450" lvl="1" indent="-171450" algn="l" defTabSz="800100">
            <a:lnSpc>
              <a:spcPct val="90000"/>
            </a:lnSpc>
            <a:spcBef>
              <a:spcPct val="0"/>
            </a:spcBef>
            <a:spcAft>
              <a:spcPct val="15000"/>
            </a:spcAft>
            <a:buChar char="•"/>
          </a:pPr>
          <a:r>
            <a:rPr lang="en-US" sz="1800" b="0" i="0" kern="1200" dirty="0"/>
            <a:t>Complete blood count (CBC)</a:t>
          </a:r>
          <a:endParaRPr lang="en-US" sz="1800" kern="1200" dirty="0"/>
        </a:p>
        <a:p>
          <a:pPr marL="171450" lvl="1" indent="-171450" algn="l" defTabSz="800100">
            <a:lnSpc>
              <a:spcPct val="90000"/>
            </a:lnSpc>
            <a:spcBef>
              <a:spcPct val="0"/>
            </a:spcBef>
            <a:spcAft>
              <a:spcPct val="15000"/>
            </a:spcAft>
            <a:buChar char="•"/>
          </a:pPr>
          <a:r>
            <a:rPr lang="en-US" sz="1800" b="0" i="0" kern="1200" dirty="0"/>
            <a:t>Comprehensive metabolic panel (CMP) Hepatic function panel</a:t>
          </a:r>
          <a:endParaRPr lang="en-US" sz="1800" kern="1200" dirty="0"/>
        </a:p>
      </dsp:txBody>
      <dsp:txXfrm>
        <a:off x="0" y="358028"/>
        <a:ext cx="10515600" cy="1048949"/>
      </dsp:txXfrm>
    </dsp:sp>
    <dsp:sp modelId="{22776EFF-4012-6841-8342-A9B85EA593E1}">
      <dsp:nvSpPr>
        <dsp:cNvPr id="0" name=""/>
        <dsp:cNvSpPr/>
      </dsp:nvSpPr>
      <dsp:spPr>
        <a:xfrm>
          <a:off x="525780" y="92348"/>
          <a:ext cx="7360920" cy="5313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00100">
            <a:lnSpc>
              <a:spcPct val="90000"/>
            </a:lnSpc>
            <a:spcBef>
              <a:spcPct val="0"/>
            </a:spcBef>
            <a:spcAft>
              <a:spcPct val="35000"/>
            </a:spcAft>
            <a:buNone/>
          </a:pPr>
          <a:r>
            <a:rPr lang="en-US" b="1" i="1" kern="1200" dirty="0"/>
            <a:t>Within 6 months of initiating treatment:</a:t>
          </a:r>
          <a:endParaRPr lang="en-US" sz="1600" kern="1200" dirty="0"/>
        </a:p>
      </dsp:txBody>
      <dsp:txXfrm>
        <a:off x="551719" y="118287"/>
        <a:ext cx="7309042" cy="479482"/>
      </dsp:txXfrm>
    </dsp:sp>
    <dsp:sp modelId="{6FB5F8AD-B2D2-3C43-9C8F-02039F1FA5AC}">
      <dsp:nvSpPr>
        <dsp:cNvPr id="0" name=""/>
        <dsp:cNvSpPr/>
      </dsp:nvSpPr>
      <dsp:spPr>
        <a:xfrm>
          <a:off x="0" y="1769859"/>
          <a:ext cx="10515600" cy="1360799"/>
        </a:xfrm>
        <a:prstGeom prst="rect">
          <a:avLst/>
        </a:prstGeom>
        <a:solidFill>
          <a:schemeClr val="lt1">
            <a:alpha val="90000"/>
            <a:hueOff val="0"/>
            <a:satOff val="0"/>
            <a:lumOff val="0"/>
            <a:alphaOff val="0"/>
          </a:schemeClr>
        </a:solidFill>
        <a:ln w="6350" cap="flat" cmpd="sng" algn="ctr">
          <a:solidFill>
            <a:schemeClr val="accent2">
              <a:hueOff val="-727682"/>
              <a:satOff val="-41964"/>
              <a:lumOff val="431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6127" tIns="374904" rIns="816127" bIns="128016" numCol="1" spcCol="1270" anchor="t" anchorCtr="0">
          <a:noAutofit/>
        </a:bodyPr>
        <a:lstStyle/>
        <a:p>
          <a:pPr marL="171450" lvl="1" indent="-171450" algn="l" defTabSz="800100">
            <a:lnSpc>
              <a:spcPct val="90000"/>
            </a:lnSpc>
            <a:spcBef>
              <a:spcPct val="0"/>
            </a:spcBef>
            <a:spcAft>
              <a:spcPct val="15000"/>
            </a:spcAft>
            <a:buChar char="•"/>
          </a:pPr>
          <a:r>
            <a:rPr lang="en-US" sz="1800" b="0" i="0" kern="1200" dirty="0"/>
            <a:t>Quantitative HCV RNA (HCV viral load)</a:t>
          </a:r>
          <a:endParaRPr lang="en-US" sz="1800" kern="1200" dirty="0"/>
        </a:p>
        <a:p>
          <a:pPr marL="171450" lvl="1" indent="-171450" algn="l" defTabSz="800100">
            <a:lnSpc>
              <a:spcPct val="90000"/>
            </a:lnSpc>
            <a:spcBef>
              <a:spcPct val="0"/>
            </a:spcBef>
            <a:spcAft>
              <a:spcPct val="15000"/>
            </a:spcAft>
            <a:buChar char="•"/>
          </a:pPr>
          <a:r>
            <a:rPr lang="en-US" sz="1800" b="0" i="0" kern="1200" dirty="0"/>
            <a:t>HIV antigen/antibody test</a:t>
          </a:r>
          <a:endParaRPr lang="en-US" sz="1800" kern="1200" dirty="0"/>
        </a:p>
        <a:p>
          <a:pPr marL="171450" lvl="1" indent="-171450" algn="l" defTabSz="800100">
            <a:lnSpc>
              <a:spcPct val="90000"/>
            </a:lnSpc>
            <a:spcBef>
              <a:spcPct val="0"/>
            </a:spcBef>
            <a:spcAft>
              <a:spcPct val="15000"/>
            </a:spcAft>
            <a:buChar char="•"/>
          </a:pPr>
          <a:r>
            <a:rPr lang="en-US" sz="1800" b="0" i="0" kern="1200" dirty="0"/>
            <a:t>Hepatitis B surface antigen</a:t>
          </a:r>
          <a:endParaRPr lang="en-US" sz="1800" kern="1200" dirty="0"/>
        </a:p>
      </dsp:txBody>
      <dsp:txXfrm>
        <a:off x="0" y="1769859"/>
        <a:ext cx="10515600" cy="1360799"/>
      </dsp:txXfrm>
    </dsp:sp>
    <dsp:sp modelId="{8F113E7A-D2A7-C94A-A104-D3F3089E3762}">
      <dsp:nvSpPr>
        <dsp:cNvPr id="0" name=""/>
        <dsp:cNvSpPr/>
      </dsp:nvSpPr>
      <dsp:spPr>
        <a:xfrm>
          <a:off x="525780" y="1504179"/>
          <a:ext cx="7360920" cy="531360"/>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00100">
            <a:lnSpc>
              <a:spcPct val="90000"/>
            </a:lnSpc>
            <a:spcBef>
              <a:spcPct val="0"/>
            </a:spcBef>
            <a:spcAft>
              <a:spcPct val="35000"/>
            </a:spcAft>
            <a:buNone/>
          </a:pPr>
          <a:r>
            <a:rPr lang="en-US" sz="1800" b="1" i="1" kern="1200" dirty="0"/>
            <a:t>Any time prior to starting antiviral therapy:</a:t>
          </a:r>
          <a:endParaRPr lang="en-US" sz="1800" b="1" kern="1200" dirty="0"/>
        </a:p>
      </dsp:txBody>
      <dsp:txXfrm>
        <a:off x="551719" y="1530118"/>
        <a:ext cx="7309042" cy="479482"/>
      </dsp:txXfrm>
    </dsp:sp>
    <dsp:sp modelId="{EAA9410E-69FB-7F4A-B599-A65EA399F446}">
      <dsp:nvSpPr>
        <dsp:cNvPr id="0" name=""/>
        <dsp:cNvSpPr/>
      </dsp:nvSpPr>
      <dsp:spPr>
        <a:xfrm>
          <a:off x="0" y="3493539"/>
          <a:ext cx="10515600" cy="765450"/>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6127" tIns="374904" rIns="816127" bIns="128016" numCol="1" spcCol="1270" anchor="t" anchorCtr="0">
          <a:noAutofit/>
        </a:bodyPr>
        <a:lstStyle/>
        <a:p>
          <a:pPr marL="171450" lvl="1" indent="-171450" algn="l" defTabSz="800100">
            <a:lnSpc>
              <a:spcPct val="90000"/>
            </a:lnSpc>
            <a:spcBef>
              <a:spcPct val="0"/>
            </a:spcBef>
            <a:spcAft>
              <a:spcPct val="15000"/>
            </a:spcAft>
            <a:buChar char="•"/>
          </a:pPr>
          <a:r>
            <a:rPr lang="en-US" sz="1800" b="0" i="0" kern="1200" dirty="0"/>
            <a:t>Serum pregnancy testing and counseling about pregnancy risks of HCV medication</a:t>
          </a:r>
          <a:endParaRPr lang="en-US" sz="1800" kern="1200" dirty="0"/>
        </a:p>
      </dsp:txBody>
      <dsp:txXfrm>
        <a:off x="0" y="3493539"/>
        <a:ext cx="10515600" cy="765450"/>
      </dsp:txXfrm>
    </dsp:sp>
    <dsp:sp modelId="{7FE6D859-61D5-C544-8D28-69ED4E81B2E2}">
      <dsp:nvSpPr>
        <dsp:cNvPr id="0" name=""/>
        <dsp:cNvSpPr/>
      </dsp:nvSpPr>
      <dsp:spPr>
        <a:xfrm>
          <a:off x="525780" y="3227858"/>
          <a:ext cx="7360920" cy="53136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00100">
            <a:lnSpc>
              <a:spcPct val="90000"/>
            </a:lnSpc>
            <a:spcBef>
              <a:spcPct val="0"/>
            </a:spcBef>
            <a:spcAft>
              <a:spcPct val="35000"/>
            </a:spcAft>
            <a:buNone/>
          </a:pPr>
          <a:r>
            <a:rPr lang="en-US" sz="1800" b="1" i="1" kern="1200" dirty="0"/>
            <a:t>Before initiating antiviral therapy</a:t>
          </a:r>
          <a:r>
            <a:rPr lang="en-US" sz="1800" b="1" i="0" kern="1200" dirty="0"/>
            <a:t>:</a:t>
          </a:r>
          <a:endParaRPr lang="en-US" sz="1800" b="1" kern="1200" dirty="0"/>
        </a:p>
      </dsp:txBody>
      <dsp:txXfrm>
        <a:off x="551719" y="3253797"/>
        <a:ext cx="7309042" cy="479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BD6460-3F2E-A447-BD3C-FE99C8E6DA2F}">
      <dsp:nvSpPr>
        <dsp:cNvPr id="0" name=""/>
        <dsp:cNvSpPr/>
      </dsp:nvSpPr>
      <dsp:spPr>
        <a:xfrm>
          <a:off x="1036637" y="1046"/>
          <a:ext cx="4146550" cy="107315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455" tIns="272581" rIns="80455" bIns="272581" numCol="1" spcCol="1270" anchor="ctr" anchorCtr="0">
          <a:noAutofit/>
        </a:bodyPr>
        <a:lstStyle/>
        <a:p>
          <a:pPr marL="0" lvl="0" indent="0" algn="l" defTabSz="711200">
            <a:lnSpc>
              <a:spcPct val="90000"/>
            </a:lnSpc>
            <a:spcBef>
              <a:spcPct val="0"/>
            </a:spcBef>
            <a:spcAft>
              <a:spcPct val="35000"/>
            </a:spcAft>
            <a:buNone/>
          </a:pPr>
          <a:r>
            <a:rPr lang="en-US" sz="1600" kern="1200" dirty="0"/>
            <a:t>Decrease Mortality by 65%*</a:t>
          </a:r>
        </a:p>
      </dsp:txBody>
      <dsp:txXfrm>
        <a:off x="1036637" y="1046"/>
        <a:ext cx="4146550" cy="1073152"/>
      </dsp:txXfrm>
    </dsp:sp>
    <dsp:sp modelId="{A8986A86-216D-8843-B538-7719F809FE75}">
      <dsp:nvSpPr>
        <dsp:cNvPr id="0" name=""/>
        <dsp:cNvSpPr/>
      </dsp:nvSpPr>
      <dsp:spPr>
        <a:xfrm>
          <a:off x="0" y="1046"/>
          <a:ext cx="1036637" cy="107315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855" tIns="106004" rIns="54855" bIns="106004" numCol="1" spcCol="1270" anchor="ctr" anchorCtr="0">
          <a:noAutofit/>
        </a:bodyPr>
        <a:lstStyle/>
        <a:p>
          <a:pPr marL="0" lvl="0" indent="0" algn="ctr" defTabSz="844550">
            <a:lnSpc>
              <a:spcPct val="90000"/>
            </a:lnSpc>
            <a:spcBef>
              <a:spcPct val="0"/>
            </a:spcBef>
            <a:spcAft>
              <a:spcPct val="35000"/>
            </a:spcAft>
            <a:buNone/>
          </a:pPr>
          <a:r>
            <a:rPr lang="en-US" sz="1900" kern="1200"/>
            <a:t>Decrease</a:t>
          </a:r>
        </a:p>
      </dsp:txBody>
      <dsp:txXfrm>
        <a:off x="0" y="1046"/>
        <a:ext cx="1036637" cy="1073152"/>
      </dsp:txXfrm>
    </dsp:sp>
    <dsp:sp modelId="{97B8BAB9-B8D7-5C4C-BEFE-BF3E60679CF0}">
      <dsp:nvSpPr>
        <dsp:cNvPr id="0" name=""/>
        <dsp:cNvSpPr/>
      </dsp:nvSpPr>
      <dsp:spPr>
        <a:xfrm>
          <a:off x="1036637" y="1138588"/>
          <a:ext cx="4146550" cy="107315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455" tIns="272581" rIns="80455" bIns="272581" numCol="1" spcCol="1270" anchor="ctr" anchorCtr="0">
          <a:noAutofit/>
        </a:bodyPr>
        <a:lstStyle/>
        <a:p>
          <a:pPr marL="0" lvl="0" indent="0" algn="l" defTabSz="711200">
            <a:lnSpc>
              <a:spcPct val="90000"/>
            </a:lnSpc>
            <a:spcBef>
              <a:spcPct val="0"/>
            </a:spcBef>
            <a:spcAft>
              <a:spcPct val="35000"/>
            </a:spcAft>
            <a:buNone/>
          </a:pPr>
          <a:r>
            <a:rPr lang="en-US" sz="1600" kern="1200" dirty="0"/>
            <a:t>Decrease Incidence by 90%* </a:t>
          </a:r>
        </a:p>
      </dsp:txBody>
      <dsp:txXfrm>
        <a:off x="1036637" y="1138588"/>
        <a:ext cx="4146550" cy="1073152"/>
      </dsp:txXfrm>
    </dsp:sp>
    <dsp:sp modelId="{81FD9D58-24CD-2D42-94E2-6E2177D0EC03}">
      <dsp:nvSpPr>
        <dsp:cNvPr id="0" name=""/>
        <dsp:cNvSpPr/>
      </dsp:nvSpPr>
      <dsp:spPr>
        <a:xfrm>
          <a:off x="0" y="1138588"/>
          <a:ext cx="1036637" cy="107315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855" tIns="106004" rIns="54855" bIns="106004" numCol="1" spcCol="1270" anchor="ctr" anchorCtr="0">
          <a:noAutofit/>
        </a:bodyPr>
        <a:lstStyle/>
        <a:p>
          <a:pPr marL="0" lvl="0" indent="0" algn="ctr" defTabSz="844550">
            <a:lnSpc>
              <a:spcPct val="90000"/>
            </a:lnSpc>
            <a:spcBef>
              <a:spcPct val="0"/>
            </a:spcBef>
            <a:spcAft>
              <a:spcPct val="35000"/>
            </a:spcAft>
            <a:buNone/>
          </a:pPr>
          <a:r>
            <a:rPr lang="en-US" sz="1900" kern="1200"/>
            <a:t>Decrease</a:t>
          </a:r>
        </a:p>
      </dsp:txBody>
      <dsp:txXfrm>
        <a:off x="0" y="1138588"/>
        <a:ext cx="1036637" cy="1073152"/>
      </dsp:txXfrm>
    </dsp:sp>
    <dsp:sp modelId="{7FB4DDA4-BBE8-0B45-88C8-A4EFEA7C55E3}">
      <dsp:nvSpPr>
        <dsp:cNvPr id="0" name=""/>
        <dsp:cNvSpPr/>
      </dsp:nvSpPr>
      <dsp:spPr>
        <a:xfrm>
          <a:off x="1036637" y="2276130"/>
          <a:ext cx="4146550" cy="107315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455" tIns="272581" rIns="80455" bIns="272581" numCol="1" spcCol="1270" anchor="ctr" anchorCtr="0">
          <a:noAutofit/>
        </a:bodyPr>
        <a:lstStyle/>
        <a:p>
          <a:pPr marL="0" lvl="0" indent="0" algn="l" defTabSz="711200">
            <a:lnSpc>
              <a:spcPct val="90000"/>
            </a:lnSpc>
            <a:spcBef>
              <a:spcPct val="0"/>
            </a:spcBef>
            <a:spcAft>
              <a:spcPct val="35000"/>
            </a:spcAft>
            <a:buNone/>
          </a:pPr>
          <a:r>
            <a:rPr lang="en-US" sz="1600" kern="1200" dirty="0"/>
            <a:t>Eliminate HCV as a Public Health Problem*</a:t>
          </a:r>
        </a:p>
      </dsp:txBody>
      <dsp:txXfrm>
        <a:off x="1036637" y="2276130"/>
        <a:ext cx="4146550" cy="1073152"/>
      </dsp:txXfrm>
    </dsp:sp>
    <dsp:sp modelId="{CF3021BD-456B-C547-889B-656A2726C7AA}">
      <dsp:nvSpPr>
        <dsp:cNvPr id="0" name=""/>
        <dsp:cNvSpPr/>
      </dsp:nvSpPr>
      <dsp:spPr>
        <a:xfrm>
          <a:off x="0" y="2276130"/>
          <a:ext cx="1036637" cy="107315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855" tIns="106004" rIns="54855" bIns="106004" numCol="1" spcCol="1270" anchor="ctr" anchorCtr="0">
          <a:noAutofit/>
        </a:bodyPr>
        <a:lstStyle/>
        <a:p>
          <a:pPr marL="0" lvl="0" indent="0" algn="ctr" defTabSz="844550">
            <a:lnSpc>
              <a:spcPct val="90000"/>
            </a:lnSpc>
            <a:spcBef>
              <a:spcPct val="0"/>
            </a:spcBef>
            <a:spcAft>
              <a:spcPct val="35000"/>
            </a:spcAft>
            <a:buNone/>
          </a:pPr>
          <a:r>
            <a:rPr lang="en-US" sz="1900" kern="1200"/>
            <a:t>Eliminate</a:t>
          </a:r>
        </a:p>
      </dsp:txBody>
      <dsp:txXfrm>
        <a:off x="0" y="2276130"/>
        <a:ext cx="1036637" cy="107315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03BD0F-C1B2-484D-B704-8D00D9D49C4E}">
      <dsp:nvSpPr>
        <dsp:cNvPr id="0" name=""/>
        <dsp:cNvSpPr/>
      </dsp:nvSpPr>
      <dsp:spPr>
        <a:xfrm>
          <a:off x="0" y="351909"/>
          <a:ext cx="10729686" cy="722924"/>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32743" tIns="354076" rIns="832743" bIns="120904" numCol="1" spcCol="1270" anchor="t" anchorCtr="0">
          <a:noAutofit/>
        </a:bodyPr>
        <a:lstStyle/>
        <a:p>
          <a:pPr marL="171450" lvl="1" indent="-171450" algn="l" defTabSz="755650">
            <a:lnSpc>
              <a:spcPct val="90000"/>
            </a:lnSpc>
            <a:spcBef>
              <a:spcPct val="0"/>
            </a:spcBef>
            <a:spcAft>
              <a:spcPct val="15000"/>
            </a:spcAft>
            <a:buChar char="•"/>
          </a:pPr>
          <a:r>
            <a:rPr lang="en-US" sz="1700" b="0" i="0" kern="1200" dirty="0"/>
            <a:t>Record current medications, including over-the-counter drugs and herbal/dietary supplements.</a:t>
          </a:r>
          <a:endParaRPr lang="en-US" sz="1700" kern="1200" dirty="0"/>
        </a:p>
      </dsp:txBody>
      <dsp:txXfrm>
        <a:off x="0" y="351909"/>
        <a:ext cx="10729686" cy="722924"/>
      </dsp:txXfrm>
    </dsp:sp>
    <dsp:sp modelId="{557AAC35-E90C-B04B-AF3F-109A330A7E48}">
      <dsp:nvSpPr>
        <dsp:cNvPr id="0" name=""/>
        <dsp:cNvSpPr/>
      </dsp:nvSpPr>
      <dsp:spPr>
        <a:xfrm>
          <a:off x="536484" y="100989"/>
          <a:ext cx="7510780" cy="50184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83890" tIns="0" rIns="283890" bIns="0" numCol="1" spcCol="1270" anchor="ctr" anchorCtr="0">
          <a:noAutofit/>
        </a:bodyPr>
        <a:lstStyle/>
        <a:p>
          <a:pPr marL="0" lvl="0" indent="0" algn="l" defTabSz="755650">
            <a:lnSpc>
              <a:spcPct val="90000"/>
            </a:lnSpc>
            <a:spcBef>
              <a:spcPct val="0"/>
            </a:spcBef>
            <a:spcAft>
              <a:spcPct val="35000"/>
            </a:spcAft>
            <a:buNone/>
          </a:pPr>
          <a:r>
            <a:rPr lang="en-US" sz="1700" b="1" i="0" kern="1200"/>
            <a:t>Medication reconciliation: </a:t>
          </a:r>
          <a:endParaRPr lang="en-US" sz="1700" kern="1200" dirty="0"/>
        </a:p>
      </dsp:txBody>
      <dsp:txXfrm>
        <a:off x="560982" y="125487"/>
        <a:ext cx="7461784" cy="452844"/>
      </dsp:txXfrm>
    </dsp:sp>
    <dsp:sp modelId="{4A202855-BA93-234A-8120-69B6B8695FEC}">
      <dsp:nvSpPr>
        <dsp:cNvPr id="0" name=""/>
        <dsp:cNvSpPr/>
      </dsp:nvSpPr>
      <dsp:spPr>
        <a:xfrm>
          <a:off x="0" y="1417554"/>
          <a:ext cx="10729686" cy="1526174"/>
        </a:xfrm>
        <a:prstGeom prst="rect">
          <a:avLst/>
        </a:prstGeom>
        <a:solidFill>
          <a:schemeClr val="lt1">
            <a:alpha val="90000"/>
            <a:hueOff val="0"/>
            <a:satOff val="0"/>
            <a:lumOff val="0"/>
            <a:alphaOff val="0"/>
          </a:schemeClr>
        </a:solidFill>
        <a:ln w="6350" cap="flat" cmpd="sng" algn="ctr">
          <a:solidFill>
            <a:schemeClr val="accent3">
              <a:hueOff val="1355300"/>
              <a:satOff val="50000"/>
              <a:lumOff val="-7353"/>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32743" tIns="354076" rIns="832743" bIns="120904" numCol="1" spcCol="1270" anchor="t" anchorCtr="0">
          <a:noAutofit/>
        </a:bodyPr>
        <a:lstStyle/>
        <a:p>
          <a:pPr marL="171450" lvl="1" indent="-171450" algn="l" defTabSz="755650">
            <a:lnSpc>
              <a:spcPct val="90000"/>
            </a:lnSpc>
            <a:spcBef>
              <a:spcPct val="0"/>
            </a:spcBef>
            <a:spcAft>
              <a:spcPct val="15000"/>
            </a:spcAft>
            <a:buChar char="•"/>
          </a:pPr>
          <a:r>
            <a:rPr lang="en-US" sz="1700" b="0" i="0" kern="1200" dirty="0"/>
            <a:t>Drug-drug interactions can be assessed using the </a:t>
          </a:r>
          <a:r>
            <a:rPr lang="en-US" sz="1700" b="0" i="0" kern="1200" dirty="0">
              <a:hlinkClick xmlns:r="http://schemas.openxmlformats.org/officeDocument/2006/relationships" r:id="rId1"/>
            </a:rPr>
            <a:t>AASLD/IDSA guidance</a:t>
          </a:r>
          <a:r>
            <a:rPr lang="en-US" sz="1700" b="0" i="0" kern="1200" dirty="0"/>
            <a:t> or the University of Liverpool </a:t>
          </a:r>
          <a:r>
            <a:rPr lang="en-US" sz="1700" b="0" i="0" kern="1200" dirty="0">
              <a:hlinkClick xmlns:r="http://schemas.openxmlformats.org/officeDocument/2006/relationships" r:id="rId2"/>
            </a:rPr>
            <a:t>drug interaction checker</a:t>
          </a:r>
          <a:r>
            <a:rPr lang="en-US" sz="1700" b="0" i="0" kern="1200" dirty="0"/>
            <a:t>.</a:t>
          </a:r>
          <a:endParaRPr lang="en-US" sz="1700" kern="1200" dirty="0"/>
        </a:p>
        <a:p>
          <a:pPr marL="342900" lvl="2" indent="-171450" algn="l" defTabSz="755650">
            <a:lnSpc>
              <a:spcPct val="90000"/>
            </a:lnSpc>
            <a:spcBef>
              <a:spcPct val="0"/>
            </a:spcBef>
            <a:spcAft>
              <a:spcPct val="15000"/>
            </a:spcAft>
            <a:buChar char="•"/>
          </a:pPr>
          <a:r>
            <a:rPr lang="en-US" sz="1700" b="0" i="0" kern="1200" dirty="0"/>
            <a:t>Drug-drug interactions are particularly important in HIV co-infection</a:t>
          </a:r>
          <a:endParaRPr lang="en-US" sz="1700" kern="1200" dirty="0"/>
        </a:p>
        <a:p>
          <a:pPr marL="342900" lvl="2" indent="-171450" algn="l" defTabSz="755650">
            <a:lnSpc>
              <a:spcPct val="90000"/>
            </a:lnSpc>
            <a:spcBef>
              <a:spcPct val="0"/>
            </a:spcBef>
            <a:spcAft>
              <a:spcPct val="15000"/>
            </a:spcAft>
            <a:buChar char="•"/>
          </a:pPr>
          <a:r>
            <a:rPr lang="en-US" sz="1700" b="0" i="0" kern="1200" dirty="0"/>
            <a:t>In those with HIV and receiving TDF do not use the simplified treatment approach</a:t>
          </a:r>
          <a:endParaRPr lang="en-US" sz="1700" kern="1200" dirty="0"/>
        </a:p>
      </dsp:txBody>
      <dsp:txXfrm>
        <a:off x="0" y="1417554"/>
        <a:ext cx="10729686" cy="1526174"/>
      </dsp:txXfrm>
    </dsp:sp>
    <dsp:sp modelId="{095AEEAB-01F0-F448-BA43-2813AC1C2CA1}">
      <dsp:nvSpPr>
        <dsp:cNvPr id="0" name=""/>
        <dsp:cNvSpPr/>
      </dsp:nvSpPr>
      <dsp:spPr>
        <a:xfrm>
          <a:off x="536484" y="1166634"/>
          <a:ext cx="7510780" cy="501840"/>
        </a:xfrm>
        <a:prstGeom prst="roundRect">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83890" tIns="0" rIns="283890" bIns="0" numCol="1" spcCol="1270" anchor="ctr" anchorCtr="0">
          <a:noAutofit/>
        </a:bodyPr>
        <a:lstStyle/>
        <a:p>
          <a:pPr marL="0" lvl="0" indent="0" algn="l" defTabSz="755650">
            <a:lnSpc>
              <a:spcPct val="90000"/>
            </a:lnSpc>
            <a:spcBef>
              <a:spcPct val="0"/>
            </a:spcBef>
            <a:spcAft>
              <a:spcPct val="35000"/>
            </a:spcAft>
            <a:buNone/>
          </a:pPr>
          <a:r>
            <a:rPr lang="en-US" sz="1700" b="1" i="0" kern="1200" dirty="0"/>
            <a:t>Potential drug-drug interaction assessment: </a:t>
          </a:r>
          <a:endParaRPr lang="en-US" sz="1700" kern="1200" dirty="0"/>
        </a:p>
      </dsp:txBody>
      <dsp:txXfrm>
        <a:off x="560982" y="1191132"/>
        <a:ext cx="7461784" cy="452844"/>
      </dsp:txXfrm>
    </dsp:sp>
    <dsp:sp modelId="{E29320CF-64C1-E148-B8C5-C98215283227}">
      <dsp:nvSpPr>
        <dsp:cNvPr id="0" name=""/>
        <dsp:cNvSpPr/>
      </dsp:nvSpPr>
      <dsp:spPr>
        <a:xfrm>
          <a:off x="0" y="3286448"/>
          <a:ext cx="10729686" cy="963900"/>
        </a:xfrm>
        <a:prstGeom prst="rect">
          <a:avLst/>
        </a:prstGeom>
        <a:solidFill>
          <a:schemeClr val="lt1">
            <a:alpha val="90000"/>
            <a:hueOff val="0"/>
            <a:satOff val="0"/>
            <a:lumOff val="0"/>
            <a:alphaOff val="0"/>
          </a:schemeClr>
        </a:solidFill>
        <a:ln w="6350" cap="flat" cmpd="sng" algn="ctr">
          <a:solidFill>
            <a:schemeClr val="accent3">
              <a:hueOff val="2710599"/>
              <a:satOff val="100000"/>
              <a:lumOff val="-1470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32743" tIns="354076" rIns="832743" bIns="120904" numCol="1" spcCol="1270" anchor="t" anchorCtr="0">
          <a:noAutofit/>
        </a:bodyPr>
        <a:lstStyle/>
        <a:p>
          <a:pPr marL="171450" lvl="1" indent="-171450" algn="l" defTabSz="755650">
            <a:lnSpc>
              <a:spcPct val="90000"/>
            </a:lnSpc>
            <a:spcBef>
              <a:spcPct val="0"/>
            </a:spcBef>
            <a:spcAft>
              <a:spcPct val="15000"/>
            </a:spcAft>
            <a:buChar char="•"/>
          </a:pPr>
          <a:r>
            <a:rPr lang="en-US" sz="1700" b="0" i="0" kern="1200" dirty="0">
              <a:effectLst/>
              <a:latin typeface="inherit"/>
            </a:rPr>
            <a:t>Educate the patient about proper administration of medications, adherence, and prevention of reinfection.</a:t>
          </a:r>
        </a:p>
      </dsp:txBody>
      <dsp:txXfrm>
        <a:off x="0" y="3286448"/>
        <a:ext cx="10729686" cy="963900"/>
      </dsp:txXfrm>
    </dsp:sp>
    <dsp:sp modelId="{FDCA3FE6-627E-F640-B74A-34F1721CA9CF}">
      <dsp:nvSpPr>
        <dsp:cNvPr id="0" name=""/>
        <dsp:cNvSpPr/>
      </dsp:nvSpPr>
      <dsp:spPr>
        <a:xfrm>
          <a:off x="536484" y="3035528"/>
          <a:ext cx="7510780" cy="501840"/>
        </a:xfrm>
        <a:prstGeom prst="roundRect">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83890" tIns="0" rIns="283890" bIns="0" numCol="1" spcCol="1270" anchor="ctr" anchorCtr="0">
          <a:noAutofit/>
        </a:bodyPr>
        <a:lstStyle/>
        <a:p>
          <a:pPr marL="0" lvl="0" indent="0" algn="l" defTabSz="755650">
            <a:lnSpc>
              <a:spcPct val="90000"/>
            </a:lnSpc>
            <a:spcBef>
              <a:spcPct val="0"/>
            </a:spcBef>
            <a:spcAft>
              <a:spcPct val="35000"/>
            </a:spcAft>
            <a:buNone/>
          </a:pPr>
          <a:r>
            <a:rPr lang="en-US" sz="1700" b="1" i="0" kern="1200" dirty="0">
              <a:effectLst/>
              <a:latin typeface="inherit"/>
            </a:rPr>
            <a:t>Education:</a:t>
          </a:r>
          <a:endParaRPr lang="en-US" sz="1700" kern="1200" dirty="0"/>
        </a:p>
      </dsp:txBody>
      <dsp:txXfrm>
        <a:off x="560982" y="3060026"/>
        <a:ext cx="7461784" cy="45284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36E492-2F76-844D-B62F-730EEA10F780}">
      <dsp:nvSpPr>
        <dsp:cNvPr id="0" name=""/>
        <dsp:cNvSpPr/>
      </dsp:nvSpPr>
      <dsp:spPr>
        <a:xfrm>
          <a:off x="0" y="751194"/>
          <a:ext cx="5348844" cy="1330875"/>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dirty="0" err="1"/>
            <a:t>Glecaprevir</a:t>
          </a:r>
          <a:r>
            <a:rPr lang="en-US" sz="2400" b="0" i="0" kern="1200" dirty="0"/>
            <a:t> (300 mg) / </a:t>
          </a:r>
          <a:r>
            <a:rPr lang="en-US" sz="2400" b="0" i="0" kern="1200" dirty="0" err="1"/>
            <a:t>pibrentasvir</a:t>
          </a:r>
          <a:r>
            <a:rPr lang="en-US" sz="2400" b="0" i="0" kern="1200" dirty="0"/>
            <a:t> (120 mg) to be taken with food for a duration of 8 weeks</a:t>
          </a:r>
          <a:endParaRPr lang="en-US" sz="2400" kern="1200" dirty="0"/>
        </a:p>
      </dsp:txBody>
      <dsp:txXfrm>
        <a:off x="64968" y="816162"/>
        <a:ext cx="5218908" cy="1200939"/>
      </dsp:txXfrm>
    </dsp:sp>
    <dsp:sp modelId="{28C59071-7AA8-8F44-A4E3-217FA9D6213F}">
      <dsp:nvSpPr>
        <dsp:cNvPr id="0" name=""/>
        <dsp:cNvSpPr/>
      </dsp:nvSpPr>
      <dsp:spPr>
        <a:xfrm>
          <a:off x="0" y="2269269"/>
          <a:ext cx="5348844" cy="1330875"/>
        </a:xfrm>
        <a:prstGeom prst="roundRect">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dirty="0"/>
            <a:t>Sofosbuvir (400 mg) / </a:t>
          </a:r>
          <a:r>
            <a:rPr lang="en-US" sz="2400" b="0" i="0" kern="1200" dirty="0" err="1"/>
            <a:t>velpatasvir</a:t>
          </a:r>
          <a:r>
            <a:rPr lang="en-US" sz="2400" b="0" i="0" kern="1200" dirty="0"/>
            <a:t> (100 mg) for a duration of 12 weeks</a:t>
          </a:r>
          <a:endParaRPr lang="en-US" sz="2400" kern="1200" dirty="0"/>
        </a:p>
      </dsp:txBody>
      <dsp:txXfrm>
        <a:off x="64968" y="2334237"/>
        <a:ext cx="5218908" cy="1200939"/>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C5471E-C90F-1A45-B87A-180DE4E0E8CB}">
      <dsp:nvSpPr>
        <dsp:cNvPr id="0" name=""/>
        <dsp:cNvSpPr/>
      </dsp:nvSpPr>
      <dsp:spPr>
        <a:xfrm>
          <a:off x="-154474" y="0"/>
          <a:ext cx="9030376" cy="957294"/>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dirty="0"/>
            <a:t>Assessment of quantitative HCV RNA and a LFTs</a:t>
          </a:r>
          <a:endParaRPr lang="en-US" sz="2400" kern="1200" dirty="0"/>
        </a:p>
      </dsp:txBody>
      <dsp:txXfrm>
        <a:off x="-126436" y="28038"/>
        <a:ext cx="7838794" cy="901218"/>
      </dsp:txXfrm>
    </dsp:sp>
    <dsp:sp modelId="{818D3624-24F1-2A4D-A153-DABBA7C46EFC}">
      <dsp:nvSpPr>
        <dsp:cNvPr id="0" name=""/>
        <dsp:cNvSpPr/>
      </dsp:nvSpPr>
      <dsp:spPr>
        <a:xfrm>
          <a:off x="542079" y="1131347"/>
          <a:ext cx="9046360" cy="957294"/>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dirty="0"/>
            <a:t>Patients with ongoing risk: counselling and HCV RNA testing</a:t>
          </a:r>
          <a:endParaRPr lang="en-US" sz="2400" kern="1200" dirty="0"/>
        </a:p>
      </dsp:txBody>
      <dsp:txXfrm>
        <a:off x="570117" y="1159385"/>
        <a:ext cx="7563524" cy="901218"/>
      </dsp:txXfrm>
    </dsp:sp>
    <dsp:sp modelId="{C91CBCF6-7C17-4E44-85A3-BCD5DAFC3357}">
      <dsp:nvSpPr>
        <dsp:cNvPr id="0" name=""/>
        <dsp:cNvSpPr/>
      </dsp:nvSpPr>
      <dsp:spPr>
        <a:xfrm>
          <a:off x="1553048" y="2262695"/>
          <a:ext cx="8412480" cy="957294"/>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0" i="0" kern="1200" dirty="0"/>
            <a:t>Advise patients to avoid excess alcohol use.</a:t>
          </a:r>
          <a:endParaRPr lang="en-US" sz="2500" kern="1200" dirty="0"/>
        </a:p>
      </dsp:txBody>
      <dsp:txXfrm>
        <a:off x="1581086" y="2290733"/>
        <a:ext cx="7040133" cy="901218"/>
      </dsp:txXfrm>
    </dsp:sp>
    <dsp:sp modelId="{09662BA6-9E8E-7E4F-9A35-258510722FD2}">
      <dsp:nvSpPr>
        <dsp:cNvPr id="0" name=""/>
        <dsp:cNvSpPr/>
      </dsp:nvSpPr>
      <dsp:spPr>
        <a:xfrm>
          <a:off x="2257594" y="3394043"/>
          <a:ext cx="8412480" cy="957294"/>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0" i="0" kern="1200" dirty="0"/>
            <a:t>Assessment for other causes of liver disease in patients with elevated LFTs after achieving SVR</a:t>
          </a:r>
          <a:endParaRPr lang="en-US" sz="2500" kern="1200" dirty="0"/>
        </a:p>
      </dsp:txBody>
      <dsp:txXfrm>
        <a:off x="2285632" y="3422081"/>
        <a:ext cx="7029617" cy="901218"/>
      </dsp:txXfrm>
    </dsp:sp>
    <dsp:sp modelId="{C1F07054-8391-B64F-B3E0-29378AD27AD1}">
      <dsp:nvSpPr>
        <dsp:cNvPr id="0" name=""/>
        <dsp:cNvSpPr/>
      </dsp:nvSpPr>
      <dsp:spPr>
        <a:xfrm>
          <a:off x="7944712" y="733200"/>
          <a:ext cx="622241" cy="622241"/>
        </a:xfrm>
        <a:prstGeom prst="downArrow">
          <a:avLst>
            <a:gd name="adj1" fmla="val 55000"/>
            <a:gd name="adj2" fmla="val 45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8084716" y="733200"/>
        <a:ext cx="342233" cy="468236"/>
      </dsp:txXfrm>
    </dsp:sp>
    <dsp:sp modelId="{7902B61B-E272-0E41-A55E-EF46715F83D2}">
      <dsp:nvSpPr>
        <dsp:cNvPr id="0" name=""/>
        <dsp:cNvSpPr/>
      </dsp:nvSpPr>
      <dsp:spPr>
        <a:xfrm>
          <a:off x="8649258" y="1864548"/>
          <a:ext cx="622241" cy="622241"/>
        </a:xfrm>
        <a:prstGeom prst="downArrow">
          <a:avLst>
            <a:gd name="adj1" fmla="val 55000"/>
            <a:gd name="adj2" fmla="val 45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8789262" y="1864548"/>
        <a:ext cx="342233" cy="468236"/>
      </dsp:txXfrm>
    </dsp:sp>
    <dsp:sp modelId="{E1BC5119-3741-C648-8FF4-9C1FEDFC4553}">
      <dsp:nvSpPr>
        <dsp:cNvPr id="0" name=""/>
        <dsp:cNvSpPr/>
      </dsp:nvSpPr>
      <dsp:spPr>
        <a:xfrm>
          <a:off x="9343287" y="2995896"/>
          <a:ext cx="622241" cy="622241"/>
        </a:xfrm>
        <a:prstGeom prst="downArrow">
          <a:avLst>
            <a:gd name="adj1" fmla="val 55000"/>
            <a:gd name="adj2" fmla="val 45000"/>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9483291" y="2995896"/>
        <a:ext cx="342233" cy="468236"/>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EC6DCA-4335-4049-B7C3-7F42CB0DC28D}">
      <dsp:nvSpPr>
        <dsp:cNvPr id="0" name=""/>
        <dsp:cNvSpPr/>
      </dsp:nvSpPr>
      <dsp:spPr>
        <a:xfrm>
          <a:off x="0" y="2447"/>
          <a:ext cx="6588691" cy="124038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E374BF-C3D1-4441-90A2-EC02EC88CCA4}">
      <dsp:nvSpPr>
        <dsp:cNvPr id="0" name=""/>
        <dsp:cNvSpPr/>
      </dsp:nvSpPr>
      <dsp:spPr>
        <a:xfrm>
          <a:off x="375217" y="281534"/>
          <a:ext cx="682214" cy="6822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4B7F568-D25F-4D40-B6D5-44ABEF3B01D1}">
      <dsp:nvSpPr>
        <dsp:cNvPr id="0" name=""/>
        <dsp:cNvSpPr/>
      </dsp:nvSpPr>
      <dsp:spPr>
        <a:xfrm>
          <a:off x="1432649" y="2447"/>
          <a:ext cx="2964910" cy="1240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75" tIns="131275" rIns="131275" bIns="131275" numCol="1" spcCol="1270" anchor="ctr" anchorCtr="0">
          <a:noAutofit/>
        </a:bodyPr>
        <a:lstStyle/>
        <a:p>
          <a:pPr marL="0" lvl="0" indent="0" algn="l" defTabSz="711200">
            <a:lnSpc>
              <a:spcPct val="90000"/>
            </a:lnSpc>
            <a:spcBef>
              <a:spcPct val="0"/>
            </a:spcBef>
            <a:spcAft>
              <a:spcPct val="35000"/>
            </a:spcAft>
            <a:buNone/>
          </a:pPr>
          <a:r>
            <a:rPr lang="en-US" sz="1600" kern="1200">
              <a:hlinkClick xmlns:r="http://schemas.openxmlformats.org/officeDocument/2006/relationships" r:id="rId3"/>
            </a:rPr>
            <a:t>http://www.npaihb.org</a:t>
          </a:r>
          <a:endParaRPr lang="en-US" sz="1600" kern="1200"/>
        </a:p>
      </dsp:txBody>
      <dsp:txXfrm>
        <a:off x="1432649" y="2447"/>
        <a:ext cx="2964910" cy="1240389"/>
      </dsp:txXfrm>
    </dsp:sp>
    <dsp:sp modelId="{61F5A6C6-957B-4592-8553-85F85B5353A9}">
      <dsp:nvSpPr>
        <dsp:cNvPr id="0" name=""/>
        <dsp:cNvSpPr/>
      </dsp:nvSpPr>
      <dsp:spPr>
        <a:xfrm>
          <a:off x="4397560" y="2447"/>
          <a:ext cx="2191130" cy="1240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75" tIns="131275" rIns="131275" bIns="131275" numCol="1" spcCol="1270" anchor="ctr" anchorCtr="0">
          <a:noAutofit/>
        </a:bodyPr>
        <a:lstStyle/>
        <a:p>
          <a:pPr marL="0" lvl="0" indent="0" algn="l" defTabSz="533400">
            <a:lnSpc>
              <a:spcPct val="90000"/>
            </a:lnSpc>
            <a:spcBef>
              <a:spcPct val="0"/>
            </a:spcBef>
            <a:spcAft>
              <a:spcPct val="35000"/>
            </a:spcAft>
            <a:buNone/>
          </a:pPr>
          <a:r>
            <a:rPr lang="en-US" sz="1200" kern="1200"/>
            <a:t>Text HCV 97779</a:t>
          </a:r>
          <a:br>
            <a:rPr lang="en-US" sz="1200" kern="1200"/>
          </a:br>
          <a:endParaRPr lang="en-US" sz="1200" kern="1200"/>
        </a:p>
      </dsp:txBody>
      <dsp:txXfrm>
        <a:off x="4397560" y="2447"/>
        <a:ext cx="2191130" cy="1240389"/>
      </dsp:txXfrm>
    </dsp:sp>
    <dsp:sp modelId="{D71A6EC6-DB85-4306-A66F-E14AACE701D4}">
      <dsp:nvSpPr>
        <dsp:cNvPr id="0" name=""/>
        <dsp:cNvSpPr/>
      </dsp:nvSpPr>
      <dsp:spPr>
        <a:xfrm>
          <a:off x="0" y="1552933"/>
          <a:ext cx="6588691" cy="124038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617D48-2B4D-4DE9-91DD-FC3D65381321}">
      <dsp:nvSpPr>
        <dsp:cNvPr id="0" name=""/>
        <dsp:cNvSpPr/>
      </dsp:nvSpPr>
      <dsp:spPr>
        <a:xfrm>
          <a:off x="375217" y="1832021"/>
          <a:ext cx="682214" cy="682214"/>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487BA4-8449-4FA8-88D8-F725CAA214E0}">
      <dsp:nvSpPr>
        <dsp:cNvPr id="0" name=""/>
        <dsp:cNvSpPr/>
      </dsp:nvSpPr>
      <dsp:spPr>
        <a:xfrm>
          <a:off x="1432649" y="1552933"/>
          <a:ext cx="5156041" cy="1240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75" tIns="131275" rIns="131275" bIns="131275" numCol="1" spcCol="1270" anchor="ctr" anchorCtr="0">
          <a:noAutofit/>
        </a:bodyPr>
        <a:lstStyle/>
        <a:p>
          <a:pPr marL="0" lvl="0" indent="0" algn="l" defTabSz="711200">
            <a:lnSpc>
              <a:spcPct val="90000"/>
            </a:lnSpc>
            <a:spcBef>
              <a:spcPct val="0"/>
            </a:spcBef>
            <a:spcAft>
              <a:spcPct val="35000"/>
            </a:spcAft>
            <a:buNone/>
          </a:pPr>
          <a:r>
            <a:rPr lang="en-US" sz="1600" kern="1200"/>
            <a:t>http://www.hcvguidelines.org/</a:t>
          </a:r>
        </a:p>
      </dsp:txBody>
      <dsp:txXfrm>
        <a:off x="1432649" y="1552933"/>
        <a:ext cx="5156041" cy="1240389"/>
      </dsp:txXfrm>
    </dsp:sp>
    <dsp:sp modelId="{31964719-D346-43C9-84C6-4505D7B9560D}">
      <dsp:nvSpPr>
        <dsp:cNvPr id="0" name=""/>
        <dsp:cNvSpPr/>
      </dsp:nvSpPr>
      <dsp:spPr>
        <a:xfrm>
          <a:off x="0" y="3103420"/>
          <a:ext cx="6588691" cy="124038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012421-1AA8-4F8C-871C-160BE308C28F}">
      <dsp:nvSpPr>
        <dsp:cNvPr id="0" name=""/>
        <dsp:cNvSpPr/>
      </dsp:nvSpPr>
      <dsp:spPr>
        <a:xfrm>
          <a:off x="375217" y="3382507"/>
          <a:ext cx="682214" cy="682214"/>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3A2FF69-85E9-4F2D-8B02-C639872FAA1C}">
      <dsp:nvSpPr>
        <dsp:cNvPr id="0" name=""/>
        <dsp:cNvSpPr/>
      </dsp:nvSpPr>
      <dsp:spPr>
        <a:xfrm>
          <a:off x="1432649" y="3103420"/>
          <a:ext cx="2964910" cy="1240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75" tIns="131275" rIns="131275" bIns="131275" numCol="1" spcCol="1270" anchor="ctr" anchorCtr="0">
          <a:noAutofit/>
        </a:bodyPr>
        <a:lstStyle/>
        <a:p>
          <a:pPr marL="0" lvl="0" indent="0" algn="l" defTabSz="711200">
            <a:lnSpc>
              <a:spcPct val="90000"/>
            </a:lnSpc>
            <a:spcBef>
              <a:spcPct val="0"/>
            </a:spcBef>
            <a:spcAft>
              <a:spcPct val="35000"/>
            </a:spcAft>
            <a:buNone/>
          </a:pPr>
          <a:r>
            <a:rPr lang="en-US" sz="1600" kern="1200"/>
            <a:t>http://www.hepatitisc.uw.edu/</a:t>
          </a:r>
        </a:p>
      </dsp:txBody>
      <dsp:txXfrm>
        <a:off x="1432649" y="3103420"/>
        <a:ext cx="2964910" cy="1240389"/>
      </dsp:txXfrm>
    </dsp:sp>
    <dsp:sp modelId="{A6345D7D-428E-4E59-8721-E470AFA02275}">
      <dsp:nvSpPr>
        <dsp:cNvPr id="0" name=""/>
        <dsp:cNvSpPr/>
      </dsp:nvSpPr>
      <dsp:spPr>
        <a:xfrm>
          <a:off x="4397560" y="3103420"/>
          <a:ext cx="2191130" cy="1240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75" tIns="131275" rIns="131275" bIns="131275" numCol="1" spcCol="1270" anchor="ctr" anchorCtr="0">
          <a:noAutofit/>
        </a:bodyPr>
        <a:lstStyle/>
        <a:p>
          <a:pPr marL="0" lvl="0" indent="0" algn="l" defTabSz="533400">
            <a:lnSpc>
              <a:spcPct val="90000"/>
            </a:lnSpc>
            <a:spcBef>
              <a:spcPct val="0"/>
            </a:spcBef>
            <a:spcAft>
              <a:spcPct val="35000"/>
            </a:spcAft>
            <a:buNone/>
          </a:pPr>
          <a:r>
            <a:rPr lang="en-US" sz="1200" kern="1200"/>
            <a:t>On-line curriculum on liver disease and HCV, includes clinical studies, clinical calculators, slide lectures</a:t>
          </a:r>
        </a:p>
      </dsp:txBody>
      <dsp:txXfrm>
        <a:off x="4397560" y="3103420"/>
        <a:ext cx="2191130" cy="1240389"/>
      </dsp:txXfrm>
    </dsp:sp>
    <dsp:sp modelId="{B64B1A3F-6A2D-46E4-93B4-35477ED0D894}">
      <dsp:nvSpPr>
        <dsp:cNvPr id="0" name=""/>
        <dsp:cNvSpPr/>
      </dsp:nvSpPr>
      <dsp:spPr>
        <a:xfrm>
          <a:off x="0" y="4653906"/>
          <a:ext cx="6588691" cy="124038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2BE186-5F58-45B3-977C-43D2E8BAB24C}">
      <dsp:nvSpPr>
        <dsp:cNvPr id="0" name=""/>
        <dsp:cNvSpPr/>
      </dsp:nvSpPr>
      <dsp:spPr>
        <a:xfrm>
          <a:off x="375217" y="4932994"/>
          <a:ext cx="682214" cy="682214"/>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4A7A7D3-FAC8-4F35-A60F-B2E6C7B2EFBE}">
      <dsp:nvSpPr>
        <dsp:cNvPr id="0" name=""/>
        <dsp:cNvSpPr/>
      </dsp:nvSpPr>
      <dsp:spPr>
        <a:xfrm>
          <a:off x="1432649" y="4653906"/>
          <a:ext cx="5156041" cy="1240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75" tIns="131275" rIns="131275" bIns="131275" numCol="1" spcCol="1270" anchor="ctr" anchorCtr="0">
          <a:noAutofit/>
        </a:bodyPr>
        <a:lstStyle/>
        <a:p>
          <a:pPr marL="0" lvl="0" indent="0" algn="l" defTabSz="711200">
            <a:lnSpc>
              <a:spcPct val="90000"/>
            </a:lnSpc>
            <a:spcBef>
              <a:spcPct val="0"/>
            </a:spcBef>
            <a:spcAft>
              <a:spcPct val="35000"/>
            </a:spcAft>
            <a:buNone/>
          </a:pPr>
          <a:r>
            <a:rPr lang="en-US" sz="1600" kern="1200" dirty="0"/>
            <a:t>ProjectECHO HCV guidelines</a:t>
          </a:r>
        </a:p>
      </dsp:txBody>
      <dsp:txXfrm>
        <a:off x="1432649" y="4653906"/>
        <a:ext cx="5156041" cy="12403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C176E2-D451-8B45-B402-B282389B40B7}">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8D328F-AFB4-4144-B4CB-6ECEE39CC7F1}">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US" sz="4400" b="0" kern="1200" dirty="0"/>
            <a:t>The Problem </a:t>
          </a:r>
          <a:endParaRPr lang="en-US" sz="4400" b="0" kern="1200" dirty="0">
            <a:latin typeface="Calibri" panose="020F0502020204030204" pitchFamily="34" charset="0"/>
            <a:cs typeface="Calibri" panose="020F0502020204030204" pitchFamily="34" charset="0"/>
          </a:endParaRPr>
        </a:p>
      </dsp:txBody>
      <dsp:txXfrm>
        <a:off x="0" y="0"/>
        <a:ext cx="10515600" cy="1087834"/>
      </dsp:txXfrm>
    </dsp:sp>
    <dsp:sp modelId="{C2C69872-B307-2E44-927D-13B637F56B70}">
      <dsp:nvSpPr>
        <dsp:cNvPr id="0" name=""/>
        <dsp:cNvSpPr/>
      </dsp:nvSpPr>
      <dsp:spPr>
        <a:xfrm>
          <a:off x="0" y="108783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A0D532-03D0-4E4B-BA7C-147F247C6308}">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US" sz="4400" b="1" kern="1200" dirty="0"/>
            <a:t>Epidemiology</a:t>
          </a:r>
          <a:endParaRPr lang="en-US" sz="4400" b="1" kern="1200" dirty="0">
            <a:latin typeface="Calibri" panose="020F0502020204030204" pitchFamily="34" charset="0"/>
            <a:cs typeface="Calibri" panose="020F0502020204030204" pitchFamily="34" charset="0"/>
          </a:endParaRPr>
        </a:p>
      </dsp:txBody>
      <dsp:txXfrm>
        <a:off x="0" y="1087834"/>
        <a:ext cx="10515600" cy="1087834"/>
      </dsp:txXfrm>
    </dsp:sp>
    <dsp:sp modelId="{4D60D543-B5E9-6148-84F2-92387E877D26}">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385916-8A49-4A47-BEB2-7E74FB3470BF}">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US" sz="4400" kern="1200" dirty="0"/>
            <a:t>Clinical presentation</a:t>
          </a:r>
        </a:p>
      </dsp:txBody>
      <dsp:txXfrm>
        <a:off x="0" y="2175669"/>
        <a:ext cx="10515600" cy="1087834"/>
      </dsp:txXfrm>
    </dsp:sp>
    <dsp:sp modelId="{987E1811-806F-1247-AD36-3A9C7A595F90}">
      <dsp:nvSpPr>
        <dsp:cNvPr id="0" name=""/>
        <dsp:cNvSpPr/>
      </dsp:nvSpPr>
      <dsp:spPr>
        <a:xfrm>
          <a:off x="0" y="326350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623DF8-539A-C941-8F39-163B7BEE4155}">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US" sz="4400" kern="1200" dirty="0"/>
            <a:t>Diagnosis, evaluation and treatment</a:t>
          </a:r>
        </a:p>
      </dsp:txBody>
      <dsp:txXfrm>
        <a:off x="0" y="3263503"/>
        <a:ext cx="10515600" cy="10878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9E8683-F11B-1B4F-A16E-13E8A41F51E2}">
      <dsp:nvSpPr>
        <dsp:cNvPr id="0" name=""/>
        <dsp:cNvSpPr/>
      </dsp:nvSpPr>
      <dsp:spPr>
        <a:xfrm>
          <a:off x="0" y="56349"/>
          <a:ext cx="5181600" cy="1539719"/>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dirty="0"/>
            <a:t>~20 to 30% of PWID become infected with within the first 2 years of starting to inject drugs</a:t>
          </a:r>
          <a:endParaRPr lang="en-US" sz="2800" kern="1200" dirty="0"/>
        </a:p>
      </dsp:txBody>
      <dsp:txXfrm>
        <a:off x="75163" y="131512"/>
        <a:ext cx="5031274" cy="1389393"/>
      </dsp:txXfrm>
    </dsp:sp>
    <dsp:sp modelId="{998CE188-2E8B-E14A-A12A-05BDCA4B56F4}">
      <dsp:nvSpPr>
        <dsp:cNvPr id="0" name=""/>
        <dsp:cNvSpPr/>
      </dsp:nvSpPr>
      <dsp:spPr>
        <a:xfrm>
          <a:off x="0" y="1596069"/>
          <a:ext cx="5181600"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516"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b="0" i="0" kern="1200" dirty="0"/>
            <a:t>50% within 5 years </a:t>
          </a:r>
          <a:endParaRPr lang="en-US" sz="2200" kern="1200" dirty="0"/>
        </a:p>
      </dsp:txBody>
      <dsp:txXfrm>
        <a:off x="0" y="1596069"/>
        <a:ext cx="5181600" cy="463680"/>
      </dsp:txXfrm>
    </dsp:sp>
    <dsp:sp modelId="{E97A972B-68F3-D641-927E-42ABC22744C5}">
      <dsp:nvSpPr>
        <dsp:cNvPr id="0" name=""/>
        <dsp:cNvSpPr/>
      </dsp:nvSpPr>
      <dsp:spPr>
        <a:xfrm>
          <a:off x="0" y="2059749"/>
          <a:ext cx="5181600" cy="1539719"/>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dirty="0"/>
            <a:t>Transmission risk is greatest with “direct sharing” of needles and syringes</a:t>
          </a:r>
          <a:endParaRPr lang="en-US" sz="2800" kern="1200" dirty="0"/>
        </a:p>
      </dsp:txBody>
      <dsp:txXfrm>
        <a:off x="75163" y="2134912"/>
        <a:ext cx="5031274" cy="1389393"/>
      </dsp:txXfrm>
    </dsp:sp>
    <dsp:sp modelId="{84E729CE-532E-6848-B639-61518AAD8A28}">
      <dsp:nvSpPr>
        <dsp:cNvPr id="0" name=""/>
        <dsp:cNvSpPr/>
      </dsp:nvSpPr>
      <dsp:spPr>
        <a:xfrm>
          <a:off x="0" y="3599469"/>
          <a:ext cx="5181600"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516"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B</a:t>
          </a:r>
          <a:r>
            <a:rPr lang="en-US" sz="2200" b="0" i="0" kern="1200" dirty="0"/>
            <a:t>ut may also occur indirectly via sharing of injection paraphernalia</a:t>
          </a:r>
          <a:endParaRPr lang="en-US" sz="2200" kern="1200" dirty="0"/>
        </a:p>
      </dsp:txBody>
      <dsp:txXfrm>
        <a:off x="0" y="3599469"/>
        <a:ext cx="5181600" cy="6955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C176E2-D451-8B45-B402-B282389B40B7}">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8D328F-AFB4-4144-B4CB-6ECEE39CC7F1}">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US" sz="4400" b="0" kern="1200" dirty="0"/>
            <a:t>The Problem </a:t>
          </a:r>
          <a:endParaRPr lang="en-US" sz="4400" b="0" kern="1200" dirty="0">
            <a:latin typeface="Calibri" panose="020F0502020204030204" pitchFamily="34" charset="0"/>
            <a:cs typeface="Calibri" panose="020F0502020204030204" pitchFamily="34" charset="0"/>
          </a:endParaRPr>
        </a:p>
      </dsp:txBody>
      <dsp:txXfrm>
        <a:off x="0" y="0"/>
        <a:ext cx="10515600" cy="1087834"/>
      </dsp:txXfrm>
    </dsp:sp>
    <dsp:sp modelId="{C2C69872-B307-2E44-927D-13B637F56B70}">
      <dsp:nvSpPr>
        <dsp:cNvPr id="0" name=""/>
        <dsp:cNvSpPr/>
      </dsp:nvSpPr>
      <dsp:spPr>
        <a:xfrm>
          <a:off x="0" y="108783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A0D532-03D0-4E4B-BA7C-147F247C6308}">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US" sz="4400" kern="1200" dirty="0"/>
            <a:t>Epidemiology</a:t>
          </a:r>
          <a:endParaRPr lang="en-US" sz="4400" b="1" kern="1200" dirty="0">
            <a:latin typeface="Calibri" panose="020F0502020204030204" pitchFamily="34" charset="0"/>
            <a:cs typeface="Calibri" panose="020F0502020204030204" pitchFamily="34" charset="0"/>
          </a:endParaRPr>
        </a:p>
      </dsp:txBody>
      <dsp:txXfrm>
        <a:off x="0" y="1087834"/>
        <a:ext cx="10515600" cy="1087834"/>
      </dsp:txXfrm>
    </dsp:sp>
    <dsp:sp modelId="{4D60D543-B5E9-6148-84F2-92387E877D26}">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385916-8A49-4A47-BEB2-7E74FB3470BF}">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US" sz="4400" b="1" kern="1200" dirty="0"/>
            <a:t>Clinical presentation</a:t>
          </a:r>
        </a:p>
      </dsp:txBody>
      <dsp:txXfrm>
        <a:off x="0" y="2175669"/>
        <a:ext cx="10515600" cy="1087834"/>
      </dsp:txXfrm>
    </dsp:sp>
    <dsp:sp modelId="{987E1811-806F-1247-AD36-3A9C7A595F90}">
      <dsp:nvSpPr>
        <dsp:cNvPr id="0" name=""/>
        <dsp:cNvSpPr/>
      </dsp:nvSpPr>
      <dsp:spPr>
        <a:xfrm>
          <a:off x="0" y="326350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623DF8-539A-C941-8F39-163B7BEE4155}">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US" sz="4400" kern="1200" dirty="0"/>
            <a:t>Diagnosis, evaluation and treatment</a:t>
          </a:r>
        </a:p>
      </dsp:txBody>
      <dsp:txXfrm>
        <a:off x="0" y="3263503"/>
        <a:ext cx="10515600" cy="10878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A761DB-EEFD-434E-B1C2-5DBB57FCFBDC}">
      <dsp:nvSpPr>
        <dsp:cNvPr id="0" name=""/>
        <dsp:cNvSpPr/>
      </dsp:nvSpPr>
      <dsp:spPr>
        <a:xfrm>
          <a:off x="0" y="414548"/>
          <a:ext cx="10506456" cy="655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6E78AA-B139-4F0B-931D-595AB0975E0D}">
      <dsp:nvSpPr>
        <dsp:cNvPr id="0" name=""/>
        <dsp:cNvSpPr/>
      </dsp:nvSpPr>
      <dsp:spPr>
        <a:xfrm>
          <a:off x="525322" y="30788"/>
          <a:ext cx="7354519" cy="7675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983" tIns="0" rIns="277983" bIns="0" numCol="1" spcCol="1270" anchor="ctr" anchorCtr="0">
          <a:noAutofit/>
        </a:bodyPr>
        <a:lstStyle/>
        <a:p>
          <a:pPr marL="0" lvl="0" indent="0" algn="l" defTabSz="1155700">
            <a:lnSpc>
              <a:spcPct val="90000"/>
            </a:lnSpc>
            <a:spcBef>
              <a:spcPct val="0"/>
            </a:spcBef>
            <a:spcAft>
              <a:spcPct val="35000"/>
            </a:spcAft>
            <a:buNone/>
          </a:pPr>
          <a:r>
            <a:rPr lang="en-US" sz="2600" kern="1200" dirty="0"/>
            <a:t>Most patients are asymptomatic</a:t>
          </a:r>
        </a:p>
      </dsp:txBody>
      <dsp:txXfrm>
        <a:off x="562789" y="68255"/>
        <a:ext cx="7279585" cy="692586"/>
      </dsp:txXfrm>
    </dsp:sp>
    <dsp:sp modelId="{84E6E040-54A1-054A-BD5A-0B6212EEF3B1}">
      <dsp:nvSpPr>
        <dsp:cNvPr id="0" name=""/>
        <dsp:cNvSpPr/>
      </dsp:nvSpPr>
      <dsp:spPr>
        <a:xfrm>
          <a:off x="0" y="1593909"/>
          <a:ext cx="10506456" cy="225225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5418" tIns="541528" rIns="815418"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Fatigue</a:t>
          </a:r>
        </a:p>
        <a:p>
          <a:pPr marL="228600" lvl="1" indent="-228600" algn="l" defTabSz="889000">
            <a:lnSpc>
              <a:spcPct val="90000"/>
            </a:lnSpc>
            <a:spcBef>
              <a:spcPct val="0"/>
            </a:spcBef>
            <a:spcAft>
              <a:spcPct val="15000"/>
            </a:spcAft>
            <a:buChar char="•"/>
          </a:pPr>
          <a:r>
            <a:rPr lang="en-US" sz="2000" kern="1200" dirty="0"/>
            <a:t>Impaired Cognitive Function - "Brain Fog"</a:t>
          </a:r>
        </a:p>
        <a:p>
          <a:pPr marL="228600" lvl="1" indent="-228600" algn="l" defTabSz="889000">
            <a:lnSpc>
              <a:spcPct val="90000"/>
            </a:lnSpc>
            <a:spcBef>
              <a:spcPct val="0"/>
            </a:spcBef>
            <a:spcAft>
              <a:spcPct val="15000"/>
            </a:spcAft>
            <a:buChar char="•"/>
          </a:pPr>
          <a:r>
            <a:rPr lang="en-US" sz="2000" kern="1200" dirty="0"/>
            <a:t>Migratory arthralgia/myalgia</a:t>
          </a:r>
        </a:p>
        <a:p>
          <a:pPr marL="342900" lvl="2" indent="-171450" algn="l" defTabSz="800100">
            <a:lnSpc>
              <a:spcPct val="90000"/>
            </a:lnSpc>
            <a:spcBef>
              <a:spcPct val="0"/>
            </a:spcBef>
            <a:spcAft>
              <a:spcPct val="15000"/>
            </a:spcAft>
            <a:buChar char="•"/>
          </a:pPr>
          <a:r>
            <a:rPr lang="en-US" sz="1800" kern="1200" dirty="0"/>
            <a:t>Often misdiagnosed as rheumatoid arthritis</a:t>
          </a:r>
        </a:p>
        <a:p>
          <a:pPr marL="228600" lvl="1" indent="-228600" algn="l" defTabSz="889000">
            <a:lnSpc>
              <a:spcPct val="90000"/>
            </a:lnSpc>
            <a:spcBef>
              <a:spcPct val="0"/>
            </a:spcBef>
            <a:spcAft>
              <a:spcPct val="15000"/>
            </a:spcAft>
            <a:buChar char="•"/>
          </a:pPr>
          <a:r>
            <a:rPr lang="en-US" sz="2000" kern="1200" dirty="0"/>
            <a:t>Depression</a:t>
          </a:r>
        </a:p>
      </dsp:txBody>
      <dsp:txXfrm>
        <a:off x="0" y="1593909"/>
        <a:ext cx="10506456" cy="2252250"/>
      </dsp:txXfrm>
    </dsp:sp>
    <dsp:sp modelId="{14AC524D-A708-A842-B1E4-116839F762F3}">
      <dsp:nvSpPr>
        <dsp:cNvPr id="0" name=""/>
        <dsp:cNvSpPr/>
      </dsp:nvSpPr>
      <dsp:spPr>
        <a:xfrm>
          <a:off x="525322" y="1210148"/>
          <a:ext cx="7354519" cy="7675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983" tIns="0" rIns="277983" bIns="0" numCol="1" spcCol="1270" anchor="ctr" anchorCtr="0">
          <a:noAutofit/>
        </a:bodyPr>
        <a:lstStyle/>
        <a:p>
          <a:pPr marL="0" lvl="0" indent="0" algn="l" defTabSz="1155700">
            <a:lnSpc>
              <a:spcPct val="90000"/>
            </a:lnSpc>
            <a:spcBef>
              <a:spcPct val="0"/>
            </a:spcBef>
            <a:spcAft>
              <a:spcPct val="35000"/>
            </a:spcAft>
            <a:buNone/>
          </a:pPr>
          <a:r>
            <a:rPr lang="en-US" sz="2600" kern="1200" dirty="0"/>
            <a:t>Common symptoms</a:t>
          </a:r>
        </a:p>
      </dsp:txBody>
      <dsp:txXfrm>
        <a:off x="562789" y="1247615"/>
        <a:ext cx="7279585" cy="69258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47705A-15C8-7E4D-9ED5-4DE9170B54D2}">
      <dsp:nvSpPr>
        <dsp:cNvPr id="0" name=""/>
        <dsp:cNvSpPr/>
      </dsp:nvSpPr>
      <dsp:spPr>
        <a:xfrm>
          <a:off x="0" y="0"/>
          <a:ext cx="4907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8F051F-379C-6345-967B-5B29216EFDF5}">
      <dsp:nvSpPr>
        <dsp:cNvPr id="0" name=""/>
        <dsp:cNvSpPr/>
      </dsp:nvSpPr>
      <dsp:spPr>
        <a:xfrm>
          <a:off x="0" y="0"/>
          <a:ext cx="4907714" cy="1083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40% of people with HCV will develop at least 1 extrahepatic manifestation often not clinically recognized</a:t>
          </a:r>
          <a:endParaRPr lang="en-US" sz="2000" kern="1200" dirty="0"/>
        </a:p>
      </dsp:txBody>
      <dsp:txXfrm>
        <a:off x="0" y="0"/>
        <a:ext cx="4907714" cy="1083563"/>
      </dsp:txXfrm>
    </dsp:sp>
    <dsp:sp modelId="{AE44B3A7-B8F5-E04F-80B2-64A1917876A6}">
      <dsp:nvSpPr>
        <dsp:cNvPr id="0" name=""/>
        <dsp:cNvSpPr/>
      </dsp:nvSpPr>
      <dsp:spPr>
        <a:xfrm>
          <a:off x="0" y="1083563"/>
          <a:ext cx="4907714"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5248EC-6FA2-1A40-8CFD-6D3CC043D7D1}">
      <dsp:nvSpPr>
        <dsp:cNvPr id="0" name=""/>
        <dsp:cNvSpPr/>
      </dsp:nvSpPr>
      <dsp:spPr>
        <a:xfrm>
          <a:off x="0" y="1083563"/>
          <a:ext cx="4907714" cy="1083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Extrahepatic manifestations can occur at any stage of disease</a:t>
          </a:r>
        </a:p>
      </dsp:txBody>
      <dsp:txXfrm>
        <a:off x="0" y="1083563"/>
        <a:ext cx="4907714" cy="1083563"/>
      </dsp:txXfrm>
    </dsp:sp>
    <dsp:sp modelId="{15CB5ADC-0AA7-6840-BBBC-C11EBC11A6D9}">
      <dsp:nvSpPr>
        <dsp:cNvPr id="0" name=""/>
        <dsp:cNvSpPr/>
      </dsp:nvSpPr>
      <dsp:spPr>
        <a:xfrm>
          <a:off x="0" y="2167127"/>
          <a:ext cx="490771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FAEE55-3212-BF4F-9487-64424B99F70D}">
      <dsp:nvSpPr>
        <dsp:cNvPr id="0" name=""/>
        <dsp:cNvSpPr/>
      </dsp:nvSpPr>
      <dsp:spPr>
        <a:xfrm>
          <a:off x="0" y="2167127"/>
          <a:ext cx="4907714" cy="1083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High index of suspicion is needed for these conditions regardless of the presence of cirrhosis</a:t>
          </a:r>
          <a:endParaRPr lang="en-US" sz="2000" kern="1200" dirty="0"/>
        </a:p>
      </dsp:txBody>
      <dsp:txXfrm>
        <a:off x="0" y="2167127"/>
        <a:ext cx="4907714" cy="1083563"/>
      </dsp:txXfrm>
    </dsp:sp>
    <dsp:sp modelId="{F7D0367B-810E-854F-A522-2A9096C581B4}">
      <dsp:nvSpPr>
        <dsp:cNvPr id="0" name=""/>
        <dsp:cNvSpPr/>
      </dsp:nvSpPr>
      <dsp:spPr>
        <a:xfrm>
          <a:off x="0" y="3250691"/>
          <a:ext cx="4907714"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9BA776-6D16-5C4D-9E3F-851E81701332}">
      <dsp:nvSpPr>
        <dsp:cNvPr id="0" name=""/>
        <dsp:cNvSpPr/>
      </dsp:nvSpPr>
      <dsp:spPr>
        <a:xfrm>
          <a:off x="0" y="3250692"/>
          <a:ext cx="4907714" cy="1083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Consider HCV as a potential etiology of these conditions in patients who do not carry an HCV diagnosis</a:t>
          </a:r>
        </a:p>
      </dsp:txBody>
      <dsp:txXfrm>
        <a:off x="0" y="3250692"/>
        <a:ext cx="4907714" cy="108356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5F367A-DE15-400E-82CE-B6BB5BD0292A}">
      <dsp:nvSpPr>
        <dsp:cNvPr id="0" name=""/>
        <dsp:cNvSpPr/>
      </dsp:nvSpPr>
      <dsp:spPr>
        <a:xfrm>
          <a:off x="0" y="70954"/>
          <a:ext cx="3259482" cy="4563275"/>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122" tIns="330200" rIns="254122" bIns="330200" numCol="1" spcCol="1270" anchor="t" anchorCtr="0">
          <a:noAutofit/>
        </a:bodyPr>
        <a:lstStyle/>
        <a:p>
          <a:pPr marL="0" lvl="0" indent="0" algn="ctr" defTabSz="889000">
            <a:lnSpc>
              <a:spcPct val="90000"/>
            </a:lnSpc>
            <a:spcBef>
              <a:spcPct val="0"/>
            </a:spcBef>
            <a:spcAft>
              <a:spcPct val="35000"/>
            </a:spcAft>
            <a:buNone/>
          </a:pPr>
          <a:r>
            <a:rPr lang="en-US" sz="2000" kern="1200" dirty="0"/>
            <a:t>Think outside of traditional screening sites</a:t>
          </a:r>
        </a:p>
      </dsp:txBody>
      <dsp:txXfrm>
        <a:off x="0" y="1804999"/>
        <a:ext cx="3259482" cy="2737965"/>
      </dsp:txXfrm>
    </dsp:sp>
    <dsp:sp modelId="{F59B6055-3140-4871-8F60-86525E322CCA}">
      <dsp:nvSpPr>
        <dsp:cNvPr id="0" name=""/>
        <dsp:cNvSpPr/>
      </dsp:nvSpPr>
      <dsp:spPr>
        <a:xfrm>
          <a:off x="945249" y="527282"/>
          <a:ext cx="1368982" cy="1368982"/>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731" tIns="12700" rIns="106731"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145732" y="727765"/>
        <a:ext cx="968016" cy="968016"/>
      </dsp:txXfrm>
    </dsp:sp>
    <dsp:sp modelId="{7A1751ED-33A4-45D3-917B-812F4F217240}">
      <dsp:nvSpPr>
        <dsp:cNvPr id="0" name=""/>
        <dsp:cNvSpPr/>
      </dsp:nvSpPr>
      <dsp:spPr>
        <a:xfrm>
          <a:off x="0" y="4634158"/>
          <a:ext cx="3259482" cy="72"/>
        </a:xfrm>
        <a:prstGeom prst="rect">
          <a:avLst/>
        </a:prstGeom>
        <a:solidFill>
          <a:schemeClr val="accent2">
            <a:hueOff val="-291073"/>
            <a:satOff val="-16786"/>
            <a:lumOff val="1726"/>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2D6163-AD95-4AFA-AB46-8CCD90246A35}">
      <dsp:nvSpPr>
        <dsp:cNvPr id="0" name=""/>
        <dsp:cNvSpPr/>
      </dsp:nvSpPr>
      <dsp:spPr>
        <a:xfrm>
          <a:off x="3585430" y="70954"/>
          <a:ext cx="3259482" cy="4563275"/>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122" tIns="330200" rIns="254122" bIns="330200" numCol="1" spcCol="1270" anchor="t" anchorCtr="0">
          <a:noAutofit/>
        </a:bodyPr>
        <a:lstStyle/>
        <a:p>
          <a:pPr marL="0" lvl="0" indent="0" algn="ctr" defTabSz="889000">
            <a:lnSpc>
              <a:spcPct val="90000"/>
            </a:lnSpc>
            <a:spcBef>
              <a:spcPct val="0"/>
            </a:spcBef>
            <a:spcAft>
              <a:spcPct val="35000"/>
            </a:spcAft>
            <a:buNone/>
          </a:pPr>
          <a:r>
            <a:rPr lang="en-US" sz="2000" kern="1200" dirty="0"/>
            <a:t>Incentives</a:t>
          </a:r>
        </a:p>
        <a:p>
          <a:pPr marL="171450" lvl="1" indent="-171450" algn="l" defTabSz="800100">
            <a:lnSpc>
              <a:spcPct val="90000"/>
            </a:lnSpc>
            <a:spcBef>
              <a:spcPct val="0"/>
            </a:spcBef>
            <a:spcAft>
              <a:spcPct val="15000"/>
            </a:spcAft>
            <a:buChar char="•"/>
          </a:pPr>
          <a:r>
            <a:rPr lang="en-US" sz="1800" kern="1200" dirty="0"/>
            <a:t>Patients</a:t>
          </a:r>
        </a:p>
        <a:p>
          <a:pPr marL="171450" lvl="1" indent="-171450" algn="l" defTabSz="800100">
            <a:lnSpc>
              <a:spcPct val="90000"/>
            </a:lnSpc>
            <a:spcBef>
              <a:spcPct val="0"/>
            </a:spcBef>
            <a:spcAft>
              <a:spcPct val="15000"/>
            </a:spcAft>
            <a:buChar char="•"/>
          </a:pPr>
          <a:r>
            <a:rPr lang="en-US" sz="1800" kern="1200" dirty="0"/>
            <a:t>Health care workers</a:t>
          </a:r>
        </a:p>
      </dsp:txBody>
      <dsp:txXfrm>
        <a:off x="3585430" y="1804999"/>
        <a:ext cx="3259482" cy="2737965"/>
      </dsp:txXfrm>
    </dsp:sp>
    <dsp:sp modelId="{697488F3-8238-4F5A-B48A-863AC2F98043}">
      <dsp:nvSpPr>
        <dsp:cNvPr id="0" name=""/>
        <dsp:cNvSpPr/>
      </dsp:nvSpPr>
      <dsp:spPr>
        <a:xfrm>
          <a:off x="4530680" y="527282"/>
          <a:ext cx="1368982" cy="1368982"/>
        </a:xfrm>
        <a:prstGeom prst="ellipse">
          <a:avLst/>
        </a:prstGeom>
        <a:solidFill>
          <a:schemeClr val="accent2">
            <a:hueOff val="-582145"/>
            <a:satOff val="-33571"/>
            <a:lumOff val="3451"/>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731" tIns="12700" rIns="106731"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731163" y="727765"/>
        <a:ext cx="968016" cy="968016"/>
      </dsp:txXfrm>
    </dsp:sp>
    <dsp:sp modelId="{1989B002-4A80-4391-8A73-4EA59F17E5A8}">
      <dsp:nvSpPr>
        <dsp:cNvPr id="0" name=""/>
        <dsp:cNvSpPr/>
      </dsp:nvSpPr>
      <dsp:spPr>
        <a:xfrm>
          <a:off x="3585430" y="4634158"/>
          <a:ext cx="3259482" cy="72"/>
        </a:xfrm>
        <a:prstGeom prst="rect">
          <a:avLst/>
        </a:prstGeom>
        <a:solidFill>
          <a:schemeClr val="accent2">
            <a:hueOff val="-873218"/>
            <a:satOff val="-50357"/>
            <a:lumOff val="5177"/>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5A8554-BE4C-418F-A5CE-8AA5AE86F2A7}">
      <dsp:nvSpPr>
        <dsp:cNvPr id="0" name=""/>
        <dsp:cNvSpPr/>
      </dsp:nvSpPr>
      <dsp:spPr>
        <a:xfrm>
          <a:off x="7170861" y="70954"/>
          <a:ext cx="3259482" cy="4563275"/>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122" tIns="330200" rIns="254122" bIns="330200" numCol="1" spcCol="1270" anchor="t" anchorCtr="0">
          <a:noAutofit/>
        </a:bodyPr>
        <a:lstStyle/>
        <a:p>
          <a:pPr marL="0" lvl="0" indent="0" algn="ctr" defTabSz="889000">
            <a:lnSpc>
              <a:spcPct val="90000"/>
            </a:lnSpc>
            <a:spcBef>
              <a:spcPct val="0"/>
            </a:spcBef>
            <a:spcAft>
              <a:spcPct val="35000"/>
            </a:spcAft>
            <a:buNone/>
          </a:pPr>
          <a:r>
            <a:rPr lang="en-US" sz="2000" kern="1200" dirty="0"/>
            <a:t>Point of care testing </a:t>
          </a:r>
        </a:p>
        <a:p>
          <a:pPr marL="171450" lvl="1" indent="-171450" algn="ctr" defTabSz="800100">
            <a:lnSpc>
              <a:spcPct val="90000"/>
            </a:lnSpc>
            <a:spcBef>
              <a:spcPct val="0"/>
            </a:spcBef>
            <a:spcAft>
              <a:spcPct val="15000"/>
            </a:spcAft>
            <a:buChar char="•"/>
          </a:pPr>
          <a:r>
            <a:rPr lang="en-US" sz="1800" kern="1200" dirty="0"/>
            <a:t>Immediate link to care</a:t>
          </a:r>
        </a:p>
      </dsp:txBody>
      <dsp:txXfrm>
        <a:off x="7170861" y="1804999"/>
        <a:ext cx="3259482" cy="2737965"/>
      </dsp:txXfrm>
    </dsp:sp>
    <dsp:sp modelId="{F9023AAA-8D9F-4326-AB5E-74F8696302E8}">
      <dsp:nvSpPr>
        <dsp:cNvPr id="0" name=""/>
        <dsp:cNvSpPr/>
      </dsp:nvSpPr>
      <dsp:spPr>
        <a:xfrm>
          <a:off x="8116111" y="527282"/>
          <a:ext cx="1368982" cy="1368982"/>
        </a:xfrm>
        <a:prstGeom prst="ellipse">
          <a:avLst/>
        </a:prstGeom>
        <a:solidFill>
          <a:schemeClr val="accent2">
            <a:hueOff val="-1164290"/>
            <a:satOff val="-67142"/>
            <a:lumOff val="6902"/>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731" tIns="12700" rIns="106731"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316594" y="727765"/>
        <a:ext cx="968016" cy="968016"/>
      </dsp:txXfrm>
    </dsp:sp>
    <dsp:sp modelId="{2C81A4DE-43E6-48A8-8143-98F2A6E5104A}">
      <dsp:nvSpPr>
        <dsp:cNvPr id="0" name=""/>
        <dsp:cNvSpPr/>
      </dsp:nvSpPr>
      <dsp:spPr>
        <a:xfrm>
          <a:off x="7170861" y="4634158"/>
          <a:ext cx="3259482" cy="72"/>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5C7EF3-83F9-934D-B54B-3332413111BC}">
      <dsp:nvSpPr>
        <dsp:cNvPr id="0" name=""/>
        <dsp:cNvSpPr/>
      </dsp:nvSpPr>
      <dsp:spPr>
        <a:xfrm>
          <a:off x="0" y="341034"/>
          <a:ext cx="6900512" cy="1223774"/>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437388" rIns="535556"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Age-based</a:t>
          </a:r>
        </a:p>
        <a:p>
          <a:pPr marL="228600" lvl="1" indent="-228600" algn="l" defTabSz="933450">
            <a:lnSpc>
              <a:spcPct val="90000"/>
            </a:lnSpc>
            <a:spcBef>
              <a:spcPct val="0"/>
            </a:spcBef>
            <a:spcAft>
              <a:spcPct val="15000"/>
            </a:spcAft>
            <a:buChar char="•"/>
          </a:pPr>
          <a:r>
            <a:rPr lang="en-US" sz="2100" kern="1200" dirty="0"/>
            <a:t>Without regard for risk factors</a:t>
          </a:r>
        </a:p>
      </dsp:txBody>
      <dsp:txXfrm>
        <a:off x="0" y="341034"/>
        <a:ext cx="6900512" cy="1223774"/>
      </dsp:txXfrm>
    </dsp:sp>
    <dsp:sp modelId="{D247EEAD-B2D6-B341-BB6E-1CD9D4D9D130}">
      <dsp:nvSpPr>
        <dsp:cNvPr id="0" name=""/>
        <dsp:cNvSpPr/>
      </dsp:nvSpPr>
      <dsp:spPr>
        <a:xfrm>
          <a:off x="345025" y="31074"/>
          <a:ext cx="4830358" cy="6199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933450">
            <a:lnSpc>
              <a:spcPct val="90000"/>
            </a:lnSpc>
            <a:spcBef>
              <a:spcPct val="0"/>
            </a:spcBef>
            <a:spcAft>
              <a:spcPct val="35000"/>
            </a:spcAft>
            <a:buNone/>
          </a:pPr>
          <a:r>
            <a:rPr lang="en-US" sz="2100" kern="1200" dirty="0"/>
            <a:t>Universal Screening</a:t>
          </a:r>
        </a:p>
      </dsp:txBody>
      <dsp:txXfrm>
        <a:off x="375287" y="61336"/>
        <a:ext cx="4769834" cy="559396"/>
      </dsp:txXfrm>
    </dsp:sp>
    <dsp:sp modelId="{08B10812-BE29-4645-8411-0D4E2F1FA0BA}">
      <dsp:nvSpPr>
        <dsp:cNvPr id="0" name=""/>
        <dsp:cNvSpPr/>
      </dsp:nvSpPr>
      <dsp:spPr>
        <a:xfrm>
          <a:off x="0" y="1988169"/>
          <a:ext cx="6900512" cy="3516897"/>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437388" rIns="535556"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Opioid treatment </a:t>
          </a:r>
          <a:r>
            <a:rPr lang="en-US" sz="2100" kern="1200" dirty="0">
              <a:latin typeface="Calibri Light" panose="020F0302020204030204"/>
            </a:rPr>
            <a:t>programs</a:t>
          </a:r>
          <a:endParaRPr lang="en-US" sz="2100" kern="1200" dirty="0"/>
        </a:p>
        <a:p>
          <a:pPr marL="228600" lvl="1" indent="-228600" algn="l" defTabSz="933450">
            <a:lnSpc>
              <a:spcPct val="90000"/>
            </a:lnSpc>
            <a:spcBef>
              <a:spcPct val="0"/>
            </a:spcBef>
            <a:spcAft>
              <a:spcPct val="15000"/>
            </a:spcAft>
            <a:buChar char="•"/>
          </a:pPr>
          <a:r>
            <a:rPr lang="en-US" sz="2100" kern="1200" dirty="0"/>
            <a:t>Behavioral health clinics</a:t>
          </a:r>
        </a:p>
        <a:p>
          <a:pPr marL="228600" lvl="1" indent="-228600" algn="l" defTabSz="933450">
            <a:lnSpc>
              <a:spcPct val="90000"/>
            </a:lnSpc>
            <a:spcBef>
              <a:spcPct val="0"/>
            </a:spcBef>
            <a:spcAft>
              <a:spcPct val="15000"/>
            </a:spcAft>
            <a:buChar char="•"/>
          </a:pPr>
          <a:r>
            <a:rPr lang="en-US" sz="2100" kern="1200" dirty="0"/>
            <a:t>Emergency department/Urgent cares</a:t>
          </a:r>
        </a:p>
        <a:p>
          <a:pPr marL="228600" lvl="1" indent="-228600" algn="l" defTabSz="933450">
            <a:lnSpc>
              <a:spcPct val="90000"/>
            </a:lnSpc>
            <a:spcBef>
              <a:spcPct val="0"/>
            </a:spcBef>
            <a:spcAft>
              <a:spcPct val="15000"/>
            </a:spcAft>
            <a:buChar char="•"/>
          </a:pPr>
          <a:r>
            <a:rPr lang="en-US" sz="2100" kern="1200" dirty="0"/>
            <a:t>Prisons/Jails</a:t>
          </a:r>
        </a:p>
        <a:p>
          <a:pPr marL="228600" lvl="1" indent="-228600" algn="l" defTabSz="933450">
            <a:lnSpc>
              <a:spcPct val="90000"/>
            </a:lnSpc>
            <a:spcBef>
              <a:spcPct val="0"/>
            </a:spcBef>
            <a:spcAft>
              <a:spcPct val="15000"/>
            </a:spcAft>
            <a:buChar char="•"/>
          </a:pPr>
          <a:r>
            <a:rPr lang="en-US" sz="2100" kern="1200" dirty="0"/>
            <a:t>Homeless Shelters</a:t>
          </a:r>
        </a:p>
        <a:p>
          <a:pPr marL="228600" lvl="1" indent="-228600" algn="l" defTabSz="933450">
            <a:lnSpc>
              <a:spcPct val="90000"/>
            </a:lnSpc>
            <a:spcBef>
              <a:spcPct val="0"/>
            </a:spcBef>
            <a:spcAft>
              <a:spcPct val="15000"/>
            </a:spcAft>
            <a:buChar char="•"/>
          </a:pPr>
          <a:r>
            <a:rPr lang="en-US" sz="2100" kern="1200" dirty="0"/>
            <a:t>Clinics on the move – mobile units</a:t>
          </a:r>
        </a:p>
        <a:p>
          <a:pPr marL="228600" lvl="1" indent="-228600" algn="l" defTabSz="933450">
            <a:lnSpc>
              <a:spcPct val="90000"/>
            </a:lnSpc>
            <a:spcBef>
              <a:spcPct val="0"/>
            </a:spcBef>
            <a:spcAft>
              <a:spcPct val="15000"/>
            </a:spcAft>
            <a:buChar char="•"/>
          </a:pPr>
          <a:r>
            <a:rPr lang="en-US" sz="2100" kern="1200" dirty="0"/>
            <a:t>Community events</a:t>
          </a:r>
        </a:p>
        <a:p>
          <a:pPr marL="228600" lvl="1" indent="-228600" algn="l" defTabSz="933450">
            <a:lnSpc>
              <a:spcPct val="90000"/>
            </a:lnSpc>
            <a:spcBef>
              <a:spcPct val="0"/>
            </a:spcBef>
            <a:spcAft>
              <a:spcPct val="15000"/>
            </a:spcAft>
            <a:buChar char="•"/>
          </a:pPr>
          <a:r>
            <a:rPr lang="en-US" sz="2100" kern="1200" dirty="0"/>
            <a:t>Surgery centers</a:t>
          </a:r>
        </a:p>
      </dsp:txBody>
      <dsp:txXfrm>
        <a:off x="0" y="1988169"/>
        <a:ext cx="6900512" cy="3516897"/>
      </dsp:txXfrm>
    </dsp:sp>
    <dsp:sp modelId="{C0363834-497C-8643-855D-D5847C180085}">
      <dsp:nvSpPr>
        <dsp:cNvPr id="0" name=""/>
        <dsp:cNvSpPr/>
      </dsp:nvSpPr>
      <dsp:spPr>
        <a:xfrm>
          <a:off x="345025" y="1678209"/>
          <a:ext cx="4830358" cy="61992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933450">
            <a:lnSpc>
              <a:spcPct val="90000"/>
            </a:lnSpc>
            <a:spcBef>
              <a:spcPct val="0"/>
            </a:spcBef>
            <a:spcAft>
              <a:spcPct val="35000"/>
            </a:spcAft>
            <a:buNone/>
          </a:pPr>
          <a:r>
            <a:rPr lang="en-US" sz="2100" kern="1200" dirty="0"/>
            <a:t>Expanded Sites</a:t>
          </a:r>
        </a:p>
      </dsp:txBody>
      <dsp:txXfrm>
        <a:off x="375287" y="1708471"/>
        <a:ext cx="4769834" cy="55939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8B8D36-06F1-6741-B353-40C6A1F84D8B}" type="datetimeFigureOut">
              <a:rPr lang="en-US" smtClean="0"/>
              <a:t>12/4/23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694977-4E58-DE44-B58F-4F22AD78A59B}" type="slidenum">
              <a:rPr lang="en-US" smtClean="0"/>
              <a:t>‹#›</a:t>
            </a:fld>
            <a:endParaRPr lang="en-US"/>
          </a:p>
        </p:txBody>
      </p:sp>
    </p:spTree>
    <p:extLst>
      <p:ext uri="{BB962C8B-B14F-4D97-AF65-F5344CB8AC3E}">
        <p14:creationId xmlns:p14="http://schemas.microsoft.com/office/powerpoint/2010/main" val="2145870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3" Type="http://schemas.openxmlformats.org/officeDocument/2006/relationships/hyperlink" Target="https://www.hepatitisc.uw.edu/go/screening-diagnosis/epidemiology-us/core-concept/all#reference-2221" TargetMode="External"/><Relationship Id="rId18" Type="http://schemas.openxmlformats.org/officeDocument/2006/relationships/hyperlink" Target="https://www.hepatitisc.uw.edu/go/screening-diagnosis/epidemiology-us/core-concept/all#reference-1626" TargetMode="External"/><Relationship Id="rId26" Type="http://schemas.openxmlformats.org/officeDocument/2006/relationships/hyperlink" Target="https://www.hepatitisc.uw.edu/go/screening-diagnosis/epidemiology-us/core-concept/all#reference-1030" TargetMode="External"/><Relationship Id="rId39" Type="http://schemas.openxmlformats.org/officeDocument/2006/relationships/hyperlink" Target="https://www.hepatitisc.uw.edu/go/screening-diagnosis/epidemiology-us/core-concept/all#reference-2217" TargetMode="External"/><Relationship Id="rId21" Type="http://schemas.openxmlformats.org/officeDocument/2006/relationships/hyperlink" Target="https://www.hepatitisc.uw.edu/go/screening-diagnosis/epidemiology-us/core-concept/all#reference-662" TargetMode="External"/><Relationship Id="rId34" Type="http://schemas.openxmlformats.org/officeDocument/2006/relationships/hyperlink" Target="https://www.hepatitisc.uw.edu/go/screening-diagnosis/epidemiology-us/core-concept/all#reference-2202" TargetMode="External"/><Relationship Id="rId42" Type="http://schemas.openxmlformats.org/officeDocument/2006/relationships/hyperlink" Target="https://www.hepatitisc.uw.edu/go/screening-diagnosis/epidemiology-us/core-concept/all#reference-2212" TargetMode="External"/><Relationship Id="rId47" Type="http://schemas.openxmlformats.org/officeDocument/2006/relationships/hyperlink" Target="https://www.hepatitisc.uw.edu/go/screening-diagnosis/epidemiology-us/core-concept/all#reference-658" TargetMode="External"/><Relationship Id="rId50" Type="http://schemas.openxmlformats.org/officeDocument/2006/relationships/hyperlink" Target="https://www.hepatitisc.uw.edu/go/screening-diagnosis/epidemiology-us/core-concept/all#reference-2195" TargetMode="External"/><Relationship Id="rId55" Type="http://schemas.openxmlformats.org/officeDocument/2006/relationships/hyperlink" Target="https://www.hepatitisc.uw.edu/go/screening-diagnosis/epidemiology-us/core-concept/all#reference-2191" TargetMode="External"/><Relationship Id="rId7" Type="http://schemas.openxmlformats.org/officeDocument/2006/relationships/hyperlink" Target="https://www.hepatitisc.uw.edu/go/screening-diagnosis/epidemiology-us/core-concept/all#reference-1292" TargetMode="External"/><Relationship Id="rId2" Type="http://schemas.openxmlformats.org/officeDocument/2006/relationships/slide" Target="../slides/slide11.xml"/><Relationship Id="rId16" Type="http://schemas.openxmlformats.org/officeDocument/2006/relationships/hyperlink" Target="https://www.hepatitisc.uw.edu/go/screening-diagnosis/epidemiology-us/core-concept/all#reference-2154" TargetMode="External"/><Relationship Id="rId29" Type="http://schemas.openxmlformats.org/officeDocument/2006/relationships/hyperlink" Target="https://www.hepatitisc.uw.edu/go/screening-diagnosis/epidemiology-us/core-concept/all#reference-2170" TargetMode="External"/><Relationship Id="rId11" Type="http://schemas.openxmlformats.org/officeDocument/2006/relationships/hyperlink" Target="https://www.hepatitisc.uw.edu/go/screening-diagnosis/epidemiology-us/core-concept/all#reference-2198" TargetMode="External"/><Relationship Id="rId24" Type="http://schemas.openxmlformats.org/officeDocument/2006/relationships/hyperlink" Target="https://www.hepatitisc.uw.edu/go/screening-diagnosis/epidemiology-us/core-concept/all#reference-2172" TargetMode="External"/><Relationship Id="rId32" Type="http://schemas.openxmlformats.org/officeDocument/2006/relationships/hyperlink" Target="https://www.hepatitisc.uw.edu/go/screening-diagnosis/epidemiology-us/core-concept/all#reference-661" TargetMode="External"/><Relationship Id="rId37" Type="http://schemas.openxmlformats.org/officeDocument/2006/relationships/hyperlink" Target="https://www.hepatitisc.uw.edu/go/screening-diagnosis/epidemiology-us/core-concept/all#reference-2206" TargetMode="External"/><Relationship Id="rId40" Type="http://schemas.openxmlformats.org/officeDocument/2006/relationships/hyperlink" Target="https://www.hepatitisc.uw.edu/go/screening-diagnosis/epidemiology-us/core-concept/all#reference-2215" TargetMode="External"/><Relationship Id="rId45" Type="http://schemas.openxmlformats.org/officeDocument/2006/relationships/hyperlink" Target="https://www.hepatitisc.uw.edu/go/screening-diagnosis/epidemiology-us/core-concept/all#reference-2207" TargetMode="External"/><Relationship Id="rId53" Type="http://schemas.openxmlformats.org/officeDocument/2006/relationships/hyperlink" Target="https://www.hepatitisc.uw.edu/go/screening-diagnosis/epidemiology-us/core-concept/all#reference-2183" TargetMode="External"/><Relationship Id="rId58" Type="http://schemas.openxmlformats.org/officeDocument/2006/relationships/hyperlink" Target="https://www.hepatitisc.uw.edu/go/screening-diagnosis/epidemiology-us/core-concept/all#reference-2214" TargetMode="External"/><Relationship Id="rId5" Type="http://schemas.openxmlformats.org/officeDocument/2006/relationships/hyperlink" Target="https://www.hepatitisc.uw.edu/go/screening-diagnosis/epidemiology-us/core-concept/all#reference-667" TargetMode="External"/><Relationship Id="rId19" Type="http://schemas.openxmlformats.org/officeDocument/2006/relationships/hyperlink" Target="https://www.hepatitisc.uw.edu/go/screening-diagnosis/epidemiology-us/core-concept/all#reference-656" TargetMode="External"/><Relationship Id="rId4" Type="http://schemas.openxmlformats.org/officeDocument/2006/relationships/hyperlink" Target="https://www.hepatitisc.uw.edu/go/screening-diagnosis/epidemiology-us/core-concept/all#reference-2201" TargetMode="External"/><Relationship Id="rId9" Type="http://schemas.openxmlformats.org/officeDocument/2006/relationships/hyperlink" Target="https://www.hepatitisc.uw.edu/go/screening-diagnosis/epidemiology-us/core-concept/all#reference-652" TargetMode="External"/><Relationship Id="rId14" Type="http://schemas.openxmlformats.org/officeDocument/2006/relationships/hyperlink" Target="https://www.hepatitisc.uw.edu/go/screening-diagnosis/epidemiology-us/core-concept/all#reference-2223" TargetMode="External"/><Relationship Id="rId22" Type="http://schemas.openxmlformats.org/officeDocument/2006/relationships/hyperlink" Target="https://www.hepatitisc.uw.edu/go/screening-diagnosis/epidemiology-us/core-concept/all#reference-665" TargetMode="External"/><Relationship Id="rId27" Type="http://schemas.openxmlformats.org/officeDocument/2006/relationships/hyperlink" Target="https://www.hepatitisc.uw.edu/go/screening-diagnosis/epidemiology-us/core-concept/all#reference-657" TargetMode="External"/><Relationship Id="rId30" Type="http://schemas.openxmlformats.org/officeDocument/2006/relationships/hyperlink" Target="https://www.hepatitisc.uw.edu/go/screening-diagnosis/epidemiology-us/core-concept/all#reference-1370" TargetMode="External"/><Relationship Id="rId35" Type="http://schemas.openxmlformats.org/officeDocument/2006/relationships/hyperlink" Target="https://www.hepatitisc.uw.edu/go/screening-diagnosis/epidemiology-us/core-concept/all#reference-2203" TargetMode="External"/><Relationship Id="rId43" Type="http://schemas.openxmlformats.org/officeDocument/2006/relationships/hyperlink" Target="https://www.hepatitisc.uw.edu/go/screening-diagnosis/epidemiology-us/core-concept/all#reference-2213" TargetMode="External"/><Relationship Id="rId48" Type="http://schemas.openxmlformats.org/officeDocument/2006/relationships/hyperlink" Target="https://www.hepatitisc.uw.edu/go/screening-diagnosis/epidemiology-us/core-concept/all#reference-2209" TargetMode="External"/><Relationship Id="rId56" Type="http://schemas.openxmlformats.org/officeDocument/2006/relationships/hyperlink" Target="https://www.hepatitisc.uw.edu/go/screening-diagnosis/epidemiology-us/core-concept/all#reference-707" TargetMode="External"/><Relationship Id="rId8" Type="http://schemas.openxmlformats.org/officeDocument/2006/relationships/hyperlink" Target="https://www.hepatitisc.uw.edu/go/screening-diagnosis/epidemiology-us/core-concept/all#reference-664" TargetMode="External"/><Relationship Id="rId51" Type="http://schemas.openxmlformats.org/officeDocument/2006/relationships/hyperlink" Target="https://www.hepatitisc.uw.edu/go/screening-diagnosis/epidemiology-us/core-concept/all#reference-2184" TargetMode="External"/><Relationship Id="rId3" Type="http://schemas.openxmlformats.org/officeDocument/2006/relationships/hyperlink" Target="https://www.hepatitisc.uw.edu/go/screening-diagnosis/epidemiology-us/core-concept/all#reference-2150" TargetMode="External"/><Relationship Id="rId12" Type="http://schemas.openxmlformats.org/officeDocument/2006/relationships/hyperlink" Target="https://www.hepatitisc.uw.edu/go/screening-diagnosis/epidemiology-us/core-concept/all#reference-2222" TargetMode="External"/><Relationship Id="rId17" Type="http://schemas.openxmlformats.org/officeDocument/2006/relationships/hyperlink" Target="https://www.hepatitisc.uw.edu/go/screening-diagnosis/epidemiology-us/core-concept/all#reference-1873" TargetMode="External"/><Relationship Id="rId25" Type="http://schemas.openxmlformats.org/officeDocument/2006/relationships/hyperlink" Target="https://www.hepatitisc.uw.edu/go/screening-diagnosis/epidemiology-us/core-concept/all#reference-2173" TargetMode="External"/><Relationship Id="rId33" Type="http://schemas.openxmlformats.org/officeDocument/2006/relationships/hyperlink" Target="https://www.hepatitisc.uw.edu/go/screening-diagnosis/epidemiology-us/core-concept/all#reference-2204" TargetMode="External"/><Relationship Id="rId38" Type="http://schemas.openxmlformats.org/officeDocument/2006/relationships/hyperlink" Target="https://www.hepatitisc.uw.edu/go/screening-diagnosis/epidemiology-us/core-concept/all#reference-2216" TargetMode="External"/><Relationship Id="rId46" Type="http://schemas.openxmlformats.org/officeDocument/2006/relationships/hyperlink" Target="https://www.hepatitisc.uw.edu/go/screening-diagnosis/epidemiology-us/core-concept/all#reference-2208" TargetMode="External"/><Relationship Id="rId20" Type="http://schemas.openxmlformats.org/officeDocument/2006/relationships/hyperlink" Target="https://www.hepatitisc.uw.edu/go/screening-diagnosis/epidemiology-us/core-concept/all#reference-1874" TargetMode="External"/><Relationship Id="rId41" Type="http://schemas.openxmlformats.org/officeDocument/2006/relationships/hyperlink" Target="https://www.hepatitisc.uw.edu/go/screening-diagnosis/epidemiology-us/core-concept/all#reference-2211" TargetMode="External"/><Relationship Id="rId54" Type="http://schemas.openxmlformats.org/officeDocument/2006/relationships/hyperlink" Target="https://www.hepatitisc.uw.edu/go/screening-diagnosis/epidemiology-us/core-concept/all#reference-2182" TargetMode="External"/><Relationship Id="rId1" Type="http://schemas.openxmlformats.org/officeDocument/2006/relationships/notesMaster" Target="../notesMasters/notesMaster1.xml"/><Relationship Id="rId6" Type="http://schemas.openxmlformats.org/officeDocument/2006/relationships/hyperlink" Target="https://www.hepatitisc.uw.edu/go/screening-diagnosis/epidemiology-us/core-concept/all#reference-653" TargetMode="External"/><Relationship Id="rId15" Type="http://schemas.openxmlformats.org/officeDocument/2006/relationships/hyperlink" Target="https://www.hepatitisc.uw.edu/go/screening-diagnosis/epidemiology-us/core-concept/all#reference-659" TargetMode="External"/><Relationship Id="rId23" Type="http://schemas.openxmlformats.org/officeDocument/2006/relationships/hyperlink" Target="https://www.hepatitisc.uw.edu/go/screening-diagnosis/epidemiology-us/core-concept/all#reference-538" TargetMode="External"/><Relationship Id="rId28" Type="http://schemas.openxmlformats.org/officeDocument/2006/relationships/hyperlink" Target="https://www.hepatitisc.uw.edu/go/screening-diagnosis/epidemiology-us/core-concept/all#reference-2168" TargetMode="External"/><Relationship Id="rId36" Type="http://schemas.openxmlformats.org/officeDocument/2006/relationships/hyperlink" Target="https://www.hepatitisc.uw.edu/go/screening-diagnosis/epidemiology-us/core-concept/all#reference-2205" TargetMode="External"/><Relationship Id="rId49" Type="http://schemas.openxmlformats.org/officeDocument/2006/relationships/hyperlink" Target="https://www.hepatitisc.uw.edu/go/screening-diagnosis/epidemiology-us/core-concept/all#reference-2210" TargetMode="External"/><Relationship Id="rId57" Type="http://schemas.openxmlformats.org/officeDocument/2006/relationships/hyperlink" Target="https://www.hepatitisc.uw.edu/go/screening-diagnosis/epidemiology-us/core-concept/all#reference-1870" TargetMode="External"/><Relationship Id="rId10" Type="http://schemas.openxmlformats.org/officeDocument/2006/relationships/hyperlink" Target="https://www.hepatitisc.uw.edu/go/screening-diagnosis/epidemiology-us/core-concept/all#reference-668" TargetMode="External"/><Relationship Id="rId31" Type="http://schemas.openxmlformats.org/officeDocument/2006/relationships/hyperlink" Target="https://www.hepatitisc.uw.edu/go/screening-diagnosis/epidemiology-us/core-concept/all#reference-1371" TargetMode="External"/><Relationship Id="rId44" Type="http://schemas.openxmlformats.org/officeDocument/2006/relationships/hyperlink" Target="https://www.hepatitisc.uw.edu/go/screening-diagnosis/epidemiology-us/core-concept/all#reference-655" TargetMode="External"/><Relationship Id="rId52" Type="http://schemas.openxmlformats.org/officeDocument/2006/relationships/hyperlink" Target="https://www.hepatitisc.uw.edu/go/screening-diagnosis/epidemiology-us/core-concept/all#reference-1717" TargetMode="Externa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D0749D-9370-40AD-A5F1-5BD68C67CD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2803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Harvoni</a:t>
            </a:r>
            <a:r>
              <a:rPr lang="en-US" dirty="0"/>
              <a:t> = </a:t>
            </a:r>
            <a:r>
              <a:rPr lang="pt-BR" dirty="0"/>
              <a:t>le DIP as vir and soe FOS bue vir</a:t>
            </a:r>
            <a:endParaRPr lang="en-US" dirty="0"/>
          </a:p>
          <a:p>
            <a:r>
              <a:rPr lang="en-US" dirty="0" err="1"/>
              <a:t>Epclusa</a:t>
            </a:r>
            <a:r>
              <a:rPr lang="en-US" dirty="0"/>
              <a:t> =</a:t>
            </a:r>
            <a:r>
              <a:rPr lang="en-US" baseline="0" dirty="0"/>
              <a:t> </a:t>
            </a:r>
            <a:r>
              <a:rPr lang="en-US" dirty="0" err="1"/>
              <a:t>soe</a:t>
            </a:r>
            <a:r>
              <a:rPr lang="en-US" dirty="0"/>
              <a:t>-FOS-</a:t>
            </a:r>
            <a:r>
              <a:rPr lang="en-US" dirty="0" err="1"/>
              <a:t>bue</a:t>
            </a:r>
            <a:r>
              <a:rPr lang="en-US" dirty="0"/>
              <a:t>-</a:t>
            </a:r>
            <a:r>
              <a:rPr lang="en-US" dirty="0" err="1"/>
              <a:t>vir</a:t>
            </a:r>
            <a:r>
              <a:rPr lang="en-US" dirty="0"/>
              <a:t>, </a:t>
            </a:r>
            <a:r>
              <a:rPr lang="en-US" dirty="0" err="1"/>
              <a:t>vel</a:t>
            </a:r>
            <a:r>
              <a:rPr lang="en-US" dirty="0"/>
              <a:t>-PAT-as-</a:t>
            </a:r>
            <a:r>
              <a:rPr lang="en-US" dirty="0" err="1"/>
              <a:t>vir</a:t>
            </a:r>
            <a:endParaRPr lang="en-US" dirty="0"/>
          </a:p>
          <a:p>
            <a:r>
              <a:rPr lang="en-US" dirty="0" err="1"/>
              <a:t>Vosevi</a:t>
            </a:r>
            <a:r>
              <a:rPr lang="en-US" baseline="0" dirty="0"/>
              <a:t> = </a:t>
            </a:r>
            <a:r>
              <a:rPr lang="en-US" dirty="0" err="1"/>
              <a:t>soe</a:t>
            </a:r>
            <a:r>
              <a:rPr lang="en-US" dirty="0"/>
              <a:t>-FOS-</a:t>
            </a:r>
            <a:r>
              <a:rPr lang="en-US" dirty="0" err="1"/>
              <a:t>bue</a:t>
            </a:r>
            <a:r>
              <a:rPr lang="en-US" dirty="0"/>
              <a:t>-</a:t>
            </a:r>
            <a:r>
              <a:rPr lang="en-US" dirty="0" err="1"/>
              <a:t>vir</a:t>
            </a:r>
            <a:r>
              <a:rPr lang="en-US" dirty="0"/>
              <a:t>, </a:t>
            </a:r>
            <a:r>
              <a:rPr lang="en-US" dirty="0" err="1"/>
              <a:t>vel</a:t>
            </a:r>
            <a:r>
              <a:rPr lang="en-US" dirty="0"/>
              <a:t>-PAT-as-</a:t>
            </a:r>
            <a:r>
              <a:rPr lang="en-US" dirty="0" err="1"/>
              <a:t>vir</a:t>
            </a:r>
            <a:r>
              <a:rPr lang="en-US" dirty="0"/>
              <a:t>, </a:t>
            </a:r>
            <a:r>
              <a:rPr lang="en-US" dirty="0" err="1"/>
              <a:t>vox</a:t>
            </a:r>
            <a:r>
              <a:rPr lang="en-US" dirty="0"/>
              <a:t>-i-LA-pre-</a:t>
            </a:r>
            <a:r>
              <a:rPr lang="en-US" dirty="0" err="1"/>
              <a:t>vir</a:t>
            </a:r>
            <a:endParaRPr lang="en-US" dirty="0"/>
          </a:p>
          <a:p>
            <a:r>
              <a:rPr lang="en-US" dirty="0" err="1"/>
              <a:t>Mavyret</a:t>
            </a:r>
            <a:r>
              <a:rPr lang="en-US" dirty="0"/>
              <a:t> = </a:t>
            </a:r>
            <a:r>
              <a:rPr lang="pt-BR" dirty="0"/>
              <a:t>glec A pre vir and pi BRENT as vir</a:t>
            </a:r>
          </a:p>
          <a:p>
            <a:r>
              <a:rPr lang="pt-BR" dirty="0"/>
              <a:t>Zepatier = ELB as vir and graz OH pre vir</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871F08-189E-448F-AF3E-9C1F97C546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5813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694977-4E58-DE44-B58F-4F22AD78A59B}" type="slidenum">
              <a:rPr lang="en-US" smtClean="0"/>
              <a:t>44</a:t>
            </a:fld>
            <a:endParaRPr lang="en-US"/>
          </a:p>
        </p:txBody>
      </p:sp>
    </p:spTree>
    <p:extLst>
      <p:ext uri="{BB962C8B-B14F-4D97-AF65-F5344CB8AC3E}">
        <p14:creationId xmlns:p14="http://schemas.microsoft.com/office/powerpoint/2010/main" val="3761701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694977-4E58-DE44-B58F-4F22AD78A59B}" type="slidenum">
              <a:rPr lang="en-US" smtClean="0"/>
              <a:t>48</a:t>
            </a:fld>
            <a:endParaRPr lang="en-US"/>
          </a:p>
        </p:txBody>
      </p:sp>
    </p:spTree>
    <p:extLst>
      <p:ext uri="{BB962C8B-B14F-4D97-AF65-F5344CB8AC3E}">
        <p14:creationId xmlns:p14="http://schemas.microsoft.com/office/powerpoint/2010/main" val="1452130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694977-4E58-DE44-B58F-4F22AD78A59B}" type="slidenum">
              <a:rPr lang="en-US" smtClean="0"/>
              <a:t>49</a:t>
            </a:fld>
            <a:endParaRPr lang="en-US"/>
          </a:p>
        </p:txBody>
      </p:sp>
    </p:spTree>
    <p:extLst>
      <p:ext uri="{BB962C8B-B14F-4D97-AF65-F5344CB8AC3E}">
        <p14:creationId xmlns:p14="http://schemas.microsoft.com/office/powerpoint/2010/main" val="3362473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cap="all" dirty="0">
                <a:solidFill>
                  <a:srgbClr val="333333"/>
                </a:solidFill>
                <a:effectLst/>
                <a:latin typeface="inherit"/>
              </a:rPr>
              <a:t>OVERVIEW OF RISK FACTORS FOR HCV ACQUISITION</a:t>
            </a:r>
          </a:p>
          <a:p>
            <a:pPr algn="l"/>
            <a:r>
              <a:rPr lang="en-US" b="0" i="0" dirty="0">
                <a:solidFill>
                  <a:srgbClr val="333333"/>
                </a:solidFill>
                <a:effectLst/>
                <a:latin typeface="Open Sans" panose="020B0606030504020204" pitchFamily="34" charset="0"/>
              </a:rPr>
              <a:t>Investigators and public health officials have identified multiple risk factors for acquiring HCV in the United States: injection drug use, history of receiving a blood product transfusion prior to July 1992, receipt of a solid organ transplantation, hemophilia with receipt of factor concentrates made before 1987, male-to-male sex, body tattoos, and intranasal cocaine use.</a:t>
            </a:r>
            <a:r>
              <a:rPr lang="en-US" b="0" i="0" baseline="30000" dirty="0">
                <a:solidFill>
                  <a:srgbClr val="333333"/>
                </a:solidFill>
                <a:effectLst/>
                <a:latin typeface="Open Sans" panose="020B0606030504020204" pitchFamily="34" charset="0"/>
              </a:rPr>
              <a:t>[</a:t>
            </a:r>
            <a:r>
              <a:rPr lang="en-US" b="0" i="0" u="none" strike="noStrike" baseline="30000" dirty="0">
                <a:solidFill>
                  <a:srgbClr val="4B75C7"/>
                </a:solidFill>
                <a:effectLst/>
                <a:latin typeface="Open Sans" panose="020B0606030504020204" pitchFamily="34" charset="0"/>
                <a:hlinkClick r:id="rId3"/>
              </a:rPr>
              <a:t>17</a:t>
            </a:r>
            <a:r>
              <a:rPr lang="en-US" b="0" i="0" baseline="30000" dirty="0">
                <a:solidFill>
                  <a:srgbClr val="333333"/>
                </a:solidFill>
                <a:effectLst/>
                <a:latin typeface="Open Sans" panose="020B0606030504020204" pitchFamily="34" charset="0"/>
              </a:rPr>
              <a:t>,</a:t>
            </a:r>
            <a:r>
              <a:rPr lang="en-US" b="0" i="0" u="none" strike="noStrike" baseline="30000" dirty="0">
                <a:solidFill>
                  <a:srgbClr val="4B75C7"/>
                </a:solidFill>
                <a:effectLst/>
                <a:latin typeface="Open Sans" panose="020B0606030504020204" pitchFamily="34" charset="0"/>
                <a:hlinkClick r:id="rId4"/>
              </a:rPr>
              <a:t>21</a:t>
            </a:r>
            <a:r>
              <a:rPr lang="en-US" b="0" i="0" baseline="30000" dirty="0">
                <a:solidFill>
                  <a:srgbClr val="333333"/>
                </a:solidFill>
                <a:effectLst/>
                <a:latin typeface="Open Sans" panose="020B0606030504020204" pitchFamily="34" charset="0"/>
              </a:rPr>
              <a:t>,</a:t>
            </a:r>
            <a:r>
              <a:rPr lang="en-US" b="0" i="0" u="none" strike="noStrike" baseline="30000" dirty="0">
                <a:solidFill>
                  <a:srgbClr val="4B75C7"/>
                </a:solidFill>
                <a:effectLst/>
                <a:latin typeface="Open Sans" panose="020B0606030504020204" pitchFamily="34" charset="0"/>
                <a:hlinkClick r:id="rId5"/>
              </a:rPr>
              <a:t>22</a:t>
            </a:r>
            <a:r>
              <a:rPr lang="en-US" b="0" i="0" baseline="30000" dirty="0">
                <a:solidFill>
                  <a:srgbClr val="333333"/>
                </a:solidFill>
                <a:effectLst/>
                <a:latin typeface="Open Sans" panose="020B0606030504020204" pitchFamily="34" charset="0"/>
              </a:rPr>
              <a:t>,</a:t>
            </a:r>
            <a:r>
              <a:rPr lang="en-US" b="0" i="0" u="none" strike="noStrike" baseline="30000" dirty="0">
                <a:solidFill>
                  <a:srgbClr val="4B75C7"/>
                </a:solidFill>
                <a:effectLst/>
                <a:latin typeface="Open Sans" panose="020B0606030504020204" pitchFamily="34" charset="0"/>
                <a:hlinkClick r:id="rId6"/>
              </a:rPr>
              <a:t>23</a:t>
            </a:r>
            <a:r>
              <a:rPr lang="en-US" b="0" i="0" baseline="30000" dirty="0">
                <a:solidFill>
                  <a:srgbClr val="333333"/>
                </a:solidFill>
                <a:effectLst/>
                <a:latin typeface="Open Sans" panose="020B0606030504020204" pitchFamily="34" charset="0"/>
              </a:rPr>
              <a:t>]</a:t>
            </a:r>
            <a:r>
              <a:rPr lang="en-US" b="0" i="0" dirty="0">
                <a:solidFill>
                  <a:srgbClr val="333333"/>
                </a:solidFill>
                <a:effectLst/>
                <a:latin typeface="Open Sans" panose="020B0606030504020204" pitchFamily="34" charset="0"/>
              </a:rPr>
              <a:t> Among these, injection drug use is the most common and important risk factor for acquiring HCV in the United States. Several studies have indicated that approximately 45% of persons with HCV infection do not report an exposure. Many of these patients, after undergoing careful questioning, eventually identified injection drug use as a risk factor. In the 1970s and 1980s, receipt of HCV-infected blood products or organs accounted for nearly 50% of new cases of HCV, but after the discovery of HCV as the cause of non-A, non-B hepatitis in 1989 and introduction of blood screening tests in the early 1990s, the proportion of new HCV cases caused by contaminated blood or organs dramatically declined.</a:t>
            </a:r>
            <a:r>
              <a:rPr lang="en-US" b="0" i="0" baseline="30000" dirty="0">
                <a:solidFill>
                  <a:srgbClr val="333333"/>
                </a:solidFill>
                <a:effectLst/>
                <a:latin typeface="Open Sans" panose="020B0606030504020204" pitchFamily="34" charset="0"/>
              </a:rPr>
              <a:t>[</a:t>
            </a:r>
            <a:r>
              <a:rPr lang="en-US" b="0" i="0" u="none" strike="noStrike" baseline="30000" dirty="0">
                <a:solidFill>
                  <a:srgbClr val="4B75C7"/>
                </a:solidFill>
                <a:effectLst/>
                <a:latin typeface="Open Sans" panose="020B0606030504020204" pitchFamily="34" charset="0"/>
                <a:hlinkClick r:id="rId7"/>
              </a:rPr>
              <a:t>7</a:t>
            </a:r>
            <a:r>
              <a:rPr lang="en-US" b="0" i="0" baseline="30000" dirty="0">
                <a:solidFill>
                  <a:srgbClr val="333333"/>
                </a:solidFill>
                <a:effectLst/>
                <a:latin typeface="Open Sans" panose="020B0606030504020204" pitchFamily="34" charset="0"/>
              </a:rPr>
              <a:t>,</a:t>
            </a:r>
            <a:r>
              <a:rPr lang="en-US" b="0" i="0" u="none" strike="noStrike" baseline="30000" dirty="0">
                <a:solidFill>
                  <a:srgbClr val="4B75C7"/>
                </a:solidFill>
                <a:effectLst/>
                <a:latin typeface="Open Sans" panose="020B0606030504020204" pitchFamily="34" charset="0"/>
                <a:hlinkClick r:id="rId5"/>
              </a:rPr>
              <a:t>22</a:t>
            </a:r>
            <a:r>
              <a:rPr lang="en-US" b="0" i="0" baseline="30000" dirty="0">
                <a:solidFill>
                  <a:srgbClr val="333333"/>
                </a:solidFill>
                <a:effectLst/>
                <a:latin typeface="Open Sans" panose="020B0606030504020204" pitchFamily="34" charset="0"/>
              </a:rPr>
              <a:t>,</a:t>
            </a:r>
            <a:r>
              <a:rPr lang="en-US" b="0" i="0" u="none" strike="noStrike" baseline="30000" dirty="0">
                <a:solidFill>
                  <a:srgbClr val="4B75C7"/>
                </a:solidFill>
                <a:effectLst/>
                <a:latin typeface="Open Sans" panose="020B0606030504020204" pitchFamily="34" charset="0"/>
                <a:hlinkClick r:id="rId8"/>
              </a:rPr>
              <a:t>24</a:t>
            </a:r>
            <a:r>
              <a:rPr lang="en-US" b="0" i="0" baseline="30000" dirty="0">
                <a:solidFill>
                  <a:srgbClr val="333333"/>
                </a:solidFill>
                <a:effectLst/>
                <a:latin typeface="Open Sans" panose="020B0606030504020204" pitchFamily="34" charset="0"/>
              </a:rPr>
              <a:t>,</a:t>
            </a:r>
            <a:r>
              <a:rPr lang="en-US" b="0" i="0" u="none" strike="noStrike" baseline="30000" dirty="0">
                <a:solidFill>
                  <a:srgbClr val="4B75C7"/>
                </a:solidFill>
                <a:effectLst/>
                <a:latin typeface="Open Sans" panose="020B0606030504020204" pitchFamily="34" charset="0"/>
                <a:hlinkClick r:id="rId9"/>
              </a:rPr>
              <a:t>25</a:t>
            </a:r>
            <a:r>
              <a:rPr lang="en-US" b="0" i="0" baseline="30000" dirty="0">
                <a:solidFill>
                  <a:srgbClr val="333333"/>
                </a:solidFill>
                <a:effectLst/>
                <a:latin typeface="Open Sans" panose="020B0606030504020204" pitchFamily="34" charset="0"/>
              </a:rPr>
              <a:t>]</a:t>
            </a:r>
            <a:r>
              <a:rPr lang="en-US" b="0" i="0" dirty="0">
                <a:solidFill>
                  <a:srgbClr val="333333"/>
                </a:solidFill>
                <a:effectLst/>
                <a:latin typeface="Open Sans" panose="020B0606030504020204" pitchFamily="34" charset="0"/>
              </a:rPr>
              <a:t> Persons in different ethnic groups may have relatively different routes of acquiring HCV.</a:t>
            </a:r>
          </a:p>
          <a:p>
            <a:pPr algn="l"/>
            <a:r>
              <a:rPr lang="en-US" b="1" i="0" cap="all" dirty="0">
                <a:solidFill>
                  <a:srgbClr val="333333"/>
                </a:solidFill>
                <a:effectLst/>
                <a:latin typeface="inherit"/>
              </a:rPr>
              <a:t>INJECTION DRUG USE</a:t>
            </a:r>
          </a:p>
          <a:p>
            <a:pPr algn="l"/>
            <a:r>
              <a:rPr lang="en-US" b="0" i="0" dirty="0">
                <a:solidFill>
                  <a:srgbClr val="333333"/>
                </a:solidFill>
                <a:effectLst/>
                <a:latin typeface="Open Sans" panose="020B0606030504020204" pitchFamily="34" charset="0"/>
              </a:rPr>
              <a:t>Injection drug use remains the most common risk factor for acquiring HCV in the United States, accounting for more than 60% of all cases of HCV.</a:t>
            </a:r>
            <a:r>
              <a:rPr lang="en-US" b="0" i="0" baseline="30000" dirty="0">
                <a:solidFill>
                  <a:srgbClr val="333333"/>
                </a:solidFill>
                <a:effectLst/>
                <a:latin typeface="Open Sans" panose="020B0606030504020204" pitchFamily="34" charset="0"/>
              </a:rPr>
              <a:t>[</a:t>
            </a:r>
            <a:r>
              <a:rPr lang="en-US" b="0" i="0" u="none" strike="noStrike" baseline="30000" dirty="0">
                <a:solidFill>
                  <a:srgbClr val="4B75C7"/>
                </a:solidFill>
                <a:effectLst/>
                <a:latin typeface="Open Sans" panose="020B0606030504020204" pitchFamily="34" charset="0"/>
                <a:hlinkClick r:id="rId10"/>
              </a:rPr>
              <a:t>26</a:t>
            </a:r>
            <a:r>
              <a:rPr lang="en-US" b="0" i="0" baseline="30000" dirty="0">
                <a:solidFill>
                  <a:srgbClr val="333333"/>
                </a:solidFill>
                <a:effectLst/>
                <a:latin typeface="Open Sans" panose="020B0606030504020204" pitchFamily="34" charset="0"/>
              </a:rPr>
              <a:t>]</a:t>
            </a:r>
            <a:r>
              <a:rPr lang="en-US" b="0" i="0" dirty="0">
                <a:solidFill>
                  <a:srgbClr val="333333"/>
                </a:solidFill>
                <a:effectLst/>
                <a:latin typeface="Open Sans" panose="020B0606030504020204" pitchFamily="34" charset="0"/>
              </a:rPr>
              <a:t> Approximately 20 to 30% of persons who inject drugs become infected with HCV within the first 2 years of starting to inject drugs and 50% within 5 years.</a:t>
            </a:r>
            <a:r>
              <a:rPr lang="en-US" b="0" i="0" baseline="30000" dirty="0">
                <a:solidFill>
                  <a:srgbClr val="333333"/>
                </a:solidFill>
                <a:effectLst/>
                <a:latin typeface="Open Sans" panose="020B0606030504020204" pitchFamily="34" charset="0"/>
              </a:rPr>
              <a:t>[</a:t>
            </a:r>
            <a:r>
              <a:rPr lang="en-US" b="0" i="0" u="none" strike="noStrike" baseline="30000" dirty="0">
                <a:solidFill>
                  <a:srgbClr val="4B75C7"/>
                </a:solidFill>
                <a:effectLst/>
                <a:latin typeface="Open Sans" panose="020B0606030504020204" pitchFamily="34" charset="0"/>
                <a:hlinkClick r:id="rId11"/>
              </a:rPr>
              <a:t>27</a:t>
            </a:r>
            <a:r>
              <a:rPr lang="en-US" b="0" i="0" baseline="30000" dirty="0">
                <a:solidFill>
                  <a:srgbClr val="333333"/>
                </a:solidFill>
                <a:effectLst/>
                <a:latin typeface="Open Sans" panose="020B0606030504020204" pitchFamily="34" charset="0"/>
              </a:rPr>
              <a:t>]</a:t>
            </a:r>
            <a:r>
              <a:rPr lang="en-US" b="0" i="0" dirty="0">
                <a:solidFill>
                  <a:srgbClr val="333333"/>
                </a:solidFill>
                <a:effectLst/>
                <a:latin typeface="Open Sans" panose="020B0606030504020204" pitchFamily="34" charset="0"/>
              </a:rPr>
              <a:t> Transmission risk is greatest with “direct sharing” of needles and syringes, but may also occur indirectly via sharing of injection paraphernalia, such as water, cookers, and cotton filters.</a:t>
            </a:r>
            <a:r>
              <a:rPr lang="en-US" b="0" i="0" baseline="30000" dirty="0">
                <a:solidFill>
                  <a:srgbClr val="333333"/>
                </a:solidFill>
                <a:effectLst/>
                <a:latin typeface="Open Sans" panose="020B0606030504020204" pitchFamily="34" charset="0"/>
              </a:rPr>
              <a:t>[</a:t>
            </a:r>
            <a:r>
              <a:rPr lang="en-US" b="0" i="0" u="none" strike="noStrike" baseline="30000" dirty="0">
                <a:solidFill>
                  <a:srgbClr val="4B75C7"/>
                </a:solidFill>
                <a:effectLst/>
                <a:latin typeface="Open Sans" panose="020B0606030504020204" pitchFamily="34" charset="0"/>
                <a:hlinkClick r:id="rId12"/>
              </a:rPr>
              <a:t>28</a:t>
            </a:r>
            <a:r>
              <a:rPr lang="en-US" b="0" i="0" baseline="30000" dirty="0">
                <a:solidFill>
                  <a:srgbClr val="333333"/>
                </a:solidFill>
                <a:effectLst/>
                <a:latin typeface="Open Sans" panose="020B0606030504020204" pitchFamily="34" charset="0"/>
              </a:rPr>
              <a:t>,</a:t>
            </a:r>
            <a:r>
              <a:rPr lang="en-US" b="0" i="0" u="none" strike="noStrike" baseline="30000" dirty="0">
                <a:solidFill>
                  <a:srgbClr val="4B75C7"/>
                </a:solidFill>
                <a:effectLst/>
                <a:latin typeface="Open Sans" panose="020B0606030504020204" pitchFamily="34" charset="0"/>
                <a:hlinkClick r:id="rId13"/>
              </a:rPr>
              <a:t>29</a:t>
            </a:r>
            <a:r>
              <a:rPr lang="en-US" b="0" i="0" baseline="30000" dirty="0">
                <a:solidFill>
                  <a:srgbClr val="333333"/>
                </a:solidFill>
                <a:effectLst/>
                <a:latin typeface="Open Sans" panose="020B0606030504020204" pitchFamily="34" charset="0"/>
              </a:rPr>
              <a:t>,</a:t>
            </a:r>
            <a:r>
              <a:rPr lang="en-US" b="0" i="0" u="none" strike="noStrike" baseline="30000" dirty="0">
                <a:solidFill>
                  <a:srgbClr val="4B75C7"/>
                </a:solidFill>
                <a:effectLst/>
                <a:latin typeface="Open Sans" panose="020B0606030504020204" pitchFamily="34" charset="0"/>
                <a:hlinkClick r:id="rId14"/>
              </a:rPr>
              <a:t>30</a:t>
            </a:r>
            <a:r>
              <a:rPr lang="en-US" b="0" i="0" baseline="30000" dirty="0">
                <a:solidFill>
                  <a:srgbClr val="333333"/>
                </a:solidFill>
                <a:effectLst/>
                <a:latin typeface="Open Sans" panose="020B0606030504020204" pitchFamily="34" charset="0"/>
              </a:rPr>
              <a:t>]</a:t>
            </a:r>
            <a:r>
              <a:rPr lang="en-US" b="0" i="0" dirty="0">
                <a:solidFill>
                  <a:srgbClr val="333333"/>
                </a:solidFill>
                <a:effectLst/>
                <a:latin typeface="Open Sans" panose="020B0606030504020204" pitchFamily="34" charset="0"/>
              </a:rPr>
              <a:t> The incidence of HCV in persons who inject drugs markedly declined from early 1992-2002, likely due to increased availability of needle exchange programs that arose in response to the HIV epidemic.</a:t>
            </a:r>
            <a:r>
              <a:rPr lang="en-US" b="0" i="0" baseline="30000" dirty="0">
                <a:solidFill>
                  <a:srgbClr val="333333"/>
                </a:solidFill>
                <a:effectLst/>
                <a:latin typeface="Open Sans" panose="020B0606030504020204" pitchFamily="34" charset="0"/>
              </a:rPr>
              <a:t>[</a:t>
            </a:r>
            <a:r>
              <a:rPr lang="en-US" b="0" i="0" u="none" strike="noStrike" baseline="30000" dirty="0">
                <a:solidFill>
                  <a:srgbClr val="4B75C7"/>
                </a:solidFill>
                <a:effectLst/>
                <a:latin typeface="Open Sans" panose="020B0606030504020204" pitchFamily="34" charset="0"/>
                <a:hlinkClick r:id="rId13"/>
              </a:rPr>
              <a:t>29</a:t>
            </a:r>
            <a:r>
              <a:rPr lang="en-US" b="0" i="0" baseline="30000" dirty="0">
                <a:solidFill>
                  <a:srgbClr val="333333"/>
                </a:solidFill>
                <a:effectLst/>
                <a:latin typeface="Open Sans" panose="020B0606030504020204" pitchFamily="34" charset="0"/>
              </a:rPr>
              <a:t>,</a:t>
            </a:r>
            <a:r>
              <a:rPr lang="en-US" b="0" i="0" u="none" strike="noStrike" baseline="30000" dirty="0">
                <a:solidFill>
                  <a:srgbClr val="4B75C7"/>
                </a:solidFill>
                <a:effectLst/>
                <a:latin typeface="Open Sans" panose="020B0606030504020204" pitchFamily="34" charset="0"/>
                <a:hlinkClick r:id="rId15"/>
              </a:rPr>
              <a:t>31</a:t>
            </a:r>
            <a:r>
              <a:rPr lang="en-US" b="0" i="0" baseline="30000" dirty="0">
                <a:solidFill>
                  <a:srgbClr val="333333"/>
                </a:solidFill>
                <a:effectLst/>
                <a:latin typeface="Open Sans" panose="020B0606030504020204" pitchFamily="34" charset="0"/>
              </a:rPr>
              <a:t>]</a:t>
            </a:r>
            <a:r>
              <a:rPr lang="en-US" b="0" i="0" dirty="0">
                <a:solidFill>
                  <a:srgbClr val="333333"/>
                </a:solidFill>
                <a:effectLst/>
                <a:latin typeface="Open Sans" panose="020B0606030504020204" pitchFamily="34" charset="0"/>
              </a:rPr>
              <a:t> Since about 2002, however, multiple reports have documented a surge in HCV infections in the United States among young persons who inject drugs.</a:t>
            </a:r>
            <a:r>
              <a:rPr lang="en-US" b="0" i="0" baseline="30000" dirty="0">
                <a:solidFill>
                  <a:srgbClr val="333333"/>
                </a:solidFill>
                <a:effectLst/>
                <a:latin typeface="Open Sans" panose="020B0606030504020204" pitchFamily="34" charset="0"/>
              </a:rPr>
              <a:t>[</a:t>
            </a:r>
            <a:r>
              <a:rPr lang="en-US" b="0" i="0" u="none" strike="noStrike" baseline="30000" dirty="0">
                <a:solidFill>
                  <a:srgbClr val="4B75C7"/>
                </a:solidFill>
                <a:effectLst/>
                <a:latin typeface="Open Sans" panose="020B0606030504020204" pitchFamily="34" charset="0"/>
                <a:hlinkClick r:id="rId16"/>
              </a:rPr>
              <a:t>3</a:t>
            </a:r>
            <a:r>
              <a:rPr lang="en-US" b="0" i="0" baseline="30000" dirty="0">
                <a:solidFill>
                  <a:srgbClr val="333333"/>
                </a:solidFill>
                <a:effectLst/>
                <a:latin typeface="Open Sans" panose="020B0606030504020204" pitchFamily="34" charset="0"/>
              </a:rPr>
              <a:t>,</a:t>
            </a:r>
            <a:r>
              <a:rPr lang="en-US" b="0" i="0" u="none" strike="noStrike" baseline="30000" dirty="0">
                <a:solidFill>
                  <a:srgbClr val="4B75C7"/>
                </a:solidFill>
                <a:effectLst/>
                <a:latin typeface="Open Sans" panose="020B0606030504020204" pitchFamily="34" charset="0"/>
                <a:hlinkClick r:id="rId17"/>
              </a:rPr>
              <a:t>4</a:t>
            </a:r>
            <a:r>
              <a:rPr lang="en-US" b="0" i="0" baseline="30000" dirty="0">
                <a:solidFill>
                  <a:srgbClr val="333333"/>
                </a:solidFill>
                <a:effectLst/>
                <a:latin typeface="Open Sans" panose="020B0606030504020204" pitchFamily="34" charset="0"/>
              </a:rPr>
              <a:t>,</a:t>
            </a:r>
            <a:r>
              <a:rPr lang="en-US" b="0" i="0" u="none" strike="noStrike" baseline="30000" dirty="0">
                <a:solidFill>
                  <a:srgbClr val="4B75C7"/>
                </a:solidFill>
                <a:effectLst/>
                <a:latin typeface="Open Sans" panose="020B0606030504020204" pitchFamily="34" charset="0"/>
                <a:hlinkClick r:id="rId18"/>
              </a:rPr>
              <a:t>5</a:t>
            </a:r>
            <a:r>
              <a:rPr lang="en-US" b="0" i="0" baseline="30000" dirty="0">
                <a:solidFill>
                  <a:srgbClr val="333333"/>
                </a:solidFill>
                <a:effectLst/>
                <a:latin typeface="Open Sans" panose="020B0606030504020204" pitchFamily="34" charset="0"/>
              </a:rPr>
              <a:t>,</a:t>
            </a:r>
            <a:r>
              <a:rPr lang="en-US" b="0" i="0" u="none" strike="noStrike" baseline="30000" dirty="0">
                <a:solidFill>
                  <a:srgbClr val="4B75C7"/>
                </a:solidFill>
                <a:effectLst/>
                <a:latin typeface="Open Sans" panose="020B0606030504020204" pitchFamily="34" charset="0"/>
                <a:hlinkClick r:id="rId19"/>
              </a:rPr>
              <a:t>32</a:t>
            </a:r>
            <a:r>
              <a:rPr lang="en-US" b="0" i="0" baseline="30000" dirty="0">
                <a:solidFill>
                  <a:srgbClr val="333333"/>
                </a:solidFill>
                <a:effectLst/>
                <a:latin typeface="Open Sans" panose="020B0606030504020204" pitchFamily="34" charset="0"/>
              </a:rPr>
              <a:t>]</a:t>
            </a:r>
            <a:r>
              <a:rPr lang="en-US" b="0" i="0" dirty="0">
                <a:solidFill>
                  <a:srgbClr val="333333"/>
                </a:solidFill>
                <a:effectLst/>
                <a:latin typeface="Open Sans" panose="020B0606030504020204" pitchFamily="34" charset="0"/>
              </a:rPr>
              <a:t> This surge in HCV infections in the United States is intricately connected with the ongoing opioid epidemic and its associated injection drug use.</a:t>
            </a:r>
            <a:r>
              <a:rPr lang="en-US" b="0" i="0" baseline="30000" dirty="0">
                <a:solidFill>
                  <a:srgbClr val="333333"/>
                </a:solidFill>
                <a:effectLst/>
                <a:latin typeface="Open Sans" panose="020B0606030504020204" pitchFamily="34" charset="0"/>
              </a:rPr>
              <a:t>[</a:t>
            </a:r>
            <a:r>
              <a:rPr lang="en-US" b="0" i="0" u="none" strike="noStrike" baseline="30000" dirty="0">
                <a:solidFill>
                  <a:srgbClr val="4B75C7"/>
                </a:solidFill>
                <a:effectLst/>
                <a:latin typeface="Open Sans" panose="020B0606030504020204" pitchFamily="34" charset="0"/>
                <a:hlinkClick r:id="rId16"/>
              </a:rPr>
              <a:t>3</a:t>
            </a:r>
            <a:r>
              <a:rPr lang="en-US" b="0" i="0" baseline="30000" dirty="0">
                <a:solidFill>
                  <a:srgbClr val="333333"/>
                </a:solidFill>
                <a:effectLst/>
                <a:latin typeface="Open Sans" panose="020B0606030504020204" pitchFamily="34" charset="0"/>
              </a:rPr>
              <a:t>,</a:t>
            </a:r>
            <a:r>
              <a:rPr lang="en-US" b="0" i="0" u="none" strike="noStrike" baseline="30000" dirty="0">
                <a:solidFill>
                  <a:srgbClr val="4B75C7"/>
                </a:solidFill>
                <a:effectLst/>
                <a:latin typeface="Open Sans" panose="020B0606030504020204" pitchFamily="34" charset="0"/>
                <a:hlinkClick r:id="rId18"/>
              </a:rPr>
              <a:t>5</a:t>
            </a:r>
            <a:r>
              <a:rPr lang="en-US" b="0" i="0" baseline="30000" dirty="0">
                <a:solidFill>
                  <a:srgbClr val="333333"/>
                </a:solidFill>
                <a:effectLst/>
                <a:latin typeface="Open Sans" panose="020B0606030504020204" pitchFamily="34" charset="0"/>
              </a:rPr>
              <a:t>,</a:t>
            </a:r>
            <a:r>
              <a:rPr lang="en-US" b="0" i="0" u="none" strike="noStrike" baseline="30000" dirty="0">
                <a:solidFill>
                  <a:srgbClr val="4B75C7"/>
                </a:solidFill>
                <a:effectLst/>
                <a:latin typeface="Open Sans" panose="020B0606030504020204" pitchFamily="34" charset="0"/>
                <a:hlinkClick r:id="rId20"/>
              </a:rPr>
              <a:t>6</a:t>
            </a:r>
            <a:r>
              <a:rPr lang="en-US" b="0" i="0" baseline="30000" dirty="0">
                <a:solidFill>
                  <a:srgbClr val="333333"/>
                </a:solidFill>
                <a:effectLst/>
                <a:latin typeface="Open Sans" panose="020B0606030504020204" pitchFamily="34" charset="0"/>
              </a:rPr>
              <a:t>]</a:t>
            </a:r>
            <a:r>
              <a:rPr lang="en-US" b="0" i="0" dirty="0">
                <a:solidFill>
                  <a:srgbClr val="333333"/>
                </a:solidFill>
                <a:effectLst/>
                <a:latin typeface="Open Sans" panose="020B0606030504020204" pitchFamily="34" charset="0"/>
              </a:rPr>
              <a:t> These reports identified a new cohort of persons diagnosed with HCV who inject drugs and have the following characteristics: age younger than 30 years, White race, residence in nonurban areas, and use of oral prescription opiates prior to using heroin.</a:t>
            </a:r>
            <a:r>
              <a:rPr lang="en-US" b="0" i="0" baseline="30000" dirty="0">
                <a:solidFill>
                  <a:srgbClr val="333333"/>
                </a:solidFill>
                <a:effectLst/>
                <a:latin typeface="Open Sans" panose="020B0606030504020204" pitchFamily="34" charset="0"/>
              </a:rPr>
              <a:t>[</a:t>
            </a:r>
            <a:r>
              <a:rPr lang="en-US" b="0" i="0" u="none" strike="noStrike" baseline="30000" dirty="0">
                <a:solidFill>
                  <a:srgbClr val="4B75C7"/>
                </a:solidFill>
                <a:effectLst/>
                <a:latin typeface="Open Sans" panose="020B0606030504020204" pitchFamily="34" charset="0"/>
                <a:hlinkClick r:id="rId18"/>
              </a:rPr>
              <a:t>5</a:t>
            </a:r>
            <a:r>
              <a:rPr lang="en-US" b="0" i="0" baseline="30000" dirty="0">
                <a:solidFill>
                  <a:srgbClr val="333333"/>
                </a:solidFill>
                <a:effectLst/>
                <a:latin typeface="Open Sans" panose="020B0606030504020204" pitchFamily="34" charset="0"/>
              </a:rPr>
              <a:t>,</a:t>
            </a:r>
            <a:r>
              <a:rPr lang="en-US" b="0" i="0" u="none" strike="noStrike" baseline="30000" dirty="0">
                <a:solidFill>
                  <a:srgbClr val="4B75C7"/>
                </a:solidFill>
                <a:effectLst/>
                <a:latin typeface="Open Sans" panose="020B0606030504020204" pitchFamily="34" charset="0"/>
                <a:hlinkClick r:id="rId20"/>
              </a:rPr>
              <a:t>6</a:t>
            </a:r>
            <a:r>
              <a:rPr lang="en-US" b="0" i="0" baseline="30000" dirty="0">
                <a:solidFill>
                  <a:srgbClr val="333333"/>
                </a:solidFill>
                <a:effectLst/>
                <a:latin typeface="Open Sans" panose="020B0606030504020204" pitchFamily="34" charset="0"/>
              </a:rPr>
              <a:t>]</a:t>
            </a:r>
            <a:r>
              <a:rPr lang="en-US" b="0" i="0" dirty="0">
                <a:solidFill>
                  <a:srgbClr val="333333"/>
                </a:solidFill>
                <a:effectLst/>
                <a:latin typeface="Open Sans" panose="020B0606030504020204" pitchFamily="34" charset="0"/>
              </a:rPr>
              <a:t> Regions of the United States east of the Mississippi River have been most heavily impacted, with a particularly high intensity of new HCV cases in the central Appalachian region.</a:t>
            </a:r>
            <a:r>
              <a:rPr lang="en-US" b="0" i="0" baseline="30000" dirty="0">
                <a:solidFill>
                  <a:srgbClr val="333333"/>
                </a:solidFill>
                <a:effectLst/>
                <a:latin typeface="Open Sans" panose="020B0606030504020204" pitchFamily="34" charset="0"/>
              </a:rPr>
              <a:t>[</a:t>
            </a:r>
            <a:r>
              <a:rPr lang="en-US" b="0" i="0" u="none" strike="noStrike" baseline="30000" dirty="0">
                <a:solidFill>
                  <a:srgbClr val="4B75C7"/>
                </a:solidFill>
                <a:effectLst/>
                <a:latin typeface="Open Sans" panose="020B0606030504020204" pitchFamily="34" charset="0"/>
                <a:hlinkClick r:id="rId16"/>
              </a:rPr>
              <a:t>3</a:t>
            </a:r>
            <a:r>
              <a:rPr lang="en-US" b="0" i="0" baseline="30000" dirty="0">
                <a:solidFill>
                  <a:srgbClr val="333333"/>
                </a:solidFill>
                <a:effectLst/>
                <a:latin typeface="Open Sans" panose="020B0606030504020204" pitchFamily="34" charset="0"/>
              </a:rPr>
              <a:t>,</a:t>
            </a:r>
            <a:r>
              <a:rPr lang="en-US" b="0" i="0" u="none" strike="noStrike" baseline="30000" dirty="0">
                <a:solidFill>
                  <a:srgbClr val="4B75C7"/>
                </a:solidFill>
                <a:effectLst/>
                <a:latin typeface="Open Sans" panose="020B0606030504020204" pitchFamily="34" charset="0"/>
                <a:hlinkClick r:id="rId18"/>
              </a:rPr>
              <a:t>5</a:t>
            </a:r>
            <a:r>
              <a:rPr lang="en-US" b="0" i="0" baseline="30000" dirty="0">
                <a:solidFill>
                  <a:srgbClr val="333333"/>
                </a:solidFill>
                <a:effectLst/>
                <a:latin typeface="Open Sans" panose="020B0606030504020204" pitchFamily="34" charset="0"/>
              </a:rPr>
              <a:t>]</a:t>
            </a:r>
            <a:r>
              <a:rPr lang="en-US" b="0" i="0" dirty="0">
                <a:solidFill>
                  <a:srgbClr val="333333"/>
                </a:solidFill>
                <a:effectLst/>
                <a:latin typeface="Open Sans" panose="020B0606030504020204" pitchFamily="34" charset="0"/>
              </a:rPr>
              <a:t> </a:t>
            </a:r>
          </a:p>
          <a:p>
            <a:pPr algn="l"/>
            <a:r>
              <a:rPr lang="en-US" b="1" i="0" cap="all" dirty="0">
                <a:solidFill>
                  <a:srgbClr val="333333"/>
                </a:solidFill>
                <a:effectLst/>
                <a:latin typeface="inherit"/>
              </a:rPr>
              <a:t>NONINJECTION DRUG USE</a:t>
            </a:r>
          </a:p>
          <a:p>
            <a:pPr algn="l"/>
            <a:r>
              <a:rPr lang="en-US" b="0" i="0" dirty="0">
                <a:solidFill>
                  <a:srgbClr val="333333"/>
                </a:solidFill>
                <a:effectLst/>
                <a:latin typeface="Open Sans" panose="020B0606030504020204" pitchFamily="34" charset="0"/>
              </a:rPr>
              <a:t>The role of </a:t>
            </a:r>
            <a:r>
              <a:rPr lang="en-US" b="0" i="0" dirty="0" err="1">
                <a:solidFill>
                  <a:srgbClr val="333333"/>
                </a:solidFill>
                <a:effectLst/>
                <a:latin typeface="Open Sans" panose="020B0606030504020204" pitchFamily="34" charset="0"/>
              </a:rPr>
              <a:t>noninjection</a:t>
            </a:r>
            <a:r>
              <a:rPr lang="en-US" b="0" i="0" dirty="0">
                <a:solidFill>
                  <a:srgbClr val="333333"/>
                </a:solidFill>
                <a:effectLst/>
                <a:latin typeface="Open Sans" panose="020B0606030504020204" pitchFamily="34" charset="0"/>
              </a:rPr>
              <a:t> drug use, such as snorting crack cocaine, powder cocaine, methamphetamines, or heroin, as a risk factor for acquiring hepatitis C remains controversial.</a:t>
            </a:r>
            <a:r>
              <a:rPr lang="en-US" b="0" i="0" baseline="30000" dirty="0">
                <a:solidFill>
                  <a:srgbClr val="333333"/>
                </a:solidFill>
                <a:effectLst/>
                <a:latin typeface="Open Sans" panose="020B0606030504020204" pitchFamily="34" charset="0"/>
              </a:rPr>
              <a:t>[</a:t>
            </a:r>
            <a:r>
              <a:rPr lang="en-US" b="0" i="0" u="none" strike="noStrike" baseline="30000" dirty="0">
                <a:solidFill>
                  <a:srgbClr val="4B75C7"/>
                </a:solidFill>
                <a:effectLst/>
                <a:latin typeface="Open Sans" panose="020B0606030504020204" pitchFamily="34" charset="0"/>
                <a:hlinkClick r:id="rId21"/>
              </a:rPr>
              <a:t>33</a:t>
            </a:r>
            <a:r>
              <a:rPr lang="en-US" b="0" i="0" baseline="30000" dirty="0">
                <a:solidFill>
                  <a:srgbClr val="333333"/>
                </a:solidFill>
                <a:effectLst/>
                <a:latin typeface="Open Sans" panose="020B0606030504020204" pitchFamily="34" charset="0"/>
              </a:rPr>
              <a:t>]</a:t>
            </a:r>
            <a:r>
              <a:rPr lang="en-US" b="0" i="0" dirty="0">
                <a:solidFill>
                  <a:srgbClr val="333333"/>
                </a:solidFill>
                <a:effectLst/>
                <a:latin typeface="Open Sans" panose="020B0606030504020204" pitchFamily="34" charset="0"/>
              </a:rPr>
              <a:t> The risk of acquiring HCV is plausible with use of pipes that may cause burns in the oral mucosa (with possible open mouth sores) or use of straws or tubing that causes erosion of nasal membranes (with bleeding in the nasal passage). Sharing these blood-contaminated devices could then lead to HCV transmission. The prevalence of HCV in people who use </a:t>
            </a:r>
            <a:r>
              <a:rPr lang="en-US" b="0" i="0" dirty="0" err="1">
                <a:solidFill>
                  <a:srgbClr val="333333"/>
                </a:solidFill>
                <a:effectLst/>
                <a:latin typeface="Open Sans" panose="020B0606030504020204" pitchFamily="34" charset="0"/>
              </a:rPr>
              <a:t>noninjection</a:t>
            </a:r>
            <a:r>
              <a:rPr lang="en-US" b="0" i="0" dirty="0">
                <a:solidFill>
                  <a:srgbClr val="333333"/>
                </a:solidFill>
                <a:effectLst/>
                <a:latin typeface="Open Sans" panose="020B0606030504020204" pitchFamily="34" charset="0"/>
              </a:rPr>
              <a:t> drugs ranges from 2.3 to 35.3%. It is possible that use of </a:t>
            </a:r>
            <a:r>
              <a:rPr lang="en-US" b="0" i="0" dirty="0" err="1">
                <a:solidFill>
                  <a:srgbClr val="333333"/>
                </a:solidFill>
                <a:effectLst/>
                <a:latin typeface="Open Sans" panose="020B0606030504020204" pitchFamily="34" charset="0"/>
              </a:rPr>
              <a:t>noninjection</a:t>
            </a:r>
            <a:r>
              <a:rPr lang="en-US" b="0" i="0" dirty="0">
                <a:solidFill>
                  <a:srgbClr val="333333"/>
                </a:solidFill>
                <a:effectLst/>
                <a:latin typeface="Open Sans" panose="020B0606030504020204" pitchFamily="34" charset="0"/>
              </a:rPr>
              <a:t> drugs is a surrogate for other risk activities associated with HCV acquisition.</a:t>
            </a:r>
          </a:p>
          <a:p>
            <a:pPr algn="l"/>
            <a:r>
              <a:rPr lang="en-US" b="1" i="0" cap="all" dirty="0">
                <a:solidFill>
                  <a:srgbClr val="333333"/>
                </a:solidFill>
                <a:effectLst/>
                <a:latin typeface="inherit"/>
              </a:rPr>
              <a:t>SEXUAL EXPOSURE</a:t>
            </a:r>
          </a:p>
          <a:p>
            <a:pPr algn="l"/>
            <a:r>
              <a:rPr lang="en-US" b="0" i="0" dirty="0">
                <a:solidFill>
                  <a:srgbClr val="333333"/>
                </a:solidFill>
                <a:effectLst/>
                <a:latin typeface="Open Sans" panose="020B0606030504020204" pitchFamily="34" charset="0"/>
              </a:rPr>
              <a:t>The risk of acquiring HCV through sexual contact with a person who has HCV infection remains highly controversial. Overall, sexual transmission has accounted for up to 15% of cases of HCV in the United States, but very close interrogation revealed that most cases of sexual transmission also involved injection drug use as a risk factor. Multiple studies involving monogamous heterosexual couples have shown a rate of HCV transmission less than 1% per year.</a:t>
            </a:r>
            <a:r>
              <a:rPr lang="en-US" b="0" i="0" baseline="30000" dirty="0">
                <a:solidFill>
                  <a:srgbClr val="333333"/>
                </a:solidFill>
                <a:effectLst/>
                <a:latin typeface="Open Sans" panose="020B0606030504020204" pitchFamily="34" charset="0"/>
              </a:rPr>
              <a:t>[</a:t>
            </a:r>
            <a:r>
              <a:rPr lang="en-US" b="0" i="0" u="none" strike="noStrike" baseline="30000" dirty="0">
                <a:solidFill>
                  <a:srgbClr val="4B75C7"/>
                </a:solidFill>
                <a:effectLst/>
                <a:latin typeface="Open Sans" panose="020B0606030504020204" pitchFamily="34" charset="0"/>
                <a:hlinkClick r:id="rId22"/>
              </a:rPr>
              <a:t>34</a:t>
            </a:r>
            <a:r>
              <a:rPr lang="en-US" b="0" i="0" baseline="30000" dirty="0">
                <a:solidFill>
                  <a:srgbClr val="333333"/>
                </a:solidFill>
                <a:effectLst/>
                <a:latin typeface="Open Sans" panose="020B0606030504020204" pitchFamily="34" charset="0"/>
              </a:rPr>
              <a:t>,</a:t>
            </a:r>
            <a:r>
              <a:rPr lang="en-US" b="0" i="0" u="none" strike="noStrike" baseline="30000" dirty="0">
                <a:solidFill>
                  <a:srgbClr val="4B75C7"/>
                </a:solidFill>
                <a:effectLst/>
                <a:latin typeface="Open Sans" panose="020B0606030504020204" pitchFamily="34" charset="0"/>
                <a:hlinkClick r:id="rId23"/>
              </a:rPr>
              <a:t>35</a:t>
            </a:r>
            <a:r>
              <a:rPr lang="en-US" b="0" i="0" baseline="30000" dirty="0">
                <a:solidFill>
                  <a:srgbClr val="333333"/>
                </a:solidFill>
                <a:effectLst/>
                <a:latin typeface="Open Sans" panose="020B0606030504020204" pitchFamily="34" charset="0"/>
              </a:rPr>
              <a:t>,</a:t>
            </a:r>
            <a:r>
              <a:rPr lang="en-US" b="0" i="0" u="none" strike="noStrike" baseline="30000" dirty="0">
                <a:solidFill>
                  <a:srgbClr val="4B75C7"/>
                </a:solidFill>
                <a:effectLst/>
                <a:latin typeface="Open Sans" panose="020B0606030504020204" pitchFamily="34" charset="0"/>
                <a:hlinkClick r:id="rId24"/>
              </a:rPr>
              <a:t>36</a:t>
            </a:r>
            <a:r>
              <a:rPr lang="en-US" b="0" i="0" baseline="30000" dirty="0">
                <a:solidFill>
                  <a:srgbClr val="333333"/>
                </a:solidFill>
                <a:effectLst/>
                <a:latin typeface="Open Sans" panose="020B0606030504020204" pitchFamily="34" charset="0"/>
              </a:rPr>
              <a:t>,</a:t>
            </a:r>
            <a:r>
              <a:rPr lang="en-US" b="0" i="0" u="none" strike="noStrike" baseline="30000" dirty="0">
                <a:solidFill>
                  <a:srgbClr val="4B75C7"/>
                </a:solidFill>
                <a:effectLst/>
                <a:latin typeface="Open Sans" panose="020B0606030504020204" pitchFamily="34" charset="0"/>
                <a:hlinkClick r:id="rId25"/>
              </a:rPr>
              <a:t>37</a:t>
            </a:r>
            <a:r>
              <a:rPr lang="en-US" b="0" i="0" baseline="30000" dirty="0">
                <a:solidFill>
                  <a:srgbClr val="333333"/>
                </a:solidFill>
                <a:effectLst/>
                <a:latin typeface="Open Sans" panose="020B0606030504020204" pitchFamily="34" charset="0"/>
              </a:rPr>
              <a:t>]</a:t>
            </a:r>
            <a:r>
              <a:rPr lang="en-US" b="0" i="0" dirty="0">
                <a:solidFill>
                  <a:srgbClr val="333333"/>
                </a:solidFill>
                <a:effectLst/>
                <a:latin typeface="Open Sans" panose="020B0606030504020204" pitchFamily="34" charset="0"/>
              </a:rPr>
              <a:t> In a study involving 500 anti-HCV-positive, HIV-negative subjects and their long-term monogamous heterosexual partners, investigators reported transmission of HCV by sex at a rate of 0.07% per year among the couples, which translates to approximately 1 per 190,000 sexual contacts.</a:t>
            </a:r>
            <a:r>
              <a:rPr lang="en-US" b="0" i="0" baseline="30000" dirty="0">
                <a:solidFill>
                  <a:srgbClr val="333333"/>
                </a:solidFill>
                <a:effectLst/>
                <a:latin typeface="Open Sans" panose="020B0606030504020204" pitchFamily="34" charset="0"/>
              </a:rPr>
              <a:t>[</a:t>
            </a:r>
            <a:r>
              <a:rPr lang="en-US" b="0" i="0" u="none" strike="noStrike" baseline="30000" dirty="0">
                <a:solidFill>
                  <a:srgbClr val="4B75C7"/>
                </a:solidFill>
                <a:effectLst/>
                <a:latin typeface="Open Sans" panose="020B0606030504020204" pitchFamily="34" charset="0"/>
                <a:hlinkClick r:id="rId26"/>
              </a:rPr>
              <a:t>38</a:t>
            </a:r>
            <a:r>
              <a:rPr lang="en-US" b="0" i="0" baseline="30000" dirty="0">
                <a:solidFill>
                  <a:srgbClr val="333333"/>
                </a:solidFill>
                <a:effectLst/>
                <a:latin typeface="Open Sans" panose="020B0606030504020204" pitchFamily="34" charset="0"/>
              </a:rPr>
              <a:t>]</a:t>
            </a:r>
            <a:r>
              <a:rPr lang="en-US" b="0" i="0" dirty="0">
                <a:solidFill>
                  <a:srgbClr val="333333"/>
                </a:solidFill>
                <a:effectLst/>
                <a:latin typeface="Open Sans" panose="020B0606030504020204" pitchFamily="34" charset="0"/>
              </a:rPr>
              <a:t> In recent years, multiple reports have identified cases of sexual transmission among men who have sex with men (MSM), particularly men with HIV who have sex with other men.</a:t>
            </a:r>
            <a:r>
              <a:rPr lang="en-US" b="0" i="0" baseline="30000" dirty="0">
                <a:solidFill>
                  <a:srgbClr val="333333"/>
                </a:solidFill>
                <a:effectLst/>
                <a:latin typeface="Open Sans" panose="020B0606030504020204" pitchFamily="34" charset="0"/>
              </a:rPr>
              <a:t>[</a:t>
            </a:r>
            <a:r>
              <a:rPr lang="en-US" b="0" i="0" u="none" strike="noStrike" baseline="30000" dirty="0">
                <a:solidFill>
                  <a:srgbClr val="4B75C7"/>
                </a:solidFill>
                <a:effectLst/>
                <a:latin typeface="Open Sans" panose="020B0606030504020204" pitchFamily="34" charset="0"/>
                <a:hlinkClick r:id="rId27"/>
              </a:rPr>
              <a:t>39</a:t>
            </a:r>
            <a:r>
              <a:rPr lang="en-US" b="0" i="0" baseline="30000" dirty="0">
                <a:solidFill>
                  <a:srgbClr val="333333"/>
                </a:solidFill>
                <a:effectLst/>
                <a:latin typeface="Open Sans" panose="020B0606030504020204" pitchFamily="34" charset="0"/>
              </a:rPr>
              <a:t>,</a:t>
            </a:r>
            <a:r>
              <a:rPr lang="en-US" b="0" i="0" u="none" strike="noStrike" baseline="30000" dirty="0">
                <a:solidFill>
                  <a:srgbClr val="4B75C7"/>
                </a:solidFill>
                <a:effectLst/>
                <a:latin typeface="Open Sans" panose="020B0606030504020204" pitchFamily="34" charset="0"/>
                <a:hlinkClick r:id="rId28"/>
              </a:rPr>
              <a:t>40</a:t>
            </a:r>
            <a:r>
              <a:rPr lang="en-US" b="0" i="0" baseline="30000" dirty="0">
                <a:solidFill>
                  <a:srgbClr val="333333"/>
                </a:solidFill>
                <a:effectLst/>
                <a:latin typeface="Open Sans" panose="020B0606030504020204" pitchFamily="34" charset="0"/>
              </a:rPr>
              <a:t>,</a:t>
            </a:r>
            <a:r>
              <a:rPr lang="en-US" b="0" i="0" u="none" strike="noStrike" baseline="30000" dirty="0">
                <a:solidFill>
                  <a:srgbClr val="4B75C7"/>
                </a:solidFill>
                <a:effectLst/>
                <a:latin typeface="Open Sans" panose="020B0606030504020204" pitchFamily="34" charset="0"/>
                <a:hlinkClick r:id="rId29"/>
              </a:rPr>
              <a:t>41</a:t>
            </a:r>
            <a:r>
              <a:rPr lang="en-US" b="0" i="0" baseline="30000" dirty="0">
                <a:solidFill>
                  <a:srgbClr val="333333"/>
                </a:solidFill>
                <a:effectLst/>
                <a:latin typeface="Open Sans" panose="020B0606030504020204" pitchFamily="34" charset="0"/>
              </a:rPr>
              <a:t>,</a:t>
            </a:r>
            <a:r>
              <a:rPr lang="en-US" b="0" i="0" u="none" strike="noStrike" baseline="30000" dirty="0">
                <a:solidFill>
                  <a:srgbClr val="4B75C7"/>
                </a:solidFill>
                <a:effectLst/>
                <a:latin typeface="Open Sans" panose="020B0606030504020204" pitchFamily="34" charset="0"/>
                <a:hlinkClick r:id="rId30"/>
              </a:rPr>
              <a:t>42</a:t>
            </a:r>
            <a:r>
              <a:rPr lang="en-US" b="0" i="0" baseline="30000" dirty="0">
                <a:solidFill>
                  <a:srgbClr val="333333"/>
                </a:solidFill>
                <a:effectLst/>
                <a:latin typeface="Open Sans" panose="020B0606030504020204" pitchFamily="34" charset="0"/>
              </a:rPr>
              <a:t>]</a:t>
            </a:r>
            <a:r>
              <a:rPr lang="en-US" b="0" i="0" dirty="0">
                <a:solidFill>
                  <a:srgbClr val="333333"/>
                </a:solidFill>
                <a:effectLst/>
                <a:latin typeface="Open Sans" panose="020B0606030504020204" pitchFamily="34" charset="0"/>
              </a:rPr>
              <a:t> Specific factors identified with HCV transmission among MSM include coinfection with HIV, use of recreational drugs during sex, and certain sex practices that result in rectal bleeding or damage to the rectal mucosa, including fisting and use of shared sex toys.</a:t>
            </a:r>
            <a:r>
              <a:rPr lang="en-US" b="0" i="0" baseline="30000" dirty="0">
                <a:solidFill>
                  <a:srgbClr val="333333"/>
                </a:solidFill>
                <a:effectLst/>
                <a:latin typeface="Open Sans" panose="020B0606030504020204" pitchFamily="34" charset="0"/>
              </a:rPr>
              <a:t>[</a:t>
            </a:r>
            <a:r>
              <a:rPr lang="en-US" b="0" i="0" u="none" strike="noStrike" baseline="30000" dirty="0">
                <a:solidFill>
                  <a:srgbClr val="4B75C7"/>
                </a:solidFill>
                <a:effectLst/>
                <a:latin typeface="Open Sans" panose="020B0606030504020204" pitchFamily="34" charset="0"/>
                <a:hlinkClick r:id="rId27"/>
              </a:rPr>
              <a:t>39</a:t>
            </a:r>
            <a:r>
              <a:rPr lang="en-US" b="0" i="0" baseline="30000" dirty="0">
                <a:solidFill>
                  <a:srgbClr val="333333"/>
                </a:solidFill>
                <a:effectLst/>
                <a:latin typeface="Open Sans" panose="020B0606030504020204" pitchFamily="34" charset="0"/>
              </a:rPr>
              <a:t>,</a:t>
            </a:r>
            <a:r>
              <a:rPr lang="en-US" b="0" i="0" u="none" strike="noStrike" baseline="30000" dirty="0">
                <a:solidFill>
                  <a:srgbClr val="4B75C7"/>
                </a:solidFill>
                <a:effectLst/>
                <a:latin typeface="Open Sans" panose="020B0606030504020204" pitchFamily="34" charset="0"/>
                <a:hlinkClick r:id="rId31"/>
              </a:rPr>
              <a:t>43</a:t>
            </a:r>
            <a:r>
              <a:rPr lang="en-US" b="0" i="0" baseline="30000" dirty="0">
                <a:solidFill>
                  <a:srgbClr val="333333"/>
                </a:solidFill>
                <a:effectLst/>
                <a:latin typeface="Open Sans" panose="020B0606030504020204" pitchFamily="34" charset="0"/>
              </a:rPr>
              <a:t>]</a:t>
            </a:r>
            <a:endParaRPr lang="en-US" b="0" i="0" dirty="0">
              <a:solidFill>
                <a:srgbClr val="333333"/>
              </a:solidFill>
              <a:effectLst/>
              <a:latin typeface="Open Sans" panose="020B0606030504020204" pitchFamily="34" charset="0"/>
            </a:endParaRPr>
          </a:p>
          <a:p>
            <a:pPr algn="l"/>
            <a:r>
              <a:rPr lang="en-US" b="1" i="0" cap="all" dirty="0">
                <a:solidFill>
                  <a:srgbClr val="333333"/>
                </a:solidFill>
                <a:effectLst/>
                <a:latin typeface="inherit"/>
              </a:rPr>
              <a:t>CHRONIC HEMODIALYSIS</a:t>
            </a:r>
          </a:p>
          <a:p>
            <a:pPr algn="l"/>
            <a:r>
              <a:rPr lang="en-US" b="0" i="0" dirty="0">
                <a:solidFill>
                  <a:srgbClr val="333333"/>
                </a:solidFill>
                <a:effectLst/>
                <a:latin typeface="Open Sans" panose="020B0606030504020204" pitchFamily="34" charset="0"/>
              </a:rPr>
              <a:t>The prevalence of HCV infection in persons receiving hemodialysis is approximately 8%, which is nearly 5-fold higher than the general United States population.</a:t>
            </a:r>
            <a:r>
              <a:rPr lang="en-US" b="0" i="0" baseline="30000" dirty="0">
                <a:solidFill>
                  <a:srgbClr val="333333"/>
                </a:solidFill>
                <a:effectLst/>
                <a:latin typeface="Open Sans" panose="020B0606030504020204" pitchFamily="34" charset="0"/>
              </a:rPr>
              <a:t>[</a:t>
            </a:r>
            <a:r>
              <a:rPr lang="en-US" b="0" i="0" u="none" strike="noStrike" baseline="30000" dirty="0">
                <a:solidFill>
                  <a:srgbClr val="4B75C7"/>
                </a:solidFill>
                <a:effectLst/>
                <a:latin typeface="Open Sans" panose="020B0606030504020204" pitchFamily="34" charset="0"/>
                <a:hlinkClick r:id="rId32"/>
              </a:rPr>
              <a:t>44</a:t>
            </a:r>
            <a:r>
              <a:rPr lang="en-US" b="0" i="0" baseline="30000" dirty="0">
                <a:solidFill>
                  <a:srgbClr val="333333"/>
                </a:solidFill>
                <a:effectLst/>
                <a:latin typeface="Open Sans" panose="020B0606030504020204" pitchFamily="34" charset="0"/>
              </a:rPr>
              <a:t>]</a:t>
            </a:r>
            <a:r>
              <a:rPr lang="en-US" b="0" i="0" dirty="0">
                <a:solidFill>
                  <a:srgbClr val="333333"/>
                </a:solidFill>
                <a:effectLst/>
                <a:latin typeface="Open Sans" panose="020B0606030504020204" pitchFamily="34" charset="0"/>
              </a:rPr>
              <a:t> Several risk factors have been identified for dialysis patients acquiring HCV, including number of blood transfusions received, number of years on dialysis, mode of dialysis (hemodialysis poses greater risk than peritoneal dialysis), and the prevalence of HCV in the dialysis unit. In the United States, multiple dialysis-associated HCV outbreaks have occurred. In most cases, HCV transmission likely resulted from inadequate infection control practices, particularly in situations when patients received dialysis immediately after a patient with HCV infection received dialysis.</a:t>
            </a:r>
            <a:r>
              <a:rPr lang="en-US" b="0" i="0" baseline="30000" dirty="0">
                <a:solidFill>
                  <a:srgbClr val="333333"/>
                </a:solidFill>
                <a:effectLst/>
                <a:latin typeface="Open Sans" panose="020B0606030504020204" pitchFamily="34" charset="0"/>
              </a:rPr>
              <a:t>[</a:t>
            </a:r>
            <a:r>
              <a:rPr lang="en-US" b="0" i="0" u="none" strike="noStrike" baseline="30000" dirty="0">
                <a:solidFill>
                  <a:srgbClr val="4B75C7"/>
                </a:solidFill>
                <a:effectLst/>
                <a:latin typeface="Open Sans" panose="020B0606030504020204" pitchFamily="34" charset="0"/>
                <a:hlinkClick r:id="rId33"/>
              </a:rPr>
              <a:t>45</a:t>
            </a:r>
            <a:r>
              <a:rPr lang="en-US" b="0" i="0" baseline="30000" dirty="0">
                <a:solidFill>
                  <a:srgbClr val="333333"/>
                </a:solidFill>
                <a:effectLst/>
                <a:latin typeface="Open Sans" panose="020B0606030504020204" pitchFamily="34" charset="0"/>
              </a:rPr>
              <a:t>,</a:t>
            </a:r>
            <a:r>
              <a:rPr lang="en-US" b="0" i="0" u="none" strike="noStrike" baseline="30000" dirty="0">
                <a:solidFill>
                  <a:srgbClr val="4B75C7"/>
                </a:solidFill>
                <a:effectLst/>
                <a:latin typeface="Open Sans" panose="020B0606030504020204" pitchFamily="34" charset="0"/>
                <a:hlinkClick r:id="rId34"/>
              </a:rPr>
              <a:t>46</a:t>
            </a:r>
            <a:r>
              <a:rPr lang="en-US" b="0" i="0" baseline="30000" dirty="0">
                <a:solidFill>
                  <a:srgbClr val="333333"/>
                </a:solidFill>
                <a:effectLst/>
                <a:latin typeface="Open Sans" panose="020B0606030504020204" pitchFamily="34" charset="0"/>
              </a:rPr>
              <a:t>,</a:t>
            </a:r>
            <a:r>
              <a:rPr lang="en-US" b="0" i="0" u="none" strike="noStrike" baseline="30000" dirty="0">
                <a:solidFill>
                  <a:srgbClr val="4B75C7"/>
                </a:solidFill>
                <a:effectLst/>
                <a:latin typeface="Open Sans" panose="020B0606030504020204" pitchFamily="34" charset="0"/>
                <a:hlinkClick r:id="rId35"/>
              </a:rPr>
              <a:t>47</a:t>
            </a:r>
            <a:r>
              <a:rPr lang="en-US" b="0" i="0" baseline="30000" dirty="0">
                <a:solidFill>
                  <a:srgbClr val="333333"/>
                </a:solidFill>
                <a:effectLst/>
                <a:latin typeface="Open Sans" panose="020B0606030504020204" pitchFamily="34" charset="0"/>
              </a:rPr>
              <a:t>,</a:t>
            </a:r>
            <a:r>
              <a:rPr lang="en-US" b="0" i="0" u="none" strike="noStrike" baseline="30000" dirty="0">
                <a:solidFill>
                  <a:srgbClr val="4B75C7"/>
                </a:solidFill>
                <a:effectLst/>
                <a:latin typeface="Open Sans" panose="020B0606030504020204" pitchFamily="34" charset="0"/>
                <a:hlinkClick r:id="rId36"/>
              </a:rPr>
              <a:t>48</a:t>
            </a:r>
            <a:r>
              <a:rPr lang="en-US" b="0" i="0" baseline="30000" dirty="0">
                <a:solidFill>
                  <a:srgbClr val="333333"/>
                </a:solidFill>
                <a:effectLst/>
                <a:latin typeface="Open Sans" panose="020B0606030504020204" pitchFamily="34" charset="0"/>
              </a:rPr>
              <a:t>]</a:t>
            </a:r>
            <a:r>
              <a:rPr lang="en-US" b="0" i="0" dirty="0">
                <a:solidFill>
                  <a:srgbClr val="333333"/>
                </a:solidFill>
                <a:effectLst/>
                <a:latin typeface="Open Sans" panose="020B0606030504020204" pitchFamily="34" charset="0"/>
              </a:rPr>
              <a:t> The CDC does not recommend using dedicated dialysis machines for patients with HCV, but recommends universal precautions and strict sterilization procedures for all dialysis machines.</a:t>
            </a:r>
            <a:r>
              <a:rPr lang="en-US" b="0" i="0" baseline="30000" dirty="0">
                <a:solidFill>
                  <a:srgbClr val="333333"/>
                </a:solidFill>
                <a:effectLst/>
                <a:latin typeface="Open Sans" panose="020B0606030504020204" pitchFamily="34" charset="0"/>
              </a:rPr>
              <a:t>[</a:t>
            </a:r>
            <a:r>
              <a:rPr lang="en-US" b="0" i="0" u="none" strike="noStrike" baseline="30000" dirty="0">
                <a:solidFill>
                  <a:srgbClr val="4B75C7"/>
                </a:solidFill>
                <a:effectLst/>
                <a:latin typeface="Open Sans" panose="020B0606030504020204" pitchFamily="34" charset="0"/>
                <a:hlinkClick r:id="rId37"/>
              </a:rPr>
              <a:t>49</a:t>
            </a:r>
            <a:r>
              <a:rPr lang="en-US" b="0" i="0" baseline="30000" dirty="0">
                <a:solidFill>
                  <a:srgbClr val="333333"/>
                </a:solidFill>
                <a:effectLst/>
                <a:latin typeface="Open Sans" panose="020B0606030504020204" pitchFamily="34" charset="0"/>
              </a:rPr>
              <a:t>]</a:t>
            </a:r>
            <a:endParaRPr lang="en-US" b="0" i="0" dirty="0">
              <a:solidFill>
                <a:srgbClr val="333333"/>
              </a:solidFill>
              <a:effectLst/>
              <a:latin typeface="Open Sans" panose="020B0606030504020204" pitchFamily="34" charset="0"/>
            </a:endParaRPr>
          </a:p>
          <a:p>
            <a:pPr algn="l"/>
            <a:r>
              <a:rPr lang="en-US" b="1" i="0" cap="all" dirty="0">
                <a:solidFill>
                  <a:srgbClr val="333333"/>
                </a:solidFill>
                <a:effectLst/>
                <a:latin typeface="inherit"/>
              </a:rPr>
              <a:t>RECEIPT OF CLOTTING FACTOR CONCENTRATES</a:t>
            </a:r>
          </a:p>
          <a:p>
            <a:pPr algn="l"/>
            <a:r>
              <a:rPr lang="en-US" b="0" i="0" dirty="0">
                <a:solidFill>
                  <a:srgbClr val="333333"/>
                </a:solidFill>
                <a:effectLst/>
                <a:latin typeface="Open Sans" panose="020B0606030504020204" pitchFamily="34" charset="0"/>
              </a:rPr>
              <a:t>Two types of clotting factor concentrates are used in clinical practice: plasma factor concentrate and recombinant factor concentrate. Most often, these involve use of factor VIII or factor IX concentrates. In the late 1970s through the mid-1980s, most persons with hemophilia acquired HCV infection via the receipt of contaminated plasma clotting factor concentrates.</a:t>
            </a:r>
            <a:r>
              <a:rPr lang="en-US" b="0" i="0" baseline="30000" dirty="0">
                <a:solidFill>
                  <a:srgbClr val="333333"/>
                </a:solidFill>
                <a:effectLst/>
                <a:latin typeface="Open Sans" panose="020B0606030504020204" pitchFamily="34" charset="0"/>
              </a:rPr>
              <a:t>[</a:t>
            </a:r>
            <a:r>
              <a:rPr lang="en-US" b="0" i="0" u="none" strike="noStrike" baseline="30000" dirty="0">
                <a:solidFill>
                  <a:srgbClr val="4B75C7"/>
                </a:solidFill>
                <a:effectLst/>
                <a:latin typeface="Open Sans" panose="020B0606030504020204" pitchFamily="34" charset="0"/>
                <a:hlinkClick r:id="rId38"/>
              </a:rPr>
              <a:t>50</a:t>
            </a:r>
            <a:r>
              <a:rPr lang="en-US" b="0" i="0" baseline="30000" dirty="0">
                <a:solidFill>
                  <a:srgbClr val="333333"/>
                </a:solidFill>
                <a:effectLst/>
                <a:latin typeface="Open Sans" panose="020B0606030504020204" pitchFamily="34" charset="0"/>
              </a:rPr>
              <a:t>,</a:t>
            </a:r>
            <a:r>
              <a:rPr lang="en-US" b="0" i="0" u="none" strike="noStrike" baseline="30000" dirty="0">
                <a:solidFill>
                  <a:srgbClr val="4B75C7"/>
                </a:solidFill>
                <a:effectLst/>
                <a:latin typeface="Open Sans" panose="020B0606030504020204" pitchFamily="34" charset="0"/>
                <a:hlinkClick r:id="rId39"/>
              </a:rPr>
              <a:t>51</a:t>
            </a:r>
            <a:r>
              <a:rPr lang="en-US" b="0" i="0" baseline="30000" dirty="0">
                <a:solidFill>
                  <a:srgbClr val="333333"/>
                </a:solidFill>
                <a:effectLst/>
                <a:latin typeface="Open Sans" panose="020B0606030504020204" pitchFamily="34" charset="0"/>
              </a:rPr>
              <a:t>,</a:t>
            </a:r>
            <a:r>
              <a:rPr lang="en-US" b="0" i="0" u="none" strike="noStrike" baseline="30000" dirty="0">
                <a:solidFill>
                  <a:srgbClr val="4B75C7"/>
                </a:solidFill>
                <a:effectLst/>
                <a:latin typeface="Open Sans" panose="020B0606030504020204" pitchFamily="34" charset="0"/>
                <a:hlinkClick r:id="rId40"/>
              </a:rPr>
              <a:t>52</a:t>
            </a:r>
            <a:r>
              <a:rPr lang="en-US" b="0" i="0" baseline="30000" dirty="0">
                <a:solidFill>
                  <a:srgbClr val="333333"/>
                </a:solidFill>
                <a:effectLst/>
                <a:latin typeface="Open Sans" panose="020B0606030504020204" pitchFamily="34" charset="0"/>
              </a:rPr>
              <a:t>]</a:t>
            </a:r>
            <a:r>
              <a:rPr lang="en-US" b="0" i="0" dirty="0">
                <a:solidFill>
                  <a:srgbClr val="333333"/>
                </a:solidFill>
                <a:effectLst/>
                <a:latin typeface="Open Sans" panose="020B0606030504020204" pitchFamily="34" charset="0"/>
              </a:rPr>
              <a:t> In 1985, several companies introduced virus inactivation procedures for hemophilia blood products and by 1987 these procedures were uniformly used, virtually eliminating the risk of transmission of HCV via clotting factor concentrates. Use of recombinant factor concentrate also provides an option for providing factor concentrate with no risk of viral contamination. </a:t>
            </a:r>
          </a:p>
          <a:p>
            <a:pPr algn="l"/>
            <a:r>
              <a:rPr lang="en-US" b="1" i="0" cap="all" dirty="0">
                <a:solidFill>
                  <a:srgbClr val="333333"/>
                </a:solidFill>
                <a:effectLst/>
                <a:latin typeface="inherit"/>
              </a:rPr>
              <a:t>RECEIPT OF TRANSFUSION OF BLOOD PRODUCTS</a:t>
            </a:r>
          </a:p>
          <a:p>
            <a:pPr algn="l"/>
            <a:r>
              <a:rPr lang="en-US" b="0" i="0" dirty="0">
                <a:solidFill>
                  <a:srgbClr val="333333"/>
                </a:solidFill>
                <a:effectLst/>
                <a:latin typeface="Open Sans" panose="020B0606030504020204" pitchFamily="34" charset="0"/>
              </a:rPr>
              <a:t>In the 1960s, the risk of acquiring HCV from a blood transfusion was approximately 33%. The universal screening of blood and organ donors with routine use of second-generation HCV antibody tests in 1992 nearly eliminated subsequent risk of transfusion-associated HCV.</a:t>
            </a:r>
            <a:r>
              <a:rPr lang="en-US" b="0" i="0" baseline="30000" dirty="0">
                <a:solidFill>
                  <a:srgbClr val="333333"/>
                </a:solidFill>
                <a:effectLst/>
                <a:latin typeface="Open Sans" panose="020B0606030504020204" pitchFamily="34" charset="0"/>
              </a:rPr>
              <a:t>[</a:t>
            </a:r>
            <a:r>
              <a:rPr lang="en-US" b="0" i="0" u="none" strike="noStrike" baseline="30000" dirty="0">
                <a:solidFill>
                  <a:srgbClr val="4B75C7"/>
                </a:solidFill>
                <a:effectLst/>
                <a:latin typeface="Open Sans" panose="020B0606030504020204" pitchFamily="34" charset="0"/>
                <a:hlinkClick r:id="rId9"/>
              </a:rPr>
              <a:t>25</a:t>
            </a:r>
            <a:r>
              <a:rPr lang="en-US" b="0" i="0" baseline="30000" dirty="0">
                <a:solidFill>
                  <a:srgbClr val="333333"/>
                </a:solidFill>
                <a:effectLst/>
                <a:latin typeface="Open Sans" panose="020B0606030504020204" pitchFamily="34" charset="0"/>
              </a:rPr>
              <a:t>,</a:t>
            </a:r>
            <a:r>
              <a:rPr lang="en-US" b="0" i="0" u="none" strike="noStrike" baseline="30000" dirty="0">
                <a:solidFill>
                  <a:srgbClr val="4B75C7"/>
                </a:solidFill>
                <a:effectLst/>
                <a:latin typeface="Open Sans" panose="020B0606030504020204" pitchFamily="34" charset="0"/>
                <a:hlinkClick r:id="rId15"/>
              </a:rPr>
              <a:t>31</a:t>
            </a:r>
            <a:r>
              <a:rPr lang="en-US" b="0" i="0" baseline="30000" dirty="0">
                <a:solidFill>
                  <a:srgbClr val="333333"/>
                </a:solidFill>
                <a:effectLst/>
                <a:latin typeface="Open Sans" panose="020B0606030504020204" pitchFamily="34" charset="0"/>
              </a:rPr>
              <a:t>,</a:t>
            </a:r>
            <a:r>
              <a:rPr lang="en-US" b="0" i="0" u="none" strike="noStrike" baseline="30000" dirty="0">
                <a:solidFill>
                  <a:srgbClr val="4B75C7"/>
                </a:solidFill>
                <a:effectLst/>
                <a:latin typeface="Open Sans" panose="020B0606030504020204" pitchFamily="34" charset="0"/>
                <a:hlinkClick r:id="rId41"/>
              </a:rPr>
              <a:t>53</a:t>
            </a:r>
            <a:r>
              <a:rPr lang="en-US" b="0" i="0" baseline="30000" dirty="0">
                <a:solidFill>
                  <a:srgbClr val="333333"/>
                </a:solidFill>
                <a:effectLst/>
                <a:latin typeface="Open Sans" panose="020B0606030504020204" pitchFamily="34" charset="0"/>
              </a:rPr>
              <a:t>]</a:t>
            </a:r>
            <a:r>
              <a:rPr lang="en-US" b="0" i="0" dirty="0">
                <a:solidFill>
                  <a:srgbClr val="333333"/>
                </a:solidFill>
                <a:effectLst/>
                <a:latin typeface="Open Sans" panose="020B0606030504020204" pitchFamily="34" charset="0"/>
              </a:rPr>
              <a:t> In the mid-1990s, the risk of acquiring HCV from a blood transfusion had declined to less than 0.3%.</a:t>
            </a:r>
            <a:r>
              <a:rPr lang="en-US" b="0" i="0" baseline="30000" dirty="0">
                <a:solidFill>
                  <a:srgbClr val="333333"/>
                </a:solidFill>
                <a:effectLst/>
                <a:latin typeface="Open Sans" panose="020B0606030504020204" pitchFamily="34" charset="0"/>
              </a:rPr>
              <a:t>[</a:t>
            </a:r>
            <a:r>
              <a:rPr lang="en-US" b="0" i="0" u="none" strike="noStrike" baseline="30000" dirty="0">
                <a:solidFill>
                  <a:srgbClr val="4B75C7"/>
                </a:solidFill>
                <a:effectLst/>
                <a:latin typeface="Open Sans" panose="020B0606030504020204" pitchFamily="34" charset="0"/>
                <a:hlinkClick r:id="rId9"/>
              </a:rPr>
              <a:t>25</a:t>
            </a:r>
            <a:r>
              <a:rPr lang="en-US" b="0" i="0" baseline="30000" dirty="0">
                <a:solidFill>
                  <a:srgbClr val="333333"/>
                </a:solidFill>
                <a:effectLst/>
                <a:latin typeface="Open Sans" panose="020B0606030504020204" pitchFamily="34" charset="0"/>
              </a:rPr>
              <a:t>,</a:t>
            </a:r>
            <a:r>
              <a:rPr lang="en-US" b="0" i="0" u="none" strike="noStrike" baseline="30000" dirty="0">
                <a:solidFill>
                  <a:srgbClr val="4B75C7"/>
                </a:solidFill>
                <a:effectLst/>
                <a:latin typeface="Open Sans" panose="020B0606030504020204" pitchFamily="34" charset="0"/>
                <a:hlinkClick r:id="rId42"/>
              </a:rPr>
              <a:t>54</a:t>
            </a:r>
            <a:r>
              <a:rPr lang="en-US" b="0" i="0" baseline="30000" dirty="0">
                <a:solidFill>
                  <a:srgbClr val="333333"/>
                </a:solidFill>
                <a:effectLst/>
                <a:latin typeface="Open Sans" panose="020B0606030504020204" pitchFamily="34" charset="0"/>
              </a:rPr>
              <a:t>]</a:t>
            </a:r>
            <a:r>
              <a:rPr lang="en-US" b="0" i="0" dirty="0">
                <a:solidFill>
                  <a:srgbClr val="333333"/>
                </a:solidFill>
                <a:effectLst/>
                <a:latin typeface="Open Sans" panose="020B0606030504020204" pitchFamily="34" charset="0"/>
              </a:rPr>
              <a:t> The estimated risk of acquiring HCV from a blood transfusion decreased further following the introduction, in 1999, of HCV nucleic acid testing (NAT) as a supplement to HCV antibody testing of blood products.</a:t>
            </a:r>
            <a:r>
              <a:rPr lang="en-US" b="0" i="0" baseline="30000" dirty="0">
                <a:solidFill>
                  <a:srgbClr val="333333"/>
                </a:solidFill>
                <a:effectLst/>
                <a:latin typeface="Open Sans" panose="020B0606030504020204" pitchFamily="34" charset="0"/>
              </a:rPr>
              <a:t>[</a:t>
            </a:r>
            <a:r>
              <a:rPr lang="en-US" b="0" i="0" u="none" strike="noStrike" baseline="30000" dirty="0">
                <a:solidFill>
                  <a:srgbClr val="4B75C7"/>
                </a:solidFill>
                <a:effectLst/>
                <a:latin typeface="Open Sans" panose="020B0606030504020204" pitchFamily="34" charset="0"/>
                <a:hlinkClick r:id="rId42"/>
              </a:rPr>
              <a:t>54</a:t>
            </a:r>
            <a:r>
              <a:rPr lang="en-US" b="0" i="0" baseline="30000" dirty="0">
                <a:solidFill>
                  <a:srgbClr val="333333"/>
                </a:solidFill>
                <a:effectLst/>
                <a:latin typeface="Open Sans" panose="020B0606030504020204" pitchFamily="34" charset="0"/>
              </a:rPr>
              <a:t>,</a:t>
            </a:r>
            <a:r>
              <a:rPr lang="en-US" b="0" i="0" u="none" strike="noStrike" baseline="30000" dirty="0">
                <a:solidFill>
                  <a:srgbClr val="4B75C7"/>
                </a:solidFill>
                <a:effectLst/>
                <a:latin typeface="Open Sans" panose="020B0606030504020204" pitchFamily="34" charset="0"/>
                <a:hlinkClick r:id="rId43"/>
              </a:rPr>
              <a:t>55</a:t>
            </a:r>
            <a:r>
              <a:rPr lang="en-US" b="0" i="0" baseline="30000" dirty="0">
                <a:solidFill>
                  <a:srgbClr val="333333"/>
                </a:solidFill>
                <a:effectLst/>
                <a:latin typeface="Open Sans" panose="020B0606030504020204" pitchFamily="34" charset="0"/>
              </a:rPr>
              <a:t>]</a:t>
            </a:r>
            <a:r>
              <a:rPr lang="en-US" b="0" i="0" dirty="0">
                <a:solidFill>
                  <a:srgbClr val="333333"/>
                </a:solidFill>
                <a:effectLst/>
                <a:latin typeface="Open Sans" panose="020B0606030504020204" pitchFamily="34" charset="0"/>
              </a:rPr>
              <a:t> Blood banks in the United States now use a combination of the third-generation enzyme-linked immunosorbent assay (ELISA) and NAT screening of mini-pool testing (16 samples). The current estimated risk of acquiring HCV from a transfusion in the United States is approximately 1 in 2 million.</a:t>
            </a:r>
          </a:p>
          <a:p>
            <a:pPr algn="l"/>
            <a:r>
              <a:rPr lang="en-US" b="1" i="0" cap="all" dirty="0">
                <a:solidFill>
                  <a:srgbClr val="333333"/>
                </a:solidFill>
                <a:effectLst/>
                <a:latin typeface="inherit"/>
              </a:rPr>
              <a:t>RECEIPT OF IMMUNE GLOBULIN</a:t>
            </a:r>
          </a:p>
          <a:p>
            <a:pPr algn="l"/>
            <a:r>
              <a:rPr lang="en-US" b="0" i="0" dirty="0">
                <a:solidFill>
                  <a:srgbClr val="333333"/>
                </a:solidFill>
                <a:effectLst/>
                <a:latin typeface="Open Sans" panose="020B0606030504020204" pitchFamily="34" charset="0"/>
              </a:rPr>
              <a:t>Scattered cases and outbreaks of HCV transmission via gamma globulin have occurred in the United States and in Europe.</a:t>
            </a:r>
            <a:r>
              <a:rPr lang="en-US" b="0" i="0" baseline="30000" dirty="0">
                <a:solidFill>
                  <a:srgbClr val="333333"/>
                </a:solidFill>
                <a:effectLst/>
                <a:latin typeface="Open Sans" panose="020B0606030504020204" pitchFamily="34" charset="0"/>
              </a:rPr>
              <a:t>[</a:t>
            </a:r>
            <a:r>
              <a:rPr lang="en-US" b="0" i="0" u="none" strike="noStrike" baseline="30000" dirty="0">
                <a:solidFill>
                  <a:srgbClr val="4B75C7"/>
                </a:solidFill>
                <a:effectLst/>
                <a:latin typeface="Open Sans" panose="020B0606030504020204" pitchFamily="34" charset="0"/>
                <a:hlinkClick r:id="rId44"/>
              </a:rPr>
              <a:t>56</a:t>
            </a:r>
            <a:r>
              <a:rPr lang="en-US" b="0" i="0" baseline="30000" dirty="0">
                <a:solidFill>
                  <a:srgbClr val="333333"/>
                </a:solidFill>
                <a:effectLst/>
                <a:latin typeface="Open Sans" panose="020B0606030504020204" pitchFamily="34" charset="0"/>
              </a:rPr>
              <a:t>,</a:t>
            </a:r>
            <a:r>
              <a:rPr lang="en-US" b="0" i="0" u="none" strike="noStrike" baseline="30000" dirty="0">
                <a:solidFill>
                  <a:srgbClr val="4B75C7"/>
                </a:solidFill>
                <a:effectLst/>
                <a:latin typeface="Open Sans" panose="020B0606030504020204" pitchFamily="34" charset="0"/>
                <a:hlinkClick r:id="rId45"/>
              </a:rPr>
              <a:t>57</a:t>
            </a:r>
            <a:r>
              <a:rPr lang="en-US" b="0" i="0" baseline="30000" dirty="0">
                <a:solidFill>
                  <a:srgbClr val="333333"/>
                </a:solidFill>
                <a:effectLst/>
                <a:latin typeface="Open Sans" panose="020B0606030504020204" pitchFamily="34" charset="0"/>
              </a:rPr>
              <a:t>,</a:t>
            </a:r>
            <a:r>
              <a:rPr lang="en-US" b="0" i="0" u="none" strike="noStrike" baseline="30000" dirty="0">
                <a:solidFill>
                  <a:srgbClr val="4B75C7"/>
                </a:solidFill>
                <a:effectLst/>
                <a:latin typeface="Open Sans" panose="020B0606030504020204" pitchFamily="34" charset="0"/>
                <a:hlinkClick r:id="rId46"/>
              </a:rPr>
              <a:t>58</a:t>
            </a:r>
            <a:r>
              <a:rPr lang="en-US" b="0" i="0" baseline="30000" dirty="0">
                <a:solidFill>
                  <a:srgbClr val="333333"/>
                </a:solidFill>
                <a:effectLst/>
                <a:latin typeface="Open Sans" panose="020B0606030504020204" pitchFamily="34" charset="0"/>
              </a:rPr>
              <a:t>]</a:t>
            </a:r>
            <a:r>
              <a:rPr lang="en-US" b="0" i="0" dirty="0">
                <a:solidFill>
                  <a:srgbClr val="333333"/>
                </a:solidFill>
                <a:effectLst/>
                <a:latin typeface="Open Sans" panose="020B0606030504020204" pitchFamily="34" charset="0"/>
              </a:rPr>
              <a:t> In 1993 and 1994, a major outbreak of HCV transmission in the United States occurred following patient receipt of HCV-contaminated lots of intravenous immune globulin, with a total of 23 persons acquiring HCV.</a:t>
            </a:r>
            <a:r>
              <a:rPr lang="en-US" b="0" i="0" baseline="30000" dirty="0">
                <a:solidFill>
                  <a:srgbClr val="333333"/>
                </a:solidFill>
                <a:effectLst/>
                <a:latin typeface="Open Sans" panose="020B0606030504020204" pitchFamily="34" charset="0"/>
              </a:rPr>
              <a:t>[</a:t>
            </a:r>
            <a:r>
              <a:rPr lang="en-US" b="0" i="0" u="none" strike="noStrike" baseline="30000" dirty="0">
                <a:solidFill>
                  <a:srgbClr val="4B75C7"/>
                </a:solidFill>
                <a:effectLst/>
                <a:latin typeface="Open Sans" panose="020B0606030504020204" pitchFamily="34" charset="0"/>
                <a:hlinkClick r:id="rId44"/>
              </a:rPr>
              <a:t>56</a:t>
            </a:r>
            <a:r>
              <a:rPr lang="en-US" b="0" i="0" baseline="30000" dirty="0">
                <a:solidFill>
                  <a:srgbClr val="333333"/>
                </a:solidFill>
                <a:effectLst/>
                <a:latin typeface="Open Sans" panose="020B0606030504020204" pitchFamily="34" charset="0"/>
              </a:rPr>
              <a:t>]</a:t>
            </a:r>
            <a:r>
              <a:rPr lang="en-US" b="0" i="0" dirty="0">
                <a:solidFill>
                  <a:srgbClr val="333333"/>
                </a:solidFill>
                <a:effectLst/>
                <a:latin typeface="Open Sans" panose="020B0606030504020204" pitchFamily="34" charset="0"/>
              </a:rPr>
              <a:t> Advances in virus inactivation procedures have nearly eliminated any risk of HCV transmission with immune globulin, and the manufacturers of intravenous immune globulin use vigorous viral inactivation and removal procedures. No cases of HCV transmission have been documented with administration of intramuscular immune globulin. All immune globulin products undergo solvent detergent.</a:t>
            </a:r>
          </a:p>
          <a:p>
            <a:pPr algn="l"/>
            <a:r>
              <a:rPr lang="en-US" b="1" i="0" cap="all" dirty="0">
                <a:solidFill>
                  <a:srgbClr val="333333"/>
                </a:solidFill>
                <a:effectLst/>
                <a:latin typeface="inherit"/>
              </a:rPr>
              <a:t>ORGAN AND TISSUE TRANSPLANTATION</a:t>
            </a:r>
          </a:p>
          <a:p>
            <a:pPr algn="l"/>
            <a:r>
              <a:rPr lang="en-US" b="0" i="0" dirty="0">
                <a:solidFill>
                  <a:srgbClr val="333333"/>
                </a:solidFill>
                <a:effectLst/>
                <a:latin typeface="Open Sans" panose="020B0606030504020204" pitchFamily="34" charset="0"/>
              </a:rPr>
              <a:t>Rare cases of inadvertent HCV transmission via organ or tissue transplantation have occurred in the United States.</a:t>
            </a:r>
            <a:r>
              <a:rPr lang="en-US" b="0" i="0" baseline="30000" dirty="0">
                <a:solidFill>
                  <a:srgbClr val="333333"/>
                </a:solidFill>
                <a:effectLst/>
                <a:latin typeface="Open Sans" panose="020B0606030504020204" pitchFamily="34" charset="0"/>
              </a:rPr>
              <a:t>[</a:t>
            </a:r>
            <a:r>
              <a:rPr lang="en-US" b="0" i="0" u="none" strike="noStrike" baseline="30000" dirty="0">
                <a:solidFill>
                  <a:srgbClr val="4B75C7"/>
                </a:solidFill>
                <a:effectLst/>
                <a:latin typeface="Open Sans" panose="020B0606030504020204" pitchFamily="34" charset="0"/>
                <a:hlinkClick r:id="rId47"/>
              </a:rPr>
              <a:t>59</a:t>
            </a:r>
            <a:r>
              <a:rPr lang="en-US" b="0" i="0" baseline="30000" dirty="0">
                <a:solidFill>
                  <a:srgbClr val="333333"/>
                </a:solidFill>
                <a:effectLst/>
                <a:latin typeface="Open Sans" panose="020B0606030504020204" pitchFamily="34" charset="0"/>
              </a:rPr>
              <a:t>,</a:t>
            </a:r>
            <a:r>
              <a:rPr lang="en-US" b="0" i="0" u="none" strike="noStrike" baseline="30000" dirty="0">
                <a:solidFill>
                  <a:srgbClr val="4B75C7"/>
                </a:solidFill>
                <a:effectLst/>
                <a:latin typeface="Open Sans" panose="020B0606030504020204" pitchFamily="34" charset="0"/>
                <a:hlinkClick r:id="rId48"/>
              </a:rPr>
              <a:t>60</a:t>
            </a:r>
            <a:r>
              <a:rPr lang="en-US" b="0" i="0" baseline="30000" dirty="0">
                <a:solidFill>
                  <a:srgbClr val="333333"/>
                </a:solidFill>
                <a:effectLst/>
                <a:latin typeface="Open Sans" panose="020B0606030504020204" pitchFamily="34" charset="0"/>
              </a:rPr>
              <a:t>]</a:t>
            </a:r>
            <a:r>
              <a:rPr lang="en-US" b="0" i="0" dirty="0">
                <a:solidFill>
                  <a:srgbClr val="333333"/>
                </a:solidFill>
                <a:effectLst/>
                <a:latin typeface="Open Sans" panose="020B0606030504020204" pitchFamily="34" charset="0"/>
              </a:rPr>
              <a:t> Most cases of transmission have involved HCV antibody-negative, HCV RNA-positive donors.</a:t>
            </a:r>
            <a:r>
              <a:rPr lang="en-US" b="0" i="0" baseline="30000" dirty="0">
                <a:solidFill>
                  <a:srgbClr val="333333"/>
                </a:solidFill>
                <a:effectLst/>
                <a:latin typeface="Open Sans" panose="020B0606030504020204" pitchFamily="34" charset="0"/>
              </a:rPr>
              <a:t>[</a:t>
            </a:r>
            <a:r>
              <a:rPr lang="en-US" b="0" i="0" u="none" strike="noStrike" baseline="30000" dirty="0">
                <a:solidFill>
                  <a:srgbClr val="4B75C7"/>
                </a:solidFill>
                <a:effectLst/>
                <a:latin typeface="Open Sans" panose="020B0606030504020204" pitchFamily="34" charset="0"/>
                <a:hlinkClick r:id="rId47"/>
              </a:rPr>
              <a:t>59</a:t>
            </a:r>
            <a:r>
              <a:rPr lang="en-US" b="0" i="0" baseline="30000" dirty="0">
                <a:solidFill>
                  <a:srgbClr val="333333"/>
                </a:solidFill>
                <a:effectLst/>
                <a:latin typeface="Open Sans" panose="020B0606030504020204" pitchFamily="34" charset="0"/>
              </a:rPr>
              <a:t>,</a:t>
            </a:r>
            <a:r>
              <a:rPr lang="en-US" b="0" i="0" u="none" strike="noStrike" baseline="30000" dirty="0">
                <a:solidFill>
                  <a:srgbClr val="4B75C7"/>
                </a:solidFill>
                <a:effectLst/>
                <a:latin typeface="Open Sans" panose="020B0606030504020204" pitchFamily="34" charset="0"/>
                <a:hlinkClick r:id="rId48"/>
              </a:rPr>
              <a:t>60</a:t>
            </a:r>
            <a:r>
              <a:rPr lang="en-US" b="0" i="0" baseline="30000" dirty="0">
                <a:solidFill>
                  <a:srgbClr val="333333"/>
                </a:solidFill>
                <a:effectLst/>
                <a:latin typeface="Open Sans" panose="020B0606030504020204" pitchFamily="34" charset="0"/>
              </a:rPr>
              <a:t>]</a:t>
            </a:r>
            <a:r>
              <a:rPr lang="en-US" b="0" i="0" dirty="0">
                <a:solidFill>
                  <a:srgbClr val="333333"/>
                </a:solidFill>
                <a:effectLst/>
                <a:latin typeface="Open Sans" panose="020B0606030504020204" pitchFamily="34" charset="0"/>
              </a:rPr>
              <a:t> Among transplant recipients who receive HCV-infected organs or tissues, the risk of developing chronic HCV infection is high. With the advent of more accurate testing methods for donors, the risk of HCV transmission in this setting has markedly declined. In 2013, the U.S. Public Health Service drafted updated guidelines for prevention of HCV transmission through organ transplantation and these guidelines recommend HCV RNA testing (NAT) of all organ and tissue donors.</a:t>
            </a:r>
            <a:r>
              <a:rPr lang="en-US" b="0" i="0" baseline="30000" dirty="0">
                <a:solidFill>
                  <a:srgbClr val="333333"/>
                </a:solidFill>
                <a:effectLst/>
                <a:latin typeface="Open Sans" panose="020B0606030504020204" pitchFamily="34" charset="0"/>
              </a:rPr>
              <a:t>[</a:t>
            </a:r>
            <a:r>
              <a:rPr lang="en-US" b="0" i="0" u="none" strike="noStrike" baseline="30000" dirty="0">
                <a:solidFill>
                  <a:srgbClr val="4B75C7"/>
                </a:solidFill>
                <a:effectLst/>
                <a:latin typeface="Open Sans" panose="020B0606030504020204" pitchFamily="34" charset="0"/>
                <a:hlinkClick r:id="rId49"/>
              </a:rPr>
              <a:t>61</a:t>
            </a:r>
            <a:r>
              <a:rPr lang="en-US" b="0" i="0" baseline="30000" dirty="0">
                <a:solidFill>
                  <a:srgbClr val="333333"/>
                </a:solidFill>
                <a:effectLst/>
                <a:latin typeface="Open Sans" panose="020B0606030504020204" pitchFamily="34" charset="0"/>
              </a:rPr>
              <a:t>]</a:t>
            </a:r>
            <a:endParaRPr lang="en-US" b="0" i="0" dirty="0">
              <a:solidFill>
                <a:srgbClr val="333333"/>
              </a:solidFill>
              <a:effectLst/>
              <a:latin typeface="Open Sans" panose="020B0606030504020204" pitchFamily="34" charset="0"/>
            </a:endParaRPr>
          </a:p>
          <a:p>
            <a:pPr algn="l"/>
            <a:r>
              <a:rPr lang="en-US" b="1" i="0" cap="all" dirty="0">
                <a:solidFill>
                  <a:srgbClr val="333333"/>
                </a:solidFill>
                <a:effectLst/>
                <a:latin typeface="inherit"/>
              </a:rPr>
              <a:t>PERINATAL</a:t>
            </a:r>
          </a:p>
          <a:p>
            <a:pPr algn="l"/>
            <a:r>
              <a:rPr lang="en-US" b="0" i="0" dirty="0">
                <a:solidFill>
                  <a:srgbClr val="333333"/>
                </a:solidFill>
                <a:effectLst/>
                <a:latin typeface="Open Sans" panose="020B0606030504020204" pitchFamily="34" charset="0"/>
              </a:rPr>
              <a:t>In the United States, due to the opioid epidemic, there has been a significant increase in HCV infection in recent years among women of childbearing age; this trend has raised concerns for a potentially significant increase in perinatal HCV infections.</a:t>
            </a:r>
            <a:r>
              <a:rPr lang="en-US" b="0" i="0" baseline="30000" dirty="0">
                <a:solidFill>
                  <a:srgbClr val="333333"/>
                </a:solidFill>
                <a:effectLst/>
                <a:latin typeface="Open Sans" panose="020B0606030504020204" pitchFamily="34" charset="0"/>
              </a:rPr>
              <a:t>[</a:t>
            </a:r>
            <a:r>
              <a:rPr lang="en-US" b="0" i="0" u="none" strike="noStrike" baseline="30000" dirty="0">
                <a:solidFill>
                  <a:srgbClr val="4B75C7"/>
                </a:solidFill>
                <a:effectLst/>
                <a:latin typeface="Open Sans" panose="020B0606030504020204" pitchFamily="34" charset="0"/>
                <a:hlinkClick r:id="rId50"/>
              </a:rPr>
              <a:t>62</a:t>
            </a:r>
            <a:r>
              <a:rPr lang="en-US" b="0" i="0" baseline="30000" dirty="0">
                <a:solidFill>
                  <a:srgbClr val="333333"/>
                </a:solidFill>
                <a:effectLst/>
                <a:latin typeface="Open Sans" panose="020B0606030504020204" pitchFamily="34" charset="0"/>
              </a:rPr>
              <a:t>,</a:t>
            </a:r>
            <a:r>
              <a:rPr lang="en-US" b="0" i="0" u="none" strike="noStrike" baseline="30000" dirty="0">
                <a:solidFill>
                  <a:srgbClr val="4B75C7"/>
                </a:solidFill>
                <a:effectLst/>
                <a:latin typeface="Open Sans" panose="020B0606030504020204" pitchFamily="34" charset="0"/>
                <a:hlinkClick r:id="rId51"/>
              </a:rPr>
              <a:t>63</a:t>
            </a:r>
            <a:r>
              <a:rPr lang="en-US" b="0" i="0" baseline="30000" dirty="0">
                <a:solidFill>
                  <a:srgbClr val="333333"/>
                </a:solidFill>
                <a:effectLst/>
                <a:latin typeface="Open Sans" panose="020B0606030504020204" pitchFamily="34" charset="0"/>
              </a:rPr>
              <a:t>]</a:t>
            </a:r>
            <a:r>
              <a:rPr lang="en-US" b="0" i="0" dirty="0">
                <a:solidFill>
                  <a:srgbClr val="333333"/>
                </a:solidFill>
                <a:effectLst/>
                <a:latin typeface="Open Sans" panose="020B0606030504020204" pitchFamily="34" charset="0"/>
              </a:rPr>
              <a:t> Among pregnant women with chronic HCV infection, approximately 6% will transmit HCV to their child.</a:t>
            </a:r>
            <a:r>
              <a:rPr lang="en-US" b="0" i="0" baseline="30000" dirty="0">
                <a:solidFill>
                  <a:srgbClr val="333333"/>
                </a:solidFill>
                <a:effectLst/>
                <a:latin typeface="Open Sans" panose="020B0606030504020204" pitchFamily="34" charset="0"/>
              </a:rPr>
              <a:t>[</a:t>
            </a:r>
            <a:r>
              <a:rPr lang="en-US" b="0" i="0" u="none" strike="noStrike" baseline="30000" dirty="0">
                <a:solidFill>
                  <a:srgbClr val="4B75C7"/>
                </a:solidFill>
                <a:effectLst/>
                <a:latin typeface="Open Sans" panose="020B0606030504020204" pitchFamily="34" charset="0"/>
                <a:hlinkClick r:id="rId52"/>
              </a:rPr>
              <a:t>64</a:t>
            </a:r>
            <a:r>
              <a:rPr lang="en-US" b="0" i="0" baseline="30000" dirty="0">
                <a:solidFill>
                  <a:srgbClr val="333333"/>
                </a:solidFill>
                <a:effectLst/>
                <a:latin typeface="Open Sans" panose="020B0606030504020204" pitchFamily="34" charset="0"/>
              </a:rPr>
              <a:t>,</a:t>
            </a:r>
            <a:r>
              <a:rPr lang="en-US" b="0" i="0" u="none" strike="noStrike" baseline="30000" dirty="0">
                <a:solidFill>
                  <a:srgbClr val="4B75C7"/>
                </a:solidFill>
                <a:effectLst/>
                <a:latin typeface="Open Sans" panose="020B0606030504020204" pitchFamily="34" charset="0"/>
                <a:hlinkClick r:id="rId53"/>
              </a:rPr>
              <a:t>65</a:t>
            </a:r>
            <a:r>
              <a:rPr lang="en-US" b="0" i="0" baseline="30000" dirty="0">
                <a:solidFill>
                  <a:srgbClr val="333333"/>
                </a:solidFill>
                <a:effectLst/>
                <a:latin typeface="Open Sans" panose="020B0606030504020204" pitchFamily="34" charset="0"/>
              </a:rPr>
              <a:t>,</a:t>
            </a:r>
            <a:r>
              <a:rPr lang="en-US" b="0" i="0" u="none" strike="noStrike" baseline="30000" dirty="0">
                <a:solidFill>
                  <a:srgbClr val="4B75C7"/>
                </a:solidFill>
                <a:effectLst/>
                <a:latin typeface="Open Sans" panose="020B0606030504020204" pitchFamily="34" charset="0"/>
                <a:hlinkClick r:id="rId54"/>
              </a:rPr>
              <a:t>66</a:t>
            </a:r>
            <a:r>
              <a:rPr lang="en-US" b="0" i="0" baseline="30000" dirty="0">
                <a:solidFill>
                  <a:srgbClr val="333333"/>
                </a:solidFill>
                <a:effectLst/>
                <a:latin typeface="Open Sans" panose="020B0606030504020204" pitchFamily="34" charset="0"/>
              </a:rPr>
              <a:t>]</a:t>
            </a:r>
            <a:r>
              <a:rPr lang="en-US" b="0" i="0" dirty="0">
                <a:solidFill>
                  <a:srgbClr val="333333"/>
                </a:solidFill>
                <a:effectLst/>
                <a:latin typeface="Open Sans" panose="020B0606030504020204" pitchFamily="34" charset="0"/>
              </a:rPr>
              <a:t> Nearly all cases of perinatal HCV transmission have involved mothers who had detectable HCV RNA in plasma during pregnancy. Women coinfected with HIV and HCV have an approximately twofold higher risk of perinatal HCV transmission when compared with women who have HCV </a:t>
            </a:r>
            <a:r>
              <a:rPr lang="en-US" b="0" i="0" dirty="0" err="1">
                <a:solidFill>
                  <a:srgbClr val="333333"/>
                </a:solidFill>
                <a:effectLst/>
                <a:latin typeface="Open Sans" panose="020B0606030504020204" pitchFamily="34" charset="0"/>
              </a:rPr>
              <a:t>monoinfection</a:t>
            </a:r>
            <a:r>
              <a:rPr lang="en-US" b="0" i="0" dirty="0">
                <a:solidFill>
                  <a:srgbClr val="333333"/>
                </a:solidFill>
                <a:effectLst/>
                <a:latin typeface="Open Sans" panose="020B0606030504020204" pitchFamily="34" charset="0"/>
              </a:rPr>
              <a:t>.</a:t>
            </a:r>
            <a:r>
              <a:rPr lang="en-US" b="0" i="0" baseline="30000" dirty="0">
                <a:solidFill>
                  <a:srgbClr val="333333"/>
                </a:solidFill>
                <a:effectLst/>
                <a:latin typeface="Open Sans" panose="020B0606030504020204" pitchFamily="34" charset="0"/>
              </a:rPr>
              <a:t>[</a:t>
            </a:r>
            <a:r>
              <a:rPr lang="en-US" b="0" i="0" u="none" strike="noStrike" baseline="30000" dirty="0">
                <a:solidFill>
                  <a:srgbClr val="4B75C7"/>
                </a:solidFill>
                <a:effectLst/>
                <a:latin typeface="Open Sans" panose="020B0606030504020204" pitchFamily="34" charset="0"/>
                <a:hlinkClick r:id="rId52"/>
              </a:rPr>
              <a:t>64</a:t>
            </a:r>
            <a:r>
              <a:rPr lang="en-US" b="0" i="0" baseline="30000" dirty="0">
                <a:solidFill>
                  <a:srgbClr val="333333"/>
                </a:solidFill>
                <a:effectLst/>
                <a:latin typeface="Open Sans" panose="020B0606030504020204" pitchFamily="34" charset="0"/>
              </a:rPr>
              <a:t>]</a:t>
            </a:r>
            <a:r>
              <a:rPr lang="en-US" b="0" i="0" dirty="0">
                <a:solidFill>
                  <a:srgbClr val="333333"/>
                </a:solidFill>
                <a:effectLst/>
                <a:latin typeface="Open Sans" panose="020B0606030504020204" pitchFamily="34" charset="0"/>
              </a:rPr>
              <a:t> The risk of HCV transmission via breastfeeding appears to be negligible.</a:t>
            </a:r>
            <a:r>
              <a:rPr lang="en-US" b="0" i="0" baseline="30000" dirty="0">
                <a:solidFill>
                  <a:srgbClr val="333333"/>
                </a:solidFill>
                <a:effectLst/>
                <a:latin typeface="Open Sans" panose="020B0606030504020204" pitchFamily="34" charset="0"/>
              </a:rPr>
              <a:t>[</a:t>
            </a:r>
            <a:r>
              <a:rPr lang="en-US" b="0" i="0" u="none" strike="noStrike" baseline="30000" dirty="0">
                <a:solidFill>
                  <a:srgbClr val="4B75C7"/>
                </a:solidFill>
                <a:effectLst/>
                <a:latin typeface="Open Sans" panose="020B0606030504020204" pitchFamily="34" charset="0"/>
                <a:hlinkClick r:id="rId52"/>
              </a:rPr>
              <a:t>64</a:t>
            </a:r>
            <a:r>
              <a:rPr lang="en-US" b="0" i="0" baseline="30000" dirty="0">
                <a:solidFill>
                  <a:srgbClr val="333333"/>
                </a:solidFill>
                <a:effectLst/>
                <a:latin typeface="Open Sans" panose="020B0606030504020204" pitchFamily="34" charset="0"/>
              </a:rPr>
              <a:t>,</a:t>
            </a:r>
            <a:r>
              <a:rPr lang="en-US" b="0" i="0" u="none" strike="noStrike" baseline="30000" dirty="0">
                <a:solidFill>
                  <a:srgbClr val="4B75C7"/>
                </a:solidFill>
                <a:effectLst/>
                <a:latin typeface="Open Sans" panose="020B0606030504020204" pitchFamily="34" charset="0"/>
                <a:hlinkClick r:id="rId53"/>
              </a:rPr>
              <a:t>65</a:t>
            </a:r>
            <a:r>
              <a:rPr lang="en-US" b="0" i="0" baseline="30000" dirty="0">
                <a:solidFill>
                  <a:srgbClr val="333333"/>
                </a:solidFill>
                <a:effectLst/>
                <a:latin typeface="Open Sans" panose="020B0606030504020204" pitchFamily="34" charset="0"/>
              </a:rPr>
              <a:t>,</a:t>
            </a:r>
            <a:r>
              <a:rPr lang="en-US" b="0" i="0" u="none" strike="noStrike" baseline="30000" dirty="0">
                <a:solidFill>
                  <a:srgbClr val="4B75C7"/>
                </a:solidFill>
                <a:effectLst/>
                <a:latin typeface="Open Sans" panose="020B0606030504020204" pitchFamily="34" charset="0"/>
                <a:hlinkClick r:id="rId54"/>
              </a:rPr>
              <a:t>66</a:t>
            </a:r>
            <a:r>
              <a:rPr lang="en-US" b="0" i="0" baseline="30000" dirty="0">
                <a:solidFill>
                  <a:srgbClr val="333333"/>
                </a:solidFill>
                <a:effectLst/>
                <a:latin typeface="Open Sans" panose="020B0606030504020204" pitchFamily="34" charset="0"/>
              </a:rPr>
              <a:t>]</a:t>
            </a:r>
            <a:endParaRPr lang="en-US" b="0" i="0" dirty="0">
              <a:solidFill>
                <a:srgbClr val="333333"/>
              </a:solidFill>
              <a:effectLst/>
              <a:latin typeface="Open Sans" panose="020B0606030504020204" pitchFamily="34" charset="0"/>
            </a:endParaRPr>
          </a:p>
          <a:p>
            <a:pPr algn="l"/>
            <a:r>
              <a:rPr lang="en-US" b="1" i="0" cap="all" dirty="0">
                <a:solidFill>
                  <a:srgbClr val="333333"/>
                </a:solidFill>
                <a:effectLst/>
                <a:latin typeface="inherit"/>
              </a:rPr>
              <a:t>HOUSEHOLD CONTACT</a:t>
            </a:r>
          </a:p>
          <a:p>
            <a:pPr algn="l"/>
            <a:r>
              <a:rPr lang="en-US" b="0" i="0" dirty="0">
                <a:solidFill>
                  <a:srgbClr val="333333"/>
                </a:solidFill>
                <a:effectLst/>
                <a:latin typeface="Open Sans" panose="020B0606030504020204" pitchFamily="34" charset="0"/>
              </a:rPr>
              <a:t>Acquiring HCV via nonsexual household contact with a person infected with HCV can occur, but the number of documented cases is extremely low.</a:t>
            </a:r>
            <a:r>
              <a:rPr lang="en-US" b="0" i="0" baseline="30000" dirty="0">
                <a:solidFill>
                  <a:srgbClr val="333333"/>
                </a:solidFill>
                <a:effectLst/>
                <a:latin typeface="Open Sans" panose="020B0606030504020204" pitchFamily="34" charset="0"/>
              </a:rPr>
              <a:t>[</a:t>
            </a:r>
            <a:r>
              <a:rPr lang="en-US" b="0" i="0" u="none" strike="noStrike" baseline="30000" dirty="0">
                <a:solidFill>
                  <a:srgbClr val="4B75C7"/>
                </a:solidFill>
                <a:effectLst/>
                <a:latin typeface="Open Sans" panose="020B0606030504020204" pitchFamily="34" charset="0"/>
                <a:hlinkClick r:id="rId55"/>
              </a:rPr>
              <a:t>67</a:t>
            </a:r>
            <a:r>
              <a:rPr lang="en-US" b="0" i="0" baseline="30000" dirty="0">
                <a:solidFill>
                  <a:srgbClr val="333333"/>
                </a:solidFill>
                <a:effectLst/>
                <a:latin typeface="Open Sans" panose="020B0606030504020204" pitchFamily="34" charset="0"/>
              </a:rPr>
              <a:t>,</a:t>
            </a:r>
            <a:r>
              <a:rPr lang="en-US" b="0" i="0" u="none" strike="noStrike" baseline="30000" dirty="0">
                <a:solidFill>
                  <a:srgbClr val="4B75C7"/>
                </a:solidFill>
                <a:effectLst/>
                <a:latin typeface="Open Sans" panose="020B0606030504020204" pitchFamily="34" charset="0"/>
                <a:hlinkClick r:id="rId56"/>
              </a:rPr>
              <a:t>68</a:t>
            </a:r>
            <a:r>
              <a:rPr lang="en-US" b="0" i="0" baseline="30000" dirty="0">
                <a:solidFill>
                  <a:srgbClr val="333333"/>
                </a:solidFill>
                <a:effectLst/>
                <a:latin typeface="Open Sans" panose="020B0606030504020204" pitchFamily="34" charset="0"/>
              </a:rPr>
              <a:t>]</a:t>
            </a:r>
            <a:r>
              <a:rPr lang="en-US" b="0" i="0" dirty="0">
                <a:solidFill>
                  <a:srgbClr val="333333"/>
                </a:solidFill>
                <a:effectLst/>
                <a:latin typeface="Open Sans" panose="020B0606030504020204" pitchFamily="34" charset="0"/>
              </a:rPr>
              <a:t> Transmission in this setting would most likely involve sharing a razor or toothbrush, since this process could involve transmission via a blood-tainted device.</a:t>
            </a:r>
          </a:p>
          <a:p>
            <a:pPr algn="l"/>
            <a:r>
              <a:rPr lang="en-US" b="1" i="0" cap="all" dirty="0">
                <a:solidFill>
                  <a:srgbClr val="333333"/>
                </a:solidFill>
                <a:effectLst/>
                <a:latin typeface="inherit"/>
              </a:rPr>
              <a:t>TATTOOS AND PIERCINGS</a:t>
            </a:r>
          </a:p>
          <a:p>
            <a:pPr algn="l"/>
            <a:r>
              <a:rPr lang="en-US" b="0" i="0" dirty="0">
                <a:solidFill>
                  <a:srgbClr val="333333"/>
                </a:solidFill>
                <a:effectLst/>
                <a:latin typeface="Open Sans" panose="020B0606030504020204" pitchFamily="34" charset="0"/>
              </a:rPr>
              <a:t>In the United States, the risk of acquiring HCV from a licensed, regulated professional tattoo or piercing center is extremely low.</a:t>
            </a:r>
            <a:r>
              <a:rPr lang="en-US" b="0" i="0" baseline="30000" dirty="0">
                <a:solidFill>
                  <a:srgbClr val="333333"/>
                </a:solidFill>
                <a:effectLst/>
                <a:latin typeface="Open Sans" panose="020B0606030504020204" pitchFamily="34" charset="0"/>
              </a:rPr>
              <a:t>[</a:t>
            </a:r>
            <a:r>
              <a:rPr lang="en-US" b="0" i="0" u="none" strike="noStrike" baseline="30000" dirty="0">
                <a:solidFill>
                  <a:srgbClr val="4B75C7"/>
                </a:solidFill>
                <a:effectLst/>
                <a:latin typeface="Open Sans" panose="020B0606030504020204" pitchFamily="34" charset="0"/>
                <a:hlinkClick r:id="rId57"/>
              </a:rPr>
              <a:t>69</a:t>
            </a:r>
            <a:r>
              <a:rPr lang="en-US" b="0" i="0" baseline="30000" dirty="0">
                <a:solidFill>
                  <a:srgbClr val="333333"/>
                </a:solidFill>
                <a:effectLst/>
                <a:latin typeface="Open Sans" panose="020B0606030504020204" pitchFamily="34" charset="0"/>
              </a:rPr>
              <a:t>]</a:t>
            </a:r>
            <a:r>
              <a:rPr lang="en-US" b="0" i="0" dirty="0">
                <a:solidFill>
                  <a:srgbClr val="333333"/>
                </a:solidFill>
                <a:effectLst/>
                <a:latin typeface="Open Sans" panose="020B0606030504020204" pitchFamily="34" charset="0"/>
              </a:rPr>
              <a:t> Tattoos performed in unregulated and unlicensed tattoo centers, such as with tattoos applied by friends or in prison, increases the risk for HCV acquisition.</a:t>
            </a:r>
            <a:r>
              <a:rPr lang="en-US" b="0" i="0" baseline="30000" dirty="0">
                <a:solidFill>
                  <a:srgbClr val="333333"/>
                </a:solidFill>
                <a:effectLst/>
                <a:latin typeface="Open Sans" panose="020B0606030504020204" pitchFamily="34" charset="0"/>
              </a:rPr>
              <a:t>[</a:t>
            </a:r>
            <a:r>
              <a:rPr lang="en-US" b="0" i="0" u="none" strike="noStrike" baseline="30000" dirty="0">
                <a:solidFill>
                  <a:srgbClr val="4B75C7"/>
                </a:solidFill>
                <a:effectLst/>
                <a:latin typeface="Open Sans" panose="020B0606030504020204" pitchFamily="34" charset="0"/>
                <a:hlinkClick r:id="rId57"/>
              </a:rPr>
              <a:t>69</a:t>
            </a:r>
            <a:r>
              <a:rPr lang="en-US" b="0" i="0" baseline="30000" dirty="0">
                <a:solidFill>
                  <a:srgbClr val="333333"/>
                </a:solidFill>
                <a:effectLst/>
                <a:latin typeface="Open Sans" panose="020B0606030504020204" pitchFamily="34" charset="0"/>
              </a:rPr>
              <a:t>,</a:t>
            </a:r>
            <a:r>
              <a:rPr lang="en-US" b="0" i="0" u="none" strike="noStrike" baseline="30000" dirty="0">
                <a:solidFill>
                  <a:srgbClr val="4B75C7"/>
                </a:solidFill>
                <a:effectLst/>
                <a:latin typeface="Open Sans" panose="020B0606030504020204" pitchFamily="34" charset="0"/>
                <a:hlinkClick r:id="rId58"/>
              </a:rPr>
              <a:t>70</a:t>
            </a:r>
            <a:r>
              <a:rPr lang="en-US" b="0" i="0" baseline="30000" dirty="0">
                <a:solidFill>
                  <a:srgbClr val="333333"/>
                </a:solidFill>
                <a:effectLst/>
                <a:latin typeface="Open Sans" panose="020B0606030504020204" pitchFamily="34" charset="0"/>
              </a:rPr>
              <a:t>]</a:t>
            </a:r>
            <a:endParaRPr lang="en-US" b="0" i="0" dirty="0">
              <a:solidFill>
                <a:srgbClr val="333333"/>
              </a:solidFill>
              <a:effectLst/>
              <a:latin typeface="Open Sans" panose="020B0606030504020204" pitchFamily="34" charset="0"/>
            </a:endParaRPr>
          </a:p>
          <a:p>
            <a:pPr algn="l"/>
            <a:br>
              <a:rPr lang="en-US" b="0" i="0" dirty="0">
                <a:solidFill>
                  <a:srgbClr val="333333"/>
                </a:solidFill>
                <a:effectLst/>
                <a:latin typeface="Open Sans" panose="020B0606030504020204" pitchFamily="34" charset="0"/>
              </a:rPr>
            </a:br>
            <a:endParaRPr lang="en-US" b="0" i="0" dirty="0">
              <a:solidFill>
                <a:srgbClr val="333333"/>
              </a:solidFill>
              <a:effectLst/>
              <a:latin typeface="Open Sans" panose="020B0606030504020204" pitchFamily="34" charset="0"/>
            </a:endParaRPr>
          </a:p>
          <a:p>
            <a:endParaRPr lang="en-US" dirty="0"/>
          </a:p>
        </p:txBody>
      </p:sp>
      <p:sp>
        <p:nvSpPr>
          <p:cNvPr id="4" name="Slide Number Placeholder 3"/>
          <p:cNvSpPr>
            <a:spLocks noGrp="1"/>
          </p:cNvSpPr>
          <p:nvPr>
            <p:ph type="sldNum" sz="quarter" idx="5"/>
          </p:nvPr>
        </p:nvSpPr>
        <p:spPr/>
        <p:txBody>
          <a:bodyPr/>
          <a:lstStyle/>
          <a:p>
            <a:fld id="{D5694977-4E58-DE44-B58F-4F22AD78A59B}" type="slidenum">
              <a:rPr lang="en-US" smtClean="0"/>
              <a:t>11</a:t>
            </a:fld>
            <a:endParaRPr lang="en-US"/>
          </a:p>
        </p:txBody>
      </p:sp>
    </p:spTree>
    <p:extLst>
      <p:ext uri="{BB962C8B-B14F-4D97-AF65-F5344CB8AC3E}">
        <p14:creationId xmlns:p14="http://schemas.microsoft.com/office/powerpoint/2010/main" val="196040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b="1" dirty="0">
                <a:latin typeface="Arial" charset="0"/>
                <a:ea typeface="+mn-ea"/>
                <a:cs typeface="+mn-cs"/>
              </a:rPr>
              <a:t>CDC. Recommended Testing Sequence for Identifying Current Hepatitis C Virus (HCV) Infection. </a:t>
            </a:r>
            <a:r>
              <a:rPr lang="en-US" dirty="0"/>
              <a:t>http://www.cdc.gov/hepatitis/hcv/labtesting.htm.</a:t>
            </a:r>
          </a:p>
          <a:p>
            <a:endParaRPr lang="en-US" dirty="0"/>
          </a:p>
          <a:p>
            <a:r>
              <a:rPr lang="en-US" b="1" dirty="0">
                <a:latin typeface="Arial" charset="0"/>
                <a:ea typeface="+mn-ea"/>
                <a:cs typeface="+mn-cs"/>
              </a:rPr>
              <a:t>*For persons who might have been exposed to HCV within the past 6 months, testing for HCV RNA or follow-up testing for HCV antibody is recommended. For persons who are immunocompromised, testing for HCV RNA can be considered. </a:t>
            </a:r>
          </a:p>
          <a:p>
            <a:r>
              <a:rPr lang="en-US" b="1" baseline="30000" dirty="0"/>
              <a:t>†</a:t>
            </a:r>
            <a:r>
              <a:rPr lang="en-US" b="1" dirty="0">
                <a:latin typeface="Arial" charset="0"/>
                <a:ea typeface="+mn-ea"/>
                <a:cs typeface="+mn-cs"/>
              </a:rPr>
              <a:t>To differentiate past, resolved HCV infection from biologic false positivity for HCV antibody, testing with another HCV antibody assay can be considered. Repeat HCV RNA testing if the person tested is suspected to have had HCV exposure within the past 6 months or has clinical evidence of HCV disease, or if there is concern regarding the handling or storage of the test specimen. Source: CDC. Testing for HCV infection: An update of guidance for clinicians and laboratorians. MMWR 2013;62(18).</a:t>
            </a:r>
            <a:endParaRPr lang="en-US" dirty="0"/>
          </a:p>
        </p:txBody>
      </p:sp>
      <p:sp>
        <p:nvSpPr>
          <p:cNvPr id="4" name="Slide Number Placeholder 3"/>
          <p:cNvSpPr>
            <a:spLocks noGrp="1"/>
          </p:cNvSpPr>
          <p:nvPr>
            <p:ph type="sldNum" sz="quarter" idx="10"/>
          </p:nvPr>
        </p:nvSpPr>
        <p:spPr>
          <a:xfrm>
            <a:off x="3347478" y="8872303"/>
            <a:ext cx="266328" cy="27374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998F1E-77EC-4310-BAF1-FA87A1F1778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9526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694977-4E58-DE44-B58F-4F22AD78A59B}" type="slidenum">
              <a:rPr lang="en-US" smtClean="0"/>
              <a:t>26</a:t>
            </a:fld>
            <a:endParaRPr lang="en-US"/>
          </a:p>
        </p:txBody>
      </p:sp>
    </p:spTree>
    <p:extLst>
      <p:ext uri="{BB962C8B-B14F-4D97-AF65-F5344CB8AC3E}">
        <p14:creationId xmlns:p14="http://schemas.microsoft.com/office/powerpoint/2010/main" val="1772093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D0749D-9370-40AD-A5F1-5BD68C67CD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3272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D0749D-9370-40AD-A5F1-5BD68C67CD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8496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1"/>
          <p:cNvSpPr>
            <a:spLocks noGrp="1" noRot="1" noChangeAspect="1" noChangeArrowheads="1" noTextEdit="1"/>
          </p:cNvSpPr>
          <p:nvPr>
            <p:ph type="sldImg"/>
          </p:nvPr>
        </p:nvSpPr>
        <p:spPr bwMode="auto">
          <a:noFill/>
          <a:ln>
            <a:solidFill>
              <a:srgbClr val="000000"/>
            </a:solidFill>
            <a:miter lim="800000"/>
            <a:headEnd/>
            <a:tailEnd/>
          </a:ln>
        </p:spPr>
      </p:sp>
      <p:sp>
        <p:nvSpPr>
          <p:cNvPr id="67587" name="Text Box 2"/>
          <p:cNvSpPr>
            <a:spLocks noGrp="1" noChangeArrowheads="1"/>
          </p:cNvSpPr>
          <p:nvPr>
            <p:ph type="body" idx="1"/>
          </p:nvPr>
        </p:nvSpPr>
        <p:spPr bwMode="auto">
          <a:xfrm>
            <a:off x="1046164" y="4352926"/>
            <a:ext cx="4770437" cy="5108578"/>
          </a:xfrm>
          <a:noFill/>
        </p:spPr>
        <p:txBody>
          <a:bodyPr wrap="square" numCol="1" anchor="t" anchorCtr="0" compatLnSpc="1">
            <a:prstTxWarp prst="textNoShape">
              <a:avLst/>
            </a:prstTxWarp>
            <a:spAutoFit/>
          </a:bodyPr>
          <a:lstStyle/>
          <a:p>
            <a:pPr marL="215872" indent="-215872">
              <a:lnSpc>
                <a:spcPct val="97000"/>
              </a:lnSpc>
              <a:spcBef>
                <a:spcPct val="0"/>
              </a:spcBef>
              <a:buSzPct val="45000"/>
              <a:tabLst>
                <a:tab pos="723806" algn="l"/>
                <a:tab pos="1447613" algn="l"/>
                <a:tab pos="2171419" algn="l"/>
                <a:tab pos="2895225" algn="l"/>
                <a:tab pos="3619031" algn="l"/>
                <a:tab pos="4342838" algn="l"/>
                <a:tab pos="5066644" algn="l"/>
              </a:tabLst>
            </a:pPr>
            <a:r>
              <a:rPr lang="en-GB" dirty="0">
                <a:solidFill>
                  <a:srgbClr val="000000"/>
                </a:solidFill>
                <a:latin typeface="Arial" pitchFamily="34" charset="0"/>
                <a:ea typeface="Gothic"/>
                <a:cs typeface="Gothic"/>
              </a:rPr>
              <a:t>Figure 2 Histologic Features of HCV Infection, According to Different Scoring Systems. Panel A (</a:t>
            </a:r>
            <a:r>
              <a:rPr lang="en-GB" dirty="0" err="1">
                <a:solidFill>
                  <a:srgbClr val="000000"/>
                </a:solidFill>
                <a:latin typeface="Arial" pitchFamily="34" charset="0"/>
                <a:ea typeface="Gothic"/>
                <a:cs typeface="Gothic"/>
              </a:rPr>
              <a:t>trichrome</a:t>
            </a:r>
            <a:r>
              <a:rPr lang="en-GB" dirty="0">
                <a:solidFill>
                  <a:srgbClr val="000000"/>
                </a:solidFill>
                <a:latin typeface="Arial" pitchFamily="34" charset="0"/>
                <a:ea typeface="Gothic"/>
                <a:cs typeface="Gothic"/>
              </a:rPr>
              <a:t> stain) shows the portal tract (left) and central vein (right) without substantial fibrosis. This corresponds to </a:t>
            </a:r>
            <a:r>
              <a:rPr lang="en-GB" dirty="0" err="1">
                <a:solidFill>
                  <a:srgbClr val="000000"/>
                </a:solidFill>
                <a:latin typeface="Arial" pitchFamily="34" charset="0"/>
                <a:ea typeface="Gothic"/>
                <a:cs typeface="Gothic"/>
              </a:rPr>
              <a:t>Batts</a:t>
            </a:r>
            <a:r>
              <a:rPr lang="en-GB" dirty="0">
                <a:solidFill>
                  <a:srgbClr val="000000"/>
                </a:solidFill>
                <a:latin typeface="Arial" pitchFamily="34" charset="0"/>
                <a:ea typeface="Gothic"/>
                <a:cs typeface="Gothic"/>
              </a:rPr>
              <a:t>–Ludwig stage 0, </a:t>
            </a:r>
            <a:r>
              <a:rPr lang="en-GB" dirty="0" err="1">
                <a:solidFill>
                  <a:srgbClr val="000000"/>
                </a:solidFill>
                <a:latin typeface="Arial" pitchFamily="34" charset="0"/>
                <a:ea typeface="Gothic"/>
                <a:cs typeface="Gothic"/>
              </a:rPr>
              <a:t>Metavir</a:t>
            </a:r>
            <a:r>
              <a:rPr lang="en-GB" dirty="0">
                <a:solidFill>
                  <a:srgbClr val="000000"/>
                </a:solidFill>
                <a:latin typeface="Arial" pitchFamily="34" charset="0"/>
                <a:ea typeface="Gothic"/>
                <a:cs typeface="Gothic"/>
              </a:rPr>
              <a:t> stage 0, and </a:t>
            </a:r>
            <a:r>
              <a:rPr lang="en-GB" dirty="0" err="1">
                <a:solidFill>
                  <a:srgbClr val="000000"/>
                </a:solidFill>
                <a:latin typeface="Arial" pitchFamily="34" charset="0"/>
                <a:ea typeface="Gothic"/>
                <a:cs typeface="Gothic"/>
              </a:rPr>
              <a:t>Ishak</a:t>
            </a:r>
            <a:r>
              <a:rPr lang="en-GB" dirty="0">
                <a:solidFill>
                  <a:srgbClr val="000000"/>
                </a:solidFill>
                <a:latin typeface="Arial" pitchFamily="34" charset="0"/>
                <a:ea typeface="Gothic"/>
                <a:cs typeface="Gothic"/>
              </a:rPr>
              <a:t> stage 0. Panel B (</a:t>
            </a:r>
            <a:r>
              <a:rPr lang="en-GB" dirty="0" err="1">
                <a:solidFill>
                  <a:srgbClr val="000000"/>
                </a:solidFill>
                <a:latin typeface="Arial" pitchFamily="34" charset="0"/>
                <a:ea typeface="Gothic"/>
                <a:cs typeface="Gothic"/>
              </a:rPr>
              <a:t>trichrome</a:t>
            </a:r>
            <a:r>
              <a:rPr lang="en-GB" dirty="0">
                <a:solidFill>
                  <a:srgbClr val="000000"/>
                </a:solidFill>
                <a:latin typeface="Arial" pitchFamily="34" charset="0"/>
                <a:ea typeface="Gothic"/>
                <a:cs typeface="Gothic"/>
              </a:rPr>
              <a:t> stain) shows portal fibrous expansion with </a:t>
            </a:r>
            <a:r>
              <a:rPr lang="en-GB" dirty="0" err="1">
                <a:solidFill>
                  <a:srgbClr val="000000"/>
                </a:solidFill>
                <a:latin typeface="Arial" pitchFamily="34" charset="0"/>
                <a:ea typeface="Gothic"/>
                <a:cs typeface="Gothic"/>
              </a:rPr>
              <a:t>periportal</a:t>
            </a:r>
            <a:r>
              <a:rPr lang="en-GB" dirty="0">
                <a:solidFill>
                  <a:srgbClr val="000000"/>
                </a:solidFill>
                <a:latin typeface="Arial" pitchFamily="34" charset="0"/>
                <a:ea typeface="Gothic"/>
                <a:cs typeface="Gothic"/>
              </a:rPr>
              <a:t> fibrosis. This corresponds to </a:t>
            </a:r>
            <a:r>
              <a:rPr lang="en-GB" dirty="0" err="1">
                <a:solidFill>
                  <a:srgbClr val="000000"/>
                </a:solidFill>
                <a:latin typeface="Arial" pitchFamily="34" charset="0"/>
                <a:ea typeface="Gothic"/>
                <a:cs typeface="Gothic"/>
              </a:rPr>
              <a:t>Batts</a:t>
            </a:r>
            <a:r>
              <a:rPr lang="en-GB" dirty="0">
                <a:solidFill>
                  <a:srgbClr val="000000"/>
                </a:solidFill>
                <a:latin typeface="Arial" pitchFamily="34" charset="0"/>
                <a:ea typeface="Gothic"/>
                <a:cs typeface="Gothic"/>
              </a:rPr>
              <a:t>–Ludwig stage 2, </a:t>
            </a:r>
            <a:r>
              <a:rPr lang="en-GB" dirty="0" err="1">
                <a:solidFill>
                  <a:srgbClr val="000000"/>
                </a:solidFill>
                <a:latin typeface="Arial" pitchFamily="34" charset="0"/>
                <a:ea typeface="Gothic"/>
                <a:cs typeface="Gothic"/>
              </a:rPr>
              <a:t>Metavir</a:t>
            </a:r>
            <a:r>
              <a:rPr lang="en-GB" dirty="0">
                <a:solidFill>
                  <a:srgbClr val="000000"/>
                </a:solidFill>
                <a:latin typeface="Arial" pitchFamily="34" charset="0"/>
                <a:ea typeface="Gothic"/>
                <a:cs typeface="Gothic"/>
              </a:rPr>
              <a:t> stage 2, and </a:t>
            </a:r>
            <a:r>
              <a:rPr lang="en-GB" dirty="0" err="1">
                <a:solidFill>
                  <a:srgbClr val="000000"/>
                </a:solidFill>
                <a:latin typeface="Arial" pitchFamily="34" charset="0"/>
                <a:ea typeface="Gothic"/>
                <a:cs typeface="Gothic"/>
              </a:rPr>
              <a:t>Ishak</a:t>
            </a:r>
            <a:r>
              <a:rPr lang="en-GB" dirty="0">
                <a:solidFill>
                  <a:srgbClr val="000000"/>
                </a:solidFill>
                <a:latin typeface="Arial" pitchFamily="34" charset="0"/>
                <a:ea typeface="Gothic"/>
                <a:cs typeface="Gothic"/>
              </a:rPr>
              <a:t> stage 3. Panel C (</a:t>
            </a:r>
            <a:r>
              <a:rPr lang="en-GB" dirty="0" err="1">
                <a:solidFill>
                  <a:srgbClr val="000000"/>
                </a:solidFill>
                <a:latin typeface="Arial" pitchFamily="34" charset="0"/>
                <a:ea typeface="Gothic"/>
                <a:cs typeface="Gothic"/>
              </a:rPr>
              <a:t>trichrome</a:t>
            </a:r>
            <a:r>
              <a:rPr lang="en-GB" dirty="0">
                <a:solidFill>
                  <a:srgbClr val="000000"/>
                </a:solidFill>
                <a:latin typeface="Arial" pitchFamily="34" charset="0"/>
                <a:ea typeface="Gothic"/>
                <a:cs typeface="Gothic"/>
              </a:rPr>
              <a:t> stain) shows bridging </a:t>
            </a:r>
            <a:r>
              <a:rPr lang="en-GB" dirty="0" err="1">
                <a:solidFill>
                  <a:srgbClr val="000000"/>
                </a:solidFill>
                <a:latin typeface="Arial" pitchFamily="34" charset="0"/>
                <a:ea typeface="Gothic"/>
                <a:cs typeface="Gothic"/>
              </a:rPr>
              <a:t>septal</a:t>
            </a:r>
            <a:r>
              <a:rPr lang="en-GB" dirty="0">
                <a:solidFill>
                  <a:srgbClr val="000000"/>
                </a:solidFill>
                <a:latin typeface="Arial" pitchFamily="34" charset="0"/>
                <a:ea typeface="Gothic"/>
                <a:cs typeface="Gothic"/>
              </a:rPr>
              <a:t> fibrosis with architectural distortion in the absence of regenerative nodules. This corresponds to </a:t>
            </a:r>
            <a:r>
              <a:rPr lang="en-GB" dirty="0" err="1">
                <a:solidFill>
                  <a:srgbClr val="000000"/>
                </a:solidFill>
                <a:latin typeface="Arial" pitchFamily="34" charset="0"/>
                <a:ea typeface="Gothic"/>
                <a:cs typeface="Gothic"/>
              </a:rPr>
              <a:t>Batts</a:t>
            </a:r>
            <a:r>
              <a:rPr lang="en-GB" dirty="0">
                <a:solidFill>
                  <a:srgbClr val="000000"/>
                </a:solidFill>
                <a:latin typeface="Arial" pitchFamily="34" charset="0"/>
                <a:ea typeface="Gothic"/>
                <a:cs typeface="Gothic"/>
              </a:rPr>
              <a:t>–Ludwig stage 3, </a:t>
            </a:r>
            <a:r>
              <a:rPr lang="en-GB" dirty="0" err="1">
                <a:solidFill>
                  <a:srgbClr val="000000"/>
                </a:solidFill>
                <a:latin typeface="Arial" pitchFamily="34" charset="0"/>
                <a:ea typeface="Gothic"/>
                <a:cs typeface="Gothic"/>
              </a:rPr>
              <a:t>Metavir</a:t>
            </a:r>
            <a:r>
              <a:rPr lang="en-GB" dirty="0">
                <a:solidFill>
                  <a:srgbClr val="000000"/>
                </a:solidFill>
                <a:latin typeface="Arial" pitchFamily="34" charset="0"/>
                <a:ea typeface="Gothic"/>
                <a:cs typeface="Gothic"/>
              </a:rPr>
              <a:t> stage 3, and </a:t>
            </a:r>
            <a:r>
              <a:rPr lang="en-GB" dirty="0" err="1">
                <a:solidFill>
                  <a:srgbClr val="000000"/>
                </a:solidFill>
                <a:latin typeface="Arial" pitchFamily="34" charset="0"/>
                <a:ea typeface="Gothic"/>
                <a:cs typeface="Gothic"/>
              </a:rPr>
              <a:t>Ishak</a:t>
            </a:r>
            <a:r>
              <a:rPr lang="en-GB" dirty="0">
                <a:solidFill>
                  <a:srgbClr val="000000"/>
                </a:solidFill>
                <a:latin typeface="Arial" pitchFamily="34" charset="0"/>
                <a:ea typeface="Gothic"/>
                <a:cs typeface="Gothic"/>
              </a:rPr>
              <a:t> stage 4. Panel D (</a:t>
            </a:r>
            <a:r>
              <a:rPr lang="en-GB" dirty="0" err="1">
                <a:solidFill>
                  <a:srgbClr val="000000"/>
                </a:solidFill>
                <a:latin typeface="Arial" pitchFamily="34" charset="0"/>
                <a:ea typeface="Gothic"/>
                <a:cs typeface="Gothic"/>
              </a:rPr>
              <a:t>trichrome</a:t>
            </a:r>
            <a:r>
              <a:rPr lang="en-GB" dirty="0">
                <a:solidFill>
                  <a:srgbClr val="000000"/>
                </a:solidFill>
                <a:latin typeface="Arial" pitchFamily="34" charset="0"/>
                <a:ea typeface="Gothic"/>
                <a:cs typeface="Gothic"/>
              </a:rPr>
              <a:t> stain) shows marked bridging fibrosis with numerous regenerative nodules. This corresponds to </a:t>
            </a:r>
            <a:r>
              <a:rPr lang="en-GB" dirty="0" err="1">
                <a:solidFill>
                  <a:srgbClr val="000000"/>
                </a:solidFill>
                <a:latin typeface="Arial" pitchFamily="34" charset="0"/>
                <a:ea typeface="Gothic"/>
                <a:cs typeface="Gothic"/>
              </a:rPr>
              <a:t>Batts</a:t>
            </a:r>
            <a:r>
              <a:rPr lang="en-GB" dirty="0">
                <a:solidFill>
                  <a:srgbClr val="000000"/>
                </a:solidFill>
                <a:latin typeface="Arial" pitchFamily="34" charset="0"/>
                <a:ea typeface="Gothic"/>
                <a:cs typeface="Gothic"/>
              </a:rPr>
              <a:t>–Ludwig stage 4, </a:t>
            </a:r>
            <a:r>
              <a:rPr lang="en-GB" dirty="0" err="1">
                <a:solidFill>
                  <a:srgbClr val="000000"/>
                </a:solidFill>
                <a:latin typeface="Arial" pitchFamily="34" charset="0"/>
                <a:ea typeface="Gothic"/>
                <a:cs typeface="Gothic"/>
              </a:rPr>
              <a:t>Metavir</a:t>
            </a:r>
            <a:r>
              <a:rPr lang="en-GB" dirty="0">
                <a:solidFill>
                  <a:srgbClr val="000000"/>
                </a:solidFill>
                <a:latin typeface="Arial" pitchFamily="34" charset="0"/>
                <a:ea typeface="Gothic"/>
                <a:cs typeface="Gothic"/>
              </a:rPr>
              <a:t> stage 4, and </a:t>
            </a:r>
            <a:r>
              <a:rPr lang="en-GB" dirty="0" err="1">
                <a:solidFill>
                  <a:srgbClr val="000000"/>
                </a:solidFill>
                <a:latin typeface="Arial" pitchFamily="34" charset="0"/>
                <a:ea typeface="Gothic"/>
                <a:cs typeface="Gothic"/>
              </a:rPr>
              <a:t>Ishak</a:t>
            </a:r>
            <a:r>
              <a:rPr lang="en-GB" dirty="0">
                <a:solidFill>
                  <a:srgbClr val="000000"/>
                </a:solidFill>
                <a:latin typeface="Arial" pitchFamily="34" charset="0"/>
                <a:ea typeface="Gothic"/>
                <a:cs typeface="Gothic"/>
              </a:rPr>
              <a:t> stage 6. Photographs courtesy of Maxwell Smith, M.D., Department of Pathology, University of Colorado, Denver. In the </a:t>
            </a:r>
            <a:r>
              <a:rPr lang="en-GB" dirty="0" err="1">
                <a:solidFill>
                  <a:srgbClr val="000000"/>
                </a:solidFill>
                <a:latin typeface="Arial" pitchFamily="34" charset="0"/>
                <a:ea typeface="Gothic"/>
                <a:cs typeface="Gothic"/>
              </a:rPr>
              <a:t>Metavir</a:t>
            </a:r>
            <a:r>
              <a:rPr lang="en-GB" dirty="0">
                <a:solidFill>
                  <a:srgbClr val="000000"/>
                </a:solidFill>
                <a:latin typeface="Arial" pitchFamily="34" charset="0"/>
                <a:ea typeface="Gothic"/>
                <a:cs typeface="Gothic"/>
              </a:rPr>
              <a:t> scoring system (0 to 4), stage 1 denotes minimal fibrosis, 2 scarring that extends outside the areas that contain blood vessels, 3 bridging fibrosis, and 4 cirrhosis. In the </a:t>
            </a:r>
            <a:r>
              <a:rPr lang="en-GB" dirty="0" err="1">
                <a:solidFill>
                  <a:srgbClr val="000000"/>
                </a:solidFill>
                <a:latin typeface="Arial" pitchFamily="34" charset="0"/>
                <a:ea typeface="Gothic"/>
                <a:cs typeface="Gothic"/>
              </a:rPr>
              <a:t>Batts</a:t>
            </a:r>
            <a:r>
              <a:rPr lang="en-GB" dirty="0">
                <a:solidFill>
                  <a:srgbClr val="000000"/>
                </a:solidFill>
                <a:latin typeface="Arial" pitchFamily="34" charset="0"/>
                <a:ea typeface="Gothic"/>
                <a:cs typeface="Gothic"/>
              </a:rPr>
              <a:t>–Ludwig system (0 to 4), stage 1 denotes portal fibrosis, 2 </a:t>
            </a:r>
            <a:r>
              <a:rPr lang="en-GB" dirty="0" err="1">
                <a:solidFill>
                  <a:srgbClr val="000000"/>
                </a:solidFill>
                <a:latin typeface="Arial" pitchFamily="34" charset="0"/>
                <a:ea typeface="Gothic"/>
                <a:cs typeface="Gothic"/>
              </a:rPr>
              <a:t>periportal</a:t>
            </a:r>
            <a:r>
              <a:rPr lang="en-GB" dirty="0">
                <a:solidFill>
                  <a:srgbClr val="000000"/>
                </a:solidFill>
                <a:latin typeface="Arial" pitchFamily="34" charset="0"/>
                <a:ea typeface="Gothic"/>
                <a:cs typeface="Gothic"/>
              </a:rPr>
              <a:t> or early bridging fibrosis with intact architecture, 3 fibrosis with architectural distortion, and 4 cirrhosis. In the </a:t>
            </a:r>
            <a:r>
              <a:rPr lang="en-GB" dirty="0" err="1">
                <a:solidFill>
                  <a:srgbClr val="000000"/>
                </a:solidFill>
                <a:latin typeface="Arial" pitchFamily="34" charset="0"/>
                <a:ea typeface="Gothic"/>
                <a:cs typeface="Gothic"/>
              </a:rPr>
              <a:t>Ishak</a:t>
            </a:r>
            <a:r>
              <a:rPr lang="en-GB" dirty="0">
                <a:solidFill>
                  <a:srgbClr val="000000"/>
                </a:solidFill>
                <a:latin typeface="Arial" pitchFamily="34" charset="0"/>
                <a:ea typeface="Gothic"/>
                <a:cs typeface="Gothic"/>
              </a:rPr>
              <a:t> system (0 to 6), stage 2 denotes fibrous expansion of most portal areas, 3 fibrous expansion of most portal areas with occasional portal-to-portal bridging, 4 fibrous expansion of most portal areas with marked bridging (both portal-to-portal and portal-to-central), 5 incomplete cirrhosis characterized by marked bridging and occasional nodules, and 6 probable or definite cirrhosis.11</a:t>
            </a:r>
          </a:p>
        </p:txBody>
      </p:sp>
    </p:spTree>
    <p:extLst>
      <p:ext uri="{BB962C8B-B14F-4D97-AF65-F5344CB8AC3E}">
        <p14:creationId xmlns:p14="http://schemas.microsoft.com/office/powerpoint/2010/main" val="1231391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effectLst/>
              </a:rPr>
              <a:t>Following initial infection with HCV, approximately 55 to 85% of persons develop chronic infection. Among those with chronic infection, approximately 20 to 30% will eventually develop cirrhosis. Patients who have HCV-related cirrhosis have a 2 to 7% per year risk of developing either end-stage liver disease or hepatocellular carcinoma. Abbreviations: ESLD = end-stage liver disease HCC = hepatocellular </a:t>
            </a:r>
            <a:r>
              <a:rPr lang="en-US" dirty="0" err="1">
                <a:effectLst/>
              </a:rPr>
              <a:t>carcinomaSource</a:t>
            </a:r>
            <a:r>
              <a:rPr lang="en-US" dirty="0">
                <a:effectLst/>
              </a:rPr>
              <a:t>: Lingala S, </a:t>
            </a:r>
            <a:r>
              <a:rPr lang="en-US" dirty="0" err="1">
                <a:effectLst/>
              </a:rPr>
              <a:t>Ghany</a:t>
            </a:r>
            <a:r>
              <a:rPr lang="en-US" dirty="0">
                <a:effectLst/>
              </a:rPr>
              <a:t> MG. Natural History of Hepatitis C. </a:t>
            </a:r>
            <a:r>
              <a:rPr lang="en-US" dirty="0" err="1">
                <a:effectLst/>
              </a:rPr>
              <a:t>Gastroenterol</a:t>
            </a:r>
            <a:r>
              <a:rPr lang="en-US" dirty="0">
                <a:effectLst/>
              </a:rPr>
              <a:t> </a:t>
            </a:r>
            <a:r>
              <a:rPr lang="en-US" dirty="0" err="1">
                <a:effectLst/>
              </a:rPr>
              <a:t>Clin</a:t>
            </a:r>
            <a:r>
              <a:rPr lang="en-US" dirty="0">
                <a:effectLst/>
              </a:rPr>
              <a:t> North Am. 2015;44:717-34.</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31FD13-FCF5-4B15-BA0B-CE0C9D267B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5052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694977-4E58-DE44-B58F-4F22AD78A59B}" type="slidenum">
              <a:rPr lang="en-US" smtClean="0"/>
              <a:t>41</a:t>
            </a:fld>
            <a:endParaRPr lang="en-US"/>
          </a:p>
        </p:txBody>
      </p:sp>
    </p:spTree>
    <p:extLst>
      <p:ext uri="{BB962C8B-B14F-4D97-AF65-F5344CB8AC3E}">
        <p14:creationId xmlns:p14="http://schemas.microsoft.com/office/powerpoint/2010/main" val="2776219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F46FD-DD4C-F348-89A7-5651EFD33E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5681867-90E0-4445-A0C0-8A8E334940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D05C34-CA9D-D642-8789-82FCB9886940}"/>
              </a:ext>
            </a:extLst>
          </p:cNvPr>
          <p:cNvSpPr>
            <a:spLocks noGrp="1"/>
          </p:cNvSpPr>
          <p:nvPr>
            <p:ph type="dt" sz="half" idx="10"/>
          </p:nvPr>
        </p:nvSpPr>
        <p:spPr/>
        <p:txBody>
          <a:bodyPr/>
          <a:lstStyle/>
          <a:p>
            <a:fld id="{20EAD2B5-3788-A54A-A247-757AF8132DFA}" type="datetimeFigureOut">
              <a:rPr lang="en-US" smtClean="0"/>
              <a:t>12/4/23</a:t>
            </a:fld>
            <a:endParaRPr lang="en-US"/>
          </a:p>
        </p:txBody>
      </p:sp>
      <p:sp>
        <p:nvSpPr>
          <p:cNvPr id="5" name="Footer Placeholder 4">
            <a:extLst>
              <a:ext uri="{FF2B5EF4-FFF2-40B4-BE49-F238E27FC236}">
                <a16:creationId xmlns:a16="http://schemas.microsoft.com/office/drawing/2014/main" id="{E770F27F-99E5-3048-AABF-00D99B9398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B491A7-9961-284E-829F-E3636E10DB01}"/>
              </a:ext>
            </a:extLst>
          </p:cNvPr>
          <p:cNvSpPr>
            <a:spLocks noGrp="1"/>
          </p:cNvSpPr>
          <p:nvPr>
            <p:ph type="sldNum" sz="quarter" idx="12"/>
          </p:nvPr>
        </p:nvSpPr>
        <p:spPr/>
        <p:txBody>
          <a:bodyPr/>
          <a:lstStyle/>
          <a:p>
            <a:fld id="{91A4880A-F11E-BE49-9C4C-EEACB4F2458F}" type="slidenum">
              <a:rPr lang="en-US" smtClean="0"/>
              <a:t>‹#›</a:t>
            </a:fld>
            <a:endParaRPr lang="en-US"/>
          </a:p>
        </p:txBody>
      </p:sp>
    </p:spTree>
    <p:extLst>
      <p:ext uri="{BB962C8B-B14F-4D97-AF65-F5344CB8AC3E}">
        <p14:creationId xmlns:p14="http://schemas.microsoft.com/office/powerpoint/2010/main" val="1279040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5C680-5CE1-574B-BB1C-72C5819ACF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FEFAF56-32AC-1A46-8AFD-C7D3041646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CF2F7F-ADDC-9F4C-A990-C1823B7E06BD}"/>
              </a:ext>
            </a:extLst>
          </p:cNvPr>
          <p:cNvSpPr>
            <a:spLocks noGrp="1"/>
          </p:cNvSpPr>
          <p:nvPr>
            <p:ph type="dt" sz="half" idx="10"/>
          </p:nvPr>
        </p:nvSpPr>
        <p:spPr/>
        <p:txBody>
          <a:bodyPr/>
          <a:lstStyle/>
          <a:p>
            <a:fld id="{20EAD2B5-3788-A54A-A247-757AF8132DFA}" type="datetimeFigureOut">
              <a:rPr lang="en-US" smtClean="0"/>
              <a:t>12/4/23</a:t>
            </a:fld>
            <a:endParaRPr lang="en-US"/>
          </a:p>
        </p:txBody>
      </p:sp>
      <p:sp>
        <p:nvSpPr>
          <p:cNvPr id="5" name="Footer Placeholder 4">
            <a:extLst>
              <a:ext uri="{FF2B5EF4-FFF2-40B4-BE49-F238E27FC236}">
                <a16:creationId xmlns:a16="http://schemas.microsoft.com/office/drawing/2014/main" id="{17C4094B-AEF7-BD45-80FF-EC36A94FD0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928BDA-D2F3-9747-A660-BB6C9678B943}"/>
              </a:ext>
            </a:extLst>
          </p:cNvPr>
          <p:cNvSpPr>
            <a:spLocks noGrp="1"/>
          </p:cNvSpPr>
          <p:nvPr>
            <p:ph type="sldNum" sz="quarter" idx="12"/>
          </p:nvPr>
        </p:nvSpPr>
        <p:spPr/>
        <p:txBody>
          <a:bodyPr/>
          <a:lstStyle/>
          <a:p>
            <a:fld id="{91A4880A-F11E-BE49-9C4C-EEACB4F2458F}" type="slidenum">
              <a:rPr lang="en-US" smtClean="0"/>
              <a:t>‹#›</a:t>
            </a:fld>
            <a:endParaRPr lang="en-US"/>
          </a:p>
        </p:txBody>
      </p:sp>
    </p:spTree>
    <p:extLst>
      <p:ext uri="{BB962C8B-B14F-4D97-AF65-F5344CB8AC3E}">
        <p14:creationId xmlns:p14="http://schemas.microsoft.com/office/powerpoint/2010/main" val="3460556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049D13-6731-3942-B1D0-0BA093BDFC9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C2AE89-9039-6F4E-A7A8-38121137A8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C23A3C-990C-5741-BBBC-86F16450EF8B}"/>
              </a:ext>
            </a:extLst>
          </p:cNvPr>
          <p:cNvSpPr>
            <a:spLocks noGrp="1"/>
          </p:cNvSpPr>
          <p:nvPr>
            <p:ph type="dt" sz="half" idx="10"/>
          </p:nvPr>
        </p:nvSpPr>
        <p:spPr/>
        <p:txBody>
          <a:bodyPr/>
          <a:lstStyle/>
          <a:p>
            <a:fld id="{20EAD2B5-3788-A54A-A247-757AF8132DFA}" type="datetimeFigureOut">
              <a:rPr lang="en-US" smtClean="0"/>
              <a:t>12/4/23</a:t>
            </a:fld>
            <a:endParaRPr lang="en-US"/>
          </a:p>
        </p:txBody>
      </p:sp>
      <p:sp>
        <p:nvSpPr>
          <p:cNvPr id="5" name="Footer Placeholder 4">
            <a:extLst>
              <a:ext uri="{FF2B5EF4-FFF2-40B4-BE49-F238E27FC236}">
                <a16:creationId xmlns:a16="http://schemas.microsoft.com/office/drawing/2014/main" id="{4CF5BBEC-3CEE-B14C-B96D-C9ABE00386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7B75E8-13F1-4948-AAE1-A341DD15A3DA}"/>
              </a:ext>
            </a:extLst>
          </p:cNvPr>
          <p:cNvSpPr>
            <a:spLocks noGrp="1"/>
          </p:cNvSpPr>
          <p:nvPr>
            <p:ph type="sldNum" sz="quarter" idx="12"/>
          </p:nvPr>
        </p:nvSpPr>
        <p:spPr/>
        <p:txBody>
          <a:bodyPr/>
          <a:lstStyle/>
          <a:p>
            <a:fld id="{91A4880A-F11E-BE49-9C4C-EEACB4F2458F}" type="slidenum">
              <a:rPr lang="en-US" smtClean="0"/>
              <a:t>‹#›</a:t>
            </a:fld>
            <a:endParaRPr lang="en-US"/>
          </a:p>
        </p:txBody>
      </p:sp>
    </p:spTree>
    <p:extLst>
      <p:ext uri="{BB962C8B-B14F-4D97-AF65-F5344CB8AC3E}">
        <p14:creationId xmlns:p14="http://schemas.microsoft.com/office/powerpoint/2010/main" val="9853691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mage Slide">
    <p:spTree>
      <p:nvGrpSpPr>
        <p:cNvPr id="1" name=""/>
        <p:cNvGrpSpPr/>
        <p:nvPr/>
      </p:nvGrpSpPr>
      <p:grpSpPr>
        <a:xfrm>
          <a:off x="0" y="0"/>
          <a:ext cx="0" cy="0"/>
          <a:chOff x="0" y="0"/>
          <a:chExt cx="0" cy="0"/>
        </a:xfrm>
      </p:grpSpPr>
      <p:cxnSp>
        <p:nvCxnSpPr>
          <p:cNvPr id="7" name="Straight Connector 6"/>
          <p:cNvCxnSpPr/>
          <p:nvPr userDrawn="1"/>
        </p:nvCxnSpPr>
        <p:spPr>
          <a:xfrm>
            <a:off x="0" y="1102168"/>
            <a:ext cx="12192000" cy="0"/>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ext Placeholder 19"/>
          <p:cNvSpPr>
            <a:spLocks noGrp="1"/>
          </p:cNvSpPr>
          <p:nvPr>
            <p:ph type="body" sz="quarter" idx="13" hasCustomPrompt="1"/>
          </p:nvPr>
        </p:nvSpPr>
        <p:spPr>
          <a:xfrm>
            <a:off x="0" y="1"/>
            <a:ext cx="12192000" cy="1082675"/>
          </a:xfrm>
          <a:prstGeom prst="rect">
            <a:avLst/>
          </a:prstGeom>
        </p:spPr>
        <p:txBody>
          <a:bodyPr anchor="ctr"/>
          <a:lstStyle>
            <a:lvl1pPr marL="0" indent="0" algn="ctr">
              <a:buNone/>
              <a:defRPr baseline="0">
                <a:solidFill>
                  <a:srgbClr val="008C99"/>
                </a:solidFill>
              </a:defRPr>
            </a:lvl1pPr>
          </a:lstStyle>
          <a:p>
            <a:pPr lvl="0"/>
            <a:r>
              <a:rPr lang="en-US" dirty="0"/>
              <a:t>Data Image Slide: click to add heading</a:t>
            </a:r>
          </a:p>
        </p:txBody>
      </p:sp>
      <p:sp>
        <p:nvSpPr>
          <p:cNvPr id="9" name="Text Placeholder 10"/>
          <p:cNvSpPr>
            <a:spLocks noGrp="1"/>
          </p:cNvSpPr>
          <p:nvPr>
            <p:ph type="body" sz="quarter" idx="15" hasCustomPrompt="1"/>
          </p:nvPr>
        </p:nvSpPr>
        <p:spPr>
          <a:xfrm>
            <a:off x="508000" y="5638800"/>
            <a:ext cx="9245600" cy="685800"/>
          </a:xfrm>
          <a:prstGeom prst="rect">
            <a:avLst/>
          </a:prstGeom>
        </p:spPr>
        <p:txBody>
          <a:bodyPr/>
          <a:lstStyle>
            <a:lvl1pPr marL="0" indent="0">
              <a:buNone/>
              <a:defRPr sz="1100" baseline="0">
                <a:solidFill>
                  <a:srgbClr val="50A5AB"/>
                </a:solidFill>
              </a:defRPr>
            </a:lvl1pPr>
          </a:lstStyle>
          <a:p>
            <a:pPr lvl="0"/>
            <a:r>
              <a:rPr lang="en-US" dirty="0"/>
              <a:t>Click to Add Reference(s)</a:t>
            </a:r>
          </a:p>
        </p:txBody>
      </p:sp>
      <p:sp>
        <p:nvSpPr>
          <p:cNvPr id="3" name="Content Placeholder 2"/>
          <p:cNvSpPr>
            <a:spLocks noGrp="1"/>
          </p:cNvSpPr>
          <p:nvPr>
            <p:ph sz="quarter" idx="16" hasCustomPrompt="1"/>
          </p:nvPr>
        </p:nvSpPr>
        <p:spPr>
          <a:xfrm>
            <a:off x="508000" y="1223181"/>
            <a:ext cx="11176000" cy="4263219"/>
          </a:xfrm>
          <a:prstGeom prst="rect">
            <a:avLst/>
          </a:prstGeom>
        </p:spPr>
        <p:txBody>
          <a:bodyPr anchor="ctr"/>
          <a:lstStyle>
            <a:lvl1pPr marL="0" indent="0" algn="ctr">
              <a:buNone/>
              <a:defRPr sz="2800" baseline="0">
                <a:solidFill>
                  <a:srgbClr val="50A5AB"/>
                </a:solidFill>
              </a:defRPr>
            </a:lvl1pPr>
          </a:lstStyle>
          <a:p>
            <a:pPr lvl="0"/>
            <a:r>
              <a:rPr lang="en-US" dirty="0"/>
              <a:t>Click to add Image</a:t>
            </a:r>
          </a:p>
        </p:txBody>
      </p:sp>
      <p:sp>
        <p:nvSpPr>
          <p:cNvPr id="11" name="Rectangle 10"/>
          <p:cNvSpPr/>
          <p:nvPr userDrawn="1"/>
        </p:nvSpPr>
        <p:spPr>
          <a:xfrm>
            <a:off x="0" y="6445612"/>
            <a:ext cx="12192000" cy="412388"/>
          </a:xfrm>
          <a:prstGeom prst="rect">
            <a:avLst/>
          </a:prstGeom>
          <a:solidFill>
            <a:srgbClr val="50A5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A5AB"/>
              </a:solidFill>
              <a:effectLst/>
              <a:uLnTx/>
              <a:uFillTx/>
              <a:latin typeface="Calibri" panose="020F0502020204030204"/>
              <a:ea typeface="+mn-ea"/>
              <a:cs typeface="+mn-cs"/>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6543764"/>
            <a:ext cx="547740" cy="216084"/>
          </a:xfrm>
          <a:prstGeom prst="rect">
            <a:avLst/>
          </a:prstGeom>
        </p:spPr>
      </p:pic>
    </p:spTree>
    <p:extLst>
      <p:ext uri="{BB962C8B-B14F-4D97-AF65-F5344CB8AC3E}">
        <p14:creationId xmlns:p14="http://schemas.microsoft.com/office/powerpoint/2010/main" val="1314842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63031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55754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06310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201201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12/4/23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698492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12/4/23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913843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12/4/23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90694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B34E4-683E-1648-9D17-8B60AB6246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A411F1-A935-4942-BF6B-3582214DDE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3F2F3E-14CB-DF4E-9D1F-1A10AADE26C9}"/>
              </a:ext>
            </a:extLst>
          </p:cNvPr>
          <p:cNvSpPr>
            <a:spLocks noGrp="1"/>
          </p:cNvSpPr>
          <p:nvPr>
            <p:ph type="dt" sz="half" idx="10"/>
          </p:nvPr>
        </p:nvSpPr>
        <p:spPr/>
        <p:txBody>
          <a:bodyPr/>
          <a:lstStyle/>
          <a:p>
            <a:fld id="{20EAD2B5-3788-A54A-A247-757AF8132DFA}" type="datetimeFigureOut">
              <a:rPr lang="en-US" smtClean="0"/>
              <a:t>12/4/23</a:t>
            </a:fld>
            <a:endParaRPr lang="en-US"/>
          </a:p>
        </p:txBody>
      </p:sp>
      <p:sp>
        <p:nvSpPr>
          <p:cNvPr id="5" name="Footer Placeholder 4">
            <a:extLst>
              <a:ext uri="{FF2B5EF4-FFF2-40B4-BE49-F238E27FC236}">
                <a16:creationId xmlns:a16="http://schemas.microsoft.com/office/drawing/2014/main" id="{BFA74A9D-04C1-E444-BDE7-1B4234764F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6C2DB9-9D97-434B-8ECF-B981B27022C5}"/>
              </a:ext>
            </a:extLst>
          </p:cNvPr>
          <p:cNvSpPr>
            <a:spLocks noGrp="1"/>
          </p:cNvSpPr>
          <p:nvPr>
            <p:ph type="sldNum" sz="quarter" idx="12"/>
          </p:nvPr>
        </p:nvSpPr>
        <p:spPr/>
        <p:txBody>
          <a:bodyPr/>
          <a:lstStyle/>
          <a:p>
            <a:fld id="{91A4880A-F11E-BE49-9C4C-EEACB4F2458F}" type="slidenum">
              <a:rPr lang="en-US" smtClean="0"/>
              <a:t>‹#›</a:t>
            </a:fld>
            <a:endParaRPr lang="en-US"/>
          </a:p>
        </p:txBody>
      </p:sp>
    </p:spTree>
    <p:extLst>
      <p:ext uri="{BB962C8B-B14F-4D97-AF65-F5344CB8AC3E}">
        <p14:creationId xmlns:p14="http://schemas.microsoft.com/office/powerpoint/2010/main" val="29254115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78139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166195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94490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704208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A9B689D-CF76-4176-A9EE-E4C093F4EA8F}" type="datetimeFigureOut">
              <a:rPr lang="en-US" smtClean="0"/>
              <a:t>12/4/23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B95F43-51FA-4F35-A5E3-97437B141212}" type="slidenum">
              <a:rPr lang="en-US" smtClean="0"/>
              <a:t>‹#›</a:t>
            </a:fld>
            <a:endParaRPr lang="en-US"/>
          </a:p>
        </p:txBody>
      </p:sp>
    </p:spTree>
    <p:extLst>
      <p:ext uri="{BB962C8B-B14F-4D97-AF65-F5344CB8AC3E}">
        <p14:creationId xmlns:p14="http://schemas.microsoft.com/office/powerpoint/2010/main" val="10631501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9B689D-CF76-4176-A9EE-E4C093F4EA8F}" type="datetimeFigureOut">
              <a:rPr lang="en-US" smtClean="0"/>
              <a:t>12/4/23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B95F43-51FA-4F35-A5E3-97437B141212}" type="slidenum">
              <a:rPr lang="en-US" smtClean="0"/>
              <a:t>‹#›</a:t>
            </a:fld>
            <a:endParaRPr lang="en-US"/>
          </a:p>
        </p:txBody>
      </p:sp>
    </p:spTree>
    <p:extLst>
      <p:ext uri="{BB962C8B-B14F-4D97-AF65-F5344CB8AC3E}">
        <p14:creationId xmlns:p14="http://schemas.microsoft.com/office/powerpoint/2010/main" val="42028161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9B689D-CF76-4176-A9EE-E4C093F4EA8F}" type="datetimeFigureOut">
              <a:rPr lang="en-US" smtClean="0"/>
              <a:t>12/4/23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B95F43-51FA-4F35-A5E3-97437B141212}" type="slidenum">
              <a:rPr lang="en-US" smtClean="0"/>
              <a:t>‹#›</a:t>
            </a:fld>
            <a:endParaRPr lang="en-US"/>
          </a:p>
        </p:txBody>
      </p:sp>
    </p:spTree>
    <p:extLst>
      <p:ext uri="{BB962C8B-B14F-4D97-AF65-F5344CB8AC3E}">
        <p14:creationId xmlns:p14="http://schemas.microsoft.com/office/powerpoint/2010/main" val="42342726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A9B689D-CF76-4176-A9EE-E4C093F4EA8F}" type="datetimeFigureOut">
              <a:rPr lang="en-US" smtClean="0"/>
              <a:t>12/4/23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B95F43-51FA-4F35-A5E3-97437B141212}" type="slidenum">
              <a:rPr lang="en-US" smtClean="0"/>
              <a:t>‹#›</a:t>
            </a:fld>
            <a:endParaRPr lang="en-US"/>
          </a:p>
        </p:txBody>
      </p:sp>
    </p:spTree>
    <p:extLst>
      <p:ext uri="{BB962C8B-B14F-4D97-AF65-F5344CB8AC3E}">
        <p14:creationId xmlns:p14="http://schemas.microsoft.com/office/powerpoint/2010/main" val="18771697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9B689D-CF76-4176-A9EE-E4C093F4EA8F}" type="datetimeFigureOut">
              <a:rPr lang="en-US" smtClean="0"/>
              <a:t>12/4/23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B95F43-51FA-4F35-A5E3-97437B141212}" type="slidenum">
              <a:rPr lang="en-US" smtClean="0"/>
              <a:t>‹#›</a:t>
            </a:fld>
            <a:endParaRPr lang="en-US"/>
          </a:p>
        </p:txBody>
      </p:sp>
    </p:spTree>
    <p:extLst>
      <p:ext uri="{BB962C8B-B14F-4D97-AF65-F5344CB8AC3E}">
        <p14:creationId xmlns:p14="http://schemas.microsoft.com/office/powerpoint/2010/main" val="1512364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A9B689D-CF76-4176-A9EE-E4C093F4EA8F}" type="datetimeFigureOut">
              <a:rPr lang="en-US" smtClean="0"/>
              <a:t>12/4/23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B95F43-51FA-4F35-A5E3-97437B141212}" type="slidenum">
              <a:rPr lang="en-US" smtClean="0"/>
              <a:t>‹#›</a:t>
            </a:fld>
            <a:endParaRPr lang="en-US"/>
          </a:p>
        </p:txBody>
      </p:sp>
    </p:spTree>
    <p:extLst>
      <p:ext uri="{BB962C8B-B14F-4D97-AF65-F5344CB8AC3E}">
        <p14:creationId xmlns:p14="http://schemas.microsoft.com/office/powerpoint/2010/main" val="456963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87D49-B345-2A47-8D73-D894E29244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C5055A-6B59-6644-A9E0-BAA045814A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C43F02-7F00-CB42-BAF1-34944E989DF9}"/>
              </a:ext>
            </a:extLst>
          </p:cNvPr>
          <p:cNvSpPr>
            <a:spLocks noGrp="1"/>
          </p:cNvSpPr>
          <p:nvPr>
            <p:ph type="dt" sz="half" idx="10"/>
          </p:nvPr>
        </p:nvSpPr>
        <p:spPr/>
        <p:txBody>
          <a:bodyPr/>
          <a:lstStyle/>
          <a:p>
            <a:fld id="{20EAD2B5-3788-A54A-A247-757AF8132DFA}" type="datetimeFigureOut">
              <a:rPr lang="en-US" smtClean="0"/>
              <a:t>12/4/23</a:t>
            </a:fld>
            <a:endParaRPr lang="en-US"/>
          </a:p>
        </p:txBody>
      </p:sp>
      <p:sp>
        <p:nvSpPr>
          <p:cNvPr id="5" name="Footer Placeholder 4">
            <a:extLst>
              <a:ext uri="{FF2B5EF4-FFF2-40B4-BE49-F238E27FC236}">
                <a16:creationId xmlns:a16="http://schemas.microsoft.com/office/drawing/2014/main" id="{6AE7CC3D-917D-2840-88CD-776E2AE1C5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66B9ED-B355-6140-90F7-485AADEF4238}"/>
              </a:ext>
            </a:extLst>
          </p:cNvPr>
          <p:cNvSpPr>
            <a:spLocks noGrp="1"/>
          </p:cNvSpPr>
          <p:nvPr>
            <p:ph type="sldNum" sz="quarter" idx="12"/>
          </p:nvPr>
        </p:nvSpPr>
        <p:spPr/>
        <p:txBody>
          <a:bodyPr/>
          <a:lstStyle/>
          <a:p>
            <a:fld id="{91A4880A-F11E-BE49-9C4C-EEACB4F2458F}" type="slidenum">
              <a:rPr lang="en-US" smtClean="0"/>
              <a:t>‹#›</a:t>
            </a:fld>
            <a:endParaRPr lang="en-US"/>
          </a:p>
        </p:txBody>
      </p:sp>
    </p:spTree>
    <p:extLst>
      <p:ext uri="{BB962C8B-B14F-4D97-AF65-F5344CB8AC3E}">
        <p14:creationId xmlns:p14="http://schemas.microsoft.com/office/powerpoint/2010/main" val="30165601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9B689D-CF76-4176-A9EE-E4C093F4EA8F}" type="datetimeFigureOut">
              <a:rPr lang="en-US" smtClean="0"/>
              <a:t>12/4/23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B95F43-51FA-4F35-A5E3-97437B141212}" type="slidenum">
              <a:rPr lang="en-US" smtClean="0"/>
              <a:t>‹#›</a:t>
            </a:fld>
            <a:endParaRPr lang="en-US"/>
          </a:p>
        </p:txBody>
      </p:sp>
    </p:spTree>
    <p:extLst>
      <p:ext uri="{BB962C8B-B14F-4D97-AF65-F5344CB8AC3E}">
        <p14:creationId xmlns:p14="http://schemas.microsoft.com/office/powerpoint/2010/main" val="30154827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9B689D-CF76-4176-A9EE-E4C093F4EA8F}" type="datetimeFigureOut">
              <a:rPr lang="en-US" smtClean="0"/>
              <a:t>12/4/23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B95F43-51FA-4F35-A5E3-97437B141212}" type="slidenum">
              <a:rPr lang="en-US" smtClean="0"/>
              <a:t>‹#›</a:t>
            </a:fld>
            <a:endParaRPr lang="en-US"/>
          </a:p>
        </p:txBody>
      </p:sp>
    </p:spTree>
    <p:extLst>
      <p:ext uri="{BB962C8B-B14F-4D97-AF65-F5344CB8AC3E}">
        <p14:creationId xmlns:p14="http://schemas.microsoft.com/office/powerpoint/2010/main" val="25151807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9B689D-CF76-4176-A9EE-E4C093F4EA8F}" type="datetimeFigureOut">
              <a:rPr lang="en-US" smtClean="0"/>
              <a:t>12/4/23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B95F43-51FA-4F35-A5E3-97437B141212}" type="slidenum">
              <a:rPr lang="en-US" smtClean="0"/>
              <a:t>‹#›</a:t>
            </a:fld>
            <a:endParaRPr lang="en-US"/>
          </a:p>
        </p:txBody>
      </p:sp>
    </p:spTree>
    <p:extLst>
      <p:ext uri="{BB962C8B-B14F-4D97-AF65-F5344CB8AC3E}">
        <p14:creationId xmlns:p14="http://schemas.microsoft.com/office/powerpoint/2010/main" val="2042590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9B689D-CF76-4176-A9EE-E4C093F4EA8F}" type="datetimeFigureOut">
              <a:rPr lang="en-US" smtClean="0"/>
              <a:t>12/4/23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B95F43-51FA-4F35-A5E3-97437B141212}" type="slidenum">
              <a:rPr lang="en-US" smtClean="0"/>
              <a:t>‹#›</a:t>
            </a:fld>
            <a:endParaRPr lang="en-US"/>
          </a:p>
        </p:txBody>
      </p:sp>
    </p:spTree>
    <p:extLst>
      <p:ext uri="{BB962C8B-B14F-4D97-AF65-F5344CB8AC3E}">
        <p14:creationId xmlns:p14="http://schemas.microsoft.com/office/powerpoint/2010/main" val="2495195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9B689D-CF76-4176-A9EE-E4C093F4EA8F}" type="datetimeFigureOut">
              <a:rPr lang="en-US" smtClean="0"/>
              <a:t>12/4/23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B95F43-51FA-4F35-A5E3-97437B141212}" type="slidenum">
              <a:rPr lang="en-US" smtClean="0"/>
              <a:t>‹#›</a:t>
            </a:fld>
            <a:endParaRPr lang="en-US"/>
          </a:p>
        </p:txBody>
      </p:sp>
    </p:spTree>
    <p:extLst>
      <p:ext uri="{BB962C8B-B14F-4D97-AF65-F5344CB8AC3E}">
        <p14:creationId xmlns:p14="http://schemas.microsoft.com/office/powerpoint/2010/main" val="35844562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12/4/23</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86033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12/4/23</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3833209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12/4/23</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8213388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12/4/23</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406653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12/4/23</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546711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7E931-08D7-C64F-BE1F-8DF7378861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FADA9C-3E89-7548-94CC-2E29E36AB1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413F06-B652-894D-AF14-8EDC10F847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427095-6370-6546-A9BB-DB760FAC804C}"/>
              </a:ext>
            </a:extLst>
          </p:cNvPr>
          <p:cNvSpPr>
            <a:spLocks noGrp="1"/>
          </p:cNvSpPr>
          <p:nvPr>
            <p:ph type="dt" sz="half" idx="10"/>
          </p:nvPr>
        </p:nvSpPr>
        <p:spPr/>
        <p:txBody>
          <a:bodyPr/>
          <a:lstStyle/>
          <a:p>
            <a:fld id="{20EAD2B5-3788-A54A-A247-757AF8132DFA}" type="datetimeFigureOut">
              <a:rPr lang="en-US" smtClean="0"/>
              <a:t>12/4/23</a:t>
            </a:fld>
            <a:endParaRPr lang="en-US"/>
          </a:p>
        </p:txBody>
      </p:sp>
      <p:sp>
        <p:nvSpPr>
          <p:cNvPr id="6" name="Footer Placeholder 5">
            <a:extLst>
              <a:ext uri="{FF2B5EF4-FFF2-40B4-BE49-F238E27FC236}">
                <a16:creationId xmlns:a16="http://schemas.microsoft.com/office/drawing/2014/main" id="{4B2FFBAB-8565-A845-97F3-CEAE98DD53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B6A570-EBE2-3042-BB5E-428B5FCF8476}"/>
              </a:ext>
            </a:extLst>
          </p:cNvPr>
          <p:cNvSpPr>
            <a:spLocks noGrp="1"/>
          </p:cNvSpPr>
          <p:nvPr>
            <p:ph type="sldNum" sz="quarter" idx="12"/>
          </p:nvPr>
        </p:nvSpPr>
        <p:spPr/>
        <p:txBody>
          <a:bodyPr/>
          <a:lstStyle/>
          <a:p>
            <a:fld id="{91A4880A-F11E-BE49-9C4C-EEACB4F2458F}" type="slidenum">
              <a:rPr lang="en-US" smtClean="0"/>
              <a:t>‹#›</a:t>
            </a:fld>
            <a:endParaRPr lang="en-US"/>
          </a:p>
        </p:txBody>
      </p:sp>
    </p:spTree>
    <p:extLst>
      <p:ext uri="{BB962C8B-B14F-4D97-AF65-F5344CB8AC3E}">
        <p14:creationId xmlns:p14="http://schemas.microsoft.com/office/powerpoint/2010/main" val="22511793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12/4/23</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9360177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12/4/23</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708342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12/4/23</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399568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12/4/23</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8987631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12/4/23</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253353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12/4/23</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556286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21D20-631B-D348-B9B8-81BEA589BF2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B4B2594-AA91-5C41-891E-766F475CAD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04B458-3621-0D48-9B18-D43A742766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01EAF4-7005-CD45-9CB6-BF7C4EDCBD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9A9901-5C61-F14A-9C52-5702F24512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201CC9-53E2-7248-8A0B-AE6C820E75C9}"/>
              </a:ext>
            </a:extLst>
          </p:cNvPr>
          <p:cNvSpPr>
            <a:spLocks noGrp="1"/>
          </p:cNvSpPr>
          <p:nvPr>
            <p:ph type="dt" sz="half" idx="10"/>
          </p:nvPr>
        </p:nvSpPr>
        <p:spPr/>
        <p:txBody>
          <a:bodyPr/>
          <a:lstStyle/>
          <a:p>
            <a:fld id="{20EAD2B5-3788-A54A-A247-757AF8132DFA}" type="datetimeFigureOut">
              <a:rPr lang="en-US" smtClean="0"/>
              <a:t>12/4/23</a:t>
            </a:fld>
            <a:endParaRPr lang="en-US"/>
          </a:p>
        </p:txBody>
      </p:sp>
      <p:sp>
        <p:nvSpPr>
          <p:cNvPr id="8" name="Footer Placeholder 7">
            <a:extLst>
              <a:ext uri="{FF2B5EF4-FFF2-40B4-BE49-F238E27FC236}">
                <a16:creationId xmlns:a16="http://schemas.microsoft.com/office/drawing/2014/main" id="{25B6B056-2FAF-0143-B43C-609713ECC5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3D3294-293D-E24E-A69E-7857784D6DA1}"/>
              </a:ext>
            </a:extLst>
          </p:cNvPr>
          <p:cNvSpPr>
            <a:spLocks noGrp="1"/>
          </p:cNvSpPr>
          <p:nvPr>
            <p:ph type="sldNum" sz="quarter" idx="12"/>
          </p:nvPr>
        </p:nvSpPr>
        <p:spPr/>
        <p:txBody>
          <a:bodyPr/>
          <a:lstStyle/>
          <a:p>
            <a:fld id="{91A4880A-F11E-BE49-9C4C-EEACB4F2458F}" type="slidenum">
              <a:rPr lang="en-US" smtClean="0"/>
              <a:t>‹#›</a:t>
            </a:fld>
            <a:endParaRPr lang="en-US"/>
          </a:p>
        </p:txBody>
      </p:sp>
    </p:spTree>
    <p:extLst>
      <p:ext uri="{BB962C8B-B14F-4D97-AF65-F5344CB8AC3E}">
        <p14:creationId xmlns:p14="http://schemas.microsoft.com/office/powerpoint/2010/main" val="3905878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594FD-E831-E547-A7A9-1D46AE4D0CE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5C352C-185C-3A41-8E2C-DA9353987065}"/>
              </a:ext>
            </a:extLst>
          </p:cNvPr>
          <p:cNvSpPr>
            <a:spLocks noGrp="1"/>
          </p:cNvSpPr>
          <p:nvPr>
            <p:ph type="dt" sz="half" idx="10"/>
          </p:nvPr>
        </p:nvSpPr>
        <p:spPr/>
        <p:txBody>
          <a:bodyPr/>
          <a:lstStyle/>
          <a:p>
            <a:fld id="{20EAD2B5-3788-A54A-A247-757AF8132DFA}" type="datetimeFigureOut">
              <a:rPr lang="en-US" smtClean="0"/>
              <a:t>12/4/23</a:t>
            </a:fld>
            <a:endParaRPr lang="en-US"/>
          </a:p>
        </p:txBody>
      </p:sp>
      <p:sp>
        <p:nvSpPr>
          <p:cNvPr id="4" name="Footer Placeholder 3">
            <a:extLst>
              <a:ext uri="{FF2B5EF4-FFF2-40B4-BE49-F238E27FC236}">
                <a16:creationId xmlns:a16="http://schemas.microsoft.com/office/drawing/2014/main" id="{51D568C7-F392-B24F-8D4F-778AF962BB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FCA010-700E-AF49-9415-594785F48918}"/>
              </a:ext>
            </a:extLst>
          </p:cNvPr>
          <p:cNvSpPr>
            <a:spLocks noGrp="1"/>
          </p:cNvSpPr>
          <p:nvPr>
            <p:ph type="sldNum" sz="quarter" idx="12"/>
          </p:nvPr>
        </p:nvSpPr>
        <p:spPr/>
        <p:txBody>
          <a:bodyPr/>
          <a:lstStyle/>
          <a:p>
            <a:fld id="{91A4880A-F11E-BE49-9C4C-EEACB4F2458F}" type="slidenum">
              <a:rPr lang="en-US" smtClean="0"/>
              <a:t>‹#›</a:t>
            </a:fld>
            <a:endParaRPr lang="en-US"/>
          </a:p>
        </p:txBody>
      </p:sp>
    </p:spTree>
    <p:extLst>
      <p:ext uri="{BB962C8B-B14F-4D97-AF65-F5344CB8AC3E}">
        <p14:creationId xmlns:p14="http://schemas.microsoft.com/office/powerpoint/2010/main" val="43654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D943ED-FA10-DC48-AF58-337FECEE45A2}"/>
              </a:ext>
            </a:extLst>
          </p:cNvPr>
          <p:cNvSpPr>
            <a:spLocks noGrp="1"/>
          </p:cNvSpPr>
          <p:nvPr>
            <p:ph type="dt" sz="half" idx="10"/>
          </p:nvPr>
        </p:nvSpPr>
        <p:spPr/>
        <p:txBody>
          <a:bodyPr/>
          <a:lstStyle/>
          <a:p>
            <a:fld id="{20EAD2B5-3788-A54A-A247-757AF8132DFA}" type="datetimeFigureOut">
              <a:rPr lang="en-US" smtClean="0"/>
              <a:t>12/4/23</a:t>
            </a:fld>
            <a:endParaRPr lang="en-US"/>
          </a:p>
        </p:txBody>
      </p:sp>
      <p:sp>
        <p:nvSpPr>
          <p:cNvPr id="3" name="Footer Placeholder 2">
            <a:extLst>
              <a:ext uri="{FF2B5EF4-FFF2-40B4-BE49-F238E27FC236}">
                <a16:creationId xmlns:a16="http://schemas.microsoft.com/office/drawing/2014/main" id="{4E254738-9ECD-1E42-AE78-AC0B81346B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2896E-F713-2C4D-B236-337723E608D7}"/>
              </a:ext>
            </a:extLst>
          </p:cNvPr>
          <p:cNvSpPr>
            <a:spLocks noGrp="1"/>
          </p:cNvSpPr>
          <p:nvPr>
            <p:ph type="sldNum" sz="quarter" idx="12"/>
          </p:nvPr>
        </p:nvSpPr>
        <p:spPr/>
        <p:txBody>
          <a:bodyPr/>
          <a:lstStyle/>
          <a:p>
            <a:fld id="{91A4880A-F11E-BE49-9C4C-EEACB4F2458F}" type="slidenum">
              <a:rPr lang="en-US" smtClean="0"/>
              <a:t>‹#›</a:t>
            </a:fld>
            <a:endParaRPr lang="en-US"/>
          </a:p>
        </p:txBody>
      </p:sp>
    </p:spTree>
    <p:extLst>
      <p:ext uri="{BB962C8B-B14F-4D97-AF65-F5344CB8AC3E}">
        <p14:creationId xmlns:p14="http://schemas.microsoft.com/office/powerpoint/2010/main" val="4156929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36533-F0CA-3A46-BAC7-F2B9D50165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05CAB7-8AFE-5A49-BE92-5E6B1B7173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BCFF7B-F649-3946-8D60-409E10C9A2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F9574D-C490-6642-8D94-901AD04CBB4B}"/>
              </a:ext>
            </a:extLst>
          </p:cNvPr>
          <p:cNvSpPr>
            <a:spLocks noGrp="1"/>
          </p:cNvSpPr>
          <p:nvPr>
            <p:ph type="dt" sz="half" idx="10"/>
          </p:nvPr>
        </p:nvSpPr>
        <p:spPr/>
        <p:txBody>
          <a:bodyPr/>
          <a:lstStyle/>
          <a:p>
            <a:fld id="{20EAD2B5-3788-A54A-A247-757AF8132DFA}" type="datetimeFigureOut">
              <a:rPr lang="en-US" smtClean="0"/>
              <a:t>12/4/23</a:t>
            </a:fld>
            <a:endParaRPr lang="en-US"/>
          </a:p>
        </p:txBody>
      </p:sp>
      <p:sp>
        <p:nvSpPr>
          <p:cNvPr id="6" name="Footer Placeholder 5">
            <a:extLst>
              <a:ext uri="{FF2B5EF4-FFF2-40B4-BE49-F238E27FC236}">
                <a16:creationId xmlns:a16="http://schemas.microsoft.com/office/drawing/2014/main" id="{47B6FF4B-0AE2-4045-B154-497D46A728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E402D8-19AF-E847-A4EC-7DC6D1471C8E}"/>
              </a:ext>
            </a:extLst>
          </p:cNvPr>
          <p:cNvSpPr>
            <a:spLocks noGrp="1"/>
          </p:cNvSpPr>
          <p:nvPr>
            <p:ph type="sldNum" sz="quarter" idx="12"/>
          </p:nvPr>
        </p:nvSpPr>
        <p:spPr/>
        <p:txBody>
          <a:bodyPr/>
          <a:lstStyle/>
          <a:p>
            <a:fld id="{91A4880A-F11E-BE49-9C4C-EEACB4F2458F}" type="slidenum">
              <a:rPr lang="en-US" smtClean="0"/>
              <a:t>‹#›</a:t>
            </a:fld>
            <a:endParaRPr lang="en-US"/>
          </a:p>
        </p:txBody>
      </p:sp>
    </p:spTree>
    <p:extLst>
      <p:ext uri="{BB962C8B-B14F-4D97-AF65-F5344CB8AC3E}">
        <p14:creationId xmlns:p14="http://schemas.microsoft.com/office/powerpoint/2010/main" val="1456056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D7718-2F39-8643-A6A1-6259B87439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5677C35-3D34-0943-9E68-D9B743D431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B4343C-7AC2-1546-883A-84C3B2EAC2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E756AF-3DA6-3F45-95CF-7A9601013DE2}"/>
              </a:ext>
            </a:extLst>
          </p:cNvPr>
          <p:cNvSpPr>
            <a:spLocks noGrp="1"/>
          </p:cNvSpPr>
          <p:nvPr>
            <p:ph type="dt" sz="half" idx="10"/>
          </p:nvPr>
        </p:nvSpPr>
        <p:spPr/>
        <p:txBody>
          <a:bodyPr/>
          <a:lstStyle/>
          <a:p>
            <a:fld id="{20EAD2B5-3788-A54A-A247-757AF8132DFA}" type="datetimeFigureOut">
              <a:rPr lang="en-US" smtClean="0"/>
              <a:t>12/4/23</a:t>
            </a:fld>
            <a:endParaRPr lang="en-US"/>
          </a:p>
        </p:txBody>
      </p:sp>
      <p:sp>
        <p:nvSpPr>
          <p:cNvPr id="6" name="Footer Placeholder 5">
            <a:extLst>
              <a:ext uri="{FF2B5EF4-FFF2-40B4-BE49-F238E27FC236}">
                <a16:creationId xmlns:a16="http://schemas.microsoft.com/office/drawing/2014/main" id="{709BD74B-A578-2749-B46E-6CB44B3E87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83A420-88E0-804D-893B-481E2695B9AE}"/>
              </a:ext>
            </a:extLst>
          </p:cNvPr>
          <p:cNvSpPr>
            <a:spLocks noGrp="1"/>
          </p:cNvSpPr>
          <p:nvPr>
            <p:ph type="sldNum" sz="quarter" idx="12"/>
          </p:nvPr>
        </p:nvSpPr>
        <p:spPr/>
        <p:txBody>
          <a:bodyPr/>
          <a:lstStyle/>
          <a:p>
            <a:fld id="{91A4880A-F11E-BE49-9C4C-EEACB4F2458F}" type="slidenum">
              <a:rPr lang="en-US" smtClean="0"/>
              <a:t>‹#›</a:t>
            </a:fld>
            <a:endParaRPr lang="en-US"/>
          </a:p>
        </p:txBody>
      </p:sp>
    </p:spTree>
    <p:extLst>
      <p:ext uri="{BB962C8B-B14F-4D97-AF65-F5344CB8AC3E}">
        <p14:creationId xmlns:p14="http://schemas.microsoft.com/office/powerpoint/2010/main" val="1210123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37020D-95CA-E340-BAFB-D86C633657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6204C7-0286-A743-9CBF-96299CCC6F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FCE038-CFFD-384A-B2C2-3607230EE9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EAD2B5-3788-A54A-A247-757AF8132DFA}" type="datetimeFigureOut">
              <a:rPr lang="en-US" smtClean="0"/>
              <a:t>12/4/23</a:t>
            </a:fld>
            <a:endParaRPr lang="en-US"/>
          </a:p>
        </p:txBody>
      </p:sp>
      <p:sp>
        <p:nvSpPr>
          <p:cNvPr id="5" name="Footer Placeholder 4">
            <a:extLst>
              <a:ext uri="{FF2B5EF4-FFF2-40B4-BE49-F238E27FC236}">
                <a16:creationId xmlns:a16="http://schemas.microsoft.com/office/drawing/2014/main" id="{79902DE0-4145-1E48-BCFD-28F1E966E2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193ACF-1CE9-3D4A-9C38-24644479DF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A4880A-F11E-BE49-9C4C-EEACB4F2458F}" type="slidenum">
              <a:rPr lang="en-US" smtClean="0"/>
              <a:t>‹#›</a:t>
            </a:fld>
            <a:endParaRPr lang="en-US"/>
          </a:p>
        </p:txBody>
      </p:sp>
    </p:spTree>
    <p:extLst>
      <p:ext uri="{BB962C8B-B14F-4D97-AF65-F5344CB8AC3E}">
        <p14:creationId xmlns:p14="http://schemas.microsoft.com/office/powerpoint/2010/main" val="4706870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12/4/23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81627777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9B689D-CF76-4176-A9EE-E4C093F4EA8F}" type="datetimeFigureOut">
              <a:rPr lang="en-US" smtClean="0"/>
              <a:t>12/4/23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B95F43-51FA-4F35-A5E3-97437B141212}" type="slidenum">
              <a:rPr lang="en-US" smtClean="0"/>
              <a:t>‹#›</a:t>
            </a:fld>
            <a:endParaRPr lang="en-US"/>
          </a:p>
        </p:txBody>
      </p:sp>
    </p:spTree>
    <p:extLst>
      <p:ext uri="{BB962C8B-B14F-4D97-AF65-F5344CB8AC3E}">
        <p14:creationId xmlns:p14="http://schemas.microsoft.com/office/powerpoint/2010/main" val="409581669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12/4/23</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379689998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hyperlink" Target="https://www.cdc.gov/hepatitis/statistics/2016surveillance/index.htm" TargetMode="Externa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6.png"/><Relationship Id="rId7" Type="http://schemas.openxmlformats.org/officeDocument/2006/relationships/diagramColors" Target="../diagrams/colors7.xml"/><Relationship Id="rId2" Type="http://schemas.openxmlformats.org/officeDocument/2006/relationships/image" Target="../media/image15.png"/><Relationship Id="rId1" Type="http://schemas.openxmlformats.org/officeDocument/2006/relationships/slideLayout" Target="../slideLayouts/slideLayout36.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6.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32.jpeg"/><Relationship Id="rId2" Type="http://schemas.openxmlformats.org/officeDocument/2006/relationships/diagramData" Target="../diagrams/data11.xml"/><Relationship Id="rId1" Type="http://schemas.openxmlformats.org/officeDocument/2006/relationships/slideLayout" Target="../slideLayouts/slideLayout1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35.svg"/></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32.jpeg"/><Relationship Id="rId2" Type="http://schemas.openxmlformats.org/officeDocument/2006/relationships/diagramData" Target="../diagrams/data12.xml"/><Relationship Id="rId1" Type="http://schemas.openxmlformats.org/officeDocument/2006/relationships/slideLayout" Target="../slideLayouts/slideLayout25.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6.xml"/><Relationship Id="rId1" Type="http://schemas.openxmlformats.org/officeDocument/2006/relationships/slideLayout" Target="../slideLayouts/slideLayout25.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5.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38.jpeg"/></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4.xml"/><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32.jpeg"/><Relationship Id="rId2" Type="http://schemas.openxmlformats.org/officeDocument/2006/relationships/diagramData" Target="../diagrams/data17.xml"/><Relationship Id="rId1" Type="http://schemas.openxmlformats.org/officeDocument/2006/relationships/slideLayout" Target="../slideLayouts/slideLayout14.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4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50.png"/></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4.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49.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image" Target="../media/image51.jpeg"/><Relationship Id="rId7" Type="http://schemas.openxmlformats.org/officeDocument/2006/relationships/diagramColors" Target="../diagrams/colors2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6.jpeg"/><Relationship Id="rId7" Type="http://schemas.openxmlformats.org/officeDocument/2006/relationships/diagramData" Target="../diagrams/data2.xml"/><Relationship Id="rId2" Type="http://schemas.openxmlformats.org/officeDocument/2006/relationships/hyperlink" Target="http://medicine.ucsd.edu/clinicalmed/liver-jaundice.JPG" TargetMode="External"/><Relationship Id="rId1" Type="http://schemas.openxmlformats.org/officeDocument/2006/relationships/slideLayout" Target="../slideLayouts/slideLayout17.xml"/><Relationship Id="rId6" Type="http://schemas.openxmlformats.org/officeDocument/2006/relationships/image" Target="../media/image8.jpeg"/><Relationship Id="rId11" Type="http://schemas.microsoft.com/office/2007/relationships/diagramDrawing" Target="../diagrams/drawing2.xml"/><Relationship Id="rId5" Type="http://schemas.openxmlformats.org/officeDocument/2006/relationships/hyperlink" Target="http://medicine.ucsd.edu/clinicalmed/jaundice.JPG" TargetMode="External"/><Relationship Id="rId10" Type="http://schemas.openxmlformats.org/officeDocument/2006/relationships/diagramColors" Target="../diagrams/colors2.xml"/><Relationship Id="rId4" Type="http://schemas.openxmlformats.org/officeDocument/2006/relationships/image" Target="../media/image7.jpeg"/><Relationship Id="rId9"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hyperlink" Target="http://www.hepatitisc.uw.edu/" TargetMode="External"/><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67" name="Rectangle 62">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Picture 58">
            <a:extLst>
              <a:ext uri="{FF2B5EF4-FFF2-40B4-BE49-F238E27FC236}">
                <a16:creationId xmlns:a16="http://schemas.microsoft.com/office/drawing/2014/main" id="{C7D848AA-BD47-6D93-F2FD-DF6C31BC4886}"/>
              </a:ext>
            </a:extLst>
          </p:cNvPr>
          <p:cNvPicPr>
            <a:picLocks noChangeAspect="1"/>
          </p:cNvPicPr>
          <p:nvPr/>
        </p:nvPicPr>
        <p:blipFill rotWithShape="1">
          <a:blip r:embed="rId2">
            <a:alphaModFix amt="50000"/>
          </a:blip>
          <a:srcRect l="1206" r="9905"/>
          <a:stretch/>
        </p:blipFill>
        <p:spPr>
          <a:xfrm>
            <a:off x="20" y="1"/>
            <a:ext cx="12191980" cy="6857999"/>
          </a:xfrm>
          <a:prstGeom prst="rect">
            <a:avLst/>
          </a:prstGeom>
        </p:spPr>
      </p:pic>
      <p:sp>
        <p:nvSpPr>
          <p:cNvPr id="2" name="Title 1"/>
          <p:cNvSpPr>
            <a:spLocks noGrp="1"/>
          </p:cNvSpPr>
          <p:nvPr>
            <p:ph type="ctrTitle"/>
          </p:nvPr>
        </p:nvSpPr>
        <p:spPr>
          <a:xfrm>
            <a:off x="1524000" y="1122362"/>
            <a:ext cx="9144000" cy="2900518"/>
          </a:xfrm>
        </p:spPr>
        <p:txBody>
          <a:bodyPr>
            <a:normAutofit/>
          </a:bodyPr>
          <a:lstStyle/>
          <a:p>
            <a:r>
              <a:rPr lang="en-US" b="1" dirty="0">
                <a:solidFill>
                  <a:srgbClr val="FFFFFF"/>
                </a:solidFill>
                <a:latin typeface="+mn-lt"/>
                <a:cs typeface="Calibri Light"/>
              </a:rPr>
              <a:t>Hepatitis C Virus (HCV): </a:t>
            </a:r>
            <a:br>
              <a:rPr lang="en-US" b="1" dirty="0">
                <a:solidFill>
                  <a:srgbClr val="FFFFFF"/>
                </a:solidFill>
                <a:latin typeface="+mn-lt"/>
                <a:cs typeface="Calibri Light"/>
              </a:rPr>
            </a:br>
            <a:r>
              <a:rPr lang="en-US" b="1" dirty="0">
                <a:solidFill>
                  <a:srgbClr val="FFFFFF"/>
                </a:solidFill>
                <a:latin typeface="+mn-lt"/>
                <a:cs typeface="Calibri Light"/>
              </a:rPr>
              <a:t>An Overview for the Primary Care Provider</a:t>
            </a:r>
            <a:endParaRPr lang="en-US" b="1" dirty="0">
              <a:solidFill>
                <a:srgbClr val="FFFFFF"/>
              </a:solidFill>
              <a:latin typeface="+mn-lt"/>
            </a:endParaRPr>
          </a:p>
        </p:txBody>
      </p:sp>
      <p:sp>
        <p:nvSpPr>
          <p:cNvPr id="3" name="Subtitle 2"/>
          <p:cNvSpPr>
            <a:spLocks noGrp="1"/>
          </p:cNvSpPr>
          <p:nvPr>
            <p:ph type="subTitle" idx="1"/>
          </p:nvPr>
        </p:nvSpPr>
        <p:spPr>
          <a:xfrm>
            <a:off x="1524000" y="4159404"/>
            <a:ext cx="9144000" cy="1098395"/>
          </a:xfrm>
        </p:spPr>
        <p:txBody>
          <a:bodyPr vert="horz" lIns="91440" tIns="45720" rIns="91440" bIns="45720" rtlCol="0">
            <a:normAutofit fontScale="92500" lnSpcReduction="20000"/>
          </a:bodyPr>
          <a:lstStyle/>
          <a:p>
            <a:r>
              <a:rPr lang="en-US" dirty="0">
                <a:solidFill>
                  <a:srgbClr val="FFFFFF"/>
                </a:solidFill>
                <a:cs typeface="Calibri"/>
              </a:rPr>
              <a:t>Jorge Mera, MD, FACP</a:t>
            </a:r>
          </a:p>
          <a:p>
            <a:r>
              <a:rPr lang="en-US" dirty="0">
                <a:solidFill>
                  <a:srgbClr val="FFFFFF"/>
                </a:solidFill>
                <a:cs typeface="Calibri"/>
              </a:rPr>
              <a:t>ECHO Clinic Director</a:t>
            </a:r>
          </a:p>
          <a:p>
            <a:r>
              <a:rPr lang="en-US" dirty="0">
                <a:solidFill>
                  <a:srgbClr val="FFFFFF"/>
                </a:solidFill>
                <a:cs typeface="Calibri"/>
              </a:rPr>
              <a:t>NPAIHB</a:t>
            </a:r>
          </a:p>
        </p:txBody>
      </p:sp>
    </p:spTree>
    <p:extLst>
      <p:ext uri="{BB962C8B-B14F-4D97-AF65-F5344CB8AC3E}">
        <p14:creationId xmlns:p14="http://schemas.microsoft.com/office/powerpoint/2010/main" val="329479225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000"/>
                                  </p:stCondLst>
                                  <p:iterate type="wd">
                                    <p:tmPct val="15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1000"/>
                                  </p:stCondLst>
                                  <p:iterate type="wd">
                                    <p:tmPct val="15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par>
                                <p:cTn id="18" presetID="10" presetClass="entr" presetSubtype="0" fill="hold" grpId="0" nodeType="withEffect">
                                  <p:stCondLst>
                                    <p:cond delay="500"/>
                                  </p:stCondLst>
                                  <p:iterate type="wd">
                                    <p:tmPct val="15000"/>
                                  </p:iterate>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9634" y="643467"/>
            <a:ext cx="11427823" cy="744836"/>
          </a:xfrm>
          <a:prstGeom prst="rect">
            <a:avLst/>
          </a:prstGeom>
        </p:spPr>
        <p:txBody>
          <a:bodyPr vert="horz" lIns="91440" tIns="45720" rIns="91440" bIns="45720" rtlCol="0" anchor="ctr">
            <a:normAutofit/>
          </a:bodyPr>
          <a:lstStyle/>
          <a:p>
            <a:pPr marL="0" marR="0" lvl="0" indent="0" algn="ctr" fontAlgn="auto">
              <a:lnSpc>
                <a:spcPct val="90000"/>
              </a:lnSpc>
              <a:spcBef>
                <a:spcPct val="0"/>
              </a:spcBef>
              <a:spcAft>
                <a:spcPts val="600"/>
              </a:spcAft>
              <a:buClrTx/>
              <a:buSzTx/>
              <a:tabLst/>
              <a:defRPr/>
            </a:pPr>
            <a:r>
              <a:rPr kumimoji="0" lang="en-US" sz="3200" b="1" i="0" u="none" strike="noStrike" kern="1200" cap="none" spc="0" normalizeH="0" baseline="0" noProof="0" dirty="0">
                <a:ln>
                  <a:noFill/>
                </a:ln>
                <a:solidFill>
                  <a:schemeClr val="bg1"/>
                </a:solidFill>
                <a:effectLst/>
                <a:uLnTx/>
                <a:uFillTx/>
                <a:latin typeface="+mj-lt"/>
                <a:ea typeface="+mj-ea"/>
                <a:cs typeface="+mj-cs"/>
              </a:rPr>
              <a:t>Social Determinants of Health Define the HCV Epidemic in the U.S.</a:t>
            </a:r>
          </a:p>
        </p:txBody>
      </p:sp>
      <p:pic>
        <p:nvPicPr>
          <p:cNvPr id="5" name="Picture 4" descr="Screenshot 2016-03-02 09.44.06.png"/>
          <p:cNvPicPr>
            <a:picLocks noChangeAspect="1"/>
          </p:cNvPicPr>
          <p:nvPr/>
        </p:nvPicPr>
        <p:blipFill rotWithShape="1">
          <a:blip r:embed="rId2">
            <a:extLst>
              <a:ext uri="{28A0092B-C50C-407E-A947-70E740481C1C}">
                <a14:useLocalDpi xmlns:a14="http://schemas.microsoft.com/office/drawing/2010/main" val="0"/>
              </a:ext>
            </a:extLst>
          </a:blip>
          <a:srcRect t="55273"/>
          <a:stretch/>
        </p:blipFill>
        <p:spPr>
          <a:xfrm>
            <a:off x="911574" y="1675227"/>
            <a:ext cx="10368852" cy="4394199"/>
          </a:xfrm>
          <a:prstGeom prst="rect">
            <a:avLst/>
          </a:prstGeom>
        </p:spPr>
      </p:pic>
      <p:sp>
        <p:nvSpPr>
          <p:cNvPr id="4" name="Slide Number Placeholder 3"/>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normAutofit/>
          </a:bodyPr>
          <a:lstStyle/>
          <a:p>
            <a:pPr marR="0" lvl="0" indent="0" fontAlgn="base">
              <a:spcBef>
                <a:spcPct val="0"/>
              </a:spcBef>
              <a:spcAft>
                <a:spcPts val="600"/>
              </a:spcAft>
              <a:buClrTx/>
              <a:buSzTx/>
              <a:buFontTx/>
              <a:buNone/>
              <a:tabLst/>
              <a:defRPr/>
            </a:pPr>
            <a:fld id="{0DD8A3D3-A959-4C47-BCA7-115FF399C1BE}" type="slidenum">
              <a:rPr kumimoji="0" lang="en-US" b="0" i="0" u="none" strike="noStrike" cap="none" spc="0" normalizeH="0" baseline="0" noProof="0">
                <a:ln>
                  <a:noFill/>
                </a:ln>
                <a:effectLst/>
                <a:uLnTx/>
                <a:uFillTx/>
              </a:rPr>
              <a:pPr marR="0" lvl="0" indent="0" fontAlgn="base">
                <a:spcBef>
                  <a:spcPct val="0"/>
                </a:spcBef>
                <a:spcAft>
                  <a:spcPts val="600"/>
                </a:spcAft>
                <a:buClrTx/>
                <a:buSzTx/>
                <a:buFontTx/>
                <a:buNone/>
                <a:tabLst/>
                <a:defRPr/>
              </a:pPr>
              <a:t>10</a:t>
            </a:fld>
            <a:endParaRPr kumimoji="0" lang="en-US" b="0" i="0" u="none" strike="noStrike" cap="none" spc="0" normalizeH="0" baseline="0" noProof="0">
              <a:ln>
                <a:noFill/>
              </a:ln>
              <a:effectLst/>
              <a:uLnTx/>
              <a:uFillTx/>
            </a:endParaRPr>
          </a:p>
        </p:txBody>
      </p:sp>
      <p:sp>
        <p:nvSpPr>
          <p:cNvPr id="6" name="TextBox 5">
            <a:extLst>
              <a:ext uri="{FF2B5EF4-FFF2-40B4-BE49-F238E27FC236}">
                <a16:creationId xmlns:a16="http://schemas.microsoft.com/office/drawing/2014/main" id="{A521D313-0A9B-1A7D-9861-5E6B228AE082}"/>
              </a:ext>
            </a:extLst>
          </p:cNvPr>
          <p:cNvSpPr txBox="1"/>
          <p:nvPr/>
        </p:nvSpPr>
        <p:spPr>
          <a:xfrm>
            <a:off x="2064327" y="6143105"/>
            <a:ext cx="7822276"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Edlin</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B.R., 2011. Perspective: test and treat this silent killer. Nature 474 (7350),S18–S19.</a:t>
            </a:r>
          </a:p>
        </p:txBody>
      </p:sp>
    </p:spTree>
    <p:extLst>
      <p:ext uri="{BB962C8B-B14F-4D97-AF65-F5344CB8AC3E}">
        <p14:creationId xmlns:p14="http://schemas.microsoft.com/office/powerpoint/2010/main" val="618333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91"/>
            <a:ext cx="10972800" cy="786045"/>
          </a:xfrm>
          <a:noFill/>
        </p:spPr>
        <p:txBody>
          <a:bodyPr>
            <a:normAutofit/>
          </a:bodyPr>
          <a:lstStyle/>
          <a:p>
            <a:pPr algn="ctr"/>
            <a:r>
              <a:rPr lang="en-US" sz="4000" b="1" dirty="0">
                <a:latin typeface="+mn-lt"/>
              </a:rPr>
              <a:t>HCV: Transmission</a:t>
            </a:r>
          </a:p>
        </p:txBody>
      </p:sp>
      <p:sp>
        <p:nvSpPr>
          <p:cNvPr id="3" name="Content Placeholder 2"/>
          <p:cNvSpPr>
            <a:spLocks noGrp="1"/>
          </p:cNvSpPr>
          <p:nvPr>
            <p:ph sz="half" idx="1"/>
          </p:nvPr>
        </p:nvSpPr>
        <p:spPr>
          <a:xfrm>
            <a:off x="508000" y="1728592"/>
            <a:ext cx="5408083" cy="4596008"/>
          </a:xfrm>
          <a:prstGeom prst="rect">
            <a:avLst/>
          </a:prstGeom>
        </p:spPr>
        <p:txBody>
          <a:bodyPr>
            <a:normAutofit fontScale="77500" lnSpcReduction="20000"/>
          </a:bodyPr>
          <a:lstStyle/>
          <a:p>
            <a:r>
              <a:rPr lang="en-US" b="1" dirty="0">
                <a:solidFill>
                  <a:srgbClr val="FF0000"/>
                </a:solidFill>
              </a:rPr>
              <a:t>Blood </a:t>
            </a:r>
          </a:p>
          <a:p>
            <a:pPr lvl="1"/>
            <a:r>
              <a:rPr lang="en-US" dirty="0"/>
              <a:t>IVDU is the leading cause in the United States</a:t>
            </a:r>
          </a:p>
          <a:p>
            <a:pPr lvl="2"/>
            <a:r>
              <a:rPr lang="en-US" dirty="0"/>
              <a:t>Snorting</a:t>
            </a:r>
          </a:p>
          <a:p>
            <a:pPr lvl="1"/>
            <a:r>
              <a:rPr lang="en-US" dirty="0"/>
              <a:t>Percutaneous injuries</a:t>
            </a:r>
          </a:p>
          <a:p>
            <a:pPr lvl="1"/>
            <a:r>
              <a:rPr lang="en-US" dirty="0"/>
              <a:t>Dental</a:t>
            </a:r>
          </a:p>
          <a:p>
            <a:pPr lvl="1"/>
            <a:r>
              <a:rPr lang="en-US" dirty="0"/>
              <a:t>Tattooing</a:t>
            </a:r>
          </a:p>
          <a:p>
            <a:pPr lvl="1"/>
            <a:r>
              <a:rPr lang="en-US" dirty="0"/>
              <a:t>Blood transfusion (Before 1992)</a:t>
            </a:r>
          </a:p>
          <a:p>
            <a:pPr marL="411480" lvl="1" indent="0">
              <a:buNone/>
            </a:pPr>
            <a:endParaRPr lang="en-US" dirty="0"/>
          </a:p>
          <a:p>
            <a:r>
              <a:rPr lang="en-US" b="1" dirty="0">
                <a:solidFill>
                  <a:srgbClr val="FF0000"/>
                </a:solidFill>
              </a:rPr>
              <a:t>Sexual contact</a:t>
            </a:r>
          </a:p>
          <a:p>
            <a:pPr lvl="1"/>
            <a:r>
              <a:rPr lang="en-US" dirty="0"/>
              <a:t>Rare in heterosexual</a:t>
            </a:r>
          </a:p>
          <a:p>
            <a:pPr lvl="1"/>
            <a:r>
              <a:rPr lang="en-US" dirty="0"/>
              <a:t>More frequent in HIV + MSM</a:t>
            </a:r>
            <a:br>
              <a:rPr lang="en-US" dirty="0"/>
            </a:br>
            <a:endParaRPr lang="en-US" dirty="0"/>
          </a:p>
          <a:p>
            <a:r>
              <a:rPr lang="en-US" b="1" dirty="0">
                <a:solidFill>
                  <a:srgbClr val="FF0000"/>
                </a:solidFill>
              </a:rPr>
              <a:t>Mother-to-child </a:t>
            </a:r>
          </a:p>
          <a:p>
            <a:pPr lvl="1"/>
            <a:r>
              <a:rPr lang="en-US" sz="2600" dirty="0"/>
              <a:t>The rate is 1.7% - 4.3 %</a:t>
            </a:r>
          </a:p>
          <a:p>
            <a:pPr lvl="1"/>
            <a:r>
              <a:rPr lang="en-US" sz="2600" b="0" i="1" dirty="0">
                <a:solidFill>
                  <a:srgbClr val="FF0000"/>
                </a:solidFill>
              </a:rPr>
              <a:t>Increased in IVDU, HIV co-infection, VL (?)</a:t>
            </a:r>
          </a:p>
          <a:p>
            <a:endParaRPr lang="en-US" dirty="0">
              <a:solidFill>
                <a:srgbClr val="FF0000"/>
              </a:solidFill>
            </a:endParaRPr>
          </a:p>
          <a:p>
            <a:endParaRPr lang="en-US" dirty="0"/>
          </a:p>
          <a:p>
            <a:endParaRPr lang="en-US" dirty="0"/>
          </a:p>
        </p:txBody>
      </p:sp>
      <p:graphicFrame>
        <p:nvGraphicFramePr>
          <p:cNvPr id="13" name="Content Placeholder 4"/>
          <p:cNvGraphicFramePr>
            <a:graphicFrameLocks noGrp="1" noChangeAspect="1"/>
          </p:cNvGraphicFramePr>
          <p:nvPr>
            <p:ph sz="half" idx="2"/>
          </p:nvPr>
        </p:nvGraphicFramePr>
        <p:xfrm>
          <a:off x="3917677" y="1828801"/>
          <a:ext cx="8142305" cy="3982714"/>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B22628-1A3D-0F43-864E-ECBE435CBB2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Text Box 7"/>
          <p:cNvSpPr txBox="1">
            <a:spLocks noChangeArrowheads="1"/>
          </p:cNvSpPr>
          <p:nvPr/>
        </p:nvSpPr>
        <p:spPr bwMode="auto">
          <a:xfrm>
            <a:off x="10780795" y="1765820"/>
            <a:ext cx="1148827" cy="369332"/>
          </a:xfrm>
          <a:prstGeom prst="rect">
            <a:avLst/>
          </a:prstGeom>
          <a:solidFill>
            <a:srgbClr val="00FFFF"/>
          </a:solidFill>
          <a:ln>
            <a:noFill/>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PWID</a:t>
            </a:r>
          </a:p>
        </p:txBody>
      </p:sp>
      <p:sp>
        <p:nvSpPr>
          <p:cNvPr id="7" name="Text Box 4"/>
          <p:cNvSpPr txBox="1">
            <a:spLocks noChangeArrowheads="1"/>
          </p:cNvSpPr>
          <p:nvPr/>
        </p:nvSpPr>
        <p:spPr bwMode="auto">
          <a:xfrm>
            <a:off x="10810742" y="2242097"/>
            <a:ext cx="855299" cy="369332"/>
          </a:xfrm>
          <a:prstGeom prst="rect">
            <a:avLst/>
          </a:prstGeom>
          <a:solidFill>
            <a:srgbClr val="FF0000"/>
          </a:solidFill>
          <a:ln>
            <a:noFill/>
          </a:ln>
          <a:effec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Calibri" panose="020F0502020204030204"/>
                <a:ea typeface="+mn-ea"/>
                <a:cs typeface="+mn-cs"/>
              </a:rPr>
              <a:t>Sexual </a:t>
            </a:r>
          </a:p>
        </p:txBody>
      </p:sp>
      <p:sp>
        <p:nvSpPr>
          <p:cNvPr id="8" name="Text Box 5"/>
          <p:cNvSpPr txBox="1">
            <a:spLocks noChangeArrowheads="1"/>
          </p:cNvSpPr>
          <p:nvPr/>
        </p:nvSpPr>
        <p:spPr bwMode="auto">
          <a:xfrm>
            <a:off x="10817022" y="3184865"/>
            <a:ext cx="830677" cy="338554"/>
          </a:xfrm>
          <a:prstGeom prst="rect">
            <a:avLst/>
          </a:prstGeom>
          <a:solidFill>
            <a:srgbClr val="FFFF00"/>
          </a:solidFill>
          <a:ln>
            <a:noFill/>
          </a:ln>
          <a:effec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Other* </a:t>
            </a:r>
            <a:endParaRPr kumimoji="0" lang="en-US" sz="16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Rectangle 6"/>
          <p:cNvSpPr>
            <a:spLocks noChangeArrowheads="1"/>
          </p:cNvSpPr>
          <p:nvPr/>
        </p:nvSpPr>
        <p:spPr bwMode="auto">
          <a:xfrm>
            <a:off x="10826250" y="3635358"/>
            <a:ext cx="1057918" cy="338554"/>
          </a:xfrm>
          <a:prstGeom prst="rect">
            <a:avLst/>
          </a:prstGeom>
          <a:solidFill>
            <a:srgbClr val="00CC00"/>
          </a:solidFill>
          <a:ln>
            <a:noFill/>
          </a:ln>
          <a:effec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Unknown </a:t>
            </a:r>
          </a:p>
        </p:txBody>
      </p:sp>
      <p:sp>
        <p:nvSpPr>
          <p:cNvPr id="10" name="Rectangle 8"/>
          <p:cNvSpPr>
            <a:spLocks noChangeArrowheads="1"/>
          </p:cNvSpPr>
          <p:nvPr/>
        </p:nvSpPr>
        <p:spPr bwMode="auto">
          <a:xfrm>
            <a:off x="10809208" y="2729370"/>
            <a:ext cx="1211485" cy="289310"/>
          </a:xfrm>
          <a:prstGeom prst="rect">
            <a:avLst/>
          </a:prstGeom>
          <a:solidFill>
            <a:schemeClr val="accent4"/>
          </a:solidFill>
          <a:ln>
            <a:noFill/>
          </a:ln>
          <a:effectLst/>
        </p:spPr>
        <p:txBody>
          <a:bodyPr wrap="none">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Transfusion </a:t>
            </a:r>
          </a:p>
        </p:txBody>
      </p:sp>
      <p:sp>
        <p:nvSpPr>
          <p:cNvPr id="11" name="Rectangle 9"/>
          <p:cNvSpPr>
            <a:spLocks noChangeArrowheads="1"/>
          </p:cNvSpPr>
          <p:nvPr/>
        </p:nvSpPr>
        <p:spPr bwMode="auto">
          <a:xfrm>
            <a:off x="1529580" y="6443246"/>
            <a:ext cx="364016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*Nosocomial; Health-care work; Perinatal</a:t>
            </a:r>
          </a:p>
        </p:txBody>
      </p:sp>
      <p:pic>
        <p:nvPicPr>
          <p:cNvPr id="12" name="Picture 12" descr="C:\WINNT\Profiles\drp4.000\Desktop\New Folder\Illustrator Files\cdclogodarkblue.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1" y="6172200"/>
            <a:ext cx="976936" cy="6096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6671587" y="6366806"/>
            <a:ext cx="461216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Centers for Disease Control and Prevention. Viral Hepatitis Surveillance—United States, 2016.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Atlanta: US Department of Health and Human Services, Centers for Disease Control and Prevention; 2018.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Available at: </a:t>
            </a:r>
            <a:r>
              <a:rPr kumimoji="0" lang="en-US" sz="800" b="0" i="0" u="sng" strike="noStrike" kern="1200" cap="none" spc="0" normalizeH="0" baseline="0" noProof="0" dirty="0">
                <a:ln>
                  <a:noFill/>
                </a:ln>
                <a:solidFill>
                  <a:prstClr val="black"/>
                </a:solidFill>
                <a:effectLst/>
                <a:uLnTx/>
                <a:uFillTx/>
                <a:latin typeface="Calibri" panose="020F0502020204030204"/>
                <a:ea typeface="+mn-ea"/>
                <a:cs typeface="+mn-cs"/>
                <a:hlinkClick r:id="rId5"/>
              </a:rPr>
              <a:t>https://www.cdc.gov/hepatitis/statistics/2016surveillance/index.htm</a:t>
            </a: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855639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1728"/>
            <a:ext cx="10515600" cy="1325563"/>
          </a:xfrm>
        </p:spPr>
        <p:txBody>
          <a:bodyPr>
            <a:normAutofit/>
          </a:bodyPr>
          <a:lstStyle/>
          <a:p>
            <a:pPr algn="ctr"/>
            <a:r>
              <a:rPr lang="en-US" b="1" dirty="0">
                <a:latin typeface="+mn-lt"/>
              </a:rPr>
              <a:t>HCV Transmission and Injection Drug Use</a:t>
            </a:r>
          </a:p>
        </p:txBody>
      </p:sp>
      <p:sp>
        <p:nvSpPr>
          <p:cNvPr id="5" name="Text Placeholder 4"/>
          <p:cNvSpPr>
            <a:spLocks noGrp="1"/>
          </p:cNvSpPr>
          <p:nvPr>
            <p:ph type="body" sz="quarter" idx="3"/>
          </p:nvPr>
        </p:nvSpPr>
        <p:spPr>
          <a:xfrm>
            <a:off x="496967" y="1892568"/>
            <a:ext cx="5075587" cy="3139467"/>
          </a:xfrm>
        </p:spPr>
        <p:txBody>
          <a:bodyPr>
            <a:normAutofit/>
          </a:bodyPr>
          <a:lstStyle/>
          <a:p>
            <a:pPr marL="342900" indent="-342900">
              <a:buFont typeface="Arial" panose="020B0604020202020204" pitchFamily="34" charset="0"/>
              <a:buChar char="•"/>
            </a:pPr>
            <a:r>
              <a:rPr lang="en-US" sz="3000" dirty="0"/>
              <a:t>Today, &gt; 80% Occurs in PWID</a:t>
            </a:r>
          </a:p>
          <a:p>
            <a:pPr marL="342900" indent="-342900">
              <a:buFont typeface="Arial" panose="020B0604020202020204" pitchFamily="34" charset="0"/>
              <a:buChar char="•"/>
            </a:pPr>
            <a:r>
              <a:rPr lang="en-US" sz="3000" dirty="0"/>
              <a:t>All paraphernalia are involved in Transmission </a:t>
            </a:r>
          </a:p>
          <a:p>
            <a:pPr marL="800100" lvl="1" indent="-342900">
              <a:lnSpc>
                <a:spcPct val="100000"/>
              </a:lnSpc>
              <a:spcBef>
                <a:spcPts val="0"/>
              </a:spcBef>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Needle</a:t>
            </a:r>
          </a:p>
          <a:p>
            <a:pPr marL="800100" lvl="1" indent="-342900">
              <a:lnSpc>
                <a:spcPct val="100000"/>
              </a:lnSpc>
              <a:spcBef>
                <a:spcPts val="0"/>
              </a:spcBef>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Syringe</a:t>
            </a:r>
          </a:p>
          <a:p>
            <a:pPr marL="800100" lvl="1" indent="-342900">
              <a:lnSpc>
                <a:spcPct val="100000"/>
              </a:lnSpc>
              <a:spcBef>
                <a:spcPts val="0"/>
              </a:spcBef>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Cooker</a:t>
            </a:r>
          </a:p>
          <a:p>
            <a:pPr marL="800100" lvl="1" indent="-342900">
              <a:lnSpc>
                <a:spcPct val="100000"/>
              </a:lnSpc>
              <a:spcBef>
                <a:spcPts val="0"/>
              </a:spcBef>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Table</a:t>
            </a:r>
          </a:p>
          <a:p>
            <a:pPr marL="800100" lvl="1" indent="-342900">
              <a:lnSpc>
                <a:spcPct val="100000"/>
              </a:lnSpc>
              <a:spcBef>
                <a:spcPts val="0"/>
              </a:spcBef>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Tourniquet</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p:cNvSpPr txBox="1"/>
          <p:nvPr/>
        </p:nvSpPr>
        <p:spPr>
          <a:xfrm>
            <a:off x="76200" y="6400800"/>
            <a:ext cx="8763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prstClr val="black"/>
                </a:solidFill>
                <a:effectLst/>
                <a:uLnTx/>
                <a:uFillTx/>
                <a:latin typeface="Calibri" panose="020F0502020204030204"/>
                <a:ea typeface="+mn-ea"/>
                <a:cs typeface="+mn-cs"/>
              </a:rPr>
              <a:t>Palmateer</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N, Hutchinson S, McAllister G et al. Risk of transmission associated with sharing drug injecting paraphernalia: analysis of recent hepatitis C virus (HCV) infection using cross-sectional survey data. J Viral </a:t>
            </a:r>
            <a:r>
              <a:rPr kumimoji="0" lang="en-US" sz="1000" b="0" i="0" u="none" strike="noStrike" kern="1200" cap="none" spc="0" normalizeH="0" baseline="0" noProof="0" dirty="0" err="1">
                <a:ln>
                  <a:noFill/>
                </a:ln>
                <a:solidFill>
                  <a:prstClr val="black"/>
                </a:solidFill>
                <a:effectLst/>
                <a:uLnTx/>
                <a:uFillTx/>
                <a:latin typeface="Calibri" panose="020F0502020204030204"/>
                <a:ea typeface="+mn-ea"/>
                <a:cs typeface="+mn-cs"/>
              </a:rPr>
              <a:t>Hepatol</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2014 Jan;21(1):25-32</a:t>
            </a:r>
          </a:p>
        </p:txBody>
      </p:sp>
      <p:graphicFrame>
        <p:nvGraphicFramePr>
          <p:cNvPr id="6" name="Content Placeholder 2">
            <a:extLst>
              <a:ext uri="{FF2B5EF4-FFF2-40B4-BE49-F238E27FC236}">
                <a16:creationId xmlns:a16="http://schemas.microsoft.com/office/drawing/2014/main" id="{A42A2C54-8576-F79C-A73F-FA5F916C267E}"/>
              </a:ext>
            </a:extLst>
          </p:cNvPr>
          <p:cNvGraphicFramePr>
            <a:graphicFrameLocks/>
          </p:cNvGraphicFramePr>
          <p:nvPr>
            <p:extLst>
              <p:ext uri="{D42A27DB-BD31-4B8C-83A1-F6EECF244321}">
                <p14:modId xmlns:p14="http://schemas.microsoft.com/office/powerpoint/2010/main" val="76820695"/>
              </p:ext>
            </p:extLst>
          </p:nvPr>
        </p:nvGraphicFramePr>
        <p:xfrm>
          <a:off x="6454055" y="1791712"/>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3C777684-983C-5657-92A1-54EE3E42D4AB}"/>
              </a:ext>
            </a:extLst>
          </p:cNvPr>
          <p:cNvSpPr txBox="1"/>
          <p:nvPr/>
        </p:nvSpPr>
        <p:spPr>
          <a:xfrm>
            <a:off x="439386" y="5320145"/>
            <a:ext cx="3574473" cy="307777"/>
          </a:xfrm>
          <a:prstGeom prst="rect">
            <a:avLst/>
          </a:prstGeom>
          <a:noFill/>
        </p:spPr>
        <p:txBody>
          <a:bodyPr wrap="square" rtlCol="0">
            <a:spAutoFit/>
          </a:bodyPr>
          <a:lstStyle/>
          <a:p>
            <a:r>
              <a:rPr lang="en-US" sz="1400" dirty="0"/>
              <a:t>PWID: People Who Inject Drugs</a:t>
            </a:r>
          </a:p>
        </p:txBody>
      </p:sp>
    </p:spTree>
    <p:extLst>
      <p:ext uri="{BB962C8B-B14F-4D97-AF65-F5344CB8AC3E}">
        <p14:creationId xmlns:p14="http://schemas.microsoft.com/office/powerpoint/2010/main" val="4176656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4C41A-41C8-B218-1317-F8438F65D11E}"/>
              </a:ext>
            </a:extLst>
          </p:cNvPr>
          <p:cNvSpPr>
            <a:spLocks noGrp="1"/>
          </p:cNvSpPr>
          <p:nvPr>
            <p:ph type="title"/>
          </p:nvPr>
        </p:nvSpPr>
        <p:spPr/>
        <p:txBody>
          <a:bodyPr>
            <a:normAutofit/>
          </a:bodyPr>
          <a:lstStyle/>
          <a:p>
            <a:pPr algn="ctr"/>
            <a:r>
              <a:rPr lang="en-US" sz="6000" b="1" dirty="0">
                <a:latin typeface="+mn-lt"/>
              </a:rPr>
              <a:t>Outline</a:t>
            </a:r>
          </a:p>
        </p:txBody>
      </p:sp>
      <p:graphicFrame>
        <p:nvGraphicFramePr>
          <p:cNvPr id="5" name="Content Placeholder 2">
            <a:extLst>
              <a:ext uri="{FF2B5EF4-FFF2-40B4-BE49-F238E27FC236}">
                <a16:creationId xmlns:a16="http://schemas.microsoft.com/office/drawing/2014/main" id="{CF25C85B-C289-DAFE-8603-7FAB3106117A}"/>
              </a:ext>
            </a:extLst>
          </p:cNvPr>
          <p:cNvGraphicFramePr>
            <a:graphicFrameLocks noGrp="1"/>
          </p:cNvGraphicFramePr>
          <p:nvPr>
            <p:ph idx="1"/>
            <p:extLst>
              <p:ext uri="{D42A27DB-BD31-4B8C-83A1-F6EECF244321}">
                <p14:modId xmlns:p14="http://schemas.microsoft.com/office/powerpoint/2010/main" val="177330960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5184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81D377EB-C9D2-4ED0-86A6-740A297E3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2DDDA348-A9D5-41BD-81D3-A380336F17BC}"/>
              </a:ext>
            </a:extLst>
          </p:cNvPr>
          <p:cNvSpPr>
            <a:spLocks noGrp="1"/>
          </p:cNvSpPr>
          <p:nvPr>
            <p:ph type="title"/>
          </p:nvPr>
        </p:nvSpPr>
        <p:spPr>
          <a:xfrm>
            <a:off x="838200" y="400526"/>
            <a:ext cx="10506456" cy="1157005"/>
          </a:xfrm>
        </p:spPr>
        <p:txBody>
          <a:bodyPr anchor="b">
            <a:normAutofit/>
          </a:bodyPr>
          <a:lstStyle/>
          <a:p>
            <a:pPr algn="ctr"/>
            <a:r>
              <a:rPr lang="en-US" sz="4800" b="1" dirty="0">
                <a:latin typeface="Calibri" panose="020F0502020204030204" pitchFamily="34" charset="0"/>
                <a:cs typeface="Calibri" panose="020F0502020204030204" pitchFamily="34" charset="0"/>
              </a:rPr>
              <a:t>Symptoms of HCV</a:t>
            </a:r>
          </a:p>
        </p:txBody>
      </p:sp>
      <p:sp>
        <p:nvSpPr>
          <p:cNvPr id="20" name="Rectangle 19">
            <a:extLst>
              <a:ext uri="{FF2B5EF4-FFF2-40B4-BE49-F238E27FC236}">
                <a16:creationId xmlns:a16="http://schemas.microsoft.com/office/drawing/2014/main" id="{066346BE-FDB4-4772-A696-0719490AB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093"/>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958056"/>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CEF160F9-DD81-43B3-870A-51A87DD46963}"/>
              </a:ext>
            </a:extLst>
          </p:cNvPr>
          <p:cNvGraphicFramePr>
            <a:graphicFrameLocks noGrp="1"/>
          </p:cNvGraphicFramePr>
          <p:nvPr>
            <p:ph idx="1"/>
            <p:extLst>
              <p:ext uri="{D42A27DB-BD31-4B8C-83A1-F6EECF244321}">
                <p14:modId xmlns:p14="http://schemas.microsoft.com/office/powerpoint/2010/main" val="421666042"/>
              </p:ext>
            </p:extLst>
          </p:nvPr>
        </p:nvGraphicFramePr>
        <p:xfrm>
          <a:off x="838200" y="2295252"/>
          <a:ext cx="10506456" cy="38769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697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9" name="Rectangle 1127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6" name="Rectangle 4"/>
          <p:cNvSpPr>
            <a:spLocks noGrp="1" noChangeArrowheads="1"/>
          </p:cNvSpPr>
          <p:nvPr>
            <p:ph type="title"/>
          </p:nvPr>
        </p:nvSpPr>
        <p:spPr>
          <a:xfrm>
            <a:off x="640080" y="325369"/>
            <a:ext cx="4368602" cy="1956841"/>
          </a:xfrm>
        </p:spPr>
        <p:txBody>
          <a:bodyPr vert="horz" lIns="91440" tIns="45720" rIns="91440" bIns="45720" rtlCol="0" anchor="b">
            <a:normAutofit/>
          </a:bodyPr>
          <a:lstStyle/>
          <a:p>
            <a:r>
              <a:rPr lang="en-US" altLang="en-US" sz="5400" b="1"/>
              <a:t>Physical Findings</a:t>
            </a:r>
          </a:p>
        </p:txBody>
      </p:sp>
      <p:sp>
        <p:nvSpPr>
          <p:cNvPr id="1128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7" name="Rectangle 5"/>
          <p:cNvSpPr>
            <a:spLocks noGrp="1" noChangeArrowheads="1"/>
          </p:cNvSpPr>
          <p:nvPr>
            <p:ph type="body" sz="half" idx="1"/>
          </p:nvPr>
        </p:nvSpPr>
        <p:spPr>
          <a:xfrm>
            <a:off x="640080" y="2872899"/>
            <a:ext cx="4243589" cy="3320668"/>
          </a:xfrm>
        </p:spPr>
        <p:txBody>
          <a:bodyPr vert="horz" lIns="91440" tIns="45720" rIns="91440" bIns="45720" rtlCol="0">
            <a:normAutofit/>
          </a:bodyPr>
          <a:lstStyle/>
          <a:p>
            <a:r>
              <a:rPr lang="en-US" altLang="en-US" sz="1900" b="1"/>
              <a:t>Most Patients do not have any abnormal physical findings </a:t>
            </a:r>
          </a:p>
          <a:p>
            <a:r>
              <a:rPr lang="en-US" altLang="en-US" sz="1900"/>
              <a:t>In patients with cirrhosis, you may find</a:t>
            </a:r>
          </a:p>
          <a:p>
            <a:pPr lvl="1"/>
            <a:r>
              <a:rPr lang="en-US" altLang="en-US" sz="1900"/>
              <a:t>Spider angiomas</a:t>
            </a:r>
          </a:p>
          <a:p>
            <a:pPr lvl="1"/>
            <a:r>
              <a:rPr lang="en-US" altLang="en-US" sz="1900"/>
              <a:t>Palmar erythema</a:t>
            </a:r>
          </a:p>
          <a:p>
            <a:pPr lvl="1"/>
            <a:r>
              <a:rPr lang="en-US" altLang="en-US" sz="1900"/>
              <a:t>Gynecomastia</a:t>
            </a:r>
          </a:p>
          <a:p>
            <a:pPr lvl="1"/>
            <a:r>
              <a:rPr lang="en-US" altLang="en-US" sz="1900"/>
              <a:t>Testicular atrophy</a:t>
            </a:r>
          </a:p>
          <a:p>
            <a:pPr lvl="1"/>
            <a:r>
              <a:rPr lang="en-US" altLang="en-US" sz="1900"/>
              <a:t>Jaundice</a:t>
            </a:r>
          </a:p>
          <a:p>
            <a:pPr lvl="1"/>
            <a:r>
              <a:rPr lang="en-US" altLang="en-US" sz="1900"/>
              <a:t>Firm liver </a:t>
            </a:r>
          </a:p>
          <a:p>
            <a:pPr lvl="1"/>
            <a:r>
              <a:rPr lang="en-US" altLang="en-US" sz="1900"/>
              <a:t>Parotid hypertrophy</a:t>
            </a:r>
          </a:p>
        </p:txBody>
      </p:sp>
      <p:pic>
        <p:nvPicPr>
          <p:cNvPr id="2" name="Picture 10" descr="pic00020">
            <a:extLst>
              <a:ext uri="{FF2B5EF4-FFF2-40B4-BE49-F238E27FC236}">
                <a16:creationId xmlns:a16="http://schemas.microsoft.com/office/drawing/2014/main" id="{DAD88077-830F-4CD0-B554-17BCB266F4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829" r="2" b="22399"/>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921828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 up of text on a black background&#10;&#10;Description generated with high confidence">
            <a:extLst>
              <a:ext uri="{FF2B5EF4-FFF2-40B4-BE49-F238E27FC236}">
                <a16:creationId xmlns:a16="http://schemas.microsoft.com/office/drawing/2014/main" id="{57F0F54E-AD63-4180-B145-987882F5B85F}"/>
              </a:ext>
            </a:extLst>
          </p:cNvPr>
          <p:cNvPicPr>
            <a:picLocks noGrp="1" noChangeAspect="1"/>
          </p:cNvPicPr>
          <p:nvPr>
            <p:ph idx="1"/>
          </p:nvPr>
        </p:nvPicPr>
        <p:blipFill>
          <a:blip r:embed="rId2"/>
          <a:stretch>
            <a:fillRect/>
          </a:stretch>
        </p:blipFill>
        <p:spPr>
          <a:xfrm>
            <a:off x="427673" y="1824966"/>
            <a:ext cx="5850253" cy="4249625"/>
          </a:xfrm>
        </p:spPr>
      </p:pic>
      <p:pic>
        <p:nvPicPr>
          <p:cNvPr id="5" name="Picture 5" descr="A close up of a logo&#10;&#10;Description generated with high confidence">
            <a:extLst>
              <a:ext uri="{FF2B5EF4-FFF2-40B4-BE49-F238E27FC236}">
                <a16:creationId xmlns:a16="http://schemas.microsoft.com/office/drawing/2014/main" id="{C696D131-3D01-479A-A099-1E4C76C11629}"/>
              </a:ext>
            </a:extLst>
          </p:cNvPr>
          <p:cNvPicPr>
            <a:picLocks noChangeAspect="1"/>
          </p:cNvPicPr>
          <p:nvPr/>
        </p:nvPicPr>
        <p:blipFill>
          <a:blip r:embed="rId3"/>
          <a:stretch>
            <a:fillRect/>
          </a:stretch>
        </p:blipFill>
        <p:spPr>
          <a:xfrm>
            <a:off x="245747" y="6329555"/>
            <a:ext cx="2743200" cy="325369"/>
          </a:xfrm>
          <a:prstGeom prst="rect">
            <a:avLst/>
          </a:prstGeom>
        </p:spPr>
      </p:pic>
      <p:graphicFrame>
        <p:nvGraphicFramePr>
          <p:cNvPr id="7" name="Content Placeholder 2">
            <a:extLst>
              <a:ext uri="{FF2B5EF4-FFF2-40B4-BE49-F238E27FC236}">
                <a16:creationId xmlns:a16="http://schemas.microsoft.com/office/drawing/2014/main" id="{4F7DFFC5-5A03-FA8C-1F37-D2F0EA28BCF9}"/>
              </a:ext>
            </a:extLst>
          </p:cNvPr>
          <p:cNvGraphicFramePr>
            <a:graphicFrameLocks/>
          </p:cNvGraphicFramePr>
          <p:nvPr>
            <p:extLst>
              <p:ext uri="{D42A27DB-BD31-4B8C-83A1-F6EECF244321}">
                <p14:modId xmlns:p14="http://schemas.microsoft.com/office/powerpoint/2010/main" val="1435822605"/>
              </p:ext>
            </p:extLst>
          </p:nvPr>
        </p:nvGraphicFramePr>
        <p:xfrm>
          <a:off x="6701245" y="1499598"/>
          <a:ext cx="4907715" cy="43342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a:extLst>
              <a:ext uri="{FF2B5EF4-FFF2-40B4-BE49-F238E27FC236}">
                <a16:creationId xmlns:a16="http://schemas.microsoft.com/office/drawing/2014/main" id="{B2EF6DF3-BC75-A3AE-696B-806258AC9990}"/>
              </a:ext>
            </a:extLst>
          </p:cNvPr>
          <p:cNvSpPr txBox="1"/>
          <p:nvPr/>
        </p:nvSpPr>
        <p:spPr>
          <a:xfrm>
            <a:off x="1920240" y="365760"/>
            <a:ext cx="786384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HCV Extrahepatic Manifestations</a:t>
            </a:r>
          </a:p>
        </p:txBody>
      </p:sp>
    </p:spTree>
    <p:extLst>
      <p:ext uri="{BB962C8B-B14F-4D97-AF65-F5344CB8AC3E}">
        <p14:creationId xmlns:p14="http://schemas.microsoft.com/office/powerpoint/2010/main" val="4251518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7F307E1-26FA-4252-94D1-9711C4518C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6" name="Picture 6" descr="A tattoo on his arm&#10;&#10;Description generated with very high confidence">
            <a:extLst>
              <a:ext uri="{FF2B5EF4-FFF2-40B4-BE49-F238E27FC236}">
                <a16:creationId xmlns:a16="http://schemas.microsoft.com/office/drawing/2014/main" id="{A26518CD-7BE5-4293-89F6-BA26008F468F}"/>
              </a:ext>
            </a:extLst>
          </p:cNvPr>
          <p:cNvPicPr>
            <a:picLocks noChangeAspect="1"/>
          </p:cNvPicPr>
          <p:nvPr/>
        </p:nvPicPr>
        <p:blipFill rotWithShape="1">
          <a:blip r:embed="rId2"/>
          <a:srcRect t="7967" r="-3" b="-3"/>
          <a:stretch/>
        </p:blipFill>
        <p:spPr>
          <a:xfrm>
            <a:off x="5115314" y="10"/>
            <a:ext cx="4118110"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p:spPr>
      </p:pic>
      <p:pic>
        <p:nvPicPr>
          <p:cNvPr id="5" name="Picture 5" descr="A picture containing elephant, pink, small, close&#10;&#10;Description generated with very high confidence">
            <a:extLst>
              <a:ext uri="{FF2B5EF4-FFF2-40B4-BE49-F238E27FC236}">
                <a16:creationId xmlns:a16="http://schemas.microsoft.com/office/drawing/2014/main" id="{96ACE2FD-DB27-4358-A9C1-03C9E6692590}"/>
              </a:ext>
            </a:extLst>
          </p:cNvPr>
          <p:cNvPicPr>
            <a:picLocks noChangeAspect="1"/>
          </p:cNvPicPr>
          <p:nvPr/>
        </p:nvPicPr>
        <p:blipFill rotWithShape="1">
          <a:blip r:embed="rId3"/>
          <a:srcRect t="4750" r="2" b="8623"/>
          <a:stretch/>
        </p:blipFill>
        <p:spPr>
          <a:xfrm>
            <a:off x="8530121" y="3456433"/>
            <a:ext cx="3661880" cy="3401568"/>
          </a:xfrm>
          <a:custGeom>
            <a:avLst/>
            <a:gdLst/>
            <a:ahLst/>
            <a:cxnLst/>
            <a:rect l="l" t="t" r="r" b="b"/>
            <a:pathLst>
              <a:path w="3661880" h="3401568">
                <a:moveTo>
                  <a:pt x="774544" y="0"/>
                </a:moveTo>
                <a:lnTo>
                  <a:pt x="3661880" y="0"/>
                </a:lnTo>
                <a:lnTo>
                  <a:pt x="3661880" y="3401568"/>
                </a:lnTo>
                <a:lnTo>
                  <a:pt x="0" y="3401568"/>
                </a:lnTo>
                <a:lnTo>
                  <a:pt x="104462" y="3186501"/>
                </a:lnTo>
                <a:cubicBezTo>
                  <a:pt x="492537" y="2345513"/>
                  <a:pt x="732594" y="1346092"/>
                  <a:pt x="769909" y="268359"/>
                </a:cubicBezTo>
                <a:close/>
              </a:path>
            </a:pathLst>
          </a:custGeom>
        </p:spPr>
      </p:pic>
      <p:pic>
        <p:nvPicPr>
          <p:cNvPr id="7" name="Picture 7" descr="A picture containing person, indoor, hand, holding&#10;&#10;Description generated with very high confidence">
            <a:extLst>
              <a:ext uri="{FF2B5EF4-FFF2-40B4-BE49-F238E27FC236}">
                <a16:creationId xmlns:a16="http://schemas.microsoft.com/office/drawing/2014/main" id="{044341E0-4F22-4A4D-BCFF-8DDF9952E567}"/>
              </a:ext>
            </a:extLst>
          </p:cNvPr>
          <p:cNvPicPr>
            <a:picLocks noChangeAspect="1"/>
          </p:cNvPicPr>
          <p:nvPr/>
        </p:nvPicPr>
        <p:blipFill rotWithShape="1">
          <a:blip r:embed="rId4"/>
          <a:srcRect l="11576" r="2" b="2"/>
          <a:stretch/>
        </p:blipFill>
        <p:spPr>
          <a:xfrm>
            <a:off x="5168353" y="3456432"/>
            <a:ext cx="4064598" cy="3401568"/>
          </a:xfrm>
          <a:custGeom>
            <a:avLst/>
            <a:gdLst/>
            <a:ahLst/>
            <a:cxnLst/>
            <a:rect l="l" t="t" r="r" b="b"/>
            <a:pathLst>
              <a:path w="4064598" h="3401568">
                <a:moveTo>
                  <a:pt x="749132" y="0"/>
                </a:moveTo>
                <a:lnTo>
                  <a:pt x="4064598" y="0"/>
                </a:lnTo>
                <a:lnTo>
                  <a:pt x="4059963" y="268360"/>
                </a:lnTo>
                <a:cubicBezTo>
                  <a:pt x="4022649" y="1346093"/>
                  <a:pt x="3782591" y="2345514"/>
                  <a:pt x="3394516" y="3186502"/>
                </a:cubicBezTo>
                <a:lnTo>
                  <a:pt x="3290055" y="3401568"/>
                </a:lnTo>
                <a:lnTo>
                  <a:pt x="0" y="3401568"/>
                </a:lnTo>
                <a:lnTo>
                  <a:pt x="79008" y="3238906"/>
                </a:lnTo>
                <a:cubicBezTo>
                  <a:pt x="502362" y="2321466"/>
                  <a:pt x="749563" y="1215476"/>
                  <a:pt x="749563" y="24956"/>
                </a:cubicBezTo>
                <a:close/>
              </a:path>
            </a:pathLst>
          </a:custGeom>
        </p:spPr>
      </p:pic>
      <p:sp useBgFill="1">
        <p:nvSpPr>
          <p:cNvPr id="16" name="Freeform: Shape 15">
            <a:extLst>
              <a:ext uri="{FF2B5EF4-FFF2-40B4-BE49-F238E27FC236}">
                <a16:creationId xmlns:a16="http://schemas.microsoft.com/office/drawing/2014/main" id="{398DFB7A-5FB9-4FBB-8BD1-0DBC6A365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32965" cy="6858000"/>
          </a:xfrm>
          <a:custGeom>
            <a:avLst/>
            <a:gdLst>
              <a:gd name="connsiteX0" fmla="*/ 0 w 5932965"/>
              <a:gd name="connsiteY0" fmla="*/ 0 h 6858000"/>
              <a:gd name="connsiteX1" fmla="*/ 5140363 w 5932965"/>
              <a:gd name="connsiteY1" fmla="*/ 0 h 6858000"/>
              <a:gd name="connsiteX2" fmla="*/ 5152943 w 5932965"/>
              <a:gd name="connsiteY2" fmla="*/ 23550 h 6858000"/>
              <a:gd name="connsiteX3" fmla="*/ 5932965 w 5932965"/>
              <a:gd name="connsiteY3" fmla="*/ 3479505 h 6858000"/>
              <a:gd name="connsiteX4" fmla="*/ 5262410 w 5932965"/>
              <a:gd name="connsiteY4" fmla="*/ 6708999 h 6858000"/>
              <a:gd name="connsiteX5" fmla="*/ 5190385 w 5932965"/>
              <a:gd name="connsiteY5" fmla="*/ 6858000 h 6858000"/>
              <a:gd name="connsiteX6" fmla="*/ 0 w 593296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2965" h="6858000">
                <a:moveTo>
                  <a:pt x="0" y="0"/>
                </a:moveTo>
                <a:lnTo>
                  <a:pt x="5140363" y="0"/>
                </a:lnTo>
                <a:lnTo>
                  <a:pt x="5152943" y="23550"/>
                </a:lnTo>
                <a:cubicBezTo>
                  <a:pt x="5642847" y="987256"/>
                  <a:pt x="5932965" y="2183538"/>
                  <a:pt x="5932965" y="3479505"/>
                </a:cubicBezTo>
                <a:cubicBezTo>
                  <a:pt x="5932965" y="4675783"/>
                  <a:pt x="5685764" y="5787121"/>
                  <a:pt x="5262410" y="6708999"/>
                </a:cubicBezTo>
                <a:lnTo>
                  <a:pt x="5190385"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7">
            <a:extLst>
              <a:ext uri="{FF2B5EF4-FFF2-40B4-BE49-F238E27FC236}">
                <a16:creationId xmlns:a16="http://schemas.microsoft.com/office/drawing/2014/main" id="{357E4EC5-5150-4D8A-B97F-668E9075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22333" cy="6858000"/>
          </a:xfrm>
          <a:custGeom>
            <a:avLst/>
            <a:gdLst>
              <a:gd name="connsiteX0" fmla="*/ 0 w 5922333"/>
              <a:gd name="connsiteY0" fmla="*/ 0 h 6858000"/>
              <a:gd name="connsiteX1" fmla="*/ 5129731 w 5922333"/>
              <a:gd name="connsiteY1" fmla="*/ 0 h 6858000"/>
              <a:gd name="connsiteX2" fmla="*/ 5142311 w 5922333"/>
              <a:gd name="connsiteY2" fmla="*/ 23550 h 6858000"/>
              <a:gd name="connsiteX3" fmla="*/ 5922333 w 5922333"/>
              <a:gd name="connsiteY3" fmla="*/ 3479505 h 6858000"/>
              <a:gd name="connsiteX4" fmla="*/ 5251778 w 5922333"/>
              <a:gd name="connsiteY4" fmla="*/ 6708999 h 6858000"/>
              <a:gd name="connsiteX5" fmla="*/ 5179753 w 5922333"/>
              <a:gd name="connsiteY5" fmla="*/ 6858000 h 6858000"/>
              <a:gd name="connsiteX6" fmla="*/ 0 w 592233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2333" h="6858000">
                <a:moveTo>
                  <a:pt x="0" y="0"/>
                </a:moveTo>
                <a:lnTo>
                  <a:pt x="5129731" y="0"/>
                </a:lnTo>
                <a:lnTo>
                  <a:pt x="5142311" y="23550"/>
                </a:lnTo>
                <a:cubicBezTo>
                  <a:pt x="5632215" y="987256"/>
                  <a:pt x="5922333" y="2183538"/>
                  <a:pt x="5922333" y="3479505"/>
                </a:cubicBezTo>
                <a:cubicBezTo>
                  <a:pt x="5922333" y="4675783"/>
                  <a:pt x="5675132" y="5787121"/>
                  <a:pt x="5251778" y="6708999"/>
                </a:cubicBezTo>
                <a:lnTo>
                  <a:pt x="5179753"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35ED13F-8060-49EF-8129-7C91CE89F0BA}"/>
              </a:ext>
            </a:extLst>
          </p:cNvPr>
          <p:cNvSpPr>
            <a:spLocks noGrp="1"/>
          </p:cNvSpPr>
          <p:nvPr>
            <p:ph type="title"/>
          </p:nvPr>
        </p:nvSpPr>
        <p:spPr>
          <a:xfrm>
            <a:off x="448056" y="685800"/>
            <a:ext cx="4922338" cy="1325563"/>
          </a:xfrm>
        </p:spPr>
        <p:txBody>
          <a:bodyPr>
            <a:normAutofit/>
          </a:bodyPr>
          <a:lstStyle/>
          <a:p>
            <a:r>
              <a:rPr lang="en-US" sz="3400"/>
              <a:t>Dermatologic Manifestations</a:t>
            </a:r>
          </a:p>
        </p:txBody>
      </p:sp>
      <p:sp>
        <p:nvSpPr>
          <p:cNvPr id="20" name="Rectangle 19">
            <a:extLst>
              <a:ext uri="{FF2B5EF4-FFF2-40B4-BE49-F238E27FC236}">
                <a16:creationId xmlns:a16="http://schemas.microsoft.com/office/drawing/2014/main" id="{8C818ED5-2F56-4171-9445-3AA4F4462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DE74FCE8-866C-4AFA-B45C-FACE2A609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1" y="2089941"/>
            <a:ext cx="4970439"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Content Placeholder 10">
            <a:extLst>
              <a:ext uri="{FF2B5EF4-FFF2-40B4-BE49-F238E27FC236}">
                <a16:creationId xmlns:a16="http://schemas.microsoft.com/office/drawing/2014/main" id="{74C3648A-FCB7-467E-8603-392A70AEBFCF}"/>
              </a:ext>
            </a:extLst>
          </p:cNvPr>
          <p:cNvSpPr>
            <a:spLocks noGrp="1"/>
          </p:cNvSpPr>
          <p:nvPr>
            <p:ph idx="1"/>
          </p:nvPr>
        </p:nvSpPr>
        <p:spPr>
          <a:xfrm>
            <a:off x="448056" y="2514600"/>
            <a:ext cx="4922338" cy="3666744"/>
          </a:xfrm>
        </p:spPr>
        <p:txBody>
          <a:bodyPr vert="horz" lIns="91440" tIns="45720" rIns="91440" bIns="45720" rtlCol="0" anchor="t">
            <a:normAutofit/>
          </a:bodyPr>
          <a:lstStyle/>
          <a:p>
            <a:pPr marL="0" indent="0">
              <a:buNone/>
            </a:pPr>
            <a:r>
              <a:rPr lang="en-US" sz="1800" dirty="0"/>
              <a:t>1: Lichen planus</a:t>
            </a:r>
            <a:endParaRPr lang="en-US" dirty="0"/>
          </a:p>
          <a:p>
            <a:pPr marL="0" indent="0">
              <a:buNone/>
            </a:pPr>
            <a:r>
              <a:rPr lang="en-US" sz="1800" dirty="0"/>
              <a:t>2: </a:t>
            </a:r>
            <a:r>
              <a:rPr lang="en-US" sz="1800" dirty="0" err="1"/>
              <a:t>Leukocytoclastic</a:t>
            </a:r>
            <a:r>
              <a:rPr lang="en-US" sz="1800" dirty="0"/>
              <a:t> vasculitis</a:t>
            </a:r>
          </a:p>
          <a:p>
            <a:pPr marL="0" indent="0">
              <a:buNone/>
            </a:pPr>
            <a:r>
              <a:rPr lang="en-US" sz="1800" dirty="0"/>
              <a:t>3: Necrolytic acral erythema</a:t>
            </a:r>
          </a:p>
          <a:p>
            <a:pPr marL="0" indent="0">
              <a:buNone/>
            </a:pPr>
            <a:r>
              <a:rPr lang="en-US" sz="1800" dirty="0"/>
              <a:t>4: Porphyria cutaneous </a:t>
            </a:r>
            <a:r>
              <a:rPr lang="en-US" sz="1800" dirty="0" err="1"/>
              <a:t>tarda</a:t>
            </a:r>
          </a:p>
        </p:txBody>
      </p:sp>
      <p:pic>
        <p:nvPicPr>
          <p:cNvPr id="4" name="Picture 4" descr="A close up of food&#10;&#10;Description generated with high confidence">
            <a:extLst>
              <a:ext uri="{FF2B5EF4-FFF2-40B4-BE49-F238E27FC236}">
                <a16:creationId xmlns:a16="http://schemas.microsoft.com/office/drawing/2014/main" id="{297EEDED-02D1-4C37-A613-C7AD133FC442}"/>
              </a:ext>
            </a:extLst>
          </p:cNvPr>
          <p:cNvPicPr>
            <a:picLocks noChangeAspect="1"/>
          </p:cNvPicPr>
          <p:nvPr/>
        </p:nvPicPr>
        <p:blipFill rotWithShape="1">
          <a:blip r:embed="rId5"/>
          <a:srcRect l="25628" r="217" b="-3"/>
          <a:stretch/>
        </p:blipFill>
        <p:spPr>
          <a:xfrm>
            <a:off x="8529321" y="10"/>
            <a:ext cx="366268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p:spPr>
      </p:pic>
      <p:sp>
        <p:nvSpPr>
          <p:cNvPr id="8" name="Oval 7">
            <a:extLst>
              <a:ext uri="{FF2B5EF4-FFF2-40B4-BE49-F238E27FC236}">
                <a16:creationId xmlns:a16="http://schemas.microsoft.com/office/drawing/2014/main" id="{11C1F4AA-2161-4187-9D1E-7112C2CE7017}"/>
              </a:ext>
            </a:extLst>
          </p:cNvPr>
          <p:cNvSpPr/>
          <p:nvPr/>
        </p:nvSpPr>
        <p:spPr>
          <a:xfrm>
            <a:off x="11609538" y="6301634"/>
            <a:ext cx="459288" cy="459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venir Next LT Pro"/>
                <a:ea typeface="+mn-ea"/>
                <a:cs typeface="+mn-cs"/>
              </a:rPr>
              <a:t>4</a:t>
            </a:r>
          </a:p>
        </p:txBody>
      </p:sp>
      <p:sp>
        <p:nvSpPr>
          <p:cNvPr id="15" name="Oval 14">
            <a:extLst>
              <a:ext uri="{FF2B5EF4-FFF2-40B4-BE49-F238E27FC236}">
                <a16:creationId xmlns:a16="http://schemas.microsoft.com/office/drawing/2014/main" id="{A8389FCE-0155-48A5-986F-C44784B419F8}"/>
              </a:ext>
            </a:extLst>
          </p:cNvPr>
          <p:cNvSpPr/>
          <p:nvPr/>
        </p:nvSpPr>
        <p:spPr>
          <a:xfrm>
            <a:off x="7997867" y="6301633"/>
            <a:ext cx="448849" cy="459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venir Next LT Pro"/>
                <a:ea typeface="+mn-ea"/>
                <a:cs typeface="+mn-cs"/>
              </a:rPr>
              <a:t>3</a:t>
            </a:r>
          </a:p>
        </p:txBody>
      </p:sp>
      <p:sp>
        <p:nvSpPr>
          <p:cNvPr id="17" name="Oval 16">
            <a:extLst>
              <a:ext uri="{FF2B5EF4-FFF2-40B4-BE49-F238E27FC236}">
                <a16:creationId xmlns:a16="http://schemas.microsoft.com/office/drawing/2014/main" id="{1405C68A-872C-4137-B763-9E72BF1111AF}"/>
              </a:ext>
            </a:extLst>
          </p:cNvPr>
          <p:cNvSpPr/>
          <p:nvPr/>
        </p:nvSpPr>
        <p:spPr>
          <a:xfrm>
            <a:off x="11484279" y="153442"/>
            <a:ext cx="438411" cy="5010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venir Next LT Pro"/>
                <a:ea typeface="+mn-ea"/>
                <a:cs typeface="+mn-cs"/>
              </a:rPr>
              <a:t>2</a:t>
            </a:r>
          </a:p>
        </p:txBody>
      </p:sp>
      <p:sp>
        <p:nvSpPr>
          <p:cNvPr id="19" name="Oval 18">
            <a:extLst>
              <a:ext uri="{FF2B5EF4-FFF2-40B4-BE49-F238E27FC236}">
                <a16:creationId xmlns:a16="http://schemas.microsoft.com/office/drawing/2014/main" id="{14FB05BC-BBD5-4675-8886-D7872A468B15}"/>
              </a:ext>
            </a:extLst>
          </p:cNvPr>
          <p:cNvSpPr/>
          <p:nvPr/>
        </p:nvSpPr>
        <p:spPr>
          <a:xfrm>
            <a:off x="7914359" y="153442"/>
            <a:ext cx="459288" cy="459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venir Next LT Pro"/>
                <a:ea typeface="+mn-ea"/>
                <a:cs typeface="+mn-cs"/>
              </a:rPr>
              <a:t>1</a:t>
            </a:r>
          </a:p>
        </p:txBody>
      </p:sp>
    </p:spTree>
    <p:extLst>
      <p:ext uri="{BB962C8B-B14F-4D97-AF65-F5344CB8AC3E}">
        <p14:creationId xmlns:p14="http://schemas.microsoft.com/office/powerpoint/2010/main" val="2148674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15BBE-5A70-9E4F-B780-05B8CEA1BC25}"/>
              </a:ext>
            </a:extLst>
          </p:cNvPr>
          <p:cNvSpPr>
            <a:spLocks noGrp="1"/>
          </p:cNvSpPr>
          <p:nvPr>
            <p:ph type="title"/>
          </p:nvPr>
        </p:nvSpPr>
        <p:spPr>
          <a:xfrm>
            <a:off x="648586" y="296944"/>
            <a:ext cx="4583290" cy="1600200"/>
          </a:xfrm>
        </p:spPr>
        <p:txBody>
          <a:bodyPr>
            <a:noAutofit/>
          </a:bodyPr>
          <a:lstStyle/>
          <a:p>
            <a:pPr algn="ctr"/>
            <a:r>
              <a:rPr lang="en-US" sz="2800" b="1" dirty="0">
                <a:latin typeface="+mn-lt"/>
              </a:rPr>
              <a:t>CDC is Augmenting Previous Guidance With Two New Recommendations: </a:t>
            </a:r>
          </a:p>
        </p:txBody>
      </p:sp>
      <p:sp>
        <p:nvSpPr>
          <p:cNvPr id="4" name="Text Placeholder 3">
            <a:extLst>
              <a:ext uri="{FF2B5EF4-FFF2-40B4-BE49-F238E27FC236}">
                <a16:creationId xmlns:a16="http://schemas.microsoft.com/office/drawing/2014/main" id="{97BD4FCB-9DEC-6545-9026-60172F72BDF1}"/>
              </a:ext>
            </a:extLst>
          </p:cNvPr>
          <p:cNvSpPr>
            <a:spLocks noGrp="1"/>
          </p:cNvSpPr>
          <p:nvPr>
            <p:ph type="body" sz="half" idx="2"/>
          </p:nvPr>
        </p:nvSpPr>
        <p:spPr/>
        <p:txBody>
          <a:bodyPr>
            <a:normAutofit fontScale="92500"/>
          </a:bodyPr>
          <a:lstStyle/>
          <a:p>
            <a:pPr marL="342900" indent="-342900">
              <a:buAutoNum type="arabicParenR"/>
            </a:pPr>
            <a:r>
              <a:rPr lang="en-US" sz="1400" dirty="0"/>
              <a:t>Hepatitis C screening at least once in a lifetime for all adults aged ≥18 years, except in settings where the prevalence of HCV infection is &lt;0.1% and </a:t>
            </a:r>
          </a:p>
          <a:p>
            <a:pPr marL="342900" indent="-342900">
              <a:buAutoNum type="arabicParenR"/>
            </a:pPr>
            <a:r>
              <a:rPr lang="en-US" sz="1400" dirty="0"/>
              <a:t>Hepatitis C screening for all pregnant women during each pregnancy, except in settings where the prevalence of HCV infection is &lt;0.1%. </a:t>
            </a:r>
          </a:p>
          <a:p>
            <a:pPr marL="342900" indent="-342900">
              <a:buAutoNum type="arabicParenR"/>
            </a:pPr>
            <a:r>
              <a:rPr lang="en-US" sz="1400" dirty="0"/>
              <a:t>The recommendation for HCV testing that remains unchanged is regardless of age or setting prevalence, all persons with risk factors should be tested for hepatitis C, with periodic testing while risk factors persist. </a:t>
            </a:r>
          </a:p>
          <a:p>
            <a:pPr marL="342900" indent="-342900">
              <a:buAutoNum type="arabicParenR"/>
            </a:pPr>
            <a:r>
              <a:rPr lang="en-US" sz="1400" dirty="0"/>
              <a:t>Any person who requests hepatitis C testing should receive it, regardless of disclosure of risk, because many persons might be reluctant to disclose stigmatizing risks.</a:t>
            </a:r>
          </a:p>
          <a:p>
            <a:br>
              <a:rPr lang="en-US" sz="1400" dirty="0"/>
            </a:br>
            <a:endParaRPr lang="en-US" sz="1400" dirty="0"/>
          </a:p>
          <a:p>
            <a:endParaRPr lang="en-US" dirty="0"/>
          </a:p>
        </p:txBody>
      </p:sp>
      <p:pic>
        <p:nvPicPr>
          <p:cNvPr id="19" name="Picture Placeholder 18" descr="A screenshot of a cell phone&#10;&#10;Description automatically generated">
            <a:extLst>
              <a:ext uri="{FF2B5EF4-FFF2-40B4-BE49-F238E27FC236}">
                <a16:creationId xmlns:a16="http://schemas.microsoft.com/office/drawing/2014/main" id="{2C1C347C-7345-6247-8E3E-78E5057BB8D6}"/>
              </a:ext>
            </a:extLst>
          </p:cNvPr>
          <p:cNvPicPr>
            <a:picLocks noGrp="1" noChangeAspect="1"/>
          </p:cNvPicPr>
          <p:nvPr>
            <p:ph type="pic" idx="1"/>
          </p:nvPr>
        </p:nvPicPr>
        <p:blipFill rotWithShape="1">
          <a:blip r:embed="rId2"/>
          <a:srcRect l="215" t="247" r="1831"/>
          <a:stretch/>
        </p:blipFill>
        <p:spPr>
          <a:xfrm>
            <a:off x="5132393" y="1212296"/>
            <a:ext cx="6411022" cy="4339417"/>
          </a:xfrm>
        </p:spPr>
      </p:pic>
      <p:sp>
        <p:nvSpPr>
          <p:cNvPr id="20" name="TextBox 19">
            <a:extLst>
              <a:ext uri="{FF2B5EF4-FFF2-40B4-BE49-F238E27FC236}">
                <a16:creationId xmlns:a16="http://schemas.microsoft.com/office/drawing/2014/main" id="{4BE3D0E6-5D89-7A4E-AD8B-B0D0C50CD482}"/>
              </a:ext>
            </a:extLst>
          </p:cNvPr>
          <p:cNvSpPr txBox="1"/>
          <p:nvPr/>
        </p:nvSpPr>
        <p:spPr>
          <a:xfrm>
            <a:off x="5601519" y="5868988"/>
            <a:ext cx="682610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prstClr val="black"/>
                </a:solidFill>
                <a:effectLst/>
                <a:uLnTx/>
                <a:uFillTx/>
                <a:latin typeface="Calibri" panose="020F0502020204030204"/>
                <a:ea typeface="+mn-ea"/>
                <a:cs typeface="+mn-cs"/>
              </a:rPr>
              <a:t>Schillie</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S, Wester C, Osborne M, </a:t>
            </a:r>
            <a:r>
              <a:rPr kumimoji="0" lang="en-US" sz="1000" b="0" i="0" u="none" strike="noStrike" kern="1200" cap="none" spc="0" normalizeH="0" baseline="0" noProof="0" dirty="0" err="1">
                <a:ln>
                  <a:noFill/>
                </a:ln>
                <a:solidFill>
                  <a:prstClr val="black"/>
                </a:solidFill>
                <a:effectLst/>
                <a:uLnTx/>
                <a:uFillTx/>
                <a:latin typeface="Calibri" panose="020F0502020204030204"/>
                <a:ea typeface="+mn-ea"/>
                <a:cs typeface="+mn-cs"/>
              </a:rPr>
              <a:t>Wesolowski</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L, et al. MMWR </a:t>
            </a:r>
            <a:r>
              <a:rPr kumimoji="0" lang="en-US" sz="1000" b="0" i="0" u="none" strike="noStrike" kern="1200" cap="none" spc="0" normalizeH="0" baseline="0" noProof="0" dirty="0" err="1">
                <a:ln>
                  <a:noFill/>
                </a:ln>
                <a:solidFill>
                  <a:prstClr val="black"/>
                </a:solidFill>
                <a:effectLst/>
                <a:uLnTx/>
                <a:uFillTx/>
                <a:latin typeface="Calibri" panose="020F0502020204030204"/>
                <a:ea typeface="+mn-ea"/>
                <a:cs typeface="+mn-cs"/>
              </a:rPr>
              <a:t>Recomm</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Rep 2020;69(No. RR-2):1–17. </a:t>
            </a:r>
          </a:p>
        </p:txBody>
      </p:sp>
    </p:spTree>
    <p:extLst>
      <p:ext uri="{BB962C8B-B14F-4D97-AF65-F5344CB8AC3E}">
        <p14:creationId xmlns:p14="http://schemas.microsoft.com/office/powerpoint/2010/main" val="3460138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15BBE-5A70-9E4F-B780-05B8CEA1BC25}"/>
              </a:ext>
            </a:extLst>
          </p:cNvPr>
          <p:cNvSpPr>
            <a:spLocks noGrp="1"/>
          </p:cNvSpPr>
          <p:nvPr>
            <p:ph type="title"/>
          </p:nvPr>
        </p:nvSpPr>
        <p:spPr>
          <a:xfrm>
            <a:off x="648586" y="296944"/>
            <a:ext cx="4583290" cy="1443180"/>
          </a:xfrm>
        </p:spPr>
        <p:txBody>
          <a:bodyPr>
            <a:noAutofit/>
          </a:bodyPr>
          <a:lstStyle/>
          <a:p>
            <a:pPr algn="ctr"/>
            <a:r>
              <a:rPr lang="en-US" sz="3600" b="1" dirty="0">
                <a:latin typeface="+mn-lt"/>
              </a:rPr>
              <a:t>CDC HCV Screening Recommendations: </a:t>
            </a:r>
          </a:p>
        </p:txBody>
      </p:sp>
      <p:sp>
        <p:nvSpPr>
          <p:cNvPr id="4" name="Text Placeholder 3">
            <a:extLst>
              <a:ext uri="{FF2B5EF4-FFF2-40B4-BE49-F238E27FC236}">
                <a16:creationId xmlns:a16="http://schemas.microsoft.com/office/drawing/2014/main" id="{97BD4FCB-9DEC-6545-9026-60172F72BDF1}"/>
              </a:ext>
            </a:extLst>
          </p:cNvPr>
          <p:cNvSpPr>
            <a:spLocks noGrp="1"/>
          </p:cNvSpPr>
          <p:nvPr>
            <p:ph type="body" sz="half" idx="2"/>
          </p:nvPr>
        </p:nvSpPr>
        <p:spPr>
          <a:xfrm>
            <a:off x="839788" y="2057399"/>
            <a:ext cx="3932237" cy="4339417"/>
          </a:xfrm>
        </p:spPr>
        <p:txBody>
          <a:bodyPr>
            <a:normAutofit fontScale="92500" lnSpcReduction="10000"/>
          </a:bodyPr>
          <a:lstStyle/>
          <a:p>
            <a:pPr marL="342900" indent="-342900">
              <a:buAutoNum type="arabicParenR"/>
            </a:pPr>
            <a:r>
              <a:rPr lang="en-US" sz="1800" dirty="0"/>
              <a:t>At least once in a lifetime for all adults aged ≥18 years</a:t>
            </a:r>
            <a:br>
              <a:rPr lang="en-US" sz="1800" dirty="0"/>
            </a:br>
            <a:endParaRPr lang="en-US" sz="1800" dirty="0"/>
          </a:p>
          <a:p>
            <a:pPr marL="342900" indent="-342900">
              <a:buAutoNum type="arabicParenR"/>
            </a:pPr>
            <a:r>
              <a:rPr lang="en-US" sz="1800" dirty="0"/>
              <a:t>All pregnant women during each pregnancy</a:t>
            </a:r>
            <a:br>
              <a:rPr lang="en-US" sz="1800" dirty="0"/>
            </a:br>
            <a:endParaRPr lang="en-US" sz="1800" dirty="0"/>
          </a:p>
          <a:p>
            <a:pPr marL="342900" indent="-342900">
              <a:buAutoNum type="arabicParenR"/>
            </a:pPr>
            <a:r>
              <a:rPr lang="en-US" sz="1800" dirty="0"/>
              <a:t>All persons with risk factors should be tested for hepatitis C, with periodic testing while risk factors persist. </a:t>
            </a:r>
            <a:br>
              <a:rPr lang="en-US" sz="1800" dirty="0"/>
            </a:br>
            <a:endParaRPr lang="en-US" sz="1800" dirty="0"/>
          </a:p>
          <a:p>
            <a:pPr marL="342900" indent="-342900">
              <a:buAutoNum type="arabicParenR"/>
            </a:pPr>
            <a:r>
              <a:rPr lang="en-US" sz="1800" dirty="0"/>
              <a:t>Any person who requests hepatitis C testing should receive it, regardless of disclosure of risk, because many persons might be reluctant to disclose stigmatizing risks.</a:t>
            </a:r>
          </a:p>
          <a:p>
            <a:br>
              <a:rPr lang="en-US" sz="1800" dirty="0"/>
            </a:br>
            <a:endParaRPr lang="en-US" sz="1800" dirty="0"/>
          </a:p>
          <a:p>
            <a:endParaRPr lang="en-US" dirty="0"/>
          </a:p>
        </p:txBody>
      </p:sp>
      <p:pic>
        <p:nvPicPr>
          <p:cNvPr id="19" name="Picture Placeholder 18" descr="A screenshot of a cell phone&#10;&#10;Description automatically generated">
            <a:extLst>
              <a:ext uri="{FF2B5EF4-FFF2-40B4-BE49-F238E27FC236}">
                <a16:creationId xmlns:a16="http://schemas.microsoft.com/office/drawing/2014/main" id="{2C1C347C-7345-6247-8E3E-78E5057BB8D6}"/>
              </a:ext>
            </a:extLst>
          </p:cNvPr>
          <p:cNvPicPr>
            <a:picLocks noGrp="1" noChangeAspect="1"/>
          </p:cNvPicPr>
          <p:nvPr>
            <p:ph type="pic" idx="1"/>
          </p:nvPr>
        </p:nvPicPr>
        <p:blipFill rotWithShape="1">
          <a:blip r:embed="rId2"/>
          <a:srcRect l="215" t="247" r="1831"/>
          <a:stretch/>
        </p:blipFill>
        <p:spPr>
          <a:xfrm>
            <a:off x="5132393" y="1212296"/>
            <a:ext cx="6411022" cy="4339417"/>
          </a:xfrm>
        </p:spPr>
      </p:pic>
      <p:sp>
        <p:nvSpPr>
          <p:cNvPr id="20" name="TextBox 19">
            <a:extLst>
              <a:ext uri="{FF2B5EF4-FFF2-40B4-BE49-F238E27FC236}">
                <a16:creationId xmlns:a16="http://schemas.microsoft.com/office/drawing/2014/main" id="{4BE3D0E6-5D89-7A4E-AD8B-B0D0C50CD482}"/>
              </a:ext>
            </a:extLst>
          </p:cNvPr>
          <p:cNvSpPr txBox="1"/>
          <p:nvPr/>
        </p:nvSpPr>
        <p:spPr>
          <a:xfrm>
            <a:off x="5601519" y="5868988"/>
            <a:ext cx="682610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prstClr val="black"/>
                </a:solidFill>
                <a:effectLst/>
                <a:uLnTx/>
                <a:uFillTx/>
                <a:latin typeface="Calibri" panose="020F0502020204030204"/>
                <a:ea typeface="+mn-ea"/>
                <a:cs typeface="+mn-cs"/>
              </a:rPr>
              <a:t>Schillie</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S, Wester C, Osborne M, </a:t>
            </a:r>
            <a:r>
              <a:rPr kumimoji="0" lang="en-US" sz="1000" b="0" i="0" u="none" strike="noStrike" kern="1200" cap="none" spc="0" normalizeH="0" baseline="0" noProof="0" dirty="0" err="1">
                <a:ln>
                  <a:noFill/>
                </a:ln>
                <a:solidFill>
                  <a:prstClr val="black"/>
                </a:solidFill>
                <a:effectLst/>
                <a:uLnTx/>
                <a:uFillTx/>
                <a:latin typeface="Calibri" panose="020F0502020204030204"/>
                <a:ea typeface="+mn-ea"/>
                <a:cs typeface="+mn-cs"/>
              </a:rPr>
              <a:t>Wesolowski</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L, et al. MMWR </a:t>
            </a:r>
            <a:r>
              <a:rPr kumimoji="0" lang="en-US" sz="1000" b="0" i="0" u="none" strike="noStrike" kern="1200" cap="none" spc="0" normalizeH="0" baseline="0" noProof="0" dirty="0" err="1">
                <a:ln>
                  <a:noFill/>
                </a:ln>
                <a:solidFill>
                  <a:prstClr val="black"/>
                </a:solidFill>
                <a:effectLst/>
                <a:uLnTx/>
                <a:uFillTx/>
                <a:latin typeface="Calibri" panose="020F0502020204030204"/>
                <a:ea typeface="+mn-ea"/>
                <a:cs typeface="+mn-cs"/>
              </a:rPr>
              <a:t>Recomm</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Rep 2020;69(No. RR-2):1–17. </a:t>
            </a:r>
          </a:p>
        </p:txBody>
      </p:sp>
    </p:spTree>
    <p:extLst>
      <p:ext uri="{BB962C8B-B14F-4D97-AF65-F5344CB8AC3E}">
        <p14:creationId xmlns:p14="http://schemas.microsoft.com/office/powerpoint/2010/main" val="1460817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B0B0E-8EFC-8572-B574-58EF754403D3}"/>
              </a:ext>
            </a:extLst>
          </p:cNvPr>
          <p:cNvSpPr>
            <a:spLocks noGrp="1"/>
          </p:cNvSpPr>
          <p:nvPr>
            <p:ph type="title"/>
          </p:nvPr>
        </p:nvSpPr>
        <p:spPr/>
        <p:txBody>
          <a:bodyPr>
            <a:normAutofit/>
          </a:bodyPr>
          <a:lstStyle/>
          <a:p>
            <a:pPr algn="ctr"/>
            <a:r>
              <a:rPr lang="en-US" sz="6000" b="1" dirty="0">
                <a:latin typeface="+mn-lt"/>
              </a:rPr>
              <a:t>Objectives:</a:t>
            </a:r>
          </a:p>
        </p:txBody>
      </p:sp>
      <p:sp>
        <p:nvSpPr>
          <p:cNvPr id="3" name="Content Placeholder 2">
            <a:extLst>
              <a:ext uri="{FF2B5EF4-FFF2-40B4-BE49-F238E27FC236}">
                <a16:creationId xmlns:a16="http://schemas.microsoft.com/office/drawing/2014/main" id="{8BE1EE88-6B1C-AB73-10BE-85ADF9241D36}"/>
              </a:ext>
            </a:extLst>
          </p:cNvPr>
          <p:cNvSpPr>
            <a:spLocks noGrp="1"/>
          </p:cNvSpPr>
          <p:nvPr>
            <p:ph idx="1"/>
          </p:nvPr>
        </p:nvSpPr>
        <p:spPr/>
        <p:txBody>
          <a:bodyPr/>
          <a:lstStyle/>
          <a:p>
            <a:pPr marL="0" indent="0">
              <a:buNone/>
            </a:pPr>
            <a:r>
              <a:rPr lang="en-US" dirty="0"/>
              <a:t>At the end of this presentation participants will be able to:</a:t>
            </a:r>
          </a:p>
          <a:p>
            <a:pPr marL="0" indent="0">
              <a:buNone/>
            </a:pPr>
            <a:endParaRPr lang="en-US" dirty="0"/>
          </a:p>
          <a:p>
            <a:pPr marL="514350" indent="-514350">
              <a:buAutoNum type="arabicPeriod"/>
            </a:pPr>
            <a:r>
              <a:rPr lang="en-US" dirty="0"/>
              <a:t>Understand the epidemiology of HCV</a:t>
            </a:r>
            <a:br>
              <a:rPr lang="en-US" dirty="0"/>
            </a:br>
            <a:endParaRPr lang="en-US" dirty="0"/>
          </a:p>
          <a:p>
            <a:pPr marL="514350" indent="-514350">
              <a:buAutoNum type="arabicPeriod"/>
            </a:pPr>
            <a:r>
              <a:rPr lang="en-US" dirty="0"/>
              <a:t>Describe the clinical manifestations of HCV</a:t>
            </a:r>
            <a:br>
              <a:rPr lang="en-US" dirty="0"/>
            </a:br>
            <a:endParaRPr lang="en-US" dirty="0"/>
          </a:p>
          <a:p>
            <a:pPr marL="514350" indent="-514350">
              <a:buAutoNum type="arabicPeriod"/>
            </a:pPr>
            <a:r>
              <a:rPr lang="en-US" dirty="0"/>
              <a:t>Develop a plan to evaluate and treat patients with current HCV in their practice</a:t>
            </a:r>
          </a:p>
        </p:txBody>
      </p:sp>
    </p:spTree>
    <p:extLst>
      <p:ext uri="{BB962C8B-B14F-4D97-AF65-F5344CB8AC3E}">
        <p14:creationId xmlns:p14="http://schemas.microsoft.com/office/powerpoint/2010/main" val="1068565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598" y="348866"/>
            <a:ext cx="10044023" cy="877729"/>
          </a:xfrm>
        </p:spPr>
        <p:txBody>
          <a:bodyPr anchor="ctr">
            <a:noAutofit/>
          </a:bodyPr>
          <a:lstStyle/>
          <a:p>
            <a:pPr algn="ctr"/>
            <a:r>
              <a:rPr lang="en-US" b="1" dirty="0">
                <a:latin typeface="+mn-lt"/>
              </a:rPr>
              <a:t>How to Improve HCV Screening</a:t>
            </a:r>
          </a:p>
        </p:txBody>
      </p:sp>
      <p:graphicFrame>
        <p:nvGraphicFramePr>
          <p:cNvPr id="5" name="Content Placeholder 2">
            <a:extLst>
              <a:ext uri="{FF2B5EF4-FFF2-40B4-BE49-F238E27FC236}">
                <a16:creationId xmlns:a16="http://schemas.microsoft.com/office/drawing/2014/main" id="{DE3ABEC5-904B-A788-97AA-259ACB6F28DF}"/>
              </a:ext>
            </a:extLst>
          </p:cNvPr>
          <p:cNvGraphicFramePr>
            <a:graphicFrameLocks noGrp="1"/>
          </p:cNvGraphicFramePr>
          <p:nvPr>
            <p:ph idx="1"/>
          </p:nvPr>
        </p:nvGraphicFramePr>
        <p:xfrm>
          <a:off x="880828" y="1397001"/>
          <a:ext cx="10430344" cy="47051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4419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97D66F-1A85-42DB-A67F-81B2098DDC81}"/>
              </a:ext>
            </a:extLst>
          </p:cNvPr>
          <p:cNvSpPr>
            <a:spLocks noGrp="1"/>
          </p:cNvSpPr>
          <p:nvPr>
            <p:ph type="title"/>
          </p:nvPr>
        </p:nvSpPr>
        <p:spPr>
          <a:xfrm>
            <a:off x="635000" y="640823"/>
            <a:ext cx="3418659" cy="5583148"/>
          </a:xfrm>
        </p:spPr>
        <p:txBody>
          <a:bodyPr anchor="ctr">
            <a:normAutofit/>
          </a:bodyPr>
          <a:lstStyle/>
          <a:p>
            <a:r>
              <a:rPr lang="en-US" sz="3800" b="1">
                <a:latin typeface="+mn-lt"/>
                <a:cs typeface="Calibri Light"/>
              </a:rPr>
              <a:t>HCV Screening: Beyond Baby Boomers and Primary Care</a:t>
            </a:r>
          </a:p>
        </p:txBody>
      </p:sp>
      <p:sp>
        <p:nvSpPr>
          <p:cNvPr id="44"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Content Placeholder 11">
            <a:extLst>
              <a:ext uri="{FF2B5EF4-FFF2-40B4-BE49-F238E27FC236}">
                <a16:creationId xmlns:a16="http://schemas.microsoft.com/office/drawing/2014/main" id="{BA19007B-8352-4153-AB39-9EA6C937874B}"/>
              </a:ext>
            </a:extLst>
          </p:cNvPr>
          <p:cNvGraphicFramePr>
            <a:graphicFrameLocks noGrp="1"/>
          </p:cNvGraphicFramePr>
          <p:nvPr>
            <p:ph idx="1"/>
            <p:extLst>
              <p:ext uri="{D42A27DB-BD31-4B8C-83A1-F6EECF244321}">
                <p14:modId xmlns:p14="http://schemas.microsoft.com/office/powerpoint/2010/main" val="1375280569"/>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4347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4C41A-41C8-B218-1317-F8438F65D11E}"/>
              </a:ext>
            </a:extLst>
          </p:cNvPr>
          <p:cNvSpPr>
            <a:spLocks noGrp="1"/>
          </p:cNvSpPr>
          <p:nvPr>
            <p:ph type="title"/>
          </p:nvPr>
        </p:nvSpPr>
        <p:spPr/>
        <p:txBody>
          <a:bodyPr>
            <a:normAutofit/>
          </a:bodyPr>
          <a:lstStyle/>
          <a:p>
            <a:pPr algn="ctr"/>
            <a:r>
              <a:rPr lang="en-US" sz="6000" b="1" dirty="0">
                <a:latin typeface="+mn-lt"/>
              </a:rPr>
              <a:t>Outline</a:t>
            </a:r>
          </a:p>
        </p:txBody>
      </p:sp>
      <p:graphicFrame>
        <p:nvGraphicFramePr>
          <p:cNvPr id="5" name="Content Placeholder 2">
            <a:extLst>
              <a:ext uri="{FF2B5EF4-FFF2-40B4-BE49-F238E27FC236}">
                <a16:creationId xmlns:a16="http://schemas.microsoft.com/office/drawing/2014/main" id="{CF25C85B-C289-DAFE-8603-7FAB3106117A}"/>
              </a:ext>
            </a:extLst>
          </p:cNvPr>
          <p:cNvGraphicFramePr>
            <a:graphicFrameLocks noGrp="1"/>
          </p:cNvGraphicFramePr>
          <p:nvPr>
            <p:ph idx="1"/>
            <p:extLst>
              <p:ext uri="{D42A27DB-BD31-4B8C-83A1-F6EECF244321}">
                <p14:modId xmlns:p14="http://schemas.microsoft.com/office/powerpoint/2010/main" val="352896832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0683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220" y="860028"/>
            <a:ext cx="6006192" cy="1324907"/>
          </a:xfrm>
        </p:spPr>
        <p:txBody>
          <a:bodyPr vert="horz" lIns="91440" tIns="45720" rIns="91440" bIns="45720" rtlCol="0" anchor="ctr">
            <a:normAutofit/>
          </a:bodyPr>
          <a:lstStyle/>
          <a:p>
            <a:pPr algn="l">
              <a:lnSpc>
                <a:spcPct val="90000"/>
              </a:lnSpc>
            </a:pPr>
            <a:r>
              <a:rPr lang="en-US" b="1" dirty="0">
                <a:solidFill>
                  <a:srgbClr val="639184"/>
                </a:solidFill>
                <a:latin typeface="+mn-lt"/>
              </a:rPr>
              <a:t>HCV Workflow</a:t>
            </a:r>
          </a:p>
        </p:txBody>
      </p:sp>
      <p:graphicFrame>
        <p:nvGraphicFramePr>
          <p:cNvPr id="6" name="Diagram 5"/>
          <p:cNvGraphicFramePr/>
          <p:nvPr/>
        </p:nvGraphicFramePr>
        <p:xfrm>
          <a:off x="871220" y="2248823"/>
          <a:ext cx="7094429" cy="39281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Row of boat oars entering water">
            <a:extLst>
              <a:ext uri="{FF2B5EF4-FFF2-40B4-BE49-F238E27FC236}">
                <a16:creationId xmlns:a16="http://schemas.microsoft.com/office/drawing/2014/main" id="{C8E85910-4450-6ABC-9359-070726381D52}"/>
              </a:ext>
            </a:extLst>
          </p:cNvPr>
          <p:cNvPicPr>
            <a:picLocks noChangeAspect="1"/>
          </p:cNvPicPr>
          <p:nvPr/>
        </p:nvPicPr>
        <p:blipFill rotWithShape="1">
          <a:blip r:embed="rId7"/>
          <a:srcRect l="19121" r="35760" b="-1"/>
          <a:stretch/>
        </p:blipFill>
        <p:spPr>
          <a:xfrm>
            <a:off x="8550234" y="0"/>
            <a:ext cx="3792443" cy="6857990"/>
          </a:xfrm>
          <a:prstGeom prst="rect">
            <a:avLst/>
          </a:prstGeom>
          <a:effectLst/>
        </p:spPr>
      </p:pic>
    </p:spTree>
    <p:extLst>
      <p:ext uri="{BB962C8B-B14F-4D97-AF65-F5344CB8AC3E}">
        <p14:creationId xmlns:p14="http://schemas.microsoft.com/office/powerpoint/2010/main" val="1423191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22881" y="304801"/>
            <a:ext cx="8534400" cy="781701"/>
          </a:xfrm>
          <a:noFill/>
        </p:spPr>
        <p:txBody>
          <a:bodyPr>
            <a:normAutofit/>
          </a:bodyPr>
          <a:lstStyle/>
          <a:p>
            <a:pPr algn="ctr"/>
            <a:r>
              <a:rPr lang="en-US" b="1" dirty="0">
                <a:latin typeface="+mn-lt"/>
              </a:rPr>
              <a:t>Confirm the Diagnosis</a:t>
            </a:r>
          </a:p>
        </p:txBody>
      </p:sp>
      <p:sp>
        <p:nvSpPr>
          <p:cNvPr id="10" name="Rounded Rectangle 9"/>
          <p:cNvSpPr/>
          <p:nvPr/>
        </p:nvSpPr>
        <p:spPr>
          <a:xfrm>
            <a:off x="4905085" y="5026217"/>
            <a:ext cx="2235200" cy="51308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Rounded Rectangle 13"/>
          <p:cNvSpPr/>
          <p:nvPr/>
        </p:nvSpPr>
        <p:spPr>
          <a:xfrm>
            <a:off x="8745156" y="4966253"/>
            <a:ext cx="1290320" cy="47244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47" name="Group 46"/>
          <p:cNvGrpSpPr/>
          <p:nvPr/>
        </p:nvGrpSpPr>
        <p:grpSpPr>
          <a:xfrm>
            <a:off x="2172945" y="1086502"/>
            <a:ext cx="7944099" cy="4457685"/>
            <a:chOff x="751840" y="1465743"/>
            <a:chExt cx="7863840" cy="4309600"/>
          </a:xfrm>
        </p:grpSpPr>
        <p:sp>
          <p:nvSpPr>
            <p:cNvPr id="5" name="Diamond 4"/>
            <p:cNvSpPr/>
            <p:nvPr/>
          </p:nvSpPr>
          <p:spPr>
            <a:xfrm>
              <a:off x="2509520" y="1465743"/>
              <a:ext cx="1330960" cy="914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46" name="Group 45"/>
            <p:cNvGrpSpPr/>
            <p:nvPr/>
          </p:nvGrpSpPr>
          <p:grpSpPr>
            <a:xfrm>
              <a:off x="751840" y="1609674"/>
              <a:ext cx="7863840" cy="4165669"/>
              <a:chOff x="751840" y="1727120"/>
              <a:chExt cx="7863840" cy="4165669"/>
            </a:xfrm>
          </p:grpSpPr>
          <p:sp>
            <p:nvSpPr>
              <p:cNvPr id="6" name="Rounded Rectangle 5"/>
              <p:cNvSpPr/>
              <p:nvPr/>
            </p:nvSpPr>
            <p:spPr>
              <a:xfrm>
                <a:off x="894080" y="2885440"/>
                <a:ext cx="1270000" cy="467360"/>
              </a:xfrm>
              <a:prstGeom prst="roundRect">
                <a:avLst/>
              </a:prstGeom>
              <a:solidFill>
                <a:srgbClr val="0099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ounded Rectangle 6"/>
              <p:cNvSpPr/>
              <p:nvPr/>
            </p:nvSpPr>
            <p:spPr>
              <a:xfrm>
                <a:off x="751840" y="3780633"/>
                <a:ext cx="1544320" cy="527207"/>
              </a:xfrm>
              <a:prstGeom prst="roundRect">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No HCV antibody detected</a:t>
                </a:r>
              </a:p>
            </p:txBody>
          </p:sp>
          <p:sp>
            <p:nvSpPr>
              <p:cNvPr id="8" name="Rounded Rectangle 7"/>
              <p:cNvSpPr/>
              <p:nvPr/>
            </p:nvSpPr>
            <p:spPr>
              <a:xfrm>
                <a:off x="3779520" y="3708398"/>
                <a:ext cx="1361440" cy="406400"/>
              </a:xfrm>
              <a:prstGeom prst="roundRect">
                <a:avLst/>
              </a:prstGeom>
              <a:solidFill>
                <a:srgbClr val="0099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ounded Rectangle 8"/>
              <p:cNvSpPr/>
              <p:nvPr/>
            </p:nvSpPr>
            <p:spPr>
              <a:xfrm>
                <a:off x="3505200" y="4507653"/>
                <a:ext cx="1899920" cy="487680"/>
              </a:xfrm>
              <a:prstGeom prst="roundRect">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Rounded Rectangle 10"/>
              <p:cNvSpPr/>
              <p:nvPr/>
            </p:nvSpPr>
            <p:spPr>
              <a:xfrm>
                <a:off x="5455920" y="2860040"/>
                <a:ext cx="1198880" cy="431800"/>
              </a:xfrm>
              <a:prstGeom prst="roundRect">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Rounded Rectangle 11"/>
              <p:cNvSpPr/>
              <p:nvPr/>
            </p:nvSpPr>
            <p:spPr>
              <a:xfrm>
                <a:off x="7299960" y="3759200"/>
                <a:ext cx="1132840" cy="396240"/>
              </a:xfrm>
              <a:prstGeom prst="roundRect">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Rounded Rectangle 12"/>
              <p:cNvSpPr/>
              <p:nvPr/>
            </p:nvSpPr>
            <p:spPr>
              <a:xfrm>
                <a:off x="7086600" y="4495797"/>
                <a:ext cx="1529080" cy="467360"/>
              </a:xfrm>
              <a:prstGeom prst="roundRect">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Hexagon 15"/>
              <p:cNvSpPr/>
              <p:nvPr/>
            </p:nvSpPr>
            <p:spPr>
              <a:xfrm>
                <a:off x="1137920" y="4734560"/>
                <a:ext cx="762000" cy="670560"/>
              </a:xfrm>
              <a:prstGeom prst="hexagon">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8" name="Shape 17"/>
              <p:cNvCxnSpPr/>
              <p:nvPr/>
            </p:nvCxnSpPr>
            <p:spPr>
              <a:xfrm>
                <a:off x="3820160" y="2026920"/>
                <a:ext cx="2286000" cy="822960"/>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hape 19"/>
              <p:cNvCxnSpPr/>
              <p:nvPr/>
            </p:nvCxnSpPr>
            <p:spPr>
              <a:xfrm rot="10800000" flipV="1">
                <a:off x="1524000" y="2042160"/>
                <a:ext cx="985520" cy="822960"/>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2174240" y="2082800"/>
                <a:ext cx="355600" cy="345440"/>
              </a:xfrm>
              <a:prstGeom prst="ellipse">
                <a:avLst/>
              </a:prstGeom>
              <a:solidFill>
                <a:srgbClr val="0099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28" name="Straight Arrow Connector 27"/>
              <p:cNvCxnSpPr/>
              <p:nvPr/>
            </p:nvCxnSpPr>
            <p:spPr>
              <a:xfrm rot="120000">
                <a:off x="4467860" y="5028038"/>
                <a:ext cx="12700" cy="29749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 name="Group 70"/>
              <p:cNvGrpSpPr/>
              <p:nvPr/>
            </p:nvGrpSpPr>
            <p:grpSpPr>
              <a:xfrm>
                <a:off x="3804920" y="2077720"/>
                <a:ext cx="370840" cy="360680"/>
                <a:chOff x="3886200" y="2514600"/>
                <a:chExt cx="304800" cy="228600"/>
              </a:xfrm>
            </p:grpSpPr>
            <p:sp>
              <p:nvSpPr>
                <p:cNvPr id="21" name="Oval 20"/>
                <p:cNvSpPr/>
                <p:nvPr/>
              </p:nvSpPr>
              <p:spPr>
                <a:xfrm>
                  <a:off x="3886200" y="2514600"/>
                  <a:ext cx="304800" cy="228600"/>
                </a:xfrm>
                <a:prstGeom prst="ellipse">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9" name="Plus 38"/>
                <p:cNvSpPr/>
                <p:nvPr/>
              </p:nvSpPr>
              <p:spPr>
                <a:xfrm flipV="1">
                  <a:off x="3886200" y="2514600"/>
                  <a:ext cx="304800" cy="22860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40" name="Minus 39"/>
              <p:cNvSpPr/>
              <p:nvPr/>
            </p:nvSpPr>
            <p:spPr>
              <a:xfrm>
                <a:off x="2194560" y="2148840"/>
                <a:ext cx="304800" cy="228600"/>
              </a:xfrm>
              <a:prstGeom prst="mathMin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1" name="TextBox 40"/>
              <p:cNvSpPr txBox="1"/>
              <p:nvPr/>
            </p:nvSpPr>
            <p:spPr>
              <a:xfrm>
                <a:off x="2651760" y="1727120"/>
                <a:ext cx="1056640" cy="54281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HCV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antibody</a:t>
                </a:r>
              </a:p>
            </p:txBody>
          </p:sp>
          <p:sp>
            <p:nvSpPr>
              <p:cNvPr id="53" name="TextBox 52"/>
              <p:cNvSpPr txBox="1"/>
              <p:nvPr/>
            </p:nvSpPr>
            <p:spPr>
              <a:xfrm>
                <a:off x="1143000" y="4917440"/>
                <a:ext cx="765812" cy="30333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white"/>
                    </a:solidFill>
                    <a:effectLst/>
                    <a:uLnTx/>
                    <a:uFillTx/>
                    <a:latin typeface="Calibri"/>
                    <a:ea typeface="+mn-ea"/>
                    <a:cs typeface="+mn-cs"/>
                  </a:rPr>
                  <a:t>STOP*</a:t>
                </a:r>
              </a:p>
            </p:txBody>
          </p:sp>
          <p:sp>
            <p:nvSpPr>
              <p:cNvPr id="54" name="TextBox 53"/>
              <p:cNvSpPr txBox="1"/>
              <p:nvPr/>
            </p:nvSpPr>
            <p:spPr>
              <a:xfrm>
                <a:off x="5527040" y="2922635"/>
                <a:ext cx="1046480" cy="319301"/>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a:ea typeface="+mn-ea"/>
                    <a:cs typeface="+mn-cs"/>
                  </a:rPr>
                  <a:t>Reactive</a:t>
                </a:r>
              </a:p>
            </p:txBody>
          </p:sp>
          <p:sp>
            <p:nvSpPr>
              <p:cNvPr id="55" name="TextBox 54"/>
              <p:cNvSpPr txBox="1"/>
              <p:nvPr/>
            </p:nvSpPr>
            <p:spPr>
              <a:xfrm>
                <a:off x="924560" y="2937875"/>
                <a:ext cx="1209040" cy="319301"/>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a:ea typeface="+mn-ea"/>
                    <a:cs typeface="+mn-cs"/>
                  </a:rPr>
                  <a:t>Nonreactive</a:t>
                </a:r>
              </a:p>
            </p:txBody>
          </p:sp>
          <p:sp>
            <p:nvSpPr>
              <p:cNvPr id="57" name="TextBox 56"/>
              <p:cNvSpPr txBox="1"/>
              <p:nvPr/>
            </p:nvSpPr>
            <p:spPr>
              <a:xfrm>
                <a:off x="3418338" y="5413838"/>
                <a:ext cx="2230122" cy="4789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Additional testing as appropriate**</a:t>
                </a:r>
                <a:endParaRPr kumimoji="0" lang="en-US" sz="1200" b="1" i="0" u="none" strike="noStrike" kern="1200" cap="none" spc="0" normalizeH="0" baseline="30000" noProof="0" dirty="0">
                  <a:ln>
                    <a:noFill/>
                  </a:ln>
                  <a:solidFill>
                    <a:prstClr val="black"/>
                  </a:solidFill>
                  <a:effectLst/>
                  <a:uLnTx/>
                  <a:uFillTx/>
                  <a:latin typeface="Calibri"/>
                  <a:ea typeface="+mn-ea"/>
                  <a:cs typeface="+mn-cs"/>
                </a:endParaRPr>
              </a:p>
            </p:txBody>
          </p:sp>
          <p:sp>
            <p:nvSpPr>
              <p:cNvPr id="60" name="TextBox 59"/>
              <p:cNvSpPr txBox="1"/>
              <p:nvPr/>
            </p:nvSpPr>
            <p:spPr>
              <a:xfrm>
                <a:off x="7225453" y="5402777"/>
                <a:ext cx="1259840" cy="319301"/>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Link to care</a:t>
                </a:r>
              </a:p>
            </p:txBody>
          </p:sp>
          <p:sp>
            <p:nvSpPr>
              <p:cNvPr id="61" name="TextBox 60"/>
              <p:cNvSpPr txBox="1"/>
              <p:nvPr/>
            </p:nvSpPr>
            <p:spPr>
              <a:xfrm>
                <a:off x="7112000" y="4455848"/>
                <a:ext cx="1432560" cy="54281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Current HCV infection</a:t>
                </a:r>
              </a:p>
            </p:txBody>
          </p:sp>
          <p:sp>
            <p:nvSpPr>
              <p:cNvPr id="64" name="TextBox 63"/>
              <p:cNvSpPr txBox="1"/>
              <p:nvPr/>
            </p:nvSpPr>
            <p:spPr>
              <a:xfrm>
                <a:off x="3581400" y="4480922"/>
                <a:ext cx="1742162" cy="54281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No current HCV infection</a:t>
                </a:r>
              </a:p>
            </p:txBody>
          </p:sp>
          <p:sp>
            <p:nvSpPr>
              <p:cNvPr id="69" name="TextBox 68"/>
              <p:cNvSpPr txBox="1"/>
              <p:nvPr/>
            </p:nvSpPr>
            <p:spPr>
              <a:xfrm>
                <a:off x="3830320" y="3747982"/>
                <a:ext cx="1270000" cy="319301"/>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a:ea typeface="+mn-ea"/>
                    <a:cs typeface="+mn-cs"/>
                  </a:rPr>
                  <a:t>Not detected</a:t>
                </a:r>
              </a:p>
            </p:txBody>
          </p:sp>
          <p:sp>
            <p:nvSpPr>
              <p:cNvPr id="70" name="TextBox 69"/>
              <p:cNvSpPr txBox="1"/>
              <p:nvPr/>
            </p:nvSpPr>
            <p:spPr>
              <a:xfrm>
                <a:off x="7335520" y="3801476"/>
                <a:ext cx="1046480" cy="319301"/>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a:ea typeface="+mn-ea"/>
                    <a:cs typeface="+mn-cs"/>
                  </a:rPr>
                  <a:t>Detected</a:t>
                </a:r>
              </a:p>
            </p:txBody>
          </p:sp>
          <p:cxnSp>
            <p:nvCxnSpPr>
              <p:cNvPr id="104" name="Straight Arrow Connector 103"/>
              <p:cNvCxnSpPr/>
              <p:nvPr/>
            </p:nvCxnSpPr>
            <p:spPr>
              <a:xfrm rot="5400000">
                <a:off x="5337967" y="3778093"/>
                <a:ext cx="0" cy="36576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rot="-5400000">
                <a:off x="6968647" y="3640933"/>
                <a:ext cx="0" cy="6400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 name="Group 71"/>
              <p:cNvGrpSpPr/>
              <p:nvPr/>
            </p:nvGrpSpPr>
            <p:grpSpPr>
              <a:xfrm>
                <a:off x="6685280" y="3749040"/>
                <a:ext cx="375920" cy="416560"/>
                <a:chOff x="3886200" y="2514600"/>
                <a:chExt cx="304800" cy="228600"/>
              </a:xfrm>
            </p:grpSpPr>
            <p:sp>
              <p:nvSpPr>
                <p:cNvPr id="117" name="Oval 116"/>
                <p:cNvSpPr/>
                <p:nvPr/>
              </p:nvSpPr>
              <p:spPr>
                <a:xfrm>
                  <a:off x="3886200" y="2514600"/>
                  <a:ext cx="304800" cy="228600"/>
                </a:xfrm>
                <a:prstGeom prst="ellipse">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8" name="Plus 117"/>
                <p:cNvSpPr/>
                <p:nvPr/>
              </p:nvSpPr>
              <p:spPr>
                <a:xfrm flipV="1">
                  <a:off x="3886200" y="2514600"/>
                  <a:ext cx="304800" cy="22860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cxnSp>
            <p:nvCxnSpPr>
              <p:cNvPr id="121" name="Straight Arrow Connector 120"/>
              <p:cNvCxnSpPr/>
              <p:nvPr/>
            </p:nvCxnSpPr>
            <p:spPr>
              <a:xfrm flipH="1">
                <a:off x="7831667" y="4165600"/>
                <a:ext cx="1693" cy="32173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p:nvPr/>
            </p:nvCxnSpPr>
            <p:spPr>
              <a:xfrm>
                <a:off x="7843521" y="4971627"/>
                <a:ext cx="5079" cy="31157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6" name="Diamond 125"/>
              <p:cNvSpPr/>
              <p:nvPr/>
            </p:nvSpPr>
            <p:spPr>
              <a:xfrm>
                <a:off x="5466080" y="3606800"/>
                <a:ext cx="1168400" cy="70104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7" name="TextBox 126"/>
              <p:cNvSpPr txBox="1"/>
              <p:nvPr/>
            </p:nvSpPr>
            <p:spPr>
              <a:xfrm>
                <a:off x="5643880" y="3698240"/>
                <a:ext cx="828040" cy="5428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HCV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RNA</a:t>
                </a:r>
              </a:p>
            </p:txBody>
          </p:sp>
          <p:cxnSp>
            <p:nvCxnSpPr>
              <p:cNvPr id="128" name="Straight Arrow Connector 127"/>
              <p:cNvCxnSpPr/>
              <p:nvPr/>
            </p:nvCxnSpPr>
            <p:spPr>
              <a:xfrm rot="-180000" flipH="1">
                <a:off x="6042708" y="3322342"/>
                <a:ext cx="15240" cy="2743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flipH="1">
                <a:off x="1521460" y="3373120"/>
                <a:ext cx="2540" cy="40639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flipH="1">
                <a:off x="1521460" y="4328160"/>
                <a:ext cx="2540" cy="40639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rot="120000">
                <a:off x="4456509" y="4133937"/>
                <a:ext cx="12700" cy="36576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
        <p:nvSpPr>
          <p:cNvPr id="133" name="TextBox 132"/>
          <p:cNvSpPr txBox="1"/>
          <p:nvPr/>
        </p:nvSpPr>
        <p:spPr>
          <a:xfrm>
            <a:off x="327460" y="6094026"/>
            <a:ext cx="1133127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a:ea typeface="+mn-ea"/>
                <a:cs typeface="+mn-cs"/>
              </a:rPr>
              <a:t>* For persons who might have been exposed to HCV within the past 6 months, testing for HCV RNA or follow-up testing for HCV antibody is recommended.  For persons who are immunocompromised, testing for HCV RNA can be considered.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30000" noProof="0" dirty="0">
                <a:ln>
                  <a:noFill/>
                </a:ln>
                <a:solidFill>
                  <a:prstClr val="black"/>
                </a:solidFill>
                <a:effectLst/>
                <a:uLnTx/>
                <a:uFillTx/>
                <a:latin typeface="Calibri"/>
                <a:ea typeface="+mn-ea"/>
                <a:cs typeface="+mn-cs"/>
              </a:rPr>
              <a:t>**</a:t>
            </a:r>
            <a:r>
              <a:rPr kumimoji="0" lang="en-US" sz="800" b="0" i="0" u="none" strike="noStrike" kern="1200" cap="none" spc="0" normalizeH="0" baseline="0" noProof="0" dirty="0">
                <a:ln>
                  <a:noFill/>
                </a:ln>
                <a:solidFill>
                  <a:prstClr val="black"/>
                </a:solidFill>
                <a:effectLst/>
                <a:uLnTx/>
                <a:uFillTx/>
                <a:latin typeface="Calibri"/>
                <a:ea typeface="+mn-ea"/>
                <a:cs typeface="+mn-cs"/>
              </a:rPr>
              <a:t> To differentiate past, resolved HCV infection from biologic false positivity for HCV antibody, testing with another HCV antibody assay can be considered.  Repeat HCV RNA testing if the person tested is suspected to have had HCV exposure within the past 6 months or has clinical evidence of HCV disease,  or if there is concern regarding the handling or storage of the test specimen. CDC. Testing for HCV infection. </a:t>
            </a:r>
            <a:r>
              <a:rPr kumimoji="0" lang="en-US" sz="800" b="0" i="1" u="none" strike="noStrike" kern="1200" cap="none" spc="0" normalizeH="0" baseline="0" noProof="0" dirty="0">
                <a:ln>
                  <a:noFill/>
                </a:ln>
                <a:solidFill>
                  <a:prstClr val="black"/>
                </a:solidFill>
                <a:effectLst/>
                <a:uLnTx/>
                <a:uFillTx/>
                <a:latin typeface="Calibri"/>
                <a:ea typeface="+mn-ea"/>
                <a:cs typeface="+mn-cs"/>
              </a:rPr>
              <a:t>MMWR</a:t>
            </a:r>
            <a:r>
              <a:rPr kumimoji="0" lang="en-US" sz="800" b="0" i="0" u="none" strike="noStrike" kern="1200" cap="none" spc="0" normalizeH="0" baseline="0" noProof="0" dirty="0">
                <a:ln>
                  <a:noFill/>
                </a:ln>
                <a:solidFill>
                  <a:prstClr val="black"/>
                </a:solidFill>
                <a:effectLst/>
                <a:uLnTx/>
                <a:uFillTx/>
                <a:latin typeface="Calibri"/>
                <a:ea typeface="+mn-ea"/>
                <a:cs typeface="+mn-cs"/>
              </a:rPr>
              <a:t>. 2013;62(18). </a:t>
            </a:r>
          </a:p>
        </p:txBody>
      </p:sp>
    </p:spTree>
    <p:extLst>
      <p:ext uri="{BB962C8B-B14F-4D97-AF65-F5344CB8AC3E}">
        <p14:creationId xmlns:p14="http://schemas.microsoft.com/office/powerpoint/2010/main" val="18400119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lowchart: Document 7">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CA787D-778C-C843-6FFE-E798C2AD29CB}"/>
              </a:ext>
            </a:extLst>
          </p:cNvPr>
          <p:cNvSpPr>
            <a:spLocks noGrp="1"/>
          </p:cNvSpPr>
          <p:nvPr>
            <p:ph type="title"/>
          </p:nvPr>
        </p:nvSpPr>
        <p:spPr>
          <a:xfrm>
            <a:off x="838200" y="171162"/>
            <a:ext cx="2840182" cy="2371148"/>
          </a:xfrm>
        </p:spPr>
        <p:txBody>
          <a:bodyPr>
            <a:normAutofit/>
          </a:bodyPr>
          <a:lstStyle/>
          <a:p>
            <a:r>
              <a:rPr lang="en-US" sz="3200" b="1" dirty="0">
                <a:solidFill>
                  <a:srgbClr val="FFFFFF"/>
                </a:solidFill>
                <a:latin typeface="+mn-lt"/>
              </a:rPr>
              <a:t>HCV antibody False Negative</a:t>
            </a:r>
          </a:p>
        </p:txBody>
      </p:sp>
      <p:pic>
        <p:nvPicPr>
          <p:cNvPr id="3" name="Picture 2" descr="Diagram&#10;&#10;Description automatically generated">
            <a:extLst>
              <a:ext uri="{FF2B5EF4-FFF2-40B4-BE49-F238E27FC236}">
                <a16:creationId xmlns:a16="http://schemas.microsoft.com/office/drawing/2014/main" id="{450B10AC-ADA4-2EDA-8AE9-F2DDE760C9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1942" y="640080"/>
            <a:ext cx="7039518" cy="5578816"/>
          </a:xfrm>
          <a:prstGeom prst="rect">
            <a:avLst/>
          </a:prstGeom>
        </p:spPr>
      </p:pic>
    </p:spTree>
    <p:extLst>
      <p:ext uri="{BB962C8B-B14F-4D97-AF65-F5344CB8AC3E}">
        <p14:creationId xmlns:p14="http://schemas.microsoft.com/office/powerpoint/2010/main" val="1863140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0100" y="978102"/>
            <a:ext cx="10588434" cy="1062644"/>
          </a:xfrm>
        </p:spPr>
        <p:txBody>
          <a:bodyPr anchor="b">
            <a:normAutofit/>
          </a:bodyPr>
          <a:lstStyle/>
          <a:p>
            <a:pPr algn="l"/>
            <a:r>
              <a:rPr lang="en-US"/>
              <a:t>HCV RNA: Viral Load</a:t>
            </a:r>
          </a:p>
        </p:txBody>
      </p:sp>
      <p:cxnSp>
        <p:nvCxnSpPr>
          <p:cNvPr id="78" name="Straight Connector 77">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31" name="Graphic 30" descr="DNA">
            <a:extLst>
              <a:ext uri="{FF2B5EF4-FFF2-40B4-BE49-F238E27FC236}">
                <a16:creationId xmlns:a16="http://schemas.microsoft.com/office/drawing/2014/main" id="{E9E24FDA-3314-AD44-B06E-8CD254D1B4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3206" y="2811104"/>
            <a:ext cx="2928114" cy="2928114"/>
          </a:xfrm>
          <a:prstGeom prst="rect">
            <a:avLst/>
          </a:prstGeom>
        </p:spPr>
      </p:pic>
      <p:sp>
        <p:nvSpPr>
          <p:cNvPr id="3" name="Content Placeholder 2"/>
          <p:cNvSpPr>
            <a:spLocks noGrp="1"/>
          </p:cNvSpPr>
          <p:nvPr>
            <p:ph idx="1"/>
          </p:nvPr>
        </p:nvSpPr>
        <p:spPr>
          <a:xfrm>
            <a:off x="3945698" y="2667286"/>
            <a:ext cx="7417085" cy="3215749"/>
          </a:xfrm>
        </p:spPr>
        <p:txBody>
          <a:bodyPr>
            <a:noAutofit/>
          </a:bodyPr>
          <a:lstStyle/>
          <a:p>
            <a:pPr>
              <a:lnSpc>
                <a:spcPct val="90000"/>
              </a:lnSpc>
            </a:pPr>
            <a:r>
              <a:rPr lang="en-US" sz="2400" b="1" dirty="0"/>
              <a:t>Number of virus particles </a:t>
            </a:r>
            <a:r>
              <a:rPr lang="en-US" sz="2400" dirty="0"/>
              <a:t>(RNA) per mL of blood</a:t>
            </a:r>
          </a:p>
          <a:p>
            <a:pPr>
              <a:lnSpc>
                <a:spcPct val="90000"/>
              </a:lnSpc>
            </a:pPr>
            <a:r>
              <a:rPr lang="en-US" sz="2400" b="1" dirty="0"/>
              <a:t>Confirms current infection </a:t>
            </a:r>
          </a:p>
          <a:p>
            <a:pPr lvl="1">
              <a:lnSpc>
                <a:spcPct val="90000"/>
              </a:lnSpc>
            </a:pPr>
            <a:r>
              <a:rPr lang="en-US" sz="1800" dirty="0"/>
              <a:t>15-30% of acutely infected patients spontaneously resolve</a:t>
            </a:r>
            <a:br>
              <a:rPr lang="en-US" sz="1800" dirty="0"/>
            </a:br>
            <a:endParaRPr lang="en-US" sz="1800" dirty="0"/>
          </a:p>
          <a:p>
            <a:pPr>
              <a:lnSpc>
                <a:spcPct val="90000"/>
              </a:lnSpc>
            </a:pPr>
            <a:r>
              <a:rPr lang="en-US" sz="2400" b="1" dirty="0"/>
              <a:t>It defines cure </a:t>
            </a:r>
          </a:p>
          <a:p>
            <a:pPr lvl="1">
              <a:lnSpc>
                <a:spcPct val="90000"/>
              </a:lnSpc>
            </a:pPr>
            <a:r>
              <a:rPr lang="en-US" sz="1800" dirty="0"/>
              <a:t>When the viral load is not detected 12 weeks after treatment is complete - sustained virological response </a:t>
            </a:r>
            <a:r>
              <a:rPr lang="en-US" sz="1800" b="1" dirty="0"/>
              <a:t>(SVR 12)</a:t>
            </a:r>
            <a:br>
              <a:rPr lang="en-US" sz="1800" b="1" dirty="0"/>
            </a:br>
            <a:endParaRPr lang="en-US" sz="1800" b="1" dirty="0"/>
          </a:p>
          <a:p>
            <a:pPr>
              <a:lnSpc>
                <a:spcPct val="90000"/>
              </a:lnSpc>
            </a:pPr>
            <a:r>
              <a:rPr lang="en-US" sz="2400" b="1" dirty="0"/>
              <a:t>Does not predict liver disease progression</a:t>
            </a:r>
          </a:p>
        </p:txBody>
      </p:sp>
    </p:spTree>
    <p:extLst>
      <p:ext uri="{BB962C8B-B14F-4D97-AF65-F5344CB8AC3E}">
        <p14:creationId xmlns:p14="http://schemas.microsoft.com/office/powerpoint/2010/main" val="48708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220" y="860028"/>
            <a:ext cx="6006192" cy="1324907"/>
          </a:xfrm>
        </p:spPr>
        <p:txBody>
          <a:bodyPr vert="horz" lIns="91440" tIns="45720" rIns="91440" bIns="45720" rtlCol="0" anchor="ctr">
            <a:normAutofit/>
          </a:bodyPr>
          <a:lstStyle/>
          <a:p>
            <a:pPr algn="l">
              <a:lnSpc>
                <a:spcPct val="90000"/>
              </a:lnSpc>
            </a:pPr>
            <a:r>
              <a:rPr lang="en-US" b="1" dirty="0">
                <a:solidFill>
                  <a:srgbClr val="639184"/>
                </a:solidFill>
                <a:latin typeface="+mn-lt"/>
              </a:rPr>
              <a:t>HCV Workflow</a:t>
            </a:r>
          </a:p>
        </p:txBody>
      </p:sp>
      <p:graphicFrame>
        <p:nvGraphicFramePr>
          <p:cNvPr id="6" name="Diagram 5"/>
          <p:cNvGraphicFramePr/>
          <p:nvPr>
            <p:extLst>
              <p:ext uri="{D42A27DB-BD31-4B8C-83A1-F6EECF244321}">
                <p14:modId xmlns:p14="http://schemas.microsoft.com/office/powerpoint/2010/main" val="3649764922"/>
              </p:ext>
            </p:extLst>
          </p:nvPr>
        </p:nvGraphicFramePr>
        <p:xfrm>
          <a:off x="871220" y="2248823"/>
          <a:ext cx="7094429" cy="39281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Row of boat oars entering water">
            <a:extLst>
              <a:ext uri="{FF2B5EF4-FFF2-40B4-BE49-F238E27FC236}">
                <a16:creationId xmlns:a16="http://schemas.microsoft.com/office/drawing/2014/main" id="{C8E85910-4450-6ABC-9359-070726381D52}"/>
              </a:ext>
            </a:extLst>
          </p:cNvPr>
          <p:cNvPicPr>
            <a:picLocks noChangeAspect="1"/>
          </p:cNvPicPr>
          <p:nvPr/>
        </p:nvPicPr>
        <p:blipFill rotWithShape="1">
          <a:blip r:embed="rId7"/>
          <a:srcRect l="19121" r="35760" b="-1"/>
          <a:stretch/>
        </p:blipFill>
        <p:spPr>
          <a:xfrm>
            <a:off x="8550234" y="0"/>
            <a:ext cx="3792443" cy="6857990"/>
          </a:xfrm>
          <a:prstGeom prst="rect">
            <a:avLst/>
          </a:prstGeom>
          <a:effectLst/>
        </p:spPr>
      </p:pic>
    </p:spTree>
    <p:extLst>
      <p:ext uri="{BB962C8B-B14F-4D97-AF65-F5344CB8AC3E}">
        <p14:creationId xmlns:p14="http://schemas.microsoft.com/office/powerpoint/2010/main" val="23505945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2136" y="304800"/>
            <a:ext cx="10972800" cy="1143000"/>
          </a:xfrm>
          <a:noFill/>
        </p:spPr>
        <p:txBody>
          <a:bodyPr>
            <a:normAutofit/>
          </a:bodyPr>
          <a:lstStyle/>
          <a:p>
            <a:r>
              <a:rPr lang="en-US" sz="5400" b="1" dirty="0">
                <a:latin typeface="+mn-lt"/>
              </a:rPr>
              <a:t>Laboratory Workup</a:t>
            </a:r>
          </a:p>
        </p:txBody>
      </p:sp>
      <p:graphicFrame>
        <p:nvGraphicFramePr>
          <p:cNvPr id="4" name="Diagram 3">
            <a:extLst>
              <a:ext uri="{FF2B5EF4-FFF2-40B4-BE49-F238E27FC236}">
                <a16:creationId xmlns:a16="http://schemas.microsoft.com/office/drawing/2014/main" id="{1C14867E-6332-EE45-8290-FF1419270E9F}"/>
              </a:ext>
            </a:extLst>
          </p:cNvPr>
          <p:cNvGraphicFramePr/>
          <p:nvPr>
            <p:extLst>
              <p:ext uri="{D42A27DB-BD31-4B8C-83A1-F6EECF244321}">
                <p14:modId xmlns:p14="http://schemas.microsoft.com/office/powerpoint/2010/main" val="3782083681"/>
              </p:ext>
            </p:extLst>
          </p:nvPr>
        </p:nvGraphicFramePr>
        <p:xfrm>
          <a:off x="522136" y="1526651"/>
          <a:ext cx="10972800" cy="5176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05106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A11688B-0A27-4E86-8D55-76F71ADF2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4" name="Group 23">
            <a:extLst>
              <a:ext uri="{FF2B5EF4-FFF2-40B4-BE49-F238E27FC236}">
                <a16:creationId xmlns:a16="http://schemas.microsoft.com/office/drawing/2014/main" id="{C84A868B-654E-447C-8D9C-0F9328308C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5" name="Rectangle 24">
              <a:extLst>
                <a:ext uri="{FF2B5EF4-FFF2-40B4-BE49-F238E27FC236}">
                  <a16:creationId xmlns:a16="http://schemas.microsoft.com/office/drawing/2014/main" id="{4E43F5E5-7E34-4029-B18F-CAED02086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Rectangle 25">
              <a:extLst>
                <a:ext uri="{FF2B5EF4-FFF2-40B4-BE49-F238E27FC236}">
                  <a16:creationId xmlns:a16="http://schemas.microsoft.com/office/drawing/2014/main" id="{B59931FA-11DF-4781-8AAD-FEE88674F7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8" name="Rectangle 27">
            <a:extLst>
              <a:ext uri="{FF2B5EF4-FFF2-40B4-BE49-F238E27FC236}">
                <a16:creationId xmlns:a16="http://schemas.microsoft.com/office/drawing/2014/main" id="{40F88E6C-5782-452A-8C4F-9D2C2EAC8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3" cy="3141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5" name="Content Placeholder 1">
            <a:extLst>
              <a:ext uri="{FF2B5EF4-FFF2-40B4-BE49-F238E27FC236}">
                <a16:creationId xmlns:a16="http://schemas.microsoft.com/office/drawing/2014/main" id="{0AF5AEA2-A105-2E34-6C26-64ED2D07572B}"/>
              </a:ext>
            </a:extLst>
          </p:cNvPr>
          <p:cNvGraphicFramePr>
            <a:graphicFrameLocks noGrp="1"/>
          </p:cNvGraphicFramePr>
          <p:nvPr>
            <p:ph idx="1"/>
            <p:extLst>
              <p:ext uri="{D42A27DB-BD31-4B8C-83A1-F6EECF244321}">
                <p14:modId xmlns:p14="http://schemas.microsoft.com/office/powerpoint/2010/main" val="3406925523"/>
              </p:ext>
            </p:extLst>
          </p:nvPr>
        </p:nvGraphicFramePr>
        <p:xfrm>
          <a:off x="547688" y="1840675"/>
          <a:ext cx="11093450" cy="44505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2">
            <a:extLst>
              <a:ext uri="{FF2B5EF4-FFF2-40B4-BE49-F238E27FC236}">
                <a16:creationId xmlns:a16="http://schemas.microsoft.com/office/drawing/2014/main" id="{A93F76E9-DED3-A1B5-2E04-420CB1B4018A}"/>
              </a:ext>
            </a:extLst>
          </p:cNvPr>
          <p:cNvSpPr txBox="1">
            <a:spLocks/>
          </p:cNvSpPr>
          <p:nvPr/>
        </p:nvSpPr>
        <p:spPr>
          <a:xfrm>
            <a:off x="547688" y="423864"/>
            <a:ext cx="10972800" cy="1143000"/>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a:ea typeface="+mj-ea"/>
                <a:cs typeface="+mj-cs"/>
              </a:rPr>
              <a:t>Laboratory Workup</a:t>
            </a:r>
          </a:p>
        </p:txBody>
      </p:sp>
      <p:sp>
        <p:nvSpPr>
          <p:cNvPr id="2" name="TextBox 1">
            <a:extLst>
              <a:ext uri="{FF2B5EF4-FFF2-40B4-BE49-F238E27FC236}">
                <a16:creationId xmlns:a16="http://schemas.microsoft.com/office/drawing/2014/main" id="{D6B43B01-E40C-BEB4-6182-B860EA7632F2}"/>
              </a:ext>
            </a:extLst>
          </p:cNvPr>
          <p:cNvSpPr txBox="1"/>
          <p:nvPr/>
        </p:nvSpPr>
        <p:spPr>
          <a:xfrm>
            <a:off x="3176" y="6434136"/>
            <a:ext cx="6239969" cy="276999"/>
          </a:xfrm>
          <a:prstGeom prst="rect">
            <a:avLst/>
          </a:prstGeom>
          <a:noFill/>
        </p:spPr>
        <p:txBody>
          <a:bodyPr wrap="square" rtlCol="0">
            <a:spAutoFit/>
          </a:bodyPr>
          <a:lstStyle/>
          <a:p>
            <a:r>
              <a:rPr lang="en-US" sz="1200" dirty="0"/>
              <a:t>CMP: Comprehensive Metabolic Panel, SUD: Substance Use Disorder, UDS: Urinary Drug Screen</a:t>
            </a:r>
          </a:p>
        </p:txBody>
      </p:sp>
    </p:spTree>
    <p:extLst>
      <p:ext uri="{BB962C8B-B14F-4D97-AF65-F5344CB8AC3E}">
        <p14:creationId xmlns:p14="http://schemas.microsoft.com/office/powerpoint/2010/main" val="2241913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4C41A-41C8-B218-1317-F8438F65D11E}"/>
              </a:ext>
            </a:extLst>
          </p:cNvPr>
          <p:cNvSpPr>
            <a:spLocks noGrp="1"/>
          </p:cNvSpPr>
          <p:nvPr>
            <p:ph type="title"/>
          </p:nvPr>
        </p:nvSpPr>
        <p:spPr/>
        <p:txBody>
          <a:bodyPr>
            <a:normAutofit/>
          </a:bodyPr>
          <a:lstStyle/>
          <a:p>
            <a:pPr algn="ctr"/>
            <a:r>
              <a:rPr lang="en-US" sz="6000" b="1" dirty="0">
                <a:latin typeface="+mn-lt"/>
              </a:rPr>
              <a:t>Outline</a:t>
            </a:r>
          </a:p>
        </p:txBody>
      </p:sp>
      <p:graphicFrame>
        <p:nvGraphicFramePr>
          <p:cNvPr id="5" name="Content Placeholder 2">
            <a:extLst>
              <a:ext uri="{FF2B5EF4-FFF2-40B4-BE49-F238E27FC236}">
                <a16:creationId xmlns:a16="http://schemas.microsoft.com/office/drawing/2014/main" id="{CF25C85B-C289-DAFE-8603-7FAB3106117A}"/>
              </a:ext>
            </a:extLst>
          </p:cNvPr>
          <p:cNvGraphicFramePr>
            <a:graphicFrameLocks noGrp="1"/>
          </p:cNvGraphicFramePr>
          <p:nvPr>
            <p:ph idx="1"/>
            <p:extLst>
              <p:ext uri="{D42A27DB-BD31-4B8C-83A1-F6EECF244321}">
                <p14:modId xmlns:p14="http://schemas.microsoft.com/office/powerpoint/2010/main" val="180998771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06723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95E13-5035-1AFA-AE51-2968883C5D2C}"/>
              </a:ext>
            </a:extLst>
          </p:cNvPr>
          <p:cNvSpPr>
            <a:spLocks noGrp="1"/>
          </p:cNvSpPr>
          <p:nvPr>
            <p:ph type="title"/>
          </p:nvPr>
        </p:nvSpPr>
        <p:spPr>
          <a:xfrm>
            <a:off x="4965430" y="629268"/>
            <a:ext cx="6586491" cy="1286160"/>
          </a:xfrm>
        </p:spPr>
        <p:txBody>
          <a:bodyPr anchor="b">
            <a:normAutofit/>
          </a:bodyPr>
          <a:lstStyle/>
          <a:p>
            <a:r>
              <a:rPr lang="en-US" sz="3700" b="1">
                <a:latin typeface="+mn-lt"/>
              </a:rPr>
              <a:t>What is the Earliest Laboratory Marker for Cirrhosis?</a:t>
            </a:r>
          </a:p>
        </p:txBody>
      </p:sp>
      <p:sp>
        <p:nvSpPr>
          <p:cNvPr id="3" name="Content Placeholder 2">
            <a:extLst>
              <a:ext uri="{FF2B5EF4-FFF2-40B4-BE49-F238E27FC236}">
                <a16:creationId xmlns:a16="http://schemas.microsoft.com/office/drawing/2014/main" id="{F34DED72-72C3-C563-D596-2D2239888FE4}"/>
              </a:ext>
            </a:extLst>
          </p:cNvPr>
          <p:cNvSpPr>
            <a:spLocks noGrp="1"/>
          </p:cNvSpPr>
          <p:nvPr>
            <p:ph idx="1"/>
          </p:nvPr>
        </p:nvSpPr>
        <p:spPr>
          <a:xfrm>
            <a:off x="4965431" y="2438400"/>
            <a:ext cx="6586489" cy="3785419"/>
          </a:xfrm>
        </p:spPr>
        <p:txBody>
          <a:bodyPr>
            <a:normAutofit/>
          </a:bodyPr>
          <a:lstStyle/>
          <a:p>
            <a:pPr marL="457200" indent="-457200">
              <a:buAutoNum type="alphaLcParenR"/>
            </a:pPr>
            <a:r>
              <a:rPr lang="en-US" sz="2000" dirty="0"/>
              <a:t>Low albumin level</a:t>
            </a:r>
          </a:p>
          <a:p>
            <a:pPr marL="457200" indent="-457200">
              <a:buAutoNum type="alphaLcParenR"/>
            </a:pPr>
            <a:r>
              <a:rPr lang="en-US" sz="2000" dirty="0"/>
              <a:t>Elevated AST</a:t>
            </a:r>
          </a:p>
          <a:p>
            <a:pPr marL="457200" indent="-457200">
              <a:buAutoNum type="alphaLcParenR"/>
            </a:pPr>
            <a:r>
              <a:rPr lang="en-US" sz="2000" dirty="0"/>
              <a:t>Elevated ALT</a:t>
            </a:r>
          </a:p>
          <a:p>
            <a:pPr marL="457200" indent="-457200">
              <a:buAutoNum type="alphaLcParenR"/>
            </a:pPr>
            <a:r>
              <a:rPr lang="en-US" sz="2000" dirty="0"/>
              <a:t>Thrombocytopenia</a:t>
            </a:r>
          </a:p>
          <a:p>
            <a:pPr marL="457200" indent="-457200">
              <a:buAutoNum type="alphaLcParenR"/>
            </a:pPr>
            <a:r>
              <a:rPr lang="en-US" sz="2000" dirty="0"/>
              <a:t>Anemia</a:t>
            </a:r>
          </a:p>
          <a:p>
            <a:pPr marL="457200" indent="-457200">
              <a:buAutoNum type="alphaLcParenR"/>
            </a:pPr>
            <a:r>
              <a:rPr lang="en-US" sz="2000" dirty="0"/>
              <a:t>Leucopenia</a:t>
            </a:r>
          </a:p>
        </p:txBody>
      </p:sp>
      <p:pic>
        <p:nvPicPr>
          <p:cNvPr id="5" name="Picture 4" descr="A row of samples for medical testing">
            <a:extLst>
              <a:ext uri="{FF2B5EF4-FFF2-40B4-BE49-F238E27FC236}">
                <a16:creationId xmlns:a16="http://schemas.microsoft.com/office/drawing/2014/main" id="{E484DFF0-0B95-0F3E-E964-9DE4205EEAC5}"/>
              </a:ext>
            </a:extLst>
          </p:cNvPr>
          <p:cNvPicPr>
            <a:picLocks noChangeAspect="1"/>
          </p:cNvPicPr>
          <p:nvPr/>
        </p:nvPicPr>
        <p:blipFill rotWithShape="1">
          <a:blip r:embed="rId2"/>
          <a:srcRect l="48152" r="1153"/>
          <a:stretch/>
        </p:blipFill>
        <p:spPr>
          <a:xfrm>
            <a:off x="20" y="10"/>
            <a:ext cx="4635571" cy="6857990"/>
          </a:xfrm>
          <a:prstGeom prst="rect">
            <a:avLst/>
          </a:prstGeom>
          <a:effectLst/>
        </p:spPr>
      </p:pic>
    </p:spTree>
    <p:extLst>
      <p:ext uri="{BB962C8B-B14F-4D97-AF65-F5344CB8AC3E}">
        <p14:creationId xmlns:p14="http://schemas.microsoft.com/office/powerpoint/2010/main" val="9457433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95E13-5035-1AFA-AE51-2968883C5D2C}"/>
              </a:ext>
            </a:extLst>
          </p:cNvPr>
          <p:cNvSpPr>
            <a:spLocks noGrp="1"/>
          </p:cNvSpPr>
          <p:nvPr>
            <p:ph type="title"/>
          </p:nvPr>
        </p:nvSpPr>
        <p:spPr>
          <a:xfrm>
            <a:off x="4965430" y="629268"/>
            <a:ext cx="6586491" cy="1286160"/>
          </a:xfrm>
        </p:spPr>
        <p:txBody>
          <a:bodyPr anchor="b">
            <a:normAutofit/>
          </a:bodyPr>
          <a:lstStyle/>
          <a:p>
            <a:r>
              <a:rPr lang="en-US" sz="3700" b="1">
                <a:latin typeface="+mn-lt"/>
              </a:rPr>
              <a:t>What is the Earliest Laboratory Marker for Cirrhosis?</a:t>
            </a:r>
          </a:p>
        </p:txBody>
      </p:sp>
      <p:sp>
        <p:nvSpPr>
          <p:cNvPr id="3" name="Content Placeholder 2">
            <a:extLst>
              <a:ext uri="{FF2B5EF4-FFF2-40B4-BE49-F238E27FC236}">
                <a16:creationId xmlns:a16="http://schemas.microsoft.com/office/drawing/2014/main" id="{F34DED72-72C3-C563-D596-2D2239888FE4}"/>
              </a:ext>
            </a:extLst>
          </p:cNvPr>
          <p:cNvSpPr>
            <a:spLocks noGrp="1"/>
          </p:cNvSpPr>
          <p:nvPr>
            <p:ph idx="1"/>
          </p:nvPr>
        </p:nvSpPr>
        <p:spPr>
          <a:xfrm>
            <a:off x="4965431" y="2438400"/>
            <a:ext cx="6586489" cy="3785419"/>
          </a:xfrm>
        </p:spPr>
        <p:txBody>
          <a:bodyPr>
            <a:normAutofit/>
          </a:bodyPr>
          <a:lstStyle/>
          <a:p>
            <a:pPr marL="457200" indent="-457200">
              <a:buAutoNum type="alphaLcParenR"/>
            </a:pPr>
            <a:r>
              <a:rPr lang="en-US" sz="2000" dirty="0"/>
              <a:t>Low albumin level</a:t>
            </a:r>
          </a:p>
          <a:p>
            <a:pPr marL="457200" indent="-457200">
              <a:buAutoNum type="alphaLcParenR"/>
            </a:pPr>
            <a:r>
              <a:rPr lang="en-US" sz="2000" dirty="0"/>
              <a:t>Elevated AST</a:t>
            </a:r>
          </a:p>
          <a:p>
            <a:pPr marL="457200" indent="-457200">
              <a:buAutoNum type="alphaLcParenR"/>
            </a:pPr>
            <a:r>
              <a:rPr lang="en-US" sz="2000" dirty="0"/>
              <a:t>Elevated ALT</a:t>
            </a:r>
          </a:p>
          <a:p>
            <a:pPr marL="457200" indent="-457200">
              <a:buAutoNum type="alphaLcParenR"/>
            </a:pPr>
            <a:r>
              <a:rPr lang="en-US" sz="2000" dirty="0">
                <a:solidFill>
                  <a:srgbClr val="FF0000"/>
                </a:solidFill>
              </a:rPr>
              <a:t>Thrombocytopenia</a:t>
            </a:r>
          </a:p>
          <a:p>
            <a:pPr marL="457200" indent="-457200">
              <a:buAutoNum type="alphaLcParenR"/>
            </a:pPr>
            <a:r>
              <a:rPr lang="en-US" sz="2000" dirty="0"/>
              <a:t>Anemia</a:t>
            </a:r>
          </a:p>
          <a:p>
            <a:pPr marL="457200" indent="-457200">
              <a:buAutoNum type="alphaLcParenR"/>
            </a:pPr>
            <a:r>
              <a:rPr lang="en-US" sz="2000" dirty="0"/>
              <a:t>Leucopenia</a:t>
            </a:r>
          </a:p>
        </p:txBody>
      </p:sp>
      <p:pic>
        <p:nvPicPr>
          <p:cNvPr id="5" name="Picture 4" descr="A row of samples for medical testing">
            <a:extLst>
              <a:ext uri="{FF2B5EF4-FFF2-40B4-BE49-F238E27FC236}">
                <a16:creationId xmlns:a16="http://schemas.microsoft.com/office/drawing/2014/main" id="{E484DFF0-0B95-0F3E-E964-9DE4205EEAC5}"/>
              </a:ext>
            </a:extLst>
          </p:cNvPr>
          <p:cNvPicPr>
            <a:picLocks noChangeAspect="1"/>
          </p:cNvPicPr>
          <p:nvPr/>
        </p:nvPicPr>
        <p:blipFill rotWithShape="1">
          <a:blip r:embed="rId2"/>
          <a:srcRect l="48152" r="1153"/>
          <a:stretch/>
        </p:blipFill>
        <p:spPr>
          <a:xfrm>
            <a:off x="20" y="10"/>
            <a:ext cx="4635571" cy="6857990"/>
          </a:xfrm>
          <a:prstGeom prst="rect">
            <a:avLst/>
          </a:prstGeom>
          <a:effectLst/>
        </p:spPr>
      </p:pic>
    </p:spTree>
    <p:extLst>
      <p:ext uri="{BB962C8B-B14F-4D97-AF65-F5344CB8AC3E}">
        <p14:creationId xmlns:p14="http://schemas.microsoft.com/office/powerpoint/2010/main" val="27755588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noFill/>
        </p:spPr>
        <p:txBody>
          <a:bodyPr/>
          <a:lstStyle/>
          <a:p>
            <a:r>
              <a:rPr lang="en-US" b="1" dirty="0"/>
              <a:t>Imaging</a:t>
            </a:r>
          </a:p>
        </p:txBody>
      </p:sp>
      <p:graphicFrame>
        <p:nvGraphicFramePr>
          <p:cNvPr id="5" name="Content Placeholder 1">
            <a:extLst>
              <a:ext uri="{FF2B5EF4-FFF2-40B4-BE49-F238E27FC236}">
                <a16:creationId xmlns:a16="http://schemas.microsoft.com/office/drawing/2014/main" id="{901CDCE5-87FC-E13F-57CA-1C9500FB058D}"/>
              </a:ext>
            </a:extLst>
          </p:cNvPr>
          <p:cNvGraphicFramePr>
            <a:graphicFrameLocks noGrp="1"/>
          </p:cNvGraphicFramePr>
          <p:nvPr>
            <p:ph idx="1"/>
            <p:extLst>
              <p:ext uri="{D42A27DB-BD31-4B8C-83A1-F6EECF244321}">
                <p14:modId xmlns:p14="http://schemas.microsoft.com/office/powerpoint/2010/main" val="1513942466"/>
              </p:ext>
            </p:extLst>
          </p:nvPr>
        </p:nvGraphicFramePr>
        <p:xfrm>
          <a:off x="1905000" y="1719071"/>
          <a:ext cx="8407893" cy="47579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97949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2"/>
          <p:cNvPicPr>
            <a:picLocks noChangeAspect="1" noChangeArrowheads="1"/>
          </p:cNvPicPr>
          <p:nvPr/>
        </p:nvPicPr>
        <p:blipFill>
          <a:blip r:embed="rId3" cstate="print"/>
          <a:srcRect/>
          <a:stretch>
            <a:fillRect/>
          </a:stretch>
        </p:blipFill>
        <p:spPr bwMode="auto">
          <a:xfrm>
            <a:off x="3409951" y="6183904"/>
            <a:ext cx="2565400" cy="431800"/>
          </a:xfrm>
          <a:prstGeom prst="rect">
            <a:avLst/>
          </a:prstGeom>
          <a:noFill/>
          <a:ln w="9525">
            <a:noFill/>
            <a:miter lim="800000"/>
            <a:headEnd/>
            <a:tailEnd/>
          </a:ln>
        </p:spPr>
      </p:pic>
      <p:sp>
        <p:nvSpPr>
          <p:cNvPr id="35844" name="Text Box 4"/>
          <p:cNvSpPr txBox="1">
            <a:spLocks noChangeArrowheads="1"/>
          </p:cNvSpPr>
          <p:nvPr/>
        </p:nvSpPr>
        <p:spPr bwMode="auto">
          <a:xfrm>
            <a:off x="271463" y="6549742"/>
            <a:ext cx="6600825" cy="164212"/>
          </a:xfrm>
          <a:prstGeom prst="rect">
            <a:avLst/>
          </a:prstGeom>
          <a:noFill/>
          <a:ln w="9525">
            <a:noFill/>
            <a:miter lim="800000"/>
            <a:headEnd/>
            <a:tailEnd/>
          </a:ln>
        </p:spPr>
        <p:txBody>
          <a:bodyPr lIns="0" tIns="0" rIns="0" bIns="0">
            <a:spAutoFit/>
          </a:bodyPr>
          <a:lstStyle/>
          <a:p>
            <a:pPr marL="0" marR="0" lvl="0" indent="0" algn="l" defTabSz="914400" rtl="0" eaLnBrk="1" fontAlgn="auto" latinLnBrk="0" hangingPunct="0">
              <a:lnSpc>
                <a:spcPct val="97000"/>
              </a:lnSpc>
              <a:spcBef>
                <a:spcPts val="0"/>
              </a:spcBef>
              <a:spcAft>
                <a:spcPts val="0"/>
              </a:spcAft>
              <a:buClr>
                <a:srgbClr val="FFFFFF"/>
              </a:buClr>
              <a:buSzPct val="45000"/>
              <a:buFontTx/>
              <a:buNone/>
              <a:tabLst>
                <a:tab pos="723900" algn="l"/>
                <a:tab pos="1447800" algn="l"/>
                <a:tab pos="2171700" algn="l"/>
                <a:tab pos="2895600" algn="l"/>
                <a:tab pos="3619500" algn="l"/>
              </a:tabLst>
              <a:defRPr/>
            </a:pPr>
            <a:r>
              <a:rPr kumimoji="0" lang="en-GB" sz="1100" b="1" i="0" u="none" strike="noStrike" kern="1200" cap="none" spc="0" normalizeH="0" baseline="0" noProof="0" dirty="0">
                <a:ln>
                  <a:noFill/>
                </a:ln>
                <a:solidFill>
                  <a:prstClr val="black"/>
                </a:solidFill>
                <a:effectLst/>
                <a:uLnTx/>
                <a:uFillTx/>
                <a:latin typeface="Calibri"/>
                <a:ea typeface="Gothic"/>
                <a:cs typeface="Gothic"/>
              </a:rPr>
              <a:t>Rosen HR. N </a:t>
            </a:r>
            <a:r>
              <a:rPr kumimoji="0" lang="en-GB" sz="1100" b="1" i="0" u="none" strike="noStrike" kern="1200" cap="none" spc="0" normalizeH="0" baseline="0" noProof="0" dirty="0" err="1">
                <a:ln>
                  <a:noFill/>
                </a:ln>
                <a:solidFill>
                  <a:prstClr val="black"/>
                </a:solidFill>
                <a:effectLst/>
                <a:uLnTx/>
                <a:uFillTx/>
                <a:latin typeface="Calibri"/>
                <a:ea typeface="Gothic"/>
                <a:cs typeface="Gothic"/>
              </a:rPr>
              <a:t>Engl</a:t>
            </a:r>
            <a:r>
              <a:rPr kumimoji="0" lang="en-GB" sz="1100" b="1" i="0" u="none" strike="noStrike" kern="1200" cap="none" spc="0" normalizeH="0" baseline="0" noProof="0" dirty="0">
                <a:ln>
                  <a:noFill/>
                </a:ln>
                <a:solidFill>
                  <a:prstClr val="black"/>
                </a:solidFill>
                <a:effectLst/>
                <a:uLnTx/>
                <a:uFillTx/>
                <a:latin typeface="Calibri"/>
                <a:ea typeface="Gothic"/>
                <a:cs typeface="Gothic"/>
              </a:rPr>
              <a:t> J Med 2011;364:2429-2438</a:t>
            </a:r>
          </a:p>
        </p:txBody>
      </p:sp>
      <p:pic>
        <p:nvPicPr>
          <p:cNvPr id="35845" name="Picture 5" descr="Image"/>
          <p:cNvPicPr>
            <a:picLocks noChangeAspect="1"/>
          </p:cNvPicPr>
          <p:nvPr/>
        </p:nvPicPr>
        <p:blipFill>
          <a:blip r:embed="rId4" cstate="print"/>
          <a:srcRect/>
          <a:stretch>
            <a:fillRect/>
          </a:stretch>
        </p:blipFill>
        <p:spPr bwMode="auto">
          <a:xfrm>
            <a:off x="1298950" y="1371600"/>
            <a:ext cx="5963088" cy="4775200"/>
          </a:xfrm>
          <a:prstGeom prst="rect">
            <a:avLst/>
          </a:prstGeom>
          <a:noFill/>
          <a:ln w="9525">
            <a:noFill/>
            <a:miter lim="800000"/>
            <a:headEnd/>
            <a:tailEnd/>
          </a:ln>
        </p:spPr>
      </p:pic>
      <p:sp>
        <p:nvSpPr>
          <p:cNvPr id="35846" name="TextBox 1"/>
          <p:cNvSpPr txBox="1">
            <a:spLocks noChangeArrowheads="1"/>
          </p:cNvSpPr>
          <p:nvPr/>
        </p:nvSpPr>
        <p:spPr bwMode="auto">
          <a:xfrm>
            <a:off x="1403837" y="1371005"/>
            <a:ext cx="1227137" cy="276225"/>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Schoolbook" pitchFamily="18" charset="0"/>
                <a:ea typeface="+mn-ea"/>
                <a:cs typeface="+mn-cs"/>
              </a:rPr>
              <a:t>Portal tract</a:t>
            </a:r>
          </a:p>
        </p:txBody>
      </p:sp>
      <p:sp>
        <p:nvSpPr>
          <p:cNvPr id="35847" name="TextBox 6"/>
          <p:cNvSpPr txBox="1">
            <a:spLocks noChangeArrowheads="1"/>
          </p:cNvSpPr>
          <p:nvPr/>
        </p:nvSpPr>
        <p:spPr bwMode="auto">
          <a:xfrm>
            <a:off x="3272763" y="1371005"/>
            <a:ext cx="1227137" cy="276225"/>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Schoolbook" pitchFamily="18" charset="0"/>
                <a:ea typeface="+mn-ea"/>
                <a:cs typeface="+mn-cs"/>
              </a:rPr>
              <a:t>Central vein</a:t>
            </a:r>
          </a:p>
        </p:txBody>
      </p:sp>
      <p:cxnSp>
        <p:nvCxnSpPr>
          <p:cNvPr id="4" name="Straight Arrow Connector 3"/>
          <p:cNvCxnSpPr>
            <a:cxnSpLocks/>
          </p:cNvCxnSpPr>
          <p:nvPr/>
        </p:nvCxnSpPr>
        <p:spPr>
          <a:xfrm>
            <a:off x="3571876" y="1811338"/>
            <a:ext cx="0" cy="855663"/>
          </a:xfrm>
          <a:prstGeom prst="straightConnector1">
            <a:avLst/>
          </a:prstGeom>
          <a:ln w="28575">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flipH="1">
            <a:off x="2052010" y="1774826"/>
            <a:ext cx="0" cy="650875"/>
          </a:xfrm>
          <a:prstGeom prst="straightConnector1">
            <a:avLst/>
          </a:prstGeom>
          <a:ln w="28575">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5850" name="TextBox 11"/>
          <p:cNvSpPr txBox="1">
            <a:spLocks noChangeArrowheads="1"/>
          </p:cNvSpPr>
          <p:nvPr/>
        </p:nvSpPr>
        <p:spPr bwMode="auto">
          <a:xfrm>
            <a:off x="4668360" y="1354948"/>
            <a:ext cx="2900363" cy="277812"/>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Schoolbook" pitchFamily="18" charset="0"/>
                <a:ea typeface="+mn-ea"/>
                <a:cs typeface="+mn-cs"/>
              </a:rPr>
              <a:t>Stage 2: Portal and periportal fibrosis</a:t>
            </a:r>
          </a:p>
        </p:txBody>
      </p:sp>
      <p:sp>
        <p:nvSpPr>
          <p:cNvPr id="35851" name="TextBox 12"/>
          <p:cNvSpPr txBox="1">
            <a:spLocks noChangeArrowheads="1"/>
          </p:cNvSpPr>
          <p:nvPr/>
        </p:nvSpPr>
        <p:spPr bwMode="auto">
          <a:xfrm>
            <a:off x="1628398" y="3771417"/>
            <a:ext cx="2378073"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Schoolbook" pitchFamily="18" charset="0"/>
                <a:ea typeface="+mn-ea"/>
                <a:cs typeface="+mn-cs"/>
              </a:rPr>
              <a:t>Stage 3: Bridging Fibrosis</a:t>
            </a:r>
          </a:p>
        </p:txBody>
      </p:sp>
      <p:sp>
        <p:nvSpPr>
          <p:cNvPr id="35852" name="TextBox 13"/>
          <p:cNvSpPr txBox="1">
            <a:spLocks noChangeArrowheads="1"/>
          </p:cNvSpPr>
          <p:nvPr/>
        </p:nvSpPr>
        <p:spPr bwMode="auto">
          <a:xfrm>
            <a:off x="4668360" y="3778902"/>
            <a:ext cx="2378075" cy="277813"/>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Schoolbook" pitchFamily="18" charset="0"/>
                <a:ea typeface="+mn-ea"/>
                <a:cs typeface="+mn-cs"/>
              </a:rPr>
              <a:t>Stage 4: Regenerative nodules</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5AA2E0-74D4-45CD-8CBE-0BE94022D90B}"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Rectangle 1"/>
          <p:cNvSpPr/>
          <p:nvPr/>
        </p:nvSpPr>
        <p:spPr>
          <a:xfrm>
            <a:off x="809998" y="5122334"/>
            <a:ext cx="2159000" cy="287866"/>
          </a:xfrm>
          <a:prstGeom prst="rect">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p:cNvSpPr/>
          <p:nvPr/>
        </p:nvSpPr>
        <p:spPr>
          <a:xfrm>
            <a:off x="1298948" y="4546601"/>
            <a:ext cx="2159000" cy="287866"/>
          </a:xfrm>
          <a:prstGeom prst="rect">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p:cNvSpPr txBox="1"/>
          <p:nvPr/>
        </p:nvSpPr>
        <p:spPr>
          <a:xfrm>
            <a:off x="172882" y="4013200"/>
            <a:ext cx="1380067" cy="338554"/>
          </a:xfrm>
          <a:prstGeom prst="rect">
            <a:avLst/>
          </a:prstGeom>
          <a:noFill/>
          <a:ln>
            <a:solidFill>
              <a:srgbClr val="C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Liver Biopsy</a:t>
            </a:r>
          </a:p>
        </p:txBody>
      </p:sp>
      <p:sp>
        <p:nvSpPr>
          <p:cNvPr id="9" name="Title 8">
            <a:extLst>
              <a:ext uri="{FF2B5EF4-FFF2-40B4-BE49-F238E27FC236}">
                <a16:creationId xmlns:a16="http://schemas.microsoft.com/office/drawing/2014/main" id="{5E8C3F72-0CFE-A74B-0C04-980AEFACE2F9}"/>
              </a:ext>
            </a:extLst>
          </p:cNvPr>
          <p:cNvSpPr>
            <a:spLocks noGrp="1"/>
          </p:cNvSpPr>
          <p:nvPr>
            <p:ph type="title"/>
          </p:nvPr>
        </p:nvSpPr>
        <p:spPr>
          <a:xfrm>
            <a:off x="862915" y="120792"/>
            <a:ext cx="10515600" cy="1325563"/>
          </a:xfrm>
        </p:spPr>
        <p:txBody>
          <a:bodyPr/>
          <a:lstStyle/>
          <a:p>
            <a:pPr algn="ctr"/>
            <a:r>
              <a:rPr lang="en-US" b="1" dirty="0">
                <a:latin typeface="+mn-lt"/>
              </a:rPr>
              <a:t>Liver Biopsy</a:t>
            </a:r>
          </a:p>
        </p:txBody>
      </p:sp>
      <p:sp>
        <p:nvSpPr>
          <p:cNvPr id="10" name="Content Placeholder 1">
            <a:extLst>
              <a:ext uri="{FF2B5EF4-FFF2-40B4-BE49-F238E27FC236}">
                <a16:creationId xmlns:a16="http://schemas.microsoft.com/office/drawing/2014/main" id="{274BB377-1E60-CD9E-8401-3FA28D8E0B5E}"/>
              </a:ext>
            </a:extLst>
          </p:cNvPr>
          <p:cNvSpPr>
            <a:spLocks noGrp="1"/>
          </p:cNvSpPr>
          <p:nvPr>
            <p:ph idx="1"/>
          </p:nvPr>
        </p:nvSpPr>
        <p:spPr>
          <a:xfrm>
            <a:off x="7698073" y="1774826"/>
            <a:ext cx="4165376" cy="3901666"/>
          </a:xfrm>
          <a:ln w="28575">
            <a:solidFill>
              <a:srgbClr val="FF0000"/>
            </a:solidFill>
          </a:ln>
        </p:spPr>
        <p:txBody>
          <a:bodyPr>
            <a:noAutofit/>
          </a:bodyPr>
          <a:lstStyle/>
          <a:p>
            <a:r>
              <a:rPr lang="en-US" sz="1800" b="1" dirty="0"/>
              <a:t>F0:       No fibrosis</a:t>
            </a:r>
          </a:p>
          <a:p>
            <a:r>
              <a:rPr lang="en-US" sz="1800" b="1" dirty="0"/>
              <a:t>F1:       Scattered portal fibrosis</a:t>
            </a:r>
          </a:p>
          <a:p>
            <a:r>
              <a:rPr lang="en-US" sz="1800" b="1" dirty="0"/>
              <a:t>F2:       Diffuse periportal fibrosis</a:t>
            </a:r>
          </a:p>
          <a:p>
            <a:r>
              <a:rPr lang="en-US" sz="1800" b="1" dirty="0"/>
              <a:t>F3:       Bridging fibrosis</a:t>
            </a:r>
          </a:p>
          <a:p>
            <a:r>
              <a:rPr lang="en-US" sz="1800" b="1" dirty="0"/>
              <a:t>F4:       Cirrhosis</a:t>
            </a:r>
          </a:p>
          <a:p>
            <a:pPr marL="982980" lvl="4" indent="-342900"/>
            <a:r>
              <a:rPr lang="en-US" sz="1600" b="1" i="1" dirty="0"/>
              <a:t>Compensated</a:t>
            </a:r>
          </a:p>
          <a:p>
            <a:pPr marL="982980" lvl="4" indent="-342900"/>
            <a:r>
              <a:rPr lang="en-US" sz="1600" b="1" i="1" dirty="0"/>
              <a:t>Decompensated</a:t>
            </a:r>
          </a:p>
          <a:p>
            <a:pPr marL="1440180" lvl="5" indent="-342900">
              <a:buFont typeface="Courier New" pitchFamily="49" charset="0"/>
              <a:buChar char="o"/>
            </a:pPr>
            <a:r>
              <a:rPr lang="en-US" sz="1600" dirty="0"/>
              <a:t>History or presence of ascites</a:t>
            </a:r>
          </a:p>
          <a:p>
            <a:pPr marL="1440180" lvl="5" indent="-342900">
              <a:buFont typeface="Courier New" pitchFamily="49" charset="0"/>
              <a:buChar char="o"/>
            </a:pPr>
            <a:r>
              <a:rPr lang="en-US" sz="1600" dirty="0"/>
              <a:t>History of esophageal bleeding due to esophageal varices</a:t>
            </a:r>
          </a:p>
          <a:p>
            <a:pPr marL="1440180" lvl="5" indent="-342900">
              <a:buFont typeface="Courier New" pitchFamily="49" charset="0"/>
              <a:buChar char="o"/>
            </a:pPr>
            <a:r>
              <a:rPr lang="en-US" sz="1600" dirty="0"/>
              <a:t>History or presence of hepatic encephalopathy</a:t>
            </a:r>
          </a:p>
        </p:txBody>
      </p:sp>
    </p:spTree>
    <p:extLst>
      <p:ext uri="{BB962C8B-B14F-4D97-AF65-F5344CB8AC3E}">
        <p14:creationId xmlns:p14="http://schemas.microsoft.com/office/powerpoint/2010/main" val="422245886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xEl>
                                              <p:pRg st="4" end="4"/>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
                                            <p:txEl>
                                              <p:pRg st="5" end="5"/>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
                                            <p:txEl>
                                              <p:pRg st="6" end="6"/>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
                                            <p:txEl>
                                              <p:pRg st="7" end="7"/>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
                                            <p:txEl>
                                              <p:pRg st="8" end="8"/>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5" grpId="0" animBg="1"/>
      <p:bldP spid="10"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577B3-6D57-ED48-960E-17638CA7B9DC}"/>
              </a:ext>
            </a:extLst>
          </p:cNvPr>
          <p:cNvSpPr>
            <a:spLocks noGrp="1"/>
          </p:cNvSpPr>
          <p:nvPr>
            <p:ph type="title"/>
          </p:nvPr>
        </p:nvSpPr>
        <p:spPr>
          <a:xfrm>
            <a:off x="1917311" y="0"/>
            <a:ext cx="8512404" cy="904461"/>
          </a:xfrm>
        </p:spPr>
        <p:txBody>
          <a:bodyPr>
            <a:noAutofit/>
          </a:bodyPr>
          <a:lstStyle/>
          <a:p>
            <a:r>
              <a:rPr lang="en-US" b="1" dirty="0">
                <a:latin typeface="+mn-lt"/>
              </a:rPr>
              <a:t>Non-Invasive Liver Fibrosis Staging in the Office</a:t>
            </a:r>
          </a:p>
        </p:txBody>
      </p:sp>
      <p:sp>
        <p:nvSpPr>
          <p:cNvPr id="4" name="Text Placeholder 3">
            <a:extLst>
              <a:ext uri="{FF2B5EF4-FFF2-40B4-BE49-F238E27FC236}">
                <a16:creationId xmlns:a16="http://schemas.microsoft.com/office/drawing/2014/main" id="{1B116652-681E-BA4E-9CD8-1D15E6BC3B0B}"/>
              </a:ext>
            </a:extLst>
          </p:cNvPr>
          <p:cNvSpPr>
            <a:spLocks noGrp="1"/>
          </p:cNvSpPr>
          <p:nvPr>
            <p:ph type="body" sz="half" idx="2"/>
          </p:nvPr>
        </p:nvSpPr>
        <p:spPr>
          <a:xfrm>
            <a:off x="9108374" y="321366"/>
            <a:ext cx="2663830" cy="2162678"/>
          </a:xfrm>
        </p:spPr>
        <p:txBody>
          <a:bodyPr/>
          <a:lstStyle/>
          <a:p>
            <a:endParaRPr lang="en-US" dirty="0"/>
          </a:p>
          <a:p>
            <a:endParaRPr lang="en-US" dirty="0"/>
          </a:p>
          <a:p>
            <a:endParaRPr lang="en-US" dirty="0"/>
          </a:p>
          <a:p>
            <a:r>
              <a:rPr lang="en-US" sz="2400" b="1" dirty="0" err="1"/>
              <a:t>Fibrotest</a:t>
            </a:r>
            <a:r>
              <a:rPr lang="en-US" sz="2400" b="1" dirty="0"/>
              <a:t>/</a:t>
            </a:r>
            <a:r>
              <a:rPr lang="en-US" sz="2400" b="1" dirty="0" err="1"/>
              <a:t>Fibrosure</a:t>
            </a:r>
            <a:endParaRPr lang="en-US" sz="2400" b="1" dirty="0"/>
          </a:p>
        </p:txBody>
      </p:sp>
      <p:pic>
        <p:nvPicPr>
          <p:cNvPr id="5" name="Content Placeholder 4" descr="A screenshot of a cell phone&#10;&#10;Description automatically generated">
            <a:extLst>
              <a:ext uri="{FF2B5EF4-FFF2-40B4-BE49-F238E27FC236}">
                <a16:creationId xmlns:a16="http://schemas.microsoft.com/office/drawing/2014/main" id="{2DE876FC-4FE9-E143-A99F-BF1680F7BBBD}"/>
              </a:ext>
            </a:extLst>
          </p:cNvPr>
          <p:cNvPicPr>
            <a:picLocks noGrp="1" noChangeAspect="1"/>
          </p:cNvPicPr>
          <p:nvPr>
            <p:ph idx="1"/>
          </p:nvPr>
        </p:nvPicPr>
        <p:blipFill>
          <a:blip r:embed="rId2"/>
          <a:stretch>
            <a:fillRect/>
          </a:stretch>
        </p:blipFill>
        <p:spPr>
          <a:xfrm>
            <a:off x="328433" y="1275903"/>
            <a:ext cx="7901167" cy="4306193"/>
          </a:xfrm>
          <a:prstGeom prst="rect">
            <a:avLst/>
          </a:prstGeom>
        </p:spPr>
      </p:pic>
      <p:pic>
        <p:nvPicPr>
          <p:cNvPr id="8" name="Picture 7" descr="A picture containing person, indoor, person, sitting&#10;&#10;Description automatically generated">
            <a:extLst>
              <a:ext uri="{FF2B5EF4-FFF2-40B4-BE49-F238E27FC236}">
                <a16:creationId xmlns:a16="http://schemas.microsoft.com/office/drawing/2014/main" id="{BE461E46-F2E8-F742-A345-E1CFA459BB75}"/>
              </a:ext>
            </a:extLst>
          </p:cNvPr>
          <p:cNvPicPr>
            <a:picLocks noChangeAspect="1"/>
          </p:cNvPicPr>
          <p:nvPr/>
        </p:nvPicPr>
        <p:blipFill>
          <a:blip r:embed="rId3"/>
          <a:stretch>
            <a:fillRect/>
          </a:stretch>
        </p:blipFill>
        <p:spPr>
          <a:xfrm>
            <a:off x="9228375" y="2583523"/>
            <a:ext cx="2402680" cy="1790434"/>
          </a:xfrm>
          <a:prstGeom prst="rect">
            <a:avLst/>
          </a:prstGeom>
        </p:spPr>
      </p:pic>
      <p:sp>
        <p:nvSpPr>
          <p:cNvPr id="14" name="TextBox 13">
            <a:extLst>
              <a:ext uri="{FF2B5EF4-FFF2-40B4-BE49-F238E27FC236}">
                <a16:creationId xmlns:a16="http://schemas.microsoft.com/office/drawing/2014/main" id="{ED9C5011-D365-4C4E-8F8C-2C4651F32CBE}"/>
              </a:ext>
            </a:extLst>
          </p:cNvPr>
          <p:cNvSpPr txBox="1"/>
          <p:nvPr/>
        </p:nvSpPr>
        <p:spPr>
          <a:xfrm>
            <a:off x="328433" y="6105747"/>
            <a:ext cx="1130262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Lin ZH, Xin YN, Dong QJ, et al. Hepatology. 2011;53:726-36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Sterling RK,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Lissen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Clumeck</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N, et. al. Hepatology 2006;43:1317-1325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University of Washington: Hepatitis C Online www.hepatitisc.uw.edu/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3" name="Rectangle 2">
            <a:extLst>
              <a:ext uri="{FF2B5EF4-FFF2-40B4-BE49-F238E27FC236}">
                <a16:creationId xmlns:a16="http://schemas.microsoft.com/office/drawing/2014/main" id="{B693491E-805A-5799-9A4B-51D1FA430EA9}"/>
              </a:ext>
            </a:extLst>
          </p:cNvPr>
          <p:cNvSpPr/>
          <p:nvPr/>
        </p:nvSpPr>
        <p:spPr>
          <a:xfrm>
            <a:off x="1187532" y="4373957"/>
            <a:ext cx="3075710" cy="47117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48442D1-D09D-766E-CFC1-D412C545B850}"/>
              </a:ext>
            </a:extLst>
          </p:cNvPr>
          <p:cNvSpPr/>
          <p:nvPr/>
        </p:nvSpPr>
        <p:spPr>
          <a:xfrm>
            <a:off x="4853050" y="4373957"/>
            <a:ext cx="3075710" cy="47117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00712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069" y="261306"/>
            <a:ext cx="10909887" cy="868362"/>
          </a:xfrm>
          <a:noFill/>
        </p:spPr>
        <p:txBody>
          <a:bodyPr>
            <a:noAutofit/>
          </a:bodyPr>
          <a:lstStyle/>
          <a:p>
            <a:r>
              <a:rPr lang="en-US" sz="3600" b="1" dirty="0">
                <a:latin typeface="+mn-lt"/>
              </a:rPr>
              <a:t>Liver Fibrosis Staging by Imaging: Transient Elastography</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94114" y="1304151"/>
            <a:ext cx="2830287" cy="2048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7982" y="3391300"/>
            <a:ext cx="3644900" cy="209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52600" y="5522894"/>
            <a:ext cx="777240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The probe of the Fibroscan device is positioned in an intercostal space near the right lobe of the liver, and a 50-MHz wave is passed into the liver from a small transducer on the end of the probe. The device then measures the velocity of the shear wave (in meters per second) as this wave passes through the liver, and this measurement is converted to a liver stiffness measurement.</a:t>
            </a:r>
          </a:p>
        </p:txBody>
      </p:sp>
      <p:sp>
        <p:nvSpPr>
          <p:cNvPr id="5" name="TextBox 4"/>
          <p:cNvSpPr txBox="1"/>
          <p:nvPr/>
        </p:nvSpPr>
        <p:spPr>
          <a:xfrm>
            <a:off x="4234543" y="6531186"/>
            <a:ext cx="41910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http://www.ncbi.nlm.nih.gov/pmc/articles/PMC3594956/</a:t>
            </a:r>
          </a:p>
        </p:txBody>
      </p:sp>
      <p:pic>
        <p:nvPicPr>
          <p:cNvPr id="8" name="Content Placeholder 3"/>
          <p:cNvPicPr>
            <a:picLocks noChangeAspect="1"/>
          </p:cNvPicPr>
          <p:nvPr/>
        </p:nvPicPr>
        <p:blipFill>
          <a:blip r:embed="rId4"/>
          <a:srcRect l="1754" r="1754"/>
          <a:stretch>
            <a:fillRect/>
          </a:stretch>
        </p:blipFill>
        <p:spPr>
          <a:xfrm>
            <a:off x="5486399" y="1879549"/>
            <a:ext cx="5391397" cy="2616251"/>
          </a:xfrm>
          <a:prstGeom prst="rect">
            <a:avLst/>
          </a:prstGeom>
        </p:spPr>
      </p:pic>
    </p:spTree>
    <p:extLst>
      <p:ext uri="{BB962C8B-B14F-4D97-AF65-F5344CB8AC3E}">
        <p14:creationId xmlns:p14="http://schemas.microsoft.com/office/powerpoint/2010/main" val="23378914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Connector 10">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6073" y="489439"/>
            <a:ext cx="11139854" cy="930447"/>
          </a:xfrm>
        </p:spPr>
        <p:txBody>
          <a:bodyPr vert="horz" lIns="91440" tIns="45720" rIns="91440" bIns="45720" rtlCol="0" anchor="b">
            <a:normAutofit/>
          </a:bodyPr>
          <a:lstStyle/>
          <a:p>
            <a:pPr algn="ctr"/>
            <a:r>
              <a:rPr lang="en-US" sz="5400" b="1" kern="1200" dirty="0">
                <a:solidFill>
                  <a:schemeClr val="bg1"/>
                </a:solidFill>
                <a:latin typeface="Calibri" panose="020F0502020204030204" pitchFamily="34" charset="0"/>
                <a:cs typeface="Calibri" panose="020F0502020204030204" pitchFamily="34" charset="0"/>
              </a:rPr>
              <a:t>Fibrosis Staging Interpretation</a:t>
            </a:r>
          </a:p>
        </p:txBody>
      </p:sp>
      <p:cxnSp>
        <p:nvCxnSpPr>
          <p:cNvPr id="15" name="Straight Connector 14">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Table 3"/>
          <p:cNvGraphicFramePr>
            <a:graphicFrameLocks noGrp="1"/>
          </p:cNvGraphicFramePr>
          <p:nvPr>
            <p:extLst>
              <p:ext uri="{D42A27DB-BD31-4B8C-83A1-F6EECF244321}">
                <p14:modId xmlns:p14="http://schemas.microsoft.com/office/powerpoint/2010/main" val="2260344002"/>
              </p:ext>
            </p:extLst>
          </p:nvPr>
        </p:nvGraphicFramePr>
        <p:xfrm>
          <a:off x="744694" y="2427541"/>
          <a:ext cx="10647514" cy="3997640"/>
        </p:xfrm>
        <a:graphic>
          <a:graphicData uri="http://schemas.openxmlformats.org/drawingml/2006/table">
            <a:tbl>
              <a:tblPr firstRow="1" bandRow="1">
                <a:tableStyleId>{8799B23B-EC83-4686-B30A-512413B5E67A}</a:tableStyleId>
              </a:tblPr>
              <a:tblGrid>
                <a:gridCol w="1757997">
                  <a:extLst>
                    <a:ext uri="{9D8B030D-6E8A-4147-A177-3AD203B41FA5}">
                      <a16:colId xmlns:a16="http://schemas.microsoft.com/office/drawing/2014/main" val="20000"/>
                    </a:ext>
                  </a:extLst>
                </a:gridCol>
                <a:gridCol w="1757997">
                  <a:extLst>
                    <a:ext uri="{9D8B030D-6E8A-4147-A177-3AD203B41FA5}">
                      <a16:colId xmlns:a16="http://schemas.microsoft.com/office/drawing/2014/main" val="20001"/>
                    </a:ext>
                  </a:extLst>
                </a:gridCol>
                <a:gridCol w="1884534">
                  <a:extLst>
                    <a:ext uri="{9D8B030D-6E8A-4147-A177-3AD203B41FA5}">
                      <a16:colId xmlns:a16="http://schemas.microsoft.com/office/drawing/2014/main" val="20002"/>
                    </a:ext>
                  </a:extLst>
                </a:gridCol>
                <a:gridCol w="1760676">
                  <a:extLst>
                    <a:ext uri="{9D8B030D-6E8A-4147-A177-3AD203B41FA5}">
                      <a16:colId xmlns:a16="http://schemas.microsoft.com/office/drawing/2014/main" val="20003"/>
                    </a:ext>
                  </a:extLst>
                </a:gridCol>
                <a:gridCol w="1728313">
                  <a:extLst>
                    <a:ext uri="{9D8B030D-6E8A-4147-A177-3AD203B41FA5}">
                      <a16:colId xmlns:a16="http://schemas.microsoft.com/office/drawing/2014/main" val="20004"/>
                    </a:ext>
                  </a:extLst>
                </a:gridCol>
                <a:gridCol w="1757997">
                  <a:extLst>
                    <a:ext uri="{9D8B030D-6E8A-4147-A177-3AD203B41FA5}">
                      <a16:colId xmlns:a16="http://schemas.microsoft.com/office/drawing/2014/main" val="20005"/>
                    </a:ext>
                  </a:extLst>
                </a:gridCol>
              </a:tblGrid>
              <a:tr h="570014">
                <a:tc>
                  <a:txBody>
                    <a:bodyPr/>
                    <a:lstStyle/>
                    <a:p>
                      <a:pPr algn="ctr"/>
                      <a:r>
                        <a:rPr lang="en-US" sz="2600"/>
                        <a:t>Metavir</a:t>
                      </a:r>
                    </a:p>
                  </a:txBody>
                  <a:tcPr marL="131850" marR="131850" marT="65925" marB="65925"/>
                </a:tc>
                <a:tc>
                  <a:txBody>
                    <a:bodyPr/>
                    <a:lstStyle/>
                    <a:p>
                      <a:pPr algn="ctr"/>
                      <a:r>
                        <a:rPr lang="en-US" sz="2600"/>
                        <a:t>Biopsy</a:t>
                      </a:r>
                    </a:p>
                  </a:txBody>
                  <a:tcPr marL="131850" marR="131850" marT="65925" marB="65925"/>
                </a:tc>
                <a:tc>
                  <a:txBody>
                    <a:bodyPr/>
                    <a:lstStyle/>
                    <a:p>
                      <a:pPr algn="ctr"/>
                      <a:r>
                        <a:rPr lang="en-US" sz="2600" dirty="0"/>
                        <a:t>Fibroscan</a:t>
                      </a:r>
                    </a:p>
                  </a:txBody>
                  <a:tcPr marL="131850" marR="131850" marT="65925" marB="65925"/>
                </a:tc>
                <a:tc>
                  <a:txBody>
                    <a:bodyPr/>
                    <a:lstStyle/>
                    <a:p>
                      <a:pPr algn="ctr"/>
                      <a:r>
                        <a:rPr lang="en-US" sz="2600"/>
                        <a:t>Fibrosure</a:t>
                      </a:r>
                    </a:p>
                  </a:txBody>
                  <a:tcPr marL="131850" marR="131850" marT="65925" marB="65925"/>
                </a:tc>
                <a:tc>
                  <a:txBody>
                    <a:bodyPr/>
                    <a:lstStyle/>
                    <a:p>
                      <a:pPr algn="ctr"/>
                      <a:r>
                        <a:rPr lang="en-US" sz="2600"/>
                        <a:t>APRI</a:t>
                      </a:r>
                    </a:p>
                  </a:txBody>
                  <a:tcPr marL="131850" marR="131850" marT="65925" marB="65925"/>
                </a:tc>
                <a:tc>
                  <a:txBody>
                    <a:bodyPr/>
                    <a:lstStyle/>
                    <a:p>
                      <a:pPr algn="ctr"/>
                      <a:r>
                        <a:rPr lang="en-US" sz="2600"/>
                        <a:t>FIB-4</a:t>
                      </a:r>
                    </a:p>
                  </a:txBody>
                  <a:tcPr marL="131850" marR="131850" marT="65925" marB="65925"/>
                </a:tc>
                <a:extLst>
                  <a:ext uri="{0D108BD9-81ED-4DB2-BD59-A6C34878D82A}">
                    <a16:rowId xmlns:a16="http://schemas.microsoft.com/office/drawing/2014/main" val="10000"/>
                  </a:ext>
                </a:extLst>
              </a:tr>
              <a:tr h="525304">
                <a:tc>
                  <a:txBody>
                    <a:bodyPr/>
                    <a:lstStyle/>
                    <a:p>
                      <a:pPr algn="ctr"/>
                      <a:r>
                        <a:rPr lang="en-US" sz="2300"/>
                        <a:t>F4</a:t>
                      </a:r>
                    </a:p>
                  </a:txBody>
                  <a:tcPr marL="131850" marR="131850" marT="65925" marB="65925"/>
                </a:tc>
                <a:tc>
                  <a:txBody>
                    <a:bodyPr/>
                    <a:lstStyle/>
                    <a:p>
                      <a:pPr algn="ctr"/>
                      <a:r>
                        <a:rPr lang="en-US" sz="2300"/>
                        <a:t>F4</a:t>
                      </a:r>
                    </a:p>
                  </a:txBody>
                  <a:tcPr marL="131850" marR="131850" marT="65925" marB="65925"/>
                </a:tc>
                <a:tc>
                  <a:txBody>
                    <a:bodyPr/>
                    <a:lstStyle/>
                    <a:p>
                      <a:pPr algn="ctr"/>
                      <a:r>
                        <a:rPr lang="en-US" sz="2300" u="sng"/>
                        <a:t>&gt;</a:t>
                      </a:r>
                      <a:r>
                        <a:rPr lang="en-US" sz="2300"/>
                        <a:t> 12.5 kPa</a:t>
                      </a:r>
                    </a:p>
                  </a:txBody>
                  <a:tcPr marL="131850" marR="131850" marT="65925" marB="65925"/>
                </a:tc>
                <a:tc>
                  <a:txBody>
                    <a:bodyPr/>
                    <a:lstStyle/>
                    <a:p>
                      <a:pPr algn="ctr"/>
                      <a:r>
                        <a:rPr lang="en-US" sz="2300" u="sng"/>
                        <a:t>&gt;</a:t>
                      </a:r>
                      <a:r>
                        <a:rPr lang="en-US" sz="2300"/>
                        <a:t> 0.75</a:t>
                      </a:r>
                    </a:p>
                  </a:txBody>
                  <a:tcPr marL="131850" marR="131850" marT="65925" marB="65925"/>
                </a:tc>
                <a:tc rowSpan="2">
                  <a:txBody>
                    <a:bodyPr/>
                    <a:lstStyle/>
                    <a:p>
                      <a:pPr algn="ctr"/>
                      <a:endParaRPr lang="en-US" sz="2300" u="sng" dirty="0"/>
                    </a:p>
                    <a:p>
                      <a:pPr algn="ctr"/>
                      <a:r>
                        <a:rPr lang="en-US" sz="2300" u="sng" dirty="0"/>
                        <a:t>&gt;</a:t>
                      </a:r>
                      <a:r>
                        <a:rPr lang="en-US" sz="2300" dirty="0"/>
                        <a:t> 1.0</a:t>
                      </a:r>
                    </a:p>
                  </a:txBody>
                  <a:tcPr marL="131850" marR="131850" marT="65925" marB="65925"/>
                </a:tc>
                <a:tc rowSpan="2">
                  <a:txBody>
                    <a:bodyPr/>
                    <a:lstStyle/>
                    <a:p>
                      <a:pPr algn="ctr"/>
                      <a:endParaRPr lang="en-US" sz="2300" dirty="0"/>
                    </a:p>
                    <a:p>
                      <a:pPr algn="ctr"/>
                      <a:r>
                        <a:rPr lang="en-US" sz="2300" dirty="0"/>
                        <a:t>&gt; 3.25</a:t>
                      </a:r>
                    </a:p>
                  </a:txBody>
                  <a:tcPr marL="131850" marR="131850" marT="65925" marB="65925"/>
                </a:tc>
                <a:extLst>
                  <a:ext uri="{0D108BD9-81ED-4DB2-BD59-A6C34878D82A}">
                    <a16:rowId xmlns:a16="http://schemas.microsoft.com/office/drawing/2014/main" val="10001"/>
                  </a:ext>
                </a:extLst>
              </a:tr>
              <a:tr h="882987">
                <a:tc>
                  <a:txBody>
                    <a:bodyPr/>
                    <a:lstStyle/>
                    <a:p>
                      <a:pPr algn="ctr"/>
                      <a:r>
                        <a:rPr lang="en-US" sz="2300"/>
                        <a:t>F3</a:t>
                      </a:r>
                    </a:p>
                  </a:txBody>
                  <a:tcPr marL="131850" marR="131850" marT="65925" marB="65925"/>
                </a:tc>
                <a:tc>
                  <a:txBody>
                    <a:bodyPr/>
                    <a:lstStyle/>
                    <a:p>
                      <a:pPr algn="ctr"/>
                      <a:r>
                        <a:rPr lang="en-US" sz="2300"/>
                        <a:t>F3</a:t>
                      </a:r>
                    </a:p>
                  </a:txBody>
                  <a:tcPr marL="131850" marR="131850" marT="65925" marB="65925"/>
                </a:tc>
                <a:tc>
                  <a:txBody>
                    <a:bodyPr/>
                    <a:lstStyle/>
                    <a:p>
                      <a:pPr algn="ctr"/>
                      <a:r>
                        <a:rPr lang="en-US" sz="2300"/>
                        <a:t>9.6 12.4 kPa</a:t>
                      </a:r>
                    </a:p>
                  </a:txBody>
                  <a:tcPr marL="131850" marR="131850" marT="65925" marB="65925"/>
                </a:tc>
                <a:tc>
                  <a:txBody>
                    <a:bodyPr/>
                    <a:lstStyle/>
                    <a:p>
                      <a:pPr algn="ctr"/>
                      <a:r>
                        <a:rPr lang="en-US" sz="2300"/>
                        <a:t>0.58 – 0.74</a:t>
                      </a:r>
                    </a:p>
                  </a:txBody>
                  <a:tcPr marL="131850" marR="131850" marT="65925" marB="65925"/>
                </a:tc>
                <a:tc vMerge="1">
                  <a:txBody>
                    <a:bodyPr/>
                    <a:lstStyle/>
                    <a:p>
                      <a:endParaRPr lang="en-US" sz="1400" dirty="0"/>
                    </a:p>
                  </a:txBody>
                  <a:tcPr/>
                </a:tc>
                <a:tc vMerge="1">
                  <a:txBody>
                    <a:bodyPr/>
                    <a:lstStyle/>
                    <a:p>
                      <a:endParaRPr lang="en-US" sz="1400" dirty="0"/>
                    </a:p>
                  </a:txBody>
                  <a:tcPr/>
                </a:tc>
                <a:extLst>
                  <a:ext uri="{0D108BD9-81ED-4DB2-BD59-A6C34878D82A}">
                    <a16:rowId xmlns:a16="http://schemas.microsoft.com/office/drawing/2014/main" val="10002"/>
                  </a:ext>
                </a:extLst>
              </a:tr>
              <a:tr h="778663">
                <a:tc>
                  <a:txBody>
                    <a:bodyPr/>
                    <a:lstStyle/>
                    <a:p>
                      <a:pPr algn="ctr"/>
                      <a:r>
                        <a:rPr lang="en-US" sz="2300"/>
                        <a:t>F2</a:t>
                      </a:r>
                    </a:p>
                  </a:txBody>
                  <a:tcPr marL="131850" marR="131850" marT="65925" marB="65925"/>
                </a:tc>
                <a:tc>
                  <a:txBody>
                    <a:bodyPr/>
                    <a:lstStyle/>
                    <a:p>
                      <a:pPr algn="ctr"/>
                      <a:r>
                        <a:rPr lang="en-US" sz="2300"/>
                        <a:t>F2</a:t>
                      </a:r>
                    </a:p>
                  </a:txBody>
                  <a:tcPr marL="131850" marR="131850" marT="65925" marB="65925"/>
                </a:tc>
                <a:tc>
                  <a:txBody>
                    <a:bodyPr/>
                    <a:lstStyle/>
                    <a:p>
                      <a:pPr algn="ctr"/>
                      <a:r>
                        <a:rPr lang="en-US" sz="2300"/>
                        <a:t>7.1-9.5 kPa</a:t>
                      </a:r>
                    </a:p>
                  </a:txBody>
                  <a:tcPr marL="131850" marR="131850" marT="65925" marB="65925"/>
                </a:tc>
                <a:tc>
                  <a:txBody>
                    <a:bodyPr/>
                    <a:lstStyle/>
                    <a:p>
                      <a:pPr algn="ctr"/>
                      <a:r>
                        <a:rPr lang="en-US" sz="2300"/>
                        <a:t>0.49 – 0.57</a:t>
                      </a:r>
                    </a:p>
                  </a:txBody>
                  <a:tcPr marL="131850" marR="131850" marT="65925" marB="65925"/>
                </a:tc>
                <a:tc rowSpan="3">
                  <a:txBody>
                    <a:bodyPr/>
                    <a:lstStyle/>
                    <a:p>
                      <a:pPr algn="ctr"/>
                      <a:endParaRPr lang="en-US" sz="2300" baseline="0"/>
                    </a:p>
                    <a:p>
                      <a:pPr algn="ctr"/>
                      <a:endParaRPr lang="en-US" sz="2300" baseline="0"/>
                    </a:p>
                    <a:p>
                      <a:pPr algn="ctr"/>
                      <a:r>
                        <a:rPr lang="en-US" sz="2300" baseline="0"/>
                        <a:t>&lt; 1.0</a:t>
                      </a:r>
                      <a:endParaRPr lang="en-US" sz="2300"/>
                    </a:p>
                    <a:p>
                      <a:pPr algn="ctr"/>
                      <a:endParaRPr lang="en-US" sz="2300"/>
                    </a:p>
                  </a:txBody>
                  <a:tcPr marL="131850" marR="131850" marT="65925" marB="65925"/>
                </a:tc>
                <a:tc rowSpan="3">
                  <a:txBody>
                    <a:bodyPr/>
                    <a:lstStyle/>
                    <a:p>
                      <a:endParaRPr lang="en-US" sz="2300" dirty="0"/>
                    </a:p>
                    <a:p>
                      <a:endParaRPr lang="en-US" sz="2300" dirty="0"/>
                    </a:p>
                    <a:p>
                      <a:r>
                        <a:rPr lang="en-US" sz="2300" dirty="0"/>
                        <a:t>      &lt; 1.45</a:t>
                      </a:r>
                      <a:endParaRPr lang="en-US" sz="2100" dirty="0"/>
                    </a:p>
                  </a:txBody>
                  <a:tcPr marL="131850" marR="131850" marT="65925" marB="65925"/>
                </a:tc>
                <a:extLst>
                  <a:ext uri="{0D108BD9-81ED-4DB2-BD59-A6C34878D82A}">
                    <a16:rowId xmlns:a16="http://schemas.microsoft.com/office/drawing/2014/main" val="10003"/>
                  </a:ext>
                </a:extLst>
              </a:tr>
              <a:tr h="620336">
                <a:tc>
                  <a:txBody>
                    <a:bodyPr/>
                    <a:lstStyle/>
                    <a:p>
                      <a:pPr algn="ctr"/>
                      <a:r>
                        <a:rPr lang="en-US" sz="2300"/>
                        <a:t>F1</a:t>
                      </a:r>
                    </a:p>
                  </a:txBody>
                  <a:tcPr marL="131850" marR="131850" marT="65925" marB="65925"/>
                </a:tc>
                <a:tc>
                  <a:txBody>
                    <a:bodyPr/>
                    <a:lstStyle/>
                    <a:p>
                      <a:pPr algn="ctr"/>
                      <a:r>
                        <a:rPr lang="en-US" sz="2300"/>
                        <a:t>F1</a:t>
                      </a:r>
                    </a:p>
                  </a:txBody>
                  <a:tcPr marL="131850" marR="131850" marT="65925" marB="65925"/>
                </a:tc>
                <a:tc rowSpan="2">
                  <a:txBody>
                    <a:bodyPr/>
                    <a:lstStyle/>
                    <a:p>
                      <a:pPr algn="ctr"/>
                      <a:endParaRPr lang="en-US" sz="2300" u="sng"/>
                    </a:p>
                    <a:p>
                      <a:pPr algn="ctr"/>
                      <a:r>
                        <a:rPr lang="en-US" sz="2300" u="sng"/>
                        <a:t>&lt; </a:t>
                      </a:r>
                      <a:r>
                        <a:rPr lang="en-US" sz="2300" u="none"/>
                        <a:t>7.0 kPa</a:t>
                      </a:r>
                    </a:p>
                  </a:txBody>
                  <a:tcPr marL="131850" marR="131850" marT="65925" marB="65925"/>
                </a:tc>
                <a:tc>
                  <a:txBody>
                    <a:bodyPr/>
                    <a:lstStyle/>
                    <a:p>
                      <a:pPr algn="ctr"/>
                      <a:r>
                        <a:rPr lang="en-US" sz="2300"/>
                        <a:t>0.23 – 0.48</a:t>
                      </a:r>
                    </a:p>
                  </a:txBody>
                  <a:tcPr marL="131850" marR="131850" marT="65925" marB="65925"/>
                </a:tc>
                <a:tc vMerge="1">
                  <a:txBody>
                    <a:bodyPr/>
                    <a:lstStyle/>
                    <a:p>
                      <a:pPr algn="ctr"/>
                      <a:endParaRPr lang="en-US" sz="1600" dirty="0"/>
                    </a:p>
                  </a:txBody>
                  <a:tcPr/>
                </a:tc>
                <a:tc vMerge="1">
                  <a:txBody>
                    <a:bodyPr/>
                    <a:lstStyle/>
                    <a:p>
                      <a:endParaRPr lang="en-US" sz="2300" dirty="0"/>
                    </a:p>
                    <a:p>
                      <a:endParaRPr lang="en-US" sz="2300" dirty="0"/>
                    </a:p>
                    <a:p>
                      <a:r>
                        <a:rPr lang="en-US" sz="2300" dirty="0"/>
                        <a:t>      &lt; 1.45</a:t>
                      </a:r>
                      <a:endParaRPr lang="en-US" sz="2100" dirty="0"/>
                    </a:p>
                  </a:txBody>
                  <a:tcPr marL="131850" marR="131850" marT="65925" marB="65925"/>
                </a:tc>
                <a:extLst>
                  <a:ext uri="{0D108BD9-81ED-4DB2-BD59-A6C34878D82A}">
                    <a16:rowId xmlns:a16="http://schemas.microsoft.com/office/drawing/2014/main" val="10004"/>
                  </a:ext>
                </a:extLst>
              </a:tr>
              <a:tr h="620336">
                <a:tc>
                  <a:txBody>
                    <a:bodyPr/>
                    <a:lstStyle/>
                    <a:p>
                      <a:pPr algn="ctr"/>
                      <a:r>
                        <a:rPr lang="en-US" sz="2300"/>
                        <a:t>F0</a:t>
                      </a:r>
                    </a:p>
                  </a:txBody>
                  <a:tcPr marL="131850" marR="131850" marT="65925" marB="65925"/>
                </a:tc>
                <a:tc>
                  <a:txBody>
                    <a:bodyPr/>
                    <a:lstStyle/>
                    <a:p>
                      <a:pPr algn="ctr"/>
                      <a:r>
                        <a:rPr lang="en-US" sz="2300"/>
                        <a:t>F0</a:t>
                      </a:r>
                    </a:p>
                  </a:txBody>
                  <a:tcPr marL="131850" marR="131850" marT="65925" marB="65925"/>
                </a:tc>
                <a:tc vMerge="1">
                  <a:txBody>
                    <a:bodyPr/>
                    <a:lstStyle/>
                    <a:p>
                      <a:pPr algn="ctr"/>
                      <a:endParaRPr lang="en-US" sz="1600" dirty="0"/>
                    </a:p>
                  </a:txBody>
                  <a:tcPr/>
                </a:tc>
                <a:tc>
                  <a:txBody>
                    <a:bodyPr/>
                    <a:lstStyle/>
                    <a:p>
                      <a:pPr algn="ctr"/>
                      <a:r>
                        <a:rPr lang="en-US" sz="2300" u="sng" dirty="0"/>
                        <a:t>&lt; </a:t>
                      </a:r>
                      <a:r>
                        <a:rPr lang="en-US" sz="2300" dirty="0"/>
                        <a:t>0.22</a:t>
                      </a:r>
                    </a:p>
                  </a:txBody>
                  <a:tcPr marL="131850" marR="131850" marT="65925" marB="65925"/>
                </a:tc>
                <a:tc vMerge="1">
                  <a:txBody>
                    <a:bodyPr/>
                    <a:lstStyle/>
                    <a:p>
                      <a:pPr algn="ctr"/>
                      <a:endParaRPr lang="en-US" sz="1600" dirty="0"/>
                    </a:p>
                  </a:txBody>
                  <a:tcPr/>
                </a:tc>
                <a:tc vMerge="1">
                  <a:txBody>
                    <a:bodyPr/>
                    <a:lstStyle/>
                    <a:p>
                      <a:endParaRPr lang="en-US" sz="1400" dirty="0"/>
                    </a:p>
                  </a:txBody>
                  <a:tcPr/>
                </a:tc>
                <a:extLst>
                  <a:ext uri="{0D108BD9-81ED-4DB2-BD59-A6C34878D82A}">
                    <a16:rowId xmlns:a16="http://schemas.microsoft.com/office/drawing/2014/main" val="10005"/>
                  </a:ext>
                </a:extLst>
              </a:tr>
            </a:tbl>
          </a:graphicData>
        </a:graphic>
      </p:graphicFrame>
      <p:cxnSp>
        <p:nvCxnSpPr>
          <p:cNvPr id="5" name="Straight Connector 4">
            <a:extLst>
              <a:ext uri="{FF2B5EF4-FFF2-40B4-BE49-F238E27FC236}">
                <a16:creationId xmlns:a16="http://schemas.microsoft.com/office/drawing/2014/main" id="{26B8D641-1455-DB6D-3379-1FB77127A37F}"/>
              </a:ext>
            </a:extLst>
          </p:cNvPr>
          <p:cNvCxnSpPr>
            <a:endCxn id="4" idx="3"/>
          </p:cNvCxnSpPr>
          <p:nvPr/>
        </p:nvCxnSpPr>
        <p:spPr>
          <a:xfrm>
            <a:off x="760021" y="4405745"/>
            <a:ext cx="10632187" cy="2061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16184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5705" y="299889"/>
            <a:ext cx="7583488" cy="769144"/>
          </a:xfrm>
          <a:noFill/>
        </p:spPr>
        <p:txBody>
          <a:bodyPr rtlCol="0">
            <a:noAutofit/>
          </a:bodyPr>
          <a:lstStyle/>
          <a:p>
            <a:pPr algn="ctr">
              <a:defRPr/>
            </a:pPr>
            <a:r>
              <a:rPr lang="en-US" sz="4000" b="1" dirty="0">
                <a:latin typeface="+mn-lt"/>
              </a:rPr>
              <a:t>Fibrosis Staging Algorithm</a:t>
            </a:r>
          </a:p>
        </p:txBody>
      </p:sp>
      <p:graphicFrame>
        <p:nvGraphicFramePr>
          <p:cNvPr id="6" name="Content Placeholder 5"/>
          <p:cNvGraphicFramePr>
            <a:graphicFrameLocks noGrp="1"/>
          </p:cNvGraphicFramePr>
          <p:nvPr>
            <p:ph idx="1"/>
          </p:nvPr>
        </p:nvGraphicFramePr>
        <p:xfrm>
          <a:off x="2132806" y="1420762"/>
          <a:ext cx="7926387" cy="44736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151417-321E-4B4C-8789-D02BDE77173F}"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5" name="Straight Arrow Connector 4"/>
          <p:cNvCxnSpPr/>
          <p:nvPr/>
        </p:nvCxnSpPr>
        <p:spPr>
          <a:xfrm>
            <a:off x="2433452" y="3359426"/>
            <a:ext cx="0" cy="1676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p:cNvCxnSpPr>
          <p:nvPr/>
        </p:nvCxnSpPr>
        <p:spPr>
          <a:xfrm flipH="1">
            <a:off x="4373217" y="5246738"/>
            <a:ext cx="2706455" cy="30923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10">
            <a:extLst>
              <a:ext uri="{FF2B5EF4-FFF2-40B4-BE49-F238E27FC236}">
                <a16:creationId xmlns:a16="http://schemas.microsoft.com/office/drawing/2014/main" id="{85E72CA4-1D7A-484E-B202-481B066593A5}"/>
              </a:ext>
            </a:extLst>
          </p:cNvPr>
          <p:cNvSpPr txBox="1">
            <a:spLocks noChangeArrowheads="1"/>
          </p:cNvSpPr>
          <p:nvPr/>
        </p:nvSpPr>
        <p:spPr bwMode="auto">
          <a:xfrm>
            <a:off x="376236" y="6246167"/>
            <a:ext cx="10047924" cy="461665"/>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entury Schoolbook" pitchFamily="18" charset="0"/>
                <a:ea typeface="+mn-ea"/>
                <a:cs typeface="+mn-cs"/>
              </a:rPr>
              <a:t>HCC: Hepatocellular Carcinoma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Schoolbook" pitchFamily="18" charset="0"/>
                <a:ea typeface="+mn-ea"/>
                <a:cs typeface="+mn-cs"/>
              </a:rPr>
              <a:t>                Adapted from </a:t>
            </a:r>
            <a:r>
              <a:rPr kumimoji="0" lang="en-US" sz="1200" b="0" i="0" u="none" strike="noStrike" kern="1200" cap="none" spc="0" normalizeH="0" baseline="0" noProof="0" dirty="0" err="1">
                <a:ln>
                  <a:noFill/>
                </a:ln>
                <a:solidFill>
                  <a:prstClr val="black"/>
                </a:solidFill>
                <a:effectLst/>
                <a:uLnTx/>
                <a:uFillTx/>
                <a:latin typeface="Century Schoolbook" pitchFamily="18" charset="0"/>
                <a:ea typeface="+mn-ea"/>
                <a:cs typeface="+mn-cs"/>
              </a:rPr>
              <a:t>Boghal</a:t>
            </a:r>
            <a:r>
              <a:rPr kumimoji="0" lang="en-US" sz="1200" b="0" i="0" u="none" strike="noStrike" kern="1200" cap="none" spc="0" normalizeH="0" baseline="0" noProof="0" dirty="0">
                <a:ln>
                  <a:noFill/>
                </a:ln>
                <a:solidFill>
                  <a:prstClr val="black"/>
                </a:solidFill>
                <a:effectLst/>
                <a:uLnTx/>
                <a:uFillTx/>
                <a:latin typeface="Century Schoolbook" pitchFamily="18" charset="0"/>
                <a:ea typeface="+mn-ea"/>
                <a:cs typeface="+mn-cs"/>
              </a:rPr>
              <a:t> H, Sterling RK, Infect Dis Clin N Am 26 (2012) 839-847</a:t>
            </a:r>
          </a:p>
        </p:txBody>
      </p:sp>
    </p:spTree>
    <p:extLst>
      <p:ext uri="{BB962C8B-B14F-4D97-AF65-F5344CB8AC3E}">
        <p14:creationId xmlns:p14="http://schemas.microsoft.com/office/powerpoint/2010/main" val="1283103042"/>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965430" y="629268"/>
            <a:ext cx="6586491" cy="1286160"/>
          </a:xfrm>
        </p:spPr>
        <p:txBody>
          <a:bodyPr anchor="b">
            <a:normAutofit/>
          </a:bodyPr>
          <a:lstStyle/>
          <a:p>
            <a:pPr algn="ctr"/>
            <a:r>
              <a:rPr lang="en-US" sz="4100" b="1" dirty="0">
                <a:latin typeface="+mn-lt"/>
              </a:rPr>
              <a:t>Why is it important to stage Liver Fibrosis?</a:t>
            </a:r>
          </a:p>
        </p:txBody>
      </p:sp>
      <p:sp>
        <p:nvSpPr>
          <p:cNvPr id="2" name="Content Placeholder 1"/>
          <p:cNvSpPr>
            <a:spLocks noGrp="1"/>
          </p:cNvSpPr>
          <p:nvPr>
            <p:ph idx="1"/>
          </p:nvPr>
        </p:nvSpPr>
        <p:spPr>
          <a:xfrm>
            <a:off x="4965431" y="2438400"/>
            <a:ext cx="6586489" cy="3785419"/>
          </a:xfrm>
        </p:spPr>
        <p:txBody>
          <a:bodyPr>
            <a:noAutofit/>
          </a:bodyPr>
          <a:lstStyle/>
          <a:p>
            <a:r>
              <a:rPr lang="en-US" sz="2000" dirty="0"/>
              <a:t>Treatment </a:t>
            </a:r>
            <a:r>
              <a:rPr lang="en-US" sz="2000" b="1" i="1" dirty="0"/>
              <a:t>may be different between </a:t>
            </a:r>
            <a:r>
              <a:rPr lang="en-US" sz="2000" dirty="0"/>
              <a:t>cirrhotic and non cirrhotic patients and </a:t>
            </a:r>
            <a:r>
              <a:rPr lang="en-US" sz="2000" b="1" i="1" dirty="0"/>
              <a:t>will be different </a:t>
            </a:r>
            <a:r>
              <a:rPr lang="en-US" sz="2000" dirty="0"/>
              <a:t>in patients with decompensated cirrhosis vs non decompensated cirrhosis</a:t>
            </a:r>
            <a:br>
              <a:rPr lang="en-US" sz="2000" dirty="0"/>
            </a:br>
            <a:endParaRPr lang="en-US" sz="2000" dirty="0"/>
          </a:p>
          <a:p>
            <a:r>
              <a:rPr lang="en-US" sz="2000" b="1" dirty="0"/>
              <a:t>All patients with liver fibrosis (F3 or F4</a:t>
            </a:r>
            <a:r>
              <a:rPr lang="en-US" sz="2000" dirty="0"/>
              <a:t>) will need:</a:t>
            </a:r>
          </a:p>
          <a:p>
            <a:pPr lvl="1"/>
            <a:r>
              <a:rPr lang="en-US" sz="1600" dirty="0"/>
              <a:t>Liver cancer surveillance</a:t>
            </a:r>
            <a:br>
              <a:rPr lang="en-US" sz="1600" dirty="0"/>
            </a:br>
            <a:endParaRPr lang="en-US" sz="1600" dirty="0"/>
          </a:p>
          <a:p>
            <a:r>
              <a:rPr lang="en-US" sz="2000" b="1" dirty="0"/>
              <a:t>All patients with liver fibrosis F4 (Cirrhosis)</a:t>
            </a:r>
            <a:r>
              <a:rPr lang="en-US" sz="2000" dirty="0"/>
              <a:t> will need:</a:t>
            </a:r>
          </a:p>
          <a:p>
            <a:pPr lvl="1"/>
            <a:r>
              <a:rPr lang="en-US" sz="1600" dirty="0"/>
              <a:t>Upper GI Endoscopy: For esophageal varices screening</a:t>
            </a:r>
          </a:p>
          <a:p>
            <a:pPr lvl="1"/>
            <a:r>
              <a:rPr lang="en-US" sz="1600" dirty="0"/>
              <a:t>Screening for hepatic encephalopathy </a:t>
            </a:r>
            <a:br>
              <a:rPr lang="en-US" sz="1600" dirty="0"/>
            </a:br>
            <a:endParaRPr lang="en-US" sz="1600" dirty="0"/>
          </a:p>
          <a:p>
            <a:r>
              <a:rPr lang="en-US" sz="2000" dirty="0"/>
              <a:t>Patients with decompensated cirrhosis need to be referred to a liver transplant center</a:t>
            </a:r>
          </a:p>
        </p:txBody>
      </p:sp>
      <p:pic>
        <p:nvPicPr>
          <p:cNvPr id="5" name="Picture 4" descr="A close-up of some pills&#10;&#10;Description automatically generated with low confidence">
            <a:extLst>
              <a:ext uri="{FF2B5EF4-FFF2-40B4-BE49-F238E27FC236}">
                <a16:creationId xmlns:a16="http://schemas.microsoft.com/office/drawing/2014/main" id="{74C5C469-D1BF-A0EF-DBE5-1ABF92BE21F3}"/>
              </a:ext>
            </a:extLst>
          </p:cNvPr>
          <p:cNvPicPr>
            <a:picLocks noChangeAspect="1"/>
          </p:cNvPicPr>
          <p:nvPr/>
        </p:nvPicPr>
        <p:blipFill rotWithShape="1">
          <a:blip r:embed="rId2"/>
          <a:srcRect l="23701" r="38278"/>
          <a:stretch/>
        </p:blipFill>
        <p:spPr>
          <a:xfrm>
            <a:off x="0" y="360618"/>
            <a:ext cx="4635571" cy="6857990"/>
          </a:xfrm>
          <a:prstGeom prst="rect">
            <a:avLst/>
          </a:prstGeom>
          <a:effectLst/>
        </p:spPr>
      </p:pic>
      <p:cxnSp>
        <p:nvCxnSpPr>
          <p:cNvPr id="14" name="Straight Connector 13">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C2B6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436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220" y="860028"/>
            <a:ext cx="6006192" cy="1324907"/>
          </a:xfrm>
        </p:spPr>
        <p:txBody>
          <a:bodyPr vert="horz" lIns="91440" tIns="45720" rIns="91440" bIns="45720" rtlCol="0" anchor="ctr">
            <a:normAutofit/>
          </a:bodyPr>
          <a:lstStyle/>
          <a:p>
            <a:pPr algn="l">
              <a:lnSpc>
                <a:spcPct val="90000"/>
              </a:lnSpc>
            </a:pPr>
            <a:r>
              <a:rPr lang="en-US" b="1" dirty="0">
                <a:solidFill>
                  <a:srgbClr val="639184"/>
                </a:solidFill>
                <a:latin typeface="+mn-lt"/>
              </a:rPr>
              <a:t>HCV Workflow</a:t>
            </a:r>
          </a:p>
        </p:txBody>
      </p:sp>
      <p:graphicFrame>
        <p:nvGraphicFramePr>
          <p:cNvPr id="6" name="Diagram 5"/>
          <p:cNvGraphicFramePr/>
          <p:nvPr>
            <p:extLst>
              <p:ext uri="{D42A27DB-BD31-4B8C-83A1-F6EECF244321}">
                <p14:modId xmlns:p14="http://schemas.microsoft.com/office/powerpoint/2010/main" val="923253784"/>
              </p:ext>
            </p:extLst>
          </p:nvPr>
        </p:nvGraphicFramePr>
        <p:xfrm>
          <a:off x="871220" y="2248823"/>
          <a:ext cx="7094429" cy="39281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Row of boat oars entering water">
            <a:extLst>
              <a:ext uri="{FF2B5EF4-FFF2-40B4-BE49-F238E27FC236}">
                <a16:creationId xmlns:a16="http://schemas.microsoft.com/office/drawing/2014/main" id="{C8E85910-4450-6ABC-9359-070726381D52}"/>
              </a:ext>
            </a:extLst>
          </p:cNvPr>
          <p:cNvPicPr>
            <a:picLocks noChangeAspect="1"/>
          </p:cNvPicPr>
          <p:nvPr/>
        </p:nvPicPr>
        <p:blipFill rotWithShape="1">
          <a:blip r:embed="rId7"/>
          <a:srcRect l="19121" r="35760" b="-1"/>
          <a:stretch/>
        </p:blipFill>
        <p:spPr>
          <a:xfrm>
            <a:off x="8550234" y="0"/>
            <a:ext cx="3792443" cy="6857990"/>
          </a:xfrm>
          <a:prstGeom prst="rect">
            <a:avLst/>
          </a:prstGeom>
          <a:effectLst/>
        </p:spPr>
      </p:pic>
    </p:spTree>
    <p:extLst>
      <p:ext uri="{BB962C8B-B14F-4D97-AF65-F5344CB8AC3E}">
        <p14:creationId xmlns:p14="http://schemas.microsoft.com/office/powerpoint/2010/main" val="211972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2743199" y="2163580"/>
            <a:ext cx="6705599" cy="369588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352800" y="2057400"/>
            <a:ext cx="5772150" cy="300038"/>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Myriad Web Pro"/>
              <a:ea typeface="MS PGothic" panose="020B0600070205080204" pitchFamily="34" charset="-128"/>
              <a:cs typeface="Arial" pitchFamily="34" charset="0"/>
            </a:endParaRPr>
          </a:p>
        </p:txBody>
      </p:sp>
      <p:sp>
        <p:nvSpPr>
          <p:cNvPr id="6" name="TextBox 5"/>
          <p:cNvSpPr txBox="1"/>
          <p:nvPr/>
        </p:nvSpPr>
        <p:spPr>
          <a:xfrm>
            <a:off x="377072" y="553806"/>
            <a:ext cx="10562273"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Arial" pitchFamily="34" charset="0"/>
              </a:rPr>
              <a:t>HCV Deaths and Deaths from Other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Arial" pitchFamily="34" charset="0"/>
              </a:rPr>
              <a:t> Nationally Notifiable Infectious Diseases,* 2003- 2013</a:t>
            </a:r>
          </a:p>
        </p:txBody>
      </p:sp>
      <p:sp>
        <p:nvSpPr>
          <p:cNvPr id="3" name="TextBox 2"/>
          <p:cNvSpPr txBox="1"/>
          <p:nvPr/>
        </p:nvSpPr>
        <p:spPr>
          <a:xfrm>
            <a:off x="3663007" y="6228963"/>
            <a:ext cx="4865984"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yriad Web Pro"/>
                <a:ea typeface="MS PGothic" panose="020B0600070205080204" pitchFamily="34" charset="-128"/>
                <a:cs typeface="Arial" pitchFamily="34" charset="0"/>
              </a:rPr>
              <a:t>* TB, HIV, Hepatitis B and 57 other infectious conditions reported to CDC</a:t>
            </a:r>
          </a:p>
        </p:txBody>
      </p:sp>
      <p:sp>
        <p:nvSpPr>
          <p:cNvPr id="48134" name="Text Box 4"/>
          <p:cNvSpPr txBox="1">
            <a:spLocks noChangeArrowheads="1"/>
          </p:cNvSpPr>
          <p:nvPr/>
        </p:nvSpPr>
        <p:spPr bwMode="auto">
          <a:xfrm>
            <a:off x="3962400" y="6459539"/>
            <a:ext cx="67056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FFFFFF"/>
                </a:solidFill>
                <a:effectLst/>
                <a:uLnTx/>
                <a:uFillTx/>
                <a:latin typeface="Myriad Pro" pitchFamily="34" charset="0"/>
                <a:ea typeface="MS PGothic" panose="020B0600070205080204" pitchFamily="34" charset="-128"/>
                <a:cs typeface="Arial" pitchFamily="34" charset="0"/>
              </a:rPr>
              <a:t>Holmberg S, et al.  </a:t>
            </a:r>
            <a:r>
              <a:rPr kumimoji="0" lang="ja-JP" altLang="en-US" sz="1000" b="0" i="0" u="none" strike="noStrike" kern="1200" cap="none" spc="0" normalizeH="0" baseline="0" noProof="0">
                <a:ln>
                  <a:noFill/>
                </a:ln>
                <a:solidFill>
                  <a:srgbClr val="FFFFFF"/>
                </a:solidFill>
                <a:effectLst/>
                <a:uLnTx/>
                <a:uFillTx/>
                <a:latin typeface="Myriad Pro" pitchFamily="34" charset="0"/>
                <a:ea typeface="MS PGothic" panose="020B0600070205080204" pitchFamily="34" charset="-128"/>
                <a:cs typeface="Arial" pitchFamily="34" charset="0"/>
              </a:rPr>
              <a:t>“</a:t>
            </a:r>
            <a:r>
              <a:rPr kumimoji="0" lang="en-US" altLang="ja-JP" sz="1000" b="0" i="0" u="none" strike="noStrike" kern="1200" cap="none" spc="0" normalizeH="0" baseline="0" noProof="0">
                <a:ln>
                  <a:noFill/>
                </a:ln>
                <a:solidFill>
                  <a:srgbClr val="FFFFFF"/>
                </a:solidFill>
                <a:effectLst/>
                <a:uLnTx/>
                <a:uFillTx/>
                <a:latin typeface="Myriad Pro" pitchFamily="34" charset="0"/>
                <a:ea typeface="MS PGothic" panose="020B0600070205080204" pitchFamily="34" charset="-128"/>
                <a:cs typeface="Arial" pitchFamily="34" charset="0"/>
              </a:rPr>
              <a:t>Continued Rising Mortality from Hepatitis C Virus in the United States, 2003-2013</a:t>
            </a:r>
            <a:r>
              <a:rPr kumimoji="0" lang="ja-JP" altLang="en-US" sz="1000" b="0" i="0" u="none" strike="noStrike" kern="1200" cap="none" spc="0" normalizeH="0" baseline="0" noProof="0">
                <a:ln>
                  <a:noFill/>
                </a:ln>
                <a:solidFill>
                  <a:srgbClr val="FFFFFF"/>
                </a:solidFill>
                <a:effectLst/>
                <a:uLnTx/>
                <a:uFillTx/>
                <a:latin typeface="Myriad Pro" pitchFamily="34" charset="0"/>
                <a:ea typeface="MS PGothic" panose="020B0600070205080204" pitchFamily="34" charset="-128"/>
                <a:cs typeface="Arial" pitchFamily="34" charset="0"/>
              </a:rPr>
              <a:t>”</a:t>
            </a:r>
            <a:endParaRPr kumimoji="0" lang="en-US" altLang="ja-JP" sz="1000" b="0" i="0" u="none" strike="noStrike" kern="1200" cap="none" spc="0" normalizeH="0" baseline="0" noProof="0">
              <a:ln>
                <a:noFill/>
              </a:ln>
              <a:solidFill>
                <a:srgbClr val="FFFFFF"/>
              </a:solidFill>
              <a:effectLst/>
              <a:uLnTx/>
              <a:uFillTx/>
              <a:latin typeface="Myriad Pro" pitchFamily="34" charset="0"/>
              <a:ea typeface="MS PGothic" panose="020B0600070205080204" pitchFamily="34" charset="-128"/>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FFFFFF"/>
                </a:solidFill>
                <a:effectLst/>
                <a:uLnTx/>
                <a:uFillTx/>
                <a:latin typeface="Myriad Pro" pitchFamily="34" charset="0"/>
                <a:ea typeface="MS PGothic" panose="020B0600070205080204" pitchFamily="34" charset="-128"/>
                <a:cs typeface="Arial" pitchFamily="34" charset="0"/>
              </a:rPr>
              <a:t>Presented at ID Week 2015, October 10, 2015, San Diego, CA</a:t>
            </a:r>
          </a:p>
        </p:txBody>
      </p:sp>
      <p:pic>
        <p:nvPicPr>
          <p:cNvPr id="48135" name="Picture 8" descr="CDC_ViralHep_logo_3Cwh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073" y="6067426"/>
            <a:ext cx="12954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8497781"/>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Natural History Following Initial HCV Infection</a:t>
            </a:r>
            <a:endParaRPr lang="en-US" sz="40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515291"/>
            <a:ext cx="5966637" cy="3547402"/>
          </a:xfrm>
        </p:spPr>
      </p:pic>
      <p:sp>
        <p:nvSpPr>
          <p:cNvPr id="5" name="TextBox 4"/>
          <p:cNvSpPr txBox="1"/>
          <p:nvPr/>
        </p:nvSpPr>
        <p:spPr>
          <a:xfrm>
            <a:off x="1036675" y="4967469"/>
            <a:ext cx="62484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Abbreviations: ESLD = end-stage liver disease HCC = hepatocellular carcinoma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4931AB34-63A0-CE6E-6BA8-C78EA0D8027B}"/>
              </a:ext>
            </a:extLst>
          </p:cNvPr>
          <p:cNvSpPr txBox="1"/>
          <p:nvPr/>
        </p:nvSpPr>
        <p:spPr>
          <a:xfrm>
            <a:off x="7285075" y="1822257"/>
            <a:ext cx="4750981" cy="258532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Rates of progression to cirrhosis are increased in the presence of a variety of factors, including:</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Being male</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Being age &gt;50 years</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Consuming alcohol</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Having nonalcoholic fatty liver disease, hepatitis B, or HIV coinfection</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Receiving immunosuppressive therapy</a:t>
            </a:r>
            <a:r>
              <a:rPr kumimoji="0" lang="en-US" sz="1800" b="0" i="0" u="none" strike="noStrike" kern="1200" cap="none" spc="0" normalizeH="0" baseline="30000" noProof="0" dirty="0">
                <a:ln>
                  <a:noFill/>
                </a:ln>
                <a:solidFill>
                  <a:srgbClr val="000000"/>
                </a:solidFill>
                <a:effectLst/>
                <a:uLnTx/>
                <a:uFillTx/>
                <a:latin typeface="Open Sans" panose="020B0606030504020204" pitchFamily="34" charset="0"/>
                <a:ea typeface="+mn-ea"/>
                <a:cs typeface="+mn-cs"/>
              </a:rPr>
              <a:t>1,2,3</a:t>
            </a:r>
          </a:p>
        </p:txBody>
      </p:sp>
      <p:sp>
        <p:nvSpPr>
          <p:cNvPr id="8" name="TextBox 7">
            <a:extLst>
              <a:ext uri="{FF2B5EF4-FFF2-40B4-BE49-F238E27FC236}">
                <a16:creationId xmlns:a16="http://schemas.microsoft.com/office/drawing/2014/main" id="{30DD8748-6B9D-B92F-7494-BE13F26BC92F}"/>
              </a:ext>
            </a:extLst>
          </p:cNvPr>
          <p:cNvSpPr txBox="1"/>
          <p:nvPr/>
        </p:nvSpPr>
        <p:spPr>
          <a:xfrm>
            <a:off x="311002" y="6242447"/>
            <a:ext cx="11569995" cy="61555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Liang TJ, </a:t>
            </a:r>
            <a:r>
              <a:rPr kumimoji="0" lang="en-US" sz="800" b="0" i="0" u="none" strike="noStrike" kern="1200" cap="none" spc="0" normalizeH="0" baseline="0" noProof="0" dirty="0" err="1">
                <a:ln>
                  <a:noFill/>
                </a:ln>
                <a:solidFill>
                  <a:srgbClr val="000000"/>
                </a:solidFill>
                <a:effectLst/>
                <a:uLnTx/>
                <a:uFillTx/>
                <a:latin typeface="Open Sans" panose="020B0606030504020204" pitchFamily="34" charset="0"/>
                <a:ea typeface="+mn-ea"/>
                <a:cs typeface="+mn-cs"/>
              </a:rPr>
              <a:t>Rehermann</a:t>
            </a:r>
            <a:r>
              <a:rPr kumimoji="0" lang="en-US" sz="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 B, </a:t>
            </a:r>
            <a:r>
              <a:rPr kumimoji="0" lang="en-US" sz="800" b="0" i="0" u="none" strike="noStrike" kern="1200" cap="none" spc="0" normalizeH="0" baseline="0" noProof="0" dirty="0" err="1">
                <a:ln>
                  <a:noFill/>
                </a:ln>
                <a:solidFill>
                  <a:srgbClr val="000000"/>
                </a:solidFill>
                <a:effectLst/>
                <a:uLnTx/>
                <a:uFillTx/>
                <a:latin typeface="Open Sans" panose="020B0606030504020204" pitchFamily="34" charset="0"/>
                <a:ea typeface="+mn-ea"/>
                <a:cs typeface="+mn-cs"/>
              </a:rPr>
              <a:t>Seeff</a:t>
            </a:r>
            <a:r>
              <a:rPr kumimoji="0" lang="en-US" sz="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 LB, Hoofnagle JH. Pathogenesis, natural history, treatment, and prevention of hepatitis C. Ann Intern Med. 2000;132(4):296-305. 2. Thomas DL, </a:t>
            </a:r>
            <a:r>
              <a:rPr kumimoji="0" lang="en-US" sz="800" b="0" i="0" u="none" strike="noStrike" kern="1200" cap="none" spc="0" normalizeH="0" baseline="0" noProof="0" dirty="0" err="1">
                <a:ln>
                  <a:noFill/>
                </a:ln>
                <a:solidFill>
                  <a:srgbClr val="000000"/>
                </a:solidFill>
                <a:effectLst/>
                <a:uLnTx/>
                <a:uFillTx/>
                <a:latin typeface="Open Sans" panose="020B0606030504020204" pitchFamily="34" charset="0"/>
                <a:ea typeface="+mn-ea"/>
                <a:cs typeface="+mn-cs"/>
              </a:rPr>
              <a:t>Seeff</a:t>
            </a:r>
            <a:r>
              <a:rPr kumimoji="0" lang="en-US" sz="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 LB. Natural history of hepatitis C. Clin Liver Dis. 2005;9(3):383-98.  3. Westbrook RH, </a:t>
            </a:r>
            <a:r>
              <a:rPr kumimoji="0" lang="en-US" sz="800" b="0" i="0" u="none" strike="noStrike" kern="1200" cap="none" spc="0" normalizeH="0" baseline="0" noProof="0" dirty="0" err="1">
                <a:ln>
                  <a:noFill/>
                </a:ln>
                <a:solidFill>
                  <a:srgbClr val="000000"/>
                </a:solidFill>
                <a:effectLst/>
                <a:uLnTx/>
                <a:uFillTx/>
                <a:latin typeface="Open Sans" panose="020B0606030504020204" pitchFamily="34" charset="0"/>
                <a:ea typeface="+mn-ea"/>
                <a:cs typeface="+mn-cs"/>
              </a:rPr>
              <a:t>Dusheiko</a:t>
            </a:r>
            <a:r>
              <a:rPr kumimoji="0" lang="en-US" sz="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 G. Natural history of hepatitis C. J Hepatol. 2014;61(1 Suppl):S58-68.</a:t>
            </a: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   4. Lingala S, </a:t>
            </a:r>
            <a:r>
              <a:rPr kumimoji="0" lang="en-US" sz="800" b="0" i="0" u="none" strike="noStrike" kern="1200" cap="none" spc="0" normalizeH="0" baseline="0" noProof="0" dirty="0" err="1">
                <a:ln>
                  <a:noFill/>
                </a:ln>
                <a:solidFill>
                  <a:prstClr val="black"/>
                </a:solidFill>
                <a:effectLst/>
                <a:uLnTx/>
                <a:uFillTx/>
                <a:latin typeface="Calibri" panose="020F0502020204030204"/>
                <a:ea typeface="+mn-ea"/>
                <a:cs typeface="+mn-cs"/>
              </a:rPr>
              <a:t>Ghany</a:t>
            </a: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 MG. Natural History of Hepatitis C. Gastroenterol Clin North Am. 2015;44:717-34.</a:t>
            </a:r>
          </a:p>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0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p:txBody>
      </p:sp>
      <p:sp>
        <p:nvSpPr>
          <p:cNvPr id="9" name="TextBox 8">
            <a:extLst>
              <a:ext uri="{FF2B5EF4-FFF2-40B4-BE49-F238E27FC236}">
                <a16:creationId xmlns:a16="http://schemas.microsoft.com/office/drawing/2014/main" id="{BD6D0097-8A38-3634-4D22-D5C5C860BC8B}"/>
              </a:ext>
            </a:extLst>
          </p:cNvPr>
          <p:cNvSpPr txBox="1"/>
          <p:nvPr/>
        </p:nvSpPr>
        <p:spPr>
          <a:xfrm>
            <a:off x="6453962" y="2971557"/>
            <a:ext cx="35087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4</a:t>
            </a:r>
          </a:p>
        </p:txBody>
      </p:sp>
    </p:spTree>
    <p:extLst>
      <p:ext uri="{BB962C8B-B14F-4D97-AF65-F5344CB8AC3E}">
        <p14:creationId xmlns:p14="http://schemas.microsoft.com/office/powerpoint/2010/main" val="5209645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761DDFE-071F-4200-B0AA-394476C2D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51275" y="274628"/>
            <a:ext cx="5430617" cy="1680519"/>
          </a:xfrm>
        </p:spPr>
        <p:txBody>
          <a:bodyPr>
            <a:normAutofit fontScale="90000"/>
          </a:bodyPr>
          <a:lstStyle/>
          <a:p>
            <a:pPr algn="ctr"/>
            <a:r>
              <a:rPr lang="en-US" sz="4000" b="1" dirty="0">
                <a:latin typeface="+mn-lt"/>
              </a:rPr>
              <a:t>What Does HCV Treatment and Cure Accomplish?</a:t>
            </a:r>
          </a:p>
        </p:txBody>
      </p:sp>
      <p:sp>
        <p:nvSpPr>
          <p:cNvPr id="3" name="Content Placeholder 2"/>
          <p:cNvSpPr>
            <a:spLocks noGrp="1"/>
          </p:cNvSpPr>
          <p:nvPr>
            <p:ph idx="1"/>
          </p:nvPr>
        </p:nvSpPr>
        <p:spPr>
          <a:xfrm>
            <a:off x="6649990" y="739569"/>
            <a:ext cx="5178960" cy="1206509"/>
          </a:xfrm>
          <a:noFill/>
          <a:ln w="28575">
            <a:solidFill>
              <a:schemeClr val="accent1"/>
            </a:solidFill>
          </a:ln>
        </p:spPr>
        <p:txBody>
          <a:bodyPr anchor="ctr">
            <a:normAutofit fontScale="92500" lnSpcReduction="10000"/>
          </a:bodyPr>
          <a:lstStyle/>
          <a:p>
            <a:r>
              <a:rPr lang="en-US" altLang="en-US" sz="2400" dirty="0"/>
              <a:t>70% Reduction of Liver Cancer</a:t>
            </a:r>
          </a:p>
          <a:p>
            <a:r>
              <a:rPr lang="en-US" altLang="en-US" sz="2400" dirty="0"/>
              <a:t>50% Reduction in All-cause Mortality</a:t>
            </a:r>
          </a:p>
          <a:p>
            <a:r>
              <a:rPr lang="en-US" altLang="en-US" sz="2400" dirty="0"/>
              <a:t>90% Reduction in Liver Failure</a:t>
            </a:r>
            <a:endParaRPr lang="en-US" sz="2000" dirty="0"/>
          </a:p>
        </p:txBody>
      </p:sp>
      <p:pic>
        <p:nvPicPr>
          <p:cNvPr id="6" name="Picture 6" descr="NormalLiver.jpg"/>
          <p:cNvPicPr>
            <a:picLocks noChangeAspect="1"/>
          </p:cNvPicPr>
          <p:nvPr/>
        </p:nvPicPr>
        <p:blipFill>
          <a:blip r:embed="rId3">
            <a:extLst>
              <a:ext uri="{28A0092B-C50C-407E-A947-70E740481C1C}">
                <a14:useLocalDpi xmlns:a14="http://schemas.microsoft.com/office/drawing/2010/main" val="0"/>
              </a:ext>
            </a:extLst>
          </a:blip>
          <a:srcRect b="24001"/>
          <a:stretch>
            <a:fillRect/>
          </a:stretch>
        </p:blipFill>
        <p:spPr bwMode="auto">
          <a:xfrm>
            <a:off x="6661765" y="2337932"/>
            <a:ext cx="5167185" cy="36361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CirrhosisLiver.jpg"/>
          <p:cNvPicPr>
            <a:picLocks noChangeAspect="1"/>
          </p:cNvPicPr>
          <p:nvPr/>
        </p:nvPicPr>
        <p:blipFill>
          <a:blip r:embed="rId4">
            <a:extLst>
              <a:ext uri="{28A0092B-C50C-407E-A947-70E740481C1C}">
                <a14:useLocalDpi xmlns:a14="http://schemas.microsoft.com/office/drawing/2010/main" val="0"/>
              </a:ext>
            </a:extLst>
          </a:blip>
          <a:srcRect b="19200"/>
          <a:stretch>
            <a:fillRect/>
          </a:stretch>
        </p:blipFill>
        <p:spPr bwMode="auto">
          <a:xfrm>
            <a:off x="402805" y="2229774"/>
            <a:ext cx="4960442" cy="37111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txBox="1">
            <a:spLocks/>
          </p:cNvSpPr>
          <p:nvPr/>
        </p:nvSpPr>
        <p:spPr bwMode="auto">
          <a:xfrm>
            <a:off x="706244" y="6361892"/>
            <a:ext cx="83312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altLang="en-US" sz="1500" b="0" i="0" u="none" strike="noStrike" kern="1200" cap="none" spc="0" normalizeH="0" baseline="0" noProof="0">
                <a:ln>
                  <a:noFill/>
                </a:ln>
                <a:solidFill>
                  <a:srgbClr val="222222"/>
                </a:solidFill>
                <a:effectLst/>
                <a:uLnTx/>
                <a:uFillTx/>
                <a:latin typeface="Calibri" panose="020F0502020204030204"/>
                <a:ea typeface="+mn-ea"/>
                <a:cs typeface="Arial" panose="020B0604020202020204" pitchFamily="34" charset="0"/>
              </a:rPr>
              <a:t>Lok A. NEJM 2012; Ghany M. Hepatol 2009; Van der Meer AJ. JAMA 2012</a:t>
            </a:r>
          </a:p>
        </p:txBody>
      </p:sp>
      <p:sp>
        <p:nvSpPr>
          <p:cNvPr id="7" name="Right Arrow 6"/>
          <p:cNvSpPr/>
          <p:nvPr/>
        </p:nvSpPr>
        <p:spPr bwMode="auto">
          <a:xfrm>
            <a:off x="5549133" y="3973033"/>
            <a:ext cx="926745" cy="821473"/>
          </a:xfrm>
          <a:prstGeom prst="rightArrow">
            <a:avLst/>
          </a:prstGeom>
          <a:solidFill>
            <a:srgbClr val="C00000"/>
          </a:solidFill>
          <a:ln w="9525" cap="flat" cmpd="sng" algn="ctr">
            <a:noFill/>
            <a:prstDash val="solid"/>
            <a:round/>
            <a:headEnd type="none" w="med" len="med"/>
            <a:tailEnd type="none" w="med" len="med"/>
          </a:ln>
          <a:effectLst/>
          <a:scene3d>
            <a:camera prst="orthographicFront"/>
            <a:lightRig rig="threePt" dir="t"/>
          </a:scene3d>
          <a:sp3d>
            <a:bevelT/>
          </a:sp3d>
        </p:spPr>
        <p:txBody>
          <a:bodyPr/>
          <a:lstStyle/>
          <a:p>
            <a:pPr marL="0" marR="0" lvl="0" indent="0" algn="l" defTabSz="914400" rtl="0" eaLnBrk="0" fontAlgn="auto" latinLnBrk="0" hangingPunct="0">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endParaRPr kumimoji="0" 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34" charset="-128"/>
              <a:cs typeface="+mn-cs"/>
            </a:endParaRPr>
          </a:p>
        </p:txBody>
      </p:sp>
    </p:spTree>
    <p:extLst>
      <p:ext uri="{BB962C8B-B14F-4D97-AF65-F5344CB8AC3E}">
        <p14:creationId xmlns:p14="http://schemas.microsoft.com/office/powerpoint/2010/main" val="5448889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3600" b="1" dirty="0">
                <a:solidFill>
                  <a:schemeClr val="tx1"/>
                </a:solidFill>
                <a:cs typeface="Arial" charset="0"/>
              </a:rPr>
              <a:t>The Evolution of Highly Effective Treatment</a:t>
            </a:r>
            <a:endParaRPr lang="en-US" sz="3600" b="1" dirty="0">
              <a:solidFill>
                <a:schemeClr val="tx1"/>
              </a:solidFill>
            </a:endParaRPr>
          </a:p>
        </p:txBody>
      </p:sp>
      <p:pic>
        <p:nvPicPr>
          <p:cNvPr id="5" name="Content Placeholder 4"/>
          <p:cNvPicPr>
            <a:picLocks noGrp="1" noChangeAspect="1"/>
          </p:cNvPicPr>
          <p:nvPr>
            <p:ph sz="quarter" idx="16"/>
          </p:nvPr>
        </p:nvPicPr>
        <p:blipFill>
          <a:blip r:embed="rId2"/>
          <a:stretch>
            <a:fillRect/>
          </a:stretch>
        </p:blipFill>
        <p:spPr>
          <a:xfrm>
            <a:off x="1993231" y="1223964"/>
            <a:ext cx="8293769" cy="5232501"/>
          </a:xfrm>
          <a:prstGeom prst="rect">
            <a:avLst/>
          </a:prstGeom>
        </p:spPr>
      </p:pic>
    </p:spTree>
    <p:extLst>
      <p:ext uri="{BB962C8B-B14F-4D97-AF65-F5344CB8AC3E}">
        <p14:creationId xmlns:p14="http://schemas.microsoft.com/office/powerpoint/2010/main" val="13560705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381000"/>
            <a:ext cx="10972800" cy="533400"/>
          </a:xfrm>
          <a:noFill/>
        </p:spPr>
        <p:txBody>
          <a:bodyPr>
            <a:noAutofit/>
          </a:bodyPr>
          <a:lstStyle/>
          <a:p>
            <a:pPr algn="ctr"/>
            <a:r>
              <a:rPr lang="en-US" sz="3600" b="1" dirty="0">
                <a:latin typeface="+mn-lt"/>
              </a:rPr>
              <a:t>HCV Therapies – Direct Acting Antivirals (DAAs)</a:t>
            </a:r>
          </a:p>
        </p:txBody>
      </p:sp>
      <p:graphicFrame>
        <p:nvGraphicFramePr>
          <p:cNvPr id="4" name="Table 3">
            <a:extLst>
              <a:ext uri="{FF2B5EF4-FFF2-40B4-BE49-F238E27FC236}">
                <a16:creationId xmlns:a16="http://schemas.microsoft.com/office/drawing/2014/main" id="{7C8C4C28-4B20-4081-B901-257490575789}"/>
              </a:ext>
            </a:extLst>
          </p:cNvPr>
          <p:cNvGraphicFramePr>
            <a:graphicFrameLocks noGrp="1"/>
          </p:cNvGraphicFramePr>
          <p:nvPr/>
        </p:nvGraphicFramePr>
        <p:xfrm>
          <a:off x="1117600" y="1371604"/>
          <a:ext cx="10160000" cy="2748473"/>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gridCol w="2032000">
                  <a:extLst>
                    <a:ext uri="{9D8B030D-6E8A-4147-A177-3AD203B41FA5}">
                      <a16:colId xmlns:a16="http://schemas.microsoft.com/office/drawing/2014/main" val="20003"/>
                    </a:ext>
                  </a:extLst>
                </a:gridCol>
                <a:gridCol w="2032000">
                  <a:extLst>
                    <a:ext uri="{9D8B030D-6E8A-4147-A177-3AD203B41FA5}">
                      <a16:colId xmlns:a16="http://schemas.microsoft.com/office/drawing/2014/main" val="20004"/>
                    </a:ext>
                  </a:extLst>
                </a:gridCol>
              </a:tblGrid>
              <a:tr h="599633">
                <a:tc>
                  <a:txBody>
                    <a:bodyPr/>
                    <a:lstStyle/>
                    <a:p>
                      <a:pPr algn="ctr"/>
                      <a:r>
                        <a:rPr lang="en-US" sz="2000" dirty="0"/>
                        <a:t>Medication</a:t>
                      </a:r>
                    </a:p>
                  </a:txBody>
                  <a:tcPr marL="121920" marR="121920">
                    <a:solidFill>
                      <a:schemeClr val="accent1">
                        <a:lumMod val="50000"/>
                      </a:schemeClr>
                    </a:solidFill>
                  </a:tcPr>
                </a:tc>
                <a:tc>
                  <a:txBody>
                    <a:bodyPr/>
                    <a:lstStyle/>
                    <a:p>
                      <a:pPr algn="ctr"/>
                      <a:r>
                        <a:rPr lang="en-US" sz="2000" dirty="0"/>
                        <a:t>NS5B </a:t>
                      </a:r>
                      <a:r>
                        <a:rPr lang="en-US" sz="2000" dirty="0" err="1"/>
                        <a:t>Inh</a:t>
                      </a:r>
                      <a:endParaRPr lang="en-US" sz="2000" dirty="0"/>
                    </a:p>
                  </a:txBody>
                  <a:tcPr marL="121920" marR="121920">
                    <a:solidFill>
                      <a:schemeClr val="accent2"/>
                    </a:solidFill>
                  </a:tcPr>
                </a:tc>
                <a:tc>
                  <a:txBody>
                    <a:bodyPr/>
                    <a:lstStyle/>
                    <a:p>
                      <a:pPr algn="ctr"/>
                      <a:r>
                        <a:rPr lang="en-US" sz="2000" dirty="0"/>
                        <a:t>NS5A </a:t>
                      </a:r>
                      <a:r>
                        <a:rPr lang="en-US" sz="2000" dirty="0" err="1"/>
                        <a:t>Inh</a:t>
                      </a:r>
                      <a:endParaRPr lang="en-US" sz="2000" dirty="0"/>
                    </a:p>
                  </a:txBody>
                  <a:tcPr marL="121920" marR="121920">
                    <a:solidFill>
                      <a:srgbClr val="9BBB59"/>
                    </a:solidFill>
                  </a:tcPr>
                </a:tc>
                <a:tc>
                  <a:txBody>
                    <a:bodyPr/>
                    <a:lstStyle/>
                    <a:p>
                      <a:pPr algn="ctr"/>
                      <a:r>
                        <a:rPr lang="en-US" sz="2000" dirty="0"/>
                        <a:t>NS3/4A PI</a:t>
                      </a:r>
                    </a:p>
                  </a:txBody>
                  <a:tcPr marL="121920" marR="121920"/>
                </a:tc>
                <a:tc>
                  <a:txBody>
                    <a:bodyPr/>
                    <a:lstStyle/>
                    <a:p>
                      <a:pPr algn="ctr"/>
                      <a:r>
                        <a:rPr lang="en-US" sz="2000" dirty="0"/>
                        <a:t>Other</a:t>
                      </a:r>
                    </a:p>
                  </a:txBody>
                  <a:tcPr marL="121920" marR="121920">
                    <a:solidFill>
                      <a:srgbClr val="F79646"/>
                    </a:solidFill>
                  </a:tcPr>
                </a:tc>
                <a:extLst>
                  <a:ext uri="{0D108BD9-81ED-4DB2-BD59-A6C34878D82A}">
                    <a16:rowId xmlns:a16="http://schemas.microsoft.com/office/drawing/2014/main" val="10000"/>
                  </a:ext>
                </a:extLst>
              </a:tr>
              <a:tr h="381000">
                <a:tc>
                  <a:txBody>
                    <a:bodyPr/>
                    <a:lstStyle/>
                    <a:p>
                      <a:r>
                        <a:rPr lang="en-US" sz="1800" dirty="0"/>
                        <a:t>Harvoni®</a:t>
                      </a:r>
                    </a:p>
                  </a:txBody>
                  <a:tcPr marL="121920" marR="121920"/>
                </a:tc>
                <a:tc>
                  <a:txBody>
                    <a:bodyPr/>
                    <a:lstStyle/>
                    <a:p>
                      <a:pPr algn="ctr"/>
                      <a:r>
                        <a:rPr lang="en-US" sz="1800" dirty="0"/>
                        <a:t>sofos</a:t>
                      </a:r>
                      <a:r>
                        <a:rPr lang="en-US" sz="1800" b="1" dirty="0">
                          <a:solidFill>
                            <a:schemeClr val="accent2"/>
                          </a:solidFill>
                        </a:rPr>
                        <a:t>buvir</a:t>
                      </a:r>
                      <a:endParaRPr lang="en-US" sz="1800" dirty="0"/>
                    </a:p>
                  </a:txBody>
                  <a:tcPr marL="121920" marR="121920"/>
                </a:tc>
                <a:tc>
                  <a:txBody>
                    <a:bodyPr/>
                    <a:lstStyle/>
                    <a:p>
                      <a:pPr algn="ctr"/>
                      <a:r>
                        <a:rPr lang="en-US" sz="1800" dirty="0" err="1"/>
                        <a:t>ledip</a:t>
                      </a:r>
                      <a:r>
                        <a:rPr lang="en-US" sz="1800" b="1" dirty="0" err="1">
                          <a:solidFill>
                            <a:srgbClr val="9BBB59"/>
                          </a:solidFill>
                        </a:rPr>
                        <a:t>asvir</a:t>
                      </a:r>
                      <a:endParaRPr lang="en-US" sz="1800" dirty="0"/>
                    </a:p>
                  </a:txBody>
                  <a:tcPr marL="121920" marR="121920"/>
                </a:tc>
                <a:tc>
                  <a:txBody>
                    <a:bodyPr/>
                    <a:lstStyle/>
                    <a:p>
                      <a:pPr algn="ctr"/>
                      <a:endParaRPr lang="en-US" sz="1800" dirty="0"/>
                    </a:p>
                  </a:txBody>
                  <a:tcPr marL="121920" marR="121920"/>
                </a:tc>
                <a:tc>
                  <a:txBody>
                    <a:bodyPr/>
                    <a:lstStyle/>
                    <a:p>
                      <a:pPr algn="ctr"/>
                      <a:endParaRPr lang="en-US" sz="1800" dirty="0"/>
                    </a:p>
                  </a:txBody>
                  <a:tcPr marL="121920" marR="121920"/>
                </a:tc>
                <a:extLst>
                  <a:ext uri="{0D108BD9-81ED-4DB2-BD59-A6C34878D82A}">
                    <a16:rowId xmlns:a16="http://schemas.microsoft.com/office/drawing/2014/main" val="10002"/>
                  </a:ext>
                </a:extLst>
              </a:tr>
              <a:tr h="457200">
                <a:tc>
                  <a:txBody>
                    <a:bodyPr/>
                    <a:lstStyle/>
                    <a:p>
                      <a:r>
                        <a:rPr lang="en-US" sz="1800" dirty="0" err="1"/>
                        <a:t>Epclusa</a:t>
                      </a:r>
                      <a:r>
                        <a:rPr lang="en-US" sz="1800" dirty="0"/>
                        <a:t>®</a:t>
                      </a:r>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err="1"/>
                        <a:t>sofos</a:t>
                      </a:r>
                      <a:r>
                        <a:rPr lang="en-US" sz="1800" b="1" dirty="0" err="1">
                          <a:solidFill>
                            <a:schemeClr val="accent2"/>
                          </a:solidFill>
                        </a:rPr>
                        <a:t>buvir</a:t>
                      </a:r>
                      <a:endParaRPr lang="en-US" sz="1800" dirty="0"/>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err="1"/>
                        <a:t>velpat</a:t>
                      </a:r>
                      <a:r>
                        <a:rPr lang="en-US" sz="1800" b="1" dirty="0" err="1">
                          <a:solidFill>
                            <a:srgbClr val="9BBB59"/>
                          </a:solidFill>
                        </a:rPr>
                        <a:t>asvir</a:t>
                      </a:r>
                      <a:endParaRPr lang="en-US" sz="1800" dirty="0"/>
                    </a:p>
                  </a:txBody>
                  <a:tcPr marL="121920" marR="121920"/>
                </a:tc>
                <a:tc>
                  <a:txBody>
                    <a:bodyPr/>
                    <a:lstStyle/>
                    <a:p>
                      <a:pPr algn="ctr"/>
                      <a:endParaRPr lang="en-US" sz="1800" dirty="0"/>
                    </a:p>
                  </a:txBody>
                  <a:tcPr marL="121920" marR="121920"/>
                </a:tc>
                <a:tc>
                  <a:txBody>
                    <a:bodyPr/>
                    <a:lstStyle/>
                    <a:p>
                      <a:pPr algn="ctr"/>
                      <a:endParaRPr lang="en-US" sz="1800" dirty="0"/>
                    </a:p>
                  </a:txBody>
                  <a:tcPr marL="121920" marR="121920"/>
                </a:tc>
                <a:extLst>
                  <a:ext uri="{0D108BD9-81ED-4DB2-BD59-A6C34878D82A}">
                    <a16:rowId xmlns:a16="http://schemas.microsoft.com/office/drawing/2014/main" val="10003"/>
                  </a:ext>
                </a:extLst>
              </a:tr>
              <a:tr h="457200">
                <a:tc>
                  <a:txBody>
                    <a:bodyPr/>
                    <a:lstStyle/>
                    <a:p>
                      <a:r>
                        <a:rPr lang="en-US" sz="1800" dirty="0" err="1"/>
                        <a:t>Vosevi</a:t>
                      </a:r>
                      <a:r>
                        <a:rPr lang="en-US" sz="1800" dirty="0"/>
                        <a:t>®</a:t>
                      </a:r>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err="1"/>
                        <a:t>sofos</a:t>
                      </a:r>
                      <a:r>
                        <a:rPr lang="en-US" sz="1800" b="1" dirty="0" err="1">
                          <a:solidFill>
                            <a:schemeClr val="accent2"/>
                          </a:solidFill>
                        </a:rPr>
                        <a:t>buvir</a:t>
                      </a:r>
                      <a:endParaRPr lang="en-US" sz="1800" dirty="0"/>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err="1"/>
                        <a:t>velpat</a:t>
                      </a:r>
                      <a:r>
                        <a:rPr lang="en-US" sz="1800" b="1" dirty="0" err="1">
                          <a:solidFill>
                            <a:srgbClr val="9BBB59"/>
                          </a:solidFill>
                        </a:rPr>
                        <a:t>asvir</a:t>
                      </a:r>
                      <a:endParaRPr lang="en-US" sz="1800" dirty="0"/>
                    </a:p>
                  </a:txBody>
                  <a:tcPr marL="121920" marR="121920"/>
                </a:tc>
                <a:tc>
                  <a:txBody>
                    <a:bodyPr/>
                    <a:lstStyle/>
                    <a:p>
                      <a:pPr algn="ctr"/>
                      <a:r>
                        <a:rPr lang="en-US" sz="1800" dirty="0" err="1"/>
                        <a:t>voxilapr</a:t>
                      </a:r>
                      <a:r>
                        <a:rPr lang="en-US" sz="1800" b="1" dirty="0" err="1">
                          <a:solidFill>
                            <a:srgbClr val="0070C0"/>
                          </a:solidFill>
                        </a:rPr>
                        <a:t>evir</a:t>
                      </a:r>
                      <a:endParaRPr lang="en-US" sz="1800" b="1" dirty="0">
                        <a:solidFill>
                          <a:srgbClr val="0070C0"/>
                        </a:solidFill>
                      </a:endParaRPr>
                    </a:p>
                  </a:txBody>
                  <a:tcPr marL="121920" marR="121920"/>
                </a:tc>
                <a:tc>
                  <a:txBody>
                    <a:bodyPr/>
                    <a:lstStyle/>
                    <a:p>
                      <a:pPr algn="ctr"/>
                      <a:endParaRPr lang="en-US" sz="1800" dirty="0"/>
                    </a:p>
                  </a:txBody>
                  <a:tcPr marL="121920" marR="121920"/>
                </a:tc>
                <a:extLst>
                  <a:ext uri="{0D108BD9-81ED-4DB2-BD59-A6C34878D82A}">
                    <a16:rowId xmlns:a16="http://schemas.microsoft.com/office/drawing/2014/main" val="10004"/>
                  </a:ext>
                </a:extLst>
              </a:tr>
              <a:tr h="426720">
                <a:tc>
                  <a:txBody>
                    <a:bodyPr/>
                    <a:lstStyle/>
                    <a:p>
                      <a:r>
                        <a:rPr lang="en-US" sz="1800" dirty="0" err="1"/>
                        <a:t>Mavyret</a:t>
                      </a:r>
                      <a:r>
                        <a:rPr lang="en-US" sz="1800" dirty="0"/>
                        <a:t>®</a:t>
                      </a:r>
                    </a:p>
                  </a:txBody>
                  <a:tcPr marL="121920" marR="121920"/>
                </a:tc>
                <a:tc>
                  <a:txBody>
                    <a:bodyPr/>
                    <a:lstStyle/>
                    <a:p>
                      <a:pPr algn="ctr"/>
                      <a:endParaRPr lang="en-US" sz="1800" dirty="0"/>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err="1">
                          <a:solidFill>
                            <a:schemeClr val="dk1"/>
                          </a:solidFill>
                        </a:rPr>
                        <a:t>pibrent</a:t>
                      </a:r>
                      <a:r>
                        <a:rPr lang="en-US" sz="1800" b="1" dirty="0" err="1">
                          <a:solidFill>
                            <a:srgbClr val="9BBB59"/>
                          </a:solidFill>
                        </a:rPr>
                        <a:t>asvir</a:t>
                      </a:r>
                      <a:endParaRPr lang="en-US" sz="1800" dirty="0"/>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err="1">
                          <a:solidFill>
                            <a:schemeClr val="dk1"/>
                          </a:solidFill>
                        </a:rPr>
                        <a:t>glecapr</a:t>
                      </a:r>
                      <a:r>
                        <a:rPr lang="en-US" sz="1800" b="1" dirty="0" err="1">
                          <a:solidFill>
                            <a:srgbClr val="0070C0"/>
                          </a:solidFill>
                        </a:rPr>
                        <a:t>evir</a:t>
                      </a:r>
                      <a:endParaRPr lang="en-US" sz="1800" b="1" dirty="0">
                        <a:solidFill>
                          <a:srgbClr val="0070C0"/>
                        </a:solidFill>
                      </a:endParaRPr>
                    </a:p>
                  </a:txBody>
                  <a:tcPr marL="121920" marR="121920"/>
                </a:tc>
                <a:tc>
                  <a:txBody>
                    <a:bodyPr/>
                    <a:lstStyle/>
                    <a:p>
                      <a:pPr algn="ctr"/>
                      <a:endParaRPr lang="en-US" sz="1800" dirty="0"/>
                    </a:p>
                  </a:txBody>
                  <a:tcPr marL="121920" marR="121920"/>
                </a:tc>
                <a:extLst>
                  <a:ext uri="{0D108BD9-81ED-4DB2-BD59-A6C34878D82A}">
                    <a16:rowId xmlns:a16="http://schemas.microsoft.com/office/drawing/2014/main" val="10005"/>
                  </a:ext>
                </a:extLst>
              </a:tr>
              <a:tr h="426720">
                <a:tc>
                  <a:txBody>
                    <a:bodyPr/>
                    <a:lstStyle/>
                    <a:p>
                      <a:r>
                        <a:rPr lang="en-US" sz="1800" dirty="0" err="1"/>
                        <a:t>Zepatier</a:t>
                      </a:r>
                      <a:r>
                        <a:rPr lang="en-US" sz="1800" dirty="0"/>
                        <a:t>®</a:t>
                      </a:r>
                    </a:p>
                  </a:txBody>
                  <a:tcPr marL="121920" marR="121920"/>
                </a:tc>
                <a:tc>
                  <a:txBody>
                    <a:bodyPr/>
                    <a:lstStyle/>
                    <a:p>
                      <a:pPr algn="ctr"/>
                      <a:endParaRPr lang="en-US" sz="1800" dirty="0"/>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elb</a:t>
                      </a:r>
                      <a:r>
                        <a:rPr lang="en-US" sz="1800" b="1" dirty="0">
                          <a:solidFill>
                            <a:srgbClr val="9BBB59"/>
                          </a:solidFill>
                        </a:rPr>
                        <a:t>asvir</a:t>
                      </a:r>
                      <a:endParaRPr lang="en-US" sz="1800" dirty="0"/>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dk1"/>
                          </a:solidFill>
                        </a:rPr>
                        <a:t>grazopr</a:t>
                      </a:r>
                      <a:r>
                        <a:rPr lang="en-US" sz="1800" b="1" dirty="0">
                          <a:solidFill>
                            <a:srgbClr val="0070C0"/>
                          </a:solidFill>
                        </a:rPr>
                        <a:t>evir</a:t>
                      </a:r>
                    </a:p>
                  </a:txBody>
                  <a:tcPr marL="121920" marR="121920"/>
                </a:tc>
                <a:tc>
                  <a:txBody>
                    <a:bodyPr/>
                    <a:lstStyle/>
                    <a:p>
                      <a:pPr algn="ctr"/>
                      <a:endParaRPr lang="en-US" sz="1800" dirty="0"/>
                    </a:p>
                  </a:txBody>
                  <a:tcPr marL="121920" marR="121920"/>
                </a:tc>
                <a:extLst>
                  <a:ext uri="{0D108BD9-81ED-4DB2-BD59-A6C34878D82A}">
                    <a16:rowId xmlns:a16="http://schemas.microsoft.com/office/drawing/2014/main" val="4158830124"/>
                  </a:ext>
                </a:extLst>
              </a:tr>
            </a:tbl>
          </a:graphicData>
        </a:graphic>
      </p:graphicFrame>
      <p:sp>
        <p:nvSpPr>
          <p:cNvPr id="3" name="TextBox 2"/>
          <p:cNvSpPr txBox="1"/>
          <p:nvPr/>
        </p:nvSpPr>
        <p:spPr>
          <a:xfrm>
            <a:off x="1117600" y="4572000"/>
            <a:ext cx="1026160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NS5B </a:t>
            </a:r>
            <a:r>
              <a:rPr kumimoji="0" lang="en-US" sz="1800" b="1" i="0" u="none" strike="noStrike" kern="1200" cap="none" spc="0" normalizeH="0" baseline="0" noProof="0" dirty="0" err="1">
                <a:ln>
                  <a:noFill/>
                </a:ln>
                <a:solidFill>
                  <a:prstClr val="black"/>
                </a:solidFill>
                <a:effectLst/>
                <a:uLnTx/>
                <a:uFillTx/>
                <a:latin typeface="Calibri" panose="020F0502020204030204"/>
                <a:ea typeface="+mn-ea"/>
                <a:cs typeface="+mn-cs"/>
              </a:rPr>
              <a:t>Inh</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 Nonstructural protein 5B Polymerase Nucleotide Analog Inhibitor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NS5A </a:t>
            </a:r>
            <a:r>
              <a:rPr kumimoji="0" lang="en-US" sz="1800" b="1" i="0" u="none" strike="noStrike" kern="1200" cap="none" spc="0" normalizeH="0" baseline="0" noProof="0" dirty="0" err="1">
                <a:ln>
                  <a:noFill/>
                </a:ln>
                <a:solidFill>
                  <a:prstClr val="black"/>
                </a:solidFill>
                <a:effectLst/>
                <a:uLnTx/>
                <a:uFillTx/>
                <a:latin typeface="Calibri" panose="020F0502020204030204"/>
                <a:ea typeface="+mn-ea"/>
                <a:cs typeface="+mn-cs"/>
              </a:rPr>
              <a:t>Inh</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 Nonstructural protein 5A Inhibitor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NS3 PI – Nonstructural protein 3/4A Protease Inhibitor</a:t>
            </a:r>
          </a:p>
        </p:txBody>
      </p:sp>
      <p:sp>
        <p:nvSpPr>
          <p:cNvPr id="5" name="Rectangle 4"/>
          <p:cNvSpPr/>
          <p:nvPr/>
        </p:nvSpPr>
        <p:spPr>
          <a:xfrm>
            <a:off x="1117600" y="1981200"/>
            <a:ext cx="10160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1117600" y="2819400"/>
            <a:ext cx="10160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1117600" y="3657600"/>
            <a:ext cx="10160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1255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68E303-83AD-4305-6F85-77195E64E185}"/>
              </a:ext>
            </a:extLst>
          </p:cNvPr>
          <p:cNvSpPr>
            <a:spLocks noGrp="1"/>
          </p:cNvSpPr>
          <p:nvPr>
            <p:ph type="body" idx="1"/>
          </p:nvPr>
        </p:nvSpPr>
        <p:spPr>
          <a:xfrm>
            <a:off x="796337" y="166255"/>
            <a:ext cx="10599326" cy="1176088"/>
          </a:xfrm>
        </p:spPr>
        <p:txBody>
          <a:bodyPr>
            <a:noAutofit/>
          </a:bodyPr>
          <a:lstStyle/>
          <a:p>
            <a:pPr algn="ctr"/>
            <a:r>
              <a:rPr lang="en-US" sz="3600" i="0" dirty="0">
                <a:solidFill>
                  <a:srgbClr val="333333"/>
                </a:solidFill>
                <a:effectLst/>
              </a:rPr>
              <a:t>Simplified HCV Treatment Algorithm for Treatment-Naive Adults Without Cirrhosis</a:t>
            </a:r>
          </a:p>
        </p:txBody>
      </p:sp>
      <p:pic>
        <p:nvPicPr>
          <p:cNvPr id="7" name="Content Placeholder 7" descr="Graphical user interface, text, application, chat or text message&#10;&#10;Description automatically generated">
            <a:extLst>
              <a:ext uri="{FF2B5EF4-FFF2-40B4-BE49-F238E27FC236}">
                <a16:creationId xmlns:a16="http://schemas.microsoft.com/office/drawing/2014/main" id="{616DCBF5-3903-6860-DF81-0FEA81926F2C}"/>
              </a:ext>
            </a:extLst>
          </p:cNvPr>
          <p:cNvPicPr>
            <a:picLocks noGrp="1" noChangeAspect="1"/>
          </p:cNvPicPr>
          <p:nvPr>
            <p:ph sz="half" idx="2"/>
          </p:nvPr>
        </p:nvPicPr>
        <p:blipFill>
          <a:blip r:embed="rId3"/>
          <a:stretch>
            <a:fillRect/>
          </a:stretch>
        </p:blipFill>
        <p:spPr>
          <a:xfrm>
            <a:off x="1549380" y="1687905"/>
            <a:ext cx="8859811" cy="1176088"/>
          </a:xfrm>
        </p:spPr>
      </p:pic>
      <p:pic>
        <p:nvPicPr>
          <p:cNvPr id="8" name="Content Placeholder 5" descr="Graphical user interface, text, application, email&#10;&#10;Description automatically generated">
            <a:extLst>
              <a:ext uri="{FF2B5EF4-FFF2-40B4-BE49-F238E27FC236}">
                <a16:creationId xmlns:a16="http://schemas.microsoft.com/office/drawing/2014/main" id="{8D6CDA33-F48F-6387-59F5-F4599A54451F}"/>
              </a:ext>
            </a:extLst>
          </p:cNvPr>
          <p:cNvPicPr>
            <a:picLocks noChangeAspect="1"/>
          </p:cNvPicPr>
          <p:nvPr/>
        </p:nvPicPr>
        <p:blipFill>
          <a:blip r:embed="rId4"/>
          <a:stretch>
            <a:fillRect/>
          </a:stretch>
        </p:blipFill>
        <p:spPr>
          <a:xfrm>
            <a:off x="2820040" y="3124004"/>
            <a:ext cx="6099139" cy="3240109"/>
          </a:xfrm>
          <a:prstGeom prst="rect">
            <a:avLst/>
          </a:prstGeom>
        </p:spPr>
      </p:pic>
      <p:sp>
        <p:nvSpPr>
          <p:cNvPr id="2" name="TextBox 1">
            <a:extLst>
              <a:ext uri="{FF2B5EF4-FFF2-40B4-BE49-F238E27FC236}">
                <a16:creationId xmlns:a16="http://schemas.microsoft.com/office/drawing/2014/main" id="{1D73D47A-40B8-5AD8-9285-206DEB7680BA}"/>
              </a:ext>
            </a:extLst>
          </p:cNvPr>
          <p:cNvSpPr txBox="1"/>
          <p:nvPr/>
        </p:nvSpPr>
        <p:spPr>
          <a:xfrm>
            <a:off x="4501923" y="6475186"/>
            <a:ext cx="3188154" cy="382814"/>
          </a:xfrm>
          <a:prstGeom prst="rect">
            <a:avLst/>
          </a:prstGeom>
          <a:noFill/>
        </p:spPr>
        <p:txBody>
          <a:bodyPr wrap="square">
            <a:spAutoFit/>
          </a:bodyPr>
          <a:lstStyle/>
          <a:p>
            <a:r>
              <a:rPr lang="en-US" dirty="0"/>
              <a:t>https://</a:t>
            </a:r>
            <a:r>
              <a:rPr lang="en-US" dirty="0" err="1"/>
              <a:t>www.hcvguidelines.org</a:t>
            </a:r>
            <a:r>
              <a:rPr lang="en-US" dirty="0"/>
              <a:t>/</a:t>
            </a:r>
          </a:p>
        </p:txBody>
      </p:sp>
    </p:spTree>
    <p:extLst>
      <p:ext uri="{BB962C8B-B14F-4D97-AF65-F5344CB8AC3E}">
        <p14:creationId xmlns:p14="http://schemas.microsoft.com/office/powerpoint/2010/main" val="31991237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9D989-BAA9-6413-B6AD-77BC29A03AC3}"/>
              </a:ext>
            </a:extLst>
          </p:cNvPr>
          <p:cNvSpPr>
            <a:spLocks noGrp="1"/>
          </p:cNvSpPr>
          <p:nvPr>
            <p:ph type="title"/>
          </p:nvPr>
        </p:nvSpPr>
        <p:spPr>
          <a:xfrm>
            <a:off x="529772" y="365125"/>
            <a:ext cx="11132456" cy="1325563"/>
          </a:xfrm>
        </p:spPr>
        <p:txBody>
          <a:bodyPr>
            <a:normAutofit/>
          </a:bodyPr>
          <a:lstStyle/>
          <a:p>
            <a:pPr lvl="0" algn="ctr"/>
            <a:r>
              <a:rPr lang="en-US" sz="3600" b="1" dirty="0">
                <a:latin typeface="+mn-lt"/>
              </a:rPr>
              <a:t>A </a:t>
            </a:r>
            <a:r>
              <a:rPr lang="en-US" sz="3600" b="1" i="0" dirty="0">
                <a:latin typeface="+mn-lt"/>
              </a:rPr>
              <a:t>Patient has Cirrhosis if any of the following are present:</a:t>
            </a:r>
            <a:endParaRPr lang="en-US" sz="3600" dirty="0">
              <a:latin typeface="+mn-lt"/>
            </a:endParaRPr>
          </a:p>
        </p:txBody>
      </p:sp>
      <p:graphicFrame>
        <p:nvGraphicFramePr>
          <p:cNvPr id="5" name="Content Placeholder 2">
            <a:extLst>
              <a:ext uri="{FF2B5EF4-FFF2-40B4-BE49-F238E27FC236}">
                <a16:creationId xmlns:a16="http://schemas.microsoft.com/office/drawing/2014/main" id="{3D988BD8-3948-0068-03F6-2811F33160C5}"/>
              </a:ext>
            </a:extLst>
          </p:cNvPr>
          <p:cNvGraphicFramePr>
            <a:graphicFrameLocks noGrp="1"/>
          </p:cNvGraphicFramePr>
          <p:nvPr>
            <p:ph idx="1"/>
            <p:extLst>
              <p:ext uri="{D42A27DB-BD31-4B8C-83A1-F6EECF244321}">
                <p14:modId xmlns:p14="http://schemas.microsoft.com/office/powerpoint/2010/main" val="298530413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C143E0F5-5C4C-FA38-D19B-7AABE202EDEB}"/>
              </a:ext>
            </a:extLst>
          </p:cNvPr>
          <p:cNvSpPr txBox="1"/>
          <p:nvPr/>
        </p:nvSpPr>
        <p:spPr>
          <a:xfrm>
            <a:off x="4518932" y="6311900"/>
            <a:ext cx="3188154" cy="382814"/>
          </a:xfrm>
          <a:prstGeom prst="rect">
            <a:avLst/>
          </a:prstGeom>
          <a:noFill/>
        </p:spPr>
        <p:txBody>
          <a:bodyPr wrap="square">
            <a:spAutoFit/>
          </a:bodyPr>
          <a:lstStyle/>
          <a:p>
            <a:r>
              <a:rPr lang="en-US" dirty="0"/>
              <a:t>https://</a:t>
            </a:r>
            <a:r>
              <a:rPr lang="en-US" dirty="0" err="1"/>
              <a:t>www.hcvguidelines.org</a:t>
            </a:r>
            <a:r>
              <a:rPr lang="en-US" dirty="0"/>
              <a:t>/</a:t>
            </a:r>
          </a:p>
        </p:txBody>
      </p:sp>
    </p:spTree>
    <p:extLst>
      <p:ext uri="{BB962C8B-B14F-4D97-AF65-F5344CB8AC3E}">
        <p14:creationId xmlns:p14="http://schemas.microsoft.com/office/powerpoint/2010/main" val="1446800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F966B-34A5-B412-E5C5-D5BFA10ED2E8}"/>
              </a:ext>
            </a:extLst>
          </p:cNvPr>
          <p:cNvSpPr>
            <a:spLocks noGrp="1"/>
          </p:cNvSpPr>
          <p:nvPr>
            <p:ph type="title"/>
          </p:nvPr>
        </p:nvSpPr>
        <p:spPr/>
        <p:txBody>
          <a:bodyPr>
            <a:normAutofit/>
          </a:bodyPr>
          <a:lstStyle/>
          <a:p>
            <a:pPr algn="ctr"/>
            <a:r>
              <a:rPr lang="en-US" sz="3600" b="1" dirty="0">
                <a:latin typeface="+mn-lt"/>
              </a:rPr>
              <a:t>Simplified Pretreatment Laboratory Testing </a:t>
            </a:r>
            <a:br>
              <a:rPr lang="en-US" sz="3600" b="1" dirty="0">
                <a:latin typeface="+mn-lt"/>
              </a:rPr>
            </a:br>
            <a:r>
              <a:rPr lang="en-US" sz="3600" b="1" dirty="0">
                <a:latin typeface="+mn-lt"/>
              </a:rPr>
              <a:t>in Patients with HCV Without Cirrhosis</a:t>
            </a:r>
          </a:p>
        </p:txBody>
      </p:sp>
      <p:graphicFrame>
        <p:nvGraphicFramePr>
          <p:cNvPr id="7" name="Content Placeholder 2">
            <a:extLst>
              <a:ext uri="{FF2B5EF4-FFF2-40B4-BE49-F238E27FC236}">
                <a16:creationId xmlns:a16="http://schemas.microsoft.com/office/drawing/2014/main" id="{AA7F46DA-3AF4-409A-5484-25F3B01BEC85}"/>
              </a:ext>
            </a:extLst>
          </p:cNvPr>
          <p:cNvGraphicFramePr>
            <a:graphicFrameLocks noGrp="1"/>
          </p:cNvGraphicFramePr>
          <p:nvPr>
            <p:ph idx="1"/>
            <p:extLst>
              <p:ext uri="{D42A27DB-BD31-4B8C-83A1-F6EECF244321}">
                <p14:modId xmlns:p14="http://schemas.microsoft.com/office/powerpoint/2010/main" val="374955295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CD7C0810-2A15-9900-9FC9-BC525B962655}"/>
              </a:ext>
            </a:extLst>
          </p:cNvPr>
          <p:cNvSpPr txBox="1"/>
          <p:nvPr/>
        </p:nvSpPr>
        <p:spPr>
          <a:xfrm>
            <a:off x="4518932" y="6311900"/>
            <a:ext cx="3188154" cy="382814"/>
          </a:xfrm>
          <a:prstGeom prst="rect">
            <a:avLst/>
          </a:prstGeom>
          <a:noFill/>
        </p:spPr>
        <p:txBody>
          <a:bodyPr wrap="square">
            <a:spAutoFit/>
          </a:bodyPr>
          <a:lstStyle/>
          <a:p>
            <a:r>
              <a:rPr lang="en-US" dirty="0"/>
              <a:t>https://</a:t>
            </a:r>
            <a:r>
              <a:rPr lang="en-US" dirty="0" err="1"/>
              <a:t>www.hcvguidelines.org</a:t>
            </a:r>
            <a:r>
              <a:rPr lang="en-US" dirty="0"/>
              <a:t>/</a:t>
            </a:r>
          </a:p>
        </p:txBody>
      </p:sp>
    </p:spTree>
    <p:extLst>
      <p:ext uri="{BB962C8B-B14F-4D97-AF65-F5344CB8AC3E}">
        <p14:creationId xmlns:p14="http://schemas.microsoft.com/office/powerpoint/2010/main" val="6456559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C8C41-50B5-9BD2-6D2B-A96538AD4E05}"/>
              </a:ext>
            </a:extLst>
          </p:cNvPr>
          <p:cNvSpPr>
            <a:spLocks noGrp="1"/>
          </p:cNvSpPr>
          <p:nvPr>
            <p:ph type="title"/>
          </p:nvPr>
        </p:nvSpPr>
        <p:spPr/>
        <p:txBody>
          <a:bodyPr>
            <a:normAutofit/>
          </a:bodyPr>
          <a:lstStyle/>
          <a:p>
            <a:pPr algn="ctr"/>
            <a:r>
              <a:rPr lang="en-US" b="1" dirty="0">
                <a:latin typeface="+mn-lt"/>
              </a:rPr>
              <a:t>Simplified Pre-Treatment Assessment in Patients Without Cirrhosis</a:t>
            </a:r>
          </a:p>
        </p:txBody>
      </p:sp>
      <p:graphicFrame>
        <p:nvGraphicFramePr>
          <p:cNvPr id="6" name="Content Placeholder 2">
            <a:extLst>
              <a:ext uri="{FF2B5EF4-FFF2-40B4-BE49-F238E27FC236}">
                <a16:creationId xmlns:a16="http://schemas.microsoft.com/office/drawing/2014/main" id="{74161D25-2FBA-4A3C-18F0-01020B18FB29}"/>
              </a:ext>
            </a:extLst>
          </p:cNvPr>
          <p:cNvGraphicFramePr>
            <a:graphicFrameLocks noGrp="1"/>
          </p:cNvGraphicFramePr>
          <p:nvPr>
            <p:ph sz="half" idx="1"/>
            <p:extLst>
              <p:ext uri="{D42A27DB-BD31-4B8C-83A1-F6EECF244321}">
                <p14:modId xmlns:p14="http://schemas.microsoft.com/office/powerpoint/2010/main" val="3215192444"/>
              </p:ext>
            </p:extLst>
          </p:nvPr>
        </p:nvGraphicFramePr>
        <p:xfrm>
          <a:off x="838200" y="1825625"/>
          <a:ext cx="10729686"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F6561ADC-EEAB-F581-378A-E1F6306BAD70}"/>
              </a:ext>
            </a:extLst>
          </p:cNvPr>
          <p:cNvSpPr txBox="1"/>
          <p:nvPr/>
        </p:nvSpPr>
        <p:spPr>
          <a:xfrm>
            <a:off x="4518932" y="6311900"/>
            <a:ext cx="3188154" cy="382814"/>
          </a:xfrm>
          <a:prstGeom prst="rect">
            <a:avLst/>
          </a:prstGeom>
          <a:noFill/>
        </p:spPr>
        <p:txBody>
          <a:bodyPr wrap="square">
            <a:spAutoFit/>
          </a:bodyPr>
          <a:lstStyle/>
          <a:p>
            <a:r>
              <a:rPr lang="en-US" dirty="0"/>
              <a:t>https://</a:t>
            </a:r>
            <a:r>
              <a:rPr lang="en-US" dirty="0" err="1"/>
              <a:t>www.hcvguidelines.org</a:t>
            </a:r>
            <a:r>
              <a:rPr lang="en-US" dirty="0"/>
              <a:t>/</a:t>
            </a:r>
          </a:p>
        </p:txBody>
      </p:sp>
    </p:spTree>
    <p:extLst>
      <p:ext uri="{BB962C8B-B14F-4D97-AF65-F5344CB8AC3E}">
        <p14:creationId xmlns:p14="http://schemas.microsoft.com/office/powerpoint/2010/main" val="14109886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1E559-2825-03FE-1655-60A5A6E87BA3}"/>
              </a:ext>
            </a:extLst>
          </p:cNvPr>
          <p:cNvSpPr>
            <a:spLocks noGrp="1"/>
          </p:cNvSpPr>
          <p:nvPr>
            <p:ph type="title"/>
          </p:nvPr>
        </p:nvSpPr>
        <p:spPr>
          <a:xfrm>
            <a:off x="593766" y="365125"/>
            <a:ext cx="10760034" cy="1325563"/>
          </a:xfrm>
        </p:spPr>
        <p:txBody>
          <a:bodyPr>
            <a:normAutofit/>
          </a:bodyPr>
          <a:lstStyle/>
          <a:p>
            <a:pPr algn="ctr"/>
            <a:r>
              <a:rPr lang="en-US" sz="3600" b="1" dirty="0">
                <a:latin typeface="+mn-lt"/>
              </a:rPr>
              <a:t>Recommended Regimens in Patients Without Cirrhosis</a:t>
            </a:r>
          </a:p>
        </p:txBody>
      </p:sp>
      <p:graphicFrame>
        <p:nvGraphicFramePr>
          <p:cNvPr id="5" name="Content Placeholder 2">
            <a:extLst>
              <a:ext uri="{FF2B5EF4-FFF2-40B4-BE49-F238E27FC236}">
                <a16:creationId xmlns:a16="http://schemas.microsoft.com/office/drawing/2014/main" id="{7C841551-3CB0-A0D1-A06D-9EA5C0D49977}"/>
              </a:ext>
            </a:extLst>
          </p:cNvPr>
          <p:cNvGraphicFramePr>
            <a:graphicFrameLocks noGrp="1"/>
          </p:cNvGraphicFramePr>
          <p:nvPr>
            <p:ph idx="1"/>
            <p:extLst>
              <p:ext uri="{D42A27DB-BD31-4B8C-83A1-F6EECF244321}">
                <p14:modId xmlns:p14="http://schemas.microsoft.com/office/powerpoint/2010/main" val="3479900760"/>
              </p:ext>
            </p:extLst>
          </p:nvPr>
        </p:nvGraphicFramePr>
        <p:xfrm>
          <a:off x="838200" y="1699759"/>
          <a:ext cx="5348844"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F530E7B1-0451-680F-2101-263A00591520}"/>
              </a:ext>
            </a:extLst>
          </p:cNvPr>
          <p:cNvSpPr txBox="1"/>
          <p:nvPr/>
        </p:nvSpPr>
        <p:spPr>
          <a:xfrm>
            <a:off x="838201" y="5788680"/>
            <a:ext cx="10515599" cy="523220"/>
          </a:xfrm>
          <a:prstGeom prst="rect">
            <a:avLst/>
          </a:prstGeom>
          <a:noFill/>
        </p:spPr>
        <p:txBody>
          <a:bodyPr wrap="square">
            <a:spAutoFit/>
          </a:bodyPr>
          <a:lstStyle/>
          <a:p>
            <a:pPr lvl="0"/>
            <a:r>
              <a:rPr lang="en-US" sz="1400" b="1" i="0" dirty="0"/>
              <a:t>NOTE</a:t>
            </a:r>
            <a:r>
              <a:rPr lang="en-US" sz="1400" b="0" i="0" dirty="0"/>
              <a:t>: Patients with genotype 3 require baseline NS5A resistance-associated substitution (RAS) testing. Those </a:t>
            </a:r>
            <a:r>
              <a:rPr lang="en-US" sz="1400" b="0" i="0" u="sng" dirty="0"/>
              <a:t>without</a:t>
            </a:r>
            <a:r>
              <a:rPr lang="en-US" sz="1400" b="0" i="0" dirty="0"/>
              <a:t> Y93H can be treated with 12 weeks of sofosbuvir/</a:t>
            </a:r>
            <a:r>
              <a:rPr lang="en-US" sz="1400" b="0" i="0" dirty="0" err="1"/>
              <a:t>velpatasvir</a:t>
            </a:r>
            <a:r>
              <a:rPr lang="en-US" sz="1400" b="0" i="0" dirty="0"/>
              <a:t>. If Y93H is present, see HCV guidance for treatment recommendations.</a:t>
            </a:r>
            <a:endParaRPr lang="en-US" sz="1400" dirty="0"/>
          </a:p>
        </p:txBody>
      </p:sp>
      <p:sp>
        <p:nvSpPr>
          <p:cNvPr id="3" name="TextBox 2">
            <a:extLst>
              <a:ext uri="{FF2B5EF4-FFF2-40B4-BE49-F238E27FC236}">
                <a16:creationId xmlns:a16="http://schemas.microsoft.com/office/drawing/2014/main" id="{C6DF9ACD-53B1-1A35-396C-E3FE333C3C55}"/>
              </a:ext>
            </a:extLst>
          </p:cNvPr>
          <p:cNvSpPr txBox="1"/>
          <p:nvPr/>
        </p:nvSpPr>
        <p:spPr>
          <a:xfrm>
            <a:off x="4501923" y="6320971"/>
            <a:ext cx="3188154" cy="382814"/>
          </a:xfrm>
          <a:prstGeom prst="rect">
            <a:avLst/>
          </a:prstGeom>
          <a:noFill/>
        </p:spPr>
        <p:txBody>
          <a:bodyPr wrap="square">
            <a:spAutoFit/>
          </a:bodyPr>
          <a:lstStyle/>
          <a:p>
            <a:r>
              <a:rPr lang="en-US" dirty="0"/>
              <a:t>https://</a:t>
            </a:r>
            <a:r>
              <a:rPr lang="en-US" dirty="0" err="1"/>
              <a:t>www.hcvguidelines.org</a:t>
            </a:r>
            <a:r>
              <a:rPr lang="en-US" dirty="0"/>
              <a:t>/</a:t>
            </a:r>
          </a:p>
        </p:txBody>
      </p:sp>
      <p:sp>
        <p:nvSpPr>
          <p:cNvPr id="7" name="TextBox 6">
            <a:extLst>
              <a:ext uri="{FF2B5EF4-FFF2-40B4-BE49-F238E27FC236}">
                <a16:creationId xmlns:a16="http://schemas.microsoft.com/office/drawing/2014/main" id="{93EB537D-EA16-8233-FDB0-7ABFA66B4C63}"/>
              </a:ext>
            </a:extLst>
          </p:cNvPr>
          <p:cNvSpPr txBox="1"/>
          <p:nvPr/>
        </p:nvSpPr>
        <p:spPr>
          <a:xfrm>
            <a:off x="7018316" y="2859765"/>
            <a:ext cx="4465124" cy="2862322"/>
          </a:xfrm>
          <a:prstGeom prst="rect">
            <a:avLst/>
          </a:prstGeom>
          <a:noFill/>
        </p:spPr>
        <p:txBody>
          <a:bodyPr wrap="square">
            <a:spAutoFit/>
          </a:bodyPr>
          <a:lstStyle/>
          <a:p>
            <a:pPr marL="285750" indent="-285750">
              <a:buFont typeface="Arial" panose="020B0604020202020204" pitchFamily="34" charset="0"/>
              <a:buChar char="•"/>
            </a:pPr>
            <a:r>
              <a:rPr lang="en-US" b="0" i="0" dirty="0"/>
              <a:t>No laboratory or clinical monitoring is required for the majority of patients</a:t>
            </a:r>
            <a:br>
              <a:rPr lang="en-US" b="0" i="0" dirty="0"/>
            </a:br>
            <a:endParaRPr lang="en-US" dirty="0"/>
          </a:p>
          <a:p>
            <a:pPr marL="285750" lvl="0" indent="-285750">
              <a:buFont typeface="Arial" panose="020B0604020202020204" pitchFamily="34" charset="0"/>
              <a:buChar char="•"/>
            </a:pPr>
            <a:r>
              <a:rPr lang="en-US" b="1" i="0" dirty="0"/>
              <a:t>Monitor for hypoglycemia </a:t>
            </a:r>
            <a:r>
              <a:rPr lang="en-US" b="0" i="0" dirty="0"/>
              <a:t>In </a:t>
            </a:r>
            <a:r>
              <a:rPr lang="en-US" dirty="0"/>
              <a:t>diabetic patients</a:t>
            </a:r>
            <a:br>
              <a:rPr lang="en-US" dirty="0"/>
            </a:br>
            <a:endParaRPr lang="en-US" dirty="0"/>
          </a:p>
          <a:p>
            <a:pPr marL="285750" lvl="0" indent="-285750">
              <a:buFont typeface="Arial" panose="020B0604020202020204" pitchFamily="34" charset="0"/>
              <a:buChar char="•"/>
            </a:pPr>
            <a:r>
              <a:rPr lang="en-US" b="1" i="0" dirty="0"/>
              <a:t>Monitor INR</a:t>
            </a:r>
            <a:r>
              <a:rPr lang="en-US" b="0" i="0" dirty="0"/>
              <a:t> in patients taking warfarin</a:t>
            </a:r>
            <a:br>
              <a:rPr lang="en-US" b="0" i="0" dirty="0"/>
            </a:br>
            <a:endParaRPr lang="en-US" b="0" i="0" dirty="0"/>
          </a:p>
          <a:p>
            <a:pPr marL="285750" lvl="0" indent="-285750">
              <a:buFont typeface="Arial" panose="020B0604020202020204" pitchFamily="34" charset="0"/>
              <a:buChar char="•"/>
            </a:pPr>
            <a:r>
              <a:rPr lang="en-US" b="0" i="0" dirty="0"/>
              <a:t>Consider in-person or telehealth/phone visit if needed</a:t>
            </a:r>
            <a:r>
              <a:rPr lang="en-US" dirty="0"/>
              <a:t> </a:t>
            </a:r>
            <a:r>
              <a:rPr lang="en-US" b="0" i="0" dirty="0"/>
              <a:t>for patient support</a:t>
            </a:r>
            <a:endParaRPr lang="en-US" dirty="0"/>
          </a:p>
        </p:txBody>
      </p:sp>
      <p:sp>
        <p:nvSpPr>
          <p:cNvPr id="6" name="TextBox 5">
            <a:extLst>
              <a:ext uri="{FF2B5EF4-FFF2-40B4-BE49-F238E27FC236}">
                <a16:creationId xmlns:a16="http://schemas.microsoft.com/office/drawing/2014/main" id="{F8A2F093-CB98-CEF3-9B93-25E44BF46967}"/>
              </a:ext>
            </a:extLst>
          </p:cNvPr>
          <p:cNvSpPr txBox="1"/>
          <p:nvPr/>
        </p:nvSpPr>
        <p:spPr>
          <a:xfrm>
            <a:off x="7172696" y="1923803"/>
            <a:ext cx="4013860" cy="461665"/>
          </a:xfrm>
          <a:prstGeom prst="rect">
            <a:avLst/>
          </a:prstGeom>
          <a:noFill/>
        </p:spPr>
        <p:txBody>
          <a:bodyPr wrap="square" rtlCol="0">
            <a:spAutoFit/>
          </a:bodyPr>
          <a:lstStyle/>
          <a:p>
            <a:pPr algn="ctr"/>
            <a:r>
              <a:rPr lang="en-US" sz="2400" b="1" dirty="0"/>
              <a:t>Monitoring During Treatm</a:t>
            </a:r>
            <a:r>
              <a:rPr lang="en-US" sz="2000" b="1" dirty="0"/>
              <a:t>ent</a:t>
            </a:r>
          </a:p>
        </p:txBody>
      </p:sp>
    </p:spTree>
    <p:extLst>
      <p:ext uri="{BB962C8B-B14F-4D97-AF65-F5344CB8AC3E}">
        <p14:creationId xmlns:p14="http://schemas.microsoft.com/office/powerpoint/2010/main" val="41538059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descr="Blur blurry blue and green background&#10;&#10;Description automatically generated">
            <a:extLst>
              <a:ext uri="{FF2B5EF4-FFF2-40B4-BE49-F238E27FC236}">
                <a16:creationId xmlns:a16="http://schemas.microsoft.com/office/drawing/2014/main" id="{71C6AFCC-61B6-13C4-5FB8-A3112494E84B}"/>
              </a:ext>
            </a:extLst>
          </p:cNvPr>
          <p:cNvPicPr>
            <a:picLocks noChangeAspect="1"/>
          </p:cNvPicPr>
          <p:nvPr/>
        </p:nvPicPr>
        <p:blipFill rotWithShape="1">
          <a:blip r:embed="rId3"/>
          <a:srcRect t="3003" b="12727"/>
          <a:stretch/>
        </p:blipFill>
        <p:spPr>
          <a:xfrm>
            <a:off x="20" y="10"/>
            <a:ext cx="12191980" cy="6857990"/>
          </a:xfrm>
          <a:prstGeom prst="rect">
            <a:avLst/>
          </a:prstGeom>
        </p:spPr>
      </p:pic>
      <p:sp>
        <p:nvSpPr>
          <p:cNvPr id="22" name="Rectangle 21">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C31E559-2825-03FE-1655-60A5A6E87BA3}"/>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algn="ctr"/>
            <a:r>
              <a:rPr lang="en-US" sz="4000" b="1" i="0" dirty="0">
                <a:latin typeface="+mn-lt"/>
              </a:rPr>
              <a:t>Post-Treatment Assessment of Cure (SVR12) in Patients With or Without Cirrhosis</a:t>
            </a:r>
            <a:endParaRPr lang="en-US" sz="4000" b="1" dirty="0">
              <a:latin typeface="+mn-lt"/>
            </a:endParaRPr>
          </a:p>
        </p:txBody>
      </p:sp>
      <p:sp>
        <p:nvSpPr>
          <p:cNvPr id="3" name="TextBox 2">
            <a:extLst>
              <a:ext uri="{FF2B5EF4-FFF2-40B4-BE49-F238E27FC236}">
                <a16:creationId xmlns:a16="http://schemas.microsoft.com/office/drawing/2014/main" id="{83947C15-4A94-102A-86FB-2E9F9278B9EA}"/>
              </a:ext>
            </a:extLst>
          </p:cNvPr>
          <p:cNvSpPr txBox="1"/>
          <p:nvPr/>
        </p:nvSpPr>
        <p:spPr>
          <a:xfrm>
            <a:off x="4518932" y="6311900"/>
            <a:ext cx="3188154" cy="382814"/>
          </a:xfrm>
          <a:prstGeom prst="rect">
            <a:avLst/>
          </a:prstGeom>
          <a:noFill/>
        </p:spPr>
        <p:txBody>
          <a:bodyPr wrap="square">
            <a:spAutoFit/>
          </a:bodyPr>
          <a:lstStyle/>
          <a:p>
            <a:pPr>
              <a:spcAft>
                <a:spcPts val="600"/>
              </a:spcAft>
            </a:pPr>
            <a:r>
              <a:rPr lang="en-US" dirty="0"/>
              <a:t>https://</a:t>
            </a:r>
            <a:r>
              <a:rPr lang="en-US" dirty="0" err="1"/>
              <a:t>www.hcvguidelines.org</a:t>
            </a:r>
            <a:r>
              <a:rPr lang="en-US" dirty="0"/>
              <a:t>/</a:t>
            </a:r>
            <a:endParaRPr lang="en-US"/>
          </a:p>
        </p:txBody>
      </p:sp>
      <p:graphicFrame>
        <p:nvGraphicFramePr>
          <p:cNvPr id="5" name="Content Placeholder 2">
            <a:extLst>
              <a:ext uri="{FF2B5EF4-FFF2-40B4-BE49-F238E27FC236}">
                <a16:creationId xmlns:a16="http://schemas.microsoft.com/office/drawing/2014/main" id="{7C841551-3CB0-A0D1-A06D-9EA5C0D49977}"/>
              </a:ext>
            </a:extLst>
          </p:cNvPr>
          <p:cNvGraphicFramePr>
            <a:graphicFrameLocks noGrp="1"/>
          </p:cNvGraphicFramePr>
          <p:nvPr>
            <p:ph idx="1"/>
            <p:extLst>
              <p:ext uri="{D42A27DB-BD31-4B8C-83A1-F6EECF244321}">
                <p14:modId xmlns:p14="http://schemas.microsoft.com/office/powerpoint/2010/main" val="335531793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5738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3">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F697CE9A-B078-E1C6-372D-21CCDA2B0220}"/>
              </a:ext>
            </a:extLst>
          </p:cNvPr>
          <p:cNvSpPr>
            <a:spLocks noGrp="1"/>
          </p:cNvSpPr>
          <p:nvPr>
            <p:ph type="title"/>
          </p:nvPr>
        </p:nvSpPr>
        <p:spPr>
          <a:xfrm>
            <a:off x="838199" y="365125"/>
            <a:ext cx="10320813" cy="1325563"/>
          </a:xfrm>
        </p:spPr>
        <p:txBody>
          <a:bodyPr>
            <a:normAutofit/>
          </a:bodyPr>
          <a:lstStyle/>
          <a:p>
            <a:pPr algn="ctr"/>
            <a:r>
              <a:rPr lang="en-US" sz="2800" b="1" i="0" u="none" strike="noStrike" dirty="0">
                <a:effectLst/>
                <a:latin typeface="Open Sans" panose="020B0606030504020204" pitchFamily="34" charset="0"/>
              </a:rPr>
              <a:t>Hepatitis C virus clearance cascade using national commercial laboratory data — United States, 2013–2022</a:t>
            </a:r>
            <a:endParaRPr lang="en-US" sz="2800" dirty="0"/>
          </a:p>
        </p:txBody>
      </p:sp>
      <p:cxnSp>
        <p:nvCxnSpPr>
          <p:cNvPr id="24" name="Straight Connector 15">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25" name="Graphic 12">
            <a:extLst>
              <a:ext uri="{FF2B5EF4-FFF2-40B4-BE49-F238E27FC236}">
                <a16:creationId xmlns:a16="http://schemas.microsoft.com/office/drawing/2014/main" id="{58BDB0EE-D238-415B-9ED8-62AA6AB2A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26" name="Graphic 11">
            <a:extLst>
              <a:ext uri="{FF2B5EF4-FFF2-40B4-BE49-F238E27FC236}">
                <a16:creationId xmlns:a16="http://schemas.microsoft.com/office/drawing/2014/main" id="{C5B55FC3-961D-4325-82F1-DE92B0D04E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22" name="Graphic 13">
            <a:extLst>
              <a:ext uri="{FF2B5EF4-FFF2-40B4-BE49-F238E27FC236}">
                <a16:creationId xmlns:a16="http://schemas.microsoft.com/office/drawing/2014/main" id="{4C8AB332-D09E-4F28-943C-DABDD4716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pic>
        <p:nvPicPr>
          <p:cNvPr id="5" name="Content Placeholder 4" descr="A graph of a bar graph&#10;&#10;Description automatically generated with medium confidence">
            <a:extLst>
              <a:ext uri="{FF2B5EF4-FFF2-40B4-BE49-F238E27FC236}">
                <a16:creationId xmlns:a16="http://schemas.microsoft.com/office/drawing/2014/main" id="{B24B99D2-43BB-CF8D-046F-F300D9586038}"/>
              </a:ext>
            </a:extLst>
          </p:cNvPr>
          <p:cNvPicPr>
            <a:picLocks noGrp="1" noChangeAspect="1"/>
          </p:cNvPicPr>
          <p:nvPr>
            <p:ph idx="1"/>
          </p:nvPr>
        </p:nvPicPr>
        <p:blipFill>
          <a:blip r:embed="rId2"/>
          <a:stretch>
            <a:fillRect/>
          </a:stretch>
        </p:blipFill>
        <p:spPr>
          <a:xfrm>
            <a:off x="1187116" y="1825625"/>
            <a:ext cx="7076375" cy="4017074"/>
          </a:xfrm>
        </p:spPr>
      </p:pic>
      <p:sp>
        <p:nvSpPr>
          <p:cNvPr id="7" name="TextBox 6">
            <a:extLst>
              <a:ext uri="{FF2B5EF4-FFF2-40B4-BE49-F238E27FC236}">
                <a16:creationId xmlns:a16="http://schemas.microsoft.com/office/drawing/2014/main" id="{7117E01C-40F6-72B4-4445-1356C9567993}"/>
              </a:ext>
            </a:extLst>
          </p:cNvPr>
          <p:cNvSpPr txBox="1"/>
          <p:nvPr/>
        </p:nvSpPr>
        <p:spPr>
          <a:xfrm>
            <a:off x="935587" y="5921243"/>
            <a:ext cx="10320825" cy="262251"/>
          </a:xfrm>
          <a:prstGeom prst="rect">
            <a:avLst/>
          </a:prstGeom>
          <a:noFill/>
        </p:spPr>
        <p:txBody>
          <a:bodyPr wrap="square">
            <a:spAutoFit/>
          </a:bodyPr>
          <a:lstStyle/>
          <a:p>
            <a:pPr defTabSz="841248">
              <a:spcAft>
                <a:spcPts val="600"/>
              </a:spcAft>
            </a:pPr>
            <a:r>
              <a:rPr lang="en-US" sz="1104" kern="1200">
                <a:solidFill>
                  <a:srgbClr val="000000"/>
                </a:solidFill>
                <a:latin typeface="Open Sans" panose="020B0606030504020204" pitchFamily="34" charset="0"/>
                <a:ea typeface="+mn-ea"/>
                <a:cs typeface="+mn-cs"/>
              </a:rPr>
              <a:t>Wester C, Osinubi A, Kaufman HW, et al. Hepatitis C Virus Clearance Cascade — United States, 2013–2022. MMWR Morb Mortal Wkly Rep 2023;72:716–720</a:t>
            </a:r>
            <a:endParaRPr lang="en-US" sz="1200"/>
          </a:p>
        </p:txBody>
      </p:sp>
      <p:sp>
        <p:nvSpPr>
          <p:cNvPr id="9" name="TextBox 8">
            <a:extLst>
              <a:ext uri="{FF2B5EF4-FFF2-40B4-BE49-F238E27FC236}">
                <a16:creationId xmlns:a16="http://schemas.microsoft.com/office/drawing/2014/main" id="{F6A1FE82-D8D3-6279-EC83-DAE585BD9F5F}"/>
              </a:ext>
            </a:extLst>
          </p:cNvPr>
          <p:cNvSpPr txBox="1"/>
          <p:nvPr/>
        </p:nvSpPr>
        <p:spPr>
          <a:xfrm>
            <a:off x="8439815" y="2356272"/>
            <a:ext cx="2816597" cy="1754839"/>
          </a:xfrm>
          <a:prstGeom prst="rect">
            <a:avLst/>
          </a:prstGeom>
          <a:noFill/>
        </p:spPr>
        <p:txBody>
          <a:bodyPr wrap="square">
            <a:spAutoFit/>
          </a:bodyPr>
          <a:lstStyle/>
          <a:p>
            <a:pPr marL="285750" indent="-285750" defTabSz="841248">
              <a:spcAft>
                <a:spcPts val="600"/>
              </a:spcAft>
              <a:buFont typeface="Arial" panose="020B0604020202020204" pitchFamily="34" charset="0"/>
              <a:buChar char="•"/>
            </a:pPr>
            <a:r>
              <a:rPr lang="en-US" sz="1288" dirty="0">
                <a:solidFill>
                  <a:srgbClr val="000000"/>
                </a:solidFill>
                <a:latin typeface="Open Sans" panose="020B0606030504020204" pitchFamily="34" charset="0"/>
              </a:rPr>
              <a:t>T</a:t>
            </a:r>
            <a:r>
              <a:rPr lang="en-US" sz="1288" kern="1200" dirty="0">
                <a:solidFill>
                  <a:srgbClr val="000000"/>
                </a:solidFill>
                <a:latin typeface="Open Sans" panose="020B0606030504020204" pitchFamily="34" charset="0"/>
                <a:ea typeface="+mn-ea"/>
                <a:cs typeface="+mn-cs"/>
              </a:rPr>
              <a:t>he prevalence of viral clearance among persons with diagnosed hepatitis C was only 34% overall</a:t>
            </a:r>
          </a:p>
          <a:p>
            <a:pPr marL="285750" indent="-285750" defTabSz="841248">
              <a:spcAft>
                <a:spcPts val="600"/>
              </a:spcAft>
              <a:buFont typeface="Arial" panose="020B0604020202020204" pitchFamily="34" charset="0"/>
              <a:buChar char="•"/>
            </a:pPr>
            <a:r>
              <a:rPr lang="en-US" sz="1288" dirty="0">
                <a:solidFill>
                  <a:srgbClr val="000000"/>
                </a:solidFill>
                <a:latin typeface="Open Sans" panose="020B0606030504020204" pitchFamily="34" charset="0"/>
              </a:rPr>
              <a:t>This </a:t>
            </a:r>
            <a:r>
              <a:rPr lang="en-US" sz="1288" kern="1200" dirty="0">
                <a:solidFill>
                  <a:srgbClr val="000000"/>
                </a:solidFill>
                <a:latin typeface="Open Sans" panose="020B0606030504020204" pitchFamily="34" charset="0"/>
                <a:ea typeface="+mn-ea"/>
                <a:cs typeface="+mn-cs"/>
              </a:rPr>
              <a:t>clearance was even lower (16%) among persons aged 20–39 years with other payor (client or self-pay) insurance.</a:t>
            </a:r>
            <a:endParaRPr lang="en-US" sz="1400" dirty="0"/>
          </a:p>
        </p:txBody>
      </p:sp>
      <p:cxnSp>
        <p:nvCxnSpPr>
          <p:cNvPr id="11" name="Straight Arrow Connector 10">
            <a:extLst>
              <a:ext uri="{FF2B5EF4-FFF2-40B4-BE49-F238E27FC236}">
                <a16:creationId xmlns:a16="http://schemas.microsoft.com/office/drawing/2014/main" id="{AF1A6408-F47B-9B5A-93D7-950FDD66A228}"/>
              </a:ext>
            </a:extLst>
          </p:cNvPr>
          <p:cNvCxnSpPr/>
          <p:nvPr/>
        </p:nvCxnSpPr>
        <p:spPr>
          <a:xfrm flipH="1">
            <a:off x="6578930" y="2683823"/>
            <a:ext cx="1860885" cy="173379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33677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0A0F0-6DCF-B8EA-7BB6-33911D28E403}"/>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FEB94E1D-6FB4-4BB5-EDAD-20BEB638DFBD}"/>
              </a:ext>
            </a:extLst>
          </p:cNvPr>
          <p:cNvPicPr>
            <a:picLocks noChangeAspect="1"/>
          </p:cNvPicPr>
          <p:nvPr/>
        </p:nvPicPr>
        <p:blipFill>
          <a:blip r:embed="rId2"/>
          <a:stretch>
            <a:fillRect/>
          </a:stretch>
        </p:blipFill>
        <p:spPr>
          <a:xfrm>
            <a:off x="112295" y="63166"/>
            <a:ext cx="12079704" cy="6794834"/>
          </a:xfrm>
          <a:prstGeom prst="rect">
            <a:avLst/>
          </a:prstGeom>
        </p:spPr>
      </p:pic>
      <p:sp>
        <p:nvSpPr>
          <p:cNvPr id="4" name="TextBox 3">
            <a:extLst>
              <a:ext uri="{FF2B5EF4-FFF2-40B4-BE49-F238E27FC236}">
                <a16:creationId xmlns:a16="http://schemas.microsoft.com/office/drawing/2014/main" id="{6E1E3FFE-D51E-2EB0-CA10-4DFC1C33D5E1}"/>
              </a:ext>
            </a:extLst>
          </p:cNvPr>
          <p:cNvSpPr txBox="1"/>
          <p:nvPr/>
        </p:nvSpPr>
        <p:spPr>
          <a:xfrm>
            <a:off x="291482" y="2401259"/>
            <a:ext cx="2975508" cy="480131"/>
          </a:xfrm>
          <a:prstGeom prst="rect">
            <a:avLst/>
          </a:prstGeom>
          <a:noFill/>
          <a:ln>
            <a:solidFill>
              <a:schemeClr val="accent1"/>
            </a:solidFill>
          </a:ln>
        </p:spPr>
        <p:txBody>
          <a:bodyPr wrap="square" lIns="0" tIns="45720" rIns="0" bIns="45720" rtlCol="0" anchor="t">
            <a:spAutoFit/>
          </a:bodyPr>
          <a:lstStyle/>
          <a:p>
            <a:pPr marL="0" marR="0" lvl="0" indent="0" algn="ctr" defTabSz="1219170"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ea typeface="+mn-ea"/>
                <a:cs typeface="+mn-cs"/>
              </a:rPr>
              <a:t>Universal Screening</a:t>
            </a: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1219170" rtl="0" eaLnBrk="1" fontAlgn="auto" latinLnBrk="0" hangingPunct="1">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All patients aged 18 and older</a:t>
            </a: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p:txBody>
      </p:sp>
      <p:sp>
        <p:nvSpPr>
          <p:cNvPr id="5" name="TextBox 4">
            <a:extLst>
              <a:ext uri="{FF2B5EF4-FFF2-40B4-BE49-F238E27FC236}">
                <a16:creationId xmlns:a16="http://schemas.microsoft.com/office/drawing/2014/main" id="{43B24F4B-E575-2EE0-719F-3E42FB6D0729}"/>
              </a:ext>
            </a:extLst>
          </p:cNvPr>
          <p:cNvSpPr txBox="1"/>
          <p:nvPr/>
        </p:nvSpPr>
        <p:spPr>
          <a:xfrm>
            <a:off x="291482" y="3009257"/>
            <a:ext cx="2975508" cy="646331"/>
          </a:xfrm>
          <a:prstGeom prst="rect">
            <a:avLst/>
          </a:prstGeom>
          <a:noFill/>
          <a:ln>
            <a:solidFill>
              <a:schemeClr val="accent1"/>
            </a:solidFill>
          </a:ln>
        </p:spPr>
        <p:txBody>
          <a:bodyPr wrap="square" lIns="0" tIns="45720" rIns="0" bIns="45720" rtlCol="0" anchor="t">
            <a:spAutoFit/>
          </a:bodyPr>
          <a:lstStyle/>
          <a:p>
            <a:pPr marL="0" marR="0" lvl="0" indent="0" algn="ctr" defTabSz="1219170"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ea typeface="+mn-ea"/>
                <a:cs typeface="+mn-cs"/>
              </a:rPr>
              <a:t>Patient Navigator</a:t>
            </a:r>
          </a:p>
          <a:p>
            <a:pPr marL="0" marR="0" lvl="0" indent="0" algn="ctr" defTabSz="1219170" rtl="0" eaLnBrk="1" fontAlgn="auto" latinLnBrk="0" hangingPunct="1">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Staff contacts HCV+ individuals and arranges follow-up testing and evaluation</a:t>
            </a: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p:txBody>
      </p:sp>
      <p:sp>
        <p:nvSpPr>
          <p:cNvPr id="6" name="TextBox 5">
            <a:extLst>
              <a:ext uri="{FF2B5EF4-FFF2-40B4-BE49-F238E27FC236}">
                <a16:creationId xmlns:a16="http://schemas.microsoft.com/office/drawing/2014/main" id="{39CC847C-3887-299D-DD25-97510A1DD4F3}"/>
              </a:ext>
            </a:extLst>
          </p:cNvPr>
          <p:cNvSpPr txBox="1"/>
          <p:nvPr/>
        </p:nvSpPr>
        <p:spPr>
          <a:xfrm>
            <a:off x="291481" y="3730290"/>
            <a:ext cx="2975508" cy="1200329"/>
          </a:xfrm>
          <a:prstGeom prst="rect">
            <a:avLst/>
          </a:prstGeom>
          <a:noFill/>
          <a:ln>
            <a:solidFill>
              <a:schemeClr val="accent1"/>
            </a:solidFill>
          </a:ln>
        </p:spPr>
        <p:txBody>
          <a:bodyPr wrap="square" lIns="0" tIns="45720" rIns="0" bIns="45720" rtlCol="0" anchor="t">
            <a:spAutoFit/>
          </a:bodyPr>
          <a:lstStyle/>
          <a:p>
            <a:pPr marL="0" marR="0" lvl="0" indent="0" algn="ctr" defTabSz="1219170"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ea typeface="+mn-ea"/>
                <a:cs typeface="+mn-cs"/>
              </a:rPr>
              <a:t>HCV Evaluation and Non-Adherence Risk Assessme</a:t>
            </a:r>
            <a:r>
              <a:rPr kumimoji="0" lang="en-US" sz="1600" b="1" i="0" u="none" strike="noStrike" kern="1200" cap="none" spc="0" normalizeH="0" baseline="0" noProof="0" dirty="0">
                <a:ln>
                  <a:noFill/>
                </a:ln>
                <a:solidFill>
                  <a:prstClr val="black"/>
                </a:solidFill>
                <a:effectLst/>
                <a:uLnTx/>
                <a:uFillTx/>
                <a:latin typeface="Arial"/>
                <a:ea typeface="+mn-ea"/>
                <a:cs typeface="+mn-cs"/>
              </a:rPr>
              <a:t>nt</a:t>
            </a:r>
          </a:p>
          <a:p>
            <a:pPr marL="0" marR="0" lvl="0" indent="0" algn="ctr" defTabSz="1219170" rtl="0" eaLnBrk="1" fontAlgn="auto" latinLnBrk="0" hangingPunct="1">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Nurse, BH counselor, HCV provider, </a:t>
            </a:r>
            <a:br>
              <a:rPr kumimoji="0" lang="en-US" sz="1200" b="0" i="0" u="none" strike="noStrike" kern="1200" cap="none" spc="0" normalizeH="0" baseline="0" noProof="0" dirty="0">
                <a:ln>
                  <a:noFill/>
                </a:ln>
                <a:solidFill>
                  <a:prstClr val="black"/>
                </a:solidFill>
                <a:effectLst/>
                <a:uLnTx/>
                <a:uFillTx/>
                <a:latin typeface="Arial"/>
                <a:ea typeface="+mn-ea"/>
                <a:cs typeface="+mn-cs"/>
              </a:rPr>
            </a:br>
            <a:r>
              <a:rPr kumimoji="0" lang="en-US" sz="1200" b="0" i="0" u="none" strike="noStrike" kern="1200" cap="none" spc="0" normalizeH="0" baseline="0" noProof="0" dirty="0">
                <a:ln>
                  <a:noFill/>
                </a:ln>
                <a:solidFill>
                  <a:prstClr val="black"/>
                </a:solidFill>
                <a:effectLst/>
                <a:uLnTx/>
                <a:uFillTx/>
                <a:latin typeface="Arial"/>
                <a:ea typeface="+mn-ea"/>
                <a:cs typeface="+mn-cs"/>
              </a:rPr>
              <a:t>case manager, pharmacist, </a:t>
            </a:r>
            <a:br>
              <a:rPr kumimoji="0" lang="en-US" sz="1200" b="0" i="0" u="none" strike="noStrike" kern="1200" cap="none" spc="0" normalizeH="0" baseline="0" noProof="0" dirty="0">
                <a:ln>
                  <a:noFill/>
                </a:ln>
                <a:solidFill>
                  <a:prstClr val="black"/>
                </a:solidFill>
                <a:effectLst/>
                <a:uLnTx/>
                <a:uFillTx/>
                <a:latin typeface="Arial"/>
                <a:ea typeface="+mn-ea"/>
                <a:cs typeface="+mn-cs"/>
              </a:rPr>
            </a:br>
            <a:r>
              <a:rPr kumimoji="0" lang="en-US" sz="1200" b="0" i="0" u="none" strike="noStrike" kern="1200" cap="none" spc="0" normalizeH="0" baseline="0" noProof="0" dirty="0">
                <a:ln>
                  <a:noFill/>
                </a:ln>
                <a:solidFill>
                  <a:prstClr val="black"/>
                </a:solidFill>
                <a:effectLst/>
                <a:uLnTx/>
                <a:uFillTx/>
                <a:latin typeface="Arial"/>
                <a:ea typeface="+mn-ea"/>
                <a:cs typeface="+mn-cs"/>
              </a:rPr>
              <a:t>community health worker</a:t>
            </a:r>
          </a:p>
          <a:p>
            <a:pPr marL="0" marR="0" lvl="0" indent="0" algn="ctr" defTabSz="1219170" rtl="0" eaLnBrk="1" fontAlgn="auto" latinLnBrk="0" hangingPunct="1">
              <a:lnSpc>
                <a:spcPct val="9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p:txBody>
      </p:sp>
      <p:sp>
        <p:nvSpPr>
          <p:cNvPr id="7" name="TextBox 6">
            <a:extLst>
              <a:ext uri="{FF2B5EF4-FFF2-40B4-BE49-F238E27FC236}">
                <a16:creationId xmlns:a16="http://schemas.microsoft.com/office/drawing/2014/main" id="{DA737EDC-270B-E8A0-D0EF-C702AC6F6A25}"/>
              </a:ext>
            </a:extLst>
          </p:cNvPr>
          <p:cNvSpPr txBox="1"/>
          <p:nvPr/>
        </p:nvSpPr>
        <p:spPr>
          <a:xfrm>
            <a:off x="291481" y="5005321"/>
            <a:ext cx="2975508" cy="480131"/>
          </a:xfrm>
          <a:prstGeom prst="rect">
            <a:avLst/>
          </a:prstGeom>
          <a:noFill/>
          <a:ln>
            <a:solidFill>
              <a:schemeClr val="accent1"/>
            </a:solidFill>
          </a:ln>
        </p:spPr>
        <p:txBody>
          <a:bodyPr wrap="square" lIns="0" tIns="45720" rIns="0" bIns="45720" rtlCol="0">
            <a:spAutoFit/>
          </a:bodyPr>
          <a:lstStyle/>
          <a:p>
            <a:pPr marL="0" marR="0" lvl="0" indent="0" algn="ctr" defTabSz="1219170"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ea typeface="+mn-ea"/>
                <a:cs typeface="+mn-cs"/>
              </a:rPr>
              <a:t>HCV Treatment</a:t>
            </a:r>
          </a:p>
          <a:p>
            <a:pPr marL="0" marR="0" lvl="0" indent="0" algn="ctr" defTabSz="1219170" rtl="0" eaLnBrk="1" fontAlgn="auto" latinLnBrk="0" hangingPunct="1">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All patients offered treatment</a:t>
            </a:r>
          </a:p>
        </p:txBody>
      </p:sp>
      <p:sp>
        <p:nvSpPr>
          <p:cNvPr id="8" name="TextBox 7">
            <a:extLst>
              <a:ext uri="{FF2B5EF4-FFF2-40B4-BE49-F238E27FC236}">
                <a16:creationId xmlns:a16="http://schemas.microsoft.com/office/drawing/2014/main" id="{C8A88B28-3693-5A8F-D034-02E6F992B4A5}"/>
              </a:ext>
            </a:extLst>
          </p:cNvPr>
          <p:cNvSpPr txBox="1"/>
          <p:nvPr/>
        </p:nvSpPr>
        <p:spPr>
          <a:xfrm>
            <a:off x="291481" y="5560155"/>
            <a:ext cx="2975508" cy="646331"/>
          </a:xfrm>
          <a:prstGeom prst="rect">
            <a:avLst/>
          </a:prstGeom>
          <a:noFill/>
          <a:ln>
            <a:solidFill>
              <a:schemeClr val="accent1"/>
            </a:solidFill>
          </a:ln>
        </p:spPr>
        <p:txBody>
          <a:bodyPr wrap="square" lIns="0" tIns="45720" rIns="0" bIns="45720" rtlCol="0">
            <a:spAutoFit/>
          </a:bodyPr>
          <a:lstStyle/>
          <a:p>
            <a:pPr marL="0" marR="0" lvl="0" indent="0" algn="ctr" defTabSz="1219170"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ea typeface="+mn-ea"/>
                <a:cs typeface="+mn-cs"/>
              </a:rPr>
              <a:t>Community Health Worker</a:t>
            </a:r>
          </a:p>
          <a:p>
            <a:pPr marL="0" marR="0" lvl="0" indent="0" algn="ctr" defTabSz="1219170" rtl="0" eaLnBrk="1" fontAlgn="auto" latinLnBrk="0" hangingPunct="1">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Home visits for patients at high risk </a:t>
            </a:r>
            <a:br>
              <a:rPr kumimoji="0" lang="en-US" sz="1200" b="0" i="0" u="none" strike="noStrike" kern="1200" cap="none" spc="0" normalizeH="0" baseline="0" noProof="0" dirty="0">
                <a:ln>
                  <a:noFill/>
                </a:ln>
                <a:solidFill>
                  <a:prstClr val="black"/>
                </a:solidFill>
                <a:effectLst/>
                <a:uLnTx/>
                <a:uFillTx/>
                <a:latin typeface="Arial"/>
                <a:ea typeface="+mn-ea"/>
                <a:cs typeface="+mn-cs"/>
              </a:rPr>
            </a:br>
            <a:r>
              <a:rPr kumimoji="0" lang="en-US" sz="1200" b="0" i="0" u="none" strike="noStrike" kern="1200" cap="none" spc="0" normalizeH="0" baseline="0" noProof="0" dirty="0">
                <a:ln>
                  <a:noFill/>
                </a:ln>
                <a:solidFill>
                  <a:prstClr val="black"/>
                </a:solidFill>
                <a:effectLst/>
                <a:uLnTx/>
                <a:uFillTx/>
                <a:latin typeface="Arial"/>
                <a:ea typeface="+mn-ea"/>
                <a:cs typeface="+mn-cs"/>
              </a:rPr>
              <a:t>of non-adherence</a:t>
            </a:r>
          </a:p>
        </p:txBody>
      </p:sp>
      <p:sp>
        <p:nvSpPr>
          <p:cNvPr id="9" name="TextBox 8">
            <a:extLst>
              <a:ext uri="{FF2B5EF4-FFF2-40B4-BE49-F238E27FC236}">
                <a16:creationId xmlns:a16="http://schemas.microsoft.com/office/drawing/2014/main" id="{8B5D8349-0518-EFBA-B6FC-EBBFBBE0D2AF}"/>
              </a:ext>
            </a:extLst>
          </p:cNvPr>
          <p:cNvSpPr txBox="1"/>
          <p:nvPr/>
        </p:nvSpPr>
        <p:spPr>
          <a:xfrm>
            <a:off x="112295" y="1690688"/>
            <a:ext cx="3259137" cy="646331"/>
          </a:xfrm>
          <a:prstGeom prst="rect">
            <a:avLst/>
          </a:prstGeom>
          <a:noFill/>
        </p:spPr>
        <p:txBody>
          <a:bodyPr wrap="square" rtlCol="0">
            <a:spAutoFit/>
          </a:bodyPr>
          <a:lstStyle/>
          <a:p>
            <a:pPr algn="ctr"/>
            <a:r>
              <a:rPr lang="en-US" b="1" dirty="0"/>
              <a:t>Cherokee Nation Comprehensive HCV Care Model</a:t>
            </a:r>
          </a:p>
        </p:txBody>
      </p:sp>
    </p:spTree>
    <p:extLst>
      <p:ext uri="{BB962C8B-B14F-4D97-AF65-F5344CB8AC3E}">
        <p14:creationId xmlns:p14="http://schemas.microsoft.com/office/powerpoint/2010/main" val="35510510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88BBAF-804D-DEB4-EB6F-BBB6F68A395D}"/>
              </a:ext>
            </a:extLst>
          </p:cNvPr>
          <p:cNvSpPr>
            <a:spLocks noGrp="1"/>
          </p:cNvSpPr>
          <p:nvPr>
            <p:ph type="title"/>
          </p:nvPr>
        </p:nvSpPr>
        <p:spPr>
          <a:xfrm>
            <a:off x="572493" y="238539"/>
            <a:ext cx="11018520" cy="1434415"/>
          </a:xfrm>
        </p:spPr>
        <p:txBody>
          <a:bodyPr anchor="b">
            <a:normAutofit/>
          </a:bodyPr>
          <a:lstStyle/>
          <a:p>
            <a:pPr algn="ctr"/>
            <a:r>
              <a:rPr lang="en-US" sz="5400" b="1" dirty="0">
                <a:latin typeface="+mn-lt"/>
              </a:rPr>
              <a:t>Conclusions</a:t>
            </a:r>
          </a:p>
        </p:txBody>
      </p:sp>
      <p:sp>
        <p:nvSpPr>
          <p:cNvPr id="2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A32E4C0-A5BE-D1A1-33F3-41DAC96852CE}"/>
              </a:ext>
            </a:extLst>
          </p:cNvPr>
          <p:cNvSpPr>
            <a:spLocks noGrp="1"/>
          </p:cNvSpPr>
          <p:nvPr>
            <p:ph idx="1"/>
          </p:nvPr>
        </p:nvSpPr>
        <p:spPr>
          <a:xfrm>
            <a:off x="572493" y="1922915"/>
            <a:ext cx="6713552" cy="4119172"/>
          </a:xfrm>
        </p:spPr>
        <p:txBody>
          <a:bodyPr anchor="t">
            <a:noAutofit/>
          </a:bodyPr>
          <a:lstStyle/>
          <a:p>
            <a:r>
              <a:rPr lang="en-US" sz="2000" b="1" dirty="0">
                <a:latin typeface="+mj-lt"/>
              </a:rPr>
              <a:t>Hepatitis C can be cured and eliminated</a:t>
            </a:r>
            <a:br>
              <a:rPr lang="en-US" sz="2000" b="1" dirty="0">
                <a:latin typeface="+mj-lt"/>
              </a:rPr>
            </a:br>
            <a:endParaRPr lang="en-US" sz="2000" b="1" dirty="0">
              <a:latin typeface="+mj-lt"/>
            </a:endParaRPr>
          </a:p>
          <a:p>
            <a:r>
              <a:rPr lang="en-US" sz="2000" b="1" dirty="0">
                <a:latin typeface="+mj-lt"/>
              </a:rPr>
              <a:t>Simplified treatment algorithms are available</a:t>
            </a:r>
            <a:br>
              <a:rPr lang="en-US" sz="2000" b="1" dirty="0">
                <a:latin typeface="+mj-lt"/>
              </a:rPr>
            </a:br>
            <a:endParaRPr lang="en-US" sz="2000" b="1" dirty="0">
              <a:latin typeface="+mj-lt"/>
            </a:endParaRPr>
          </a:p>
          <a:p>
            <a:r>
              <a:rPr lang="en-US" sz="2000" b="1" dirty="0">
                <a:latin typeface="+mj-lt"/>
              </a:rPr>
              <a:t>Eliminating HCV as a public health problem </a:t>
            </a:r>
            <a:r>
              <a:rPr lang="en-US" sz="2000" b="1" dirty="0">
                <a:effectLst/>
                <a:latin typeface="+mj-lt"/>
              </a:rPr>
              <a:t>will require a multipronged approach</a:t>
            </a:r>
            <a:br>
              <a:rPr lang="en-US" sz="2000" dirty="0">
                <a:effectLst/>
                <a:latin typeface="+mj-lt"/>
              </a:rPr>
            </a:br>
            <a:endParaRPr lang="en-US" sz="2000" dirty="0">
              <a:effectLst/>
              <a:latin typeface="+mj-lt"/>
            </a:endParaRPr>
          </a:p>
          <a:p>
            <a:pPr>
              <a:buFont typeface="Arial" panose="020B0604020202020204" pitchFamily="34" charset="0"/>
              <a:buChar char="•"/>
            </a:pPr>
            <a:r>
              <a:rPr lang="en-US" sz="2000" dirty="0">
                <a:effectLst/>
                <a:latin typeface="+mj-lt"/>
              </a:rPr>
              <a:t>HCV evaluation and treatment should be integrated into </a:t>
            </a:r>
            <a:r>
              <a:rPr lang="en-US" sz="2000">
                <a:effectLst/>
                <a:latin typeface="+mj-lt"/>
              </a:rPr>
              <a:t>primary care</a:t>
            </a:r>
            <a:br>
              <a:rPr lang="en-US" sz="2000">
                <a:effectLst/>
                <a:latin typeface="+mj-lt"/>
              </a:rPr>
            </a:br>
            <a:endParaRPr lang="en-US" sz="2000" b="1" dirty="0">
              <a:latin typeface="+mj-lt"/>
            </a:endParaRPr>
          </a:p>
          <a:p>
            <a:r>
              <a:rPr lang="en-US" sz="2000" b="1" dirty="0">
                <a:effectLst/>
                <a:latin typeface="+mj-lt"/>
              </a:rPr>
              <a:t>Primary </a:t>
            </a:r>
            <a:r>
              <a:rPr lang="en-US" sz="2000" b="1" dirty="0">
                <a:latin typeface="+mj-lt"/>
              </a:rPr>
              <a:t>c</a:t>
            </a:r>
            <a:r>
              <a:rPr lang="en-US" sz="2000" b="1" dirty="0">
                <a:effectLst/>
                <a:latin typeface="+mj-lt"/>
              </a:rPr>
              <a:t>are providers should be at the forefront of HCV treatment, If they are not, nobody will be. </a:t>
            </a:r>
            <a:br>
              <a:rPr lang="en-US" sz="2000" dirty="0">
                <a:effectLst/>
                <a:latin typeface="+mj-lt"/>
              </a:rPr>
            </a:br>
            <a:endParaRPr lang="en-US" sz="2000" dirty="0">
              <a:effectLst/>
              <a:latin typeface="+mj-lt"/>
            </a:endParaRPr>
          </a:p>
          <a:p>
            <a:endParaRPr lang="en-US" sz="1700" dirty="0"/>
          </a:p>
        </p:txBody>
      </p:sp>
      <p:pic>
        <p:nvPicPr>
          <p:cNvPr id="5" name="Picture 4" descr="Desk with stethoscope and computer keyboard">
            <a:extLst>
              <a:ext uri="{FF2B5EF4-FFF2-40B4-BE49-F238E27FC236}">
                <a16:creationId xmlns:a16="http://schemas.microsoft.com/office/drawing/2014/main" id="{2F53C4F9-A4CC-CC79-617F-6C74288F3095}"/>
              </a:ext>
            </a:extLst>
          </p:cNvPr>
          <p:cNvPicPr>
            <a:picLocks noChangeAspect="1"/>
          </p:cNvPicPr>
          <p:nvPr/>
        </p:nvPicPr>
        <p:blipFill rotWithShape="1">
          <a:blip r:embed="rId2"/>
          <a:srcRect l="35782" r="2" b="2"/>
          <a:stretch/>
        </p:blipFill>
        <p:spPr>
          <a:xfrm>
            <a:off x="7675658" y="2093976"/>
            <a:ext cx="3941064" cy="4096512"/>
          </a:xfrm>
          <a:prstGeom prst="rect">
            <a:avLst/>
          </a:prstGeom>
        </p:spPr>
      </p:pic>
    </p:spTree>
    <p:extLst>
      <p:ext uri="{BB962C8B-B14F-4D97-AF65-F5344CB8AC3E}">
        <p14:creationId xmlns:p14="http://schemas.microsoft.com/office/powerpoint/2010/main" val="1412355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94360" y="637125"/>
            <a:ext cx="3802276" cy="5256371"/>
          </a:xfrm>
        </p:spPr>
        <p:txBody>
          <a:bodyPr>
            <a:normAutofit/>
          </a:bodyPr>
          <a:lstStyle/>
          <a:p>
            <a:r>
              <a:rPr lang="en-US" sz="4800"/>
              <a:t>Helpful Resources</a:t>
            </a:r>
          </a:p>
        </p:txBody>
      </p:sp>
      <p:graphicFrame>
        <p:nvGraphicFramePr>
          <p:cNvPr id="5" name="Content Placeholder 2">
            <a:extLst>
              <a:ext uri="{FF2B5EF4-FFF2-40B4-BE49-F238E27FC236}">
                <a16:creationId xmlns:a16="http://schemas.microsoft.com/office/drawing/2014/main" id="{B7873FBF-1A0E-4134-BF2F-45EE750DC7D1}"/>
              </a:ext>
            </a:extLst>
          </p:cNvPr>
          <p:cNvGraphicFramePr>
            <a:graphicFrameLocks noGrp="1"/>
          </p:cNvGraphicFramePr>
          <p:nvPr>
            <p:ph idx="1"/>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5133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ECC1B-E360-BAB2-3892-FFDC4A377FDB}"/>
              </a:ext>
            </a:extLst>
          </p:cNvPr>
          <p:cNvSpPr>
            <a:spLocks noGrp="1"/>
          </p:cNvSpPr>
          <p:nvPr>
            <p:ph type="title"/>
          </p:nvPr>
        </p:nvSpPr>
        <p:spPr>
          <a:xfrm>
            <a:off x="914400" y="105680"/>
            <a:ext cx="10515600" cy="1325563"/>
          </a:xfrm>
        </p:spPr>
        <p:txBody>
          <a:bodyPr/>
          <a:lstStyle/>
          <a:p>
            <a:pPr algn="ctr"/>
            <a:r>
              <a:rPr lang="en-US" sz="4400" b="1" kern="1200" dirty="0">
                <a:latin typeface="+mn-lt"/>
                <a:ea typeface="+mj-ea"/>
                <a:cs typeface="+mj-cs"/>
              </a:rPr>
              <a:t>What Are We Trying To Achieve?</a:t>
            </a:r>
            <a:endParaRPr lang="en-US" dirty="0"/>
          </a:p>
        </p:txBody>
      </p:sp>
      <p:sp>
        <p:nvSpPr>
          <p:cNvPr id="3" name="Text Placeholder 2">
            <a:extLst>
              <a:ext uri="{FF2B5EF4-FFF2-40B4-BE49-F238E27FC236}">
                <a16:creationId xmlns:a16="http://schemas.microsoft.com/office/drawing/2014/main" id="{574C33FE-868C-6122-4EA6-CAFCF58F8556}"/>
              </a:ext>
            </a:extLst>
          </p:cNvPr>
          <p:cNvSpPr>
            <a:spLocks noGrp="1"/>
          </p:cNvSpPr>
          <p:nvPr>
            <p:ph type="body" idx="1"/>
          </p:nvPr>
        </p:nvSpPr>
        <p:spPr>
          <a:xfrm>
            <a:off x="839788" y="1329215"/>
            <a:ext cx="5157787" cy="806224"/>
          </a:xfrm>
        </p:spPr>
        <p:txBody>
          <a:bodyPr>
            <a:noAutofit/>
          </a:bodyPr>
          <a:lstStyle/>
          <a:p>
            <a:pPr algn="ctr"/>
            <a:r>
              <a:rPr lang="en-US" dirty="0">
                <a:ea typeface="+mj-ea"/>
                <a:cs typeface="+mj-cs"/>
              </a:rPr>
              <a:t>At the individual level </a:t>
            </a:r>
          </a:p>
        </p:txBody>
      </p:sp>
      <p:sp>
        <p:nvSpPr>
          <p:cNvPr id="5" name="Text Placeholder 4">
            <a:extLst>
              <a:ext uri="{FF2B5EF4-FFF2-40B4-BE49-F238E27FC236}">
                <a16:creationId xmlns:a16="http://schemas.microsoft.com/office/drawing/2014/main" id="{411565AF-CC9C-8C20-9660-D86FD076CF51}"/>
              </a:ext>
            </a:extLst>
          </p:cNvPr>
          <p:cNvSpPr>
            <a:spLocks noGrp="1"/>
          </p:cNvSpPr>
          <p:nvPr>
            <p:ph type="body" sz="quarter" idx="3"/>
          </p:nvPr>
        </p:nvSpPr>
        <p:spPr>
          <a:xfrm>
            <a:off x="5721531" y="1681162"/>
            <a:ext cx="5633857" cy="806223"/>
          </a:xfrm>
        </p:spPr>
        <p:txBody>
          <a:bodyPr>
            <a:noAutofit/>
          </a:bodyPr>
          <a:lstStyle/>
          <a:p>
            <a:pPr algn="ctr"/>
            <a:endParaRPr lang="en-US" dirty="0">
              <a:ea typeface="+mj-ea"/>
              <a:cs typeface="+mj-cs"/>
            </a:endParaRPr>
          </a:p>
          <a:p>
            <a:pPr algn="ctr"/>
            <a:endParaRPr lang="en-US" dirty="0">
              <a:ea typeface="+mj-ea"/>
              <a:cs typeface="+mj-cs"/>
            </a:endParaRPr>
          </a:p>
          <a:p>
            <a:pPr algn="ctr"/>
            <a:endParaRPr lang="en-US" dirty="0">
              <a:ea typeface="+mj-ea"/>
              <a:cs typeface="+mj-cs"/>
            </a:endParaRPr>
          </a:p>
          <a:p>
            <a:pPr algn="ctr"/>
            <a:endParaRPr lang="en-US" dirty="0">
              <a:ea typeface="+mj-ea"/>
              <a:cs typeface="+mj-cs"/>
            </a:endParaRPr>
          </a:p>
          <a:p>
            <a:pPr algn="ctr"/>
            <a:endParaRPr lang="en-US" dirty="0">
              <a:ea typeface="+mj-ea"/>
              <a:cs typeface="+mj-cs"/>
            </a:endParaRPr>
          </a:p>
          <a:p>
            <a:pPr algn="ctr"/>
            <a:endParaRPr lang="en-US" dirty="0">
              <a:ea typeface="+mj-ea"/>
              <a:cs typeface="+mj-cs"/>
            </a:endParaRPr>
          </a:p>
          <a:p>
            <a:pPr algn="ctr"/>
            <a:endParaRPr lang="en-US" dirty="0">
              <a:ea typeface="+mj-ea"/>
              <a:cs typeface="+mj-cs"/>
            </a:endParaRPr>
          </a:p>
          <a:p>
            <a:pPr algn="ctr"/>
            <a:endParaRPr lang="en-US" dirty="0">
              <a:ea typeface="+mj-ea"/>
              <a:cs typeface="+mj-cs"/>
            </a:endParaRPr>
          </a:p>
          <a:p>
            <a:pPr algn="ctr"/>
            <a:r>
              <a:rPr lang="en-US" dirty="0">
                <a:ea typeface="+mj-ea"/>
                <a:cs typeface="+mj-cs"/>
              </a:rPr>
              <a:t>At </a:t>
            </a:r>
            <a:r>
              <a:rPr lang="en-US" b="1" kern="1200" dirty="0">
                <a:ea typeface="+mj-ea"/>
                <a:cs typeface="+mj-cs"/>
              </a:rPr>
              <a:t>Public Health Level</a:t>
            </a:r>
            <a:br>
              <a:rPr lang="en-US" b="1" kern="1200" dirty="0">
                <a:ea typeface="+mj-ea"/>
                <a:cs typeface="+mj-cs"/>
              </a:rPr>
            </a:br>
            <a:endParaRPr lang="en-US" dirty="0"/>
          </a:p>
        </p:txBody>
      </p:sp>
      <p:pic>
        <p:nvPicPr>
          <p:cNvPr id="7" name="Picture 5" descr="liver-jaundice">
            <a:hlinkClick r:id="rId2"/>
            <a:extLst>
              <a:ext uri="{FF2B5EF4-FFF2-40B4-BE49-F238E27FC236}">
                <a16:creationId xmlns:a16="http://schemas.microsoft.com/office/drawing/2014/main" id="{405BC0B5-A305-0DF3-82B1-4ECEED3586AB}"/>
              </a:ext>
            </a:extLst>
          </p:cNvPr>
          <p:cNvPicPr>
            <a:picLocks noChangeAspect="1" noChangeArrowheads="1"/>
          </p:cNvPicPr>
          <p:nvPr/>
        </p:nvPicPr>
        <p:blipFill>
          <a:blip r:embed="rId3"/>
          <a:srcRect/>
          <a:stretch>
            <a:fillRect/>
          </a:stretch>
        </p:blipFill>
        <p:spPr bwMode="auto">
          <a:xfrm>
            <a:off x="538028" y="2598704"/>
            <a:ext cx="2048964" cy="1727971"/>
          </a:xfrm>
          <a:prstGeom prst="rect">
            <a:avLst/>
          </a:prstGeom>
        </p:spPr>
      </p:pic>
      <p:pic>
        <p:nvPicPr>
          <p:cNvPr id="8" name="Picture 5" descr="es_ev_12">
            <a:extLst>
              <a:ext uri="{FF2B5EF4-FFF2-40B4-BE49-F238E27FC236}">
                <a16:creationId xmlns:a16="http://schemas.microsoft.com/office/drawing/2014/main" id="{0F98013A-E9C1-4ADE-A739-B294FC889616}"/>
              </a:ext>
            </a:extLst>
          </p:cNvPr>
          <p:cNvPicPr>
            <a:picLocks noChangeAspect="1" noChangeArrowheads="1"/>
          </p:cNvPicPr>
          <p:nvPr/>
        </p:nvPicPr>
        <p:blipFill>
          <a:blip r:embed="rId4"/>
          <a:srcRect/>
          <a:stretch>
            <a:fillRect/>
          </a:stretch>
        </p:blipFill>
        <p:spPr bwMode="auto">
          <a:xfrm>
            <a:off x="3762545" y="2598703"/>
            <a:ext cx="1829266" cy="1727971"/>
          </a:xfrm>
          <a:prstGeom prst="rect">
            <a:avLst/>
          </a:prstGeom>
        </p:spPr>
      </p:pic>
      <p:pic>
        <p:nvPicPr>
          <p:cNvPr id="9" name="Content Placeholder 5" descr="jaundice">
            <a:hlinkClick r:id="rId5"/>
            <a:extLst>
              <a:ext uri="{FF2B5EF4-FFF2-40B4-BE49-F238E27FC236}">
                <a16:creationId xmlns:a16="http://schemas.microsoft.com/office/drawing/2014/main" id="{42B187F0-F6EF-4BA8-B8EB-1E10737A898D}"/>
              </a:ext>
            </a:extLst>
          </p:cNvPr>
          <p:cNvPicPr>
            <a:picLocks noChangeAspect="1" noChangeArrowheads="1"/>
          </p:cNvPicPr>
          <p:nvPr/>
        </p:nvPicPr>
        <p:blipFill>
          <a:blip r:embed="rId6"/>
          <a:srcRect/>
          <a:stretch>
            <a:fillRect/>
          </a:stretch>
        </p:blipFill>
        <p:spPr bwMode="auto">
          <a:xfrm>
            <a:off x="2288014" y="4572174"/>
            <a:ext cx="1944701" cy="1727971"/>
          </a:xfrm>
          <a:prstGeom prst="rect">
            <a:avLst/>
          </a:prstGeom>
        </p:spPr>
      </p:pic>
      <p:sp>
        <p:nvSpPr>
          <p:cNvPr id="10" name="TextBox 9">
            <a:extLst>
              <a:ext uri="{FF2B5EF4-FFF2-40B4-BE49-F238E27FC236}">
                <a16:creationId xmlns:a16="http://schemas.microsoft.com/office/drawing/2014/main" id="{0E2D62AF-2D03-C2DB-4908-75ACC996C90F}"/>
              </a:ext>
            </a:extLst>
          </p:cNvPr>
          <p:cNvSpPr txBox="1"/>
          <p:nvPr/>
        </p:nvSpPr>
        <p:spPr>
          <a:xfrm>
            <a:off x="538028" y="4308916"/>
            <a:ext cx="2048964" cy="192272"/>
          </a:xfrm>
          <a:prstGeom prst="rect">
            <a:avLst/>
          </a:prstGeom>
          <a:solidFill>
            <a:srgbClr val="000000">
              <a:alpha val="50000"/>
            </a:srgbClr>
          </a:solidFill>
          <a:ln>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150" b="0" i="0" u="none" strike="noStrike" kern="1200" cap="none" spc="0" normalizeH="0" baseline="0" noProof="0" dirty="0">
                <a:ln>
                  <a:noFill/>
                </a:ln>
                <a:solidFill>
                  <a:srgbClr val="FFFFFF"/>
                </a:solidFill>
                <a:effectLst/>
                <a:uLnTx/>
                <a:uFillTx/>
                <a:latin typeface="Calibri" panose="020F0502020204030204"/>
                <a:ea typeface="+mn-ea"/>
                <a:cs typeface="+mn-cs"/>
              </a:rPr>
              <a:t>Ascites</a:t>
            </a:r>
          </a:p>
        </p:txBody>
      </p:sp>
      <p:sp>
        <p:nvSpPr>
          <p:cNvPr id="11" name="TextBox 10">
            <a:extLst>
              <a:ext uri="{FF2B5EF4-FFF2-40B4-BE49-F238E27FC236}">
                <a16:creationId xmlns:a16="http://schemas.microsoft.com/office/drawing/2014/main" id="{550C4DC7-2A55-EE63-044A-16D902310E08}"/>
              </a:ext>
            </a:extLst>
          </p:cNvPr>
          <p:cNvSpPr txBox="1"/>
          <p:nvPr/>
        </p:nvSpPr>
        <p:spPr>
          <a:xfrm>
            <a:off x="3762546" y="4308917"/>
            <a:ext cx="1829266" cy="192271"/>
          </a:xfrm>
          <a:prstGeom prst="rect">
            <a:avLst/>
          </a:prstGeom>
          <a:solidFill>
            <a:srgbClr val="000000">
              <a:alpha val="50000"/>
            </a:srgbClr>
          </a:solidFill>
          <a:ln>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150" b="0" i="0" u="none" strike="noStrike" kern="1200" cap="none" spc="0" normalizeH="0" baseline="0" noProof="0">
                <a:ln>
                  <a:noFill/>
                </a:ln>
                <a:solidFill>
                  <a:srgbClr val="FFFFFF"/>
                </a:solidFill>
                <a:effectLst/>
                <a:uLnTx/>
                <a:uFillTx/>
                <a:latin typeface="Calibri" panose="020F0502020204030204"/>
                <a:ea typeface="+mn-ea"/>
                <a:cs typeface="+mn-cs"/>
              </a:rPr>
              <a:t>Esophageal Varices</a:t>
            </a:r>
          </a:p>
        </p:txBody>
      </p:sp>
      <p:sp>
        <p:nvSpPr>
          <p:cNvPr id="12" name="TextBox 11">
            <a:extLst>
              <a:ext uri="{FF2B5EF4-FFF2-40B4-BE49-F238E27FC236}">
                <a16:creationId xmlns:a16="http://schemas.microsoft.com/office/drawing/2014/main" id="{6839F29C-4E65-DFA9-A5ED-DEB03538B768}"/>
              </a:ext>
            </a:extLst>
          </p:cNvPr>
          <p:cNvSpPr txBox="1"/>
          <p:nvPr/>
        </p:nvSpPr>
        <p:spPr>
          <a:xfrm>
            <a:off x="2288014" y="6302757"/>
            <a:ext cx="1944701" cy="242888"/>
          </a:xfrm>
          <a:prstGeom prst="rect">
            <a:avLst/>
          </a:prstGeom>
          <a:solidFill>
            <a:srgbClr val="000000">
              <a:alpha val="50000"/>
            </a:srgbClr>
          </a:solidFill>
          <a:ln>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150" b="0" i="0" u="none" strike="noStrike" kern="1200" cap="none" spc="0" normalizeH="0" baseline="0" noProof="0" dirty="0">
                <a:ln>
                  <a:noFill/>
                </a:ln>
                <a:solidFill>
                  <a:srgbClr val="FFFFFF"/>
                </a:solidFill>
                <a:effectLst/>
                <a:uLnTx/>
                <a:uFillTx/>
                <a:latin typeface="Calibri" panose="020F0502020204030204"/>
                <a:ea typeface="+mn-ea"/>
                <a:cs typeface="+mn-cs"/>
              </a:rPr>
              <a:t>End Stage Liver Disease</a:t>
            </a:r>
          </a:p>
        </p:txBody>
      </p:sp>
      <p:graphicFrame>
        <p:nvGraphicFramePr>
          <p:cNvPr id="18" name="Content Placeholder 5">
            <a:extLst>
              <a:ext uri="{FF2B5EF4-FFF2-40B4-BE49-F238E27FC236}">
                <a16:creationId xmlns:a16="http://schemas.microsoft.com/office/drawing/2014/main" id="{78345FF4-B729-119D-0B00-D70B6AEFE211}"/>
              </a:ext>
            </a:extLst>
          </p:cNvPr>
          <p:cNvGraphicFramePr/>
          <p:nvPr>
            <p:extLst>
              <p:ext uri="{D42A27DB-BD31-4B8C-83A1-F6EECF244321}">
                <p14:modId xmlns:p14="http://schemas.microsoft.com/office/powerpoint/2010/main" val="478742183"/>
              </p:ext>
            </p:extLst>
          </p:nvPr>
        </p:nvGraphicFramePr>
        <p:xfrm>
          <a:off x="6172200" y="2839333"/>
          <a:ext cx="5183188" cy="33503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TextBox 3">
            <a:extLst>
              <a:ext uri="{FF2B5EF4-FFF2-40B4-BE49-F238E27FC236}">
                <a16:creationId xmlns:a16="http://schemas.microsoft.com/office/drawing/2014/main" id="{B4BEEA24-584D-022C-9022-0A9C198F5D4A}"/>
              </a:ext>
            </a:extLst>
          </p:cNvPr>
          <p:cNvSpPr txBox="1"/>
          <p:nvPr/>
        </p:nvSpPr>
        <p:spPr>
          <a:xfrm>
            <a:off x="6096000" y="6382988"/>
            <a:ext cx="4524499" cy="369332"/>
          </a:xfrm>
          <a:prstGeom prst="rect">
            <a:avLst/>
          </a:prstGeom>
          <a:noFill/>
        </p:spPr>
        <p:txBody>
          <a:bodyPr wrap="square" rtlCol="0">
            <a:spAutoFit/>
          </a:bodyPr>
          <a:lstStyle/>
          <a:p>
            <a:r>
              <a:rPr lang="en-US" dirty="0"/>
              <a:t>* </a:t>
            </a:r>
            <a:r>
              <a:rPr lang="en-US" sz="1400" dirty="0"/>
              <a:t>WHO 2030 goals for HCV Elimination</a:t>
            </a:r>
          </a:p>
        </p:txBody>
      </p:sp>
    </p:spTree>
    <p:extLst>
      <p:ext uri="{BB962C8B-B14F-4D97-AF65-F5344CB8AC3E}">
        <p14:creationId xmlns:p14="http://schemas.microsoft.com/office/powerpoint/2010/main" val="1556581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4C41A-41C8-B218-1317-F8438F65D11E}"/>
              </a:ext>
            </a:extLst>
          </p:cNvPr>
          <p:cNvSpPr>
            <a:spLocks noGrp="1"/>
          </p:cNvSpPr>
          <p:nvPr>
            <p:ph type="title"/>
          </p:nvPr>
        </p:nvSpPr>
        <p:spPr/>
        <p:txBody>
          <a:bodyPr>
            <a:normAutofit/>
          </a:bodyPr>
          <a:lstStyle/>
          <a:p>
            <a:pPr algn="ctr"/>
            <a:r>
              <a:rPr lang="en-US" sz="6000" b="1" dirty="0">
                <a:latin typeface="+mn-lt"/>
              </a:rPr>
              <a:t>Outline</a:t>
            </a:r>
          </a:p>
        </p:txBody>
      </p:sp>
      <p:graphicFrame>
        <p:nvGraphicFramePr>
          <p:cNvPr id="5" name="Content Placeholder 2">
            <a:extLst>
              <a:ext uri="{FF2B5EF4-FFF2-40B4-BE49-F238E27FC236}">
                <a16:creationId xmlns:a16="http://schemas.microsoft.com/office/drawing/2014/main" id="{CF25C85B-C289-DAFE-8603-7FAB3106117A}"/>
              </a:ext>
            </a:extLst>
          </p:cNvPr>
          <p:cNvGraphicFramePr>
            <a:graphicFrameLocks noGrp="1"/>
          </p:cNvGraphicFramePr>
          <p:nvPr>
            <p:ph idx="1"/>
            <p:extLst>
              <p:ext uri="{D42A27DB-BD31-4B8C-83A1-F6EECF244321}">
                <p14:modId xmlns:p14="http://schemas.microsoft.com/office/powerpoint/2010/main" val="384262965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4254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28152B-AFA5-CAEB-6309-21C7BC850BEE}"/>
              </a:ext>
            </a:extLst>
          </p:cNvPr>
          <p:cNvSpPr>
            <a:spLocks noGrp="1"/>
          </p:cNvSpPr>
          <p:nvPr>
            <p:ph type="title"/>
          </p:nvPr>
        </p:nvSpPr>
        <p:spPr>
          <a:xfrm>
            <a:off x="1160324" y="153184"/>
            <a:ext cx="9042453" cy="1719072"/>
          </a:xfrm>
        </p:spPr>
        <p:txBody>
          <a:bodyPr vert="horz" lIns="91440" tIns="45720" rIns="91440" bIns="45720" rtlCol="0" anchor="b">
            <a:normAutofit/>
          </a:bodyPr>
          <a:lstStyle/>
          <a:p>
            <a:r>
              <a:rPr lang="en-US" sz="3800" b="1" kern="1200" dirty="0">
                <a:solidFill>
                  <a:schemeClr val="tx1"/>
                </a:solidFill>
                <a:latin typeface="+mj-lt"/>
                <a:ea typeface="+mj-ea"/>
                <a:cs typeface="+mj-cs"/>
              </a:rPr>
              <a:t>HCV FACTS in the United States, 2020</a:t>
            </a:r>
          </a:p>
        </p:txBody>
      </p:sp>
      <p:sp>
        <p:nvSpPr>
          <p:cNvPr id="3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C1A102F6-58DC-CB12-56FE-A09F6E67EB41}"/>
              </a:ext>
            </a:extLst>
          </p:cNvPr>
          <p:cNvSpPr>
            <a:spLocks noGrp="1"/>
          </p:cNvSpPr>
          <p:nvPr>
            <p:ph type="body" sz="half" idx="2"/>
          </p:nvPr>
        </p:nvSpPr>
        <p:spPr>
          <a:xfrm>
            <a:off x="385011" y="2807208"/>
            <a:ext cx="4367293" cy="3959352"/>
          </a:xfrm>
        </p:spPr>
        <p:txBody>
          <a:bodyPr vert="horz" lIns="91440" tIns="45720" rIns="91440" bIns="45720" rtlCol="0" anchor="t">
            <a:normAutofit/>
          </a:bodyPr>
          <a:lstStyle/>
          <a:p>
            <a:pPr marL="0" marR="0" lvl="0" indent="-228600" fontAlgn="auto">
              <a:spcBef>
                <a:spcPts val="0"/>
              </a:spcBef>
              <a:spcAft>
                <a:spcPts val="600"/>
              </a:spcAft>
              <a:buClrTx/>
              <a:buSzTx/>
              <a:buFont typeface="Arial" panose="020B0604020202020204" pitchFamily="34" charset="0"/>
              <a:buChar char="•"/>
              <a:tabLst/>
              <a:defRPr/>
            </a:pPr>
            <a:r>
              <a:rPr kumimoji="0" lang="en-US" sz="2400" b="1" i="0" u="none" strike="noStrike" cap="none" spc="0" normalizeH="0" baseline="0" noProof="0" dirty="0">
                <a:ln>
                  <a:noFill/>
                </a:ln>
                <a:effectLst/>
                <a:uLnTx/>
                <a:uFillTx/>
              </a:rPr>
              <a:t>HCV-associated deaths increased 4%</a:t>
            </a:r>
            <a:r>
              <a:rPr lang="en-US" sz="2400" b="1" dirty="0"/>
              <a:t> compared to</a:t>
            </a:r>
            <a:r>
              <a:rPr kumimoji="0" lang="en-US" sz="2400" b="1" i="0" u="none" strike="noStrike" cap="none" spc="0" normalizeH="0" baseline="0" noProof="0" dirty="0">
                <a:ln>
                  <a:noFill/>
                </a:ln>
                <a:effectLst/>
                <a:uLnTx/>
                <a:uFillTx/>
              </a:rPr>
              <a:t> 2019</a:t>
            </a:r>
            <a:br>
              <a:rPr kumimoji="0" lang="en-US" sz="2400" b="1" i="0" u="none" strike="noStrike" cap="none" spc="0" normalizeH="0" baseline="0" noProof="0" dirty="0">
                <a:ln>
                  <a:noFill/>
                </a:ln>
                <a:effectLst/>
                <a:uLnTx/>
                <a:uFillTx/>
              </a:rPr>
            </a:br>
            <a:endParaRPr kumimoji="0" lang="en-US" sz="2400" b="1" i="0" u="none" strike="noStrike" cap="none" spc="0" normalizeH="0" baseline="0" noProof="0" dirty="0">
              <a:ln>
                <a:noFill/>
              </a:ln>
              <a:effectLst/>
              <a:uLnTx/>
              <a:uFillTx/>
            </a:endParaRPr>
          </a:p>
          <a:p>
            <a:pPr marL="0" marR="0" lvl="0" indent="-228600" fontAlgn="auto">
              <a:spcBef>
                <a:spcPts val="0"/>
              </a:spcBef>
              <a:spcAft>
                <a:spcPts val="600"/>
              </a:spcAft>
              <a:buClrTx/>
              <a:buSzTx/>
              <a:buFont typeface="Arial" panose="020B0604020202020204" pitchFamily="34" charset="0"/>
              <a:buChar char="•"/>
              <a:tabLst/>
              <a:defRPr/>
            </a:pPr>
            <a:r>
              <a:rPr lang="en-US" sz="2400" b="1" dirty="0"/>
              <a:t>D</a:t>
            </a:r>
            <a:r>
              <a:rPr kumimoji="0" lang="en-US" sz="2400" b="1" i="0" u="none" strike="noStrike" cap="none" spc="0" normalizeH="0" baseline="0" noProof="0" dirty="0" err="1">
                <a:ln>
                  <a:noFill/>
                </a:ln>
                <a:effectLst/>
                <a:uLnTx/>
                <a:uFillTx/>
              </a:rPr>
              <a:t>eath</a:t>
            </a:r>
            <a:r>
              <a:rPr kumimoji="0" lang="en-US" sz="2400" b="1" i="0" u="none" strike="noStrike" cap="none" spc="0" normalizeH="0" baseline="0" noProof="0" dirty="0">
                <a:ln>
                  <a:noFill/>
                </a:ln>
                <a:effectLst/>
                <a:uLnTx/>
                <a:uFillTx/>
              </a:rPr>
              <a:t> rates were 3.2 times higher among AI/AN compared to white persons</a:t>
            </a:r>
            <a:endParaRPr lang="en-US" sz="2400" dirty="0"/>
          </a:p>
        </p:txBody>
      </p:sp>
      <p:pic>
        <p:nvPicPr>
          <p:cNvPr id="6" name="Content Placeholder 5" descr="Graphical user interface, application, email&#10;&#10;Description automatically generated">
            <a:extLst>
              <a:ext uri="{FF2B5EF4-FFF2-40B4-BE49-F238E27FC236}">
                <a16:creationId xmlns:a16="http://schemas.microsoft.com/office/drawing/2014/main" id="{71070912-8BB3-8A8C-3AEA-48D3AA26D5B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52305" y="2275709"/>
            <a:ext cx="7183021" cy="3959352"/>
          </a:xfrm>
          <a:prstGeom prst="rect">
            <a:avLst/>
          </a:prstGeom>
        </p:spPr>
      </p:pic>
      <p:sp>
        <p:nvSpPr>
          <p:cNvPr id="3" name="Rectangle 2">
            <a:extLst>
              <a:ext uri="{FF2B5EF4-FFF2-40B4-BE49-F238E27FC236}">
                <a16:creationId xmlns:a16="http://schemas.microsoft.com/office/drawing/2014/main" id="{D2E18C4C-F803-FFB7-CB43-33DD72F9B0A4}"/>
              </a:ext>
            </a:extLst>
          </p:cNvPr>
          <p:cNvSpPr/>
          <p:nvPr/>
        </p:nvSpPr>
        <p:spPr>
          <a:xfrm>
            <a:off x="4549819" y="1694440"/>
            <a:ext cx="3582247" cy="3179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6395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BD2D9-08B3-4EBD-9B55-16C607C9D269}"/>
              </a:ext>
            </a:extLst>
          </p:cNvPr>
          <p:cNvSpPr>
            <a:spLocks noGrp="1"/>
          </p:cNvSpPr>
          <p:nvPr>
            <p:ph type="title"/>
          </p:nvPr>
        </p:nvSpPr>
        <p:spPr/>
        <p:txBody>
          <a:bodyPr>
            <a:normAutofit/>
          </a:bodyPr>
          <a:lstStyle/>
          <a:p>
            <a:pPr algn="ctr"/>
            <a:r>
              <a:rPr lang="en-US" sz="4000" b="1" dirty="0">
                <a:latin typeface="+mn-lt"/>
                <a:cs typeface="Calibri Light"/>
              </a:rPr>
              <a:t>Acute HCV on the Rise: Younger People Affected</a:t>
            </a:r>
            <a:endParaRPr lang="en-US" sz="4000" b="1" dirty="0">
              <a:latin typeface="+mn-lt"/>
            </a:endParaRPr>
          </a:p>
        </p:txBody>
      </p:sp>
      <p:sp>
        <p:nvSpPr>
          <p:cNvPr id="6" name="Footer Placeholder 5">
            <a:extLst>
              <a:ext uri="{FF2B5EF4-FFF2-40B4-BE49-F238E27FC236}">
                <a16:creationId xmlns:a16="http://schemas.microsoft.com/office/drawing/2014/main" id="{5B2FB33B-8D75-4AE9-89A1-37E0212A4C76}"/>
              </a:ext>
            </a:extLst>
          </p:cNvPr>
          <p:cNvSpPr>
            <a:spLocks noGrp="1"/>
          </p:cNvSpPr>
          <p:nvPr>
            <p:ph type="ftr" sz="quarter" idx="11"/>
          </p:nvPr>
        </p:nvSpPr>
        <p:spPr>
          <a:xfrm>
            <a:off x="266700" y="6346825"/>
            <a:ext cx="1132522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Estimated Number of Acute </a:t>
            </a:r>
            <a:r>
              <a:rPr kumimoji="0" lang="en-US" sz="10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Hepatitis</a:t>
            </a:r>
            <a:r>
              <a:rPr kumimoji="0" lang="en-US" sz="105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C Cases, United States, 2010-2019 </a:t>
            </a:r>
            <a:r>
              <a:rPr kumimoji="0" lang="en-US" sz="1050" b="0" i="0" u="none" strike="noStrike" kern="1200" cap="none" spc="0" normalizeH="0" baseline="0" noProof="0" dirty="0">
                <a:ln>
                  <a:noFill/>
                </a:ln>
                <a:solidFill>
                  <a:prstClr val="black">
                    <a:tint val="75000"/>
                  </a:prstClr>
                </a:solidFill>
                <a:effectLst/>
                <a:uLnTx/>
                <a:uFillTx/>
                <a:latin typeface="Calibri" panose="020F0502020204030204"/>
                <a:ea typeface="+mn-lt"/>
                <a:cs typeface="Calibri" panose="020F0502020204030204"/>
              </a:rPr>
              <a:t>and Reported Rate of Cases of Acute Hepatitis C, United States, by Age Group, 2019 </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lt"/>
              <a:cs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tint val="75000"/>
                  </a:prstClr>
                </a:solidFill>
                <a:effectLst/>
                <a:uLnTx/>
                <a:uFillTx/>
                <a:latin typeface="Calibri" panose="020F0502020204030204"/>
                <a:ea typeface="+mn-lt"/>
                <a:cs typeface="Calibri" panose="020F0502020204030204"/>
              </a:rPr>
              <a:t>Source: Centers for Disease Control and Prevention (CDC). Viral Hepatitis Statistics and Surveillance—United States, May 2021. (</a:t>
            </a:r>
            <a:r>
              <a:rPr kumimoji="0" lang="en-US" sz="1050" b="0" i="0" u="none" strike="noStrike" kern="1200" cap="none" spc="0" normalizeH="0" baseline="0" noProof="0" dirty="0">
                <a:ln>
                  <a:noFill/>
                </a:ln>
                <a:solidFill>
                  <a:prstClr val="black">
                    <a:tint val="75000"/>
                  </a:prstClr>
                </a:solidFill>
                <a:effectLst/>
                <a:uLnTx/>
                <a:uFillTx/>
                <a:latin typeface="Calibri" panose="020F0502020204030204"/>
                <a:ea typeface="+mn-lt"/>
                <a:cs typeface="Calibri" panose="020F0502020204030204"/>
                <a:hlinkClick r:id="rId3"/>
              </a:rPr>
              <a:t>www.hepatitisc.uw.edu</a:t>
            </a:r>
            <a:r>
              <a:rPr kumimoji="0" lang="en-US" sz="1050" b="0" i="0" u="none" strike="noStrike" kern="1200" cap="none" spc="0" normalizeH="0" baseline="0" noProof="0" dirty="0">
                <a:ln>
                  <a:noFill/>
                </a:ln>
                <a:solidFill>
                  <a:prstClr val="black">
                    <a:tint val="75000"/>
                  </a:prstClr>
                </a:solidFill>
                <a:effectLst/>
                <a:uLnTx/>
                <a:uFillTx/>
                <a:latin typeface="Calibri" panose="020F0502020204030204"/>
                <a:ea typeface="+mn-lt"/>
                <a:cs typeface="Calibri" panose="020F0502020204030204"/>
              </a:rPr>
              <a:t>) </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Calibri"/>
            </a:endParaRPr>
          </a:p>
        </p:txBody>
      </p:sp>
      <p:pic>
        <p:nvPicPr>
          <p:cNvPr id="9" name="Content Placeholder 8">
            <a:extLst>
              <a:ext uri="{FF2B5EF4-FFF2-40B4-BE49-F238E27FC236}">
                <a16:creationId xmlns:a16="http://schemas.microsoft.com/office/drawing/2014/main" id="{85DB16B3-EC21-60C5-C928-371031C1302D}"/>
              </a:ext>
            </a:extLst>
          </p:cNvPr>
          <p:cNvPicPr>
            <a:picLocks noGrp="1" noChangeAspect="1"/>
          </p:cNvPicPr>
          <p:nvPr>
            <p:ph sz="half" idx="1"/>
          </p:nvPr>
        </p:nvPicPr>
        <p:blipFill>
          <a:blip r:embed="rId4"/>
          <a:stretch>
            <a:fillRect/>
          </a:stretch>
        </p:blipFill>
        <p:spPr>
          <a:xfrm>
            <a:off x="212361" y="2159584"/>
            <a:ext cx="5883639" cy="3501844"/>
          </a:xfrm>
        </p:spPr>
      </p:pic>
      <p:pic>
        <p:nvPicPr>
          <p:cNvPr id="13" name="Content Placeholder 12">
            <a:extLst>
              <a:ext uri="{FF2B5EF4-FFF2-40B4-BE49-F238E27FC236}">
                <a16:creationId xmlns:a16="http://schemas.microsoft.com/office/drawing/2014/main" id="{D415BA65-6BA6-5CC9-E3BB-3A16F4C8260A}"/>
              </a:ext>
            </a:extLst>
          </p:cNvPr>
          <p:cNvPicPr>
            <a:picLocks noGrp="1" noChangeAspect="1"/>
          </p:cNvPicPr>
          <p:nvPr>
            <p:ph sz="half" idx="2"/>
          </p:nvPr>
        </p:nvPicPr>
        <p:blipFill>
          <a:blip r:embed="rId5"/>
          <a:stretch>
            <a:fillRect/>
          </a:stretch>
        </p:blipFill>
        <p:spPr>
          <a:xfrm>
            <a:off x="5929312" y="2159584"/>
            <a:ext cx="5857754" cy="3501844"/>
          </a:xfrm>
        </p:spPr>
      </p:pic>
    </p:spTree>
    <p:extLst>
      <p:ext uri="{BB962C8B-B14F-4D97-AF65-F5344CB8AC3E}">
        <p14:creationId xmlns:p14="http://schemas.microsoft.com/office/powerpoint/2010/main" val="40794056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1220</TotalTime>
  <Words>5388</Words>
  <Application>Microsoft Macintosh PowerPoint</Application>
  <PresentationFormat>Widescreen</PresentationFormat>
  <Paragraphs>525</Paragraphs>
  <Slides>52</Slides>
  <Notes>13</Notes>
  <HiddenSlides>3</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52</vt:i4>
      </vt:variant>
    </vt:vector>
  </HeadingPairs>
  <TitlesOfParts>
    <vt:vector size="67" baseType="lpstr">
      <vt:lpstr>Arial</vt:lpstr>
      <vt:lpstr>Avenir Next LT Pro</vt:lpstr>
      <vt:lpstr>Calibri</vt:lpstr>
      <vt:lpstr>Calibri Light</vt:lpstr>
      <vt:lpstr>Century Schoolbook</vt:lpstr>
      <vt:lpstr>Courier New</vt:lpstr>
      <vt:lpstr>inherit</vt:lpstr>
      <vt:lpstr>Myriad Pro</vt:lpstr>
      <vt:lpstr>Myriad Web Pro</vt:lpstr>
      <vt:lpstr>Open Sans</vt:lpstr>
      <vt:lpstr>Times New Roman</vt:lpstr>
      <vt:lpstr>Office Theme</vt:lpstr>
      <vt:lpstr>1_office theme</vt:lpstr>
      <vt:lpstr>2_Office Theme</vt:lpstr>
      <vt:lpstr>AccentBoxVTI</vt:lpstr>
      <vt:lpstr>Hepatitis C Virus (HCV):  An Overview for the Primary Care Provider</vt:lpstr>
      <vt:lpstr>Objectives:</vt:lpstr>
      <vt:lpstr>Outline</vt:lpstr>
      <vt:lpstr>PowerPoint Presentation</vt:lpstr>
      <vt:lpstr>Hepatitis C virus clearance cascade using national commercial laboratory data — United States, 2013–2022</vt:lpstr>
      <vt:lpstr>What Are We Trying To Achieve?</vt:lpstr>
      <vt:lpstr>Outline</vt:lpstr>
      <vt:lpstr>HCV FACTS in the United States, 2020</vt:lpstr>
      <vt:lpstr>Acute HCV on the Rise: Younger People Affected</vt:lpstr>
      <vt:lpstr>PowerPoint Presentation</vt:lpstr>
      <vt:lpstr>HCV: Transmission</vt:lpstr>
      <vt:lpstr>HCV Transmission and Injection Drug Use</vt:lpstr>
      <vt:lpstr>Outline</vt:lpstr>
      <vt:lpstr>Symptoms of HCV</vt:lpstr>
      <vt:lpstr>Physical Findings</vt:lpstr>
      <vt:lpstr>PowerPoint Presentation</vt:lpstr>
      <vt:lpstr>Dermatologic Manifestations</vt:lpstr>
      <vt:lpstr>CDC is Augmenting Previous Guidance With Two New Recommendations: </vt:lpstr>
      <vt:lpstr>CDC HCV Screening Recommendations: </vt:lpstr>
      <vt:lpstr>How to Improve HCV Screening</vt:lpstr>
      <vt:lpstr>HCV Screening: Beyond Baby Boomers and Primary Care</vt:lpstr>
      <vt:lpstr>Outline</vt:lpstr>
      <vt:lpstr>HCV Workflow</vt:lpstr>
      <vt:lpstr>Confirm the Diagnosis</vt:lpstr>
      <vt:lpstr>HCV antibody False Negative</vt:lpstr>
      <vt:lpstr>HCV RNA: Viral Load</vt:lpstr>
      <vt:lpstr>HCV Workflow</vt:lpstr>
      <vt:lpstr>Laboratory Workup</vt:lpstr>
      <vt:lpstr>PowerPoint Presentation</vt:lpstr>
      <vt:lpstr>What is the Earliest Laboratory Marker for Cirrhosis?</vt:lpstr>
      <vt:lpstr>What is the Earliest Laboratory Marker for Cirrhosis?</vt:lpstr>
      <vt:lpstr>Imaging</vt:lpstr>
      <vt:lpstr>Liver Biopsy</vt:lpstr>
      <vt:lpstr>Non-Invasive Liver Fibrosis Staging in the Office</vt:lpstr>
      <vt:lpstr>Liver Fibrosis Staging by Imaging: Transient Elastography</vt:lpstr>
      <vt:lpstr>Fibrosis Staging Interpretation</vt:lpstr>
      <vt:lpstr>Fibrosis Staging Algorithm</vt:lpstr>
      <vt:lpstr>Why is it important to stage Liver Fibrosis?</vt:lpstr>
      <vt:lpstr>HCV Workflow</vt:lpstr>
      <vt:lpstr>Natural History Following Initial HCV Infection</vt:lpstr>
      <vt:lpstr>What Does HCV Treatment and Cure Accomplish?</vt:lpstr>
      <vt:lpstr>PowerPoint Presentation</vt:lpstr>
      <vt:lpstr>HCV Therapies – Direct Acting Antivirals (DAAs)</vt:lpstr>
      <vt:lpstr>PowerPoint Presentation</vt:lpstr>
      <vt:lpstr>A Patient has Cirrhosis if any of the following are present:</vt:lpstr>
      <vt:lpstr>Simplified Pretreatment Laboratory Testing  in Patients with HCV Without Cirrhosis</vt:lpstr>
      <vt:lpstr>Simplified Pre-Treatment Assessment in Patients Without Cirrhosis</vt:lpstr>
      <vt:lpstr>Recommended Regimens in Patients Without Cirrhosis</vt:lpstr>
      <vt:lpstr>Post-Treatment Assessment of Cure (SVR12) in Patients With or Without Cirrhosis</vt:lpstr>
      <vt:lpstr>PowerPoint Presentation</vt:lpstr>
      <vt:lpstr>Conclusions</vt:lpstr>
      <vt:lpstr>Helpful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Hepatitis C Management for The Primary Care Provider</dc:title>
  <dc:creator>Jorge Mera</dc:creator>
  <cp:lastModifiedBy>Jorge Mera</cp:lastModifiedBy>
  <cp:revision>144</cp:revision>
  <dcterms:created xsi:type="dcterms:W3CDTF">2020-08-23T18:04:29Z</dcterms:created>
  <dcterms:modified xsi:type="dcterms:W3CDTF">2023-12-05T00:38:39Z</dcterms:modified>
</cp:coreProperties>
</file>