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2"/>
  </p:notesMasterIdLst>
  <p:sldIdLst>
    <p:sldId id="256" r:id="rId2"/>
    <p:sldId id="396" r:id="rId3"/>
    <p:sldId id="356" r:id="rId4"/>
    <p:sldId id="257" r:id="rId5"/>
    <p:sldId id="383" r:id="rId6"/>
    <p:sldId id="357" r:id="rId7"/>
    <p:sldId id="267" r:id="rId8"/>
    <p:sldId id="258" r:id="rId9"/>
    <p:sldId id="282" r:id="rId10"/>
    <p:sldId id="280" r:id="rId11"/>
    <p:sldId id="325" r:id="rId12"/>
    <p:sldId id="322" r:id="rId13"/>
    <p:sldId id="283" r:id="rId14"/>
    <p:sldId id="318" r:id="rId15"/>
    <p:sldId id="296" r:id="rId16"/>
    <p:sldId id="284" r:id="rId17"/>
    <p:sldId id="323" r:id="rId18"/>
    <p:sldId id="269" r:id="rId19"/>
    <p:sldId id="271" r:id="rId20"/>
    <p:sldId id="259" r:id="rId21"/>
    <p:sldId id="371" r:id="rId22"/>
    <p:sldId id="287" r:id="rId23"/>
    <p:sldId id="286" r:id="rId24"/>
    <p:sldId id="285" r:id="rId25"/>
    <p:sldId id="303" r:id="rId26"/>
    <p:sldId id="274" r:id="rId27"/>
    <p:sldId id="261" r:id="rId28"/>
    <p:sldId id="309" r:id="rId29"/>
    <p:sldId id="311" r:id="rId30"/>
    <p:sldId id="310" r:id="rId31"/>
    <p:sldId id="312" r:id="rId32"/>
    <p:sldId id="263" r:id="rId33"/>
    <p:sldId id="327" r:id="rId34"/>
    <p:sldId id="380" r:id="rId35"/>
    <p:sldId id="328" r:id="rId36"/>
    <p:sldId id="367" r:id="rId37"/>
    <p:sldId id="387" r:id="rId38"/>
    <p:sldId id="388" r:id="rId39"/>
    <p:sldId id="370" r:id="rId40"/>
    <p:sldId id="386" r:id="rId41"/>
    <p:sldId id="279" r:id="rId42"/>
    <p:sldId id="391" r:id="rId43"/>
    <p:sldId id="389" r:id="rId44"/>
    <p:sldId id="390" r:id="rId45"/>
    <p:sldId id="392" r:id="rId46"/>
    <p:sldId id="393" r:id="rId47"/>
    <p:sldId id="394" r:id="rId48"/>
    <p:sldId id="395" r:id="rId49"/>
    <p:sldId id="397" r:id="rId50"/>
    <p:sldId id="38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4052" autoAdjust="0"/>
  </p:normalViewPr>
  <p:slideViewPr>
    <p:cSldViewPr snapToGrid="0">
      <p:cViewPr>
        <p:scale>
          <a:sx n="70" d="100"/>
          <a:sy n="70" d="100"/>
        </p:scale>
        <p:origin x="13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94F25-A99B-404D-9CEB-074CAA0CF9C8}"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0C5913A-CF3B-4F01-8594-15B0BE3F4296}">
      <dgm:prSet/>
      <dgm:spPr/>
      <dgm:t>
        <a:bodyPr/>
        <a:lstStyle/>
        <a:p>
          <a:pPr rtl="0"/>
          <a:r>
            <a:rPr lang="en-US" dirty="0"/>
            <a:t>CB1</a:t>
          </a:r>
        </a:p>
      </dgm:t>
    </dgm:pt>
    <dgm:pt modelId="{8C10A6D7-E2EC-461C-8D5D-901E7D327DAB}" type="parTrans" cxnId="{7609C1BA-49C7-4ADC-9DC5-13727FC381CA}">
      <dgm:prSet/>
      <dgm:spPr/>
      <dgm:t>
        <a:bodyPr/>
        <a:lstStyle/>
        <a:p>
          <a:endParaRPr lang="en-US"/>
        </a:p>
      </dgm:t>
    </dgm:pt>
    <dgm:pt modelId="{FA53C0ED-7015-41E6-BCDF-FE13B71EA4C5}" type="sibTrans" cxnId="{7609C1BA-49C7-4ADC-9DC5-13727FC381CA}">
      <dgm:prSet/>
      <dgm:spPr/>
      <dgm:t>
        <a:bodyPr/>
        <a:lstStyle/>
        <a:p>
          <a:endParaRPr lang="en-US"/>
        </a:p>
      </dgm:t>
    </dgm:pt>
    <dgm:pt modelId="{33E7B949-7860-4F6A-BB12-4D5C195DE782}">
      <dgm:prSet/>
      <dgm:spPr/>
      <dgm:t>
        <a:bodyPr/>
        <a:lstStyle/>
        <a:p>
          <a:pPr rtl="0"/>
          <a:r>
            <a:rPr lang="en-US" b="1" dirty="0"/>
            <a:t>Mostly in CNS</a:t>
          </a:r>
          <a:r>
            <a:rPr lang="en-US" dirty="0"/>
            <a:t>, also in gonads, connective tissue, glands, and organs</a:t>
          </a:r>
        </a:p>
      </dgm:t>
    </dgm:pt>
    <dgm:pt modelId="{104EA8D6-AF14-4019-9695-B049FDF21618}" type="parTrans" cxnId="{A88929CD-3647-4880-91FE-DA404884E84E}">
      <dgm:prSet/>
      <dgm:spPr/>
      <dgm:t>
        <a:bodyPr/>
        <a:lstStyle/>
        <a:p>
          <a:endParaRPr lang="en-US"/>
        </a:p>
      </dgm:t>
    </dgm:pt>
    <dgm:pt modelId="{B7B6F228-F041-4041-AA91-57C14192FAD0}" type="sibTrans" cxnId="{A88929CD-3647-4880-91FE-DA404884E84E}">
      <dgm:prSet/>
      <dgm:spPr/>
      <dgm:t>
        <a:bodyPr/>
        <a:lstStyle/>
        <a:p>
          <a:endParaRPr lang="en-US"/>
        </a:p>
      </dgm:t>
    </dgm:pt>
    <dgm:pt modelId="{4933A795-EB75-46A7-8823-68DA3EDD226B}">
      <dgm:prSet/>
      <dgm:spPr/>
      <dgm:t>
        <a:bodyPr/>
        <a:lstStyle/>
        <a:p>
          <a:pPr rtl="0"/>
          <a:r>
            <a:rPr lang="en-US" dirty="0"/>
            <a:t>Brain stem does not contain many CB1 receptors</a:t>
          </a:r>
        </a:p>
      </dgm:t>
    </dgm:pt>
    <dgm:pt modelId="{B3846362-07A9-4A8C-817B-CDB9FF6EB85D}" type="parTrans" cxnId="{CE9F4C93-C957-46C9-98C9-A70E9FCB35EA}">
      <dgm:prSet/>
      <dgm:spPr/>
      <dgm:t>
        <a:bodyPr/>
        <a:lstStyle/>
        <a:p>
          <a:endParaRPr lang="en-US"/>
        </a:p>
      </dgm:t>
    </dgm:pt>
    <dgm:pt modelId="{1429AC1E-A9A1-4B0D-8893-C7961F5CDFD5}" type="sibTrans" cxnId="{CE9F4C93-C957-46C9-98C9-A70E9FCB35EA}">
      <dgm:prSet/>
      <dgm:spPr/>
      <dgm:t>
        <a:bodyPr/>
        <a:lstStyle/>
        <a:p>
          <a:endParaRPr lang="en-US"/>
        </a:p>
      </dgm:t>
    </dgm:pt>
    <dgm:pt modelId="{3A509B36-63FE-4790-B8BE-519254C1081C}">
      <dgm:prSet/>
      <dgm:spPr/>
      <dgm:t>
        <a:bodyPr/>
        <a:lstStyle/>
        <a:p>
          <a:pPr rtl="0"/>
          <a:r>
            <a:rPr lang="en-US" dirty="0"/>
            <a:t>Agonist binding inhibits neurotransmitter release</a:t>
          </a:r>
        </a:p>
      </dgm:t>
    </dgm:pt>
    <dgm:pt modelId="{4AA17A6C-8210-49A2-8424-3654B1186062}" type="parTrans" cxnId="{67A05AF7-41E1-407E-9F69-F0C521D2918C}">
      <dgm:prSet/>
      <dgm:spPr/>
      <dgm:t>
        <a:bodyPr/>
        <a:lstStyle/>
        <a:p>
          <a:endParaRPr lang="en-US"/>
        </a:p>
      </dgm:t>
    </dgm:pt>
    <dgm:pt modelId="{887E4CAA-E08B-41E3-BFB0-F337EF7709CB}" type="sibTrans" cxnId="{67A05AF7-41E1-407E-9F69-F0C521D2918C}">
      <dgm:prSet/>
      <dgm:spPr/>
      <dgm:t>
        <a:bodyPr/>
        <a:lstStyle/>
        <a:p>
          <a:endParaRPr lang="en-US"/>
        </a:p>
      </dgm:t>
    </dgm:pt>
    <dgm:pt modelId="{F38F556B-5423-4409-B91B-17CA299CBC4F}">
      <dgm:prSet/>
      <dgm:spPr/>
      <dgm:t>
        <a:bodyPr/>
        <a:lstStyle/>
        <a:p>
          <a:pPr rtl="0"/>
          <a:r>
            <a:rPr lang="en-US" dirty="0"/>
            <a:t>CB2</a:t>
          </a:r>
        </a:p>
      </dgm:t>
    </dgm:pt>
    <dgm:pt modelId="{F84608FE-3AAC-4642-99FB-1D4D253770B2}" type="parTrans" cxnId="{A0C07620-D8EE-4089-A142-01694AA37025}">
      <dgm:prSet/>
      <dgm:spPr/>
      <dgm:t>
        <a:bodyPr/>
        <a:lstStyle/>
        <a:p>
          <a:endParaRPr lang="en-US"/>
        </a:p>
      </dgm:t>
    </dgm:pt>
    <dgm:pt modelId="{6C1B1618-6FDD-445A-8C1C-6B20E6F69A89}" type="sibTrans" cxnId="{A0C07620-D8EE-4089-A142-01694AA37025}">
      <dgm:prSet/>
      <dgm:spPr/>
      <dgm:t>
        <a:bodyPr/>
        <a:lstStyle/>
        <a:p>
          <a:endParaRPr lang="en-US"/>
        </a:p>
      </dgm:t>
    </dgm:pt>
    <dgm:pt modelId="{2C497C63-B916-44F0-99E8-56AD2C96F61C}">
      <dgm:prSet/>
      <dgm:spPr/>
      <dgm:t>
        <a:bodyPr/>
        <a:lstStyle/>
        <a:p>
          <a:pPr rtl="0"/>
          <a:r>
            <a:rPr lang="en-US" b="1" dirty="0"/>
            <a:t>Mostly in immune system and GI tract</a:t>
          </a:r>
        </a:p>
      </dgm:t>
    </dgm:pt>
    <dgm:pt modelId="{ACDD572A-8591-4474-B86D-BE59FE5D199A}" type="parTrans" cxnId="{2199F62B-BBEA-47F5-B53F-FE9A4988719A}">
      <dgm:prSet/>
      <dgm:spPr/>
      <dgm:t>
        <a:bodyPr/>
        <a:lstStyle/>
        <a:p>
          <a:endParaRPr lang="en-US"/>
        </a:p>
      </dgm:t>
    </dgm:pt>
    <dgm:pt modelId="{5D98E94B-B4A2-4E6C-BC3A-BFD206A53DCE}" type="sibTrans" cxnId="{2199F62B-BBEA-47F5-B53F-FE9A4988719A}">
      <dgm:prSet/>
      <dgm:spPr/>
      <dgm:t>
        <a:bodyPr/>
        <a:lstStyle/>
        <a:p>
          <a:endParaRPr lang="en-US"/>
        </a:p>
      </dgm:t>
    </dgm:pt>
    <dgm:pt modelId="{FEB37B8F-181D-4C3B-A897-5F4971FB2EF2}">
      <dgm:prSet/>
      <dgm:spPr/>
      <dgm:t>
        <a:bodyPr/>
        <a:lstStyle/>
        <a:p>
          <a:pPr rtl="0"/>
          <a:r>
            <a:rPr lang="en-US" dirty="0"/>
            <a:t>Controls release of cytokines linked to inflammation and general immune function</a:t>
          </a:r>
        </a:p>
      </dgm:t>
    </dgm:pt>
    <dgm:pt modelId="{CFB31801-4382-4901-B7BA-D0D04D1C3C95}" type="parTrans" cxnId="{51BBA43E-2D43-4619-AE62-2A944A943E5B}">
      <dgm:prSet/>
      <dgm:spPr/>
      <dgm:t>
        <a:bodyPr/>
        <a:lstStyle/>
        <a:p>
          <a:endParaRPr lang="en-US"/>
        </a:p>
      </dgm:t>
    </dgm:pt>
    <dgm:pt modelId="{BCA308B6-3BE9-4BB6-8EA9-BBDAF275B10E}" type="sibTrans" cxnId="{51BBA43E-2D43-4619-AE62-2A944A943E5B}">
      <dgm:prSet/>
      <dgm:spPr/>
      <dgm:t>
        <a:bodyPr/>
        <a:lstStyle/>
        <a:p>
          <a:endParaRPr lang="en-US"/>
        </a:p>
      </dgm:t>
    </dgm:pt>
    <dgm:pt modelId="{2656CA1F-734D-4E8E-B505-38BFDF067822}">
      <dgm:prSet/>
      <dgm:spPr/>
      <dgm:t>
        <a:bodyPr/>
        <a:lstStyle/>
        <a:p>
          <a:pPr rtl="0"/>
          <a:r>
            <a:rPr lang="en-US" b="1" dirty="0"/>
            <a:t>Analgesia, euphoria, anticonvulsive</a:t>
          </a:r>
        </a:p>
      </dgm:t>
    </dgm:pt>
    <dgm:pt modelId="{A52AD752-F444-4B5E-B8D3-D4CC5FF252EC}" type="parTrans" cxnId="{F8915CD0-D61F-4E99-AD17-52704229BBD1}">
      <dgm:prSet/>
      <dgm:spPr/>
      <dgm:t>
        <a:bodyPr/>
        <a:lstStyle/>
        <a:p>
          <a:endParaRPr lang="en-US"/>
        </a:p>
      </dgm:t>
    </dgm:pt>
    <dgm:pt modelId="{FD07D950-CB7E-4FE5-837B-A5F488533198}" type="sibTrans" cxnId="{F8915CD0-D61F-4E99-AD17-52704229BBD1}">
      <dgm:prSet/>
      <dgm:spPr/>
      <dgm:t>
        <a:bodyPr/>
        <a:lstStyle/>
        <a:p>
          <a:endParaRPr lang="en-US"/>
        </a:p>
      </dgm:t>
    </dgm:pt>
    <dgm:pt modelId="{6296CFB5-6540-43CB-8156-1DF04D5EF295}">
      <dgm:prSet/>
      <dgm:spPr/>
      <dgm:t>
        <a:bodyPr/>
        <a:lstStyle/>
        <a:p>
          <a:pPr rtl="0"/>
          <a:r>
            <a:rPr lang="en-US" dirty="0"/>
            <a:t>Stimulation does not cause a “high”</a:t>
          </a:r>
        </a:p>
      </dgm:t>
    </dgm:pt>
    <dgm:pt modelId="{61C3C684-A1DC-4CD0-B55F-EB6636C745D9}" type="parTrans" cxnId="{9A30DE62-28E9-4C00-872C-A384FB1D7ADC}">
      <dgm:prSet/>
      <dgm:spPr/>
      <dgm:t>
        <a:bodyPr/>
        <a:lstStyle/>
        <a:p>
          <a:endParaRPr lang="en-US"/>
        </a:p>
      </dgm:t>
    </dgm:pt>
    <dgm:pt modelId="{584827B3-BB99-44B0-9953-366F669756BE}" type="sibTrans" cxnId="{9A30DE62-28E9-4C00-872C-A384FB1D7ADC}">
      <dgm:prSet/>
      <dgm:spPr/>
      <dgm:t>
        <a:bodyPr/>
        <a:lstStyle/>
        <a:p>
          <a:endParaRPr lang="en-US"/>
        </a:p>
      </dgm:t>
    </dgm:pt>
    <dgm:pt modelId="{7DCA1120-A97F-43DE-9696-223634554015}">
      <dgm:prSet/>
      <dgm:spPr/>
      <dgm:t>
        <a:bodyPr/>
        <a:lstStyle/>
        <a:p>
          <a:pPr rtl="0"/>
          <a:r>
            <a:rPr lang="en-US" b="1" dirty="0"/>
            <a:t>Inflammation and digestion</a:t>
          </a:r>
        </a:p>
      </dgm:t>
    </dgm:pt>
    <dgm:pt modelId="{8ADDE164-48AA-43D5-ABFA-A80296135AE0}" type="parTrans" cxnId="{1F2CA371-CCC4-43EA-B897-00471B5FD560}">
      <dgm:prSet/>
      <dgm:spPr/>
      <dgm:t>
        <a:bodyPr/>
        <a:lstStyle/>
        <a:p>
          <a:endParaRPr lang="en-US"/>
        </a:p>
      </dgm:t>
    </dgm:pt>
    <dgm:pt modelId="{A2F260E4-ADB3-4D37-BE3E-FD7AB7334B29}" type="sibTrans" cxnId="{1F2CA371-CCC4-43EA-B897-00471B5FD560}">
      <dgm:prSet/>
      <dgm:spPr/>
      <dgm:t>
        <a:bodyPr/>
        <a:lstStyle/>
        <a:p>
          <a:endParaRPr lang="en-US"/>
        </a:p>
      </dgm:t>
    </dgm:pt>
    <dgm:pt modelId="{268C55EE-75F0-40ED-8D69-8EB77D078823}">
      <dgm:prSet/>
      <dgm:spPr/>
      <dgm:t>
        <a:bodyPr/>
        <a:lstStyle/>
        <a:p>
          <a:pPr rtl="0"/>
          <a:r>
            <a:rPr lang="en-US" dirty="0"/>
            <a:t>Stimulation causes “high”</a:t>
          </a:r>
        </a:p>
      </dgm:t>
    </dgm:pt>
    <dgm:pt modelId="{AB7970A1-7C90-42A0-999C-396B9A6AD7C1}" type="parTrans" cxnId="{A98342F6-784A-469F-9C83-102CB99D6A82}">
      <dgm:prSet/>
      <dgm:spPr/>
      <dgm:t>
        <a:bodyPr/>
        <a:lstStyle/>
        <a:p>
          <a:endParaRPr lang="en-US"/>
        </a:p>
      </dgm:t>
    </dgm:pt>
    <dgm:pt modelId="{CAFF3CA6-82E2-44AB-8250-26FEF5C7C3A0}" type="sibTrans" cxnId="{A98342F6-784A-469F-9C83-102CB99D6A82}">
      <dgm:prSet/>
      <dgm:spPr/>
      <dgm:t>
        <a:bodyPr/>
        <a:lstStyle/>
        <a:p>
          <a:endParaRPr lang="en-US"/>
        </a:p>
      </dgm:t>
    </dgm:pt>
    <dgm:pt modelId="{2E5938D5-B84E-4E17-85F3-1214BB11C780}" type="pres">
      <dgm:prSet presAssocID="{D2294F25-A99B-404D-9CEB-074CAA0CF9C8}" presName="Name0" presStyleCnt="0">
        <dgm:presLayoutVars>
          <dgm:dir/>
          <dgm:animLvl val="lvl"/>
          <dgm:resizeHandles val="exact"/>
        </dgm:presLayoutVars>
      </dgm:prSet>
      <dgm:spPr/>
    </dgm:pt>
    <dgm:pt modelId="{8CC93C35-CFA6-4356-A012-3C42A8AFB2FB}" type="pres">
      <dgm:prSet presAssocID="{10C5913A-CF3B-4F01-8594-15B0BE3F4296}" presName="composite" presStyleCnt="0"/>
      <dgm:spPr/>
    </dgm:pt>
    <dgm:pt modelId="{F37990D2-D78C-4BFB-81D5-6301100AFBF9}" type="pres">
      <dgm:prSet presAssocID="{10C5913A-CF3B-4F01-8594-15B0BE3F4296}" presName="parTx" presStyleLbl="alignNode1" presStyleIdx="0" presStyleCnt="2">
        <dgm:presLayoutVars>
          <dgm:chMax val="0"/>
          <dgm:chPref val="0"/>
          <dgm:bulletEnabled val="1"/>
        </dgm:presLayoutVars>
      </dgm:prSet>
      <dgm:spPr/>
    </dgm:pt>
    <dgm:pt modelId="{594E24E6-F000-4F2B-8461-B2A982449F60}" type="pres">
      <dgm:prSet presAssocID="{10C5913A-CF3B-4F01-8594-15B0BE3F4296}" presName="desTx" presStyleLbl="alignAccFollowNode1" presStyleIdx="0" presStyleCnt="2">
        <dgm:presLayoutVars>
          <dgm:bulletEnabled val="1"/>
        </dgm:presLayoutVars>
      </dgm:prSet>
      <dgm:spPr/>
    </dgm:pt>
    <dgm:pt modelId="{22AE6F7F-996E-40B9-A1DF-1AC051D17BDF}" type="pres">
      <dgm:prSet presAssocID="{FA53C0ED-7015-41E6-BCDF-FE13B71EA4C5}" presName="space" presStyleCnt="0"/>
      <dgm:spPr/>
    </dgm:pt>
    <dgm:pt modelId="{E8C5F959-81AF-40C4-88EC-898A307F8815}" type="pres">
      <dgm:prSet presAssocID="{F38F556B-5423-4409-B91B-17CA299CBC4F}" presName="composite" presStyleCnt="0"/>
      <dgm:spPr/>
    </dgm:pt>
    <dgm:pt modelId="{89CBD0BF-464E-439C-8387-3D030C87EC9C}" type="pres">
      <dgm:prSet presAssocID="{F38F556B-5423-4409-B91B-17CA299CBC4F}" presName="parTx" presStyleLbl="alignNode1" presStyleIdx="1" presStyleCnt="2">
        <dgm:presLayoutVars>
          <dgm:chMax val="0"/>
          <dgm:chPref val="0"/>
          <dgm:bulletEnabled val="1"/>
        </dgm:presLayoutVars>
      </dgm:prSet>
      <dgm:spPr/>
    </dgm:pt>
    <dgm:pt modelId="{A80D746B-9517-4E3D-80A6-7FA9D7D875BA}" type="pres">
      <dgm:prSet presAssocID="{F38F556B-5423-4409-B91B-17CA299CBC4F}" presName="desTx" presStyleLbl="alignAccFollowNode1" presStyleIdx="1" presStyleCnt="2">
        <dgm:presLayoutVars>
          <dgm:bulletEnabled val="1"/>
        </dgm:presLayoutVars>
      </dgm:prSet>
      <dgm:spPr/>
    </dgm:pt>
  </dgm:ptLst>
  <dgm:cxnLst>
    <dgm:cxn modelId="{91FB9608-D7B5-48FD-BF52-79EBD2EA5646}" type="presOf" srcId="{10C5913A-CF3B-4F01-8594-15B0BE3F4296}" destId="{F37990D2-D78C-4BFB-81D5-6301100AFBF9}" srcOrd="0" destOrd="0" presId="urn:microsoft.com/office/officeart/2005/8/layout/hList1"/>
    <dgm:cxn modelId="{A504D90D-A5DC-4F7E-820C-4B7724A87EE3}" type="presOf" srcId="{FEB37B8F-181D-4C3B-A897-5F4971FB2EF2}" destId="{A80D746B-9517-4E3D-80A6-7FA9D7D875BA}" srcOrd="0" destOrd="1" presId="urn:microsoft.com/office/officeart/2005/8/layout/hList1"/>
    <dgm:cxn modelId="{F72D291E-4364-40C2-80D7-A6E0EDFF99DC}" type="presOf" srcId="{7DCA1120-A97F-43DE-9696-223634554015}" destId="{A80D746B-9517-4E3D-80A6-7FA9D7D875BA}" srcOrd="0" destOrd="3" presId="urn:microsoft.com/office/officeart/2005/8/layout/hList1"/>
    <dgm:cxn modelId="{A0C07620-D8EE-4089-A142-01694AA37025}" srcId="{D2294F25-A99B-404D-9CEB-074CAA0CF9C8}" destId="{F38F556B-5423-4409-B91B-17CA299CBC4F}" srcOrd="1" destOrd="0" parTransId="{F84608FE-3AAC-4642-99FB-1D4D253770B2}" sibTransId="{6C1B1618-6FDD-445A-8C1C-6B20E6F69A89}"/>
    <dgm:cxn modelId="{DC14FA24-C09A-4933-BC54-911B66E07850}" type="presOf" srcId="{6296CFB5-6540-43CB-8156-1DF04D5EF295}" destId="{A80D746B-9517-4E3D-80A6-7FA9D7D875BA}" srcOrd="0" destOrd="2" presId="urn:microsoft.com/office/officeart/2005/8/layout/hList1"/>
    <dgm:cxn modelId="{2199F62B-BBEA-47F5-B53F-FE9A4988719A}" srcId="{F38F556B-5423-4409-B91B-17CA299CBC4F}" destId="{2C497C63-B916-44F0-99E8-56AD2C96F61C}" srcOrd="0" destOrd="0" parTransId="{ACDD572A-8591-4474-B86D-BE59FE5D199A}" sibTransId="{5D98E94B-B4A2-4E6C-BC3A-BFD206A53DCE}"/>
    <dgm:cxn modelId="{843D1634-F58E-4B72-BA31-B4F17B2D8E86}" type="presOf" srcId="{3A509B36-63FE-4790-B8BE-519254C1081C}" destId="{594E24E6-F000-4F2B-8461-B2A982449F60}" srcOrd="0" destOrd="2" presId="urn:microsoft.com/office/officeart/2005/8/layout/hList1"/>
    <dgm:cxn modelId="{1A7F4935-BFFD-46F5-8589-0F7DC859BADF}" type="presOf" srcId="{268C55EE-75F0-40ED-8D69-8EB77D078823}" destId="{594E24E6-F000-4F2B-8461-B2A982449F60}" srcOrd="0" destOrd="3" presId="urn:microsoft.com/office/officeart/2005/8/layout/hList1"/>
    <dgm:cxn modelId="{51BBA43E-2D43-4619-AE62-2A944A943E5B}" srcId="{F38F556B-5423-4409-B91B-17CA299CBC4F}" destId="{FEB37B8F-181D-4C3B-A897-5F4971FB2EF2}" srcOrd="1" destOrd="0" parTransId="{CFB31801-4382-4901-B7BA-D0D04D1C3C95}" sibTransId="{BCA308B6-3BE9-4BB6-8EA9-BBDAF275B10E}"/>
    <dgm:cxn modelId="{9A30DE62-28E9-4C00-872C-A384FB1D7ADC}" srcId="{F38F556B-5423-4409-B91B-17CA299CBC4F}" destId="{6296CFB5-6540-43CB-8156-1DF04D5EF295}" srcOrd="2" destOrd="0" parTransId="{61C3C684-A1DC-4CD0-B55F-EB6636C745D9}" sibTransId="{584827B3-BB99-44B0-9953-366F669756BE}"/>
    <dgm:cxn modelId="{1F2CA371-CCC4-43EA-B897-00471B5FD560}" srcId="{F38F556B-5423-4409-B91B-17CA299CBC4F}" destId="{7DCA1120-A97F-43DE-9696-223634554015}" srcOrd="3" destOrd="0" parTransId="{8ADDE164-48AA-43D5-ABFA-A80296135AE0}" sibTransId="{A2F260E4-ADB3-4D37-BE3E-FD7AB7334B29}"/>
    <dgm:cxn modelId="{0898AF7A-7E46-43BC-9A8E-0EE3E0995F5F}" type="presOf" srcId="{4933A795-EB75-46A7-8823-68DA3EDD226B}" destId="{594E24E6-F000-4F2B-8461-B2A982449F60}" srcOrd="0" destOrd="1" presId="urn:microsoft.com/office/officeart/2005/8/layout/hList1"/>
    <dgm:cxn modelId="{9AE62B7E-1448-4378-9790-000874F40A0B}" type="presOf" srcId="{D2294F25-A99B-404D-9CEB-074CAA0CF9C8}" destId="{2E5938D5-B84E-4E17-85F3-1214BB11C780}" srcOrd="0" destOrd="0" presId="urn:microsoft.com/office/officeart/2005/8/layout/hList1"/>
    <dgm:cxn modelId="{FA80FE81-A7BE-4548-A756-7BA23739BDC5}" type="presOf" srcId="{2C497C63-B916-44F0-99E8-56AD2C96F61C}" destId="{A80D746B-9517-4E3D-80A6-7FA9D7D875BA}" srcOrd="0" destOrd="0" presId="urn:microsoft.com/office/officeart/2005/8/layout/hList1"/>
    <dgm:cxn modelId="{CE9F4C93-C957-46C9-98C9-A70E9FCB35EA}" srcId="{33E7B949-7860-4F6A-BB12-4D5C195DE782}" destId="{4933A795-EB75-46A7-8823-68DA3EDD226B}" srcOrd="0" destOrd="0" parTransId="{B3846362-07A9-4A8C-817B-CDB9FF6EB85D}" sibTransId="{1429AC1E-A9A1-4B0D-8893-C7961F5CDFD5}"/>
    <dgm:cxn modelId="{B70A4B94-540F-4DF3-B208-38673865AD1F}" type="presOf" srcId="{2656CA1F-734D-4E8E-B505-38BFDF067822}" destId="{594E24E6-F000-4F2B-8461-B2A982449F60}" srcOrd="0" destOrd="4" presId="urn:microsoft.com/office/officeart/2005/8/layout/hList1"/>
    <dgm:cxn modelId="{7609C1BA-49C7-4ADC-9DC5-13727FC381CA}" srcId="{D2294F25-A99B-404D-9CEB-074CAA0CF9C8}" destId="{10C5913A-CF3B-4F01-8594-15B0BE3F4296}" srcOrd="0" destOrd="0" parTransId="{8C10A6D7-E2EC-461C-8D5D-901E7D327DAB}" sibTransId="{FA53C0ED-7015-41E6-BCDF-FE13B71EA4C5}"/>
    <dgm:cxn modelId="{A88929CD-3647-4880-91FE-DA404884E84E}" srcId="{10C5913A-CF3B-4F01-8594-15B0BE3F4296}" destId="{33E7B949-7860-4F6A-BB12-4D5C195DE782}" srcOrd="0" destOrd="0" parTransId="{104EA8D6-AF14-4019-9695-B049FDF21618}" sibTransId="{B7B6F228-F041-4041-AA91-57C14192FAD0}"/>
    <dgm:cxn modelId="{DB654DCF-B316-4991-9A64-2CDDFC3A6508}" type="presOf" srcId="{F38F556B-5423-4409-B91B-17CA299CBC4F}" destId="{89CBD0BF-464E-439C-8387-3D030C87EC9C}" srcOrd="0" destOrd="0" presId="urn:microsoft.com/office/officeart/2005/8/layout/hList1"/>
    <dgm:cxn modelId="{F8915CD0-D61F-4E99-AD17-52704229BBD1}" srcId="{10C5913A-CF3B-4F01-8594-15B0BE3F4296}" destId="{2656CA1F-734D-4E8E-B505-38BFDF067822}" srcOrd="3" destOrd="0" parTransId="{A52AD752-F444-4B5E-B8D3-D4CC5FF252EC}" sibTransId="{FD07D950-CB7E-4FE5-837B-A5F488533198}"/>
    <dgm:cxn modelId="{A98342F6-784A-469F-9C83-102CB99D6A82}" srcId="{10C5913A-CF3B-4F01-8594-15B0BE3F4296}" destId="{268C55EE-75F0-40ED-8D69-8EB77D078823}" srcOrd="2" destOrd="0" parTransId="{AB7970A1-7C90-42A0-999C-396B9A6AD7C1}" sibTransId="{CAFF3CA6-82E2-44AB-8250-26FEF5C7C3A0}"/>
    <dgm:cxn modelId="{67A05AF7-41E1-407E-9F69-F0C521D2918C}" srcId="{10C5913A-CF3B-4F01-8594-15B0BE3F4296}" destId="{3A509B36-63FE-4790-B8BE-519254C1081C}" srcOrd="1" destOrd="0" parTransId="{4AA17A6C-8210-49A2-8424-3654B1186062}" sibTransId="{887E4CAA-E08B-41E3-BFB0-F337EF7709CB}"/>
    <dgm:cxn modelId="{A3A952FB-BA51-4E37-B6D9-01A94E3EA956}" type="presOf" srcId="{33E7B949-7860-4F6A-BB12-4D5C195DE782}" destId="{594E24E6-F000-4F2B-8461-B2A982449F60}" srcOrd="0" destOrd="0" presId="urn:microsoft.com/office/officeart/2005/8/layout/hList1"/>
    <dgm:cxn modelId="{16461170-12C0-4CA3-8046-1F492AD00492}" type="presParOf" srcId="{2E5938D5-B84E-4E17-85F3-1214BB11C780}" destId="{8CC93C35-CFA6-4356-A012-3C42A8AFB2FB}" srcOrd="0" destOrd="0" presId="urn:microsoft.com/office/officeart/2005/8/layout/hList1"/>
    <dgm:cxn modelId="{D4B33EEF-344E-4251-BD12-79BF2B46D34A}" type="presParOf" srcId="{8CC93C35-CFA6-4356-A012-3C42A8AFB2FB}" destId="{F37990D2-D78C-4BFB-81D5-6301100AFBF9}" srcOrd="0" destOrd="0" presId="urn:microsoft.com/office/officeart/2005/8/layout/hList1"/>
    <dgm:cxn modelId="{C643D5CB-7980-43D8-97F7-993C9992F81B}" type="presParOf" srcId="{8CC93C35-CFA6-4356-A012-3C42A8AFB2FB}" destId="{594E24E6-F000-4F2B-8461-B2A982449F60}" srcOrd="1" destOrd="0" presId="urn:microsoft.com/office/officeart/2005/8/layout/hList1"/>
    <dgm:cxn modelId="{D40D6454-644B-4B14-9A7E-1111B533CE29}" type="presParOf" srcId="{2E5938D5-B84E-4E17-85F3-1214BB11C780}" destId="{22AE6F7F-996E-40B9-A1DF-1AC051D17BDF}" srcOrd="1" destOrd="0" presId="urn:microsoft.com/office/officeart/2005/8/layout/hList1"/>
    <dgm:cxn modelId="{06D6AABD-0D21-460F-AF43-C8E88C098FA2}" type="presParOf" srcId="{2E5938D5-B84E-4E17-85F3-1214BB11C780}" destId="{E8C5F959-81AF-40C4-88EC-898A307F8815}" srcOrd="2" destOrd="0" presId="urn:microsoft.com/office/officeart/2005/8/layout/hList1"/>
    <dgm:cxn modelId="{54103F3F-578F-405F-8287-94DD9BBDAD93}" type="presParOf" srcId="{E8C5F959-81AF-40C4-88EC-898A307F8815}" destId="{89CBD0BF-464E-439C-8387-3D030C87EC9C}" srcOrd="0" destOrd="0" presId="urn:microsoft.com/office/officeart/2005/8/layout/hList1"/>
    <dgm:cxn modelId="{6B591ECE-BD19-4159-99DF-CF40DD8272A6}" type="presParOf" srcId="{E8C5F959-81AF-40C4-88EC-898A307F8815}" destId="{A80D746B-9517-4E3D-80A6-7FA9D7D875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38290-0737-4B78-AE9F-5E0A67FD2DA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1262CB1-6E69-4537-9758-6FB687D0CF7D}">
      <dgm:prSet custT="1"/>
      <dgm:spPr/>
      <dgm:t>
        <a:bodyPr/>
        <a:lstStyle/>
        <a:p>
          <a:pPr rtl="0"/>
          <a:r>
            <a:rPr lang="en-US" sz="2000" dirty="0"/>
            <a:t>Mild</a:t>
          </a:r>
        </a:p>
      </dgm:t>
      <dgm:extLst>
        <a:ext uri="{E40237B7-FDA0-4F09-8148-C483321AD2D9}">
          <dgm14:cNvPr xmlns:dgm14="http://schemas.microsoft.com/office/drawing/2010/diagram" id="0" name="" descr="Recommendations for aute intoxication management are as follows. For mild symptoms consider dimly lit rooms, reassurance, decreased stimulation. Also consider short acting benzodiazepines (ex: lorazepam) to help with anxiety. For severe intoxication consider co-ingestion of other substances or co-existing mental illness. For chest pain, consider acute coronary syndrome, pneumothorax or pneumomediastinum or asthma exacerbation"/>
        </a:ext>
      </dgm:extLst>
    </dgm:pt>
    <dgm:pt modelId="{480C14AD-39A9-4608-8E99-CCA5CB97606D}" type="parTrans" cxnId="{37887CCB-E912-49C5-B89C-B0FD70A08387}">
      <dgm:prSet/>
      <dgm:spPr/>
      <dgm:t>
        <a:bodyPr/>
        <a:lstStyle/>
        <a:p>
          <a:endParaRPr lang="en-US" sz="2000"/>
        </a:p>
      </dgm:t>
    </dgm:pt>
    <dgm:pt modelId="{E3C5B1B7-EE41-4036-8B07-6EFCD1C2CEAC}" type="sibTrans" cxnId="{37887CCB-E912-49C5-B89C-B0FD70A08387}">
      <dgm:prSet/>
      <dgm:spPr/>
      <dgm:t>
        <a:bodyPr/>
        <a:lstStyle/>
        <a:p>
          <a:endParaRPr lang="en-US" sz="2000"/>
        </a:p>
      </dgm:t>
    </dgm:pt>
    <dgm:pt modelId="{1A806EE7-8BED-42CC-AAEE-E706F46BFB30}">
      <dgm:prSet custT="1"/>
      <dgm:spPr/>
      <dgm:t>
        <a:bodyPr/>
        <a:lstStyle/>
        <a:p>
          <a:pPr rtl="0"/>
          <a:r>
            <a:rPr lang="en-US" sz="2000" dirty="0"/>
            <a:t>Dimly lit room, reassurance, decreased stimulation</a:t>
          </a:r>
        </a:p>
      </dgm:t>
    </dgm:pt>
    <dgm:pt modelId="{BAE50D0A-D12D-4E23-B9DF-8C8361FD5C65}" type="parTrans" cxnId="{87F01402-5991-45D9-96B6-1410D7F2E64A}">
      <dgm:prSet/>
      <dgm:spPr/>
      <dgm:t>
        <a:bodyPr/>
        <a:lstStyle/>
        <a:p>
          <a:endParaRPr lang="en-US" sz="2000"/>
        </a:p>
      </dgm:t>
    </dgm:pt>
    <dgm:pt modelId="{93EE4097-8DD0-4685-8CC2-102F5BB4A0B1}" type="sibTrans" cxnId="{87F01402-5991-45D9-96B6-1410D7F2E64A}">
      <dgm:prSet/>
      <dgm:spPr/>
      <dgm:t>
        <a:bodyPr/>
        <a:lstStyle/>
        <a:p>
          <a:endParaRPr lang="en-US" sz="2000"/>
        </a:p>
      </dgm:t>
    </dgm:pt>
    <dgm:pt modelId="{5167FDAB-46B0-4065-8DE7-A4800F5B6082}">
      <dgm:prSet custT="1"/>
      <dgm:spPr/>
      <dgm:t>
        <a:bodyPr/>
        <a:lstStyle/>
        <a:p>
          <a:pPr rtl="0"/>
          <a:r>
            <a:rPr lang="en-US" sz="2000" dirty="0"/>
            <a:t>Consider short acting benzodiazepine (ex. lorazepam) to help control anxiety</a:t>
          </a:r>
        </a:p>
      </dgm:t>
    </dgm:pt>
    <dgm:pt modelId="{795D854C-D2D0-4926-8B78-098C111249F5}" type="parTrans" cxnId="{232BB63D-816A-4E39-A1CB-8372D7767040}">
      <dgm:prSet/>
      <dgm:spPr/>
      <dgm:t>
        <a:bodyPr/>
        <a:lstStyle/>
        <a:p>
          <a:endParaRPr lang="en-US" sz="2000"/>
        </a:p>
      </dgm:t>
    </dgm:pt>
    <dgm:pt modelId="{0B3EB449-760F-4AC1-B0A0-FAA4749B73F2}" type="sibTrans" cxnId="{232BB63D-816A-4E39-A1CB-8372D7767040}">
      <dgm:prSet/>
      <dgm:spPr/>
      <dgm:t>
        <a:bodyPr/>
        <a:lstStyle/>
        <a:p>
          <a:endParaRPr lang="en-US" sz="2000"/>
        </a:p>
      </dgm:t>
    </dgm:pt>
    <dgm:pt modelId="{3B04A883-453D-45D3-B6D6-41F39CC89E0B}">
      <dgm:prSet custT="1"/>
      <dgm:spPr/>
      <dgm:t>
        <a:bodyPr/>
        <a:lstStyle/>
        <a:p>
          <a:pPr rtl="0"/>
          <a:r>
            <a:rPr lang="en-US" sz="2000"/>
            <a:t>Severe</a:t>
          </a:r>
        </a:p>
      </dgm:t>
    </dgm:pt>
    <dgm:pt modelId="{53A78A3B-B2C6-4597-BBDE-922202CEE01B}" type="parTrans" cxnId="{D8563D0C-1F45-4211-B49F-8EE2D53FBC7A}">
      <dgm:prSet/>
      <dgm:spPr/>
      <dgm:t>
        <a:bodyPr/>
        <a:lstStyle/>
        <a:p>
          <a:endParaRPr lang="en-US" sz="2000"/>
        </a:p>
      </dgm:t>
    </dgm:pt>
    <dgm:pt modelId="{0103CE2F-7399-4096-8631-81323881EBAE}" type="sibTrans" cxnId="{D8563D0C-1F45-4211-B49F-8EE2D53FBC7A}">
      <dgm:prSet/>
      <dgm:spPr/>
      <dgm:t>
        <a:bodyPr/>
        <a:lstStyle/>
        <a:p>
          <a:endParaRPr lang="en-US" sz="2000"/>
        </a:p>
      </dgm:t>
    </dgm:pt>
    <dgm:pt modelId="{29E492DE-BA8D-41BF-8441-998600175AB2}">
      <dgm:prSet custT="1"/>
      <dgm:spPr/>
      <dgm:t>
        <a:bodyPr/>
        <a:lstStyle/>
        <a:p>
          <a:pPr rtl="0"/>
          <a:r>
            <a:rPr lang="en-US" sz="2000" dirty="0"/>
            <a:t>Consider co-ingestion of other substances or co-existing mental illness</a:t>
          </a:r>
        </a:p>
      </dgm:t>
    </dgm:pt>
    <dgm:pt modelId="{27E3A65F-9F52-4DA3-A1FA-79DA80E11442}" type="parTrans" cxnId="{E77FFEC0-8437-4268-A475-1586BDAE616C}">
      <dgm:prSet/>
      <dgm:spPr/>
      <dgm:t>
        <a:bodyPr/>
        <a:lstStyle/>
        <a:p>
          <a:endParaRPr lang="en-US" sz="2000"/>
        </a:p>
      </dgm:t>
    </dgm:pt>
    <dgm:pt modelId="{FD485279-2FA2-4025-9328-DC2354342918}" type="sibTrans" cxnId="{E77FFEC0-8437-4268-A475-1586BDAE616C}">
      <dgm:prSet/>
      <dgm:spPr/>
      <dgm:t>
        <a:bodyPr/>
        <a:lstStyle/>
        <a:p>
          <a:endParaRPr lang="en-US" sz="2000"/>
        </a:p>
      </dgm:t>
    </dgm:pt>
    <dgm:pt modelId="{1D028196-DE04-4FFD-AE12-60474F99EC27}">
      <dgm:prSet custT="1"/>
      <dgm:spPr/>
      <dgm:t>
        <a:bodyPr/>
        <a:lstStyle/>
        <a:p>
          <a:pPr rtl="0"/>
          <a:r>
            <a:rPr lang="en-US" sz="2000"/>
            <a:t>Chest pain</a:t>
          </a:r>
        </a:p>
      </dgm:t>
    </dgm:pt>
    <dgm:pt modelId="{86ADB3DC-38DA-4929-AA26-4C0CBA5603B3}" type="parTrans" cxnId="{989041ED-F458-4FDA-9B61-57F0ABA1BE59}">
      <dgm:prSet/>
      <dgm:spPr/>
      <dgm:t>
        <a:bodyPr/>
        <a:lstStyle/>
        <a:p>
          <a:endParaRPr lang="en-US" sz="2000"/>
        </a:p>
      </dgm:t>
    </dgm:pt>
    <dgm:pt modelId="{854B37C1-9F54-4233-A89C-10137623D791}" type="sibTrans" cxnId="{989041ED-F458-4FDA-9B61-57F0ABA1BE59}">
      <dgm:prSet/>
      <dgm:spPr/>
      <dgm:t>
        <a:bodyPr/>
        <a:lstStyle/>
        <a:p>
          <a:endParaRPr lang="en-US" sz="2000"/>
        </a:p>
      </dgm:t>
    </dgm:pt>
    <dgm:pt modelId="{89B8ACAF-AEEC-4FC3-A953-35EBCFF51BC5}">
      <dgm:prSet custT="1"/>
      <dgm:spPr/>
      <dgm:t>
        <a:bodyPr/>
        <a:lstStyle/>
        <a:p>
          <a:pPr rtl="0"/>
          <a:r>
            <a:rPr lang="en-US" sz="2000" dirty="0"/>
            <a:t>Consider acute coronary syndrome, pneumothorax or pneumomediastinum, or asthma exacerbation</a:t>
          </a:r>
        </a:p>
      </dgm:t>
    </dgm:pt>
    <dgm:pt modelId="{5387D593-EBC5-4C48-BEB1-5D354C6ECF0E}" type="parTrans" cxnId="{926A134F-DA99-4EA5-9300-2C1E792538B2}">
      <dgm:prSet/>
      <dgm:spPr/>
      <dgm:t>
        <a:bodyPr/>
        <a:lstStyle/>
        <a:p>
          <a:endParaRPr lang="en-US" sz="2000"/>
        </a:p>
      </dgm:t>
    </dgm:pt>
    <dgm:pt modelId="{969220AC-B94E-4DC8-A4D2-75AD92258769}" type="sibTrans" cxnId="{926A134F-DA99-4EA5-9300-2C1E792538B2}">
      <dgm:prSet/>
      <dgm:spPr/>
      <dgm:t>
        <a:bodyPr/>
        <a:lstStyle/>
        <a:p>
          <a:endParaRPr lang="en-US" sz="2000"/>
        </a:p>
      </dgm:t>
    </dgm:pt>
    <dgm:pt modelId="{2C212325-F78B-48FA-8BF0-9D52843CB9D2}" type="pres">
      <dgm:prSet presAssocID="{DE138290-0737-4B78-AE9F-5E0A67FD2DA5}" presName="Name0" presStyleCnt="0">
        <dgm:presLayoutVars>
          <dgm:dir/>
          <dgm:animLvl val="lvl"/>
          <dgm:resizeHandles val="exact"/>
        </dgm:presLayoutVars>
      </dgm:prSet>
      <dgm:spPr/>
    </dgm:pt>
    <dgm:pt modelId="{F370C926-C36E-4216-9ED9-17A269DB7944}" type="pres">
      <dgm:prSet presAssocID="{D1262CB1-6E69-4537-9758-6FB687D0CF7D}" presName="composite" presStyleCnt="0"/>
      <dgm:spPr/>
    </dgm:pt>
    <dgm:pt modelId="{2A8CE40B-0F67-42B7-84E7-3E7C0F4CA992}" type="pres">
      <dgm:prSet presAssocID="{D1262CB1-6E69-4537-9758-6FB687D0CF7D}" presName="parTx" presStyleLbl="alignNode1" presStyleIdx="0" presStyleCnt="3">
        <dgm:presLayoutVars>
          <dgm:chMax val="0"/>
          <dgm:chPref val="0"/>
          <dgm:bulletEnabled val="1"/>
        </dgm:presLayoutVars>
      </dgm:prSet>
      <dgm:spPr/>
    </dgm:pt>
    <dgm:pt modelId="{1B165C4A-2E40-4E99-8964-03DE50E7B30C}" type="pres">
      <dgm:prSet presAssocID="{D1262CB1-6E69-4537-9758-6FB687D0CF7D}" presName="desTx" presStyleLbl="alignAccFollowNode1" presStyleIdx="0" presStyleCnt="3">
        <dgm:presLayoutVars>
          <dgm:bulletEnabled val="1"/>
        </dgm:presLayoutVars>
      </dgm:prSet>
      <dgm:spPr/>
    </dgm:pt>
    <dgm:pt modelId="{A29E6A96-8CE4-4913-922B-5CAB52DAAFBB}" type="pres">
      <dgm:prSet presAssocID="{E3C5B1B7-EE41-4036-8B07-6EFCD1C2CEAC}" presName="space" presStyleCnt="0"/>
      <dgm:spPr/>
    </dgm:pt>
    <dgm:pt modelId="{2DE745B1-41D5-47C5-B347-1E7F2DF50EB0}" type="pres">
      <dgm:prSet presAssocID="{3B04A883-453D-45D3-B6D6-41F39CC89E0B}" presName="composite" presStyleCnt="0"/>
      <dgm:spPr/>
    </dgm:pt>
    <dgm:pt modelId="{BB6F61A4-40F0-4631-B379-0256B495AB3D}" type="pres">
      <dgm:prSet presAssocID="{3B04A883-453D-45D3-B6D6-41F39CC89E0B}" presName="parTx" presStyleLbl="alignNode1" presStyleIdx="1" presStyleCnt="3">
        <dgm:presLayoutVars>
          <dgm:chMax val="0"/>
          <dgm:chPref val="0"/>
          <dgm:bulletEnabled val="1"/>
        </dgm:presLayoutVars>
      </dgm:prSet>
      <dgm:spPr/>
    </dgm:pt>
    <dgm:pt modelId="{E2A653FE-9AE7-471C-8986-CA0DFCEDE13E}" type="pres">
      <dgm:prSet presAssocID="{3B04A883-453D-45D3-B6D6-41F39CC89E0B}" presName="desTx" presStyleLbl="alignAccFollowNode1" presStyleIdx="1" presStyleCnt="3">
        <dgm:presLayoutVars>
          <dgm:bulletEnabled val="1"/>
        </dgm:presLayoutVars>
      </dgm:prSet>
      <dgm:spPr/>
    </dgm:pt>
    <dgm:pt modelId="{FE7FCD53-FDA4-4BBF-BE81-FA996A939453}" type="pres">
      <dgm:prSet presAssocID="{0103CE2F-7399-4096-8631-81323881EBAE}" presName="space" presStyleCnt="0"/>
      <dgm:spPr/>
    </dgm:pt>
    <dgm:pt modelId="{160E4101-9BF6-472A-AC13-4F853A814D5E}" type="pres">
      <dgm:prSet presAssocID="{1D028196-DE04-4FFD-AE12-60474F99EC27}" presName="composite" presStyleCnt="0"/>
      <dgm:spPr/>
    </dgm:pt>
    <dgm:pt modelId="{F733D69B-5B0F-4BC5-B3FC-F82747CCDC1E}" type="pres">
      <dgm:prSet presAssocID="{1D028196-DE04-4FFD-AE12-60474F99EC27}" presName="parTx" presStyleLbl="alignNode1" presStyleIdx="2" presStyleCnt="3">
        <dgm:presLayoutVars>
          <dgm:chMax val="0"/>
          <dgm:chPref val="0"/>
          <dgm:bulletEnabled val="1"/>
        </dgm:presLayoutVars>
      </dgm:prSet>
      <dgm:spPr/>
    </dgm:pt>
    <dgm:pt modelId="{5650A169-A825-45C5-9DE7-BCEDCF9E5BFA}" type="pres">
      <dgm:prSet presAssocID="{1D028196-DE04-4FFD-AE12-60474F99EC27}" presName="desTx" presStyleLbl="alignAccFollowNode1" presStyleIdx="2" presStyleCnt="3">
        <dgm:presLayoutVars>
          <dgm:bulletEnabled val="1"/>
        </dgm:presLayoutVars>
      </dgm:prSet>
      <dgm:spPr/>
    </dgm:pt>
  </dgm:ptLst>
  <dgm:cxnLst>
    <dgm:cxn modelId="{87F01402-5991-45D9-96B6-1410D7F2E64A}" srcId="{D1262CB1-6E69-4537-9758-6FB687D0CF7D}" destId="{1A806EE7-8BED-42CC-AAEE-E706F46BFB30}" srcOrd="0" destOrd="0" parTransId="{BAE50D0A-D12D-4E23-B9DF-8C8361FD5C65}" sibTransId="{93EE4097-8DD0-4685-8CC2-102F5BB4A0B1}"/>
    <dgm:cxn modelId="{D8563D0C-1F45-4211-B49F-8EE2D53FBC7A}" srcId="{DE138290-0737-4B78-AE9F-5E0A67FD2DA5}" destId="{3B04A883-453D-45D3-B6D6-41F39CC89E0B}" srcOrd="1" destOrd="0" parTransId="{53A78A3B-B2C6-4597-BBDE-922202CEE01B}" sibTransId="{0103CE2F-7399-4096-8631-81323881EBAE}"/>
    <dgm:cxn modelId="{CAFAC00F-2E31-46DE-8D76-13A6889C9E95}" type="presOf" srcId="{5167FDAB-46B0-4065-8DE7-A4800F5B6082}" destId="{1B165C4A-2E40-4E99-8964-03DE50E7B30C}" srcOrd="0" destOrd="1" presId="urn:microsoft.com/office/officeart/2005/8/layout/hList1"/>
    <dgm:cxn modelId="{9D470236-92A3-4C8B-8207-82BDE4D78B13}" type="presOf" srcId="{1A806EE7-8BED-42CC-AAEE-E706F46BFB30}" destId="{1B165C4A-2E40-4E99-8964-03DE50E7B30C}" srcOrd="0" destOrd="0" presId="urn:microsoft.com/office/officeart/2005/8/layout/hList1"/>
    <dgm:cxn modelId="{232BB63D-816A-4E39-A1CB-8372D7767040}" srcId="{D1262CB1-6E69-4537-9758-6FB687D0CF7D}" destId="{5167FDAB-46B0-4065-8DE7-A4800F5B6082}" srcOrd="1" destOrd="0" parTransId="{795D854C-D2D0-4926-8B78-098C111249F5}" sibTransId="{0B3EB449-760F-4AC1-B0A0-FAA4749B73F2}"/>
    <dgm:cxn modelId="{926A134F-DA99-4EA5-9300-2C1E792538B2}" srcId="{1D028196-DE04-4FFD-AE12-60474F99EC27}" destId="{89B8ACAF-AEEC-4FC3-A953-35EBCFF51BC5}" srcOrd="0" destOrd="0" parTransId="{5387D593-EBC5-4C48-BEB1-5D354C6ECF0E}" sibTransId="{969220AC-B94E-4DC8-A4D2-75AD92258769}"/>
    <dgm:cxn modelId="{0307518A-8F51-4990-B936-0B1226F5A3A2}" type="presOf" srcId="{DE138290-0737-4B78-AE9F-5E0A67FD2DA5}" destId="{2C212325-F78B-48FA-8BF0-9D52843CB9D2}" srcOrd="0" destOrd="0" presId="urn:microsoft.com/office/officeart/2005/8/layout/hList1"/>
    <dgm:cxn modelId="{C84003A3-EBB1-40CA-9D24-20FA847BD0BB}" type="presOf" srcId="{89B8ACAF-AEEC-4FC3-A953-35EBCFF51BC5}" destId="{5650A169-A825-45C5-9DE7-BCEDCF9E5BFA}" srcOrd="0" destOrd="0" presId="urn:microsoft.com/office/officeart/2005/8/layout/hList1"/>
    <dgm:cxn modelId="{172967BE-C7CE-4DFA-8D01-2C09015ADF88}" type="presOf" srcId="{29E492DE-BA8D-41BF-8441-998600175AB2}" destId="{E2A653FE-9AE7-471C-8986-CA0DFCEDE13E}" srcOrd="0" destOrd="0" presId="urn:microsoft.com/office/officeart/2005/8/layout/hList1"/>
    <dgm:cxn modelId="{E77FFEC0-8437-4268-A475-1586BDAE616C}" srcId="{3B04A883-453D-45D3-B6D6-41F39CC89E0B}" destId="{29E492DE-BA8D-41BF-8441-998600175AB2}" srcOrd="0" destOrd="0" parTransId="{27E3A65F-9F52-4DA3-A1FA-79DA80E11442}" sibTransId="{FD485279-2FA2-4025-9328-DC2354342918}"/>
    <dgm:cxn modelId="{37887CCB-E912-49C5-B89C-B0FD70A08387}" srcId="{DE138290-0737-4B78-AE9F-5E0A67FD2DA5}" destId="{D1262CB1-6E69-4537-9758-6FB687D0CF7D}" srcOrd="0" destOrd="0" parTransId="{480C14AD-39A9-4608-8E99-CCA5CB97606D}" sibTransId="{E3C5B1B7-EE41-4036-8B07-6EFCD1C2CEAC}"/>
    <dgm:cxn modelId="{192F32E0-3B54-4D23-8910-B29696849E30}" type="presOf" srcId="{1D028196-DE04-4FFD-AE12-60474F99EC27}" destId="{F733D69B-5B0F-4BC5-B3FC-F82747CCDC1E}" srcOrd="0" destOrd="0" presId="urn:microsoft.com/office/officeart/2005/8/layout/hList1"/>
    <dgm:cxn modelId="{933C64EB-DAF6-4177-A8EB-35B32249B574}" type="presOf" srcId="{D1262CB1-6E69-4537-9758-6FB687D0CF7D}" destId="{2A8CE40B-0F67-42B7-84E7-3E7C0F4CA992}" srcOrd="0" destOrd="0" presId="urn:microsoft.com/office/officeart/2005/8/layout/hList1"/>
    <dgm:cxn modelId="{989041ED-F458-4FDA-9B61-57F0ABA1BE59}" srcId="{DE138290-0737-4B78-AE9F-5E0A67FD2DA5}" destId="{1D028196-DE04-4FFD-AE12-60474F99EC27}" srcOrd="2" destOrd="0" parTransId="{86ADB3DC-38DA-4929-AA26-4C0CBA5603B3}" sibTransId="{854B37C1-9F54-4233-A89C-10137623D791}"/>
    <dgm:cxn modelId="{B724B8F0-ACD3-46B1-8098-E4506E13103B}" type="presOf" srcId="{3B04A883-453D-45D3-B6D6-41F39CC89E0B}" destId="{BB6F61A4-40F0-4631-B379-0256B495AB3D}" srcOrd="0" destOrd="0" presId="urn:microsoft.com/office/officeart/2005/8/layout/hList1"/>
    <dgm:cxn modelId="{99F284E1-5E83-4811-B331-6CC0A4F2ADDD}" type="presParOf" srcId="{2C212325-F78B-48FA-8BF0-9D52843CB9D2}" destId="{F370C926-C36E-4216-9ED9-17A269DB7944}" srcOrd="0" destOrd="0" presId="urn:microsoft.com/office/officeart/2005/8/layout/hList1"/>
    <dgm:cxn modelId="{19DF2C31-1884-4D84-A683-FA108E498BCF}" type="presParOf" srcId="{F370C926-C36E-4216-9ED9-17A269DB7944}" destId="{2A8CE40B-0F67-42B7-84E7-3E7C0F4CA992}" srcOrd="0" destOrd="0" presId="urn:microsoft.com/office/officeart/2005/8/layout/hList1"/>
    <dgm:cxn modelId="{E5F5D763-9BCA-4B56-89BA-F7C5402B624B}" type="presParOf" srcId="{F370C926-C36E-4216-9ED9-17A269DB7944}" destId="{1B165C4A-2E40-4E99-8964-03DE50E7B30C}" srcOrd="1" destOrd="0" presId="urn:microsoft.com/office/officeart/2005/8/layout/hList1"/>
    <dgm:cxn modelId="{6318E7D5-E704-4DEE-9368-748D87557FCF}" type="presParOf" srcId="{2C212325-F78B-48FA-8BF0-9D52843CB9D2}" destId="{A29E6A96-8CE4-4913-922B-5CAB52DAAFBB}" srcOrd="1" destOrd="0" presId="urn:microsoft.com/office/officeart/2005/8/layout/hList1"/>
    <dgm:cxn modelId="{1A839012-B45F-4BE1-9F3A-DBDD72826320}" type="presParOf" srcId="{2C212325-F78B-48FA-8BF0-9D52843CB9D2}" destId="{2DE745B1-41D5-47C5-B347-1E7F2DF50EB0}" srcOrd="2" destOrd="0" presId="urn:microsoft.com/office/officeart/2005/8/layout/hList1"/>
    <dgm:cxn modelId="{E6E3C1F1-4533-4CD0-9378-6A07AF01A4A7}" type="presParOf" srcId="{2DE745B1-41D5-47C5-B347-1E7F2DF50EB0}" destId="{BB6F61A4-40F0-4631-B379-0256B495AB3D}" srcOrd="0" destOrd="0" presId="urn:microsoft.com/office/officeart/2005/8/layout/hList1"/>
    <dgm:cxn modelId="{4C751D32-BCD4-492C-A717-E686A2CC7442}" type="presParOf" srcId="{2DE745B1-41D5-47C5-B347-1E7F2DF50EB0}" destId="{E2A653FE-9AE7-471C-8986-CA0DFCEDE13E}" srcOrd="1" destOrd="0" presId="urn:microsoft.com/office/officeart/2005/8/layout/hList1"/>
    <dgm:cxn modelId="{77ABDB6E-A271-4CEA-899C-AD4968805454}" type="presParOf" srcId="{2C212325-F78B-48FA-8BF0-9D52843CB9D2}" destId="{FE7FCD53-FDA4-4BBF-BE81-FA996A939453}" srcOrd="3" destOrd="0" presId="urn:microsoft.com/office/officeart/2005/8/layout/hList1"/>
    <dgm:cxn modelId="{6F5DE65E-D3AA-453A-9D40-A43B92A6C691}" type="presParOf" srcId="{2C212325-F78B-48FA-8BF0-9D52843CB9D2}" destId="{160E4101-9BF6-472A-AC13-4F853A814D5E}" srcOrd="4" destOrd="0" presId="urn:microsoft.com/office/officeart/2005/8/layout/hList1"/>
    <dgm:cxn modelId="{457C6989-5E78-44AD-9A42-5D696E12D80E}" type="presParOf" srcId="{160E4101-9BF6-472A-AC13-4F853A814D5E}" destId="{F733D69B-5B0F-4BC5-B3FC-F82747CCDC1E}" srcOrd="0" destOrd="0" presId="urn:microsoft.com/office/officeart/2005/8/layout/hList1"/>
    <dgm:cxn modelId="{2ECC52E2-61CB-4C66-A7DF-2FFAD37A5A6D}" type="presParOf" srcId="{160E4101-9BF6-472A-AC13-4F853A814D5E}" destId="{5650A169-A825-45C5-9DE7-BCEDCF9E5B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0BFDF-4CD7-4E5E-A045-5B49CEC3947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CAD41845-BDEC-4B18-8E66-65913A1C3E23}">
      <dgm:prSet custT="1"/>
      <dgm:spPr/>
      <dgm:t>
        <a:bodyPr/>
        <a:lstStyle/>
        <a:p>
          <a:pPr rtl="0"/>
          <a:r>
            <a:rPr lang="en-US" sz="1800"/>
            <a:t>11 criteria</a:t>
          </a:r>
        </a:p>
      </dgm:t>
    </dgm:pt>
    <dgm:pt modelId="{44950E08-F605-4CF5-9873-99314D004D51}" type="parTrans" cxnId="{FA065BAA-3D73-4478-BCB1-7984B5377575}">
      <dgm:prSet/>
      <dgm:spPr/>
      <dgm:t>
        <a:bodyPr/>
        <a:lstStyle/>
        <a:p>
          <a:endParaRPr lang="en-US" sz="2000"/>
        </a:p>
      </dgm:t>
    </dgm:pt>
    <dgm:pt modelId="{780C7A5A-45D6-4943-AC22-F58F9B3CE5B0}" type="sibTrans" cxnId="{FA065BAA-3D73-4478-BCB1-7984B5377575}">
      <dgm:prSet/>
      <dgm:spPr/>
      <dgm:t>
        <a:bodyPr/>
        <a:lstStyle/>
        <a:p>
          <a:endParaRPr lang="en-US" sz="2000"/>
        </a:p>
      </dgm:t>
    </dgm:pt>
    <dgm:pt modelId="{A15566E1-9565-49D6-8880-480E241756E1}">
      <dgm:prSet custT="1"/>
      <dgm:spPr/>
      <dgm:t>
        <a:bodyPr/>
        <a:lstStyle/>
        <a:p>
          <a:pPr rtl="0"/>
          <a:r>
            <a:rPr lang="en-US" sz="1600" dirty="0"/>
            <a:t>Using cannabis in larger amounts or for longer than you meant to</a:t>
          </a:r>
        </a:p>
      </dgm:t>
    </dgm:pt>
    <dgm:pt modelId="{4066ADB2-5F8A-453C-9B43-F9A0869C042E}" type="parTrans" cxnId="{6B736C4E-8885-4DF0-9F1D-8F920BF5062F}">
      <dgm:prSet/>
      <dgm:spPr/>
      <dgm:t>
        <a:bodyPr/>
        <a:lstStyle/>
        <a:p>
          <a:endParaRPr lang="en-US" sz="2000"/>
        </a:p>
      </dgm:t>
    </dgm:pt>
    <dgm:pt modelId="{C34F5571-E93E-4F59-871C-3D6D890D6B89}" type="sibTrans" cxnId="{6B736C4E-8885-4DF0-9F1D-8F920BF5062F}">
      <dgm:prSet/>
      <dgm:spPr/>
      <dgm:t>
        <a:bodyPr/>
        <a:lstStyle/>
        <a:p>
          <a:endParaRPr lang="en-US" sz="2000"/>
        </a:p>
      </dgm:t>
    </dgm:pt>
    <dgm:pt modelId="{85B3CE74-09E6-4697-96F0-D2026893D181}">
      <dgm:prSet custT="1"/>
      <dgm:spPr/>
      <dgm:t>
        <a:bodyPr/>
        <a:lstStyle/>
        <a:p>
          <a:pPr rtl="0"/>
          <a:r>
            <a:rPr lang="en-US" sz="1600" dirty="0"/>
            <a:t>Unsuccessful attempts to quit or cut down</a:t>
          </a:r>
        </a:p>
      </dgm:t>
    </dgm:pt>
    <dgm:pt modelId="{A6150C2C-B6F3-44E4-AFF1-AF4CAA8DCE1D}" type="parTrans" cxnId="{DDCD43AF-1FED-4855-827B-35D2F812B465}">
      <dgm:prSet/>
      <dgm:spPr/>
      <dgm:t>
        <a:bodyPr/>
        <a:lstStyle/>
        <a:p>
          <a:endParaRPr lang="en-US" sz="2000"/>
        </a:p>
      </dgm:t>
    </dgm:pt>
    <dgm:pt modelId="{EB2C0313-79B4-412B-B05F-445C92283A9B}" type="sibTrans" cxnId="{DDCD43AF-1FED-4855-827B-35D2F812B465}">
      <dgm:prSet/>
      <dgm:spPr/>
      <dgm:t>
        <a:bodyPr/>
        <a:lstStyle/>
        <a:p>
          <a:endParaRPr lang="en-US" sz="2000"/>
        </a:p>
      </dgm:t>
    </dgm:pt>
    <dgm:pt modelId="{7EEA72CB-97F0-42DE-81A5-9BDD024CA8AC}">
      <dgm:prSet custT="1"/>
      <dgm:spPr/>
      <dgm:t>
        <a:bodyPr/>
        <a:lstStyle/>
        <a:p>
          <a:pPr rtl="0"/>
          <a:r>
            <a:rPr lang="en-US" sz="1600" dirty="0"/>
            <a:t>Spending excessive time acquiring, using, or recovering from use</a:t>
          </a:r>
        </a:p>
      </dgm:t>
    </dgm:pt>
    <dgm:pt modelId="{EF4D45DD-C256-4F0C-A9FE-1FCCB063DFFF}" type="parTrans" cxnId="{2DCF6E47-2B3E-4525-94BB-ABDB5653A290}">
      <dgm:prSet/>
      <dgm:spPr/>
      <dgm:t>
        <a:bodyPr/>
        <a:lstStyle/>
        <a:p>
          <a:endParaRPr lang="en-US" sz="2000"/>
        </a:p>
      </dgm:t>
    </dgm:pt>
    <dgm:pt modelId="{1E7052F4-15B5-41ED-974B-18354536CCBA}" type="sibTrans" cxnId="{2DCF6E47-2B3E-4525-94BB-ABDB5653A290}">
      <dgm:prSet/>
      <dgm:spPr/>
      <dgm:t>
        <a:bodyPr/>
        <a:lstStyle/>
        <a:p>
          <a:endParaRPr lang="en-US" sz="2000"/>
        </a:p>
      </dgm:t>
    </dgm:pt>
    <dgm:pt modelId="{A7229AE8-2739-45BA-BC4F-A4BF5CCBDFCF}">
      <dgm:prSet custT="1"/>
      <dgm:spPr/>
      <dgm:t>
        <a:bodyPr/>
        <a:lstStyle/>
        <a:p>
          <a:pPr rtl="0"/>
          <a:r>
            <a:rPr lang="en-US" sz="1600" dirty="0"/>
            <a:t>Cravings and urges to use cannabis</a:t>
          </a:r>
        </a:p>
      </dgm:t>
    </dgm:pt>
    <dgm:pt modelId="{0AF3036D-A984-4CC3-9123-D50274D7591F}" type="parTrans" cxnId="{B75E11A9-4CDA-4E13-8D4E-E63E6CC69715}">
      <dgm:prSet/>
      <dgm:spPr/>
      <dgm:t>
        <a:bodyPr/>
        <a:lstStyle/>
        <a:p>
          <a:endParaRPr lang="en-US" sz="2000"/>
        </a:p>
      </dgm:t>
    </dgm:pt>
    <dgm:pt modelId="{48A2CB79-7B66-4B21-8465-CE0AB798F8C3}" type="sibTrans" cxnId="{B75E11A9-4CDA-4E13-8D4E-E63E6CC69715}">
      <dgm:prSet/>
      <dgm:spPr/>
      <dgm:t>
        <a:bodyPr/>
        <a:lstStyle/>
        <a:p>
          <a:endParaRPr lang="en-US" sz="2000"/>
        </a:p>
      </dgm:t>
    </dgm:pt>
    <dgm:pt modelId="{803419E1-F44A-4891-A769-CB52BC27767C}">
      <dgm:prSet custT="1"/>
      <dgm:spPr/>
      <dgm:t>
        <a:bodyPr/>
        <a:lstStyle/>
        <a:p>
          <a:pPr rtl="0"/>
          <a:r>
            <a:rPr lang="en-US" sz="1600" dirty="0"/>
            <a:t>Failure to fulfill major personal obligations (work, school or home)</a:t>
          </a:r>
        </a:p>
      </dgm:t>
    </dgm:pt>
    <dgm:pt modelId="{3556DAB3-C7A0-4F9F-8DDB-173903DD51D5}" type="parTrans" cxnId="{E4D5921F-DB1F-4C84-AE6C-E88055146ECC}">
      <dgm:prSet/>
      <dgm:spPr/>
      <dgm:t>
        <a:bodyPr/>
        <a:lstStyle/>
        <a:p>
          <a:endParaRPr lang="en-US" sz="2000"/>
        </a:p>
      </dgm:t>
    </dgm:pt>
    <dgm:pt modelId="{4BE5AF00-15B0-45C7-87C0-FCDE93983794}" type="sibTrans" cxnId="{E4D5921F-DB1F-4C84-AE6C-E88055146ECC}">
      <dgm:prSet/>
      <dgm:spPr/>
      <dgm:t>
        <a:bodyPr/>
        <a:lstStyle/>
        <a:p>
          <a:endParaRPr lang="en-US" sz="2000"/>
        </a:p>
      </dgm:t>
    </dgm:pt>
    <dgm:pt modelId="{DDF6E3A9-9AC5-42C7-AA9D-E857EDB80E41}">
      <dgm:prSet custT="1"/>
      <dgm:spPr/>
      <dgm:t>
        <a:bodyPr/>
        <a:lstStyle/>
        <a:p>
          <a:pPr rtl="0"/>
          <a:r>
            <a:rPr lang="en-US" sz="1600" dirty="0"/>
            <a:t>Continued use despite consistent social or interpersonal problems</a:t>
          </a:r>
        </a:p>
      </dgm:t>
    </dgm:pt>
    <dgm:pt modelId="{757A3C80-3CC8-4F7A-BEED-324E611E824E}" type="parTrans" cxnId="{75C8577C-72DD-44BB-83FF-F3566EC16924}">
      <dgm:prSet/>
      <dgm:spPr/>
      <dgm:t>
        <a:bodyPr/>
        <a:lstStyle/>
        <a:p>
          <a:endParaRPr lang="en-US" sz="2000"/>
        </a:p>
      </dgm:t>
    </dgm:pt>
    <dgm:pt modelId="{2C2F24CD-EA1E-4C03-9F48-6D8D478DF02B}" type="sibTrans" cxnId="{75C8577C-72DD-44BB-83FF-F3566EC16924}">
      <dgm:prSet/>
      <dgm:spPr/>
      <dgm:t>
        <a:bodyPr/>
        <a:lstStyle/>
        <a:p>
          <a:endParaRPr lang="en-US" sz="2000"/>
        </a:p>
      </dgm:t>
    </dgm:pt>
    <dgm:pt modelId="{D38972E6-5F9F-4D0E-8948-776B03FBB463}">
      <dgm:prSet custT="1"/>
      <dgm:spPr/>
      <dgm:t>
        <a:bodyPr/>
        <a:lstStyle/>
        <a:p>
          <a:pPr rtl="0"/>
          <a:r>
            <a:rPr lang="en-US" sz="1600" dirty="0"/>
            <a:t>Important social, occupational, or recreational activities are given up or reduced because of cannabis use</a:t>
          </a:r>
        </a:p>
      </dgm:t>
    </dgm:pt>
    <dgm:pt modelId="{2FFCD44A-2064-4E9F-A782-292E9FA71ED9}" type="parTrans" cxnId="{2E13C587-ABD1-4A4F-8790-953A7F3E5A77}">
      <dgm:prSet/>
      <dgm:spPr/>
      <dgm:t>
        <a:bodyPr/>
        <a:lstStyle/>
        <a:p>
          <a:endParaRPr lang="en-US" sz="2000"/>
        </a:p>
      </dgm:t>
    </dgm:pt>
    <dgm:pt modelId="{3104169D-6226-4A3B-B58F-80F9C857176F}" type="sibTrans" cxnId="{2E13C587-ABD1-4A4F-8790-953A7F3E5A77}">
      <dgm:prSet/>
      <dgm:spPr/>
      <dgm:t>
        <a:bodyPr/>
        <a:lstStyle/>
        <a:p>
          <a:endParaRPr lang="en-US" sz="2000"/>
        </a:p>
      </dgm:t>
    </dgm:pt>
    <dgm:pt modelId="{F80371D8-26A4-42B1-9D5A-7A3C5E8CF178}">
      <dgm:prSet custT="1"/>
      <dgm:spPr/>
      <dgm:t>
        <a:bodyPr/>
        <a:lstStyle/>
        <a:p>
          <a:pPr rtl="0"/>
          <a:r>
            <a:rPr lang="en-US" sz="1600"/>
            <a:t>Recurrent use in hazardous situations</a:t>
          </a:r>
        </a:p>
      </dgm:t>
    </dgm:pt>
    <dgm:pt modelId="{3F7B3F27-4311-4290-8B0F-A05BB80763E4}" type="parTrans" cxnId="{639736D9-9093-4E16-AD6B-D010C4BB7883}">
      <dgm:prSet/>
      <dgm:spPr/>
      <dgm:t>
        <a:bodyPr/>
        <a:lstStyle/>
        <a:p>
          <a:endParaRPr lang="en-US" sz="2000"/>
        </a:p>
      </dgm:t>
    </dgm:pt>
    <dgm:pt modelId="{8CA10E6C-29C1-4910-A466-B97FDDDCE18F}" type="sibTrans" cxnId="{639736D9-9093-4E16-AD6B-D010C4BB7883}">
      <dgm:prSet/>
      <dgm:spPr/>
      <dgm:t>
        <a:bodyPr/>
        <a:lstStyle/>
        <a:p>
          <a:endParaRPr lang="en-US" sz="2000"/>
        </a:p>
      </dgm:t>
    </dgm:pt>
    <dgm:pt modelId="{EFD9C3FD-AD86-4B17-A1D5-E668CC3FA4D0}">
      <dgm:prSet custT="1"/>
      <dgm:spPr/>
      <dgm:t>
        <a:bodyPr/>
        <a:lstStyle/>
        <a:p>
          <a:pPr rtl="0"/>
          <a:r>
            <a:rPr lang="en-US" sz="1600" dirty="0"/>
            <a:t>Using despite negative effects (physical or psychological)</a:t>
          </a:r>
        </a:p>
      </dgm:t>
    </dgm:pt>
    <dgm:pt modelId="{439712D5-4952-4896-AC11-DB890FC5579A}" type="parTrans" cxnId="{7BB20983-53BB-4EEE-B4F2-C99453023E3B}">
      <dgm:prSet/>
      <dgm:spPr/>
      <dgm:t>
        <a:bodyPr/>
        <a:lstStyle/>
        <a:p>
          <a:endParaRPr lang="en-US" sz="2000"/>
        </a:p>
      </dgm:t>
    </dgm:pt>
    <dgm:pt modelId="{D9E1B104-AA2F-4832-AA31-2D59DC258B41}" type="sibTrans" cxnId="{7BB20983-53BB-4EEE-B4F2-C99453023E3B}">
      <dgm:prSet/>
      <dgm:spPr/>
      <dgm:t>
        <a:bodyPr/>
        <a:lstStyle/>
        <a:p>
          <a:endParaRPr lang="en-US" sz="2000"/>
        </a:p>
      </dgm:t>
    </dgm:pt>
    <dgm:pt modelId="{9E452BF9-1676-410C-BCF1-4644F06B3A77}">
      <dgm:prSet custT="1"/>
      <dgm:spPr/>
      <dgm:t>
        <a:bodyPr/>
        <a:lstStyle/>
        <a:p>
          <a:pPr rtl="0"/>
          <a:r>
            <a:rPr lang="en-US" sz="1600" dirty="0"/>
            <a:t>Needing increased levels of cannabis to get the same effect (tolerance)</a:t>
          </a:r>
        </a:p>
      </dgm:t>
    </dgm:pt>
    <dgm:pt modelId="{2F88361D-FC18-42BF-8DBA-96F4BC4DE638}" type="parTrans" cxnId="{6B32DD28-553B-4A3F-936E-5036569706A7}">
      <dgm:prSet/>
      <dgm:spPr/>
      <dgm:t>
        <a:bodyPr/>
        <a:lstStyle/>
        <a:p>
          <a:endParaRPr lang="en-US" sz="2000"/>
        </a:p>
      </dgm:t>
    </dgm:pt>
    <dgm:pt modelId="{67ED6D6C-55A3-428A-9F6B-284289C01617}" type="sibTrans" cxnId="{6B32DD28-553B-4A3F-936E-5036569706A7}">
      <dgm:prSet/>
      <dgm:spPr/>
      <dgm:t>
        <a:bodyPr/>
        <a:lstStyle/>
        <a:p>
          <a:endParaRPr lang="en-US" sz="2000"/>
        </a:p>
      </dgm:t>
    </dgm:pt>
    <dgm:pt modelId="{17A56BC9-31D2-40C4-AB97-D23F6992CAE2}">
      <dgm:prSet custT="1"/>
      <dgm:spPr/>
      <dgm:t>
        <a:bodyPr/>
        <a:lstStyle/>
        <a:p>
          <a:pPr rtl="0"/>
          <a:r>
            <a:rPr lang="en-US" sz="1600" dirty="0"/>
            <a:t>Development of withdrawal symptoms, which can be relieved by taking more of the substance</a:t>
          </a:r>
        </a:p>
      </dgm:t>
    </dgm:pt>
    <dgm:pt modelId="{149A69FE-ED26-4D3F-8888-A79F02FD011A}" type="parTrans" cxnId="{389C7650-A275-40C2-80BA-43391945F945}">
      <dgm:prSet/>
      <dgm:spPr/>
      <dgm:t>
        <a:bodyPr/>
        <a:lstStyle/>
        <a:p>
          <a:endParaRPr lang="en-US" sz="2000"/>
        </a:p>
      </dgm:t>
    </dgm:pt>
    <dgm:pt modelId="{D009B675-4234-4700-B8B5-27F5062ECB6F}" type="sibTrans" cxnId="{389C7650-A275-40C2-80BA-43391945F945}">
      <dgm:prSet/>
      <dgm:spPr/>
      <dgm:t>
        <a:bodyPr/>
        <a:lstStyle/>
        <a:p>
          <a:endParaRPr lang="en-US" sz="2000"/>
        </a:p>
      </dgm:t>
    </dgm:pt>
    <dgm:pt modelId="{03B10A6B-19A8-4904-9FD3-4AB9BB6B4CF7}">
      <dgm:prSet custT="1"/>
      <dgm:spPr/>
      <dgm:t>
        <a:bodyPr/>
        <a:lstStyle/>
        <a:p>
          <a:pPr rtl="0"/>
          <a:r>
            <a:rPr lang="en-US" sz="1800"/>
            <a:t>Mild (2-3 symptoms), moderate (4-6 symptoms), severe (7 or more symptoms)</a:t>
          </a:r>
        </a:p>
      </dgm:t>
    </dgm:pt>
    <dgm:pt modelId="{353C1FC8-5112-4E81-A916-75C8214315E2}" type="parTrans" cxnId="{7E2D5C4E-0FD7-40C8-AC4F-081C43450BEC}">
      <dgm:prSet/>
      <dgm:spPr/>
      <dgm:t>
        <a:bodyPr/>
        <a:lstStyle/>
        <a:p>
          <a:endParaRPr lang="en-US" sz="2000"/>
        </a:p>
      </dgm:t>
    </dgm:pt>
    <dgm:pt modelId="{0E5A6914-06E9-41FD-A573-CC8E12F3ECBB}" type="sibTrans" cxnId="{7E2D5C4E-0FD7-40C8-AC4F-081C43450BEC}">
      <dgm:prSet/>
      <dgm:spPr/>
      <dgm:t>
        <a:bodyPr/>
        <a:lstStyle/>
        <a:p>
          <a:endParaRPr lang="en-US" sz="2000"/>
        </a:p>
      </dgm:t>
    </dgm:pt>
    <dgm:pt modelId="{7C47DA84-ABF0-4DD9-955C-07745BE07753}" type="pres">
      <dgm:prSet presAssocID="{92F0BFDF-4CD7-4E5E-A045-5B49CEC3947C}" presName="linear" presStyleCnt="0">
        <dgm:presLayoutVars>
          <dgm:animLvl val="lvl"/>
          <dgm:resizeHandles val="exact"/>
        </dgm:presLayoutVars>
      </dgm:prSet>
      <dgm:spPr/>
    </dgm:pt>
    <dgm:pt modelId="{9101BC72-5E5E-47C2-B403-AA5EA003C814}" type="pres">
      <dgm:prSet presAssocID="{CAD41845-BDEC-4B18-8E66-65913A1C3E23}" presName="parentText" presStyleLbl="node1" presStyleIdx="0" presStyleCnt="2">
        <dgm:presLayoutVars>
          <dgm:chMax val="0"/>
          <dgm:bulletEnabled val="1"/>
        </dgm:presLayoutVars>
      </dgm:prSet>
      <dgm:spPr/>
    </dgm:pt>
    <dgm:pt modelId="{0728E835-1350-4C7A-A458-BC7B069C6CA3}" type="pres">
      <dgm:prSet presAssocID="{CAD41845-BDEC-4B18-8E66-65913A1C3E23}" presName="childText" presStyleLbl="revTx" presStyleIdx="0" presStyleCnt="1">
        <dgm:presLayoutVars>
          <dgm:bulletEnabled val="1"/>
        </dgm:presLayoutVars>
      </dgm:prSet>
      <dgm:spPr/>
    </dgm:pt>
    <dgm:pt modelId="{C561FDF9-9745-4F02-9F78-7E937842EB73}" type="pres">
      <dgm:prSet presAssocID="{03B10A6B-19A8-4904-9FD3-4AB9BB6B4CF7}" presName="parentText" presStyleLbl="node1" presStyleIdx="1" presStyleCnt="2">
        <dgm:presLayoutVars>
          <dgm:chMax val="0"/>
          <dgm:bulletEnabled val="1"/>
        </dgm:presLayoutVars>
      </dgm:prSet>
      <dgm:spPr/>
    </dgm:pt>
  </dgm:ptLst>
  <dgm:cxnLst>
    <dgm:cxn modelId="{E4D5921F-DB1F-4C84-AE6C-E88055146ECC}" srcId="{CAD41845-BDEC-4B18-8E66-65913A1C3E23}" destId="{803419E1-F44A-4891-A769-CB52BC27767C}" srcOrd="4" destOrd="0" parTransId="{3556DAB3-C7A0-4F9F-8DDB-173903DD51D5}" sibTransId="{4BE5AF00-15B0-45C7-87C0-FCDE93983794}"/>
    <dgm:cxn modelId="{6B32DD28-553B-4A3F-936E-5036569706A7}" srcId="{CAD41845-BDEC-4B18-8E66-65913A1C3E23}" destId="{9E452BF9-1676-410C-BCF1-4644F06B3A77}" srcOrd="9" destOrd="0" parTransId="{2F88361D-FC18-42BF-8DBA-96F4BC4DE638}" sibTransId="{67ED6D6C-55A3-428A-9F6B-284289C01617}"/>
    <dgm:cxn modelId="{1DD18136-1401-4E03-A361-A689E7FB4719}" type="presOf" srcId="{DDF6E3A9-9AC5-42C7-AA9D-E857EDB80E41}" destId="{0728E835-1350-4C7A-A458-BC7B069C6CA3}" srcOrd="0" destOrd="5" presId="urn:microsoft.com/office/officeart/2005/8/layout/vList2"/>
    <dgm:cxn modelId="{2B28F23A-BA42-45F3-AF57-1AD571938D64}" type="presOf" srcId="{803419E1-F44A-4891-A769-CB52BC27767C}" destId="{0728E835-1350-4C7A-A458-BC7B069C6CA3}" srcOrd="0" destOrd="4" presId="urn:microsoft.com/office/officeart/2005/8/layout/vList2"/>
    <dgm:cxn modelId="{2DCF6E47-2B3E-4525-94BB-ABDB5653A290}" srcId="{CAD41845-BDEC-4B18-8E66-65913A1C3E23}" destId="{7EEA72CB-97F0-42DE-81A5-9BDD024CA8AC}" srcOrd="2" destOrd="0" parTransId="{EF4D45DD-C256-4F0C-A9FE-1FCCB063DFFF}" sibTransId="{1E7052F4-15B5-41ED-974B-18354536CCBA}"/>
    <dgm:cxn modelId="{076FB148-8AFE-4EFC-91FF-0FFE652F9E84}" type="presOf" srcId="{A7229AE8-2739-45BA-BC4F-A4BF5CCBDFCF}" destId="{0728E835-1350-4C7A-A458-BC7B069C6CA3}" srcOrd="0" destOrd="3" presId="urn:microsoft.com/office/officeart/2005/8/layout/vList2"/>
    <dgm:cxn modelId="{9D32116B-204A-4B92-A53D-730F162BB7AC}" type="presOf" srcId="{CAD41845-BDEC-4B18-8E66-65913A1C3E23}" destId="{9101BC72-5E5E-47C2-B403-AA5EA003C814}" srcOrd="0" destOrd="0" presId="urn:microsoft.com/office/officeart/2005/8/layout/vList2"/>
    <dgm:cxn modelId="{7E2D5C4E-0FD7-40C8-AC4F-081C43450BEC}" srcId="{92F0BFDF-4CD7-4E5E-A045-5B49CEC3947C}" destId="{03B10A6B-19A8-4904-9FD3-4AB9BB6B4CF7}" srcOrd="1" destOrd="0" parTransId="{353C1FC8-5112-4E81-A916-75C8214315E2}" sibTransId="{0E5A6914-06E9-41FD-A573-CC8E12F3ECBB}"/>
    <dgm:cxn modelId="{6B736C4E-8885-4DF0-9F1D-8F920BF5062F}" srcId="{CAD41845-BDEC-4B18-8E66-65913A1C3E23}" destId="{A15566E1-9565-49D6-8880-480E241756E1}" srcOrd="0" destOrd="0" parTransId="{4066ADB2-5F8A-453C-9B43-F9A0869C042E}" sibTransId="{C34F5571-E93E-4F59-871C-3D6D890D6B89}"/>
    <dgm:cxn modelId="{2DC6F84E-9E86-42E2-AEDA-E01EDDFD64D8}" type="presOf" srcId="{EFD9C3FD-AD86-4B17-A1D5-E668CC3FA4D0}" destId="{0728E835-1350-4C7A-A458-BC7B069C6CA3}" srcOrd="0" destOrd="8" presId="urn:microsoft.com/office/officeart/2005/8/layout/vList2"/>
    <dgm:cxn modelId="{389C7650-A275-40C2-80BA-43391945F945}" srcId="{CAD41845-BDEC-4B18-8E66-65913A1C3E23}" destId="{17A56BC9-31D2-40C4-AB97-D23F6992CAE2}" srcOrd="10" destOrd="0" parTransId="{149A69FE-ED26-4D3F-8888-A79F02FD011A}" sibTransId="{D009B675-4234-4700-B8B5-27F5062ECB6F}"/>
    <dgm:cxn modelId="{97E9D475-4227-4ADD-BBB0-6E839E530461}" type="presOf" srcId="{F80371D8-26A4-42B1-9D5A-7A3C5E8CF178}" destId="{0728E835-1350-4C7A-A458-BC7B069C6CA3}" srcOrd="0" destOrd="7" presId="urn:microsoft.com/office/officeart/2005/8/layout/vList2"/>
    <dgm:cxn modelId="{75C8577C-72DD-44BB-83FF-F3566EC16924}" srcId="{CAD41845-BDEC-4B18-8E66-65913A1C3E23}" destId="{DDF6E3A9-9AC5-42C7-AA9D-E857EDB80E41}" srcOrd="5" destOrd="0" parTransId="{757A3C80-3CC8-4F7A-BEED-324E611E824E}" sibTransId="{2C2F24CD-EA1E-4C03-9F48-6D8D478DF02B}"/>
    <dgm:cxn modelId="{7BB20983-53BB-4EEE-B4F2-C99453023E3B}" srcId="{CAD41845-BDEC-4B18-8E66-65913A1C3E23}" destId="{EFD9C3FD-AD86-4B17-A1D5-E668CC3FA4D0}" srcOrd="8" destOrd="0" parTransId="{439712D5-4952-4896-AC11-DB890FC5579A}" sibTransId="{D9E1B104-AA2F-4832-AA31-2D59DC258B41}"/>
    <dgm:cxn modelId="{2E13C587-ABD1-4A4F-8790-953A7F3E5A77}" srcId="{CAD41845-BDEC-4B18-8E66-65913A1C3E23}" destId="{D38972E6-5F9F-4D0E-8948-776B03FBB463}" srcOrd="6" destOrd="0" parTransId="{2FFCD44A-2064-4E9F-A782-292E9FA71ED9}" sibTransId="{3104169D-6226-4A3B-B58F-80F9C857176F}"/>
    <dgm:cxn modelId="{386C3C97-AB38-4A97-8534-52C1017888BB}" type="presOf" srcId="{92F0BFDF-4CD7-4E5E-A045-5B49CEC3947C}" destId="{7C47DA84-ABF0-4DD9-955C-07745BE07753}" srcOrd="0" destOrd="0" presId="urn:microsoft.com/office/officeart/2005/8/layout/vList2"/>
    <dgm:cxn modelId="{91FF769E-ADBC-46D7-9779-918459FA0EF7}" type="presOf" srcId="{85B3CE74-09E6-4697-96F0-D2026893D181}" destId="{0728E835-1350-4C7A-A458-BC7B069C6CA3}" srcOrd="0" destOrd="1" presId="urn:microsoft.com/office/officeart/2005/8/layout/vList2"/>
    <dgm:cxn modelId="{A19E1DA0-F175-46A2-8D48-74E37583DB81}" type="presOf" srcId="{7EEA72CB-97F0-42DE-81A5-9BDD024CA8AC}" destId="{0728E835-1350-4C7A-A458-BC7B069C6CA3}" srcOrd="0" destOrd="2" presId="urn:microsoft.com/office/officeart/2005/8/layout/vList2"/>
    <dgm:cxn modelId="{B75E11A9-4CDA-4E13-8D4E-E63E6CC69715}" srcId="{CAD41845-BDEC-4B18-8E66-65913A1C3E23}" destId="{A7229AE8-2739-45BA-BC4F-A4BF5CCBDFCF}" srcOrd="3" destOrd="0" parTransId="{0AF3036D-A984-4CC3-9123-D50274D7591F}" sibTransId="{48A2CB79-7B66-4B21-8465-CE0AB798F8C3}"/>
    <dgm:cxn modelId="{FA065BAA-3D73-4478-BCB1-7984B5377575}" srcId="{92F0BFDF-4CD7-4E5E-A045-5B49CEC3947C}" destId="{CAD41845-BDEC-4B18-8E66-65913A1C3E23}" srcOrd="0" destOrd="0" parTransId="{44950E08-F605-4CF5-9873-99314D004D51}" sibTransId="{780C7A5A-45D6-4943-AC22-F58F9B3CE5B0}"/>
    <dgm:cxn modelId="{DDCD43AF-1FED-4855-827B-35D2F812B465}" srcId="{CAD41845-BDEC-4B18-8E66-65913A1C3E23}" destId="{85B3CE74-09E6-4697-96F0-D2026893D181}" srcOrd="1" destOrd="0" parTransId="{A6150C2C-B6F3-44E4-AFF1-AF4CAA8DCE1D}" sibTransId="{EB2C0313-79B4-412B-B05F-445C92283A9B}"/>
    <dgm:cxn modelId="{BB22EFC4-BC15-4D2B-8F87-F66487D5A004}" type="presOf" srcId="{03B10A6B-19A8-4904-9FD3-4AB9BB6B4CF7}" destId="{C561FDF9-9745-4F02-9F78-7E937842EB73}" srcOrd="0" destOrd="0" presId="urn:microsoft.com/office/officeart/2005/8/layout/vList2"/>
    <dgm:cxn modelId="{639736D9-9093-4E16-AD6B-D010C4BB7883}" srcId="{CAD41845-BDEC-4B18-8E66-65913A1C3E23}" destId="{F80371D8-26A4-42B1-9D5A-7A3C5E8CF178}" srcOrd="7" destOrd="0" parTransId="{3F7B3F27-4311-4290-8B0F-A05BB80763E4}" sibTransId="{8CA10E6C-29C1-4910-A466-B97FDDDCE18F}"/>
    <dgm:cxn modelId="{7F3AD1DD-C25F-428C-B767-22FA14F5DBE2}" type="presOf" srcId="{D38972E6-5F9F-4D0E-8948-776B03FBB463}" destId="{0728E835-1350-4C7A-A458-BC7B069C6CA3}" srcOrd="0" destOrd="6" presId="urn:microsoft.com/office/officeart/2005/8/layout/vList2"/>
    <dgm:cxn modelId="{548F38DE-90A0-4A0E-8AAF-BFB98380922D}" type="presOf" srcId="{9E452BF9-1676-410C-BCF1-4644F06B3A77}" destId="{0728E835-1350-4C7A-A458-BC7B069C6CA3}" srcOrd="0" destOrd="9" presId="urn:microsoft.com/office/officeart/2005/8/layout/vList2"/>
    <dgm:cxn modelId="{915BD8FC-E234-4202-9BC6-431B8F9A56A2}" type="presOf" srcId="{17A56BC9-31D2-40C4-AB97-D23F6992CAE2}" destId="{0728E835-1350-4C7A-A458-BC7B069C6CA3}" srcOrd="0" destOrd="10" presId="urn:microsoft.com/office/officeart/2005/8/layout/vList2"/>
    <dgm:cxn modelId="{A75478FD-CA98-400E-BD3F-7A9F1BE9511D}" type="presOf" srcId="{A15566E1-9565-49D6-8880-480E241756E1}" destId="{0728E835-1350-4C7A-A458-BC7B069C6CA3}" srcOrd="0" destOrd="0" presId="urn:microsoft.com/office/officeart/2005/8/layout/vList2"/>
    <dgm:cxn modelId="{581BF7E9-CE99-45F2-A88A-62692C03D8B0}" type="presParOf" srcId="{7C47DA84-ABF0-4DD9-955C-07745BE07753}" destId="{9101BC72-5E5E-47C2-B403-AA5EA003C814}" srcOrd="0" destOrd="0" presId="urn:microsoft.com/office/officeart/2005/8/layout/vList2"/>
    <dgm:cxn modelId="{300CDA46-8AC4-488B-BEF1-E038AECC97C8}" type="presParOf" srcId="{7C47DA84-ABF0-4DD9-955C-07745BE07753}" destId="{0728E835-1350-4C7A-A458-BC7B069C6CA3}" srcOrd="1" destOrd="0" presId="urn:microsoft.com/office/officeart/2005/8/layout/vList2"/>
    <dgm:cxn modelId="{3BE92B1F-45ED-4929-BC52-35D3D26FC3C3}" type="presParOf" srcId="{7C47DA84-ABF0-4DD9-955C-07745BE07753}" destId="{C561FDF9-9745-4F02-9F78-7E937842EB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990D2-D78C-4BFB-81D5-6301100AFBF9}">
      <dsp:nvSpPr>
        <dsp:cNvPr id="0" name=""/>
        <dsp:cNvSpPr/>
      </dsp:nvSpPr>
      <dsp:spPr>
        <a:xfrm>
          <a:off x="49" y="31118"/>
          <a:ext cx="4700141" cy="576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CB1</a:t>
          </a:r>
        </a:p>
      </dsp:txBody>
      <dsp:txXfrm>
        <a:off x="49" y="31118"/>
        <a:ext cx="4700141" cy="576000"/>
      </dsp:txXfrm>
    </dsp:sp>
    <dsp:sp modelId="{594E24E6-F000-4F2B-8461-B2A982449F60}">
      <dsp:nvSpPr>
        <dsp:cNvPr id="0" name=""/>
        <dsp:cNvSpPr/>
      </dsp:nvSpPr>
      <dsp:spPr>
        <a:xfrm>
          <a:off x="49" y="607118"/>
          <a:ext cx="4700141" cy="32939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t>Mostly in CNS</a:t>
          </a:r>
          <a:r>
            <a:rPr lang="en-US" sz="2000" kern="1200" dirty="0"/>
            <a:t>, also in gonads, connective tissue, glands, and organs</a:t>
          </a:r>
        </a:p>
        <a:p>
          <a:pPr marL="457200" lvl="2" indent="-228600" algn="l" defTabSz="889000" rtl="0">
            <a:lnSpc>
              <a:spcPct val="90000"/>
            </a:lnSpc>
            <a:spcBef>
              <a:spcPct val="0"/>
            </a:spcBef>
            <a:spcAft>
              <a:spcPct val="15000"/>
            </a:spcAft>
            <a:buChar char="•"/>
          </a:pPr>
          <a:r>
            <a:rPr lang="en-US" sz="2000" kern="1200" dirty="0"/>
            <a:t>Brain stem does not contain many CB1 receptors</a:t>
          </a:r>
        </a:p>
        <a:p>
          <a:pPr marL="228600" lvl="1" indent="-228600" algn="l" defTabSz="889000" rtl="0">
            <a:lnSpc>
              <a:spcPct val="90000"/>
            </a:lnSpc>
            <a:spcBef>
              <a:spcPct val="0"/>
            </a:spcBef>
            <a:spcAft>
              <a:spcPct val="15000"/>
            </a:spcAft>
            <a:buChar char="•"/>
          </a:pPr>
          <a:r>
            <a:rPr lang="en-US" sz="2000" kern="1200" dirty="0"/>
            <a:t>Agonist binding inhibits neurotransmitter release</a:t>
          </a:r>
        </a:p>
        <a:p>
          <a:pPr marL="228600" lvl="1" indent="-228600" algn="l" defTabSz="889000" rtl="0">
            <a:lnSpc>
              <a:spcPct val="90000"/>
            </a:lnSpc>
            <a:spcBef>
              <a:spcPct val="0"/>
            </a:spcBef>
            <a:spcAft>
              <a:spcPct val="15000"/>
            </a:spcAft>
            <a:buChar char="•"/>
          </a:pPr>
          <a:r>
            <a:rPr lang="en-US" sz="2000" kern="1200" dirty="0"/>
            <a:t>Stimulation causes “high”</a:t>
          </a:r>
        </a:p>
        <a:p>
          <a:pPr marL="228600" lvl="1" indent="-228600" algn="l" defTabSz="889000" rtl="0">
            <a:lnSpc>
              <a:spcPct val="90000"/>
            </a:lnSpc>
            <a:spcBef>
              <a:spcPct val="0"/>
            </a:spcBef>
            <a:spcAft>
              <a:spcPct val="15000"/>
            </a:spcAft>
            <a:buChar char="•"/>
          </a:pPr>
          <a:r>
            <a:rPr lang="en-US" sz="2000" b="1" kern="1200" dirty="0"/>
            <a:t>Analgesia, euphoria, anticonvulsive</a:t>
          </a:r>
        </a:p>
      </dsp:txBody>
      <dsp:txXfrm>
        <a:off x="49" y="607118"/>
        <a:ext cx="4700141" cy="3293999"/>
      </dsp:txXfrm>
    </dsp:sp>
    <dsp:sp modelId="{89CBD0BF-464E-439C-8387-3D030C87EC9C}">
      <dsp:nvSpPr>
        <dsp:cNvPr id="0" name=""/>
        <dsp:cNvSpPr/>
      </dsp:nvSpPr>
      <dsp:spPr>
        <a:xfrm>
          <a:off x="5358209" y="31118"/>
          <a:ext cx="4700141" cy="576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CB2</a:t>
          </a:r>
        </a:p>
      </dsp:txBody>
      <dsp:txXfrm>
        <a:off x="5358209" y="31118"/>
        <a:ext cx="4700141" cy="576000"/>
      </dsp:txXfrm>
    </dsp:sp>
    <dsp:sp modelId="{A80D746B-9517-4E3D-80A6-7FA9D7D875BA}">
      <dsp:nvSpPr>
        <dsp:cNvPr id="0" name=""/>
        <dsp:cNvSpPr/>
      </dsp:nvSpPr>
      <dsp:spPr>
        <a:xfrm>
          <a:off x="5358209" y="607118"/>
          <a:ext cx="4700141" cy="32939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t>Mostly in immune system and GI tract</a:t>
          </a:r>
        </a:p>
        <a:p>
          <a:pPr marL="228600" lvl="1" indent="-228600" algn="l" defTabSz="889000" rtl="0">
            <a:lnSpc>
              <a:spcPct val="90000"/>
            </a:lnSpc>
            <a:spcBef>
              <a:spcPct val="0"/>
            </a:spcBef>
            <a:spcAft>
              <a:spcPct val="15000"/>
            </a:spcAft>
            <a:buChar char="•"/>
          </a:pPr>
          <a:r>
            <a:rPr lang="en-US" sz="2000" kern="1200" dirty="0"/>
            <a:t>Controls release of cytokines linked to inflammation and general immune function</a:t>
          </a:r>
        </a:p>
        <a:p>
          <a:pPr marL="228600" lvl="1" indent="-228600" algn="l" defTabSz="889000" rtl="0">
            <a:lnSpc>
              <a:spcPct val="90000"/>
            </a:lnSpc>
            <a:spcBef>
              <a:spcPct val="0"/>
            </a:spcBef>
            <a:spcAft>
              <a:spcPct val="15000"/>
            </a:spcAft>
            <a:buChar char="•"/>
          </a:pPr>
          <a:r>
            <a:rPr lang="en-US" sz="2000" kern="1200" dirty="0"/>
            <a:t>Stimulation does not cause a “high”</a:t>
          </a:r>
        </a:p>
        <a:p>
          <a:pPr marL="228600" lvl="1" indent="-228600" algn="l" defTabSz="889000" rtl="0">
            <a:lnSpc>
              <a:spcPct val="90000"/>
            </a:lnSpc>
            <a:spcBef>
              <a:spcPct val="0"/>
            </a:spcBef>
            <a:spcAft>
              <a:spcPct val="15000"/>
            </a:spcAft>
            <a:buChar char="•"/>
          </a:pPr>
          <a:r>
            <a:rPr lang="en-US" sz="2000" b="1" kern="1200" dirty="0"/>
            <a:t>Inflammation and digestion</a:t>
          </a:r>
        </a:p>
      </dsp:txBody>
      <dsp:txXfrm>
        <a:off x="5358209" y="607118"/>
        <a:ext cx="4700141" cy="3293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E40B-0F67-42B7-84E7-3E7C0F4CA992}">
      <dsp:nvSpPr>
        <dsp:cNvPr id="0" name=""/>
        <dsp:cNvSpPr/>
      </dsp:nvSpPr>
      <dsp:spPr>
        <a:xfrm>
          <a:off x="3279" y="10627"/>
          <a:ext cx="3197487" cy="120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Mild</a:t>
          </a:r>
        </a:p>
      </dsp:txBody>
      <dsp:txXfrm>
        <a:off x="3279" y="10627"/>
        <a:ext cx="3197487" cy="1209600"/>
      </dsp:txXfrm>
    </dsp:sp>
    <dsp:sp modelId="{1B165C4A-2E40-4E99-8964-03DE50E7B30C}">
      <dsp:nvSpPr>
        <dsp:cNvPr id="0" name=""/>
        <dsp:cNvSpPr/>
      </dsp:nvSpPr>
      <dsp:spPr>
        <a:xfrm>
          <a:off x="3279" y="1220228"/>
          <a:ext cx="3197487" cy="25940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Dimly lit room, reassurance, decreased stimulation</a:t>
          </a:r>
        </a:p>
        <a:p>
          <a:pPr marL="228600" lvl="1" indent="-228600" algn="l" defTabSz="889000" rtl="0">
            <a:lnSpc>
              <a:spcPct val="90000"/>
            </a:lnSpc>
            <a:spcBef>
              <a:spcPct val="0"/>
            </a:spcBef>
            <a:spcAft>
              <a:spcPct val="15000"/>
            </a:spcAft>
            <a:buChar char="•"/>
          </a:pPr>
          <a:r>
            <a:rPr lang="en-US" sz="2000" kern="1200" dirty="0"/>
            <a:t>Consider short acting benzodiazepine (ex. lorazepam) to help control anxiety</a:t>
          </a:r>
        </a:p>
      </dsp:txBody>
      <dsp:txXfrm>
        <a:off x="3279" y="1220228"/>
        <a:ext cx="3197487" cy="2594025"/>
      </dsp:txXfrm>
    </dsp:sp>
    <dsp:sp modelId="{BB6F61A4-40F0-4631-B379-0256B495AB3D}">
      <dsp:nvSpPr>
        <dsp:cNvPr id="0" name=""/>
        <dsp:cNvSpPr/>
      </dsp:nvSpPr>
      <dsp:spPr>
        <a:xfrm>
          <a:off x="3648415" y="10627"/>
          <a:ext cx="3197487" cy="120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Severe</a:t>
          </a:r>
        </a:p>
      </dsp:txBody>
      <dsp:txXfrm>
        <a:off x="3648415" y="10627"/>
        <a:ext cx="3197487" cy="1209600"/>
      </dsp:txXfrm>
    </dsp:sp>
    <dsp:sp modelId="{E2A653FE-9AE7-471C-8986-CA0DFCEDE13E}">
      <dsp:nvSpPr>
        <dsp:cNvPr id="0" name=""/>
        <dsp:cNvSpPr/>
      </dsp:nvSpPr>
      <dsp:spPr>
        <a:xfrm>
          <a:off x="3648415" y="1220228"/>
          <a:ext cx="3197487" cy="25940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Consider co-ingestion of other substances or co-existing mental illness</a:t>
          </a:r>
        </a:p>
      </dsp:txBody>
      <dsp:txXfrm>
        <a:off x="3648415" y="1220228"/>
        <a:ext cx="3197487" cy="2594025"/>
      </dsp:txXfrm>
    </dsp:sp>
    <dsp:sp modelId="{F733D69B-5B0F-4BC5-B3FC-F82747CCDC1E}">
      <dsp:nvSpPr>
        <dsp:cNvPr id="0" name=""/>
        <dsp:cNvSpPr/>
      </dsp:nvSpPr>
      <dsp:spPr>
        <a:xfrm>
          <a:off x="7293551" y="10627"/>
          <a:ext cx="3197487" cy="120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Chest pain</a:t>
          </a:r>
        </a:p>
      </dsp:txBody>
      <dsp:txXfrm>
        <a:off x="7293551" y="10627"/>
        <a:ext cx="3197487" cy="1209600"/>
      </dsp:txXfrm>
    </dsp:sp>
    <dsp:sp modelId="{5650A169-A825-45C5-9DE7-BCEDCF9E5BFA}">
      <dsp:nvSpPr>
        <dsp:cNvPr id="0" name=""/>
        <dsp:cNvSpPr/>
      </dsp:nvSpPr>
      <dsp:spPr>
        <a:xfrm>
          <a:off x="7293551" y="1220228"/>
          <a:ext cx="3197487" cy="25940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Consider acute coronary syndrome, pneumothorax or pneumomediastinum, or asthma exacerbation</a:t>
          </a:r>
        </a:p>
      </dsp:txBody>
      <dsp:txXfrm>
        <a:off x="7293551" y="1220228"/>
        <a:ext cx="3197487" cy="2594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1BC72-5E5E-47C2-B403-AA5EA003C814}">
      <dsp:nvSpPr>
        <dsp:cNvPr id="0" name=""/>
        <dsp:cNvSpPr/>
      </dsp:nvSpPr>
      <dsp:spPr>
        <a:xfrm>
          <a:off x="0" y="22282"/>
          <a:ext cx="10515026" cy="542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11 criteria</a:t>
          </a:r>
        </a:p>
      </dsp:txBody>
      <dsp:txXfrm>
        <a:off x="26501" y="48783"/>
        <a:ext cx="10462024" cy="489878"/>
      </dsp:txXfrm>
    </dsp:sp>
    <dsp:sp modelId="{0728E835-1350-4C7A-A458-BC7B069C6CA3}">
      <dsp:nvSpPr>
        <dsp:cNvPr id="0" name=""/>
        <dsp:cNvSpPr/>
      </dsp:nvSpPr>
      <dsp:spPr>
        <a:xfrm>
          <a:off x="0" y="565162"/>
          <a:ext cx="10515026" cy="324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5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Using cannabis in larger amounts or for longer than you meant to</a:t>
          </a:r>
        </a:p>
        <a:p>
          <a:pPr marL="171450" lvl="1" indent="-171450" algn="l" defTabSz="711200" rtl="0">
            <a:lnSpc>
              <a:spcPct val="90000"/>
            </a:lnSpc>
            <a:spcBef>
              <a:spcPct val="0"/>
            </a:spcBef>
            <a:spcAft>
              <a:spcPct val="20000"/>
            </a:spcAft>
            <a:buChar char="•"/>
          </a:pPr>
          <a:r>
            <a:rPr lang="en-US" sz="1600" kern="1200" dirty="0"/>
            <a:t>Unsuccessful attempts to quit or cut down</a:t>
          </a:r>
        </a:p>
        <a:p>
          <a:pPr marL="171450" lvl="1" indent="-171450" algn="l" defTabSz="711200" rtl="0">
            <a:lnSpc>
              <a:spcPct val="90000"/>
            </a:lnSpc>
            <a:spcBef>
              <a:spcPct val="0"/>
            </a:spcBef>
            <a:spcAft>
              <a:spcPct val="20000"/>
            </a:spcAft>
            <a:buChar char="•"/>
          </a:pPr>
          <a:r>
            <a:rPr lang="en-US" sz="1600" kern="1200" dirty="0"/>
            <a:t>Spending excessive time acquiring, using, or recovering from use</a:t>
          </a:r>
        </a:p>
        <a:p>
          <a:pPr marL="171450" lvl="1" indent="-171450" algn="l" defTabSz="711200" rtl="0">
            <a:lnSpc>
              <a:spcPct val="90000"/>
            </a:lnSpc>
            <a:spcBef>
              <a:spcPct val="0"/>
            </a:spcBef>
            <a:spcAft>
              <a:spcPct val="20000"/>
            </a:spcAft>
            <a:buChar char="•"/>
          </a:pPr>
          <a:r>
            <a:rPr lang="en-US" sz="1600" kern="1200" dirty="0"/>
            <a:t>Cravings and urges to use cannabis</a:t>
          </a:r>
        </a:p>
        <a:p>
          <a:pPr marL="171450" lvl="1" indent="-171450" algn="l" defTabSz="711200" rtl="0">
            <a:lnSpc>
              <a:spcPct val="90000"/>
            </a:lnSpc>
            <a:spcBef>
              <a:spcPct val="0"/>
            </a:spcBef>
            <a:spcAft>
              <a:spcPct val="20000"/>
            </a:spcAft>
            <a:buChar char="•"/>
          </a:pPr>
          <a:r>
            <a:rPr lang="en-US" sz="1600" kern="1200" dirty="0"/>
            <a:t>Failure to fulfill major personal obligations (work, school or home)</a:t>
          </a:r>
        </a:p>
        <a:p>
          <a:pPr marL="171450" lvl="1" indent="-171450" algn="l" defTabSz="711200" rtl="0">
            <a:lnSpc>
              <a:spcPct val="90000"/>
            </a:lnSpc>
            <a:spcBef>
              <a:spcPct val="0"/>
            </a:spcBef>
            <a:spcAft>
              <a:spcPct val="20000"/>
            </a:spcAft>
            <a:buChar char="•"/>
          </a:pPr>
          <a:r>
            <a:rPr lang="en-US" sz="1600" kern="1200" dirty="0"/>
            <a:t>Continued use despite consistent social or interpersonal problems</a:t>
          </a:r>
        </a:p>
        <a:p>
          <a:pPr marL="171450" lvl="1" indent="-171450" algn="l" defTabSz="711200" rtl="0">
            <a:lnSpc>
              <a:spcPct val="90000"/>
            </a:lnSpc>
            <a:spcBef>
              <a:spcPct val="0"/>
            </a:spcBef>
            <a:spcAft>
              <a:spcPct val="20000"/>
            </a:spcAft>
            <a:buChar char="•"/>
          </a:pPr>
          <a:r>
            <a:rPr lang="en-US" sz="1600" kern="1200" dirty="0"/>
            <a:t>Important social, occupational, or recreational activities are given up or reduced because of cannabis use</a:t>
          </a:r>
        </a:p>
        <a:p>
          <a:pPr marL="171450" lvl="1" indent="-171450" algn="l" defTabSz="711200" rtl="0">
            <a:lnSpc>
              <a:spcPct val="90000"/>
            </a:lnSpc>
            <a:spcBef>
              <a:spcPct val="0"/>
            </a:spcBef>
            <a:spcAft>
              <a:spcPct val="20000"/>
            </a:spcAft>
            <a:buChar char="•"/>
          </a:pPr>
          <a:r>
            <a:rPr lang="en-US" sz="1600" kern="1200"/>
            <a:t>Recurrent use in hazardous situations</a:t>
          </a:r>
        </a:p>
        <a:p>
          <a:pPr marL="171450" lvl="1" indent="-171450" algn="l" defTabSz="711200" rtl="0">
            <a:lnSpc>
              <a:spcPct val="90000"/>
            </a:lnSpc>
            <a:spcBef>
              <a:spcPct val="0"/>
            </a:spcBef>
            <a:spcAft>
              <a:spcPct val="20000"/>
            </a:spcAft>
            <a:buChar char="•"/>
          </a:pPr>
          <a:r>
            <a:rPr lang="en-US" sz="1600" kern="1200" dirty="0"/>
            <a:t>Using despite negative effects (physical or psychological)</a:t>
          </a:r>
        </a:p>
        <a:p>
          <a:pPr marL="171450" lvl="1" indent="-171450" algn="l" defTabSz="711200" rtl="0">
            <a:lnSpc>
              <a:spcPct val="90000"/>
            </a:lnSpc>
            <a:spcBef>
              <a:spcPct val="0"/>
            </a:spcBef>
            <a:spcAft>
              <a:spcPct val="20000"/>
            </a:spcAft>
            <a:buChar char="•"/>
          </a:pPr>
          <a:r>
            <a:rPr lang="en-US" sz="1600" kern="1200" dirty="0"/>
            <a:t>Needing increased levels of cannabis to get the same effect (tolerance)</a:t>
          </a:r>
        </a:p>
        <a:p>
          <a:pPr marL="171450" lvl="1" indent="-171450" algn="l" defTabSz="711200" rtl="0">
            <a:lnSpc>
              <a:spcPct val="90000"/>
            </a:lnSpc>
            <a:spcBef>
              <a:spcPct val="0"/>
            </a:spcBef>
            <a:spcAft>
              <a:spcPct val="20000"/>
            </a:spcAft>
            <a:buChar char="•"/>
          </a:pPr>
          <a:r>
            <a:rPr lang="en-US" sz="1600" kern="1200" dirty="0"/>
            <a:t>Development of withdrawal symptoms, which can be relieved by taking more of the substance</a:t>
          </a:r>
        </a:p>
      </dsp:txBody>
      <dsp:txXfrm>
        <a:off x="0" y="565162"/>
        <a:ext cx="10515026" cy="3241619"/>
      </dsp:txXfrm>
    </dsp:sp>
    <dsp:sp modelId="{C561FDF9-9745-4F02-9F78-7E937842EB73}">
      <dsp:nvSpPr>
        <dsp:cNvPr id="0" name=""/>
        <dsp:cNvSpPr/>
      </dsp:nvSpPr>
      <dsp:spPr>
        <a:xfrm>
          <a:off x="0" y="3806782"/>
          <a:ext cx="10515026" cy="542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Mild (2-3 symptoms), moderate (4-6 symptoms), severe (7 or more symptoms)</a:t>
          </a:r>
        </a:p>
      </dsp:txBody>
      <dsp:txXfrm>
        <a:off x="26501" y="3833283"/>
        <a:ext cx="10462024" cy="4898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3844E-315F-47BD-8EF0-48C1DDFE8D13}"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DE0BC-2DF4-4CCB-8902-B060C9D63537}" type="slidenum">
              <a:rPr lang="en-US" smtClean="0"/>
              <a:t>‹#›</a:t>
            </a:fld>
            <a:endParaRPr lang="en-US"/>
          </a:p>
        </p:txBody>
      </p:sp>
    </p:spTree>
    <p:extLst>
      <p:ext uri="{BB962C8B-B14F-4D97-AF65-F5344CB8AC3E}">
        <p14:creationId xmlns:p14="http://schemas.microsoft.com/office/powerpoint/2010/main" val="342621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ym typeface="Wingdings" panose="05000000000000000000" pitchFamily="2" charset="2"/>
              </a:rPr>
              <a:t>Skipping medical efficacy today, and focusing on from a use disorder perspective instead</a:t>
            </a:r>
          </a:p>
        </p:txBody>
      </p:sp>
      <p:sp>
        <p:nvSpPr>
          <p:cNvPr id="4" name="Slide Number Placeholder 3"/>
          <p:cNvSpPr>
            <a:spLocks noGrp="1"/>
          </p:cNvSpPr>
          <p:nvPr>
            <p:ph type="sldNum" sz="quarter" idx="10"/>
          </p:nvPr>
        </p:nvSpPr>
        <p:spPr/>
        <p:txBody>
          <a:bodyPr/>
          <a:lstStyle/>
          <a:p>
            <a:fld id="{F75DE0BC-2DF4-4CCB-8902-B060C9D63537}" type="slidenum">
              <a:rPr lang="en-US" smtClean="0"/>
              <a:t>1</a:t>
            </a:fld>
            <a:endParaRPr lang="en-US" dirty="0"/>
          </a:p>
        </p:txBody>
      </p:sp>
    </p:spTree>
    <p:extLst>
      <p:ext uri="{BB962C8B-B14F-4D97-AF65-F5344CB8AC3E}">
        <p14:creationId xmlns:p14="http://schemas.microsoft.com/office/powerpoint/2010/main" val="34628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Endocannabinoids</a:t>
            </a:r>
            <a:r>
              <a:rPr lang="en-US" baseline="0" dirty="0"/>
              <a:t> are the cannabinoids that our body makes ourselves</a:t>
            </a:r>
          </a:p>
          <a:p>
            <a:r>
              <a:rPr lang="en-US" baseline="0" dirty="0" err="1"/>
              <a:t>Phytocannabinoids</a:t>
            </a:r>
            <a:r>
              <a:rPr lang="en-US" baseline="0" dirty="0"/>
              <a:t> are the cannabinoids that are produced by plants</a:t>
            </a:r>
          </a:p>
        </p:txBody>
      </p:sp>
      <p:sp>
        <p:nvSpPr>
          <p:cNvPr id="4" name="Slide Number Placeholder 3"/>
          <p:cNvSpPr>
            <a:spLocks noGrp="1"/>
          </p:cNvSpPr>
          <p:nvPr>
            <p:ph type="sldNum" sz="quarter" idx="5"/>
          </p:nvPr>
        </p:nvSpPr>
        <p:spPr/>
        <p:txBody>
          <a:bodyPr/>
          <a:lstStyle/>
          <a:p>
            <a:fld id="{F75DE0BC-2DF4-4CCB-8902-B060C9D63537}" type="slidenum">
              <a:rPr lang="en-US" smtClean="0"/>
              <a:t>12</a:t>
            </a:fld>
            <a:endParaRPr lang="en-US"/>
          </a:p>
        </p:txBody>
      </p:sp>
    </p:spTree>
    <p:extLst>
      <p:ext uri="{BB962C8B-B14F-4D97-AF65-F5344CB8AC3E}">
        <p14:creationId xmlns:p14="http://schemas.microsoft.com/office/powerpoint/2010/main" val="388280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heated (smoking, vaporizing, cooking, or even being stored at RT for long enough), cannabinoids decarboxylate</a:t>
            </a:r>
          </a:p>
          <a:p>
            <a:r>
              <a:rPr lang="en-US" dirty="0"/>
              <a:t>THC, CBD, can be degraded further</a:t>
            </a:r>
            <a:r>
              <a:rPr lang="en-US" baseline="0" dirty="0"/>
              <a:t> with light and oxygen</a:t>
            </a:r>
          </a:p>
          <a:p>
            <a:endParaRPr lang="en-US" baseline="0" dirty="0"/>
          </a:p>
          <a:p>
            <a:r>
              <a:rPr lang="en-US" baseline="0" dirty="0"/>
              <a:t>Previously “</a:t>
            </a:r>
            <a:r>
              <a:rPr lang="en-US" baseline="0" dirty="0" err="1"/>
              <a:t>phytocannabinoids</a:t>
            </a:r>
            <a:r>
              <a:rPr lang="en-US" baseline="0" dirty="0"/>
              <a:t>” only referred to cannabinoids produced by cannabis plant. Now definition has been expanded to other plants that interact with cannabinoid receptor.</a:t>
            </a:r>
          </a:p>
          <a:p>
            <a:r>
              <a:rPr lang="en-US" baseline="0" dirty="0"/>
              <a:t>Technically, black pepper can be considered a </a:t>
            </a:r>
            <a:r>
              <a:rPr lang="en-US" baseline="0" dirty="0" err="1"/>
              <a:t>phytocannabinoid</a:t>
            </a:r>
            <a:r>
              <a:rPr lang="en-US" baseline="0" dirty="0"/>
              <a:t>, because it comes from a plant and interacts with our cannabinoid receptors</a:t>
            </a:r>
          </a:p>
        </p:txBody>
      </p:sp>
      <p:sp>
        <p:nvSpPr>
          <p:cNvPr id="4" name="Slide Number Placeholder 3"/>
          <p:cNvSpPr>
            <a:spLocks noGrp="1"/>
          </p:cNvSpPr>
          <p:nvPr>
            <p:ph type="sldNum" sz="quarter" idx="10"/>
          </p:nvPr>
        </p:nvSpPr>
        <p:spPr/>
        <p:txBody>
          <a:bodyPr/>
          <a:lstStyle/>
          <a:p>
            <a:fld id="{F75DE0BC-2DF4-4CCB-8902-B060C9D63537}" type="slidenum">
              <a:rPr lang="en-US" smtClean="0"/>
              <a:t>13</a:t>
            </a:fld>
            <a:endParaRPr lang="en-US" dirty="0"/>
          </a:p>
        </p:txBody>
      </p:sp>
    </p:spTree>
    <p:extLst>
      <p:ext uri="{BB962C8B-B14F-4D97-AF65-F5344CB8AC3E}">
        <p14:creationId xmlns:p14="http://schemas.microsoft.com/office/powerpoint/2010/main" val="191025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Don’t only work individually, CBD decreases THC’s affinity for CB2, it is thought to decrease the negative side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CB1 is in the CNS. Psychoactive.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CB2 is in the periphery. Immune system and digestion.</a:t>
            </a:r>
          </a:p>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14</a:t>
            </a:fld>
            <a:endParaRPr lang="en-US" dirty="0"/>
          </a:p>
        </p:txBody>
      </p:sp>
    </p:spTree>
    <p:extLst>
      <p:ext uri="{BB962C8B-B14F-4D97-AF65-F5344CB8AC3E}">
        <p14:creationId xmlns:p14="http://schemas.microsoft.com/office/powerpoint/2010/main" val="340376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long term side effects, we have to consider the changes that have occurred over the years</a:t>
            </a:r>
          </a:p>
          <a:p>
            <a:r>
              <a:rPr lang="en-US" dirty="0"/>
              <a:t>Describe</a:t>
            </a:r>
            <a:r>
              <a:rPr lang="en-US" baseline="0" dirty="0"/>
              <a:t> chart</a:t>
            </a:r>
            <a:endParaRPr lang="en-US" dirty="0"/>
          </a:p>
          <a:p>
            <a:r>
              <a:rPr lang="en-US" dirty="0"/>
              <a:t>Trend appears to be ~1% per year for last few years. </a:t>
            </a:r>
            <a:r>
              <a:rPr lang="en-US" baseline="0" dirty="0"/>
              <a:t>Possible we are at above 17% now?</a:t>
            </a:r>
          </a:p>
          <a:p>
            <a:r>
              <a:rPr lang="en-US" baseline="0" dirty="0"/>
              <a:t>This chart is one of the more conservatives once I’ve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Concentrates, such as oils and extracts, are typically 90% THC, sometimes exceeding 95%</a:t>
            </a:r>
            <a:endParaRPr lang="en-US" dirty="0"/>
          </a:p>
          <a:p>
            <a:endParaRPr lang="en-US" baseline="0" dirty="0"/>
          </a:p>
          <a:p>
            <a:r>
              <a:rPr lang="en-US" baseline="0" dirty="0"/>
              <a:t>If we look at someone who started heavy cannabis use in the late 90’s, it won’t be the same as someone who started heavy cannabis use today</a:t>
            </a:r>
          </a:p>
          <a:p>
            <a:r>
              <a:rPr lang="en-US" baseline="0" dirty="0"/>
              <a:t>So just keep that in the back of your mind.</a:t>
            </a:r>
          </a:p>
        </p:txBody>
      </p:sp>
      <p:sp>
        <p:nvSpPr>
          <p:cNvPr id="4" name="Slide Number Placeholder 3"/>
          <p:cNvSpPr>
            <a:spLocks noGrp="1"/>
          </p:cNvSpPr>
          <p:nvPr>
            <p:ph type="sldNum" sz="quarter" idx="10"/>
          </p:nvPr>
        </p:nvSpPr>
        <p:spPr/>
        <p:txBody>
          <a:bodyPr/>
          <a:lstStyle/>
          <a:p>
            <a:fld id="{F75DE0BC-2DF4-4CCB-8902-B060C9D63537}" type="slidenum">
              <a:rPr lang="en-US" smtClean="0"/>
              <a:t>15</a:t>
            </a:fld>
            <a:endParaRPr lang="en-US"/>
          </a:p>
        </p:txBody>
      </p:sp>
    </p:spTree>
    <p:extLst>
      <p:ext uri="{BB962C8B-B14F-4D97-AF65-F5344CB8AC3E}">
        <p14:creationId xmlns:p14="http://schemas.microsoft.com/office/powerpoint/2010/main" val="10406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Cannabis plants also contain terpenes and terpenoids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Terms</a:t>
            </a:r>
            <a:r>
              <a:rPr lang="en-US" baseline="0" dirty="0"/>
              <a:t> often used interchangeably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Cannabinoids have no scent, terpenes are what you can smell</a:t>
            </a:r>
          </a:p>
          <a:p>
            <a:r>
              <a:rPr lang="en-US" dirty="0"/>
              <a:t>Many benefits,</a:t>
            </a:r>
            <a:r>
              <a:rPr lang="en-US" baseline="0" dirty="0"/>
              <a:t> including protecting the brain from short-term memory effects of THC, anti depressant, anti inflammatory, antioxidant…. But a lot we still don’t know</a:t>
            </a:r>
          </a:p>
        </p:txBody>
      </p:sp>
      <p:sp>
        <p:nvSpPr>
          <p:cNvPr id="4" name="Slide Number Placeholder 3"/>
          <p:cNvSpPr>
            <a:spLocks noGrp="1"/>
          </p:cNvSpPr>
          <p:nvPr>
            <p:ph type="sldNum" sz="quarter" idx="10"/>
          </p:nvPr>
        </p:nvSpPr>
        <p:spPr/>
        <p:txBody>
          <a:bodyPr/>
          <a:lstStyle/>
          <a:p>
            <a:fld id="{F75DE0BC-2DF4-4CCB-8902-B060C9D63537}" type="slidenum">
              <a:rPr lang="en-US" smtClean="0"/>
              <a:t>16</a:t>
            </a:fld>
            <a:endParaRPr lang="en-US" dirty="0"/>
          </a:p>
        </p:txBody>
      </p:sp>
    </p:spTree>
    <p:extLst>
      <p:ext uri="{BB962C8B-B14F-4D97-AF65-F5344CB8AC3E}">
        <p14:creationId xmlns:p14="http://schemas.microsoft.com/office/powerpoint/2010/main" val="135385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type</a:t>
            </a:r>
            <a:r>
              <a:rPr lang="en-US" baseline="0" dirty="0"/>
              <a:t> of cannabinoid we will discuss are synthetic cannabinoids</a:t>
            </a:r>
            <a:endParaRPr lang="en-US" dirty="0"/>
          </a:p>
        </p:txBody>
      </p:sp>
      <p:sp>
        <p:nvSpPr>
          <p:cNvPr id="4" name="Slide Number Placeholder 3"/>
          <p:cNvSpPr>
            <a:spLocks noGrp="1"/>
          </p:cNvSpPr>
          <p:nvPr>
            <p:ph type="sldNum" sz="quarter" idx="5"/>
          </p:nvPr>
        </p:nvSpPr>
        <p:spPr/>
        <p:txBody>
          <a:bodyPr/>
          <a:lstStyle/>
          <a:p>
            <a:fld id="{F75DE0BC-2DF4-4CCB-8902-B060C9D63537}" type="slidenum">
              <a:rPr lang="en-US" smtClean="0"/>
              <a:t>17</a:t>
            </a:fld>
            <a:endParaRPr lang="en-US"/>
          </a:p>
        </p:txBody>
      </p:sp>
    </p:spTree>
    <p:extLst>
      <p:ext uri="{BB962C8B-B14F-4D97-AF65-F5344CB8AC3E}">
        <p14:creationId xmlns:p14="http://schemas.microsoft.com/office/powerpoint/2010/main" val="154500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Remember CB1- CNS,</a:t>
            </a:r>
            <a:r>
              <a:rPr lang="en-US" b="1" baseline="0" dirty="0"/>
              <a:t> psychoactive</a:t>
            </a:r>
            <a:endParaRPr lang="en-US" b="1" dirty="0"/>
          </a:p>
          <a:p>
            <a:endParaRPr lang="en-US" b="1" dirty="0"/>
          </a:p>
          <a:p>
            <a:r>
              <a:rPr lang="en-US" b="1" dirty="0"/>
              <a:t>Cannabidiol- Nearly 100% purified CBD, not synthetic</a:t>
            </a:r>
            <a:endParaRPr lang="en-US" dirty="0"/>
          </a:p>
          <a:p>
            <a:r>
              <a:rPr lang="en-US" b="1" dirty="0"/>
              <a:t>Dronabinol: Synthetic THC</a:t>
            </a:r>
          </a:p>
          <a:p>
            <a:r>
              <a:rPr lang="en-US" b="1" dirty="0"/>
              <a:t>Nabilone:</a:t>
            </a:r>
            <a:r>
              <a:rPr lang="en-US" b="1" baseline="0" dirty="0"/>
              <a:t> Synthetic THC</a:t>
            </a:r>
            <a:endParaRPr lang="en-US" b="1" dirty="0"/>
          </a:p>
        </p:txBody>
      </p:sp>
      <p:sp>
        <p:nvSpPr>
          <p:cNvPr id="4" name="Slide Number Placeholder 3"/>
          <p:cNvSpPr>
            <a:spLocks noGrp="1"/>
          </p:cNvSpPr>
          <p:nvPr>
            <p:ph type="sldNum" sz="quarter" idx="10"/>
          </p:nvPr>
        </p:nvSpPr>
        <p:spPr/>
        <p:txBody>
          <a:bodyPr/>
          <a:lstStyle/>
          <a:p>
            <a:fld id="{F75DE0BC-2DF4-4CCB-8902-B060C9D63537}" type="slidenum">
              <a:rPr lang="en-US" smtClean="0"/>
              <a:t>18</a:t>
            </a:fld>
            <a:endParaRPr lang="en-US"/>
          </a:p>
        </p:txBody>
      </p:sp>
    </p:spTree>
    <p:extLst>
      <p:ext uri="{BB962C8B-B14F-4D97-AF65-F5344CB8AC3E}">
        <p14:creationId xmlns:p14="http://schemas.microsoft.com/office/powerpoint/2010/main" val="297196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everybody’s favorite class from pharmacy school… pharmacokinetics</a:t>
            </a:r>
          </a:p>
        </p:txBody>
      </p:sp>
      <p:sp>
        <p:nvSpPr>
          <p:cNvPr id="4" name="Slide Number Placeholder 3"/>
          <p:cNvSpPr>
            <a:spLocks noGrp="1"/>
          </p:cNvSpPr>
          <p:nvPr>
            <p:ph type="sldNum" sz="quarter" idx="5"/>
          </p:nvPr>
        </p:nvSpPr>
        <p:spPr/>
        <p:txBody>
          <a:bodyPr/>
          <a:lstStyle/>
          <a:p>
            <a:fld id="{F75DE0BC-2DF4-4CCB-8902-B060C9D63537}" type="slidenum">
              <a:rPr lang="en-US" smtClean="0"/>
              <a:t>19</a:t>
            </a:fld>
            <a:endParaRPr lang="en-US"/>
          </a:p>
        </p:txBody>
      </p:sp>
    </p:spTree>
    <p:extLst>
      <p:ext uri="{BB962C8B-B14F-4D97-AF65-F5344CB8AC3E}">
        <p14:creationId xmlns:p14="http://schemas.microsoft.com/office/powerpoint/2010/main" val="2884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Inhalation:</a:t>
            </a:r>
            <a:endParaRPr lang="en-US" baseline="0" dirty="0"/>
          </a:p>
          <a:p>
            <a:r>
              <a:rPr lang="en-US" baseline="0" dirty="0"/>
              <a:t>Absorption of smoked and vaporized is similar</a:t>
            </a:r>
          </a:p>
          <a:p>
            <a:r>
              <a:rPr lang="en-US" dirty="0"/>
              <a:t>Experienced</a:t>
            </a:r>
            <a:r>
              <a:rPr lang="en-US" baseline="0" dirty="0"/>
              <a:t> users appear to absorb twice the amount of THC as occasional users</a:t>
            </a:r>
          </a:p>
          <a:p>
            <a:r>
              <a:rPr lang="en-US" baseline="0" dirty="0"/>
              <a:t>Holding breath increases absorption, but increases deposition of tar</a:t>
            </a:r>
            <a:endParaRPr lang="en-US" dirty="0"/>
          </a:p>
          <a:p>
            <a:endParaRPr lang="en-US" dirty="0"/>
          </a:p>
          <a:p>
            <a:r>
              <a:rPr lang="en-US" dirty="0"/>
              <a:t>GI:</a:t>
            </a:r>
          </a:p>
          <a:p>
            <a:r>
              <a:rPr lang="en-US" dirty="0"/>
              <a:t>Safety</a:t>
            </a:r>
          </a:p>
          <a:p>
            <a:endParaRPr lang="en-US" dirty="0"/>
          </a:p>
          <a:p>
            <a:r>
              <a:rPr lang="en-US" dirty="0"/>
              <a:t>Topical: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common topical cannabinoid</a:t>
            </a:r>
            <a:r>
              <a:rPr lang="en-US" baseline="0" dirty="0"/>
              <a:t> we see is CBD. </a:t>
            </a:r>
            <a:r>
              <a:rPr lang="en-US" dirty="0"/>
              <a:t>Topical CBD unlikely to absorb into blood stream, must apply high concentration liberally for local effect. However, CBD is less lipophilic than THC, so more likely</a:t>
            </a:r>
            <a:r>
              <a:rPr lang="en-US" baseline="0" dirty="0"/>
              <a:t> to absorb</a:t>
            </a:r>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20</a:t>
            </a:fld>
            <a:endParaRPr lang="en-US"/>
          </a:p>
        </p:txBody>
      </p:sp>
    </p:spTree>
    <p:extLst>
      <p:ext uri="{BB962C8B-B14F-4D97-AF65-F5344CB8AC3E}">
        <p14:creationId xmlns:p14="http://schemas.microsoft.com/office/powerpoint/2010/main" val="378003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Ranges based on individual characteristics, like how deep you’re breathing in, how long you’re holding that breath, and what device you’re using</a:t>
            </a:r>
          </a:p>
          <a:p>
            <a:r>
              <a:rPr lang="en-US" baseline="0" dirty="0"/>
              <a:t>Poor oral BA, due to an extensive hepatic first pass metabolism</a:t>
            </a:r>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21</a:t>
            </a:fld>
            <a:endParaRPr lang="en-US"/>
          </a:p>
        </p:txBody>
      </p:sp>
    </p:spTree>
    <p:extLst>
      <p:ext uri="{BB962C8B-B14F-4D97-AF65-F5344CB8AC3E}">
        <p14:creationId xmlns:p14="http://schemas.microsoft.com/office/powerpoint/2010/main" val="108427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covering: Medical efficacy and side effects</a:t>
            </a:r>
          </a:p>
        </p:txBody>
      </p:sp>
      <p:sp>
        <p:nvSpPr>
          <p:cNvPr id="4" name="Slide Number Placeholder 3"/>
          <p:cNvSpPr>
            <a:spLocks noGrp="1"/>
          </p:cNvSpPr>
          <p:nvPr>
            <p:ph type="sldNum" sz="quarter" idx="5"/>
          </p:nvPr>
        </p:nvSpPr>
        <p:spPr/>
        <p:txBody>
          <a:bodyPr/>
          <a:lstStyle/>
          <a:p>
            <a:fld id="{F75DE0BC-2DF4-4CCB-8902-B060C9D63537}" type="slidenum">
              <a:rPr lang="en-US" smtClean="0"/>
              <a:t>2</a:t>
            </a:fld>
            <a:endParaRPr lang="en-US"/>
          </a:p>
        </p:txBody>
      </p:sp>
    </p:spTree>
    <p:extLst>
      <p:ext uri="{BB962C8B-B14F-4D97-AF65-F5344CB8AC3E}">
        <p14:creationId xmlns:p14="http://schemas.microsoft.com/office/powerpoint/2010/main" val="319724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drug interactions here</a:t>
            </a:r>
          </a:p>
        </p:txBody>
      </p:sp>
      <p:sp>
        <p:nvSpPr>
          <p:cNvPr id="4" name="Slide Number Placeholder 3"/>
          <p:cNvSpPr>
            <a:spLocks noGrp="1"/>
          </p:cNvSpPr>
          <p:nvPr>
            <p:ph type="sldNum" sz="quarter" idx="10"/>
          </p:nvPr>
        </p:nvSpPr>
        <p:spPr/>
        <p:txBody>
          <a:bodyPr/>
          <a:lstStyle/>
          <a:p>
            <a:fld id="{F75DE0BC-2DF4-4CCB-8902-B060C9D63537}" type="slidenum">
              <a:rPr lang="en-US" smtClean="0"/>
              <a:t>22</a:t>
            </a:fld>
            <a:endParaRPr lang="en-US"/>
          </a:p>
        </p:txBody>
      </p:sp>
    </p:spTree>
    <p:extLst>
      <p:ext uri="{BB962C8B-B14F-4D97-AF65-F5344CB8AC3E}">
        <p14:creationId xmlns:p14="http://schemas.microsoft.com/office/powerpoint/2010/main" val="22493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Individual CYP profiles will impact metabolism</a:t>
            </a:r>
          </a:p>
        </p:txBody>
      </p:sp>
      <p:sp>
        <p:nvSpPr>
          <p:cNvPr id="4" name="Slide Number Placeholder 3"/>
          <p:cNvSpPr>
            <a:spLocks noGrp="1"/>
          </p:cNvSpPr>
          <p:nvPr>
            <p:ph type="sldNum" sz="quarter" idx="10"/>
          </p:nvPr>
        </p:nvSpPr>
        <p:spPr/>
        <p:txBody>
          <a:bodyPr/>
          <a:lstStyle/>
          <a:p>
            <a:fld id="{F75DE0BC-2DF4-4CCB-8902-B060C9D63537}" type="slidenum">
              <a:rPr lang="en-US" smtClean="0"/>
              <a:t>23</a:t>
            </a:fld>
            <a:endParaRPr lang="en-US"/>
          </a:p>
        </p:txBody>
      </p:sp>
    </p:spTree>
    <p:extLst>
      <p:ext uri="{BB962C8B-B14F-4D97-AF65-F5344CB8AC3E}">
        <p14:creationId xmlns:p14="http://schemas.microsoft.com/office/powerpoint/2010/main" val="224323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a grasp on the pharmacokinetics, let’s dive into medical</a:t>
            </a:r>
            <a:r>
              <a:rPr lang="en-US" baseline="0" dirty="0"/>
              <a:t> efficacy</a:t>
            </a:r>
            <a:endParaRPr lang="en-US" dirty="0"/>
          </a:p>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24</a:t>
            </a:fld>
            <a:endParaRPr lang="en-US"/>
          </a:p>
        </p:txBody>
      </p:sp>
    </p:spTree>
    <p:extLst>
      <p:ext uri="{BB962C8B-B14F-4D97-AF65-F5344CB8AC3E}">
        <p14:creationId xmlns:p14="http://schemas.microsoft.com/office/powerpoint/2010/main" val="115317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25</a:t>
            </a:fld>
            <a:endParaRPr lang="en-US"/>
          </a:p>
        </p:txBody>
      </p:sp>
    </p:spTree>
    <p:extLst>
      <p:ext uri="{BB962C8B-B14F-4D97-AF65-F5344CB8AC3E}">
        <p14:creationId xmlns:p14="http://schemas.microsoft.com/office/powerpoint/2010/main" val="2293570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pharmacist, I will dial it back in to my focus. How will a patient’s cannabis use affect the medications I am giving them, and how will it affect the disease states they have</a:t>
            </a:r>
          </a:p>
        </p:txBody>
      </p:sp>
      <p:sp>
        <p:nvSpPr>
          <p:cNvPr id="4" name="Slide Number Placeholder 3"/>
          <p:cNvSpPr>
            <a:spLocks noGrp="1"/>
          </p:cNvSpPr>
          <p:nvPr>
            <p:ph type="sldNum" sz="quarter" idx="5"/>
          </p:nvPr>
        </p:nvSpPr>
        <p:spPr/>
        <p:txBody>
          <a:bodyPr/>
          <a:lstStyle/>
          <a:p>
            <a:fld id="{F75DE0BC-2DF4-4CCB-8902-B060C9D63537}" type="slidenum">
              <a:rPr lang="en-US" smtClean="0"/>
              <a:t>26</a:t>
            </a:fld>
            <a:endParaRPr lang="en-US"/>
          </a:p>
        </p:txBody>
      </p:sp>
    </p:spTree>
    <p:extLst>
      <p:ext uri="{BB962C8B-B14F-4D97-AF65-F5344CB8AC3E}">
        <p14:creationId xmlns:p14="http://schemas.microsoft.com/office/powerpoint/2010/main" val="580388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plug cannabis in just like you would any other medications. Won’t be 100%</a:t>
            </a:r>
            <a:r>
              <a:rPr lang="en-US" baseline="0" dirty="0"/>
              <a:t> perfect, as we are still learning a lot, but has a lot of great information.</a:t>
            </a:r>
            <a:endParaRPr lang="en-US" dirty="0"/>
          </a:p>
          <a:p>
            <a:r>
              <a:rPr lang="en-US" dirty="0"/>
              <a:t>Majority</a:t>
            </a:r>
            <a:r>
              <a:rPr lang="en-US" baseline="0" dirty="0"/>
              <a:t> of research focused on THC and CBD</a:t>
            </a:r>
          </a:p>
          <a:p>
            <a:r>
              <a:rPr lang="en-US" baseline="0" dirty="0"/>
              <a:t>Potential risk for other cannabinoids and components of cannabis</a:t>
            </a:r>
          </a:p>
          <a:p>
            <a:r>
              <a:rPr lang="en-US" dirty="0"/>
              <a:t>Some</a:t>
            </a:r>
            <a:r>
              <a:rPr lang="en-US" baseline="0" dirty="0"/>
              <a:t> conflicting data</a:t>
            </a:r>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27</a:t>
            </a:fld>
            <a:endParaRPr lang="en-US"/>
          </a:p>
        </p:txBody>
      </p:sp>
    </p:spTree>
    <p:extLst>
      <p:ext uri="{BB962C8B-B14F-4D97-AF65-F5344CB8AC3E}">
        <p14:creationId xmlns:p14="http://schemas.microsoft.com/office/powerpoint/2010/main" val="155106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potential interactions that</a:t>
            </a:r>
            <a:r>
              <a:rPr lang="en-US" baseline="0" dirty="0"/>
              <a:t> healthcare providers are the most concerned about is cannabis and opioids</a:t>
            </a:r>
            <a:endParaRPr lang="en-US" dirty="0"/>
          </a:p>
          <a:p>
            <a:r>
              <a:rPr lang="en-US" dirty="0"/>
              <a:t>Looking at rodents, only pre-clinical</a:t>
            </a:r>
          </a:p>
          <a:p>
            <a:r>
              <a:rPr lang="en-US" dirty="0"/>
              <a:t>Don’t recommend extrapolating to humans, but does set the scene for us</a:t>
            </a:r>
          </a:p>
        </p:txBody>
      </p:sp>
      <p:sp>
        <p:nvSpPr>
          <p:cNvPr id="4" name="Slide Number Placeholder 3"/>
          <p:cNvSpPr>
            <a:spLocks noGrp="1"/>
          </p:cNvSpPr>
          <p:nvPr>
            <p:ph type="sldNum" sz="quarter" idx="10"/>
          </p:nvPr>
        </p:nvSpPr>
        <p:spPr/>
        <p:txBody>
          <a:bodyPr/>
          <a:lstStyle/>
          <a:p>
            <a:fld id="{F75DE0BC-2DF4-4CCB-8902-B060C9D63537}" type="slidenum">
              <a:rPr lang="en-US" smtClean="0"/>
              <a:t>28</a:t>
            </a:fld>
            <a:endParaRPr lang="en-US"/>
          </a:p>
        </p:txBody>
      </p:sp>
    </p:spTree>
    <p:extLst>
      <p:ext uri="{BB962C8B-B14F-4D97-AF65-F5344CB8AC3E}">
        <p14:creationId xmlns:p14="http://schemas.microsoft.com/office/powerpoint/2010/main" val="100326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THC, potentially lower than typical recreational concentrations</a:t>
            </a:r>
          </a:p>
          <a:p>
            <a:r>
              <a:rPr lang="en-US" dirty="0"/>
              <a:t>Small study</a:t>
            </a:r>
          </a:p>
        </p:txBody>
      </p:sp>
      <p:sp>
        <p:nvSpPr>
          <p:cNvPr id="4" name="Slide Number Placeholder 3"/>
          <p:cNvSpPr>
            <a:spLocks noGrp="1"/>
          </p:cNvSpPr>
          <p:nvPr>
            <p:ph type="sldNum" sz="quarter" idx="10"/>
          </p:nvPr>
        </p:nvSpPr>
        <p:spPr/>
        <p:txBody>
          <a:bodyPr/>
          <a:lstStyle/>
          <a:p>
            <a:fld id="{F75DE0BC-2DF4-4CCB-8902-B060C9D63537}" type="slidenum">
              <a:rPr lang="en-US" smtClean="0"/>
              <a:t>29</a:t>
            </a:fld>
            <a:endParaRPr lang="en-US"/>
          </a:p>
        </p:txBody>
      </p:sp>
    </p:spTree>
    <p:extLst>
      <p:ext uri="{BB962C8B-B14F-4D97-AF65-F5344CB8AC3E}">
        <p14:creationId xmlns:p14="http://schemas.microsoft.com/office/powerpoint/2010/main" val="1734575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Helps us see things from the patient’s perspective</a:t>
            </a:r>
          </a:p>
          <a:p>
            <a:endParaRPr lang="en-US" baseline="0" dirty="0"/>
          </a:p>
          <a:p>
            <a:r>
              <a:rPr lang="en-US" baseline="0" dirty="0"/>
              <a:t>Over 40% stopped all opioids or had some decrease in their usage</a:t>
            </a:r>
          </a:p>
          <a:p>
            <a:r>
              <a:rPr lang="en-US" baseline="0" dirty="0"/>
              <a:t>Over 65% sustained that change for over a year</a:t>
            </a:r>
          </a:p>
          <a:p>
            <a:r>
              <a:rPr lang="en-US" baseline="0" dirty="0"/>
              <a:t>About half had a 40-100% reduction in pain</a:t>
            </a:r>
          </a:p>
          <a:p>
            <a:r>
              <a:rPr lang="en-US" baseline="0" dirty="0"/>
              <a:t>Over 80% reported an improved ability to function and QOL</a:t>
            </a:r>
          </a:p>
          <a:p>
            <a:r>
              <a:rPr lang="en-US" baseline="0" dirty="0"/>
              <a:t>Over 60% did not want to take opioids in the future</a:t>
            </a:r>
          </a:p>
          <a:p>
            <a:endParaRPr lang="en-US" baseline="0" dirty="0"/>
          </a:p>
          <a:p>
            <a:r>
              <a:rPr lang="en-US" baseline="0" dirty="0"/>
              <a:t>Tells me that a lot of patients seeking medical cannabis don’t want to be taking opioids, and the medical cannabis is allowing them to reach that goal, feel pain relief, and have an improved ability to function and quality of life. </a:t>
            </a:r>
          </a:p>
          <a:p>
            <a:r>
              <a:rPr lang="en-US" baseline="0" dirty="0"/>
              <a:t>That is important to me</a:t>
            </a:r>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30</a:t>
            </a:fld>
            <a:endParaRPr lang="en-US"/>
          </a:p>
        </p:txBody>
      </p:sp>
    </p:spTree>
    <p:extLst>
      <p:ext uri="{BB962C8B-B14F-4D97-AF65-F5344CB8AC3E}">
        <p14:creationId xmlns:p14="http://schemas.microsoft.com/office/powerpoint/2010/main" val="370812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safety is also important to me. As a pharmacist, my patient safety is my top priority. </a:t>
            </a:r>
          </a:p>
          <a:p>
            <a:endParaRPr lang="en-US" dirty="0"/>
          </a:p>
          <a:p>
            <a:r>
              <a:rPr lang="en-US" dirty="0"/>
              <a:t>Very</a:t>
            </a:r>
            <a:r>
              <a:rPr lang="en-US" baseline="0" dirty="0"/>
              <a:t> realistic THC concentration</a:t>
            </a:r>
            <a:endParaRPr lang="en-US" dirty="0"/>
          </a:p>
          <a:p>
            <a:r>
              <a:rPr lang="en-US" dirty="0"/>
              <a:t>Small study. Patients may be taking higher concentrations, high </a:t>
            </a:r>
            <a:r>
              <a:rPr lang="en-US" dirty="0" err="1"/>
              <a:t>quantitess</a:t>
            </a:r>
            <a:r>
              <a:rPr lang="en-US" dirty="0"/>
              <a:t>, higher doses of opioids. Older patients may be different. But when we pair this with our physiology and pharmacology, nothing that indicates concern here.</a:t>
            </a:r>
          </a:p>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31</a:t>
            </a:fld>
            <a:endParaRPr lang="en-US"/>
          </a:p>
        </p:txBody>
      </p:sp>
    </p:spTree>
    <p:extLst>
      <p:ext uri="{BB962C8B-B14F-4D97-AF65-F5344CB8AC3E}">
        <p14:creationId xmlns:p14="http://schemas.microsoft.com/office/powerpoint/2010/main" val="205504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4</a:t>
            </a:fld>
            <a:endParaRPr lang="en-US" dirty="0"/>
          </a:p>
        </p:txBody>
      </p:sp>
    </p:spTree>
    <p:extLst>
      <p:ext uri="{BB962C8B-B14F-4D97-AF65-F5344CB8AC3E}">
        <p14:creationId xmlns:p14="http://schemas.microsoft.com/office/powerpoint/2010/main" val="270126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Correlation does not equal causation</a:t>
            </a:r>
            <a:endParaRPr lang="en-US" dirty="0"/>
          </a:p>
          <a:p>
            <a:endParaRPr lang="en-US" dirty="0"/>
          </a:p>
          <a:p>
            <a:r>
              <a:rPr lang="en-US" dirty="0"/>
              <a:t>Not all the effects are known, but reasonable to assume disrupting this homeostatic system that is in place from the earliest stages of gestation </a:t>
            </a:r>
            <a:r>
              <a:rPr lang="en-US" baseline="0" dirty="0"/>
              <a:t>can have negative consequences on developing baby</a:t>
            </a:r>
          </a:p>
        </p:txBody>
      </p:sp>
      <p:sp>
        <p:nvSpPr>
          <p:cNvPr id="4" name="Slide Number Placeholder 3"/>
          <p:cNvSpPr>
            <a:spLocks noGrp="1"/>
          </p:cNvSpPr>
          <p:nvPr>
            <p:ph type="sldNum" sz="quarter" idx="10"/>
          </p:nvPr>
        </p:nvSpPr>
        <p:spPr/>
        <p:txBody>
          <a:bodyPr/>
          <a:lstStyle/>
          <a:p>
            <a:fld id="{F75DE0BC-2DF4-4CCB-8902-B060C9D63537}" type="slidenum">
              <a:rPr lang="en-US" smtClean="0"/>
              <a:t>32</a:t>
            </a:fld>
            <a:endParaRPr lang="en-US"/>
          </a:p>
        </p:txBody>
      </p:sp>
    </p:spTree>
    <p:extLst>
      <p:ext uri="{BB962C8B-B14F-4D97-AF65-F5344CB8AC3E}">
        <p14:creationId xmlns:p14="http://schemas.microsoft.com/office/powerpoint/2010/main" val="2024752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Immunoassay technology uses antibodies to detect drug metabolites</a:t>
            </a:r>
          </a:p>
        </p:txBody>
      </p:sp>
      <p:sp>
        <p:nvSpPr>
          <p:cNvPr id="4" name="Slide Number Placeholder 3"/>
          <p:cNvSpPr>
            <a:spLocks noGrp="1"/>
          </p:cNvSpPr>
          <p:nvPr>
            <p:ph type="sldNum" sz="quarter" idx="10"/>
          </p:nvPr>
        </p:nvSpPr>
        <p:spPr/>
        <p:txBody>
          <a:bodyPr/>
          <a:lstStyle/>
          <a:p>
            <a:fld id="{F75DE0BC-2DF4-4CCB-8902-B060C9D63537}" type="slidenum">
              <a:rPr lang="en-US" smtClean="0"/>
              <a:t>34</a:t>
            </a:fld>
            <a:endParaRPr lang="en-US"/>
          </a:p>
        </p:txBody>
      </p:sp>
    </p:spTree>
    <p:extLst>
      <p:ext uri="{BB962C8B-B14F-4D97-AF65-F5344CB8AC3E}">
        <p14:creationId xmlns:p14="http://schemas.microsoft.com/office/powerpoint/2010/main" val="58108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some structural similarities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Ibuprofen</a:t>
            </a:r>
            <a:r>
              <a:rPr lang="en-US" baseline="0" dirty="0"/>
              <a:t> causing false positives, this was mostly in an older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practice:</a:t>
            </a:r>
            <a:r>
              <a:rPr lang="en-US" baseline="0" dirty="0"/>
              <a:t> “When in doubt, or when it matters, call the lab”</a:t>
            </a:r>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35</a:t>
            </a:fld>
            <a:endParaRPr lang="en-US"/>
          </a:p>
        </p:txBody>
      </p:sp>
    </p:spTree>
    <p:extLst>
      <p:ext uri="{BB962C8B-B14F-4D97-AF65-F5344CB8AC3E}">
        <p14:creationId xmlns:p14="http://schemas.microsoft.com/office/powerpoint/2010/main" val="326623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use clinical judgement and consider patient safety. What are the risks of abrupt discontinuation or quick titration. What are the risks of having a patient with pain that is not treated adequately. </a:t>
            </a:r>
          </a:p>
          <a:p>
            <a:r>
              <a:rPr lang="en-US" dirty="0"/>
              <a:t>I ask that you consider the information I discussed today, use your clinical judgement, but ultimately keep patient safety at the center of your decision making. </a:t>
            </a:r>
          </a:p>
        </p:txBody>
      </p:sp>
      <p:sp>
        <p:nvSpPr>
          <p:cNvPr id="4" name="Slide Number Placeholder 3"/>
          <p:cNvSpPr>
            <a:spLocks noGrp="1"/>
          </p:cNvSpPr>
          <p:nvPr>
            <p:ph type="sldNum" sz="quarter" idx="10"/>
          </p:nvPr>
        </p:nvSpPr>
        <p:spPr/>
        <p:txBody>
          <a:bodyPr/>
          <a:lstStyle/>
          <a:p>
            <a:fld id="{F75DE0BC-2DF4-4CCB-8902-B060C9D63537}" type="slidenum">
              <a:rPr lang="en-US" smtClean="0"/>
              <a:t>36</a:t>
            </a:fld>
            <a:endParaRPr lang="en-US"/>
          </a:p>
        </p:txBody>
      </p:sp>
    </p:spTree>
    <p:extLst>
      <p:ext uri="{BB962C8B-B14F-4D97-AF65-F5344CB8AC3E}">
        <p14:creationId xmlns:p14="http://schemas.microsoft.com/office/powerpoint/2010/main" val="3849800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 intoxication not common</a:t>
            </a:r>
          </a:p>
          <a:p>
            <a:r>
              <a:rPr lang="en-US" dirty="0"/>
              <a:t>Chest pain: Treat the condition, not the cause.</a:t>
            </a:r>
            <a:r>
              <a:rPr lang="en-US" baseline="0" dirty="0"/>
              <a:t> </a:t>
            </a:r>
          </a:p>
          <a:p>
            <a:r>
              <a:rPr lang="en-US" baseline="0" dirty="0"/>
              <a:t>Cannabis use has been rarely associated with ACS</a:t>
            </a:r>
          </a:p>
          <a:p>
            <a:r>
              <a:rPr lang="en-US" dirty="0"/>
              <a:t>Inhalation and breath-holding during cannabis use may cause a pneumothorax or </a:t>
            </a:r>
            <a:r>
              <a:rPr lang="en-US" dirty="0" err="1"/>
              <a:t>pneumomediastinum</a:t>
            </a:r>
            <a:r>
              <a:rPr lang="en-US" dirty="0"/>
              <a:t> with sharp, pleuritic chest pain and subcutaneous crepitus</a:t>
            </a:r>
          </a:p>
          <a:p>
            <a:r>
              <a:rPr lang="en-US" dirty="0"/>
              <a:t>Cannabis</a:t>
            </a:r>
            <a:r>
              <a:rPr lang="en-US" baseline="0" dirty="0"/>
              <a:t> use can trigger an asthma exacerbation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role for gastrointestinal decontamination</a:t>
            </a:r>
            <a:endParaRPr lang="en-US" baseline="0" dirty="0"/>
          </a:p>
          <a:p>
            <a:r>
              <a:rPr lang="en-US" baseline="0" dirty="0"/>
              <a:t>Gastrointestinal decontamination: Activated charcoal has limited efficacy with symptomatic intoxication because symptoms can be hours after ingestion (oral effects take much longer than inhalation). Even in children, risk of nausea/vomiting and altered mental status, concerns for risk of aspiration. Generally self limiting.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5DE0BC-2DF4-4CCB-8902-B060C9D63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814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Hyperemesis:</a:t>
            </a:r>
          </a:p>
          <a:p>
            <a:r>
              <a:rPr lang="en-US" dirty="0"/>
              <a:t>Subset of cyclic</a:t>
            </a:r>
            <a:r>
              <a:rPr lang="en-US" baseline="0" dirty="0"/>
              <a:t> vomiting syndrome</a:t>
            </a:r>
          </a:p>
          <a:p>
            <a:r>
              <a:rPr lang="en-US" baseline="0" dirty="0"/>
              <a:t>Excessive vomiting, up to 5 times per hour</a:t>
            </a:r>
          </a:p>
          <a:p>
            <a:r>
              <a:rPr lang="en-US" baseline="0" dirty="0"/>
              <a:t>Tends to occur in people who use cannabis at least once a week, usually at least 4x/week, chronic use (&gt;2 years), and high dose</a:t>
            </a:r>
            <a:endParaRPr lang="en-US" dirty="0"/>
          </a:p>
          <a:p>
            <a:r>
              <a:rPr lang="en-US" baseline="0" dirty="0"/>
              <a:t>Showers help symptoms, people often compulsively bathe for hours a day to relieve symptoms</a:t>
            </a:r>
          </a:p>
          <a:p>
            <a:r>
              <a:rPr lang="en-US" baseline="0" dirty="0"/>
              <a:t>Often resistant to standard antiemetics</a:t>
            </a:r>
          </a:p>
          <a:p>
            <a:endParaRPr lang="en-US" dirty="0"/>
          </a:p>
          <a:p>
            <a:r>
              <a:rPr lang="en-US" dirty="0"/>
              <a:t>Psychotic:</a:t>
            </a:r>
          </a:p>
          <a:p>
            <a:r>
              <a:rPr lang="en-US" dirty="0"/>
              <a:t>Positive and negative symptoms, delusions and/or hallucinations.</a:t>
            </a:r>
          </a:p>
          <a:p>
            <a:r>
              <a:rPr lang="en-US" dirty="0"/>
              <a:t>Often triggered by increase in potency</a:t>
            </a:r>
          </a:p>
          <a:p>
            <a:endParaRPr lang="en-US" dirty="0"/>
          </a:p>
          <a:p>
            <a:r>
              <a:rPr lang="en-US" dirty="0"/>
              <a:t>Acute intoxication:</a:t>
            </a:r>
          </a:p>
          <a:p>
            <a:r>
              <a:rPr lang="en-US" dirty="0"/>
              <a:t>Severe- consider co-ingestion of other substances. No role for activated charcoal.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chest pain, consider condition itself (acute coronary syndrome, pneumothorax or pneumomediastinum, or asthma exacerbation), not cause</a:t>
            </a:r>
          </a:p>
        </p:txBody>
      </p:sp>
      <p:sp>
        <p:nvSpPr>
          <p:cNvPr id="4" name="Slide Number Placeholder 3"/>
          <p:cNvSpPr>
            <a:spLocks noGrp="1"/>
          </p:cNvSpPr>
          <p:nvPr>
            <p:ph type="sldNum" sz="quarter" idx="5"/>
          </p:nvPr>
        </p:nvSpPr>
        <p:spPr/>
        <p:txBody>
          <a:bodyPr/>
          <a:lstStyle/>
          <a:p>
            <a:fld id="{F75DE0BC-2DF4-4CCB-8902-B060C9D63537}" type="slidenum">
              <a:rPr lang="en-US" smtClean="0"/>
              <a:t>40</a:t>
            </a:fld>
            <a:endParaRPr lang="en-US"/>
          </a:p>
        </p:txBody>
      </p:sp>
    </p:spTree>
    <p:extLst>
      <p:ext uri="{BB962C8B-B14F-4D97-AF65-F5344CB8AC3E}">
        <p14:creationId xmlns:p14="http://schemas.microsoft.com/office/powerpoint/2010/main" val="4256675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defined by DSM-5: A problematic pattern of cannabis use leading to clinically significant impairment or distress, as manifested by at least two of the following, occurring in a 12-month period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5DE0BC-2DF4-4CCB-8902-B060C9D63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244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DE0BC-2DF4-4CCB-8902-B060C9D63537}" type="slidenum">
              <a:rPr lang="en-US" smtClean="0"/>
              <a:t>43</a:t>
            </a:fld>
            <a:endParaRPr lang="en-US"/>
          </a:p>
        </p:txBody>
      </p:sp>
    </p:spTree>
    <p:extLst>
      <p:ext uri="{BB962C8B-B14F-4D97-AF65-F5344CB8AC3E}">
        <p14:creationId xmlns:p14="http://schemas.microsoft.com/office/powerpoint/2010/main" val="521239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Cognitive-behavioral therapy: A form of psychotherapy that teaches people strategies to identify and correct problematic behaviors in order to enhance self-control, stop drug use, and address a range of other problems that often co-occur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Contingency management: A therapeutic management approach based on frequent monitoring of the target behavior and the provision (or removal) of tangible, positive rewards when the target behavior occurs (or does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Motivational enhancement therapy: A systematic form of intervention designed to produce rapid, internally motivated change; the therapy does not attempt to treat the person, but rather mobilize his or her own internal resources for change and engagement in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NAC: Helps restore levels of glutamate, which is associated with compulsive, drug seeking behaviors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FAAH inhibitors: Inhibit breakdown of body’s own cannabinoids</a:t>
            </a:r>
          </a:p>
          <a:p>
            <a:endParaRPr lang="en-US" dirty="0"/>
          </a:p>
        </p:txBody>
      </p:sp>
      <p:sp>
        <p:nvSpPr>
          <p:cNvPr id="4" name="Slide Number Placeholder 3"/>
          <p:cNvSpPr>
            <a:spLocks noGrp="1"/>
          </p:cNvSpPr>
          <p:nvPr>
            <p:ph type="sldNum" sz="quarter" idx="5"/>
          </p:nvPr>
        </p:nvSpPr>
        <p:spPr/>
        <p:txBody>
          <a:bodyPr/>
          <a:lstStyle/>
          <a:p>
            <a:fld id="{F75DE0BC-2DF4-4CCB-8902-B060C9D63537}" type="slidenum">
              <a:rPr lang="en-US" smtClean="0"/>
              <a:t>44</a:t>
            </a:fld>
            <a:endParaRPr lang="en-US"/>
          </a:p>
        </p:txBody>
      </p:sp>
    </p:spTree>
    <p:extLst>
      <p:ext uri="{BB962C8B-B14F-4D97-AF65-F5344CB8AC3E}">
        <p14:creationId xmlns:p14="http://schemas.microsoft.com/office/powerpoint/2010/main" val="184536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Withdrawal vs. cannabis control over anxiety</a:t>
            </a:r>
          </a:p>
        </p:txBody>
      </p:sp>
      <p:sp>
        <p:nvSpPr>
          <p:cNvPr id="4" name="Slide Number Placeholder 3"/>
          <p:cNvSpPr>
            <a:spLocks noGrp="1"/>
          </p:cNvSpPr>
          <p:nvPr>
            <p:ph type="sldNum" sz="quarter" idx="5"/>
          </p:nvPr>
        </p:nvSpPr>
        <p:spPr/>
        <p:txBody>
          <a:bodyPr/>
          <a:lstStyle/>
          <a:p>
            <a:fld id="{F75DE0BC-2DF4-4CCB-8902-B060C9D63537}" type="slidenum">
              <a:rPr lang="en-US" smtClean="0"/>
              <a:t>46</a:t>
            </a:fld>
            <a:endParaRPr lang="en-US"/>
          </a:p>
        </p:txBody>
      </p:sp>
    </p:spTree>
    <p:extLst>
      <p:ext uri="{BB962C8B-B14F-4D97-AF65-F5344CB8AC3E}">
        <p14:creationId xmlns:p14="http://schemas.microsoft.com/office/powerpoint/2010/main" val="36997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2022, President Biden asked the Secretary of Health and Human Services and the Attorney General to review,</a:t>
            </a:r>
            <a:r>
              <a:rPr lang="en-US" baseline="0" dirty="0"/>
              <a:t> expeditiously, how cannabis is scheduled under federal law</a:t>
            </a:r>
            <a:endParaRPr lang="en-US" dirty="0"/>
          </a:p>
          <a:p>
            <a:endParaRPr lang="en-US" dirty="0"/>
          </a:p>
          <a:p>
            <a:r>
              <a:rPr lang="en-US" dirty="0"/>
              <a:t>In</a:t>
            </a:r>
            <a:r>
              <a:rPr lang="en-US" baseline="0" dirty="0"/>
              <a:t> D</a:t>
            </a:r>
            <a:r>
              <a:rPr lang="en-US" dirty="0"/>
              <a:t>ecember 2022 President Biden signed the Cannabidiol and Marijuana Research Act, which </a:t>
            </a:r>
          </a:p>
          <a:p>
            <a:r>
              <a:rPr lang="en-US" dirty="0"/>
              <a:t>Directs the DEA to register 1. practitioners to conduct cannabis research and</a:t>
            </a:r>
          </a:p>
          <a:p>
            <a:r>
              <a:rPr lang="en-US" dirty="0"/>
              <a:t>2.</a:t>
            </a:r>
            <a:r>
              <a:rPr lang="en-US" baseline="0" dirty="0"/>
              <a:t> Manufacturers to supply cannabis for the research</a:t>
            </a:r>
          </a:p>
          <a:p>
            <a:r>
              <a:rPr lang="en-US" baseline="0" dirty="0"/>
              <a:t>It also allows physicians to discuss the potential harms and benefits of cannabis and its derivatives with patients</a:t>
            </a:r>
          </a:p>
          <a:p>
            <a:endParaRPr lang="en-US" dirty="0"/>
          </a:p>
          <a:p>
            <a:r>
              <a:rPr lang="en-US" dirty="0"/>
              <a:t>Direct quotes to prevent legal misinterpretation by someone who is not a lawyer</a:t>
            </a:r>
          </a:p>
        </p:txBody>
      </p:sp>
      <p:sp>
        <p:nvSpPr>
          <p:cNvPr id="4" name="Slide Number Placeholder 3"/>
          <p:cNvSpPr>
            <a:spLocks noGrp="1"/>
          </p:cNvSpPr>
          <p:nvPr>
            <p:ph type="sldNum" sz="quarter" idx="5"/>
          </p:nvPr>
        </p:nvSpPr>
        <p:spPr/>
        <p:txBody>
          <a:bodyPr/>
          <a:lstStyle/>
          <a:p>
            <a:fld id="{F75DE0BC-2DF4-4CCB-8902-B060C9D63537}" type="slidenum">
              <a:rPr lang="en-US" smtClean="0"/>
              <a:t>5</a:t>
            </a:fld>
            <a:endParaRPr lang="en-US"/>
          </a:p>
        </p:txBody>
      </p:sp>
    </p:spTree>
    <p:extLst>
      <p:ext uri="{BB962C8B-B14F-4D97-AF65-F5344CB8AC3E}">
        <p14:creationId xmlns:p14="http://schemas.microsoft.com/office/powerpoint/2010/main" val="690619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may decrease clozapine levels.</a:t>
            </a:r>
          </a:p>
          <a:p>
            <a:r>
              <a:rPr lang="en-US" dirty="0"/>
              <a:t>Clozapine is</a:t>
            </a:r>
            <a:r>
              <a:rPr lang="en-US" baseline="0" dirty="0"/>
              <a:t> a 1A2 substrate</a:t>
            </a:r>
            <a:endParaRPr lang="en-US" dirty="0"/>
          </a:p>
          <a:p>
            <a:r>
              <a:rPr lang="en-US" dirty="0"/>
              <a:t>This is concerning because clozapine is used for treatment resistant</a:t>
            </a:r>
            <a:r>
              <a:rPr lang="en-US" baseline="0" dirty="0"/>
              <a:t> schizophrenia. If clozapine isn’t working, there may not be any other good options. But it may not be the clozapine, it may be the interaction.</a:t>
            </a:r>
            <a:endParaRPr lang="en-US" dirty="0"/>
          </a:p>
        </p:txBody>
      </p:sp>
      <p:sp>
        <p:nvSpPr>
          <p:cNvPr id="4" name="Slide Number Placeholder 3"/>
          <p:cNvSpPr>
            <a:spLocks noGrp="1"/>
          </p:cNvSpPr>
          <p:nvPr>
            <p:ph type="sldNum" sz="quarter" idx="5"/>
          </p:nvPr>
        </p:nvSpPr>
        <p:spPr/>
        <p:txBody>
          <a:bodyPr/>
          <a:lstStyle/>
          <a:p>
            <a:fld id="{F75DE0BC-2DF4-4CCB-8902-B060C9D63537}" type="slidenum">
              <a:rPr lang="en-US" smtClean="0"/>
              <a:t>47</a:t>
            </a:fld>
            <a:endParaRPr lang="en-US"/>
          </a:p>
        </p:txBody>
      </p:sp>
    </p:spTree>
    <p:extLst>
      <p:ext uri="{BB962C8B-B14F-4D97-AF65-F5344CB8AC3E}">
        <p14:creationId xmlns:p14="http://schemas.microsoft.com/office/powerpoint/2010/main" val="2518259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Immunotherapy is when we harness the body’s own immune system to fight cancer. There is a possible interaction between the cannabis and the immunotherapy, which may make the immunotherapy less effective. </a:t>
            </a:r>
          </a:p>
        </p:txBody>
      </p:sp>
      <p:sp>
        <p:nvSpPr>
          <p:cNvPr id="4" name="Slide Number Placeholder 3"/>
          <p:cNvSpPr>
            <a:spLocks noGrp="1"/>
          </p:cNvSpPr>
          <p:nvPr>
            <p:ph type="sldNum" sz="quarter" idx="5"/>
          </p:nvPr>
        </p:nvSpPr>
        <p:spPr/>
        <p:txBody>
          <a:bodyPr/>
          <a:lstStyle/>
          <a:p>
            <a:fld id="{F75DE0BC-2DF4-4CCB-8902-B060C9D63537}" type="slidenum">
              <a:rPr lang="en-US" smtClean="0"/>
              <a:t>48</a:t>
            </a:fld>
            <a:endParaRPr lang="en-US"/>
          </a:p>
        </p:txBody>
      </p:sp>
    </p:spTree>
    <p:extLst>
      <p:ext uri="{BB962C8B-B14F-4D97-AF65-F5344CB8AC3E}">
        <p14:creationId xmlns:p14="http://schemas.microsoft.com/office/powerpoint/2010/main" val="399225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DE0BC-2DF4-4CCB-8902-B060C9D63537}" type="slidenum">
              <a:rPr lang="en-US" smtClean="0"/>
              <a:t>6</a:t>
            </a:fld>
            <a:endParaRPr lang="en-US"/>
          </a:p>
        </p:txBody>
      </p:sp>
    </p:spTree>
    <p:extLst>
      <p:ext uri="{BB962C8B-B14F-4D97-AF65-F5344CB8AC3E}">
        <p14:creationId xmlns:p14="http://schemas.microsoft.com/office/powerpoint/2010/main" val="218592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8</a:t>
            </a:fld>
            <a:endParaRPr lang="en-US" dirty="0"/>
          </a:p>
        </p:txBody>
      </p:sp>
    </p:spTree>
    <p:extLst>
      <p:ext uri="{BB962C8B-B14F-4D97-AF65-F5344CB8AC3E}">
        <p14:creationId xmlns:p14="http://schemas.microsoft.com/office/powerpoint/2010/main" val="249912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CB1 and CB2 receptors are the primary endocannabinoid receptors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CB1 receptors are mostly in the CNS, but also the gonads, connective tissue, glands, and organs. When thinking about where these receptors are, it is equally important to take note of where they are not. The </a:t>
            </a:r>
            <a:r>
              <a:rPr lang="en-US" b="1" baseline="0" dirty="0"/>
              <a:t>brain stem </a:t>
            </a:r>
            <a:r>
              <a:rPr lang="en-US" baseline="0" dirty="0"/>
              <a:t>is an important location because it is responsible for respiration and circulation. Since it does not contain many CB1 receptors, current data on cannabis overdoses </a:t>
            </a:r>
            <a:r>
              <a:rPr lang="en-US" b="1" baseline="0" dirty="0"/>
              <a:t>does not suggest that respiratory depression </a:t>
            </a:r>
            <a:r>
              <a:rPr lang="en-US" baseline="0" dirty="0"/>
              <a:t>and death are possible (in contrast to opioids).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t>
            </a:r>
            <a:r>
              <a:rPr lang="en-US" dirty="0"/>
              <a:t>hen endocannabinoids bind to CB1 receptors, this modulates</a:t>
            </a:r>
            <a:r>
              <a:rPr lang="en-US" baseline="0" dirty="0"/>
              <a:t> release of inhibitory and excitatory NT across synapse. They’re responsible for the </a:t>
            </a:r>
            <a:r>
              <a:rPr lang="en-US" b="1" baseline="0" dirty="0"/>
              <a:t>analgesia, euphoria, and anticonvulsive properties</a:t>
            </a:r>
            <a:r>
              <a:rPr lang="en-US" baseline="0" dirty="0"/>
              <a:t>. Stimulation of the CB1 receptors causes that classis </a:t>
            </a:r>
            <a:r>
              <a:rPr lang="en-US" b="1" baseline="0" dirty="0"/>
              <a:t>“high”</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CB2 receptors are mostly in the immune system and GI tract. When endocannabinoids bind, it controls release of cytokines linked to inflammation and general immune function. Involved in </a:t>
            </a:r>
            <a:r>
              <a:rPr lang="en-US" b="1" baseline="0" dirty="0"/>
              <a:t>reward</a:t>
            </a:r>
            <a:r>
              <a:rPr lang="en-US" baseline="0" dirty="0"/>
              <a:t>, but does not cause that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be referring back to these receptors throughout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Think, CB1- thinner, in CNS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CB2, 2 is a wider number, out in periphery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That is the most important takeaway from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now that we’ve reviewed the endocannabinoid receptors, let’s discuss the endocannabinoids themselves</a:t>
            </a:r>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9</a:t>
            </a:fld>
            <a:endParaRPr lang="en-US" dirty="0"/>
          </a:p>
        </p:txBody>
      </p:sp>
    </p:spTree>
    <p:extLst>
      <p:ext uri="{BB962C8B-B14F-4D97-AF65-F5344CB8AC3E}">
        <p14:creationId xmlns:p14="http://schemas.microsoft.com/office/powerpoint/2010/main" val="219921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Similar to molecules in cannabis plant, but our bodies make these ourselves</a:t>
            </a:r>
          </a:p>
          <a:p>
            <a:r>
              <a:rPr lang="en-US" baseline="0" dirty="0"/>
              <a:t>Not water soluble, not intended to travel throughout body, work locally</a:t>
            </a:r>
            <a:endParaRPr lang="en-US" dirty="0"/>
          </a:p>
          <a:p>
            <a:r>
              <a:rPr lang="en-US" dirty="0"/>
              <a:t>Ananda-</a:t>
            </a:r>
            <a:r>
              <a:rPr lang="en-US" baseline="0" dirty="0"/>
              <a:t> Sanskirt word meaning bliss</a:t>
            </a:r>
          </a:p>
        </p:txBody>
      </p:sp>
      <p:sp>
        <p:nvSpPr>
          <p:cNvPr id="4" name="Slide Number Placeholder 3"/>
          <p:cNvSpPr>
            <a:spLocks noGrp="1"/>
          </p:cNvSpPr>
          <p:nvPr>
            <p:ph type="sldNum" sz="quarter" idx="10"/>
          </p:nvPr>
        </p:nvSpPr>
        <p:spPr/>
        <p:txBody>
          <a:bodyPr/>
          <a:lstStyle/>
          <a:p>
            <a:fld id="{F75DE0BC-2DF4-4CCB-8902-B060C9D63537}" type="slidenum">
              <a:rPr lang="en-US" smtClean="0"/>
              <a:t>10</a:t>
            </a:fld>
            <a:endParaRPr lang="en-US" dirty="0"/>
          </a:p>
        </p:txBody>
      </p:sp>
    </p:spTree>
    <p:extLst>
      <p:ext uri="{BB962C8B-B14F-4D97-AF65-F5344CB8AC3E}">
        <p14:creationId xmlns:p14="http://schemas.microsoft.com/office/powerpoint/2010/main" val="337687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DE0BC-2DF4-4CCB-8902-B060C9D63537}" type="slidenum">
              <a:rPr lang="en-US" smtClean="0"/>
              <a:t>11</a:t>
            </a:fld>
            <a:endParaRPr lang="en-US" dirty="0"/>
          </a:p>
        </p:txBody>
      </p:sp>
    </p:spTree>
    <p:extLst>
      <p:ext uri="{BB962C8B-B14F-4D97-AF65-F5344CB8AC3E}">
        <p14:creationId xmlns:p14="http://schemas.microsoft.com/office/powerpoint/2010/main" val="2922692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17F48B6-DF60-4CB2-9AF1-5CB1EAF9793B}" type="datetimeFigureOut">
              <a:rPr lang="en-US" smtClean="0"/>
              <a:t>8/8/2023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920205B-4FF9-434F-8492-D766B3B4ABEE}" type="slidenum">
              <a:rPr lang="en-US" smtClean="0"/>
              <a:t>‹#›</a:t>
            </a:fld>
            <a:endParaRPr lang="en-US"/>
          </a:p>
        </p:txBody>
      </p:sp>
    </p:spTree>
    <p:extLst>
      <p:ext uri="{BB962C8B-B14F-4D97-AF65-F5344CB8AC3E}">
        <p14:creationId xmlns:p14="http://schemas.microsoft.com/office/powerpoint/2010/main" val="3331030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F48B6-DF60-4CB2-9AF1-5CB1EAF9793B}"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23277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F48B6-DF60-4CB2-9AF1-5CB1EAF9793B}"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79087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F48B6-DF60-4CB2-9AF1-5CB1EAF9793B}"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334388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17F48B6-DF60-4CB2-9AF1-5CB1EAF9793B}" type="datetimeFigureOut">
              <a:rPr lang="en-US" smtClean="0"/>
              <a:t>8/8/2023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118128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7F48B6-DF60-4CB2-9AF1-5CB1EAF9793B}"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50591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F48B6-DF60-4CB2-9AF1-5CB1EAF9793B}"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219810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7F48B6-DF60-4CB2-9AF1-5CB1EAF9793B}"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66982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F48B6-DF60-4CB2-9AF1-5CB1EAF9793B}"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0205B-4FF9-434F-8492-D766B3B4ABEE}" type="slidenum">
              <a:rPr lang="en-US" smtClean="0"/>
              <a:t>‹#›</a:t>
            </a:fld>
            <a:endParaRPr lang="en-US"/>
          </a:p>
        </p:txBody>
      </p:sp>
    </p:spTree>
    <p:extLst>
      <p:ext uri="{BB962C8B-B14F-4D97-AF65-F5344CB8AC3E}">
        <p14:creationId xmlns:p14="http://schemas.microsoft.com/office/powerpoint/2010/main" val="253905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17F48B6-DF60-4CB2-9AF1-5CB1EAF9793B}" type="datetimeFigureOut">
              <a:rPr lang="en-US" smtClean="0"/>
              <a:t>8/8/2023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920205B-4FF9-434F-8492-D766B3B4ABEE}"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774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17F48B6-DF60-4CB2-9AF1-5CB1EAF9793B}" type="datetimeFigureOut">
              <a:rPr lang="en-US" smtClean="0"/>
              <a:t>8/8/2023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920205B-4FF9-434F-8492-D766B3B4ABEE}"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290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17F48B6-DF60-4CB2-9AF1-5CB1EAF9793B}" type="datetimeFigureOut">
              <a:rPr lang="en-US" smtClean="0"/>
              <a:t>8/8/2023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920205B-4FF9-434F-8492-D766B3B4ABEE}" type="slidenum">
              <a:rPr lang="en-US" smtClean="0"/>
              <a:t>‹#›</a:t>
            </a:fld>
            <a:endParaRPr lang="en-US"/>
          </a:p>
        </p:txBody>
      </p:sp>
    </p:spTree>
    <p:extLst>
      <p:ext uri="{BB962C8B-B14F-4D97-AF65-F5344CB8AC3E}">
        <p14:creationId xmlns:p14="http://schemas.microsoft.com/office/powerpoint/2010/main" val="162804423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i.org/10.1111/j.1476-5381.2011.01238.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nida.nih.gov/research-topics/marijuana/cannabis-marijuana-potenc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080/15563650.2018.154870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Review of Cannabis and Cannabinoids</a:t>
            </a:r>
          </a:p>
        </p:txBody>
      </p:sp>
      <p:sp>
        <p:nvSpPr>
          <p:cNvPr id="3" name="Subtitle 2"/>
          <p:cNvSpPr>
            <a:spLocks noGrp="1"/>
          </p:cNvSpPr>
          <p:nvPr>
            <p:ph type="subTitle" idx="1"/>
          </p:nvPr>
        </p:nvSpPr>
        <p:spPr/>
        <p:txBody>
          <a:bodyPr/>
          <a:lstStyle/>
          <a:p>
            <a:r>
              <a:rPr lang="en-US" dirty="0"/>
              <a:t>LT Victoria Fenton</a:t>
            </a:r>
          </a:p>
        </p:txBody>
      </p:sp>
    </p:spTree>
    <p:extLst>
      <p:ext uri="{BB962C8B-B14F-4D97-AF65-F5344CB8AC3E}">
        <p14:creationId xmlns:p14="http://schemas.microsoft.com/office/powerpoint/2010/main" val="336568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Endocannabinoids</a:t>
            </a:r>
          </a:p>
        </p:txBody>
      </p:sp>
      <p:sp>
        <p:nvSpPr>
          <p:cNvPr id="3" name="Content Placeholder 2"/>
          <p:cNvSpPr>
            <a:spLocks noGrp="1"/>
          </p:cNvSpPr>
          <p:nvPr>
            <p:ph idx="1"/>
          </p:nvPr>
        </p:nvSpPr>
        <p:spPr/>
        <p:txBody>
          <a:bodyPr/>
          <a:lstStyle/>
          <a:p>
            <a:r>
              <a:rPr lang="en-US" dirty="0"/>
              <a:t>Structurally similar to molecules in the cannabis plant</a:t>
            </a:r>
          </a:p>
          <a:p>
            <a:r>
              <a:rPr lang="en-US" dirty="0"/>
              <a:t>Synthesized on-demand from polyunsaturated fatty acids</a:t>
            </a:r>
          </a:p>
          <a:p>
            <a:r>
              <a:rPr lang="en-US" dirty="0"/>
              <a:t>Two most widely understood groups of endocannabinoids:</a:t>
            </a:r>
          </a:p>
          <a:p>
            <a:pPr lvl="1"/>
            <a:r>
              <a:rPr lang="en-US" dirty="0"/>
              <a:t>Arachidonylethanolamide (Anandamide) (AEA) </a:t>
            </a:r>
            <a:r>
              <a:rPr lang="en-US" dirty="0">
                <a:sym typeface="Wingdings" panose="05000000000000000000" pitchFamily="2" charset="2"/>
              </a:rPr>
              <a:t> Partial agonist at CB1</a:t>
            </a:r>
          </a:p>
          <a:p>
            <a:pPr lvl="1"/>
            <a:r>
              <a:rPr lang="en-US" dirty="0">
                <a:sym typeface="Wingdings" panose="05000000000000000000" pitchFamily="2" charset="2"/>
              </a:rPr>
              <a:t>2-Arachidonylglycerol (2-AG)  Full agonist at CB1</a:t>
            </a:r>
            <a:endParaRPr lang="en-US" dirty="0"/>
          </a:p>
          <a:p>
            <a:endParaRPr lang="en-US" dirty="0"/>
          </a:p>
        </p:txBody>
      </p:sp>
      <p:pic>
        <p:nvPicPr>
          <p:cNvPr id="1026" name="Picture 2" descr="Structures of AEA and 2-AG glycerol, the two best kn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551" y="4453444"/>
            <a:ext cx="5864895" cy="1435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636" y="6084876"/>
            <a:ext cx="11670726" cy="523220"/>
          </a:xfrm>
          <a:prstGeom prst="rect">
            <a:avLst/>
          </a:prstGeom>
          <a:noFill/>
        </p:spPr>
        <p:txBody>
          <a:bodyPr wrap="square" rtlCol="0">
            <a:spAutoFit/>
          </a:bodyPr>
          <a:lstStyle/>
          <a:p>
            <a:r>
              <a:rPr lang="en-US" sz="700" dirty="0">
                <a:solidFill>
                  <a:schemeClr val="tx1">
                    <a:lumMod val="50000"/>
                    <a:lumOff val="50000"/>
                  </a:schemeClr>
                </a:solidFill>
              </a:rPr>
              <a:t>Di Marzo V., et al. (n.d.). Endocannabinoids: Endogenous cannabinoid receptor ligands with neuromodulatory action. Trends in neurosciences. Retrieved February 14, 2023, from https://pubmed.ncbi.nlm.nih.gov/9881850/</a:t>
            </a:r>
          </a:p>
          <a:p>
            <a:r>
              <a:rPr lang="en-US" sz="700" dirty="0">
                <a:solidFill>
                  <a:schemeClr val="tx1">
                    <a:lumMod val="50000"/>
                    <a:lumOff val="50000"/>
                  </a:schemeClr>
                </a:solidFill>
              </a:rPr>
              <a:t>Baggelaar, M, et  al. (2018). 2-Arachidonoylglycerol: A signaling lipid with manifold actions in the brain. Progress in lipid research, 71, 1–17. https://doi.org/10.1016/j.plipres.2018.05.002</a:t>
            </a:r>
          </a:p>
          <a:p>
            <a:r>
              <a:rPr lang="en-US" sz="700" dirty="0">
                <a:solidFill>
                  <a:schemeClr val="tx1">
                    <a:lumMod val="50000"/>
                    <a:lumOff val="50000"/>
                  </a:schemeClr>
                </a:solidFill>
              </a:rPr>
              <a:t>Structures of AEA and 2-Ag Glycerol, the two best known ... (n.d.). Retrieved February 14, 2023, from https://www.researchgate.net/figure/Structures-of-AEA-and-2-AG-glycerol-the-two-best-known-endocannabinoids_fig1_288917658 </a:t>
            </a:r>
          </a:p>
          <a:p>
            <a:r>
              <a:rPr lang="en-US" sz="700" dirty="0">
                <a:solidFill>
                  <a:schemeClr val="tx1">
                    <a:lumMod val="50000"/>
                    <a:lumOff val="50000"/>
                  </a:schemeClr>
                </a:solidFill>
              </a:rPr>
              <a:t>Backes, M., Weil, A., McCue, J. D. (2017). Cannabis Pharmacy: The practical guide to medical marijuana. Black Dog &amp;amp; Leventhal Publishers. </a:t>
            </a:r>
          </a:p>
        </p:txBody>
      </p:sp>
    </p:spTree>
    <p:extLst>
      <p:ext uri="{BB962C8B-B14F-4D97-AF65-F5344CB8AC3E}">
        <p14:creationId xmlns:p14="http://schemas.microsoft.com/office/powerpoint/2010/main" val="32757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21" y="607190"/>
            <a:ext cx="10499758" cy="5643620"/>
          </a:xfrm>
          <a:prstGeom prst="rect">
            <a:avLst/>
          </a:prstGeom>
        </p:spPr>
      </p:pic>
      <p:sp>
        <p:nvSpPr>
          <p:cNvPr id="3" name="TextBox 2"/>
          <p:cNvSpPr txBox="1"/>
          <p:nvPr/>
        </p:nvSpPr>
        <p:spPr>
          <a:xfrm>
            <a:off x="260637" y="6420201"/>
            <a:ext cx="11670726" cy="200055"/>
          </a:xfrm>
          <a:prstGeom prst="rect">
            <a:avLst/>
          </a:prstGeom>
          <a:noFill/>
        </p:spPr>
        <p:txBody>
          <a:bodyPr wrap="square" rtlCol="0">
            <a:spAutoFit/>
          </a:bodyPr>
          <a:lstStyle/>
          <a:p>
            <a:r>
              <a:rPr lang="en-US" sz="700" dirty="0">
                <a:solidFill>
                  <a:schemeClr val="tx1">
                    <a:lumMod val="50000"/>
                    <a:lumOff val="50000"/>
                  </a:schemeClr>
                </a:solidFill>
              </a:rPr>
              <a:t>Page, R. L., et al. (2020, August 5). Medical marijuana, recreational cannabis, and ... - circulation. Circulation. Retrieved February 14, 2023, from https://www.ahajournals.org/doi/full/10.1161/CIR.0000000000000883 </a:t>
            </a:r>
          </a:p>
        </p:txBody>
      </p:sp>
    </p:spTree>
    <p:extLst>
      <p:ext uri="{BB962C8B-B14F-4D97-AF65-F5344CB8AC3E}">
        <p14:creationId xmlns:p14="http://schemas.microsoft.com/office/powerpoint/2010/main" val="249964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2094310"/>
            <a:ext cx="10118104" cy="2587752"/>
          </a:xfrm>
        </p:spPr>
        <p:txBody>
          <a:bodyPr/>
          <a:lstStyle/>
          <a:p>
            <a:r>
              <a:rPr lang="en-US" sz="6600" dirty="0"/>
              <a:t>Phytocannabinoids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425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Phytocannabinoids</a:t>
            </a:r>
          </a:p>
        </p:txBody>
      </p:sp>
      <p:sp>
        <p:nvSpPr>
          <p:cNvPr id="3" name="Content Placeholder 2"/>
          <p:cNvSpPr>
            <a:spLocks noGrp="1"/>
          </p:cNvSpPr>
          <p:nvPr>
            <p:ph idx="1"/>
          </p:nvPr>
        </p:nvSpPr>
        <p:spPr>
          <a:xfrm>
            <a:off x="1066800" y="2103120"/>
            <a:ext cx="4398335" cy="3931920"/>
          </a:xfrm>
        </p:spPr>
        <p:txBody>
          <a:bodyPr>
            <a:normAutofit/>
          </a:bodyPr>
          <a:lstStyle/>
          <a:p>
            <a:r>
              <a:rPr lang="en-US" dirty="0"/>
              <a:t>Over 200 in a cannabis plant</a:t>
            </a:r>
          </a:p>
          <a:p>
            <a:r>
              <a:rPr lang="en-US" dirty="0"/>
              <a:t>Produced by the cannabis plant as carboxylic acids (ex. THCA, CBDA, etc.)</a:t>
            </a:r>
          </a:p>
          <a:p>
            <a:r>
              <a:rPr lang="en-US" dirty="0"/>
              <a:t>Upon heating, converted to chemically neutral form by decarboxylation</a:t>
            </a:r>
          </a:p>
          <a:p>
            <a:pPr lvl="1"/>
            <a:r>
              <a:rPr lang="en-US" dirty="0"/>
              <a:t>THC: Tetrahydrocannabinol</a:t>
            </a:r>
          </a:p>
          <a:p>
            <a:pPr lvl="1"/>
            <a:r>
              <a:rPr lang="en-US" dirty="0"/>
              <a:t>CBD: Cannabidiol</a:t>
            </a:r>
          </a:p>
        </p:txBody>
      </p:sp>
      <p:pic>
        <p:nvPicPr>
          <p:cNvPr id="4" name="Picture 3"/>
          <p:cNvPicPr>
            <a:picLocks noChangeAspect="1"/>
          </p:cNvPicPr>
          <p:nvPr/>
        </p:nvPicPr>
        <p:blipFill>
          <a:blip r:embed="rId3"/>
          <a:stretch>
            <a:fillRect/>
          </a:stretch>
        </p:blipFill>
        <p:spPr>
          <a:xfrm>
            <a:off x="7033521" y="752322"/>
            <a:ext cx="4692069" cy="5282718"/>
          </a:xfrm>
          <a:prstGeom prst="rect">
            <a:avLst/>
          </a:prstGeom>
        </p:spPr>
      </p:pic>
      <p:sp>
        <p:nvSpPr>
          <p:cNvPr id="5" name="TextBox 4"/>
          <p:cNvSpPr txBox="1"/>
          <p:nvPr/>
        </p:nvSpPr>
        <p:spPr>
          <a:xfrm>
            <a:off x="260637" y="6123966"/>
            <a:ext cx="11670726" cy="523220"/>
          </a:xfrm>
          <a:prstGeom prst="rect">
            <a:avLst/>
          </a:prstGeom>
          <a:noFill/>
        </p:spPr>
        <p:txBody>
          <a:bodyPr wrap="square" rtlCol="0">
            <a:spAutoFit/>
          </a:bodyPr>
          <a:lstStyle/>
          <a:p>
            <a:r>
              <a:rPr lang="en-US" sz="700" dirty="0">
                <a:solidFill>
                  <a:schemeClr val="tx1">
                    <a:lumMod val="50000"/>
                    <a:lumOff val="50000"/>
                  </a:schemeClr>
                </a:solidFill>
              </a:rPr>
              <a:t>Backes, M., Weil, A., McCue, J. D. (2017). Cannabis Pharmacy: The practical guide to medical marijuana. Black Dog &amp;amp; Leventhal Publishers.</a:t>
            </a:r>
          </a:p>
          <a:p>
            <a:r>
              <a:rPr lang="en-US" sz="700" dirty="0">
                <a:solidFill>
                  <a:schemeClr val="tx1">
                    <a:lumMod val="50000"/>
                    <a:lumOff val="50000"/>
                  </a:schemeClr>
                </a:solidFill>
              </a:rPr>
              <a:t>Russo E. B. (2011). Taming THC: potential cannabis synergy and phytocannabinoid-terpenoid entourage effects. British journal of pharmacology, 163(7), 1344–1364. </a:t>
            </a:r>
            <a:r>
              <a:rPr lang="en-US" sz="700" dirty="0">
                <a:solidFill>
                  <a:schemeClr val="tx1">
                    <a:lumMod val="50000"/>
                    <a:lumOff val="50000"/>
                  </a:schemeClr>
                </a:solidFill>
                <a:hlinkClick r:id="rId4"/>
              </a:rPr>
              <a:t>https://doi.org/10.1111/j.1476-5381.2011.01238.x</a:t>
            </a:r>
            <a:endParaRPr lang="en-US" sz="700" dirty="0">
              <a:solidFill>
                <a:schemeClr val="tx1">
                  <a:lumMod val="50000"/>
                  <a:lumOff val="50000"/>
                </a:schemeClr>
              </a:solidFill>
            </a:endParaRPr>
          </a:p>
          <a:p>
            <a:r>
              <a:rPr lang="en-US" sz="700" dirty="0">
                <a:solidFill>
                  <a:schemeClr val="tx1">
                    <a:lumMod val="50000"/>
                    <a:lumOff val="50000"/>
                  </a:schemeClr>
                </a:solidFill>
              </a:rPr>
              <a:t>Hampson, A., et al. (1998). Cannabidiol and (-)Delta9-tetrahydrocannabinol are neuroprotective antioxidants. Proceedings of the National Academy of Sciences of the United States of America, 95(14), 8268–8273. https://doi.org/10.1073/pnas.95.14.8268</a:t>
            </a:r>
          </a:p>
          <a:p>
            <a:r>
              <a:rPr lang="en-US" sz="700" dirty="0">
                <a:solidFill>
                  <a:schemeClr val="tx1">
                    <a:lumMod val="50000"/>
                    <a:lumOff val="50000"/>
                  </a:schemeClr>
                </a:solidFill>
              </a:rPr>
              <a:t>Major cannabinoids present in cannabis sativa L.: Biosynthesis and ... (n.d.). Retrieved February 14, 2023, from https://www.researchgate.net/figure/Major-cannabinoids-present-in-Cannabis-sativa-L-Biosynthesis-and-conversion-pathways_fig1_332566538 </a:t>
            </a:r>
          </a:p>
        </p:txBody>
      </p:sp>
    </p:spTree>
    <p:extLst>
      <p:ext uri="{BB962C8B-B14F-4D97-AF65-F5344CB8AC3E}">
        <p14:creationId xmlns:p14="http://schemas.microsoft.com/office/powerpoint/2010/main" val="25947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Phytocannabinoids</a:t>
            </a:r>
          </a:p>
        </p:txBody>
      </p:sp>
      <p:sp>
        <p:nvSpPr>
          <p:cNvPr id="4" name="AutoShape 2" descr="FIGURE 1."/>
          <p:cNvSpPr>
            <a:spLocks noChangeAspect="1" noChangeArrowheads="1"/>
          </p:cNvSpPr>
          <p:nvPr/>
        </p:nvSpPr>
        <p:spPr bwMode="auto">
          <a:xfrm>
            <a:off x="155574" y="-144463"/>
            <a:ext cx="4717639" cy="47176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2748899" y="3614767"/>
            <a:ext cx="6397493" cy="255899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01015374"/>
              </p:ext>
            </p:extLst>
          </p:nvPr>
        </p:nvGraphicFramePr>
        <p:xfrm>
          <a:off x="2477705" y="2110371"/>
          <a:ext cx="6939882" cy="1381760"/>
        </p:xfrm>
        <a:graphic>
          <a:graphicData uri="http://schemas.openxmlformats.org/drawingml/2006/table">
            <a:tbl>
              <a:tblPr firstRow="1" bandRow="1">
                <a:tableStyleId>{9D7B26C5-4107-4FEC-AEDC-1716B250A1EF}</a:tableStyleId>
              </a:tblPr>
              <a:tblGrid>
                <a:gridCol w="2313294">
                  <a:extLst>
                    <a:ext uri="{9D8B030D-6E8A-4147-A177-3AD203B41FA5}">
                      <a16:colId xmlns:a16="http://schemas.microsoft.com/office/drawing/2014/main" val="2461237314"/>
                    </a:ext>
                  </a:extLst>
                </a:gridCol>
                <a:gridCol w="2313294">
                  <a:extLst>
                    <a:ext uri="{9D8B030D-6E8A-4147-A177-3AD203B41FA5}">
                      <a16:colId xmlns:a16="http://schemas.microsoft.com/office/drawing/2014/main" val="1101574553"/>
                    </a:ext>
                  </a:extLst>
                </a:gridCol>
                <a:gridCol w="2313294">
                  <a:extLst>
                    <a:ext uri="{9D8B030D-6E8A-4147-A177-3AD203B41FA5}">
                      <a16:colId xmlns:a16="http://schemas.microsoft.com/office/drawing/2014/main" val="1342095587"/>
                    </a:ext>
                  </a:extLst>
                </a:gridCol>
              </a:tblGrid>
              <a:tr h="370840">
                <a:tc>
                  <a:txBody>
                    <a:bodyPr/>
                    <a:lstStyle/>
                    <a:p>
                      <a:r>
                        <a:rPr lang="en-US" dirty="0"/>
                        <a:t>Phytocannabinoid</a:t>
                      </a:r>
                    </a:p>
                  </a:txBody>
                  <a:tcPr/>
                </a:tc>
                <a:tc>
                  <a:txBody>
                    <a:bodyPr/>
                    <a:lstStyle/>
                    <a:p>
                      <a:r>
                        <a:rPr lang="en-US" dirty="0"/>
                        <a:t>CB1</a:t>
                      </a:r>
                    </a:p>
                  </a:txBody>
                  <a:tcPr/>
                </a:tc>
                <a:tc>
                  <a:txBody>
                    <a:bodyPr/>
                    <a:lstStyle/>
                    <a:p>
                      <a:r>
                        <a:rPr lang="en-US" dirty="0"/>
                        <a:t>CB2</a:t>
                      </a:r>
                    </a:p>
                  </a:txBody>
                  <a:tcPr/>
                </a:tc>
                <a:extLst>
                  <a:ext uri="{0D108BD9-81ED-4DB2-BD59-A6C34878D82A}">
                    <a16:rowId xmlns:a16="http://schemas.microsoft.com/office/drawing/2014/main" val="3966389778"/>
                  </a:ext>
                </a:extLst>
              </a:tr>
              <a:tr h="370840">
                <a:tc>
                  <a:txBody>
                    <a:bodyPr/>
                    <a:lstStyle/>
                    <a:p>
                      <a:r>
                        <a:rPr lang="en-US" dirty="0"/>
                        <a:t>THC</a:t>
                      </a:r>
                    </a:p>
                  </a:txBody>
                  <a:tcPr/>
                </a:tc>
                <a:tc>
                  <a:txBody>
                    <a:bodyPr/>
                    <a:lstStyle/>
                    <a:p>
                      <a:r>
                        <a:rPr lang="en-US" dirty="0"/>
                        <a:t>Partial Agonist</a:t>
                      </a:r>
                    </a:p>
                  </a:txBody>
                  <a:tcPr/>
                </a:tc>
                <a:tc>
                  <a:txBody>
                    <a:bodyPr/>
                    <a:lstStyle/>
                    <a:p>
                      <a:r>
                        <a:rPr lang="en-US" dirty="0"/>
                        <a:t>Partial Agonist</a:t>
                      </a:r>
                    </a:p>
                  </a:txBody>
                  <a:tcPr/>
                </a:tc>
                <a:extLst>
                  <a:ext uri="{0D108BD9-81ED-4DB2-BD59-A6C34878D82A}">
                    <a16:rowId xmlns:a16="http://schemas.microsoft.com/office/drawing/2014/main" val="173181856"/>
                  </a:ext>
                </a:extLst>
              </a:tr>
              <a:tr h="370840">
                <a:tc>
                  <a:txBody>
                    <a:bodyPr/>
                    <a:lstStyle/>
                    <a:p>
                      <a:r>
                        <a:rPr lang="en-US" dirty="0"/>
                        <a:t>CBD</a:t>
                      </a:r>
                    </a:p>
                  </a:txBody>
                  <a:tcPr/>
                </a:tc>
                <a:tc>
                  <a:txBody>
                    <a:bodyPr/>
                    <a:lstStyle/>
                    <a:p>
                      <a:r>
                        <a:rPr lang="en-US" dirty="0"/>
                        <a:t>Antagonist</a:t>
                      </a:r>
                    </a:p>
                  </a:txBody>
                  <a:tcPr/>
                </a:tc>
                <a:tc>
                  <a:txBody>
                    <a:bodyPr/>
                    <a:lstStyle/>
                    <a:p>
                      <a:r>
                        <a:rPr lang="en-US" dirty="0"/>
                        <a:t>Negative Allosteric</a:t>
                      </a:r>
                      <a:r>
                        <a:rPr lang="en-US" baseline="0" dirty="0"/>
                        <a:t> Modulator</a:t>
                      </a:r>
                      <a:endParaRPr lang="en-US" dirty="0"/>
                    </a:p>
                  </a:txBody>
                  <a:tcPr/>
                </a:tc>
                <a:extLst>
                  <a:ext uri="{0D108BD9-81ED-4DB2-BD59-A6C34878D82A}">
                    <a16:rowId xmlns:a16="http://schemas.microsoft.com/office/drawing/2014/main" val="1118125358"/>
                  </a:ext>
                </a:extLst>
              </a:tr>
            </a:tbl>
          </a:graphicData>
        </a:graphic>
      </p:graphicFrame>
      <p:sp>
        <p:nvSpPr>
          <p:cNvPr id="7" name="TextBox 6"/>
          <p:cNvSpPr txBox="1"/>
          <p:nvPr/>
        </p:nvSpPr>
        <p:spPr>
          <a:xfrm>
            <a:off x="260637" y="6406128"/>
            <a:ext cx="11670726" cy="200055"/>
          </a:xfrm>
          <a:prstGeom prst="rect">
            <a:avLst/>
          </a:prstGeom>
          <a:noFill/>
        </p:spPr>
        <p:txBody>
          <a:bodyPr wrap="square" rtlCol="0">
            <a:spAutoFit/>
          </a:bodyPr>
          <a:lstStyle/>
          <a:p>
            <a:r>
              <a:rPr lang="en-US" sz="700" dirty="0">
                <a:solidFill>
                  <a:schemeClr val="tx1">
                    <a:lumMod val="50000"/>
                    <a:lumOff val="50000"/>
                  </a:schemeClr>
                </a:solidFill>
              </a:rPr>
              <a:t>Risks and Benefits of Cannabis and Cannabinoids in Psychiatry. American Journal of Psychiatry. (2021, December 8). Retrieved February 14, 2023, from https://ajp.psychiatryonline.org/doi/full/10.1176/appi.ajp.23180001?af=R </a:t>
            </a:r>
          </a:p>
        </p:txBody>
      </p:sp>
    </p:spTree>
    <p:extLst>
      <p:ext uri="{BB962C8B-B14F-4D97-AF65-F5344CB8AC3E}">
        <p14:creationId xmlns:p14="http://schemas.microsoft.com/office/powerpoint/2010/main" val="325795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lta-9-tetrahydrocannabinol (THC) and Cannabidiol (CBD) Potency of Cannabis Samples Seized by the Drug Enforcement Administration (DEA), Percent Averages from 1995-20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9" b="7633"/>
          <a:stretch/>
        </p:blipFill>
        <p:spPr bwMode="auto">
          <a:xfrm>
            <a:off x="1940629" y="1154698"/>
            <a:ext cx="8366794" cy="4598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0637" y="6288966"/>
            <a:ext cx="11670726" cy="307777"/>
          </a:xfrm>
          <a:prstGeom prst="rect">
            <a:avLst/>
          </a:prstGeom>
          <a:noFill/>
        </p:spPr>
        <p:txBody>
          <a:bodyPr wrap="square" rtlCol="0">
            <a:spAutoFit/>
          </a:bodyPr>
          <a:lstStyle/>
          <a:p>
            <a:r>
              <a:rPr lang="en-US" sz="700" dirty="0">
                <a:solidFill>
                  <a:schemeClr val="tx1">
                    <a:lumMod val="50000"/>
                    <a:lumOff val="50000"/>
                  </a:schemeClr>
                </a:solidFill>
              </a:rPr>
              <a:t>U.S. Department of Health and Human Services. (2022, November 23). Cannabis (marijuana) potency. National Institutes of Health. Retrieved February 14, 2023, from </a:t>
            </a:r>
            <a:r>
              <a:rPr lang="en-US" sz="700" dirty="0">
                <a:solidFill>
                  <a:schemeClr val="tx1">
                    <a:lumMod val="50000"/>
                    <a:lumOff val="50000"/>
                  </a:schemeClr>
                </a:solidFill>
                <a:hlinkClick r:id="rId4"/>
              </a:rPr>
              <a:t>https://nida.nih.gov/research-topics/marijuana/cannabis-marijuana-potency</a:t>
            </a:r>
            <a:endParaRPr lang="en-US" sz="700" dirty="0">
              <a:solidFill>
                <a:schemeClr val="tx1">
                  <a:lumMod val="50000"/>
                  <a:lumOff val="50000"/>
                </a:schemeClr>
              </a:solidFill>
            </a:endParaRPr>
          </a:p>
          <a:p>
            <a:r>
              <a:rPr lang="en-US" sz="700" dirty="0">
                <a:solidFill>
                  <a:schemeClr val="tx1">
                    <a:lumMod val="50000"/>
                    <a:lumOff val="50000"/>
                  </a:schemeClr>
                </a:solidFill>
              </a:rPr>
              <a:t>Caron, C. (2022, June 23). Psychosis, addiction, chronic vomiting: As weed becomes more potent, teens are getting sick. The New York Times. Retrieved February 14, 2023, from https://www.nytimes.com/2022/06/23/well/mind/teens-thc-cannabis.html </a:t>
            </a:r>
          </a:p>
        </p:txBody>
      </p:sp>
    </p:spTree>
    <p:extLst>
      <p:ext uri="{BB962C8B-B14F-4D97-AF65-F5344CB8AC3E}">
        <p14:creationId xmlns:p14="http://schemas.microsoft.com/office/powerpoint/2010/main" val="34621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Terpenes and Terpenoids</a:t>
            </a:r>
          </a:p>
        </p:txBody>
      </p:sp>
      <p:sp>
        <p:nvSpPr>
          <p:cNvPr id="3" name="Content Placeholder 2"/>
          <p:cNvSpPr>
            <a:spLocks noGrp="1"/>
          </p:cNvSpPr>
          <p:nvPr>
            <p:ph idx="1"/>
          </p:nvPr>
        </p:nvSpPr>
        <p:spPr/>
        <p:txBody>
          <a:bodyPr/>
          <a:lstStyle/>
          <a:p>
            <a:r>
              <a:rPr lang="en-US" dirty="0"/>
              <a:t>Aromatic</a:t>
            </a:r>
          </a:p>
          <a:p>
            <a:r>
              <a:rPr lang="en-US" dirty="0"/>
              <a:t>Over 200 in a cannabis plant</a:t>
            </a:r>
          </a:p>
          <a:p>
            <a:r>
              <a:rPr lang="en-US" dirty="0"/>
              <a:t>Synergy with cannabinoids, involved in the range of effects</a:t>
            </a:r>
          </a:p>
          <a:p>
            <a:pPr lvl="1"/>
            <a:r>
              <a:rPr lang="en-US" dirty="0"/>
              <a:t>Ratio may affect pharmacologic outcomes</a:t>
            </a:r>
          </a:p>
          <a:p>
            <a:r>
              <a:rPr lang="en-US" dirty="0"/>
              <a:t>Thought to optimize effect of cannabis cannabinoids- “entourage effect”</a:t>
            </a:r>
          </a:p>
        </p:txBody>
      </p:sp>
      <p:sp>
        <p:nvSpPr>
          <p:cNvPr id="4" name="TextBox 3"/>
          <p:cNvSpPr txBox="1"/>
          <p:nvPr/>
        </p:nvSpPr>
        <p:spPr>
          <a:xfrm>
            <a:off x="260637" y="6416574"/>
            <a:ext cx="11670726" cy="200055"/>
          </a:xfrm>
          <a:prstGeom prst="rect">
            <a:avLst/>
          </a:prstGeom>
          <a:noFill/>
        </p:spPr>
        <p:txBody>
          <a:bodyPr wrap="square" rtlCol="0">
            <a:spAutoFit/>
          </a:bodyPr>
          <a:lstStyle/>
          <a:p>
            <a:r>
              <a:rPr lang="en-US" sz="700" dirty="0">
                <a:solidFill>
                  <a:schemeClr val="tx1">
                    <a:lumMod val="50000"/>
                    <a:lumOff val="50000"/>
                  </a:schemeClr>
                </a:solidFill>
              </a:rPr>
              <a:t>Backes, M., Weil, A., McCue, J. D. (2017). Cannabis Pharmacy: The practical guide to medical marijuana. Black Dog &amp;amp; Leventhal Publishers.</a:t>
            </a:r>
          </a:p>
        </p:txBody>
      </p:sp>
    </p:spTree>
    <p:extLst>
      <p:ext uri="{BB962C8B-B14F-4D97-AF65-F5344CB8AC3E}">
        <p14:creationId xmlns:p14="http://schemas.microsoft.com/office/powerpoint/2010/main" val="404193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Cannabinoids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176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Cannabinoids</a:t>
            </a:r>
          </a:p>
        </p:txBody>
      </p:sp>
      <p:sp>
        <p:nvSpPr>
          <p:cNvPr id="3" name="Content Placeholder 2"/>
          <p:cNvSpPr>
            <a:spLocks noGrp="1"/>
          </p:cNvSpPr>
          <p:nvPr>
            <p:ph idx="1"/>
          </p:nvPr>
        </p:nvSpPr>
        <p:spPr/>
        <p:txBody>
          <a:bodyPr>
            <a:normAutofit/>
          </a:bodyPr>
          <a:lstStyle/>
          <a:p>
            <a:r>
              <a:rPr lang="en-US" dirty="0"/>
              <a:t>K2, Spice, AK-47, Mr. Happy, Scooby Snax, Kush, Kronic </a:t>
            </a:r>
            <a:r>
              <a:rPr lang="en-US" dirty="0">
                <a:sym typeface="Wingdings" panose="05000000000000000000" pitchFamily="2" charset="2"/>
              </a:rPr>
              <a:t> Synthetic THC</a:t>
            </a:r>
            <a:endParaRPr lang="en-US" dirty="0"/>
          </a:p>
          <a:p>
            <a:r>
              <a:rPr lang="en-US" dirty="0"/>
              <a:t>Thought to bind more strongly to receptors than phytocannabinoids</a:t>
            </a:r>
          </a:p>
          <a:p>
            <a:pPr lvl="1"/>
            <a:r>
              <a:rPr lang="en-US" dirty="0"/>
              <a:t>Usually full agonists at CB1 receptors</a:t>
            </a:r>
          </a:p>
          <a:p>
            <a:pPr lvl="1"/>
            <a:r>
              <a:rPr lang="en-US" dirty="0"/>
              <a:t>Stronger effects, less predictable</a:t>
            </a:r>
          </a:p>
          <a:p>
            <a:r>
              <a:rPr lang="en-US" dirty="0"/>
              <a:t>Prescription: Cannabidiol (</a:t>
            </a:r>
            <a:r>
              <a:rPr lang="en-US" dirty="0" err="1"/>
              <a:t>Epidiolex</a:t>
            </a:r>
            <a:r>
              <a:rPr lang="en-US" dirty="0"/>
              <a:t>®) oral solution, dronabinol (Marinol®) capsules (CIII) or (</a:t>
            </a:r>
            <a:r>
              <a:rPr lang="en-US" dirty="0" err="1"/>
              <a:t>Syndros</a:t>
            </a:r>
            <a:r>
              <a:rPr lang="en-US" dirty="0"/>
              <a:t>®) oral solution (CII), Nabilone (</a:t>
            </a:r>
            <a:r>
              <a:rPr lang="en-US" dirty="0" err="1"/>
              <a:t>Cesamet</a:t>
            </a:r>
            <a:r>
              <a:rPr lang="en-US" dirty="0"/>
              <a:t>®) (CII)</a:t>
            </a:r>
          </a:p>
        </p:txBody>
      </p:sp>
      <p:sp>
        <p:nvSpPr>
          <p:cNvPr id="4" name="TextBox 3"/>
          <p:cNvSpPr txBox="1"/>
          <p:nvPr/>
        </p:nvSpPr>
        <p:spPr>
          <a:xfrm>
            <a:off x="260637" y="6080424"/>
            <a:ext cx="11670726" cy="523220"/>
          </a:xfrm>
          <a:prstGeom prst="rect">
            <a:avLst/>
          </a:prstGeom>
          <a:noFill/>
        </p:spPr>
        <p:txBody>
          <a:bodyPr wrap="square" rtlCol="0">
            <a:spAutoFit/>
          </a:bodyPr>
          <a:lstStyle/>
          <a:p>
            <a:r>
              <a:rPr lang="en-US" sz="700" dirty="0">
                <a:solidFill>
                  <a:schemeClr val="tx1">
                    <a:lumMod val="50000"/>
                    <a:lumOff val="50000"/>
                  </a:schemeClr>
                </a:solidFill>
              </a:rPr>
              <a:t>Centers for Disease Control and Prevention. (2021, March 23). About synthetic cannabinoids. Centers for Disease Control and Prevention. Retrieved February 14, 2023, from https://www.cdc.gov/nceh/hsb/chemicals/sc/About.html </a:t>
            </a:r>
          </a:p>
          <a:p>
            <a:r>
              <a:rPr lang="en-US" sz="700" dirty="0">
                <a:solidFill>
                  <a:schemeClr val="tx1">
                    <a:lumMod val="50000"/>
                    <a:lumOff val="50000"/>
                  </a:schemeClr>
                </a:solidFill>
              </a:rPr>
              <a:t>NIDA. 2018, February 5. Synthetic Cannabinoids (K2/Spice) DrugFacts. Retrieved from https://nida.nih.gov/publications/drugfacts/synthetic-cannabinoids-k2spice on 2023, February 14</a:t>
            </a:r>
          </a:p>
          <a:p>
            <a:r>
              <a:rPr lang="en-US" sz="700" dirty="0">
                <a:solidFill>
                  <a:schemeClr val="tx1">
                    <a:lumMod val="50000"/>
                    <a:lumOff val="50000"/>
                  </a:schemeClr>
                </a:solidFill>
              </a:rPr>
              <a:t>Tai S, Fantegrossi WE. Synthetic Cannabinoids: Pharmacology, Behavioral Effects, and Abuse Potential. </a:t>
            </a:r>
            <a:r>
              <a:rPr lang="en-US" sz="700" dirty="0" err="1">
                <a:solidFill>
                  <a:schemeClr val="tx1">
                    <a:lumMod val="50000"/>
                    <a:lumOff val="50000"/>
                  </a:schemeClr>
                </a:solidFill>
              </a:rPr>
              <a:t>Curr</a:t>
            </a:r>
            <a:r>
              <a:rPr lang="en-US" sz="700" dirty="0">
                <a:solidFill>
                  <a:schemeClr val="tx1">
                    <a:lumMod val="50000"/>
                    <a:lumOff val="50000"/>
                  </a:schemeClr>
                </a:solidFill>
              </a:rPr>
              <a:t> Addict Rep. 2014 Jun 1;1(2):129-136. </a:t>
            </a:r>
            <a:r>
              <a:rPr lang="en-US" sz="700" dirty="0" err="1">
                <a:solidFill>
                  <a:schemeClr val="tx1">
                    <a:lumMod val="50000"/>
                    <a:lumOff val="50000"/>
                  </a:schemeClr>
                </a:solidFill>
              </a:rPr>
              <a:t>doi</a:t>
            </a:r>
            <a:r>
              <a:rPr lang="en-US" sz="700" dirty="0">
                <a:solidFill>
                  <a:schemeClr val="tx1">
                    <a:lumMod val="50000"/>
                    <a:lumOff val="50000"/>
                  </a:schemeClr>
                </a:solidFill>
              </a:rPr>
              <a:t>: 10.1007/s40429-014-0014-y. PMID: 26413452; PMCID: PMC4582439.</a:t>
            </a:r>
          </a:p>
          <a:p>
            <a:r>
              <a:rPr lang="en-US" sz="700" dirty="0">
                <a:solidFill>
                  <a:schemeClr val="tx1">
                    <a:lumMod val="50000"/>
                    <a:lumOff val="50000"/>
                  </a:schemeClr>
                </a:solidFill>
              </a:rPr>
              <a:t>FDA label Search. Proprietary Name. (n.d.). Retrieved February 14, 2023, from https://labels.fda.gov/proprietaryname.cfm </a:t>
            </a:r>
          </a:p>
        </p:txBody>
      </p:sp>
    </p:spTree>
    <p:extLst>
      <p:ext uri="{BB962C8B-B14F-4D97-AF65-F5344CB8AC3E}">
        <p14:creationId xmlns:p14="http://schemas.microsoft.com/office/powerpoint/2010/main" val="429300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Pharmacokinetics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481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CD-9E6F-3A91-233A-143E5FE41DD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2ADC993-3F7C-A5F9-25DC-D4279C9DACB1}"/>
              </a:ext>
            </a:extLst>
          </p:cNvPr>
          <p:cNvSpPr>
            <a:spLocks noGrp="1"/>
          </p:cNvSpPr>
          <p:nvPr>
            <p:ph idx="1"/>
          </p:nvPr>
        </p:nvSpPr>
        <p:spPr/>
        <p:txBody>
          <a:bodyPr/>
          <a:lstStyle/>
          <a:p>
            <a:pPr marL="514350" indent="-514350">
              <a:buFont typeface="+mj-lt"/>
              <a:buAutoNum type="arabicPeriod"/>
            </a:pPr>
            <a:r>
              <a:rPr lang="en-US" dirty="0"/>
              <a:t>Examine the endocannabinoid system and how </a:t>
            </a:r>
            <a:r>
              <a:rPr lang="en-US" dirty="0" err="1"/>
              <a:t>phytocannabinoids</a:t>
            </a:r>
            <a:r>
              <a:rPr lang="en-US" dirty="0"/>
              <a:t> and synthetic cannabinoids work in the body</a:t>
            </a:r>
          </a:p>
          <a:p>
            <a:pPr marL="514350" indent="-514350">
              <a:buFont typeface="+mj-lt"/>
              <a:buAutoNum type="arabicPeriod"/>
            </a:pPr>
            <a:r>
              <a:rPr lang="en-US" dirty="0"/>
              <a:t>Identify opportunities for patient counseling focused on cannabinoid pharmacokinetics, drug interactions, and adverse effects</a:t>
            </a:r>
          </a:p>
          <a:p>
            <a:pPr marL="514350" indent="-514350">
              <a:buFont typeface="+mj-lt"/>
              <a:buAutoNum type="arabicPeriod"/>
            </a:pPr>
            <a:r>
              <a:rPr lang="en-US" dirty="0"/>
              <a:t>Apply current pain guidelines and cannabis knowledge to synthesize urine drug screening recommendations and patient treatment plans</a:t>
            </a:r>
          </a:p>
          <a:p>
            <a:pPr marL="342900" indent="-342900">
              <a:buFont typeface="+mj-lt"/>
              <a:buAutoNum type="arabicPeriod"/>
            </a:pPr>
            <a:endParaRPr lang="en-US" dirty="0"/>
          </a:p>
        </p:txBody>
      </p:sp>
    </p:spTree>
    <p:extLst>
      <p:ext uri="{BB962C8B-B14F-4D97-AF65-F5344CB8AC3E}">
        <p14:creationId xmlns:p14="http://schemas.microsoft.com/office/powerpoint/2010/main" val="4244509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a:t>
            </a:r>
          </a:p>
        </p:txBody>
      </p:sp>
      <p:sp>
        <p:nvSpPr>
          <p:cNvPr id="3" name="Content Placeholder 2"/>
          <p:cNvSpPr>
            <a:spLocks noGrp="1"/>
          </p:cNvSpPr>
          <p:nvPr>
            <p:ph idx="1"/>
          </p:nvPr>
        </p:nvSpPr>
        <p:spPr>
          <a:xfrm>
            <a:off x="838200" y="1882710"/>
            <a:ext cx="10515600" cy="3749550"/>
          </a:xfrm>
        </p:spPr>
        <p:txBody>
          <a:bodyPr>
            <a:normAutofit/>
          </a:bodyPr>
          <a:lstStyle/>
          <a:p>
            <a:r>
              <a:rPr lang="en-US" dirty="0"/>
              <a:t>Cannabinoid acids (ex. THCA) cannot be easily absorbed</a:t>
            </a:r>
          </a:p>
          <a:p>
            <a:r>
              <a:rPr lang="en-US" dirty="0"/>
              <a:t>Once heated and </a:t>
            </a:r>
            <a:r>
              <a:rPr lang="en-US" dirty="0" err="1"/>
              <a:t>decarboxylated</a:t>
            </a:r>
            <a:r>
              <a:rPr lang="en-US" dirty="0"/>
              <a:t>, much more bioavailable</a:t>
            </a:r>
          </a:p>
        </p:txBody>
      </p:sp>
      <p:graphicFrame>
        <p:nvGraphicFramePr>
          <p:cNvPr id="4" name="Table 3"/>
          <p:cNvGraphicFramePr>
            <a:graphicFrameLocks noGrp="1"/>
          </p:cNvGraphicFramePr>
          <p:nvPr>
            <p:extLst>
              <p:ext uri="{D42A27DB-BD31-4B8C-83A1-F6EECF244321}">
                <p14:modId xmlns:p14="http://schemas.microsoft.com/office/powerpoint/2010/main" val="560584740"/>
              </p:ext>
            </p:extLst>
          </p:nvPr>
        </p:nvGraphicFramePr>
        <p:xfrm>
          <a:off x="504632" y="2818882"/>
          <a:ext cx="11182736" cy="3217388"/>
        </p:xfrm>
        <a:graphic>
          <a:graphicData uri="http://schemas.openxmlformats.org/drawingml/2006/table">
            <a:tbl>
              <a:tblPr firstRow="1" bandRow="1">
                <a:tableStyleId>{9D7B26C5-4107-4FEC-AEDC-1716B250A1EF}</a:tableStyleId>
              </a:tblPr>
              <a:tblGrid>
                <a:gridCol w="2795684">
                  <a:extLst>
                    <a:ext uri="{9D8B030D-6E8A-4147-A177-3AD203B41FA5}">
                      <a16:colId xmlns:a16="http://schemas.microsoft.com/office/drawing/2014/main" val="2603478818"/>
                    </a:ext>
                  </a:extLst>
                </a:gridCol>
                <a:gridCol w="2795684">
                  <a:extLst>
                    <a:ext uri="{9D8B030D-6E8A-4147-A177-3AD203B41FA5}">
                      <a16:colId xmlns:a16="http://schemas.microsoft.com/office/drawing/2014/main" val="116503814"/>
                    </a:ext>
                  </a:extLst>
                </a:gridCol>
                <a:gridCol w="2795684">
                  <a:extLst>
                    <a:ext uri="{9D8B030D-6E8A-4147-A177-3AD203B41FA5}">
                      <a16:colId xmlns:a16="http://schemas.microsoft.com/office/drawing/2014/main" val="2684075807"/>
                    </a:ext>
                  </a:extLst>
                </a:gridCol>
                <a:gridCol w="2795684">
                  <a:extLst>
                    <a:ext uri="{9D8B030D-6E8A-4147-A177-3AD203B41FA5}">
                      <a16:colId xmlns:a16="http://schemas.microsoft.com/office/drawing/2014/main" val="3789388983"/>
                    </a:ext>
                  </a:extLst>
                </a:gridCol>
              </a:tblGrid>
              <a:tr h="360406">
                <a:tc>
                  <a:txBody>
                    <a:bodyPr/>
                    <a:lstStyle/>
                    <a:p>
                      <a:r>
                        <a:rPr lang="en-US" sz="1800" dirty="0"/>
                        <a:t>Route</a:t>
                      </a:r>
                    </a:p>
                  </a:txBody>
                  <a:tcPr/>
                </a:tc>
                <a:tc>
                  <a:txBody>
                    <a:bodyPr/>
                    <a:lstStyle/>
                    <a:p>
                      <a:r>
                        <a:rPr lang="en-US" sz="1800" dirty="0"/>
                        <a:t>Psychotropic Onset</a:t>
                      </a:r>
                    </a:p>
                  </a:txBody>
                  <a:tcPr/>
                </a:tc>
                <a:tc>
                  <a:txBody>
                    <a:bodyPr/>
                    <a:lstStyle/>
                    <a:p>
                      <a:r>
                        <a:rPr lang="en-US" sz="1800" dirty="0"/>
                        <a:t>Psychotropic Peak</a:t>
                      </a:r>
                    </a:p>
                  </a:txBody>
                  <a:tcPr/>
                </a:tc>
                <a:tc>
                  <a:txBody>
                    <a:bodyPr/>
                    <a:lstStyle/>
                    <a:p>
                      <a:r>
                        <a:rPr lang="en-US" sz="1800" dirty="0"/>
                        <a:t>Other information</a:t>
                      </a:r>
                    </a:p>
                  </a:txBody>
                  <a:tcPr/>
                </a:tc>
                <a:extLst>
                  <a:ext uri="{0D108BD9-81ED-4DB2-BD59-A6C34878D82A}">
                    <a16:rowId xmlns:a16="http://schemas.microsoft.com/office/drawing/2014/main" val="1725315902"/>
                  </a:ext>
                </a:extLst>
              </a:tr>
              <a:tr h="561011">
                <a:tc>
                  <a:txBody>
                    <a:bodyPr/>
                    <a:lstStyle/>
                    <a:p>
                      <a:r>
                        <a:rPr lang="en-US" sz="1800" dirty="0"/>
                        <a:t>Pulmonary</a:t>
                      </a:r>
                      <a:endParaRPr lang="en-US" sz="1800" b="1" dirty="0"/>
                    </a:p>
                  </a:txBody>
                  <a:tcPr/>
                </a:tc>
                <a:tc>
                  <a:txBody>
                    <a:bodyPr/>
                    <a:lstStyle/>
                    <a:p>
                      <a:r>
                        <a:rPr lang="en-US" sz="1800" dirty="0"/>
                        <a:t>A few seconds- minutes</a:t>
                      </a:r>
                    </a:p>
                  </a:txBody>
                  <a:tcPr/>
                </a:tc>
                <a:tc>
                  <a:txBody>
                    <a:bodyPr/>
                    <a:lstStyle/>
                    <a:p>
                      <a:r>
                        <a:rPr lang="en-US" sz="1800" dirty="0"/>
                        <a:t>15-30 minutes</a:t>
                      </a:r>
                    </a:p>
                  </a:txBody>
                  <a:tcPr/>
                </a:tc>
                <a:tc>
                  <a:txBody>
                    <a:bodyPr/>
                    <a:lstStyle/>
                    <a:p>
                      <a:r>
                        <a:rPr lang="en-US" sz="1800" dirty="0"/>
                        <a:t>Avoids 1</a:t>
                      </a:r>
                      <a:r>
                        <a:rPr lang="en-US" sz="1800" baseline="30000" dirty="0"/>
                        <a:t>st</a:t>
                      </a:r>
                      <a:r>
                        <a:rPr lang="en-US" sz="1800" dirty="0"/>
                        <a:t> pass metabolism</a:t>
                      </a:r>
                    </a:p>
                  </a:txBody>
                  <a:tcPr/>
                </a:tc>
                <a:extLst>
                  <a:ext uri="{0D108BD9-81ED-4DB2-BD59-A6C34878D82A}">
                    <a16:rowId xmlns:a16="http://schemas.microsoft.com/office/drawing/2014/main" val="2302940060"/>
                  </a:ext>
                </a:extLst>
              </a:tr>
              <a:tr h="1441623">
                <a:tc>
                  <a:txBody>
                    <a:bodyPr/>
                    <a:lstStyle/>
                    <a:p>
                      <a:r>
                        <a:rPr lang="en-US" sz="1800" dirty="0"/>
                        <a:t>GI</a:t>
                      </a:r>
                      <a:endParaRPr lang="en-US" sz="1800" b="1" dirty="0"/>
                    </a:p>
                  </a:txBody>
                  <a:tcPr/>
                </a:tc>
                <a:tc>
                  <a:txBody>
                    <a:bodyPr/>
                    <a:lstStyle/>
                    <a:p>
                      <a:r>
                        <a:rPr lang="en-US" sz="1800" dirty="0"/>
                        <a:t>30-90</a:t>
                      </a:r>
                      <a:r>
                        <a:rPr lang="en-US" sz="1800" baseline="0" dirty="0"/>
                        <a:t> minutes (inconsistent)</a:t>
                      </a:r>
                      <a:endParaRPr lang="en-US" sz="1800" dirty="0"/>
                    </a:p>
                  </a:txBody>
                  <a:tcPr/>
                </a:tc>
                <a:tc>
                  <a:txBody>
                    <a:bodyPr/>
                    <a:lstStyle/>
                    <a:p>
                      <a:r>
                        <a:rPr lang="en-US" sz="1800" dirty="0"/>
                        <a:t>2-7 hours (inconsistent)</a:t>
                      </a:r>
                    </a:p>
                  </a:txBody>
                  <a:tcPr/>
                </a:tc>
                <a:tc>
                  <a:txBody>
                    <a:bodyPr/>
                    <a:lstStyle/>
                    <a:p>
                      <a:r>
                        <a:rPr lang="en-US" sz="1800" dirty="0"/>
                        <a:t>Portion</a:t>
                      </a:r>
                      <a:r>
                        <a:rPr lang="en-US" sz="1800" baseline="0" dirty="0"/>
                        <a:t> of cannabinoid and nearly all terpenes destroyed in 1</a:t>
                      </a:r>
                      <a:r>
                        <a:rPr lang="en-US" sz="1800" baseline="30000" dirty="0"/>
                        <a:t>st</a:t>
                      </a:r>
                      <a:r>
                        <a:rPr lang="en-US" sz="1800" baseline="0" dirty="0"/>
                        <a:t> pass.</a:t>
                      </a:r>
                    </a:p>
                    <a:p>
                      <a:r>
                        <a:rPr lang="en-US" sz="1800" baseline="0" dirty="0"/>
                        <a:t>Formulation tricks to bypass this.</a:t>
                      </a:r>
                      <a:endParaRPr lang="en-US" sz="1800" dirty="0"/>
                    </a:p>
                  </a:txBody>
                  <a:tcPr/>
                </a:tc>
                <a:extLst>
                  <a:ext uri="{0D108BD9-81ED-4DB2-BD59-A6C34878D82A}">
                    <a16:rowId xmlns:a16="http://schemas.microsoft.com/office/drawing/2014/main" val="3914824289"/>
                  </a:ext>
                </a:extLst>
              </a:tr>
              <a:tr h="748508">
                <a:tc>
                  <a:txBody>
                    <a:bodyPr/>
                    <a:lstStyle/>
                    <a:p>
                      <a:r>
                        <a:rPr lang="en-US" sz="1800" dirty="0"/>
                        <a:t>Topical</a:t>
                      </a:r>
                      <a:endParaRPr lang="en-US" sz="1800" b="1" dirty="0"/>
                    </a:p>
                  </a:txBody>
                  <a:tcPr/>
                </a:tc>
                <a:tc gridSpan="3">
                  <a:txBody>
                    <a:bodyPr/>
                    <a:lstStyle/>
                    <a:p>
                      <a:r>
                        <a:rPr lang="en-US" sz="1800" baseline="0" dirty="0"/>
                        <a:t>Typically do not absorb into blood stream. May have peripheral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Not very effective. Can increase by blending</a:t>
                      </a:r>
                      <a:r>
                        <a:rPr lang="en-US" sz="1800" baseline="0" dirty="0"/>
                        <a:t> into appropriate base.</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177612812"/>
                  </a:ext>
                </a:extLst>
              </a:tr>
            </a:tbl>
          </a:graphicData>
        </a:graphic>
      </p:graphicFrame>
      <p:sp>
        <p:nvSpPr>
          <p:cNvPr id="5" name="TextBox 4"/>
          <p:cNvSpPr txBox="1"/>
          <p:nvPr/>
        </p:nvSpPr>
        <p:spPr>
          <a:xfrm>
            <a:off x="260637" y="6178982"/>
            <a:ext cx="11670726" cy="415498"/>
          </a:xfrm>
          <a:prstGeom prst="rect">
            <a:avLst/>
          </a:prstGeom>
          <a:noFill/>
        </p:spPr>
        <p:txBody>
          <a:bodyPr wrap="square" rtlCol="0">
            <a:spAutoFit/>
          </a:bodyPr>
          <a:lstStyle/>
          <a:p>
            <a:r>
              <a:rPr lang="en-US" sz="700" dirty="0">
                <a:solidFill>
                  <a:schemeClr val="tx1">
                    <a:lumMod val="50000"/>
                    <a:lumOff val="50000"/>
                  </a:schemeClr>
                </a:solidFill>
              </a:rPr>
              <a:t>Newmeyer MN., et al. Free and Glucuronide Whole Blood Cannabinoids' Pharmacokinetics after Controlled Smoked, Vaporized, and Oral Cannabis Administration in Frequent and Occasional Cannabis Users: Identification of Recent Cannabis Intake. </a:t>
            </a:r>
            <a:r>
              <a:rPr lang="en-US" sz="700" dirty="0" err="1">
                <a:solidFill>
                  <a:schemeClr val="tx1">
                    <a:lumMod val="50000"/>
                    <a:lumOff val="50000"/>
                  </a:schemeClr>
                </a:solidFill>
              </a:rPr>
              <a:t>Clin</a:t>
            </a:r>
            <a:r>
              <a:rPr lang="en-US" sz="700" dirty="0">
                <a:solidFill>
                  <a:schemeClr val="tx1">
                    <a:lumMod val="50000"/>
                    <a:lumOff val="50000"/>
                  </a:schemeClr>
                </a:solidFill>
              </a:rPr>
              <a:t> Chem. 2016 Dec;62(12):1579-1592. </a:t>
            </a:r>
            <a:r>
              <a:rPr lang="en-US" sz="700" dirty="0" err="1">
                <a:solidFill>
                  <a:schemeClr val="tx1">
                    <a:lumMod val="50000"/>
                    <a:lumOff val="50000"/>
                  </a:schemeClr>
                </a:solidFill>
              </a:rPr>
              <a:t>doi</a:t>
            </a:r>
            <a:r>
              <a:rPr lang="en-US" sz="700" dirty="0">
                <a:solidFill>
                  <a:schemeClr val="tx1">
                    <a:lumMod val="50000"/>
                    <a:lumOff val="50000"/>
                  </a:schemeClr>
                </a:solidFill>
              </a:rPr>
              <a:t>: 10.1373/clinchem.2016.263475. </a:t>
            </a:r>
            <a:r>
              <a:rPr lang="en-US" sz="700" dirty="0" err="1">
                <a:solidFill>
                  <a:schemeClr val="tx1">
                    <a:lumMod val="50000"/>
                    <a:lumOff val="50000"/>
                  </a:schemeClr>
                </a:solidFill>
              </a:rPr>
              <a:t>Epub</a:t>
            </a:r>
            <a:r>
              <a:rPr lang="en-US" sz="700" dirty="0">
                <a:solidFill>
                  <a:schemeClr val="tx1">
                    <a:lumMod val="50000"/>
                    <a:lumOff val="50000"/>
                  </a:schemeClr>
                </a:solidFill>
              </a:rPr>
              <a:t> 2016 Oct 10. PMID: 27899456.</a:t>
            </a:r>
          </a:p>
          <a:p>
            <a:r>
              <a:rPr lang="en-US" sz="700" dirty="0" err="1">
                <a:solidFill>
                  <a:schemeClr val="tx1">
                    <a:lumMod val="50000"/>
                    <a:lumOff val="50000"/>
                  </a:schemeClr>
                </a:solidFill>
              </a:rPr>
              <a:t>Grotenhermen</a:t>
            </a:r>
            <a:r>
              <a:rPr lang="en-US" sz="700" dirty="0">
                <a:solidFill>
                  <a:schemeClr val="tx1">
                    <a:lumMod val="50000"/>
                    <a:lumOff val="50000"/>
                  </a:schemeClr>
                </a:solidFill>
              </a:rPr>
              <a:t> F. Pharmacokinetics and pharmacodynamics of cannabinoids. </a:t>
            </a:r>
            <a:r>
              <a:rPr lang="en-US" sz="700" dirty="0" err="1">
                <a:solidFill>
                  <a:schemeClr val="tx1">
                    <a:lumMod val="50000"/>
                    <a:lumOff val="50000"/>
                  </a:schemeClr>
                </a:solidFill>
              </a:rPr>
              <a:t>Clin</a:t>
            </a:r>
            <a:r>
              <a:rPr lang="en-US" sz="700" dirty="0">
                <a:solidFill>
                  <a:schemeClr val="tx1">
                    <a:lumMod val="50000"/>
                    <a:lumOff val="50000"/>
                  </a:schemeClr>
                </a:solidFill>
              </a:rPr>
              <a:t> </a:t>
            </a:r>
            <a:r>
              <a:rPr lang="en-US" sz="700" dirty="0" err="1">
                <a:solidFill>
                  <a:schemeClr val="tx1">
                    <a:lumMod val="50000"/>
                    <a:lumOff val="50000"/>
                  </a:schemeClr>
                </a:solidFill>
              </a:rPr>
              <a:t>Pharmacokinet</a:t>
            </a:r>
            <a:r>
              <a:rPr lang="en-US" sz="700" dirty="0">
                <a:solidFill>
                  <a:schemeClr val="tx1">
                    <a:lumMod val="50000"/>
                    <a:lumOff val="50000"/>
                  </a:schemeClr>
                </a:solidFill>
              </a:rPr>
              <a:t>. 2003;42(4):327-60. </a:t>
            </a:r>
            <a:r>
              <a:rPr lang="en-US" sz="700" dirty="0" err="1">
                <a:solidFill>
                  <a:schemeClr val="tx1">
                    <a:lumMod val="50000"/>
                    <a:lumOff val="50000"/>
                  </a:schemeClr>
                </a:solidFill>
              </a:rPr>
              <a:t>doi</a:t>
            </a:r>
            <a:r>
              <a:rPr lang="en-US" sz="700" dirty="0">
                <a:solidFill>
                  <a:schemeClr val="tx1">
                    <a:lumMod val="50000"/>
                    <a:lumOff val="50000"/>
                  </a:schemeClr>
                </a:solidFill>
              </a:rPr>
              <a:t>: 10.2165/00003088-200342040-00003. PMID: 12648025.</a:t>
            </a:r>
          </a:p>
        </p:txBody>
      </p:sp>
    </p:spTree>
    <p:extLst>
      <p:ext uri="{BB962C8B-B14F-4D97-AF65-F5344CB8AC3E}">
        <p14:creationId xmlns:p14="http://schemas.microsoft.com/office/powerpoint/2010/main" val="428429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Bioavailability</a:t>
            </a:r>
          </a:p>
        </p:txBody>
      </p:sp>
      <p:sp>
        <p:nvSpPr>
          <p:cNvPr id="3" name="Content Placeholder 2"/>
          <p:cNvSpPr>
            <a:spLocks noGrp="1"/>
          </p:cNvSpPr>
          <p:nvPr>
            <p:ph idx="1"/>
          </p:nvPr>
        </p:nvSpPr>
        <p:spPr/>
        <p:txBody>
          <a:bodyPr/>
          <a:lstStyle/>
          <a:p>
            <a:r>
              <a:rPr lang="en-US" dirty="0"/>
              <a:t>Inhalation: THC 10-35%, CBD 31%</a:t>
            </a:r>
          </a:p>
          <a:p>
            <a:pPr lvl="1"/>
            <a:r>
              <a:rPr lang="en-US" dirty="0"/>
              <a:t>Depends on intra- and inter-subject inhalation characteristics, device, and particle size</a:t>
            </a:r>
          </a:p>
          <a:p>
            <a:r>
              <a:rPr lang="en-US" dirty="0"/>
              <a:t>Oral: Both THC and CBD as low as 6%</a:t>
            </a:r>
          </a:p>
        </p:txBody>
      </p:sp>
      <p:sp>
        <p:nvSpPr>
          <p:cNvPr id="4" name="TextBox 3"/>
          <p:cNvSpPr txBox="1"/>
          <p:nvPr/>
        </p:nvSpPr>
        <p:spPr>
          <a:xfrm>
            <a:off x="260637" y="6400773"/>
            <a:ext cx="11670726" cy="200055"/>
          </a:xfrm>
          <a:prstGeom prst="rect">
            <a:avLst/>
          </a:prstGeom>
          <a:noFill/>
        </p:spPr>
        <p:txBody>
          <a:bodyPr wrap="square" rtlCol="0">
            <a:spAutoFit/>
          </a:bodyPr>
          <a:lstStyle/>
          <a:p>
            <a:r>
              <a:rPr lang="en-US" sz="700" dirty="0">
                <a:solidFill>
                  <a:schemeClr val="tx1">
                    <a:lumMod val="50000"/>
                    <a:lumOff val="50000"/>
                  </a:schemeClr>
                </a:solidFill>
              </a:rPr>
              <a:t>Lucas CJ, </a:t>
            </a:r>
            <a:r>
              <a:rPr lang="en-US" sz="700" dirty="0" err="1">
                <a:solidFill>
                  <a:schemeClr val="tx1">
                    <a:lumMod val="50000"/>
                    <a:lumOff val="50000"/>
                  </a:schemeClr>
                </a:solidFill>
              </a:rPr>
              <a:t>Galettis</a:t>
            </a:r>
            <a:r>
              <a:rPr lang="en-US" sz="700" dirty="0">
                <a:solidFill>
                  <a:schemeClr val="tx1">
                    <a:lumMod val="50000"/>
                    <a:lumOff val="50000"/>
                  </a:schemeClr>
                </a:solidFill>
              </a:rPr>
              <a:t> P, Schneider J. The pharmacokinetics and the pharmacodynamics of cannabinoids. Br J </a:t>
            </a:r>
            <a:r>
              <a:rPr lang="en-US" sz="700" dirty="0" err="1">
                <a:solidFill>
                  <a:schemeClr val="tx1">
                    <a:lumMod val="50000"/>
                    <a:lumOff val="50000"/>
                  </a:schemeClr>
                </a:solidFill>
              </a:rPr>
              <a:t>Clin</a:t>
            </a:r>
            <a:r>
              <a:rPr lang="en-US" sz="700" dirty="0">
                <a:solidFill>
                  <a:schemeClr val="tx1">
                    <a:lumMod val="50000"/>
                    <a:lumOff val="50000"/>
                  </a:schemeClr>
                </a:solidFill>
              </a:rPr>
              <a:t> </a:t>
            </a:r>
            <a:r>
              <a:rPr lang="en-US" sz="700" dirty="0" err="1">
                <a:solidFill>
                  <a:schemeClr val="tx1">
                    <a:lumMod val="50000"/>
                    <a:lumOff val="50000"/>
                  </a:schemeClr>
                </a:solidFill>
              </a:rPr>
              <a:t>Pharmacol</a:t>
            </a:r>
            <a:r>
              <a:rPr lang="en-US" sz="700" dirty="0">
                <a:solidFill>
                  <a:schemeClr val="tx1">
                    <a:lumMod val="50000"/>
                    <a:lumOff val="50000"/>
                  </a:schemeClr>
                </a:solidFill>
              </a:rPr>
              <a:t>. 2018 Nov;84(11):2477-2482. </a:t>
            </a:r>
            <a:r>
              <a:rPr lang="en-US" sz="700" dirty="0" err="1">
                <a:solidFill>
                  <a:schemeClr val="tx1">
                    <a:lumMod val="50000"/>
                    <a:lumOff val="50000"/>
                  </a:schemeClr>
                </a:solidFill>
              </a:rPr>
              <a:t>doi</a:t>
            </a:r>
            <a:r>
              <a:rPr lang="en-US" sz="700" dirty="0">
                <a:solidFill>
                  <a:schemeClr val="tx1">
                    <a:lumMod val="50000"/>
                    <a:lumOff val="50000"/>
                  </a:schemeClr>
                </a:solidFill>
              </a:rPr>
              <a:t>: 10.1111/bcp.13710. </a:t>
            </a:r>
            <a:r>
              <a:rPr lang="en-US" sz="700" dirty="0" err="1">
                <a:solidFill>
                  <a:schemeClr val="tx1">
                    <a:lumMod val="50000"/>
                    <a:lumOff val="50000"/>
                  </a:schemeClr>
                </a:solidFill>
              </a:rPr>
              <a:t>Epub</a:t>
            </a:r>
            <a:r>
              <a:rPr lang="en-US" sz="700" dirty="0">
                <a:solidFill>
                  <a:schemeClr val="tx1">
                    <a:lumMod val="50000"/>
                    <a:lumOff val="50000"/>
                  </a:schemeClr>
                </a:solidFill>
              </a:rPr>
              <a:t> 2018 Aug 7. PMID: 30001569; PMCID: PMC6177698.</a:t>
            </a:r>
          </a:p>
        </p:txBody>
      </p:sp>
    </p:spTree>
    <p:extLst>
      <p:ext uri="{BB962C8B-B14F-4D97-AF65-F5344CB8AC3E}">
        <p14:creationId xmlns:p14="http://schemas.microsoft.com/office/powerpoint/2010/main" val="4453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a:t>
            </a:r>
          </a:p>
        </p:txBody>
      </p:sp>
      <p:sp>
        <p:nvSpPr>
          <p:cNvPr id="3" name="Content Placeholder 2"/>
          <p:cNvSpPr>
            <a:spLocks noGrp="1"/>
          </p:cNvSpPr>
          <p:nvPr>
            <p:ph idx="1"/>
          </p:nvPr>
        </p:nvSpPr>
        <p:spPr/>
        <p:txBody>
          <a:bodyPr/>
          <a:lstStyle/>
          <a:p>
            <a:r>
              <a:rPr lang="en-US" dirty="0"/>
              <a:t>Cannabinoids are ~90% protein bound</a:t>
            </a:r>
          </a:p>
          <a:p>
            <a:r>
              <a:rPr lang="en-US" dirty="0"/>
              <a:t>Distributed to tissues with many blood vessels (heart, liver, lung, fat)</a:t>
            </a:r>
          </a:p>
          <a:p>
            <a:r>
              <a:rPr lang="en-US" dirty="0"/>
              <a:t>May accumulate in adipose tissue with frequent use</a:t>
            </a:r>
          </a:p>
          <a:p>
            <a:r>
              <a:rPr lang="en-US" dirty="0"/>
              <a:t>1% of administered THC distributed to the brain</a:t>
            </a:r>
          </a:p>
        </p:txBody>
      </p:sp>
      <p:sp>
        <p:nvSpPr>
          <p:cNvPr id="4" name="TextBox 3"/>
          <p:cNvSpPr txBox="1"/>
          <p:nvPr/>
        </p:nvSpPr>
        <p:spPr>
          <a:xfrm>
            <a:off x="260637" y="6382174"/>
            <a:ext cx="11670726" cy="200055"/>
          </a:xfrm>
          <a:prstGeom prst="rect">
            <a:avLst/>
          </a:prstGeom>
          <a:noFill/>
        </p:spPr>
        <p:txBody>
          <a:bodyPr wrap="square" rtlCol="0">
            <a:spAutoFit/>
          </a:bodyPr>
          <a:lstStyle/>
          <a:p>
            <a:r>
              <a:rPr lang="en-US" sz="700" dirty="0" err="1">
                <a:solidFill>
                  <a:schemeClr val="tx1">
                    <a:lumMod val="50000"/>
                    <a:lumOff val="50000"/>
                  </a:schemeClr>
                </a:solidFill>
              </a:rPr>
              <a:t>Backes</a:t>
            </a:r>
            <a:r>
              <a:rPr lang="en-US" sz="700" dirty="0">
                <a:solidFill>
                  <a:schemeClr val="tx1">
                    <a:lumMod val="50000"/>
                    <a:lumOff val="50000"/>
                  </a:schemeClr>
                </a:solidFill>
              </a:rPr>
              <a:t>, M., Weil, A., &amp;amp; McCue, J. D. (2017). Cannabis Pharmacy: The practical guide to medical marijuana. Black Dog &amp;amp; Leventhal Publishers.</a:t>
            </a:r>
          </a:p>
        </p:txBody>
      </p:sp>
    </p:spTree>
    <p:extLst>
      <p:ext uri="{BB962C8B-B14F-4D97-AF65-F5344CB8AC3E}">
        <p14:creationId xmlns:p14="http://schemas.microsoft.com/office/powerpoint/2010/main" val="866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Metabolism</a:t>
            </a:r>
          </a:p>
        </p:txBody>
      </p:sp>
      <p:sp>
        <p:nvSpPr>
          <p:cNvPr id="3" name="Content Placeholder 2"/>
          <p:cNvSpPr>
            <a:spLocks noGrp="1"/>
          </p:cNvSpPr>
          <p:nvPr>
            <p:ph idx="1"/>
          </p:nvPr>
        </p:nvSpPr>
        <p:spPr/>
        <p:txBody>
          <a:bodyPr/>
          <a:lstStyle/>
          <a:p>
            <a:r>
              <a:rPr lang="en-US" dirty="0"/>
              <a:t>Primarily hepatic</a:t>
            </a:r>
          </a:p>
          <a:p>
            <a:r>
              <a:rPr lang="en-US" dirty="0"/>
              <a:t>Metabolized by CYP450</a:t>
            </a:r>
          </a:p>
          <a:p>
            <a:r>
              <a:rPr lang="en-US" dirty="0"/>
              <a:t>Initial metabolite of THC, 11-hydroxyl-THC, is at least twice as intoxicating and effects last twice as long</a:t>
            </a:r>
          </a:p>
          <a:p>
            <a:r>
              <a:rPr lang="en-US" dirty="0"/>
              <a:t>Further metabolized into non-psychoactive compounds</a:t>
            </a:r>
          </a:p>
          <a:p>
            <a:r>
              <a:rPr lang="en-US" dirty="0"/>
              <a:t>Single dose of THC detectable in urine for up to 12 days, urinary metabolites may appear up to 30 days in chronic users or obese patients</a:t>
            </a:r>
          </a:p>
        </p:txBody>
      </p:sp>
      <p:sp>
        <p:nvSpPr>
          <p:cNvPr id="4" name="TextBox 3"/>
          <p:cNvSpPr txBox="1"/>
          <p:nvPr/>
        </p:nvSpPr>
        <p:spPr>
          <a:xfrm>
            <a:off x="260637" y="6425715"/>
            <a:ext cx="11670726" cy="200055"/>
          </a:xfrm>
          <a:prstGeom prst="rect">
            <a:avLst/>
          </a:prstGeom>
          <a:noFill/>
        </p:spPr>
        <p:txBody>
          <a:bodyPr wrap="square" rtlCol="0">
            <a:spAutoFit/>
          </a:bodyPr>
          <a:lstStyle/>
          <a:p>
            <a:r>
              <a:rPr lang="en-US" sz="700" dirty="0" err="1">
                <a:solidFill>
                  <a:schemeClr val="tx1">
                    <a:lumMod val="50000"/>
                    <a:lumOff val="50000"/>
                  </a:schemeClr>
                </a:solidFill>
              </a:rPr>
              <a:t>Backes</a:t>
            </a:r>
            <a:r>
              <a:rPr lang="en-US" sz="700" dirty="0">
                <a:solidFill>
                  <a:schemeClr val="tx1">
                    <a:lumMod val="50000"/>
                    <a:lumOff val="50000"/>
                  </a:schemeClr>
                </a:solidFill>
              </a:rPr>
              <a:t>, M., Weil, A., &amp;amp; McCue, J. D. (2017). Cannabis Pharmacy: The practical guide to medical marijuana. Black Dog &amp;amp; Leventhal Publishers.</a:t>
            </a:r>
          </a:p>
        </p:txBody>
      </p:sp>
    </p:spTree>
    <p:extLst>
      <p:ext uri="{BB962C8B-B14F-4D97-AF65-F5344CB8AC3E}">
        <p14:creationId xmlns:p14="http://schemas.microsoft.com/office/powerpoint/2010/main" val="353987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Elimination</a:t>
            </a:r>
          </a:p>
        </p:txBody>
      </p:sp>
      <p:sp>
        <p:nvSpPr>
          <p:cNvPr id="3" name="Content Placeholder 2"/>
          <p:cNvSpPr>
            <a:spLocks noGrp="1"/>
          </p:cNvSpPr>
          <p:nvPr>
            <p:ph idx="1"/>
          </p:nvPr>
        </p:nvSpPr>
        <p:spPr/>
        <p:txBody>
          <a:bodyPr/>
          <a:lstStyle/>
          <a:p>
            <a:r>
              <a:rPr lang="en-US" dirty="0"/>
              <a:t>Within 50 hours of ingestion, THC and psychoactive metabolite typically eliminated</a:t>
            </a:r>
          </a:p>
          <a:p>
            <a:r>
              <a:rPr lang="en-US" dirty="0"/>
              <a:t>Non-psychoactive metabolites can stay in body for weeks in heavy users</a:t>
            </a:r>
          </a:p>
          <a:p>
            <a:r>
              <a:rPr lang="en-US" dirty="0"/>
              <a:t>Excreted 30% urine, 70% feces (5% of oral dose in feces unchanged)</a:t>
            </a:r>
          </a:p>
        </p:txBody>
      </p:sp>
      <p:sp>
        <p:nvSpPr>
          <p:cNvPr id="4" name="TextBox 3"/>
          <p:cNvSpPr txBox="1"/>
          <p:nvPr/>
        </p:nvSpPr>
        <p:spPr>
          <a:xfrm>
            <a:off x="260637" y="6367659"/>
            <a:ext cx="11670726" cy="200055"/>
          </a:xfrm>
          <a:prstGeom prst="rect">
            <a:avLst/>
          </a:prstGeom>
          <a:noFill/>
        </p:spPr>
        <p:txBody>
          <a:bodyPr wrap="square" rtlCol="0">
            <a:spAutoFit/>
          </a:bodyPr>
          <a:lstStyle/>
          <a:p>
            <a:r>
              <a:rPr lang="en-US" sz="700" dirty="0" err="1">
                <a:solidFill>
                  <a:schemeClr val="tx1">
                    <a:lumMod val="50000"/>
                    <a:lumOff val="50000"/>
                  </a:schemeClr>
                </a:solidFill>
              </a:rPr>
              <a:t>Backes</a:t>
            </a:r>
            <a:r>
              <a:rPr lang="en-US" sz="700" dirty="0">
                <a:solidFill>
                  <a:schemeClr val="tx1">
                    <a:lumMod val="50000"/>
                    <a:lumOff val="50000"/>
                  </a:schemeClr>
                </a:solidFill>
              </a:rPr>
              <a:t>, M., Weil, A., McCue, J. D. (2017). Cannabis Pharmacy: The practical guide to medical marijuana. Black Dog &amp;amp; Leventhal Publishers.</a:t>
            </a:r>
          </a:p>
        </p:txBody>
      </p:sp>
    </p:spTree>
    <p:extLst>
      <p:ext uri="{BB962C8B-B14F-4D97-AF65-F5344CB8AC3E}">
        <p14:creationId xmlns:p14="http://schemas.microsoft.com/office/powerpoint/2010/main" val="129651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323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Interactions: Medications and Diseases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749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Interactions</a:t>
            </a:r>
          </a:p>
        </p:txBody>
      </p:sp>
      <p:sp>
        <p:nvSpPr>
          <p:cNvPr id="3" name="Content Placeholder 2"/>
          <p:cNvSpPr>
            <a:spLocks noGrp="1"/>
          </p:cNvSpPr>
          <p:nvPr>
            <p:ph idx="1"/>
          </p:nvPr>
        </p:nvSpPr>
        <p:spPr/>
        <p:txBody>
          <a:bodyPr/>
          <a:lstStyle/>
          <a:p>
            <a:r>
              <a:rPr lang="en-US" dirty="0"/>
              <a:t>Utilize Micromedex/</a:t>
            </a:r>
            <a:r>
              <a:rPr lang="en-US" dirty="0" err="1"/>
              <a:t>UpToDate</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8004880"/>
              </p:ext>
            </p:extLst>
          </p:nvPr>
        </p:nvGraphicFramePr>
        <p:xfrm>
          <a:off x="322521" y="3048196"/>
          <a:ext cx="11546958" cy="2021840"/>
        </p:xfrm>
        <a:graphic>
          <a:graphicData uri="http://schemas.openxmlformats.org/drawingml/2006/table">
            <a:tbl>
              <a:tblPr firstRow="1" bandRow="1">
                <a:tableStyleId>{9D7B26C5-4107-4FEC-AEDC-1716B250A1EF}</a:tableStyleId>
              </a:tblPr>
              <a:tblGrid>
                <a:gridCol w="1924493">
                  <a:extLst>
                    <a:ext uri="{9D8B030D-6E8A-4147-A177-3AD203B41FA5}">
                      <a16:colId xmlns:a16="http://schemas.microsoft.com/office/drawing/2014/main" val="3315045490"/>
                    </a:ext>
                  </a:extLst>
                </a:gridCol>
                <a:gridCol w="1924493">
                  <a:extLst>
                    <a:ext uri="{9D8B030D-6E8A-4147-A177-3AD203B41FA5}">
                      <a16:colId xmlns:a16="http://schemas.microsoft.com/office/drawing/2014/main" val="1291264618"/>
                    </a:ext>
                  </a:extLst>
                </a:gridCol>
                <a:gridCol w="1924493">
                  <a:extLst>
                    <a:ext uri="{9D8B030D-6E8A-4147-A177-3AD203B41FA5}">
                      <a16:colId xmlns:a16="http://schemas.microsoft.com/office/drawing/2014/main" val="1514352510"/>
                    </a:ext>
                  </a:extLst>
                </a:gridCol>
                <a:gridCol w="1924493">
                  <a:extLst>
                    <a:ext uri="{9D8B030D-6E8A-4147-A177-3AD203B41FA5}">
                      <a16:colId xmlns:a16="http://schemas.microsoft.com/office/drawing/2014/main" val="2906735072"/>
                    </a:ext>
                  </a:extLst>
                </a:gridCol>
                <a:gridCol w="1924493">
                  <a:extLst>
                    <a:ext uri="{9D8B030D-6E8A-4147-A177-3AD203B41FA5}">
                      <a16:colId xmlns:a16="http://schemas.microsoft.com/office/drawing/2014/main" val="316201105"/>
                    </a:ext>
                  </a:extLst>
                </a:gridCol>
                <a:gridCol w="1924493">
                  <a:extLst>
                    <a:ext uri="{9D8B030D-6E8A-4147-A177-3AD203B41FA5}">
                      <a16:colId xmlns:a16="http://schemas.microsoft.com/office/drawing/2014/main" val="517736488"/>
                    </a:ext>
                  </a:extLst>
                </a:gridCol>
              </a:tblGrid>
              <a:tr h="370840">
                <a:tc>
                  <a:txBody>
                    <a:bodyPr/>
                    <a:lstStyle/>
                    <a:p>
                      <a:r>
                        <a:rPr lang="en-US" dirty="0"/>
                        <a:t>Cannabinoid</a:t>
                      </a:r>
                    </a:p>
                  </a:txBody>
                  <a:tcPr/>
                </a:tc>
                <a:tc>
                  <a:txBody>
                    <a:bodyPr/>
                    <a:lstStyle/>
                    <a:p>
                      <a:r>
                        <a:rPr lang="en-US" dirty="0"/>
                        <a:t>3A4</a:t>
                      </a:r>
                    </a:p>
                  </a:txBody>
                  <a:tcPr/>
                </a:tc>
                <a:tc>
                  <a:txBody>
                    <a:bodyPr/>
                    <a:lstStyle/>
                    <a:p>
                      <a:r>
                        <a:rPr lang="en-US" dirty="0"/>
                        <a:t>2C9</a:t>
                      </a:r>
                    </a:p>
                  </a:txBody>
                  <a:tcPr/>
                </a:tc>
                <a:tc>
                  <a:txBody>
                    <a:bodyPr/>
                    <a:lstStyle/>
                    <a:p>
                      <a:r>
                        <a:rPr lang="en-US" dirty="0"/>
                        <a:t>2C19</a:t>
                      </a:r>
                    </a:p>
                  </a:txBody>
                  <a:tcPr/>
                </a:tc>
                <a:tc>
                  <a:txBody>
                    <a:bodyPr/>
                    <a:lstStyle/>
                    <a:p>
                      <a:r>
                        <a:rPr lang="en-US" dirty="0"/>
                        <a:t>2D6</a:t>
                      </a:r>
                    </a:p>
                  </a:txBody>
                  <a:tcPr/>
                </a:tc>
                <a:tc>
                  <a:txBody>
                    <a:bodyPr/>
                    <a:lstStyle/>
                    <a:p>
                      <a:r>
                        <a:rPr lang="en-US" dirty="0"/>
                        <a:t>1A2</a:t>
                      </a:r>
                    </a:p>
                  </a:txBody>
                  <a:tcPr/>
                </a:tc>
                <a:extLst>
                  <a:ext uri="{0D108BD9-81ED-4DB2-BD59-A6C34878D82A}">
                    <a16:rowId xmlns:a16="http://schemas.microsoft.com/office/drawing/2014/main" val="1368500065"/>
                  </a:ext>
                </a:extLst>
              </a:tr>
              <a:tr h="370840">
                <a:tc>
                  <a:txBody>
                    <a:bodyPr/>
                    <a:lstStyle/>
                    <a:p>
                      <a:r>
                        <a:rPr lang="en-US" dirty="0"/>
                        <a:t>THC</a:t>
                      </a:r>
                    </a:p>
                  </a:txBody>
                  <a:tcPr/>
                </a:tc>
                <a:tc>
                  <a:txBody>
                    <a:bodyPr/>
                    <a:lstStyle/>
                    <a:p>
                      <a:r>
                        <a:rPr lang="en-US" dirty="0"/>
                        <a:t>Substrate/</a:t>
                      </a:r>
                      <a:r>
                        <a:rPr lang="en-US" baseline="0" dirty="0"/>
                        <a:t> Inhibitor</a:t>
                      </a:r>
                      <a:endParaRPr lang="en-US" dirty="0"/>
                    </a:p>
                  </a:txBody>
                  <a:tcPr/>
                </a:tc>
                <a:tc>
                  <a:txBody>
                    <a:bodyPr/>
                    <a:lstStyle/>
                    <a:p>
                      <a:r>
                        <a:rPr lang="en-US" dirty="0"/>
                        <a:t>Substrate/</a:t>
                      </a:r>
                      <a:r>
                        <a:rPr lang="en-US" baseline="0" dirty="0"/>
                        <a:t> I</a:t>
                      </a:r>
                      <a:r>
                        <a:rPr lang="en-US" dirty="0"/>
                        <a:t>nhibiter</a:t>
                      </a:r>
                    </a:p>
                  </a:txBody>
                  <a:tcPr/>
                </a:tc>
                <a:tc>
                  <a:txBody>
                    <a:bodyPr/>
                    <a:lstStyle/>
                    <a:p>
                      <a:r>
                        <a:rPr lang="en-US" dirty="0"/>
                        <a:t>Inhibitor</a:t>
                      </a:r>
                    </a:p>
                  </a:txBody>
                  <a:tcPr/>
                </a:tc>
                <a:tc>
                  <a:txBody>
                    <a:bodyPr/>
                    <a:lstStyle/>
                    <a:p>
                      <a:r>
                        <a:rPr lang="en-US" dirty="0"/>
                        <a:t>Inhibitor</a:t>
                      </a:r>
                    </a:p>
                  </a:txBody>
                  <a:tcPr/>
                </a:tc>
                <a:tc>
                  <a:txBody>
                    <a:bodyPr/>
                    <a:lstStyle/>
                    <a:p>
                      <a:r>
                        <a:rPr lang="en-US" dirty="0"/>
                        <a:t>Inducer</a:t>
                      </a:r>
                    </a:p>
                  </a:txBody>
                  <a:tcPr/>
                </a:tc>
                <a:extLst>
                  <a:ext uri="{0D108BD9-81ED-4DB2-BD59-A6C34878D82A}">
                    <a16:rowId xmlns:a16="http://schemas.microsoft.com/office/drawing/2014/main" val="1582555959"/>
                  </a:ext>
                </a:extLst>
              </a:tr>
              <a:tr h="370840">
                <a:tc>
                  <a:txBody>
                    <a:bodyPr/>
                    <a:lstStyle/>
                    <a:p>
                      <a:r>
                        <a:rPr lang="en-US" dirty="0"/>
                        <a:t>CBD</a:t>
                      </a:r>
                    </a:p>
                  </a:txBody>
                  <a:tcPr/>
                </a:tc>
                <a:tc>
                  <a:txBody>
                    <a:bodyPr/>
                    <a:lstStyle/>
                    <a:p>
                      <a:r>
                        <a:rPr lang="en-US" dirty="0"/>
                        <a:t>Substrate/</a:t>
                      </a:r>
                      <a:r>
                        <a:rPr lang="en-US" baseline="0" dirty="0"/>
                        <a:t> </a:t>
                      </a:r>
                      <a:r>
                        <a:rPr lang="en-US" dirty="0"/>
                        <a:t>Inhibitor</a:t>
                      </a:r>
                    </a:p>
                  </a:txBody>
                  <a:tcPr/>
                </a:tc>
                <a:tc>
                  <a:txBody>
                    <a:bodyPr/>
                    <a:lstStyle/>
                    <a:p>
                      <a:r>
                        <a:rPr lang="en-US" dirty="0"/>
                        <a:t>Substrate</a:t>
                      </a:r>
                      <a:r>
                        <a:rPr lang="en-US" baseline="0" dirty="0"/>
                        <a:t>/ Inhibitor</a:t>
                      </a:r>
                      <a:endParaRPr lang="en-US" dirty="0"/>
                    </a:p>
                  </a:txBody>
                  <a:tcPr/>
                </a:tc>
                <a:tc>
                  <a:txBody>
                    <a:bodyPr/>
                    <a:lstStyle/>
                    <a:p>
                      <a:r>
                        <a:rPr lang="en-US" dirty="0"/>
                        <a:t>Substrate/ Inhibitor</a:t>
                      </a:r>
                    </a:p>
                  </a:txBody>
                  <a:tcPr/>
                </a:tc>
                <a:tc>
                  <a:txBody>
                    <a:bodyPr/>
                    <a:lstStyle/>
                    <a:p>
                      <a:r>
                        <a:rPr lang="en-US" dirty="0"/>
                        <a:t>Inhibitor</a:t>
                      </a:r>
                    </a:p>
                  </a:txBody>
                  <a:tcPr/>
                </a:tc>
                <a:tc>
                  <a:txBody>
                    <a:bodyPr/>
                    <a:lstStyle/>
                    <a:p>
                      <a:r>
                        <a:rPr lang="en-US" dirty="0"/>
                        <a:t>Inhibitor</a:t>
                      </a:r>
                    </a:p>
                  </a:txBody>
                  <a:tcPr/>
                </a:tc>
                <a:extLst>
                  <a:ext uri="{0D108BD9-81ED-4DB2-BD59-A6C34878D82A}">
                    <a16:rowId xmlns:a16="http://schemas.microsoft.com/office/drawing/2014/main" val="4056319154"/>
                  </a:ext>
                </a:extLst>
              </a:tr>
              <a:tr h="370840">
                <a:tc>
                  <a:txBody>
                    <a:bodyPr/>
                    <a:lstStyle/>
                    <a:p>
                      <a:r>
                        <a:rPr lang="en-US" dirty="0"/>
                        <a:t>Smoking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Inducer</a:t>
                      </a:r>
                    </a:p>
                  </a:txBody>
                  <a:tcPr/>
                </a:tc>
                <a:extLst>
                  <a:ext uri="{0D108BD9-81ED-4DB2-BD59-A6C34878D82A}">
                    <a16:rowId xmlns:a16="http://schemas.microsoft.com/office/drawing/2014/main" val="2270956384"/>
                  </a:ext>
                </a:extLst>
              </a:tr>
            </a:tbl>
          </a:graphicData>
        </a:graphic>
      </p:graphicFrame>
      <p:sp>
        <p:nvSpPr>
          <p:cNvPr id="5" name="TextBox 4"/>
          <p:cNvSpPr txBox="1"/>
          <p:nvPr/>
        </p:nvSpPr>
        <p:spPr>
          <a:xfrm>
            <a:off x="198753" y="6410890"/>
            <a:ext cx="11670726" cy="200055"/>
          </a:xfrm>
          <a:prstGeom prst="rect">
            <a:avLst/>
          </a:prstGeom>
          <a:noFill/>
        </p:spPr>
        <p:txBody>
          <a:bodyPr wrap="square" rtlCol="0">
            <a:spAutoFit/>
          </a:bodyPr>
          <a:lstStyle/>
          <a:p>
            <a:r>
              <a:rPr lang="en-US" sz="700" dirty="0" err="1">
                <a:solidFill>
                  <a:schemeClr val="tx1">
                    <a:lumMod val="50000"/>
                    <a:lumOff val="50000"/>
                  </a:schemeClr>
                </a:solidFill>
              </a:rPr>
              <a:t>Alsherbiny</a:t>
            </a:r>
            <a:r>
              <a:rPr lang="en-US" sz="700" dirty="0">
                <a:solidFill>
                  <a:schemeClr val="tx1">
                    <a:lumMod val="50000"/>
                    <a:lumOff val="50000"/>
                  </a:schemeClr>
                </a:solidFill>
              </a:rPr>
              <a:t> MA, Li CG. Medicinal Cannabis-Potential Drug Interactions. Medicines (Basel). 2018 Dec 23;6(1):3. </a:t>
            </a:r>
            <a:r>
              <a:rPr lang="en-US" sz="700" dirty="0" err="1">
                <a:solidFill>
                  <a:schemeClr val="tx1">
                    <a:lumMod val="50000"/>
                    <a:lumOff val="50000"/>
                  </a:schemeClr>
                </a:solidFill>
              </a:rPr>
              <a:t>doi</a:t>
            </a:r>
            <a:r>
              <a:rPr lang="en-US" sz="700" dirty="0">
                <a:solidFill>
                  <a:schemeClr val="tx1">
                    <a:lumMod val="50000"/>
                    <a:lumOff val="50000"/>
                  </a:schemeClr>
                </a:solidFill>
              </a:rPr>
              <a:t>: 10.3390/medicines6010003. PMID: 30583596; PMCID: PMC6473892.</a:t>
            </a:r>
          </a:p>
        </p:txBody>
      </p:sp>
    </p:spTree>
    <p:extLst>
      <p:ext uri="{BB962C8B-B14F-4D97-AF65-F5344CB8AC3E}">
        <p14:creationId xmlns:p14="http://schemas.microsoft.com/office/powerpoint/2010/main" val="221250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Cannabis-Opioid Synergy</a:t>
            </a:r>
          </a:p>
        </p:txBody>
      </p:sp>
      <p:sp>
        <p:nvSpPr>
          <p:cNvPr id="3" name="Content Placeholder 2"/>
          <p:cNvSpPr>
            <a:spLocks noGrp="1"/>
          </p:cNvSpPr>
          <p:nvPr>
            <p:ph idx="1"/>
          </p:nvPr>
        </p:nvSpPr>
        <p:spPr/>
        <p:txBody>
          <a:bodyPr/>
          <a:lstStyle/>
          <a:p>
            <a:r>
              <a:rPr lang="en-US" dirty="0"/>
              <a:t>Meta-analysis of pre-clinical studies</a:t>
            </a:r>
          </a:p>
          <a:p>
            <a:r>
              <a:rPr lang="en-US" dirty="0"/>
              <a:t>Median effective dose (ED50) of morphine administered in combination with THC is 3.6 times lower (95% confidence interval (CI) 1.95, 6.76; n=6) than ED50 of morphine alone</a:t>
            </a:r>
          </a:p>
          <a:p>
            <a:r>
              <a:rPr lang="en-US" dirty="0"/>
              <a:t>The ED50 for codeine administered in combination with THC was 9.5 times lower (95% CI 1.6, 57.5, n=2) than the ED50 of codeine alone</a:t>
            </a:r>
          </a:p>
        </p:txBody>
      </p:sp>
      <p:sp>
        <p:nvSpPr>
          <p:cNvPr id="4" name="TextBox 3"/>
          <p:cNvSpPr txBox="1"/>
          <p:nvPr/>
        </p:nvSpPr>
        <p:spPr>
          <a:xfrm>
            <a:off x="260637" y="6394175"/>
            <a:ext cx="11670726" cy="200055"/>
          </a:xfrm>
          <a:prstGeom prst="rect">
            <a:avLst/>
          </a:prstGeom>
          <a:noFill/>
        </p:spPr>
        <p:txBody>
          <a:bodyPr wrap="square" rtlCol="0">
            <a:spAutoFit/>
          </a:bodyPr>
          <a:lstStyle/>
          <a:p>
            <a:r>
              <a:rPr lang="en-US" sz="700" dirty="0">
                <a:solidFill>
                  <a:schemeClr val="tx1">
                    <a:lumMod val="50000"/>
                    <a:lumOff val="50000"/>
                  </a:schemeClr>
                </a:solidFill>
              </a:rPr>
              <a:t>Nielsen, S., et al. (2017). Opioid-Sparing Effect of Cannabinoids: A Systematic Review and Meta-Analysis. </a:t>
            </a:r>
            <a:r>
              <a:rPr lang="en-US" sz="700" dirty="0" err="1">
                <a:solidFill>
                  <a:schemeClr val="tx1">
                    <a:lumMod val="50000"/>
                    <a:lumOff val="50000"/>
                  </a:schemeClr>
                </a:solidFill>
              </a:rPr>
              <a:t>Neuropsychopharmacology</a:t>
            </a:r>
            <a:r>
              <a:rPr lang="en-US" sz="700" dirty="0">
                <a:solidFill>
                  <a:schemeClr val="tx1">
                    <a:lumMod val="50000"/>
                    <a:lumOff val="50000"/>
                  </a:schemeClr>
                </a:solidFill>
              </a:rPr>
              <a:t> : official publication of the American College of </a:t>
            </a:r>
            <a:r>
              <a:rPr lang="en-US" sz="700" dirty="0" err="1">
                <a:solidFill>
                  <a:schemeClr val="tx1">
                    <a:lumMod val="50000"/>
                    <a:lumOff val="50000"/>
                  </a:schemeClr>
                </a:solidFill>
              </a:rPr>
              <a:t>Neuropsychopharmacology</a:t>
            </a:r>
            <a:r>
              <a:rPr lang="en-US" sz="700" dirty="0">
                <a:solidFill>
                  <a:schemeClr val="tx1">
                    <a:lumMod val="50000"/>
                    <a:lumOff val="50000"/>
                  </a:schemeClr>
                </a:solidFill>
              </a:rPr>
              <a:t>, 42(9), 1752–1765. https://doi.org/10.1038/npp.2017.51</a:t>
            </a:r>
          </a:p>
        </p:txBody>
      </p:sp>
    </p:spTree>
    <p:extLst>
      <p:ext uri="{BB962C8B-B14F-4D97-AF65-F5344CB8AC3E}">
        <p14:creationId xmlns:p14="http://schemas.microsoft.com/office/powerpoint/2010/main" val="197620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Cannabis-Opioid Synergy</a:t>
            </a:r>
          </a:p>
        </p:txBody>
      </p:sp>
      <p:sp>
        <p:nvSpPr>
          <p:cNvPr id="3" name="Content Placeholder 2"/>
          <p:cNvSpPr>
            <a:spLocks noGrp="1"/>
          </p:cNvSpPr>
          <p:nvPr>
            <p:ph idx="1"/>
          </p:nvPr>
        </p:nvSpPr>
        <p:spPr/>
        <p:txBody>
          <a:bodyPr>
            <a:normAutofit/>
          </a:bodyPr>
          <a:lstStyle/>
          <a:p>
            <a:r>
              <a:rPr lang="en-US" dirty="0"/>
              <a:t>Double-blind, placebo-controlled</a:t>
            </a:r>
          </a:p>
          <a:p>
            <a:r>
              <a:rPr lang="en-US" dirty="0"/>
              <a:t>Healthy cannabis smokers (N = 18) were administered oxycodone (0, 2.5, and 5.0 mg, PO) with smoked cannabis (0.0, 5.6% THC) </a:t>
            </a:r>
          </a:p>
          <a:p>
            <a:r>
              <a:rPr lang="en-US" dirty="0"/>
              <a:t>Analgesia assessed using the Cold-Pressor Test</a:t>
            </a:r>
          </a:p>
          <a:p>
            <a:pPr lvl="1"/>
            <a:r>
              <a:rPr lang="en-US" dirty="0"/>
              <a:t>Participants immersed hand in cold water (4 °C); times to report pain (pain threshold) and withdraw the hand from the water (pain tolerance) recorded</a:t>
            </a:r>
          </a:p>
          <a:p>
            <a:r>
              <a:rPr lang="en-US" dirty="0"/>
              <a:t>5 mg oxycodone increased pain threshold and tolerance (p ≤ 0.05)</a:t>
            </a:r>
          </a:p>
          <a:p>
            <a:r>
              <a:rPr lang="en-US" dirty="0"/>
              <a:t>Active cannabis and 2.5 mg oxycodone failed to illicit analgesia alone, but combined increased pain threshold and tolerance (</a:t>
            </a:r>
            <a:r>
              <a:rPr lang="en-US" i="1" dirty="0"/>
              <a:t>p</a:t>
            </a:r>
            <a:r>
              <a:rPr lang="en-US" dirty="0"/>
              <a:t> ≤ 0.05)</a:t>
            </a:r>
          </a:p>
        </p:txBody>
      </p:sp>
      <p:sp>
        <p:nvSpPr>
          <p:cNvPr id="4" name="TextBox 3"/>
          <p:cNvSpPr txBox="1"/>
          <p:nvPr/>
        </p:nvSpPr>
        <p:spPr>
          <a:xfrm>
            <a:off x="260637" y="6411761"/>
            <a:ext cx="11670726" cy="200055"/>
          </a:xfrm>
          <a:prstGeom prst="rect">
            <a:avLst/>
          </a:prstGeom>
          <a:noFill/>
        </p:spPr>
        <p:txBody>
          <a:bodyPr wrap="square" rtlCol="0">
            <a:spAutoFit/>
          </a:bodyPr>
          <a:lstStyle/>
          <a:p>
            <a:r>
              <a:rPr lang="en-US" sz="700" dirty="0">
                <a:solidFill>
                  <a:schemeClr val="tx1">
                    <a:lumMod val="50000"/>
                    <a:lumOff val="50000"/>
                  </a:schemeClr>
                </a:solidFill>
              </a:rPr>
              <a:t>Cooper ZD, et al. Impact of co-administration of oxycodone and smoked cannabis on analgesia and abuse liability. </a:t>
            </a:r>
            <a:r>
              <a:rPr lang="en-US" sz="700" dirty="0" err="1">
                <a:solidFill>
                  <a:schemeClr val="tx1">
                    <a:lumMod val="50000"/>
                    <a:lumOff val="50000"/>
                  </a:schemeClr>
                </a:solidFill>
              </a:rPr>
              <a:t>Neuropsychopharmacology</a:t>
            </a:r>
            <a:r>
              <a:rPr lang="en-US" sz="700" dirty="0">
                <a:solidFill>
                  <a:schemeClr val="tx1">
                    <a:lumMod val="50000"/>
                    <a:lumOff val="50000"/>
                  </a:schemeClr>
                </a:solidFill>
              </a:rPr>
              <a:t>. 2018 Sep;43(10):2046-2055. </a:t>
            </a:r>
            <a:r>
              <a:rPr lang="en-US" sz="700" dirty="0" err="1">
                <a:solidFill>
                  <a:schemeClr val="tx1">
                    <a:lumMod val="50000"/>
                    <a:lumOff val="50000"/>
                  </a:schemeClr>
                </a:solidFill>
              </a:rPr>
              <a:t>doi</a:t>
            </a:r>
            <a:r>
              <a:rPr lang="en-US" sz="700" dirty="0">
                <a:solidFill>
                  <a:schemeClr val="tx1">
                    <a:lumMod val="50000"/>
                    <a:lumOff val="50000"/>
                  </a:schemeClr>
                </a:solidFill>
              </a:rPr>
              <a:t>: 10.1038/s41386-018-0011-2. </a:t>
            </a:r>
            <a:r>
              <a:rPr lang="en-US" sz="700" dirty="0" err="1">
                <a:solidFill>
                  <a:schemeClr val="tx1">
                    <a:lumMod val="50000"/>
                    <a:lumOff val="50000"/>
                  </a:schemeClr>
                </a:solidFill>
              </a:rPr>
              <a:t>Epub</a:t>
            </a:r>
            <a:r>
              <a:rPr lang="en-US" sz="700" dirty="0">
                <a:solidFill>
                  <a:schemeClr val="tx1">
                    <a:lumMod val="50000"/>
                    <a:lumOff val="50000"/>
                  </a:schemeClr>
                </a:solidFill>
              </a:rPr>
              <a:t> 2018 Feb 5. PMID: 29463913; PMCID: PMC6098090.</a:t>
            </a:r>
          </a:p>
        </p:txBody>
      </p:sp>
    </p:spTree>
    <p:extLst>
      <p:ext uri="{BB962C8B-B14F-4D97-AF65-F5344CB8AC3E}">
        <p14:creationId xmlns:p14="http://schemas.microsoft.com/office/powerpoint/2010/main" val="419759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Considerations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206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 Opioid Sparing?</a:t>
            </a:r>
          </a:p>
        </p:txBody>
      </p:sp>
      <p:sp>
        <p:nvSpPr>
          <p:cNvPr id="3" name="Content Placeholder 2"/>
          <p:cNvSpPr>
            <a:spLocks noGrp="1"/>
          </p:cNvSpPr>
          <p:nvPr>
            <p:ph idx="1"/>
          </p:nvPr>
        </p:nvSpPr>
        <p:spPr/>
        <p:txBody>
          <a:bodyPr>
            <a:normAutofit/>
          </a:bodyPr>
          <a:lstStyle/>
          <a:p>
            <a:r>
              <a:rPr lang="en-US" dirty="0"/>
              <a:t>Online survey of patients from three medical cannabis sites who reported using opioids</a:t>
            </a:r>
          </a:p>
          <a:p>
            <a:r>
              <a:rPr lang="en-US" dirty="0"/>
              <a:t>1181 responded, 525 included (must have used medical cannabis in combination with opioids, and must meet definition of chronic pain)</a:t>
            </a:r>
          </a:p>
          <a:p>
            <a:pPr lvl="1"/>
            <a:r>
              <a:rPr lang="en-US" dirty="0"/>
              <a:t>40.4% (n=204) reported that they stopped all opioids</a:t>
            </a:r>
          </a:p>
          <a:p>
            <a:pPr lvl="1"/>
            <a:r>
              <a:rPr lang="en-US" dirty="0"/>
              <a:t>45.2% (n=228) reported some decrease in their opioid usage</a:t>
            </a:r>
          </a:p>
          <a:p>
            <a:pPr lvl="1"/>
            <a:r>
              <a:rPr lang="en-US" dirty="0"/>
              <a:t>65.3% (n=299) reported that they sustained the opioid change for over a year</a:t>
            </a:r>
          </a:p>
          <a:p>
            <a:pPr lvl="1"/>
            <a:r>
              <a:rPr lang="en-US" dirty="0"/>
              <a:t>48.2% (n=241) reported a 40-100% decrease in pain</a:t>
            </a:r>
          </a:p>
          <a:p>
            <a:pPr lvl="1"/>
            <a:r>
              <a:rPr lang="en-US" dirty="0"/>
              <a:t>80.0% (n=420) improved ability to function</a:t>
            </a:r>
          </a:p>
          <a:p>
            <a:pPr lvl="1"/>
            <a:r>
              <a:rPr lang="en-US" dirty="0"/>
              <a:t>87.0% (n=457) improved quality of life </a:t>
            </a:r>
          </a:p>
          <a:p>
            <a:pPr lvl="1"/>
            <a:r>
              <a:rPr lang="en-US" dirty="0"/>
              <a:t>62.8% (n=323) did not want to take opioids in the future</a:t>
            </a:r>
          </a:p>
        </p:txBody>
      </p:sp>
      <p:sp>
        <p:nvSpPr>
          <p:cNvPr id="4" name="TextBox 3"/>
          <p:cNvSpPr txBox="1"/>
          <p:nvPr/>
        </p:nvSpPr>
        <p:spPr>
          <a:xfrm>
            <a:off x="260637" y="6284786"/>
            <a:ext cx="11670726" cy="307777"/>
          </a:xfrm>
          <a:prstGeom prst="rect">
            <a:avLst/>
          </a:prstGeom>
          <a:noFill/>
        </p:spPr>
        <p:txBody>
          <a:bodyPr wrap="square" rtlCol="0">
            <a:spAutoFit/>
          </a:bodyPr>
          <a:lstStyle/>
          <a:p>
            <a:r>
              <a:rPr lang="en-US" sz="700" dirty="0" err="1">
                <a:solidFill>
                  <a:schemeClr val="tx1">
                    <a:lumMod val="50000"/>
                    <a:lumOff val="50000"/>
                  </a:schemeClr>
                </a:solidFill>
              </a:rPr>
              <a:t>Takakuwa</a:t>
            </a:r>
            <a:r>
              <a:rPr lang="en-US" sz="700" dirty="0">
                <a:solidFill>
                  <a:schemeClr val="tx1">
                    <a:lumMod val="50000"/>
                    <a:lumOff val="50000"/>
                  </a:schemeClr>
                </a:solidFill>
              </a:rPr>
              <a:t> KM, </a:t>
            </a:r>
            <a:r>
              <a:rPr lang="en-US" sz="700" dirty="0" err="1">
                <a:solidFill>
                  <a:schemeClr val="tx1">
                    <a:lumMod val="50000"/>
                    <a:lumOff val="50000"/>
                  </a:schemeClr>
                </a:solidFill>
              </a:rPr>
              <a:t>Sulak</a:t>
            </a:r>
            <a:r>
              <a:rPr lang="en-US" sz="700" dirty="0">
                <a:solidFill>
                  <a:schemeClr val="tx1">
                    <a:lumMod val="50000"/>
                    <a:lumOff val="50000"/>
                  </a:schemeClr>
                </a:solidFill>
              </a:rPr>
              <a:t> D. A Survey on the Effect That Medical Cannabis Has on Prescription Opioid Medication Usage for the Treatment of Chronic Pain at Three Medical Cannabis Practice Sites. </a:t>
            </a:r>
            <a:r>
              <a:rPr lang="en-US" sz="700" dirty="0" err="1">
                <a:solidFill>
                  <a:schemeClr val="tx1">
                    <a:lumMod val="50000"/>
                    <a:lumOff val="50000"/>
                  </a:schemeClr>
                </a:solidFill>
              </a:rPr>
              <a:t>Cureus</a:t>
            </a:r>
            <a:r>
              <a:rPr lang="en-US" sz="700" dirty="0">
                <a:solidFill>
                  <a:schemeClr val="tx1">
                    <a:lumMod val="50000"/>
                    <a:lumOff val="50000"/>
                  </a:schemeClr>
                </a:solidFill>
              </a:rPr>
              <a:t>. 2020 Dec 2;12(12):e11848. </a:t>
            </a:r>
            <a:r>
              <a:rPr lang="en-US" sz="700" dirty="0" err="1">
                <a:solidFill>
                  <a:schemeClr val="tx1">
                    <a:lumMod val="50000"/>
                    <a:lumOff val="50000"/>
                  </a:schemeClr>
                </a:solidFill>
              </a:rPr>
              <a:t>doi</a:t>
            </a:r>
            <a:r>
              <a:rPr lang="en-US" sz="700" dirty="0">
                <a:solidFill>
                  <a:schemeClr val="tx1">
                    <a:lumMod val="50000"/>
                    <a:lumOff val="50000"/>
                  </a:schemeClr>
                </a:solidFill>
              </a:rPr>
              <a:t>: 10.7759/cureus.11848. PMID: 33409086; PMCID: PMC7781576.</a:t>
            </a:r>
          </a:p>
        </p:txBody>
      </p:sp>
    </p:spTree>
    <p:extLst>
      <p:ext uri="{BB962C8B-B14F-4D97-AF65-F5344CB8AC3E}">
        <p14:creationId xmlns:p14="http://schemas.microsoft.com/office/powerpoint/2010/main" val="210604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Cannabis and Opioid Respiratory Depression</a:t>
            </a:r>
          </a:p>
        </p:txBody>
      </p:sp>
      <p:sp>
        <p:nvSpPr>
          <p:cNvPr id="3" name="Content Placeholder 2"/>
          <p:cNvSpPr>
            <a:spLocks noGrp="1"/>
          </p:cNvSpPr>
          <p:nvPr>
            <p:ph idx="1"/>
          </p:nvPr>
        </p:nvSpPr>
        <p:spPr/>
        <p:txBody>
          <a:bodyPr/>
          <a:lstStyle/>
          <a:p>
            <a:r>
              <a:rPr lang="en-US" dirty="0"/>
              <a:t>Single center, double-blind, placebo controlled RCT in the Netherlands</a:t>
            </a:r>
          </a:p>
          <a:p>
            <a:r>
              <a:rPr lang="en-US" dirty="0"/>
              <a:t>Dec 2021-Aug 2022</a:t>
            </a:r>
          </a:p>
          <a:p>
            <a:r>
              <a:rPr lang="en-US" dirty="0"/>
              <a:t>18 healthy volunteers, aged 18-45, cannabis experience but opioid naive</a:t>
            </a:r>
          </a:p>
          <a:p>
            <a:r>
              <a:rPr lang="en-US" dirty="0"/>
              <a:t>100mg of high-THC cannabis variant vaporized and inhaled (21.8% THC, 0.1% CBD) after placebo or 20mg oxycodone</a:t>
            </a:r>
          </a:p>
          <a:p>
            <a:r>
              <a:rPr lang="en-US" dirty="0"/>
              <a:t>No effect on ventilator control after cannabis inhalation with placebo or oxycodone</a:t>
            </a:r>
          </a:p>
        </p:txBody>
      </p:sp>
      <p:sp>
        <p:nvSpPr>
          <p:cNvPr id="4" name="TextBox 3"/>
          <p:cNvSpPr txBox="1"/>
          <p:nvPr/>
        </p:nvSpPr>
        <p:spPr>
          <a:xfrm>
            <a:off x="260637" y="6394176"/>
            <a:ext cx="11670726" cy="200055"/>
          </a:xfrm>
          <a:prstGeom prst="rect">
            <a:avLst/>
          </a:prstGeom>
          <a:noFill/>
        </p:spPr>
        <p:txBody>
          <a:bodyPr wrap="square" rtlCol="0">
            <a:spAutoFit/>
          </a:bodyPr>
          <a:lstStyle/>
          <a:p>
            <a:r>
              <a:rPr lang="en-US" sz="700" dirty="0">
                <a:solidFill>
                  <a:schemeClr val="tx1">
                    <a:lumMod val="50000"/>
                    <a:lumOff val="50000"/>
                  </a:schemeClr>
                </a:solidFill>
              </a:rPr>
              <a:t>Rogers, A. H., et al. (2019). Opioid and Cannabis Co-Use among Adults With Chronic Pain: Relations to Substance Misuse, Mental Health, and Pain Experience. Journal of addiction medicine, 13(4), 287–294. https://doi.org/10.1097/ADM.0000000000000493</a:t>
            </a:r>
          </a:p>
        </p:txBody>
      </p:sp>
    </p:spTree>
    <p:extLst>
      <p:ext uri="{BB962C8B-B14F-4D97-AF65-F5344CB8AC3E}">
        <p14:creationId xmlns:p14="http://schemas.microsoft.com/office/powerpoint/2010/main" val="3135723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and Lactation</a:t>
            </a:r>
          </a:p>
        </p:txBody>
      </p:sp>
      <p:sp>
        <p:nvSpPr>
          <p:cNvPr id="3" name="Content Placeholder 2"/>
          <p:cNvSpPr>
            <a:spLocks noGrp="1"/>
          </p:cNvSpPr>
          <p:nvPr>
            <p:ph idx="1"/>
          </p:nvPr>
        </p:nvSpPr>
        <p:spPr/>
        <p:txBody>
          <a:bodyPr/>
          <a:lstStyle/>
          <a:p>
            <a:r>
              <a:rPr lang="en-US" dirty="0"/>
              <a:t>Pregnancy</a:t>
            </a:r>
          </a:p>
          <a:p>
            <a:pPr lvl="1"/>
            <a:r>
              <a:rPr lang="en-US" dirty="0"/>
              <a:t>Endocannabinoids play key roles in organ development, including brain and nervous system</a:t>
            </a:r>
          </a:p>
          <a:p>
            <a:pPr lvl="1"/>
            <a:r>
              <a:rPr lang="en-US" dirty="0"/>
              <a:t>Cannabis use while pregnant associated with:</a:t>
            </a:r>
          </a:p>
          <a:p>
            <a:pPr lvl="2"/>
            <a:r>
              <a:rPr lang="en-US" dirty="0"/>
              <a:t>Lower birth weight</a:t>
            </a:r>
          </a:p>
          <a:p>
            <a:pPr lvl="2"/>
            <a:r>
              <a:rPr lang="en-US" dirty="0"/>
              <a:t>Greater risk of preterm birth or stillbirth (2.3x increased risk)</a:t>
            </a:r>
          </a:p>
          <a:p>
            <a:pPr lvl="2"/>
            <a:r>
              <a:rPr lang="en-US" dirty="0"/>
              <a:t>Abnormal neurological development impacting memory, learning, and behavior</a:t>
            </a:r>
          </a:p>
          <a:p>
            <a:r>
              <a:rPr lang="en-US" dirty="0"/>
              <a:t>Lactation</a:t>
            </a:r>
          </a:p>
          <a:p>
            <a:pPr lvl="1"/>
            <a:r>
              <a:rPr lang="en-US" dirty="0"/>
              <a:t>Cannabinoids are passed through breast milk</a:t>
            </a:r>
          </a:p>
        </p:txBody>
      </p:sp>
      <p:sp>
        <p:nvSpPr>
          <p:cNvPr id="5" name="TextBox 4"/>
          <p:cNvSpPr txBox="1"/>
          <p:nvPr/>
        </p:nvSpPr>
        <p:spPr>
          <a:xfrm>
            <a:off x="260637" y="5970275"/>
            <a:ext cx="11670726" cy="630942"/>
          </a:xfrm>
          <a:prstGeom prst="rect">
            <a:avLst/>
          </a:prstGeom>
          <a:noFill/>
        </p:spPr>
        <p:txBody>
          <a:bodyPr wrap="square" rtlCol="0">
            <a:spAutoFit/>
          </a:bodyPr>
          <a:lstStyle/>
          <a:p>
            <a:r>
              <a:rPr lang="en-US" sz="700" dirty="0">
                <a:solidFill>
                  <a:schemeClr val="tx1">
                    <a:lumMod val="50000"/>
                    <a:lumOff val="50000"/>
                  </a:schemeClr>
                </a:solidFill>
              </a:rPr>
              <a:t>Rogers, A. H., et al. (2019). Opioid and Cannabis Co-Use among Adults With Chronic Pain: Relations to Substance Misuse, Mental Health, and Pain Experience. Journal of addiction medicine, 13(4), 287–294. https://doi.org/10.1097/ADM.0000000000000493</a:t>
            </a:r>
          </a:p>
          <a:p>
            <a:r>
              <a:rPr lang="en-US" sz="700" dirty="0">
                <a:solidFill>
                  <a:schemeClr val="tx1">
                    <a:lumMod val="50000"/>
                    <a:lumOff val="50000"/>
                  </a:schemeClr>
                </a:solidFill>
              </a:rPr>
              <a:t>Marijuana and pregnancy. SAMHSA. (</a:t>
            </a:r>
            <a:r>
              <a:rPr lang="en-US" sz="700" dirty="0" err="1">
                <a:solidFill>
                  <a:schemeClr val="tx1">
                    <a:lumMod val="50000"/>
                    <a:lumOff val="50000"/>
                  </a:schemeClr>
                </a:solidFill>
              </a:rPr>
              <a:t>n.d.</a:t>
            </a:r>
            <a:r>
              <a:rPr lang="en-US" sz="700" dirty="0">
                <a:solidFill>
                  <a:schemeClr val="tx1">
                    <a:lumMod val="50000"/>
                    <a:lumOff val="50000"/>
                  </a:schemeClr>
                </a:solidFill>
              </a:rPr>
              <a:t>). Retrieved February 14, 2023, from https://www.samhsa.gov/marijuana/marijuana-pregnancy</a:t>
            </a:r>
          </a:p>
          <a:p>
            <a:r>
              <a:rPr lang="en-US" sz="700" dirty="0">
                <a:solidFill>
                  <a:schemeClr val="tx1">
                    <a:lumMod val="50000"/>
                    <a:lumOff val="50000"/>
                  </a:schemeClr>
                </a:solidFill>
              </a:rPr>
              <a:t>U.S. Department of Health and Human Services. (2013, December 11). Tobacco, drug use in pregnancy can double risk of stillbirth. Eunice Kennedy Shriver National Institute of Child Health and Human Development. Retrieved February 14, 2023, from https://www.nichd.nih.gov/newsroom/releases/121113-stillbirth-drug-use </a:t>
            </a:r>
          </a:p>
          <a:p>
            <a:r>
              <a:rPr lang="en-US" sz="700" dirty="0">
                <a:solidFill>
                  <a:schemeClr val="tx1">
                    <a:lumMod val="50000"/>
                    <a:lumOff val="50000"/>
                  </a:schemeClr>
                </a:solidFill>
              </a:rPr>
              <a:t>Rogers, A. H., et al. (2019). Opioid and Cannabis Co-Use among Adults With Chronic Pain: Relations to Substance Misuse, Mental Health, and Pain Experience. Journal of addiction medicine, 13(4), 287–294. https://doi.org/10.1097/ADM.0000000000000493</a:t>
            </a:r>
          </a:p>
        </p:txBody>
      </p:sp>
    </p:spTree>
    <p:extLst>
      <p:ext uri="{BB962C8B-B14F-4D97-AF65-F5344CB8AC3E}">
        <p14:creationId xmlns:p14="http://schemas.microsoft.com/office/powerpoint/2010/main" val="173009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Drug Screening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2377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vs. Confirmatory</a:t>
            </a:r>
          </a:p>
        </p:txBody>
      </p:sp>
      <p:sp>
        <p:nvSpPr>
          <p:cNvPr id="3" name="Content Placeholder 2"/>
          <p:cNvSpPr>
            <a:spLocks noGrp="1"/>
          </p:cNvSpPr>
          <p:nvPr>
            <p:ph idx="1"/>
          </p:nvPr>
        </p:nvSpPr>
        <p:spPr/>
        <p:txBody>
          <a:bodyPr>
            <a:normAutofit/>
          </a:bodyPr>
          <a:lstStyle/>
          <a:p>
            <a:r>
              <a:rPr lang="en-US" dirty="0"/>
              <a:t>Immunoassay testing is primarily used for initial screening</a:t>
            </a:r>
          </a:p>
          <a:p>
            <a:pPr lvl="1"/>
            <a:r>
              <a:rPr lang="en-US" dirty="0"/>
              <a:t>Relatively rapid results, screens for a wide variety of drug metabolites</a:t>
            </a:r>
          </a:p>
          <a:p>
            <a:pPr lvl="1"/>
            <a:r>
              <a:rPr lang="en-US" dirty="0"/>
              <a:t>Antibodies may detect drug metabolites with similar structure and characteristics, leading to false-positive results</a:t>
            </a:r>
          </a:p>
          <a:p>
            <a:pPr lvl="1"/>
            <a:r>
              <a:rPr lang="en-US" dirty="0"/>
              <a:t>Preliminary and presumptive</a:t>
            </a:r>
          </a:p>
          <a:p>
            <a:r>
              <a:rPr lang="en-US" dirty="0"/>
              <a:t>Consider confirmatory testing following a presumptive positive screening test, taking into account patient’s history, clinical judgement, and the potential impact on patient care</a:t>
            </a:r>
          </a:p>
          <a:p>
            <a:pPr lvl="1"/>
            <a:r>
              <a:rPr lang="en-US" dirty="0"/>
              <a:t>More timely and costly</a:t>
            </a:r>
          </a:p>
          <a:p>
            <a:pPr lvl="1"/>
            <a:r>
              <a:rPr lang="en-US" dirty="0"/>
              <a:t>Gas chromatography/mass spectrometry (GC-MS) is the gold standard</a:t>
            </a:r>
          </a:p>
          <a:p>
            <a:pPr lvl="1"/>
            <a:r>
              <a:rPr lang="en-US" dirty="0"/>
              <a:t>More specific than immunoassay testing, as it detects drugs by molecular structure</a:t>
            </a:r>
          </a:p>
          <a:p>
            <a:pPr lvl="1"/>
            <a:r>
              <a:rPr lang="en-US" dirty="0"/>
              <a:t>Quantifies the amount of drug present in a sample</a:t>
            </a:r>
          </a:p>
        </p:txBody>
      </p:sp>
      <p:sp>
        <p:nvSpPr>
          <p:cNvPr id="4" name="TextBox 3"/>
          <p:cNvSpPr txBox="1"/>
          <p:nvPr/>
        </p:nvSpPr>
        <p:spPr>
          <a:xfrm>
            <a:off x="260637" y="6338499"/>
            <a:ext cx="11670726" cy="200055"/>
          </a:xfrm>
          <a:prstGeom prst="rect">
            <a:avLst/>
          </a:prstGeom>
          <a:noFill/>
        </p:spPr>
        <p:txBody>
          <a:bodyPr wrap="square" rtlCol="0">
            <a:spAutoFit/>
          </a:bodyPr>
          <a:lstStyle/>
          <a:p>
            <a:r>
              <a:rPr lang="en-US" sz="700" dirty="0">
                <a:solidFill>
                  <a:schemeClr val="tx1">
                    <a:lumMod val="50000"/>
                    <a:lumOff val="50000"/>
                  </a:schemeClr>
                </a:solidFill>
              </a:rPr>
              <a:t>Drug Information Group. What drugs are likely to interfere with urine drug screens? | Drug Information Group | University of Illinois Chicago. (</a:t>
            </a:r>
            <a:r>
              <a:rPr lang="en-US" sz="700" dirty="0" err="1">
                <a:solidFill>
                  <a:schemeClr val="tx1">
                    <a:lumMod val="50000"/>
                    <a:lumOff val="50000"/>
                  </a:schemeClr>
                </a:solidFill>
              </a:rPr>
              <a:t>n.d.</a:t>
            </a:r>
            <a:r>
              <a:rPr lang="en-US" sz="700" dirty="0">
                <a:solidFill>
                  <a:schemeClr val="tx1">
                    <a:lumMod val="50000"/>
                    <a:lumOff val="50000"/>
                  </a:schemeClr>
                </a:solidFill>
              </a:rPr>
              <a:t>). Retrieved March 23, 2023, from https://dig.pharmacy.uic.edu/faqs/2021-2/may-2021-faqs/what-drugs-are-likely-to-interfere-with-urine-drug-screens/ </a:t>
            </a:r>
          </a:p>
        </p:txBody>
      </p:sp>
    </p:spTree>
    <p:extLst>
      <p:ext uri="{BB962C8B-B14F-4D97-AF65-F5344CB8AC3E}">
        <p14:creationId xmlns:p14="http://schemas.microsoft.com/office/powerpoint/2010/main" val="2168825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Positives and Negatives</a:t>
            </a:r>
          </a:p>
        </p:txBody>
      </p:sp>
      <p:sp>
        <p:nvSpPr>
          <p:cNvPr id="3" name="Content Placeholder 2"/>
          <p:cNvSpPr>
            <a:spLocks noGrp="1"/>
          </p:cNvSpPr>
          <p:nvPr>
            <p:ph idx="1"/>
          </p:nvPr>
        </p:nvSpPr>
        <p:spPr/>
        <p:txBody>
          <a:bodyPr/>
          <a:lstStyle/>
          <a:p>
            <a:r>
              <a:rPr lang="en-US" dirty="0"/>
              <a:t>False positives</a:t>
            </a:r>
          </a:p>
          <a:p>
            <a:pPr lvl="1"/>
            <a:r>
              <a:rPr lang="en-US" dirty="0"/>
              <a:t>Dronabinol</a:t>
            </a:r>
          </a:p>
          <a:p>
            <a:pPr lvl="1"/>
            <a:r>
              <a:rPr lang="en-US" dirty="0"/>
              <a:t>NSAIDs (ibuprofen/naproxen)</a:t>
            </a:r>
          </a:p>
          <a:p>
            <a:pPr lvl="1"/>
            <a:r>
              <a:rPr lang="en-US" dirty="0" err="1"/>
              <a:t>Efavirenz</a:t>
            </a:r>
            <a:endParaRPr lang="en-US" dirty="0"/>
          </a:p>
          <a:p>
            <a:pPr lvl="1"/>
            <a:r>
              <a:rPr lang="en-US" dirty="0"/>
              <a:t>Proton pump inhibitors</a:t>
            </a:r>
          </a:p>
          <a:p>
            <a:pPr lvl="1"/>
            <a:r>
              <a:rPr lang="en-US" dirty="0"/>
              <a:t>Promethazine</a:t>
            </a:r>
          </a:p>
          <a:p>
            <a:r>
              <a:rPr lang="en-US" dirty="0"/>
              <a:t>False negatives</a:t>
            </a:r>
          </a:p>
          <a:p>
            <a:pPr lvl="1"/>
            <a:r>
              <a:rPr lang="en-US" dirty="0"/>
              <a:t>Newer, synthetic cannabinoids (“spice,” “K2”) are not detected by the standard urine drug screen</a:t>
            </a:r>
          </a:p>
        </p:txBody>
      </p:sp>
      <p:sp>
        <p:nvSpPr>
          <p:cNvPr id="4" name="TextBox 3"/>
          <p:cNvSpPr txBox="1"/>
          <p:nvPr/>
        </p:nvSpPr>
        <p:spPr>
          <a:xfrm>
            <a:off x="260637" y="6394181"/>
            <a:ext cx="11670726" cy="200055"/>
          </a:xfrm>
          <a:prstGeom prst="rect">
            <a:avLst/>
          </a:prstGeom>
          <a:noFill/>
        </p:spPr>
        <p:txBody>
          <a:bodyPr wrap="square" rtlCol="0">
            <a:spAutoFit/>
          </a:bodyPr>
          <a:lstStyle/>
          <a:p>
            <a:r>
              <a:rPr lang="en-US" sz="700" dirty="0">
                <a:solidFill>
                  <a:schemeClr val="tx1">
                    <a:lumMod val="50000"/>
                    <a:lumOff val="50000"/>
                  </a:schemeClr>
                </a:solidFill>
              </a:rPr>
              <a:t>Algren DA, Christian MR. Buyer Beware: Pitfalls in Toxicology Laboratory Testing. Mo Med. 2015 May-Jun;112(3):206-10. PMID: 26168592; PMCID: PMC6170116.</a:t>
            </a:r>
          </a:p>
        </p:txBody>
      </p:sp>
    </p:spTree>
    <p:extLst>
      <p:ext uri="{BB962C8B-B14F-4D97-AF65-F5344CB8AC3E}">
        <p14:creationId xmlns:p14="http://schemas.microsoft.com/office/powerpoint/2010/main" val="2740725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CDC Guidelines for Prescribing Opioids for Chronic Pain</a:t>
            </a:r>
          </a:p>
        </p:txBody>
      </p:sp>
      <p:sp>
        <p:nvSpPr>
          <p:cNvPr id="3" name="Content Placeholder 2"/>
          <p:cNvSpPr>
            <a:spLocks noGrp="1"/>
          </p:cNvSpPr>
          <p:nvPr>
            <p:ph idx="1"/>
          </p:nvPr>
        </p:nvSpPr>
        <p:spPr/>
        <p:txBody>
          <a:bodyPr>
            <a:normAutofit/>
          </a:bodyPr>
          <a:lstStyle/>
          <a:p>
            <a:r>
              <a:rPr lang="en-US" dirty="0"/>
              <a:t>2016</a:t>
            </a:r>
          </a:p>
          <a:p>
            <a:pPr lvl="1"/>
            <a:r>
              <a:rPr lang="en-US" dirty="0"/>
              <a:t>Recommended that clinicians do not test for substances for which implications for patient management are unclear</a:t>
            </a:r>
          </a:p>
          <a:p>
            <a:pPr lvl="2"/>
            <a:r>
              <a:rPr lang="en-US" dirty="0"/>
              <a:t>For example, experts noted that there might be uncertainty about the clinical implications of a positive urine drug test for THC</a:t>
            </a:r>
          </a:p>
          <a:p>
            <a:r>
              <a:rPr lang="en-US" dirty="0"/>
              <a:t>2022</a:t>
            </a:r>
          </a:p>
          <a:p>
            <a:pPr lvl="1"/>
            <a:r>
              <a:rPr lang="en-US" dirty="0"/>
              <a:t>Recommended that toxicology testing should not be used in a punitive manner but should be used in the context of other clinical information to inform and improve patient care</a:t>
            </a:r>
          </a:p>
          <a:p>
            <a:pPr lvl="1"/>
            <a:r>
              <a:rPr lang="en-US" dirty="0"/>
              <a:t>Recommended clinicians do not dismiss patients from care on the basis of a toxicology test result</a:t>
            </a:r>
          </a:p>
        </p:txBody>
      </p:sp>
      <p:sp>
        <p:nvSpPr>
          <p:cNvPr id="4" name="TextBox 3"/>
          <p:cNvSpPr txBox="1"/>
          <p:nvPr/>
        </p:nvSpPr>
        <p:spPr>
          <a:xfrm>
            <a:off x="260637" y="6285746"/>
            <a:ext cx="11670726" cy="307777"/>
          </a:xfrm>
          <a:prstGeom prst="rect">
            <a:avLst/>
          </a:prstGeom>
          <a:noFill/>
        </p:spPr>
        <p:txBody>
          <a:bodyPr wrap="square" rtlCol="0">
            <a:spAutoFit/>
          </a:bodyPr>
          <a:lstStyle/>
          <a:p>
            <a:r>
              <a:rPr lang="en-US" sz="700" dirty="0">
                <a:solidFill>
                  <a:schemeClr val="tx1">
                    <a:lumMod val="50000"/>
                    <a:lumOff val="50000"/>
                  </a:schemeClr>
                </a:solidFill>
              </a:rPr>
              <a:t>Dowell D, </a:t>
            </a:r>
            <a:r>
              <a:rPr lang="en-US" sz="700" dirty="0" err="1">
                <a:solidFill>
                  <a:schemeClr val="tx1">
                    <a:lumMod val="50000"/>
                    <a:lumOff val="50000"/>
                  </a:schemeClr>
                </a:solidFill>
              </a:rPr>
              <a:t>Haegerich</a:t>
            </a:r>
            <a:r>
              <a:rPr lang="en-US" sz="700" dirty="0">
                <a:solidFill>
                  <a:schemeClr val="tx1">
                    <a:lumMod val="50000"/>
                    <a:lumOff val="50000"/>
                  </a:schemeClr>
                </a:solidFill>
              </a:rPr>
              <a:t> TM, Chou R. CDC Guideline for Prescribing Opioids for Chronic Pain — United States, 2016. MMWR </a:t>
            </a:r>
            <a:r>
              <a:rPr lang="en-US" sz="700" dirty="0" err="1">
                <a:solidFill>
                  <a:schemeClr val="tx1">
                    <a:lumMod val="50000"/>
                    <a:lumOff val="50000"/>
                  </a:schemeClr>
                </a:solidFill>
              </a:rPr>
              <a:t>Recomm</a:t>
            </a:r>
            <a:r>
              <a:rPr lang="en-US" sz="700" dirty="0">
                <a:solidFill>
                  <a:schemeClr val="tx1">
                    <a:lumMod val="50000"/>
                    <a:lumOff val="50000"/>
                  </a:schemeClr>
                </a:solidFill>
              </a:rPr>
              <a:t> Rep 2016;65(No. RR-1):1–49. DOI: http://dx.doi.org/10.15585/mmwr.rr6501e1.</a:t>
            </a:r>
          </a:p>
          <a:p>
            <a:r>
              <a:rPr lang="en-US" sz="700" dirty="0">
                <a:solidFill>
                  <a:schemeClr val="tx1">
                    <a:lumMod val="50000"/>
                    <a:lumOff val="50000"/>
                  </a:schemeClr>
                </a:solidFill>
              </a:rPr>
              <a:t>Dowell D, Ragan KR, Jones CM, Baldwin GT, Chou R. CDC Clinical Practice Guideline for Prescribing Opioids for Pain — United States, 2022. MMWR </a:t>
            </a:r>
            <a:r>
              <a:rPr lang="en-US" sz="700" dirty="0" err="1">
                <a:solidFill>
                  <a:schemeClr val="tx1">
                    <a:lumMod val="50000"/>
                    <a:lumOff val="50000"/>
                  </a:schemeClr>
                </a:solidFill>
              </a:rPr>
              <a:t>Recomm</a:t>
            </a:r>
            <a:r>
              <a:rPr lang="en-US" sz="700" dirty="0">
                <a:solidFill>
                  <a:schemeClr val="tx1">
                    <a:lumMod val="50000"/>
                    <a:lumOff val="50000"/>
                  </a:schemeClr>
                </a:solidFill>
              </a:rPr>
              <a:t> Rep 2022;71(No. RR-3):1–95. DOI: http://dx.doi.org/10.15585/mmwr.rr7103a1.</a:t>
            </a:r>
          </a:p>
        </p:txBody>
      </p:sp>
    </p:spTree>
    <p:extLst>
      <p:ext uri="{BB962C8B-B14F-4D97-AF65-F5344CB8AC3E}">
        <p14:creationId xmlns:p14="http://schemas.microsoft.com/office/powerpoint/2010/main" val="875005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497C-577B-307A-8390-574100D0D71F}"/>
              </a:ext>
            </a:extLst>
          </p:cNvPr>
          <p:cNvSpPr>
            <a:spLocks noGrp="1"/>
          </p:cNvSpPr>
          <p:nvPr>
            <p:ph type="title"/>
          </p:nvPr>
        </p:nvSpPr>
        <p:spPr>
          <a:xfrm>
            <a:off x="1263179" y="2135124"/>
            <a:ext cx="9665642" cy="2587752"/>
          </a:xfrm>
        </p:spPr>
        <p:txBody>
          <a:bodyPr/>
          <a:lstStyle/>
          <a:p>
            <a:r>
              <a:rPr lang="en-US" dirty="0"/>
              <a:t>Acute Intoxication and Cannabis Use disorder</a:t>
            </a:r>
          </a:p>
        </p:txBody>
      </p:sp>
      <p:sp>
        <p:nvSpPr>
          <p:cNvPr id="3" name="Text Placeholder 2">
            <a:extLst>
              <a:ext uri="{FF2B5EF4-FFF2-40B4-BE49-F238E27FC236}">
                <a16:creationId xmlns:a16="http://schemas.microsoft.com/office/drawing/2014/main" id="{1F3E75D3-4899-3998-AFD2-96FE09463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7965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08A1-6850-FA25-3B05-BA40DF703120}"/>
              </a:ext>
            </a:extLst>
          </p:cNvPr>
          <p:cNvSpPr>
            <a:spLocks noGrp="1"/>
          </p:cNvSpPr>
          <p:nvPr>
            <p:ph type="title"/>
          </p:nvPr>
        </p:nvSpPr>
        <p:spPr/>
        <p:txBody>
          <a:bodyPr/>
          <a:lstStyle/>
          <a:p>
            <a:r>
              <a:rPr lang="en-US" dirty="0"/>
              <a:t>Acute Intoxication</a:t>
            </a:r>
          </a:p>
        </p:txBody>
      </p:sp>
      <p:sp>
        <p:nvSpPr>
          <p:cNvPr id="3" name="Content Placeholder 2">
            <a:extLst>
              <a:ext uri="{FF2B5EF4-FFF2-40B4-BE49-F238E27FC236}">
                <a16:creationId xmlns:a16="http://schemas.microsoft.com/office/drawing/2014/main" id="{44E9DB9D-7E08-C939-B03D-A6BDB2D069BE}"/>
              </a:ext>
            </a:extLst>
          </p:cNvPr>
          <p:cNvSpPr>
            <a:spLocks noGrp="1"/>
          </p:cNvSpPr>
          <p:nvPr>
            <p:ph idx="1"/>
          </p:nvPr>
        </p:nvSpPr>
        <p:spPr/>
        <p:txBody>
          <a:bodyPr/>
          <a:lstStyle/>
          <a:p>
            <a:r>
              <a:rPr lang="en-US" dirty="0"/>
              <a:t>Physiologic signs</a:t>
            </a:r>
          </a:p>
          <a:p>
            <a:pPr lvl="1"/>
            <a:r>
              <a:rPr lang="en-US" dirty="0"/>
              <a:t>Tachycardia, blood pressure changes, conjunctival injection (“red eye”), dry mouth, slowed or slurred speech, ataxia</a:t>
            </a:r>
          </a:p>
          <a:p>
            <a:r>
              <a:rPr lang="en-US" dirty="0"/>
              <a:t>Psychological manifestations</a:t>
            </a:r>
          </a:p>
          <a:p>
            <a:pPr lvl="1"/>
            <a:r>
              <a:rPr lang="en-US" dirty="0"/>
              <a:t>Euphoria (“high”), relaxation, sedation, increased appetite</a:t>
            </a:r>
          </a:p>
          <a:p>
            <a:r>
              <a:rPr lang="en-US" dirty="0"/>
              <a:t>Neuropsychological</a:t>
            </a:r>
          </a:p>
          <a:p>
            <a:pPr lvl="1"/>
            <a:r>
              <a:rPr lang="en-US" dirty="0"/>
              <a:t>Impairment in attention, concentration, episodic memory, and associative learning</a:t>
            </a:r>
          </a:p>
          <a:p>
            <a:r>
              <a:rPr lang="en-US" dirty="0"/>
              <a:t>Additional undesired effects</a:t>
            </a:r>
          </a:p>
          <a:p>
            <a:pPr lvl="1"/>
            <a:r>
              <a:rPr lang="en-US" dirty="0"/>
              <a:t>Depression, anxiety (panic attacks), perceptual disturbances, and changes in thought content (including transient paranoia or psychosis)</a:t>
            </a:r>
          </a:p>
        </p:txBody>
      </p:sp>
      <p:sp>
        <p:nvSpPr>
          <p:cNvPr id="4" name="TextBox 3">
            <a:extLst>
              <a:ext uri="{FF2B5EF4-FFF2-40B4-BE49-F238E27FC236}">
                <a16:creationId xmlns:a16="http://schemas.microsoft.com/office/drawing/2014/main" id="{2474DDB6-B7AC-2367-F56A-9342C4F547BC}"/>
              </a:ext>
            </a:extLst>
          </p:cNvPr>
          <p:cNvSpPr txBox="1"/>
          <p:nvPr/>
        </p:nvSpPr>
        <p:spPr>
          <a:xfrm>
            <a:off x="260637" y="6194374"/>
            <a:ext cx="11670726" cy="415498"/>
          </a:xfrm>
          <a:prstGeom prst="rect">
            <a:avLst/>
          </a:prstGeom>
          <a:noFill/>
        </p:spPr>
        <p:txBody>
          <a:bodyPr wrap="square" rtlCol="0">
            <a:spAutoFit/>
          </a:bodyPr>
          <a:lstStyle/>
          <a:p>
            <a:r>
              <a:rPr lang="en-US" sz="700" dirty="0">
                <a:solidFill>
                  <a:schemeClr val="tx1">
                    <a:lumMod val="50000"/>
                    <a:lumOff val="50000"/>
                  </a:schemeClr>
                </a:solidFill>
              </a:rPr>
              <a:t>Noble, M. J., Hedberg, K., &amp; Hendrickson, R. G. (2019). Acute cannabis toxicity. Clinical toxicology (Philadelphia, Pa.), 57(8), 735–742. </a:t>
            </a:r>
            <a:r>
              <a:rPr lang="en-US" sz="700" dirty="0">
                <a:solidFill>
                  <a:schemeClr val="tx1">
                    <a:lumMod val="50000"/>
                    <a:lumOff val="50000"/>
                  </a:schemeClr>
                </a:solidFill>
                <a:hlinkClick r:id="rId2"/>
              </a:rPr>
              <a:t>https://doi.org/10.1080/15563650.2018.1548708</a:t>
            </a:r>
            <a:endParaRPr lang="en-US" sz="700" dirty="0">
              <a:solidFill>
                <a:schemeClr val="tx1">
                  <a:lumMod val="50000"/>
                  <a:lumOff val="50000"/>
                </a:schemeClr>
              </a:solidFill>
            </a:endParaRPr>
          </a:p>
          <a:p>
            <a:r>
              <a:rPr lang="en-US" sz="700" dirty="0">
                <a:solidFill>
                  <a:schemeClr val="tx1">
                    <a:lumMod val="50000"/>
                    <a:lumOff val="50000"/>
                  </a:schemeClr>
                </a:solidFill>
              </a:rPr>
              <a:t>Bloomfield, M. A. P., </a:t>
            </a:r>
            <a:r>
              <a:rPr lang="en-US" sz="700" dirty="0" err="1">
                <a:solidFill>
                  <a:schemeClr val="tx1">
                    <a:lumMod val="50000"/>
                    <a:lumOff val="50000"/>
                  </a:schemeClr>
                </a:solidFill>
              </a:rPr>
              <a:t>Hindocha</a:t>
            </a:r>
            <a:r>
              <a:rPr lang="en-US" sz="700" dirty="0">
                <a:solidFill>
                  <a:schemeClr val="tx1">
                    <a:lumMod val="50000"/>
                    <a:lumOff val="50000"/>
                  </a:schemeClr>
                </a:solidFill>
              </a:rPr>
              <a:t>, C., Green, S. F., Wall, M. B., Lees, R., </a:t>
            </a:r>
            <a:r>
              <a:rPr lang="en-US" sz="700" dirty="0" err="1">
                <a:solidFill>
                  <a:schemeClr val="tx1">
                    <a:lumMod val="50000"/>
                    <a:lumOff val="50000"/>
                  </a:schemeClr>
                </a:solidFill>
              </a:rPr>
              <a:t>Petrilli</a:t>
            </a:r>
            <a:r>
              <a:rPr lang="en-US" sz="700" dirty="0">
                <a:solidFill>
                  <a:schemeClr val="tx1">
                    <a:lumMod val="50000"/>
                    <a:lumOff val="50000"/>
                  </a:schemeClr>
                </a:solidFill>
              </a:rPr>
              <a:t>, K., Costello, H., </a:t>
            </a:r>
            <a:r>
              <a:rPr lang="en-US" sz="700" dirty="0" err="1">
                <a:solidFill>
                  <a:schemeClr val="tx1">
                    <a:lumMod val="50000"/>
                    <a:lumOff val="50000"/>
                  </a:schemeClr>
                </a:solidFill>
              </a:rPr>
              <a:t>Ogunbiyi</a:t>
            </a:r>
            <a:r>
              <a:rPr lang="en-US" sz="700" dirty="0">
                <a:solidFill>
                  <a:schemeClr val="tx1">
                    <a:lumMod val="50000"/>
                    <a:lumOff val="50000"/>
                  </a:schemeClr>
                </a:solidFill>
              </a:rPr>
              <a:t>, M. O., </a:t>
            </a:r>
            <a:r>
              <a:rPr lang="en-US" sz="700" dirty="0" err="1">
                <a:solidFill>
                  <a:schemeClr val="tx1">
                    <a:lumMod val="50000"/>
                    <a:lumOff val="50000"/>
                  </a:schemeClr>
                </a:solidFill>
              </a:rPr>
              <a:t>Bossong</a:t>
            </a:r>
            <a:r>
              <a:rPr lang="en-US" sz="700" dirty="0">
                <a:solidFill>
                  <a:schemeClr val="tx1">
                    <a:lumMod val="50000"/>
                    <a:lumOff val="50000"/>
                  </a:schemeClr>
                </a:solidFill>
              </a:rPr>
              <a:t>, M. G., &amp; Freeman, T. P. (2019). The neuropsychopharmacology of cannabis: A review of human imaging studies. Pharmacology &amp; therapeutics, 195, 132–161. https://doi.org/10.1016/j.pharmthera.2018.10.006</a:t>
            </a:r>
          </a:p>
        </p:txBody>
      </p:sp>
    </p:spTree>
    <p:extLst>
      <p:ext uri="{BB962C8B-B14F-4D97-AF65-F5344CB8AC3E}">
        <p14:creationId xmlns:p14="http://schemas.microsoft.com/office/powerpoint/2010/main" val="94104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Intoxication Management</a:t>
            </a:r>
          </a:p>
        </p:txBody>
      </p:sp>
      <p:graphicFrame>
        <p:nvGraphicFramePr>
          <p:cNvPr id="5" name="Content Placeholder 4" descr="These are recommendations on how to manage acute intoxication. For mild intoxication consider dimly lit room and reassurance. Also consider short acting benzodiazepines (ex. lorazepam) to help control anxiety. For severe intoxication, consider co-ingestion of other substances or co-existing mental illness. For chest pain, consider acute coronary syndrome, pneumothorax, or pneumomediastinum, or asthma exacerbation"/>
          <p:cNvGraphicFramePr>
            <a:graphicFrameLocks noGrp="1"/>
          </p:cNvGraphicFramePr>
          <p:nvPr>
            <p:ph idx="1"/>
          </p:nvPr>
        </p:nvGraphicFramePr>
        <p:xfrm>
          <a:off x="848841" y="2442949"/>
          <a:ext cx="10494318" cy="382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657945"/>
            <a:ext cx="116707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UpToDate</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a:t>
            </a: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n.d.</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Retrieved March 8, 2023, from https://www.uptodate.com/contents/cannabis-marijuana-acute-intoxication </a:t>
            </a:r>
          </a:p>
        </p:txBody>
      </p:sp>
    </p:spTree>
    <p:extLst>
      <p:ext uri="{BB962C8B-B14F-4D97-AF65-F5344CB8AC3E}">
        <p14:creationId xmlns:p14="http://schemas.microsoft.com/office/powerpoint/2010/main" val="311753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Federal Status</a:t>
            </a:r>
          </a:p>
        </p:txBody>
      </p:sp>
      <p:sp>
        <p:nvSpPr>
          <p:cNvPr id="3" name="Content Placeholder 2"/>
          <p:cNvSpPr>
            <a:spLocks noGrp="1"/>
          </p:cNvSpPr>
          <p:nvPr>
            <p:ph idx="1"/>
          </p:nvPr>
        </p:nvSpPr>
        <p:spPr/>
        <p:txBody>
          <a:bodyPr/>
          <a:lstStyle/>
          <a:p>
            <a:r>
              <a:rPr lang="en-US" dirty="0"/>
              <a:t>Schedule 1</a:t>
            </a:r>
          </a:p>
          <a:p>
            <a:pPr lvl="1"/>
            <a:r>
              <a:rPr lang="en-US" dirty="0"/>
              <a:t>No accepted medical use</a:t>
            </a:r>
          </a:p>
          <a:p>
            <a:pPr lvl="1"/>
            <a:r>
              <a:rPr lang="en-US" dirty="0"/>
              <a:t>Highly addictive</a:t>
            </a:r>
          </a:p>
          <a:p>
            <a:pPr lvl="1"/>
            <a:r>
              <a:rPr lang="en-US" dirty="0"/>
              <a:t>Likely to lead to abuse</a:t>
            </a:r>
          </a:p>
        </p:txBody>
      </p:sp>
      <p:sp>
        <p:nvSpPr>
          <p:cNvPr id="5" name="TextBox 4">
            <a:extLst>
              <a:ext uri="{FF2B5EF4-FFF2-40B4-BE49-F238E27FC236}">
                <a16:creationId xmlns:a16="http://schemas.microsoft.com/office/drawing/2014/main" id="{C1F11FB2-5868-4462-89A5-4020472CEF76}"/>
              </a:ext>
            </a:extLst>
          </p:cNvPr>
          <p:cNvSpPr txBox="1"/>
          <p:nvPr/>
        </p:nvSpPr>
        <p:spPr>
          <a:xfrm>
            <a:off x="226142" y="6412138"/>
            <a:ext cx="12597158" cy="200055"/>
          </a:xfrm>
          <a:prstGeom prst="rect">
            <a:avLst/>
          </a:prstGeom>
          <a:noFill/>
        </p:spPr>
        <p:txBody>
          <a:bodyPr wrap="square" rtlCol="0">
            <a:spAutoFit/>
          </a:bodyPr>
          <a:lstStyle/>
          <a:p>
            <a:r>
              <a:rPr lang="en-US" sz="700" dirty="0">
                <a:solidFill>
                  <a:schemeClr val="tx1">
                    <a:lumMod val="50000"/>
                    <a:lumOff val="50000"/>
                  </a:schemeClr>
                </a:solidFill>
              </a:rPr>
              <a:t>Walters V. Conant - Petition. The United States Department of Justice. (2014, October 22). Retrieved March 18, 2023, from https://www.justice.gov/osg/brief/walters-v-conant-petition </a:t>
            </a:r>
          </a:p>
        </p:txBody>
      </p:sp>
    </p:spTree>
    <p:extLst>
      <p:ext uri="{BB962C8B-B14F-4D97-AF65-F5344CB8AC3E}">
        <p14:creationId xmlns:p14="http://schemas.microsoft.com/office/powerpoint/2010/main" val="3932483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9CA5-BA8E-76DD-9DB2-2B829748FB68}"/>
              </a:ext>
            </a:extLst>
          </p:cNvPr>
          <p:cNvSpPr>
            <a:spLocks noGrp="1"/>
          </p:cNvSpPr>
          <p:nvPr>
            <p:ph type="title"/>
          </p:nvPr>
        </p:nvSpPr>
        <p:spPr/>
        <p:txBody>
          <a:bodyPr/>
          <a:lstStyle/>
          <a:p>
            <a:r>
              <a:rPr lang="en-US" dirty="0"/>
              <a:t>Emergency Room Visits</a:t>
            </a:r>
          </a:p>
        </p:txBody>
      </p:sp>
      <p:sp>
        <p:nvSpPr>
          <p:cNvPr id="3" name="Content Placeholder 2">
            <a:extLst>
              <a:ext uri="{FF2B5EF4-FFF2-40B4-BE49-F238E27FC236}">
                <a16:creationId xmlns:a16="http://schemas.microsoft.com/office/drawing/2014/main" id="{C8FE9706-C6A3-2F4D-A6DF-D60C52971365}"/>
              </a:ext>
            </a:extLst>
          </p:cNvPr>
          <p:cNvSpPr>
            <a:spLocks noGrp="1"/>
          </p:cNvSpPr>
          <p:nvPr>
            <p:ph idx="1"/>
          </p:nvPr>
        </p:nvSpPr>
        <p:spPr>
          <a:xfrm>
            <a:off x="1066800" y="2103120"/>
            <a:ext cx="6115878" cy="3931920"/>
          </a:xfrm>
        </p:spPr>
        <p:txBody>
          <a:bodyPr>
            <a:normAutofit lnSpcReduction="10000"/>
          </a:bodyPr>
          <a:lstStyle/>
          <a:p>
            <a:r>
              <a:rPr lang="en-US" dirty="0"/>
              <a:t>Cannabinoid Hyperemesis Syndrome</a:t>
            </a:r>
          </a:p>
          <a:p>
            <a:pPr lvl="1"/>
            <a:r>
              <a:rPr lang="en-US" dirty="0"/>
              <a:t>Resolves with cannabis cessation (only cure)</a:t>
            </a:r>
          </a:p>
          <a:p>
            <a:pPr lvl="1"/>
            <a:r>
              <a:rPr lang="en-US" dirty="0"/>
              <a:t>Antihistamines, antipsychotic medications (haloperidol, olanzapine), capsaicin cream, pain relievers (APAP or ibuprofen), IV hydration</a:t>
            </a:r>
          </a:p>
          <a:p>
            <a:r>
              <a:rPr lang="en-US" dirty="0"/>
              <a:t>Cannabis-Induced Psychotic Disorder</a:t>
            </a:r>
          </a:p>
          <a:p>
            <a:pPr lvl="1"/>
            <a:r>
              <a:rPr lang="en-US" dirty="0"/>
              <a:t>24hr-1wk after use</a:t>
            </a:r>
          </a:p>
          <a:p>
            <a:pPr lvl="1"/>
            <a:r>
              <a:rPr lang="en-US" dirty="0"/>
              <a:t>Sudden mood lability with schizophrenia-like features</a:t>
            </a:r>
          </a:p>
          <a:p>
            <a:pPr lvl="1"/>
            <a:r>
              <a:rPr lang="en-US" dirty="0"/>
              <a:t>Lasts days-weeks, warrants clinical attention</a:t>
            </a:r>
          </a:p>
          <a:p>
            <a:r>
              <a:rPr lang="en-US" dirty="0"/>
              <a:t>Acute Intoxication Syndrome</a:t>
            </a:r>
          </a:p>
          <a:p>
            <a:pPr lvl="1"/>
            <a:r>
              <a:rPr lang="en-US" dirty="0"/>
              <a:t>Dimly lit room, reassurance, decreased stimulation</a:t>
            </a:r>
          </a:p>
          <a:p>
            <a:pPr lvl="1"/>
            <a:r>
              <a:rPr lang="en-US" dirty="0"/>
              <a:t>Consider short acting benzodiazepine (ex. lorazepam) to help control anxiety</a:t>
            </a:r>
          </a:p>
          <a:p>
            <a:pPr lvl="1"/>
            <a:endParaRPr lang="en-US" dirty="0"/>
          </a:p>
        </p:txBody>
      </p:sp>
      <p:pic>
        <p:nvPicPr>
          <p:cNvPr id="4" name="Picture 2" descr="cannabinoid hyperemsis syndrome CHS graphic">
            <a:extLst>
              <a:ext uri="{FF2B5EF4-FFF2-40B4-BE49-F238E27FC236}">
                <a16:creationId xmlns:a16="http://schemas.microsoft.com/office/drawing/2014/main" id="{CDA11DBA-A7BB-7659-631C-9D84FA57A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485" y="2014194"/>
            <a:ext cx="4329045" cy="3358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568D2B-50B5-BEEB-F71C-F7A2DC94DA8F}"/>
              </a:ext>
            </a:extLst>
          </p:cNvPr>
          <p:cNvSpPr txBox="1"/>
          <p:nvPr/>
        </p:nvSpPr>
        <p:spPr>
          <a:xfrm>
            <a:off x="260637" y="6035040"/>
            <a:ext cx="11931363" cy="553998"/>
          </a:xfrm>
          <a:prstGeom prst="rect">
            <a:avLst/>
          </a:prstGeom>
          <a:noFill/>
        </p:spPr>
        <p:txBody>
          <a:bodyPr wrap="square" rtlCol="0">
            <a:spAutoFit/>
          </a:bodyPr>
          <a:lstStyle/>
          <a:p>
            <a:r>
              <a:rPr lang="en-US" sz="600" dirty="0">
                <a:solidFill>
                  <a:schemeClr val="tx1">
                    <a:lumMod val="50000"/>
                    <a:lumOff val="50000"/>
                  </a:schemeClr>
                </a:solidFill>
              </a:rPr>
              <a:t>Cannabis hyperemesis syndrome: What is it, symptoms &amp;amp; treatment. Cleveland Clinic. (</a:t>
            </a:r>
            <a:r>
              <a:rPr lang="en-US" sz="600" dirty="0" err="1">
                <a:solidFill>
                  <a:schemeClr val="tx1">
                    <a:lumMod val="50000"/>
                    <a:lumOff val="50000"/>
                  </a:schemeClr>
                </a:solidFill>
              </a:rPr>
              <a:t>n.d.</a:t>
            </a:r>
            <a:r>
              <a:rPr lang="en-US" sz="600" dirty="0">
                <a:solidFill>
                  <a:schemeClr val="tx1">
                    <a:lumMod val="50000"/>
                    <a:lumOff val="50000"/>
                  </a:schemeClr>
                </a:solidFill>
              </a:rPr>
              <a:t>). Retrieved February 14, 2023, from https://my.clevelandclinic.org/health/diseases/21665-cannabis-hyperemesis-syndrome</a:t>
            </a:r>
          </a:p>
          <a:p>
            <a:r>
              <a:rPr lang="en-US" sz="600" dirty="0">
                <a:solidFill>
                  <a:schemeClr val="tx1">
                    <a:lumMod val="50000"/>
                    <a:lumOff val="50000"/>
                  </a:schemeClr>
                </a:solidFill>
              </a:rPr>
              <a:t>Brodwin, E. (2019, April 13). A mysterious condition can make marijuana users violently ill, and it reveals a hidden downside to the drug's growing popularity. Business Insider. Retrieved February 14, 2023, from https://www.businessinsider.com/marijuana-syndrome-vomiting-nausea-symptoms-do-i-have-chs-2019-4  </a:t>
            </a:r>
          </a:p>
          <a:p>
            <a:r>
              <a:rPr lang="en-US" sz="600" dirty="0">
                <a:solidFill>
                  <a:schemeClr val="tx1">
                    <a:lumMod val="50000"/>
                    <a:lumOff val="50000"/>
                  </a:schemeClr>
                </a:solidFill>
              </a:rPr>
              <a:t>D'Souza, et al. (2004). The psychotomimetic effects of intravenous delta-9-tetrahydrocannabinol in healthy individuals: implications for psychosis. Neuropsychopharmacology : official publication of the American College of Neuropsychopharmacology, 29(8), 1558–1572. https://doi.org/10.1038/sj.npp.1300496</a:t>
            </a:r>
          </a:p>
          <a:p>
            <a:r>
              <a:rPr lang="en-US" sz="600" dirty="0">
                <a:solidFill>
                  <a:schemeClr val="tx1">
                    <a:lumMod val="50000"/>
                    <a:lumOff val="50000"/>
                  </a:schemeClr>
                </a:solidFill>
              </a:rPr>
              <a:t>Pearson NT, Berry JH. Cannabis and Psychosis Through the Lens of DSM-5. Int J Environ Res Public Health. 2019 Oct 28;16(21):4149. </a:t>
            </a:r>
            <a:r>
              <a:rPr lang="en-US" sz="600" dirty="0" err="1">
                <a:solidFill>
                  <a:schemeClr val="tx1">
                    <a:lumMod val="50000"/>
                    <a:lumOff val="50000"/>
                  </a:schemeClr>
                </a:solidFill>
              </a:rPr>
              <a:t>doi</a:t>
            </a:r>
            <a:r>
              <a:rPr lang="en-US" sz="600" dirty="0">
                <a:solidFill>
                  <a:schemeClr val="tx1">
                    <a:lumMod val="50000"/>
                    <a:lumOff val="50000"/>
                  </a:schemeClr>
                </a:solidFill>
              </a:rPr>
              <a:t>: 10.3390/ijerph16214149. PMID: 31661851; PMCID: PMC6861931.</a:t>
            </a:r>
          </a:p>
          <a:p>
            <a:r>
              <a:rPr lang="en-US" sz="600" dirty="0">
                <a:solidFill>
                  <a:schemeClr val="tx1">
                    <a:lumMod val="50000"/>
                    <a:lumOff val="50000"/>
                  </a:schemeClr>
                </a:solidFill>
              </a:rPr>
              <a:t>UpToDate. (n.d.). Retrieved March 8, 2023, from https://www.uptodate.com/contents/cannabis-marijuana-acute-intoxication </a:t>
            </a:r>
          </a:p>
        </p:txBody>
      </p:sp>
    </p:spTree>
    <p:extLst>
      <p:ext uri="{BB962C8B-B14F-4D97-AF65-F5344CB8AC3E}">
        <p14:creationId xmlns:p14="http://schemas.microsoft.com/office/powerpoint/2010/main" val="1677281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 Use Disorder- DSM 5</a:t>
            </a:r>
          </a:p>
        </p:txBody>
      </p:sp>
      <p:graphicFrame>
        <p:nvGraphicFramePr>
          <p:cNvPr id="5" name="Content Placeholder 4" descr="Diagnosis of cannabis use disorder according to DSM-5 includes the following 11 criteria: &#10;1. using cannabis in larger amount or for longer than you meant to&#10;2. unsuccessful attempts to quit or cut down&#10;3. spending excessive time acquiring, using, or recovering from use&#10;4. cravings and urges to use cannabis&#10;5. failure to fulfill major personal obligations(work, school, or home)&#10;6.continued use despite consistent social or interpersonal problems. &#10;7. important social, occupational or recreational activities are given up or reduced because of cannabis use&#10;8. recurrent use in hazardous situations&#10;9. using despite negative effects (physical or psychological), &#10;10. needing increased levels of cannabis to get the same effect (tolerance),&#10;11. development of withdrawal symptoms, which can be relieved by taking more of this substance. &#10;&#10;Cannabis use disorder is categorized by the following: mild (2-3 symptoms, moderate (4-6 symptoms), severe (7 or more symptoms)"/>
          <p:cNvGraphicFramePr>
            <a:graphicFrameLocks noGrp="1"/>
          </p:cNvGraphicFramePr>
          <p:nvPr>
            <p:ph idx="1"/>
            <p:extLst>
              <p:ext uri="{D42A27DB-BD31-4B8C-83A1-F6EECF244321}">
                <p14:modId xmlns:p14="http://schemas.microsoft.com/office/powerpoint/2010/main" val="3792893431"/>
              </p:ext>
            </p:extLst>
          </p:nvPr>
        </p:nvGraphicFramePr>
        <p:xfrm>
          <a:off x="838487" y="1843461"/>
          <a:ext cx="10515026" cy="4371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657945"/>
            <a:ext cx="116707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Ciccarelli</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S. K., &amp; White, J. N. (2014). Psychology: </a:t>
            </a: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Dsm</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5. Pearson. </a:t>
            </a:r>
          </a:p>
        </p:txBody>
      </p:sp>
    </p:spTree>
    <p:extLst>
      <p:ext uri="{BB962C8B-B14F-4D97-AF65-F5344CB8AC3E}">
        <p14:creationId xmlns:p14="http://schemas.microsoft.com/office/powerpoint/2010/main" val="318576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95AF-94ED-67EC-70B2-870D2EB07894}"/>
              </a:ext>
            </a:extLst>
          </p:cNvPr>
          <p:cNvSpPr>
            <a:spLocks noGrp="1"/>
          </p:cNvSpPr>
          <p:nvPr>
            <p:ph type="title"/>
          </p:nvPr>
        </p:nvSpPr>
        <p:spPr/>
        <p:txBody>
          <a:bodyPr/>
          <a:lstStyle/>
          <a:p>
            <a:r>
              <a:rPr lang="en-US" dirty="0"/>
              <a:t>Cannabis Withdrawal – DSM 5</a:t>
            </a:r>
          </a:p>
        </p:txBody>
      </p:sp>
      <p:sp>
        <p:nvSpPr>
          <p:cNvPr id="3" name="Content Placeholder 2">
            <a:extLst>
              <a:ext uri="{FF2B5EF4-FFF2-40B4-BE49-F238E27FC236}">
                <a16:creationId xmlns:a16="http://schemas.microsoft.com/office/drawing/2014/main" id="{AFB1618F-D2FD-61DC-8910-7D4837817AC0}"/>
              </a:ext>
            </a:extLst>
          </p:cNvPr>
          <p:cNvSpPr>
            <a:spLocks noGrp="1"/>
          </p:cNvSpPr>
          <p:nvPr>
            <p:ph idx="1"/>
          </p:nvPr>
        </p:nvSpPr>
        <p:spPr/>
        <p:txBody>
          <a:bodyPr>
            <a:normAutofit fontScale="77500" lnSpcReduction="20000"/>
          </a:bodyPr>
          <a:lstStyle/>
          <a:p>
            <a:r>
              <a:rPr lang="en-US" dirty="0"/>
              <a:t>Cessation of cannabis use that has been heavy and prolonged (</a:t>
            </a:r>
            <a:r>
              <a:rPr lang="en-US" dirty="0" err="1"/>
              <a:t>i.e</a:t>
            </a:r>
            <a:r>
              <a:rPr lang="en-US" dirty="0"/>
              <a:t>, usually daily or almost daily use over a period of at least a few months).</a:t>
            </a:r>
          </a:p>
          <a:p>
            <a:r>
              <a:rPr lang="en-US" dirty="0"/>
              <a:t>Three (or more) of the following signs/symptoms develop within approximately 1 week after Criterion A:</a:t>
            </a:r>
          </a:p>
          <a:p>
            <a:pPr marL="342900" indent="-342900">
              <a:buFont typeface="+mj-lt"/>
              <a:buAutoNum type="arabicPeriod"/>
            </a:pPr>
            <a:r>
              <a:rPr lang="en-US" dirty="0"/>
              <a:t>Irritability, anger, or aggression</a:t>
            </a:r>
          </a:p>
          <a:p>
            <a:pPr marL="342900" indent="-342900">
              <a:buFont typeface="+mj-lt"/>
              <a:buAutoNum type="arabicPeriod"/>
            </a:pPr>
            <a:r>
              <a:rPr lang="en-US" dirty="0"/>
              <a:t>Nervousness or anxiety</a:t>
            </a:r>
          </a:p>
          <a:p>
            <a:pPr marL="342900" indent="-342900">
              <a:buFont typeface="+mj-lt"/>
              <a:buAutoNum type="arabicPeriod"/>
            </a:pPr>
            <a:r>
              <a:rPr lang="en-US" dirty="0"/>
              <a:t>Sleep difficulty (e.g., insomnia, disturbing dreams)</a:t>
            </a:r>
          </a:p>
          <a:p>
            <a:pPr marL="342900" indent="-342900">
              <a:buFont typeface="+mj-lt"/>
              <a:buAutoNum type="arabicPeriod"/>
            </a:pPr>
            <a:r>
              <a:rPr lang="en-US" dirty="0"/>
              <a:t>Decreased appetite or weight loss</a:t>
            </a:r>
          </a:p>
          <a:p>
            <a:pPr marL="342900" indent="-342900">
              <a:buFont typeface="+mj-lt"/>
              <a:buAutoNum type="arabicPeriod"/>
            </a:pPr>
            <a:r>
              <a:rPr lang="en-US" dirty="0"/>
              <a:t>Restlessness</a:t>
            </a:r>
          </a:p>
          <a:p>
            <a:pPr marL="342900" indent="-342900">
              <a:buFont typeface="+mj-lt"/>
              <a:buAutoNum type="arabicPeriod"/>
            </a:pPr>
            <a:r>
              <a:rPr lang="en-US" dirty="0"/>
              <a:t>Depressed Mood</a:t>
            </a:r>
          </a:p>
          <a:p>
            <a:pPr marL="342900" indent="-342900">
              <a:buFont typeface="+mj-lt"/>
              <a:buAutoNum type="arabicPeriod"/>
            </a:pPr>
            <a:r>
              <a:rPr lang="en-US" dirty="0"/>
              <a:t>At least one of the following physical symptoms causing significant discomfort: Abdominal pain, shakiness/tremors, sweating, fever, chills, or headache</a:t>
            </a:r>
          </a:p>
          <a:p>
            <a:r>
              <a:rPr lang="en-US" dirty="0"/>
              <a:t>The signs/symptoms in Criterion B cause clinically significant distress or impairment in social, occupational, or other important areas of functioning</a:t>
            </a:r>
          </a:p>
          <a:p>
            <a:r>
              <a:rPr lang="en-US" dirty="0"/>
              <a:t>The signs and symptoms are not attributable to another medical condition and are not better explained by another mental disorder, including intoxication or withdrawal from another substance</a:t>
            </a:r>
          </a:p>
        </p:txBody>
      </p:sp>
      <p:sp>
        <p:nvSpPr>
          <p:cNvPr id="4" name="TextBox 3">
            <a:extLst>
              <a:ext uri="{FF2B5EF4-FFF2-40B4-BE49-F238E27FC236}">
                <a16:creationId xmlns:a16="http://schemas.microsoft.com/office/drawing/2014/main" id="{8CE39083-FF7B-B384-B9B7-D0FE72E78A06}"/>
              </a:ext>
            </a:extLst>
          </p:cNvPr>
          <p:cNvSpPr txBox="1"/>
          <p:nvPr/>
        </p:nvSpPr>
        <p:spPr>
          <a:xfrm>
            <a:off x="0" y="6657945"/>
            <a:ext cx="116707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Ciccarelli</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S. K., &amp; White, J. N. (2014). Psychology: </a:t>
            </a: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Dsm</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5. Pearson. </a:t>
            </a:r>
          </a:p>
        </p:txBody>
      </p:sp>
    </p:spTree>
    <p:extLst>
      <p:ext uri="{BB962C8B-B14F-4D97-AF65-F5344CB8AC3E}">
        <p14:creationId xmlns:p14="http://schemas.microsoft.com/office/powerpoint/2010/main" val="27281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F1DD-F64C-BD60-C0BF-D0D50C2F1CCC}"/>
              </a:ext>
            </a:extLst>
          </p:cNvPr>
          <p:cNvSpPr>
            <a:spLocks noGrp="1"/>
          </p:cNvSpPr>
          <p:nvPr>
            <p:ph type="title"/>
          </p:nvPr>
        </p:nvSpPr>
        <p:spPr/>
        <p:txBody>
          <a:bodyPr/>
          <a:lstStyle/>
          <a:p>
            <a:r>
              <a:rPr lang="en-US" dirty="0"/>
              <a:t>Withdrawal</a:t>
            </a:r>
          </a:p>
        </p:txBody>
      </p:sp>
      <p:sp>
        <p:nvSpPr>
          <p:cNvPr id="3" name="Content Placeholder 2">
            <a:extLst>
              <a:ext uri="{FF2B5EF4-FFF2-40B4-BE49-F238E27FC236}">
                <a16:creationId xmlns:a16="http://schemas.microsoft.com/office/drawing/2014/main" id="{4F481EBF-F482-D4A8-88F9-8C568197A9A6}"/>
              </a:ext>
            </a:extLst>
          </p:cNvPr>
          <p:cNvSpPr>
            <a:spLocks noGrp="1"/>
          </p:cNvSpPr>
          <p:nvPr>
            <p:ph idx="1"/>
          </p:nvPr>
        </p:nvSpPr>
        <p:spPr/>
        <p:txBody>
          <a:bodyPr/>
          <a:lstStyle/>
          <a:p>
            <a:r>
              <a:rPr lang="en-US" dirty="0"/>
              <a:t>Regular cannabis intake results in desensitization and downregulation of CB1 receptors</a:t>
            </a:r>
          </a:p>
          <a:p>
            <a:r>
              <a:rPr lang="en-US" dirty="0"/>
              <a:t>Loss of exogenous agonist activation leaves CB1 receptors in a hypoactive state </a:t>
            </a:r>
          </a:p>
          <a:p>
            <a:r>
              <a:rPr lang="en-US" dirty="0"/>
              <a:t>Starts to reverse in two weeks, return to normal function in 4 weeks</a:t>
            </a:r>
          </a:p>
        </p:txBody>
      </p:sp>
    </p:spTree>
    <p:extLst>
      <p:ext uri="{BB962C8B-B14F-4D97-AF65-F5344CB8AC3E}">
        <p14:creationId xmlns:p14="http://schemas.microsoft.com/office/powerpoint/2010/main" val="2368210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A346-4917-A2FB-52BE-4F146F6A0822}"/>
              </a:ext>
            </a:extLst>
          </p:cNvPr>
          <p:cNvSpPr>
            <a:spLocks noGrp="1"/>
          </p:cNvSpPr>
          <p:nvPr>
            <p:ph type="title"/>
          </p:nvPr>
        </p:nvSpPr>
        <p:spPr/>
        <p:txBody>
          <a:bodyPr>
            <a:normAutofit fontScale="90000"/>
          </a:bodyPr>
          <a:lstStyle/>
          <a:p>
            <a:r>
              <a:rPr lang="en-US" dirty="0"/>
              <a:t>Treatment of Cannabis Use Disorder</a:t>
            </a:r>
          </a:p>
        </p:txBody>
      </p:sp>
      <p:sp>
        <p:nvSpPr>
          <p:cNvPr id="3" name="Content Placeholder 2">
            <a:extLst>
              <a:ext uri="{FF2B5EF4-FFF2-40B4-BE49-F238E27FC236}">
                <a16:creationId xmlns:a16="http://schemas.microsoft.com/office/drawing/2014/main" id="{A3E6C40A-F03B-F740-38AB-99B3F29CF9B6}"/>
              </a:ext>
            </a:extLst>
          </p:cNvPr>
          <p:cNvSpPr>
            <a:spLocks noGrp="1"/>
          </p:cNvSpPr>
          <p:nvPr>
            <p:ph idx="1"/>
          </p:nvPr>
        </p:nvSpPr>
        <p:spPr/>
        <p:txBody>
          <a:bodyPr>
            <a:normAutofit fontScale="92500" lnSpcReduction="10000"/>
          </a:bodyPr>
          <a:lstStyle/>
          <a:p>
            <a:r>
              <a:rPr lang="en-US" dirty="0"/>
              <a:t>Cognitive-behavioral therapy</a:t>
            </a:r>
          </a:p>
          <a:p>
            <a:r>
              <a:rPr lang="en-US" dirty="0"/>
              <a:t>Contingency management</a:t>
            </a:r>
          </a:p>
          <a:p>
            <a:r>
              <a:rPr lang="en-US" dirty="0"/>
              <a:t>Motivational enhancement therapy</a:t>
            </a:r>
          </a:p>
          <a:p>
            <a:r>
              <a:rPr lang="en-US" dirty="0"/>
              <a:t>Currently, no FDA medications for the treatment of cannabis use disorder, but research is active in this area</a:t>
            </a:r>
          </a:p>
          <a:p>
            <a:pPr lvl="1"/>
            <a:r>
              <a:rPr lang="en-US" dirty="0"/>
              <a:t>Medications that have shown promise in early studies include:</a:t>
            </a:r>
          </a:p>
          <a:p>
            <a:pPr lvl="2"/>
            <a:r>
              <a:rPr lang="en-US" dirty="0"/>
              <a:t>Zolpidem</a:t>
            </a:r>
          </a:p>
          <a:p>
            <a:pPr lvl="2"/>
            <a:r>
              <a:rPr lang="en-US" dirty="0"/>
              <a:t>Buspirone</a:t>
            </a:r>
          </a:p>
          <a:p>
            <a:pPr lvl="2"/>
            <a:r>
              <a:rPr lang="en-US" dirty="0"/>
              <a:t>Gabapentin</a:t>
            </a:r>
          </a:p>
          <a:p>
            <a:pPr lvl="1"/>
            <a:r>
              <a:rPr lang="en-US" dirty="0"/>
              <a:t>Other agents being studied:</a:t>
            </a:r>
          </a:p>
          <a:p>
            <a:pPr lvl="2"/>
            <a:r>
              <a:rPr lang="en-US" dirty="0"/>
              <a:t>Nutritional supplement N-acetylcysteine</a:t>
            </a:r>
          </a:p>
          <a:p>
            <a:pPr lvl="2"/>
            <a:r>
              <a:rPr lang="en-US" dirty="0"/>
              <a:t>FAAH inhibitors</a:t>
            </a:r>
          </a:p>
          <a:p>
            <a:pPr lvl="1"/>
            <a:r>
              <a:rPr lang="en-US" dirty="0"/>
              <a:t>Future directions: Allosteric modulators that interact with cannabinoid receptors to inhibit THC’s rewarding effects</a:t>
            </a:r>
          </a:p>
          <a:p>
            <a:endParaRPr lang="en-US" dirty="0"/>
          </a:p>
        </p:txBody>
      </p:sp>
      <p:sp>
        <p:nvSpPr>
          <p:cNvPr id="4" name="TextBox 3">
            <a:extLst>
              <a:ext uri="{FF2B5EF4-FFF2-40B4-BE49-F238E27FC236}">
                <a16:creationId xmlns:a16="http://schemas.microsoft.com/office/drawing/2014/main" id="{38DDF352-9ECC-2B95-F356-6E93FB4D29B8}"/>
              </a:ext>
            </a:extLst>
          </p:cNvPr>
          <p:cNvSpPr txBox="1"/>
          <p:nvPr/>
        </p:nvSpPr>
        <p:spPr>
          <a:xfrm>
            <a:off x="0" y="6657945"/>
            <a:ext cx="116707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NIDA. 2021, April 13. Available Treatments for Marijuana Use Disorders. Retrieved from https://nida.nih.gov/publications/research-reports/marijuana/available-treatments-marijuana-use-disorders on 2023, August 8</a:t>
            </a:r>
          </a:p>
        </p:txBody>
      </p:sp>
    </p:spTree>
    <p:extLst>
      <p:ext uri="{BB962C8B-B14F-4D97-AF65-F5344CB8AC3E}">
        <p14:creationId xmlns:p14="http://schemas.microsoft.com/office/powerpoint/2010/main" val="2085342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5EC1-9D81-5453-EBBF-75C9BED90D9F}"/>
              </a:ext>
            </a:extLst>
          </p:cNvPr>
          <p:cNvSpPr>
            <a:spLocks noGrp="1"/>
          </p:cNvSpPr>
          <p:nvPr>
            <p:ph type="title"/>
          </p:nvPr>
        </p:nvSpPr>
        <p:spPr/>
        <p:txBody>
          <a:bodyPr/>
          <a:lstStyle/>
          <a:p>
            <a:r>
              <a:rPr lang="en-US" dirty="0"/>
              <a:t>Discussion and patient cases</a:t>
            </a:r>
          </a:p>
        </p:txBody>
      </p:sp>
      <p:sp>
        <p:nvSpPr>
          <p:cNvPr id="3" name="Text Placeholder 2">
            <a:extLst>
              <a:ext uri="{FF2B5EF4-FFF2-40B4-BE49-F238E27FC236}">
                <a16:creationId xmlns:a16="http://schemas.microsoft.com/office/drawing/2014/main" id="{6EF2504F-1322-B005-87A8-DEE5A3D245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64811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8DF02-A60A-A6FB-C56B-378CBD7E6A53}"/>
              </a:ext>
            </a:extLst>
          </p:cNvPr>
          <p:cNvSpPr>
            <a:spLocks noGrp="1"/>
          </p:cNvSpPr>
          <p:nvPr>
            <p:ph idx="1"/>
          </p:nvPr>
        </p:nvSpPr>
        <p:spPr>
          <a:xfrm>
            <a:off x="1066800" y="492037"/>
            <a:ext cx="10058400" cy="3931920"/>
          </a:xfrm>
        </p:spPr>
        <p:txBody>
          <a:bodyPr/>
          <a:lstStyle/>
          <a:p>
            <a:pPr marL="0" indent="0">
              <a:buNone/>
            </a:pPr>
            <a:r>
              <a:rPr lang="en-US" dirty="0"/>
              <a:t>26 YO female with a PMH of anxiety presents to your behavioral health clinic. She reports that she has never taken a prescription for her anxiety because she does not like taking medications. She has always controlled her anxiety with daily cannabis smoking. She stopped using cannabis 1 week ago because she is applying for a federal government job and is worried about UDS results. She has noticed a worsening in her anxiety since.  3 months ago, her GAD7 score was 3. Today, she presents with the following results:</a:t>
            </a:r>
          </a:p>
        </p:txBody>
      </p:sp>
      <p:pic>
        <p:nvPicPr>
          <p:cNvPr id="5" name="Picture 4">
            <a:extLst>
              <a:ext uri="{FF2B5EF4-FFF2-40B4-BE49-F238E27FC236}">
                <a16:creationId xmlns:a16="http://schemas.microsoft.com/office/drawing/2014/main" id="{2A718FAB-F3DA-B865-8F02-94C931580DC1}"/>
              </a:ext>
            </a:extLst>
          </p:cNvPr>
          <p:cNvPicPr>
            <a:picLocks noChangeAspect="1"/>
          </p:cNvPicPr>
          <p:nvPr/>
        </p:nvPicPr>
        <p:blipFill>
          <a:blip r:embed="rId3"/>
          <a:stretch>
            <a:fillRect/>
          </a:stretch>
        </p:blipFill>
        <p:spPr>
          <a:xfrm>
            <a:off x="3209925" y="2259583"/>
            <a:ext cx="5772150" cy="4039187"/>
          </a:xfrm>
          <a:prstGeom prst="rect">
            <a:avLst/>
          </a:prstGeom>
        </p:spPr>
      </p:pic>
      <p:sp>
        <p:nvSpPr>
          <p:cNvPr id="8" name="Oval 7">
            <a:extLst>
              <a:ext uri="{FF2B5EF4-FFF2-40B4-BE49-F238E27FC236}">
                <a16:creationId xmlns:a16="http://schemas.microsoft.com/office/drawing/2014/main" id="{A97F7787-9061-800D-5B47-63EA8683EEFA}"/>
              </a:ext>
            </a:extLst>
          </p:cNvPr>
          <p:cNvSpPr/>
          <p:nvPr/>
        </p:nvSpPr>
        <p:spPr>
          <a:xfrm>
            <a:off x="8295595" y="2915197"/>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a:extLst>
              <a:ext uri="{FF2B5EF4-FFF2-40B4-BE49-F238E27FC236}">
                <a16:creationId xmlns:a16="http://schemas.microsoft.com/office/drawing/2014/main" id="{CEA1FE01-130D-5412-83CD-9FB2022BEA32}"/>
              </a:ext>
            </a:extLst>
          </p:cNvPr>
          <p:cNvSpPr/>
          <p:nvPr/>
        </p:nvSpPr>
        <p:spPr>
          <a:xfrm>
            <a:off x="7609115" y="3209112"/>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Oval 9">
            <a:extLst>
              <a:ext uri="{FF2B5EF4-FFF2-40B4-BE49-F238E27FC236}">
                <a16:creationId xmlns:a16="http://schemas.microsoft.com/office/drawing/2014/main" id="{C7C4451C-C109-53D0-80E0-A2E7807101DE}"/>
              </a:ext>
            </a:extLst>
          </p:cNvPr>
          <p:cNvSpPr/>
          <p:nvPr/>
        </p:nvSpPr>
        <p:spPr>
          <a:xfrm>
            <a:off x="7609115" y="3503026"/>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Oval 10">
            <a:extLst>
              <a:ext uri="{FF2B5EF4-FFF2-40B4-BE49-F238E27FC236}">
                <a16:creationId xmlns:a16="http://schemas.microsoft.com/office/drawing/2014/main" id="{8428EF13-37EB-FE62-5064-A6AA7708FC66}"/>
              </a:ext>
            </a:extLst>
          </p:cNvPr>
          <p:cNvSpPr/>
          <p:nvPr/>
        </p:nvSpPr>
        <p:spPr>
          <a:xfrm>
            <a:off x="8295594" y="3772991"/>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Oval 11">
            <a:extLst>
              <a:ext uri="{FF2B5EF4-FFF2-40B4-BE49-F238E27FC236}">
                <a16:creationId xmlns:a16="http://schemas.microsoft.com/office/drawing/2014/main" id="{153765A4-081E-0790-AAC3-226494DFE269}"/>
              </a:ext>
            </a:extLst>
          </p:cNvPr>
          <p:cNvSpPr/>
          <p:nvPr/>
        </p:nvSpPr>
        <p:spPr>
          <a:xfrm>
            <a:off x="7604693" y="4045857"/>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Oval 12">
            <a:extLst>
              <a:ext uri="{FF2B5EF4-FFF2-40B4-BE49-F238E27FC236}">
                <a16:creationId xmlns:a16="http://schemas.microsoft.com/office/drawing/2014/main" id="{7E52922E-90FC-668B-95F0-5232360169D6}"/>
              </a:ext>
            </a:extLst>
          </p:cNvPr>
          <p:cNvSpPr/>
          <p:nvPr/>
        </p:nvSpPr>
        <p:spPr>
          <a:xfrm>
            <a:off x="8295594" y="4358641"/>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Oval 13">
            <a:extLst>
              <a:ext uri="{FF2B5EF4-FFF2-40B4-BE49-F238E27FC236}">
                <a16:creationId xmlns:a16="http://schemas.microsoft.com/office/drawing/2014/main" id="{23C3C8B7-AD4E-944F-9ACC-9C7B31BF2290}"/>
              </a:ext>
            </a:extLst>
          </p:cNvPr>
          <p:cNvSpPr/>
          <p:nvPr/>
        </p:nvSpPr>
        <p:spPr>
          <a:xfrm>
            <a:off x="7578499" y="4643120"/>
            <a:ext cx="424543" cy="272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53489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DD30F-7883-4223-6E78-705E9D4D5F93}"/>
              </a:ext>
            </a:extLst>
          </p:cNvPr>
          <p:cNvSpPr>
            <a:spLocks noGrp="1"/>
          </p:cNvSpPr>
          <p:nvPr>
            <p:ph idx="1"/>
          </p:nvPr>
        </p:nvSpPr>
        <p:spPr>
          <a:xfrm>
            <a:off x="1066800" y="698862"/>
            <a:ext cx="10058400" cy="3931920"/>
          </a:xfrm>
        </p:spPr>
        <p:txBody>
          <a:bodyPr/>
          <a:lstStyle/>
          <a:p>
            <a:pPr marL="0" indent="0">
              <a:buNone/>
            </a:pPr>
            <a:r>
              <a:rPr lang="en-US" dirty="0"/>
              <a:t>35 YO male with PMH of schizophrenia and cannabis use disorder presents to your behavioral health clinic. He has failed risperidone (3mg daily x1 year) and aripiprazole LAI (400mg monthly x6 months). The psychiatrist would like to try clozapine. What do you recommend?</a:t>
            </a:r>
          </a:p>
        </p:txBody>
      </p:sp>
      <p:graphicFrame>
        <p:nvGraphicFramePr>
          <p:cNvPr id="4" name="Table 3">
            <a:extLst>
              <a:ext uri="{FF2B5EF4-FFF2-40B4-BE49-F238E27FC236}">
                <a16:creationId xmlns:a16="http://schemas.microsoft.com/office/drawing/2014/main" id="{F9AB127B-4A07-AAD1-4B77-CD9A04B0040F}"/>
              </a:ext>
            </a:extLst>
          </p:cNvPr>
          <p:cNvGraphicFramePr>
            <a:graphicFrameLocks noGrp="1"/>
          </p:cNvGraphicFramePr>
          <p:nvPr>
            <p:extLst>
              <p:ext uri="{D42A27DB-BD31-4B8C-83A1-F6EECF244321}">
                <p14:modId xmlns:p14="http://schemas.microsoft.com/office/powerpoint/2010/main" val="2824572011"/>
              </p:ext>
            </p:extLst>
          </p:nvPr>
        </p:nvGraphicFramePr>
        <p:xfrm>
          <a:off x="322521" y="3048196"/>
          <a:ext cx="11546958" cy="2021840"/>
        </p:xfrm>
        <a:graphic>
          <a:graphicData uri="http://schemas.openxmlformats.org/drawingml/2006/table">
            <a:tbl>
              <a:tblPr firstRow="1" bandRow="1">
                <a:tableStyleId>{9D7B26C5-4107-4FEC-AEDC-1716B250A1EF}</a:tableStyleId>
              </a:tblPr>
              <a:tblGrid>
                <a:gridCol w="1924493">
                  <a:extLst>
                    <a:ext uri="{9D8B030D-6E8A-4147-A177-3AD203B41FA5}">
                      <a16:colId xmlns:a16="http://schemas.microsoft.com/office/drawing/2014/main" val="3315045490"/>
                    </a:ext>
                  </a:extLst>
                </a:gridCol>
                <a:gridCol w="1924493">
                  <a:extLst>
                    <a:ext uri="{9D8B030D-6E8A-4147-A177-3AD203B41FA5}">
                      <a16:colId xmlns:a16="http://schemas.microsoft.com/office/drawing/2014/main" val="1291264618"/>
                    </a:ext>
                  </a:extLst>
                </a:gridCol>
                <a:gridCol w="1924493">
                  <a:extLst>
                    <a:ext uri="{9D8B030D-6E8A-4147-A177-3AD203B41FA5}">
                      <a16:colId xmlns:a16="http://schemas.microsoft.com/office/drawing/2014/main" val="1514352510"/>
                    </a:ext>
                  </a:extLst>
                </a:gridCol>
                <a:gridCol w="1924493">
                  <a:extLst>
                    <a:ext uri="{9D8B030D-6E8A-4147-A177-3AD203B41FA5}">
                      <a16:colId xmlns:a16="http://schemas.microsoft.com/office/drawing/2014/main" val="2906735072"/>
                    </a:ext>
                  </a:extLst>
                </a:gridCol>
                <a:gridCol w="1924493">
                  <a:extLst>
                    <a:ext uri="{9D8B030D-6E8A-4147-A177-3AD203B41FA5}">
                      <a16:colId xmlns:a16="http://schemas.microsoft.com/office/drawing/2014/main" val="316201105"/>
                    </a:ext>
                  </a:extLst>
                </a:gridCol>
                <a:gridCol w="1924493">
                  <a:extLst>
                    <a:ext uri="{9D8B030D-6E8A-4147-A177-3AD203B41FA5}">
                      <a16:colId xmlns:a16="http://schemas.microsoft.com/office/drawing/2014/main" val="517736488"/>
                    </a:ext>
                  </a:extLst>
                </a:gridCol>
              </a:tblGrid>
              <a:tr h="370840">
                <a:tc>
                  <a:txBody>
                    <a:bodyPr/>
                    <a:lstStyle/>
                    <a:p>
                      <a:r>
                        <a:rPr lang="en-US" dirty="0"/>
                        <a:t>Cannabinoid</a:t>
                      </a:r>
                    </a:p>
                  </a:txBody>
                  <a:tcPr/>
                </a:tc>
                <a:tc>
                  <a:txBody>
                    <a:bodyPr/>
                    <a:lstStyle/>
                    <a:p>
                      <a:r>
                        <a:rPr lang="en-US" dirty="0"/>
                        <a:t>3A4</a:t>
                      </a:r>
                    </a:p>
                  </a:txBody>
                  <a:tcPr/>
                </a:tc>
                <a:tc>
                  <a:txBody>
                    <a:bodyPr/>
                    <a:lstStyle/>
                    <a:p>
                      <a:r>
                        <a:rPr lang="en-US" dirty="0"/>
                        <a:t>2C9</a:t>
                      </a:r>
                    </a:p>
                  </a:txBody>
                  <a:tcPr/>
                </a:tc>
                <a:tc>
                  <a:txBody>
                    <a:bodyPr/>
                    <a:lstStyle/>
                    <a:p>
                      <a:r>
                        <a:rPr lang="en-US" dirty="0"/>
                        <a:t>2C19</a:t>
                      </a:r>
                    </a:p>
                  </a:txBody>
                  <a:tcPr/>
                </a:tc>
                <a:tc>
                  <a:txBody>
                    <a:bodyPr/>
                    <a:lstStyle/>
                    <a:p>
                      <a:r>
                        <a:rPr lang="en-US" dirty="0"/>
                        <a:t>2D6</a:t>
                      </a:r>
                    </a:p>
                  </a:txBody>
                  <a:tcPr/>
                </a:tc>
                <a:tc>
                  <a:txBody>
                    <a:bodyPr/>
                    <a:lstStyle/>
                    <a:p>
                      <a:r>
                        <a:rPr lang="en-US" dirty="0"/>
                        <a:t>1A2</a:t>
                      </a:r>
                    </a:p>
                  </a:txBody>
                  <a:tcPr/>
                </a:tc>
                <a:extLst>
                  <a:ext uri="{0D108BD9-81ED-4DB2-BD59-A6C34878D82A}">
                    <a16:rowId xmlns:a16="http://schemas.microsoft.com/office/drawing/2014/main" val="1368500065"/>
                  </a:ext>
                </a:extLst>
              </a:tr>
              <a:tr h="370840">
                <a:tc>
                  <a:txBody>
                    <a:bodyPr/>
                    <a:lstStyle/>
                    <a:p>
                      <a:r>
                        <a:rPr lang="en-US" dirty="0"/>
                        <a:t>THC</a:t>
                      </a:r>
                    </a:p>
                  </a:txBody>
                  <a:tcPr/>
                </a:tc>
                <a:tc>
                  <a:txBody>
                    <a:bodyPr/>
                    <a:lstStyle/>
                    <a:p>
                      <a:r>
                        <a:rPr lang="en-US" dirty="0"/>
                        <a:t>Substrate/</a:t>
                      </a:r>
                      <a:r>
                        <a:rPr lang="en-US" baseline="0" dirty="0"/>
                        <a:t> Inhibitor</a:t>
                      </a:r>
                      <a:endParaRPr lang="en-US" dirty="0"/>
                    </a:p>
                  </a:txBody>
                  <a:tcPr/>
                </a:tc>
                <a:tc>
                  <a:txBody>
                    <a:bodyPr/>
                    <a:lstStyle/>
                    <a:p>
                      <a:r>
                        <a:rPr lang="en-US" dirty="0"/>
                        <a:t>Substrate/</a:t>
                      </a:r>
                      <a:r>
                        <a:rPr lang="en-US" baseline="0" dirty="0"/>
                        <a:t> I</a:t>
                      </a:r>
                      <a:r>
                        <a:rPr lang="en-US" dirty="0"/>
                        <a:t>nhibiter</a:t>
                      </a:r>
                    </a:p>
                  </a:txBody>
                  <a:tcPr/>
                </a:tc>
                <a:tc>
                  <a:txBody>
                    <a:bodyPr/>
                    <a:lstStyle/>
                    <a:p>
                      <a:r>
                        <a:rPr lang="en-US" dirty="0"/>
                        <a:t>Inhibitor</a:t>
                      </a:r>
                    </a:p>
                  </a:txBody>
                  <a:tcPr/>
                </a:tc>
                <a:tc>
                  <a:txBody>
                    <a:bodyPr/>
                    <a:lstStyle/>
                    <a:p>
                      <a:r>
                        <a:rPr lang="en-US" dirty="0"/>
                        <a:t>Inhibitor</a:t>
                      </a:r>
                    </a:p>
                  </a:txBody>
                  <a:tcPr/>
                </a:tc>
                <a:tc>
                  <a:txBody>
                    <a:bodyPr/>
                    <a:lstStyle/>
                    <a:p>
                      <a:r>
                        <a:rPr lang="en-US" dirty="0"/>
                        <a:t>Inducer</a:t>
                      </a:r>
                    </a:p>
                  </a:txBody>
                  <a:tcPr/>
                </a:tc>
                <a:extLst>
                  <a:ext uri="{0D108BD9-81ED-4DB2-BD59-A6C34878D82A}">
                    <a16:rowId xmlns:a16="http://schemas.microsoft.com/office/drawing/2014/main" val="1582555959"/>
                  </a:ext>
                </a:extLst>
              </a:tr>
              <a:tr h="370840">
                <a:tc>
                  <a:txBody>
                    <a:bodyPr/>
                    <a:lstStyle/>
                    <a:p>
                      <a:r>
                        <a:rPr lang="en-US" dirty="0"/>
                        <a:t>CBD</a:t>
                      </a:r>
                    </a:p>
                  </a:txBody>
                  <a:tcPr/>
                </a:tc>
                <a:tc>
                  <a:txBody>
                    <a:bodyPr/>
                    <a:lstStyle/>
                    <a:p>
                      <a:r>
                        <a:rPr lang="en-US" dirty="0"/>
                        <a:t>Substrate/</a:t>
                      </a:r>
                      <a:r>
                        <a:rPr lang="en-US" baseline="0" dirty="0"/>
                        <a:t> </a:t>
                      </a:r>
                      <a:r>
                        <a:rPr lang="en-US" dirty="0"/>
                        <a:t>Inhibitor</a:t>
                      </a:r>
                    </a:p>
                  </a:txBody>
                  <a:tcPr/>
                </a:tc>
                <a:tc>
                  <a:txBody>
                    <a:bodyPr/>
                    <a:lstStyle/>
                    <a:p>
                      <a:r>
                        <a:rPr lang="en-US" dirty="0"/>
                        <a:t>Substrate</a:t>
                      </a:r>
                      <a:r>
                        <a:rPr lang="en-US" baseline="0" dirty="0"/>
                        <a:t>/ Inhibitor</a:t>
                      </a:r>
                      <a:endParaRPr lang="en-US" dirty="0"/>
                    </a:p>
                  </a:txBody>
                  <a:tcPr/>
                </a:tc>
                <a:tc>
                  <a:txBody>
                    <a:bodyPr/>
                    <a:lstStyle/>
                    <a:p>
                      <a:r>
                        <a:rPr lang="en-US" dirty="0"/>
                        <a:t>Substrate/ Inhibitor</a:t>
                      </a:r>
                    </a:p>
                  </a:txBody>
                  <a:tcPr/>
                </a:tc>
                <a:tc>
                  <a:txBody>
                    <a:bodyPr/>
                    <a:lstStyle/>
                    <a:p>
                      <a:r>
                        <a:rPr lang="en-US" dirty="0"/>
                        <a:t>Inhibitor</a:t>
                      </a:r>
                    </a:p>
                  </a:txBody>
                  <a:tcPr/>
                </a:tc>
                <a:tc>
                  <a:txBody>
                    <a:bodyPr/>
                    <a:lstStyle/>
                    <a:p>
                      <a:r>
                        <a:rPr lang="en-US" dirty="0"/>
                        <a:t>Inhibitor</a:t>
                      </a:r>
                    </a:p>
                  </a:txBody>
                  <a:tcPr/>
                </a:tc>
                <a:extLst>
                  <a:ext uri="{0D108BD9-81ED-4DB2-BD59-A6C34878D82A}">
                    <a16:rowId xmlns:a16="http://schemas.microsoft.com/office/drawing/2014/main" val="4056319154"/>
                  </a:ext>
                </a:extLst>
              </a:tr>
              <a:tr h="370840">
                <a:tc>
                  <a:txBody>
                    <a:bodyPr/>
                    <a:lstStyle/>
                    <a:p>
                      <a:r>
                        <a:rPr lang="en-US" dirty="0"/>
                        <a:t>Smoking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Inducer</a:t>
                      </a:r>
                    </a:p>
                  </a:txBody>
                  <a:tcPr/>
                </a:tc>
                <a:extLst>
                  <a:ext uri="{0D108BD9-81ED-4DB2-BD59-A6C34878D82A}">
                    <a16:rowId xmlns:a16="http://schemas.microsoft.com/office/drawing/2014/main" val="2270956384"/>
                  </a:ext>
                </a:extLst>
              </a:tr>
            </a:tbl>
          </a:graphicData>
        </a:graphic>
      </p:graphicFrame>
    </p:spTree>
    <p:extLst>
      <p:ext uri="{BB962C8B-B14F-4D97-AF65-F5344CB8AC3E}">
        <p14:creationId xmlns:p14="http://schemas.microsoft.com/office/powerpoint/2010/main" val="187157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9F7AE-BE97-D1A1-51CE-60CBBB079C33}"/>
              </a:ext>
            </a:extLst>
          </p:cNvPr>
          <p:cNvSpPr>
            <a:spLocks noGrp="1"/>
          </p:cNvSpPr>
          <p:nvPr>
            <p:ph idx="1"/>
          </p:nvPr>
        </p:nvSpPr>
        <p:spPr>
          <a:xfrm>
            <a:off x="1066800" y="644435"/>
            <a:ext cx="10058400" cy="3931920"/>
          </a:xfrm>
        </p:spPr>
        <p:txBody>
          <a:bodyPr/>
          <a:lstStyle/>
          <a:p>
            <a:pPr marL="0" indent="0">
              <a:buNone/>
            </a:pPr>
            <a:r>
              <a:rPr lang="en-US" dirty="0"/>
              <a:t>70 YO female presents to your oncology clinic. She is being treated with </a:t>
            </a:r>
            <a:r>
              <a:rPr lang="en-US" dirty="0" err="1"/>
              <a:t>ciltacabtegene</a:t>
            </a:r>
            <a:r>
              <a:rPr lang="en-US" dirty="0"/>
              <a:t> </a:t>
            </a:r>
            <a:r>
              <a:rPr lang="en-US" dirty="0" err="1"/>
              <a:t>autoleucel</a:t>
            </a:r>
            <a:r>
              <a:rPr lang="en-US" dirty="0"/>
              <a:t> (</a:t>
            </a:r>
            <a:r>
              <a:rPr lang="en-US" dirty="0" err="1"/>
              <a:t>Carvykti</a:t>
            </a:r>
            <a:r>
              <a:rPr lang="en-US" dirty="0"/>
              <a:t>), a Car-T Cell Therapy for her leukemia. She has lost 10 pounds in the last month due to nausea and poor appetite, and has severe pain. She is interested in trialing medical cannabis. What do you tell her?</a:t>
            </a:r>
          </a:p>
        </p:txBody>
      </p:sp>
      <p:sp>
        <p:nvSpPr>
          <p:cNvPr id="4" name="TextBox 3">
            <a:extLst>
              <a:ext uri="{FF2B5EF4-FFF2-40B4-BE49-F238E27FC236}">
                <a16:creationId xmlns:a16="http://schemas.microsoft.com/office/drawing/2014/main" id="{49B761AC-06F9-A3B9-1B1B-25FB01CF25AA}"/>
              </a:ext>
            </a:extLst>
          </p:cNvPr>
          <p:cNvSpPr txBox="1"/>
          <p:nvPr/>
        </p:nvSpPr>
        <p:spPr>
          <a:xfrm>
            <a:off x="0" y="6657945"/>
            <a:ext cx="116707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Cancer patients get second chance at life, thanks to new car-T-cell therapy. MUSC Hollings Cancer Center. (n.d.). https://hollingscancercenter.musc.edu/news/archive/2021/06/18/cancer-patients-get-second-chance-at-life-thanks-to-new-car-t-cell-therapy </a:t>
            </a:r>
          </a:p>
        </p:txBody>
      </p:sp>
      <p:pic>
        <p:nvPicPr>
          <p:cNvPr id="6" name="Picture 5">
            <a:extLst>
              <a:ext uri="{FF2B5EF4-FFF2-40B4-BE49-F238E27FC236}">
                <a16:creationId xmlns:a16="http://schemas.microsoft.com/office/drawing/2014/main" id="{E81AB3E2-ED0A-C336-402B-C6CA0FB47C89}"/>
              </a:ext>
            </a:extLst>
          </p:cNvPr>
          <p:cNvPicPr>
            <a:picLocks noChangeAspect="1"/>
          </p:cNvPicPr>
          <p:nvPr/>
        </p:nvPicPr>
        <p:blipFill>
          <a:blip r:embed="rId3"/>
          <a:stretch>
            <a:fillRect/>
          </a:stretch>
        </p:blipFill>
        <p:spPr>
          <a:xfrm>
            <a:off x="3141155" y="2281644"/>
            <a:ext cx="5909689" cy="3931921"/>
          </a:xfrm>
          <a:prstGeom prst="rect">
            <a:avLst/>
          </a:prstGeom>
        </p:spPr>
      </p:pic>
    </p:spTree>
    <p:extLst>
      <p:ext uri="{BB962C8B-B14F-4D97-AF65-F5344CB8AC3E}">
        <p14:creationId xmlns:p14="http://schemas.microsoft.com/office/powerpoint/2010/main" val="26479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35DAD-0F01-1649-B0CB-05D7A20C6B64}"/>
              </a:ext>
            </a:extLst>
          </p:cNvPr>
          <p:cNvSpPr>
            <a:spLocks noGrp="1"/>
          </p:cNvSpPr>
          <p:nvPr>
            <p:ph idx="1"/>
          </p:nvPr>
        </p:nvSpPr>
        <p:spPr>
          <a:xfrm>
            <a:off x="1066800" y="579118"/>
            <a:ext cx="10058400" cy="3931920"/>
          </a:xfrm>
        </p:spPr>
        <p:txBody>
          <a:bodyPr/>
          <a:lstStyle/>
          <a:p>
            <a:pPr marL="0" indent="0">
              <a:buNone/>
            </a:pPr>
            <a:r>
              <a:rPr lang="en-US" dirty="0"/>
              <a:t>A patient with cannabis use disorder comes into the ED complaining of vomiting. They vomited three times in the past hour. Hot showers relieve the symptoms. What is the most effective treatment?</a:t>
            </a:r>
          </a:p>
        </p:txBody>
      </p:sp>
      <p:pic>
        <p:nvPicPr>
          <p:cNvPr id="4" name="Picture 2" descr="This image shows symptoms of cannabinoid hyperemesis syndrome which includes nausea, tendency to use extremely hot baths/showers for relief, stomach pain, difficulty eating or keeping food down, weight loss, and severe vomiting and/or diarrhea, sometimes for days or weeks.">
            <a:extLst>
              <a:ext uri="{FF2B5EF4-FFF2-40B4-BE49-F238E27FC236}">
                <a16:creationId xmlns:a16="http://schemas.microsoft.com/office/drawing/2014/main" id="{B082EA30-60A1-1F9E-3D7B-1DD7B7B8BB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9705" y="1650124"/>
            <a:ext cx="5972590"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9F4E3F-D846-7146-4D16-A7CE9F242D56}"/>
              </a:ext>
            </a:extLst>
          </p:cNvPr>
          <p:cNvSpPr txBox="1"/>
          <p:nvPr/>
        </p:nvSpPr>
        <p:spPr>
          <a:xfrm>
            <a:off x="1" y="6589065"/>
            <a:ext cx="12192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prstClr val="black">
                    <a:lumMod val="50000"/>
                    <a:lumOff val="50000"/>
                  </a:prstClr>
                </a:solidFill>
                <a:effectLst/>
                <a:uLnTx/>
                <a:uFillTx/>
                <a:latin typeface="Century Gothic" panose="020B0502020202020204"/>
                <a:ea typeface="+mn-ea"/>
                <a:cs typeface="+mn-cs"/>
              </a:rPr>
              <a:t>Brodwin</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 E. (2019, April 13). A mysterious condition can make marijuana users violently ill, and it reveals a hidden downside to the drug's growing popularity. Business Insider. Retrieved February 14, 2023, from https://www.businessinsider.com/marijuana-syndrome-vomiting-nausea-symptoms-do-i-have-chs-2019-4 </a:t>
            </a:r>
          </a:p>
        </p:txBody>
      </p:sp>
    </p:spTree>
    <p:extLst>
      <p:ext uri="{BB962C8B-B14F-4D97-AF65-F5344CB8AC3E}">
        <p14:creationId xmlns:p14="http://schemas.microsoft.com/office/powerpoint/2010/main" val="13727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685D-6AD8-E554-1AFA-82973D504C6C}"/>
              </a:ext>
            </a:extLst>
          </p:cNvPr>
          <p:cNvSpPr>
            <a:spLocks noGrp="1"/>
          </p:cNvSpPr>
          <p:nvPr>
            <p:ph type="title"/>
          </p:nvPr>
        </p:nvSpPr>
        <p:spPr/>
        <p:txBody>
          <a:bodyPr/>
          <a:lstStyle/>
          <a:p>
            <a:r>
              <a:rPr lang="en-US" dirty="0"/>
              <a:t>Legal Updates</a:t>
            </a:r>
          </a:p>
        </p:txBody>
      </p:sp>
      <p:sp>
        <p:nvSpPr>
          <p:cNvPr id="3" name="Content Placeholder 2">
            <a:extLst>
              <a:ext uri="{FF2B5EF4-FFF2-40B4-BE49-F238E27FC236}">
                <a16:creationId xmlns:a16="http://schemas.microsoft.com/office/drawing/2014/main" id="{50F3FEFF-E028-9429-5CF7-8DFD2171CEEA}"/>
              </a:ext>
            </a:extLst>
          </p:cNvPr>
          <p:cNvSpPr>
            <a:spLocks noGrp="1"/>
          </p:cNvSpPr>
          <p:nvPr>
            <p:ph idx="1"/>
          </p:nvPr>
        </p:nvSpPr>
        <p:spPr/>
        <p:txBody>
          <a:bodyPr/>
          <a:lstStyle/>
          <a:p>
            <a:r>
              <a:rPr lang="en-US" dirty="0"/>
              <a:t>October 2022</a:t>
            </a:r>
          </a:p>
          <a:p>
            <a:pPr lvl="1"/>
            <a:r>
              <a:rPr lang="en-US" dirty="0"/>
              <a:t>President Biden: “I am asking the Secretary of Health and Human Services and the Attorney General to initiate the administrative process to review expeditiously how marijuana is scheduled under federal law.”</a:t>
            </a:r>
          </a:p>
          <a:p>
            <a:r>
              <a:rPr lang="en-US" dirty="0"/>
              <a:t>December 2022: Cannabidiol and Marijuana Research Expansion Act</a:t>
            </a:r>
          </a:p>
          <a:p>
            <a:pPr lvl="1"/>
            <a:r>
              <a:rPr lang="en-US" dirty="0"/>
              <a:t>“Directs the Drug Enforcement Administration (DEA) to follow specified procedures to register (1) practitioners to conduct marijuana research, and (2) manufacturers to supply marijuana for the research</a:t>
            </a:r>
          </a:p>
          <a:p>
            <a:pPr lvl="1"/>
            <a:r>
              <a:rPr lang="en-US" dirty="0"/>
              <a:t>Allow physicians to discuss the potential harms and benefits of marijuana and its derivatives (including CBD) with patients”</a:t>
            </a:r>
          </a:p>
        </p:txBody>
      </p:sp>
      <p:sp>
        <p:nvSpPr>
          <p:cNvPr id="4" name="TextBox 3">
            <a:extLst>
              <a:ext uri="{FF2B5EF4-FFF2-40B4-BE49-F238E27FC236}">
                <a16:creationId xmlns:a16="http://schemas.microsoft.com/office/drawing/2014/main" id="{25282E04-5B3F-7F24-F04D-6AD7869F9625}"/>
              </a:ext>
            </a:extLst>
          </p:cNvPr>
          <p:cNvSpPr txBox="1"/>
          <p:nvPr/>
        </p:nvSpPr>
        <p:spPr>
          <a:xfrm>
            <a:off x="260637" y="6170220"/>
            <a:ext cx="11670726" cy="415498"/>
          </a:xfrm>
          <a:prstGeom prst="rect">
            <a:avLst/>
          </a:prstGeom>
          <a:noFill/>
        </p:spPr>
        <p:txBody>
          <a:bodyPr wrap="square" rtlCol="0">
            <a:spAutoFit/>
          </a:bodyPr>
          <a:lstStyle/>
          <a:p>
            <a:r>
              <a:rPr lang="en-US" sz="700" dirty="0">
                <a:solidFill>
                  <a:schemeClr val="tx1">
                    <a:lumMod val="50000"/>
                    <a:lumOff val="50000"/>
                  </a:schemeClr>
                </a:solidFill>
              </a:rPr>
              <a:t>The United States Government. (2022, October 6). Statement from president Biden on marijuana reform. The White House. Retrieved February 14, 2023, from https://www.whitehouse.gov/briefing-room/statements-releases/2022/10/06/statement-from-president-biden-on-marijuana-reform/</a:t>
            </a:r>
          </a:p>
          <a:p>
            <a:r>
              <a:rPr lang="en-US" sz="700" dirty="0">
                <a:solidFill>
                  <a:schemeClr val="tx1">
                    <a:lumMod val="50000"/>
                    <a:lumOff val="50000"/>
                  </a:schemeClr>
                </a:solidFill>
              </a:rPr>
              <a:t>Text - S.253 - 117th Congress (2021-2022): Cannabidiol and marihuana ... (n.d.). Retrieved March 11, 2023, from https://www.congress.gov/bill/117th-congress/senate-bill/253/text </a:t>
            </a:r>
          </a:p>
        </p:txBody>
      </p:sp>
    </p:spTree>
    <p:extLst>
      <p:ext uri="{BB962C8B-B14F-4D97-AF65-F5344CB8AC3E}">
        <p14:creationId xmlns:p14="http://schemas.microsoft.com/office/powerpoint/2010/main" val="989381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7" name="Straight Connector 16">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7" name="Rectangle 26">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233135E6-CE5F-72B9-5098-9191792F65D6}"/>
              </a:ext>
            </a:extLst>
          </p:cNvPr>
          <p:cNvSpPr>
            <a:spLocks noGrp="1"/>
          </p:cNvSpPr>
          <p:nvPr>
            <p:ph type="title"/>
          </p:nvPr>
        </p:nvSpPr>
        <p:spPr>
          <a:xfrm>
            <a:off x="1260205" y="1887795"/>
            <a:ext cx="9673306" cy="2733106"/>
          </a:xfrm>
        </p:spPr>
        <p:txBody>
          <a:bodyPr vert="horz" lIns="91440" tIns="45720" rIns="91440" bIns="45720" rtlCol="0" anchor="ctr">
            <a:normAutofit/>
          </a:bodyPr>
          <a:lstStyle/>
          <a:p>
            <a:r>
              <a:rPr lang="en-US" dirty="0"/>
              <a:t>Questions?</a:t>
            </a:r>
          </a:p>
        </p:txBody>
      </p:sp>
      <p:sp>
        <p:nvSpPr>
          <p:cNvPr id="3" name="Text Placeholder 2">
            <a:extLst>
              <a:ext uri="{FF2B5EF4-FFF2-40B4-BE49-F238E27FC236}">
                <a16:creationId xmlns:a16="http://schemas.microsoft.com/office/drawing/2014/main" id="{8ABDBDAB-4DBF-E8B2-A4F3-7A5D1DBA07FB}"/>
              </a:ext>
            </a:extLst>
          </p:cNvPr>
          <p:cNvSpPr>
            <a:spLocks noGrp="1"/>
          </p:cNvSpPr>
          <p:nvPr>
            <p:ph type="body" idx="1"/>
          </p:nvPr>
        </p:nvSpPr>
        <p:spPr>
          <a:xfrm>
            <a:off x="1260204" y="4718994"/>
            <a:ext cx="9673306" cy="913322"/>
          </a:xfrm>
        </p:spPr>
        <p:txBody>
          <a:bodyPr vert="horz" lIns="91440" tIns="45720" rIns="91440" bIns="45720" rtlCol="0">
            <a:normAutofit/>
          </a:bodyPr>
          <a:lstStyle/>
          <a:p>
            <a:pPr>
              <a:spcBef>
                <a:spcPts val="0"/>
              </a:spcBef>
              <a:spcAft>
                <a:spcPts val="600"/>
              </a:spcAft>
            </a:pPr>
            <a:r>
              <a:rPr lang="en-US" sz="2000" spc="80"/>
              <a:t>Victoria.fenton@ihs.gov</a:t>
            </a:r>
          </a:p>
        </p:txBody>
      </p:sp>
      <p:sp>
        <p:nvSpPr>
          <p:cNvPr id="29" name="Rectangle 28">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4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Considerations</a:t>
            </a:r>
          </a:p>
        </p:txBody>
      </p:sp>
      <p:sp>
        <p:nvSpPr>
          <p:cNvPr id="3" name="Content Placeholder 2"/>
          <p:cNvSpPr>
            <a:spLocks noGrp="1"/>
          </p:cNvSpPr>
          <p:nvPr>
            <p:ph idx="1"/>
          </p:nvPr>
        </p:nvSpPr>
        <p:spPr/>
        <p:txBody>
          <a:bodyPr/>
          <a:lstStyle/>
          <a:p>
            <a:r>
              <a:rPr lang="en-US" dirty="0"/>
              <a:t>Important to be mindful of tribal preferences and to take a balanced approach</a:t>
            </a:r>
          </a:p>
        </p:txBody>
      </p:sp>
    </p:spTree>
    <p:extLst>
      <p:ext uri="{BB962C8B-B14F-4D97-AF65-F5344CB8AC3E}">
        <p14:creationId xmlns:p14="http://schemas.microsoft.com/office/powerpoint/2010/main" val="307522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165" y="2094310"/>
            <a:ext cx="9289765" cy="2587752"/>
          </a:xfrm>
        </p:spPr>
        <p:txBody>
          <a:bodyPr/>
          <a:lstStyle/>
          <a:p>
            <a:r>
              <a:rPr lang="en-US" dirty="0"/>
              <a:t>The Endocannabinoid system</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9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Endocannabinoid System</a:t>
            </a:r>
          </a:p>
        </p:txBody>
      </p:sp>
      <p:pic>
        <p:nvPicPr>
          <p:cNvPr id="4" name="Picture 3"/>
          <p:cNvPicPr>
            <a:picLocks noChangeAspect="1"/>
          </p:cNvPicPr>
          <p:nvPr/>
        </p:nvPicPr>
        <p:blipFill>
          <a:blip r:embed="rId3"/>
          <a:stretch>
            <a:fillRect/>
          </a:stretch>
        </p:blipFill>
        <p:spPr>
          <a:xfrm>
            <a:off x="6845808" y="2103120"/>
            <a:ext cx="4798158" cy="3190775"/>
          </a:xfrm>
          <a:prstGeom prst="rect">
            <a:avLst/>
          </a:prstGeom>
        </p:spPr>
      </p:pic>
      <p:sp>
        <p:nvSpPr>
          <p:cNvPr id="5" name="TextBox 4"/>
          <p:cNvSpPr txBox="1"/>
          <p:nvPr/>
        </p:nvSpPr>
        <p:spPr>
          <a:xfrm>
            <a:off x="219455" y="6288558"/>
            <a:ext cx="11036595" cy="307777"/>
          </a:xfrm>
          <a:prstGeom prst="rect">
            <a:avLst/>
          </a:prstGeom>
          <a:noFill/>
        </p:spPr>
        <p:txBody>
          <a:bodyPr wrap="square" rtlCol="0">
            <a:spAutoFit/>
          </a:bodyPr>
          <a:lstStyle/>
          <a:p>
            <a:r>
              <a:rPr lang="en-US" sz="700" dirty="0">
                <a:solidFill>
                  <a:schemeClr val="tx1">
                    <a:lumMod val="50000"/>
                    <a:lumOff val="50000"/>
                  </a:schemeClr>
                </a:solidFill>
              </a:rPr>
              <a:t>Di Marzo, V., et al. (1998). Endocannabinoids: endogenous cannabinoid receptor ligands with neuromodulatory action. Trends in neurosciences, 21(12), 521–528. https://doi.org/10.1016/s0166-2236(98)01283-1</a:t>
            </a:r>
          </a:p>
          <a:p>
            <a:r>
              <a:rPr lang="en-US" sz="700" dirty="0">
                <a:solidFill>
                  <a:schemeClr val="tx1">
                    <a:lumMod val="50000"/>
                    <a:lumOff val="50000"/>
                  </a:schemeClr>
                </a:solidFill>
              </a:rPr>
              <a:t>Grinspoon, P (2021, August 11). The endocannabinoid system: Essential and mysterious. Harvard Health. Retrieved February 14, 2023, from https://www.health.harvard.edu/blog/the-endocannabinoid-system-essential-and-mysterious-202108112569 </a:t>
            </a:r>
          </a:p>
        </p:txBody>
      </p:sp>
      <p:sp>
        <p:nvSpPr>
          <p:cNvPr id="6" name="Content Placeholder 5">
            <a:extLst>
              <a:ext uri="{FF2B5EF4-FFF2-40B4-BE49-F238E27FC236}">
                <a16:creationId xmlns:a16="http://schemas.microsoft.com/office/drawing/2014/main" id="{38971820-1FA5-9EAB-83CA-4EB3F4CC677B}"/>
              </a:ext>
            </a:extLst>
          </p:cNvPr>
          <p:cNvSpPr>
            <a:spLocks noGrp="1"/>
          </p:cNvSpPr>
          <p:nvPr>
            <p:ph idx="1"/>
          </p:nvPr>
        </p:nvSpPr>
        <p:spPr>
          <a:xfrm>
            <a:off x="1066800" y="2103120"/>
            <a:ext cx="5468112" cy="3931920"/>
          </a:xfrm>
        </p:spPr>
        <p:txBody>
          <a:bodyPr/>
          <a:lstStyle/>
          <a:p>
            <a:pPr lvl="0"/>
            <a:r>
              <a:rPr lang="en-US" dirty="0"/>
              <a:t>Endocannabinoids are neuromodulators that bind to cannabinoid receptors throughout body</a:t>
            </a:r>
          </a:p>
          <a:p>
            <a:pPr lvl="0"/>
            <a:r>
              <a:rPr lang="en-US" dirty="0"/>
              <a:t>Homeostatic regulatory system</a:t>
            </a:r>
          </a:p>
          <a:p>
            <a:pPr lvl="0"/>
            <a:r>
              <a:rPr lang="en-US" dirty="0"/>
              <a:t>Present from the earliest stages of gestation</a:t>
            </a:r>
          </a:p>
          <a:p>
            <a:pPr lvl="0"/>
            <a:r>
              <a:rPr lang="en-US" dirty="0"/>
              <a:t>Involved in response to cellular stress, pain, inflammation, perception, mood, learning, sleep, memory, and reward</a:t>
            </a:r>
          </a:p>
        </p:txBody>
      </p:sp>
    </p:spTree>
    <p:extLst>
      <p:ext uri="{BB962C8B-B14F-4D97-AF65-F5344CB8AC3E}">
        <p14:creationId xmlns:p14="http://schemas.microsoft.com/office/powerpoint/2010/main" val="184748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CB1 and CB2 Receptors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14677"/>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0637" y="6401913"/>
            <a:ext cx="11670726" cy="200055"/>
          </a:xfrm>
          <a:prstGeom prst="rect">
            <a:avLst/>
          </a:prstGeom>
          <a:noFill/>
        </p:spPr>
        <p:txBody>
          <a:bodyPr wrap="square" rtlCol="0">
            <a:spAutoFit/>
          </a:bodyPr>
          <a:lstStyle/>
          <a:p>
            <a:r>
              <a:rPr lang="en-US" sz="700" dirty="0">
                <a:solidFill>
                  <a:schemeClr val="tx1">
                    <a:lumMod val="50000"/>
                    <a:lumOff val="50000"/>
                  </a:schemeClr>
                </a:solidFill>
              </a:rPr>
              <a:t>Di Marzo, V., et al.(1998). Endocannabinoids: endogenous cannabinoid receptor ligands with neuromodulatory action. Trends in neurosciences, 21(12), 521–528. https://doi.org/10.1016/s0166-2236(98)01283-1</a:t>
            </a:r>
          </a:p>
        </p:txBody>
      </p:sp>
    </p:spTree>
    <p:extLst>
      <p:ext uri="{BB962C8B-B14F-4D97-AF65-F5344CB8AC3E}">
        <p14:creationId xmlns:p14="http://schemas.microsoft.com/office/powerpoint/2010/main" val="1604060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10869</TotalTime>
  <Words>6713</Words>
  <Application>Microsoft Office PowerPoint</Application>
  <PresentationFormat>Widescreen</PresentationFormat>
  <Paragraphs>535</Paragraphs>
  <Slides>50</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Century Gothic</vt:lpstr>
      <vt:lpstr>Garamond</vt:lpstr>
      <vt:lpstr>Savon</vt:lpstr>
      <vt:lpstr>A Review of Cannabis and Cannabinoids</vt:lpstr>
      <vt:lpstr>Objectives</vt:lpstr>
      <vt:lpstr>Regulatory Considerations </vt:lpstr>
      <vt:lpstr>Current Federal Status</vt:lpstr>
      <vt:lpstr>Legal Updates</vt:lpstr>
      <vt:lpstr>Tribal Considerations</vt:lpstr>
      <vt:lpstr>The Endocannabinoid system</vt:lpstr>
      <vt:lpstr>The Endocannabinoid System</vt:lpstr>
      <vt:lpstr>CB1 and CB2 Receptors</vt:lpstr>
      <vt:lpstr>Endocannabinoids</vt:lpstr>
      <vt:lpstr>PowerPoint Presentation</vt:lpstr>
      <vt:lpstr>Phytocannabinoids</vt:lpstr>
      <vt:lpstr>Phytocannabinoids</vt:lpstr>
      <vt:lpstr>Phytocannabinoids</vt:lpstr>
      <vt:lpstr>PowerPoint Presentation</vt:lpstr>
      <vt:lpstr>Terpenes and Terpenoids</vt:lpstr>
      <vt:lpstr>Synthetic Cannabinoids</vt:lpstr>
      <vt:lpstr>Synthetic Cannabinoids</vt:lpstr>
      <vt:lpstr>Pharmacokinetics</vt:lpstr>
      <vt:lpstr>Absorption</vt:lpstr>
      <vt:lpstr>Bioavailability</vt:lpstr>
      <vt:lpstr>Distribution</vt:lpstr>
      <vt:lpstr>Metabolism</vt:lpstr>
      <vt:lpstr>Elimination</vt:lpstr>
      <vt:lpstr>Adverse Effects</vt:lpstr>
      <vt:lpstr>Interactions: Medications and Diseases</vt:lpstr>
      <vt:lpstr>Drug Interactions</vt:lpstr>
      <vt:lpstr>Cannabis-Opioid Synergy</vt:lpstr>
      <vt:lpstr>Cannabis-Opioid Synergy</vt:lpstr>
      <vt:lpstr>Cannabis: Opioid Sparing?</vt:lpstr>
      <vt:lpstr>Cannabis and Opioid Respiratory Depression</vt:lpstr>
      <vt:lpstr>Pregnancy and Lactation</vt:lpstr>
      <vt:lpstr>Urine Drug Screening</vt:lpstr>
      <vt:lpstr>Screening vs. Confirmatory</vt:lpstr>
      <vt:lpstr>False Positives and Negatives</vt:lpstr>
      <vt:lpstr>CDC Guidelines for Prescribing Opioids for Chronic Pain</vt:lpstr>
      <vt:lpstr>Acute Intoxication and Cannabis Use disorder</vt:lpstr>
      <vt:lpstr>Acute Intoxication</vt:lpstr>
      <vt:lpstr>Acute Intoxication Management</vt:lpstr>
      <vt:lpstr>Emergency Room Visits</vt:lpstr>
      <vt:lpstr>Cannabis Use Disorder- DSM 5</vt:lpstr>
      <vt:lpstr>Cannabis Withdrawal – DSM 5</vt:lpstr>
      <vt:lpstr>Withdrawal</vt:lpstr>
      <vt:lpstr>Treatment of Cannabis Use Disorder</vt:lpstr>
      <vt:lpstr>Discussion and patient cases</vt:lpstr>
      <vt:lpstr>PowerPoint Presentation</vt:lpstr>
      <vt:lpstr>PowerPoint Presentation</vt:lpstr>
      <vt:lpstr>PowerPoint Presentation</vt:lpstr>
      <vt:lpstr>PowerPoint Presentation</vt:lpstr>
      <vt:lpstr>Questions?</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A Review</dc:title>
  <dc:creator>Fenton, Victoria (IHS/BEM/RDL)</dc:creator>
  <cp:lastModifiedBy>Fenton, Victoria</cp:lastModifiedBy>
  <cp:revision>277</cp:revision>
  <dcterms:created xsi:type="dcterms:W3CDTF">2023-01-18T18:52:48Z</dcterms:created>
  <dcterms:modified xsi:type="dcterms:W3CDTF">2023-08-08T21:46:24Z</dcterms:modified>
</cp:coreProperties>
</file>