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8"/>
  </p:notesMasterIdLst>
  <p:sldIdLst>
    <p:sldId id="256" r:id="rId2"/>
    <p:sldId id="267" r:id="rId3"/>
    <p:sldId id="290" r:id="rId4"/>
    <p:sldId id="289" r:id="rId5"/>
    <p:sldId id="381" r:id="rId6"/>
    <p:sldId id="274" r:id="rId7"/>
    <p:sldId id="316" r:id="rId8"/>
    <p:sldId id="304" r:id="rId9"/>
    <p:sldId id="276" r:id="rId10"/>
    <p:sldId id="277" r:id="rId11"/>
    <p:sldId id="382" r:id="rId12"/>
    <p:sldId id="373" r:id="rId13"/>
    <p:sldId id="310" r:id="rId14"/>
    <p:sldId id="372" r:id="rId15"/>
    <p:sldId id="311" r:id="rId16"/>
    <p:sldId id="309" r:id="rId17"/>
    <p:sldId id="279" r:id="rId18"/>
    <p:sldId id="383" r:id="rId19"/>
    <p:sldId id="340" r:id="rId20"/>
    <p:sldId id="318" r:id="rId21"/>
    <p:sldId id="321" r:id="rId22"/>
    <p:sldId id="333" r:id="rId23"/>
    <p:sldId id="336" r:id="rId24"/>
    <p:sldId id="375" r:id="rId25"/>
    <p:sldId id="322" r:id="rId26"/>
    <p:sldId id="378" r:id="rId27"/>
    <p:sldId id="349" r:id="rId28"/>
    <p:sldId id="303" r:id="rId29"/>
    <p:sldId id="358" r:id="rId30"/>
    <p:sldId id="369" r:id="rId31"/>
    <p:sldId id="260" r:id="rId32"/>
    <p:sldId id="261" r:id="rId33"/>
    <p:sldId id="356" r:id="rId34"/>
    <p:sldId id="370" r:id="rId35"/>
    <p:sldId id="367" r:id="rId36"/>
    <p:sldId id="36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87"/>
  </p:normalViewPr>
  <p:slideViewPr>
    <p:cSldViewPr snapToGrid="0" snapToObjects="1">
      <p:cViewPr varScale="1">
        <p:scale>
          <a:sx n="112" d="100"/>
          <a:sy n="112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395A-09F6-2A4A-B9E7-5074F3FF21ED}" type="datetimeFigureOut">
              <a:rPr lang="en-US" smtClean="0"/>
              <a:t>8/20/23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7CC1C-ED2F-1E4B-AC28-9D16CCA6A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8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sensitive case in</a:t>
            </a:r>
            <a:r>
              <a:rPr lang="en-US" baseline="0" dirty="0"/>
              <a:t> which private details of the person involved are identifiable, therefore this is discussed under M&amp;M protection</a:t>
            </a:r>
          </a:p>
          <a:p>
            <a:r>
              <a:rPr lang="en-US" baseline="0" dirty="0"/>
              <a:t>Not recorded</a:t>
            </a:r>
          </a:p>
          <a:p>
            <a:r>
              <a:rPr lang="en-US" baseline="0" dirty="0"/>
              <a:t>Read out the disclaimer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Craniotomy – remove bone or bone flap, then</a:t>
            </a:r>
            <a:r>
              <a:rPr lang="en-US" baseline="0" dirty="0"/>
              <a:t> replace it</a:t>
            </a:r>
            <a:endParaRPr lang="en-US" dirty="0"/>
          </a:p>
          <a:p>
            <a:r>
              <a:rPr lang="en-US" dirty="0" err="1"/>
              <a:t>Craniectomy</a:t>
            </a:r>
            <a:r>
              <a:rPr lang="en-US" dirty="0"/>
              <a:t> – don’t replace it right away</a:t>
            </a:r>
          </a:p>
          <a:p>
            <a:r>
              <a:rPr lang="en-US" dirty="0" err="1"/>
              <a:t>Craniostomy</a:t>
            </a:r>
            <a:endParaRPr lang="en-US" dirty="0"/>
          </a:p>
          <a:p>
            <a:r>
              <a:rPr lang="en-US" dirty="0" err="1"/>
              <a:t>Decompressive</a:t>
            </a:r>
            <a:endParaRPr lang="en-US" dirty="0"/>
          </a:p>
          <a:p>
            <a:r>
              <a:rPr lang="en-US" dirty="0"/>
              <a:t>Emergency</a:t>
            </a:r>
          </a:p>
          <a:p>
            <a:r>
              <a:rPr lang="en-US" dirty="0"/>
              <a:t>Burr hole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26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Seeling</a:t>
            </a:r>
            <a:r>
              <a:rPr lang="en-US" dirty="0"/>
              <a:t> NEJM article, 1981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33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7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collegial, be helpful, don’t Monday morning quarterback</a:t>
            </a:r>
          </a:p>
          <a:p>
            <a:r>
              <a:rPr lang="en-US" dirty="0"/>
              <a:t>Work for self-improvement, not self-destruction</a:t>
            </a:r>
          </a:p>
          <a:p>
            <a:r>
              <a:rPr lang="en-US" dirty="0"/>
              <a:t>Weighing do no harm with needing to intervene in a way that might cause inadvertent harm in pursuit of a higher need</a:t>
            </a:r>
          </a:p>
          <a:p>
            <a:r>
              <a:rPr lang="en-US" dirty="0"/>
              <a:t>This is a hard field where we are placed in difficult contexts with no good options</a:t>
            </a:r>
          </a:p>
          <a:p>
            <a:r>
              <a:rPr lang="en-US" dirty="0"/>
              <a:t>Error of omission vs. error of action **this would never have been discussed if I had not done the procedure, even if they died</a:t>
            </a:r>
          </a:p>
          <a:p>
            <a:r>
              <a:rPr lang="en-US" dirty="0"/>
              <a:t>It is a privilege to work in this field</a:t>
            </a:r>
          </a:p>
          <a:p>
            <a:r>
              <a:rPr lang="en-US" dirty="0"/>
              <a:t>Single coverage settings can require different skills</a:t>
            </a:r>
          </a:p>
          <a:p>
            <a:r>
              <a:rPr lang="en-US" dirty="0"/>
              <a:t>It has been a privilege to be a part of this broader </a:t>
            </a:r>
            <a:r>
              <a:rPr lang="en-US" dirty="0" err="1"/>
              <a:t>emRIC</a:t>
            </a:r>
            <a:r>
              <a:rPr lang="en-US" dirty="0"/>
              <a:t>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7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quite exposed making that decision</a:t>
            </a:r>
          </a:p>
          <a:p>
            <a:r>
              <a:rPr lang="en-US" dirty="0"/>
              <a:t>Risk error through</a:t>
            </a:r>
            <a:r>
              <a:rPr lang="en-US" baseline="0" dirty="0"/>
              <a:t> inaction </a:t>
            </a:r>
            <a:r>
              <a:rPr lang="en-US" baseline="0" dirty="0" err="1"/>
              <a:t>vs</a:t>
            </a:r>
            <a:r>
              <a:rPr lang="en-US" baseline="0" dirty="0"/>
              <a:t>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1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Changed</a:t>
            </a:r>
            <a:r>
              <a:rPr lang="en-US" baseline="0" dirty="0"/>
              <a:t> over tube</a:t>
            </a:r>
          </a:p>
          <a:p>
            <a:r>
              <a:rPr lang="en-US" baseline="0" dirty="0" err="1"/>
              <a:t>Mannitol</a:t>
            </a:r>
            <a:endParaRPr lang="en-US" baseline="0" dirty="0"/>
          </a:p>
          <a:p>
            <a:r>
              <a:rPr lang="en-US" baseline="0" dirty="0"/>
              <a:t>Elevated HOB</a:t>
            </a:r>
          </a:p>
          <a:p>
            <a:r>
              <a:rPr lang="en-US" baseline="0" dirty="0"/>
              <a:t>Rapid launch and retrieval</a:t>
            </a:r>
          </a:p>
          <a:p>
            <a:r>
              <a:rPr lang="en-US" baseline="0" dirty="0"/>
              <a:t>Optimal circumstances, still died</a:t>
            </a:r>
          </a:p>
          <a:p>
            <a:r>
              <a:rPr lang="en-US" baseline="0" dirty="0"/>
              <a:t>No review</a:t>
            </a:r>
          </a:p>
          <a:p>
            <a:r>
              <a:rPr lang="en-US" dirty="0"/>
              <a:t>Deb’s conversation</a:t>
            </a:r>
            <a:r>
              <a:rPr lang="en-US" baseline="0" dirty="0"/>
              <a:t> with the neurosurgeon</a:t>
            </a:r>
          </a:p>
          <a:p>
            <a:r>
              <a:rPr lang="en-US" baseline="0" dirty="0"/>
              <a:t>Everything was optimized, but patient still died</a:t>
            </a:r>
          </a:p>
          <a:p>
            <a:r>
              <a:rPr lang="en-US" baseline="0" dirty="0"/>
              <a:t>Note NO REVIEW—not controversial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3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Terry Ahern—you</a:t>
            </a:r>
            <a:r>
              <a:rPr lang="en-US" baseline="0" dirty="0"/>
              <a:t> should have done a burr hole, met all guidelines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Davis</a:t>
            </a:r>
            <a:r>
              <a:rPr lang="en-US" baseline="0" dirty="0"/>
              <a:t> indications for doing DC (show the photo)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45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baseline="0" dirty="0"/>
              <a:t> compression of CN 3 (</a:t>
            </a:r>
            <a:r>
              <a:rPr lang="en-US" baseline="0" dirty="0" err="1"/>
              <a:t>oculomotor</a:t>
            </a:r>
            <a:r>
              <a:rPr lang="en-US" baseline="0" dirty="0"/>
              <a:t> nerve), </a:t>
            </a:r>
            <a:r>
              <a:rPr lang="en-US" baseline="0" dirty="0" err="1"/>
              <a:t>ipsilateral</a:t>
            </a:r>
            <a:r>
              <a:rPr lang="en-US" baseline="0" dirty="0"/>
              <a:t> </a:t>
            </a:r>
            <a:r>
              <a:rPr lang="en-US" baseline="0" dirty="0" err="1"/>
              <a:t>uncal</a:t>
            </a:r>
            <a:r>
              <a:rPr lang="en-US" baseline="0" dirty="0"/>
              <a:t> herniation of </a:t>
            </a:r>
            <a:r>
              <a:rPr lang="en-US" baseline="0" dirty="0" err="1"/>
              <a:t>uncus</a:t>
            </a:r>
            <a:r>
              <a:rPr lang="en-US" baseline="0" dirty="0"/>
              <a:t> of temporal lobe</a:t>
            </a:r>
          </a:p>
          <a:p>
            <a:r>
              <a:rPr lang="en-US" baseline="0" dirty="0"/>
              <a:t>In a patient who is talking but with this finding, it might be a traumatic </a:t>
            </a:r>
            <a:r>
              <a:rPr lang="en-US" baseline="0" dirty="0" err="1"/>
              <a:t>anisocoria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46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Uncal</a:t>
            </a:r>
            <a:r>
              <a:rPr lang="en-US" dirty="0"/>
              <a:t> herniation</a:t>
            </a:r>
          </a:p>
          <a:p>
            <a:r>
              <a:rPr lang="en-US" dirty="0"/>
              <a:t>Due to compression of CN3 </a:t>
            </a:r>
            <a:r>
              <a:rPr lang="en-US" dirty="0" err="1"/>
              <a:t>oculomotor</a:t>
            </a:r>
            <a:r>
              <a:rPr lang="en-US" dirty="0"/>
              <a:t> nerve near the</a:t>
            </a:r>
            <a:r>
              <a:rPr lang="en-US" baseline="0" dirty="0"/>
              <a:t> area of herniation through the tentorium</a:t>
            </a:r>
          </a:p>
          <a:p>
            <a:r>
              <a:rPr lang="en-US" baseline="0" dirty="0"/>
              <a:t>If it extends you can get compression of brainstem, coma, and death</a:t>
            </a:r>
          </a:p>
          <a:p>
            <a:r>
              <a:rPr lang="en-US" baseline="0" dirty="0"/>
              <a:t>Note the different types</a:t>
            </a:r>
          </a:p>
          <a:p>
            <a:r>
              <a:rPr lang="en-US" baseline="0" dirty="0" err="1"/>
              <a:t>Uncal</a:t>
            </a:r>
            <a:r>
              <a:rPr lang="en-US" baseline="0" dirty="0"/>
              <a:t> is the most common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CC1C-ED2F-1E4B-AC28-9D16CCA6A0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4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66460-96DB-074F-A0F0-ECC7C2A49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251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6699-9B73-FB48-A619-81DF267D4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22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6BAA3-DCE7-5F47-97ED-DC9B76505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35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C2A1F-B38F-B745-90AC-0C68A6FA8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3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7232-780A-0142-820D-C390C5546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429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35338-DBB6-344E-B035-7C00A7C69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49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A1A1B-157D-1143-ACCA-4A84967E0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886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239A3-6AD4-0F4F-A93B-D08E70C0C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30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88F30-8BE9-4E41-81B4-0CAF1DB42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42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80486-C207-3F47-9F49-CB038B2F2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90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53353-EB18-C346-9CE6-47E1E03DA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20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5ED05-4D88-3A41-9B77-34F407CFB4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0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kidocs.org/author/kangaroobeach/" TargetMode="External"/><Relationship Id="rId2" Type="http://schemas.openxmlformats.org/officeDocument/2006/relationships/hyperlink" Target="https://www.cns.org/academic/medical-student-curriculum-neurosurgery/intracranial-disease-topics/diagnosis-an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2940"/>
            <a:ext cx="7848600" cy="19272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BURR HOLE: LESSONS LEARNED FROM AN UNCOMFORTABLE SITUATION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99524"/>
            <a:ext cx="7848600" cy="204685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Paul Charlton, MD</a:t>
            </a:r>
          </a:p>
          <a:p>
            <a:r>
              <a:rPr lang="en-US" dirty="0" err="1"/>
              <a:t>emRIC</a:t>
            </a:r>
            <a:r>
              <a:rPr lang="en-US" dirty="0"/>
              <a:t> ECHO 8.23.2023</a:t>
            </a:r>
          </a:p>
        </p:txBody>
      </p:sp>
    </p:spTree>
    <p:extLst>
      <p:ext uri="{BB962C8B-B14F-4D97-AF65-F5344CB8AC3E}">
        <p14:creationId xmlns:p14="http://schemas.microsoft.com/office/powerpoint/2010/main" val="5438627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1990s at same 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7E4EE0-2EC5-7A22-B78B-78B4857A2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16 </a:t>
            </a:r>
            <a:r>
              <a:rPr lang="en-US" sz="2400" dirty="0" err="1"/>
              <a:t>yo</a:t>
            </a:r>
            <a:r>
              <a:rPr lang="en-US" sz="2400" dirty="0"/>
              <a:t> M</a:t>
            </a:r>
          </a:p>
          <a:p>
            <a:r>
              <a:rPr lang="en-US" sz="2400" dirty="0"/>
              <a:t>struck in head with baseball</a:t>
            </a:r>
          </a:p>
          <a:p>
            <a:r>
              <a:rPr lang="en-US" sz="2400" dirty="0"/>
              <a:t>Increasingly confused, intubated for transfer</a:t>
            </a:r>
          </a:p>
          <a:p>
            <a:r>
              <a:rPr lang="en-US" sz="2400" dirty="0"/>
              <a:t>CT before transport but departed straight from scanner</a:t>
            </a:r>
          </a:p>
          <a:p>
            <a:r>
              <a:rPr lang="en-US" sz="2400" dirty="0"/>
              <a:t>Sent in ambulance to local airport for air transfer to Boise</a:t>
            </a:r>
          </a:p>
          <a:p>
            <a:r>
              <a:rPr lang="en-US" sz="2400" dirty="0"/>
              <a:t>Radiologist called back, large epidural hematoma</a:t>
            </a:r>
          </a:p>
          <a:p>
            <a:r>
              <a:rPr lang="en-US" sz="2400" dirty="0"/>
              <a:t>No formal burr hole kit prepared</a:t>
            </a:r>
          </a:p>
          <a:p>
            <a:r>
              <a:rPr lang="en-US" sz="2400" dirty="0"/>
              <a:t>ED physician (Family Medicine trained) performed skull trephination at airstrip in back of ambulance</a:t>
            </a:r>
          </a:p>
          <a:p>
            <a:r>
              <a:rPr lang="en-US" sz="2400" dirty="0"/>
              <a:t>Full recovery, led normal life</a:t>
            </a:r>
          </a:p>
          <a:p>
            <a:r>
              <a:rPr lang="en-US" sz="2400" dirty="0"/>
              <a:t>Physician thought he would get fired (but he didn’t)</a:t>
            </a:r>
          </a:p>
        </p:txBody>
      </p:sp>
    </p:spTree>
    <p:extLst>
      <p:ext uri="{BB962C8B-B14F-4D97-AF65-F5344CB8AC3E}">
        <p14:creationId xmlns:p14="http://schemas.microsoft.com/office/powerpoint/2010/main" val="1851328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Patient #2</a:t>
            </a:r>
          </a:p>
        </p:txBody>
      </p:sp>
      <p:pic>
        <p:nvPicPr>
          <p:cNvPr id="4" name="Content Placeholder 3" descr="snowfall_winter_precipitation_trees_60966_1920x10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5978"/>
          <a:stretch>
            <a:fillRect/>
          </a:stretch>
        </p:blipFill>
        <p:spPr>
          <a:xfrm>
            <a:off x="746560" y="1425055"/>
            <a:ext cx="7852660" cy="501697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294810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671"/>
            <a:ext cx="8229600" cy="5257800"/>
          </a:xfrm>
        </p:spPr>
        <p:txBody>
          <a:bodyPr/>
          <a:lstStyle/>
          <a:p>
            <a:r>
              <a:rPr lang="en-US" dirty="0"/>
              <a:t>56 </a:t>
            </a:r>
            <a:r>
              <a:rPr lang="en-US" dirty="0" err="1"/>
              <a:t>yo</a:t>
            </a:r>
            <a:r>
              <a:rPr lang="en-US" dirty="0"/>
              <a:t> M skier, not wearing helmet, found on the ground by his truck at ski area parking lot</a:t>
            </a:r>
          </a:p>
          <a:p>
            <a:r>
              <a:rPr lang="en-US" dirty="0"/>
              <a:t>GCS 8</a:t>
            </a:r>
            <a:r>
              <a:rPr lang="en-US" dirty="0">
                <a:sym typeface="Wingdings" pitchFamily="2" charset="2"/>
              </a:rPr>
              <a:t>5</a:t>
            </a:r>
          </a:p>
          <a:p>
            <a:r>
              <a:rPr lang="en-US" dirty="0">
                <a:sym typeface="Wingdings" pitchFamily="2" charset="2"/>
              </a:rPr>
              <a:t>Anisocoria</a:t>
            </a:r>
          </a:p>
          <a:p>
            <a:r>
              <a:rPr lang="en-US" dirty="0">
                <a:sym typeface="Wingdings" pitchFamily="2" charset="2"/>
              </a:rPr>
              <a:t>Dual anti-platelet therapy</a:t>
            </a:r>
            <a:endParaRPr lang="en-US" dirty="0"/>
          </a:p>
          <a:p>
            <a:r>
              <a:rPr lang="en-US" dirty="0"/>
              <a:t>CT: large SDH, ”Impending herniation”</a:t>
            </a:r>
          </a:p>
          <a:p>
            <a:r>
              <a:rPr lang="en-US" dirty="0"/>
              <a:t>Snowing, couldn’t fly locally</a:t>
            </a:r>
          </a:p>
          <a:p>
            <a:r>
              <a:rPr lang="en-US" dirty="0"/>
              <a:t>Transport time estimated 4+ hours by ground</a:t>
            </a:r>
          </a:p>
          <a:p>
            <a:r>
              <a:rPr lang="en-US" dirty="0"/>
              <a:t>Mannitol, Intubate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69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Anisocoria</a:t>
            </a:r>
            <a:endParaRPr lang="en-US" dirty="0"/>
          </a:p>
        </p:txBody>
      </p:sp>
      <p:pic>
        <p:nvPicPr>
          <p:cNvPr id="4" name="Picture 7" descr="Cov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 bwMode="auto">
          <a:xfrm>
            <a:off x="522885" y="1337483"/>
            <a:ext cx="8229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856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CT</a:t>
            </a:r>
          </a:p>
        </p:txBody>
      </p:sp>
      <p:pic>
        <p:nvPicPr>
          <p:cNvPr id="5" name="Content Placeholder 4" descr="thumb_IMG_4225_10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6" r="-869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957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SDH</a:t>
            </a:r>
          </a:p>
        </p:txBody>
      </p:sp>
      <p:pic>
        <p:nvPicPr>
          <p:cNvPr id="4" name="Picture 7" descr="Cov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25" r="-65025"/>
          <a:stretch>
            <a:fillRect/>
          </a:stretch>
        </p:blipFill>
        <p:spPr bwMode="auto">
          <a:xfrm>
            <a:off x="873205" y="-21893"/>
            <a:ext cx="11572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2038" y="796117"/>
            <a:ext cx="3505838" cy="52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  <a:normAutofit/>
          </a:bodyPr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en-US" dirty="0"/>
              <a:t>Subdural hematoma with “impending </a:t>
            </a:r>
            <a:r>
              <a:rPr lang="en-US" dirty="0" err="1"/>
              <a:t>uncal</a:t>
            </a:r>
            <a:r>
              <a:rPr lang="en-US" dirty="0"/>
              <a:t> herniation”</a:t>
            </a:r>
          </a:p>
        </p:txBody>
      </p:sp>
    </p:spTree>
    <p:extLst>
      <p:ext uri="{BB962C8B-B14F-4D97-AF65-F5344CB8AC3E}">
        <p14:creationId xmlns:p14="http://schemas.microsoft.com/office/powerpoint/2010/main" val="26213352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3059" y="229034"/>
            <a:ext cx="4185059" cy="1353724"/>
          </a:xfrm>
        </p:spPr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4" name="Picture 7" descr="Cov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32" r="-48632"/>
          <a:stretch>
            <a:fillRect/>
          </a:stretch>
        </p:blipFill>
        <p:spPr bwMode="auto">
          <a:xfrm>
            <a:off x="741838" y="0"/>
            <a:ext cx="11572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5935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do it</a:t>
            </a:r>
          </a:p>
        </p:txBody>
      </p:sp>
      <p:pic>
        <p:nvPicPr>
          <p:cNvPr id="4" name="Content Placeholder 3" descr="thumb_IMG_4189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5328" r="36475" b="69174"/>
          <a:stretch/>
        </p:blipFill>
        <p:spPr bwMode="auto">
          <a:xfrm>
            <a:off x="0" y="1957221"/>
            <a:ext cx="9141856" cy="49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6381750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671"/>
            <a:ext cx="8229600" cy="5257800"/>
          </a:xfrm>
        </p:spPr>
        <p:txBody>
          <a:bodyPr/>
          <a:lstStyle/>
          <a:p>
            <a:r>
              <a:rPr lang="en-US" dirty="0"/>
              <a:t>NSG call</a:t>
            </a:r>
          </a:p>
          <a:p>
            <a:r>
              <a:rPr lang="en-US" dirty="0"/>
              <a:t>Family discussion</a:t>
            </a:r>
          </a:p>
          <a:p>
            <a:r>
              <a:rPr lang="en-US" dirty="0"/>
              <a:t>Decision to proceed due to anticipated 4+ hour transfer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955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 descr="skin mar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14" y="2246314"/>
            <a:ext cx="4611685" cy="4611685"/>
          </a:xfrm>
          <a:prstGeom prst="rect">
            <a:avLst/>
          </a:prstGeom>
        </p:spPr>
      </p:pic>
      <p:pic>
        <p:nvPicPr>
          <p:cNvPr id="6" name="Picture 5" descr="maxresdefaul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5" b="18276"/>
          <a:stretch/>
        </p:blipFill>
        <p:spPr>
          <a:xfrm>
            <a:off x="0" y="0"/>
            <a:ext cx="4992115" cy="420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08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M&amp;M peer protection for this case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/>
        <p:txBody>
          <a:bodyPr rIns="132080"/>
          <a:lstStyle/>
          <a:p>
            <a:pPr marL="782638" lvl="1" eaLnBrk="1" hangingPunct="1">
              <a:buFont typeface="Arial" charset="0"/>
              <a:buNone/>
              <a:defRPr/>
            </a:pPr>
            <a:r>
              <a:rPr lang="en-US" sz="2400" u="sng" dirty="0">
                <a:latin typeface="Calibri Bold Italic" charset="0"/>
                <a:sym typeface="Calibri Bold Italic" charset="0"/>
              </a:rPr>
              <a:t>Peer Review: </a:t>
            </a:r>
            <a:endParaRPr lang="en-US" sz="2400" u="sng" dirty="0">
              <a:latin typeface="Calibri Bold Italic" charset="0"/>
              <a:ea typeface="ヒラギノ角ゴ ProN W6" charset="-128"/>
              <a:sym typeface="Calibri Bold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2400" dirty="0"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0507E3"/>
                </a:solidFill>
                <a:latin typeface="Calibri Italic" charset="0"/>
                <a:sym typeface="Calibri Italic" charset="0"/>
              </a:rPr>
              <a:t>	Cases are being reviewed for quality improvement purposes and are, for the duration and space of this conference, </a:t>
            </a:r>
            <a:r>
              <a:rPr lang="en-US" dirty="0" err="1">
                <a:solidFill>
                  <a:srgbClr val="0507E3"/>
                </a:solidFill>
                <a:latin typeface="Calibri Italic" charset="0"/>
                <a:sym typeface="Calibri Italic" charset="0"/>
              </a:rPr>
              <a:t>nondiscoverable</a:t>
            </a:r>
            <a:r>
              <a:rPr lang="en-US" dirty="0">
                <a:solidFill>
                  <a:srgbClr val="0507E3"/>
                </a:solidFill>
                <a:latin typeface="Calibri Italic" charset="0"/>
                <a:sym typeface="Calibri Italic" charset="0"/>
              </a:rPr>
              <a:t>.  Information disclosed at this conference is not to be discussed outside of this room.</a:t>
            </a: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rgbClr val="0507E3"/>
              </a:solidFill>
              <a:latin typeface="Calibri Italic" charset="0"/>
              <a:sym typeface="Calibri Italic" charset="0"/>
            </a:endParaRPr>
          </a:p>
          <a:p>
            <a:pPr marL="782638" lvl="1" eaLnBrk="1" hangingPunct="1">
              <a:buFont typeface="Arial" charset="0"/>
              <a:buNone/>
              <a:defRPr/>
            </a:pPr>
            <a:endParaRPr lang="en-US" sz="900" dirty="0">
              <a:solidFill>
                <a:schemeClr val="bg2">
                  <a:lumMod val="60000"/>
                  <a:lumOff val="40000"/>
                </a:schemeClr>
              </a:solidFill>
              <a:latin typeface="Calibri Italic" charset="0"/>
              <a:sym typeface="Calibri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01925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 descr="thumb_IMG_4209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79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 descr="thumb_IMG_4222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79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 descr="thumb_IMG_4205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0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8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 descr="Screen Shot 2018-04-25 at 9.3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92"/>
            <a:ext cx="9144000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011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Screen Shot 2018-04-26 at 6.11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439"/>
            <a:ext cx="9149170" cy="45076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1509712"/>
          </a:xfrm>
        </p:spPr>
        <p:txBody>
          <a:bodyPr/>
          <a:lstStyle/>
          <a:p>
            <a:r>
              <a:rPr lang="en-US" dirty="0"/>
              <a:t>“ 50% have problems”</a:t>
            </a:r>
          </a:p>
        </p:txBody>
      </p:sp>
    </p:spTree>
    <p:extLst>
      <p:ext uri="{BB962C8B-B14F-4D97-AF65-F5344CB8AC3E}">
        <p14:creationId xmlns:p14="http://schemas.microsoft.com/office/powerpoint/2010/main" val="2346068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 descr="thumb_IMG_4223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1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79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2742"/>
            <a:ext cx="8229600" cy="1509712"/>
          </a:xfrm>
        </p:spPr>
        <p:txBody>
          <a:bodyPr/>
          <a:lstStyle/>
          <a:p>
            <a:r>
              <a:rPr lang="en-US" sz="6000" dirty="0"/>
              <a:t>ED </a:t>
            </a:r>
            <a:r>
              <a:rPr lang="en-US" sz="6000" dirty="0">
                <a:sym typeface="Wingdings"/>
              </a:rPr>
              <a:t> </a:t>
            </a:r>
            <a:r>
              <a:rPr lang="en-US" sz="6000" dirty="0"/>
              <a:t>ambulance w/ paramedic + MD, 3% saline </a:t>
            </a:r>
            <a:r>
              <a:rPr lang="en-US" sz="6000" dirty="0">
                <a:sym typeface="Wingdings"/>
              </a:rPr>
              <a:t> </a:t>
            </a:r>
            <a:r>
              <a:rPr lang="en-US" sz="6000" dirty="0">
                <a:sym typeface="Wingdings" pitchFamily="2" charset="2"/>
              </a:rPr>
              <a:t> school parking lot  </a:t>
            </a:r>
            <a:r>
              <a:rPr lang="en-US" sz="6000" dirty="0">
                <a:sym typeface="Wingdings"/>
              </a:rPr>
              <a:t>helicopter  hospital</a:t>
            </a:r>
            <a:br>
              <a:rPr lang="en-US" sz="6000" dirty="0">
                <a:sym typeface="Wingdings"/>
              </a:rPr>
            </a:br>
            <a:br>
              <a:rPr lang="en-US" sz="6000" dirty="0">
                <a:sym typeface="Wingdings"/>
              </a:rPr>
            </a:br>
            <a:r>
              <a:rPr lang="en-US" sz="6000" dirty="0">
                <a:sym typeface="Wingdings"/>
              </a:rPr>
              <a:t>4+ hours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700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NSG craniotomy</a:t>
            </a:r>
          </a:p>
        </p:txBody>
      </p:sp>
      <p:pic>
        <p:nvPicPr>
          <p:cNvPr id="6" name="Content Placeholder 5" descr="thumb_IMG_4234_10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6" r="-869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181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 after short hospital stay, some speech difficulties first 6 months, recovered to near baseline with rehab at 1 year</a:t>
            </a:r>
          </a:p>
          <a:p>
            <a:r>
              <a:rPr lang="en-US" dirty="0"/>
              <a:t>Returned to same ED 1 year later after another fall while skiing and a new SDH on opposite side</a:t>
            </a:r>
          </a:p>
        </p:txBody>
      </p:sp>
    </p:spTree>
    <p:extLst>
      <p:ext uri="{BB962C8B-B14F-4D97-AF65-F5344CB8AC3E}">
        <p14:creationId xmlns:p14="http://schemas.microsoft.com/office/powerpoint/2010/main" val="139786701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time – &gt;4 </a:t>
            </a:r>
            <a:r>
              <a:rPr lang="en-US" dirty="0" err="1"/>
              <a:t>hrs</a:t>
            </a:r>
            <a:endParaRPr lang="en-US" dirty="0"/>
          </a:p>
        </p:txBody>
      </p:sp>
      <p:pic>
        <p:nvPicPr>
          <p:cNvPr id="5" name="Content Placeholder 4" descr="Screen Shot 2018-04-26 at 12.15.41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9" b="-1179"/>
          <a:stretch/>
        </p:blipFill>
        <p:spPr>
          <a:xfrm>
            <a:off x="42849" y="1598195"/>
            <a:ext cx="9123693" cy="350288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491503"/>
            <a:ext cx="835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Mortality: 30% (&lt; 4 </a:t>
            </a:r>
            <a:r>
              <a:rPr lang="en-US" sz="4000" dirty="0" err="1">
                <a:solidFill>
                  <a:srgbClr val="FF0000"/>
                </a:solidFill>
              </a:rPr>
              <a:t>hrs</a:t>
            </a:r>
            <a:r>
              <a:rPr lang="en-US" sz="4000" dirty="0">
                <a:solidFill>
                  <a:srgbClr val="FF0000"/>
                </a:solidFill>
              </a:rPr>
              <a:t>) </a:t>
            </a:r>
            <a:r>
              <a:rPr lang="en-US" sz="4000" dirty="0" err="1">
                <a:solidFill>
                  <a:srgbClr val="FF0000"/>
                </a:solidFill>
              </a:rPr>
              <a:t>vs</a:t>
            </a:r>
            <a:r>
              <a:rPr lang="en-US" sz="4000" dirty="0">
                <a:solidFill>
                  <a:srgbClr val="FF0000"/>
                </a:solidFill>
              </a:rPr>
              <a:t> 90% (&gt; 4hrs)</a:t>
            </a:r>
          </a:p>
        </p:txBody>
      </p:sp>
    </p:spTree>
    <p:extLst>
      <p:ext uri="{BB962C8B-B14F-4D97-AF65-F5344CB8AC3E}">
        <p14:creationId xmlns:p14="http://schemas.microsoft.com/office/powerpoint/2010/main" val="18646098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How it felt for me</a:t>
            </a:r>
          </a:p>
        </p:txBody>
      </p:sp>
      <p:pic>
        <p:nvPicPr>
          <p:cNvPr id="4" name="Content Placeholder 3" descr="fork-in-the-road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" b="1956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 bwMode="auto">
          <a:xfrm>
            <a:off x="361271" y="2145519"/>
            <a:ext cx="1992467" cy="192658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Bad Option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#1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483891" y="2189305"/>
            <a:ext cx="1992467" cy="192658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Bad Option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#2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3836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0335"/>
            <a:ext cx="8229600" cy="1509712"/>
          </a:xfrm>
        </p:spPr>
        <p:txBody>
          <a:bodyPr/>
          <a:lstStyle/>
          <a:p>
            <a:r>
              <a:rPr lang="en-US" dirty="0"/>
              <a:t>Acute SDH = poor 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9782"/>
            <a:ext cx="8229600" cy="177881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GCS ≤8 = mortality 50-90%</a:t>
            </a:r>
          </a:p>
          <a:p>
            <a:r>
              <a:rPr lang="en-US" dirty="0">
                <a:solidFill>
                  <a:srgbClr val="FF0000"/>
                </a:solidFill>
              </a:rPr>
              <a:t>Among all </a:t>
            </a:r>
            <a:r>
              <a:rPr lang="en-US" dirty="0" err="1">
                <a:solidFill>
                  <a:srgbClr val="FF0000"/>
                </a:solidFill>
              </a:rPr>
              <a:t>aSDH</a:t>
            </a:r>
            <a:r>
              <a:rPr lang="en-US" dirty="0">
                <a:solidFill>
                  <a:srgbClr val="FF0000"/>
                </a:solidFill>
              </a:rPr>
              <a:t>, &lt;25% “achieve full neurological recovery without any major neurological deficits”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 descr="Screen Shot 2018-04-26 at 12.21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28" y="1206126"/>
            <a:ext cx="6568572" cy="26746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385192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decision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8" indent="0">
              <a:buNone/>
            </a:pPr>
            <a:r>
              <a:rPr lang="en-US" sz="2000" dirty="0"/>
              <a:t>At 3 points, clinically the patient appeared that they may die without intervention:</a:t>
            </a:r>
          </a:p>
          <a:p>
            <a:pPr marL="903288" lvl="1" indent="-457200">
              <a:buFont typeface="+mj-lt"/>
              <a:buAutoNum type="arabicPeriod"/>
            </a:pPr>
            <a:r>
              <a:rPr lang="en-US" sz="2000" dirty="0"/>
              <a:t>Initial decision to consider burr hole</a:t>
            </a:r>
          </a:p>
          <a:p>
            <a:pPr marL="1360488" lvl="2" indent="-457200">
              <a:buFont typeface="+mj-lt"/>
              <a:buAutoNum type="alphaLcParenR"/>
            </a:pPr>
            <a:r>
              <a:rPr lang="en-US" sz="2000" dirty="0"/>
              <a:t>Declining GCS, prolonged transport time, dual antiplatelet therapy, with recent similar patient who died in transport one week prior in ideal flight condition</a:t>
            </a:r>
          </a:p>
          <a:p>
            <a:pPr marL="1360488" lvl="2" indent="-457200">
              <a:buFont typeface="+mj-lt"/>
              <a:buAutoNum type="alphaLcParenR"/>
            </a:pPr>
            <a:r>
              <a:rPr lang="en-US" sz="2000" dirty="0"/>
              <a:t>Decision felt more exposed by lack of support by NSG</a:t>
            </a:r>
          </a:p>
          <a:p>
            <a:pPr marL="903288" lvl="1" indent="-457200">
              <a:buFont typeface="+mj-lt"/>
              <a:buAutoNum type="arabicPeriod"/>
            </a:pPr>
            <a:r>
              <a:rPr lang="en-US" sz="2000" dirty="0"/>
              <a:t>ACRA safe cutting bit was not working—do we continue or abandon?</a:t>
            </a:r>
          </a:p>
          <a:p>
            <a:pPr marL="1360488" lvl="2" indent="-457200">
              <a:buFont typeface="+mj-lt"/>
              <a:buAutoNum type="alphaLcParenR"/>
            </a:pPr>
            <a:r>
              <a:rPr lang="en-US" sz="2000" dirty="0"/>
              <a:t>Nurses stated he was posturing, could not find other alternative bits/options</a:t>
            </a:r>
          </a:p>
          <a:p>
            <a:pPr marL="903288" lvl="1" indent="-457200">
              <a:buFont typeface="+mj-lt"/>
              <a:buAutoNum type="arabicPeriod"/>
            </a:pPr>
            <a:r>
              <a:rPr lang="en-US" sz="2000" dirty="0"/>
              <a:t>In the ambulance</a:t>
            </a:r>
          </a:p>
          <a:p>
            <a:pPr marL="1360488" lvl="2" indent="-457200">
              <a:buFont typeface="+mj-lt"/>
              <a:buAutoNum type="alphaLcParenR"/>
            </a:pPr>
            <a:r>
              <a:rPr lang="en-US" sz="2000" dirty="0"/>
              <a:t>Continued extensor posturing with bradycardia—decision to grab and give hypertonic saline</a:t>
            </a:r>
          </a:p>
        </p:txBody>
      </p:sp>
    </p:spTree>
    <p:extLst>
      <p:ext uri="{BB962C8B-B14F-4D97-AF65-F5344CB8AC3E}">
        <p14:creationId xmlns:p14="http://schemas.microsoft.com/office/powerpoint/2010/main" val="74587545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Specific NSG consultant unhelpful before/after case</a:t>
            </a:r>
          </a:p>
          <a:p>
            <a:r>
              <a:rPr lang="en-US" dirty="0"/>
              <a:t>Self-critical</a:t>
            </a:r>
          </a:p>
          <a:p>
            <a:r>
              <a:rPr lang="en-US" dirty="0"/>
              <a:t>Later review by the NSG group who talked with the EM group stated the ACRA bits have high rates of not engaging </a:t>
            </a:r>
            <a:r>
              <a:rPr lang="en-US" dirty="0" err="1"/>
              <a:t>esp</a:t>
            </a:r>
            <a:r>
              <a:rPr lang="en-US" dirty="0"/>
              <a:t> with hand-drills—this may have been a limitation of the equipment</a:t>
            </a:r>
          </a:p>
          <a:p>
            <a:r>
              <a:rPr lang="en-US" dirty="0"/>
              <a:t>Unclear if I would do this again with acute SDH</a:t>
            </a:r>
          </a:p>
        </p:txBody>
      </p:sp>
    </p:spTree>
    <p:extLst>
      <p:ext uri="{BB962C8B-B14F-4D97-AF65-F5344CB8AC3E}">
        <p14:creationId xmlns:p14="http://schemas.microsoft.com/office/powerpoint/2010/main" val="2233931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Collegiality: Same team, same mission, caution Monday morning quarterbacking</a:t>
            </a:r>
          </a:p>
          <a:p>
            <a:r>
              <a:rPr lang="en-US" dirty="0"/>
              <a:t>Hard decisions, hard field</a:t>
            </a:r>
          </a:p>
          <a:p>
            <a:pPr lvl="1"/>
            <a:r>
              <a:rPr lang="en-US" dirty="0"/>
              <a:t>Error of omission vs error of action—would not have been reviewed if had let him die</a:t>
            </a:r>
          </a:p>
          <a:p>
            <a:r>
              <a:rPr lang="en-US" dirty="0"/>
              <a:t>Self-reflective </a:t>
            </a:r>
            <a:r>
              <a:rPr lang="en-US" dirty="0" err="1"/>
              <a:t>vs</a:t>
            </a:r>
            <a:r>
              <a:rPr lang="en-US" dirty="0"/>
              <a:t> overly critical</a:t>
            </a:r>
          </a:p>
          <a:p>
            <a:r>
              <a:rPr lang="en-US" dirty="0"/>
              <a:t>Practice the procedures, print checklists</a:t>
            </a:r>
          </a:p>
          <a:p>
            <a:r>
              <a:rPr lang="en-US" dirty="0"/>
              <a:t>Help others learn from this</a:t>
            </a:r>
          </a:p>
          <a:p>
            <a:r>
              <a:rPr lang="en-US" dirty="0"/>
              <a:t>Single coverage settings can require different skills</a:t>
            </a:r>
          </a:p>
          <a:p>
            <a:r>
              <a:rPr lang="en-US" dirty="0"/>
              <a:t>It has been a privilege to be a part of this broader </a:t>
            </a:r>
            <a:r>
              <a:rPr lang="en-US" dirty="0" err="1"/>
              <a:t>emRIC</a:t>
            </a:r>
            <a:r>
              <a:rPr lang="en-US" dirty="0"/>
              <a:t>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424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Wilson et al. Emergency burr holes: “How to do it.” Scandinavian Journal of Trauma, Resuscitation and Emergency Medicine (2012) 20:24</a:t>
            </a:r>
          </a:p>
          <a:p>
            <a:r>
              <a:rPr lang="en-US" dirty="0"/>
              <a:t>Guidelines for the management of severe traumatic brain injury. J </a:t>
            </a:r>
            <a:r>
              <a:rPr lang="en-US" dirty="0" err="1"/>
              <a:t>Neurotrauma</a:t>
            </a:r>
            <a:r>
              <a:rPr lang="en-US" dirty="0"/>
              <a:t>. 2007;24 </a:t>
            </a:r>
            <a:r>
              <a:rPr lang="en-US" dirty="0" err="1"/>
              <a:t>Suppl</a:t>
            </a:r>
            <a:r>
              <a:rPr lang="en-US" dirty="0"/>
              <a:t> 1:S1-106.</a:t>
            </a:r>
          </a:p>
          <a:p>
            <a:r>
              <a:rPr lang="en-US" dirty="0"/>
              <a:t>Bullock et al. Surgical Management of Acute Subdural Hematoma. Neurosurgery. 2006; 58(3 </a:t>
            </a:r>
            <a:r>
              <a:rPr lang="en-US" dirty="0" err="1"/>
              <a:t>Suppl</a:t>
            </a:r>
            <a:r>
              <a:rPr lang="en-US" dirty="0"/>
              <a:t>):S16-24.</a:t>
            </a:r>
          </a:p>
          <a:p>
            <a:r>
              <a:rPr lang="en-US" dirty="0"/>
              <a:t>Matsushima et al. Emergent operation for isolated severe traumatic brain injury: Does time matter? Trauma Acute Care Surg. (2015)79:5.</a:t>
            </a:r>
          </a:p>
          <a:p>
            <a:r>
              <a:rPr lang="en-US" dirty="0"/>
              <a:t>Souter et al. Recommendations for the Critical Care Management of Devastating Brain Injury. </a:t>
            </a:r>
            <a:r>
              <a:rPr lang="en-US" dirty="0" err="1"/>
              <a:t>Neurocritical</a:t>
            </a:r>
            <a:r>
              <a:rPr lang="en-US" dirty="0"/>
              <a:t> Care. April 2015.</a:t>
            </a:r>
          </a:p>
          <a:p>
            <a:r>
              <a:rPr lang="en-US" dirty="0"/>
              <a:t>Society of Critical Care Medicine. Guidelines for the acute medical management of severe traumatic brain injury in infants, children, and adolescents.</a:t>
            </a:r>
          </a:p>
          <a:p>
            <a:r>
              <a:rPr lang="en-US" dirty="0"/>
              <a:t>Congress of Neurological Surgeons. Diagnosis and Management of Head Trauma. Available at: </a:t>
            </a:r>
            <a:r>
              <a:rPr lang="en-US" dirty="0">
                <a:hlinkClick r:id="rId2"/>
              </a:rPr>
              <a:t>https://www.cns.org/academic/medical-student-curriculum-neurosurgery/intracranial-disease-topics/diagnosis-and</a:t>
            </a:r>
            <a:endParaRPr lang="en-US" dirty="0"/>
          </a:p>
          <a:p>
            <a:r>
              <a:rPr lang="en-US" dirty="0"/>
              <a:t>Bartels et al. Midline shift in relation to thickness of traumatic acute subdural hematoma predicts mortality. BMC Neurology. (2015) 15:220.</a:t>
            </a:r>
          </a:p>
          <a:p>
            <a:r>
              <a:rPr lang="en-US" dirty="0"/>
              <a:t>Tim </a:t>
            </a:r>
            <a:r>
              <a:rPr lang="en-US" dirty="0" err="1"/>
              <a:t>Leeuwenburg</a:t>
            </a:r>
            <a:r>
              <a:rPr lang="en-US" dirty="0"/>
              <a:t>. “Burr Holes in the Bush”, April 29, 2013, at </a:t>
            </a:r>
            <a:r>
              <a:rPr lang="en-US" dirty="0">
                <a:hlinkClick r:id="rId3"/>
              </a:rPr>
              <a:t>http://kidocs.org/author/kangaroobeach/</a:t>
            </a:r>
            <a:r>
              <a:rPr lang="en-US" dirty="0"/>
              <a:t> .</a:t>
            </a:r>
          </a:p>
          <a:p>
            <a:r>
              <a:rPr lang="en-US" dirty="0" err="1">
                <a:effectLst/>
              </a:rPr>
              <a:t>Seelig</a:t>
            </a:r>
            <a:r>
              <a:rPr lang="en-US" dirty="0">
                <a:effectLst/>
              </a:rPr>
              <a:t> et al. Traumatic Acute Subdural Hematoma. </a:t>
            </a:r>
            <a:r>
              <a:rPr lang="en-US" dirty="0"/>
              <a:t>NEJM. (1981) 304:1511-1518.</a:t>
            </a:r>
          </a:p>
          <a:p>
            <a:r>
              <a:rPr lang="en-US" dirty="0">
                <a:effectLst/>
              </a:rPr>
              <a:t>Huang et al. The </a:t>
            </a:r>
            <a:r>
              <a:rPr lang="en-US" dirty="0" err="1">
                <a:effectLst/>
              </a:rPr>
              <a:t>Neurocritical</a:t>
            </a:r>
            <a:r>
              <a:rPr lang="en-US" dirty="0">
                <a:effectLst/>
              </a:rPr>
              <a:t> care and neurosurgical care of subdural hematomas. </a:t>
            </a:r>
            <a:r>
              <a:rPr lang="en-US" dirty="0" err="1">
                <a:effectLst/>
              </a:rPr>
              <a:t>Neurocritical</a:t>
            </a:r>
            <a:r>
              <a:rPr lang="en-US" dirty="0">
                <a:effectLst/>
              </a:rPr>
              <a:t> Care (2016) 24:294-307.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782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9259"/>
            <a:ext cx="8229600" cy="1509712"/>
          </a:xfrm>
        </p:spPr>
        <p:txBody>
          <a:bodyPr/>
          <a:lstStyle/>
          <a:p>
            <a:r>
              <a:rPr lang="en-US" dirty="0"/>
              <a:t>Burr holes don’t (always) help acute SDH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618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= &lt;3 d (thicker </a:t>
            </a:r>
            <a:r>
              <a:rPr lang="en-US" dirty="0">
                <a:solidFill>
                  <a:srgbClr val="FF0000"/>
                </a:solidFill>
              </a:rPr>
              <a:t>clotted blood</a:t>
            </a:r>
            <a:r>
              <a:rPr lang="en-US" dirty="0"/>
              <a:t>)</a:t>
            </a:r>
          </a:p>
          <a:p>
            <a:r>
              <a:rPr lang="en-US" dirty="0"/>
              <a:t>Sub-acute = 3-21 days</a:t>
            </a:r>
          </a:p>
          <a:p>
            <a:r>
              <a:rPr lang="en-US" dirty="0"/>
              <a:t>Chronic = &gt;21 days (liquefied blood)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Screen Shot 2018-04-26 at 1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0463"/>
            <a:ext cx="9144000" cy="11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07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MQ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31"/>
            <a:ext cx="9181725" cy="68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867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7F0C5-B531-216B-3C2C-3AB29B272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r="5124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22FA5-F863-9BA6-E972-EFC6B6F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C5FC2A1F-B38F-B745-90AC-0C68A6FA8040}" type="slidenum">
              <a:rPr lang="en-US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3923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Patient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55 </a:t>
            </a:r>
            <a:r>
              <a:rPr lang="en-US" sz="2400" dirty="0" err="1"/>
              <a:t>yo</a:t>
            </a:r>
            <a:r>
              <a:rPr lang="en-US" sz="2400" dirty="0"/>
              <a:t> F, fell at home</a:t>
            </a:r>
          </a:p>
          <a:p>
            <a:r>
              <a:rPr lang="en-US" sz="2400" dirty="0"/>
              <a:t>GCS </a:t>
            </a:r>
            <a:r>
              <a:rPr lang="en-US" sz="2400" dirty="0" err="1"/>
              <a:t>downtrending</a:t>
            </a:r>
            <a:r>
              <a:rPr lang="en-US" sz="2400" dirty="0"/>
              <a:t> 15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12</a:t>
            </a:r>
            <a:r>
              <a:rPr lang="en-US" sz="2400" dirty="0">
                <a:sym typeface="Wingdings" pitchFamily="2" charset="2"/>
              </a:rPr>
              <a:t>83</a:t>
            </a:r>
            <a:endParaRPr lang="en-US" sz="2400" dirty="0"/>
          </a:p>
          <a:p>
            <a:r>
              <a:rPr lang="en-US" sz="2400" dirty="0"/>
              <a:t>LMA </a:t>
            </a:r>
            <a:r>
              <a:rPr lang="en-US" sz="2400" dirty="0">
                <a:sym typeface="Wingdings"/>
              </a:rPr>
              <a:t> ETT</a:t>
            </a:r>
          </a:p>
          <a:p>
            <a:r>
              <a:rPr lang="en-US" sz="2400" dirty="0"/>
              <a:t>Pupils 6mm, 4mm</a:t>
            </a:r>
          </a:p>
          <a:p>
            <a:r>
              <a:rPr lang="en-US" sz="2400" dirty="0">
                <a:sym typeface="Wingdings"/>
              </a:rPr>
              <a:t>Mannitol, elevated HOB</a:t>
            </a:r>
            <a:endParaRPr lang="en-US" sz="2400" dirty="0"/>
          </a:p>
          <a:p>
            <a:r>
              <a:rPr lang="en-US" sz="2400" dirty="0"/>
              <a:t>Anticoagulant use</a:t>
            </a:r>
          </a:p>
          <a:p>
            <a:r>
              <a:rPr lang="en-US" sz="2400" dirty="0"/>
              <a:t>CT finding: large subdural with midline shift</a:t>
            </a:r>
          </a:p>
          <a:p>
            <a:r>
              <a:rPr lang="en-US" sz="2400" dirty="0"/>
              <a:t>Bluebird day, rapid launch for helicopter</a:t>
            </a:r>
          </a:p>
          <a:p>
            <a:r>
              <a:rPr lang="en-US" sz="2400" dirty="0"/>
              <a:t>NSG conversation by ED Director, recommended intervention</a:t>
            </a:r>
          </a:p>
          <a:p>
            <a:r>
              <a:rPr lang="en-US" sz="2400" dirty="0"/>
              <a:t>Bradycardia </a:t>
            </a:r>
            <a:r>
              <a:rPr lang="en-US" sz="2400" dirty="0">
                <a:sym typeface="Wingdings" pitchFamily="2" charset="2"/>
              </a:rPr>
              <a:t> died in 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197977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formal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not flag for formal review</a:t>
            </a:r>
          </a:p>
          <a:p>
            <a:r>
              <a:rPr lang="en-US" dirty="0"/>
              <a:t>T.A.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C2A1F-B38F-B745-90AC-0C68A6FA804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78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_IMG_4189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99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_IMG_4189_102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5328" r="7277" b="50000"/>
          <a:stretch/>
        </p:blipFill>
        <p:spPr>
          <a:xfrm>
            <a:off x="-298833" y="0"/>
            <a:ext cx="10734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6747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C9C9FE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E1E1FE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21966</TotalTime>
  <Words>1327</Words>
  <Application>Microsoft Macintosh PowerPoint</Application>
  <PresentationFormat>On-screen Show (4:3)</PresentationFormat>
  <Paragraphs>183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Bold Italic</vt:lpstr>
      <vt:lpstr>Calibri Italic</vt:lpstr>
      <vt:lpstr>Office Theme</vt:lpstr>
      <vt:lpstr>BURR HOLE: LESSONS LEARNED FROM AN UNCOMFORTABLE SITUATION</vt:lpstr>
      <vt:lpstr>M&amp;M peer protection for this case</vt:lpstr>
      <vt:lpstr>Lesson: How it felt for me</vt:lpstr>
      <vt:lpstr>PowerPoint Presentation</vt:lpstr>
      <vt:lpstr>PowerPoint Presentation</vt:lpstr>
      <vt:lpstr>My Patient #1</vt:lpstr>
      <vt:lpstr>No formal review</vt:lpstr>
      <vt:lpstr>PowerPoint Presentation</vt:lpstr>
      <vt:lpstr>PowerPoint Presentation</vt:lpstr>
      <vt:lpstr>Story from 1990s at same ED</vt:lpstr>
      <vt:lpstr>My Patient #2</vt:lpstr>
      <vt:lpstr>PowerPoint Presentation</vt:lpstr>
      <vt:lpstr>Anisocoria</vt:lpstr>
      <vt:lpstr>Initial CT</vt:lpstr>
      <vt:lpstr>SDH</vt:lpstr>
      <vt:lpstr>Anatomy</vt:lpstr>
      <vt:lpstr>When to do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 50% have problems”</vt:lpstr>
      <vt:lpstr>PowerPoint Presentation</vt:lpstr>
      <vt:lpstr>ED  ambulance w/ paramedic + MD, 3% saline   school parking lot  helicopter  hospital  4+ hours</vt:lpstr>
      <vt:lpstr>Post NSG craniotomy</vt:lpstr>
      <vt:lpstr>Outcome</vt:lpstr>
      <vt:lpstr>Transport time – &gt;4 hrs</vt:lpstr>
      <vt:lpstr>Acute SDH = poor prognosis</vt:lpstr>
      <vt:lpstr>Key decision points</vt:lpstr>
      <vt:lpstr>Aftermath</vt:lpstr>
      <vt:lpstr>Take Home</vt:lpstr>
      <vt:lpstr>Select References</vt:lpstr>
      <vt:lpstr>Burr holes don’t (always) help acute SDH</vt:lpstr>
      <vt:lpstr>SDH</vt:lpstr>
    </vt:vector>
  </TitlesOfParts>
  <Company>Dartmouth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R4 grand rounds</dc:title>
  <dc:creator>Paul Charlton</dc:creator>
  <cp:lastModifiedBy>Paul Charlton</cp:lastModifiedBy>
  <cp:revision>418</cp:revision>
  <dcterms:created xsi:type="dcterms:W3CDTF">2018-02-08T17:29:31Z</dcterms:created>
  <dcterms:modified xsi:type="dcterms:W3CDTF">2023-08-20T15:53:35Z</dcterms:modified>
</cp:coreProperties>
</file>